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5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body"/>
          </p:nvPr>
        </p:nvSpPr>
        <p:spPr>
          <a:xfrm>
            <a:off x="733060" y="5422812"/>
            <a:ext cx="5864129" cy="513719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18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181130" cy="570458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190" name="PlaceHolder 3"/>
          <p:cNvSpPr>
            <a:spLocks noGrp="1"/>
          </p:cNvSpPr>
          <p:nvPr>
            <p:ph type="dt"/>
          </p:nvPr>
        </p:nvSpPr>
        <p:spPr>
          <a:xfrm>
            <a:off x="4149119" y="0"/>
            <a:ext cx="3181130" cy="570458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191" name="PlaceHolder 4"/>
          <p:cNvSpPr>
            <a:spLocks noGrp="1"/>
          </p:cNvSpPr>
          <p:nvPr>
            <p:ph type="ftr"/>
          </p:nvPr>
        </p:nvSpPr>
        <p:spPr>
          <a:xfrm>
            <a:off x="0" y="10846009"/>
            <a:ext cx="3181130" cy="570458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192" name="PlaceHolder 5"/>
          <p:cNvSpPr>
            <a:spLocks noGrp="1"/>
          </p:cNvSpPr>
          <p:nvPr>
            <p:ph type="sldNum"/>
          </p:nvPr>
        </p:nvSpPr>
        <p:spPr>
          <a:xfrm>
            <a:off x="4149119" y="10846009"/>
            <a:ext cx="3181130" cy="570458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FDC828D3-BC54-4A8A-8717-8585E3D974CD}" type="slidenum">
              <a:rPr lang="en-US" sz="1400">
                <a:latin typeface="Times New Roman"/>
              </a:rPr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529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body"/>
          </p:nvPr>
        </p:nvSpPr>
        <p:spPr>
          <a:xfrm>
            <a:off x="679651" y="4715121"/>
            <a:ext cx="5437209" cy="4466026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>
                <a:latin typeface="Arial"/>
              </a:rPr>
              <a:t>Author</a:t>
            </a:r>
            <a:endParaRPr/>
          </a:p>
        </p:txBody>
      </p:sp>
      <p:sp>
        <p:nvSpPr>
          <p:cNvPr id="221" name="CustomShape 2"/>
          <p:cNvSpPr/>
          <p:nvPr/>
        </p:nvSpPr>
        <p:spPr>
          <a:xfrm>
            <a:off x="3850309" y="9428704"/>
            <a:ext cx="2944457" cy="49511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326825B-85CE-433F-B090-07AA2AF06F99}" type="slidenum">
              <a:rPr lang="en-US" sz="1200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49671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body"/>
          </p:nvPr>
        </p:nvSpPr>
        <p:spPr>
          <a:xfrm>
            <a:off x="679651" y="4715121"/>
            <a:ext cx="5437209" cy="4466026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>
                <a:latin typeface="Arial"/>
              </a:rPr>
              <a:t>Author</a:t>
            </a:r>
            <a:endParaRPr/>
          </a:p>
        </p:txBody>
      </p:sp>
      <p:sp>
        <p:nvSpPr>
          <p:cNvPr id="223" name="CustomShape 2"/>
          <p:cNvSpPr/>
          <p:nvPr/>
        </p:nvSpPr>
        <p:spPr>
          <a:xfrm>
            <a:off x="3850309" y="9428704"/>
            <a:ext cx="2944457" cy="49511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769F8F2-D94E-40F7-9981-E87BFCB49645}" type="slidenum">
              <a:rPr lang="en-US" sz="1200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7704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5" name="Picture 44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6" name="Picture 45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1112760" y="1071000"/>
            <a:ext cx="6838920" cy="5590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92" name="Picture 91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93" name="Picture 92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subTitle"/>
          </p:nvPr>
        </p:nvSpPr>
        <p:spPr>
          <a:xfrm>
            <a:off x="1112760" y="1071000"/>
            <a:ext cx="6838920" cy="5590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39" name="Picture 138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40" name="Picture 139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1112760" y="1071000"/>
            <a:ext cx="6838920" cy="5590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86" name="Picture 185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87" name="Picture 186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1112760" y="1071000"/>
            <a:ext cx="6838920" cy="5590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46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/>
          <p:cNvPicPr/>
          <p:nvPr/>
        </p:nvPicPr>
        <p:blipFill>
          <a:blip r:embed="rId14"/>
          <a:srcRect l="38222" t="195" r="39703" b="-195"/>
          <a:stretch>
            <a:fillRect/>
          </a:stretch>
        </p:blipFill>
        <p:spPr>
          <a:xfrm>
            <a:off x="-18720" y="3141000"/>
            <a:ext cx="1007640" cy="3075120"/>
          </a:xfrm>
          <a:prstGeom prst="rect">
            <a:avLst/>
          </a:prstGeom>
          <a:ln>
            <a:noFill/>
          </a:ln>
        </p:spPr>
      </p:pic>
      <p:pic>
        <p:nvPicPr>
          <p:cNvPr id="14" name="Picture 6"/>
          <p:cNvPicPr/>
          <p:nvPr/>
        </p:nvPicPr>
        <p:blipFill>
          <a:blip r:embed="rId15"/>
          <a:srcRect l="28657" r="21696"/>
          <a:stretch>
            <a:fillRect/>
          </a:stretch>
        </p:blipFill>
        <p:spPr>
          <a:xfrm>
            <a:off x="8093520" y="3285000"/>
            <a:ext cx="1055160" cy="2931120"/>
          </a:xfrm>
          <a:prstGeom prst="rect">
            <a:avLst/>
          </a:prstGeom>
          <a:ln>
            <a:noFill/>
          </a:ln>
        </p:spPr>
      </p:pic>
      <p:pic>
        <p:nvPicPr>
          <p:cNvPr id="2" name="Picture 7"/>
          <p:cNvPicPr/>
          <p:nvPr/>
        </p:nvPicPr>
        <p:blipFill>
          <a:blip r:embed="rId16"/>
          <a:srcRect l="41355" r="8870"/>
          <a:stretch>
            <a:fillRect/>
          </a:stretch>
        </p:blipFill>
        <p:spPr>
          <a:xfrm>
            <a:off x="8093160" y="0"/>
            <a:ext cx="1050120" cy="3283920"/>
          </a:xfrm>
          <a:prstGeom prst="rect">
            <a:avLst/>
          </a:prstGeom>
          <a:ln>
            <a:noFill/>
          </a:ln>
        </p:spPr>
      </p:pic>
      <p:sp>
        <p:nvSpPr>
          <p:cNvPr id="3" name="CustomShape 1"/>
          <p:cNvSpPr/>
          <p:nvPr/>
        </p:nvSpPr>
        <p:spPr>
          <a:xfrm>
            <a:off x="0" y="6264000"/>
            <a:ext cx="9142920" cy="603360"/>
          </a:xfrm>
          <a:prstGeom prst="rect">
            <a:avLst/>
          </a:prstGeom>
          <a:solidFill>
            <a:srgbClr val="003870"/>
          </a:solidFill>
          <a:ln w="255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aramond"/>
              </a:rPr>
              <a:t>45</a:t>
            </a:r>
            <a:r>
              <a:rPr lang="en-US" sz="1200" baseline="30000">
                <a:solidFill>
                  <a:srgbClr val="FFFFFF"/>
                </a:solidFill>
                <a:latin typeface="Garamond"/>
              </a:rPr>
              <a:t>th</a:t>
            </a:r>
            <a:r>
              <a:rPr lang="en-US" sz="1200">
                <a:solidFill>
                  <a:srgbClr val="FFFFFF"/>
                </a:solidFill>
                <a:latin typeface="Garamond"/>
              </a:rPr>
              <a:t> Meeting of the CMS Standing Committee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aramond"/>
              </a:rPr>
              <a:t>Bonn, 9-10 November 2016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</p:txBody>
      </p:sp>
      <p:sp>
        <p:nvSpPr>
          <p:cNvPr id="4" name="CustomShape 2"/>
          <p:cNvSpPr/>
          <p:nvPr/>
        </p:nvSpPr>
        <p:spPr>
          <a:xfrm>
            <a:off x="989640" y="2736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5" name="CustomShape 3"/>
          <p:cNvSpPr/>
          <p:nvPr/>
        </p:nvSpPr>
        <p:spPr>
          <a:xfrm>
            <a:off x="8047800" y="2736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6" name="Line 4"/>
          <p:cNvSpPr/>
          <p:nvPr/>
        </p:nvSpPr>
        <p:spPr>
          <a:xfrm>
            <a:off x="1082160" y="791640"/>
            <a:ext cx="6910560" cy="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</p:sp>
      <p:pic>
        <p:nvPicPr>
          <p:cNvPr id="7" name="Picture 15"/>
          <p:cNvPicPr/>
          <p:nvPr/>
        </p:nvPicPr>
        <p:blipFill>
          <a:blip r:embed="rId17"/>
          <a:srcRect l="18061" r="58917"/>
          <a:stretch>
            <a:fillRect/>
          </a:stretch>
        </p:blipFill>
        <p:spPr>
          <a:xfrm>
            <a:off x="-6480" y="0"/>
            <a:ext cx="995400" cy="3166920"/>
          </a:xfrm>
          <a:prstGeom prst="rect">
            <a:avLst/>
          </a:prstGeom>
          <a:ln>
            <a:noFill/>
          </a:ln>
        </p:spPr>
      </p:pic>
      <p:sp>
        <p:nvSpPr>
          <p:cNvPr id="8" name="CustomShape 5"/>
          <p:cNvSpPr/>
          <p:nvPr/>
        </p:nvSpPr>
        <p:spPr>
          <a:xfrm>
            <a:off x="6660360" y="6383520"/>
            <a:ext cx="2132640" cy="36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F7C90590-5BE1-48FB-BBB5-D96AC35E727D}" type="slidenum">
              <a:rPr lang="en-US" sz="1200">
                <a:solidFill>
                  <a:srgbClr val="FFFFFF"/>
                </a:solidFill>
                <a:latin typeface="Garamond"/>
              </a:rPr>
              <a:t>‹Nr.›</a:t>
            </a:fld>
            <a:endParaRPr/>
          </a:p>
        </p:txBody>
      </p:sp>
      <p:pic>
        <p:nvPicPr>
          <p:cNvPr id="9" name="Picture 1"/>
          <p:cNvPicPr/>
          <p:nvPr/>
        </p:nvPicPr>
        <p:blipFill>
          <a:blip r:embed="rId18"/>
          <a:stretch>
            <a:fillRect/>
          </a:stretch>
        </p:blipFill>
        <p:spPr>
          <a:xfrm>
            <a:off x="1082520" y="116640"/>
            <a:ext cx="532440" cy="610920"/>
          </a:xfrm>
          <a:prstGeom prst="rect">
            <a:avLst/>
          </a:prstGeom>
          <a:ln>
            <a:noFill/>
          </a:ln>
        </p:spPr>
      </p:pic>
      <p:pic>
        <p:nvPicPr>
          <p:cNvPr id="10" name="Picture 2"/>
          <p:cNvPicPr/>
          <p:nvPr/>
        </p:nvPicPr>
        <p:blipFill>
          <a:blip r:embed="rId19"/>
          <a:stretch>
            <a:fillRect/>
          </a:stretch>
        </p:blipFill>
        <p:spPr>
          <a:xfrm>
            <a:off x="7556040" y="116640"/>
            <a:ext cx="435960" cy="610920"/>
          </a:xfrm>
          <a:prstGeom prst="rect">
            <a:avLst/>
          </a:prstGeom>
          <a:ln>
            <a:noFill/>
          </a:ln>
        </p:spPr>
      </p:pic>
      <p:sp>
        <p:nvSpPr>
          <p:cNvPr id="11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2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5"/>
          <p:cNvPicPr/>
          <p:nvPr/>
        </p:nvPicPr>
        <p:blipFill>
          <a:blip r:embed="rId14"/>
          <a:srcRect l="38222" t="195" r="39703" b="-195"/>
          <a:stretch>
            <a:fillRect/>
          </a:stretch>
        </p:blipFill>
        <p:spPr>
          <a:xfrm>
            <a:off x="-18720" y="3141000"/>
            <a:ext cx="1007640" cy="3075120"/>
          </a:xfrm>
          <a:prstGeom prst="rect">
            <a:avLst/>
          </a:prstGeom>
          <a:ln>
            <a:noFill/>
          </a:ln>
        </p:spPr>
      </p:pic>
      <p:pic>
        <p:nvPicPr>
          <p:cNvPr id="48" name="Picture 6"/>
          <p:cNvPicPr/>
          <p:nvPr/>
        </p:nvPicPr>
        <p:blipFill>
          <a:blip r:embed="rId15"/>
          <a:srcRect l="28657" r="21696"/>
          <a:stretch>
            <a:fillRect/>
          </a:stretch>
        </p:blipFill>
        <p:spPr>
          <a:xfrm>
            <a:off x="8093520" y="3285000"/>
            <a:ext cx="1055160" cy="2931120"/>
          </a:xfrm>
          <a:prstGeom prst="rect">
            <a:avLst/>
          </a:prstGeom>
          <a:ln>
            <a:noFill/>
          </a:ln>
        </p:spPr>
      </p:pic>
      <p:pic>
        <p:nvPicPr>
          <p:cNvPr id="49" name="Picture 7"/>
          <p:cNvPicPr/>
          <p:nvPr/>
        </p:nvPicPr>
        <p:blipFill>
          <a:blip r:embed="rId16"/>
          <a:srcRect l="41355" r="8870"/>
          <a:stretch>
            <a:fillRect/>
          </a:stretch>
        </p:blipFill>
        <p:spPr>
          <a:xfrm>
            <a:off x="8093160" y="0"/>
            <a:ext cx="1050120" cy="3283920"/>
          </a:xfrm>
          <a:prstGeom prst="rect">
            <a:avLst/>
          </a:prstGeom>
          <a:ln>
            <a:noFill/>
          </a:ln>
        </p:spPr>
      </p:pic>
      <p:sp>
        <p:nvSpPr>
          <p:cNvPr id="50" name="CustomShape 1"/>
          <p:cNvSpPr/>
          <p:nvPr/>
        </p:nvSpPr>
        <p:spPr>
          <a:xfrm>
            <a:off x="0" y="6264000"/>
            <a:ext cx="9142920" cy="603360"/>
          </a:xfrm>
          <a:prstGeom prst="rect">
            <a:avLst/>
          </a:prstGeom>
          <a:solidFill>
            <a:srgbClr val="003870"/>
          </a:solidFill>
          <a:ln w="255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aramond"/>
              </a:rPr>
              <a:t>45</a:t>
            </a:r>
            <a:r>
              <a:rPr lang="en-US" sz="1200" baseline="30000">
                <a:solidFill>
                  <a:srgbClr val="FFFFFF"/>
                </a:solidFill>
                <a:latin typeface="Garamond"/>
              </a:rPr>
              <a:t>th</a:t>
            </a:r>
            <a:r>
              <a:rPr lang="en-US" sz="1200">
                <a:solidFill>
                  <a:srgbClr val="FFFFFF"/>
                </a:solidFill>
                <a:latin typeface="Garamond"/>
              </a:rPr>
              <a:t> Meeting of the CMS Standing Committee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aramond"/>
              </a:rPr>
              <a:t>Bonn, 9-10 November 2016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</p:txBody>
      </p:sp>
      <p:sp>
        <p:nvSpPr>
          <p:cNvPr id="51" name="CustomShape 2"/>
          <p:cNvSpPr/>
          <p:nvPr/>
        </p:nvSpPr>
        <p:spPr>
          <a:xfrm>
            <a:off x="989640" y="2736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52" name="CustomShape 3"/>
          <p:cNvSpPr/>
          <p:nvPr/>
        </p:nvSpPr>
        <p:spPr>
          <a:xfrm>
            <a:off x="8047800" y="2736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53" name="Line 4"/>
          <p:cNvSpPr/>
          <p:nvPr/>
        </p:nvSpPr>
        <p:spPr>
          <a:xfrm>
            <a:off x="1082160" y="791640"/>
            <a:ext cx="6910560" cy="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</p:sp>
      <p:pic>
        <p:nvPicPr>
          <p:cNvPr id="54" name="Picture 15"/>
          <p:cNvPicPr/>
          <p:nvPr/>
        </p:nvPicPr>
        <p:blipFill>
          <a:blip r:embed="rId17"/>
          <a:srcRect l="18061" r="58917"/>
          <a:stretch>
            <a:fillRect/>
          </a:stretch>
        </p:blipFill>
        <p:spPr>
          <a:xfrm>
            <a:off x="-6480" y="0"/>
            <a:ext cx="995400" cy="3166920"/>
          </a:xfrm>
          <a:prstGeom prst="rect">
            <a:avLst/>
          </a:prstGeom>
          <a:ln>
            <a:noFill/>
          </a:ln>
        </p:spPr>
      </p:pic>
      <p:sp>
        <p:nvSpPr>
          <p:cNvPr id="55" name="CustomShape 5"/>
          <p:cNvSpPr/>
          <p:nvPr/>
        </p:nvSpPr>
        <p:spPr>
          <a:xfrm>
            <a:off x="6660360" y="6383520"/>
            <a:ext cx="2132640" cy="36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7B6121F8-1D81-45BD-A978-7337F6C071A5}" type="slidenum">
              <a:rPr lang="en-US" sz="1200">
                <a:solidFill>
                  <a:srgbClr val="FFFFFF"/>
                </a:solidFill>
                <a:latin typeface="Garamond"/>
              </a:rPr>
              <a:t>‹Nr.›</a:t>
            </a:fld>
            <a:endParaRPr/>
          </a:p>
        </p:txBody>
      </p:sp>
      <p:pic>
        <p:nvPicPr>
          <p:cNvPr id="56" name="Picture 1"/>
          <p:cNvPicPr/>
          <p:nvPr/>
        </p:nvPicPr>
        <p:blipFill>
          <a:blip r:embed="rId18"/>
          <a:stretch>
            <a:fillRect/>
          </a:stretch>
        </p:blipFill>
        <p:spPr>
          <a:xfrm>
            <a:off x="1082520" y="116640"/>
            <a:ext cx="532440" cy="610920"/>
          </a:xfrm>
          <a:prstGeom prst="rect">
            <a:avLst/>
          </a:prstGeom>
          <a:ln>
            <a:noFill/>
          </a:ln>
        </p:spPr>
      </p:pic>
      <p:pic>
        <p:nvPicPr>
          <p:cNvPr id="57" name="Picture 2"/>
          <p:cNvPicPr/>
          <p:nvPr/>
        </p:nvPicPr>
        <p:blipFill>
          <a:blip r:embed="rId19"/>
          <a:stretch>
            <a:fillRect/>
          </a:stretch>
        </p:blipFill>
        <p:spPr>
          <a:xfrm>
            <a:off x="7556040" y="116640"/>
            <a:ext cx="435960" cy="610920"/>
          </a:xfrm>
          <a:prstGeom prst="rect">
            <a:avLst/>
          </a:prstGeom>
          <a:ln>
            <a:noFill/>
          </a:ln>
        </p:spPr>
      </p:pic>
      <p:sp>
        <p:nvSpPr>
          <p:cNvPr id="58" name="PlaceHolder 6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56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59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5"/>
          <p:cNvPicPr/>
          <p:nvPr/>
        </p:nvPicPr>
        <p:blipFill>
          <a:blip r:embed="rId14"/>
          <a:srcRect l="38222" t="195" r="39703" b="-195"/>
          <a:stretch>
            <a:fillRect/>
          </a:stretch>
        </p:blipFill>
        <p:spPr>
          <a:xfrm>
            <a:off x="-18720" y="3141000"/>
            <a:ext cx="1007640" cy="3075120"/>
          </a:xfrm>
          <a:prstGeom prst="rect">
            <a:avLst/>
          </a:prstGeom>
          <a:ln>
            <a:noFill/>
          </a:ln>
        </p:spPr>
      </p:pic>
      <p:pic>
        <p:nvPicPr>
          <p:cNvPr id="95" name="Picture 6"/>
          <p:cNvPicPr/>
          <p:nvPr/>
        </p:nvPicPr>
        <p:blipFill>
          <a:blip r:embed="rId15"/>
          <a:srcRect l="28657" r="21696"/>
          <a:stretch>
            <a:fillRect/>
          </a:stretch>
        </p:blipFill>
        <p:spPr>
          <a:xfrm>
            <a:off x="8093520" y="3285000"/>
            <a:ext cx="1055160" cy="2931120"/>
          </a:xfrm>
          <a:prstGeom prst="rect">
            <a:avLst/>
          </a:prstGeom>
          <a:ln>
            <a:noFill/>
          </a:ln>
        </p:spPr>
      </p:pic>
      <p:pic>
        <p:nvPicPr>
          <p:cNvPr id="96" name="Picture 7"/>
          <p:cNvPicPr/>
          <p:nvPr/>
        </p:nvPicPr>
        <p:blipFill>
          <a:blip r:embed="rId16"/>
          <a:srcRect l="41355" r="8870"/>
          <a:stretch>
            <a:fillRect/>
          </a:stretch>
        </p:blipFill>
        <p:spPr>
          <a:xfrm>
            <a:off x="8093160" y="0"/>
            <a:ext cx="1050120" cy="3283920"/>
          </a:xfrm>
          <a:prstGeom prst="rect">
            <a:avLst/>
          </a:prstGeom>
          <a:ln>
            <a:noFill/>
          </a:ln>
        </p:spPr>
      </p:pic>
      <p:sp>
        <p:nvSpPr>
          <p:cNvPr id="97" name="CustomShape 1"/>
          <p:cNvSpPr/>
          <p:nvPr/>
        </p:nvSpPr>
        <p:spPr>
          <a:xfrm>
            <a:off x="0" y="6264000"/>
            <a:ext cx="9142920" cy="603360"/>
          </a:xfrm>
          <a:prstGeom prst="rect">
            <a:avLst/>
          </a:prstGeom>
          <a:solidFill>
            <a:srgbClr val="003870"/>
          </a:solidFill>
          <a:ln w="255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aramond"/>
              </a:rPr>
              <a:t>45</a:t>
            </a:r>
            <a:r>
              <a:rPr lang="en-US" sz="1200" baseline="30000">
                <a:solidFill>
                  <a:srgbClr val="FFFFFF"/>
                </a:solidFill>
                <a:latin typeface="Garamond"/>
              </a:rPr>
              <a:t>th</a:t>
            </a:r>
            <a:r>
              <a:rPr lang="en-US" sz="1200">
                <a:solidFill>
                  <a:srgbClr val="FFFFFF"/>
                </a:solidFill>
                <a:latin typeface="Garamond"/>
              </a:rPr>
              <a:t> Meeting of the CMS Standing Committee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aramond"/>
              </a:rPr>
              <a:t>Bonn, 9-10 November 2016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</p:txBody>
      </p:sp>
      <p:sp>
        <p:nvSpPr>
          <p:cNvPr id="98" name="CustomShape 2"/>
          <p:cNvSpPr/>
          <p:nvPr/>
        </p:nvSpPr>
        <p:spPr>
          <a:xfrm>
            <a:off x="989640" y="2736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99" name="CustomShape 3"/>
          <p:cNvSpPr/>
          <p:nvPr/>
        </p:nvSpPr>
        <p:spPr>
          <a:xfrm>
            <a:off x="8047800" y="2736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100" name="Line 4"/>
          <p:cNvSpPr/>
          <p:nvPr/>
        </p:nvSpPr>
        <p:spPr>
          <a:xfrm>
            <a:off x="1082160" y="791640"/>
            <a:ext cx="6910560" cy="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</p:sp>
      <p:pic>
        <p:nvPicPr>
          <p:cNvPr id="101" name="Picture 15"/>
          <p:cNvPicPr/>
          <p:nvPr/>
        </p:nvPicPr>
        <p:blipFill>
          <a:blip r:embed="rId17"/>
          <a:srcRect l="18061" r="58917"/>
          <a:stretch>
            <a:fillRect/>
          </a:stretch>
        </p:blipFill>
        <p:spPr>
          <a:xfrm>
            <a:off x="-6480" y="0"/>
            <a:ext cx="995400" cy="3166920"/>
          </a:xfrm>
          <a:prstGeom prst="rect">
            <a:avLst/>
          </a:prstGeom>
          <a:ln>
            <a:noFill/>
          </a:ln>
        </p:spPr>
      </p:pic>
      <p:sp>
        <p:nvSpPr>
          <p:cNvPr id="102" name="CustomShape 5"/>
          <p:cNvSpPr/>
          <p:nvPr/>
        </p:nvSpPr>
        <p:spPr>
          <a:xfrm>
            <a:off x="6660360" y="6383520"/>
            <a:ext cx="2132640" cy="36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B80B9D02-5CD3-427B-A7CA-4A81CF201EB9}" type="slidenum">
              <a:rPr lang="en-US" sz="1200">
                <a:solidFill>
                  <a:srgbClr val="FFFFFF"/>
                </a:solidFill>
                <a:latin typeface="Garamond"/>
              </a:rPr>
              <a:t>‹Nr.›</a:t>
            </a:fld>
            <a:endParaRPr/>
          </a:p>
        </p:txBody>
      </p:sp>
      <p:pic>
        <p:nvPicPr>
          <p:cNvPr id="103" name="Picture 1"/>
          <p:cNvPicPr/>
          <p:nvPr/>
        </p:nvPicPr>
        <p:blipFill>
          <a:blip r:embed="rId18"/>
          <a:stretch>
            <a:fillRect/>
          </a:stretch>
        </p:blipFill>
        <p:spPr>
          <a:xfrm>
            <a:off x="1082520" y="116640"/>
            <a:ext cx="532440" cy="610920"/>
          </a:xfrm>
          <a:prstGeom prst="rect">
            <a:avLst/>
          </a:prstGeom>
          <a:ln>
            <a:noFill/>
          </a:ln>
        </p:spPr>
      </p:pic>
      <p:pic>
        <p:nvPicPr>
          <p:cNvPr id="104" name="Picture 2"/>
          <p:cNvPicPr/>
          <p:nvPr/>
        </p:nvPicPr>
        <p:blipFill>
          <a:blip r:embed="rId19"/>
          <a:stretch>
            <a:fillRect/>
          </a:stretch>
        </p:blipFill>
        <p:spPr>
          <a:xfrm>
            <a:off x="7556040" y="116640"/>
            <a:ext cx="435960" cy="610920"/>
          </a:xfrm>
          <a:prstGeom prst="rect">
            <a:avLst/>
          </a:prstGeom>
          <a:ln>
            <a:noFill/>
          </a:ln>
        </p:spPr>
      </p:pic>
      <p:sp>
        <p:nvSpPr>
          <p:cNvPr id="105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06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5"/>
          <p:cNvPicPr/>
          <p:nvPr/>
        </p:nvPicPr>
        <p:blipFill>
          <a:blip r:embed="rId14"/>
          <a:srcRect l="38222" t="195" r="39703" b="-195"/>
          <a:stretch>
            <a:fillRect/>
          </a:stretch>
        </p:blipFill>
        <p:spPr>
          <a:xfrm>
            <a:off x="-18720" y="3141000"/>
            <a:ext cx="1007640" cy="3075120"/>
          </a:xfrm>
          <a:prstGeom prst="rect">
            <a:avLst/>
          </a:prstGeom>
          <a:ln>
            <a:noFill/>
          </a:ln>
        </p:spPr>
      </p:pic>
      <p:pic>
        <p:nvPicPr>
          <p:cNvPr id="142" name="Picture 6"/>
          <p:cNvPicPr/>
          <p:nvPr/>
        </p:nvPicPr>
        <p:blipFill>
          <a:blip r:embed="rId15"/>
          <a:srcRect l="28657" r="21696"/>
          <a:stretch>
            <a:fillRect/>
          </a:stretch>
        </p:blipFill>
        <p:spPr>
          <a:xfrm>
            <a:off x="8093520" y="3285000"/>
            <a:ext cx="1055160" cy="2931120"/>
          </a:xfrm>
          <a:prstGeom prst="rect">
            <a:avLst/>
          </a:prstGeom>
          <a:ln>
            <a:noFill/>
          </a:ln>
        </p:spPr>
      </p:pic>
      <p:pic>
        <p:nvPicPr>
          <p:cNvPr id="143" name="Picture 7"/>
          <p:cNvPicPr/>
          <p:nvPr/>
        </p:nvPicPr>
        <p:blipFill>
          <a:blip r:embed="rId16"/>
          <a:srcRect l="41355" r="8870"/>
          <a:stretch>
            <a:fillRect/>
          </a:stretch>
        </p:blipFill>
        <p:spPr>
          <a:xfrm>
            <a:off x="8093160" y="0"/>
            <a:ext cx="1050120" cy="3283920"/>
          </a:xfrm>
          <a:prstGeom prst="rect">
            <a:avLst/>
          </a:prstGeom>
          <a:ln>
            <a:noFill/>
          </a:ln>
        </p:spPr>
      </p:pic>
      <p:sp>
        <p:nvSpPr>
          <p:cNvPr id="144" name="CustomShape 1"/>
          <p:cNvSpPr/>
          <p:nvPr/>
        </p:nvSpPr>
        <p:spPr>
          <a:xfrm>
            <a:off x="0" y="6264000"/>
            <a:ext cx="9142920" cy="603360"/>
          </a:xfrm>
          <a:prstGeom prst="rect">
            <a:avLst/>
          </a:prstGeom>
          <a:solidFill>
            <a:srgbClr val="003870"/>
          </a:solidFill>
          <a:ln w="2556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aramond"/>
              </a:rPr>
              <a:t>45</a:t>
            </a:r>
            <a:r>
              <a:rPr lang="en-US" sz="1200" baseline="30000">
                <a:solidFill>
                  <a:srgbClr val="FFFFFF"/>
                </a:solidFill>
                <a:latin typeface="Garamond"/>
              </a:rPr>
              <a:t>th</a:t>
            </a:r>
            <a:r>
              <a:rPr lang="en-US" sz="1200">
                <a:solidFill>
                  <a:srgbClr val="FFFFFF"/>
                </a:solidFill>
                <a:latin typeface="Garamond"/>
              </a:rPr>
              <a:t> Meeting of the CMS Standing Committee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Garamond"/>
              </a:rPr>
              <a:t>Bonn, 9-10 November 2016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</p:txBody>
      </p:sp>
      <p:sp>
        <p:nvSpPr>
          <p:cNvPr id="145" name="CustomShape 2"/>
          <p:cNvSpPr/>
          <p:nvPr/>
        </p:nvSpPr>
        <p:spPr>
          <a:xfrm>
            <a:off x="989640" y="2736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146" name="CustomShape 3"/>
          <p:cNvSpPr/>
          <p:nvPr/>
        </p:nvSpPr>
        <p:spPr>
          <a:xfrm>
            <a:off x="8047800" y="2736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147" name="Line 4"/>
          <p:cNvSpPr/>
          <p:nvPr/>
        </p:nvSpPr>
        <p:spPr>
          <a:xfrm>
            <a:off x="1082160" y="791640"/>
            <a:ext cx="6910560" cy="0"/>
          </a:xfrm>
          <a:prstGeom prst="line">
            <a:avLst/>
          </a:prstGeom>
          <a:ln w="25560">
            <a:solidFill>
              <a:srgbClr val="000000"/>
            </a:solidFill>
            <a:round/>
          </a:ln>
        </p:spPr>
      </p:sp>
      <p:pic>
        <p:nvPicPr>
          <p:cNvPr id="148" name="Picture 15"/>
          <p:cNvPicPr/>
          <p:nvPr/>
        </p:nvPicPr>
        <p:blipFill>
          <a:blip r:embed="rId17"/>
          <a:srcRect l="18061" r="58917"/>
          <a:stretch>
            <a:fillRect/>
          </a:stretch>
        </p:blipFill>
        <p:spPr>
          <a:xfrm>
            <a:off x="-6480" y="0"/>
            <a:ext cx="995400" cy="3166920"/>
          </a:xfrm>
          <a:prstGeom prst="rect">
            <a:avLst/>
          </a:prstGeom>
          <a:ln>
            <a:noFill/>
          </a:ln>
        </p:spPr>
      </p:pic>
      <p:sp>
        <p:nvSpPr>
          <p:cNvPr id="149" name="CustomShape 5"/>
          <p:cNvSpPr/>
          <p:nvPr/>
        </p:nvSpPr>
        <p:spPr>
          <a:xfrm>
            <a:off x="6660360" y="6383520"/>
            <a:ext cx="2132640" cy="36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E0733F88-DD69-4BD7-A437-B001BD2EA754}" type="slidenum">
              <a:rPr lang="en-US" sz="1200">
                <a:solidFill>
                  <a:srgbClr val="FFFFFF"/>
                </a:solidFill>
                <a:latin typeface="Garamond"/>
              </a:rPr>
              <a:t>‹Nr.›</a:t>
            </a:fld>
            <a:endParaRPr/>
          </a:p>
        </p:txBody>
      </p:sp>
      <p:pic>
        <p:nvPicPr>
          <p:cNvPr id="150" name="Picture 1"/>
          <p:cNvPicPr/>
          <p:nvPr/>
        </p:nvPicPr>
        <p:blipFill>
          <a:blip r:embed="rId18"/>
          <a:stretch>
            <a:fillRect/>
          </a:stretch>
        </p:blipFill>
        <p:spPr>
          <a:xfrm>
            <a:off x="1082520" y="116640"/>
            <a:ext cx="532440" cy="610920"/>
          </a:xfrm>
          <a:prstGeom prst="rect">
            <a:avLst/>
          </a:prstGeom>
          <a:ln>
            <a:noFill/>
          </a:ln>
        </p:spPr>
      </p:pic>
      <p:pic>
        <p:nvPicPr>
          <p:cNvPr id="151" name="Picture 2"/>
          <p:cNvPicPr/>
          <p:nvPr/>
        </p:nvPicPr>
        <p:blipFill>
          <a:blip r:embed="rId19"/>
          <a:stretch>
            <a:fillRect/>
          </a:stretch>
        </p:blipFill>
        <p:spPr>
          <a:xfrm>
            <a:off x="7556040" y="116640"/>
            <a:ext cx="435960" cy="610920"/>
          </a:xfrm>
          <a:prstGeom prst="rect">
            <a:avLst/>
          </a:prstGeom>
          <a:ln>
            <a:noFill/>
          </a:ln>
        </p:spPr>
      </p:pic>
      <p:sp>
        <p:nvSpPr>
          <p:cNvPr id="152" name="PlaceHolder 6"/>
          <p:cNvSpPr>
            <a:spLocks noGrp="1"/>
          </p:cNvSpPr>
          <p:nvPr>
            <p:ph type="title"/>
          </p:nvPr>
        </p:nvSpPr>
        <p:spPr>
          <a:xfrm>
            <a:off x="1112760" y="1071000"/>
            <a:ext cx="6838920" cy="12056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53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8028720" y="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194" name="CustomShape 2"/>
          <p:cNvSpPr/>
          <p:nvPr/>
        </p:nvSpPr>
        <p:spPr>
          <a:xfrm>
            <a:off x="991080" y="-360"/>
            <a:ext cx="446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195" name="CustomShape 3"/>
          <p:cNvSpPr/>
          <p:nvPr/>
        </p:nvSpPr>
        <p:spPr>
          <a:xfrm>
            <a:off x="1143000" y="5723640"/>
            <a:ext cx="6807600" cy="36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Garamond"/>
              </a:rPr>
              <a:t>Ines Verleye, Chair SPWG</a:t>
            </a:r>
            <a:endParaRPr/>
          </a:p>
        </p:txBody>
      </p:sp>
      <p:sp>
        <p:nvSpPr>
          <p:cNvPr id="196" name="CustomShape 4"/>
          <p:cNvSpPr/>
          <p:nvPr/>
        </p:nvSpPr>
        <p:spPr>
          <a:xfrm>
            <a:off x="1112760" y="1395000"/>
            <a:ext cx="6838920" cy="1060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3000" dirty="0">
                <a:latin typeface="Arial"/>
              </a:rPr>
              <a:t>45</a:t>
            </a:r>
            <a:r>
              <a:rPr lang="en-US" sz="3000" baseline="30000" dirty="0">
                <a:latin typeface="Arial"/>
              </a:rPr>
              <a:t>th</a:t>
            </a:r>
            <a:r>
              <a:rPr lang="en-US" sz="3000" dirty="0">
                <a:latin typeface="Arial"/>
              </a:rPr>
              <a:t> Meeting 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en-US" sz="3000" dirty="0">
                <a:latin typeface="Arial"/>
              </a:rPr>
              <a:t>of the Standing Committee</a:t>
            </a:r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ts val="149"/>
              </a:lnSpc>
            </a:pPr>
            <a:r>
              <a:rPr lang="en-US" sz="3000" dirty="0">
                <a:latin typeface="Arial"/>
              </a:rPr>
              <a:t>Bonn, 9-10 November 2016</a:t>
            </a:r>
            <a:endParaRPr dirty="0"/>
          </a:p>
        </p:txBody>
      </p:sp>
      <p:sp>
        <p:nvSpPr>
          <p:cNvPr id="197" name="CustomShape 5"/>
          <p:cNvSpPr/>
          <p:nvPr/>
        </p:nvSpPr>
        <p:spPr>
          <a:xfrm>
            <a:off x="1111680" y="3109835"/>
            <a:ext cx="6838920" cy="201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800" dirty="0">
                <a:latin typeface="Arial"/>
              </a:rPr>
              <a:t>“Report of the 4th Meeting of the 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en-US" sz="2800" dirty="0">
                <a:latin typeface="Arial"/>
              </a:rPr>
              <a:t>Strategic Plan Working Group”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en-US" sz="2800" dirty="0">
                <a:latin typeface="Arial"/>
              </a:rPr>
              <a:t>Agenda item 12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CustomShape 1"/>
          <p:cNvSpPr/>
          <p:nvPr/>
        </p:nvSpPr>
        <p:spPr>
          <a:xfrm>
            <a:off x="1920240" y="100800"/>
            <a:ext cx="6838920" cy="904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en-US" sz="3200" b="1">
                <a:latin typeface="Bitstream Charter"/>
              </a:rPr>
              <a:t>3. Other relevant matters</a:t>
            </a:r>
            <a:endParaRPr/>
          </a:p>
        </p:txBody>
      </p:sp>
      <p:sp>
        <p:nvSpPr>
          <p:cNvPr id="216" name="CustomShape 2"/>
          <p:cNvSpPr/>
          <p:nvPr/>
        </p:nvSpPr>
        <p:spPr>
          <a:xfrm>
            <a:off x="1115640" y="1472040"/>
            <a:ext cx="6838920" cy="3647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en-US" sz="2400">
                <a:latin typeface="Bitstream Charter"/>
              </a:rPr>
              <a:t>The Secretariat briefed the SPWG on other ongoing processes related to the work of the SPWG:</a:t>
            </a:r>
            <a:endParaRPr/>
          </a:p>
          <a:p>
            <a:endParaRPr/>
          </a:p>
          <a:p>
            <a:r>
              <a:rPr lang="en-US" sz="2400">
                <a:latin typeface="Bitstream Charter"/>
              </a:rPr>
              <a:t>- review template for National Reports</a:t>
            </a:r>
            <a:endParaRPr/>
          </a:p>
          <a:p>
            <a:r>
              <a:rPr lang="en-US" sz="2400">
                <a:latin typeface="Bitstream Charter"/>
              </a:rPr>
              <a:t>- synergy processes</a:t>
            </a:r>
            <a:endParaRPr/>
          </a:p>
          <a:p>
            <a:r>
              <a:rPr lang="en-US" sz="2400">
                <a:latin typeface="Bitstream Charter"/>
              </a:rPr>
              <a:t>- review of implementation</a:t>
            </a:r>
            <a:endParaRPr/>
          </a:p>
          <a:p>
            <a:r>
              <a:rPr lang="en-US" sz="2400">
                <a:latin typeface="Bitstream Charter"/>
              </a:rPr>
              <a:t>- registration of sub-targets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1024200" y="-108360"/>
            <a:ext cx="6838920" cy="1204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US" sz="3200" b="1">
                <a:latin typeface="Bitstream Charter"/>
              </a:rPr>
              <a:t>4. Timeline to COP12</a:t>
            </a:r>
            <a:endParaRPr/>
          </a:p>
        </p:txBody>
      </p:sp>
      <p:sp>
        <p:nvSpPr>
          <p:cNvPr id="218" name="CustomShape 2"/>
          <p:cNvSpPr/>
          <p:nvPr/>
        </p:nvSpPr>
        <p:spPr>
          <a:xfrm>
            <a:off x="1188720" y="914400"/>
            <a:ext cx="6838920" cy="4937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/>
          </a:p>
          <a:p>
            <a:r>
              <a:rPr lang="en-US" sz="2400">
                <a:latin typeface="Bitstream Charter"/>
              </a:rPr>
              <a:t>The SPWG agreed on a timeline towards COP12 keeping in mind: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400">
                <a:latin typeface="Bitstream Charter"/>
              </a:rPr>
              <a:t>the 90day cut-off for documents to COP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400">
                <a:latin typeface="Bitstream Charter"/>
              </a:rPr>
              <a:t>the need to allow for sufficient time to consult the regions on the two drafts (Indicators + Companion Volume)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400">
                <a:latin typeface="Bitstream Charter"/>
              </a:rPr>
              <a:t>the need to allow for sufficient time to integrate comments received, and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400">
                <a:latin typeface="Bitstream Charter"/>
              </a:rPr>
              <a:t>timely submission to the StC of the final drafts.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ustomShape 1"/>
          <p:cNvSpPr/>
          <p:nvPr/>
        </p:nvSpPr>
        <p:spPr>
          <a:xfrm>
            <a:off x="2304360" y="2921400"/>
            <a:ext cx="6838920" cy="1600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en-US" sz="3600" b="1">
                <a:latin typeface="Calibri"/>
              </a:rPr>
              <a:t>Thank You.</a:t>
            </a:r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1097280" y="1380600"/>
            <a:ext cx="6838920" cy="3647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2400" dirty="0">
                <a:latin typeface="Times New Roman"/>
                <a:ea typeface="Times New Roman"/>
              </a:rPr>
              <a:t>Extended the mandate of the SPWG to </a:t>
            </a:r>
            <a:endParaRPr dirty="0"/>
          </a:p>
          <a:p>
            <a:pPr lvl="1">
              <a:lnSpc>
                <a:spcPct val="100000"/>
              </a:lnSpc>
              <a:buSzPct val="75000"/>
            </a:pPr>
            <a:r>
              <a:rPr lang="en-US" sz="2400" dirty="0">
                <a:latin typeface="Times New Roman"/>
                <a:ea typeface="Times New Roman"/>
              </a:rPr>
              <a:t>- Develop new/identify existing detailed indicators for the Strategic Plan </a:t>
            </a:r>
            <a:endParaRPr dirty="0"/>
          </a:p>
          <a:p>
            <a:pPr lvl="1">
              <a:lnSpc>
                <a:spcPct val="100000"/>
              </a:lnSpc>
              <a:buSzPct val="75000"/>
            </a:pPr>
            <a:r>
              <a:rPr lang="en-US" sz="2400" dirty="0">
                <a:latin typeface="Times New Roman"/>
                <a:ea typeface="Times New Roman"/>
              </a:rPr>
              <a:t>- Develop a “Companion Volume on Implementation” 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This was first discussed at SPWG3 – see the report to the StC44 for details.</a:t>
            </a: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199" name="CustomShape 2"/>
          <p:cNvSpPr/>
          <p:nvPr/>
        </p:nvSpPr>
        <p:spPr>
          <a:xfrm>
            <a:off x="933120" y="360"/>
            <a:ext cx="6838920" cy="1204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US" sz="3200" b="1">
                <a:latin typeface="Calibri"/>
              </a:rPr>
              <a:t>COP11 Res 11.2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ustomShape 1"/>
          <p:cNvSpPr/>
          <p:nvPr/>
        </p:nvSpPr>
        <p:spPr>
          <a:xfrm>
            <a:off x="1332720" y="1097280"/>
            <a:ext cx="6073200" cy="4388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buSzPct val="45000"/>
            </a:pPr>
            <a:r>
              <a:rPr lang="en-US" sz="2000" dirty="0">
                <a:latin typeface="Bitstream Charter"/>
              </a:rPr>
              <a:t>Bonn, 7-8</a:t>
            </a:r>
            <a:r>
              <a:rPr lang="en-US" sz="2000" baseline="101000" dirty="0">
                <a:latin typeface="Bitstream Charter"/>
              </a:rPr>
              <a:t>th</a:t>
            </a:r>
            <a:r>
              <a:rPr lang="en-US" sz="2000" dirty="0">
                <a:latin typeface="Bitstream Charter"/>
              </a:rPr>
              <a:t> of November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r>
              <a:rPr lang="en-US" sz="2400" dirty="0">
                <a:latin typeface="Bitstream Charter"/>
              </a:rPr>
              <a:t>1) In-depth discussion on monitoring and draft Strategic Plan indicators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dirty="0">
                <a:latin typeface="Bitstream Charter"/>
              </a:rPr>
              <a:t>2) In-depth discussion on the Companion Volume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dirty="0">
                <a:latin typeface="Bitstream Charter"/>
              </a:rPr>
              <a:t>3) Other Strategic Plan related matters</a:t>
            </a:r>
            <a:endParaRPr dirty="0"/>
          </a:p>
          <a:p>
            <a:pPr>
              <a:lnSpc>
                <a:spcPct val="100000"/>
              </a:lnSpc>
            </a:pPr>
            <a:r>
              <a:rPr lang="en-US" sz="2400" dirty="0">
                <a:latin typeface="Bitstream Charter"/>
              </a:rPr>
              <a:t>4) Timeline to COP12</a:t>
            </a:r>
            <a:endParaRPr dirty="0"/>
          </a:p>
        </p:txBody>
      </p:sp>
      <p:sp>
        <p:nvSpPr>
          <p:cNvPr id="201" name="CustomShape 2"/>
          <p:cNvSpPr/>
          <p:nvPr/>
        </p:nvSpPr>
        <p:spPr>
          <a:xfrm>
            <a:off x="1280160" y="58320"/>
            <a:ext cx="6838920" cy="1022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US" sz="2800" b="1">
                <a:latin typeface="Bitstream Charter"/>
              </a:rPr>
              <a:t>4</a:t>
            </a:r>
            <a:r>
              <a:rPr lang="en-US" sz="2800" b="1" baseline="101000">
                <a:latin typeface="Bitstream Charter"/>
              </a:rPr>
              <a:t>th</a:t>
            </a:r>
            <a:r>
              <a:rPr lang="en-US" sz="2800" b="1">
                <a:latin typeface="Bitstream Charter"/>
              </a:rPr>
              <a:t> Strategic Plan Working Group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1097280" y="548640"/>
            <a:ext cx="6857280" cy="5702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2200">
                <a:latin typeface="Bitstream Charter"/>
              </a:rPr>
              <a:t> </a:t>
            </a:r>
            <a:endParaRPr/>
          </a:p>
          <a:p>
            <a:pPr algn="just">
              <a:lnSpc>
                <a:spcPct val="100000"/>
              </a:lnSpc>
            </a:pPr>
            <a:r>
              <a:rPr lang="en-US" sz="2200" i="1">
                <a:latin typeface="Arial"/>
                <a:ea typeface="Times New Roman"/>
              </a:rPr>
              <a:t>CMS/SPWG4/Doc.2</a:t>
            </a:r>
            <a:r>
              <a:rPr lang="en-US" sz="2200">
                <a:latin typeface="Arial"/>
                <a:ea typeface="Times New Roman"/>
              </a:rPr>
              <a:t>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en-US" sz="2200">
                <a:latin typeface="Bitstream Charter"/>
                <a:ea typeface="Times New Roman"/>
              </a:rPr>
              <a:t>The Secretariat was requested by SPWG3 to develop, based on their guidance, a zero draft on indicators for consideration by the SPWG and subsequent public consultation by mid 2016.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en-US" sz="2200">
                <a:latin typeface="Bitstream Charter"/>
                <a:ea typeface="Times New Roman"/>
              </a:rPr>
              <a:t>For each Target, an Indicator Factsheet was developed to underpin the proposal of a limited number of indicators.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en-US" sz="2200">
                <a:latin typeface="Bitstream Charter"/>
                <a:ea typeface="Times New Roman"/>
              </a:rPr>
              <a:t>These Factsheets were submitted to public consultation from April to August 2016 and submitted to the ScC meeting in April.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en-US" sz="2200">
                <a:latin typeface="Bitstream Charter"/>
                <a:ea typeface="Times New Roman"/>
              </a:rPr>
              <a:t>The revised version was discussed at the SPWG4 </a:t>
            </a:r>
            <a:endParaRPr/>
          </a:p>
        </p:txBody>
      </p:sp>
      <p:sp>
        <p:nvSpPr>
          <p:cNvPr id="203" name="CustomShape 2"/>
          <p:cNvSpPr/>
          <p:nvPr/>
        </p:nvSpPr>
        <p:spPr>
          <a:xfrm>
            <a:off x="1097280" y="190800"/>
            <a:ext cx="6217200" cy="833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1">
              <a:lnSpc>
                <a:spcPct val="100000"/>
              </a:lnSpc>
              <a:buSzPct val="75000"/>
              <a:buFont typeface="StarSymbol"/>
              <a:buChar char="l"/>
            </a:pPr>
            <a:r>
              <a:rPr lang="en-US" sz="2800" b="1">
                <a:latin typeface="Bitstream Charter"/>
              </a:rPr>
              <a:t>1. Discussion on Indicators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1112760" y="-91440"/>
            <a:ext cx="6838920" cy="1204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3200" b="1">
                <a:latin typeface="Bitstream Charter"/>
              </a:rPr>
              <a:t>Indicator Factsheets</a:t>
            </a:r>
            <a:endParaRPr/>
          </a:p>
        </p:txBody>
      </p:sp>
      <p:sp>
        <p:nvSpPr>
          <p:cNvPr id="205" name="CustomShape 2"/>
          <p:cNvSpPr/>
          <p:nvPr/>
        </p:nvSpPr>
        <p:spPr>
          <a:xfrm>
            <a:off x="1115640" y="440640"/>
            <a:ext cx="7021800" cy="5942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en-US" sz="2200" u="sng">
                <a:latin typeface="Bitstream Charter"/>
              </a:rPr>
              <a:t>Each factsheet contains among others</a:t>
            </a:r>
            <a:r>
              <a:rPr lang="en-US" sz="2200">
                <a:latin typeface="Bitstream Charter"/>
              </a:rPr>
              <a:t>: </a:t>
            </a:r>
            <a:endParaRPr/>
          </a:p>
          <a:p>
            <a:r>
              <a:rPr lang="en-US" sz="2200">
                <a:latin typeface="Bitstream Charter"/>
              </a:rPr>
              <a:t>- text of the Target </a:t>
            </a:r>
            <a:endParaRPr/>
          </a:p>
          <a:p>
            <a:r>
              <a:rPr lang="en-US" sz="2200">
                <a:latin typeface="Bitstream Charter"/>
              </a:rPr>
              <a:t>- narrative to identify/clarify aim of each target </a:t>
            </a:r>
            <a:endParaRPr/>
          </a:p>
          <a:p>
            <a:r>
              <a:rPr lang="en-US" sz="2200">
                <a:latin typeface="Bitstream Charter"/>
              </a:rPr>
              <a:t>- small set of indicators (max 4-5) per target</a:t>
            </a:r>
            <a:endParaRPr/>
          </a:p>
          <a:p>
            <a:r>
              <a:rPr lang="en-US" sz="2200">
                <a:latin typeface="Bitstream Charter"/>
              </a:rPr>
              <a:t>- relevant existing data gathering processes to balance benefit and burden for Parties/Sec.</a:t>
            </a:r>
            <a:endParaRPr/>
          </a:p>
          <a:p>
            <a:r>
              <a:rPr lang="en-US" sz="2200">
                <a:latin typeface="Bitstream Charter"/>
              </a:rPr>
              <a:t>- relation to the National Report, including where useful suggestions for the review of the template of the NR </a:t>
            </a:r>
            <a:endParaRPr/>
          </a:p>
          <a:p>
            <a:r>
              <a:rPr lang="en-US" sz="2200">
                <a:latin typeface="Bitstream Charter"/>
              </a:rPr>
              <a:t>- relation to other processes</a:t>
            </a:r>
            <a:endParaRPr/>
          </a:p>
          <a:p>
            <a:endParaRPr/>
          </a:p>
          <a:p>
            <a:r>
              <a:rPr lang="en-US" sz="2200" u="sng">
                <a:latin typeface="Bitstream Charter"/>
              </a:rPr>
              <a:t>Overall positive impression from SPWG</a:t>
            </a:r>
            <a:r>
              <a:rPr lang="en-US" sz="2200">
                <a:latin typeface="Bitstream Charter"/>
              </a:rPr>
              <a:t>: </a:t>
            </a:r>
            <a:endParaRPr/>
          </a:p>
          <a:p>
            <a:r>
              <a:rPr lang="en-US" sz="2200">
                <a:latin typeface="Bitstream Charter"/>
              </a:rPr>
              <a:t>Balanced, well-thought document, to be refined with specific comments and a new version submitted to public consultation early 2017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ustomShape 1"/>
          <p:cNvSpPr/>
          <p:nvPr/>
        </p:nvSpPr>
        <p:spPr>
          <a:xfrm>
            <a:off x="1115640" y="978480"/>
            <a:ext cx="6838920" cy="542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r>
              <a:rPr lang="en-US" u="sng" dirty="0">
                <a:latin typeface="Bitstream Charter"/>
              </a:rPr>
              <a:t>Specific key points raised during the discussion</a:t>
            </a:r>
            <a:r>
              <a:rPr lang="en-US" dirty="0">
                <a:latin typeface="Bitstream Charter"/>
              </a:rPr>
              <a:t>:</a:t>
            </a:r>
          </a:p>
          <a:p>
            <a:endParaRPr dirty="0"/>
          </a:p>
          <a:p>
            <a:r>
              <a:rPr lang="en-US" sz="1600" dirty="0">
                <a:latin typeface="Bitstream Charter"/>
              </a:rPr>
              <a:t>- importance of iterative process between development of indicators and the revision of the NR template. Indicator process to support synergy &amp; mainstreaming of reporting within and beyond the CMS Family </a:t>
            </a:r>
            <a:endParaRPr dirty="0"/>
          </a:p>
          <a:p>
            <a:r>
              <a:rPr lang="en-US" sz="1600" dirty="0">
                <a:solidFill>
                  <a:srgbClr val="000000"/>
                </a:solidFill>
                <a:latin typeface="Bitstream Charter"/>
                <a:ea typeface="Droid Sans Fallback"/>
              </a:rPr>
              <a:t>- importance of strategic thinking on how to tell the story once the data is obtained. Need to balance bad news stories with good news stories to appeal to policy makers.</a:t>
            </a:r>
          </a:p>
          <a:p>
            <a:endParaRPr dirty="0"/>
          </a:p>
          <a:p>
            <a:r>
              <a:rPr lang="en-US" sz="1600" dirty="0">
                <a:solidFill>
                  <a:srgbClr val="000000"/>
                </a:solidFill>
                <a:latin typeface="Bitstream Charter"/>
                <a:ea typeface="Droid Sans Fallback"/>
              </a:rPr>
              <a:t>- identify use of the data: keeping progress of the SP implementation under review at each COP. May need stronger COP mandate to the Secretariat to engage in more extensive collation of data and existing information. </a:t>
            </a:r>
            <a:endParaRPr dirty="0"/>
          </a:p>
          <a:p>
            <a:r>
              <a:rPr lang="en-US" sz="1600" dirty="0">
                <a:solidFill>
                  <a:srgbClr val="000000"/>
                </a:solidFill>
                <a:latin typeface="Bitstream Charter"/>
                <a:ea typeface="Droid Sans Fallback"/>
              </a:rPr>
              <a:t>- real challenge to see the Strategic Plan as enabling instrument for the Parties. Must be addressed through best practices/examples of actual work that underpins the targets and demonstrates link with Sustainable Development.</a:t>
            </a:r>
            <a:endParaRPr dirty="0"/>
          </a:p>
          <a:p>
            <a:endParaRPr dirty="0"/>
          </a:p>
          <a:p>
            <a:r>
              <a:rPr lang="en-US" sz="1600" dirty="0">
                <a:solidFill>
                  <a:srgbClr val="000000"/>
                </a:solidFill>
                <a:latin typeface="Bitstream Charter"/>
                <a:ea typeface="Droid Sans Fallback"/>
              </a:rPr>
              <a:t>Several of these points could be addressed in a COP resolution on the SP. A draft will be developed by the SPWG for review by </a:t>
            </a:r>
            <a:r>
              <a:rPr lang="en-US" sz="1600" dirty="0" err="1">
                <a:solidFill>
                  <a:srgbClr val="000000"/>
                </a:solidFill>
                <a:latin typeface="Bitstream Charter"/>
                <a:ea typeface="Droid Sans Fallback"/>
              </a:rPr>
              <a:t>StC</a:t>
            </a:r>
            <a:r>
              <a:rPr lang="en-US" sz="1600" dirty="0">
                <a:solidFill>
                  <a:srgbClr val="000000"/>
                </a:solidFill>
                <a:latin typeface="Bitstream Charter"/>
                <a:ea typeface="Droid Sans Fallback"/>
              </a:rPr>
              <a:t>.</a:t>
            </a:r>
            <a:endParaRPr dirty="0"/>
          </a:p>
        </p:txBody>
      </p:sp>
      <p:sp>
        <p:nvSpPr>
          <p:cNvPr id="207" name="CustomShape 2"/>
          <p:cNvSpPr/>
          <p:nvPr/>
        </p:nvSpPr>
        <p:spPr>
          <a:xfrm>
            <a:off x="1113120" y="88920"/>
            <a:ext cx="6838920" cy="730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3200" b="1">
                <a:latin typeface="Bitstream Charter"/>
              </a:rPr>
              <a:t>Indicator Factsheets (cont'd)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1025280" y="1005840"/>
            <a:ext cx="7040160" cy="5000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i="1" dirty="0">
                <a:latin typeface="Bitstream Charter"/>
              </a:rPr>
              <a:t> </a:t>
            </a:r>
            <a:r>
              <a:rPr lang="en-US" i="1" dirty="0">
                <a:latin typeface="Bitstream Charter"/>
                <a:ea typeface="Times New Roman"/>
              </a:rPr>
              <a:t>CMS/SPWG4/Doc.</a:t>
            </a:r>
            <a:r>
              <a:rPr lang="en-US" dirty="0">
                <a:latin typeface="Bitstream Charter"/>
                <a:ea typeface="Times New Roman"/>
              </a:rPr>
              <a:t>3</a:t>
            </a:r>
          </a:p>
          <a:p>
            <a:endParaRPr dirty="0"/>
          </a:p>
          <a:p>
            <a:r>
              <a:rPr lang="en-US" dirty="0">
                <a:latin typeface="Bitstream Charter"/>
                <a:ea typeface="Times New Roman"/>
              </a:rPr>
              <a:t>The Secretariat was requested by the SPWG3 </a:t>
            </a:r>
            <a:endParaRPr dirty="0"/>
          </a:p>
          <a:p>
            <a:r>
              <a:rPr lang="en-US" dirty="0">
                <a:latin typeface="Bitstream Charter"/>
                <a:ea typeface="Times New Roman"/>
              </a:rPr>
              <a:t>– to reflect available instruments according to targets</a:t>
            </a:r>
            <a:endParaRPr dirty="0"/>
          </a:p>
          <a:p>
            <a:r>
              <a:rPr lang="en-US" dirty="0">
                <a:latin typeface="Bitstream Charter"/>
                <a:ea typeface="Times New Roman"/>
              </a:rPr>
              <a:t>– to identify all existing/relevant implementation tools</a:t>
            </a:r>
            <a:endParaRPr dirty="0"/>
          </a:p>
          <a:p>
            <a:r>
              <a:rPr lang="en-US" dirty="0">
                <a:latin typeface="Bitstream Charter"/>
                <a:ea typeface="Times New Roman"/>
              </a:rPr>
              <a:t>– to identify gaps to report on to COP</a:t>
            </a:r>
            <a:endParaRPr dirty="0"/>
          </a:p>
          <a:p>
            <a:r>
              <a:rPr lang="en-US" dirty="0">
                <a:latin typeface="Bitstream Charter"/>
                <a:ea typeface="Times New Roman"/>
              </a:rPr>
              <a:t>– to explore the feasibility of developing this as an online toolkit </a:t>
            </a:r>
            <a:endParaRPr dirty="0"/>
          </a:p>
          <a:p>
            <a:r>
              <a:rPr lang="en-US" dirty="0">
                <a:latin typeface="Bitstream Charter"/>
                <a:ea typeface="Times New Roman"/>
              </a:rPr>
              <a:t>– to produce a zero draft for consultation by the SPWG early 2016, possibly followed by public consultation.</a:t>
            </a:r>
            <a:endParaRPr dirty="0"/>
          </a:p>
          <a:p>
            <a:endParaRPr dirty="0"/>
          </a:p>
          <a:p>
            <a:r>
              <a:rPr lang="en-US" dirty="0">
                <a:latin typeface="Bitstream Charter"/>
                <a:ea typeface="Times New Roman"/>
              </a:rPr>
              <a:t>A draft Companion Volume (Word doc + online) was developed and submitted to limited consultation (SPWG and </a:t>
            </a:r>
            <a:r>
              <a:rPr lang="en-US" dirty="0" err="1">
                <a:latin typeface="Bitstream Charter"/>
                <a:ea typeface="Times New Roman"/>
              </a:rPr>
              <a:t>StC</a:t>
            </a:r>
            <a:r>
              <a:rPr lang="en-US" dirty="0">
                <a:latin typeface="Bitstream Charter"/>
                <a:ea typeface="Times New Roman"/>
              </a:rPr>
              <a:t> members) and further discussed by SPWG4 with regard to overall approach and structure.</a:t>
            </a:r>
            <a:endParaRPr dirty="0"/>
          </a:p>
        </p:txBody>
      </p:sp>
      <p:sp>
        <p:nvSpPr>
          <p:cNvPr id="209" name="CustomShape 2"/>
          <p:cNvSpPr/>
          <p:nvPr/>
        </p:nvSpPr>
        <p:spPr>
          <a:xfrm>
            <a:off x="897840" y="274320"/>
            <a:ext cx="6582960" cy="456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1">
              <a:lnSpc>
                <a:spcPct val="100000"/>
              </a:lnSpc>
              <a:buSzPct val="75000"/>
              <a:buFont typeface="StarSymbol"/>
              <a:buChar char="l"/>
            </a:pPr>
            <a:r>
              <a:rPr lang="en-US" sz="2800" b="1">
                <a:latin typeface="Bitstream Charter"/>
              </a:rPr>
              <a:t>2. Discussion on Companion Volume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2377440" y="-91440"/>
            <a:ext cx="6838920" cy="1204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en-US" sz="3200" b="1">
                <a:latin typeface="Bitstream Charter"/>
              </a:rPr>
              <a:t>Companion Volume</a:t>
            </a:r>
            <a:endParaRPr/>
          </a:p>
        </p:txBody>
      </p:sp>
      <p:sp>
        <p:nvSpPr>
          <p:cNvPr id="211" name="CustomShape 2"/>
          <p:cNvSpPr/>
          <p:nvPr/>
        </p:nvSpPr>
        <p:spPr>
          <a:xfrm>
            <a:off x="1115640" y="718200"/>
            <a:ext cx="6838920" cy="5651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en-US" sz="2000">
                <a:latin typeface="Bitstream Charter"/>
                <a:ea typeface="Times New Roman"/>
              </a:rPr>
              <a:t>The outline of the Companion Volume (CV) supports implementation of each Target by collating existing guidance (instruments, resolutions etc) for each of the core elements identified by COP.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000">
                <a:latin typeface="Bitstream Charter"/>
                <a:ea typeface="Times New Roman"/>
              </a:rPr>
              <a:t>It is a mapping exercise to support national work towards the implementation of the SP.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000" u="sng">
                <a:latin typeface="Bitstream Charter"/>
                <a:ea typeface="Times New Roman"/>
              </a:rPr>
              <a:t>Overall positive impression from SPWG</a:t>
            </a:r>
            <a:r>
              <a:rPr lang="en-US" sz="2000">
                <a:latin typeface="Bitstream Charter"/>
                <a:ea typeface="Times New Roman"/>
              </a:rPr>
              <a:t>: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latin typeface="Bitstream Charter"/>
                <a:ea typeface="Times New Roman"/>
              </a:rPr>
              <a:t>– it allows for a coherent approach to implementation of a multitude of obligations. 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latin typeface="Bitstream Charter"/>
                <a:ea typeface="Times New Roman"/>
              </a:rPr>
              <a:t>– The online version allows for efficient use of a large amount of data.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000">
                <a:latin typeface="Bitstream Charter"/>
                <a:ea typeface="Times New Roman"/>
              </a:rPr>
              <a:t>The structure and approach can be further developed as started but there is a need for contextualization regarding daily CMS work.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1115640" y="803160"/>
            <a:ext cx="6839280" cy="6449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/>
          </a:p>
          <a:p>
            <a:r>
              <a:rPr lang="en-US" sz="2000" u="sng">
                <a:latin typeface="Bitstream Charter"/>
                <a:ea typeface="Times New Roman"/>
              </a:rPr>
              <a:t>Some key points raised during the discussion</a:t>
            </a:r>
            <a:r>
              <a:rPr lang="en-US" sz="2000">
                <a:latin typeface="Bitstream Charter"/>
                <a:ea typeface="Times New Roman"/>
              </a:rPr>
              <a:t>:</a:t>
            </a:r>
            <a:endParaRPr/>
          </a:p>
          <a:p>
            <a:r>
              <a:rPr lang="en-US" sz="2000">
                <a:latin typeface="Bitstream Charter"/>
                <a:ea typeface="Times New Roman"/>
              </a:rPr>
              <a:t>– To facilitate use of the CV, an executive summary should demonstrate how to use the CV through best practice/ examples. A draft of this summary will be developed in time for the next consultation</a:t>
            </a:r>
            <a:endParaRPr/>
          </a:p>
          <a:p>
            <a:r>
              <a:rPr lang="en-US" sz="2000">
                <a:latin typeface="Bitstream Charter"/>
                <a:ea typeface="Times New Roman"/>
              </a:rPr>
              <a:t>– Need to look at level of 'guidance' contained in the instruments/resolutions and possibly identify gaps.</a:t>
            </a:r>
            <a:endParaRPr/>
          </a:p>
          <a:p>
            <a:r>
              <a:rPr lang="en-US" sz="2000">
                <a:latin typeface="Bitstream Charter"/>
                <a:ea typeface="Times New Roman"/>
              </a:rPr>
              <a:t>– Need to address a few specific issues such as updating cycle, online/offline versions, etc. Suggestion to bring these questions to the consultations in form of questionnaire.</a:t>
            </a:r>
            <a:endParaRPr/>
          </a:p>
          <a:p>
            <a:r>
              <a:rPr lang="en-US" sz="2000">
                <a:solidFill>
                  <a:srgbClr val="000000"/>
                </a:solidFill>
                <a:latin typeface="Bitstream Charter"/>
                <a:ea typeface="Times New Roman"/>
              </a:rPr>
              <a:t>– link to current COP preparation : Add a reference to the SP in the draft COP resolutions to promote use of SP to underpin work of the Convention.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0000"/>
                </a:solidFill>
                <a:latin typeface="Bitstream Charter"/>
                <a:ea typeface="Times New Roman"/>
              </a:rPr>
              <a:t>– finalize CV in existing languages, raising the point to COP about missing languages for some parts. </a:t>
            </a:r>
            <a:endParaRPr/>
          </a:p>
        </p:txBody>
      </p:sp>
      <p:sp>
        <p:nvSpPr>
          <p:cNvPr id="213" name="CustomShape 2"/>
          <p:cNvSpPr/>
          <p:nvPr/>
        </p:nvSpPr>
        <p:spPr>
          <a:xfrm>
            <a:off x="1097280" y="0"/>
            <a:ext cx="6838920" cy="9957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n-US" sz="3200" b="1">
                <a:latin typeface="Bitstream Charter"/>
              </a:rPr>
              <a:t>Companion Volume (cont'd)</a:t>
            </a:r>
            <a:endParaRPr/>
          </a:p>
        </p:txBody>
      </p:sp>
      <p:sp>
        <p:nvSpPr>
          <p:cNvPr id="214" name="CustomShape 3"/>
          <p:cNvSpPr/>
          <p:nvPr/>
        </p:nvSpPr>
        <p:spPr>
          <a:xfrm>
            <a:off x="1116000" y="2516760"/>
            <a:ext cx="6838920" cy="3647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964</Words>
  <Application>Microsoft Office PowerPoint</Application>
  <PresentationFormat>Bildschirmpräsentation (4:3)</PresentationFormat>
  <Paragraphs>102</Paragraphs>
  <Slides>12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12</vt:i4>
      </vt:variant>
    </vt:vector>
  </HeadingPairs>
  <TitlesOfParts>
    <vt:vector size="24" baseType="lpstr">
      <vt:lpstr>Arial</vt:lpstr>
      <vt:lpstr>Bitstream Charter</vt:lpstr>
      <vt:lpstr>Calibri</vt:lpstr>
      <vt:lpstr>DejaVu Sans</vt:lpstr>
      <vt:lpstr>Droid Sans Fallback</vt:lpstr>
      <vt:lpstr>Garamond</vt:lpstr>
      <vt:lpstr>StarSymbol</vt:lpstr>
      <vt:lpstr>Times New Roman</vt:lpstr>
      <vt:lpstr>Office Theme</vt:lpstr>
      <vt:lpstr>Office Theme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Barbieri (UNEP/CMS Secretariat)</dc:creator>
  <cp:lastModifiedBy>Dunia Sforzin</cp:lastModifiedBy>
  <cp:revision>2</cp:revision>
  <cp:lastPrinted>2016-11-09T06:45:41Z</cp:lastPrinted>
  <dcterms:modified xsi:type="dcterms:W3CDTF">2017-03-07T13:17:14Z</dcterms:modified>
</cp:coreProperties>
</file>