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80" r:id="rId5"/>
    <p:sldId id="276" r:id="rId6"/>
    <p:sldId id="283" r:id="rId7"/>
    <p:sldId id="285" r:id="rId8"/>
    <p:sldId id="287" r:id="rId9"/>
    <p:sldId id="289" r:id="rId10"/>
    <p:sldId id="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80"/>
            <p14:sldId id="276"/>
            <p14:sldId id="283"/>
            <p14:sldId id="285"/>
            <p14:sldId id="287"/>
            <p14:sldId id="289"/>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93"/>
    <a:srgbClr val="01C6FD"/>
    <a:srgbClr val="79AE02"/>
    <a:srgbClr val="067F9C"/>
    <a:srgbClr val="014E52"/>
    <a:srgbClr val="0C596D"/>
    <a:srgbClr val="03556D"/>
    <a:srgbClr val="145C72"/>
    <a:srgbClr val="0000A4"/>
    <a:srgbClr val="1AB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4E05D-20F2-4C27-BDFC-4276E416D9C4}" v="1" dt="2021-11-26T15:31:03.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71915" autoAdjust="0"/>
  </p:normalViewPr>
  <p:slideViewPr>
    <p:cSldViewPr snapToGrid="0">
      <p:cViewPr varScale="1">
        <p:scale>
          <a:sx n="67" d="100"/>
          <a:sy n="67" d="100"/>
        </p:scale>
        <p:origin x="568" y="44"/>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29/11/2021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29/11/2021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1</a:t>
            </a:fld>
            <a:endParaRPr lang="en-GB" dirty="0"/>
          </a:p>
        </p:txBody>
      </p:sp>
    </p:spTree>
    <p:extLst>
      <p:ext uri="{BB962C8B-B14F-4D97-AF65-F5344CB8AC3E}">
        <p14:creationId xmlns:p14="http://schemas.microsoft.com/office/powerpoint/2010/main" val="118379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2</a:t>
            </a:fld>
            <a:endParaRPr lang="en-GB" dirty="0"/>
          </a:p>
        </p:txBody>
      </p:sp>
    </p:spTree>
    <p:extLst>
      <p:ext uri="{BB962C8B-B14F-4D97-AF65-F5344CB8AC3E}">
        <p14:creationId xmlns:p14="http://schemas.microsoft.com/office/powerpoint/2010/main" val="65642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3</a:t>
            </a:fld>
            <a:endParaRPr lang="en-GB" dirty="0"/>
          </a:p>
        </p:txBody>
      </p:sp>
    </p:spTree>
    <p:extLst>
      <p:ext uri="{BB962C8B-B14F-4D97-AF65-F5344CB8AC3E}">
        <p14:creationId xmlns:p14="http://schemas.microsoft.com/office/powerpoint/2010/main" val="108003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153816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5</a:t>
            </a:fld>
            <a:endParaRPr lang="en-GB" dirty="0"/>
          </a:p>
        </p:txBody>
      </p:sp>
    </p:spTree>
    <p:extLst>
      <p:ext uri="{BB962C8B-B14F-4D97-AF65-F5344CB8AC3E}">
        <p14:creationId xmlns:p14="http://schemas.microsoft.com/office/powerpoint/2010/main" val="107383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6</a:t>
            </a:fld>
            <a:endParaRPr lang="en-GB" dirty="0"/>
          </a:p>
        </p:txBody>
      </p:sp>
    </p:spTree>
    <p:extLst>
      <p:ext uri="{BB962C8B-B14F-4D97-AF65-F5344CB8AC3E}">
        <p14:creationId xmlns:p14="http://schemas.microsoft.com/office/powerpoint/2010/main" val="227903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8" name="Picture 7">
            <a:extLst>
              <a:ext uri="{FF2B5EF4-FFF2-40B4-BE49-F238E27FC236}">
                <a16:creationId xmlns:a16="http://schemas.microsoft.com/office/drawing/2014/main" id="{7DEE20CA-547F-469A-BCD3-A590AAFDB0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0" name="Text Placeholder 3">
            <a:extLst>
              <a:ext uri="{FF2B5EF4-FFF2-40B4-BE49-F238E27FC236}">
                <a16:creationId xmlns:a16="http://schemas.microsoft.com/office/drawing/2014/main" id="{40713AD7-7DA4-45A0-B8FC-F2EAEDE15F72}"/>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6" name="Picture 15">
            <a:extLst>
              <a:ext uri="{FF2B5EF4-FFF2-40B4-BE49-F238E27FC236}">
                <a16:creationId xmlns:a16="http://schemas.microsoft.com/office/drawing/2014/main" id="{2E68D7F5-0933-4034-8A23-8346320FB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7" name="Text Placeholder 3">
            <a:extLst>
              <a:ext uri="{FF2B5EF4-FFF2-40B4-BE49-F238E27FC236}">
                <a16:creationId xmlns:a16="http://schemas.microsoft.com/office/drawing/2014/main" id="{2598ED43-02B5-4F78-B152-F34F028E304A}"/>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0" name="Picture 9">
            <a:extLst>
              <a:ext uri="{FF2B5EF4-FFF2-40B4-BE49-F238E27FC236}">
                <a16:creationId xmlns:a16="http://schemas.microsoft.com/office/drawing/2014/main" id="{2CABB963-FD49-47E8-8E4E-5F860962D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3" name="Text Placeholder 3">
            <a:extLst>
              <a:ext uri="{FF2B5EF4-FFF2-40B4-BE49-F238E27FC236}">
                <a16:creationId xmlns:a16="http://schemas.microsoft.com/office/drawing/2014/main" id="{272955ED-0BCF-450C-BF3B-B7E9A839811A}"/>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10A76-335A-4F5C-BFDD-F2B1CE5D92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4" name="Text Placeholder 3">
            <a:extLst>
              <a:ext uri="{FF2B5EF4-FFF2-40B4-BE49-F238E27FC236}">
                <a16:creationId xmlns:a16="http://schemas.microsoft.com/office/drawing/2014/main" id="{26C3A7E8-056C-40F0-A14F-AE2ABD71784C}"/>
              </a:ext>
            </a:extLst>
          </p:cNvPr>
          <p:cNvSpPr txBox="1">
            <a:spLocks/>
          </p:cNvSpPr>
          <p:nvPr userDrawn="1"/>
        </p:nvSpPr>
        <p:spPr>
          <a:xfrm>
            <a:off x="967089" y="329396"/>
            <a:ext cx="1117418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800" b="0" dirty="0">
                <a:solidFill>
                  <a:srgbClr val="014493"/>
                </a:solidFill>
              </a:rPr>
              <a:t>Presentation to Jaguar Coordination Committee</a:t>
            </a:r>
          </a:p>
          <a:p>
            <a:pPr>
              <a:spcBef>
                <a:spcPts val="0"/>
              </a:spcBef>
            </a:pPr>
            <a:r>
              <a:rPr lang="en-US" sz="1800" b="0" dirty="0">
                <a:solidFill>
                  <a:srgbClr val="014493"/>
                </a:solidFill>
              </a:rPr>
              <a:t>21 October 2021</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28989" y="328633"/>
            <a:ext cx="11174186" cy="2862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Third Meeting of the Signatories  to the West African Elephant MOU</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4" y="191965"/>
            <a:ext cx="399846" cy="559567"/>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a:xfrm>
            <a:off x="446314" y="1121708"/>
            <a:ext cx="11174186" cy="590931"/>
          </a:xfrm>
        </p:spPr>
        <p:txBody>
          <a:bodyPr/>
          <a:lstStyle/>
          <a:p>
            <a:r>
              <a:rPr lang="en-US"/>
              <a:t>Click to edit Master title style</a:t>
            </a:r>
          </a:p>
        </p:txBody>
      </p:sp>
      <p:pic>
        <p:nvPicPr>
          <p:cNvPr id="5" name="Picture 4">
            <a:extLst>
              <a:ext uri="{FF2B5EF4-FFF2-40B4-BE49-F238E27FC236}">
                <a16:creationId xmlns:a16="http://schemas.microsoft.com/office/drawing/2014/main" id="{B33021EC-2EC7-423E-8E67-1B369178B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6" name="Text Placeholder 3">
            <a:extLst>
              <a:ext uri="{FF2B5EF4-FFF2-40B4-BE49-F238E27FC236}">
                <a16:creationId xmlns:a16="http://schemas.microsoft.com/office/drawing/2014/main" id="{058502BF-31F5-4836-9E0D-A862DC90E7CB}"/>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hasCustomPrompt="1"/>
          </p:nvPr>
        </p:nvSpPr>
        <p:spPr>
          <a:xfrm>
            <a:off x="446314" y="140117"/>
            <a:ext cx="11174186" cy="1311128"/>
          </a:xfrm>
        </p:spPr>
        <p:txBody>
          <a:bodyPr/>
          <a:lstStyle>
            <a:lvl1pPr>
              <a:defRPr/>
            </a:lvl1pPr>
          </a:lstStyle>
          <a:p>
            <a:pPr>
              <a:spcBef>
                <a:spcPts val="0"/>
              </a:spcBef>
            </a:pPr>
            <a:r>
              <a:rPr lang="en-US" sz="1800" b="0" dirty="0">
                <a:solidFill>
                  <a:srgbClr val="014493"/>
                </a:solidFill>
              </a:rPr>
              <a:t>Presentation to Jaguar Coordination Committee</a:t>
            </a:r>
            <a:br>
              <a:rPr lang="en-US" sz="1800" b="0" dirty="0">
                <a:solidFill>
                  <a:srgbClr val="014493"/>
                </a:solidFill>
              </a:rPr>
            </a:br>
            <a:r>
              <a:rPr lang="en-US" sz="1800" b="0" dirty="0">
                <a:solidFill>
                  <a:srgbClr val="014493"/>
                </a:solidFill>
              </a:rPr>
              <a:t>21 October 2021</a:t>
            </a:r>
            <a:br>
              <a:rPr lang="en-US" sz="1800" b="0" dirty="0">
                <a:solidFill>
                  <a:srgbClr val="014493"/>
                </a:solidFill>
              </a:rPr>
            </a:br>
            <a:br>
              <a:rPr kumimoji="0" lang="en-US" sz="1600" b="0" i="0" u="none" strike="noStrike" kern="1200" cap="none" spc="0" normalizeH="0" baseline="0" noProof="0" dirty="0">
                <a:ln>
                  <a:noFill/>
                </a:ln>
                <a:solidFill>
                  <a:srgbClr val="014493"/>
                </a:solidFill>
                <a:effectLst/>
                <a:uLnTx/>
                <a:uFillTx/>
                <a:latin typeface="Century Gothic"/>
                <a:ea typeface="+mn-ea"/>
                <a:cs typeface="+mn-cs"/>
              </a:rPr>
            </a:br>
            <a:endParaRPr lang="en-US" dirty="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endParaRPr lang="en-US" dirty="0"/>
          </a:p>
        </p:txBody>
      </p:sp>
      <p:pic>
        <p:nvPicPr>
          <p:cNvPr id="11" name="Picture 10">
            <a:extLst>
              <a:ext uri="{FF2B5EF4-FFF2-40B4-BE49-F238E27FC236}">
                <a16:creationId xmlns:a16="http://schemas.microsoft.com/office/drawing/2014/main" id="{0A970C8A-1D1C-4911-B439-47B5849DD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4" name="Text Placeholder 3">
            <a:extLst>
              <a:ext uri="{FF2B5EF4-FFF2-40B4-BE49-F238E27FC236}">
                <a16:creationId xmlns:a16="http://schemas.microsoft.com/office/drawing/2014/main" id="{3D785AEB-8595-4489-A1F9-A70F22BC20F7}"/>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3"/>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pic>
        <p:nvPicPr>
          <p:cNvPr id="6" name="Picture 5">
            <a:extLst>
              <a:ext uri="{FF2B5EF4-FFF2-40B4-BE49-F238E27FC236}">
                <a16:creationId xmlns:a16="http://schemas.microsoft.com/office/drawing/2014/main" id="{2D7A22A3-A154-4E96-9757-9ABF4C0ED72D}"/>
              </a:ext>
            </a:extLst>
          </p:cNvPr>
          <p:cNvPicPr>
            <a:picLocks noChangeAspect="1"/>
          </p:cNvPicPr>
          <p:nvPr/>
        </p:nvPicPr>
        <p:blipFill rotWithShape="1">
          <a:blip r:embed="rId3"/>
          <a:srcRect t="15167" b="9878"/>
          <a:stretch/>
        </p:blipFill>
        <p:spPr>
          <a:xfrm>
            <a:off x="0" y="-736978"/>
            <a:ext cx="12192000" cy="5308022"/>
          </a:xfrm>
          <a:prstGeom prst="rect">
            <a:avLst/>
          </a:prstGeom>
        </p:spPr>
      </p:pic>
      <p:sp>
        <p:nvSpPr>
          <p:cNvPr id="7" name="Title 50">
            <a:extLst>
              <a:ext uri="{FF2B5EF4-FFF2-40B4-BE49-F238E27FC236}">
                <a16:creationId xmlns:a16="http://schemas.microsoft.com/office/drawing/2014/main" id="{64BF22B1-8A49-455C-A8EB-56DFB3A0A0BD}"/>
              </a:ext>
            </a:extLst>
          </p:cNvPr>
          <p:cNvSpPr txBox="1">
            <a:spLocks/>
          </p:cNvSpPr>
          <p:nvPr/>
        </p:nvSpPr>
        <p:spPr>
          <a:xfrm>
            <a:off x="226423" y="5271383"/>
            <a:ext cx="10607040" cy="7017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dirty="0">
                <a:solidFill>
                  <a:srgbClr val="014493"/>
                </a:solidFill>
              </a:rPr>
              <a:t>Future of the MOU</a:t>
            </a:r>
            <a:endParaRPr lang="es-ES" dirty="0">
              <a:solidFill>
                <a:srgbClr val="014493"/>
              </a:solidFill>
              <a:highlight>
                <a:srgbClr val="FFFF00"/>
              </a:highlight>
            </a:endParaRPr>
          </a:p>
        </p:txBody>
      </p:sp>
      <p:sp>
        <p:nvSpPr>
          <p:cNvPr id="10" name="Title 2">
            <a:extLst>
              <a:ext uri="{FF2B5EF4-FFF2-40B4-BE49-F238E27FC236}">
                <a16:creationId xmlns:a16="http://schemas.microsoft.com/office/drawing/2014/main" id="{58B2F85E-8798-4C93-95BE-958C1FD8EA4B}"/>
              </a:ext>
            </a:extLst>
          </p:cNvPr>
          <p:cNvSpPr txBox="1">
            <a:spLocks/>
          </p:cNvSpPr>
          <p:nvPr/>
        </p:nvSpPr>
        <p:spPr>
          <a:xfrm>
            <a:off x="-289389" y="-523488"/>
            <a:ext cx="5641684" cy="1311128"/>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pPr algn="ctr"/>
            <a:r>
              <a:rPr lang="en-US" dirty="0">
                <a:solidFill>
                  <a:schemeClr val="bg1"/>
                </a:solidFill>
              </a:rPr>
              <a:t>Convention on Migratory Species</a:t>
            </a:r>
          </a:p>
        </p:txBody>
      </p:sp>
      <p:sp>
        <p:nvSpPr>
          <p:cNvPr id="11" name="TextBox 10">
            <a:extLst>
              <a:ext uri="{FF2B5EF4-FFF2-40B4-BE49-F238E27FC236}">
                <a16:creationId xmlns:a16="http://schemas.microsoft.com/office/drawing/2014/main" id="{B88376D7-869A-40A8-A105-B7D5FAFB0D2D}"/>
              </a:ext>
            </a:extLst>
          </p:cNvPr>
          <p:cNvSpPr txBox="1"/>
          <p:nvPr/>
        </p:nvSpPr>
        <p:spPr>
          <a:xfrm>
            <a:off x="10862" y="3504486"/>
            <a:ext cx="12326714"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Third Meeting Of The Signatories To The Memorandum Of Understanding Concerning Conservation Measures For The West African Populations Of The African Elephant (</a:t>
            </a:r>
            <a:r>
              <a:rPr kumimoji="0" lang="en-US" sz="2000" b="1" i="1" u="none" strike="noStrike" kern="1200" cap="none" spc="0" normalizeH="0" baseline="0" noProof="0" dirty="0">
                <a:ln>
                  <a:noFill/>
                </a:ln>
                <a:solidFill>
                  <a:prstClr val="white"/>
                </a:solidFill>
                <a:effectLst/>
                <a:uLnTx/>
                <a:uFillTx/>
                <a:latin typeface="Century Gothic"/>
                <a:ea typeface="+mn-ea"/>
                <a:cs typeface="+mn-cs"/>
              </a:rPr>
              <a:t>Loxodonta Africana</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30 November and 1 December 2021</a:t>
            </a:r>
          </a:p>
        </p:txBody>
      </p:sp>
    </p:spTree>
    <p:extLst>
      <p:ext uri="{BB962C8B-B14F-4D97-AF65-F5344CB8AC3E}">
        <p14:creationId xmlns:p14="http://schemas.microsoft.com/office/powerpoint/2010/main" val="260322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2" name="TextBox 1">
            <a:extLst>
              <a:ext uri="{FF2B5EF4-FFF2-40B4-BE49-F238E27FC236}">
                <a16:creationId xmlns:a16="http://schemas.microsoft.com/office/drawing/2014/main" id="{A8787596-2D6B-47E0-AB2E-A32E9631087C}"/>
              </a:ext>
            </a:extLst>
          </p:cNvPr>
          <p:cNvSpPr txBox="1"/>
          <p:nvPr/>
        </p:nvSpPr>
        <p:spPr>
          <a:xfrm>
            <a:off x="172451" y="1033706"/>
            <a:ext cx="11843399" cy="4801314"/>
          </a:xfrm>
          <a:prstGeom prst="rect">
            <a:avLst/>
          </a:prstGeom>
          <a:noFill/>
        </p:spPr>
        <p:txBody>
          <a:bodyPr wrap="square" rtlCol="0">
            <a:spAutoFit/>
          </a:bodyPr>
          <a:lstStyle/>
          <a:p>
            <a:r>
              <a:rPr lang="en-US" b="1" dirty="0"/>
              <a:t>Background</a:t>
            </a:r>
            <a:r>
              <a:rPr lang="en-US" dirty="0"/>
              <a:t> </a:t>
            </a:r>
          </a:p>
          <a:p>
            <a:endParaRPr lang="en-US" dirty="0"/>
          </a:p>
          <a:p>
            <a:pPr marL="285750" indent="-285750">
              <a:buFont typeface="Arial" panose="020B0604020202020204" pitchFamily="34" charset="0"/>
              <a:buChar char="•"/>
            </a:pPr>
            <a:r>
              <a:rPr lang="en-US" dirty="0"/>
              <a:t>The African Elephant MOU was established in 2005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are 13 Signatories to the MOU.</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MOU was concluded to address the dire status of elephant populations in West Africa  </a:t>
            </a:r>
          </a:p>
          <a:p>
            <a:pPr marL="285750" indent="-285750">
              <a:buFont typeface="Arial" panose="020B0604020202020204" pitchFamily="34" charset="0"/>
              <a:buChar char="•"/>
            </a:pPr>
            <a:endParaRPr lang="en-US" b="1" i="1" dirty="0"/>
          </a:p>
          <a:p>
            <a:pPr marL="285750" indent="-285750">
              <a:buFont typeface="Arial" panose="020B0604020202020204" pitchFamily="34" charset="0"/>
              <a:buChar char="•"/>
            </a:pPr>
            <a:r>
              <a:rPr lang="en-US" dirty="0"/>
              <a:t>Attached to the MOU is the Strategy for the Conservation of West African Elephants. However, this was never fully implemented. </a:t>
            </a:r>
          </a:p>
          <a:p>
            <a:pPr marL="285750" indent="-285750">
              <a:buFont typeface="Arial" panose="020B0604020202020204" pitchFamily="34" charset="0"/>
              <a:buChar char="•"/>
            </a:pPr>
            <a:endParaRPr lang="en-US" b="1" i="1" dirty="0"/>
          </a:p>
          <a:p>
            <a:pPr marL="285750" indent="-285750">
              <a:buFont typeface="Arial" panose="020B0604020202020204" pitchFamily="34" charset="0"/>
              <a:buChar char="•"/>
            </a:pPr>
            <a:r>
              <a:rPr lang="en-US" dirty="0"/>
              <a:t>The funding of the MOU has been a challenge, resulting in inadequate coordination and implementation of the MOU.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the CMS COP10 (Norway, 2011) it was decided that MOU implementation would no longer be funded.</a:t>
            </a:r>
          </a:p>
          <a:p>
            <a:endParaRPr lang="en-US" b="1" i="1" dirty="0"/>
          </a:p>
        </p:txBody>
      </p:sp>
    </p:spTree>
    <p:extLst>
      <p:ext uri="{BB962C8B-B14F-4D97-AF65-F5344CB8AC3E}">
        <p14:creationId xmlns:p14="http://schemas.microsoft.com/office/powerpoint/2010/main" val="272356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2" name="TextBox 1">
            <a:extLst>
              <a:ext uri="{FF2B5EF4-FFF2-40B4-BE49-F238E27FC236}">
                <a16:creationId xmlns:a16="http://schemas.microsoft.com/office/drawing/2014/main" id="{A8787596-2D6B-47E0-AB2E-A32E9631087C}"/>
              </a:ext>
            </a:extLst>
          </p:cNvPr>
          <p:cNvSpPr txBox="1"/>
          <p:nvPr/>
        </p:nvSpPr>
        <p:spPr>
          <a:xfrm>
            <a:off x="172451" y="1033706"/>
            <a:ext cx="11843399" cy="4801314"/>
          </a:xfrm>
          <a:prstGeom prst="rect">
            <a:avLst/>
          </a:prstGeom>
          <a:noFill/>
        </p:spPr>
        <p:txBody>
          <a:bodyPr wrap="square" rtlCol="0">
            <a:spAutoFit/>
          </a:bodyPr>
          <a:lstStyle/>
          <a:p>
            <a:r>
              <a:rPr lang="en-US" b="1" dirty="0"/>
              <a:t>Policy developments since 2005</a:t>
            </a:r>
          </a:p>
          <a:p>
            <a:endParaRPr lang="en-US" dirty="0"/>
          </a:p>
          <a:p>
            <a:pPr marL="285750" indent="-285750">
              <a:buFont typeface="Arial" panose="020B0604020202020204" pitchFamily="34" charset="0"/>
              <a:buChar char="•"/>
            </a:pPr>
            <a:r>
              <a:rPr lang="en-US" dirty="0"/>
              <a:t>At the Conference of the Parties to CITES (COP15, Doha, 2010) African Elephant Range States came together to negotiate and agree the African Elephant Action Plan (he AEAP).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AEAP was agreed by all 37 African elephant Range States. </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dirty="0"/>
              <a:t>CMS COP12 (Philippines, 2017) endorsed opted CMS Resolution 12.19 recognizing the AEAP as the principal strategy for the conservation of African Elephants.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the same time the African Elephant Fund (AEF) was established to allow Range States to implement the Plan.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2019, the Range States decided to start a process to update the AEAP. The revised plan should become available in 2022.</a:t>
            </a:r>
            <a:endParaRPr lang="en-US" i="1" dirty="0"/>
          </a:p>
          <a:p>
            <a:endParaRPr lang="en-US" dirty="0"/>
          </a:p>
          <a:p>
            <a:endParaRPr lang="en-US" i="1" dirty="0"/>
          </a:p>
        </p:txBody>
      </p:sp>
    </p:spTree>
    <p:extLst>
      <p:ext uri="{BB962C8B-B14F-4D97-AF65-F5344CB8AC3E}">
        <p14:creationId xmlns:p14="http://schemas.microsoft.com/office/powerpoint/2010/main" val="402118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2" name="TextBox 1">
            <a:extLst>
              <a:ext uri="{FF2B5EF4-FFF2-40B4-BE49-F238E27FC236}">
                <a16:creationId xmlns:a16="http://schemas.microsoft.com/office/drawing/2014/main" id="{A8787596-2D6B-47E0-AB2E-A32E9631087C}"/>
              </a:ext>
            </a:extLst>
          </p:cNvPr>
          <p:cNvSpPr txBox="1"/>
          <p:nvPr/>
        </p:nvSpPr>
        <p:spPr>
          <a:xfrm>
            <a:off x="174300" y="1033706"/>
            <a:ext cx="11843399" cy="5632311"/>
          </a:xfrm>
          <a:prstGeom prst="rect">
            <a:avLst/>
          </a:prstGeom>
          <a:noFill/>
        </p:spPr>
        <p:txBody>
          <a:bodyPr wrap="square" rtlCol="0">
            <a:spAutoFit/>
          </a:bodyPr>
          <a:lstStyle/>
          <a:p>
            <a:pPr marL="285750" indent="-285750" algn="just">
              <a:buFont typeface="Arial" panose="020B0604020202020204" pitchFamily="34" charset="0"/>
              <a:buChar char="•"/>
            </a:pPr>
            <a:r>
              <a:rPr lang="en-US" dirty="0"/>
              <a:t>In the margins of COP13 (India, 2020) there was an informal meeting of Signatories to the West African Elephant MOU.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It became apparent that many representatives of the Signatories at COP were not very familiar with the MOU.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As a result of this informal meeting COP13, CMS Parties adopted Decisions 13.99 – 13.100 African Elephant Action Plan, providing: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Decision 13.99: The Signatories of the West African Elephant MOU) are encouraged to consider replacing their Work Programme with the African Elephant Action Plan (AEAP) and to implement the MOU through the AEAP and the African Elephant Fund structure. The Signatories of this MOU are encouraged to meet and decide on the future of this MOU.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Decision 13.100: Subject to external resources, the Secretariat shall facilitate communication among the Signatories of the West African Elephant MOU, in order to assist their discussions and catalyze conclusions as per Decision 13.99.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In line with Decisions 13.99-13.100, the Secretariat has organized this MOS3 of the MOU. </a:t>
            </a:r>
            <a:endParaRPr lang="en-US" i="1" dirty="0"/>
          </a:p>
          <a:p>
            <a:pPr algn="just"/>
            <a:endParaRPr lang="en-US" i="1" dirty="0"/>
          </a:p>
        </p:txBody>
      </p:sp>
    </p:spTree>
    <p:extLst>
      <p:ext uri="{BB962C8B-B14F-4D97-AF65-F5344CB8AC3E}">
        <p14:creationId xmlns:p14="http://schemas.microsoft.com/office/powerpoint/2010/main" val="2134116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2" name="TextBox 1">
            <a:extLst>
              <a:ext uri="{FF2B5EF4-FFF2-40B4-BE49-F238E27FC236}">
                <a16:creationId xmlns:a16="http://schemas.microsoft.com/office/drawing/2014/main" id="{A8787596-2D6B-47E0-AB2E-A32E9631087C}"/>
              </a:ext>
            </a:extLst>
          </p:cNvPr>
          <p:cNvSpPr txBox="1"/>
          <p:nvPr/>
        </p:nvSpPr>
        <p:spPr>
          <a:xfrm>
            <a:off x="174300" y="954488"/>
            <a:ext cx="11843399" cy="3139321"/>
          </a:xfrm>
          <a:prstGeom prst="rect">
            <a:avLst/>
          </a:prstGeom>
          <a:noFill/>
        </p:spPr>
        <p:txBody>
          <a:bodyPr wrap="square" rtlCol="0">
            <a:spAutoFit/>
          </a:bodyPr>
          <a:lstStyle/>
          <a:p>
            <a:pPr algn="just"/>
            <a:r>
              <a:rPr lang="en-US" b="1" dirty="0"/>
              <a:t>IUCN species nomenclature and Red List Assessment 2021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On 25 March 2021, the International Union for Conservation of Nature (IUCN) announced that it now recognizes </a:t>
            </a:r>
            <a:r>
              <a:rPr lang="en-US" i="1" dirty="0"/>
              <a:t>L. </a:t>
            </a:r>
            <a:r>
              <a:rPr lang="en-US" i="1" dirty="0" err="1"/>
              <a:t>africana</a:t>
            </a:r>
            <a:r>
              <a:rPr lang="en-US" i="1" dirty="0"/>
              <a:t> </a:t>
            </a:r>
            <a:r>
              <a:rPr lang="en-US" dirty="0"/>
              <a:t>and </a:t>
            </a:r>
            <a:r>
              <a:rPr lang="en-US" i="1" dirty="0"/>
              <a:t>L. </a:t>
            </a:r>
            <a:r>
              <a:rPr lang="en-US" i="1" dirty="0" err="1"/>
              <a:t>cyclotis</a:t>
            </a:r>
            <a:r>
              <a:rPr lang="en-US" i="1" dirty="0"/>
              <a:t> </a:t>
            </a:r>
            <a:r>
              <a:rPr lang="en-US" dirty="0"/>
              <a:t>as two distinct species. This is now aligned with the CMS.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 IUCN African Elephant Specialist Group revised its assessment of the conservation status of African Elephants, finding that </a:t>
            </a:r>
            <a:r>
              <a:rPr lang="en-US" i="1" dirty="0"/>
              <a:t>L. </a:t>
            </a:r>
            <a:r>
              <a:rPr lang="en-US" i="1" dirty="0" err="1"/>
              <a:t>cyclotis</a:t>
            </a:r>
            <a:r>
              <a:rPr lang="en-US" dirty="0"/>
              <a:t> is Critically Endangered, and </a:t>
            </a:r>
            <a:r>
              <a:rPr lang="en-US" i="1" dirty="0"/>
              <a:t>L. </a:t>
            </a:r>
            <a:r>
              <a:rPr lang="en-US" i="1" dirty="0" err="1"/>
              <a:t>africana</a:t>
            </a:r>
            <a:r>
              <a:rPr lang="en-US" i="1" dirty="0"/>
              <a:t> </a:t>
            </a:r>
            <a:r>
              <a:rPr lang="en-US" dirty="0"/>
              <a:t>is Endangered.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In deliberating the future of the MOU, the Signatories are, thus, encouraged to consider the recommendation of the Scientific Council.</a:t>
            </a:r>
            <a:endParaRPr lang="en-US" i="1" dirty="0"/>
          </a:p>
          <a:p>
            <a:pPr algn="just"/>
            <a:endParaRPr lang="en-US" i="1" dirty="0"/>
          </a:p>
        </p:txBody>
      </p:sp>
    </p:spTree>
    <p:extLst>
      <p:ext uri="{BB962C8B-B14F-4D97-AF65-F5344CB8AC3E}">
        <p14:creationId xmlns:p14="http://schemas.microsoft.com/office/powerpoint/2010/main" val="3802888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2" name="TextBox 1">
            <a:extLst>
              <a:ext uri="{FF2B5EF4-FFF2-40B4-BE49-F238E27FC236}">
                <a16:creationId xmlns:a16="http://schemas.microsoft.com/office/drawing/2014/main" id="{A8787596-2D6B-47E0-AB2E-A32E9631087C}"/>
              </a:ext>
            </a:extLst>
          </p:cNvPr>
          <p:cNvSpPr txBox="1"/>
          <p:nvPr/>
        </p:nvSpPr>
        <p:spPr>
          <a:xfrm>
            <a:off x="174300" y="954488"/>
            <a:ext cx="11843399" cy="5909310"/>
          </a:xfrm>
          <a:prstGeom prst="rect">
            <a:avLst/>
          </a:prstGeom>
          <a:noFill/>
        </p:spPr>
        <p:txBody>
          <a:bodyPr wrap="square" rtlCol="0">
            <a:spAutoFit/>
          </a:bodyPr>
          <a:lstStyle/>
          <a:p>
            <a:pPr algn="just"/>
            <a:r>
              <a:rPr lang="en-US" b="1" dirty="0"/>
              <a:t>Discussion and analysis </a:t>
            </a:r>
          </a:p>
          <a:p>
            <a:pPr algn="just"/>
            <a:endParaRPr lang="en-US" dirty="0"/>
          </a:p>
          <a:p>
            <a:pPr algn="just"/>
            <a:r>
              <a:rPr lang="en-US" dirty="0"/>
              <a:t>Against the backdrop of policy developments set out above and in light of the challenges experienced by the Signatories, the Secretariat and other stakeholders in raising funds for the coordination and implementation of the MOU, a number of options can be envisaged for the future of the MOU:</a:t>
            </a:r>
          </a:p>
          <a:p>
            <a:pPr algn="just"/>
            <a:endParaRPr lang="en-US" i="1" dirty="0"/>
          </a:p>
          <a:p>
            <a:pPr marL="342900" indent="-342900" algn="just">
              <a:buAutoNum type="alphaUcPeriod"/>
            </a:pPr>
            <a:r>
              <a:rPr lang="en-US" dirty="0"/>
              <a:t>Termination of the MOU</a:t>
            </a:r>
          </a:p>
          <a:p>
            <a:pPr algn="just"/>
            <a:r>
              <a:rPr lang="en-US" dirty="0"/>
              <a:t>B. Amendment of the MOU</a:t>
            </a:r>
          </a:p>
          <a:p>
            <a:pPr algn="just"/>
            <a:r>
              <a:rPr lang="en-US" dirty="0"/>
              <a:t>C. Maintaining the status quo</a:t>
            </a:r>
          </a:p>
          <a:p>
            <a:pPr algn="just"/>
            <a:endParaRPr lang="en-US" dirty="0"/>
          </a:p>
          <a:p>
            <a:pPr algn="just"/>
            <a:r>
              <a:rPr lang="en-US" b="1" dirty="0"/>
              <a:t>Recommended actions </a:t>
            </a:r>
          </a:p>
          <a:p>
            <a:pPr algn="just"/>
            <a:endParaRPr lang="en-US" dirty="0"/>
          </a:p>
          <a:p>
            <a:pPr algn="just"/>
            <a:r>
              <a:rPr lang="en-US" dirty="0"/>
              <a:t>The Signatories are recommended to: </a:t>
            </a:r>
          </a:p>
          <a:p>
            <a:pPr lvl="1" algn="just"/>
            <a:endParaRPr lang="en-US" dirty="0"/>
          </a:p>
          <a:p>
            <a:pPr marL="800100" lvl="1" indent="-342900" algn="just">
              <a:buAutoNum type="alphaLcPeriod"/>
            </a:pPr>
            <a:r>
              <a:rPr lang="en-US" dirty="0"/>
              <a:t>Discuss options a., b. and c. on the future of the MOU. </a:t>
            </a:r>
          </a:p>
          <a:p>
            <a:pPr marL="800100" lvl="1" indent="-342900" algn="just">
              <a:buAutoNum type="alphaLcPeriod"/>
            </a:pPr>
            <a:endParaRPr lang="en-US" dirty="0"/>
          </a:p>
          <a:p>
            <a:pPr marL="800100" lvl="1" indent="-342900" algn="just">
              <a:buAutoNum type="alphaLcPeriod"/>
            </a:pPr>
            <a:r>
              <a:rPr lang="en-US" dirty="0"/>
              <a:t>Come to a unanimous agreement on the future of the MOU. </a:t>
            </a:r>
          </a:p>
          <a:p>
            <a:pPr marL="800100" lvl="1" indent="-342900" algn="just">
              <a:buAutoNum type="alphaLcPeriod"/>
            </a:pPr>
            <a:endParaRPr lang="en-US" dirty="0"/>
          </a:p>
          <a:p>
            <a:pPr marL="800100" lvl="1" indent="-342900" algn="just">
              <a:buAutoNum type="alphaLcPeriod"/>
            </a:pPr>
            <a:r>
              <a:rPr lang="en-US" dirty="0"/>
              <a:t>Direct the Secretariat to facilitate any agreed changes to the MOU, if any. </a:t>
            </a:r>
            <a:endParaRPr lang="en-US" i="1" dirty="0"/>
          </a:p>
          <a:p>
            <a:pPr algn="just"/>
            <a:endParaRPr lang="en-US" dirty="0"/>
          </a:p>
          <a:p>
            <a:pPr algn="just"/>
            <a:endParaRPr lang="en-US" i="1" dirty="0"/>
          </a:p>
        </p:txBody>
      </p:sp>
    </p:spTree>
    <p:extLst>
      <p:ext uri="{BB962C8B-B14F-4D97-AF65-F5344CB8AC3E}">
        <p14:creationId xmlns:p14="http://schemas.microsoft.com/office/powerpoint/2010/main" val="95223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EC69A-CD85-4062-9AB9-29CC63028024}"/>
              </a:ext>
            </a:extLst>
          </p:cNvPr>
          <p:cNvPicPr>
            <a:picLocks noChangeAspect="1"/>
          </p:cNvPicPr>
          <p:nvPr/>
        </p:nvPicPr>
        <p:blipFill rotWithShape="1">
          <a:blip r:embed="rId2"/>
          <a:srcRect t="15615"/>
          <a:stretch/>
        </p:blipFill>
        <p:spPr>
          <a:xfrm>
            <a:off x="0" y="0"/>
            <a:ext cx="12192000" cy="6858000"/>
          </a:xfrm>
          <a:prstGeom prst="rect">
            <a:avLst/>
          </a:prstGeom>
        </p:spPr>
      </p:pic>
      <p:sp>
        <p:nvSpPr>
          <p:cNvPr id="5" name="TextBox 4">
            <a:extLst>
              <a:ext uri="{FF2B5EF4-FFF2-40B4-BE49-F238E27FC236}">
                <a16:creationId xmlns:a16="http://schemas.microsoft.com/office/drawing/2014/main" id="{DD52C0B1-8F37-4FA2-8FF0-5422DC7CABE4}"/>
              </a:ext>
            </a:extLst>
          </p:cNvPr>
          <p:cNvSpPr txBox="1"/>
          <p:nvPr/>
        </p:nvSpPr>
        <p:spPr>
          <a:xfrm>
            <a:off x="177420" y="286603"/>
            <a:ext cx="3191899" cy="707886"/>
          </a:xfrm>
          <a:prstGeom prst="rect">
            <a:avLst/>
          </a:prstGeom>
          <a:noFill/>
        </p:spPr>
        <p:txBody>
          <a:bodyPr wrap="none" rtlCol="0">
            <a:spAutoFit/>
          </a:bodyPr>
          <a:lstStyle/>
          <a:p>
            <a:r>
              <a:rPr lang="en-US" sz="4000" b="1" dirty="0">
                <a:solidFill>
                  <a:schemeClr val="bg1"/>
                </a:solidFill>
              </a:rPr>
              <a:t>THANK YOU </a:t>
            </a:r>
          </a:p>
        </p:txBody>
      </p:sp>
    </p:spTree>
    <p:extLst>
      <p:ext uri="{BB962C8B-B14F-4D97-AF65-F5344CB8AC3E}">
        <p14:creationId xmlns:p14="http://schemas.microsoft.com/office/powerpoint/2010/main" val="1049686282"/>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D0392456901546A6F5452A3BF2DC2F" ma:contentTypeVersion="13" ma:contentTypeDescription="Create a new document." ma:contentTypeScope="" ma:versionID="e831e9c281dec9e0d98189ad612cacdb">
  <xsd:schema xmlns:xsd="http://www.w3.org/2001/XMLSchema" xmlns:xs="http://www.w3.org/2001/XMLSchema" xmlns:p="http://schemas.microsoft.com/office/2006/metadata/properties" xmlns:ns3="c509ddb1-c42f-4728-ae55-6ecfc6b58823" xmlns:ns4="2352feeb-8c60-4041-85b3-efb47c07796d" targetNamespace="http://schemas.microsoft.com/office/2006/metadata/properties" ma:root="true" ma:fieldsID="8a75594377cd22807fb5d8e59d48b665" ns3:_="" ns4:_="">
    <xsd:import namespace="c509ddb1-c42f-4728-ae55-6ecfc6b58823"/>
    <xsd:import namespace="2352feeb-8c60-4041-85b3-efb47c07796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9ddb1-c42f-4728-ae55-6ecfc6b58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52feeb-8c60-4041-85b3-efb47c0779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0439D9-8631-4FC1-BCE0-1BDB23425EE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3.xml><?xml version="1.0" encoding="utf-8"?>
<ds:datastoreItem xmlns:ds="http://schemas.openxmlformats.org/officeDocument/2006/customXml" ds:itemID="{8863DF6B-7C66-4E60-83FD-62A426FC67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09ddb1-c42f-4728-ae55-6ecfc6b58823"/>
    <ds:schemaRef ds:uri="2352feeb-8c60-4041-85b3-efb47c077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686</Words>
  <Application>Microsoft Office PowerPoint</Application>
  <PresentationFormat>Widescreen</PresentationFormat>
  <Paragraphs>88</Paragraphs>
  <Slides>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Century Gothic</vt:lpstr>
      <vt:lpstr>Wingdings</vt:lpstr>
      <vt:lpstr>Office Theme</vt:lpstr>
      <vt:lpstr> </vt:lpstr>
      <vt:lpstr> </vt:lpstr>
      <vt:lpstr> </vt:lpstr>
      <vt:lpstr> </vt:lpstr>
      <vt:lpstr> </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2021-11-29T10:45:57Z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0x010100DBD0392456901546A6F5452A3BF2DC2F</vt:lpwstr>
  </property>
</Properties>
</file>