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5" r:id="rId3"/>
    <p:sldId id="268" r:id="rId4"/>
    <p:sldId id="258" r:id="rId5"/>
    <p:sldId id="259" r:id="rId6"/>
    <p:sldId id="260" r:id="rId7"/>
    <p:sldId id="261" r:id="rId8"/>
    <p:sldId id="282" r:id="rId9"/>
    <p:sldId id="263" r:id="rId10"/>
    <p:sldId id="284" r:id="rId11"/>
    <p:sldId id="266"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EP" initials="UNEP" lastIdx="1" clrIdx="0">
    <p:extLst>
      <p:ext uri="{19B8F6BF-5375-455C-9EA6-DF929625EA0E}">
        <p15:presenceInfo xmlns:p15="http://schemas.microsoft.com/office/powerpoint/2012/main" userId="UNE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CCCC"/>
    <a:srgbClr val="FFFFCC"/>
    <a:srgbClr val="2A9AA6"/>
    <a:srgbClr val="17565D"/>
    <a:srgbClr val="3786CD"/>
    <a:srgbClr val="255E92"/>
    <a:srgbClr val="207680"/>
    <a:srgbClr val="6DA6D9"/>
    <a:srgbClr val="3EC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0" autoAdjust="0"/>
    <p:restoredTop sz="79551" autoAdjust="0"/>
  </p:normalViewPr>
  <p:slideViewPr>
    <p:cSldViewPr snapToGrid="0">
      <p:cViewPr varScale="1">
        <p:scale>
          <a:sx n="91" d="100"/>
          <a:sy n="91" d="100"/>
        </p:scale>
        <p:origin x="10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92571-CECE-41D3-B906-1DDBC0D22A8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B676CA2-D40A-4857-8F75-6E33619F4871}">
      <dgm:prSet/>
      <dgm:spPr/>
      <dgm:t>
        <a:bodyPr/>
        <a:lstStyle/>
        <a:p>
          <a:r>
            <a:rPr lang="en-US"/>
            <a:t>The </a:t>
          </a:r>
          <a:r>
            <a:rPr lang="en-US" b="1"/>
            <a:t>African Elephant Action Plan </a:t>
          </a:r>
          <a:r>
            <a:rPr lang="en-US"/>
            <a:t>and the </a:t>
          </a:r>
          <a:r>
            <a:rPr lang="en-US" b="1"/>
            <a:t>African Elephant Fund </a:t>
          </a:r>
          <a:r>
            <a:rPr lang="en-US"/>
            <a:t>was initiated in 2007 through </a:t>
          </a:r>
          <a:r>
            <a:rPr lang="en-US" b="1"/>
            <a:t>Decisions 14.75 – 14.79 </a:t>
          </a:r>
          <a:r>
            <a:rPr lang="en-US"/>
            <a:t>of CITES COP14.</a:t>
          </a:r>
        </a:p>
      </dgm:t>
    </dgm:pt>
    <dgm:pt modelId="{149C1E61-0CC8-4963-8E5B-21F80BC043A4}" type="parTrans" cxnId="{8242EFF1-57A8-47C4-ACBC-AE15AD74C082}">
      <dgm:prSet/>
      <dgm:spPr/>
      <dgm:t>
        <a:bodyPr/>
        <a:lstStyle/>
        <a:p>
          <a:endParaRPr lang="en-US"/>
        </a:p>
      </dgm:t>
    </dgm:pt>
    <dgm:pt modelId="{7B59DD78-4BC1-439A-8CAE-D1C3267042EB}" type="sibTrans" cxnId="{8242EFF1-57A8-47C4-ACBC-AE15AD74C082}">
      <dgm:prSet/>
      <dgm:spPr/>
      <dgm:t>
        <a:bodyPr/>
        <a:lstStyle/>
        <a:p>
          <a:endParaRPr lang="en-US"/>
        </a:p>
      </dgm:t>
    </dgm:pt>
    <dgm:pt modelId="{6AC11F5B-2BE0-4303-AFA4-FFA01E3B1684}">
      <dgm:prSet/>
      <dgm:spPr/>
      <dgm:t>
        <a:bodyPr/>
        <a:lstStyle/>
        <a:p>
          <a:r>
            <a:rPr lang="en-US"/>
            <a:t>The African Elephant Action Plan officially adopted at CITES COP15 in 2010.</a:t>
          </a:r>
        </a:p>
      </dgm:t>
    </dgm:pt>
    <dgm:pt modelId="{D4F0E571-A234-44EF-822D-7B219997FFE6}" type="parTrans" cxnId="{C1C8F3CC-800D-4CD4-BE6D-07B0AFEA174B}">
      <dgm:prSet/>
      <dgm:spPr/>
      <dgm:t>
        <a:bodyPr/>
        <a:lstStyle/>
        <a:p>
          <a:endParaRPr lang="en-US"/>
        </a:p>
      </dgm:t>
    </dgm:pt>
    <dgm:pt modelId="{E09671D7-D954-42E1-920A-DFCFF9EB3B98}" type="sibTrans" cxnId="{C1C8F3CC-800D-4CD4-BE6D-07B0AFEA174B}">
      <dgm:prSet/>
      <dgm:spPr/>
      <dgm:t>
        <a:bodyPr/>
        <a:lstStyle/>
        <a:p>
          <a:endParaRPr lang="en-US"/>
        </a:p>
      </dgm:t>
    </dgm:pt>
    <dgm:pt modelId="{4B53205E-BBB6-4191-A68D-F6656200DC1F}">
      <dgm:prSet/>
      <dgm:spPr/>
      <dgm:t>
        <a:bodyPr/>
        <a:lstStyle/>
        <a:p>
          <a:r>
            <a:rPr lang="en-US"/>
            <a:t>CMS endorsed the AEAP through </a:t>
          </a:r>
          <a:r>
            <a:rPr lang="en-US" b="1"/>
            <a:t>Resolution 12.19 </a:t>
          </a:r>
          <a:r>
            <a:rPr lang="en-US"/>
            <a:t>of CMS COP12.</a:t>
          </a:r>
        </a:p>
      </dgm:t>
    </dgm:pt>
    <dgm:pt modelId="{516B3E2E-E480-48EE-A276-D6AE11A02F49}" type="parTrans" cxnId="{A1EEA3A2-7B84-4752-9122-AAE8A1D80603}">
      <dgm:prSet/>
      <dgm:spPr/>
      <dgm:t>
        <a:bodyPr/>
        <a:lstStyle/>
        <a:p>
          <a:endParaRPr lang="en-US"/>
        </a:p>
      </dgm:t>
    </dgm:pt>
    <dgm:pt modelId="{4B5C196E-3A1B-4094-B2D1-D85F5C786612}" type="sibTrans" cxnId="{A1EEA3A2-7B84-4752-9122-AAE8A1D80603}">
      <dgm:prSet/>
      <dgm:spPr/>
      <dgm:t>
        <a:bodyPr/>
        <a:lstStyle/>
        <a:p>
          <a:endParaRPr lang="en-US"/>
        </a:p>
      </dgm:t>
    </dgm:pt>
    <dgm:pt modelId="{914800C9-178C-4B4E-94F0-6E0AFA902664}">
      <dgm:prSet/>
      <dgm:spPr/>
      <dgm:t>
        <a:bodyPr/>
        <a:lstStyle/>
        <a:p>
          <a:r>
            <a:rPr lang="en-US"/>
            <a:t>CMS encouraged Signatories of the West African Elephant MOU to implement MOU through the AEAP through </a:t>
          </a:r>
          <a:r>
            <a:rPr lang="en-US" b="1"/>
            <a:t>Decision 13.99 </a:t>
          </a:r>
          <a:r>
            <a:rPr lang="en-US"/>
            <a:t>of CMS COP13.</a:t>
          </a:r>
        </a:p>
      </dgm:t>
    </dgm:pt>
    <dgm:pt modelId="{3A624158-BB6E-4CC4-A226-DF29CF440BF6}" type="parTrans" cxnId="{4464F62A-670C-4B30-BE1D-3E3748A36047}">
      <dgm:prSet/>
      <dgm:spPr/>
      <dgm:t>
        <a:bodyPr/>
        <a:lstStyle/>
        <a:p>
          <a:endParaRPr lang="en-US"/>
        </a:p>
      </dgm:t>
    </dgm:pt>
    <dgm:pt modelId="{3D47D739-E130-4158-88AB-C431766DB9B9}" type="sibTrans" cxnId="{4464F62A-670C-4B30-BE1D-3E3748A36047}">
      <dgm:prSet/>
      <dgm:spPr/>
      <dgm:t>
        <a:bodyPr/>
        <a:lstStyle/>
        <a:p>
          <a:endParaRPr lang="en-US"/>
        </a:p>
      </dgm:t>
    </dgm:pt>
    <dgm:pt modelId="{5393EEEC-5159-492B-9E2C-55F7F8759523}">
      <dgm:prSet/>
      <dgm:spPr/>
      <dgm:t>
        <a:bodyPr/>
        <a:lstStyle/>
        <a:p>
          <a:r>
            <a:rPr lang="en-US"/>
            <a:t>CITES </a:t>
          </a:r>
          <a:r>
            <a:rPr lang="en-US" b="1"/>
            <a:t>Resolution Conf. 16.9</a:t>
          </a:r>
          <a:r>
            <a:rPr lang="en-US"/>
            <a:t> of COP16 further encourages the implementation and support of the AEAP. </a:t>
          </a:r>
        </a:p>
      </dgm:t>
    </dgm:pt>
    <dgm:pt modelId="{3637D13A-8100-4BEA-BC0E-02A55C163FE8}" type="parTrans" cxnId="{A52EF661-A2A1-4F72-B1B8-078476C28D8C}">
      <dgm:prSet/>
      <dgm:spPr/>
      <dgm:t>
        <a:bodyPr/>
        <a:lstStyle/>
        <a:p>
          <a:endParaRPr lang="en-US"/>
        </a:p>
      </dgm:t>
    </dgm:pt>
    <dgm:pt modelId="{2714E962-F8C5-4354-A2F0-351D415ECD5C}" type="sibTrans" cxnId="{A52EF661-A2A1-4F72-B1B8-078476C28D8C}">
      <dgm:prSet/>
      <dgm:spPr/>
      <dgm:t>
        <a:bodyPr/>
        <a:lstStyle/>
        <a:p>
          <a:endParaRPr lang="en-US"/>
        </a:p>
      </dgm:t>
    </dgm:pt>
    <dgm:pt modelId="{B138D289-A84C-41D5-91D6-7A40352D4C06}" type="pres">
      <dgm:prSet presAssocID="{46D92571-CECE-41D3-B906-1DDBC0D22A89}" presName="vert0" presStyleCnt="0">
        <dgm:presLayoutVars>
          <dgm:dir/>
          <dgm:animOne val="branch"/>
          <dgm:animLvl val="lvl"/>
        </dgm:presLayoutVars>
      </dgm:prSet>
      <dgm:spPr/>
    </dgm:pt>
    <dgm:pt modelId="{EAE71F15-A8C6-4B4D-B2D6-30DB14179ECD}" type="pres">
      <dgm:prSet presAssocID="{EB676CA2-D40A-4857-8F75-6E33619F4871}" presName="thickLine" presStyleLbl="alignNode1" presStyleIdx="0" presStyleCnt="5"/>
      <dgm:spPr/>
    </dgm:pt>
    <dgm:pt modelId="{A5683BFA-129D-4A8F-AF60-BC546AABF791}" type="pres">
      <dgm:prSet presAssocID="{EB676CA2-D40A-4857-8F75-6E33619F4871}" presName="horz1" presStyleCnt="0"/>
      <dgm:spPr/>
    </dgm:pt>
    <dgm:pt modelId="{7F0F6339-294E-4C7A-B287-BE37AD37D467}" type="pres">
      <dgm:prSet presAssocID="{EB676CA2-D40A-4857-8F75-6E33619F4871}" presName="tx1" presStyleLbl="revTx" presStyleIdx="0" presStyleCnt="5"/>
      <dgm:spPr/>
    </dgm:pt>
    <dgm:pt modelId="{2EA6B19E-8E8B-4924-A0E7-CE25C141F7BC}" type="pres">
      <dgm:prSet presAssocID="{EB676CA2-D40A-4857-8F75-6E33619F4871}" presName="vert1" presStyleCnt="0"/>
      <dgm:spPr/>
    </dgm:pt>
    <dgm:pt modelId="{E93A0FF4-FB14-4DE2-857D-D0CA8BE4BF49}" type="pres">
      <dgm:prSet presAssocID="{6AC11F5B-2BE0-4303-AFA4-FFA01E3B1684}" presName="thickLine" presStyleLbl="alignNode1" presStyleIdx="1" presStyleCnt="5"/>
      <dgm:spPr/>
    </dgm:pt>
    <dgm:pt modelId="{D593FC26-5104-4DCC-ADD2-64CB3D412119}" type="pres">
      <dgm:prSet presAssocID="{6AC11F5B-2BE0-4303-AFA4-FFA01E3B1684}" presName="horz1" presStyleCnt="0"/>
      <dgm:spPr/>
    </dgm:pt>
    <dgm:pt modelId="{F481D2D2-88D6-4A57-8BBC-F14B5AAAD040}" type="pres">
      <dgm:prSet presAssocID="{6AC11F5B-2BE0-4303-AFA4-FFA01E3B1684}" presName="tx1" presStyleLbl="revTx" presStyleIdx="1" presStyleCnt="5"/>
      <dgm:spPr/>
    </dgm:pt>
    <dgm:pt modelId="{C412A609-42B0-4D8A-ABBC-4F6E7FC7D085}" type="pres">
      <dgm:prSet presAssocID="{6AC11F5B-2BE0-4303-AFA4-FFA01E3B1684}" presName="vert1" presStyleCnt="0"/>
      <dgm:spPr/>
    </dgm:pt>
    <dgm:pt modelId="{92B8924E-2794-4092-853C-9A0B7D8CCC13}" type="pres">
      <dgm:prSet presAssocID="{4B53205E-BBB6-4191-A68D-F6656200DC1F}" presName="thickLine" presStyleLbl="alignNode1" presStyleIdx="2" presStyleCnt="5"/>
      <dgm:spPr/>
    </dgm:pt>
    <dgm:pt modelId="{98C659D5-2D8A-4279-9BAB-5C9A0B33960A}" type="pres">
      <dgm:prSet presAssocID="{4B53205E-BBB6-4191-A68D-F6656200DC1F}" presName="horz1" presStyleCnt="0"/>
      <dgm:spPr/>
    </dgm:pt>
    <dgm:pt modelId="{838C9D11-482A-457D-BA4E-712EA4539386}" type="pres">
      <dgm:prSet presAssocID="{4B53205E-BBB6-4191-A68D-F6656200DC1F}" presName="tx1" presStyleLbl="revTx" presStyleIdx="2" presStyleCnt="5"/>
      <dgm:spPr/>
    </dgm:pt>
    <dgm:pt modelId="{4DB0948C-4CF5-40B2-9628-0E6E0FBCFC56}" type="pres">
      <dgm:prSet presAssocID="{4B53205E-BBB6-4191-A68D-F6656200DC1F}" presName="vert1" presStyleCnt="0"/>
      <dgm:spPr/>
    </dgm:pt>
    <dgm:pt modelId="{02F10D6F-26E4-4364-83D3-7A17EC9637B8}" type="pres">
      <dgm:prSet presAssocID="{914800C9-178C-4B4E-94F0-6E0AFA902664}" presName="thickLine" presStyleLbl="alignNode1" presStyleIdx="3" presStyleCnt="5"/>
      <dgm:spPr/>
    </dgm:pt>
    <dgm:pt modelId="{FE6FD0EE-3298-46E8-A779-67DC1AC42E08}" type="pres">
      <dgm:prSet presAssocID="{914800C9-178C-4B4E-94F0-6E0AFA902664}" presName="horz1" presStyleCnt="0"/>
      <dgm:spPr/>
    </dgm:pt>
    <dgm:pt modelId="{5027F57D-370F-4DB8-A680-8B026A0D1F1F}" type="pres">
      <dgm:prSet presAssocID="{914800C9-178C-4B4E-94F0-6E0AFA902664}" presName="tx1" presStyleLbl="revTx" presStyleIdx="3" presStyleCnt="5"/>
      <dgm:spPr/>
    </dgm:pt>
    <dgm:pt modelId="{C9B3AD51-52C5-40FC-84F8-EB6422E07741}" type="pres">
      <dgm:prSet presAssocID="{914800C9-178C-4B4E-94F0-6E0AFA902664}" presName="vert1" presStyleCnt="0"/>
      <dgm:spPr/>
    </dgm:pt>
    <dgm:pt modelId="{FB2FE55E-1385-4FC8-9FDB-653ECF292D4F}" type="pres">
      <dgm:prSet presAssocID="{5393EEEC-5159-492B-9E2C-55F7F8759523}" presName="thickLine" presStyleLbl="alignNode1" presStyleIdx="4" presStyleCnt="5"/>
      <dgm:spPr/>
    </dgm:pt>
    <dgm:pt modelId="{52EE489D-C1C2-4EA7-8036-B977A170CCB2}" type="pres">
      <dgm:prSet presAssocID="{5393EEEC-5159-492B-9E2C-55F7F8759523}" presName="horz1" presStyleCnt="0"/>
      <dgm:spPr/>
    </dgm:pt>
    <dgm:pt modelId="{5A8BB8AD-636E-4F6F-B40F-D44FD51F02C6}" type="pres">
      <dgm:prSet presAssocID="{5393EEEC-5159-492B-9E2C-55F7F8759523}" presName="tx1" presStyleLbl="revTx" presStyleIdx="4" presStyleCnt="5"/>
      <dgm:spPr/>
    </dgm:pt>
    <dgm:pt modelId="{1C083295-FFB6-44A0-B490-790D333336FB}" type="pres">
      <dgm:prSet presAssocID="{5393EEEC-5159-492B-9E2C-55F7F8759523}" presName="vert1" presStyleCnt="0"/>
      <dgm:spPr/>
    </dgm:pt>
  </dgm:ptLst>
  <dgm:cxnLst>
    <dgm:cxn modelId="{9B1526A1-2565-46A8-986F-A14BE9FF1C3B}" type="presOf" srcId="{6AC11F5B-2BE0-4303-AFA4-FFA01E3B1684}" destId="{F481D2D2-88D6-4A57-8BBC-F14B5AAAD040}" srcOrd="0" destOrd="0" presId="urn:microsoft.com/office/officeart/2008/layout/LinedList"/>
    <dgm:cxn modelId="{38C65CBC-7E84-4CFB-B5C0-0F9FEE20807C}" type="presOf" srcId="{46D92571-CECE-41D3-B906-1DDBC0D22A89}" destId="{B138D289-A84C-41D5-91D6-7A40352D4C06}" srcOrd="0" destOrd="0" presId="urn:microsoft.com/office/officeart/2008/layout/LinedList"/>
    <dgm:cxn modelId="{C1C8F3CC-800D-4CD4-BE6D-07B0AFEA174B}" srcId="{46D92571-CECE-41D3-B906-1DDBC0D22A89}" destId="{6AC11F5B-2BE0-4303-AFA4-FFA01E3B1684}" srcOrd="1" destOrd="0" parTransId="{D4F0E571-A234-44EF-822D-7B219997FFE6}" sibTransId="{E09671D7-D954-42E1-920A-DFCFF9EB3B98}"/>
    <dgm:cxn modelId="{4464F62A-670C-4B30-BE1D-3E3748A36047}" srcId="{46D92571-CECE-41D3-B906-1DDBC0D22A89}" destId="{914800C9-178C-4B4E-94F0-6E0AFA902664}" srcOrd="3" destOrd="0" parTransId="{3A624158-BB6E-4CC4-A226-DF29CF440BF6}" sibTransId="{3D47D739-E130-4158-88AB-C431766DB9B9}"/>
    <dgm:cxn modelId="{BF584A81-7AA4-4405-B223-8A91EC2A8D5D}" type="presOf" srcId="{4B53205E-BBB6-4191-A68D-F6656200DC1F}" destId="{838C9D11-482A-457D-BA4E-712EA4539386}" srcOrd="0" destOrd="0" presId="urn:microsoft.com/office/officeart/2008/layout/LinedList"/>
    <dgm:cxn modelId="{A1EEA3A2-7B84-4752-9122-AAE8A1D80603}" srcId="{46D92571-CECE-41D3-B906-1DDBC0D22A89}" destId="{4B53205E-BBB6-4191-A68D-F6656200DC1F}" srcOrd="2" destOrd="0" parTransId="{516B3E2E-E480-48EE-A276-D6AE11A02F49}" sibTransId="{4B5C196E-3A1B-4094-B2D1-D85F5C786612}"/>
    <dgm:cxn modelId="{A52EF661-A2A1-4F72-B1B8-078476C28D8C}" srcId="{46D92571-CECE-41D3-B906-1DDBC0D22A89}" destId="{5393EEEC-5159-492B-9E2C-55F7F8759523}" srcOrd="4" destOrd="0" parTransId="{3637D13A-8100-4BEA-BC0E-02A55C163FE8}" sibTransId="{2714E962-F8C5-4354-A2F0-351D415ECD5C}"/>
    <dgm:cxn modelId="{67D644A4-D0EC-44E3-B204-CC31F3300A70}" type="presOf" srcId="{EB676CA2-D40A-4857-8F75-6E33619F4871}" destId="{7F0F6339-294E-4C7A-B287-BE37AD37D467}" srcOrd="0" destOrd="0" presId="urn:microsoft.com/office/officeart/2008/layout/LinedList"/>
    <dgm:cxn modelId="{8242EFF1-57A8-47C4-ACBC-AE15AD74C082}" srcId="{46D92571-CECE-41D3-B906-1DDBC0D22A89}" destId="{EB676CA2-D40A-4857-8F75-6E33619F4871}" srcOrd="0" destOrd="0" parTransId="{149C1E61-0CC8-4963-8E5B-21F80BC043A4}" sibTransId="{7B59DD78-4BC1-439A-8CAE-D1C3267042EB}"/>
    <dgm:cxn modelId="{1A13DA73-3A3E-4BBD-9311-62EAEF31880C}" type="presOf" srcId="{5393EEEC-5159-492B-9E2C-55F7F8759523}" destId="{5A8BB8AD-636E-4F6F-B40F-D44FD51F02C6}" srcOrd="0" destOrd="0" presId="urn:microsoft.com/office/officeart/2008/layout/LinedList"/>
    <dgm:cxn modelId="{D2715D21-F0C4-4634-8C8C-2EABA8F7A3B0}" type="presOf" srcId="{914800C9-178C-4B4E-94F0-6E0AFA902664}" destId="{5027F57D-370F-4DB8-A680-8B026A0D1F1F}" srcOrd="0" destOrd="0" presId="urn:microsoft.com/office/officeart/2008/layout/LinedList"/>
    <dgm:cxn modelId="{FD209AB6-6C88-42DD-AA92-A5D99B3FC808}" type="presParOf" srcId="{B138D289-A84C-41D5-91D6-7A40352D4C06}" destId="{EAE71F15-A8C6-4B4D-B2D6-30DB14179ECD}" srcOrd="0" destOrd="0" presId="urn:microsoft.com/office/officeart/2008/layout/LinedList"/>
    <dgm:cxn modelId="{0B5566E6-F470-4674-8A39-B1EF5685A30A}" type="presParOf" srcId="{B138D289-A84C-41D5-91D6-7A40352D4C06}" destId="{A5683BFA-129D-4A8F-AF60-BC546AABF791}" srcOrd="1" destOrd="0" presId="urn:microsoft.com/office/officeart/2008/layout/LinedList"/>
    <dgm:cxn modelId="{B422EECF-D1AC-40E5-85F6-20E5027B761B}" type="presParOf" srcId="{A5683BFA-129D-4A8F-AF60-BC546AABF791}" destId="{7F0F6339-294E-4C7A-B287-BE37AD37D467}" srcOrd="0" destOrd="0" presId="urn:microsoft.com/office/officeart/2008/layout/LinedList"/>
    <dgm:cxn modelId="{56474BB2-DB6A-43F7-8821-A3D260B7AF73}" type="presParOf" srcId="{A5683BFA-129D-4A8F-AF60-BC546AABF791}" destId="{2EA6B19E-8E8B-4924-A0E7-CE25C141F7BC}" srcOrd="1" destOrd="0" presId="urn:microsoft.com/office/officeart/2008/layout/LinedList"/>
    <dgm:cxn modelId="{21DA9286-388B-4B00-8391-246F4FA0E886}" type="presParOf" srcId="{B138D289-A84C-41D5-91D6-7A40352D4C06}" destId="{E93A0FF4-FB14-4DE2-857D-D0CA8BE4BF49}" srcOrd="2" destOrd="0" presId="urn:microsoft.com/office/officeart/2008/layout/LinedList"/>
    <dgm:cxn modelId="{5D01BE8C-CC03-4F27-A304-CB99C4654964}" type="presParOf" srcId="{B138D289-A84C-41D5-91D6-7A40352D4C06}" destId="{D593FC26-5104-4DCC-ADD2-64CB3D412119}" srcOrd="3" destOrd="0" presId="urn:microsoft.com/office/officeart/2008/layout/LinedList"/>
    <dgm:cxn modelId="{5EF06B5A-BAAC-4484-B3A5-3DC2E4BB44F8}" type="presParOf" srcId="{D593FC26-5104-4DCC-ADD2-64CB3D412119}" destId="{F481D2D2-88D6-4A57-8BBC-F14B5AAAD040}" srcOrd="0" destOrd="0" presId="urn:microsoft.com/office/officeart/2008/layout/LinedList"/>
    <dgm:cxn modelId="{B738DDAD-99CB-4DD0-90AC-B7F592DC6FCB}" type="presParOf" srcId="{D593FC26-5104-4DCC-ADD2-64CB3D412119}" destId="{C412A609-42B0-4D8A-ABBC-4F6E7FC7D085}" srcOrd="1" destOrd="0" presId="urn:microsoft.com/office/officeart/2008/layout/LinedList"/>
    <dgm:cxn modelId="{2ADF06EF-5389-4E4B-B8AC-CD98D353C9F9}" type="presParOf" srcId="{B138D289-A84C-41D5-91D6-7A40352D4C06}" destId="{92B8924E-2794-4092-853C-9A0B7D8CCC13}" srcOrd="4" destOrd="0" presId="urn:microsoft.com/office/officeart/2008/layout/LinedList"/>
    <dgm:cxn modelId="{CD98C397-BE08-4179-8936-6814152A8183}" type="presParOf" srcId="{B138D289-A84C-41D5-91D6-7A40352D4C06}" destId="{98C659D5-2D8A-4279-9BAB-5C9A0B33960A}" srcOrd="5" destOrd="0" presId="urn:microsoft.com/office/officeart/2008/layout/LinedList"/>
    <dgm:cxn modelId="{12388D9C-0BF8-41F9-A52D-59CAB0D61BEC}" type="presParOf" srcId="{98C659D5-2D8A-4279-9BAB-5C9A0B33960A}" destId="{838C9D11-482A-457D-BA4E-712EA4539386}" srcOrd="0" destOrd="0" presId="urn:microsoft.com/office/officeart/2008/layout/LinedList"/>
    <dgm:cxn modelId="{EE68821F-63EF-494D-A1E2-19A604A2344E}" type="presParOf" srcId="{98C659D5-2D8A-4279-9BAB-5C9A0B33960A}" destId="{4DB0948C-4CF5-40B2-9628-0E6E0FBCFC56}" srcOrd="1" destOrd="0" presId="urn:microsoft.com/office/officeart/2008/layout/LinedList"/>
    <dgm:cxn modelId="{C2BCAE75-2F6C-48CB-B0DE-2DDB276DF561}" type="presParOf" srcId="{B138D289-A84C-41D5-91D6-7A40352D4C06}" destId="{02F10D6F-26E4-4364-83D3-7A17EC9637B8}" srcOrd="6" destOrd="0" presId="urn:microsoft.com/office/officeart/2008/layout/LinedList"/>
    <dgm:cxn modelId="{A5A7B613-A670-4E87-94E7-F5D648A88FC5}" type="presParOf" srcId="{B138D289-A84C-41D5-91D6-7A40352D4C06}" destId="{FE6FD0EE-3298-46E8-A779-67DC1AC42E08}" srcOrd="7" destOrd="0" presId="urn:microsoft.com/office/officeart/2008/layout/LinedList"/>
    <dgm:cxn modelId="{D2051797-742A-4C13-8115-68E4C7FBFF9E}" type="presParOf" srcId="{FE6FD0EE-3298-46E8-A779-67DC1AC42E08}" destId="{5027F57D-370F-4DB8-A680-8B026A0D1F1F}" srcOrd="0" destOrd="0" presId="urn:microsoft.com/office/officeart/2008/layout/LinedList"/>
    <dgm:cxn modelId="{1D6FC4DC-9297-4520-A52A-D1A9D8943B94}" type="presParOf" srcId="{FE6FD0EE-3298-46E8-A779-67DC1AC42E08}" destId="{C9B3AD51-52C5-40FC-84F8-EB6422E07741}" srcOrd="1" destOrd="0" presId="urn:microsoft.com/office/officeart/2008/layout/LinedList"/>
    <dgm:cxn modelId="{60358DB9-2E1C-4F4A-AD6D-A234196A5449}" type="presParOf" srcId="{B138D289-A84C-41D5-91D6-7A40352D4C06}" destId="{FB2FE55E-1385-4FC8-9FDB-653ECF292D4F}" srcOrd="8" destOrd="0" presId="urn:microsoft.com/office/officeart/2008/layout/LinedList"/>
    <dgm:cxn modelId="{4610D060-C534-4AF5-A1C1-F22F5640E3F6}" type="presParOf" srcId="{B138D289-A84C-41D5-91D6-7A40352D4C06}" destId="{52EE489D-C1C2-4EA7-8036-B977A170CCB2}" srcOrd="9" destOrd="0" presId="urn:microsoft.com/office/officeart/2008/layout/LinedList"/>
    <dgm:cxn modelId="{8C12AAE2-1528-402F-ACAE-EBD9D7FB8413}" type="presParOf" srcId="{52EE489D-C1C2-4EA7-8036-B977A170CCB2}" destId="{5A8BB8AD-636E-4F6F-B40F-D44FD51F02C6}" srcOrd="0" destOrd="0" presId="urn:microsoft.com/office/officeart/2008/layout/LinedList"/>
    <dgm:cxn modelId="{2DA11165-0D93-4450-B7FA-11E9D544DBFE}" type="presParOf" srcId="{52EE489D-C1C2-4EA7-8036-B977A170CCB2}" destId="{1C083295-FFB6-44A0-B490-790D333336F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4788F2-4A0B-4288-ADAA-0DF2E65EA2BE}"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9A5631E4-0465-4474-B82B-5B5099EEFD21}">
      <dgm:prSet custT="1"/>
      <dgm:spPr/>
      <dgm:t>
        <a:bodyPr/>
        <a:lstStyle/>
        <a:p>
          <a:pPr>
            <a:spcBef>
              <a:spcPts val="600"/>
            </a:spcBef>
          </a:pPr>
          <a:r>
            <a:rPr lang="en-US" sz="2000"/>
            <a:t>To reduce illegal killing of elephants and illegal trade in elephant products </a:t>
          </a:r>
          <a:endParaRPr lang="en-US" sz="2000" dirty="0"/>
        </a:p>
      </dgm:t>
    </dgm:pt>
    <dgm:pt modelId="{850939EC-0DFC-402A-B608-13409A1A27CA}" type="parTrans" cxnId="{864B0F2A-2D55-4DC5-8E39-2F5A31ABF81C}">
      <dgm:prSet/>
      <dgm:spPr/>
      <dgm:t>
        <a:bodyPr/>
        <a:lstStyle/>
        <a:p>
          <a:pPr>
            <a:spcBef>
              <a:spcPts val="600"/>
            </a:spcBef>
          </a:pPr>
          <a:endParaRPr lang="en-US" sz="2000"/>
        </a:p>
      </dgm:t>
    </dgm:pt>
    <dgm:pt modelId="{38E0CA23-46DA-4631-BAD8-40CB6FC1FA98}" type="sibTrans" cxnId="{864B0F2A-2D55-4DC5-8E39-2F5A31ABF81C}">
      <dgm:prSet/>
      <dgm:spPr/>
      <dgm:t>
        <a:bodyPr/>
        <a:lstStyle/>
        <a:p>
          <a:pPr>
            <a:spcBef>
              <a:spcPts val="600"/>
            </a:spcBef>
          </a:pPr>
          <a:endParaRPr lang="en-US" sz="2000"/>
        </a:p>
      </dgm:t>
    </dgm:pt>
    <dgm:pt modelId="{87E164A3-F97F-4A76-925B-E72377F979B4}">
      <dgm:prSet custT="1"/>
      <dgm:spPr/>
      <dgm:t>
        <a:bodyPr/>
        <a:lstStyle/>
        <a:p>
          <a:pPr>
            <a:spcBef>
              <a:spcPts val="600"/>
            </a:spcBef>
          </a:pPr>
          <a:r>
            <a:rPr lang="en-US" sz="2000"/>
            <a:t>To maintain elephant habitats and restore connectivity</a:t>
          </a:r>
          <a:endParaRPr lang="en-US" sz="2000" dirty="0"/>
        </a:p>
      </dgm:t>
    </dgm:pt>
    <dgm:pt modelId="{A7E066EB-86DE-4EFB-BFDB-802B65F39D30}" type="parTrans" cxnId="{AC623309-8EC4-4BFC-90EF-1FFF2F549792}">
      <dgm:prSet/>
      <dgm:spPr/>
      <dgm:t>
        <a:bodyPr/>
        <a:lstStyle/>
        <a:p>
          <a:pPr>
            <a:spcBef>
              <a:spcPts val="600"/>
            </a:spcBef>
          </a:pPr>
          <a:endParaRPr lang="en-US" sz="2000"/>
        </a:p>
      </dgm:t>
    </dgm:pt>
    <dgm:pt modelId="{484D45F0-3D01-4CEE-BB83-32770E561BAA}" type="sibTrans" cxnId="{AC623309-8EC4-4BFC-90EF-1FFF2F549792}">
      <dgm:prSet/>
      <dgm:spPr/>
      <dgm:t>
        <a:bodyPr/>
        <a:lstStyle/>
        <a:p>
          <a:pPr>
            <a:spcBef>
              <a:spcPts val="600"/>
            </a:spcBef>
          </a:pPr>
          <a:endParaRPr lang="en-US" sz="2000"/>
        </a:p>
      </dgm:t>
    </dgm:pt>
    <dgm:pt modelId="{6925D812-7EF6-48F3-B8A0-ACA5275E9775}">
      <dgm:prSet custT="1"/>
      <dgm:spPr/>
      <dgm:t>
        <a:bodyPr/>
        <a:lstStyle/>
        <a:p>
          <a:pPr>
            <a:spcBef>
              <a:spcPts val="600"/>
            </a:spcBef>
          </a:pPr>
          <a:r>
            <a:rPr lang="en-US" sz="2000"/>
            <a:t>To reduce human-elephant conflict</a:t>
          </a:r>
          <a:endParaRPr lang="en-US" sz="2000" dirty="0"/>
        </a:p>
      </dgm:t>
    </dgm:pt>
    <dgm:pt modelId="{B334C324-BAD5-4016-A957-3B705F33BBE6}" type="parTrans" cxnId="{62DA9CCC-313E-4215-BB24-79ED5FD58E49}">
      <dgm:prSet/>
      <dgm:spPr/>
      <dgm:t>
        <a:bodyPr/>
        <a:lstStyle/>
        <a:p>
          <a:pPr>
            <a:spcBef>
              <a:spcPts val="600"/>
            </a:spcBef>
          </a:pPr>
          <a:endParaRPr lang="en-US" sz="2000"/>
        </a:p>
      </dgm:t>
    </dgm:pt>
    <dgm:pt modelId="{F30AB2F6-B791-43FD-B6FC-379E1891535C}" type="sibTrans" cxnId="{62DA9CCC-313E-4215-BB24-79ED5FD58E49}">
      <dgm:prSet/>
      <dgm:spPr/>
      <dgm:t>
        <a:bodyPr/>
        <a:lstStyle/>
        <a:p>
          <a:pPr>
            <a:spcBef>
              <a:spcPts val="600"/>
            </a:spcBef>
          </a:pPr>
          <a:endParaRPr lang="en-US" sz="2000"/>
        </a:p>
      </dgm:t>
    </dgm:pt>
    <dgm:pt modelId="{096B4FD5-38F0-4998-8475-EC2C420BCA39}">
      <dgm:prSet custT="1"/>
      <dgm:spPr/>
      <dgm:t>
        <a:bodyPr/>
        <a:lstStyle/>
        <a:p>
          <a:pPr>
            <a:spcBef>
              <a:spcPts val="600"/>
            </a:spcBef>
          </a:pPr>
          <a:r>
            <a:rPr lang="en-US" sz="2000"/>
            <a:t>To increase awareness on elephant conservation and management of key stakeholders</a:t>
          </a:r>
          <a:endParaRPr lang="en-US" sz="2000" dirty="0"/>
        </a:p>
      </dgm:t>
    </dgm:pt>
    <dgm:pt modelId="{16C959F2-685B-4254-9622-6665E24C72A3}" type="parTrans" cxnId="{FC072ECB-FEAB-459C-ADD2-601121BA61FB}">
      <dgm:prSet/>
      <dgm:spPr/>
      <dgm:t>
        <a:bodyPr/>
        <a:lstStyle/>
        <a:p>
          <a:pPr>
            <a:spcBef>
              <a:spcPts val="600"/>
            </a:spcBef>
          </a:pPr>
          <a:endParaRPr lang="en-US" sz="2000"/>
        </a:p>
      </dgm:t>
    </dgm:pt>
    <dgm:pt modelId="{8E75214C-7EB9-4EB1-839A-3CCC16552E49}" type="sibTrans" cxnId="{FC072ECB-FEAB-459C-ADD2-601121BA61FB}">
      <dgm:prSet/>
      <dgm:spPr/>
      <dgm:t>
        <a:bodyPr/>
        <a:lstStyle/>
        <a:p>
          <a:pPr>
            <a:spcBef>
              <a:spcPts val="600"/>
            </a:spcBef>
          </a:pPr>
          <a:endParaRPr lang="en-US" sz="2000"/>
        </a:p>
      </dgm:t>
    </dgm:pt>
    <dgm:pt modelId="{55FAD1D2-CA61-47B0-9446-BEC85FF1AD30}">
      <dgm:prSet custT="1"/>
      <dgm:spPr/>
      <dgm:t>
        <a:bodyPr/>
        <a:lstStyle/>
        <a:p>
          <a:pPr>
            <a:spcBef>
              <a:spcPts val="600"/>
            </a:spcBef>
          </a:pPr>
          <a:r>
            <a:rPr lang="en-US" sz="2000" dirty="0"/>
            <a:t>To strengthen range States knowledge on African elephant management</a:t>
          </a:r>
        </a:p>
      </dgm:t>
    </dgm:pt>
    <dgm:pt modelId="{92FBC235-5699-44F7-AB62-73B8A93EC339}" type="parTrans" cxnId="{7109EBA2-5ADD-4ADC-B1E1-C5ECD1A0A968}">
      <dgm:prSet/>
      <dgm:spPr/>
      <dgm:t>
        <a:bodyPr/>
        <a:lstStyle/>
        <a:p>
          <a:pPr>
            <a:spcBef>
              <a:spcPts val="600"/>
            </a:spcBef>
          </a:pPr>
          <a:endParaRPr lang="en-US" sz="2000"/>
        </a:p>
      </dgm:t>
    </dgm:pt>
    <dgm:pt modelId="{30654DF2-9AA0-4C2C-829D-58D5BE7747E6}" type="sibTrans" cxnId="{7109EBA2-5ADD-4ADC-B1E1-C5ECD1A0A968}">
      <dgm:prSet/>
      <dgm:spPr/>
      <dgm:t>
        <a:bodyPr/>
        <a:lstStyle/>
        <a:p>
          <a:pPr>
            <a:spcBef>
              <a:spcPts val="600"/>
            </a:spcBef>
          </a:pPr>
          <a:endParaRPr lang="en-US" sz="2000"/>
        </a:p>
      </dgm:t>
    </dgm:pt>
    <dgm:pt modelId="{15A83914-4A25-48C3-B771-24156B8DFA7C}">
      <dgm:prSet custT="1"/>
      <dgm:spPr/>
      <dgm:t>
        <a:bodyPr/>
        <a:lstStyle/>
        <a:p>
          <a:pPr>
            <a:spcBef>
              <a:spcPts val="600"/>
            </a:spcBef>
          </a:pPr>
          <a:r>
            <a:rPr lang="en-US" sz="2000" dirty="0"/>
            <a:t>To strengthen cooperation and understanding among range States</a:t>
          </a:r>
        </a:p>
      </dgm:t>
    </dgm:pt>
    <dgm:pt modelId="{CD75C76F-0447-4C05-8446-3FD31B193117}" type="parTrans" cxnId="{BF1FA392-B28A-48AF-9E8C-A84478DA3737}">
      <dgm:prSet/>
      <dgm:spPr/>
      <dgm:t>
        <a:bodyPr/>
        <a:lstStyle/>
        <a:p>
          <a:pPr>
            <a:spcBef>
              <a:spcPts val="600"/>
            </a:spcBef>
          </a:pPr>
          <a:endParaRPr lang="en-US" sz="2000"/>
        </a:p>
      </dgm:t>
    </dgm:pt>
    <dgm:pt modelId="{FB5E1280-12FD-42D2-9F3D-E487B9B428E8}" type="sibTrans" cxnId="{BF1FA392-B28A-48AF-9E8C-A84478DA3737}">
      <dgm:prSet/>
      <dgm:spPr/>
      <dgm:t>
        <a:bodyPr/>
        <a:lstStyle/>
        <a:p>
          <a:pPr>
            <a:spcBef>
              <a:spcPts val="600"/>
            </a:spcBef>
          </a:pPr>
          <a:endParaRPr lang="en-US" sz="2000"/>
        </a:p>
      </dgm:t>
    </dgm:pt>
    <dgm:pt modelId="{EDFA5312-5329-473A-9AB1-5F8AC6932B3B}">
      <dgm:prSet custT="1"/>
      <dgm:spPr/>
      <dgm:t>
        <a:bodyPr/>
        <a:lstStyle/>
        <a:p>
          <a:pPr>
            <a:spcBef>
              <a:spcPts val="600"/>
            </a:spcBef>
          </a:pPr>
          <a:r>
            <a:rPr lang="en-US" sz="2000" dirty="0"/>
            <a:t>To improve local communities cooperation and collaboration on African elephant conservation</a:t>
          </a:r>
        </a:p>
      </dgm:t>
    </dgm:pt>
    <dgm:pt modelId="{95EB24A5-C626-4D06-BE5A-DDF04F4E8DC5}" type="parTrans" cxnId="{A22ADFD6-62C8-40EC-A220-916495AA1320}">
      <dgm:prSet/>
      <dgm:spPr/>
      <dgm:t>
        <a:bodyPr/>
        <a:lstStyle/>
        <a:p>
          <a:pPr>
            <a:spcBef>
              <a:spcPts val="600"/>
            </a:spcBef>
          </a:pPr>
          <a:endParaRPr lang="en-US" sz="2000"/>
        </a:p>
      </dgm:t>
    </dgm:pt>
    <dgm:pt modelId="{9F0A215E-5880-434E-8ACB-5E07976037B5}" type="sibTrans" cxnId="{A22ADFD6-62C8-40EC-A220-916495AA1320}">
      <dgm:prSet/>
      <dgm:spPr/>
      <dgm:t>
        <a:bodyPr/>
        <a:lstStyle/>
        <a:p>
          <a:pPr>
            <a:spcBef>
              <a:spcPts val="600"/>
            </a:spcBef>
          </a:pPr>
          <a:endParaRPr lang="en-US" sz="2000"/>
        </a:p>
      </dgm:t>
    </dgm:pt>
    <dgm:pt modelId="{FBC7CC59-A1F1-49C3-83D1-AF6D428DE049}">
      <dgm:prSet custT="1"/>
      <dgm:spPr/>
      <dgm:t>
        <a:bodyPr/>
        <a:lstStyle/>
        <a:p>
          <a:pPr>
            <a:spcBef>
              <a:spcPts val="600"/>
            </a:spcBef>
          </a:pPr>
          <a:r>
            <a:rPr lang="en-US" sz="2000"/>
            <a:t>To effectively implement the African Elephant Action Plan.</a:t>
          </a:r>
        </a:p>
      </dgm:t>
    </dgm:pt>
    <dgm:pt modelId="{9020F2D8-C8EE-4DC1-8D0F-9D15FE84E30F}" type="parTrans" cxnId="{BDCE3496-8054-477F-9441-AF9A86EC5370}">
      <dgm:prSet/>
      <dgm:spPr/>
      <dgm:t>
        <a:bodyPr/>
        <a:lstStyle/>
        <a:p>
          <a:pPr>
            <a:spcBef>
              <a:spcPts val="600"/>
            </a:spcBef>
          </a:pPr>
          <a:endParaRPr lang="en-US" sz="2000"/>
        </a:p>
      </dgm:t>
    </dgm:pt>
    <dgm:pt modelId="{F41352BA-3180-42A7-A683-18682851B516}" type="sibTrans" cxnId="{BDCE3496-8054-477F-9441-AF9A86EC5370}">
      <dgm:prSet/>
      <dgm:spPr/>
      <dgm:t>
        <a:bodyPr/>
        <a:lstStyle/>
        <a:p>
          <a:pPr>
            <a:spcBef>
              <a:spcPts val="600"/>
            </a:spcBef>
          </a:pPr>
          <a:endParaRPr lang="en-US" sz="2000"/>
        </a:p>
      </dgm:t>
    </dgm:pt>
    <dgm:pt modelId="{276F6A19-E8B4-45A0-B9AC-A8ACF01799EF}" type="pres">
      <dgm:prSet presAssocID="{514788F2-4A0B-4288-ADAA-0DF2E65EA2BE}" presName="linear" presStyleCnt="0">
        <dgm:presLayoutVars>
          <dgm:animLvl val="lvl"/>
          <dgm:resizeHandles val="exact"/>
        </dgm:presLayoutVars>
      </dgm:prSet>
      <dgm:spPr/>
    </dgm:pt>
    <dgm:pt modelId="{AEA4F61F-0704-427C-BBDD-0DEC16379C90}" type="pres">
      <dgm:prSet presAssocID="{9A5631E4-0465-4474-B82B-5B5099EEFD21}" presName="parentText" presStyleLbl="node1" presStyleIdx="0" presStyleCnt="8">
        <dgm:presLayoutVars>
          <dgm:chMax val="0"/>
          <dgm:bulletEnabled val="1"/>
        </dgm:presLayoutVars>
      </dgm:prSet>
      <dgm:spPr/>
    </dgm:pt>
    <dgm:pt modelId="{431096D3-31F7-47F1-89EC-2301F88A5E39}" type="pres">
      <dgm:prSet presAssocID="{38E0CA23-46DA-4631-BAD8-40CB6FC1FA98}" presName="spacer" presStyleCnt="0"/>
      <dgm:spPr/>
    </dgm:pt>
    <dgm:pt modelId="{DB24FC04-2510-4848-927E-DC26951E3A90}" type="pres">
      <dgm:prSet presAssocID="{87E164A3-F97F-4A76-925B-E72377F979B4}" presName="parentText" presStyleLbl="node1" presStyleIdx="1" presStyleCnt="8">
        <dgm:presLayoutVars>
          <dgm:chMax val="0"/>
          <dgm:bulletEnabled val="1"/>
        </dgm:presLayoutVars>
      </dgm:prSet>
      <dgm:spPr/>
    </dgm:pt>
    <dgm:pt modelId="{7A502B6C-51DC-4F64-A9BA-57740C29197D}" type="pres">
      <dgm:prSet presAssocID="{484D45F0-3D01-4CEE-BB83-32770E561BAA}" presName="spacer" presStyleCnt="0"/>
      <dgm:spPr/>
    </dgm:pt>
    <dgm:pt modelId="{F65F88DD-125D-4E87-8834-B4F4A464D78F}" type="pres">
      <dgm:prSet presAssocID="{6925D812-7EF6-48F3-B8A0-ACA5275E9775}" presName="parentText" presStyleLbl="node1" presStyleIdx="2" presStyleCnt="8">
        <dgm:presLayoutVars>
          <dgm:chMax val="0"/>
          <dgm:bulletEnabled val="1"/>
        </dgm:presLayoutVars>
      </dgm:prSet>
      <dgm:spPr/>
    </dgm:pt>
    <dgm:pt modelId="{193D9016-CE9C-4C43-BAAF-AB6091C4AECA}" type="pres">
      <dgm:prSet presAssocID="{F30AB2F6-B791-43FD-B6FC-379E1891535C}" presName="spacer" presStyleCnt="0"/>
      <dgm:spPr/>
    </dgm:pt>
    <dgm:pt modelId="{72D611B2-943F-4460-AB59-686953F5DCB9}" type="pres">
      <dgm:prSet presAssocID="{096B4FD5-38F0-4998-8475-EC2C420BCA39}" presName="parentText" presStyleLbl="node1" presStyleIdx="3" presStyleCnt="8">
        <dgm:presLayoutVars>
          <dgm:chMax val="0"/>
          <dgm:bulletEnabled val="1"/>
        </dgm:presLayoutVars>
      </dgm:prSet>
      <dgm:spPr/>
    </dgm:pt>
    <dgm:pt modelId="{18A0DDF2-841A-4251-ACBA-952F7E2559BD}" type="pres">
      <dgm:prSet presAssocID="{8E75214C-7EB9-4EB1-839A-3CCC16552E49}" presName="spacer" presStyleCnt="0"/>
      <dgm:spPr/>
    </dgm:pt>
    <dgm:pt modelId="{9B8FD436-D5DC-42B4-9717-2EC9BFA8A426}" type="pres">
      <dgm:prSet presAssocID="{55FAD1D2-CA61-47B0-9446-BEC85FF1AD30}" presName="parentText" presStyleLbl="node1" presStyleIdx="4" presStyleCnt="8">
        <dgm:presLayoutVars>
          <dgm:chMax val="0"/>
          <dgm:bulletEnabled val="1"/>
        </dgm:presLayoutVars>
      </dgm:prSet>
      <dgm:spPr/>
    </dgm:pt>
    <dgm:pt modelId="{CFB36BBF-C8E3-4634-81CA-2E723295A833}" type="pres">
      <dgm:prSet presAssocID="{30654DF2-9AA0-4C2C-829D-58D5BE7747E6}" presName="spacer" presStyleCnt="0"/>
      <dgm:spPr/>
    </dgm:pt>
    <dgm:pt modelId="{CE4B2181-ECDC-41D5-8261-68D022E4D987}" type="pres">
      <dgm:prSet presAssocID="{15A83914-4A25-48C3-B771-24156B8DFA7C}" presName="parentText" presStyleLbl="node1" presStyleIdx="5" presStyleCnt="8">
        <dgm:presLayoutVars>
          <dgm:chMax val="0"/>
          <dgm:bulletEnabled val="1"/>
        </dgm:presLayoutVars>
      </dgm:prSet>
      <dgm:spPr/>
    </dgm:pt>
    <dgm:pt modelId="{AA3085A2-D20C-4860-A07E-D8D8D8B8A9F0}" type="pres">
      <dgm:prSet presAssocID="{FB5E1280-12FD-42D2-9F3D-E487B9B428E8}" presName="spacer" presStyleCnt="0"/>
      <dgm:spPr/>
    </dgm:pt>
    <dgm:pt modelId="{9F5A25DD-599C-4F66-B897-A6FCBD31CE5F}" type="pres">
      <dgm:prSet presAssocID="{EDFA5312-5329-473A-9AB1-5F8AC6932B3B}" presName="parentText" presStyleLbl="node1" presStyleIdx="6" presStyleCnt="8">
        <dgm:presLayoutVars>
          <dgm:chMax val="0"/>
          <dgm:bulletEnabled val="1"/>
        </dgm:presLayoutVars>
      </dgm:prSet>
      <dgm:spPr/>
    </dgm:pt>
    <dgm:pt modelId="{D7C2EBB4-99E4-4157-B614-1F8392961E1A}" type="pres">
      <dgm:prSet presAssocID="{9F0A215E-5880-434E-8ACB-5E07976037B5}" presName="spacer" presStyleCnt="0"/>
      <dgm:spPr/>
    </dgm:pt>
    <dgm:pt modelId="{88F28241-BA53-4EF0-8580-359F78EEC701}" type="pres">
      <dgm:prSet presAssocID="{FBC7CC59-A1F1-49C3-83D1-AF6D428DE049}" presName="parentText" presStyleLbl="node1" presStyleIdx="7" presStyleCnt="8">
        <dgm:presLayoutVars>
          <dgm:chMax val="0"/>
          <dgm:bulletEnabled val="1"/>
        </dgm:presLayoutVars>
      </dgm:prSet>
      <dgm:spPr/>
    </dgm:pt>
  </dgm:ptLst>
  <dgm:cxnLst>
    <dgm:cxn modelId="{BDCE3496-8054-477F-9441-AF9A86EC5370}" srcId="{514788F2-4A0B-4288-ADAA-0DF2E65EA2BE}" destId="{FBC7CC59-A1F1-49C3-83D1-AF6D428DE049}" srcOrd="7" destOrd="0" parTransId="{9020F2D8-C8EE-4DC1-8D0F-9D15FE84E30F}" sibTransId="{F41352BA-3180-42A7-A683-18682851B516}"/>
    <dgm:cxn modelId="{8AE33A90-EE3C-47F9-9804-59D70AC3939E}" type="presOf" srcId="{55FAD1D2-CA61-47B0-9446-BEC85FF1AD30}" destId="{9B8FD436-D5DC-42B4-9717-2EC9BFA8A426}" srcOrd="0" destOrd="0" presId="urn:microsoft.com/office/officeart/2005/8/layout/vList2"/>
    <dgm:cxn modelId="{BF1FA392-B28A-48AF-9E8C-A84478DA3737}" srcId="{514788F2-4A0B-4288-ADAA-0DF2E65EA2BE}" destId="{15A83914-4A25-48C3-B771-24156B8DFA7C}" srcOrd="5" destOrd="0" parTransId="{CD75C76F-0447-4C05-8446-3FD31B193117}" sibTransId="{FB5E1280-12FD-42D2-9F3D-E487B9B428E8}"/>
    <dgm:cxn modelId="{864B0F2A-2D55-4DC5-8E39-2F5A31ABF81C}" srcId="{514788F2-4A0B-4288-ADAA-0DF2E65EA2BE}" destId="{9A5631E4-0465-4474-B82B-5B5099EEFD21}" srcOrd="0" destOrd="0" parTransId="{850939EC-0DFC-402A-B608-13409A1A27CA}" sibTransId="{38E0CA23-46DA-4631-BAD8-40CB6FC1FA98}"/>
    <dgm:cxn modelId="{FC072ECB-FEAB-459C-ADD2-601121BA61FB}" srcId="{514788F2-4A0B-4288-ADAA-0DF2E65EA2BE}" destId="{096B4FD5-38F0-4998-8475-EC2C420BCA39}" srcOrd="3" destOrd="0" parTransId="{16C959F2-685B-4254-9622-6665E24C72A3}" sibTransId="{8E75214C-7EB9-4EB1-839A-3CCC16552E49}"/>
    <dgm:cxn modelId="{76446CAD-2C5B-4EAD-8BAB-21D2C47693CF}" type="presOf" srcId="{FBC7CC59-A1F1-49C3-83D1-AF6D428DE049}" destId="{88F28241-BA53-4EF0-8580-359F78EEC701}" srcOrd="0" destOrd="0" presId="urn:microsoft.com/office/officeart/2005/8/layout/vList2"/>
    <dgm:cxn modelId="{A22ADFD6-62C8-40EC-A220-916495AA1320}" srcId="{514788F2-4A0B-4288-ADAA-0DF2E65EA2BE}" destId="{EDFA5312-5329-473A-9AB1-5F8AC6932B3B}" srcOrd="6" destOrd="0" parTransId="{95EB24A5-C626-4D06-BE5A-DDF04F4E8DC5}" sibTransId="{9F0A215E-5880-434E-8ACB-5E07976037B5}"/>
    <dgm:cxn modelId="{84686500-E0EE-41FA-A946-5C48BEDC82B9}" type="presOf" srcId="{514788F2-4A0B-4288-ADAA-0DF2E65EA2BE}" destId="{276F6A19-E8B4-45A0-B9AC-A8ACF01799EF}" srcOrd="0" destOrd="0" presId="urn:microsoft.com/office/officeart/2005/8/layout/vList2"/>
    <dgm:cxn modelId="{0FDE806D-D0C0-4ADF-85DB-1D16E148F465}" type="presOf" srcId="{87E164A3-F97F-4A76-925B-E72377F979B4}" destId="{DB24FC04-2510-4848-927E-DC26951E3A90}" srcOrd="0" destOrd="0" presId="urn:microsoft.com/office/officeart/2005/8/layout/vList2"/>
    <dgm:cxn modelId="{B1F7B29E-78BC-492B-AD0D-DC2566826338}" type="presOf" srcId="{6925D812-7EF6-48F3-B8A0-ACA5275E9775}" destId="{F65F88DD-125D-4E87-8834-B4F4A464D78F}" srcOrd="0" destOrd="0" presId="urn:microsoft.com/office/officeart/2005/8/layout/vList2"/>
    <dgm:cxn modelId="{62DA9CCC-313E-4215-BB24-79ED5FD58E49}" srcId="{514788F2-4A0B-4288-ADAA-0DF2E65EA2BE}" destId="{6925D812-7EF6-48F3-B8A0-ACA5275E9775}" srcOrd="2" destOrd="0" parTransId="{B334C324-BAD5-4016-A957-3B705F33BBE6}" sibTransId="{F30AB2F6-B791-43FD-B6FC-379E1891535C}"/>
    <dgm:cxn modelId="{28B2EA0E-4480-46E3-8562-9C0D8FB6A600}" type="presOf" srcId="{EDFA5312-5329-473A-9AB1-5F8AC6932B3B}" destId="{9F5A25DD-599C-4F66-B897-A6FCBD31CE5F}" srcOrd="0" destOrd="0" presId="urn:microsoft.com/office/officeart/2005/8/layout/vList2"/>
    <dgm:cxn modelId="{EF8D0CC4-E6BA-4C12-BD8F-5ECDBBBBDABC}" type="presOf" srcId="{15A83914-4A25-48C3-B771-24156B8DFA7C}" destId="{CE4B2181-ECDC-41D5-8261-68D022E4D987}" srcOrd="0" destOrd="0" presId="urn:microsoft.com/office/officeart/2005/8/layout/vList2"/>
    <dgm:cxn modelId="{7109EBA2-5ADD-4ADC-B1E1-C5ECD1A0A968}" srcId="{514788F2-4A0B-4288-ADAA-0DF2E65EA2BE}" destId="{55FAD1D2-CA61-47B0-9446-BEC85FF1AD30}" srcOrd="4" destOrd="0" parTransId="{92FBC235-5699-44F7-AB62-73B8A93EC339}" sibTransId="{30654DF2-9AA0-4C2C-829D-58D5BE7747E6}"/>
    <dgm:cxn modelId="{E98F5013-BE8F-44DF-B31C-7F263E461603}" type="presOf" srcId="{096B4FD5-38F0-4998-8475-EC2C420BCA39}" destId="{72D611B2-943F-4460-AB59-686953F5DCB9}" srcOrd="0" destOrd="0" presId="urn:microsoft.com/office/officeart/2005/8/layout/vList2"/>
    <dgm:cxn modelId="{070BD47F-106D-4E3E-A2CF-57F32B53B8F2}" type="presOf" srcId="{9A5631E4-0465-4474-B82B-5B5099EEFD21}" destId="{AEA4F61F-0704-427C-BBDD-0DEC16379C90}" srcOrd="0" destOrd="0" presId="urn:microsoft.com/office/officeart/2005/8/layout/vList2"/>
    <dgm:cxn modelId="{AC623309-8EC4-4BFC-90EF-1FFF2F549792}" srcId="{514788F2-4A0B-4288-ADAA-0DF2E65EA2BE}" destId="{87E164A3-F97F-4A76-925B-E72377F979B4}" srcOrd="1" destOrd="0" parTransId="{A7E066EB-86DE-4EFB-BFDB-802B65F39D30}" sibTransId="{484D45F0-3D01-4CEE-BB83-32770E561BAA}"/>
    <dgm:cxn modelId="{5F6A6D3A-3794-4918-82E2-C9A15AF7F04D}" type="presParOf" srcId="{276F6A19-E8B4-45A0-B9AC-A8ACF01799EF}" destId="{AEA4F61F-0704-427C-BBDD-0DEC16379C90}" srcOrd="0" destOrd="0" presId="urn:microsoft.com/office/officeart/2005/8/layout/vList2"/>
    <dgm:cxn modelId="{300AE7E7-10AD-4D16-B71F-81EC96C03459}" type="presParOf" srcId="{276F6A19-E8B4-45A0-B9AC-A8ACF01799EF}" destId="{431096D3-31F7-47F1-89EC-2301F88A5E39}" srcOrd="1" destOrd="0" presId="urn:microsoft.com/office/officeart/2005/8/layout/vList2"/>
    <dgm:cxn modelId="{0398EA15-A41E-49AA-B453-30FFC4E25E67}" type="presParOf" srcId="{276F6A19-E8B4-45A0-B9AC-A8ACF01799EF}" destId="{DB24FC04-2510-4848-927E-DC26951E3A90}" srcOrd="2" destOrd="0" presId="urn:microsoft.com/office/officeart/2005/8/layout/vList2"/>
    <dgm:cxn modelId="{B46C7287-2788-4486-956B-7953C4702030}" type="presParOf" srcId="{276F6A19-E8B4-45A0-B9AC-A8ACF01799EF}" destId="{7A502B6C-51DC-4F64-A9BA-57740C29197D}" srcOrd="3" destOrd="0" presId="urn:microsoft.com/office/officeart/2005/8/layout/vList2"/>
    <dgm:cxn modelId="{386EC7FB-2114-4E6B-A241-F0EF91F37F53}" type="presParOf" srcId="{276F6A19-E8B4-45A0-B9AC-A8ACF01799EF}" destId="{F65F88DD-125D-4E87-8834-B4F4A464D78F}" srcOrd="4" destOrd="0" presId="urn:microsoft.com/office/officeart/2005/8/layout/vList2"/>
    <dgm:cxn modelId="{F8F1AAB1-48A1-4407-9D23-E79D45102C22}" type="presParOf" srcId="{276F6A19-E8B4-45A0-B9AC-A8ACF01799EF}" destId="{193D9016-CE9C-4C43-BAAF-AB6091C4AECA}" srcOrd="5" destOrd="0" presId="urn:microsoft.com/office/officeart/2005/8/layout/vList2"/>
    <dgm:cxn modelId="{8F9BC775-0ED2-40D7-BDCD-643EE19FAB5A}" type="presParOf" srcId="{276F6A19-E8B4-45A0-B9AC-A8ACF01799EF}" destId="{72D611B2-943F-4460-AB59-686953F5DCB9}" srcOrd="6" destOrd="0" presId="urn:microsoft.com/office/officeart/2005/8/layout/vList2"/>
    <dgm:cxn modelId="{2050BA7B-79FC-4985-B4D2-E3F3C8D30858}" type="presParOf" srcId="{276F6A19-E8B4-45A0-B9AC-A8ACF01799EF}" destId="{18A0DDF2-841A-4251-ACBA-952F7E2559BD}" srcOrd="7" destOrd="0" presId="urn:microsoft.com/office/officeart/2005/8/layout/vList2"/>
    <dgm:cxn modelId="{A3214005-B8E2-48D5-9514-C81C3623C660}" type="presParOf" srcId="{276F6A19-E8B4-45A0-B9AC-A8ACF01799EF}" destId="{9B8FD436-D5DC-42B4-9717-2EC9BFA8A426}" srcOrd="8" destOrd="0" presId="urn:microsoft.com/office/officeart/2005/8/layout/vList2"/>
    <dgm:cxn modelId="{303AAB62-20EB-4903-9D5E-70E30EF4FAF1}" type="presParOf" srcId="{276F6A19-E8B4-45A0-B9AC-A8ACF01799EF}" destId="{CFB36BBF-C8E3-4634-81CA-2E723295A833}" srcOrd="9" destOrd="0" presId="urn:microsoft.com/office/officeart/2005/8/layout/vList2"/>
    <dgm:cxn modelId="{69ABD9BC-1A9C-47D7-8C4F-9A9AA39CACDA}" type="presParOf" srcId="{276F6A19-E8B4-45A0-B9AC-A8ACF01799EF}" destId="{CE4B2181-ECDC-41D5-8261-68D022E4D987}" srcOrd="10" destOrd="0" presId="urn:microsoft.com/office/officeart/2005/8/layout/vList2"/>
    <dgm:cxn modelId="{5384C4AC-B901-4268-B7D7-BC3E04D79FA8}" type="presParOf" srcId="{276F6A19-E8B4-45A0-B9AC-A8ACF01799EF}" destId="{AA3085A2-D20C-4860-A07E-D8D8D8B8A9F0}" srcOrd="11" destOrd="0" presId="urn:microsoft.com/office/officeart/2005/8/layout/vList2"/>
    <dgm:cxn modelId="{0159043A-4AEB-4E0C-9ABA-6CB7FB26ADB3}" type="presParOf" srcId="{276F6A19-E8B4-45A0-B9AC-A8ACF01799EF}" destId="{9F5A25DD-599C-4F66-B897-A6FCBD31CE5F}" srcOrd="12" destOrd="0" presId="urn:microsoft.com/office/officeart/2005/8/layout/vList2"/>
    <dgm:cxn modelId="{60289E98-BA12-4BCB-BECD-5440E3FF13CE}" type="presParOf" srcId="{276F6A19-E8B4-45A0-B9AC-A8ACF01799EF}" destId="{D7C2EBB4-99E4-4157-B614-1F8392961E1A}" srcOrd="13" destOrd="0" presId="urn:microsoft.com/office/officeart/2005/8/layout/vList2"/>
    <dgm:cxn modelId="{EB133CC5-0117-474B-992F-C07DF41D03B6}" type="presParOf" srcId="{276F6A19-E8B4-45A0-B9AC-A8ACF01799EF}" destId="{88F28241-BA53-4EF0-8580-359F78EEC701}"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53E12E-9739-4BA2-9196-5BF0192D9BA0}"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9BE16567-DDB0-47D0-8E99-8D7D5A78C633}">
      <dgm:prSet custT="1"/>
      <dgm:spPr/>
      <dgm:t>
        <a:bodyPr/>
        <a:lstStyle/>
        <a:p>
          <a:r>
            <a:rPr lang="en-US" sz="2400" dirty="0"/>
            <a:t>Hosted by UNEP</a:t>
          </a:r>
        </a:p>
      </dgm:t>
    </dgm:pt>
    <dgm:pt modelId="{110844B7-0410-4C70-8C3E-4E03B52C39B4}" type="parTrans" cxnId="{A04C566C-4D2A-4FFD-AC8D-7946C80AD5AC}">
      <dgm:prSet/>
      <dgm:spPr/>
      <dgm:t>
        <a:bodyPr/>
        <a:lstStyle/>
        <a:p>
          <a:endParaRPr lang="en-US"/>
        </a:p>
      </dgm:t>
    </dgm:pt>
    <dgm:pt modelId="{DFECE6E2-ADA4-4505-BFC8-DD5A0E3DE2A4}" type="sibTrans" cxnId="{A04C566C-4D2A-4FFD-AC8D-7946C80AD5AC}">
      <dgm:prSet/>
      <dgm:spPr/>
      <dgm:t>
        <a:bodyPr/>
        <a:lstStyle/>
        <a:p>
          <a:endParaRPr lang="en-US"/>
        </a:p>
      </dgm:t>
    </dgm:pt>
    <dgm:pt modelId="{C8442385-E9FC-4A2F-9EDA-3961DA34A079}">
      <dgm:prSet custT="1"/>
      <dgm:spPr/>
      <dgm:t>
        <a:bodyPr/>
        <a:lstStyle/>
        <a:p>
          <a:r>
            <a:rPr lang="en-US" sz="2400" dirty="0"/>
            <a:t>Financial and administrative support to AEF and AEFSC </a:t>
          </a:r>
        </a:p>
      </dgm:t>
    </dgm:pt>
    <dgm:pt modelId="{E8BC2AEC-DDFF-481A-BE50-FCA45927A0D5}" type="parTrans" cxnId="{712719E0-3C95-4C7B-A01D-8AE2E4A2B0EB}">
      <dgm:prSet/>
      <dgm:spPr/>
      <dgm:t>
        <a:bodyPr/>
        <a:lstStyle/>
        <a:p>
          <a:endParaRPr lang="en-US"/>
        </a:p>
      </dgm:t>
    </dgm:pt>
    <dgm:pt modelId="{2EABC24C-9476-4CCF-91C4-1B8260ACA81E}" type="sibTrans" cxnId="{712719E0-3C95-4C7B-A01D-8AE2E4A2B0EB}">
      <dgm:prSet/>
      <dgm:spPr/>
      <dgm:t>
        <a:bodyPr/>
        <a:lstStyle/>
        <a:p>
          <a:endParaRPr lang="en-US"/>
        </a:p>
      </dgm:t>
    </dgm:pt>
    <dgm:pt modelId="{4BDF792A-7C47-4D03-9455-19E51531415A}">
      <dgm:prSet custT="1"/>
      <dgm:spPr/>
      <dgm:t>
        <a:bodyPr/>
        <a:lstStyle/>
        <a:p>
          <a:r>
            <a:rPr lang="en-US" sz="2400" dirty="0"/>
            <a:t>Communication/liaison</a:t>
          </a:r>
        </a:p>
      </dgm:t>
    </dgm:pt>
    <dgm:pt modelId="{515B492C-8E62-44D5-8668-D37B8BB2C25C}" type="parTrans" cxnId="{07826FA9-2BF8-4022-B35A-1C82A5B1850A}">
      <dgm:prSet/>
      <dgm:spPr/>
      <dgm:t>
        <a:bodyPr/>
        <a:lstStyle/>
        <a:p>
          <a:endParaRPr lang="en-US"/>
        </a:p>
      </dgm:t>
    </dgm:pt>
    <dgm:pt modelId="{4A1B6755-BC92-44EF-8D59-B2D03D4D03EE}" type="sibTrans" cxnId="{07826FA9-2BF8-4022-B35A-1C82A5B1850A}">
      <dgm:prSet/>
      <dgm:spPr/>
      <dgm:t>
        <a:bodyPr/>
        <a:lstStyle/>
        <a:p>
          <a:endParaRPr lang="en-US"/>
        </a:p>
      </dgm:t>
    </dgm:pt>
    <dgm:pt modelId="{A60F53E0-DF6F-4E52-ADE2-9A23294C63B3}">
      <dgm:prSet custT="1"/>
      <dgm:spPr/>
      <dgm:t>
        <a:bodyPr/>
        <a:lstStyle/>
        <a:p>
          <a:r>
            <a:rPr lang="en-US" sz="2400" dirty="0"/>
            <a:t>Visibility</a:t>
          </a:r>
        </a:p>
      </dgm:t>
    </dgm:pt>
    <dgm:pt modelId="{AC769B4A-1D43-4F19-B4BD-CCD984B6ED44}" type="parTrans" cxnId="{AE49DBEB-4353-453E-8E6C-D1C9FFE04702}">
      <dgm:prSet/>
      <dgm:spPr/>
      <dgm:t>
        <a:bodyPr/>
        <a:lstStyle/>
        <a:p>
          <a:endParaRPr lang="en-US"/>
        </a:p>
      </dgm:t>
    </dgm:pt>
    <dgm:pt modelId="{8306D24F-8404-474B-8E91-3C7F49D95405}" type="sibTrans" cxnId="{AE49DBEB-4353-453E-8E6C-D1C9FFE04702}">
      <dgm:prSet/>
      <dgm:spPr/>
      <dgm:t>
        <a:bodyPr/>
        <a:lstStyle/>
        <a:p>
          <a:endParaRPr lang="en-US"/>
        </a:p>
      </dgm:t>
    </dgm:pt>
    <dgm:pt modelId="{9C225762-D4F7-4068-8FC4-307D84095C27}" type="pres">
      <dgm:prSet presAssocID="{D153E12E-9739-4BA2-9196-5BF0192D9BA0}" presName="root" presStyleCnt="0">
        <dgm:presLayoutVars>
          <dgm:dir/>
          <dgm:resizeHandles val="exact"/>
        </dgm:presLayoutVars>
      </dgm:prSet>
      <dgm:spPr/>
    </dgm:pt>
    <dgm:pt modelId="{AEF9B616-B0CC-42FE-9273-1A89A0CD9D47}" type="pres">
      <dgm:prSet presAssocID="{9BE16567-DDB0-47D0-8E99-8D7D5A78C633}" presName="compNode" presStyleCnt="0"/>
      <dgm:spPr/>
    </dgm:pt>
    <dgm:pt modelId="{52DAA69D-4B9A-4A8B-A7C8-CFFB0C281DDF}" type="pres">
      <dgm:prSet presAssocID="{9BE16567-DDB0-47D0-8E99-8D7D5A78C633}" presName="bgRect" presStyleLbl="bgShp" presStyleIdx="0" presStyleCnt="4" custScaleY="78969" custLinFactNeighborY="-7679"/>
      <dgm:spPr/>
    </dgm:pt>
    <dgm:pt modelId="{DFBADDE4-7519-4213-BA6D-0FAD02B46034}" type="pres">
      <dgm:prSet presAssocID="{9BE16567-DDB0-47D0-8E99-8D7D5A78C633}" presName="iconRect" presStyleLbl="node1" presStyleIdx="0" presStyleCnt="4" custScaleX="86148" custScaleY="86148"/>
      <dgm:spPr>
        <a:blipFill>
          <a:blip xmlns:r="http://schemas.openxmlformats.org/officeDocument/2006/relationships" r:embed="rId1">
            <a:duotone>
              <a:prstClr val="black"/>
              <a:schemeClr val="accent1">
                <a:tint val="45000"/>
                <a:satMod val="400000"/>
              </a:schemeClr>
            </a:duotone>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orld"/>
        </a:ext>
      </dgm:extLst>
    </dgm:pt>
    <dgm:pt modelId="{985A3A92-3843-4F5C-94F6-A8EF5868B522}" type="pres">
      <dgm:prSet presAssocID="{9BE16567-DDB0-47D0-8E99-8D7D5A78C633}" presName="spaceRect" presStyleCnt="0"/>
      <dgm:spPr/>
    </dgm:pt>
    <dgm:pt modelId="{892AF2B8-7854-4AE4-B176-153D9D84AA9B}" type="pres">
      <dgm:prSet presAssocID="{9BE16567-DDB0-47D0-8E99-8D7D5A78C633}" presName="parTx" presStyleLbl="revTx" presStyleIdx="0" presStyleCnt="4">
        <dgm:presLayoutVars>
          <dgm:chMax val="0"/>
          <dgm:chPref val="0"/>
        </dgm:presLayoutVars>
      </dgm:prSet>
      <dgm:spPr/>
    </dgm:pt>
    <dgm:pt modelId="{883975F0-F26A-492C-897F-B5FBD422E7A6}" type="pres">
      <dgm:prSet presAssocID="{DFECE6E2-ADA4-4505-BFC8-DD5A0E3DE2A4}" presName="sibTrans" presStyleCnt="0"/>
      <dgm:spPr/>
    </dgm:pt>
    <dgm:pt modelId="{BF17F688-1028-472E-939C-DEC709A62AB9}" type="pres">
      <dgm:prSet presAssocID="{C8442385-E9FC-4A2F-9EDA-3961DA34A079}" presName="compNode" presStyleCnt="0"/>
      <dgm:spPr/>
    </dgm:pt>
    <dgm:pt modelId="{2D54092B-E393-4542-A038-99AE9AC7174F}" type="pres">
      <dgm:prSet presAssocID="{C8442385-E9FC-4A2F-9EDA-3961DA34A079}" presName="bgRect" presStyleLbl="bgShp" presStyleIdx="1" presStyleCnt="4" custScaleY="78969" custLinFactNeighborY="-46069"/>
      <dgm:spPr/>
    </dgm:pt>
    <dgm:pt modelId="{45EC3CEA-368C-41B6-93E7-330F385E0518}" type="pres">
      <dgm:prSet presAssocID="{C8442385-E9FC-4A2F-9EDA-3961DA34A079}" presName="iconRect" presStyleLbl="node1" presStyleIdx="1" presStyleCnt="4" custScaleX="86148" custScaleY="86148" custLinFactNeighborY="-81769"/>
      <dgm:spPr>
        <a:blipFill>
          <a:blip xmlns:r="http://schemas.openxmlformats.org/officeDocument/2006/relationships" r:embed="rId3">
            <a:duotone>
              <a:prstClr val="black"/>
              <a:schemeClr val="accent1">
                <a:tint val="45000"/>
                <a:satMod val="400000"/>
              </a:schemeClr>
            </a:duotone>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nk"/>
        </a:ext>
      </dgm:extLst>
    </dgm:pt>
    <dgm:pt modelId="{42BE28A0-F019-4EA5-B065-CF61C3F75482}" type="pres">
      <dgm:prSet presAssocID="{C8442385-E9FC-4A2F-9EDA-3961DA34A079}" presName="spaceRect" presStyleCnt="0"/>
      <dgm:spPr/>
    </dgm:pt>
    <dgm:pt modelId="{2BBBFCF7-1EBB-4301-8214-21C5016F255C}" type="pres">
      <dgm:prSet presAssocID="{C8442385-E9FC-4A2F-9EDA-3961DA34A079}" presName="parTx" presStyleLbl="revTx" presStyleIdx="1" presStyleCnt="4" custLinFactNeighborY="-44959">
        <dgm:presLayoutVars>
          <dgm:chMax val="0"/>
          <dgm:chPref val="0"/>
        </dgm:presLayoutVars>
      </dgm:prSet>
      <dgm:spPr/>
    </dgm:pt>
    <dgm:pt modelId="{3EEF3788-8819-43C0-9027-80BA1CD6DCB0}" type="pres">
      <dgm:prSet presAssocID="{2EABC24C-9476-4CCF-91C4-1B8260ACA81E}" presName="sibTrans" presStyleCnt="0"/>
      <dgm:spPr/>
    </dgm:pt>
    <dgm:pt modelId="{ED8F449C-81F0-403C-94E4-B81CB9775AE2}" type="pres">
      <dgm:prSet presAssocID="{4BDF792A-7C47-4D03-9455-19E51531415A}" presName="compNode" presStyleCnt="0"/>
      <dgm:spPr/>
    </dgm:pt>
    <dgm:pt modelId="{025815B4-C845-446A-9C52-911D51D19016}" type="pres">
      <dgm:prSet presAssocID="{4BDF792A-7C47-4D03-9455-19E51531415A}" presName="bgRect" presStyleLbl="bgShp" presStyleIdx="2" presStyleCnt="4" custScaleY="78969" custLinFactNeighborY="-85563"/>
      <dgm:spPr/>
    </dgm:pt>
    <dgm:pt modelId="{EED9504C-5E95-41F3-8463-E825192E13A7}" type="pres">
      <dgm:prSet presAssocID="{4BDF792A-7C47-4D03-9455-19E51531415A}" presName="iconRect" presStyleLbl="node1" presStyleIdx="2" presStyleCnt="4" custScaleX="86148" custScaleY="86148" custLinFactY="-55532" custLinFactNeighborY="-100000"/>
      <dgm:spPr>
        <a:blipFill>
          <a:blip xmlns:r="http://schemas.openxmlformats.org/officeDocument/2006/relationships" r:embed="rId5">
            <a:duotone>
              <a:prstClr val="black"/>
              <a:schemeClr val="accent1">
                <a:tint val="45000"/>
                <a:satMod val="400000"/>
              </a:schemeClr>
            </a:duotone>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ocial network"/>
        </a:ext>
      </dgm:extLst>
    </dgm:pt>
    <dgm:pt modelId="{64AD3E3E-C145-4780-92DF-C379DAD1AEDF}" type="pres">
      <dgm:prSet presAssocID="{4BDF792A-7C47-4D03-9455-19E51531415A}" presName="spaceRect" presStyleCnt="0"/>
      <dgm:spPr/>
    </dgm:pt>
    <dgm:pt modelId="{FD1D8B55-BFEE-48C5-960F-261560EC25D3}" type="pres">
      <dgm:prSet presAssocID="{4BDF792A-7C47-4D03-9455-19E51531415A}" presName="parTx" presStyleLbl="revTx" presStyleIdx="2" presStyleCnt="4" custLinFactNeighborY="-86662">
        <dgm:presLayoutVars>
          <dgm:chMax val="0"/>
          <dgm:chPref val="0"/>
        </dgm:presLayoutVars>
      </dgm:prSet>
      <dgm:spPr/>
    </dgm:pt>
    <dgm:pt modelId="{CC543774-5055-49C8-9C61-A56B9344CC20}" type="pres">
      <dgm:prSet presAssocID="{4A1B6755-BC92-44EF-8D59-B2D03D4D03EE}" presName="sibTrans" presStyleCnt="0"/>
      <dgm:spPr/>
    </dgm:pt>
    <dgm:pt modelId="{B9D7628B-9CAF-44FE-A3C6-85C5C6A3D025}" type="pres">
      <dgm:prSet presAssocID="{A60F53E0-DF6F-4E52-ADE2-9A23294C63B3}" presName="compNode" presStyleCnt="0"/>
      <dgm:spPr/>
    </dgm:pt>
    <dgm:pt modelId="{6EE013CD-362D-4B2D-A358-E9D48B556227}" type="pres">
      <dgm:prSet presAssocID="{A60F53E0-DF6F-4E52-ADE2-9A23294C63B3}" presName="bgRect" presStyleLbl="bgShp" presStyleIdx="3" presStyleCnt="4" custScaleY="78969" custLinFactY="-23097" custLinFactNeighborY="-100000"/>
      <dgm:spPr/>
    </dgm:pt>
    <dgm:pt modelId="{DD55E212-ABD4-49C1-ABB9-D2366E4EAEFA}" type="pres">
      <dgm:prSet presAssocID="{A60F53E0-DF6F-4E52-ADE2-9A23294C63B3}" presName="iconRect" presStyleLbl="node1" presStyleIdx="3" presStyleCnt="4" custScaleX="86148" custScaleY="86148" custLinFactY="-100000" custLinFactNeighborY="-127325"/>
      <dgm:spPr>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EA4E7BF3-21E1-45F5-A57C-6468501DF04E}" type="pres">
      <dgm:prSet presAssocID="{A60F53E0-DF6F-4E52-ADE2-9A23294C63B3}" presName="spaceRect" presStyleCnt="0"/>
      <dgm:spPr/>
    </dgm:pt>
    <dgm:pt modelId="{C99411E2-D2A5-4BB0-9B5E-129C85212CBB}" type="pres">
      <dgm:prSet presAssocID="{A60F53E0-DF6F-4E52-ADE2-9A23294C63B3}" presName="parTx" presStyleLbl="revTx" presStyleIdx="3" presStyleCnt="4" custLinFactY="-20656" custLinFactNeighborY="-100000">
        <dgm:presLayoutVars>
          <dgm:chMax val="0"/>
          <dgm:chPref val="0"/>
        </dgm:presLayoutVars>
      </dgm:prSet>
      <dgm:spPr/>
    </dgm:pt>
  </dgm:ptLst>
  <dgm:cxnLst>
    <dgm:cxn modelId="{E5F616FC-A99D-4149-9B41-B878E94B609C}" type="presOf" srcId="{4BDF792A-7C47-4D03-9455-19E51531415A}" destId="{FD1D8B55-BFEE-48C5-960F-261560EC25D3}" srcOrd="0" destOrd="0" presId="urn:microsoft.com/office/officeart/2018/2/layout/IconVerticalSolidList"/>
    <dgm:cxn modelId="{141F8DA1-95EE-4DF2-8064-D1D9D8FE1C6C}" type="presOf" srcId="{C8442385-E9FC-4A2F-9EDA-3961DA34A079}" destId="{2BBBFCF7-1EBB-4301-8214-21C5016F255C}" srcOrd="0" destOrd="0" presId="urn:microsoft.com/office/officeart/2018/2/layout/IconVerticalSolidList"/>
    <dgm:cxn modelId="{CDEA4A8C-9930-44C2-AF8A-096EA5C143EA}" type="presOf" srcId="{D153E12E-9739-4BA2-9196-5BF0192D9BA0}" destId="{9C225762-D4F7-4068-8FC4-307D84095C27}" srcOrd="0" destOrd="0" presId="urn:microsoft.com/office/officeart/2018/2/layout/IconVerticalSolidList"/>
    <dgm:cxn modelId="{07826FA9-2BF8-4022-B35A-1C82A5B1850A}" srcId="{D153E12E-9739-4BA2-9196-5BF0192D9BA0}" destId="{4BDF792A-7C47-4D03-9455-19E51531415A}" srcOrd="2" destOrd="0" parTransId="{515B492C-8E62-44D5-8668-D37B8BB2C25C}" sibTransId="{4A1B6755-BC92-44EF-8D59-B2D03D4D03EE}"/>
    <dgm:cxn modelId="{712719E0-3C95-4C7B-A01D-8AE2E4A2B0EB}" srcId="{D153E12E-9739-4BA2-9196-5BF0192D9BA0}" destId="{C8442385-E9FC-4A2F-9EDA-3961DA34A079}" srcOrd="1" destOrd="0" parTransId="{E8BC2AEC-DDFF-481A-BE50-FCA45927A0D5}" sibTransId="{2EABC24C-9476-4CCF-91C4-1B8260ACA81E}"/>
    <dgm:cxn modelId="{503509AE-F223-4393-8B5A-BAED5B771383}" type="presOf" srcId="{9BE16567-DDB0-47D0-8E99-8D7D5A78C633}" destId="{892AF2B8-7854-4AE4-B176-153D9D84AA9B}" srcOrd="0" destOrd="0" presId="urn:microsoft.com/office/officeart/2018/2/layout/IconVerticalSolidList"/>
    <dgm:cxn modelId="{AE49DBEB-4353-453E-8E6C-D1C9FFE04702}" srcId="{D153E12E-9739-4BA2-9196-5BF0192D9BA0}" destId="{A60F53E0-DF6F-4E52-ADE2-9A23294C63B3}" srcOrd="3" destOrd="0" parTransId="{AC769B4A-1D43-4F19-B4BD-CCD984B6ED44}" sibTransId="{8306D24F-8404-474B-8E91-3C7F49D95405}"/>
    <dgm:cxn modelId="{A04C566C-4D2A-4FFD-AC8D-7946C80AD5AC}" srcId="{D153E12E-9739-4BA2-9196-5BF0192D9BA0}" destId="{9BE16567-DDB0-47D0-8E99-8D7D5A78C633}" srcOrd="0" destOrd="0" parTransId="{110844B7-0410-4C70-8C3E-4E03B52C39B4}" sibTransId="{DFECE6E2-ADA4-4505-BFC8-DD5A0E3DE2A4}"/>
    <dgm:cxn modelId="{8D5811F6-40D6-4FD0-933A-98726DED5860}" type="presOf" srcId="{A60F53E0-DF6F-4E52-ADE2-9A23294C63B3}" destId="{C99411E2-D2A5-4BB0-9B5E-129C85212CBB}" srcOrd="0" destOrd="0" presId="urn:microsoft.com/office/officeart/2018/2/layout/IconVerticalSolidList"/>
    <dgm:cxn modelId="{4CC10B76-9709-43B5-941F-82AD98DEF8BD}" type="presParOf" srcId="{9C225762-D4F7-4068-8FC4-307D84095C27}" destId="{AEF9B616-B0CC-42FE-9273-1A89A0CD9D47}" srcOrd="0" destOrd="0" presId="urn:microsoft.com/office/officeart/2018/2/layout/IconVerticalSolidList"/>
    <dgm:cxn modelId="{95712063-A776-4B29-A6F0-C0A024274F9F}" type="presParOf" srcId="{AEF9B616-B0CC-42FE-9273-1A89A0CD9D47}" destId="{52DAA69D-4B9A-4A8B-A7C8-CFFB0C281DDF}" srcOrd="0" destOrd="0" presId="urn:microsoft.com/office/officeart/2018/2/layout/IconVerticalSolidList"/>
    <dgm:cxn modelId="{2EBEDD64-1B31-495A-BF38-CA8C9EA9BEF6}" type="presParOf" srcId="{AEF9B616-B0CC-42FE-9273-1A89A0CD9D47}" destId="{DFBADDE4-7519-4213-BA6D-0FAD02B46034}" srcOrd="1" destOrd="0" presId="urn:microsoft.com/office/officeart/2018/2/layout/IconVerticalSolidList"/>
    <dgm:cxn modelId="{1BFA87ED-46CD-4DD1-8713-F81E633A845A}" type="presParOf" srcId="{AEF9B616-B0CC-42FE-9273-1A89A0CD9D47}" destId="{985A3A92-3843-4F5C-94F6-A8EF5868B522}" srcOrd="2" destOrd="0" presId="urn:microsoft.com/office/officeart/2018/2/layout/IconVerticalSolidList"/>
    <dgm:cxn modelId="{F0F179FD-22D6-426A-834E-B7D74B7AAFF4}" type="presParOf" srcId="{AEF9B616-B0CC-42FE-9273-1A89A0CD9D47}" destId="{892AF2B8-7854-4AE4-B176-153D9D84AA9B}" srcOrd="3" destOrd="0" presId="urn:microsoft.com/office/officeart/2018/2/layout/IconVerticalSolidList"/>
    <dgm:cxn modelId="{2C8F91F8-92FB-4E58-989E-7BC11D3D9DC6}" type="presParOf" srcId="{9C225762-D4F7-4068-8FC4-307D84095C27}" destId="{883975F0-F26A-492C-897F-B5FBD422E7A6}" srcOrd="1" destOrd="0" presId="urn:microsoft.com/office/officeart/2018/2/layout/IconVerticalSolidList"/>
    <dgm:cxn modelId="{DAD3F8BE-61AE-4D28-AF05-2239285B3118}" type="presParOf" srcId="{9C225762-D4F7-4068-8FC4-307D84095C27}" destId="{BF17F688-1028-472E-939C-DEC709A62AB9}" srcOrd="2" destOrd="0" presId="urn:microsoft.com/office/officeart/2018/2/layout/IconVerticalSolidList"/>
    <dgm:cxn modelId="{76158B77-EFB1-4B3D-BFDD-CD269179A596}" type="presParOf" srcId="{BF17F688-1028-472E-939C-DEC709A62AB9}" destId="{2D54092B-E393-4542-A038-99AE9AC7174F}" srcOrd="0" destOrd="0" presId="urn:microsoft.com/office/officeart/2018/2/layout/IconVerticalSolidList"/>
    <dgm:cxn modelId="{3C453701-1664-477B-92AE-CB3FC0ACC97E}" type="presParOf" srcId="{BF17F688-1028-472E-939C-DEC709A62AB9}" destId="{45EC3CEA-368C-41B6-93E7-330F385E0518}" srcOrd="1" destOrd="0" presId="urn:microsoft.com/office/officeart/2018/2/layout/IconVerticalSolidList"/>
    <dgm:cxn modelId="{2A9EA727-74FF-445C-AD27-C50B95754CCE}" type="presParOf" srcId="{BF17F688-1028-472E-939C-DEC709A62AB9}" destId="{42BE28A0-F019-4EA5-B065-CF61C3F75482}" srcOrd="2" destOrd="0" presId="urn:microsoft.com/office/officeart/2018/2/layout/IconVerticalSolidList"/>
    <dgm:cxn modelId="{49583A06-9163-4DC5-ABFE-356BFFB7E5AA}" type="presParOf" srcId="{BF17F688-1028-472E-939C-DEC709A62AB9}" destId="{2BBBFCF7-1EBB-4301-8214-21C5016F255C}" srcOrd="3" destOrd="0" presId="urn:microsoft.com/office/officeart/2018/2/layout/IconVerticalSolidList"/>
    <dgm:cxn modelId="{A2F9934C-C6D3-46D6-89F0-D5391984F53A}" type="presParOf" srcId="{9C225762-D4F7-4068-8FC4-307D84095C27}" destId="{3EEF3788-8819-43C0-9027-80BA1CD6DCB0}" srcOrd="3" destOrd="0" presId="urn:microsoft.com/office/officeart/2018/2/layout/IconVerticalSolidList"/>
    <dgm:cxn modelId="{8712DBCB-7729-47DB-A022-06A6869F3917}" type="presParOf" srcId="{9C225762-D4F7-4068-8FC4-307D84095C27}" destId="{ED8F449C-81F0-403C-94E4-B81CB9775AE2}" srcOrd="4" destOrd="0" presId="urn:microsoft.com/office/officeart/2018/2/layout/IconVerticalSolidList"/>
    <dgm:cxn modelId="{F81ABB70-EC9C-4745-81EE-865B1B0FE06E}" type="presParOf" srcId="{ED8F449C-81F0-403C-94E4-B81CB9775AE2}" destId="{025815B4-C845-446A-9C52-911D51D19016}" srcOrd="0" destOrd="0" presId="urn:microsoft.com/office/officeart/2018/2/layout/IconVerticalSolidList"/>
    <dgm:cxn modelId="{50E00726-EA4F-4ED4-A317-7CBDFFA858FE}" type="presParOf" srcId="{ED8F449C-81F0-403C-94E4-B81CB9775AE2}" destId="{EED9504C-5E95-41F3-8463-E825192E13A7}" srcOrd="1" destOrd="0" presId="urn:microsoft.com/office/officeart/2018/2/layout/IconVerticalSolidList"/>
    <dgm:cxn modelId="{C44986B5-88E8-42C0-A494-1B98A2ED0118}" type="presParOf" srcId="{ED8F449C-81F0-403C-94E4-B81CB9775AE2}" destId="{64AD3E3E-C145-4780-92DF-C379DAD1AEDF}" srcOrd="2" destOrd="0" presId="urn:microsoft.com/office/officeart/2018/2/layout/IconVerticalSolidList"/>
    <dgm:cxn modelId="{8187B7D5-4414-4DA1-AEB0-0EA5EC453DFA}" type="presParOf" srcId="{ED8F449C-81F0-403C-94E4-B81CB9775AE2}" destId="{FD1D8B55-BFEE-48C5-960F-261560EC25D3}" srcOrd="3" destOrd="0" presId="urn:microsoft.com/office/officeart/2018/2/layout/IconVerticalSolidList"/>
    <dgm:cxn modelId="{8064F98D-9F09-4BE8-B79B-53F39FE3B12E}" type="presParOf" srcId="{9C225762-D4F7-4068-8FC4-307D84095C27}" destId="{CC543774-5055-49C8-9C61-A56B9344CC20}" srcOrd="5" destOrd="0" presId="urn:microsoft.com/office/officeart/2018/2/layout/IconVerticalSolidList"/>
    <dgm:cxn modelId="{3738E058-0940-4955-8515-4F1E2FB3F757}" type="presParOf" srcId="{9C225762-D4F7-4068-8FC4-307D84095C27}" destId="{B9D7628B-9CAF-44FE-A3C6-85C5C6A3D025}" srcOrd="6" destOrd="0" presId="urn:microsoft.com/office/officeart/2018/2/layout/IconVerticalSolidList"/>
    <dgm:cxn modelId="{69D23799-FC8D-4C6D-A522-93EFB81BC560}" type="presParOf" srcId="{B9D7628B-9CAF-44FE-A3C6-85C5C6A3D025}" destId="{6EE013CD-362D-4B2D-A358-E9D48B556227}" srcOrd="0" destOrd="0" presId="urn:microsoft.com/office/officeart/2018/2/layout/IconVerticalSolidList"/>
    <dgm:cxn modelId="{A3DDA0EC-E74B-4327-BA59-704AD2EF575A}" type="presParOf" srcId="{B9D7628B-9CAF-44FE-A3C6-85C5C6A3D025}" destId="{DD55E212-ABD4-49C1-ABB9-D2366E4EAEFA}" srcOrd="1" destOrd="0" presId="urn:microsoft.com/office/officeart/2018/2/layout/IconVerticalSolidList"/>
    <dgm:cxn modelId="{7C18631F-B305-453B-BDD3-6BC7ABE535DB}" type="presParOf" srcId="{B9D7628B-9CAF-44FE-A3C6-85C5C6A3D025}" destId="{EA4E7BF3-21E1-45F5-A57C-6468501DF04E}" srcOrd="2" destOrd="0" presId="urn:microsoft.com/office/officeart/2018/2/layout/IconVerticalSolidList"/>
    <dgm:cxn modelId="{AFFF2285-8DF6-47C3-9EBC-0C2975FE17A9}" type="presParOf" srcId="{B9D7628B-9CAF-44FE-A3C6-85C5C6A3D025}" destId="{C99411E2-D2A5-4BB0-9B5E-129C85212CB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71F15-A8C6-4B4D-B2D6-30DB14179ECD}">
      <dsp:nvSpPr>
        <dsp:cNvPr id="0" name=""/>
        <dsp:cNvSpPr/>
      </dsp:nvSpPr>
      <dsp:spPr>
        <a:xfrm>
          <a:off x="0" y="627"/>
          <a:ext cx="71438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F6339-294E-4C7A-B287-BE37AD37D467}">
      <dsp:nvSpPr>
        <dsp:cNvPr id="0" name=""/>
        <dsp:cNvSpPr/>
      </dsp:nvSpPr>
      <dsp:spPr>
        <a:xfrm>
          <a:off x="0" y="627"/>
          <a:ext cx="7143827" cy="102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The </a:t>
          </a:r>
          <a:r>
            <a:rPr lang="en-US" sz="2000" b="1" kern="1200"/>
            <a:t>African Elephant Action Plan </a:t>
          </a:r>
          <a:r>
            <a:rPr lang="en-US" sz="2000" kern="1200"/>
            <a:t>and the </a:t>
          </a:r>
          <a:r>
            <a:rPr lang="en-US" sz="2000" b="1" kern="1200"/>
            <a:t>African Elephant Fund </a:t>
          </a:r>
          <a:r>
            <a:rPr lang="en-US" sz="2000" kern="1200"/>
            <a:t>was initiated in 2007 through </a:t>
          </a:r>
          <a:r>
            <a:rPr lang="en-US" sz="2000" b="1" kern="1200"/>
            <a:t>Decisions 14.75 – 14.79 </a:t>
          </a:r>
          <a:r>
            <a:rPr lang="en-US" sz="2000" kern="1200"/>
            <a:t>of CITES COP14.</a:t>
          </a:r>
        </a:p>
      </dsp:txBody>
      <dsp:txXfrm>
        <a:off x="0" y="627"/>
        <a:ext cx="7143827" cy="1027518"/>
      </dsp:txXfrm>
    </dsp:sp>
    <dsp:sp modelId="{E93A0FF4-FB14-4DE2-857D-D0CA8BE4BF49}">
      <dsp:nvSpPr>
        <dsp:cNvPr id="0" name=""/>
        <dsp:cNvSpPr/>
      </dsp:nvSpPr>
      <dsp:spPr>
        <a:xfrm>
          <a:off x="0" y="1028145"/>
          <a:ext cx="71438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81D2D2-88D6-4A57-8BBC-F14B5AAAD040}">
      <dsp:nvSpPr>
        <dsp:cNvPr id="0" name=""/>
        <dsp:cNvSpPr/>
      </dsp:nvSpPr>
      <dsp:spPr>
        <a:xfrm>
          <a:off x="0" y="1028145"/>
          <a:ext cx="7143827" cy="102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The African Elephant Action Plan officially adopted at CITES COP15 in 2010.</a:t>
          </a:r>
        </a:p>
      </dsp:txBody>
      <dsp:txXfrm>
        <a:off x="0" y="1028145"/>
        <a:ext cx="7143827" cy="1027518"/>
      </dsp:txXfrm>
    </dsp:sp>
    <dsp:sp modelId="{92B8924E-2794-4092-853C-9A0B7D8CCC13}">
      <dsp:nvSpPr>
        <dsp:cNvPr id="0" name=""/>
        <dsp:cNvSpPr/>
      </dsp:nvSpPr>
      <dsp:spPr>
        <a:xfrm>
          <a:off x="0" y="2055663"/>
          <a:ext cx="71438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C9D11-482A-457D-BA4E-712EA4539386}">
      <dsp:nvSpPr>
        <dsp:cNvPr id="0" name=""/>
        <dsp:cNvSpPr/>
      </dsp:nvSpPr>
      <dsp:spPr>
        <a:xfrm>
          <a:off x="0" y="2055663"/>
          <a:ext cx="7143827" cy="102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CMS endorsed the AEAP through </a:t>
          </a:r>
          <a:r>
            <a:rPr lang="en-US" sz="2000" b="1" kern="1200"/>
            <a:t>Resolution 12.19 </a:t>
          </a:r>
          <a:r>
            <a:rPr lang="en-US" sz="2000" kern="1200"/>
            <a:t>of CMS COP12.</a:t>
          </a:r>
        </a:p>
      </dsp:txBody>
      <dsp:txXfrm>
        <a:off x="0" y="2055663"/>
        <a:ext cx="7143827" cy="1027518"/>
      </dsp:txXfrm>
    </dsp:sp>
    <dsp:sp modelId="{02F10D6F-26E4-4364-83D3-7A17EC9637B8}">
      <dsp:nvSpPr>
        <dsp:cNvPr id="0" name=""/>
        <dsp:cNvSpPr/>
      </dsp:nvSpPr>
      <dsp:spPr>
        <a:xfrm>
          <a:off x="0" y="3083182"/>
          <a:ext cx="71438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27F57D-370F-4DB8-A680-8B026A0D1F1F}">
      <dsp:nvSpPr>
        <dsp:cNvPr id="0" name=""/>
        <dsp:cNvSpPr/>
      </dsp:nvSpPr>
      <dsp:spPr>
        <a:xfrm>
          <a:off x="0" y="3083182"/>
          <a:ext cx="7143827" cy="102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CMS encouraged Signatories of the West African Elephant MOU to implement MOU through the AEAP through </a:t>
          </a:r>
          <a:r>
            <a:rPr lang="en-US" sz="2000" b="1" kern="1200"/>
            <a:t>Decision 13.99 </a:t>
          </a:r>
          <a:r>
            <a:rPr lang="en-US" sz="2000" kern="1200"/>
            <a:t>of CMS COP13.</a:t>
          </a:r>
        </a:p>
      </dsp:txBody>
      <dsp:txXfrm>
        <a:off x="0" y="3083182"/>
        <a:ext cx="7143827" cy="1027518"/>
      </dsp:txXfrm>
    </dsp:sp>
    <dsp:sp modelId="{FB2FE55E-1385-4FC8-9FDB-653ECF292D4F}">
      <dsp:nvSpPr>
        <dsp:cNvPr id="0" name=""/>
        <dsp:cNvSpPr/>
      </dsp:nvSpPr>
      <dsp:spPr>
        <a:xfrm>
          <a:off x="0" y="4110700"/>
          <a:ext cx="71438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8BB8AD-636E-4F6F-B40F-D44FD51F02C6}">
      <dsp:nvSpPr>
        <dsp:cNvPr id="0" name=""/>
        <dsp:cNvSpPr/>
      </dsp:nvSpPr>
      <dsp:spPr>
        <a:xfrm>
          <a:off x="0" y="4110700"/>
          <a:ext cx="7143827" cy="1027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CITES </a:t>
          </a:r>
          <a:r>
            <a:rPr lang="en-US" sz="2000" b="1" kern="1200"/>
            <a:t>Resolution Conf. 16.9</a:t>
          </a:r>
          <a:r>
            <a:rPr lang="en-US" sz="2000" kern="1200"/>
            <a:t> of COP16 further encourages the implementation and support of the AEAP. </a:t>
          </a:r>
        </a:p>
      </dsp:txBody>
      <dsp:txXfrm>
        <a:off x="0" y="4110700"/>
        <a:ext cx="7143827" cy="1027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4F61F-0704-427C-BBDD-0DEC16379C90}">
      <dsp:nvSpPr>
        <dsp:cNvPr id="0" name=""/>
        <dsp:cNvSpPr/>
      </dsp:nvSpPr>
      <dsp:spPr>
        <a:xfrm>
          <a:off x="0" y="1959"/>
          <a:ext cx="6229350" cy="66817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To reduce illegal killing of elephants and illegal trade in elephant products </a:t>
          </a:r>
          <a:endParaRPr lang="en-US" sz="2000" kern="1200" dirty="0"/>
        </a:p>
      </dsp:txBody>
      <dsp:txXfrm>
        <a:off x="32618" y="34577"/>
        <a:ext cx="6164114" cy="602943"/>
      </dsp:txXfrm>
    </dsp:sp>
    <dsp:sp modelId="{DB24FC04-2510-4848-927E-DC26951E3A90}">
      <dsp:nvSpPr>
        <dsp:cNvPr id="0" name=""/>
        <dsp:cNvSpPr/>
      </dsp:nvSpPr>
      <dsp:spPr>
        <a:xfrm>
          <a:off x="0" y="682233"/>
          <a:ext cx="6229350" cy="668179"/>
        </a:xfrm>
        <a:prstGeom prst="roundRect">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To maintain elephant habitats and restore connectivity</a:t>
          </a:r>
          <a:endParaRPr lang="en-US" sz="2000" kern="1200" dirty="0"/>
        </a:p>
      </dsp:txBody>
      <dsp:txXfrm>
        <a:off x="32618" y="714851"/>
        <a:ext cx="6164114" cy="602943"/>
      </dsp:txXfrm>
    </dsp:sp>
    <dsp:sp modelId="{F65F88DD-125D-4E87-8834-B4F4A464D78F}">
      <dsp:nvSpPr>
        <dsp:cNvPr id="0" name=""/>
        <dsp:cNvSpPr/>
      </dsp:nvSpPr>
      <dsp:spPr>
        <a:xfrm>
          <a:off x="0" y="1362506"/>
          <a:ext cx="6229350" cy="668179"/>
        </a:xfrm>
        <a:prstGeom prst="roundRect">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To reduce human-elephant conflict</a:t>
          </a:r>
          <a:endParaRPr lang="en-US" sz="2000" kern="1200" dirty="0"/>
        </a:p>
      </dsp:txBody>
      <dsp:txXfrm>
        <a:off x="32618" y="1395124"/>
        <a:ext cx="6164114" cy="602943"/>
      </dsp:txXfrm>
    </dsp:sp>
    <dsp:sp modelId="{72D611B2-943F-4460-AB59-686953F5DCB9}">
      <dsp:nvSpPr>
        <dsp:cNvPr id="0" name=""/>
        <dsp:cNvSpPr/>
      </dsp:nvSpPr>
      <dsp:spPr>
        <a:xfrm>
          <a:off x="0" y="2042779"/>
          <a:ext cx="6229350" cy="668179"/>
        </a:xfrm>
        <a:prstGeom prst="roundRect">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To increase awareness on elephant conservation and management of key stakeholders</a:t>
          </a:r>
          <a:endParaRPr lang="en-US" sz="2000" kern="1200" dirty="0"/>
        </a:p>
      </dsp:txBody>
      <dsp:txXfrm>
        <a:off x="32618" y="2075397"/>
        <a:ext cx="6164114" cy="602943"/>
      </dsp:txXfrm>
    </dsp:sp>
    <dsp:sp modelId="{9B8FD436-D5DC-42B4-9717-2EC9BFA8A426}">
      <dsp:nvSpPr>
        <dsp:cNvPr id="0" name=""/>
        <dsp:cNvSpPr/>
      </dsp:nvSpPr>
      <dsp:spPr>
        <a:xfrm>
          <a:off x="0" y="2723053"/>
          <a:ext cx="6229350" cy="668179"/>
        </a:xfrm>
        <a:prstGeom prst="roundRect">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To strengthen range States knowledge on African elephant management</a:t>
          </a:r>
        </a:p>
      </dsp:txBody>
      <dsp:txXfrm>
        <a:off x="32618" y="2755671"/>
        <a:ext cx="6164114" cy="602943"/>
      </dsp:txXfrm>
    </dsp:sp>
    <dsp:sp modelId="{CE4B2181-ECDC-41D5-8261-68D022E4D987}">
      <dsp:nvSpPr>
        <dsp:cNvPr id="0" name=""/>
        <dsp:cNvSpPr/>
      </dsp:nvSpPr>
      <dsp:spPr>
        <a:xfrm>
          <a:off x="0" y="3403326"/>
          <a:ext cx="6229350" cy="668179"/>
        </a:xfrm>
        <a:prstGeom prst="roundRect">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To strengthen cooperation and understanding among range States</a:t>
          </a:r>
        </a:p>
      </dsp:txBody>
      <dsp:txXfrm>
        <a:off x="32618" y="3435944"/>
        <a:ext cx="6164114" cy="602943"/>
      </dsp:txXfrm>
    </dsp:sp>
    <dsp:sp modelId="{9F5A25DD-599C-4F66-B897-A6FCBD31CE5F}">
      <dsp:nvSpPr>
        <dsp:cNvPr id="0" name=""/>
        <dsp:cNvSpPr/>
      </dsp:nvSpPr>
      <dsp:spPr>
        <a:xfrm>
          <a:off x="0" y="4083600"/>
          <a:ext cx="6229350" cy="668179"/>
        </a:xfrm>
        <a:prstGeom prst="roundRect">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To improve local communities cooperation and collaboration on African elephant conservation</a:t>
          </a:r>
        </a:p>
      </dsp:txBody>
      <dsp:txXfrm>
        <a:off x="32618" y="4116218"/>
        <a:ext cx="6164114" cy="602943"/>
      </dsp:txXfrm>
    </dsp:sp>
    <dsp:sp modelId="{88F28241-BA53-4EF0-8580-359F78EEC701}">
      <dsp:nvSpPr>
        <dsp:cNvPr id="0" name=""/>
        <dsp:cNvSpPr/>
      </dsp:nvSpPr>
      <dsp:spPr>
        <a:xfrm>
          <a:off x="0" y="4763873"/>
          <a:ext cx="6229350" cy="66817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To effectively implement the African Elephant Action Plan.</a:t>
          </a:r>
        </a:p>
      </dsp:txBody>
      <dsp:txXfrm>
        <a:off x="32618" y="4796491"/>
        <a:ext cx="6164114" cy="602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AA69D-4B9A-4A8B-A7C8-CFFB0C281DDF}">
      <dsp:nvSpPr>
        <dsp:cNvPr id="0" name=""/>
        <dsp:cNvSpPr/>
      </dsp:nvSpPr>
      <dsp:spPr>
        <a:xfrm>
          <a:off x="0" y="35129"/>
          <a:ext cx="6263640" cy="9143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BADDE4-7519-4213-BA6D-0FAD02B46034}">
      <dsp:nvSpPr>
        <dsp:cNvPr id="0" name=""/>
        <dsp:cNvSpPr/>
      </dsp:nvSpPr>
      <dsp:spPr>
        <a:xfrm>
          <a:off x="394379" y="306925"/>
          <a:ext cx="548638" cy="548638"/>
        </a:xfrm>
        <a:prstGeom prst="rect">
          <a:avLst/>
        </a:prstGeom>
        <a:blipFill>
          <a:blip xmlns:r="http://schemas.openxmlformats.org/officeDocument/2006/relationships" r:embed="rId1">
            <a:duotone>
              <a:prstClr val="black"/>
              <a:schemeClr val="accent1">
                <a:tint val="45000"/>
                <a:satMod val="400000"/>
              </a:schemeClr>
            </a:duotone>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2AF2B8-7854-4AE4-B176-153D9D84AA9B}">
      <dsp:nvSpPr>
        <dsp:cNvPr id="0" name=""/>
        <dsp:cNvSpPr/>
      </dsp:nvSpPr>
      <dsp:spPr>
        <a:xfrm>
          <a:off x="1337397" y="22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1066800">
            <a:lnSpc>
              <a:spcPct val="90000"/>
            </a:lnSpc>
            <a:spcBef>
              <a:spcPct val="0"/>
            </a:spcBef>
            <a:spcAft>
              <a:spcPct val="35000"/>
            </a:spcAft>
            <a:buNone/>
          </a:pPr>
          <a:r>
            <a:rPr lang="en-US" sz="2400" kern="1200" dirty="0"/>
            <a:t>Hosted by UNEP</a:t>
          </a:r>
        </a:p>
      </dsp:txBody>
      <dsp:txXfrm>
        <a:off x="1337397" y="2284"/>
        <a:ext cx="4926242" cy="1157919"/>
      </dsp:txXfrm>
    </dsp:sp>
    <dsp:sp modelId="{2D54092B-E393-4542-A038-99AE9AC7174F}">
      <dsp:nvSpPr>
        <dsp:cNvPr id="0" name=""/>
        <dsp:cNvSpPr/>
      </dsp:nvSpPr>
      <dsp:spPr>
        <a:xfrm>
          <a:off x="0" y="1038003"/>
          <a:ext cx="6263640" cy="9143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C3CEA-368C-41B6-93E7-330F385E0518}">
      <dsp:nvSpPr>
        <dsp:cNvPr id="0" name=""/>
        <dsp:cNvSpPr/>
      </dsp:nvSpPr>
      <dsp:spPr>
        <a:xfrm>
          <a:off x="394379" y="1233574"/>
          <a:ext cx="548638" cy="548638"/>
        </a:xfrm>
        <a:prstGeom prst="rect">
          <a:avLst/>
        </a:prstGeom>
        <a:blipFill>
          <a:blip xmlns:r="http://schemas.openxmlformats.org/officeDocument/2006/relationships" r:embed="rId3">
            <a:duotone>
              <a:prstClr val="black"/>
              <a:schemeClr val="accent1">
                <a:tint val="45000"/>
                <a:satMod val="400000"/>
              </a:schemeClr>
            </a:duotone>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BBFCF7-1EBB-4301-8214-21C5016F255C}">
      <dsp:nvSpPr>
        <dsp:cNvPr id="0" name=""/>
        <dsp:cNvSpPr/>
      </dsp:nvSpPr>
      <dsp:spPr>
        <a:xfrm>
          <a:off x="1337397" y="929095"/>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1066800">
            <a:lnSpc>
              <a:spcPct val="90000"/>
            </a:lnSpc>
            <a:spcBef>
              <a:spcPct val="0"/>
            </a:spcBef>
            <a:spcAft>
              <a:spcPct val="35000"/>
            </a:spcAft>
            <a:buNone/>
          </a:pPr>
          <a:r>
            <a:rPr lang="en-US" sz="2400" kern="1200" dirty="0"/>
            <a:t>Financial and administrative support to AEF and AEFSC </a:t>
          </a:r>
        </a:p>
      </dsp:txBody>
      <dsp:txXfrm>
        <a:off x="1337397" y="929095"/>
        <a:ext cx="4926242" cy="1157919"/>
      </dsp:txXfrm>
    </dsp:sp>
    <dsp:sp modelId="{025815B4-C845-446A-9C52-911D51D19016}">
      <dsp:nvSpPr>
        <dsp:cNvPr id="0" name=""/>
        <dsp:cNvSpPr/>
      </dsp:nvSpPr>
      <dsp:spPr>
        <a:xfrm>
          <a:off x="0" y="2028094"/>
          <a:ext cx="6263640" cy="9143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D9504C-5E95-41F3-8463-E825192E13A7}">
      <dsp:nvSpPr>
        <dsp:cNvPr id="0" name=""/>
        <dsp:cNvSpPr/>
      </dsp:nvSpPr>
      <dsp:spPr>
        <a:xfrm>
          <a:off x="394379" y="2211209"/>
          <a:ext cx="548638" cy="548638"/>
        </a:xfrm>
        <a:prstGeom prst="rect">
          <a:avLst/>
        </a:prstGeom>
        <a:blipFill>
          <a:blip xmlns:r="http://schemas.openxmlformats.org/officeDocument/2006/relationships" r:embed="rId5">
            <a:duotone>
              <a:prstClr val="black"/>
              <a:schemeClr val="accent1">
                <a:tint val="45000"/>
                <a:satMod val="400000"/>
              </a:schemeClr>
            </a:duotone>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1D8B55-BFEE-48C5-960F-261560EC25D3}">
      <dsp:nvSpPr>
        <dsp:cNvPr id="0" name=""/>
        <dsp:cNvSpPr/>
      </dsp:nvSpPr>
      <dsp:spPr>
        <a:xfrm>
          <a:off x="1337397" y="1893607"/>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1066800">
            <a:lnSpc>
              <a:spcPct val="90000"/>
            </a:lnSpc>
            <a:spcBef>
              <a:spcPct val="0"/>
            </a:spcBef>
            <a:spcAft>
              <a:spcPct val="35000"/>
            </a:spcAft>
            <a:buNone/>
          </a:pPr>
          <a:r>
            <a:rPr lang="en-US" sz="2400" kern="1200" dirty="0"/>
            <a:t>Communication/liaison</a:t>
          </a:r>
        </a:p>
      </dsp:txBody>
      <dsp:txXfrm>
        <a:off x="1337397" y="1893607"/>
        <a:ext cx="4926242" cy="1157919"/>
      </dsp:txXfrm>
    </dsp:sp>
    <dsp:sp modelId="{6EE013CD-362D-4B2D-A358-E9D48B556227}">
      <dsp:nvSpPr>
        <dsp:cNvPr id="0" name=""/>
        <dsp:cNvSpPr/>
      </dsp:nvSpPr>
      <dsp:spPr>
        <a:xfrm>
          <a:off x="0" y="3040880"/>
          <a:ext cx="6263640" cy="9143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5E212-ABD4-49C1-ABB9-D2366E4EAEFA}">
      <dsp:nvSpPr>
        <dsp:cNvPr id="0" name=""/>
        <dsp:cNvSpPr/>
      </dsp:nvSpPr>
      <dsp:spPr>
        <a:xfrm>
          <a:off x="394379" y="3201391"/>
          <a:ext cx="548638" cy="548638"/>
        </a:xfrm>
        <a:prstGeom prst="rect">
          <a:avLst/>
        </a:prstGeom>
        <a:blipFill>
          <a:blip xmlns:r="http://schemas.openxmlformats.org/officeDocument/2006/relationships" r:embed="rId7">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9411E2-D2A5-4BB0-9B5E-129C85212CBB}">
      <dsp:nvSpPr>
        <dsp:cNvPr id="0" name=""/>
        <dsp:cNvSpPr/>
      </dsp:nvSpPr>
      <dsp:spPr>
        <a:xfrm>
          <a:off x="1337397" y="29473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1066800">
            <a:lnSpc>
              <a:spcPct val="90000"/>
            </a:lnSpc>
            <a:spcBef>
              <a:spcPct val="0"/>
            </a:spcBef>
            <a:spcAft>
              <a:spcPct val="35000"/>
            </a:spcAft>
            <a:buNone/>
          </a:pPr>
          <a:r>
            <a:rPr lang="en-US" sz="2400" kern="1200" dirty="0"/>
            <a:t>Visibility</a:t>
          </a:r>
        </a:p>
      </dsp:txBody>
      <dsp:txXfrm>
        <a:off x="1337397" y="2947383"/>
        <a:ext cx="4926242" cy="11579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D010D-3686-4973-85C5-79A598FB06A0}" type="datetimeFigureOut">
              <a:rPr lang="en-US" smtClean="0"/>
              <a:t>22/11/2021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C7F7E-41F3-48C5-B171-387E94290132}" type="slidenum">
              <a:rPr lang="en-US" smtClean="0"/>
              <a:t>‹#›</a:t>
            </a:fld>
            <a:endParaRPr lang="en-US"/>
          </a:p>
        </p:txBody>
      </p:sp>
    </p:spTree>
    <p:extLst>
      <p:ext uri="{BB962C8B-B14F-4D97-AF65-F5344CB8AC3E}">
        <p14:creationId xmlns:p14="http://schemas.microsoft.com/office/powerpoint/2010/main" val="397080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Cambria" charset="0"/>
                <a:ea typeface="Cambria" charset="0"/>
                <a:cs typeface="Cambria" charset="0"/>
              </a:rPr>
              <a:t>At the 14th meeting of the Conference of the Parties to CITES, the Parties adopted Decisions 14.75 to 14.79 regarding the conservation of the African elephant.</a:t>
            </a:r>
          </a:p>
          <a:p>
            <a:pPr marL="171450" indent="-171450">
              <a:buFont typeface="Arial" panose="020B0604020202020204" pitchFamily="34" charset="0"/>
              <a:buChar char="•"/>
            </a:pPr>
            <a:r>
              <a:rPr lang="en-US" dirty="0"/>
              <a:t>These decisions mandated the African elephant range States to develop an African Elephant Action Plan and African Elephant Fund.</a:t>
            </a:r>
          </a:p>
          <a:p>
            <a:pPr marL="171450" indent="-171450">
              <a:buFont typeface="Arial" panose="020B0604020202020204" pitchFamily="34" charset="0"/>
              <a:buChar char="•"/>
            </a:pPr>
            <a:r>
              <a:rPr lang="en-US" dirty="0"/>
              <a:t>After a collaborative development process, African Elephant Action Plan was finalized and approved as a consensus document by all 37 (now 38) African elephant range States in the margins of the 15th meeting of the Conference of the Parties (Doha, 2010).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Twelfth Session of the Conference of the Parties to CMS endorsed the AEAP contained in the Annex to CMS resolution 12.19 as the principal </a:t>
            </a:r>
            <a:r>
              <a:rPr lang="en-GB" sz="1200" u="none" kern="1200" dirty="0">
                <a:solidFill>
                  <a:schemeClr val="tx1"/>
                </a:solidFill>
                <a:effectLst/>
                <a:latin typeface="+mn-lt"/>
                <a:ea typeface="+mn-ea"/>
                <a:cs typeface="+mn-cs"/>
              </a:rPr>
              <a:t>strategy adopted by the African elephant range States under the support of CITES for the conservation of African elephants.</a:t>
            </a:r>
          </a:p>
          <a:p>
            <a:pPr marL="171450" indent="-171450">
              <a:buFont typeface="Arial" panose="020B0604020202020204" pitchFamily="34" charset="0"/>
              <a:buChar char="•"/>
            </a:pPr>
            <a:r>
              <a:rPr lang="en-GB" sz="1200" u="none" kern="1200" dirty="0">
                <a:solidFill>
                  <a:schemeClr val="tx1"/>
                </a:solidFill>
                <a:effectLst/>
                <a:latin typeface="+mn-lt"/>
                <a:ea typeface="+mn-ea"/>
                <a:cs typeface="+mn-cs"/>
              </a:rPr>
              <a:t>During the CMS COP14, the </a:t>
            </a:r>
            <a:r>
              <a:rPr lang="en-US" sz="1200" u="none" kern="1200" dirty="0">
                <a:solidFill>
                  <a:schemeClr val="tx1"/>
                </a:solidFill>
                <a:effectLst/>
                <a:latin typeface="+mn-lt"/>
                <a:ea typeface="+mn-ea"/>
                <a:cs typeface="+mn-cs"/>
              </a:rPr>
              <a:t>Signatories of the West African Elephant MOU were encouraged to consider replacing their Work </a:t>
            </a:r>
            <a:r>
              <a:rPr lang="en-US" sz="1200" u="none" kern="1200" dirty="0" err="1">
                <a:solidFill>
                  <a:schemeClr val="tx1"/>
                </a:solidFill>
                <a:effectLst/>
                <a:latin typeface="+mn-lt"/>
                <a:ea typeface="+mn-ea"/>
                <a:cs typeface="+mn-cs"/>
              </a:rPr>
              <a:t>Programme</a:t>
            </a:r>
            <a:r>
              <a:rPr lang="en-US" sz="1200" u="none" kern="1200" dirty="0">
                <a:solidFill>
                  <a:schemeClr val="tx1"/>
                </a:solidFill>
                <a:effectLst/>
                <a:latin typeface="+mn-lt"/>
                <a:ea typeface="+mn-ea"/>
                <a:cs typeface="+mn-cs"/>
              </a:rPr>
              <a:t> with the AEAP and to implement the MOU through the AEAP and the African Elephant Fund.</a:t>
            </a:r>
            <a:endParaRPr lang="en-GB" sz="1200" u="none"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u="none" kern="1200" dirty="0">
                <a:solidFill>
                  <a:schemeClr val="tx1"/>
                </a:solidFill>
                <a:effectLst/>
                <a:latin typeface="+mn-lt"/>
                <a:ea typeface="+mn-ea"/>
                <a:cs typeface="+mn-cs"/>
              </a:rPr>
              <a:t>Resolution Conf.16.9 on the African Elephant Fund and the African Elephant Action Plan further encourages the African elephant range States and other stakeholders to implement the AEAP and to support it through the AEF. </a:t>
            </a:r>
            <a:endParaRPr lang="en-US" dirty="0"/>
          </a:p>
        </p:txBody>
      </p:sp>
      <p:sp>
        <p:nvSpPr>
          <p:cNvPr id="4" name="Slide Number Placeholder 3"/>
          <p:cNvSpPr>
            <a:spLocks noGrp="1"/>
          </p:cNvSpPr>
          <p:nvPr>
            <p:ph type="sldNum" sz="quarter" idx="5"/>
          </p:nvPr>
        </p:nvSpPr>
        <p:spPr/>
        <p:txBody>
          <a:bodyPr/>
          <a:lstStyle/>
          <a:p>
            <a:fld id="{CAAC7F7E-41F3-48C5-B171-387E94290132}" type="slidenum">
              <a:rPr lang="en-US" smtClean="0"/>
              <a:t>2</a:t>
            </a:fld>
            <a:endParaRPr lang="en-US"/>
          </a:p>
        </p:txBody>
      </p:sp>
    </p:spTree>
    <p:extLst>
      <p:ext uri="{BB962C8B-B14F-4D97-AF65-F5344CB8AC3E}">
        <p14:creationId xmlns:p14="http://schemas.microsoft.com/office/powerpoint/2010/main" val="43010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Reduced illegal killing of elephants and illegal trade in elephant products: There is a marked improvement in national legislation and enforcement capacity. Increased persecution and conviction rates and institution of more stringent penalties.</a:t>
            </a:r>
          </a:p>
          <a:p>
            <a:pPr marL="171450" indent="-171450">
              <a:buFont typeface="Arial" panose="020B0604020202020204" pitchFamily="34" charset="0"/>
              <a:buChar char="•"/>
            </a:pPr>
            <a:r>
              <a:rPr lang="en-US" dirty="0"/>
              <a:t>Maintenance of elephant habitats: There has been an increase in the use of monitoring systems to track elephants and restoration of elephant corridors. </a:t>
            </a:r>
          </a:p>
          <a:p>
            <a:pPr marL="171450" indent="-171450">
              <a:buFont typeface="Arial" panose="020B0604020202020204" pitchFamily="34" charset="0"/>
              <a:buChar char="•"/>
            </a:pPr>
            <a:r>
              <a:rPr lang="en-US" dirty="0"/>
              <a:t>Reduced HEC: More range States are employing technologies to reduce elephant encroachment into farmland and human settlements.</a:t>
            </a:r>
          </a:p>
          <a:p>
            <a:pPr marL="171450" indent="-171450">
              <a:buFont typeface="Arial" panose="020B0604020202020204" pitchFamily="34" charset="0"/>
              <a:buChar char="•"/>
            </a:pPr>
            <a:r>
              <a:rPr lang="en-US" dirty="0"/>
              <a:t>Increased awareness on elephant conservation: There has been an increase in capacity building activities for law enforcement officers and other stakeholders.</a:t>
            </a:r>
          </a:p>
          <a:p>
            <a:pPr marL="171450" indent="-171450">
              <a:buFont typeface="Arial" panose="020B0604020202020204" pitchFamily="34" charset="0"/>
              <a:buChar char="•"/>
            </a:pPr>
            <a:r>
              <a:rPr lang="en-US" dirty="0"/>
              <a:t>Increased awareness on elephant management: Use of improved technologies for DNA testing for traceability studies which has further contributed towards informing conservation efforts (e.g. understanding elephant population distributions, their genetic diversity).</a:t>
            </a:r>
          </a:p>
          <a:p>
            <a:pPr marL="171450" indent="-171450">
              <a:buFont typeface="Arial" panose="020B0604020202020204" pitchFamily="34" charset="0"/>
              <a:buChar char="•"/>
            </a:pPr>
            <a:r>
              <a:rPr lang="en-US" dirty="0"/>
              <a:t>Strengthened cooperation and understanding among range States: Through various projects, there have been more joint actions among range State governments to generate and share knowledge on the conservation of the African elephant.</a:t>
            </a:r>
          </a:p>
          <a:p>
            <a:pPr marL="171450" indent="-171450">
              <a:buFont typeface="Arial" panose="020B0604020202020204" pitchFamily="34" charset="0"/>
              <a:buChar char="•"/>
            </a:pPr>
            <a:r>
              <a:rPr lang="en-US" dirty="0"/>
              <a:t>Improved cooperation of local communities on African elephant conservation: There is more involvement of local communities by governments and enforcement agencies in elephant conservation and management activities.</a:t>
            </a:r>
          </a:p>
        </p:txBody>
      </p:sp>
      <p:sp>
        <p:nvSpPr>
          <p:cNvPr id="4" name="Slide Number Placeholder 3"/>
          <p:cNvSpPr>
            <a:spLocks noGrp="1"/>
          </p:cNvSpPr>
          <p:nvPr>
            <p:ph type="sldNum" sz="quarter" idx="5"/>
          </p:nvPr>
        </p:nvSpPr>
        <p:spPr/>
        <p:txBody>
          <a:bodyPr/>
          <a:lstStyle/>
          <a:p>
            <a:fld id="{CAAC7F7E-41F3-48C5-B171-387E94290132}" type="slidenum">
              <a:rPr lang="en-US" smtClean="0"/>
              <a:t>11</a:t>
            </a:fld>
            <a:endParaRPr lang="en-US"/>
          </a:p>
        </p:txBody>
      </p:sp>
    </p:spTree>
    <p:extLst>
      <p:ext uri="{BB962C8B-B14F-4D97-AF65-F5344CB8AC3E}">
        <p14:creationId xmlns:p14="http://schemas.microsoft.com/office/powerpoint/2010/main" val="787745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C11CE-D69D-4E3F-919B-10AA99E0F28B}" type="slidenum">
              <a:rPr lang="en-GB" smtClean="0"/>
              <a:t>12</a:t>
            </a:fld>
            <a:endParaRPr lang="en-GB"/>
          </a:p>
        </p:txBody>
      </p:sp>
    </p:spTree>
    <p:extLst>
      <p:ext uri="{BB962C8B-B14F-4D97-AF65-F5344CB8AC3E}">
        <p14:creationId xmlns:p14="http://schemas.microsoft.com/office/powerpoint/2010/main" val="63190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African Elephant Action Plan was developed in recognition of the increasing threats to African elephant populations and to provide an urgent and coordinated response.</a:t>
            </a:r>
          </a:p>
          <a:p>
            <a:pPr marL="171450" indent="-171450">
              <a:buFont typeface="Arial" panose="020B0604020202020204" pitchFamily="34" charset="0"/>
              <a:buChar char="•"/>
            </a:pPr>
            <a:r>
              <a:rPr lang="en-US" dirty="0"/>
              <a:t>The AEAP outlines across 8 strategic objectives the actions that must be taken in order to effectively conserve elephants in Africa across their range.</a:t>
            </a:r>
          </a:p>
          <a:p>
            <a:pPr marL="171450" indent="-171450">
              <a:buFont typeface="Arial" panose="020B0604020202020204" pitchFamily="34" charset="0"/>
              <a:buChar char="•"/>
            </a:pPr>
            <a:r>
              <a:rPr lang="en-US" dirty="0"/>
              <a:t>It is not intended to be an exhaustive analysis of the status of elephant populations and their conservation across Africa, but rather a concise and clear statement of those activities which must be implemented and most urgently require funding if Africa’s elephants throughout their range are to be protected from the threats faced.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fully owned and managed by the African elephant range States.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AEAP is currently undergoing a review process to update it to reflect the current realities. Inputs have been received from the African elephant range States and other stakeholders which are being consolidated into the final document. This will be circulated to the range Stated for final review and endorsement.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AAC7F7E-41F3-48C5-B171-387E94290132}" type="slidenum">
              <a:rPr lang="en-US" smtClean="0"/>
              <a:t>3</a:t>
            </a:fld>
            <a:endParaRPr lang="en-US"/>
          </a:p>
        </p:txBody>
      </p:sp>
    </p:spTree>
    <p:extLst>
      <p:ext uri="{BB962C8B-B14F-4D97-AF65-F5344CB8AC3E}">
        <p14:creationId xmlns:p14="http://schemas.microsoft.com/office/powerpoint/2010/main" val="1108222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African Elephant Fund is composed of the 38 African range States that adopted the African Elephant Action Plan, donors and ex-officio members.</a:t>
            </a:r>
          </a:p>
          <a:p>
            <a:pPr marL="171450" indent="-171450">
              <a:buFont typeface="Arial" panose="020B0604020202020204" pitchFamily="34" charset="0"/>
              <a:buChar char="•"/>
            </a:pPr>
            <a:r>
              <a:rPr lang="en-US" dirty="0"/>
              <a:t>It should be noted that the focal points for the AEF and the West Africa MOU signatories are different. </a:t>
            </a:r>
          </a:p>
        </p:txBody>
      </p:sp>
      <p:sp>
        <p:nvSpPr>
          <p:cNvPr id="4" name="Slide Number Placeholder 3"/>
          <p:cNvSpPr>
            <a:spLocks noGrp="1"/>
          </p:cNvSpPr>
          <p:nvPr>
            <p:ph type="sldNum" sz="quarter" idx="5"/>
          </p:nvPr>
        </p:nvSpPr>
        <p:spPr/>
        <p:txBody>
          <a:bodyPr/>
          <a:lstStyle/>
          <a:p>
            <a:fld id="{CAAC7F7E-41F3-48C5-B171-387E94290132}" type="slidenum">
              <a:rPr lang="en-US" smtClean="0"/>
              <a:t>4</a:t>
            </a:fld>
            <a:endParaRPr lang="en-US"/>
          </a:p>
        </p:txBody>
      </p:sp>
    </p:spTree>
    <p:extLst>
      <p:ext uri="{BB962C8B-B14F-4D97-AF65-F5344CB8AC3E}">
        <p14:creationId xmlns:p14="http://schemas.microsoft.com/office/powerpoint/2010/main" val="1048368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latin typeface="Cambria" charset="0"/>
                <a:ea typeface="Cambria" charset="0"/>
                <a:cs typeface="Cambria" charset="0"/>
              </a:rPr>
              <a:t>CITES </a:t>
            </a:r>
            <a:r>
              <a:rPr lang="en-US" dirty="0">
                <a:latin typeface="Cambria" charset="0"/>
                <a:ea typeface="Cambria" charset="0"/>
                <a:cs typeface="Cambria" charset="0"/>
              </a:rPr>
              <a:t>- Convention on International Trade in Endangered Species of Wild Fauna and Flora</a:t>
            </a:r>
          </a:p>
          <a:p>
            <a:pPr marL="171450" indent="-171450">
              <a:buFont typeface="Arial" panose="020B0604020202020204" pitchFamily="34" charset="0"/>
              <a:buChar char="•"/>
            </a:pPr>
            <a:r>
              <a:rPr lang="en-US" b="1" dirty="0">
                <a:latin typeface="Cambria" charset="0"/>
                <a:ea typeface="Cambria" charset="0"/>
                <a:cs typeface="Cambria" charset="0"/>
              </a:rPr>
              <a:t>CMS </a:t>
            </a:r>
            <a:r>
              <a:rPr lang="en-US" dirty="0">
                <a:latin typeface="Cambria" charset="0"/>
                <a:ea typeface="Cambria" charset="0"/>
                <a:cs typeface="Cambria" charset="0"/>
              </a:rPr>
              <a:t>- </a:t>
            </a:r>
            <a:r>
              <a:rPr lang="en-US" sz="1200" b="0" i="0" kern="1200" dirty="0">
                <a:solidFill>
                  <a:schemeClr val="tx1"/>
                </a:solidFill>
                <a:effectLst/>
                <a:latin typeface="+mn-lt"/>
                <a:ea typeface="+mn-ea"/>
                <a:cs typeface="+mn-cs"/>
              </a:rPr>
              <a:t>Convention on Migratory Species</a:t>
            </a:r>
            <a:endParaRPr lang="en-US" dirty="0"/>
          </a:p>
        </p:txBody>
      </p:sp>
      <p:sp>
        <p:nvSpPr>
          <p:cNvPr id="4" name="Slide Number Placeholder 3"/>
          <p:cNvSpPr>
            <a:spLocks noGrp="1"/>
          </p:cNvSpPr>
          <p:nvPr>
            <p:ph type="sldNum" sz="quarter" idx="5"/>
          </p:nvPr>
        </p:nvSpPr>
        <p:spPr/>
        <p:txBody>
          <a:bodyPr/>
          <a:lstStyle/>
          <a:p>
            <a:fld id="{CAAC7F7E-41F3-48C5-B171-387E94290132}" type="slidenum">
              <a:rPr lang="en-US" smtClean="0"/>
              <a:t>5</a:t>
            </a:fld>
            <a:endParaRPr lang="en-US"/>
          </a:p>
        </p:txBody>
      </p:sp>
    </p:spTree>
    <p:extLst>
      <p:ext uri="{BB962C8B-B14F-4D97-AF65-F5344CB8AC3E}">
        <p14:creationId xmlns:p14="http://schemas.microsoft.com/office/powerpoint/2010/main" val="401374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African Elephant Fund Steering Committee is the main decision making organ for the African Elephant Fund and supports and advises the African elephant range States on the implementation of the Action Plan.</a:t>
            </a:r>
          </a:p>
          <a:p>
            <a:pPr marL="171450" indent="-171450">
              <a:buFont typeface="Arial" panose="020B0604020202020204" pitchFamily="34" charset="0"/>
              <a:buChar char="•"/>
            </a:pPr>
            <a:r>
              <a:rPr lang="en-US" dirty="0"/>
              <a:t>In consultation with the 38 range States, donors, ex-officio members and other stakeholders, the </a:t>
            </a:r>
            <a:r>
              <a:rPr lang="en-US" dirty="0" err="1"/>
              <a:t>ToRs</a:t>
            </a:r>
            <a:r>
              <a:rPr lang="en-US" dirty="0"/>
              <a:t> and </a:t>
            </a:r>
            <a:r>
              <a:rPr lang="en-US" dirty="0" err="1"/>
              <a:t>RoPs</a:t>
            </a:r>
            <a:r>
              <a:rPr lang="en-US" dirty="0"/>
              <a:t> of the AEF were developed. These detail the purpose, authority and scope of the AEFSC and its operations. The review and updating of the </a:t>
            </a:r>
            <a:r>
              <a:rPr lang="en-US" dirty="0" err="1"/>
              <a:t>ToRs</a:t>
            </a:r>
            <a:r>
              <a:rPr lang="en-US" dirty="0"/>
              <a:t> is currently being finalized. </a:t>
            </a:r>
          </a:p>
          <a:p>
            <a:pPr marL="171450" indent="-171450">
              <a:buFont typeface="Arial" panose="020B0604020202020204" pitchFamily="34" charset="0"/>
              <a:buChar char="•"/>
            </a:pPr>
            <a:r>
              <a:rPr lang="en-US" dirty="0"/>
              <a:t>As per these documents, the Steering Committee is composed of eight African elephant range States, three donor States and three ex-officio members.</a:t>
            </a:r>
          </a:p>
          <a:p>
            <a:pPr marL="171450" indent="-171450">
              <a:buFont typeface="Arial" panose="020B0604020202020204" pitchFamily="34" charset="0"/>
              <a:buChar char="•"/>
            </a:pPr>
            <a:r>
              <a:rPr lang="en-US" dirty="0"/>
              <a:t>The membership of the Steering Committee is valid for three years. The current membership runs from 2021 - 2023. </a:t>
            </a:r>
          </a:p>
          <a:p>
            <a:pPr marL="171450" indent="-171450">
              <a:buFont typeface="Arial" panose="020B0604020202020204" pitchFamily="34" charset="0"/>
              <a:buChar char="•"/>
            </a:pPr>
            <a:r>
              <a:rPr lang="en-US" dirty="0"/>
              <a:t>The Chair and Vice-Chair positions are held by members from the same region on a rotational basis amongst the 4 sub-regions and serve for three years. The current Chair and Vice-Chair are from the Central Africa sub-region. </a:t>
            </a:r>
          </a:p>
          <a:p>
            <a:pPr marL="171450" indent="-171450">
              <a:buFont typeface="Arial" panose="020B0604020202020204" pitchFamily="34" charset="0"/>
              <a:buChar char="•"/>
            </a:pPr>
            <a:r>
              <a:rPr lang="en-US" dirty="0"/>
              <a:t>In addition, Belgium and Germany are observer donors to the AEFSC.</a:t>
            </a:r>
          </a:p>
        </p:txBody>
      </p:sp>
      <p:sp>
        <p:nvSpPr>
          <p:cNvPr id="4" name="Slide Number Placeholder 3"/>
          <p:cNvSpPr>
            <a:spLocks noGrp="1"/>
          </p:cNvSpPr>
          <p:nvPr>
            <p:ph type="sldNum" sz="quarter" idx="5"/>
          </p:nvPr>
        </p:nvSpPr>
        <p:spPr/>
        <p:txBody>
          <a:bodyPr/>
          <a:lstStyle/>
          <a:p>
            <a:fld id="{CAAC7F7E-41F3-48C5-B171-387E94290132}" type="slidenum">
              <a:rPr lang="en-US" smtClean="0"/>
              <a:t>6</a:t>
            </a:fld>
            <a:endParaRPr lang="en-US"/>
          </a:p>
        </p:txBody>
      </p:sp>
    </p:spTree>
    <p:extLst>
      <p:ext uri="{BB962C8B-B14F-4D97-AF65-F5344CB8AC3E}">
        <p14:creationId xmlns:p14="http://schemas.microsoft.com/office/powerpoint/2010/main" val="1887736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 mentioned, the </a:t>
            </a:r>
            <a:r>
              <a:rPr lang="en-US" dirty="0" err="1"/>
              <a:t>ToRs</a:t>
            </a:r>
            <a:r>
              <a:rPr lang="en-US" dirty="0"/>
              <a:t> outlines the role of the AEFSC. The key responsibilities include: </a:t>
            </a:r>
          </a:p>
          <a:p>
            <a:pPr marL="171450" indent="-171450">
              <a:buFont typeface="Arial" panose="020B0604020202020204" pitchFamily="34" charset="0"/>
              <a:buChar char="•"/>
            </a:pPr>
            <a:r>
              <a:rPr lang="en-US" dirty="0"/>
              <a:t>Monitor and evaluate the overall implementation of the AEAP.</a:t>
            </a:r>
          </a:p>
          <a:p>
            <a:pPr marL="171450" indent="-171450">
              <a:buFont typeface="Arial" panose="020B0604020202020204" pitchFamily="34" charset="0"/>
              <a:buChar char="•"/>
            </a:pPr>
            <a:r>
              <a:rPr lang="en-US" dirty="0"/>
              <a:t>Establishment and implementation of appropriate mechanisms for the operation of the Fund, including issuing calls for proposals, reporting requirements, monitoring and evaluation, and awareness-raising and outreach tools.</a:t>
            </a:r>
          </a:p>
          <a:p>
            <a:pPr marL="171450" indent="-171450">
              <a:buFont typeface="Arial" panose="020B0604020202020204" pitchFamily="34" charset="0"/>
              <a:buChar char="•"/>
            </a:pPr>
            <a:r>
              <a:rPr lang="en-US" dirty="0"/>
              <a:t>Evaluation and selection of project proposals submitted by the African range States when a call for proposals is issued.</a:t>
            </a:r>
          </a:p>
          <a:p>
            <a:pPr marL="171450" indent="-171450">
              <a:buFont typeface="Arial" panose="020B0604020202020204" pitchFamily="34" charset="0"/>
              <a:buChar char="•"/>
            </a:pPr>
            <a:r>
              <a:rPr lang="en-US" dirty="0"/>
              <a:t>Consult, advise and support range States in collaborating in order to minimize duplication of efforts in the allocation of money from the Fund or in implementing actions under the AEAP.</a:t>
            </a:r>
          </a:p>
        </p:txBody>
      </p:sp>
      <p:sp>
        <p:nvSpPr>
          <p:cNvPr id="4" name="Slide Number Placeholder 3"/>
          <p:cNvSpPr>
            <a:spLocks noGrp="1"/>
          </p:cNvSpPr>
          <p:nvPr>
            <p:ph type="sldNum" sz="quarter" idx="5"/>
          </p:nvPr>
        </p:nvSpPr>
        <p:spPr/>
        <p:txBody>
          <a:bodyPr/>
          <a:lstStyle/>
          <a:p>
            <a:fld id="{CAAC7F7E-41F3-48C5-B171-387E94290132}" type="slidenum">
              <a:rPr lang="en-US" smtClean="0"/>
              <a:t>7</a:t>
            </a:fld>
            <a:endParaRPr lang="en-US"/>
          </a:p>
        </p:txBody>
      </p:sp>
    </p:spTree>
    <p:extLst>
      <p:ext uri="{BB962C8B-B14F-4D97-AF65-F5344CB8AC3E}">
        <p14:creationId xmlns:p14="http://schemas.microsoft.com/office/powerpoint/2010/main" val="1562798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Cambria" charset="0"/>
                <a:ea typeface="Cambria" charset="0"/>
                <a:cs typeface="Cambria" charset="0"/>
              </a:rPr>
              <a:t>The AEF Secretariat, hosted by UNEP, supports the AEF and the AEFSC in carrying out its functions to ensure that its objectives are met.</a:t>
            </a:r>
          </a:p>
          <a:p>
            <a:pPr marL="171450" indent="-171450">
              <a:buFont typeface="Arial" panose="020B0604020202020204" pitchFamily="34" charset="0"/>
              <a:buChar char="•"/>
            </a:pPr>
            <a:r>
              <a:rPr lang="en-US" sz="1200" dirty="0">
                <a:latin typeface="Cambria" charset="0"/>
                <a:ea typeface="Cambria" charset="0"/>
                <a:cs typeface="Cambria" charset="0"/>
              </a:rPr>
              <a:t>It provides administrative support and prepares the Fund’s financial and progress reports on the implementation of approved projects being implemented.</a:t>
            </a:r>
          </a:p>
          <a:p>
            <a:pPr marL="171450" indent="-171450">
              <a:buFont typeface="Arial" panose="020B0604020202020204" pitchFamily="34" charset="0"/>
              <a:buChar char="•"/>
            </a:pPr>
            <a:r>
              <a:rPr lang="en-US" sz="1200" dirty="0">
                <a:latin typeface="Cambria" charset="0"/>
                <a:ea typeface="Cambria" charset="0"/>
                <a:cs typeface="Cambria" charset="0"/>
              </a:rPr>
              <a:t>It coordinates the activities of the AEFSC (meetings, etc.) and the Fund including issuing calls for project proposals, pre-evaluation of project proposals received and monitoring implementation of approved projects. It also disburses the funds to the implementing partners. </a:t>
            </a:r>
          </a:p>
          <a:p>
            <a:pPr marL="171450" indent="-171450">
              <a:buFont typeface="Arial" panose="020B0604020202020204" pitchFamily="34" charset="0"/>
              <a:buChar char="•"/>
            </a:pPr>
            <a:r>
              <a:rPr lang="en-US" sz="1200" dirty="0">
                <a:latin typeface="Cambria" charset="0"/>
                <a:ea typeface="Cambria" charset="0"/>
                <a:cs typeface="Cambria" charset="0"/>
              </a:rPr>
              <a:t>It also maintains and promotes liaison between the AEFSC, governments, implementing partners and other stakeholders.</a:t>
            </a:r>
          </a:p>
          <a:p>
            <a:pPr marL="171450" indent="-171450">
              <a:buFont typeface="Arial" panose="020B0604020202020204" pitchFamily="34" charset="0"/>
              <a:buChar char="•"/>
            </a:pPr>
            <a:r>
              <a:rPr lang="en-US" sz="1200" dirty="0">
                <a:latin typeface="Cambria" charset="0"/>
                <a:ea typeface="Cambria" charset="0"/>
                <a:cs typeface="Cambria" charset="0"/>
              </a:rPr>
              <a:t>It develops the communication/visibility materials for the promotion of the AEF.</a:t>
            </a:r>
          </a:p>
          <a:p>
            <a:pPr marL="171450" indent="-171450">
              <a:buFont typeface="Arial" panose="020B0604020202020204" pitchFamily="34" charset="0"/>
              <a:buChar char="•"/>
            </a:pPr>
            <a:r>
              <a:rPr lang="en-US" sz="1200" dirty="0">
                <a:latin typeface="Cambria" charset="0"/>
                <a:ea typeface="Cambria" charset="0"/>
                <a:cs typeface="Cambria" charset="0"/>
              </a:rPr>
              <a:t>The AEF Secretariat also identifies and explores fundraising and resource mobilization opportunities for the Fund. </a:t>
            </a:r>
          </a:p>
        </p:txBody>
      </p:sp>
      <p:sp>
        <p:nvSpPr>
          <p:cNvPr id="4" name="Slide Number Placeholder 3"/>
          <p:cNvSpPr>
            <a:spLocks noGrp="1"/>
          </p:cNvSpPr>
          <p:nvPr>
            <p:ph type="sldNum" sz="quarter" idx="5"/>
          </p:nvPr>
        </p:nvSpPr>
        <p:spPr/>
        <p:txBody>
          <a:bodyPr/>
          <a:lstStyle/>
          <a:p>
            <a:fld id="{CAAC7F7E-41F3-48C5-B171-387E94290132}" type="slidenum">
              <a:rPr lang="en-US" smtClean="0"/>
              <a:t>8</a:t>
            </a:fld>
            <a:endParaRPr lang="en-US"/>
          </a:p>
        </p:txBody>
      </p:sp>
    </p:spTree>
    <p:extLst>
      <p:ext uri="{BB962C8B-B14F-4D97-AF65-F5344CB8AC3E}">
        <p14:creationId xmlns:p14="http://schemas.microsoft.com/office/powerpoint/2010/main" val="3672906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Since the inception of the AEF, 66 projects have been initiated of which 40 have been completed and 26 are currently marked as ongoing. </a:t>
            </a:r>
          </a:p>
          <a:p>
            <a:pPr marL="171450" indent="-171450">
              <a:buFont typeface="Arial" panose="020B0604020202020204" pitchFamily="34" charset="0"/>
              <a:buChar char="•"/>
            </a:pPr>
            <a:r>
              <a:rPr lang="en-US" dirty="0"/>
              <a:t>The Fund has received USD 4,834,206 to date, of which USD 3,625,396 has been allocated to the various projects. </a:t>
            </a:r>
          </a:p>
          <a:p>
            <a:pPr marL="171450" indent="-171450">
              <a:buFont typeface="Arial" panose="020B0604020202020204" pitchFamily="34" charset="0"/>
              <a:buChar char="•"/>
            </a:pPr>
            <a:r>
              <a:rPr lang="en-US" dirty="0"/>
              <a:t>In 2020, in response to the outbreak of the Covid-19 pandemic, the AEF issued an emergency call for proposals </a:t>
            </a:r>
            <a:r>
              <a:rPr lang="en-US" sz="1200" kern="1200" dirty="0">
                <a:solidFill>
                  <a:schemeClr val="tx1"/>
                </a:solidFill>
                <a:effectLst/>
                <a:latin typeface="+mn-lt"/>
                <a:ea typeface="+mn-ea"/>
                <a:cs typeface="+mn-cs"/>
              </a:rPr>
              <a:t>to provide funding to range States to address elephant conservation challenges related to the pandemic.</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19 project proposals were approved for a total funding of USD 933,590.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2 projects have been completed, 13 are ongoing and 3 are undergoing payment processing.</a:t>
            </a:r>
            <a:endParaRPr lang="en-US" dirty="0"/>
          </a:p>
        </p:txBody>
      </p:sp>
      <p:sp>
        <p:nvSpPr>
          <p:cNvPr id="4" name="Slide Number Placeholder 3"/>
          <p:cNvSpPr>
            <a:spLocks noGrp="1"/>
          </p:cNvSpPr>
          <p:nvPr>
            <p:ph type="sldNum" sz="quarter" idx="5"/>
          </p:nvPr>
        </p:nvSpPr>
        <p:spPr/>
        <p:txBody>
          <a:bodyPr/>
          <a:lstStyle/>
          <a:p>
            <a:fld id="{CAAC7F7E-41F3-48C5-B171-387E94290132}" type="slidenum">
              <a:rPr lang="en-US" smtClean="0"/>
              <a:t>9</a:t>
            </a:fld>
            <a:endParaRPr lang="en-US"/>
          </a:p>
        </p:txBody>
      </p:sp>
    </p:spTree>
    <p:extLst>
      <p:ext uri="{BB962C8B-B14F-4D97-AF65-F5344CB8AC3E}">
        <p14:creationId xmlns:p14="http://schemas.microsoft.com/office/powerpoint/2010/main" val="33530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Of the 40 projects completed, 12 projects were implemented in the West African sub-region, 5 in Central Africa, 11 in East Africa and 10 in the Southern Africa sub-region. </a:t>
            </a:r>
          </a:p>
          <a:p>
            <a:pPr marL="171450" indent="-171450">
              <a:buFont typeface="Arial" panose="020B0604020202020204" pitchFamily="34" charset="0"/>
              <a:buChar char="•"/>
            </a:pPr>
            <a:r>
              <a:rPr lang="en-US" dirty="0"/>
              <a:t>2 projects were cutting across the range States, both implemented by the IUCN. This included the project on preparing technical inputs for the revision of the AEAP.</a:t>
            </a:r>
          </a:p>
          <a:p>
            <a:endParaRPr lang="en-US" dirty="0"/>
          </a:p>
        </p:txBody>
      </p:sp>
      <p:sp>
        <p:nvSpPr>
          <p:cNvPr id="4" name="Slide Number Placeholder 3"/>
          <p:cNvSpPr>
            <a:spLocks noGrp="1"/>
          </p:cNvSpPr>
          <p:nvPr>
            <p:ph type="sldNum" sz="quarter" idx="5"/>
          </p:nvPr>
        </p:nvSpPr>
        <p:spPr/>
        <p:txBody>
          <a:bodyPr/>
          <a:lstStyle/>
          <a:p>
            <a:fld id="{CAAC7F7E-41F3-48C5-B171-387E94290132}" type="slidenum">
              <a:rPr lang="en-US" smtClean="0"/>
              <a:t>10</a:t>
            </a:fld>
            <a:endParaRPr lang="en-US"/>
          </a:p>
        </p:txBody>
      </p:sp>
    </p:spTree>
    <p:extLst>
      <p:ext uri="{BB962C8B-B14F-4D97-AF65-F5344CB8AC3E}">
        <p14:creationId xmlns:p14="http://schemas.microsoft.com/office/powerpoint/2010/main" val="2018687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296D-37E3-4016-AE97-16FF1D60B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3F13E1-D4C2-4718-9C99-6BC44716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B5EC0F-C62A-432E-BB81-5FED4A0EF1CD}"/>
              </a:ext>
            </a:extLst>
          </p:cNvPr>
          <p:cNvSpPr>
            <a:spLocks noGrp="1"/>
          </p:cNvSpPr>
          <p:nvPr>
            <p:ph type="dt" sz="half" idx="10"/>
          </p:nvPr>
        </p:nvSpPr>
        <p:spPr/>
        <p:txBody>
          <a:bodyPr/>
          <a:lstStyle/>
          <a:p>
            <a:fld id="{F023AD7E-C2ED-4CD7-A8C8-BFEFF403472B}" type="datetimeFigureOut">
              <a:rPr lang="en-US" smtClean="0"/>
              <a:t>22/11/2021</a:t>
            </a:fld>
            <a:endParaRPr lang="en-US"/>
          </a:p>
        </p:txBody>
      </p:sp>
      <p:sp>
        <p:nvSpPr>
          <p:cNvPr id="5" name="Footer Placeholder 4">
            <a:extLst>
              <a:ext uri="{FF2B5EF4-FFF2-40B4-BE49-F238E27FC236}">
                <a16:creationId xmlns:a16="http://schemas.microsoft.com/office/drawing/2014/main" id="{119B519B-E390-44EB-9335-EA04D5F8C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F9610-C039-484C-AF03-2DD56009C738}"/>
              </a:ext>
            </a:extLst>
          </p:cNvPr>
          <p:cNvSpPr>
            <a:spLocks noGrp="1"/>
          </p:cNvSpPr>
          <p:nvPr>
            <p:ph type="sldNum" sz="quarter" idx="12"/>
          </p:nvPr>
        </p:nvSpPr>
        <p:spPr/>
        <p:txBody>
          <a:bodyPr/>
          <a:lstStyle/>
          <a:p>
            <a:fld id="{622805FE-EFF9-4A64-8467-8DDB1F5AD197}" type="slidenum">
              <a:rPr lang="en-US" smtClean="0"/>
              <a:t>‹#›</a:t>
            </a:fld>
            <a:endParaRPr lang="en-US"/>
          </a:p>
        </p:txBody>
      </p:sp>
    </p:spTree>
    <p:extLst>
      <p:ext uri="{BB962C8B-B14F-4D97-AF65-F5344CB8AC3E}">
        <p14:creationId xmlns:p14="http://schemas.microsoft.com/office/powerpoint/2010/main" val="374768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CFE4-2807-4D12-A1D6-140BEB260B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35EB8F-07EE-4E15-9916-CCE1E0C36C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CDA26-C4D2-44C2-B146-F2CB9F6CCC64}"/>
              </a:ext>
            </a:extLst>
          </p:cNvPr>
          <p:cNvSpPr>
            <a:spLocks noGrp="1"/>
          </p:cNvSpPr>
          <p:nvPr>
            <p:ph type="dt" sz="half" idx="10"/>
          </p:nvPr>
        </p:nvSpPr>
        <p:spPr/>
        <p:txBody>
          <a:bodyPr/>
          <a:lstStyle/>
          <a:p>
            <a:fld id="{F023AD7E-C2ED-4CD7-A8C8-BFEFF403472B}" type="datetimeFigureOut">
              <a:rPr lang="en-US" smtClean="0"/>
              <a:t>22/11/2021</a:t>
            </a:fld>
            <a:endParaRPr lang="en-US"/>
          </a:p>
        </p:txBody>
      </p:sp>
      <p:sp>
        <p:nvSpPr>
          <p:cNvPr id="5" name="Footer Placeholder 4">
            <a:extLst>
              <a:ext uri="{FF2B5EF4-FFF2-40B4-BE49-F238E27FC236}">
                <a16:creationId xmlns:a16="http://schemas.microsoft.com/office/drawing/2014/main" id="{6CDA1A93-11F5-4481-8D41-1C555ACD3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C550B-F855-45A1-B98F-87178A06F582}"/>
              </a:ext>
            </a:extLst>
          </p:cNvPr>
          <p:cNvSpPr>
            <a:spLocks noGrp="1"/>
          </p:cNvSpPr>
          <p:nvPr>
            <p:ph type="sldNum" sz="quarter" idx="12"/>
          </p:nvPr>
        </p:nvSpPr>
        <p:spPr/>
        <p:txBody>
          <a:bodyPr/>
          <a:lstStyle/>
          <a:p>
            <a:fld id="{622805FE-EFF9-4A64-8467-8DDB1F5AD197}" type="slidenum">
              <a:rPr lang="en-US" smtClean="0"/>
              <a:t>‹#›</a:t>
            </a:fld>
            <a:endParaRPr lang="en-US"/>
          </a:p>
        </p:txBody>
      </p:sp>
    </p:spTree>
    <p:extLst>
      <p:ext uri="{BB962C8B-B14F-4D97-AF65-F5344CB8AC3E}">
        <p14:creationId xmlns:p14="http://schemas.microsoft.com/office/powerpoint/2010/main" val="217091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D4E423-A9C4-415B-8333-FF2C735A50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A75EFA-F0BC-48B2-83AD-B9AF16D167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545CD-4458-4289-A99F-DB40C3411C84}"/>
              </a:ext>
            </a:extLst>
          </p:cNvPr>
          <p:cNvSpPr>
            <a:spLocks noGrp="1"/>
          </p:cNvSpPr>
          <p:nvPr>
            <p:ph type="dt" sz="half" idx="10"/>
          </p:nvPr>
        </p:nvSpPr>
        <p:spPr/>
        <p:txBody>
          <a:bodyPr/>
          <a:lstStyle/>
          <a:p>
            <a:fld id="{F023AD7E-C2ED-4CD7-A8C8-BFEFF403472B}" type="datetimeFigureOut">
              <a:rPr lang="en-US" smtClean="0"/>
              <a:t>22/11/2021</a:t>
            </a:fld>
            <a:endParaRPr lang="en-US"/>
          </a:p>
        </p:txBody>
      </p:sp>
      <p:sp>
        <p:nvSpPr>
          <p:cNvPr id="5" name="Footer Placeholder 4">
            <a:extLst>
              <a:ext uri="{FF2B5EF4-FFF2-40B4-BE49-F238E27FC236}">
                <a16:creationId xmlns:a16="http://schemas.microsoft.com/office/drawing/2014/main" id="{25880302-A663-45A9-A0AC-4C8B1D0DD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F58C0-E3A4-4F46-8DEB-F9B200245697}"/>
              </a:ext>
            </a:extLst>
          </p:cNvPr>
          <p:cNvSpPr>
            <a:spLocks noGrp="1"/>
          </p:cNvSpPr>
          <p:nvPr>
            <p:ph type="sldNum" sz="quarter" idx="12"/>
          </p:nvPr>
        </p:nvSpPr>
        <p:spPr/>
        <p:txBody>
          <a:bodyPr/>
          <a:lstStyle/>
          <a:p>
            <a:fld id="{622805FE-EFF9-4A64-8467-8DDB1F5AD197}" type="slidenum">
              <a:rPr lang="en-US" smtClean="0"/>
              <a:t>‹#›</a:t>
            </a:fld>
            <a:endParaRPr lang="en-US"/>
          </a:p>
        </p:txBody>
      </p:sp>
    </p:spTree>
    <p:extLst>
      <p:ext uri="{BB962C8B-B14F-4D97-AF65-F5344CB8AC3E}">
        <p14:creationId xmlns:p14="http://schemas.microsoft.com/office/powerpoint/2010/main" val="66137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FB60-6DB2-44A8-A2C5-8FB47684EF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F51850-9417-4190-94D4-0ED29D1A0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F71A5-E53B-4765-BB8F-119701880ED4}"/>
              </a:ext>
            </a:extLst>
          </p:cNvPr>
          <p:cNvSpPr>
            <a:spLocks noGrp="1"/>
          </p:cNvSpPr>
          <p:nvPr>
            <p:ph type="dt" sz="half" idx="10"/>
          </p:nvPr>
        </p:nvSpPr>
        <p:spPr/>
        <p:txBody>
          <a:bodyPr/>
          <a:lstStyle/>
          <a:p>
            <a:fld id="{F023AD7E-C2ED-4CD7-A8C8-BFEFF403472B}" type="datetimeFigureOut">
              <a:rPr lang="en-US" smtClean="0"/>
              <a:t>22/11/2021</a:t>
            </a:fld>
            <a:endParaRPr lang="en-US"/>
          </a:p>
        </p:txBody>
      </p:sp>
      <p:sp>
        <p:nvSpPr>
          <p:cNvPr id="5" name="Footer Placeholder 4">
            <a:extLst>
              <a:ext uri="{FF2B5EF4-FFF2-40B4-BE49-F238E27FC236}">
                <a16:creationId xmlns:a16="http://schemas.microsoft.com/office/drawing/2014/main" id="{8B0D3004-03B4-457E-9341-180D77F9C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1037F-FD6A-4E01-9728-F773ECFC90C5}"/>
              </a:ext>
            </a:extLst>
          </p:cNvPr>
          <p:cNvSpPr>
            <a:spLocks noGrp="1"/>
          </p:cNvSpPr>
          <p:nvPr>
            <p:ph type="sldNum" sz="quarter" idx="12"/>
          </p:nvPr>
        </p:nvSpPr>
        <p:spPr/>
        <p:txBody>
          <a:bodyPr/>
          <a:lstStyle/>
          <a:p>
            <a:fld id="{622805FE-EFF9-4A64-8467-8DDB1F5AD197}" type="slidenum">
              <a:rPr lang="en-US" smtClean="0"/>
              <a:t>‹#›</a:t>
            </a:fld>
            <a:endParaRPr lang="en-US"/>
          </a:p>
        </p:txBody>
      </p:sp>
    </p:spTree>
    <p:extLst>
      <p:ext uri="{BB962C8B-B14F-4D97-AF65-F5344CB8AC3E}">
        <p14:creationId xmlns:p14="http://schemas.microsoft.com/office/powerpoint/2010/main" val="121374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01A1-B914-4BEE-9526-0485B4E4A4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6CED7A-3664-428F-95CC-3376E235E0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C4D5A-14A9-427B-A35B-5BCDC7983E40}"/>
              </a:ext>
            </a:extLst>
          </p:cNvPr>
          <p:cNvSpPr>
            <a:spLocks noGrp="1"/>
          </p:cNvSpPr>
          <p:nvPr>
            <p:ph type="dt" sz="half" idx="10"/>
          </p:nvPr>
        </p:nvSpPr>
        <p:spPr/>
        <p:txBody>
          <a:bodyPr/>
          <a:lstStyle/>
          <a:p>
            <a:fld id="{F023AD7E-C2ED-4CD7-A8C8-BFEFF403472B}" type="datetimeFigureOut">
              <a:rPr lang="en-US" smtClean="0"/>
              <a:t>22/11/2021</a:t>
            </a:fld>
            <a:endParaRPr lang="en-US"/>
          </a:p>
        </p:txBody>
      </p:sp>
      <p:sp>
        <p:nvSpPr>
          <p:cNvPr id="5" name="Footer Placeholder 4">
            <a:extLst>
              <a:ext uri="{FF2B5EF4-FFF2-40B4-BE49-F238E27FC236}">
                <a16:creationId xmlns:a16="http://schemas.microsoft.com/office/drawing/2014/main" id="{E7BBE9D7-1544-40EC-B0FB-DE8ACB0BA8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5000D-DAF3-4076-BB52-3894F2EE48F6}"/>
              </a:ext>
            </a:extLst>
          </p:cNvPr>
          <p:cNvSpPr>
            <a:spLocks noGrp="1"/>
          </p:cNvSpPr>
          <p:nvPr>
            <p:ph type="sldNum" sz="quarter" idx="12"/>
          </p:nvPr>
        </p:nvSpPr>
        <p:spPr/>
        <p:txBody>
          <a:bodyPr/>
          <a:lstStyle/>
          <a:p>
            <a:fld id="{622805FE-EFF9-4A64-8467-8DDB1F5AD197}" type="slidenum">
              <a:rPr lang="en-US" smtClean="0"/>
              <a:t>‹#›</a:t>
            </a:fld>
            <a:endParaRPr lang="en-US"/>
          </a:p>
        </p:txBody>
      </p:sp>
    </p:spTree>
    <p:extLst>
      <p:ext uri="{BB962C8B-B14F-4D97-AF65-F5344CB8AC3E}">
        <p14:creationId xmlns:p14="http://schemas.microsoft.com/office/powerpoint/2010/main" val="356833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468-16E7-4D89-ADFF-D4744C8FD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FB7F0A-97F9-4CAA-8042-4C7C8EDEBD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26259F-40FF-4692-9FDE-686A5747FE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341601-3EB0-4FFD-9654-C510E4709DCE}"/>
              </a:ext>
            </a:extLst>
          </p:cNvPr>
          <p:cNvSpPr>
            <a:spLocks noGrp="1"/>
          </p:cNvSpPr>
          <p:nvPr>
            <p:ph type="dt" sz="half" idx="10"/>
          </p:nvPr>
        </p:nvSpPr>
        <p:spPr/>
        <p:txBody>
          <a:bodyPr/>
          <a:lstStyle/>
          <a:p>
            <a:fld id="{F023AD7E-C2ED-4CD7-A8C8-BFEFF403472B}" type="datetimeFigureOut">
              <a:rPr lang="en-US" smtClean="0"/>
              <a:t>22/11/2021</a:t>
            </a:fld>
            <a:endParaRPr lang="en-US"/>
          </a:p>
        </p:txBody>
      </p:sp>
      <p:sp>
        <p:nvSpPr>
          <p:cNvPr id="6" name="Footer Placeholder 5">
            <a:extLst>
              <a:ext uri="{FF2B5EF4-FFF2-40B4-BE49-F238E27FC236}">
                <a16:creationId xmlns:a16="http://schemas.microsoft.com/office/drawing/2014/main" id="{AD33985E-6485-42FB-A8EF-0C0329738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B1CAE-DE98-410E-95AE-9013C18DC14E}"/>
              </a:ext>
            </a:extLst>
          </p:cNvPr>
          <p:cNvSpPr>
            <a:spLocks noGrp="1"/>
          </p:cNvSpPr>
          <p:nvPr>
            <p:ph type="sldNum" sz="quarter" idx="12"/>
          </p:nvPr>
        </p:nvSpPr>
        <p:spPr/>
        <p:txBody>
          <a:bodyPr/>
          <a:lstStyle/>
          <a:p>
            <a:fld id="{622805FE-EFF9-4A64-8467-8DDB1F5AD197}" type="slidenum">
              <a:rPr lang="en-US" smtClean="0"/>
              <a:t>‹#›</a:t>
            </a:fld>
            <a:endParaRPr lang="en-US"/>
          </a:p>
        </p:txBody>
      </p:sp>
    </p:spTree>
    <p:extLst>
      <p:ext uri="{BB962C8B-B14F-4D97-AF65-F5344CB8AC3E}">
        <p14:creationId xmlns:p14="http://schemas.microsoft.com/office/powerpoint/2010/main" val="129741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1BF4-4D19-474E-9FCD-7BE81DAB2B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6A88A2-30D3-4E0C-9F5D-6642DEC847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D87B5F-30AC-4FC8-9637-B0DECA0330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4D0231-A2F3-4B55-9BD6-CCAB8B1A1B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DA4AD8-2C47-4E19-B17D-9E61BB31D1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4CB02D-E783-44B5-BF48-2EB5CBE5C88F}"/>
              </a:ext>
            </a:extLst>
          </p:cNvPr>
          <p:cNvSpPr>
            <a:spLocks noGrp="1"/>
          </p:cNvSpPr>
          <p:nvPr>
            <p:ph type="dt" sz="half" idx="10"/>
          </p:nvPr>
        </p:nvSpPr>
        <p:spPr/>
        <p:txBody>
          <a:bodyPr/>
          <a:lstStyle/>
          <a:p>
            <a:fld id="{F023AD7E-C2ED-4CD7-A8C8-BFEFF403472B}" type="datetimeFigureOut">
              <a:rPr lang="en-US" smtClean="0"/>
              <a:t>22/11/2021</a:t>
            </a:fld>
            <a:endParaRPr lang="en-US"/>
          </a:p>
        </p:txBody>
      </p:sp>
      <p:sp>
        <p:nvSpPr>
          <p:cNvPr id="8" name="Footer Placeholder 7">
            <a:extLst>
              <a:ext uri="{FF2B5EF4-FFF2-40B4-BE49-F238E27FC236}">
                <a16:creationId xmlns:a16="http://schemas.microsoft.com/office/drawing/2014/main" id="{960D097F-0F47-4777-88C3-F93241FC83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BF5129-7494-4F4C-B955-BCF4C637D6A4}"/>
              </a:ext>
            </a:extLst>
          </p:cNvPr>
          <p:cNvSpPr>
            <a:spLocks noGrp="1"/>
          </p:cNvSpPr>
          <p:nvPr>
            <p:ph type="sldNum" sz="quarter" idx="12"/>
          </p:nvPr>
        </p:nvSpPr>
        <p:spPr/>
        <p:txBody>
          <a:bodyPr/>
          <a:lstStyle/>
          <a:p>
            <a:fld id="{622805FE-EFF9-4A64-8467-8DDB1F5AD197}" type="slidenum">
              <a:rPr lang="en-US" smtClean="0"/>
              <a:t>‹#›</a:t>
            </a:fld>
            <a:endParaRPr lang="en-US"/>
          </a:p>
        </p:txBody>
      </p:sp>
    </p:spTree>
    <p:extLst>
      <p:ext uri="{BB962C8B-B14F-4D97-AF65-F5344CB8AC3E}">
        <p14:creationId xmlns:p14="http://schemas.microsoft.com/office/powerpoint/2010/main" val="297331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F2DFB-8C5D-4979-968A-0FC740A8D9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48D512-E156-43AB-8A3D-2B19C32F98E9}"/>
              </a:ext>
            </a:extLst>
          </p:cNvPr>
          <p:cNvSpPr>
            <a:spLocks noGrp="1"/>
          </p:cNvSpPr>
          <p:nvPr>
            <p:ph type="dt" sz="half" idx="10"/>
          </p:nvPr>
        </p:nvSpPr>
        <p:spPr/>
        <p:txBody>
          <a:bodyPr/>
          <a:lstStyle/>
          <a:p>
            <a:fld id="{F023AD7E-C2ED-4CD7-A8C8-BFEFF403472B}" type="datetimeFigureOut">
              <a:rPr lang="en-US" smtClean="0"/>
              <a:t>22/11/2021</a:t>
            </a:fld>
            <a:endParaRPr lang="en-US"/>
          </a:p>
        </p:txBody>
      </p:sp>
      <p:sp>
        <p:nvSpPr>
          <p:cNvPr id="4" name="Footer Placeholder 3">
            <a:extLst>
              <a:ext uri="{FF2B5EF4-FFF2-40B4-BE49-F238E27FC236}">
                <a16:creationId xmlns:a16="http://schemas.microsoft.com/office/drawing/2014/main" id="{D4B30252-B050-4CEC-816B-C156C46200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1CA804-8BAF-44AA-9E0B-4D3F8E69C44D}"/>
              </a:ext>
            </a:extLst>
          </p:cNvPr>
          <p:cNvSpPr>
            <a:spLocks noGrp="1"/>
          </p:cNvSpPr>
          <p:nvPr>
            <p:ph type="sldNum" sz="quarter" idx="12"/>
          </p:nvPr>
        </p:nvSpPr>
        <p:spPr/>
        <p:txBody>
          <a:bodyPr/>
          <a:lstStyle/>
          <a:p>
            <a:fld id="{622805FE-EFF9-4A64-8467-8DDB1F5AD197}" type="slidenum">
              <a:rPr lang="en-US" smtClean="0"/>
              <a:t>‹#›</a:t>
            </a:fld>
            <a:endParaRPr lang="en-US"/>
          </a:p>
        </p:txBody>
      </p:sp>
    </p:spTree>
    <p:extLst>
      <p:ext uri="{BB962C8B-B14F-4D97-AF65-F5344CB8AC3E}">
        <p14:creationId xmlns:p14="http://schemas.microsoft.com/office/powerpoint/2010/main" val="275430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34521-DD06-4D08-9E4A-D9F916893378}"/>
              </a:ext>
            </a:extLst>
          </p:cNvPr>
          <p:cNvSpPr>
            <a:spLocks noGrp="1"/>
          </p:cNvSpPr>
          <p:nvPr>
            <p:ph type="dt" sz="half" idx="10"/>
          </p:nvPr>
        </p:nvSpPr>
        <p:spPr/>
        <p:txBody>
          <a:bodyPr/>
          <a:lstStyle/>
          <a:p>
            <a:fld id="{F023AD7E-C2ED-4CD7-A8C8-BFEFF403472B}" type="datetimeFigureOut">
              <a:rPr lang="en-US" smtClean="0"/>
              <a:t>22/11/2021</a:t>
            </a:fld>
            <a:endParaRPr lang="en-US"/>
          </a:p>
        </p:txBody>
      </p:sp>
      <p:sp>
        <p:nvSpPr>
          <p:cNvPr id="3" name="Footer Placeholder 2">
            <a:extLst>
              <a:ext uri="{FF2B5EF4-FFF2-40B4-BE49-F238E27FC236}">
                <a16:creationId xmlns:a16="http://schemas.microsoft.com/office/drawing/2014/main" id="{C77BFB0A-A320-4034-A5BC-E7636B78D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6D4565-87BA-4549-9551-61E756DAB616}"/>
              </a:ext>
            </a:extLst>
          </p:cNvPr>
          <p:cNvSpPr>
            <a:spLocks noGrp="1"/>
          </p:cNvSpPr>
          <p:nvPr>
            <p:ph type="sldNum" sz="quarter" idx="12"/>
          </p:nvPr>
        </p:nvSpPr>
        <p:spPr/>
        <p:txBody>
          <a:bodyPr/>
          <a:lstStyle/>
          <a:p>
            <a:fld id="{622805FE-EFF9-4A64-8467-8DDB1F5AD197}" type="slidenum">
              <a:rPr lang="en-US" smtClean="0"/>
              <a:t>‹#›</a:t>
            </a:fld>
            <a:endParaRPr lang="en-US"/>
          </a:p>
        </p:txBody>
      </p:sp>
    </p:spTree>
    <p:extLst>
      <p:ext uri="{BB962C8B-B14F-4D97-AF65-F5344CB8AC3E}">
        <p14:creationId xmlns:p14="http://schemas.microsoft.com/office/powerpoint/2010/main" val="12267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DC4B-B327-426E-B9E5-0AB6D27E2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47A8FF-1DDD-400E-BF5E-A34D53912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62343C-8892-4AEA-9559-A7819ABB2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648A6-47A2-4747-8686-CC9DEF2589AB}"/>
              </a:ext>
            </a:extLst>
          </p:cNvPr>
          <p:cNvSpPr>
            <a:spLocks noGrp="1"/>
          </p:cNvSpPr>
          <p:nvPr>
            <p:ph type="dt" sz="half" idx="10"/>
          </p:nvPr>
        </p:nvSpPr>
        <p:spPr/>
        <p:txBody>
          <a:bodyPr/>
          <a:lstStyle/>
          <a:p>
            <a:fld id="{F023AD7E-C2ED-4CD7-A8C8-BFEFF403472B}" type="datetimeFigureOut">
              <a:rPr lang="en-US" smtClean="0"/>
              <a:t>22/11/2021</a:t>
            </a:fld>
            <a:endParaRPr lang="en-US"/>
          </a:p>
        </p:txBody>
      </p:sp>
      <p:sp>
        <p:nvSpPr>
          <p:cNvPr id="6" name="Footer Placeholder 5">
            <a:extLst>
              <a:ext uri="{FF2B5EF4-FFF2-40B4-BE49-F238E27FC236}">
                <a16:creationId xmlns:a16="http://schemas.microsoft.com/office/drawing/2014/main" id="{AD270FC9-F2DE-4319-AEA6-CC4E557F6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7F1C4-A807-4F9D-898A-C299E8914EFB}"/>
              </a:ext>
            </a:extLst>
          </p:cNvPr>
          <p:cNvSpPr>
            <a:spLocks noGrp="1"/>
          </p:cNvSpPr>
          <p:nvPr>
            <p:ph type="sldNum" sz="quarter" idx="12"/>
          </p:nvPr>
        </p:nvSpPr>
        <p:spPr/>
        <p:txBody>
          <a:bodyPr/>
          <a:lstStyle/>
          <a:p>
            <a:fld id="{622805FE-EFF9-4A64-8467-8DDB1F5AD197}" type="slidenum">
              <a:rPr lang="en-US" smtClean="0"/>
              <a:t>‹#›</a:t>
            </a:fld>
            <a:endParaRPr lang="en-US"/>
          </a:p>
        </p:txBody>
      </p:sp>
    </p:spTree>
    <p:extLst>
      <p:ext uri="{BB962C8B-B14F-4D97-AF65-F5344CB8AC3E}">
        <p14:creationId xmlns:p14="http://schemas.microsoft.com/office/powerpoint/2010/main" val="113651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EEF8-DEBC-4EFD-9060-9B9EA0A8A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852CB4-582C-48F7-8648-209C694B9B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F8EFC2-4220-4F58-9526-B463C743B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17ED3-7409-446D-BD97-3CB499A705C4}"/>
              </a:ext>
            </a:extLst>
          </p:cNvPr>
          <p:cNvSpPr>
            <a:spLocks noGrp="1"/>
          </p:cNvSpPr>
          <p:nvPr>
            <p:ph type="dt" sz="half" idx="10"/>
          </p:nvPr>
        </p:nvSpPr>
        <p:spPr/>
        <p:txBody>
          <a:bodyPr/>
          <a:lstStyle/>
          <a:p>
            <a:fld id="{F023AD7E-C2ED-4CD7-A8C8-BFEFF403472B}" type="datetimeFigureOut">
              <a:rPr lang="en-US" smtClean="0"/>
              <a:t>22/11/2021</a:t>
            </a:fld>
            <a:endParaRPr lang="en-US"/>
          </a:p>
        </p:txBody>
      </p:sp>
      <p:sp>
        <p:nvSpPr>
          <p:cNvPr id="6" name="Footer Placeholder 5">
            <a:extLst>
              <a:ext uri="{FF2B5EF4-FFF2-40B4-BE49-F238E27FC236}">
                <a16:creationId xmlns:a16="http://schemas.microsoft.com/office/drawing/2014/main" id="{F3ADE05A-CB89-4857-8802-BE0A521FE5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EECFF5-3D01-4837-8414-0F7C914A3FD4}"/>
              </a:ext>
            </a:extLst>
          </p:cNvPr>
          <p:cNvSpPr>
            <a:spLocks noGrp="1"/>
          </p:cNvSpPr>
          <p:nvPr>
            <p:ph type="sldNum" sz="quarter" idx="12"/>
          </p:nvPr>
        </p:nvSpPr>
        <p:spPr/>
        <p:txBody>
          <a:bodyPr/>
          <a:lstStyle/>
          <a:p>
            <a:fld id="{622805FE-EFF9-4A64-8467-8DDB1F5AD197}" type="slidenum">
              <a:rPr lang="en-US" smtClean="0"/>
              <a:t>‹#›</a:t>
            </a:fld>
            <a:endParaRPr lang="en-US"/>
          </a:p>
        </p:txBody>
      </p:sp>
    </p:spTree>
    <p:extLst>
      <p:ext uri="{BB962C8B-B14F-4D97-AF65-F5344CB8AC3E}">
        <p14:creationId xmlns:p14="http://schemas.microsoft.com/office/powerpoint/2010/main" val="346160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B6D1C-F9D5-4A8A-9056-52C616EC4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BEFC8-DDC8-440E-B8BC-072AFC0AE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FE538-8264-4442-8C1E-5A3CAC2CB7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3AD7E-C2ED-4CD7-A8C8-BFEFF403472B}" type="datetimeFigureOut">
              <a:rPr lang="en-US" smtClean="0"/>
              <a:t>22/11/2021</a:t>
            </a:fld>
            <a:endParaRPr lang="en-US"/>
          </a:p>
        </p:txBody>
      </p:sp>
      <p:sp>
        <p:nvSpPr>
          <p:cNvPr id="5" name="Footer Placeholder 4">
            <a:extLst>
              <a:ext uri="{FF2B5EF4-FFF2-40B4-BE49-F238E27FC236}">
                <a16:creationId xmlns:a16="http://schemas.microsoft.com/office/drawing/2014/main" id="{E57D3EA6-EBC6-4739-9F4B-17D6CF37CC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BD83E0-5A5D-4C42-9EF7-952AC5E0DC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805FE-EFF9-4A64-8467-8DDB1F5AD197}" type="slidenum">
              <a:rPr lang="en-US" smtClean="0"/>
              <a:t>‹#›</a:t>
            </a:fld>
            <a:endParaRPr lang="en-US"/>
          </a:p>
        </p:txBody>
      </p:sp>
    </p:spTree>
    <p:extLst>
      <p:ext uri="{BB962C8B-B14F-4D97-AF65-F5344CB8AC3E}">
        <p14:creationId xmlns:p14="http://schemas.microsoft.com/office/powerpoint/2010/main" val="1316656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emf"/><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fi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1.jf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3.svg"/><Relationship Id="rId4" Type="http://schemas.openxmlformats.org/officeDocument/2006/relationships/diagramLayout" Target="../diagrams/layout3.xml"/><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565D"/>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045B59B-615E-4718-A150-42DE5D03E1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6CF29CD-38B8-4924-BA11-6D6051748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5F21F-FB23-48FB-86FF-770AAD22D885}"/>
              </a:ext>
            </a:extLst>
          </p:cNvPr>
          <p:cNvSpPr>
            <a:spLocks noGrp="1"/>
          </p:cNvSpPr>
          <p:nvPr>
            <p:ph type="ctrTitle"/>
          </p:nvPr>
        </p:nvSpPr>
        <p:spPr>
          <a:xfrm>
            <a:off x="707011" y="365760"/>
            <a:ext cx="10765410" cy="1207269"/>
          </a:xfrm>
        </p:spPr>
        <p:txBody>
          <a:bodyPr>
            <a:normAutofit/>
          </a:bodyPr>
          <a:lstStyle/>
          <a:p>
            <a:r>
              <a:rPr lang="en-US" b="1" dirty="0">
                <a:solidFill>
                  <a:srgbClr val="FFFFFF"/>
                </a:solidFill>
              </a:rPr>
              <a:t>African Elephant Fund</a:t>
            </a:r>
          </a:p>
        </p:txBody>
      </p:sp>
      <p:sp>
        <p:nvSpPr>
          <p:cNvPr id="3" name="Subtitle 2">
            <a:extLst>
              <a:ext uri="{FF2B5EF4-FFF2-40B4-BE49-F238E27FC236}">
                <a16:creationId xmlns:a16="http://schemas.microsoft.com/office/drawing/2014/main" id="{84D299F8-C74C-444E-8826-7C1F9E3FED04}"/>
              </a:ext>
            </a:extLst>
          </p:cNvPr>
          <p:cNvSpPr>
            <a:spLocks noGrp="1"/>
          </p:cNvSpPr>
          <p:nvPr>
            <p:ph type="subTitle" idx="1"/>
          </p:nvPr>
        </p:nvSpPr>
        <p:spPr>
          <a:xfrm>
            <a:off x="1376313" y="1668780"/>
            <a:ext cx="9426806" cy="719122"/>
          </a:xfrm>
        </p:spPr>
        <p:txBody>
          <a:bodyPr>
            <a:normAutofit fontScale="92500" lnSpcReduction="10000"/>
          </a:bodyPr>
          <a:lstStyle/>
          <a:p>
            <a:r>
              <a:rPr lang="en-US" sz="2000" b="1" dirty="0">
                <a:solidFill>
                  <a:srgbClr val="E7E6E6"/>
                </a:solidFill>
              </a:rPr>
              <a:t>Presentation at the Meeting of the CMS West African Elephant MOU Signatories </a:t>
            </a:r>
          </a:p>
          <a:p>
            <a:r>
              <a:rPr lang="en-US" sz="2000" b="1" dirty="0">
                <a:solidFill>
                  <a:srgbClr val="E7E6E6"/>
                </a:solidFill>
              </a:rPr>
              <a:t>30 November – 1 December 2021</a:t>
            </a:r>
          </a:p>
        </p:txBody>
      </p:sp>
      <p:pic>
        <p:nvPicPr>
          <p:cNvPr id="9" name="Picture 8" descr="Map&#10;&#10;Description automatically generated">
            <a:extLst>
              <a:ext uri="{FF2B5EF4-FFF2-40B4-BE49-F238E27FC236}">
                <a16:creationId xmlns:a16="http://schemas.microsoft.com/office/drawing/2014/main" id="{C528C17C-E6BF-43F2-829C-69DBD6621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991" y="2943847"/>
            <a:ext cx="6234387" cy="3275978"/>
          </a:xfrm>
          <a:prstGeom prst="rect">
            <a:avLst/>
          </a:prstGeom>
        </p:spPr>
      </p:pic>
    </p:spTree>
    <p:extLst>
      <p:ext uri="{BB962C8B-B14F-4D97-AF65-F5344CB8AC3E}">
        <p14:creationId xmlns:p14="http://schemas.microsoft.com/office/powerpoint/2010/main" val="407377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A03E33-3383-48BD-809A-51573D08A608}"/>
              </a:ext>
            </a:extLst>
          </p:cNvPr>
          <p:cNvSpPr>
            <a:spLocks noGrp="1"/>
          </p:cNvSpPr>
          <p:nvPr>
            <p:ph type="title"/>
          </p:nvPr>
        </p:nvSpPr>
        <p:spPr>
          <a:xfrm>
            <a:off x="653048" y="-70685"/>
            <a:ext cx="10515600" cy="1752600"/>
          </a:xfrm>
        </p:spPr>
        <p:txBody>
          <a:bodyPr>
            <a:normAutofit/>
          </a:bodyPr>
          <a:lstStyle/>
          <a:p>
            <a:pPr>
              <a:lnSpc>
                <a:spcPct val="150000"/>
              </a:lnSpc>
              <a:spcBef>
                <a:spcPts val="1200"/>
              </a:spcBef>
            </a:pPr>
            <a:r>
              <a:rPr lang="en-US" sz="3600" b="1" dirty="0">
                <a:latin typeface="Calibri" panose="020F0502020204030204" pitchFamily="34" charset="0"/>
                <a:cs typeface="Calibri" panose="020F0502020204030204" pitchFamily="34" charset="0"/>
              </a:rPr>
              <a:t>Implementation of the AEAP Cont.</a:t>
            </a:r>
            <a:br>
              <a:rPr lang="en-US" sz="3600" b="1" dirty="0">
                <a:latin typeface="Calibri" panose="020F0502020204030204" pitchFamily="34" charset="0"/>
                <a:cs typeface="Calibri" panose="020F0502020204030204" pitchFamily="34" charset="0"/>
              </a:rPr>
            </a:br>
            <a:r>
              <a:rPr lang="en-US" sz="2800" b="1" i="1" dirty="0">
                <a:latin typeface="Calibri" panose="020F0502020204030204" pitchFamily="34" charset="0"/>
                <a:cs typeface="Calibri" panose="020F0502020204030204" pitchFamily="34" charset="0"/>
              </a:rPr>
              <a:t>Projects completed per region </a:t>
            </a:r>
            <a:endParaRPr lang="en-US" sz="3600" b="1" i="1" dirty="0">
              <a:latin typeface="Calibri" panose="020F0502020204030204" pitchFamily="34" charset="0"/>
              <a:cs typeface="Calibri" panose="020F0502020204030204" pitchFamily="34" charset="0"/>
            </a:endParaRPr>
          </a:p>
        </p:txBody>
      </p:sp>
      <p:sp>
        <p:nvSpPr>
          <p:cNvPr id="76" name="TextBox 75">
            <a:extLst>
              <a:ext uri="{FF2B5EF4-FFF2-40B4-BE49-F238E27FC236}">
                <a16:creationId xmlns:a16="http://schemas.microsoft.com/office/drawing/2014/main" id="{ADD5616A-8229-496A-BA24-C29574480968}"/>
              </a:ext>
            </a:extLst>
          </p:cNvPr>
          <p:cNvSpPr txBox="1"/>
          <p:nvPr/>
        </p:nvSpPr>
        <p:spPr>
          <a:xfrm>
            <a:off x="2476500" y="2532896"/>
            <a:ext cx="1842407" cy="892552"/>
          </a:xfrm>
          <a:prstGeom prst="rect">
            <a:avLst/>
          </a:prstGeom>
          <a:noFill/>
        </p:spPr>
        <p:txBody>
          <a:bodyPr wrap="square" lIns="0" rIns="0" rtlCol="0" anchor="b">
            <a:spAutoFit/>
          </a:bodyPr>
          <a:lstStyle/>
          <a:p>
            <a:pPr algn="ctr"/>
            <a:r>
              <a:rPr lang="en-US" sz="2600" i="1" noProof="1"/>
              <a:t>West Africa: 12 Projects</a:t>
            </a:r>
          </a:p>
        </p:txBody>
      </p:sp>
      <p:sp>
        <p:nvSpPr>
          <p:cNvPr id="78" name="TextBox 77">
            <a:extLst>
              <a:ext uri="{FF2B5EF4-FFF2-40B4-BE49-F238E27FC236}">
                <a16:creationId xmlns:a16="http://schemas.microsoft.com/office/drawing/2014/main" id="{E90FE09D-E45D-4A03-9142-810529093437}"/>
              </a:ext>
            </a:extLst>
          </p:cNvPr>
          <p:cNvSpPr txBox="1"/>
          <p:nvPr/>
        </p:nvSpPr>
        <p:spPr>
          <a:xfrm>
            <a:off x="6840147" y="2532896"/>
            <a:ext cx="2214953" cy="892552"/>
          </a:xfrm>
          <a:prstGeom prst="rect">
            <a:avLst/>
          </a:prstGeom>
          <a:noFill/>
        </p:spPr>
        <p:txBody>
          <a:bodyPr wrap="square" lIns="0" rIns="0" rtlCol="0" anchor="b">
            <a:spAutoFit/>
          </a:bodyPr>
          <a:lstStyle/>
          <a:p>
            <a:pPr algn="ctr"/>
            <a:r>
              <a:rPr lang="en-US" sz="2600" i="1" noProof="1"/>
              <a:t>Southern Africa: 10 Projects</a:t>
            </a:r>
          </a:p>
        </p:txBody>
      </p:sp>
      <p:sp>
        <p:nvSpPr>
          <p:cNvPr id="79" name="TextBox 78">
            <a:extLst>
              <a:ext uri="{FF2B5EF4-FFF2-40B4-BE49-F238E27FC236}">
                <a16:creationId xmlns:a16="http://schemas.microsoft.com/office/drawing/2014/main" id="{A54F001A-8561-41D4-ADC6-47C278234077}"/>
              </a:ext>
            </a:extLst>
          </p:cNvPr>
          <p:cNvSpPr txBox="1"/>
          <p:nvPr/>
        </p:nvSpPr>
        <p:spPr>
          <a:xfrm>
            <a:off x="7001345" y="4836150"/>
            <a:ext cx="1952155" cy="892552"/>
          </a:xfrm>
          <a:prstGeom prst="rect">
            <a:avLst/>
          </a:prstGeom>
          <a:noFill/>
        </p:spPr>
        <p:txBody>
          <a:bodyPr wrap="square" lIns="0" rIns="0" rtlCol="0" anchor="b">
            <a:spAutoFit/>
          </a:bodyPr>
          <a:lstStyle/>
          <a:p>
            <a:pPr algn="ctr"/>
            <a:r>
              <a:rPr lang="en-US" sz="2600" i="1" noProof="1"/>
              <a:t>Central Africa: 5 Projects</a:t>
            </a:r>
          </a:p>
        </p:txBody>
      </p:sp>
      <p:sp>
        <p:nvSpPr>
          <p:cNvPr id="80" name="TextBox 79">
            <a:extLst>
              <a:ext uri="{FF2B5EF4-FFF2-40B4-BE49-F238E27FC236}">
                <a16:creationId xmlns:a16="http://schemas.microsoft.com/office/drawing/2014/main" id="{FBB446E4-DA55-4686-98F3-5EB488C2CDFA}"/>
              </a:ext>
            </a:extLst>
          </p:cNvPr>
          <p:cNvSpPr txBox="1"/>
          <p:nvPr/>
        </p:nvSpPr>
        <p:spPr>
          <a:xfrm>
            <a:off x="2496249" y="4822060"/>
            <a:ext cx="1842407" cy="892552"/>
          </a:xfrm>
          <a:prstGeom prst="rect">
            <a:avLst/>
          </a:prstGeom>
          <a:noFill/>
        </p:spPr>
        <p:txBody>
          <a:bodyPr wrap="square" lIns="0" rIns="0" rtlCol="0" anchor="b">
            <a:spAutoFit/>
          </a:bodyPr>
          <a:lstStyle/>
          <a:p>
            <a:pPr algn="ctr"/>
            <a:r>
              <a:rPr lang="en-US" sz="2600" i="1" noProof="1"/>
              <a:t>East Africa: 11 Projects</a:t>
            </a:r>
          </a:p>
        </p:txBody>
      </p:sp>
      <p:sp>
        <p:nvSpPr>
          <p:cNvPr id="81" name="TextBox 80">
            <a:extLst>
              <a:ext uri="{FF2B5EF4-FFF2-40B4-BE49-F238E27FC236}">
                <a16:creationId xmlns:a16="http://schemas.microsoft.com/office/drawing/2014/main" id="{F9D930DC-E955-46A7-8751-E93F5C73440D}"/>
              </a:ext>
            </a:extLst>
          </p:cNvPr>
          <p:cNvSpPr txBox="1"/>
          <p:nvPr/>
        </p:nvSpPr>
        <p:spPr>
          <a:xfrm>
            <a:off x="9708876" y="3820538"/>
            <a:ext cx="2100653" cy="892552"/>
          </a:xfrm>
          <a:prstGeom prst="rect">
            <a:avLst/>
          </a:prstGeom>
          <a:noFill/>
        </p:spPr>
        <p:txBody>
          <a:bodyPr wrap="square" lIns="0" rIns="0" rtlCol="0" anchor="b">
            <a:spAutoFit/>
          </a:bodyPr>
          <a:lstStyle/>
          <a:p>
            <a:pPr algn="ctr"/>
            <a:r>
              <a:rPr lang="en-US" sz="2600" i="1" noProof="1"/>
              <a:t>Multi-country: 2 Projects</a:t>
            </a:r>
          </a:p>
        </p:txBody>
      </p:sp>
      <p:pic>
        <p:nvPicPr>
          <p:cNvPr id="3074" name="Picture 2" descr="Animal, elephant icon - Download on Iconfinder on Iconfinder">
            <a:extLst>
              <a:ext uri="{FF2B5EF4-FFF2-40B4-BE49-F238E27FC236}">
                <a16:creationId xmlns:a16="http://schemas.microsoft.com/office/drawing/2014/main" id="{529B525C-C042-4507-8B2E-DF5ED348D78A}"/>
              </a:ext>
            </a:extLst>
          </p:cNvPr>
          <p:cNvPicPr>
            <a:picLocks noChangeAspect="1" noChangeArrowheads="1"/>
          </p:cNvPicPr>
          <p:nvPr/>
        </p:nvPicPr>
        <p:blipFill>
          <a:blip r:embed="rId3">
            <a:duotone>
              <a:schemeClr val="accent6">
                <a:shade val="45000"/>
                <a:satMod val="135000"/>
              </a:schemeClr>
              <a:prstClr val="white"/>
            </a:duotone>
            <a:alphaModFix/>
            <a:extLst>
              <a:ext uri="{BEBA8EAE-BF5A-486C-A8C5-ECC9F3942E4B}">
                <a14:imgProps xmlns:a14="http://schemas.microsoft.com/office/drawing/2010/main">
                  <a14:imgLayer r:embed="rId4">
                    <a14:imgEffect>
                      <a14:colorTemperature colorTemp="4700"/>
                    </a14:imgEffect>
                    <a14:imgEffect>
                      <a14:saturation sat="166000"/>
                    </a14:imgEffect>
                  </a14:imgLayer>
                </a14:imgProps>
              </a:ext>
              <a:ext uri="{28A0092B-C50C-407E-A947-70E740481C1C}">
                <a14:useLocalDpi xmlns:a14="http://schemas.microsoft.com/office/drawing/2010/main" val="0"/>
              </a:ext>
            </a:extLst>
          </a:blip>
          <a:srcRect/>
          <a:stretch>
            <a:fillRect/>
          </a:stretch>
        </p:blipFill>
        <p:spPr bwMode="auto">
          <a:xfrm>
            <a:off x="634094" y="2014564"/>
            <a:ext cx="1842407" cy="1842407"/>
          </a:xfrm>
          <a:prstGeom prst="rect">
            <a:avLst/>
          </a:prstGeom>
          <a:solidFill>
            <a:schemeClr val="bg1"/>
          </a:solidFill>
        </p:spPr>
      </p:pic>
      <p:pic>
        <p:nvPicPr>
          <p:cNvPr id="64" name="Picture 2" descr="Animal, elephant icon - Download on Iconfinder on Iconfinder">
            <a:extLst>
              <a:ext uri="{FF2B5EF4-FFF2-40B4-BE49-F238E27FC236}">
                <a16:creationId xmlns:a16="http://schemas.microsoft.com/office/drawing/2014/main" id="{64FEC9C0-5F89-4258-B18C-63108FB06CBA}"/>
              </a:ext>
            </a:extLst>
          </p:cNvPr>
          <p:cNvPicPr>
            <a:picLocks noChangeAspect="1" noChangeArrowheads="1"/>
          </p:cNvPicPr>
          <p:nvPr/>
        </p:nvPicPr>
        <p:blipFill>
          <a:blip r:embed="rId3">
            <a:duotone>
              <a:schemeClr val="accent6">
                <a:shade val="45000"/>
                <a:satMod val="135000"/>
              </a:schemeClr>
              <a:prstClr val="white"/>
            </a:duotone>
            <a:alphaModFix amt="50000"/>
            <a:extLst>
              <a:ext uri="{BEBA8EAE-BF5A-486C-A8C5-ECC9F3942E4B}">
                <a14:imgProps xmlns:a14="http://schemas.microsoft.com/office/drawing/2010/main">
                  <a14:imgLayer r:embed="rId4">
                    <a14:imgEffect>
                      <a14:colorTemperature colorTemp="4700"/>
                    </a14:imgEffect>
                    <a14:imgEffect>
                      <a14:saturation sat="166000"/>
                    </a14:imgEffect>
                  </a14:imgLayer>
                </a14:imgProps>
              </a:ext>
              <a:ext uri="{28A0092B-C50C-407E-A947-70E740481C1C}">
                <a14:useLocalDpi xmlns:a14="http://schemas.microsoft.com/office/drawing/2010/main" val="0"/>
              </a:ext>
            </a:extLst>
          </a:blip>
          <a:srcRect/>
          <a:stretch>
            <a:fillRect/>
          </a:stretch>
        </p:blipFill>
        <p:spPr bwMode="auto">
          <a:xfrm>
            <a:off x="5018313" y="4322358"/>
            <a:ext cx="1842407" cy="1842407"/>
          </a:xfrm>
          <a:prstGeom prst="rect">
            <a:avLst/>
          </a:prstGeom>
          <a:solidFill>
            <a:schemeClr val="bg1"/>
          </a:solidFill>
        </p:spPr>
      </p:pic>
      <p:pic>
        <p:nvPicPr>
          <p:cNvPr id="66" name="Picture 2" descr="Animal, elephant icon - Download on Iconfinder on Iconfinder">
            <a:extLst>
              <a:ext uri="{FF2B5EF4-FFF2-40B4-BE49-F238E27FC236}">
                <a16:creationId xmlns:a16="http://schemas.microsoft.com/office/drawing/2014/main" id="{AF6F1928-C020-434A-AE21-22DAEF22B52B}"/>
              </a:ext>
            </a:extLst>
          </p:cNvPr>
          <p:cNvPicPr>
            <a:picLocks noChangeAspect="1" noChangeArrowheads="1"/>
          </p:cNvPicPr>
          <p:nvPr/>
        </p:nvPicPr>
        <p:blipFill>
          <a:blip r:embed="rId3">
            <a:duotone>
              <a:schemeClr val="accent6">
                <a:shade val="45000"/>
                <a:satMod val="135000"/>
              </a:schemeClr>
              <a:prstClr val="white"/>
            </a:duotone>
            <a:alphaModFix amt="70000"/>
            <a:extLst>
              <a:ext uri="{BEBA8EAE-BF5A-486C-A8C5-ECC9F3942E4B}">
                <a14:imgProps xmlns:a14="http://schemas.microsoft.com/office/drawing/2010/main">
                  <a14:imgLayer r:embed="rId4">
                    <a14:imgEffect>
                      <a14:colorTemperature colorTemp="4700"/>
                    </a14:imgEffect>
                    <a14:imgEffect>
                      <a14:saturation sat="166000"/>
                    </a14:imgEffect>
                  </a14:imgLayer>
                </a14:imgProps>
              </a:ext>
              <a:ext uri="{28A0092B-C50C-407E-A947-70E740481C1C}">
                <a14:useLocalDpi xmlns:a14="http://schemas.microsoft.com/office/drawing/2010/main" val="0"/>
              </a:ext>
            </a:extLst>
          </a:blip>
          <a:srcRect/>
          <a:stretch>
            <a:fillRect/>
          </a:stretch>
        </p:blipFill>
        <p:spPr bwMode="auto">
          <a:xfrm>
            <a:off x="5021743" y="2014564"/>
            <a:ext cx="1842407" cy="1842407"/>
          </a:xfrm>
          <a:prstGeom prst="rect">
            <a:avLst/>
          </a:prstGeom>
          <a:solidFill>
            <a:schemeClr val="bg1"/>
          </a:solidFill>
        </p:spPr>
      </p:pic>
      <p:pic>
        <p:nvPicPr>
          <p:cNvPr id="67" name="Picture 2" descr="Animal, elephant icon - Download on Iconfinder on Iconfinder">
            <a:extLst>
              <a:ext uri="{FF2B5EF4-FFF2-40B4-BE49-F238E27FC236}">
                <a16:creationId xmlns:a16="http://schemas.microsoft.com/office/drawing/2014/main" id="{CAEE8BA9-7E44-469A-8AE3-E6A681EB2B90}"/>
              </a:ext>
            </a:extLst>
          </p:cNvPr>
          <p:cNvPicPr>
            <a:picLocks noChangeAspect="1" noChangeArrowheads="1"/>
          </p:cNvPicPr>
          <p:nvPr/>
        </p:nvPicPr>
        <p:blipFill>
          <a:blip r:embed="rId3">
            <a:duotone>
              <a:schemeClr val="accent6">
                <a:shade val="45000"/>
                <a:satMod val="135000"/>
              </a:schemeClr>
              <a:prstClr val="white"/>
            </a:duotone>
            <a:alphaModFix amt="85000"/>
            <a:extLst>
              <a:ext uri="{BEBA8EAE-BF5A-486C-A8C5-ECC9F3942E4B}">
                <a14:imgProps xmlns:a14="http://schemas.microsoft.com/office/drawing/2010/main">
                  <a14:imgLayer r:embed="rId4">
                    <a14:imgEffect>
                      <a14:colorTemperature colorTemp="4700"/>
                    </a14:imgEffect>
                    <a14:imgEffect>
                      <a14:saturation sat="166000"/>
                    </a14:imgEffect>
                  </a14:imgLayer>
                </a14:imgProps>
              </a:ext>
              <a:ext uri="{28A0092B-C50C-407E-A947-70E740481C1C}">
                <a14:useLocalDpi xmlns:a14="http://schemas.microsoft.com/office/drawing/2010/main" val="0"/>
              </a:ext>
            </a:extLst>
          </a:blip>
          <a:srcRect/>
          <a:stretch>
            <a:fillRect/>
          </a:stretch>
        </p:blipFill>
        <p:spPr bwMode="auto">
          <a:xfrm>
            <a:off x="634094" y="4319182"/>
            <a:ext cx="1842407" cy="1842407"/>
          </a:xfrm>
          <a:prstGeom prst="rect">
            <a:avLst/>
          </a:prstGeom>
          <a:solidFill>
            <a:schemeClr val="bg1"/>
          </a:solidFill>
        </p:spPr>
      </p:pic>
      <p:pic>
        <p:nvPicPr>
          <p:cNvPr id="70" name="Picture 2" descr="Animal, elephant icon - Download on Iconfinder on Iconfinder">
            <a:extLst>
              <a:ext uri="{FF2B5EF4-FFF2-40B4-BE49-F238E27FC236}">
                <a16:creationId xmlns:a16="http://schemas.microsoft.com/office/drawing/2014/main" id="{4FF6632B-3A00-4939-A4FD-EC01FD954171}"/>
              </a:ext>
            </a:extLst>
          </p:cNvPr>
          <p:cNvPicPr>
            <a:picLocks noChangeAspect="1" noChangeArrowheads="1"/>
          </p:cNvPicPr>
          <p:nvPr/>
        </p:nvPicPr>
        <p:blipFill>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4700"/>
                    </a14:imgEffect>
                    <a14:imgEffect>
                      <a14:saturation sat="166000"/>
                    </a14:imgEffect>
                  </a14:imgLayer>
                </a14:imgProps>
              </a:ext>
              <a:ext uri="{28A0092B-C50C-407E-A947-70E740481C1C}">
                <a14:useLocalDpi xmlns:a14="http://schemas.microsoft.com/office/drawing/2010/main" val="0"/>
              </a:ext>
            </a:extLst>
          </a:blip>
          <a:srcRect/>
          <a:stretch>
            <a:fillRect/>
          </a:stretch>
        </p:blipFill>
        <p:spPr bwMode="auto">
          <a:xfrm>
            <a:off x="9838000" y="2078064"/>
            <a:ext cx="1842407" cy="1842407"/>
          </a:xfrm>
          <a:prstGeom prst="rect">
            <a:avLst/>
          </a:prstGeom>
          <a:solidFill>
            <a:schemeClr val="bg1"/>
          </a:solidFill>
        </p:spPr>
      </p:pic>
    </p:spTree>
    <p:extLst>
      <p:ext uri="{BB962C8B-B14F-4D97-AF65-F5344CB8AC3E}">
        <p14:creationId xmlns:p14="http://schemas.microsoft.com/office/powerpoint/2010/main" val="158387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41A3-EB58-4CDD-9675-86B76E6738FE}"/>
              </a:ext>
            </a:extLst>
          </p:cNvPr>
          <p:cNvSpPr>
            <a:spLocks noGrp="1"/>
          </p:cNvSpPr>
          <p:nvPr>
            <p:ph type="title"/>
          </p:nvPr>
        </p:nvSpPr>
        <p:spPr>
          <a:xfrm>
            <a:off x="567490" y="-54643"/>
            <a:ext cx="10515600" cy="1325563"/>
          </a:xfrm>
        </p:spPr>
        <p:txBody>
          <a:bodyPr>
            <a:normAutofit/>
          </a:bodyPr>
          <a:lstStyle/>
          <a:p>
            <a:r>
              <a:rPr lang="en-US" sz="3600" b="1" dirty="0">
                <a:latin typeface="+mn-lt"/>
              </a:rPr>
              <a:t>General Achievements and Impacts of the AEAP</a:t>
            </a:r>
          </a:p>
        </p:txBody>
      </p:sp>
      <p:sp>
        <p:nvSpPr>
          <p:cNvPr id="3" name="Content Placeholder 2">
            <a:extLst>
              <a:ext uri="{FF2B5EF4-FFF2-40B4-BE49-F238E27FC236}">
                <a16:creationId xmlns:a16="http://schemas.microsoft.com/office/drawing/2014/main" id="{6CBD5A1D-5643-4BA4-975F-6B0B9041A688}"/>
              </a:ext>
            </a:extLst>
          </p:cNvPr>
          <p:cNvSpPr>
            <a:spLocks noGrp="1"/>
          </p:cNvSpPr>
          <p:nvPr>
            <p:ph idx="1"/>
          </p:nvPr>
        </p:nvSpPr>
        <p:spPr>
          <a:xfrm>
            <a:off x="127096" y="6033669"/>
            <a:ext cx="3017520" cy="704321"/>
          </a:xfrm>
        </p:spPr>
        <p:txBody>
          <a:bodyPr>
            <a:normAutofit/>
          </a:bodyPr>
          <a:lstStyle/>
          <a:p>
            <a:pPr marL="0" indent="0" algn="ctr">
              <a:buNone/>
            </a:pPr>
            <a:r>
              <a:rPr lang="en-US" sz="1800" i="1" dirty="0"/>
              <a:t>Community sensitization meeting in Cote d’Ivoire</a:t>
            </a:r>
          </a:p>
        </p:txBody>
      </p:sp>
      <p:pic>
        <p:nvPicPr>
          <p:cNvPr id="4098" name="Picture 2">
            <a:extLst>
              <a:ext uri="{FF2B5EF4-FFF2-40B4-BE49-F238E27FC236}">
                <a16:creationId xmlns:a16="http://schemas.microsoft.com/office/drawing/2014/main" id="{5462A22B-1776-4DC7-A788-3E848B281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25" y="4204870"/>
            <a:ext cx="2743200" cy="18287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C49D13F-D177-422E-88D8-A7127BCED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4583" y="4204868"/>
            <a:ext cx="2743200" cy="1828800"/>
          </a:xfrm>
          <a:prstGeom prst="rect">
            <a:avLst/>
          </a:prstGeom>
        </p:spPr>
      </p:pic>
      <p:sp>
        <p:nvSpPr>
          <p:cNvPr id="12" name="Content Placeholder 2">
            <a:extLst>
              <a:ext uri="{FF2B5EF4-FFF2-40B4-BE49-F238E27FC236}">
                <a16:creationId xmlns:a16="http://schemas.microsoft.com/office/drawing/2014/main" id="{DC964AB7-0935-4E58-9703-A1CD793CECBC}"/>
              </a:ext>
            </a:extLst>
          </p:cNvPr>
          <p:cNvSpPr txBox="1">
            <a:spLocks/>
          </p:cNvSpPr>
          <p:nvPr/>
        </p:nvSpPr>
        <p:spPr>
          <a:xfrm>
            <a:off x="3321702" y="6033668"/>
            <a:ext cx="3108960" cy="70432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Capacity building on alternative elephant pushback techniques in Ghana</a:t>
            </a:r>
          </a:p>
        </p:txBody>
      </p:sp>
      <p:pic>
        <p:nvPicPr>
          <p:cNvPr id="8" name="Picture 7">
            <a:extLst>
              <a:ext uri="{FF2B5EF4-FFF2-40B4-BE49-F238E27FC236}">
                <a16:creationId xmlns:a16="http://schemas.microsoft.com/office/drawing/2014/main" id="{07FB42B9-0E1C-4A16-A619-DC19C0F95BA1}"/>
              </a:ext>
            </a:extLst>
          </p:cNvPr>
          <p:cNvPicPr>
            <a:picLocks noChangeAspect="1"/>
          </p:cNvPicPr>
          <p:nvPr/>
        </p:nvPicPr>
        <p:blipFill>
          <a:blip r:embed="rId5"/>
          <a:stretch>
            <a:fillRect/>
          </a:stretch>
        </p:blipFill>
        <p:spPr>
          <a:xfrm>
            <a:off x="361925" y="1248308"/>
            <a:ext cx="2547862" cy="1828800"/>
          </a:xfrm>
          <a:prstGeom prst="rect">
            <a:avLst/>
          </a:prstGeom>
        </p:spPr>
      </p:pic>
      <p:sp>
        <p:nvSpPr>
          <p:cNvPr id="14" name="Content Placeholder 2">
            <a:extLst>
              <a:ext uri="{FF2B5EF4-FFF2-40B4-BE49-F238E27FC236}">
                <a16:creationId xmlns:a16="http://schemas.microsoft.com/office/drawing/2014/main" id="{2695D150-1DEC-44A7-A7F2-E964E9231140}"/>
              </a:ext>
            </a:extLst>
          </p:cNvPr>
          <p:cNvSpPr txBox="1">
            <a:spLocks/>
          </p:cNvSpPr>
          <p:nvPr/>
        </p:nvSpPr>
        <p:spPr>
          <a:xfrm>
            <a:off x="108990" y="3159395"/>
            <a:ext cx="3055363" cy="8614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Training on strengthening law enforcement against poaching and ivory trafficking in Uganda</a:t>
            </a:r>
          </a:p>
        </p:txBody>
      </p:sp>
      <p:pic>
        <p:nvPicPr>
          <p:cNvPr id="4100" name="Picture 4">
            <a:extLst>
              <a:ext uri="{FF2B5EF4-FFF2-40B4-BE49-F238E27FC236}">
                <a16:creationId xmlns:a16="http://schemas.microsoft.com/office/drawing/2014/main" id="{79FB0F80-BB6E-4E8C-8F40-20C8C78F4E3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3534"/>
          <a:stretch/>
        </p:blipFill>
        <p:spPr bwMode="auto">
          <a:xfrm>
            <a:off x="3504582" y="1259186"/>
            <a:ext cx="2743201" cy="1828800"/>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70BB950B-A5E5-4C63-8EE1-B6C211351A04}"/>
              </a:ext>
            </a:extLst>
          </p:cNvPr>
          <p:cNvSpPr txBox="1">
            <a:spLocks/>
          </p:cNvSpPr>
          <p:nvPr/>
        </p:nvSpPr>
        <p:spPr>
          <a:xfrm>
            <a:off x="3230015" y="3194794"/>
            <a:ext cx="3054096" cy="704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Fitting of elephant tracking collars in Cote d’Ivoire</a:t>
            </a:r>
          </a:p>
        </p:txBody>
      </p:sp>
      <p:sp>
        <p:nvSpPr>
          <p:cNvPr id="10" name="TextBox 9">
            <a:extLst>
              <a:ext uri="{FF2B5EF4-FFF2-40B4-BE49-F238E27FC236}">
                <a16:creationId xmlns:a16="http://schemas.microsoft.com/office/drawing/2014/main" id="{992231BF-7D9E-4939-B365-DAEC53EBBDD0}"/>
              </a:ext>
            </a:extLst>
          </p:cNvPr>
          <p:cNvSpPr txBox="1"/>
          <p:nvPr/>
        </p:nvSpPr>
        <p:spPr>
          <a:xfrm>
            <a:off x="6715653" y="1162934"/>
            <a:ext cx="5381335" cy="563231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i="1" dirty="0"/>
              <a:t>Objective 1</a:t>
            </a:r>
            <a:r>
              <a:rPr lang="en-US" sz="2000" dirty="0"/>
              <a:t>: </a:t>
            </a:r>
            <a:r>
              <a:rPr lang="en-US" sz="2000" b="1" dirty="0">
                <a:solidFill>
                  <a:schemeClr val="accent6">
                    <a:lumMod val="50000"/>
                  </a:schemeClr>
                </a:solidFill>
              </a:rPr>
              <a:t>Improvement in national legislation and enforcement capacity. </a:t>
            </a:r>
          </a:p>
          <a:p>
            <a:pPr marL="285750" indent="-285750">
              <a:spcBef>
                <a:spcPts val="1200"/>
              </a:spcBef>
              <a:buFont typeface="Arial" panose="020B0604020202020204" pitchFamily="34" charset="0"/>
              <a:buChar char="•"/>
            </a:pPr>
            <a:r>
              <a:rPr lang="en-US" sz="2000" i="1" dirty="0"/>
              <a:t>Objective 2</a:t>
            </a:r>
            <a:r>
              <a:rPr lang="en-US" sz="2000" dirty="0"/>
              <a:t>: </a:t>
            </a:r>
            <a:r>
              <a:rPr lang="en-US" sz="2000" b="1" dirty="0">
                <a:solidFill>
                  <a:schemeClr val="accent6">
                    <a:lumMod val="50000"/>
                  </a:schemeClr>
                </a:solidFill>
              </a:rPr>
              <a:t>Use of monitoring systems to track elephants and restoration of elephant corridors. </a:t>
            </a:r>
          </a:p>
          <a:p>
            <a:pPr marL="285750" indent="-285750">
              <a:spcBef>
                <a:spcPts val="1200"/>
              </a:spcBef>
              <a:buFont typeface="Arial" panose="020B0604020202020204" pitchFamily="34" charset="0"/>
              <a:buChar char="•"/>
            </a:pPr>
            <a:r>
              <a:rPr lang="en-US" sz="2000" i="1" dirty="0"/>
              <a:t>Objective 3</a:t>
            </a:r>
            <a:r>
              <a:rPr lang="en-US" sz="2000" dirty="0"/>
              <a:t>: </a:t>
            </a:r>
            <a:r>
              <a:rPr lang="en-US" sz="2000" b="1" dirty="0">
                <a:solidFill>
                  <a:schemeClr val="accent6">
                    <a:lumMod val="50000"/>
                  </a:schemeClr>
                </a:solidFill>
              </a:rPr>
              <a:t>Use of technologies to reduce elephant encroachment.</a:t>
            </a:r>
          </a:p>
          <a:p>
            <a:pPr marL="285750" indent="-285750">
              <a:spcBef>
                <a:spcPts val="1200"/>
              </a:spcBef>
              <a:buFont typeface="Arial" panose="020B0604020202020204" pitchFamily="34" charset="0"/>
              <a:buChar char="•"/>
            </a:pPr>
            <a:r>
              <a:rPr lang="en-US" sz="2000" i="1" dirty="0"/>
              <a:t>Objective 4</a:t>
            </a:r>
            <a:r>
              <a:rPr lang="en-US" sz="2000" dirty="0"/>
              <a:t>: </a:t>
            </a:r>
            <a:r>
              <a:rPr lang="en-US" sz="2000" b="1" dirty="0">
                <a:solidFill>
                  <a:schemeClr val="accent6">
                    <a:lumMod val="50000"/>
                  </a:schemeClr>
                </a:solidFill>
              </a:rPr>
              <a:t>Capacity building of law enforcement officers and other stakeholders.</a:t>
            </a:r>
          </a:p>
          <a:p>
            <a:pPr marL="285750" indent="-285750">
              <a:spcBef>
                <a:spcPts val="1200"/>
              </a:spcBef>
              <a:buFont typeface="Arial" panose="020B0604020202020204" pitchFamily="34" charset="0"/>
              <a:buChar char="•"/>
            </a:pPr>
            <a:r>
              <a:rPr lang="en-US" sz="2000" i="1" dirty="0"/>
              <a:t>Objective 5</a:t>
            </a:r>
            <a:r>
              <a:rPr lang="en-US" sz="2000" dirty="0"/>
              <a:t>: </a:t>
            </a:r>
            <a:r>
              <a:rPr lang="en-US" sz="2000" b="1" dirty="0">
                <a:solidFill>
                  <a:schemeClr val="accent6">
                    <a:lumMod val="50000"/>
                  </a:schemeClr>
                </a:solidFill>
              </a:rPr>
              <a:t>Improved technologies for DNA testing for traceability studies.</a:t>
            </a:r>
          </a:p>
          <a:p>
            <a:pPr marL="285750" indent="-285750">
              <a:spcBef>
                <a:spcPts val="1200"/>
              </a:spcBef>
              <a:buFont typeface="Arial" panose="020B0604020202020204" pitchFamily="34" charset="0"/>
              <a:buChar char="•"/>
            </a:pPr>
            <a:r>
              <a:rPr lang="en-US" sz="2000" i="1" dirty="0"/>
              <a:t>Objective 6</a:t>
            </a:r>
            <a:r>
              <a:rPr lang="en-US" sz="2000" dirty="0"/>
              <a:t>: </a:t>
            </a:r>
            <a:r>
              <a:rPr lang="en-US" sz="2000" b="1" dirty="0">
                <a:solidFill>
                  <a:schemeClr val="accent6">
                    <a:lumMod val="50000"/>
                  </a:schemeClr>
                </a:solidFill>
              </a:rPr>
              <a:t>Increased joint actions among range State governments.</a:t>
            </a:r>
          </a:p>
          <a:p>
            <a:pPr marL="285750" indent="-285750">
              <a:spcBef>
                <a:spcPts val="1200"/>
              </a:spcBef>
              <a:buFont typeface="Arial" panose="020B0604020202020204" pitchFamily="34" charset="0"/>
              <a:buChar char="•"/>
            </a:pPr>
            <a:r>
              <a:rPr lang="en-US" sz="2000" i="1" dirty="0"/>
              <a:t>Objective 7</a:t>
            </a:r>
            <a:r>
              <a:rPr lang="en-US" sz="2000" dirty="0"/>
              <a:t>: </a:t>
            </a:r>
            <a:r>
              <a:rPr lang="en-US" sz="2000" b="1" dirty="0">
                <a:solidFill>
                  <a:schemeClr val="accent6">
                    <a:lumMod val="50000"/>
                  </a:schemeClr>
                </a:solidFill>
              </a:rPr>
              <a:t>Closer collaboration between local communities and enforcement agencies. </a:t>
            </a:r>
          </a:p>
        </p:txBody>
      </p:sp>
    </p:spTree>
    <p:extLst>
      <p:ext uri="{BB962C8B-B14F-4D97-AF65-F5344CB8AC3E}">
        <p14:creationId xmlns:p14="http://schemas.microsoft.com/office/powerpoint/2010/main" val="1308992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0790" y="2351690"/>
            <a:ext cx="8398009" cy="861774"/>
          </a:xfrm>
          <a:prstGeom prst="rect">
            <a:avLst/>
          </a:prstGeom>
          <a:solidFill>
            <a:schemeClr val="bg2">
              <a:lumMod val="25000"/>
            </a:schemeClr>
          </a:solidFill>
        </p:spPr>
        <p:txBody>
          <a:bodyPr wrap="square">
            <a:spAutoFit/>
          </a:bodyPr>
          <a:lstStyle/>
          <a:p>
            <a:pPr algn="ctr">
              <a:spcBef>
                <a:spcPts val="1200"/>
              </a:spcBef>
            </a:pPr>
            <a:r>
              <a:rPr lang="en-GB" sz="2000" dirty="0">
                <a:solidFill>
                  <a:schemeClr val="bg1"/>
                </a:solidFill>
              </a:rPr>
              <a:t>For more Information, visit AEF website:  </a:t>
            </a:r>
            <a:r>
              <a:rPr lang="en-GB" sz="2000" u="sng" dirty="0">
                <a:solidFill>
                  <a:schemeClr val="bg1"/>
                </a:solidFill>
              </a:rPr>
              <a:t>www.africanelephantfund.org</a:t>
            </a:r>
            <a:endParaRPr lang="en-GB" sz="2000" dirty="0">
              <a:solidFill>
                <a:schemeClr val="bg1"/>
              </a:solidFill>
            </a:endParaRPr>
          </a:p>
          <a:p>
            <a:pPr algn="ctr">
              <a:spcBef>
                <a:spcPts val="1200"/>
              </a:spcBef>
            </a:pPr>
            <a:r>
              <a:rPr lang="en-GB" sz="2000" dirty="0">
                <a:solidFill>
                  <a:schemeClr val="bg1"/>
                </a:solidFill>
              </a:rPr>
              <a:t>Or email us at: </a:t>
            </a:r>
            <a:r>
              <a:rPr lang="en-GB" sz="2000" u="sng" dirty="0">
                <a:solidFill>
                  <a:schemeClr val="bg1"/>
                </a:solidFill>
              </a:rPr>
              <a:t>africanelephantfund@unep.org</a:t>
            </a:r>
            <a:endParaRPr lang="en-GB" sz="2000" dirty="0">
              <a:solidFill>
                <a:schemeClr val="bg1"/>
              </a:solidFill>
            </a:endParaRPr>
          </a:p>
        </p:txBody>
      </p:sp>
      <p:pic>
        <p:nvPicPr>
          <p:cNvPr id="3" name="Picture 2">
            <a:extLst>
              <a:ext uri="{FF2B5EF4-FFF2-40B4-BE49-F238E27FC236}">
                <a16:creationId xmlns:a16="http://schemas.microsoft.com/office/drawing/2014/main" id="{CABB071E-7688-467F-B925-F847E19C7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8184" y="299188"/>
            <a:ext cx="10032999" cy="1719137"/>
          </a:xfrm>
          <a:prstGeom prst="rect">
            <a:avLst/>
          </a:prstGeom>
        </p:spPr>
      </p:pic>
      <p:sp>
        <p:nvSpPr>
          <p:cNvPr id="4" name="Content Placeholder 7">
            <a:extLst>
              <a:ext uri="{FF2B5EF4-FFF2-40B4-BE49-F238E27FC236}">
                <a16:creationId xmlns:a16="http://schemas.microsoft.com/office/drawing/2014/main" id="{BE91416C-B685-4665-987B-AE5D778ABB0C}"/>
              </a:ext>
            </a:extLst>
          </p:cNvPr>
          <p:cNvSpPr txBox="1">
            <a:spLocks/>
          </p:cNvSpPr>
          <p:nvPr/>
        </p:nvSpPr>
        <p:spPr>
          <a:xfrm>
            <a:off x="1201617" y="3769727"/>
            <a:ext cx="10175630" cy="7679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dirty="0"/>
              <a:t>Thank You</a:t>
            </a:r>
          </a:p>
        </p:txBody>
      </p:sp>
      <p:sp>
        <p:nvSpPr>
          <p:cNvPr id="5" name="Rectangle 4">
            <a:extLst>
              <a:ext uri="{FF2B5EF4-FFF2-40B4-BE49-F238E27FC236}">
                <a16:creationId xmlns:a16="http://schemas.microsoft.com/office/drawing/2014/main" id="{8889BF6E-4CC6-4C62-B40A-FFD346902EC7}"/>
              </a:ext>
            </a:extLst>
          </p:cNvPr>
          <p:cNvSpPr/>
          <p:nvPr/>
        </p:nvSpPr>
        <p:spPr>
          <a:xfrm>
            <a:off x="3810000" y="4949072"/>
            <a:ext cx="4572000" cy="1785104"/>
          </a:xfrm>
          <a:prstGeom prst="rect">
            <a:avLst/>
          </a:prstGeom>
        </p:spPr>
        <p:txBody>
          <a:bodyPr>
            <a:spAutoFit/>
          </a:bodyPr>
          <a:lstStyle/>
          <a:p>
            <a:pPr algn="ctr"/>
            <a:endParaRPr lang="en-US" sz="1400" b="1" dirty="0">
              <a:latin typeface="Cambria" panose="02040503050406030204" pitchFamily="18" charset="0"/>
            </a:endParaRPr>
          </a:p>
          <a:p>
            <a:pPr algn="ctr"/>
            <a:r>
              <a:rPr lang="en-US" sz="1200" b="1" dirty="0">
                <a:latin typeface="Cambria" panose="02040503050406030204" pitchFamily="18" charset="0"/>
              </a:rPr>
              <a:t>Get Involved</a:t>
            </a:r>
            <a:endParaRPr lang="en-US" sz="1200" b="0" dirty="0">
              <a:latin typeface="Cambria" panose="02040503050406030204" pitchFamily="18" charset="0"/>
            </a:endParaRPr>
          </a:p>
          <a:p>
            <a:pPr algn="ctr"/>
            <a:br>
              <a:rPr lang="en-US" sz="1200" dirty="0">
                <a:latin typeface="Cambria" panose="02040503050406030204" pitchFamily="18" charset="0"/>
              </a:rPr>
            </a:br>
            <a:r>
              <a:rPr lang="en-US" sz="1200" dirty="0">
                <a:latin typeface="Cambria" panose="02040503050406030204" pitchFamily="18" charset="0"/>
              </a:rPr>
              <a:t>African Elephant Fund</a:t>
            </a:r>
            <a:br>
              <a:rPr lang="en-US" sz="1200" dirty="0">
                <a:latin typeface="Cambria" panose="02040503050406030204" pitchFamily="18" charset="0"/>
              </a:rPr>
            </a:br>
            <a:r>
              <a:rPr lang="en-US" sz="1200" dirty="0">
                <a:latin typeface="Cambria" panose="02040503050406030204" pitchFamily="18" charset="0"/>
              </a:rPr>
              <a:t>United Nations Environment Programme</a:t>
            </a:r>
            <a:br>
              <a:rPr lang="en-US" sz="1200" dirty="0">
                <a:latin typeface="Cambria" panose="02040503050406030204" pitchFamily="18" charset="0"/>
              </a:rPr>
            </a:br>
            <a:r>
              <a:rPr lang="en-US" sz="1200" dirty="0">
                <a:latin typeface="Cambria" panose="02040503050406030204" pitchFamily="18" charset="0"/>
              </a:rPr>
              <a:t>P.O Box 30552, Nairobi 00100, Kenya</a:t>
            </a:r>
            <a:br>
              <a:rPr lang="en-US" sz="1200" dirty="0">
                <a:latin typeface="Cambria" panose="02040503050406030204" pitchFamily="18" charset="0"/>
              </a:rPr>
            </a:br>
            <a:r>
              <a:rPr lang="en-US" sz="1200" dirty="0">
                <a:latin typeface="Cambria" panose="02040503050406030204" pitchFamily="18" charset="0"/>
              </a:rPr>
              <a:t>Email: africanelephantfund@unep.org</a:t>
            </a:r>
          </a:p>
          <a:p>
            <a:pPr algn="ctr"/>
            <a:br>
              <a:rPr lang="en-US" sz="1200" dirty="0">
                <a:latin typeface="Cambria" panose="02040503050406030204" pitchFamily="18" charset="0"/>
              </a:rPr>
            </a:br>
            <a:r>
              <a:rPr lang="en-US" sz="1200" dirty="0">
                <a:latin typeface="Cambria" panose="02040503050406030204" pitchFamily="18" charset="0"/>
              </a:rPr>
              <a:t>www.africanelephantfund.org</a:t>
            </a:r>
          </a:p>
        </p:txBody>
      </p:sp>
    </p:spTree>
    <p:extLst>
      <p:ext uri="{BB962C8B-B14F-4D97-AF65-F5344CB8AC3E}">
        <p14:creationId xmlns:p14="http://schemas.microsoft.com/office/powerpoint/2010/main" val="226581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5000"/>
                <a:lumOff val="55000"/>
              </a:schemeClr>
            </a:gs>
            <a:gs pos="100000">
              <a:schemeClr val="bg1">
                <a:lumMod val="95000"/>
              </a:schemeClr>
            </a:gs>
            <a:gs pos="84000">
              <a:schemeClr val="bg1"/>
            </a:gs>
          </a:gsLst>
          <a:lin ang="2700000" scaled="1"/>
        </a:gra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3CB5664-2D92-4DD7-820B-69291423A357}"/>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8512" t="690" r="46800" b="8401"/>
          <a:stretch/>
        </p:blipFill>
        <p:spPr>
          <a:xfrm>
            <a:off x="7697059" y="10"/>
            <a:ext cx="4494941" cy="6857990"/>
          </a:xfrm>
          <a:prstGeom prst="rect">
            <a:avLst/>
          </a:prstGeom>
          <a:gradFill flip="none" rotWithShape="1">
            <a:gsLst>
              <a:gs pos="0">
                <a:schemeClr val="accent1">
                  <a:alpha val="49000"/>
                  <a:lumMod val="0"/>
                  <a:lumOff val="100000"/>
                </a:schemeClr>
              </a:gs>
              <a:gs pos="100000">
                <a:schemeClr val="accent1">
                  <a:lumMod val="45000"/>
                  <a:lumOff val="55000"/>
                </a:schemeClr>
              </a:gs>
              <a:gs pos="100000">
                <a:schemeClr val="bg1">
                  <a:lumMod val="95000"/>
                </a:schemeClr>
              </a:gs>
              <a:gs pos="100000">
                <a:schemeClr val="accent1">
                  <a:lumMod val="30000"/>
                  <a:lumOff val="70000"/>
                </a:schemeClr>
              </a:gs>
            </a:gsLst>
            <a:lin ang="2700000" scaled="1"/>
            <a:tileRect/>
          </a:gradFill>
        </p:spPr>
      </p:pic>
      <p:sp>
        <p:nvSpPr>
          <p:cNvPr id="2" name="Title 1">
            <a:extLst>
              <a:ext uri="{FF2B5EF4-FFF2-40B4-BE49-F238E27FC236}">
                <a16:creationId xmlns:a16="http://schemas.microsoft.com/office/drawing/2014/main" id="{B71E9F25-5DC7-4A31-AEEE-96EE39E6A02C}"/>
              </a:ext>
            </a:extLst>
          </p:cNvPr>
          <p:cNvSpPr>
            <a:spLocks noGrp="1"/>
          </p:cNvSpPr>
          <p:nvPr>
            <p:ph type="title"/>
          </p:nvPr>
        </p:nvSpPr>
        <p:spPr>
          <a:xfrm>
            <a:off x="567267" y="-1386"/>
            <a:ext cx="6901193" cy="1135737"/>
          </a:xfrm>
        </p:spPr>
        <p:txBody>
          <a:bodyPr>
            <a:normAutofit/>
          </a:bodyPr>
          <a:lstStyle/>
          <a:p>
            <a:r>
              <a:rPr lang="en-US" sz="3600" b="1">
                <a:latin typeface="+mn-lt"/>
              </a:rPr>
              <a:t>Background</a:t>
            </a:r>
            <a:endParaRPr lang="en-US" sz="3600" b="1" dirty="0">
              <a:latin typeface="+mn-lt"/>
            </a:endParaRPr>
          </a:p>
        </p:txBody>
      </p:sp>
      <p:graphicFrame>
        <p:nvGraphicFramePr>
          <p:cNvPr id="24" name="Content Placeholder 2">
            <a:extLst>
              <a:ext uri="{FF2B5EF4-FFF2-40B4-BE49-F238E27FC236}">
                <a16:creationId xmlns:a16="http://schemas.microsoft.com/office/drawing/2014/main" id="{5393D835-F803-46AC-B7F1-F874ACD691E3}"/>
              </a:ext>
            </a:extLst>
          </p:cNvPr>
          <p:cNvGraphicFramePr>
            <a:graphicFrameLocks noGrp="1"/>
          </p:cNvGraphicFramePr>
          <p:nvPr>
            <p:ph idx="1"/>
          </p:nvPr>
        </p:nvGraphicFramePr>
        <p:xfrm>
          <a:off x="324633" y="1424792"/>
          <a:ext cx="7143827" cy="51388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7380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102A-1F6E-4706-8B1B-5F8DE5D1663F}"/>
              </a:ext>
            </a:extLst>
          </p:cNvPr>
          <p:cNvSpPr>
            <a:spLocks noGrp="1"/>
          </p:cNvSpPr>
          <p:nvPr>
            <p:ph type="title"/>
          </p:nvPr>
        </p:nvSpPr>
        <p:spPr>
          <a:xfrm>
            <a:off x="655320" y="-2519"/>
            <a:ext cx="10515600" cy="1133856"/>
          </a:xfrm>
        </p:spPr>
        <p:txBody>
          <a:bodyPr>
            <a:normAutofit/>
          </a:bodyPr>
          <a:lstStyle/>
          <a:p>
            <a:r>
              <a:rPr lang="en-US" sz="3600" b="1" dirty="0">
                <a:latin typeface="Calibri" panose="020F0502020204030204" pitchFamily="34" charset="0"/>
                <a:cs typeface="Calibri" panose="020F0502020204030204" pitchFamily="34" charset="0"/>
              </a:rPr>
              <a:t>African Elephant Action Plan</a:t>
            </a:r>
          </a:p>
        </p:txBody>
      </p:sp>
      <p:sp>
        <p:nvSpPr>
          <p:cNvPr id="3" name="Content Placeholder 2">
            <a:extLst>
              <a:ext uri="{FF2B5EF4-FFF2-40B4-BE49-F238E27FC236}">
                <a16:creationId xmlns:a16="http://schemas.microsoft.com/office/drawing/2014/main" id="{2A1668BA-28C3-49A1-97A5-2D70EADB42B4}"/>
              </a:ext>
            </a:extLst>
          </p:cNvPr>
          <p:cNvSpPr>
            <a:spLocks noGrp="1"/>
          </p:cNvSpPr>
          <p:nvPr>
            <p:ph idx="1"/>
          </p:nvPr>
        </p:nvSpPr>
        <p:spPr>
          <a:xfrm>
            <a:off x="481012" y="1626781"/>
            <a:ext cx="4976813" cy="4500973"/>
          </a:xfrm>
        </p:spPr>
        <p:txBody>
          <a:bodyPr>
            <a:normAutofit/>
          </a:bodyPr>
          <a:lstStyle/>
          <a:p>
            <a:pPr>
              <a:lnSpc>
                <a:spcPct val="100000"/>
              </a:lnSpc>
              <a:spcAft>
                <a:spcPts val="1200"/>
              </a:spcAft>
            </a:pPr>
            <a:r>
              <a:rPr lang="en-US" sz="2600" dirty="0"/>
              <a:t>An overarching framework for actions to be taken for the effective conservation of elephants.</a:t>
            </a:r>
          </a:p>
          <a:p>
            <a:pPr>
              <a:lnSpc>
                <a:spcPct val="100000"/>
              </a:lnSpc>
              <a:spcAft>
                <a:spcPts val="1200"/>
              </a:spcAft>
            </a:pPr>
            <a:r>
              <a:rPr lang="en-US" sz="2600" dirty="0"/>
              <a:t>Sets </a:t>
            </a:r>
            <a:r>
              <a:rPr lang="en-US" sz="2600" b="1" dirty="0">
                <a:solidFill>
                  <a:schemeClr val="accent6">
                    <a:lumMod val="75000"/>
                  </a:schemeClr>
                </a:solidFill>
              </a:rPr>
              <a:t>8 priority objectives</a:t>
            </a:r>
            <a:r>
              <a:rPr lang="en-US" sz="2600" dirty="0"/>
              <a:t>. </a:t>
            </a:r>
          </a:p>
          <a:p>
            <a:pPr>
              <a:lnSpc>
                <a:spcPct val="100000"/>
              </a:lnSpc>
              <a:spcAft>
                <a:spcPts val="1200"/>
              </a:spcAft>
            </a:pPr>
            <a:r>
              <a:rPr lang="en-US" sz="2600" dirty="0"/>
              <a:t>Owned and managed by African elephant range States.</a:t>
            </a:r>
          </a:p>
          <a:p>
            <a:pPr>
              <a:lnSpc>
                <a:spcPct val="100000"/>
              </a:lnSpc>
              <a:spcAft>
                <a:spcPts val="1200"/>
              </a:spcAft>
            </a:pPr>
            <a:r>
              <a:rPr lang="en-US" sz="2600" dirty="0"/>
              <a:t>Review process being finalized.</a:t>
            </a:r>
          </a:p>
          <a:p>
            <a:endParaRPr lang="en-US" dirty="0"/>
          </a:p>
        </p:txBody>
      </p:sp>
      <p:graphicFrame>
        <p:nvGraphicFramePr>
          <p:cNvPr id="5" name="Content Placeholder 2">
            <a:extLst>
              <a:ext uri="{FF2B5EF4-FFF2-40B4-BE49-F238E27FC236}">
                <a16:creationId xmlns:a16="http://schemas.microsoft.com/office/drawing/2014/main" id="{34E28798-1D3C-461E-AF73-447D835003C5}"/>
              </a:ext>
            </a:extLst>
          </p:cNvPr>
          <p:cNvGraphicFramePr/>
          <p:nvPr>
            <p:extLst>
              <p:ext uri="{D42A27DB-BD31-4B8C-83A1-F6EECF244321}">
                <p14:modId xmlns:p14="http://schemas.microsoft.com/office/powerpoint/2010/main" val="1482187820"/>
              </p:ext>
            </p:extLst>
          </p:nvPr>
        </p:nvGraphicFramePr>
        <p:xfrm>
          <a:off x="5815013" y="1314449"/>
          <a:ext cx="6229350" cy="5434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5514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680BE-2695-4625-B3E3-292164371874}"/>
              </a:ext>
            </a:extLst>
          </p:cNvPr>
          <p:cNvSpPr>
            <a:spLocks noGrp="1"/>
          </p:cNvSpPr>
          <p:nvPr>
            <p:ph type="title"/>
          </p:nvPr>
        </p:nvSpPr>
        <p:spPr>
          <a:xfrm>
            <a:off x="542598" y="13008"/>
            <a:ext cx="10515600" cy="1133856"/>
          </a:xfrm>
        </p:spPr>
        <p:txBody>
          <a:bodyPr>
            <a:normAutofit/>
          </a:bodyPr>
          <a:lstStyle/>
          <a:p>
            <a:r>
              <a:rPr lang="en-US" sz="3600" b="1" dirty="0">
                <a:latin typeface="Calibri" panose="020F0502020204030204" pitchFamily="34" charset="0"/>
                <a:cs typeface="Calibri" panose="020F0502020204030204" pitchFamily="34" charset="0"/>
              </a:rPr>
              <a:t>Governance of the AEF</a:t>
            </a:r>
          </a:p>
        </p:txBody>
      </p:sp>
      <p:sp>
        <p:nvSpPr>
          <p:cNvPr id="78" name="Content Placeholder 2">
            <a:extLst>
              <a:ext uri="{FF2B5EF4-FFF2-40B4-BE49-F238E27FC236}">
                <a16:creationId xmlns:a16="http://schemas.microsoft.com/office/drawing/2014/main" id="{1DD6B117-6E61-40F7-9360-0DF7F74A7D51}"/>
              </a:ext>
            </a:extLst>
          </p:cNvPr>
          <p:cNvSpPr>
            <a:spLocks noGrp="1"/>
          </p:cNvSpPr>
          <p:nvPr>
            <p:ph idx="1"/>
          </p:nvPr>
        </p:nvSpPr>
        <p:spPr>
          <a:xfrm>
            <a:off x="582020" y="1050151"/>
            <a:ext cx="3762626" cy="511905"/>
          </a:xfrm>
        </p:spPr>
        <p:txBody>
          <a:bodyPr/>
          <a:lstStyle/>
          <a:p>
            <a:pPr marL="0" indent="0">
              <a:buNone/>
            </a:pPr>
            <a:r>
              <a:rPr lang="en-US" b="1" dirty="0"/>
              <a:t>38 African Range States </a:t>
            </a:r>
          </a:p>
        </p:txBody>
      </p:sp>
      <p:grpSp>
        <p:nvGrpSpPr>
          <p:cNvPr id="80" name="组合 51">
            <a:extLst>
              <a:ext uri="{FF2B5EF4-FFF2-40B4-BE49-F238E27FC236}">
                <a16:creationId xmlns:a16="http://schemas.microsoft.com/office/drawing/2014/main" id="{976967B0-3E07-4E64-9354-DFB19CFD9661}"/>
              </a:ext>
            </a:extLst>
          </p:cNvPr>
          <p:cNvGrpSpPr/>
          <p:nvPr/>
        </p:nvGrpSpPr>
        <p:grpSpPr>
          <a:xfrm>
            <a:off x="3396150" y="1751584"/>
            <a:ext cx="5314047" cy="4819261"/>
            <a:chOff x="280988" y="1444625"/>
            <a:chExt cx="5335587" cy="4681538"/>
          </a:xfrm>
        </p:grpSpPr>
        <p:sp>
          <p:nvSpPr>
            <p:cNvPr id="105" name="Freeform 104">
              <a:extLst>
                <a:ext uri="{FF2B5EF4-FFF2-40B4-BE49-F238E27FC236}">
                  <a16:creationId xmlns:a16="http://schemas.microsoft.com/office/drawing/2014/main" id="{C527DCE2-541E-4C0C-A6AA-5B8EC86B36E4}"/>
                </a:ext>
              </a:extLst>
            </p:cNvPr>
            <p:cNvSpPr>
              <a:spLocks/>
            </p:cNvSpPr>
            <p:nvPr/>
          </p:nvSpPr>
          <p:spPr bwMode="auto">
            <a:xfrm>
              <a:off x="2493963" y="1712913"/>
              <a:ext cx="971550" cy="879475"/>
            </a:xfrm>
            <a:custGeom>
              <a:avLst/>
              <a:gdLst/>
              <a:ahLst/>
              <a:cxnLst>
                <a:cxn ang="0">
                  <a:pos x="2771" y="245"/>
                </a:cxn>
                <a:cxn ang="0">
                  <a:pos x="2790" y="466"/>
                </a:cxn>
                <a:cxn ang="0">
                  <a:pos x="2728" y="586"/>
                </a:cxn>
                <a:cxn ang="0">
                  <a:pos x="2790" y="715"/>
                </a:cxn>
                <a:cxn ang="0">
                  <a:pos x="2833" y="2107"/>
                </a:cxn>
                <a:cxn ang="0">
                  <a:pos x="2833" y="2470"/>
                </a:cxn>
                <a:cxn ang="0">
                  <a:pos x="2651" y="2470"/>
                </a:cxn>
                <a:cxn ang="0">
                  <a:pos x="2656" y="2597"/>
                </a:cxn>
                <a:cxn ang="0">
                  <a:pos x="1158" y="1819"/>
                </a:cxn>
                <a:cxn ang="0">
                  <a:pos x="990" y="1910"/>
                </a:cxn>
                <a:cxn ang="0">
                  <a:pos x="830" y="1980"/>
                </a:cxn>
                <a:cxn ang="0">
                  <a:pos x="722" y="1877"/>
                </a:cxn>
                <a:cxn ang="0">
                  <a:pos x="450" y="1812"/>
                </a:cxn>
                <a:cxn ang="0">
                  <a:pos x="390" y="1691"/>
                </a:cxn>
                <a:cxn ang="0">
                  <a:pos x="284" y="1608"/>
                </a:cxn>
                <a:cxn ang="0">
                  <a:pos x="155" y="1622"/>
                </a:cxn>
                <a:cxn ang="0">
                  <a:pos x="98" y="1547"/>
                </a:cxn>
                <a:cxn ang="0">
                  <a:pos x="116" y="1457"/>
                </a:cxn>
                <a:cxn ang="0">
                  <a:pos x="0" y="1302"/>
                </a:cxn>
                <a:cxn ang="0">
                  <a:pos x="122" y="1224"/>
                </a:cxn>
                <a:cxn ang="0">
                  <a:pos x="74" y="1095"/>
                </a:cxn>
                <a:cxn ang="0">
                  <a:pos x="120" y="983"/>
                </a:cxn>
                <a:cxn ang="0">
                  <a:pos x="92" y="894"/>
                </a:cxn>
                <a:cxn ang="0">
                  <a:pos x="132" y="759"/>
                </a:cxn>
                <a:cxn ang="0">
                  <a:pos x="66" y="567"/>
                </a:cxn>
                <a:cxn ang="0">
                  <a:pos x="63" y="524"/>
                </a:cxn>
                <a:cxn ang="0">
                  <a:pos x="145" y="504"/>
                </a:cxn>
                <a:cxn ang="0">
                  <a:pos x="222" y="437"/>
                </a:cxn>
                <a:cxn ang="0">
                  <a:pos x="193" y="283"/>
                </a:cxn>
                <a:cxn ang="0">
                  <a:pos x="332" y="182"/>
                </a:cxn>
                <a:cxn ang="0">
                  <a:pos x="452" y="130"/>
                </a:cxn>
                <a:cxn ang="0">
                  <a:pos x="457" y="0"/>
                </a:cxn>
                <a:cxn ang="0">
                  <a:pos x="587" y="58"/>
                </a:cxn>
                <a:cxn ang="0">
                  <a:pos x="837" y="66"/>
                </a:cxn>
                <a:cxn ang="0">
                  <a:pos x="966" y="134"/>
                </a:cxn>
                <a:cxn ang="0">
                  <a:pos x="1105" y="163"/>
                </a:cxn>
                <a:cxn ang="0">
                  <a:pos x="1115" y="259"/>
                </a:cxn>
                <a:cxn ang="0">
                  <a:pos x="1168" y="336"/>
                </a:cxn>
                <a:cxn ang="0">
                  <a:pos x="1268" y="370"/>
                </a:cxn>
                <a:cxn ang="0">
                  <a:pos x="1384" y="374"/>
                </a:cxn>
                <a:cxn ang="0">
                  <a:pos x="1580" y="446"/>
                </a:cxn>
                <a:cxn ang="0">
                  <a:pos x="1715" y="566"/>
                </a:cxn>
                <a:cxn ang="0">
                  <a:pos x="1835" y="533"/>
                </a:cxn>
                <a:cxn ang="0">
                  <a:pos x="1921" y="432"/>
                </a:cxn>
                <a:cxn ang="0">
                  <a:pos x="1926" y="350"/>
                </a:cxn>
                <a:cxn ang="0">
                  <a:pos x="1892" y="250"/>
                </a:cxn>
                <a:cxn ang="0">
                  <a:pos x="1979" y="120"/>
                </a:cxn>
                <a:cxn ang="0">
                  <a:pos x="2128" y="77"/>
                </a:cxn>
                <a:cxn ang="0">
                  <a:pos x="2396" y="86"/>
                </a:cxn>
                <a:cxn ang="0">
                  <a:pos x="2444" y="163"/>
                </a:cxn>
                <a:cxn ang="0">
                  <a:pos x="2515" y="202"/>
                </a:cxn>
                <a:cxn ang="0">
                  <a:pos x="2771" y="245"/>
                </a:cxn>
              </a:cxnLst>
              <a:rect l="0" t="0" r="r" b="b"/>
              <a:pathLst>
                <a:path w="2833" h="2597">
                  <a:moveTo>
                    <a:pt x="2771" y="245"/>
                  </a:moveTo>
                  <a:lnTo>
                    <a:pt x="2790" y="466"/>
                  </a:lnTo>
                  <a:lnTo>
                    <a:pt x="2728" y="586"/>
                  </a:lnTo>
                  <a:lnTo>
                    <a:pt x="2790" y="715"/>
                  </a:lnTo>
                  <a:lnTo>
                    <a:pt x="2833" y="2107"/>
                  </a:lnTo>
                  <a:lnTo>
                    <a:pt x="2833" y="2470"/>
                  </a:lnTo>
                  <a:lnTo>
                    <a:pt x="2651" y="2470"/>
                  </a:lnTo>
                  <a:lnTo>
                    <a:pt x="2656" y="2597"/>
                  </a:lnTo>
                  <a:lnTo>
                    <a:pt x="1158" y="1819"/>
                  </a:lnTo>
                  <a:lnTo>
                    <a:pt x="990" y="1910"/>
                  </a:lnTo>
                  <a:lnTo>
                    <a:pt x="830" y="1980"/>
                  </a:lnTo>
                  <a:lnTo>
                    <a:pt x="722" y="1877"/>
                  </a:lnTo>
                  <a:lnTo>
                    <a:pt x="450" y="1812"/>
                  </a:lnTo>
                  <a:lnTo>
                    <a:pt x="390" y="1691"/>
                  </a:lnTo>
                  <a:lnTo>
                    <a:pt x="284" y="1608"/>
                  </a:lnTo>
                  <a:lnTo>
                    <a:pt x="155" y="1622"/>
                  </a:lnTo>
                  <a:lnTo>
                    <a:pt x="98" y="1547"/>
                  </a:lnTo>
                  <a:lnTo>
                    <a:pt x="116" y="1457"/>
                  </a:lnTo>
                  <a:lnTo>
                    <a:pt x="0" y="1302"/>
                  </a:lnTo>
                  <a:lnTo>
                    <a:pt x="122" y="1224"/>
                  </a:lnTo>
                  <a:lnTo>
                    <a:pt x="74" y="1095"/>
                  </a:lnTo>
                  <a:lnTo>
                    <a:pt x="120" y="983"/>
                  </a:lnTo>
                  <a:lnTo>
                    <a:pt x="92" y="894"/>
                  </a:lnTo>
                  <a:lnTo>
                    <a:pt x="132" y="759"/>
                  </a:lnTo>
                  <a:lnTo>
                    <a:pt x="66" y="567"/>
                  </a:lnTo>
                  <a:lnTo>
                    <a:pt x="63" y="524"/>
                  </a:lnTo>
                  <a:lnTo>
                    <a:pt x="145" y="504"/>
                  </a:lnTo>
                  <a:lnTo>
                    <a:pt x="222" y="437"/>
                  </a:lnTo>
                  <a:lnTo>
                    <a:pt x="193" y="283"/>
                  </a:lnTo>
                  <a:lnTo>
                    <a:pt x="332" y="182"/>
                  </a:lnTo>
                  <a:lnTo>
                    <a:pt x="452" y="130"/>
                  </a:lnTo>
                  <a:lnTo>
                    <a:pt x="457" y="0"/>
                  </a:lnTo>
                  <a:lnTo>
                    <a:pt x="587" y="58"/>
                  </a:lnTo>
                  <a:lnTo>
                    <a:pt x="837" y="66"/>
                  </a:lnTo>
                  <a:lnTo>
                    <a:pt x="966" y="134"/>
                  </a:lnTo>
                  <a:lnTo>
                    <a:pt x="1105" y="163"/>
                  </a:lnTo>
                  <a:lnTo>
                    <a:pt x="1115" y="259"/>
                  </a:lnTo>
                  <a:lnTo>
                    <a:pt x="1168" y="336"/>
                  </a:lnTo>
                  <a:lnTo>
                    <a:pt x="1268" y="370"/>
                  </a:lnTo>
                  <a:lnTo>
                    <a:pt x="1384" y="374"/>
                  </a:lnTo>
                  <a:lnTo>
                    <a:pt x="1580" y="446"/>
                  </a:lnTo>
                  <a:lnTo>
                    <a:pt x="1715" y="566"/>
                  </a:lnTo>
                  <a:lnTo>
                    <a:pt x="1835" y="533"/>
                  </a:lnTo>
                  <a:lnTo>
                    <a:pt x="1921" y="432"/>
                  </a:lnTo>
                  <a:lnTo>
                    <a:pt x="1926" y="350"/>
                  </a:lnTo>
                  <a:lnTo>
                    <a:pt x="1892" y="250"/>
                  </a:lnTo>
                  <a:lnTo>
                    <a:pt x="1979" y="120"/>
                  </a:lnTo>
                  <a:lnTo>
                    <a:pt x="2128" y="77"/>
                  </a:lnTo>
                  <a:lnTo>
                    <a:pt x="2396" y="86"/>
                  </a:lnTo>
                  <a:lnTo>
                    <a:pt x="2444" y="163"/>
                  </a:lnTo>
                  <a:lnTo>
                    <a:pt x="2515" y="202"/>
                  </a:lnTo>
                  <a:lnTo>
                    <a:pt x="2771" y="24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06" name="Freeform 105">
              <a:extLst>
                <a:ext uri="{FF2B5EF4-FFF2-40B4-BE49-F238E27FC236}">
                  <a16:creationId xmlns:a16="http://schemas.microsoft.com/office/drawing/2014/main" id="{A04824CF-A40B-411D-876C-33FB78E9273B}"/>
                </a:ext>
              </a:extLst>
            </p:cNvPr>
            <p:cNvSpPr>
              <a:spLocks/>
            </p:cNvSpPr>
            <p:nvPr/>
          </p:nvSpPr>
          <p:spPr bwMode="auto">
            <a:xfrm>
              <a:off x="1406525" y="1450975"/>
              <a:ext cx="1241425" cy="1168400"/>
            </a:xfrm>
            <a:custGeom>
              <a:avLst/>
              <a:gdLst/>
              <a:ahLst/>
              <a:cxnLst>
                <a:cxn ang="0">
                  <a:pos x="10" y="1738"/>
                </a:cxn>
                <a:cxn ang="0">
                  <a:pos x="1594" y="3067"/>
                </a:cxn>
                <a:cxn ang="0">
                  <a:pos x="1690" y="3168"/>
                </a:cxn>
                <a:cxn ang="0">
                  <a:pos x="1829" y="3231"/>
                </a:cxn>
                <a:cxn ang="0">
                  <a:pos x="1963" y="3298"/>
                </a:cxn>
                <a:cxn ang="0">
                  <a:pos x="1978" y="3447"/>
                </a:cxn>
                <a:cxn ang="0">
                  <a:pos x="2285" y="3379"/>
                </a:cxn>
                <a:cxn ang="0">
                  <a:pos x="2698" y="3115"/>
                </a:cxn>
                <a:cxn ang="0">
                  <a:pos x="3552" y="2463"/>
                </a:cxn>
                <a:cxn ang="0">
                  <a:pos x="3442" y="2381"/>
                </a:cxn>
                <a:cxn ang="0">
                  <a:pos x="3259" y="2319"/>
                </a:cxn>
                <a:cxn ang="0">
                  <a:pos x="3163" y="2074"/>
                </a:cxn>
                <a:cxn ang="0">
                  <a:pos x="3235" y="1867"/>
                </a:cxn>
                <a:cxn ang="0">
                  <a:pos x="3254" y="1671"/>
                </a:cxn>
                <a:cxn ang="0">
                  <a:pos x="3228" y="1338"/>
                </a:cxn>
                <a:cxn ang="0">
                  <a:pos x="3091" y="879"/>
                </a:cxn>
                <a:cxn ang="0">
                  <a:pos x="2947" y="639"/>
                </a:cxn>
                <a:cxn ang="0">
                  <a:pos x="3096" y="466"/>
                </a:cxn>
                <a:cxn ang="0">
                  <a:pos x="3182" y="68"/>
                </a:cxn>
                <a:cxn ang="0">
                  <a:pos x="3034" y="0"/>
                </a:cxn>
                <a:cxn ang="0">
                  <a:pos x="2842" y="10"/>
                </a:cxn>
                <a:cxn ang="0">
                  <a:pos x="2645" y="101"/>
                </a:cxn>
                <a:cxn ang="0">
                  <a:pos x="2410" y="34"/>
                </a:cxn>
                <a:cxn ang="0">
                  <a:pos x="2098" y="77"/>
                </a:cxn>
                <a:cxn ang="0">
                  <a:pos x="1752" y="202"/>
                </a:cxn>
                <a:cxn ang="0">
                  <a:pos x="1550" y="249"/>
                </a:cxn>
                <a:cxn ang="0">
                  <a:pos x="1411" y="523"/>
                </a:cxn>
                <a:cxn ang="0">
                  <a:pos x="1421" y="744"/>
                </a:cxn>
                <a:cxn ang="0">
                  <a:pos x="1421" y="864"/>
                </a:cxn>
                <a:cxn ang="0">
                  <a:pos x="1109" y="931"/>
                </a:cxn>
                <a:cxn ang="0">
                  <a:pos x="955" y="1061"/>
                </a:cxn>
                <a:cxn ang="0">
                  <a:pos x="754" y="1147"/>
                </a:cxn>
                <a:cxn ang="0">
                  <a:pos x="509" y="1248"/>
                </a:cxn>
                <a:cxn ang="0">
                  <a:pos x="336" y="1282"/>
                </a:cxn>
                <a:cxn ang="0">
                  <a:pos x="0" y="1618"/>
                </a:cxn>
              </a:cxnLst>
              <a:rect l="0" t="0" r="r" b="b"/>
              <a:pathLst>
                <a:path w="3610" h="3447">
                  <a:moveTo>
                    <a:pt x="0" y="1618"/>
                  </a:moveTo>
                  <a:lnTo>
                    <a:pt x="10" y="1738"/>
                  </a:lnTo>
                  <a:lnTo>
                    <a:pt x="1579" y="2995"/>
                  </a:lnTo>
                  <a:lnTo>
                    <a:pt x="1594" y="3067"/>
                  </a:lnTo>
                  <a:lnTo>
                    <a:pt x="1646" y="3101"/>
                  </a:lnTo>
                  <a:lnTo>
                    <a:pt x="1690" y="3168"/>
                  </a:lnTo>
                  <a:lnTo>
                    <a:pt x="1786" y="3173"/>
                  </a:lnTo>
                  <a:lnTo>
                    <a:pt x="1829" y="3231"/>
                  </a:lnTo>
                  <a:lnTo>
                    <a:pt x="1930" y="3245"/>
                  </a:lnTo>
                  <a:lnTo>
                    <a:pt x="1963" y="3298"/>
                  </a:lnTo>
                  <a:lnTo>
                    <a:pt x="1934" y="3403"/>
                  </a:lnTo>
                  <a:lnTo>
                    <a:pt x="1978" y="3447"/>
                  </a:lnTo>
                  <a:lnTo>
                    <a:pt x="2122" y="3399"/>
                  </a:lnTo>
                  <a:lnTo>
                    <a:pt x="2285" y="3379"/>
                  </a:lnTo>
                  <a:lnTo>
                    <a:pt x="2457" y="3334"/>
                  </a:lnTo>
                  <a:lnTo>
                    <a:pt x="2698" y="3115"/>
                  </a:lnTo>
                  <a:lnTo>
                    <a:pt x="3610" y="2583"/>
                  </a:lnTo>
                  <a:lnTo>
                    <a:pt x="3552" y="2463"/>
                  </a:lnTo>
                  <a:lnTo>
                    <a:pt x="3461" y="2391"/>
                  </a:lnTo>
                  <a:lnTo>
                    <a:pt x="3442" y="2381"/>
                  </a:lnTo>
                  <a:lnTo>
                    <a:pt x="3317" y="2395"/>
                  </a:lnTo>
                  <a:lnTo>
                    <a:pt x="3259" y="2319"/>
                  </a:lnTo>
                  <a:lnTo>
                    <a:pt x="3278" y="2232"/>
                  </a:lnTo>
                  <a:lnTo>
                    <a:pt x="3163" y="2074"/>
                  </a:lnTo>
                  <a:lnTo>
                    <a:pt x="3283" y="1997"/>
                  </a:lnTo>
                  <a:lnTo>
                    <a:pt x="3235" y="1867"/>
                  </a:lnTo>
                  <a:lnTo>
                    <a:pt x="3283" y="1757"/>
                  </a:lnTo>
                  <a:lnTo>
                    <a:pt x="3254" y="1671"/>
                  </a:lnTo>
                  <a:lnTo>
                    <a:pt x="3293" y="1531"/>
                  </a:lnTo>
                  <a:lnTo>
                    <a:pt x="3228" y="1338"/>
                  </a:lnTo>
                  <a:lnTo>
                    <a:pt x="3202" y="951"/>
                  </a:lnTo>
                  <a:lnTo>
                    <a:pt x="3091" y="879"/>
                  </a:lnTo>
                  <a:lnTo>
                    <a:pt x="2976" y="730"/>
                  </a:lnTo>
                  <a:lnTo>
                    <a:pt x="2947" y="639"/>
                  </a:lnTo>
                  <a:lnTo>
                    <a:pt x="2976" y="528"/>
                  </a:lnTo>
                  <a:lnTo>
                    <a:pt x="3096" y="466"/>
                  </a:lnTo>
                  <a:lnTo>
                    <a:pt x="3130" y="159"/>
                  </a:lnTo>
                  <a:lnTo>
                    <a:pt x="3182" y="68"/>
                  </a:lnTo>
                  <a:lnTo>
                    <a:pt x="3101" y="67"/>
                  </a:lnTo>
                  <a:lnTo>
                    <a:pt x="3034" y="0"/>
                  </a:lnTo>
                  <a:lnTo>
                    <a:pt x="2923" y="48"/>
                  </a:lnTo>
                  <a:lnTo>
                    <a:pt x="2842" y="10"/>
                  </a:lnTo>
                  <a:lnTo>
                    <a:pt x="2774" y="67"/>
                  </a:lnTo>
                  <a:lnTo>
                    <a:pt x="2645" y="101"/>
                  </a:lnTo>
                  <a:lnTo>
                    <a:pt x="2558" y="39"/>
                  </a:lnTo>
                  <a:lnTo>
                    <a:pt x="2410" y="34"/>
                  </a:lnTo>
                  <a:lnTo>
                    <a:pt x="2232" y="53"/>
                  </a:lnTo>
                  <a:lnTo>
                    <a:pt x="2098" y="77"/>
                  </a:lnTo>
                  <a:lnTo>
                    <a:pt x="1963" y="67"/>
                  </a:lnTo>
                  <a:lnTo>
                    <a:pt x="1752" y="202"/>
                  </a:lnTo>
                  <a:lnTo>
                    <a:pt x="1666" y="178"/>
                  </a:lnTo>
                  <a:lnTo>
                    <a:pt x="1550" y="249"/>
                  </a:lnTo>
                  <a:lnTo>
                    <a:pt x="1457" y="353"/>
                  </a:lnTo>
                  <a:lnTo>
                    <a:pt x="1411" y="523"/>
                  </a:lnTo>
                  <a:lnTo>
                    <a:pt x="1402" y="663"/>
                  </a:lnTo>
                  <a:lnTo>
                    <a:pt x="1421" y="744"/>
                  </a:lnTo>
                  <a:lnTo>
                    <a:pt x="1469" y="811"/>
                  </a:lnTo>
                  <a:lnTo>
                    <a:pt x="1421" y="864"/>
                  </a:lnTo>
                  <a:lnTo>
                    <a:pt x="1200" y="845"/>
                  </a:lnTo>
                  <a:lnTo>
                    <a:pt x="1109" y="931"/>
                  </a:lnTo>
                  <a:lnTo>
                    <a:pt x="989" y="931"/>
                  </a:lnTo>
                  <a:lnTo>
                    <a:pt x="955" y="1061"/>
                  </a:lnTo>
                  <a:lnTo>
                    <a:pt x="878" y="1114"/>
                  </a:lnTo>
                  <a:lnTo>
                    <a:pt x="754" y="1147"/>
                  </a:lnTo>
                  <a:lnTo>
                    <a:pt x="648" y="1253"/>
                  </a:lnTo>
                  <a:lnTo>
                    <a:pt x="509" y="1248"/>
                  </a:lnTo>
                  <a:lnTo>
                    <a:pt x="418" y="1291"/>
                  </a:lnTo>
                  <a:lnTo>
                    <a:pt x="336" y="1282"/>
                  </a:lnTo>
                  <a:lnTo>
                    <a:pt x="48" y="1459"/>
                  </a:lnTo>
                  <a:lnTo>
                    <a:pt x="0" y="161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07" name="Freeform 106">
              <a:extLst>
                <a:ext uri="{FF2B5EF4-FFF2-40B4-BE49-F238E27FC236}">
                  <a16:creationId xmlns:a16="http://schemas.microsoft.com/office/drawing/2014/main" id="{83345A06-2E42-4209-AC73-6FBFC3A1B265}"/>
                </a:ext>
              </a:extLst>
            </p:cNvPr>
            <p:cNvSpPr>
              <a:spLocks/>
            </p:cNvSpPr>
            <p:nvPr/>
          </p:nvSpPr>
          <p:spPr bwMode="auto">
            <a:xfrm>
              <a:off x="1162050" y="1489075"/>
              <a:ext cx="750888" cy="511175"/>
            </a:xfrm>
            <a:custGeom>
              <a:avLst/>
              <a:gdLst/>
              <a:ahLst/>
              <a:cxnLst>
                <a:cxn ang="0">
                  <a:pos x="0" y="1481"/>
                </a:cxn>
                <a:cxn ang="0">
                  <a:pos x="710" y="1506"/>
                </a:cxn>
                <a:cxn ang="0">
                  <a:pos x="757" y="1347"/>
                </a:cxn>
                <a:cxn ang="0">
                  <a:pos x="1048" y="1169"/>
                </a:cxn>
                <a:cxn ang="0">
                  <a:pos x="1130" y="1179"/>
                </a:cxn>
                <a:cxn ang="0">
                  <a:pos x="1220" y="1134"/>
                </a:cxn>
                <a:cxn ang="0">
                  <a:pos x="1357" y="1139"/>
                </a:cxn>
                <a:cxn ang="0">
                  <a:pos x="1466" y="1034"/>
                </a:cxn>
                <a:cxn ang="0">
                  <a:pos x="1588" y="1001"/>
                </a:cxn>
                <a:cxn ang="0">
                  <a:pos x="1667" y="945"/>
                </a:cxn>
                <a:cxn ang="0">
                  <a:pos x="1700" y="819"/>
                </a:cxn>
                <a:cxn ang="0">
                  <a:pos x="1822" y="818"/>
                </a:cxn>
                <a:cxn ang="0">
                  <a:pos x="1909" y="731"/>
                </a:cxn>
                <a:cxn ang="0">
                  <a:pos x="2131" y="750"/>
                </a:cxn>
                <a:cxn ang="0">
                  <a:pos x="2179" y="699"/>
                </a:cxn>
                <a:cxn ang="0">
                  <a:pos x="2132" y="635"/>
                </a:cxn>
                <a:cxn ang="0">
                  <a:pos x="2111" y="549"/>
                </a:cxn>
                <a:cxn ang="0">
                  <a:pos x="2122" y="407"/>
                </a:cxn>
                <a:cxn ang="0">
                  <a:pos x="2168" y="237"/>
                </a:cxn>
                <a:cxn ang="0">
                  <a:pos x="2121" y="218"/>
                </a:cxn>
                <a:cxn ang="0">
                  <a:pos x="2092" y="170"/>
                </a:cxn>
                <a:cxn ang="0">
                  <a:pos x="2011" y="204"/>
                </a:cxn>
                <a:cxn ang="0">
                  <a:pos x="1963" y="142"/>
                </a:cxn>
                <a:cxn ang="0">
                  <a:pos x="1867" y="146"/>
                </a:cxn>
                <a:cxn ang="0">
                  <a:pos x="1752" y="166"/>
                </a:cxn>
                <a:cxn ang="0">
                  <a:pos x="1680" y="132"/>
                </a:cxn>
                <a:cxn ang="0">
                  <a:pos x="1617" y="65"/>
                </a:cxn>
                <a:cxn ang="0">
                  <a:pos x="1579" y="0"/>
                </a:cxn>
                <a:cxn ang="0">
                  <a:pos x="1516" y="7"/>
                </a:cxn>
                <a:cxn ang="0">
                  <a:pos x="1443" y="136"/>
                </a:cxn>
                <a:cxn ang="0">
                  <a:pos x="1372" y="276"/>
                </a:cxn>
                <a:cxn ang="0">
                  <a:pos x="1233" y="391"/>
                </a:cxn>
                <a:cxn ang="0">
                  <a:pos x="1142" y="430"/>
                </a:cxn>
                <a:cxn ang="0">
                  <a:pos x="1041" y="458"/>
                </a:cxn>
                <a:cxn ang="0">
                  <a:pos x="944" y="499"/>
                </a:cxn>
                <a:cxn ang="0">
                  <a:pos x="840" y="578"/>
                </a:cxn>
                <a:cxn ang="0">
                  <a:pos x="772" y="694"/>
                </a:cxn>
                <a:cxn ang="0">
                  <a:pos x="672" y="817"/>
                </a:cxn>
                <a:cxn ang="0">
                  <a:pos x="672" y="996"/>
                </a:cxn>
                <a:cxn ang="0">
                  <a:pos x="627" y="1089"/>
                </a:cxn>
                <a:cxn ang="0">
                  <a:pos x="489" y="1246"/>
                </a:cxn>
                <a:cxn ang="0">
                  <a:pos x="355" y="1318"/>
                </a:cxn>
                <a:cxn ang="0">
                  <a:pos x="235" y="1380"/>
                </a:cxn>
                <a:cxn ang="0">
                  <a:pos x="144" y="1414"/>
                </a:cxn>
                <a:cxn ang="0">
                  <a:pos x="33" y="1433"/>
                </a:cxn>
                <a:cxn ang="0">
                  <a:pos x="0" y="1481"/>
                </a:cxn>
              </a:cxnLst>
              <a:rect l="0" t="0" r="r" b="b"/>
              <a:pathLst>
                <a:path w="2179" h="1506">
                  <a:moveTo>
                    <a:pt x="0" y="1481"/>
                  </a:moveTo>
                  <a:lnTo>
                    <a:pt x="710" y="1506"/>
                  </a:lnTo>
                  <a:lnTo>
                    <a:pt x="757" y="1347"/>
                  </a:lnTo>
                  <a:lnTo>
                    <a:pt x="1048" y="1169"/>
                  </a:lnTo>
                  <a:lnTo>
                    <a:pt x="1130" y="1179"/>
                  </a:lnTo>
                  <a:lnTo>
                    <a:pt x="1220" y="1134"/>
                  </a:lnTo>
                  <a:lnTo>
                    <a:pt x="1357" y="1139"/>
                  </a:lnTo>
                  <a:lnTo>
                    <a:pt x="1466" y="1034"/>
                  </a:lnTo>
                  <a:lnTo>
                    <a:pt x="1588" y="1001"/>
                  </a:lnTo>
                  <a:lnTo>
                    <a:pt x="1667" y="945"/>
                  </a:lnTo>
                  <a:lnTo>
                    <a:pt x="1700" y="819"/>
                  </a:lnTo>
                  <a:lnTo>
                    <a:pt x="1822" y="818"/>
                  </a:lnTo>
                  <a:lnTo>
                    <a:pt x="1909" y="731"/>
                  </a:lnTo>
                  <a:lnTo>
                    <a:pt x="2131" y="750"/>
                  </a:lnTo>
                  <a:lnTo>
                    <a:pt x="2179" y="699"/>
                  </a:lnTo>
                  <a:lnTo>
                    <a:pt x="2132" y="635"/>
                  </a:lnTo>
                  <a:lnTo>
                    <a:pt x="2111" y="549"/>
                  </a:lnTo>
                  <a:lnTo>
                    <a:pt x="2122" y="407"/>
                  </a:lnTo>
                  <a:lnTo>
                    <a:pt x="2168" y="237"/>
                  </a:lnTo>
                  <a:lnTo>
                    <a:pt x="2121" y="218"/>
                  </a:lnTo>
                  <a:lnTo>
                    <a:pt x="2092" y="170"/>
                  </a:lnTo>
                  <a:lnTo>
                    <a:pt x="2011" y="204"/>
                  </a:lnTo>
                  <a:lnTo>
                    <a:pt x="1963" y="142"/>
                  </a:lnTo>
                  <a:lnTo>
                    <a:pt x="1867" y="146"/>
                  </a:lnTo>
                  <a:lnTo>
                    <a:pt x="1752" y="166"/>
                  </a:lnTo>
                  <a:lnTo>
                    <a:pt x="1680" y="132"/>
                  </a:lnTo>
                  <a:lnTo>
                    <a:pt x="1617" y="65"/>
                  </a:lnTo>
                  <a:lnTo>
                    <a:pt x="1579" y="0"/>
                  </a:lnTo>
                  <a:lnTo>
                    <a:pt x="1516" y="7"/>
                  </a:lnTo>
                  <a:lnTo>
                    <a:pt x="1443" y="136"/>
                  </a:lnTo>
                  <a:lnTo>
                    <a:pt x="1372" y="276"/>
                  </a:lnTo>
                  <a:lnTo>
                    <a:pt x="1233" y="391"/>
                  </a:lnTo>
                  <a:lnTo>
                    <a:pt x="1142" y="430"/>
                  </a:lnTo>
                  <a:lnTo>
                    <a:pt x="1041" y="458"/>
                  </a:lnTo>
                  <a:lnTo>
                    <a:pt x="944" y="499"/>
                  </a:lnTo>
                  <a:lnTo>
                    <a:pt x="840" y="578"/>
                  </a:lnTo>
                  <a:lnTo>
                    <a:pt x="772" y="694"/>
                  </a:lnTo>
                  <a:lnTo>
                    <a:pt x="672" y="817"/>
                  </a:lnTo>
                  <a:lnTo>
                    <a:pt x="672" y="996"/>
                  </a:lnTo>
                  <a:lnTo>
                    <a:pt x="627" y="1089"/>
                  </a:lnTo>
                  <a:lnTo>
                    <a:pt x="489" y="1246"/>
                  </a:lnTo>
                  <a:lnTo>
                    <a:pt x="355" y="1318"/>
                  </a:lnTo>
                  <a:lnTo>
                    <a:pt x="235" y="1380"/>
                  </a:lnTo>
                  <a:lnTo>
                    <a:pt x="144" y="1414"/>
                  </a:lnTo>
                  <a:lnTo>
                    <a:pt x="33" y="1433"/>
                  </a:lnTo>
                  <a:lnTo>
                    <a:pt x="0" y="1481"/>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08" name="Freeform 107">
              <a:extLst>
                <a:ext uri="{FF2B5EF4-FFF2-40B4-BE49-F238E27FC236}">
                  <a16:creationId xmlns:a16="http://schemas.microsoft.com/office/drawing/2014/main" id="{F8629859-FB2B-418F-A0AE-3EB3FA1881B9}"/>
                </a:ext>
              </a:extLst>
            </p:cNvPr>
            <p:cNvSpPr>
              <a:spLocks/>
            </p:cNvSpPr>
            <p:nvPr/>
          </p:nvSpPr>
          <p:spPr bwMode="auto">
            <a:xfrm>
              <a:off x="1862138" y="2327275"/>
              <a:ext cx="1035050" cy="750888"/>
            </a:xfrm>
            <a:custGeom>
              <a:avLst/>
              <a:gdLst/>
              <a:ahLst/>
              <a:cxnLst>
                <a:cxn ang="0">
                  <a:pos x="2825" y="101"/>
                </a:cxn>
                <a:cxn ang="0">
                  <a:pos x="2865" y="361"/>
                </a:cxn>
                <a:cxn ang="0">
                  <a:pos x="2949" y="565"/>
                </a:cxn>
                <a:cxn ang="0">
                  <a:pos x="3013" y="621"/>
                </a:cxn>
                <a:cxn ang="0">
                  <a:pos x="2933" y="701"/>
                </a:cxn>
                <a:cxn ang="0">
                  <a:pos x="2897" y="985"/>
                </a:cxn>
                <a:cxn ang="0">
                  <a:pos x="2901" y="1273"/>
                </a:cxn>
                <a:cxn ang="0">
                  <a:pos x="2729" y="1429"/>
                </a:cxn>
                <a:cxn ang="0">
                  <a:pos x="2577" y="1625"/>
                </a:cxn>
                <a:cxn ang="0">
                  <a:pos x="2501" y="1757"/>
                </a:cxn>
                <a:cxn ang="0">
                  <a:pos x="2497" y="1813"/>
                </a:cxn>
                <a:cxn ang="0">
                  <a:pos x="2449" y="1884"/>
                </a:cxn>
                <a:cxn ang="0">
                  <a:pos x="2389" y="1913"/>
                </a:cxn>
                <a:cxn ang="0">
                  <a:pos x="2297" y="1977"/>
                </a:cxn>
                <a:cxn ang="0">
                  <a:pos x="2177" y="1974"/>
                </a:cxn>
                <a:cxn ang="0">
                  <a:pos x="2073" y="1949"/>
                </a:cxn>
                <a:cxn ang="0">
                  <a:pos x="1949" y="1945"/>
                </a:cxn>
                <a:cxn ang="0">
                  <a:pos x="1845" y="1969"/>
                </a:cxn>
                <a:cxn ang="0">
                  <a:pos x="1723" y="2065"/>
                </a:cxn>
                <a:cxn ang="0">
                  <a:pos x="1545" y="2009"/>
                </a:cxn>
                <a:cxn ang="0">
                  <a:pos x="1401" y="1949"/>
                </a:cxn>
                <a:cxn ang="0">
                  <a:pos x="1345" y="1993"/>
                </a:cxn>
                <a:cxn ang="0">
                  <a:pos x="1237" y="2021"/>
                </a:cxn>
                <a:cxn ang="0">
                  <a:pos x="1185" y="1917"/>
                </a:cxn>
                <a:cxn ang="0">
                  <a:pos x="1088" y="1884"/>
                </a:cxn>
                <a:cxn ang="0">
                  <a:pos x="997" y="1845"/>
                </a:cxn>
                <a:cxn ang="0">
                  <a:pos x="913" y="1877"/>
                </a:cxn>
                <a:cxn ang="0">
                  <a:pos x="841" y="1869"/>
                </a:cxn>
                <a:cxn ang="0">
                  <a:pos x="721" y="1905"/>
                </a:cxn>
                <a:cxn ang="0">
                  <a:pos x="693" y="2033"/>
                </a:cxn>
                <a:cxn ang="0">
                  <a:pos x="621" y="2101"/>
                </a:cxn>
                <a:cxn ang="0">
                  <a:pos x="617" y="2221"/>
                </a:cxn>
                <a:cxn ang="0">
                  <a:pos x="549" y="2213"/>
                </a:cxn>
                <a:cxn ang="0">
                  <a:pos x="453" y="2110"/>
                </a:cxn>
                <a:cxn ang="0">
                  <a:pos x="363" y="2156"/>
                </a:cxn>
                <a:cxn ang="0">
                  <a:pos x="317" y="2156"/>
                </a:cxn>
                <a:cxn ang="0">
                  <a:pos x="363" y="2065"/>
                </a:cxn>
                <a:cxn ang="0">
                  <a:pos x="227" y="2065"/>
                </a:cxn>
                <a:cxn ang="0">
                  <a:pos x="90" y="1974"/>
                </a:cxn>
                <a:cxn ang="0">
                  <a:pos x="181" y="1929"/>
                </a:cxn>
                <a:cxn ang="0">
                  <a:pos x="45" y="1838"/>
                </a:cxn>
                <a:cxn ang="0">
                  <a:pos x="0" y="1702"/>
                </a:cxn>
                <a:cxn ang="0">
                  <a:pos x="0" y="1612"/>
                </a:cxn>
                <a:cxn ang="0">
                  <a:pos x="90" y="1612"/>
                </a:cxn>
                <a:cxn ang="0">
                  <a:pos x="197" y="1549"/>
                </a:cxn>
                <a:cxn ang="0">
                  <a:pos x="581" y="1549"/>
                </a:cxn>
                <a:cxn ang="0">
                  <a:pos x="685" y="1473"/>
                </a:cxn>
                <a:cxn ang="0">
                  <a:pos x="757" y="1333"/>
                </a:cxn>
                <a:cxn ang="0">
                  <a:pos x="804" y="813"/>
                </a:cxn>
                <a:cxn ang="0">
                  <a:pos x="959" y="795"/>
                </a:cxn>
                <a:cxn ang="0">
                  <a:pos x="1136" y="750"/>
                </a:cxn>
                <a:cxn ang="0">
                  <a:pos x="1376" y="529"/>
                </a:cxn>
                <a:cxn ang="0">
                  <a:pos x="2288" y="0"/>
                </a:cxn>
                <a:cxn ang="0">
                  <a:pos x="2557" y="65"/>
                </a:cxn>
                <a:cxn ang="0">
                  <a:pos x="2669" y="169"/>
                </a:cxn>
                <a:cxn ang="0">
                  <a:pos x="2825" y="101"/>
                </a:cxn>
              </a:cxnLst>
              <a:rect l="0" t="0" r="r" b="b"/>
              <a:pathLst>
                <a:path w="3013" h="2221">
                  <a:moveTo>
                    <a:pt x="2825" y="101"/>
                  </a:moveTo>
                  <a:lnTo>
                    <a:pt x="2865" y="361"/>
                  </a:lnTo>
                  <a:lnTo>
                    <a:pt x="2949" y="565"/>
                  </a:lnTo>
                  <a:lnTo>
                    <a:pt x="3013" y="621"/>
                  </a:lnTo>
                  <a:lnTo>
                    <a:pt x="2933" y="701"/>
                  </a:lnTo>
                  <a:lnTo>
                    <a:pt x="2897" y="985"/>
                  </a:lnTo>
                  <a:lnTo>
                    <a:pt x="2901" y="1273"/>
                  </a:lnTo>
                  <a:lnTo>
                    <a:pt x="2729" y="1429"/>
                  </a:lnTo>
                  <a:lnTo>
                    <a:pt x="2577" y="1625"/>
                  </a:lnTo>
                  <a:lnTo>
                    <a:pt x="2501" y="1757"/>
                  </a:lnTo>
                  <a:lnTo>
                    <a:pt x="2497" y="1813"/>
                  </a:lnTo>
                  <a:lnTo>
                    <a:pt x="2449" y="1884"/>
                  </a:lnTo>
                  <a:lnTo>
                    <a:pt x="2389" y="1913"/>
                  </a:lnTo>
                  <a:lnTo>
                    <a:pt x="2297" y="1977"/>
                  </a:lnTo>
                  <a:lnTo>
                    <a:pt x="2177" y="1974"/>
                  </a:lnTo>
                  <a:lnTo>
                    <a:pt x="2073" y="1949"/>
                  </a:lnTo>
                  <a:lnTo>
                    <a:pt x="1949" y="1945"/>
                  </a:lnTo>
                  <a:lnTo>
                    <a:pt x="1845" y="1969"/>
                  </a:lnTo>
                  <a:lnTo>
                    <a:pt x="1723" y="2065"/>
                  </a:lnTo>
                  <a:lnTo>
                    <a:pt x="1545" y="2009"/>
                  </a:lnTo>
                  <a:lnTo>
                    <a:pt x="1401" y="1949"/>
                  </a:lnTo>
                  <a:lnTo>
                    <a:pt x="1345" y="1993"/>
                  </a:lnTo>
                  <a:lnTo>
                    <a:pt x="1237" y="2021"/>
                  </a:lnTo>
                  <a:lnTo>
                    <a:pt x="1185" y="1917"/>
                  </a:lnTo>
                  <a:lnTo>
                    <a:pt x="1088" y="1884"/>
                  </a:lnTo>
                  <a:lnTo>
                    <a:pt x="997" y="1845"/>
                  </a:lnTo>
                  <a:lnTo>
                    <a:pt x="913" y="1877"/>
                  </a:lnTo>
                  <a:lnTo>
                    <a:pt x="841" y="1869"/>
                  </a:lnTo>
                  <a:lnTo>
                    <a:pt x="721" y="1905"/>
                  </a:lnTo>
                  <a:lnTo>
                    <a:pt x="693" y="2033"/>
                  </a:lnTo>
                  <a:lnTo>
                    <a:pt x="621" y="2101"/>
                  </a:lnTo>
                  <a:lnTo>
                    <a:pt x="617" y="2221"/>
                  </a:lnTo>
                  <a:lnTo>
                    <a:pt x="549" y="2213"/>
                  </a:lnTo>
                  <a:lnTo>
                    <a:pt x="453" y="2110"/>
                  </a:lnTo>
                  <a:lnTo>
                    <a:pt x="363" y="2156"/>
                  </a:lnTo>
                  <a:lnTo>
                    <a:pt x="317" y="2156"/>
                  </a:lnTo>
                  <a:lnTo>
                    <a:pt x="363" y="2065"/>
                  </a:lnTo>
                  <a:lnTo>
                    <a:pt x="227" y="2065"/>
                  </a:lnTo>
                  <a:lnTo>
                    <a:pt x="90" y="1974"/>
                  </a:lnTo>
                  <a:lnTo>
                    <a:pt x="181" y="1929"/>
                  </a:lnTo>
                  <a:lnTo>
                    <a:pt x="45" y="1838"/>
                  </a:lnTo>
                  <a:lnTo>
                    <a:pt x="0" y="1702"/>
                  </a:lnTo>
                  <a:lnTo>
                    <a:pt x="0" y="1612"/>
                  </a:lnTo>
                  <a:lnTo>
                    <a:pt x="90" y="1612"/>
                  </a:lnTo>
                  <a:lnTo>
                    <a:pt x="197" y="1549"/>
                  </a:lnTo>
                  <a:lnTo>
                    <a:pt x="581" y="1549"/>
                  </a:lnTo>
                  <a:lnTo>
                    <a:pt x="685" y="1473"/>
                  </a:lnTo>
                  <a:lnTo>
                    <a:pt x="757" y="1333"/>
                  </a:lnTo>
                  <a:lnTo>
                    <a:pt x="804" y="813"/>
                  </a:lnTo>
                  <a:lnTo>
                    <a:pt x="959" y="795"/>
                  </a:lnTo>
                  <a:lnTo>
                    <a:pt x="1136" y="750"/>
                  </a:lnTo>
                  <a:lnTo>
                    <a:pt x="1376" y="529"/>
                  </a:lnTo>
                  <a:lnTo>
                    <a:pt x="2288" y="0"/>
                  </a:lnTo>
                  <a:lnTo>
                    <a:pt x="2557" y="65"/>
                  </a:lnTo>
                  <a:lnTo>
                    <a:pt x="2669" y="169"/>
                  </a:lnTo>
                  <a:lnTo>
                    <a:pt x="2825" y="101"/>
                  </a:lnTo>
                  <a:close/>
                </a:path>
              </a:pathLst>
            </a:custGeom>
            <a:solidFill>
              <a:schemeClr val="accent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09" name="Freeform 108">
              <a:extLst>
                <a:ext uri="{FF2B5EF4-FFF2-40B4-BE49-F238E27FC236}">
                  <a16:creationId xmlns:a16="http://schemas.microsoft.com/office/drawing/2014/main" id="{EE582634-1E2D-458D-A898-3D6A291C6795}"/>
                </a:ext>
              </a:extLst>
            </p:cNvPr>
            <p:cNvSpPr>
              <a:spLocks/>
            </p:cNvSpPr>
            <p:nvPr/>
          </p:nvSpPr>
          <p:spPr bwMode="auto">
            <a:xfrm>
              <a:off x="3430588" y="1808163"/>
              <a:ext cx="700088" cy="625475"/>
            </a:xfrm>
            <a:custGeom>
              <a:avLst/>
              <a:gdLst/>
              <a:ahLst/>
              <a:cxnLst>
                <a:cxn ang="0">
                  <a:pos x="1983" y="1632"/>
                </a:cxn>
                <a:cxn ang="0">
                  <a:pos x="1899" y="1664"/>
                </a:cxn>
                <a:cxn ang="0">
                  <a:pos x="1867" y="1744"/>
                </a:cxn>
                <a:cxn ang="0">
                  <a:pos x="1767" y="1772"/>
                </a:cxn>
                <a:cxn ang="0">
                  <a:pos x="1763" y="1848"/>
                </a:cxn>
                <a:cxn ang="0">
                  <a:pos x="1671" y="1848"/>
                </a:cxn>
                <a:cxn ang="0">
                  <a:pos x="1607" y="1804"/>
                </a:cxn>
                <a:cxn ang="0">
                  <a:pos x="106" y="1827"/>
                </a:cxn>
                <a:cxn ang="0">
                  <a:pos x="62" y="436"/>
                </a:cxn>
                <a:cxn ang="0">
                  <a:pos x="0" y="308"/>
                </a:cxn>
                <a:cxn ang="0">
                  <a:pos x="62" y="187"/>
                </a:cxn>
                <a:cxn ang="0">
                  <a:pos x="51" y="44"/>
                </a:cxn>
                <a:cxn ang="0">
                  <a:pos x="167" y="40"/>
                </a:cxn>
                <a:cxn ang="0">
                  <a:pos x="243" y="16"/>
                </a:cxn>
                <a:cxn ang="0">
                  <a:pos x="371" y="64"/>
                </a:cxn>
                <a:cxn ang="0">
                  <a:pos x="543" y="128"/>
                </a:cxn>
                <a:cxn ang="0">
                  <a:pos x="635" y="108"/>
                </a:cxn>
                <a:cxn ang="0">
                  <a:pos x="786" y="149"/>
                </a:cxn>
                <a:cxn ang="0">
                  <a:pos x="895" y="72"/>
                </a:cxn>
                <a:cxn ang="0">
                  <a:pos x="1015" y="36"/>
                </a:cxn>
                <a:cxn ang="0">
                  <a:pos x="1119" y="0"/>
                </a:cxn>
                <a:cxn ang="0">
                  <a:pos x="1219" y="60"/>
                </a:cxn>
                <a:cxn ang="0">
                  <a:pos x="1330" y="103"/>
                </a:cxn>
                <a:cxn ang="0">
                  <a:pos x="1483" y="84"/>
                </a:cxn>
                <a:cxn ang="0">
                  <a:pos x="1635" y="44"/>
                </a:cxn>
                <a:cxn ang="0">
                  <a:pos x="1723" y="184"/>
                </a:cxn>
                <a:cxn ang="0">
                  <a:pos x="1779" y="296"/>
                </a:cxn>
                <a:cxn ang="0">
                  <a:pos x="1747" y="416"/>
                </a:cxn>
                <a:cxn ang="0">
                  <a:pos x="1751" y="508"/>
                </a:cxn>
                <a:cxn ang="0">
                  <a:pos x="1715" y="592"/>
                </a:cxn>
                <a:cxn ang="0">
                  <a:pos x="1739" y="648"/>
                </a:cxn>
                <a:cxn ang="0">
                  <a:pos x="1693" y="693"/>
                </a:cxn>
                <a:cxn ang="0">
                  <a:pos x="1603" y="648"/>
                </a:cxn>
                <a:cxn ang="0">
                  <a:pos x="1512" y="557"/>
                </a:cxn>
                <a:cxn ang="0">
                  <a:pos x="1512" y="466"/>
                </a:cxn>
                <a:cxn ang="0">
                  <a:pos x="1376" y="330"/>
                </a:cxn>
                <a:cxn ang="0">
                  <a:pos x="1330" y="330"/>
                </a:cxn>
                <a:cxn ang="0">
                  <a:pos x="1330" y="376"/>
                </a:cxn>
                <a:cxn ang="0">
                  <a:pos x="1399" y="496"/>
                </a:cxn>
                <a:cxn ang="0">
                  <a:pos x="1519" y="644"/>
                </a:cxn>
                <a:cxn ang="0">
                  <a:pos x="1648" y="829"/>
                </a:cxn>
                <a:cxn ang="0">
                  <a:pos x="1711" y="968"/>
                </a:cxn>
                <a:cxn ang="0">
                  <a:pos x="1819" y="1128"/>
                </a:cxn>
                <a:cxn ang="0">
                  <a:pos x="1875" y="1237"/>
                </a:cxn>
                <a:cxn ang="0">
                  <a:pos x="1943" y="1336"/>
                </a:cxn>
                <a:cxn ang="0">
                  <a:pos x="2043" y="1424"/>
                </a:cxn>
                <a:cxn ang="0">
                  <a:pos x="2007" y="1508"/>
                </a:cxn>
                <a:cxn ang="0">
                  <a:pos x="2035" y="1588"/>
                </a:cxn>
                <a:cxn ang="0">
                  <a:pos x="1983" y="1632"/>
                </a:cxn>
              </a:cxnLst>
              <a:rect l="0" t="0" r="r" b="b"/>
              <a:pathLst>
                <a:path w="2043" h="1848">
                  <a:moveTo>
                    <a:pt x="1983" y="1632"/>
                  </a:moveTo>
                  <a:lnTo>
                    <a:pt x="1899" y="1664"/>
                  </a:lnTo>
                  <a:lnTo>
                    <a:pt x="1867" y="1744"/>
                  </a:lnTo>
                  <a:lnTo>
                    <a:pt x="1767" y="1772"/>
                  </a:lnTo>
                  <a:lnTo>
                    <a:pt x="1763" y="1848"/>
                  </a:lnTo>
                  <a:lnTo>
                    <a:pt x="1671" y="1848"/>
                  </a:lnTo>
                  <a:lnTo>
                    <a:pt x="1607" y="1804"/>
                  </a:lnTo>
                  <a:lnTo>
                    <a:pt x="106" y="1827"/>
                  </a:lnTo>
                  <a:lnTo>
                    <a:pt x="62" y="436"/>
                  </a:lnTo>
                  <a:lnTo>
                    <a:pt x="0" y="308"/>
                  </a:lnTo>
                  <a:lnTo>
                    <a:pt x="62" y="187"/>
                  </a:lnTo>
                  <a:lnTo>
                    <a:pt x="51" y="44"/>
                  </a:lnTo>
                  <a:lnTo>
                    <a:pt x="167" y="40"/>
                  </a:lnTo>
                  <a:lnTo>
                    <a:pt x="243" y="16"/>
                  </a:lnTo>
                  <a:lnTo>
                    <a:pt x="371" y="64"/>
                  </a:lnTo>
                  <a:lnTo>
                    <a:pt x="543" y="128"/>
                  </a:lnTo>
                  <a:lnTo>
                    <a:pt x="635" y="108"/>
                  </a:lnTo>
                  <a:lnTo>
                    <a:pt x="786" y="149"/>
                  </a:lnTo>
                  <a:lnTo>
                    <a:pt x="895" y="72"/>
                  </a:lnTo>
                  <a:lnTo>
                    <a:pt x="1015" y="36"/>
                  </a:lnTo>
                  <a:lnTo>
                    <a:pt x="1119" y="0"/>
                  </a:lnTo>
                  <a:lnTo>
                    <a:pt x="1219" y="60"/>
                  </a:lnTo>
                  <a:lnTo>
                    <a:pt x="1330" y="103"/>
                  </a:lnTo>
                  <a:lnTo>
                    <a:pt x="1483" y="84"/>
                  </a:lnTo>
                  <a:lnTo>
                    <a:pt x="1635" y="44"/>
                  </a:lnTo>
                  <a:lnTo>
                    <a:pt x="1723" y="184"/>
                  </a:lnTo>
                  <a:lnTo>
                    <a:pt x="1779" y="296"/>
                  </a:lnTo>
                  <a:lnTo>
                    <a:pt x="1747" y="416"/>
                  </a:lnTo>
                  <a:lnTo>
                    <a:pt x="1751" y="508"/>
                  </a:lnTo>
                  <a:lnTo>
                    <a:pt x="1715" y="592"/>
                  </a:lnTo>
                  <a:lnTo>
                    <a:pt x="1739" y="648"/>
                  </a:lnTo>
                  <a:lnTo>
                    <a:pt x="1693" y="693"/>
                  </a:lnTo>
                  <a:lnTo>
                    <a:pt x="1603" y="648"/>
                  </a:lnTo>
                  <a:lnTo>
                    <a:pt x="1512" y="557"/>
                  </a:lnTo>
                  <a:lnTo>
                    <a:pt x="1512" y="466"/>
                  </a:lnTo>
                  <a:lnTo>
                    <a:pt x="1376" y="330"/>
                  </a:lnTo>
                  <a:lnTo>
                    <a:pt x="1330" y="330"/>
                  </a:lnTo>
                  <a:lnTo>
                    <a:pt x="1330" y="376"/>
                  </a:lnTo>
                  <a:lnTo>
                    <a:pt x="1399" y="496"/>
                  </a:lnTo>
                  <a:lnTo>
                    <a:pt x="1519" y="644"/>
                  </a:lnTo>
                  <a:lnTo>
                    <a:pt x="1648" y="829"/>
                  </a:lnTo>
                  <a:lnTo>
                    <a:pt x="1711" y="968"/>
                  </a:lnTo>
                  <a:lnTo>
                    <a:pt x="1819" y="1128"/>
                  </a:lnTo>
                  <a:lnTo>
                    <a:pt x="1875" y="1237"/>
                  </a:lnTo>
                  <a:lnTo>
                    <a:pt x="1943" y="1336"/>
                  </a:lnTo>
                  <a:lnTo>
                    <a:pt x="2043" y="1424"/>
                  </a:lnTo>
                  <a:lnTo>
                    <a:pt x="2007" y="1508"/>
                  </a:lnTo>
                  <a:lnTo>
                    <a:pt x="2035" y="1588"/>
                  </a:lnTo>
                  <a:lnTo>
                    <a:pt x="1983" y="1632"/>
                  </a:lnTo>
                  <a:close/>
                </a:path>
              </a:pathLst>
            </a:custGeom>
            <a:solidFill>
              <a:schemeClr val="bg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200" b="1" kern="0">
                <a:solidFill>
                  <a:srgbClr val="000000"/>
                </a:solidFill>
                <a:latin typeface="Arial" charset="0"/>
              </a:endParaRPr>
            </a:p>
          </p:txBody>
        </p:sp>
        <p:sp>
          <p:nvSpPr>
            <p:cNvPr id="110" name="Freeform 109">
              <a:extLst>
                <a:ext uri="{FF2B5EF4-FFF2-40B4-BE49-F238E27FC236}">
                  <a16:creationId xmlns:a16="http://schemas.microsoft.com/office/drawing/2014/main" id="{A3654C73-3032-4264-A512-9326199C37C6}"/>
                </a:ext>
              </a:extLst>
            </p:cNvPr>
            <p:cNvSpPr>
              <a:spLocks/>
            </p:cNvSpPr>
            <p:nvPr/>
          </p:nvSpPr>
          <p:spPr bwMode="auto">
            <a:xfrm>
              <a:off x="2720975" y="2328863"/>
              <a:ext cx="687388" cy="1046163"/>
            </a:xfrm>
            <a:custGeom>
              <a:avLst/>
              <a:gdLst/>
              <a:ahLst/>
              <a:cxnLst>
                <a:cxn ang="0">
                  <a:pos x="0" y="1803"/>
                </a:cxn>
                <a:cxn ang="0">
                  <a:pos x="74" y="1860"/>
                </a:cxn>
                <a:cxn ang="0">
                  <a:pos x="98" y="1928"/>
                </a:cxn>
                <a:cxn ang="0">
                  <a:pos x="162" y="1980"/>
                </a:cxn>
                <a:cxn ang="0">
                  <a:pos x="214" y="1964"/>
                </a:cxn>
                <a:cxn ang="0">
                  <a:pos x="290" y="1972"/>
                </a:cxn>
                <a:cxn ang="0">
                  <a:pos x="338" y="2044"/>
                </a:cxn>
                <a:cxn ang="0">
                  <a:pos x="226" y="2064"/>
                </a:cxn>
                <a:cxn ang="0">
                  <a:pos x="246" y="2136"/>
                </a:cxn>
                <a:cxn ang="0">
                  <a:pos x="313" y="2192"/>
                </a:cxn>
                <a:cxn ang="0">
                  <a:pos x="294" y="2336"/>
                </a:cxn>
                <a:cxn ang="0">
                  <a:pos x="310" y="2436"/>
                </a:cxn>
                <a:cxn ang="0">
                  <a:pos x="362" y="2512"/>
                </a:cxn>
                <a:cxn ang="0">
                  <a:pos x="404" y="2600"/>
                </a:cxn>
                <a:cxn ang="0">
                  <a:pos x="177" y="2600"/>
                </a:cxn>
                <a:cxn ang="0">
                  <a:pos x="86" y="2691"/>
                </a:cxn>
                <a:cxn ang="0">
                  <a:pos x="190" y="2792"/>
                </a:cxn>
                <a:cxn ang="0">
                  <a:pos x="268" y="2827"/>
                </a:cxn>
                <a:cxn ang="0">
                  <a:pos x="362" y="3000"/>
                </a:cxn>
                <a:cxn ang="0">
                  <a:pos x="386" y="3084"/>
                </a:cxn>
                <a:cxn ang="0">
                  <a:pos x="506" y="3076"/>
                </a:cxn>
                <a:cxn ang="0">
                  <a:pos x="582" y="3016"/>
                </a:cxn>
                <a:cxn ang="0">
                  <a:pos x="630" y="3064"/>
                </a:cxn>
                <a:cxn ang="0">
                  <a:pos x="742" y="3000"/>
                </a:cxn>
                <a:cxn ang="0">
                  <a:pos x="966" y="2984"/>
                </a:cxn>
                <a:cxn ang="0">
                  <a:pos x="1082" y="2840"/>
                </a:cxn>
                <a:cxn ang="0">
                  <a:pos x="1270" y="2792"/>
                </a:cxn>
                <a:cxn ang="0">
                  <a:pos x="1382" y="2724"/>
                </a:cxn>
                <a:cxn ang="0">
                  <a:pos x="1590" y="2468"/>
                </a:cxn>
                <a:cxn ang="0">
                  <a:pos x="1718" y="2404"/>
                </a:cxn>
                <a:cxn ang="0">
                  <a:pos x="1818" y="2440"/>
                </a:cxn>
                <a:cxn ang="0">
                  <a:pos x="1814" y="2336"/>
                </a:cxn>
                <a:cxn ang="0">
                  <a:pos x="1746" y="2304"/>
                </a:cxn>
                <a:cxn ang="0">
                  <a:pos x="1726" y="2232"/>
                </a:cxn>
                <a:cxn ang="0">
                  <a:pos x="1690" y="2148"/>
                </a:cxn>
                <a:cxn ang="0">
                  <a:pos x="1702" y="2076"/>
                </a:cxn>
                <a:cxn ang="0">
                  <a:pos x="1602" y="2084"/>
                </a:cxn>
                <a:cxn ang="0">
                  <a:pos x="1586" y="2036"/>
                </a:cxn>
                <a:cxn ang="0">
                  <a:pos x="1666" y="1964"/>
                </a:cxn>
                <a:cxn ang="0">
                  <a:pos x="1628" y="1875"/>
                </a:cxn>
                <a:cxn ang="0">
                  <a:pos x="1726" y="1792"/>
                </a:cxn>
                <a:cxn ang="0">
                  <a:pos x="1690" y="1724"/>
                </a:cxn>
                <a:cxn ang="0">
                  <a:pos x="1806" y="1592"/>
                </a:cxn>
                <a:cxn ang="0">
                  <a:pos x="1810" y="1512"/>
                </a:cxn>
                <a:cxn ang="0">
                  <a:pos x="1870" y="1476"/>
                </a:cxn>
                <a:cxn ang="0">
                  <a:pos x="2002" y="1504"/>
                </a:cxn>
                <a:cxn ang="0">
                  <a:pos x="1992" y="776"/>
                </a:cxn>
                <a:cxn ang="0">
                  <a:pos x="497" y="0"/>
                </a:cxn>
                <a:cxn ang="0">
                  <a:pos x="327" y="91"/>
                </a:cxn>
                <a:cxn ang="0">
                  <a:pos x="366" y="354"/>
                </a:cxn>
                <a:cxn ang="0">
                  <a:pos x="449" y="555"/>
                </a:cxn>
                <a:cxn ang="0">
                  <a:pos x="513" y="613"/>
                </a:cxn>
                <a:cxn ang="0">
                  <a:pos x="435" y="691"/>
                </a:cxn>
                <a:cxn ang="0">
                  <a:pos x="399" y="972"/>
                </a:cxn>
                <a:cxn ang="0">
                  <a:pos x="402" y="1266"/>
                </a:cxn>
                <a:cxn ang="0">
                  <a:pos x="227" y="1423"/>
                </a:cxn>
                <a:cxn ang="0">
                  <a:pos x="75" y="1621"/>
                </a:cxn>
                <a:cxn ang="0">
                  <a:pos x="0" y="1752"/>
                </a:cxn>
                <a:cxn ang="0">
                  <a:pos x="0" y="1803"/>
                </a:cxn>
              </a:cxnLst>
              <a:rect l="0" t="0" r="r" b="b"/>
              <a:pathLst>
                <a:path w="2002" h="3084">
                  <a:moveTo>
                    <a:pt x="0" y="1803"/>
                  </a:moveTo>
                  <a:lnTo>
                    <a:pt x="74" y="1860"/>
                  </a:lnTo>
                  <a:lnTo>
                    <a:pt x="98" y="1928"/>
                  </a:lnTo>
                  <a:lnTo>
                    <a:pt x="162" y="1980"/>
                  </a:lnTo>
                  <a:lnTo>
                    <a:pt x="214" y="1964"/>
                  </a:lnTo>
                  <a:lnTo>
                    <a:pt x="290" y="1972"/>
                  </a:lnTo>
                  <a:lnTo>
                    <a:pt x="338" y="2044"/>
                  </a:lnTo>
                  <a:lnTo>
                    <a:pt x="226" y="2064"/>
                  </a:lnTo>
                  <a:lnTo>
                    <a:pt x="246" y="2136"/>
                  </a:lnTo>
                  <a:lnTo>
                    <a:pt x="313" y="2192"/>
                  </a:lnTo>
                  <a:lnTo>
                    <a:pt x="294" y="2336"/>
                  </a:lnTo>
                  <a:lnTo>
                    <a:pt x="310" y="2436"/>
                  </a:lnTo>
                  <a:lnTo>
                    <a:pt x="362" y="2512"/>
                  </a:lnTo>
                  <a:lnTo>
                    <a:pt x="404" y="2600"/>
                  </a:lnTo>
                  <a:lnTo>
                    <a:pt x="177" y="2600"/>
                  </a:lnTo>
                  <a:lnTo>
                    <a:pt x="86" y="2691"/>
                  </a:lnTo>
                  <a:lnTo>
                    <a:pt x="190" y="2792"/>
                  </a:lnTo>
                  <a:lnTo>
                    <a:pt x="268" y="2827"/>
                  </a:lnTo>
                  <a:lnTo>
                    <a:pt x="362" y="3000"/>
                  </a:lnTo>
                  <a:lnTo>
                    <a:pt x="386" y="3084"/>
                  </a:lnTo>
                  <a:lnTo>
                    <a:pt x="506" y="3076"/>
                  </a:lnTo>
                  <a:lnTo>
                    <a:pt x="582" y="3016"/>
                  </a:lnTo>
                  <a:lnTo>
                    <a:pt x="630" y="3064"/>
                  </a:lnTo>
                  <a:lnTo>
                    <a:pt x="742" y="3000"/>
                  </a:lnTo>
                  <a:lnTo>
                    <a:pt x="966" y="2984"/>
                  </a:lnTo>
                  <a:lnTo>
                    <a:pt x="1082" y="2840"/>
                  </a:lnTo>
                  <a:lnTo>
                    <a:pt x="1270" y="2792"/>
                  </a:lnTo>
                  <a:lnTo>
                    <a:pt x="1382" y="2724"/>
                  </a:lnTo>
                  <a:lnTo>
                    <a:pt x="1590" y="2468"/>
                  </a:lnTo>
                  <a:lnTo>
                    <a:pt x="1718" y="2404"/>
                  </a:lnTo>
                  <a:lnTo>
                    <a:pt x="1818" y="2440"/>
                  </a:lnTo>
                  <a:lnTo>
                    <a:pt x="1814" y="2336"/>
                  </a:lnTo>
                  <a:lnTo>
                    <a:pt x="1746" y="2304"/>
                  </a:lnTo>
                  <a:lnTo>
                    <a:pt x="1726" y="2232"/>
                  </a:lnTo>
                  <a:lnTo>
                    <a:pt x="1690" y="2148"/>
                  </a:lnTo>
                  <a:lnTo>
                    <a:pt x="1702" y="2076"/>
                  </a:lnTo>
                  <a:lnTo>
                    <a:pt x="1602" y="2084"/>
                  </a:lnTo>
                  <a:lnTo>
                    <a:pt x="1586" y="2036"/>
                  </a:lnTo>
                  <a:lnTo>
                    <a:pt x="1666" y="1964"/>
                  </a:lnTo>
                  <a:lnTo>
                    <a:pt x="1628" y="1875"/>
                  </a:lnTo>
                  <a:lnTo>
                    <a:pt x="1726" y="1792"/>
                  </a:lnTo>
                  <a:lnTo>
                    <a:pt x="1690" y="1724"/>
                  </a:lnTo>
                  <a:lnTo>
                    <a:pt x="1806" y="1592"/>
                  </a:lnTo>
                  <a:lnTo>
                    <a:pt x="1810" y="1512"/>
                  </a:lnTo>
                  <a:lnTo>
                    <a:pt x="1870" y="1476"/>
                  </a:lnTo>
                  <a:lnTo>
                    <a:pt x="2002" y="1504"/>
                  </a:lnTo>
                  <a:lnTo>
                    <a:pt x="1992" y="776"/>
                  </a:lnTo>
                  <a:lnTo>
                    <a:pt x="497" y="0"/>
                  </a:lnTo>
                  <a:lnTo>
                    <a:pt x="327" y="91"/>
                  </a:lnTo>
                  <a:lnTo>
                    <a:pt x="366" y="354"/>
                  </a:lnTo>
                  <a:lnTo>
                    <a:pt x="449" y="555"/>
                  </a:lnTo>
                  <a:lnTo>
                    <a:pt x="513" y="613"/>
                  </a:lnTo>
                  <a:lnTo>
                    <a:pt x="435" y="691"/>
                  </a:lnTo>
                  <a:lnTo>
                    <a:pt x="399" y="972"/>
                  </a:lnTo>
                  <a:lnTo>
                    <a:pt x="402" y="1266"/>
                  </a:lnTo>
                  <a:lnTo>
                    <a:pt x="227" y="1423"/>
                  </a:lnTo>
                  <a:lnTo>
                    <a:pt x="75" y="1621"/>
                  </a:lnTo>
                  <a:lnTo>
                    <a:pt x="0" y="1752"/>
                  </a:lnTo>
                  <a:lnTo>
                    <a:pt x="0" y="1803"/>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11" name="Freeform 110">
              <a:extLst>
                <a:ext uri="{FF2B5EF4-FFF2-40B4-BE49-F238E27FC236}">
                  <a16:creationId xmlns:a16="http://schemas.microsoft.com/office/drawing/2014/main" id="{10C4FBF8-AB9C-4107-87B8-3F31C3D6D3A9}"/>
                </a:ext>
              </a:extLst>
            </p:cNvPr>
            <p:cNvSpPr>
              <a:spLocks/>
            </p:cNvSpPr>
            <p:nvPr/>
          </p:nvSpPr>
          <p:spPr bwMode="auto">
            <a:xfrm>
              <a:off x="2419350" y="1444625"/>
              <a:ext cx="231775" cy="446088"/>
            </a:xfrm>
            <a:custGeom>
              <a:avLst/>
              <a:gdLst/>
              <a:ahLst/>
              <a:cxnLst>
                <a:cxn ang="0">
                  <a:pos x="645" y="87"/>
                </a:cxn>
                <a:cxn ang="0">
                  <a:pos x="550" y="96"/>
                </a:cxn>
                <a:cxn ang="0">
                  <a:pos x="494" y="40"/>
                </a:cxn>
                <a:cxn ang="0">
                  <a:pos x="438" y="0"/>
                </a:cxn>
                <a:cxn ang="0">
                  <a:pos x="366" y="40"/>
                </a:cxn>
                <a:cxn ang="0">
                  <a:pos x="237" y="89"/>
                </a:cxn>
                <a:cxn ang="0">
                  <a:pos x="183" y="179"/>
                </a:cxn>
                <a:cxn ang="0">
                  <a:pos x="150" y="485"/>
                </a:cxn>
                <a:cxn ang="0">
                  <a:pos x="29" y="548"/>
                </a:cxn>
                <a:cxn ang="0">
                  <a:pos x="0" y="660"/>
                </a:cxn>
                <a:cxn ang="0">
                  <a:pos x="33" y="753"/>
                </a:cxn>
                <a:cxn ang="0">
                  <a:pos x="147" y="900"/>
                </a:cxn>
                <a:cxn ang="0">
                  <a:pos x="257" y="972"/>
                </a:cxn>
                <a:cxn ang="0">
                  <a:pos x="279" y="1314"/>
                </a:cxn>
                <a:cxn ang="0">
                  <a:pos x="362" y="1296"/>
                </a:cxn>
                <a:cxn ang="0">
                  <a:pos x="437" y="1232"/>
                </a:cxn>
                <a:cxn ang="0">
                  <a:pos x="408" y="1076"/>
                </a:cxn>
                <a:cxn ang="0">
                  <a:pos x="546" y="974"/>
                </a:cxn>
                <a:cxn ang="0">
                  <a:pos x="669" y="923"/>
                </a:cxn>
                <a:cxn ang="0">
                  <a:pos x="672" y="794"/>
                </a:cxn>
                <a:cxn ang="0">
                  <a:pos x="622" y="792"/>
                </a:cxn>
                <a:cxn ang="0">
                  <a:pos x="558" y="728"/>
                </a:cxn>
                <a:cxn ang="0">
                  <a:pos x="478" y="704"/>
                </a:cxn>
                <a:cxn ang="0">
                  <a:pos x="418" y="631"/>
                </a:cxn>
                <a:cxn ang="0">
                  <a:pos x="478" y="536"/>
                </a:cxn>
                <a:cxn ang="0">
                  <a:pos x="582" y="480"/>
                </a:cxn>
                <a:cxn ang="0">
                  <a:pos x="622" y="400"/>
                </a:cxn>
                <a:cxn ang="0">
                  <a:pos x="638" y="304"/>
                </a:cxn>
                <a:cxn ang="0">
                  <a:pos x="558" y="288"/>
                </a:cxn>
                <a:cxn ang="0">
                  <a:pos x="558" y="192"/>
                </a:cxn>
                <a:cxn ang="0">
                  <a:pos x="645" y="87"/>
                </a:cxn>
              </a:cxnLst>
              <a:rect l="0" t="0" r="r" b="b"/>
              <a:pathLst>
                <a:path w="672" h="1314">
                  <a:moveTo>
                    <a:pt x="645" y="87"/>
                  </a:moveTo>
                  <a:lnTo>
                    <a:pt x="550" y="96"/>
                  </a:lnTo>
                  <a:lnTo>
                    <a:pt x="494" y="40"/>
                  </a:lnTo>
                  <a:lnTo>
                    <a:pt x="438" y="0"/>
                  </a:lnTo>
                  <a:lnTo>
                    <a:pt x="366" y="40"/>
                  </a:lnTo>
                  <a:lnTo>
                    <a:pt x="237" y="89"/>
                  </a:lnTo>
                  <a:lnTo>
                    <a:pt x="183" y="179"/>
                  </a:lnTo>
                  <a:lnTo>
                    <a:pt x="150" y="485"/>
                  </a:lnTo>
                  <a:lnTo>
                    <a:pt x="29" y="548"/>
                  </a:lnTo>
                  <a:lnTo>
                    <a:pt x="0" y="660"/>
                  </a:lnTo>
                  <a:lnTo>
                    <a:pt x="33" y="753"/>
                  </a:lnTo>
                  <a:lnTo>
                    <a:pt x="147" y="900"/>
                  </a:lnTo>
                  <a:lnTo>
                    <a:pt x="257" y="972"/>
                  </a:lnTo>
                  <a:lnTo>
                    <a:pt x="279" y="1314"/>
                  </a:lnTo>
                  <a:lnTo>
                    <a:pt x="362" y="1296"/>
                  </a:lnTo>
                  <a:lnTo>
                    <a:pt x="437" y="1232"/>
                  </a:lnTo>
                  <a:lnTo>
                    <a:pt x="408" y="1076"/>
                  </a:lnTo>
                  <a:lnTo>
                    <a:pt x="546" y="974"/>
                  </a:lnTo>
                  <a:lnTo>
                    <a:pt x="669" y="923"/>
                  </a:lnTo>
                  <a:lnTo>
                    <a:pt x="672" y="794"/>
                  </a:lnTo>
                  <a:lnTo>
                    <a:pt x="622" y="792"/>
                  </a:lnTo>
                  <a:lnTo>
                    <a:pt x="558" y="728"/>
                  </a:lnTo>
                  <a:lnTo>
                    <a:pt x="478" y="704"/>
                  </a:lnTo>
                  <a:lnTo>
                    <a:pt x="418" y="631"/>
                  </a:lnTo>
                  <a:lnTo>
                    <a:pt x="478" y="536"/>
                  </a:lnTo>
                  <a:lnTo>
                    <a:pt x="582" y="480"/>
                  </a:lnTo>
                  <a:lnTo>
                    <a:pt x="622" y="400"/>
                  </a:lnTo>
                  <a:lnTo>
                    <a:pt x="638" y="304"/>
                  </a:lnTo>
                  <a:lnTo>
                    <a:pt x="558" y="288"/>
                  </a:lnTo>
                  <a:lnTo>
                    <a:pt x="558" y="192"/>
                  </a:lnTo>
                  <a:lnTo>
                    <a:pt x="645" y="87"/>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12" name="Freeform 111">
              <a:extLst>
                <a:ext uri="{FF2B5EF4-FFF2-40B4-BE49-F238E27FC236}">
                  <a16:creationId xmlns:a16="http://schemas.microsoft.com/office/drawing/2014/main" id="{0B4A5550-3DB5-4A19-9DE6-058C072D6AA9}"/>
                </a:ext>
              </a:extLst>
            </p:cNvPr>
            <p:cNvSpPr>
              <a:spLocks/>
            </p:cNvSpPr>
            <p:nvPr/>
          </p:nvSpPr>
          <p:spPr bwMode="auto">
            <a:xfrm>
              <a:off x="4021138" y="2889250"/>
              <a:ext cx="971550" cy="749300"/>
            </a:xfrm>
            <a:custGeom>
              <a:avLst/>
              <a:gdLst/>
              <a:ahLst/>
              <a:cxnLst>
                <a:cxn ang="0">
                  <a:pos x="3535" y="1620"/>
                </a:cxn>
                <a:cxn ang="0">
                  <a:pos x="2845" y="2378"/>
                </a:cxn>
                <a:cxn ang="0">
                  <a:pos x="2598" y="2378"/>
                </a:cxn>
                <a:cxn ang="0">
                  <a:pos x="2425" y="2445"/>
                </a:cxn>
                <a:cxn ang="0">
                  <a:pos x="2320" y="2550"/>
                </a:cxn>
                <a:cxn ang="0">
                  <a:pos x="2140" y="2625"/>
                </a:cxn>
                <a:cxn ang="0">
                  <a:pos x="1923" y="2625"/>
                </a:cxn>
                <a:cxn ang="0">
                  <a:pos x="1840" y="2543"/>
                </a:cxn>
                <a:cxn ang="0">
                  <a:pos x="1653" y="2655"/>
                </a:cxn>
                <a:cxn ang="0">
                  <a:pos x="1578" y="2760"/>
                </a:cxn>
                <a:cxn ang="0">
                  <a:pos x="1420" y="2715"/>
                </a:cxn>
                <a:cxn ang="0">
                  <a:pos x="1255" y="2715"/>
                </a:cxn>
                <a:cxn ang="0">
                  <a:pos x="1083" y="2625"/>
                </a:cxn>
                <a:cxn ang="0">
                  <a:pos x="933" y="2520"/>
                </a:cxn>
                <a:cxn ang="0">
                  <a:pos x="768" y="2513"/>
                </a:cxn>
                <a:cxn ang="0">
                  <a:pos x="643" y="2489"/>
                </a:cxn>
                <a:cxn ang="0">
                  <a:pos x="654" y="2318"/>
                </a:cxn>
                <a:cxn ang="0">
                  <a:pos x="553" y="2288"/>
                </a:cxn>
                <a:cxn ang="0">
                  <a:pos x="488" y="2213"/>
                </a:cxn>
                <a:cxn ang="0">
                  <a:pos x="430" y="2065"/>
                </a:cxn>
                <a:cxn ang="0">
                  <a:pos x="313" y="1925"/>
                </a:cxn>
                <a:cxn ang="0">
                  <a:pos x="183" y="1740"/>
                </a:cxn>
                <a:cxn ang="0">
                  <a:pos x="0" y="1665"/>
                </a:cxn>
                <a:cxn ang="0">
                  <a:pos x="16" y="1582"/>
                </a:cxn>
                <a:cxn ang="0">
                  <a:pos x="105" y="1530"/>
                </a:cxn>
                <a:cxn ang="0">
                  <a:pos x="193" y="1568"/>
                </a:cxn>
                <a:cxn ang="0">
                  <a:pos x="240" y="1455"/>
                </a:cxn>
                <a:cxn ang="0">
                  <a:pos x="218" y="1245"/>
                </a:cxn>
                <a:cxn ang="0">
                  <a:pos x="277" y="1136"/>
                </a:cxn>
                <a:cxn ang="0">
                  <a:pos x="256" y="998"/>
                </a:cxn>
                <a:cxn ang="0">
                  <a:pos x="330" y="953"/>
                </a:cxn>
                <a:cxn ang="0">
                  <a:pos x="421" y="968"/>
                </a:cxn>
                <a:cxn ang="0">
                  <a:pos x="448" y="725"/>
                </a:cxn>
                <a:cxn ang="0">
                  <a:pos x="562" y="532"/>
                </a:cxn>
                <a:cxn ang="0">
                  <a:pos x="675" y="518"/>
                </a:cxn>
                <a:cxn ang="0">
                  <a:pos x="755" y="155"/>
                </a:cxn>
                <a:cxn ang="0">
                  <a:pos x="903" y="75"/>
                </a:cxn>
                <a:cxn ang="0">
                  <a:pos x="1008" y="180"/>
                </a:cxn>
                <a:cxn ang="0">
                  <a:pos x="1105" y="0"/>
                </a:cxn>
                <a:cxn ang="0">
                  <a:pos x="1218" y="83"/>
                </a:cxn>
                <a:cxn ang="0">
                  <a:pos x="1383" y="30"/>
                </a:cxn>
                <a:cxn ang="0">
                  <a:pos x="1480" y="83"/>
                </a:cxn>
                <a:cxn ang="0">
                  <a:pos x="1585" y="68"/>
                </a:cxn>
                <a:cxn ang="0">
                  <a:pos x="1795" y="165"/>
                </a:cxn>
                <a:cxn ang="0">
                  <a:pos x="1893" y="315"/>
                </a:cxn>
                <a:cxn ang="0">
                  <a:pos x="2073" y="458"/>
                </a:cxn>
                <a:cxn ang="0">
                  <a:pos x="2163" y="533"/>
                </a:cxn>
                <a:cxn ang="0">
                  <a:pos x="2061" y="673"/>
                </a:cxn>
                <a:cxn ang="0">
                  <a:pos x="2020" y="780"/>
                </a:cxn>
                <a:cxn ang="0">
                  <a:pos x="2035" y="885"/>
                </a:cxn>
                <a:cxn ang="0">
                  <a:pos x="2185" y="893"/>
                </a:cxn>
                <a:cxn ang="0">
                  <a:pos x="2335" y="848"/>
                </a:cxn>
                <a:cxn ang="0">
                  <a:pos x="2268" y="998"/>
                </a:cxn>
                <a:cxn ang="0">
                  <a:pos x="2403" y="1238"/>
                </a:cxn>
                <a:cxn ang="0">
                  <a:pos x="2568" y="1380"/>
                </a:cxn>
                <a:cxn ang="0">
                  <a:pos x="3318" y="1613"/>
                </a:cxn>
                <a:cxn ang="0">
                  <a:pos x="3535" y="1620"/>
                </a:cxn>
              </a:cxnLst>
              <a:rect l="0" t="0" r="r" b="b"/>
              <a:pathLst>
                <a:path w="3535" h="2760">
                  <a:moveTo>
                    <a:pt x="3535" y="1620"/>
                  </a:moveTo>
                  <a:lnTo>
                    <a:pt x="2845" y="2378"/>
                  </a:lnTo>
                  <a:lnTo>
                    <a:pt x="2598" y="2378"/>
                  </a:lnTo>
                  <a:lnTo>
                    <a:pt x="2425" y="2445"/>
                  </a:lnTo>
                  <a:lnTo>
                    <a:pt x="2320" y="2550"/>
                  </a:lnTo>
                  <a:lnTo>
                    <a:pt x="2140" y="2625"/>
                  </a:lnTo>
                  <a:lnTo>
                    <a:pt x="1923" y="2625"/>
                  </a:lnTo>
                  <a:lnTo>
                    <a:pt x="1840" y="2543"/>
                  </a:lnTo>
                  <a:lnTo>
                    <a:pt x="1653" y="2655"/>
                  </a:lnTo>
                  <a:lnTo>
                    <a:pt x="1578" y="2760"/>
                  </a:lnTo>
                  <a:lnTo>
                    <a:pt x="1420" y="2715"/>
                  </a:lnTo>
                  <a:lnTo>
                    <a:pt x="1255" y="2715"/>
                  </a:lnTo>
                  <a:lnTo>
                    <a:pt x="1083" y="2625"/>
                  </a:lnTo>
                  <a:lnTo>
                    <a:pt x="933" y="2520"/>
                  </a:lnTo>
                  <a:lnTo>
                    <a:pt x="768" y="2513"/>
                  </a:lnTo>
                  <a:lnTo>
                    <a:pt x="643" y="2489"/>
                  </a:lnTo>
                  <a:lnTo>
                    <a:pt x="654" y="2318"/>
                  </a:lnTo>
                  <a:lnTo>
                    <a:pt x="553" y="2288"/>
                  </a:lnTo>
                  <a:lnTo>
                    <a:pt x="488" y="2213"/>
                  </a:lnTo>
                  <a:lnTo>
                    <a:pt x="430" y="2065"/>
                  </a:lnTo>
                  <a:lnTo>
                    <a:pt x="313" y="1925"/>
                  </a:lnTo>
                  <a:lnTo>
                    <a:pt x="183" y="1740"/>
                  </a:lnTo>
                  <a:lnTo>
                    <a:pt x="0" y="1665"/>
                  </a:lnTo>
                  <a:lnTo>
                    <a:pt x="16" y="1582"/>
                  </a:lnTo>
                  <a:lnTo>
                    <a:pt x="105" y="1530"/>
                  </a:lnTo>
                  <a:lnTo>
                    <a:pt x="193" y="1568"/>
                  </a:lnTo>
                  <a:lnTo>
                    <a:pt x="240" y="1455"/>
                  </a:lnTo>
                  <a:lnTo>
                    <a:pt x="218" y="1245"/>
                  </a:lnTo>
                  <a:lnTo>
                    <a:pt x="277" y="1136"/>
                  </a:lnTo>
                  <a:lnTo>
                    <a:pt x="256" y="998"/>
                  </a:lnTo>
                  <a:lnTo>
                    <a:pt x="330" y="953"/>
                  </a:lnTo>
                  <a:lnTo>
                    <a:pt x="421" y="968"/>
                  </a:lnTo>
                  <a:lnTo>
                    <a:pt x="448" y="725"/>
                  </a:lnTo>
                  <a:lnTo>
                    <a:pt x="562" y="532"/>
                  </a:lnTo>
                  <a:lnTo>
                    <a:pt x="675" y="518"/>
                  </a:lnTo>
                  <a:lnTo>
                    <a:pt x="755" y="155"/>
                  </a:lnTo>
                  <a:lnTo>
                    <a:pt x="903" y="75"/>
                  </a:lnTo>
                  <a:lnTo>
                    <a:pt x="1008" y="180"/>
                  </a:lnTo>
                  <a:lnTo>
                    <a:pt x="1105" y="0"/>
                  </a:lnTo>
                  <a:lnTo>
                    <a:pt x="1218" y="83"/>
                  </a:lnTo>
                  <a:lnTo>
                    <a:pt x="1383" y="30"/>
                  </a:lnTo>
                  <a:lnTo>
                    <a:pt x="1480" y="83"/>
                  </a:lnTo>
                  <a:lnTo>
                    <a:pt x="1585" y="68"/>
                  </a:lnTo>
                  <a:lnTo>
                    <a:pt x="1795" y="165"/>
                  </a:lnTo>
                  <a:lnTo>
                    <a:pt x="1893" y="315"/>
                  </a:lnTo>
                  <a:lnTo>
                    <a:pt x="2073" y="458"/>
                  </a:lnTo>
                  <a:lnTo>
                    <a:pt x="2163" y="533"/>
                  </a:lnTo>
                  <a:lnTo>
                    <a:pt x="2061" y="673"/>
                  </a:lnTo>
                  <a:lnTo>
                    <a:pt x="2020" y="780"/>
                  </a:lnTo>
                  <a:lnTo>
                    <a:pt x="2035" y="885"/>
                  </a:lnTo>
                  <a:lnTo>
                    <a:pt x="2185" y="893"/>
                  </a:lnTo>
                  <a:lnTo>
                    <a:pt x="2335" y="848"/>
                  </a:lnTo>
                  <a:lnTo>
                    <a:pt x="2268" y="998"/>
                  </a:lnTo>
                  <a:lnTo>
                    <a:pt x="2403" y="1238"/>
                  </a:lnTo>
                  <a:lnTo>
                    <a:pt x="2568" y="1380"/>
                  </a:lnTo>
                  <a:lnTo>
                    <a:pt x="3318" y="1613"/>
                  </a:lnTo>
                  <a:lnTo>
                    <a:pt x="3535" y="1620"/>
                  </a:lnTo>
                  <a:close/>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13" name="Freeform 112">
              <a:extLst>
                <a:ext uri="{FF2B5EF4-FFF2-40B4-BE49-F238E27FC236}">
                  <a16:creationId xmlns:a16="http://schemas.microsoft.com/office/drawing/2014/main" id="{8EB68AD1-ECA3-4ABF-B439-035D0EAF827E}"/>
                </a:ext>
              </a:extLst>
            </p:cNvPr>
            <p:cNvSpPr>
              <a:spLocks/>
            </p:cNvSpPr>
            <p:nvPr/>
          </p:nvSpPr>
          <p:spPr bwMode="auto">
            <a:xfrm>
              <a:off x="4541838" y="3048000"/>
              <a:ext cx="652463" cy="930275"/>
            </a:xfrm>
            <a:custGeom>
              <a:avLst/>
              <a:gdLst/>
              <a:ahLst/>
              <a:cxnLst>
                <a:cxn ang="0">
                  <a:pos x="405" y="169"/>
                </a:cxn>
                <a:cxn ang="0">
                  <a:pos x="504" y="288"/>
                </a:cxn>
                <a:cxn ang="0">
                  <a:pos x="633" y="369"/>
                </a:cxn>
                <a:cxn ang="0">
                  <a:pos x="749" y="345"/>
                </a:cxn>
                <a:cxn ang="0">
                  <a:pos x="873" y="264"/>
                </a:cxn>
                <a:cxn ang="0">
                  <a:pos x="969" y="283"/>
                </a:cxn>
                <a:cxn ang="0">
                  <a:pos x="1089" y="259"/>
                </a:cxn>
                <a:cxn ang="0">
                  <a:pos x="1157" y="197"/>
                </a:cxn>
                <a:cxn ang="0">
                  <a:pos x="1291" y="197"/>
                </a:cxn>
                <a:cxn ang="0">
                  <a:pos x="1360" y="162"/>
                </a:cxn>
                <a:cxn ang="0">
                  <a:pos x="1507" y="173"/>
                </a:cxn>
                <a:cxn ang="0">
                  <a:pos x="1737" y="72"/>
                </a:cxn>
                <a:cxn ang="0">
                  <a:pos x="1776" y="0"/>
                </a:cxn>
                <a:cxn ang="0">
                  <a:pos x="1891" y="43"/>
                </a:cxn>
                <a:cxn ang="0">
                  <a:pos x="1857" y="144"/>
                </a:cxn>
                <a:cxn ang="0">
                  <a:pos x="1872" y="245"/>
                </a:cxn>
                <a:cxn ang="0">
                  <a:pos x="1901" y="317"/>
                </a:cxn>
                <a:cxn ang="0">
                  <a:pos x="1838" y="350"/>
                </a:cxn>
                <a:cxn ang="0">
                  <a:pos x="1833" y="485"/>
                </a:cxn>
                <a:cxn ang="0">
                  <a:pos x="1761" y="677"/>
                </a:cxn>
                <a:cxn ang="0">
                  <a:pos x="1560" y="1075"/>
                </a:cxn>
                <a:cxn ang="0">
                  <a:pos x="1545" y="1200"/>
                </a:cxn>
                <a:cxn ang="0">
                  <a:pos x="1358" y="1521"/>
                </a:cxn>
                <a:cxn ang="0">
                  <a:pos x="1109" y="1829"/>
                </a:cxn>
                <a:cxn ang="0">
                  <a:pos x="845" y="2040"/>
                </a:cxn>
                <a:cxn ang="0">
                  <a:pos x="635" y="2158"/>
                </a:cxn>
                <a:cxn ang="0">
                  <a:pos x="278" y="2539"/>
                </a:cxn>
                <a:cxn ang="0">
                  <a:pos x="136" y="2747"/>
                </a:cxn>
                <a:cxn ang="0">
                  <a:pos x="14" y="2616"/>
                </a:cxn>
                <a:cxn ang="0">
                  <a:pos x="0" y="1886"/>
                </a:cxn>
                <a:cxn ang="0">
                  <a:pos x="198" y="1633"/>
                </a:cxn>
                <a:cxn ang="0">
                  <a:pos x="343" y="1572"/>
                </a:cxn>
                <a:cxn ang="0">
                  <a:pos x="426" y="1488"/>
                </a:cxn>
                <a:cxn ang="0">
                  <a:pos x="565" y="1434"/>
                </a:cxn>
                <a:cxn ang="0">
                  <a:pos x="765" y="1435"/>
                </a:cxn>
                <a:cxn ang="0">
                  <a:pos x="1314" y="829"/>
                </a:cxn>
                <a:cxn ang="0">
                  <a:pos x="1146" y="825"/>
                </a:cxn>
                <a:cxn ang="0">
                  <a:pos x="546" y="639"/>
                </a:cxn>
                <a:cxn ang="0">
                  <a:pos x="409" y="525"/>
                </a:cxn>
                <a:cxn ang="0">
                  <a:pos x="303" y="331"/>
                </a:cxn>
                <a:cxn ang="0">
                  <a:pos x="354" y="213"/>
                </a:cxn>
                <a:cxn ang="0">
                  <a:pos x="405" y="169"/>
                </a:cxn>
              </a:cxnLst>
              <a:rect l="0" t="0" r="r" b="b"/>
              <a:pathLst>
                <a:path w="1901" h="2747">
                  <a:moveTo>
                    <a:pt x="405" y="169"/>
                  </a:moveTo>
                  <a:lnTo>
                    <a:pt x="504" y="288"/>
                  </a:lnTo>
                  <a:lnTo>
                    <a:pt x="633" y="369"/>
                  </a:lnTo>
                  <a:lnTo>
                    <a:pt x="749" y="345"/>
                  </a:lnTo>
                  <a:lnTo>
                    <a:pt x="873" y="264"/>
                  </a:lnTo>
                  <a:lnTo>
                    <a:pt x="969" y="283"/>
                  </a:lnTo>
                  <a:lnTo>
                    <a:pt x="1089" y="259"/>
                  </a:lnTo>
                  <a:lnTo>
                    <a:pt x="1157" y="197"/>
                  </a:lnTo>
                  <a:lnTo>
                    <a:pt x="1291" y="197"/>
                  </a:lnTo>
                  <a:lnTo>
                    <a:pt x="1360" y="162"/>
                  </a:lnTo>
                  <a:lnTo>
                    <a:pt x="1507" y="173"/>
                  </a:lnTo>
                  <a:lnTo>
                    <a:pt x="1737" y="72"/>
                  </a:lnTo>
                  <a:lnTo>
                    <a:pt x="1776" y="0"/>
                  </a:lnTo>
                  <a:lnTo>
                    <a:pt x="1891" y="43"/>
                  </a:lnTo>
                  <a:lnTo>
                    <a:pt x="1857" y="144"/>
                  </a:lnTo>
                  <a:lnTo>
                    <a:pt x="1872" y="245"/>
                  </a:lnTo>
                  <a:lnTo>
                    <a:pt x="1901" y="317"/>
                  </a:lnTo>
                  <a:lnTo>
                    <a:pt x="1838" y="350"/>
                  </a:lnTo>
                  <a:lnTo>
                    <a:pt x="1833" y="485"/>
                  </a:lnTo>
                  <a:lnTo>
                    <a:pt x="1761" y="677"/>
                  </a:lnTo>
                  <a:lnTo>
                    <a:pt x="1560" y="1075"/>
                  </a:lnTo>
                  <a:lnTo>
                    <a:pt x="1545" y="1200"/>
                  </a:lnTo>
                  <a:lnTo>
                    <a:pt x="1358" y="1521"/>
                  </a:lnTo>
                  <a:lnTo>
                    <a:pt x="1109" y="1829"/>
                  </a:lnTo>
                  <a:lnTo>
                    <a:pt x="845" y="2040"/>
                  </a:lnTo>
                  <a:lnTo>
                    <a:pt x="635" y="2158"/>
                  </a:lnTo>
                  <a:lnTo>
                    <a:pt x="278" y="2539"/>
                  </a:lnTo>
                  <a:lnTo>
                    <a:pt x="136" y="2747"/>
                  </a:lnTo>
                  <a:lnTo>
                    <a:pt x="14" y="2616"/>
                  </a:lnTo>
                  <a:lnTo>
                    <a:pt x="0" y="1886"/>
                  </a:lnTo>
                  <a:lnTo>
                    <a:pt x="198" y="1633"/>
                  </a:lnTo>
                  <a:lnTo>
                    <a:pt x="343" y="1572"/>
                  </a:lnTo>
                  <a:lnTo>
                    <a:pt x="426" y="1488"/>
                  </a:lnTo>
                  <a:lnTo>
                    <a:pt x="565" y="1434"/>
                  </a:lnTo>
                  <a:lnTo>
                    <a:pt x="765" y="1435"/>
                  </a:lnTo>
                  <a:lnTo>
                    <a:pt x="1314" y="829"/>
                  </a:lnTo>
                  <a:lnTo>
                    <a:pt x="1146" y="825"/>
                  </a:lnTo>
                  <a:lnTo>
                    <a:pt x="546" y="639"/>
                  </a:lnTo>
                  <a:lnTo>
                    <a:pt x="409" y="525"/>
                  </a:lnTo>
                  <a:lnTo>
                    <a:pt x="303" y="331"/>
                  </a:lnTo>
                  <a:lnTo>
                    <a:pt x="354" y="213"/>
                  </a:lnTo>
                  <a:lnTo>
                    <a:pt x="405" y="169"/>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14" name="Freeform 113">
              <a:extLst>
                <a:ext uri="{FF2B5EF4-FFF2-40B4-BE49-F238E27FC236}">
                  <a16:creationId xmlns:a16="http://schemas.microsoft.com/office/drawing/2014/main" id="{4A6B3EFC-B31E-47E2-9A14-D227B07BF27D}"/>
                </a:ext>
              </a:extLst>
            </p:cNvPr>
            <p:cNvSpPr>
              <a:spLocks/>
            </p:cNvSpPr>
            <p:nvPr/>
          </p:nvSpPr>
          <p:spPr bwMode="auto">
            <a:xfrm>
              <a:off x="835025" y="1990725"/>
              <a:ext cx="574675" cy="420688"/>
            </a:xfrm>
            <a:custGeom>
              <a:avLst/>
              <a:gdLst/>
              <a:ahLst/>
              <a:cxnLst>
                <a:cxn ang="0">
                  <a:pos x="959" y="0"/>
                </a:cxn>
                <a:cxn ang="0">
                  <a:pos x="864" y="126"/>
                </a:cxn>
                <a:cxn ang="0">
                  <a:pos x="780" y="204"/>
                </a:cxn>
                <a:cxn ang="0">
                  <a:pos x="677" y="242"/>
                </a:cxn>
                <a:cxn ang="0">
                  <a:pos x="558" y="414"/>
                </a:cxn>
                <a:cxn ang="0">
                  <a:pos x="528" y="546"/>
                </a:cxn>
                <a:cxn ang="0">
                  <a:pos x="315" y="741"/>
                </a:cxn>
                <a:cxn ang="0">
                  <a:pos x="168" y="972"/>
                </a:cxn>
                <a:cxn ang="0">
                  <a:pos x="0" y="1164"/>
                </a:cxn>
                <a:cxn ang="0">
                  <a:pos x="42" y="1218"/>
                </a:cxn>
                <a:cxn ang="0">
                  <a:pos x="723" y="1240"/>
                </a:cxn>
                <a:cxn ang="0">
                  <a:pos x="723" y="968"/>
                </a:cxn>
                <a:cxn ang="0">
                  <a:pos x="950" y="832"/>
                </a:cxn>
                <a:cxn ang="0">
                  <a:pos x="1056" y="342"/>
                </a:cxn>
                <a:cxn ang="0">
                  <a:pos x="1630" y="378"/>
                </a:cxn>
                <a:cxn ang="0">
                  <a:pos x="1677" y="144"/>
                </a:cxn>
                <a:cxn ang="0">
                  <a:pos x="1668" y="23"/>
                </a:cxn>
                <a:cxn ang="0">
                  <a:pos x="959" y="0"/>
                </a:cxn>
              </a:cxnLst>
              <a:rect l="0" t="0" r="r" b="b"/>
              <a:pathLst>
                <a:path w="1677" h="1240">
                  <a:moveTo>
                    <a:pt x="959" y="0"/>
                  </a:moveTo>
                  <a:lnTo>
                    <a:pt x="864" y="126"/>
                  </a:lnTo>
                  <a:lnTo>
                    <a:pt x="780" y="204"/>
                  </a:lnTo>
                  <a:lnTo>
                    <a:pt x="677" y="242"/>
                  </a:lnTo>
                  <a:lnTo>
                    <a:pt x="558" y="414"/>
                  </a:lnTo>
                  <a:lnTo>
                    <a:pt x="528" y="546"/>
                  </a:lnTo>
                  <a:lnTo>
                    <a:pt x="315" y="741"/>
                  </a:lnTo>
                  <a:lnTo>
                    <a:pt x="168" y="972"/>
                  </a:lnTo>
                  <a:lnTo>
                    <a:pt x="0" y="1164"/>
                  </a:lnTo>
                  <a:lnTo>
                    <a:pt x="42" y="1218"/>
                  </a:lnTo>
                  <a:lnTo>
                    <a:pt x="723" y="1240"/>
                  </a:lnTo>
                  <a:lnTo>
                    <a:pt x="723" y="968"/>
                  </a:lnTo>
                  <a:lnTo>
                    <a:pt x="950" y="832"/>
                  </a:lnTo>
                  <a:lnTo>
                    <a:pt x="1056" y="342"/>
                  </a:lnTo>
                  <a:lnTo>
                    <a:pt x="1630" y="378"/>
                  </a:lnTo>
                  <a:lnTo>
                    <a:pt x="1677" y="144"/>
                  </a:lnTo>
                  <a:lnTo>
                    <a:pt x="1668" y="23"/>
                  </a:lnTo>
                  <a:lnTo>
                    <a:pt x="959"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15" name="Freeform 114">
              <a:extLst>
                <a:ext uri="{FF2B5EF4-FFF2-40B4-BE49-F238E27FC236}">
                  <a16:creationId xmlns:a16="http://schemas.microsoft.com/office/drawing/2014/main" id="{30B891B2-B5D5-4DC4-A2B8-35677DD0A053}"/>
                </a:ext>
              </a:extLst>
            </p:cNvPr>
            <p:cNvSpPr>
              <a:spLocks/>
            </p:cNvSpPr>
            <p:nvPr/>
          </p:nvSpPr>
          <p:spPr bwMode="auto">
            <a:xfrm>
              <a:off x="2000250" y="2951163"/>
              <a:ext cx="796925" cy="627063"/>
            </a:xfrm>
            <a:custGeom>
              <a:avLst/>
              <a:gdLst/>
              <a:ahLst/>
              <a:cxnLst>
                <a:cxn ang="0">
                  <a:pos x="1137" y="1762"/>
                </a:cxn>
                <a:cxn ang="0">
                  <a:pos x="865" y="1808"/>
                </a:cxn>
                <a:cxn ang="0">
                  <a:pos x="683" y="1853"/>
                </a:cxn>
                <a:cxn ang="0">
                  <a:pos x="564" y="1822"/>
                </a:cxn>
                <a:cxn ang="0">
                  <a:pos x="510" y="1726"/>
                </a:cxn>
                <a:cxn ang="0">
                  <a:pos x="498" y="1612"/>
                </a:cxn>
                <a:cxn ang="0">
                  <a:pos x="402" y="1510"/>
                </a:cxn>
                <a:cxn ang="0">
                  <a:pos x="252" y="1432"/>
                </a:cxn>
                <a:cxn ang="0">
                  <a:pos x="114" y="1444"/>
                </a:cxn>
                <a:cxn ang="0">
                  <a:pos x="0" y="1462"/>
                </a:cxn>
                <a:cxn ang="0">
                  <a:pos x="3" y="1037"/>
                </a:cxn>
                <a:cxn ang="0">
                  <a:pos x="48" y="901"/>
                </a:cxn>
                <a:cxn ang="0">
                  <a:pos x="150" y="802"/>
                </a:cxn>
                <a:cxn ang="0">
                  <a:pos x="222" y="688"/>
                </a:cxn>
                <a:cxn ang="0">
                  <a:pos x="230" y="583"/>
                </a:cxn>
                <a:cxn ang="0">
                  <a:pos x="179" y="421"/>
                </a:cxn>
                <a:cxn ang="0">
                  <a:pos x="212" y="375"/>
                </a:cxn>
                <a:cxn ang="0">
                  <a:pos x="216" y="256"/>
                </a:cxn>
                <a:cxn ang="0">
                  <a:pos x="288" y="187"/>
                </a:cxn>
                <a:cxn ang="0">
                  <a:pos x="314" y="61"/>
                </a:cxn>
                <a:cxn ang="0">
                  <a:pos x="437" y="24"/>
                </a:cxn>
                <a:cxn ang="0">
                  <a:pos x="510" y="33"/>
                </a:cxn>
                <a:cxn ang="0">
                  <a:pos x="588" y="0"/>
                </a:cxn>
                <a:cxn ang="0">
                  <a:pos x="680" y="37"/>
                </a:cxn>
                <a:cxn ang="0">
                  <a:pos x="779" y="73"/>
                </a:cxn>
                <a:cxn ang="0">
                  <a:pos x="833" y="177"/>
                </a:cxn>
                <a:cxn ang="0">
                  <a:pos x="944" y="147"/>
                </a:cxn>
                <a:cxn ang="0">
                  <a:pos x="995" y="103"/>
                </a:cxn>
                <a:cxn ang="0">
                  <a:pos x="1142" y="165"/>
                </a:cxn>
                <a:cxn ang="0">
                  <a:pos x="1317" y="220"/>
                </a:cxn>
                <a:cxn ang="0">
                  <a:pos x="1443" y="123"/>
                </a:cxn>
                <a:cxn ang="0">
                  <a:pos x="1539" y="100"/>
                </a:cxn>
                <a:cxn ang="0">
                  <a:pos x="1673" y="105"/>
                </a:cxn>
                <a:cxn ang="0">
                  <a:pos x="1775" y="130"/>
                </a:cxn>
                <a:cxn ang="0">
                  <a:pos x="1895" y="132"/>
                </a:cxn>
                <a:cxn ang="0">
                  <a:pos x="1980" y="70"/>
                </a:cxn>
                <a:cxn ang="0">
                  <a:pos x="2044" y="39"/>
                </a:cxn>
                <a:cxn ang="0">
                  <a:pos x="2088" y="154"/>
                </a:cxn>
                <a:cxn ang="0">
                  <a:pos x="2166" y="208"/>
                </a:cxn>
                <a:cxn ang="0">
                  <a:pos x="2184" y="292"/>
                </a:cxn>
                <a:cxn ang="0">
                  <a:pos x="2316" y="311"/>
                </a:cxn>
                <a:cxn ang="0">
                  <a:pos x="2310" y="472"/>
                </a:cxn>
                <a:cxn ang="0">
                  <a:pos x="2178" y="538"/>
                </a:cxn>
                <a:cxn ang="0">
                  <a:pos x="2100" y="646"/>
                </a:cxn>
                <a:cxn ang="0">
                  <a:pos x="2034" y="844"/>
                </a:cxn>
                <a:cxn ang="0">
                  <a:pos x="1956" y="934"/>
                </a:cxn>
                <a:cxn ang="0">
                  <a:pos x="1863" y="1127"/>
                </a:cxn>
                <a:cxn ang="0">
                  <a:pos x="1752" y="1276"/>
                </a:cxn>
                <a:cxn ang="0">
                  <a:pos x="1740" y="1384"/>
                </a:cxn>
                <a:cxn ang="0">
                  <a:pos x="1692" y="1468"/>
                </a:cxn>
                <a:cxn ang="0">
                  <a:pos x="1608" y="1462"/>
                </a:cxn>
                <a:cxn ang="0">
                  <a:pos x="1602" y="1372"/>
                </a:cxn>
                <a:cxn ang="0">
                  <a:pos x="1530" y="1330"/>
                </a:cxn>
                <a:cxn ang="0">
                  <a:pos x="1482" y="1360"/>
                </a:cxn>
                <a:cxn ang="0">
                  <a:pos x="1416" y="1360"/>
                </a:cxn>
                <a:cxn ang="0">
                  <a:pos x="1302" y="1468"/>
                </a:cxn>
                <a:cxn ang="0">
                  <a:pos x="1199" y="1566"/>
                </a:cxn>
                <a:cxn ang="0">
                  <a:pos x="1188" y="1666"/>
                </a:cxn>
                <a:cxn ang="0">
                  <a:pos x="1137" y="1762"/>
                </a:cxn>
              </a:cxnLst>
              <a:rect l="0" t="0" r="r" b="b"/>
              <a:pathLst>
                <a:path w="2316" h="1853">
                  <a:moveTo>
                    <a:pt x="1137" y="1762"/>
                  </a:moveTo>
                  <a:lnTo>
                    <a:pt x="865" y="1808"/>
                  </a:lnTo>
                  <a:lnTo>
                    <a:pt x="683" y="1853"/>
                  </a:lnTo>
                  <a:lnTo>
                    <a:pt x="564" y="1822"/>
                  </a:lnTo>
                  <a:lnTo>
                    <a:pt x="510" y="1726"/>
                  </a:lnTo>
                  <a:lnTo>
                    <a:pt x="498" y="1612"/>
                  </a:lnTo>
                  <a:lnTo>
                    <a:pt x="402" y="1510"/>
                  </a:lnTo>
                  <a:lnTo>
                    <a:pt x="252" y="1432"/>
                  </a:lnTo>
                  <a:lnTo>
                    <a:pt x="114" y="1444"/>
                  </a:lnTo>
                  <a:lnTo>
                    <a:pt x="0" y="1462"/>
                  </a:lnTo>
                  <a:lnTo>
                    <a:pt x="3" y="1037"/>
                  </a:lnTo>
                  <a:lnTo>
                    <a:pt x="48" y="901"/>
                  </a:lnTo>
                  <a:lnTo>
                    <a:pt x="150" y="802"/>
                  </a:lnTo>
                  <a:lnTo>
                    <a:pt x="222" y="688"/>
                  </a:lnTo>
                  <a:lnTo>
                    <a:pt x="230" y="583"/>
                  </a:lnTo>
                  <a:lnTo>
                    <a:pt x="179" y="421"/>
                  </a:lnTo>
                  <a:lnTo>
                    <a:pt x="212" y="375"/>
                  </a:lnTo>
                  <a:lnTo>
                    <a:pt x="216" y="256"/>
                  </a:lnTo>
                  <a:lnTo>
                    <a:pt x="288" y="187"/>
                  </a:lnTo>
                  <a:lnTo>
                    <a:pt x="314" y="61"/>
                  </a:lnTo>
                  <a:lnTo>
                    <a:pt x="437" y="24"/>
                  </a:lnTo>
                  <a:lnTo>
                    <a:pt x="510" y="33"/>
                  </a:lnTo>
                  <a:lnTo>
                    <a:pt x="588" y="0"/>
                  </a:lnTo>
                  <a:lnTo>
                    <a:pt x="680" y="37"/>
                  </a:lnTo>
                  <a:lnTo>
                    <a:pt x="779" y="73"/>
                  </a:lnTo>
                  <a:lnTo>
                    <a:pt x="833" y="177"/>
                  </a:lnTo>
                  <a:lnTo>
                    <a:pt x="944" y="147"/>
                  </a:lnTo>
                  <a:lnTo>
                    <a:pt x="995" y="103"/>
                  </a:lnTo>
                  <a:lnTo>
                    <a:pt x="1142" y="165"/>
                  </a:lnTo>
                  <a:lnTo>
                    <a:pt x="1317" y="220"/>
                  </a:lnTo>
                  <a:lnTo>
                    <a:pt x="1443" y="123"/>
                  </a:lnTo>
                  <a:lnTo>
                    <a:pt x="1539" y="100"/>
                  </a:lnTo>
                  <a:lnTo>
                    <a:pt x="1673" y="105"/>
                  </a:lnTo>
                  <a:lnTo>
                    <a:pt x="1775" y="130"/>
                  </a:lnTo>
                  <a:lnTo>
                    <a:pt x="1895" y="132"/>
                  </a:lnTo>
                  <a:lnTo>
                    <a:pt x="1980" y="70"/>
                  </a:lnTo>
                  <a:lnTo>
                    <a:pt x="2044" y="39"/>
                  </a:lnTo>
                  <a:lnTo>
                    <a:pt x="2088" y="154"/>
                  </a:lnTo>
                  <a:lnTo>
                    <a:pt x="2166" y="208"/>
                  </a:lnTo>
                  <a:lnTo>
                    <a:pt x="2184" y="292"/>
                  </a:lnTo>
                  <a:lnTo>
                    <a:pt x="2316" y="311"/>
                  </a:lnTo>
                  <a:lnTo>
                    <a:pt x="2310" y="472"/>
                  </a:lnTo>
                  <a:lnTo>
                    <a:pt x="2178" y="538"/>
                  </a:lnTo>
                  <a:lnTo>
                    <a:pt x="2100" y="646"/>
                  </a:lnTo>
                  <a:lnTo>
                    <a:pt x="2034" y="844"/>
                  </a:lnTo>
                  <a:lnTo>
                    <a:pt x="1956" y="934"/>
                  </a:lnTo>
                  <a:lnTo>
                    <a:pt x="1863" y="1127"/>
                  </a:lnTo>
                  <a:lnTo>
                    <a:pt x="1752" y="1276"/>
                  </a:lnTo>
                  <a:lnTo>
                    <a:pt x="1740" y="1384"/>
                  </a:lnTo>
                  <a:lnTo>
                    <a:pt x="1692" y="1468"/>
                  </a:lnTo>
                  <a:lnTo>
                    <a:pt x="1608" y="1462"/>
                  </a:lnTo>
                  <a:lnTo>
                    <a:pt x="1602" y="1372"/>
                  </a:lnTo>
                  <a:lnTo>
                    <a:pt x="1530" y="1330"/>
                  </a:lnTo>
                  <a:lnTo>
                    <a:pt x="1482" y="1360"/>
                  </a:lnTo>
                  <a:lnTo>
                    <a:pt x="1416" y="1360"/>
                  </a:lnTo>
                  <a:lnTo>
                    <a:pt x="1302" y="1468"/>
                  </a:lnTo>
                  <a:lnTo>
                    <a:pt x="1199" y="1566"/>
                  </a:lnTo>
                  <a:lnTo>
                    <a:pt x="1188" y="1666"/>
                  </a:lnTo>
                  <a:lnTo>
                    <a:pt x="1137" y="1762"/>
                  </a:lnTo>
                  <a:close/>
                </a:path>
              </a:pathLst>
            </a:custGeom>
            <a:solidFill>
              <a:schemeClr val="accent2">
                <a:lumMod val="60000"/>
                <a:lumOff val="4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200" b="1" kern="0">
                <a:solidFill>
                  <a:srgbClr val="000000"/>
                </a:solidFill>
                <a:latin typeface="Arial" charset="0"/>
              </a:endParaRPr>
            </a:p>
          </p:txBody>
        </p:sp>
        <p:sp>
          <p:nvSpPr>
            <p:cNvPr id="116" name="Freeform 115">
              <a:extLst>
                <a:ext uri="{FF2B5EF4-FFF2-40B4-BE49-F238E27FC236}">
                  <a16:creationId xmlns:a16="http://schemas.microsoft.com/office/drawing/2014/main" id="{3FCC05A6-33ED-4081-A623-5E2ED9CDDFB9}"/>
                </a:ext>
              </a:extLst>
            </p:cNvPr>
            <p:cNvSpPr>
              <a:spLocks/>
            </p:cNvSpPr>
            <p:nvPr/>
          </p:nvSpPr>
          <p:spPr bwMode="auto">
            <a:xfrm>
              <a:off x="1255713" y="3148013"/>
              <a:ext cx="400050" cy="425450"/>
            </a:xfrm>
            <a:custGeom>
              <a:avLst/>
              <a:gdLst/>
              <a:ahLst/>
              <a:cxnLst>
                <a:cxn ang="0">
                  <a:pos x="231" y="1567"/>
                </a:cxn>
                <a:cxn ang="0">
                  <a:pos x="240" y="1371"/>
                </a:cxn>
                <a:cxn ang="0">
                  <a:pos x="290" y="1241"/>
                </a:cxn>
                <a:cxn ang="0">
                  <a:pos x="0" y="1041"/>
                </a:cxn>
                <a:cxn ang="0">
                  <a:pos x="90" y="931"/>
                </a:cxn>
                <a:cxn ang="0">
                  <a:pos x="50" y="781"/>
                </a:cxn>
                <a:cxn ang="0">
                  <a:pos x="140" y="741"/>
                </a:cxn>
                <a:cxn ang="0">
                  <a:pos x="150" y="641"/>
                </a:cxn>
                <a:cxn ang="0">
                  <a:pos x="100" y="551"/>
                </a:cxn>
                <a:cxn ang="0">
                  <a:pos x="276" y="510"/>
                </a:cxn>
                <a:cxn ang="0">
                  <a:pos x="163" y="340"/>
                </a:cxn>
                <a:cxn ang="0">
                  <a:pos x="215" y="89"/>
                </a:cxn>
                <a:cxn ang="0">
                  <a:pos x="309" y="47"/>
                </a:cxn>
                <a:cxn ang="0">
                  <a:pos x="400" y="106"/>
                </a:cxn>
                <a:cxn ang="0">
                  <a:pos x="519" y="17"/>
                </a:cxn>
                <a:cxn ang="0">
                  <a:pos x="616" y="0"/>
                </a:cxn>
                <a:cxn ang="0">
                  <a:pos x="640" y="115"/>
                </a:cxn>
                <a:cxn ang="0">
                  <a:pos x="730" y="55"/>
                </a:cxn>
                <a:cxn ang="0">
                  <a:pos x="930" y="161"/>
                </a:cxn>
                <a:cxn ang="0">
                  <a:pos x="1070" y="231"/>
                </a:cxn>
                <a:cxn ang="0">
                  <a:pos x="1296" y="170"/>
                </a:cxn>
                <a:cxn ang="0">
                  <a:pos x="1410" y="226"/>
                </a:cxn>
                <a:cxn ang="0">
                  <a:pos x="1460" y="461"/>
                </a:cxn>
                <a:cxn ang="0">
                  <a:pos x="1410" y="680"/>
                </a:cxn>
                <a:cxn ang="0">
                  <a:pos x="1310" y="931"/>
                </a:cxn>
                <a:cxn ang="0">
                  <a:pos x="1340" y="1171"/>
                </a:cxn>
                <a:cxn ang="0">
                  <a:pos x="1410" y="1351"/>
                </a:cxn>
                <a:cxn ang="0">
                  <a:pos x="1270" y="1341"/>
                </a:cxn>
                <a:cxn ang="0">
                  <a:pos x="1070" y="1381"/>
                </a:cxn>
                <a:cxn ang="0">
                  <a:pos x="880" y="1361"/>
                </a:cxn>
                <a:cxn ang="0">
                  <a:pos x="580" y="1421"/>
                </a:cxn>
                <a:cxn ang="0">
                  <a:pos x="231" y="1567"/>
                </a:cxn>
              </a:cxnLst>
              <a:rect l="0" t="0" r="r" b="b"/>
              <a:pathLst>
                <a:path w="1460" h="1567">
                  <a:moveTo>
                    <a:pt x="231" y="1567"/>
                  </a:moveTo>
                  <a:lnTo>
                    <a:pt x="240" y="1371"/>
                  </a:lnTo>
                  <a:lnTo>
                    <a:pt x="290" y="1241"/>
                  </a:lnTo>
                  <a:lnTo>
                    <a:pt x="0" y="1041"/>
                  </a:lnTo>
                  <a:lnTo>
                    <a:pt x="90" y="931"/>
                  </a:lnTo>
                  <a:lnTo>
                    <a:pt x="50" y="781"/>
                  </a:lnTo>
                  <a:lnTo>
                    <a:pt x="140" y="741"/>
                  </a:lnTo>
                  <a:lnTo>
                    <a:pt x="150" y="641"/>
                  </a:lnTo>
                  <a:lnTo>
                    <a:pt x="100" y="551"/>
                  </a:lnTo>
                  <a:lnTo>
                    <a:pt x="276" y="510"/>
                  </a:lnTo>
                  <a:lnTo>
                    <a:pt x="163" y="340"/>
                  </a:lnTo>
                  <a:lnTo>
                    <a:pt x="215" y="89"/>
                  </a:lnTo>
                  <a:lnTo>
                    <a:pt x="309" y="47"/>
                  </a:lnTo>
                  <a:lnTo>
                    <a:pt x="400" y="106"/>
                  </a:lnTo>
                  <a:lnTo>
                    <a:pt x="519" y="17"/>
                  </a:lnTo>
                  <a:lnTo>
                    <a:pt x="616" y="0"/>
                  </a:lnTo>
                  <a:lnTo>
                    <a:pt x="640" y="115"/>
                  </a:lnTo>
                  <a:lnTo>
                    <a:pt x="730" y="55"/>
                  </a:lnTo>
                  <a:lnTo>
                    <a:pt x="930" y="161"/>
                  </a:lnTo>
                  <a:lnTo>
                    <a:pt x="1070" y="231"/>
                  </a:lnTo>
                  <a:lnTo>
                    <a:pt x="1296" y="170"/>
                  </a:lnTo>
                  <a:lnTo>
                    <a:pt x="1410" y="226"/>
                  </a:lnTo>
                  <a:lnTo>
                    <a:pt x="1460" y="461"/>
                  </a:lnTo>
                  <a:lnTo>
                    <a:pt x="1410" y="680"/>
                  </a:lnTo>
                  <a:lnTo>
                    <a:pt x="1310" y="931"/>
                  </a:lnTo>
                  <a:lnTo>
                    <a:pt x="1340" y="1171"/>
                  </a:lnTo>
                  <a:lnTo>
                    <a:pt x="1410" y="1351"/>
                  </a:lnTo>
                  <a:lnTo>
                    <a:pt x="1270" y="1341"/>
                  </a:lnTo>
                  <a:lnTo>
                    <a:pt x="1070" y="1381"/>
                  </a:lnTo>
                  <a:lnTo>
                    <a:pt x="880" y="1361"/>
                  </a:lnTo>
                  <a:lnTo>
                    <a:pt x="580" y="1421"/>
                  </a:lnTo>
                  <a:lnTo>
                    <a:pt x="231" y="1567"/>
                  </a:lnTo>
                  <a:close/>
                </a:path>
              </a:pathLst>
            </a:custGeom>
            <a:solidFill>
              <a:schemeClr val="accent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17" name="Freeform 116">
              <a:extLst>
                <a:ext uri="{FF2B5EF4-FFF2-40B4-BE49-F238E27FC236}">
                  <a16:creationId xmlns:a16="http://schemas.microsoft.com/office/drawing/2014/main" id="{E96CA0A3-A250-4E6D-BC75-EDFB39AAD945}"/>
                </a:ext>
              </a:extLst>
            </p:cNvPr>
            <p:cNvSpPr>
              <a:spLocks/>
            </p:cNvSpPr>
            <p:nvPr/>
          </p:nvSpPr>
          <p:spPr bwMode="auto">
            <a:xfrm>
              <a:off x="1884363" y="3040063"/>
              <a:ext cx="196850" cy="411163"/>
            </a:xfrm>
            <a:custGeom>
              <a:avLst/>
              <a:gdLst/>
              <a:ahLst/>
              <a:cxnLst>
                <a:cxn ang="0">
                  <a:pos x="298" y="45"/>
                </a:cxn>
                <a:cxn ang="0">
                  <a:pos x="304" y="127"/>
                </a:cxn>
                <a:cxn ang="0">
                  <a:pos x="252" y="227"/>
                </a:cxn>
                <a:cxn ang="0">
                  <a:pos x="116" y="227"/>
                </a:cxn>
                <a:cxn ang="0">
                  <a:pos x="25" y="318"/>
                </a:cxn>
                <a:cxn ang="0">
                  <a:pos x="0" y="383"/>
                </a:cxn>
                <a:cxn ang="0">
                  <a:pos x="96" y="487"/>
                </a:cxn>
                <a:cxn ang="0">
                  <a:pos x="96" y="571"/>
                </a:cxn>
                <a:cxn ang="0">
                  <a:pos x="140" y="655"/>
                </a:cxn>
                <a:cxn ang="0">
                  <a:pos x="120" y="1079"/>
                </a:cxn>
                <a:cxn ang="0">
                  <a:pos x="140" y="1175"/>
                </a:cxn>
                <a:cxn ang="0">
                  <a:pos x="200" y="1179"/>
                </a:cxn>
                <a:cxn ang="0">
                  <a:pos x="280" y="1211"/>
                </a:cxn>
                <a:cxn ang="0">
                  <a:pos x="340" y="1197"/>
                </a:cxn>
                <a:cxn ang="0">
                  <a:pos x="343" y="774"/>
                </a:cxn>
                <a:cxn ang="0">
                  <a:pos x="387" y="638"/>
                </a:cxn>
                <a:cxn ang="0">
                  <a:pos x="493" y="533"/>
                </a:cxn>
                <a:cxn ang="0">
                  <a:pos x="562" y="423"/>
                </a:cxn>
                <a:cxn ang="0">
                  <a:pos x="570" y="318"/>
                </a:cxn>
                <a:cxn ang="0">
                  <a:pos x="520" y="158"/>
                </a:cxn>
                <a:cxn ang="0">
                  <a:pos x="552" y="111"/>
                </a:cxn>
                <a:cxn ang="0">
                  <a:pos x="486" y="105"/>
                </a:cxn>
                <a:cxn ang="0">
                  <a:pos x="388" y="0"/>
                </a:cxn>
                <a:cxn ang="0">
                  <a:pos x="298" y="45"/>
                </a:cxn>
              </a:cxnLst>
              <a:rect l="0" t="0" r="r" b="b"/>
              <a:pathLst>
                <a:path w="570" h="1211">
                  <a:moveTo>
                    <a:pt x="298" y="45"/>
                  </a:moveTo>
                  <a:lnTo>
                    <a:pt x="304" y="127"/>
                  </a:lnTo>
                  <a:lnTo>
                    <a:pt x="252" y="227"/>
                  </a:lnTo>
                  <a:lnTo>
                    <a:pt x="116" y="227"/>
                  </a:lnTo>
                  <a:lnTo>
                    <a:pt x="25" y="318"/>
                  </a:lnTo>
                  <a:lnTo>
                    <a:pt x="0" y="383"/>
                  </a:lnTo>
                  <a:lnTo>
                    <a:pt x="96" y="487"/>
                  </a:lnTo>
                  <a:lnTo>
                    <a:pt x="96" y="571"/>
                  </a:lnTo>
                  <a:lnTo>
                    <a:pt x="140" y="655"/>
                  </a:lnTo>
                  <a:lnTo>
                    <a:pt x="120" y="1079"/>
                  </a:lnTo>
                  <a:lnTo>
                    <a:pt x="140" y="1175"/>
                  </a:lnTo>
                  <a:lnTo>
                    <a:pt x="200" y="1179"/>
                  </a:lnTo>
                  <a:lnTo>
                    <a:pt x="280" y="1211"/>
                  </a:lnTo>
                  <a:lnTo>
                    <a:pt x="340" y="1197"/>
                  </a:lnTo>
                  <a:lnTo>
                    <a:pt x="343" y="774"/>
                  </a:lnTo>
                  <a:lnTo>
                    <a:pt x="387" y="638"/>
                  </a:lnTo>
                  <a:lnTo>
                    <a:pt x="493" y="533"/>
                  </a:lnTo>
                  <a:lnTo>
                    <a:pt x="562" y="423"/>
                  </a:lnTo>
                  <a:lnTo>
                    <a:pt x="570" y="318"/>
                  </a:lnTo>
                  <a:lnTo>
                    <a:pt x="520" y="158"/>
                  </a:lnTo>
                  <a:lnTo>
                    <a:pt x="552" y="111"/>
                  </a:lnTo>
                  <a:lnTo>
                    <a:pt x="486" y="105"/>
                  </a:lnTo>
                  <a:lnTo>
                    <a:pt x="388" y="0"/>
                  </a:lnTo>
                  <a:lnTo>
                    <a:pt x="298" y="45"/>
                  </a:lnTo>
                  <a:close/>
                </a:path>
              </a:pathLst>
            </a:custGeom>
            <a:solidFill>
              <a:schemeClr val="accent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18" name="Freeform 117">
              <a:extLst>
                <a:ext uri="{FF2B5EF4-FFF2-40B4-BE49-F238E27FC236}">
                  <a16:creationId xmlns:a16="http://schemas.microsoft.com/office/drawing/2014/main" id="{7DDE1FD1-86A2-47D7-8025-D7049EDBB1BE}"/>
                </a:ext>
              </a:extLst>
            </p:cNvPr>
            <p:cNvSpPr>
              <a:spLocks/>
            </p:cNvSpPr>
            <p:nvPr/>
          </p:nvSpPr>
          <p:spPr bwMode="auto">
            <a:xfrm>
              <a:off x="2794000" y="3143250"/>
              <a:ext cx="831850" cy="557213"/>
            </a:xfrm>
            <a:custGeom>
              <a:avLst/>
              <a:gdLst/>
              <a:ahLst/>
              <a:cxnLst>
                <a:cxn ang="0">
                  <a:pos x="2409" y="1106"/>
                </a:cxn>
                <a:cxn ang="0">
                  <a:pos x="2328" y="1164"/>
                </a:cxn>
                <a:cxn ang="0">
                  <a:pos x="2226" y="1134"/>
                </a:cxn>
                <a:cxn ang="0">
                  <a:pos x="2094" y="1098"/>
                </a:cxn>
                <a:cxn ang="0">
                  <a:pos x="2016" y="1182"/>
                </a:cxn>
                <a:cxn ang="0">
                  <a:pos x="1902" y="1134"/>
                </a:cxn>
                <a:cxn ang="0">
                  <a:pos x="1794" y="1188"/>
                </a:cxn>
                <a:cxn ang="0">
                  <a:pos x="1698" y="1254"/>
                </a:cxn>
                <a:cxn ang="0">
                  <a:pos x="1602" y="1212"/>
                </a:cxn>
                <a:cxn ang="0">
                  <a:pos x="1503" y="1330"/>
                </a:cxn>
                <a:cxn ang="0">
                  <a:pos x="1422" y="1308"/>
                </a:cxn>
                <a:cxn ang="0">
                  <a:pos x="1296" y="1302"/>
                </a:cxn>
                <a:cxn ang="0">
                  <a:pos x="1218" y="1272"/>
                </a:cxn>
                <a:cxn ang="0">
                  <a:pos x="1134" y="1278"/>
                </a:cxn>
                <a:cxn ang="0">
                  <a:pos x="1098" y="1206"/>
                </a:cxn>
                <a:cxn ang="0">
                  <a:pos x="1020" y="1158"/>
                </a:cxn>
                <a:cxn ang="0">
                  <a:pos x="913" y="1149"/>
                </a:cxn>
                <a:cxn ang="0">
                  <a:pos x="822" y="1212"/>
                </a:cxn>
                <a:cxn ang="0">
                  <a:pos x="786" y="1326"/>
                </a:cxn>
                <a:cxn ang="0">
                  <a:pos x="744" y="1434"/>
                </a:cxn>
                <a:cxn ang="0">
                  <a:pos x="654" y="1440"/>
                </a:cxn>
                <a:cxn ang="0">
                  <a:pos x="522" y="1434"/>
                </a:cxn>
                <a:cxn ang="0">
                  <a:pos x="378" y="1452"/>
                </a:cxn>
                <a:cxn ang="0">
                  <a:pos x="348" y="1536"/>
                </a:cxn>
                <a:cxn ang="0">
                  <a:pos x="354" y="1608"/>
                </a:cxn>
                <a:cxn ang="0">
                  <a:pos x="300" y="1643"/>
                </a:cxn>
                <a:cxn ang="0">
                  <a:pos x="236" y="1533"/>
                </a:cxn>
                <a:cxn ang="0">
                  <a:pos x="114" y="1421"/>
                </a:cxn>
                <a:cxn ang="0">
                  <a:pos x="60" y="1286"/>
                </a:cxn>
                <a:cxn ang="0">
                  <a:pos x="0" y="1230"/>
                </a:cxn>
                <a:cxn ang="0">
                  <a:pos x="5" y="981"/>
                </a:cxn>
                <a:cxn ang="0">
                  <a:pos x="30" y="828"/>
                </a:cxn>
                <a:cxn ang="0">
                  <a:pos x="170" y="680"/>
                </a:cxn>
                <a:cxn ang="0">
                  <a:pos x="291" y="671"/>
                </a:cxn>
                <a:cxn ang="0">
                  <a:pos x="366" y="611"/>
                </a:cxn>
                <a:cxn ang="0">
                  <a:pos x="413" y="660"/>
                </a:cxn>
                <a:cxn ang="0">
                  <a:pos x="525" y="596"/>
                </a:cxn>
                <a:cxn ang="0">
                  <a:pos x="750" y="579"/>
                </a:cxn>
                <a:cxn ang="0">
                  <a:pos x="866" y="437"/>
                </a:cxn>
                <a:cxn ang="0">
                  <a:pos x="1052" y="389"/>
                </a:cxn>
                <a:cxn ang="0">
                  <a:pos x="1169" y="317"/>
                </a:cxn>
                <a:cxn ang="0">
                  <a:pos x="1374" y="65"/>
                </a:cxn>
                <a:cxn ang="0">
                  <a:pos x="1502" y="0"/>
                </a:cxn>
                <a:cxn ang="0">
                  <a:pos x="1602" y="38"/>
                </a:cxn>
                <a:cxn ang="0">
                  <a:pos x="1701" y="150"/>
                </a:cxn>
                <a:cxn ang="0">
                  <a:pos x="1733" y="320"/>
                </a:cxn>
                <a:cxn ang="0">
                  <a:pos x="1715" y="446"/>
                </a:cxn>
                <a:cxn ang="0">
                  <a:pos x="1826" y="455"/>
                </a:cxn>
                <a:cxn ang="0">
                  <a:pos x="1853" y="546"/>
                </a:cxn>
                <a:cxn ang="0">
                  <a:pos x="1976" y="545"/>
                </a:cxn>
                <a:cxn ang="0">
                  <a:pos x="2049" y="630"/>
                </a:cxn>
                <a:cxn ang="0">
                  <a:pos x="2052" y="722"/>
                </a:cxn>
                <a:cxn ang="0">
                  <a:pos x="2178" y="768"/>
                </a:cxn>
                <a:cxn ang="0">
                  <a:pos x="2259" y="840"/>
                </a:cxn>
                <a:cxn ang="0">
                  <a:pos x="2267" y="929"/>
                </a:cxn>
                <a:cxn ang="0">
                  <a:pos x="2427" y="1019"/>
                </a:cxn>
                <a:cxn ang="0">
                  <a:pos x="2409" y="1106"/>
                </a:cxn>
              </a:cxnLst>
              <a:rect l="0" t="0" r="r" b="b"/>
              <a:pathLst>
                <a:path w="2427" h="1643">
                  <a:moveTo>
                    <a:pt x="2409" y="1106"/>
                  </a:moveTo>
                  <a:lnTo>
                    <a:pt x="2328" y="1164"/>
                  </a:lnTo>
                  <a:lnTo>
                    <a:pt x="2226" y="1134"/>
                  </a:lnTo>
                  <a:lnTo>
                    <a:pt x="2094" y="1098"/>
                  </a:lnTo>
                  <a:lnTo>
                    <a:pt x="2016" y="1182"/>
                  </a:lnTo>
                  <a:lnTo>
                    <a:pt x="1902" y="1134"/>
                  </a:lnTo>
                  <a:lnTo>
                    <a:pt x="1794" y="1188"/>
                  </a:lnTo>
                  <a:lnTo>
                    <a:pt x="1698" y="1254"/>
                  </a:lnTo>
                  <a:lnTo>
                    <a:pt x="1602" y="1212"/>
                  </a:lnTo>
                  <a:lnTo>
                    <a:pt x="1503" y="1330"/>
                  </a:lnTo>
                  <a:lnTo>
                    <a:pt x="1422" y="1308"/>
                  </a:lnTo>
                  <a:lnTo>
                    <a:pt x="1296" y="1302"/>
                  </a:lnTo>
                  <a:lnTo>
                    <a:pt x="1218" y="1272"/>
                  </a:lnTo>
                  <a:lnTo>
                    <a:pt x="1134" y="1278"/>
                  </a:lnTo>
                  <a:lnTo>
                    <a:pt x="1098" y="1206"/>
                  </a:lnTo>
                  <a:lnTo>
                    <a:pt x="1020" y="1158"/>
                  </a:lnTo>
                  <a:lnTo>
                    <a:pt x="913" y="1149"/>
                  </a:lnTo>
                  <a:lnTo>
                    <a:pt x="822" y="1212"/>
                  </a:lnTo>
                  <a:lnTo>
                    <a:pt x="786" y="1326"/>
                  </a:lnTo>
                  <a:lnTo>
                    <a:pt x="744" y="1434"/>
                  </a:lnTo>
                  <a:lnTo>
                    <a:pt x="654" y="1440"/>
                  </a:lnTo>
                  <a:lnTo>
                    <a:pt x="522" y="1434"/>
                  </a:lnTo>
                  <a:lnTo>
                    <a:pt x="378" y="1452"/>
                  </a:lnTo>
                  <a:lnTo>
                    <a:pt x="348" y="1536"/>
                  </a:lnTo>
                  <a:lnTo>
                    <a:pt x="354" y="1608"/>
                  </a:lnTo>
                  <a:lnTo>
                    <a:pt x="300" y="1643"/>
                  </a:lnTo>
                  <a:lnTo>
                    <a:pt x="236" y="1533"/>
                  </a:lnTo>
                  <a:lnTo>
                    <a:pt x="114" y="1421"/>
                  </a:lnTo>
                  <a:lnTo>
                    <a:pt x="60" y="1286"/>
                  </a:lnTo>
                  <a:lnTo>
                    <a:pt x="0" y="1230"/>
                  </a:lnTo>
                  <a:lnTo>
                    <a:pt x="5" y="981"/>
                  </a:lnTo>
                  <a:lnTo>
                    <a:pt x="30" y="828"/>
                  </a:lnTo>
                  <a:lnTo>
                    <a:pt x="170" y="680"/>
                  </a:lnTo>
                  <a:lnTo>
                    <a:pt x="291" y="671"/>
                  </a:lnTo>
                  <a:lnTo>
                    <a:pt x="366" y="611"/>
                  </a:lnTo>
                  <a:lnTo>
                    <a:pt x="413" y="660"/>
                  </a:lnTo>
                  <a:lnTo>
                    <a:pt x="525" y="596"/>
                  </a:lnTo>
                  <a:lnTo>
                    <a:pt x="750" y="579"/>
                  </a:lnTo>
                  <a:lnTo>
                    <a:pt x="866" y="437"/>
                  </a:lnTo>
                  <a:lnTo>
                    <a:pt x="1052" y="389"/>
                  </a:lnTo>
                  <a:lnTo>
                    <a:pt x="1169" y="317"/>
                  </a:lnTo>
                  <a:lnTo>
                    <a:pt x="1374" y="65"/>
                  </a:lnTo>
                  <a:lnTo>
                    <a:pt x="1502" y="0"/>
                  </a:lnTo>
                  <a:lnTo>
                    <a:pt x="1602" y="38"/>
                  </a:lnTo>
                  <a:lnTo>
                    <a:pt x="1701" y="150"/>
                  </a:lnTo>
                  <a:lnTo>
                    <a:pt x="1733" y="320"/>
                  </a:lnTo>
                  <a:lnTo>
                    <a:pt x="1715" y="446"/>
                  </a:lnTo>
                  <a:lnTo>
                    <a:pt x="1826" y="455"/>
                  </a:lnTo>
                  <a:lnTo>
                    <a:pt x="1853" y="546"/>
                  </a:lnTo>
                  <a:lnTo>
                    <a:pt x="1976" y="545"/>
                  </a:lnTo>
                  <a:lnTo>
                    <a:pt x="2049" y="630"/>
                  </a:lnTo>
                  <a:lnTo>
                    <a:pt x="2052" y="722"/>
                  </a:lnTo>
                  <a:lnTo>
                    <a:pt x="2178" y="768"/>
                  </a:lnTo>
                  <a:lnTo>
                    <a:pt x="2259" y="840"/>
                  </a:lnTo>
                  <a:lnTo>
                    <a:pt x="2267" y="929"/>
                  </a:lnTo>
                  <a:lnTo>
                    <a:pt x="2427" y="1019"/>
                  </a:lnTo>
                  <a:lnTo>
                    <a:pt x="2409" y="1106"/>
                  </a:lnTo>
                  <a:close/>
                </a:path>
              </a:pathLst>
            </a:custGeom>
            <a:solidFill>
              <a:srgbClr val="2A9AA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19" name="Freeform 118">
              <a:extLst>
                <a:ext uri="{FF2B5EF4-FFF2-40B4-BE49-F238E27FC236}">
                  <a16:creationId xmlns:a16="http://schemas.microsoft.com/office/drawing/2014/main" id="{BFE9BCCC-B5A5-48BE-A2B6-A552DDE1BBEA}"/>
                </a:ext>
              </a:extLst>
            </p:cNvPr>
            <p:cNvSpPr>
              <a:spLocks/>
            </p:cNvSpPr>
            <p:nvPr/>
          </p:nvSpPr>
          <p:spPr bwMode="auto">
            <a:xfrm>
              <a:off x="4078288" y="3563938"/>
              <a:ext cx="531813" cy="606425"/>
            </a:xfrm>
            <a:custGeom>
              <a:avLst/>
              <a:gdLst/>
              <a:ahLst/>
              <a:cxnLst>
                <a:cxn ang="0">
                  <a:pos x="25" y="90"/>
                </a:cxn>
                <a:cxn ang="0">
                  <a:pos x="32" y="198"/>
                </a:cxn>
                <a:cxn ang="0">
                  <a:pos x="144" y="390"/>
                </a:cxn>
                <a:cxn ang="0">
                  <a:pos x="232" y="510"/>
                </a:cxn>
                <a:cxn ang="0">
                  <a:pos x="264" y="622"/>
                </a:cxn>
                <a:cxn ang="0">
                  <a:pos x="280" y="726"/>
                </a:cxn>
                <a:cxn ang="0">
                  <a:pos x="152" y="846"/>
                </a:cxn>
                <a:cxn ang="0">
                  <a:pos x="0" y="1062"/>
                </a:cxn>
                <a:cxn ang="0">
                  <a:pos x="64" y="1158"/>
                </a:cxn>
                <a:cxn ang="0">
                  <a:pos x="184" y="1134"/>
                </a:cxn>
                <a:cxn ang="0">
                  <a:pos x="232" y="1198"/>
                </a:cxn>
                <a:cxn ang="0">
                  <a:pos x="152" y="1262"/>
                </a:cxn>
                <a:cxn ang="0">
                  <a:pos x="72" y="1254"/>
                </a:cxn>
                <a:cxn ang="0">
                  <a:pos x="2" y="1305"/>
                </a:cxn>
                <a:cxn ang="0">
                  <a:pos x="56" y="1382"/>
                </a:cxn>
                <a:cxn ang="0">
                  <a:pos x="168" y="1462"/>
                </a:cxn>
                <a:cxn ang="0">
                  <a:pos x="416" y="1566"/>
                </a:cxn>
                <a:cxn ang="0">
                  <a:pos x="616" y="1726"/>
                </a:cxn>
                <a:cxn ang="0">
                  <a:pos x="752" y="1758"/>
                </a:cxn>
                <a:cxn ang="0">
                  <a:pos x="904" y="1878"/>
                </a:cxn>
                <a:cxn ang="0">
                  <a:pos x="928" y="2006"/>
                </a:cxn>
                <a:cxn ang="0">
                  <a:pos x="1088" y="2126"/>
                </a:cxn>
                <a:cxn ang="0">
                  <a:pos x="1216" y="2238"/>
                </a:cxn>
                <a:cxn ang="0">
                  <a:pos x="1368" y="2174"/>
                </a:cxn>
                <a:cxn ang="0">
                  <a:pos x="1416" y="2006"/>
                </a:cxn>
                <a:cxn ang="0">
                  <a:pos x="1480" y="1894"/>
                </a:cxn>
                <a:cxn ang="0">
                  <a:pos x="1504" y="1798"/>
                </a:cxn>
                <a:cxn ang="0">
                  <a:pos x="1624" y="1750"/>
                </a:cxn>
                <a:cxn ang="0">
                  <a:pos x="1712" y="1630"/>
                </a:cxn>
                <a:cxn ang="0">
                  <a:pos x="1848" y="1530"/>
                </a:cxn>
                <a:cxn ang="0">
                  <a:pos x="1695" y="1366"/>
                </a:cxn>
                <a:cxn ang="0">
                  <a:pos x="1678" y="453"/>
                </a:cxn>
                <a:cxn ang="0">
                  <a:pos x="1924" y="138"/>
                </a:cxn>
                <a:cxn ang="0">
                  <a:pos x="1710" y="138"/>
                </a:cxn>
                <a:cxn ang="0">
                  <a:pos x="1626" y="55"/>
                </a:cxn>
                <a:cxn ang="0">
                  <a:pos x="1441" y="168"/>
                </a:cxn>
                <a:cxn ang="0">
                  <a:pos x="1366" y="271"/>
                </a:cxn>
                <a:cxn ang="0">
                  <a:pos x="1201" y="226"/>
                </a:cxn>
                <a:cxn ang="0">
                  <a:pos x="1041" y="226"/>
                </a:cxn>
                <a:cxn ang="0">
                  <a:pos x="871" y="138"/>
                </a:cxn>
                <a:cxn ang="0">
                  <a:pos x="718" y="31"/>
                </a:cxn>
                <a:cxn ang="0">
                  <a:pos x="550" y="24"/>
                </a:cxn>
                <a:cxn ang="0">
                  <a:pos x="430" y="0"/>
                </a:cxn>
                <a:cxn ang="0">
                  <a:pos x="90" y="9"/>
                </a:cxn>
                <a:cxn ang="0">
                  <a:pos x="25" y="90"/>
                </a:cxn>
              </a:cxnLst>
              <a:rect l="0" t="0" r="r" b="b"/>
              <a:pathLst>
                <a:path w="1924" h="2238">
                  <a:moveTo>
                    <a:pt x="25" y="90"/>
                  </a:moveTo>
                  <a:lnTo>
                    <a:pt x="32" y="198"/>
                  </a:lnTo>
                  <a:lnTo>
                    <a:pt x="144" y="390"/>
                  </a:lnTo>
                  <a:lnTo>
                    <a:pt x="232" y="510"/>
                  </a:lnTo>
                  <a:lnTo>
                    <a:pt x="264" y="622"/>
                  </a:lnTo>
                  <a:lnTo>
                    <a:pt x="280" y="726"/>
                  </a:lnTo>
                  <a:lnTo>
                    <a:pt x="152" y="846"/>
                  </a:lnTo>
                  <a:lnTo>
                    <a:pt x="0" y="1062"/>
                  </a:lnTo>
                  <a:lnTo>
                    <a:pt x="64" y="1158"/>
                  </a:lnTo>
                  <a:lnTo>
                    <a:pt x="184" y="1134"/>
                  </a:lnTo>
                  <a:lnTo>
                    <a:pt x="232" y="1198"/>
                  </a:lnTo>
                  <a:lnTo>
                    <a:pt x="152" y="1262"/>
                  </a:lnTo>
                  <a:lnTo>
                    <a:pt x="72" y="1254"/>
                  </a:lnTo>
                  <a:lnTo>
                    <a:pt x="2" y="1305"/>
                  </a:lnTo>
                  <a:lnTo>
                    <a:pt x="56" y="1382"/>
                  </a:lnTo>
                  <a:lnTo>
                    <a:pt x="168" y="1462"/>
                  </a:lnTo>
                  <a:lnTo>
                    <a:pt x="416" y="1566"/>
                  </a:lnTo>
                  <a:lnTo>
                    <a:pt x="616" y="1726"/>
                  </a:lnTo>
                  <a:lnTo>
                    <a:pt x="752" y="1758"/>
                  </a:lnTo>
                  <a:lnTo>
                    <a:pt x="904" y="1878"/>
                  </a:lnTo>
                  <a:lnTo>
                    <a:pt x="928" y="2006"/>
                  </a:lnTo>
                  <a:lnTo>
                    <a:pt x="1088" y="2126"/>
                  </a:lnTo>
                  <a:lnTo>
                    <a:pt x="1216" y="2238"/>
                  </a:lnTo>
                  <a:lnTo>
                    <a:pt x="1368" y="2174"/>
                  </a:lnTo>
                  <a:lnTo>
                    <a:pt x="1416" y="2006"/>
                  </a:lnTo>
                  <a:lnTo>
                    <a:pt x="1480" y="1894"/>
                  </a:lnTo>
                  <a:lnTo>
                    <a:pt x="1504" y="1798"/>
                  </a:lnTo>
                  <a:lnTo>
                    <a:pt x="1624" y="1750"/>
                  </a:lnTo>
                  <a:lnTo>
                    <a:pt x="1712" y="1630"/>
                  </a:lnTo>
                  <a:lnTo>
                    <a:pt x="1848" y="1530"/>
                  </a:lnTo>
                  <a:lnTo>
                    <a:pt x="1695" y="1366"/>
                  </a:lnTo>
                  <a:lnTo>
                    <a:pt x="1678" y="453"/>
                  </a:lnTo>
                  <a:lnTo>
                    <a:pt x="1924" y="138"/>
                  </a:lnTo>
                  <a:lnTo>
                    <a:pt x="1710" y="138"/>
                  </a:lnTo>
                  <a:lnTo>
                    <a:pt x="1626" y="55"/>
                  </a:lnTo>
                  <a:lnTo>
                    <a:pt x="1441" y="168"/>
                  </a:lnTo>
                  <a:lnTo>
                    <a:pt x="1366" y="271"/>
                  </a:lnTo>
                  <a:lnTo>
                    <a:pt x="1201" y="226"/>
                  </a:lnTo>
                  <a:lnTo>
                    <a:pt x="1041" y="226"/>
                  </a:lnTo>
                  <a:lnTo>
                    <a:pt x="871" y="138"/>
                  </a:lnTo>
                  <a:lnTo>
                    <a:pt x="718" y="31"/>
                  </a:lnTo>
                  <a:lnTo>
                    <a:pt x="550" y="24"/>
                  </a:lnTo>
                  <a:lnTo>
                    <a:pt x="430" y="0"/>
                  </a:lnTo>
                  <a:lnTo>
                    <a:pt x="90" y="9"/>
                  </a:lnTo>
                  <a:lnTo>
                    <a:pt x="25" y="90"/>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20" name="Freeform 119">
              <a:extLst>
                <a:ext uri="{FF2B5EF4-FFF2-40B4-BE49-F238E27FC236}">
                  <a16:creationId xmlns:a16="http://schemas.microsoft.com/office/drawing/2014/main" id="{B85E2C54-5436-4470-BF6F-F26F1700A96D}"/>
                </a:ext>
              </a:extLst>
            </p:cNvPr>
            <p:cNvSpPr>
              <a:spLocks/>
            </p:cNvSpPr>
            <p:nvPr/>
          </p:nvSpPr>
          <p:spPr bwMode="auto">
            <a:xfrm>
              <a:off x="3775075" y="3589338"/>
              <a:ext cx="381000" cy="368300"/>
            </a:xfrm>
            <a:custGeom>
              <a:avLst/>
              <a:gdLst/>
              <a:ahLst/>
              <a:cxnLst>
                <a:cxn ang="0">
                  <a:pos x="1143" y="106"/>
                </a:cxn>
                <a:cxn ang="0">
                  <a:pos x="1134" y="0"/>
                </a:cxn>
                <a:cxn ang="0">
                  <a:pos x="1069" y="84"/>
                </a:cxn>
                <a:cxn ang="0">
                  <a:pos x="640" y="157"/>
                </a:cxn>
                <a:cxn ang="0">
                  <a:pos x="454" y="105"/>
                </a:cxn>
                <a:cxn ang="0">
                  <a:pos x="328" y="171"/>
                </a:cxn>
                <a:cxn ang="0">
                  <a:pos x="352" y="289"/>
                </a:cxn>
                <a:cxn ang="0">
                  <a:pos x="346" y="406"/>
                </a:cxn>
                <a:cxn ang="0">
                  <a:pos x="405" y="472"/>
                </a:cxn>
                <a:cxn ang="0">
                  <a:pos x="436" y="546"/>
                </a:cxn>
                <a:cxn ang="0">
                  <a:pos x="292" y="703"/>
                </a:cxn>
                <a:cxn ang="0">
                  <a:pos x="76" y="868"/>
                </a:cxn>
                <a:cxn ang="0">
                  <a:pos x="66" y="1014"/>
                </a:cxn>
                <a:cxn ang="0">
                  <a:pos x="30" y="1141"/>
                </a:cxn>
                <a:cxn ang="0">
                  <a:pos x="0" y="1281"/>
                </a:cxn>
                <a:cxn ang="0">
                  <a:pos x="66" y="1326"/>
                </a:cxn>
                <a:cxn ang="0">
                  <a:pos x="130" y="1363"/>
                </a:cxn>
                <a:cxn ang="0">
                  <a:pos x="202" y="1333"/>
                </a:cxn>
                <a:cxn ang="0">
                  <a:pos x="256" y="1285"/>
                </a:cxn>
                <a:cxn ang="0">
                  <a:pos x="364" y="1279"/>
                </a:cxn>
                <a:cxn ang="0">
                  <a:pos x="472" y="1327"/>
                </a:cxn>
                <a:cxn ang="0">
                  <a:pos x="562" y="1303"/>
                </a:cxn>
                <a:cxn ang="0">
                  <a:pos x="616" y="1267"/>
                </a:cxn>
                <a:cxn ang="0">
                  <a:pos x="592" y="1219"/>
                </a:cxn>
                <a:cxn ang="0">
                  <a:pos x="598" y="1141"/>
                </a:cxn>
                <a:cxn ang="0">
                  <a:pos x="628" y="1081"/>
                </a:cxn>
                <a:cxn ang="0">
                  <a:pos x="688" y="1027"/>
                </a:cxn>
                <a:cxn ang="0">
                  <a:pos x="790" y="997"/>
                </a:cxn>
                <a:cxn ang="0">
                  <a:pos x="880" y="985"/>
                </a:cxn>
                <a:cxn ang="0">
                  <a:pos x="982" y="943"/>
                </a:cxn>
                <a:cxn ang="0">
                  <a:pos x="1048" y="991"/>
                </a:cxn>
                <a:cxn ang="0">
                  <a:pos x="1113" y="967"/>
                </a:cxn>
                <a:cxn ang="0">
                  <a:pos x="1261" y="753"/>
                </a:cxn>
                <a:cxn ang="0">
                  <a:pos x="1390" y="634"/>
                </a:cxn>
                <a:cxn ang="0">
                  <a:pos x="1377" y="541"/>
                </a:cxn>
                <a:cxn ang="0">
                  <a:pos x="1342" y="417"/>
                </a:cxn>
                <a:cxn ang="0">
                  <a:pos x="1257" y="301"/>
                </a:cxn>
                <a:cxn ang="0">
                  <a:pos x="1143" y="106"/>
                </a:cxn>
              </a:cxnLst>
              <a:rect l="0" t="0" r="r" b="b"/>
              <a:pathLst>
                <a:path w="1390" h="1363">
                  <a:moveTo>
                    <a:pt x="1143" y="106"/>
                  </a:moveTo>
                  <a:lnTo>
                    <a:pt x="1134" y="0"/>
                  </a:lnTo>
                  <a:lnTo>
                    <a:pt x="1069" y="84"/>
                  </a:lnTo>
                  <a:lnTo>
                    <a:pt x="640" y="157"/>
                  </a:lnTo>
                  <a:lnTo>
                    <a:pt x="454" y="105"/>
                  </a:lnTo>
                  <a:lnTo>
                    <a:pt x="328" y="171"/>
                  </a:lnTo>
                  <a:lnTo>
                    <a:pt x="352" y="289"/>
                  </a:lnTo>
                  <a:lnTo>
                    <a:pt x="346" y="406"/>
                  </a:lnTo>
                  <a:lnTo>
                    <a:pt x="405" y="472"/>
                  </a:lnTo>
                  <a:lnTo>
                    <a:pt x="436" y="546"/>
                  </a:lnTo>
                  <a:lnTo>
                    <a:pt x="292" y="703"/>
                  </a:lnTo>
                  <a:lnTo>
                    <a:pt x="76" y="868"/>
                  </a:lnTo>
                  <a:lnTo>
                    <a:pt x="66" y="1014"/>
                  </a:lnTo>
                  <a:lnTo>
                    <a:pt x="30" y="1141"/>
                  </a:lnTo>
                  <a:lnTo>
                    <a:pt x="0" y="1281"/>
                  </a:lnTo>
                  <a:lnTo>
                    <a:pt x="66" y="1326"/>
                  </a:lnTo>
                  <a:lnTo>
                    <a:pt x="130" y="1363"/>
                  </a:lnTo>
                  <a:lnTo>
                    <a:pt x="202" y="1333"/>
                  </a:lnTo>
                  <a:lnTo>
                    <a:pt x="256" y="1285"/>
                  </a:lnTo>
                  <a:lnTo>
                    <a:pt x="364" y="1279"/>
                  </a:lnTo>
                  <a:lnTo>
                    <a:pt x="472" y="1327"/>
                  </a:lnTo>
                  <a:lnTo>
                    <a:pt x="562" y="1303"/>
                  </a:lnTo>
                  <a:lnTo>
                    <a:pt x="616" y="1267"/>
                  </a:lnTo>
                  <a:lnTo>
                    <a:pt x="592" y="1219"/>
                  </a:lnTo>
                  <a:lnTo>
                    <a:pt x="598" y="1141"/>
                  </a:lnTo>
                  <a:lnTo>
                    <a:pt x="628" y="1081"/>
                  </a:lnTo>
                  <a:lnTo>
                    <a:pt x="688" y="1027"/>
                  </a:lnTo>
                  <a:lnTo>
                    <a:pt x="790" y="997"/>
                  </a:lnTo>
                  <a:lnTo>
                    <a:pt x="880" y="985"/>
                  </a:lnTo>
                  <a:lnTo>
                    <a:pt x="982" y="943"/>
                  </a:lnTo>
                  <a:lnTo>
                    <a:pt x="1048" y="991"/>
                  </a:lnTo>
                  <a:lnTo>
                    <a:pt x="1113" y="967"/>
                  </a:lnTo>
                  <a:lnTo>
                    <a:pt x="1261" y="753"/>
                  </a:lnTo>
                  <a:lnTo>
                    <a:pt x="1390" y="634"/>
                  </a:lnTo>
                  <a:lnTo>
                    <a:pt x="1377" y="541"/>
                  </a:lnTo>
                  <a:lnTo>
                    <a:pt x="1342" y="417"/>
                  </a:lnTo>
                  <a:lnTo>
                    <a:pt x="1257" y="301"/>
                  </a:lnTo>
                  <a:lnTo>
                    <a:pt x="1143" y="106"/>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21" name="Freeform 120">
              <a:extLst>
                <a:ext uri="{FF2B5EF4-FFF2-40B4-BE49-F238E27FC236}">
                  <a16:creationId xmlns:a16="http://schemas.microsoft.com/office/drawing/2014/main" id="{78FA66FF-B167-4C52-802E-AD1D2DF94340}"/>
                </a:ext>
              </a:extLst>
            </p:cNvPr>
            <p:cNvSpPr>
              <a:spLocks/>
            </p:cNvSpPr>
            <p:nvPr/>
          </p:nvSpPr>
          <p:spPr bwMode="auto">
            <a:xfrm>
              <a:off x="3744913" y="3949700"/>
              <a:ext cx="123825" cy="100013"/>
            </a:xfrm>
            <a:custGeom>
              <a:avLst/>
              <a:gdLst/>
              <a:ahLst/>
              <a:cxnLst>
                <a:cxn ang="0">
                  <a:pos x="390" y="283"/>
                </a:cxn>
                <a:cxn ang="0">
                  <a:pos x="280" y="297"/>
                </a:cxn>
                <a:cxn ang="0">
                  <a:pos x="241" y="355"/>
                </a:cxn>
                <a:cxn ang="0">
                  <a:pos x="150" y="369"/>
                </a:cxn>
                <a:cxn ang="0">
                  <a:pos x="78" y="355"/>
                </a:cxn>
                <a:cxn ang="0">
                  <a:pos x="0" y="340"/>
                </a:cxn>
                <a:cxn ang="0">
                  <a:pos x="21" y="264"/>
                </a:cxn>
                <a:cxn ang="0">
                  <a:pos x="72" y="114"/>
                </a:cxn>
                <a:cxn ang="0">
                  <a:pos x="168" y="0"/>
                </a:cxn>
                <a:cxn ang="0">
                  <a:pos x="236" y="37"/>
                </a:cxn>
                <a:cxn ang="0">
                  <a:pos x="305" y="7"/>
                </a:cxn>
                <a:cxn ang="0">
                  <a:pos x="371" y="9"/>
                </a:cxn>
                <a:cxn ang="0">
                  <a:pos x="414" y="57"/>
                </a:cxn>
                <a:cxn ang="0">
                  <a:pos x="452" y="139"/>
                </a:cxn>
                <a:cxn ang="0">
                  <a:pos x="438" y="240"/>
                </a:cxn>
                <a:cxn ang="0">
                  <a:pos x="390" y="283"/>
                </a:cxn>
              </a:cxnLst>
              <a:rect l="0" t="0" r="r" b="b"/>
              <a:pathLst>
                <a:path w="452" h="369">
                  <a:moveTo>
                    <a:pt x="390" y="283"/>
                  </a:moveTo>
                  <a:lnTo>
                    <a:pt x="280" y="297"/>
                  </a:lnTo>
                  <a:lnTo>
                    <a:pt x="241" y="355"/>
                  </a:lnTo>
                  <a:lnTo>
                    <a:pt x="150" y="369"/>
                  </a:lnTo>
                  <a:lnTo>
                    <a:pt x="78" y="355"/>
                  </a:lnTo>
                  <a:lnTo>
                    <a:pt x="0" y="340"/>
                  </a:lnTo>
                  <a:lnTo>
                    <a:pt x="21" y="264"/>
                  </a:lnTo>
                  <a:lnTo>
                    <a:pt x="72" y="114"/>
                  </a:lnTo>
                  <a:lnTo>
                    <a:pt x="168" y="0"/>
                  </a:lnTo>
                  <a:lnTo>
                    <a:pt x="236" y="37"/>
                  </a:lnTo>
                  <a:lnTo>
                    <a:pt x="305" y="7"/>
                  </a:lnTo>
                  <a:lnTo>
                    <a:pt x="371" y="9"/>
                  </a:lnTo>
                  <a:lnTo>
                    <a:pt x="414" y="57"/>
                  </a:lnTo>
                  <a:lnTo>
                    <a:pt x="452" y="139"/>
                  </a:lnTo>
                  <a:lnTo>
                    <a:pt x="438" y="240"/>
                  </a:lnTo>
                  <a:lnTo>
                    <a:pt x="390" y="283"/>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22" name="Freeform 121">
              <a:extLst>
                <a:ext uri="{FF2B5EF4-FFF2-40B4-BE49-F238E27FC236}">
                  <a16:creationId xmlns:a16="http://schemas.microsoft.com/office/drawing/2014/main" id="{F3D12494-747B-4D8E-8D07-22A882EB2F8D}"/>
                </a:ext>
              </a:extLst>
            </p:cNvPr>
            <p:cNvSpPr>
              <a:spLocks/>
            </p:cNvSpPr>
            <p:nvPr/>
          </p:nvSpPr>
          <p:spPr bwMode="auto">
            <a:xfrm>
              <a:off x="3746500" y="4025900"/>
              <a:ext cx="123825" cy="131763"/>
            </a:xfrm>
            <a:custGeom>
              <a:avLst/>
              <a:gdLst/>
              <a:ahLst/>
              <a:cxnLst>
                <a:cxn ang="0">
                  <a:pos x="388" y="0"/>
                </a:cxn>
                <a:cxn ang="0">
                  <a:pos x="360" y="40"/>
                </a:cxn>
                <a:cxn ang="0">
                  <a:pos x="338" y="78"/>
                </a:cxn>
                <a:cxn ang="0">
                  <a:pos x="338" y="123"/>
                </a:cxn>
                <a:cxn ang="0">
                  <a:pos x="384" y="123"/>
                </a:cxn>
                <a:cxn ang="0">
                  <a:pos x="429" y="123"/>
                </a:cxn>
                <a:cxn ang="0">
                  <a:pos x="452" y="176"/>
                </a:cxn>
                <a:cxn ang="0">
                  <a:pos x="416" y="224"/>
                </a:cxn>
                <a:cxn ang="0">
                  <a:pos x="356" y="252"/>
                </a:cxn>
                <a:cxn ang="0">
                  <a:pos x="312" y="328"/>
                </a:cxn>
                <a:cxn ang="0">
                  <a:pos x="288" y="400"/>
                </a:cxn>
                <a:cxn ang="0">
                  <a:pos x="248" y="444"/>
                </a:cxn>
                <a:cxn ang="0">
                  <a:pos x="202" y="486"/>
                </a:cxn>
                <a:cxn ang="0">
                  <a:pos x="148" y="436"/>
                </a:cxn>
                <a:cxn ang="0">
                  <a:pos x="111" y="350"/>
                </a:cxn>
                <a:cxn ang="0">
                  <a:pos x="111" y="305"/>
                </a:cxn>
                <a:cxn ang="0">
                  <a:pos x="111" y="259"/>
                </a:cxn>
                <a:cxn ang="0">
                  <a:pos x="66" y="259"/>
                </a:cxn>
                <a:cxn ang="0">
                  <a:pos x="72" y="208"/>
                </a:cxn>
                <a:cxn ang="0">
                  <a:pos x="60" y="136"/>
                </a:cxn>
                <a:cxn ang="0">
                  <a:pos x="0" y="57"/>
                </a:cxn>
                <a:cxn ang="0">
                  <a:pos x="148" y="86"/>
                </a:cxn>
                <a:cxn ang="0">
                  <a:pos x="241" y="71"/>
                </a:cxn>
                <a:cxn ang="0">
                  <a:pos x="277" y="14"/>
                </a:cxn>
                <a:cxn ang="0">
                  <a:pos x="388" y="0"/>
                </a:cxn>
              </a:cxnLst>
              <a:rect l="0" t="0" r="r" b="b"/>
              <a:pathLst>
                <a:path w="452" h="486">
                  <a:moveTo>
                    <a:pt x="388" y="0"/>
                  </a:moveTo>
                  <a:lnTo>
                    <a:pt x="360" y="40"/>
                  </a:lnTo>
                  <a:lnTo>
                    <a:pt x="338" y="78"/>
                  </a:lnTo>
                  <a:lnTo>
                    <a:pt x="338" y="123"/>
                  </a:lnTo>
                  <a:lnTo>
                    <a:pt x="384" y="123"/>
                  </a:lnTo>
                  <a:lnTo>
                    <a:pt x="429" y="123"/>
                  </a:lnTo>
                  <a:lnTo>
                    <a:pt x="452" y="176"/>
                  </a:lnTo>
                  <a:lnTo>
                    <a:pt x="416" y="224"/>
                  </a:lnTo>
                  <a:lnTo>
                    <a:pt x="356" y="252"/>
                  </a:lnTo>
                  <a:lnTo>
                    <a:pt x="312" y="328"/>
                  </a:lnTo>
                  <a:lnTo>
                    <a:pt x="288" y="400"/>
                  </a:lnTo>
                  <a:lnTo>
                    <a:pt x="248" y="444"/>
                  </a:lnTo>
                  <a:lnTo>
                    <a:pt x="202" y="486"/>
                  </a:lnTo>
                  <a:lnTo>
                    <a:pt x="148" y="436"/>
                  </a:lnTo>
                  <a:lnTo>
                    <a:pt x="111" y="350"/>
                  </a:lnTo>
                  <a:lnTo>
                    <a:pt x="111" y="305"/>
                  </a:lnTo>
                  <a:lnTo>
                    <a:pt x="111" y="259"/>
                  </a:lnTo>
                  <a:lnTo>
                    <a:pt x="66" y="259"/>
                  </a:lnTo>
                  <a:lnTo>
                    <a:pt x="72" y="208"/>
                  </a:lnTo>
                  <a:lnTo>
                    <a:pt x="60" y="136"/>
                  </a:lnTo>
                  <a:lnTo>
                    <a:pt x="0" y="57"/>
                  </a:lnTo>
                  <a:lnTo>
                    <a:pt x="148" y="86"/>
                  </a:lnTo>
                  <a:lnTo>
                    <a:pt x="241" y="71"/>
                  </a:lnTo>
                  <a:lnTo>
                    <a:pt x="277" y="14"/>
                  </a:lnTo>
                  <a:lnTo>
                    <a:pt x="388"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23" name="Freeform 122">
              <a:extLst>
                <a:ext uri="{FF2B5EF4-FFF2-40B4-BE49-F238E27FC236}">
                  <a16:creationId xmlns:a16="http://schemas.microsoft.com/office/drawing/2014/main" id="{E7F6B696-EEA4-460E-8DF4-3B647EE686BC}"/>
                </a:ext>
              </a:extLst>
            </p:cNvPr>
            <p:cNvSpPr>
              <a:spLocks/>
            </p:cNvSpPr>
            <p:nvPr/>
          </p:nvSpPr>
          <p:spPr bwMode="auto">
            <a:xfrm>
              <a:off x="3794125" y="3932238"/>
              <a:ext cx="703263" cy="717550"/>
            </a:xfrm>
            <a:custGeom>
              <a:avLst/>
              <a:gdLst/>
              <a:ahLst/>
              <a:cxnLst>
                <a:cxn ang="0">
                  <a:pos x="1032" y="90"/>
                </a:cxn>
                <a:cxn ang="0">
                  <a:pos x="942" y="210"/>
                </a:cxn>
                <a:cxn ang="0">
                  <a:pos x="1038" y="294"/>
                </a:cxn>
                <a:cxn ang="0">
                  <a:pos x="936" y="408"/>
                </a:cxn>
                <a:cxn ang="0">
                  <a:pos x="822" y="402"/>
                </a:cxn>
                <a:cxn ang="0">
                  <a:pos x="786" y="510"/>
                </a:cxn>
                <a:cxn ang="0">
                  <a:pos x="768" y="384"/>
                </a:cxn>
                <a:cxn ang="0">
                  <a:pos x="606" y="336"/>
                </a:cxn>
                <a:cxn ang="0">
                  <a:pos x="540" y="438"/>
                </a:cxn>
                <a:cxn ang="0">
                  <a:pos x="516" y="366"/>
                </a:cxn>
                <a:cxn ang="0">
                  <a:pos x="486" y="210"/>
                </a:cxn>
                <a:cxn ang="0">
                  <a:pos x="495" y="36"/>
                </a:cxn>
                <a:cxn ang="0">
                  <a:pos x="294" y="11"/>
                </a:cxn>
                <a:cxn ang="0">
                  <a:pos x="134" y="66"/>
                </a:cxn>
                <a:cxn ang="0">
                  <a:pos x="239" y="113"/>
                </a:cxn>
                <a:cxn ang="0">
                  <a:pos x="263" y="300"/>
                </a:cxn>
                <a:cxn ang="0">
                  <a:pos x="164" y="419"/>
                </a:cxn>
                <a:cxn ang="0">
                  <a:pos x="257" y="464"/>
                </a:cxn>
                <a:cxn ang="0">
                  <a:pos x="243" y="566"/>
                </a:cxn>
                <a:cxn ang="0">
                  <a:pos x="141" y="671"/>
                </a:cxn>
                <a:cxn ang="0">
                  <a:pos x="77" y="786"/>
                </a:cxn>
                <a:cxn ang="0">
                  <a:pos x="18" y="870"/>
                </a:cxn>
                <a:cxn ang="0">
                  <a:pos x="18" y="1014"/>
                </a:cxn>
                <a:cxn ang="0">
                  <a:pos x="72" y="1200"/>
                </a:cxn>
                <a:cxn ang="0">
                  <a:pos x="12" y="1296"/>
                </a:cxn>
                <a:cxn ang="0">
                  <a:pos x="102" y="1332"/>
                </a:cxn>
                <a:cxn ang="0">
                  <a:pos x="210" y="1470"/>
                </a:cxn>
                <a:cxn ang="0">
                  <a:pos x="264" y="1680"/>
                </a:cxn>
                <a:cxn ang="0">
                  <a:pos x="366" y="1884"/>
                </a:cxn>
                <a:cxn ang="0">
                  <a:pos x="510" y="1962"/>
                </a:cxn>
                <a:cxn ang="0">
                  <a:pos x="714" y="2052"/>
                </a:cxn>
                <a:cxn ang="0">
                  <a:pos x="876" y="2100"/>
                </a:cxn>
                <a:cxn ang="0">
                  <a:pos x="1032" y="2070"/>
                </a:cxn>
                <a:cxn ang="0">
                  <a:pos x="1158" y="2184"/>
                </a:cxn>
                <a:cxn ang="0">
                  <a:pos x="1170" y="2406"/>
                </a:cxn>
                <a:cxn ang="0">
                  <a:pos x="1212" y="2520"/>
                </a:cxn>
                <a:cxn ang="0">
                  <a:pos x="1236" y="2622"/>
                </a:cxn>
                <a:cxn ang="0">
                  <a:pos x="1404" y="2574"/>
                </a:cxn>
                <a:cxn ang="0">
                  <a:pos x="1548" y="2640"/>
                </a:cxn>
                <a:cxn ang="0">
                  <a:pos x="1812" y="2646"/>
                </a:cxn>
                <a:cxn ang="0">
                  <a:pos x="1914" y="2550"/>
                </a:cxn>
                <a:cxn ang="0">
                  <a:pos x="2064" y="2562"/>
                </a:cxn>
                <a:cxn ang="0">
                  <a:pos x="2316" y="2478"/>
                </a:cxn>
                <a:cxn ang="0">
                  <a:pos x="2556" y="2346"/>
                </a:cxn>
                <a:cxn ang="0">
                  <a:pos x="2382" y="2208"/>
                </a:cxn>
                <a:cxn ang="0">
                  <a:pos x="2340" y="1992"/>
                </a:cxn>
                <a:cxn ang="0">
                  <a:pos x="2286" y="1746"/>
                </a:cxn>
                <a:cxn ang="0">
                  <a:pos x="2328" y="1560"/>
                </a:cxn>
                <a:cxn ang="0">
                  <a:pos x="2334" y="1404"/>
                </a:cxn>
                <a:cxn ang="0">
                  <a:pos x="2190" y="1320"/>
                </a:cxn>
                <a:cxn ang="0">
                  <a:pos x="2226" y="1140"/>
                </a:cxn>
                <a:cxn ang="0">
                  <a:pos x="2255" y="879"/>
                </a:cxn>
                <a:cxn ang="0">
                  <a:pos x="1968" y="645"/>
                </a:cxn>
                <a:cxn ang="0">
                  <a:pos x="1791" y="398"/>
                </a:cxn>
                <a:cxn ang="0">
                  <a:pos x="1458" y="207"/>
                </a:cxn>
                <a:cxn ang="0">
                  <a:pos x="1098" y="24"/>
                </a:cxn>
              </a:cxnLst>
              <a:rect l="0" t="0" r="r" b="b"/>
              <a:pathLst>
                <a:path w="2556" h="2646">
                  <a:moveTo>
                    <a:pt x="1098" y="24"/>
                  </a:moveTo>
                  <a:lnTo>
                    <a:pt x="1032" y="90"/>
                  </a:lnTo>
                  <a:lnTo>
                    <a:pt x="978" y="139"/>
                  </a:lnTo>
                  <a:lnTo>
                    <a:pt x="942" y="210"/>
                  </a:lnTo>
                  <a:lnTo>
                    <a:pt x="948" y="282"/>
                  </a:lnTo>
                  <a:lnTo>
                    <a:pt x="1038" y="294"/>
                  </a:lnTo>
                  <a:lnTo>
                    <a:pt x="990" y="354"/>
                  </a:lnTo>
                  <a:lnTo>
                    <a:pt x="936" y="408"/>
                  </a:lnTo>
                  <a:lnTo>
                    <a:pt x="852" y="396"/>
                  </a:lnTo>
                  <a:lnTo>
                    <a:pt x="822" y="402"/>
                  </a:lnTo>
                  <a:lnTo>
                    <a:pt x="828" y="450"/>
                  </a:lnTo>
                  <a:lnTo>
                    <a:pt x="786" y="510"/>
                  </a:lnTo>
                  <a:lnTo>
                    <a:pt x="720" y="474"/>
                  </a:lnTo>
                  <a:lnTo>
                    <a:pt x="768" y="384"/>
                  </a:lnTo>
                  <a:lnTo>
                    <a:pt x="678" y="390"/>
                  </a:lnTo>
                  <a:lnTo>
                    <a:pt x="606" y="336"/>
                  </a:lnTo>
                  <a:lnTo>
                    <a:pt x="595" y="407"/>
                  </a:lnTo>
                  <a:lnTo>
                    <a:pt x="540" y="438"/>
                  </a:lnTo>
                  <a:lnTo>
                    <a:pt x="510" y="426"/>
                  </a:lnTo>
                  <a:lnTo>
                    <a:pt x="516" y="366"/>
                  </a:lnTo>
                  <a:lnTo>
                    <a:pt x="480" y="294"/>
                  </a:lnTo>
                  <a:lnTo>
                    <a:pt x="486" y="210"/>
                  </a:lnTo>
                  <a:lnTo>
                    <a:pt x="545" y="0"/>
                  </a:lnTo>
                  <a:lnTo>
                    <a:pt x="495" y="36"/>
                  </a:lnTo>
                  <a:lnTo>
                    <a:pt x="402" y="59"/>
                  </a:lnTo>
                  <a:lnTo>
                    <a:pt x="294" y="11"/>
                  </a:lnTo>
                  <a:lnTo>
                    <a:pt x="186" y="18"/>
                  </a:lnTo>
                  <a:lnTo>
                    <a:pt x="134" y="66"/>
                  </a:lnTo>
                  <a:lnTo>
                    <a:pt x="200" y="69"/>
                  </a:lnTo>
                  <a:lnTo>
                    <a:pt x="239" y="113"/>
                  </a:lnTo>
                  <a:lnTo>
                    <a:pt x="278" y="200"/>
                  </a:lnTo>
                  <a:lnTo>
                    <a:pt x="263" y="300"/>
                  </a:lnTo>
                  <a:lnTo>
                    <a:pt x="215" y="342"/>
                  </a:lnTo>
                  <a:lnTo>
                    <a:pt x="164" y="419"/>
                  </a:lnTo>
                  <a:lnTo>
                    <a:pt x="167" y="464"/>
                  </a:lnTo>
                  <a:lnTo>
                    <a:pt x="257" y="464"/>
                  </a:lnTo>
                  <a:lnTo>
                    <a:pt x="281" y="518"/>
                  </a:lnTo>
                  <a:lnTo>
                    <a:pt x="243" y="566"/>
                  </a:lnTo>
                  <a:lnTo>
                    <a:pt x="182" y="594"/>
                  </a:lnTo>
                  <a:lnTo>
                    <a:pt x="141" y="671"/>
                  </a:lnTo>
                  <a:lnTo>
                    <a:pt x="117" y="740"/>
                  </a:lnTo>
                  <a:lnTo>
                    <a:pt x="77" y="786"/>
                  </a:lnTo>
                  <a:lnTo>
                    <a:pt x="29" y="827"/>
                  </a:lnTo>
                  <a:lnTo>
                    <a:pt x="18" y="870"/>
                  </a:lnTo>
                  <a:lnTo>
                    <a:pt x="6" y="936"/>
                  </a:lnTo>
                  <a:lnTo>
                    <a:pt x="18" y="1014"/>
                  </a:lnTo>
                  <a:lnTo>
                    <a:pt x="48" y="1122"/>
                  </a:lnTo>
                  <a:lnTo>
                    <a:pt x="72" y="1200"/>
                  </a:lnTo>
                  <a:lnTo>
                    <a:pt x="0" y="1218"/>
                  </a:lnTo>
                  <a:lnTo>
                    <a:pt x="12" y="1296"/>
                  </a:lnTo>
                  <a:lnTo>
                    <a:pt x="48" y="1338"/>
                  </a:lnTo>
                  <a:lnTo>
                    <a:pt x="102" y="1332"/>
                  </a:lnTo>
                  <a:lnTo>
                    <a:pt x="180" y="1380"/>
                  </a:lnTo>
                  <a:lnTo>
                    <a:pt x="210" y="1470"/>
                  </a:lnTo>
                  <a:lnTo>
                    <a:pt x="222" y="1560"/>
                  </a:lnTo>
                  <a:lnTo>
                    <a:pt x="264" y="1680"/>
                  </a:lnTo>
                  <a:lnTo>
                    <a:pt x="330" y="1782"/>
                  </a:lnTo>
                  <a:lnTo>
                    <a:pt x="366" y="1884"/>
                  </a:lnTo>
                  <a:lnTo>
                    <a:pt x="438" y="1896"/>
                  </a:lnTo>
                  <a:lnTo>
                    <a:pt x="510" y="1962"/>
                  </a:lnTo>
                  <a:lnTo>
                    <a:pt x="612" y="1986"/>
                  </a:lnTo>
                  <a:lnTo>
                    <a:pt x="714" y="2052"/>
                  </a:lnTo>
                  <a:lnTo>
                    <a:pt x="810" y="2088"/>
                  </a:lnTo>
                  <a:lnTo>
                    <a:pt x="876" y="2100"/>
                  </a:lnTo>
                  <a:lnTo>
                    <a:pt x="972" y="2124"/>
                  </a:lnTo>
                  <a:lnTo>
                    <a:pt x="1032" y="2070"/>
                  </a:lnTo>
                  <a:lnTo>
                    <a:pt x="1116" y="2136"/>
                  </a:lnTo>
                  <a:lnTo>
                    <a:pt x="1158" y="2184"/>
                  </a:lnTo>
                  <a:lnTo>
                    <a:pt x="1164" y="2322"/>
                  </a:lnTo>
                  <a:lnTo>
                    <a:pt x="1170" y="2406"/>
                  </a:lnTo>
                  <a:lnTo>
                    <a:pt x="1176" y="2472"/>
                  </a:lnTo>
                  <a:lnTo>
                    <a:pt x="1212" y="2520"/>
                  </a:lnTo>
                  <a:lnTo>
                    <a:pt x="1242" y="2562"/>
                  </a:lnTo>
                  <a:lnTo>
                    <a:pt x="1236" y="2622"/>
                  </a:lnTo>
                  <a:lnTo>
                    <a:pt x="1332" y="2598"/>
                  </a:lnTo>
                  <a:lnTo>
                    <a:pt x="1404" y="2574"/>
                  </a:lnTo>
                  <a:lnTo>
                    <a:pt x="1488" y="2562"/>
                  </a:lnTo>
                  <a:lnTo>
                    <a:pt x="1548" y="2640"/>
                  </a:lnTo>
                  <a:lnTo>
                    <a:pt x="1692" y="2634"/>
                  </a:lnTo>
                  <a:lnTo>
                    <a:pt x="1812" y="2646"/>
                  </a:lnTo>
                  <a:lnTo>
                    <a:pt x="1890" y="2610"/>
                  </a:lnTo>
                  <a:lnTo>
                    <a:pt x="1914" y="2550"/>
                  </a:lnTo>
                  <a:lnTo>
                    <a:pt x="1986" y="2514"/>
                  </a:lnTo>
                  <a:lnTo>
                    <a:pt x="2064" y="2562"/>
                  </a:lnTo>
                  <a:lnTo>
                    <a:pt x="2172" y="2502"/>
                  </a:lnTo>
                  <a:lnTo>
                    <a:pt x="2316" y="2478"/>
                  </a:lnTo>
                  <a:lnTo>
                    <a:pt x="2466" y="2412"/>
                  </a:lnTo>
                  <a:lnTo>
                    <a:pt x="2556" y="2346"/>
                  </a:lnTo>
                  <a:lnTo>
                    <a:pt x="2472" y="2262"/>
                  </a:lnTo>
                  <a:lnTo>
                    <a:pt x="2382" y="2208"/>
                  </a:lnTo>
                  <a:lnTo>
                    <a:pt x="2346" y="2118"/>
                  </a:lnTo>
                  <a:lnTo>
                    <a:pt x="2340" y="1992"/>
                  </a:lnTo>
                  <a:lnTo>
                    <a:pt x="2298" y="1878"/>
                  </a:lnTo>
                  <a:lnTo>
                    <a:pt x="2286" y="1746"/>
                  </a:lnTo>
                  <a:lnTo>
                    <a:pt x="2280" y="1644"/>
                  </a:lnTo>
                  <a:lnTo>
                    <a:pt x="2328" y="1560"/>
                  </a:lnTo>
                  <a:lnTo>
                    <a:pt x="2370" y="1446"/>
                  </a:lnTo>
                  <a:lnTo>
                    <a:pt x="2334" y="1404"/>
                  </a:lnTo>
                  <a:lnTo>
                    <a:pt x="2244" y="1398"/>
                  </a:lnTo>
                  <a:lnTo>
                    <a:pt x="2190" y="1320"/>
                  </a:lnTo>
                  <a:lnTo>
                    <a:pt x="2196" y="1230"/>
                  </a:lnTo>
                  <a:lnTo>
                    <a:pt x="2226" y="1140"/>
                  </a:lnTo>
                  <a:lnTo>
                    <a:pt x="2274" y="996"/>
                  </a:lnTo>
                  <a:lnTo>
                    <a:pt x="2255" y="879"/>
                  </a:lnTo>
                  <a:lnTo>
                    <a:pt x="2136" y="773"/>
                  </a:lnTo>
                  <a:lnTo>
                    <a:pt x="1968" y="645"/>
                  </a:lnTo>
                  <a:lnTo>
                    <a:pt x="1946" y="519"/>
                  </a:lnTo>
                  <a:lnTo>
                    <a:pt x="1791" y="398"/>
                  </a:lnTo>
                  <a:lnTo>
                    <a:pt x="1659" y="368"/>
                  </a:lnTo>
                  <a:lnTo>
                    <a:pt x="1458" y="207"/>
                  </a:lnTo>
                  <a:lnTo>
                    <a:pt x="1212" y="104"/>
                  </a:lnTo>
                  <a:lnTo>
                    <a:pt x="1098" y="24"/>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24" name="Freeform 123">
              <a:extLst>
                <a:ext uri="{FF2B5EF4-FFF2-40B4-BE49-F238E27FC236}">
                  <a16:creationId xmlns:a16="http://schemas.microsoft.com/office/drawing/2014/main" id="{5D50C2AF-8ED4-47A6-9522-070E287D5706}"/>
                </a:ext>
              </a:extLst>
            </p:cNvPr>
            <p:cNvSpPr>
              <a:spLocks/>
            </p:cNvSpPr>
            <p:nvPr/>
          </p:nvSpPr>
          <p:spPr bwMode="auto">
            <a:xfrm>
              <a:off x="3279775" y="4408488"/>
              <a:ext cx="776288" cy="639763"/>
            </a:xfrm>
            <a:custGeom>
              <a:avLst/>
              <a:gdLst/>
              <a:ahLst/>
              <a:cxnLst>
                <a:cxn ang="0">
                  <a:pos x="1902" y="50"/>
                </a:cxn>
                <a:cxn ang="0">
                  <a:pos x="1650" y="168"/>
                </a:cxn>
                <a:cxn ang="0">
                  <a:pos x="1626" y="387"/>
                </a:cxn>
                <a:cxn ang="0">
                  <a:pos x="1610" y="591"/>
                </a:cxn>
                <a:cxn ang="0">
                  <a:pos x="1589" y="921"/>
                </a:cxn>
                <a:cxn ang="0">
                  <a:pos x="1871" y="966"/>
                </a:cxn>
                <a:cxn ang="0">
                  <a:pos x="1709" y="1257"/>
                </a:cxn>
                <a:cxn ang="0">
                  <a:pos x="1343" y="921"/>
                </a:cxn>
                <a:cxn ang="0">
                  <a:pos x="1136" y="881"/>
                </a:cxn>
                <a:cxn ang="0">
                  <a:pos x="809" y="740"/>
                </a:cxn>
                <a:cxn ang="0">
                  <a:pos x="581" y="768"/>
                </a:cxn>
                <a:cxn ang="0">
                  <a:pos x="462" y="1167"/>
                </a:cxn>
                <a:cxn ang="0">
                  <a:pos x="0" y="1929"/>
                </a:cxn>
                <a:cxn ang="0">
                  <a:pos x="344" y="2286"/>
                </a:cxn>
                <a:cxn ang="0">
                  <a:pos x="519" y="2226"/>
                </a:cxn>
                <a:cxn ang="0">
                  <a:pos x="759" y="2280"/>
                </a:cxn>
                <a:cxn ang="0">
                  <a:pos x="993" y="2334"/>
                </a:cxn>
                <a:cxn ang="0">
                  <a:pos x="1155" y="2346"/>
                </a:cxn>
                <a:cxn ang="0">
                  <a:pos x="1335" y="2160"/>
                </a:cxn>
                <a:cxn ang="0">
                  <a:pos x="1557" y="2022"/>
                </a:cxn>
                <a:cxn ang="0">
                  <a:pos x="1601" y="1892"/>
                </a:cxn>
                <a:cxn ang="0">
                  <a:pos x="1767" y="1806"/>
                </a:cxn>
                <a:cxn ang="0">
                  <a:pos x="1899" y="1674"/>
                </a:cxn>
                <a:cxn ang="0">
                  <a:pos x="2175" y="1590"/>
                </a:cxn>
                <a:cxn ang="0">
                  <a:pos x="2391" y="1464"/>
                </a:cxn>
                <a:cxn ang="0">
                  <a:pos x="2577" y="1338"/>
                </a:cxn>
                <a:cxn ang="0">
                  <a:pos x="2625" y="1158"/>
                </a:cxn>
                <a:cxn ang="0">
                  <a:pos x="2739" y="1068"/>
                </a:cxn>
                <a:cxn ang="0">
                  <a:pos x="2715" y="870"/>
                </a:cxn>
                <a:cxn ang="0">
                  <a:pos x="2733" y="666"/>
                </a:cxn>
                <a:cxn ang="0">
                  <a:pos x="2829" y="570"/>
                </a:cxn>
                <a:cxn ang="0">
                  <a:pos x="2733" y="444"/>
                </a:cxn>
                <a:cxn ang="0">
                  <a:pos x="2684" y="329"/>
                </a:cxn>
                <a:cxn ang="0">
                  <a:pos x="2486" y="227"/>
                </a:cxn>
                <a:cxn ang="0">
                  <a:pos x="2310" y="137"/>
                </a:cxn>
                <a:cxn ang="0">
                  <a:pos x="2193" y="168"/>
                </a:cxn>
                <a:cxn ang="0">
                  <a:pos x="2079" y="66"/>
                </a:cxn>
              </a:cxnLst>
              <a:rect l="0" t="0" r="r" b="b"/>
              <a:pathLst>
                <a:path w="2829" h="2358">
                  <a:moveTo>
                    <a:pt x="2037" y="0"/>
                  </a:moveTo>
                  <a:lnTo>
                    <a:pt x="1902" y="50"/>
                  </a:lnTo>
                  <a:lnTo>
                    <a:pt x="1692" y="57"/>
                  </a:lnTo>
                  <a:lnTo>
                    <a:pt x="1650" y="168"/>
                  </a:lnTo>
                  <a:lnTo>
                    <a:pt x="1542" y="258"/>
                  </a:lnTo>
                  <a:lnTo>
                    <a:pt x="1626" y="387"/>
                  </a:lnTo>
                  <a:lnTo>
                    <a:pt x="1581" y="500"/>
                  </a:lnTo>
                  <a:lnTo>
                    <a:pt x="1610" y="591"/>
                  </a:lnTo>
                  <a:lnTo>
                    <a:pt x="1530" y="795"/>
                  </a:lnTo>
                  <a:lnTo>
                    <a:pt x="1589" y="921"/>
                  </a:lnTo>
                  <a:lnTo>
                    <a:pt x="1731" y="1017"/>
                  </a:lnTo>
                  <a:lnTo>
                    <a:pt x="1871" y="966"/>
                  </a:lnTo>
                  <a:lnTo>
                    <a:pt x="1871" y="1235"/>
                  </a:lnTo>
                  <a:lnTo>
                    <a:pt x="1709" y="1257"/>
                  </a:lnTo>
                  <a:lnTo>
                    <a:pt x="1536" y="1019"/>
                  </a:lnTo>
                  <a:lnTo>
                    <a:pt x="1343" y="921"/>
                  </a:lnTo>
                  <a:lnTo>
                    <a:pt x="1242" y="816"/>
                  </a:lnTo>
                  <a:lnTo>
                    <a:pt x="1136" y="881"/>
                  </a:lnTo>
                  <a:lnTo>
                    <a:pt x="966" y="851"/>
                  </a:lnTo>
                  <a:lnTo>
                    <a:pt x="809" y="740"/>
                  </a:lnTo>
                  <a:lnTo>
                    <a:pt x="713" y="746"/>
                  </a:lnTo>
                  <a:lnTo>
                    <a:pt x="581" y="768"/>
                  </a:lnTo>
                  <a:lnTo>
                    <a:pt x="485" y="918"/>
                  </a:lnTo>
                  <a:lnTo>
                    <a:pt x="462" y="1167"/>
                  </a:lnTo>
                  <a:lnTo>
                    <a:pt x="6" y="1152"/>
                  </a:lnTo>
                  <a:lnTo>
                    <a:pt x="0" y="1929"/>
                  </a:lnTo>
                  <a:lnTo>
                    <a:pt x="230" y="2178"/>
                  </a:lnTo>
                  <a:lnTo>
                    <a:pt x="344" y="2286"/>
                  </a:lnTo>
                  <a:lnTo>
                    <a:pt x="417" y="2232"/>
                  </a:lnTo>
                  <a:lnTo>
                    <a:pt x="519" y="2226"/>
                  </a:lnTo>
                  <a:lnTo>
                    <a:pt x="657" y="2232"/>
                  </a:lnTo>
                  <a:lnTo>
                    <a:pt x="759" y="2280"/>
                  </a:lnTo>
                  <a:lnTo>
                    <a:pt x="873" y="2310"/>
                  </a:lnTo>
                  <a:lnTo>
                    <a:pt x="993" y="2334"/>
                  </a:lnTo>
                  <a:lnTo>
                    <a:pt x="1083" y="2358"/>
                  </a:lnTo>
                  <a:lnTo>
                    <a:pt x="1155" y="2346"/>
                  </a:lnTo>
                  <a:lnTo>
                    <a:pt x="1263" y="2274"/>
                  </a:lnTo>
                  <a:lnTo>
                    <a:pt x="1335" y="2160"/>
                  </a:lnTo>
                  <a:lnTo>
                    <a:pt x="1467" y="2070"/>
                  </a:lnTo>
                  <a:lnTo>
                    <a:pt x="1557" y="2022"/>
                  </a:lnTo>
                  <a:lnTo>
                    <a:pt x="1611" y="1974"/>
                  </a:lnTo>
                  <a:lnTo>
                    <a:pt x="1601" y="1892"/>
                  </a:lnTo>
                  <a:lnTo>
                    <a:pt x="1677" y="1854"/>
                  </a:lnTo>
                  <a:lnTo>
                    <a:pt x="1767" y="1806"/>
                  </a:lnTo>
                  <a:lnTo>
                    <a:pt x="1875" y="1788"/>
                  </a:lnTo>
                  <a:lnTo>
                    <a:pt x="1899" y="1674"/>
                  </a:lnTo>
                  <a:lnTo>
                    <a:pt x="2049" y="1632"/>
                  </a:lnTo>
                  <a:lnTo>
                    <a:pt x="2175" y="1590"/>
                  </a:lnTo>
                  <a:lnTo>
                    <a:pt x="2307" y="1518"/>
                  </a:lnTo>
                  <a:lnTo>
                    <a:pt x="2391" y="1464"/>
                  </a:lnTo>
                  <a:lnTo>
                    <a:pt x="2475" y="1362"/>
                  </a:lnTo>
                  <a:lnTo>
                    <a:pt x="2577" y="1338"/>
                  </a:lnTo>
                  <a:lnTo>
                    <a:pt x="2643" y="1230"/>
                  </a:lnTo>
                  <a:lnTo>
                    <a:pt x="2625" y="1158"/>
                  </a:lnTo>
                  <a:lnTo>
                    <a:pt x="2631" y="1074"/>
                  </a:lnTo>
                  <a:lnTo>
                    <a:pt x="2739" y="1068"/>
                  </a:lnTo>
                  <a:lnTo>
                    <a:pt x="2715" y="984"/>
                  </a:lnTo>
                  <a:lnTo>
                    <a:pt x="2715" y="870"/>
                  </a:lnTo>
                  <a:lnTo>
                    <a:pt x="2733" y="762"/>
                  </a:lnTo>
                  <a:lnTo>
                    <a:pt x="2733" y="666"/>
                  </a:lnTo>
                  <a:lnTo>
                    <a:pt x="2775" y="606"/>
                  </a:lnTo>
                  <a:lnTo>
                    <a:pt x="2829" y="570"/>
                  </a:lnTo>
                  <a:lnTo>
                    <a:pt x="2769" y="504"/>
                  </a:lnTo>
                  <a:lnTo>
                    <a:pt x="2733" y="444"/>
                  </a:lnTo>
                  <a:lnTo>
                    <a:pt x="2739" y="341"/>
                  </a:lnTo>
                  <a:lnTo>
                    <a:pt x="2684" y="329"/>
                  </a:lnTo>
                  <a:lnTo>
                    <a:pt x="2588" y="293"/>
                  </a:lnTo>
                  <a:lnTo>
                    <a:pt x="2486" y="227"/>
                  </a:lnTo>
                  <a:lnTo>
                    <a:pt x="2387" y="204"/>
                  </a:lnTo>
                  <a:lnTo>
                    <a:pt x="2310" y="137"/>
                  </a:lnTo>
                  <a:lnTo>
                    <a:pt x="2240" y="126"/>
                  </a:lnTo>
                  <a:lnTo>
                    <a:pt x="2193" y="168"/>
                  </a:lnTo>
                  <a:lnTo>
                    <a:pt x="2139" y="132"/>
                  </a:lnTo>
                  <a:lnTo>
                    <a:pt x="2079" y="66"/>
                  </a:lnTo>
                  <a:lnTo>
                    <a:pt x="2037" y="0"/>
                  </a:lnTo>
                  <a:close/>
                </a:path>
              </a:pathLst>
            </a:custGeom>
            <a:solidFill>
              <a:srgbClr val="CCCC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25" name="Freeform 124">
              <a:extLst>
                <a:ext uri="{FF2B5EF4-FFF2-40B4-BE49-F238E27FC236}">
                  <a16:creationId xmlns:a16="http://schemas.microsoft.com/office/drawing/2014/main" id="{8D0ED3C3-1AEF-4791-8786-53F58BC55FAD}"/>
                </a:ext>
              </a:extLst>
            </p:cNvPr>
            <p:cNvSpPr>
              <a:spLocks/>
            </p:cNvSpPr>
            <p:nvPr/>
          </p:nvSpPr>
          <p:spPr bwMode="auto">
            <a:xfrm>
              <a:off x="3986213" y="4502150"/>
              <a:ext cx="201613" cy="482600"/>
            </a:xfrm>
            <a:custGeom>
              <a:avLst/>
              <a:gdLst/>
              <a:ahLst/>
              <a:cxnLst>
                <a:cxn ang="0">
                  <a:pos x="270" y="24"/>
                </a:cxn>
                <a:cxn ang="0">
                  <a:pos x="161" y="0"/>
                </a:cxn>
                <a:cxn ang="0">
                  <a:pos x="158" y="103"/>
                </a:cxn>
                <a:cxn ang="0">
                  <a:pos x="194" y="166"/>
                </a:cxn>
                <a:cxn ang="0">
                  <a:pos x="252" y="231"/>
                </a:cxn>
                <a:cxn ang="0">
                  <a:pos x="200" y="262"/>
                </a:cxn>
                <a:cxn ang="0">
                  <a:pos x="156" y="327"/>
                </a:cxn>
                <a:cxn ang="0">
                  <a:pos x="156" y="421"/>
                </a:cxn>
                <a:cxn ang="0">
                  <a:pos x="137" y="529"/>
                </a:cxn>
                <a:cxn ang="0">
                  <a:pos x="138" y="639"/>
                </a:cxn>
                <a:cxn ang="0">
                  <a:pos x="161" y="726"/>
                </a:cxn>
                <a:cxn ang="0">
                  <a:pos x="54" y="735"/>
                </a:cxn>
                <a:cxn ang="0">
                  <a:pos x="47" y="814"/>
                </a:cxn>
                <a:cxn ang="0">
                  <a:pos x="66" y="886"/>
                </a:cxn>
                <a:cxn ang="0">
                  <a:pos x="0" y="999"/>
                </a:cxn>
                <a:cxn ang="0">
                  <a:pos x="108" y="1069"/>
                </a:cxn>
                <a:cxn ang="0">
                  <a:pos x="138" y="1165"/>
                </a:cxn>
                <a:cxn ang="0">
                  <a:pos x="198" y="1201"/>
                </a:cxn>
                <a:cxn ang="0">
                  <a:pos x="318" y="1195"/>
                </a:cxn>
                <a:cxn ang="0">
                  <a:pos x="384" y="1195"/>
                </a:cxn>
                <a:cxn ang="0">
                  <a:pos x="438" y="1291"/>
                </a:cxn>
                <a:cxn ang="0">
                  <a:pos x="408" y="1369"/>
                </a:cxn>
                <a:cxn ang="0">
                  <a:pos x="377" y="1442"/>
                </a:cxn>
                <a:cxn ang="0">
                  <a:pos x="354" y="1543"/>
                </a:cxn>
                <a:cxn ang="0">
                  <a:pos x="384" y="1645"/>
                </a:cxn>
                <a:cxn ang="0">
                  <a:pos x="432" y="1723"/>
                </a:cxn>
                <a:cxn ang="0">
                  <a:pos x="510" y="1783"/>
                </a:cxn>
                <a:cxn ang="0">
                  <a:pos x="516" y="1675"/>
                </a:cxn>
                <a:cxn ang="0">
                  <a:pos x="564" y="1627"/>
                </a:cxn>
                <a:cxn ang="0">
                  <a:pos x="618" y="1597"/>
                </a:cxn>
                <a:cxn ang="0">
                  <a:pos x="678" y="1573"/>
                </a:cxn>
                <a:cxn ang="0">
                  <a:pos x="702" y="1471"/>
                </a:cxn>
                <a:cxn ang="0">
                  <a:pos x="672" y="1375"/>
                </a:cxn>
                <a:cxn ang="0">
                  <a:pos x="732" y="1309"/>
                </a:cxn>
                <a:cxn ang="0">
                  <a:pos x="708" y="1249"/>
                </a:cxn>
                <a:cxn ang="0">
                  <a:pos x="660" y="1171"/>
                </a:cxn>
                <a:cxn ang="0">
                  <a:pos x="600" y="1063"/>
                </a:cxn>
                <a:cxn ang="0">
                  <a:pos x="576" y="1117"/>
                </a:cxn>
                <a:cxn ang="0">
                  <a:pos x="606" y="1153"/>
                </a:cxn>
                <a:cxn ang="0">
                  <a:pos x="558" y="1165"/>
                </a:cxn>
                <a:cxn ang="0">
                  <a:pos x="486" y="1111"/>
                </a:cxn>
                <a:cxn ang="0">
                  <a:pos x="462" y="1153"/>
                </a:cxn>
                <a:cxn ang="0">
                  <a:pos x="408" y="1111"/>
                </a:cxn>
                <a:cxn ang="0">
                  <a:pos x="426" y="1033"/>
                </a:cxn>
                <a:cxn ang="0">
                  <a:pos x="402" y="979"/>
                </a:cxn>
                <a:cxn ang="0">
                  <a:pos x="360" y="937"/>
                </a:cxn>
                <a:cxn ang="0">
                  <a:pos x="354" y="847"/>
                </a:cxn>
                <a:cxn ang="0">
                  <a:pos x="336" y="733"/>
                </a:cxn>
                <a:cxn ang="0">
                  <a:pos x="288" y="643"/>
                </a:cxn>
                <a:cxn ang="0">
                  <a:pos x="324" y="565"/>
                </a:cxn>
                <a:cxn ang="0">
                  <a:pos x="384" y="493"/>
                </a:cxn>
                <a:cxn ang="0">
                  <a:pos x="360" y="409"/>
                </a:cxn>
                <a:cxn ang="0">
                  <a:pos x="330" y="331"/>
                </a:cxn>
                <a:cxn ang="0">
                  <a:pos x="366" y="217"/>
                </a:cxn>
                <a:cxn ang="0">
                  <a:pos x="318" y="157"/>
                </a:cxn>
                <a:cxn ang="0">
                  <a:pos x="288" y="97"/>
                </a:cxn>
                <a:cxn ang="0">
                  <a:pos x="270" y="24"/>
                </a:cxn>
              </a:cxnLst>
              <a:rect l="0" t="0" r="r" b="b"/>
              <a:pathLst>
                <a:path w="732" h="1783">
                  <a:moveTo>
                    <a:pt x="270" y="24"/>
                  </a:moveTo>
                  <a:lnTo>
                    <a:pt x="161" y="0"/>
                  </a:lnTo>
                  <a:lnTo>
                    <a:pt x="158" y="103"/>
                  </a:lnTo>
                  <a:lnTo>
                    <a:pt x="194" y="166"/>
                  </a:lnTo>
                  <a:lnTo>
                    <a:pt x="252" y="231"/>
                  </a:lnTo>
                  <a:lnTo>
                    <a:pt x="200" y="262"/>
                  </a:lnTo>
                  <a:lnTo>
                    <a:pt x="156" y="327"/>
                  </a:lnTo>
                  <a:lnTo>
                    <a:pt x="156" y="421"/>
                  </a:lnTo>
                  <a:lnTo>
                    <a:pt x="137" y="529"/>
                  </a:lnTo>
                  <a:lnTo>
                    <a:pt x="138" y="639"/>
                  </a:lnTo>
                  <a:lnTo>
                    <a:pt x="161" y="726"/>
                  </a:lnTo>
                  <a:lnTo>
                    <a:pt x="54" y="735"/>
                  </a:lnTo>
                  <a:lnTo>
                    <a:pt x="47" y="814"/>
                  </a:lnTo>
                  <a:lnTo>
                    <a:pt x="66" y="886"/>
                  </a:lnTo>
                  <a:lnTo>
                    <a:pt x="0" y="999"/>
                  </a:lnTo>
                  <a:lnTo>
                    <a:pt x="108" y="1069"/>
                  </a:lnTo>
                  <a:lnTo>
                    <a:pt x="138" y="1165"/>
                  </a:lnTo>
                  <a:lnTo>
                    <a:pt x="198" y="1201"/>
                  </a:lnTo>
                  <a:lnTo>
                    <a:pt x="318" y="1195"/>
                  </a:lnTo>
                  <a:lnTo>
                    <a:pt x="384" y="1195"/>
                  </a:lnTo>
                  <a:lnTo>
                    <a:pt x="438" y="1291"/>
                  </a:lnTo>
                  <a:lnTo>
                    <a:pt x="408" y="1369"/>
                  </a:lnTo>
                  <a:lnTo>
                    <a:pt x="377" y="1442"/>
                  </a:lnTo>
                  <a:lnTo>
                    <a:pt x="354" y="1543"/>
                  </a:lnTo>
                  <a:lnTo>
                    <a:pt x="384" y="1645"/>
                  </a:lnTo>
                  <a:lnTo>
                    <a:pt x="432" y="1723"/>
                  </a:lnTo>
                  <a:lnTo>
                    <a:pt x="510" y="1783"/>
                  </a:lnTo>
                  <a:lnTo>
                    <a:pt x="516" y="1675"/>
                  </a:lnTo>
                  <a:lnTo>
                    <a:pt x="564" y="1627"/>
                  </a:lnTo>
                  <a:lnTo>
                    <a:pt x="618" y="1597"/>
                  </a:lnTo>
                  <a:lnTo>
                    <a:pt x="678" y="1573"/>
                  </a:lnTo>
                  <a:lnTo>
                    <a:pt x="702" y="1471"/>
                  </a:lnTo>
                  <a:lnTo>
                    <a:pt x="672" y="1375"/>
                  </a:lnTo>
                  <a:lnTo>
                    <a:pt x="732" y="1309"/>
                  </a:lnTo>
                  <a:lnTo>
                    <a:pt x="708" y="1249"/>
                  </a:lnTo>
                  <a:lnTo>
                    <a:pt x="660" y="1171"/>
                  </a:lnTo>
                  <a:lnTo>
                    <a:pt x="600" y="1063"/>
                  </a:lnTo>
                  <a:lnTo>
                    <a:pt x="576" y="1117"/>
                  </a:lnTo>
                  <a:lnTo>
                    <a:pt x="606" y="1153"/>
                  </a:lnTo>
                  <a:lnTo>
                    <a:pt x="558" y="1165"/>
                  </a:lnTo>
                  <a:lnTo>
                    <a:pt x="486" y="1111"/>
                  </a:lnTo>
                  <a:lnTo>
                    <a:pt x="462" y="1153"/>
                  </a:lnTo>
                  <a:lnTo>
                    <a:pt x="408" y="1111"/>
                  </a:lnTo>
                  <a:lnTo>
                    <a:pt x="426" y="1033"/>
                  </a:lnTo>
                  <a:lnTo>
                    <a:pt x="402" y="979"/>
                  </a:lnTo>
                  <a:lnTo>
                    <a:pt x="360" y="937"/>
                  </a:lnTo>
                  <a:lnTo>
                    <a:pt x="354" y="847"/>
                  </a:lnTo>
                  <a:lnTo>
                    <a:pt x="336" y="733"/>
                  </a:lnTo>
                  <a:lnTo>
                    <a:pt x="288" y="643"/>
                  </a:lnTo>
                  <a:lnTo>
                    <a:pt x="324" y="565"/>
                  </a:lnTo>
                  <a:lnTo>
                    <a:pt x="384" y="493"/>
                  </a:lnTo>
                  <a:lnTo>
                    <a:pt x="360" y="409"/>
                  </a:lnTo>
                  <a:lnTo>
                    <a:pt x="330" y="331"/>
                  </a:lnTo>
                  <a:lnTo>
                    <a:pt x="366" y="217"/>
                  </a:lnTo>
                  <a:lnTo>
                    <a:pt x="318" y="157"/>
                  </a:lnTo>
                  <a:lnTo>
                    <a:pt x="288" y="97"/>
                  </a:lnTo>
                  <a:lnTo>
                    <a:pt x="270" y="24"/>
                  </a:lnTo>
                  <a:close/>
                </a:path>
              </a:pathLst>
            </a:custGeom>
            <a:solidFill>
              <a:srgbClr val="CCCC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26" name="Freeform 125">
              <a:extLst>
                <a:ext uri="{FF2B5EF4-FFF2-40B4-BE49-F238E27FC236}">
                  <a16:creationId xmlns:a16="http://schemas.microsoft.com/office/drawing/2014/main" id="{70654E86-2BCE-4C2F-B1EC-58CC9E4F2A57}"/>
                </a:ext>
              </a:extLst>
            </p:cNvPr>
            <p:cNvSpPr>
              <a:spLocks/>
            </p:cNvSpPr>
            <p:nvPr/>
          </p:nvSpPr>
          <p:spPr bwMode="auto">
            <a:xfrm>
              <a:off x="3800475" y="4494213"/>
              <a:ext cx="701675" cy="1139825"/>
            </a:xfrm>
            <a:custGeom>
              <a:avLst/>
              <a:gdLst/>
              <a:ahLst/>
              <a:cxnLst>
                <a:cxn ang="0">
                  <a:pos x="2487" y="553"/>
                </a:cxn>
                <a:cxn ang="0">
                  <a:pos x="2505" y="983"/>
                </a:cxn>
                <a:cxn ang="0">
                  <a:pos x="2533" y="1339"/>
                </a:cxn>
                <a:cxn ang="0">
                  <a:pos x="2258" y="1742"/>
                </a:cxn>
                <a:cxn ang="0">
                  <a:pos x="1810" y="1925"/>
                </a:cxn>
                <a:cxn ang="0">
                  <a:pos x="1490" y="2226"/>
                </a:cxn>
                <a:cxn ang="0">
                  <a:pos x="1161" y="2464"/>
                </a:cxn>
                <a:cxn ang="0">
                  <a:pos x="1115" y="2766"/>
                </a:cxn>
                <a:cxn ang="0">
                  <a:pos x="1198" y="3141"/>
                </a:cxn>
                <a:cxn ang="0">
                  <a:pos x="1106" y="3598"/>
                </a:cxn>
                <a:cxn ang="0">
                  <a:pos x="613" y="3826"/>
                </a:cxn>
                <a:cxn ang="0">
                  <a:pos x="503" y="4201"/>
                </a:cxn>
                <a:cxn ang="0">
                  <a:pos x="306" y="4164"/>
                </a:cxn>
                <a:cxn ang="0">
                  <a:pos x="320" y="3762"/>
                </a:cxn>
                <a:cxn ang="0">
                  <a:pos x="256" y="3415"/>
                </a:cxn>
                <a:cxn ang="0">
                  <a:pos x="475" y="2894"/>
                </a:cxn>
                <a:cxn ang="0">
                  <a:pos x="576" y="2610"/>
                </a:cxn>
                <a:cxn ang="0">
                  <a:pos x="603" y="2272"/>
                </a:cxn>
                <a:cxn ang="0">
                  <a:pos x="686" y="1861"/>
                </a:cxn>
                <a:cxn ang="0">
                  <a:pos x="448" y="1669"/>
                </a:cxn>
                <a:cxn ang="0">
                  <a:pos x="128" y="1531"/>
                </a:cxn>
                <a:cxn ang="0">
                  <a:pos x="140" y="1322"/>
                </a:cxn>
                <a:cxn ang="0">
                  <a:pos x="494" y="1151"/>
                </a:cxn>
                <a:cxn ang="0">
                  <a:pos x="786" y="1098"/>
                </a:cxn>
                <a:cxn ang="0">
                  <a:pos x="998" y="1224"/>
                </a:cxn>
                <a:cxn ang="0">
                  <a:pos x="1052" y="1481"/>
                </a:cxn>
                <a:cxn ang="0">
                  <a:pos x="1109" y="1751"/>
                </a:cxn>
                <a:cxn ang="0">
                  <a:pos x="1239" y="1658"/>
                </a:cxn>
                <a:cxn ang="0">
                  <a:pos x="1380" y="1502"/>
                </a:cxn>
                <a:cxn ang="0">
                  <a:pos x="1389" y="1284"/>
                </a:cxn>
                <a:cxn ang="0">
                  <a:pos x="1284" y="1184"/>
                </a:cxn>
                <a:cxn ang="0">
                  <a:pos x="1139" y="1182"/>
                </a:cxn>
                <a:cxn ang="0">
                  <a:pos x="1077" y="1004"/>
                </a:cxn>
                <a:cxn ang="0">
                  <a:pos x="1016" y="764"/>
                </a:cxn>
                <a:cxn ang="0">
                  <a:pos x="1061" y="522"/>
                </a:cxn>
                <a:cxn ang="0">
                  <a:pos x="1044" y="245"/>
                </a:cxn>
                <a:cxn ang="0">
                  <a:pos x="947" y="56"/>
                </a:cxn>
                <a:cxn ang="0">
                  <a:pos x="1133" y="114"/>
                </a:cxn>
                <a:cxn ang="0">
                  <a:pos x="1212" y="554"/>
                </a:cxn>
                <a:cxn ang="0">
                  <a:pos x="1464" y="491"/>
                </a:cxn>
                <a:cxn ang="0">
                  <a:pos x="1790" y="576"/>
                </a:cxn>
                <a:cxn ang="0">
                  <a:pos x="1962" y="443"/>
                </a:cxn>
                <a:cxn ang="0">
                  <a:pos x="2291" y="408"/>
                </a:cxn>
              </a:cxnLst>
              <a:rect l="0" t="0" r="r" b="b"/>
              <a:pathLst>
                <a:path w="2551" h="4201">
                  <a:moveTo>
                    <a:pt x="2531" y="278"/>
                  </a:moveTo>
                  <a:lnTo>
                    <a:pt x="2514" y="416"/>
                  </a:lnTo>
                  <a:lnTo>
                    <a:pt x="2487" y="553"/>
                  </a:lnTo>
                  <a:lnTo>
                    <a:pt x="2505" y="699"/>
                  </a:lnTo>
                  <a:lnTo>
                    <a:pt x="2551" y="837"/>
                  </a:lnTo>
                  <a:lnTo>
                    <a:pt x="2505" y="983"/>
                  </a:lnTo>
                  <a:lnTo>
                    <a:pt x="2523" y="1120"/>
                  </a:lnTo>
                  <a:lnTo>
                    <a:pt x="2551" y="1230"/>
                  </a:lnTo>
                  <a:lnTo>
                    <a:pt x="2533" y="1339"/>
                  </a:lnTo>
                  <a:lnTo>
                    <a:pt x="2450" y="1486"/>
                  </a:lnTo>
                  <a:lnTo>
                    <a:pt x="2368" y="1614"/>
                  </a:lnTo>
                  <a:lnTo>
                    <a:pt x="2258" y="1742"/>
                  </a:lnTo>
                  <a:lnTo>
                    <a:pt x="2121" y="1842"/>
                  </a:lnTo>
                  <a:lnTo>
                    <a:pt x="1947" y="1861"/>
                  </a:lnTo>
                  <a:lnTo>
                    <a:pt x="1810" y="1925"/>
                  </a:lnTo>
                  <a:lnTo>
                    <a:pt x="1646" y="2025"/>
                  </a:lnTo>
                  <a:lnTo>
                    <a:pt x="1573" y="2117"/>
                  </a:lnTo>
                  <a:lnTo>
                    <a:pt x="1490" y="2226"/>
                  </a:lnTo>
                  <a:lnTo>
                    <a:pt x="1390" y="2245"/>
                  </a:lnTo>
                  <a:lnTo>
                    <a:pt x="1298" y="2327"/>
                  </a:lnTo>
                  <a:lnTo>
                    <a:pt x="1161" y="2464"/>
                  </a:lnTo>
                  <a:lnTo>
                    <a:pt x="1006" y="2583"/>
                  </a:lnTo>
                  <a:lnTo>
                    <a:pt x="1042" y="2674"/>
                  </a:lnTo>
                  <a:lnTo>
                    <a:pt x="1115" y="2766"/>
                  </a:lnTo>
                  <a:lnTo>
                    <a:pt x="1079" y="2875"/>
                  </a:lnTo>
                  <a:lnTo>
                    <a:pt x="1134" y="3003"/>
                  </a:lnTo>
                  <a:lnTo>
                    <a:pt x="1198" y="3141"/>
                  </a:lnTo>
                  <a:lnTo>
                    <a:pt x="1161" y="3232"/>
                  </a:lnTo>
                  <a:lnTo>
                    <a:pt x="1143" y="3387"/>
                  </a:lnTo>
                  <a:lnTo>
                    <a:pt x="1106" y="3598"/>
                  </a:lnTo>
                  <a:lnTo>
                    <a:pt x="960" y="3671"/>
                  </a:lnTo>
                  <a:lnTo>
                    <a:pt x="795" y="3762"/>
                  </a:lnTo>
                  <a:lnTo>
                    <a:pt x="613" y="3826"/>
                  </a:lnTo>
                  <a:lnTo>
                    <a:pt x="475" y="3918"/>
                  </a:lnTo>
                  <a:lnTo>
                    <a:pt x="512" y="4073"/>
                  </a:lnTo>
                  <a:lnTo>
                    <a:pt x="503" y="4201"/>
                  </a:lnTo>
                  <a:lnTo>
                    <a:pt x="408" y="4182"/>
                  </a:lnTo>
                  <a:lnTo>
                    <a:pt x="358" y="4196"/>
                  </a:lnTo>
                  <a:lnTo>
                    <a:pt x="306" y="4164"/>
                  </a:lnTo>
                  <a:lnTo>
                    <a:pt x="326" y="4026"/>
                  </a:lnTo>
                  <a:lnTo>
                    <a:pt x="320" y="3927"/>
                  </a:lnTo>
                  <a:lnTo>
                    <a:pt x="320" y="3762"/>
                  </a:lnTo>
                  <a:lnTo>
                    <a:pt x="357" y="3625"/>
                  </a:lnTo>
                  <a:lnTo>
                    <a:pt x="329" y="3515"/>
                  </a:lnTo>
                  <a:lnTo>
                    <a:pt x="256" y="3415"/>
                  </a:lnTo>
                  <a:lnTo>
                    <a:pt x="229" y="3259"/>
                  </a:lnTo>
                  <a:lnTo>
                    <a:pt x="256" y="3104"/>
                  </a:lnTo>
                  <a:lnTo>
                    <a:pt x="475" y="2894"/>
                  </a:lnTo>
                  <a:lnTo>
                    <a:pt x="494" y="2784"/>
                  </a:lnTo>
                  <a:lnTo>
                    <a:pt x="485" y="2702"/>
                  </a:lnTo>
                  <a:lnTo>
                    <a:pt x="576" y="2610"/>
                  </a:lnTo>
                  <a:lnTo>
                    <a:pt x="658" y="2537"/>
                  </a:lnTo>
                  <a:lnTo>
                    <a:pt x="603" y="2427"/>
                  </a:lnTo>
                  <a:lnTo>
                    <a:pt x="603" y="2272"/>
                  </a:lnTo>
                  <a:lnTo>
                    <a:pt x="667" y="2162"/>
                  </a:lnTo>
                  <a:lnTo>
                    <a:pt x="667" y="2034"/>
                  </a:lnTo>
                  <a:lnTo>
                    <a:pt x="686" y="1861"/>
                  </a:lnTo>
                  <a:lnTo>
                    <a:pt x="658" y="1733"/>
                  </a:lnTo>
                  <a:lnTo>
                    <a:pt x="539" y="1705"/>
                  </a:lnTo>
                  <a:lnTo>
                    <a:pt x="448" y="1669"/>
                  </a:lnTo>
                  <a:lnTo>
                    <a:pt x="309" y="1563"/>
                  </a:lnTo>
                  <a:lnTo>
                    <a:pt x="238" y="1541"/>
                  </a:lnTo>
                  <a:lnTo>
                    <a:pt x="128" y="1531"/>
                  </a:lnTo>
                  <a:lnTo>
                    <a:pt x="55" y="1477"/>
                  </a:lnTo>
                  <a:lnTo>
                    <a:pt x="0" y="1364"/>
                  </a:lnTo>
                  <a:lnTo>
                    <a:pt x="140" y="1322"/>
                  </a:lnTo>
                  <a:lnTo>
                    <a:pt x="278" y="1278"/>
                  </a:lnTo>
                  <a:lnTo>
                    <a:pt x="414" y="1202"/>
                  </a:lnTo>
                  <a:lnTo>
                    <a:pt x="494" y="1151"/>
                  </a:lnTo>
                  <a:lnTo>
                    <a:pt x="578" y="1049"/>
                  </a:lnTo>
                  <a:lnTo>
                    <a:pt x="678" y="1026"/>
                  </a:lnTo>
                  <a:lnTo>
                    <a:pt x="786" y="1098"/>
                  </a:lnTo>
                  <a:lnTo>
                    <a:pt x="813" y="1190"/>
                  </a:lnTo>
                  <a:lnTo>
                    <a:pt x="875" y="1229"/>
                  </a:lnTo>
                  <a:lnTo>
                    <a:pt x="998" y="1224"/>
                  </a:lnTo>
                  <a:lnTo>
                    <a:pt x="1061" y="1223"/>
                  </a:lnTo>
                  <a:lnTo>
                    <a:pt x="1116" y="1320"/>
                  </a:lnTo>
                  <a:lnTo>
                    <a:pt x="1052" y="1481"/>
                  </a:lnTo>
                  <a:lnTo>
                    <a:pt x="1031" y="1572"/>
                  </a:lnTo>
                  <a:lnTo>
                    <a:pt x="1062" y="1673"/>
                  </a:lnTo>
                  <a:lnTo>
                    <a:pt x="1109" y="1751"/>
                  </a:lnTo>
                  <a:lnTo>
                    <a:pt x="1187" y="1812"/>
                  </a:lnTo>
                  <a:lnTo>
                    <a:pt x="1193" y="1703"/>
                  </a:lnTo>
                  <a:lnTo>
                    <a:pt x="1239" y="1658"/>
                  </a:lnTo>
                  <a:lnTo>
                    <a:pt x="1301" y="1623"/>
                  </a:lnTo>
                  <a:lnTo>
                    <a:pt x="1356" y="1604"/>
                  </a:lnTo>
                  <a:lnTo>
                    <a:pt x="1380" y="1502"/>
                  </a:lnTo>
                  <a:lnTo>
                    <a:pt x="1349" y="1404"/>
                  </a:lnTo>
                  <a:lnTo>
                    <a:pt x="1410" y="1337"/>
                  </a:lnTo>
                  <a:lnTo>
                    <a:pt x="1389" y="1284"/>
                  </a:lnTo>
                  <a:lnTo>
                    <a:pt x="1278" y="1095"/>
                  </a:lnTo>
                  <a:lnTo>
                    <a:pt x="1254" y="1146"/>
                  </a:lnTo>
                  <a:lnTo>
                    <a:pt x="1284" y="1184"/>
                  </a:lnTo>
                  <a:lnTo>
                    <a:pt x="1236" y="1193"/>
                  </a:lnTo>
                  <a:lnTo>
                    <a:pt x="1164" y="1140"/>
                  </a:lnTo>
                  <a:lnTo>
                    <a:pt x="1139" y="1182"/>
                  </a:lnTo>
                  <a:lnTo>
                    <a:pt x="1086" y="1140"/>
                  </a:lnTo>
                  <a:lnTo>
                    <a:pt x="1104" y="1062"/>
                  </a:lnTo>
                  <a:lnTo>
                    <a:pt x="1077" y="1004"/>
                  </a:lnTo>
                  <a:lnTo>
                    <a:pt x="1038" y="966"/>
                  </a:lnTo>
                  <a:lnTo>
                    <a:pt x="1034" y="891"/>
                  </a:lnTo>
                  <a:lnTo>
                    <a:pt x="1016" y="764"/>
                  </a:lnTo>
                  <a:lnTo>
                    <a:pt x="965" y="671"/>
                  </a:lnTo>
                  <a:lnTo>
                    <a:pt x="1001" y="593"/>
                  </a:lnTo>
                  <a:lnTo>
                    <a:pt x="1061" y="522"/>
                  </a:lnTo>
                  <a:lnTo>
                    <a:pt x="1038" y="441"/>
                  </a:lnTo>
                  <a:lnTo>
                    <a:pt x="1008" y="359"/>
                  </a:lnTo>
                  <a:lnTo>
                    <a:pt x="1044" y="245"/>
                  </a:lnTo>
                  <a:lnTo>
                    <a:pt x="999" y="192"/>
                  </a:lnTo>
                  <a:lnTo>
                    <a:pt x="966" y="129"/>
                  </a:lnTo>
                  <a:lnTo>
                    <a:pt x="947" y="56"/>
                  </a:lnTo>
                  <a:lnTo>
                    <a:pt x="1007" y="0"/>
                  </a:lnTo>
                  <a:lnTo>
                    <a:pt x="1089" y="65"/>
                  </a:lnTo>
                  <a:lnTo>
                    <a:pt x="1133" y="114"/>
                  </a:lnTo>
                  <a:lnTo>
                    <a:pt x="1151" y="401"/>
                  </a:lnTo>
                  <a:lnTo>
                    <a:pt x="1217" y="491"/>
                  </a:lnTo>
                  <a:lnTo>
                    <a:pt x="1212" y="554"/>
                  </a:lnTo>
                  <a:lnTo>
                    <a:pt x="1307" y="527"/>
                  </a:lnTo>
                  <a:lnTo>
                    <a:pt x="1379" y="504"/>
                  </a:lnTo>
                  <a:lnTo>
                    <a:pt x="1464" y="491"/>
                  </a:lnTo>
                  <a:lnTo>
                    <a:pt x="1524" y="570"/>
                  </a:lnTo>
                  <a:lnTo>
                    <a:pt x="1673" y="564"/>
                  </a:lnTo>
                  <a:lnTo>
                    <a:pt x="1790" y="576"/>
                  </a:lnTo>
                  <a:lnTo>
                    <a:pt x="1868" y="540"/>
                  </a:lnTo>
                  <a:lnTo>
                    <a:pt x="1889" y="479"/>
                  </a:lnTo>
                  <a:lnTo>
                    <a:pt x="1962" y="443"/>
                  </a:lnTo>
                  <a:lnTo>
                    <a:pt x="2040" y="491"/>
                  </a:lnTo>
                  <a:lnTo>
                    <a:pt x="2153" y="431"/>
                  </a:lnTo>
                  <a:lnTo>
                    <a:pt x="2291" y="408"/>
                  </a:lnTo>
                  <a:lnTo>
                    <a:pt x="2448" y="339"/>
                  </a:lnTo>
                  <a:lnTo>
                    <a:pt x="2531" y="278"/>
                  </a:lnTo>
                  <a:close/>
                </a:path>
              </a:pathLst>
            </a:custGeom>
            <a:solidFill>
              <a:srgbClr val="CCCC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dirty="0">
                <a:solidFill>
                  <a:sysClr val="windowText" lastClr="000000"/>
                </a:solidFill>
              </a:endParaRPr>
            </a:p>
          </p:txBody>
        </p:sp>
        <p:sp>
          <p:nvSpPr>
            <p:cNvPr id="127" name="Freeform 126">
              <a:extLst>
                <a:ext uri="{FF2B5EF4-FFF2-40B4-BE49-F238E27FC236}">
                  <a16:creationId xmlns:a16="http://schemas.microsoft.com/office/drawing/2014/main" id="{0318CC96-26C1-484B-84A5-437C1551CC03}"/>
                </a:ext>
              </a:extLst>
            </p:cNvPr>
            <p:cNvSpPr>
              <a:spLocks/>
            </p:cNvSpPr>
            <p:nvPr/>
          </p:nvSpPr>
          <p:spPr bwMode="auto">
            <a:xfrm>
              <a:off x="3481388" y="4864100"/>
              <a:ext cx="506413" cy="469900"/>
            </a:xfrm>
            <a:custGeom>
              <a:avLst/>
              <a:gdLst/>
              <a:ahLst/>
              <a:cxnLst>
                <a:cxn ang="0">
                  <a:pos x="1158" y="0"/>
                </a:cxn>
                <a:cxn ang="0">
                  <a:pos x="1134" y="111"/>
                </a:cxn>
                <a:cxn ang="0">
                  <a:pos x="1029" y="128"/>
                </a:cxn>
                <a:cxn ang="0">
                  <a:pos x="861" y="216"/>
                </a:cxn>
                <a:cxn ang="0">
                  <a:pos x="870" y="296"/>
                </a:cxn>
                <a:cxn ang="0">
                  <a:pos x="819" y="344"/>
                </a:cxn>
                <a:cxn ang="0">
                  <a:pos x="728" y="392"/>
                </a:cxn>
                <a:cxn ang="0">
                  <a:pos x="593" y="483"/>
                </a:cxn>
                <a:cxn ang="0">
                  <a:pos x="522" y="596"/>
                </a:cxn>
                <a:cxn ang="0">
                  <a:pos x="416" y="669"/>
                </a:cxn>
                <a:cxn ang="0">
                  <a:pos x="341" y="680"/>
                </a:cxn>
                <a:cxn ang="0">
                  <a:pos x="257" y="659"/>
                </a:cxn>
                <a:cxn ang="0">
                  <a:pos x="137" y="633"/>
                </a:cxn>
                <a:cxn ang="0">
                  <a:pos x="20" y="605"/>
                </a:cxn>
                <a:cxn ang="0">
                  <a:pos x="0" y="693"/>
                </a:cxn>
                <a:cxn ang="0">
                  <a:pos x="66" y="789"/>
                </a:cxn>
                <a:cxn ang="0">
                  <a:pos x="156" y="873"/>
                </a:cxn>
                <a:cxn ang="0">
                  <a:pos x="192" y="957"/>
                </a:cxn>
                <a:cxn ang="0">
                  <a:pos x="252" y="1077"/>
                </a:cxn>
                <a:cxn ang="0">
                  <a:pos x="348" y="1131"/>
                </a:cxn>
                <a:cxn ang="0">
                  <a:pos x="462" y="1191"/>
                </a:cxn>
                <a:cxn ang="0">
                  <a:pos x="486" y="1275"/>
                </a:cxn>
                <a:cxn ang="0">
                  <a:pos x="540" y="1299"/>
                </a:cxn>
                <a:cxn ang="0">
                  <a:pos x="582" y="1371"/>
                </a:cxn>
                <a:cxn ang="0">
                  <a:pos x="582" y="1461"/>
                </a:cxn>
                <a:cxn ang="0">
                  <a:pos x="630" y="1545"/>
                </a:cxn>
                <a:cxn ang="0">
                  <a:pos x="744" y="1539"/>
                </a:cxn>
                <a:cxn ang="0">
                  <a:pos x="846" y="1581"/>
                </a:cxn>
                <a:cxn ang="0">
                  <a:pos x="912" y="1671"/>
                </a:cxn>
                <a:cxn ang="0">
                  <a:pos x="1050" y="1671"/>
                </a:cxn>
                <a:cxn ang="0">
                  <a:pos x="1164" y="1731"/>
                </a:cxn>
                <a:cxn ang="0">
                  <a:pos x="1272" y="1725"/>
                </a:cxn>
                <a:cxn ang="0">
                  <a:pos x="1418" y="1736"/>
                </a:cxn>
                <a:cxn ang="0">
                  <a:pos x="1634" y="1529"/>
                </a:cxn>
                <a:cxn ang="0">
                  <a:pos x="1652" y="1418"/>
                </a:cxn>
                <a:cxn ang="0">
                  <a:pos x="1644" y="1334"/>
                </a:cxn>
                <a:cxn ang="0">
                  <a:pos x="1736" y="1241"/>
                </a:cxn>
                <a:cxn ang="0">
                  <a:pos x="1817" y="1173"/>
                </a:cxn>
                <a:cxn ang="0">
                  <a:pos x="1761" y="1059"/>
                </a:cxn>
                <a:cxn ang="0">
                  <a:pos x="1761" y="908"/>
                </a:cxn>
                <a:cxn ang="0">
                  <a:pos x="1826" y="795"/>
                </a:cxn>
                <a:cxn ang="0">
                  <a:pos x="1826" y="669"/>
                </a:cxn>
                <a:cxn ang="0">
                  <a:pos x="1844" y="491"/>
                </a:cxn>
                <a:cxn ang="0">
                  <a:pos x="1817" y="369"/>
                </a:cxn>
                <a:cxn ang="0">
                  <a:pos x="1703" y="342"/>
                </a:cxn>
                <a:cxn ang="0">
                  <a:pos x="1608" y="305"/>
                </a:cxn>
                <a:cxn ang="0">
                  <a:pos x="1463" y="197"/>
                </a:cxn>
                <a:cxn ang="0">
                  <a:pos x="1400" y="176"/>
                </a:cxn>
                <a:cxn ang="0">
                  <a:pos x="1287" y="165"/>
                </a:cxn>
                <a:cxn ang="0">
                  <a:pos x="1214" y="114"/>
                </a:cxn>
                <a:cxn ang="0">
                  <a:pos x="1158" y="0"/>
                </a:cxn>
              </a:cxnLst>
              <a:rect l="0" t="0" r="r" b="b"/>
              <a:pathLst>
                <a:path w="1844" h="1736">
                  <a:moveTo>
                    <a:pt x="1158" y="0"/>
                  </a:moveTo>
                  <a:lnTo>
                    <a:pt x="1134" y="111"/>
                  </a:lnTo>
                  <a:lnTo>
                    <a:pt x="1029" y="128"/>
                  </a:lnTo>
                  <a:lnTo>
                    <a:pt x="861" y="216"/>
                  </a:lnTo>
                  <a:lnTo>
                    <a:pt x="870" y="296"/>
                  </a:lnTo>
                  <a:lnTo>
                    <a:pt x="819" y="344"/>
                  </a:lnTo>
                  <a:lnTo>
                    <a:pt x="728" y="392"/>
                  </a:lnTo>
                  <a:lnTo>
                    <a:pt x="593" y="483"/>
                  </a:lnTo>
                  <a:lnTo>
                    <a:pt x="522" y="596"/>
                  </a:lnTo>
                  <a:lnTo>
                    <a:pt x="416" y="669"/>
                  </a:lnTo>
                  <a:lnTo>
                    <a:pt x="341" y="680"/>
                  </a:lnTo>
                  <a:lnTo>
                    <a:pt x="257" y="659"/>
                  </a:lnTo>
                  <a:lnTo>
                    <a:pt x="137" y="633"/>
                  </a:lnTo>
                  <a:lnTo>
                    <a:pt x="20" y="605"/>
                  </a:lnTo>
                  <a:lnTo>
                    <a:pt x="0" y="693"/>
                  </a:lnTo>
                  <a:lnTo>
                    <a:pt x="66" y="789"/>
                  </a:lnTo>
                  <a:lnTo>
                    <a:pt x="156" y="873"/>
                  </a:lnTo>
                  <a:lnTo>
                    <a:pt x="192" y="957"/>
                  </a:lnTo>
                  <a:lnTo>
                    <a:pt x="252" y="1077"/>
                  </a:lnTo>
                  <a:lnTo>
                    <a:pt x="348" y="1131"/>
                  </a:lnTo>
                  <a:lnTo>
                    <a:pt x="462" y="1191"/>
                  </a:lnTo>
                  <a:lnTo>
                    <a:pt x="486" y="1275"/>
                  </a:lnTo>
                  <a:lnTo>
                    <a:pt x="540" y="1299"/>
                  </a:lnTo>
                  <a:lnTo>
                    <a:pt x="582" y="1371"/>
                  </a:lnTo>
                  <a:lnTo>
                    <a:pt x="582" y="1461"/>
                  </a:lnTo>
                  <a:lnTo>
                    <a:pt x="630" y="1545"/>
                  </a:lnTo>
                  <a:lnTo>
                    <a:pt x="744" y="1539"/>
                  </a:lnTo>
                  <a:lnTo>
                    <a:pt x="846" y="1581"/>
                  </a:lnTo>
                  <a:lnTo>
                    <a:pt x="912" y="1671"/>
                  </a:lnTo>
                  <a:lnTo>
                    <a:pt x="1050" y="1671"/>
                  </a:lnTo>
                  <a:lnTo>
                    <a:pt x="1164" y="1731"/>
                  </a:lnTo>
                  <a:lnTo>
                    <a:pt x="1272" y="1725"/>
                  </a:lnTo>
                  <a:lnTo>
                    <a:pt x="1418" y="1736"/>
                  </a:lnTo>
                  <a:lnTo>
                    <a:pt x="1634" y="1529"/>
                  </a:lnTo>
                  <a:lnTo>
                    <a:pt x="1652" y="1418"/>
                  </a:lnTo>
                  <a:lnTo>
                    <a:pt x="1644" y="1334"/>
                  </a:lnTo>
                  <a:lnTo>
                    <a:pt x="1736" y="1241"/>
                  </a:lnTo>
                  <a:lnTo>
                    <a:pt x="1817" y="1173"/>
                  </a:lnTo>
                  <a:lnTo>
                    <a:pt x="1761" y="1059"/>
                  </a:lnTo>
                  <a:lnTo>
                    <a:pt x="1761" y="908"/>
                  </a:lnTo>
                  <a:lnTo>
                    <a:pt x="1826" y="795"/>
                  </a:lnTo>
                  <a:lnTo>
                    <a:pt x="1826" y="669"/>
                  </a:lnTo>
                  <a:lnTo>
                    <a:pt x="1844" y="491"/>
                  </a:lnTo>
                  <a:lnTo>
                    <a:pt x="1817" y="369"/>
                  </a:lnTo>
                  <a:lnTo>
                    <a:pt x="1703" y="342"/>
                  </a:lnTo>
                  <a:lnTo>
                    <a:pt x="1608" y="305"/>
                  </a:lnTo>
                  <a:lnTo>
                    <a:pt x="1463" y="197"/>
                  </a:lnTo>
                  <a:lnTo>
                    <a:pt x="1400" y="176"/>
                  </a:lnTo>
                  <a:lnTo>
                    <a:pt x="1287" y="165"/>
                  </a:lnTo>
                  <a:lnTo>
                    <a:pt x="1214" y="114"/>
                  </a:lnTo>
                  <a:lnTo>
                    <a:pt x="1158" y="0"/>
                  </a:lnTo>
                  <a:close/>
                </a:path>
              </a:pathLst>
            </a:custGeom>
            <a:solidFill>
              <a:srgbClr val="CCCC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28" name="Freeform 127">
              <a:extLst>
                <a:ext uri="{FF2B5EF4-FFF2-40B4-BE49-F238E27FC236}">
                  <a16:creationId xmlns:a16="http://schemas.microsoft.com/office/drawing/2014/main" id="{D50836CA-0679-44E4-87DF-0CAC9BD24AE7}"/>
                </a:ext>
              </a:extLst>
            </p:cNvPr>
            <p:cNvSpPr>
              <a:spLocks/>
            </p:cNvSpPr>
            <p:nvPr/>
          </p:nvSpPr>
          <p:spPr bwMode="auto">
            <a:xfrm>
              <a:off x="3143250" y="5013325"/>
              <a:ext cx="588963" cy="611188"/>
            </a:xfrm>
            <a:custGeom>
              <a:avLst/>
              <a:gdLst/>
              <a:ahLst/>
              <a:cxnLst>
                <a:cxn ang="0">
                  <a:pos x="264" y="156"/>
                </a:cxn>
                <a:cxn ang="0">
                  <a:pos x="840" y="59"/>
                </a:cxn>
                <a:cxn ang="0">
                  <a:pos x="912" y="6"/>
                </a:cxn>
                <a:cxn ang="0">
                  <a:pos x="1010" y="0"/>
                </a:cxn>
                <a:cxn ang="0">
                  <a:pos x="1155" y="6"/>
                </a:cxn>
                <a:cxn ang="0">
                  <a:pos x="1256" y="54"/>
                </a:cxn>
                <a:cxn ang="0">
                  <a:pos x="1236" y="144"/>
                </a:cxn>
                <a:cxn ang="0">
                  <a:pos x="1301" y="239"/>
                </a:cxn>
                <a:cxn ang="0">
                  <a:pos x="1394" y="326"/>
                </a:cxn>
                <a:cxn ang="0">
                  <a:pos x="1434" y="419"/>
                </a:cxn>
                <a:cxn ang="0">
                  <a:pos x="1488" y="527"/>
                </a:cxn>
                <a:cxn ang="0">
                  <a:pos x="1589" y="584"/>
                </a:cxn>
                <a:cxn ang="0">
                  <a:pos x="1697" y="641"/>
                </a:cxn>
                <a:cxn ang="0">
                  <a:pos x="1722" y="725"/>
                </a:cxn>
                <a:cxn ang="0">
                  <a:pos x="1778" y="750"/>
                </a:cxn>
                <a:cxn ang="0">
                  <a:pos x="1818" y="825"/>
                </a:cxn>
                <a:cxn ang="0">
                  <a:pos x="1818" y="914"/>
                </a:cxn>
                <a:cxn ang="0">
                  <a:pos x="1865" y="995"/>
                </a:cxn>
                <a:cxn ang="0">
                  <a:pos x="1982" y="992"/>
                </a:cxn>
                <a:cxn ang="0">
                  <a:pos x="2082" y="1032"/>
                </a:cxn>
                <a:cxn ang="0">
                  <a:pos x="2148" y="1121"/>
                </a:cxn>
                <a:cxn ang="0">
                  <a:pos x="2088" y="1218"/>
                </a:cxn>
                <a:cxn ang="0">
                  <a:pos x="1938" y="1224"/>
                </a:cxn>
                <a:cxn ang="0">
                  <a:pos x="1860" y="1296"/>
                </a:cxn>
                <a:cxn ang="0">
                  <a:pos x="1794" y="1386"/>
                </a:cxn>
                <a:cxn ang="0">
                  <a:pos x="1704" y="1434"/>
                </a:cxn>
                <a:cxn ang="0">
                  <a:pos x="1626" y="1470"/>
                </a:cxn>
                <a:cxn ang="0">
                  <a:pos x="1596" y="1548"/>
                </a:cxn>
                <a:cxn ang="0">
                  <a:pos x="1584" y="1632"/>
                </a:cxn>
                <a:cxn ang="0">
                  <a:pos x="1476" y="1698"/>
                </a:cxn>
                <a:cxn ang="0">
                  <a:pos x="1350" y="1710"/>
                </a:cxn>
                <a:cxn ang="0">
                  <a:pos x="1326" y="1836"/>
                </a:cxn>
                <a:cxn ang="0">
                  <a:pos x="1290" y="1932"/>
                </a:cxn>
                <a:cxn ang="0">
                  <a:pos x="1182" y="1992"/>
                </a:cxn>
                <a:cxn ang="0">
                  <a:pos x="1050" y="1992"/>
                </a:cxn>
                <a:cxn ang="0">
                  <a:pos x="906" y="1956"/>
                </a:cxn>
                <a:cxn ang="0">
                  <a:pos x="774" y="1872"/>
                </a:cxn>
                <a:cxn ang="0">
                  <a:pos x="684" y="1890"/>
                </a:cxn>
                <a:cxn ang="0">
                  <a:pos x="642" y="2010"/>
                </a:cxn>
                <a:cxn ang="0">
                  <a:pos x="576" y="2088"/>
                </a:cxn>
                <a:cxn ang="0">
                  <a:pos x="426" y="2214"/>
                </a:cxn>
                <a:cxn ang="0">
                  <a:pos x="288" y="2250"/>
                </a:cxn>
                <a:cxn ang="0">
                  <a:pos x="216" y="2226"/>
                </a:cxn>
                <a:cxn ang="0">
                  <a:pos x="138" y="2190"/>
                </a:cxn>
                <a:cxn ang="0">
                  <a:pos x="186" y="2106"/>
                </a:cxn>
                <a:cxn ang="0">
                  <a:pos x="192" y="1992"/>
                </a:cxn>
                <a:cxn ang="0">
                  <a:pos x="180" y="1878"/>
                </a:cxn>
                <a:cxn ang="0">
                  <a:pos x="78" y="1800"/>
                </a:cxn>
                <a:cxn ang="0">
                  <a:pos x="24" y="1680"/>
                </a:cxn>
                <a:cxn ang="0">
                  <a:pos x="0" y="1074"/>
                </a:cxn>
                <a:cxn ang="0">
                  <a:pos x="246" y="1080"/>
                </a:cxn>
                <a:cxn ang="0">
                  <a:pos x="264" y="156"/>
                </a:cxn>
              </a:cxnLst>
              <a:rect l="0" t="0" r="r" b="b"/>
              <a:pathLst>
                <a:path w="2148" h="2250">
                  <a:moveTo>
                    <a:pt x="264" y="156"/>
                  </a:moveTo>
                  <a:lnTo>
                    <a:pt x="840" y="59"/>
                  </a:lnTo>
                  <a:lnTo>
                    <a:pt x="912" y="6"/>
                  </a:lnTo>
                  <a:lnTo>
                    <a:pt x="1010" y="0"/>
                  </a:lnTo>
                  <a:lnTo>
                    <a:pt x="1155" y="6"/>
                  </a:lnTo>
                  <a:lnTo>
                    <a:pt x="1256" y="54"/>
                  </a:lnTo>
                  <a:lnTo>
                    <a:pt x="1236" y="144"/>
                  </a:lnTo>
                  <a:lnTo>
                    <a:pt x="1301" y="239"/>
                  </a:lnTo>
                  <a:lnTo>
                    <a:pt x="1394" y="326"/>
                  </a:lnTo>
                  <a:lnTo>
                    <a:pt x="1434" y="419"/>
                  </a:lnTo>
                  <a:lnTo>
                    <a:pt x="1488" y="527"/>
                  </a:lnTo>
                  <a:lnTo>
                    <a:pt x="1589" y="584"/>
                  </a:lnTo>
                  <a:lnTo>
                    <a:pt x="1697" y="641"/>
                  </a:lnTo>
                  <a:lnTo>
                    <a:pt x="1722" y="725"/>
                  </a:lnTo>
                  <a:lnTo>
                    <a:pt x="1778" y="750"/>
                  </a:lnTo>
                  <a:lnTo>
                    <a:pt x="1818" y="825"/>
                  </a:lnTo>
                  <a:lnTo>
                    <a:pt x="1818" y="914"/>
                  </a:lnTo>
                  <a:lnTo>
                    <a:pt x="1865" y="995"/>
                  </a:lnTo>
                  <a:lnTo>
                    <a:pt x="1982" y="992"/>
                  </a:lnTo>
                  <a:lnTo>
                    <a:pt x="2082" y="1032"/>
                  </a:lnTo>
                  <a:lnTo>
                    <a:pt x="2148" y="1121"/>
                  </a:lnTo>
                  <a:lnTo>
                    <a:pt x="2088" y="1218"/>
                  </a:lnTo>
                  <a:lnTo>
                    <a:pt x="1938" y="1224"/>
                  </a:lnTo>
                  <a:lnTo>
                    <a:pt x="1860" y="1296"/>
                  </a:lnTo>
                  <a:lnTo>
                    <a:pt x="1794" y="1386"/>
                  </a:lnTo>
                  <a:lnTo>
                    <a:pt x="1704" y="1434"/>
                  </a:lnTo>
                  <a:lnTo>
                    <a:pt x="1626" y="1470"/>
                  </a:lnTo>
                  <a:lnTo>
                    <a:pt x="1596" y="1548"/>
                  </a:lnTo>
                  <a:lnTo>
                    <a:pt x="1584" y="1632"/>
                  </a:lnTo>
                  <a:lnTo>
                    <a:pt x="1476" y="1698"/>
                  </a:lnTo>
                  <a:lnTo>
                    <a:pt x="1350" y="1710"/>
                  </a:lnTo>
                  <a:lnTo>
                    <a:pt x="1326" y="1836"/>
                  </a:lnTo>
                  <a:lnTo>
                    <a:pt x="1290" y="1932"/>
                  </a:lnTo>
                  <a:lnTo>
                    <a:pt x="1182" y="1992"/>
                  </a:lnTo>
                  <a:lnTo>
                    <a:pt x="1050" y="1992"/>
                  </a:lnTo>
                  <a:lnTo>
                    <a:pt x="906" y="1956"/>
                  </a:lnTo>
                  <a:lnTo>
                    <a:pt x="774" y="1872"/>
                  </a:lnTo>
                  <a:lnTo>
                    <a:pt x="684" y="1890"/>
                  </a:lnTo>
                  <a:lnTo>
                    <a:pt x="642" y="2010"/>
                  </a:lnTo>
                  <a:lnTo>
                    <a:pt x="576" y="2088"/>
                  </a:lnTo>
                  <a:lnTo>
                    <a:pt x="426" y="2214"/>
                  </a:lnTo>
                  <a:lnTo>
                    <a:pt x="288" y="2250"/>
                  </a:lnTo>
                  <a:lnTo>
                    <a:pt x="216" y="2226"/>
                  </a:lnTo>
                  <a:lnTo>
                    <a:pt x="138" y="2190"/>
                  </a:lnTo>
                  <a:lnTo>
                    <a:pt x="186" y="2106"/>
                  </a:lnTo>
                  <a:lnTo>
                    <a:pt x="192" y="1992"/>
                  </a:lnTo>
                  <a:lnTo>
                    <a:pt x="180" y="1878"/>
                  </a:lnTo>
                  <a:lnTo>
                    <a:pt x="78" y="1800"/>
                  </a:lnTo>
                  <a:lnTo>
                    <a:pt x="24" y="1680"/>
                  </a:lnTo>
                  <a:lnTo>
                    <a:pt x="0" y="1074"/>
                  </a:lnTo>
                  <a:lnTo>
                    <a:pt x="246" y="1080"/>
                  </a:lnTo>
                  <a:lnTo>
                    <a:pt x="264" y="156"/>
                  </a:lnTo>
                  <a:close/>
                </a:path>
              </a:pathLst>
            </a:custGeom>
            <a:solidFill>
              <a:srgbClr val="CCCC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29" name="Freeform 128">
              <a:extLst>
                <a:ext uri="{FF2B5EF4-FFF2-40B4-BE49-F238E27FC236}">
                  <a16:creationId xmlns:a16="http://schemas.microsoft.com/office/drawing/2014/main" id="{A8541E26-B2ED-4D94-9610-7D89584BFA05}"/>
                </a:ext>
              </a:extLst>
            </p:cNvPr>
            <p:cNvSpPr>
              <a:spLocks/>
            </p:cNvSpPr>
            <p:nvPr/>
          </p:nvSpPr>
          <p:spPr bwMode="auto">
            <a:xfrm>
              <a:off x="2611438" y="4986338"/>
              <a:ext cx="604838" cy="749300"/>
            </a:xfrm>
            <a:custGeom>
              <a:avLst/>
              <a:gdLst/>
              <a:ahLst/>
              <a:cxnLst>
                <a:cxn ang="0">
                  <a:pos x="9" y="45"/>
                </a:cxn>
                <a:cxn ang="0">
                  <a:pos x="180" y="66"/>
                </a:cxn>
                <a:cxn ang="0">
                  <a:pos x="299" y="0"/>
                </a:cxn>
                <a:cxn ang="0">
                  <a:pos x="420" y="14"/>
                </a:cxn>
                <a:cxn ang="0">
                  <a:pos x="564" y="113"/>
                </a:cxn>
                <a:cxn ang="0">
                  <a:pos x="675" y="89"/>
                </a:cxn>
                <a:cxn ang="0">
                  <a:pos x="1554" y="74"/>
                </a:cxn>
                <a:cxn ang="0">
                  <a:pos x="1670" y="179"/>
                </a:cxn>
                <a:cxn ang="0">
                  <a:pos x="1929" y="197"/>
                </a:cxn>
                <a:cxn ang="0">
                  <a:pos x="2201" y="255"/>
                </a:cxn>
                <a:cxn ang="0">
                  <a:pos x="2184" y="1178"/>
                </a:cxn>
                <a:cxn ang="0">
                  <a:pos x="1937" y="1175"/>
                </a:cxn>
                <a:cxn ang="0">
                  <a:pos x="1961" y="1781"/>
                </a:cxn>
                <a:cxn ang="0">
                  <a:pos x="1962" y="2685"/>
                </a:cxn>
                <a:cxn ang="0">
                  <a:pos x="1923" y="2684"/>
                </a:cxn>
                <a:cxn ang="0">
                  <a:pos x="1473" y="2685"/>
                </a:cxn>
                <a:cxn ang="0">
                  <a:pos x="1352" y="2535"/>
                </a:cxn>
                <a:cxn ang="0">
                  <a:pos x="1176" y="2769"/>
                </a:cxn>
                <a:cxn ang="0">
                  <a:pos x="1074" y="2691"/>
                </a:cxn>
                <a:cxn ang="0">
                  <a:pos x="972" y="2553"/>
                </a:cxn>
                <a:cxn ang="0">
                  <a:pos x="852" y="2355"/>
                </a:cxn>
                <a:cxn ang="0">
                  <a:pos x="852" y="2235"/>
                </a:cxn>
                <a:cxn ang="0">
                  <a:pos x="810" y="2151"/>
                </a:cxn>
                <a:cxn ang="0">
                  <a:pos x="774" y="2031"/>
                </a:cxn>
                <a:cxn ang="0">
                  <a:pos x="780" y="1875"/>
                </a:cxn>
                <a:cxn ang="0">
                  <a:pos x="696" y="1743"/>
                </a:cxn>
                <a:cxn ang="0">
                  <a:pos x="696" y="1587"/>
                </a:cxn>
                <a:cxn ang="0">
                  <a:pos x="660" y="1437"/>
                </a:cxn>
                <a:cxn ang="0">
                  <a:pos x="702" y="1329"/>
                </a:cxn>
                <a:cxn ang="0">
                  <a:pos x="648" y="1251"/>
                </a:cxn>
                <a:cxn ang="0">
                  <a:pos x="564" y="1143"/>
                </a:cxn>
                <a:cxn ang="0">
                  <a:pos x="414" y="939"/>
                </a:cxn>
                <a:cxn ang="0">
                  <a:pos x="402" y="807"/>
                </a:cxn>
                <a:cxn ang="0">
                  <a:pos x="264" y="603"/>
                </a:cxn>
                <a:cxn ang="0">
                  <a:pos x="198" y="441"/>
                </a:cxn>
                <a:cxn ang="0">
                  <a:pos x="96" y="375"/>
                </a:cxn>
                <a:cxn ang="0">
                  <a:pos x="12" y="261"/>
                </a:cxn>
                <a:cxn ang="0">
                  <a:pos x="0" y="171"/>
                </a:cxn>
                <a:cxn ang="0">
                  <a:pos x="9" y="45"/>
                </a:cxn>
              </a:cxnLst>
              <a:rect l="0" t="0" r="r" b="b"/>
              <a:pathLst>
                <a:path w="2201" h="2769">
                  <a:moveTo>
                    <a:pt x="9" y="45"/>
                  </a:moveTo>
                  <a:lnTo>
                    <a:pt x="180" y="66"/>
                  </a:lnTo>
                  <a:lnTo>
                    <a:pt x="299" y="0"/>
                  </a:lnTo>
                  <a:lnTo>
                    <a:pt x="420" y="14"/>
                  </a:lnTo>
                  <a:lnTo>
                    <a:pt x="564" y="113"/>
                  </a:lnTo>
                  <a:lnTo>
                    <a:pt x="675" y="89"/>
                  </a:lnTo>
                  <a:lnTo>
                    <a:pt x="1554" y="74"/>
                  </a:lnTo>
                  <a:lnTo>
                    <a:pt x="1670" y="179"/>
                  </a:lnTo>
                  <a:lnTo>
                    <a:pt x="1929" y="197"/>
                  </a:lnTo>
                  <a:lnTo>
                    <a:pt x="2201" y="255"/>
                  </a:lnTo>
                  <a:lnTo>
                    <a:pt x="2184" y="1178"/>
                  </a:lnTo>
                  <a:lnTo>
                    <a:pt x="1937" y="1175"/>
                  </a:lnTo>
                  <a:lnTo>
                    <a:pt x="1961" y="1781"/>
                  </a:lnTo>
                  <a:lnTo>
                    <a:pt x="1962" y="2685"/>
                  </a:lnTo>
                  <a:lnTo>
                    <a:pt x="1923" y="2684"/>
                  </a:lnTo>
                  <a:lnTo>
                    <a:pt x="1473" y="2685"/>
                  </a:lnTo>
                  <a:lnTo>
                    <a:pt x="1352" y="2535"/>
                  </a:lnTo>
                  <a:lnTo>
                    <a:pt x="1176" y="2769"/>
                  </a:lnTo>
                  <a:lnTo>
                    <a:pt x="1074" y="2691"/>
                  </a:lnTo>
                  <a:lnTo>
                    <a:pt x="972" y="2553"/>
                  </a:lnTo>
                  <a:lnTo>
                    <a:pt x="852" y="2355"/>
                  </a:lnTo>
                  <a:lnTo>
                    <a:pt x="852" y="2235"/>
                  </a:lnTo>
                  <a:lnTo>
                    <a:pt x="810" y="2151"/>
                  </a:lnTo>
                  <a:lnTo>
                    <a:pt x="774" y="2031"/>
                  </a:lnTo>
                  <a:lnTo>
                    <a:pt x="780" y="1875"/>
                  </a:lnTo>
                  <a:lnTo>
                    <a:pt x="696" y="1743"/>
                  </a:lnTo>
                  <a:lnTo>
                    <a:pt x="696" y="1587"/>
                  </a:lnTo>
                  <a:lnTo>
                    <a:pt x="660" y="1437"/>
                  </a:lnTo>
                  <a:lnTo>
                    <a:pt x="702" y="1329"/>
                  </a:lnTo>
                  <a:lnTo>
                    <a:pt x="648" y="1251"/>
                  </a:lnTo>
                  <a:lnTo>
                    <a:pt x="564" y="1143"/>
                  </a:lnTo>
                  <a:lnTo>
                    <a:pt x="414" y="939"/>
                  </a:lnTo>
                  <a:lnTo>
                    <a:pt x="402" y="807"/>
                  </a:lnTo>
                  <a:lnTo>
                    <a:pt x="264" y="603"/>
                  </a:lnTo>
                  <a:lnTo>
                    <a:pt x="198" y="441"/>
                  </a:lnTo>
                  <a:lnTo>
                    <a:pt x="96" y="375"/>
                  </a:lnTo>
                  <a:lnTo>
                    <a:pt x="12" y="261"/>
                  </a:lnTo>
                  <a:lnTo>
                    <a:pt x="0" y="171"/>
                  </a:lnTo>
                  <a:lnTo>
                    <a:pt x="9" y="45"/>
                  </a:lnTo>
                  <a:close/>
                </a:path>
              </a:pathLst>
            </a:custGeom>
            <a:solidFill>
              <a:srgbClr val="CCCC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30" name="Freeform 129">
              <a:extLst>
                <a:ext uri="{FF2B5EF4-FFF2-40B4-BE49-F238E27FC236}">
                  <a16:creationId xmlns:a16="http://schemas.microsoft.com/office/drawing/2014/main" id="{75654382-1EF7-4108-BCC7-E84D39BD21B1}"/>
                </a:ext>
              </a:extLst>
            </p:cNvPr>
            <p:cNvSpPr>
              <a:spLocks/>
            </p:cNvSpPr>
            <p:nvPr/>
          </p:nvSpPr>
          <p:spPr bwMode="auto">
            <a:xfrm>
              <a:off x="2935288" y="5316538"/>
              <a:ext cx="1003300" cy="809625"/>
            </a:xfrm>
            <a:custGeom>
              <a:avLst/>
              <a:gdLst/>
              <a:ahLst/>
              <a:cxnLst>
                <a:cxn ang="0">
                  <a:pos x="174" y="1312"/>
                </a:cxn>
                <a:cxn ang="0">
                  <a:pos x="784" y="1464"/>
                </a:cxn>
                <a:cxn ang="0">
                  <a:pos x="838" y="680"/>
                </a:cxn>
                <a:cxn ang="0">
                  <a:pos x="952" y="866"/>
                </a:cxn>
                <a:cxn ang="0">
                  <a:pos x="898" y="1068"/>
                </a:cxn>
                <a:cxn ang="0">
                  <a:pos x="1048" y="1127"/>
                </a:cxn>
                <a:cxn ang="0">
                  <a:pos x="1341" y="960"/>
                </a:cxn>
                <a:cxn ang="0">
                  <a:pos x="1443" y="768"/>
                </a:cxn>
                <a:cxn ang="0">
                  <a:pos x="1669" y="836"/>
                </a:cxn>
                <a:cxn ang="0">
                  <a:pos x="1942" y="870"/>
                </a:cxn>
                <a:cxn ang="0">
                  <a:pos x="2088" y="710"/>
                </a:cxn>
                <a:cxn ang="0">
                  <a:pos x="2236" y="576"/>
                </a:cxn>
                <a:cxn ang="0">
                  <a:pos x="2358" y="423"/>
                </a:cxn>
                <a:cxn ang="0">
                  <a:pos x="2473" y="308"/>
                </a:cxn>
                <a:cxn ang="0">
                  <a:pos x="2620" y="173"/>
                </a:cxn>
                <a:cxn ang="0">
                  <a:pos x="2847" y="95"/>
                </a:cxn>
                <a:cxn ang="0">
                  <a:pos x="3043" y="0"/>
                </a:cxn>
                <a:cxn ang="0">
                  <a:pos x="3258" y="54"/>
                </a:cxn>
                <a:cxn ang="0">
                  <a:pos x="3384" y="222"/>
                </a:cxn>
                <a:cxn ang="0">
                  <a:pos x="3484" y="480"/>
                </a:cxn>
                <a:cxn ang="0">
                  <a:pos x="3474" y="726"/>
                </a:cxn>
                <a:cxn ang="0">
                  <a:pos x="3480" y="996"/>
                </a:cxn>
                <a:cxn ang="0">
                  <a:pos x="3511" y="1161"/>
                </a:cxn>
                <a:cxn ang="0">
                  <a:pos x="3658" y="1164"/>
                </a:cxn>
                <a:cxn ang="0">
                  <a:pos x="3586" y="1374"/>
                </a:cxn>
                <a:cxn ang="0">
                  <a:pos x="3394" y="1620"/>
                </a:cxn>
                <a:cxn ang="0">
                  <a:pos x="3022" y="2112"/>
                </a:cxn>
                <a:cxn ang="0">
                  <a:pos x="2758" y="2328"/>
                </a:cxn>
                <a:cxn ang="0">
                  <a:pos x="2500" y="2586"/>
                </a:cxn>
                <a:cxn ang="0">
                  <a:pos x="2260" y="2718"/>
                </a:cxn>
                <a:cxn ang="0">
                  <a:pos x="2086" y="2724"/>
                </a:cxn>
                <a:cxn ang="0">
                  <a:pos x="1846" y="2796"/>
                </a:cxn>
                <a:cxn ang="0">
                  <a:pos x="1660" y="2832"/>
                </a:cxn>
                <a:cxn ang="0">
                  <a:pos x="1450" y="2832"/>
                </a:cxn>
                <a:cxn ang="0">
                  <a:pos x="1282" y="2814"/>
                </a:cxn>
                <a:cxn ang="0">
                  <a:pos x="1066" y="2892"/>
                </a:cxn>
                <a:cxn ang="0">
                  <a:pos x="766" y="2988"/>
                </a:cxn>
                <a:cxn ang="0">
                  <a:pos x="622" y="2886"/>
                </a:cxn>
                <a:cxn ang="0">
                  <a:pos x="472" y="2844"/>
                </a:cxn>
                <a:cxn ang="0">
                  <a:pos x="430" y="2724"/>
                </a:cxn>
                <a:cxn ang="0">
                  <a:pos x="334" y="2580"/>
                </a:cxn>
                <a:cxn ang="0">
                  <a:pos x="424" y="2484"/>
                </a:cxn>
                <a:cxn ang="0">
                  <a:pos x="400" y="2280"/>
                </a:cxn>
                <a:cxn ang="0">
                  <a:pos x="238" y="2028"/>
                </a:cxn>
                <a:cxn ang="0">
                  <a:pos x="148" y="1824"/>
                </a:cxn>
                <a:cxn ang="0">
                  <a:pos x="0" y="1548"/>
                </a:cxn>
              </a:cxnLst>
              <a:rect l="0" t="0" r="r" b="b"/>
              <a:pathLst>
                <a:path w="3658" h="2988">
                  <a:moveTo>
                    <a:pt x="0" y="1548"/>
                  </a:moveTo>
                  <a:lnTo>
                    <a:pt x="174" y="1312"/>
                  </a:lnTo>
                  <a:lnTo>
                    <a:pt x="294" y="1464"/>
                  </a:lnTo>
                  <a:lnTo>
                    <a:pt x="784" y="1464"/>
                  </a:lnTo>
                  <a:lnTo>
                    <a:pt x="784" y="560"/>
                  </a:lnTo>
                  <a:lnTo>
                    <a:pt x="838" y="680"/>
                  </a:lnTo>
                  <a:lnTo>
                    <a:pt x="939" y="756"/>
                  </a:lnTo>
                  <a:lnTo>
                    <a:pt x="952" y="866"/>
                  </a:lnTo>
                  <a:lnTo>
                    <a:pt x="946" y="987"/>
                  </a:lnTo>
                  <a:lnTo>
                    <a:pt x="898" y="1068"/>
                  </a:lnTo>
                  <a:lnTo>
                    <a:pt x="973" y="1103"/>
                  </a:lnTo>
                  <a:lnTo>
                    <a:pt x="1048" y="1127"/>
                  </a:lnTo>
                  <a:lnTo>
                    <a:pt x="1188" y="1092"/>
                  </a:lnTo>
                  <a:lnTo>
                    <a:pt x="1341" y="960"/>
                  </a:lnTo>
                  <a:lnTo>
                    <a:pt x="1402" y="887"/>
                  </a:lnTo>
                  <a:lnTo>
                    <a:pt x="1443" y="768"/>
                  </a:lnTo>
                  <a:lnTo>
                    <a:pt x="1534" y="750"/>
                  </a:lnTo>
                  <a:lnTo>
                    <a:pt x="1669" y="836"/>
                  </a:lnTo>
                  <a:lnTo>
                    <a:pt x="1809" y="870"/>
                  </a:lnTo>
                  <a:lnTo>
                    <a:pt x="1942" y="870"/>
                  </a:lnTo>
                  <a:lnTo>
                    <a:pt x="2050" y="809"/>
                  </a:lnTo>
                  <a:lnTo>
                    <a:pt x="2088" y="710"/>
                  </a:lnTo>
                  <a:lnTo>
                    <a:pt x="2110" y="590"/>
                  </a:lnTo>
                  <a:lnTo>
                    <a:pt x="2236" y="576"/>
                  </a:lnTo>
                  <a:lnTo>
                    <a:pt x="2344" y="510"/>
                  </a:lnTo>
                  <a:lnTo>
                    <a:pt x="2358" y="423"/>
                  </a:lnTo>
                  <a:lnTo>
                    <a:pt x="2388" y="348"/>
                  </a:lnTo>
                  <a:lnTo>
                    <a:pt x="2473" y="308"/>
                  </a:lnTo>
                  <a:lnTo>
                    <a:pt x="2556" y="263"/>
                  </a:lnTo>
                  <a:lnTo>
                    <a:pt x="2620" y="173"/>
                  </a:lnTo>
                  <a:lnTo>
                    <a:pt x="2698" y="102"/>
                  </a:lnTo>
                  <a:lnTo>
                    <a:pt x="2847" y="95"/>
                  </a:lnTo>
                  <a:lnTo>
                    <a:pt x="2908" y="0"/>
                  </a:lnTo>
                  <a:lnTo>
                    <a:pt x="3043" y="0"/>
                  </a:lnTo>
                  <a:lnTo>
                    <a:pt x="3162" y="60"/>
                  </a:lnTo>
                  <a:lnTo>
                    <a:pt x="3258" y="54"/>
                  </a:lnTo>
                  <a:lnTo>
                    <a:pt x="3409" y="65"/>
                  </a:lnTo>
                  <a:lnTo>
                    <a:pt x="3384" y="222"/>
                  </a:lnTo>
                  <a:lnTo>
                    <a:pt x="3409" y="377"/>
                  </a:lnTo>
                  <a:lnTo>
                    <a:pt x="3484" y="480"/>
                  </a:lnTo>
                  <a:lnTo>
                    <a:pt x="3511" y="590"/>
                  </a:lnTo>
                  <a:lnTo>
                    <a:pt x="3474" y="726"/>
                  </a:lnTo>
                  <a:lnTo>
                    <a:pt x="3473" y="886"/>
                  </a:lnTo>
                  <a:lnTo>
                    <a:pt x="3480" y="996"/>
                  </a:lnTo>
                  <a:lnTo>
                    <a:pt x="3460" y="1128"/>
                  </a:lnTo>
                  <a:lnTo>
                    <a:pt x="3511" y="1161"/>
                  </a:lnTo>
                  <a:lnTo>
                    <a:pt x="3555" y="1146"/>
                  </a:lnTo>
                  <a:lnTo>
                    <a:pt x="3658" y="1164"/>
                  </a:lnTo>
                  <a:lnTo>
                    <a:pt x="3622" y="1266"/>
                  </a:lnTo>
                  <a:lnTo>
                    <a:pt x="3586" y="1374"/>
                  </a:lnTo>
                  <a:lnTo>
                    <a:pt x="3532" y="1536"/>
                  </a:lnTo>
                  <a:lnTo>
                    <a:pt x="3394" y="1620"/>
                  </a:lnTo>
                  <a:lnTo>
                    <a:pt x="3190" y="1860"/>
                  </a:lnTo>
                  <a:lnTo>
                    <a:pt x="3022" y="2112"/>
                  </a:lnTo>
                  <a:lnTo>
                    <a:pt x="2866" y="2262"/>
                  </a:lnTo>
                  <a:lnTo>
                    <a:pt x="2758" y="2328"/>
                  </a:lnTo>
                  <a:lnTo>
                    <a:pt x="2662" y="2430"/>
                  </a:lnTo>
                  <a:lnTo>
                    <a:pt x="2500" y="2586"/>
                  </a:lnTo>
                  <a:lnTo>
                    <a:pt x="2398" y="2640"/>
                  </a:lnTo>
                  <a:lnTo>
                    <a:pt x="2260" y="2718"/>
                  </a:lnTo>
                  <a:lnTo>
                    <a:pt x="2176" y="2730"/>
                  </a:lnTo>
                  <a:lnTo>
                    <a:pt x="2086" y="2724"/>
                  </a:lnTo>
                  <a:lnTo>
                    <a:pt x="1960" y="2802"/>
                  </a:lnTo>
                  <a:lnTo>
                    <a:pt x="1846" y="2796"/>
                  </a:lnTo>
                  <a:lnTo>
                    <a:pt x="1786" y="2862"/>
                  </a:lnTo>
                  <a:lnTo>
                    <a:pt x="1660" y="2832"/>
                  </a:lnTo>
                  <a:lnTo>
                    <a:pt x="1540" y="2778"/>
                  </a:lnTo>
                  <a:lnTo>
                    <a:pt x="1450" y="2832"/>
                  </a:lnTo>
                  <a:lnTo>
                    <a:pt x="1366" y="2808"/>
                  </a:lnTo>
                  <a:lnTo>
                    <a:pt x="1282" y="2814"/>
                  </a:lnTo>
                  <a:lnTo>
                    <a:pt x="1162" y="2892"/>
                  </a:lnTo>
                  <a:lnTo>
                    <a:pt x="1066" y="2892"/>
                  </a:lnTo>
                  <a:lnTo>
                    <a:pt x="910" y="2898"/>
                  </a:lnTo>
                  <a:lnTo>
                    <a:pt x="766" y="2988"/>
                  </a:lnTo>
                  <a:lnTo>
                    <a:pt x="706" y="2976"/>
                  </a:lnTo>
                  <a:lnTo>
                    <a:pt x="622" y="2886"/>
                  </a:lnTo>
                  <a:lnTo>
                    <a:pt x="568" y="2868"/>
                  </a:lnTo>
                  <a:lnTo>
                    <a:pt x="472" y="2844"/>
                  </a:lnTo>
                  <a:lnTo>
                    <a:pt x="418" y="2802"/>
                  </a:lnTo>
                  <a:lnTo>
                    <a:pt x="430" y="2724"/>
                  </a:lnTo>
                  <a:lnTo>
                    <a:pt x="406" y="2646"/>
                  </a:lnTo>
                  <a:lnTo>
                    <a:pt x="334" y="2580"/>
                  </a:lnTo>
                  <a:lnTo>
                    <a:pt x="334" y="2502"/>
                  </a:lnTo>
                  <a:lnTo>
                    <a:pt x="424" y="2484"/>
                  </a:lnTo>
                  <a:lnTo>
                    <a:pt x="436" y="2382"/>
                  </a:lnTo>
                  <a:lnTo>
                    <a:pt x="400" y="2280"/>
                  </a:lnTo>
                  <a:lnTo>
                    <a:pt x="292" y="2142"/>
                  </a:lnTo>
                  <a:lnTo>
                    <a:pt x="238" y="2028"/>
                  </a:lnTo>
                  <a:lnTo>
                    <a:pt x="160" y="1932"/>
                  </a:lnTo>
                  <a:lnTo>
                    <a:pt x="148" y="1824"/>
                  </a:lnTo>
                  <a:lnTo>
                    <a:pt x="88" y="1662"/>
                  </a:lnTo>
                  <a:lnTo>
                    <a:pt x="0" y="1548"/>
                  </a:lnTo>
                  <a:close/>
                </a:path>
              </a:pathLst>
            </a:custGeom>
            <a:solidFill>
              <a:srgbClr val="CCCCF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200" b="1" kern="0">
                <a:solidFill>
                  <a:srgbClr val="000000"/>
                </a:solidFill>
                <a:latin typeface="Arial" charset="0"/>
              </a:endParaRPr>
            </a:p>
          </p:txBody>
        </p:sp>
        <p:sp>
          <p:nvSpPr>
            <p:cNvPr id="131" name="Freeform 130">
              <a:extLst>
                <a:ext uri="{FF2B5EF4-FFF2-40B4-BE49-F238E27FC236}">
                  <a16:creationId xmlns:a16="http://schemas.microsoft.com/office/drawing/2014/main" id="{D1B5393C-B366-4A28-8791-1817183DCCA3}"/>
                </a:ext>
              </a:extLst>
            </p:cNvPr>
            <p:cNvSpPr>
              <a:spLocks/>
            </p:cNvSpPr>
            <p:nvPr/>
          </p:nvSpPr>
          <p:spPr bwMode="auto">
            <a:xfrm>
              <a:off x="4603750" y="4679950"/>
              <a:ext cx="512763" cy="903288"/>
            </a:xfrm>
            <a:custGeom>
              <a:avLst/>
              <a:gdLst/>
              <a:ahLst/>
              <a:cxnLst>
                <a:cxn ang="0">
                  <a:pos x="1552" y="128"/>
                </a:cxn>
                <a:cxn ang="0">
                  <a:pos x="1544" y="280"/>
                </a:cxn>
                <a:cxn ang="0">
                  <a:pos x="1480" y="360"/>
                </a:cxn>
                <a:cxn ang="0">
                  <a:pos x="1408" y="400"/>
                </a:cxn>
                <a:cxn ang="0">
                  <a:pos x="1320" y="376"/>
                </a:cxn>
                <a:cxn ang="0">
                  <a:pos x="1280" y="440"/>
                </a:cxn>
                <a:cxn ang="0">
                  <a:pos x="1336" y="560"/>
                </a:cxn>
                <a:cxn ang="0">
                  <a:pos x="1224" y="592"/>
                </a:cxn>
                <a:cxn ang="0">
                  <a:pos x="1256" y="688"/>
                </a:cxn>
                <a:cxn ang="0">
                  <a:pos x="1152" y="760"/>
                </a:cxn>
                <a:cxn ang="0">
                  <a:pos x="1096" y="728"/>
                </a:cxn>
                <a:cxn ang="0">
                  <a:pos x="1013" y="814"/>
                </a:cxn>
                <a:cxn ang="0">
                  <a:pos x="776" y="936"/>
                </a:cxn>
                <a:cxn ang="0">
                  <a:pos x="632" y="976"/>
                </a:cxn>
                <a:cxn ang="0">
                  <a:pos x="576" y="1000"/>
                </a:cxn>
                <a:cxn ang="0">
                  <a:pos x="489" y="997"/>
                </a:cxn>
                <a:cxn ang="0">
                  <a:pos x="424" y="1152"/>
                </a:cxn>
                <a:cxn ang="0">
                  <a:pos x="296" y="1336"/>
                </a:cxn>
                <a:cxn ang="0">
                  <a:pos x="288" y="1536"/>
                </a:cxn>
                <a:cxn ang="0">
                  <a:pos x="336" y="1640"/>
                </a:cxn>
                <a:cxn ang="0">
                  <a:pos x="368" y="1808"/>
                </a:cxn>
                <a:cxn ang="0">
                  <a:pos x="351" y="1943"/>
                </a:cxn>
                <a:cxn ang="0">
                  <a:pos x="232" y="2144"/>
                </a:cxn>
                <a:cxn ang="0">
                  <a:pos x="120" y="2280"/>
                </a:cxn>
                <a:cxn ang="0">
                  <a:pos x="32" y="2408"/>
                </a:cxn>
                <a:cxn ang="0">
                  <a:pos x="0" y="2600"/>
                </a:cxn>
                <a:cxn ang="0">
                  <a:pos x="88" y="2760"/>
                </a:cxn>
                <a:cxn ang="0">
                  <a:pos x="64" y="2880"/>
                </a:cxn>
                <a:cxn ang="0">
                  <a:pos x="48" y="3008"/>
                </a:cxn>
                <a:cxn ang="0">
                  <a:pos x="96" y="3088"/>
                </a:cxn>
                <a:cxn ang="0">
                  <a:pos x="112" y="3184"/>
                </a:cxn>
                <a:cxn ang="0">
                  <a:pos x="256" y="3240"/>
                </a:cxn>
                <a:cxn ang="0">
                  <a:pos x="344" y="3328"/>
                </a:cxn>
                <a:cxn ang="0">
                  <a:pos x="504" y="3264"/>
                </a:cxn>
                <a:cxn ang="0">
                  <a:pos x="654" y="3225"/>
                </a:cxn>
                <a:cxn ang="0">
                  <a:pos x="792" y="3184"/>
                </a:cxn>
                <a:cxn ang="0">
                  <a:pos x="848" y="3040"/>
                </a:cxn>
                <a:cxn ang="0">
                  <a:pos x="952" y="2904"/>
                </a:cxn>
                <a:cxn ang="0">
                  <a:pos x="1068" y="2523"/>
                </a:cxn>
                <a:cxn ang="0">
                  <a:pos x="1272" y="2088"/>
                </a:cxn>
                <a:cxn ang="0">
                  <a:pos x="1416" y="1800"/>
                </a:cxn>
                <a:cxn ang="0">
                  <a:pos x="1536" y="1568"/>
                </a:cxn>
                <a:cxn ang="0">
                  <a:pos x="1544" y="1368"/>
                </a:cxn>
                <a:cxn ang="0">
                  <a:pos x="1584" y="1280"/>
                </a:cxn>
                <a:cxn ang="0">
                  <a:pos x="1656" y="1168"/>
                </a:cxn>
                <a:cxn ang="0">
                  <a:pos x="1688" y="1096"/>
                </a:cxn>
                <a:cxn ang="0">
                  <a:pos x="1620" y="967"/>
                </a:cxn>
                <a:cxn ang="0">
                  <a:pos x="1632" y="896"/>
                </a:cxn>
                <a:cxn ang="0">
                  <a:pos x="1704" y="864"/>
                </a:cxn>
                <a:cxn ang="0">
                  <a:pos x="1736" y="936"/>
                </a:cxn>
                <a:cxn ang="0">
                  <a:pos x="1760" y="984"/>
                </a:cxn>
                <a:cxn ang="0">
                  <a:pos x="1824" y="928"/>
                </a:cxn>
                <a:cxn ang="0">
                  <a:pos x="1864" y="840"/>
                </a:cxn>
                <a:cxn ang="0">
                  <a:pos x="1808" y="736"/>
                </a:cxn>
                <a:cxn ang="0">
                  <a:pos x="1808" y="568"/>
                </a:cxn>
                <a:cxn ang="0">
                  <a:pos x="1784" y="272"/>
                </a:cxn>
                <a:cxn ang="0">
                  <a:pos x="1712" y="144"/>
                </a:cxn>
                <a:cxn ang="0">
                  <a:pos x="1672" y="0"/>
                </a:cxn>
                <a:cxn ang="0">
                  <a:pos x="1600" y="48"/>
                </a:cxn>
                <a:cxn ang="0">
                  <a:pos x="1552" y="128"/>
                </a:cxn>
              </a:cxnLst>
              <a:rect l="0" t="0" r="r" b="b"/>
              <a:pathLst>
                <a:path w="1864" h="3328">
                  <a:moveTo>
                    <a:pt x="1552" y="128"/>
                  </a:moveTo>
                  <a:lnTo>
                    <a:pt x="1544" y="280"/>
                  </a:lnTo>
                  <a:lnTo>
                    <a:pt x="1480" y="360"/>
                  </a:lnTo>
                  <a:lnTo>
                    <a:pt x="1408" y="400"/>
                  </a:lnTo>
                  <a:lnTo>
                    <a:pt x="1320" y="376"/>
                  </a:lnTo>
                  <a:lnTo>
                    <a:pt x="1280" y="440"/>
                  </a:lnTo>
                  <a:lnTo>
                    <a:pt x="1336" y="560"/>
                  </a:lnTo>
                  <a:lnTo>
                    <a:pt x="1224" y="592"/>
                  </a:lnTo>
                  <a:lnTo>
                    <a:pt x="1256" y="688"/>
                  </a:lnTo>
                  <a:lnTo>
                    <a:pt x="1152" y="760"/>
                  </a:lnTo>
                  <a:lnTo>
                    <a:pt x="1096" y="728"/>
                  </a:lnTo>
                  <a:lnTo>
                    <a:pt x="1013" y="814"/>
                  </a:lnTo>
                  <a:lnTo>
                    <a:pt x="776" y="936"/>
                  </a:lnTo>
                  <a:lnTo>
                    <a:pt x="632" y="976"/>
                  </a:lnTo>
                  <a:lnTo>
                    <a:pt x="576" y="1000"/>
                  </a:lnTo>
                  <a:lnTo>
                    <a:pt x="489" y="997"/>
                  </a:lnTo>
                  <a:lnTo>
                    <a:pt x="424" y="1152"/>
                  </a:lnTo>
                  <a:lnTo>
                    <a:pt x="296" y="1336"/>
                  </a:lnTo>
                  <a:lnTo>
                    <a:pt x="288" y="1536"/>
                  </a:lnTo>
                  <a:lnTo>
                    <a:pt x="336" y="1640"/>
                  </a:lnTo>
                  <a:lnTo>
                    <a:pt x="368" y="1808"/>
                  </a:lnTo>
                  <a:lnTo>
                    <a:pt x="351" y="1943"/>
                  </a:lnTo>
                  <a:lnTo>
                    <a:pt x="232" y="2144"/>
                  </a:lnTo>
                  <a:lnTo>
                    <a:pt x="120" y="2280"/>
                  </a:lnTo>
                  <a:lnTo>
                    <a:pt x="32" y="2408"/>
                  </a:lnTo>
                  <a:lnTo>
                    <a:pt x="0" y="2600"/>
                  </a:lnTo>
                  <a:lnTo>
                    <a:pt x="88" y="2760"/>
                  </a:lnTo>
                  <a:lnTo>
                    <a:pt x="64" y="2880"/>
                  </a:lnTo>
                  <a:lnTo>
                    <a:pt x="48" y="3008"/>
                  </a:lnTo>
                  <a:lnTo>
                    <a:pt x="96" y="3088"/>
                  </a:lnTo>
                  <a:lnTo>
                    <a:pt x="112" y="3184"/>
                  </a:lnTo>
                  <a:lnTo>
                    <a:pt x="256" y="3240"/>
                  </a:lnTo>
                  <a:lnTo>
                    <a:pt x="344" y="3328"/>
                  </a:lnTo>
                  <a:lnTo>
                    <a:pt x="504" y="3264"/>
                  </a:lnTo>
                  <a:lnTo>
                    <a:pt x="654" y="3225"/>
                  </a:lnTo>
                  <a:lnTo>
                    <a:pt x="792" y="3184"/>
                  </a:lnTo>
                  <a:lnTo>
                    <a:pt x="848" y="3040"/>
                  </a:lnTo>
                  <a:lnTo>
                    <a:pt x="952" y="2904"/>
                  </a:lnTo>
                  <a:lnTo>
                    <a:pt x="1068" y="2523"/>
                  </a:lnTo>
                  <a:lnTo>
                    <a:pt x="1272" y="2088"/>
                  </a:lnTo>
                  <a:lnTo>
                    <a:pt x="1416" y="1800"/>
                  </a:lnTo>
                  <a:lnTo>
                    <a:pt x="1536" y="1568"/>
                  </a:lnTo>
                  <a:lnTo>
                    <a:pt x="1544" y="1368"/>
                  </a:lnTo>
                  <a:lnTo>
                    <a:pt x="1584" y="1280"/>
                  </a:lnTo>
                  <a:lnTo>
                    <a:pt x="1656" y="1168"/>
                  </a:lnTo>
                  <a:lnTo>
                    <a:pt x="1688" y="1096"/>
                  </a:lnTo>
                  <a:lnTo>
                    <a:pt x="1620" y="967"/>
                  </a:lnTo>
                  <a:lnTo>
                    <a:pt x="1632" y="896"/>
                  </a:lnTo>
                  <a:lnTo>
                    <a:pt x="1704" y="864"/>
                  </a:lnTo>
                  <a:lnTo>
                    <a:pt x="1736" y="936"/>
                  </a:lnTo>
                  <a:lnTo>
                    <a:pt x="1760" y="984"/>
                  </a:lnTo>
                  <a:lnTo>
                    <a:pt x="1824" y="928"/>
                  </a:lnTo>
                  <a:lnTo>
                    <a:pt x="1864" y="840"/>
                  </a:lnTo>
                  <a:lnTo>
                    <a:pt x="1808" y="736"/>
                  </a:lnTo>
                  <a:lnTo>
                    <a:pt x="1808" y="568"/>
                  </a:lnTo>
                  <a:lnTo>
                    <a:pt x="1784" y="272"/>
                  </a:lnTo>
                  <a:lnTo>
                    <a:pt x="1712" y="144"/>
                  </a:lnTo>
                  <a:lnTo>
                    <a:pt x="1672" y="0"/>
                  </a:lnTo>
                  <a:lnTo>
                    <a:pt x="1600" y="48"/>
                  </a:lnTo>
                  <a:lnTo>
                    <a:pt x="1552" y="12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dirty="0">
                <a:solidFill>
                  <a:sysClr val="windowText" lastClr="000000"/>
                </a:solidFill>
              </a:endParaRPr>
            </a:p>
          </p:txBody>
        </p:sp>
        <p:sp>
          <p:nvSpPr>
            <p:cNvPr id="132" name="Freeform 131">
              <a:extLst>
                <a:ext uri="{FF2B5EF4-FFF2-40B4-BE49-F238E27FC236}">
                  <a16:creationId xmlns:a16="http://schemas.microsoft.com/office/drawing/2014/main" id="{4F7BEC91-DE7F-4B92-8BF3-EE414BF4453E}"/>
                </a:ext>
              </a:extLst>
            </p:cNvPr>
            <p:cNvSpPr>
              <a:spLocks/>
            </p:cNvSpPr>
            <p:nvPr/>
          </p:nvSpPr>
          <p:spPr bwMode="auto">
            <a:xfrm>
              <a:off x="3817938" y="5564188"/>
              <a:ext cx="80963" cy="88900"/>
            </a:xfrm>
            <a:custGeom>
              <a:avLst/>
              <a:gdLst/>
              <a:ahLst/>
              <a:cxnLst>
                <a:cxn ang="0">
                  <a:pos x="263" y="82"/>
                </a:cxn>
                <a:cxn ang="0">
                  <a:pos x="242" y="217"/>
                </a:cxn>
                <a:cxn ang="0">
                  <a:pos x="296" y="256"/>
                </a:cxn>
                <a:cxn ang="0">
                  <a:pos x="240" y="328"/>
                </a:cxn>
                <a:cxn ang="0">
                  <a:pos x="56" y="328"/>
                </a:cxn>
                <a:cxn ang="0">
                  <a:pos x="0" y="232"/>
                </a:cxn>
                <a:cxn ang="0">
                  <a:pos x="24" y="96"/>
                </a:cxn>
                <a:cxn ang="0">
                  <a:pos x="72" y="0"/>
                </a:cxn>
                <a:cxn ang="0">
                  <a:pos x="216" y="16"/>
                </a:cxn>
                <a:cxn ang="0">
                  <a:pos x="263" y="82"/>
                </a:cxn>
              </a:cxnLst>
              <a:rect l="0" t="0" r="r" b="b"/>
              <a:pathLst>
                <a:path w="296" h="328">
                  <a:moveTo>
                    <a:pt x="263" y="82"/>
                  </a:moveTo>
                  <a:lnTo>
                    <a:pt x="242" y="217"/>
                  </a:lnTo>
                  <a:lnTo>
                    <a:pt x="296" y="256"/>
                  </a:lnTo>
                  <a:lnTo>
                    <a:pt x="240" y="328"/>
                  </a:lnTo>
                  <a:lnTo>
                    <a:pt x="56" y="328"/>
                  </a:lnTo>
                  <a:lnTo>
                    <a:pt x="0" y="232"/>
                  </a:lnTo>
                  <a:lnTo>
                    <a:pt x="24" y="96"/>
                  </a:lnTo>
                  <a:lnTo>
                    <a:pt x="72" y="0"/>
                  </a:lnTo>
                  <a:lnTo>
                    <a:pt x="216" y="16"/>
                  </a:lnTo>
                  <a:lnTo>
                    <a:pt x="263" y="82"/>
                  </a:lnTo>
                  <a:close/>
                </a:path>
              </a:pathLst>
            </a:custGeom>
            <a:solidFill>
              <a:srgbClr val="CCCC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33" name="Freeform 132">
              <a:extLst>
                <a:ext uri="{FF2B5EF4-FFF2-40B4-BE49-F238E27FC236}">
                  <a16:creationId xmlns:a16="http://schemas.microsoft.com/office/drawing/2014/main" id="{9206D842-2397-41BA-99E5-AD0F05B30C52}"/>
                </a:ext>
              </a:extLst>
            </p:cNvPr>
            <p:cNvSpPr>
              <a:spLocks/>
            </p:cNvSpPr>
            <p:nvPr/>
          </p:nvSpPr>
          <p:spPr bwMode="auto">
            <a:xfrm>
              <a:off x="3571875" y="5735638"/>
              <a:ext cx="152400" cy="136525"/>
            </a:xfrm>
            <a:custGeom>
              <a:avLst/>
              <a:gdLst/>
              <a:ahLst/>
              <a:cxnLst>
                <a:cxn ang="0">
                  <a:pos x="432" y="344"/>
                </a:cxn>
                <a:cxn ang="0">
                  <a:pos x="288" y="408"/>
                </a:cxn>
                <a:cxn ang="0">
                  <a:pos x="168" y="504"/>
                </a:cxn>
                <a:cxn ang="0">
                  <a:pos x="96" y="456"/>
                </a:cxn>
                <a:cxn ang="0">
                  <a:pos x="56" y="360"/>
                </a:cxn>
                <a:cxn ang="0">
                  <a:pos x="0" y="304"/>
                </a:cxn>
                <a:cxn ang="0">
                  <a:pos x="96" y="160"/>
                </a:cxn>
                <a:cxn ang="0">
                  <a:pos x="216" y="40"/>
                </a:cxn>
                <a:cxn ang="0">
                  <a:pos x="392" y="0"/>
                </a:cxn>
                <a:cxn ang="0">
                  <a:pos x="496" y="96"/>
                </a:cxn>
                <a:cxn ang="0">
                  <a:pos x="560" y="192"/>
                </a:cxn>
                <a:cxn ang="0">
                  <a:pos x="488" y="272"/>
                </a:cxn>
                <a:cxn ang="0">
                  <a:pos x="432" y="344"/>
                </a:cxn>
              </a:cxnLst>
              <a:rect l="0" t="0" r="r" b="b"/>
              <a:pathLst>
                <a:path w="560" h="504">
                  <a:moveTo>
                    <a:pt x="432" y="344"/>
                  </a:moveTo>
                  <a:lnTo>
                    <a:pt x="288" y="408"/>
                  </a:lnTo>
                  <a:lnTo>
                    <a:pt x="168" y="504"/>
                  </a:lnTo>
                  <a:lnTo>
                    <a:pt x="96" y="456"/>
                  </a:lnTo>
                  <a:lnTo>
                    <a:pt x="56" y="360"/>
                  </a:lnTo>
                  <a:lnTo>
                    <a:pt x="0" y="304"/>
                  </a:lnTo>
                  <a:lnTo>
                    <a:pt x="96" y="160"/>
                  </a:lnTo>
                  <a:lnTo>
                    <a:pt x="216" y="40"/>
                  </a:lnTo>
                  <a:lnTo>
                    <a:pt x="392" y="0"/>
                  </a:lnTo>
                  <a:lnTo>
                    <a:pt x="496" y="96"/>
                  </a:lnTo>
                  <a:lnTo>
                    <a:pt x="560" y="192"/>
                  </a:lnTo>
                  <a:lnTo>
                    <a:pt x="488" y="272"/>
                  </a:lnTo>
                  <a:lnTo>
                    <a:pt x="432" y="344"/>
                  </a:lnTo>
                  <a:close/>
                </a:path>
              </a:pathLst>
            </a:custGeom>
            <a:solidFill>
              <a:srgbClr val="CCCC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34" name="Freeform 133">
              <a:extLst>
                <a:ext uri="{FF2B5EF4-FFF2-40B4-BE49-F238E27FC236}">
                  <a16:creationId xmlns:a16="http://schemas.microsoft.com/office/drawing/2014/main" id="{1F5C8A88-E321-4890-A641-12250F4E7CA4}"/>
                </a:ext>
              </a:extLst>
            </p:cNvPr>
            <p:cNvSpPr>
              <a:spLocks/>
            </p:cNvSpPr>
            <p:nvPr/>
          </p:nvSpPr>
          <p:spPr bwMode="auto">
            <a:xfrm>
              <a:off x="2406650" y="3714750"/>
              <a:ext cx="371475" cy="406400"/>
            </a:xfrm>
            <a:custGeom>
              <a:avLst/>
              <a:gdLst/>
              <a:ahLst/>
              <a:cxnLst>
                <a:cxn ang="0">
                  <a:pos x="1354" y="350"/>
                </a:cxn>
                <a:cxn ang="0">
                  <a:pos x="1302" y="258"/>
                </a:cxn>
                <a:cxn ang="0">
                  <a:pos x="1204" y="216"/>
                </a:cxn>
                <a:cxn ang="0">
                  <a:pos x="1100" y="262"/>
                </a:cxn>
                <a:cxn ang="0">
                  <a:pos x="1030" y="202"/>
                </a:cxn>
                <a:cxn ang="0">
                  <a:pos x="1020" y="128"/>
                </a:cxn>
                <a:cxn ang="0">
                  <a:pos x="1084" y="22"/>
                </a:cxn>
                <a:cxn ang="0">
                  <a:pos x="656" y="0"/>
                </a:cxn>
                <a:cxn ang="0">
                  <a:pos x="572" y="46"/>
                </a:cxn>
                <a:cxn ang="0">
                  <a:pos x="582" y="178"/>
                </a:cxn>
                <a:cxn ang="0">
                  <a:pos x="576" y="328"/>
                </a:cxn>
                <a:cxn ang="0">
                  <a:pos x="360" y="310"/>
                </a:cxn>
                <a:cxn ang="0">
                  <a:pos x="180" y="334"/>
                </a:cxn>
                <a:cxn ang="0">
                  <a:pos x="150" y="406"/>
                </a:cxn>
                <a:cxn ang="0">
                  <a:pos x="192" y="466"/>
                </a:cxn>
                <a:cxn ang="0">
                  <a:pos x="198" y="556"/>
                </a:cxn>
                <a:cxn ang="0">
                  <a:pos x="120" y="556"/>
                </a:cxn>
                <a:cxn ang="0">
                  <a:pos x="72" y="670"/>
                </a:cxn>
                <a:cxn ang="0">
                  <a:pos x="0" y="760"/>
                </a:cxn>
                <a:cxn ang="0">
                  <a:pos x="30" y="904"/>
                </a:cxn>
                <a:cxn ang="0">
                  <a:pos x="78" y="988"/>
                </a:cxn>
                <a:cxn ang="0">
                  <a:pos x="198" y="1156"/>
                </a:cxn>
                <a:cxn ang="0">
                  <a:pos x="300" y="1198"/>
                </a:cxn>
                <a:cxn ang="0">
                  <a:pos x="378" y="1300"/>
                </a:cxn>
                <a:cxn ang="0">
                  <a:pos x="414" y="1378"/>
                </a:cxn>
                <a:cxn ang="0">
                  <a:pos x="468" y="1450"/>
                </a:cxn>
                <a:cxn ang="0">
                  <a:pos x="536" y="1498"/>
                </a:cxn>
                <a:cxn ang="0">
                  <a:pos x="596" y="1434"/>
                </a:cxn>
                <a:cxn ang="0">
                  <a:pos x="690" y="1480"/>
                </a:cxn>
                <a:cxn ang="0">
                  <a:pos x="732" y="1402"/>
                </a:cxn>
                <a:cxn ang="0">
                  <a:pos x="674" y="1312"/>
                </a:cxn>
                <a:cxn ang="0">
                  <a:pos x="652" y="1138"/>
                </a:cxn>
                <a:cxn ang="0">
                  <a:pos x="786" y="1142"/>
                </a:cxn>
                <a:cxn ang="0">
                  <a:pos x="890" y="1128"/>
                </a:cxn>
                <a:cxn ang="0">
                  <a:pos x="846" y="1048"/>
                </a:cxn>
                <a:cxn ang="0">
                  <a:pos x="878" y="988"/>
                </a:cxn>
                <a:cxn ang="0">
                  <a:pos x="980" y="1026"/>
                </a:cxn>
                <a:cxn ang="0">
                  <a:pos x="1014" y="1120"/>
                </a:cxn>
                <a:cxn ang="0">
                  <a:pos x="1108" y="1176"/>
                </a:cxn>
                <a:cxn ang="0">
                  <a:pos x="1216" y="1158"/>
                </a:cxn>
                <a:cxn ang="0">
                  <a:pos x="1302" y="1126"/>
                </a:cxn>
                <a:cxn ang="0">
                  <a:pos x="1338" y="1018"/>
                </a:cxn>
                <a:cxn ang="0">
                  <a:pos x="1350" y="880"/>
                </a:cxn>
                <a:cxn ang="0">
                  <a:pos x="1338" y="716"/>
                </a:cxn>
                <a:cxn ang="0">
                  <a:pos x="1222" y="610"/>
                </a:cxn>
                <a:cxn ang="0">
                  <a:pos x="1204" y="504"/>
                </a:cxn>
                <a:cxn ang="0">
                  <a:pos x="1222" y="440"/>
                </a:cxn>
                <a:cxn ang="0">
                  <a:pos x="1318" y="432"/>
                </a:cxn>
                <a:cxn ang="0">
                  <a:pos x="1354" y="350"/>
                </a:cxn>
              </a:cxnLst>
              <a:rect l="0" t="0" r="r" b="b"/>
              <a:pathLst>
                <a:path w="1354" h="1498">
                  <a:moveTo>
                    <a:pt x="1354" y="350"/>
                  </a:moveTo>
                  <a:lnTo>
                    <a:pt x="1302" y="258"/>
                  </a:lnTo>
                  <a:lnTo>
                    <a:pt x="1204" y="216"/>
                  </a:lnTo>
                  <a:lnTo>
                    <a:pt x="1100" y="262"/>
                  </a:lnTo>
                  <a:lnTo>
                    <a:pt x="1030" y="202"/>
                  </a:lnTo>
                  <a:lnTo>
                    <a:pt x="1020" y="128"/>
                  </a:lnTo>
                  <a:lnTo>
                    <a:pt x="1084" y="22"/>
                  </a:lnTo>
                  <a:lnTo>
                    <a:pt x="656" y="0"/>
                  </a:lnTo>
                  <a:lnTo>
                    <a:pt x="572" y="46"/>
                  </a:lnTo>
                  <a:lnTo>
                    <a:pt x="582" y="178"/>
                  </a:lnTo>
                  <a:lnTo>
                    <a:pt x="576" y="328"/>
                  </a:lnTo>
                  <a:lnTo>
                    <a:pt x="360" y="310"/>
                  </a:lnTo>
                  <a:lnTo>
                    <a:pt x="180" y="334"/>
                  </a:lnTo>
                  <a:lnTo>
                    <a:pt x="150" y="406"/>
                  </a:lnTo>
                  <a:lnTo>
                    <a:pt x="192" y="466"/>
                  </a:lnTo>
                  <a:lnTo>
                    <a:pt x="198" y="556"/>
                  </a:lnTo>
                  <a:lnTo>
                    <a:pt x="120" y="556"/>
                  </a:lnTo>
                  <a:lnTo>
                    <a:pt x="72" y="670"/>
                  </a:lnTo>
                  <a:lnTo>
                    <a:pt x="0" y="760"/>
                  </a:lnTo>
                  <a:lnTo>
                    <a:pt x="30" y="904"/>
                  </a:lnTo>
                  <a:lnTo>
                    <a:pt x="78" y="988"/>
                  </a:lnTo>
                  <a:lnTo>
                    <a:pt x="198" y="1156"/>
                  </a:lnTo>
                  <a:lnTo>
                    <a:pt x="300" y="1198"/>
                  </a:lnTo>
                  <a:lnTo>
                    <a:pt x="378" y="1300"/>
                  </a:lnTo>
                  <a:lnTo>
                    <a:pt x="414" y="1378"/>
                  </a:lnTo>
                  <a:lnTo>
                    <a:pt x="468" y="1450"/>
                  </a:lnTo>
                  <a:lnTo>
                    <a:pt x="536" y="1498"/>
                  </a:lnTo>
                  <a:lnTo>
                    <a:pt x="596" y="1434"/>
                  </a:lnTo>
                  <a:lnTo>
                    <a:pt x="690" y="1480"/>
                  </a:lnTo>
                  <a:lnTo>
                    <a:pt x="732" y="1402"/>
                  </a:lnTo>
                  <a:lnTo>
                    <a:pt x="674" y="1312"/>
                  </a:lnTo>
                  <a:lnTo>
                    <a:pt x="652" y="1138"/>
                  </a:lnTo>
                  <a:lnTo>
                    <a:pt x="786" y="1142"/>
                  </a:lnTo>
                  <a:lnTo>
                    <a:pt x="890" y="1128"/>
                  </a:lnTo>
                  <a:lnTo>
                    <a:pt x="846" y="1048"/>
                  </a:lnTo>
                  <a:lnTo>
                    <a:pt x="878" y="988"/>
                  </a:lnTo>
                  <a:lnTo>
                    <a:pt x="980" y="1026"/>
                  </a:lnTo>
                  <a:lnTo>
                    <a:pt x="1014" y="1120"/>
                  </a:lnTo>
                  <a:lnTo>
                    <a:pt x="1108" y="1176"/>
                  </a:lnTo>
                  <a:lnTo>
                    <a:pt x="1216" y="1158"/>
                  </a:lnTo>
                  <a:lnTo>
                    <a:pt x="1302" y="1126"/>
                  </a:lnTo>
                  <a:lnTo>
                    <a:pt x="1338" y="1018"/>
                  </a:lnTo>
                  <a:lnTo>
                    <a:pt x="1350" y="880"/>
                  </a:lnTo>
                  <a:lnTo>
                    <a:pt x="1338" y="716"/>
                  </a:lnTo>
                  <a:lnTo>
                    <a:pt x="1222" y="610"/>
                  </a:lnTo>
                  <a:lnTo>
                    <a:pt x="1204" y="504"/>
                  </a:lnTo>
                  <a:lnTo>
                    <a:pt x="1222" y="440"/>
                  </a:lnTo>
                  <a:lnTo>
                    <a:pt x="1318" y="432"/>
                  </a:lnTo>
                  <a:lnTo>
                    <a:pt x="1354" y="350"/>
                  </a:lnTo>
                  <a:close/>
                </a:path>
              </a:pathLst>
            </a:custGeom>
            <a:solidFill>
              <a:srgbClr val="2A9AA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35" name="Freeform 134">
              <a:extLst>
                <a:ext uri="{FF2B5EF4-FFF2-40B4-BE49-F238E27FC236}">
                  <a16:creationId xmlns:a16="http://schemas.microsoft.com/office/drawing/2014/main" id="{0512C600-72A8-4674-A0A2-AD3036D92C6C}"/>
                </a:ext>
              </a:extLst>
            </p:cNvPr>
            <p:cNvSpPr>
              <a:spLocks/>
            </p:cNvSpPr>
            <p:nvPr/>
          </p:nvSpPr>
          <p:spPr bwMode="auto">
            <a:xfrm>
              <a:off x="2435225" y="3717925"/>
              <a:ext cx="131763" cy="88900"/>
            </a:xfrm>
            <a:custGeom>
              <a:avLst/>
              <a:gdLst/>
              <a:ahLst/>
              <a:cxnLst>
                <a:cxn ang="0">
                  <a:pos x="130" y="2"/>
                </a:cxn>
                <a:cxn ang="0">
                  <a:pos x="240" y="42"/>
                </a:cxn>
                <a:cxn ang="0">
                  <a:pos x="356" y="0"/>
                </a:cxn>
                <a:cxn ang="0">
                  <a:pos x="472" y="36"/>
                </a:cxn>
                <a:cxn ang="0">
                  <a:pos x="482" y="164"/>
                </a:cxn>
                <a:cxn ang="0">
                  <a:pos x="476" y="322"/>
                </a:cxn>
                <a:cxn ang="0">
                  <a:pos x="264" y="302"/>
                </a:cxn>
                <a:cxn ang="0">
                  <a:pos x="79" y="328"/>
                </a:cxn>
                <a:cxn ang="0">
                  <a:pos x="0" y="296"/>
                </a:cxn>
                <a:cxn ang="0">
                  <a:pos x="40" y="232"/>
                </a:cxn>
                <a:cxn ang="0">
                  <a:pos x="120" y="160"/>
                </a:cxn>
                <a:cxn ang="0">
                  <a:pos x="104" y="80"/>
                </a:cxn>
                <a:cxn ang="0">
                  <a:pos x="130" y="2"/>
                </a:cxn>
              </a:cxnLst>
              <a:rect l="0" t="0" r="r" b="b"/>
              <a:pathLst>
                <a:path w="482" h="328">
                  <a:moveTo>
                    <a:pt x="130" y="2"/>
                  </a:moveTo>
                  <a:lnTo>
                    <a:pt x="240" y="42"/>
                  </a:lnTo>
                  <a:lnTo>
                    <a:pt x="356" y="0"/>
                  </a:lnTo>
                  <a:lnTo>
                    <a:pt x="472" y="36"/>
                  </a:lnTo>
                  <a:lnTo>
                    <a:pt x="482" y="164"/>
                  </a:lnTo>
                  <a:lnTo>
                    <a:pt x="476" y="322"/>
                  </a:lnTo>
                  <a:lnTo>
                    <a:pt x="264" y="302"/>
                  </a:lnTo>
                  <a:lnTo>
                    <a:pt x="79" y="328"/>
                  </a:lnTo>
                  <a:lnTo>
                    <a:pt x="0" y="296"/>
                  </a:lnTo>
                  <a:lnTo>
                    <a:pt x="40" y="232"/>
                  </a:lnTo>
                  <a:lnTo>
                    <a:pt x="120" y="160"/>
                  </a:lnTo>
                  <a:lnTo>
                    <a:pt x="104" y="80"/>
                  </a:lnTo>
                  <a:lnTo>
                    <a:pt x="130" y="2"/>
                  </a:lnTo>
                  <a:close/>
                </a:path>
              </a:pathLst>
            </a:custGeom>
            <a:solidFill>
              <a:srgbClr val="2A9AA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36" name="Freeform 135">
              <a:extLst>
                <a:ext uri="{FF2B5EF4-FFF2-40B4-BE49-F238E27FC236}">
                  <a16:creationId xmlns:a16="http://schemas.microsoft.com/office/drawing/2014/main" id="{5A364874-75AE-48BC-B6AB-1AD3920397BB}"/>
                </a:ext>
              </a:extLst>
            </p:cNvPr>
            <p:cNvSpPr>
              <a:spLocks/>
            </p:cNvSpPr>
            <p:nvPr/>
          </p:nvSpPr>
          <p:spPr bwMode="auto">
            <a:xfrm>
              <a:off x="1455738" y="2862263"/>
              <a:ext cx="533400" cy="349250"/>
            </a:xfrm>
            <a:custGeom>
              <a:avLst/>
              <a:gdLst/>
              <a:ahLst/>
              <a:cxnLst>
                <a:cxn ang="0">
                  <a:pos x="1475" y="38"/>
                </a:cxn>
                <a:cxn ang="0">
                  <a:pos x="1380" y="11"/>
                </a:cxn>
                <a:cxn ang="0">
                  <a:pos x="1254" y="0"/>
                </a:cxn>
                <a:cxn ang="0">
                  <a:pos x="1155" y="90"/>
                </a:cxn>
                <a:cxn ang="0">
                  <a:pos x="963" y="92"/>
                </a:cxn>
                <a:cxn ang="0">
                  <a:pos x="827" y="179"/>
                </a:cxn>
                <a:cxn ang="0">
                  <a:pos x="786" y="266"/>
                </a:cxn>
                <a:cxn ang="0">
                  <a:pos x="713" y="293"/>
                </a:cxn>
                <a:cxn ang="0">
                  <a:pos x="621" y="320"/>
                </a:cxn>
                <a:cxn ang="0">
                  <a:pos x="644" y="420"/>
                </a:cxn>
                <a:cxn ang="0">
                  <a:pos x="557" y="455"/>
                </a:cxn>
                <a:cxn ang="0">
                  <a:pos x="479" y="359"/>
                </a:cxn>
                <a:cxn ang="0">
                  <a:pos x="384" y="470"/>
                </a:cxn>
                <a:cxn ang="0">
                  <a:pos x="353" y="623"/>
                </a:cxn>
                <a:cxn ang="0">
                  <a:pos x="288" y="690"/>
                </a:cxn>
                <a:cxn ang="0">
                  <a:pos x="155" y="750"/>
                </a:cxn>
                <a:cxn ang="0">
                  <a:pos x="137" y="882"/>
                </a:cxn>
                <a:cxn ang="0">
                  <a:pos x="57" y="942"/>
                </a:cxn>
                <a:cxn ang="0">
                  <a:pos x="0" y="1113"/>
                </a:cxn>
                <a:cxn ang="0">
                  <a:pos x="203" y="1220"/>
                </a:cxn>
                <a:cxn ang="0">
                  <a:pos x="342" y="1289"/>
                </a:cxn>
                <a:cxn ang="0">
                  <a:pos x="566" y="1227"/>
                </a:cxn>
                <a:cxn ang="0">
                  <a:pos x="681" y="1283"/>
                </a:cxn>
                <a:cxn ang="0">
                  <a:pos x="644" y="1162"/>
                </a:cxn>
                <a:cxn ang="0">
                  <a:pos x="662" y="1006"/>
                </a:cxn>
                <a:cxn ang="0">
                  <a:pos x="836" y="986"/>
                </a:cxn>
                <a:cxn ang="0">
                  <a:pos x="1180" y="1026"/>
                </a:cxn>
                <a:cxn ang="0">
                  <a:pos x="1364" y="978"/>
                </a:cxn>
                <a:cxn ang="0">
                  <a:pos x="1372" y="1106"/>
                </a:cxn>
                <a:cxn ang="0">
                  <a:pos x="1460" y="1170"/>
                </a:cxn>
                <a:cxn ang="0">
                  <a:pos x="1556" y="1136"/>
                </a:cxn>
                <a:cxn ang="0">
                  <a:pos x="1586" y="1058"/>
                </a:cxn>
                <a:cxn ang="0">
                  <a:pos x="1700" y="942"/>
                </a:cxn>
                <a:cxn ang="0">
                  <a:pos x="1871" y="944"/>
                </a:cxn>
                <a:cxn ang="0">
                  <a:pos x="1934" y="818"/>
                </a:cxn>
                <a:cxn ang="0">
                  <a:pos x="1929" y="717"/>
                </a:cxn>
                <a:cxn ang="0">
                  <a:pos x="1871" y="717"/>
                </a:cxn>
                <a:cxn ang="0">
                  <a:pos x="1928" y="602"/>
                </a:cxn>
                <a:cxn ang="0">
                  <a:pos x="1760" y="603"/>
                </a:cxn>
                <a:cxn ang="0">
                  <a:pos x="1587" y="488"/>
                </a:cxn>
                <a:cxn ang="0">
                  <a:pos x="1700" y="434"/>
                </a:cxn>
                <a:cxn ang="0">
                  <a:pos x="1529" y="317"/>
                </a:cxn>
                <a:cxn ang="0">
                  <a:pos x="1473" y="149"/>
                </a:cxn>
                <a:cxn ang="0">
                  <a:pos x="1475" y="38"/>
                </a:cxn>
              </a:cxnLst>
              <a:rect l="0" t="0" r="r" b="b"/>
              <a:pathLst>
                <a:path w="1934" h="1289">
                  <a:moveTo>
                    <a:pt x="1475" y="38"/>
                  </a:moveTo>
                  <a:lnTo>
                    <a:pt x="1380" y="11"/>
                  </a:lnTo>
                  <a:lnTo>
                    <a:pt x="1254" y="0"/>
                  </a:lnTo>
                  <a:lnTo>
                    <a:pt x="1155" y="90"/>
                  </a:lnTo>
                  <a:lnTo>
                    <a:pt x="963" y="92"/>
                  </a:lnTo>
                  <a:lnTo>
                    <a:pt x="827" y="179"/>
                  </a:lnTo>
                  <a:lnTo>
                    <a:pt x="786" y="266"/>
                  </a:lnTo>
                  <a:lnTo>
                    <a:pt x="713" y="293"/>
                  </a:lnTo>
                  <a:lnTo>
                    <a:pt x="621" y="320"/>
                  </a:lnTo>
                  <a:lnTo>
                    <a:pt x="644" y="420"/>
                  </a:lnTo>
                  <a:lnTo>
                    <a:pt x="557" y="455"/>
                  </a:lnTo>
                  <a:lnTo>
                    <a:pt x="479" y="359"/>
                  </a:lnTo>
                  <a:lnTo>
                    <a:pt x="384" y="470"/>
                  </a:lnTo>
                  <a:lnTo>
                    <a:pt x="353" y="623"/>
                  </a:lnTo>
                  <a:lnTo>
                    <a:pt x="288" y="690"/>
                  </a:lnTo>
                  <a:lnTo>
                    <a:pt x="155" y="750"/>
                  </a:lnTo>
                  <a:lnTo>
                    <a:pt x="137" y="882"/>
                  </a:lnTo>
                  <a:lnTo>
                    <a:pt x="57" y="942"/>
                  </a:lnTo>
                  <a:lnTo>
                    <a:pt x="0" y="1113"/>
                  </a:lnTo>
                  <a:lnTo>
                    <a:pt x="203" y="1220"/>
                  </a:lnTo>
                  <a:lnTo>
                    <a:pt x="342" y="1289"/>
                  </a:lnTo>
                  <a:lnTo>
                    <a:pt x="566" y="1227"/>
                  </a:lnTo>
                  <a:lnTo>
                    <a:pt x="681" y="1283"/>
                  </a:lnTo>
                  <a:lnTo>
                    <a:pt x="644" y="1162"/>
                  </a:lnTo>
                  <a:lnTo>
                    <a:pt x="662" y="1006"/>
                  </a:lnTo>
                  <a:lnTo>
                    <a:pt x="836" y="986"/>
                  </a:lnTo>
                  <a:lnTo>
                    <a:pt x="1180" y="1026"/>
                  </a:lnTo>
                  <a:lnTo>
                    <a:pt x="1364" y="978"/>
                  </a:lnTo>
                  <a:lnTo>
                    <a:pt x="1372" y="1106"/>
                  </a:lnTo>
                  <a:lnTo>
                    <a:pt x="1460" y="1170"/>
                  </a:lnTo>
                  <a:lnTo>
                    <a:pt x="1556" y="1136"/>
                  </a:lnTo>
                  <a:lnTo>
                    <a:pt x="1586" y="1058"/>
                  </a:lnTo>
                  <a:lnTo>
                    <a:pt x="1700" y="942"/>
                  </a:lnTo>
                  <a:lnTo>
                    <a:pt x="1871" y="944"/>
                  </a:lnTo>
                  <a:lnTo>
                    <a:pt x="1934" y="818"/>
                  </a:lnTo>
                  <a:lnTo>
                    <a:pt x="1929" y="717"/>
                  </a:lnTo>
                  <a:lnTo>
                    <a:pt x="1871" y="717"/>
                  </a:lnTo>
                  <a:lnTo>
                    <a:pt x="1928" y="602"/>
                  </a:lnTo>
                  <a:lnTo>
                    <a:pt x="1760" y="603"/>
                  </a:lnTo>
                  <a:lnTo>
                    <a:pt x="1587" y="488"/>
                  </a:lnTo>
                  <a:lnTo>
                    <a:pt x="1700" y="434"/>
                  </a:lnTo>
                  <a:lnTo>
                    <a:pt x="1529" y="317"/>
                  </a:lnTo>
                  <a:lnTo>
                    <a:pt x="1473" y="149"/>
                  </a:lnTo>
                  <a:lnTo>
                    <a:pt x="1475" y="38"/>
                  </a:lnTo>
                  <a:close/>
                </a:path>
              </a:pathLst>
            </a:custGeom>
            <a:solidFill>
              <a:schemeClr val="accent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37" name="Freeform 136">
              <a:extLst>
                <a:ext uri="{FF2B5EF4-FFF2-40B4-BE49-F238E27FC236}">
                  <a16:creationId xmlns:a16="http://schemas.microsoft.com/office/drawing/2014/main" id="{BBCFC216-6987-4584-9504-451D86D387AC}"/>
                </a:ext>
              </a:extLst>
            </p:cNvPr>
            <p:cNvSpPr>
              <a:spLocks/>
            </p:cNvSpPr>
            <p:nvPr/>
          </p:nvSpPr>
          <p:spPr bwMode="auto">
            <a:xfrm>
              <a:off x="1616075" y="3127375"/>
              <a:ext cx="257175" cy="414338"/>
            </a:xfrm>
            <a:custGeom>
              <a:avLst/>
              <a:gdLst/>
              <a:ahLst/>
              <a:cxnLst>
                <a:cxn ang="0">
                  <a:pos x="601" y="48"/>
                </a:cxn>
                <a:cxn ang="0">
                  <a:pos x="259" y="8"/>
                </a:cxn>
                <a:cxn ang="0">
                  <a:pos x="82" y="27"/>
                </a:cxn>
                <a:cxn ang="0">
                  <a:pos x="63" y="182"/>
                </a:cxn>
                <a:cxn ang="0">
                  <a:pos x="99" y="306"/>
                </a:cxn>
                <a:cxn ang="0">
                  <a:pos x="148" y="540"/>
                </a:cxn>
                <a:cxn ang="0">
                  <a:pos x="100" y="756"/>
                </a:cxn>
                <a:cxn ang="0">
                  <a:pos x="0" y="1010"/>
                </a:cxn>
                <a:cxn ang="0">
                  <a:pos x="28" y="1251"/>
                </a:cxn>
                <a:cxn ang="0">
                  <a:pos x="99" y="1430"/>
                </a:cxn>
                <a:cxn ang="0">
                  <a:pos x="132" y="1478"/>
                </a:cxn>
                <a:cxn ang="0">
                  <a:pos x="213" y="1517"/>
                </a:cxn>
                <a:cxn ang="0">
                  <a:pos x="286" y="1530"/>
                </a:cxn>
                <a:cxn ang="0">
                  <a:pos x="425" y="1435"/>
                </a:cxn>
                <a:cxn ang="0">
                  <a:pos x="569" y="1411"/>
                </a:cxn>
                <a:cxn ang="0">
                  <a:pos x="705" y="1318"/>
                </a:cxn>
                <a:cxn ang="0">
                  <a:pos x="828" y="1277"/>
                </a:cxn>
                <a:cxn ang="0">
                  <a:pos x="924" y="1238"/>
                </a:cxn>
                <a:cxn ang="0">
                  <a:pos x="933" y="1162"/>
                </a:cxn>
                <a:cxn ang="0">
                  <a:pos x="876" y="1066"/>
                </a:cxn>
                <a:cxn ang="0">
                  <a:pos x="905" y="970"/>
                </a:cxn>
                <a:cxn ang="0">
                  <a:pos x="909" y="907"/>
                </a:cxn>
                <a:cxn ang="0">
                  <a:pos x="866" y="850"/>
                </a:cxn>
                <a:cxn ang="0">
                  <a:pos x="885" y="744"/>
                </a:cxn>
                <a:cxn ang="0">
                  <a:pos x="933" y="682"/>
                </a:cxn>
                <a:cxn ang="0">
                  <a:pos x="905" y="643"/>
                </a:cxn>
                <a:cxn ang="0">
                  <a:pos x="837" y="590"/>
                </a:cxn>
                <a:cxn ang="0">
                  <a:pos x="929" y="552"/>
                </a:cxn>
                <a:cxn ang="0">
                  <a:pos x="909" y="480"/>
                </a:cxn>
                <a:cxn ang="0">
                  <a:pos x="905" y="394"/>
                </a:cxn>
                <a:cxn ang="0">
                  <a:pos x="857" y="350"/>
                </a:cxn>
                <a:cxn ang="0">
                  <a:pos x="879" y="191"/>
                </a:cxn>
                <a:cxn ang="0">
                  <a:pos x="790" y="125"/>
                </a:cxn>
                <a:cxn ang="0">
                  <a:pos x="783" y="0"/>
                </a:cxn>
                <a:cxn ang="0">
                  <a:pos x="601" y="48"/>
                </a:cxn>
              </a:cxnLst>
              <a:rect l="0" t="0" r="r" b="b"/>
              <a:pathLst>
                <a:path w="933" h="1530">
                  <a:moveTo>
                    <a:pt x="601" y="48"/>
                  </a:moveTo>
                  <a:lnTo>
                    <a:pt x="259" y="8"/>
                  </a:lnTo>
                  <a:lnTo>
                    <a:pt x="82" y="27"/>
                  </a:lnTo>
                  <a:lnTo>
                    <a:pt x="63" y="182"/>
                  </a:lnTo>
                  <a:lnTo>
                    <a:pt x="99" y="306"/>
                  </a:lnTo>
                  <a:lnTo>
                    <a:pt x="148" y="540"/>
                  </a:lnTo>
                  <a:lnTo>
                    <a:pt x="100" y="756"/>
                  </a:lnTo>
                  <a:lnTo>
                    <a:pt x="0" y="1010"/>
                  </a:lnTo>
                  <a:lnTo>
                    <a:pt x="28" y="1251"/>
                  </a:lnTo>
                  <a:lnTo>
                    <a:pt x="99" y="1430"/>
                  </a:lnTo>
                  <a:lnTo>
                    <a:pt x="132" y="1478"/>
                  </a:lnTo>
                  <a:lnTo>
                    <a:pt x="213" y="1517"/>
                  </a:lnTo>
                  <a:lnTo>
                    <a:pt x="286" y="1530"/>
                  </a:lnTo>
                  <a:lnTo>
                    <a:pt x="425" y="1435"/>
                  </a:lnTo>
                  <a:lnTo>
                    <a:pt x="569" y="1411"/>
                  </a:lnTo>
                  <a:lnTo>
                    <a:pt x="705" y="1318"/>
                  </a:lnTo>
                  <a:lnTo>
                    <a:pt x="828" y="1277"/>
                  </a:lnTo>
                  <a:lnTo>
                    <a:pt x="924" y="1238"/>
                  </a:lnTo>
                  <a:lnTo>
                    <a:pt x="933" y="1162"/>
                  </a:lnTo>
                  <a:lnTo>
                    <a:pt x="876" y="1066"/>
                  </a:lnTo>
                  <a:lnTo>
                    <a:pt x="905" y="970"/>
                  </a:lnTo>
                  <a:lnTo>
                    <a:pt x="909" y="907"/>
                  </a:lnTo>
                  <a:lnTo>
                    <a:pt x="866" y="850"/>
                  </a:lnTo>
                  <a:lnTo>
                    <a:pt x="885" y="744"/>
                  </a:lnTo>
                  <a:lnTo>
                    <a:pt x="933" y="682"/>
                  </a:lnTo>
                  <a:lnTo>
                    <a:pt x="905" y="643"/>
                  </a:lnTo>
                  <a:lnTo>
                    <a:pt x="837" y="590"/>
                  </a:lnTo>
                  <a:lnTo>
                    <a:pt x="929" y="552"/>
                  </a:lnTo>
                  <a:lnTo>
                    <a:pt x="909" y="480"/>
                  </a:lnTo>
                  <a:lnTo>
                    <a:pt x="905" y="394"/>
                  </a:lnTo>
                  <a:lnTo>
                    <a:pt x="857" y="350"/>
                  </a:lnTo>
                  <a:lnTo>
                    <a:pt x="879" y="191"/>
                  </a:lnTo>
                  <a:lnTo>
                    <a:pt x="790" y="125"/>
                  </a:lnTo>
                  <a:lnTo>
                    <a:pt x="783" y="0"/>
                  </a:lnTo>
                  <a:lnTo>
                    <a:pt x="601" y="48"/>
                  </a:lnTo>
                  <a:close/>
                </a:path>
              </a:pathLst>
            </a:custGeom>
            <a:solidFill>
              <a:schemeClr val="accent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38" name="Freeform 137">
              <a:extLst>
                <a:ext uri="{FF2B5EF4-FFF2-40B4-BE49-F238E27FC236}">
                  <a16:creationId xmlns:a16="http://schemas.microsoft.com/office/drawing/2014/main" id="{43A96D6A-1FF7-4852-964D-84A196DCA622}"/>
                </a:ext>
              </a:extLst>
            </p:cNvPr>
            <p:cNvSpPr>
              <a:spLocks/>
            </p:cNvSpPr>
            <p:nvPr/>
          </p:nvSpPr>
          <p:spPr bwMode="auto">
            <a:xfrm>
              <a:off x="1844675" y="3170238"/>
              <a:ext cx="88900" cy="292100"/>
            </a:xfrm>
            <a:custGeom>
              <a:avLst/>
              <a:gdLst/>
              <a:ahLst/>
              <a:cxnLst>
                <a:cxn ang="0">
                  <a:pos x="43" y="33"/>
                </a:cxn>
                <a:cxn ang="0">
                  <a:pos x="19" y="190"/>
                </a:cxn>
                <a:cxn ang="0">
                  <a:pos x="67" y="234"/>
                </a:cxn>
                <a:cxn ang="0">
                  <a:pos x="72" y="321"/>
                </a:cxn>
                <a:cxn ang="0">
                  <a:pos x="91" y="393"/>
                </a:cxn>
                <a:cxn ang="0">
                  <a:pos x="0" y="430"/>
                </a:cxn>
                <a:cxn ang="0">
                  <a:pos x="70" y="486"/>
                </a:cxn>
                <a:cxn ang="0">
                  <a:pos x="96" y="523"/>
                </a:cxn>
                <a:cxn ang="0">
                  <a:pos x="48" y="589"/>
                </a:cxn>
                <a:cxn ang="0">
                  <a:pos x="30" y="693"/>
                </a:cxn>
                <a:cxn ang="0">
                  <a:pos x="72" y="748"/>
                </a:cxn>
                <a:cxn ang="0">
                  <a:pos x="67" y="816"/>
                </a:cxn>
                <a:cxn ang="0">
                  <a:pos x="39" y="907"/>
                </a:cxn>
                <a:cxn ang="0">
                  <a:pos x="96" y="1006"/>
                </a:cxn>
                <a:cxn ang="0">
                  <a:pos x="88" y="1078"/>
                </a:cxn>
                <a:cxn ang="0">
                  <a:pos x="168" y="1066"/>
                </a:cxn>
                <a:cxn ang="0">
                  <a:pos x="260" y="1061"/>
                </a:cxn>
                <a:cxn ang="0">
                  <a:pos x="308" y="1032"/>
                </a:cxn>
                <a:cxn ang="0">
                  <a:pos x="312" y="991"/>
                </a:cxn>
                <a:cxn ang="0">
                  <a:pos x="288" y="873"/>
                </a:cxn>
                <a:cxn ang="0">
                  <a:pos x="313" y="343"/>
                </a:cxn>
                <a:cxn ang="0">
                  <a:pos x="256" y="234"/>
                </a:cxn>
                <a:cxn ang="0">
                  <a:pos x="256" y="130"/>
                </a:cxn>
                <a:cxn ang="0">
                  <a:pos x="138" y="0"/>
                </a:cxn>
                <a:cxn ang="0">
                  <a:pos x="43" y="33"/>
                </a:cxn>
              </a:cxnLst>
              <a:rect l="0" t="0" r="r" b="b"/>
              <a:pathLst>
                <a:path w="313" h="1078">
                  <a:moveTo>
                    <a:pt x="43" y="33"/>
                  </a:moveTo>
                  <a:lnTo>
                    <a:pt x="19" y="190"/>
                  </a:lnTo>
                  <a:lnTo>
                    <a:pt x="67" y="234"/>
                  </a:lnTo>
                  <a:lnTo>
                    <a:pt x="72" y="321"/>
                  </a:lnTo>
                  <a:lnTo>
                    <a:pt x="91" y="393"/>
                  </a:lnTo>
                  <a:lnTo>
                    <a:pt x="0" y="430"/>
                  </a:lnTo>
                  <a:lnTo>
                    <a:pt x="70" y="486"/>
                  </a:lnTo>
                  <a:lnTo>
                    <a:pt x="96" y="523"/>
                  </a:lnTo>
                  <a:lnTo>
                    <a:pt x="48" y="589"/>
                  </a:lnTo>
                  <a:lnTo>
                    <a:pt x="30" y="693"/>
                  </a:lnTo>
                  <a:lnTo>
                    <a:pt x="72" y="748"/>
                  </a:lnTo>
                  <a:lnTo>
                    <a:pt x="67" y="816"/>
                  </a:lnTo>
                  <a:lnTo>
                    <a:pt x="39" y="907"/>
                  </a:lnTo>
                  <a:lnTo>
                    <a:pt x="96" y="1006"/>
                  </a:lnTo>
                  <a:lnTo>
                    <a:pt x="88" y="1078"/>
                  </a:lnTo>
                  <a:lnTo>
                    <a:pt x="168" y="1066"/>
                  </a:lnTo>
                  <a:lnTo>
                    <a:pt x="260" y="1061"/>
                  </a:lnTo>
                  <a:lnTo>
                    <a:pt x="308" y="1032"/>
                  </a:lnTo>
                  <a:lnTo>
                    <a:pt x="312" y="991"/>
                  </a:lnTo>
                  <a:lnTo>
                    <a:pt x="288" y="873"/>
                  </a:lnTo>
                  <a:lnTo>
                    <a:pt x="313" y="343"/>
                  </a:lnTo>
                  <a:lnTo>
                    <a:pt x="256" y="234"/>
                  </a:lnTo>
                  <a:lnTo>
                    <a:pt x="256" y="130"/>
                  </a:lnTo>
                  <a:lnTo>
                    <a:pt x="138" y="0"/>
                  </a:lnTo>
                  <a:lnTo>
                    <a:pt x="43" y="33"/>
                  </a:lnTo>
                  <a:close/>
                </a:path>
              </a:pathLst>
            </a:custGeom>
            <a:solidFill>
              <a:schemeClr val="accent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39" name="Freeform 138">
              <a:extLst>
                <a:ext uri="{FF2B5EF4-FFF2-40B4-BE49-F238E27FC236}">
                  <a16:creationId xmlns:a16="http://schemas.microsoft.com/office/drawing/2014/main" id="{CEFE9DEE-7C85-4531-8E01-312E7EA905C1}"/>
                </a:ext>
              </a:extLst>
            </p:cNvPr>
            <p:cNvSpPr>
              <a:spLocks/>
            </p:cNvSpPr>
            <p:nvPr/>
          </p:nvSpPr>
          <p:spPr bwMode="auto">
            <a:xfrm>
              <a:off x="1073150" y="3284538"/>
              <a:ext cx="261938" cy="288925"/>
            </a:xfrm>
            <a:custGeom>
              <a:avLst/>
              <a:gdLst/>
              <a:ahLst/>
              <a:cxnLst>
                <a:cxn ang="0">
                  <a:pos x="899" y="1067"/>
                </a:cxn>
                <a:cxn ang="0">
                  <a:pos x="909" y="875"/>
                </a:cxn>
                <a:cxn ang="0">
                  <a:pos x="957" y="744"/>
                </a:cxn>
                <a:cxn ang="0">
                  <a:pos x="668" y="545"/>
                </a:cxn>
                <a:cxn ang="0">
                  <a:pos x="758" y="432"/>
                </a:cxn>
                <a:cxn ang="0">
                  <a:pos x="720" y="285"/>
                </a:cxn>
                <a:cxn ang="0">
                  <a:pos x="660" y="288"/>
                </a:cxn>
                <a:cxn ang="0">
                  <a:pos x="582" y="330"/>
                </a:cxn>
                <a:cxn ang="0">
                  <a:pos x="540" y="294"/>
                </a:cxn>
                <a:cxn ang="0">
                  <a:pos x="510" y="234"/>
                </a:cxn>
                <a:cxn ang="0">
                  <a:pos x="510" y="144"/>
                </a:cxn>
                <a:cxn ang="0">
                  <a:pos x="510" y="102"/>
                </a:cxn>
                <a:cxn ang="0">
                  <a:pos x="474" y="36"/>
                </a:cxn>
                <a:cxn ang="0">
                  <a:pos x="426" y="0"/>
                </a:cxn>
                <a:cxn ang="0">
                  <a:pos x="336" y="42"/>
                </a:cxn>
                <a:cxn ang="0">
                  <a:pos x="264" y="90"/>
                </a:cxn>
                <a:cxn ang="0">
                  <a:pos x="222" y="144"/>
                </a:cxn>
                <a:cxn ang="0">
                  <a:pos x="228" y="222"/>
                </a:cxn>
                <a:cxn ang="0">
                  <a:pos x="144" y="246"/>
                </a:cxn>
                <a:cxn ang="0">
                  <a:pos x="84" y="318"/>
                </a:cxn>
                <a:cxn ang="0">
                  <a:pos x="0" y="390"/>
                </a:cxn>
                <a:cxn ang="0">
                  <a:pos x="36" y="480"/>
                </a:cxn>
                <a:cxn ang="0">
                  <a:pos x="126" y="498"/>
                </a:cxn>
                <a:cxn ang="0">
                  <a:pos x="192" y="540"/>
                </a:cxn>
                <a:cxn ang="0">
                  <a:pos x="288" y="648"/>
                </a:cxn>
                <a:cxn ang="0">
                  <a:pos x="354" y="672"/>
                </a:cxn>
                <a:cxn ang="0">
                  <a:pos x="414" y="762"/>
                </a:cxn>
                <a:cxn ang="0">
                  <a:pos x="474" y="852"/>
                </a:cxn>
                <a:cxn ang="0">
                  <a:pos x="552" y="906"/>
                </a:cxn>
                <a:cxn ang="0">
                  <a:pos x="604" y="919"/>
                </a:cxn>
                <a:cxn ang="0">
                  <a:pos x="672" y="972"/>
                </a:cxn>
                <a:cxn ang="0">
                  <a:pos x="756" y="1002"/>
                </a:cxn>
                <a:cxn ang="0">
                  <a:pos x="828" y="1026"/>
                </a:cxn>
                <a:cxn ang="0">
                  <a:pos x="899" y="1067"/>
                </a:cxn>
              </a:cxnLst>
              <a:rect l="0" t="0" r="r" b="b"/>
              <a:pathLst>
                <a:path w="957" h="1067">
                  <a:moveTo>
                    <a:pt x="899" y="1067"/>
                  </a:moveTo>
                  <a:lnTo>
                    <a:pt x="909" y="875"/>
                  </a:lnTo>
                  <a:lnTo>
                    <a:pt x="957" y="744"/>
                  </a:lnTo>
                  <a:lnTo>
                    <a:pt x="668" y="545"/>
                  </a:lnTo>
                  <a:lnTo>
                    <a:pt x="758" y="432"/>
                  </a:lnTo>
                  <a:lnTo>
                    <a:pt x="720" y="285"/>
                  </a:lnTo>
                  <a:lnTo>
                    <a:pt x="660" y="288"/>
                  </a:lnTo>
                  <a:lnTo>
                    <a:pt x="582" y="330"/>
                  </a:lnTo>
                  <a:lnTo>
                    <a:pt x="540" y="294"/>
                  </a:lnTo>
                  <a:lnTo>
                    <a:pt x="510" y="234"/>
                  </a:lnTo>
                  <a:lnTo>
                    <a:pt x="510" y="144"/>
                  </a:lnTo>
                  <a:lnTo>
                    <a:pt x="510" y="102"/>
                  </a:lnTo>
                  <a:lnTo>
                    <a:pt x="474" y="36"/>
                  </a:lnTo>
                  <a:lnTo>
                    <a:pt x="426" y="0"/>
                  </a:lnTo>
                  <a:lnTo>
                    <a:pt x="336" y="42"/>
                  </a:lnTo>
                  <a:lnTo>
                    <a:pt x="264" y="90"/>
                  </a:lnTo>
                  <a:lnTo>
                    <a:pt x="222" y="144"/>
                  </a:lnTo>
                  <a:lnTo>
                    <a:pt x="228" y="222"/>
                  </a:lnTo>
                  <a:lnTo>
                    <a:pt x="144" y="246"/>
                  </a:lnTo>
                  <a:lnTo>
                    <a:pt x="84" y="318"/>
                  </a:lnTo>
                  <a:lnTo>
                    <a:pt x="0" y="390"/>
                  </a:lnTo>
                  <a:lnTo>
                    <a:pt x="36" y="480"/>
                  </a:lnTo>
                  <a:lnTo>
                    <a:pt x="126" y="498"/>
                  </a:lnTo>
                  <a:lnTo>
                    <a:pt x="192" y="540"/>
                  </a:lnTo>
                  <a:lnTo>
                    <a:pt x="288" y="648"/>
                  </a:lnTo>
                  <a:lnTo>
                    <a:pt x="354" y="672"/>
                  </a:lnTo>
                  <a:lnTo>
                    <a:pt x="414" y="762"/>
                  </a:lnTo>
                  <a:lnTo>
                    <a:pt x="474" y="852"/>
                  </a:lnTo>
                  <a:lnTo>
                    <a:pt x="552" y="906"/>
                  </a:lnTo>
                  <a:lnTo>
                    <a:pt x="604" y="919"/>
                  </a:lnTo>
                  <a:lnTo>
                    <a:pt x="672" y="972"/>
                  </a:lnTo>
                  <a:lnTo>
                    <a:pt x="756" y="1002"/>
                  </a:lnTo>
                  <a:lnTo>
                    <a:pt x="828" y="1026"/>
                  </a:lnTo>
                  <a:lnTo>
                    <a:pt x="899" y="1067"/>
                  </a:lnTo>
                  <a:close/>
                </a:path>
              </a:pathLst>
            </a:custGeom>
            <a:solidFill>
              <a:schemeClr val="accent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40" name="Freeform 139">
              <a:extLst>
                <a:ext uri="{FF2B5EF4-FFF2-40B4-BE49-F238E27FC236}">
                  <a16:creationId xmlns:a16="http://schemas.microsoft.com/office/drawing/2014/main" id="{B94DFA38-36A3-498D-83BF-3AC258D396E2}"/>
                </a:ext>
              </a:extLst>
            </p:cNvPr>
            <p:cNvSpPr>
              <a:spLocks/>
            </p:cNvSpPr>
            <p:nvPr/>
          </p:nvSpPr>
          <p:spPr bwMode="auto">
            <a:xfrm>
              <a:off x="969963" y="3184525"/>
              <a:ext cx="169863" cy="206375"/>
            </a:xfrm>
            <a:custGeom>
              <a:avLst/>
              <a:gdLst/>
              <a:ahLst/>
              <a:cxnLst>
                <a:cxn ang="0">
                  <a:pos x="88" y="305"/>
                </a:cxn>
                <a:cxn ang="0">
                  <a:pos x="38" y="209"/>
                </a:cxn>
                <a:cxn ang="0">
                  <a:pos x="113" y="192"/>
                </a:cxn>
                <a:cxn ang="0">
                  <a:pos x="175" y="65"/>
                </a:cxn>
                <a:cxn ang="0">
                  <a:pos x="329" y="8"/>
                </a:cxn>
                <a:cxn ang="0">
                  <a:pos x="457" y="0"/>
                </a:cxn>
                <a:cxn ang="0">
                  <a:pos x="523" y="48"/>
                </a:cxn>
                <a:cxn ang="0">
                  <a:pos x="583" y="155"/>
                </a:cxn>
                <a:cxn ang="0">
                  <a:pos x="616" y="294"/>
                </a:cxn>
                <a:cxn ang="0">
                  <a:pos x="584" y="390"/>
                </a:cxn>
                <a:cxn ang="0">
                  <a:pos x="598" y="513"/>
                </a:cxn>
                <a:cxn ang="0">
                  <a:pos x="601" y="591"/>
                </a:cxn>
                <a:cxn ang="0">
                  <a:pos x="520" y="614"/>
                </a:cxn>
                <a:cxn ang="0">
                  <a:pos x="457" y="687"/>
                </a:cxn>
                <a:cxn ang="0">
                  <a:pos x="376" y="759"/>
                </a:cxn>
                <a:cxn ang="0">
                  <a:pos x="320" y="761"/>
                </a:cxn>
                <a:cxn ang="0">
                  <a:pos x="256" y="705"/>
                </a:cxn>
                <a:cxn ang="0">
                  <a:pos x="176" y="625"/>
                </a:cxn>
                <a:cxn ang="0">
                  <a:pos x="80" y="553"/>
                </a:cxn>
                <a:cxn ang="0">
                  <a:pos x="40" y="465"/>
                </a:cxn>
                <a:cxn ang="0">
                  <a:pos x="0" y="369"/>
                </a:cxn>
                <a:cxn ang="0">
                  <a:pos x="88" y="305"/>
                </a:cxn>
              </a:cxnLst>
              <a:rect l="0" t="0" r="r" b="b"/>
              <a:pathLst>
                <a:path w="616" h="761">
                  <a:moveTo>
                    <a:pt x="88" y="305"/>
                  </a:moveTo>
                  <a:lnTo>
                    <a:pt x="38" y="209"/>
                  </a:lnTo>
                  <a:lnTo>
                    <a:pt x="113" y="192"/>
                  </a:lnTo>
                  <a:lnTo>
                    <a:pt x="175" y="65"/>
                  </a:lnTo>
                  <a:lnTo>
                    <a:pt x="329" y="8"/>
                  </a:lnTo>
                  <a:lnTo>
                    <a:pt x="457" y="0"/>
                  </a:lnTo>
                  <a:lnTo>
                    <a:pt x="523" y="48"/>
                  </a:lnTo>
                  <a:lnTo>
                    <a:pt x="583" y="155"/>
                  </a:lnTo>
                  <a:lnTo>
                    <a:pt x="616" y="294"/>
                  </a:lnTo>
                  <a:lnTo>
                    <a:pt x="584" y="390"/>
                  </a:lnTo>
                  <a:lnTo>
                    <a:pt x="598" y="513"/>
                  </a:lnTo>
                  <a:lnTo>
                    <a:pt x="601" y="591"/>
                  </a:lnTo>
                  <a:lnTo>
                    <a:pt x="520" y="614"/>
                  </a:lnTo>
                  <a:lnTo>
                    <a:pt x="457" y="687"/>
                  </a:lnTo>
                  <a:lnTo>
                    <a:pt x="376" y="759"/>
                  </a:lnTo>
                  <a:lnTo>
                    <a:pt x="320" y="761"/>
                  </a:lnTo>
                  <a:lnTo>
                    <a:pt x="256" y="705"/>
                  </a:lnTo>
                  <a:lnTo>
                    <a:pt x="176" y="625"/>
                  </a:lnTo>
                  <a:lnTo>
                    <a:pt x="80" y="553"/>
                  </a:lnTo>
                  <a:lnTo>
                    <a:pt x="40" y="465"/>
                  </a:lnTo>
                  <a:lnTo>
                    <a:pt x="0" y="369"/>
                  </a:lnTo>
                  <a:lnTo>
                    <a:pt x="88" y="30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41" name="Freeform 140">
              <a:extLst>
                <a:ext uri="{FF2B5EF4-FFF2-40B4-BE49-F238E27FC236}">
                  <a16:creationId xmlns:a16="http://schemas.microsoft.com/office/drawing/2014/main" id="{AC0568FB-3DC4-4A32-8620-099CBD551A79}"/>
                </a:ext>
              </a:extLst>
            </p:cNvPr>
            <p:cNvSpPr>
              <a:spLocks/>
            </p:cNvSpPr>
            <p:nvPr/>
          </p:nvSpPr>
          <p:spPr bwMode="auto">
            <a:xfrm>
              <a:off x="825500" y="2039938"/>
              <a:ext cx="782638" cy="815975"/>
            </a:xfrm>
            <a:custGeom>
              <a:avLst/>
              <a:gdLst/>
              <a:ahLst/>
              <a:cxnLst>
                <a:cxn ang="0">
                  <a:pos x="76" y="1146"/>
                </a:cxn>
                <a:cxn ang="0">
                  <a:pos x="93" y="1282"/>
                </a:cxn>
                <a:cxn ang="0">
                  <a:pos x="172" y="1362"/>
                </a:cxn>
                <a:cxn ang="0">
                  <a:pos x="163" y="1453"/>
                </a:cxn>
                <a:cxn ang="0">
                  <a:pos x="76" y="1538"/>
                </a:cxn>
                <a:cxn ang="0">
                  <a:pos x="128" y="1657"/>
                </a:cxn>
                <a:cxn ang="0">
                  <a:pos x="124" y="1749"/>
                </a:cxn>
                <a:cxn ang="0">
                  <a:pos x="85" y="1939"/>
                </a:cxn>
                <a:cxn ang="0">
                  <a:pos x="0" y="2181"/>
                </a:cxn>
                <a:cxn ang="0">
                  <a:pos x="84" y="2186"/>
                </a:cxn>
                <a:cxn ang="0">
                  <a:pos x="99" y="2165"/>
                </a:cxn>
                <a:cxn ang="0">
                  <a:pos x="123" y="2171"/>
                </a:cxn>
                <a:cxn ang="0">
                  <a:pos x="146" y="2171"/>
                </a:cxn>
                <a:cxn ang="0">
                  <a:pos x="182" y="2147"/>
                </a:cxn>
                <a:cxn ang="0">
                  <a:pos x="230" y="2154"/>
                </a:cxn>
                <a:cxn ang="0">
                  <a:pos x="309" y="2154"/>
                </a:cxn>
                <a:cxn ang="0">
                  <a:pos x="332" y="2168"/>
                </a:cxn>
                <a:cxn ang="0">
                  <a:pos x="377" y="2199"/>
                </a:cxn>
                <a:cxn ang="0">
                  <a:pos x="410" y="2258"/>
                </a:cxn>
                <a:cxn ang="0">
                  <a:pos x="483" y="2264"/>
                </a:cxn>
                <a:cxn ang="0">
                  <a:pos x="510" y="2282"/>
                </a:cxn>
                <a:cxn ang="0">
                  <a:pos x="519" y="2327"/>
                </a:cxn>
                <a:cxn ang="0">
                  <a:pos x="545" y="2373"/>
                </a:cxn>
                <a:cxn ang="0">
                  <a:pos x="585" y="2405"/>
                </a:cxn>
                <a:cxn ang="0">
                  <a:pos x="603" y="2429"/>
                </a:cxn>
                <a:cxn ang="0">
                  <a:pos x="617" y="2460"/>
                </a:cxn>
                <a:cxn ang="0">
                  <a:pos x="653" y="2489"/>
                </a:cxn>
                <a:cxn ang="0">
                  <a:pos x="692" y="2498"/>
                </a:cxn>
                <a:cxn ang="0">
                  <a:pos x="699" y="2535"/>
                </a:cxn>
                <a:cxn ang="0">
                  <a:pos x="759" y="2570"/>
                </a:cxn>
                <a:cxn ang="0">
                  <a:pos x="851" y="2562"/>
                </a:cxn>
                <a:cxn ang="0">
                  <a:pos x="853" y="2481"/>
                </a:cxn>
                <a:cxn ang="0">
                  <a:pos x="892" y="2411"/>
                </a:cxn>
                <a:cxn ang="0">
                  <a:pos x="972" y="2430"/>
                </a:cxn>
                <a:cxn ang="0">
                  <a:pos x="1027" y="2516"/>
                </a:cxn>
                <a:cxn ang="0">
                  <a:pos x="1066" y="2457"/>
                </a:cxn>
                <a:cxn ang="0">
                  <a:pos x="1251" y="2481"/>
                </a:cxn>
                <a:cxn ang="0">
                  <a:pos x="1373" y="2456"/>
                </a:cxn>
                <a:cxn ang="0">
                  <a:pos x="2133" y="2475"/>
                </a:cxn>
                <a:cxn ang="0">
                  <a:pos x="2178" y="2318"/>
                </a:cxn>
                <a:cxn ang="0">
                  <a:pos x="2111" y="2226"/>
                </a:cxn>
                <a:cxn ang="0">
                  <a:pos x="2146" y="476"/>
                </a:cxn>
                <a:cxn ang="0">
                  <a:pos x="2463" y="490"/>
                </a:cxn>
                <a:cxn ang="0">
                  <a:pos x="1841" y="0"/>
                </a:cxn>
                <a:cxn ang="0">
                  <a:pos x="1790" y="250"/>
                </a:cxn>
                <a:cxn ang="0">
                  <a:pos x="1170" y="212"/>
                </a:cxn>
                <a:cxn ang="0">
                  <a:pos x="1056" y="734"/>
                </a:cxn>
                <a:cxn ang="0">
                  <a:pos x="810" y="879"/>
                </a:cxn>
                <a:cxn ang="0">
                  <a:pos x="810" y="1168"/>
                </a:cxn>
                <a:cxn ang="0">
                  <a:pos x="76" y="1146"/>
                </a:cxn>
              </a:cxnLst>
              <a:rect l="0" t="0" r="r" b="b"/>
              <a:pathLst>
                <a:path w="2463" h="2570">
                  <a:moveTo>
                    <a:pt x="76" y="1146"/>
                  </a:moveTo>
                  <a:lnTo>
                    <a:pt x="93" y="1282"/>
                  </a:lnTo>
                  <a:lnTo>
                    <a:pt x="172" y="1362"/>
                  </a:lnTo>
                  <a:lnTo>
                    <a:pt x="163" y="1453"/>
                  </a:lnTo>
                  <a:lnTo>
                    <a:pt x="76" y="1538"/>
                  </a:lnTo>
                  <a:lnTo>
                    <a:pt x="128" y="1657"/>
                  </a:lnTo>
                  <a:lnTo>
                    <a:pt x="124" y="1749"/>
                  </a:lnTo>
                  <a:lnTo>
                    <a:pt x="85" y="1939"/>
                  </a:lnTo>
                  <a:lnTo>
                    <a:pt x="0" y="2181"/>
                  </a:lnTo>
                  <a:lnTo>
                    <a:pt x="84" y="2186"/>
                  </a:lnTo>
                  <a:lnTo>
                    <a:pt x="99" y="2165"/>
                  </a:lnTo>
                  <a:lnTo>
                    <a:pt x="123" y="2171"/>
                  </a:lnTo>
                  <a:lnTo>
                    <a:pt x="146" y="2171"/>
                  </a:lnTo>
                  <a:lnTo>
                    <a:pt x="182" y="2147"/>
                  </a:lnTo>
                  <a:lnTo>
                    <a:pt x="230" y="2154"/>
                  </a:lnTo>
                  <a:lnTo>
                    <a:pt x="309" y="2154"/>
                  </a:lnTo>
                  <a:lnTo>
                    <a:pt x="332" y="2168"/>
                  </a:lnTo>
                  <a:lnTo>
                    <a:pt x="377" y="2199"/>
                  </a:lnTo>
                  <a:lnTo>
                    <a:pt x="410" y="2258"/>
                  </a:lnTo>
                  <a:lnTo>
                    <a:pt x="483" y="2264"/>
                  </a:lnTo>
                  <a:lnTo>
                    <a:pt x="510" y="2282"/>
                  </a:lnTo>
                  <a:lnTo>
                    <a:pt x="519" y="2327"/>
                  </a:lnTo>
                  <a:lnTo>
                    <a:pt x="545" y="2373"/>
                  </a:lnTo>
                  <a:lnTo>
                    <a:pt x="585" y="2405"/>
                  </a:lnTo>
                  <a:lnTo>
                    <a:pt x="603" y="2429"/>
                  </a:lnTo>
                  <a:lnTo>
                    <a:pt x="617" y="2460"/>
                  </a:lnTo>
                  <a:lnTo>
                    <a:pt x="653" y="2489"/>
                  </a:lnTo>
                  <a:lnTo>
                    <a:pt x="692" y="2498"/>
                  </a:lnTo>
                  <a:lnTo>
                    <a:pt x="699" y="2535"/>
                  </a:lnTo>
                  <a:lnTo>
                    <a:pt x="759" y="2570"/>
                  </a:lnTo>
                  <a:lnTo>
                    <a:pt x="851" y="2562"/>
                  </a:lnTo>
                  <a:lnTo>
                    <a:pt x="853" y="2481"/>
                  </a:lnTo>
                  <a:lnTo>
                    <a:pt x="892" y="2411"/>
                  </a:lnTo>
                  <a:lnTo>
                    <a:pt x="972" y="2430"/>
                  </a:lnTo>
                  <a:lnTo>
                    <a:pt x="1027" y="2516"/>
                  </a:lnTo>
                  <a:lnTo>
                    <a:pt x="1066" y="2457"/>
                  </a:lnTo>
                  <a:lnTo>
                    <a:pt x="1251" y="2481"/>
                  </a:lnTo>
                  <a:lnTo>
                    <a:pt x="1373" y="2456"/>
                  </a:lnTo>
                  <a:lnTo>
                    <a:pt x="2133" y="2475"/>
                  </a:lnTo>
                  <a:lnTo>
                    <a:pt x="2178" y="2318"/>
                  </a:lnTo>
                  <a:lnTo>
                    <a:pt x="2111" y="2226"/>
                  </a:lnTo>
                  <a:lnTo>
                    <a:pt x="2146" y="476"/>
                  </a:lnTo>
                  <a:lnTo>
                    <a:pt x="2463" y="490"/>
                  </a:lnTo>
                  <a:lnTo>
                    <a:pt x="1841" y="0"/>
                  </a:lnTo>
                  <a:lnTo>
                    <a:pt x="1790" y="250"/>
                  </a:lnTo>
                  <a:lnTo>
                    <a:pt x="1170" y="212"/>
                  </a:lnTo>
                  <a:lnTo>
                    <a:pt x="1056" y="734"/>
                  </a:lnTo>
                  <a:lnTo>
                    <a:pt x="810" y="879"/>
                  </a:lnTo>
                  <a:lnTo>
                    <a:pt x="810" y="1168"/>
                  </a:lnTo>
                  <a:lnTo>
                    <a:pt x="76" y="114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42" name="Freeform 141">
              <a:extLst>
                <a:ext uri="{FF2B5EF4-FFF2-40B4-BE49-F238E27FC236}">
                  <a16:creationId xmlns:a16="http://schemas.microsoft.com/office/drawing/2014/main" id="{D7BBF284-76BD-4A1B-815C-C94D659B550F}"/>
                </a:ext>
              </a:extLst>
            </p:cNvPr>
            <p:cNvSpPr>
              <a:spLocks/>
            </p:cNvSpPr>
            <p:nvPr/>
          </p:nvSpPr>
          <p:spPr bwMode="auto">
            <a:xfrm>
              <a:off x="969963" y="3184525"/>
              <a:ext cx="169863" cy="206375"/>
            </a:xfrm>
            <a:custGeom>
              <a:avLst/>
              <a:gdLst/>
              <a:ahLst/>
              <a:cxnLst>
                <a:cxn ang="0">
                  <a:pos x="88" y="305"/>
                </a:cxn>
                <a:cxn ang="0">
                  <a:pos x="38" y="209"/>
                </a:cxn>
                <a:cxn ang="0">
                  <a:pos x="113" y="192"/>
                </a:cxn>
                <a:cxn ang="0">
                  <a:pos x="175" y="65"/>
                </a:cxn>
                <a:cxn ang="0">
                  <a:pos x="329" y="8"/>
                </a:cxn>
                <a:cxn ang="0">
                  <a:pos x="457" y="0"/>
                </a:cxn>
                <a:cxn ang="0">
                  <a:pos x="523" y="48"/>
                </a:cxn>
                <a:cxn ang="0">
                  <a:pos x="583" y="155"/>
                </a:cxn>
                <a:cxn ang="0">
                  <a:pos x="616" y="294"/>
                </a:cxn>
                <a:cxn ang="0">
                  <a:pos x="584" y="390"/>
                </a:cxn>
                <a:cxn ang="0">
                  <a:pos x="598" y="513"/>
                </a:cxn>
                <a:cxn ang="0">
                  <a:pos x="601" y="591"/>
                </a:cxn>
                <a:cxn ang="0">
                  <a:pos x="520" y="614"/>
                </a:cxn>
                <a:cxn ang="0">
                  <a:pos x="457" y="687"/>
                </a:cxn>
                <a:cxn ang="0">
                  <a:pos x="376" y="759"/>
                </a:cxn>
                <a:cxn ang="0">
                  <a:pos x="320" y="761"/>
                </a:cxn>
                <a:cxn ang="0">
                  <a:pos x="256" y="705"/>
                </a:cxn>
                <a:cxn ang="0">
                  <a:pos x="176" y="625"/>
                </a:cxn>
                <a:cxn ang="0">
                  <a:pos x="80" y="553"/>
                </a:cxn>
                <a:cxn ang="0">
                  <a:pos x="40" y="465"/>
                </a:cxn>
                <a:cxn ang="0">
                  <a:pos x="0" y="369"/>
                </a:cxn>
                <a:cxn ang="0">
                  <a:pos x="88" y="305"/>
                </a:cxn>
              </a:cxnLst>
              <a:rect l="0" t="0" r="r" b="b"/>
              <a:pathLst>
                <a:path w="616" h="761">
                  <a:moveTo>
                    <a:pt x="88" y="305"/>
                  </a:moveTo>
                  <a:lnTo>
                    <a:pt x="38" y="209"/>
                  </a:lnTo>
                  <a:lnTo>
                    <a:pt x="113" y="192"/>
                  </a:lnTo>
                  <a:lnTo>
                    <a:pt x="175" y="65"/>
                  </a:lnTo>
                  <a:lnTo>
                    <a:pt x="329" y="8"/>
                  </a:lnTo>
                  <a:lnTo>
                    <a:pt x="457" y="0"/>
                  </a:lnTo>
                  <a:lnTo>
                    <a:pt x="523" y="48"/>
                  </a:lnTo>
                  <a:lnTo>
                    <a:pt x="583" y="155"/>
                  </a:lnTo>
                  <a:lnTo>
                    <a:pt x="616" y="294"/>
                  </a:lnTo>
                  <a:lnTo>
                    <a:pt x="584" y="390"/>
                  </a:lnTo>
                  <a:lnTo>
                    <a:pt x="598" y="513"/>
                  </a:lnTo>
                  <a:lnTo>
                    <a:pt x="601" y="591"/>
                  </a:lnTo>
                  <a:lnTo>
                    <a:pt x="520" y="614"/>
                  </a:lnTo>
                  <a:lnTo>
                    <a:pt x="457" y="687"/>
                  </a:lnTo>
                  <a:lnTo>
                    <a:pt x="376" y="759"/>
                  </a:lnTo>
                  <a:lnTo>
                    <a:pt x="320" y="761"/>
                  </a:lnTo>
                  <a:lnTo>
                    <a:pt x="256" y="705"/>
                  </a:lnTo>
                  <a:lnTo>
                    <a:pt x="176" y="625"/>
                  </a:lnTo>
                  <a:lnTo>
                    <a:pt x="80" y="553"/>
                  </a:lnTo>
                  <a:lnTo>
                    <a:pt x="40" y="465"/>
                  </a:lnTo>
                  <a:lnTo>
                    <a:pt x="0" y="369"/>
                  </a:lnTo>
                  <a:lnTo>
                    <a:pt x="88" y="305"/>
                  </a:lnTo>
                  <a:close/>
                </a:path>
              </a:pathLst>
            </a:custGeom>
            <a:solidFill>
              <a:schemeClr val="accent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43" name="Freeform 142">
              <a:extLst>
                <a:ext uri="{FF2B5EF4-FFF2-40B4-BE49-F238E27FC236}">
                  <a16:creationId xmlns:a16="http://schemas.microsoft.com/office/drawing/2014/main" id="{4828F4AB-2720-45C1-A324-7E4873927A1A}"/>
                </a:ext>
              </a:extLst>
            </p:cNvPr>
            <p:cNvSpPr>
              <a:spLocks/>
            </p:cNvSpPr>
            <p:nvPr/>
          </p:nvSpPr>
          <p:spPr bwMode="auto">
            <a:xfrm>
              <a:off x="762000" y="2722563"/>
              <a:ext cx="358775" cy="293688"/>
            </a:xfrm>
            <a:custGeom>
              <a:avLst/>
              <a:gdLst/>
              <a:ahLst/>
              <a:cxnLst>
                <a:cxn ang="0">
                  <a:pos x="420" y="6"/>
                </a:cxn>
                <a:cxn ang="0">
                  <a:pos x="345" y="24"/>
                </a:cxn>
                <a:cxn ang="0">
                  <a:pos x="299" y="15"/>
                </a:cxn>
                <a:cxn ang="0">
                  <a:pos x="204" y="30"/>
                </a:cxn>
                <a:cxn ang="0">
                  <a:pos x="135" y="113"/>
                </a:cxn>
                <a:cxn ang="0">
                  <a:pos x="65" y="296"/>
                </a:cxn>
                <a:cxn ang="0">
                  <a:pos x="24" y="487"/>
                </a:cxn>
                <a:cxn ang="0">
                  <a:pos x="100" y="582"/>
                </a:cxn>
                <a:cxn ang="0">
                  <a:pos x="134" y="656"/>
                </a:cxn>
                <a:cxn ang="0">
                  <a:pos x="291" y="660"/>
                </a:cxn>
                <a:cxn ang="0">
                  <a:pos x="321" y="621"/>
                </a:cxn>
                <a:cxn ang="0">
                  <a:pos x="377" y="609"/>
                </a:cxn>
                <a:cxn ang="0">
                  <a:pos x="429" y="635"/>
                </a:cxn>
                <a:cxn ang="0">
                  <a:pos x="449" y="657"/>
                </a:cxn>
                <a:cxn ang="0">
                  <a:pos x="488" y="656"/>
                </a:cxn>
                <a:cxn ang="0">
                  <a:pos x="524" y="687"/>
                </a:cxn>
                <a:cxn ang="0">
                  <a:pos x="572" y="671"/>
                </a:cxn>
                <a:cxn ang="0">
                  <a:pos x="626" y="683"/>
                </a:cxn>
                <a:cxn ang="0">
                  <a:pos x="617" y="717"/>
                </a:cxn>
                <a:cxn ang="0">
                  <a:pos x="569" y="728"/>
                </a:cxn>
                <a:cxn ang="0">
                  <a:pos x="534" y="741"/>
                </a:cxn>
                <a:cxn ang="0">
                  <a:pos x="486" y="726"/>
                </a:cxn>
                <a:cxn ang="0">
                  <a:pos x="440" y="705"/>
                </a:cxn>
                <a:cxn ang="0">
                  <a:pos x="387" y="683"/>
                </a:cxn>
                <a:cxn ang="0">
                  <a:pos x="353" y="672"/>
                </a:cxn>
                <a:cxn ang="0">
                  <a:pos x="339" y="705"/>
                </a:cxn>
                <a:cxn ang="0">
                  <a:pos x="285" y="705"/>
                </a:cxn>
                <a:cxn ang="0">
                  <a:pos x="224" y="716"/>
                </a:cxn>
                <a:cxn ang="0">
                  <a:pos x="44" y="749"/>
                </a:cxn>
                <a:cxn ang="0">
                  <a:pos x="18" y="759"/>
                </a:cxn>
                <a:cxn ang="0">
                  <a:pos x="0" y="809"/>
                </a:cxn>
                <a:cxn ang="0">
                  <a:pos x="27" y="870"/>
                </a:cxn>
                <a:cxn ang="0">
                  <a:pos x="50" y="873"/>
                </a:cxn>
                <a:cxn ang="0">
                  <a:pos x="30" y="905"/>
                </a:cxn>
                <a:cxn ang="0">
                  <a:pos x="96" y="924"/>
                </a:cxn>
                <a:cxn ang="0">
                  <a:pos x="186" y="903"/>
                </a:cxn>
                <a:cxn ang="0">
                  <a:pos x="291" y="879"/>
                </a:cxn>
                <a:cxn ang="0">
                  <a:pos x="612" y="857"/>
                </a:cxn>
                <a:cxn ang="0">
                  <a:pos x="773" y="870"/>
                </a:cxn>
                <a:cxn ang="0">
                  <a:pos x="816" y="882"/>
                </a:cxn>
                <a:cxn ang="0">
                  <a:pos x="905" y="912"/>
                </a:cxn>
                <a:cxn ang="0">
                  <a:pos x="977" y="905"/>
                </a:cxn>
                <a:cxn ang="0">
                  <a:pos x="1053" y="905"/>
                </a:cxn>
                <a:cxn ang="0">
                  <a:pos x="1122" y="896"/>
                </a:cxn>
                <a:cxn ang="0">
                  <a:pos x="1116" y="869"/>
                </a:cxn>
                <a:cxn ang="0">
                  <a:pos x="1115" y="804"/>
                </a:cxn>
                <a:cxn ang="0">
                  <a:pos x="1110" y="764"/>
                </a:cxn>
                <a:cxn ang="0">
                  <a:pos x="1071" y="696"/>
                </a:cxn>
                <a:cxn ang="0">
                  <a:pos x="1025" y="710"/>
                </a:cxn>
                <a:cxn ang="0">
                  <a:pos x="977" y="626"/>
                </a:cxn>
                <a:cxn ang="0">
                  <a:pos x="1001" y="581"/>
                </a:cxn>
                <a:cxn ang="0">
                  <a:pos x="986" y="510"/>
                </a:cxn>
                <a:cxn ang="0">
                  <a:pos x="944" y="467"/>
                </a:cxn>
                <a:cxn ang="0">
                  <a:pos x="903" y="387"/>
                </a:cxn>
                <a:cxn ang="0">
                  <a:pos x="848" y="338"/>
                </a:cxn>
                <a:cxn ang="0">
                  <a:pos x="804" y="281"/>
                </a:cxn>
                <a:cxn ang="0">
                  <a:pos x="743" y="219"/>
                </a:cxn>
                <a:cxn ang="0">
                  <a:pos x="708" y="132"/>
                </a:cxn>
                <a:cxn ang="0">
                  <a:pos x="653" y="113"/>
                </a:cxn>
                <a:cxn ang="0">
                  <a:pos x="576" y="54"/>
                </a:cxn>
                <a:cxn ang="0">
                  <a:pos x="506" y="8"/>
                </a:cxn>
              </a:cxnLst>
              <a:rect l="0" t="0" r="r" b="b"/>
              <a:pathLst>
                <a:path w="1131" h="927">
                  <a:moveTo>
                    <a:pt x="464" y="8"/>
                  </a:moveTo>
                  <a:lnTo>
                    <a:pt x="420" y="6"/>
                  </a:lnTo>
                  <a:lnTo>
                    <a:pt x="383" y="0"/>
                  </a:lnTo>
                  <a:lnTo>
                    <a:pt x="345" y="24"/>
                  </a:lnTo>
                  <a:lnTo>
                    <a:pt x="318" y="23"/>
                  </a:lnTo>
                  <a:lnTo>
                    <a:pt x="299" y="15"/>
                  </a:lnTo>
                  <a:lnTo>
                    <a:pt x="281" y="36"/>
                  </a:lnTo>
                  <a:lnTo>
                    <a:pt x="204" y="30"/>
                  </a:lnTo>
                  <a:lnTo>
                    <a:pt x="197" y="58"/>
                  </a:lnTo>
                  <a:lnTo>
                    <a:pt x="135" y="113"/>
                  </a:lnTo>
                  <a:lnTo>
                    <a:pt x="100" y="201"/>
                  </a:lnTo>
                  <a:lnTo>
                    <a:pt x="65" y="296"/>
                  </a:lnTo>
                  <a:lnTo>
                    <a:pt x="3" y="351"/>
                  </a:lnTo>
                  <a:lnTo>
                    <a:pt x="24" y="487"/>
                  </a:lnTo>
                  <a:lnTo>
                    <a:pt x="86" y="514"/>
                  </a:lnTo>
                  <a:lnTo>
                    <a:pt x="100" y="582"/>
                  </a:lnTo>
                  <a:lnTo>
                    <a:pt x="72" y="657"/>
                  </a:lnTo>
                  <a:lnTo>
                    <a:pt x="134" y="656"/>
                  </a:lnTo>
                  <a:lnTo>
                    <a:pt x="239" y="659"/>
                  </a:lnTo>
                  <a:lnTo>
                    <a:pt x="291" y="660"/>
                  </a:lnTo>
                  <a:lnTo>
                    <a:pt x="300" y="632"/>
                  </a:lnTo>
                  <a:lnTo>
                    <a:pt x="321" y="621"/>
                  </a:lnTo>
                  <a:lnTo>
                    <a:pt x="341" y="626"/>
                  </a:lnTo>
                  <a:lnTo>
                    <a:pt x="377" y="609"/>
                  </a:lnTo>
                  <a:lnTo>
                    <a:pt x="407" y="618"/>
                  </a:lnTo>
                  <a:lnTo>
                    <a:pt x="429" y="635"/>
                  </a:lnTo>
                  <a:lnTo>
                    <a:pt x="432" y="650"/>
                  </a:lnTo>
                  <a:lnTo>
                    <a:pt x="449" y="657"/>
                  </a:lnTo>
                  <a:lnTo>
                    <a:pt x="473" y="648"/>
                  </a:lnTo>
                  <a:lnTo>
                    <a:pt x="488" y="656"/>
                  </a:lnTo>
                  <a:lnTo>
                    <a:pt x="500" y="675"/>
                  </a:lnTo>
                  <a:lnTo>
                    <a:pt x="524" y="687"/>
                  </a:lnTo>
                  <a:lnTo>
                    <a:pt x="554" y="681"/>
                  </a:lnTo>
                  <a:lnTo>
                    <a:pt x="572" y="671"/>
                  </a:lnTo>
                  <a:lnTo>
                    <a:pt x="599" y="663"/>
                  </a:lnTo>
                  <a:lnTo>
                    <a:pt x="626" y="683"/>
                  </a:lnTo>
                  <a:lnTo>
                    <a:pt x="629" y="702"/>
                  </a:lnTo>
                  <a:lnTo>
                    <a:pt x="617" y="717"/>
                  </a:lnTo>
                  <a:lnTo>
                    <a:pt x="600" y="722"/>
                  </a:lnTo>
                  <a:lnTo>
                    <a:pt x="569" y="728"/>
                  </a:lnTo>
                  <a:lnTo>
                    <a:pt x="560" y="744"/>
                  </a:lnTo>
                  <a:lnTo>
                    <a:pt x="534" y="741"/>
                  </a:lnTo>
                  <a:lnTo>
                    <a:pt x="510" y="738"/>
                  </a:lnTo>
                  <a:lnTo>
                    <a:pt x="486" y="726"/>
                  </a:lnTo>
                  <a:lnTo>
                    <a:pt x="461" y="717"/>
                  </a:lnTo>
                  <a:lnTo>
                    <a:pt x="440" y="705"/>
                  </a:lnTo>
                  <a:lnTo>
                    <a:pt x="413" y="698"/>
                  </a:lnTo>
                  <a:lnTo>
                    <a:pt x="387" y="683"/>
                  </a:lnTo>
                  <a:lnTo>
                    <a:pt x="363" y="665"/>
                  </a:lnTo>
                  <a:lnTo>
                    <a:pt x="353" y="672"/>
                  </a:lnTo>
                  <a:lnTo>
                    <a:pt x="344" y="686"/>
                  </a:lnTo>
                  <a:lnTo>
                    <a:pt x="339" y="705"/>
                  </a:lnTo>
                  <a:lnTo>
                    <a:pt x="315" y="710"/>
                  </a:lnTo>
                  <a:lnTo>
                    <a:pt x="285" y="705"/>
                  </a:lnTo>
                  <a:lnTo>
                    <a:pt x="254" y="714"/>
                  </a:lnTo>
                  <a:lnTo>
                    <a:pt x="224" y="716"/>
                  </a:lnTo>
                  <a:lnTo>
                    <a:pt x="222" y="750"/>
                  </a:lnTo>
                  <a:lnTo>
                    <a:pt x="44" y="749"/>
                  </a:lnTo>
                  <a:lnTo>
                    <a:pt x="27" y="770"/>
                  </a:lnTo>
                  <a:lnTo>
                    <a:pt x="18" y="759"/>
                  </a:lnTo>
                  <a:lnTo>
                    <a:pt x="11" y="773"/>
                  </a:lnTo>
                  <a:lnTo>
                    <a:pt x="0" y="809"/>
                  </a:lnTo>
                  <a:lnTo>
                    <a:pt x="18" y="875"/>
                  </a:lnTo>
                  <a:lnTo>
                    <a:pt x="27" y="870"/>
                  </a:lnTo>
                  <a:lnTo>
                    <a:pt x="63" y="857"/>
                  </a:lnTo>
                  <a:lnTo>
                    <a:pt x="50" y="873"/>
                  </a:lnTo>
                  <a:lnTo>
                    <a:pt x="24" y="881"/>
                  </a:lnTo>
                  <a:lnTo>
                    <a:pt x="30" y="905"/>
                  </a:lnTo>
                  <a:lnTo>
                    <a:pt x="36" y="924"/>
                  </a:lnTo>
                  <a:lnTo>
                    <a:pt x="96" y="924"/>
                  </a:lnTo>
                  <a:lnTo>
                    <a:pt x="132" y="902"/>
                  </a:lnTo>
                  <a:lnTo>
                    <a:pt x="186" y="903"/>
                  </a:lnTo>
                  <a:lnTo>
                    <a:pt x="246" y="909"/>
                  </a:lnTo>
                  <a:lnTo>
                    <a:pt x="291" y="879"/>
                  </a:lnTo>
                  <a:lnTo>
                    <a:pt x="326" y="851"/>
                  </a:lnTo>
                  <a:lnTo>
                    <a:pt x="612" y="857"/>
                  </a:lnTo>
                  <a:lnTo>
                    <a:pt x="720" y="860"/>
                  </a:lnTo>
                  <a:lnTo>
                    <a:pt x="773" y="870"/>
                  </a:lnTo>
                  <a:lnTo>
                    <a:pt x="785" y="897"/>
                  </a:lnTo>
                  <a:lnTo>
                    <a:pt x="816" y="882"/>
                  </a:lnTo>
                  <a:lnTo>
                    <a:pt x="849" y="903"/>
                  </a:lnTo>
                  <a:lnTo>
                    <a:pt x="905" y="912"/>
                  </a:lnTo>
                  <a:lnTo>
                    <a:pt x="932" y="927"/>
                  </a:lnTo>
                  <a:lnTo>
                    <a:pt x="977" y="905"/>
                  </a:lnTo>
                  <a:lnTo>
                    <a:pt x="1020" y="900"/>
                  </a:lnTo>
                  <a:lnTo>
                    <a:pt x="1053" y="905"/>
                  </a:lnTo>
                  <a:lnTo>
                    <a:pt x="1091" y="899"/>
                  </a:lnTo>
                  <a:lnTo>
                    <a:pt x="1122" y="896"/>
                  </a:lnTo>
                  <a:lnTo>
                    <a:pt x="1131" y="888"/>
                  </a:lnTo>
                  <a:lnTo>
                    <a:pt x="1116" y="869"/>
                  </a:lnTo>
                  <a:lnTo>
                    <a:pt x="1122" y="833"/>
                  </a:lnTo>
                  <a:lnTo>
                    <a:pt x="1115" y="804"/>
                  </a:lnTo>
                  <a:lnTo>
                    <a:pt x="1127" y="783"/>
                  </a:lnTo>
                  <a:lnTo>
                    <a:pt x="1110" y="764"/>
                  </a:lnTo>
                  <a:lnTo>
                    <a:pt x="1089" y="731"/>
                  </a:lnTo>
                  <a:lnTo>
                    <a:pt x="1071" y="696"/>
                  </a:lnTo>
                  <a:lnTo>
                    <a:pt x="1047" y="693"/>
                  </a:lnTo>
                  <a:lnTo>
                    <a:pt x="1025" y="710"/>
                  </a:lnTo>
                  <a:lnTo>
                    <a:pt x="1017" y="681"/>
                  </a:lnTo>
                  <a:lnTo>
                    <a:pt x="977" y="626"/>
                  </a:lnTo>
                  <a:lnTo>
                    <a:pt x="1005" y="609"/>
                  </a:lnTo>
                  <a:lnTo>
                    <a:pt x="1001" y="581"/>
                  </a:lnTo>
                  <a:lnTo>
                    <a:pt x="989" y="557"/>
                  </a:lnTo>
                  <a:lnTo>
                    <a:pt x="986" y="510"/>
                  </a:lnTo>
                  <a:lnTo>
                    <a:pt x="971" y="495"/>
                  </a:lnTo>
                  <a:lnTo>
                    <a:pt x="944" y="467"/>
                  </a:lnTo>
                  <a:lnTo>
                    <a:pt x="961" y="425"/>
                  </a:lnTo>
                  <a:lnTo>
                    <a:pt x="903" y="387"/>
                  </a:lnTo>
                  <a:lnTo>
                    <a:pt x="890" y="351"/>
                  </a:lnTo>
                  <a:lnTo>
                    <a:pt x="848" y="338"/>
                  </a:lnTo>
                  <a:lnTo>
                    <a:pt x="815" y="308"/>
                  </a:lnTo>
                  <a:lnTo>
                    <a:pt x="804" y="281"/>
                  </a:lnTo>
                  <a:lnTo>
                    <a:pt x="782" y="254"/>
                  </a:lnTo>
                  <a:lnTo>
                    <a:pt x="743" y="219"/>
                  </a:lnTo>
                  <a:lnTo>
                    <a:pt x="720" y="174"/>
                  </a:lnTo>
                  <a:lnTo>
                    <a:pt x="708" y="132"/>
                  </a:lnTo>
                  <a:lnTo>
                    <a:pt x="686" y="116"/>
                  </a:lnTo>
                  <a:lnTo>
                    <a:pt x="653" y="113"/>
                  </a:lnTo>
                  <a:lnTo>
                    <a:pt x="612" y="110"/>
                  </a:lnTo>
                  <a:lnTo>
                    <a:pt x="576" y="54"/>
                  </a:lnTo>
                  <a:lnTo>
                    <a:pt x="527" y="17"/>
                  </a:lnTo>
                  <a:lnTo>
                    <a:pt x="506" y="8"/>
                  </a:lnTo>
                  <a:lnTo>
                    <a:pt x="464" y="8"/>
                  </a:lnTo>
                  <a:close/>
                </a:path>
              </a:pathLst>
            </a:custGeom>
            <a:solidFill>
              <a:schemeClr val="accent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44" name="Freeform 143">
              <a:extLst>
                <a:ext uri="{FF2B5EF4-FFF2-40B4-BE49-F238E27FC236}">
                  <a16:creationId xmlns:a16="http://schemas.microsoft.com/office/drawing/2014/main" id="{F191EBA7-83BB-47C9-8329-32C376D74049}"/>
                </a:ext>
              </a:extLst>
            </p:cNvPr>
            <p:cNvSpPr>
              <a:spLocks/>
            </p:cNvSpPr>
            <p:nvPr/>
          </p:nvSpPr>
          <p:spPr bwMode="auto">
            <a:xfrm>
              <a:off x="768350" y="2916238"/>
              <a:ext cx="193675" cy="49213"/>
            </a:xfrm>
            <a:custGeom>
              <a:avLst/>
              <a:gdLst/>
              <a:ahLst/>
              <a:cxnLst>
                <a:cxn ang="0">
                  <a:pos x="57" y="72"/>
                </a:cxn>
                <a:cxn ang="0">
                  <a:pos x="68" y="98"/>
                </a:cxn>
                <a:cxn ang="0">
                  <a:pos x="113" y="95"/>
                </a:cxn>
                <a:cxn ang="0">
                  <a:pos x="167" y="80"/>
                </a:cxn>
                <a:cxn ang="0">
                  <a:pos x="231" y="71"/>
                </a:cxn>
                <a:cxn ang="0">
                  <a:pos x="255" y="68"/>
                </a:cxn>
                <a:cxn ang="0">
                  <a:pos x="246" y="84"/>
                </a:cxn>
                <a:cxn ang="0">
                  <a:pos x="219" y="81"/>
                </a:cxn>
                <a:cxn ang="0">
                  <a:pos x="167" y="89"/>
                </a:cxn>
                <a:cxn ang="0">
                  <a:pos x="113" y="107"/>
                </a:cxn>
                <a:cxn ang="0">
                  <a:pos x="62" y="110"/>
                </a:cxn>
                <a:cxn ang="0">
                  <a:pos x="47" y="74"/>
                </a:cxn>
                <a:cxn ang="0">
                  <a:pos x="26" y="102"/>
                </a:cxn>
                <a:cxn ang="0">
                  <a:pos x="0" y="150"/>
                </a:cxn>
                <a:cxn ang="0">
                  <a:pos x="27" y="141"/>
                </a:cxn>
                <a:cxn ang="0">
                  <a:pos x="204" y="107"/>
                </a:cxn>
                <a:cxn ang="0">
                  <a:pos x="264" y="98"/>
                </a:cxn>
                <a:cxn ang="0">
                  <a:pos x="320" y="95"/>
                </a:cxn>
                <a:cxn ang="0">
                  <a:pos x="348" y="57"/>
                </a:cxn>
                <a:cxn ang="0">
                  <a:pos x="398" y="89"/>
                </a:cxn>
                <a:cxn ang="0">
                  <a:pos x="465" y="114"/>
                </a:cxn>
                <a:cxn ang="0">
                  <a:pos x="542" y="135"/>
                </a:cxn>
                <a:cxn ang="0">
                  <a:pos x="600" y="108"/>
                </a:cxn>
                <a:cxn ang="0">
                  <a:pos x="608" y="74"/>
                </a:cxn>
                <a:cxn ang="0">
                  <a:pos x="554" y="62"/>
                </a:cxn>
                <a:cxn ang="0">
                  <a:pos x="498" y="77"/>
                </a:cxn>
                <a:cxn ang="0">
                  <a:pos x="470" y="44"/>
                </a:cxn>
                <a:cxn ang="0">
                  <a:pos x="432" y="47"/>
                </a:cxn>
                <a:cxn ang="0">
                  <a:pos x="413" y="26"/>
                </a:cxn>
                <a:cxn ang="0">
                  <a:pos x="357" y="0"/>
                </a:cxn>
                <a:cxn ang="0">
                  <a:pos x="308" y="11"/>
                </a:cxn>
                <a:cxn ang="0">
                  <a:pos x="281" y="27"/>
                </a:cxn>
                <a:cxn ang="0">
                  <a:pos x="54" y="48"/>
                </a:cxn>
              </a:cxnLst>
              <a:rect l="0" t="0" r="r" b="b"/>
              <a:pathLst>
                <a:path w="612" h="158">
                  <a:moveTo>
                    <a:pt x="54" y="48"/>
                  </a:moveTo>
                  <a:lnTo>
                    <a:pt x="57" y="72"/>
                  </a:lnTo>
                  <a:lnTo>
                    <a:pt x="68" y="84"/>
                  </a:lnTo>
                  <a:lnTo>
                    <a:pt x="68" y="98"/>
                  </a:lnTo>
                  <a:lnTo>
                    <a:pt x="93" y="102"/>
                  </a:lnTo>
                  <a:lnTo>
                    <a:pt x="113" y="95"/>
                  </a:lnTo>
                  <a:lnTo>
                    <a:pt x="131" y="80"/>
                  </a:lnTo>
                  <a:lnTo>
                    <a:pt x="167" y="80"/>
                  </a:lnTo>
                  <a:lnTo>
                    <a:pt x="195" y="80"/>
                  </a:lnTo>
                  <a:lnTo>
                    <a:pt x="231" y="71"/>
                  </a:lnTo>
                  <a:lnTo>
                    <a:pt x="246" y="74"/>
                  </a:lnTo>
                  <a:lnTo>
                    <a:pt x="255" y="68"/>
                  </a:lnTo>
                  <a:lnTo>
                    <a:pt x="269" y="72"/>
                  </a:lnTo>
                  <a:lnTo>
                    <a:pt x="246" y="84"/>
                  </a:lnTo>
                  <a:lnTo>
                    <a:pt x="233" y="80"/>
                  </a:lnTo>
                  <a:lnTo>
                    <a:pt x="219" y="81"/>
                  </a:lnTo>
                  <a:lnTo>
                    <a:pt x="188" y="87"/>
                  </a:lnTo>
                  <a:lnTo>
                    <a:pt x="167" y="89"/>
                  </a:lnTo>
                  <a:lnTo>
                    <a:pt x="134" y="89"/>
                  </a:lnTo>
                  <a:lnTo>
                    <a:pt x="113" y="107"/>
                  </a:lnTo>
                  <a:lnTo>
                    <a:pt x="80" y="119"/>
                  </a:lnTo>
                  <a:lnTo>
                    <a:pt x="62" y="110"/>
                  </a:lnTo>
                  <a:lnTo>
                    <a:pt x="45" y="95"/>
                  </a:lnTo>
                  <a:lnTo>
                    <a:pt x="47" y="74"/>
                  </a:lnTo>
                  <a:lnTo>
                    <a:pt x="35" y="87"/>
                  </a:lnTo>
                  <a:lnTo>
                    <a:pt x="26" y="102"/>
                  </a:lnTo>
                  <a:lnTo>
                    <a:pt x="9" y="129"/>
                  </a:lnTo>
                  <a:lnTo>
                    <a:pt x="0" y="150"/>
                  </a:lnTo>
                  <a:lnTo>
                    <a:pt x="12" y="158"/>
                  </a:lnTo>
                  <a:lnTo>
                    <a:pt x="27" y="141"/>
                  </a:lnTo>
                  <a:lnTo>
                    <a:pt x="206" y="143"/>
                  </a:lnTo>
                  <a:lnTo>
                    <a:pt x="204" y="107"/>
                  </a:lnTo>
                  <a:lnTo>
                    <a:pt x="231" y="108"/>
                  </a:lnTo>
                  <a:lnTo>
                    <a:pt x="264" y="98"/>
                  </a:lnTo>
                  <a:lnTo>
                    <a:pt x="302" y="102"/>
                  </a:lnTo>
                  <a:lnTo>
                    <a:pt x="320" y="95"/>
                  </a:lnTo>
                  <a:lnTo>
                    <a:pt x="333" y="65"/>
                  </a:lnTo>
                  <a:lnTo>
                    <a:pt x="348" y="57"/>
                  </a:lnTo>
                  <a:lnTo>
                    <a:pt x="368" y="74"/>
                  </a:lnTo>
                  <a:lnTo>
                    <a:pt x="398" y="89"/>
                  </a:lnTo>
                  <a:lnTo>
                    <a:pt x="431" y="101"/>
                  </a:lnTo>
                  <a:lnTo>
                    <a:pt x="465" y="114"/>
                  </a:lnTo>
                  <a:lnTo>
                    <a:pt x="491" y="129"/>
                  </a:lnTo>
                  <a:lnTo>
                    <a:pt x="542" y="135"/>
                  </a:lnTo>
                  <a:lnTo>
                    <a:pt x="551" y="119"/>
                  </a:lnTo>
                  <a:lnTo>
                    <a:pt x="600" y="108"/>
                  </a:lnTo>
                  <a:lnTo>
                    <a:pt x="612" y="90"/>
                  </a:lnTo>
                  <a:lnTo>
                    <a:pt x="608" y="74"/>
                  </a:lnTo>
                  <a:lnTo>
                    <a:pt x="579" y="54"/>
                  </a:lnTo>
                  <a:lnTo>
                    <a:pt x="554" y="62"/>
                  </a:lnTo>
                  <a:lnTo>
                    <a:pt x="530" y="72"/>
                  </a:lnTo>
                  <a:lnTo>
                    <a:pt x="498" y="77"/>
                  </a:lnTo>
                  <a:lnTo>
                    <a:pt x="479" y="66"/>
                  </a:lnTo>
                  <a:lnTo>
                    <a:pt x="470" y="44"/>
                  </a:lnTo>
                  <a:lnTo>
                    <a:pt x="449" y="38"/>
                  </a:lnTo>
                  <a:lnTo>
                    <a:pt x="432" y="47"/>
                  </a:lnTo>
                  <a:lnTo>
                    <a:pt x="413" y="41"/>
                  </a:lnTo>
                  <a:lnTo>
                    <a:pt x="413" y="26"/>
                  </a:lnTo>
                  <a:lnTo>
                    <a:pt x="390" y="12"/>
                  </a:lnTo>
                  <a:lnTo>
                    <a:pt x="357" y="0"/>
                  </a:lnTo>
                  <a:lnTo>
                    <a:pt x="324" y="17"/>
                  </a:lnTo>
                  <a:lnTo>
                    <a:pt x="308" y="11"/>
                  </a:lnTo>
                  <a:lnTo>
                    <a:pt x="293" y="17"/>
                  </a:lnTo>
                  <a:lnTo>
                    <a:pt x="281" y="27"/>
                  </a:lnTo>
                  <a:lnTo>
                    <a:pt x="275" y="50"/>
                  </a:lnTo>
                  <a:lnTo>
                    <a:pt x="54" y="48"/>
                  </a:lnTo>
                  <a:close/>
                </a:path>
              </a:pathLst>
            </a:custGeom>
            <a:solidFill>
              <a:schemeClr val="accent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45" name="Freeform 144">
              <a:extLst>
                <a:ext uri="{FF2B5EF4-FFF2-40B4-BE49-F238E27FC236}">
                  <a16:creationId xmlns:a16="http://schemas.microsoft.com/office/drawing/2014/main" id="{EDB66D67-5E00-4058-ADE6-B8A7DB418706}"/>
                </a:ext>
              </a:extLst>
            </p:cNvPr>
            <p:cNvSpPr>
              <a:spLocks/>
            </p:cNvSpPr>
            <p:nvPr/>
          </p:nvSpPr>
          <p:spPr bwMode="auto">
            <a:xfrm>
              <a:off x="871538" y="2995613"/>
              <a:ext cx="461963" cy="377825"/>
            </a:xfrm>
            <a:custGeom>
              <a:avLst/>
              <a:gdLst/>
              <a:ahLst/>
              <a:cxnLst>
                <a:cxn ang="0">
                  <a:pos x="1337" y="1118"/>
                </a:cxn>
                <a:cxn ang="0">
                  <a:pos x="1303" y="956"/>
                </a:cxn>
                <a:cxn ang="0">
                  <a:pos x="1355" y="776"/>
                </a:cxn>
                <a:cxn ang="0">
                  <a:pos x="1322" y="509"/>
                </a:cxn>
                <a:cxn ang="0">
                  <a:pos x="1306" y="292"/>
                </a:cxn>
                <a:cxn ang="0">
                  <a:pos x="1229" y="125"/>
                </a:cxn>
                <a:cxn ang="0">
                  <a:pos x="1055" y="167"/>
                </a:cxn>
                <a:cxn ang="0">
                  <a:pos x="865" y="182"/>
                </a:cxn>
                <a:cxn ang="0">
                  <a:pos x="787" y="172"/>
                </a:cxn>
                <a:cxn ang="0">
                  <a:pos x="770" y="36"/>
                </a:cxn>
                <a:cxn ang="0">
                  <a:pos x="680" y="39"/>
                </a:cxn>
                <a:cxn ang="0">
                  <a:pos x="590" y="69"/>
                </a:cxn>
                <a:cxn ang="0">
                  <a:pos x="504" y="46"/>
                </a:cxn>
                <a:cxn ang="0">
                  <a:pos x="441" y="36"/>
                </a:cxn>
                <a:cxn ang="0">
                  <a:pos x="371" y="0"/>
                </a:cxn>
                <a:cxn ang="0">
                  <a:pos x="273" y="0"/>
                </a:cxn>
                <a:cxn ang="0">
                  <a:pos x="284" y="40"/>
                </a:cxn>
                <a:cxn ang="0">
                  <a:pos x="278" y="79"/>
                </a:cxn>
                <a:cxn ang="0">
                  <a:pos x="245" y="84"/>
                </a:cxn>
                <a:cxn ang="0">
                  <a:pos x="222" y="108"/>
                </a:cxn>
                <a:cxn ang="0">
                  <a:pos x="250" y="131"/>
                </a:cxn>
                <a:cxn ang="0">
                  <a:pos x="267" y="171"/>
                </a:cxn>
                <a:cxn ang="0">
                  <a:pos x="251" y="211"/>
                </a:cxn>
                <a:cxn ang="0">
                  <a:pos x="234" y="216"/>
                </a:cxn>
                <a:cxn ang="0">
                  <a:pos x="188" y="219"/>
                </a:cxn>
                <a:cxn ang="0">
                  <a:pos x="147" y="231"/>
                </a:cxn>
                <a:cxn ang="0">
                  <a:pos x="80" y="249"/>
                </a:cxn>
                <a:cxn ang="0">
                  <a:pos x="47" y="303"/>
                </a:cxn>
                <a:cxn ang="0">
                  <a:pos x="0" y="376"/>
                </a:cxn>
                <a:cxn ang="0">
                  <a:pos x="56" y="500"/>
                </a:cxn>
                <a:cxn ang="0">
                  <a:pos x="216" y="630"/>
                </a:cxn>
                <a:cxn ang="0">
                  <a:pos x="347" y="773"/>
                </a:cxn>
                <a:cxn ang="0">
                  <a:pos x="465" y="650"/>
                </a:cxn>
                <a:cxn ang="0">
                  <a:pos x="708" y="596"/>
                </a:cxn>
                <a:cxn ang="0">
                  <a:pos x="818" y="726"/>
                </a:cxn>
                <a:cxn ang="0">
                  <a:pos x="818" y="931"/>
                </a:cxn>
                <a:cxn ang="0">
                  <a:pos x="865" y="987"/>
                </a:cxn>
                <a:cxn ang="0">
                  <a:pos x="1005" y="912"/>
                </a:cxn>
                <a:cxn ang="0">
                  <a:pos x="1078" y="999"/>
                </a:cxn>
                <a:cxn ang="0">
                  <a:pos x="1106" y="1164"/>
                </a:cxn>
                <a:cxn ang="0">
                  <a:pos x="1208" y="1156"/>
                </a:cxn>
              </a:cxnLst>
              <a:rect l="0" t="0" r="r" b="b"/>
              <a:pathLst>
                <a:path w="1454" h="1192">
                  <a:moveTo>
                    <a:pt x="1257" y="1153"/>
                  </a:moveTo>
                  <a:lnTo>
                    <a:pt x="1337" y="1118"/>
                  </a:lnTo>
                  <a:lnTo>
                    <a:pt x="1345" y="1033"/>
                  </a:lnTo>
                  <a:lnTo>
                    <a:pt x="1303" y="956"/>
                  </a:lnTo>
                  <a:lnTo>
                    <a:pt x="1454" y="920"/>
                  </a:lnTo>
                  <a:lnTo>
                    <a:pt x="1355" y="776"/>
                  </a:lnTo>
                  <a:lnTo>
                    <a:pt x="1402" y="562"/>
                  </a:lnTo>
                  <a:lnTo>
                    <a:pt x="1322" y="509"/>
                  </a:lnTo>
                  <a:lnTo>
                    <a:pt x="1286" y="403"/>
                  </a:lnTo>
                  <a:lnTo>
                    <a:pt x="1306" y="292"/>
                  </a:lnTo>
                  <a:lnTo>
                    <a:pt x="1238" y="228"/>
                  </a:lnTo>
                  <a:lnTo>
                    <a:pt x="1229" y="125"/>
                  </a:lnTo>
                  <a:lnTo>
                    <a:pt x="1159" y="100"/>
                  </a:lnTo>
                  <a:lnTo>
                    <a:pt x="1055" y="167"/>
                  </a:lnTo>
                  <a:lnTo>
                    <a:pt x="955" y="135"/>
                  </a:lnTo>
                  <a:lnTo>
                    <a:pt x="865" y="182"/>
                  </a:lnTo>
                  <a:lnTo>
                    <a:pt x="841" y="136"/>
                  </a:lnTo>
                  <a:lnTo>
                    <a:pt x="787" y="172"/>
                  </a:lnTo>
                  <a:lnTo>
                    <a:pt x="717" y="146"/>
                  </a:lnTo>
                  <a:lnTo>
                    <a:pt x="770" y="36"/>
                  </a:lnTo>
                  <a:lnTo>
                    <a:pt x="713" y="45"/>
                  </a:lnTo>
                  <a:lnTo>
                    <a:pt x="680" y="39"/>
                  </a:lnTo>
                  <a:lnTo>
                    <a:pt x="632" y="43"/>
                  </a:lnTo>
                  <a:lnTo>
                    <a:pt x="590" y="69"/>
                  </a:lnTo>
                  <a:lnTo>
                    <a:pt x="555" y="52"/>
                  </a:lnTo>
                  <a:lnTo>
                    <a:pt x="504" y="46"/>
                  </a:lnTo>
                  <a:lnTo>
                    <a:pt x="473" y="22"/>
                  </a:lnTo>
                  <a:lnTo>
                    <a:pt x="441" y="36"/>
                  </a:lnTo>
                  <a:lnTo>
                    <a:pt x="426" y="12"/>
                  </a:lnTo>
                  <a:lnTo>
                    <a:pt x="371" y="0"/>
                  </a:lnTo>
                  <a:lnTo>
                    <a:pt x="323" y="1"/>
                  </a:lnTo>
                  <a:lnTo>
                    <a:pt x="273" y="0"/>
                  </a:lnTo>
                  <a:lnTo>
                    <a:pt x="275" y="21"/>
                  </a:lnTo>
                  <a:lnTo>
                    <a:pt x="284" y="40"/>
                  </a:lnTo>
                  <a:lnTo>
                    <a:pt x="278" y="58"/>
                  </a:lnTo>
                  <a:lnTo>
                    <a:pt x="278" y="79"/>
                  </a:lnTo>
                  <a:lnTo>
                    <a:pt x="263" y="90"/>
                  </a:lnTo>
                  <a:lnTo>
                    <a:pt x="245" y="84"/>
                  </a:lnTo>
                  <a:lnTo>
                    <a:pt x="228" y="91"/>
                  </a:lnTo>
                  <a:lnTo>
                    <a:pt x="222" y="108"/>
                  </a:lnTo>
                  <a:lnTo>
                    <a:pt x="237" y="115"/>
                  </a:lnTo>
                  <a:lnTo>
                    <a:pt x="250" y="131"/>
                  </a:lnTo>
                  <a:lnTo>
                    <a:pt x="269" y="138"/>
                  </a:lnTo>
                  <a:lnTo>
                    <a:pt x="267" y="171"/>
                  </a:lnTo>
                  <a:lnTo>
                    <a:pt x="266" y="202"/>
                  </a:lnTo>
                  <a:lnTo>
                    <a:pt x="251" y="211"/>
                  </a:lnTo>
                  <a:lnTo>
                    <a:pt x="237" y="198"/>
                  </a:lnTo>
                  <a:lnTo>
                    <a:pt x="234" y="216"/>
                  </a:lnTo>
                  <a:lnTo>
                    <a:pt x="215" y="217"/>
                  </a:lnTo>
                  <a:lnTo>
                    <a:pt x="188" y="219"/>
                  </a:lnTo>
                  <a:lnTo>
                    <a:pt x="162" y="213"/>
                  </a:lnTo>
                  <a:lnTo>
                    <a:pt x="147" y="231"/>
                  </a:lnTo>
                  <a:lnTo>
                    <a:pt x="110" y="252"/>
                  </a:lnTo>
                  <a:lnTo>
                    <a:pt x="80" y="249"/>
                  </a:lnTo>
                  <a:lnTo>
                    <a:pt x="68" y="270"/>
                  </a:lnTo>
                  <a:lnTo>
                    <a:pt x="47" y="303"/>
                  </a:lnTo>
                  <a:lnTo>
                    <a:pt x="24" y="361"/>
                  </a:lnTo>
                  <a:lnTo>
                    <a:pt x="0" y="376"/>
                  </a:lnTo>
                  <a:lnTo>
                    <a:pt x="56" y="418"/>
                  </a:lnTo>
                  <a:lnTo>
                    <a:pt x="56" y="500"/>
                  </a:lnTo>
                  <a:lnTo>
                    <a:pt x="147" y="562"/>
                  </a:lnTo>
                  <a:lnTo>
                    <a:pt x="216" y="630"/>
                  </a:lnTo>
                  <a:lnTo>
                    <a:pt x="299" y="685"/>
                  </a:lnTo>
                  <a:lnTo>
                    <a:pt x="347" y="773"/>
                  </a:lnTo>
                  <a:lnTo>
                    <a:pt x="410" y="760"/>
                  </a:lnTo>
                  <a:lnTo>
                    <a:pt x="465" y="650"/>
                  </a:lnTo>
                  <a:lnTo>
                    <a:pt x="597" y="603"/>
                  </a:lnTo>
                  <a:lnTo>
                    <a:pt x="708" y="596"/>
                  </a:lnTo>
                  <a:lnTo>
                    <a:pt x="764" y="636"/>
                  </a:lnTo>
                  <a:lnTo>
                    <a:pt x="818" y="726"/>
                  </a:lnTo>
                  <a:lnTo>
                    <a:pt x="846" y="849"/>
                  </a:lnTo>
                  <a:lnTo>
                    <a:pt x="818" y="931"/>
                  </a:lnTo>
                  <a:lnTo>
                    <a:pt x="831" y="1033"/>
                  </a:lnTo>
                  <a:lnTo>
                    <a:pt x="865" y="987"/>
                  </a:lnTo>
                  <a:lnTo>
                    <a:pt x="929" y="943"/>
                  </a:lnTo>
                  <a:lnTo>
                    <a:pt x="1005" y="912"/>
                  </a:lnTo>
                  <a:lnTo>
                    <a:pt x="1047" y="940"/>
                  </a:lnTo>
                  <a:lnTo>
                    <a:pt x="1078" y="999"/>
                  </a:lnTo>
                  <a:lnTo>
                    <a:pt x="1078" y="1107"/>
                  </a:lnTo>
                  <a:lnTo>
                    <a:pt x="1106" y="1164"/>
                  </a:lnTo>
                  <a:lnTo>
                    <a:pt x="1140" y="1192"/>
                  </a:lnTo>
                  <a:lnTo>
                    <a:pt x="1208" y="1156"/>
                  </a:lnTo>
                  <a:lnTo>
                    <a:pt x="1257" y="1153"/>
                  </a:lnTo>
                  <a:close/>
                </a:path>
              </a:pathLst>
            </a:custGeom>
            <a:solidFill>
              <a:schemeClr val="accent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46" name="Freeform 145">
              <a:extLst>
                <a:ext uri="{FF2B5EF4-FFF2-40B4-BE49-F238E27FC236}">
                  <a16:creationId xmlns:a16="http://schemas.microsoft.com/office/drawing/2014/main" id="{FE3DF4EA-94C5-484F-A58F-01C82E7316C8}"/>
                </a:ext>
              </a:extLst>
            </p:cNvPr>
            <p:cNvSpPr>
              <a:spLocks/>
            </p:cNvSpPr>
            <p:nvPr/>
          </p:nvSpPr>
          <p:spPr bwMode="auto">
            <a:xfrm>
              <a:off x="774700" y="2992438"/>
              <a:ext cx="187325" cy="123825"/>
            </a:xfrm>
            <a:custGeom>
              <a:avLst/>
              <a:gdLst/>
              <a:ahLst/>
              <a:cxnLst>
                <a:cxn ang="0">
                  <a:pos x="0" y="75"/>
                </a:cxn>
                <a:cxn ang="0">
                  <a:pos x="37" y="159"/>
                </a:cxn>
                <a:cxn ang="0">
                  <a:pos x="157" y="159"/>
                </a:cxn>
                <a:cxn ang="0">
                  <a:pos x="207" y="217"/>
                </a:cxn>
                <a:cxn ang="0">
                  <a:pos x="211" y="305"/>
                </a:cxn>
                <a:cxn ang="0">
                  <a:pos x="301" y="387"/>
                </a:cxn>
                <a:cxn ang="0">
                  <a:pos x="331" y="373"/>
                </a:cxn>
                <a:cxn ang="0">
                  <a:pos x="354" y="315"/>
                </a:cxn>
                <a:cxn ang="0">
                  <a:pos x="384" y="259"/>
                </a:cxn>
                <a:cxn ang="0">
                  <a:pos x="417" y="259"/>
                </a:cxn>
                <a:cxn ang="0">
                  <a:pos x="453" y="241"/>
                </a:cxn>
                <a:cxn ang="0">
                  <a:pos x="469" y="225"/>
                </a:cxn>
                <a:cxn ang="0">
                  <a:pos x="498" y="229"/>
                </a:cxn>
                <a:cxn ang="0">
                  <a:pos x="538" y="226"/>
                </a:cxn>
                <a:cxn ang="0">
                  <a:pos x="546" y="210"/>
                </a:cxn>
                <a:cxn ang="0">
                  <a:pos x="561" y="222"/>
                </a:cxn>
                <a:cxn ang="0">
                  <a:pos x="575" y="213"/>
                </a:cxn>
                <a:cxn ang="0">
                  <a:pos x="574" y="147"/>
                </a:cxn>
                <a:cxn ang="0">
                  <a:pos x="561" y="144"/>
                </a:cxn>
                <a:cxn ang="0">
                  <a:pos x="546" y="127"/>
                </a:cxn>
                <a:cxn ang="0">
                  <a:pos x="531" y="115"/>
                </a:cxn>
                <a:cxn ang="0">
                  <a:pos x="537" y="102"/>
                </a:cxn>
                <a:cxn ang="0">
                  <a:pos x="550" y="91"/>
                </a:cxn>
                <a:cxn ang="0">
                  <a:pos x="567" y="96"/>
                </a:cxn>
                <a:cxn ang="0">
                  <a:pos x="583" y="93"/>
                </a:cxn>
                <a:cxn ang="0">
                  <a:pos x="588" y="66"/>
                </a:cxn>
                <a:cxn ang="0">
                  <a:pos x="594" y="49"/>
                </a:cxn>
                <a:cxn ang="0">
                  <a:pos x="580" y="31"/>
                </a:cxn>
                <a:cxn ang="0">
                  <a:pos x="579" y="5"/>
                </a:cxn>
                <a:cxn ang="0">
                  <a:pos x="439" y="3"/>
                </a:cxn>
                <a:cxn ang="0">
                  <a:pos x="340" y="0"/>
                </a:cxn>
                <a:cxn ang="0">
                  <a:pos x="285" y="0"/>
                </a:cxn>
                <a:cxn ang="0">
                  <a:pos x="210" y="58"/>
                </a:cxn>
                <a:cxn ang="0">
                  <a:pos x="154" y="52"/>
                </a:cxn>
                <a:cxn ang="0">
                  <a:pos x="90" y="52"/>
                </a:cxn>
                <a:cxn ang="0">
                  <a:pos x="60" y="73"/>
                </a:cxn>
                <a:cxn ang="0">
                  <a:pos x="0" y="75"/>
                </a:cxn>
              </a:cxnLst>
              <a:rect l="0" t="0" r="r" b="b"/>
              <a:pathLst>
                <a:path w="594" h="387">
                  <a:moveTo>
                    <a:pt x="0" y="75"/>
                  </a:moveTo>
                  <a:lnTo>
                    <a:pt x="37" y="159"/>
                  </a:lnTo>
                  <a:lnTo>
                    <a:pt x="157" y="159"/>
                  </a:lnTo>
                  <a:lnTo>
                    <a:pt x="207" y="217"/>
                  </a:lnTo>
                  <a:lnTo>
                    <a:pt x="211" y="305"/>
                  </a:lnTo>
                  <a:lnTo>
                    <a:pt x="301" y="387"/>
                  </a:lnTo>
                  <a:lnTo>
                    <a:pt x="331" y="373"/>
                  </a:lnTo>
                  <a:lnTo>
                    <a:pt x="354" y="315"/>
                  </a:lnTo>
                  <a:lnTo>
                    <a:pt x="384" y="259"/>
                  </a:lnTo>
                  <a:lnTo>
                    <a:pt x="417" y="259"/>
                  </a:lnTo>
                  <a:lnTo>
                    <a:pt x="453" y="241"/>
                  </a:lnTo>
                  <a:lnTo>
                    <a:pt x="469" y="225"/>
                  </a:lnTo>
                  <a:lnTo>
                    <a:pt x="498" y="229"/>
                  </a:lnTo>
                  <a:lnTo>
                    <a:pt x="538" y="226"/>
                  </a:lnTo>
                  <a:lnTo>
                    <a:pt x="546" y="210"/>
                  </a:lnTo>
                  <a:lnTo>
                    <a:pt x="561" y="222"/>
                  </a:lnTo>
                  <a:lnTo>
                    <a:pt x="575" y="213"/>
                  </a:lnTo>
                  <a:lnTo>
                    <a:pt x="574" y="147"/>
                  </a:lnTo>
                  <a:lnTo>
                    <a:pt x="561" y="144"/>
                  </a:lnTo>
                  <a:lnTo>
                    <a:pt x="546" y="127"/>
                  </a:lnTo>
                  <a:lnTo>
                    <a:pt x="531" y="115"/>
                  </a:lnTo>
                  <a:lnTo>
                    <a:pt x="537" y="102"/>
                  </a:lnTo>
                  <a:lnTo>
                    <a:pt x="550" y="91"/>
                  </a:lnTo>
                  <a:lnTo>
                    <a:pt x="567" y="96"/>
                  </a:lnTo>
                  <a:lnTo>
                    <a:pt x="583" y="93"/>
                  </a:lnTo>
                  <a:lnTo>
                    <a:pt x="588" y="66"/>
                  </a:lnTo>
                  <a:lnTo>
                    <a:pt x="594" y="49"/>
                  </a:lnTo>
                  <a:lnTo>
                    <a:pt x="580" y="31"/>
                  </a:lnTo>
                  <a:lnTo>
                    <a:pt x="579" y="5"/>
                  </a:lnTo>
                  <a:lnTo>
                    <a:pt x="439" y="3"/>
                  </a:lnTo>
                  <a:lnTo>
                    <a:pt x="340" y="0"/>
                  </a:lnTo>
                  <a:lnTo>
                    <a:pt x="285" y="0"/>
                  </a:lnTo>
                  <a:lnTo>
                    <a:pt x="210" y="58"/>
                  </a:lnTo>
                  <a:lnTo>
                    <a:pt x="154" y="52"/>
                  </a:lnTo>
                  <a:lnTo>
                    <a:pt x="90" y="52"/>
                  </a:lnTo>
                  <a:lnTo>
                    <a:pt x="60" y="73"/>
                  </a:lnTo>
                  <a:lnTo>
                    <a:pt x="0" y="75"/>
                  </a:lnTo>
                  <a:close/>
                </a:path>
              </a:pathLst>
            </a:custGeom>
            <a:solidFill>
              <a:schemeClr val="accent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47" name="Freeform 146">
              <a:extLst>
                <a:ext uri="{FF2B5EF4-FFF2-40B4-BE49-F238E27FC236}">
                  <a16:creationId xmlns:a16="http://schemas.microsoft.com/office/drawing/2014/main" id="{08C7D0B3-9533-42AB-BD12-5087321EFCD8}"/>
                </a:ext>
              </a:extLst>
            </p:cNvPr>
            <p:cNvSpPr>
              <a:spLocks/>
            </p:cNvSpPr>
            <p:nvPr/>
          </p:nvSpPr>
          <p:spPr bwMode="auto">
            <a:xfrm>
              <a:off x="1062038" y="2190750"/>
              <a:ext cx="1076325" cy="989013"/>
            </a:xfrm>
            <a:custGeom>
              <a:avLst/>
              <a:gdLst/>
              <a:ahLst/>
              <a:cxnLst>
                <a:cxn ang="0">
                  <a:pos x="1403" y="0"/>
                </a:cxn>
                <a:cxn ang="0">
                  <a:pos x="1434" y="1844"/>
                </a:cxn>
                <a:cxn ang="0">
                  <a:pos x="629" y="1983"/>
                </a:cxn>
                <a:cxn ang="0">
                  <a:pos x="322" y="1983"/>
                </a:cxn>
                <a:cxn ang="0">
                  <a:pos x="223" y="1957"/>
                </a:cxn>
                <a:cxn ang="0">
                  <a:pos x="104" y="2008"/>
                </a:cxn>
                <a:cxn ang="0">
                  <a:pos x="15" y="2098"/>
                </a:cxn>
                <a:cxn ang="0">
                  <a:pos x="42" y="2183"/>
                </a:cxn>
                <a:cxn ang="0">
                  <a:pos x="57" y="2258"/>
                </a:cxn>
                <a:cxn ang="0">
                  <a:pos x="31" y="2299"/>
                </a:cxn>
                <a:cxn ang="0">
                  <a:pos x="75" y="2383"/>
                </a:cxn>
                <a:cxn ang="0">
                  <a:pos x="126" y="2372"/>
                </a:cxn>
                <a:cxn ang="0">
                  <a:pos x="165" y="2440"/>
                </a:cxn>
                <a:cxn ang="0">
                  <a:pos x="168" y="2477"/>
                </a:cxn>
                <a:cxn ang="0">
                  <a:pos x="172" y="2539"/>
                </a:cxn>
                <a:cxn ang="0">
                  <a:pos x="165" y="2572"/>
                </a:cxn>
                <a:cxn ang="0">
                  <a:pos x="182" y="2705"/>
                </a:cxn>
                <a:cxn ang="0">
                  <a:pos x="260" y="2715"/>
                </a:cxn>
                <a:cxn ang="0">
                  <a:pos x="452" y="2700"/>
                </a:cxn>
                <a:cxn ang="0">
                  <a:pos x="624" y="2658"/>
                </a:cxn>
                <a:cxn ang="0">
                  <a:pos x="700" y="2825"/>
                </a:cxn>
                <a:cxn ang="0">
                  <a:pos x="717" y="3042"/>
                </a:cxn>
                <a:cxn ang="0">
                  <a:pos x="878" y="3058"/>
                </a:cxn>
                <a:cxn ang="0">
                  <a:pos x="1060" y="3033"/>
                </a:cxn>
                <a:cxn ang="0">
                  <a:pos x="1164" y="3115"/>
                </a:cxn>
                <a:cxn ang="0">
                  <a:pos x="1290" y="2921"/>
                </a:cxn>
                <a:cxn ang="0">
                  <a:pos x="1377" y="2756"/>
                </a:cxn>
                <a:cxn ang="0">
                  <a:pos x="1548" y="2649"/>
                </a:cxn>
                <a:cxn ang="0">
                  <a:pos x="1657" y="2423"/>
                </a:cxn>
                <a:cxn ang="0">
                  <a:pos x="1798" y="2475"/>
                </a:cxn>
                <a:cxn ang="0">
                  <a:pos x="1854" y="2367"/>
                </a:cxn>
                <a:cxn ang="0">
                  <a:pos x="1958" y="2270"/>
                </a:cxn>
                <a:cxn ang="0">
                  <a:pos x="2239" y="2193"/>
                </a:cxn>
                <a:cxn ang="0">
                  <a:pos x="2436" y="2126"/>
                </a:cxn>
                <a:cxn ang="0">
                  <a:pos x="2613" y="2147"/>
                </a:cxn>
                <a:cxn ang="0">
                  <a:pos x="3149" y="2080"/>
                </a:cxn>
                <a:cxn ang="0">
                  <a:pos x="3335" y="1849"/>
                </a:cxn>
                <a:cxn ang="0">
                  <a:pos x="3228" y="1349"/>
                </a:cxn>
                <a:cxn ang="0">
                  <a:pos x="3211" y="1189"/>
                </a:cxn>
                <a:cxn ang="0">
                  <a:pos x="3066" y="1118"/>
                </a:cxn>
                <a:cxn ang="0">
                  <a:pos x="2915" y="1049"/>
                </a:cxn>
                <a:cxn ang="0">
                  <a:pos x="2811" y="943"/>
                </a:cxn>
                <a:cxn ang="0">
                  <a:pos x="1722" y="17"/>
                </a:cxn>
              </a:cxnLst>
              <a:rect l="0" t="0" r="r" b="b"/>
              <a:pathLst>
                <a:path w="3387" h="3115">
                  <a:moveTo>
                    <a:pt x="1722" y="17"/>
                  </a:moveTo>
                  <a:lnTo>
                    <a:pt x="1403" y="0"/>
                  </a:lnTo>
                  <a:lnTo>
                    <a:pt x="1366" y="1758"/>
                  </a:lnTo>
                  <a:lnTo>
                    <a:pt x="1434" y="1844"/>
                  </a:lnTo>
                  <a:lnTo>
                    <a:pt x="1388" y="2001"/>
                  </a:lnTo>
                  <a:lnTo>
                    <a:pt x="629" y="1983"/>
                  </a:lnTo>
                  <a:lnTo>
                    <a:pt x="504" y="2008"/>
                  </a:lnTo>
                  <a:lnTo>
                    <a:pt x="322" y="1983"/>
                  </a:lnTo>
                  <a:lnTo>
                    <a:pt x="281" y="2044"/>
                  </a:lnTo>
                  <a:lnTo>
                    <a:pt x="223" y="1957"/>
                  </a:lnTo>
                  <a:lnTo>
                    <a:pt x="145" y="1937"/>
                  </a:lnTo>
                  <a:lnTo>
                    <a:pt x="104" y="2008"/>
                  </a:lnTo>
                  <a:lnTo>
                    <a:pt x="105" y="2089"/>
                  </a:lnTo>
                  <a:lnTo>
                    <a:pt x="15" y="2098"/>
                  </a:lnTo>
                  <a:lnTo>
                    <a:pt x="0" y="2140"/>
                  </a:lnTo>
                  <a:lnTo>
                    <a:pt x="42" y="2183"/>
                  </a:lnTo>
                  <a:lnTo>
                    <a:pt x="42" y="2233"/>
                  </a:lnTo>
                  <a:lnTo>
                    <a:pt x="57" y="2258"/>
                  </a:lnTo>
                  <a:lnTo>
                    <a:pt x="57" y="2282"/>
                  </a:lnTo>
                  <a:lnTo>
                    <a:pt x="31" y="2299"/>
                  </a:lnTo>
                  <a:lnTo>
                    <a:pt x="72" y="2354"/>
                  </a:lnTo>
                  <a:lnTo>
                    <a:pt x="75" y="2383"/>
                  </a:lnTo>
                  <a:lnTo>
                    <a:pt x="100" y="2368"/>
                  </a:lnTo>
                  <a:lnTo>
                    <a:pt x="126" y="2372"/>
                  </a:lnTo>
                  <a:lnTo>
                    <a:pt x="145" y="2414"/>
                  </a:lnTo>
                  <a:lnTo>
                    <a:pt x="165" y="2440"/>
                  </a:lnTo>
                  <a:lnTo>
                    <a:pt x="183" y="2458"/>
                  </a:lnTo>
                  <a:lnTo>
                    <a:pt x="168" y="2477"/>
                  </a:lnTo>
                  <a:lnTo>
                    <a:pt x="177" y="2507"/>
                  </a:lnTo>
                  <a:lnTo>
                    <a:pt x="172" y="2539"/>
                  </a:lnTo>
                  <a:lnTo>
                    <a:pt x="184" y="2563"/>
                  </a:lnTo>
                  <a:lnTo>
                    <a:pt x="165" y="2572"/>
                  </a:lnTo>
                  <a:lnTo>
                    <a:pt x="112" y="2679"/>
                  </a:lnTo>
                  <a:lnTo>
                    <a:pt x="182" y="2705"/>
                  </a:lnTo>
                  <a:lnTo>
                    <a:pt x="234" y="2669"/>
                  </a:lnTo>
                  <a:lnTo>
                    <a:pt x="260" y="2715"/>
                  </a:lnTo>
                  <a:lnTo>
                    <a:pt x="348" y="2669"/>
                  </a:lnTo>
                  <a:lnTo>
                    <a:pt x="452" y="2700"/>
                  </a:lnTo>
                  <a:lnTo>
                    <a:pt x="551" y="2633"/>
                  </a:lnTo>
                  <a:lnTo>
                    <a:pt x="624" y="2658"/>
                  </a:lnTo>
                  <a:lnTo>
                    <a:pt x="633" y="2761"/>
                  </a:lnTo>
                  <a:lnTo>
                    <a:pt x="700" y="2825"/>
                  </a:lnTo>
                  <a:lnTo>
                    <a:pt x="681" y="2936"/>
                  </a:lnTo>
                  <a:lnTo>
                    <a:pt x="717" y="3042"/>
                  </a:lnTo>
                  <a:lnTo>
                    <a:pt x="795" y="3094"/>
                  </a:lnTo>
                  <a:lnTo>
                    <a:pt x="878" y="3058"/>
                  </a:lnTo>
                  <a:lnTo>
                    <a:pt x="956" y="3110"/>
                  </a:lnTo>
                  <a:lnTo>
                    <a:pt x="1060" y="3033"/>
                  </a:lnTo>
                  <a:lnTo>
                    <a:pt x="1143" y="3017"/>
                  </a:lnTo>
                  <a:lnTo>
                    <a:pt x="1164" y="3115"/>
                  </a:lnTo>
                  <a:lnTo>
                    <a:pt x="1240" y="3066"/>
                  </a:lnTo>
                  <a:lnTo>
                    <a:pt x="1290" y="2921"/>
                  </a:lnTo>
                  <a:lnTo>
                    <a:pt x="1360" y="2868"/>
                  </a:lnTo>
                  <a:lnTo>
                    <a:pt x="1377" y="2756"/>
                  </a:lnTo>
                  <a:lnTo>
                    <a:pt x="1490" y="2705"/>
                  </a:lnTo>
                  <a:lnTo>
                    <a:pt x="1548" y="2649"/>
                  </a:lnTo>
                  <a:lnTo>
                    <a:pt x="1574" y="2515"/>
                  </a:lnTo>
                  <a:lnTo>
                    <a:pt x="1657" y="2423"/>
                  </a:lnTo>
                  <a:lnTo>
                    <a:pt x="1724" y="2505"/>
                  </a:lnTo>
                  <a:lnTo>
                    <a:pt x="1798" y="2475"/>
                  </a:lnTo>
                  <a:lnTo>
                    <a:pt x="1780" y="2388"/>
                  </a:lnTo>
                  <a:lnTo>
                    <a:pt x="1854" y="2367"/>
                  </a:lnTo>
                  <a:lnTo>
                    <a:pt x="1922" y="2341"/>
                  </a:lnTo>
                  <a:lnTo>
                    <a:pt x="1958" y="2270"/>
                  </a:lnTo>
                  <a:lnTo>
                    <a:pt x="2076" y="2195"/>
                  </a:lnTo>
                  <a:lnTo>
                    <a:pt x="2239" y="2193"/>
                  </a:lnTo>
                  <a:lnTo>
                    <a:pt x="2327" y="2116"/>
                  </a:lnTo>
                  <a:lnTo>
                    <a:pt x="2436" y="2126"/>
                  </a:lnTo>
                  <a:lnTo>
                    <a:pt x="2517" y="2147"/>
                  </a:lnTo>
                  <a:lnTo>
                    <a:pt x="2613" y="2147"/>
                  </a:lnTo>
                  <a:lnTo>
                    <a:pt x="2731" y="2080"/>
                  </a:lnTo>
                  <a:lnTo>
                    <a:pt x="3149" y="2080"/>
                  </a:lnTo>
                  <a:lnTo>
                    <a:pt x="3259" y="1997"/>
                  </a:lnTo>
                  <a:lnTo>
                    <a:pt x="3335" y="1849"/>
                  </a:lnTo>
                  <a:lnTo>
                    <a:pt x="3387" y="1296"/>
                  </a:lnTo>
                  <a:lnTo>
                    <a:pt x="3228" y="1349"/>
                  </a:lnTo>
                  <a:lnTo>
                    <a:pt x="3179" y="1301"/>
                  </a:lnTo>
                  <a:lnTo>
                    <a:pt x="3211" y="1189"/>
                  </a:lnTo>
                  <a:lnTo>
                    <a:pt x="3176" y="1132"/>
                  </a:lnTo>
                  <a:lnTo>
                    <a:pt x="3066" y="1118"/>
                  </a:lnTo>
                  <a:lnTo>
                    <a:pt x="3019" y="1055"/>
                  </a:lnTo>
                  <a:lnTo>
                    <a:pt x="2915" y="1049"/>
                  </a:lnTo>
                  <a:lnTo>
                    <a:pt x="2867" y="979"/>
                  </a:lnTo>
                  <a:lnTo>
                    <a:pt x="2811" y="943"/>
                  </a:lnTo>
                  <a:lnTo>
                    <a:pt x="2793" y="865"/>
                  </a:lnTo>
                  <a:lnTo>
                    <a:pt x="1722" y="17"/>
                  </a:lnTo>
                  <a:close/>
                </a:path>
              </a:pathLst>
            </a:custGeom>
            <a:solidFill>
              <a:schemeClr val="accent2">
                <a:lumMod val="60000"/>
                <a:lumOff val="40000"/>
              </a:schemeClr>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48" name="Freeform 147">
              <a:extLst>
                <a:ext uri="{FF2B5EF4-FFF2-40B4-BE49-F238E27FC236}">
                  <a16:creationId xmlns:a16="http://schemas.microsoft.com/office/drawing/2014/main" id="{32BEAFBB-538B-46DA-BC5E-9AE7DA551768}"/>
                </a:ext>
              </a:extLst>
            </p:cNvPr>
            <p:cNvSpPr>
              <a:spLocks/>
            </p:cNvSpPr>
            <p:nvPr/>
          </p:nvSpPr>
          <p:spPr bwMode="auto">
            <a:xfrm>
              <a:off x="2606675" y="4249738"/>
              <a:ext cx="833438" cy="804863"/>
            </a:xfrm>
            <a:custGeom>
              <a:avLst/>
              <a:gdLst/>
              <a:ahLst/>
              <a:cxnLst>
                <a:cxn ang="0">
                  <a:pos x="113" y="83"/>
                </a:cxn>
                <a:cxn ang="0">
                  <a:pos x="240" y="263"/>
                </a:cxn>
                <a:cxn ang="0">
                  <a:pos x="263" y="383"/>
                </a:cxn>
                <a:cxn ang="0">
                  <a:pos x="353" y="631"/>
                </a:cxn>
                <a:cxn ang="0">
                  <a:pos x="330" y="788"/>
                </a:cxn>
                <a:cxn ang="0">
                  <a:pos x="330" y="938"/>
                </a:cxn>
                <a:cxn ang="0">
                  <a:pos x="458" y="1148"/>
                </a:cxn>
                <a:cxn ang="0">
                  <a:pos x="488" y="1276"/>
                </a:cxn>
                <a:cxn ang="0">
                  <a:pos x="480" y="1418"/>
                </a:cxn>
                <a:cxn ang="0">
                  <a:pos x="435" y="1591"/>
                </a:cxn>
                <a:cxn ang="0">
                  <a:pos x="293" y="1681"/>
                </a:cxn>
                <a:cxn ang="0">
                  <a:pos x="210" y="1831"/>
                </a:cxn>
                <a:cxn ang="0">
                  <a:pos x="203" y="1936"/>
                </a:cxn>
                <a:cxn ang="0">
                  <a:pos x="113" y="2048"/>
                </a:cxn>
                <a:cxn ang="0">
                  <a:pos x="135" y="2176"/>
                </a:cxn>
                <a:cxn ang="0">
                  <a:pos x="75" y="2266"/>
                </a:cxn>
                <a:cxn ang="0">
                  <a:pos x="90" y="2378"/>
                </a:cxn>
                <a:cxn ang="0">
                  <a:pos x="0" y="2446"/>
                </a:cxn>
                <a:cxn ang="0">
                  <a:pos x="30" y="2588"/>
                </a:cxn>
                <a:cxn ang="0">
                  <a:pos x="23" y="2761"/>
                </a:cxn>
                <a:cxn ang="0">
                  <a:pos x="195" y="2783"/>
                </a:cxn>
                <a:cxn ang="0">
                  <a:pos x="315" y="2716"/>
                </a:cxn>
                <a:cxn ang="0">
                  <a:pos x="435" y="2731"/>
                </a:cxn>
                <a:cxn ang="0">
                  <a:pos x="578" y="2828"/>
                </a:cxn>
                <a:cxn ang="0">
                  <a:pos x="690" y="2806"/>
                </a:cxn>
                <a:cxn ang="0">
                  <a:pos x="974" y="2800"/>
                </a:cxn>
                <a:cxn ang="0">
                  <a:pos x="1568" y="2791"/>
                </a:cxn>
                <a:cxn ang="0">
                  <a:pos x="1688" y="2896"/>
                </a:cxn>
                <a:cxn ang="0">
                  <a:pos x="1938" y="2913"/>
                </a:cxn>
                <a:cxn ang="0">
                  <a:pos x="2221" y="2971"/>
                </a:cxn>
                <a:cxn ang="0">
                  <a:pos x="2792" y="2874"/>
                </a:cxn>
                <a:cxn ang="0">
                  <a:pos x="2678" y="2768"/>
                </a:cxn>
                <a:cxn ang="0">
                  <a:pos x="2448" y="2517"/>
                </a:cxn>
                <a:cxn ang="0">
                  <a:pos x="2453" y="1741"/>
                </a:cxn>
                <a:cxn ang="0">
                  <a:pos x="2910" y="1756"/>
                </a:cxn>
                <a:cxn ang="0">
                  <a:pos x="2933" y="1508"/>
                </a:cxn>
                <a:cxn ang="0">
                  <a:pos x="3030" y="1358"/>
                </a:cxn>
                <a:cxn ang="0">
                  <a:pos x="2960" y="1213"/>
                </a:cxn>
                <a:cxn ang="0">
                  <a:pos x="2873" y="1274"/>
                </a:cxn>
                <a:cxn ang="0">
                  <a:pos x="2774" y="1238"/>
                </a:cxn>
                <a:cxn ang="0">
                  <a:pos x="2505" y="1327"/>
                </a:cxn>
                <a:cxn ang="0">
                  <a:pos x="2513" y="1031"/>
                </a:cxn>
                <a:cxn ang="0">
                  <a:pos x="2391" y="871"/>
                </a:cxn>
                <a:cxn ang="0">
                  <a:pos x="2438" y="682"/>
                </a:cxn>
                <a:cxn ang="0">
                  <a:pos x="2393" y="529"/>
                </a:cxn>
                <a:cxn ang="0">
                  <a:pos x="2406" y="344"/>
                </a:cxn>
                <a:cxn ang="0">
                  <a:pos x="2123" y="368"/>
                </a:cxn>
                <a:cxn ang="0">
                  <a:pos x="2130" y="258"/>
                </a:cxn>
                <a:cxn ang="0">
                  <a:pos x="1950" y="268"/>
                </a:cxn>
                <a:cxn ang="0">
                  <a:pos x="1838" y="336"/>
                </a:cxn>
                <a:cxn ang="0">
                  <a:pos x="1795" y="421"/>
                </a:cxn>
                <a:cxn ang="0">
                  <a:pos x="1768" y="533"/>
                </a:cxn>
                <a:cxn ang="0">
                  <a:pos x="1620" y="518"/>
                </a:cxn>
                <a:cxn ang="0">
                  <a:pos x="1415" y="563"/>
                </a:cxn>
                <a:cxn ang="0">
                  <a:pos x="1318" y="451"/>
                </a:cxn>
                <a:cxn ang="0">
                  <a:pos x="1200" y="248"/>
                </a:cxn>
                <a:cxn ang="0">
                  <a:pos x="1125" y="0"/>
                </a:cxn>
                <a:cxn ang="0">
                  <a:pos x="690" y="21"/>
                </a:cxn>
                <a:cxn ang="0">
                  <a:pos x="290" y="30"/>
                </a:cxn>
                <a:cxn ang="0">
                  <a:pos x="113" y="83"/>
                </a:cxn>
              </a:cxnLst>
              <a:rect l="0" t="0" r="r" b="b"/>
              <a:pathLst>
                <a:path w="3030" h="2971">
                  <a:moveTo>
                    <a:pt x="113" y="83"/>
                  </a:moveTo>
                  <a:lnTo>
                    <a:pt x="240" y="263"/>
                  </a:lnTo>
                  <a:lnTo>
                    <a:pt x="263" y="383"/>
                  </a:lnTo>
                  <a:lnTo>
                    <a:pt x="353" y="631"/>
                  </a:lnTo>
                  <a:lnTo>
                    <a:pt x="330" y="788"/>
                  </a:lnTo>
                  <a:lnTo>
                    <a:pt x="330" y="938"/>
                  </a:lnTo>
                  <a:lnTo>
                    <a:pt x="458" y="1148"/>
                  </a:lnTo>
                  <a:lnTo>
                    <a:pt x="488" y="1276"/>
                  </a:lnTo>
                  <a:lnTo>
                    <a:pt x="480" y="1418"/>
                  </a:lnTo>
                  <a:lnTo>
                    <a:pt x="435" y="1591"/>
                  </a:lnTo>
                  <a:lnTo>
                    <a:pt x="293" y="1681"/>
                  </a:lnTo>
                  <a:lnTo>
                    <a:pt x="210" y="1831"/>
                  </a:lnTo>
                  <a:lnTo>
                    <a:pt x="203" y="1936"/>
                  </a:lnTo>
                  <a:lnTo>
                    <a:pt x="113" y="2048"/>
                  </a:lnTo>
                  <a:lnTo>
                    <a:pt x="135" y="2176"/>
                  </a:lnTo>
                  <a:lnTo>
                    <a:pt x="75" y="2266"/>
                  </a:lnTo>
                  <a:lnTo>
                    <a:pt x="90" y="2378"/>
                  </a:lnTo>
                  <a:lnTo>
                    <a:pt x="0" y="2446"/>
                  </a:lnTo>
                  <a:lnTo>
                    <a:pt x="30" y="2588"/>
                  </a:lnTo>
                  <a:lnTo>
                    <a:pt x="23" y="2761"/>
                  </a:lnTo>
                  <a:lnTo>
                    <a:pt x="195" y="2783"/>
                  </a:lnTo>
                  <a:lnTo>
                    <a:pt x="315" y="2716"/>
                  </a:lnTo>
                  <a:lnTo>
                    <a:pt x="435" y="2731"/>
                  </a:lnTo>
                  <a:lnTo>
                    <a:pt x="578" y="2828"/>
                  </a:lnTo>
                  <a:lnTo>
                    <a:pt x="690" y="2806"/>
                  </a:lnTo>
                  <a:lnTo>
                    <a:pt x="974" y="2800"/>
                  </a:lnTo>
                  <a:lnTo>
                    <a:pt x="1568" y="2791"/>
                  </a:lnTo>
                  <a:lnTo>
                    <a:pt x="1688" y="2896"/>
                  </a:lnTo>
                  <a:lnTo>
                    <a:pt x="1938" y="2913"/>
                  </a:lnTo>
                  <a:lnTo>
                    <a:pt x="2221" y="2971"/>
                  </a:lnTo>
                  <a:lnTo>
                    <a:pt x="2792" y="2874"/>
                  </a:lnTo>
                  <a:lnTo>
                    <a:pt x="2678" y="2768"/>
                  </a:lnTo>
                  <a:lnTo>
                    <a:pt x="2448" y="2517"/>
                  </a:lnTo>
                  <a:lnTo>
                    <a:pt x="2453" y="1741"/>
                  </a:lnTo>
                  <a:lnTo>
                    <a:pt x="2910" y="1756"/>
                  </a:lnTo>
                  <a:lnTo>
                    <a:pt x="2933" y="1508"/>
                  </a:lnTo>
                  <a:lnTo>
                    <a:pt x="3030" y="1358"/>
                  </a:lnTo>
                  <a:lnTo>
                    <a:pt x="2960" y="1213"/>
                  </a:lnTo>
                  <a:lnTo>
                    <a:pt x="2873" y="1274"/>
                  </a:lnTo>
                  <a:lnTo>
                    <a:pt x="2774" y="1238"/>
                  </a:lnTo>
                  <a:lnTo>
                    <a:pt x="2505" y="1327"/>
                  </a:lnTo>
                  <a:lnTo>
                    <a:pt x="2513" y="1031"/>
                  </a:lnTo>
                  <a:lnTo>
                    <a:pt x="2391" y="871"/>
                  </a:lnTo>
                  <a:lnTo>
                    <a:pt x="2438" y="682"/>
                  </a:lnTo>
                  <a:lnTo>
                    <a:pt x="2393" y="529"/>
                  </a:lnTo>
                  <a:lnTo>
                    <a:pt x="2406" y="344"/>
                  </a:lnTo>
                  <a:lnTo>
                    <a:pt x="2123" y="368"/>
                  </a:lnTo>
                  <a:lnTo>
                    <a:pt x="2130" y="258"/>
                  </a:lnTo>
                  <a:lnTo>
                    <a:pt x="1950" y="268"/>
                  </a:lnTo>
                  <a:lnTo>
                    <a:pt x="1838" y="336"/>
                  </a:lnTo>
                  <a:lnTo>
                    <a:pt x="1795" y="421"/>
                  </a:lnTo>
                  <a:lnTo>
                    <a:pt x="1768" y="533"/>
                  </a:lnTo>
                  <a:lnTo>
                    <a:pt x="1620" y="518"/>
                  </a:lnTo>
                  <a:lnTo>
                    <a:pt x="1415" y="563"/>
                  </a:lnTo>
                  <a:lnTo>
                    <a:pt x="1318" y="451"/>
                  </a:lnTo>
                  <a:lnTo>
                    <a:pt x="1200" y="248"/>
                  </a:lnTo>
                  <a:lnTo>
                    <a:pt x="1125" y="0"/>
                  </a:lnTo>
                  <a:lnTo>
                    <a:pt x="690" y="21"/>
                  </a:lnTo>
                  <a:lnTo>
                    <a:pt x="290" y="30"/>
                  </a:lnTo>
                  <a:lnTo>
                    <a:pt x="113" y="83"/>
                  </a:lnTo>
                  <a:close/>
                </a:path>
              </a:pathLst>
            </a:custGeom>
            <a:solidFill>
              <a:srgbClr val="CCCC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49" name="Freeform 148">
              <a:extLst>
                <a:ext uri="{FF2B5EF4-FFF2-40B4-BE49-F238E27FC236}">
                  <a16:creationId xmlns:a16="http://schemas.microsoft.com/office/drawing/2014/main" id="{165D4436-6224-4DE2-9D51-77616D3C885C}"/>
                </a:ext>
              </a:extLst>
            </p:cNvPr>
            <p:cNvSpPr>
              <a:spLocks/>
            </p:cNvSpPr>
            <p:nvPr/>
          </p:nvSpPr>
          <p:spPr bwMode="auto">
            <a:xfrm>
              <a:off x="2614613" y="4154488"/>
              <a:ext cx="73025" cy="98425"/>
            </a:xfrm>
            <a:custGeom>
              <a:avLst/>
              <a:gdLst/>
              <a:ahLst/>
              <a:cxnLst>
                <a:cxn ang="0">
                  <a:pos x="14" y="122"/>
                </a:cxn>
                <a:cxn ang="0">
                  <a:pos x="0" y="143"/>
                </a:cxn>
                <a:cxn ang="0">
                  <a:pos x="19" y="161"/>
                </a:cxn>
                <a:cxn ang="0">
                  <a:pos x="35" y="176"/>
                </a:cxn>
                <a:cxn ang="0">
                  <a:pos x="41" y="190"/>
                </a:cxn>
                <a:cxn ang="0">
                  <a:pos x="41" y="211"/>
                </a:cxn>
                <a:cxn ang="0">
                  <a:pos x="37" y="240"/>
                </a:cxn>
                <a:cxn ang="0">
                  <a:pos x="33" y="263"/>
                </a:cxn>
                <a:cxn ang="0">
                  <a:pos x="37" y="285"/>
                </a:cxn>
                <a:cxn ang="0">
                  <a:pos x="35" y="309"/>
                </a:cxn>
                <a:cxn ang="0">
                  <a:pos x="68" y="294"/>
                </a:cxn>
                <a:cxn ang="0">
                  <a:pos x="89" y="294"/>
                </a:cxn>
                <a:cxn ang="0">
                  <a:pos x="114" y="277"/>
                </a:cxn>
                <a:cxn ang="0">
                  <a:pos x="120" y="254"/>
                </a:cxn>
                <a:cxn ang="0">
                  <a:pos x="120" y="232"/>
                </a:cxn>
                <a:cxn ang="0">
                  <a:pos x="120" y="217"/>
                </a:cxn>
                <a:cxn ang="0">
                  <a:pos x="120" y="192"/>
                </a:cxn>
                <a:cxn ang="0">
                  <a:pos x="122" y="163"/>
                </a:cxn>
                <a:cxn ang="0">
                  <a:pos x="110" y="153"/>
                </a:cxn>
                <a:cxn ang="0">
                  <a:pos x="114" y="137"/>
                </a:cxn>
                <a:cxn ang="0">
                  <a:pos x="130" y="120"/>
                </a:cxn>
                <a:cxn ang="0">
                  <a:pos x="147" y="112"/>
                </a:cxn>
                <a:cxn ang="0">
                  <a:pos x="159" y="97"/>
                </a:cxn>
                <a:cxn ang="0">
                  <a:pos x="165" y="83"/>
                </a:cxn>
                <a:cxn ang="0">
                  <a:pos x="178" y="66"/>
                </a:cxn>
                <a:cxn ang="0">
                  <a:pos x="192" y="64"/>
                </a:cxn>
                <a:cxn ang="0">
                  <a:pos x="207" y="64"/>
                </a:cxn>
                <a:cxn ang="0">
                  <a:pos x="230" y="56"/>
                </a:cxn>
                <a:cxn ang="0">
                  <a:pos x="200" y="35"/>
                </a:cxn>
                <a:cxn ang="0">
                  <a:pos x="186" y="17"/>
                </a:cxn>
                <a:cxn ang="0">
                  <a:pos x="171" y="0"/>
                </a:cxn>
                <a:cxn ang="0">
                  <a:pos x="153" y="12"/>
                </a:cxn>
                <a:cxn ang="0">
                  <a:pos x="136" y="23"/>
                </a:cxn>
                <a:cxn ang="0">
                  <a:pos x="122" y="39"/>
                </a:cxn>
                <a:cxn ang="0">
                  <a:pos x="101" y="41"/>
                </a:cxn>
                <a:cxn ang="0">
                  <a:pos x="85" y="54"/>
                </a:cxn>
                <a:cxn ang="0">
                  <a:pos x="79" y="70"/>
                </a:cxn>
                <a:cxn ang="0">
                  <a:pos x="60" y="83"/>
                </a:cxn>
                <a:cxn ang="0">
                  <a:pos x="35" y="85"/>
                </a:cxn>
                <a:cxn ang="0">
                  <a:pos x="31" y="99"/>
                </a:cxn>
                <a:cxn ang="0">
                  <a:pos x="27" y="112"/>
                </a:cxn>
                <a:cxn ang="0">
                  <a:pos x="14" y="122"/>
                </a:cxn>
              </a:cxnLst>
              <a:rect l="0" t="0" r="r" b="b"/>
              <a:pathLst>
                <a:path w="230" h="309">
                  <a:moveTo>
                    <a:pt x="14" y="122"/>
                  </a:moveTo>
                  <a:lnTo>
                    <a:pt x="0" y="143"/>
                  </a:lnTo>
                  <a:lnTo>
                    <a:pt x="19" y="161"/>
                  </a:lnTo>
                  <a:lnTo>
                    <a:pt x="35" y="176"/>
                  </a:lnTo>
                  <a:lnTo>
                    <a:pt x="41" y="190"/>
                  </a:lnTo>
                  <a:lnTo>
                    <a:pt x="41" y="211"/>
                  </a:lnTo>
                  <a:lnTo>
                    <a:pt x="37" y="240"/>
                  </a:lnTo>
                  <a:lnTo>
                    <a:pt x="33" y="263"/>
                  </a:lnTo>
                  <a:lnTo>
                    <a:pt x="37" y="285"/>
                  </a:lnTo>
                  <a:lnTo>
                    <a:pt x="35" y="309"/>
                  </a:lnTo>
                  <a:lnTo>
                    <a:pt x="68" y="294"/>
                  </a:lnTo>
                  <a:lnTo>
                    <a:pt x="89" y="294"/>
                  </a:lnTo>
                  <a:lnTo>
                    <a:pt x="114" y="277"/>
                  </a:lnTo>
                  <a:lnTo>
                    <a:pt x="120" y="254"/>
                  </a:lnTo>
                  <a:lnTo>
                    <a:pt x="120" y="232"/>
                  </a:lnTo>
                  <a:lnTo>
                    <a:pt x="120" y="217"/>
                  </a:lnTo>
                  <a:lnTo>
                    <a:pt x="120" y="192"/>
                  </a:lnTo>
                  <a:lnTo>
                    <a:pt x="122" y="163"/>
                  </a:lnTo>
                  <a:lnTo>
                    <a:pt x="110" y="153"/>
                  </a:lnTo>
                  <a:lnTo>
                    <a:pt x="114" y="137"/>
                  </a:lnTo>
                  <a:lnTo>
                    <a:pt x="130" y="120"/>
                  </a:lnTo>
                  <a:lnTo>
                    <a:pt x="147" y="112"/>
                  </a:lnTo>
                  <a:lnTo>
                    <a:pt x="159" y="97"/>
                  </a:lnTo>
                  <a:lnTo>
                    <a:pt x="165" y="83"/>
                  </a:lnTo>
                  <a:lnTo>
                    <a:pt x="178" y="66"/>
                  </a:lnTo>
                  <a:lnTo>
                    <a:pt x="192" y="64"/>
                  </a:lnTo>
                  <a:lnTo>
                    <a:pt x="207" y="64"/>
                  </a:lnTo>
                  <a:lnTo>
                    <a:pt x="230" y="56"/>
                  </a:lnTo>
                  <a:lnTo>
                    <a:pt x="200" y="35"/>
                  </a:lnTo>
                  <a:lnTo>
                    <a:pt x="186" y="17"/>
                  </a:lnTo>
                  <a:lnTo>
                    <a:pt x="171" y="0"/>
                  </a:lnTo>
                  <a:lnTo>
                    <a:pt x="153" y="12"/>
                  </a:lnTo>
                  <a:lnTo>
                    <a:pt x="136" y="23"/>
                  </a:lnTo>
                  <a:lnTo>
                    <a:pt x="122" y="39"/>
                  </a:lnTo>
                  <a:lnTo>
                    <a:pt x="101" y="41"/>
                  </a:lnTo>
                  <a:lnTo>
                    <a:pt x="85" y="54"/>
                  </a:lnTo>
                  <a:lnTo>
                    <a:pt x="79" y="70"/>
                  </a:lnTo>
                  <a:lnTo>
                    <a:pt x="60" y="83"/>
                  </a:lnTo>
                  <a:lnTo>
                    <a:pt x="35" y="85"/>
                  </a:lnTo>
                  <a:lnTo>
                    <a:pt x="31" y="99"/>
                  </a:lnTo>
                  <a:lnTo>
                    <a:pt x="27" y="112"/>
                  </a:lnTo>
                  <a:lnTo>
                    <a:pt x="14" y="12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50" name="Freeform 149">
              <a:extLst>
                <a:ext uri="{FF2B5EF4-FFF2-40B4-BE49-F238E27FC236}">
                  <a16:creationId xmlns:a16="http://schemas.microsoft.com/office/drawing/2014/main" id="{050C4700-5C85-419D-A8EA-FDEDB0D094B9}"/>
                </a:ext>
              </a:extLst>
            </p:cNvPr>
            <p:cNvSpPr>
              <a:spLocks/>
            </p:cNvSpPr>
            <p:nvPr/>
          </p:nvSpPr>
          <p:spPr bwMode="auto">
            <a:xfrm>
              <a:off x="2625725" y="3516313"/>
              <a:ext cx="1270000" cy="1233488"/>
            </a:xfrm>
            <a:custGeom>
              <a:avLst/>
              <a:gdLst/>
              <a:ahLst/>
              <a:cxnLst>
                <a:cxn ang="0">
                  <a:pos x="54" y="2303"/>
                </a:cxn>
                <a:cxn ang="0">
                  <a:pos x="86" y="2173"/>
                </a:cxn>
                <a:cxn ang="0">
                  <a:pos x="95" y="2134"/>
                </a:cxn>
                <a:cxn ang="0">
                  <a:pos x="131" y="2093"/>
                </a:cxn>
                <a:cxn ang="0">
                  <a:pos x="192" y="2068"/>
                </a:cxn>
                <a:cxn ang="0">
                  <a:pos x="476" y="1996"/>
                </a:cxn>
                <a:cxn ang="0">
                  <a:pos x="615" y="2073"/>
                </a:cxn>
                <a:cxn ang="0">
                  <a:pos x="842" y="1748"/>
                </a:cxn>
                <a:cxn ang="0">
                  <a:pos x="1011" y="1325"/>
                </a:cxn>
                <a:cxn ang="0">
                  <a:pos x="1226" y="1024"/>
                </a:cxn>
                <a:cxn ang="0">
                  <a:pos x="1232" y="704"/>
                </a:cxn>
                <a:cxn ang="0">
                  <a:pos x="1335" y="358"/>
                </a:cxn>
                <a:cxn ang="0">
                  <a:pos x="1518" y="55"/>
                </a:cxn>
                <a:cxn ang="0">
                  <a:pos x="1759" y="191"/>
                </a:cxn>
                <a:cxn ang="0">
                  <a:pos x="2069" y="223"/>
                </a:cxn>
                <a:cxn ang="0">
                  <a:pos x="2369" y="166"/>
                </a:cxn>
                <a:cxn ang="0">
                  <a:pos x="2712" y="90"/>
                </a:cxn>
                <a:cxn ang="0">
                  <a:pos x="3138" y="9"/>
                </a:cxn>
                <a:cxn ang="0">
                  <a:pos x="3517" y="173"/>
                </a:cxn>
                <a:cxn ang="0">
                  <a:pos x="3839" y="306"/>
                </a:cxn>
                <a:cxn ang="0">
                  <a:pos x="3921" y="576"/>
                </a:cxn>
                <a:cxn ang="0">
                  <a:pos x="3877" y="829"/>
                </a:cxn>
                <a:cxn ang="0">
                  <a:pos x="3648" y="1203"/>
                </a:cxn>
                <a:cxn ang="0">
                  <a:pos x="3596" y="1459"/>
                </a:cxn>
                <a:cxn ang="0">
                  <a:pos x="3582" y="1893"/>
                </a:cxn>
                <a:cxn ang="0">
                  <a:pos x="3544" y="2183"/>
                </a:cxn>
                <a:cxn ang="0">
                  <a:pos x="3603" y="2470"/>
                </a:cxn>
                <a:cxn ang="0">
                  <a:pos x="3772" y="2707"/>
                </a:cxn>
                <a:cxn ang="0">
                  <a:pos x="3525" y="2861"/>
                </a:cxn>
                <a:cxn ang="0">
                  <a:pos x="3466" y="3143"/>
                </a:cxn>
                <a:cxn ang="0">
                  <a:pos x="3385" y="3490"/>
                </a:cxn>
                <a:cxn ang="0">
                  <a:pos x="3679" y="3635"/>
                </a:cxn>
                <a:cxn ang="0">
                  <a:pos x="3388" y="3680"/>
                </a:cxn>
                <a:cxn ang="0">
                  <a:pos x="3045" y="3565"/>
                </a:cxn>
                <a:cxn ang="0">
                  <a:pos x="2674" y="3450"/>
                </a:cxn>
                <a:cxn ang="0">
                  <a:pos x="2427" y="3399"/>
                </a:cxn>
                <a:cxn ang="0">
                  <a:pos x="2109" y="3441"/>
                </a:cxn>
                <a:cxn ang="0">
                  <a:pos x="2050" y="2887"/>
                </a:cxn>
                <a:cxn ang="0">
                  <a:pos x="1778" y="2624"/>
                </a:cxn>
                <a:cxn ang="0">
                  <a:pos x="1531" y="2598"/>
                </a:cxn>
                <a:cxn ang="0">
                  <a:pos x="1343" y="2752"/>
                </a:cxn>
                <a:cxn ang="0">
                  <a:pos x="980" y="2521"/>
                </a:cxn>
                <a:cxn ang="0">
                  <a:pos x="187" y="2336"/>
                </a:cxn>
              </a:cxnLst>
              <a:rect l="0" t="0" r="r" b="b"/>
              <a:pathLst>
                <a:path w="3999" h="3885">
                  <a:moveTo>
                    <a:pt x="0" y="2318"/>
                  </a:moveTo>
                  <a:lnTo>
                    <a:pt x="30" y="2308"/>
                  </a:lnTo>
                  <a:lnTo>
                    <a:pt x="54" y="2303"/>
                  </a:lnTo>
                  <a:lnTo>
                    <a:pt x="78" y="2293"/>
                  </a:lnTo>
                  <a:lnTo>
                    <a:pt x="83" y="2266"/>
                  </a:lnTo>
                  <a:lnTo>
                    <a:pt x="86" y="2173"/>
                  </a:lnTo>
                  <a:lnTo>
                    <a:pt x="77" y="2167"/>
                  </a:lnTo>
                  <a:lnTo>
                    <a:pt x="78" y="2147"/>
                  </a:lnTo>
                  <a:lnTo>
                    <a:pt x="95" y="2134"/>
                  </a:lnTo>
                  <a:lnTo>
                    <a:pt x="113" y="2122"/>
                  </a:lnTo>
                  <a:lnTo>
                    <a:pt x="123" y="2107"/>
                  </a:lnTo>
                  <a:lnTo>
                    <a:pt x="131" y="2093"/>
                  </a:lnTo>
                  <a:lnTo>
                    <a:pt x="143" y="2078"/>
                  </a:lnTo>
                  <a:lnTo>
                    <a:pt x="168" y="2074"/>
                  </a:lnTo>
                  <a:lnTo>
                    <a:pt x="192" y="2068"/>
                  </a:lnTo>
                  <a:lnTo>
                    <a:pt x="258" y="2112"/>
                  </a:lnTo>
                  <a:lnTo>
                    <a:pt x="362" y="2022"/>
                  </a:lnTo>
                  <a:lnTo>
                    <a:pt x="476" y="1996"/>
                  </a:lnTo>
                  <a:lnTo>
                    <a:pt x="462" y="2117"/>
                  </a:lnTo>
                  <a:lnTo>
                    <a:pt x="546" y="2147"/>
                  </a:lnTo>
                  <a:lnTo>
                    <a:pt x="615" y="2073"/>
                  </a:lnTo>
                  <a:lnTo>
                    <a:pt x="706" y="1971"/>
                  </a:lnTo>
                  <a:lnTo>
                    <a:pt x="803" y="1894"/>
                  </a:lnTo>
                  <a:lnTo>
                    <a:pt x="842" y="1748"/>
                  </a:lnTo>
                  <a:lnTo>
                    <a:pt x="832" y="1602"/>
                  </a:lnTo>
                  <a:lnTo>
                    <a:pt x="907" y="1479"/>
                  </a:lnTo>
                  <a:lnTo>
                    <a:pt x="1011" y="1325"/>
                  </a:lnTo>
                  <a:lnTo>
                    <a:pt x="1122" y="1261"/>
                  </a:lnTo>
                  <a:lnTo>
                    <a:pt x="1161" y="1101"/>
                  </a:lnTo>
                  <a:lnTo>
                    <a:pt x="1226" y="1024"/>
                  </a:lnTo>
                  <a:lnTo>
                    <a:pt x="1193" y="903"/>
                  </a:lnTo>
                  <a:lnTo>
                    <a:pt x="1252" y="806"/>
                  </a:lnTo>
                  <a:lnTo>
                    <a:pt x="1232" y="704"/>
                  </a:lnTo>
                  <a:lnTo>
                    <a:pt x="1289" y="596"/>
                  </a:lnTo>
                  <a:lnTo>
                    <a:pt x="1341" y="496"/>
                  </a:lnTo>
                  <a:lnTo>
                    <a:pt x="1335" y="358"/>
                  </a:lnTo>
                  <a:lnTo>
                    <a:pt x="1387" y="230"/>
                  </a:lnTo>
                  <a:lnTo>
                    <a:pt x="1421" y="120"/>
                  </a:lnTo>
                  <a:lnTo>
                    <a:pt x="1518" y="55"/>
                  </a:lnTo>
                  <a:lnTo>
                    <a:pt x="1634" y="64"/>
                  </a:lnTo>
                  <a:lnTo>
                    <a:pt x="1718" y="114"/>
                  </a:lnTo>
                  <a:lnTo>
                    <a:pt x="1759" y="191"/>
                  </a:lnTo>
                  <a:lnTo>
                    <a:pt x="1850" y="186"/>
                  </a:lnTo>
                  <a:lnTo>
                    <a:pt x="1936" y="218"/>
                  </a:lnTo>
                  <a:lnTo>
                    <a:pt x="2069" y="223"/>
                  </a:lnTo>
                  <a:lnTo>
                    <a:pt x="2158" y="248"/>
                  </a:lnTo>
                  <a:lnTo>
                    <a:pt x="2265" y="122"/>
                  </a:lnTo>
                  <a:lnTo>
                    <a:pt x="2369" y="166"/>
                  </a:lnTo>
                  <a:lnTo>
                    <a:pt x="2475" y="95"/>
                  </a:lnTo>
                  <a:lnTo>
                    <a:pt x="2588" y="38"/>
                  </a:lnTo>
                  <a:lnTo>
                    <a:pt x="2712" y="90"/>
                  </a:lnTo>
                  <a:lnTo>
                    <a:pt x="2798" y="0"/>
                  </a:lnTo>
                  <a:lnTo>
                    <a:pt x="3051" y="69"/>
                  </a:lnTo>
                  <a:lnTo>
                    <a:pt x="3138" y="9"/>
                  </a:lnTo>
                  <a:lnTo>
                    <a:pt x="3336" y="201"/>
                  </a:lnTo>
                  <a:lnTo>
                    <a:pt x="3437" y="230"/>
                  </a:lnTo>
                  <a:lnTo>
                    <a:pt x="3517" y="173"/>
                  </a:lnTo>
                  <a:lnTo>
                    <a:pt x="3601" y="218"/>
                  </a:lnTo>
                  <a:lnTo>
                    <a:pt x="3677" y="150"/>
                  </a:lnTo>
                  <a:lnTo>
                    <a:pt x="3839" y="306"/>
                  </a:lnTo>
                  <a:lnTo>
                    <a:pt x="3908" y="380"/>
                  </a:lnTo>
                  <a:lnTo>
                    <a:pt x="3928" y="480"/>
                  </a:lnTo>
                  <a:lnTo>
                    <a:pt x="3921" y="576"/>
                  </a:lnTo>
                  <a:lnTo>
                    <a:pt x="3974" y="635"/>
                  </a:lnTo>
                  <a:lnTo>
                    <a:pt x="3999" y="698"/>
                  </a:lnTo>
                  <a:lnTo>
                    <a:pt x="3877" y="829"/>
                  </a:lnTo>
                  <a:lnTo>
                    <a:pt x="3687" y="973"/>
                  </a:lnTo>
                  <a:lnTo>
                    <a:pt x="3681" y="1095"/>
                  </a:lnTo>
                  <a:lnTo>
                    <a:pt x="3648" y="1203"/>
                  </a:lnTo>
                  <a:lnTo>
                    <a:pt x="3622" y="1325"/>
                  </a:lnTo>
                  <a:lnTo>
                    <a:pt x="3679" y="1361"/>
                  </a:lnTo>
                  <a:lnTo>
                    <a:pt x="3596" y="1459"/>
                  </a:lnTo>
                  <a:lnTo>
                    <a:pt x="3551" y="1587"/>
                  </a:lnTo>
                  <a:lnTo>
                    <a:pt x="3532" y="1651"/>
                  </a:lnTo>
                  <a:lnTo>
                    <a:pt x="3582" y="1893"/>
                  </a:lnTo>
                  <a:lnTo>
                    <a:pt x="3583" y="2035"/>
                  </a:lnTo>
                  <a:lnTo>
                    <a:pt x="3538" y="2099"/>
                  </a:lnTo>
                  <a:lnTo>
                    <a:pt x="3544" y="2183"/>
                  </a:lnTo>
                  <a:lnTo>
                    <a:pt x="3631" y="2281"/>
                  </a:lnTo>
                  <a:lnTo>
                    <a:pt x="3570" y="2368"/>
                  </a:lnTo>
                  <a:lnTo>
                    <a:pt x="3603" y="2470"/>
                  </a:lnTo>
                  <a:lnTo>
                    <a:pt x="3679" y="2571"/>
                  </a:lnTo>
                  <a:lnTo>
                    <a:pt x="3778" y="2624"/>
                  </a:lnTo>
                  <a:lnTo>
                    <a:pt x="3772" y="2707"/>
                  </a:lnTo>
                  <a:lnTo>
                    <a:pt x="3827" y="2812"/>
                  </a:lnTo>
                  <a:lnTo>
                    <a:pt x="3707" y="2854"/>
                  </a:lnTo>
                  <a:lnTo>
                    <a:pt x="3525" y="2861"/>
                  </a:lnTo>
                  <a:lnTo>
                    <a:pt x="3486" y="2957"/>
                  </a:lnTo>
                  <a:lnTo>
                    <a:pt x="3395" y="3033"/>
                  </a:lnTo>
                  <a:lnTo>
                    <a:pt x="3466" y="3143"/>
                  </a:lnTo>
                  <a:lnTo>
                    <a:pt x="3427" y="3238"/>
                  </a:lnTo>
                  <a:lnTo>
                    <a:pt x="3453" y="3315"/>
                  </a:lnTo>
                  <a:lnTo>
                    <a:pt x="3385" y="3490"/>
                  </a:lnTo>
                  <a:lnTo>
                    <a:pt x="3434" y="3597"/>
                  </a:lnTo>
                  <a:lnTo>
                    <a:pt x="3557" y="3680"/>
                  </a:lnTo>
                  <a:lnTo>
                    <a:pt x="3679" y="3635"/>
                  </a:lnTo>
                  <a:lnTo>
                    <a:pt x="3681" y="3865"/>
                  </a:lnTo>
                  <a:lnTo>
                    <a:pt x="3538" y="3885"/>
                  </a:lnTo>
                  <a:lnTo>
                    <a:pt x="3388" y="3680"/>
                  </a:lnTo>
                  <a:lnTo>
                    <a:pt x="3220" y="3597"/>
                  </a:lnTo>
                  <a:lnTo>
                    <a:pt x="3136" y="3507"/>
                  </a:lnTo>
                  <a:lnTo>
                    <a:pt x="3045" y="3565"/>
                  </a:lnTo>
                  <a:lnTo>
                    <a:pt x="2895" y="3539"/>
                  </a:lnTo>
                  <a:lnTo>
                    <a:pt x="2759" y="3443"/>
                  </a:lnTo>
                  <a:lnTo>
                    <a:pt x="2674" y="3450"/>
                  </a:lnTo>
                  <a:lnTo>
                    <a:pt x="2564" y="3469"/>
                  </a:lnTo>
                  <a:lnTo>
                    <a:pt x="2502" y="3344"/>
                  </a:lnTo>
                  <a:lnTo>
                    <a:pt x="2427" y="3399"/>
                  </a:lnTo>
                  <a:lnTo>
                    <a:pt x="2343" y="3366"/>
                  </a:lnTo>
                  <a:lnTo>
                    <a:pt x="2257" y="3394"/>
                  </a:lnTo>
                  <a:lnTo>
                    <a:pt x="2109" y="3441"/>
                  </a:lnTo>
                  <a:lnTo>
                    <a:pt x="2115" y="3187"/>
                  </a:lnTo>
                  <a:lnTo>
                    <a:pt x="2011" y="3054"/>
                  </a:lnTo>
                  <a:lnTo>
                    <a:pt x="2050" y="2887"/>
                  </a:lnTo>
                  <a:lnTo>
                    <a:pt x="2011" y="2759"/>
                  </a:lnTo>
                  <a:lnTo>
                    <a:pt x="2024" y="2605"/>
                  </a:lnTo>
                  <a:lnTo>
                    <a:pt x="1778" y="2624"/>
                  </a:lnTo>
                  <a:lnTo>
                    <a:pt x="1785" y="2528"/>
                  </a:lnTo>
                  <a:lnTo>
                    <a:pt x="1629" y="2541"/>
                  </a:lnTo>
                  <a:lnTo>
                    <a:pt x="1531" y="2598"/>
                  </a:lnTo>
                  <a:lnTo>
                    <a:pt x="1492" y="2669"/>
                  </a:lnTo>
                  <a:lnTo>
                    <a:pt x="1470" y="2764"/>
                  </a:lnTo>
                  <a:lnTo>
                    <a:pt x="1343" y="2752"/>
                  </a:lnTo>
                  <a:lnTo>
                    <a:pt x="1167" y="2790"/>
                  </a:lnTo>
                  <a:lnTo>
                    <a:pt x="1076" y="2688"/>
                  </a:lnTo>
                  <a:lnTo>
                    <a:pt x="980" y="2521"/>
                  </a:lnTo>
                  <a:lnTo>
                    <a:pt x="914" y="2311"/>
                  </a:lnTo>
                  <a:lnTo>
                    <a:pt x="538" y="2329"/>
                  </a:lnTo>
                  <a:lnTo>
                    <a:pt x="187" y="2336"/>
                  </a:lnTo>
                  <a:lnTo>
                    <a:pt x="37" y="2381"/>
                  </a:lnTo>
                  <a:lnTo>
                    <a:pt x="0" y="2318"/>
                  </a:lnTo>
                  <a:close/>
                </a:path>
              </a:pathLst>
            </a:custGeom>
            <a:solidFill>
              <a:srgbClr val="2A9AA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51" name="Freeform 150">
              <a:extLst>
                <a:ext uri="{FF2B5EF4-FFF2-40B4-BE49-F238E27FC236}">
                  <a16:creationId xmlns:a16="http://schemas.microsoft.com/office/drawing/2014/main" id="{893BD26C-F667-4C3E-B1C3-60D43966E3D8}"/>
                </a:ext>
              </a:extLst>
            </p:cNvPr>
            <p:cNvSpPr>
              <a:spLocks/>
            </p:cNvSpPr>
            <p:nvPr/>
          </p:nvSpPr>
          <p:spPr bwMode="auto">
            <a:xfrm>
              <a:off x="2555875" y="3630613"/>
              <a:ext cx="496888" cy="569913"/>
            </a:xfrm>
            <a:custGeom>
              <a:avLst/>
              <a:gdLst/>
              <a:ahLst/>
              <a:cxnLst>
                <a:cxn ang="0">
                  <a:pos x="1456" y="345"/>
                </a:cxn>
                <a:cxn ang="0">
                  <a:pos x="1557" y="0"/>
                </a:cxn>
                <a:cxn ang="0">
                  <a:pos x="1319" y="0"/>
                </a:cxn>
                <a:cxn ang="0">
                  <a:pos x="1132" y="107"/>
                </a:cxn>
                <a:cxn ang="0">
                  <a:pos x="1079" y="222"/>
                </a:cxn>
                <a:cxn ang="0">
                  <a:pos x="721" y="320"/>
                </a:cxn>
                <a:cxn ang="0">
                  <a:pos x="416" y="377"/>
                </a:cxn>
                <a:cxn ang="0">
                  <a:pos x="485" y="493"/>
                </a:cxn>
                <a:cxn ang="0">
                  <a:pos x="661" y="487"/>
                </a:cxn>
                <a:cxn ang="0">
                  <a:pos x="672" y="636"/>
                </a:cxn>
                <a:cxn ang="0">
                  <a:pos x="575" y="698"/>
                </a:cxn>
                <a:cxn ang="0">
                  <a:pos x="689" y="877"/>
                </a:cxn>
                <a:cxn ang="0">
                  <a:pos x="693" y="1134"/>
                </a:cxn>
                <a:cxn ang="0">
                  <a:pos x="582" y="1256"/>
                </a:cxn>
                <a:cxn ang="0">
                  <a:pos x="409" y="1222"/>
                </a:cxn>
                <a:cxn ang="0">
                  <a:pos x="294" y="1109"/>
                </a:cxn>
                <a:cxn ang="0">
                  <a:pos x="305" y="1229"/>
                </a:cxn>
                <a:cxn ang="0">
                  <a:pos x="98" y="1236"/>
                </a:cxn>
                <a:cxn ang="0">
                  <a:pos x="167" y="1461"/>
                </a:cxn>
                <a:cxn ang="0">
                  <a:pos x="49" y="1488"/>
                </a:cxn>
                <a:cxn ang="0">
                  <a:pos x="98" y="1672"/>
                </a:cxn>
                <a:cxn ang="0">
                  <a:pos x="188" y="1796"/>
                </a:cxn>
                <a:cxn ang="0">
                  <a:pos x="213" y="1766"/>
                </a:cxn>
                <a:cxn ang="0">
                  <a:pos x="243" y="1735"/>
                </a:cxn>
                <a:cxn ang="0">
                  <a:pos x="270" y="1708"/>
                </a:cxn>
                <a:cxn ang="0">
                  <a:pos x="309" y="1691"/>
                </a:cxn>
                <a:cxn ang="0">
                  <a:pos x="357" y="1651"/>
                </a:cxn>
                <a:cxn ang="0">
                  <a:pos x="416" y="1709"/>
                </a:cxn>
                <a:cxn ang="0">
                  <a:pos x="584" y="1661"/>
                </a:cxn>
                <a:cxn ang="0">
                  <a:pos x="683" y="1756"/>
                </a:cxn>
                <a:cxn ang="0">
                  <a:pos x="929" y="1613"/>
                </a:cxn>
                <a:cxn ang="0">
                  <a:pos x="1066" y="1383"/>
                </a:cxn>
                <a:cxn ang="0">
                  <a:pos x="1131" y="1118"/>
                </a:cxn>
                <a:cxn ang="0">
                  <a:pos x="1346" y="900"/>
                </a:cxn>
                <a:cxn ang="0">
                  <a:pos x="1450" y="663"/>
                </a:cxn>
                <a:cxn ang="0">
                  <a:pos x="1474" y="445"/>
                </a:cxn>
              </a:cxnLst>
              <a:rect l="0" t="0" r="r" b="b"/>
              <a:pathLst>
                <a:path w="1565" h="1796">
                  <a:moveTo>
                    <a:pt x="1474" y="445"/>
                  </a:moveTo>
                  <a:lnTo>
                    <a:pt x="1456" y="345"/>
                  </a:lnTo>
                  <a:lnTo>
                    <a:pt x="1565" y="131"/>
                  </a:lnTo>
                  <a:lnTo>
                    <a:pt x="1557" y="0"/>
                  </a:lnTo>
                  <a:lnTo>
                    <a:pt x="1466" y="6"/>
                  </a:lnTo>
                  <a:lnTo>
                    <a:pt x="1319" y="0"/>
                  </a:lnTo>
                  <a:lnTo>
                    <a:pt x="1162" y="18"/>
                  </a:lnTo>
                  <a:lnTo>
                    <a:pt x="1132" y="107"/>
                  </a:lnTo>
                  <a:lnTo>
                    <a:pt x="1136" y="187"/>
                  </a:lnTo>
                  <a:lnTo>
                    <a:pt x="1079" y="222"/>
                  </a:lnTo>
                  <a:lnTo>
                    <a:pt x="1054" y="371"/>
                  </a:lnTo>
                  <a:lnTo>
                    <a:pt x="721" y="320"/>
                  </a:lnTo>
                  <a:lnTo>
                    <a:pt x="473" y="289"/>
                  </a:lnTo>
                  <a:lnTo>
                    <a:pt x="416" y="377"/>
                  </a:lnTo>
                  <a:lnTo>
                    <a:pt x="423" y="439"/>
                  </a:lnTo>
                  <a:lnTo>
                    <a:pt x="485" y="493"/>
                  </a:lnTo>
                  <a:lnTo>
                    <a:pt x="575" y="452"/>
                  </a:lnTo>
                  <a:lnTo>
                    <a:pt x="661" y="487"/>
                  </a:lnTo>
                  <a:lnTo>
                    <a:pt x="706" y="568"/>
                  </a:lnTo>
                  <a:lnTo>
                    <a:pt x="672" y="636"/>
                  </a:lnTo>
                  <a:lnTo>
                    <a:pt x="589" y="643"/>
                  </a:lnTo>
                  <a:lnTo>
                    <a:pt x="575" y="698"/>
                  </a:lnTo>
                  <a:lnTo>
                    <a:pt x="589" y="786"/>
                  </a:lnTo>
                  <a:lnTo>
                    <a:pt x="689" y="877"/>
                  </a:lnTo>
                  <a:lnTo>
                    <a:pt x="699" y="1011"/>
                  </a:lnTo>
                  <a:lnTo>
                    <a:pt x="693" y="1134"/>
                  </a:lnTo>
                  <a:lnTo>
                    <a:pt x="658" y="1229"/>
                  </a:lnTo>
                  <a:lnTo>
                    <a:pt x="582" y="1256"/>
                  </a:lnTo>
                  <a:lnTo>
                    <a:pt x="492" y="1270"/>
                  </a:lnTo>
                  <a:lnTo>
                    <a:pt x="409" y="1222"/>
                  </a:lnTo>
                  <a:lnTo>
                    <a:pt x="381" y="1141"/>
                  </a:lnTo>
                  <a:lnTo>
                    <a:pt x="294" y="1109"/>
                  </a:lnTo>
                  <a:lnTo>
                    <a:pt x="264" y="1161"/>
                  </a:lnTo>
                  <a:lnTo>
                    <a:pt x="305" y="1229"/>
                  </a:lnTo>
                  <a:lnTo>
                    <a:pt x="208" y="1243"/>
                  </a:lnTo>
                  <a:lnTo>
                    <a:pt x="98" y="1236"/>
                  </a:lnTo>
                  <a:lnTo>
                    <a:pt x="118" y="1386"/>
                  </a:lnTo>
                  <a:lnTo>
                    <a:pt x="167" y="1461"/>
                  </a:lnTo>
                  <a:lnTo>
                    <a:pt x="132" y="1529"/>
                  </a:lnTo>
                  <a:lnTo>
                    <a:pt x="49" y="1488"/>
                  </a:lnTo>
                  <a:lnTo>
                    <a:pt x="0" y="1544"/>
                  </a:lnTo>
                  <a:lnTo>
                    <a:pt x="98" y="1672"/>
                  </a:lnTo>
                  <a:lnTo>
                    <a:pt x="174" y="1754"/>
                  </a:lnTo>
                  <a:lnTo>
                    <a:pt x="188" y="1796"/>
                  </a:lnTo>
                  <a:lnTo>
                    <a:pt x="200" y="1777"/>
                  </a:lnTo>
                  <a:lnTo>
                    <a:pt x="213" y="1766"/>
                  </a:lnTo>
                  <a:lnTo>
                    <a:pt x="224" y="1738"/>
                  </a:lnTo>
                  <a:lnTo>
                    <a:pt x="243" y="1735"/>
                  </a:lnTo>
                  <a:lnTo>
                    <a:pt x="264" y="1724"/>
                  </a:lnTo>
                  <a:lnTo>
                    <a:pt x="270" y="1708"/>
                  </a:lnTo>
                  <a:lnTo>
                    <a:pt x="287" y="1693"/>
                  </a:lnTo>
                  <a:lnTo>
                    <a:pt x="309" y="1691"/>
                  </a:lnTo>
                  <a:lnTo>
                    <a:pt x="323" y="1675"/>
                  </a:lnTo>
                  <a:lnTo>
                    <a:pt x="357" y="1651"/>
                  </a:lnTo>
                  <a:lnTo>
                    <a:pt x="386" y="1685"/>
                  </a:lnTo>
                  <a:lnTo>
                    <a:pt x="416" y="1709"/>
                  </a:lnTo>
                  <a:lnTo>
                    <a:pt x="482" y="1751"/>
                  </a:lnTo>
                  <a:lnTo>
                    <a:pt x="584" y="1661"/>
                  </a:lnTo>
                  <a:lnTo>
                    <a:pt x="699" y="1634"/>
                  </a:lnTo>
                  <a:lnTo>
                    <a:pt x="683" y="1756"/>
                  </a:lnTo>
                  <a:lnTo>
                    <a:pt x="768" y="1787"/>
                  </a:lnTo>
                  <a:lnTo>
                    <a:pt x="929" y="1613"/>
                  </a:lnTo>
                  <a:lnTo>
                    <a:pt x="1027" y="1533"/>
                  </a:lnTo>
                  <a:lnTo>
                    <a:pt x="1066" y="1383"/>
                  </a:lnTo>
                  <a:lnTo>
                    <a:pt x="1057" y="1240"/>
                  </a:lnTo>
                  <a:lnTo>
                    <a:pt x="1131" y="1118"/>
                  </a:lnTo>
                  <a:lnTo>
                    <a:pt x="1235" y="963"/>
                  </a:lnTo>
                  <a:lnTo>
                    <a:pt x="1346" y="900"/>
                  </a:lnTo>
                  <a:lnTo>
                    <a:pt x="1385" y="741"/>
                  </a:lnTo>
                  <a:lnTo>
                    <a:pt x="1450" y="663"/>
                  </a:lnTo>
                  <a:lnTo>
                    <a:pt x="1416" y="543"/>
                  </a:lnTo>
                  <a:lnTo>
                    <a:pt x="1474" y="445"/>
                  </a:lnTo>
                  <a:close/>
                </a:path>
              </a:pathLst>
            </a:custGeom>
            <a:solidFill>
              <a:srgbClr val="2A9AA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52" name="Freeform 151">
              <a:extLst>
                <a:ext uri="{FF2B5EF4-FFF2-40B4-BE49-F238E27FC236}">
                  <a16:creationId xmlns:a16="http://schemas.microsoft.com/office/drawing/2014/main" id="{486A7B5B-042C-4910-94BA-0B6F86843850}"/>
                </a:ext>
              </a:extLst>
            </p:cNvPr>
            <p:cNvSpPr>
              <a:spLocks/>
            </p:cNvSpPr>
            <p:nvPr/>
          </p:nvSpPr>
          <p:spPr bwMode="auto">
            <a:xfrm>
              <a:off x="3421063" y="3063875"/>
              <a:ext cx="781050" cy="571500"/>
            </a:xfrm>
            <a:custGeom>
              <a:avLst/>
              <a:gdLst/>
              <a:ahLst/>
              <a:cxnLst>
                <a:cxn ang="0">
                  <a:pos x="27" y="832"/>
                </a:cxn>
                <a:cxn ang="0">
                  <a:pos x="242" y="919"/>
                </a:cxn>
                <a:cxn ang="0">
                  <a:pos x="381" y="1071"/>
                </a:cxn>
                <a:cxn ang="0">
                  <a:pos x="474" y="1242"/>
                </a:cxn>
                <a:cxn ang="0">
                  <a:pos x="630" y="1431"/>
                </a:cxn>
                <a:cxn ang="0">
                  <a:pos x="929" y="1650"/>
                </a:cxn>
                <a:cxn ang="0">
                  <a:pos x="1098" y="1638"/>
                </a:cxn>
                <a:cxn ang="0">
                  <a:pos x="1311" y="1705"/>
                </a:cxn>
                <a:cxn ang="0">
                  <a:pos x="1512" y="1741"/>
                </a:cxn>
                <a:cxn ang="0">
                  <a:pos x="2039" y="1725"/>
                </a:cxn>
                <a:cxn ang="0">
                  <a:pos x="2151" y="1581"/>
                </a:cxn>
                <a:cxn ang="0">
                  <a:pos x="2457" y="1428"/>
                </a:cxn>
                <a:cxn ang="0">
                  <a:pos x="2315" y="1339"/>
                </a:cxn>
                <a:cxn ang="0">
                  <a:pos x="2156" y="1080"/>
                </a:cxn>
                <a:cxn ang="0">
                  <a:pos x="1895" y="870"/>
                </a:cxn>
                <a:cxn ang="0">
                  <a:pos x="1982" y="756"/>
                </a:cxn>
                <a:cxn ang="0">
                  <a:pos x="2099" y="691"/>
                </a:cxn>
                <a:cxn ang="0">
                  <a:pos x="2002" y="544"/>
                </a:cxn>
                <a:cxn ang="0">
                  <a:pos x="1978" y="392"/>
                </a:cxn>
                <a:cxn ang="0">
                  <a:pos x="1834" y="288"/>
                </a:cxn>
                <a:cxn ang="0">
                  <a:pos x="1850" y="104"/>
                </a:cxn>
                <a:cxn ang="0">
                  <a:pos x="1786" y="0"/>
                </a:cxn>
                <a:cxn ang="0">
                  <a:pos x="1690" y="88"/>
                </a:cxn>
                <a:cxn ang="0">
                  <a:pos x="1690" y="192"/>
                </a:cxn>
                <a:cxn ang="0">
                  <a:pos x="1650" y="296"/>
                </a:cxn>
                <a:cxn ang="0">
                  <a:pos x="1562" y="424"/>
                </a:cxn>
                <a:cxn ang="0">
                  <a:pos x="1418" y="496"/>
                </a:cxn>
                <a:cxn ang="0">
                  <a:pos x="1266" y="440"/>
                </a:cxn>
                <a:cxn ang="0">
                  <a:pos x="1114" y="448"/>
                </a:cxn>
                <a:cxn ang="0">
                  <a:pos x="1002" y="536"/>
                </a:cxn>
                <a:cxn ang="0">
                  <a:pos x="874" y="584"/>
                </a:cxn>
                <a:cxn ang="0">
                  <a:pos x="738" y="512"/>
                </a:cxn>
                <a:cxn ang="0">
                  <a:pos x="554" y="544"/>
                </a:cxn>
                <a:cxn ang="0">
                  <a:pos x="442" y="480"/>
                </a:cxn>
                <a:cxn ang="0">
                  <a:pos x="402" y="384"/>
                </a:cxn>
                <a:cxn ang="0">
                  <a:pos x="250" y="384"/>
                </a:cxn>
                <a:cxn ang="0">
                  <a:pos x="178" y="496"/>
                </a:cxn>
                <a:cxn ang="0">
                  <a:pos x="114" y="616"/>
                </a:cxn>
                <a:cxn ang="0">
                  <a:pos x="82" y="720"/>
                </a:cxn>
              </a:cxnLst>
              <a:rect l="0" t="0" r="r" b="b"/>
              <a:pathLst>
                <a:path w="2457" h="1798">
                  <a:moveTo>
                    <a:pt x="0" y="738"/>
                  </a:moveTo>
                  <a:lnTo>
                    <a:pt x="27" y="832"/>
                  </a:lnTo>
                  <a:lnTo>
                    <a:pt x="161" y="832"/>
                  </a:lnTo>
                  <a:lnTo>
                    <a:pt x="242" y="919"/>
                  </a:lnTo>
                  <a:lnTo>
                    <a:pt x="245" y="1018"/>
                  </a:lnTo>
                  <a:lnTo>
                    <a:pt x="381" y="1071"/>
                  </a:lnTo>
                  <a:lnTo>
                    <a:pt x="468" y="1146"/>
                  </a:lnTo>
                  <a:lnTo>
                    <a:pt x="474" y="1242"/>
                  </a:lnTo>
                  <a:lnTo>
                    <a:pt x="648" y="1336"/>
                  </a:lnTo>
                  <a:lnTo>
                    <a:pt x="630" y="1431"/>
                  </a:lnTo>
                  <a:lnTo>
                    <a:pt x="828" y="1623"/>
                  </a:lnTo>
                  <a:lnTo>
                    <a:pt x="929" y="1650"/>
                  </a:lnTo>
                  <a:lnTo>
                    <a:pt x="1008" y="1596"/>
                  </a:lnTo>
                  <a:lnTo>
                    <a:pt x="1098" y="1638"/>
                  </a:lnTo>
                  <a:lnTo>
                    <a:pt x="1169" y="1575"/>
                  </a:lnTo>
                  <a:lnTo>
                    <a:pt x="1311" y="1705"/>
                  </a:lnTo>
                  <a:lnTo>
                    <a:pt x="1400" y="1798"/>
                  </a:lnTo>
                  <a:lnTo>
                    <a:pt x="1512" y="1741"/>
                  </a:lnTo>
                  <a:lnTo>
                    <a:pt x="1670" y="1788"/>
                  </a:lnTo>
                  <a:lnTo>
                    <a:pt x="2039" y="1725"/>
                  </a:lnTo>
                  <a:lnTo>
                    <a:pt x="2097" y="1651"/>
                  </a:lnTo>
                  <a:lnTo>
                    <a:pt x="2151" y="1581"/>
                  </a:lnTo>
                  <a:lnTo>
                    <a:pt x="2448" y="1575"/>
                  </a:lnTo>
                  <a:lnTo>
                    <a:pt x="2457" y="1428"/>
                  </a:lnTo>
                  <a:lnTo>
                    <a:pt x="2372" y="1405"/>
                  </a:lnTo>
                  <a:lnTo>
                    <a:pt x="2315" y="1339"/>
                  </a:lnTo>
                  <a:lnTo>
                    <a:pt x="2259" y="1209"/>
                  </a:lnTo>
                  <a:lnTo>
                    <a:pt x="2156" y="1080"/>
                  </a:lnTo>
                  <a:lnTo>
                    <a:pt x="2051" y="934"/>
                  </a:lnTo>
                  <a:lnTo>
                    <a:pt x="1895" y="870"/>
                  </a:lnTo>
                  <a:lnTo>
                    <a:pt x="1907" y="802"/>
                  </a:lnTo>
                  <a:lnTo>
                    <a:pt x="1982" y="756"/>
                  </a:lnTo>
                  <a:lnTo>
                    <a:pt x="2061" y="784"/>
                  </a:lnTo>
                  <a:lnTo>
                    <a:pt x="2099" y="691"/>
                  </a:lnTo>
                  <a:lnTo>
                    <a:pt x="2081" y="517"/>
                  </a:lnTo>
                  <a:lnTo>
                    <a:pt x="2002" y="544"/>
                  </a:lnTo>
                  <a:lnTo>
                    <a:pt x="2010" y="448"/>
                  </a:lnTo>
                  <a:lnTo>
                    <a:pt x="1978" y="392"/>
                  </a:lnTo>
                  <a:lnTo>
                    <a:pt x="1906" y="328"/>
                  </a:lnTo>
                  <a:lnTo>
                    <a:pt x="1834" y="288"/>
                  </a:lnTo>
                  <a:lnTo>
                    <a:pt x="1850" y="208"/>
                  </a:lnTo>
                  <a:lnTo>
                    <a:pt x="1850" y="104"/>
                  </a:lnTo>
                  <a:lnTo>
                    <a:pt x="1850" y="16"/>
                  </a:lnTo>
                  <a:lnTo>
                    <a:pt x="1786" y="0"/>
                  </a:lnTo>
                  <a:lnTo>
                    <a:pt x="1746" y="64"/>
                  </a:lnTo>
                  <a:lnTo>
                    <a:pt x="1690" y="88"/>
                  </a:lnTo>
                  <a:lnTo>
                    <a:pt x="1698" y="136"/>
                  </a:lnTo>
                  <a:lnTo>
                    <a:pt x="1690" y="192"/>
                  </a:lnTo>
                  <a:lnTo>
                    <a:pt x="1682" y="240"/>
                  </a:lnTo>
                  <a:lnTo>
                    <a:pt x="1650" y="296"/>
                  </a:lnTo>
                  <a:lnTo>
                    <a:pt x="1594" y="352"/>
                  </a:lnTo>
                  <a:lnTo>
                    <a:pt x="1562" y="424"/>
                  </a:lnTo>
                  <a:lnTo>
                    <a:pt x="1506" y="464"/>
                  </a:lnTo>
                  <a:lnTo>
                    <a:pt x="1418" y="496"/>
                  </a:lnTo>
                  <a:lnTo>
                    <a:pt x="1338" y="480"/>
                  </a:lnTo>
                  <a:lnTo>
                    <a:pt x="1266" y="440"/>
                  </a:lnTo>
                  <a:lnTo>
                    <a:pt x="1186" y="408"/>
                  </a:lnTo>
                  <a:lnTo>
                    <a:pt x="1114" y="448"/>
                  </a:lnTo>
                  <a:lnTo>
                    <a:pt x="1066" y="496"/>
                  </a:lnTo>
                  <a:lnTo>
                    <a:pt x="1002" y="536"/>
                  </a:lnTo>
                  <a:lnTo>
                    <a:pt x="970" y="584"/>
                  </a:lnTo>
                  <a:lnTo>
                    <a:pt x="874" y="584"/>
                  </a:lnTo>
                  <a:lnTo>
                    <a:pt x="802" y="576"/>
                  </a:lnTo>
                  <a:lnTo>
                    <a:pt x="738" y="512"/>
                  </a:lnTo>
                  <a:lnTo>
                    <a:pt x="626" y="544"/>
                  </a:lnTo>
                  <a:lnTo>
                    <a:pt x="554" y="544"/>
                  </a:lnTo>
                  <a:lnTo>
                    <a:pt x="474" y="528"/>
                  </a:lnTo>
                  <a:lnTo>
                    <a:pt x="442" y="480"/>
                  </a:lnTo>
                  <a:lnTo>
                    <a:pt x="426" y="440"/>
                  </a:lnTo>
                  <a:lnTo>
                    <a:pt x="402" y="384"/>
                  </a:lnTo>
                  <a:lnTo>
                    <a:pt x="330" y="376"/>
                  </a:lnTo>
                  <a:lnTo>
                    <a:pt x="250" y="384"/>
                  </a:lnTo>
                  <a:lnTo>
                    <a:pt x="210" y="440"/>
                  </a:lnTo>
                  <a:lnTo>
                    <a:pt x="178" y="496"/>
                  </a:lnTo>
                  <a:lnTo>
                    <a:pt x="154" y="552"/>
                  </a:lnTo>
                  <a:lnTo>
                    <a:pt x="114" y="616"/>
                  </a:lnTo>
                  <a:lnTo>
                    <a:pt x="114" y="680"/>
                  </a:lnTo>
                  <a:lnTo>
                    <a:pt x="82" y="720"/>
                  </a:lnTo>
                  <a:lnTo>
                    <a:pt x="0" y="738"/>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53" name="Freeform 152">
              <a:extLst>
                <a:ext uri="{FF2B5EF4-FFF2-40B4-BE49-F238E27FC236}">
                  <a16:creationId xmlns:a16="http://schemas.microsoft.com/office/drawing/2014/main" id="{01C3F353-9A44-4A75-A19A-529EC1108288}"/>
                </a:ext>
              </a:extLst>
            </p:cNvPr>
            <p:cNvSpPr>
              <a:spLocks/>
            </p:cNvSpPr>
            <p:nvPr/>
          </p:nvSpPr>
          <p:spPr bwMode="auto">
            <a:xfrm>
              <a:off x="3265488" y="2346325"/>
              <a:ext cx="1079500" cy="952500"/>
            </a:xfrm>
            <a:custGeom>
              <a:avLst/>
              <a:gdLst/>
              <a:ahLst/>
              <a:cxnLst>
                <a:cxn ang="0">
                  <a:pos x="2771" y="82"/>
                </a:cxn>
                <a:cxn ang="0">
                  <a:pos x="2907" y="146"/>
                </a:cxn>
                <a:cxn ang="0">
                  <a:pos x="3063" y="510"/>
                </a:cxn>
                <a:cxn ang="0">
                  <a:pos x="3154" y="881"/>
                </a:cxn>
                <a:cxn ang="0">
                  <a:pos x="3323" y="990"/>
                </a:cxn>
                <a:cxn ang="0">
                  <a:pos x="3362" y="1111"/>
                </a:cxn>
                <a:cxn ang="0">
                  <a:pos x="3173" y="1246"/>
                </a:cxn>
                <a:cxn ang="0">
                  <a:pos x="3082" y="1463"/>
                </a:cxn>
                <a:cxn ang="0">
                  <a:pos x="3038" y="1851"/>
                </a:cxn>
                <a:cxn ang="0">
                  <a:pos x="2873" y="2167"/>
                </a:cxn>
                <a:cxn ang="0">
                  <a:pos x="2749" y="2538"/>
                </a:cxn>
                <a:cxn ang="0">
                  <a:pos x="2606" y="2563"/>
                </a:cxn>
                <a:cxn ang="0">
                  <a:pos x="2574" y="2781"/>
                </a:cxn>
                <a:cxn ang="0">
                  <a:pos x="2502" y="2710"/>
                </a:cxn>
                <a:cxn ang="0">
                  <a:pos x="2400" y="2592"/>
                </a:cxn>
                <a:cxn ang="0">
                  <a:pos x="2343" y="2467"/>
                </a:cxn>
                <a:cxn ang="0">
                  <a:pos x="2279" y="2262"/>
                </a:cxn>
                <a:cxn ang="0">
                  <a:pos x="2184" y="2350"/>
                </a:cxn>
                <a:cxn ang="0">
                  <a:pos x="2175" y="2503"/>
                </a:cxn>
                <a:cxn ang="0">
                  <a:pos x="2085" y="2617"/>
                </a:cxn>
                <a:cxn ang="0">
                  <a:pos x="1997" y="2727"/>
                </a:cxn>
                <a:cxn ang="0">
                  <a:pos x="1827" y="2742"/>
                </a:cxn>
                <a:cxn ang="0">
                  <a:pos x="1676" y="2671"/>
                </a:cxn>
                <a:cxn ang="0">
                  <a:pos x="1563" y="2755"/>
                </a:cxn>
                <a:cxn ang="0">
                  <a:pos x="1463" y="2847"/>
                </a:cxn>
                <a:cxn ang="0">
                  <a:pos x="1293" y="2839"/>
                </a:cxn>
                <a:cxn ang="0">
                  <a:pos x="1119" y="2808"/>
                </a:cxn>
                <a:cxn ang="0">
                  <a:pos x="965" y="2790"/>
                </a:cxn>
                <a:cxn ang="0">
                  <a:pos x="894" y="2646"/>
                </a:cxn>
                <a:cxn ang="0">
                  <a:pos x="740" y="2646"/>
                </a:cxn>
                <a:cxn ang="0">
                  <a:pos x="672" y="2755"/>
                </a:cxn>
                <a:cxn ang="0">
                  <a:pos x="606" y="2881"/>
                </a:cxn>
                <a:cxn ang="0">
                  <a:pos x="573" y="2982"/>
                </a:cxn>
                <a:cxn ang="0">
                  <a:pos x="372" y="2986"/>
                </a:cxn>
                <a:cxn ang="0">
                  <a:pos x="359" y="2672"/>
                </a:cxn>
                <a:cxn ang="0">
                  <a:pos x="247" y="2441"/>
                </a:cxn>
                <a:cxn ang="0">
                  <a:pos x="152" y="2333"/>
                </a:cxn>
                <a:cxn ang="0">
                  <a:pos x="125" y="2163"/>
                </a:cxn>
                <a:cxn ang="0">
                  <a:pos x="0" y="2122"/>
                </a:cxn>
                <a:cxn ang="0">
                  <a:pos x="46" y="1949"/>
                </a:cxn>
                <a:cxn ang="0">
                  <a:pos x="111" y="1787"/>
                </a:cxn>
                <a:cxn ang="0">
                  <a:pos x="242" y="1563"/>
                </a:cxn>
                <a:cxn ang="0">
                  <a:pos x="453" y="1553"/>
                </a:cxn>
                <a:cxn ang="0">
                  <a:pos x="437" y="645"/>
                </a:cxn>
                <a:cxn ang="0">
                  <a:pos x="636" y="257"/>
                </a:cxn>
                <a:cxn ang="0">
                  <a:pos x="2333" y="278"/>
                </a:cxn>
                <a:cxn ang="0">
                  <a:pos x="2431" y="197"/>
                </a:cxn>
                <a:cxn ang="0">
                  <a:pos x="2576" y="82"/>
                </a:cxn>
                <a:cxn ang="0">
                  <a:pos x="2723" y="0"/>
                </a:cxn>
              </a:cxnLst>
              <a:rect l="0" t="0" r="r" b="b"/>
              <a:pathLst>
                <a:path w="3401" h="2998">
                  <a:moveTo>
                    <a:pt x="2723" y="0"/>
                  </a:moveTo>
                  <a:lnTo>
                    <a:pt x="2771" y="82"/>
                  </a:lnTo>
                  <a:lnTo>
                    <a:pt x="2849" y="82"/>
                  </a:lnTo>
                  <a:lnTo>
                    <a:pt x="2907" y="146"/>
                  </a:lnTo>
                  <a:lnTo>
                    <a:pt x="2978" y="177"/>
                  </a:lnTo>
                  <a:lnTo>
                    <a:pt x="3063" y="510"/>
                  </a:lnTo>
                  <a:lnTo>
                    <a:pt x="3115" y="657"/>
                  </a:lnTo>
                  <a:lnTo>
                    <a:pt x="3154" y="881"/>
                  </a:lnTo>
                  <a:lnTo>
                    <a:pt x="3271" y="913"/>
                  </a:lnTo>
                  <a:lnTo>
                    <a:pt x="3323" y="990"/>
                  </a:lnTo>
                  <a:lnTo>
                    <a:pt x="3401" y="1022"/>
                  </a:lnTo>
                  <a:lnTo>
                    <a:pt x="3362" y="1111"/>
                  </a:lnTo>
                  <a:lnTo>
                    <a:pt x="3232" y="1169"/>
                  </a:lnTo>
                  <a:lnTo>
                    <a:pt x="3173" y="1246"/>
                  </a:lnTo>
                  <a:lnTo>
                    <a:pt x="3089" y="1265"/>
                  </a:lnTo>
                  <a:lnTo>
                    <a:pt x="3082" y="1463"/>
                  </a:lnTo>
                  <a:lnTo>
                    <a:pt x="3011" y="1687"/>
                  </a:lnTo>
                  <a:lnTo>
                    <a:pt x="3038" y="1851"/>
                  </a:lnTo>
                  <a:lnTo>
                    <a:pt x="2970" y="2154"/>
                  </a:lnTo>
                  <a:lnTo>
                    <a:pt x="2873" y="2167"/>
                  </a:lnTo>
                  <a:lnTo>
                    <a:pt x="2775" y="2326"/>
                  </a:lnTo>
                  <a:lnTo>
                    <a:pt x="2749" y="2538"/>
                  </a:lnTo>
                  <a:lnTo>
                    <a:pt x="2671" y="2525"/>
                  </a:lnTo>
                  <a:lnTo>
                    <a:pt x="2606" y="2563"/>
                  </a:lnTo>
                  <a:lnTo>
                    <a:pt x="2626" y="2679"/>
                  </a:lnTo>
                  <a:lnTo>
                    <a:pt x="2574" y="2781"/>
                  </a:lnTo>
                  <a:lnTo>
                    <a:pt x="2493" y="2805"/>
                  </a:lnTo>
                  <a:lnTo>
                    <a:pt x="2502" y="2710"/>
                  </a:lnTo>
                  <a:lnTo>
                    <a:pt x="2471" y="2655"/>
                  </a:lnTo>
                  <a:lnTo>
                    <a:pt x="2400" y="2592"/>
                  </a:lnTo>
                  <a:lnTo>
                    <a:pt x="2325" y="2547"/>
                  </a:lnTo>
                  <a:lnTo>
                    <a:pt x="2343" y="2467"/>
                  </a:lnTo>
                  <a:lnTo>
                    <a:pt x="2343" y="2280"/>
                  </a:lnTo>
                  <a:lnTo>
                    <a:pt x="2279" y="2262"/>
                  </a:lnTo>
                  <a:lnTo>
                    <a:pt x="2240" y="2325"/>
                  </a:lnTo>
                  <a:lnTo>
                    <a:pt x="2184" y="2350"/>
                  </a:lnTo>
                  <a:lnTo>
                    <a:pt x="2189" y="2400"/>
                  </a:lnTo>
                  <a:lnTo>
                    <a:pt x="2175" y="2503"/>
                  </a:lnTo>
                  <a:lnTo>
                    <a:pt x="2141" y="2557"/>
                  </a:lnTo>
                  <a:lnTo>
                    <a:pt x="2085" y="2617"/>
                  </a:lnTo>
                  <a:lnTo>
                    <a:pt x="2055" y="2686"/>
                  </a:lnTo>
                  <a:lnTo>
                    <a:pt x="1997" y="2727"/>
                  </a:lnTo>
                  <a:lnTo>
                    <a:pt x="1907" y="2757"/>
                  </a:lnTo>
                  <a:lnTo>
                    <a:pt x="1827" y="2742"/>
                  </a:lnTo>
                  <a:lnTo>
                    <a:pt x="1761" y="2703"/>
                  </a:lnTo>
                  <a:lnTo>
                    <a:pt x="1676" y="2671"/>
                  </a:lnTo>
                  <a:lnTo>
                    <a:pt x="1608" y="2709"/>
                  </a:lnTo>
                  <a:lnTo>
                    <a:pt x="1563" y="2755"/>
                  </a:lnTo>
                  <a:lnTo>
                    <a:pt x="1494" y="2797"/>
                  </a:lnTo>
                  <a:lnTo>
                    <a:pt x="1463" y="2847"/>
                  </a:lnTo>
                  <a:lnTo>
                    <a:pt x="1356" y="2845"/>
                  </a:lnTo>
                  <a:lnTo>
                    <a:pt x="1293" y="2839"/>
                  </a:lnTo>
                  <a:lnTo>
                    <a:pt x="1229" y="2773"/>
                  </a:lnTo>
                  <a:lnTo>
                    <a:pt x="1119" y="2808"/>
                  </a:lnTo>
                  <a:lnTo>
                    <a:pt x="1046" y="2805"/>
                  </a:lnTo>
                  <a:lnTo>
                    <a:pt x="965" y="2790"/>
                  </a:lnTo>
                  <a:lnTo>
                    <a:pt x="930" y="2736"/>
                  </a:lnTo>
                  <a:lnTo>
                    <a:pt x="894" y="2646"/>
                  </a:lnTo>
                  <a:lnTo>
                    <a:pt x="813" y="2638"/>
                  </a:lnTo>
                  <a:lnTo>
                    <a:pt x="740" y="2646"/>
                  </a:lnTo>
                  <a:lnTo>
                    <a:pt x="704" y="2704"/>
                  </a:lnTo>
                  <a:lnTo>
                    <a:pt x="672" y="2755"/>
                  </a:lnTo>
                  <a:lnTo>
                    <a:pt x="647" y="2812"/>
                  </a:lnTo>
                  <a:lnTo>
                    <a:pt x="606" y="2881"/>
                  </a:lnTo>
                  <a:lnTo>
                    <a:pt x="605" y="2943"/>
                  </a:lnTo>
                  <a:lnTo>
                    <a:pt x="573" y="2982"/>
                  </a:lnTo>
                  <a:lnTo>
                    <a:pt x="496" y="2998"/>
                  </a:lnTo>
                  <a:lnTo>
                    <a:pt x="372" y="2986"/>
                  </a:lnTo>
                  <a:lnTo>
                    <a:pt x="392" y="2851"/>
                  </a:lnTo>
                  <a:lnTo>
                    <a:pt x="359" y="2672"/>
                  </a:lnTo>
                  <a:lnTo>
                    <a:pt x="251" y="2552"/>
                  </a:lnTo>
                  <a:lnTo>
                    <a:pt x="247" y="2441"/>
                  </a:lnTo>
                  <a:lnTo>
                    <a:pt x="171" y="2403"/>
                  </a:lnTo>
                  <a:lnTo>
                    <a:pt x="152" y="2333"/>
                  </a:lnTo>
                  <a:lnTo>
                    <a:pt x="111" y="2237"/>
                  </a:lnTo>
                  <a:lnTo>
                    <a:pt x="125" y="2163"/>
                  </a:lnTo>
                  <a:lnTo>
                    <a:pt x="20" y="2173"/>
                  </a:lnTo>
                  <a:lnTo>
                    <a:pt x="0" y="2122"/>
                  </a:lnTo>
                  <a:lnTo>
                    <a:pt x="87" y="2042"/>
                  </a:lnTo>
                  <a:lnTo>
                    <a:pt x="46" y="1949"/>
                  </a:lnTo>
                  <a:lnTo>
                    <a:pt x="152" y="1858"/>
                  </a:lnTo>
                  <a:lnTo>
                    <a:pt x="111" y="1787"/>
                  </a:lnTo>
                  <a:lnTo>
                    <a:pt x="238" y="1647"/>
                  </a:lnTo>
                  <a:lnTo>
                    <a:pt x="242" y="1563"/>
                  </a:lnTo>
                  <a:lnTo>
                    <a:pt x="310" y="1523"/>
                  </a:lnTo>
                  <a:lnTo>
                    <a:pt x="453" y="1553"/>
                  </a:lnTo>
                  <a:lnTo>
                    <a:pt x="442" y="777"/>
                  </a:lnTo>
                  <a:lnTo>
                    <a:pt x="437" y="645"/>
                  </a:lnTo>
                  <a:lnTo>
                    <a:pt x="635" y="640"/>
                  </a:lnTo>
                  <a:lnTo>
                    <a:pt x="636" y="257"/>
                  </a:lnTo>
                  <a:lnTo>
                    <a:pt x="2262" y="231"/>
                  </a:lnTo>
                  <a:lnTo>
                    <a:pt x="2333" y="278"/>
                  </a:lnTo>
                  <a:lnTo>
                    <a:pt x="2429" y="275"/>
                  </a:lnTo>
                  <a:lnTo>
                    <a:pt x="2431" y="197"/>
                  </a:lnTo>
                  <a:lnTo>
                    <a:pt x="2544" y="165"/>
                  </a:lnTo>
                  <a:lnTo>
                    <a:pt x="2576" y="82"/>
                  </a:lnTo>
                  <a:lnTo>
                    <a:pt x="2667" y="48"/>
                  </a:lnTo>
                  <a:lnTo>
                    <a:pt x="2723"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54" name="任意多边形 173">
              <a:extLst>
                <a:ext uri="{FF2B5EF4-FFF2-40B4-BE49-F238E27FC236}">
                  <a16:creationId xmlns:a16="http://schemas.microsoft.com/office/drawing/2014/main" id="{7DC93B09-C7A0-48A4-8048-62CFF064F224}"/>
                </a:ext>
              </a:extLst>
            </p:cNvPr>
            <p:cNvSpPr>
              <a:spLocks/>
            </p:cNvSpPr>
            <p:nvPr/>
          </p:nvSpPr>
          <p:spPr bwMode="auto">
            <a:xfrm>
              <a:off x="2370138" y="3654425"/>
              <a:ext cx="42863" cy="44450"/>
            </a:xfrm>
            <a:custGeom>
              <a:avLst/>
              <a:gdLst/>
              <a:ahLst/>
              <a:cxnLst/>
              <a:rect l="0" t="0" r="r" b="b"/>
              <a:pathLst>
                <a:path w="7960595" h="8829030">
                  <a:moveTo>
                    <a:pt x="2948394" y="2140887"/>
                  </a:moveTo>
                  <a:lnTo>
                    <a:pt x="2921546" y="2290985"/>
                  </a:lnTo>
                  <a:cubicBezTo>
                    <a:pt x="2917001" y="2339653"/>
                    <a:pt x="2945040" y="2441798"/>
                    <a:pt x="2945929" y="2510060"/>
                  </a:cubicBezTo>
                  <a:cubicBezTo>
                    <a:pt x="2946818" y="2578322"/>
                    <a:pt x="2929095" y="2622103"/>
                    <a:pt x="2926879" y="2700560"/>
                  </a:cubicBezTo>
                  <a:cubicBezTo>
                    <a:pt x="2925622" y="2841599"/>
                    <a:pt x="2909086" y="2762597"/>
                    <a:pt x="2907829" y="2903636"/>
                  </a:cubicBezTo>
                  <a:lnTo>
                    <a:pt x="2869729" y="3040037"/>
                  </a:lnTo>
                  <a:lnTo>
                    <a:pt x="2898304" y="3194347"/>
                  </a:lnTo>
                  <a:lnTo>
                    <a:pt x="2903637" y="3394372"/>
                  </a:lnTo>
                  <a:lnTo>
                    <a:pt x="2813720" y="3503339"/>
                  </a:lnTo>
                  <a:lnTo>
                    <a:pt x="2733328" y="3612306"/>
                  </a:lnTo>
                  <a:lnTo>
                    <a:pt x="2595786" y="3715940"/>
                  </a:lnTo>
                  <a:lnTo>
                    <a:pt x="2505869" y="3777282"/>
                  </a:lnTo>
                  <a:lnTo>
                    <a:pt x="2410619" y="3877865"/>
                  </a:lnTo>
                  <a:lnTo>
                    <a:pt x="2358802" y="3985691"/>
                  </a:lnTo>
                  <a:lnTo>
                    <a:pt x="2330227" y="4098850"/>
                  </a:lnTo>
                  <a:lnTo>
                    <a:pt x="2376711" y="4269159"/>
                  </a:lnTo>
                  <a:lnTo>
                    <a:pt x="2485329" y="4301777"/>
                  </a:lnTo>
                  <a:lnTo>
                    <a:pt x="2515394" y="4458518"/>
                  </a:lnTo>
                  <a:lnTo>
                    <a:pt x="2458244" y="4623494"/>
                  </a:lnTo>
                  <a:lnTo>
                    <a:pt x="2426618" y="4788470"/>
                  </a:lnTo>
                  <a:lnTo>
                    <a:pt x="2289868" y="4918248"/>
                  </a:lnTo>
                  <a:lnTo>
                    <a:pt x="2170584" y="4955728"/>
                  </a:lnTo>
                  <a:lnTo>
                    <a:pt x="2036276" y="4976559"/>
                  </a:lnTo>
                  <a:lnTo>
                    <a:pt x="1843683" y="4862388"/>
                  </a:lnTo>
                  <a:lnTo>
                    <a:pt x="1720999" y="4900488"/>
                  </a:lnTo>
                  <a:lnTo>
                    <a:pt x="1625749" y="4885635"/>
                  </a:lnTo>
                  <a:lnTo>
                    <a:pt x="1522115" y="4885635"/>
                  </a:lnTo>
                  <a:lnTo>
                    <a:pt x="1369715" y="4910018"/>
                  </a:lnTo>
                  <a:lnTo>
                    <a:pt x="1241698" y="4838010"/>
                  </a:lnTo>
                  <a:lnTo>
                    <a:pt x="1151781" y="4890968"/>
                  </a:lnTo>
                  <a:lnTo>
                    <a:pt x="989856" y="4871918"/>
                  </a:lnTo>
                  <a:lnTo>
                    <a:pt x="938039" y="4805243"/>
                  </a:lnTo>
                  <a:lnTo>
                    <a:pt x="814214" y="4799910"/>
                  </a:lnTo>
                  <a:lnTo>
                    <a:pt x="766961" y="4895160"/>
                  </a:lnTo>
                  <a:lnTo>
                    <a:pt x="590178" y="4937452"/>
                  </a:lnTo>
                  <a:lnTo>
                    <a:pt x="549027" y="5046419"/>
                  </a:lnTo>
                  <a:lnTo>
                    <a:pt x="463302" y="5155386"/>
                  </a:lnTo>
                  <a:lnTo>
                    <a:pt x="392435" y="5254828"/>
                  </a:lnTo>
                  <a:lnTo>
                    <a:pt x="344810" y="5367987"/>
                  </a:lnTo>
                  <a:lnTo>
                    <a:pt x="283468" y="5538296"/>
                  </a:lnTo>
                  <a:lnTo>
                    <a:pt x="231651" y="5680030"/>
                  </a:lnTo>
                  <a:lnTo>
                    <a:pt x="164976" y="5859864"/>
                  </a:lnTo>
                  <a:lnTo>
                    <a:pt x="141734" y="6011123"/>
                  </a:lnTo>
                  <a:lnTo>
                    <a:pt x="80392" y="6129615"/>
                  </a:lnTo>
                  <a:lnTo>
                    <a:pt x="51817" y="6256491"/>
                  </a:lnTo>
                  <a:lnTo>
                    <a:pt x="70867" y="6427941"/>
                  </a:lnTo>
                  <a:lnTo>
                    <a:pt x="0" y="6526242"/>
                  </a:lnTo>
                  <a:lnTo>
                    <a:pt x="8382" y="6650712"/>
                  </a:lnTo>
                  <a:lnTo>
                    <a:pt x="47625" y="6795993"/>
                  </a:lnTo>
                  <a:lnTo>
                    <a:pt x="65533" y="6928202"/>
                  </a:lnTo>
                  <a:lnTo>
                    <a:pt x="113158" y="7088986"/>
                  </a:lnTo>
                  <a:lnTo>
                    <a:pt x="215649" y="7210033"/>
                  </a:lnTo>
                  <a:lnTo>
                    <a:pt x="220983" y="7325970"/>
                  </a:lnTo>
                  <a:lnTo>
                    <a:pt x="321566" y="7429604"/>
                  </a:lnTo>
                  <a:lnTo>
                    <a:pt x="331091" y="7594580"/>
                  </a:lnTo>
                  <a:lnTo>
                    <a:pt x="348999" y="7779747"/>
                  </a:lnTo>
                  <a:lnTo>
                    <a:pt x="454568" y="7881446"/>
                  </a:lnTo>
                  <a:lnTo>
                    <a:pt x="590575" y="7936339"/>
                  </a:lnTo>
                  <a:lnTo>
                    <a:pt x="790203" y="7977489"/>
                  </a:lnTo>
                  <a:lnTo>
                    <a:pt x="926604" y="8048356"/>
                  </a:lnTo>
                  <a:lnTo>
                    <a:pt x="1147589" y="8115031"/>
                  </a:lnTo>
                  <a:lnTo>
                    <a:pt x="1313706" y="8109697"/>
                  </a:lnTo>
                  <a:lnTo>
                    <a:pt x="1503065" y="8128747"/>
                  </a:lnTo>
                  <a:lnTo>
                    <a:pt x="1663849" y="8161514"/>
                  </a:lnTo>
                  <a:lnTo>
                    <a:pt x="1796058" y="8256764"/>
                  </a:lnTo>
                  <a:lnTo>
                    <a:pt x="1985417" y="8327631"/>
                  </a:lnTo>
                  <a:lnTo>
                    <a:pt x="2231926" y="8365382"/>
                  </a:lnTo>
                  <a:lnTo>
                    <a:pt x="2259360" y="8308232"/>
                  </a:lnTo>
                  <a:lnTo>
                    <a:pt x="2390428" y="8318105"/>
                  </a:lnTo>
                  <a:lnTo>
                    <a:pt x="2574454" y="8289530"/>
                  </a:lnTo>
                  <a:lnTo>
                    <a:pt x="2745904" y="8365730"/>
                  </a:lnTo>
                  <a:lnTo>
                    <a:pt x="2892971" y="8413007"/>
                  </a:lnTo>
                  <a:lnTo>
                    <a:pt x="2996605" y="8498731"/>
                  </a:lnTo>
                  <a:lnTo>
                    <a:pt x="3109764" y="8489206"/>
                  </a:lnTo>
                  <a:lnTo>
                    <a:pt x="3250357" y="8479681"/>
                  </a:lnTo>
                  <a:lnTo>
                    <a:pt x="3402757" y="8546356"/>
                  </a:lnTo>
                  <a:lnTo>
                    <a:pt x="3549824" y="8593981"/>
                  </a:lnTo>
                  <a:lnTo>
                    <a:pt x="3691558" y="8689230"/>
                  </a:lnTo>
                  <a:lnTo>
                    <a:pt x="3785667" y="8782546"/>
                  </a:lnTo>
                  <a:lnTo>
                    <a:pt x="3947592" y="8829030"/>
                  </a:lnTo>
                  <a:lnTo>
                    <a:pt x="3998268" y="8743305"/>
                  </a:lnTo>
                  <a:lnTo>
                    <a:pt x="4111427" y="8634338"/>
                  </a:lnTo>
                  <a:lnTo>
                    <a:pt x="4201344" y="8527306"/>
                  </a:lnTo>
                  <a:lnTo>
                    <a:pt x="4235252" y="8527305"/>
                  </a:lnTo>
                  <a:lnTo>
                    <a:pt x="4272211" y="8327280"/>
                  </a:lnTo>
                  <a:lnTo>
                    <a:pt x="4407026" y="8185993"/>
                  </a:lnTo>
                  <a:lnTo>
                    <a:pt x="4475287" y="8043019"/>
                  </a:lnTo>
                  <a:lnTo>
                    <a:pt x="4574729" y="7897093"/>
                  </a:lnTo>
                  <a:lnTo>
                    <a:pt x="4753422" y="7727925"/>
                  </a:lnTo>
                  <a:lnTo>
                    <a:pt x="4967164" y="7523708"/>
                  </a:lnTo>
                  <a:lnTo>
                    <a:pt x="5315555" y="7112069"/>
                  </a:lnTo>
                  <a:lnTo>
                    <a:pt x="5322268" y="6952183"/>
                  </a:lnTo>
                  <a:lnTo>
                    <a:pt x="5396558" y="6760170"/>
                  </a:lnTo>
                  <a:lnTo>
                    <a:pt x="5387033" y="6641678"/>
                  </a:lnTo>
                  <a:lnTo>
                    <a:pt x="5396558" y="6485086"/>
                  </a:lnTo>
                  <a:lnTo>
                    <a:pt x="5391225" y="6343352"/>
                  </a:lnTo>
                  <a:lnTo>
                    <a:pt x="5329883" y="6272485"/>
                  </a:lnTo>
                  <a:lnTo>
                    <a:pt x="5297116" y="6163518"/>
                  </a:lnTo>
                  <a:lnTo>
                    <a:pt x="5278066" y="6054551"/>
                  </a:lnTo>
                  <a:lnTo>
                    <a:pt x="5382841" y="5931867"/>
                  </a:lnTo>
                  <a:lnTo>
                    <a:pt x="5535241" y="5918150"/>
                  </a:lnTo>
                  <a:lnTo>
                    <a:pt x="5638875" y="5817567"/>
                  </a:lnTo>
                  <a:lnTo>
                    <a:pt x="5740300" y="5816674"/>
                  </a:lnTo>
                  <a:lnTo>
                    <a:pt x="5760418" y="5686499"/>
                  </a:lnTo>
                  <a:lnTo>
                    <a:pt x="5865193" y="5619824"/>
                  </a:lnTo>
                  <a:lnTo>
                    <a:pt x="5945585" y="5554290"/>
                  </a:lnTo>
                  <a:lnTo>
                    <a:pt x="5939111" y="5424363"/>
                  </a:lnTo>
                  <a:lnTo>
                    <a:pt x="5977211" y="5277296"/>
                  </a:lnTo>
                  <a:lnTo>
                    <a:pt x="5952828" y="5168329"/>
                  </a:lnTo>
                  <a:lnTo>
                    <a:pt x="6015311" y="5021262"/>
                  </a:lnTo>
                  <a:lnTo>
                    <a:pt x="6095703" y="5017070"/>
                  </a:lnTo>
                  <a:lnTo>
                    <a:pt x="6166570" y="4870003"/>
                  </a:lnTo>
                  <a:lnTo>
                    <a:pt x="6242770" y="4784278"/>
                  </a:lnTo>
                  <a:lnTo>
                    <a:pt x="6342212" y="4694361"/>
                  </a:lnTo>
                  <a:lnTo>
                    <a:pt x="6361262" y="4566344"/>
                  </a:lnTo>
                  <a:lnTo>
                    <a:pt x="6456514" y="4494337"/>
                  </a:lnTo>
                  <a:lnTo>
                    <a:pt x="6440614" y="4399806"/>
                  </a:lnTo>
                  <a:lnTo>
                    <a:pt x="6474306" y="4304724"/>
                  </a:lnTo>
                  <a:lnTo>
                    <a:pt x="6591470" y="4097690"/>
                  </a:lnTo>
                  <a:lnTo>
                    <a:pt x="6682528" y="3865022"/>
                  </a:lnTo>
                  <a:lnTo>
                    <a:pt x="6729136" y="3731920"/>
                  </a:lnTo>
                  <a:lnTo>
                    <a:pt x="6866802" y="3723536"/>
                  </a:lnTo>
                  <a:lnTo>
                    <a:pt x="6832719" y="3647931"/>
                  </a:lnTo>
                  <a:lnTo>
                    <a:pt x="6883942" y="3565034"/>
                  </a:lnTo>
                  <a:lnTo>
                    <a:pt x="6926358" y="3474100"/>
                  </a:lnTo>
                  <a:lnTo>
                    <a:pt x="7017540" y="3366150"/>
                  </a:lnTo>
                  <a:lnTo>
                    <a:pt x="7062114" y="3296300"/>
                  </a:lnTo>
                  <a:lnTo>
                    <a:pt x="7161804" y="3234958"/>
                  </a:lnTo>
                  <a:lnTo>
                    <a:pt x="7227586" y="3143900"/>
                  </a:lnTo>
                  <a:lnTo>
                    <a:pt x="7296251" y="3065562"/>
                  </a:lnTo>
                  <a:lnTo>
                    <a:pt x="7328001" y="2896146"/>
                  </a:lnTo>
                  <a:lnTo>
                    <a:pt x="7406359" y="2879254"/>
                  </a:lnTo>
                  <a:lnTo>
                    <a:pt x="7402043" y="2769270"/>
                  </a:lnTo>
                  <a:lnTo>
                    <a:pt x="7522693" y="2680370"/>
                  </a:lnTo>
                  <a:lnTo>
                    <a:pt x="7634835" y="2602136"/>
                  </a:lnTo>
                  <a:lnTo>
                    <a:pt x="7681319" y="2479452"/>
                  </a:lnTo>
                  <a:lnTo>
                    <a:pt x="7749011" y="2424584"/>
                  </a:lnTo>
                  <a:lnTo>
                    <a:pt x="7772253" y="2325142"/>
                  </a:lnTo>
                  <a:lnTo>
                    <a:pt x="7842103" y="2301900"/>
                  </a:lnTo>
                  <a:lnTo>
                    <a:pt x="7873853" y="2164358"/>
                  </a:lnTo>
                  <a:cubicBezTo>
                    <a:pt x="7873134" y="2121347"/>
                    <a:pt x="7872414" y="2078335"/>
                    <a:pt x="7871695" y="2035324"/>
                  </a:cubicBezTo>
                  <a:lnTo>
                    <a:pt x="7922495" y="1921024"/>
                  </a:lnTo>
                  <a:lnTo>
                    <a:pt x="7960595" y="1813074"/>
                  </a:lnTo>
                  <a:lnTo>
                    <a:pt x="7909795" y="1732682"/>
                  </a:lnTo>
                  <a:lnTo>
                    <a:pt x="7878045" y="1690390"/>
                  </a:lnTo>
                  <a:lnTo>
                    <a:pt x="7865345" y="1614190"/>
                  </a:lnTo>
                  <a:lnTo>
                    <a:pt x="7907761" y="1461790"/>
                  </a:lnTo>
                  <a:lnTo>
                    <a:pt x="7869661" y="1381398"/>
                  </a:lnTo>
                  <a:lnTo>
                    <a:pt x="7850611" y="1288306"/>
                  </a:lnTo>
                  <a:lnTo>
                    <a:pt x="7863312" y="1127522"/>
                  </a:lnTo>
                  <a:lnTo>
                    <a:pt x="7816969" y="1050111"/>
                  </a:lnTo>
                  <a:lnTo>
                    <a:pt x="7736311" y="1030238"/>
                  </a:lnTo>
                  <a:lnTo>
                    <a:pt x="7698211" y="987946"/>
                  </a:lnTo>
                  <a:lnTo>
                    <a:pt x="7729961" y="905396"/>
                  </a:lnTo>
                  <a:lnTo>
                    <a:pt x="7668619" y="907554"/>
                  </a:lnTo>
                  <a:lnTo>
                    <a:pt x="7605119" y="825004"/>
                  </a:lnTo>
                  <a:lnTo>
                    <a:pt x="7571211" y="729754"/>
                  </a:lnTo>
                  <a:lnTo>
                    <a:pt x="7624169" y="662062"/>
                  </a:lnTo>
                  <a:lnTo>
                    <a:pt x="7547969" y="594370"/>
                  </a:lnTo>
                  <a:lnTo>
                    <a:pt x="7499327" y="509662"/>
                  </a:lnTo>
                  <a:lnTo>
                    <a:pt x="7380835" y="509786"/>
                  </a:lnTo>
                  <a:lnTo>
                    <a:pt x="7313143" y="382786"/>
                  </a:lnTo>
                  <a:lnTo>
                    <a:pt x="7201001" y="351036"/>
                  </a:lnTo>
                  <a:lnTo>
                    <a:pt x="7044409" y="357386"/>
                  </a:lnTo>
                  <a:lnTo>
                    <a:pt x="6953599" y="395610"/>
                  </a:lnTo>
                  <a:lnTo>
                    <a:pt x="6866857" y="412502"/>
                  </a:lnTo>
                  <a:lnTo>
                    <a:pt x="6773765" y="444252"/>
                  </a:lnTo>
                  <a:lnTo>
                    <a:pt x="6644731" y="456952"/>
                  </a:lnTo>
                  <a:lnTo>
                    <a:pt x="6490297" y="454794"/>
                  </a:lnTo>
                  <a:lnTo>
                    <a:pt x="6462739" y="528836"/>
                  </a:lnTo>
                  <a:lnTo>
                    <a:pt x="6278713" y="530994"/>
                  </a:lnTo>
                  <a:lnTo>
                    <a:pt x="6101037" y="473844"/>
                  </a:lnTo>
                  <a:lnTo>
                    <a:pt x="6022803" y="524644"/>
                  </a:lnTo>
                  <a:lnTo>
                    <a:pt x="5895803" y="537344"/>
                  </a:lnTo>
                  <a:lnTo>
                    <a:pt x="5815411" y="501402"/>
                  </a:lnTo>
                  <a:lnTo>
                    <a:pt x="5758385" y="425202"/>
                  </a:lnTo>
                  <a:lnTo>
                    <a:pt x="5631385" y="465460"/>
                  </a:lnTo>
                  <a:lnTo>
                    <a:pt x="5563693" y="387102"/>
                  </a:lnTo>
                  <a:lnTo>
                    <a:pt x="5553151" y="456952"/>
                  </a:lnTo>
                  <a:lnTo>
                    <a:pt x="5474793" y="492894"/>
                  </a:lnTo>
                  <a:lnTo>
                    <a:pt x="5275909" y="488702"/>
                  </a:lnTo>
                  <a:lnTo>
                    <a:pt x="5117407" y="433710"/>
                  </a:lnTo>
                  <a:lnTo>
                    <a:pt x="4933257" y="425202"/>
                  </a:lnTo>
                  <a:lnTo>
                    <a:pt x="4829623" y="446410"/>
                  </a:lnTo>
                  <a:lnTo>
                    <a:pt x="4749231" y="410468"/>
                  </a:lnTo>
                  <a:lnTo>
                    <a:pt x="4681984" y="357683"/>
                  </a:lnTo>
                  <a:lnTo>
                    <a:pt x="4692081" y="239142"/>
                  </a:lnTo>
                  <a:lnTo>
                    <a:pt x="4745039" y="137542"/>
                  </a:lnTo>
                  <a:lnTo>
                    <a:pt x="4618039" y="107950"/>
                  </a:lnTo>
                  <a:lnTo>
                    <a:pt x="4565205" y="38100"/>
                  </a:lnTo>
                  <a:lnTo>
                    <a:pt x="4499671" y="0"/>
                  </a:lnTo>
                  <a:lnTo>
                    <a:pt x="4457379" y="61342"/>
                  </a:lnTo>
                  <a:lnTo>
                    <a:pt x="4275387" y="109984"/>
                  </a:lnTo>
                  <a:lnTo>
                    <a:pt x="4233095" y="186184"/>
                  </a:lnTo>
                  <a:lnTo>
                    <a:pt x="4127303" y="177676"/>
                  </a:lnTo>
                  <a:lnTo>
                    <a:pt x="4104061" y="268610"/>
                  </a:lnTo>
                  <a:lnTo>
                    <a:pt x="4025703" y="391294"/>
                  </a:lnTo>
                  <a:lnTo>
                    <a:pt x="4021511" y="518294"/>
                  </a:lnTo>
                  <a:lnTo>
                    <a:pt x="3970711" y="585986"/>
                  </a:lnTo>
                  <a:lnTo>
                    <a:pt x="3934769" y="647328"/>
                  </a:lnTo>
                  <a:lnTo>
                    <a:pt x="3886127" y="727720"/>
                  </a:lnTo>
                  <a:lnTo>
                    <a:pt x="3805611" y="808111"/>
                  </a:lnTo>
                  <a:lnTo>
                    <a:pt x="3750316" y="889650"/>
                  </a:lnTo>
                  <a:lnTo>
                    <a:pt x="3617090" y="970166"/>
                  </a:lnTo>
                  <a:lnTo>
                    <a:pt x="3600694" y="1112272"/>
                  </a:lnTo>
                  <a:lnTo>
                    <a:pt x="3492992" y="1256412"/>
                  </a:lnTo>
                  <a:lnTo>
                    <a:pt x="3393674" y="1413252"/>
                  </a:lnTo>
                  <a:lnTo>
                    <a:pt x="3264640" y="1483226"/>
                  </a:lnTo>
                  <a:lnTo>
                    <a:pt x="3169514" y="1591300"/>
                  </a:lnTo>
                  <a:lnTo>
                    <a:pt x="3116804" y="1678166"/>
                  </a:lnTo>
                  <a:lnTo>
                    <a:pt x="3057868" y="1769348"/>
                  </a:lnTo>
                  <a:lnTo>
                    <a:pt x="2964900" y="1839198"/>
                  </a:lnTo>
                  <a:lnTo>
                    <a:pt x="2947163" y="1990531"/>
                  </a:lnTo>
                  <a:cubicBezTo>
                    <a:pt x="2947573" y="2040650"/>
                    <a:pt x="2947984" y="2090768"/>
                    <a:pt x="2948394" y="2140887"/>
                  </a:cubicBez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55" name="任意多边形 174">
              <a:extLst>
                <a:ext uri="{FF2B5EF4-FFF2-40B4-BE49-F238E27FC236}">
                  <a16:creationId xmlns:a16="http://schemas.microsoft.com/office/drawing/2014/main" id="{5489A449-C119-497C-A31D-E86CAEE33730}"/>
                </a:ext>
              </a:extLst>
            </p:cNvPr>
            <p:cNvSpPr>
              <a:spLocks/>
            </p:cNvSpPr>
            <p:nvPr/>
          </p:nvSpPr>
          <p:spPr bwMode="auto">
            <a:xfrm>
              <a:off x="2211388" y="3925888"/>
              <a:ext cx="7938" cy="12700"/>
            </a:xfrm>
            <a:custGeom>
              <a:avLst/>
              <a:gdLst/>
              <a:ahLst/>
              <a:cxnLst/>
              <a:rect l="0" t="0" r="r" b="b"/>
              <a:pathLst>
                <a:path w="3560387" h="6001569">
                  <a:moveTo>
                    <a:pt x="28925" y="1128680"/>
                  </a:moveTo>
                  <a:lnTo>
                    <a:pt x="112277" y="1133748"/>
                  </a:lnTo>
                  <a:lnTo>
                    <a:pt x="216203" y="1139923"/>
                  </a:lnTo>
                  <a:lnTo>
                    <a:pt x="329214" y="1202425"/>
                  </a:lnTo>
                  <a:lnTo>
                    <a:pt x="229286" y="1277276"/>
                  </a:lnTo>
                  <a:lnTo>
                    <a:pt x="315588" y="1335781"/>
                  </a:lnTo>
                  <a:lnTo>
                    <a:pt x="238370" y="1417540"/>
                  </a:lnTo>
                  <a:lnTo>
                    <a:pt x="247454" y="1562890"/>
                  </a:lnTo>
                  <a:lnTo>
                    <a:pt x="165695" y="1630478"/>
                  </a:lnTo>
                  <a:lnTo>
                    <a:pt x="138987" y="1745855"/>
                  </a:lnTo>
                  <a:lnTo>
                    <a:pt x="182776" y="1828892"/>
                  </a:lnTo>
                  <a:lnTo>
                    <a:pt x="265623" y="1906653"/>
                  </a:lnTo>
                  <a:lnTo>
                    <a:pt x="328670" y="1892482"/>
                  </a:lnTo>
                  <a:lnTo>
                    <a:pt x="428598" y="1829436"/>
                  </a:lnTo>
                  <a:cubicBezTo>
                    <a:pt x="428235" y="1858203"/>
                    <a:pt x="427873" y="1886971"/>
                    <a:pt x="427510" y="1915738"/>
                  </a:cubicBezTo>
                  <a:lnTo>
                    <a:pt x="368461" y="1952076"/>
                  </a:lnTo>
                  <a:lnTo>
                    <a:pt x="387174" y="2089618"/>
                  </a:lnTo>
                  <a:lnTo>
                    <a:pt x="500729" y="2084532"/>
                  </a:lnTo>
                  <a:lnTo>
                    <a:pt x="531981" y="2146845"/>
                  </a:lnTo>
                  <a:lnTo>
                    <a:pt x="449677" y="2264398"/>
                  </a:lnTo>
                  <a:lnTo>
                    <a:pt x="591029" y="2396121"/>
                  </a:lnTo>
                  <a:lnTo>
                    <a:pt x="497487" y="2458246"/>
                  </a:lnTo>
                  <a:cubicBezTo>
                    <a:pt x="496588" y="2554295"/>
                    <a:pt x="491456" y="2506292"/>
                    <a:pt x="490557" y="2602341"/>
                  </a:cubicBezTo>
                  <a:cubicBezTo>
                    <a:pt x="489095" y="2635867"/>
                    <a:pt x="554691" y="2649761"/>
                    <a:pt x="554691" y="2669929"/>
                  </a:cubicBezTo>
                  <a:lnTo>
                    <a:pt x="490556" y="2723347"/>
                  </a:lnTo>
                  <a:lnTo>
                    <a:pt x="571772" y="2845442"/>
                  </a:lnTo>
                  <a:lnTo>
                    <a:pt x="627578" y="2899758"/>
                  </a:lnTo>
                  <a:lnTo>
                    <a:pt x="572860" y="2990249"/>
                  </a:lnTo>
                  <a:lnTo>
                    <a:pt x="590485" y="3052750"/>
                  </a:lnTo>
                  <a:lnTo>
                    <a:pt x="535978" y="3134509"/>
                  </a:lnTo>
                  <a:lnTo>
                    <a:pt x="502551" y="3182836"/>
                  </a:lnTo>
                  <a:lnTo>
                    <a:pt x="575226" y="3331096"/>
                  </a:lnTo>
                  <a:lnTo>
                    <a:pt x="647901" y="3380516"/>
                  </a:lnTo>
                  <a:lnTo>
                    <a:pt x="775082" y="3507697"/>
                  </a:lnTo>
                  <a:lnTo>
                    <a:pt x="833587" y="3662131"/>
                  </a:lnTo>
                  <a:lnTo>
                    <a:pt x="855753" y="3741714"/>
                  </a:lnTo>
                  <a:lnTo>
                    <a:pt x="929517" y="3879068"/>
                  </a:lnTo>
                  <a:lnTo>
                    <a:pt x="829589" y="3905233"/>
                  </a:lnTo>
                  <a:lnTo>
                    <a:pt x="825590" y="4054581"/>
                  </a:lnTo>
                  <a:lnTo>
                    <a:pt x="744919" y="4141426"/>
                  </a:lnTo>
                  <a:lnTo>
                    <a:pt x="604656" y="4119259"/>
                  </a:lnTo>
                  <a:lnTo>
                    <a:pt x="513812" y="4239178"/>
                  </a:lnTo>
                  <a:lnTo>
                    <a:pt x="482561" y="4379441"/>
                  </a:lnTo>
                  <a:lnTo>
                    <a:pt x="386653" y="4514998"/>
                  </a:lnTo>
                  <a:lnTo>
                    <a:pt x="324128" y="4608372"/>
                  </a:lnTo>
                  <a:lnTo>
                    <a:pt x="356468" y="4829307"/>
                  </a:lnTo>
                  <a:lnTo>
                    <a:pt x="269622" y="4873641"/>
                  </a:lnTo>
                  <a:lnTo>
                    <a:pt x="334280" y="5014217"/>
                  </a:lnTo>
                  <a:lnTo>
                    <a:pt x="360111" y="5103661"/>
                  </a:lnTo>
                  <a:lnTo>
                    <a:pt x="453131" y="5162166"/>
                  </a:lnTo>
                  <a:lnTo>
                    <a:pt x="606477" y="5193417"/>
                  </a:lnTo>
                  <a:lnTo>
                    <a:pt x="714402" y="5202501"/>
                  </a:lnTo>
                  <a:lnTo>
                    <a:pt x="809243" y="5311514"/>
                  </a:lnTo>
                  <a:lnTo>
                    <a:pt x="949507" y="5301341"/>
                  </a:lnTo>
                  <a:lnTo>
                    <a:pt x="1021094" y="5346763"/>
                  </a:lnTo>
                  <a:lnTo>
                    <a:pt x="1061429" y="5492113"/>
                  </a:lnTo>
                  <a:lnTo>
                    <a:pt x="1039262" y="5600037"/>
                  </a:lnTo>
                  <a:lnTo>
                    <a:pt x="1066516" y="5680708"/>
                  </a:lnTo>
                  <a:lnTo>
                    <a:pt x="1025092" y="5766465"/>
                  </a:lnTo>
                  <a:lnTo>
                    <a:pt x="1139191" y="5870390"/>
                  </a:lnTo>
                  <a:lnTo>
                    <a:pt x="1265283" y="5874388"/>
                  </a:lnTo>
                  <a:lnTo>
                    <a:pt x="1251113" y="5765376"/>
                  </a:lnTo>
                  <a:lnTo>
                    <a:pt x="1236942" y="5652365"/>
                  </a:lnTo>
                  <a:lnTo>
                    <a:pt x="1377206" y="5689791"/>
                  </a:lnTo>
                  <a:lnTo>
                    <a:pt x="1554540" y="5658540"/>
                  </a:lnTo>
                  <a:lnTo>
                    <a:pt x="1689718" y="5713046"/>
                  </a:lnTo>
                  <a:lnTo>
                    <a:pt x="1806726" y="5731215"/>
                  </a:lnTo>
                  <a:lnTo>
                    <a:pt x="1806726" y="5876564"/>
                  </a:lnTo>
                  <a:cubicBezTo>
                    <a:pt x="1806482" y="5918232"/>
                    <a:pt x="1806237" y="5959901"/>
                    <a:pt x="1805993" y="6001569"/>
                  </a:cubicBezTo>
                  <a:lnTo>
                    <a:pt x="1977508" y="5951061"/>
                  </a:lnTo>
                  <a:lnTo>
                    <a:pt x="2145758" y="5875476"/>
                  </a:lnTo>
                  <a:lnTo>
                    <a:pt x="2286021" y="5789719"/>
                  </a:lnTo>
                  <a:lnTo>
                    <a:pt x="2208260" y="5935069"/>
                  </a:lnTo>
                  <a:lnTo>
                    <a:pt x="2362695" y="5911814"/>
                  </a:lnTo>
                  <a:lnTo>
                    <a:pt x="2508044" y="5866392"/>
                  </a:lnTo>
                  <a:lnTo>
                    <a:pt x="2548380" y="5744297"/>
                  </a:lnTo>
                  <a:lnTo>
                    <a:pt x="2461534" y="5713046"/>
                  </a:lnTo>
                  <a:lnTo>
                    <a:pt x="2475705" y="5594949"/>
                  </a:lnTo>
                  <a:lnTo>
                    <a:pt x="2615969" y="5518276"/>
                  </a:lnTo>
                  <a:lnTo>
                    <a:pt x="2734065" y="5487025"/>
                  </a:lnTo>
                  <a:lnTo>
                    <a:pt x="2723893" y="5378012"/>
                  </a:lnTo>
                  <a:lnTo>
                    <a:pt x="2869243" y="5401267"/>
                  </a:lnTo>
                  <a:lnTo>
                    <a:pt x="3023253" y="5343826"/>
                  </a:lnTo>
                  <a:lnTo>
                    <a:pt x="3188882" y="5333008"/>
                  </a:lnTo>
                  <a:lnTo>
                    <a:pt x="3086179" y="5162519"/>
                  </a:lnTo>
                  <a:lnTo>
                    <a:pt x="3100350" y="5055328"/>
                  </a:lnTo>
                  <a:lnTo>
                    <a:pt x="3027675" y="4905980"/>
                  </a:lnTo>
                  <a:lnTo>
                    <a:pt x="2996424" y="4730467"/>
                  </a:lnTo>
                  <a:lnTo>
                    <a:pt x="3000422" y="4612370"/>
                  </a:lnTo>
                  <a:lnTo>
                    <a:pt x="3049842" y="4490276"/>
                  </a:lnTo>
                  <a:lnTo>
                    <a:pt x="3177023" y="4495362"/>
                  </a:lnTo>
                  <a:lnTo>
                    <a:pt x="3241702" y="4436858"/>
                  </a:lnTo>
                  <a:lnTo>
                    <a:pt x="3208274" y="4330022"/>
                  </a:lnTo>
                  <a:lnTo>
                    <a:pt x="3149770" y="4222097"/>
                  </a:lnTo>
                  <a:lnTo>
                    <a:pt x="3068011" y="4171589"/>
                  </a:lnTo>
                  <a:lnTo>
                    <a:pt x="3027675" y="4018243"/>
                  </a:lnTo>
                  <a:lnTo>
                    <a:pt x="3150858" y="3915405"/>
                  </a:lnTo>
                  <a:lnTo>
                    <a:pt x="3291122" y="3793310"/>
                  </a:lnTo>
                  <a:lnTo>
                    <a:pt x="3426299" y="3734806"/>
                  </a:lnTo>
                  <a:lnTo>
                    <a:pt x="3534223" y="3658133"/>
                  </a:lnTo>
                  <a:lnTo>
                    <a:pt x="3547304" y="3559293"/>
                  </a:lnTo>
                  <a:lnTo>
                    <a:pt x="3505881" y="3331101"/>
                  </a:lnTo>
                  <a:lnTo>
                    <a:pt x="3464457" y="3245343"/>
                  </a:lnTo>
                  <a:lnTo>
                    <a:pt x="3446288" y="3118162"/>
                  </a:lnTo>
                  <a:lnTo>
                    <a:pt x="3528048" y="3091997"/>
                  </a:lnTo>
                  <a:lnTo>
                    <a:pt x="3560387" y="2986983"/>
                  </a:lnTo>
                  <a:lnTo>
                    <a:pt x="3411039" y="2964816"/>
                  </a:lnTo>
                  <a:lnTo>
                    <a:pt x="3292943" y="2951734"/>
                  </a:lnTo>
                  <a:lnTo>
                    <a:pt x="3183930" y="2788215"/>
                  </a:lnTo>
                  <a:lnTo>
                    <a:pt x="3234438" y="2703546"/>
                  </a:lnTo>
                  <a:lnTo>
                    <a:pt x="3179932" y="2608704"/>
                  </a:lnTo>
                  <a:lnTo>
                    <a:pt x="3229352" y="2437189"/>
                  </a:lnTo>
                  <a:lnTo>
                    <a:pt x="3317286" y="2356518"/>
                  </a:lnTo>
                  <a:lnTo>
                    <a:pt x="3162852" y="2141758"/>
                  </a:lnTo>
                  <a:lnTo>
                    <a:pt x="3058925" y="2006581"/>
                  </a:lnTo>
                  <a:lnTo>
                    <a:pt x="2986914" y="1900856"/>
                  </a:lnTo>
                  <a:lnTo>
                    <a:pt x="2958997" y="1752219"/>
                  </a:lnTo>
                  <a:lnTo>
                    <a:pt x="2982252" y="1607957"/>
                  </a:lnTo>
                  <a:lnTo>
                    <a:pt x="2935156" y="1462713"/>
                  </a:lnTo>
                  <a:lnTo>
                    <a:pt x="2766404" y="1281274"/>
                  </a:lnTo>
                  <a:lnTo>
                    <a:pt x="2567636" y="1109760"/>
                  </a:lnTo>
                  <a:lnTo>
                    <a:pt x="2449539" y="960412"/>
                  </a:lnTo>
                  <a:lnTo>
                    <a:pt x="2396901" y="881160"/>
                  </a:lnTo>
                  <a:lnTo>
                    <a:pt x="2278024" y="748561"/>
                  </a:lnTo>
                  <a:lnTo>
                    <a:pt x="2294371" y="595215"/>
                  </a:lnTo>
                  <a:lnTo>
                    <a:pt x="2176275" y="510546"/>
                  </a:lnTo>
                  <a:lnTo>
                    <a:pt x="2030925" y="524717"/>
                  </a:lnTo>
                  <a:lnTo>
                    <a:pt x="1968422" y="424789"/>
                  </a:lnTo>
                  <a:lnTo>
                    <a:pt x="1829247" y="376457"/>
                  </a:lnTo>
                  <a:lnTo>
                    <a:pt x="1630479" y="203854"/>
                  </a:lnTo>
                  <a:lnTo>
                    <a:pt x="1499300" y="177689"/>
                  </a:lnTo>
                  <a:lnTo>
                    <a:pt x="1395374" y="0"/>
                  </a:lnTo>
                  <a:lnTo>
                    <a:pt x="1292536" y="5087"/>
                  </a:lnTo>
                  <a:lnTo>
                    <a:pt x="1188209" y="65813"/>
                  </a:lnTo>
                  <a:lnTo>
                    <a:pt x="1080685" y="145348"/>
                  </a:lnTo>
                  <a:lnTo>
                    <a:pt x="1000014" y="185685"/>
                  </a:lnTo>
                  <a:lnTo>
                    <a:pt x="828499" y="198766"/>
                  </a:lnTo>
                  <a:lnTo>
                    <a:pt x="737656" y="271441"/>
                  </a:lnTo>
                  <a:lnTo>
                    <a:pt x="666069" y="230017"/>
                  </a:lnTo>
                  <a:lnTo>
                    <a:pt x="553058" y="339028"/>
                  </a:lnTo>
                  <a:lnTo>
                    <a:pt x="549060" y="420788"/>
                  </a:lnTo>
                  <a:lnTo>
                    <a:pt x="440048" y="406617"/>
                  </a:lnTo>
                  <a:lnTo>
                    <a:pt x="364463" y="474206"/>
                  </a:lnTo>
                  <a:lnTo>
                    <a:pt x="265623" y="532710"/>
                  </a:lnTo>
                  <a:lnTo>
                    <a:pt x="160609" y="604296"/>
                  </a:lnTo>
                  <a:lnTo>
                    <a:pt x="99928" y="734387"/>
                  </a:lnTo>
                  <a:lnTo>
                    <a:pt x="79938" y="892819"/>
                  </a:lnTo>
                  <a:lnTo>
                    <a:pt x="0" y="1018911"/>
                  </a:lnTo>
                  <a:lnTo>
                    <a:pt x="28925" y="112868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56" name="Freeform 155">
              <a:extLst>
                <a:ext uri="{FF2B5EF4-FFF2-40B4-BE49-F238E27FC236}">
                  <a16:creationId xmlns:a16="http://schemas.microsoft.com/office/drawing/2014/main" id="{1A6C486E-9938-42F6-B255-43EBAFD43F62}"/>
                </a:ext>
              </a:extLst>
            </p:cNvPr>
            <p:cNvSpPr>
              <a:spLocks/>
            </p:cNvSpPr>
            <p:nvPr/>
          </p:nvSpPr>
          <p:spPr bwMode="auto">
            <a:xfrm>
              <a:off x="2392363" y="3052763"/>
              <a:ext cx="504825" cy="695325"/>
            </a:xfrm>
            <a:custGeom>
              <a:avLst/>
              <a:gdLst/>
              <a:ahLst/>
              <a:cxnLst>
                <a:cxn ang="0">
                  <a:pos x="313" y="438"/>
                </a:cxn>
                <a:cxn ang="0">
                  <a:pos x="245" y="427"/>
                </a:cxn>
                <a:cxn ang="0">
                  <a:pos x="196" y="421"/>
                </a:cxn>
                <a:cxn ang="0">
                  <a:pos x="147" y="419"/>
                </a:cxn>
                <a:cxn ang="0">
                  <a:pos x="124" y="417"/>
                </a:cxn>
                <a:cxn ang="0">
                  <a:pos x="108" y="425"/>
                </a:cxn>
                <a:cxn ang="0">
                  <a:pos x="88" y="419"/>
                </a:cxn>
                <a:cxn ang="0">
                  <a:pos x="68" y="426"/>
                </a:cxn>
                <a:cxn ang="0">
                  <a:pos x="49" y="419"/>
                </a:cxn>
                <a:cxn ang="0">
                  <a:pos x="54" y="385"/>
                </a:cxn>
                <a:cxn ang="0">
                  <a:pos x="42" y="365"/>
                </a:cxn>
                <a:cxn ang="0">
                  <a:pos x="39" y="341"/>
                </a:cxn>
                <a:cxn ang="0">
                  <a:pos x="20" y="351"/>
                </a:cxn>
                <a:cxn ang="0">
                  <a:pos x="13" y="325"/>
                </a:cxn>
                <a:cxn ang="0">
                  <a:pos x="0" y="312"/>
                </a:cxn>
                <a:cxn ang="0">
                  <a:pos x="11" y="293"/>
                </a:cxn>
                <a:cxn ang="0">
                  <a:pos x="13" y="270"/>
                </a:cxn>
                <a:cxn ang="0">
                  <a:pos x="60" y="226"/>
                </a:cxn>
                <a:cxn ang="0">
                  <a:pos x="75" y="226"/>
                </a:cxn>
                <a:cxn ang="0">
                  <a:pos x="85" y="220"/>
                </a:cxn>
                <a:cxn ang="0">
                  <a:pos x="100" y="229"/>
                </a:cxn>
                <a:cxn ang="0">
                  <a:pos x="102" y="248"/>
                </a:cxn>
                <a:cxn ang="0">
                  <a:pos x="120" y="249"/>
                </a:cxn>
                <a:cxn ang="0">
                  <a:pos x="130" y="231"/>
                </a:cxn>
                <a:cxn ang="0">
                  <a:pos x="133" y="208"/>
                </a:cxn>
                <a:cxn ang="0">
                  <a:pos x="157" y="176"/>
                </a:cxn>
                <a:cxn ang="0">
                  <a:pos x="177" y="135"/>
                </a:cxn>
                <a:cxn ang="0">
                  <a:pos x="194" y="116"/>
                </a:cxn>
                <a:cxn ang="0">
                  <a:pos x="208" y="72"/>
                </a:cxn>
                <a:cxn ang="0">
                  <a:pos x="225" y="50"/>
                </a:cxn>
                <a:cxn ang="0">
                  <a:pos x="253" y="37"/>
                </a:cxn>
                <a:cxn ang="0">
                  <a:pos x="254" y="2"/>
                </a:cxn>
                <a:cxn ang="0">
                  <a:pos x="259" y="0"/>
                </a:cxn>
                <a:cxn ang="0">
                  <a:pos x="275" y="12"/>
                </a:cxn>
                <a:cxn ang="0">
                  <a:pos x="270" y="42"/>
                </a:cxn>
                <a:cxn ang="0">
                  <a:pos x="273" y="64"/>
                </a:cxn>
                <a:cxn ang="0">
                  <a:pos x="285" y="81"/>
                </a:cxn>
                <a:cxn ang="0">
                  <a:pos x="294" y="99"/>
                </a:cxn>
                <a:cxn ang="0">
                  <a:pos x="245" y="99"/>
                </a:cxn>
                <a:cxn ang="0">
                  <a:pos x="225" y="118"/>
                </a:cxn>
                <a:cxn ang="0">
                  <a:pos x="248" y="140"/>
                </a:cxn>
                <a:cxn ang="0">
                  <a:pos x="264" y="147"/>
                </a:cxn>
                <a:cxn ang="0">
                  <a:pos x="285" y="185"/>
                </a:cxn>
                <a:cxn ang="0">
                  <a:pos x="290" y="202"/>
                </a:cxn>
                <a:cxn ang="0">
                  <a:pos x="260" y="234"/>
                </a:cxn>
                <a:cxn ang="0">
                  <a:pos x="254" y="264"/>
                </a:cxn>
                <a:cxn ang="0">
                  <a:pos x="253" y="320"/>
                </a:cxn>
                <a:cxn ang="0">
                  <a:pos x="266" y="331"/>
                </a:cxn>
                <a:cxn ang="0">
                  <a:pos x="278" y="361"/>
                </a:cxn>
                <a:cxn ang="0">
                  <a:pos x="304" y="384"/>
                </a:cxn>
                <a:cxn ang="0">
                  <a:pos x="318" y="408"/>
                </a:cxn>
                <a:cxn ang="0">
                  <a:pos x="313" y="438"/>
                </a:cxn>
              </a:cxnLst>
              <a:rect l="0" t="0" r="r" b="b"/>
              <a:pathLst>
                <a:path w="318" h="438">
                  <a:moveTo>
                    <a:pt x="313" y="438"/>
                  </a:moveTo>
                  <a:lnTo>
                    <a:pt x="245" y="427"/>
                  </a:lnTo>
                  <a:lnTo>
                    <a:pt x="196" y="421"/>
                  </a:lnTo>
                  <a:lnTo>
                    <a:pt x="147" y="419"/>
                  </a:lnTo>
                  <a:lnTo>
                    <a:pt x="124" y="417"/>
                  </a:lnTo>
                  <a:lnTo>
                    <a:pt x="108" y="425"/>
                  </a:lnTo>
                  <a:lnTo>
                    <a:pt x="88" y="419"/>
                  </a:lnTo>
                  <a:lnTo>
                    <a:pt x="68" y="426"/>
                  </a:lnTo>
                  <a:lnTo>
                    <a:pt x="49" y="419"/>
                  </a:lnTo>
                  <a:lnTo>
                    <a:pt x="54" y="385"/>
                  </a:lnTo>
                  <a:lnTo>
                    <a:pt x="42" y="365"/>
                  </a:lnTo>
                  <a:lnTo>
                    <a:pt x="39" y="341"/>
                  </a:lnTo>
                  <a:lnTo>
                    <a:pt x="20" y="351"/>
                  </a:lnTo>
                  <a:lnTo>
                    <a:pt x="13" y="325"/>
                  </a:lnTo>
                  <a:lnTo>
                    <a:pt x="0" y="312"/>
                  </a:lnTo>
                  <a:lnTo>
                    <a:pt x="11" y="293"/>
                  </a:lnTo>
                  <a:lnTo>
                    <a:pt x="13" y="270"/>
                  </a:lnTo>
                  <a:lnTo>
                    <a:pt x="60" y="226"/>
                  </a:lnTo>
                  <a:lnTo>
                    <a:pt x="75" y="226"/>
                  </a:lnTo>
                  <a:lnTo>
                    <a:pt x="85" y="220"/>
                  </a:lnTo>
                  <a:lnTo>
                    <a:pt x="100" y="229"/>
                  </a:lnTo>
                  <a:lnTo>
                    <a:pt x="102" y="248"/>
                  </a:lnTo>
                  <a:lnTo>
                    <a:pt x="120" y="249"/>
                  </a:lnTo>
                  <a:lnTo>
                    <a:pt x="130" y="231"/>
                  </a:lnTo>
                  <a:lnTo>
                    <a:pt x="133" y="208"/>
                  </a:lnTo>
                  <a:lnTo>
                    <a:pt x="157" y="176"/>
                  </a:lnTo>
                  <a:lnTo>
                    <a:pt x="177" y="135"/>
                  </a:lnTo>
                  <a:lnTo>
                    <a:pt x="194" y="116"/>
                  </a:lnTo>
                  <a:lnTo>
                    <a:pt x="208" y="72"/>
                  </a:lnTo>
                  <a:lnTo>
                    <a:pt x="225" y="50"/>
                  </a:lnTo>
                  <a:lnTo>
                    <a:pt x="253" y="37"/>
                  </a:lnTo>
                  <a:lnTo>
                    <a:pt x="254" y="2"/>
                  </a:lnTo>
                  <a:lnTo>
                    <a:pt x="259" y="0"/>
                  </a:lnTo>
                  <a:lnTo>
                    <a:pt x="275" y="12"/>
                  </a:lnTo>
                  <a:lnTo>
                    <a:pt x="270" y="42"/>
                  </a:lnTo>
                  <a:lnTo>
                    <a:pt x="273" y="64"/>
                  </a:lnTo>
                  <a:lnTo>
                    <a:pt x="285" y="81"/>
                  </a:lnTo>
                  <a:lnTo>
                    <a:pt x="294" y="99"/>
                  </a:lnTo>
                  <a:lnTo>
                    <a:pt x="245" y="99"/>
                  </a:lnTo>
                  <a:lnTo>
                    <a:pt x="225" y="118"/>
                  </a:lnTo>
                  <a:lnTo>
                    <a:pt x="248" y="140"/>
                  </a:lnTo>
                  <a:lnTo>
                    <a:pt x="264" y="147"/>
                  </a:lnTo>
                  <a:lnTo>
                    <a:pt x="285" y="185"/>
                  </a:lnTo>
                  <a:lnTo>
                    <a:pt x="290" y="202"/>
                  </a:lnTo>
                  <a:lnTo>
                    <a:pt x="260" y="234"/>
                  </a:lnTo>
                  <a:lnTo>
                    <a:pt x="254" y="264"/>
                  </a:lnTo>
                  <a:lnTo>
                    <a:pt x="253" y="320"/>
                  </a:lnTo>
                  <a:lnTo>
                    <a:pt x="266" y="331"/>
                  </a:lnTo>
                  <a:lnTo>
                    <a:pt x="278" y="361"/>
                  </a:lnTo>
                  <a:lnTo>
                    <a:pt x="304" y="384"/>
                  </a:lnTo>
                  <a:lnTo>
                    <a:pt x="318" y="408"/>
                  </a:lnTo>
                  <a:lnTo>
                    <a:pt x="313" y="438"/>
                  </a:lnTo>
                  <a:close/>
                </a:path>
              </a:pathLst>
            </a:custGeom>
            <a:solidFill>
              <a:srgbClr val="2A9AA6"/>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dirty="0">
                <a:solidFill>
                  <a:sysClr val="windowText" lastClr="000000"/>
                </a:solidFill>
              </a:endParaRPr>
            </a:p>
          </p:txBody>
        </p:sp>
        <p:sp>
          <p:nvSpPr>
            <p:cNvPr id="157" name="Freeform 156">
              <a:extLst>
                <a:ext uri="{FF2B5EF4-FFF2-40B4-BE49-F238E27FC236}">
                  <a16:creationId xmlns:a16="http://schemas.microsoft.com/office/drawing/2014/main" id="{33D685E2-4949-42EB-B78E-D595B83FDFA7}"/>
                </a:ext>
              </a:extLst>
            </p:cNvPr>
            <p:cNvSpPr>
              <a:spLocks/>
            </p:cNvSpPr>
            <p:nvPr/>
          </p:nvSpPr>
          <p:spPr bwMode="auto">
            <a:xfrm>
              <a:off x="4219575" y="2671763"/>
              <a:ext cx="430213" cy="361950"/>
            </a:xfrm>
            <a:custGeom>
              <a:avLst/>
              <a:gdLst/>
              <a:ahLst/>
              <a:cxnLst>
                <a:cxn ang="0">
                  <a:pos x="1248" y="1024"/>
                </a:cxn>
                <a:cxn ang="0">
                  <a:pos x="1212" y="1072"/>
                </a:cxn>
                <a:cxn ang="0">
                  <a:pos x="1154" y="1072"/>
                </a:cxn>
                <a:cxn ang="0">
                  <a:pos x="938" y="901"/>
                </a:cxn>
                <a:cxn ang="0">
                  <a:pos x="860" y="780"/>
                </a:cxn>
                <a:cxn ang="0">
                  <a:pos x="689" y="700"/>
                </a:cxn>
                <a:cxn ang="0">
                  <a:pos x="609" y="712"/>
                </a:cxn>
                <a:cxn ang="0">
                  <a:pos x="527" y="670"/>
                </a:cxn>
                <a:cxn ang="0">
                  <a:pos x="398" y="712"/>
                </a:cxn>
                <a:cxn ang="0">
                  <a:pos x="306" y="646"/>
                </a:cxn>
                <a:cxn ang="0">
                  <a:pos x="228" y="789"/>
                </a:cxn>
                <a:cxn ang="0">
                  <a:pos x="144" y="706"/>
                </a:cxn>
                <a:cxn ang="0">
                  <a:pos x="24" y="769"/>
                </a:cxn>
                <a:cxn ang="0">
                  <a:pos x="0" y="621"/>
                </a:cxn>
                <a:cxn ang="0">
                  <a:pos x="66" y="406"/>
                </a:cxn>
                <a:cxn ang="0">
                  <a:pos x="72" y="226"/>
                </a:cxn>
                <a:cxn ang="0">
                  <a:pos x="149" y="208"/>
                </a:cxn>
                <a:cxn ang="0">
                  <a:pos x="204" y="136"/>
                </a:cxn>
                <a:cxn ang="0">
                  <a:pos x="324" y="82"/>
                </a:cxn>
                <a:cxn ang="0">
                  <a:pos x="359" y="0"/>
                </a:cxn>
                <a:cxn ang="0">
                  <a:pos x="426" y="130"/>
                </a:cxn>
                <a:cxn ang="0">
                  <a:pos x="486" y="286"/>
                </a:cxn>
                <a:cxn ang="0">
                  <a:pos x="504" y="430"/>
                </a:cxn>
                <a:cxn ang="0">
                  <a:pos x="572" y="504"/>
                </a:cxn>
                <a:cxn ang="0">
                  <a:pos x="714" y="580"/>
                </a:cxn>
                <a:cxn ang="0">
                  <a:pos x="876" y="652"/>
                </a:cxn>
                <a:cxn ang="0">
                  <a:pos x="966" y="760"/>
                </a:cxn>
                <a:cxn ang="0">
                  <a:pos x="1086" y="844"/>
                </a:cxn>
                <a:cxn ang="0">
                  <a:pos x="1248" y="1024"/>
                </a:cxn>
              </a:cxnLst>
              <a:rect l="0" t="0" r="r" b="b"/>
              <a:pathLst>
                <a:path w="1248" h="1072">
                  <a:moveTo>
                    <a:pt x="1248" y="1024"/>
                  </a:moveTo>
                  <a:lnTo>
                    <a:pt x="1212" y="1072"/>
                  </a:lnTo>
                  <a:lnTo>
                    <a:pt x="1154" y="1072"/>
                  </a:lnTo>
                  <a:lnTo>
                    <a:pt x="938" y="901"/>
                  </a:lnTo>
                  <a:lnTo>
                    <a:pt x="860" y="780"/>
                  </a:lnTo>
                  <a:lnTo>
                    <a:pt x="689" y="700"/>
                  </a:lnTo>
                  <a:lnTo>
                    <a:pt x="609" y="712"/>
                  </a:lnTo>
                  <a:lnTo>
                    <a:pt x="527" y="670"/>
                  </a:lnTo>
                  <a:lnTo>
                    <a:pt x="398" y="712"/>
                  </a:lnTo>
                  <a:lnTo>
                    <a:pt x="306" y="646"/>
                  </a:lnTo>
                  <a:lnTo>
                    <a:pt x="228" y="789"/>
                  </a:lnTo>
                  <a:lnTo>
                    <a:pt x="144" y="706"/>
                  </a:lnTo>
                  <a:lnTo>
                    <a:pt x="24" y="769"/>
                  </a:lnTo>
                  <a:lnTo>
                    <a:pt x="0" y="621"/>
                  </a:lnTo>
                  <a:lnTo>
                    <a:pt x="66" y="406"/>
                  </a:lnTo>
                  <a:lnTo>
                    <a:pt x="72" y="226"/>
                  </a:lnTo>
                  <a:lnTo>
                    <a:pt x="149" y="208"/>
                  </a:lnTo>
                  <a:lnTo>
                    <a:pt x="204" y="136"/>
                  </a:lnTo>
                  <a:lnTo>
                    <a:pt x="324" y="82"/>
                  </a:lnTo>
                  <a:lnTo>
                    <a:pt x="359" y="0"/>
                  </a:lnTo>
                  <a:lnTo>
                    <a:pt x="426" y="130"/>
                  </a:lnTo>
                  <a:lnTo>
                    <a:pt x="486" y="286"/>
                  </a:lnTo>
                  <a:lnTo>
                    <a:pt x="504" y="430"/>
                  </a:lnTo>
                  <a:lnTo>
                    <a:pt x="572" y="504"/>
                  </a:lnTo>
                  <a:lnTo>
                    <a:pt x="714" y="580"/>
                  </a:lnTo>
                  <a:lnTo>
                    <a:pt x="876" y="652"/>
                  </a:lnTo>
                  <a:lnTo>
                    <a:pt x="966" y="760"/>
                  </a:lnTo>
                  <a:lnTo>
                    <a:pt x="1086" y="844"/>
                  </a:lnTo>
                  <a:lnTo>
                    <a:pt x="1248" y="1024"/>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58" name="Freeform 157">
              <a:extLst>
                <a:ext uri="{FF2B5EF4-FFF2-40B4-BE49-F238E27FC236}">
                  <a16:creationId xmlns:a16="http://schemas.microsoft.com/office/drawing/2014/main" id="{CB233F84-A805-4075-A847-4C572E748106}"/>
                </a:ext>
              </a:extLst>
            </p:cNvPr>
            <p:cNvSpPr>
              <a:spLocks/>
            </p:cNvSpPr>
            <p:nvPr/>
          </p:nvSpPr>
          <p:spPr bwMode="auto">
            <a:xfrm>
              <a:off x="4576763" y="3019425"/>
              <a:ext cx="104775" cy="111125"/>
            </a:xfrm>
            <a:custGeom>
              <a:avLst/>
              <a:gdLst/>
              <a:ahLst/>
              <a:cxnLst>
                <a:cxn ang="0">
                  <a:pos x="209" y="0"/>
                </a:cxn>
                <a:cxn ang="0">
                  <a:pos x="173" y="46"/>
                </a:cxn>
                <a:cxn ang="0">
                  <a:pos x="113" y="46"/>
                </a:cxn>
                <a:cxn ang="0">
                  <a:pos x="33" y="160"/>
                </a:cxn>
                <a:cxn ang="0">
                  <a:pos x="0" y="246"/>
                </a:cxn>
                <a:cxn ang="0">
                  <a:pos x="12" y="328"/>
                </a:cxn>
                <a:cxn ang="0">
                  <a:pos x="135" y="334"/>
                </a:cxn>
                <a:cxn ang="0">
                  <a:pos x="251" y="298"/>
                </a:cxn>
                <a:cxn ang="0">
                  <a:pos x="303" y="256"/>
                </a:cxn>
                <a:cxn ang="0">
                  <a:pos x="273" y="208"/>
                </a:cxn>
                <a:cxn ang="0">
                  <a:pos x="210" y="214"/>
                </a:cxn>
                <a:cxn ang="0">
                  <a:pos x="174" y="247"/>
                </a:cxn>
                <a:cxn ang="0">
                  <a:pos x="135" y="247"/>
                </a:cxn>
                <a:cxn ang="0">
                  <a:pos x="123" y="222"/>
                </a:cxn>
                <a:cxn ang="0">
                  <a:pos x="171" y="193"/>
                </a:cxn>
                <a:cxn ang="0">
                  <a:pos x="225" y="142"/>
                </a:cxn>
                <a:cxn ang="0">
                  <a:pos x="303" y="130"/>
                </a:cxn>
                <a:cxn ang="0">
                  <a:pos x="291" y="73"/>
                </a:cxn>
                <a:cxn ang="0">
                  <a:pos x="255" y="31"/>
                </a:cxn>
                <a:cxn ang="0">
                  <a:pos x="209" y="0"/>
                </a:cxn>
              </a:cxnLst>
              <a:rect l="0" t="0" r="r" b="b"/>
              <a:pathLst>
                <a:path w="303" h="334">
                  <a:moveTo>
                    <a:pt x="209" y="0"/>
                  </a:moveTo>
                  <a:lnTo>
                    <a:pt x="173" y="46"/>
                  </a:lnTo>
                  <a:lnTo>
                    <a:pt x="113" y="46"/>
                  </a:lnTo>
                  <a:lnTo>
                    <a:pt x="33" y="160"/>
                  </a:lnTo>
                  <a:lnTo>
                    <a:pt x="0" y="246"/>
                  </a:lnTo>
                  <a:lnTo>
                    <a:pt x="12" y="328"/>
                  </a:lnTo>
                  <a:lnTo>
                    <a:pt x="135" y="334"/>
                  </a:lnTo>
                  <a:lnTo>
                    <a:pt x="251" y="298"/>
                  </a:lnTo>
                  <a:lnTo>
                    <a:pt x="303" y="256"/>
                  </a:lnTo>
                  <a:lnTo>
                    <a:pt x="273" y="208"/>
                  </a:lnTo>
                  <a:lnTo>
                    <a:pt x="210" y="214"/>
                  </a:lnTo>
                  <a:lnTo>
                    <a:pt x="174" y="247"/>
                  </a:lnTo>
                  <a:lnTo>
                    <a:pt x="135" y="247"/>
                  </a:lnTo>
                  <a:lnTo>
                    <a:pt x="123" y="222"/>
                  </a:lnTo>
                  <a:lnTo>
                    <a:pt x="171" y="193"/>
                  </a:lnTo>
                  <a:lnTo>
                    <a:pt x="225" y="142"/>
                  </a:lnTo>
                  <a:lnTo>
                    <a:pt x="303" y="130"/>
                  </a:lnTo>
                  <a:lnTo>
                    <a:pt x="291" y="73"/>
                  </a:lnTo>
                  <a:lnTo>
                    <a:pt x="255" y="31"/>
                  </a:lnTo>
                  <a:lnTo>
                    <a:pt x="209"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nvGrpSpPr>
            <p:cNvPr id="159" name="Group 158">
              <a:extLst>
                <a:ext uri="{FF2B5EF4-FFF2-40B4-BE49-F238E27FC236}">
                  <a16:creationId xmlns:a16="http://schemas.microsoft.com/office/drawing/2014/main" id="{2A2142CB-A60E-4FE3-B662-8490448F9CBA}"/>
                </a:ext>
              </a:extLst>
            </p:cNvPr>
            <p:cNvGrpSpPr>
              <a:grpSpLocks/>
            </p:cNvGrpSpPr>
            <p:nvPr/>
          </p:nvGrpSpPr>
          <p:grpSpPr bwMode="auto">
            <a:xfrm>
              <a:off x="4645025" y="4460875"/>
              <a:ext cx="419100" cy="255588"/>
              <a:chOff x="2911" y="2606"/>
              <a:chExt cx="691" cy="412"/>
            </a:xfrm>
          </p:grpSpPr>
          <p:sp>
            <p:nvSpPr>
              <p:cNvPr id="169" name="Freeform 159">
                <a:extLst>
                  <a:ext uri="{FF2B5EF4-FFF2-40B4-BE49-F238E27FC236}">
                    <a16:creationId xmlns:a16="http://schemas.microsoft.com/office/drawing/2014/main" id="{858857E0-B097-4DEF-AA03-2F25C274C4FC}"/>
                  </a:ext>
                </a:extLst>
              </p:cNvPr>
              <p:cNvSpPr>
                <a:spLocks/>
              </p:cNvSpPr>
              <p:nvPr/>
            </p:nvSpPr>
            <p:spPr bwMode="auto">
              <a:xfrm>
                <a:off x="2911" y="2887"/>
                <a:ext cx="42" cy="82"/>
              </a:xfrm>
              <a:custGeom>
                <a:avLst/>
                <a:gdLst/>
                <a:ahLst/>
                <a:cxnLst>
                  <a:cxn ang="0">
                    <a:pos x="22" y="72"/>
                  </a:cxn>
                  <a:cxn ang="0">
                    <a:pos x="0" y="122"/>
                  </a:cxn>
                  <a:cxn ang="0">
                    <a:pos x="0" y="222"/>
                  </a:cxn>
                  <a:cxn ang="0">
                    <a:pos x="64" y="258"/>
                  </a:cxn>
                  <a:cxn ang="0">
                    <a:pos x="116" y="342"/>
                  </a:cxn>
                  <a:cxn ang="0">
                    <a:pos x="164" y="306"/>
                  </a:cxn>
                  <a:cxn ang="0">
                    <a:pos x="124" y="226"/>
                  </a:cxn>
                  <a:cxn ang="0">
                    <a:pos x="100" y="158"/>
                  </a:cxn>
                  <a:cxn ang="0">
                    <a:pos x="176" y="78"/>
                  </a:cxn>
                  <a:cxn ang="0">
                    <a:pos x="144" y="18"/>
                  </a:cxn>
                  <a:cxn ang="0">
                    <a:pos x="82" y="0"/>
                  </a:cxn>
                  <a:cxn ang="0">
                    <a:pos x="22" y="72"/>
                  </a:cxn>
                </a:cxnLst>
                <a:rect l="0" t="0" r="r" b="b"/>
                <a:pathLst>
                  <a:path w="176" h="342">
                    <a:moveTo>
                      <a:pt x="22" y="72"/>
                    </a:moveTo>
                    <a:lnTo>
                      <a:pt x="0" y="122"/>
                    </a:lnTo>
                    <a:lnTo>
                      <a:pt x="0" y="222"/>
                    </a:lnTo>
                    <a:lnTo>
                      <a:pt x="64" y="258"/>
                    </a:lnTo>
                    <a:lnTo>
                      <a:pt x="116" y="342"/>
                    </a:lnTo>
                    <a:lnTo>
                      <a:pt x="164" y="306"/>
                    </a:lnTo>
                    <a:lnTo>
                      <a:pt x="124" y="226"/>
                    </a:lnTo>
                    <a:lnTo>
                      <a:pt x="100" y="158"/>
                    </a:lnTo>
                    <a:lnTo>
                      <a:pt x="176" y="78"/>
                    </a:lnTo>
                    <a:lnTo>
                      <a:pt x="144" y="18"/>
                    </a:lnTo>
                    <a:lnTo>
                      <a:pt x="82" y="0"/>
                    </a:lnTo>
                    <a:lnTo>
                      <a:pt x="22" y="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70" name="Freeform 160">
                <a:extLst>
                  <a:ext uri="{FF2B5EF4-FFF2-40B4-BE49-F238E27FC236}">
                    <a16:creationId xmlns:a16="http://schemas.microsoft.com/office/drawing/2014/main" id="{EF349C04-E9CF-4D47-8C17-306635C1A584}"/>
                  </a:ext>
                </a:extLst>
              </p:cNvPr>
              <p:cNvSpPr>
                <a:spLocks/>
              </p:cNvSpPr>
              <p:nvPr/>
            </p:nvSpPr>
            <p:spPr bwMode="auto">
              <a:xfrm>
                <a:off x="3511" y="2652"/>
                <a:ext cx="37" cy="49"/>
              </a:xfrm>
              <a:custGeom>
                <a:avLst/>
                <a:gdLst/>
                <a:ahLst/>
                <a:cxnLst>
                  <a:cxn ang="0">
                    <a:pos x="22" y="43"/>
                  </a:cxn>
                  <a:cxn ang="0">
                    <a:pos x="0" y="93"/>
                  </a:cxn>
                  <a:cxn ang="0">
                    <a:pos x="59" y="159"/>
                  </a:cxn>
                  <a:cxn ang="0">
                    <a:pos x="89" y="207"/>
                  </a:cxn>
                  <a:cxn ang="0">
                    <a:pos x="152" y="180"/>
                  </a:cxn>
                  <a:cxn ang="0">
                    <a:pos x="155" y="120"/>
                  </a:cxn>
                  <a:cxn ang="0">
                    <a:pos x="134" y="60"/>
                  </a:cxn>
                  <a:cxn ang="0">
                    <a:pos x="101" y="18"/>
                  </a:cxn>
                  <a:cxn ang="0">
                    <a:pos x="53" y="0"/>
                  </a:cxn>
                  <a:cxn ang="0">
                    <a:pos x="22" y="43"/>
                  </a:cxn>
                </a:cxnLst>
                <a:rect l="0" t="0" r="r" b="b"/>
                <a:pathLst>
                  <a:path w="155" h="207">
                    <a:moveTo>
                      <a:pt x="22" y="43"/>
                    </a:moveTo>
                    <a:lnTo>
                      <a:pt x="0" y="93"/>
                    </a:lnTo>
                    <a:lnTo>
                      <a:pt x="59" y="159"/>
                    </a:lnTo>
                    <a:lnTo>
                      <a:pt x="89" y="207"/>
                    </a:lnTo>
                    <a:lnTo>
                      <a:pt x="152" y="180"/>
                    </a:lnTo>
                    <a:lnTo>
                      <a:pt x="155" y="120"/>
                    </a:lnTo>
                    <a:lnTo>
                      <a:pt x="134" y="60"/>
                    </a:lnTo>
                    <a:lnTo>
                      <a:pt x="101" y="18"/>
                    </a:lnTo>
                    <a:lnTo>
                      <a:pt x="53" y="0"/>
                    </a:lnTo>
                    <a:lnTo>
                      <a:pt x="22" y="43"/>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71" name="Freeform 161">
                <a:extLst>
                  <a:ext uri="{FF2B5EF4-FFF2-40B4-BE49-F238E27FC236}">
                    <a16:creationId xmlns:a16="http://schemas.microsoft.com/office/drawing/2014/main" id="{CBA18E12-07B1-42DF-82AC-AA1A087827A1}"/>
                  </a:ext>
                </a:extLst>
              </p:cNvPr>
              <p:cNvSpPr>
                <a:spLocks/>
              </p:cNvSpPr>
              <p:nvPr/>
            </p:nvSpPr>
            <p:spPr bwMode="auto">
              <a:xfrm>
                <a:off x="2957" y="2984"/>
                <a:ext cx="35" cy="34"/>
              </a:xfrm>
              <a:custGeom>
                <a:avLst/>
                <a:gdLst/>
                <a:ahLst/>
                <a:cxnLst>
                  <a:cxn ang="0">
                    <a:pos x="46" y="0"/>
                  </a:cxn>
                  <a:cxn ang="0">
                    <a:pos x="0" y="42"/>
                  </a:cxn>
                  <a:cxn ang="0">
                    <a:pos x="38" y="100"/>
                  </a:cxn>
                  <a:cxn ang="0">
                    <a:pos x="90" y="140"/>
                  </a:cxn>
                  <a:cxn ang="0">
                    <a:pos x="146" y="104"/>
                  </a:cxn>
                  <a:cxn ang="0">
                    <a:pos x="138" y="48"/>
                  </a:cxn>
                  <a:cxn ang="0">
                    <a:pos x="106" y="4"/>
                  </a:cxn>
                  <a:cxn ang="0">
                    <a:pos x="46" y="0"/>
                  </a:cxn>
                </a:cxnLst>
                <a:rect l="0" t="0" r="r" b="b"/>
                <a:pathLst>
                  <a:path w="146" h="140">
                    <a:moveTo>
                      <a:pt x="46" y="0"/>
                    </a:moveTo>
                    <a:lnTo>
                      <a:pt x="0" y="42"/>
                    </a:lnTo>
                    <a:lnTo>
                      <a:pt x="38" y="100"/>
                    </a:lnTo>
                    <a:lnTo>
                      <a:pt x="90" y="140"/>
                    </a:lnTo>
                    <a:lnTo>
                      <a:pt x="146" y="104"/>
                    </a:lnTo>
                    <a:lnTo>
                      <a:pt x="138" y="48"/>
                    </a:lnTo>
                    <a:lnTo>
                      <a:pt x="106" y="4"/>
                    </a:lnTo>
                    <a:lnTo>
                      <a:pt x="46"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72" name="Freeform 162">
                <a:extLst>
                  <a:ext uri="{FF2B5EF4-FFF2-40B4-BE49-F238E27FC236}">
                    <a16:creationId xmlns:a16="http://schemas.microsoft.com/office/drawing/2014/main" id="{9DBF0A7E-5D18-4006-8178-E753DFBA8EA5}"/>
                  </a:ext>
                </a:extLst>
              </p:cNvPr>
              <p:cNvSpPr>
                <a:spLocks/>
              </p:cNvSpPr>
              <p:nvPr/>
            </p:nvSpPr>
            <p:spPr bwMode="auto">
              <a:xfrm>
                <a:off x="3011" y="2978"/>
                <a:ext cx="30" cy="31"/>
              </a:xfrm>
              <a:custGeom>
                <a:avLst/>
                <a:gdLst/>
                <a:ahLst/>
                <a:cxnLst>
                  <a:cxn ang="0">
                    <a:pos x="46" y="0"/>
                  </a:cxn>
                  <a:cxn ang="0">
                    <a:pos x="0" y="42"/>
                  </a:cxn>
                  <a:cxn ang="0">
                    <a:pos x="38" y="100"/>
                  </a:cxn>
                  <a:cxn ang="0">
                    <a:pos x="70" y="132"/>
                  </a:cxn>
                  <a:cxn ang="0">
                    <a:pos x="126" y="116"/>
                  </a:cxn>
                  <a:cxn ang="0">
                    <a:pos x="122" y="60"/>
                  </a:cxn>
                  <a:cxn ang="0">
                    <a:pos x="106" y="4"/>
                  </a:cxn>
                  <a:cxn ang="0">
                    <a:pos x="46" y="0"/>
                  </a:cxn>
                </a:cxnLst>
                <a:rect l="0" t="0" r="r" b="b"/>
                <a:pathLst>
                  <a:path w="126" h="132">
                    <a:moveTo>
                      <a:pt x="46" y="0"/>
                    </a:moveTo>
                    <a:lnTo>
                      <a:pt x="0" y="42"/>
                    </a:lnTo>
                    <a:lnTo>
                      <a:pt x="38" y="100"/>
                    </a:lnTo>
                    <a:lnTo>
                      <a:pt x="70" y="132"/>
                    </a:lnTo>
                    <a:lnTo>
                      <a:pt x="126" y="116"/>
                    </a:lnTo>
                    <a:lnTo>
                      <a:pt x="122" y="60"/>
                    </a:lnTo>
                    <a:lnTo>
                      <a:pt x="106" y="4"/>
                    </a:lnTo>
                    <a:lnTo>
                      <a:pt x="4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73" name="Freeform 163">
                <a:extLst>
                  <a:ext uri="{FF2B5EF4-FFF2-40B4-BE49-F238E27FC236}">
                    <a16:creationId xmlns:a16="http://schemas.microsoft.com/office/drawing/2014/main" id="{4841569C-30E4-42D3-BD6C-6CF3E1F4B04B}"/>
                  </a:ext>
                </a:extLst>
              </p:cNvPr>
              <p:cNvSpPr>
                <a:spLocks/>
              </p:cNvSpPr>
              <p:nvPr/>
            </p:nvSpPr>
            <p:spPr bwMode="auto">
              <a:xfrm>
                <a:off x="3110" y="2843"/>
                <a:ext cx="42" cy="45"/>
              </a:xfrm>
              <a:custGeom>
                <a:avLst/>
                <a:gdLst/>
                <a:ahLst/>
                <a:cxnLst>
                  <a:cxn ang="0">
                    <a:pos x="46" y="21"/>
                  </a:cxn>
                  <a:cxn ang="0">
                    <a:pos x="0" y="63"/>
                  </a:cxn>
                  <a:cxn ang="0">
                    <a:pos x="38" y="121"/>
                  </a:cxn>
                  <a:cxn ang="0">
                    <a:pos x="71" y="186"/>
                  </a:cxn>
                  <a:cxn ang="0">
                    <a:pos x="119" y="180"/>
                  </a:cxn>
                  <a:cxn ang="0">
                    <a:pos x="176" y="111"/>
                  </a:cxn>
                  <a:cxn ang="0">
                    <a:pos x="167" y="66"/>
                  </a:cxn>
                  <a:cxn ang="0">
                    <a:pos x="119" y="96"/>
                  </a:cxn>
                  <a:cxn ang="0">
                    <a:pos x="83" y="69"/>
                  </a:cxn>
                  <a:cxn ang="0">
                    <a:pos x="107" y="36"/>
                  </a:cxn>
                  <a:cxn ang="0">
                    <a:pos x="98" y="0"/>
                  </a:cxn>
                  <a:cxn ang="0">
                    <a:pos x="46" y="21"/>
                  </a:cxn>
                </a:cxnLst>
                <a:rect l="0" t="0" r="r" b="b"/>
                <a:pathLst>
                  <a:path w="176" h="186">
                    <a:moveTo>
                      <a:pt x="46" y="21"/>
                    </a:moveTo>
                    <a:lnTo>
                      <a:pt x="0" y="63"/>
                    </a:lnTo>
                    <a:lnTo>
                      <a:pt x="38" y="121"/>
                    </a:lnTo>
                    <a:lnTo>
                      <a:pt x="71" y="186"/>
                    </a:lnTo>
                    <a:lnTo>
                      <a:pt x="119" y="180"/>
                    </a:lnTo>
                    <a:lnTo>
                      <a:pt x="176" y="111"/>
                    </a:lnTo>
                    <a:lnTo>
                      <a:pt x="167" y="66"/>
                    </a:lnTo>
                    <a:lnTo>
                      <a:pt x="119" y="96"/>
                    </a:lnTo>
                    <a:lnTo>
                      <a:pt x="83" y="69"/>
                    </a:lnTo>
                    <a:lnTo>
                      <a:pt x="107" y="36"/>
                    </a:lnTo>
                    <a:lnTo>
                      <a:pt x="98" y="0"/>
                    </a:lnTo>
                    <a:lnTo>
                      <a:pt x="46" y="2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74" name="Freeform 164">
                <a:extLst>
                  <a:ext uri="{FF2B5EF4-FFF2-40B4-BE49-F238E27FC236}">
                    <a16:creationId xmlns:a16="http://schemas.microsoft.com/office/drawing/2014/main" id="{4A595B83-BF50-43D5-9E83-151BE9119D62}"/>
                  </a:ext>
                </a:extLst>
              </p:cNvPr>
              <p:cNvSpPr>
                <a:spLocks/>
              </p:cNvSpPr>
              <p:nvPr/>
            </p:nvSpPr>
            <p:spPr bwMode="auto">
              <a:xfrm>
                <a:off x="3220" y="2894"/>
                <a:ext cx="37" cy="26"/>
              </a:xfrm>
              <a:custGeom>
                <a:avLst/>
                <a:gdLst/>
                <a:ahLst/>
                <a:cxnLst>
                  <a:cxn ang="0">
                    <a:pos x="36" y="0"/>
                  </a:cxn>
                  <a:cxn ang="0">
                    <a:pos x="0" y="32"/>
                  </a:cxn>
                  <a:cxn ang="0">
                    <a:pos x="38" y="90"/>
                  </a:cxn>
                  <a:cxn ang="0">
                    <a:pos x="96" y="108"/>
                  </a:cxn>
                  <a:cxn ang="0">
                    <a:pos x="126" y="106"/>
                  </a:cxn>
                  <a:cxn ang="0">
                    <a:pos x="153" y="66"/>
                  </a:cxn>
                  <a:cxn ang="0">
                    <a:pos x="99" y="30"/>
                  </a:cxn>
                  <a:cxn ang="0">
                    <a:pos x="36" y="0"/>
                  </a:cxn>
                </a:cxnLst>
                <a:rect l="0" t="0" r="r" b="b"/>
                <a:pathLst>
                  <a:path w="153" h="108">
                    <a:moveTo>
                      <a:pt x="36" y="0"/>
                    </a:moveTo>
                    <a:lnTo>
                      <a:pt x="0" y="32"/>
                    </a:lnTo>
                    <a:lnTo>
                      <a:pt x="38" y="90"/>
                    </a:lnTo>
                    <a:lnTo>
                      <a:pt x="96" y="108"/>
                    </a:lnTo>
                    <a:lnTo>
                      <a:pt x="126" y="106"/>
                    </a:lnTo>
                    <a:lnTo>
                      <a:pt x="153" y="66"/>
                    </a:lnTo>
                    <a:lnTo>
                      <a:pt x="99" y="30"/>
                    </a:lnTo>
                    <a:lnTo>
                      <a:pt x="3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75" name="Freeform 165">
                <a:extLst>
                  <a:ext uri="{FF2B5EF4-FFF2-40B4-BE49-F238E27FC236}">
                    <a16:creationId xmlns:a16="http://schemas.microsoft.com/office/drawing/2014/main" id="{FD2D5304-E4D7-40B3-A9E2-A8CA09D65C00}"/>
                  </a:ext>
                </a:extLst>
              </p:cNvPr>
              <p:cNvSpPr>
                <a:spLocks/>
              </p:cNvSpPr>
              <p:nvPr/>
            </p:nvSpPr>
            <p:spPr bwMode="auto">
              <a:xfrm>
                <a:off x="3218" y="2829"/>
                <a:ext cx="27" cy="24"/>
              </a:xfrm>
              <a:custGeom>
                <a:avLst/>
                <a:gdLst/>
                <a:ahLst/>
                <a:cxnLst>
                  <a:cxn ang="0">
                    <a:pos x="46" y="0"/>
                  </a:cxn>
                  <a:cxn ang="0">
                    <a:pos x="0" y="42"/>
                  </a:cxn>
                  <a:cxn ang="0">
                    <a:pos x="38" y="100"/>
                  </a:cxn>
                  <a:cxn ang="0">
                    <a:pos x="87" y="94"/>
                  </a:cxn>
                  <a:cxn ang="0">
                    <a:pos x="111" y="58"/>
                  </a:cxn>
                  <a:cxn ang="0">
                    <a:pos x="106" y="4"/>
                  </a:cxn>
                  <a:cxn ang="0">
                    <a:pos x="46" y="0"/>
                  </a:cxn>
                </a:cxnLst>
                <a:rect l="0" t="0" r="r" b="b"/>
                <a:pathLst>
                  <a:path w="111" h="100">
                    <a:moveTo>
                      <a:pt x="46" y="0"/>
                    </a:moveTo>
                    <a:lnTo>
                      <a:pt x="0" y="42"/>
                    </a:lnTo>
                    <a:lnTo>
                      <a:pt x="38" y="100"/>
                    </a:lnTo>
                    <a:lnTo>
                      <a:pt x="87" y="94"/>
                    </a:lnTo>
                    <a:lnTo>
                      <a:pt x="111" y="58"/>
                    </a:lnTo>
                    <a:lnTo>
                      <a:pt x="106" y="4"/>
                    </a:lnTo>
                    <a:lnTo>
                      <a:pt x="4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76" name="Freeform 166">
                <a:extLst>
                  <a:ext uri="{FF2B5EF4-FFF2-40B4-BE49-F238E27FC236}">
                    <a16:creationId xmlns:a16="http://schemas.microsoft.com/office/drawing/2014/main" id="{16DD3380-2E25-410E-8113-D8B08CAD2E9B}"/>
                  </a:ext>
                </a:extLst>
              </p:cNvPr>
              <p:cNvSpPr>
                <a:spLocks/>
              </p:cNvSpPr>
              <p:nvPr/>
            </p:nvSpPr>
            <p:spPr bwMode="auto">
              <a:xfrm>
                <a:off x="3200" y="2872"/>
                <a:ext cx="14" cy="18"/>
              </a:xfrm>
              <a:custGeom>
                <a:avLst/>
                <a:gdLst/>
                <a:ahLst/>
                <a:cxnLst>
                  <a:cxn ang="0">
                    <a:pos x="21" y="0"/>
                  </a:cxn>
                  <a:cxn ang="0">
                    <a:pos x="0" y="27"/>
                  </a:cxn>
                  <a:cxn ang="0">
                    <a:pos x="14" y="75"/>
                  </a:cxn>
                  <a:cxn ang="0">
                    <a:pos x="57" y="66"/>
                  </a:cxn>
                  <a:cxn ang="0">
                    <a:pos x="60" y="21"/>
                  </a:cxn>
                  <a:cxn ang="0">
                    <a:pos x="21" y="0"/>
                  </a:cxn>
                </a:cxnLst>
                <a:rect l="0" t="0" r="r" b="b"/>
                <a:pathLst>
                  <a:path w="60" h="75">
                    <a:moveTo>
                      <a:pt x="21" y="0"/>
                    </a:moveTo>
                    <a:lnTo>
                      <a:pt x="0" y="27"/>
                    </a:lnTo>
                    <a:lnTo>
                      <a:pt x="14" y="75"/>
                    </a:lnTo>
                    <a:lnTo>
                      <a:pt x="57" y="66"/>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77" name="Freeform 167">
                <a:extLst>
                  <a:ext uri="{FF2B5EF4-FFF2-40B4-BE49-F238E27FC236}">
                    <a16:creationId xmlns:a16="http://schemas.microsoft.com/office/drawing/2014/main" id="{A1C19D28-4332-4C26-8F5F-CA1699018AA2}"/>
                  </a:ext>
                </a:extLst>
              </p:cNvPr>
              <p:cNvSpPr>
                <a:spLocks/>
              </p:cNvSpPr>
              <p:nvPr/>
            </p:nvSpPr>
            <p:spPr bwMode="auto">
              <a:xfrm>
                <a:off x="3226" y="2866"/>
                <a:ext cx="19" cy="21"/>
              </a:xfrm>
              <a:custGeom>
                <a:avLst/>
                <a:gdLst/>
                <a:ahLst/>
                <a:cxnLst>
                  <a:cxn ang="0">
                    <a:pos x="21" y="0"/>
                  </a:cxn>
                  <a:cxn ang="0">
                    <a:pos x="0" y="27"/>
                  </a:cxn>
                  <a:cxn ang="0">
                    <a:pos x="14" y="75"/>
                  </a:cxn>
                  <a:cxn ang="0">
                    <a:pos x="39" y="87"/>
                  </a:cxn>
                  <a:cxn ang="0">
                    <a:pos x="75" y="54"/>
                  </a:cxn>
                  <a:cxn ang="0">
                    <a:pos x="60" y="21"/>
                  </a:cxn>
                  <a:cxn ang="0">
                    <a:pos x="21" y="0"/>
                  </a:cxn>
                </a:cxnLst>
                <a:rect l="0" t="0" r="r" b="b"/>
                <a:pathLst>
                  <a:path w="75" h="87">
                    <a:moveTo>
                      <a:pt x="21" y="0"/>
                    </a:moveTo>
                    <a:lnTo>
                      <a:pt x="0" y="27"/>
                    </a:lnTo>
                    <a:lnTo>
                      <a:pt x="14" y="75"/>
                    </a:lnTo>
                    <a:lnTo>
                      <a:pt x="39" y="87"/>
                    </a:lnTo>
                    <a:lnTo>
                      <a:pt x="75" y="54"/>
                    </a:lnTo>
                    <a:lnTo>
                      <a:pt x="60" y="21"/>
                    </a:lnTo>
                    <a:lnTo>
                      <a:pt x="21"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78" name="Freeform 168">
                <a:extLst>
                  <a:ext uri="{FF2B5EF4-FFF2-40B4-BE49-F238E27FC236}">
                    <a16:creationId xmlns:a16="http://schemas.microsoft.com/office/drawing/2014/main" id="{B422297B-D74A-4109-8F8A-5DD07351BE89}"/>
                  </a:ext>
                </a:extLst>
              </p:cNvPr>
              <p:cNvSpPr>
                <a:spLocks/>
              </p:cNvSpPr>
              <p:nvPr/>
            </p:nvSpPr>
            <p:spPr bwMode="auto">
              <a:xfrm>
                <a:off x="3410" y="2711"/>
                <a:ext cx="24" cy="23"/>
              </a:xfrm>
              <a:custGeom>
                <a:avLst/>
                <a:gdLst/>
                <a:ahLst/>
                <a:cxnLst>
                  <a:cxn ang="0">
                    <a:pos x="48" y="0"/>
                  </a:cxn>
                  <a:cxn ang="0">
                    <a:pos x="0" y="39"/>
                  </a:cxn>
                  <a:cxn ang="0">
                    <a:pos x="0" y="84"/>
                  </a:cxn>
                  <a:cxn ang="0">
                    <a:pos x="48" y="96"/>
                  </a:cxn>
                  <a:cxn ang="0">
                    <a:pos x="84" y="66"/>
                  </a:cxn>
                  <a:cxn ang="0">
                    <a:pos x="99" y="27"/>
                  </a:cxn>
                  <a:cxn ang="0">
                    <a:pos x="48" y="0"/>
                  </a:cxn>
                </a:cxnLst>
                <a:rect l="0" t="0" r="r" b="b"/>
                <a:pathLst>
                  <a:path w="99" h="96">
                    <a:moveTo>
                      <a:pt x="48" y="0"/>
                    </a:moveTo>
                    <a:lnTo>
                      <a:pt x="0" y="39"/>
                    </a:lnTo>
                    <a:lnTo>
                      <a:pt x="0" y="84"/>
                    </a:lnTo>
                    <a:lnTo>
                      <a:pt x="48" y="96"/>
                    </a:lnTo>
                    <a:lnTo>
                      <a:pt x="84" y="66"/>
                    </a:lnTo>
                    <a:lnTo>
                      <a:pt x="99" y="27"/>
                    </a:lnTo>
                    <a:lnTo>
                      <a:pt x="48"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79" name="Freeform 169">
                <a:extLst>
                  <a:ext uri="{FF2B5EF4-FFF2-40B4-BE49-F238E27FC236}">
                    <a16:creationId xmlns:a16="http://schemas.microsoft.com/office/drawing/2014/main" id="{7E2B43B0-DC80-4C2B-85AF-75DBFBA33B08}"/>
                  </a:ext>
                </a:extLst>
              </p:cNvPr>
              <p:cNvSpPr>
                <a:spLocks/>
              </p:cNvSpPr>
              <p:nvPr/>
            </p:nvSpPr>
            <p:spPr bwMode="auto">
              <a:xfrm>
                <a:off x="3377" y="2736"/>
                <a:ext cx="20" cy="27"/>
              </a:xfrm>
              <a:custGeom>
                <a:avLst/>
                <a:gdLst/>
                <a:ahLst/>
                <a:cxnLst>
                  <a:cxn ang="0">
                    <a:pos x="21" y="0"/>
                  </a:cxn>
                  <a:cxn ang="0">
                    <a:pos x="0" y="27"/>
                  </a:cxn>
                  <a:cxn ang="0">
                    <a:pos x="14" y="75"/>
                  </a:cxn>
                  <a:cxn ang="0">
                    <a:pos x="42" y="111"/>
                  </a:cxn>
                  <a:cxn ang="0">
                    <a:pos x="81" y="78"/>
                  </a:cxn>
                  <a:cxn ang="0">
                    <a:pos x="75" y="30"/>
                  </a:cxn>
                  <a:cxn ang="0">
                    <a:pos x="51" y="0"/>
                  </a:cxn>
                  <a:cxn ang="0">
                    <a:pos x="21" y="0"/>
                  </a:cxn>
                </a:cxnLst>
                <a:rect l="0" t="0" r="r" b="b"/>
                <a:pathLst>
                  <a:path w="81" h="111">
                    <a:moveTo>
                      <a:pt x="21" y="0"/>
                    </a:moveTo>
                    <a:lnTo>
                      <a:pt x="0" y="27"/>
                    </a:lnTo>
                    <a:lnTo>
                      <a:pt x="14" y="75"/>
                    </a:lnTo>
                    <a:lnTo>
                      <a:pt x="42" y="111"/>
                    </a:lnTo>
                    <a:lnTo>
                      <a:pt x="81" y="78"/>
                    </a:lnTo>
                    <a:lnTo>
                      <a:pt x="75" y="30"/>
                    </a:lnTo>
                    <a:lnTo>
                      <a:pt x="51" y="0"/>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80" name="Freeform 170">
                <a:extLst>
                  <a:ext uri="{FF2B5EF4-FFF2-40B4-BE49-F238E27FC236}">
                    <a16:creationId xmlns:a16="http://schemas.microsoft.com/office/drawing/2014/main" id="{D84E9BE0-D3FD-4B81-9620-55C20CD2C1E8}"/>
                  </a:ext>
                </a:extLst>
              </p:cNvPr>
              <p:cNvSpPr>
                <a:spLocks/>
              </p:cNvSpPr>
              <p:nvPr/>
            </p:nvSpPr>
            <p:spPr bwMode="auto">
              <a:xfrm>
                <a:off x="3429" y="2683"/>
                <a:ext cx="16" cy="22"/>
              </a:xfrm>
              <a:custGeom>
                <a:avLst/>
                <a:gdLst/>
                <a:ahLst/>
                <a:cxnLst>
                  <a:cxn ang="0">
                    <a:pos x="27" y="0"/>
                  </a:cxn>
                  <a:cxn ang="0">
                    <a:pos x="6" y="27"/>
                  </a:cxn>
                  <a:cxn ang="0">
                    <a:pos x="0" y="69"/>
                  </a:cxn>
                  <a:cxn ang="0">
                    <a:pos x="21" y="93"/>
                  </a:cxn>
                  <a:cxn ang="0">
                    <a:pos x="66" y="84"/>
                  </a:cxn>
                  <a:cxn ang="0">
                    <a:pos x="66" y="21"/>
                  </a:cxn>
                  <a:cxn ang="0">
                    <a:pos x="27" y="0"/>
                  </a:cxn>
                </a:cxnLst>
                <a:rect l="0" t="0" r="r" b="b"/>
                <a:pathLst>
                  <a:path w="66" h="93">
                    <a:moveTo>
                      <a:pt x="27" y="0"/>
                    </a:moveTo>
                    <a:lnTo>
                      <a:pt x="6" y="27"/>
                    </a:lnTo>
                    <a:lnTo>
                      <a:pt x="0" y="69"/>
                    </a:lnTo>
                    <a:lnTo>
                      <a:pt x="21" y="93"/>
                    </a:lnTo>
                    <a:lnTo>
                      <a:pt x="66" y="84"/>
                    </a:lnTo>
                    <a:lnTo>
                      <a:pt x="66" y="21"/>
                    </a:lnTo>
                    <a:lnTo>
                      <a:pt x="2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81" name="Freeform 171">
                <a:extLst>
                  <a:ext uri="{FF2B5EF4-FFF2-40B4-BE49-F238E27FC236}">
                    <a16:creationId xmlns:a16="http://schemas.microsoft.com/office/drawing/2014/main" id="{B526960D-2F5F-4B3A-A93A-6CF178148066}"/>
                  </a:ext>
                </a:extLst>
              </p:cNvPr>
              <p:cNvSpPr>
                <a:spLocks/>
              </p:cNvSpPr>
              <p:nvPr/>
            </p:nvSpPr>
            <p:spPr bwMode="auto">
              <a:xfrm>
                <a:off x="3364" y="2768"/>
                <a:ext cx="15" cy="17"/>
              </a:xfrm>
              <a:custGeom>
                <a:avLst/>
                <a:gdLst/>
                <a:ahLst/>
                <a:cxnLst>
                  <a:cxn ang="0">
                    <a:pos x="21" y="0"/>
                  </a:cxn>
                  <a:cxn ang="0">
                    <a:pos x="0" y="27"/>
                  </a:cxn>
                  <a:cxn ang="0">
                    <a:pos x="3" y="72"/>
                  </a:cxn>
                  <a:cxn ang="0">
                    <a:pos x="36" y="69"/>
                  </a:cxn>
                  <a:cxn ang="0">
                    <a:pos x="60" y="21"/>
                  </a:cxn>
                  <a:cxn ang="0">
                    <a:pos x="21" y="0"/>
                  </a:cxn>
                </a:cxnLst>
                <a:rect l="0" t="0" r="r" b="b"/>
                <a:pathLst>
                  <a:path w="60" h="72">
                    <a:moveTo>
                      <a:pt x="21" y="0"/>
                    </a:moveTo>
                    <a:lnTo>
                      <a:pt x="0" y="27"/>
                    </a:lnTo>
                    <a:lnTo>
                      <a:pt x="3" y="72"/>
                    </a:lnTo>
                    <a:lnTo>
                      <a:pt x="36" y="69"/>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82" name="Freeform 172">
                <a:extLst>
                  <a:ext uri="{FF2B5EF4-FFF2-40B4-BE49-F238E27FC236}">
                    <a16:creationId xmlns:a16="http://schemas.microsoft.com/office/drawing/2014/main" id="{913FF2A9-04DF-4721-9D44-23CF20A7D541}"/>
                  </a:ext>
                </a:extLst>
              </p:cNvPr>
              <p:cNvSpPr>
                <a:spLocks/>
              </p:cNvSpPr>
              <p:nvPr/>
            </p:nvSpPr>
            <p:spPr bwMode="auto">
              <a:xfrm>
                <a:off x="3562" y="2692"/>
                <a:ext cx="17" cy="20"/>
              </a:xfrm>
              <a:custGeom>
                <a:avLst/>
                <a:gdLst/>
                <a:ahLst/>
                <a:cxnLst>
                  <a:cxn ang="0">
                    <a:pos x="30" y="0"/>
                  </a:cxn>
                  <a:cxn ang="0">
                    <a:pos x="0" y="36"/>
                  </a:cxn>
                  <a:cxn ang="0">
                    <a:pos x="32" y="84"/>
                  </a:cxn>
                  <a:cxn ang="0">
                    <a:pos x="69" y="60"/>
                  </a:cxn>
                  <a:cxn ang="0">
                    <a:pos x="72" y="15"/>
                  </a:cxn>
                  <a:cxn ang="0">
                    <a:pos x="30" y="0"/>
                  </a:cxn>
                </a:cxnLst>
                <a:rect l="0" t="0" r="r" b="b"/>
                <a:pathLst>
                  <a:path w="72" h="84">
                    <a:moveTo>
                      <a:pt x="30" y="0"/>
                    </a:moveTo>
                    <a:lnTo>
                      <a:pt x="0" y="36"/>
                    </a:lnTo>
                    <a:lnTo>
                      <a:pt x="32" y="84"/>
                    </a:lnTo>
                    <a:lnTo>
                      <a:pt x="69" y="60"/>
                    </a:lnTo>
                    <a:lnTo>
                      <a:pt x="72" y="15"/>
                    </a:lnTo>
                    <a:lnTo>
                      <a:pt x="3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83" name="Freeform 173">
                <a:extLst>
                  <a:ext uri="{FF2B5EF4-FFF2-40B4-BE49-F238E27FC236}">
                    <a16:creationId xmlns:a16="http://schemas.microsoft.com/office/drawing/2014/main" id="{882A468C-D2B8-419B-A9EE-DAAA4122E95F}"/>
                  </a:ext>
                </a:extLst>
              </p:cNvPr>
              <p:cNvSpPr>
                <a:spLocks/>
              </p:cNvSpPr>
              <p:nvPr/>
            </p:nvSpPr>
            <p:spPr bwMode="auto">
              <a:xfrm>
                <a:off x="3512" y="2606"/>
                <a:ext cx="21" cy="20"/>
              </a:xfrm>
              <a:custGeom>
                <a:avLst/>
                <a:gdLst/>
                <a:ahLst/>
                <a:cxnLst>
                  <a:cxn ang="0">
                    <a:pos x="36" y="3"/>
                  </a:cxn>
                  <a:cxn ang="0">
                    <a:pos x="0" y="36"/>
                  </a:cxn>
                  <a:cxn ang="0">
                    <a:pos x="18" y="75"/>
                  </a:cxn>
                  <a:cxn ang="0">
                    <a:pos x="63" y="84"/>
                  </a:cxn>
                  <a:cxn ang="0">
                    <a:pos x="87" y="60"/>
                  </a:cxn>
                  <a:cxn ang="0">
                    <a:pos x="75" y="24"/>
                  </a:cxn>
                  <a:cxn ang="0">
                    <a:pos x="60" y="0"/>
                  </a:cxn>
                  <a:cxn ang="0">
                    <a:pos x="36" y="3"/>
                  </a:cxn>
                </a:cxnLst>
                <a:rect l="0" t="0" r="r" b="b"/>
                <a:pathLst>
                  <a:path w="87" h="84">
                    <a:moveTo>
                      <a:pt x="36" y="3"/>
                    </a:moveTo>
                    <a:lnTo>
                      <a:pt x="0" y="36"/>
                    </a:lnTo>
                    <a:lnTo>
                      <a:pt x="18" y="75"/>
                    </a:lnTo>
                    <a:lnTo>
                      <a:pt x="63" y="84"/>
                    </a:lnTo>
                    <a:lnTo>
                      <a:pt x="87" y="60"/>
                    </a:lnTo>
                    <a:lnTo>
                      <a:pt x="75" y="24"/>
                    </a:lnTo>
                    <a:lnTo>
                      <a:pt x="60" y="0"/>
                    </a:lnTo>
                    <a:lnTo>
                      <a:pt x="36" y="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84" name="Freeform 174">
                <a:extLst>
                  <a:ext uri="{FF2B5EF4-FFF2-40B4-BE49-F238E27FC236}">
                    <a16:creationId xmlns:a16="http://schemas.microsoft.com/office/drawing/2014/main" id="{57557E8F-CA1C-4E38-91BB-BD443213EB90}"/>
                  </a:ext>
                </a:extLst>
              </p:cNvPr>
              <p:cNvSpPr>
                <a:spLocks/>
              </p:cNvSpPr>
              <p:nvPr/>
            </p:nvSpPr>
            <p:spPr bwMode="auto">
              <a:xfrm>
                <a:off x="3580" y="2668"/>
                <a:ext cx="22" cy="21"/>
              </a:xfrm>
              <a:custGeom>
                <a:avLst/>
                <a:gdLst/>
                <a:ahLst/>
                <a:cxnLst>
                  <a:cxn ang="0">
                    <a:pos x="45" y="0"/>
                  </a:cxn>
                  <a:cxn ang="0">
                    <a:pos x="0" y="27"/>
                  </a:cxn>
                  <a:cxn ang="0">
                    <a:pos x="6" y="66"/>
                  </a:cxn>
                  <a:cxn ang="0">
                    <a:pos x="47" y="84"/>
                  </a:cxn>
                  <a:cxn ang="0">
                    <a:pos x="90" y="66"/>
                  </a:cxn>
                  <a:cxn ang="0">
                    <a:pos x="87" y="15"/>
                  </a:cxn>
                  <a:cxn ang="0">
                    <a:pos x="45" y="0"/>
                  </a:cxn>
                </a:cxnLst>
                <a:rect l="0" t="0" r="r" b="b"/>
                <a:pathLst>
                  <a:path w="90" h="84">
                    <a:moveTo>
                      <a:pt x="45" y="0"/>
                    </a:moveTo>
                    <a:lnTo>
                      <a:pt x="0" y="27"/>
                    </a:lnTo>
                    <a:lnTo>
                      <a:pt x="6" y="66"/>
                    </a:lnTo>
                    <a:lnTo>
                      <a:pt x="47" y="84"/>
                    </a:lnTo>
                    <a:lnTo>
                      <a:pt x="90" y="66"/>
                    </a:lnTo>
                    <a:lnTo>
                      <a:pt x="87" y="15"/>
                    </a:lnTo>
                    <a:lnTo>
                      <a:pt x="45"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85" name="Freeform 175">
                <a:extLst>
                  <a:ext uri="{FF2B5EF4-FFF2-40B4-BE49-F238E27FC236}">
                    <a16:creationId xmlns:a16="http://schemas.microsoft.com/office/drawing/2014/main" id="{F16918D9-C6EB-4203-9101-73DC8902CC04}"/>
                  </a:ext>
                </a:extLst>
              </p:cNvPr>
              <p:cNvSpPr>
                <a:spLocks/>
              </p:cNvSpPr>
              <p:nvPr/>
            </p:nvSpPr>
            <p:spPr bwMode="auto">
              <a:xfrm>
                <a:off x="3569" y="2627"/>
                <a:ext cx="15" cy="17"/>
              </a:xfrm>
              <a:custGeom>
                <a:avLst/>
                <a:gdLst/>
                <a:ahLst/>
                <a:cxnLst>
                  <a:cxn ang="0">
                    <a:pos x="21" y="0"/>
                  </a:cxn>
                  <a:cxn ang="0">
                    <a:pos x="0" y="27"/>
                  </a:cxn>
                  <a:cxn ang="0">
                    <a:pos x="3" y="72"/>
                  </a:cxn>
                  <a:cxn ang="0">
                    <a:pos x="48" y="60"/>
                  </a:cxn>
                  <a:cxn ang="0">
                    <a:pos x="60" y="21"/>
                  </a:cxn>
                  <a:cxn ang="0">
                    <a:pos x="21" y="0"/>
                  </a:cxn>
                </a:cxnLst>
                <a:rect l="0" t="0" r="r" b="b"/>
                <a:pathLst>
                  <a:path w="60" h="72">
                    <a:moveTo>
                      <a:pt x="21" y="0"/>
                    </a:moveTo>
                    <a:lnTo>
                      <a:pt x="0" y="27"/>
                    </a:lnTo>
                    <a:lnTo>
                      <a:pt x="3" y="72"/>
                    </a:lnTo>
                    <a:lnTo>
                      <a:pt x="48" y="60"/>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86" name="Freeform 176">
                <a:extLst>
                  <a:ext uri="{FF2B5EF4-FFF2-40B4-BE49-F238E27FC236}">
                    <a16:creationId xmlns:a16="http://schemas.microsoft.com/office/drawing/2014/main" id="{1484A8ED-643F-4FBF-93F3-C6910EF72F55}"/>
                  </a:ext>
                </a:extLst>
              </p:cNvPr>
              <p:cNvSpPr>
                <a:spLocks/>
              </p:cNvSpPr>
              <p:nvPr/>
            </p:nvSpPr>
            <p:spPr bwMode="auto">
              <a:xfrm>
                <a:off x="3590" y="2641"/>
                <a:ext cx="12" cy="16"/>
              </a:xfrm>
              <a:custGeom>
                <a:avLst/>
                <a:gdLst/>
                <a:ahLst/>
                <a:cxnLst>
                  <a:cxn ang="0">
                    <a:pos x="30" y="0"/>
                  </a:cxn>
                  <a:cxn ang="0">
                    <a:pos x="0" y="12"/>
                  </a:cxn>
                  <a:cxn ang="0">
                    <a:pos x="0" y="51"/>
                  </a:cxn>
                  <a:cxn ang="0">
                    <a:pos x="21" y="69"/>
                  </a:cxn>
                  <a:cxn ang="0">
                    <a:pos x="51" y="60"/>
                  </a:cxn>
                  <a:cxn ang="0">
                    <a:pos x="54" y="27"/>
                  </a:cxn>
                  <a:cxn ang="0">
                    <a:pos x="30" y="0"/>
                  </a:cxn>
                </a:cxnLst>
                <a:rect l="0" t="0" r="r" b="b"/>
                <a:pathLst>
                  <a:path w="54" h="69">
                    <a:moveTo>
                      <a:pt x="30" y="0"/>
                    </a:moveTo>
                    <a:lnTo>
                      <a:pt x="0" y="12"/>
                    </a:lnTo>
                    <a:lnTo>
                      <a:pt x="0" y="51"/>
                    </a:lnTo>
                    <a:lnTo>
                      <a:pt x="21" y="69"/>
                    </a:lnTo>
                    <a:lnTo>
                      <a:pt x="51" y="60"/>
                    </a:lnTo>
                    <a:lnTo>
                      <a:pt x="54" y="27"/>
                    </a:lnTo>
                    <a:lnTo>
                      <a:pt x="3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grpSp>
          <p:nvGrpSpPr>
            <p:cNvPr id="160" name="Group 177">
              <a:extLst>
                <a:ext uri="{FF2B5EF4-FFF2-40B4-BE49-F238E27FC236}">
                  <a16:creationId xmlns:a16="http://schemas.microsoft.com/office/drawing/2014/main" id="{DF14AE39-3B68-4EB5-B92C-2DA5FE013728}"/>
                </a:ext>
              </a:extLst>
            </p:cNvPr>
            <p:cNvGrpSpPr>
              <a:grpSpLocks/>
            </p:cNvGrpSpPr>
            <p:nvPr/>
          </p:nvGrpSpPr>
          <p:grpSpPr bwMode="auto">
            <a:xfrm>
              <a:off x="5286375" y="5300663"/>
              <a:ext cx="330200" cy="87313"/>
              <a:chOff x="3271" y="3279"/>
              <a:chExt cx="403" cy="103"/>
            </a:xfrm>
          </p:grpSpPr>
          <p:sp>
            <p:nvSpPr>
              <p:cNvPr id="166" name="Freeform 178">
                <a:extLst>
                  <a:ext uri="{FF2B5EF4-FFF2-40B4-BE49-F238E27FC236}">
                    <a16:creationId xmlns:a16="http://schemas.microsoft.com/office/drawing/2014/main" id="{683DF66D-5CD9-45A9-9E59-F69489E14849}"/>
                  </a:ext>
                </a:extLst>
              </p:cNvPr>
              <p:cNvSpPr>
                <a:spLocks/>
              </p:cNvSpPr>
              <p:nvPr/>
            </p:nvSpPr>
            <p:spPr bwMode="auto">
              <a:xfrm>
                <a:off x="3430" y="3283"/>
                <a:ext cx="35" cy="47"/>
              </a:xfrm>
              <a:custGeom>
                <a:avLst/>
                <a:gdLst/>
                <a:ahLst/>
                <a:cxnLst>
                  <a:cxn ang="0">
                    <a:pos x="22" y="72"/>
                  </a:cxn>
                  <a:cxn ang="0">
                    <a:pos x="0" y="122"/>
                  </a:cxn>
                  <a:cxn ang="0">
                    <a:pos x="26" y="192"/>
                  </a:cxn>
                  <a:cxn ang="0">
                    <a:pos x="94" y="196"/>
                  </a:cxn>
                  <a:cxn ang="0">
                    <a:pos x="144" y="93"/>
                  </a:cxn>
                  <a:cxn ang="0">
                    <a:pos x="118" y="32"/>
                  </a:cxn>
                  <a:cxn ang="0">
                    <a:pos x="82" y="0"/>
                  </a:cxn>
                  <a:cxn ang="0">
                    <a:pos x="22" y="72"/>
                  </a:cxn>
                </a:cxnLst>
                <a:rect l="0" t="0" r="r" b="b"/>
                <a:pathLst>
                  <a:path w="144" h="196">
                    <a:moveTo>
                      <a:pt x="22" y="72"/>
                    </a:moveTo>
                    <a:lnTo>
                      <a:pt x="0" y="122"/>
                    </a:lnTo>
                    <a:lnTo>
                      <a:pt x="26" y="192"/>
                    </a:lnTo>
                    <a:lnTo>
                      <a:pt x="94" y="196"/>
                    </a:lnTo>
                    <a:lnTo>
                      <a:pt x="144" y="93"/>
                    </a:lnTo>
                    <a:lnTo>
                      <a:pt x="118" y="32"/>
                    </a:lnTo>
                    <a:lnTo>
                      <a:pt x="82" y="0"/>
                    </a:lnTo>
                    <a:lnTo>
                      <a:pt x="22" y="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67" name="Freeform 179">
                <a:extLst>
                  <a:ext uri="{FF2B5EF4-FFF2-40B4-BE49-F238E27FC236}">
                    <a16:creationId xmlns:a16="http://schemas.microsoft.com/office/drawing/2014/main" id="{22A04CAF-823B-4265-B375-52CCDDFDFE95}"/>
                  </a:ext>
                </a:extLst>
              </p:cNvPr>
              <p:cNvSpPr>
                <a:spLocks/>
              </p:cNvSpPr>
              <p:nvPr/>
            </p:nvSpPr>
            <p:spPr bwMode="auto">
              <a:xfrm>
                <a:off x="3271" y="3331"/>
                <a:ext cx="49" cy="51"/>
              </a:xfrm>
              <a:custGeom>
                <a:avLst/>
                <a:gdLst/>
                <a:ahLst/>
                <a:cxnLst>
                  <a:cxn ang="0">
                    <a:pos x="36" y="56"/>
                  </a:cxn>
                  <a:cxn ang="0">
                    <a:pos x="0" y="116"/>
                  </a:cxn>
                  <a:cxn ang="0">
                    <a:pos x="60" y="184"/>
                  </a:cxn>
                  <a:cxn ang="0">
                    <a:pos x="116" y="212"/>
                  </a:cxn>
                  <a:cxn ang="0">
                    <a:pos x="174" y="148"/>
                  </a:cxn>
                  <a:cxn ang="0">
                    <a:pos x="203" y="85"/>
                  </a:cxn>
                  <a:cxn ang="0">
                    <a:pos x="192" y="20"/>
                  </a:cxn>
                  <a:cxn ang="0">
                    <a:pos x="152" y="0"/>
                  </a:cxn>
                  <a:cxn ang="0">
                    <a:pos x="104" y="20"/>
                  </a:cxn>
                  <a:cxn ang="0">
                    <a:pos x="36" y="56"/>
                  </a:cxn>
                </a:cxnLst>
                <a:rect l="0" t="0" r="r" b="b"/>
                <a:pathLst>
                  <a:path w="203" h="212">
                    <a:moveTo>
                      <a:pt x="36" y="56"/>
                    </a:moveTo>
                    <a:lnTo>
                      <a:pt x="0" y="116"/>
                    </a:lnTo>
                    <a:lnTo>
                      <a:pt x="60" y="184"/>
                    </a:lnTo>
                    <a:lnTo>
                      <a:pt x="116" y="212"/>
                    </a:lnTo>
                    <a:lnTo>
                      <a:pt x="174" y="148"/>
                    </a:lnTo>
                    <a:lnTo>
                      <a:pt x="203" y="85"/>
                    </a:lnTo>
                    <a:lnTo>
                      <a:pt x="192" y="20"/>
                    </a:lnTo>
                    <a:lnTo>
                      <a:pt x="152" y="0"/>
                    </a:lnTo>
                    <a:lnTo>
                      <a:pt x="104" y="20"/>
                    </a:lnTo>
                    <a:lnTo>
                      <a:pt x="36" y="5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68" name="Freeform 180">
                <a:extLst>
                  <a:ext uri="{FF2B5EF4-FFF2-40B4-BE49-F238E27FC236}">
                    <a16:creationId xmlns:a16="http://schemas.microsoft.com/office/drawing/2014/main" id="{3428EE7A-40B9-46C3-8E96-7390ADE0E28F}"/>
                  </a:ext>
                </a:extLst>
              </p:cNvPr>
              <p:cNvSpPr>
                <a:spLocks/>
              </p:cNvSpPr>
              <p:nvPr/>
            </p:nvSpPr>
            <p:spPr bwMode="auto">
              <a:xfrm>
                <a:off x="3633" y="3279"/>
                <a:ext cx="41" cy="26"/>
              </a:xfrm>
              <a:custGeom>
                <a:avLst/>
                <a:gdLst/>
                <a:ahLst/>
                <a:cxnLst>
                  <a:cxn ang="0">
                    <a:pos x="44" y="4"/>
                  </a:cxn>
                  <a:cxn ang="0">
                    <a:pos x="0" y="72"/>
                  </a:cxn>
                  <a:cxn ang="0">
                    <a:pos x="48" y="108"/>
                  </a:cxn>
                  <a:cxn ang="0">
                    <a:pos x="136" y="104"/>
                  </a:cxn>
                  <a:cxn ang="0">
                    <a:pos x="164" y="64"/>
                  </a:cxn>
                  <a:cxn ang="0">
                    <a:pos x="172" y="4"/>
                  </a:cxn>
                  <a:cxn ang="0">
                    <a:pos x="100" y="0"/>
                  </a:cxn>
                  <a:cxn ang="0">
                    <a:pos x="44" y="4"/>
                  </a:cxn>
                </a:cxnLst>
                <a:rect l="0" t="0" r="r" b="b"/>
                <a:pathLst>
                  <a:path w="172" h="108">
                    <a:moveTo>
                      <a:pt x="44" y="4"/>
                    </a:moveTo>
                    <a:lnTo>
                      <a:pt x="0" y="72"/>
                    </a:lnTo>
                    <a:lnTo>
                      <a:pt x="48" y="108"/>
                    </a:lnTo>
                    <a:lnTo>
                      <a:pt x="136" y="104"/>
                    </a:lnTo>
                    <a:lnTo>
                      <a:pt x="164" y="64"/>
                    </a:lnTo>
                    <a:lnTo>
                      <a:pt x="172" y="4"/>
                    </a:lnTo>
                    <a:lnTo>
                      <a:pt x="100" y="0"/>
                    </a:lnTo>
                    <a:lnTo>
                      <a:pt x="44" y="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sp>
          <p:nvSpPr>
            <p:cNvPr id="161" name="Freeform 181">
              <a:extLst>
                <a:ext uri="{FF2B5EF4-FFF2-40B4-BE49-F238E27FC236}">
                  <a16:creationId xmlns:a16="http://schemas.microsoft.com/office/drawing/2014/main" id="{AE6B7318-EA39-4F81-AECE-8BD85A079D06}"/>
                </a:ext>
              </a:extLst>
            </p:cNvPr>
            <p:cNvSpPr>
              <a:spLocks/>
            </p:cNvSpPr>
            <p:nvPr/>
          </p:nvSpPr>
          <p:spPr bwMode="auto">
            <a:xfrm>
              <a:off x="2143125" y="4019550"/>
              <a:ext cx="25400" cy="38100"/>
            </a:xfrm>
            <a:custGeom>
              <a:avLst/>
              <a:gdLst/>
              <a:ahLst/>
              <a:cxnLst>
                <a:cxn ang="0">
                  <a:pos x="0" y="33"/>
                </a:cxn>
                <a:cxn ang="0">
                  <a:pos x="7" y="103"/>
                </a:cxn>
                <a:cxn ang="0">
                  <a:pos x="14" y="187"/>
                </a:cxn>
                <a:cxn ang="0">
                  <a:pos x="86" y="173"/>
                </a:cxn>
                <a:cxn ang="0">
                  <a:pos x="115" y="110"/>
                </a:cxn>
                <a:cxn ang="0">
                  <a:pos x="125" y="24"/>
                </a:cxn>
                <a:cxn ang="0">
                  <a:pos x="53" y="0"/>
                </a:cxn>
                <a:cxn ang="0">
                  <a:pos x="0" y="33"/>
                </a:cxn>
              </a:cxnLst>
              <a:rect l="0" t="0" r="r" b="b"/>
              <a:pathLst>
                <a:path w="125" h="187">
                  <a:moveTo>
                    <a:pt x="0" y="33"/>
                  </a:moveTo>
                  <a:lnTo>
                    <a:pt x="7" y="103"/>
                  </a:lnTo>
                  <a:lnTo>
                    <a:pt x="14" y="187"/>
                  </a:lnTo>
                  <a:lnTo>
                    <a:pt x="86" y="173"/>
                  </a:lnTo>
                  <a:lnTo>
                    <a:pt x="115" y="110"/>
                  </a:lnTo>
                  <a:lnTo>
                    <a:pt x="125" y="24"/>
                  </a:lnTo>
                  <a:lnTo>
                    <a:pt x="53" y="0"/>
                  </a:lnTo>
                  <a:lnTo>
                    <a:pt x="0" y="3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nvGrpSpPr>
            <p:cNvPr id="162" name="Group 182">
              <a:extLst>
                <a:ext uri="{FF2B5EF4-FFF2-40B4-BE49-F238E27FC236}">
                  <a16:creationId xmlns:a16="http://schemas.microsoft.com/office/drawing/2014/main" id="{7AB9D586-AF39-4742-A3A8-55BDD8BA85AE}"/>
                </a:ext>
              </a:extLst>
            </p:cNvPr>
            <p:cNvGrpSpPr>
              <a:grpSpLocks/>
            </p:cNvGrpSpPr>
            <p:nvPr/>
          </p:nvGrpSpPr>
          <p:grpSpPr bwMode="auto">
            <a:xfrm>
              <a:off x="280988" y="2643188"/>
              <a:ext cx="60325" cy="103188"/>
              <a:chOff x="997" y="8534"/>
              <a:chExt cx="375" cy="631"/>
            </a:xfrm>
          </p:grpSpPr>
          <p:sp>
            <p:nvSpPr>
              <p:cNvPr id="163" name="Freeform 183">
                <a:extLst>
                  <a:ext uri="{FF2B5EF4-FFF2-40B4-BE49-F238E27FC236}">
                    <a16:creationId xmlns:a16="http://schemas.microsoft.com/office/drawing/2014/main" id="{8621A5CD-0D08-4FBB-BD4D-2F7E268E1A2E}"/>
                  </a:ext>
                </a:extLst>
              </p:cNvPr>
              <p:cNvSpPr>
                <a:spLocks/>
              </p:cNvSpPr>
              <p:nvPr/>
            </p:nvSpPr>
            <p:spPr bwMode="auto">
              <a:xfrm>
                <a:off x="997" y="8534"/>
                <a:ext cx="126" cy="155"/>
              </a:xfrm>
              <a:custGeom>
                <a:avLst/>
                <a:gdLst/>
                <a:ahLst/>
                <a:cxnLst>
                  <a:cxn ang="0">
                    <a:pos x="19" y="14"/>
                  </a:cxn>
                  <a:cxn ang="0">
                    <a:pos x="0" y="57"/>
                  </a:cxn>
                  <a:cxn ang="0">
                    <a:pos x="11" y="114"/>
                  </a:cxn>
                  <a:cxn ang="0">
                    <a:pos x="42" y="129"/>
                  </a:cxn>
                  <a:cxn ang="0">
                    <a:pos x="93" y="108"/>
                  </a:cxn>
                  <a:cxn ang="0">
                    <a:pos x="105" y="51"/>
                  </a:cxn>
                  <a:cxn ang="0">
                    <a:pos x="78" y="0"/>
                  </a:cxn>
                  <a:cxn ang="0">
                    <a:pos x="19" y="14"/>
                  </a:cxn>
                </a:cxnLst>
                <a:rect l="0" t="0" r="r" b="b"/>
                <a:pathLst>
                  <a:path w="105" h="129">
                    <a:moveTo>
                      <a:pt x="19" y="14"/>
                    </a:moveTo>
                    <a:lnTo>
                      <a:pt x="0" y="57"/>
                    </a:lnTo>
                    <a:lnTo>
                      <a:pt x="11" y="114"/>
                    </a:lnTo>
                    <a:lnTo>
                      <a:pt x="42" y="129"/>
                    </a:lnTo>
                    <a:lnTo>
                      <a:pt x="93" y="108"/>
                    </a:lnTo>
                    <a:lnTo>
                      <a:pt x="105" y="51"/>
                    </a:lnTo>
                    <a:lnTo>
                      <a:pt x="78" y="0"/>
                    </a:lnTo>
                    <a:lnTo>
                      <a:pt x="19" y="1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64" name="Freeform 184">
                <a:extLst>
                  <a:ext uri="{FF2B5EF4-FFF2-40B4-BE49-F238E27FC236}">
                    <a16:creationId xmlns:a16="http://schemas.microsoft.com/office/drawing/2014/main" id="{1A532A9A-A941-4134-8A32-45AEEB33C6E8}"/>
                  </a:ext>
                </a:extLst>
              </p:cNvPr>
              <p:cNvSpPr>
                <a:spLocks/>
              </p:cNvSpPr>
              <p:nvPr/>
            </p:nvSpPr>
            <p:spPr bwMode="auto">
              <a:xfrm>
                <a:off x="1134" y="8657"/>
                <a:ext cx="126" cy="130"/>
              </a:xfrm>
              <a:custGeom>
                <a:avLst/>
                <a:gdLst/>
                <a:ahLst/>
                <a:cxnLst>
                  <a:cxn ang="0">
                    <a:pos x="19" y="5"/>
                  </a:cxn>
                  <a:cxn ang="0">
                    <a:pos x="0" y="48"/>
                  </a:cxn>
                  <a:cxn ang="0">
                    <a:pos x="9" y="87"/>
                  </a:cxn>
                  <a:cxn ang="0">
                    <a:pos x="45" y="108"/>
                  </a:cxn>
                  <a:cxn ang="0">
                    <a:pos x="81" y="81"/>
                  </a:cxn>
                  <a:cxn ang="0">
                    <a:pos x="105" y="42"/>
                  </a:cxn>
                  <a:cxn ang="0">
                    <a:pos x="69" y="0"/>
                  </a:cxn>
                  <a:cxn ang="0">
                    <a:pos x="19" y="5"/>
                  </a:cxn>
                </a:cxnLst>
                <a:rect l="0" t="0" r="r" b="b"/>
                <a:pathLst>
                  <a:path w="105" h="108">
                    <a:moveTo>
                      <a:pt x="19" y="5"/>
                    </a:moveTo>
                    <a:lnTo>
                      <a:pt x="0" y="48"/>
                    </a:lnTo>
                    <a:lnTo>
                      <a:pt x="9" y="87"/>
                    </a:lnTo>
                    <a:lnTo>
                      <a:pt x="45" y="108"/>
                    </a:lnTo>
                    <a:lnTo>
                      <a:pt x="81" y="81"/>
                    </a:lnTo>
                    <a:lnTo>
                      <a:pt x="105" y="42"/>
                    </a:lnTo>
                    <a:lnTo>
                      <a:pt x="69" y="0"/>
                    </a:lnTo>
                    <a:lnTo>
                      <a:pt x="19" y="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65" name="Freeform 185">
                <a:extLst>
                  <a:ext uri="{FF2B5EF4-FFF2-40B4-BE49-F238E27FC236}">
                    <a16:creationId xmlns:a16="http://schemas.microsoft.com/office/drawing/2014/main" id="{EA80401C-EEEF-483F-AE60-0D4144384199}"/>
                  </a:ext>
                </a:extLst>
              </p:cNvPr>
              <p:cNvSpPr>
                <a:spLocks/>
              </p:cNvSpPr>
              <p:nvPr/>
            </p:nvSpPr>
            <p:spPr bwMode="auto">
              <a:xfrm>
                <a:off x="1145" y="8859"/>
                <a:ext cx="227" cy="306"/>
              </a:xfrm>
              <a:custGeom>
                <a:avLst/>
                <a:gdLst/>
                <a:ahLst/>
                <a:cxnLst>
                  <a:cxn ang="0">
                    <a:pos x="123" y="21"/>
                  </a:cxn>
                  <a:cxn ang="0">
                    <a:pos x="78" y="78"/>
                  </a:cxn>
                  <a:cxn ang="0">
                    <a:pos x="42" y="135"/>
                  </a:cxn>
                  <a:cxn ang="0">
                    <a:pos x="0" y="204"/>
                  </a:cxn>
                  <a:cxn ang="0">
                    <a:pos x="15" y="255"/>
                  </a:cxn>
                  <a:cxn ang="0">
                    <a:pos x="69" y="246"/>
                  </a:cxn>
                  <a:cxn ang="0">
                    <a:pos x="111" y="171"/>
                  </a:cxn>
                  <a:cxn ang="0">
                    <a:pos x="159" y="96"/>
                  </a:cxn>
                  <a:cxn ang="0">
                    <a:pos x="189" y="51"/>
                  </a:cxn>
                  <a:cxn ang="0">
                    <a:pos x="162" y="0"/>
                  </a:cxn>
                  <a:cxn ang="0">
                    <a:pos x="123" y="21"/>
                  </a:cxn>
                </a:cxnLst>
                <a:rect l="0" t="0" r="r" b="b"/>
                <a:pathLst>
                  <a:path w="189" h="255">
                    <a:moveTo>
                      <a:pt x="123" y="21"/>
                    </a:moveTo>
                    <a:lnTo>
                      <a:pt x="78" y="78"/>
                    </a:lnTo>
                    <a:lnTo>
                      <a:pt x="42" y="135"/>
                    </a:lnTo>
                    <a:lnTo>
                      <a:pt x="0" y="204"/>
                    </a:lnTo>
                    <a:lnTo>
                      <a:pt x="15" y="255"/>
                    </a:lnTo>
                    <a:lnTo>
                      <a:pt x="69" y="246"/>
                    </a:lnTo>
                    <a:lnTo>
                      <a:pt x="111" y="171"/>
                    </a:lnTo>
                    <a:lnTo>
                      <a:pt x="159" y="96"/>
                    </a:lnTo>
                    <a:lnTo>
                      <a:pt x="189" y="51"/>
                    </a:lnTo>
                    <a:lnTo>
                      <a:pt x="162" y="0"/>
                    </a:lnTo>
                    <a:lnTo>
                      <a:pt x="123" y="2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grpSp>
      <p:grpSp>
        <p:nvGrpSpPr>
          <p:cNvPr id="187" name="Group 186">
            <a:extLst>
              <a:ext uri="{FF2B5EF4-FFF2-40B4-BE49-F238E27FC236}">
                <a16:creationId xmlns:a16="http://schemas.microsoft.com/office/drawing/2014/main" id="{60E4EFD5-6376-49D3-A315-EB9AC7974A9A}"/>
              </a:ext>
            </a:extLst>
          </p:cNvPr>
          <p:cNvGrpSpPr/>
          <p:nvPr/>
        </p:nvGrpSpPr>
        <p:grpSpPr>
          <a:xfrm>
            <a:off x="8333899" y="2210795"/>
            <a:ext cx="3716208" cy="1424680"/>
            <a:chOff x="322253" y="1318769"/>
            <a:chExt cx="3716208" cy="1300423"/>
          </a:xfrm>
        </p:grpSpPr>
        <p:sp>
          <p:nvSpPr>
            <p:cNvPr id="192" name="Teardrop 191">
              <a:extLst>
                <a:ext uri="{FF2B5EF4-FFF2-40B4-BE49-F238E27FC236}">
                  <a16:creationId xmlns:a16="http://schemas.microsoft.com/office/drawing/2014/main" id="{59AD0F3D-5000-4900-8EA6-4DBD5392D1BE}"/>
                </a:ext>
              </a:extLst>
            </p:cNvPr>
            <p:cNvSpPr/>
            <p:nvPr/>
          </p:nvSpPr>
          <p:spPr>
            <a:xfrm rot="8100000">
              <a:off x="322253" y="1374984"/>
              <a:ext cx="465329" cy="429457"/>
            </a:xfrm>
            <a:prstGeom prst="teardrop">
              <a:avLst>
                <a:gd name="adj" fmla="val 1632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a:extLst>
                <a:ext uri="{FF2B5EF4-FFF2-40B4-BE49-F238E27FC236}">
                  <a16:creationId xmlns:a16="http://schemas.microsoft.com/office/drawing/2014/main" id="{8274C695-C5F5-4441-A39A-A19602EFE36C}"/>
                </a:ext>
              </a:extLst>
            </p:cNvPr>
            <p:cNvGrpSpPr/>
            <p:nvPr/>
          </p:nvGrpSpPr>
          <p:grpSpPr>
            <a:xfrm>
              <a:off x="1101373" y="1318769"/>
              <a:ext cx="2937088" cy="1300423"/>
              <a:chOff x="1101373" y="1318769"/>
              <a:chExt cx="2937088" cy="1300423"/>
            </a:xfrm>
          </p:grpSpPr>
          <p:sp>
            <p:nvSpPr>
              <p:cNvPr id="190" name="TextBox 189">
                <a:extLst>
                  <a:ext uri="{FF2B5EF4-FFF2-40B4-BE49-F238E27FC236}">
                    <a16:creationId xmlns:a16="http://schemas.microsoft.com/office/drawing/2014/main" id="{A370BF1C-98BA-4742-B594-30DAE7CEABA9}"/>
                  </a:ext>
                </a:extLst>
              </p:cNvPr>
              <p:cNvSpPr txBox="1"/>
              <p:nvPr/>
            </p:nvSpPr>
            <p:spPr>
              <a:xfrm>
                <a:off x="1101373" y="1318769"/>
                <a:ext cx="2937088" cy="461665"/>
              </a:xfrm>
              <a:prstGeom prst="rect">
                <a:avLst/>
              </a:prstGeom>
              <a:noFill/>
            </p:spPr>
            <p:txBody>
              <a:bodyPr wrap="square" lIns="0" rtlCol="0" anchor="ctr">
                <a:spAutoFit/>
              </a:bodyPr>
              <a:lstStyle/>
              <a:p>
                <a:r>
                  <a:rPr lang="en-US" sz="2400" b="1" dirty="0"/>
                  <a:t>Eastern Africa</a:t>
                </a:r>
              </a:p>
            </p:txBody>
          </p:sp>
          <p:sp>
            <p:nvSpPr>
              <p:cNvPr id="191" name="TextBox 190">
                <a:extLst>
                  <a:ext uri="{FF2B5EF4-FFF2-40B4-BE49-F238E27FC236}">
                    <a16:creationId xmlns:a16="http://schemas.microsoft.com/office/drawing/2014/main" id="{4D7C6367-B671-4C3D-8EEE-09303BBB53A3}"/>
                  </a:ext>
                </a:extLst>
              </p:cNvPr>
              <p:cNvSpPr txBox="1"/>
              <p:nvPr/>
            </p:nvSpPr>
            <p:spPr>
              <a:xfrm>
                <a:off x="1109168" y="1776392"/>
                <a:ext cx="2929293" cy="842800"/>
              </a:xfrm>
              <a:prstGeom prst="rect">
                <a:avLst/>
              </a:prstGeom>
              <a:noFill/>
            </p:spPr>
            <p:txBody>
              <a:bodyPr wrap="square" lIns="0" rIns="0" rtlCol="0" anchor="ctr">
                <a:spAutoFit/>
              </a:bodyPr>
              <a:lstStyle/>
              <a:p>
                <a:r>
                  <a:rPr lang="en-US" dirty="0"/>
                  <a:t>Eritrea, Ethiopia, Kenya, Rwanda, Somalia, South Sudan, Tanzania, Uganda</a:t>
                </a:r>
              </a:p>
            </p:txBody>
          </p:sp>
        </p:grpSp>
      </p:grpSp>
      <p:grpSp>
        <p:nvGrpSpPr>
          <p:cNvPr id="195" name="Group 194">
            <a:extLst>
              <a:ext uri="{FF2B5EF4-FFF2-40B4-BE49-F238E27FC236}">
                <a16:creationId xmlns:a16="http://schemas.microsoft.com/office/drawing/2014/main" id="{1B8A2AB0-7F45-4EF0-BB44-078873C39022}"/>
              </a:ext>
            </a:extLst>
          </p:cNvPr>
          <p:cNvGrpSpPr/>
          <p:nvPr/>
        </p:nvGrpSpPr>
        <p:grpSpPr>
          <a:xfrm>
            <a:off x="8303483" y="4936620"/>
            <a:ext cx="3716208" cy="1594289"/>
            <a:chOff x="322253" y="1338901"/>
            <a:chExt cx="3716208" cy="1455240"/>
          </a:xfrm>
        </p:grpSpPr>
        <p:sp>
          <p:nvSpPr>
            <p:cNvPr id="196" name="Teardrop 195">
              <a:extLst>
                <a:ext uri="{FF2B5EF4-FFF2-40B4-BE49-F238E27FC236}">
                  <a16:creationId xmlns:a16="http://schemas.microsoft.com/office/drawing/2014/main" id="{5D53293B-6D9B-4DDC-8EB4-A5E76AB12988}"/>
                </a:ext>
              </a:extLst>
            </p:cNvPr>
            <p:cNvSpPr/>
            <p:nvPr/>
          </p:nvSpPr>
          <p:spPr>
            <a:xfrm rot="8100000">
              <a:off x="322253" y="1374984"/>
              <a:ext cx="465329" cy="429457"/>
            </a:xfrm>
            <a:prstGeom prst="teardrop">
              <a:avLst>
                <a:gd name="adj" fmla="val 163267"/>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96">
              <a:extLst>
                <a:ext uri="{FF2B5EF4-FFF2-40B4-BE49-F238E27FC236}">
                  <a16:creationId xmlns:a16="http://schemas.microsoft.com/office/drawing/2014/main" id="{6D7BD556-031E-4086-A3E4-9792D3446602}"/>
                </a:ext>
              </a:extLst>
            </p:cNvPr>
            <p:cNvGrpSpPr/>
            <p:nvPr/>
          </p:nvGrpSpPr>
          <p:grpSpPr>
            <a:xfrm>
              <a:off x="1101373" y="1338901"/>
              <a:ext cx="2937088" cy="1455240"/>
              <a:chOff x="1101373" y="1338901"/>
              <a:chExt cx="2937088" cy="1455240"/>
            </a:xfrm>
          </p:grpSpPr>
          <p:sp>
            <p:nvSpPr>
              <p:cNvPr id="198" name="TextBox 197">
                <a:extLst>
                  <a:ext uri="{FF2B5EF4-FFF2-40B4-BE49-F238E27FC236}">
                    <a16:creationId xmlns:a16="http://schemas.microsoft.com/office/drawing/2014/main" id="{B68A7208-D006-46E6-9E62-F814CEDFDE32}"/>
                  </a:ext>
                </a:extLst>
              </p:cNvPr>
              <p:cNvSpPr txBox="1"/>
              <p:nvPr/>
            </p:nvSpPr>
            <p:spPr>
              <a:xfrm>
                <a:off x="1101373" y="1338901"/>
                <a:ext cx="2937088" cy="421400"/>
              </a:xfrm>
              <a:prstGeom prst="rect">
                <a:avLst/>
              </a:prstGeom>
              <a:noFill/>
            </p:spPr>
            <p:txBody>
              <a:bodyPr wrap="square" lIns="0" rtlCol="0" anchor="ctr">
                <a:spAutoFit/>
              </a:bodyPr>
              <a:lstStyle/>
              <a:p>
                <a:r>
                  <a:rPr lang="en-US" sz="2400" b="1" dirty="0"/>
                  <a:t>Southern Africa</a:t>
                </a:r>
              </a:p>
            </p:txBody>
          </p:sp>
          <p:sp>
            <p:nvSpPr>
              <p:cNvPr id="199" name="TextBox 198">
                <a:extLst>
                  <a:ext uri="{FF2B5EF4-FFF2-40B4-BE49-F238E27FC236}">
                    <a16:creationId xmlns:a16="http://schemas.microsoft.com/office/drawing/2014/main" id="{0BCBF2DC-4DE1-4E7C-A944-B1A9CB92B52E}"/>
                  </a:ext>
                </a:extLst>
              </p:cNvPr>
              <p:cNvSpPr txBox="1"/>
              <p:nvPr/>
            </p:nvSpPr>
            <p:spPr>
              <a:xfrm>
                <a:off x="1109168" y="1698501"/>
                <a:ext cx="2929293" cy="1095640"/>
              </a:xfrm>
              <a:prstGeom prst="rect">
                <a:avLst/>
              </a:prstGeom>
              <a:noFill/>
            </p:spPr>
            <p:txBody>
              <a:bodyPr wrap="square" lIns="0" rIns="0" rtlCol="0" anchor="ctr">
                <a:spAutoFit/>
              </a:bodyPr>
              <a:lstStyle/>
              <a:p>
                <a:r>
                  <a:rPr lang="en-US" dirty="0"/>
                  <a:t>Angola, Botswana, Eswatini, Lesotho, Malawi, Mozambique, Namibia, South Africa, Zambia, Zimbabwe</a:t>
                </a:r>
              </a:p>
            </p:txBody>
          </p:sp>
        </p:grpSp>
      </p:grpSp>
      <p:grpSp>
        <p:nvGrpSpPr>
          <p:cNvPr id="200" name="Group 199">
            <a:extLst>
              <a:ext uri="{FF2B5EF4-FFF2-40B4-BE49-F238E27FC236}">
                <a16:creationId xmlns:a16="http://schemas.microsoft.com/office/drawing/2014/main" id="{98AFC5CC-C824-43AF-94FB-C1285189752A}"/>
              </a:ext>
            </a:extLst>
          </p:cNvPr>
          <p:cNvGrpSpPr/>
          <p:nvPr/>
        </p:nvGrpSpPr>
        <p:grpSpPr>
          <a:xfrm>
            <a:off x="373627" y="2300188"/>
            <a:ext cx="3716208" cy="1849749"/>
            <a:chOff x="322253" y="1338901"/>
            <a:chExt cx="3716208" cy="1688418"/>
          </a:xfrm>
        </p:grpSpPr>
        <p:sp>
          <p:nvSpPr>
            <p:cNvPr id="201" name="Teardrop 200">
              <a:extLst>
                <a:ext uri="{FF2B5EF4-FFF2-40B4-BE49-F238E27FC236}">
                  <a16:creationId xmlns:a16="http://schemas.microsoft.com/office/drawing/2014/main" id="{E3596686-EC8E-4329-9790-24CAFA42F3E6}"/>
                </a:ext>
              </a:extLst>
            </p:cNvPr>
            <p:cNvSpPr/>
            <p:nvPr/>
          </p:nvSpPr>
          <p:spPr>
            <a:xfrm rot="8100000">
              <a:off x="322253" y="1374984"/>
              <a:ext cx="465329" cy="429457"/>
            </a:xfrm>
            <a:prstGeom prst="teardrop">
              <a:avLst>
                <a:gd name="adj" fmla="val 1632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a:extLst>
                <a:ext uri="{FF2B5EF4-FFF2-40B4-BE49-F238E27FC236}">
                  <a16:creationId xmlns:a16="http://schemas.microsoft.com/office/drawing/2014/main" id="{1E663468-6EDE-4E28-909A-7A02C2E81359}"/>
                </a:ext>
              </a:extLst>
            </p:cNvPr>
            <p:cNvGrpSpPr/>
            <p:nvPr/>
          </p:nvGrpSpPr>
          <p:grpSpPr>
            <a:xfrm>
              <a:off x="1101373" y="1338901"/>
              <a:ext cx="2937088" cy="1688418"/>
              <a:chOff x="1101373" y="1338901"/>
              <a:chExt cx="2937088" cy="1688418"/>
            </a:xfrm>
          </p:grpSpPr>
          <p:sp>
            <p:nvSpPr>
              <p:cNvPr id="203" name="TextBox 202">
                <a:extLst>
                  <a:ext uri="{FF2B5EF4-FFF2-40B4-BE49-F238E27FC236}">
                    <a16:creationId xmlns:a16="http://schemas.microsoft.com/office/drawing/2014/main" id="{7B32B2E0-6D94-46B4-866C-685734D49C05}"/>
                  </a:ext>
                </a:extLst>
              </p:cNvPr>
              <p:cNvSpPr txBox="1"/>
              <p:nvPr/>
            </p:nvSpPr>
            <p:spPr>
              <a:xfrm>
                <a:off x="1101373" y="1338901"/>
                <a:ext cx="2937088" cy="421400"/>
              </a:xfrm>
              <a:prstGeom prst="rect">
                <a:avLst/>
              </a:prstGeom>
              <a:noFill/>
            </p:spPr>
            <p:txBody>
              <a:bodyPr wrap="square" lIns="0" rtlCol="0" anchor="ctr">
                <a:spAutoFit/>
              </a:bodyPr>
              <a:lstStyle/>
              <a:p>
                <a:r>
                  <a:rPr lang="en-US" sz="2400" b="1" dirty="0"/>
                  <a:t>Western Africa</a:t>
                </a:r>
              </a:p>
            </p:txBody>
          </p:sp>
          <p:sp>
            <p:nvSpPr>
              <p:cNvPr id="204" name="TextBox 203">
                <a:extLst>
                  <a:ext uri="{FF2B5EF4-FFF2-40B4-BE49-F238E27FC236}">
                    <a16:creationId xmlns:a16="http://schemas.microsoft.com/office/drawing/2014/main" id="{3FA781EC-5763-42E3-8F36-BB6893C9E519}"/>
                  </a:ext>
                </a:extLst>
              </p:cNvPr>
              <p:cNvSpPr txBox="1"/>
              <p:nvPr/>
            </p:nvSpPr>
            <p:spPr>
              <a:xfrm>
                <a:off x="1109168" y="1678840"/>
                <a:ext cx="2605583" cy="1348479"/>
              </a:xfrm>
              <a:prstGeom prst="rect">
                <a:avLst/>
              </a:prstGeom>
              <a:noFill/>
            </p:spPr>
            <p:txBody>
              <a:bodyPr wrap="square" lIns="0" rIns="0" rtlCol="0" anchor="ctr">
                <a:spAutoFit/>
              </a:bodyPr>
              <a:lstStyle/>
              <a:p>
                <a:r>
                  <a:rPr lang="en-US" dirty="0"/>
                  <a:t>Benin, Burkina Faso, Côte d’Ivoire, Ghana, Guinea, Guinea-Bissau, Liberia, Mali, Niger, Nigeria, Senegal, Sierra Leone, Togo</a:t>
                </a:r>
              </a:p>
            </p:txBody>
          </p:sp>
        </p:grpSp>
      </p:grpSp>
      <p:grpSp>
        <p:nvGrpSpPr>
          <p:cNvPr id="205" name="Group 204">
            <a:extLst>
              <a:ext uri="{FF2B5EF4-FFF2-40B4-BE49-F238E27FC236}">
                <a16:creationId xmlns:a16="http://schemas.microsoft.com/office/drawing/2014/main" id="{644561DE-D75C-46ED-B758-21BF8A51714F}"/>
              </a:ext>
            </a:extLst>
          </p:cNvPr>
          <p:cNvGrpSpPr/>
          <p:nvPr/>
        </p:nvGrpSpPr>
        <p:grpSpPr>
          <a:xfrm>
            <a:off x="1521956" y="4883907"/>
            <a:ext cx="3716208" cy="1835072"/>
            <a:chOff x="322253" y="1338901"/>
            <a:chExt cx="3716208" cy="1675022"/>
          </a:xfrm>
        </p:grpSpPr>
        <p:sp>
          <p:nvSpPr>
            <p:cNvPr id="206" name="Teardrop 205">
              <a:extLst>
                <a:ext uri="{FF2B5EF4-FFF2-40B4-BE49-F238E27FC236}">
                  <a16:creationId xmlns:a16="http://schemas.microsoft.com/office/drawing/2014/main" id="{D3FD2CBE-6EF4-4596-894A-F894B1FB7D16}"/>
                </a:ext>
              </a:extLst>
            </p:cNvPr>
            <p:cNvSpPr/>
            <p:nvPr/>
          </p:nvSpPr>
          <p:spPr>
            <a:xfrm rot="8100000">
              <a:off x="322253" y="1374984"/>
              <a:ext cx="465329" cy="429457"/>
            </a:xfrm>
            <a:prstGeom prst="teardrop">
              <a:avLst>
                <a:gd name="adj" fmla="val 163267"/>
              </a:avLst>
            </a:prstGeom>
            <a:solidFill>
              <a:srgbClr val="2A9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a:extLst>
                <a:ext uri="{FF2B5EF4-FFF2-40B4-BE49-F238E27FC236}">
                  <a16:creationId xmlns:a16="http://schemas.microsoft.com/office/drawing/2014/main" id="{0AF3DCD3-FBD0-4779-A476-6AF263B20D5A}"/>
                </a:ext>
              </a:extLst>
            </p:cNvPr>
            <p:cNvGrpSpPr/>
            <p:nvPr/>
          </p:nvGrpSpPr>
          <p:grpSpPr>
            <a:xfrm>
              <a:off x="1101373" y="1338901"/>
              <a:ext cx="2937088" cy="1675022"/>
              <a:chOff x="1101373" y="1338901"/>
              <a:chExt cx="2937088" cy="1675022"/>
            </a:xfrm>
          </p:grpSpPr>
          <p:sp>
            <p:nvSpPr>
              <p:cNvPr id="208" name="TextBox 207">
                <a:extLst>
                  <a:ext uri="{FF2B5EF4-FFF2-40B4-BE49-F238E27FC236}">
                    <a16:creationId xmlns:a16="http://schemas.microsoft.com/office/drawing/2014/main" id="{A4F204FE-1764-43E2-82B2-91DAE6DCA164}"/>
                  </a:ext>
                </a:extLst>
              </p:cNvPr>
              <p:cNvSpPr txBox="1"/>
              <p:nvPr/>
            </p:nvSpPr>
            <p:spPr>
              <a:xfrm>
                <a:off x="1101373" y="1338901"/>
                <a:ext cx="2937088" cy="421400"/>
              </a:xfrm>
              <a:prstGeom prst="rect">
                <a:avLst/>
              </a:prstGeom>
              <a:noFill/>
            </p:spPr>
            <p:txBody>
              <a:bodyPr wrap="square" lIns="0" rtlCol="0" anchor="ctr">
                <a:spAutoFit/>
              </a:bodyPr>
              <a:lstStyle/>
              <a:p>
                <a:r>
                  <a:rPr lang="en-US" sz="2400" b="1" dirty="0"/>
                  <a:t>Central Africa</a:t>
                </a:r>
              </a:p>
            </p:txBody>
          </p:sp>
          <p:sp>
            <p:nvSpPr>
              <p:cNvPr id="209" name="TextBox 208">
                <a:extLst>
                  <a:ext uri="{FF2B5EF4-FFF2-40B4-BE49-F238E27FC236}">
                    <a16:creationId xmlns:a16="http://schemas.microsoft.com/office/drawing/2014/main" id="{9C01A481-56AC-4120-8468-620D57568A1F}"/>
                  </a:ext>
                </a:extLst>
              </p:cNvPr>
              <p:cNvSpPr txBox="1"/>
              <p:nvPr/>
            </p:nvSpPr>
            <p:spPr>
              <a:xfrm>
                <a:off x="1109168" y="1665444"/>
                <a:ext cx="2929293" cy="1348479"/>
              </a:xfrm>
              <a:prstGeom prst="rect">
                <a:avLst/>
              </a:prstGeom>
              <a:noFill/>
            </p:spPr>
            <p:txBody>
              <a:bodyPr wrap="square" lIns="0" rIns="0" rtlCol="0" anchor="ctr">
                <a:spAutoFit/>
              </a:bodyPr>
              <a:lstStyle/>
              <a:p>
                <a:r>
                  <a:rPr lang="en-US" dirty="0"/>
                  <a:t>Cameroon, Central African Republic, Chad, Democratic Republic of Congo, Gabon, Republic of Congo, Equatorial Guinea</a:t>
                </a:r>
              </a:p>
            </p:txBody>
          </p:sp>
        </p:grpSp>
      </p:grpSp>
    </p:spTree>
    <p:extLst>
      <p:ext uri="{BB962C8B-B14F-4D97-AF65-F5344CB8AC3E}">
        <p14:creationId xmlns:p14="http://schemas.microsoft.com/office/powerpoint/2010/main" val="2126548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4FB3D-171E-4A00-9383-C4E44566ABE8}"/>
              </a:ext>
            </a:extLst>
          </p:cNvPr>
          <p:cNvSpPr>
            <a:spLocks noGrp="1"/>
          </p:cNvSpPr>
          <p:nvPr>
            <p:ph type="title"/>
          </p:nvPr>
        </p:nvSpPr>
        <p:spPr>
          <a:xfrm>
            <a:off x="520700" y="-3175"/>
            <a:ext cx="10515600" cy="1133856"/>
          </a:xfrm>
        </p:spPr>
        <p:txBody>
          <a:bodyPr>
            <a:normAutofit/>
          </a:bodyPr>
          <a:lstStyle/>
          <a:p>
            <a:r>
              <a:rPr lang="en-US" sz="3600" b="1" dirty="0">
                <a:latin typeface="+mn-lt"/>
              </a:rPr>
              <a:t>Governance of the AEF Cont.</a:t>
            </a:r>
          </a:p>
        </p:txBody>
      </p:sp>
      <p:sp>
        <p:nvSpPr>
          <p:cNvPr id="3" name="Content Placeholder 2">
            <a:extLst>
              <a:ext uri="{FF2B5EF4-FFF2-40B4-BE49-F238E27FC236}">
                <a16:creationId xmlns:a16="http://schemas.microsoft.com/office/drawing/2014/main" id="{46AF9A77-D580-4428-B84A-0DBAF5B8A6CE}"/>
              </a:ext>
            </a:extLst>
          </p:cNvPr>
          <p:cNvSpPr>
            <a:spLocks noGrp="1"/>
          </p:cNvSpPr>
          <p:nvPr>
            <p:ph idx="1"/>
          </p:nvPr>
        </p:nvSpPr>
        <p:spPr>
          <a:xfrm>
            <a:off x="495300" y="1460500"/>
            <a:ext cx="7607300" cy="5080000"/>
          </a:xfrm>
        </p:spPr>
        <p:txBody>
          <a:bodyPr>
            <a:normAutofit lnSpcReduction="10000"/>
          </a:bodyPr>
          <a:lstStyle/>
          <a:p>
            <a:pPr marL="0" indent="0">
              <a:buNone/>
            </a:pPr>
            <a:r>
              <a:rPr lang="en-US" b="1" dirty="0"/>
              <a:t>Donors</a:t>
            </a:r>
          </a:p>
          <a:p>
            <a:pPr marL="0" indent="0">
              <a:lnSpc>
                <a:spcPct val="125000"/>
              </a:lnSpc>
              <a:buNone/>
            </a:pPr>
            <a:r>
              <a:rPr lang="en-US" dirty="0">
                <a:latin typeface="Calibri" panose="020F0502020204030204" pitchFamily="34" charset="0"/>
                <a:ea typeface="Cambria" charset="0"/>
                <a:cs typeface="Calibri" panose="020F0502020204030204" pitchFamily="34" charset="0"/>
              </a:rPr>
              <a:t>Belgium, China, European Commission, France, Germany, Netherlands, South Africa, United Kingdom</a:t>
            </a:r>
          </a:p>
          <a:p>
            <a:pPr marL="0" indent="0">
              <a:buNone/>
            </a:pPr>
            <a:endParaRPr lang="en-US" dirty="0">
              <a:latin typeface="Calibri" panose="020F0502020204030204" pitchFamily="34" charset="0"/>
              <a:ea typeface="Cambria" charset="0"/>
              <a:cs typeface="Calibri" panose="020F0502020204030204" pitchFamily="34" charset="0"/>
            </a:endParaRPr>
          </a:p>
          <a:p>
            <a:pPr marL="0" indent="0">
              <a:buNone/>
            </a:pPr>
            <a:endParaRPr lang="en-US" dirty="0">
              <a:latin typeface="Calibri" panose="020F0502020204030204" pitchFamily="34" charset="0"/>
              <a:ea typeface="Cambria" charset="0"/>
              <a:cs typeface="Calibri" panose="020F0502020204030204" pitchFamily="34" charset="0"/>
            </a:endParaRPr>
          </a:p>
          <a:p>
            <a:pPr marL="0" indent="0">
              <a:buNone/>
            </a:pPr>
            <a:r>
              <a:rPr lang="en-US" b="1" dirty="0">
                <a:latin typeface="Calibri" panose="020F0502020204030204" pitchFamily="34" charset="0"/>
                <a:ea typeface="Cambria" charset="0"/>
                <a:cs typeface="Calibri" panose="020F0502020204030204" pitchFamily="34" charset="0"/>
              </a:rPr>
              <a:t>Ex-Officio Members</a:t>
            </a:r>
          </a:p>
          <a:p>
            <a:pPr marL="0" indent="0">
              <a:buNone/>
            </a:pPr>
            <a:r>
              <a:rPr lang="en-US" dirty="0">
                <a:latin typeface="Calibri" panose="020F0502020204030204" pitchFamily="34" charset="0"/>
                <a:ea typeface="Cambria" charset="0"/>
                <a:cs typeface="Calibri" panose="020F0502020204030204" pitchFamily="34" charset="0"/>
              </a:rPr>
              <a:t>UNEP</a:t>
            </a:r>
          </a:p>
          <a:p>
            <a:pPr marL="0" indent="0">
              <a:buNone/>
            </a:pPr>
            <a:r>
              <a:rPr lang="en-US" dirty="0">
                <a:latin typeface="Calibri" panose="020F0502020204030204" pitchFamily="34" charset="0"/>
                <a:ea typeface="Cambria" charset="0"/>
                <a:cs typeface="Calibri" panose="020F0502020204030204" pitchFamily="34" charset="0"/>
              </a:rPr>
              <a:t>CITES</a:t>
            </a:r>
          </a:p>
          <a:p>
            <a:pPr marL="0" indent="0">
              <a:buNone/>
            </a:pPr>
            <a:r>
              <a:rPr lang="en-US" dirty="0">
                <a:latin typeface="Calibri" panose="020F0502020204030204" pitchFamily="34" charset="0"/>
                <a:ea typeface="Cambria" charset="0"/>
                <a:cs typeface="Calibri" panose="020F0502020204030204" pitchFamily="34" charset="0"/>
              </a:rPr>
              <a:t>CMS</a:t>
            </a:r>
          </a:p>
          <a:p>
            <a:pPr marL="0" indent="0">
              <a:buNone/>
            </a:pPr>
            <a:endParaRPr lang="en-US" dirty="0">
              <a:latin typeface="Cambria" charset="0"/>
              <a:ea typeface="Cambria" charset="0"/>
              <a:cs typeface="Cambria" charset="0"/>
            </a:endParaRPr>
          </a:p>
        </p:txBody>
      </p:sp>
      <p:pic>
        <p:nvPicPr>
          <p:cNvPr id="1026" name="Picture 2" descr="CMS | Wild For Life">
            <a:extLst>
              <a:ext uri="{FF2B5EF4-FFF2-40B4-BE49-F238E27FC236}">
                <a16:creationId xmlns:a16="http://schemas.microsoft.com/office/drawing/2014/main" id="{C2D44B82-C9FC-4CF0-BE47-232439E720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06" r="24192"/>
          <a:stretch/>
        </p:blipFill>
        <p:spPr bwMode="auto">
          <a:xfrm>
            <a:off x="10344493" y="4863021"/>
            <a:ext cx="1745907" cy="16470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on Range State Meeting - Joint statement by CITES - CMS | CITES">
            <a:extLst>
              <a:ext uri="{FF2B5EF4-FFF2-40B4-BE49-F238E27FC236}">
                <a16:creationId xmlns:a16="http://schemas.microsoft.com/office/drawing/2014/main" id="{7043B4CB-CD8D-45DA-917D-CE128BEDB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9818" y="5070420"/>
            <a:ext cx="2177478" cy="11779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lgium flag icon - Country flags">
            <a:extLst>
              <a:ext uri="{FF2B5EF4-FFF2-40B4-BE49-F238E27FC236}">
                <a16:creationId xmlns:a16="http://schemas.microsoft.com/office/drawing/2014/main" id="{40861994-D0AD-4795-B7E4-A9B9EC74F7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2687" y="1074739"/>
            <a:ext cx="766762" cy="7667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C7D32AC-33DA-480F-89A4-5C38446F02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3438" y="1049338"/>
            <a:ext cx="768096" cy="7680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urope flag icon - Country flags">
            <a:extLst>
              <a:ext uri="{FF2B5EF4-FFF2-40B4-BE49-F238E27FC236}">
                <a16:creationId xmlns:a16="http://schemas.microsoft.com/office/drawing/2014/main" id="{73B86E7E-E87C-4562-B4BF-2AE448C163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5638" y="1036638"/>
            <a:ext cx="768096" cy="76809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2AE7ABAC-3FE8-47E9-B48C-064F212643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8850" y="2038350"/>
            <a:ext cx="768096" cy="76809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Germany flag icon - Country flags">
            <a:extLst>
              <a:ext uri="{FF2B5EF4-FFF2-40B4-BE49-F238E27FC236}">
                <a16:creationId xmlns:a16="http://schemas.microsoft.com/office/drawing/2014/main" id="{E7EDCE3C-A71F-41F0-9E30-3F614E2AC7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44075" y="2047875"/>
            <a:ext cx="768096" cy="76809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The Netherlands flag icon - Country flags">
            <a:extLst>
              <a:ext uri="{FF2B5EF4-FFF2-40B4-BE49-F238E27FC236}">
                <a16:creationId xmlns:a16="http://schemas.microsoft.com/office/drawing/2014/main" id="{610FE953-81AD-4201-BEDD-0AF9C64FB2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23575" y="2047875"/>
            <a:ext cx="768096" cy="768096"/>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5BD5BB64-FE04-46DE-8750-D4343F8DBA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55038" y="3043238"/>
            <a:ext cx="768096" cy="76809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29352E8E-345F-4952-9E05-DA5AB5E5DB7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40900" y="3060700"/>
            <a:ext cx="768096" cy="768096"/>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UNEP Blue Logo | PAGE">
            <a:extLst>
              <a:ext uri="{FF2B5EF4-FFF2-40B4-BE49-F238E27FC236}">
                <a16:creationId xmlns:a16="http://schemas.microsoft.com/office/drawing/2014/main" id="{D7E696BA-81E0-4618-8996-7F8A0C07F34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61989" y="5070420"/>
            <a:ext cx="1887742" cy="142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42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0">
              <a:schemeClr val="bg1"/>
            </a:gs>
            <a:gs pos="55000">
              <a:srgbClr val="FFFFFF"/>
            </a:gs>
            <a:gs pos="87000">
              <a:schemeClr val="bg1">
                <a:alpha val="13000"/>
              </a:schemeClr>
            </a:gs>
          </a:gsLst>
          <a:lin ang="0" scaled="1"/>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A6234A-7F58-45A6-8533-C3CD02B8C58C}"/>
              </a:ext>
            </a:extLst>
          </p:cNvPr>
          <p:cNvPicPr>
            <a:picLocks noChangeAspect="1"/>
          </p:cNvPicPr>
          <p:nvPr/>
        </p:nvPicPr>
        <p:blipFill rotWithShape="1">
          <a:blip r:embed="rId3">
            <a:extLst>
              <a:ext uri="{28A0092B-C50C-407E-A947-70E740481C1C}">
                <a14:useLocalDpi xmlns:a14="http://schemas.microsoft.com/office/drawing/2010/main" val="0"/>
              </a:ext>
            </a:extLst>
          </a:blip>
          <a:srcRect l="33017" r="9425" b="5436"/>
          <a:stretch/>
        </p:blipFill>
        <p:spPr>
          <a:xfrm>
            <a:off x="6623301" y="10"/>
            <a:ext cx="5565650" cy="6857990"/>
          </a:xfrm>
          <a:prstGeom prst="rect">
            <a:avLst/>
          </a:prstGeom>
        </p:spPr>
      </p:pic>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5D0313-3CE0-4CE9-9FD7-334FC581CFAC}"/>
              </a:ext>
            </a:extLst>
          </p:cNvPr>
          <p:cNvSpPr>
            <a:spLocks noGrp="1"/>
          </p:cNvSpPr>
          <p:nvPr>
            <p:ph type="title"/>
          </p:nvPr>
        </p:nvSpPr>
        <p:spPr>
          <a:xfrm>
            <a:off x="500376" y="30343"/>
            <a:ext cx="6121400" cy="1133856"/>
          </a:xfrm>
        </p:spPr>
        <p:txBody>
          <a:bodyPr>
            <a:normAutofit/>
          </a:bodyPr>
          <a:lstStyle/>
          <a:p>
            <a:r>
              <a:rPr lang="en-US" sz="3600" b="1" dirty="0">
                <a:latin typeface="Calibri" panose="020F0502020204030204" pitchFamily="34" charset="0"/>
                <a:cs typeface="Calibri" panose="020F0502020204030204" pitchFamily="34" charset="0"/>
              </a:rPr>
              <a:t>Governance </a:t>
            </a:r>
            <a:r>
              <a:rPr lang="en-US" sz="3600" b="1" dirty="0" err="1">
                <a:latin typeface="Calibri" panose="020F0502020204030204" pitchFamily="34" charset="0"/>
                <a:cs typeface="Calibri" panose="020F0502020204030204" pitchFamily="34" charset="0"/>
              </a:rPr>
              <a:t>Cont</a:t>
            </a:r>
            <a:r>
              <a:rPr lang="en-US" sz="3600" b="1" dirty="0">
                <a:latin typeface="Calibri" panose="020F0502020204030204" pitchFamily="34" charset="0"/>
                <a:cs typeface="Calibri" panose="020F0502020204030204" pitchFamily="34" charset="0"/>
              </a:rPr>
              <a:t>: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AEF Steering Committee</a:t>
            </a:r>
          </a:p>
        </p:txBody>
      </p:sp>
      <p:sp>
        <p:nvSpPr>
          <p:cNvPr id="3" name="Content Placeholder 2">
            <a:extLst>
              <a:ext uri="{FF2B5EF4-FFF2-40B4-BE49-F238E27FC236}">
                <a16:creationId xmlns:a16="http://schemas.microsoft.com/office/drawing/2014/main" id="{09ED8978-8A8B-4044-8126-3B6C346E5C3D}"/>
              </a:ext>
            </a:extLst>
          </p:cNvPr>
          <p:cNvSpPr>
            <a:spLocks noGrp="1"/>
          </p:cNvSpPr>
          <p:nvPr>
            <p:ph idx="1"/>
          </p:nvPr>
        </p:nvSpPr>
        <p:spPr>
          <a:xfrm>
            <a:off x="380999" y="1621400"/>
            <a:ext cx="6743701" cy="4766699"/>
          </a:xfrm>
        </p:spPr>
        <p:txBody>
          <a:bodyPr>
            <a:noAutofit/>
          </a:bodyPr>
          <a:lstStyle/>
          <a:p>
            <a:pPr>
              <a:spcAft>
                <a:spcPts val="600"/>
              </a:spcAft>
            </a:pPr>
            <a:r>
              <a:rPr lang="en-US" sz="2400" dirty="0"/>
              <a:t>The African Elephant Fund(AEF) is governed by the AEF Steering Committee.</a:t>
            </a:r>
          </a:p>
          <a:p>
            <a:pPr>
              <a:spcAft>
                <a:spcPts val="600"/>
              </a:spcAft>
            </a:pPr>
            <a:r>
              <a:rPr lang="en-US" sz="2400" dirty="0"/>
              <a:t>The Steering Committee is guided by the Terms of Reference and Rules of Procedure. </a:t>
            </a:r>
          </a:p>
          <a:p>
            <a:endParaRPr lang="en-US" sz="2400" dirty="0"/>
          </a:p>
          <a:p>
            <a:pPr marL="0" indent="0">
              <a:buNone/>
            </a:pPr>
            <a:r>
              <a:rPr lang="en-US" sz="2400" b="1" dirty="0"/>
              <a:t>Current Composition:</a:t>
            </a:r>
          </a:p>
          <a:p>
            <a:pPr>
              <a:spcAft>
                <a:spcPts val="600"/>
              </a:spcAft>
            </a:pPr>
            <a:r>
              <a:rPr lang="en-US" sz="2400" b="1" dirty="0">
                <a:solidFill>
                  <a:schemeClr val="accent6">
                    <a:lumMod val="75000"/>
                  </a:schemeClr>
                </a:solidFill>
              </a:rPr>
              <a:t>8 Range States </a:t>
            </a:r>
            <a:r>
              <a:rPr lang="en-US" sz="2400" dirty="0"/>
              <a:t>(</a:t>
            </a:r>
            <a:r>
              <a:rPr lang="en-US" sz="2400" i="1" dirty="0"/>
              <a:t>Cameroon, Chad, Namibia, Niger, Tanzania, Uganda, Zimbabwe</a:t>
            </a:r>
            <a:r>
              <a:rPr lang="en-US" sz="2400" dirty="0"/>
              <a:t>).</a:t>
            </a:r>
          </a:p>
          <a:p>
            <a:pPr>
              <a:spcAft>
                <a:spcPts val="600"/>
              </a:spcAft>
            </a:pPr>
            <a:r>
              <a:rPr lang="en-US" sz="2400" b="1" dirty="0">
                <a:solidFill>
                  <a:schemeClr val="accent6">
                    <a:lumMod val="75000"/>
                  </a:schemeClr>
                </a:solidFill>
              </a:rPr>
              <a:t>3 Donor Members </a:t>
            </a:r>
            <a:r>
              <a:rPr lang="en-US" sz="2400" dirty="0"/>
              <a:t>(</a:t>
            </a:r>
            <a:r>
              <a:rPr lang="en-US" sz="2400" i="1" dirty="0"/>
              <a:t>European Commission, France, Netherlands</a:t>
            </a:r>
            <a:r>
              <a:rPr lang="en-US" sz="2400" dirty="0"/>
              <a:t>).</a:t>
            </a:r>
          </a:p>
          <a:p>
            <a:pPr>
              <a:spcAft>
                <a:spcPts val="600"/>
              </a:spcAft>
            </a:pPr>
            <a:r>
              <a:rPr lang="en-US" sz="2400" b="1" dirty="0">
                <a:solidFill>
                  <a:schemeClr val="accent6">
                    <a:lumMod val="75000"/>
                  </a:schemeClr>
                </a:solidFill>
              </a:rPr>
              <a:t>3 Ex-Officio Members </a:t>
            </a:r>
            <a:r>
              <a:rPr lang="en-US" sz="2400" dirty="0"/>
              <a:t>(</a:t>
            </a:r>
            <a:r>
              <a:rPr lang="en-US" sz="2400" i="1" dirty="0"/>
              <a:t>CITES, CMS, UNEP</a:t>
            </a:r>
            <a:r>
              <a:rPr lang="en-US" sz="2400" dirty="0"/>
              <a:t>).</a:t>
            </a:r>
          </a:p>
        </p:txBody>
      </p:sp>
    </p:spTree>
    <p:extLst>
      <p:ext uri="{BB962C8B-B14F-4D97-AF65-F5344CB8AC3E}">
        <p14:creationId xmlns:p14="http://schemas.microsoft.com/office/powerpoint/2010/main" val="330009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D3DE-FC98-496F-898F-D9BFFD9E1C7D}"/>
              </a:ext>
            </a:extLst>
          </p:cNvPr>
          <p:cNvSpPr>
            <a:spLocks noGrp="1"/>
          </p:cNvSpPr>
          <p:nvPr>
            <p:ph type="title"/>
          </p:nvPr>
        </p:nvSpPr>
        <p:spPr>
          <a:xfrm>
            <a:off x="469900" y="18849"/>
            <a:ext cx="10515600" cy="1133856"/>
          </a:xfrm>
        </p:spPr>
        <p:txBody>
          <a:bodyPr>
            <a:normAutofit/>
          </a:bodyPr>
          <a:lstStyle/>
          <a:p>
            <a:r>
              <a:rPr lang="en-US" sz="3600" b="1" dirty="0">
                <a:latin typeface="+mn-lt"/>
              </a:rPr>
              <a:t>Role and Functions of the AEF Steering Committee</a:t>
            </a:r>
          </a:p>
        </p:txBody>
      </p:sp>
      <p:sp>
        <p:nvSpPr>
          <p:cNvPr id="18" name="Freeform: Shape 17" descr="Arrow Right">
            <a:extLst>
              <a:ext uri="{FF2B5EF4-FFF2-40B4-BE49-F238E27FC236}">
                <a16:creationId xmlns:a16="http://schemas.microsoft.com/office/drawing/2014/main" id="{F7E81F60-FB02-4237-94F5-285AE5A225E2}"/>
              </a:ext>
            </a:extLst>
          </p:cNvPr>
          <p:cNvSpPr/>
          <p:nvPr/>
        </p:nvSpPr>
        <p:spPr>
          <a:xfrm>
            <a:off x="2348035" y="2305445"/>
            <a:ext cx="2863385" cy="673100"/>
          </a:xfrm>
          <a:custGeom>
            <a:avLst/>
            <a:gdLst>
              <a:gd name="connsiteX0" fmla="*/ 2308142 w 2863385"/>
              <a:gd name="connsiteY0" fmla="*/ 0 h 673100"/>
              <a:gd name="connsiteX1" fmla="*/ 2317321 w 2863385"/>
              <a:gd name="connsiteY1" fmla="*/ 0 h 673100"/>
              <a:gd name="connsiteX2" fmla="*/ 2784728 w 2863385"/>
              <a:gd name="connsiteY2" fmla="*/ 576069 h 673100"/>
              <a:gd name="connsiteX3" fmla="*/ 2863385 w 2863385"/>
              <a:gd name="connsiteY3" fmla="*/ 576069 h 673100"/>
              <a:gd name="connsiteX4" fmla="*/ 2863385 w 2863385"/>
              <a:gd name="connsiteY4" fmla="*/ 673012 h 673100"/>
              <a:gd name="connsiteX5" fmla="*/ 2863385 w 2863385"/>
              <a:gd name="connsiteY5" fmla="*/ 673100 h 673100"/>
              <a:gd name="connsiteX6" fmla="*/ 2511763 w 2863385"/>
              <a:gd name="connsiteY6" fmla="*/ 673100 h 673100"/>
              <a:gd name="connsiteX7" fmla="*/ 2308193 w 2863385"/>
              <a:gd name="connsiteY7" fmla="*/ 67310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0" fmla="*/ 2308142 w 2863385"/>
              <a:gd name="connsiteY0" fmla="*/ 0 h 673100"/>
              <a:gd name="connsiteX1" fmla="*/ 2317321 w 2863385"/>
              <a:gd name="connsiteY1" fmla="*/ 0 h 673100"/>
              <a:gd name="connsiteX2" fmla="*/ 2863385 w 2863385"/>
              <a:gd name="connsiteY2" fmla="*/ 576069 h 673100"/>
              <a:gd name="connsiteX3" fmla="*/ 2863385 w 2863385"/>
              <a:gd name="connsiteY3" fmla="*/ 673012 h 673100"/>
              <a:gd name="connsiteX4" fmla="*/ 2863385 w 2863385"/>
              <a:gd name="connsiteY4" fmla="*/ 673100 h 673100"/>
              <a:gd name="connsiteX5" fmla="*/ 2511763 w 2863385"/>
              <a:gd name="connsiteY5" fmla="*/ 673100 h 673100"/>
              <a:gd name="connsiteX6" fmla="*/ 2308193 w 2863385"/>
              <a:gd name="connsiteY6" fmla="*/ 673100 h 673100"/>
              <a:gd name="connsiteX7" fmla="*/ 2308142 w 2863385"/>
              <a:gd name="connsiteY7" fmla="*/ 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17" fmla="*/ 2310 w 2863385"/>
              <a:gd name="connsiteY1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3385" h="673100">
                <a:moveTo>
                  <a:pt x="2308142" y="0"/>
                </a:moveTo>
                <a:lnTo>
                  <a:pt x="2317321" y="0"/>
                </a:lnTo>
                <a:lnTo>
                  <a:pt x="2863385" y="576069"/>
                </a:lnTo>
                <a:lnTo>
                  <a:pt x="2863385" y="673012"/>
                </a:lnTo>
                <a:lnTo>
                  <a:pt x="2863385" y="673100"/>
                </a:lnTo>
                <a:lnTo>
                  <a:pt x="2511763" y="673100"/>
                </a:lnTo>
                <a:lnTo>
                  <a:pt x="2308193" y="673100"/>
                </a:lnTo>
                <a:cubicBezTo>
                  <a:pt x="2308176" y="448733"/>
                  <a:pt x="2308159" y="224367"/>
                  <a:pt x="2308142" y="0"/>
                </a:cubicBezTo>
                <a:close/>
                <a:moveTo>
                  <a:pt x="2310" y="0"/>
                </a:moveTo>
                <a:lnTo>
                  <a:pt x="1072684" y="0"/>
                </a:lnTo>
                <a:lnTo>
                  <a:pt x="1406144" y="0"/>
                </a:lnTo>
                <a:lnTo>
                  <a:pt x="2308141" y="0"/>
                </a:lnTo>
                <a:cubicBezTo>
                  <a:pt x="2308158" y="224367"/>
                  <a:pt x="2308175" y="448733"/>
                  <a:pt x="2308192" y="673100"/>
                </a:cubicBezTo>
                <a:lnTo>
                  <a:pt x="1406144" y="673100"/>
                </a:lnTo>
                <a:lnTo>
                  <a:pt x="1072684" y="673100"/>
                </a:lnTo>
                <a:lnTo>
                  <a:pt x="690114" y="673100"/>
                </a:lnTo>
                <a:lnTo>
                  <a:pt x="0" y="1386"/>
                </a:lnTo>
                <a:lnTo>
                  <a:pt x="2310" y="0"/>
                </a:lnTo>
                <a:close/>
              </a:path>
            </a:pathLst>
          </a:custGeom>
          <a:solidFill>
            <a:schemeClr val="accent2"/>
          </a:solidFill>
          <a:ln w="74513"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t>Administration</a:t>
            </a:r>
          </a:p>
        </p:txBody>
      </p:sp>
      <p:sp>
        <p:nvSpPr>
          <p:cNvPr id="19" name="Freeform: Shape 18" descr="Arrow Right">
            <a:extLst>
              <a:ext uri="{FF2B5EF4-FFF2-40B4-BE49-F238E27FC236}">
                <a16:creationId xmlns:a16="http://schemas.microsoft.com/office/drawing/2014/main" id="{009F38C8-10CF-4831-B583-3F5FCAA30DCE}"/>
              </a:ext>
            </a:extLst>
          </p:cNvPr>
          <p:cNvSpPr/>
          <p:nvPr/>
        </p:nvSpPr>
        <p:spPr>
          <a:xfrm>
            <a:off x="729361" y="2306831"/>
            <a:ext cx="1790701" cy="673100"/>
          </a:xfrm>
          <a:custGeom>
            <a:avLst/>
            <a:gdLst>
              <a:gd name="connsiteX0" fmla="*/ 1235458 w 1790701"/>
              <a:gd name="connsiteY0" fmla="*/ 0 h 673100"/>
              <a:gd name="connsiteX1" fmla="*/ 1244637 w 1790701"/>
              <a:gd name="connsiteY1" fmla="*/ 0 h 673100"/>
              <a:gd name="connsiteX2" fmla="*/ 1712044 w 1790701"/>
              <a:gd name="connsiteY2" fmla="*/ 576069 h 673100"/>
              <a:gd name="connsiteX3" fmla="*/ 1790701 w 1790701"/>
              <a:gd name="connsiteY3" fmla="*/ 576069 h 673100"/>
              <a:gd name="connsiteX4" fmla="*/ 1790701 w 1790701"/>
              <a:gd name="connsiteY4" fmla="*/ 673012 h 673100"/>
              <a:gd name="connsiteX5" fmla="*/ 1790701 w 1790701"/>
              <a:gd name="connsiteY5" fmla="*/ 673100 h 673100"/>
              <a:gd name="connsiteX6" fmla="*/ 1439079 w 1790701"/>
              <a:gd name="connsiteY6" fmla="*/ 673100 h 673100"/>
              <a:gd name="connsiteX7" fmla="*/ 1235509 w 1790701"/>
              <a:gd name="connsiteY7" fmla="*/ 673100 h 673100"/>
              <a:gd name="connsiteX8" fmla="*/ 0 w 1790701"/>
              <a:gd name="connsiteY8" fmla="*/ 0 h 673100"/>
              <a:gd name="connsiteX9" fmla="*/ 1235457 w 1790701"/>
              <a:gd name="connsiteY9" fmla="*/ 0 h 673100"/>
              <a:gd name="connsiteX10" fmla="*/ 1235508 w 1790701"/>
              <a:gd name="connsiteY10" fmla="*/ 673100 h 673100"/>
              <a:gd name="connsiteX11" fmla="*/ 0 w 1790701"/>
              <a:gd name="connsiteY11" fmla="*/ 673100 h 673100"/>
              <a:gd name="connsiteX0" fmla="*/ 1235458 w 1790701"/>
              <a:gd name="connsiteY0" fmla="*/ 0 h 673100"/>
              <a:gd name="connsiteX1" fmla="*/ 1244637 w 1790701"/>
              <a:gd name="connsiteY1" fmla="*/ 0 h 673100"/>
              <a:gd name="connsiteX2" fmla="*/ 1790701 w 1790701"/>
              <a:gd name="connsiteY2" fmla="*/ 576069 h 673100"/>
              <a:gd name="connsiteX3" fmla="*/ 1790701 w 1790701"/>
              <a:gd name="connsiteY3" fmla="*/ 673012 h 673100"/>
              <a:gd name="connsiteX4" fmla="*/ 1790701 w 1790701"/>
              <a:gd name="connsiteY4" fmla="*/ 673100 h 673100"/>
              <a:gd name="connsiteX5" fmla="*/ 1439079 w 1790701"/>
              <a:gd name="connsiteY5" fmla="*/ 673100 h 673100"/>
              <a:gd name="connsiteX6" fmla="*/ 1235509 w 1790701"/>
              <a:gd name="connsiteY6" fmla="*/ 673100 h 673100"/>
              <a:gd name="connsiteX7" fmla="*/ 1235458 w 1790701"/>
              <a:gd name="connsiteY7" fmla="*/ 0 h 673100"/>
              <a:gd name="connsiteX8" fmla="*/ 0 w 1790701"/>
              <a:gd name="connsiteY8" fmla="*/ 0 h 673100"/>
              <a:gd name="connsiteX9" fmla="*/ 1235457 w 1790701"/>
              <a:gd name="connsiteY9" fmla="*/ 0 h 673100"/>
              <a:gd name="connsiteX10" fmla="*/ 1235508 w 1790701"/>
              <a:gd name="connsiteY10" fmla="*/ 673100 h 673100"/>
              <a:gd name="connsiteX11" fmla="*/ 0 w 1790701"/>
              <a:gd name="connsiteY11" fmla="*/ 673100 h 673100"/>
              <a:gd name="connsiteX12" fmla="*/ 0 w 1790701"/>
              <a:gd name="connsiteY12"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0701" h="673100">
                <a:moveTo>
                  <a:pt x="1235458" y="0"/>
                </a:moveTo>
                <a:lnTo>
                  <a:pt x="1244637" y="0"/>
                </a:lnTo>
                <a:lnTo>
                  <a:pt x="1790701" y="576069"/>
                </a:lnTo>
                <a:lnTo>
                  <a:pt x="1790701" y="673012"/>
                </a:lnTo>
                <a:lnTo>
                  <a:pt x="1790701" y="673100"/>
                </a:lnTo>
                <a:lnTo>
                  <a:pt x="1439079" y="673100"/>
                </a:lnTo>
                <a:lnTo>
                  <a:pt x="1235509" y="673100"/>
                </a:lnTo>
                <a:cubicBezTo>
                  <a:pt x="1235492" y="448733"/>
                  <a:pt x="1235475" y="224367"/>
                  <a:pt x="1235458" y="0"/>
                </a:cubicBezTo>
                <a:close/>
                <a:moveTo>
                  <a:pt x="0" y="0"/>
                </a:moveTo>
                <a:lnTo>
                  <a:pt x="1235457" y="0"/>
                </a:lnTo>
                <a:cubicBezTo>
                  <a:pt x="1235474" y="224367"/>
                  <a:pt x="1235491" y="448733"/>
                  <a:pt x="1235508" y="673100"/>
                </a:cubicBezTo>
                <a:lnTo>
                  <a:pt x="0" y="673100"/>
                </a:lnTo>
                <a:lnTo>
                  <a:pt x="0" y="0"/>
                </a:lnTo>
                <a:close/>
              </a:path>
            </a:pathLst>
          </a:custGeom>
          <a:solidFill>
            <a:schemeClr val="accent3"/>
          </a:solidFill>
          <a:ln w="74513"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b="1" dirty="0"/>
              <a:t>Resource Mobilization</a:t>
            </a:r>
          </a:p>
        </p:txBody>
      </p:sp>
      <p:sp>
        <p:nvSpPr>
          <p:cNvPr id="20" name="Freeform: Shape 19" descr="Arrow Right">
            <a:extLst>
              <a:ext uri="{FF2B5EF4-FFF2-40B4-BE49-F238E27FC236}">
                <a16:creationId xmlns:a16="http://schemas.microsoft.com/office/drawing/2014/main" id="{20EA6047-88E2-4F1A-9FC9-E2163D476C72}"/>
              </a:ext>
            </a:extLst>
          </p:cNvPr>
          <p:cNvSpPr/>
          <p:nvPr/>
        </p:nvSpPr>
        <p:spPr>
          <a:xfrm>
            <a:off x="5039393" y="2305445"/>
            <a:ext cx="2863385" cy="673100"/>
          </a:xfrm>
          <a:custGeom>
            <a:avLst/>
            <a:gdLst>
              <a:gd name="connsiteX0" fmla="*/ 2308142 w 2863385"/>
              <a:gd name="connsiteY0" fmla="*/ 0 h 673100"/>
              <a:gd name="connsiteX1" fmla="*/ 2317321 w 2863385"/>
              <a:gd name="connsiteY1" fmla="*/ 0 h 673100"/>
              <a:gd name="connsiteX2" fmla="*/ 2784728 w 2863385"/>
              <a:gd name="connsiteY2" fmla="*/ 576069 h 673100"/>
              <a:gd name="connsiteX3" fmla="*/ 2863385 w 2863385"/>
              <a:gd name="connsiteY3" fmla="*/ 576069 h 673100"/>
              <a:gd name="connsiteX4" fmla="*/ 2863385 w 2863385"/>
              <a:gd name="connsiteY4" fmla="*/ 673012 h 673100"/>
              <a:gd name="connsiteX5" fmla="*/ 2863385 w 2863385"/>
              <a:gd name="connsiteY5" fmla="*/ 673100 h 673100"/>
              <a:gd name="connsiteX6" fmla="*/ 2511763 w 2863385"/>
              <a:gd name="connsiteY6" fmla="*/ 673100 h 673100"/>
              <a:gd name="connsiteX7" fmla="*/ 2308193 w 2863385"/>
              <a:gd name="connsiteY7" fmla="*/ 67310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0" fmla="*/ 2308142 w 2863385"/>
              <a:gd name="connsiteY0" fmla="*/ 0 h 673100"/>
              <a:gd name="connsiteX1" fmla="*/ 2317321 w 2863385"/>
              <a:gd name="connsiteY1" fmla="*/ 0 h 673100"/>
              <a:gd name="connsiteX2" fmla="*/ 2863385 w 2863385"/>
              <a:gd name="connsiteY2" fmla="*/ 576069 h 673100"/>
              <a:gd name="connsiteX3" fmla="*/ 2863385 w 2863385"/>
              <a:gd name="connsiteY3" fmla="*/ 673012 h 673100"/>
              <a:gd name="connsiteX4" fmla="*/ 2863385 w 2863385"/>
              <a:gd name="connsiteY4" fmla="*/ 673100 h 673100"/>
              <a:gd name="connsiteX5" fmla="*/ 2511763 w 2863385"/>
              <a:gd name="connsiteY5" fmla="*/ 673100 h 673100"/>
              <a:gd name="connsiteX6" fmla="*/ 2308193 w 2863385"/>
              <a:gd name="connsiteY6" fmla="*/ 673100 h 673100"/>
              <a:gd name="connsiteX7" fmla="*/ 2308142 w 2863385"/>
              <a:gd name="connsiteY7" fmla="*/ 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17" fmla="*/ 2310 w 2863385"/>
              <a:gd name="connsiteY1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3385" h="673100">
                <a:moveTo>
                  <a:pt x="2308142" y="0"/>
                </a:moveTo>
                <a:lnTo>
                  <a:pt x="2317321" y="0"/>
                </a:lnTo>
                <a:lnTo>
                  <a:pt x="2863385" y="576069"/>
                </a:lnTo>
                <a:lnTo>
                  <a:pt x="2863385" y="673012"/>
                </a:lnTo>
                <a:lnTo>
                  <a:pt x="2863385" y="673100"/>
                </a:lnTo>
                <a:lnTo>
                  <a:pt x="2511763" y="673100"/>
                </a:lnTo>
                <a:lnTo>
                  <a:pt x="2308193" y="673100"/>
                </a:lnTo>
                <a:cubicBezTo>
                  <a:pt x="2308176" y="448733"/>
                  <a:pt x="2308159" y="224367"/>
                  <a:pt x="2308142" y="0"/>
                </a:cubicBezTo>
                <a:close/>
                <a:moveTo>
                  <a:pt x="2310" y="0"/>
                </a:moveTo>
                <a:lnTo>
                  <a:pt x="1072684" y="0"/>
                </a:lnTo>
                <a:lnTo>
                  <a:pt x="1406144" y="0"/>
                </a:lnTo>
                <a:lnTo>
                  <a:pt x="2308141" y="0"/>
                </a:lnTo>
                <a:cubicBezTo>
                  <a:pt x="2308158" y="224367"/>
                  <a:pt x="2308175" y="448733"/>
                  <a:pt x="2308192" y="673100"/>
                </a:cubicBezTo>
                <a:lnTo>
                  <a:pt x="1406144" y="673100"/>
                </a:lnTo>
                <a:lnTo>
                  <a:pt x="1072684" y="673100"/>
                </a:lnTo>
                <a:lnTo>
                  <a:pt x="690114" y="673100"/>
                </a:lnTo>
                <a:lnTo>
                  <a:pt x="0" y="1386"/>
                </a:lnTo>
                <a:lnTo>
                  <a:pt x="2310" y="0"/>
                </a:lnTo>
                <a:close/>
              </a:path>
            </a:pathLst>
          </a:custGeom>
          <a:solidFill>
            <a:schemeClr val="accent6"/>
          </a:solidFill>
          <a:ln w="74513"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t>Proposal Selection</a:t>
            </a:r>
          </a:p>
        </p:txBody>
      </p:sp>
      <p:sp>
        <p:nvSpPr>
          <p:cNvPr id="21" name="Freeform: Shape 20" descr="Arrow Right">
            <a:extLst>
              <a:ext uri="{FF2B5EF4-FFF2-40B4-BE49-F238E27FC236}">
                <a16:creationId xmlns:a16="http://schemas.microsoft.com/office/drawing/2014/main" id="{27AE92D8-656E-4899-BFC1-D3D0DB6C6333}"/>
              </a:ext>
            </a:extLst>
          </p:cNvPr>
          <p:cNvSpPr/>
          <p:nvPr/>
        </p:nvSpPr>
        <p:spPr>
          <a:xfrm>
            <a:off x="7730751" y="2305445"/>
            <a:ext cx="2863385" cy="673100"/>
          </a:xfrm>
          <a:custGeom>
            <a:avLst/>
            <a:gdLst>
              <a:gd name="connsiteX0" fmla="*/ 2308142 w 2863385"/>
              <a:gd name="connsiteY0" fmla="*/ 0 h 673100"/>
              <a:gd name="connsiteX1" fmla="*/ 2317321 w 2863385"/>
              <a:gd name="connsiteY1" fmla="*/ 0 h 673100"/>
              <a:gd name="connsiteX2" fmla="*/ 2784728 w 2863385"/>
              <a:gd name="connsiteY2" fmla="*/ 576069 h 673100"/>
              <a:gd name="connsiteX3" fmla="*/ 2863385 w 2863385"/>
              <a:gd name="connsiteY3" fmla="*/ 576069 h 673100"/>
              <a:gd name="connsiteX4" fmla="*/ 2863385 w 2863385"/>
              <a:gd name="connsiteY4" fmla="*/ 673012 h 673100"/>
              <a:gd name="connsiteX5" fmla="*/ 2863385 w 2863385"/>
              <a:gd name="connsiteY5" fmla="*/ 673100 h 673100"/>
              <a:gd name="connsiteX6" fmla="*/ 2511763 w 2863385"/>
              <a:gd name="connsiteY6" fmla="*/ 673100 h 673100"/>
              <a:gd name="connsiteX7" fmla="*/ 2308193 w 2863385"/>
              <a:gd name="connsiteY7" fmla="*/ 67310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0" fmla="*/ 2308142 w 2863385"/>
              <a:gd name="connsiteY0" fmla="*/ 0 h 673100"/>
              <a:gd name="connsiteX1" fmla="*/ 2317321 w 2863385"/>
              <a:gd name="connsiteY1" fmla="*/ 0 h 673100"/>
              <a:gd name="connsiteX2" fmla="*/ 2863385 w 2863385"/>
              <a:gd name="connsiteY2" fmla="*/ 576069 h 673100"/>
              <a:gd name="connsiteX3" fmla="*/ 2863385 w 2863385"/>
              <a:gd name="connsiteY3" fmla="*/ 673012 h 673100"/>
              <a:gd name="connsiteX4" fmla="*/ 2863385 w 2863385"/>
              <a:gd name="connsiteY4" fmla="*/ 673100 h 673100"/>
              <a:gd name="connsiteX5" fmla="*/ 2511763 w 2863385"/>
              <a:gd name="connsiteY5" fmla="*/ 673100 h 673100"/>
              <a:gd name="connsiteX6" fmla="*/ 2308193 w 2863385"/>
              <a:gd name="connsiteY6" fmla="*/ 673100 h 673100"/>
              <a:gd name="connsiteX7" fmla="*/ 2308142 w 2863385"/>
              <a:gd name="connsiteY7" fmla="*/ 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17" fmla="*/ 2310 w 2863385"/>
              <a:gd name="connsiteY1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3385" h="673100">
                <a:moveTo>
                  <a:pt x="2308142" y="0"/>
                </a:moveTo>
                <a:lnTo>
                  <a:pt x="2317321" y="0"/>
                </a:lnTo>
                <a:lnTo>
                  <a:pt x="2863385" y="576069"/>
                </a:lnTo>
                <a:lnTo>
                  <a:pt x="2863385" y="673012"/>
                </a:lnTo>
                <a:lnTo>
                  <a:pt x="2863385" y="673100"/>
                </a:lnTo>
                <a:lnTo>
                  <a:pt x="2511763" y="673100"/>
                </a:lnTo>
                <a:lnTo>
                  <a:pt x="2308193" y="673100"/>
                </a:lnTo>
                <a:cubicBezTo>
                  <a:pt x="2308176" y="448733"/>
                  <a:pt x="2308159" y="224367"/>
                  <a:pt x="2308142" y="0"/>
                </a:cubicBezTo>
                <a:close/>
                <a:moveTo>
                  <a:pt x="2310" y="0"/>
                </a:moveTo>
                <a:lnTo>
                  <a:pt x="1072684" y="0"/>
                </a:lnTo>
                <a:lnTo>
                  <a:pt x="1406144" y="0"/>
                </a:lnTo>
                <a:lnTo>
                  <a:pt x="2308141" y="0"/>
                </a:lnTo>
                <a:cubicBezTo>
                  <a:pt x="2308158" y="224367"/>
                  <a:pt x="2308175" y="448733"/>
                  <a:pt x="2308192" y="673100"/>
                </a:cubicBezTo>
                <a:lnTo>
                  <a:pt x="1406144" y="673100"/>
                </a:lnTo>
                <a:lnTo>
                  <a:pt x="1072684" y="673100"/>
                </a:lnTo>
                <a:lnTo>
                  <a:pt x="690114" y="673100"/>
                </a:lnTo>
                <a:lnTo>
                  <a:pt x="0" y="1386"/>
                </a:lnTo>
                <a:lnTo>
                  <a:pt x="2310" y="0"/>
                </a:lnTo>
                <a:close/>
              </a:path>
            </a:pathLst>
          </a:custGeom>
          <a:solidFill>
            <a:schemeClr val="accent5"/>
          </a:solidFill>
          <a:ln w="74513"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AEFSC Elections</a:t>
            </a:r>
          </a:p>
        </p:txBody>
      </p:sp>
      <p:sp>
        <p:nvSpPr>
          <p:cNvPr id="22" name="Freeform: Shape 21" descr="Arrow Right">
            <a:extLst>
              <a:ext uri="{FF2B5EF4-FFF2-40B4-BE49-F238E27FC236}">
                <a16:creationId xmlns:a16="http://schemas.microsoft.com/office/drawing/2014/main" id="{9CCB8D13-F026-4DFD-9645-B39A035847F2}"/>
              </a:ext>
            </a:extLst>
          </p:cNvPr>
          <p:cNvSpPr/>
          <p:nvPr/>
        </p:nvSpPr>
        <p:spPr>
          <a:xfrm>
            <a:off x="1977517" y="2306831"/>
            <a:ext cx="1406144" cy="2958310"/>
          </a:xfrm>
          <a:custGeom>
            <a:avLst/>
            <a:gdLst>
              <a:gd name="connsiteX0" fmla="*/ 0 w 1406144"/>
              <a:gd name="connsiteY0" fmla="*/ 0 h 2958310"/>
              <a:gd name="connsiteX1" fmla="*/ 1321168 w 1406144"/>
              <a:gd name="connsiteY1" fmla="*/ 1285942 h 2958310"/>
              <a:gd name="connsiteX2" fmla="*/ 1330610 w 1406144"/>
              <a:gd name="connsiteY2" fmla="*/ 1295134 h 2958310"/>
              <a:gd name="connsiteX3" fmla="*/ 1321168 w 1406144"/>
              <a:gd name="connsiteY3" fmla="*/ 1672001 h 2958310"/>
              <a:gd name="connsiteX4" fmla="*/ 284 w 1406144"/>
              <a:gd name="connsiteY4" fmla="*/ 2958310 h 2958310"/>
              <a:gd name="connsiteX5" fmla="*/ 282 w 1406144"/>
              <a:gd name="connsiteY5" fmla="*/ 2942578 h 2958310"/>
              <a:gd name="connsiteX6" fmla="*/ 1030679 w 1406144"/>
              <a:gd name="connsiteY6" fmla="*/ 1672001 h 2958310"/>
              <a:gd name="connsiteX7" fmla="*/ 1038136 w 1406144"/>
              <a:gd name="connsiteY7" fmla="*/ 1295134 h 2958310"/>
              <a:gd name="connsiteX8" fmla="*/ 1030679 w 1406144"/>
              <a:gd name="connsiteY8" fmla="*/ 1285942 h 2958310"/>
              <a:gd name="connsiteX9" fmla="*/ 2 w 1406144"/>
              <a:gd name="connsiteY9" fmla="*/ 15654 h 295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144" h="2958310">
                <a:moveTo>
                  <a:pt x="0" y="0"/>
                </a:moveTo>
                <a:lnTo>
                  <a:pt x="1321168" y="1285942"/>
                </a:lnTo>
                <a:cubicBezTo>
                  <a:pt x="1324388" y="1288930"/>
                  <a:pt x="1327541" y="1292000"/>
                  <a:pt x="1330610" y="1295134"/>
                </a:cubicBezTo>
                <a:cubicBezTo>
                  <a:pt x="1434902" y="1401742"/>
                  <a:pt x="1430673" y="1570467"/>
                  <a:pt x="1321168" y="1672001"/>
                </a:cubicBezTo>
                <a:lnTo>
                  <a:pt x="284" y="2958310"/>
                </a:lnTo>
                <a:lnTo>
                  <a:pt x="282" y="2942578"/>
                </a:lnTo>
                <a:lnTo>
                  <a:pt x="1030679" y="1672001"/>
                </a:lnTo>
                <a:cubicBezTo>
                  <a:pt x="1117159" y="1570467"/>
                  <a:pt x="1120499" y="1401742"/>
                  <a:pt x="1038136" y="1295134"/>
                </a:cubicBezTo>
                <a:cubicBezTo>
                  <a:pt x="1035712" y="1292000"/>
                  <a:pt x="1033222" y="1288930"/>
                  <a:pt x="1030679" y="1285942"/>
                </a:cubicBezTo>
                <a:lnTo>
                  <a:pt x="2" y="15654"/>
                </a:lnTo>
                <a:close/>
              </a:path>
            </a:pathLst>
          </a:custGeom>
          <a:solidFill>
            <a:schemeClr val="accent3">
              <a:lumMod val="75000"/>
            </a:schemeClr>
          </a:solidFill>
          <a:ln w="74513" cap="flat">
            <a:noFill/>
            <a:prstDash val="solid"/>
            <a:miter/>
          </a:ln>
          <a:effectLst/>
        </p:spPr>
        <p:txBody>
          <a:bodyPr rtlCol="0" anchor="ctr"/>
          <a:lstStyle/>
          <a:p>
            <a:endParaRPr lang="en-US"/>
          </a:p>
        </p:txBody>
      </p:sp>
      <p:sp>
        <p:nvSpPr>
          <p:cNvPr id="23" name="Freeform: Shape 22" descr="Arrow Right">
            <a:extLst>
              <a:ext uri="{FF2B5EF4-FFF2-40B4-BE49-F238E27FC236}">
                <a16:creationId xmlns:a16="http://schemas.microsoft.com/office/drawing/2014/main" id="{BB361C1D-F6E9-4115-9380-AFB64050A3BD}"/>
              </a:ext>
            </a:extLst>
          </p:cNvPr>
          <p:cNvSpPr/>
          <p:nvPr/>
        </p:nvSpPr>
        <p:spPr>
          <a:xfrm>
            <a:off x="4668875" y="2305445"/>
            <a:ext cx="1406144" cy="2958310"/>
          </a:xfrm>
          <a:custGeom>
            <a:avLst/>
            <a:gdLst>
              <a:gd name="connsiteX0" fmla="*/ 0 w 1406144"/>
              <a:gd name="connsiteY0" fmla="*/ 0 h 2958310"/>
              <a:gd name="connsiteX1" fmla="*/ 1321168 w 1406144"/>
              <a:gd name="connsiteY1" fmla="*/ 1285942 h 2958310"/>
              <a:gd name="connsiteX2" fmla="*/ 1330610 w 1406144"/>
              <a:gd name="connsiteY2" fmla="*/ 1295134 h 2958310"/>
              <a:gd name="connsiteX3" fmla="*/ 1321168 w 1406144"/>
              <a:gd name="connsiteY3" fmla="*/ 1672001 h 2958310"/>
              <a:gd name="connsiteX4" fmla="*/ 284 w 1406144"/>
              <a:gd name="connsiteY4" fmla="*/ 2958310 h 2958310"/>
              <a:gd name="connsiteX5" fmla="*/ 282 w 1406144"/>
              <a:gd name="connsiteY5" fmla="*/ 2942578 h 2958310"/>
              <a:gd name="connsiteX6" fmla="*/ 1030679 w 1406144"/>
              <a:gd name="connsiteY6" fmla="*/ 1672001 h 2958310"/>
              <a:gd name="connsiteX7" fmla="*/ 1038136 w 1406144"/>
              <a:gd name="connsiteY7" fmla="*/ 1295134 h 2958310"/>
              <a:gd name="connsiteX8" fmla="*/ 1030679 w 1406144"/>
              <a:gd name="connsiteY8" fmla="*/ 1285942 h 2958310"/>
              <a:gd name="connsiteX9" fmla="*/ 2 w 1406144"/>
              <a:gd name="connsiteY9" fmla="*/ 15654 h 295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144" h="2958310">
                <a:moveTo>
                  <a:pt x="0" y="0"/>
                </a:moveTo>
                <a:lnTo>
                  <a:pt x="1321168" y="1285942"/>
                </a:lnTo>
                <a:cubicBezTo>
                  <a:pt x="1324388" y="1288930"/>
                  <a:pt x="1327541" y="1292000"/>
                  <a:pt x="1330610" y="1295134"/>
                </a:cubicBezTo>
                <a:cubicBezTo>
                  <a:pt x="1434902" y="1401742"/>
                  <a:pt x="1430673" y="1570467"/>
                  <a:pt x="1321168" y="1672001"/>
                </a:cubicBezTo>
                <a:lnTo>
                  <a:pt x="284" y="2958310"/>
                </a:lnTo>
                <a:lnTo>
                  <a:pt x="282" y="2942578"/>
                </a:lnTo>
                <a:lnTo>
                  <a:pt x="1030679" y="1672001"/>
                </a:lnTo>
                <a:cubicBezTo>
                  <a:pt x="1117159" y="1570467"/>
                  <a:pt x="1120499" y="1401742"/>
                  <a:pt x="1038136" y="1295134"/>
                </a:cubicBezTo>
                <a:cubicBezTo>
                  <a:pt x="1035712" y="1292000"/>
                  <a:pt x="1033222" y="1288930"/>
                  <a:pt x="1030679" y="1285942"/>
                </a:cubicBezTo>
                <a:lnTo>
                  <a:pt x="2" y="15654"/>
                </a:lnTo>
                <a:close/>
              </a:path>
            </a:pathLst>
          </a:custGeom>
          <a:solidFill>
            <a:schemeClr val="accent2">
              <a:lumMod val="75000"/>
            </a:schemeClr>
          </a:solidFill>
          <a:ln w="74513" cap="flat">
            <a:noFill/>
            <a:prstDash val="solid"/>
            <a:miter/>
          </a:ln>
          <a:effectLst/>
        </p:spPr>
        <p:txBody>
          <a:bodyPr rtlCol="0" anchor="ctr"/>
          <a:lstStyle/>
          <a:p>
            <a:endParaRPr lang="en-US"/>
          </a:p>
        </p:txBody>
      </p:sp>
      <p:sp>
        <p:nvSpPr>
          <p:cNvPr id="24" name="Freeform: Shape 23" descr="Arrow Right">
            <a:extLst>
              <a:ext uri="{FF2B5EF4-FFF2-40B4-BE49-F238E27FC236}">
                <a16:creationId xmlns:a16="http://schemas.microsoft.com/office/drawing/2014/main" id="{F0D418A3-6A5D-4BBE-9E9B-6629A8D855C9}"/>
              </a:ext>
            </a:extLst>
          </p:cNvPr>
          <p:cNvSpPr/>
          <p:nvPr/>
        </p:nvSpPr>
        <p:spPr>
          <a:xfrm>
            <a:off x="7360233" y="2305445"/>
            <a:ext cx="1406144" cy="2958310"/>
          </a:xfrm>
          <a:custGeom>
            <a:avLst/>
            <a:gdLst>
              <a:gd name="connsiteX0" fmla="*/ 0 w 1406144"/>
              <a:gd name="connsiteY0" fmla="*/ 0 h 2958310"/>
              <a:gd name="connsiteX1" fmla="*/ 1321168 w 1406144"/>
              <a:gd name="connsiteY1" fmla="*/ 1285942 h 2958310"/>
              <a:gd name="connsiteX2" fmla="*/ 1330610 w 1406144"/>
              <a:gd name="connsiteY2" fmla="*/ 1295134 h 2958310"/>
              <a:gd name="connsiteX3" fmla="*/ 1321168 w 1406144"/>
              <a:gd name="connsiteY3" fmla="*/ 1672001 h 2958310"/>
              <a:gd name="connsiteX4" fmla="*/ 284 w 1406144"/>
              <a:gd name="connsiteY4" fmla="*/ 2958310 h 2958310"/>
              <a:gd name="connsiteX5" fmla="*/ 282 w 1406144"/>
              <a:gd name="connsiteY5" fmla="*/ 2942578 h 2958310"/>
              <a:gd name="connsiteX6" fmla="*/ 1030679 w 1406144"/>
              <a:gd name="connsiteY6" fmla="*/ 1672001 h 2958310"/>
              <a:gd name="connsiteX7" fmla="*/ 1038136 w 1406144"/>
              <a:gd name="connsiteY7" fmla="*/ 1295134 h 2958310"/>
              <a:gd name="connsiteX8" fmla="*/ 1030679 w 1406144"/>
              <a:gd name="connsiteY8" fmla="*/ 1285942 h 2958310"/>
              <a:gd name="connsiteX9" fmla="*/ 2 w 1406144"/>
              <a:gd name="connsiteY9" fmla="*/ 15654 h 295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144" h="2958310">
                <a:moveTo>
                  <a:pt x="0" y="0"/>
                </a:moveTo>
                <a:lnTo>
                  <a:pt x="1321168" y="1285942"/>
                </a:lnTo>
                <a:cubicBezTo>
                  <a:pt x="1324388" y="1288930"/>
                  <a:pt x="1327541" y="1292000"/>
                  <a:pt x="1330610" y="1295134"/>
                </a:cubicBezTo>
                <a:cubicBezTo>
                  <a:pt x="1434902" y="1401742"/>
                  <a:pt x="1430673" y="1570467"/>
                  <a:pt x="1321168" y="1672001"/>
                </a:cubicBezTo>
                <a:lnTo>
                  <a:pt x="284" y="2958310"/>
                </a:lnTo>
                <a:lnTo>
                  <a:pt x="282" y="2942578"/>
                </a:lnTo>
                <a:lnTo>
                  <a:pt x="1030679" y="1672001"/>
                </a:lnTo>
                <a:cubicBezTo>
                  <a:pt x="1117159" y="1570467"/>
                  <a:pt x="1120499" y="1401742"/>
                  <a:pt x="1038136" y="1295134"/>
                </a:cubicBezTo>
                <a:cubicBezTo>
                  <a:pt x="1035712" y="1292000"/>
                  <a:pt x="1033222" y="1288930"/>
                  <a:pt x="1030679" y="1285942"/>
                </a:cubicBezTo>
                <a:lnTo>
                  <a:pt x="2" y="15654"/>
                </a:lnTo>
                <a:close/>
              </a:path>
            </a:pathLst>
          </a:custGeom>
          <a:solidFill>
            <a:schemeClr val="accent6">
              <a:lumMod val="75000"/>
            </a:schemeClr>
          </a:solidFill>
          <a:ln w="74513" cap="flat">
            <a:noFill/>
            <a:prstDash val="solid"/>
            <a:miter/>
          </a:ln>
          <a:effectLst/>
        </p:spPr>
        <p:txBody>
          <a:bodyPr rtlCol="0" anchor="ctr"/>
          <a:lstStyle/>
          <a:p>
            <a:endParaRPr lang="en-US"/>
          </a:p>
        </p:txBody>
      </p:sp>
      <p:sp>
        <p:nvSpPr>
          <p:cNvPr id="25" name="Freeform: Shape 24" descr="Arrow Right">
            <a:extLst>
              <a:ext uri="{FF2B5EF4-FFF2-40B4-BE49-F238E27FC236}">
                <a16:creationId xmlns:a16="http://schemas.microsoft.com/office/drawing/2014/main" id="{E88BD5E9-E15C-4CBE-8DC7-5C9CF39B4436}"/>
              </a:ext>
            </a:extLst>
          </p:cNvPr>
          <p:cNvSpPr/>
          <p:nvPr/>
        </p:nvSpPr>
        <p:spPr>
          <a:xfrm>
            <a:off x="10051591" y="2305445"/>
            <a:ext cx="1406144" cy="2958310"/>
          </a:xfrm>
          <a:custGeom>
            <a:avLst/>
            <a:gdLst>
              <a:gd name="connsiteX0" fmla="*/ 0 w 1406144"/>
              <a:gd name="connsiteY0" fmla="*/ 0 h 2958310"/>
              <a:gd name="connsiteX1" fmla="*/ 1321168 w 1406144"/>
              <a:gd name="connsiteY1" fmla="*/ 1285942 h 2958310"/>
              <a:gd name="connsiteX2" fmla="*/ 1330610 w 1406144"/>
              <a:gd name="connsiteY2" fmla="*/ 1295134 h 2958310"/>
              <a:gd name="connsiteX3" fmla="*/ 1321168 w 1406144"/>
              <a:gd name="connsiteY3" fmla="*/ 1672001 h 2958310"/>
              <a:gd name="connsiteX4" fmla="*/ 284 w 1406144"/>
              <a:gd name="connsiteY4" fmla="*/ 2958310 h 2958310"/>
              <a:gd name="connsiteX5" fmla="*/ 282 w 1406144"/>
              <a:gd name="connsiteY5" fmla="*/ 2942578 h 2958310"/>
              <a:gd name="connsiteX6" fmla="*/ 1030679 w 1406144"/>
              <a:gd name="connsiteY6" fmla="*/ 1672001 h 2958310"/>
              <a:gd name="connsiteX7" fmla="*/ 1038136 w 1406144"/>
              <a:gd name="connsiteY7" fmla="*/ 1295134 h 2958310"/>
              <a:gd name="connsiteX8" fmla="*/ 1030679 w 1406144"/>
              <a:gd name="connsiteY8" fmla="*/ 1285942 h 2958310"/>
              <a:gd name="connsiteX9" fmla="*/ 2 w 1406144"/>
              <a:gd name="connsiteY9" fmla="*/ 15654 h 295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144" h="2958310">
                <a:moveTo>
                  <a:pt x="0" y="0"/>
                </a:moveTo>
                <a:lnTo>
                  <a:pt x="1321168" y="1285942"/>
                </a:lnTo>
                <a:cubicBezTo>
                  <a:pt x="1324388" y="1288930"/>
                  <a:pt x="1327541" y="1292000"/>
                  <a:pt x="1330610" y="1295134"/>
                </a:cubicBezTo>
                <a:cubicBezTo>
                  <a:pt x="1434902" y="1401742"/>
                  <a:pt x="1430673" y="1570467"/>
                  <a:pt x="1321168" y="1672001"/>
                </a:cubicBezTo>
                <a:lnTo>
                  <a:pt x="284" y="2958310"/>
                </a:lnTo>
                <a:lnTo>
                  <a:pt x="282" y="2942578"/>
                </a:lnTo>
                <a:lnTo>
                  <a:pt x="1030679" y="1672001"/>
                </a:lnTo>
                <a:cubicBezTo>
                  <a:pt x="1117159" y="1570467"/>
                  <a:pt x="1120499" y="1401742"/>
                  <a:pt x="1038136" y="1295134"/>
                </a:cubicBezTo>
                <a:cubicBezTo>
                  <a:pt x="1035712" y="1292000"/>
                  <a:pt x="1033222" y="1288930"/>
                  <a:pt x="1030679" y="1285942"/>
                </a:cubicBezTo>
                <a:lnTo>
                  <a:pt x="2" y="15654"/>
                </a:lnTo>
                <a:close/>
              </a:path>
            </a:pathLst>
          </a:custGeom>
          <a:solidFill>
            <a:schemeClr val="accent5">
              <a:lumMod val="75000"/>
            </a:schemeClr>
          </a:solidFill>
          <a:ln w="74513" cap="flat">
            <a:noFill/>
            <a:prstDash val="solid"/>
            <a:miter/>
          </a:ln>
          <a:effectLst/>
        </p:spPr>
        <p:txBody>
          <a:bodyPr rtlCol="0" anchor="ctr"/>
          <a:lstStyle/>
          <a:p>
            <a:endParaRPr lang="en-US"/>
          </a:p>
        </p:txBody>
      </p:sp>
      <p:sp>
        <p:nvSpPr>
          <p:cNvPr id="27" name="TextBox 26">
            <a:extLst>
              <a:ext uri="{FF2B5EF4-FFF2-40B4-BE49-F238E27FC236}">
                <a16:creationId xmlns:a16="http://schemas.microsoft.com/office/drawing/2014/main" id="{ABB154E1-D8FE-42B2-B15C-CCE6AB43ECA2}"/>
              </a:ext>
            </a:extLst>
          </p:cNvPr>
          <p:cNvSpPr txBox="1"/>
          <p:nvPr/>
        </p:nvSpPr>
        <p:spPr>
          <a:xfrm>
            <a:off x="6164907" y="3799517"/>
            <a:ext cx="1880589" cy="1451679"/>
          </a:xfrm>
          <a:prstGeom prst="rect">
            <a:avLst/>
          </a:prstGeom>
          <a:noFill/>
        </p:spPr>
        <p:txBody>
          <a:bodyPr wrap="square" lIns="0" rIns="0" rtlCol="0" anchor="t">
            <a:spAutoFit/>
          </a:bodyPr>
          <a:lstStyle/>
          <a:p>
            <a:pPr>
              <a:lnSpc>
                <a:spcPct val="125000"/>
              </a:lnSpc>
            </a:pPr>
            <a:r>
              <a:rPr lang="en-US" noProof="1"/>
              <a:t>Evaluation and selection of project proposals to be funded</a:t>
            </a:r>
          </a:p>
        </p:txBody>
      </p:sp>
      <p:sp>
        <p:nvSpPr>
          <p:cNvPr id="28" name="TextBox 27">
            <a:extLst>
              <a:ext uri="{FF2B5EF4-FFF2-40B4-BE49-F238E27FC236}">
                <a16:creationId xmlns:a16="http://schemas.microsoft.com/office/drawing/2014/main" id="{3E545BE1-C7C3-4D09-93AC-4DE9DE7334C2}"/>
              </a:ext>
            </a:extLst>
          </p:cNvPr>
          <p:cNvSpPr txBox="1"/>
          <p:nvPr/>
        </p:nvSpPr>
        <p:spPr>
          <a:xfrm>
            <a:off x="692303" y="3868984"/>
            <a:ext cx="1827759" cy="1105431"/>
          </a:xfrm>
          <a:prstGeom prst="rect">
            <a:avLst/>
          </a:prstGeom>
          <a:noFill/>
        </p:spPr>
        <p:txBody>
          <a:bodyPr wrap="square" lIns="0" rIns="0" rtlCol="0" anchor="t">
            <a:spAutoFit/>
          </a:bodyPr>
          <a:lstStyle/>
          <a:p>
            <a:pPr>
              <a:lnSpc>
                <a:spcPct val="125000"/>
              </a:lnSpc>
            </a:pPr>
            <a:r>
              <a:rPr lang="en-US" noProof="1"/>
              <a:t>Monitor the overall implementation of the AEAP</a:t>
            </a:r>
          </a:p>
        </p:txBody>
      </p:sp>
      <p:pic>
        <p:nvPicPr>
          <p:cNvPr id="29" name="Graphic 28" descr="Users">
            <a:extLst>
              <a:ext uri="{FF2B5EF4-FFF2-40B4-BE49-F238E27FC236}">
                <a16:creationId xmlns:a16="http://schemas.microsoft.com/office/drawing/2014/main" id="{A57E80B9-5462-4C8C-8ED9-D610AA4B16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5904" y="2978545"/>
            <a:ext cx="673100" cy="833672"/>
          </a:xfrm>
          <a:prstGeom prst="rect">
            <a:avLst/>
          </a:prstGeom>
        </p:spPr>
      </p:pic>
      <p:pic>
        <p:nvPicPr>
          <p:cNvPr id="30" name="Graphic 29" descr="Puzzle">
            <a:extLst>
              <a:ext uri="{FF2B5EF4-FFF2-40B4-BE49-F238E27FC236}">
                <a16:creationId xmlns:a16="http://schemas.microsoft.com/office/drawing/2014/main" id="{69A88F84-1F9B-4D69-A1A9-2E1E1A83F3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97245" y="3039559"/>
            <a:ext cx="673100" cy="673100"/>
          </a:xfrm>
          <a:prstGeom prst="rect">
            <a:avLst/>
          </a:prstGeom>
        </p:spPr>
      </p:pic>
      <p:pic>
        <p:nvPicPr>
          <p:cNvPr id="31" name="Graphic 30" descr="Chevron arrows">
            <a:extLst>
              <a:ext uri="{FF2B5EF4-FFF2-40B4-BE49-F238E27FC236}">
                <a16:creationId xmlns:a16="http://schemas.microsoft.com/office/drawing/2014/main" id="{88465BE3-058B-43B1-B78E-2A01065474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026134" y="3092450"/>
            <a:ext cx="673100" cy="673100"/>
          </a:xfrm>
          <a:prstGeom prst="rect">
            <a:avLst/>
          </a:prstGeom>
        </p:spPr>
      </p:pic>
      <p:sp>
        <p:nvSpPr>
          <p:cNvPr id="33" name="TextBox 32">
            <a:extLst>
              <a:ext uri="{FF2B5EF4-FFF2-40B4-BE49-F238E27FC236}">
                <a16:creationId xmlns:a16="http://schemas.microsoft.com/office/drawing/2014/main" id="{CD682F5E-F90A-455E-B78F-517864865670}"/>
              </a:ext>
            </a:extLst>
          </p:cNvPr>
          <p:cNvSpPr txBox="1"/>
          <p:nvPr/>
        </p:nvSpPr>
        <p:spPr>
          <a:xfrm>
            <a:off x="8890491" y="3855261"/>
            <a:ext cx="1760993" cy="395173"/>
          </a:xfrm>
          <a:prstGeom prst="rect">
            <a:avLst/>
          </a:prstGeom>
          <a:noFill/>
        </p:spPr>
        <p:txBody>
          <a:bodyPr wrap="square" lIns="0" rIns="0" rtlCol="0" anchor="t">
            <a:spAutoFit/>
          </a:bodyPr>
          <a:lstStyle/>
          <a:p>
            <a:pPr>
              <a:lnSpc>
                <a:spcPct val="125000"/>
              </a:lnSpc>
            </a:pPr>
            <a:endParaRPr lang="en-US" sz="1700" noProof="1"/>
          </a:p>
        </p:txBody>
      </p:sp>
      <p:sp>
        <p:nvSpPr>
          <p:cNvPr id="34" name="Freeform: Shape 33" descr="Arrow Right">
            <a:extLst>
              <a:ext uri="{FF2B5EF4-FFF2-40B4-BE49-F238E27FC236}">
                <a16:creationId xmlns:a16="http://schemas.microsoft.com/office/drawing/2014/main" id="{7D4DE165-2264-4143-97DB-BD03FF640B11}"/>
              </a:ext>
            </a:extLst>
          </p:cNvPr>
          <p:cNvSpPr/>
          <p:nvPr/>
        </p:nvSpPr>
        <p:spPr>
          <a:xfrm>
            <a:off x="2348035" y="2305445"/>
            <a:ext cx="2863385" cy="673100"/>
          </a:xfrm>
          <a:custGeom>
            <a:avLst/>
            <a:gdLst>
              <a:gd name="connsiteX0" fmla="*/ 2308142 w 2863385"/>
              <a:gd name="connsiteY0" fmla="*/ 0 h 673100"/>
              <a:gd name="connsiteX1" fmla="*/ 2317321 w 2863385"/>
              <a:gd name="connsiteY1" fmla="*/ 0 h 673100"/>
              <a:gd name="connsiteX2" fmla="*/ 2784728 w 2863385"/>
              <a:gd name="connsiteY2" fmla="*/ 576069 h 673100"/>
              <a:gd name="connsiteX3" fmla="*/ 2863385 w 2863385"/>
              <a:gd name="connsiteY3" fmla="*/ 576069 h 673100"/>
              <a:gd name="connsiteX4" fmla="*/ 2863385 w 2863385"/>
              <a:gd name="connsiteY4" fmla="*/ 673012 h 673100"/>
              <a:gd name="connsiteX5" fmla="*/ 2863385 w 2863385"/>
              <a:gd name="connsiteY5" fmla="*/ 673100 h 673100"/>
              <a:gd name="connsiteX6" fmla="*/ 2511763 w 2863385"/>
              <a:gd name="connsiteY6" fmla="*/ 673100 h 673100"/>
              <a:gd name="connsiteX7" fmla="*/ 2308193 w 2863385"/>
              <a:gd name="connsiteY7" fmla="*/ 67310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0" fmla="*/ 2308142 w 2863385"/>
              <a:gd name="connsiteY0" fmla="*/ 0 h 673100"/>
              <a:gd name="connsiteX1" fmla="*/ 2317321 w 2863385"/>
              <a:gd name="connsiteY1" fmla="*/ 0 h 673100"/>
              <a:gd name="connsiteX2" fmla="*/ 2863385 w 2863385"/>
              <a:gd name="connsiteY2" fmla="*/ 576069 h 673100"/>
              <a:gd name="connsiteX3" fmla="*/ 2863385 w 2863385"/>
              <a:gd name="connsiteY3" fmla="*/ 673012 h 673100"/>
              <a:gd name="connsiteX4" fmla="*/ 2863385 w 2863385"/>
              <a:gd name="connsiteY4" fmla="*/ 673100 h 673100"/>
              <a:gd name="connsiteX5" fmla="*/ 2511763 w 2863385"/>
              <a:gd name="connsiteY5" fmla="*/ 673100 h 673100"/>
              <a:gd name="connsiteX6" fmla="*/ 2308193 w 2863385"/>
              <a:gd name="connsiteY6" fmla="*/ 673100 h 673100"/>
              <a:gd name="connsiteX7" fmla="*/ 2308142 w 2863385"/>
              <a:gd name="connsiteY7" fmla="*/ 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17" fmla="*/ 2310 w 2863385"/>
              <a:gd name="connsiteY1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3385" h="673100">
                <a:moveTo>
                  <a:pt x="2308142" y="0"/>
                </a:moveTo>
                <a:lnTo>
                  <a:pt x="2317321" y="0"/>
                </a:lnTo>
                <a:lnTo>
                  <a:pt x="2863385" y="576069"/>
                </a:lnTo>
                <a:lnTo>
                  <a:pt x="2863385" y="673012"/>
                </a:lnTo>
                <a:lnTo>
                  <a:pt x="2863385" y="673100"/>
                </a:lnTo>
                <a:lnTo>
                  <a:pt x="2511763" y="673100"/>
                </a:lnTo>
                <a:lnTo>
                  <a:pt x="2308193" y="673100"/>
                </a:lnTo>
                <a:cubicBezTo>
                  <a:pt x="2308176" y="448733"/>
                  <a:pt x="2308159" y="224367"/>
                  <a:pt x="2308142" y="0"/>
                </a:cubicBezTo>
                <a:close/>
                <a:moveTo>
                  <a:pt x="2310" y="0"/>
                </a:moveTo>
                <a:lnTo>
                  <a:pt x="1072684" y="0"/>
                </a:lnTo>
                <a:lnTo>
                  <a:pt x="1406144" y="0"/>
                </a:lnTo>
                <a:lnTo>
                  <a:pt x="2308141" y="0"/>
                </a:lnTo>
                <a:cubicBezTo>
                  <a:pt x="2308158" y="224367"/>
                  <a:pt x="2308175" y="448733"/>
                  <a:pt x="2308192" y="673100"/>
                </a:cubicBezTo>
                <a:lnTo>
                  <a:pt x="1406144" y="673100"/>
                </a:lnTo>
                <a:lnTo>
                  <a:pt x="1072684" y="673100"/>
                </a:lnTo>
                <a:lnTo>
                  <a:pt x="690114" y="673100"/>
                </a:lnTo>
                <a:lnTo>
                  <a:pt x="0" y="1386"/>
                </a:lnTo>
                <a:lnTo>
                  <a:pt x="2310" y="0"/>
                </a:lnTo>
                <a:close/>
              </a:path>
            </a:pathLst>
          </a:custGeom>
          <a:solidFill>
            <a:srgbClr val="3786CD"/>
          </a:solidFill>
          <a:ln w="74513"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lumMod val="95000"/>
                  </a:schemeClr>
                </a:solidFill>
                <a:effectLst/>
                <a:uLnTx/>
                <a:uFillTx/>
              </a:rPr>
              <a:t>Administration</a:t>
            </a:r>
          </a:p>
        </p:txBody>
      </p:sp>
      <p:sp>
        <p:nvSpPr>
          <p:cNvPr id="35" name="Freeform: Shape 34" descr="Arrow Right">
            <a:extLst>
              <a:ext uri="{FF2B5EF4-FFF2-40B4-BE49-F238E27FC236}">
                <a16:creationId xmlns:a16="http://schemas.microsoft.com/office/drawing/2014/main" id="{7E488418-7C61-4AF3-99F6-81D55B0C2544}"/>
              </a:ext>
            </a:extLst>
          </p:cNvPr>
          <p:cNvSpPr/>
          <p:nvPr/>
        </p:nvSpPr>
        <p:spPr>
          <a:xfrm>
            <a:off x="729361" y="2306831"/>
            <a:ext cx="1790701" cy="673100"/>
          </a:xfrm>
          <a:custGeom>
            <a:avLst/>
            <a:gdLst>
              <a:gd name="connsiteX0" fmla="*/ 1235458 w 1790701"/>
              <a:gd name="connsiteY0" fmla="*/ 0 h 673100"/>
              <a:gd name="connsiteX1" fmla="*/ 1244637 w 1790701"/>
              <a:gd name="connsiteY1" fmla="*/ 0 h 673100"/>
              <a:gd name="connsiteX2" fmla="*/ 1712044 w 1790701"/>
              <a:gd name="connsiteY2" fmla="*/ 576069 h 673100"/>
              <a:gd name="connsiteX3" fmla="*/ 1790701 w 1790701"/>
              <a:gd name="connsiteY3" fmla="*/ 576069 h 673100"/>
              <a:gd name="connsiteX4" fmla="*/ 1790701 w 1790701"/>
              <a:gd name="connsiteY4" fmla="*/ 673012 h 673100"/>
              <a:gd name="connsiteX5" fmla="*/ 1790701 w 1790701"/>
              <a:gd name="connsiteY5" fmla="*/ 673100 h 673100"/>
              <a:gd name="connsiteX6" fmla="*/ 1439079 w 1790701"/>
              <a:gd name="connsiteY6" fmla="*/ 673100 h 673100"/>
              <a:gd name="connsiteX7" fmla="*/ 1235509 w 1790701"/>
              <a:gd name="connsiteY7" fmla="*/ 673100 h 673100"/>
              <a:gd name="connsiteX8" fmla="*/ 0 w 1790701"/>
              <a:gd name="connsiteY8" fmla="*/ 0 h 673100"/>
              <a:gd name="connsiteX9" fmla="*/ 1235457 w 1790701"/>
              <a:gd name="connsiteY9" fmla="*/ 0 h 673100"/>
              <a:gd name="connsiteX10" fmla="*/ 1235508 w 1790701"/>
              <a:gd name="connsiteY10" fmla="*/ 673100 h 673100"/>
              <a:gd name="connsiteX11" fmla="*/ 0 w 1790701"/>
              <a:gd name="connsiteY11" fmla="*/ 673100 h 673100"/>
              <a:gd name="connsiteX0" fmla="*/ 1235458 w 1790701"/>
              <a:gd name="connsiteY0" fmla="*/ 0 h 673100"/>
              <a:gd name="connsiteX1" fmla="*/ 1244637 w 1790701"/>
              <a:gd name="connsiteY1" fmla="*/ 0 h 673100"/>
              <a:gd name="connsiteX2" fmla="*/ 1790701 w 1790701"/>
              <a:gd name="connsiteY2" fmla="*/ 576069 h 673100"/>
              <a:gd name="connsiteX3" fmla="*/ 1790701 w 1790701"/>
              <a:gd name="connsiteY3" fmla="*/ 673012 h 673100"/>
              <a:gd name="connsiteX4" fmla="*/ 1790701 w 1790701"/>
              <a:gd name="connsiteY4" fmla="*/ 673100 h 673100"/>
              <a:gd name="connsiteX5" fmla="*/ 1439079 w 1790701"/>
              <a:gd name="connsiteY5" fmla="*/ 673100 h 673100"/>
              <a:gd name="connsiteX6" fmla="*/ 1235509 w 1790701"/>
              <a:gd name="connsiteY6" fmla="*/ 673100 h 673100"/>
              <a:gd name="connsiteX7" fmla="*/ 1235458 w 1790701"/>
              <a:gd name="connsiteY7" fmla="*/ 0 h 673100"/>
              <a:gd name="connsiteX8" fmla="*/ 0 w 1790701"/>
              <a:gd name="connsiteY8" fmla="*/ 0 h 673100"/>
              <a:gd name="connsiteX9" fmla="*/ 1235457 w 1790701"/>
              <a:gd name="connsiteY9" fmla="*/ 0 h 673100"/>
              <a:gd name="connsiteX10" fmla="*/ 1235508 w 1790701"/>
              <a:gd name="connsiteY10" fmla="*/ 673100 h 673100"/>
              <a:gd name="connsiteX11" fmla="*/ 0 w 1790701"/>
              <a:gd name="connsiteY11" fmla="*/ 673100 h 673100"/>
              <a:gd name="connsiteX12" fmla="*/ 0 w 1790701"/>
              <a:gd name="connsiteY12"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0701" h="673100">
                <a:moveTo>
                  <a:pt x="1235458" y="0"/>
                </a:moveTo>
                <a:lnTo>
                  <a:pt x="1244637" y="0"/>
                </a:lnTo>
                <a:lnTo>
                  <a:pt x="1790701" y="576069"/>
                </a:lnTo>
                <a:lnTo>
                  <a:pt x="1790701" y="673012"/>
                </a:lnTo>
                <a:lnTo>
                  <a:pt x="1790701" y="673100"/>
                </a:lnTo>
                <a:lnTo>
                  <a:pt x="1439079" y="673100"/>
                </a:lnTo>
                <a:lnTo>
                  <a:pt x="1235509" y="673100"/>
                </a:lnTo>
                <a:cubicBezTo>
                  <a:pt x="1235492" y="448733"/>
                  <a:pt x="1235475" y="224367"/>
                  <a:pt x="1235458" y="0"/>
                </a:cubicBezTo>
                <a:close/>
                <a:moveTo>
                  <a:pt x="0" y="0"/>
                </a:moveTo>
                <a:lnTo>
                  <a:pt x="1235457" y="0"/>
                </a:lnTo>
                <a:cubicBezTo>
                  <a:pt x="1235474" y="224367"/>
                  <a:pt x="1235491" y="448733"/>
                  <a:pt x="1235508" y="673100"/>
                </a:cubicBezTo>
                <a:lnTo>
                  <a:pt x="0" y="673100"/>
                </a:lnTo>
                <a:lnTo>
                  <a:pt x="0" y="0"/>
                </a:lnTo>
                <a:close/>
              </a:path>
            </a:pathLst>
          </a:custGeom>
          <a:solidFill>
            <a:srgbClr val="31B3C1"/>
          </a:solidFill>
          <a:ln w="74513"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prstClr val="black"/>
                </a:solidFill>
              </a:rPr>
              <a:t>Oversight</a:t>
            </a:r>
            <a:endParaRPr kumimoji="0" lang="en-US" sz="2000" b="1" i="0" u="none" strike="noStrike" kern="0" cap="none" spc="0" normalizeH="0" baseline="0" noProof="0" dirty="0">
              <a:ln>
                <a:noFill/>
              </a:ln>
              <a:solidFill>
                <a:prstClr val="black"/>
              </a:solidFill>
              <a:effectLst/>
              <a:uLnTx/>
              <a:uFillTx/>
            </a:endParaRPr>
          </a:p>
        </p:txBody>
      </p:sp>
      <p:sp>
        <p:nvSpPr>
          <p:cNvPr id="36" name="Freeform: Shape 35" descr="Arrow Right">
            <a:extLst>
              <a:ext uri="{FF2B5EF4-FFF2-40B4-BE49-F238E27FC236}">
                <a16:creationId xmlns:a16="http://schemas.microsoft.com/office/drawing/2014/main" id="{FE09E1D0-8A5D-459A-823D-2726162BAF0F}"/>
              </a:ext>
            </a:extLst>
          </p:cNvPr>
          <p:cNvSpPr/>
          <p:nvPr/>
        </p:nvSpPr>
        <p:spPr>
          <a:xfrm>
            <a:off x="5039393" y="2305445"/>
            <a:ext cx="2863385" cy="673100"/>
          </a:xfrm>
          <a:custGeom>
            <a:avLst/>
            <a:gdLst>
              <a:gd name="connsiteX0" fmla="*/ 2308142 w 2863385"/>
              <a:gd name="connsiteY0" fmla="*/ 0 h 673100"/>
              <a:gd name="connsiteX1" fmla="*/ 2317321 w 2863385"/>
              <a:gd name="connsiteY1" fmla="*/ 0 h 673100"/>
              <a:gd name="connsiteX2" fmla="*/ 2784728 w 2863385"/>
              <a:gd name="connsiteY2" fmla="*/ 576069 h 673100"/>
              <a:gd name="connsiteX3" fmla="*/ 2863385 w 2863385"/>
              <a:gd name="connsiteY3" fmla="*/ 576069 h 673100"/>
              <a:gd name="connsiteX4" fmla="*/ 2863385 w 2863385"/>
              <a:gd name="connsiteY4" fmla="*/ 673012 h 673100"/>
              <a:gd name="connsiteX5" fmla="*/ 2863385 w 2863385"/>
              <a:gd name="connsiteY5" fmla="*/ 673100 h 673100"/>
              <a:gd name="connsiteX6" fmla="*/ 2511763 w 2863385"/>
              <a:gd name="connsiteY6" fmla="*/ 673100 h 673100"/>
              <a:gd name="connsiteX7" fmla="*/ 2308193 w 2863385"/>
              <a:gd name="connsiteY7" fmla="*/ 67310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0" fmla="*/ 2308142 w 2863385"/>
              <a:gd name="connsiteY0" fmla="*/ 0 h 673100"/>
              <a:gd name="connsiteX1" fmla="*/ 2317321 w 2863385"/>
              <a:gd name="connsiteY1" fmla="*/ 0 h 673100"/>
              <a:gd name="connsiteX2" fmla="*/ 2863385 w 2863385"/>
              <a:gd name="connsiteY2" fmla="*/ 576069 h 673100"/>
              <a:gd name="connsiteX3" fmla="*/ 2863385 w 2863385"/>
              <a:gd name="connsiteY3" fmla="*/ 673012 h 673100"/>
              <a:gd name="connsiteX4" fmla="*/ 2863385 w 2863385"/>
              <a:gd name="connsiteY4" fmla="*/ 673100 h 673100"/>
              <a:gd name="connsiteX5" fmla="*/ 2511763 w 2863385"/>
              <a:gd name="connsiteY5" fmla="*/ 673100 h 673100"/>
              <a:gd name="connsiteX6" fmla="*/ 2308193 w 2863385"/>
              <a:gd name="connsiteY6" fmla="*/ 673100 h 673100"/>
              <a:gd name="connsiteX7" fmla="*/ 2308142 w 2863385"/>
              <a:gd name="connsiteY7" fmla="*/ 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17" fmla="*/ 2310 w 2863385"/>
              <a:gd name="connsiteY1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3385" h="673100">
                <a:moveTo>
                  <a:pt x="2308142" y="0"/>
                </a:moveTo>
                <a:lnTo>
                  <a:pt x="2317321" y="0"/>
                </a:lnTo>
                <a:lnTo>
                  <a:pt x="2863385" y="576069"/>
                </a:lnTo>
                <a:lnTo>
                  <a:pt x="2863385" y="673012"/>
                </a:lnTo>
                <a:lnTo>
                  <a:pt x="2863385" y="673100"/>
                </a:lnTo>
                <a:lnTo>
                  <a:pt x="2511763" y="673100"/>
                </a:lnTo>
                <a:lnTo>
                  <a:pt x="2308193" y="673100"/>
                </a:lnTo>
                <a:cubicBezTo>
                  <a:pt x="2308176" y="448733"/>
                  <a:pt x="2308159" y="224367"/>
                  <a:pt x="2308142" y="0"/>
                </a:cubicBezTo>
                <a:close/>
                <a:moveTo>
                  <a:pt x="2310" y="0"/>
                </a:moveTo>
                <a:lnTo>
                  <a:pt x="1072684" y="0"/>
                </a:lnTo>
                <a:lnTo>
                  <a:pt x="1406144" y="0"/>
                </a:lnTo>
                <a:lnTo>
                  <a:pt x="2308141" y="0"/>
                </a:lnTo>
                <a:cubicBezTo>
                  <a:pt x="2308158" y="224367"/>
                  <a:pt x="2308175" y="448733"/>
                  <a:pt x="2308192" y="673100"/>
                </a:cubicBezTo>
                <a:lnTo>
                  <a:pt x="1406144" y="673100"/>
                </a:lnTo>
                <a:lnTo>
                  <a:pt x="1072684" y="673100"/>
                </a:lnTo>
                <a:lnTo>
                  <a:pt x="690114" y="673100"/>
                </a:lnTo>
                <a:lnTo>
                  <a:pt x="0" y="1386"/>
                </a:lnTo>
                <a:lnTo>
                  <a:pt x="2310" y="0"/>
                </a:lnTo>
                <a:close/>
              </a:path>
            </a:pathLst>
          </a:custGeom>
          <a:solidFill>
            <a:srgbClr val="A2B969"/>
          </a:solidFill>
          <a:ln w="74513"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Proposal Selection</a:t>
            </a:r>
          </a:p>
        </p:txBody>
      </p:sp>
      <p:sp>
        <p:nvSpPr>
          <p:cNvPr id="37" name="Freeform: Shape 36" descr="Arrow Right">
            <a:extLst>
              <a:ext uri="{FF2B5EF4-FFF2-40B4-BE49-F238E27FC236}">
                <a16:creationId xmlns:a16="http://schemas.microsoft.com/office/drawing/2014/main" id="{5826C28F-520E-42FF-BBF4-DB7711274FF6}"/>
              </a:ext>
            </a:extLst>
          </p:cNvPr>
          <p:cNvSpPr/>
          <p:nvPr/>
        </p:nvSpPr>
        <p:spPr>
          <a:xfrm>
            <a:off x="7730751" y="2305445"/>
            <a:ext cx="2863385" cy="673100"/>
          </a:xfrm>
          <a:custGeom>
            <a:avLst/>
            <a:gdLst>
              <a:gd name="connsiteX0" fmla="*/ 2308142 w 2863385"/>
              <a:gd name="connsiteY0" fmla="*/ 0 h 673100"/>
              <a:gd name="connsiteX1" fmla="*/ 2317321 w 2863385"/>
              <a:gd name="connsiteY1" fmla="*/ 0 h 673100"/>
              <a:gd name="connsiteX2" fmla="*/ 2784728 w 2863385"/>
              <a:gd name="connsiteY2" fmla="*/ 576069 h 673100"/>
              <a:gd name="connsiteX3" fmla="*/ 2863385 w 2863385"/>
              <a:gd name="connsiteY3" fmla="*/ 576069 h 673100"/>
              <a:gd name="connsiteX4" fmla="*/ 2863385 w 2863385"/>
              <a:gd name="connsiteY4" fmla="*/ 673012 h 673100"/>
              <a:gd name="connsiteX5" fmla="*/ 2863385 w 2863385"/>
              <a:gd name="connsiteY5" fmla="*/ 673100 h 673100"/>
              <a:gd name="connsiteX6" fmla="*/ 2511763 w 2863385"/>
              <a:gd name="connsiteY6" fmla="*/ 673100 h 673100"/>
              <a:gd name="connsiteX7" fmla="*/ 2308193 w 2863385"/>
              <a:gd name="connsiteY7" fmla="*/ 67310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0" fmla="*/ 2308142 w 2863385"/>
              <a:gd name="connsiteY0" fmla="*/ 0 h 673100"/>
              <a:gd name="connsiteX1" fmla="*/ 2317321 w 2863385"/>
              <a:gd name="connsiteY1" fmla="*/ 0 h 673100"/>
              <a:gd name="connsiteX2" fmla="*/ 2863385 w 2863385"/>
              <a:gd name="connsiteY2" fmla="*/ 576069 h 673100"/>
              <a:gd name="connsiteX3" fmla="*/ 2863385 w 2863385"/>
              <a:gd name="connsiteY3" fmla="*/ 673012 h 673100"/>
              <a:gd name="connsiteX4" fmla="*/ 2863385 w 2863385"/>
              <a:gd name="connsiteY4" fmla="*/ 673100 h 673100"/>
              <a:gd name="connsiteX5" fmla="*/ 2511763 w 2863385"/>
              <a:gd name="connsiteY5" fmla="*/ 673100 h 673100"/>
              <a:gd name="connsiteX6" fmla="*/ 2308193 w 2863385"/>
              <a:gd name="connsiteY6" fmla="*/ 673100 h 673100"/>
              <a:gd name="connsiteX7" fmla="*/ 2308142 w 2863385"/>
              <a:gd name="connsiteY7" fmla="*/ 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17" fmla="*/ 2310 w 2863385"/>
              <a:gd name="connsiteY1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3385" h="673100">
                <a:moveTo>
                  <a:pt x="2308142" y="0"/>
                </a:moveTo>
                <a:lnTo>
                  <a:pt x="2317321" y="0"/>
                </a:lnTo>
                <a:lnTo>
                  <a:pt x="2863385" y="576069"/>
                </a:lnTo>
                <a:lnTo>
                  <a:pt x="2863385" y="673012"/>
                </a:lnTo>
                <a:lnTo>
                  <a:pt x="2863385" y="673100"/>
                </a:lnTo>
                <a:lnTo>
                  <a:pt x="2511763" y="673100"/>
                </a:lnTo>
                <a:lnTo>
                  <a:pt x="2308193" y="673100"/>
                </a:lnTo>
                <a:cubicBezTo>
                  <a:pt x="2308176" y="448733"/>
                  <a:pt x="2308159" y="224367"/>
                  <a:pt x="2308142" y="0"/>
                </a:cubicBezTo>
                <a:close/>
                <a:moveTo>
                  <a:pt x="2310" y="0"/>
                </a:moveTo>
                <a:lnTo>
                  <a:pt x="1072684" y="0"/>
                </a:lnTo>
                <a:lnTo>
                  <a:pt x="1406144" y="0"/>
                </a:lnTo>
                <a:lnTo>
                  <a:pt x="2308141" y="0"/>
                </a:lnTo>
                <a:cubicBezTo>
                  <a:pt x="2308158" y="224367"/>
                  <a:pt x="2308175" y="448733"/>
                  <a:pt x="2308192" y="673100"/>
                </a:cubicBezTo>
                <a:lnTo>
                  <a:pt x="1406144" y="673100"/>
                </a:lnTo>
                <a:lnTo>
                  <a:pt x="1072684" y="673100"/>
                </a:lnTo>
                <a:lnTo>
                  <a:pt x="690114" y="673100"/>
                </a:lnTo>
                <a:lnTo>
                  <a:pt x="0" y="1386"/>
                </a:lnTo>
                <a:lnTo>
                  <a:pt x="2310" y="0"/>
                </a:lnTo>
                <a:close/>
              </a:path>
            </a:pathLst>
          </a:custGeom>
          <a:solidFill>
            <a:srgbClr val="207680"/>
          </a:solidFill>
          <a:ln w="74513"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lumMod val="95000"/>
                  </a:schemeClr>
                </a:solidFill>
                <a:effectLst/>
                <a:uLnTx/>
                <a:uFillTx/>
              </a:rPr>
              <a:t>Advisory</a:t>
            </a:r>
          </a:p>
        </p:txBody>
      </p:sp>
      <p:sp>
        <p:nvSpPr>
          <p:cNvPr id="38" name="Freeform: Shape 37" descr="Arrow Right">
            <a:extLst>
              <a:ext uri="{FF2B5EF4-FFF2-40B4-BE49-F238E27FC236}">
                <a16:creationId xmlns:a16="http://schemas.microsoft.com/office/drawing/2014/main" id="{4EE70AD6-ED43-4AE2-956D-647A219E383C}"/>
              </a:ext>
            </a:extLst>
          </p:cNvPr>
          <p:cNvSpPr/>
          <p:nvPr/>
        </p:nvSpPr>
        <p:spPr>
          <a:xfrm>
            <a:off x="1977517" y="2306831"/>
            <a:ext cx="1406144" cy="2958310"/>
          </a:xfrm>
          <a:custGeom>
            <a:avLst/>
            <a:gdLst>
              <a:gd name="connsiteX0" fmla="*/ 0 w 1406144"/>
              <a:gd name="connsiteY0" fmla="*/ 0 h 2958310"/>
              <a:gd name="connsiteX1" fmla="*/ 1321168 w 1406144"/>
              <a:gd name="connsiteY1" fmla="*/ 1285942 h 2958310"/>
              <a:gd name="connsiteX2" fmla="*/ 1330610 w 1406144"/>
              <a:gd name="connsiteY2" fmla="*/ 1295134 h 2958310"/>
              <a:gd name="connsiteX3" fmla="*/ 1321168 w 1406144"/>
              <a:gd name="connsiteY3" fmla="*/ 1672001 h 2958310"/>
              <a:gd name="connsiteX4" fmla="*/ 284 w 1406144"/>
              <a:gd name="connsiteY4" fmla="*/ 2958310 h 2958310"/>
              <a:gd name="connsiteX5" fmla="*/ 282 w 1406144"/>
              <a:gd name="connsiteY5" fmla="*/ 2942578 h 2958310"/>
              <a:gd name="connsiteX6" fmla="*/ 1030679 w 1406144"/>
              <a:gd name="connsiteY6" fmla="*/ 1672001 h 2958310"/>
              <a:gd name="connsiteX7" fmla="*/ 1038136 w 1406144"/>
              <a:gd name="connsiteY7" fmla="*/ 1295134 h 2958310"/>
              <a:gd name="connsiteX8" fmla="*/ 1030679 w 1406144"/>
              <a:gd name="connsiteY8" fmla="*/ 1285942 h 2958310"/>
              <a:gd name="connsiteX9" fmla="*/ 2 w 1406144"/>
              <a:gd name="connsiteY9" fmla="*/ 15654 h 295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144" h="2958310">
                <a:moveTo>
                  <a:pt x="0" y="0"/>
                </a:moveTo>
                <a:lnTo>
                  <a:pt x="1321168" y="1285942"/>
                </a:lnTo>
                <a:cubicBezTo>
                  <a:pt x="1324388" y="1288930"/>
                  <a:pt x="1327541" y="1292000"/>
                  <a:pt x="1330610" y="1295134"/>
                </a:cubicBezTo>
                <a:cubicBezTo>
                  <a:pt x="1434902" y="1401742"/>
                  <a:pt x="1430673" y="1570467"/>
                  <a:pt x="1321168" y="1672001"/>
                </a:cubicBezTo>
                <a:lnTo>
                  <a:pt x="284" y="2958310"/>
                </a:lnTo>
                <a:lnTo>
                  <a:pt x="282" y="2942578"/>
                </a:lnTo>
                <a:lnTo>
                  <a:pt x="1030679" y="1672001"/>
                </a:lnTo>
                <a:cubicBezTo>
                  <a:pt x="1117159" y="1570467"/>
                  <a:pt x="1120499" y="1401742"/>
                  <a:pt x="1038136" y="1295134"/>
                </a:cubicBezTo>
                <a:cubicBezTo>
                  <a:pt x="1035712" y="1292000"/>
                  <a:pt x="1033222" y="1288930"/>
                  <a:pt x="1030679" y="1285942"/>
                </a:cubicBezTo>
                <a:lnTo>
                  <a:pt x="2" y="15654"/>
                </a:lnTo>
                <a:close/>
              </a:path>
            </a:pathLst>
          </a:custGeom>
          <a:solidFill>
            <a:srgbClr val="2A9AA6"/>
          </a:solidFill>
          <a:ln w="74513"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9" name="Freeform: Shape 38" descr="Arrow Right">
            <a:extLst>
              <a:ext uri="{FF2B5EF4-FFF2-40B4-BE49-F238E27FC236}">
                <a16:creationId xmlns:a16="http://schemas.microsoft.com/office/drawing/2014/main" id="{C660D3D7-3B10-4416-8B8A-6C8B3E8CEDAC}"/>
              </a:ext>
            </a:extLst>
          </p:cNvPr>
          <p:cNvSpPr/>
          <p:nvPr/>
        </p:nvSpPr>
        <p:spPr>
          <a:xfrm>
            <a:off x="4668875" y="2305445"/>
            <a:ext cx="1406144" cy="2958310"/>
          </a:xfrm>
          <a:custGeom>
            <a:avLst/>
            <a:gdLst>
              <a:gd name="connsiteX0" fmla="*/ 0 w 1406144"/>
              <a:gd name="connsiteY0" fmla="*/ 0 h 2958310"/>
              <a:gd name="connsiteX1" fmla="*/ 1321168 w 1406144"/>
              <a:gd name="connsiteY1" fmla="*/ 1285942 h 2958310"/>
              <a:gd name="connsiteX2" fmla="*/ 1330610 w 1406144"/>
              <a:gd name="connsiteY2" fmla="*/ 1295134 h 2958310"/>
              <a:gd name="connsiteX3" fmla="*/ 1321168 w 1406144"/>
              <a:gd name="connsiteY3" fmla="*/ 1672001 h 2958310"/>
              <a:gd name="connsiteX4" fmla="*/ 284 w 1406144"/>
              <a:gd name="connsiteY4" fmla="*/ 2958310 h 2958310"/>
              <a:gd name="connsiteX5" fmla="*/ 282 w 1406144"/>
              <a:gd name="connsiteY5" fmla="*/ 2942578 h 2958310"/>
              <a:gd name="connsiteX6" fmla="*/ 1030679 w 1406144"/>
              <a:gd name="connsiteY6" fmla="*/ 1672001 h 2958310"/>
              <a:gd name="connsiteX7" fmla="*/ 1038136 w 1406144"/>
              <a:gd name="connsiteY7" fmla="*/ 1295134 h 2958310"/>
              <a:gd name="connsiteX8" fmla="*/ 1030679 w 1406144"/>
              <a:gd name="connsiteY8" fmla="*/ 1285942 h 2958310"/>
              <a:gd name="connsiteX9" fmla="*/ 2 w 1406144"/>
              <a:gd name="connsiteY9" fmla="*/ 15654 h 295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144" h="2958310">
                <a:moveTo>
                  <a:pt x="0" y="0"/>
                </a:moveTo>
                <a:lnTo>
                  <a:pt x="1321168" y="1285942"/>
                </a:lnTo>
                <a:cubicBezTo>
                  <a:pt x="1324388" y="1288930"/>
                  <a:pt x="1327541" y="1292000"/>
                  <a:pt x="1330610" y="1295134"/>
                </a:cubicBezTo>
                <a:cubicBezTo>
                  <a:pt x="1434902" y="1401742"/>
                  <a:pt x="1430673" y="1570467"/>
                  <a:pt x="1321168" y="1672001"/>
                </a:cubicBezTo>
                <a:lnTo>
                  <a:pt x="284" y="2958310"/>
                </a:lnTo>
                <a:lnTo>
                  <a:pt x="282" y="2942578"/>
                </a:lnTo>
                <a:lnTo>
                  <a:pt x="1030679" y="1672001"/>
                </a:lnTo>
                <a:cubicBezTo>
                  <a:pt x="1117159" y="1570467"/>
                  <a:pt x="1120499" y="1401742"/>
                  <a:pt x="1038136" y="1295134"/>
                </a:cubicBezTo>
                <a:cubicBezTo>
                  <a:pt x="1035712" y="1292000"/>
                  <a:pt x="1033222" y="1288930"/>
                  <a:pt x="1030679" y="1285942"/>
                </a:cubicBezTo>
                <a:lnTo>
                  <a:pt x="2" y="15654"/>
                </a:lnTo>
                <a:close/>
              </a:path>
            </a:pathLst>
          </a:custGeom>
          <a:solidFill>
            <a:srgbClr val="255E92"/>
          </a:solidFill>
          <a:ln w="74513"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0" name="Freeform: Shape 39" descr="Arrow Right">
            <a:extLst>
              <a:ext uri="{FF2B5EF4-FFF2-40B4-BE49-F238E27FC236}">
                <a16:creationId xmlns:a16="http://schemas.microsoft.com/office/drawing/2014/main" id="{F8F46B3F-6A42-47F6-9DCE-4C8DE6CF9132}"/>
              </a:ext>
            </a:extLst>
          </p:cNvPr>
          <p:cNvSpPr/>
          <p:nvPr/>
        </p:nvSpPr>
        <p:spPr>
          <a:xfrm>
            <a:off x="7360233" y="2305445"/>
            <a:ext cx="1406144" cy="2958310"/>
          </a:xfrm>
          <a:custGeom>
            <a:avLst/>
            <a:gdLst>
              <a:gd name="connsiteX0" fmla="*/ 0 w 1406144"/>
              <a:gd name="connsiteY0" fmla="*/ 0 h 2958310"/>
              <a:gd name="connsiteX1" fmla="*/ 1321168 w 1406144"/>
              <a:gd name="connsiteY1" fmla="*/ 1285942 h 2958310"/>
              <a:gd name="connsiteX2" fmla="*/ 1330610 w 1406144"/>
              <a:gd name="connsiteY2" fmla="*/ 1295134 h 2958310"/>
              <a:gd name="connsiteX3" fmla="*/ 1321168 w 1406144"/>
              <a:gd name="connsiteY3" fmla="*/ 1672001 h 2958310"/>
              <a:gd name="connsiteX4" fmla="*/ 284 w 1406144"/>
              <a:gd name="connsiteY4" fmla="*/ 2958310 h 2958310"/>
              <a:gd name="connsiteX5" fmla="*/ 282 w 1406144"/>
              <a:gd name="connsiteY5" fmla="*/ 2942578 h 2958310"/>
              <a:gd name="connsiteX6" fmla="*/ 1030679 w 1406144"/>
              <a:gd name="connsiteY6" fmla="*/ 1672001 h 2958310"/>
              <a:gd name="connsiteX7" fmla="*/ 1038136 w 1406144"/>
              <a:gd name="connsiteY7" fmla="*/ 1295134 h 2958310"/>
              <a:gd name="connsiteX8" fmla="*/ 1030679 w 1406144"/>
              <a:gd name="connsiteY8" fmla="*/ 1285942 h 2958310"/>
              <a:gd name="connsiteX9" fmla="*/ 2 w 1406144"/>
              <a:gd name="connsiteY9" fmla="*/ 15654 h 295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144" h="2958310">
                <a:moveTo>
                  <a:pt x="0" y="0"/>
                </a:moveTo>
                <a:lnTo>
                  <a:pt x="1321168" y="1285942"/>
                </a:lnTo>
                <a:cubicBezTo>
                  <a:pt x="1324388" y="1288930"/>
                  <a:pt x="1327541" y="1292000"/>
                  <a:pt x="1330610" y="1295134"/>
                </a:cubicBezTo>
                <a:cubicBezTo>
                  <a:pt x="1434902" y="1401742"/>
                  <a:pt x="1430673" y="1570467"/>
                  <a:pt x="1321168" y="1672001"/>
                </a:cubicBezTo>
                <a:lnTo>
                  <a:pt x="284" y="2958310"/>
                </a:lnTo>
                <a:lnTo>
                  <a:pt x="282" y="2942578"/>
                </a:lnTo>
                <a:lnTo>
                  <a:pt x="1030679" y="1672001"/>
                </a:lnTo>
                <a:cubicBezTo>
                  <a:pt x="1117159" y="1570467"/>
                  <a:pt x="1120499" y="1401742"/>
                  <a:pt x="1038136" y="1295134"/>
                </a:cubicBezTo>
                <a:cubicBezTo>
                  <a:pt x="1035712" y="1292000"/>
                  <a:pt x="1033222" y="1288930"/>
                  <a:pt x="1030679" y="1285942"/>
                </a:cubicBezTo>
                <a:lnTo>
                  <a:pt x="2" y="15654"/>
                </a:lnTo>
                <a:close/>
              </a:path>
            </a:pathLst>
          </a:custGeom>
          <a:solidFill>
            <a:srgbClr val="A2B969">
              <a:lumMod val="75000"/>
            </a:srgbClr>
          </a:solidFill>
          <a:ln w="74513"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1" name="Freeform: Shape 40" descr="Arrow Right">
            <a:extLst>
              <a:ext uri="{FF2B5EF4-FFF2-40B4-BE49-F238E27FC236}">
                <a16:creationId xmlns:a16="http://schemas.microsoft.com/office/drawing/2014/main" id="{B4032F7E-8E82-415D-93FD-670A1C531EB7}"/>
              </a:ext>
            </a:extLst>
          </p:cNvPr>
          <p:cNvSpPr/>
          <p:nvPr/>
        </p:nvSpPr>
        <p:spPr>
          <a:xfrm>
            <a:off x="10051591" y="2305445"/>
            <a:ext cx="1406144" cy="2958310"/>
          </a:xfrm>
          <a:custGeom>
            <a:avLst/>
            <a:gdLst>
              <a:gd name="connsiteX0" fmla="*/ 0 w 1406144"/>
              <a:gd name="connsiteY0" fmla="*/ 0 h 2958310"/>
              <a:gd name="connsiteX1" fmla="*/ 1321168 w 1406144"/>
              <a:gd name="connsiteY1" fmla="*/ 1285942 h 2958310"/>
              <a:gd name="connsiteX2" fmla="*/ 1330610 w 1406144"/>
              <a:gd name="connsiteY2" fmla="*/ 1295134 h 2958310"/>
              <a:gd name="connsiteX3" fmla="*/ 1321168 w 1406144"/>
              <a:gd name="connsiteY3" fmla="*/ 1672001 h 2958310"/>
              <a:gd name="connsiteX4" fmla="*/ 284 w 1406144"/>
              <a:gd name="connsiteY4" fmla="*/ 2958310 h 2958310"/>
              <a:gd name="connsiteX5" fmla="*/ 282 w 1406144"/>
              <a:gd name="connsiteY5" fmla="*/ 2942578 h 2958310"/>
              <a:gd name="connsiteX6" fmla="*/ 1030679 w 1406144"/>
              <a:gd name="connsiteY6" fmla="*/ 1672001 h 2958310"/>
              <a:gd name="connsiteX7" fmla="*/ 1038136 w 1406144"/>
              <a:gd name="connsiteY7" fmla="*/ 1295134 h 2958310"/>
              <a:gd name="connsiteX8" fmla="*/ 1030679 w 1406144"/>
              <a:gd name="connsiteY8" fmla="*/ 1285942 h 2958310"/>
              <a:gd name="connsiteX9" fmla="*/ 2 w 1406144"/>
              <a:gd name="connsiteY9" fmla="*/ 15654 h 295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144" h="2958310">
                <a:moveTo>
                  <a:pt x="0" y="0"/>
                </a:moveTo>
                <a:lnTo>
                  <a:pt x="1321168" y="1285942"/>
                </a:lnTo>
                <a:cubicBezTo>
                  <a:pt x="1324388" y="1288930"/>
                  <a:pt x="1327541" y="1292000"/>
                  <a:pt x="1330610" y="1295134"/>
                </a:cubicBezTo>
                <a:cubicBezTo>
                  <a:pt x="1434902" y="1401742"/>
                  <a:pt x="1430673" y="1570467"/>
                  <a:pt x="1321168" y="1672001"/>
                </a:cubicBezTo>
                <a:lnTo>
                  <a:pt x="284" y="2958310"/>
                </a:lnTo>
                <a:lnTo>
                  <a:pt x="282" y="2942578"/>
                </a:lnTo>
                <a:lnTo>
                  <a:pt x="1030679" y="1672001"/>
                </a:lnTo>
                <a:cubicBezTo>
                  <a:pt x="1117159" y="1570467"/>
                  <a:pt x="1120499" y="1401742"/>
                  <a:pt x="1038136" y="1295134"/>
                </a:cubicBezTo>
                <a:cubicBezTo>
                  <a:pt x="1035712" y="1292000"/>
                  <a:pt x="1033222" y="1288930"/>
                  <a:pt x="1030679" y="1285942"/>
                </a:cubicBezTo>
                <a:lnTo>
                  <a:pt x="2" y="15654"/>
                </a:lnTo>
                <a:close/>
              </a:path>
            </a:pathLst>
          </a:custGeom>
          <a:solidFill>
            <a:srgbClr val="17565D"/>
          </a:solidFill>
          <a:ln w="74513"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 name="TextBox 41">
            <a:extLst>
              <a:ext uri="{FF2B5EF4-FFF2-40B4-BE49-F238E27FC236}">
                <a16:creationId xmlns:a16="http://schemas.microsoft.com/office/drawing/2014/main" id="{1D66232C-9219-4E16-937D-E47F593D8DCF}"/>
              </a:ext>
            </a:extLst>
          </p:cNvPr>
          <p:cNvSpPr txBox="1"/>
          <p:nvPr/>
        </p:nvSpPr>
        <p:spPr>
          <a:xfrm>
            <a:off x="3406687" y="3848723"/>
            <a:ext cx="1760993" cy="1105431"/>
          </a:xfrm>
          <a:prstGeom prst="rect">
            <a:avLst/>
          </a:prstGeom>
          <a:noFill/>
        </p:spPr>
        <p:txBody>
          <a:bodyPr wrap="square" lIns="0" rIns="0" rtlCol="0" anchor="t">
            <a:spAutoFit/>
          </a:bodyPr>
          <a:lstStyle/>
          <a:p>
            <a:pPr marL="0" marR="0" lvl="0" indent="0" defTabSz="914400" eaLnBrk="1" fontAlgn="auto" latinLnBrk="0" hangingPunct="1">
              <a:lnSpc>
                <a:spcPct val="125000"/>
              </a:lnSpc>
              <a:spcBef>
                <a:spcPts val="0"/>
              </a:spcBef>
              <a:spcAft>
                <a:spcPts val="0"/>
              </a:spcAft>
              <a:buClrTx/>
              <a:buSzTx/>
              <a:buFontTx/>
              <a:buNone/>
              <a:tabLst/>
              <a:defRPr/>
            </a:pPr>
            <a:r>
              <a:rPr kumimoji="0" lang="en-US" b="0" i="0" u="none" strike="noStrike" kern="0" cap="none" spc="0" normalizeH="0" baseline="0" noProof="1">
                <a:ln>
                  <a:noFill/>
                </a:ln>
                <a:solidFill>
                  <a:prstClr val="black"/>
                </a:solidFill>
                <a:effectLst/>
                <a:uLnTx/>
                <a:uFillTx/>
              </a:rPr>
              <a:t>Establishment of mechanisms for AEF’s operations</a:t>
            </a:r>
          </a:p>
        </p:txBody>
      </p:sp>
      <p:sp>
        <p:nvSpPr>
          <p:cNvPr id="49" name="TextBox 48">
            <a:extLst>
              <a:ext uri="{FF2B5EF4-FFF2-40B4-BE49-F238E27FC236}">
                <a16:creationId xmlns:a16="http://schemas.microsoft.com/office/drawing/2014/main" id="{B534EBCE-2A13-4489-ACA5-657FA2C2739C}"/>
              </a:ext>
            </a:extLst>
          </p:cNvPr>
          <p:cNvSpPr txBox="1"/>
          <p:nvPr/>
        </p:nvSpPr>
        <p:spPr>
          <a:xfrm>
            <a:off x="8856265" y="3779061"/>
            <a:ext cx="1795219" cy="1451679"/>
          </a:xfrm>
          <a:prstGeom prst="rect">
            <a:avLst/>
          </a:prstGeom>
          <a:noFill/>
        </p:spPr>
        <p:txBody>
          <a:bodyPr wrap="square" lIns="0" rIns="0" rtlCol="0" anchor="t">
            <a:spAutoFit/>
          </a:bodyPr>
          <a:lstStyle/>
          <a:p>
            <a:pPr marL="0" marR="0" lvl="0" indent="0" defTabSz="914400" eaLnBrk="1" fontAlgn="auto" latinLnBrk="0" hangingPunct="1">
              <a:lnSpc>
                <a:spcPct val="125000"/>
              </a:lnSpc>
              <a:spcBef>
                <a:spcPts val="0"/>
              </a:spcBef>
              <a:spcAft>
                <a:spcPts val="0"/>
              </a:spcAft>
              <a:buClrTx/>
              <a:buSzTx/>
              <a:buFontTx/>
              <a:buNone/>
              <a:tabLst/>
              <a:defRPr/>
            </a:pPr>
            <a:r>
              <a:rPr kumimoji="0" lang="en-US" b="0" i="0" u="none" strike="noStrike" kern="0" cap="none" spc="0" normalizeH="0" baseline="0" noProof="1">
                <a:ln>
                  <a:noFill/>
                </a:ln>
                <a:solidFill>
                  <a:prstClr val="black"/>
                </a:solidFill>
                <a:effectLst/>
                <a:uLnTx/>
                <a:uFillTx/>
              </a:rPr>
              <a:t>Consult and advise range States in collaborative activities</a:t>
            </a:r>
          </a:p>
        </p:txBody>
      </p:sp>
      <p:pic>
        <p:nvPicPr>
          <p:cNvPr id="50" name="Graphic 49" descr="Repeat">
            <a:extLst>
              <a:ext uri="{FF2B5EF4-FFF2-40B4-BE49-F238E27FC236}">
                <a16:creationId xmlns:a16="http://schemas.microsoft.com/office/drawing/2014/main" id="{35D7A6F0-1422-48DA-AFA9-1E7ED8C4AF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143267" y="3087685"/>
            <a:ext cx="673100" cy="673100"/>
          </a:xfrm>
          <a:prstGeom prst="rect">
            <a:avLst/>
          </a:prstGeom>
        </p:spPr>
      </p:pic>
    </p:spTree>
    <p:extLst>
      <p:ext uri="{BB962C8B-B14F-4D97-AF65-F5344CB8AC3E}">
        <p14:creationId xmlns:p14="http://schemas.microsoft.com/office/powerpoint/2010/main" val="1676355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D844DC74-8BD0-4E0B-8406-11B3BF42DAE1}"/>
              </a:ext>
            </a:extLst>
          </p:cNvPr>
          <p:cNvSpPr/>
          <p:nvPr/>
        </p:nvSpPr>
        <p:spPr>
          <a:xfrm>
            <a:off x="5466080" y="5422902"/>
            <a:ext cx="6263640" cy="91439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4" name="Title 1">
            <a:extLst>
              <a:ext uri="{FF2B5EF4-FFF2-40B4-BE49-F238E27FC236}">
                <a16:creationId xmlns:a16="http://schemas.microsoft.com/office/drawing/2014/main" id="{B7D429A9-7A91-4C6E-90DC-A2DF0899CEBC}"/>
              </a:ext>
            </a:extLst>
          </p:cNvPr>
          <p:cNvSpPr txBox="1">
            <a:spLocks/>
          </p:cNvSpPr>
          <p:nvPr/>
        </p:nvSpPr>
        <p:spPr>
          <a:xfrm>
            <a:off x="469900" y="9525"/>
            <a:ext cx="10515600" cy="1133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Calibri" panose="020F0502020204030204" pitchFamily="34" charset="0"/>
                <a:cs typeface="Calibri" panose="020F0502020204030204" pitchFamily="34" charset="0"/>
              </a:rPr>
              <a:t>Role and Functions of the AEF Secretariat</a:t>
            </a:r>
          </a:p>
        </p:txBody>
      </p:sp>
      <p:graphicFrame>
        <p:nvGraphicFramePr>
          <p:cNvPr id="5" name="Content Placeholder 2">
            <a:extLst>
              <a:ext uri="{FF2B5EF4-FFF2-40B4-BE49-F238E27FC236}">
                <a16:creationId xmlns:a16="http://schemas.microsoft.com/office/drawing/2014/main" id="{33C8249E-7E04-4772-A36F-6534E4D1017C}"/>
              </a:ext>
            </a:extLst>
          </p:cNvPr>
          <p:cNvGraphicFramePr>
            <a:graphicFrameLocks/>
          </p:cNvGraphicFramePr>
          <p:nvPr>
            <p:extLst>
              <p:ext uri="{D42A27DB-BD31-4B8C-83A1-F6EECF244321}">
                <p14:modId xmlns:p14="http://schemas.microsoft.com/office/powerpoint/2010/main" val="43226461"/>
              </p:ext>
            </p:extLst>
          </p:nvPr>
        </p:nvGraphicFramePr>
        <p:xfrm>
          <a:off x="5468389" y="13696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1DE22161-07DA-4674-A733-A27A972258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170" y="1790700"/>
            <a:ext cx="4893731" cy="3670299"/>
          </a:xfrm>
          <a:prstGeom prst="rect">
            <a:avLst/>
          </a:prstGeom>
        </p:spPr>
      </p:pic>
      <p:grpSp>
        <p:nvGrpSpPr>
          <p:cNvPr id="16" name="Group 15">
            <a:extLst>
              <a:ext uri="{FF2B5EF4-FFF2-40B4-BE49-F238E27FC236}">
                <a16:creationId xmlns:a16="http://schemas.microsoft.com/office/drawing/2014/main" id="{EEE11FE4-C6D5-40DD-A051-08F0D7990CEA}"/>
              </a:ext>
            </a:extLst>
          </p:cNvPr>
          <p:cNvGrpSpPr/>
          <p:nvPr/>
        </p:nvGrpSpPr>
        <p:grpSpPr>
          <a:xfrm>
            <a:off x="6807879" y="5313840"/>
            <a:ext cx="5002442" cy="1234119"/>
            <a:chOff x="1261197" y="-73916"/>
            <a:chExt cx="5002442" cy="1234119"/>
          </a:xfrm>
        </p:grpSpPr>
        <p:sp>
          <p:nvSpPr>
            <p:cNvPr id="17" name="Rectangle 16">
              <a:extLst>
                <a:ext uri="{FF2B5EF4-FFF2-40B4-BE49-F238E27FC236}">
                  <a16:creationId xmlns:a16="http://schemas.microsoft.com/office/drawing/2014/main" id="{5B009837-D453-403C-9DAE-7A67E9CC5DD2}"/>
                </a:ext>
              </a:extLst>
            </p:cNvPr>
            <p:cNvSpPr/>
            <p:nvPr/>
          </p:nvSpPr>
          <p:spPr>
            <a:xfrm>
              <a:off x="1337397" y="2284"/>
              <a:ext cx="4926242" cy="11579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7">
              <a:extLst>
                <a:ext uri="{FF2B5EF4-FFF2-40B4-BE49-F238E27FC236}">
                  <a16:creationId xmlns:a16="http://schemas.microsoft.com/office/drawing/2014/main" id="{096091CB-9046-4EC1-A65D-B54DB4E72ED9}"/>
                </a:ext>
              </a:extLst>
            </p:cNvPr>
            <p:cNvSpPr txBox="1"/>
            <p:nvPr/>
          </p:nvSpPr>
          <p:spPr>
            <a:xfrm>
              <a:off x="1261197" y="-73916"/>
              <a:ext cx="4926242" cy="11579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2547" tIns="122547" rIns="122547" bIns="122547" numCol="1" spcCol="1270" anchor="ctr" anchorCtr="0">
              <a:noAutofit/>
            </a:bodyPr>
            <a:lstStyle/>
            <a:p>
              <a:pPr marL="0" lvl="0" indent="0" algn="l" defTabSz="1066800">
                <a:lnSpc>
                  <a:spcPct val="90000"/>
                </a:lnSpc>
                <a:spcBef>
                  <a:spcPct val="0"/>
                </a:spcBef>
                <a:spcAft>
                  <a:spcPct val="35000"/>
                </a:spcAft>
                <a:buNone/>
              </a:pPr>
              <a:r>
                <a:rPr lang="en-US" sz="2400" dirty="0"/>
                <a:t>Resource Mobilization</a:t>
              </a:r>
              <a:endParaRPr lang="en-US" sz="2400" kern="1200" dirty="0"/>
            </a:p>
          </p:txBody>
        </p:sp>
      </p:grpSp>
      <p:sp>
        <p:nvSpPr>
          <p:cNvPr id="19" name="Rectangle 18" descr="Dollar">
            <a:extLst>
              <a:ext uri="{FF2B5EF4-FFF2-40B4-BE49-F238E27FC236}">
                <a16:creationId xmlns:a16="http://schemas.microsoft.com/office/drawing/2014/main" id="{21A83A12-C232-45F6-89D0-8D7CC9FE9DB9}"/>
              </a:ext>
            </a:extLst>
          </p:cNvPr>
          <p:cNvSpPr/>
          <p:nvPr/>
        </p:nvSpPr>
        <p:spPr>
          <a:xfrm>
            <a:off x="5802972" y="5618481"/>
            <a:ext cx="636855" cy="548638"/>
          </a:xfrm>
          <a:prstGeom prst="rect">
            <a:avLst/>
          </a:prstGeom>
          <a:blipFill>
            <a:blip r:embed="rId9">
              <a:duotone>
                <a:prstClr val="black"/>
                <a:schemeClr val="accent1">
                  <a:tint val="45000"/>
                  <a:satMod val="400000"/>
                </a:schemeClr>
              </a:duotone>
              <a:extLs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5">
              <a:hueOff val="-2252848"/>
              <a:satOff val="-5806"/>
              <a:lumOff val="-3922"/>
              <a:alphaOff val="0"/>
            </a:schemeClr>
          </a:effectRef>
          <a:fontRef idx="minor">
            <a:schemeClr val="lt1"/>
          </a:fontRef>
        </p:style>
      </p:sp>
    </p:spTree>
    <p:extLst>
      <p:ext uri="{BB962C8B-B14F-4D97-AF65-F5344CB8AC3E}">
        <p14:creationId xmlns:p14="http://schemas.microsoft.com/office/powerpoint/2010/main" val="4260543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a:extLst>
              <a:ext uri="{FF2B5EF4-FFF2-40B4-BE49-F238E27FC236}">
                <a16:creationId xmlns:a16="http://schemas.microsoft.com/office/drawing/2014/main" id="{1B31E96B-68A2-447E-A226-1CA1C02ABCAB}"/>
              </a:ext>
            </a:extLst>
          </p:cNvPr>
          <p:cNvSpPr/>
          <p:nvPr/>
        </p:nvSpPr>
        <p:spPr>
          <a:xfrm>
            <a:off x="9325804" y="1297378"/>
            <a:ext cx="2053395" cy="2611183"/>
          </a:xfrm>
          <a:custGeom>
            <a:avLst/>
            <a:gdLst/>
            <a:ahLst/>
            <a:cxnLst>
              <a:cxn ang="0">
                <a:pos x="wd2" y="hd2"/>
              </a:cxn>
              <a:cxn ang="5400000">
                <a:pos x="wd2" y="hd2"/>
              </a:cxn>
              <a:cxn ang="10800000">
                <a:pos x="wd2" y="hd2"/>
              </a:cxn>
              <a:cxn ang="16200000">
                <a:pos x="wd2" y="hd2"/>
              </a:cxn>
            </a:cxnLst>
            <a:rect l="0" t="0" r="r" b="b"/>
            <a:pathLst>
              <a:path w="21600" h="21600" extrusionOk="0">
                <a:moveTo>
                  <a:pt x="18" y="21392"/>
                </a:moveTo>
                <a:cubicBezTo>
                  <a:pt x="218" y="21434"/>
                  <a:pt x="352" y="21511"/>
                  <a:pt x="352" y="21600"/>
                </a:cubicBezTo>
                <a:lnTo>
                  <a:pt x="788" y="21600"/>
                </a:lnTo>
                <a:cubicBezTo>
                  <a:pt x="788" y="21468"/>
                  <a:pt x="1087" y="21360"/>
                  <a:pt x="1455" y="21360"/>
                </a:cubicBezTo>
                <a:cubicBezTo>
                  <a:pt x="1822" y="21360"/>
                  <a:pt x="2121" y="21468"/>
                  <a:pt x="2121" y="21600"/>
                </a:cubicBezTo>
                <a:lnTo>
                  <a:pt x="2557" y="21600"/>
                </a:lnTo>
                <a:cubicBezTo>
                  <a:pt x="2557" y="21468"/>
                  <a:pt x="2855" y="21360"/>
                  <a:pt x="3223" y="21360"/>
                </a:cubicBezTo>
                <a:cubicBezTo>
                  <a:pt x="3590" y="21360"/>
                  <a:pt x="3889" y="21468"/>
                  <a:pt x="3889" y="21600"/>
                </a:cubicBezTo>
                <a:lnTo>
                  <a:pt x="4325" y="21600"/>
                </a:lnTo>
                <a:cubicBezTo>
                  <a:pt x="4325" y="21468"/>
                  <a:pt x="4623" y="21360"/>
                  <a:pt x="4991" y="21360"/>
                </a:cubicBezTo>
                <a:cubicBezTo>
                  <a:pt x="5358" y="21360"/>
                  <a:pt x="5657" y="21468"/>
                  <a:pt x="5657" y="21600"/>
                </a:cubicBezTo>
                <a:lnTo>
                  <a:pt x="6093" y="21600"/>
                </a:lnTo>
                <a:cubicBezTo>
                  <a:pt x="6093" y="21468"/>
                  <a:pt x="6392" y="21360"/>
                  <a:pt x="6759" y="21360"/>
                </a:cubicBezTo>
                <a:cubicBezTo>
                  <a:pt x="7126" y="21360"/>
                  <a:pt x="7425" y="21468"/>
                  <a:pt x="7425" y="21600"/>
                </a:cubicBezTo>
                <a:lnTo>
                  <a:pt x="7861" y="21600"/>
                </a:lnTo>
                <a:cubicBezTo>
                  <a:pt x="7861" y="21468"/>
                  <a:pt x="8160" y="21360"/>
                  <a:pt x="8527" y="21360"/>
                </a:cubicBezTo>
                <a:cubicBezTo>
                  <a:pt x="8894" y="21360"/>
                  <a:pt x="9193" y="21468"/>
                  <a:pt x="9193" y="21600"/>
                </a:cubicBezTo>
                <a:lnTo>
                  <a:pt x="9629" y="21600"/>
                </a:lnTo>
                <a:cubicBezTo>
                  <a:pt x="9629" y="21468"/>
                  <a:pt x="9928" y="21360"/>
                  <a:pt x="10295" y="21360"/>
                </a:cubicBezTo>
                <a:cubicBezTo>
                  <a:pt x="10663" y="21360"/>
                  <a:pt x="10961" y="21468"/>
                  <a:pt x="10961" y="21600"/>
                </a:cubicBezTo>
                <a:lnTo>
                  <a:pt x="11397" y="21600"/>
                </a:lnTo>
                <a:cubicBezTo>
                  <a:pt x="11397" y="21468"/>
                  <a:pt x="11696" y="21360"/>
                  <a:pt x="12063" y="21360"/>
                </a:cubicBezTo>
                <a:cubicBezTo>
                  <a:pt x="12431" y="21360"/>
                  <a:pt x="12729" y="21468"/>
                  <a:pt x="12729" y="21600"/>
                </a:cubicBezTo>
                <a:lnTo>
                  <a:pt x="13166" y="21600"/>
                </a:lnTo>
                <a:cubicBezTo>
                  <a:pt x="13166" y="21468"/>
                  <a:pt x="13464" y="21360"/>
                  <a:pt x="13832" y="21360"/>
                </a:cubicBezTo>
                <a:cubicBezTo>
                  <a:pt x="14199" y="21360"/>
                  <a:pt x="14498" y="21468"/>
                  <a:pt x="14498" y="21600"/>
                </a:cubicBezTo>
                <a:lnTo>
                  <a:pt x="14934" y="21600"/>
                </a:lnTo>
                <a:cubicBezTo>
                  <a:pt x="14934" y="21468"/>
                  <a:pt x="15232" y="21360"/>
                  <a:pt x="15600" y="21360"/>
                </a:cubicBezTo>
                <a:cubicBezTo>
                  <a:pt x="15967" y="21360"/>
                  <a:pt x="16266" y="21468"/>
                  <a:pt x="16266" y="21600"/>
                </a:cubicBezTo>
                <a:lnTo>
                  <a:pt x="16702" y="21600"/>
                </a:lnTo>
                <a:cubicBezTo>
                  <a:pt x="16702" y="21468"/>
                  <a:pt x="17000" y="21360"/>
                  <a:pt x="17368" y="21360"/>
                </a:cubicBezTo>
                <a:cubicBezTo>
                  <a:pt x="17735" y="21360"/>
                  <a:pt x="18034" y="21468"/>
                  <a:pt x="18034" y="21600"/>
                </a:cubicBezTo>
                <a:lnTo>
                  <a:pt x="18470" y="21600"/>
                </a:lnTo>
                <a:cubicBezTo>
                  <a:pt x="18470" y="21468"/>
                  <a:pt x="18769" y="21360"/>
                  <a:pt x="19136" y="21360"/>
                </a:cubicBezTo>
                <a:cubicBezTo>
                  <a:pt x="19503" y="21360"/>
                  <a:pt x="19802" y="21468"/>
                  <a:pt x="19802" y="21600"/>
                </a:cubicBezTo>
                <a:lnTo>
                  <a:pt x="20238" y="21600"/>
                </a:lnTo>
                <a:cubicBezTo>
                  <a:pt x="20238" y="21468"/>
                  <a:pt x="20537" y="21360"/>
                  <a:pt x="20904" y="21360"/>
                </a:cubicBezTo>
                <a:cubicBezTo>
                  <a:pt x="21271" y="21360"/>
                  <a:pt x="21570" y="21468"/>
                  <a:pt x="21570" y="21600"/>
                </a:cubicBezTo>
                <a:lnTo>
                  <a:pt x="21600" y="21600"/>
                </a:lnTo>
                <a:lnTo>
                  <a:pt x="21600" y="1644"/>
                </a:lnTo>
                <a:cubicBezTo>
                  <a:pt x="21600" y="737"/>
                  <a:pt x="19554" y="0"/>
                  <a:pt x="17033" y="0"/>
                </a:cubicBezTo>
                <a:lnTo>
                  <a:pt x="0" y="0"/>
                </a:lnTo>
                <a:lnTo>
                  <a:pt x="0" y="21392"/>
                </a:lnTo>
                <a:close/>
              </a:path>
            </a:pathLst>
          </a:custGeom>
          <a:solidFill>
            <a:srgbClr val="003800"/>
          </a:solidFill>
          <a:ln w="12700">
            <a:miter lim="400000"/>
          </a:ln>
        </p:spPr>
        <p:txBody>
          <a:bodyPr lIns="38100" tIns="38100" rIns="38100" bIns="38100" anchor="t"/>
          <a:lstStyle/>
          <a:p>
            <a:pPr algn="ctr">
              <a:defRPr sz="3000">
                <a:solidFill>
                  <a:srgbClr val="FFFFFF"/>
                </a:solidFill>
              </a:defRPr>
            </a:pPr>
            <a:endParaRPr lang="en-US" sz="2000" b="1" dirty="0">
              <a:solidFill>
                <a:schemeClr val="tx1">
                  <a:lumMod val="85000"/>
                  <a:lumOff val="15000"/>
                </a:schemeClr>
              </a:solidFill>
            </a:endParaRPr>
          </a:p>
          <a:p>
            <a:pPr algn="ctr">
              <a:defRPr sz="3000">
                <a:solidFill>
                  <a:srgbClr val="FFFFFF"/>
                </a:solidFill>
              </a:defRPr>
            </a:pPr>
            <a:r>
              <a:rPr lang="en-US" sz="3200" b="1" dirty="0">
                <a:solidFill>
                  <a:schemeClr val="bg2"/>
                </a:solidFill>
              </a:rPr>
              <a:t>3.6M</a:t>
            </a:r>
          </a:p>
          <a:p>
            <a:pPr algn="ctr">
              <a:defRPr sz="3000">
                <a:solidFill>
                  <a:srgbClr val="FFFFFF"/>
                </a:solidFill>
              </a:defRPr>
            </a:pPr>
            <a:endParaRPr lang="en-US" sz="2000" b="1" dirty="0">
              <a:solidFill>
                <a:schemeClr val="bg2"/>
              </a:solidFill>
            </a:endParaRPr>
          </a:p>
          <a:p>
            <a:pPr algn="ctr">
              <a:defRPr sz="3000">
                <a:solidFill>
                  <a:srgbClr val="FFFFFF"/>
                </a:solidFill>
              </a:defRPr>
            </a:pPr>
            <a:r>
              <a:rPr lang="en-US" sz="3000" dirty="0">
                <a:solidFill>
                  <a:schemeClr val="bg2"/>
                </a:solidFill>
              </a:rPr>
              <a:t>USD Funding Allocated</a:t>
            </a:r>
            <a:endParaRPr sz="3000" dirty="0">
              <a:solidFill>
                <a:schemeClr val="bg2"/>
              </a:solidFill>
            </a:endParaRPr>
          </a:p>
        </p:txBody>
      </p:sp>
      <p:sp>
        <p:nvSpPr>
          <p:cNvPr id="2" name="Title 1">
            <a:extLst>
              <a:ext uri="{FF2B5EF4-FFF2-40B4-BE49-F238E27FC236}">
                <a16:creationId xmlns:a16="http://schemas.microsoft.com/office/drawing/2014/main" id="{DD85F863-DA4C-4718-8B7D-741E4E242E6C}"/>
              </a:ext>
            </a:extLst>
          </p:cNvPr>
          <p:cNvSpPr>
            <a:spLocks noGrp="1"/>
          </p:cNvSpPr>
          <p:nvPr>
            <p:ph type="title"/>
          </p:nvPr>
        </p:nvSpPr>
        <p:spPr>
          <a:xfrm>
            <a:off x="559468" y="28909"/>
            <a:ext cx="10515600" cy="1133856"/>
          </a:xfrm>
        </p:spPr>
        <p:txBody>
          <a:bodyPr>
            <a:normAutofit/>
          </a:bodyPr>
          <a:lstStyle/>
          <a:p>
            <a:r>
              <a:rPr lang="en-US" sz="3600" b="1" dirty="0">
                <a:latin typeface="Calibri" panose="020F0502020204030204" pitchFamily="34" charset="0"/>
                <a:cs typeface="Calibri" panose="020F0502020204030204" pitchFamily="34" charset="0"/>
              </a:rPr>
              <a:t>Implementation of the AEAP</a:t>
            </a:r>
          </a:p>
        </p:txBody>
      </p:sp>
      <p:sp>
        <p:nvSpPr>
          <p:cNvPr id="3" name="Content Placeholder 2">
            <a:extLst>
              <a:ext uri="{FF2B5EF4-FFF2-40B4-BE49-F238E27FC236}">
                <a16:creationId xmlns:a16="http://schemas.microsoft.com/office/drawing/2014/main" id="{C79A2F3A-C717-4606-A114-C15C355E2514}"/>
              </a:ext>
            </a:extLst>
          </p:cNvPr>
          <p:cNvSpPr>
            <a:spLocks noGrp="1"/>
          </p:cNvSpPr>
          <p:nvPr>
            <p:ph idx="1"/>
          </p:nvPr>
        </p:nvSpPr>
        <p:spPr>
          <a:xfrm>
            <a:off x="647059" y="4178145"/>
            <a:ext cx="10515600" cy="708624"/>
          </a:xfrm>
        </p:spPr>
        <p:txBody>
          <a:bodyPr>
            <a:normAutofit/>
          </a:bodyPr>
          <a:lstStyle/>
          <a:p>
            <a:pPr marL="0" indent="0">
              <a:buNone/>
            </a:pPr>
            <a:r>
              <a:rPr lang="en-US" b="1" i="1" dirty="0"/>
              <a:t>Covid-19 Response</a:t>
            </a:r>
          </a:p>
        </p:txBody>
      </p:sp>
      <p:grpSp>
        <p:nvGrpSpPr>
          <p:cNvPr id="23" name="Group 22">
            <a:extLst>
              <a:ext uri="{FF2B5EF4-FFF2-40B4-BE49-F238E27FC236}">
                <a16:creationId xmlns:a16="http://schemas.microsoft.com/office/drawing/2014/main" id="{C74B2470-7C44-406D-B9CD-661E85EB21C3}"/>
              </a:ext>
            </a:extLst>
          </p:cNvPr>
          <p:cNvGrpSpPr/>
          <p:nvPr/>
        </p:nvGrpSpPr>
        <p:grpSpPr>
          <a:xfrm>
            <a:off x="2078706" y="4740644"/>
            <a:ext cx="1983929" cy="1969268"/>
            <a:chOff x="628650" y="3771900"/>
            <a:chExt cx="2267594" cy="2267594"/>
          </a:xfrm>
        </p:grpSpPr>
        <p:sp>
          <p:nvSpPr>
            <p:cNvPr id="24" name="Oval 23">
              <a:extLst>
                <a:ext uri="{FF2B5EF4-FFF2-40B4-BE49-F238E27FC236}">
                  <a16:creationId xmlns:a16="http://schemas.microsoft.com/office/drawing/2014/main" id="{7299C615-4206-413B-BAB1-C0063D57579C}"/>
                </a:ext>
              </a:extLst>
            </p:cNvPr>
            <p:cNvSpPr/>
            <p:nvPr/>
          </p:nvSpPr>
          <p:spPr>
            <a:xfrm>
              <a:off x="628650" y="3771900"/>
              <a:ext cx="2267594" cy="2267594"/>
            </a:xfrm>
            <a:prstGeom prst="ellipse">
              <a:avLst/>
            </a:prstGeom>
            <a:gradFill>
              <a:gsLst>
                <a:gs pos="0">
                  <a:srgbClr val="207680"/>
                </a:gs>
                <a:gs pos="50000">
                  <a:srgbClr val="207680"/>
                </a:gs>
                <a:gs pos="100000">
                  <a:srgbClr val="207680"/>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98FB8D7-8257-4147-874D-3059748542D7}"/>
                </a:ext>
              </a:extLst>
            </p:cNvPr>
            <p:cNvSpPr/>
            <p:nvPr/>
          </p:nvSpPr>
          <p:spPr>
            <a:xfrm>
              <a:off x="902600" y="4045850"/>
              <a:ext cx="1719695"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rmAutofit lnSpcReduction="10000"/>
            </a:bodyPr>
            <a:lstStyle/>
            <a:p>
              <a:pPr algn="ctr"/>
              <a:r>
                <a:rPr lang="en-US" sz="3600" b="1" dirty="0">
                  <a:solidFill>
                    <a:schemeClr val="tx1"/>
                  </a:solidFill>
                </a:rPr>
                <a:t>19</a:t>
              </a:r>
              <a:endParaRPr lang="en-US" b="1" dirty="0">
                <a:solidFill>
                  <a:schemeClr val="tx1"/>
                </a:solidFill>
              </a:endParaRPr>
            </a:p>
            <a:p>
              <a:pPr algn="ctr"/>
              <a:r>
                <a:rPr lang="da-DK" dirty="0">
                  <a:solidFill>
                    <a:schemeClr val="tx1"/>
                  </a:solidFill>
                </a:rPr>
                <a:t>Projects Approved</a:t>
              </a:r>
              <a:endParaRPr lang="en-US" dirty="0">
                <a:solidFill>
                  <a:schemeClr val="tx1"/>
                </a:solidFill>
              </a:endParaRPr>
            </a:p>
          </p:txBody>
        </p:sp>
      </p:grpSp>
      <p:grpSp>
        <p:nvGrpSpPr>
          <p:cNvPr id="26" name="Group 25">
            <a:extLst>
              <a:ext uri="{FF2B5EF4-FFF2-40B4-BE49-F238E27FC236}">
                <a16:creationId xmlns:a16="http://schemas.microsoft.com/office/drawing/2014/main" id="{8D9CE22B-2F0A-4AFD-974A-901C71183222}"/>
              </a:ext>
            </a:extLst>
          </p:cNvPr>
          <p:cNvGrpSpPr/>
          <p:nvPr/>
        </p:nvGrpSpPr>
        <p:grpSpPr>
          <a:xfrm>
            <a:off x="7296096" y="4849252"/>
            <a:ext cx="1689806" cy="1704266"/>
            <a:chOff x="628650" y="3771900"/>
            <a:chExt cx="2267594" cy="2267594"/>
          </a:xfrm>
        </p:grpSpPr>
        <p:sp>
          <p:nvSpPr>
            <p:cNvPr id="27" name="Oval 26">
              <a:extLst>
                <a:ext uri="{FF2B5EF4-FFF2-40B4-BE49-F238E27FC236}">
                  <a16:creationId xmlns:a16="http://schemas.microsoft.com/office/drawing/2014/main" id="{CDC7989C-8A1D-4173-98E9-02CFF9C28F24}"/>
                </a:ext>
              </a:extLst>
            </p:cNvPr>
            <p:cNvSpPr/>
            <p:nvPr/>
          </p:nvSpPr>
          <p:spPr>
            <a:xfrm>
              <a:off x="628650" y="3771900"/>
              <a:ext cx="2267594" cy="2267594"/>
            </a:xfrm>
            <a:prstGeom prst="ellipse">
              <a:avLst/>
            </a:prstGeom>
            <a:gradFill>
              <a:gsLst>
                <a:gs pos="0">
                  <a:srgbClr val="003300"/>
                </a:gs>
                <a:gs pos="50000">
                  <a:srgbClr val="003300"/>
                </a:gs>
                <a:gs pos="100000">
                  <a:srgbClr val="006600"/>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F8A3F2B-DD24-4579-A6F0-A0909E7F612D}"/>
                </a:ext>
              </a:extLst>
            </p:cNvPr>
            <p:cNvSpPr/>
            <p:nvPr/>
          </p:nvSpPr>
          <p:spPr>
            <a:xfrm>
              <a:off x="902600" y="4045850"/>
              <a:ext cx="1719695"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rmAutofit fontScale="92500" lnSpcReduction="20000"/>
            </a:bodyPr>
            <a:lstStyle/>
            <a:p>
              <a:pPr algn="ctr"/>
              <a:r>
                <a:rPr lang="en-US" sz="3600" b="1" dirty="0">
                  <a:solidFill>
                    <a:schemeClr val="tx1"/>
                  </a:solidFill>
                </a:rPr>
                <a:t>13</a:t>
              </a:r>
              <a:endParaRPr lang="en-US" b="1" dirty="0">
                <a:solidFill>
                  <a:schemeClr val="tx1"/>
                </a:solidFill>
              </a:endParaRPr>
            </a:p>
            <a:p>
              <a:pPr algn="ctr"/>
              <a:r>
                <a:rPr lang="da-DK" dirty="0">
                  <a:solidFill>
                    <a:schemeClr val="tx1"/>
                  </a:solidFill>
                </a:rPr>
                <a:t>Projects Ongoing</a:t>
              </a:r>
              <a:endParaRPr lang="en-US" dirty="0">
                <a:solidFill>
                  <a:schemeClr val="tx1"/>
                </a:solidFill>
              </a:endParaRPr>
            </a:p>
          </p:txBody>
        </p:sp>
      </p:grpSp>
      <p:grpSp>
        <p:nvGrpSpPr>
          <p:cNvPr id="29" name="Group 28">
            <a:extLst>
              <a:ext uri="{FF2B5EF4-FFF2-40B4-BE49-F238E27FC236}">
                <a16:creationId xmlns:a16="http://schemas.microsoft.com/office/drawing/2014/main" id="{3D382DC6-18B2-447E-AA34-3E269FC244A7}"/>
              </a:ext>
            </a:extLst>
          </p:cNvPr>
          <p:cNvGrpSpPr/>
          <p:nvPr/>
        </p:nvGrpSpPr>
        <p:grpSpPr>
          <a:xfrm>
            <a:off x="4854174" y="4838510"/>
            <a:ext cx="1650383" cy="1647196"/>
            <a:chOff x="628650" y="3771900"/>
            <a:chExt cx="2267594" cy="2267594"/>
          </a:xfrm>
        </p:grpSpPr>
        <p:sp>
          <p:nvSpPr>
            <p:cNvPr id="30" name="Oval 29">
              <a:extLst>
                <a:ext uri="{FF2B5EF4-FFF2-40B4-BE49-F238E27FC236}">
                  <a16:creationId xmlns:a16="http://schemas.microsoft.com/office/drawing/2014/main" id="{BD92DCA3-8EEF-4E76-9040-391F40D2D570}"/>
                </a:ext>
              </a:extLst>
            </p:cNvPr>
            <p:cNvSpPr/>
            <p:nvPr/>
          </p:nvSpPr>
          <p:spPr>
            <a:xfrm>
              <a:off x="628650" y="3771900"/>
              <a:ext cx="2267594" cy="2267594"/>
            </a:xfrm>
            <a:prstGeom prst="ellipse">
              <a:avLst/>
            </a:prstGeom>
            <a:solidFill>
              <a:srgbClr val="255E92"/>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0C5E814-4E6B-4A92-A2CD-C74867C162B7}"/>
                </a:ext>
              </a:extLst>
            </p:cNvPr>
            <p:cNvSpPr/>
            <p:nvPr/>
          </p:nvSpPr>
          <p:spPr>
            <a:xfrm>
              <a:off x="902600" y="4045850"/>
              <a:ext cx="1719695" cy="1719695"/>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rtlCol="0" anchor="ctr">
              <a:normAutofit fontScale="85000" lnSpcReduction="10000"/>
            </a:bodyPr>
            <a:lstStyle/>
            <a:p>
              <a:pPr algn="ctr"/>
              <a:r>
                <a:rPr lang="en-US" sz="3600" b="1" dirty="0">
                  <a:solidFill>
                    <a:schemeClr val="tx1"/>
                  </a:solidFill>
                </a:rPr>
                <a:t>2</a:t>
              </a:r>
              <a:endParaRPr lang="en-US" b="1" dirty="0">
                <a:solidFill>
                  <a:schemeClr val="tx1"/>
                </a:solidFill>
              </a:endParaRPr>
            </a:p>
            <a:p>
              <a:pPr algn="ctr"/>
              <a:r>
                <a:rPr lang="da-DK" dirty="0">
                  <a:solidFill>
                    <a:schemeClr val="tx1"/>
                  </a:solidFill>
                </a:rPr>
                <a:t>Projects Completed</a:t>
              </a:r>
              <a:endParaRPr lang="en-US" dirty="0">
                <a:solidFill>
                  <a:schemeClr val="tx1"/>
                </a:solidFill>
              </a:endParaRPr>
            </a:p>
          </p:txBody>
        </p:sp>
      </p:grpSp>
      <p:sp>
        <p:nvSpPr>
          <p:cNvPr id="32" name="Shape">
            <a:extLst>
              <a:ext uri="{FF2B5EF4-FFF2-40B4-BE49-F238E27FC236}">
                <a16:creationId xmlns:a16="http://schemas.microsoft.com/office/drawing/2014/main" id="{ACBEFC5E-B21C-4A0E-B04F-C9E43C0E43E4}"/>
              </a:ext>
            </a:extLst>
          </p:cNvPr>
          <p:cNvSpPr/>
          <p:nvPr/>
        </p:nvSpPr>
        <p:spPr>
          <a:xfrm>
            <a:off x="784317" y="1297378"/>
            <a:ext cx="2048667" cy="2611183"/>
          </a:xfrm>
          <a:custGeom>
            <a:avLst/>
            <a:gdLst/>
            <a:ahLst/>
            <a:cxnLst>
              <a:cxn ang="0">
                <a:pos x="wd2" y="hd2"/>
              </a:cxn>
              <a:cxn ang="5400000">
                <a:pos x="wd2" y="hd2"/>
              </a:cxn>
              <a:cxn ang="10800000">
                <a:pos x="wd2" y="hd2"/>
              </a:cxn>
              <a:cxn ang="16200000">
                <a:pos x="wd2" y="hd2"/>
              </a:cxn>
            </a:cxnLst>
            <a:rect l="0" t="0" r="r" b="b"/>
            <a:pathLst>
              <a:path w="21600" h="21600" extrusionOk="0">
                <a:moveTo>
                  <a:pt x="508" y="21600"/>
                </a:moveTo>
                <a:lnTo>
                  <a:pt x="945" y="21600"/>
                </a:lnTo>
                <a:cubicBezTo>
                  <a:pt x="945" y="21468"/>
                  <a:pt x="1244" y="21360"/>
                  <a:pt x="1611" y="21360"/>
                </a:cubicBezTo>
                <a:cubicBezTo>
                  <a:pt x="1979" y="21360"/>
                  <a:pt x="2278" y="21468"/>
                  <a:pt x="2278" y="21600"/>
                </a:cubicBezTo>
                <a:lnTo>
                  <a:pt x="2714" y="21600"/>
                </a:lnTo>
                <a:cubicBezTo>
                  <a:pt x="2714" y="21468"/>
                  <a:pt x="3013" y="21360"/>
                  <a:pt x="3381" y="21360"/>
                </a:cubicBezTo>
                <a:cubicBezTo>
                  <a:pt x="3748" y="21360"/>
                  <a:pt x="4047" y="21468"/>
                  <a:pt x="4047" y="21600"/>
                </a:cubicBezTo>
                <a:lnTo>
                  <a:pt x="4484" y="21600"/>
                </a:lnTo>
                <a:cubicBezTo>
                  <a:pt x="4484" y="21468"/>
                  <a:pt x="4783" y="21360"/>
                  <a:pt x="5150" y="21360"/>
                </a:cubicBezTo>
                <a:cubicBezTo>
                  <a:pt x="5518" y="21360"/>
                  <a:pt x="5817" y="21468"/>
                  <a:pt x="5817" y="21600"/>
                </a:cubicBezTo>
                <a:lnTo>
                  <a:pt x="6253" y="21600"/>
                </a:lnTo>
                <a:cubicBezTo>
                  <a:pt x="6253" y="21468"/>
                  <a:pt x="6552" y="21360"/>
                  <a:pt x="6920" y="21360"/>
                </a:cubicBezTo>
                <a:cubicBezTo>
                  <a:pt x="7288" y="21360"/>
                  <a:pt x="7587" y="21468"/>
                  <a:pt x="7587" y="21600"/>
                </a:cubicBezTo>
                <a:lnTo>
                  <a:pt x="8023" y="21600"/>
                </a:lnTo>
                <a:cubicBezTo>
                  <a:pt x="8023" y="21468"/>
                  <a:pt x="8322" y="21360"/>
                  <a:pt x="8690" y="21360"/>
                </a:cubicBezTo>
                <a:cubicBezTo>
                  <a:pt x="9057" y="21360"/>
                  <a:pt x="9356" y="21468"/>
                  <a:pt x="9356" y="21600"/>
                </a:cubicBezTo>
                <a:lnTo>
                  <a:pt x="9793" y="21600"/>
                </a:lnTo>
                <a:cubicBezTo>
                  <a:pt x="9793" y="21468"/>
                  <a:pt x="10092" y="21360"/>
                  <a:pt x="10459" y="21360"/>
                </a:cubicBezTo>
                <a:cubicBezTo>
                  <a:pt x="10827" y="21360"/>
                  <a:pt x="11126" y="21468"/>
                  <a:pt x="11126" y="21600"/>
                </a:cubicBezTo>
                <a:lnTo>
                  <a:pt x="11562" y="21600"/>
                </a:lnTo>
                <a:cubicBezTo>
                  <a:pt x="11562" y="21468"/>
                  <a:pt x="11861" y="21360"/>
                  <a:pt x="12229" y="21360"/>
                </a:cubicBezTo>
                <a:cubicBezTo>
                  <a:pt x="12597" y="21360"/>
                  <a:pt x="12895" y="21468"/>
                  <a:pt x="12895" y="21600"/>
                </a:cubicBezTo>
                <a:lnTo>
                  <a:pt x="13332" y="21600"/>
                </a:lnTo>
                <a:cubicBezTo>
                  <a:pt x="13332" y="21468"/>
                  <a:pt x="13631" y="21360"/>
                  <a:pt x="13998" y="21360"/>
                </a:cubicBezTo>
                <a:cubicBezTo>
                  <a:pt x="14366" y="21360"/>
                  <a:pt x="14665" y="21468"/>
                  <a:pt x="14665" y="21600"/>
                </a:cubicBezTo>
                <a:lnTo>
                  <a:pt x="15101" y="21600"/>
                </a:lnTo>
                <a:cubicBezTo>
                  <a:pt x="15101" y="21468"/>
                  <a:pt x="15400" y="21360"/>
                  <a:pt x="15768" y="21360"/>
                </a:cubicBezTo>
                <a:cubicBezTo>
                  <a:pt x="16136" y="21360"/>
                  <a:pt x="16435" y="21468"/>
                  <a:pt x="16435" y="21600"/>
                </a:cubicBezTo>
                <a:lnTo>
                  <a:pt x="16871" y="21600"/>
                </a:lnTo>
                <a:cubicBezTo>
                  <a:pt x="16871" y="21468"/>
                  <a:pt x="17170" y="21360"/>
                  <a:pt x="17538" y="21360"/>
                </a:cubicBezTo>
                <a:cubicBezTo>
                  <a:pt x="17905" y="21360"/>
                  <a:pt x="18204" y="21468"/>
                  <a:pt x="18204" y="21600"/>
                </a:cubicBezTo>
                <a:lnTo>
                  <a:pt x="18641" y="21600"/>
                </a:lnTo>
                <a:cubicBezTo>
                  <a:pt x="18641" y="21468"/>
                  <a:pt x="18940" y="21360"/>
                  <a:pt x="19307" y="21360"/>
                </a:cubicBezTo>
                <a:cubicBezTo>
                  <a:pt x="19675" y="21360"/>
                  <a:pt x="19974" y="21468"/>
                  <a:pt x="19974" y="21600"/>
                </a:cubicBezTo>
                <a:lnTo>
                  <a:pt x="20410" y="21600"/>
                </a:lnTo>
                <a:cubicBezTo>
                  <a:pt x="20410" y="21468"/>
                  <a:pt x="20709" y="21360"/>
                  <a:pt x="21077" y="21360"/>
                </a:cubicBezTo>
                <a:cubicBezTo>
                  <a:pt x="21289" y="21360"/>
                  <a:pt x="21477" y="21397"/>
                  <a:pt x="21600" y="21453"/>
                </a:cubicBezTo>
                <a:lnTo>
                  <a:pt x="21600" y="0"/>
                </a:lnTo>
                <a:lnTo>
                  <a:pt x="4570" y="0"/>
                </a:lnTo>
                <a:cubicBezTo>
                  <a:pt x="2048" y="0"/>
                  <a:pt x="0" y="737"/>
                  <a:pt x="0" y="1644"/>
                </a:cubicBezTo>
                <a:lnTo>
                  <a:pt x="0" y="21368"/>
                </a:lnTo>
                <a:cubicBezTo>
                  <a:pt x="290" y="21394"/>
                  <a:pt x="508" y="21487"/>
                  <a:pt x="508" y="21600"/>
                </a:cubicBezTo>
                <a:close/>
              </a:path>
            </a:pathLst>
          </a:custGeom>
          <a:gradFill>
            <a:gsLst>
              <a:gs pos="0">
                <a:srgbClr val="2A9AA6"/>
              </a:gs>
              <a:gs pos="50000">
                <a:srgbClr val="2A9AA6"/>
              </a:gs>
              <a:gs pos="100000">
                <a:srgbClr val="2A9AA6"/>
              </a:gs>
            </a:gsLst>
            <a:lin ang="5400000" scaled="0"/>
          </a:gradFill>
          <a:ln w="12700">
            <a:miter lim="400000"/>
          </a:ln>
        </p:spPr>
        <p:txBody>
          <a:bodyPr lIns="38100" tIns="38100" rIns="38100" bIns="38100" anchor="t"/>
          <a:lstStyle/>
          <a:p>
            <a:pPr algn="ctr">
              <a:defRPr sz="3000">
                <a:solidFill>
                  <a:srgbClr val="FFFFFF"/>
                </a:solidFill>
              </a:defRPr>
            </a:pPr>
            <a:endParaRPr lang="en-US" sz="2000" b="1" dirty="0">
              <a:solidFill>
                <a:schemeClr val="tx1">
                  <a:lumMod val="85000"/>
                  <a:lumOff val="15000"/>
                </a:schemeClr>
              </a:solidFill>
            </a:endParaRPr>
          </a:p>
          <a:p>
            <a:pPr algn="ctr">
              <a:defRPr sz="3000">
                <a:solidFill>
                  <a:srgbClr val="FFFFFF"/>
                </a:solidFill>
              </a:defRPr>
            </a:pPr>
            <a:r>
              <a:rPr lang="en-US" sz="3200" b="1" dirty="0">
                <a:solidFill>
                  <a:schemeClr val="bg2"/>
                </a:solidFill>
              </a:rPr>
              <a:t>66</a:t>
            </a:r>
          </a:p>
          <a:p>
            <a:pPr algn="ctr">
              <a:defRPr sz="3000">
                <a:solidFill>
                  <a:srgbClr val="FFFFFF"/>
                </a:solidFill>
              </a:defRPr>
            </a:pPr>
            <a:endParaRPr lang="en-US" sz="2000" b="1" dirty="0">
              <a:solidFill>
                <a:schemeClr val="bg2"/>
              </a:solidFill>
            </a:endParaRPr>
          </a:p>
          <a:p>
            <a:pPr algn="ctr">
              <a:defRPr sz="3000">
                <a:solidFill>
                  <a:srgbClr val="FFFFFF"/>
                </a:solidFill>
              </a:defRPr>
            </a:pPr>
            <a:r>
              <a:rPr lang="en-US" sz="3000" dirty="0">
                <a:solidFill>
                  <a:schemeClr val="bg2"/>
                </a:solidFill>
              </a:rPr>
              <a:t>Projects Initiated</a:t>
            </a:r>
            <a:endParaRPr sz="3000" dirty="0">
              <a:solidFill>
                <a:schemeClr val="bg2"/>
              </a:solidFill>
            </a:endParaRPr>
          </a:p>
        </p:txBody>
      </p:sp>
      <p:sp>
        <p:nvSpPr>
          <p:cNvPr id="33" name="Shape">
            <a:extLst>
              <a:ext uri="{FF2B5EF4-FFF2-40B4-BE49-F238E27FC236}">
                <a16:creationId xmlns:a16="http://schemas.microsoft.com/office/drawing/2014/main" id="{23A02569-7747-4886-BE5B-A19EB13E7385}"/>
              </a:ext>
            </a:extLst>
          </p:cNvPr>
          <p:cNvSpPr/>
          <p:nvPr/>
        </p:nvSpPr>
        <p:spPr>
          <a:xfrm>
            <a:off x="2913458" y="1297378"/>
            <a:ext cx="2053395" cy="2611183"/>
          </a:xfrm>
          <a:custGeom>
            <a:avLst/>
            <a:gdLst/>
            <a:ahLst/>
            <a:cxnLst>
              <a:cxn ang="0">
                <a:pos x="wd2" y="hd2"/>
              </a:cxn>
              <a:cxn ang="5400000">
                <a:pos x="wd2" y="hd2"/>
              </a:cxn>
              <a:cxn ang="10800000">
                <a:pos x="wd2" y="hd2"/>
              </a:cxn>
              <a:cxn ang="16200000">
                <a:pos x="wd2" y="hd2"/>
              </a:cxn>
            </a:cxnLst>
            <a:rect l="0" t="0" r="r" b="b"/>
            <a:pathLst>
              <a:path w="21600" h="21600" extrusionOk="0">
                <a:moveTo>
                  <a:pt x="490" y="21600"/>
                </a:moveTo>
                <a:lnTo>
                  <a:pt x="926" y="21600"/>
                </a:lnTo>
                <a:cubicBezTo>
                  <a:pt x="926" y="21468"/>
                  <a:pt x="1225" y="21360"/>
                  <a:pt x="1592" y="21360"/>
                </a:cubicBezTo>
                <a:cubicBezTo>
                  <a:pt x="1959" y="21360"/>
                  <a:pt x="2258" y="21468"/>
                  <a:pt x="2258" y="21600"/>
                </a:cubicBezTo>
                <a:lnTo>
                  <a:pt x="2694" y="21600"/>
                </a:lnTo>
                <a:cubicBezTo>
                  <a:pt x="2694" y="21468"/>
                  <a:pt x="2993" y="21360"/>
                  <a:pt x="3360" y="21360"/>
                </a:cubicBezTo>
                <a:cubicBezTo>
                  <a:pt x="3727" y="21360"/>
                  <a:pt x="4026" y="21468"/>
                  <a:pt x="4026" y="21600"/>
                </a:cubicBezTo>
                <a:lnTo>
                  <a:pt x="4462" y="21600"/>
                </a:lnTo>
                <a:cubicBezTo>
                  <a:pt x="4462" y="21468"/>
                  <a:pt x="4761" y="21360"/>
                  <a:pt x="5128" y="21360"/>
                </a:cubicBezTo>
                <a:cubicBezTo>
                  <a:pt x="5496" y="21360"/>
                  <a:pt x="5794" y="21468"/>
                  <a:pt x="5794" y="21600"/>
                </a:cubicBezTo>
                <a:lnTo>
                  <a:pt x="6230" y="21600"/>
                </a:lnTo>
                <a:cubicBezTo>
                  <a:pt x="6230" y="21468"/>
                  <a:pt x="6529" y="21360"/>
                  <a:pt x="6896" y="21360"/>
                </a:cubicBezTo>
                <a:cubicBezTo>
                  <a:pt x="7264" y="21360"/>
                  <a:pt x="7562" y="21468"/>
                  <a:pt x="7562" y="21600"/>
                </a:cubicBezTo>
                <a:lnTo>
                  <a:pt x="7998" y="21600"/>
                </a:lnTo>
                <a:cubicBezTo>
                  <a:pt x="7998" y="21468"/>
                  <a:pt x="8297" y="21360"/>
                  <a:pt x="8664" y="21360"/>
                </a:cubicBezTo>
                <a:cubicBezTo>
                  <a:pt x="9032" y="21360"/>
                  <a:pt x="9331" y="21468"/>
                  <a:pt x="9331" y="21600"/>
                </a:cubicBezTo>
                <a:lnTo>
                  <a:pt x="9767" y="21600"/>
                </a:lnTo>
                <a:cubicBezTo>
                  <a:pt x="9767" y="21468"/>
                  <a:pt x="10065" y="21360"/>
                  <a:pt x="10433" y="21360"/>
                </a:cubicBezTo>
                <a:cubicBezTo>
                  <a:pt x="10800" y="21360"/>
                  <a:pt x="11099" y="21468"/>
                  <a:pt x="11099" y="21600"/>
                </a:cubicBezTo>
                <a:lnTo>
                  <a:pt x="11535" y="21600"/>
                </a:lnTo>
                <a:cubicBezTo>
                  <a:pt x="11535" y="21468"/>
                  <a:pt x="11833" y="21360"/>
                  <a:pt x="12201" y="21360"/>
                </a:cubicBezTo>
                <a:cubicBezTo>
                  <a:pt x="12568" y="21360"/>
                  <a:pt x="12867" y="21468"/>
                  <a:pt x="12867" y="21600"/>
                </a:cubicBezTo>
                <a:lnTo>
                  <a:pt x="13303" y="21600"/>
                </a:lnTo>
                <a:cubicBezTo>
                  <a:pt x="13303" y="21468"/>
                  <a:pt x="13602" y="21360"/>
                  <a:pt x="13969" y="21360"/>
                </a:cubicBezTo>
                <a:cubicBezTo>
                  <a:pt x="14336" y="21360"/>
                  <a:pt x="14635" y="21468"/>
                  <a:pt x="14635" y="21600"/>
                </a:cubicBezTo>
                <a:lnTo>
                  <a:pt x="15071" y="21600"/>
                </a:lnTo>
                <a:cubicBezTo>
                  <a:pt x="15071" y="21468"/>
                  <a:pt x="15370" y="21360"/>
                  <a:pt x="15737" y="21360"/>
                </a:cubicBezTo>
                <a:cubicBezTo>
                  <a:pt x="16104" y="21360"/>
                  <a:pt x="16403" y="21468"/>
                  <a:pt x="16403" y="21600"/>
                </a:cubicBezTo>
                <a:lnTo>
                  <a:pt x="16839" y="21600"/>
                </a:lnTo>
                <a:cubicBezTo>
                  <a:pt x="16839" y="21468"/>
                  <a:pt x="17138" y="21360"/>
                  <a:pt x="17505" y="21360"/>
                </a:cubicBezTo>
                <a:cubicBezTo>
                  <a:pt x="17873" y="21360"/>
                  <a:pt x="18171" y="21468"/>
                  <a:pt x="18171" y="21600"/>
                </a:cubicBezTo>
                <a:lnTo>
                  <a:pt x="18607" y="21600"/>
                </a:lnTo>
                <a:cubicBezTo>
                  <a:pt x="18607" y="21468"/>
                  <a:pt x="18906" y="21360"/>
                  <a:pt x="19273" y="21360"/>
                </a:cubicBezTo>
                <a:cubicBezTo>
                  <a:pt x="19641" y="21360"/>
                  <a:pt x="19939" y="21468"/>
                  <a:pt x="19939" y="21600"/>
                </a:cubicBezTo>
                <a:lnTo>
                  <a:pt x="20375" y="21600"/>
                </a:lnTo>
                <a:cubicBezTo>
                  <a:pt x="20375" y="21468"/>
                  <a:pt x="20674" y="21360"/>
                  <a:pt x="21041" y="21360"/>
                </a:cubicBezTo>
                <a:cubicBezTo>
                  <a:pt x="21274" y="21360"/>
                  <a:pt x="21481" y="21403"/>
                  <a:pt x="21600" y="21470"/>
                </a:cubicBezTo>
                <a:lnTo>
                  <a:pt x="21600" y="0"/>
                </a:lnTo>
                <a:lnTo>
                  <a:pt x="0" y="0"/>
                </a:lnTo>
                <a:lnTo>
                  <a:pt x="0" y="21371"/>
                </a:lnTo>
                <a:cubicBezTo>
                  <a:pt x="290" y="21401"/>
                  <a:pt x="490" y="21491"/>
                  <a:pt x="490" y="21600"/>
                </a:cubicBezTo>
                <a:close/>
              </a:path>
            </a:pathLst>
          </a:custGeom>
          <a:solidFill>
            <a:srgbClr val="207680"/>
          </a:solidFill>
          <a:ln w="12700">
            <a:miter lim="400000"/>
          </a:ln>
        </p:spPr>
        <p:txBody>
          <a:bodyPr lIns="38100" tIns="38100" rIns="38100" bIns="38100" anchor="t"/>
          <a:lstStyle/>
          <a:p>
            <a:pPr algn="ctr">
              <a:defRPr sz="3000">
                <a:solidFill>
                  <a:srgbClr val="FFFFFF"/>
                </a:solidFill>
              </a:defRPr>
            </a:pPr>
            <a:endParaRPr lang="en-US" sz="2000" b="1" dirty="0">
              <a:solidFill>
                <a:schemeClr val="tx1">
                  <a:lumMod val="85000"/>
                  <a:lumOff val="15000"/>
                </a:schemeClr>
              </a:solidFill>
            </a:endParaRPr>
          </a:p>
          <a:p>
            <a:pPr algn="ctr">
              <a:defRPr sz="3000">
                <a:solidFill>
                  <a:srgbClr val="FFFFFF"/>
                </a:solidFill>
              </a:defRPr>
            </a:pPr>
            <a:r>
              <a:rPr lang="en-US" sz="3200" b="1" dirty="0">
                <a:solidFill>
                  <a:schemeClr val="bg2"/>
                </a:solidFill>
              </a:rPr>
              <a:t>40</a:t>
            </a:r>
          </a:p>
          <a:p>
            <a:pPr algn="ctr">
              <a:defRPr sz="3000">
                <a:solidFill>
                  <a:srgbClr val="FFFFFF"/>
                </a:solidFill>
              </a:defRPr>
            </a:pPr>
            <a:endParaRPr lang="en-US" sz="2000" b="1" dirty="0">
              <a:solidFill>
                <a:schemeClr val="bg2"/>
              </a:solidFill>
            </a:endParaRPr>
          </a:p>
          <a:p>
            <a:pPr algn="ctr">
              <a:defRPr sz="3000">
                <a:solidFill>
                  <a:srgbClr val="FFFFFF"/>
                </a:solidFill>
              </a:defRPr>
            </a:pPr>
            <a:r>
              <a:rPr lang="en-US" sz="3000" dirty="0">
                <a:solidFill>
                  <a:schemeClr val="bg2"/>
                </a:solidFill>
              </a:rPr>
              <a:t>Projects Completed</a:t>
            </a:r>
            <a:endParaRPr sz="3000" dirty="0">
              <a:solidFill>
                <a:schemeClr val="bg2"/>
              </a:solidFill>
            </a:endParaRPr>
          </a:p>
        </p:txBody>
      </p:sp>
      <p:sp>
        <p:nvSpPr>
          <p:cNvPr id="35" name="Shape">
            <a:extLst>
              <a:ext uri="{FF2B5EF4-FFF2-40B4-BE49-F238E27FC236}">
                <a16:creationId xmlns:a16="http://schemas.microsoft.com/office/drawing/2014/main" id="{B0197C8F-3850-4AB6-A911-7EF2E4F6AFBF}"/>
              </a:ext>
            </a:extLst>
          </p:cNvPr>
          <p:cNvSpPr/>
          <p:nvPr/>
        </p:nvSpPr>
        <p:spPr>
          <a:xfrm>
            <a:off x="5045072" y="1297378"/>
            <a:ext cx="2053395" cy="2611183"/>
          </a:xfrm>
          <a:custGeom>
            <a:avLst/>
            <a:gdLst/>
            <a:ahLst/>
            <a:cxnLst>
              <a:cxn ang="0">
                <a:pos x="wd2" y="hd2"/>
              </a:cxn>
              <a:cxn ang="5400000">
                <a:pos x="wd2" y="hd2"/>
              </a:cxn>
              <a:cxn ang="10800000">
                <a:pos x="wd2" y="hd2"/>
              </a:cxn>
              <a:cxn ang="16200000">
                <a:pos x="wd2" y="hd2"/>
              </a:cxn>
            </a:cxnLst>
            <a:rect l="0" t="0" r="r" b="b"/>
            <a:pathLst>
              <a:path w="21600" h="21600" extrusionOk="0">
                <a:moveTo>
                  <a:pt x="421" y="21600"/>
                </a:moveTo>
                <a:lnTo>
                  <a:pt x="857" y="21600"/>
                </a:lnTo>
                <a:cubicBezTo>
                  <a:pt x="857" y="21468"/>
                  <a:pt x="1156" y="21360"/>
                  <a:pt x="1523" y="21360"/>
                </a:cubicBezTo>
                <a:cubicBezTo>
                  <a:pt x="1891" y="21360"/>
                  <a:pt x="2189" y="21468"/>
                  <a:pt x="2189" y="21600"/>
                </a:cubicBezTo>
                <a:lnTo>
                  <a:pt x="2625" y="21600"/>
                </a:lnTo>
                <a:cubicBezTo>
                  <a:pt x="2625" y="21468"/>
                  <a:pt x="2924" y="21360"/>
                  <a:pt x="3291" y="21360"/>
                </a:cubicBezTo>
                <a:cubicBezTo>
                  <a:pt x="3659" y="21360"/>
                  <a:pt x="3957" y="21468"/>
                  <a:pt x="3957" y="21600"/>
                </a:cubicBezTo>
                <a:lnTo>
                  <a:pt x="4393" y="21600"/>
                </a:lnTo>
                <a:cubicBezTo>
                  <a:pt x="4393" y="21468"/>
                  <a:pt x="4692" y="21360"/>
                  <a:pt x="5059" y="21360"/>
                </a:cubicBezTo>
                <a:cubicBezTo>
                  <a:pt x="5427" y="21360"/>
                  <a:pt x="5726" y="21468"/>
                  <a:pt x="5726" y="21600"/>
                </a:cubicBezTo>
                <a:lnTo>
                  <a:pt x="6162" y="21600"/>
                </a:lnTo>
                <a:cubicBezTo>
                  <a:pt x="6162" y="21468"/>
                  <a:pt x="6460" y="21360"/>
                  <a:pt x="6828" y="21360"/>
                </a:cubicBezTo>
                <a:cubicBezTo>
                  <a:pt x="7195" y="21360"/>
                  <a:pt x="7494" y="21468"/>
                  <a:pt x="7494" y="21600"/>
                </a:cubicBezTo>
                <a:lnTo>
                  <a:pt x="7930" y="21600"/>
                </a:lnTo>
                <a:cubicBezTo>
                  <a:pt x="7930" y="21468"/>
                  <a:pt x="8228" y="21360"/>
                  <a:pt x="8596" y="21360"/>
                </a:cubicBezTo>
                <a:cubicBezTo>
                  <a:pt x="8963" y="21360"/>
                  <a:pt x="9262" y="21468"/>
                  <a:pt x="9262" y="21600"/>
                </a:cubicBezTo>
                <a:lnTo>
                  <a:pt x="9698" y="21600"/>
                </a:lnTo>
                <a:cubicBezTo>
                  <a:pt x="9698" y="21468"/>
                  <a:pt x="9997" y="21360"/>
                  <a:pt x="10364" y="21360"/>
                </a:cubicBezTo>
                <a:cubicBezTo>
                  <a:pt x="10731" y="21360"/>
                  <a:pt x="11030" y="21468"/>
                  <a:pt x="11030" y="21600"/>
                </a:cubicBezTo>
                <a:lnTo>
                  <a:pt x="11466" y="21600"/>
                </a:lnTo>
                <a:cubicBezTo>
                  <a:pt x="11466" y="21468"/>
                  <a:pt x="11765" y="21360"/>
                  <a:pt x="12132" y="21360"/>
                </a:cubicBezTo>
                <a:cubicBezTo>
                  <a:pt x="12499" y="21360"/>
                  <a:pt x="12798" y="21468"/>
                  <a:pt x="12798" y="21600"/>
                </a:cubicBezTo>
                <a:lnTo>
                  <a:pt x="13234" y="21600"/>
                </a:lnTo>
                <a:cubicBezTo>
                  <a:pt x="13234" y="21468"/>
                  <a:pt x="13533" y="21360"/>
                  <a:pt x="13900" y="21360"/>
                </a:cubicBezTo>
                <a:cubicBezTo>
                  <a:pt x="14268" y="21360"/>
                  <a:pt x="14566" y="21468"/>
                  <a:pt x="14566" y="21600"/>
                </a:cubicBezTo>
                <a:lnTo>
                  <a:pt x="15002" y="21600"/>
                </a:lnTo>
                <a:cubicBezTo>
                  <a:pt x="15002" y="21468"/>
                  <a:pt x="15301" y="21360"/>
                  <a:pt x="15668" y="21360"/>
                </a:cubicBezTo>
                <a:cubicBezTo>
                  <a:pt x="16036" y="21360"/>
                  <a:pt x="16334" y="21468"/>
                  <a:pt x="16334" y="21600"/>
                </a:cubicBezTo>
                <a:lnTo>
                  <a:pt x="16770" y="21600"/>
                </a:lnTo>
                <a:cubicBezTo>
                  <a:pt x="16770" y="21468"/>
                  <a:pt x="17069" y="21360"/>
                  <a:pt x="17436" y="21360"/>
                </a:cubicBezTo>
                <a:cubicBezTo>
                  <a:pt x="17804" y="21360"/>
                  <a:pt x="18103" y="21468"/>
                  <a:pt x="18103" y="21600"/>
                </a:cubicBezTo>
                <a:lnTo>
                  <a:pt x="18539" y="21600"/>
                </a:lnTo>
                <a:cubicBezTo>
                  <a:pt x="18539" y="21468"/>
                  <a:pt x="18837" y="21360"/>
                  <a:pt x="19205" y="21360"/>
                </a:cubicBezTo>
                <a:cubicBezTo>
                  <a:pt x="19572" y="21360"/>
                  <a:pt x="19871" y="21468"/>
                  <a:pt x="19871" y="21600"/>
                </a:cubicBezTo>
                <a:lnTo>
                  <a:pt x="20307" y="21600"/>
                </a:lnTo>
                <a:cubicBezTo>
                  <a:pt x="20307" y="21468"/>
                  <a:pt x="20605" y="21360"/>
                  <a:pt x="20973" y="21360"/>
                </a:cubicBezTo>
                <a:cubicBezTo>
                  <a:pt x="21265" y="21360"/>
                  <a:pt x="21510" y="21428"/>
                  <a:pt x="21600" y="21522"/>
                </a:cubicBezTo>
                <a:lnTo>
                  <a:pt x="21600" y="0"/>
                </a:lnTo>
                <a:lnTo>
                  <a:pt x="0" y="0"/>
                </a:lnTo>
                <a:lnTo>
                  <a:pt x="0" y="21380"/>
                </a:lnTo>
                <a:cubicBezTo>
                  <a:pt x="257" y="21416"/>
                  <a:pt x="421" y="21501"/>
                  <a:pt x="421" y="21600"/>
                </a:cubicBezTo>
                <a:close/>
              </a:path>
            </a:pathLst>
          </a:custGeom>
          <a:solidFill>
            <a:srgbClr val="255E92"/>
          </a:solidFill>
          <a:ln w="12700">
            <a:miter lim="400000"/>
          </a:ln>
        </p:spPr>
        <p:txBody>
          <a:bodyPr lIns="38100" tIns="38100" rIns="38100" bIns="38100" anchor="t"/>
          <a:lstStyle/>
          <a:p>
            <a:pPr algn="ctr">
              <a:defRPr sz="3000">
                <a:solidFill>
                  <a:srgbClr val="FFFFFF"/>
                </a:solidFill>
              </a:defRPr>
            </a:pPr>
            <a:endParaRPr lang="en-US" sz="2000" b="1" dirty="0">
              <a:solidFill>
                <a:schemeClr val="tx1">
                  <a:lumMod val="85000"/>
                  <a:lumOff val="15000"/>
                </a:schemeClr>
              </a:solidFill>
            </a:endParaRPr>
          </a:p>
          <a:p>
            <a:pPr algn="ctr">
              <a:defRPr sz="3000">
                <a:solidFill>
                  <a:srgbClr val="FFFFFF"/>
                </a:solidFill>
              </a:defRPr>
            </a:pPr>
            <a:r>
              <a:rPr lang="en-US" sz="3200" b="1" dirty="0">
                <a:solidFill>
                  <a:schemeClr val="bg2"/>
                </a:solidFill>
              </a:rPr>
              <a:t>26</a:t>
            </a:r>
          </a:p>
          <a:p>
            <a:pPr algn="ctr">
              <a:defRPr sz="3000">
                <a:solidFill>
                  <a:srgbClr val="FFFFFF"/>
                </a:solidFill>
              </a:defRPr>
            </a:pPr>
            <a:endParaRPr lang="en-US" sz="2000" b="1" dirty="0">
              <a:solidFill>
                <a:schemeClr val="bg2"/>
              </a:solidFill>
            </a:endParaRPr>
          </a:p>
          <a:p>
            <a:pPr algn="ctr">
              <a:defRPr sz="3000">
                <a:solidFill>
                  <a:srgbClr val="FFFFFF"/>
                </a:solidFill>
              </a:defRPr>
            </a:pPr>
            <a:r>
              <a:rPr lang="en-US" sz="3000" dirty="0">
                <a:solidFill>
                  <a:schemeClr val="bg2"/>
                </a:solidFill>
              </a:rPr>
              <a:t>Projects Ongoing</a:t>
            </a:r>
            <a:endParaRPr sz="3000" dirty="0">
              <a:solidFill>
                <a:schemeClr val="bg2"/>
              </a:solidFill>
            </a:endParaRPr>
          </a:p>
        </p:txBody>
      </p:sp>
      <p:sp>
        <p:nvSpPr>
          <p:cNvPr id="38" name="Shape">
            <a:extLst>
              <a:ext uri="{FF2B5EF4-FFF2-40B4-BE49-F238E27FC236}">
                <a16:creationId xmlns:a16="http://schemas.microsoft.com/office/drawing/2014/main" id="{D8F16545-FE55-4F53-AF66-23B721A337BF}"/>
              </a:ext>
            </a:extLst>
          </p:cNvPr>
          <p:cNvSpPr/>
          <p:nvPr/>
        </p:nvSpPr>
        <p:spPr>
          <a:xfrm>
            <a:off x="7178672" y="1310078"/>
            <a:ext cx="2053395" cy="2611183"/>
          </a:xfrm>
          <a:custGeom>
            <a:avLst/>
            <a:gdLst/>
            <a:ahLst/>
            <a:cxnLst>
              <a:cxn ang="0">
                <a:pos x="wd2" y="hd2"/>
              </a:cxn>
              <a:cxn ang="5400000">
                <a:pos x="wd2" y="hd2"/>
              </a:cxn>
              <a:cxn ang="10800000">
                <a:pos x="wd2" y="hd2"/>
              </a:cxn>
              <a:cxn ang="16200000">
                <a:pos x="wd2" y="hd2"/>
              </a:cxn>
            </a:cxnLst>
            <a:rect l="0" t="0" r="r" b="b"/>
            <a:pathLst>
              <a:path w="21600" h="21600" extrusionOk="0">
                <a:moveTo>
                  <a:pt x="421" y="21600"/>
                </a:moveTo>
                <a:lnTo>
                  <a:pt x="857" y="21600"/>
                </a:lnTo>
                <a:cubicBezTo>
                  <a:pt x="857" y="21468"/>
                  <a:pt x="1156" y="21360"/>
                  <a:pt x="1523" y="21360"/>
                </a:cubicBezTo>
                <a:cubicBezTo>
                  <a:pt x="1891" y="21360"/>
                  <a:pt x="2189" y="21468"/>
                  <a:pt x="2189" y="21600"/>
                </a:cubicBezTo>
                <a:lnTo>
                  <a:pt x="2625" y="21600"/>
                </a:lnTo>
                <a:cubicBezTo>
                  <a:pt x="2625" y="21468"/>
                  <a:pt x="2924" y="21360"/>
                  <a:pt x="3291" y="21360"/>
                </a:cubicBezTo>
                <a:cubicBezTo>
                  <a:pt x="3659" y="21360"/>
                  <a:pt x="3957" y="21468"/>
                  <a:pt x="3957" y="21600"/>
                </a:cubicBezTo>
                <a:lnTo>
                  <a:pt x="4393" y="21600"/>
                </a:lnTo>
                <a:cubicBezTo>
                  <a:pt x="4393" y="21468"/>
                  <a:pt x="4692" y="21360"/>
                  <a:pt x="5059" y="21360"/>
                </a:cubicBezTo>
                <a:cubicBezTo>
                  <a:pt x="5427" y="21360"/>
                  <a:pt x="5726" y="21468"/>
                  <a:pt x="5726" y="21600"/>
                </a:cubicBezTo>
                <a:lnTo>
                  <a:pt x="6162" y="21600"/>
                </a:lnTo>
                <a:cubicBezTo>
                  <a:pt x="6162" y="21468"/>
                  <a:pt x="6460" y="21360"/>
                  <a:pt x="6828" y="21360"/>
                </a:cubicBezTo>
                <a:cubicBezTo>
                  <a:pt x="7195" y="21360"/>
                  <a:pt x="7494" y="21468"/>
                  <a:pt x="7494" y="21600"/>
                </a:cubicBezTo>
                <a:lnTo>
                  <a:pt x="7930" y="21600"/>
                </a:lnTo>
                <a:cubicBezTo>
                  <a:pt x="7930" y="21468"/>
                  <a:pt x="8228" y="21360"/>
                  <a:pt x="8596" y="21360"/>
                </a:cubicBezTo>
                <a:cubicBezTo>
                  <a:pt x="8963" y="21360"/>
                  <a:pt x="9262" y="21468"/>
                  <a:pt x="9262" y="21600"/>
                </a:cubicBezTo>
                <a:lnTo>
                  <a:pt x="9698" y="21600"/>
                </a:lnTo>
                <a:cubicBezTo>
                  <a:pt x="9698" y="21468"/>
                  <a:pt x="9997" y="21360"/>
                  <a:pt x="10364" y="21360"/>
                </a:cubicBezTo>
                <a:cubicBezTo>
                  <a:pt x="10731" y="21360"/>
                  <a:pt x="11030" y="21468"/>
                  <a:pt x="11030" y="21600"/>
                </a:cubicBezTo>
                <a:lnTo>
                  <a:pt x="11466" y="21600"/>
                </a:lnTo>
                <a:cubicBezTo>
                  <a:pt x="11466" y="21468"/>
                  <a:pt x="11765" y="21360"/>
                  <a:pt x="12132" y="21360"/>
                </a:cubicBezTo>
                <a:cubicBezTo>
                  <a:pt x="12499" y="21360"/>
                  <a:pt x="12798" y="21468"/>
                  <a:pt x="12798" y="21600"/>
                </a:cubicBezTo>
                <a:lnTo>
                  <a:pt x="13234" y="21600"/>
                </a:lnTo>
                <a:cubicBezTo>
                  <a:pt x="13234" y="21468"/>
                  <a:pt x="13533" y="21360"/>
                  <a:pt x="13900" y="21360"/>
                </a:cubicBezTo>
                <a:cubicBezTo>
                  <a:pt x="14268" y="21360"/>
                  <a:pt x="14566" y="21468"/>
                  <a:pt x="14566" y="21600"/>
                </a:cubicBezTo>
                <a:lnTo>
                  <a:pt x="15002" y="21600"/>
                </a:lnTo>
                <a:cubicBezTo>
                  <a:pt x="15002" y="21468"/>
                  <a:pt x="15301" y="21360"/>
                  <a:pt x="15668" y="21360"/>
                </a:cubicBezTo>
                <a:cubicBezTo>
                  <a:pt x="16036" y="21360"/>
                  <a:pt x="16334" y="21468"/>
                  <a:pt x="16334" y="21600"/>
                </a:cubicBezTo>
                <a:lnTo>
                  <a:pt x="16770" y="21600"/>
                </a:lnTo>
                <a:cubicBezTo>
                  <a:pt x="16770" y="21468"/>
                  <a:pt x="17069" y="21360"/>
                  <a:pt x="17436" y="21360"/>
                </a:cubicBezTo>
                <a:cubicBezTo>
                  <a:pt x="17804" y="21360"/>
                  <a:pt x="18103" y="21468"/>
                  <a:pt x="18103" y="21600"/>
                </a:cubicBezTo>
                <a:lnTo>
                  <a:pt x="18539" y="21600"/>
                </a:lnTo>
                <a:cubicBezTo>
                  <a:pt x="18539" y="21468"/>
                  <a:pt x="18837" y="21360"/>
                  <a:pt x="19205" y="21360"/>
                </a:cubicBezTo>
                <a:cubicBezTo>
                  <a:pt x="19572" y="21360"/>
                  <a:pt x="19871" y="21468"/>
                  <a:pt x="19871" y="21600"/>
                </a:cubicBezTo>
                <a:lnTo>
                  <a:pt x="20307" y="21600"/>
                </a:lnTo>
                <a:cubicBezTo>
                  <a:pt x="20307" y="21468"/>
                  <a:pt x="20605" y="21360"/>
                  <a:pt x="20973" y="21360"/>
                </a:cubicBezTo>
                <a:cubicBezTo>
                  <a:pt x="21265" y="21360"/>
                  <a:pt x="21510" y="21428"/>
                  <a:pt x="21600" y="21522"/>
                </a:cubicBezTo>
                <a:lnTo>
                  <a:pt x="21600" y="0"/>
                </a:lnTo>
                <a:lnTo>
                  <a:pt x="0" y="0"/>
                </a:lnTo>
                <a:lnTo>
                  <a:pt x="0" y="21380"/>
                </a:lnTo>
                <a:cubicBezTo>
                  <a:pt x="257" y="21416"/>
                  <a:pt x="421" y="21501"/>
                  <a:pt x="421" y="21600"/>
                </a:cubicBezTo>
                <a:close/>
              </a:path>
            </a:pathLst>
          </a:custGeom>
          <a:solidFill>
            <a:srgbClr val="003366"/>
          </a:solidFill>
          <a:ln w="12700">
            <a:miter lim="400000"/>
          </a:ln>
        </p:spPr>
        <p:txBody>
          <a:bodyPr lIns="38100" tIns="38100" rIns="38100" bIns="38100" anchor="t"/>
          <a:lstStyle/>
          <a:p>
            <a:pPr algn="ctr">
              <a:defRPr sz="3000">
                <a:solidFill>
                  <a:srgbClr val="FFFFFF"/>
                </a:solidFill>
              </a:defRPr>
            </a:pPr>
            <a:endParaRPr lang="en-US" sz="2000" b="1" dirty="0">
              <a:solidFill>
                <a:schemeClr val="tx1">
                  <a:lumMod val="85000"/>
                  <a:lumOff val="15000"/>
                </a:schemeClr>
              </a:solidFill>
            </a:endParaRPr>
          </a:p>
          <a:p>
            <a:pPr algn="ctr">
              <a:defRPr sz="3000">
                <a:solidFill>
                  <a:srgbClr val="FFFFFF"/>
                </a:solidFill>
              </a:defRPr>
            </a:pPr>
            <a:r>
              <a:rPr lang="en-US" sz="3200" b="1" dirty="0">
                <a:solidFill>
                  <a:schemeClr val="bg2"/>
                </a:solidFill>
              </a:rPr>
              <a:t>4.8M</a:t>
            </a:r>
          </a:p>
          <a:p>
            <a:pPr algn="ctr">
              <a:defRPr sz="3000">
                <a:solidFill>
                  <a:srgbClr val="FFFFFF"/>
                </a:solidFill>
              </a:defRPr>
            </a:pPr>
            <a:endParaRPr lang="en-US" sz="2000" b="1" dirty="0">
              <a:solidFill>
                <a:schemeClr val="bg2"/>
              </a:solidFill>
            </a:endParaRPr>
          </a:p>
          <a:p>
            <a:pPr algn="ctr">
              <a:defRPr sz="3000">
                <a:solidFill>
                  <a:srgbClr val="FFFFFF"/>
                </a:solidFill>
              </a:defRPr>
            </a:pPr>
            <a:r>
              <a:rPr lang="en-US" sz="3000" dirty="0">
                <a:solidFill>
                  <a:schemeClr val="bg2"/>
                </a:solidFill>
              </a:rPr>
              <a:t>USD Funding Received</a:t>
            </a:r>
            <a:endParaRPr sz="3000" dirty="0">
              <a:solidFill>
                <a:schemeClr val="bg2"/>
              </a:solidFill>
            </a:endParaRPr>
          </a:p>
        </p:txBody>
      </p:sp>
    </p:spTree>
    <p:extLst>
      <p:ext uri="{BB962C8B-B14F-4D97-AF65-F5344CB8AC3E}">
        <p14:creationId xmlns:p14="http://schemas.microsoft.com/office/powerpoint/2010/main" val="921261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1976</Words>
  <Application>Microsoft Office PowerPoint</Application>
  <PresentationFormat>Widescreen</PresentationFormat>
  <Paragraphs>178</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等线</vt:lpstr>
      <vt:lpstr>Office Theme</vt:lpstr>
      <vt:lpstr>African Elephant Fund</vt:lpstr>
      <vt:lpstr>Background</vt:lpstr>
      <vt:lpstr>African Elephant Action Plan</vt:lpstr>
      <vt:lpstr>Governance of the AEF</vt:lpstr>
      <vt:lpstr>Governance of the AEF Cont.</vt:lpstr>
      <vt:lpstr>Governance Cont:  AEF Steering Committee</vt:lpstr>
      <vt:lpstr>Role and Functions of the AEF Steering Committee</vt:lpstr>
      <vt:lpstr>PowerPoint Presentation</vt:lpstr>
      <vt:lpstr>Implementation of the AEAP</vt:lpstr>
      <vt:lpstr>Implementation of the AEAP Cont. Projects completed per region </vt:lpstr>
      <vt:lpstr>General Achievements and Impacts of the AEAP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Elephant Fund</dc:title>
  <dc:creator>UNEP</dc:creator>
  <cp:lastModifiedBy>Rami Abdel Malik</cp:lastModifiedBy>
  <cp:revision>2</cp:revision>
  <dcterms:created xsi:type="dcterms:W3CDTF">2021-11-17T13:44:10Z</dcterms:created>
  <dcterms:modified xsi:type="dcterms:W3CDTF">2021-11-22T08:49:49Z</dcterms:modified>
</cp:coreProperties>
</file>