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3" r:id="rId2"/>
    <p:sldId id="313" r:id="rId3"/>
    <p:sldId id="266" r:id="rId4"/>
    <p:sldId id="334" r:id="rId5"/>
    <p:sldId id="268" r:id="rId6"/>
    <p:sldId id="335" r:id="rId7"/>
    <p:sldId id="284" r:id="rId8"/>
    <p:sldId id="324" r:id="rId9"/>
    <p:sldId id="278" r:id="rId10"/>
    <p:sldId id="294" r:id="rId11"/>
    <p:sldId id="296" r:id="rId12"/>
    <p:sldId id="316" r:id="rId13"/>
    <p:sldId id="337" r:id="rId14"/>
    <p:sldId id="338" r:id="rId15"/>
    <p:sldId id="321" r:id="rId16"/>
    <p:sldId id="332" r:id="rId17"/>
    <p:sldId id="257" r:id="rId18"/>
    <p:sldId id="259" r:id="rId19"/>
    <p:sldId id="329" r:id="rId20"/>
    <p:sldId id="336" r:id="rId21"/>
    <p:sldId id="328" r:id="rId22"/>
  </p:sldIdLst>
  <p:sldSz cx="9144000" cy="5143500" type="screen16x9"/>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sels, Fiona" initials="MF" lastIdx="3" clrIdx="0"/>
  <p:cmAuthor id="2" name="Bessone, Mattia" initials="B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5" autoAdjust="0"/>
    <p:restoredTop sz="72834" autoAdjust="0"/>
  </p:normalViewPr>
  <p:slideViewPr>
    <p:cSldViewPr>
      <p:cViewPr varScale="1">
        <p:scale>
          <a:sx n="70" d="100"/>
          <a:sy n="70" d="100"/>
        </p:scale>
        <p:origin x="1074" y="66"/>
      </p:cViewPr>
      <p:guideLst>
        <p:guide orient="horz" pos="1620"/>
        <p:guide pos="2880"/>
      </p:guideLst>
    </p:cSldViewPr>
  </p:slideViewPr>
  <p:notesTextViewPr>
    <p:cViewPr>
      <p:scale>
        <a:sx n="150" d="100"/>
        <a:sy n="150" d="100"/>
      </p:scale>
      <p:origin x="0" y="0"/>
    </p:cViewPr>
  </p:notesTextViewPr>
  <p:sorterViewPr>
    <p:cViewPr>
      <p:scale>
        <a:sx n="100" d="100"/>
        <a:sy n="100" d="100"/>
      </p:scale>
      <p:origin x="0" y="-2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71D93-2634-4EE5-A592-367394ADC1D2}"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13BFFD-399F-412A-AE25-42FA0A3F56D0}" type="slidenum">
              <a:rPr lang="en-US" smtClean="0"/>
              <a:t>‹#›</a:t>
            </a:fld>
            <a:endParaRPr lang="en-US"/>
          </a:p>
        </p:txBody>
      </p:sp>
    </p:spTree>
    <p:extLst>
      <p:ext uri="{BB962C8B-B14F-4D97-AF65-F5344CB8AC3E}">
        <p14:creationId xmlns:p14="http://schemas.microsoft.com/office/powerpoint/2010/main" val="137846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13BFFD-399F-412A-AE25-42FA0A3F56D0}" type="slidenum">
              <a:rPr lang="en-US" smtClean="0"/>
              <a:t>1</a:t>
            </a:fld>
            <a:endParaRPr lang="en-US"/>
          </a:p>
        </p:txBody>
      </p:sp>
    </p:spTree>
    <p:extLst>
      <p:ext uri="{BB962C8B-B14F-4D97-AF65-F5344CB8AC3E}">
        <p14:creationId xmlns:p14="http://schemas.microsoft.com/office/powerpoint/2010/main" val="81803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13BFFD-399F-412A-AE25-42FA0A3F56D0}" type="slidenum">
              <a:rPr lang="en-US" smtClean="0"/>
              <a:t>20</a:t>
            </a:fld>
            <a:endParaRPr lang="en-US"/>
          </a:p>
        </p:txBody>
      </p:sp>
    </p:spTree>
    <p:extLst>
      <p:ext uri="{BB962C8B-B14F-4D97-AF65-F5344CB8AC3E}">
        <p14:creationId xmlns:p14="http://schemas.microsoft.com/office/powerpoint/2010/main" val="52516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3BFFD-399F-412A-AE25-42FA0A3F56D0}" type="slidenum">
              <a:rPr lang="en-US" smtClean="0"/>
              <a:t>21</a:t>
            </a:fld>
            <a:endParaRPr lang="en-US"/>
          </a:p>
        </p:txBody>
      </p:sp>
    </p:spTree>
    <p:extLst>
      <p:ext uri="{BB962C8B-B14F-4D97-AF65-F5344CB8AC3E}">
        <p14:creationId xmlns:p14="http://schemas.microsoft.com/office/powerpoint/2010/main" val="204432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The IUCN Red List examines risk of extinction and categorizes species into </a:t>
            </a:r>
            <a:r>
              <a:rPr lang="en-GB" sz="1800" dirty="0">
                <a:solidFill>
                  <a:srgbClr val="1F497D"/>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1 of 8 categories ranging from least concern to extinct in wild</a:t>
            </a:r>
            <a:r>
              <a:rPr lang="en-GB" sz="1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etc. according to standardized criteria; </a:t>
            </a:r>
            <a:r>
              <a:rPr lang="en-GB" sz="1800" dirty="0">
                <a:solidFill>
                  <a:srgbClr val="1F497D"/>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the Red List can be considered to be a global database on how species are faring worldwide; more than 130k species have been assessed to 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team was tasked with biologically RE-assessing the risk of extinction of the two African elephant species using as much available data as possible and according to the IUCN Red List Guidelines (2019, v1.4)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Assessments and Supp Materials doc on website. Our model code is available upon request. Shared process summaries along the way; presented prelim results in July 2019 in person meeting and Q&amp;A today.</a:t>
            </a:r>
            <a:endParaRPr lang="fr-BE" dirty="0"/>
          </a:p>
        </p:txBody>
      </p:sp>
      <p:sp>
        <p:nvSpPr>
          <p:cNvPr id="4" name="Slide Number Placeholder 3"/>
          <p:cNvSpPr>
            <a:spLocks noGrp="1"/>
          </p:cNvSpPr>
          <p:nvPr>
            <p:ph type="sldNum" sz="quarter" idx="10"/>
          </p:nvPr>
        </p:nvSpPr>
        <p:spPr/>
        <p:txBody>
          <a:bodyPr/>
          <a:lstStyle/>
          <a:p>
            <a:fld id="{5E13BFFD-399F-412A-AE25-42FA0A3F56D0}" type="slidenum">
              <a:rPr lang="en-US" smtClean="0"/>
              <a:t>3</a:t>
            </a:fld>
            <a:endParaRPr lang="en-US"/>
          </a:p>
        </p:txBody>
      </p:sp>
    </p:spTree>
    <p:extLst>
      <p:ext uri="{BB962C8B-B14F-4D97-AF65-F5344CB8AC3E}">
        <p14:creationId xmlns:p14="http://schemas.microsoft.com/office/powerpoint/2010/main" val="341178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13BFFD-399F-412A-AE25-42FA0A3F56D0}" type="slidenum">
              <a:rPr lang="en-US" smtClean="0"/>
              <a:t>4</a:t>
            </a:fld>
            <a:endParaRPr lang="en-US"/>
          </a:p>
        </p:txBody>
      </p:sp>
    </p:spTree>
    <p:extLst>
      <p:ext uri="{BB962C8B-B14F-4D97-AF65-F5344CB8AC3E}">
        <p14:creationId xmlns:p14="http://schemas.microsoft.com/office/powerpoint/2010/main" val="262480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rgbClr val="222222"/>
                </a:solidFill>
                <a:effectLst/>
                <a:latin typeface="Arial" panose="020B0604020202020204" pitchFamily="34" charset="0"/>
                <a:ea typeface="Times New Roman" panose="02020603050405020304" pitchFamily="18" charset="0"/>
              </a:rPr>
              <a:t>IUCN Red List generally follows </a:t>
            </a:r>
            <a:r>
              <a:rPr lang="en-ZA" sz="1800" dirty="0">
                <a:solidFill>
                  <a:srgbClr val="17365D"/>
                </a:solidFill>
                <a:effectLst/>
                <a:latin typeface="Calibri" panose="020F0502020204030204" pitchFamily="34" charset="0"/>
                <a:ea typeface="Times New Roman" panose="02020603050405020304" pitchFamily="18" charset="0"/>
              </a:rPr>
              <a:t>Mammal Species of the World (MSW)</a:t>
            </a:r>
            <a:r>
              <a:rPr lang="en-US" sz="1800" dirty="0">
                <a:solidFill>
                  <a:srgbClr val="222222"/>
                </a:solidFill>
                <a:effectLst/>
                <a:latin typeface="Arial" panose="020B0604020202020204" pitchFamily="34" charset="0"/>
                <a:ea typeface="Times New Roman" panose="02020603050405020304" pitchFamily="18" charset="0"/>
              </a:rPr>
              <a:t> as its main taxonomic source for mammals.</a:t>
            </a:r>
          </a:p>
          <a:p>
            <a:endParaRPr lang="en-US" sz="1800" dirty="0">
              <a:solidFill>
                <a:srgbClr val="222222"/>
              </a:solidFill>
              <a:effectLst/>
              <a:latin typeface="Arial" panose="020B0604020202020204" pitchFamily="34" charset="0"/>
              <a:ea typeface="Times New Roman" panose="02020603050405020304" pitchFamily="18" charset="0"/>
            </a:endParaRPr>
          </a:p>
          <a:p>
            <a:r>
              <a:rPr lang="en-GB" sz="1800" dirty="0">
                <a:solidFill>
                  <a:srgbClr val="1F497D"/>
                </a:solidFill>
                <a:effectLst/>
                <a:latin typeface="Calibri" panose="020F0502020204030204" pitchFamily="34" charset="0"/>
                <a:ea typeface="Calibri" panose="020F0502020204030204" pitchFamily="34" charset="0"/>
              </a:rPr>
              <a:t>MWS was the first to formally designate 2 species</a:t>
            </a:r>
          </a:p>
          <a:p>
            <a:r>
              <a:rPr lang="en-GB" sz="1800" dirty="0">
                <a:solidFill>
                  <a:srgbClr val="1F497D"/>
                </a:solidFill>
                <a:effectLst/>
                <a:latin typeface="Calibri" panose="020F0502020204030204" pitchFamily="34" charset="0"/>
                <a:ea typeface="Calibri" panose="020F0502020204030204" pitchFamily="34" charset="0"/>
              </a:rPr>
              <a:t>Red List Unit: </a:t>
            </a:r>
            <a:r>
              <a:rPr lang="en-US" sz="1800" dirty="0">
                <a:solidFill>
                  <a:srgbClr val="222222"/>
                </a:solidFill>
                <a:effectLst/>
                <a:latin typeface="Arial" panose="020B0604020202020204" pitchFamily="34" charset="0"/>
                <a:ea typeface="Times New Roman" panose="02020603050405020304" pitchFamily="18" charset="0"/>
              </a:rPr>
              <a:t>“Two species are already described and recognized and there is no problem with us adopting this for the Red List”</a:t>
            </a:r>
          </a:p>
          <a:p>
            <a:endParaRPr lang="en-US" sz="1800" dirty="0">
              <a:solidFill>
                <a:srgbClr val="222222"/>
              </a:solidFill>
              <a:effectLst/>
              <a:latin typeface="Arial" panose="020B0604020202020204" pitchFamily="34" charset="0"/>
              <a:ea typeface="Times New Roman" panose="02020603050405020304" pitchFamily="18" charset="0"/>
            </a:endParaRPr>
          </a:p>
          <a:p>
            <a:r>
              <a:rPr lang="en-US" sz="1800" dirty="0">
                <a:solidFill>
                  <a:srgbClr val="222222"/>
                </a:solidFill>
                <a:effectLst/>
                <a:latin typeface="Arial" panose="020B0604020202020204" pitchFamily="34" charset="0"/>
                <a:ea typeface="Times New Roman" panose="02020603050405020304" pitchFamily="18" charset="0"/>
              </a:rPr>
              <a:t>Preponderance of genetic, ecological, behavioral, reproductive and other data support two distinct species</a:t>
            </a:r>
          </a:p>
          <a:p>
            <a:endParaRPr lang="en-US" sz="1800" dirty="0">
              <a:solidFill>
                <a:srgbClr val="222222"/>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22222"/>
                </a:solidFill>
                <a:effectLst/>
                <a:latin typeface="Arial" panose="020B0604020202020204" pitchFamily="34" charset="0"/>
                <a:ea typeface="Times New Roman" panose="02020603050405020304" pitchFamily="18" charset="0"/>
              </a:rPr>
              <a:t>Taxonomic Note &amp; basic species assignment based on best available science- stated assumptions &amp; caveats </a:t>
            </a:r>
          </a:p>
          <a:p>
            <a:endParaRPr lang="en-US" sz="1800" dirty="0">
              <a:solidFill>
                <a:srgbClr val="222222"/>
              </a:solidFill>
              <a:effectLst/>
              <a:latin typeface="Arial" panose="020B0604020202020204" pitchFamily="34" charset="0"/>
              <a:ea typeface="Times New Roman" panose="02020603050405020304" pitchFamily="18" charset="0"/>
            </a:endParaRPr>
          </a:p>
          <a:p>
            <a:r>
              <a:rPr lang="en-US" sz="1800" dirty="0">
                <a:solidFill>
                  <a:srgbClr val="222222"/>
                </a:solidFill>
                <a:effectLst/>
                <a:latin typeface="Arial" panose="020B0604020202020204" pitchFamily="34" charset="0"/>
                <a:ea typeface="Times New Roman" panose="02020603050405020304" pitchFamily="18" charset="0"/>
              </a:rPr>
              <a:t>For the nuts and bolts of these assessments- </a:t>
            </a:r>
          </a:p>
          <a:p>
            <a:r>
              <a:rPr lang="en-US" sz="1800" dirty="0">
                <a:solidFill>
                  <a:srgbClr val="222222"/>
                </a:solidFill>
                <a:effectLst/>
                <a:latin typeface="Arial" panose="020B0604020202020204" pitchFamily="34" charset="0"/>
                <a:ea typeface="Times New Roman" panose="02020603050405020304" pitchFamily="18" charset="0"/>
              </a:rPr>
              <a:t>Consulted </a:t>
            </a:r>
            <a:r>
              <a:rPr lang="en-US" sz="1800" dirty="0" err="1">
                <a:solidFill>
                  <a:srgbClr val="222222"/>
                </a:solidFill>
                <a:effectLst/>
                <a:latin typeface="Arial" panose="020B0604020202020204" pitchFamily="34" charset="0"/>
                <a:ea typeface="Times New Roman" panose="02020603050405020304" pitchFamily="18" charset="0"/>
              </a:rPr>
              <a:t>Mondol</a:t>
            </a:r>
            <a:r>
              <a:rPr lang="en-US" sz="1800" dirty="0">
                <a:solidFill>
                  <a:srgbClr val="222222"/>
                </a:solidFill>
                <a:effectLst/>
                <a:latin typeface="Arial" panose="020B0604020202020204" pitchFamily="34" charset="0"/>
                <a:ea typeface="Times New Roman" panose="02020603050405020304" pitchFamily="18" charset="0"/>
              </a:rPr>
              <a:t> et al 2015, confirmed with analysis by Kim and Wasser 2019</a:t>
            </a:r>
          </a:p>
          <a:p>
            <a:endParaRPr lang="en-US" sz="1800" dirty="0">
              <a:solidFill>
                <a:srgbClr val="222222"/>
              </a:solidFill>
              <a:effectLst/>
              <a:latin typeface="Arial" panose="020B0604020202020204" pitchFamily="34" charset="0"/>
              <a:ea typeface="Times New Roman" panose="02020603050405020304" pitchFamily="18" charset="0"/>
            </a:endParaRPr>
          </a:p>
          <a:p>
            <a:r>
              <a:rPr lang="en-US" sz="1800" dirty="0">
                <a:solidFill>
                  <a:srgbClr val="222222"/>
                </a:solidFill>
                <a:effectLst/>
                <a:latin typeface="Arial" panose="020B0604020202020204" pitchFamily="34" charset="0"/>
                <a:ea typeface="Times New Roman" panose="02020603050405020304" pitchFamily="18" charset="0"/>
              </a:rPr>
              <a:t>Hybridization is rare when you consider vast forest-savanna ecotone– only at 14 sites of more than 100 examined, all F2 hybrids, most very small N, a few hotspots, primarily in Uganda/DRC, otherwise very </a:t>
            </a:r>
            <a:r>
              <a:rPr lang="en-US" sz="1800" dirty="0" err="1">
                <a:solidFill>
                  <a:srgbClr val="222222"/>
                </a:solidFill>
                <a:effectLst/>
                <a:latin typeface="Arial" panose="020B0604020202020204" pitchFamily="34" charset="0"/>
                <a:ea typeface="Times New Roman" panose="02020603050405020304" pitchFamily="18" charset="0"/>
              </a:rPr>
              <a:t>very</a:t>
            </a:r>
            <a:r>
              <a:rPr lang="en-US" sz="1800" dirty="0">
                <a:solidFill>
                  <a:srgbClr val="222222"/>
                </a:solidFill>
                <a:effectLst/>
                <a:latin typeface="Arial" panose="020B0604020202020204" pitchFamily="34" charset="0"/>
                <a:ea typeface="Times New Roman" panose="02020603050405020304" pitchFamily="18" charset="0"/>
              </a:rPr>
              <a:t> small populations</a:t>
            </a:r>
          </a:p>
          <a:p>
            <a:endParaRPr lang="en-US" sz="1800" dirty="0">
              <a:solidFill>
                <a:srgbClr val="222222"/>
              </a:solidFill>
              <a:effectLst/>
              <a:latin typeface="Arial" panose="020B0604020202020204" pitchFamily="34" charset="0"/>
              <a:ea typeface="Times New Roman" panose="02020603050405020304" pitchFamily="18" charset="0"/>
            </a:endParaRPr>
          </a:p>
          <a:p>
            <a:r>
              <a:rPr lang="en-US" sz="1800" dirty="0">
                <a:solidFill>
                  <a:srgbClr val="222222"/>
                </a:solidFill>
                <a:effectLst/>
                <a:latin typeface="Arial" panose="020B0604020202020204" pitchFamily="34" charset="0"/>
                <a:ea typeface="Times New Roman" panose="02020603050405020304" pitchFamily="18" charset="0"/>
              </a:rPr>
              <a:t>Some sites need confirmation yet/ some small errors assumed not to influence overall outcome– the categorization in terms of species extinction risk of </a:t>
            </a:r>
            <a:r>
              <a:rPr lang="en-US" sz="1800" dirty="0" err="1">
                <a:solidFill>
                  <a:srgbClr val="222222"/>
                </a:solidFill>
                <a:effectLst/>
                <a:latin typeface="Arial" panose="020B0604020202020204" pitchFamily="34" charset="0"/>
                <a:ea typeface="Times New Roman" panose="02020603050405020304" pitchFamily="18" charset="0"/>
              </a:rPr>
              <a:t>thse</a:t>
            </a:r>
            <a:r>
              <a:rPr lang="en-US" sz="1800" dirty="0">
                <a:solidFill>
                  <a:srgbClr val="222222"/>
                </a:solidFill>
                <a:effectLst/>
                <a:latin typeface="Arial" panose="020B0604020202020204" pitchFamily="34" charset="0"/>
                <a:ea typeface="Times New Roman" panose="02020603050405020304" pitchFamily="18" charset="0"/>
              </a:rPr>
              <a:t> assessments</a:t>
            </a:r>
          </a:p>
          <a:p>
            <a:endParaRPr lang="en-US" sz="1800" dirty="0">
              <a:solidFill>
                <a:srgbClr val="222222"/>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solidFill>
                  <a:srgbClr val="222222"/>
                </a:solidFill>
                <a:effectLst/>
                <a:latin typeface="Arial" panose="020B0604020202020204" pitchFamily="34" charset="0"/>
                <a:ea typeface="Times New Roman" panose="02020603050405020304" pitchFamily="18" charset="0"/>
              </a:rPr>
              <a:t>AfESG</a:t>
            </a:r>
            <a:r>
              <a:rPr lang="en-US" sz="1800" dirty="0">
                <a:solidFill>
                  <a:srgbClr val="222222"/>
                </a:solidFill>
                <a:effectLst/>
                <a:latin typeface="Arial" panose="020B0604020202020204" pitchFamily="34" charset="0"/>
                <a:ea typeface="Times New Roman" panose="02020603050405020304" pitchFamily="18" charset="0"/>
              </a:rPr>
              <a:t> decided to deviate from this for the 2008 assessment</a:t>
            </a:r>
          </a:p>
          <a:p>
            <a:endParaRPr lang="en-US" sz="1800" dirty="0">
              <a:solidFill>
                <a:srgbClr val="222222"/>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t>Mondol</a:t>
            </a:r>
            <a:r>
              <a:rPr lang="en-GB" sz="1800" dirty="0"/>
              <a:t>, S., Moltke, I., Hart, J., </a:t>
            </a:r>
            <a:r>
              <a:rPr lang="en-GB" sz="1800" dirty="0" err="1"/>
              <a:t>Keigwin</a:t>
            </a:r>
            <a:r>
              <a:rPr lang="en-GB" sz="1800" dirty="0"/>
              <a:t>, M., Brown, L., Stephens, M., Wasser, S.K., 2015. New evidence for hybrid zones of forest and savanna elephants in Central and West Africa. </a:t>
            </a:r>
            <a:r>
              <a:rPr lang="en-GB" sz="1800" i="1" dirty="0"/>
              <a:t>Mol </a:t>
            </a:r>
            <a:r>
              <a:rPr lang="en-GB" sz="1800" i="1" dirty="0" err="1"/>
              <a:t>Ecol</a:t>
            </a:r>
            <a:r>
              <a:rPr lang="en-GB" sz="1800" i="1" dirty="0"/>
              <a:t> </a:t>
            </a:r>
            <a:r>
              <a:rPr lang="en-GB" sz="1800" dirty="0"/>
              <a:t>24, 6134-6147.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Roca, A.L., Ishida, Y., Brandt, A.L., Benjamin, N.R., Zhao, K., Georgiadis, N.J., 2015. Elephant Natural History: A Genomic Perspective. </a:t>
            </a:r>
            <a:r>
              <a:rPr lang="en-GB" sz="1600" i="1" dirty="0"/>
              <a:t>Ann Rev Animal Biosciences</a:t>
            </a:r>
            <a:r>
              <a:rPr lang="en-GB" sz="1600" dirty="0"/>
              <a:t> 3, 139-167.</a:t>
            </a:r>
          </a:p>
          <a:p>
            <a:endParaRPr lang="en-US" sz="1800" dirty="0">
              <a:solidFill>
                <a:srgbClr val="222222"/>
              </a:solidFill>
              <a:effectLst/>
              <a:latin typeface="Arial" panose="020B0604020202020204" pitchFamily="34" charset="0"/>
              <a:ea typeface="Times New Roman" panose="02020603050405020304" pitchFamily="18" charset="0"/>
            </a:endParaRPr>
          </a:p>
          <a:p>
            <a:endParaRPr lang="en-US" sz="1800" dirty="0">
              <a:solidFill>
                <a:srgbClr val="222222"/>
              </a:solidFill>
              <a:effectLst/>
              <a:latin typeface="Arial" panose="020B0604020202020204" pitchFamily="34" charset="0"/>
            </a:endParaRPr>
          </a:p>
          <a:p>
            <a:endParaRPr lang="fr-BE" dirty="0"/>
          </a:p>
        </p:txBody>
      </p:sp>
      <p:sp>
        <p:nvSpPr>
          <p:cNvPr id="4" name="Slide Number Placeholder 3"/>
          <p:cNvSpPr>
            <a:spLocks noGrp="1"/>
          </p:cNvSpPr>
          <p:nvPr>
            <p:ph type="sldNum" sz="quarter" idx="10"/>
          </p:nvPr>
        </p:nvSpPr>
        <p:spPr/>
        <p:txBody>
          <a:bodyPr/>
          <a:lstStyle/>
          <a:p>
            <a:fld id="{5E13BFFD-399F-412A-AE25-42FA0A3F56D0}" type="slidenum">
              <a:rPr lang="en-US" smtClean="0"/>
              <a:t>5</a:t>
            </a:fld>
            <a:endParaRPr lang="en-US"/>
          </a:p>
        </p:txBody>
      </p:sp>
    </p:spTree>
    <p:extLst>
      <p:ext uri="{BB962C8B-B14F-4D97-AF65-F5344CB8AC3E}">
        <p14:creationId xmlns:p14="http://schemas.microsoft.com/office/powerpoint/2010/main" val="288332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pPr>
            <a:r>
              <a:rPr lang="en-US" dirty="0"/>
              <a:t>2008 RLA – population data presented in the 2007 African Elephant Status Report (AESR) representing surveys in AED up to 2006</a:t>
            </a:r>
          </a:p>
          <a:p>
            <a:pPr lvl="1">
              <a:lnSpc>
                <a:spcPct val="120000"/>
              </a:lnSpc>
              <a:spcBef>
                <a:spcPts val="600"/>
              </a:spcBef>
            </a:pPr>
            <a:r>
              <a:rPr lang="en-US" dirty="0"/>
              <a:t>Alternative estimates from 1979 African Elephant Action Plan (AEAP) used (not specified)</a:t>
            </a:r>
          </a:p>
          <a:p>
            <a:pPr lvl="1">
              <a:lnSpc>
                <a:spcPct val="120000"/>
              </a:lnSpc>
              <a:spcBef>
                <a:spcPts val="600"/>
              </a:spcBef>
            </a:pPr>
            <a:r>
              <a:rPr lang="en-US" dirty="0"/>
              <a:t>Extrapolations reported in 1979 AEAP excluded</a:t>
            </a:r>
          </a:p>
          <a:p>
            <a:pPr lvl="1">
              <a:lnSpc>
                <a:spcPct val="120000"/>
              </a:lnSpc>
              <a:spcBef>
                <a:spcPts val="600"/>
              </a:spcBef>
            </a:pPr>
            <a:r>
              <a:rPr lang="en-US" dirty="0"/>
              <a:t>Estimates from Gabon and Liberia excluded due to unlikely increasing trends</a:t>
            </a:r>
          </a:p>
          <a:p>
            <a:pPr lvl="1">
              <a:lnSpc>
                <a:spcPct val="120000"/>
              </a:lnSpc>
              <a:spcBef>
                <a:spcPts val="600"/>
              </a:spcBef>
            </a:pPr>
            <a:endParaRPr lang="en-US" dirty="0"/>
          </a:p>
          <a:p>
            <a:pPr marL="0" indent="0">
              <a:spcBef>
                <a:spcPts val="600"/>
              </a:spcBef>
              <a:buNone/>
            </a:pPr>
            <a:r>
              <a:rPr lang="en-US" sz="1800" dirty="0"/>
              <a:t>**note: survey data of protected areas and better </a:t>
            </a:r>
          </a:p>
          <a:p>
            <a:pPr marL="0" indent="0">
              <a:spcBef>
                <a:spcPts val="600"/>
              </a:spcBef>
              <a:buNone/>
            </a:pPr>
            <a:r>
              <a:rPr lang="en-US" sz="1800" dirty="0"/>
              <a:t>protected/higher density often</a:t>
            </a:r>
          </a:p>
          <a:p>
            <a:pPr marL="0" indent="0">
              <a:spcBef>
                <a:spcPts val="600"/>
              </a:spcBef>
              <a:buNone/>
            </a:pPr>
            <a:r>
              <a:rPr lang="en-US" sz="1800" dirty="0"/>
              <a:t> were repeatedly surveyed; therefore, potential (</a:t>
            </a:r>
            <a:r>
              <a:rPr lang="en-US" sz="1800" i="1" dirty="0"/>
              <a:t>unavoidable</a:t>
            </a:r>
            <a:r>
              <a:rPr lang="en-US" sz="1800" dirty="0"/>
              <a:t>) bias</a:t>
            </a:r>
          </a:p>
          <a:p>
            <a:pPr marL="0" indent="0">
              <a:spcBef>
                <a:spcPts val="600"/>
              </a:spcBef>
              <a:buNone/>
            </a:pPr>
            <a:endParaRPr lang="en-US" sz="1800" dirty="0"/>
          </a:p>
          <a:p>
            <a:pPr marL="0" marR="0" lvl="0" indent="0" algn="l" defTabSz="914400" rtl="0" eaLnBrk="1" fontAlgn="auto" latinLnBrk="0" hangingPunct="1">
              <a:lnSpc>
                <a:spcPct val="100000"/>
              </a:lnSpc>
              <a:spcBef>
                <a:spcPts val="600"/>
              </a:spcBef>
              <a:spcAft>
                <a:spcPts val="0"/>
              </a:spcAft>
              <a:buClrTx/>
              <a:buSzTx/>
              <a:buFontTx/>
              <a:buNone/>
              <a:tabLst/>
              <a:defRPr/>
            </a:pPr>
            <a:r>
              <a:rPr lang="en-GB" sz="2000" dirty="0"/>
              <a:t>Thouless, C.R., Dublin, H.T., Blanc, J.J., Skinner, D.P., Daniel, T.E., Taylor, R.D., Maisels, F., Frederick, H.L., </a:t>
            </a:r>
            <a:r>
              <a:rPr lang="en-GB" sz="2000" dirty="0" err="1"/>
              <a:t>Bouché</a:t>
            </a:r>
            <a:r>
              <a:rPr lang="en-GB" sz="2000" dirty="0"/>
              <a:t>, P., 2016</a:t>
            </a:r>
            <a:r>
              <a:rPr lang="en-GB" sz="2000" i="1" dirty="0"/>
              <a:t>. African Elephant Status Report 2016. An update from the African Elephant Database.</a:t>
            </a:r>
            <a:r>
              <a:rPr lang="en-GB" sz="2000" dirty="0"/>
              <a:t> Occasional paper of the IUCN Species Survival Commission No. 60. IUCN/ SSC African Elephant Specialist group., Gland, Switzerland.</a:t>
            </a:r>
          </a:p>
          <a:p>
            <a:pPr marL="0" indent="0">
              <a:spcBef>
                <a:spcPts val="600"/>
              </a:spcBef>
              <a:buNone/>
            </a:pPr>
            <a:endParaRPr lang="en-US" sz="1800" dirty="0"/>
          </a:p>
          <a:p>
            <a:pPr lvl="1">
              <a:lnSpc>
                <a:spcPct val="120000"/>
              </a:lnSpc>
              <a:spcBef>
                <a:spcPts val="600"/>
              </a:spcBef>
            </a:pPr>
            <a:endParaRPr lang="en-US" dirty="0"/>
          </a:p>
          <a:p>
            <a:endParaRPr lang="en-US" dirty="0"/>
          </a:p>
        </p:txBody>
      </p:sp>
      <p:sp>
        <p:nvSpPr>
          <p:cNvPr id="4" name="Slide Number Placeholder 3"/>
          <p:cNvSpPr>
            <a:spLocks noGrp="1"/>
          </p:cNvSpPr>
          <p:nvPr>
            <p:ph type="sldNum" sz="quarter" idx="5"/>
          </p:nvPr>
        </p:nvSpPr>
        <p:spPr/>
        <p:txBody>
          <a:bodyPr/>
          <a:lstStyle/>
          <a:p>
            <a:fld id="{5E13BFFD-399F-412A-AE25-42FA0A3F56D0}" type="slidenum">
              <a:rPr lang="en-US" smtClean="0"/>
              <a:t>7</a:t>
            </a:fld>
            <a:endParaRPr lang="en-US"/>
          </a:p>
        </p:txBody>
      </p:sp>
    </p:spTree>
    <p:extLst>
      <p:ext uri="{BB962C8B-B14F-4D97-AF65-F5344CB8AC3E}">
        <p14:creationId xmlns:p14="http://schemas.microsoft.com/office/powerpoint/2010/main" val="264128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 sites had time series that ended in 0 (extirpated)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185 sites had repeated surveys (37.4% of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Some countries have both species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E13BFFD-399F-412A-AE25-42FA0A3F56D0}" type="slidenum">
              <a:rPr lang="en-US" smtClean="0"/>
              <a:t>8</a:t>
            </a:fld>
            <a:endParaRPr lang="en-US"/>
          </a:p>
        </p:txBody>
      </p:sp>
    </p:spTree>
    <p:extLst>
      <p:ext uri="{BB962C8B-B14F-4D97-AF65-F5344CB8AC3E}">
        <p14:creationId xmlns:p14="http://schemas.microsoft.com/office/powerpoint/2010/main" val="19390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effort represents two separate assessments that consider the African forest elephant and African savanna elephant as individual species for the first time.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attempted to comprehensively account for as much quality data as is available going as far back as the 1970's for the forest elephant and to the 1960's for the savanna elephant.</a:t>
            </a:r>
          </a:p>
          <a:p>
            <a:endParaRPr lang="en-US" dirty="0"/>
          </a:p>
          <a:p>
            <a:r>
              <a:rPr lang="en-US" dirty="0"/>
              <a:t>EN and CR now, was one species and assessed as VU in 2008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species are in decline- </a:t>
            </a:r>
            <a:r>
              <a:rPr lang="en-US" sz="1200" dirty="0">
                <a:effectLst/>
                <a:latin typeface="Calibri" panose="020F0502020204030204" pitchFamily="34" charset="0"/>
                <a:cs typeface="Times New Roman" panose="02020603050405020304" pitchFamily="18" charset="0"/>
              </a:rPr>
              <a:t>a</a:t>
            </a:r>
            <a:r>
              <a:rPr lang="en-US" sz="1200" dirty="0">
                <a:effectLst/>
                <a:latin typeface="Calibri" panose="020F0502020204030204" pitchFamily="34" charset="0"/>
                <a:ea typeface="Calibri" panose="020F0502020204030204" pitchFamily="34" charset="0"/>
                <a:cs typeface="Times New Roman" panose="02020603050405020304" pitchFamily="18" charset="0"/>
              </a:rPr>
              <a:t>s stated in the AESR 2016, the primary drivers of this decline is the poaching of elephants for the illegal ivory trade and habitat loss/degradation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forest elephant is critically endangered with fewer sites and a decline steeper compared to the savanna species, plus data quantity, quality and standardization approaching that of the savanna elephant only since the turn of this century.</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savanna elephants are endangered from the macroscopic viewpoint, however many populations in the south are thriving at the site-level, thus caution is required when translating these results into policy across the board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E13BFFD-399F-412A-AE25-42FA0A3F56D0}" type="slidenum">
              <a:rPr lang="en-US" smtClean="0"/>
              <a:t>12</a:t>
            </a:fld>
            <a:endParaRPr lang="en-US"/>
          </a:p>
        </p:txBody>
      </p:sp>
    </p:spTree>
    <p:extLst>
      <p:ext uri="{BB962C8B-B14F-4D97-AF65-F5344CB8AC3E}">
        <p14:creationId xmlns:p14="http://schemas.microsoft.com/office/powerpoint/2010/main" val="413801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3 same as this for forest elephants</a:t>
            </a:r>
          </a:p>
          <a:p>
            <a:endParaRPr lang="en-US" dirty="0"/>
          </a:p>
          <a:p>
            <a:r>
              <a:rPr lang="en-US" dirty="0"/>
              <a:t>Not population estimates for each site!!!!</a:t>
            </a:r>
          </a:p>
        </p:txBody>
      </p:sp>
      <p:sp>
        <p:nvSpPr>
          <p:cNvPr id="4" name="Slide Number Placeholder 3"/>
          <p:cNvSpPr>
            <a:spLocks noGrp="1"/>
          </p:cNvSpPr>
          <p:nvPr>
            <p:ph type="sldNum" sz="quarter" idx="5"/>
          </p:nvPr>
        </p:nvSpPr>
        <p:spPr/>
        <p:txBody>
          <a:bodyPr/>
          <a:lstStyle/>
          <a:p>
            <a:fld id="{5E13BFFD-399F-412A-AE25-42FA0A3F56D0}" type="slidenum">
              <a:rPr lang="en-US" smtClean="0"/>
              <a:t>15</a:t>
            </a:fld>
            <a:endParaRPr lang="en-US"/>
          </a:p>
        </p:txBody>
      </p:sp>
    </p:spTree>
    <p:extLst>
      <p:ext uri="{BB962C8B-B14F-4D97-AF65-F5344CB8AC3E}">
        <p14:creationId xmlns:p14="http://schemas.microsoft.com/office/powerpoint/2010/main" val="1597342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13BFFD-399F-412A-AE25-42FA0A3F56D0}" type="slidenum">
              <a:rPr lang="en-US" smtClean="0"/>
              <a:t>16</a:t>
            </a:fld>
            <a:endParaRPr lang="en-US"/>
          </a:p>
        </p:txBody>
      </p:sp>
    </p:spTree>
    <p:extLst>
      <p:ext uri="{BB962C8B-B14F-4D97-AF65-F5344CB8AC3E}">
        <p14:creationId xmlns:p14="http://schemas.microsoft.com/office/powerpoint/2010/main" val="101731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3"/>
            <a:ext cx="7772400" cy="1102519"/>
          </a:xfrm>
        </p:spPr>
        <p:txBody>
          <a:bodyPr/>
          <a:lstStyle/>
          <a:p>
            <a:r>
              <a:rPr lang="fr-FR"/>
              <a:t>Modifiez le style du titre</a:t>
            </a:r>
            <a:endParaRPr lang="en-GB"/>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09965470-D2B7-4F43-90C6-B656CA403D31}" type="datetimeFigureOut">
              <a:rPr lang="en-GB" smtClean="0"/>
              <a:t>23/11/2021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167560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09965470-D2B7-4F43-90C6-B656CA403D31}" type="datetimeFigureOut">
              <a:rPr lang="en-GB" smtClean="0"/>
              <a:t>23/11/2021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115037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09965470-D2B7-4F43-90C6-B656CA403D31}" type="datetimeFigureOut">
              <a:rPr lang="en-GB" smtClean="0"/>
              <a:t>23/11/2021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360043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09965470-D2B7-4F43-90C6-B656CA403D31}" type="datetimeFigureOut">
              <a:rPr lang="en-GB" smtClean="0"/>
              <a:t>23/11/2021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216174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en-GB"/>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9965470-D2B7-4F43-90C6-B656CA403D31}" type="datetimeFigureOut">
              <a:rPr lang="en-GB" smtClean="0"/>
              <a:t>23/11/2021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198548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09965470-D2B7-4F43-90C6-B656CA403D31}" type="datetimeFigureOut">
              <a:rPr lang="en-GB" smtClean="0"/>
              <a:t>23/11/2021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421868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GB"/>
          </a:p>
        </p:txBody>
      </p:sp>
      <p:sp>
        <p:nvSpPr>
          <p:cNvPr id="3" name="Espace réservé du texte 2"/>
          <p:cNvSpPr>
            <a:spLocks noGrp="1"/>
          </p:cNvSpPr>
          <p:nvPr>
            <p:ph type="body" idx="1"/>
          </p:nvPr>
        </p:nvSpPr>
        <p:spPr>
          <a:xfrm>
            <a:off x="457202"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09965470-D2B7-4F43-90C6-B656CA403D31}" type="datetimeFigureOut">
              <a:rPr lang="en-GB" smtClean="0"/>
              <a:t>23/11/2021</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304169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09965470-D2B7-4F43-90C6-B656CA403D31}" type="datetimeFigureOut">
              <a:rPr lang="en-GB" smtClean="0"/>
              <a:t>23/11/2021</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132028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965470-D2B7-4F43-90C6-B656CA403D31}" type="datetimeFigureOut">
              <a:rPr lang="en-GB" smtClean="0"/>
              <a:t>23/11/2021</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198349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04787"/>
            <a:ext cx="3008313" cy="871538"/>
          </a:xfrm>
        </p:spPr>
        <p:txBody>
          <a:bodyPr anchor="b"/>
          <a:lstStyle>
            <a:lvl1pPr algn="l">
              <a:defRPr sz="2000" b="1"/>
            </a:lvl1pPr>
          </a:lstStyle>
          <a:p>
            <a:r>
              <a:rPr lang="fr-FR"/>
              <a:t>Modifiez le style du titre</a:t>
            </a:r>
            <a:endParaRPr lang="en-GB"/>
          </a:p>
        </p:txBody>
      </p:sp>
      <p:sp>
        <p:nvSpPr>
          <p:cNvPr id="3" name="Espace réservé du contenu 2"/>
          <p:cNvSpPr>
            <a:spLocks noGrp="1"/>
          </p:cNvSpPr>
          <p:nvPr>
            <p:ph idx="1"/>
          </p:nvPr>
        </p:nvSpPr>
        <p:spPr>
          <a:xfrm>
            <a:off x="3575051" y="204792"/>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9965470-D2B7-4F43-90C6-B656CA403D31}" type="datetimeFigureOut">
              <a:rPr lang="en-GB" smtClean="0"/>
              <a:t>23/11/2021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100080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endParaRPr lang="en-GB"/>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Espace réservé du texte 3"/>
          <p:cNvSpPr>
            <a:spLocks noGrp="1"/>
          </p:cNvSpPr>
          <p:nvPr>
            <p:ph type="body" sz="half" idx="2"/>
          </p:nvPr>
        </p:nvSpPr>
        <p:spPr>
          <a:xfrm>
            <a:off x="1792288" y="4025507"/>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9965470-D2B7-4F43-90C6-B656CA403D31}" type="datetimeFigureOut">
              <a:rPr lang="en-GB" smtClean="0"/>
              <a:t>23/11/2021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6A729A62-5FCF-421F-962A-F080AA7310E1}" type="slidenum">
              <a:rPr lang="en-GB" smtClean="0"/>
              <a:t>‹#›</a:t>
            </a:fld>
            <a:endParaRPr lang="en-GB"/>
          </a:p>
        </p:txBody>
      </p:sp>
    </p:spTree>
    <p:extLst>
      <p:ext uri="{BB962C8B-B14F-4D97-AF65-F5344CB8AC3E}">
        <p14:creationId xmlns:p14="http://schemas.microsoft.com/office/powerpoint/2010/main" val="425627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965470-D2B7-4F43-90C6-B656CA403D31}" type="datetimeFigureOut">
              <a:rPr lang="en-GB" smtClean="0"/>
              <a:t>23/11/2021</a:t>
            </a:fld>
            <a:endParaRPr lang="en-GB"/>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729A62-5FCF-421F-962A-F080AA7310E1}" type="slidenum">
              <a:rPr lang="en-GB" smtClean="0"/>
              <a:t>‹#›</a:t>
            </a:fld>
            <a:endParaRPr lang="en-GB"/>
          </a:p>
        </p:txBody>
      </p:sp>
    </p:spTree>
    <p:extLst>
      <p:ext uri="{BB962C8B-B14F-4D97-AF65-F5344CB8AC3E}">
        <p14:creationId xmlns:p14="http://schemas.microsoft.com/office/powerpoint/2010/main" val="28610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x.doi.org/10.2305/IUCN.UK.2021-2.RLTS.T181008073A204401095.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oi.org/10.1017/S0030605320001386" TargetMode="External"/><Relationship Id="rId4" Type="http://schemas.openxmlformats.org/officeDocument/2006/relationships/hyperlink" Target="https://dx.doi.org/10.2305/IUCN.UK.2021-1.RLTS.T181007989A204404464.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76053D-A9DA-4A1B-A921-CF5A1CB203E7}"/>
              </a:ext>
            </a:extLst>
          </p:cNvPr>
          <p:cNvGrpSpPr/>
          <p:nvPr/>
        </p:nvGrpSpPr>
        <p:grpSpPr>
          <a:xfrm>
            <a:off x="2590800" y="4418706"/>
            <a:ext cx="4330838" cy="553311"/>
            <a:chOff x="0" y="0"/>
            <a:chExt cx="5731958" cy="729615"/>
          </a:xfrm>
        </p:grpSpPr>
        <p:pic>
          <p:nvPicPr>
            <p:cNvPr id="5" name="Picture 4">
              <a:extLst>
                <a:ext uri="{FF2B5EF4-FFF2-40B4-BE49-F238E27FC236}">
                  <a16:creationId xmlns:a16="http://schemas.microsoft.com/office/drawing/2014/main" id="{76070244-904E-4979-A3E9-4A8B27F11101}"/>
                </a:ext>
              </a:extLst>
            </p:cNvPr>
            <p:cNvPicPr>
              <a:picLocks noChangeAspect="1"/>
            </p:cNvPicPr>
            <p:nvPr/>
          </p:nvPicPr>
          <p:blipFill>
            <a:blip r:embed="rId3"/>
            <a:stretch>
              <a:fillRect/>
            </a:stretch>
          </p:blipFill>
          <p:spPr>
            <a:xfrm>
              <a:off x="0" y="72173"/>
              <a:ext cx="609653" cy="585267"/>
            </a:xfrm>
            <a:prstGeom prst="rect">
              <a:avLst/>
            </a:prstGeom>
          </p:spPr>
        </p:pic>
        <p:pic>
          <p:nvPicPr>
            <p:cNvPr id="6" name="Picture 5" descr="SSC_AfESG Full">
              <a:extLst>
                <a:ext uri="{FF2B5EF4-FFF2-40B4-BE49-F238E27FC236}">
                  <a16:creationId xmlns:a16="http://schemas.microsoft.com/office/drawing/2014/main" id="{26BC149F-518C-4AE8-9337-7DAA16CD9335}"/>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3908" y="0"/>
              <a:ext cx="3448050" cy="729615"/>
            </a:xfrm>
            <a:prstGeom prst="rect">
              <a:avLst/>
            </a:prstGeom>
            <a:noFill/>
            <a:ln>
              <a:noFill/>
            </a:ln>
          </p:spPr>
        </p:pic>
      </p:grpSp>
      <p:sp>
        <p:nvSpPr>
          <p:cNvPr id="7" name="Rectangle 6"/>
          <p:cNvSpPr/>
          <p:nvPr/>
        </p:nvSpPr>
        <p:spPr>
          <a:xfrm>
            <a:off x="0" y="209550"/>
            <a:ext cx="9144000" cy="2954655"/>
          </a:xfrm>
          <a:prstGeom prst="rect">
            <a:avLst/>
          </a:prstGeom>
        </p:spPr>
        <p:txBody>
          <a:bodyPr wrap="square">
            <a:spAutoFit/>
          </a:bodyPr>
          <a:lstStyle/>
          <a:p>
            <a:pPr algn="ctr"/>
            <a:r>
              <a:rPr lang="en-ZA" sz="3600" b="1" dirty="0">
                <a:latin typeface="Arial Narrow" panose="020B0606020202030204" pitchFamily="34" charset="0"/>
              </a:rPr>
              <a:t>African forest and </a:t>
            </a:r>
            <a:r>
              <a:rPr lang="en-ZA" sz="3600" b="1" dirty="0" err="1" smtClean="0">
                <a:latin typeface="Arial Narrow" panose="020B0606020202030204" pitchFamily="34" charset="0"/>
              </a:rPr>
              <a:t>savanna</a:t>
            </a:r>
            <a:r>
              <a:rPr lang="en-ZA" sz="3600" b="1" dirty="0" smtClean="0">
                <a:latin typeface="Arial Narrow" panose="020B0606020202030204" pitchFamily="34" charset="0"/>
              </a:rPr>
              <a:t> </a:t>
            </a:r>
            <a:r>
              <a:rPr lang="en-ZA" sz="3600" b="1" dirty="0">
                <a:latin typeface="Arial Narrow" panose="020B0606020202030204" pitchFamily="34" charset="0"/>
              </a:rPr>
              <a:t>elephants treated </a:t>
            </a:r>
            <a:r>
              <a:rPr lang="en-ZA" sz="3600" b="1" dirty="0" smtClean="0">
                <a:latin typeface="Arial Narrow" panose="020B0606020202030204" pitchFamily="34" charset="0"/>
              </a:rPr>
              <a:t>as separate species: Implications</a:t>
            </a:r>
          </a:p>
          <a:p>
            <a:pPr algn="ctr"/>
            <a:endParaRPr lang="en-US" sz="2400" b="1" dirty="0">
              <a:latin typeface="Arial Narrow" panose="020B0606020202030204" pitchFamily="34" charset="0"/>
            </a:endParaRPr>
          </a:p>
          <a:p>
            <a:pPr algn="ctr"/>
            <a:r>
              <a:rPr lang="en-US" b="1" dirty="0" smtClean="0">
                <a:latin typeface="Arial Narrow" panose="020B0606020202030204" pitchFamily="34" charset="0"/>
              </a:rPr>
              <a:t>Rob Slotow</a:t>
            </a:r>
            <a:r>
              <a:rPr lang="en-US" b="1" baseline="30000" dirty="0" smtClean="0">
                <a:latin typeface="Arial Narrow" panose="020B0606020202030204" pitchFamily="34" charset="0"/>
              </a:rPr>
              <a:t>1</a:t>
            </a:r>
            <a:r>
              <a:rPr lang="en-US" b="1" dirty="0" smtClean="0">
                <a:latin typeface="Arial Narrow" panose="020B0606020202030204" pitchFamily="34" charset="0"/>
              </a:rPr>
              <a:t>, Kathleen Gobush</a:t>
            </a:r>
            <a:r>
              <a:rPr lang="en-US" b="1" baseline="30000" dirty="0" smtClean="0">
                <a:latin typeface="Arial Narrow" panose="020B0606020202030204" pitchFamily="34" charset="0"/>
              </a:rPr>
              <a:t>2</a:t>
            </a:r>
            <a:r>
              <a:rPr lang="en-US" b="1" dirty="0" smtClean="0">
                <a:latin typeface="Arial Narrow" panose="020B0606020202030204" pitchFamily="34" charset="0"/>
              </a:rPr>
              <a:t>, John Hart</a:t>
            </a:r>
            <a:r>
              <a:rPr lang="en-US" b="1" baseline="30000" dirty="0" smtClean="0">
                <a:latin typeface="Arial Narrow" panose="020B0606020202030204" pitchFamily="34" charset="0"/>
              </a:rPr>
              <a:t>3</a:t>
            </a:r>
            <a:r>
              <a:rPr lang="en-US" b="1" dirty="0" smtClean="0">
                <a:latin typeface="Arial Narrow" panose="020B0606020202030204" pitchFamily="34" charset="0"/>
              </a:rPr>
              <a:t>, Ben Okita-Ouma</a:t>
            </a:r>
            <a:r>
              <a:rPr lang="en-US" b="1" baseline="30000" dirty="0" smtClean="0">
                <a:latin typeface="Arial Narrow" panose="020B0606020202030204" pitchFamily="34" charset="0"/>
              </a:rPr>
              <a:t>1</a:t>
            </a:r>
            <a:r>
              <a:rPr lang="en-US" b="1" dirty="0" smtClean="0">
                <a:latin typeface="Arial Narrow" panose="020B0606020202030204" pitchFamily="34" charset="0"/>
              </a:rPr>
              <a:t> and Mohammed Yahya</a:t>
            </a:r>
            <a:r>
              <a:rPr lang="en-US" b="1" baseline="30000" dirty="0">
                <a:latin typeface="Arial Narrow" panose="020B0606020202030204" pitchFamily="34" charset="0"/>
              </a:rPr>
              <a:t>4</a:t>
            </a:r>
            <a:r>
              <a:rPr lang="en-US" b="1" baseline="30000" dirty="0" smtClean="0">
                <a:latin typeface="Arial Narrow" panose="020B0606020202030204" pitchFamily="34" charset="0"/>
              </a:rPr>
              <a:t> </a:t>
            </a:r>
            <a:endParaRPr lang="en-US" b="1" dirty="0">
              <a:latin typeface="Arial Narrow" panose="020B0606020202030204" pitchFamily="34" charset="0"/>
            </a:endParaRPr>
          </a:p>
          <a:p>
            <a:pPr algn="ctr"/>
            <a:r>
              <a:rPr lang="en-US" b="1" baseline="30000" dirty="0">
                <a:latin typeface="Arial Narrow" panose="020B0606020202030204" pitchFamily="34" charset="0"/>
              </a:rPr>
              <a:t>1</a:t>
            </a:r>
            <a:r>
              <a:rPr lang="en-US" b="1" dirty="0" smtClean="0">
                <a:latin typeface="Arial Narrow" panose="020B0606020202030204" pitchFamily="34" charset="0"/>
              </a:rPr>
              <a:t>Co-Chairs, IUCN SSC African Elephant Specialist Group</a:t>
            </a:r>
          </a:p>
          <a:p>
            <a:pPr algn="ctr"/>
            <a:r>
              <a:rPr lang="en-US" b="1" baseline="30000" dirty="0" smtClean="0">
                <a:latin typeface="Arial Narrow" panose="020B0606020202030204" pitchFamily="34" charset="0"/>
              </a:rPr>
              <a:t>2</a:t>
            </a:r>
            <a:r>
              <a:rPr lang="en-US" b="1" dirty="0" smtClean="0">
                <a:latin typeface="Arial Narrow" panose="020B0606020202030204" pitchFamily="34" charset="0"/>
              </a:rPr>
              <a:t>AfESG Red-list Authority Coordinator</a:t>
            </a:r>
          </a:p>
          <a:p>
            <a:pPr algn="ctr"/>
            <a:r>
              <a:rPr lang="en-US" b="1" baseline="30000" dirty="0" smtClean="0">
                <a:latin typeface="Arial Narrow" panose="020B0606020202030204" pitchFamily="34" charset="0"/>
              </a:rPr>
              <a:t>3</a:t>
            </a:r>
            <a:r>
              <a:rPr lang="en-US" b="1" dirty="0" smtClean="0">
                <a:latin typeface="Arial Narrow" panose="020B0606020202030204" pitchFamily="34" charset="0"/>
              </a:rPr>
              <a:t>AfESG Taxonomy Task Force </a:t>
            </a:r>
            <a:r>
              <a:rPr lang="en-US" b="1" dirty="0" err="1" smtClean="0">
                <a:latin typeface="Arial Narrow" panose="020B0606020202030204" pitchFamily="34" charset="0"/>
              </a:rPr>
              <a:t>Convenor</a:t>
            </a:r>
            <a:endParaRPr lang="en-US" b="1" dirty="0" smtClean="0">
              <a:latin typeface="Arial Narrow" panose="020B0606020202030204" pitchFamily="34" charset="0"/>
            </a:endParaRPr>
          </a:p>
          <a:p>
            <a:pPr algn="ctr"/>
            <a:r>
              <a:rPr lang="en-US" b="1" baseline="30000" dirty="0" smtClean="0">
                <a:latin typeface="Arial Narrow" panose="020B0606020202030204" pitchFamily="34" charset="0"/>
              </a:rPr>
              <a:t>4</a:t>
            </a:r>
            <a:r>
              <a:rPr lang="en-US" b="1" dirty="0" smtClean="0">
                <a:latin typeface="Arial Narrow" panose="020B0606020202030204" pitchFamily="34" charset="0"/>
              </a:rPr>
              <a:t>AfESG Programme Officer</a:t>
            </a:r>
            <a:endParaRPr lang="en-ZA" b="1" dirty="0">
              <a:latin typeface="Arial Narrow" panose="020B0606020202030204" pitchFamily="34" charset="0"/>
            </a:endParaRPr>
          </a:p>
        </p:txBody>
      </p:sp>
      <p:sp>
        <p:nvSpPr>
          <p:cNvPr id="8" name="TextBox 7"/>
          <p:cNvSpPr txBox="1"/>
          <p:nvPr/>
        </p:nvSpPr>
        <p:spPr>
          <a:xfrm>
            <a:off x="228600" y="3383480"/>
            <a:ext cx="8686800" cy="1092607"/>
          </a:xfrm>
          <a:prstGeom prst="rect">
            <a:avLst/>
          </a:prstGeom>
          <a:noFill/>
        </p:spPr>
        <p:txBody>
          <a:bodyPr wrap="square" rtlCol="0">
            <a:spAutoFit/>
          </a:bodyPr>
          <a:lstStyle/>
          <a:p>
            <a:pPr lvl="0" algn="ctr">
              <a:defRPr/>
            </a:pPr>
            <a:r>
              <a:rPr lang="en-US" sz="1400" b="1" dirty="0">
                <a:solidFill>
                  <a:srgbClr val="FF0000"/>
                </a:solidFill>
                <a:latin typeface="Century Gothic"/>
              </a:rPr>
              <a:t>Third Meeting Of The Signatories To The Memorandum Of Understanding Concerning Conservation Measures For The West African Populations Of The African Elephant (</a:t>
            </a:r>
            <a:r>
              <a:rPr lang="en-US" sz="1400" b="1" i="1" dirty="0">
                <a:solidFill>
                  <a:srgbClr val="FF0000"/>
                </a:solidFill>
                <a:latin typeface="Century Gothic"/>
              </a:rPr>
              <a:t>Loxodonta Africana</a:t>
            </a:r>
            <a:r>
              <a:rPr lang="en-US" sz="1400" b="1" dirty="0">
                <a:solidFill>
                  <a:srgbClr val="FF0000"/>
                </a:solidFill>
                <a:latin typeface="Century Gothic"/>
              </a:rPr>
              <a:t>)</a:t>
            </a:r>
          </a:p>
          <a:p>
            <a:pPr lvl="0" algn="ctr">
              <a:spcBef>
                <a:spcPts val="600"/>
              </a:spcBef>
              <a:defRPr/>
            </a:pPr>
            <a:r>
              <a:rPr lang="en-US" sz="1400" dirty="0">
                <a:solidFill>
                  <a:srgbClr val="FF0000"/>
                </a:solidFill>
                <a:latin typeface="Century Gothic"/>
              </a:rPr>
              <a:t>30 November and 1 December 2021</a:t>
            </a:r>
          </a:p>
          <a:p>
            <a:pPr algn="ctr"/>
            <a:endParaRPr lang="en-GB" dirty="0">
              <a:solidFill>
                <a:srgbClr val="FF0000"/>
              </a:solidFill>
            </a:endParaRPr>
          </a:p>
        </p:txBody>
      </p:sp>
    </p:spTree>
    <p:extLst>
      <p:ext uri="{BB962C8B-B14F-4D97-AF65-F5344CB8AC3E}">
        <p14:creationId xmlns:p14="http://schemas.microsoft.com/office/powerpoint/2010/main" val="3759686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D763-8715-427C-9BE1-CF5C6D795BC4}"/>
              </a:ext>
            </a:extLst>
          </p:cNvPr>
          <p:cNvSpPr>
            <a:spLocks noGrp="1"/>
          </p:cNvSpPr>
          <p:nvPr>
            <p:ph type="title"/>
          </p:nvPr>
        </p:nvSpPr>
        <p:spPr/>
        <p:txBody>
          <a:bodyPr/>
          <a:lstStyle/>
          <a:p>
            <a:r>
              <a:rPr lang="en-US" dirty="0"/>
              <a:t>Modelling approach</a:t>
            </a:r>
          </a:p>
        </p:txBody>
      </p:sp>
      <p:sp>
        <p:nvSpPr>
          <p:cNvPr id="3" name="Content Placeholder 2">
            <a:extLst>
              <a:ext uri="{FF2B5EF4-FFF2-40B4-BE49-F238E27FC236}">
                <a16:creationId xmlns:a16="http://schemas.microsoft.com/office/drawing/2014/main" id="{9659A087-C5E1-4650-A3AB-697BA9D690DE}"/>
              </a:ext>
            </a:extLst>
          </p:cNvPr>
          <p:cNvSpPr>
            <a:spLocks noGrp="1"/>
          </p:cNvSpPr>
          <p:nvPr>
            <p:ph idx="1"/>
          </p:nvPr>
        </p:nvSpPr>
        <p:spPr>
          <a:xfrm>
            <a:off x="114300" y="1276350"/>
            <a:ext cx="8915399" cy="3263504"/>
          </a:xfrm>
        </p:spPr>
        <p:txBody>
          <a:bodyPr>
            <a:noAutofit/>
          </a:bodyPr>
          <a:lstStyle/>
          <a:p>
            <a:pPr>
              <a:lnSpc>
                <a:spcPct val="120000"/>
              </a:lnSpc>
              <a:spcBef>
                <a:spcPts val="600"/>
              </a:spcBef>
              <a:spcAft>
                <a:spcPts val="600"/>
              </a:spcAft>
            </a:pPr>
            <a:r>
              <a:rPr lang="en-US" sz="2400" dirty="0">
                <a:latin typeface="Arial" panose="020B0604020202020204" pitchFamily="34" charset="0"/>
                <a:cs typeface="Arial" panose="020B0604020202020204" pitchFamily="34" charset="0"/>
              </a:rPr>
              <a:t>A data-driven model-based approach implemented by Charlie Edwards (fisheries modeler)</a:t>
            </a:r>
          </a:p>
          <a:p>
            <a:pPr>
              <a:lnSpc>
                <a:spcPct val="120000"/>
              </a:lnSpc>
              <a:spcBef>
                <a:spcPts val="600"/>
              </a:spcBef>
              <a:spcAft>
                <a:spcPts val="600"/>
              </a:spcAft>
            </a:pPr>
            <a:r>
              <a:rPr lang="en-US" sz="2400" dirty="0">
                <a:latin typeface="Arial" panose="020B0604020202020204" pitchFamily="34" charset="0"/>
                <a:cs typeface="Arial" panose="020B0604020202020204" pitchFamily="34" charset="0"/>
              </a:rPr>
              <a:t>Differed from previous assessments: focused on increased statistical rigor, reproducibility and transparency in terms of clearly documented methods</a:t>
            </a: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model can be viewed as a mechanism for extracting and summarizing information from the survey data</a:t>
            </a:r>
          </a:p>
          <a:p>
            <a:endParaRPr lang="en-US" sz="2400" dirty="0"/>
          </a:p>
        </p:txBody>
      </p:sp>
    </p:spTree>
    <p:extLst>
      <p:ext uri="{BB962C8B-B14F-4D97-AF65-F5344CB8AC3E}">
        <p14:creationId xmlns:p14="http://schemas.microsoft.com/office/powerpoint/2010/main" val="264365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D763-8715-427C-9BE1-CF5C6D795BC4}"/>
              </a:ext>
            </a:extLst>
          </p:cNvPr>
          <p:cNvSpPr>
            <a:spLocks noGrp="1"/>
          </p:cNvSpPr>
          <p:nvPr>
            <p:ph type="title"/>
          </p:nvPr>
        </p:nvSpPr>
        <p:spPr>
          <a:xfrm>
            <a:off x="457203" y="40484"/>
            <a:ext cx="8229600" cy="857250"/>
          </a:xfrm>
        </p:spPr>
        <p:txBody>
          <a:bodyPr/>
          <a:lstStyle/>
          <a:p>
            <a:r>
              <a:rPr lang="en-US" dirty="0"/>
              <a:t>Modelling approach</a:t>
            </a:r>
          </a:p>
        </p:txBody>
      </p:sp>
      <p:sp>
        <p:nvSpPr>
          <p:cNvPr id="3" name="Content Placeholder 2">
            <a:extLst>
              <a:ext uri="{FF2B5EF4-FFF2-40B4-BE49-F238E27FC236}">
                <a16:creationId xmlns:a16="http://schemas.microsoft.com/office/drawing/2014/main" id="{9659A087-C5E1-4650-A3AB-697BA9D690DE}"/>
              </a:ext>
            </a:extLst>
          </p:cNvPr>
          <p:cNvSpPr>
            <a:spLocks noGrp="1"/>
          </p:cNvSpPr>
          <p:nvPr>
            <p:ph idx="1"/>
          </p:nvPr>
        </p:nvSpPr>
        <p:spPr>
          <a:xfrm>
            <a:off x="2590800" y="771372"/>
            <a:ext cx="5915025" cy="304976"/>
          </a:xfrm>
        </p:spPr>
        <p:txBody>
          <a:bodyPr>
            <a:normAutofit fontScale="85000" lnSpcReduction="20000"/>
          </a:bodyPr>
          <a:lstStyle/>
          <a:p>
            <a:pPr marL="0" indent="0">
              <a:buNone/>
            </a:pPr>
            <a:r>
              <a:rPr lang="en-US" sz="2000" dirty="0"/>
              <a:t>Example survey data (Forest Elephants)</a:t>
            </a:r>
          </a:p>
        </p:txBody>
      </p:sp>
      <p:graphicFrame>
        <p:nvGraphicFramePr>
          <p:cNvPr id="5" name="Object 4">
            <a:extLst>
              <a:ext uri="{FF2B5EF4-FFF2-40B4-BE49-F238E27FC236}">
                <a16:creationId xmlns:a16="http://schemas.microsoft.com/office/drawing/2014/main" id="{20DF47A5-0475-44A2-A3F9-D0EFB3A5DDCE}"/>
              </a:ext>
            </a:extLst>
          </p:cNvPr>
          <p:cNvGraphicFramePr>
            <a:graphicFrameLocks noChangeAspect="1"/>
          </p:cNvGraphicFramePr>
          <p:nvPr>
            <p:extLst>
              <p:ext uri="{D42A27DB-BD31-4B8C-83A1-F6EECF244321}">
                <p14:modId xmlns:p14="http://schemas.microsoft.com/office/powerpoint/2010/main" val="1908851032"/>
              </p:ext>
            </p:extLst>
          </p:nvPr>
        </p:nvGraphicFramePr>
        <p:xfrm>
          <a:off x="1371600" y="1076348"/>
          <a:ext cx="6477000" cy="4048125"/>
        </p:xfrm>
        <a:graphic>
          <a:graphicData uri="http://schemas.openxmlformats.org/presentationml/2006/ole">
            <mc:AlternateContent xmlns:mc="http://schemas.openxmlformats.org/markup-compatibility/2006">
              <mc:Choice xmlns:v="urn:schemas-microsoft-com:vml" Requires="v">
                <p:oleObj spid="_x0000_s2085" name="Acrobat Document" r:id="rId3" imgW="10972800" imgH="6857744" progId="AcroExch.Document.11">
                  <p:embed/>
                </p:oleObj>
              </mc:Choice>
              <mc:Fallback>
                <p:oleObj name="Acrobat Document" r:id="rId3" imgW="10972800" imgH="6857744" progId="AcroExch.Document.11">
                  <p:embed/>
                  <p:pic>
                    <p:nvPicPr>
                      <p:cNvPr id="5" name="Object 4">
                        <a:extLst>
                          <a:ext uri="{FF2B5EF4-FFF2-40B4-BE49-F238E27FC236}">
                            <a16:creationId xmlns:a16="http://schemas.microsoft.com/office/drawing/2014/main" id="{20DF47A5-0475-44A2-A3F9-D0EFB3A5DDCE}"/>
                          </a:ext>
                        </a:extLst>
                      </p:cNvPr>
                      <p:cNvPicPr/>
                      <p:nvPr/>
                    </p:nvPicPr>
                    <p:blipFill>
                      <a:blip r:embed="rId4"/>
                      <a:stretch>
                        <a:fillRect/>
                      </a:stretch>
                    </p:blipFill>
                    <p:spPr>
                      <a:xfrm>
                        <a:off x="1371600" y="1076348"/>
                        <a:ext cx="6477000" cy="4048125"/>
                      </a:xfrm>
                      <a:prstGeom prst="rect">
                        <a:avLst/>
                      </a:prstGeom>
                    </p:spPr>
                  </p:pic>
                </p:oleObj>
              </mc:Fallback>
            </mc:AlternateContent>
          </a:graphicData>
        </a:graphic>
      </p:graphicFrame>
    </p:spTree>
    <p:extLst>
      <p:ext uri="{BB962C8B-B14F-4D97-AF65-F5344CB8AC3E}">
        <p14:creationId xmlns:p14="http://schemas.microsoft.com/office/powerpoint/2010/main" val="174532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68D7D15-B097-418A-BF86-599CA99713F9}"/>
              </a:ext>
            </a:extLst>
          </p:cNvPr>
          <p:cNvGraphicFramePr>
            <a:graphicFrameLocks noGrp="1"/>
          </p:cNvGraphicFramePr>
          <p:nvPr/>
        </p:nvGraphicFramePr>
        <p:xfrm>
          <a:off x="0" y="1729381"/>
          <a:ext cx="4648200" cy="2516271"/>
        </p:xfrm>
        <a:graphic>
          <a:graphicData uri="http://schemas.openxmlformats.org/drawingml/2006/table">
            <a:tbl>
              <a:tblPr firstRow="1" firstCol="1" bandRow="1">
                <a:tableStyleId>{5C22544A-7EE6-4342-B048-85BDC9FD1C3A}</a:tableStyleId>
              </a:tblPr>
              <a:tblGrid>
                <a:gridCol w="1434609">
                  <a:extLst>
                    <a:ext uri="{9D8B030D-6E8A-4147-A177-3AD203B41FA5}">
                      <a16:colId xmlns:a16="http://schemas.microsoft.com/office/drawing/2014/main" val="535517991"/>
                    </a:ext>
                  </a:extLst>
                </a:gridCol>
                <a:gridCol w="761335">
                  <a:extLst>
                    <a:ext uri="{9D8B030D-6E8A-4147-A177-3AD203B41FA5}">
                      <a16:colId xmlns:a16="http://schemas.microsoft.com/office/drawing/2014/main" val="1707689956"/>
                    </a:ext>
                  </a:extLst>
                </a:gridCol>
                <a:gridCol w="626352">
                  <a:extLst>
                    <a:ext uri="{9D8B030D-6E8A-4147-A177-3AD203B41FA5}">
                      <a16:colId xmlns:a16="http://schemas.microsoft.com/office/drawing/2014/main" val="2751136705"/>
                    </a:ext>
                  </a:extLst>
                </a:gridCol>
                <a:gridCol w="548452">
                  <a:extLst>
                    <a:ext uri="{9D8B030D-6E8A-4147-A177-3AD203B41FA5}">
                      <a16:colId xmlns:a16="http://schemas.microsoft.com/office/drawing/2014/main" val="3625480240"/>
                    </a:ext>
                  </a:extLst>
                </a:gridCol>
                <a:gridCol w="500168">
                  <a:extLst>
                    <a:ext uri="{9D8B030D-6E8A-4147-A177-3AD203B41FA5}">
                      <a16:colId xmlns:a16="http://schemas.microsoft.com/office/drawing/2014/main" val="3018970291"/>
                    </a:ext>
                  </a:extLst>
                </a:gridCol>
                <a:gridCol w="777284">
                  <a:extLst>
                    <a:ext uri="{9D8B030D-6E8A-4147-A177-3AD203B41FA5}">
                      <a16:colId xmlns:a16="http://schemas.microsoft.com/office/drawing/2014/main" val="1709435190"/>
                    </a:ext>
                  </a:extLst>
                </a:gridCol>
              </a:tblGrid>
              <a:tr h="759476">
                <a:tc rowSpan="2">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Population reduction (%)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1940-2015*</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1200"/>
                        </a:spcAft>
                      </a:pPr>
                      <a:r>
                        <a:rPr lang="en-GB" sz="1400" dirty="0">
                          <a:effectLst/>
                          <a:latin typeface="Arial" panose="020B0604020202020204" pitchFamily="34" charset="0"/>
                          <a:cs typeface="Arial" panose="020B0604020202020204" pitchFamily="34" charset="0"/>
                        </a:rPr>
                        <a:t>(IUCN Red List Category)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gn="ctr">
                        <a:spcBef>
                          <a:spcPts val="0"/>
                        </a:spcBef>
                        <a:spcAft>
                          <a:spcPts val="1200"/>
                        </a:spcAft>
                      </a:pPr>
                      <a:r>
                        <a:rPr lang="en-GB" sz="1400" dirty="0">
                          <a:effectLst/>
                          <a:latin typeface="Arial" panose="020B0604020202020204" pitchFamily="34" charset="0"/>
                          <a:cs typeface="Arial" panose="020B0604020202020204" pitchFamily="34" charset="0"/>
                        </a:rPr>
                        <a:t>95% Cred. Inter-</a:t>
                      </a:r>
                      <a:r>
                        <a:rPr lang="en-GB" sz="1400" dirty="0" err="1">
                          <a:effectLst/>
                          <a:latin typeface="Arial" panose="020B0604020202020204" pitchFamily="34" charset="0"/>
                          <a:cs typeface="Arial" panose="020B0604020202020204" pitchFamily="34" charset="0"/>
                        </a:rPr>
                        <a:t>vals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4">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Probability that reduction</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is consistent with IUCN category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7507221"/>
                  </a:ext>
                </a:extLst>
              </a:tr>
              <a:tr h="85599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GB" sz="1400">
                          <a:effectLst/>
                          <a:latin typeface="Arial" panose="020B0604020202020204" pitchFamily="34" charset="0"/>
                          <a:cs typeface="Arial" panose="020B0604020202020204" pitchFamily="34" charset="0"/>
                        </a:rPr>
                        <a:t>CR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GB" sz="1400">
                          <a:effectLst/>
                          <a:latin typeface="Arial" panose="020B0604020202020204" pitchFamily="34" charset="0"/>
                          <a:cs typeface="Arial" panose="020B0604020202020204" pitchFamily="34" charset="0"/>
                        </a:rPr>
                        <a:t>EN</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VU</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effectLst/>
                          <a:latin typeface="Arial" panose="020B0604020202020204" pitchFamily="34" charset="0"/>
                          <a:cs typeface="Arial" panose="020B0604020202020204" pitchFamily="34" charset="0"/>
                        </a:rPr>
                        <a:t>Not</a:t>
                      </a:r>
                    </a:p>
                    <a:p>
                      <a:pPr marL="0" marR="0" algn="ctr">
                        <a:spcBef>
                          <a:spcPts val="0"/>
                        </a:spcBef>
                        <a:spcAft>
                          <a:spcPts val="0"/>
                        </a:spcAft>
                      </a:pPr>
                      <a:r>
                        <a:rPr lang="en-GB" sz="1200" dirty="0">
                          <a:effectLst/>
                          <a:latin typeface="Arial" panose="020B0604020202020204" pitchFamily="34" charset="0"/>
                          <a:cs typeface="Arial" panose="020B0604020202020204" pitchFamily="34" charset="0"/>
                        </a:rPr>
                        <a:t> </a:t>
                      </a:r>
                      <a:r>
                        <a:rPr lang="en-GB" sz="1200" dirty="0" err="1">
                          <a:effectLst/>
                          <a:latin typeface="Arial" panose="020B0604020202020204" pitchFamily="34" charset="0"/>
                          <a:cs typeface="Arial" panose="020B0604020202020204" pitchFamily="34" charset="0"/>
                        </a:rPr>
                        <a:t>thrt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4768405"/>
                  </a:ext>
                </a:extLst>
              </a:tr>
              <a:tr h="900801">
                <a:tc>
                  <a:txBody>
                    <a:bodyPr/>
                    <a:lstStyle/>
                    <a:p>
                      <a:pPr marL="0" marR="0" algn="ctr">
                        <a:spcBef>
                          <a:spcPts val="0"/>
                        </a:spcBef>
                        <a:spcAft>
                          <a:spcPts val="1200"/>
                        </a:spcAft>
                      </a:pPr>
                      <a:r>
                        <a:rPr lang="en-US" sz="1400" dirty="0">
                          <a:effectLst/>
                          <a:latin typeface="Arial" panose="020B0604020202020204" pitchFamily="34" charset="0"/>
                          <a:cs typeface="Arial" panose="020B0604020202020204" pitchFamily="34" charset="0"/>
                        </a:rPr>
                        <a:t>60</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ENDANGERED</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1200"/>
                        </a:spcAft>
                      </a:pPr>
                      <a:r>
                        <a:rPr lang="en-GB" sz="1400">
                          <a:effectLst/>
                          <a:latin typeface="Arial" panose="020B0604020202020204" pitchFamily="34" charset="0"/>
                          <a:cs typeface="Arial" panose="020B0604020202020204" pitchFamily="34" charset="0"/>
                        </a:rPr>
                        <a:t>15 - 88</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0.08</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0.63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0.25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0.04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74642061"/>
                  </a:ext>
                </a:extLst>
              </a:tr>
            </a:tbl>
          </a:graphicData>
        </a:graphic>
      </p:graphicFrame>
      <p:sp>
        <p:nvSpPr>
          <p:cNvPr id="7" name="Rectangle 2">
            <a:extLst>
              <a:ext uri="{FF2B5EF4-FFF2-40B4-BE49-F238E27FC236}">
                <a16:creationId xmlns:a16="http://schemas.microsoft.com/office/drawing/2014/main" id="{C9EF9C5B-FAC5-4C5C-91D3-3C422E61B99F}"/>
              </a:ext>
            </a:extLst>
          </p:cNvPr>
          <p:cNvSpPr>
            <a:spLocks noChangeArrowheads="1"/>
          </p:cNvSpPr>
          <p:nvPr/>
        </p:nvSpPr>
        <p:spPr bwMode="auto">
          <a:xfrm>
            <a:off x="1143000" y="1273109"/>
            <a:ext cx="21352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1CC606A5-7037-419F-BB53-BDD02CF2C71B}"/>
              </a:ext>
            </a:extLst>
          </p:cNvPr>
          <p:cNvSpPr/>
          <p:nvPr/>
        </p:nvSpPr>
        <p:spPr>
          <a:xfrm>
            <a:off x="0" y="311408"/>
            <a:ext cx="4953000" cy="4031873"/>
          </a:xfrm>
          <a:prstGeom prst="rect">
            <a:avLst/>
          </a:prstGeom>
        </p:spPr>
        <p:txBody>
          <a:bodyPr wrap="square">
            <a:spAutoFit/>
          </a:bodyPr>
          <a:lstStyle/>
          <a:p>
            <a:pPr lvl="0" eaLnBrk="0" fontAlgn="base" hangingPunct="0">
              <a:spcBef>
                <a:spcPct val="0"/>
              </a:spcBef>
              <a:spcAft>
                <a:spcPct val="0"/>
              </a:spcAft>
            </a:pPr>
            <a:r>
              <a:rPr lang="en-US" altLang="en-US" sz="2800" b="1" dirty="0">
                <a:latin typeface="Arial" panose="020B0604020202020204" pitchFamily="34" charset="0"/>
                <a:ea typeface="Times New Roman" panose="02020603050405020304" pitchFamily="18" charset="0"/>
                <a:cs typeface="Arial" panose="020B0604020202020204" pitchFamily="34" charset="0"/>
              </a:rPr>
              <a:t>Summary of results</a:t>
            </a:r>
          </a:p>
          <a:p>
            <a:pPr lvl="0" eaLnBrk="0" fontAlgn="base" hangingPunct="0">
              <a:spcBef>
                <a:spcPct val="0"/>
              </a:spcBef>
              <a:spcAft>
                <a:spcPct val="0"/>
              </a:spcAft>
            </a:pPr>
            <a:r>
              <a:rPr lang="en-US" altLang="en-US" sz="2800" b="1" dirty="0">
                <a:latin typeface="Arial" panose="020B0604020202020204" pitchFamily="34" charset="0"/>
                <a:ea typeface="Times New Roman" panose="02020603050405020304" pitchFamily="18" charset="0"/>
                <a:cs typeface="Arial" panose="020B0604020202020204" pitchFamily="34" charset="0"/>
              </a:rPr>
              <a:t> </a:t>
            </a:r>
          </a:p>
          <a:p>
            <a:pPr lvl="0" eaLnBrk="0" fontAlgn="base" hangingPunct="0">
              <a:spcBef>
                <a:spcPct val="0"/>
              </a:spcBef>
              <a:spcAft>
                <a:spcPct val="0"/>
              </a:spcAft>
            </a:pPr>
            <a:r>
              <a:rPr lang="en-US" altLang="en-US" sz="2800" i="1" dirty="0">
                <a:latin typeface="Arial" panose="020B0604020202020204" pitchFamily="34" charset="0"/>
                <a:ea typeface="Times New Roman" panose="02020603050405020304" pitchFamily="18" charset="0"/>
                <a:cs typeface="Arial" panose="020B0604020202020204" pitchFamily="34" charset="0"/>
              </a:rPr>
              <a:t>L. </a:t>
            </a:r>
            <a:r>
              <a:rPr lang="en-US" altLang="en-US" sz="2800" i="1" dirty="0" err="1">
                <a:latin typeface="Arial" panose="020B0604020202020204" pitchFamily="34" charset="0"/>
                <a:ea typeface="Times New Roman" panose="02020603050405020304" pitchFamily="18" charset="0"/>
                <a:cs typeface="Arial" panose="020B0604020202020204" pitchFamily="34" charset="0"/>
              </a:rPr>
              <a:t>africana</a:t>
            </a:r>
            <a:endParaRPr lang="en-US" altLang="en-US" sz="2800" i="1" dirty="0">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endParaRPr lang="en-US" altLang="en-US" sz="2800" b="1"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altLang="en-US" sz="2800" b="1"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altLang="en-US" sz="2800" b="1"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b="1"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800" dirty="0"/>
          </a:p>
        </p:txBody>
      </p:sp>
      <p:graphicFrame>
        <p:nvGraphicFramePr>
          <p:cNvPr id="11" name="Table 10">
            <a:extLst>
              <a:ext uri="{FF2B5EF4-FFF2-40B4-BE49-F238E27FC236}">
                <a16:creationId xmlns:a16="http://schemas.microsoft.com/office/drawing/2014/main" id="{33ED04A5-AEDF-4217-A295-313DC06A0BAC}"/>
              </a:ext>
            </a:extLst>
          </p:cNvPr>
          <p:cNvGraphicFramePr>
            <a:graphicFrameLocks noGrp="1"/>
          </p:cNvGraphicFramePr>
          <p:nvPr/>
        </p:nvGraphicFramePr>
        <p:xfrm>
          <a:off x="4742349" y="1752586"/>
          <a:ext cx="4438048" cy="2483638"/>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482244760"/>
                    </a:ext>
                  </a:extLst>
                </a:gridCol>
                <a:gridCol w="680648">
                  <a:extLst>
                    <a:ext uri="{9D8B030D-6E8A-4147-A177-3AD203B41FA5}">
                      <a16:colId xmlns:a16="http://schemas.microsoft.com/office/drawing/2014/main" val="2802278195"/>
                    </a:ext>
                  </a:extLst>
                </a:gridCol>
                <a:gridCol w="567918">
                  <a:extLst>
                    <a:ext uri="{9D8B030D-6E8A-4147-A177-3AD203B41FA5}">
                      <a16:colId xmlns:a16="http://schemas.microsoft.com/office/drawing/2014/main" val="4271901525"/>
                    </a:ext>
                  </a:extLst>
                </a:gridCol>
                <a:gridCol w="510429">
                  <a:extLst>
                    <a:ext uri="{9D8B030D-6E8A-4147-A177-3AD203B41FA5}">
                      <a16:colId xmlns:a16="http://schemas.microsoft.com/office/drawing/2014/main" val="2051414250"/>
                    </a:ext>
                  </a:extLst>
                </a:gridCol>
                <a:gridCol w="583347">
                  <a:extLst>
                    <a:ext uri="{9D8B030D-6E8A-4147-A177-3AD203B41FA5}">
                      <a16:colId xmlns:a16="http://schemas.microsoft.com/office/drawing/2014/main" val="3770099427"/>
                    </a:ext>
                  </a:extLst>
                </a:gridCol>
                <a:gridCol w="571706">
                  <a:extLst>
                    <a:ext uri="{9D8B030D-6E8A-4147-A177-3AD203B41FA5}">
                      <a16:colId xmlns:a16="http://schemas.microsoft.com/office/drawing/2014/main" val="79289241"/>
                    </a:ext>
                  </a:extLst>
                </a:gridCol>
              </a:tblGrid>
              <a:tr h="656992">
                <a:tc rowSpan="2">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Population reduction (%) </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1922-2015*</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1200"/>
                        </a:spcAft>
                      </a:pPr>
                      <a:r>
                        <a:rPr lang="en-GB" sz="1400" dirty="0">
                          <a:effectLst/>
                          <a:latin typeface="Arial" panose="020B0604020202020204" pitchFamily="34" charset="0"/>
                          <a:cs typeface="Arial" panose="020B0604020202020204" pitchFamily="34" charset="0"/>
                        </a:rPr>
                        <a:t>(IUCN Red List Category)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gn="ctr">
                        <a:spcBef>
                          <a:spcPts val="0"/>
                        </a:spcBef>
                        <a:spcAft>
                          <a:spcPts val="1200"/>
                        </a:spcAft>
                      </a:pPr>
                      <a:r>
                        <a:rPr lang="en-GB" sz="1400" dirty="0">
                          <a:effectLst/>
                          <a:latin typeface="Arial" panose="020B0604020202020204" pitchFamily="34" charset="0"/>
                          <a:cs typeface="Arial" panose="020B0604020202020204" pitchFamily="34" charset="0"/>
                        </a:rPr>
                        <a:t>95% Cred. Inter-</a:t>
                      </a:r>
                      <a:r>
                        <a:rPr lang="en-GB" sz="1400" dirty="0" err="1">
                          <a:effectLst/>
                          <a:latin typeface="Arial" panose="020B0604020202020204" pitchFamily="34" charset="0"/>
                          <a:cs typeface="Arial" panose="020B0604020202020204" pitchFamily="34" charset="0"/>
                        </a:rPr>
                        <a:t>vals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gridSpan="4">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Probability that reduction</a:t>
                      </a:r>
                      <a:endParaRPr lang="en-US" sz="1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is consistent with IUCN category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9839273"/>
                  </a:ext>
                </a:extLst>
              </a:tr>
              <a:tr h="65699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GB" sz="1400">
                          <a:effectLst/>
                          <a:latin typeface="Arial" panose="020B0604020202020204" pitchFamily="34" charset="0"/>
                          <a:cs typeface="Arial" panose="020B0604020202020204" pitchFamily="34" charset="0"/>
                        </a:rPr>
                        <a:t>CR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GB" sz="1400" dirty="0">
                          <a:effectLst/>
                          <a:latin typeface="Arial" panose="020B0604020202020204" pitchFamily="34" charset="0"/>
                          <a:cs typeface="Arial" panose="020B0604020202020204" pitchFamily="34" charset="0"/>
                        </a:rPr>
                        <a:t>EN</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GB" sz="1400">
                          <a:effectLst/>
                          <a:latin typeface="Arial" panose="020B0604020202020204" pitchFamily="34" charset="0"/>
                          <a:cs typeface="Arial" panose="020B0604020202020204" pitchFamily="34" charset="0"/>
                        </a:rPr>
                        <a:t>VU</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GB" sz="1200" dirty="0">
                          <a:effectLst/>
                          <a:latin typeface="Arial" panose="020B0604020202020204" pitchFamily="34" charset="0"/>
                          <a:cs typeface="Arial" panose="020B0604020202020204" pitchFamily="34" charset="0"/>
                        </a:rPr>
                        <a:t>Not </a:t>
                      </a:r>
                    </a:p>
                    <a:p>
                      <a:pPr marL="0" marR="0" algn="ctr">
                        <a:spcBef>
                          <a:spcPts val="0"/>
                        </a:spcBef>
                        <a:spcAft>
                          <a:spcPts val="0"/>
                        </a:spcAft>
                      </a:pPr>
                      <a:r>
                        <a:rPr lang="en-GB" sz="1200" dirty="0" err="1">
                          <a:effectLst/>
                          <a:latin typeface="Arial" panose="020B0604020202020204" pitchFamily="34" charset="0"/>
                          <a:cs typeface="Arial" panose="020B0604020202020204" pitchFamily="34" charset="0"/>
                        </a:rPr>
                        <a:t>thrt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1256790"/>
                  </a:ext>
                </a:extLst>
              </a:tr>
              <a:tr h="973206">
                <a:tc>
                  <a:txBody>
                    <a:bodyPr/>
                    <a:lstStyle/>
                    <a:p>
                      <a:pPr marL="0" marR="0" algn="ctr">
                        <a:spcBef>
                          <a:spcPts val="0"/>
                        </a:spcBef>
                        <a:spcAft>
                          <a:spcPts val="1200"/>
                        </a:spcAft>
                      </a:pPr>
                      <a:r>
                        <a:rPr lang="en-US" sz="1400" dirty="0">
                          <a:effectLst/>
                          <a:latin typeface="Arial" panose="020B0604020202020204" pitchFamily="34" charset="0"/>
                          <a:cs typeface="Arial" panose="020B0604020202020204" pitchFamily="34" charset="0"/>
                        </a:rPr>
                        <a:t>86</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CRITICALLY</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ENDANGERED</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1200"/>
                        </a:spcAft>
                      </a:pPr>
                      <a:r>
                        <a:rPr lang="en-GB" sz="1400">
                          <a:effectLst/>
                          <a:latin typeface="Arial" panose="020B0604020202020204" pitchFamily="34" charset="0"/>
                          <a:cs typeface="Arial" panose="020B0604020202020204" pitchFamily="34" charset="0"/>
                        </a:rPr>
                        <a:t>58 - 98</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0.71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0.28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0.00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2243101"/>
                  </a:ext>
                </a:extLst>
              </a:tr>
            </a:tbl>
          </a:graphicData>
        </a:graphic>
      </p:graphicFrame>
      <p:sp>
        <p:nvSpPr>
          <p:cNvPr id="12" name="Rectangle 3">
            <a:extLst>
              <a:ext uri="{FF2B5EF4-FFF2-40B4-BE49-F238E27FC236}">
                <a16:creationId xmlns:a16="http://schemas.microsoft.com/office/drawing/2014/main" id="{19204523-CFEA-4B1A-80F8-11ED0C4F5522}"/>
              </a:ext>
            </a:extLst>
          </p:cNvPr>
          <p:cNvSpPr>
            <a:spLocks noChangeArrowheads="1"/>
          </p:cNvSpPr>
          <p:nvPr/>
        </p:nvSpPr>
        <p:spPr bwMode="auto">
          <a:xfrm>
            <a:off x="4362108" y="1234029"/>
            <a:ext cx="4567906"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 cyclotis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2F72F2-F5E5-4736-90DF-BE8F8B0F47DD}"/>
              </a:ext>
            </a:extLst>
          </p:cNvPr>
          <p:cNvPicPr>
            <a:picLocks noChangeAspect="1"/>
          </p:cNvPicPr>
          <p:nvPr/>
        </p:nvPicPr>
        <p:blipFill>
          <a:blip r:embed="rId3"/>
          <a:stretch>
            <a:fillRect/>
          </a:stretch>
        </p:blipFill>
        <p:spPr>
          <a:xfrm>
            <a:off x="6425650" y="120237"/>
            <a:ext cx="2514600" cy="1135117"/>
          </a:xfrm>
          <a:prstGeom prst="rect">
            <a:avLst/>
          </a:prstGeom>
        </p:spPr>
      </p:pic>
      <p:sp>
        <p:nvSpPr>
          <p:cNvPr id="2" name="TextBox 1"/>
          <p:cNvSpPr txBox="1"/>
          <p:nvPr/>
        </p:nvSpPr>
        <p:spPr>
          <a:xfrm>
            <a:off x="0" y="4275813"/>
            <a:ext cx="9144000" cy="923330"/>
          </a:xfrm>
          <a:prstGeom prst="rect">
            <a:avLst/>
          </a:prstGeom>
          <a:noFill/>
        </p:spPr>
        <p:txBody>
          <a:bodyPr wrap="square" rtlCol="0">
            <a:spAutoFit/>
          </a:bodyPr>
          <a:lstStyle/>
          <a:p>
            <a:r>
              <a:rPr lang="en-US" altLang="en-US" dirty="0">
                <a:latin typeface="Calibri" panose="020F0502020204030204" pitchFamily="34" charset="0"/>
                <a:ea typeface="Times New Roman" panose="02020603050405020304" pitchFamily="18" charset="0"/>
                <a:cs typeface="Calibri" panose="020F0502020204030204" pitchFamily="34" charset="0"/>
              </a:rPr>
              <a:t>*According to our assumption that there was no population change from 1940 to 1964 </a:t>
            </a:r>
            <a:endParaRPr lang="en-US" altLang="en-US" dirty="0" smtClean="0">
              <a:latin typeface="Calibri" panose="020F0502020204030204" pitchFamily="34" charset="0"/>
              <a:ea typeface="Times New Roman" panose="02020603050405020304" pitchFamily="18" charset="0"/>
              <a:cs typeface="Calibri" panose="020F0502020204030204" pitchFamily="34" charset="0"/>
            </a:endParaRPr>
          </a:p>
          <a:p>
            <a:r>
              <a:rPr lang="en-US" altLang="en-US" dirty="0" smtClean="0">
                <a:latin typeface="Calibri" panose="020F0502020204030204" pitchFamily="34" charset="0"/>
                <a:ea typeface="Times New Roman" panose="02020603050405020304" pitchFamily="18" charset="0"/>
                <a:cs typeface="Calibri" panose="020F0502020204030204" pitchFamily="34" charset="0"/>
              </a:rPr>
              <a:t>(</a:t>
            </a:r>
            <a:r>
              <a:rPr lang="en-US" altLang="en-US" dirty="0">
                <a:latin typeface="Calibri" panose="020F0502020204030204" pitchFamily="34" charset="0"/>
                <a:ea typeface="Times New Roman" panose="02020603050405020304" pitchFamily="18" charset="0"/>
                <a:cs typeface="Calibri" panose="020F0502020204030204" pitchFamily="34" charset="0"/>
              </a:rPr>
              <a:t>L. africana) and 1922-1983 (L. cyclotis)</a:t>
            </a:r>
            <a:endParaRPr lang="en-US" dirty="0"/>
          </a:p>
          <a:p>
            <a:endParaRPr lang="en-GB" dirty="0"/>
          </a:p>
        </p:txBody>
      </p:sp>
    </p:spTree>
    <p:extLst>
      <p:ext uri="{BB962C8B-B14F-4D97-AF65-F5344CB8AC3E}">
        <p14:creationId xmlns:p14="http://schemas.microsoft.com/office/powerpoint/2010/main" val="124623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Distribution of African Forest Elephant</a:t>
            </a:r>
            <a:endParaRPr lang="en-GB" dirty="0"/>
          </a:p>
        </p:txBody>
      </p:sp>
      <p:pic>
        <p:nvPicPr>
          <p:cNvPr id="4" name="Picture 3"/>
          <p:cNvPicPr>
            <a:picLocks noChangeAspect="1"/>
          </p:cNvPicPr>
          <p:nvPr/>
        </p:nvPicPr>
        <p:blipFill>
          <a:blip r:embed="rId2"/>
          <a:stretch>
            <a:fillRect/>
          </a:stretch>
        </p:blipFill>
        <p:spPr>
          <a:xfrm>
            <a:off x="120075" y="1352550"/>
            <a:ext cx="8903850" cy="3581400"/>
          </a:xfrm>
          <a:prstGeom prst="rect">
            <a:avLst/>
          </a:prstGeom>
        </p:spPr>
      </p:pic>
    </p:spTree>
    <p:extLst>
      <p:ext uri="{BB962C8B-B14F-4D97-AF65-F5344CB8AC3E}">
        <p14:creationId xmlns:p14="http://schemas.microsoft.com/office/powerpoint/2010/main" val="392405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113" y="1237678"/>
            <a:ext cx="8934450" cy="3520440"/>
          </a:xfrm>
          <a:prstGeom prst="rect">
            <a:avLst/>
          </a:prstGeom>
        </p:spPr>
      </p:pic>
      <p:sp>
        <p:nvSpPr>
          <p:cNvPr id="5" name="Title 1"/>
          <p:cNvSpPr>
            <a:spLocks noGrp="1"/>
          </p:cNvSpPr>
          <p:nvPr>
            <p:ph type="title"/>
          </p:nvPr>
        </p:nvSpPr>
        <p:spPr>
          <a:xfrm>
            <a:off x="457200" y="205979"/>
            <a:ext cx="8534400" cy="857250"/>
          </a:xfrm>
        </p:spPr>
        <p:txBody>
          <a:bodyPr>
            <a:normAutofit fontScale="90000"/>
          </a:bodyPr>
          <a:lstStyle/>
          <a:p>
            <a:r>
              <a:rPr lang="en-GB" dirty="0" smtClean="0"/>
              <a:t>Distribution of African Savanna Elephant</a:t>
            </a:r>
            <a:endParaRPr lang="en-GB" dirty="0"/>
          </a:p>
        </p:txBody>
      </p:sp>
    </p:spTree>
    <p:extLst>
      <p:ext uri="{BB962C8B-B14F-4D97-AF65-F5344CB8AC3E}">
        <p14:creationId xmlns:p14="http://schemas.microsoft.com/office/powerpoint/2010/main" val="3692302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B02F-8FFA-419B-B0A8-2502DD22CD73}"/>
              </a:ext>
            </a:extLst>
          </p:cNvPr>
          <p:cNvSpPr>
            <a:spLocks noGrp="1"/>
          </p:cNvSpPr>
          <p:nvPr>
            <p:ph type="title"/>
          </p:nvPr>
        </p:nvSpPr>
        <p:spPr>
          <a:xfrm>
            <a:off x="457198" y="-20187"/>
            <a:ext cx="8229600" cy="1144136"/>
          </a:xfrm>
        </p:spPr>
        <p:txBody>
          <a:bodyPr>
            <a:noAutofit/>
          </a:bodyPr>
          <a:lstStyle/>
          <a:p>
            <a:r>
              <a:rPr lang="en-ZA" sz="3200" dirty="0" smtClean="0"/>
              <a:t>Density </a:t>
            </a:r>
            <a:r>
              <a:rPr lang="en-ZA" sz="3200" dirty="0"/>
              <a:t>derived population estimates used to derive weighted trend</a:t>
            </a:r>
          </a:p>
        </p:txBody>
      </p:sp>
      <p:graphicFrame>
        <p:nvGraphicFramePr>
          <p:cNvPr id="4" name="Content Placeholder 3">
            <a:extLst>
              <a:ext uri="{FF2B5EF4-FFF2-40B4-BE49-F238E27FC236}">
                <a16:creationId xmlns:a16="http://schemas.microsoft.com/office/drawing/2014/main" id="{7DA23A58-5373-4D78-97D8-8095E75001DB}"/>
              </a:ext>
            </a:extLst>
          </p:cNvPr>
          <p:cNvGraphicFramePr>
            <a:graphicFrameLocks noGrp="1"/>
          </p:cNvGraphicFramePr>
          <p:nvPr>
            <p:ph idx="1"/>
            <p:extLst>
              <p:ext uri="{D42A27DB-BD31-4B8C-83A1-F6EECF244321}">
                <p14:modId xmlns:p14="http://schemas.microsoft.com/office/powerpoint/2010/main" val="4084470819"/>
              </p:ext>
            </p:extLst>
          </p:nvPr>
        </p:nvGraphicFramePr>
        <p:xfrm>
          <a:off x="457200" y="1123949"/>
          <a:ext cx="8229598" cy="3813570"/>
        </p:xfrm>
        <a:graphic>
          <a:graphicData uri="http://schemas.openxmlformats.org/drawingml/2006/table">
            <a:tbl>
              <a:tblPr>
                <a:tableStyleId>{5C22544A-7EE6-4342-B048-85BDC9FD1C3A}</a:tableStyleId>
              </a:tblPr>
              <a:tblGrid>
                <a:gridCol w="1090863">
                  <a:extLst>
                    <a:ext uri="{9D8B030D-6E8A-4147-A177-3AD203B41FA5}">
                      <a16:colId xmlns:a16="http://schemas.microsoft.com/office/drawing/2014/main" val="2663816065"/>
                    </a:ext>
                  </a:extLst>
                </a:gridCol>
                <a:gridCol w="2775283">
                  <a:extLst>
                    <a:ext uri="{9D8B030D-6E8A-4147-A177-3AD203B41FA5}">
                      <a16:colId xmlns:a16="http://schemas.microsoft.com/office/drawing/2014/main" val="1468276525"/>
                    </a:ext>
                  </a:extLst>
                </a:gridCol>
                <a:gridCol w="1090863">
                  <a:extLst>
                    <a:ext uri="{9D8B030D-6E8A-4147-A177-3AD203B41FA5}">
                      <a16:colId xmlns:a16="http://schemas.microsoft.com/office/drawing/2014/main" val="1804200276"/>
                    </a:ext>
                  </a:extLst>
                </a:gridCol>
                <a:gridCol w="1090863">
                  <a:extLst>
                    <a:ext uri="{9D8B030D-6E8A-4147-A177-3AD203B41FA5}">
                      <a16:colId xmlns:a16="http://schemas.microsoft.com/office/drawing/2014/main" val="4166251932"/>
                    </a:ext>
                  </a:extLst>
                </a:gridCol>
                <a:gridCol w="1090863">
                  <a:extLst>
                    <a:ext uri="{9D8B030D-6E8A-4147-A177-3AD203B41FA5}">
                      <a16:colId xmlns:a16="http://schemas.microsoft.com/office/drawing/2014/main" val="3691887688"/>
                    </a:ext>
                  </a:extLst>
                </a:gridCol>
                <a:gridCol w="1090863">
                  <a:extLst>
                    <a:ext uri="{9D8B030D-6E8A-4147-A177-3AD203B41FA5}">
                      <a16:colId xmlns:a16="http://schemas.microsoft.com/office/drawing/2014/main" val="2569535829"/>
                    </a:ext>
                  </a:extLst>
                </a:gridCol>
              </a:tblGrid>
              <a:tr h="423730">
                <a:tc>
                  <a:txBody>
                    <a:bodyPr/>
                    <a:lstStyle/>
                    <a:p>
                      <a:pPr algn="ctr" fontAlgn="b"/>
                      <a:r>
                        <a:rPr lang="en-ZA" sz="1100" u="none" strike="noStrike">
                          <a:effectLst/>
                        </a:rPr>
                        <a:t>Country</a:t>
                      </a:r>
                      <a:endParaRPr lang="en-ZA" sz="1100" b="1"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100" u="none" strike="noStrike">
                          <a:effectLst/>
                        </a:rPr>
                        <a:t>Site</a:t>
                      </a:r>
                      <a:endParaRPr lang="en-ZA" sz="1100" b="1"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100" u="none" strike="noStrike">
                          <a:effectLst/>
                        </a:rPr>
                        <a:t>Area (km2)</a:t>
                      </a:r>
                      <a:endParaRPr lang="en-ZA" sz="1100" b="1"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100" u="none" strike="noStrike">
                          <a:effectLst/>
                        </a:rPr>
                        <a:t>Population size 1965</a:t>
                      </a:r>
                      <a:endParaRPr lang="en-ZA" sz="1100" b="1"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100" u="none" strike="noStrike">
                          <a:effectLst/>
                        </a:rPr>
                        <a:t>Population size 2015</a:t>
                      </a:r>
                      <a:endParaRPr lang="en-ZA" sz="1100" b="1"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ZA" sz="1100" u="none" strike="noStrike">
                          <a:effectLst/>
                        </a:rPr>
                        <a:t>Population reduction</a:t>
                      </a:r>
                      <a:endParaRPr lang="en-ZA" sz="1100" b="1"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286668117"/>
                  </a:ext>
                </a:extLst>
              </a:tr>
              <a:tr h="211865">
                <a:tc>
                  <a:txBody>
                    <a:bodyPr/>
                    <a:lstStyle/>
                    <a:p>
                      <a:pPr algn="l" fontAlgn="b"/>
                      <a:r>
                        <a:rPr lang="en-ZA" sz="1100" u="none" strike="noStrike">
                          <a:effectLst/>
                        </a:rPr>
                        <a:t>Angola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Ambriz Reserve</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94857</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6066</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1843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72.5%</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200402861"/>
                  </a:ext>
                </a:extLst>
              </a:tr>
              <a:tr h="211865">
                <a:tc>
                  <a:txBody>
                    <a:bodyPr/>
                    <a:lstStyle/>
                    <a:p>
                      <a:pPr algn="l" fontAlgn="b"/>
                      <a:r>
                        <a:rPr lang="en-ZA" sz="1100" u="none" strike="noStrike">
                          <a:effectLst/>
                        </a:rPr>
                        <a:t>Angola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Bikuar National Park</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6954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134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64.6%</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055689961"/>
                  </a:ext>
                </a:extLst>
              </a:tr>
              <a:tr h="211865">
                <a:tc>
                  <a:txBody>
                    <a:bodyPr/>
                    <a:lstStyle/>
                    <a:p>
                      <a:pPr algn="l" fontAlgn="b"/>
                      <a:r>
                        <a:rPr lang="en-ZA" sz="1100" u="none" strike="noStrike">
                          <a:effectLst/>
                        </a:rPr>
                        <a:t>Angola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Kambondo Forest</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75</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70.4%</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139184300"/>
                  </a:ext>
                </a:extLst>
              </a:tr>
              <a:tr h="211865">
                <a:tc>
                  <a:txBody>
                    <a:bodyPr/>
                    <a:lstStyle/>
                    <a:p>
                      <a:pPr algn="l" fontAlgn="b"/>
                      <a:r>
                        <a:rPr lang="en-ZA" sz="1100" u="none" strike="noStrike">
                          <a:effectLst/>
                        </a:rPr>
                        <a:t>Angola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Luiana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8163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6963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1805</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74.0%</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087212729"/>
                  </a:ext>
                </a:extLst>
              </a:tr>
              <a:tr h="211865">
                <a:tc>
                  <a:txBody>
                    <a:bodyPr/>
                    <a:lstStyle/>
                    <a:p>
                      <a:pPr algn="l" fontAlgn="b"/>
                      <a:r>
                        <a:rPr lang="en-ZA" sz="1100" u="none" strike="noStrike">
                          <a:effectLst/>
                        </a:rPr>
                        <a:t>Angola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Quicama National Park</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9500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233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52</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77.9%</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139052391"/>
                  </a:ext>
                </a:extLst>
              </a:tr>
              <a:tr h="211865">
                <a:tc>
                  <a:txBody>
                    <a:bodyPr/>
                    <a:lstStyle/>
                    <a:p>
                      <a:pPr algn="l" fontAlgn="b"/>
                      <a:r>
                        <a:rPr lang="en-ZA" sz="1100" u="none" strike="noStrike">
                          <a:effectLst/>
                        </a:rPr>
                        <a:t>Angola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Southern Mupa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240024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12409</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3665</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69.9%</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994279927"/>
                  </a:ext>
                </a:extLst>
              </a:tr>
              <a:tr h="211865">
                <a:tc>
                  <a:txBody>
                    <a:bodyPr/>
                    <a:lstStyle/>
                    <a:p>
                      <a:pPr algn="l" fontAlgn="b"/>
                      <a:r>
                        <a:rPr lang="en-ZA" sz="1100" u="none" strike="noStrike">
                          <a:effectLst/>
                        </a:rPr>
                        <a:t>Botswana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Chobe</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11675</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6234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46628</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-634.1%</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311764283"/>
                  </a:ext>
                </a:extLst>
              </a:tr>
              <a:tr h="211865">
                <a:tc>
                  <a:txBody>
                    <a:bodyPr/>
                    <a:lstStyle/>
                    <a:p>
                      <a:pPr algn="l" fontAlgn="b"/>
                      <a:r>
                        <a:rPr lang="en-ZA" sz="1100" u="none" strike="noStrike">
                          <a:effectLst/>
                        </a:rPr>
                        <a:t>Botswana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Ghanzi District</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51269</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247</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1021</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-326.0%</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954177468"/>
                  </a:ext>
                </a:extLst>
              </a:tr>
              <a:tr h="211865">
                <a:tc>
                  <a:txBody>
                    <a:bodyPr/>
                    <a:lstStyle/>
                    <a:p>
                      <a:pPr algn="l" fontAlgn="b"/>
                      <a:r>
                        <a:rPr lang="en-ZA" sz="1100" u="none" strike="noStrike">
                          <a:effectLst/>
                        </a:rPr>
                        <a:t>Botswana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Northern Botswana excluding Chobe</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111247</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30238</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175513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-479.4%</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690031109"/>
                  </a:ext>
                </a:extLst>
              </a:tr>
              <a:tr h="211865">
                <a:tc>
                  <a:txBody>
                    <a:bodyPr/>
                    <a:lstStyle/>
                    <a:p>
                      <a:pPr algn="l" fontAlgn="b"/>
                      <a:r>
                        <a:rPr lang="en-ZA" sz="1100" u="none" strike="noStrike">
                          <a:effectLst/>
                        </a:rPr>
                        <a:t>Botswana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Okavango</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17160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2562</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45699</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-1726.9%</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009161778"/>
                  </a:ext>
                </a:extLst>
              </a:tr>
              <a:tr h="211865">
                <a:tc>
                  <a:txBody>
                    <a:bodyPr/>
                    <a:lstStyle/>
                    <a:p>
                      <a:pPr algn="l" fontAlgn="b"/>
                      <a:r>
                        <a:rPr lang="en-ZA" sz="1100" u="none" strike="noStrike">
                          <a:effectLst/>
                        </a:rPr>
                        <a:t>Botswana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Tuli</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1320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841</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1403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-64.1%</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898606999"/>
                  </a:ext>
                </a:extLst>
              </a:tr>
              <a:tr h="211865">
                <a:tc>
                  <a:txBody>
                    <a:bodyPr/>
                    <a:lstStyle/>
                    <a:p>
                      <a:pPr algn="l" fontAlgn="b"/>
                      <a:r>
                        <a:rPr lang="en-ZA" sz="1100" u="none" strike="noStrike">
                          <a:effectLst/>
                        </a:rPr>
                        <a:t>Cameroon</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Benoue</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1800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179</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246</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-43.8%</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06732464"/>
                  </a:ext>
                </a:extLst>
              </a:tr>
              <a:tr h="211865">
                <a:tc>
                  <a:txBody>
                    <a:bodyPr/>
                    <a:lstStyle/>
                    <a:p>
                      <a:pPr algn="l" fontAlgn="b"/>
                      <a:r>
                        <a:rPr lang="en-ZA" sz="1100" u="none" strike="noStrike">
                          <a:effectLst/>
                        </a:rPr>
                        <a:t>Cameroon</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Bouba Ndjidah</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2200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448</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277</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38.9%</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2930599299"/>
                  </a:ext>
                </a:extLst>
              </a:tr>
              <a:tr h="211865">
                <a:tc>
                  <a:txBody>
                    <a:bodyPr/>
                    <a:lstStyle/>
                    <a:p>
                      <a:pPr algn="l" fontAlgn="b"/>
                      <a:r>
                        <a:rPr lang="en-ZA" sz="1100" u="none" strike="noStrike">
                          <a:effectLst/>
                        </a:rPr>
                        <a:t>Cameroon</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Faro National Park</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3486</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35</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43.6%</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432395427"/>
                  </a:ext>
                </a:extLst>
              </a:tr>
              <a:tr h="211865">
                <a:tc>
                  <a:txBody>
                    <a:bodyPr/>
                    <a:lstStyle/>
                    <a:p>
                      <a:pPr algn="l" fontAlgn="b"/>
                      <a:r>
                        <a:rPr lang="en-ZA" sz="1100" u="none" strike="noStrike">
                          <a:effectLst/>
                        </a:rPr>
                        <a:t>Cameroon</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Sudanian Area</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14300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564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209</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64.6%</a:t>
                      </a:r>
                      <a:endParaRPr lang="en-ZA" sz="1100" b="0"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023281466"/>
                  </a:ext>
                </a:extLst>
              </a:tr>
              <a:tr h="211865">
                <a:tc>
                  <a:txBody>
                    <a:bodyPr/>
                    <a:lstStyle/>
                    <a:p>
                      <a:pPr algn="l" fontAlgn="b"/>
                      <a:r>
                        <a:rPr lang="en-ZA" sz="1100" u="none" strike="noStrike">
                          <a:effectLst/>
                        </a:rPr>
                        <a:t>Cameroon</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l" fontAlgn="b"/>
                      <a:r>
                        <a:rPr lang="en-ZA" sz="1100" u="none" strike="noStrike">
                          <a:effectLst/>
                        </a:rPr>
                        <a:t>Waza National Park</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1700</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1264</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a:effectLst/>
                        </a:rPr>
                        <a:t>543</a:t>
                      </a:r>
                      <a:endParaRPr lang="en-ZA" sz="1100" b="0" i="0" u="none" strike="noStrike">
                        <a:solidFill>
                          <a:srgbClr val="000000"/>
                        </a:solidFill>
                        <a:effectLst/>
                        <a:latin typeface="Calibri" panose="020F0502020204030204" pitchFamily="34" charset="0"/>
                      </a:endParaRPr>
                    </a:p>
                  </a:txBody>
                  <a:tcPr marL="3810" marR="3810" marT="3810" marB="0" anchor="b"/>
                </a:tc>
                <a:tc>
                  <a:txBody>
                    <a:bodyPr/>
                    <a:lstStyle/>
                    <a:p>
                      <a:pPr algn="r" fontAlgn="b"/>
                      <a:r>
                        <a:rPr lang="en-ZA" sz="1100" u="none" strike="noStrike" dirty="0">
                          <a:effectLst/>
                        </a:rPr>
                        <a:t>58.3%</a:t>
                      </a:r>
                      <a:endParaRPr lang="en-ZA" sz="11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3376525079"/>
                  </a:ext>
                </a:extLst>
              </a:tr>
            </a:tbl>
          </a:graphicData>
        </a:graphic>
      </p:graphicFrame>
    </p:spTree>
    <p:extLst>
      <p:ext uri="{BB962C8B-B14F-4D97-AF65-F5344CB8AC3E}">
        <p14:creationId xmlns:p14="http://schemas.microsoft.com/office/powerpoint/2010/main" val="505533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BDFD9D-BF72-4EE7-8C61-C57A43D8C869}"/>
              </a:ext>
            </a:extLst>
          </p:cNvPr>
          <p:cNvPicPr>
            <a:picLocks noChangeAspect="1"/>
          </p:cNvPicPr>
          <p:nvPr/>
        </p:nvPicPr>
        <p:blipFill>
          <a:blip r:embed="rId3"/>
          <a:stretch>
            <a:fillRect/>
          </a:stretch>
        </p:blipFill>
        <p:spPr>
          <a:xfrm>
            <a:off x="838200" y="0"/>
            <a:ext cx="7783090" cy="5159619"/>
          </a:xfrm>
          <a:prstGeom prst="rect">
            <a:avLst/>
          </a:prstGeom>
        </p:spPr>
      </p:pic>
      <p:sp>
        <p:nvSpPr>
          <p:cNvPr id="4" name="Title 1">
            <a:extLst>
              <a:ext uri="{FF2B5EF4-FFF2-40B4-BE49-F238E27FC236}">
                <a16:creationId xmlns:a16="http://schemas.microsoft.com/office/drawing/2014/main" id="{5738D5CD-6C7F-4145-9707-5C79E17726A1}"/>
              </a:ext>
            </a:extLst>
          </p:cNvPr>
          <p:cNvSpPr txBox="1">
            <a:spLocks/>
          </p:cNvSpPr>
          <p:nvPr/>
        </p:nvSpPr>
        <p:spPr>
          <a:xfrm>
            <a:off x="1219200" y="1428750"/>
            <a:ext cx="6858000" cy="1409700"/>
          </a:xfrm>
          <a:prstGeom prst="rect">
            <a:avLst/>
          </a:prstGeom>
        </p:spPr>
        <p:txBody>
          <a:bodyPr vert="horz" lIns="91440" tIns="45720" rIns="91440" bIns="45720" rtlCol="0" anchor="ctr">
            <a:norm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38100" dist="38100" dir="2700000" algn="tl">
                    <a:srgbClr val="000000">
                      <a:alpha val="43137"/>
                    </a:srgbClr>
                  </a:outerShdw>
                </a:effectLst>
              </a:rPr>
              <a:t>Beyond the Assessments</a:t>
            </a:r>
          </a:p>
        </p:txBody>
      </p:sp>
    </p:spTree>
    <p:extLst>
      <p:ext uri="{BB962C8B-B14F-4D97-AF65-F5344CB8AC3E}">
        <p14:creationId xmlns:p14="http://schemas.microsoft.com/office/powerpoint/2010/main" val="1673699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76053D-A9DA-4A1B-A921-CF5A1CB203E7}"/>
              </a:ext>
            </a:extLst>
          </p:cNvPr>
          <p:cNvGrpSpPr/>
          <p:nvPr/>
        </p:nvGrpSpPr>
        <p:grpSpPr>
          <a:xfrm>
            <a:off x="2483196" y="4460432"/>
            <a:ext cx="4298630" cy="547211"/>
            <a:chOff x="0" y="0"/>
            <a:chExt cx="5731958" cy="729615"/>
          </a:xfrm>
        </p:grpSpPr>
        <p:pic>
          <p:nvPicPr>
            <p:cNvPr id="5" name="Picture 4">
              <a:extLst>
                <a:ext uri="{FF2B5EF4-FFF2-40B4-BE49-F238E27FC236}">
                  <a16:creationId xmlns:a16="http://schemas.microsoft.com/office/drawing/2014/main" id="{76070244-904E-4979-A3E9-4A8B27F11101}"/>
                </a:ext>
              </a:extLst>
            </p:cNvPr>
            <p:cNvPicPr>
              <a:picLocks noChangeAspect="1"/>
            </p:cNvPicPr>
            <p:nvPr/>
          </p:nvPicPr>
          <p:blipFill>
            <a:blip r:embed="rId2"/>
            <a:stretch>
              <a:fillRect/>
            </a:stretch>
          </p:blipFill>
          <p:spPr>
            <a:xfrm>
              <a:off x="0" y="72173"/>
              <a:ext cx="609653" cy="585267"/>
            </a:xfrm>
            <a:prstGeom prst="rect">
              <a:avLst/>
            </a:prstGeom>
          </p:spPr>
        </p:pic>
        <p:pic>
          <p:nvPicPr>
            <p:cNvPr id="6" name="Picture 5" descr="SSC_AfESG Full">
              <a:extLst>
                <a:ext uri="{FF2B5EF4-FFF2-40B4-BE49-F238E27FC236}">
                  <a16:creationId xmlns:a16="http://schemas.microsoft.com/office/drawing/2014/main" id="{26BC149F-518C-4AE8-9337-7DAA16CD9335}"/>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3908" y="0"/>
              <a:ext cx="3448050" cy="729615"/>
            </a:xfrm>
            <a:prstGeom prst="rect">
              <a:avLst/>
            </a:prstGeom>
            <a:noFill/>
            <a:ln>
              <a:noFill/>
            </a:ln>
          </p:spPr>
        </p:pic>
      </p:grpSp>
      <p:sp>
        <p:nvSpPr>
          <p:cNvPr id="7" name="Rectangle 6"/>
          <p:cNvSpPr/>
          <p:nvPr/>
        </p:nvSpPr>
        <p:spPr>
          <a:xfrm>
            <a:off x="304800" y="133350"/>
            <a:ext cx="8610600" cy="4247317"/>
          </a:xfrm>
          <a:prstGeom prst="rect">
            <a:avLst/>
          </a:prstGeom>
        </p:spPr>
        <p:txBody>
          <a:bodyPr wrap="square">
            <a:spAutoFit/>
          </a:bodyPr>
          <a:lstStyle/>
          <a:p>
            <a:endParaRPr lang="en-US" b="1" dirty="0">
              <a:latin typeface="Arial Narrow" panose="020B0606020202030204" pitchFamily="34" charset="0"/>
            </a:endParaRPr>
          </a:p>
          <a:p>
            <a:r>
              <a:rPr lang="en-ZA" b="1" dirty="0">
                <a:latin typeface="Arial Narrow" panose="020B0606020202030204" pitchFamily="34" charset="0"/>
              </a:rPr>
              <a:t>The African Elephant Specialist Group (AfESG) will now treat African elephants as two species: </a:t>
            </a:r>
            <a:r>
              <a:rPr lang="en-ZA" b="1" dirty="0" smtClean="0">
                <a:latin typeface="Arial Narrow" panose="020B0606020202030204" pitchFamily="34" charset="0"/>
              </a:rPr>
              <a:t> </a:t>
            </a:r>
            <a:r>
              <a:rPr lang="en-ZA" b="1" dirty="0" smtClean="0">
                <a:solidFill>
                  <a:srgbClr val="FF0000"/>
                </a:solidFill>
                <a:latin typeface="Arial Narrow" panose="020B0606020202030204" pitchFamily="34" charset="0"/>
              </a:rPr>
              <a:t>the </a:t>
            </a:r>
            <a:r>
              <a:rPr lang="en-ZA" b="1" dirty="0">
                <a:solidFill>
                  <a:srgbClr val="FF0000"/>
                </a:solidFill>
                <a:latin typeface="Arial Narrow" panose="020B0606020202030204" pitchFamily="34" charset="0"/>
              </a:rPr>
              <a:t>forest elephant </a:t>
            </a:r>
            <a:r>
              <a:rPr lang="en-ZA" b="1" i="1" dirty="0">
                <a:solidFill>
                  <a:srgbClr val="FF0000"/>
                </a:solidFill>
                <a:latin typeface="Arial Narrow" panose="020B0606020202030204" pitchFamily="34" charset="0"/>
              </a:rPr>
              <a:t>Loxodonta cyclotis </a:t>
            </a:r>
            <a:r>
              <a:rPr lang="en-ZA" b="1" dirty="0">
                <a:solidFill>
                  <a:srgbClr val="FF0000"/>
                </a:solidFill>
                <a:latin typeface="Arial Narrow" panose="020B0606020202030204" pitchFamily="34" charset="0"/>
              </a:rPr>
              <a:t>and the </a:t>
            </a:r>
            <a:r>
              <a:rPr lang="en-ZA" b="1" dirty="0" err="1" smtClean="0">
                <a:solidFill>
                  <a:srgbClr val="FF0000"/>
                </a:solidFill>
                <a:latin typeface="Arial Narrow" panose="020B0606020202030204" pitchFamily="34" charset="0"/>
              </a:rPr>
              <a:t>savanna</a:t>
            </a:r>
            <a:r>
              <a:rPr lang="en-ZA" b="1" dirty="0" smtClean="0">
                <a:solidFill>
                  <a:srgbClr val="FF0000"/>
                </a:solidFill>
                <a:latin typeface="Arial Narrow" panose="020B0606020202030204" pitchFamily="34" charset="0"/>
              </a:rPr>
              <a:t> </a:t>
            </a:r>
            <a:r>
              <a:rPr lang="en-ZA" b="1" dirty="0">
                <a:solidFill>
                  <a:srgbClr val="FF0000"/>
                </a:solidFill>
                <a:latin typeface="Arial Narrow" panose="020B0606020202030204" pitchFamily="34" charset="0"/>
              </a:rPr>
              <a:t>elephant </a:t>
            </a:r>
            <a:r>
              <a:rPr lang="en-ZA" b="1" i="1" dirty="0">
                <a:solidFill>
                  <a:srgbClr val="FF0000"/>
                </a:solidFill>
                <a:latin typeface="Arial Narrow" panose="020B0606020202030204" pitchFamily="34" charset="0"/>
              </a:rPr>
              <a:t>Loxodonta africana</a:t>
            </a:r>
            <a:r>
              <a:rPr lang="en-ZA" b="1" dirty="0">
                <a:solidFill>
                  <a:srgbClr val="FF0000"/>
                </a:solidFill>
                <a:latin typeface="Arial Narrow" panose="020B0606020202030204" pitchFamily="34" charset="0"/>
              </a:rPr>
              <a:t>. </a:t>
            </a:r>
          </a:p>
          <a:p>
            <a:endParaRPr lang="en-ZA" b="1" dirty="0">
              <a:latin typeface="Arial Narrow" panose="020B0606020202030204" pitchFamily="34" charset="0"/>
            </a:endParaRPr>
          </a:p>
          <a:p>
            <a:r>
              <a:rPr lang="en-ZA" b="1" dirty="0">
                <a:latin typeface="Arial Narrow" panose="020B0606020202030204" pitchFamily="34" charset="0"/>
              </a:rPr>
              <a:t>This concurs with Wilson &amp; Reader (Mammal Species of the World, 2005), the primary IUCN reference on mammalian </a:t>
            </a:r>
            <a:r>
              <a:rPr lang="en-ZA" b="1" dirty="0" smtClean="0">
                <a:latin typeface="Arial Narrow" panose="020B0606020202030204" pitchFamily="34" charset="0"/>
              </a:rPr>
              <a:t>taxonomy. </a:t>
            </a:r>
          </a:p>
          <a:p>
            <a:endParaRPr lang="en-ZA" b="1" dirty="0">
              <a:latin typeface="Arial Narrow" panose="020B0606020202030204" pitchFamily="34" charset="0"/>
            </a:endParaRPr>
          </a:p>
          <a:p>
            <a:r>
              <a:rPr lang="en-ZA" b="1" dirty="0" smtClean="0">
                <a:latin typeface="Arial Narrow" panose="020B0606020202030204" pitchFamily="34" charset="0"/>
              </a:rPr>
              <a:t>CMS </a:t>
            </a:r>
            <a:r>
              <a:rPr lang="en-ZA" b="1" dirty="0">
                <a:latin typeface="Arial Narrow" panose="020B0606020202030204" pitchFamily="34" charset="0"/>
              </a:rPr>
              <a:t>currently uses two species classification, CITES one species.</a:t>
            </a:r>
          </a:p>
          <a:p>
            <a:endParaRPr lang="en-US" b="1" dirty="0">
              <a:latin typeface="Arial Narrow" panose="020B0606020202030204" pitchFamily="34" charset="0"/>
            </a:endParaRPr>
          </a:p>
          <a:p>
            <a:r>
              <a:rPr lang="en-ZA" b="1" dirty="0">
                <a:latin typeface="Arial Narrow" panose="020B0606020202030204" pitchFamily="34" charset="0"/>
              </a:rPr>
              <a:t>The species separation was reflected in IUCN’s Red List assessment update for African elephants. </a:t>
            </a:r>
            <a:endParaRPr lang="en-ZA" b="1" dirty="0" smtClean="0">
              <a:latin typeface="Arial Narrow" panose="020B0606020202030204" pitchFamily="34" charset="0"/>
            </a:endParaRPr>
          </a:p>
          <a:p>
            <a:endParaRPr lang="en-ZA" b="1" dirty="0">
              <a:latin typeface="Arial Narrow" panose="020B0606020202030204" pitchFamily="34" charset="0"/>
            </a:endParaRPr>
          </a:p>
          <a:p>
            <a:r>
              <a:rPr lang="en-ZA" b="1" dirty="0">
                <a:latin typeface="Arial Narrow" panose="020B0606020202030204" pitchFamily="34" charset="0"/>
              </a:rPr>
              <a:t>Also, so will the next iteration of the African Elephant Status Report, delayed to </a:t>
            </a:r>
            <a:r>
              <a:rPr lang="en-ZA" b="1" dirty="0" smtClean="0">
                <a:latin typeface="Arial Narrow" panose="020B0606020202030204" pitchFamily="34" charset="0"/>
              </a:rPr>
              <a:t>2022/3 they will be 2 reports one for forest elephant and other for savannah elephant.</a:t>
            </a:r>
            <a:endParaRPr lang="en-US" b="1" dirty="0">
              <a:latin typeface="Arial Narrow" panose="020B0606020202030204" pitchFamily="34" charset="0"/>
            </a:endParaRPr>
          </a:p>
        </p:txBody>
      </p:sp>
    </p:spTree>
    <p:extLst>
      <p:ext uri="{BB962C8B-B14F-4D97-AF65-F5344CB8AC3E}">
        <p14:creationId xmlns:p14="http://schemas.microsoft.com/office/powerpoint/2010/main" val="3976646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76053D-A9DA-4A1B-A921-CF5A1CB203E7}"/>
              </a:ext>
            </a:extLst>
          </p:cNvPr>
          <p:cNvGrpSpPr/>
          <p:nvPr/>
        </p:nvGrpSpPr>
        <p:grpSpPr>
          <a:xfrm>
            <a:off x="2483196" y="4460432"/>
            <a:ext cx="4298630" cy="547211"/>
            <a:chOff x="0" y="0"/>
            <a:chExt cx="5731958" cy="729615"/>
          </a:xfrm>
        </p:grpSpPr>
        <p:pic>
          <p:nvPicPr>
            <p:cNvPr id="5" name="Picture 4">
              <a:extLst>
                <a:ext uri="{FF2B5EF4-FFF2-40B4-BE49-F238E27FC236}">
                  <a16:creationId xmlns:a16="http://schemas.microsoft.com/office/drawing/2014/main" id="{76070244-904E-4979-A3E9-4A8B27F11101}"/>
                </a:ext>
              </a:extLst>
            </p:cNvPr>
            <p:cNvPicPr>
              <a:picLocks noChangeAspect="1"/>
            </p:cNvPicPr>
            <p:nvPr/>
          </p:nvPicPr>
          <p:blipFill>
            <a:blip r:embed="rId2"/>
            <a:stretch>
              <a:fillRect/>
            </a:stretch>
          </p:blipFill>
          <p:spPr>
            <a:xfrm>
              <a:off x="0" y="72173"/>
              <a:ext cx="609653" cy="585267"/>
            </a:xfrm>
            <a:prstGeom prst="rect">
              <a:avLst/>
            </a:prstGeom>
          </p:spPr>
        </p:pic>
        <p:pic>
          <p:nvPicPr>
            <p:cNvPr id="6" name="Picture 5" descr="SSC_AfESG Full">
              <a:extLst>
                <a:ext uri="{FF2B5EF4-FFF2-40B4-BE49-F238E27FC236}">
                  <a16:creationId xmlns:a16="http://schemas.microsoft.com/office/drawing/2014/main" id="{26BC149F-518C-4AE8-9337-7DAA16CD9335}"/>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3908" y="0"/>
              <a:ext cx="3448050" cy="729615"/>
            </a:xfrm>
            <a:prstGeom prst="rect">
              <a:avLst/>
            </a:prstGeom>
            <a:noFill/>
            <a:ln>
              <a:noFill/>
            </a:ln>
          </p:spPr>
        </p:pic>
      </p:grpSp>
      <p:sp>
        <p:nvSpPr>
          <p:cNvPr id="7" name="Rectangle 6"/>
          <p:cNvSpPr/>
          <p:nvPr/>
        </p:nvSpPr>
        <p:spPr>
          <a:xfrm>
            <a:off x="379207" y="271977"/>
            <a:ext cx="8665286" cy="4247317"/>
          </a:xfrm>
          <a:prstGeom prst="rect">
            <a:avLst/>
          </a:prstGeom>
        </p:spPr>
        <p:txBody>
          <a:bodyPr wrap="square">
            <a:spAutoFit/>
          </a:bodyPr>
          <a:lstStyle/>
          <a:p>
            <a:r>
              <a:rPr lang="en-ZA" b="1" dirty="0">
                <a:latin typeface="Arial Narrow" panose="020B0606020202030204" pitchFamily="34" charset="0"/>
              </a:rPr>
              <a:t>In separating the two species, the AfESG highlights three consequences:</a:t>
            </a:r>
          </a:p>
          <a:p>
            <a:endParaRPr lang="en-ZA" sz="900" b="1" dirty="0">
              <a:latin typeface="Arial Narrow" panose="020B0606020202030204" pitchFamily="34" charset="0"/>
            </a:endParaRPr>
          </a:p>
          <a:p>
            <a:r>
              <a:rPr lang="en-ZA" b="1" dirty="0">
                <a:latin typeface="Arial Narrow" panose="020B0606020202030204" pitchFamily="34" charset="0"/>
              </a:rPr>
              <a:t>Firstly, </a:t>
            </a:r>
            <a:r>
              <a:rPr lang="en-ZA" b="1" i="1" dirty="0">
                <a:latin typeface="Arial Narrow" panose="020B0606020202030204" pitchFamily="34" charset="0"/>
              </a:rPr>
              <a:t>L. </a:t>
            </a:r>
            <a:r>
              <a:rPr lang="en-ZA" b="1" i="1" dirty="0" err="1">
                <a:latin typeface="Arial Narrow" panose="020B0606020202030204" pitchFamily="34" charset="0"/>
              </a:rPr>
              <a:t>cyclotis</a:t>
            </a:r>
            <a:r>
              <a:rPr lang="en-ZA" b="1" i="1" dirty="0">
                <a:latin typeface="Arial Narrow" panose="020B0606020202030204" pitchFamily="34" charset="0"/>
              </a:rPr>
              <a:t> </a:t>
            </a:r>
            <a:r>
              <a:rPr lang="en-ZA" b="1" dirty="0">
                <a:latin typeface="Arial Narrow" panose="020B0606020202030204" pitchFamily="34" charset="0"/>
              </a:rPr>
              <a:t>is listed in CITES Appendices under </a:t>
            </a:r>
            <a:r>
              <a:rPr lang="en-ZA" b="1" i="1" dirty="0">
                <a:latin typeface="Arial Narrow" panose="020B0606020202030204" pitchFamily="34" charset="0"/>
              </a:rPr>
              <a:t>L. </a:t>
            </a:r>
            <a:r>
              <a:rPr lang="en-ZA" b="1" i="1" dirty="0" err="1">
                <a:latin typeface="Arial Narrow" panose="020B0606020202030204" pitchFamily="34" charset="0"/>
              </a:rPr>
              <a:t>africana</a:t>
            </a:r>
            <a:r>
              <a:rPr lang="en-ZA" b="1" dirty="0">
                <a:latin typeface="Arial Narrow" panose="020B0606020202030204" pitchFamily="34" charset="0"/>
              </a:rPr>
              <a:t>. This could </a:t>
            </a:r>
          </a:p>
          <a:p>
            <a:pPr marL="385763" indent="-385763">
              <a:buAutoNum type="romanLcParenBoth"/>
            </a:pPr>
            <a:r>
              <a:rPr lang="en-ZA" b="1" dirty="0">
                <a:latin typeface="Arial Narrow" panose="020B0606020202030204" pitchFamily="34" charset="0"/>
              </a:rPr>
              <a:t>be maintained; </a:t>
            </a:r>
          </a:p>
          <a:p>
            <a:pPr marL="385763" indent="-385763">
              <a:buAutoNum type="romanLcParenBoth"/>
            </a:pPr>
            <a:r>
              <a:rPr lang="en-ZA" b="1" dirty="0">
                <a:latin typeface="Arial Narrow" panose="020B0606020202030204" pitchFamily="34" charset="0"/>
              </a:rPr>
              <a:t>changed to </a:t>
            </a:r>
            <a:r>
              <a:rPr lang="en-ZA" b="1" dirty="0" err="1">
                <a:latin typeface="Arial Narrow" panose="020B0606020202030204" pitchFamily="34" charset="0"/>
              </a:rPr>
              <a:t>Loxodonta</a:t>
            </a:r>
            <a:r>
              <a:rPr lang="en-ZA" b="1" dirty="0">
                <a:latin typeface="Arial Narrow" panose="020B0606020202030204" pitchFamily="34" charset="0"/>
              </a:rPr>
              <a:t> spp., as is the case for monk seals (</a:t>
            </a:r>
            <a:r>
              <a:rPr lang="en-ZA" b="1" i="1" dirty="0" err="1">
                <a:latin typeface="Arial Narrow" panose="020B0606020202030204" pitchFamily="34" charset="0"/>
              </a:rPr>
              <a:t>Monachus</a:t>
            </a:r>
            <a:r>
              <a:rPr lang="en-ZA" b="1" dirty="0">
                <a:latin typeface="Arial Narrow" panose="020B0606020202030204" pitchFamily="34" charset="0"/>
              </a:rPr>
              <a:t> spp.), under Appendix I or II (depending on range state), which would allow inclusion of hybrid elephants and unclassified populations; </a:t>
            </a:r>
          </a:p>
          <a:p>
            <a:pPr marL="385763" indent="-385763">
              <a:buAutoNum type="romanLcParenBoth"/>
            </a:pPr>
            <a:r>
              <a:rPr lang="en-ZA" b="1" dirty="0">
                <a:latin typeface="Arial Narrow" panose="020B0606020202030204" pitchFamily="34" charset="0"/>
              </a:rPr>
              <a:t>a Party could request an updated reference in CITES nomenclature to recognize both species.</a:t>
            </a:r>
          </a:p>
          <a:p>
            <a:endParaRPr lang="en-ZA" sz="900" b="1" dirty="0">
              <a:latin typeface="Arial Narrow" panose="020B0606020202030204" pitchFamily="34" charset="0"/>
            </a:endParaRPr>
          </a:p>
          <a:p>
            <a:r>
              <a:rPr lang="en-ZA" b="1" dirty="0">
                <a:latin typeface="Arial Narrow" panose="020B0606020202030204" pitchFamily="34" charset="0"/>
              </a:rPr>
              <a:t>Under CITES rules, if </a:t>
            </a:r>
            <a:r>
              <a:rPr lang="en-ZA" b="1" i="1" dirty="0">
                <a:latin typeface="Arial Narrow" panose="020B0606020202030204" pitchFamily="34" charset="0"/>
              </a:rPr>
              <a:t>L. </a:t>
            </a:r>
            <a:r>
              <a:rPr lang="en-ZA" b="1" i="1" dirty="0" err="1">
                <a:latin typeface="Arial Narrow" panose="020B0606020202030204" pitchFamily="34" charset="0"/>
              </a:rPr>
              <a:t>africana</a:t>
            </a:r>
            <a:r>
              <a:rPr lang="en-ZA" b="1" i="1" dirty="0">
                <a:latin typeface="Arial Narrow" panose="020B0606020202030204" pitchFamily="34" charset="0"/>
              </a:rPr>
              <a:t> </a:t>
            </a:r>
            <a:r>
              <a:rPr lang="en-ZA" b="1" dirty="0">
                <a:latin typeface="Arial Narrow" panose="020B0606020202030204" pitchFamily="34" charset="0"/>
              </a:rPr>
              <a:t>were split into </a:t>
            </a:r>
            <a:r>
              <a:rPr lang="en-ZA" b="1" i="1" dirty="0">
                <a:latin typeface="Arial Narrow" panose="020B0606020202030204" pitchFamily="34" charset="0"/>
              </a:rPr>
              <a:t>L. </a:t>
            </a:r>
            <a:r>
              <a:rPr lang="en-ZA" b="1" i="1" dirty="0" err="1">
                <a:latin typeface="Arial Narrow" panose="020B0606020202030204" pitchFamily="34" charset="0"/>
              </a:rPr>
              <a:t>africana</a:t>
            </a:r>
            <a:r>
              <a:rPr lang="en-ZA" b="1" i="1" dirty="0">
                <a:latin typeface="Arial Narrow" panose="020B0606020202030204" pitchFamily="34" charset="0"/>
              </a:rPr>
              <a:t> </a:t>
            </a:r>
            <a:r>
              <a:rPr lang="en-ZA" b="1" dirty="0">
                <a:latin typeface="Arial Narrow" panose="020B0606020202030204" pitchFamily="34" charset="0"/>
              </a:rPr>
              <a:t>and </a:t>
            </a:r>
            <a:r>
              <a:rPr lang="en-ZA" b="1" i="1" dirty="0">
                <a:latin typeface="Arial Narrow" panose="020B0606020202030204" pitchFamily="34" charset="0"/>
              </a:rPr>
              <a:t>L. </a:t>
            </a:r>
            <a:r>
              <a:rPr lang="en-ZA" b="1" i="1" dirty="0" err="1">
                <a:latin typeface="Arial Narrow" panose="020B0606020202030204" pitchFamily="34" charset="0"/>
              </a:rPr>
              <a:t>cyclotis</a:t>
            </a:r>
            <a:r>
              <a:rPr lang="en-ZA" b="1" dirty="0">
                <a:latin typeface="Arial Narrow" panose="020B0606020202030204" pitchFamily="34" charset="0"/>
              </a:rPr>
              <a:t>, all </a:t>
            </a:r>
            <a:r>
              <a:rPr lang="en-ZA" b="1" i="1" dirty="0">
                <a:latin typeface="Arial Narrow" panose="020B0606020202030204" pitchFamily="34" charset="0"/>
              </a:rPr>
              <a:t>L. </a:t>
            </a:r>
            <a:r>
              <a:rPr lang="en-ZA" b="1" i="1" dirty="0" err="1">
                <a:latin typeface="Arial Narrow" panose="020B0606020202030204" pitchFamily="34" charset="0"/>
              </a:rPr>
              <a:t>cyclotis</a:t>
            </a:r>
            <a:r>
              <a:rPr lang="en-ZA" b="1" i="1" dirty="0">
                <a:latin typeface="Arial Narrow" panose="020B0606020202030204" pitchFamily="34" charset="0"/>
              </a:rPr>
              <a:t> </a:t>
            </a:r>
            <a:r>
              <a:rPr lang="en-ZA" b="1" dirty="0">
                <a:latin typeface="Arial Narrow" panose="020B0606020202030204" pitchFamily="34" charset="0"/>
              </a:rPr>
              <a:t>would remain on Appendix I (as only some populations of </a:t>
            </a:r>
            <a:r>
              <a:rPr lang="en-ZA" b="1" i="1" dirty="0">
                <a:latin typeface="Arial Narrow" panose="020B0606020202030204" pitchFamily="34" charset="0"/>
              </a:rPr>
              <a:t>L. </a:t>
            </a:r>
            <a:r>
              <a:rPr lang="en-ZA" b="1" i="1" dirty="0" err="1">
                <a:latin typeface="Arial Narrow" panose="020B0606020202030204" pitchFamily="34" charset="0"/>
              </a:rPr>
              <a:t>africana</a:t>
            </a:r>
            <a:r>
              <a:rPr lang="en-ZA" b="1" i="1" dirty="0">
                <a:latin typeface="Arial Narrow" panose="020B0606020202030204" pitchFamily="34" charset="0"/>
              </a:rPr>
              <a:t> </a:t>
            </a:r>
            <a:r>
              <a:rPr lang="en-ZA" b="1" dirty="0">
                <a:latin typeface="Arial Narrow" panose="020B0606020202030204" pitchFamily="34" charset="0"/>
              </a:rPr>
              <a:t>are currently on</a:t>
            </a:r>
          </a:p>
          <a:p>
            <a:r>
              <a:rPr lang="en-ZA" b="1" dirty="0">
                <a:latin typeface="Arial Narrow" panose="020B0606020202030204" pitchFamily="34" charset="0"/>
              </a:rPr>
              <a:t>Appendix II, with specific annotations). </a:t>
            </a:r>
          </a:p>
          <a:p>
            <a:endParaRPr lang="en-ZA" b="1" dirty="0">
              <a:latin typeface="Arial Narrow" panose="020B0606020202030204" pitchFamily="34" charset="0"/>
            </a:endParaRPr>
          </a:p>
          <a:p>
            <a:r>
              <a:rPr lang="en-ZA" b="1" dirty="0">
                <a:latin typeface="Arial Narrow" panose="020B0606020202030204" pitchFamily="34" charset="0"/>
              </a:rPr>
              <a:t>An appropriate approach should be identified for the regional and continental treatment of other African elephant issues, such as </a:t>
            </a:r>
            <a:r>
              <a:rPr lang="en-ZA" b="1" dirty="0" err="1">
                <a:latin typeface="Arial Narrow" panose="020B0606020202030204" pitchFamily="34" charset="0"/>
              </a:rPr>
              <a:t>crossborder</a:t>
            </a:r>
            <a:r>
              <a:rPr lang="en-ZA" b="1" dirty="0">
                <a:latin typeface="Arial Narrow" panose="020B0606020202030204" pitchFamily="34" charset="0"/>
              </a:rPr>
              <a:t> movements.</a:t>
            </a:r>
            <a:endParaRPr lang="en-US" b="1" dirty="0">
              <a:latin typeface="Arial Narrow" panose="020B0606020202030204" pitchFamily="34" charset="0"/>
            </a:endParaRPr>
          </a:p>
        </p:txBody>
      </p:sp>
    </p:spTree>
    <p:extLst>
      <p:ext uri="{BB962C8B-B14F-4D97-AF65-F5344CB8AC3E}">
        <p14:creationId xmlns:p14="http://schemas.microsoft.com/office/powerpoint/2010/main" val="927181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76053D-A9DA-4A1B-A921-CF5A1CB203E7}"/>
              </a:ext>
            </a:extLst>
          </p:cNvPr>
          <p:cNvGrpSpPr/>
          <p:nvPr/>
        </p:nvGrpSpPr>
        <p:grpSpPr>
          <a:xfrm>
            <a:off x="2483196" y="4460432"/>
            <a:ext cx="4298630" cy="547211"/>
            <a:chOff x="0" y="0"/>
            <a:chExt cx="5731958" cy="729615"/>
          </a:xfrm>
        </p:grpSpPr>
        <p:pic>
          <p:nvPicPr>
            <p:cNvPr id="5" name="Picture 4">
              <a:extLst>
                <a:ext uri="{FF2B5EF4-FFF2-40B4-BE49-F238E27FC236}">
                  <a16:creationId xmlns:a16="http://schemas.microsoft.com/office/drawing/2014/main" id="{76070244-904E-4979-A3E9-4A8B27F11101}"/>
                </a:ext>
              </a:extLst>
            </p:cNvPr>
            <p:cNvPicPr>
              <a:picLocks noChangeAspect="1"/>
            </p:cNvPicPr>
            <p:nvPr/>
          </p:nvPicPr>
          <p:blipFill>
            <a:blip r:embed="rId2"/>
            <a:stretch>
              <a:fillRect/>
            </a:stretch>
          </p:blipFill>
          <p:spPr>
            <a:xfrm>
              <a:off x="0" y="72173"/>
              <a:ext cx="609653" cy="585267"/>
            </a:xfrm>
            <a:prstGeom prst="rect">
              <a:avLst/>
            </a:prstGeom>
          </p:spPr>
        </p:pic>
        <p:pic>
          <p:nvPicPr>
            <p:cNvPr id="6" name="Picture 5" descr="SSC_AfESG Full">
              <a:extLst>
                <a:ext uri="{FF2B5EF4-FFF2-40B4-BE49-F238E27FC236}">
                  <a16:creationId xmlns:a16="http://schemas.microsoft.com/office/drawing/2014/main" id="{26BC149F-518C-4AE8-9337-7DAA16CD9335}"/>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3908" y="0"/>
              <a:ext cx="3448050" cy="729615"/>
            </a:xfrm>
            <a:prstGeom prst="rect">
              <a:avLst/>
            </a:prstGeom>
            <a:noFill/>
            <a:ln>
              <a:noFill/>
            </a:ln>
          </p:spPr>
        </p:pic>
      </p:grpSp>
      <p:sp>
        <p:nvSpPr>
          <p:cNvPr id="7" name="Rectangle 6"/>
          <p:cNvSpPr/>
          <p:nvPr/>
        </p:nvSpPr>
        <p:spPr>
          <a:xfrm>
            <a:off x="423582" y="481751"/>
            <a:ext cx="8342556" cy="4247317"/>
          </a:xfrm>
          <a:prstGeom prst="rect">
            <a:avLst/>
          </a:prstGeom>
        </p:spPr>
        <p:txBody>
          <a:bodyPr wrap="square">
            <a:spAutoFit/>
          </a:bodyPr>
          <a:lstStyle/>
          <a:p>
            <a:r>
              <a:rPr lang="en-ZA" b="1" dirty="0">
                <a:latin typeface="Arial Narrow" panose="020B0606020202030204" pitchFamily="34" charset="0"/>
              </a:rPr>
              <a:t>Secondly, the Red List assessments provide species specific lists of range states, based on the best current information. However, legislative nomenclature varies by country. The two-species listing will assist range states in harmonization of nomenclature in national legislation, and focus attention on the differing management and conservation issues faced by the two species. </a:t>
            </a:r>
          </a:p>
          <a:p>
            <a:endParaRPr lang="en-ZA" b="1" dirty="0">
              <a:solidFill>
                <a:srgbClr val="0070C0"/>
              </a:solidFill>
              <a:latin typeface="Arial Narrow" panose="020B0606020202030204" pitchFamily="34" charset="0"/>
            </a:endParaRPr>
          </a:p>
          <a:p>
            <a:r>
              <a:rPr lang="en-ZA" b="1" dirty="0">
                <a:latin typeface="Arial Narrow" panose="020B0606020202030204" pitchFamily="34" charset="0"/>
              </a:rPr>
              <a:t>Thirdly, there may be uncertainty as to whether one or both species occur in a country. The</a:t>
            </a:r>
          </a:p>
          <a:p>
            <a:r>
              <a:rPr lang="en-ZA" b="1" dirty="0">
                <a:latin typeface="Arial Narrow" panose="020B0606020202030204" pitchFamily="34" charset="0"/>
              </a:rPr>
              <a:t>two-species listing will encourage the genetic investigation of hitherto taxonomically undefined populations, to examine the importance and dynamics of hybridization. </a:t>
            </a:r>
          </a:p>
          <a:p>
            <a:endParaRPr lang="en-ZA" b="1" dirty="0">
              <a:latin typeface="Arial Narrow" panose="020B0606020202030204" pitchFamily="34" charset="0"/>
            </a:endParaRPr>
          </a:p>
          <a:p>
            <a:r>
              <a:rPr lang="en-ZA" b="1" dirty="0">
                <a:latin typeface="Arial Narrow" panose="020B0606020202030204" pitchFamily="34" charset="0"/>
              </a:rPr>
              <a:t>The AfESG has established a taxonomy task force to develop supporting documentation for the economic, political, and conservation implications of the two-species listing of the</a:t>
            </a:r>
          </a:p>
          <a:p>
            <a:r>
              <a:rPr lang="en-ZA" b="1" dirty="0">
                <a:latin typeface="Arial Narrow" panose="020B0606020202030204" pitchFamily="34" charset="0"/>
              </a:rPr>
              <a:t>African elephant. It will further recommend support for range states in addressing the implications identified.</a:t>
            </a:r>
            <a:endParaRPr lang="en-US" b="1" dirty="0">
              <a:latin typeface="Arial Narrow" panose="020B0606020202030204" pitchFamily="34" charset="0"/>
            </a:endParaRPr>
          </a:p>
          <a:p>
            <a:endParaRPr lang="en-ZA" b="1" dirty="0">
              <a:latin typeface="Arial Narrow" panose="020B0606020202030204" pitchFamily="34" charset="0"/>
            </a:endParaRPr>
          </a:p>
        </p:txBody>
      </p:sp>
    </p:spTree>
    <p:extLst>
      <p:ext uri="{BB962C8B-B14F-4D97-AF65-F5344CB8AC3E}">
        <p14:creationId xmlns:p14="http://schemas.microsoft.com/office/powerpoint/2010/main" val="2317383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DSC_3732">
            <a:extLst>
              <a:ext uri="{FF2B5EF4-FFF2-40B4-BE49-F238E27FC236}">
                <a16:creationId xmlns:a16="http://schemas.microsoft.com/office/drawing/2014/main" id="{64A8C29F-12B0-44C1-B529-D3979BF7713E}"/>
              </a:ext>
            </a:extLst>
          </p:cNvPr>
          <p:cNvPicPr>
            <a:picLocks noChangeAspect="1" noChangeArrowheads="1"/>
          </p:cNvPicPr>
          <p:nvPr/>
        </p:nvPicPr>
        <p:blipFill>
          <a:blip r:embed="rId2" cstate="screen"/>
          <a:srcRect/>
          <a:stretch>
            <a:fillRect/>
          </a:stretch>
        </p:blipFill>
        <p:spPr bwMode="auto">
          <a:xfrm>
            <a:off x="1066800" y="-15478"/>
            <a:ext cx="6858000" cy="5158979"/>
          </a:xfrm>
          <a:prstGeom prst="rect">
            <a:avLst/>
          </a:prstGeom>
          <a:noFill/>
          <a:ln w="9525">
            <a:noFill/>
            <a:miter lim="800000"/>
            <a:headEnd/>
            <a:tailEnd/>
          </a:ln>
        </p:spPr>
      </p:pic>
      <p:pic>
        <p:nvPicPr>
          <p:cNvPr id="6" name="Picture 5">
            <a:extLst>
              <a:ext uri="{FF2B5EF4-FFF2-40B4-BE49-F238E27FC236}">
                <a16:creationId xmlns:a16="http://schemas.microsoft.com/office/drawing/2014/main" id="{CB3F5ED2-2C13-4FA8-A18F-75D2935A13DA}"/>
              </a:ext>
            </a:extLst>
          </p:cNvPr>
          <p:cNvPicPr>
            <a:picLocks noChangeAspect="1"/>
          </p:cNvPicPr>
          <p:nvPr/>
        </p:nvPicPr>
        <p:blipFill>
          <a:blip r:embed="rId3"/>
          <a:stretch>
            <a:fillRect/>
          </a:stretch>
        </p:blipFill>
        <p:spPr>
          <a:xfrm>
            <a:off x="1066800" y="-15478"/>
            <a:ext cx="6858000" cy="2587228"/>
          </a:xfrm>
          <a:prstGeom prst="rect">
            <a:avLst/>
          </a:prstGeom>
        </p:spPr>
      </p:pic>
      <p:sp>
        <p:nvSpPr>
          <p:cNvPr id="2" name="Title 1">
            <a:extLst>
              <a:ext uri="{FF2B5EF4-FFF2-40B4-BE49-F238E27FC236}">
                <a16:creationId xmlns:a16="http://schemas.microsoft.com/office/drawing/2014/main" id="{4D8E1823-1196-492A-962C-2B64D42416FF}"/>
              </a:ext>
            </a:extLst>
          </p:cNvPr>
          <p:cNvSpPr>
            <a:spLocks noGrp="1"/>
          </p:cNvSpPr>
          <p:nvPr>
            <p:ph type="ctrTitle"/>
          </p:nvPr>
        </p:nvSpPr>
        <p:spPr>
          <a:xfrm>
            <a:off x="1066800" y="2038350"/>
            <a:ext cx="6858000" cy="1219200"/>
          </a:xfrm>
          <a:solidFill>
            <a:schemeClr val="accent3">
              <a:lumMod val="60000"/>
              <a:lumOff val="40000"/>
            </a:schemeClr>
          </a:solidFill>
          <a:ln>
            <a:solidFill>
              <a:schemeClr val="tx1"/>
            </a:solidFill>
          </a:ln>
        </p:spPr>
        <p:txBody>
          <a:bodyPr>
            <a:normAutofit fontScale="90000"/>
          </a:bodyPr>
          <a:lstStyle/>
          <a:p>
            <a:r>
              <a:rPr lang="en-US" sz="4000" b="1" dirty="0" smtClean="0">
                <a:solidFill>
                  <a:schemeClr val="bg1"/>
                </a:solidFill>
                <a:effectLst>
                  <a:outerShdw blurRad="38100" dist="38100" dir="2700000" algn="tl">
                    <a:srgbClr val="000000">
                      <a:alpha val="43137"/>
                    </a:srgbClr>
                  </a:outerShdw>
                </a:effectLst>
              </a:rPr>
              <a:t>IUCN </a:t>
            </a:r>
            <a:r>
              <a:rPr lang="en-US" sz="4000" b="1" dirty="0">
                <a:solidFill>
                  <a:schemeClr val="bg1"/>
                </a:solidFill>
                <a:effectLst>
                  <a:outerShdw blurRad="38100" dist="38100" dir="2700000" algn="tl">
                    <a:srgbClr val="000000">
                      <a:alpha val="43137"/>
                    </a:srgbClr>
                  </a:outerShdw>
                </a:effectLst>
              </a:rPr>
              <a:t>Red List Assessments for African </a:t>
            </a:r>
            <a:r>
              <a:rPr lang="en-US" sz="4000" b="1" dirty="0" smtClean="0">
                <a:solidFill>
                  <a:schemeClr val="bg1"/>
                </a:solidFill>
                <a:effectLst>
                  <a:outerShdw blurRad="38100" dist="38100" dir="2700000" algn="tl">
                    <a:srgbClr val="000000">
                      <a:alpha val="43137"/>
                    </a:srgbClr>
                  </a:outerShdw>
                </a:effectLst>
              </a:rPr>
              <a:t>Elephants</a:t>
            </a:r>
            <a:endParaRPr lang="en-U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4309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352322"/>
          </a:xfrm>
        </p:spPr>
        <p:txBody>
          <a:bodyPr>
            <a:noAutofit/>
          </a:bodyPr>
          <a:lstStyle/>
          <a:p>
            <a:r>
              <a:rPr lang="en-GB" sz="2400" dirty="0" smtClean="0"/>
              <a:t>References</a:t>
            </a:r>
            <a:endParaRPr lang="en-GB" sz="2400" dirty="0"/>
          </a:p>
        </p:txBody>
      </p:sp>
      <p:sp>
        <p:nvSpPr>
          <p:cNvPr id="3" name="Content Placeholder 2"/>
          <p:cNvSpPr>
            <a:spLocks noGrp="1"/>
          </p:cNvSpPr>
          <p:nvPr>
            <p:ph idx="1"/>
          </p:nvPr>
        </p:nvSpPr>
        <p:spPr>
          <a:xfrm>
            <a:off x="228600" y="742950"/>
            <a:ext cx="8763000" cy="3810000"/>
          </a:xfrm>
        </p:spPr>
        <p:txBody>
          <a:bodyPr>
            <a:noAutofit/>
          </a:bodyPr>
          <a:lstStyle/>
          <a:p>
            <a:pPr marL="0" indent="0">
              <a:buNone/>
            </a:pPr>
            <a:r>
              <a:rPr lang="en-GB" sz="1400" dirty="0">
                <a:latin typeface="Arial" panose="020B0604020202020204" pitchFamily="34" charset="0"/>
                <a:cs typeface="Arial" panose="020B0604020202020204" pitchFamily="34" charset="0"/>
              </a:rPr>
              <a:t>Gobush, K.S., Edwards, C.T.T, Balfour, D., Wittemyer, G., Maisels, F. &amp; Taylor, R.D. 2021. </a:t>
            </a:r>
            <a:r>
              <a:rPr lang="en-GB" sz="1400" i="1" dirty="0">
                <a:latin typeface="Arial" panose="020B0604020202020204" pitchFamily="34" charset="0"/>
                <a:cs typeface="Arial" panose="020B0604020202020204" pitchFamily="34" charset="0"/>
              </a:rPr>
              <a:t>Loxodonta africana</a:t>
            </a:r>
            <a:r>
              <a:rPr lang="en-GB" sz="1400" dirty="0">
                <a:latin typeface="Arial" panose="020B0604020202020204" pitchFamily="34" charset="0"/>
                <a:cs typeface="Arial" panose="020B0604020202020204" pitchFamily="34" charset="0"/>
              </a:rPr>
              <a:t> (amended version of 2021 assessment). </a:t>
            </a:r>
            <a:r>
              <a:rPr lang="en-GB" sz="1400" i="1" dirty="0">
                <a:latin typeface="Arial" panose="020B0604020202020204" pitchFamily="34" charset="0"/>
                <a:cs typeface="Arial" panose="020B0604020202020204" pitchFamily="34" charset="0"/>
              </a:rPr>
              <a:t>The IUCN Red List of Threatened Species</a:t>
            </a:r>
            <a:r>
              <a:rPr lang="en-GB" sz="1400" dirty="0">
                <a:latin typeface="Arial" panose="020B0604020202020204" pitchFamily="34" charset="0"/>
                <a:cs typeface="Arial" panose="020B0604020202020204" pitchFamily="34" charset="0"/>
              </a:rPr>
              <a:t> 2021: e.T181008073A204401095. </a:t>
            </a:r>
            <a:r>
              <a:rPr lang="en-GB" sz="1400" dirty="0">
                <a:latin typeface="Arial" panose="020B0604020202020204" pitchFamily="34" charset="0"/>
                <a:cs typeface="Arial" panose="020B0604020202020204" pitchFamily="34" charset="0"/>
                <a:hlinkClick r:id="rId3"/>
              </a:rPr>
              <a:t>https://dx.doi.org/10.2305/IUCN.UK.2021-2.RLTS.T181008073A204401095.en</a:t>
            </a:r>
            <a:r>
              <a:rPr lang="en-GB" sz="1400" dirty="0">
                <a:latin typeface="Arial" panose="020B0604020202020204" pitchFamily="34" charset="0"/>
                <a:cs typeface="Arial" panose="020B0604020202020204" pitchFamily="34" charset="0"/>
              </a:rPr>
              <a:t>. Downloaded on 23 November 2021.</a:t>
            </a:r>
          </a:p>
          <a:p>
            <a:pPr marL="0" indent="0">
              <a:buNone/>
            </a:pPr>
            <a:r>
              <a:rPr lang="en-GB" sz="1400" dirty="0">
                <a:latin typeface="Arial" panose="020B0604020202020204" pitchFamily="34" charset="0"/>
                <a:cs typeface="Arial" panose="020B0604020202020204" pitchFamily="34" charset="0"/>
              </a:rPr>
              <a:t>Gobush, K.S., Edwards, C.T.T, Maisels, F., Wittemyer, G., Balfour, D. &amp; Taylor, R.D. 2021. </a:t>
            </a:r>
            <a:r>
              <a:rPr lang="en-GB" sz="1400" i="1" dirty="0">
                <a:latin typeface="Arial" panose="020B0604020202020204" pitchFamily="34" charset="0"/>
                <a:cs typeface="Arial" panose="020B0604020202020204" pitchFamily="34" charset="0"/>
              </a:rPr>
              <a:t>Loxodonta cyclotis</a:t>
            </a:r>
            <a:r>
              <a:rPr lang="en-GB" sz="1400" dirty="0">
                <a:latin typeface="Arial" panose="020B0604020202020204" pitchFamily="34" charset="0"/>
                <a:cs typeface="Arial" panose="020B0604020202020204" pitchFamily="34" charset="0"/>
              </a:rPr>
              <a:t> (errata version published in 2021). </a:t>
            </a:r>
            <a:r>
              <a:rPr lang="en-GB" sz="1400" i="1" dirty="0">
                <a:latin typeface="Arial" panose="020B0604020202020204" pitchFamily="34" charset="0"/>
                <a:cs typeface="Arial" panose="020B0604020202020204" pitchFamily="34" charset="0"/>
              </a:rPr>
              <a:t>The IUCN Red List of Threatened Species</a:t>
            </a:r>
            <a:r>
              <a:rPr lang="en-GB" sz="1400" dirty="0">
                <a:latin typeface="Arial" panose="020B0604020202020204" pitchFamily="34" charset="0"/>
                <a:cs typeface="Arial" panose="020B0604020202020204" pitchFamily="34" charset="0"/>
              </a:rPr>
              <a:t> 2021: e.T181007989A204404464. </a:t>
            </a:r>
            <a:r>
              <a:rPr lang="en-GB" sz="1400" dirty="0">
                <a:latin typeface="Arial" panose="020B0604020202020204" pitchFamily="34" charset="0"/>
                <a:cs typeface="Arial" panose="020B0604020202020204" pitchFamily="34" charset="0"/>
                <a:hlinkClick r:id="rId4"/>
              </a:rPr>
              <a:t>https://dx.doi.org/10.2305/IUCN.UK.2021-1.RLTS.T181007989A204404464.en</a:t>
            </a:r>
            <a:r>
              <a:rPr lang="en-GB" sz="1400" dirty="0">
                <a:latin typeface="Arial" panose="020B0604020202020204" pitchFamily="34" charset="0"/>
                <a:cs typeface="Arial" panose="020B0604020202020204" pitchFamily="34" charset="0"/>
              </a:rPr>
              <a:t>. Downloaded on 23 November 2021</a:t>
            </a:r>
            <a:r>
              <a:rPr lang="en-GB" sz="1400" dirty="0" smtClean="0">
                <a:latin typeface="Arial" panose="020B0604020202020204" pitchFamily="34" charset="0"/>
                <a:cs typeface="Arial" panose="020B0604020202020204" pitchFamily="34" charset="0"/>
              </a:rPr>
              <a:t>.</a:t>
            </a:r>
          </a:p>
          <a:p>
            <a:pPr marL="0" indent="0">
              <a:buNone/>
            </a:pPr>
            <a:r>
              <a:rPr lang="en-ZA" sz="1400" dirty="0">
                <a:latin typeface="Arial" panose="020B0604020202020204" pitchFamily="34" charset="0"/>
                <a:cs typeface="Arial" panose="020B0604020202020204" pitchFamily="34" charset="0"/>
              </a:rPr>
              <a:t>Hart, J., Gobush, K., Maisels, F., </a:t>
            </a:r>
            <a:r>
              <a:rPr lang="en-ZA" sz="1400" dirty="0" err="1">
                <a:latin typeface="Arial" panose="020B0604020202020204" pitchFamily="34" charset="0"/>
                <a:cs typeface="Arial" panose="020B0604020202020204" pitchFamily="34" charset="0"/>
              </a:rPr>
              <a:t>Wasser</a:t>
            </a:r>
            <a:r>
              <a:rPr lang="en-ZA" sz="1400" dirty="0">
                <a:latin typeface="Arial" panose="020B0604020202020204" pitchFamily="34" charset="0"/>
                <a:cs typeface="Arial" panose="020B0604020202020204" pitchFamily="34" charset="0"/>
              </a:rPr>
              <a:t>, S., Okita-Ouma, B. &amp; Slotow, R. African forest and savannah elephants treated as separate species. Oryx, 2021, 55(2), 169–172. </a:t>
            </a:r>
            <a:r>
              <a:rPr lang="en-ZA" sz="1400" dirty="0" smtClean="0">
                <a:latin typeface="Arial" panose="020B0604020202020204" pitchFamily="34" charset="0"/>
                <a:cs typeface="Arial" panose="020B0604020202020204" pitchFamily="34" charset="0"/>
                <a:hlinkClick r:id="rId5"/>
              </a:rPr>
              <a:t>https</a:t>
            </a:r>
            <a:r>
              <a:rPr lang="en-ZA" sz="1400" dirty="0">
                <a:latin typeface="Arial" panose="020B0604020202020204" pitchFamily="34" charset="0"/>
                <a:cs typeface="Arial" panose="020B0604020202020204" pitchFamily="34" charset="0"/>
                <a:hlinkClick r:id="rId5"/>
              </a:rPr>
              <a:t>://</a:t>
            </a:r>
            <a:r>
              <a:rPr lang="en-ZA" sz="1400" dirty="0" smtClean="0">
                <a:latin typeface="Arial" panose="020B0604020202020204" pitchFamily="34" charset="0"/>
                <a:cs typeface="Arial" panose="020B0604020202020204" pitchFamily="34" charset="0"/>
                <a:hlinkClick r:id="rId5"/>
              </a:rPr>
              <a:t>doi.org/10.1017/S0030605320001386</a:t>
            </a:r>
            <a:endParaRPr lang="en-ZA" sz="1400" dirty="0" smtClean="0">
              <a:latin typeface="Arial" panose="020B0604020202020204" pitchFamily="34" charset="0"/>
              <a:cs typeface="Arial" panose="020B0604020202020204" pitchFamily="34" charset="0"/>
            </a:endParaRPr>
          </a:p>
          <a:p>
            <a:pPr marL="0" indent="0">
              <a:buNone/>
            </a:pPr>
            <a:r>
              <a:rPr lang="en-GB" sz="1400" dirty="0">
                <a:latin typeface="Arial" panose="020B0604020202020204" pitchFamily="34" charset="0"/>
                <a:cs typeface="Arial" panose="020B0604020202020204" pitchFamily="34" charset="0"/>
              </a:rPr>
              <a:t>Kim, J., &amp; </a:t>
            </a:r>
            <a:r>
              <a:rPr lang="en-GB" sz="1400" dirty="0" err="1">
                <a:latin typeface="Arial" panose="020B0604020202020204" pitchFamily="34" charset="0"/>
                <a:cs typeface="Arial" panose="020B0604020202020204" pitchFamily="34" charset="0"/>
              </a:rPr>
              <a:t>Wasser</a:t>
            </a:r>
            <a:r>
              <a:rPr lang="en-GB" sz="1400" dirty="0">
                <a:latin typeface="Arial" panose="020B0604020202020204" pitchFamily="34" charset="0"/>
                <a:cs typeface="Arial" panose="020B0604020202020204" pitchFamily="34" charset="0"/>
              </a:rPr>
              <a:t>, S. K. 2019. Loxodonta africana subspecies distribution across African Elephant Database Input Zones.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for Conservation Biology, Department of Biology, University of Washington</a:t>
            </a:r>
            <a:r>
              <a:rPr lang="en-GB" sz="1400" dirty="0" smtClean="0">
                <a:latin typeface="Arial" panose="020B0604020202020204" pitchFamily="34" charset="0"/>
                <a:cs typeface="Arial" panose="020B0604020202020204" pitchFamily="34" charset="0"/>
              </a:rPr>
              <a:t>.</a:t>
            </a:r>
          </a:p>
          <a:p>
            <a:pPr marL="0" indent="0">
              <a:buNone/>
            </a:pPr>
            <a:r>
              <a:rPr lang="en-GB" sz="1400" dirty="0">
                <a:latin typeface="Arial" panose="020B0604020202020204" pitchFamily="34" charset="0"/>
                <a:cs typeface="Arial" panose="020B0604020202020204" pitchFamily="34" charset="0"/>
              </a:rPr>
              <a:t>Okita-Ouma, B., &amp; Slotow, R (2021) African Elephant Specialist Group Chair report/ Rapport du </a:t>
            </a:r>
            <a:r>
              <a:rPr lang="en-GB" sz="1400" dirty="0" err="1">
                <a:latin typeface="Arial" panose="020B0604020202020204" pitchFamily="34" charset="0"/>
                <a:cs typeface="Arial" panose="020B0604020202020204" pitchFamily="34" charset="0"/>
              </a:rPr>
              <a:t>Groupe</a:t>
            </a:r>
            <a:r>
              <a:rPr lang="en-GB" sz="1400" dirty="0">
                <a:latin typeface="Arial" panose="020B0604020202020204" pitchFamily="34" charset="0"/>
                <a:cs typeface="Arial" panose="020B0604020202020204" pitchFamily="34" charset="0"/>
              </a:rPr>
              <a:t> de </a:t>
            </a:r>
            <a:r>
              <a:rPr lang="en-GB" sz="1400" dirty="0" err="1">
                <a:latin typeface="Arial" panose="020B0604020202020204" pitchFamily="34" charset="0"/>
                <a:cs typeface="Arial" panose="020B0604020202020204" pitchFamily="34" charset="0"/>
              </a:rPr>
              <a:t>Spécialistes</a:t>
            </a:r>
            <a:r>
              <a:rPr lang="en-GB" sz="1400" dirty="0">
                <a:latin typeface="Arial" panose="020B0604020202020204" pitchFamily="34" charset="0"/>
                <a:cs typeface="Arial" panose="020B0604020202020204" pitchFamily="34" charset="0"/>
              </a:rPr>
              <a:t> de </a:t>
            </a:r>
            <a:r>
              <a:rPr lang="en-GB" sz="1400" dirty="0" err="1">
                <a:latin typeface="Arial" panose="020B0604020202020204" pitchFamily="34" charset="0"/>
                <a:cs typeface="Arial" panose="020B0604020202020204" pitchFamily="34" charset="0"/>
              </a:rPr>
              <a:t>l’Eléphant</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d’Afrique</a:t>
            </a:r>
            <a:r>
              <a:rPr lang="en-GB" sz="1400" dirty="0">
                <a:latin typeface="Arial" panose="020B0604020202020204" pitchFamily="34" charset="0"/>
                <a:cs typeface="Arial" panose="020B0604020202020204" pitchFamily="34" charset="0"/>
              </a:rPr>
              <a:t>. Pachyderm, 62, 1-16</a:t>
            </a:r>
            <a:r>
              <a:rPr lang="en-GB" sz="1400" dirty="0" smtClean="0">
                <a:latin typeface="Arial" panose="020B0604020202020204" pitchFamily="34" charset="0"/>
                <a:cs typeface="Arial" panose="020B0604020202020204" pitchFamily="34" charset="0"/>
              </a:rPr>
              <a:t>.</a:t>
            </a:r>
            <a:r>
              <a:rPr lang="en-GB" sz="1400" dirty="0"/>
              <a:t> </a:t>
            </a:r>
            <a:endParaRPr lang="en-GB" sz="1400" dirty="0" smtClean="0"/>
          </a:p>
          <a:p>
            <a:pPr marL="0" indent="0">
              <a:buNone/>
            </a:pPr>
            <a:r>
              <a:rPr lang="en-GB" sz="1400" dirty="0" err="1" smtClean="0">
                <a:latin typeface="Arial" panose="020B0604020202020204" pitchFamily="34" charset="0"/>
                <a:cs typeface="Arial" panose="020B0604020202020204" pitchFamily="34" charset="0"/>
              </a:rPr>
              <a:t>Mondol</a:t>
            </a:r>
            <a:r>
              <a:rPr lang="en-GB" sz="1400" dirty="0">
                <a:latin typeface="Arial" panose="020B0604020202020204" pitchFamily="34" charset="0"/>
                <a:cs typeface="Arial" panose="020B0604020202020204" pitchFamily="34" charset="0"/>
              </a:rPr>
              <a:t>, S., </a:t>
            </a:r>
            <a:r>
              <a:rPr lang="en-GB" sz="1400" dirty="0" err="1">
                <a:latin typeface="Arial" panose="020B0604020202020204" pitchFamily="34" charset="0"/>
                <a:cs typeface="Arial" panose="020B0604020202020204" pitchFamily="34" charset="0"/>
              </a:rPr>
              <a:t>Moltke</a:t>
            </a:r>
            <a:r>
              <a:rPr lang="en-GB" sz="1400" dirty="0">
                <a:latin typeface="Arial" panose="020B0604020202020204" pitchFamily="34" charset="0"/>
                <a:cs typeface="Arial" panose="020B0604020202020204" pitchFamily="34" charset="0"/>
              </a:rPr>
              <a:t>, I., Hart, J., </a:t>
            </a:r>
            <a:r>
              <a:rPr lang="en-GB" sz="1400" dirty="0" err="1">
                <a:latin typeface="Arial" panose="020B0604020202020204" pitchFamily="34" charset="0"/>
                <a:cs typeface="Arial" panose="020B0604020202020204" pitchFamily="34" charset="0"/>
              </a:rPr>
              <a:t>Keigwin</a:t>
            </a:r>
            <a:r>
              <a:rPr lang="en-GB" sz="1400" dirty="0">
                <a:latin typeface="Arial" panose="020B0604020202020204" pitchFamily="34" charset="0"/>
                <a:cs typeface="Arial" panose="020B0604020202020204" pitchFamily="34" charset="0"/>
              </a:rPr>
              <a:t>, M., Brown, L., Stephens, M. and </a:t>
            </a:r>
            <a:r>
              <a:rPr lang="en-GB" sz="1400" dirty="0" err="1">
                <a:latin typeface="Arial" panose="020B0604020202020204" pitchFamily="34" charset="0"/>
                <a:cs typeface="Arial" panose="020B0604020202020204" pitchFamily="34" charset="0"/>
              </a:rPr>
              <a:t>Wasser</a:t>
            </a:r>
            <a:r>
              <a:rPr lang="en-GB" sz="1400" dirty="0">
                <a:latin typeface="Arial" panose="020B0604020202020204" pitchFamily="34" charset="0"/>
                <a:cs typeface="Arial" panose="020B0604020202020204" pitchFamily="34" charset="0"/>
              </a:rPr>
              <a:t>, S.K. 2015. New evidence for hybrid zones of forest and savanna elephants in Central and West Africa. Molecular Ecology 24(24): 6134–6147. DOI: 10.1111/mec.13472 </a:t>
            </a:r>
          </a:p>
          <a:p>
            <a:pPr marL="0" indent="0">
              <a:buNone/>
            </a:pPr>
            <a:endParaRPr lang="en-GB" sz="1400" dirty="0" smtClean="0">
              <a:latin typeface="Arial" panose="020B0604020202020204" pitchFamily="34" charset="0"/>
              <a:cs typeface="Arial" panose="020B0604020202020204" pitchFamily="34" charset="0"/>
            </a:endParaRPr>
          </a:p>
          <a:p>
            <a:pPr marL="0" indent="0">
              <a:buNone/>
            </a:pPr>
            <a:endParaRPr lang="en-GB" sz="1400" dirty="0" smtClean="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smtClean="0">
              <a:latin typeface="Arial" panose="020B0604020202020204" pitchFamily="34" charset="0"/>
              <a:cs typeface="Arial" panose="020B0604020202020204" pitchFamily="34" charset="0"/>
            </a:endParaRPr>
          </a:p>
          <a:p>
            <a:pPr marL="0" indent="0">
              <a:buNone/>
            </a:pPr>
            <a:endParaRPr lang="en-GB" sz="1400" dirty="0" smtClean="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pPr marL="0" indent="0">
              <a:buNone/>
            </a:pPr>
            <a:endParaRPr lang="en-ZA" sz="1400" b="1" dirty="0">
              <a:latin typeface="Arial" panose="020B0604020202020204" pitchFamily="34" charset="0"/>
              <a:cs typeface="Arial" panose="020B0604020202020204" pitchFamily="34" charset="0"/>
            </a:endParaRPr>
          </a:p>
          <a:p>
            <a:pPr marL="0" indent="0">
              <a:buNone/>
            </a:pPr>
            <a:endParaRPr lang="en-ZA" sz="1400" b="1" dirty="0" smtClean="0">
              <a:latin typeface="Arial" panose="020B0604020202020204" pitchFamily="34" charset="0"/>
              <a:cs typeface="Arial" panose="020B0604020202020204" pitchFamily="34" charset="0"/>
            </a:endParaRPr>
          </a:p>
          <a:p>
            <a:pPr marL="0" indent="0">
              <a:buNone/>
            </a:pPr>
            <a:endParaRPr lang="en-GB" sz="1400" baseline="30000" dirty="0">
              <a:latin typeface="Arial" panose="020B0604020202020204" pitchFamily="34" charset="0"/>
              <a:cs typeface="Arial" panose="020B0604020202020204" pitchFamily="34" charset="0"/>
            </a:endParaRPr>
          </a:p>
          <a:p>
            <a:pPr marL="0" indent="0">
              <a:buNone/>
            </a:pPr>
            <a:endParaRPr lang="en-ZA" sz="1400" b="1" dirty="0">
              <a:latin typeface="Arial Narrow" panose="020B0606020202030204" pitchFamily="34" charset="0"/>
            </a:endParaRPr>
          </a:p>
          <a:p>
            <a:pPr marL="0" indent="0">
              <a:buNone/>
            </a:pPr>
            <a:endParaRPr lang="en-GB" sz="1400" dirty="0"/>
          </a:p>
        </p:txBody>
      </p:sp>
    </p:spTree>
    <p:extLst>
      <p:ext uri="{BB962C8B-B14F-4D97-AF65-F5344CB8AC3E}">
        <p14:creationId xmlns:p14="http://schemas.microsoft.com/office/powerpoint/2010/main" val="2227174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7A5EA3-64B3-495A-8F58-5EB9496707ED}"/>
              </a:ext>
            </a:extLst>
          </p:cNvPr>
          <p:cNvSpPr>
            <a:spLocks noGrp="1"/>
          </p:cNvSpPr>
          <p:nvPr>
            <p:ph type="subTitle" idx="1"/>
          </p:nvPr>
        </p:nvSpPr>
        <p:spPr>
          <a:xfrm>
            <a:off x="1143000" y="3190478"/>
            <a:ext cx="6858000" cy="508397"/>
          </a:xfrm>
        </p:spPr>
        <p:txBody>
          <a:bodyPr>
            <a:normAutofit fontScale="92500" lnSpcReduction="10000"/>
          </a:bodyPr>
          <a:lstStyle/>
          <a:p>
            <a:endParaRPr lang="en-ZA" dirty="0"/>
          </a:p>
        </p:txBody>
      </p:sp>
      <p:pic>
        <p:nvPicPr>
          <p:cNvPr id="3074" name="Picture 2" descr="Image result for elephant">
            <a:extLst>
              <a:ext uri="{FF2B5EF4-FFF2-40B4-BE49-F238E27FC236}">
                <a16:creationId xmlns:a16="http://schemas.microsoft.com/office/drawing/2014/main" id="{A2C7FEB6-FFCD-406A-8807-F5FEF5872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96"/>
            <a:ext cx="9144001" cy="41718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9C7F46EE-22F4-4E0F-BEF4-E1039D963173}"/>
              </a:ext>
            </a:extLst>
          </p:cNvPr>
          <p:cNvSpPr>
            <a:spLocks noGrp="1" noChangeArrowheads="1"/>
          </p:cNvSpPr>
          <p:nvPr>
            <p:ph type="ctrTitle"/>
          </p:nvPr>
        </p:nvSpPr>
        <p:spPr bwMode="auto">
          <a:xfrm>
            <a:off x="1722621" y="1725819"/>
            <a:ext cx="5698749" cy="900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defTabSz="685800" eaLnBrk="0" fontAlgn="base" hangingPunct="0">
              <a:spcAft>
                <a:spcPct val="0"/>
              </a:spcAft>
            </a:pPr>
            <a:r>
              <a:rPr lang="en-ZA" altLang="en-US" sz="5400" dirty="0">
                <a:solidFill>
                  <a:srgbClr val="FF0000"/>
                </a:solidFill>
                <a:latin typeface="+mn-lt"/>
              </a:rPr>
              <a:t>Thank you!</a:t>
            </a:r>
          </a:p>
        </p:txBody>
      </p:sp>
      <p:sp>
        <p:nvSpPr>
          <p:cNvPr id="2" name="TextBox 1">
            <a:extLst>
              <a:ext uri="{FF2B5EF4-FFF2-40B4-BE49-F238E27FC236}">
                <a16:creationId xmlns:a16="http://schemas.microsoft.com/office/drawing/2014/main" id="{F5517C65-326F-4F34-B3FD-8D4F06B6ACF1}"/>
              </a:ext>
            </a:extLst>
          </p:cNvPr>
          <p:cNvSpPr txBox="1"/>
          <p:nvPr/>
        </p:nvSpPr>
        <p:spPr>
          <a:xfrm>
            <a:off x="149225" y="4312516"/>
            <a:ext cx="8994775" cy="738664"/>
          </a:xfrm>
          <a:prstGeom prst="rect">
            <a:avLst/>
          </a:prstGeom>
          <a:noFill/>
        </p:spPr>
        <p:txBody>
          <a:bodyPr wrap="square" rtlCol="0">
            <a:spAutoFit/>
          </a:bodyPr>
          <a:lstStyle/>
          <a:p>
            <a:pPr algn="ctr"/>
            <a:r>
              <a:rPr lang="en-US" sz="1400" dirty="0"/>
              <a:t>Special thanks &amp; acknowledgment of the support &amp; contribution of Holly Dublin</a:t>
            </a:r>
            <a:r>
              <a:rPr lang="en-US" sz="1400" dirty="0" smtClean="0"/>
              <a:t>, </a:t>
            </a:r>
            <a:r>
              <a:rPr lang="en-US" sz="1400" dirty="0"/>
              <a:t>Ross Perran, </a:t>
            </a:r>
            <a:r>
              <a:rPr lang="en-US" sz="1400" dirty="0" smtClean="0"/>
              <a:t>Craig </a:t>
            </a:r>
            <a:r>
              <a:rPr lang="en-US" sz="1400" dirty="0"/>
              <a:t>Hilton-Taylor, Federica and our formal and informal reviewers, plus all the survey teams that collected data over the </a:t>
            </a:r>
          </a:p>
          <a:p>
            <a:pPr algn="ctr"/>
            <a:r>
              <a:rPr lang="en-US" sz="1400" dirty="0"/>
              <a:t>decades to make these data-driven assessments possible!</a:t>
            </a:r>
          </a:p>
        </p:txBody>
      </p:sp>
    </p:spTree>
    <p:extLst>
      <p:ext uri="{BB962C8B-B14F-4D97-AF65-F5344CB8AC3E}">
        <p14:creationId xmlns:p14="http://schemas.microsoft.com/office/powerpoint/2010/main" val="370046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9866">
              <a:srgbClr val="BDD0E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600" dirty="0"/>
              <a:t>IUCN Red List </a:t>
            </a:r>
            <a:r>
              <a:rPr lang="fr-BE" sz="3600" dirty="0" smtClean="0"/>
              <a:t>Catégories </a:t>
            </a:r>
            <a:r>
              <a:rPr lang="fr-BE" sz="3600" dirty="0"/>
              <a:t>&amp; Criteria</a:t>
            </a:r>
            <a:br>
              <a:rPr lang="fr-BE" sz="3600" dirty="0"/>
            </a:br>
            <a:endParaRPr lang="fr-BE" sz="3600" dirty="0"/>
          </a:p>
        </p:txBody>
      </p:sp>
      <p:pic>
        <p:nvPicPr>
          <p:cNvPr id="5" name="Picture 4"/>
          <p:cNvPicPr>
            <a:picLocks noChangeAspect="1"/>
          </p:cNvPicPr>
          <p:nvPr/>
        </p:nvPicPr>
        <p:blipFill>
          <a:blip r:embed="rId3"/>
          <a:stretch>
            <a:fillRect/>
          </a:stretch>
        </p:blipFill>
        <p:spPr>
          <a:xfrm>
            <a:off x="77333" y="678111"/>
            <a:ext cx="2209799" cy="3134991"/>
          </a:xfrm>
          <a:prstGeom prst="rect">
            <a:avLst/>
          </a:prstGeom>
        </p:spPr>
      </p:pic>
      <p:pic>
        <p:nvPicPr>
          <p:cNvPr id="9" name="Picture 8">
            <a:extLst>
              <a:ext uri="{FF2B5EF4-FFF2-40B4-BE49-F238E27FC236}">
                <a16:creationId xmlns:a16="http://schemas.microsoft.com/office/drawing/2014/main" id="{D1BFDDEB-EAFA-4CBA-9236-2B3E04ABD9E7}"/>
              </a:ext>
            </a:extLst>
          </p:cNvPr>
          <p:cNvPicPr>
            <a:picLocks noChangeAspect="1"/>
          </p:cNvPicPr>
          <p:nvPr/>
        </p:nvPicPr>
        <p:blipFill>
          <a:blip r:embed="rId4"/>
          <a:stretch>
            <a:fillRect/>
          </a:stretch>
        </p:blipFill>
        <p:spPr>
          <a:xfrm>
            <a:off x="3810000" y="705080"/>
            <a:ext cx="4682237" cy="3238270"/>
          </a:xfrm>
          <a:prstGeom prst="rect">
            <a:avLst/>
          </a:prstGeom>
        </p:spPr>
      </p:pic>
      <p:pic>
        <p:nvPicPr>
          <p:cNvPr id="10" name="Picture 9">
            <a:extLst>
              <a:ext uri="{FF2B5EF4-FFF2-40B4-BE49-F238E27FC236}">
                <a16:creationId xmlns:a16="http://schemas.microsoft.com/office/drawing/2014/main" id="{67E68EDD-CF32-4BBC-ABBB-173839566134}"/>
              </a:ext>
            </a:extLst>
          </p:cNvPr>
          <p:cNvPicPr>
            <a:picLocks noChangeAspect="1"/>
          </p:cNvPicPr>
          <p:nvPr/>
        </p:nvPicPr>
        <p:blipFill>
          <a:blip r:embed="rId5"/>
          <a:stretch>
            <a:fillRect/>
          </a:stretch>
        </p:blipFill>
        <p:spPr>
          <a:xfrm>
            <a:off x="1376634" y="1787736"/>
            <a:ext cx="2345906" cy="3238271"/>
          </a:xfrm>
          <a:prstGeom prst="rect">
            <a:avLst/>
          </a:prstGeom>
        </p:spPr>
      </p:pic>
      <p:pic>
        <p:nvPicPr>
          <p:cNvPr id="12" name="Picture 11">
            <a:extLst>
              <a:ext uri="{FF2B5EF4-FFF2-40B4-BE49-F238E27FC236}">
                <a16:creationId xmlns:a16="http://schemas.microsoft.com/office/drawing/2014/main" id="{D42037E2-AB8D-444F-8231-AB4EF94D1256}"/>
              </a:ext>
            </a:extLst>
          </p:cNvPr>
          <p:cNvPicPr>
            <a:picLocks noChangeAspect="1"/>
          </p:cNvPicPr>
          <p:nvPr/>
        </p:nvPicPr>
        <p:blipFill>
          <a:blip r:embed="rId6"/>
          <a:stretch>
            <a:fillRect/>
          </a:stretch>
        </p:blipFill>
        <p:spPr>
          <a:xfrm>
            <a:off x="3962400" y="4400095"/>
            <a:ext cx="4724400" cy="459572"/>
          </a:xfrm>
          <a:prstGeom prst="rect">
            <a:avLst/>
          </a:prstGeom>
        </p:spPr>
      </p:pic>
      <p:sp>
        <p:nvSpPr>
          <p:cNvPr id="15" name="Rectangle 14">
            <a:extLst>
              <a:ext uri="{FF2B5EF4-FFF2-40B4-BE49-F238E27FC236}">
                <a16:creationId xmlns:a16="http://schemas.microsoft.com/office/drawing/2014/main" id="{7C80F74F-65F5-48D9-B198-421160ABF886}"/>
              </a:ext>
            </a:extLst>
          </p:cNvPr>
          <p:cNvSpPr/>
          <p:nvPr/>
        </p:nvSpPr>
        <p:spPr>
          <a:xfrm>
            <a:off x="3937822" y="4799021"/>
            <a:ext cx="4572000" cy="276999"/>
          </a:xfrm>
          <a:prstGeom prst="rect">
            <a:avLst/>
          </a:prstGeom>
        </p:spPr>
        <p:txBody>
          <a:bodyPr>
            <a:spAutoFit/>
          </a:bodyPr>
          <a:lstStyle/>
          <a:p>
            <a:r>
              <a:rPr lang="fr-BE" sz="1200" dirty="0"/>
              <a:t>http://www.iucnredlist.org/documents/RedListGuidelines.pdf</a:t>
            </a:r>
            <a:endParaRPr lang="en-US" sz="1200" dirty="0"/>
          </a:p>
        </p:txBody>
      </p:sp>
    </p:spTree>
    <p:extLst>
      <p:ext uri="{BB962C8B-B14F-4D97-AF65-F5344CB8AC3E}">
        <p14:creationId xmlns:p14="http://schemas.microsoft.com/office/powerpoint/2010/main" val="203168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06124"/>
            <a:ext cx="8610599" cy="4293483"/>
          </a:xfrm>
          <a:prstGeom prst="rect">
            <a:avLst/>
          </a:prstGeom>
          <a:noFill/>
        </p:spPr>
        <p:txBody>
          <a:bodyPr wrap="square" rtlCol="0">
            <a:spAutoFit/>
          </a:bodyPr>
          <a:lstStyle/>
          <a:p>
            <a:pPr marL="285750" indent="-285750">
              <a:buFont typeface="Wingdings" panose="05000000000000000000" pitchFamily="2" charset="2"/>
              <a:buChar char="Ø"/>
            </a:pPr>
            <a:r>
              <a:rPr lang="en-GB" sz="2100" dirty="0"/>
              <a:t>A team of six assessors from the </a:t>
            </a:r>
            <a:r>
              <a:rPr lang="en-GB" sz="2100" dirty="0" smtClean="0"/>
              <a:t>African Elephant Specialist Group (AfESG) </a:t>
            </a:r>
            <a:r>
              <a:rPr lang="en-GB" sz="2100" dirty="0"/>
              <a:t>was established to re-assess the Red List status of the African Elephant in July 2017. </a:t>
            </a:r>
            <a:endParaRPr lang="en-GB" sz="2100" dirty="0" smtClean="0"/>
          </a:p>
          <a:p>
            <a:pPr marL="285750" indent="-285750">
              <a:buFont typeface="Wingdings" panose="05000000000000000000" pitchFamily="2" charset="2"/>
              <a:buChar char="Ø"/>
            </a:pPr>
            <a:endParaRPr lang="en-GB" sz="2100" dirty="0"/>
          </a:p>
          <a:p>
            <a:pPr marL="285750" indent="-285750">
              <a:buFont typeface="Wingdings" panose="05000000000000000000" pitchFamily="2" charset="2"/>
              <a:buChar char="Ø"/>
            </a:pPr>
            <a:r>
              <a:rPr lang="en-GB" sz="2100" dirty="0" smtClean="0"/>
              <a:t>The </a:t>
            </a:r>
            <a:r>
              <a:rPr lang="en-GB" sz="2100" dirty="0"/>
              <a:t>Team included experts with experience of forest and savannah elephant populations across all regions of the continent, as well as an expert modeller. </a:t>
            </a:r>
          </a:p>
          <a:p>
            <a:pPr marL="285750" indent="-285750">
              <a:buFont typeface="Wingdings" panose="05000000000000000000" pitchFamily="2" charset="2"/>
              <a:buChar char="Ø"/>
            </a:pPr>
            <a:endParaRPr lang="en-GB" sz="2100" dirty="0" smtClean="0"/>
          </a:p>
          <a:p>
            <a:pPr marL="285750" indent="-285750">
              <a:buFont typeface="Wingdings" panose="05000000000000000000" pitchFamily="2" charset="2"/>
              <a:buChar char="Ø"/>
            </a:pPr>
            <a:r>
              <a:rPr lang="en-GB" sz="2100" dirty="0" smtClean="0"/>
              <a:t>There </a:t>
            </a:r>
            <a:r>
              <a:rPr lang="en-GB" sz="2100" dirty="0"/>
              <a:t>were high levels of scrutiny at different stages, including by the IUCN Red List Standards and Petitions Committee (SPC). </a:t>
            </a:r>
            <a:endParaRPr lang="en-GB" sz="2100" dirty="0" smtClean="0"/>
          </a:p>
          <a:p>
            <a:pPr marL="285750" indent="-285750">
              <a:buFont typeface="Wingdings" panose="05000000000000000000" pitchFamily="2" charset="2"/>
              <a:buChar char="Ø"/>
            </a:pPr>
            <a:endParaRPr lang="en-GB" sz="2100" dirty="0"/>
          </a:p>
          <a:p>
            <a:pPr marL="285750" indent="-285750">
              <a:buFont typeface="Wingdings" panose="05000000000000000000" pitchFamily="2" charset="2"/>
              <a:buChar char="Ø"/>
            </a:pPr>
            <a:r>
              <a:rPr lang="en-GB" sz="2100" dirty="0" smtClean="0"/>
              <a:t>Despite </a:t>
            </a:r>
            <a:r>
              <a:rPr lang="en-GB" sz="2100" dirty="0"/>
              <a:t>the challenges of compiling and incorporating historical datasets, the outcomes of the model are robust and provide a sound assessment.</a:t>
            </a:r>
          </a:p>
        </p:txBody>
      </p:sp>
      <p:sp>
        <p:nvSpPr>
          <p:cNvPr id="5" name="TextBox 4"/>
          <p:cNvSpPr txBox="1"/>
          <p:nvPr/>
        </p:nvSpPr>
        <p:spPr>
          <a:xfrm>
            <a:off x="152400" y="133350"/>
            <a:ext cx="8422370" cy="646331"/>
          </a:xfrm>
          <a:prstGeom prst="rect">
            <a:avLst/>
          </a:prstGeom>
          <a:noFill/>
        </p:spPr>
        <p:txBody>
          <a:bodyPr wrap="none" rtlCol="0">
            <a:spAutoFit/>
          </a:bodyPr>
          <a:lstStyle/>
          <a:p>
            <a:r>
              <a:rPr lang="en-GB" sz="3600" dirty="0"/>
              <a:t>Red List </a:t>
            </a:r>
            <a:r>
              <a:rPr lang="en-GB" sz="3600" dirty="0" smtClean="0"/>
              <a:t>Assessment </a:t>
            </a:r>
            <a:r>
              <a:rPr lang="en-GB" sz="3600" dirty="0"/>
              <a:t>of the African elephant </a:t>
            </a:r>
          </a:p>
        </p:txBody>
      </p:sp>
    </p:spTree>
    <p:extLst>
      <p:ext uri="{BB962C8B-B14F-4D97-AF65-F5344CB8AC3E}">
        <p14:creationId xmlns:p14="http://schemas.microsoft.com/office/powerpoint/2010/main" val="277088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3" y="209550"/>
            <a:ext cx="4071069" cy="689372"/>
          </a:xfrm>
        </p:spPr>
        <p:txBody>
          <a:bodyPr>
            <a:noAutofit/>
          </a:bodyPr>
          <a:lstStyle/>
          <a:p>
            <a:pPr algn="l"/>
            <a:r>
              <a:rPr lang="en-GB" sz="2400" dirty="0">
                <a:latin typeface="Arial" panose="020B0604020202020204" pitchFamily="34" charset="0"/>
                <a:cs typeface="Arial" panose="020B0604020202020204" pitchFamily="34" charset="0"/>
              </a:rPr>
              <a:t>Two </a:t>
            </a:r>
            <a:r>
              <a:rPr lang="en-GB" sz="2400" dirty="0" smtClean="0">
                <a:latin typeface="Arial" panose="020B0604020202020204" pitchFamily="34" charset="0"/>
                <a:cs typeface="Arial" panose="020B0604020202020204" pitchFamily="34" charset="0"/>
              </a:rPr>
              <a:t>Species</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Two Assessments</a:t>
            </a:r>
            <a:endParaRPr lang="fr-BE"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867400" y="3566131"/>
            <a:ext cx="3276600" cy="1597776"/>
          </a:xfrm>
          <a:prstGeom prst="rect">
            <a:avLst/>
          </a:prstGeom>
        </p:spPr>
      </p:pic>
      <p:pic>
        <p:nvPicPr>
          <p:cNvPr id="5" name="Picture 4"/>
          <p:cNvPicPr>
            <a:picLocks noChangeAspect="1"/>
          </p:cNvPicPr>
          <p:nvPr/>
        </p:nvPicPr>
        <p:blipFill>
          <a:blip r:embed="rId4"/>
          <a:stretch>
            <a:fillRect/>
          </a:stretch>
        </p:blipFill>
        <p:spPr>
          <a:xfrm>
            <a:off x="4191000" y="34011"/>
            <a:ext cx="4943061" cy="3231006"/>
          </a:xfrm>
          <a:prstGeom prst="rect">
            <a:avLst/>
          </a:prstGeom>
        </p:spPr>
      </p:pic>
      <p:sp>
        <p:nvSpPr>
          <p:cNvPr id="7" name="TextBox 6"/>
          <p:cNvSpPr txBox="1"/>
          <p:nvPr/>
        </p:nvSpPr>
        <p:spPr>
          <a:xfrm>
            <a:off x="5920854" y="4804945"/>
            <a:ext cx="1600200" cy="338555"/>
          </a:xfrm>
          <a:prstGeom prst="rect">
            <a:avLst/>
          </a:prstGeom>
          <a:noFill/>
        </p:spPr>
        <p:txBody>
          <a:bodyPr wrap="square" rtlCol="0">
            <a:spAutoFit/>
          </a:bodyPr>
          <a:lstStyle/>
          <a:p>
            <a:r>
              <a:rPr lang="en-GB" sz="1600" dirty="0"/>
              <a:t>Roca </a:t>
            </a:r>
            <a:r>
              <a:rPr lang="en-GB" sz="1600" i="1" dirty="0"/>
              <a:t>et al.</a:t>
            </a:r>
            <a:r>
              <a:rPr lang="en-GB" sz="1600" dirty="0"/>
              <a:t> 2015</a:t>
            </a:r>
          </a:p>
        </p:txBody>
      </p:sp>
      <p:sp>
        <p:nvSpPr>
          <p:cNvPr id="8" name="TextBox 7">
            <a:extLst>
              <a:ext uri="{FF2B5EF4-FFF2-40B4-BE49-F238E27FC236}">
                <a16:creationId xmlns:a16="http://schemas.microsoft.com/office/drawing/2014/main" id="{1DC3A4FA-575A-48FC-9E46-DE1A0635AC36}"/>
              </a:ext>
            </a:extLst>
          </p:cNvPr>
          <p:cNvSpPr txBox="1"/>
          <p:nvPr/>
        </p:nvSpPr>
        <p:spPr>
          <a:xfrm>
            <a:off x="7439166" y="3205545"/>
            <a:ext cx="1790700" cy="338554"/>
          </a:xfrm>
          <a:prstGeom prst="rect">
            <a:avLst/>
          </a:prstGeom>
          <a:noFill/>
        </p:spPr>
        <p:txBody>
          <a:bodyPr wrap="square" rtlCol="0">
            <a:spAutoFit/>
          </a:bodyPr>
          <a:lstStyle/>
          <a:p>
            <a:r>
              <a:rPr lang="en-GB" sz="1600" dirty="0" err="1"/>
              <a:t>Mondol</a:t>
            </a:r>
            <a:r>
              <a:rPr lang="en-GB" sz="1600" dirty="0"/>
              <a:t> </a:t>
            </a:r>
            <a:r>
              <a:rPr lang="en-GB" sz="1600" i="1" dirty="0"/>
              <a:t>et al.</a:t>
            </a:r>
            <a:r>
              <a:rPr lang="en-GB" sz="1600" dirty="0"/>
              <a:t> 2015</a:t>
            </a:r>
          </a:p>
        </p:txBody>
      </p:sp>
      <p:sp>
        <p:nvSpPr>
          <p:cNvPr id="10" name="TextBox 9">
            <a:extLst>
              <a:ext uri="{FF2B5EF4-FFF2-40B4-BE49-F238E27FC236}">
                <a16:creationId xmlns:a16="http://schemas.microsoft.com/office/drawing/2014/main" id="{A11D0094-7BFB-452F-83EE-E9445855D441}"/>
              </a:ext>
            </a:extLst>
          </p:cNvPr>
          <p:cNvSpPr txBox="1"/>
          <p:nvPr/>
        </p:nvSpPr>
        <p:spPr>
          <a:xfrm>
            <a:off x="26103" y="1012953"/>
            <a:ext cx="4071069" cy="4062651"/>
          </a:xfrm>
          <a:prstGeom prst="rect">
            <a:avLst/>
          </a:prstGeom>
          <a:noFill/>
        </p:spPr>
        <p:txBody>
          <a:bodyPr wrap="square" rtlCol="0">
            <a:spAutoFit/>
          </a:bodyPr>
          <a:lstStyle/>
          <a:p>
            <a:r>
              <a:rPr lang="en-US" sz="1600" dirty="0" smtClean="0">
                <a:solidFill>
                  <a:srgbClr val="222222"/>
                </a:solidFill>
                <a:latin typeface="Arial" panose="020B0604020202020204" pitchFamily="34" charset="0"/>
                <a:ea typeface="Times New Roman" panose="02020603050405020304" pitchFamily="18" charset="0"/>
              </a:rPr>
              <a:t>Genetic</a:t>
            </a:r>
            <a:r>
              <a:rPr lang="en-US" sz="1600" dirty="0">
                <a:solidFill>
                  <a:srgbClr val="222222"/>
                </a:solidFill>
                <a:latin typeface="Arial" panose="020B0604020202020204" pitchFamily="34" charset="0"/>
                <a:ea typeface="Times New Roman" panose="02020603050405020304" pitchFamily="18" charset="0"/>
              </a:rPr>
              <a:t>, ecological, behavioral, reproductive and other data support two distinct species</a:t>
            </a:r>
          </a:p>
          <a:p>
            <a:endParaRPr lang="en-US" sz="1600" dirty="0"/>
          </a:p>
          <a:p>
            <a:r>
              <a:rPr lang="en-US" sz="1600" dirty="0">
                <a:solidFill>
                  <a:srgbClr val="222222"/>
                </a:solidFill>
                <a:latin typeface="Arial" panose="020B0604020202020204" pitchFamily="34" charset="0"/>
                <a:ea typeface="Times New Roman" panose="02020603050405020304" pitchFamily="18" charset="0"/>
              </a:rPr>
              <a:t>IUCN Red List generally follows </a:t>
            </a:r>
            <a:r>
              <a:rPr lang="en-ZA" sz="1600" dirty="0">
                <a:solidFill>
                  <a:srgbClr val="17365D"/>
                </a:solidFill>
                <a:latin typeface="Calibri" panose="020F0502020204030204" pitchFamily="34" charset="0"/>
                <a:ea typeface="Times New Roman" panose="02020603050405020304" pitchFamily="18" charset="0"/>
              </a:rPr>
              <a:t>Mammal Species of the World (MSW)</a:t>
            </a:r>
            <a:r>
              <a:rPr lang="en-US" sz="1600" dirty="0">
                <a:solidFill>
                  <a:srgbClr val="222222"/>
                </a:solidFill>
                <a:latin typeface="Arial" panose="020B0604020202020204" pitchFamily="34" charset="0"/>
                <a:ea typeface="Times New Roman" panose="02020603050405020304" pitchFamily="18" charset="0"/>
              </a:rPr>
              <a:t> as its main taxonomic source for </a:t>
            </a:r>
            <a:r>
              <a:rPr lang="en-US" sz="1600" dirty="0" smtClean="0">
                <a:solidFill>
                  <a:srgbClr val="222222"/>
                </a:solidFill>
                <a:latin typeface="Arial" panose="020B0604020202020204" pitchFamily="34" charset="0"/>
                <a:ea typeface="Times New Roman" panose="02020603050405020304" pitchFamily="18" charset="0"/>
              </a:rPr>
              <a:t>mammals.</a:t>
            </a:r>
            <a:r>
              <a:rPr lang="en-GB" sz="1600" dirty="0" smtClean="0">
                <a:solidFill>
                  <a:srgbClr val="1F497D"/>
                </a:solidFill>
                <a:latin typeface="Calibri" panose="020F0502020204030204" pitchFamily="34" charset="0"/>
                <a:ea typeface="Calibri" panose="020F0502020204030204" pitchFamily="34" charset="0"/>
              </a:rPr>
              <a:t>MWS </a:t>
            </a:r>
            <a:r>
              <a:rPr lang="en-GB" sz="1600" dirty="0">
                <a:solidFill>
                  <a:srgbClr val="1F497D"/>
                </a:solidFill>
                <a:latin typeface="Calibri" panose="020F0502020204030204" pitchFamily="34" charset="0"/>
                <a:ea typeface="Calibri" panose="020F0502020204030204" pitchFamily="34" charset="0"/>
              </a:rPr>
              <a:t>was the first to formally designate 2 species</a:t>
            </a:r>
          </a:p>
          <a:p>
            <a:endParaRPr lang="en-US" sz="1600" dirty="0"/>
          </a:p>
          <a:p>
            <a:r>
              <a:rPr lang="en-US" sz="1600" dirty="0">
                <a:latin typeface="Arial" panose="020B0604020202020204" pitchFamily="34" charset="0"/>
                <a:cs typeface="Arial" panose="020B0604020202020204" pitchFamily="34" charset="0"/>
              </a:rPr>
              <a:t>Assessment team consulted </a:t>
            </a:r>
            <a:r>
              <a:rPr lang="en-US" sz="1600" dirty="0" err="1">
                <a:latin typeface="Arial" panose="020B0604020202020204" pitchFamily="34" charset="0"/>
                <a:cs typeface="Arial" panose="020B0604020202020204" pitchFamily="34" charset="0"/>
              </a:rPr>
              <a:t>Mondol</a:t>
            </a:r>
            <a:r>
              <a:rPr lang="en-US" sz="1600" dirty="0">
                <a:latin typeface="Arial" panose="020B0604020202020204" pitchFamily="34" charset="0"/>
                <a:cs typeface="Arial" panose="020B0604020202020204" pitchFamily="34" charset="0"/>
              </a:rPr>
              <a:t> et al. 2015, confirmed by Kim&amp; Wasser 2019</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Make explicit that some sites need genetic confirmation; assumption that small errors are not likely influential </a:t>
            </a:r>
            <a:endParaRPr lang="en-US" sz="1600" dirty="0"/>
          </a:p>
          <a:p>
            <a:endParaRPr lang="en-US" dirty="0"/>
          </a:p>
        </p:txBody>
      </p:sp>
    </p:spTree>
    <p:extLst>
      <p:ext uri="{BB962C8B-B14F-4D97-AF65-F5344CB8AC3E}">
        <p14:creationId xmlns:p14="http://schemas.microsoft.com/office/powerpoint/2010/main" val="263736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62400" y="94955"/>
            <a:ext cx="3581400" cy="5021250"/>
          </a:xfrm>
          <a:prstGeom prst="rect">
            <a:avLst/>
          </a:prstGeom>
        </p:spPr>
      </p:pic>
      <p:pic>
        <p:nvPicPr>
          <p:cNvPr id="5" name="Picture 4"/>
          <p:cNvPicPr>
            <a:picLocks noChangeAspect="1"/>
          </p:cNvPicPr>
          <p:nvPr/>
        </p:nvPicPr>
        <p:blipFill>
          <a:blip r:embed="rId3"/>
          <a:stretch>
            <a:fillRect/>
          </a:stretch>
        </p:blipFill>
        <p:spPr>
          <a:xfrm>
            <a:off x="228600" y="155244"/>
            <a:ext cx="3429000" cy="4951009"/>
          </a:xfrm>
          <a:prstGeom prst="rect">
            <a:avLst/>
          </a:prstGeom>
        </p:spPr>
      </p:pic>
    </p:spTree>
    <p:extLst>
      <p:ext uri="{BB962C8B-B14F-4D97-AF65-F5344CB8AC3E}">
        <p14:creationId xmlns:p14="http://schemas.microsoft.com/office/powerpoint/2010/main" val="257940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1C5A-485E-45DB-8B81-A6FDF71C9B04}"/>
              </a:ext>
            </a:extLst>
          </p:cNvPr>
          <p:cNvSpPr>
            <a:spLocks noGrp="1"/>
          </p:cNvSpPr>
          <p:nvPr>
            <p:ph type="title"/>
          </p:nvPr>
        </p:nvSpPr>
        <p:spPr>
          <a:xfrm>
            <a:off x="-3313" y="210434"/>
            <a:ext cx="2417100" cy="857250"/>
          </a:xfrm>
        </p:spPr>
        <p:txBody>
          <a:bodyPr>
            <a:normAutofit/>
          </a:bodyPr>
          <a:lstStyle/>
          <a:p>
            <a:r>
              <a:rPr lang="en-US" sz="3200" dirty="0"/>
              <a:t>Data Inputs</a:t>
            </a:r>
          </a:p>
        </p:txBody>
      </p:sp>
      <p:sp>
        <p:nvSpPr>
          <p:cNvPr id="3" name="Content Placeholder 2">
            <a:extLst>
              <a:ext uri="{FF2B5EF4-FFF2-40B4-BE49-F238E27FC236}">
                <a16:creationId xmlns:a16="http://schemas.microsoft.com/office/drawing/2014/main" id="{54D944DA-54A4-47FF-AA8A-68AFDCCEB440}"/>
              </a:ext>
            </a:extLst>
          </p:cNvPr>
          <p:cNvSpPr>
            <a:spLocks noGrp="1"/>
          </p:cNvSpPr>
          <p:nvPr>
            <p:ph idx="1"/>
          </p:nvPr>
        </p:nvSpPr>
        <p:spPr>
          <a:xfrm>
            <a:off x="143883" y="1220967"/>
            <a:ext cx="6096000" cy="3124200"/>
          </a:xfrm>
        </p:spPr>
        <p:txBody>
          <a:bodyPr>
            <a:normAutofit fontScale="85000" lnSpcReduction="20000"/>
          </a:bodyPr>
          <a:lstStyle/>
          <a:p>
            <a:pPr marL="0" indent="0">
              <a:lnSpc>
                <a:spcPct val="120000"/>
              </a:lnSpc>
              <a:spcBef>
                <a:spcPts val="600"/>
              </a:spcBef>
              <a:buNone/>
            </a:pPr>
            <a:r>
              <a:rPr lang="en-US" sz="1800" dirty="0">
                <a:latin typeface="Arial" panose="020B0604020202020204" pitchFamily="34" charset="0"/>
                <a:cs typeface="Arial" panose="020B0604020202020204" pitchFamily="34" charset="0"/>
              </a:rPr>
              <a:t>Primary inputs: From AED - population data up to end of 2015</a:t>
            </a:r>
          </a:p>
          <a:p>
            <a:pPr marL="0" indent="0">
              <a:lnSpc>
                <a:spcPct val="120000"/>
              </a:lnSpc>
              <a:spcBef>
                <a:spcPts val="600"/>
              </a:spcBef>
              <a:buNone/>
            </a:pPr>
            <a:r>
              <a:rPr lang="en-US" sz="1800" dirty="0">
                <a:latin typeface="Arial" panose="020B0604020202020204" pitchFamily="34" charset="0"/>
                <a:cs typeface="Arial" panose="020B0604020202020204" pitchFamily="34" charset="0"/>
              </a:rPr>
              <a:t>(as presented in AESRs; reliability A-D [omitted E- “other guess”]; &gt;1200 estimates)</a:t>
            </a:r>
          </a:p>
          <a:p>
            <a:pPr marL="0" indent="0">
              <a:lnSpc>
                <a:spcPct val="120000"/>
              </a:lnSpc>
              <a:spcBef>
                <a:spcPts val="600"/>
              </a:spcBef>
              <a:buNone/>
            </a:pPr>
            <a:endParaRPr lang="en-US" sz="1800" dirty="0">
              <a:latin typeface="Arial" panose="020B0604020202020204" pitchFamily="34" charset="0"/>
              <a:cs typeface="Arial" panose="020B0604020202020204" pitchFamily="34" charset="0"/>
            </a:endParaRPr>
          </a:p>
          <a:p>
            <a:pPr marL="0" indent="0">
              <a:lnSpc>
                <a:spcPct val="120000"/>
              </a:lnSpc>
              <a:spcBef>
                <a:spcPts val="600"/>
              </a:spcBef>
              <a:buNone/>
            </a:pPr>
            <a:r>
              <a:rPr lang="en-US" sz="1800" dirty="0">
                <a:latin typeface="Arial" panose="020B0604020202020204" pitchFamily="34" charset="0"/>
                <a:cs typeface="Arial" panose="020B0604020202020204" pitchFamily="34" charset="0"/>
              </a:rPr>
              <a:t>Site level estimates of population size or density + area + source</a:t>
            </a:r>
          </a:p>
          <a:p>
            <a:pPr marL="0" indent="0">
              <a:lnSpc>
                <a:spcPct val="120000"/>
              </a:lnSpc>
              <a:spcBef>
                <a:spcPts val="600"/>
              </a:spcBef>
              <a:buNone/>
            </a:pPr>
            <a:r>
              <a:rPr lang="en-US" sz="1800" dirty="0">
                <a:latin typeface="Arial" panose="020B0604020202020204" pitchFamily="34" charset="0"/>
                <a:cs typeface="Arial" panose="020B0604020202020204" pitchFamily="34" charset="0"/>
              </a:rPr>
              <a:t>(no extrapolations or summarized values (unless area was indicated)</a:t>
            </a:r>
          </a:p>
          <a:p>
            <a:pPr marL="0" indent="0">
              <a:lnSpc>
                <a:spcPct val="120000"/>
              </a:lnSpc>
              <a:spcBef>
                <a:spcPts val="600"/>
              </a:spcBef>
              <a:buNone/>
            </a:pPr>
            <a:endParaRPr lang="en-US" sz="1800" dirty="0">
              <a:latin typeface="Arial" panose="020B0604020202020204" pitchFamily="34" charset="0"/>
              <a:cs typeface="Arial" panose="020B0604020202020204" pitchFamily="34" charset="0"/>
            </a:endParaRPr>
          </a:p>
          <a:p>
            <a:pPr marL="0" indent="0">
              <a:lnSpc>
                <a:spcPct val="120000"/>
              </a:lnSpc>
              <a:spcBef>
                <a:spcPts val="600"/>
              </a:spcBef>
              <a:buNone/>
            </a:pPr>
            <a:r>
              <a:rPr lang="en-US" sz="1800" dirty="0">
                <a:latin typeface="Arial" panose="020B0604020202020204" pitchFamily="34" charset="0"/>
                <a:cs typeface="Arial" panose="020B0604020202020204" pitchFamily="34" charset="0"/>
              </a:rPr>
              <a:t>Pre-AED survey data from AEAP 1979 &amp; via AEL search </a:t>
            </a:r>
          </a:p>
          <a:p>
            <a:pPr marL="0" indent="0">
              <a:lnSpc>
                <a:spcPct val="120000"/>
              </a:lnSpc>
              <a:spcBef>
                <a:spcPts val="600"/>
              </a:spcBef>
              <a:buNone/>
            </a:pPr>
            <a:r>
              <a:rPr lang="en-US" sz="1800" dirty="0">
                <a:latin typeface="Arial" panose="020B0604020202020204" pitchFamily="34" charset="0"/>
                <a:cs typeface="Arial" panose="020B0604020202020204" pitchFamily="34" charset="0"/>
              </a:rPr>
              <a:t>(not comprehensive and no reliability index assigned – resulted in 127 estimates)</a:t>
            </a:r>
          </a:p>
          <a:p>
            <a:pPr marL="0" indent="0">
              <a:lnSpc>
                <a:spcPct val="120000"/>
              </a:lnSpc>
              <a:spcBef>
                <a:spcPts val="600"/>
              </a:spcBef>
              <a:buNone/>
            </a:pPr>
            <a:endParaRPr lang="en-US" sz="1800" dirty="0"/>
          </a:p>
          <a:p>
            <a:pPr lvl="1">
              <a:lnSpc>
                <a:spcPct val="120000"/>
              </a:lnSpc>
              <a:spcBef>
                <a:spcPts val="600"/>
              </a:spcBef>
            </a:pPr>
            <a:endParaRPr lang="en-US" dirty="0"/>
          </a:p>
        </p:txBody>
      </p:sp>
      <p:pic>
        <p:nvPicPr>
          <p:cNvPr id="4" name="Picture 3">
            <a:extLst>
              <a:ext uri="{FF2B5EF4-FFF2-40B4-BE49-F238E27FC236}">
                <a16:creationId xmlns:a16="http://schemas.microsoft.com/office/drawing/2014/main" id="{E048F4C9-ED04-4A7B-8818-1862890EA4DE}"/>
              </a:ext>
            </a:extLst>
          </p:cNvPr>
          <p:cNvPicPr>
            <a:picLocks noChangeAspect="1"/>
          </p:cNvPicPr>
          <p:nvPr/>
        </p:nvPicPr>
        <p:blipFill>
          <a:blip r:embed="rId3"/>
          <a:stretch>
            <a:fillRect/>
          </a:stretch>
        </p:blipFill>
        <p:spPr>
          <a:xfrm>
            <a:off x="6239883" y="914400"/>
            <a:ext cx="2556247" cy="3420000"/>
          </a:xfrm>
          <a:prstGeom prst="rect">
            <a:avLst/>
          </a:prstGeom>
        </p:spPr>
      </p:pic>
    </p:spTree>
    <p:extLst>
      <p:ext uri="{BB962C8B-B14F-4D97-AF65-F5344CB8AC3E}">
        <p14:creationId xmlns:p14="http://schemas.microsoft.com/office/powerpoint/2010/main" val="1788250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4897D-35E2-4D01-A691-24CCEE0ED9F5}"/>
              </a:ext>
            </a:extLst>
          </p:cNvPr>
          <p:cNvSpPr>
            <a:spLocks noGrp="1"/>
          </p:cNvSpPr>
          <p:nvPr>
            <p:ph type="title"/>
          </p:nvPr>
        </p:nvSpPr>
        <p:spPr>
          <a:xfrm>
            <a:off x="381000" y="438150"/>
            <a:ext cx="2514600" cy="857250"/>
          </a:xfrm>
        </p:spPr>
        <p:txBody>
          <a:bodyPr>
            <a:normAutofit/>
          </a:bodyPr>
          <a:lstStyle/>
          <a:p>
            <a:r>
              <a:rPr lang="en-US" sz="3200" dirty="0"/>
              <a:t>Data Inputs</a:t>
            </a:r>
          </a:p>
        </p:txBody>
      </p:sp>
      <p:graphicFrame>
        <p:nvGraphicFramePr>
          <p:cNvPr id="4" name="Table 4">
            <a:extLst>
              <a:ext uri="{FF2B5EF4-FFF2-40B4-BE49-F238E27FC236}">
                <a16:creationId xmlns:a16="http://schemas.microsoft.com/office/drawing/2014/main" id="{F1520030-B28D-4F28-AECB-C6C5B1E35F0F}"/>
              </a:ext>
            </a:extLst>
          </p:cNvPr>
          <p:cNvGraphicFramePr>
            <a:graphicFrameLocks noGrp="1"/>
          </p:cNvGraphicFramePr>
          <p:nvPr>
            <p:extLst>
              <p:ext uri="{D42A27DB-BD31-4B8C-83A1-F6EECF244321}">
                <p14:modId xmlns:p14="http://schemas.microsoft.com/office/powerpoint/2010/main" val="505657607"/>
              </p:ext>
            </p:extLst>
          </p:nvPr>
        </p:nvGraphicFramePr>
        <p:xfrm>
          <a:off x="609600" y="1200150"/>
          <a:ext cx="8077200" cy="286512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82632208"/>
                    </a:ext>
                  </a:extLst>
                </a:gridCol>
                <a:gridCol w="2019300">
                  <a:extLst>
                    <a:ext uri="{9D8B030D-6E8A-4147-A177-3AD203B41FA5}">
                      <a16:colId xmlns:a16="http://schemas.microsoft.com/office/drawing/2014/main" val="3896239705"/>
                    </a:ext>
                  </a:extLst>
                </a:gridCol>
                <a:gridCol w="2019300">
                  <a:extLst>
                    <a:ext uri="{9D8B030D-6E8A-4147-A177-3AD203B41FA5}">
                      <a16:colId xmlns:a16="http://schemas.microsoft.com/office/drawing/2014/main" val="1209533100"/>
                    </a:ext>
                  </a:extLst>
                </a:gridCol>
                <a:gridCol w="2019300">
                  <a:extLst>
                    <a:ext uri="{9D8B030D-6E8A-4147-A177-3AD203B41FA5}">
                      <a16:colId xmlns:a16="http://schemas.microsoft.com/office/drawing/2014/main" val="4062416248"/>
                    </a:ext>
                  </a:extLst>
                </a:gridCol>
              </a:tblGrid>
              <a:tr h="716280">
                <a:tc>
                  <a:txBody>
                    <a:bodyPr/>
                    <a:lstStyle/>
                    <a:p>
                      <a:r>
                        <a:rPr lang="en-US" sz="2000" b="0" dirty="0">
                          <a:latin typeface="Arial" panose="020B0604020202020204" pitchFamily="34" charset="0"/>
                          <a:cs typeface="Arial" panose="020B0604020202020204" pitchFamily="34" charset="0"/>
                        </a:rPr>
                        <a:t>Taxon</a:t>
                      </a:r>
                    </a:p>
                  </a:txBody>
                  <a:tcPr marT="180000"/>
                </a:tc>
                <a:tc>
                  <a:txBody>
                    <a:bodyPr/>
                    <a:lstStyle/>
                    <a:p>
                      <a:r>
                        <a:rPr lang="en-US" sz="2000" b="0" i="1" dirty="0">
                          <a:latin typeface="Arial" panose="020B0604020202020204" pitchFamily="34" charset="0"/>
                          <a:cs typeface="Arial" panose="020B0604020202020204" pitchFamily="34" charset="0"/>
                        </a:rPr>
                        <a:t>L. </a:t>
                      </a:r>
                      <a:r>
                        <a:rPr lang="en-US" sz="2000" b="0" i="1" dirty="0" err="1">
                          <a:latin typeface="Arial" panose="020B0604020202020204" pitchFamily="34" charset="0"/>
                          <a:cs typeface="Arial" panose="020B0604020202020204" pitchFamily="34" charset="0"/>
                        </a:rPr>
                        <a:t>africana</a:t>
                      </a:r>
                      <a:endParaRPr lang="en-US" sz="2000" b="0" i="1" dirty="0">
                        <a:latin typeface="Arial" panose="020B0604020202020204" pitchFamily="34" charset="0"/>
                        <a:cs typeface="Arial" panose="020B0604020202020204" pitchFamily="34" charset="0"/>
                      </a:endParaRPr>
                    </a:p>
                  </a:txBody>
                  <a:tcPr marT="180000"/>
                </a:tc>
                <a:tc>
                  <a:txBody>
                    <a:bodyPr/>
                    <a:lstStyle/>
                    <a:p>
                      <a:r>
                        <a:rPr lang="en-US" sz="2000" b="0" i="1" dirty="0">
                          <a:latin typeface="Arial" panose="020B0604020202020204" pitchFamily="34" charset="0"/>
                          <a:cs typeface="Arial" panose="020B0604020202020204" pitchFamily="34" charset="0"/>
                        </a:rPr>
                        <a:t>L. </a:t>
                      </a:r>
                      <a:r>
                        <a:rPr lang="en-US" sz="2000" b="0" i="1" dirty="0" err="1">
                          <a:latin typeface="Arial" panose="020B0604020202020204" pitchFamily="34" charset="0"/>
                          <a:cs typeface="Arial" panose="020B0604020202020204" pitchFamily="34" charset="0"/>
                        </a:rPr>
                        <a:t>cyclotis</a:t>
                      </a:r>
                      <a:endParaRPr lang="en-US" sz="2000" b="0" i="1" dirty="0">
                        <a:latin typeface="Arial" panose="020B0604020202020204" pitchFamily="34" charset="0"/>
                        <a:cs typeface="Arial" panose="020B0604020202020204" pitchFamily="34" charset="0"/>
                      </a:endParaRPr>
                    </a:p>
                  </a:txBody>
                  <a:tcPr marT="180000"/>
                </a:tc>
                <a:tc>
                  <a:txBody>
                    <a:bodyPr/>
                    <a:lstStyle/>
                    <a:p>
                      <a:r>
                        <a:rPr lang="en-US" sz="2000" b="0" dirty="0">
                          <a:latin typeface="Arial" panose="020B0604020202020204" pitchFamily="34" charset="0"/>
                          <a:cs typeface="Arial" panose="020B0604020202020204" pitchFamily="34" charset="0"/>
                        </a:rPr>
                        <a:t>Combined</a:t>
                      </a:r>
                    </a:p>
                  </a:txBody>
                  <a:tcPr marT="180000"/>
                </a:tc>
                <a:extLst>
                  <a:ext uri="{0D108BD9-81ED-4DB2-BD59-A6C34878D82A}">
                    <a16:rowId xmlns:a16="http://schemas.microsoft.com/office/drawing/2014/main" val="1133958213"/>
                  </a:ext>
                </a:extLst>
              </a:tr>
              <a:tr h="716280">
                <a:tc>
                  <a:txBody>
                    <a:bodyPr/>
                    <a:lstStyle/>
                    <a:p>
                      <a:r>
                        <a:rPr lang="en-US" sz="2000" dirty="0">
                          <a:latin typeface="Arial" panose="020B0604020202020204" pitchFamily="34" charset="0"/>
                          <a:cs typeface="Arial" panose="020B0604020202020204" pitchFamily="34" charset="0"/>
                        </a:rPr>
                        <a:t>Sites</a:t>
                      </a:r>
                    </a:p>
                  </a:txBody>
                  <a:tcPr marT="180000"/>
                </a:tc>
                <a:tc>
                  <a:txBody>
                    <a:bodyPr/>
                    <a:lstStyle/>
                    <a:p>
                      <a:r>
                        <a:rPr lang="en-US" sz="2000" dirty="0">
                          <a:latin typeface="Arial" panose="020B0604020202020204" pitchFamily="34" charset="0"/>
                          <a:cs typeface="Arial" panose="020B0604020202020204" pitchFamily="34" charset="0"/>
                        </a:rPr>
                        <a:t>334</a:t>
                      </a:r>
                    </a:p>
                  </a:txBody>
                  <a:tcPr marL="576000" marT="180000"/>
                </a:tc>
                <a:tc>
                  <a:txBody>
                    <a:bodyPr/>
                    <a:lstStyle/>
                    <a:p>
                      <a:r>
                        <a:rPr lang="en-US" sz="2000" dirty="0">
                          <a:latin typeface="Arial" panose="020B0604020202020204" pitchFamily="34" charset="0"/>
                          <a:cs typeface="Arial" panose="020B0604020202020204" pitchFamily="34" charset="0"/>
                        </a:rPr>
                        <a:t>161</a:t>
                      </a:r>
                    </a:p>
                  </a:txBody>
                  <a:tcPr marL="576000" marT="180000"/>
                </a:tc>
                <a:tc>
                  <a:txBody>
                    <a:bodyPr/>
                    <a:lstStyle/>
                    <a:p>
                      <a:r>
                        <a:rPr lang="en-US" sz="2000" dirty="0">
                          <a:latin typeface="Arial" panose="020B0604020202020204" pitchFamily="34" charset="0"/>
                          <a:cs typeface="Arial" panose="020B0604020202020204" pitchFamily="34" charset="0"/>
                        </a:rPr>
                        <a:t>495</a:t>
                      </a:r>
                    </a:p>
                  </a:txBody>
                  <a:tcPr marL="576000" marT="180000"/>
                </a:tc>
                <a:extLst>
                  <a:ext uri="{0D108BD9-81ED-4DB2-BD59-A6C34878D82A}">
                    <a16:rowId xmlns:a16="http://schemas.microsoft.com/office/drawing/2014/main" val="1352705603"/>
                  </a:ext>
                </a:extLst>
              </a:tr>
              <a:tr h="716280">
                <a:tc>
                  <a:txBody>
                    <a:bodyPr/>
                    <a:lstStyle/>
                    <a:p>
                      <a:r>
                        <a:rPr lang="en-US" sz="2000" dirty="0">
                          <a:latin typeface="Arial" panose="020B0604020202020204" pitchFamily="34" charset="0"/>
                          <a:cs typeface="Arial" panose="020B0604020202020204" pitchFamily="34" charset="0"/>
                        </a:rPr>
                        <a:t>Countries</a:t>
                      </a:r>
                    </a:p>
                  </a:txBody>
                  <a:tcPr marT="180000"/>
                </a:tc>
                <a:tc>
                  <a:txBody>
                    <a:bodyPr/>
                    <a:lstStyle/>
                    <a:p>
                      <a:r>
                        <a:rPr lang="en-US" sz="2000" dirty="0">
                          <a:latin typeface="Arial" panose="020B0604020202020204" pitchFamily="34" charset="0"/>
                          <a:cs typeface="Arial" panose="020B0604020202020204" pitchFamily="34" charset="0"/>
                        </a:rPr>
                        <a:t>23</a:t>
                      </a:r>
                    </a:p>
                  </a:txBody>
                  <a:tcPr marL="576000" marT="180000"/>
                </a:tc>
                <a:tc>
                  <a:txBody>
                    <a:bodyPr/>
                    <a:lstStyle/>
                    <a:p>
                      <a:r>
                        <a:rPr lang="en-US" sz="2000" dirty="0">
                          <a:latin typeface="Arial" panose="020B0604020202020204" pitchFamily="34" charset="0"/>
                          <a:cs typeface="Arial" panose="020B0604020202020204" pitchFamily="34" charset="0"/>
                        </a:rPr>
                        <a:t>20</a:t>
                      </a:r>
                    </a:p>
                  </a:txBody>
                  <a:tcPr marL="576000" marT="180000"/>
                </a:tc>
                <a:tc>
                  <a:txBody>
                    <a:bodyPr/>
                    <a:lstStyle/>
                    <a:p>
                      <a:r>
                        <a:rPr lang="en-US" sz="2000" dirty="0">
                          <a:latin typeface="Arial" panose="020B0604020202020204" pitchFamily="34" charset="0"/>
                          <a:cs typeface="Arial" panose="020B0604020202020204" pitchFamily="34" charset="0"/>
                        </a:rPr>
                        <a:t>37*</a:t>
                      </a:r>
                    </a:p>
                  </a:txBody>
                  <a:tcPr marL="576000" marT="180000"/>
                </a:tc>
                <a:extLst>
                  <a:ext uri="{0D108BD9-81ED-4DB2-BD59-A6C34878D82A}">
                    <a16:rowId xmlns:a16="http://schemas.microsoft.com/office/drawing/2014/main" val="1807934470"/>
                  </a:ext>
                </a:extLst>
              </a:tr>
              <a:tr h="716280">
                <a:tc>
                  <a:txBody>
                    <a:bodyPr/>
                    <a:lstStyle/>
                    <a:p>
                      <a:r>
                        <a:rPr lang="en-US" sz="2000" dirty="0">
                          <a:latin typeface="Arial" panose="020B0604020202020204" pitchFamily="34" charset="0"/>
                          <a:cs typeface="Arial" panose="020B0604020202020204" pitchFamily="34" charset="0"/>
                        </a:rPr>
                        <a:t>Surveys</a:t>
                      </a:r>
                    </a:p>
                  </a:txBody>
                  <a:tcPr marT="180000"/>
                </a:tc>
                <a:tc>
                  <a:txBody>
                    <a:bodyPr/>
                    <a:lstStyle/>
                    <a:p>
                      <a:r>
                        <a:rPr lang="en-US" sz="2000" dirty="0">
                          <a:latin typeface="Arial" panose="020B0604020202020204" pitchFamily="34" charset="0"/>
                          <a:cs typeface="Arial" panose="020B0604020202020204" pitchFamily="34" charset="0"/>
                        </a:rPr>
                        <a:t>980</a:t>
                      </a:r>
                    </a:p>
                  </a:txBody>
                  <a:tcPr marL="576000" marT="180000"/>
                </a:tc>
                <a:tc>
                  <a:txBody>
                    <a:bodyPr/>
                    <a:lstStyle/>
                    <a:p>
                      <a:r>
                        <a:rPr lang="en-US" sz="2000" dirty="0">
                          <a:latin typeface="Arial" panose="020B0604020202020204" pitchFamily="34" charset="0"/>
                          <a:cs typeface="Arial" panose="020B0604020202020204" pitchFamily="34" charset="0"/>
                        </a:rPr>
                        <a:t>403</a:t>
                      </a:r>
                    </a:p>
                  </a:txBody>
                  <a:tcPr marL="576000" marT="180000"/>
                </a:tc>
                <a:tc>
                  <a:txBody>
                    <a:bodyPr/>
                    <a:lstStyle/>
                    <a:p>
                      <a:r>
                        <a:rPr lang="en-US" sz="2000" dirty="0">
                          <a:latin typeface="Arial" panose="020B0604020202020204" pitchFamily="34" charset="0"/>
                          <a:cs typeface="Arial" panose="020B0604020202020204" pitchFamily="34" charset="0"/>
                        </a:rPr>
                        <a:t>1390</a:t>
                      </a:r>
                    </a:p>
                  </a:txBody>
                  <a:tcPr marL="576000" marT="180000"/>
                </a:tc>
                <a:extLst>
                  <a:ext uri="{0D108BD9-81ED-4DB2-BD59-A6C34878D82A}">
                    <a16:rowId xmlns:a16="http://schemas.microsoft.com/office/drawing/2014/main" val="2219261887"/>
                  </a:ext>
                </a:extLst>
              </a:tr>
            </a:tbl>
          </a:graphicData>
        </a:graphic>
      </p:graphicFrame>
    </p:spTree>
    <p:extLst>
      <p:ext uri="{BB962C8B-B14F-4D97-AF65-F5344CB8AC3E}">
        <p14:creationId xmlns:p14="http://schemas.microsoft.com/office/powerpoint/2010/main" val="745728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DSC_3732">
            <a:extLst>
              <a:ext uri="{FF2B5EF4-FFF2-40B4-BE49-F238E27FC236}">
                <a16:creationId xmlns:a16="http://schemas.microsoft.com/office/drawing/2014/main" id="{64A8C29F-12B0-44C1-B529-D3979BF7713E}"/>
              </a:ext>
            </a:extLst>
          </p:cNvPr>
          <p:cNvPicPr>
            <a:picLocks noChangeAspect="1" noChangeArrowheads="1"/>
          </p:cNvPicPr>
          <p:nvPr/>
        </p:nvPicPr>
        <p:blipFill>
          <a:blip r:embed="rId2" cstate="screen"/>
          <a:srcRect/>
          <a:stretch>
            <a:fillRect/>
          </a:stretch>
        </p:blipFill>
        <p:spPr bwMode="auto">
          <a:xfrm>
            <a:off x="1143000" y="-15478"/>
            <a:ext cx="6858000" cy="5158979"/>
          </a:xfrm>
          <a:prstGeom prst="rect">
            <a:avLst/>
          </a:prstGeom>
          <a:noFill/>
          <a:ln w="9525">
            <a:noFill/>
            <a:miter lim="800000"/>
            <a:headEnd/>
            <a:tailEnd/>
          </a:ln>
        </p:spPr>
      </p:pic>
      <p:sp>
        <p:nvSpPr>
          <p:cNvPr id="2" name="Title 1">
            <a:extLst>
              <a:ext uri="{FF2B5EF4-FFF2-40B4-BE49-F238E27FC236}">
                <a16:creationId xmlns:a16="http://schemas.microsoft.com/office/drawing/2014/main" id="{4D8E1823-1196-492A-962C-2B64D42416FF}"/>
              </a:ext>
            </a:extLst>
          </p:cNvPr>
          <p:cNvSpPr>
            <a:spLocks noGrp="1"/>
          </p:cNvSpPr>
          <p:nvPr>
            <p:ph type="ctrTitle"/>
          </p:nvPr>
        </p:nvSpPr>
        <p:spPr>
          <a:xfrm>
            <a:off x="1657350" y="1809750"/>
            <a:ext cx="5829300" cy="1104900"/>
          </a:xfrm>
        </p:spPr>
        <p:txBody>
          <a:bodyPr>
            <a:normAutofit/>
          </a:bodyPr>
          <a:lstStyle/>
          <a:p>
            <a:r>
              <a:rPr lang="en-US" b="1" dirty="0">
                <a:solidFill>
                  <a:schemeClr val="bg1"/>
                </a:solidFill>
                <a:effectLst>
                  <a:outerShdw blurRad="38100" dist="38100" dir="2700000" algn="tl">
                    <a:srgbClr val="000000">
                      <a:alpha val="43137"/>
                    </a:srgbClr>
                  </a:outerShdw>
                </a:effectLst>
              </a:rPr>
              <a:t>Modelling Approach</a:t>
            </a:r>
          </a:p>
        </p:txBody>
      </p:sp>
    </p:spTree>
    <p:extLst>
      <p:ext uri="{BB962C8B-B14F-4D97-AF65-F5344CB8AC3E}">
        <p14:creationId xmlns:p14="http://schemas.microsoft.com/office/powerpoint/2010/main" val="1492598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ba51ba4f-897f-420f-b428-97704f0b731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3515</TotalTime>
  <Words>2310</Words>
  <Application>Microsoft Office PowerPoint</Application>
  <PresentationFormat>On-screen Show (16:9)</PresentationFormat>
  <Paragraphs>356</Paragraphs>
  <Slides>21</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Arial Narrow</vt:lpstr>
      <vt:lpstr>Calibri</vt:lpstr>
      <vt:lpstr>Century Gothic</vt:lpstr>
      <vt:lpstr>Times New Roman</vt:lpstr>
      <vt:lpstr>Wingdings</vt:lpstr>
      <vt:lpstr>Thème Office</vt:lpstr>
      <vt:lpstr>Acrobat Document</vt:lpstr>
      <vt:lpstr>PowerPoint Presentation</vt:lpstr>
      <vt:lpstr>IUCN Red List Assessments for African Elephants</vt:lpstr>
      <vt:lpstr>IUCN Red List Catégories &amp; Criteria </vt:lpstr>
      <vt:lpstr>PowerPoint Presentation</vt:lpstr>
      <vt:lpstr>Two Species Two Assessments</vt:lpstr>
      <vt:lpstr>PowerPoint Presentation</vt:lpstr>
      <vt:lpstr>Data Inputs</vt:lpstr>
      <vt:lpstr>Data Inputs</vt:lpstr>
      <vt:lpstr>Modelling Approach</vt:lpstr>
      <vt:lpstr>Modelling approach</vt:lpstr>
      <vt:lpstr>Modelling approach</vt:lpstr>
      <vt:lpstr>PowerPoint Presentation</vt:lpstr>
      <vt:lpstr>Distribution of African Forest Elephant</vt:lpstr>
      <vt:lpstr>Distribution of African Savanna Elephant</vt:lpstr>
      <vt:lpstr>Density derived population estimates used to derive weighted trend</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AfESG presentation Maisels slides</dc:title>
  <dc:creator>BIOMONITORING</dc:creator>
  <cp:lastModifiedBy>YAHYA Mohammed</cp:lastModifiedBy>
  <cp:revision>206</cp:revision>
  <dcterms:created xsi:type="dcterms:W3CDTF">2019-07-01T14:18:02Z</dcterms:created>
  <dcterms:modified xsi:type="dcterms:W3CDTF">2021-11-23T17:01:59Z</dcterms:modified>
</cp:coreProperties>
</file>