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80" r:id="rId5"/>
    <p:sldId id="276" r:id="rId6"/>
    <p:sldId id="277" r:id="rId7"/>
    <p:sldId id="281" r:id="rId8"/>
    <p:sldId id="282" r:id="rId9"/>
    <p:sldId id="284" r:id="rId10"/>
    <p:sldId id="278" r:id="rId11"/>
    <p:sldId id="27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C8018895-7573-9E4A-B5BF-8410602F6772}">
          <p14:sldIdLst>
            <p14:sldId id="280"/>
            <p14:sldId id="276"/>
            <p14:sldId id="277"/>
            <p14:sldId id="281"/>
            <p14:sldId id="282"/>
            <p14:sldId id="284"/>
            <p14:sldId id="278"/>
            <p14:sldId id="2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493"/>
    <a:srgbClr val="01C6FD"/>
    <a:srgbClr val="79AE02"/>
    <a:srgbClr val="067F9C"/>
    <a:srgbClr val="014E52"/>
    <a:srgbClr val="0C596D"/>
    <a:srgbClr val="03556D"/>
    <a:srgbClr val="145C72"/>
    <a:srgbClr val="0000A4"/>
    <a:srgbClr val="1ABE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71915" autoAdjust="0"/>
  </p:normalViewPr>
  <p:slideViewPr>
    <p:cSldViewPr snapToGrid="0">
      <p:cViewPr varScale="1">
        <p:scale>
          <a:sx n="110" d="100"/>
          <a:sy n="110" d="100"/>
        </p:scale>
        <p:origin x="438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876A3F-4FE3-4D4F-B92F-163183850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516C7-1FF3-F44B-93B1-24B9AA324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4C92B-6A45-864A-B429-22A9039765DA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C6268A-8AA9-4C40-BEFB-029DF3E8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928AC-AE76-324A-BA05-D16BF60C79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2C3C4-9460-4343-9283-24A378E27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65FE6-BEE9-465E-9202-2D200EDE749C}" type="datetimeFigureOut">
              <a:rPr lang="en-GB" smtClean="0"/>
              <a:t>29/11/2021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E8F2A-B3D4-43F2-B39B-CD77F64A195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6177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3792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6423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747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1771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992" y="124953"/>
            <a:ext cx="11944014" cy="4372387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14493"/>
              </a:solidFill>
              <a:highlight>
                <a:srgbClr val="014493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7048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0" y="3802065"/>
            <a:ext cx="9784080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0" y="4294303"/>
            <a:ext cx="9784080" cy="1737360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EE20CA-547F-469A-BCD3-A590AAFDB0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5" y="304774"/>
            <a:ext cx="399846" cy="559567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0713AD7-7DA4-45A0-B8FC-F2EAEDE15F72}"/>
              </a:ext>
            </a:extLst>
          </p:cNvPr>
          <p:cNvSpPr txBox="1">
            <a:spLocks/>
          </p:cNvSpPr>
          <p:nvPr userDrawn="1"/>
        </p:nvSpPr>
        <p:spPr>
          <a:xfrm>
            <a:off x="967089" y="384795"/>
            <a:ext cx="11174186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Presentation to Jaguar Coordination Committee</a:t>
            </a:r>
          </a:p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21 October 2021</a:t>
            </a:r>
          </a:p>
        </p:txBody>
      </p:sp>
    </p:spTree>
    <p:extLst>
      <p:ext uri="{BB962C8B-B14F-4D97-AF65-F5344CB8AC3E}">
        <p14:creationId xmlns:p14="http://schemas.microsoft.com/office/powerpoint/2010/main" val="142414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0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23026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35999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0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3026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35999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E68D7F5-0933-4034-8A23-8346320FB2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5" y="304774"/>
            <a:ext cx="399846" cy="559567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598ED43-02B5-4F78-B152-F34F028E304A}"/>
              </a:ext>
            </a:extLst>
          </p:cNvPr>
          <p:cNvSpPr txBox="1">
            <a:spLocks/>
          </p:cNvSpPr>
          <p:nvPr userDrawn="1"/>
        </p:nvSpPr>
        <p:spPr>
          <a:xfrm>
            <a:off x="967089" y="384795"/>
            <a:ext cx="11174186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Presentation to Jaguar Coordination Committee</a:t>
            </a:r>
          </a:p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21 October 2021</a:t>
            </a:r>
          </a:p>
        </p:txBody>
      </p:sp>
    </p:spTree>
    <p:extLst>
      <p:ext uri="{BB962C8B-B14F-4D97-AF65-F5344CB8AC3E}">
        <p14:creationId xmlns:p14="http://schemas.microsoft.com/office/powerpoint/2010/main" val="2554481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0" y="0"/>
            <a:ext cx="58928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93776"/>
            <a:ext cx="5170715" cy="1089529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499" y="2061165"/>
            <a:ext cx="5045529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499" y="2708227"/>
            <a:ext cx="5045529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ABB963-FD49-47E8-8E4E-5F860962DE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5" y="304774"/>
            <a:ext cx="399846" cy="559567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72955ED-0BCF-450C-BF3B-B7E9A839811A}"/>
              </a:ext>
            </a:extLst>
          </p:cNvPr>
          <p:cNvSpPr txBox="1">
            <a:spLocks/>
          </p:cNvSpPr>
          <p:nvPr userDrawn="1"/>
        </p:nvSpPr>
        <p:spPr>
          <a:xfrm>
            <a:off x="967089" y="384795"/>
            <a:ext cx="11174186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Presentation to Jaguar Coordination Committee</a:t>
            </a:r>
          </a:p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21 October 2021</a:t>
            </a:r>
          </a:p>
        </p:txBody>
      </p:sp>
    </p:spTree>
    <p:extLst>
      <p:ext uri="{BB962C8B-B14F-4D97-AF65-F5344CB8AC3E}">
        <p14:creationId xmlns:p14="http://schemas.microsoft.com/office/powerpoint/2010/main" val="2043872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123987" y="124955"/>
            <a:ext cx="11953415" cy="44080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224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3">
            <a:extLst>
              <a:ext uri="{FF2B5EF4-FFF2-40B4-BE49-F238E27FC236}">
                <a16:creationId xmlns:a16="http://schemas.microsoft.com/office/drawing/2014/main" id="{7F75D8AF-79DE-4E2B-A15F-8EC66948BC31}"/>
              </a:ext>
            </a:extLst>
          </p:cNvPr>
          <p:cNvSpPr/>
          <p:nvPr userDrawn="1"/>
        </p:nvSpPr>
        <p:spPr>
          <a:xfrm flipH="1" flipV="1">
            <a:off x="114590" y="4581492"/>
            <a:ext cx="11962815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7219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58E3AAF-44AA-41E0-AE18-8B461598AD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6314" y="1825625"/>
            <a:ext cx="5306787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C1B8B60-5429-4EF9-93D0-2CCCF562B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89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4700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0215"/>
            <a:ext cx="3932237" cy="155718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43535EE-90E2-422C-B7AC-4D346E8D6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500215"/>
            <a:ext cx="6172200" cy="536877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6424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0215"/>
            <a:ext cx="3932237" cy="155718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31CB29F-0BE0-476F-B57A-7638E9BFA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500215"/>
            <a:ext cx="6172200" cy="536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996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10A76-335A-4F5C-BFDD-F2B1CE5D92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5" y="304774"/>
            <a:ext cx="399846" cy="55956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3A7E8-056C-40F0-A14F-AE2ABD71784C}"/>
              </a:ext>
            </a:extLst>
          </p:cNvPr>
          <p:cNvSpPr txBox="1">
            <a:spLocks/>
          </p:cNvSpPr>
          <p:nvPr userDrawn="1"/>
        </p:nvSpPr>
        <p:spPr>
          <a:xfrm>
            <a:off x="967089" y="329396"/>
            <a:ext cx="11174186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800" b="0" dirty="0">
                <a:solidFill>
                  <a:srgbClr val="014493"/>
                </a:solidFill>
              </a:rPr>
              <a:t>Presentation to Jaguar Coordination Committee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solidFill>
                  <a:srgbClr val="014493"/>
                </a:solidFill>
              </a:rPr>
              <a:t>21 October 2021</a:t>
            </a:r>
          </a:p>
        </p:txBody>
      </p:sp>
    </p:spTree>
    <p:extLst>
      <p:ext uri="{BB962C8B-B14F-4D97-AF65-F5344CB8AC3E}">
        <p14:creationId xmlns:p14="http://schemas.microsoft.com/office/powerpoint/2010/main" val="2133432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650" y="136525"/>
            <a:ext cx="11950700" cy="6584951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DAD220-8CE3-4FF4-957A-1E24442C65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87500" y="4022725"/>
            <a:ext cx="10033000" cy="1236236"/>
          </a:xfrm>
          <a:solidFill>
            <a:schemeClr val="tx1">
              <a:alpha val="68000"/>
            </a:schemeClr>
          </a:solidFill>
        </p:spPr>
        <p:txBody>
          <a:bodyPr lIns="274320" tIns="274320" rIns="274320" bIns="274320" anchor="ctr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550" y="3269342"/>
            <a:ext cx="1155366" cy="2576090"/>
          </a:xfrm>
          <a:noFill/>
        </p:spPr>
        <p:txBody>
          <a:bodyPr wrap="square" lIns="182880" tIns="182880" rIns="182880" bIns="91440">
            <a:spAutoFit/>
          </a:bodyPr>
          <a:lstStyle>
            <a:lvl1pPr marL="0" indent="0">
              <a:buNone/>
              <a:defRPr sz="1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283712C-6C33-4303-985C-6493AAFAF40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014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3"/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975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4192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3"/>
            <a:ext cx="12192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992" y="4587876"/>
            <a:ext cx="11944014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913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3860800"/>
            <a:ext cx="9666514" cy="1686720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 2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5610170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54705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7F86AE-7774-0B40-8944-DF91C77B0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0125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8B34C0F-55D9-4E59-AEA3-6DC2A75C7394}"/>
              </a:ext>
            </a:extLst>
          </p:cNvPr>
          <p:cNvSpPr txBox="1">
            <a:spLocks/>
          </p:cNvSpPr>
          <p:nvPr userDrawn="1"/>
        </p:nvSpPr>
        <p:spPr>
          <a:xfrm>
            <a:off x="967089" y="481745"/>
            <a:ext cx="11174186" cy="2862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r-FR" sz="1400" b="0" dirty="0">
                <a:solidFill>
                  <a:srgbClr val="014493"/>
                </a:solidFill>
              </a:rPr>
              <a:t>Présentation à la troisième réunion des signataires du protocole d'accord sur l'éléphant d'Afrique de l'Ouest</a:t>
            </a:r>
            <a:endParaRPr lang="en-US" sz="1400" b="0" dirty="0">
              <a:solidFill>
                <a:srgbClr val="01449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09EDFE-6CEB-4FD2-B475-A60CED0BF4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5" y="304774"/>
            <a:ext cx="399846" cy="55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0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1121708"/>
            <a:ext cx="11174186" cy="5909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3021EC-2EC7-423E-8E67-1B369178B7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5" y="304774"/>
            <a:ext cx="399846" cy="559567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58502BF-31F5-4836-9E0D-A862DC90E7CB}"/>
              </a:ext>
            </a:extLst>
          </p:cNvPr>
          <p:cNvSpPr txBox="1">
            <a:spLocks/>
          </p:cNvSpPr>
          <p:nvPr userDrawn="1"/>
        </p:nvSpPr>
        <p:spPr>
          <a:xfrm>
            <a:off x="967089" y="384795"/>
            <a:ext cx="11174186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Presentation to Jaguar Coordination Committee</a:t>
            </a:r>
          </a:p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21 October 2021</a:t>
            </a:r>
          </a:p>
        </p:txBody>
      </p:sp>
    </p:spTree>
    <p:extLst>
      <p:ext uri="{BB962C8B-B14F-4D97-AF65-F5344CB8AC3E}">
        <p14:creationId xmlns:p14="http://schemas.microsoft.com/office/powerpoint/2010/main" val="21451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314" y="140117"/>
            <a:ext cx="11174186" cy="1311128"/>
          </a:xfrm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</a:pPr>
            <a:r>
              <a:rPr lang="en-US" sz="1800" b="0" dirty="0">
                <a:solidFill>
                  <a:srgbClr val="014493"/>
                </a:solidFill>
              </a:rPr>
              <a:t>Presentation to Jaguar Coordination Committee</a:t>
            </a:r>
            <a:br>
              <a:rPr lang="en-US" sz="1800" b="0" dirty="0">
                <a:solidFill>
                  <a:srgbClr val="014493"/>
                </a:solidFill>
              </a:rPr>
            </a:br>
            <a:r>
              <a:rPr lang="en-US" sz="1800" b="0" dirty="0">
                <a:solidFill>
                  <a:srgbClr val="014493"/>
                </a:solidFill>
              </a:rPr>
              <a:t>21 October 2021</a:t>
            </a:r>
            <a:br>
              <a:rPr lang="en-US" sz="1800" b="0" dirty="0">
                <a:solidFill>
                  <a:srgbClr val="014493"/>
                </a:solidFill>
              </a:rPr>
            </a:b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1449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F05F3BA-65F5-4621-807B-C8B857D01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8900" y="1463346"/>
            <a:ext cx="5181600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DF89E18-CCB2-4D69-AB77-CAB656EC21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38898" y="2149311"/>
            <a:ext cx="5181601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86F9159-693C-4325-939A-8C6869B22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463346"/>
            <a:ext cx="5306787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BEA361C8-0231-48E8-965E-6BB6D606C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6314" y="2149311"/>
            <a:ext cx="5306789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96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500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20114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500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20114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970C8A-1D1C-4911-B439-47B5849DD1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5" y="304774"/>
            <a:ext cx="399846" cy="559567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D785AEB-8595-4489-A1F9-A70F22BC20F7}"/>
              </a:ext>
            </a:extLst>
          </p:cNvPr>
          <p:cNvSpPr txBox="1">
            <a:spLocks/>
          </p:cNvSpPr>
          <p:nvPr userDrawn="1"/>
        </p:nvSpPr>
        <p:spPr>
          <a:xfrm>
            <a:off x="967089" y="384795"/>
            <a:ext cx="11174186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Presentation to Jaguar Coordination Committee</a:t>
            </a:r>
          </a:p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21 October 2021</a:t>
            </a:r>
          </a:p>
        </p:txBody>
      </p:sp>
    </p:spTree>
    <p:extLst>
      <p:ext uri="{BB962C8B-B14F-4D97-AF65-F5344CB8AC3E}">
        <p14:creationId xmlns:p14="http://schemas.microsoft.com/office/powerpoint/2010/main" val="144025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253331"/>
            <a:ext cx="11174186" cy="4770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A3C17-8AAC-4933-A7DA-CD7D3F84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31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11327C16-7886-47DD-AEB1-FBE23226E4C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0979682" y="6554919"/>
            <a:ext cx="1207301" cy="0"/>
          </a:xfrm>
          <a:prstGeom prst="line">
            <a:avLst/>
          </a:prstGeom>
          <a:noFill/>
          <a:ln w="12700" cap="sq">
            <a:solidFill>
              <a:srgbClr val="014493"/>
            </a:solidFill>
            <a:round/>
            <a:headEnd type="none"/>
            <a:tailEnd type="none"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1350"/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00E305B2-E155-41A7-80DB-D16A2C5BFEF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430418" y="6554919"/>
            <a:ext cx="573839" cy="0"/>
          </a:xfrm>
          <a:prstGeom prst="line">
            <a:avLst/>
          </a:prstGeom>
          <a:noFill/>
          <a:ln w="12700" cap="sq">
            <a:solidFill>
              <a:srgbClr val="014493"/>
            </a:solidFill>
            <a:round/>
            <a:headEnd type="none"/>
            <a:tailEnd type="none"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80946A-EC31-40BC-91D6-2ED57B301035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568" y="6430683"/>
            <a:ext cx="195767" cy="273966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5119C55-615E-4295-A0E6-41D0922A6D9B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0086055" y="6352478"/>
            <a:ext cx="452022" cy="45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7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61" r:id="rId4"/>
    <p:sldLayoutId id="2147483662" r:id="rId5"/>
    <p:sldLayoutId id="2147483650" r:id="rId6"/>
    <p:sldLayoutId id="2147483668" r:id="rId7"/>
    <p:sldLayoutId id="2147483674" r:id="rId8"/>
    <p:sldLayoutId id="2147483666" r:id="rId9"/>
    <p:sldLayoutId id="2147483664" r:id="rId10"/>
    <p:sldLayoutId id="2147483663" r:id="rId11"/>
    <p:sldLayoutId id="2147483667" r:id="rId12"/>
    <p:sldLayoutId id="2147483671" r:id="rId13"/>
    <p:sldLayoutId id="2147483672" r:id="rId14"/>
    <p:sldLayoutId id="2147483673" r:id="rId15"/>
    <p:sldLayoutId id="2147483675" r:id="rId16"/>
    <p:sldLayoutId id="2147483676" r:id="rId17"/>
    <p:sldLayoutId id="2147483665" r:id="rId18"/>
    <p:sldLayoutId id="2147483669" r:id="rId19"/>
    <p:sldLayoutId id="214748367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600" b="1" kern="1200" spc="-6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01449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rgbClr val="01449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1449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1449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1449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732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25826-43B0-4C2C-B9EA-3B5F93A640EA}"/>
              </a:ext>
            </a:extLst>
          </p:cNvPr>
          <p:cNvSpPr txBox="1">
            <a:spLocks/>
          </p:cNvSpPr>
          <p:nvPr/>
        </p:nvSpPr>
        <p:spPr>
          <a:xfrm>
            <a:off x="696686" y="2314026"/>
            <a:ext cx="9666514" cy="6032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14493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EC61749-AFFC-49CE-BF60-D2D8442840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0378" y="1033706"/>
            <a:ext cx="11174186" cy="507831"/>
          </a:xfrm>
        </p:spPr>
        <p:txBody>
          <a:bodyPr/>
          <a:lstStyle/>
          <a:p>
            <a:pPr algn="ctr"/>
            <a:r>
              <a:rPr kumimoji="0" lang="en-US" sz="30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j-ea"/>
                <a:cs typeface="Arial" panose="020B0604020202020204" pitchFamily="34" charset="0"/>
              </a:rPr>
              <a:t> </a:t>
            </a:r>
            <a:endParaRPr lang="en-US" sz="3000" dirty="0"/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16D5855B-3026-435F-9D89-299F5888D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679" y="1704884"/>
            <a:ext cx="11174185" cy="3023524"/>
          </a:xfrm>
        </p:spPr>
        <p:txBody>
          <a:bodyPr/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de-DE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7A22A3-A154-4E96-9757-9ABF4C0ED7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67" b="9878"/>
          <a:stretch/>
        </p:blipFill>
        <p:spPr>
          <a:xfrm>
            <a:off x="0" y="-736978"/>
            <a:ext cx="12192000" cy="5308022"/>
          </a:xfrm>
          <a:prstGeom prst="rect">
            <a:avLst/>
          </a:prstGeom>
        </p:spPr>
      </p:pic>
      <p:sp>
        <p:nvSpPr>
          <p:cNvPr id="7" name="Title 50">
            <a:extLst>
              <a:ext uri="{FF2B5EF4-FFF2-40B4-BE49-F238E27FC236}">
                <a16:creationId xmlns:a16="http://schemas.microsoft.com/office/drawing/2014/main" id="{64BF22B1-8A49-455C-A8EB-56DFB3A0A0BD}"/>
              </a:ext>
            </a:extLst>
          </p:cNvPr>
          <p:cNvSpPr txBox="1">
            <a:spLocks/>
          </p:cNvSpPr>
          <p:nvPr/>
        </p:nvSpPr>
        <p:spPr>
          <a:xfrm>
            <a:off x="226423" y="5271383"/>
            <a:ext cx="10607040" cy="7017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800" b="1" kern="1200" spc="-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14493"/>
                </a:solidFill>
              </a:rPr>
              <a:t>Rapport pour </a:t>
            </a:r>
            <a:r>
              <a:rPr lang="en-US" dirty="0">
                <a:solidFill>
                  <a:srgbClr val="014493"/>
                </a:solidFill>
                <a:highlight>
                  <a:srgbClr val="FFFF00"/>
                </a:highlight>
              </a:rPr>
              <a:t>le TOGO</a:t>
            </a:r>
            <a:endParaRPr lang="es-ES" dirty="0">
              <a:solidFill>
                <a:srgbClr val="014493"/>
              </a:solidFill>
              <a:highlight>
                <a:srgbClr val="FFFF00"/>
              </a:highlight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58B2F85E-8798-4C93-95BE-958C1FD8EA4B}"/>
              </a:ext>
            </a:extLst>
          </p:cNvPr>
          <p:cNvSpPr txBox="1">
            <a:spLocks/>
          </p:cNvSpPr>
          <p:nvPr/>
        </p:nvSpPr>
        <p:spPr>
          <a:xfrm>
            <a:off x="0" y="-612890"/>
            <a:ext cx="5641684" cy="2529923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kern="1200" spc="-6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dirty="0">
                <a:solidFill>
                  <a:schemeClr val="bg1"/>
                </a:solidFill>
              </a:rPr>
              <a:t>Convention sur la conservation des espèces migratrices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8376D7-869A-40A8-A105-B7D5FAFB0D2D}"/>
              </a:ext>
            </a:extLst>
          </p:cNvPr>
          <p:cNvSpPr txBox="1"/>
          <p:nvPr/>
        </p:nvSpPr>
        <p:spPr>
          <a:xfrm>
            <a:off x="10862" y="3504486"/>
            <a:ext cx="12326714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Troisième réunion des signataires du protocole d'accord concernant les mesures de conservation des populations ouest-africaines de l'éléphant d'Afrique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(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Loxodonta Africana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30 novembre et 1er décembre 2021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226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25826-43B0-4C2C-B9EA-3B5F93A640EA}"/>
              </a:ext>
            </a:extLst>
          </p:cNvPr>
          <p:cNvSpPr txBox="1">
            <a:spLocks/>
          </p:cNvSpPr>
          <p:nvPr/>
        </p:nvSpPr>
        <p:spPr>
          <a:xfrm>
            <a:off x="696686" y="2314026"/>
            <a:ext cx="9666514" cy="6032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14493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EC61749-AFFC-49CE-BF60-D2D8442840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0378" y="1033706"/>
            <a:ext cx="11174186" cy="507831"/>
          </a:xfrm>
        </p:spPr>
        <p:txBody>
          <a:bodyPr/>
          <a:lstStyle/>
          <a:p>
            <a:pPr algn="ctr"/>
            <a:r>
              <a:rPr kumimoji="0" lang="en-US" sz="30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j-ea"/>
                <a:cs typeface="Arial" panose="020B0604020202020204" pitchFamily="34" charset="0"/>
              </a:rPr>
              <a:t> </a:t>
            </a:r>
            <a:endParaRPr lang="en-US" sz="3000" dirty="0"/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16D5855B-3026-435F-9D89-299F5888D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378" y="1726202"/>
            <a:ext cx="10910635" cy="4889554"/>
          </a:xfrm>
        </p:spPr>
        <p:txBody>
          <a:bodyPr/>
          <a:lstStyle/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de-DE" sz="2000" dirty="0">
                <a:solidFill>
                  <a:schemeClr val="tx1"/>
                </a:solidFill>
              </a:rPr>
              <a:t>Le Togo a </a:t>
            </a:r>
            <a:r>
              <a:rPr lang="de-DE" sz="2000" dirty="0" err="1">
                <a:solidFill>
                  <a:schemeClr val="tx1"/>
                </a:solidFill>
              </a:rPr>
              <a:t>signé</a:t>
            </a:r>
            <a:r>
              <a:rPr lang="de-DE" sz="2000" dirty="0">
                <a:solidFill>
                  <a:schemeClr val="tx1"/>
                </a:solidFill>
              </a:rPr>
              <a:t> et </a:t>
            </a:r>
            <a:r>
              <a:rPr lang="de-DE" sz="2000" dirty="0" err="1">
                <a:solidFill>
                  <a:schemeClr val="tx1"/>
                </a:solidFill>
              </a:rPr>
              <a:t>ratifié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nombre</a:t>
            </a:r>
            <a:r>
              <a:rPr lang="de-DE" sz="2000" dirty="0">
                <a:solidFill>
                  <a:schemeClr val="tx1"/>
                </a:solidFill>
              </a:rPr>
              <a:t> de </a:t>
            </a:r>
            <a:r>
              <a:rPr lang="de-DE" sz="2000" dirty="0" err="1">
                <a:solidFill>
                  <a:schemeClr val="tx1"/>
                </a:solidFill>
              </a:rPr>
              <a:t>conventions</a:t>
            </a:r>
            <a:r>
              <a:rPr lang="de-DE" sz="2000" dirty="0">
                <a:solidFill>
                  <a:schemeClr val="tx1"/>
                </a:solidFill>
              </a:rPr>
              <a:t> et </a:t>
            </a:r>
            <a:r>
              <a:rPr lang="de-DE" sz="2000" dirty="0" err="1">
                <a:solidFill>
                  <a:schemeClr val="tx1"/>
                </a:solidFill>
              </a:rPr>
              <a:t>accords</a:t>
            </a:r>
            <a:r>
              <a:rPr lang="de-DE" sz="2000" dirty="0">
                <a:solidFill>
                  <a:schemeClr val="tx1"/>
                </a:solidFill>
              </a:rPr>
              <a:t> en </a:t>
            </a:r>
            <a:r>
              <a:rPr lang="de-DE" sz="2000" dirty="0" err="1">
                <a:solidFill>
                  <a:schemeClr val="tx1"/>
                </a:solidFill>
              </a:rPr>
              <a:t>faveur</a:t>
            </a:r>
            <a:r>
              <a:rPr lang="de-DE" sz="2000" dirty="0">
                <a:solidFill>
                  <a:schemeClr val="tx1"/>
                </a:solidFill>
              </a:rPr>
              <a:t> de la </a:t>
            </a:r>
            <a:r>
              <a:rPr lang="de-DE" sz="2000" dirty="0" err="1">
                <a:solidFill>
                  <a:schemeClr val="tx1"/>
                </a:solidFill>
              </a:rPr>
              <a:t>conservation</a:t>
            </a:r>
            <a:r>
              <a:rPr lang="de-DE" sz="2000" dirty="0">
                <a:solidFill>
                  <a:schemeClr val="tx1"/>
                </a:solidFill>
              </a:rPr>
              <a:t> de la </a:t>
            </a:r>
            <a:r>
              <a:rPr lang="de-DE" sz="2000" dirty="0" err="1">
                <a:solidFill>
                  <a:schemeClr val="tx1"/>
                </a:solidFill>
              </a:rPr>
              <a:t>biodiversité</a:t>
            </a:r>
            <a:r>
              <a:rPr lang="de-DE" sz="2000" dirty="0">
                <a:solidFill>
                  <a:schemeClr val="tx1"/>
                </a:solidFill>
              </a:rPr>
              <a:t>. Dans le </a:t>
            </a:r>
            <a:r>
              <a:rPr lang="de-DE" sz="2000" dirty="0" err="1">
                <a:solidFill>
                  <a:schemeClr val="tx1"/>
                </a:solidFill>
              </a:rPr>
              <a:t>cadre</a:t>
            </a:r>
            <a:r>
              <a:rPr lang="de-DE" sz="2000" dirty="0">
                <a:solidFill>
                  <a:schemeClr val="tx1"/>
                </a:solidFill>
              </a:rPr>
              <a:t> de la </a:t>
            </a:r>
            <a:r>
              <a:rPr lang="de-DE" sz="2000" dirty="0" err="1">
                <a:solidFill>
                  <a:schemeClr val="tx1"/>
                </a:solidFill>
              </a:rPr>
              <a:t>mise</a:t>
            </a:r>
            <a:r>
              <a:rPr lang="de-DE" sz="2000" dirty="0">
                <a:solidFill>
                  <a:schemeClr val="tx1"/>
                </a:solidFill>
              </a:rPr>
              <a:t> en </a:t>
            </a:r>
            <a:r>
              <a:rPr lang="de-DE" sz="2000" dirty="0" err="1">
                <a:solidFill>
                  <a:schemeClr val="tx1"/>
                </a:solidFill>
              </a:rPr>
              <a:t>oeuvre</a:t>
            </a:r>
            <a:r>
              <a:rPr lang="de-DE" sz="2000" dirty="0">
                <a:solidFill>
                  <a:schemeClr val="tx1"/>
                </a:solidFill>
              </a:rPr>
              <a:t> du </a:t>
            </a:r>
            <a:r>
              <a:rPr lang="de-DE" sz="2000" dirty="0" err="1">
                <a:solidFill>
                  <a:schemeClr val="tx1"/>
                </a:solidFill>
              </a:rPr>
              <a:t>Mémorandum</a:t>
            </a:r>
            <a:r>
              <a:rPr lang="de-DE" sz="2000" dirty="0">
                <a:solidFill>
                  <a:schemeClr val="tx1"/>
                </a:solidFill>
              </a:rPr>
              <a:t> d‘accord </a:t>
            </a:r>
            <a:r>
              <a:rPr lang="de-DE" sz="2000" dirty="0" err="1">
                <a:solidFill>
                  <a:schemeClr val="tx1"/>
                </a:solidFill>
              </a:rPr>
              <a:t>sur</a:t>
            </a:r>
            <a:r>
              <a:rPr lang="de-DE" sz="2000" dirty="0">
                <a:solidFill>
                  <a:schemeClr val="tx1"/>
                </a:solidFill>
              </a:rPr>
              <a:t> la </a:t>
            </a:r>
            <a:r>
              <a:rPr lang="de-DE" sz="2000" dirty="0" err="1">
                <a:solidFill>
                  <a:schemeClr val="tx1"/>
                </a:solidFill>
              </a:rPr>
              <a:t>conservation</a:t>
            </a:r>
            <a:r>
              <a:rPr lang="de-DE" sz="2000" dirty="0">
                <a:solidFill>
                  <a:schemeClr val="tx1"/>
                </a:solidFill>
              </a:rPr>
              <a:t> des </a:t>
            </a:r>
            <a:r>
              <a:rPr lang="de-DE" sz="2000" dirty="0" err="1">
                <a:solidFill>
                  <a:schemeClr val="tx1"/>
                </a:solidFill>
              </a:rPr>
              <a:t>populations</a:t>
            </a:r>
            <a:r>
              <a:rPr lang="de-DE" sz="2000" dirty="0">
                <a:solidFill>
                  <a:schemeClr val="tx1"/>
                </a:solidFill>
              </a:rPr>
              <a:t> des </a:t>
            </a:r>
            <a:r>
              <a:rPr lang="de-DE" sz="2000" dirty="0" err="1">
                <a:solidFill>
                  <a:schemeClr val="tx1"/>
                </a:solidFill>
              </a:rPr>
              <a:t>éléphants</a:t>
            </a:r>
            <a:r>
              <a:rPr lang="de-DE" sz="2000" dirty="0">
                <a:solidFill>
                  <a:schemeClr val="tx1"/>
                </a:solidFill>
              </a:rPr>
              <a:t> de </a:t>
            </a:r>
            <a:r>
              <a:rPr lang="de-DE" sz="2000" dirty="0" err="1">
                <a:solidFill>
                  <a:schemeClr val="tx1"/>
                </a:solidFill>
              </a:rPr>
              <a:t>l‘Afrique</a:t>
            </a:r>
            <a:r>
              <a:rPr lang="de-DE" sz="2000" dirty="0">
                <a:solidFill>
                  <a:schemeClr val="tx1"/>
                </a:solidFill>
              </a:rPr>
              <a:t> de </a:t>
            </a:r>
            <a:r>
              <a:rPr lang="de-DE" sz="2000" dirty="0" err="1">
                <a:solidFill>
                  <a:schemeClr val="tx1"/>
                </a:solidFill>
              </a:rPr>
              <a:t>l‘Ouest</a:t>
            </a:r>
            <a:r>
              <a:rPr lang="de-DE" sz="2000" dirty="0">
                <a:solidFill>
                  <a:schemeClr val="tx1"/>
                </a:solidFill>
              </a:rPr>
              <a:t>, le Togo a </a:t>
            </a:r>
            <a:r>
              <a:rPr lang="de-DE" sz="2000" dirty="0" err="1">
                <a:solidFill>
                  <a:schemeClr val="tx1"/>
                </a:solidFill>
              </a:rPr>
              <a:t>mené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plusieurs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activités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dont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l‘essentiel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porte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sur</a:t>
            </a:r>
            <a:r>
              <a:rPr lang="de-DE" sz="2000" dirty="0">
                <a:solidFill>
                  <a:schemeClr val="tx1"/>
                </a:solidFill>
              </a:rPr>
              <a:t> :</a:t>
            </a:r>
          </a:p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de-DE" sz="2000" dirty="0">
              <a:solidFill>
                <a:schemeClr val="tx1"/>
              </a:solidFill>
            </a:endParaRPr>
          </a:p>
          <a:p>
            <a:pPr marL="742950" lvl="1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fr-FR" sz="2000" dirty="0">
                <a:solidFill>
                  <a:schemeClr val="tx1"/>
                </a:solidFill>
              </a:rPr>
              <a:t>organisation régulière des missions de patrouilles dans les aires protégées (AP) notamment le parc national Fazao-Malfakassa (PNFM);</a:t>
            </a:r>
          </a:p>
          <a:p>
            <a:pPr marL="742950" lvl="1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FR" sz="2000" dirty="0">
                <a:solidFill>
                  <a:schemeClr val="tx1"/>
                </a:solidFill>
              </a:rPr>
              <a:t> mise en place d’un système de collecte et de traitement de données du suivi écologique avec l’appui de MIKE dans le PNFM;</a:t>
            </a:r>
          </a:p>
          <a:p>
            <a:pPr marL="742950" lvl="1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FR" sz="2000" dirty="0">
                <a:solidFill>
                  <a:schemeClr val="tx1"/>
                </a:solidFill>
              </a:rPr>
              <a:t>Élaboration et mise en œuvre du PANI : </a:t>
            </a:r>
          </a:p>
          <a:p>
            <a:pPr marL="742950" lvl="1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FR" sz="2000" dirty="0">
                <a:solidFill>
                  <a:schemeClr val="tx1"/>
                </a:solidFill>
              </a:rPr>
              <a:t>inventaire des éléphants en cours dans le parc national Fazao-Malfakassa;</a:t>
            </a:r>
          </a:p>
          <a:p>
            <a:pPr marL="742950" lvl="1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FR" sz="2000" dirty="0">
                <a:solidFill>
                  <a:schemeClr val="tx1"/>
                </a:solidFill>
              </a:rPr>
              <a:t> sécurisation des AP par leur </a:t>
            </a:r>
            <a:r>
              <a:rPr lang="fr-FR" sz="2000" dirty="0" err="1">
                <a:solidFill>
                  <a:schemeClr val="tx1"/>
                </a:solidFill>
              </a:rPr>
              <a:t>redélimitation</a:t>
            </a:r>
            <a:r>
              <a:rPr lang="fr-FR" sz="2000" dirty="0">
                <a:solidFill>
                  <a:schemeClr val="tx1"/>
                </a:solidFill>
              </a:rPr>
              <a:t> consensuelle;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787596-2D6B-47E0-AB2E-A32E9631087C}"/>
              </a:ext>
            </a:extLst>
          </p:cNvPr>
          <p:cNvSpPr txBox="1"/>
          <p:nvPr/>
        </p:nvSpPr>
        <p:spPr>
          <a:xfrm>
            <a:off x="584679" y="1218371"/>
            <a:ext cx="919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Mise en œuvre du protocole d'accord au TOGO</a:t>
            </a:r>
            <a:endParaRPr lang="en-US" b="1" i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23569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25826-43B0-4C2C-B9EA-3B5F93A640EA}"/>
              </a:ext>
            </a:extLst>
          </p:cNvPr>
          <p:cNvSpPr txBox="1">
            <a:spLocks/>
          </p:cNvSpPr>
          <p:nvPr/>
        </p:nvSpPr>
        <p:spPr>
          <a:xfrm>
            <a:off x="696686" y="2314026"/>
            <a:ext cx="9666514" cy="6032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14493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EC61749-AFFC-49CE-BF60-D2D8442840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0378" y="1033706"/>
            <a:ext cx="11174186" cy="507831"/>
          </a:xfrm>
        </p:spPr>
        <p:txBody>
          <a:bodyPr/>
          <a:lstStyle/>
          <a:p>
            <a:pPr algn="ctr"/>
            <a:r>
              <a:rPr kumimoji="0" lang="en-US" sz="30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j-ea"/>
                <a:cs typeface="Arial" panose="020B0604020202020204" pitchFamily="34" charset="0"/>
              </a:rPr>
              <a:t> </a:t>
            </a:r>
            <a:endParaRPr lang="en-US" sz="3000" dirty="0"/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16D5855B-3026-435F-9D89-299F5888D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679" y="1704884"/>
            <a:ext cx="11174185" cy="4642128"/>
          </a:xfrm>
        </p:spPr>
        <p:txBody>
          <a:bodyPr/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de-DE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 algn="just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DE" sz="2000" dirty="0">
                <a:solidFill>
                  <a:schemeClr val="tx1"/>
                </a:solidFill>
              </a:rPr>
              <a:t>Elaboration du </a:t>
            </a:r>
            <a:r>
              <a:rPr lang="fr-FR" sz="2000" dirty="0">
                <a:solidFill>
                  <a:schemeClr val="tx1"/>
                </a:solidFill>
              </a:rPr>
              <a:t>projet de loi ‘’portant protection et contrôle du commerce des espèces de faune et de flore sauvages’</a:t>
            </a:r>
            <a:r>
              <a:rPr lang="de-DE" sz="2000" dirty="0">
                <a:solidFill>
                  <a:schemeClr val="tx1"/>
                </a:solidFill>
              </a:rPr>
              <a:t> et </a:t>
            </a:r>
            <a:r>
              <a:rPr lang="de-DE" sz="2000" dirty="0" err="1">
                <a:solidFill>
                  <a:schemeClr val="tx1"/>
                </a:solidFill>
              </a:rPr>
              <a:t>certains</a:t>
            </a:r>
            <a:r>
              <a:rPr lang="de-DE" sz="2000" dirty="0">
                <a:solidFill>
                  <a:schemeClr val="tx1"/>
                </a:solidFill>
              </a:rPr>
              <a:t> de </a:t>
            </a:r>
            <a:r>
              <a:rPr lang="de-DE" sz="2000" dirty="0" err="1">
                <a:solidFill>
                  <a:schemeClr val="tx1"/>
                </a:solidFill>
              </a:rPr>
              <a:t>ses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textes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d‘application</a:t>
            </a:r>
            <a:r>
              <a:rPr lang="de-DE" sz="2000" dirty="0">
                <a:solidFill>
                  <a:schemeClr val="tx1"/>
                </a:solidFill>
              </a:rPr>
              <a:t>;</a:t>
            </a:r>
          </a:p>
          <a:p>
            <a:pPr marL="742950" marR="0" lvl="1" indent="-285750" algn="just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DE" sz="2000" dirty="0">
                <a:solidFill>
                  <a:schemeClr val="tx1"/>
                </a:solidFill>
              </a:rPr>
              <a:t>Organisation de 03 </a:t>
            </a:r>
            <a:r>
              <a:rPr lang="de-DE" sz="2000" dirty="0" err="1">
                <a:solidFill>
                  <a:schemeClr val="tx1"/>
                </a:solidFill>
              </a:rPr>
              <a:t>ateliers</a:t>
            </a:r>
            <a:r>
              <a:rPr lang="de-DE" sz="2000" dirty="0">
                <a:solidFill>
                  <a:schemeClr val="tx1"/>
                </a:solidFill>
              </a:rPr>
              <a:t> de </a:t>
            </a:r>
            <a:r>
              <a:rPr lang="de-DE" sz="2000" dirty="0" err="1">
                <a:solidFill>
                  <a:schemeClr val="tx1"/>
                </a:solidFill>
              </a:rPr>
              <a:t>formation</a:t>
            </a:r>
            <a:r>
              <a:rPr lang="de-DE" sz="2000" dirty="0">
                <a:solidFill>
                  <a:schemeClr val="tx1"/>
                </a:solidFill>
              </a:rPr>
              <a:t> des </a:t>
            </a:r>
            <a:r>
              <a:rPr lang="de-DE" sz="2000" dirty="0" err="1">
                <a:solidFill>
                  <a:schemeClr val="tx1"/>
                </a:solidFill>
              </a:rPr>
              <a:t>acteurs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impliqués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dans</a:t>
            </a:r>
            <a:r>
              <a:rPr lang="de-DE" sz="2000" dirty="0">
                <a:solidFill>
                  <a:schemeClr val="tx1"/>
                </a:solidFill>
              </a:rPr>
              <a:t> la </a:t>
            </a:r>
            <a:r>
              <a:rPr lang="de-DE" sz="2000" dirty="0" err="1">
                <a:solidFill>
                  <a:schemeClr val="tx1"/>
                </a:solidFill>
              </a:rPr>
              <a:t>mise</a:t>
            </a:r>
            <a:r>
              <a:rPr lang="de-DE" sz="2000" dirty="0">
                <a:solidFill>
                  <a:schemeClr val="tx1"/>
                </a:solidFill>
              </a:rPr>
              <a:t> en </a:t>
            </a:r>
            <a:r>
              <a:rPr lang="de-DE" sz="2000" dirty="0" err="1">
                <a:solidFill>
                  <a:schemeClr val="tx1"/>
                </a:solidFill>
              </a:rPr>
              <a:t>oeuvre</a:t>
            </a:r>
            <a:r>
              <a:rPr lang="de-DE" sz="2000" dirty="0">
                <a:solidFill>
                  <a:schemeClr val="tx1"/>
                </a:solidFill>
              </a:rPr>
              <a:t> de CITES ;</a:t>
            </a:r>
          </a:p>
          <a:p>
            <a:pPr marL="742950" marR="0" lvl="1" indent="-285750" algn="just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DE" sz="2000" dirty="0">
                <a:solidFill>
                  <a:schemeClr val="tx1"/>
                </a:solidFill>
              </a:rPr>
              <a:t>Organisation des </a:t>
            </a:r>
            <a:r>
              <a:rPr lang="de-DE" sz="2000" dirty="0" err="1">
                <a:solidFill>
                  <a:schemeClr val="tx1"/>
                </a:solidFill>
              </a:rPr>
              <a:t>formation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sur</a:t>
            </a:r>
            <a:r>
              <a:rPr lang="de-DE" sz="2000" dirty="0">
                <a:solidFill>
                  <a:schemeClr val="tx1"/>
                </a:solidFill>
              </a:rPr>
              <a:t> la </a:t>
            </a:r>
            <a:r>
              <a:rPr lang="de-DE" sz="2000" dirty="0" err="1">
                <a:solidFill>
                  <a:schemeClr val="tx1"/>
                </a:solidFill>
              </a:rPr>
              <a:t>procédure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judiciaire</a:t>
            </a:r>
            <a:r>
              <a:rPr lang="de-DE" sz="2000" dirty="0">
                <a:solidFill>
                  <a:schemeClr val="tx1"/>
                </a:solidFill>
              </a:rPr>
              <a:t> et </a:t>
            </a:r>
            <a:r>
              <a:rPr lang="de-DE" sz="2000" dirty="0" err="1">
                <a:solidFill>
                  <a:schemeClr val="tx1"/>
                </a:solidFill>
              </a:rPr>
              <a:t>renseignement</a:t>
            </a:r>
            <a:r>
              <a:rPr lang="de-DE" sz="2000" dirty="0">
                <a:solidFill>
                  <a:schemeClr val="tx1"/>
                </a:solidFill>
              </a:rPr>
              <a:t> ;</a:t>
            </a:r>
          </a:p>
          <a:p>
            <a:pPr marL="742950" marR="0" lvl="1" indent="-285750" algn="just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DE" sz="2000" dirty="0">
                <a:solidFill>
                  <a:schemeClr val="tx1"/>
                </a:solidFill>
              </a:rPr>
              <a:t>Elaboration en 2017 du plan </a:t>
            </a:r>
            <a:r>
              <a:rPr lang="de-DE" sz="2000" dirty="0" err="1">
                <a:solidFill>
                  <a:schemeClr val="tx1"/>
                </a:solidFill>
              </a:rPr>
              <a:t>d‘aménagement</a:t>
            </a:r>
            <a:r>
              <a:rPr lang="de-DE" sz="2000" dirty="0">
                <a:solidFill>
                  <a:schemeClr val="tx1"/>
                </a:solidFill>
              </a:rPr>
              <a:t> et de </a:t>
            </a:r>
            <a:r>
              <a:rPr lang="de-DE" sz="2000" dirty="0" err="1">
                <a:solidFill>
                  <a:schemeClr val="tx1"/>
                </a:solidFill>
              </a:rPr>
              <a:t>gestion</a:t>
            </a:r>
            <a:r>
              <a:rPr lang="de-DE" sz="2000" dirty="0">
                <a:solidFill>
                  <a:schemeClr val="tx1"/>
                </a:solidFill>
              </a:rPr>
              <a:t> du </a:t>
            </a:r>
            <a:r>
              <a:rPr lang="de-DE" sz="2000" dirty="0" err="1">
                <a:solidFill>
                  <a:schemeClr val="tx1"/>
                </a:solidFill>
              </a:rPr>
              <a:t>parc</a:t>
            </a:r>
            <a:r>
              <a:rPr lang="de-DE" sz="2000" dirty="0">
                <a:solidFill>
                  <a:schemeClr val="tx1"/>
                </a:solidFill>
              </a:rPr>
              <a:t> national Fazao-Malfakassa (PNFM);</a:t>
            </a:r>
          </a:p>
          <a:p>
            <a:pPr marL="742950" marR="0" lvl="1" indent="-285750" algn="just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DE" sz="2000" dirty="0" err="1">
                <a:solidFill>
                  <a:schemeClr val="tx1"/>
                </a:solidFill>
              </a:rPr>
              <a:t>Sensibilisation</a:t>
            </a:r>
            <a:r>
              <a:rPr lang="de-DE" sz="2000" dirty="0">
                <a:solidFill>
                  <a:schemeClr val="tx1"/>
                </a:solidFill>
              </a:rPr>
              <a:t> en </a:t>
            </a:r>
            <a:r>
              <a:rPr lang="de-DE" sz="2000" dirty="0" err="1">
                <a:solidFill>
                  <a:schemeClr val="tx1"/>
                </a:solidFill>
              </a:rPr>
              <a:t>cours</a:t>
            </a:r>
            <a:r>
              <a:rPr lang="de-DE" sz="2000" dirty="0">
                <a:solidFill>
                  <a:schemeClr val="tx1"/>
                </a:solidFill>
              </a:rPr>
              <a:t> des </a:t>
            </a:r>
            <a:r>
              <a:rPr lang="de-DE" sz="2000" dirty="0" err="1">
                <a:solidFill>
                  <a:schemeClr val="tx1"/>
                </a:solidFill>
              </a:rPr>
              <a:t>communautés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riveraine</a:t>
            </a:r>
            <a:r>
              <a:rPr lang="de-DE" sz="2000" dirty="0">
                <a:solidFill>
                  <a:schemeClr val="tx1"/>
                </a:solidFill>
              </a:rPr>
              <a:t> du PNFM </a:t>
            </a:r>
            <a:r>
              <a:rPr lang="de-DE" sz="2000" dirty="0" err="1">
                <a:solidFill>
                  <a:schemeClr val="tx1"/>
                </a:solidFill>
              </a:rPr>
              <a:t>sur</a:t>
            </a:r>
            <a:r>
              <a:rPr lang="de-DE" sz="2000" dirty="0">
                <a:solidFill>
                  <a:schemeClr val="tx1"/>
                </a:solidFill>
              </a:rPr>
              <a:t> la </a:t>
            </a:r>
            <a:r>
              <a:rPr lang="de-DE" sz="2000" dirty="0" err="1">
                <a:solidFill>
                  <a:schemeClr val="tx1"/>
                </a:solidFill>
              </a:rPr>
              <a:t>protection</a:t>
            </a:r>
            <a:r>
              <a:rPr lang="de-DE" sz="2000" dirty="0">
                <a:solidFill>
                  <a:schemeClr val="tx1"/>
                </a:solidFill>
              </a:rPr>
              <a:t> des </a:t>
            </a:r>
            <a:r>
              <a:rPr lang="de-DE" sz="2000" dirty="0" err="1">
                <a:solidFill>
                  <a:schemeClr val="tx1"/>
                </a:solidFill>
              </a:rPr>
              <a:t>éléphants</a:t>
            </a:r>
            <a:r>
              <a:rPr lang="de-DE" sz="2000" dirty="0">
                <a:solidFill>
                  <a:schemeClr val="tx1"/>
                </a:solidFill>
              </a:rPr>
              <a:t> du 09 au 21 </a:t>
            </a:r>
            <a:r>
              <a:rPr lang="de-DE" sz="2000" dirty="0" err="1">
                <a:solidFill>
                  <a:schemeClr val="tx1"/>
                </a:solidFill>
              </a:rPr>
              <a:t>novembre</a:t>
            </a:r>
            <a:r>
              <a:rPr lang="de-DE" sz="2000" dirty="0">
                <a:solidFill>
                  <a:schemeClr val="tx1"/>
                </a:solidFill>
              </a:rPr>
              <a:t> 2021 (</a:t>
            </a:r>
            <a:r>
              <a:rPr lang="de-DE" sz="2000" dirty="0" err="1">
                <a:solidFill>
                  <a:schemeClr val="tx1"/>
                </a:solidFill>
              </a:rPr>
              <a:t>rapport</a:t>
            </a:r>
            <a:r>
              <a:rPr lang="de-DE" sz="2000" dirty="0">
                <a:solidFill>
                  <a:schemeClr val="tx1"/>
                </a:solidFill>
              </a:rPr>
              <a:t> en </a:t>
            </a:r>
            <a:r>
              <a:rPr lang="de-DE" sz="2000" dirty="0" err="1">
                <a:solidFill>
                  <a:schemeClr val="tx1"/>
                </a:solidFill>
              </a:rPr>
              <a:t>cours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d‘élaboration</a:t>
            </a:r>
            <a:r>
              <a:rPr lang="de-DE" sz="2000" dirty="0">
                <a:solidFill>
                  <a:schemeClr val="tx1"/>
                </a:solidFill>
              </a:rPr>
              <a:t>), </a:t>
            </a:r>
            <a:r>
              <a:rPr lang="de-DE" sz="2000" dirty="0" err="1">
                <a:solidFill>
                  <a:schemeClr val="tx1"/>
                </a:solidFill>
              </a:rPr>
              <a:t>dans</a:t>
            </a:r>
            <a:r>
              <a:rPr lang="de-DE" sz="2000" dirty="0">
                <a:solidFill>
                  <a:schemeClr val="tx1"/>
                </a:solidFill>
              </a:rPr>
              <a:t> le </a:t>
            </a:r>
            <a:r>
              <a:rPr lang="de-DE" sz="2000" dirty="0" err="1">
                <a:solidFill>
                  <a:schemeClr val="tx1"/>
                </a:solidFill>
              </a:rPr>
              <a:t>cadre</a:t>
            </a:r>
            <a:r>
              <a:rPr lang="de-DE" sz="2000" dirty="0">
                <a:solidFill>
                  <a:schemeClr val="tx1"/>
                </a:solidFill>
              </a:rPr>
              <a:t> de la </a:t>
            </a:r>
            <a:r>
              <a:rPr lang="de-DE" sz="2000" dirty="0" err="1">
                <a:solidFill>
                  <a:schemeClr val="tx1"/>
                </a:solidFill>
              </a:rPr>
              <a:t>mise</a:t>
            </a:r>
            <a:r>
              <a:rPr lang="de-DE" sz="2000" dirty="0">
                <a:solidFill>
                  <a:schemeClr val="tx1"/>
                </a:solidFill>
              </a:rPr>
              <a:t> en </a:t>
            </a:r>
            <a:r>
              <a:rPr lang="de-DE" sz="2000" dirty="0" err="1">
                <a:solidFill>
                  <a:schemeClr val="tx1"/>
                </a:solidFill>
              </a:rPr>
              <a:t>oeuvre</a:t>
            </a:r>
            <a:r>
              <a:rPr lang="de-DE" sz="2000" dirty="0">
                <a:solidFill>
                  <a:schemeClr val="tx1"/>
                </a:solidFill>
              </a:rPr>
              <a:t> du </a:t>
            </a:r>
            <a:r>
              <a:rPr lang="de-DE" sz="2000" dirty="0" err="1">
                <a:solidFill>
                  <a:schemeClr val="tx1"/>
                </a:solidFill>
              </a:rPr>
              <a:t>projet</a:t>
            </a:r>
            <a:r>
              <a:rPr lang="de-DE" sz="2000" dirty="0">
                <a:solidFill>
                  <a:schemeClr val="tx1"/>
                </a:solidFill>
              </a:rPr>
              <a:t> „</a:t>
            </a:r>
            <a:r>
              <a:rPr lang="de-DE" sz="2000" dirty="0" err="1">
                <a:solidFill>
                  <a:schemeClr val="tx1"/>
                </a:solidFill>
              </a:rPr>
              <a:t>Appui</a:t>
            </a:r>
            <a:r>
              <a:rPr lang="de-DE" sz="2000" dirty="0">
                <a:solidFill>
                  <a:schemeClr val="tx1"/>
                </a:solidFill>
              </a:rPr>
              <a:t> à </a:t>
            </a:r>
            <a:r>
              <a:rPr lang="de-DE" sz="2000" dirty="0" err="1">
                <a:solidFill>
                  <a:schemeClr val="tx1"/>
                </a:solidFill>
              </a:rPr>
              <a:t>l‘intégration</a:t>
            </a:r>
            <a:r>
              <a:rPr lang="de-DE" sz="2000" dirty="0">
                <a:solidFill>
                  <a:schemeClr val="tx1"/>
                </a:solidFill>
              </a:rPr>
              <a:t> des </a:t>
            </a:r>
            <a:r>
              <a:rPr lang="de-DE" sz="2000" dirty="0" err="1">
                <a:solidFill>
                  <a:schemeClr val="tx1"/>
                </a:solidFill>
              </a:rPr>
              <a:t>communautés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locales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dans</a:t>
            </a:r>
            <a:r>
              <a:rPr lang="de-DE" sz="2000" dirty="0">
                <a:solidFill>
                  <a:schemeClr val="tx1"/>
                </a:solidFill>
              </a:rPr>
              <a:t> la </a:t>
            </a:r>
            <a:r>
              <a:rPr lang="de-DE" sz="2000" dirty="0" err="1">
                <a:solidFill>
                  <a:schemeClr val="tx1"/>
                </a:solidFill>
              </a:rPr>
              <a:t>gestion</a:t>
            </a:r>
            <a:r>
              <a:rPr lang="de-DE" sz="2000" dirty="0">
                <a:solidFill>
                  <a:schemeClr val="tx1"/>
                </a:solidFill>
              </a:rPr>
              <a:t> des </a:t>
            </a:r>
            <a:r>
              <a:rPr lang="de-DE" sz="2000" dirty="0" err="1">
                <a:solidFill>
                  <a:schemeClr val="tx1"/>
                </a:solidFill>
              </a:rPr>
              <a:t>éléphants</a:t>
            </a:r>
            <a:r>
              <a:rPr lang="de-DE" sz="2000" dirty="0">
                <a:solidFill>
                  <a:schemeClr val="tx1"/>
                </a:solidFill>
              </a:rPr>
              <a:t> du PNFM“ ;</a:t>
            </a:r>
          </a:p>
          <a:p>
            <a:pPr marL="457200" marR="0" lvl="1" indent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de-DE" sz="2000" dirty="0">
              <a:solidFill>
                <a:schemeClr val="tx1"/>
              </a:solidFill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719062-D7FB-465E-9727-AA190C5ED282}"/>
              </a:ext>
            </a:extLst>
          </p:cNvPr>
          <p:cNvSpPr txBox="1"/>
          <p:nvPr/>
        </p:nvSpPr>
        <p:spPr>
          <a:xfrm>
            <a:off x="1164609" y="1172205"/>
            <a:ext cx="919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Mise en œuvre du protocole d'accord au Togo</a:t>
            </a:r>
            <a:endParaRPr lang="en-US" b="1" i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61811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49F983E-1B80-41DD-AE63-A1EE19FCD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796526"/>
            <a:ext cx="10838457" cy="4436611"/>
          </a:xfrm>
        </p:spPr>
        <p:txBody>
          <a:bodyPr/>
          <a:lstStyle/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fr-FR" dirty="0"/>
              <a:t>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Elaboration du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programme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d‘information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d‘éducation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et de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communication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sur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éléphants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document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validé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en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atelier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le 08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novembre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2021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dans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le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cadre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de la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mise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en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oeuvre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du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projet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„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Appui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à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l‘intégration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des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communautés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locales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dans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la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gestion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des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éléphants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du PNFM“ ;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Organisation d’une série d’ateliers de formation des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communautes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riveraines du parc national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fazao-malfakassa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en techniques simples de refoulement des éléphants, élevage de petits ruminants, apiculture et gestion des conflits homme-éléphant, du 23 au 27 novembre 2020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dans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le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cadre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de la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mise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en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oeuvre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du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projet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„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Appui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à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l‘intégration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des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communautés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locales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dans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la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gestion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des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éléphants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du PNFM;</a:t>
            </a:r>
          </a:p>
          <a:p>
            <a:pPr marL="742950" lvl="1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sz="20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Century Gothic"/>
              </a:rPr>
              <a:t>Opérations</a:t>
            </a:r>
            <a:r>
              <a:rPr lang="de-DE" sz="2000" dirty="0">
                <a:solidFill>
                  <a:prstClr val="black"/>
                </a:solidFill>
                <a:latin typeface="Century Gothic"/>
              </a:rPr>
              <a:t> de </a:t>
            </a:r>
            <a:r>
              <a:rPr lang="de-DE" sz="2000" dirty="0" err="1">
                <a:solidFill>
                  <a:prstClr val="black"/>
                </a:solidFill>
                <a:latin typeface="Century Gothic"/>
              </a:rPr>
              <a:t>saisie</a:t>
            </a:r>
            <a:r>
              <a:rPr lang="de-DE" sz="20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Century Gothic"/>
              </a:rPr>
              <a:t>dans</a:t>
            </a:r>
            <a:r>
              <a:rPr lang="de-DE" sz="2000" dirty="0">
                <a:solidFill>
                  <a:prstClr val="black"/>
                </a:solidFill>
                <a:latin typeface="Century Gothic"/>
              </a:rPr>
              <a:t> la </a:t>
            </a:r>
            <a:r>
              <a:rPr lang="de-DE" sz="2000" dirty="0" err="1">
                <a:solidFill>
                  <a:prstClr val="black"/>
                </a:solidFill>
                <a:latin typeface="Century Gothic"/>
              </a:rPr>
              <a:t>lutte</a:t>
            </a:r>
            <a:r>
              <a:rPr lang="de-DE" sz="20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Century Gothic"/>
              </a:rPr>
              <a:t>contre</a:t>
            </a:r>
            <a:r>
              <a:rPr lang="de-DE" sz="2000" dirty="0">
                <a:solidFill>
                  <a:prstClr val="black"/>
                </a:solidFill>
                <a:latin typeface="Century Gothic"/>
              </a:rPr>
              <a:t> le </a:t>
            </a:r>
            <a:r>
              <a:rPr lang="de-DE" sz="2000" dirty="0" err="1">
                <a:solidFill>
                  <a:prstClr val="black"/>
                </a:solidFill>
                <a:latin typeface="Century Gothic"/>
              </a:rPr>
              <a:t>trafic</a:t>
            </a:r>
            <a:r>
              <a:rPr lang="de-DE" sz="20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Century Gothic"/>
              </a:rPr>
              <a:t>d‘ivoires</a:t>
            </a:r>
            <a:r>
              <a:rPr lang="de-DE" sz="2000" dirty="0">
                <a:solidFill>
                  <a:prstClr val="black"/>
                </a:solidFill>
                <a:latin typeface="Century Gothic"/>
              </a:rPr>
              <a:t> : </a:t>
            </a:r>
            <a:r>
              <a:rPr lang="fr-FR" sz="2000" dirty="0"/>
              <a:t>4625,02 kg</a:t>
            </a:r>
          </a:p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de-DE" sz="2000" dirty="0" err="1">
                <a:solidFill>
                  <a:prstClr val="black"/>
                </a:solidFill>
                <a:latin typeface="Century Gothic"/>
              </a:rPr>
              <a:t>d‘ivoires</a:t>
            </a:r>
            <a:r>
              <a:rPr lang="de-DE" sz="20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Century Gothic"/>
              </a:rPr>
              <a:t>saisies</a:t>
            </a:r>
            <a:r>
              <a:rPr lang="de-DE" sz="20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Century Gothic"/>
              </a:rPr>
              <a:t>contre</a:t>
            </a:r>
            <a:r>
              <a:rPr lang="de-DE" sz="2000" dirty="0">
                <a:solidFill>
                  <a:prstClr val="black"/>
                </a:solidFill>
                <a:latin typeface="Century Gothic"/>
              </a:rPr>
              <a:t> 30 </a:t>
            </a:r>
            <a:r>
              <a:rPr lang="de-DE" sz="2000" dirty="0" err="1">
                <a:solidFill>
                  <a:prstClr val="black"/>
                </a:solidFill>
                <a:latin typeface="Century Gothic"/>
              </a:rPr>
              <a:t>personnes</a:t>
            </a:r>
            <a:r>
              <a:rPr lang="de-DE" sz="20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Century Gothic"/>
              </a:rPr>
              <a:t>interpelées</a:t>
            </a:r>
            <a:r>
              <a:rPr lang="de-DE" sz="2000" dirty="0">
                <a:solidFill>
                  <a:prstClr val="black"/>
                </a:solidFill>
                <a:latin typeface="Century Gothic"/>
              </a:rPr>
              <a:t> de 2013 à 2020.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CDC18B6-B61F-4BE9-B8F7-0E9BA819BBF3}"/>
              </a:ext>
            </a:extLst>
          </p:cNvPr>
          <p:cNvSpPr txBox="1"/>
          <p:nvPr/>
        </p:nvSpPr>
        <p:spPr>
          <a:xfrm>
            <a:off x="1180652" y="1020190"/>
            <a:ext cx="6104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Mise en œuvre du protocole d'accord au Togo (suite)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216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46315" y="1463040"/>
            <a:ext cx="8761853" cy="5194434"/>
          </a:xfrm>
        </p:spPr>
        <p:txBody>
          <a:bodyPr/>
          <a:lstStyle/>
          <a:p>
            <a:r>
              <a:rPr lang="fr-FR" b="1" dirty="0">
                <a:solidFill>
                  <a:srgbClr val="00B050"/>
                </a:solidFill>
              </a:rPr>
              <a:t>Mesures de lutte contre le trafic de spécimens sauvage</a:t>
            </a:r>
          </a:p>
          <a:p>
            <a:pPr algn="just"/>
            <a:r>
              <a:rPr lang="fr-FR" dirty="0"/>
              <a:t>Mise en place du comité interministériel de suivi du trafic des pointes d’ivoires et autres trophées d’espèces protégées de la faune sauvage dont le commerce est interdit ou réglementé;</a:t>
            </a:r>
          </a:p>
          <a:p>
            <a:pPr algn="just"/>
            <a:r>
              <a:rPr lang="fr-FR" dirty="0"/>
              <a:t>Renforcement du système de contrôle des produits forestiers au niveau des postes frontaliers, à l’Aéroport International GNASSINGBE Eyadema et au Port Autonome de Lomé;</a:t>
            </a:r>
          </a:p>
          <a:p>
            <a:pPr algn="just"/>
            <a:r>
              <a:rPr lang="fr-FR" dirty="0"/>
              <a:t>Installation d’un scanner au port autonome de Lomé;</a:t>
            </a:r>
          </a:p>
          <a:p>
            <a:pPr algn="just"/>
            <a:r>
              <a:rPr lang="fr-FR" dirty="0"/>
              <a:t>Renforcement des capacités des services techniques des ministères basés au port et à l’aéroport de Lomé en matière de technique de contrôle et de détection des différentes formes d’objets faits à base de spécimens d’ivoires;</a:t>
            </a:r>
          </a:p>
          <a:p>
            <a:r>
              <a:rPr lang="fr-FR" dirty="0"/>
              <a:t>Organisation d’une série de séances de travail avec les autorités du port et de l’aéroport de Lomé;</a:t>
            </a:r>
          </a:p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1209746" y="945046"/>
            <a:ext cx="72349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b="1" i="1" dirty="0">
                <a:solidFill>
                  <a:prstClr val="black"/>
                </a:solidFill>
              </a:rPr>
              <a:t>Mise en œuvre du protocole d'accord au Togo (suite)</a:t>
            </a:r>
            <a:endParaRPr lang="en-US" b="1" i="1" dirty="0">
              <a:solidFill>
                <a:prstClr val="black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53423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rgbClr val="00B050"/>
                </a:solidFill>
              </a:rPr>
              <a:t>Mesures de lutte contre le trafic de spécimens sauvage (suite)</a:t>
            </a:r>
          </a:p>
          <a:p>
            <a:pPr algn="just"/>
            <a:r>
              <a:rPr lang="fr-FR" dirty="0"/>
              <a:t>Echanges avec le personnel forestier en service dans les différents postes de contrôle à Lomé et ses environs; Organisation d’un atelier de sensibilisation et d’information des agents forestiers et ceux chargés de la sécurité au niveau de ces postes de la nécessité de contribuer à la lutte contre le trafic d’animaux sauvages protégés; </a:t>
            </a:r>
          </a:p>
          <a:p>
            <a:r>
              <a:rPr lang="fr-FR" dirty="0"/>
              <a:t>Identification et sensibilisation des acteurs de base impliqués </a:t>
            </a:r>
          </a:p>
          <a:p>
            <a:pPr algn="just"/>
            <a:r>
              <a:rPr lang="fr-FR" dirty="0"/>
              <a:t>    Renforcement de la synergie au niveau national (ministères et autres services spéciaux concernés ,OTR, OCRTIDB), LAGA (Last Great Apes), Interpol, ANCE etc.).</a:t>
            </a:r>
          </a:p>
          <a:p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203158" y="940151"/>
            <a:ext cx="72740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b="1" i="1" dirty="0">
                <a:solidFill>
                  <a:prstClr val="black"/>
                </a:solidFill>
              </a:rPr>
              <a:t>Mise en œuvre du protocole d'accord au Togo (suite)</a:t>
            </a:r>
            <a:endParaRPr lang="en-US" b="1" i="1" dirty="0">
              <a:solidFill>
                <a:prstClr val="black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97186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25826-43B0-4C2C-B9EA-3B5F93A640EA}"/>
              </a:ext>
            </a:extLst>
          </p:cNvPr>
          <p:cNvSpPr txBox="1">
            <a:spLocks/>
          </p:cNvSpPr>
          <p:nvPr/>
        </p:nvSpPr>
        <p:spPr>
          <a:xfrm>
            <a:off x="696686" y="2314026"/>
            <a:ext cx="9666514" cy="6032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14493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EC61749-AFFC-49CE-BF60-D2D8442840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0378" y="1033706"/>
            <a:ext cx="11174186" cy="507831"/>
          </a:xfrm>
        </p:spPr>
        <p:txBody>
          <a:bodyPr/>
          <a:lstStyle/>
          <a:p>
            <a:pPr algn="ctr"/>
            <a:r>
              <a:rPr kumimoji="0" lang="en-US" sz="30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j-ea"/>
                <a:cs typeface="Arial" panose="020B0604020202020204" pitchFamily="34" charset="0"/>
              </a:rPr>
              <a:t> </a:t>
            </a:r>
            <a:endParaRPr lang="en-US" sz="3000" dirty="0"/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16D5855B-3026-435F-9D89-299F5888D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679" y="1704884"/>
            <a:ext cx="11059885" cy="4513036"/>
          </a:xfrm>
        </p:spPr>
        <p:txBody>
          <a:bodyPr/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de-DE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fr-FR" sz="2000" dirty="0">
                <a:solidFill>
                  <a:prstClr val="black"/>
                </a:solidFill>
                <a:latin typeface="Century Gothic"/>
              </a:rPr>
              <a:t>Réviser le code forestier et la Loi-cadre sur l’environnement en améliorant les dispositions relatives aux espèces sauvages pour empêcher le trafic de l’ivoire et le commerce illégal d’espèces sauvages;</a:t>
            </a:r>
          </a:p>
          <a:p>
            <a:pPr marL="742950" lvl="1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FR" sz="2000" dirty="0">
                <a:solidFill>
                  <a:prstClr val="black"/>
                </a:solidFill>
                <a:latin typeface="Century Gothic"/>
              </a:rPr>
              <a:t> Poursuivre le renforcement des capacités des agents forestiers en procédures judiciaires et en techniques de renseignement ;</a:t>
            </a:r>
          </a:p>
          <a:p>
            <a:pPr marL="742950" lvl="1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FR" sz="2000" dirty="0">
                <a:solidFill>
                  <a:prstClr val="black"/>
                </a:solidFill>
                <a:latin typeface="Century Gothic"/>
              </a:rPr>
              <a:t>Poursuivre le renforcement des postes de contrôle forestiers au niveau des points d’entrée en matériels logistiques et informatiques ;</a:t>
            </a:r>
          </a:p>
          <a:p>
            <a:pPr marL="742950" lvl="1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FR" sz="2000" dirty="0">
                <a:solidFill>
                  <a:prstClr val="black"/>
                </a:solidFill>
                <a:latin typeface="Century Gothic"/>
              </a:rPr>
              <a:t> redynamiser ou formaliser le comité interministériel </a:t>
            </a:r>
            <a:r>
              <a:rPr lang="fr-FR" sz="2000" dirty="0" err="1">
                <a:solidFill>
                  <a:prstClr val="black"/>
                </a:solidFill>
                <a:latin typeface="Century Gothic"/>
              </a:rPr>
              <a:t>ad’hoc</a:t>
            </a:r>
            <a:r>
              <a:rPr lang="fr-FR" sz="2000" dirty="0">
                <a:solidFill>
                  <a:prstClr val="black"/>
                </a:solidFill>
                <a:latin typeface="Century Gothic"/>
              </a:rPr>
              <a:t> mis en place pour les  questions de trafic illicite d’ivoire;</a:t>
            </a:r>
          </a:p>
          <a:p>
            <a:pPr marL="742950" lvl="1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FR" sz="2000" dirty="0">
                <a:solidFill>
                  <a:prstClr val="black"/>
                </a:solidFill>
                <a:latin typeface="Century Gothic"/>
              </a:rPr>
              <a:t> Réaliser un audit et un inventaire avec marquage des stocks d’ivoires saisie à l’intérieur du pays en utilisant un protocole d’inventaire approprié, pour faciliter les rapports sur les stocks d’ivoire conformément aux dispositions de la résolution Conf. 10.10 (</a:t>
            </a:r>
            <a:r>
              <a:rPr lang="fr-FR" sz="2000" dirty="0" err="1">
                <a:solidFill>
                  <a:prstClr val="black"/>
                </a:solidFill>
                <a:latin typeface="Century Gothic"/>
              </a:rPr>
              <a:t>Rev</a:t>
            </a:r>
            <a:r>
              <a:rPr lang="fr-FR" sz="2000" dirty="0">
                <a:solidFill>
                  <a:prstClr val="black"/>
                </a:solidFill>
                <a:latin typeface="Century Gothic"/>
              </a:rPr>
              <a:t>. CoP17), paragraphe 6 e); </a:t>
            </a:r>
          </a:p>
          <a:p>
            <a:pPr marL="742950" lvl="1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FR" sz="2000" dirty="0">
                <a:solidFill>
                  <a:prstClr val="black"/>
                </a:solidFill>
                <a:latin typeface="Century Gothic"/>
              </a:rPr>
              <a:t>Poursuivre la sensibilisation des communautés sur la protection des éléphants et leurs habitats</a:t>
            </a:r>
            <a:endParaRPr lang="de-DE" sz="2000" dirty="0">
              <a:solidFill>
                <a:prstClr val="black"/>
              </a:solidFill>
              <a:latin typeface="Century Gothic"/>
            </a:endParaRPr>
          </a:p>
          <a:p>
            <a:pPr marL="0" indent="0">
              <a:spcAft>
                <a:spcPts val="800"/>
              </a:spcAft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6491EC-F3D3-426C-B53B-88EDFEB6D9BB}"/>
              </a:ext>
            </a:extLst>
          </p:cNvPr>
          <p:cNvSpPr txBox="1"/>
          <p:nvPr/>
        </p:nvSpPr>
        <p:spPr>
          <a:xfrm>
            <a:off x="696686" y="1359682"/>
            <a:ext cx="919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Plans futurs de mise en œuvre 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9209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7EC69A-CD85-4062-9AB9-29CC630280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52C0B1-8F37-4FA2-8FF0-5422DC7CABE4}"/>
              </a:ext>
            </a:extLst>
          </p:cNvPr>
          <p:cNvSpPr txBox="1"/>
          <p:nvPr/>
        </p:nvSpPr>
        <p:spPr>
          <a:xfrm>
            <a:off x="177420" y="286603"/>
            <a:ext cx="1899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</a:rPr>
              <a:t>MERCI 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686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SFT_01">
      <a:dk1>
        <a:sysClr val="windowText" lastClr="000000"/>
      </a:dk1>
      <a:lt1>
        <a:sysClr val="window" lastClr="FFFFFF"/>
      </a:lt1>
      <a:dk2>
        <a:srgbClr val="3F3F3F"/>
      </a:dk2>
      <a:lt2>
        <a:srgbClr val="FFFFFF"/>
      </a:lt2>
      <a:accent1>
        <a:srgbClr val="01C6FD"/>
      </a:accent1>
      <a:accent2>
        <a:srgbClr val="067F9C"/>
      </a:accent2>
      <a:accent3>
        <a:srgbClr val="014E52"/>
      </a:accent3>
      <a:accent4>
        <a:srgbClr val="ED7D31"/>
      </a:accent4>
      <a:accent5>
        <a:srgbClr val="79AE02"/>
      </a:accent5>
      <a:accent6>
        <a:srgbClr val="0070C0"/>
      </a:accent6>
      <a:hlink>
        <a:srgbClr val="01C6FD"/>
      </a:hlink>
      <a:folHlink>
        <a:srgbClr val="954F72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inimalist_Template_03_CA - v7" id="{215D63C3-B139-4AD7-9F60-51396BC82D2C}" vid="{FAE53EBD-DCD0-4C4A-8B10-EB06EA2364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D0392456901546A6F5452A3BF2DC2F" ma:contentTypeVersion="13" ma:contentTypeDescription="Create a new document." ma:contentTypeScope="" ma:versionID="e831e9c281dec9e0d98189ad612cacdb">
  <xsd:schema xmlns:xsd="http://www.w3.org/2001/XMLSchema" xmlns:xs="http://www.w3.org/2001/XMLSchema" xmlns:p="http://schemas.microsoft.com/office/2006/metadata/properties" xmlns:ns3="c509ddb1-c42f-4728-ae55-6ecfc6b58823" xmlns:ns4="2352feeb-8c60-4041-85b3-efb47c07796d" targetNamespace="http://schemas.microsoft.com/office/2006/metadata/properties" ma:root="true" ma:fieldsID="8a75594377cd22807fb5d8e59d48b665" ns3:_="" ns4:_="">
    <xsd:import namespace="c509ddb1-c42f-4728-ae55-6ecfc6b58823"/>
    <xsd:import namespace="2352feeb-8c60-4041-85b3-efb47c07796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09ddb1-c42f-4728-ae55-6ecfc6b588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52feeb-8c60-4041-85b3-efb47c07796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863DF6B-7C66-4E60-83FD-62A426FC67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09ddb1-c42f-4728-ae55-6ecfc6b58823"/>
    <ds:schemaRef ds:uri="2352feeb-8c60-4041-85b3-efb47c0779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50439D9-8631-4FC1-BCE0-1BDB23425EE1}">
  <ds:schemaRefs>
    <ds:schemaRef ds:uri="2352feeb-8c60-4041-85b3-efb47c07796d"/>
    <ds:schemaRef ds:uri="http://purl.org/dc/elements/1.1/"/>
    <ds:schemaRef ds:uri="http://purl.org/dc/dcmitype/"/>
    <ds:schemaRef ds:uri="http://schemas.microsoft.com/office/2006/metadata/properties"/>
    <ds:schemaRef ds:uri="http://schemas.microsoft.com/office/infopath/2007/PartnerControls"/>
    <ds:schemaRef ds:uri="c509ddb1-c42f-4728-ae55-6ecfc6b58823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23BE856-B6C2-4675-AE16-47A27D415D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Ocean presentation</Template>
  <TotalTime>0</TotalTime>
  <Words>907</Words>
  <Application>Microsoft Office PowerPoint</Application>
  <PresentationFormat>Widescreen</PresentationFormat>
  <Paragraphs>60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Century Gothic</vt:lpstr>
      <vt:lpstr>Wingdings</vt:lpstr>
      <vt:lpstr>Office Theme</vt:lpstr>
      <vt:lpstr> </vt:lpstr>
      <vt:lpstr> </vt:lpstr>
      <vt:lpstr> </vt:lpstr>
      <vt:lpstr>PowerPoint Presentation</vt:lpstr>
      <vt:lpstr>PowerPoint Presentation</vt:lpstr>
      <vt:lpstr>PowerPoint Presentation</vt:lpstr>
      <vt:lpstr>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2018-09-07T09:26:58Z</dcterms:created>
  <dcterms:modified xsi:type="dcterms:W3CDTF">2021-11-29T08:51:12Z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0x010100DBD0392456901546A6F5452A3BF2DC2F</vt:lpwstr>
  </property>
</Properties>
</file>