
<file path=[Content_Types].xml><?xml version="1.0" encoding="utf-8"?>
<Types xmlns="http://schemas.openxmlformats.org/package/2006/content-types">
  <Default Extension="xml" ContentType="application/xml"/>
  <Default Extension="rels" ContentType="application/vnd.openxmlformats-package.relationships+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5"/>
  </p:notesMasterIdLst>
  <p:handoutMasterIdLst>
    <p:handoutMasterId r:id="rId16"/>
  </p:handoutMasterIdLst>
  <p:sldIdLst>
    <p:sldId id="280" r:id="rId5"/>
    <p:sldId id="276" r:id="rId6"/>
    <p:sldId id="282" r:id="rId7"/>
    <p:sldId id="283" r:id="rId8"/>
    <p:sldId id="284" r:id="rId9"/>
    <p:sldId id="287" r:id="rId10"/>
    <p:sldId id="285" r:id="rId11"/>
    <p:sldId id="290" r:id="rId12"/>
    <p:sldId id="277" r:id="rId13"/>
    <p:sldId id="27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80"/>
            <p14:sldId id="276"/>
            <p14:sldId id="282"/>
            <p14:sldId id="283"/>
            <p14:sldId id="284"/>
            <p14:sldId id="287"/>
            <p14:sldId id="285"/>
            <p14:sldId id="290"/>
            <p14:sldId id="277"/>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493"/>
    <a:srgbClr val="01C6FD"/>
    <a:srgbClr val="79AE02"/>
    <a:srgbClr val="067F9C"/>
    <a:srgbClr val="014E52"/>
    <a:srgbClr val="0C596D"/>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0" autoAdjust="0"/>
    <p:restoredTop sz="71915" autoAdjust="0"/>
  </p:normalViewPr>
  <p:slideViewPr>
    <p:cSldViewPr snapToGrid="0">
      <p:cViewPr varScale="1">
        <p:scale>
          <a:sx n="97" d="100"/>
          <a:sy n="97" d="100"/>
        </p:scale>
        <p:origin x="552" y="184"/>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6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12/1/21</a:t>
            </a:fld>
            <a:endParaRPr lang="en-US" dirty="0"/>
          </a:p>
        </p:txBody>
      </p:sp>
      <p:sp>
        <p:nvSpPr>
          <p:cNvPr id="4" name="Footer Placeholder 3">
            <a:extLst>
              <a:ext uri="{FF2B5EF4-FFF2-40B4-BE49-F238E27FC236}">
                <a16:creationId xmlns=""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01/12/2021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1</a:t>
            </a:fld>
            <a:endParaRPr lang="en-GB" dirty="0"/>
          </a:p>
        </p:txBody>
      </p:sp>
    </p:spTree>
    <p:extLst>
      <p:ext uri="{BB962C8B-B14F-4D97-AF65-F5344CB8AC3E}">
        <p14:creationId xmlns:p14="http://schemas.microsoft.com/office/powerpoint/2010/main" val="1183792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2</a:t>
            </a:fld>
            <a:endParaRPr lang="en-GB" dirty="0"/>
          </a:p>
        </p:txBody>
      </p:sp>
    </p:spTree>
    <p:extLst>
      <p:ext uri="{BB962C8B-B14F-4D97-AF65-F5344CB8AC3E}">
        <p14:creationId xmlns:p14="http://schemas.microsoft.com/office/powerpoint/2010/main" val="65642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GB" smtClean="0"/>
              <a:t>9</a:t>
            </a:fld>
            <a:endParaRPr lang="en-GB" dirty="0"/>
          </a:p>
        </p:txBody>
      </p:sp>
    </p:spTree>
    <p:extLst>
      <p:ext uri="{BB962C8B-B14F-4D97-AF65-F5344CB8AC3E}">
        <p14:creationId xmlns:p14="http://schemas.microsoft.com/office/powerpoint/2010/main" val="229747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 xmlns:a16="http://schemas.microsoft.com/office/drawing/2014/main" id="{45C25376-E6F9-4E5A-A81D-E7FA342FB230}"/>
              </a:ext>
            </a:extLst>
          </p:cNvPr>
          <p:cNvSpPr/>
          <p:nvPr userDrawn="1"/>
        </p:nvSpPr>
        <p:spPr>
          <a:xfrm>
            <a:off x="435429" y="4726452"/>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 xmlns:a16="http://schemas.microsoft.com/office/drawing/2014/main" id="{05951AB2-D568-4A7E-9408-FADC8BED4119}"/>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8" name="Picture 7">
            <a:extLst>
              <a:ext uri="{FF2B5EF4-FFF2-40B4-BE49-F238E27FC236}">
                <a16:creationId xmlns="" xmlns:a16="http://schemas.microsoft.com/office/drawing/2014/main" id="{7DEE20CA-547F-469A-BCD3-A590AAFDB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0" name="Text Placeholder 3">
            <a:extLst>
              <a:ext uri="{FF2B5EF4-FFF2-40B4-BE49-F238E27FC236}">
                <a16:creationId xmlns="" xmlns:a16="http://schemas.microsoft.com/office/drawing/2014/main" id="{40713AD7-7DA4-45A0-B8FC-F2EAEDE15F72}"/>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6" name="Picture 15">
            <a:extLst>
              <a:ext uri="{FF2B5EF4-FFF2-40B4-BE49-F238E27FC236}">
                <a16:creationId xmlns="" xmlns:a16="http://schemas.microsoft.com/office/drawing/2014/main" id="{2E68D7F5-0933-4034-8A23-8346320FB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7" name="Text Placeholder 3">
            <a:extLst>
              <a:ext uri="{FF2B5EF4-FFF2-40B4-BE49-F238E27FC236}">
                <a16:creationId xmlns="" xmlns:a16="http://schemas.microsoft.com/office/drawing/2014/main" id="{2598ED43-02B5-4F78-B152-F34F028E304A}"/>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0" name="Picture 9">
            <a:extLst>
              <a:ext uri="{FF2B5EF4-FFF2-40B4-BE49-F238E27FC236}">
                <a16:creationId xmlns="" xmlns:a16="http://schemas.microsoft.com/office/drawing/2014/main" id="{2CABB963-FD49-47E8-8E4E-5F860962DE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3" name="Text Placeholder 3">
            <a:extLst>
              <a:ext uri="{FF2B5EF4-FFF2-40B4-BE49-F238E27FC236}">
                <a16:creationId xmlns="" xmlns:a16="http://schemas.microsoft.com/office/drawing/2014/main" id="{272955ED-0BCF-450C-BF3B-B7E9A839811A}"/>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 xmlns:a16="http://schemas.microsoft.com/office/drawing/2014/main" id="{45C25376-E6F9-4E5A-A81D-E7FA342FB230}"/>
              </a:ext>
            </a:extLst>
          </p:cNvPr>
          <p:cNvSpPr/>
          <p:nvPr userDrawn="1"/>
        </p:nvSpPr>
        <p:spPr>
          <a:xfrm>
            <a:off x="435429" y="4726452"/>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 xmlns:a16="http://schemas.microsoft.com/office/drawing/2014/main" id="{560C8850-C2CD-4E0B-AA6F-6B884EB94B4B}"/>
              </a:ext>
            </a:extLst>
          </p:cNvPr>
          <p:cNvSpPr/>
          <p:nvPr userDrawn="1"/>
        </p:nvSpPr>
        <p:spPr>
          <a:xfrm>
            <a:off x="435429" y="1532049"/>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B510A76-335A-4F5C-BFDD-F2B1CE5D92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4" name="Text Placeholder 3">
            <a:extLst>
              <a:ext uri="{FF2B5EF4-FFF2-40B4-BE49-F238E27FC236}">
                <a16:creationId xmlns="" xmlns:a16="http://schemas.microsoft.com/office/drawing/2014/main" id="{26C3A7E8-056C-40F0-A14F-AE2ABD71784C}"/>
              </a:ext>
            </a:extLst>
          </p:cNvPr>
          <p:cNvSpPr txBox="1">
            <a:spLocks/>
          </p:cNvSpPr>
          <p:nvPr userDrawn="1"/>
        </p:nvSpPr>
        <p:spPr>
          <a:xfrm>
            <a:off x="967089" y="329396"/>
            <a:ext cx="11174186"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800" b="0" dirty="0">
                <a:solidFill>
                  <a:srgbClr val="014493"/>
                </a:solidFill>
              </a:rPr>
              <a:t>Presentation to Jaguar Coordination Committee</a:t>
            </a:r>
          </a:p>
          <a:p>
            <a:pPr>
              <a:spcBef>
                <a:spcPts val="0"/>
              </a:spcBef>
            </a:pPr>
            <a:r>
              <a:rPr lang="en-US" sz="1800" b="0" dirty="0">
                <a:solidFill>
                  <a:srgbClr val="014493"/>
                </a:solidFill>
              </a:rPr>
              <a:t>21 October 2021</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 xmlns:a16="http://schemas.microsoft.com/office/drawing/2014/main" id="{560C8850-C2CD-4E0B-AA6F-6B884EB94B4B}"/>
              </a:ext>
            </a:extLst>
          </p:cNvPr>
          <p:cNvSpPr/>
          <p:nvPr userDrawn="1"/>
        </p:nvSpPr>
        <p:spPr>
          <a:xfrm>
            <a:off x="435429" y="1532049"/>
            <a:ext cx="72571" cy="1371600"/>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 xmlns:a16="http://schemas.microsoft.com/office/drawing/2014/main" id="{28B34C0F-55D9-4E59-AEA3-6DC2A75C7394}"/>
              </a:ext>
            </a:extLst>
          </p:cNvPr>
          <p:cNvSpPr txBox="1">
            <a:spLocks/>
          </p:cNvSpPr>
          <p:nvPr userDrawn="1"/>
        </p:nvSpPr>
        <p:spPr>
          <a:xfrm>
            <a:off x="967089" y="481745"/>
            <a:ext cx="11174186" cy="2862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the Third meeting of the Signatories  to the West African Elephant MOU</a:t>
            </a:r>
          </a:p>
        </p:txBody>
      </p:sp>
      <p:pic>
        <p:nvPicPr>
          <p:cNvPr id="6" name="Picture 5">
            <a:extLst>
              <a:ext uri="{FF2B5EF4-FFF2-40B4-BE49-F238E27FC236}">
                <a16:creationId xmlns=""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 xmlns:a16="http://schemas.microsoft.com/office/drawing/2014/main" id="{05328109-BF43-024A-B25B-C69E4098CFDA}"/>
              </a:ext>
            </a:extLst>
          </p:cNvPr>
          <p:cNvSpPr>
            <a:spLocks noGrp="1"/>
          </p:cNvSpPr>
          <p:nvPr>
            <p:ph type="title"/>
          </p:nvPr>
        </p:nvSpPr>
        <p:spPr>
          <a:xfrm>
            <a:off x="446314" y="1121708"/>
            <a:ext cx="11174186" cy="590931"/>
          </a:xfrm>
        </p:spPr>
        <p:txBody>
          <a:bodyPr/>
          <a:lstStyle/>
          <a:p>
            <a:r>
              <a:rPr lang="en-US"/>
              <a:t>Click to edit Master title style</a:t>
            </a:r>
          </a:p>
        </p:txBody>
      </p:sp>
      <p:pic>
        <p:nvPicPr>
          <p:cNvPr id="5" name="Picture 4">
            <a:extLst>
              <a:ext uri="{FF2B5EF4-FFF2-40B4-BE49-F238E27FC236}">
                <a16:creationId xmlns="" xmlns:a16="http://schemas.microsoft.com/office/drawing/2014/main" id="{B33021EC-2EC7-423E-8E67-1B369178B7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6" name="Text Placeholder 3">
            <a:extLst>
              <a:ext uri="{FF2B5EF4-FFF2-40B4-BE49-F238E27FC236}">
                <a16:creationId xmlns="" xmlns:a16="http://schemas.microsoft.com/office/drawing/2014/main" id="{058502BF-31F5-4836-9E0D-A862DC90E7CB}"/>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 xmlns:a16="http://schemas.microsoft.com/office/drawing/2014/main" id="{00F7C607-177E-BC4B-9F1D-E0CD83EF0470}"/>
              </a:ext>
            </a:extLst>
          </p:cNvPr>
          <p:cNvSpPr>
            <a:spLocks noGrp="1"/>
          </p:cNvSpPr>
          <p:nvPr>
            <p:ph type="title" hasCustomPrompt="1"/>
          </p:nvPr>
        </p:nvSpPr>
        <p:spPr>
          <a:xfrm>
            <a:off x="446314" y="140117"/>
            <a:ext cx="11174186" cy="1311128"/>
          </a:xfrm>
        </p:spPr>
        <p:txBody>
          <a:bodyPr/>
          <a:lstStyle>
            <a:lvl1pPr>
              <a:defRPr/>
            </a:lvl1pPr>
          </a:lstStyle>
          <a:p>
            <a:pPr>
              <a:spcBef>
                <a:spcPts val="0"/>
              </a:spcBef>
            </a:pPr>
            <a:r>
              <a:rPr lang="en-US" sz="1800" b="0" dirty="0">
                <a:solidFill>
                  <a:srgbClr val="014493"/>
                </a:solidFill>
              </a:rPr>
              <a:t>Presentation to Jaguar Coordination Committee</a:t>
            </a:r>
            <a:br>
              <a:rPr lang="en-US" sz="1800" b="0" dirty="0">
                <a:solidFill>
                  <a:srgbClr val="014493"/>
                </a:solidFill>
              </a:rPr>
            </a:br>
            <a:r>
              <a:rPr lang="en-US" sz="1800" b="0" dirty="0">
                <a:solidFill>
                  <a:srgbClr val="014493"/>
                </a:solidFill>
              </a:rPr>
              <a:t>21 October 2021</a:t>
            </a:r>
            <a:br>
              <a:rPr lang="en-US" sz="1800" b="0" dirty="0">
                <a:solidFill>
                  <a:srgbClr val="014493"/>
                </a:solidFill>
              </a:rPr>
            </a:br>
            <a:r>
              <a:rPr kumimoji="0" lang="en-US" sz="1600" b="0" i="0" u="none" strike="noStrike" kern="1200" cap="none" spc="0" normalizeH="0" baseline="0" noProof="0" dirty="0">
                <a:ln>
                  <a:noFill/>
                </a:ln>
                <a:solidFill>
                  <a:srgbClr val="014493"/>
                </a:solidFill>
                <a:effectLst/>
                <a:uLnTx/>
                <a:uFillTx/>
                <a:latin typeface="Century Gothic"/>
                <a:ea typeface="+mn-ea"/>
                <a:cs typeface="+mn-cs"/>
              </a:rPr>
              <a:t/>
            </a:r>
            <a:br>
              <a:rPr kumimoji="0" lang="en-US" sz="1600" b="0" i="0" u="none" strike="noStrike" kern="1200" cap="none" spc="0" normalizeH="0" baseline="0" noProof="0" dirty="0">
                <a:ln>
                  <a:noFill/>
                </a:ln>
                <a:solidFill>
                  <a:srgbClr val="014493"/>
                </a:solidFill>
                <a:effectLst/>
                <a:uLnTx/>
                <a:uFillTx/>
                <a:latin typeface="Century Gothic"/>
                <a:ea typeface="+mn-ea"/>
                <a:cs typeface="+mn-cs"/>
              </a:rPr>
            </a:br>
            <a:endParaRPr lang="en-US" dirty="0"/>
          </a:p>
        </p:txBody>
      </p:sp>
      <p:sp>
        <p:nvSpPr>
          <p:cNvPr id="16" name="Text Placeholder 4">
            <a:extLst>
              <a:ext uri="{FF2B5EF4-FFF2-40B4-BE49-F238E27FC236}">
                <a16:creationId xmlns=""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FA6C5C5-5069-4AE6-8A3D-3F2C6B9506E4}"/>
              </a:ext>
            </a:extLst>
          </p:cNvPr>
          <p:cNvSpPr/>
          <p:nvPr userDrawn="1"/>
        </p:nvSpPr>
        <p:spPr>
          <a:xfrm>
            <a:off x="446314" y="-1"/>
            <a:ext cx="1188720" cy="128016"/>
          </a:xfrm>
          <a:prstGeom prst="rect">
            <a:avLst/>
          </a:prstGeom>
          <a:solidFill>
            <a:srgbClr val="014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 xmlns:a16="http://schemas.microsoft.com/office/drawing/2014/main" id="{E0FB9F81-CC7F-5244-95A6-279BE4B51AB1}"/>
              </a:ext>
            </a:extLst>
          </p:cNvPr>
          <p:cNvSpPr>
            <a:spLocks noGrp="1"/>
          </p:cNvSpPr>
          <p:nvPr>
            <p:ph type="title"/>
          </p:nvPr>
        </p:nvSpPr>
        <p:spPr>
          <a:xfrm>
            <a:off x="446314" y="500215"/>
            <a:ext cx="11174186" cy="590931"/>
          </a:xfrm>
        </p:spPr>
        <p:txBody>
          <a:bodyPr/>
          <a:lstStyle/>
          <a:p>
            <a:endParaRPr lang="en-US" dirty="0"/>
          </a:p>
        </p:txBody>
      </p:sp>
      <p:pic>
        <p:nvPicPr>
          <p:cNvPr id="11" name="Picture 10">
            <a:extLst>
              <a:ext uri="{FF2B5EF4-FFF2-40B4-BE49-F238E27FC236}">
                <a16:creationId xmlns="" xmlns:a16="http://schemas.microsoft.com/office/drawing/2014/main" id="{0A970C8A-1D1C-4911-B439-47B5849DD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315" y="304774"/>
            <a:ext cx="399846" cy="559567"/>
          </a:xfrm>
          <a:prstGeom prst="rect">
            <a:avLst/>
          </a:prstGeom>
        </p:spPr>
      </p:pic>
      <p:sp>
        <p:nvSpPr>
          <p:cNvPr id="14" name="Text Placeholder 3">
            <a:extLst>
              <a:ext uri="{FF2B5EF4-FFF2-40B4-BE49-F238E27FC236}">
                <a16:creationId xmlns="" xmlns:a16="http://schemas.microsoft.com/office/drawing/2014/main" id="{3D785AEB-8595-4489-A1F9-A70F22BC20F7}"/>
              </a:ext>
            </a:extLst>
          </p:cNvPr>
          <p:cNvSpPr txBox="1">
            <a:spLocks/>
          </p:cNvSpPr>
          <p:nvPr userDrawn="1"/>
        </p:nvSpPr>
        <p:spPr>
          <a:xfrm>
            <a:off x="967089" y="384795"/>
            <a:ext cx="11174186"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1400" b="0" dirty="0">
                <a:solidFill>
                  <a:srgbClr val="014493"/>
                </a:solidFill>
              </a:rPr>
              <a:t>Presentation to Jaguar Coordination Committee</a:t>
            </a:r>
          </a:p>
          <a:p>
            <a:pPr>
              <a:spcBef>
                <a:spcPts val="0"/>
              </a:spcBef>
            </a:pPr>
            <a:r>
              <a:rPr lang="en-US" sz="1400" b="0" dirty="0">
                <a:solidFill>
                  <a:srgbClr val="014493"/>
                </a:solidFill>
              </a:rPr>
              <a:t>21 October 2021</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jpg"/><Relationship Id="rId23" Type="http://schemas.openxmlformats.org/officeDocument/2006/relationships/image" Target="../media/image2.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 xmlns:a16="http://schemas.microsoft.com/office/drawing/2014/main" id="{8A80946A-EC31-40BC-91D6-2ED57B301035}"/>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 xmlns:a16="http://schemas.microsoft.com/office/drawing/2014/main" id="{F5119C55-615E-4295-A0E6-41D0922A6D9B}"/>
              </a:ext>
            </a:extLst>
          </p:cNvPr>
          <p:cNvPicPr>
            <a:picLocks noChangeAspect="1"/>
          </p:cNvPicPr>
          <p:nvPr userDrawn="1"/>
        </p:nvPicPr>
        <p:blipFill>
          <a:blip r:embed="rId23"/>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pic>
        <p:nvPicPr>
          <p:cNvPr id="6" name="Picture 5">
            <a:extLst>
              <a:ext uri="{FF2B5EF4-FFF2-40B4-BE49-F238E27FC236}">
                <a16:creationId xmlns="" xmlns:a16="http://schemas.microsoft.com/office/drawing/2014/main" id="{2D7A22A3-A154-4E96-9757-9ABF4C0ED72D}"/>
              </a:ext>
            </a:extLst>
          </p:cNvPr>
          <p:cNvPicPr>
            <a:picLocks noChangeAspect="1"/>
          </p:cNvPicPr>
          <p:nvPr/>
        </p:nvPicPr>
        <p:blipFill rotWithShape="1">
          <a:blip r:embed="rId3"/>
          <a:srcRect t="15167" b="9878"/>
          <a:stretch/>
        </p:blipFill>
        <p:spPr>
          <a:xfrm>
            <a:off x="0" y="-736978"/>
            <a:ext cx="12192000" cy="5308022"/>
          </a:xfrm>
          <a:prstGeom prst="rect">
            <a:avLst/>
          </a:prstGeom>
        </p:spPr>
      </p:pic>
      <p:sp>
        <p:nvSpPr>
          <p:cNvPr id="7" name="Title 50">
            <a:extLst>
              <a:ext uri="{FF2B5EF4-FFF2-40B4-BE49-F238E27FC236}">
                <a16:creationId xmlns="" xmlns:a16="http://schemas.microsoft.com/office/drawing/2014/main" id="{64BF22B1-8A49-455C-A8EB-56DFB3A0A0BD}"/>
              </a:ext>
            </a:extLst>
          </p:cNvPr>
          <p:cNvSpPr txBox="1">
            <a:spLocks/>
          </p:cNvSpPr>
          <p:nvPr/>
        </p:nvSpPr>
        <p:spPr>
          <a:xfrm>
            <a:off x="10862" y="4716870"/>
            <a:ext cx="12181137" cy="2137049"/>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dirty="0">
                <a:solidFill>
                  <a:srgbClr val="014493"/>
                </a:solidFill>
              </a:rPr>
              <a:t>Country Report </a:t>
            </a:r>
            <a:r>
              <a:rPr lang="en-US" dirty="0" smtClean="0">
                <a:solidFill>
                  <a:srgbClr val="014493"/>
                </a:solidFill>
              </a:rPr>
              <a:t>for Liberia by Mr. Blamah S. Goll and Abednego Gbarway</a:t>
            </a:r>
            <a:endParaRPr lang="es-ES" dirty="0">
              <a:solidFill>
                <a:srgbClr val="014493"/>
              </a:solidFill>
              <a:highlight>
                <a:srgbClr val="FFFF00"/>
              </a:highlight>
            </a:endParaRPr>
          </a:p>
        </p:txBody>
      </p:sp>
      <p:sp>
        <p:nvSpPr>
          <p:cNvPr id="10" name="Title 2">
            <a:extLst>
              <a:ext uri="{FF2B5EF4-FFF2-40B4-BE49-F238E27FC236}">
                <a16:creationId xmlns="" xmlns:a16="http://schemas.microsoft.com/office/drawing/2014/main" id="{58B2F85E-8798-4C93-95BE-958C1FD8EA4B}"/>
              </a:ext>
            </a:extLst>
          </p:cNvPr>
          <p:cNvSpPr txBox="1">
            <a:spLocks/>
          </p:cNvSpPr>
          <p:nvPr/>
        </p:nvSpPr>
        <p:spPr>
          <a:xfrm>
            <a:off x="-77058" y="67846"/>
            <a:ext cx="5641684" cy="1311128"/>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pPr algn="ctr"/>
            <a:r>
              <a:rPr lang="en-US" dirty="0">
                <a:solidFill>
                  <a:schemeClr val="bg1"/>
                </a:solidFill>
              </a:rPr>
              <a:t>Convention on Migratory Species</a:t>
            </a:r>
          </a:p>
        </p:txBody>
      </p:sp>
      <p:sp>
        <p:nvSpPr>
          <p:cNvPr id="11" name="TextBox 10">
            <a:extLst>
              <a:ext uri="{FF2B5EF4-FFF2-40B4-BE49-F238E27FC236}">
                <a16:creationId xmlns="" xmlns:a16="http://schemas.microsoft.com/office/drawing/2014/main" id="{B88376D7-869A-40A8-A105-B7D5FAFB0D2D}"/>
              </a:ext>
            </a:extLst>
          </p:cNvPr>
          <p:cNvSpPr txBox="1"/>
          <p:nvPr/>
        </p:nvSpPr>
        <p:spPr>
          <a:xfrm>
            <a:off x="10862" y="3504486"/>
            <a:ext cx="12326714"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a:ea typeface="+mn-ea"/>
                <a:cs typeface="+mn-cs"/>
              </a:rPr>
              <a:t>Third Meeting Of The Signatories To The Memorandum Of Understanding Concerning Conservation Measures For The West African Populations Of The African Elephant (</a:t>
            </a:r>
            <a:r>
              <a:rPr kumimoji="0" lang="en-US" sz="2000" b="1" i="1" u="none" strike="noStrike" kern="1200" cap="none" spc="0" normalizeH="0" baseline="0" noProof="0" dirty="0">
                <a:ln>
                  <a:noFill/>
                </a:ln>
                <a:solidFill>
                  <a:prstClr val="white"/>
                </a:solidFill>
                <a:effectLst/>
                <a:uLnTx/>
                <a:uFillTx/>
                <a:latin typeface="Century Gothic"/>
                <a:ea typeface="+mn-ea"/>
                <a:cs typeface="+mn-cs"/>
              </a:rPr>
              <a:t>Loxodonta Africana</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30 November and 1 December 2021</a:t>
            </a:r>
          </a:p>
        </p:txBody>
      </p:sp>
    </p:spTree>
    <p:extLst>
      <p:ext uri="{BB962C8B-B14F-4D97-AF65-F5344CB8AC3E}">
        <p14:creationId xmlns:p14="http://schemas.microsoft.com/office/powerpoint/2010/main" val="2603226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77EC69A-CD85-4062-9AB9-29CC63028024}"/>
              </a:ext>
            </a:extLst>
          </p:cNvPr>
          <p:cNvPicPr>
            <a:picLocks noChangeAspect="1"/>
          </p:cNvPicPr>
          <p:nvPr/>
        </p:nvPicPr>
        <p:blipFill rotWithShape="1">
          <a:blip r:embed="rId2"/>
          <a:srcRect t="15615"/>
          <a:stretch/>
        </p:blipFill>
        <p:spPr>
          <a:xfrm>
            <a:off x="0" y="0"/>
            <a:ext cx="12192000" cy="6858000"/>
          </a:xfrm>
          <a:prstGeom prst="rect">
            <a:avLst/>
          </a:prstGeom>
        </p:spPr>
      </p:pic>
      <p:sp>
        <p:nvSpPr>
          <p:cNvPr id="5" name="TextBox 4">
            <a:extLst>
              <a:ext uri="{FF2B5EF4-FFF2-40B4-BE49-F238E27FC236}">
                <a16:creationId xmlns="" xmlns:a16="http://schemas.microsoft.com/office/drawing/2014/main" id="{DD52C0B1-8F37-4FA2-8FF0-5422DC7CABE4}"/>
              </a:ext>
            </a:extLst>
          </p:cNvPr>
          <p:cNvSpPr txBox="1"/>
          <p:nvPr/>
        </p:nvSpPr>
        <p:spPr>
          <a:xfrm>
            <a:off x="177420" y="286603"/>
            <a:ext cx="3191899" cy="707886"/>
          </a:xfrm>
          <a:prstGeom prst="rect">
            <a:avLst/>
          </a:prstGeom>
          <a:noFill/>
        </p:spPr>
        <p:txBody>
          <a:bodyPr wrap="none" rtlCol="0">
            <a:spAutoFit/>
          </a:bodyPr>
          <a:lstStyle/>
          <a:p>
            <a:r>
              <a:rPr lang="en-US" sz="4000" b="1" dirty="0">
                <a:solidFill>
                  <a:schemeClr val="bg1"/>
                </a:solidFill>
              </a:rPr>
              <a:t>THANK YOU </a:t>
            </a:r>
          </a:p>
        </p:txBody>
      </p:sp>
    </p:spTree>
    <p:extLst>
      <p:ext uri="{BB962C8B-B14F-4D97-AF65-F5344CB8AC3E}">
        <p14:creationId xmlns:p14="http://schemas.microsoft.com/office/powerpoint/2010/main" val="10496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2" name="TextBox 1">
            <a:extLst>
              <a:ext uri="{FF2B5EF4-FFF2-40B4-BE49-F238E27FC236}">
                <a16:creationId xmlns="" xmlns:a16="http://schemas.microsoft.com/office/drawing/2014/main" id="{A8787596-2D6B-47E0-AB2E-A32E9631087C}"/>
              </a:ext>
            </a:extLst>
          </p:cNvPr>
          <p:cNvSpPr txBox="1"/>
          <p:nvPr/>
        </p:nvSpPr>
        <p:spPr>
          <a:xfrm>
            <a:off x="584679" y="1218371"/>
            <a:ext cx="9198591" cy="1754326"/>
          </a:xfrm>
          <a:prstGeom prst="rect">
            <a:avLst/>
          </a:prstGeom>
          <a:noFill/>
        </p:spPr>
        <p:txBody>
          <a:bodyPr wrap="square" rtlCol="0">
            <a:spAutoFit/>
          </a:bodyPr>
          <a:lstStyle/>
          <a:p>
            <a:r>
              <a:rPr lang="en-US" dirty="0"/>
              <a:t> </a:t>
            </a:r>
            <a:r>
              <a:rPr lang="en-US" b="1" dirty="0" smtClean="0"/>
              <a:t>Implementation of the MOU</a:t>
            </a:r>
          </a:p>
          <a:p>
            <a:endParaRPr lang="en-US" dirty="0"/>
          </a:p>
          <a:p>
            <a:pPr algn="just"/>
            <a:r>
              <a:rPr lang="en-US" dirty="0" smtClean="0">
                <a:latin typeface="Cambria Math" charset="0"/>
                <a:ea typeface="Cambria Math" charset="0"/>
                <a:cs typeface="Cambria Math" charset="0"/>
              </a:rPr>
              <a:t>Liberia </a:t>
            </a:r>
            <a:r>
              <a:rPr lang="en-US" dirty="0">
                <a:latin typeface="Cambria Math" charset="0"/>
                <a:ea typeface="Cambria Math" charset="0"/>
                <a:cs typeface="Cambria Math" charset="0"/>
              </a:rPr>
              <a:t>took a leading stance on elephant conservation. In 2015, the country became the first West African country to pledge support for the Elephant Protection Initiative – an African-led, intergovernmental initiative to protect elephants and stop illegal ivory trade. With the new action plan in place, Liberia will now be eligible for funding under this initiative</a:t>
            </a:r>
            <a:endParaRPr lang="en-US" b="1" i="1" dirty="0">
              <a:latin typeface="Cambria Math" charset="0"/>
              <a:ea typeface="Cambria Math" charset="0"/>
              <a:cs typeface="Cambria Math" charset="0"/>
            </a:endParaRPr>
          </a:p>
        </p:txBody>
      </p:sp>
    </p:spTree>
    <p:extLst>
      <p:ext uri="{BB962C8B-B14F-4D97-AF65-F5344CB8AC3E}">
        <p14:creationId xmlns:p14="http://schemas.microsoft.com/office/powerpoint/2010/main" val="272356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020417"/>
            <a:ext cx="12192000" cy="5936974"/>
          </a:xfrm>
        </p:spPr>
        <p:txBody>
          <a:bodyPr/>
          <a:lstStyle/>
          <a:p>
            <a:pPr marL="0" indent="0" algn="ctr">
              <a:buNone/>
            </a:pPr>
            <a:r>
              <a:rPr lang="en-US" b="1" dirty="0" smtClean="0">
                <a:latin typeface="Cambria Math" charset="0"/>
                <a:ea typeface="Cambria Math" charset="0"/>
                <a:cs typeface="Cambria Math" charset="0"/>
              </a:rPr>
              <a:t>Background and Introduction</a:t>
            </a:r>
          </a:p>
          <a:p>
            <a:pPr algn="just"/>
            <a:r>
              <a:rPr lang="en-US" dirty="0" smtClean="0">
                <a:latin typeface="Cambria Math" charset="0"/>
                <a:ea typeface="Cambria Math" charset="0"/>
                <a:cs typeface="Cambria Math" charset="0"/>
              </a:rPr>
              <a:t>Most of Liberia`s  </a:t>
            </a:r>
            <a:r>
              <a:rPr lang="en-US" dirty="0">
                <a:latin typeface="Cambria Math" charset="0"/>
                <a:ea typeface="Cambria Math" charset="0"/>
                <a:cs typeface="Cambria Math" charset="0"/>
              </a:rPr>
              <a:t>elephants </a:t>
            </a:r>
            <a:r>
              <a:rPr lang="en-US" dirty="0" smtClean="0">
                <a:latin typeface="Cambria Math" charset="0"/>
                <a:ea typeface="Cambria Math" charset="0"/>
                <a:cs typeface="Cambria Math" charset="0"/>
              </a:rPr>
              <a:t> </a:t>
            </a:r>
            <a:r>
              <a:rPr lang="en-US" dirty="0">
                <a:latin typeface="Cambria Math" charset="0"/>
                <a:ea typeface="Cambria Math" charset="0"/>
                <a:cs typeface="Cambria Math" charset="0"/>
              </a:rPr>
              <a:t>are elusive and live in </a:t>
            </a:r>
            <a:r>
              <a:rPr lang="en-US" dirty="0" smtClean="0">
                <a:latin typeface="Cambria Math" charset="0"/>
                <a:ea typeface="Cambria Math" charset="0"/>
                <a:cs typeface="Cambria Math" charset="0"/>
              </a:rPr>
              <a:t>remote parts of the state, </a:t>
            </a:r>
            <a:r>
              <a:rPr lang="en-US" dirty="0">
                <a:latin typeface="Cambria Math" charset="0"/>
                <a:ea typeface="Cambria Math" charset="0"/>
                <a:cs typeface="Cambria Math" charset="0"/>
              </a:rPr>
              <a:t>often inaccessible habitat. This means they’ve received little attention compared to savanna elephants</a:t>
            </a:r>
            <a:r>
              <a:rPr lang="en-US" dirty="0" smtClean="0">
                <a:latin typeface="Cambria Math" charset="0"/>
                <a:ea typeface="Cambria Math" charset="0"/>
                <a:cs typeface="Cambria Math" charset="0"/>
              </a:rPr>
              <a:t>.</a:t>
            </a:r>
          </a:p>
          <a:p>
            <a:pPr algn="just"/>
            <a:r>
              <a:rPr lang="en-US" dirty="0">
                <a:latin typeface="Cambria Math" charset="0"/>
                <a:ea typeface="Cambria Math" charset="0"/>
                <a:cs typeface="Cambria Math" charset="0"/>
              </a:rPr>
              <a:t>While there are no reliable national population estimates of forest elephant, Liberia is home to two of the three remaining large blocks of the Upper Guinea forest, and therefore offers one of the best chances of survival for the forest elephant in West Africa. However, the major direct threats facing forest elephants in Liberia is human encroachment and disturbance of elephant habitats, and the resulting human-elephant conflicts and poaching. </a:t>
            </a:r>
          </a:p>
          <a:p>
            <a:r>
              <a:rPr lang="en-US" dirty="0">
                <a:latin typeface="Cambria Math" charset="0"/>
                <a:ea typeface="Cambria Math" charset="0"/>
                <a:cs typeface="Cambria Math" charset="0"/>
              </a:rPr>
              <a:t>In the 20</a:t>
            </a:r>
            <a:r>
              <a:rPr lang="en-US" baseline="30000" dirty="0">
                <a:latin typeface="Cambria Math" charset="0"/>
                <a:ea typeface="Cambria Math" charset="0"/>
                <a:cs typeface="Cambria Math" charset="0"/>
              </a:rPr>
              <a:t>th</a:t>
            </a:r>
            <a:r>
              <a:rPr lang="en-US" dirty="0">
                <a:latin typeface="Cambria Math" charset="0"/>
                <a:ea typeface="Cambria Math" charset="0"/>
                <a:cs typeface="Cambria Math" charset="0"/>
              </a:rPr>
              <a:t> Century, the illegal killing of elephant and Ivory exports in Liberia continued to grow in volume</a:t>
            </a:r>
            <a:r>
              <a:rPr lang="en-US" dirty="0" smtClean="0"/>
              <a:t>.</a:t>
            </a:r>
            <a:endParaRPr lang="en-US" dirty="0">
              <a:latin typeface="Cambria Math" charset="0"/>
              <a:ea typeface="Cambria Math" charset="0"/>
              <a:cs typeface="Cambria Math" charset="0"/>
            </a:endParaRPr>
          </a:p>
          <a:p>
            <a:pPr algn="just"/>
            <a:r>
              <a:rPr lang="en-US" dirty="0" smtClean="0">
                <a:latin typeface="Cambria Math" charset="0"/>
                <a:ea typeface="Cambria Math" charset="0"/>
                <a:cs typeface="Cambria Math" charset="0"/>
              </a:rPr>
              <a:t>The Forest elephants in Liberia are  </a:t>
            </a:r>
            <a:r>
              <a:rPr lang="en-US" dirty="0">
                <a:latin typeface="Cambria Math" charset="0"/>
                <a:ea typeface="Cambria Math" charset="0"/>
                <a:cs typeface="Cambria Math" charset="0"/>
              </a:rPr>
              <a:t>found </a:t>
            </a:r>
            <a:r>
              <a:rPr lang="en-US" dirty="0" smtClean="0">
                <a:latin typeface="Cambria Math" charset="0"/>
                <a:ea typeface="Cambria Math" charset="0"/>
                <a:cs typeface="Cambria Math" charset="0"/>
              </a:rPr>
              <a:t>mainly in two forest blocks- Northwestern and South eastern parts of the country. In short,</a:t>
            </a:r>
            <a:r>
              <a:rPr lang="en-US" dirty="0">
                <a:latin typeface="Cambria Math" charset="0"/>
                <a:ea typeface="Cambria Math" charset="0"/>
                <a:cs typeface="Cambria Math" charset="0"/>
              </a:rPr>
              <a:t> While there are no reliable national population estimates of forest elephant, Liberia is home to two of the three remaining large blocks of the Upper Guinea forest, and therefore offers one of the best chances of survival for the forest elephant in West Africa. However, the major direct threats facing forest elephants in Liberia is human encroachment and disturbance of elephant habitats, and the resulting human-elephant conflicts and poaching</a:t>
            </a:r>
            <a:r>
              <a:rPr lang="en-US" dirty="0" smtClean="0"/>
              <a:t>.</a:t>
            </a:r>
            <a:endParaRPr lang="en-US" dirty="0" smtClean="0">
              <a:latin typeface="Cambria Math" charset="0"/>
              <a:ea typeface="Cambria Math" charset="0"/>
              <a:cs typeface="Cambria Math" charset="0"/>
            </a:endParaRPr>
          </a:p>
          <a:p>
            <a:pPr algn="just"/>
            <a:r>
              <a:rPr lang="en-US" dirty="0" smtClean="0">
                <a:latin typeface="Cambria Math" charset="0"/>
                <a:ea typeface="Cambria Math" charset="0"/>
                <a:cs typeface="Cambria Math" charset="0"/>
              </a:rPr>
              <a:t>Most of them were  </a:t>
            </a:r>
            <a:r>
              <a:rPr lang="en-US" dirty="0">
                <a:latin typeface="Cambria Math" charset="0"/>
                <a:ea typeface="Cambria Math" charset="0"/>
                <a:cs typeface="Cambria Math" charset="0"/>
              </a:rPr>
              <a:t>long </a:t>
            </a:r>
            <a:r>
              <a:rPr lang="en-US" dirty="0" smtClean="0">
                <a:latin typeface="Cambria Math" charset="0"/>
                <a:ea typeface="Cambria Math" charset="0"/>
                <a:cs typeface="Cambria Math" charset="0"/>
              </a:rPr>
              <a:t>ago hunted by poachers  </a:t>
            </a:r>
            <a:r>
              <a:rPr lang="en-US" dirty="0">
                <a:latin typeface="Cambria Math" charset="0"/>
                <a:ea typeface="Cambria Math" charset="0"/>
                <a:cs typeface="Cambria Math" charset="0"/>
              </a:rPr>
              <a:t>for their </a:t>
            </a:r>
            <a:r>
              <a:rPr lang="en-US" dirty="0" smtClean="0">
                <a:latin typeface="Cambria Math" charset="0"/>
                <a:ea typeface="Cambria Math" charset="0"/>
                <a:cs typeface="Cambria Math" charset="0"/>
              </a:rPr>
              <a:t>ivory and traded in Asia, Europe, America, Africa and some other states of the global community during </a:t>
            </a:r>
            <a:r>
              <a:rPr lang="en-US" dirty="0">
                <a:latin typeface="Cambria Math" charset="0"/>
                <a:ea typeface="Cambria Math" charset="0"/>
                <a:cs typeface="Cambria Math" charset="0"/>
              </a:rPr>
              <a:t>centuries </a:t>
            </a:r>
            <a:r>
              <a:rPr lang="en-US" dirty="0" smtClean="0">
                <a:latin typeface="Cambria Math" charset="0"/>
                <a:ea typeface="Cambria Math" charset="0"/>
                <a:cs typeface="Cambria Math" charset="0"/>
              </a:rPr>
              <a:t>. Firstly, </a:t>
            </a:r>
            <a:r>
              <a:rPr lang="en-US" dirty="0">
                <a:latin typeface="Cambria Math" charset="0"/>
                <a:ea typeface="Cambria Math" charset="0"/>
                <a:cs typeface="Cambria Math" charset="0"/>
              </a:rPr>
              <a:t>h</a:t>
            </a:r>
            <a:r>
              <a:rPr lang="en-US" dirty="0" smtClean="0">
                <a:latin typeface="Cambria Math" charset="0"/>
                <a:ea typeface="Cambria Math" charset="0"/>
                <a:cs typeface="Cambria Math" charset="0"/>
              </a:rPr>
              <a:t>unting </a:t>
            </a:r>
            <a:r>
              <a:rPr lang="en-US" dirty="0">
                <a:latin typeface="Cambria Math" charset="0"/>
                <a:ea typeface="Cambria Math" charset="0"/>
                <a:cs typeface="Cambria Math" charset="0"/>
              </a:rPr>
              <a:t>for ivory increased during the </a:t>
            </a:r>
            <a:r>
              <a:rPr lang="en-US" dirty="0" smtClean="0">
                <a:latin typeface="Cambria Math" charset="0"/>
                <a:ea typeface="Cambria Math" charset="0"/>
                <a:cs typeface="Cambria Math" charset="0"/>
              </a:rPr>
              <a:t>19</a:t>
            </a:r>
            <a:r>
              <a:rPr lang="en-US" baseline="30000" dirty="0" smtClean="0">
                <a:latin typeface="Cambria Math" charset="0"/>
                <a:ea typeface="Cambria Math" charset="0"/>
                <a:cs typeface="Cambria Math" charset="0"/>
              </a:rPr>
              <a:t>th</a:t>
            </a:r>
            <a:r>
              <a:rPr lang="en-US" dirty="0">
                <a:latin typeface="Cambria Math" charset="0"/>
                <a:ea typeface="Cambria Math" charset="0"/>
                <a:cs typeface="Cambria Math" charset="0"/>
              </a:rPr>
              <a:t> </a:t>
            </a:r>
            <a:r>
              <a:rPr lang="en-US" dirty="0" smtClean="0">
                <a:latin typeface="Cambria Math" charset="0"/>
                <a:ea typeface="Cambria Math" charset="0"/>
                <a:cs typeface="Cambria Math" charset="0"/>
              </a:rPr>
              <a:t>Century in Liberia, </a:t>
            </a:r>
            <a:r>
              <a:rPr lang="en-US" dirty="0">
                <a:latin typeface="Cambria Math" charset="0"/>
                <a:ea typeface="Cambria Math" charset="0"/>
                <a:cs typeface="Cambria Math" charset="0"/>
              </a:rPr>
              <a:t>especially after </a:t>
            </a:r>
            <a:r>
              <a:rPr lang="en-US" dirty="0" smtClean="0">
                <a:latin typeface="Cambria Math" charset="0"/>
                <a:ea typeface="Cambria Math" charset="0"/>
                <a:cs typeface="Cambria Math" charset="0"/>
              </a:rPr>
              <a:t>1980  Military Coupe  especially when </a:t>
            </a:r>
            <a:r>
              <a:rPr lang="en-US" dirty="0">
                <a:latin typeface="Cambria Math" charset="0"/>
                <a:ea typeface="Cambria Math" charset="0"/>
                <a:cs typeface="Cambria Math" charset="0"/>
              </a:rPr>
              <a:t>the </a:t>
            </a:r>
            <a:r>
              <a:rPr lang="en-US" dirty="0" smtClean="0">
                <a:latin typeface="Cambria Math" charset="0"/>
                <a:ea typeface="Cambria Math" charset="0"/>
                <a:cs typeface="Cambria Math" charset="0"/>
              </a:rPr>
              <a:t>military ascended to power and begun hiring hunters to kill  many of our elephants indiscriminately for facilitate transboundary and long range states trade facilitation . </a:t>
            </a:r>
            <a:endParaRPr lang="en-US" dirty="0">
              <a:latin typeface="Cambria Math" charset="0"/>
              <a:ea typeface="Cambria Math" charset="0"/>
              <a:cs typeface="Cambria Math" charset="0"/>
            </a:endParaRPr>
          </a:p>
          <a:p>
            <a:endParaRPr lang="en-US" b="1" dirty="0"/>
          </a:p>
        </p:txBody>
      </p:sp>
    </p:spTree>
    <p:extLst>
      <p:ext uri="{BB962C8B-B14F-4D97-AF65-F5344CB8AC3E}">
        <p14:creationId xmlns:p14="http://schemas.microsoft.com/office/powerpoint/2010/main" val="387701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6315" y="874643"/>
            <a:ext cx="11613163" cy="5358495"/>
          </a:xfrm>
        </p:spPr>
        <p:txBody>
          <a:bodyPr/>
          <a:lstStyle/>
          <a:p>
            <a:pPr marL="0" indent="0" algn="ctr">
              <a:buNone/>
            </a:pPr>
            <a:r>
              <a:rPr lang="en-US" b="1" dirty="0" smtClean="0">
                <a:latin typeface="Cambria Math" charset="0"/>
                <a:ea typeface="Cambria Math" charset="0"/>
                <a:cs typeface="Cambria Math" charset="0"/>
              </a:rPr>
              <a:t>CURRENT STATUS OF LIBERIA ELEPHANTS</a:t>
            </a:r>
          </a:p>
          <a:p>
            <a:pPr algn="just"/>
            <a:r>
              <a:rPr lang="en-US" dirty="0">
                <a:latin typeface="Cambria Math" charset="0"/>
                <a:ea typeface="Cambria Math" charset="0"/>
                <a:cs typeface="Cambria Math" charset="0"/>
              </a:rPr>
              <a:t>Elephants are distributed unevenly in </a:t>
            </a:r>
            <a:r>
              <a:rPr lang="en-US" dirty="0" smtClean="0">
                <a:latin typeface="Cambria Math" charset="0"/>
                <a:ea typeface="Cambria Math" charset="0"/>
                <a:cs typeface="Cambria Math" charset="0"/>
              </a:rPr>
              <a:t>Liberia</a:t>
            </a:r>
            <a:r>
              <a:rPr lang="en-US" dirty="0">
                <a:latin typeface="Cambria Math" charset="0"/>
                <a:ea typeface="Cambria Math" charset="0"/>
                <a:cs typeface="Cambria Math" charset="0"/>
              </a:rPr>
              <a:t>. They </a:t>
            </a:r>
            <a:r>
              <a:rPr lang="en-US" dirty="0" smtClean="0">
                <a:latin typeface="Cambria Math" charset="0"/>
                <a:ea typeface="Cambria Math" charset="0"/>
                <a:cs typeface="Cambria Math" charset="0"/>
              </a:rPr>
              <a:t>occupy most parts of our remaining tropical rainforest ecosystem in Liberia.</a:t>
            </a:r>
            <a:r>
              <a:rPr lang="en-US" dirty="0">
                <a:latin typeface="Cambria Math" charset="0"/>
                <a:ea typeface="Cambria Math" charset="0"/>
                <a:cs typeface="Cambria Math" charset="0"/>
              </a:rPr>
              <a:t> A very optimistic estimate would put the number of elephants in Liberia at </a:t>
            </a:r>
            <a:r>
              <a:rPr lang="en-US" dirty="0" smtClean="0">
                <a:latin typeface="Cambria Math" charset="0"/>
                <a:ea typeface="Cambria Math" charset="0"/>
                <a:cs typeface="Cambria Math" charset="0"/>
              </a:rPr>
              <a:t>below </a:t>
            </a:r>
            <a:r>
              <a:rPr lang="en-US" dirty="0">
                <a:latin typeface="Cambria Math" charset="0"/>
                <a:ea typeface="Cambria Math" charset="0"/>
                <a:cs typeface="Cambria Math" charset="0"/>
              </a:rPr>
              <a:t>3</a:t>
            </a:r>
            <a:r>
              <a:rPr lang="en-US" dirty="0" smtClean="0">
                <a:latin typeface="Cambria Math" charset="0"/>
                <a:ea typeface="Cambria Math" charset="0"/>
                <a:cs typeface="Cambria Math" charset="0"/>
              </a:rPr>
              <a:t>00. </a:t>
            </a:r>
            <a:r>
              <a:rPr lang="en-US" dirty="0">
                <a:latin typeface="Cambria Math" charset="0"/>
                <a:ea typeface="Cambria Math" charset="0"/>
                <a:cs typeface="Cambria Math" charset="0"/>
              </a:rPr>
              <a:t>It would appear that elephants are deserting the primary forests where they are too vulnerable to man and are taking refuge in the marshland or bush which man cannot </a:t>
            </a:r>
            <a:r>
              <a:rPr lang="en-US" dirty="0" smtClean="0">
                <a:latin typeface="Cambria Math" charset="0"/>
                <a:ea typeface="Cambria Math" charset="0"/>
                <a:cs typeface="Cambria Math" charset="0"/>
              </a:rPr>
              <a:t>penetrate easily in Liberia. </a:t>
            </a:r>
            <a:r>
              <a:rPr lang="en-US" dirty="0">
                <a:latin typeface="Cambria Math" charset="0"/>
                <a:ea typeface="Cambria Math" charset="0"/>
                <a:cs typeface="Cambria Math" charset="0"/>
              </a:rPr>
              <a:t>Forest </a:t>
            </a:r>
            <a:r>
              <a:rPr lang="en-US" dirty="0" smtClean="0">
                <a:latin typeface="Cambria Math" charset="0"/>
                <a:ea typeface="Cambria Math" charset="0"/>
                <a:cs typeface="Cambria Math" charset="0"/>
              </a:rPr>
              <a:t>elephants </a:t>
            </a:r>
            <a:r>
              <a:rPr lang="en-US" dirty="0">
                <a:latin typeface="Cambria Math" charset="0"/>
                <a:ea typeface="Cambria Math" charset="0"/>
                <a:cs typeface="Cambria Math" charset="0"/>
              </a:rPr>
              <a:t>in Liberia are also scarce. A lack of systematic study makes it difficult to accurately estimate numbers, but one conservation NGO active in Liberia estimates the population to as low as 300 individuals (FFI 2017). </a:t>
            </a:r>
          </a:p>
          <a:p>
            <a:endParaRPr lang="en-US" dirty="0" smtClean="0"/>
          </a:p>
          <a:p>
            <a:endParaRPr lang="en-US" dirty="0"/>
          </a:p>
          <a:p>
            <a:endParaRPr lang="en-US" dirty="0" smtClean="0"/>
          </a:p>
          <a:p>
            <a:endParaRPr lang="en-US" b="1" dirty="0"/>
          </a:p>
        </p:txBody>
      </p:sp>
    </p:spTree>
    <p:extLst>
      <p:ext uri="{BB962C8B-B14F-4D97-AF65-F5344CB8AC3E}">
        <p14:creationId xmlns:p14="http://schemas.microsoft.com/office/powerpoint/2010/main" val="446142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0275"/>
            <a:ext cx="8477250" cy="5487726"/>
          </a:xfrm>
        </p:spPr>
        <p:txBody>
          <a:bodyPr/>
          <a:lstStyle/>
          <a:p>
            <a:pPr marL="0" indent="0" algn="ctr">
              <a:buNone/>
            </a:pPr>
            <a:r>
              <a:rPr lang="en-US" b="1" dirty="0" smtClean="0">
                <a:latin typeface="Cambria Math" charset="0"/>
                <a:ea typeface="Cambria Math" charset="0"/>
                <a:cs typeface="Cambria Math" charset="0"/>
              </a:rPr>
              <a:t>CURRENT STRATEGIES INSTITUTED  BY LIBERIA FOR ELEHANTS CONSERVATION TO SUPPORT THE WEST AFRICAN ELEPHANT MOU</a:t>
            </a:r>
          </a:p>
          <a:p>
            <a:pPr algn="just"/>
            <a:r>
              <a:rPr lang="en-US" dirty="0" smtClean="0">
                <a:latin typeface="Cambria Math" charset="0"/>
                <a:ea typeface="Cambria Math" charset="0"/>
                <a:cs typeface="Cambria Math" charset="0"/>
              </a:rPr>
              <a:t>Liberia developed the </a:t>
            </a:r>
            <a:r>
              <a:rPr lang="en-US" b="1" dirty="0" smtClean="0">
                <a:latin typeface="Cambria Math" charset="0"/>
                <a:ea typeface="Cambria Math" charset="0"/>
                <a:cs typeface="Cambria Math" charset="0"/>
              </a:rPr>
              <a:t>National Elephant Action Plan (NEAP) </a:t>
            </a:r>
            <a:r>
              <a:rPr lang="en-US" dirty="0">
                <a:latin typeface="Cambria Math" charset="0"/>
                <a:ea typeface="Cambria Math" charset="0"/>
                <a:cs typeface="Cambria Math" charset="0"/>
              </a:rPr>
              <a:t>“This action plan allow </a:t>
            </a:r>
            <a:r>
              <a:rPr lang="en-US" dirty="0" smtClean="0">
                <a:latin typeface="Cambria Math" charset="0"/>
                <a:ea typeface="Cambria Math" charset="0"/>
                <a:cs typeface="Cambria Math" charset="0"/>
              </a:rPr>
              <a:t>Liberians </a:t>
            </a:r>
            <a:r>
              <a:rPr lang="en-US" dirty="0">
                <a:latin typeface="Cambria Math" charset="0"/>
                <a:ea typeface="Cambria Math" charset="0"/>
                <a:cs typeface="Cambria Math" charset="0"/>
              </a:rPr>
              <a:t>to obtain a better understanding of the issues surrounding the distribution and conservation of Liberia’s elephants, identify the key threats and establish a </a:t>
            </a:r>
            <a:r>
              <a:rPr lang="en-US" dirty="0" smtClean="0">
                <a:latin typeface="Cambria Math" charset="0"/>
                <a:ea typeface="Cambria Math" charset="0"/>
                <a:cs typeface="Cambria Math" charset="0"/>
              </a:rPr>
              <a:t>Programme </a:t>
            </a:r>
            <a:r>
              <a:rPr lang="en-US" dirty="0">
                <a:latin typeface="Cambria Math" charset="0"/>
                <a:ea typeface="Cambria Math" charset="0"/>
                <a:cs typeface="Cambria Math" charset="0"/>
              </a:rPr>
              <a:t>of measures to ensure the survival of the species in </a:t>
            </a:r>
            <a:r>
              <a:rPr lang="en-US" dirty="0" smtClean="0">
                <a:latin typeface="Cambria Math" charset="0"/>
                <a:ea typeface="Cambria Math" charset="0"/>
                <a:cs typeface="Cambria Math" charset="0"/>
              </a:rPr>
              <a:t>Liberia</a:t>
            </a:r>
          </a:p>
          <a:p>
            <a:pPr algn="just"/>
            <a:r>
              <a:rPr lang="en-US" dirty="0" smtClean="0">
                <a:latin typeface="Cambria Math" charset="0"/>
                <a:ea typeface="Cambria Math" charset="0"/>
                <a:cs typeface="Cambria Math" charset="0"/>
              </a:rPr>
              <a:t>Gazettement of additional Protected Areas and trained many forest rangers on the use of SMART TOOL for data collection, analysis, and reporting</a:t>
            </a:r>
          </a:p>
          <a:p>
            <a:pPr algn="just"/>
            <a:r>
              <a:rPr lang="en-US" dirty="0" smtClean="0">
                <a:latin typeface="Cambria Math" charset="0"/>
                <a:ea typeface="Cambria Math" charset="0"/>
                <a:cs typeface="Cambria Math" charset="0"/>
              </a:rPr>
              <a:t>Conducting elephant status and distribution surveys and data collection</a:t>
            </a:r>
          </a:p>
          <a:p>
            <a:pPr algn="just"/>
            <a:r>
              <a:rPr lang="en-US" dirty="0" smtClean="0">
                <a:latin typeface="Cambria Math" charset="0"/>
                <a:ea typeface="Cambria Math" charset="0"/>
                <a:cs typeface="Cambria Math" charset="0"/>
              </a:rPr>
              <a:t>Revised our National Wildlife Legislation in compliance with CITES Protocol</a:t>
            </a:r>
          </a:p>
          <a:p>
            <a:pPr algn="just"/>
            <a:r>
              <a:rPr lang="en-US" dirty="0" smtClean="0">
                <a:latin typeface="Cambria Math" charset="0"/>
                <a:ea typeface="Cambria Math" charset="0"/>
                <a:cs typeface="Cambria Math" charset="0"/>
              </a:rPr>
              <a:t>Organized the National Species Working Group of Liberia and hosting regular meetings monthly to support species conservation an protection</a:t>
            </a:r>
          </a:p>
          <a:p>
            <a:pPr algn="just"/>
            <a:r>
              <a:rPr lang="en-US" dirty="0" smtClean="0">
                <a:latin typeface="Cambria Math" charset="0"/>
                <a:ea typeface="Cambria Math" charset="0"/>
                <a:cs typeface="Cambria Math" charset="0"/>
              </a:rPr>
              <a:t>Liberia has  revised </a:t>
            </a:r>
            <a:r>
              <a:rPr lang="en-US" dirty="0">
                <a:latin typeface="Cambria Math" charset="0"/>
                <a:ea typeface="Cambria Math" charset="0"/>
                <a:cs typeface="Cambria Math" charset="0"/>
              </a:rPr>
              <a:t>her National Biodiversity Strategy and Action Plan (NBSAP) with a long-term vision to </a:t>
            </a:r>
            <a:r>
              <a:rPr lang="en-US" dirty="0" smtClean="0">
                <a:latin typeface="Cambria Math" charset="0"/>
                <a:ea typeface="Cambria Math" charset="0"/>
                <a:cs typeface="Cambria Math" charset="0"/>
              </a:rPr>
              <a:t>have society </a:t>
            </a:r>
            <a:r>
              <a:rPr lang="en-US" dirty="0">
                <a:latin typeface="Cambria Math" charset="0"/>
                <a:ea typeface="Cambria Math" charset="0"/>
                <a:cs typeface="Cambria Math" charset="0"/>
              </a:rPr>
              <a:t>lives in harmony with </a:t>
            </a:r>
            <a:r>
              <a:rPr lang="en-US" dirty="0" smtClean="0">
                <a:latin typeface="Cambria Math" charset="0"/>
                <a:ea typeface="Cambria Math" charset="0"/>
                <a:cs typeface="Cambria Math" charset="0"/>
              </a:rPr>
              <a:t>its wildlife and  natural environment</a:t>
            </a:r>
            <a:endParaRPr lang="en-US" dirty="0">
              <a:latin typeface="Cambria Math" charset="0"/>
              <a:ea typeface="Cambria Math" charset="0"/>
              <a:cs typeface="Cambria Math" charset="0"/>
            </a:endParaRPr>
          </a:p>
          <a:p>
            <a:endParaRPr lang="en-US" dirty="0" smtClean="0"/>
          </a:p>
          <a:p>
            <a:r>
              <a:rPr lang="en-US" dirty="0" smtClean="0"/>
              <a:t>Strengthen </a:t>
            </a:r>
            <a:r>
              <a:rPr lang="en-US" dirty="0"/>
              <a:t>wildlife </a:t>
            </a:r>
            <a:r>
              <a:rPr lang="en-US" dirty="0" smtClean="0"/>
              <a:t>regulations and  </a:t>
            </a:r>
            <a:r>
              <a:rPr lang="en-US" dirty="0"/>
              <a:t>CITES enforcement</a:t>
            </a:r>
            <a:br>
              <a:rPr lang="en-US" dirty="0"/>
            </a:br>
            <a:r>
              <a:rPr lang="en-US" dirty="0"/>
              <a:t>• Strengthen ability to combat wildlife </a:t>
            </a:r>
          </a:p>
          <a:p>
            <a:r>
              <a:rPr lang="en-US" dirty="0"/>
              <a:t>trafficking, including interagency and </a:t>
            </a:r>
          </a:p>
          <a:p>
            <a:r>
              <a:rPr lang="en-US" dirty="0"/>
              <a:t>interregional coordination</a:t>
            </a:r>
            <a:br>
              <a:rPr lang="en-US" dirty="0"/>
            </a:br>
            <a:r>
              <a:rPr lang="en-US" dirty="0"/>
              <a:t>Strengthen technical capacity of FDA and EPA </a:t>
            </a:r>
          </a:p>
          <a:p>
            <a:endParaRPr lang="en-US" dirty="0"/>
          </a:p>
          <a:p>
            <a:endParaRPr lang="en-US" dirty="0"/>
          </a:p>
        </p:txBody>
      </p:sp>
    </p:spTree>
    <p:extLst>
      <p:ext uri="{BB962C8B-B14F-4D97-AF65-F5344CB8AC3E}">
        <p14:creationId xmlns:p14="http://schemas.microsoft.com/office/powerpoint/2010/main" val="144179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980661"/>
            <a:ext cx="8477250" cy="5877339"/>
          </a:xfrm>
        </p:spPr>
        <p:txBody>
          <a:bodyPr/>
          <a:lstStyle/>
          <a:p>
            <a:pPr algn="just"/>
            <a:r>
              <a:rPr lang="en-US" dirty="0">
                <a:latin typeface="Cambria Math" charset="0"/>
                <a:ea typeface="Cambria Math" charset="0"/>
                <a:cs typeface="Cambria Math" charset="0"/>
              </a:rPr>
              <a:t>Raising awareness of the plight of the forest elephant forms an important part of the conservation </a:t>
            </a:r>
            <a:r>
              <a:rPr lang="en-US" dirty="0" smtClean="0">
                <a:latin typeface="Cambria Math" charset="0"/>
                <a:ea typeface="Cambria Math" charset="0"/>
                <a:cs typeface="Cambria Math" charset="0"/>
              </a:rPr>
              <a:t>effort of Liberia</a:t>
            </a:r>
          </a:p>
          <a:p>
            <a:pPr algn="just"/>
            <a:r>
              <a:rPr lang="en-US" dirty="0" smtClean="0">
                <a:latin typeface="Cambria Math" charset="0"/>
                <a:ea typeface="Cambria Math" charset="0"/>
                <a:cs typeface="Cambria Math" charset="0"/>
              </a:rPr>
              <a:t>Build </a:t>
            </a:r>
            <a:r>
              <a:rPr lang="en-US" dirty="0">
                <a:latin typeface="Cambria Math" charset="0"/>
                <a:ea typeface="Cambria Math" charset="0"/>
                <a:cs typeface="Cambria Math" charset="0"/>
              </a:rPr>
              <a:t>capacity in law enforcement </a:t>
            </a:r>
            <a:r>
              <a:rPr lang="en-US" dirty="0" smtClean="0">
                <a:latin typeface="Cambria Math" charset="0"/>
                <a:ea typeface="Cambria Math" charset="0"/>
                <a:cs typeface="Cambria Math" charset="0"/>
              </a:rPr>
              <a:t> and </a:t>
            </a:r>
            <a:r>
              <a:rPr lang="en-US" dirty="0">
                <a:latin typeface="Cambria Math" charset="0"/>
                <a:ea typeface="Cambria Math" charset="0"/>
                <a:cs typeface="Cambria Math" charset="0"/>
              </a:rPr>
              <a:t>Better equip enforcement officials </a:t>
            </a:r>
            <a:endParaRPr lang="en-US" dirty="0" smtClean="0">
              <a:latin typeface="Cambria Math" charset="0"/>
              <a:ea typeface="Cambria Math" charset="0"/>
              <a:cs typeface="Cambria Math" charset="0"/>
            </a:endParaRPr>
          </a:p>
          <a:p>
            <a:pPr algn="just"/>
            <a:r>
              <a:rPr lang="en-US" dirty="0" smtClean="0">
                <a:latin typeface="Cambria Math" charset="0"/>
                <a:ea typeface="Cambria Math" charset="0"/>
                <a:cs typeface="Cambria Math" charset="0"/>
              </a:rPr>
              <a:t>Support </a:t>
            </a:r>
            <a:r>
              <a:rPr lang="en-US" dirty="0">
                <a:latin typeface="Cambria Math" charset="0"/>
                <a:ea typeface="Cambria Math" charset="0"/>
                <a:cs typeface="Cambria Math" charset="0"/>
              </a:rPr>
              <a:t>situational law enforcement to </a:t>
            </a:r>
            <a:r>
              <a:rPr lang="en-US" dirty="0" smtClean="0">
                <a:latin typeface="Cambria Math" charset="0"/>
                <a:ea typeface="Cambria Math" charset="0"/>
                <a:cs typeface="Cambria Math" charset="0"/>
              </a:rPr>
              <a:t>engage </a:t>
            </a:r>
            <a:r>
              <a:rPr lang="en-US" dirty="0">
                <a:latin typeface="Cambria Math" charset="0"/>
                <a:ea typeface="Cambria Math" charset="0"/>
                <a:cs typeface="Cambria Math" charset="0"/>
              </a:rPr>
              <a:t>communities in elephant Conservation  and protection </a:t>
            </a:r>
          </a:p>
          <a:p>
            <a:pPr algn="just"/>
            <a:r>
              <a:rPr lang="en-US" dirty="0" smtClean="0">
                <a:latin typeface="Cambria Math" charset="0"/>
                <a:ea typeface="Cambria Math" charset="0"/>
                <a:cs typeface="Cambria Math" charset="0"/>
              </a:rPr>
              <a:t>Promoted inclusive </a:t>
            </a:r>
            <a:r>
              <a:rPr lang="en-US" dirty="0">
                <a:latin typeface="Cambria Math" charset="0"/>
                <a:ea typeface="Cambria Math" charset="0"/>
                <a:cs typeface="Cambria Math" charset="0"/>
              </a:rPr>
              <a:t>governance and effective institutions for </a:t>
            </a:r>
            <a:r>
              <a:rPr lang="en-US" dirty="0" smtClean="0">
                <a:latin typeface="Cambria Math" charset="0"/>
                <a:ea typeface="Cambria Math" charset="0"/>
                <a:cs typeface="Cambria Math" charset="0"/>
              </a:rPr>
              <a:t>elephant </a:t>
            </a:r>
            <a:r>
              <a:rPr lang="en-US" dirty="0">
                <a:latin typeface="Cambria Math" charset="0"/>
                <a:ea typeface="Cambria Math" charset="0"/>
                <a:cs typeface="Cambria Math" charset="0"/>
              </a:rPr>
              <a:t>conservation and natural resource management at all levels, including the continuation of on-going activities that promote land tenure, land reform, natural-resource governance, and land tenure and property rights for women</a:t>
            </a:r>
            <a:r>
              <a:rPr lang="en-US" dirty="0" smtClean="0">
                <a:latin typeface="Cambria Math" charset="0"/>
                <a:ea typeface="Cambria Math" charset="0"/>
                <a:cs typeface="Cambria Math" charset="0"/>
              </a:rPr>
              <a:t>.</a:t>
            </a:r>
            <a:endParaRPr lang="en-US" dirty="0">
              <a:latin typeface="Cambria Math" charset="0"/>
              <a:ea typeface="Cambria Math" charset="0"/>
              <a:cs typeface="Cambria Math" charset="0"/>
            </a:endParaRPr>
          </a:p>
          <a:p>
            <a:pPr algn="just"/>
            <a:r>
              <a:rPr lang="en-US" dirty="0" smtClean="0">
                <a:latin typeface="Cambria Math" charset="0"/>
                <a:ea typeface="Cambria Math" charset="0"/>
                <a:cs typeface="Cambria Math" charset="0"/>
              </a:rPr>
              <a:t> Train customs agents, public prosecutors , commercial staff at </a:t>
            </a:r>
            <a:r>
              <a:rPr lang="en-US" dirty="0">
                <a:latin typeface="Cambria Math" charset="0"/>
                <a:ea typeface="Cambria Math" charset="0"/>
                <a:cs typeface="Cambria Math" charset="0"/>
              </a:rPr>
              <a:t>transportation hubs and borders to </a:t>
            </a:r>
            <a:r>
              <a:rPr lang="en-US" dirty="0" smtClean="0">
                <a:latin typeface="Cambria Math" charset="0"/>
                <a:ea typeface="Cambria Math" charset="0"/>
                <a:cs typeface="Cambria Math" charset="0"/>
              </a:rPr>
              <a:t>recognize products such as elephant products </a:t>
            </a:r>
            <a:r>
              <a:rPr lang="en-US" dirty="0">
                <a:latin typeface="Cambria Math" charset="0"/>
                <a:ea typeface="Cambria Math" charset="0"/>
                <a:cs typeface="Cambria Math" charset="0"/>
              </a:rPr>
              <a:t>of wildlife </a:t>
            </a:r>
            <a:r>
              <a:rPr lang="en-US" dirty="0" smtClean="0">
                <a:latin typeface="Cambria Math" charset="0"/>
                <a:ea typeface="Cambria Math" charset="0"/>
                <a:cs typeface="Cambria Math" charset="0"/>
              </a:rPr>
              <a:t>crimes</a:t>
            </a:r>
          </a:p>
          <a:p>
            <a:pPr algn="just"/>
            <a:r>
              <a:rPr lang="en-US" dirty="0">
                <a:latin typeface="Cambria Math" charset="0"/>
                <a:ea typeface="Cambria Math" charset="0"/>
                <a:cs typeface="Cambria Math" charset="0"/>
              </a:rPr>
              <a:t>Strengthen wildlife regulations and CITES enforcement</a:t>
            </a:r>
          </a:p>
          <a:p>
            <a:pPr algn="just"/>
            <a:r>
              <a:rPr lang="en-US" dirty="0">
                <a:latin typeface="Cambria Math" charset="0"/>
                <a:ea typeface="Cambria Math" charset="0"/>
                <a:cs typeface="Cambria Math" charset="0"/>
              </a:rPr>
              <a:t>Strengthen </a:t>
            </a:r>
            <a:r>
              <a:rPr lang="en-US" dirty="0" smtClean="0">
                <a:latin typeface="Cambria Math" charset="0"/>
                <a:ea typeface="Cambria Math" charset="0"/>
                <a:cs typeface="Cambria Math" charset="0"/>
              </a:rPr>
              <a:t>ability and capacities of the FDA, EPA and other </a:t>
            </a:r>
            <a:r>
              <a:rPr lang="en-US" dirty="0">
                <a:latin typeface="Cambria Math" charset="0"/>
                <a:ea typeface="Cambria Math" charset="0"/>
                <a:cs typeface="Cambria Math" charset="0"/>
              </a:rPr>
              <a:t>relevant national </a:t>
            </a:r>
            <a:r>
              <a:rPr lang="en-US" dirty="0" smtClean="0">
                <a:latin typeface="Cambria Math" charset="0"/>
                <a:ea typeface="Cambria Math" charset="0"/>
                <a:cs typeface="Cambria Math" charset="0"/>
              </a:rPr>
              <a:t>government institutions and  </a:t>
            </a:r>
            <a:r>
              <a:rPr lang="en-US" dirty="0">
                <a:latin typeface="Cambria Math" charset="0"/>
                <a:ea typeface="Cambria Math" charset="0"/>
                <a:cs typeface="Cambria Math" charset="0"/>
              </a:rPr>
              <a:t>CSOs to </a:t>
            </a:r>
            <a:r>
              <a:rPr lang="en-US" dirty="0" smtClean="0">
                <a:latin typeface="Cambria Math" charset="0"/>
                <a:ea typeface="Cambria Math" charset="0"/>
                <a:cs typeface="Cambria Math" charset="0"/>
              </a:rPr>
              <a:t>combat wildlife trafficking and  improve </a:t>
            </a:r>
            <a:r>
              <a:rPr lang="en-US" dirty="0">
                <a:latin typeface="Cambria Math" charset="0"/>
                <a:ea typeface="Cambria Math" charset="0"/>
                <a:cs typeface="Cambria Math" charset="0"/>
              </a:rPr>
              <a:t>elephant  management </a:t>
            </a:r>
          </a:p>
        </p:txBody>
      </p:sp>
    </p:spTree>
    <p:extLst>
      <p:ext uri="{BB962C8B-B14F-4D97-AF65-F5344CB8AC3E}">
        <p14:creationId xmlns:p14="http://schemas.microsoft.com/office/powerpoint/2010/main" val="1189984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463039"/>
            <a:ext cx="8477250" cy="5494351"/>
          </a:xfrm>
        </p:spPr>
        <p:txBody>
          <a:bodyPr/>
          <a:lstStyle/>
          <a:p>
            <a:pPr algn="just"/>
            <a:r>
              <a:rPr lang="en-US" dirty="0" smtClean="0">
                <a:latin typeface="Cambria Math" charset="0"/>
                <a:ea typeface="Cambria Math" charset="0"/>
                <a:cs typeface="Cambria Math" charset="0"/>
              </a:rPr>
              <a:t>Strengthen </a:t>
            </a:r>
            <a:r>
              <a:rPr lang="en-US" dirty="0">
                <a:latin typeface="Cambria Math" charset="0"/>
                <a:ea typeface="Cambria Math" charset="0"/>
                <a:cs typeface="Cambria Math" charset="0"/>
              </a:rPr>
              <a:t>ability to combat wildlife </a:t>
            </a:r>
            <a:r>
              <a:rPr lang="en-US" dirty="0" smtClean="0">
                <a:latin typeface="Cambria Math" charset="0"/>
                <a:ea typeface="Cambria Math" charset="0"/>
                <a:cs typeface="Cambria Math" charset="0"/>
              </a:rPr>
              <a:t>trafficking</a:t>
            </a:r>
            <a:r>
              <a:rPr lang="en-US" dirty="0">
                <a:latin typeface="Cambria Math" charset="0"/>
                <a:ea typeface="Cambria Math" charset="0"/>
                <a:cs typeface="Cambria Math" charset="0"/>
              </a:rPr>
              <a:t>, including interagency and </a:t>
            </a:r>
            <a:r>
              <a:rPr lang="en-US" dirty="0" smtClean="0">
                <a:latin typeface="Cambria Math" charset="0"/>
                <a:ea typeface="Cambria Math" charset="0"/>
                <a:cs typeface="Cambria Math" charset="0"/>
              </a:rPr>
              <a:t>Inter sectoral and interregional institutional  collaboration and coordination</a:t>
            </a:r>
          </a:p>
          <a:p>
            <a:r>
              <a:rPr lang="en-US" dirty="0" smtClean="0">
                <a:latin typeface="Cambria Math" charset="0"/>
                <a:ea typeface="Cambria Math" charset="0"/>
                <a:cs typeface="Cambria Math" charset="0"/>
              </a:rPr>
              <a:t>Drafting </a:t>
            </a:r>
            <a:r>
              <a:rPr lang="en-US" dirty="0">
                <a:latin typeface="Cambria Math" charset="0"/>
                <a:ea typeface="Cambria Math" charset="0"/>
                <a:cs typeface="Cambria Math" charset="0"/>
              </a:rPr>
              <a:t>and completion of a national strategy on human-elephant conflict prevention and </a:t>
            </a:r>
            <a:r>
              <a:rPr lang="en-US" dirty="0" smtClean="0">
                <a:latin typeface="Cambria Math" charset="0"/>
                <a:ea typeface="Cambria Math" charset="0"/>
                <a:cs typeface="Cambria Math" charset="0"/>
              </a:rPr>
              <a:t>management</a:t>
            </a:r>
          </a:p>
          <a:p>
            <a:pPr algn="just"/>
            <a:r>
              <a:rPr lang="en-US" dirty="0" smtClean="0">
                <a:latin typeface="Cambria Math" charset="0"/>
                <a:ea typeface="Cambria Math" charset="0"/>
                <a:cs typeface="Cambria Math" charset="0"/>
              </a:rPr>
              <a:t>Identify </a:t>
            </a:r>
            <a:r>
              <a:rPr lang="en-US" dirty="0">
                <a:latin typeface="Cambria Math" charset="0"/>
                <a:ea typeface="Cambria Math" charset="0"/>
                <a:cs typeface="Cambria Math" charset="0"/>
              </a:rPr>
              <a:t>and promote culturally appropriate best practices for </a:t>
            </a:r>
            <a:r>
              <a:rPr lang="en-US" dirty="0" smtClean="0">
                <a:latin typeface="Cambria Math" charset="0"/>
                <a:ea typeface="Cambria Math" charset="0"/>
                <a:cs typeface="Cambria Math" charset="0"/>
              </a:rPr>
              <a:t>elephant conservation </a:t>
            </a:r>
            <a:endParaRPr lang="en-US" dirty="0">
              <a:latin typeface="Cambria Math" charset="0"/>
              <a:ea typeface="Cambria Math" charset="0"/>
              <a:cs typeface="Cambria Math" charset="0"/>
            </a:endParaRPr>
          </a:p>
          <a:p>
            <a:pPr algn="just"/>
            <a:r>
              <a:rPr lang="en-US" dirty="0" smtClean="0">
                <a:latin typeface="Cambria Math" charset="0"/>
                <a:ea typeface="Cambria Math" charset="0"/>
                <a:cs typeface="Cambria Math" charset="0"/>
              </a:rPr>
              <a:t>Train communities and  </a:t>
            </a:r>
            <a:r>
              <a:rPr lang="en-US" dirty="0">
                <a:latin typeface="Cambria Math" charset="0"/>
                <a:ea typeface="Cambria Math" charset="0"/>
                <a:cs typeface="Cambria Math" charset="0"/>
              </a:rPr>
              <a:t>journalists on </a:t>
            </a:r>
            <a:r>
              <a:rPr lang="en-US" dirty="0" smtClean="0">
                <a:latin typeface="Cambria Math" charset="0"/>
                <a:ea typeface="Cambria Math" charset="0"/>
                <a:cs typeface="Cambria Math" charset="0"/>
              </a:rPr>
              <a:t>forest elephants  conservation and </a:t>
            </a:r>
            <a:r>
              <a:rPr lang="en-US" dirty="0">
                <a:latin typeface="Cambria Math" charset="0"/>
                <a:ea typeface="Cambria Math" charset="0"/>
                <a:cs typeface="Cambria Math" charset="0"/>
              </a:rPr>
              <a:t>biodiversity </a:t>
            </a:r>
            <a:r>
              <a:rPr lang="en-US" dirty="0" smtClean="0">
                <a:latin typeface="Cambria Math" charset="0"/>
                <a:ea typeface="Cambria Math" charset="0"/>
                <a:cs typeface="Cambria Math" charset="0"/>
              </a:rPr>
              <a:t>issues</a:t>
            </a:r>
          </a:p>
          <a:p>
            <a:pPr algn="just"/>
            <a:r>
              <a:rPr lang="en-US" dirty="0">
                <a:latin typeface="Cambria Math" charset="0"/>
                <a:ea typeface="Cambria Math" charset="0"/>
                <a:cs typeface="Cambria Math" charset="0"/>
              </a:rPr>
              <a:t>Develop community monitoring of </a:t>
            </a:r>
            <a:r>
              <a:rPr lang="en-US" dirty="0" smtClean="0">
                <a:latin typeface="Cambria Math" charset="0"/>
                <a:ea typeface="Cambria Math" charset="0"/>
                <a:cs typeface="Cambria Math" charset="0"/>
              </a:rPr>
              <a:t>elephant populations </a:t>
            </a:r>
            <a:endParaRPr lang="en-US" dirty="0">
              <a:latin typeface="Cambria Math" charset="0"/>
              <a:ea typeface="Cambria Math" charset="0"/>
              <a:cs typeface="Cambria Math" charset="0"/>
            </a:endParaRPr>
          </a:p>
          <a:p>
            <a:pPr algn="just"/>
            <a:r>
              <a:rPr lang="en-US" dirty="0">
                <a:latin typeface="Cambria Math" charset="0"/>
                <a:ea typeface="Cambria Math" charset="0"/>
                <a:cs typeface="Cambria Math" charset="0"/>
              </a:rPr>
              <a:t> Improve access to remote sensing </a:t>
            </a:r>
            <a:r>
              <a:rPr lang="en-US" dirty="0" smtClean="0">
                <a:latin typeface="Cambria Math" charset="0"/>
                <a:ea typeface="Cambria Math" charset="0"/>
                <a:cs typeface="Cambria Math" charset="0"/>
              </a:rPr>
              <a:t>data and using SMART at all Protected Areas in Liberia to collect, analyze </a:t>
            </a:r>
            <a:r>
              <a:rPr lang="en-US" dirty="0">
                <a:latin typeface="Cambria Math" charset="0"/>
                <a:ea typeface="Cambria Math" charset="0"/>
                <a:cs typeface="Cambria Math" charset="0"/>
              </a:rPr>
              <a:t>and </a:t>
            </a:r>
            <a:r>
              <a:rPr lang="en-US" dirty="0" smtClean="0">
                <a:latin typeface="Cambria Math" charset="0"/>
                <a:ea typeface="Cambria Math" charset="0"/>
                <a:cs typeface="Cambria Math" charset="0"/>
              </a:rPr>
              <a:t>share data </a:t>
            </a:r>
            <a:r>
              <a:rPr lang="en-US" dirty="0">
                <a:latin typeface="Cambria Math" charset="0"/>
                <a:ea typeface="Cambria Math" charset="0"/>
                <a:cs typeface="Cambria Math" charset="0"/>
              </a:rPr>
              <a:t>on elephant Conservation-Generate, analyze, and share data between </a:t>
            </a:r>
            <a:r>
              <a:rPr lang="en-US" dirty="0" smtClean="0">
                <a:latin typeface="Cambria Math" charset="0"/>
                <a:ea typeface="Cambria Math" charset="0"/>
                <a:cs typeface="Cambria Math" charset="0"/>
              </a:rPr>
              <a:t>relevant Liberia institutions </a:t>
            </a:r>
            <a:r>
              <a:rPr lang="en-US" dirty="0">
                <a:latin typeface="Cambria Math" charset="0"/>
                <a:ea typeface="Cambria Math" charset="0"/>
                <a:cs typeface="Cambria Math" charset="0"/>
              </a:rPr>
              <a:t>and </a:t>
            </a:r>
            <a:r>
              <a:rPr lang="en-US" dirty="0" smtClean="0">
                <a:latin typeface="Cambria Math" charset="0"/>
                <a:ea typeface="Cambria Math" charset="0"/>
                <a:cs typeface="Cambria Math" charset="0"/>
              </a:rPr>
              <a:t>development partners</a:t>
            </a:r>
            <a:r>
              <a:rPr lang="en-US" dirty="0">
                <a:latin typeface="Cambria Math" charset="0"/>
                <a:ea typeface="Cambria Math" charset="0"/>
                <a:cs typeface="Cambria Math" charset="0"/>
              </a:rPr>
              <a:t/>
            </a:r>
            <a:br>
              <a:rPr lang="en-US" dirty="0">
                <a:latin typeface="Cambria Math" charset="0"/>
                <a:ea typeface="Cambria Math" charset="0"/>
                <a:cs typeface="Cambria Math" charset="0"/>
              </a:rPr>
            </a:br>
            <a:endParaRPr lang="en-US" dirty="0">
              <a:latin typeface="Cambria Math" charset="0"/>
              <a:ea typeface="Cambria Math" charset="0"/>
              <a:cs typeface="Cambria Math" charset="0"/>
            </a:endParaRPr>
          </a:p>
          <a:p>
            <a:pPr algn="just"/>
            <a:endParaRPr lang="en-US" dirty="0">
              <a:latin typeface="Cambria Math" charset="0"/>
              <a:ea typeface="Cambria Math" charset="0"/>
              <a:cs typeface="Cambria Math" charset="0"/>
            </a:endParaRPr>
          </a:p>
        </p:txBody>
      </p:sp>
    </p:spTree>
    <p:extLst>
      <p:ext uri="{BB962C8B-B14F-4D97-AF65-F5344CB8AC3E}">
        <p14:creationId xmlns:p14="http://schemas.microsoft.com/office/powerpoint/2010/main" val="103480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463040"/>
            <a:ext cx="8477250" cy="5394960"/>
          </a:xfrm>
        </p:spPr>
        <p:txBody>
          <a:bodyPr/>
          <a:lstStyle/>
          <a:p>
            <a:pPr algn="just"/>
            <a:r>
              <a:rPr lang="en-US" dirty="0">
                <a:latin typeface="Cambria Math" charset="0"/>
                <a:ea typeface="Cambria Math" charset="0"/>
                <a:cs typeface="Cambria Math" charset="0"/>
              </a:rPr>
              <a:t>In 2013 and 2014, Liberia participated in regional wildlife law enforcement operations which led to arrests and seizures of processed ivories with a total worth of US$155,000. </a:t>
            </a:r>
            <a:endParaRPr lang="en-US" dirty="0" smtClean="0">
              <a:latin typeface="Cambria Math" charset="0"/>
              <a:ea typeface="Cambria Math" charset="0"/>
              <a:cs typeface="Cambria Math" charset="0"/>
            </a:endParaRPr>
          </a:p>
          <a:p>
            <a:pPr algn="just"/>
            <a:r>
              <a:rPr lang="en-US" dirty="0" smtClean="0">
                <a:latin typeface="Cambria Math" charset="0"/>
                <a:ea typeface="Cambria Math" charset="0"/>
                <a:cs typeface="Cambria Math" charset="0"/>
              </a:rPr>
              <a:t>First elephant done in the 1980s while the Sapo National  Park elephant census done in 2009</a:t>
            </a:r>
          </a:p>
          <a:p>
            <a:pPr algn="just"/>
            <a:r>
              <a:rPr lang="en-US" dirty="0" smtClean="0">
                <a:latin typeface="Cambria Math" charset="0"/>
                <a:ea typeface="Cambria Math" charset="0"/>
                <a:cs typeface="Cambria Math" charset="0"/>
              </a:rPr>
              <a:t>Liberia have signed two Transboundary Legal Framework Agreements and Memorandum of Understanding between Sierra Leone and Liberia and Guinea and Liberia for sustainable forest and wildlife species protection and management</a:t>
            </a:r>
          </a:p>
          <a:p>
            <a:pPr algn="just"/>
            <a:r>
              <a:rPr lang="en-US" dirty="0">
                <a:latin typeface="Cambria Math" charset="0"/>
                <a:ea typeface="Cambria Math" charset="0"/>
                <a:cs typeface="Cambria Math" charset="0"/>
              </a:rPr>
              <a:t>A nationwide forest elephant survey began in 2020 and will be concluded early 2022. </a:t>
            </a:r>
            <a:endParaRPr lang="en-US" dirty="0" smtClean="0">
              <a:latin typeface="Cambria Math" charset="0"/>
              <a:ea typeface="Cambria Math" charset="0"/>
              <a:cs typeface="Cambria Math" charset="0"/>
            </a:endParaRPr>
          </a:p>
          <a:p>
            <a:r>
              <a:rPr lang="en-US" dirty="0" smtClean="0">
                <a:latin typeface="Cambria Math" charset="0"/>
                <a:ea typeface="Cambria Math" charset="0"/>
                <a:cs typeface="Cambria Math" charset="0"/>
              </a:rPr>
              <a:t>Liberia has established the Wildlife </a:t>
            </a:r>
            <a:r>
              <a:rPr lang="en-US" dirty="0">
                <a:latin typeface="Cambria Math" charset="0"/>
                <a:ea typeface="Cambria Math" charset="0"/>
                <a:cs typeface="Cambria Math" charset="0"/>
              </a:rPr>
              <a:t>Crime Task </a:t>
            </a:r>
            <a:r>
              <a:rPr lang="en-US" dirty="0" smtClean="0">
                <a:latin typeface="Cambria Math" charset="0"/>
                <a:ea typeface="Cambria Math" charset="0"/>
                <a:cs typeface="Cambria Math" charset="0"/>
              </a:rPr>
              <a:t>Force(WCTF,2018) </a:t>
            </a:r>
            <a:r>
              <a:rPr lang="en-US" dirty="0">
                <a:latin typeface="Cambria Math" charset="0"/>
                <a:ea typeface="Cambria Math" charset="0"/>
                <a:cs typeface="Cambria Math" charset="0"/>
              </a:rPr>
              <a:t>to combat poaching, trafficking and trade in protected species including the forest elephant</a:t>
            </a:r>
            <a:r>
              <a:rPr lang="en-US" dirty="0" smtClean="0">
                <a:latin typeface="Cambria Math" charset="0"/>
                <a:ea typeface="Cambria Math" charset="0"/>
                <a:cs typeface="Cambria Math" charset="0"/>
              </a:rPr>
              <a:t>.</a:t>
            </a:r>
          </a:p>
          <a:p>
            <a:r>
              <a:rPr lang="en-US" dirty="0" smtClean="0">
                <a:latin typeface="Cambria Math" charset="0"/>
                <a:ea typeface="Cambria Math" charset="0"/>
                <a:cs typeface="Cambria Math" charset="0"/>
              </a:rPr>
              <a:t>Liberia Protected  </a:t>
            </a:r>
            <a:r>
              <a:rPr lang="en-US" dirty="0">
                <a:latin typeface="Cambria Math" charset="0"/>
                <a:ea typeface="Cambria Math" charset="0"/>
                <a:cs typeface="Cambria Math" charset="0"/>
              </a:rPr>
              <a:t>of two orphaned forest </a:t>
            </a:r>
            <a:r>
              <a:rPr lang="en-US" dirty="0" smtClean="0">
                <a:latin typeface="Cambria Math" charset="0"/>
                <a:ea typeface="Cambria Math" charset="0"/>
                <a:cs typeface="Cambria Math" charset="0"/>
              </a:rPr>
              <a:t>elephants that crossed over  </a:t>
            </a:r>
            <a:r>
              <a:rPr lang="en-US" dirty="0">
                <a:latin typeface="Cambria Math" charset="0"/>
                <a:ea typeface="Cambria Math" charset="0"/>
                <a:cs typeface="Cambria Math" charset="0"/>
              </a:rPr>
              <a:t>from the </a:t>
            </a:r>
            <a:r>
              <a:rPr lang="en-US" dirty="0" err="1">
                <a:latin typeface="Cambria Math" charset="0"/>
                <a:ea typeface="Cambria Math" charset="0"/>
                <a:cs typeface="Cambria Math" charset="0"/>
              </a:rPr>
              <a:t>Ziama</a:t>
            </a:r>
            <a:r>
              <a:rPr lang="en-US" dirty="0">
                <a:latin typeface="Cambria Math" charset="0"/>
                <a:ea typeface="Cambria Math" charset="0"/>
                <a:cs typeface="Cambria Math" charset="0"/>
              </a:rPr>
              <a:t> forest in </a:t>
            </a:r>
            <a:r>
              <a:rPr lang="en-US" dirty="0" smtClean="0">
                <a:latin typeface="Cambria Math" charset="0"/>
                <a:ea typeface="Cambria Math" charset="0"/>
                <a:cs typeface="Cambria Math" charset="0"/>
              </a:rPr>
              <a:t>Guinea to Liberia </a:t>
            </a:r>
            <a:r>
              <a:rPr lang="en-US" dirty="0">
                <a:latin typeface="Cambria Math" charset="0"/>
                <a:ea typeface="Cambria Math" charset="0"/>
                <a:cs typeface="Cambria Math" charset="0"/>
              </a:rPr>
              <a:t>from August 2020 to September 2021.</a:t>
            </a:r>
            <a:endParaRPr lang="en-US" dirty="0" smtClean="0">
              <a:latin typeface="Cambria Math" charset="0"/>
              <a:ea typeface="Cambria Math" charset="0"/>
              <a:cs typeface="Cambria Math" charset="0"/>
            </a:endParaRPr>
          </a:p>
          <a:p>
            <a:pPr algn="just"/>
            <a:endParaRPr lang="en-US" dirty="0">
              <a:latin typeface="Cambria Math" charset="0"/>
              <a:ea typeface="Cambria Math" charset="0"/>
              <a:cs typeface="Cambria Math" charset="0"/>
            </a:endParaRPr>
          </a:p>
          <a:p>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-Government of Liberia has approved the National Elephant Action Plan 2016 which aims to protect the critically endangered species and its </a:t>
            </a:r>
            <a:r>
              <a:rPr lang="en-US" dirty="0" smtClean="0">
                <a:latin typeface="Times New Roman" panose="02020603050405020304" pitchFamily="18" charset="0"/>
                <a:cs typeface="Times New Roman" panose="02020603050405020304" pitchFamily="18" charset="0"/>
              </a:rPr>
              <a:t>habitat</a:t>
            </a:r>
          </a:p>
          <a:p>
            <a:endParaRPr lang="en-US" dirty="0"/>
          </a:p>
        </p:txBody>
      </p:sp>
    </p:spTree>
    <p:extLst>
      <p:ext uri="{BB962C8B-B14F-4D97-AF65-F5344CB8AC3E}">
        <p14:creationId xmlns:p14="http://schemas.microsoft.com/office/powerpoint/2010/main" val="758220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sp>
        <p:nvSpPr>
          <p:cNvPr id="9" name="Title 2">
            <a:extLst>
              <a:ext uri="{FF2B5EF4-FFF2-40B4-BE49-F238E27FC236}">
                <a16:creationId xmlns="" xmlns:a16="http://schemas.microsoft.com/office/drawing/2014/main" id="{8EC61749-AFFC-49CE-BF60-D2D844284061}"/>
              </a:ext>
            </a:extLst>
          </p:cNvPr>
          <p:cNvSpPr>
            <a:spLocks noGrp="1"/>
          </p:cNvSpPr>
          <p:nvPr>
            <p:ph type="title" idx="4294967295"/>
          </p:nvPr>
        </p:nvSpPr>
        <p:spPr>
          <a:xfrm>
            <a:off x="470378" y="1033706"/>
            <a:ext cx="11174186" cy="507831"/>
          </a:xfrm>
        </p:spPr>
        <p:txBody>
          <a:bodyPr/>
          <a:lstStyle/>
          <a:p>
            <a:pPr algn="ctr"/>
            <a:r>
              <a:rPr kumimoji="0" lang="en-US" sz="3000" b="1" i="0" u="none" strike="noStrike" kern="1200" cap="none" spc="-60" normalizeH="0" baseline="0" noProof="0" dirty="0">
                <a:ln>
                  <a:noFill/>
                </a:ln>
                <a:solidFill>
                  <a:srgbClr val="002060"/>
                </a:solidFill>
                <a:effectLst/>
                <a:uLnTx/>
                <a:uFillTx/>
                <a:latin typeface="Century Gothic"/>
                <a:ea typeface="+mj-ea"/>
                <a:cs typeface="Arial" panose="020B0604020202020204" pitchFamily="34" charset="0"/>
              </a:rPr>
              <a:t> </a:t>
            </a:r>
            <a:endParaRPr lang="en-US" sz="3000" dirty="0"/>
          </a:p>
        </p:txBody>
      </p:sp>
      <p:sp>
        <p:nvSpPr>
          <p:cNvPr id="8" name="Content Placeholder 12">
            <a:extLst>
              <a:ext uri="{FF2B5EF4-FFF2-40B4-BE49-F238E27FC236}">
                <a16:creationId xmlns="" xmlns:a16="http://schemas.microsoft.com/office/drawing/2014/main" id="{16D5855B-3026-435F-9D89-299F5888D28E}"/>
              </a:ext>
            </a:extLst>
          </p:cNvPr>
          <p:cNvSpPr>
            <a:spLocks noGrp="1"/>
          </p:cNvSpPr>
          <p:nvPr>
            <p:ph idx="1"/>
          </p:nvPr>
        </p:nvSpPr>
        <p:spPr>
          <a:xfrm>
            <a:off x="584679" y="1704884"/>
            <a:ext cx="11174185" cy="3023524"/>
          </a:xfrm>
        </p:spPr>
        <p:txBody>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de-DE" sz="2000" dirty="0">
              <a:solidFill>
                <a:srgbClr val="00206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indent="0">
              <a:spcAft>
                <a:spcPts val="800"/>
              </a:spcAft>
              <a:buNone/>
            </a:pPr>
            <a:endParaRPr lang="en-US" dirty="0">
              <a:solidFill>
                <a:schemeClr val="tx1"/>
              </a:solidFill>
            </a:endParaRPr>
          </a:p>
        </p:txBody>
      </p:sp>
      <p:sp>
        <p:nvSpPr>
          <p:cNvPr id="5" name="TextBox 4">
            <a:extLst>
              <a:ext uri="{FF2B5EF4-FFF2-40B4-BE49-F238E27FC236}">
                <a16:creationId xmlns="" xmlns:a16="http://schemas.microsoft.com/office/drawing/2014/main" id="{0E20F5D5-1F25-4BEE-9D10-CC69B2DDE362}"/>
              </a:ext>
            </a:extLst>
          </p:cNvPr>
          <p:cNvSpPr txBox="1"/>
          <p:nvPr/>
        </p:nvSpPr>
        <p:spPr>
          <a:xfrm>
            <a:off x="584679" y="1287621"/>
            <a:ext cx="9198591" cy="1477328"/>
          </a:xfrm>
          <a:prstGeom prst="rect">
            <a:avLst/>
          </a:prstGeom>
          <a:noFill/>
        </p:spPr>
        <p:txBody>
          <a:bodyPr wrap="square" rtlCol="0">
            <a:spAutoFit/>
          </a:bodyPr>
          <a:lstStyle/>
          <a:p>
            <a:r>
              <a:rPr lang="en-US" b="1" i="1" dirty="0"/>
              <a:t>Implementation of the MOU </a:t>
            </a:r>
            <a:r>
              <a:rPr lang="en-US" b="1" i="1" dirty="0" smtClean="0"/>
              <a:t>in Liberia</a:t>
            </a:r>
          </a:p>
          <a:p>
            <a:r>
              <a:rPr lang="en-US" b="1" i="1" dirty="0" smtClean="0"/>
              <a:t>Seizures forest elephant ivories</a:t>
            </a:r>
          </a:p>
          <a:p>
            <a:endParaRPr lang="en-US" b="1" i="1" dirty="0" smtClean="0"/>
          </a:p>
          <a:p>
            <a:endParaRPr lang="en-US" b="1" i="1" dirty="0"/>
          </a:p>
          <a:p>
            <a:endParaRPr lang="en-US" b="1" i="1" dirty="0"/>
          </a:p>
        </p:txBody>
      </p:sp>
      <p:graphicFrame>
        <p:nvGraphicFramePr>
          <p:cNvPr id="2" name="Table 1"/>
          <p:cNvGraphicFramePr>
            <a:graphicFrameLocks noGrp="1"/>
          </p:cNvGraphicFramePr>
          <p:nvPr>
            <p:extLst>
              <p:ext uri="{D42A27DB-BD31-4B8C-83A1-F6EECF244321}">
                <p14:modId xmlns:p14="http://schemas.microsoft.com/office/powerpoint/2010/main" val="4079963"/>
              </p:ext>
            </p:extLst>
          </p:nvPr>
        </p:nvGraphicFramePr>
        <p:xfrm>
          <a:off x="584677" y="2314026"/>
          <a:ext cx="9596105" cy="3546447"/>
        </p:xfrm>
        <a:graphic>
          <a:graphicData uri="http://schemas.openxmlformats.org/drawingml/2006/table">
            <a:tbl>
              <a:tblPr firstRow="1" bandRow="1">
                <a:tableStyleId>{5C22544A-7EE6-4342-B048-85BDC9FD1C3A}</a:tableStyleId>
              </a:tblPr>
              <a:tblGrid>
                <a:gridCol w="1919221"/>
                <a:gridCol w="1919221"/>
                <a:gridCol w="1919221"/>
                <a:gridCol w="1919221"/>
                <a:gridCol w="1919221"/>
              </a:tblGrid>
              <a:tr h="564955">
                <a:tc>
                  <a:txBody>
                    <a:bodyPr/>
                    <a:lstStyle/>
                    <a:p>
                      <a:r>
                        <a:rPr lang="en-US" dirty="0" smtClean="0"/>
                        <a:t>S/N</a:t>
                      </a:r>
                      <a:endParaRPr lang="en-US" dirty="0"/>
                    </a:p>
                  </a:txBody>
                  <a:tcPr/>
                </a:tc>
                <a:tc>
                  <a:txBody>
                    <a:bodyPr/>
                    <a:lstStyle/>
                    <a:p>
                      <a:r>
                        <a:rPr lang="en-US" dirty="0" smtClean="0"/>
                        <a:t>Description</a:t>
                      </a:r>
                      <a:endParaRPr lang="en-US" dirty="0"/>
                    </a:p>
                  </a:txBody>
                  <a:tcPr/>
                </a:tc>
                <a:tc>
                  <a:txBody>
                    <a:bodyPr/>
                    <a:lstStyle/>
                    <a:p>
                      <a:r>
                        <a:rPr lang="en-US" dirty="0" smtClean="0"/>
                        <a:t>Quantity</a:t>
                      </a:r>
                      <a:endParaRPr lang="en-US" dirty="0"/>
                    </a:p>
                  </a:txBody>
                  <a:tcPr/>
                </a:tc>
                <a:tc>
                  <a:txBody>
                    <a:bodyPr/>
                    <a:lstStyle/>
                    <a:p>
                      <a:r>
                        <a:rPr lang="en-US" dirty="0" smtClean="0"/>
                        <a:t>Location</a:t>
                      </a:r>
                      <a:endParaRPr lang="en-US" dirty="0"/>
                    </a:p>
                  </a:txBody>
                  <a:tcPr/>
                </a:tc>
                <a:tc>
                  <a:txBody>
                    <a:bodyPr/>
                    <a:lstStyle/>
                    <a:p>
                      <a:r>
                        <a:rPr lang="en-US" dirty="0" smtClean="0"/>
                        <a:t>Year</a:t>
                      </a:r>
                      <a:endParaRPr lang="en-US" dirty="0"/>
                    </a:p>
                  </a:txBody>
                  <a:tcPr/>
                </a:tc>
              </a:tr>
              <a:tr h="869602">
                <a:tc>
                  <a:txBody>
                    <a:bodyPr/>
                    <a:lstStyle/>
                    <a:p>
                      <a:r>
                        <a:rPr lang="en-US" dirty="0" smtClean="0"/>
                        <a:t>1</a:t>
                      </a:r>
                      <a:endParaRPr lang="en-US" dirty="0"/>
                    </a:p>
                  </a:txBody>
                  <a:tcPr/>
                </a:tc>
                <a:tc>
                  <a:txBody>
                    <a:bodyPr/>
                    <a:lstStyle/>
                    <a:p>
                      <a:r>
                        <a:rPr lang="en-US" dirty="0" smtClean="0"/>
                        <a:t>Raw(unprocessed) ivory</a:t>
                      </a:r>
                      <a:endParaRPr lang="en-US" dirty="0"/>
                    </a:p>
                  </a:txBody>
                  <a:tcPr/>
                </a:tc>
                <a:tc>
                  <a:txBody>
                    <a:bodyPr/>
                    <a:lstStyle/>
                    <a:p>
                      <a:r>
                        <a:rPr lang="en-US" dirty="0" smtClean="0"/>
                        <a:t>2</a:t>
                      </a:r>
                      <a:endParaRPr lang="en-US" dirty="0"/>
                    </a:p>
                  </a:txBody>
                  <a:tcPr/>
                </a:tc>
                <a:tc>
                  <a:txBody>
                    <a:bodyPr/>
                    <a:lstStyle/>
                    <a:p>
                      <a:r>
                        <a:rPr lang="en-US" dirty="0" smtClean="0"/>
                        <a:t>ITI, Rivercess County</a:t>
                      </a:r>
                      <a:endParaRPr lang="en-US" dirty="0"/>
                    </a:p>
                  </a:txBody>
                  <a:tcPr/>
                </a:tc>
                <a:tc>
                  <a:txBody>
                    <a:bodyPr/>
                    <a:lstStyle/>
                    <a:p>
                      <a:r>
                        <a:rPr lang="en-US" dirty="0" smtClean="0"/>
                        <a:t>2012</a:t>
                      </a:r>
                      <a:endParaRPr lang="en-US" dirty="0"/>
                    </a:p>
                  </a:txBody>
                  <a:tcPr/>
                </a:tc>
              </a:tr>
              <a:tr h="1242288">
                <a:tc>
                  <a:txBody>
                    <a:bodyPr/>
                    <a:lstStyle/>
                    <a:p>
                      <a:r>
                        <a:rPr lang="en-US" dirty="0" smtClean="0"/>
                        <a:t>2</a:t>
                      </a:r>
                      <a:endParaRPr lang="en-US" dirty="0"/>
                    </a:p>
                  </a:txBody>
                  <a:tcPr/>
                </a:tc>
                <a:tc>
                  <a:txBody>
                    <a:bodyPr/>
                    <a:lstStyle/>
                    <a:p>
                      <a:r>
                        <a:rPr lang="en-US" dirty="0" smtClean="0"/>
                        <a:t>Raw(unprocessed) ivory</a:t>
                      </a:r>
                      <a:endParaRPr lang="en-US" dirty="0"/>
                    </a:p>
                  </a:txBody>
                  <a:tcPr/>
                </a:tc>
                <a:tc>
                  <a:txBody>
                    <a:bodyPr/>
                    <a:lstStyle/>
                    <a:p>
                      <a:r>
                        <a:rPr lang="en-US" dirty="0" smtClean="0"/>
                        <a:t>2</a:t>
                      </a:r>
                      <a:endParaRPr lang="en-US" dirty="0"/>
                    </a:p>
                  </a:txBody>
                  <a:tcPr/>
                </a:tc>
                <a:tc>
                  <a:txBody>
                    <a:bodyPr/>
                    <a:lstStyle/>
                    <a:p>
                      <a:r>
                        <a:rPr lang="en-US" dirty="0" smtClean="0"/>
                        <a:t>Gola Konneh, Grand Cape Mount</a:t>
                      </a:r>
                      <a:endParaRPr lang="en-US" dirty="0"/>
                    </a:p>
                  </a:txBody>
                  <a:tcPr/>
                </a:tc>
                <a:tc>
                  <a:txBody>
                    <a:bodyPr/>
                    <a:lstStyle/>
                    <a:p>
                      <a:r>
                        <a:rPr lang="en-US" dirty="0" smtClean="0"/>
                        <a:t>2019</a:t>
                      </a:r>
                      <a:endParaRPr lang="en-US" dirty="0"/>
                    </a:p>
                  </a:txBody>
                  <a:tcPr/>
                </a:tc>
              </a:tr>
              <a:tr h="869602">
                <a:tc>
                  <a:txBody>
                    <a:bodyPr/>
                    <a:lstStyle/>
                    <a:p>
                      <a:r>
                        <a:rPr lang="en-US" dirty="0" smtClean="0"/>
                        <a:t>3</a:t>
                      </a:r>
                      <a:endParaRPr lang="en-US" dirty="0"/>
                    </a:p>
                  </a:txBody>
                  <a:tcPr/>
                </a:tc>
                <a:tc>
                  <a:txBody>
                    <a:bodyPr/>
                    <a:lstStyle/>
                    <a:p>
                      <a:r>
                        <a:rPr lang="en-US" dirty="0" smtClean="0"/>
                        <a:t>Raw(unprocessed) ivory</a:t>
                      </a:r>
                      <a:endParaRPr lang="en-US" dirty="0"/>
                    </a:p>
                  </a:txBody>
                  <a:tcPr/>
                </a:tc>
                <a:tc>
                  <a:txBody>
                    <a:bodyPr/>
                    <a:lstStyle/>
                    <a:p>
                      <a:r>
                        <a:rPr lang="en-US" dirty="0" smtClean="0"/>
                        <a:t>2</a:t>
                      </a:r>
                      <a:endParaRPr lang="en-US" dirty="0"/>
                    </a:p>
                  </a:txBody>
                  <a:tcPr/>
                </a:tc>
                <a:tc>
                  <a:txBody>
                    <a:bodyPr/>
                    <a:lstStyle/>
                    <a:p>
                      <a:r>
                        <a:rPr lang="en-US" dirty="0" smtClean="0"/>
                        <a:t>Sapo National Park</a:t>
                      </a:r>
                      <a:endParaRPr lang="en-US" dirty="0"/>
                    </a:p>
                  </a:txBody>
                  <a:tcPr/>
                </a:tc>
                <a:tc>
                  <a:txBody>
                    <a:bodyPr/>
                    <a:lstStyle/>
                    <a:p>
                      <a:r>
                        <a:rPr lang="en-US" dirty="0" smtClean="0"/>
                        <a:t>2020</a:t>
                      </a:r>
                      <a:endParaRPr lang="en-US" dirty="0"/>
                    </a:p>
                  </a:txBody>
                  <a:tcPr/>
                </a:tc>
              </a:tr>
            </a:tbl>
          </a:graphicData>
        </a:graphic>
      </p:graphicFrame>
    </p:spTree>
    <p:extLst>
      <p:ext uri="{BB962C8B-B14F-4D97-AF65-F5344CB8AC3E}">
        <p14:creationId xmlns:p14="http://schemas.microsoft.com/office/powerpoint/2010/main" val="1361811977"/>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D0392456901546A6F5452A3BF2DC2F" ma:contentTypeVersion="13" ma:contentTypeDescription="Create a new document." ma:contentTypeScope="" ma:versionID="e831e9c281dec9e0d98189ad612cacdb">
  <xsd:schema xmlns:xsd="http://www.w3.org/2001/XMLSchema" xmlns:xs="http://www.w3.org/2001/XMLSchema" xmlns:p="http://schemas.microsoft.com/office/2006/metadata/properties" xmlns:ns3="c509ddb1-c42f-4728-ae55-6ecfc6b58823" xmlns:ns4="2352feeb-8c60-4041-85b3-efb47c07796d" targetNamespace="http://schemas.microsoft.com/office/2006/metadata/properties" ma:root="true" ma:fieldsID="8a75594377cd22807fb5d8e59d48b665" ns3:_="" ns4:_="">
    <xsd:import namespace="c509ddb1-c42f-4728-ae55-6ecfc6b58823"/>
    <xsd:import namespace="2352feeb-8c60-4041-85b3-efb47c07796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9ddb1-c42f-4728-ae55-6ecfc6b588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52feeb-8c60-4041-85b3-efb47c07796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63DF6B-7C66-4E60-83FD-62A426FC67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9ddb1-c42f-4728-ae55-6ecfc6b58823"/>
    <ds:schemaRef ds:uri="2352feeb-8c60-4041-85b3-efb47c077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439D9-8631-4FC1-BCE0-1BDB23425EE1}">
  <ds:schemaRefs>
    <ds:schemaRef ds:uri="2352feeb-8c60-4041-85b3-efb47c07796d"/>
    <ds:schemaRef ds:uri="http://purl.org/dc/elements/1.1/"/>
    <ds:schemaRef ds:uri="http://purl.org/dc/dcmitype/"/>
    <ds:schemaRef ds:uri="http://schemas.microsoft.com/office/2006/metadata/properties"/>
    <ds:schemaRef ds:uri="http://schemas.microsoft.com/office/infopath/2007/PartnerControls"/>
    <ds:schemaRef ds:uri="c509ddb1-c42f-4728-ae55-6ecfc6b58823"/>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937</Words>
  <Application>Microsoft Macintosh PowerPoint</Application>
  <PresentationFormat>Widescreen</PresentationFormat>
  <Paragraphs>85</Paragraphs>
  <Slides>10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Calibri</vt:lpstr>
      <vt:lpstr>Cambria Math</vt:lpstr>
      <vt:lpstr>Century Gothic</vt:lpstr>
      <vt:lpstr>Times New Roman</vt:lpstr>
      <vt:lpstr>Wingdings</vt:lpstr>
      <vt:lpstr>Arial</vt:lpstr>
      <vt:lpstr>Office Theme</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2021-12-01T05:41:36Z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0x010100DBD0392456901546A6F5452A3BF2DC2F</vt:lpwstr>
  </property>
</Properties>
</file>