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80" r:id="rId5"/>
    <p:sldId id="276" r:id="rId6"/>
    <p:sldId id="277" r:id="rId7"/>
    <p:sldId id="278" r:id="rId8"/>
    <p:sldId id="281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cción predeterminada" id="{C8018895-7573-9E4A-B5BF-8410602F6772}">
          <p14:sldIdLst>
            <p14:sldId id="280"/>
            <p14:sldId id="276"/>
            <p14:sldId id="277"/>
            <p14:sldId id="278"/>
            <p14:sldId id="281"/>
            <p14:sldId id="2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A4"/>
    <a:srgbClr val="014493"/>
    <a:srgbClr val="01C6FD"/>
    <a:srgbClr val="79AE02"/>
    <a:srgbClr val="067F9C"/>
    <a:srgbClr val="014E52"/>
    <a:srgbClr val="0C596D"/>
    <a:srgbClr val="03556D"/>
    <a:srgbClr val="145C72"/>
    <a:srgbClr val="1ABE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71915" autoAdjust="0"/>
  </p:normalViewPr>
  <p:slideViewPr>
    <p:cSldViewPr snapToGrid="0">
      <p:cViewPr varScale="1">
        <p:scale>
          <a:sx n="116" d="100"/>
          <a:sy n="116" d="100"/>
        </p:scale>
        <p:origin x="-390" y="-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pPr/>
              <a:t>26/11/2021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8379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5642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29747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31771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2336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xmlns="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14493"/>
              </a:solidFill>
              <a:highlight>
                <a:srgbClr val="01449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EE20CA-547F-469A-BCD3-A590AAFDB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40713AD7-7DA4-45A0-B8FC-F2EAEDE15F72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xmlns="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xmlns="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E68D7F5-0933-4034-8A23-8346320FB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2598ED43-02B5-4F78-B152-F34F028E304A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xmlns="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xmlns="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ABB963-FD49-47E8-8E4E-5F860962DE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272955ED-0BCF-450C-BF3B-B7E9A839811A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xmlns="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xmlns="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xmlns="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xmlns="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510A76-335A-4F5C-BFDD-F2B1CE5D92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C3A7E8-056C-40F0-A14F-AE2ABD71784C}"/>
              </a:ext>
            </a:extLst>
          </p:cNvPr>
          <p:cNvSpPr txBox="1">
            <a:spLocks/>
          </p:cNvSpPr>
          <p:nvPr userDrawn="1"/>
        </p:nvSpPr>
        <p:spPr>
          <a:xfrm>
            <a:off x="967089" y="329396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xmlns="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xmlns="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xmlns="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28B34C0F-55D9-4E59-AEA3-6DC2A75C7394}"/>
              </a:ext>
            </a:extLst>
          </p:cNvPr>
          <p:cNvSpPr txBox="1">
            <a:spLocks/>
          </p:cNvSpPr>
          <p:nvPr userDrawn="1"/>
        </p:nvSpPr>
        <p:spPr>
          <a:xfrm>
            <a:off x="967089" y="481745"/>
            <a:ext cx="11174186" cy="2862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1400" b="0" dirty="0">
                <a:solidFill>
                  <a:srgbClr val="014493"/>
                </a:solidFill>
              </a:rPr>
              <a:t>Présentation à la troisième réunion des signataires du protocole d'accord sur l'éléphant d'Afrique de l'Ouest</a:t>
            </a:r>
            <a:endParaRPr lang="en-US" sz="1400" b="0" dirty="0">
              <a:solidFill>
                <a:srgbClr val="01449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09EDFE-6CEB-4FD2-B475-A60CED0BF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121708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3021EC-2EC7-423E-8E67-1B369178B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xmlns="" id="{058502BF-31F5-4836-9E0D-A862DC90E7CB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xmlns="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xmlns="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00F7C607-177E-BC4B-9F1D-E0CD83EF0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140117"/>
            <a:ext cx="11174186" cy="1311128"/>
          </a:xfrm>
        </p:spPr>
        <p:txBody>
          <a:bodyPr/>
          <a:lstStyle>
            <a:lvl1pPr>
              <a:defRPr/>
            </a:lvl1pPr>
          </a:lstStyle>
          <a:p>
            <a:pPr>
              <a:spcBef>
                <a:spcPts val="0"/>
              </a:spcBef>
            </a:pPr>
            <a:r>
              <a:rPr lang="en-US" sz="1800" b="0" dirty="0">
                <a:solidFill>
                  <a:srgbClr val="014493"/>
                </a:solidFill>
              </a:rPr>
              <a:t>Presentation to Jaguar Coordination Committee</a:t>
            </a:r>
            <a:br>
              <a:rPr lang="en-US" sz="1800" b="0" dirty="0">
                <a:solidFill>
                  <a:srgbClr val="014493"/>
                </a:solidFill>
              </a:rPr>
            </a:br>
            <a:r>
              <a:rPr lang="en-US" sz="1800" b="0" dirty="0">
                <a:solidFill>
                  <a:srgbClr val="014493"/>
                </a:solidFill>
              </a:rPr>
              <a:t>21 October 2021</a:t>
            </a:r>
            <a:br>
              <a:rPr lang="en-US" sz="1800" b="0" dirty="0">
                <a:solidFill>
                  <a:srgbClr val="014493"/>
                </a:solidFill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449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449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="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xmlns="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xmlns="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xmlns="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0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xmlns="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970C8A-1D1C-4911-B439-47B5849DD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15" y="304774"/>
            <a:ext cx="399846" cy="559567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3D785AEB-8595-4489-A1F9-A70F22BC20F7}"/>
              </a:ext>
            </a:extLst>
          </p:cNvPr>
          <p:cNvSpPr txBox="1">
            <a:spLocks/>
          </p:cNvSpPr>
          <p:nvPr userDrawn="1"/>
        </p:nvSpPr>
        <p:spPr>
          <a:xfrm>
            <a:off x="967089" y="384795"/>
            <a:ext cx="11174186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Presentation to Jaguar Coordination Committee</a:t>
            </a:r>
          </a:p>
          <a:p>
            <a:pPr>
              <a:spcBef>
                <a:spcPts val="0"/>
              </a:spcBef>
            </a:pPr>
            <a:r>
              <a:rPr lang="en-US" sz="1400" b="0" dirty="0">
                <a:solidFill>
                  <a:srgbClr val="014493"/>
                </a:solidFill>
              </a:rPr>
              <a:t>21 October 2021</a:t>
            </a:r>
          </a:p>
        </p:txBody>
      </p:sp>
    </p:spTree>
    <p:extLst>
      <p:ext uri="{BB962C8B-B14F-4D97-AF65-F5344CB8AC3E}">
        <p14:creationId xmlns:p14="http://schemas.microsoft.com/office/powerpoint/2010/main" xmlns="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xmlns="" id="{11327C16-7886-47DD-AEB1-FBE23226E4C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0979682" y="6554919"/>
            <a:ext cx="1207301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 dirty="0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xmlns="" id="{00E305B2-E155-41A7-80DB-D16A2C5BFEF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430418" y="6554919"/>
            <a:ext cx="573839" cy="0"/>
          </a:xfrm>
          <a:prstGeom prst="line">
            <a:avLst/>
          </a:prstGeom>
          <a:noFill/>
          <a:ln w="12700" cap="sq">
            <a:solidFill>
              <a:srgbClr val="014493"/>
            </a:solidFill>
            <a:round/>
            <a:headEnd type="none"/>
            <a:tailEnd type="none"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80946A-EC31-40BC-91D6-2ED57B30103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6568" y="6430683"/>
            <a:ext cx="195767" cy="27396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119C55-615E-4295-A0E6-41D0922A6D9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086055" y="6352478"/>
            <a:ext cx="452022" cy="4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1449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1449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1449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1449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xmlns="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79" y="1704884"/>
            <a:ext cx="11174185" cy="3023524"/>
          </a:xfr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7A22A3-A154-4E96-9757-9ABF4C0ED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67" b="9878"/>
          <a:stretch/>
        </p:blipFill>
        <p:spPr>
          <a:xfrm>
            <a:off x="0" y="-736978"/>
            <a:ext cx="12192000" cy="5308022"/>
          </a:xfrm>
          <a:prstGeom prst="rect">
            <a:avLst/>
          </a:prstGeom>
        </p:spPr>
      </p:pic>
      <p:sp>
        <p:nvSpPr>
          <p:cNvPr id="7" name="Title 50">
            <a:extLst>
              <a:ext uri="{FF2B5EF4-FFF2-40B4-BE49-F238E27FC236}">
                <a16:creationId xmlns:a16="http://schemas.microsoft.com/office/drawing/2014/main" xmlns="" id="{64BF22B1-8A49-455C-A8EB-56DFB3A0A0BD}"/>
              </a:ext>
            </a:extLst>
          </p:cNvPr>
          <p:cNvSpPr txBox="1">
            <a:spLocks/>
          </p:cNvSpPr>
          <p:nvPr/>
        </p:nvSpPr>
        <p:spPr>
          <a:xfrm>
            <a:off x="226423" y="5271383"/>
            <a:ext cx="10607040" cy="7017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800" b="1" kern="1200" spc="-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14493"/>
                </a:solidFill>
              </a:rPr>
              <a:t>Rapport pour la Côte d’Ivoire </a:t>
            </a:r>
            <a:r>
              <a:rPr lang="en-US" dirty="0">
                <a:solidFill>
                  <a:srgbClr val="0000A4"/>
                </a:solidFill>
              </a:rPr>
              <a:t>: </a:t>
            </a:r>
            <a:r>
              <a:rPr lang="en-US" dirty="0" smtClean="0">
                <a:solidFill>
                  <a:srgbClr val="014493"/>
                </a:solidFill>
              </a:rPr>
              <a:t>2021</a:t>
            </a:r>
            <a:endParaRPr lang="es-ES" dirty="0">
              <a:solidFill>
                <a:srgbClr val="014493"/>
              </a:solidFill>
              <a:highlight>
                <a:srgbClr val="FFFF00"/>
              </a:highlight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xmlns="" id="{58B2F85E-8798-4C93-95BE-958C1FD8EA4B}"/>
              </a:ext>
            </a:extLst>
          </p:cNvPr>
          <p:cNvSpPr txBox="1">
            <a:spLocks/>
          </p:cNvSpPr>
          <p:nvPr/>
        </p:nvSpPr>
        <p:spPr>
          <a:xfrm>
            <a:off x="0" y="-612890"/>
            <a:ext cx="5641684" cy="2529923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400" b="1" kern="1200" spc="-6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Convention sur la conservation des espèces migratrices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8376D7-869A-40A8-A105-B7D5FAFB0D2D}"/>
              </a:ext>
            </a:extLst>
          </p:cNvPr>
          <p:cNvSpPr txBox="1"/>
          <p:nvPr/>
        </p:nvSpPr>
        <p:spPr>
          <a:xfrm>
            <a:off x="10862" y="3504486"/>
            <a:ext cx="1232671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Troisième réunion des signataires du protocole d'accord concernant les mesures de conservation des populations ouest-africaines de l'éléphant d'Afrique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Loxodonta Africana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30 novembre et 1er décembre 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22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xmlns="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787596-2D6B-47E0-AB2E-A32E9631087C}"/>
              </a:ext>
            </a:extLst>
          </p:cNvPr>
          <p:cNvSpPr txBox="1"/>
          <p:nvPr/>
        </p:nvSpPr>
        <p:spPr>
          <a:xfrm>
            <a:off x="1458175" y="942783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Mise en œuvre du protocole d'accord en Côte d’Ivoire</a:t>
            </a:r>
            <a:endParaRPr lang="en-US" b="1" i="1" dirty="0">
              <a:highlight>
                <a:srgbClr val="FFFF00"/>
              </a:highlight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39D66AB-9F1A-4D7E-90D0-3A854A82272D}"/>
              </a:ext>
            </a:extLst>
          </p:cNvPr>
          <p:cNvSpPr txBox="1"/>
          <p:nvPr/>
        </p:nvSpPr>
        <p:spPr>
          <a:xfrm>
            <a:off x="1920184" y="1459763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/>
              <a:t>Désignation des sites de présence d’éléphant 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B5E664E9-AD88-44D2-B695-70D5E4F582E3}"/>
              </a:ext>
            </a:extLst>
          </p:cNvPr>
          <p:cNvSpPr txBox="1"/>
          <p:nvPr/>
        </p:nvSpPr>
        <p:spPr>
          <a:xfrm>
            <a:off x="1920184" y="2030337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i="1" dirty="0"/>
              <a:t>Aires Protégées (AP) pour l’éléphant</a:t>
            </a:r>
            <a:endParaRPr lang="en-US" b="1" i="1" dirty="0">
              <a:highlight>
                <a:srgbClr val="FFFF00"/>
              </a:highlight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0C374E1B-C63C-41E3-AA0A-2F1A423E04FC}"/>
              </a:ext>
            </a:extLst>
          </p:cNvPr>
          <p:cNvSpPr txBox="1"/>
          <p:nvPr/>
        </p:nvSpPr>
        <p:spPr>
          <a:xfrm>
            <a:off x="511691" y="2594532"/>
            <a:ext cx="1014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10 Parcs Nationaux et Réserves Naturelles sont des habitats d’éléphants</a:t>
            </a:r>
            <a:r>
              <a:rPr lang="fr-FR" b="1" i="1" dirty="0"/>
              <a:t>. </a:t>
            </a:r>
            <a:endParaRPr lang="en-US" b="1" i="1" dirty="0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5D25B0C-79E0-4980-ACB5-4463A96A69E8}"/>
              </a:ext>
            </a:extLst>
          </p:cNvPr>
          <p:cNvSpPr txBox="1"/>
          <p:nvPr/>
        </p:nvSpPr>
        <p:spPr>
          <a:xfrm>
            <a:off x="511691" y="3259897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13 Forêts Classées, renferment des éléphants.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71B51A0B-61A5-4BC4-B91F-FD1024C0805D}"/>
              </a:ext>
            </a:extLst>
          </p:cNvPr>
          <p:cNvSpPr txBox="1"/>
          <p:nvPr/>
        </p:nvSpPr>
        <p:spPr>
          <a:xfrm>
            <a:off x="1920184" y="3886818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b="1" i="1" dirty="0"/>
              <a:t>Zones non protégées</a:t>
            </a:r>
            <a:endParaRPr lang="en-US" b="1" i="1" dirty="0">
              <a:highlight>
                <a:srgbClr val="FFFF00"/>
              </a:highlight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884BA15F-3292-47CD-8317-E7C4D516899C}"/>
              </a:ext>
            </a:extLst>
          </p:cNvPr>
          <p:cNvSpPr txBox="1"/>
          <p:nvPr/>
        </p:nvSpPr>
        <p:spPr>
          <a:xfrm>
            <a:off x="511691" y="4513739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3 habitats du domaine rural.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EBF63649-00C1-45E8-98E2-E79F4C61DC43}"/>
              </a:ext>
            </a:extLst>
          </p:cNvPr>
          <p:cNvSpPr txBox="1"/>
          <p:nvPr/>
        </p:nvSpPr>
        <p:spPr>
          <a:xfrm>
            <a:off x="470376" y="5420133"/>
            <a:ext cx="919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La population totale d’éléphant de Côte </a:t>
            </a:r>
            <a:r>
              <a:rPr lang="fr-FR" b="1" dirty="0" smtClean="0"/>
              <a:t>d’Ivoire, est comprise entre 300 et 400 individus.</a:t>
            </a:r>
            <a:endParaRPr lang="en-US" b="1" dirty="0">
              <a:solidFill>
                <a:srgbClr val="014493"/>
              </a:solidFill>
              <a:highlight>
                <a:srgbClr val="FFFF00"/>
              </a:highlight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xmlns="" id="{AF5D7ED4-13C9-4F04-936E-762D8EBC82EF}"/>
              </a:ext>
            </a:extLst>
          </p:cNvPr>
          <p:cNvSpPr txBox="1"/>
          <p:nvPr/>
        </p:nvSpPr>
        <p:spPr>
          <a:xfrm>
            <a:off x="1831953" y="5028905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/>
              <a:t>Abondance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xmlns="" id="{09779F5D-8DAA-49ED-A03E-65C79D2569A9}"/>
              </a:ext>
            </a:extLst>
          </p:cNvPr>
          <p:cNvSpPr txBox="1"/>
          <p:nvPr/>
        </p:nvSpPr>
        <p:spPr>
          <a:xfrm>
            <a:off x="470377" y="6018463"/>
            <a:ext cx="919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Le Parc National de Taï est le plus important, avec une population </a:t>
            </a:r>
            <a:r>
              <a:rPr lang="fr-FR" b="1" dirty="0" smtClean="0"/>
              <a:t>d’environ 271</a:t>
            </a:r>
            <a:r>
              <a:rPr lang="fr-F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 </a:t>
            </a:r>
            <a:endParaRPr lang="en-US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56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768875" y="2061364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525792F-F775-491E-88C8-1E62154218B1}"/>
              </a:ext>
            </a:extLst>
          </p:cNvPr>
          <p:cNvSpPr txBox="1"/>
          <p:nvPr/>
        </p:nvSpPr>
        <p:spPr>
          <a:xfrm>
            <a:off x="1179023" y="3638633"/>
            <a:ext cx="8846218" cy="1153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Voie 3 </a:t>
            </a:r>
            <a:r>
              <a:rPr lang="fr-FR" dirty="0"/>
              <a:t>: </a:t>
            </a:r>
            <a:r>
              <a:rPr lang="fr-FR" b="1" dirty="0" smtClean="0"/>
              <a:t>Côte d’Ivoire-</a:t>
            </a:r>
            <a:r>
              <a:rPr lang="fr-FR" sz="1800" b="1" dirty="0" smtClean="0">
                <a:effectLst/>
                <a:highlight>
                  <a:srgbClr val="FFFF00"/>
                </a:highligh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smtClean="0"/>
              <a:t>Mali </a:t>
            </a:r>
            <a:endParaRPr lang="fr-FR" sz="1800" b="1" dirty="0" smtClean="0">
              <a:effectLst/>
              <a:highlight>
                <a:srgbClr val="FFFF00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b="1" dirty="0" smtClean="0"/>
              <a:t>Voie 4 : </a:t>
            </a:r>
            <a:r>
              <a:rPr lang="fr-FR" b="1" dirty="0"/>
              <a:t>Côte d’Ivoire- </a:t>
            </a:r>
            <a:r>
              <a:rPr lang="fr-FR" b="1" dirty="0" smtClean="0"/>
              <a:t>Burkina Faso </a:t>
            </a:r>
            <a:endParaRPr lang="fr-FR" b="1" dirty="0"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600" b="1" dirty="0" smtClean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600" dirty="0">
              <a:effectLst/>
              <a:highlight>
                <a:srgbClr val="FFFF00"/>
              </a:highligh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F9D9BC4-7F55-4F68-B035-393DF2AEBB9F}"/>
              </a:ext>
            </a:extLst>
          </p:cNvPr>
          <p:cNvSpPr txBox="1"/>
          <p:nvPr/>
        </p:nvSpPr>
        <p:spPr>
          <a:xfrm>
            <a:off x="626646" y="2024493"/>
            <a:ext cx="8846218" cy="388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 Côte d’Ivoire, on </a:t>
            </a:r>
            <a:r>
              <a:rPr lang="fr-FR" sz="1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identifie quatre principales </a:t>
            </a:r>
            <a:r>
              <a:rPr lang="fr-F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voies migratoires :</a:t>
            </a:r>
            <a:endParaRPr lang="fr-FR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27FE6C3-78BC-42A8-91E8-221EEBCD7CEF}"/>
              </a:ext>
            </a:extLst>
          </p:cNvPr>
          <p:cNvSpPr txBox="1"/>
          <p:nvPr/>
        </p:nvSpPr>
        <p:spPr>
          <a:xfrm>
            <a:off x="626645" y="4366344"/>
            <a:ext cx="11128207" cy="957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sz="1800" b="1" dirty="0">
                <a:effectLst/>
                <a:latin typeface="+mj-lt"/>
                <a:ea typeface="Calibri" panose="020F0502020204030204" pitchFamily="34" charset="0"/>
              </a:rPr>
              <a:t>Le projet « Conservation de la biodiversité dans le complexe Taï-Grebo-</a:t>
            </a:r>
            <a:r>
              <a:rPr lang="fr-FR" sz="1800" b="1" dirty="0" err="1">
                <a:effectLst/>
                <a:latin typeface="+mj-lt"/>
                <a:ea typeface="Calibri" panose="020F0502020204030204" pitchFamily="34" charset="0"/>
              </a:rPr>
              <a:t>Sapo</a:t>
            </a:r>
            <a:r>
              <a:rPr lang="fr-FR" sz="1800" b="1" dirty="0">
                <a:effectLst/>
                <a:latin typeface="+mj-lt"/>
                <a:ea typeface="Calibri" panose="020F0502020204030204" pitchFamily="34" charset="0"/>
              </a:rPr>
              <a:t> », en cours, vise à restaurer la connectivité entre le Parc National de Taï, en Côte d’Ivoire et la forêt de </a:t>
            </a:r>
            <a:r>
              <a:rPr lang="fr-FR" sz="1800" b="1" dirty="0" err="1">
                <a:effectLst/>
                <a:latin typeface="+mj-lt"/>
                <a:ea typeface="Calibri" panose="020F0502020204030204" pitchFamily="34" charset="0"/>
              </a:rPr>
              <a:t>Grébo</a:t>
            </a:r>
            <a:r>
              <a:rPr lang="fr-FR" sz="1800" b="1" dirty="0">
                <a:effectLst/>
                <a:latin typeface="+mj-lt"/>
                <a:ea typeface="Calibri" panose="020F0502020204030204" pitchFamily="34" charset="0"/>
              </a:rPr>
              <a:t> et le Parc National de </a:t>
            </a:r>
            <a:r>
              <a:rPr lang="fr-FR" sz="1800" b="1" dirty="0" err="1">
                <a:effectLst/>
                <a:latin typeface="+mj-lt"/>
                <a:ea typeface="Calibri" panose="020F0502020204030204" pitchFamily="34" charset="0"/>
              </a:rPr>
              <a:t>Sapo</a:t>
            </a:r>
            <a:r>
              <a:rPr lang="fr-FR" sz="1800" b="1" dirty="0">
                <a:effectLst/>
                <a:latin typeface="+mj-lt"/>
                <a:ea typeface="Calibri" panose="020F0502020204030204" pitchFamily="34" charset="0"/>
              </a:rPr>
              <a:t>, au Libéria. </a:t>
            </a:r>
            <a:endParaRPr lang="fr-FR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4FFCDF0-A77F-4720-B746-E227530B0171}"/>
              </a:ext>
            </a:extLst>
          </p:cNvPr>
          <p:cNvSpPr txBox="1"/>
          <p:nvPr/>
        </p:nvSpPr>
        <p:spPr>
          <a:xfrm>
            <a:off x="1179023" y="2556618"/>
            <a:ext cx="8846218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Voie 1 : Côte d’Ivoire- Ghana (</a:t>
            </a:r>
            <a:r>
              <a:rPr lang="fr-FR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Bia-Goaso-Djambarakrou</a:t>
            </a:r>
            <a:r>
              <a:rPr lang="fr-F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;</a:t>
            </a:r>
            <a:endParaRPr lang="fr-FR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112EFDA-86B8-40F6-A35A-CCC115D4AE44}"/>
              </a:ext>
            </a:extLst>
          </p:cNvPr>
          <p:cNvSpPr txBox="1"/>
          <p:nvPr/>
        </p:nvSpPr>
        <p:spPr>
          <a:xfrm>
            <a:off x="1179023" y="3159860"/>
            <a:ext cx="8846218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Voie 2 : Côte d’Ivoire- Libéria (</a:t>
            </a:r>
            <a:r>
              <a:rPr lang="fr-FR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Taï</a:t>
            </a:r>
            <a:r>
              <a:rPr lang="fr-FR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-Grébo-Sapo</a:t>
            </a: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) ;</a:t>
            </a:r>
            <a:endParaRPr lang="fr-F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5A59CAF-402F-4EBF-B9AF-E4418A4EBE14}"/>
              </a:ext>
            </a:extLst>
          </p:cNvPr>
          <p:cNvSpPr txBox="1"/>
          <p:nvPr/>
        </p:nvSpPr>
        <p:spPr>
          <a:xfrm>
            <a:off x="626645" y="5625751"/>
            <a:ext cx="10767259" cy="662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Les voies migratoires sont connues, mais des études spécifiques n’ont pas été réalisées, pour identifier les périodes de migration et les habitats occupés.</a:t>
            </a:r>
            <a:endParaRPr lang="fr-FR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xmlns="" id="{D6E8536C-4464-4187-B496-9E4767AEB4AA}"/>
              </a:ext>
            </a:extLst>
          </p:cNvPr>
          <p:cNvSpPr txBox="1"/>
          <p:nvPr/>
        </p:nvSpPr>
        <p:spPr>
          <a:xfrm>
            <a:off x="1458175" y="942783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Mise en œuvre du protocole d'accord en Côte d’Ivoire</a:t>
            </a:r>
            <a:endParaRPr lang="en-US" b="1" i="1" dirty="0">
              <a:highlight>
                <a:srgbClr val="FFFF00"/>
              </a:highlight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xmlns="" id="{3EFEF1A9-CEEA-446C-80C3-EEA40C441A64}"/>
              </a:ext>
            </a:extLst>
          </p:cNvPr>
          <p:cNvSpPr txBox="1"/>
          <p:nvPr/>
        </p:nvSpPr>
        <p:spPr>
          <a:xfrm>
            <a:off x="1920184" y="1459763"/>
            <a:ext cx="9198591" cy="374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Protection et gestion appropriées des voies migratoires de l’éléphant d’Afrique </a:t>
            </a:r>
            <a:endParaRPr lang="fr-FR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81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xmlns="" id="{16D5855B-3026-435F-9D89-299F5888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79" y="1403038"/>
            <a:ext cx="11721621" cy="517643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PNT bénéficie d’un projet MIKES+/PNT 2021-2023 sous financement de l’Union Européenne intitulé « </a:t>
            </a:r>
            <a:r>
              <a:rPr lang="fr-FR" i="1" dirty="0">
                <a:solidFill>
                  <a:srgbClr val="0070C0"/>
                </a:solidFill>
              </a:rPr>
              <a:t>Protéger les populations prioritaires d'éléphants et d'autres espèces cibles dans le Parc national de Taï, Côte d'Ivoire</a:t>
            </a:r>
            <a:r>
              <a:rPr lang="fr-FR" dirty="0">
                <a:solidFill>
                  <a:srgbClr val="0070C0"/>
                </a:solidFill>
              </a:rPr>
              <a:t> »</a:t>
            </a:r>
            <a:r>
              <a:rPr lang="fr-FR" sz="2800" dirty="0">
                <a:solidFill>
                  <a:srgbClr val="0070C0"/>
                </a:solidFill>
              </a:rPr>
              <a:t> </a:t>
            </a:r>
            <a:r>
              <a:rPr lang="fr-FR" dirty="0">
                <a:solidFill>
                  <a:srgbClr val="0070C0"/>
                </a:solidFill>
              </a:rPr>
              <a:t>avec 3 résultats attendus :</a:t>
            </a:r>
            <a:endParaRPr lang="fr-FR" sz="2800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Résultat 1: Les capacités de gestion et d'application de la loi dans le PNT sont améliorées </a:t>
            </a:r>
            <a:endParaRPr lang="fr-FR" sz="2800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Résultat 2: Le suivi des Éléphants et autres mammifères inscrits à la CITES et la sécurisation de leurs habitats sont renforcés</a:t>
            </a:r>
            <a:endParaRPr lang="fr-FR" sz="2800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Résultat 3: Un cadre de concertation sur les CHF dans la zone périphérique du PNT et de suivi de la mise en œuvre du Projet UE MIKE-PNT est </a:t>
            </a:r>
            <a:r>
              <a:rPr lang="fr-FR" dirty="0" smtClean="0">
                <a:solidFill>
                  <a:srgbClr val="0070C0"/>
                </a:solidFill>
              </a:rPr>
              <a:t>fonctionnel</a:t>
            </a:r>
            <a:endParaRPr lang="fr-FR" sz="2800" dirty="0">
              <a:solidFill>
                <a:srgbClr val="0070C0"/>
              </a:solidFill>
            </a:endParaRPr>
          </a:p>
          <a:p>
            <a:r>
              <a:rPr lang="fr-FR" sz="1800" dirty="0" smtClean="0">
                <a:solidFill>
                  <a:srgbClr val="0070C0"/>
                </a:solidFill>
              </a:rPr>
              <a:t>Pas </a:t>
            </a:r>
            <a:r>
              <a:rPr lang="fr-FR" sz="1800" dirty="0">
                <a:solidFill>
                  <a:srgbClr val="0070C0"/>
                </a:solidFill>
              </a:rPr>
              <a:t>d’étude sur la thématique d’identification des voies migratoires saisonnière de l’éléphant présentement. Il est à noter pour l’instant qu’une thèse a été réalisée sur la distribution spatiale et les périodes d’’activité de l’espèce à l’aide des camera piège. Une autre thèse est en cours et porte sur « Influence de la phénologie des espèces végétales dans la distribution des éléphants au Parc national de Taï (Sud-ouest, Côte d'Ivoire) »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6491EC-F3D3-426C-B53B-88EDFEB6D9BB}"/>
              </a:ext>
            </a:extLst>
          </p:cNvPr>
          <p:cNvSpPr txBox="1"/>
          <p:nvPr/>
        </p:nvSpPr>
        <p:spPr>
          <a:xfrm>
            <a:off x="696686" y="918289"/>
            <a:ext cx="919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Plans futurs de mise en œuvre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xmlns="" val="1920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925826-43B0-4C2C-B9EA-3B5F93A640EA}"/>
              </a:ext>
            </a:extLst>
          </p:cNvPr>
          <p:cNvSpPr txBox="1">
            <a:spLocks/>
          </p:cNvSpPr>
          <p:nvPr/>
        </p:nvSpPr>
        <p:spPr>
          <a:xfrm>
            <a:off x="696686" y="2314026"/>
            <a:ext cx="9666514" cy="603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144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14493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8EC61749-AFFC-49CE-BF60-D2D8442840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378" y="1033706"/>
            <a:ext cx="11174186" cy="507831"/>
          </a:xfrm>
        </p:spPr>
        <p:txBody>
          <a:bodyPr/>
          <a:lstStyle/>
          <a:p>
            <a:pPr algn="ctr"/>
            <a:r>
              <a:rPr kumimoji="0" lang="en-US" sz="30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Arial" panose="020B0604020202020204" pitchFamily="34" charset="0"/>
              </a:rPr>
              <a:t> </a:t>
            </a:r>
            <a:endParaRPr lang="en-US" sz="3000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8676" y="1986455"/>
            <a:ext cx="10888717" cy="244891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solidFill>
                  <a:srgbClr val="014493"/>
                </a:solidFill>
              </a:rPr>
              <a:t> </a:t>
            </a:r>
          </a:p>
          <a:p>
            <a:r>
              <a:rPr lang="fr-FR" sz="2000" dirty="0">
                <a:solidFill>
                  <a:srgbClr val="014493"/>
                </a:solidFill>
              </a:rPr>
              <a:t>Des sorties d’individus hors des limites du parc sont périodiquement signalées dans les champs des populations à la périphérie sud-est dans le secteur de </a:t>
            </a:r>
            <a:r>
              <a:rPr lang="fr-FR" sz="2000" dirty="0" err="1">
                <a:solidFill>
                  <a:srgbClr val="014493"/>
                </a:solidFill>
              </a:rPr>
              <a:t>Djapadji</a:t>
            </a:r>
            <a:r>
              <a:rPr lang="fr-FR" sz="2000" dirty="0">
                <a:solidFill>
                  <a:srgbClr val="014493"/>
                </a:solidFill>
              </a:rPr>
              <a:t> nous amenant ainsi à prendre en compte la mise en place dans un délai assez court d’un mécanisme de règlement des conflits hommes-faune. Par ailleurs, la thématique fera l’objet d’une étude scientifique en vue d’une meilleurs connaissance et gestion du PNT.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856674" y="1172205"/>
            <a:ext cx="2908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14493"/>
                </a:solidFill>
              </a:rPr>
              <a:t>conflit homme-éléphant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200528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7EC69A-CD85-4062-9AB9-29CC63028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52C0B1-8F37-4FA2-8FF0-5422DC7CABE4}"/>
              </a:ext>
            </a:extLst>
          </p:cNvPr>
          <p:cNvSpPr txBox="1"/>
          <p:nvPr/>
        </p:nvSpPr>
        <p:spPr>
          <a:xfrm>
            <a:off x="4950372" y="3618381"/>
            <a:ext cx="2333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MERCI </a:t>
            </a:r>
          </a:p>
        </p:txBody>
      </p:sp>
    </p:spTree>
    <p:extLst>
      <p:ext uri="{BB962C8B-B14F-4D97-AF65-F5344CB8AC3E}">
        <p14:creationId xmlns:p14="http://schemas.microsoft.com/office/powerpoint/2010/main" xmlns="" val="1049686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D0392456901546A6F5452A3BF2DC2F" ma:contentTypeVersion="13" ma:contentTypeDescription="Create a new document." ma:contentTypeScope="" ma:versionID="e831e9c281dec9e0d98189ad612cacdb">
  <xsd:schema xmlns:xsd="http://www.w3.org/2001/XMLSchema" xmlns:xs="http://www.w3.org/2001/XMLSchema" xmlns:p="http://schemas.microsoft.com/office/2006/metadata/properties" xmlns:ns3="c509ddb1-c42f-4728-ae55-6ecfc6b58823" xmlns:ns4="2352feeb-8c60-4041-85b3-efb47c07796d" targetNamespace="http://schemas.microsoft.com/office/2006/metadata/properties" ma:root="true" ma:fieldsID="8a75594377cd22807fb5d8e59d48b665" ns3:_="" ns4:_="">
    <xsd:import namespace="c509ddb1-c42f-4728-ae55-6ecfc6b58823"/>
    <xsd:import namespace="2352feeb-8c60-4041-85b3-efb47c0779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9ddb1-c42f-4728-ae55-6ecfc6b588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2feeb-8c60-4041-85b3-efb47c0779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352feeb-8c60-4041-85b3-efb47c07796d"/>
    <ds:schemaRef ds:uri="c509ddb1-c42f-4728-ae55-6ecfc6b58823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863DF6B-7C66-4E60-83FD-62A426FC67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09ddb1-c42f-4728-ae55-6ecfc6b58823"/>
    <ds:schemaRef ds:uri="2352feeb-8c60-4041-85b3-efb47c0779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298</Words>
  <Application>Microsoft Office PowerPoint</Application>
  <PresentationFormat>Personnalisé</PresentationFormat>
  <Paragraphs>51</Paragraphs>
  <Slides>6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Office Theme</vt:lpstr>
      <vt:lpstr> </vt:lpstr>
      <vt:lpstr> </vt:lpstr>
      <vt:lpstr>Diapositive 3</vt:lpstr>
      <vt:lpstr> </vt:lpstr>
      <vt:lpstr> </vt:lpstr>
      <vt:lpstr>Diapositive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2018-09-07T09:26:58Z</dcterms:created>
  <dcterms:modified xsi:type="dcterms:W3CDTF">2021-11-26T16:43:54Z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0x010100DBD0392456901546A6F5452A3BF2DC2F</vt:lpwstr>
  </property>
</Properties>
</file>