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0"/>
  </p:notesMasterIdLst>
  <p:handoutMasterIdLst>
    <p:handoutMasterId r:id="rId11"/>
  </p:handoutMasterIdLst>
  <p:sldIdLst>
    <p:sldId id="280" r:id="rId5"/>
    <p:sldId id="276" r:id="rId6"/>
    <p:sldId id="284" r:id="rId7"/>
    <p:sldId id="286" r:id="rId8"/>
    <p:sldId id="27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80"/>
            <p14:sldId id="276"/>
            <p14:sldId id="284"/>
            <p14:sldId id="286"/>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93"/>
    <a:srgbClr val="01C6FD"/>
    <a:srgbClr val="79AE02"/>
    <a:srgbClr val="067F9C"/>
    <a:srgbClr val="014E52"/>
    <a:srgbClr val="0C596D"/>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E6657-123B-46EC-A319-788C43C0AF68}" v="1" dt="2021-11-23T11:50:15.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71915" autoAdjust="0"/>
  </p:normalViewPr>
  <p:slideViewPr>
    <p:cSldViewPr snapToGrid="0">
      <p:cViewPr varScale="1">
        <p:scale>
          <a:sx n="67" d="100"/>
          <a:sy n="67" d="100"/>
        </p:scale>
        <p:origin x="568" y="5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29/11/2021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29/11/2021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1</a:t>
            </a:fld>
            <a:endParaRPr lang="en-GB" dirty="0"/>
          </a:p>
        </p:txBody>
      </p:sp>
    </p:spTree>
    <p:extLst>
      <p:ext uri="{BB962C8B-B14F-4D97-AF65-F5344CB8AC3E}">
        <p14:creationId xmlns:p14="http://schemas.microsoft.com/office/powerpoint/2010/main" val="118379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2</a:t>
            </a:fld>
            <a:endParaRPr lang="en-GB" dirty="0"/>
          </a:p>
        </p:txBody>
      </p:sp>
    </p:spTree>
    <p:extLst>
      <p:ext uri="{BB962C8B-B14F-4D97-AF65-F5344CB8AC3E}">
        <p14:creationId xmlns:p14="http://schemas.microsoft.com/office/powerpoint/2010/main" val="65642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3</a:t>
            </a:fld>
            <a:endParaRPr lang="en-GB" dirty="0"/>
          </a:p>
        </p:txBody>
      </p:sp>
    </p:spTree>
    <p:extLst>
      <p:ext uri="{BB962C8B-B14F-4D97-AF65-F5344CB8AC3E}">
        <p14:creationId xmlns:p14="http://schemas.microsoft.com/office/powerpoint/2010/main" val="125069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97015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8" name="Picture 7">
            <a:extLst>
              <a:ext uri="{FF2B5EF4-FFF2-40B4-BE49-F238E27FC236}">
                <a16:creationId xmlns:a16="http://schemas.microsoft.com/office/drawing/2014/main" id="{7DEE20CA-547F-469A-BCD3-A590AAFDB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0" name="Text Placeholder 3">
            <a:extLst>
              <a:ext uri="{FF2B5EF4-FFF2-40B4-BE49-F238E27FC236}">
                <a16:creationId xmlns:a16="http://schemas.microsoft.com/office/drawing/2014/main" id="{40713AD7-7DA4-45A0-B8FC-F2EAEDE15F72}"/>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a16="http://schemas.microsoft.com/office/drawing/2014/main" id="{2E68D7F5-0933-4034-8A23-8346320FB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7" name="Text Placeholder 3">
            <a:extLst>
              <a:ext uri="{FF2B5EF4-FFF2-40B4-BE49-F238E27FC236}">
                <a16:creationId xmlns:a16="http://schemas.microsoft.com/office/drawing/2014/main" id="{2598ED43-02B5-4F78-B152-F34F028E304A}"/>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0" name="Picture 9">
            <a:extLst>
              <a:ext uri="{FF2B5EF4-FFF2-40B4-BE49-F238E27FC236}">
                <a16:creationId xmlns:a16="http://schemas.microsoft.com/office/drawing/2014/main" id="{2CABB963-FD49-47E8-8E4E-5F860962D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3" name="Text Placeholder 3">
            <a:extLst>
              <a:ext uri="{FF2B5EF4-FFF2-40B4-BE49-F238E27FC236}">
                <a16:creationId xmlns:a16="http://schemas.microsoft.com/office/drawing/2014/main" id="{272955ED-0BCF-450C-BF3B-B7E9A839811A}"/>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10A76-335A-4F5C-BFDD-F2B1CE5D92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4" name="Text Placeholder 3">
            <a:extLst>
              <a:ext uri="{FF2B5EF4-FFF2-40B4-BE49-F238E27FC236}">
                <a16:creationId xmlns:a16="http://schemas.microsoft.com/office/drawing/2014/main" id="{26C3A7E8-056C-40F0-A14F-AE2ABD71784C}"/>
              </a:ext>
            </a:extLst>
          </p:cNvPr>
          <p:cNvSpPr txBox="1">
            <a:spLocks/>
          </p:cNvSpPr>
          <p:nvPr userDrawn="1"/>
        </p:nvSpPr>
        <p:spPr>
          <a:xfrm>
            <a:off x="967089" y="329396"/>
            <a:ext cx="1117418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800" b="0" dirty="0">
                <a:solidFill>
                  <a:srgbClr val="014493"/>
                </a:solidFill>
              </a:rPr>
              <a:t>Presentation to Jaguar Coordination Committee</a:t>
            </a:r>
          </a:p>
          <a:p>
            <a:pPr>
              <a:spcBef>
                <a:spcPts val="0"/>
              </a:spcBef>
            </a:pPr>
            <a:r>
              <a:rPr lang="en-US" sz="1800" b="0" dirty="0">
                <a:solidFill>
                  <a:srgbClr val="014493"/>
                </a:solidFill>
              </a:rPr>
              <a:t>21 October 2021</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28989" y="328633"/>
            <a:ext cx="11174186" cy="2862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Third Meeting of the Signatories  to the West African Elephant MOU</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4" y="191965"/>
            <a:ext cx="399846" cy="559567"/>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a:xfrm>
            <a:off x="446314" y="1121708"/>
            <a:ext cx="11174186" cy="590931"/>
          </a:xfrm>
        </p:spPr>
        <p:txBody>
          <a:bodyPr/>
          <a:lstStyle/>
          <a:p>
            <a:r>
              <a:rPr lang="en-US"/>
              <a:t>Click to edit Master title style</a:t>
            </a:r>
          </a:p>
        </p:txBody>
      </p:sp>
      <p:pic>
        <p:nvPicPr>
          <p:cNvPr id="5" name="Picture 4">
            <a:extLst>
              <a:ext uri="{FF2B5EF4-FFF2-40B4-BE49-F238E27FC236}">
                <a16:creationId xmlns:a16="http://schemas.microsoft.com/office/drawing/2014/main" id="{B33021EC-2EC7-423E-8E67-1B369178B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6" name="Text Placeholder 3">
            <a:extLst>
              <a:ext uri="{FF2B5EF4-FFF2-40B4-BE49-F238E27FC236}">
                <a16:creationId xmlns:a16="http://schemas.microsoft.com/office/drawing/2014/main" id="{058502BF-31F5-4836-9E0D-A862DC90E7CB}"/>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hasCustomPrompt="1"/>
          </p:nvPr>
        </p:nvSpPr>
        <p:spPr>
          <a:xfrm>
            <a:off x="446314" y="140117"/>
            <a:ext cx="11174186" cy="1311128"/>
          </a:xfrm>
        </p:spPr>
        <p:txBody>
          <a:bodyPr/>
          <a:lstStyle>
            <a:lvl1pPr>
              <a:defRPr/>
            </a:lvl1pPr>
          </a:lstStyle>
          <a:p>
            <a:pPr>
              <a:spcBef>
                <a:spcPts val="0"/>
              </a:spcBef>
            </a:pPr>
            <a:r>
              <a:rPr lang="en-US" sz="1800" b="0" dirty="0">
                <a:solidFill>
                  <a:srgbClr val="014493"/>
                </a:solidFill>
              </a:rPr>
              <a:t>Presentation to Jaguar Coordination Committee</a:t>
            </a:r>
            <a:br>
              <a:rPr lang="en-US" sz="1800" b="0" dirty="0">
                <a:solidFill>
                  <a:srgbClr val="014493"/>
                </a:solidFill>
              </a:rPr>
            </a:br>
            <a:r>
              <a:rPr lang="en-US" sz="1800" b="0" dirty="0">
                <a:solidFill>
                  <a:srgbClr val="014493"/>
                </a:solidFill>
              </a:rPr>
              <a:t>21 October 2021</a:t>
            </a:r>
            <a:br>
              <a:rPr lang="en-US" sz="1800" b="0" dirty="0">
                <a:solidFill>
                  <a:srgbClr val="014493"/>
                </a:solidFill>
              </a:rPr>
            </a:br>
            <a:br>
              <a:rPr kumimoji="0" lang="en-US" sz="1600" b="0" i="0" u="none" strike="noStrike" kern="1200" cap="none" spc="0" normalizeH="0" baseline="0" noProof="0" dirty="0">
                <a:ln>
                  <a:noFill/>
                </a:ln>
                <a:solidFill>
                  <a:srgbClr val="014493"/>
                </a:solidFill>
                <a:effectLst/>
                <a:uLnTx/>
                <a:uFillTx/>
                <a:latin typeface="Century Gothic"/>
                <a:ea typeface="+mn-ea"/>
                <a:cs typeface="+mn-cs"/>
              </a:rPr>
            </a:br>
            <a:endParaRPr lang="en-US" dirty="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endParaRPr lang="en-US" dirty="0"/>
          </a:p>
        </p:txBody>
      </p:sp>
      <p:pic>
        <p:nvPicPr>
          <p:cNvPr id="11" name="Picture 10">
            <a:extLst>
              <a:ext uri="{FF2B5EF4-FFF2-40B4-BE49-F238E27FC236}">
                <a16:creationId xmlns:a16="http://schemas.microsoft.com/office/drawing/2014/main" id="{0A970C8A-1D1C-4911-B439-47B5849DD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4" name="Text Placeholder 3">
            <a:extLst>
              <a:ext uri="{FF2B5EF4-FFF2-40B4-BE49-F238E27FC236}">
                <a16:creationId xmlns:a16="http://schemas.microsoft.com/office/drawing/2014/main" id="{3D785AEB-8595-4489-A1F9-A70F22BC20F7}"/>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3"/>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pic>
        <p:nvPicPr>
          <p:cNvPr id="6" name="Picture 5">
            <a:extLst>
              <a:ext uri="{FF2B5EF4-FFF2-40B4-BE49-F238E27FC236}">
                <a16:creationId xmlns:a16="http://schemas.microsoft.com/office/drawing/2014/main" id="{2D7A22A3-A154-4E96-9757-9ABF4C0ED72D}"/>
              </a:ext>
            </a:extLst>
          </p:cNvPr>
          <p:cNvPicPr>
            <a:picLocks noChangeAspect="1"/>
          </p:cNvPicPr>
          <p:nvPr/>
        </p:nvPicPr>
        <p:blipFill rotWithShape="1">
          <a:blip r:embed="rId3"/>
          <a:srcRect t="15167" b="9878"/>
          <a:stretch/>
        </p:blipFill>
        <p:spPr>
          <a:xfrm>
            <a:off x="0" y="-736978"/>
            <a:ext cx="12192000" cy="5308022"/>
          </a:xfrm>
          <a:prstGeom prst="rect">
            <a:avLst/>
          </a:prstGeom>
        </p:spPr>
      </p:pic>
      <p:sp>
        <p:nvSpPr>
          <p:cNvPr id="7" name="Title 50">
            <a:extLst>
              <a:ext uri="{FF2B5EF4-FFF2-40B4-BE49-F238E27FC236}">
                <a16:creationId xmlns:a16="http://schemas.microsoft.com/office/drawing/2014/main" id="{64BF22B1-8A49-455C-A8EB-56DFB3A0A0BD}"/>
              </a:ext>
            </a:extLst>
          </p:cNvPr>
          <p:cNvSpPr txBox="1">
            <a:spLocks/>
          </p:cNvSpPr>
          <p:nvPr/>
        </p:nvSpPr>
        <p:spPr>
          <a:xfrm>
            <a:off x="226423" y="5271383"/>
            <a:ext cx="10607040"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dirty="0">
                <a:solidFill>
                  <a:srgbClr val="014493"/>
                </a:solidFill>
              </a:rPr>
              <a:t>Report of the Secretariat </a:t>
            </a:r>
            <a:endParaRPr lang="es-ES" dirty="0">
              <a:solidFill>
                <a:srgbClr val="014493"/>
              </a:solidFill>
              <a:highlight>
                <a:srgbClr val="FFFF00"/>
              </a:highlight>
            </a:endParaRPr>
          </a:p>
        </p:txBody>
      </p:sp>
      <p:sp>
        <p:nvSpPr>
          <p:cNvPr id="10" name="Title 2">
            <a:extLst>
              <a:ext uri="{FF2B5EF4-FFF2-40B4-BE49-F238E27FC236}">
                <a16:creationId xmlns:a16="http://schemas.microsoft.com/office/drawing/2014/main" id="{58B2F85E-8798-4C93-95BE-958C1FD8EA4B}"/>
              </a:ext>
            </a:extLst>
          </p:cNvPr>
          <p:cNvSpPr txBox="1">
            <a:spLocks/>
          </p:cNvSpPr>
          <p:nvPr/>
        </p:nvSpPr>
        <p:spPr>
          <a:xfrm>
            <a:off x="-289389" y="-523488"/>
            <a:ext cx="5641684" cy="1311128"/>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pPr algn="ctr"/>
            <a:r>
              <a:rPr lang="en-US" dirty="0">
                <a:solidFill>
                  <a:schemeClr val="bg1"/>
                </a:solidFill>
              </a:rPr>
              <a:t>Convention on Migratory Species</a:t>
            </a:r>
          </a:p>
        </p:txBody>
      </p:sp>
      <p:sp>
        <p:nvSpPr>
          <p:cNvPr id="11" name="TextBox 10">
            <a:extLst>
              <a:ext uri="{FF2B5EF4-FFF2-40B4-BE49-F238E27FC236}">
                <a16:creationId xmlns:a16="http://schemas.microsoft.com/office/drawing/2014/main" id="{B88376D7-869A-40A8-A105-B7D5FAFB0D2D}"/>
              </a:ext>
            </a:extLst>
          </p:cNvPr>
          <p:cNvSpPr txBox="1"/>
          <p:nvPr/>
        </p:nvSpPr>
        <p:spPr>
          <a:xfrm>
            <a:off x="10862" y="3504486"/>
            <a:ext cx="12326714"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Third Meeting Of The Signatories To The Memorandum Of Understanding Concerning Conservation Measures For The West African Populations Of The African Elephant (</a:t>
            </a:r>
            <a:r>
              <a:rPr kumimoji="0" lang="en-US" sz="2000" b="1" i="1" u="none" strike="noStrike" kern="1200" cap="none" spc="0" normalizeH="0" baseline="0" noProof="0" dirty="0">
                <a:ln>
                  <a:noFill/>
                </a:ln>
                <a:solidFill>
                  <a:prstClr val="white"/>
                </a:solidFill>
                <a:effectLst/>
                <a:uLnTx/>
                <a:uFillTx/>
                <a:latin typeface="Century Gothic"/>
                <a:ea typeface="+mn-ea"/>
                <a:cs typeface="+mn-cs"/>
              </a:rPr>
              <a:t>Loxodonta Africana</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30 November and 1 December 2021</a:t>
            </a:r>
          </a:p>
        </p:txBody>
      </p:sp>
    </p:spTree>
    <p:extLst>
      <p:ext uri="{BB962C8B-B14F-4D97-AF65-F5344CB8AC3E}">
        <p14:creationId xmlns:p14="http://schemas.microsoft.com/office/powerpoint/2010/main" val="260322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A8787596-2D6B-47E0-AB2E-A32E9631087C}"/>
              </a:ext>
            </a:extLst>
          </p:cNvPr>
          <p:cNvSpPr txBox="1"/>
          <p:nvPr/>
        </p:nvSpPr>
        <p:spPr>
          <a:xfrm>
            <a:off x="174300" y="802873"/>
            <a:ext cx="11843399" cy="1323439"/>
          </a:xfrm>
          <a:prstGeom prst="rect">
            <a:avLst/>
          </a:prstGeom>
          <a:noFill/>
        </p:spPr>
        <p:txBody>
          <a:bodyPr wrap="square" rtlCol="0">
            <a:spAutoFit/>
          </a:bodyPr>
          <a:lstStyle/>
          <a:p>
            <a:r>
              <a:rPr lang="en-US" sz="1600" b="1" dirty="0"/>
              <a:t>Background and membership of the MOU</a:t>
            </a:r>
          </a:p>
          <a:p>
            <a:pPr marL="285750" indent="-285750">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 African Elephant MOU was concluded in 2005. </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 CMS Secretariat acts as the Secretariat for the MOU. It also acts as the MOU’s depositary.</a:t>
            </a:r>
            <a:endParaRPr lang="en-US" sz="1600" b="1" i="1" dirty="0"/>
          </a:p>
        </p:txBody>
      </p:sp>
      <p:sp>
        <p:nvSpPr>
          <p:cNvPr id="3" name="TextBox 2">
            <a:extLst>
              <a:ext uri="{FF2B5EF4-FFF2-40B4-BE49-F238E27FC236}">
                <a16:creationId xmlns:a16="http://schemas.microsoft.com/office/drawing/2014/main" id="{DA62E788-ACC9-4D77-9A3E-EFD3EF1C2F1C}"/>
              </a:ext>
            </a:extLst>
          </p:cNvPr>
          <p:cNvSpPr txBox="1"/>
          <p:nvPr/>
        </p:nvSpPr>
        <p:spPr>
          <a:xfrm>
            <a:off x="251920" y="2357145"/>
            <a:ext cx="11839701" cy="4308872"/>
          </a:xfrm>
          <a:prstGeom prst="rect">
            <a:avLst/>
          </a:prstGeom>
          <a:noFill/>
        </p:spPr>
        <p:txBody>
          <a:bodyPr wrap="square" rtlCol="0">
            <a:spAutoFit/>
          </a:bodyPr>
          <a:lstStyle/>
          <a:p>
            <a:r>
              <a:rPr lang="en-US" sz="1600" b="1" dirty="0"/>
              <a:t>Coordination of the implementation of the MOU </a:t>
            </a:r>
          </a:p>
          <a:p>
            <a:pPr marL="285750" indent="-285750">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Coordination services were first provided by the International Union for the Conservation of Nature’s (IUCN) African Elephants Specialist Group (</a:t>
            </a:r>
            <a:r>
              <a:rPr lang="en-US" sz="1600" dirty="0" err="1"/>
              <a:t>AfESG</a:t>
            </a:r>
            <a:r>
              <a:rPr lang="en-US" sz="1600" dirty="0"/>
              <a:t>) from 2006 - 2008. </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Prior to the Second Meeting of the Signatories in 2011 (MOS2), it was agreed that MIKE West Africa would coordinate for nine months. </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Thereafter the CMS Secretariat resumed the coordination role, albeit with limited budget and staff capacity.  </a:t>
            </a:r>
          </a:p>
          <a:p>
            <a:pPr marL="285750" indent="-285750">
              <a:buFont typeface="Arial" panose="020B0604020202020204" pitchFamily="34" charset="0"/>
              <a:buChar char="•"/>
            </a:pPr>
            <a:r>
              <a:rPr lang="en-US" sz="1600" dirty="0"/>
              <a:t>The CMS Secretariat circulated a questionnaire seeking an assessment of the Signatories’ needs related to elephant conservation and their expectations from the MOU.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On average, respondents  indicated to be moderately familiar with the MOU and that the implementation of the Medium-Term International Work Programme 2012-2014 was low to medium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Following the survey, the CMS Secretariat was not able to further support of the MOU until 2020 </a:t>
            </a:r>
          </a:p>
          <a:p>
            <a:pPr marL="285750" indent="-285750" algn="just">
              <a:buFont typeface="Arial" panose="020B0604020202020204" pitchFamily="34" charset="0"/>
              <a:buChar char="•"/>
            </a:pPr>
            <a:endParaRPr lang="en-US" dirty="0"/>
          </a:p>
        </p:txBody>
      </p:sp>
    </p:spTree>
    <p:extLst>
      <p:ext uri="{BB962C8B-B14F-4D97-AF65-F5344CB8AC3E}">
        <p14:creationId xmlns:p14="http://schemas.microsoft.com/office/powerpoint/2010/main" val="272356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6" name="TextBox 5">
            <a:extLst>
              <a:ext uri="{FF2B5EF4-FFF2-40B4-BE49-F238E27FC236}">
                <a16:creationId xmlns:a16="http://schemas.microsoft.com/office/drawing/2014/main" id="{64F9A776-C450-4902-8A60-403A91915E92}"/>
              </a:ext>
            </a:extLst>
          </p:cNvPr>
          <p:cNvSpPr txBox="1"/>
          <p:nvPr/>
        </p:nvSpPr>
        <p:spPr>
          <a:xfrm>
            <a:off x="137620" y="1022980"/>
            <a:ext cx="11839701" cy="4801314"/>
          </a:xfrm>
          <a:prstGeom prst="rect">
            <a:avLst/>
          </a:prstGeom>
          <a:noFill/>
        </p:spPr>
        <p:txBody>
          <a:bodyPr wrap="square" rtlCol="0">
            <a:spAutoFit/>
          </a:bodyPr>
          <a:lstStyle/>
          <a:p>
            <a:pPr algn="just"/>
            <a:r>
              <a:rPr lang="en-US" b="1" dirty="0"/>
              <a:t>Meetings</a:t>
            </a:r>
            <a:r>
              <a:rPr lang="en-US" dirty="0"/>
              <a:t> </a:t>
            </a:r>
          </a:p>
          <a:p>
            <a:pPr marL="285750" indent="-285750" algn="just">
              <a:buFont typeface="Arial" panose="020B0604020202020204" pitchFamily="34" charset="0"/>
              <a:buChar char="•"/>
            </a:pPr>
            <a:r>
              <a:rPr lang="en-US" dirty="0"/>
              <a:t>The MOU tasks the CMS Secretariat with convening Signatory meetings. The Secretariat organized MOS2 in 2011 in Niamey, Niger and is now holding the MOS 3 online. </a:t>
            </a:r>
          </a:p>
          <a:p>
            <a:pPr algn="just"/>
            <a:endParaRPr lang="en-US" dirty="0"/>
          </a:p>
          <a:p>
            <a:pPr algn="just"/>
            <a:r>
              <a:rPr lang="en-US" b="1" dirty="0"/>
              <a:t>Project development </a:t>
            </a:r>
          </a:p>
          <a:p>
            <a:pPr marL="285750" indent="-285750" algn="just">
              <a:buFont typeface="Arial" panose="020B0604020202020204" pitchFamily="34" charset="0"/>
              <a:buChar char="•"/>
            </a:pPr>
            <a:r>
              <a:rPr lang="en-US" dirty="0"/>
              <a:t>Based on the discussions at MOS1, the CMS Secretariat supported the development of 12 project proposals for the conservation of transboundary elephant populations and submission of project proposals to the AEF or other donors.  </a:t>
            </a:r>
          </a:p>
          <a:p>
            <a:pPr algn="just"/>
            <a:endParaRPr lang="en-US" b="1" dirty="0"/>
          </a:p>
          <a:p>
            <a:pPr algn="just"/>
            <a:r>
              <a:rPr lang="en-US" b="1" dirty="0"/>
              <a:t>List of Designated Focal Points </a:t>
            </a:r>
          </a:p>
          <a:p>
            <a:pPr marL="285750" indent="-285750" algn="just">
              <a:buFont typeface="Arial" panose="020B0604020202020204" pitchFamily="34" charset="0"/>
              <a:buChar char="•"/>
            </a:pPr>
            <a:r>
              <a:rPr lang="en-US" dirty="0"/>
              <a:t>MOU paragraph 6 invites Signatories to designate a competent authority as a contact point for the MOU, confirmation and updates should be submitted to the Secretariat. </a:t>
            </a:r>
          </a:p>
          <a:p>
            <a:pPr algn="just"/>
            <a:endParaRPr lang="en-US" dirty="0"/>
          </a:p>
          <a:p>
            <a:pPr algn="just"/>
            <a:r>
              <a:rPr lang="en-US" b="1" dirty="0"/>
              <a:t>National Reports </a:t>
            </a:r>
          </a:p>
          <a:p>
            <a:pPr marL="285750" indent="-285750" algn="just">
              <a:buFont typeface="Arial" panose="020B0604020202020204" pitchFamily="34" charset="0"/>
              <a:buChar char="•"/>
            </a:pPr>
            <a:r>
              <a:rPr lang="en-US" dirty="0"/>
              <a:t>Considering the very short preparation time for this meeting the secretariat has requested oral reports using a </a:t>
            </a:r>
            <a:r>
              <a:rPr lang="en-US" dirty="0" err="1"/>
              <a:t>standardised</a:t>
            </a:r>
            <a:r>
              <a:rPr lang="en-US" dirty="0"/>
              <a:t> slide presentation format. </a:t>
            </a:r>
          </a:p>
          <a:p>
            <a:pPr algn="just"/>
            <a:endParaRPr lang="en-US" dirty="0"/>
          </a:p>
        </p:txBody>
      </p:sp>
    </p:spTree>
    <p:extLst>
      <p:ext uri="{BB962C8B-B14F-4D97-AF65-F5344CB8AC3E}">
        <p14:creationId xmlns:p14="http://schemas.microsoft.com/office/powerpoint/2010/main" val="154461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6" name="TextBox 5">
            <a:extLst>
              <a:ext uri="{FF2B5EF4-FFF2-40B4-BE49-F238E27FC236}">
                <a16:creationId xmlns:a16="http://schemas.microsoft.com/office/drawing/2014/main" id="{64F9A776-C450-4902-8A60-403A91915E92}"/>
              </a:ext>
            </a:extLst>
          </p:cNvPr>
          <p:cNvSpPr txBox="1"/>
          <p:nvPr/>
        </p:nvSpPr>
        <p:spPr>
          <a:xfrm>
            <a:off x="109045" y="895206"/>
            <a:ext cx="11839701" cy="5078313"/>
          </a:xfrm>
          <a:prstGeom prst="rect">
            <a:avLst/>
          </a:prstGeom>
          <a:noFill/>
        </p:spPr>
        <p:txBody>
          <a:bodyPr wrap="square" rtlCol="0">
            <a:spAutoFit/>
          </a:bodyPr>
          <a:lstStyle/>
          <a:p>
            <a:pPr algn="just"/>
            <a:r>
              <a:rPr lang="en-US" b="1" dirty="0"/>
              <a:t>Policy developments since the establishment of the MOU </a:t>
            </a:r>
          </a:p>
          <a:p>
            <a:pPr algn="just"/>
            <a:endParaRPr lang="en-US" dirty="0"/>
          </a:p>
          <a:p>
            <a:pPr marL="285750" indent="-285750" algn="just">
              <a:buFont typeface="Arial" panose="020B0604020202020204" pitchFamily="34" charset="0"/>
              <a:buChar char="•"/>
            </a:pPr>
            <a:r>
              <a:rPr lang="en-US" dirty="0"/>
              <a:t>After the CITES COP15 in 2010 rage states negotiated and agreed on the African Elephant Action Plan (AEAP).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 African Elephant Fund (AEF) was created to implement the Action Plan.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CMS COP12 accepted the AEAP as the principal strategy for elephant conservation under CMS. </a:t>
            </a:r>
          </a:p>
          <a:p>
            <a:pPr algn="just"/>
            <a:endParaRPr lang="en-US" dirty="0"/>
          </a:p>
          <a:p>
            <a:pPr algn="just"/>
            <a:r>
              <a:rPr lang="en-US" b="1" dirty="0"/>
              <a:t>Budget and fundraising </a:t>
            </a:r>
          </a:p>
          <a:p>
            <a:pPr marL="285750" indent="-285750" algn="just">
              <a:buFont typeface="Arial" panose="020B0604020202020204" pitchFamily="34" charset="0"/>
              <a:buChar char="•"/>
            </a:pPr>
            <a:r>
              <a:rPr lang="en-US" dirty="0"/>
              <a:t>No funding was made available to the MOU after MOS2.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Following COP13 Decisions 13.99 and 13.100 and with the generous contribution from the Government of Germany the Third Meeting of the Signatories could now be organized.  </a:t>
            </a:r>
          </a:p>
          <a:p>
            <a:pPr algn="just"/>
            <a:endParaRPr lang="en-US" dirty="0"/>
          </a:p>
          <a:p>
            <a:pPr algn="just"/>
            <a:r>
              <a:rPr lang="en-US" b="1" dirty="0"/>
              <a:t>Action requested</a:t>
            </a:r>
          </a:p>
          <a:p>
            <a:pPr marL="285750" indent="-285750" algn="just">
              <a:buFont typeface="Arial" panose="020B0604020202020204" pitchFamily="34" charset="0"/>
              <a:buChar char="•"/>
            </a:pPr>
            <a:r>
              <a:rPr lang="en-US" dirty="0"/>
              <a:t>The Signatory States are invited to take note of the report.</a:t>
            </a:r>
          </a:p>
          <a:p>
            <a:pPr algn="just"/>
            <a:endParaRPr lang="en-US" dirty="0"/>
          </a:p>
        </p:txBody>
      </p:sp>
    </p:spTree>
    <p:extLst>
      <p:ext uri="{BB962C8B-B14F-4D97-AF65-F5344CB8AC3E}">
        <p14:creationId xmlns:p14="http://schemas.microsoft.com/office/powerpoint/2010/main" val="241828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EC69A-CD85-4062-9AB9-29CC63028024}"/>
              </a:ext>
            </a:extLst>
          </p:cNvPr>
          <p:cNvPicPr>
            <a:picLocks noChangeAspect="1"/>
          </p:cNvPicPr>
          <p:nvPr/>
        </p:nvPicPr>
        <p:blipFill rotWithShape="1">
          <a:blip r:embed="rId2"/>
          <a:srcRect t="15615"/>
          <a:stretch/>
        </p:blipFill>
        <p:spPr>
          <a:xfrm>
            <a:off x="0" y="0"/>
            <a:ext cx="12192000" cy="6858000"/>
          </a:xfrm>
          <a:prstGeom prst="rect">
            <a:avLst/>
          </a:prstGeom>
        </p:spPr>
      </p:pic>
      <p:sp>
        <p:nvSpPr>
          <p:cNvPr id="5" name="TextBox 4">
            <a:extLst>
              <a:ext uri="{FF2B5EF4-FFF2-40B4-BE49-F238E27FC236}">
                <a16:creationId xmlns:a16="http://schemas.microsoft.com/office/drawing/2014/main" id="{DD52C0B1-8F37-4FA2-8FF0-5422DC7CABE4}"/>
              </a:ext>
            </a:extLst>
          </p:cNvPr>
          <p:cNvSpPr txBox="1"/>
          <p:nvPr/>
        </p:nvSpPr>
        <p:spPr>
          <a:xfrm>
            <a:off x="177420" y="286603"/>
            <a:ext cx="3191899" cy="707886"/>
          </a:xfrm>
          <a:prstGeom prst="rect">
            <a:avLst/>
          </a:prstGeom>
          <a:noFill/>
        </p:spPr>
        <p:txBody>
          <a:bodyPr wrap="none" rtlCol="0">
            <a:spAutoFit/>
          </a:bodyPr>
          <a:lstStyle/>
          <a:p>
            <a:r>
              <a:rPr lang="en-US" sz="4000" b="1" dirty="0">
                <a:solidFill>
                  <a:schemeClr val="bg1"/>
                </a:solidFill>
              </a:rPr>
              <a:t>THANK YOU </a:t>
            </a:r>
          </a:p>
        </p:txBody>
      </p:sp>
    </p:spTree>
    <p:extLst>
      <p:ext uri="{BB962C8B-B14F-4D97-AF65-F5344CB8AC3E}">
        <p14:creationId xmlns:p14="http://schemas.microsoft.com/office/powerpoint/2010/main" val="1049686282"/>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D0392456901546A6F5452A3BF2DC2F" ma:contentTypeVersion="13" ma:contentTypeDescription="Create a new document." ma:contentTypeScope="" ma:versionID="e831e9c281dec9e0d98189ad612cacdb">
  <xsd:schema xmlns:xsd="http://www.w3.org/2001/XMLSchema" xmlns:xs="http://www.w3.org/2001/XMLSchema" xmlns:p="http://schemas.microsoft.com/office/2006/metadata/properties" xmlns:ns3="c509ddb1-c42f-4728-ae55-6ecfc6b58823" xmlns:ns4="2352feeb-8c60-4041-85b3-efb47c07796d" targetNamespace="http://schemas.microsoft.com/office/2006/metadata/properties" ma:root="true" ma:fieldsID="8a75594377cd22807fb5d8e59d48b665" ns3:_="" ns4:_="">
    <xsd:import namespace="c509ddb1-c42f-4728-ae55-6ecfc6b58823"/>
    <xsd:import namespace="2352feeb-8c60-4041-85b3-efb47c07796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9ddb1-c42f-4728-ae55-6ecfc6b58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52feeb-8c60-4041-85b3-efb47c0779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63DF6B-7C66-4E60-83FD-62A426FC67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9ddb1-c42f-4728-ae55-6ecfc6b58823"/>
    <ds:schemaRef ds:uri="2352feeb-8c60-4041-85b3-efb47c077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3.xml><?xml version="1.0" encoding="utf-8"?>
<ds:datastoreItem xmlns:ds="http://schemas.openxmlformats.org/officeDocument/2006/customXml" ds:itemID="{450439D9-8631-4FC1-BCE0-1BDB23425EE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476</Words>
  <Application>Microsoft Office PowerPoint</Application>
  <PresentationFormat>Widescreen</PresentationFormat>
  <Paragraphs>63</Paragraphs>
  <Slides>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Century Gothic</vt:lpstr>
      <vt:lpstr>Wingdings</vt:lpstr>
      <vt:lpstr>Office Theme</vt:lpstr>
      <vt:lpstr> </vt:lpstr>
      <vt:lpstr> </vt:lpstr>
      <vt:lpstr> </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2021-11-29T10:47:56Z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0x010100DBD0392456901546A6F5452A3BF2DC2F</vt:lpwstr>
  </property>
</Properties>
</file>