
<file path=[Content_Types].xml><?xml version="1.0" encoding="utf-8"?>
<Types xmlns="http://schemas.openxmlformats.org/package/2006/content-types">
  <Default Extension="emf" ContentType="image/x-emf"/>
  <Default Extension="jpeg" ContentType="image/jpeg"/>
  <Default Extension="png" ContentType="image/png"/>
  <Default Extension="pptx" ContentType="application/vnd.openxmlformats-officedocument.presentationml.presentation"/>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4117" r:id="rId5"/>
    <p:sldMasterId id="2147484129" r:id="rId6"/>
  </p:sldMasterIdLst>
  <p:notesMasterIdLst>
    <p:notesMasterId r:id="rId25"/>
  </p:notesMasterIdLst>
  <p:handoutMasterIdLst>
    <p:handoutMasterId r:id="rId26"/>
  </p:handoutMasterIdLst>
  <p:sldIdLst>
    <p:sldId id="613" r:id="rId7"/>
    <p:sldId id="256" r:id="rId8"/>
    <p:sldId id="610" r:id="rId9"/>
    <p:sldId id="265" r:id="rId10"/>
    <p:sldId id="267" r:id="rId11"/>
    <p:sldId id="333" r:id="rId12"/>
    <p:sldId id="270" r:id="rId13"/>
    <p:sldId id="271" r:id="rId14"/>
    <p:sldId id="282" r:id="rId15"/>
    <p:sldId id="619" r:id="rId16"/>
    <p:sldId id="273" r:id="rId17"/>
    <p:sldId id="258" r:id="rId18"/>
    <p:sldId id="614" r:id="rId19"/>
    <p:sldId id="615" r:id="rId20"/>
    <p:sldId id="310" r:id="rId21"/>
    <p:sldId id="617" r:id="rId22"/>
    <p:sldId id="609" r:id="rId23"/>
    <p:sldId id="616" r:id="rId2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2286000" algn="l" defTabSz="914400" rtl="0" eaLnBrk="1" latinLnBrk="0" hangingPunct="1">
      <a:defRPr kern="1200">
        <a:solidFill>
          <a:schemeClr val="tx1"/>
        </a:solidFill>
        <a:latin typeface="Corbel" panose="020B0503020204020204" pitchFamily="34" charset="0"/>
        <a:ea typeface="+mn-ea"/>
        <a:cs typeface="+mn-cs"/>
      </a:defRPr>
    </a:lvl6pPr>
    <a:lvl7pPr marL="2743200" algn="l" defTabSz="914400" rtl="0" eaLnBrk="1" latinLnBrk="0" hangingPunct="1">
      <a:defRPr kern="1200">
        <a:solidFill>
          <a:schemeClr val="tx1"/>
        </a:solidFill>
        <a:latin typeface="Corbel" panose="020B0503020204020204" pitchFamily="34" charset="0"/>
        <a:ea typeface="+mn-ea"/>
        <a:cs typeface="+mn-cs"/>
      </a:defRPr>
    </a:lvl7pPr>
    <a:lvl8pPr marL="3200400" algn="l" defTabSz="914400" rtl="0" eaLnBrk="1" latinLnBrk="0" hangingPunct="1">
      <a:defRPr kern="1200">
        <a:solidFill>
          <a:schemeClr val="tx1"/>
        </a:solidFill>
        <a:latin typeface="Corbel" panose="020B0503020204020204" pitchFamily="34" charset="0"/>
        <a:ea typeface="+mn-ea"/>
        <a:cs typeface="+mn-cs"/>
      </a:defRPr>
    </a:lvl8pPr>
    <a:lvl9pPr marL="3657600" algn="l" defTabSz="914400" rtl="0" eaLnBrk="1" latinLnBrk="0" hangingPunct="1">
      <a:defRPr kern="1200">
        <a:solidFill>
          <a:schemeClr val="tx1"/>
        </a:solidFill>
        <a:latin typeface="Corbel" panose="020B0503020204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rosh" initials="S" lastIdx="1" clrIdx="0">
    <p:extLst>
      <p:ext uri="{19B8F6BF-5375-455C-9EA6-DF929625EA0E}">
        <p15:presenceInfo xmlns:p15="http://schemas.microsoft.com/office/powerpoint/2012/main" userId="Soros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685B1B-7E4E-4220-9173-05720EE17CEC}" v="1" dt="2025-07-15T09:51:13.059"/>
    <p1510:client id="{89370DE2-C818-4CAE-98E2-33ED3CEFD439}" v="72" dt="2025-07-15T14:20:10.050"/>
    <p1510:client id="{CE60FC20-A62C-3ED3-8255-4A0B2671D006}" v="7" dt="2025-07-15T13:02:49.273"/>
    <p1510:client id="{EE4714F8-A812-C60D-D6CB-8BE33C27D473}" v="23" dt="2025-07-15T14:52:13.331"/>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6EE233-85A3-F7F6-247D-6B29A5ABC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a:p>
        </p:txBody>
      </p:sp>
      <p:sp>
        <p:nvSpPr>
          <p:cNvPr id="3" name="Date Placeholder 2">
            <a:extLst>
              <a:ext uri="{FF2B5EF4-FFF2-40B4-BE49-F238E27FC236}">
                <a16:creationId xmlns:a16="http://schemas.microsoft.com/office/drawing/2014/main" id="{E4613D97-0066-212E-1382-3853B954C3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D251A56-E8E8-8440-87E0-50E2F0B1F3B7}" type="datetimeFigureOut">
              <a:rPr lang="en-US"/>
              <a:pPr>
                <a:defRPr/>
              </a:pPr>
              <a:t>7/24/2025</a:t>
            </a:fld>
            <a:endParaRPr/>
          </a:p>
        </p:txBody>
      </p:sp>
      <p:sp>
        <p:nvSpPr>
          <p:cNvPr id="4" name="Footer Placeholder 3">
            <a:extLst>
              <a:ext uri="{FF2B5EF4-FFF2-40B4-BE49-F238E27FC236}">
                <a16:creationId xmlns:a16="http://schemas.microsoft.com/office/drawing/2014/main" id="{AD56F7A0-A676-B119-B64E-EBCDB617B0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a:p>
        </p:txBody>
      </p:sp>
      <p:sp>
        <p:nvSpPr>
          <p:cNvPr id="5" name="Slide Number Placeholder 4">
            <a:extLst>
              <a:ext uri="{FF2B5EF4-FFF2-40B4-BE49-F238E27FC236}">
                <a16:creationId xmlns:a16="http://schemas.microsoft.com/office/drawing/2014/main" id="{C7A1B514-3B38-33EC-B7D6-56DAE2DD65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A039DB1-74D8-5847-8550-BA57484E7103}" type="slidenum">
              <a:rPr/>
              <a:pPr>
                <a:defRPr/>
              </a:pPr>
              <a:t>‹#›</a:t>
            </a:fld>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495458-6CC2-4821-6F13-7606B59868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a:p>
        </p:txBody>
      </p:sp>
      <p:sp>
        <p:nvSpPr>
          <p:cNvPr id="3" name="Date Placeholder 2">
            <a:extLst>
              <a:ext uri="{FF2B5EF4-FFF2-40B4-BE49-F238E27FC236}">
                <a16:creationId xmlns:a16="http://schemas.microsoft.com/office/drawing/2014/main" id="{97A7E5A8-A56B-6E25-470A-15C9619C6C4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D796A37-3F5C-0F43-9B6D-51025766C9C9}" type="datetimeFigureOut">
              <a:rPr lang="en-US"/>
              <a:pPr>
                <a:defRPr/>
              </a:pPr>
              <a:t>7/24/2025</a:t>
            </a:fld>
            <a:endParaRPr/>
          </a:p>
        </p:txBody>
      </p:sp>
      <p:sp>
        <p:nvSpPr>
          <p:cNvPr id="4" name="Slide Image Placeholder 3">
            <a:extLst>
              <a:ext uri="{FF2B5EF4-FFF2-40B4-BE49-F238E27FC236}">
                <a16:creationId xmlns:a16="http://schemas.microsoft.com/office/drawing/2014/main" id="{EEF926BC-2290-5CF8-FF8E-21AC7647EE7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noProof="0"/>
          </a:p>
        </p:txBody>
      </p:sp>
      <p:sp>
        <p:nvSpPr>
          <p:cNvPr id="5" name="Notes Placeholder 4">
            <a:extLst>
              <a:ext uri="{FF2B5EF4-FFF2-40B4-BE49-F238E27FC236}">
                <a16:creationId xmlns:a16="http://schemas.microsoft.com/office/drawing/2014/main" id="{741E0A06-8C87-5DA5-4EC3-5C3C1D1638A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noProof="0"/>
              <a:t>Click to edit Master text styles</a:t>
            </a:r>
          </a:p>
          <a:p>
            <a:pPr lvl="1"/>
            <a:r>
              <a:rPr noProof="0"/>
              <a:t>Second level</a:t>
            </a:r>
          </a:p>
          <a:p>
            <a:pPr lvl="2"/>
            <a:r>
              <a:rPr noProof="0"/>
              <a:t>Third level</a:t>
            </a:r>
          </a:p>
          <a:p>
            <a:pPr lvl="3"/>
            <a:r>
              <a:rPr noProof="0"/>
              <a:t>Fourth level</a:t>
            </a:r>
          </a:p>
          <a:p>
            <a:pPr lvl="4"/>
            <a:r>
              <a:rPr noProof="0"/>
              <a:t>Fifth level</a:t>
            </a:r>
          </a:p>
        </p:txBody>
      </p:sp>
      <p:sp>
        <p:nvSpPr>
          <p:cNvPr id="6" name="Footer Placeholder 5">
            <a:extLst>
              <a:ext uri="{FF2B5EF4-FFF2-40B4-BE49-F238E27FC236}">
                <a16:creationId xmlns:a16="http://schemas.microsoft.com/office/drawing/2014/main" id="{1FF3D051-1C87-90B0-C931-C55937C96FD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a:p>
        </p:txBody>
      </p:sp>
      <p:sp>
        <p:nvSpPr>
          <p:cNvPr id="7" name="Slide Number Placeholder 6">
            <a:extLst>
              <a:ext uri="{FF2B5EF4-FFF2-40B4-BE49-F238E27FC236}">
                <a16:creationId xmlns:a16="http://schemas.microsoft.com/office/drawing/2014/main" id="{7CEB9E0F-E4AF-AF74-EF03-0C896F04081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81B928AF-7979-4A4A-B8A6-7804E1364A64}" type="slidenum">
              <a:rPr/>
              <a:pPr>
                <a:defRPr/>
              </a:pPr>
              <a:t>‹#›</a:t>
            </a:fld>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13EE827-E31C-9D41-9A4E-C56181AE997A}" type="slidenum">
              <a:rPr lang="en-GB" smtClean="0"/>
              <a:pPr>
                <a:defRPr/>
              </a:pPr>
              <a:t>3</a:t>
            </a:fld>
            <a:endParaRPr lang="en-GB"/>
          </a:p>
        </p:txBody>
      </p:sp>
    </p:spTree>
    <p:extLst>
      <p:ext uri="{BB962C8B-B14F-4D97-AF65-F5344CB8AC3E}">
        <p14:creationId xmlns:p14="http://schemas.microsoft.com/office/powerpoint/2010/main" val="2219499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4DAEA2A-A697-407C-825D-B180D473789F}" type="slidenum">
              <a:rPr lang="en-GB" smtClean="0"/>
              <a:t>4</a:t>
            </a:fld>
            <a:endParaRPr lang="en-GB"/>
          </a:p>
        </p:txBody>
      </p:sp>
    </p:spTree>
    <p:extLst>
      <p:ext uri="{BB962C8B-B14F-4D97-AF65-F5344CB8AC3E}">
        <p14:creationId xmlns:p14="http://schemas.microsoft.com/office/powerpoint/2010/main" val="2319453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4DAEA2A-A697-407C-825D-B180D473789F}" type="slidenum">
              <a:rPr lang="en-GB" smtClean="0"/>
              <a:t>5</a:t>
            </a:fld>
            <a:endParaRPr lang="en-GB"/>
          </a:p>
        </p:txBody>
      </p:sp>
    </p:spTree>
    <p:extLst>
      <p:ext uri="{BB962C8B-B14F-4D97-AF65-F5344CB8AC3E}">
        <p14:creationId xmlns:p14="http://schemas.microsoft.com/office/powerpoint/2010/main" val="1423541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bildplatzhalter 1">
            <a:extLst>
              <a:ext uri="{FF2B5EF4-FFF2-40B4-BE49-F238E27FC236}">
                <a16:creationId xmlns:a16="http://schemas.microsoft.com/office/drawing/2014/main" id="{B77CECD8-DD7F-4156-F215-834CD0AE48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izenplatzhalter 2">
            <a:extLst>
              <a:ext uri="{FF2B5EF4-FFF2-40B4-BE49-F238E27FC236}">
                <a16:creationId xmlns:a16="http://schemas.microsoft.com/office/drawing/2014/main" id="{64D1995E-5452-7E1D-C9CC-3EBB527768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Foliennummernplatzhalter 3">
            <a:extLst>
              <a:ext uri="{FF2B5EF4-FFF2-40B4-BE49-F238E27FC236}">
                <a16:creationId xmlns:a16="http://schemas.microsoft.com/office/drawing/2014/main" id="{9A36F547-9191-2194-7A7B-945C273D04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34FED1-F295-4A3A-BB67-3CE5057DEB36}" type="slidenum">
              <a:rPr kumimoji="0" lang="de-DE"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Z"/>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D67935-BFFB-034E-BC58-1B8C0FA60FC0}" type="slidenum">
              <a:rPr kumimoji="0" lang="en-K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K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818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BCF94F-0FCC-4CAA-B83D-9E2B3063DFE8}" type="slidenum">
              <a:rPr lang="en-US" smtClean="0"/>
              <a:t>16</a:t>
            </a:fld>
            <a:endParaRPr lang="en-US"/>
          </a:p>
        </p:txBody>
      </p:sp>
    </p:spTree>
    <p:extLst>
      <p:ext uri="{BB962C8B-B14F-4D97-AF65-F5344CB8AC3E}">
        <p14:creationId xmlns:p14="http://schemas.microsoft.com/office/powerpoint/2010/main" val="773212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FED94757-BA28-58C1-17AD-63F88EF4C4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9F6A8D08-ED09-E4B0-D8B2-DA519510D4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217C6EE-514B-7F7E-16B3-FDA9C40C7324}"/>
              </a:ext>
            </a:extLst>
          </p:cNvPr>
          <p:cNvSpPr>
            <a:spLocks noGrp="1"/>
          </p:cNvSpPr>
          <p:nvPr>
            <p:ph type="sldNum" sz="quarter" idx="5"/>
          </p:nvPr>
        </p:nvSpPr>
        <p:spPr/>
        <p:txBody>
          <a:bodyPr/>
          <a:lstStyle/>
          <a:p>
            <a:pPr>
              <a:defRPr/>
            </a:pPr>
            <a:fld id="{F6A1E40E-DE01-CB4C-84A5-2EAD582E198E}" type="slidenum">
              <a:rPr lang="en-GB" smtClean="0"/>
              <a:pPr>
                <a:defRPr/>
              </a:pPr>
              <a:t>17</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24775-6A32-3126-18DA-3290F31BD7DC}"/>
              </a:ext>
            </a:extLst>
          </p:cNvPr>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pic>
        <p:nvPicPr>
          <p:cNvPr id="5" name="Picture 7">
            <a:extLst>
              <a:ext uri="{FF2B5EF4-FFF2-40B4-BE49-F238E27FC236}">
                <a16:creationId xmlns:a16="http://schemas.microsoft.com/office/drawing/2014/main" id="{F6AE1E1A-2654-A2BC-F439-C68F7BC4D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93900"/>
            <a:ext cx="1490663"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7E266C61-6AC5-0892-DB50-907471170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8938" y="2057400"/>
            <a:ext cx="20605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a:extLst>
              <a:ext uri="{FF2B5EF4-FFF2-40B4-BE49-F238E27FC236}">
                <a16:creationId xmlns:a16="http://schemas.microsoft.com/office/drawing/2014/main" id="{496D2A16-4252-754B-0E5B-28CC03E1D0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8575" y="2057400"/>
            <a:ext cx="32734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51777" y="3019706"/>
            <a:ext cx="4846320" cy="2387600"/>
          </a:xfrm>
        </p:spPr>
        <p:txBody>
          <a:bodyPr>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189938437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53013C-1D9F-F104-1D6C-15999E146238}"/>
              </a:ext>
            </a:extLst>
          </p:cNvPr>
          <p:cNvSpPr/>
          <p:nvPr userDrawn="1"/>
        </p:nvSpPr>
        <p:spPr>
          <a:xfrm>
            <a:off x="0" y="6629400"/>
            <a:ext cx="3044825" cy="2286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6" name="Slide Number Placeholder 5">
            <a:extLst>
              <a:ext uri="{FF2B5EF4-FFF2-40B4-BE49-F238E27FC236}">
                <a16:creationId xmlns:a16="http://schemas.microsoft.com/office/drawing/2014/main" id="{D10A0AAE-4BA2-E0FB-A703-DA9E23DCB34E}"/>
              </a:ext>
            </a:extLst>
          </p:cNvPr>
          <p:cNvSpPr txBox="1">
            <a:spLocks/>
          </p:cNvSpPr>
          <p:nvPr userDrawn="1"/>
        </p:nvSpPr>
        <p:spPr>
          <a:xfrm>
            <a:off x="0" y="6638925"/>
            <a:ext cx="411163" cy="228600"/>
          </a:xfrm>
          <a:prstGeom prst="rect">
            <a:avLst/>
          </a:prstGeom>
        </p:spPr>
        <p:txBody>
          <a:bodyPr anchor="ctr"/>
          <a:lstStyle>
            <a:defPPr>
              <a:defRPr lang="en-US"/>
            </a:defPPr>
            <a:lvl1pPr marL="0" algn="r" defTabSz="914400" rtl="0" eaLnBrk="1" latinLnBrk="0" hangingPunct="1">
              <a:defRPr sz="1100"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88452F6-D9EA-4D45-B531-5AF479D1E29A}" type="slidenum">
              <a:rPr lang="en-US" smtClean="0"/>
              <a:pPr fontAlgn="auto">
                <a:spcBef>
                  <a:spcPts val="0"/>
                </a:spcBef>
                <a:spcAft>
                  <a:spcPts val="0"/>
                </a:spcAft>
                <a:defRPr/>
              </a:pPr>
              <a:t>‹#›</a:t>
            </a:fld>
            <a:endParaRPr lang="en-US"/>
          </a:p>
        </p:txBody>
      </p:sp>
      <p:sp>
        <p:nvSpPr>
          <p:cNvPr id="2" name="Title 1"/>
          <p:cNvSpPr>
            <a:spLocks noGrp="1"/>
          </p:cNvSpPr>
          <p:nvPr>
            <p:ph type="title"/>
          </p:nvPr>
        </p:nvSpPr>
        <p:spPr>
          <a:xfrm>
            <a:off x="6682434" y="919616"/>
            <a:ext cx="4155622" cy="2532888"/>
          </a:xfrm>
        </p:spPr>
        <p:txBody>
          <a:bodyPr/>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5">
            <a:extLst>
              <a:ext uri="{FF2B5EF4-FFF2-40B4-BE49-F238E27FC236}">
                <a16:creationId xmlns:a16="http://schemas.microsoft.com/office/drawing/2014/main" id="{9D886111-06CF-CB6B-F015-8DE4C91E642D}"/>
              </a:ext>
            </a:extLst>
          </p:cNvPr>
          <p:cNvSpPr>
            <a:spLocks noGrp="1"/>
          </p:cNvSpPr>
          <p:nvPr>
            <p:ph type="sldNum" sz="quarter" idx="10"/>
          </p:nvPr>
        </p:nvSpPr>
        <p:spPr>
          <a:xfrm>
            <a:off x="0" y="6629400"/>
            <a:ext cx="411163" cy="228600"/>
          </a:xfrm>
        </p:spPr>
        <p:txBody>
          <a:bodyPr/>
          <a:lstStyle>
            <a:lvl1pPr algn="r">
              <a:defRPr sz="1100">
                <a:solidFill>
                  <a:schemeClr val="accent1">
                    <a:lumMod val="50000"/>
                  </a:schemeClr>
                </a:solidFill>
              </a:defRPr>
            </a:lvl1pPr>
          </a:lstStyle>
          <a:p>
            <a:pPr>
              <a:defRPr/>
            </a:pPr>
            <a:fld id="{AB658563-CBF4-2B4B-8DC9-B84FD8403ECE}" type="slidenum">
              <a:rPr lang="en-US"/>
              <a:pPr>
                <a:defRPr/>
              </a:pPr>
              <a:t>‹#›</a:t>
            </a:fld>
            <a:endParaRPr lang="en-US"/>
          </a:p>
        </p:txBody>
      </p:sp>
      <p:sp>
        <p:nvSpPr>
          <p:cNvPr id="8" name="Date Placeholder 3">
            <a:extLst>
              <a:ext uri="{FF2B5EF4-FFF2-40B4-BE49-F238E27FC236}">
                <a16:creationId xmlns:a16="http://schemas.microsoft.com/office/drawing/2014/main" id="{682CC020-8920-37B2-8B5F-21A80335C1D3}"/>
              </a:ext>
            </a:extLst>
          </p:cNvPr>
          <p:cNvSpPr>
            <a:spLocks noGrp="1"/>
          </p:cNvSpPr>
          <p:nvPr>
            <p:ph type="dt" sz="half" idx="11"/>
          </p:nvPr>
        </p:nvSpPr>
        <p:spPr/>
        <p:txBody>
          <a:bodyPr/>
          <a:lstStyle>
            <a:lvl1pPr algn="r">
              <a:defRPr sz="1100">
                <a:solidFill>
                  <a:schemeClr val="accent1">
                    <a:lumMod val="50000"/>
                  </a:schemeClr>
                </a:solidFill>
              </a:defRPr>
            </a:lvl1pPr>
          </a:lstStyle>
          <a:p>
            <a:pPr>
              <a:defRPr/>
            </a:pPr>
            <a:r>
              <a:rPr lang="LID4096"/>
              <a:t>5-8 July 2023, Jackson, Wyoming, USA</a:t>
            </a:r>
            <a:endParaRPr lang="en-US"/>
          </a:p>
        </p:txBody>
      </p:sp>
      <p:sp>
        <p:nvSpPr>
          <p:cNvPr id="9" name="Footer Placeholder 4">
            <a:extLst>
              <a:ext uri="{FF2B5EF4-FFF2-40B4-BE49-F238E27FC236}">
                <a16:creationId xmlns:a16="http://schemas.microsoft.com/office/drawing/2014/main" id="{02CF5F87-1BD7-4FF5-84A2-A53717C3541D}"/>
              </a:ext>
            </a:extLst>
          </p:cNvPr>
          <p:cNvSpPr>
            <a:spLocks noGrp="1"/>
          </p:cNvSpPr>
          <p:nvPr>
            <p:ph type="ftr" sz="quarter" idx="12"/>
          </p:nvPr>
        </p:nvSpPr>
        <p:spPr/>
        <p:txBody>
          <a:bodyPr/>
          <a:lstStyle>
            <a:lvl1pPr algn="l">
              <a:defRPr sz="1100">
                <a:solidFill>
                  <a:schemeClr val="accent1">
                    <a:lumMod val="50000"/>
                  </a:schemeClr>
                </a:solidFill>
              </a:defRPr>
            </a:lvl1pPr>
          </a:lstStyle>
          <a:p>
            <a:pPr>
              <a:defRPr/>
            </a:pPr>
            <a:r>
              <a:rPr lang="en-US"/>
              <a:t>Global Initiative on Ungulate Migration Inaugural Meeting</a:t>
            </a:r>
          </a:p>
        </p:txBody>
      </p:sp>
    </p:spTree>
    <p:extLst>
      <p:ext uri="{BB962C8B-B14F-4D97-AF65-F5344CB8AC3E}">
        <p14:creationId xmlns:p14="http://schemas.microsoft.com/office/powerpoint/2010/main" val="209992477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1343F0-EF87-218D-78E0-E63A16DC79A6}"/>
              </a:ext>
            </a:extLst>
          </p:cNvPr>
          <p:cNvSpPr/>
          <p:nvPr userDrawn="1"/>
        </p:nvSpPr>
        <p:spPr>
          <a:xfrm>
            <a:off x="0" y="6629400"/>
            <a:ext cx="3044825" cy="2286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6" name="Slide Number Placeholder 5">
            <a:extLst>
              <a:ext uri="{FF2B5EF4-FFF2-40B4-BE49-F238E27FC236}">
                <a16:creationId xmlns:a16="http://schemas.microsoft.com/office/drawing/2014/main" id="{27D0074A-6336-9943-5F68-DE7C64F88632}"/>
              </a:ext>
            </a:extLst>
          </p:cNvPr>
          <p:cNvSpPr txBox="1">
            <a:spLocks/>
          </p:cNvSpPr>
          <p:nvPr userDrawn="1"/>
        </p:nvSpPr>
        <p:spPr>
          <a:xfrm>
            <a:off x="0" y="6638925"/>
            <a:ext cx="411163" cy="228600"/>
          </a:xfrm>
          <a:prstGeom prst="rect">
            <a:avLst/>
          </a:prstGeom>
        </p:spPr>
        <p:txBody>
          <a:bodyPr anchor="ctr"/>
          <a:lstStyle>
            <a:defPPr>
              <a:defRPr lang="en-US"/>
            </a:defPPr>
            <a:lvl1pPr marL="0" algn="r" defTabSz="914400" rtl="0" eaLnBrk="1" latinLnBrk="0" hangingPunct="1">
              <a:defRPr sz="1100"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E8A63B9E-CD1D-354D-B671-D8092E18B936}" type="slidenum">
              <a:rPr lang="en-US" smtClean="0"/>
              <a:pPr fontAlgn="auto">
                <a:spcBef>
                  <a:spcPts val="0"/>
                </a:spcBef>
                <a:spcAft>
                  <a:spcPts val="0"/>
                </a:spcAft>
                <a:defRPr/>
              </a:pPr>
              <a:t>‹#›</a:t>
            </a:fld>
            <a:endParaRPr lang="en-US"/>
          </a:p>
        </p:txBody>
      </p:sp>
      <p:sp>
        <p:nvSpPr>
          <p:cNvPr id="2" name="Title 1"/>
          <p:cNvSpPr>
            <a:spLocks noGrp="1"/>
          </p:cNvSpPr>
          <p:nvPr>
            <p:ph type="title"/>
          </p:nvPr>
        </p:nvSpPr>
        <p:spPr>
          <a:xfrm>
            <a:off x="6682435" y="919616"/>
            <a:ext cx="4155622" cy="2532888"/>
          </a:xfrm>
        </p:spPr>
        <p:txBody>
          <a:bodyPr/>
          <a:lstStyle>
            <a:lvl1pPr>
              <a:defRPr sz="320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rtlCol="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4" name="Text Placeholder 3"/>
          <p:cNvSpPr>
            <a:spLocks noGrp="1"/>
          </p:cNvSpPr>
          <p:nvPr>
            <p:ph type="body" sz="half" idx="2"/>
          </p:nvPr>
        </p:nvSpPr>
        <p:spPr>
          <a:xfrm>
            <a:off x="6682435" y="3502152"/>
            <a:ext cx="4155622"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5">
            <a:extLst>
              <a:ext uri="{FF2B5EF4-FFF2-40B4-BE49-F238E27FC236}">
                <a16:creationId xmlns:a16="http://schemas.microsoft.com/office/drawing/2014/main" id="{367A05A1-306B-2C67-1395-39D5611F06B2}"/>
              </a:ext>
            </a:extLst>
          </p:cNvPr>
          <p:cNvSpPr>
            <a:spLocks noGrp="1"/>
          </p:cNvSpPr>
          <p:nvPr>
            <p:ph type="sldNum" sz="quarter" idx="10"/>
          </p:nvPr>
        </p:nvSpPr>
        <p:spPr>
          <a:xfrm>
            <a:off x="0" y="6629400"/>
            <a:ext cx="411163" cy="228600"/>
          </a:xfrm>
        </p:spPr>
        <p:txBody>
          <a:bodyPr/>
          <a:lstStyle>
            <a:lvl1pPr algn="r">
              <a:defRPr sz="1100">
                <a:solidFill>
                  <a:schemeClr val="accent1">
                    <a:lumMod val="50000"/>
                  </a:schemeClr>
                </a:solidFill>
              </a:defRPr>
            </a:lvl1pPr>
          </a:lstStyle>
          <a:p>
            <a:pPr>
              <a:defRPr/>
            </a:pPr>
            <a:fld id="{8468CE4D-5A86-0C44-9414-FC31BF4756A7}" type="slidenum">
              <a:rPr lang="en-US"/>
              <a:pPr>
                <a:defRPr/>
              </a:pPr>
              <a:t>‹#›</a:t>
            </a:fld>
            <a:endParaRPr lang="en-US"/>
          </a:p>
        </p:txBody>
      </p:sp>
      <p:sp>
        <p:nvSpPr>
          <p:cNvPr id="8" name="Date Placeholder 3">
            <a:extLst>
              <a:ext uri="{FF2B5EF4-FFF2-40B4-BE49-F238E27FC236}">
                <a16:creationId xmlns:a16="http://schemas.microsoft.com/office/drawing/2014/main" id="{B114CCBF-7CF1-3340-EE9A-15B8541B5FA4}"/>
              </a:ext>
            </a:extLst>
          </p:cNvPr>
          <p:cNvSpPr>
            <a:spLocks noGrp="1"/>
          </p:cNvSpPr>
          <p:nvPr>
            <p:ph type="dt" sz="half" idx="11"/>
          </p:nvPr>
        </p:nvSpPr>
        <p:spPr/>
        <p:txBody>
          <a:bodyPr/>
          <a:lstStyle>
            <a:lvl1pPr algn="r">
              <a:defRPr sz="1100">
                <a:solidFill>
                  <a:schemeClr val="accent1">
                    <a:lumMod val="50000"/>
                  </a:schemeClr>
                </a:solidFill>
              </a:defRPr>
            </a:lvl1pPr>
          </a:lstStyle>
          <a:p>
            <a:pPr>
              <a:defRPr/>
            </a:pPr>
            <a:r>
              <a:rPr lang="LID4096"/>
              <a:t>5-8 July 2023, Jackson, Wyoming, USA</a:t>
            </a:r>
            <a:endParaRPr lang="en-US"/>
          </a:p>
        </p:txBody>
      </p:sp>
      <p:sp>
        <p:nvSpPr>
          <p:cNvPr id="9" name="Footer Placeholder 4">
            <a:extLst>
              <a:ext uri="{FF2B5EF4-FFF2-40B4-BE49-F238E27FC236}">
                <a16:creationId xmlns:a16="http://schemas.microsoft.com/office/drawing/2014/main" id="{679FD4D0-5D0F-C393-EB04-D88D488C774A}"/>
              </a:ext>
            </a:extLst>
          </p:cNvPr>
          <p:cNvSpPr>
            <a:spLocks noGrp="1"/>
          </p:cNvSpPr>
          <p:nvPr>
            <p:ph type="ftr" sz="quarter" idx="12"/>
          </p:nvPr>
        </p:nvSpPr>
        <p:spPr/>
        <p:txBody>
          <a:bodyPr/>
          <a:lstStyle>
            <a:lvl1pPr algn="l">
              <a:defRPr sz="1100">
                <a:solidFill>
                  <a:schemeClr val="accent1">
                    <a:lumMod val="50000"/>
                  </a:schemeClr>
                </a:solidFill>
              </a:defRPr>
            </a:lvl1pPr>
          </a:lstStyle>
          <a:p>
            <a:pPr>
              <a:defRPr/>
            </a:pPr>
            <a:r>
              <a:rPr lang="en-US"/>
              <a:t>Global Initiative on Ungulate Migration Inaugural Meeting</a:t>
            </a:r>
          </a:p>
        </p:txBody>
      </p:sp>
    </p:spTree>
    <p:extLst>
      <p:ext uri="{BB962C8B-B14F-4D97-AF65-F5344CB8AC3E}">
        <p14:creationId xmlns:p14="http://schemas.microsoft.com/office/powerpoint/2010/main" val="2482708025"/>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8422BF-9C21-B263-E62F-9540CE0EAB77}"/>
              </a:ext>
            </a:extLst>
          </p:cNvPr>
          <p:cNvSpPr/>
          <p:nvPr userDrawn="1"/>
        </p:nvSpPr>
        <p:spPr>
          <a:xfrm>
            <a:off x="0" y="6629400"/>
            <a:ext cx="3044825" cy="2286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5" name="Slide Number Placeholder 5">
            <a:extLst>
              <a:ext uri="{FF2B5EF4-FFF2-40B4-BE49-F238E27FC236}">
                <a16:creationId xmlns:a16="http://schemas.microsoft.com/office/drawing/2014/main" id="{25B78A17-55A8-A9A0-7967-464F629CBAE8}"/>
              </a:ext>
            </a:extLst>
          </p:cNvPr>
          <p:cNvSpPr txBox="1">
            <a:spLocks/>
          </p:cNvSpPr>
          <p:nvPr userDrawn="1"/>
        </p:nvSpPr>
        <p:spPr>
          <a:xfrm>
            <a:off x="0" y="6638925"/>
            <a:ext cx="411163" cy="228600"/>
          </a:xfrm>
          <a:prstGeom prst="rect">
            <a:avLst/>
          </a:prstGeom>
        </p:spPr>
        <p:txBody>
          <a:bodyPr anchor="ctr"/>
          <a:lstStyle>
            <a:defPPr>
              <a:defRPr lang="en-US"/>
            </a:defPPr>
            <a:lvl1pPr marL="0" algn="r" defTabSz="914400" rtl="0" eaLnBrk="1" latinLnBrk="0" hangingPunct="1">
              <a:defRPr sz="1100"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62C80160-FF76-064D-A75F-2A0CEC41FB6E}" type="slidenum">
              <a:rPr lang="en-US" smtClean="0"/>
              <a:pPr fontAlgn="auto">
                <a:spcBef>
                  <a:spcPts val="0"/>
                </a:spcBef>
                <a:spcAft>
                  <a:spcPts val="0"/>
                </a:spcAft>
                <a:defRPr/>
              </a:pPr>
              <a:t>‹#›</a:t>
            </a:fld>
            <a:endParaRPr lang="en-US"/>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a:extLst>
              <a:ext uri="{FF2B5EF4-FFF2-40B4-BE49-F238E27FC236}">
                <a16:creationId xmlns:a16="http://schemas.microsoft.com/office/drawing/2014/main" id="{3F8C8790-A085-2B06-73F6-810976232753}"/>
              </a:ext>
            </a:extLst>
          </p:cNvPr>
          <p:cNvSpPr>
            <a:spLocks noGrp="1"/>
          </p:cNvSpPr>
          <p:nvPr>
            <p:ph type="sldNum" sz="quarter" idx="10"/>
          </p:nvPr>
        </p:nvSpPr>
        <p:spPr>
          <a:xfrm>
            <a:off x="0" y="6629400"/>
            <a:ext cx="411163" cy="228600"/>
          </a:xfrm>
        </p:spPr>
        <p:txBody>
          <a:bodyPr/>
          <a:lstStyle>
            <a:lvl1pPr algn="r">
              <a:defRPr sz="1100">
                <a:solidFill>
                  <a:schemeClr val="accent1">
                    <a:lumMod val="50000"/>
                  </a:schemeClr>
                </a:solidFill>
              </a:defRPr>
            </a:lvl1pPr>
          </a:lstStyle>
          <a:p>
            <a:pPr>
              <a:defRPr/>
            </a:pPr>
            <a:fld id="{D37902EB-CFF6-7D4C-95CE-2E3ED386F732}" type="slidenum">
              <a:rPr lang="en-US"/>
              <a:pPr>
                <a:defRPr/>
              </a:pPr>
              <a:t>‹#›</a:t>
            </a:fld>
            <a:endParaRPr lang="en-US"/>
          </a:p>
        </p:txBody>
      </p:sp>
      <p:sp>
        <p:nvSpPr>
          <p:cNvPr id="7" name="Date Placeholder 3">
            <a:extLst>
              <a:ext uri="{FF2B5EF4-FFF2-40B4-BE49-F238E27FC236}">
                <a16:creationId xmlns:a16="http://schemas.microsoft.com/office/drawing/2014/main" id="{58404082-7CE7-DEE3-F326-9C049BAAFFBC}"/>
              </a:ext>
            </a:extLst>
          </p:cNvPr>
          <p:cNvSpPr>
            <a:spLocks noGrp="1"/>
          </p:cNvSpPr>
          <p:nvPr>
            <p:ph type="dt" sz="half" idx="11"/>
          </p:nvPr>
        </p:nvSpPr>
        <p:spPr/>
        <p:txBody>
          <a:bodyPr/>
          <a:lstStyle>
            <a:lvl1pPr algn="r">
              <a:defRPr sz="1100">
                <a:solidFill>
                  <a:schemeClr val="accent1">
                    <a:lumMod val="50000"/>
                  </a:schemeClr>
                </a:solidFill>
              </a:defRPr>
            </a:lvl1pPr>
          </a:lstStyle>
          <a:p>
            <a:pPr>
              <a:defRPr/>
            </a:pPr>
            <a:r>
              <a:rPr lang="LID4096"/>
              <a:t>5-8 July 2023, Jackson, Wyoming, USA</a:t>
            </a:r>
            <a:endParaRPr lang="en-US"/>
          </a:p>
        </p:txBody>
      </p:sp>
      <p:sp>
        <p:nvSpPr>
          <p:cNvPr id="8" name="Footer Placeholder 4">
            <a:extLst>
              <a:ext uri="{FF2B5EF4-FFF2-40B4-BE49-F238E27FC236}">
                <a16:creationId xmlns:a16="http://schemas.microsoft.com/office/drawing/2014/main" id="{5EEB2764-4F86-0880-3AE7-7812E0AAEF3B}"/>
              </a:ext>
            </a:extLst>
          </p:cNvPr>
          <p:cNvSpPr>
            <a:spLocks noGrp="1"/>
          </p:cNvSpPr>
          <p:nvPr>
            <p:ph type="ftr" sz="quarter" idx="12"/>
          </p:nvPr>
        </p:nvSpPr>
        <p:spPr/>
        <p:txBody>
          <a:bodyPr/>
          <a:lstStyle>
            <a:lvl1pPr algn="l">
              <a:defRPr sz="1100">
                <a:solidFill>
                  <a:schemeClr val="accent1">
                    <a:lumMod val="50000"/>
                  </a:schemeClr>
                </a:solidFill>
              </a:defRPr>
            </a:lvl1pPr>
          </a:lstStyle>
          <a:p>
            <a:pPr>
              <a:defRPr/>
            </a:pPr>
            <a:r>
              <a:rPr lang="en-US"/>
              <a:t>Global Initiative on Ungulate Migration Inaugural Meeting</a:t>
            </a:r>
          </a:p>
        </p:txBody>
      </p:sp>
    </p:spTree>
    <p:extLst>
      <p:ext uri="{BB962C8B-B14F-4D97-AF65-F5344CB8AC3E}">
        <p14:creationId xmlns:p14="http://schemas.microsoft.com/office/powerpoint/2010/main" val="359103836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E38D03-A164-96BF-1C11-3A7F5C83024E}"/>
              </a:ext>
            </a:extLst>
          </p:cNvPr>
          <p:cNvSpPr/>
          <p:nvPr userDrawn="1"/>
        </p:nvSpPr>
        <p:spPr>
          <a:xfrm>
            <a:off x="0" y="6629400"/>
            <a:ext cx="3044825" cy="2286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5" name="Slide Number Placeholder 5">
            <a:extLst>
              <a:ext uri="{FF2B5EF4-FFF2-40B4-BE49-F238E27FC236}">
                <a16:creationId xmlns:a16="http://schemas.microsoft.com/office/drawing/2014/main" id="{B5C2EB6C-9B6B-7EEE-E5C5-8CB6FB447780}"/>
              </a:ext>
            </a:extLst>
          </p:cNvPr>
          <p:cNvSpPr txBox="1">
            <a:spLocks/>
          </p:cNvSpPr>
          <p:nvPr userDrawn="1"/>
        </p:nvSpPr>
        <p:spPr>
          <a:xfrm>
            <a:off x="0" y="6638925"/>
            <a:ext cx="411163" cy="228600"/>
          </a:xfrm>
          <a:prstGeom prst="rect">
            <a:avLst/>
          </a:prstGeom>
        </p:spPr>
        <p:txBody>
          <a:bodyPr anchor="ctr"/>
          <a:lstStyle>
            <a:defPPr>
              <a:defRPr lang="en-US"/>
            </a:defPPr>
            <a:lvl1pPr marL="0" algn="r" defTabSz="914400" rtl="0" eaLnBrk="1" latinLnBrk="0" hangingPunct="1">
              <a:defRPr sz="1100"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E015ABDD-CCB6-6649-B74C-8CE58514356B}" type="slidenum">
              <a:rPr lang="en-US" smtClean="0"/>
              <a:pPr fontAlgn="auto">
                <a:spcBef>
                  <a:spcPts val="0"/>
                </a:spcBef>
                <a:spcAft>
                  <a:spcPts val="0"/>
                </a:spcAft>
                <a:defRPr/>
              </a:pPr>
              <a:t>‹#›</a:t>
            </a:fld>
            <a:endParaRPr lang="en-US"/>
          </a:p>
        </p:txBody>
      </p:sp>
      <p:sp>
        <p:nvSpPr>
          <p:cNvPr id="2" name="Vertical Title 1"/>
          <p:cNvSpPr>
            <a:spLocks noGrp="1"/>
          </p:cNvSpPr>
          <p:nvPr>
            <p:ph type="title" orient="vert"/>
          </p:nvPr>
        </p:nvSpPr>
        <p:spPr>
          <a:xfrm>
            <a:off x="8724900" y="190500"/>
            <a:ext cx="205740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a:extLst>
              <a:ext uri="{FF2B5EF4-FFF2-40B4-BE49-F238E27FC236}">
                <a16:creationId xmlns:a16="http://schemas.microsoft.com/office/drawing/2014/main" id="{249FA917-D89C-75DA-3F75-E0ADF445F4FB}"/>
              </a:ext>
            </a:extLst>
          </p:cNvPr>
          <p:cNvSpPr>
            <a:spLocks noGrp="1"/>
          </p:cNvSpPr>
          <p:nvPr>
            <p:ph type="sldNum" sz="quarter" idx="10"/>
          </p:nvPr>
        </p:nvSpPr>
        <p:spPr>
          <a:xfrm>
            <a:off x="0" y="6629400"/>
            <a:ext cx="411163" cy="228600"/>
          </a:xfrm>
        </p:spPr>
        <p:txBody>
          <a:bodyPr/>
          <a:lstStyle>
            <a:lvl1pPr algn="r">
              <a:defRPr sz="1100">
                <a:solidFill>
                  <a:schemeClr val="accent1">
                    <a:lumMod val="50000"/>
                  </a:schemeClr>
                </a:solidFill>
              </a:defRPr>
            </a:lvl1pPr>
          </a:lstStyle>
          <a:p>
            <a:pPr>
              <a:defRPr/>
            </a:pPr>
            <a:fld id="{B3B3B9C5-A1B8-104E-BB33-B3058BDCD702}" type="slidenum">
              <a:rPr lang="en-US"/>
              <a:pPr>
                <a:defRPr/>
              </a:pPr>
              <a:t>‹#›</a:t>
            </a:fld>
            <a:endParaRPr lang="en-US"/>
          </a:p>
        </p:txBody>
      </p:sp>
      <p:sp>
        <p:nvSpPr>
          <p:cNvPr id="7" name="Date Placeholder 3">
            <a:extLst>
              <a:ext uri="{FF2B5EF4-FFF2-40B4-BE49-F238E27FC236}">
                <a16:creationId xmlns:a16="http://schemas.microsoft.com/office/drawing/2014/main" id="{6377BCD8-7C64-5357-AB1A-1571E8EE4941}"/>
              </a:ext>
            </a:extLst>
          </p:cNvPr>
          <p:cNvSpPr>
            <a:spLocks noGrp="1"/>
          </p:cNvSpPr>
          <p:nvPr>
            <p:ph type="dt" sz="half" idx="11"/>
          </p:nvPr>
        </p:nvSpPr>
        <p:spPr/>
        <p:txBody>
          <a:bodyPr/>
          <a:lstStyle>
            <a:lvl1pPr algn="r">
              <a:defRPr sz="1100">
                <a:solidFill>
                  <a:schemeClr val="accent1">
                    <a:lumMod val="50000"/>
                  </a:schemeClr>
                </a:solidFill>
              </a:defRPr>
            </a:lvl1pPr>
          </a:lstStyle>
          <a:p>
            <a:pPr>
              <a:defRPr/>
            </a:pPr>
            <a:r>
              <a:rPr lang="LID4096"/>
              <a:t>5-8 July 2023, Jackson, Wyoming, USA</a:t>
            </a:r>
            <a:endParaRPr lang="en-US"/>
          </a:p>
        </p:txBody>
      </p:sp>
      <p:sp>
        <p:nvSpPr>
          <p:cNvPr id="8" name="Footer Placeholder 4">
            <a:extLst>
              <a:ext uri="{FF2B5EF4-FFF2-40B4-BE49-F238E27FC236}">
                <a16:creationId xmlns:a16="http://schemas.microsoft.com/office/drawing/2014/main" id="{5C06BD20-1AF4-8F1D-A115-5FAFB2F96DD8}"/>
              </a:ext>
            </a:extLst>
          </p:cNvPr>
          <p:cNvSpPr>
            <a:spLocks noGrp="1"/>
          </p:cNvSpPr>
          <p:nvPr>
            <p:ph type="ftr" sz="quarter" idx="12"/>
          </p:nvPr>
        </p:nvSpPr>
        <p:spPr/>
        <p:txBody>
          <a:bodyPr/>
          <a:lstStyle>
            <a:lvl1pPr algn="l">
              <a:defRPr sz="1100">
                <a:solidFill>
                  <a:schemeClr val="accent1">
                    <a:lumMod val="50000"/>
                  </a:schemeClr>
                </a:solidFill>
              </a:defRPr>
            </a:lvl1pPr>
          </a:lstStyle>
          <a:p>
            <a:pPr>
              <a:defRPr/>
            </a:pPr>
            <a:r>
              <a:rPr lang="en-US"/>
              <a:t>Global Initiative on Ungulate Migration Inaugural Meeting</a:t>
            </a:r>
          </a:p>
        </p:txBody>
      </p:sp>
    </p:spTree>
    <p:extLst>
      <p:ext uri="{BB962C8B-B14F-4D97-AF65-F5344CB8AC3E}">
        <p14:creationId xmlns:p14="http://schemas.microsoft.com/office/powerpoint/2010/main" val="111442662"/>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 und Inhalt + 3 Bilder schmal">
    <p:spTree>
      <p:nvGrpSpPr>
        <p:cNvPr id="1" name=""/>
        <p:cNvGrpSpPr/>
        <p:nvPr/>
      </p:nvGrpSpPr>
      <p:grpSpPr>
        <a:xfrm>
          <a:off x="0" y="0"/>
          <a:ext cx="0" cy="0"/>
          <a:chOff x="0" y="0"/>
          <a:chExt cx="0" cy="0"/>
        </a:xfrm>
      </p:grpSpPr>
      <p:sp>
        <p:nvSpPr>
          <p:cNvPr id="2" name="Title 1"/>
          <p:cNvSpPr>
            <a:spLocks noGrp="1"/>
          </p:cNvSpPr>
          <p:nvPr>
            <p:ph type="title"/>
          </p:nvPr>
        </p:nvSpPr>
        <p:spPr>
          <a:xfrm>
            <a:off x="609601" y="239040"/>
            <a:ext cx="7001932" cy="990600"/>
          </a:xfrm>
        </p:spPr>
        <p:txBody>
          <a:bodyPr/>
          <a:lstStyle/>
          <a:p>
            <a:r>
              <a:rPr lang="de-DE"/>
              <a:t>Titelmasterformat durch Klicken bearbeiten</a:t>
            </a:r>
            <a:endParaRPr lang="en-US"/>
          </a:p>
        </p:txBody>
      </p:sp>
      <p:sp>
        <p:nvSpPr>
          <p:cNvPr id="3" name="Content Placeholder 2"/>
          <p:cNvSpPr>
            <a:spLocks noGrp="1"/>
          </p:cNvSpPr>
          <p:nvPr>
            <p:ph sz="half" idx="1"/>
          </p:nvPr>
        </p:nvSpPr>
        <p:spPr>
          <a:xfrm>
            <a:off x="609599" y="1440000"/>
            <a:ext cx="7001933" cy="4718304"/>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9" name="Bildplatzhalter 8"/>
          <p:cNvSpPr>
            <a:spLocks noGrp="1"/>
          </p:cNvSpPr>
          <p:nvPr>
            <p:ph type="pic" sz="quarter" idx="13"/>
          </p:nvPr>
        </p:nvSpPr>
        <p:spPr>
          <a:xfrm>
            <a:off x="7920000" y="2221200"/>
            <a:ext cx="4281715" cy="2052000"/>
          </a:xfrm>
        </p:spPr>
        <p:txBody>
          <a:bodyPr/>
          <a:lstStyle/>
          <a:p>
            <a:pPr lvl="0"/>
            <a:r>
              <a:rPr lang="de-DE" noProof="0"/>
              <a:t>Bild durch Klicken auf Symbol hinzufügen</a:t>
            </a:r>
          </a:p>
        </p:txBody>
      </p:sp>
      <p:sp>
        <p:nvSpPr>
          <p:cNvPr id="8" name="Bildplatzhalter 8"/>
          <p:cNvSpPr>
            <a:spLocks noGrp="1"/>
          </p:cNvSpPr>
          <p:nvPr>
            <p:ph type="pic" sz="quarter" idx="14"/>
          </p:nvPr>
        </p:nvSpPr>
        <p:spPr>
          <a:xfrm>
            <a:off x="7920000" y="1"/>
            <a:ext cx="4281715" cy="2052000"/>
          </a:xfrm>
        </p:spPr>
        <p:txBody>
          <a:bodyPr/>
          <a:lstStyle/>
          <a:p>
            <a:pPr lvl="0"/>
            <a:r>
              <a:rPr lang="de-DE" noProof="0"/>
              <a:t>Bild durch Klicken auf Symbol hinzufügen</a:t>
            </a:r>
          </a:p>
        </p:txBody>
      </p:sp>
      <p:sp>
        <p:nvSpPr>
          <p:cNvPr id="10" name="Textplatzhalter 8"/>
          <p:cNvSpPr>
            <a:spLocks noGrp="1"/>
          </p:cNvSpPr>
          <p:nvPr>
            <p:ph type="body" sz="quarter" idx="15"/>
          </p:nvPr>
        </p:nvSpPr>
        <p:spPr>
          <a:xfrm>
            <a:off x="609599" y="6157913"/>
            <a:ext cx="7001932" cy="258762"/>
          </a:xfrm>
        </p:spPr>
        <p:txBody>
          <a:bodyPr/>
          <a:lstStyle>
            <a:lvl1pPr>
              <a:defRPr sz="1400"/>
            </a:lvl1pPr>
            <a:lvl2pPr>
              <a:defRPr sz="1400"/>
            </a:lvl2pPr>
            <a:lvl3pPr>
              <a:defRPr sz="1400"/>
            </a:lvl3pPr>
            <a:lvl4pPr>
              <a:defRPr sz="1400"/>
            </a:lvl4pPr>
            <a:lvl5pPr>
              <a:defRPr sz="14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2" name="Bildplatzhalter 11"/>
          <p:cNvSpPr>
            <a:spLocks noGrp="1"/>
          </p:cNvSpPr>
          <p:nvPr>
            <p:ph type="pic" sz="quarter" idx="16"/>
          </p:nvPr>
        </p:nvSpPr>
        <p:spPr>
          <a:xfrm>
            <a:off x="7920001" y="4438800"/>
            <a:ext cx="4271433" cy="2052000"/>
          </a:xfrm>
        </p:spPr>
        <p:txBody>
          <a:bodyPr/>
          <a:lstStyle/>
          <a:p>
            <a:pPr lvl="0"/>
            <a:r>
              <a:rPr lang="de-DE" noProof="0"/>
              <a:t>Bild durch Klicken auf Symbol hinzufügen</a:t>
            </a:r>
          </a:p>
        </p:txBody>
      </p:sp>
      <p:sp>
        <p:nvSpPr>
          <p:cNvPr id="4" name="Date Placeholder 3">
            <a:extLst>
              <a:ext uri="{FF2B5EF4-FFF2-40B4-BE49-F238E27FC236}">
                <a16:creationId xmlns:a16="http://schemas.microsoft.com/office/drawing/2014/main" id="{48FBE82D-D64E-AEFC-D5BD-207C021BE402}"/>
              </a:ext>
            </a:extLst>
          </p:cNvPr>
          <p:cNvSpPr>
            <a:spLocks noGrp="1"/>
          </p:cNvSpPr>
          <p:nvPr>
            <p:ph type="dt" sz="half" idx="17"/>
          </p:nvPr>
        </p:nvSpPr>
        <p:spPr/>
        <p:txBody>
          <a:bodyPr/>
          <a:lstStyle>
            <a:lvl1pPr>
              <a:defRPr/>
            </a:lvl1pPr>
          </a:lstStyle>
          <a:p>
            <a:pPr>
              <a:defRPr/>
            </a:pPr>
            <a:fld id="{48C0BDD3-4951-4C14-A42A-18E1B43972AE}" type="datetime2">
              <a:rPr lang="de-DE"/>
              <a:pPr>
                <a:defRPr/>
              </a:pPr>
              <a:t>Donnerstag, 24. Juli 2025</a:t>
            </a:fld>
            <a:endParaRPr lang="de-DE"/>
          </a:p>
        </p:txBody>
      </p:sp>
      <p:sp>
        <p:nvSpPr>
          <p:cNvPr id="5" name="Footer Placeholder 4">
            <a:extLst>
              <a:ext uri="{FF2B5EF4-FFF2-40B4-BE49-F238E27FC236}">
                <a16:creationId xmlns:a16="http://schemas.microsoft.com/office/drawing/2014/main" id="{A77179B9-00C9-DD83-F0BA-568AA4592941}"/>
              </a:ext>
            </a:extLst>
          </p:cNvPr>
          <p:cNvSpPr>
            <a:spLocks noGrp="1"/>
          </p:cNvSpPr>
          <p:nvPr>
            <p:ph type="ftr" sz="quarter" idx="18"/>
          </p:nvPr>
        </p:nvSpPr>
        <p:spPr/>
        <p:txBody>
          <a:bodyPr/>
          <a:lstStyle>
            <a:lvl1pPr>
              <a:defRPr/>
            </a:lvl1pPr>
          </a:lstStyle>
          <a:p>
            <a:pPr>
              <a:defRPr/>
            </a:pPr>
            <a:r>
              <a:rPr lang="de-DE"/>
              <a:t>PowerPoint Vorlage  -  Ver.  1.0.0</a:t>
            </a:r>
          </a:p>
        </p:txBody>
      </p:sp>
      <p:sp>
        <p:nvSpPr>
          <p:cNvPr id="6" name="Slide Number Placeholder 5">
            <a:extLst>
              <a:ext uri="{FF2B5EF4-FFF2-40B4-BE49-F238E27FC236}">
                <a16:creationId xmlns:a16="http://schemas.microsoft.com/office/drawing/2014/main" id="{02A07C11-E75C-25FC-3A47-FF0E6A54EDA0}"/>
              </a:ext>
            </a:extLst>
          </p:cNvPr>
          <p:cNvSpPr>
            <a:spLocks noGrp="1"/>
          </p:cNvSpPr>
          <p:nvPr>
            <p:ph type="sldNum" sz="quarter" idx="19"/>
          </p:nvPr>
        </p:nvSpPr>
        <p:spPr/>
        <p:txBody>
          <a:bodyPr/>
          <a:lstStyle>
            <a:lvl1pPr>
              <a:defRPr/>
            </a:lvl1pPr>
          </a:lstStyle>
          <a:p>
            <a:pPr>
              <a:defRPr/>
            </a:pPr>
            <a:fld id="{C7BD6839-CE54-447D-8038-A2EAC6B98047}" type="slidenum">
              <a:rPr lang="de-DE" altLang="de-DE"/>
              <a:pPr>
                <a:defRPr/>
              </a:pPr>
              <a:t>‹#›</a:t>
            </a:fld>
            <a:endParaRPr lang="de-DE" altLang="de-DE"/>
          </a:p>
        </p:txBody>
      </p:sp>
    </p:spTree>
    <p:extLst>
      <p:ext uri="{BB962C8B-B14F-4D97-AF65-F5344CB8AC3E}">
        <p14:creationId xmlns:p14="http://schemas.microsoft.com/office/powerpoint/2010/main" val="2698730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20642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EE61EF8-4720-463D-9AFE-0CA303948E21}"/>
              </a:ext>
            </a:extLst>
          </p:cNvPr>
          <p:cNvSpPr>
            <a:spLocks noGrp="1"/>
          </p:cNvSpPr>
          <p:nvPr>
            <p:ph type="dt" sz="half" idx="10"/>
          </p:nvPr>
        </p:nvSpPr>
        <p:spPr/>
        <p:txBody>
          <a:bodyPr/>
          <a:lstStyle/>
          <a:p>
            <a:r>
              <a:rPr lang="de-DE"/>
              <a:t>27.06.2021</a:t>
            </a:r>
          </a:p>
        </p:txBody>
      </p:sp>
      <p:sp>
        <p:nvSpPr>
          <p:cNvPr id="3" name="Fußzeilenplatzhalter 2">
            <a:extLst>
              <a:ext uri="{FF2B5EF4-FFF2-40B4-BE49-F238E27FC236}">
                <a16:creationId xmlns:a16="http://schemas.microsoft.com/office/drawing/2014/main" id="{6184721A-E079-4E31-B5EF-5355FF23D328}"/>
              </a:ext>
            </a:extLst>
          </p:cNvPr>
          <p:cNvSpPr>
            <a:spLocks noGrp="1"/>
          </p:cNvSpPr>
          <p:nvPr>
            <p:ph type="ftr" sz="quarter" idx="11"/>
          </p:nvPr>
        </p:nvSpPr>
        <p:spPr/>
        <p:txBody>
          <a:bodyPr/>
          <a:lstStyle/>
          <a:p>
            <a:r>
              <a:rPr lang="de-DE"/>
              <a:t>Generalversammlung ITG</a:t>
            </a:r>
          </a:p>
        </p:txBody>
      </p:sp>
      <p:sp>
        <p:nvSpPr>
          <p:cNvPr id="4" name="Foliennummernplatzhalter 3">
            <a:extLst>
              <a:ext uri="{FF2B5EF4-FFF2-40B4-BE49-F238E27FC236}">
                <a16:creationId xmlns:a16="http://schemas.microsoft.com/office/drawing/2014/main" id="{87B8D087-256C-480E-8F63-2BBEFB082F1D}"/>
              </a:ext>
            </a:extLst>
          </p:cNvPr>
          <p:cNvSpPr>
            <a:spLocks noGrp="1"/>
          </p:cNvSpPr>
          <p:nvPr>
            <p:ph type="sldNum" sz="quarter" idx="12"/>
          </p:nvPr>
        </p:nvSpPr>
        <p:spPr/>
        <p:txBody>
          <a:bodyPr/>
          <a:lstStyle/>
          <a:p>
            <a:fld id="{87397CEC-6815-4CAD-B095-DCAB863F77A0}" type="slidenum">
              <a:rPr lang="de-DE" smtClean="0"/>
              <a:t>‹#›</a:t>
            </a:fld>
            <a:endParaRPr lang="de-DE"/>
          </a:p>
        </p:txBody>
      </p:sp>
    </p:spTree>
    <p:extLst>
      <p:ext uri="{BB962C8B-B14F-4D97-AF65-F5344CB8AC3E}">
        <p14:creationId xmlns:p14="http://schemas.microsoft.com/office/powerpoint/2010/main" val="2863424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41752-53B3-4F77-CF8A-1B5AD81533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KZ"/>
          </a:p>
        </p:txBody>
      </p:sp>
      <p:sp>
        <p:nvSpPr>
          <p:cNvPr id="3" name="Subtitle 2">
            <a:extLst>
              <a:ext uri="{FF2B5EF4-FFF2-40B4-BE49-F238E27FC236}">
                <a16:creationId xmlns:a16="http://schemas.microsoft.com/office/drawing/2014/main" id="{AC8CA4D0-37C5-C9A4-39A4-56FE48CBBD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KZ"/>
          </a:p>
        </p:txBody>
      </p:sp>
      <p:sp>
        <p:nvSpPr>
          <p:cNvPr id="4" name="Date Placeholder 3">
            <a:extLst>
              <a:ext uri="{FF2B5EF4-FFF2-40B4-BE49-F238E27FC236}">
                <a16:creationId xmlns:a16="http://schemas.microsoft.com/office/drawing/2014/main" id="{AA90F4F6-8265-950D-4A4B-6EB6A53B9F68}"/>
              </a:ext>
            </a:extLst>
          </p:cNvPr>
          <p:cNvSpPr>
            <a:spLocks noGrp="1"/>
          </p:cNvSpPr>
          <p:nvPr>
            <p:ph type="dt" sz="half" idx="10"/>
          </p:nvPr>
        </p:nvSpPr>
        <p:spPr/>
        <p:txBody>
          <a:bodyPr/>
          <a:lstStyle/>
          <a:p>
            <a:fld id="{F4F218AF-A64A-0042-AD4A-4D87C319B771}" type="datetimeFigureOut">
              <a:rPr lang="en-KZ" smtClean="0"/>
              <a:t>07/24/2025</a:t>
            </a:fld>
            <a:endParaRPr lang="en-KZ"/>
          </a:p>
        </p:txBody>
      </p:sp>
      <p:sp>
        <p:nvSpPr>
          <p:cNvPr id="5" name="Footer Placeholder 4">
            <a:extLst>
              <a:ext uri="{FF2B5EF4-FFF2-40B4-BE49-F238E27FC236}">
                <a16:creationId xmlns:a16="http://schemas.microsoft.com/office/drawing/2014/main" id="{44221F1A-09CB-C594-796D-01F6F03B45D5}"/>
              </a:ext>
            </a:extLst>
          </p:cNvPr>
          <p:cNvSpPr>
            <a:spLocks noGrp="1"/>
          </p:cNvSpPr>
          <p:nvPr>
            <p:ph type="ftr" sz="quarter" idx="11"/>
          </p:nvPr>
        </p:nvSpPr>
        <p:spPr/>
        <p:txBody>
          <a:bodyPr/>
          <a:lstStyle/>
          <a:p>
            <a:endParaRPr lang="en-KZ"/>
          </a:p>
        </p:txBody>
      </p:sp>
      <p:sp>
        <p:nvSpPr>
          <p:cNvPr id="6" name="Slide Number Placeholder 5">
            <a:extLst>
              <a:ext uri="{FF2B5EF4-FFF2-40B4-BE49-F238E27FC236}">
                <a16:creationId xmlns:a16="http://schemas.microsoft.com/office/drawing/2014/main" id="{F05F5125-1B47-FB85-D22B-052A77BED2C0}"/>
              </a:ext>
            </a:extLst>
          </p:cNvPr>
          <p:cNvSpPr>
            <a:spLocks noGrp="1"/>
          </p:cNvSpPr>
          <p:nvPr>
            <p:ph type="sldNum" sz="quarter" idx="12"/>
          </p:nvPr>
        </p:nvSpPr>
        <p:spPr/>
        <p:txBody>
          <a:bodyPr/>
          <a:lstStyle/>
          <a:p>
            <a:fld id="{1B77D787-54E7-894D-9F05-C8B5ED8759B7}" type="slidenum">
              <a:rPr lang="en-KZ" smtClean="0"/>
              <a:t>‹#›</a:t>
            </a:fld>
            <a:endParaRPr lang="en-KZ"/>
          </a:p>
        </p:txBody>
      </p:sp>
    </p:spTree>
    <p:extLst>
      <p:ext uri="{BB962C8B-B14F-4D97-AF65-F5344CB8AC3E}">
        <p14:creationId xmlns:p14="http://schemas.microsoft.com/office/powerpoint/2010/main" val="2974675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DB255-1A02-4ED4-694B-F4E31605F65B}"/>
              </a:ext>
            </a:extLst>
          </p:cNvPr>
          <p:cNvSpPr>
            <a:spLocks noGrp="1"/>
          </p:cNvSpPr>
          <p:nvPr>
            <p:ph type="title"/>
          </p:nvPr>
        </p:nvSpPr>
        <p:spPr/>
        <p:txBody>
          <a:bodyPr/>
          <a:lstStyle/>
          <a:p>
            <a:r>
              <a:rPr lang="en-US"/>
              <a:t>Click to edit Master title style</a:t>
            </a:r>
            <a:endParaRPr lang="en-KZ"/>
          </a:p>
        </p:txBody>
      </p:sp>
      <p:sp>
        <p:nvSpPr>
          <p:cNvPr id="3" name="Content Placeholder 2">
            <a:extLst>
              <a:ext uri="{FF2B5EF4-FFF2-40B4-BE49-F238E27FC236}">
                <a16:creationId xmlns:a16="http://schemas.microsoft.com/office/drawing/2014/main" id="{599F8485-6AF4-ADC6-6057-D71EAC3C8E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Z"/>
          </a:p>
        </p:txBody>
      </p:sp>
      <p:sp>
        <p:nvSpPr>
          <p:cNvPr id="4" name="Date Placeholder 3">
            <a:extLst>
              <a:ext uri="{FF2B5EF4-FFF2-40B4-BE49-F238E27FC236}">
                <a16:creationId xmlns:a16="http://schemas.microsoft.com/office/drawing/2014/main" id="{0D1D1D42-9514-2512-CD80-A06D9E0347BC}"/>
              </a:ext>
            </a:extLst>
          </p:cNvPr>
          <p:cNvSpPr>
            <a:spLocks noGrp="1"/>
          </p:cNvSpPr>
          <p:nvPr>
            <p:ph type="dt" sz="half" idx="10"/>
          </p:nvPr>
        </p:nvSpPr>
        <p:spPr/>
        <p:txBody>
          <a:bodyPr/>
          <a:lstStyle/>
          <a:p>
            <a:fld id="{F4F218AF-A64A-0042-AD4A-4D87C319B771}" type="datetimeFigureOut">
              <a:rPr lang="en-KZ" smtClean="0"/>
              <a:t>07/24/2025</a:t>
            </a:fld>
            <a:endParaRPr lang="en-KZ"/>
          </a:p>
        </p:txBody>
      </p:sp>
      <p:sp>
        <p:nvSpPr>
          <p:cNvPr id="5" name="Footer Placeholder 4">
            <a:extLst>
              <a:ext uri="{FF2B5EF4-FFF2-40B4-BE49-F238E27FC236}">
                <a16:creationId xmlns:a16="http://schemas.microsoft.com/office/drawing/2014/main" id="{84A64A9F-75EE-BD95-FE0D-907D0235BD84}"/>
              </a:ext>
            </a:extLst>
          </p:cNvPr>
          <p:cNvSpPr>
            <a:spLocks noGrp="1"/>
          </p:cNvSpPr>
          <p:nvPr>
            <p:ph type="ftr" sz="quarter" idx="11"/>
          </p:nvPr>
        </p:nvSpPr>
        <p:spPr/>
        <p:txBody>
          <a:bodyPr/>
          <a:lstStyle/>
          <a:p>
            <a:endParaRPr lang="en-KZ"/>
          </a:p>
        </p:txBody>
      </p:sp>
      <p:sp>
        <p:nvSpPr>
          <p:cNvPr id="6" name="Slide Number Placeholder 5">
            <a:extLst>
              <a:ext uri="{FF2B5EF4-FFF2-40B4-BE49-F238E27FC236}">
                <a16:creationId xmlns:a16="http://schemas.microsoft.com/office/drawing/2014/main" id="{E1C1ED09-FA8A-5688-A497-C9C939EE7B5B}"/>
              </a:ext>
            </a:extLst>
          </p:cNvPr>
          <p:cNvSpPr>
            <a:spLocks noGrp="1"/>
          </p:cNvSpPr>
          <p:nvPr>
            <p:ph type="sldNum" sz="quarter" idx="12"/>
          </p:nvPr>
        </p:nvSpPr>
        <p:spPr/>
        <p:txBody>
          <a:bodyPr/>
          <a:lstStyle/>
          <a:p>
            <a:fld id="{1B77D787-54E7-894D-9F05-C8B5ED8759B7}" type="slidenum">
              <a:rPr lang="en-KZ" smtClean="0"/>
              <a:t>‹#›</a:t>
            </a:fld>
            <a:endParaRPr lang="en-KZ"/>
          </a:p>
        </p:txBody>
      </p:sp>
    </p:spTree>
    <p:extLst>
      <p:ext uri="{BB962C8B-B14F-4D97-AF65-F5344CB8AC3E}">
        <p14:creationId xmlns:p14="http://schemas.microsoft.com/office/powerpoint/2010/main" val="1710339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05734-EEBD-FE01-0755-6091BD1AAC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KZ"/>
          </a:p>
        </p:txBody>
      </p:sp>
      <p:sp>
        <p:nvSpPr>
          <p:cNvPr id="3" name="Text Placeholder 2">
            <a:extLst>
              <a:ext uri="{FF2B5EF4-FFF2-40B4-BE49-F238E27FC236}">
                <a16:creationId xmlns:a16="http://schemas.microsoft.com/office/drawing/2014/main" id="{CCB8EAB3-675B-1E05-066B-297833C7C4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0AE49E-28AE-50D0-8DF4-C8B731A33F34}"/>
              </a:ext>
            </a:extLst>
          </p:cNvPr>
          <p:cNvSpPr>
            <a:spLocks noGrp="1"/>
          </p:cNvSpPr>
          <p:nvPr>
            <p:ph type="dt" sz="half" idx="10"/>
          </p:nvPr>
        </p:nvSpPr>
        <p:spPr/>
        <p:txBody>
          <a:bodyPr/>
          <a:lstStyle/>
          <a:p>
            <a:fld id="{F4F218AF-A64A-0042-AD4A-4D87C319B771}" type="datetimeFigureOut">
              <a:rPr lang="en-KZ" smtClean="0"/>
              <a:t>07/24/2025</a:t>
            </a:fld>
            <a:endParaRPr lang="en-KZ"/>
          </a:p>
        </p:txBody>
      </p:sp>
      <p:sp>
        <p:nvSpPr>
          <p:cNvPr id="5" name="Footer Placeholder 4">
            <a:extLst>
              <a:ext uri="{FF2B5EF4-FFF2-40B4-BE49-F238E27FC236}">
                <a16:creationId xmlns:a16="http://schemas.microsoft.com/office/drawing/2014/main" id="{9E549FAC-3CB5-F1E2-12D6-CBEF1E4A5B30}"/>
              </a:ext>
            </a:extLst>
          </p:cNvPr>
          <p:cNvSpPr>
            <a:spLocks noGrp="1"/>
          </p:cNvSpPr>
          <p:nvPr>
            <p:ph type="ftr" sz="quarter" idx="11"/>
          </p:nvPr>
        </p:nvSpPr>
        <p:spPr/>
        <p:txBody>
          <a:bodyPr/>
          <a:lstStyle/>
          <a:p>
            <a:endParaRPr lang="en-KZ"/>
          </a:p>
        </p:txBody>
      </p:sp>
      <p:sp>
        <p:nvSpPr>
          <p:cNvPr id="6" name="Slide Number Placeholder 5">
            <a:extLst>
              <a:ext uri="{FF2B5EF4-FFF2-40B4-BE49-F238E27FC236}">
                <a16:creationId xmlns:a16="http://schemas.microsoft.com/office/drawing/2014/main" id="{5AC2EC2B-FBD3-667F-217F-74CF129FE34A}"/>
              </a:ext>
            </a:extLst>
          </p:cNvPr>
          <p:cNvSpPr>
            <a:spLocks noGrp="1"/>
          </p:cNvSpPr>
          <p:nvPr>
            <p:ph type="sldNum" sz="quarter" idx="12"/>
          </p:nvPr>
        </p:nvSpPr>
        <p:spPr/>
        <p:txBody>
          <a:bodyPr/>
          <a:lstStyle/>
          <a:p>
            <a:fld id="{1B77D787-54E7-894D-9F05-C8B5ED8759B7}" type="slidenum">
              <a:rPr lang="en-KZ" smtClean="0"/>
              <a:t>‹#›</a:t>
            </a:fld>
            <a:endParaRPr lang="en-KZ"/>
          </a:p>
        </p:txBody>
      </p:sp>
    </p:spTree>
    <p:extLst>
      <p:ext uri="{BB962C8B-B14F-4D97-AF65-F5344CB8AC3E}">
        <p14:creationId xmlns:p14="http://schemas.microsoft.com/office/powerpoint/2010/main" val="1206753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3B227F-15DE-2D0D-A717-809F64E55FEC}"/>
              </a:ext>
            </a:extLst>
          </p:cNvPr>
          <p:cNvSpPr/>
          <p:nvPr userDrawn="1"/>
        </p:nvSpPr>
        <p:spPr>
          <a:xfrm>
            <a:off x="0" y="6629400"/>
            <a:ext cx="3044825" cy="2286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Slide Number Placeholder 5">
            <a:extLst>
              <a:ext uri="{FF2B5EF4-FFF2-40B4-BE49-F238E27FC236}">
                <a16:creationId xmlns:a16="http://schemas.microsoft.com/office/drawing/2014/main" id="{296876AA-5ED5-4FE7-EDB7-805D68437D7C}"/>
              </a:ext>
            </a:extLst>
          </p:cNvPr>
          <p:cNvSpPr>
            <a:spLocks noGrp="1"/>
          </p:cNvSpPr>
          <p:nvPr>
            <p:ph type="sldNum" sz="quarter" idx="10"/>
          </p:nvPr>
        </p:nvSpPr>
        <p:spPr/>
        <p:txBody>
          <a:bodyPr/>
          <a:lstStyle>
            <a:lvl1pPr algn="r">
              <a:defRPr sz="1100">
                <a:solidFill>
                  <a:schemeClr val="accent1">
                    <a:lumMod val="50000"/>
                  </a:schemeClr>
                </a:solidFill>
              </a:defRPr>
            </a:lvl1pPr>
          </a:lstStyle>
          <a:p>
            <a:pPr>
              <a:defRPr/>
            </a:pPr>
            <a:fld id="{38A13D5F-43D9-E14B-A9B8-EDB704E0894E}" type="slidenum">
              <a:rPr lang="en-US"/>
              <a:pPr>
                <a:defRPr/>
              </a:pPr>
              <a:t>‹#›</a:t>
            </a:fld>
            <a:endParaRPr lang="en-US"/>
          </a:p>
        </p:txBody>
      </p:sp>
      <p:sp>
        <p:nvSpPr>
          <p:cNvPr id="6" name="Date Placeholder 3">
            <a:extLst>
              <a:ext uri="{FF2B5EF4-FFF2-40B4-BE49-F238E27FC236}">
                <a16:creationId xmlns:a16="http://schemas.microsoft.com/office/drawing/2014/main" id="{C0C07737-68D4-DC28-DE57-A023F0A0FABE}"/>
              </a:ext>
            </a:extLst>
          </p:cNvPr>
          <p:cNvSpPr>
            <a:spLocks noGrp="1"/>
          </p:cNvSpPr>
          <p:nvPr>
            <p:ph type="dt" sz="half" idx="11"/>
          </p:nvPr>
        </p:nvSpPr>
        <p:spPr/>
        <p:txBody>
          <a:bodyPr/>
          <a:lstStyle>
            <a:lvl1pPr algn="r">
              <a:defRPr sz="1100">
                <a:solidFill>
                  <a:schemeClr val="accent1">
                    <a:lumMod val="50000"/>
                  </a:schemeClr>
                </a:solidFill>
              </a:defRPr>
            </a:lvl1pPr>
          </a:lstStyle>
          <a:p>
            <a:pPr>
              <a:defRPr/>
            </a:pPr>
            <a:r>
              <a:rPr lang="LID4096"/>
              <a:t>5-8 July 2023, Jackson, Wyoming, USA</a:t>
            </a:r>
            <a:endParaRPr lang="en-US"/>
          </a:p>
        </p:txBody>
      </p:sp>
      <p:sp>
        <p:nvSpPr>
          <p:cNvPr id="7" name="Footer Placeholder 4">
            <a:extLst>
              <a:ext uri="{FF2B5EF4-FFF2-40B4-BE49-F238E27FC236}">
                <a16:creationId xmlns:a16="http://schemas.microsoft.com/office/drawing/2014/main" id="{18BA812D-796B-6C31-16EE-BC694F9B2483}"/>
              </a:ext>
            </a:extLst>
          </p:cNvPr>
          <p:cNvSpPr>
            <a:spLocks noGrp="1"/>
          </p:cNvSpPr>
          <p:nvPr>
            <p:ph type="ftr" sz="quarter" idx="12"/>
          </p:nvPr>
        </p:nvSpPr>
        <p:spPr/>
        <p:txBody>
          <a:bodyPr/>
          <a:lstStyle>
            <a:lvl1pPr algn="l">
              <a:defRPr sz="1100">
                <a:solidFill>
                  <a:schemeClr val="accent1">
                    <a:lumMod val="50000"/>
                  </a:schemeClr>
                </a:solidFill>
              </a:defRPr>
            </a:lvl1pPr>
          </a:lstStyle>
          <a:p>
            <a:pPr>
              <a:defRPr/>
            </a:pPr>
            <a:r>
              <a:rPr lang="en-US"/>
              <a:t>Global Initiative on Ungulate Migration Inaugural Meeting</a:t>
            </a:r>
          </a:p>
        </p:txBody>
      </p:sp>
    </p:spTree>
    <p:extLst>
      <p:ext uri="{BB962C8B-B14F-4D97-AF65-F5344CB8AC3E}">
        <p14:creationId xmlns:p14="http://schemas.microsoft.com/office/powerpoint/2010/main" val="3643428931"/>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BB044-93AE-568F-FF1A-9BFF5A16DF04}"/>
              </a:ext>
            </a:extLst>
          </p:cNvPr>
          <p:cNvSpPr>
            <a:spLocks noGrp="1"/>
          </p:cNvSpPr>
          <p:nvPr>
            <p:ph type="title"/>
          </p:nvPr>
        </p:nvSpPr>
        <p:spPr/>
        <p:txBody>
          <a:bodyPr/>
          <a:lstStyle/>
          <a:p>
            <a:r>
              <a:rPr lang="en-US"/>
              <a:t>Click to edit Master title style</a:t>
            </a:r>
            <a:endParaRPr lang="en-KZ"/>
          </a:p>
        </p:txBody>
      </p:sp>
      <p:sp>
        <p:nvSpPr>
          <p:cNvPr id="3" name="Content Placeholder 2">
            <a:extLst>
              <a:ext uri="{FF2B5EF4-FFF2-40B4-BE49-F238E27FC236}">
                <a16:creationId xmlns:a16="http://schemas.microsoft.com/office/drawing/2014/main" id="{6111F81F-D678-362A-1C4A-85A4974CFC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Z"/>
          </a:p>
        </p:txBody>
      </p:sp>
      <p:sp>
        <p:nvSpPr>
          <p:cNvPr id="4" name="Content Placeholder 3">
            <a:extLst>
              <a:ext uri="{FF2B5EF4-FFF2-40B4-BE49-F238E27FC236}">
                <a16:creationId xmlns:a16="http://schemas.microsoft.com/office/drawing/2014/main" id="{FD53859D-A40A-CF9D-734C-29BA46B01C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Z"/>
          </a:p>
        </p:txBody>
      </p:sp>
      <p:sp>
        <p:nvSpPr>
          <p:cNvPr id="5" name="Date Placeholder 4">
            <a:extLst>
              <a:ext uri="{FF2B5EF4-FFF2-40B4-BE49-F238E27FC236}">
                <a16:creationId xmlns:a16="http://schemas.microsoft.com/office/drawing/2014/main" id="{02F0D5D5-0445-1AEC-50B4-89A59F20FB62}"/>
              </a:ext>
            </a:extLst>
          </p:cNvPr>
          <p:cNvSpPr>
            <a:spLocks noGrp="1"/>
          </p:cNvSpPr>
          <p:nvPr>
            <p:ph type="dt" sz="half" idx="10"/>
          </p:nvPr>
        </p:nvSpPr>
        <p:spPr/>
        <p:txBody>
          <a:bodyPr/>
          <a:lstStyle/>
          <a:p>
            <a:fld id="{F4F218AF-A64A-0042-AD4A-4D87C319B771}" type="datetimeFigureOut">
              <a:rPr lang="en-KZ" smtClean="0"/>
              <a:t>07/24/2025</a:t>
            </a:fld>
            <a:endParaRPr lang="en-KZ"/>
          </a:p>
        </p:txBody>
      </p:sp>
      <p:sp>
        <p:nvSpPr>
          <p:cNvPr id="6" name="Footer Placeholder 5">
            <a:extLst>
              <a:ext uri="{FF2B5EF4-FFF2-40B4-BE49-F238E27FC236}">
                <a16:creationId xmlns:a16="http://schemas.microsoft.com/office/drawing/2014/main" id="{CAE49215-E08B-5907-1388-26B4EB721D1E}"/>
              </a:ext>
            </a:extLst>
          </p:cNvPr>
          <p:cNvSpPr>
            <a:spLocks noGrp="1"/>
          </p:cNvSpPr>
          <p:nvPr>
            <p:ph type="ftr" sz="quarter" idx="11"/>
          </p:nvPr>
        </p:nvSpPr>
        <p:spPr/>
        <p:txBody>
          <a:bodyPr/>
          <a:lstStyle/>
          <a:p>
            <a:endParaRPr lang="en-KZ"/>
          </a:p>
        </p:txBody>
      </p:sp>
      <p:sp>
        <p:nvSpPr>
          <p:cNvPr id="7" name="Slide Number Placeholder 6">
            <a:extLst>
              <a:ext uri="{FF2B5EF4-FFF2-40B4-BE49-F238E27FC236}">
                <a16:creationId xmlns:a16="http://schemas.microsoft.com/office/drawing/2014/main" id="{CF194C68-B37D-C964-B324-1DA2371BB93B}"/>
              </a:ext>
            </a:extLst>
          </p:cNvPr>
          <p:cNvSpPr>
            <a:spLocks noGrp="1"/>
          </p:cNvSpPr>
          <p:nvPr>
            <p:ph type="sldNum" sz="quarter" idx="12"/>
          </p:nvPr>
        </p:nvSpPr>
        <p:spPr/>
        <p:txBody>
          <a:bodyPr/>
          <a:lstStyle/>
          <a:p>
            <a:fld id="{1B77D787-54E7-894D-9F05-C8B5ED8759B7}" type="slidenum">
              <a:rPr lang="en-KZ" smtClean="0"/>
              <a:t>‹#›</a:t>
            </a:fld>
            <a:endParaRPr lang="en-KZ"/>
          </a:p>
        </p:txBody>
      </p:sp>
    </p:spTree>
    <p:extLst>
      <p:ext uri="{BB962C8B-B14F-4D97-AF65-F5344CB8AC3E}">
        <p14:creationId xmlns:p14="http://schemas.microsoft.com/office/powerpoint/2010/main" val="360138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3FC06-15E1-27B2-177C-6B94216711A0}"/>
              </a:ext>
            </a:extLst>
          </p:cNvPr>
          <p:cNvSpPr>
            <a:spLocks noGrp="1"/>
          </p:cNvSpPr>
          <p:nvPr>
            <p:ph type="title"/>
          </p:nvPr>
        </p:nvSpPr>
        <p:spPr>
          <a:xfrm>
            <a:off x="839788" y="365125"/>
            <a:ext cx="10515600" cy="1325563"/>
          </a:xfrm>
        </p:spPr>
        <p:txBody>
          <a:bodyPr/>
          <a:lstStyle/>
          <a:p>
            <a:r>
              <a:rPr lang="en-US"/>
              <a:t>Click to edit Master title style</a:t>
            </a:r>
            <a:endParaRPr lang="en-KZ"/>
          </a:p>
        </p:txBody>
      </p:sp>
      <p:sp>
        <p:nvSpPr>
          <p:cNvPr id="3" name="Text Placeholder 2">
            <a:extLst>
              <a:ext uri="{FF2B5EF4-FFF2-40B4-BE49-F238E27FC236}">
                <a16:creationId xmlns:a16="http://schemas.microsoft.com/office/drawing/2014/main" id="{19667629-35D6-EB29-AC2B-857621EC5E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983C09-795F-E7FD-ABEF-0805F04182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Z"/>
          </a:p>
        </p:txBody>
      </p:sp>
      <p:sp>
        <p:nvSpPr>
          <p:cNvPr id="5" name="Text Placeholder 4">
            <a:extLst>
              <a:ext uri="{FF2B5EF4-FFF2-40B4-BE49-F238E27FC236}">
                <a16:creationId xmlns:a16="http://schemas.microsoft.com/office/drawing/2014/main" id="{599CC99B-119C-3498-623E-9E090DBED6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F7670A-9A19-4A78-CE61-BEDF864EB2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Z"/>
          </a:p>
        </p:txBody>
      </p:sp>
      <p:sp>
        <p:nvSpPr>
          <p:cNvPr id="7" name="Date Placeholder 6">
            <a:extLst>
              <a:ext uri="{FF2B5EF4-FFF2-40B4-BE49-F238E27FC236}">
                <a16:creationId xmlns:a16="http://schemas.microsoft.com/office/drawing/2014/main" id="{51E2CC1D-86B8-D1EC-DF74-933813755BC5}"/>
              </a:ext>
            </a:extLst>
          </p:cNvPr>
          <p:cNvSpPr>
            <a:spLocks noGrp="1"/>
          </p:cNvSpPr>
          <p:nvPr>
            <p:ph type="dt" sz="half" idx="10"/>
          </p:nvPr>
        </p:nvSpPr>
        <p:spPr/>
        <p:txBody>
          <a:bodyPr/>
          <a:lstStyle/>
          <a:p>
            <a:fld id="{F4F218AF-A64A-0042-AD4A-4D87C319B771}" type="datetimeFigureOut">
              <a:rPr lang="en-KZ" smtClean="0"/>
              <a:t>07/24/2025</a:t>
            </a:fld>
            <a:endParaRPr lang="en-KZ"/>
          </a:p>
        </p:txBody>
      </p:sp>
      <p:sp>
        <p:nvSpPr>
          <p:cNvPr id="8" name="Footer Placeholder 7">
            <a:extLst>
              <a:ext uri="{FF2B5EF4-FFF2-40B4-BE49-F238E27FC236}">
                <a16:creationId xmlns:a16="http://schemas.microsoft.com/office/drawing/2014/main" id="{83764A6C-6D4E-E468-9159-64F8294EA539}"/>
              </a:ext>
            </a:extLst>
          </p:cNvPr>
          <p:cNvSpPr>
            <a:spLocks noGrp="1"/>
          </p:cNvSpPr>
          <p:nvPr>
            <p:ph type="ftr" sz="quarter" idx="11"/>
          </p:nvPr>
        </p:nvSpPr>
        <p:spPr/>
        <p:txBody>
          <a:bodyPr/>
          <a:lstStyle/>
          <a:p>
            <a:endParaRPr lang="en-KZ"/>
          </a:p>
        </p:txBody>
      </p:sp>
      <p:sp>
        <p:nvSpPr>
          <p:cNvPr id="9" name="Slide Number Placeholder 8">
            <a:extLst>
              <a:ext uri="{FF2B5EF4-FFF2-40B4-BE49-F238E27FC236}">
                <a16:creationId xmlns:a16="http://schemas.microsoft.com/office/drawing/2014/main" id="{4B37CFE4-77BE-30FC-6935-F45A3ACEAA0D}"/>
              </a:ext>
            </a:extLst>
          </p:cNvPr>
          <p:cNvSpPr>
            <a:spLocks noGrp="1"/>
          </p:cNvSpPr>
          <p:nvPr>
            <p:ph type="sldNum" sz="quarter" idx="12"/>
          </p:nvPr>
        </p:nvSpPr>
        <p:spPr/>
        <p:txBody>
          <a:bodyPr/>
          <a:lstStyle/>
          <a:p>
            <a:fld id="{1B77D787-54E7-894D-9F05-C8B5ED8759B7}" type="slidenum">
              <a:rPr lang="en-KZ" smtClean="0"/>
              <a:t>‹#›</a:t>
            </a:fld>
            <a:endParaRPr lang="en-KZ"/>
          </a:p>
        </p:txBody>
      </p:sp>
    </p:spTree>
    <p:extLst>
      <p:ext uri="{BB962C8B-B14F-4D97-AF65-F5344CB8AC3E}">
        <p14:creationId xmlns:p14="http://schemas.microsoft.com/office/powerpoint/2010/main" val="740066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4F56D-61DD-E13A-07EC-03BEAF5406D2}"/>
              </a:ext>
            </a:extLst>
          </p:cNvPr>
          <p:cNvSpPr>
            <a:spLocks noGrp="1"/>
          </p:cNvSpPr>
          <p:nvPr>
            <p:ph type="title"/>
          </p:nvPr>
        </p:nvSpPr>
        <p:spPr/>
        <p:txBody>
          <a:bodyPr/>
          <a:lstStyle/>
          <a:p>
            <a:r>
              <a:rPr lang="en-US"/>
              <a:t>Click to edit Master title style</a:t>
            </a:r>
            <a:endParaRPr lang="en-KZ"/>
          </a:p>
        </p:txBody>
      </p:sp>
      <p:sp>
        <p:nvSpPr>
          <p:cNvPr id="3" name="Date Placeholder 2">
            <a:extLst>
              <a:ext uri="{FF2B5EF4-FFF2-40B4-BE49-F238E27FC236}">
                <a16:creationId xmlns:a16="http://schemas.microsoft.com/office/drawing/2014/main" id="{396004D2-AD7F-583C-B99B-F2AE1ABD3F4C}"/>
              </a:ext>
            </a:extLst>
          </p:cNvPr>
          <p:cNvSpPr>
            <a:spLocks noGrp="1"/>
          </p:cNvSpPr>
          <p:nvPr>
            <p:ph type="dt" sz="half" idx="10"/>
          </p:nvPr>
        </p:nvSpPr>
        <p:spPr/>
        <p:txBody>
          <a:bodyPr/>
          <a:lstStyle/>
          <a:p>
            <a:fld id="{F4F218AF-A64A-0042-AD4A-4D87C319B771}" type="datetimeFigureOut">
              <a:rPr lang="en-KZ" smtClean="0"/>
              <a:t>07/24/2025</a:t>
            </a:fld>
            <a:endParaRPr lang="en-KZ"/>
          </a:p>
        </p:txBody>
      </p:sp>
      <p:sp>
        <p:nvSpPr>
          <p:cNvPr id="4" name="Footer Placeholder 3">
            <a:extLst>
              <a:ext uri="{FF2B5EF4-FFF2-40B4-BE49-F238E27FC236}">
                <a16:creationId xmlns:a16="http://schemas.microsoft.com/office/drawing/2014/main" id="{CF10DED6-E395-55D9-3874-9A99CEB231EA}"/>
              </a:ext>
            </a:extLst>
          </p:cNvPr>
          <p:cNvSpPr>
            <a:spLocks noGrp="1"/>
          </p:cNvSpPr>
          <p:nvPr>
            <p:ph type="ftr" sz="quarter" idx="11"/>
          </p:nvPr>
        </p:nvSpPr>
        <p:spPr/>
        <p:txBody>
          <a:bodyPr/>
          <a:lstStyle/>
          <a:p>
            <a:endParaRPr lang="en-KZ"/>
          </a:p>
        </p:txBody>
      </p:sp>
      <p:sp>
        <p:nvSpPr>
          <p:cNvPr id="5" name="Slide Number Placeholder 4">
            <a:extLst>
              <a:ext uri="{FF2B5EF4-FFF2-40B4-BE49-F238E27FC236}">
                <a16:creationId xmlns:a16="http://schemas.microsoft.com/office/drawing/2014/main" id="{E4D4531C-A329-8A97-5B61-421F31B3FC93}"/>
              </a:ext>
            </a:extLst>
          </p:cNvPr>
          <p:cNvSpPr>
            <a:spLocks noGrp="1"/>
          </p:cNvSpPr>
          <p:nvPr>
            <p:ph type="sldNum" sz="quarter" idx="12"/>
          </p:nvPr>
        </p:nvSpPr>
        <p:spPr/>
        <p:txBody>
          <a:bodyPr/>
          <a:lstStyle/>
          <a:p>
            <a:fld id="{1B77D787-54E7-894D-9F05-C8B5ED8759B7}" type="slidenum">
              <a:rPr lang="en-KZ" smtClean="0"/>
              <a:t>‹#›</a:t>
            </a:fld>
            <a:endParaRPr lang="en-KZ"/>
          </a:p>
        </p:txBody>
      </p:sp>
    </p:spTree>
    <p:extLst>
      <p:ext uri="{BB962C8B-B14F-4D97-AF65-F5344CB8AC3E}">
        <p14:creationId xmlns:p14="http://schemas.microsoft.com/office/powerpoint/2010/main" val="3791529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BA9E31-C497-68C4-EC15-B717C2225308}"/>
              </a:ext>
            </a:extLst>
          </p:cNvPr>
          <p:cNvSpPr>
            <a:spLocks noGrp="1"/>
          </p:cNvSpPr>
          <p:nvPr>
            <p:ph type="dt" sz="half" idx="10"/>
          </p:nvPr>
        </p:nvSpPr>
        <p:spPr/>
        <p:txBody>
          <a:bodyPr/>
          <a:lstStyle/>
          <a:p>
            <a:fld id="{F4F218AF-A64A-0042-AD4A-4D87C319B771}" type="datetimeFigureOut">
              <a:rPr lang="en-KZ" smtClean="0"/>
              <a:t>07/24/2025</a:t>
            </a:fld>
            <a:endParaRPr lang="en-KZ"/>
          </a:p>
        </p:txBody>
      </p:sp>
      <p:sp>
        <p:nvSpPr>
          <p:cNvPr id="3" name="Footer Placeholder 2">
            <a:extLst>
              <a:ext uri="{FF2B5EF4-FFF2-40B4-BE49-F238E27FC236}">
                <a16:creationId xmlns:a16="http://schemas.microsoft.com/office/drawing/2014/main" id="{9F6B7923-3233-6BE3-BE56-07F3EAC707B2}"/>
              </a:ext>
            </a:extLst>
          </p:cNvPr>
          <p:cNvSpPr>
            <a:spLocks noGrp="1"/>
          </p:cNvSpPr>
          <p:nvPr>
            <p:ph type="ftr" sz="quarter" idx="11"/>
          </p:nvPr>
        </p:nvSpPr>
        <p:spPr/>
        <p:txBody>
          <a:bodyPr/>
          <a:lstStyle/>
          <a:p>
            <a:endParaRPr lang="en-KZ"/>
          </a:p>
        </p:txBody>
      </p:sp>
      <p:sp>
        <p:nvSpPr>
          <p:cNvPr id="4" name="Slide Number Placeholder 3">
            <a:extLst>
              <a:ext uri="{FF2B5EF4-FFF2-40B4-BE49-F238E27FC236}">
                <a16:creationId xmlns:a16="http://schemas.microsoft.com/office/drawing/2014/main" id="{E2E44727-9978-75BB-B107-43A8D097B669}"/>
              </a:ext>
            </a:extLst>
          </p:cNvPr>
          <p:cNvSpPr>
            <a:spLocks noGrp="1"/>
          </p:cNvSpPr>
          <p:nvPr>
            <p:ph type="sldNum" sz="quarter" idx="12"/>
          </p:nvPr>
        </p:nvSpPr>
        <p:spPr/>
        <p:txBody>
          <a:bodyPr/>
          <a:lstStyle/>
          <a:p>
            <a:fld id="{1B77D787-54E7-894D-9F05-C8B5ED8759B7}" type="slidenum">
              <a:rPr lang="en-KZ" smtClean="0"/>
              <a:t>‹#›</a:t>
            </a:fld>
            <a:endParaRPr lang="en-KZ"/>
          </a:p>
        </p:txBody>
      </p:sp>
    </p:spTree>
    <p:extLst>
      <p:ext uri="{BB962C8B-B14F-4D97-AF65-F5344CB8AC3E}">
        <p14:creationId xmlns:p14="http://schemas.microsoft.com/office/powerpoint/2010/main" val="1275319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63335-A017-8EA1-7FA0-C8FDB32254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KZ"/>
          </a:p>
        </p:txBody>
      </p:sp>
      <p:sp>
        <p:nvSpPr>
          <p:cNvPr id="3" name="Content Placeholder 2">
            <a:extLst>
              <a:ext uri="{FF2B5EF4-FFF2-40B4-BE49-F238E27FC236}">
                <a16:creationId xmlns:a16="http://schemas.microsoft.com/office/drawing/2014/main" id="{22689EF4-365A-6D5A-E37D-B781B77139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Z"/>
          </a:p>
        </p:txBody>
      </p:sp>
      <p:sp>
        <p:nvSpPr>
          <p:cNvPr id="4" name="Text Placeholder 3">
            <a:extLst>
              <a:ext uri="{FF2B5EF4-FFF2-40B4-BE49-F238E27FC236}">
                <a16:creationId xmlns:a16="http://schemas.microsoft.com/office/drawing/2014/main" id="{C8A7F053-7916-6F85-A8DE-AB6BCD833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6FA7C-9318-4786-5717-497D45B8F40E}"/>
              </a:ext>
            </a:extLst>
          </p:cNvPr>
          <p:cNvSpPr>
            <a:spLocks noGrp="1"/>
          </p:cNvSpPr>
          <p:nvPr>
            <p:ph type="dt" sz="half" idx="10"/>
          </p:nvPr>
        </p:nvSpPr>
        <p:spPr/>
        <p:txBody>
          <a:bodyPr/>
          <a:lstStyle/>
          <a:p>
            <a:fld id="{F4F218AF-A64A-0042-AD4A-4D87C319B771}" type="datetimeFigureOut">
              <a:rPr lang="en-KZ" smtClean="0"/>
              <a:t>07/24/2025</a:t>
            </a:fld>
            <a:endParaRPr lang="en-KZ"/>
          </a:p>
        </p:txBody>
      </p:sp>
      <p:sp>
        <p:nvSpPr>
          <p:cNvPr id="6" name="Footer Placeholder 5">
            <a:extLst>
              <a:ext uri="{FF2B5EF4-FFF2-40B4-BE49-F238E27FC236}">
                <a16:creationId xmlns:a16="http://schemas.microsoft.com/office/drawing/2014/main" id="{8406FA1B-5E92-9F6C-F0A1-A3049BCA7204}"/>
              </a:ext>
            </a:extLst>
          </p:cNvPr>
          <p:cNvSpPr>
            <a:spLocks noGrp="1"/>
          </p:cNvSpPr>
          <p:nvPr>
            <p:ph type="ftr" sz="quarter" idx="11"/>
          </p:nvPr>
        </p:nvSpPr>
        <p:spPr/>
        <p:txBody>
          <a:bodyPr/>
          <a:lstStyle/>
          <a:p>
            <a:endParaRPr lang="en-KZ"/>
          </a:p>
        </p:txBody>
      </p:sp>
      <p:sp>
        <p:nvSpPr>
          <p:cNvPr id="7" name="Slide Number Placeholder 6">
            <a:extLst>
              <a:ext uri="{FF2B5EF4-FFF2-40B4-BE49-F238E27FC236}">
                <a16:creationId xmlns:a16="http://schemas.microsoft.com/office/drawing/2014/main" id="{F66B1EB5-AC8C-62D6-E66E-8CE9A10E76B1}"/>
              </a:ext>
            </a:extLst>
          </p:cNvPr>
          <p:cNvSpPr>
            <a:spLocks noGrp="1"/>
          </p:cNvSpPr>
          <p:nvPr>
            <p:ph type="sldNum" sz="quarter" idx="12"/>
          </p:nvPr>
        </p:nvSpPr>
        <p:spPr/>
        <p:txBody>
          <a:bodyPr/>
          <a:lstStyle/>
          <a:p>
            <a:fld id="{1B77D787-54E7-894D-9F05-C8B5ED8759B7}" type="slidenum">
              <a:rPr lang="en-KZ" smtClean="0"/>
              <a:t>‹#›</a:t>
            </a:fld>
            <a:endParaRPr lang="en-KZ"/>
          </a:p>
        </p:txBody>
      </p:sp>
    </p:spTree>
    <p:extLst>
      <p:ext uri="{BB962C8B-B14F-4D97-AF65-F5344CB8AC3E}">
        <p14:creationId xmlns:p14="http://schemas.microsoft.com/office/powerpoint/2010/main" val="7664844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6245A-F523-BD1A-5F10-7C9345387F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KZ"/>
          </a:p>
        </p:txBody>
      </p:sp>
      <p:sp>
        <p:nvSpPr>
          <p:cNvPr id="3" name="Picture Placeholder 2">
            <a:extLst>
              <a:ext uri="{FF2B5EF4-FFF2-40B4-BE49-F238E27FC236}">
                <a16:creationId xmlns:a16="http://schemas.microsoft.com/office/drawing/2014/main" id="{4942F673-5CF3-8FC2-7E31-EC694B7109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KZ"/>
          </a:p>
        </p:txBody>
      </p:sp>
      <p:sp>
        <p:nvSpPr>
          <p:cNvPr id="4" name="Text Placeholder 3">
            <a:extLst>
              <a:ext uri="{FF2B5EF4-FFF2-40B4-BE49-F238E27FC236}">
                <a16:creationId xmlns:a16="http://schemas.microsoft.com/office/drawing/2014/main" id="{59FD677E-D846-8B1C-6B44-1FDE14BC3F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F9480F-F45D-A76D-E5C6-CFA706B42061}"/>
              </a:ext>
            </a:extLst>
          </p:cNvPr>
          <p:cNvSpPr>
            <a:spLocks noGrp="1"/>
          </p:cNvSpPr>
          <p:nvPr>
            <p:ph type="dt" sz="half" idx="10"/>
          </p:nvPr>
        </p:nvSpPr>
        <p:spPr/>
        <p:txBody>
          <a:bodyPr/>
          <a:lstStyle/>
          <a:p>
            <a:fld id="{F4F218AF-A64A-0042-AD4A-4D87C319B771}" type="datetimeFigureOut">
              <a:rPr lang="en-KZ" smtClean="0"/>
              <a:t>07/24/2025</a:t>
            </a:fld>
            <a:endParaRPr lang="en-KZ"/>
          </a:p>
        </p:txBody>
      </p:sp>
      <p:sp>
        <p:nvSpPr>
          <p:cNvPr id="6" name="Footer Placeholder 5">
            <a:extLst>
              <a:ext uri="{FF2B5EF4-FFF2-40B4-BE49-F238E27FC236}">
                <a16:creationId xmlns:a16="http://schemas.microsoft.com/office/drawing/2014/main" id="{398EA21D-C823-13F7-15B6-759AB26D0C15}"/>
              </a:ext>
            </a:extLst>
          </p:cNvPr>
          <p:cNvSpPr>
            <a:spLocks noGrp="1"/>
          </p:cNvSpPr>
          <p:nvPr>
            <p:ph type="ftr" sz="quarter" idx="11"/>
          </p:nvPr>
        </p:nvSpPr>
        <p:spPr/>
        <p:txBody>
          <a:bodyPr/>
          <a:lstStyle/>
          <a:p>
            <a:endParaRPr lang="en-KZ"/>
          </a:p>
        </p:txBody>
      </p:sp>
      <p:sp>
        <p:nvSpPr>
          <p:cNvPr id="7" name="Slide Number Placeholder 6">
            <a:extLst>
              <a:ext uri="{FF2B5EF4-FFF2-40B4-BE49-F238E27FC236}">
                <a16:creationId xmlns:a16="http://schemas.microsoft.com/office/drawing/2014/main" id="{0D5EF306-ED19-B8A1-DBDB-A78106A71E09}"/>
              </a:ext>
            </a:extLst>
          </p:cNvPr>
          <p:cNvSpPr>
            <a:spLocks noGrp="1"/>
          </p:cNvSpPr>
          <p:nvPr>
            <p:ph type="sldNum" sz="quarter" idx="12"/>
          </p:nvPr>
        </p:nvSpPr>
        <p:spPr/>
        <p:txBody>
          <a:bodyPr/>
          <a:lstStyle/>
          <a:p>
            <a:fld id="{1B77D787-54E7-894D-9F05-C8B5ED8759B7}" type="slidenum">
              <a:rPr lang="en-KZ" smtClean="0"/>
              <a:t>‹#›</a:t>
            </a:fld>
            <a:endParaRPr lang="en-KZ"/>
          </a:p>
        </p:txBody>
      </p:sp>
    </p:spTree>
    <p:extLst>
      <p:ext uri="{BB962C8B-B14F-4D97-AF65-F5344CB8AC3E}">
        <p14:creationId xmlns:p14="http://schemas.microsoft.com/office/powerpoint/2010/main" val="30818648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B3628-A69D-B5F7-8BD4-D9B535061A03}"/>
              </a:ext>
            </a:extLst>
          </p:cNvPr>
          <p:cNvSpPr>
            <a:spLocks noGrp="1"/>
          </p:cNvSpPr>
          <p:nvPr>
            <p:ph type="title"/>
          </p:nvPr>
        </p:nvSpPr>
        <p:spPr/>
        <p:txBody>
          <a:bodyPr/>
          <a:lstStyle/>
          <a:p>
            <a:r>
              <a:rPr lang="en-US"/>
              <a:t>Click to edit Master title style</a:t>
            </a:r>
            <a:endParaRPr lang="en-KZ"/>
          </a:p>
        </p:txBody>
      </p:sp>
      <p:sp>
        <p:nvSpPr>
          <p:cNvPr id="3" name="Vertical Text Placeholder 2">
            <a:extLst>
              <a:ext uri="{FF2B5EF4-FFF2-40B4-BE49-F238E27FC236}">
                <a16:creationId xmlns:a16="http://schemas.microsoft.com/office/drawing/2014/main" id="{9DE4C6A1-BF83-5D40-625A-D36B6E2E11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Z"/>
          </a:p>
        </p:txBody>
      </p:sp>
      <p:sp>
        <p:nvSpPr>
          <p:cNvPr id="4" name="Date Placeholder 3">
            <a:extLst>
              <a:ext uri="{FF2B5EF4-FFF2-40B4-BE49-F238E27FC236}">
                <a16:creationId xmlns:a16="http://schemas.microsoft.com/office/drawing/2014/main" id="{0BB4DCC2-DE9C-B753-21E7-A5FCEC92FE9E}"/>
              </a:ext>
            </a:extLst>
          </p:cNvPr>
          <p:cNvSpPr>
            <a:spLocks noGrp="1"/>
          </p:cNvSpPr>
          <p:nvPr>
            <p:ph type="dt" sz="half" idx="10"/>
          </p:nvPr>
        </p:nvSpPr>
        <p:spPr/>
        <p:txBody>
          <a:bodyPr/>
          <a:lstStyle/>
          <a:p>
            <a:fld id="{F4F218AF-A64A-0042-AD4A-4D87C319B771}" type="datetimeFigureOut">
              <a:rPr lang="en-KZ" smtClean="0"/>
              <a:t>07/24/2025</a:t>
            </a:fld>
            <a:endParaRPr lang="en-KZ"/>
          </a:p>
        </p:txBody>
      </p:sp>
      <p:sp>
        <p:nvSpPr>
          <p:cNvPr id="5" name="Footer Placeholder 4">
            <a:extLst>
              <a:ext uri="{FF2B5EF4-FFF2-40B4-BE49-F238E27FC236}">
                <a16:creationId xmlns:a16="http://schemas.microsoft.com/office/drawing/2014/main" id="{6665D058-2375-F111-CB97-46139D31DD03}"/>
              </a:ext>
            </a:extLst>
          </p:cNvPr>
          <p:cNvSpPr>
            <a:spLocks noGrp="1"/>
          </p:cNvSpPr>
          <p:nvPr>
            <p:ph type="ftr" sz="quarter" idx="11"/>
          </p:nvPr>
        </p:nvSpPr>
        <p:spPr/>
        <p:txBody>
          <a:bodyPr/>
          <a:lstStyle/>
          <a:p>
            <a:endParaRPr lang="en-KZ"/>
          </a:p>
        </p:txBody>
      </p:sp>
      <p:sp>
        <p:nvSpPr>
          <p:cNvPr id="6" name="Slide Number Placeholder 5">
            <a:extLst>
              <a:ext uri="{FF2B5EF4-FFF2-40B4-BE49-F238E27FC236}">
                <a16:creationId xmlns:a16="http://schemas.microsoft.com/office/drawing/2014/main" id="{A267F770-1070-9D21-8628-03C33F357CD7}"/>
              </a:ext>
            </a:extLst>
          </p:cNvPr>
          <p:cNvSpPr>
            <a:spLocks noGrp="1"/>
          </p:cNvSpPr>
          <p:nvPr>
            <p:ph type="sldNum" sz="quarter" idx="12"/>
          </p:nvPr>
        </p:nvSpPr>
        <p:spPr/>
        <p:txBody>
          <a:bodyPr/>
          <a:lstStyle/>
          <a:p>
            <a:fld id="{1B77D787-54E7-894D-9F05-C8B5ED8759B7}" type="slidenum">
              <a:rPr lang="en-KZ" smtClean="0"/>
              <a:t>‹#›</a:t>
            </a:fld>
            <a:endParaRPr lang="en-KZ"/>
          </a:p>
        </p:txBody>
      </p:sp>
    </p:spTree>
    <p:extLst>
      <p:ext uri="{BB962C8B-B14F-4D97-AF65-F5344CB8AC3E}">
        <p14:creationId xmlns:p14="http://schemas.microsoft.com/office/powerpoint/2010/main" val="2437894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0A1644-3449-3BA5-B61F-208EC4BB700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KZ"/>
          </a:p>
        </p:txBody>
      </p:sp>
      <p:sp>
        <p:nvSpPr>
          <p:cNvPr id="3" name="Vertical Text Placeholder 2">
            <a:extLst>
              <a:ext uri="{FF2B5EF4-FFF2-40B4-BE49-F238E27FC236}">
                <a16:creationId xmlns:a16="http://schemas.microsoft.com/office/drawing/2014/main" id="{F5A94DD9-7B3B-5AD9-8853-753BDAD871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Z"/>
          </a:p>
        </p:txBody>
      </p:sp>
      <p:sp>
        <p:nvSpPr>
          <p:cNvPr id="4" name="Date Placeholder 3">
            <a:extLst>
              <a:ext uri="{FF2B5EF4-FFF2-40B4-BE49-F238E27FC236}">
                <a16:creationId xmlns:a16="http://schemas.microsoft.com/office/drawing/2014/main" id="{13875160-E4F5-D318-8270-6D3754B8ECD3}"/>
              </a:ext>
            </a:extLst>
          </p:cNvPr>
          <p:cNvSpPr>
            <a:spLocks noGrp="1"/>
          </p:cNvSpPr>
          <p:nvPr>
            <p:ph type="dt" sz="half" idx="10"/>
          </p:nvPr>
        </p:nvSpPr>
        <p:spPr/>
        <p:txBody>
          <a:bodyPr/>
          <a:lstStyle/>
          <a:p>
            <a:fld id="{F4F218AF-A64A-0042-AD4A-4D87C319B771}" type="datetimeFigureOut">
              <a:rPr lang="en-KZ" smtClean="0"/>
              <a:t>07/24/2025</a:t>
            </a:fld>
            <a:endParaRPr lang="en-KZ"/>
          </a:p>
        </p:txBody>
      </p:sp>
      <p:sp>
        <p:nvSpPr>
          <p:cNvPr id="5" name="Footer Placeholder 4">
            <a:extLst>
              <a:ext uri="{FF2B5EF4-FFF2-40B4-BE49-F238E27FC236}">
                <a16:creationId xmlns:a16="http://schemas.microsoft.com/office/drawing/2014/main" id="{A2B16BA0-D1E6-59E8-00C2-555E584B126E}"/>
              </a:ext>
            </a:extLst>
          </p:cNvPr>
          <p:cNvSpPr>
            <a:spLocks noGrp="1"/>
          </p:cNvSpPr>
          <p:nvPr>
            <p:ph type="ftr" sz="quarter" idx="11"/>
          </p:nvPr>
        </p:nvSpPr>
        <p:spPr/>
        <p:txBody>
          <a:bodyPr/>
          <a:lstStyle/>
          <a:p>
            <a:endParaRPr lang="en-KZ"/>
          </a:p>
        </p:txBody>
      </p:sp>
      <p:sp>
        <p:nvSpPr>
          <p:cNvPr id="6" name="Slide Number Placeholder 5">
            <a:extLst>
              <a:ext uri="{FF2B5EF4-FFF2-40B4-BE49-F238E27FC236}">
                <a16:creationId xmlns:a16="http://schemas.microsoft.com/office/drawing/2014/main" id="{3F40C056-8BD3-B1BE-4F30-EADA9A94153F}"/>
              </a:ext>
            </a:extLst>
          </p:cNvPr>
          <p:cNvSpPr>
            <a:spLocks noGrp="1"/>
          </p:cNvSpPr>
          <p:nvPr>
            <p:ph type="sldNum" sz="quarter" idx="12"/>
          </p:nvPr>
        </p:nvSpPr>
        <p:spPr/>
        <p:txBody>
          <a:bodyPr/>
          <a:lstStyle/>
          <a:p>
            <a:fld id="{1B77D787-54E7-894D-9F05-C8B5ED8759B7}" type="slidenum">
              <a:rPr lang="en-KZ" smtClean="0"/>
              <a:t>‹#›</a:t>
            </a:fld>
            <a:endParaRPr lang="en-KZ"/>
          </a:p>
        </p:txBody>
      </p:sp>
    </p:spTree>
    <p:extLst>
      <p:ext uri="{BB962C8B-B14F-4D97-AF65-F5344CB8AC3E}">
        <p14:creationId xmlns:p14="http://schemas.microsoft.com/office/powerpoint/2010/main" val="1205682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9E0556-F39D-4BDD-8E7E-571E3D21B2D1}"/>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744B1A2B-D525-44D1-8D23-68758DD026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E7C13FE1-66BB-4575-93EF-A8BA103BED55}"/>
              </a:ext>
            </a:extLst>
          </p:cNvPr>
          <p:cNvSpPr>
            <a:spLocks noGrp="1"/>
          </p:cNvSpPr>
          <p:nvPr>
            <p:ph type="dt" sz="half" idx="10"/>
          </p:nvPr>
        </p:nvSpPr>
        <p:spPr/>
        <p:txBody>
          <a:bodyPr/>
          <a:lstStyle/>
          <a:p>
            <a:fld id="{542EBE26-E5B0-4B00-93B1-430C002F1CE9}" type="datetimeFigureOut">
              <a:rPr lang="ru-RU" smtClean="0"/>
              <a:t>24.07.2025</a:t>
            </a:fld>
            <a:endParaRPr lang="ru-RU"/>
          </a:p>
        </p:txBody>
      </p:sp>
      <p:sp>
        <p:nvSpPr>
          <p:cNvPr id="5" name="Нижний колонтитул 4">
            <a:extLst>
              <a:ext uri="{FF2B5EF4-FFF2-40B4-BE49-F238E27FC236}">
                <a16:creationId xmlns:a16="http://schemas.microsoft.com/office/drawing/2014/main" id="{C4C9D9B7-5605-46BC-BFB5-54F8A26A96F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7A215E2-F3A1-46B0-9F3C-29110C73049A}"/>
              </a:ext>
            </a:extLst>
          </p:cNvPr>
          <p:cNvSpPr>
            <a:spLocks noGrp="1"/>
          </p:cNvSpPr>
          <p:nvPr>
            <p:ph type="sldNum" sz="quarter" idx="12"/>
          </p:nvPr>
        </p:nvSpPr>
        <p:spPr/>
        <p:txBody>
          <a:bodyPr/>
          <a:lstStyle/>
          <a:p>
            <a:fld id="{3F7335EC-64CA-451F-80C3-8F64C3643CA7}" type="slidenum">
              <a:rPr lang="ru-RU" smtClean="0"/>
              <a:t>‹#›</a:t>
            </a:fld>
            <a:endParaRPr lang="ru-RU"/>
          </a:p>
        </p:txBody>
      </p:sp>
    </p:spTree>
    <p:extLst>
      <p:ext uri="{BB962C8B-B14F-4D97-AF65-F5344CB8AC3E}">
        <p14:creationId xmlns:p14="http://schemas.microsoft.com/office/powerpoint/2010/main" val="2821899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16C9F3-F5DB-45BC-93CC-24D698C40EF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E55CF6F-B2A0-4448-A209-CE1D52312950}"/>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2F112FA-D9A3-4379-BFD9-22051E3D083B}"/>
              </a:ext>
            </a:extLst>
          </p:cNvPr>
          <p:cNvSpPr>
            <a:spLocks noGrp="1"/>
          </p:cNvSpPr>
          <p:nvPr>
            <p:ph type="dt" sz="half" idx="10"/>
          </p:nvPr>
        </p:nvSpPr>
        <p:spPr/>
        <p:txBody>
          <a:bodyPr/>
          <a:lstStyle/>
          <a:p>
            <a:fld id="{542EBE26-E5B0-4B00-93B1-430C002F1CE9}" type="datetimeFigureOut">
              <a:rPr lang="ru-RU" smtClean="0"/>
              <a:t>24.07.2025</a:t>
            </a:fld>
            <a:endParaRPr lang="ru-RU"/>
          </a:p>
        </p:txBody>
      </p:sp>
      <p:sp>
        <p:nvSpPr>
          <p:cNvPr id="5" name="Нижний колонтитул 4">
            <a:extLst>
              <a:ext uri="{FF2B5EF4-FFF2-40B4-BE49-F238E27FC236}">
                <a16:creationId xmlns:a16="http://schemas.microsoft.com/office/drawing/2014/main" id="{3EEABDC7-A264-4BA5-8A0F-9F811843467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F07ABA6-3570-449D-A260-706C29FF0677}"/>
              </a:ext>
            </a:extLst>
          </p:cNvPr>
          <p:cNvSpPr>
            <a:spLocks noGrp="1"/>
          </p:cNvSpPr>
          <p:nvPr>
            <p:ph type="sldNum" sz="quarter" idx="12"/>
          </p:nvPr>
        </p:nvSpPr>
        <p:spPr/>
        <p:txBody>
          <a:bodyPr/>
          <a:lstStyle/>
          <a:p>
            <a:fld id="{3F7335EC-64CA-451F-80C3-8F64C3643CA7}" type="slidenum">
              <a:rPr lang="ru-RU" smtClean="0"/>
              <a:t>‹#›</a:t>
            </a:fld>
            <a:endParaRPr lang="ru-RU"/>
          </a:p>
        </p:txBody>
      </p:sp>
    </p:spTree>
    <p:extLst>
      <p:ext uri="{BB962C8B-B14F-4D97-AF65-F5344CB8AC3E}">
        <p14:creationId xmlns:p14="http://schemas.microsoft.com/office/powerpoint/2010/main" val="1821329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A6E018-5DEA-3AE9-E8A9-2887A0335793}"/>
              </a:ext>
            </a:extLst>
          </p:cNvPr>
          <p:cNvSpPr/>
          <p:nvPr/>
        </p:nvSpPr>
        <p:spPr>
          <a:xfrm>
            <a:off x="1600200" y="2058988"/>
            <a:ext cx="7199313"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pic>
        <p:nvPicPr>
          <p:cNvPr id="5" name="Picture 7">
            <a:extLst>
              <a:ext uri="{FF2B5EF4-FFF2-40B4-BE49-F238E27FC236}">
                <a16:creationId xmlns:a16="http://schemas.microsoft.com/office/drawing/2014/main" id="{A6EB518E-B015-2C83-3D6B-774B7FEE51D8}"/>
              </a:ext>
            </a:extLst>
          </p:cNvPr>
          <p:cNvPicPr>
            <a:picLocks noChangeArrowheads="1"/>
          </p:cNvPicPr>
          <p:nvPr userDrawn="1"/>
        </p:nvPicPr>
        <p:blipFill>
          <a:blip r:embed="rId2">
            <a:extLst>
              <a:ext uri="{28A0092B-C50C-407E-A947-70E740481C1C}">
                <a14:useLocalDpi xmlns:a14="http://schemas.microsoft.com/office/drawing/2010/main" val="0"/>
              </a:ext>
            </a:extLst>
          </a:blip>
          <a:srcRect l="-2" t="1903" r="-1584" b="16666"/>
          <a:stretch>
            <a:fillRect/>
          </a:stretch>
        </p:blipFill>
        <p:spPr bwMode="auto">
          <a:xfrm>
            <a:off x="8951913" y="2058988"/>
            <a:ext cx="3352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A picture containing mammal, outdoor, standing, brown&#10;&#10;Description automatically generated">
            <a:extLst>
              <a:ext uri="{FF2B5EF4-FFF2-40B4-BE49-F238E27FC236}">
                <a16:creationId xmlns:a16="http://schemas.microsoft.com/office/drawing/2014/main" id="{291389F3-4777-5C77-020E-4087DD2296E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4362" t="124" r="-1888" b="5432"/>
          <a:stretch>
            <a:fillRect/>
          </a:stretch>
        </p:blipFill>
        <p:spPr bwMode="auto">
          <a:xfrm>
            <a:off x="-52388" y="2058988"/>
            <a:ext cx="15541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51777" y="2263913"/>
            <a:ext cx="6949440" cy="3143393"/>
          </a:xfrm>
        </p:spPr>
        <p:txBody>
          <a:bodyPr/>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582961559"/>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5A977A-830A-4A7A-8722-B97315845FA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A63B70CF-3715-49FD-9CF8-A78006DF76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6698662A-F404-414B-8961-3B420B76F3A3}"/>
              </a:ext>
            </a:extLst>
          </p:cNvPr>
          <p:cNvSpPr>
            <a:spLocks noGrp="1"/>
          </p:cNvSpPr>
          <p:nvPr>
            <p:ph type="dt" sz="half" idx="10"/>
          </p:nvPr>
        </p:nvSpPr>
        <p:spPr/>
        <p:txBody>
          <a:bodyPr/>
          <a:lstStyle/>
          <a:p>
            <a:fld id="{542EBE26-E5B0-4B00-93B1-430C002F1CE9}" type="datetimeFigureOut">
              <a:rPr lang="ru-RU" smtClean="0"/>
              <a:t>24.07.2025</a:t>
            </a:fld>
            <a:endParaRPr lang="ru-RU"/>
          </a:p>
        </p:txBody>
      </p:sp>
      <p:sp>
        <p:nvSpPr>
          <p:cNvPr id="5" name="Нижний колонтитул 4">
            <a:extLst>
              <a:ext uri="{FF2B5EF4-FFF2-40B4-BE49-F238E27FC236}">
                <a16:creationId xmlns:a16="http://schemas.microsoft.com/office/drawing/2014/main" id="{8D8C33A7-3A44-453C-883F-B6DFD794C6E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D7EF09A-8369-46A4-8073-D6318B86376B}"/>
              </a:ext>
            </a:extLst>
          </p:cNvPr>
          <p:cNvSpPr>
            <a:spLocks noGrp="1"/>
          </p:cNvSpPr>
          <p:nvPr>
            <p:ph type="sldNum" sz="quarter" idx="12"/>
          </p:nvPr>
        </p:nvSpPr>
        <p:spPr/>
        <p:txBody>
          <a:bodyPr/>
          <a:lstStyle/>
          <a:p>
            <a:fld id="{3F7335EC-64CA-451F-80C3-8F64C3643CA7}" type="slidenum">
              <a:rPr lang="ru-RU" smtClean="0"/>
              <a:t>‹#›</a:t>
            </a:fld>
            <a:endParaRPr lang="ru-RU"/>
          </a:p>
        </p:txBody>
      </p:sp>
    </p:spTree>
    <p:extLst>
      <p:ext uri="{BB962C8B-B14F-4D97-AF65-F5344CB8AC3E}">
        <p14:creationId xmlns:p14="http://schemas.microsoft.com/office/powerpoint/2010/main" val="21519164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142AE5-E629-499F-8B17-54D5A27F273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707BBC4-BE7B-4F8F-A040-C2C2283E6F92}"/>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9C042811-860B-49BF-8EA6-48EFC8653EE2}"/>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22056E82-B043-4325-AE3D-EDB56B4EDA21}"/>
              </a:ext>
            </a:extLst>
          </p:cNvPr>
          <p:cNvSpPr>
            <a:spLocks noGrp="1"/>
          </p:cNvSpPr>
          <p:nvPr>
            <p:ph type="dt" sz="half" idx="10"/>
          </p:nvPr>
        </p:nvSpPr>
        <p:spPr/>
        <p:txBody>
          <a:bodyPr/>
          <a:lstStyle/>
          <a:p>
            <a:fld id="{542EBE26-E5B0-4B00-93B1-430C002F1CE9}" type="datetimeFigureOut">
              <a:rPr lang="ru-RU" smtClean="0"/>
              <a:t>24.07.2025</a:t>
            </a:fld>
            <a:endParaRPr lang="ru-RU"/>
          </a:p>
        </p:txBody>
      </p:sp>
      <p:sp>
        <p:nvSpPr>
          <p:cNvPr id="6" name="Нижний колонтитул 5">
            <a:extLst>
              <a:ext uri="{FF2B5EF4-FFF2-40B4-BE49-F238E27FC236}">
                <a16:creationId xmlns:a16="http://schemas.microsoft.com/office/drawing/2014/main" id="{DCB6B986-44F5-42F6-A39B-18B29552E69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511F707-820F-4752-8282-8101220216B7}"/>
              </a:ext>
            </a:extLst>
          </p:cNvPr>
          <p:cNvSpPr>
            <a:spLocks noGrp="1"/>
          </p:cNvSpPr>
          <p:nvPr>
            <p:ph type="sldNum" sz="quarter" idx="12"/>
          </p:nvPr>
        </p:nvSpPr>
        <p:spPr/>
        <p:txBody>
          <a:bodyPr/>
          <a:lstStyle/>
          <a:p>
            <a:fld id="{3F7335EC-64CA-451F-80C3-8F64C3643CA7}" type="slidenum">
              <a:rPr lang="ru-RU" smtClean="0"/>
              <a:t>‹#›</a:t>
            </a:fld>
            <a:endParaRPr lang="ru-RU"/>
          </a:p>
        </p:txBody>
      </p:sp>
    </p:spTree>
    <p:extLst>
      <p:ext uri="{BB962C8B-B14F-4D97-AF65-F5344CB8AC3E}">
        <p14:creationId xmlns:p14="http://schemas.microsoft.com/office/powerpoint/2010/main" val="6099251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930477-59EC-40A3-A7DC-5D7312BEC911}"/>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4EA14D9D-F314-4049-A611-5B8F1F48B1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DC1F6A9A-A353-4C3D-83A7-90AB9091180F}"/>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25C03C3C-66E5-47E0-A749-7360C8678D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612B663B-F1D4-4474-BCA3-EFF3A4B8C6D2}"/>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16F0AC37-601B-4E78-9E2D-E6356703E346}"/>
              </a:ext>
            </a:extLst>
          </p:cNvPr>
          <p:cNvSpPr>
            <a:spLocks noGrp="1"/>
          </p:cNvSpPr>
          <p:nvPr>
            <p:ph type="dt" sz="half" idx="10"/>
          </p:nvPr>
        </p:nvSpPr>
        <p:spPr/>
        <p:txBody>
          <a:bodyPr/>
          <a:lstStyle/>
          <a:p>
            <a:fld id="{542EBE26-E5B0-4B00-93B1-430C002F1CE9}" type="datetimeFigureOut">
              <a:rPr lang="ru-RU" smtClean="0"/>
              <a:t>24.07.2025</a:t>
            </a:fld>
            <a:endParaRPr lang="ru-RU"/>
          </a:p>
        </p:txBody>
      </p:sp>
      <p:sp>
        <p:nvSpPr>
          <p:cNvPr id="8" name="Нижний колонтитул 7">
            <a:extLst>
              <a:ext uri="{FF2B5EF4-FFF2-40B4-BE49-F238E27FC236}">
                <a16:creationId xmlns:a16="http://schemas.microsoft.com/office/drawing/2014/main" id="{4F488C69-69ED-4FB2-8316-FB2B65193FCB}"/>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79A9DC87-E9DB-4318-A4BC-64C33E0EA3A6}"/>
              </a:ext>
            </a:extLst>
          </p:cNvPr>
          <p:cNvSpPr>
            <a:spLocks noGrp="1"/>
          </p:cNvSpPr>
          <p:nvPr>
            <p:ph type="sldNum" sz="quarter" idx="12"/>
          </p:nvPr>
        </p:nvSpPr>
        <p:spPr/>
        <p:txBody>
          <a:bodyPr/>
          <a:lstStyle/>
          <a:p>
            <a:fld id="{3F7335EC-64CA-451F-80C3-8F64C3643CA7}" type="slidenum">
              <a:rPr lang="ru-RU" smtClean="0"/>
              <a:t>‹#›</a:t>
            </a:fld>
            <a:endParaRPr lang="ru-RU"/>
          </a:p>
        </p:txBody>
      </p:sp>
    </p:spTree>
    <p:extLst>
      <p:ext uri="{BB962C8B-B14F-4D97-AF65-F5344CB8AC3E}">
        <p14:creationId xmlns:p14="http://schemas.microsoft.com/office/powerpoint/2010/main" val="27035911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2FB366-5253-4738-871E-8B8561B28756}"/>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6FF4214B-59EF-4125-AAD9-8576351ADF08}"/>
              </a:ext>
            </a:extLst>
          </p:cNvPr>
          <p:cNvSpPr>
            <a:spLocks noGrp="1"/>
          </p:cNvSpPr>
          <p:nvPr>
            <p:ph type="dt" sz="half" idx="10"/>
          </p:nvPr>
        </p:nvSpPr>
        <p:spPr/>
        <p:txBody>
          <a:bodyPr/>
          <a:lstStyle/>
          <a:p>
            <a:fld id="{542EBE26-E5B0-4B00-93B1-430C002F1CE9}" type="datetimeFigureOut">
              <a:rPr lang="ru-RU" smtClean="0"/>
              <a:t>24.07.2025</a:t>
            </a:fld>
            <a:endParaRPr lang="ru-RU"/>
          </a:p>
        </p:txBody>
      </p:sp>
      <p:sp>
        <p:nvSpPr>
          <p:cNvPr id="4" name="Нижний колонтитул 3">
            <a:extLst>
              <a:ext uri="{FF2B5EF4-FFF2-40B4-BE49-F238E27FC236}">
                <a16:creationId xmlns:a16="http://schemas.microsoft.com/office/drawing/2014/main" id="{30E97E17-7AF4-49ED-AFC1-161A404415A0}"/>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305F05DD-C4A4-4D5B-91D0-609E3428277C}"/>
              </a:ext>
            </a:extLst>
          </p:cNvPr>
          <p:cNvSpPr>
            <a:spLocks noGrp="1"/>
          </p:cNvSpPr>
          <p:nvPr>
            <p:ph type="sldNum" sz="quarter" idx="12"/>
          </p:nvPr>
        </p:nvSpPr>
        <p:spPr/>
        <p:txBody>
          <a:bodyPr/>
          <a:lstStyle/>
          <a:p>
            <a:fld id="{3F7335EC-64CA-451F-80C3-8F64C3643CA7}" type="slidenum">
              <a:rPr lang="ru-RU" smtClean="0"/>
              <a:t>‹#›</a:t>
            </a:fld>
            <a:endParaRPr lang="ru-RU"/>
          </a:p>
        </p:txBody>
      </p:sp>
    </p:spTree>
    <p:extLst>
      <p:ext uri="{BB962C8B-B14F-4D97-AF65-F5344CB8AC3E}">
        <p14:creationId xmlns:p14="http://schemas.microsoft.com/office/powerpoint/2010/main" val="1328766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19367A89-62EE-42BE-B990-4158F5C99F10}"/>
              </a:ext>
            </a:extLst>
          </p:cNvPr>
          <p:cNvSpPr>
            <a:spLocks noGrp="1"/>
          </p:cNvSpPr>
          <p:nvPr>
            <p:ph type="dt" sz="half" idx="10"/>
          </p:nvPr>
        </p:nvSpPr>
        <p:spPr/>
        <p:txBody>
          <a:bodyPr/>
          <a:lstStyle/>
          <a:p>
            <a:fld id="{542EBE26-E5B0-4B00-93B1-430C002F1CE9}" type="datetimeFigureOut">
              <a:rPr lang="ru-RU" smtClean="0"/>
              <a:t>24.07.2025</a:t>
            </a:fld>
            <a:endParaRPr lang="ru-RU"/>
          </a:p>
        </p:txBody>
      </p:sp>
      <p:sp>
        <p:nvSpPr>
          <p:cNvPr id="3" name="Нижний колонтитул 2">
            <a:extLst>
              <a:ext uri="{FF2B5EF4-FFF2-40B4-BE49-F238E27FC236}">
                <a16:creationId xmlns:a16="http://schemas.microsoft.com/office/drawing/2014/main" id="{E0C4BE8D-F1C7-4330-967F-8F32649D9953}"/>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EAA45C26-6497-4AA2-93CD-8E2732633F91}"/>
              </a:ext>
            </a:extLst>
          </p:cNvPr>
          <p:cNvSpPr>
            <a:spLocks noGrp="1"/>
          </p:cNvSpPr>
          <p:nvPr>
            <p:ph type="sldNum" sz="quarter" idx="12"/>
          </p:nvPr>
        </p:nvSpPr>
        <p:spPr/>
        <p:txBody>
          <a:bodyPr/>
          <a:lstStyle/>
          <a:p>
            <a:fld id="{3F7335EC-64CA-451F-80C3-8F64C3643CA7}" type="slidenum">
              <a:rPr lang="ru-RU" smtClean="0"/>
              <a:t>‹#›</a:t>
            </a:fld>
            <a:endParaRPr lang="ru-RU"/>
          </a:p>
        </p:txBody>
      </p:sp>
    </p:spTree>
    <p:extLst>
      <p:ext uri="{BB962C8B-B14F-4D97-AF65-F5344CB8AC3E}">
        <p14:creationId xmlns:p14="http://schemas.microsoft.com/office/powerpoint/2010/main" val="1297652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FC2A5B-0692-4ED8-93C1-C3214B7CE02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2D2D9B95-6CA8-47DE-A984-4A7483073C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6A4D50CA-086F-470B-A0C0-44E8044A37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B2F26E9-54F1-46B3-A673-39EC38414B8B}"/>
              </a:ext>
            </a:extLst>
          </p:cNvPr>
          <p:cNvSpPr>
            <a:spLocks noGrp="1"/>
          </p:cNvSpPr>
          <p:nvPr>
            <p:ph type="dt" sz="half" idx="10"/>
          </p:nvPr>
        </p:nvSpPr>
        <p:spPr/>
        <p:txBody>
          <a:bodyPr/>
          <a:lstStyle/>
          <a:p>
            <a:fld id="{542EBE26-E5B0-4B00-93B1-430C002F1CE9}" type="datetimeFigureOut">
              <a:rPr lang="ru-RU" smtClean="0"/>
              <a:t>24.07.2025</a:t>
            </a:fld>
            <a:endParaRPr lang="ru-RU"/>
          </a:p>
        </p:txBody>
      </p:sp>
      <p:sp>
        <p:nvSpPr>
          <p:cNvPr id="6" name="Нижний колонтитул 5">
            <a:extLst>
              <a:ext uri="{FF2B5EF4-FFF2-40B4-BE49-F238E27FC236}">
                <a16:creationId xmlns:a16="http://schemas.microsoft.com/office/drawing/2014/main" id="{937D5EE6-C421-4D1D-8769-5D28AF61B08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CEA505E-4A11-4651-BC6D-EE6D5DEAA986}"/>
              </a:ext>
            </a:extLst>
          </p:cNvPr>
          <p:cNvSpPr>
            <a:spLocks noGrp="1"/>
          </p:cNvSpPr>
          <p:nvPr>
            <p:ph type="sldNum" sz="quarter" idx="12"/>
          </p:nvPr>
        </p:nvSpPr>
        <p:spPr/>
        <p:txBody>
          <a:bodyPr/>
          <a:lstStyle/>
          <a:p>
            <a:fld id="{3F7335EC-64CA-451F-80C3-8F64C3643CA7}" type="slidenum">
              <a:rPr lang="ru-RU" smtClean="0"/>
              <a:t>‹#›</a:t>
            </a:fld>
            <a:endParaRPr lang="ru-RU"/>
          </a:p>
        </p:txBody>
      </p:sp>
    </p:spTree>
    <p:extLst>
      <p:ext uri="{BB962C8B-B14F-4D97-AF65-F5344CB8AC3E}">
        <p14:creationId xmlns:p14="http://schemas.microsoft.com/office/powerpoint/2010/main" val="6466961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89B671-5ABA-4E1D-8F5F-4F58ED8A251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3DAA972E-177B-473A-83FE-464D0F393A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A5C3BC3-B808-44C4-BECE-58651B865F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C8AD886-AEFC-4E21-8B65-8E14DF20971F}"/>
              </a:ext>
            </a:extLst>
          </p:cNvPr>
          <p:cNvSpPr>
            <a:spLocks noGrp="1"/>
          </p:cNvSpPr>
          <p:nvPr>
            <p:ph type="dt" sz="half" idx="10"/>
          </p:nvPr>
        </p:nvSpPr>
        <p:spPr/>
        <p:txBody>
          <a:bodyPr/>
          <a:lstStyle/>
          <a:p>
            <a:fld id="{542EBE26-E5B0-4B00-93B1-430C002F1CE9}" type="datetimeFigureOut">
              <a:rPr lang="ru-RU" smtClean="0"/>
              <a:t>24.07.2025</a:t>
            </a:fld>
            <a:endParaRPr lang="ru-RU"/>
          </a:p>
        </p:txBody>
      </p:sp>
      <p:sp>
        <p:nvSpPr>
          <p:cNvPr id="6" name="Нижний колонтитул 5">
            <a:extLst>
              <a:ext uri="{FF2B5EF4-FFF2-40B4-BE49-F238E27FC236}">
                <a16:creationId xmlns:a16="http://schemas.microsoft.com/office/drawing/2014/main" id="{17F849EE-DE09-47BE-845A-443728C6138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70DC71D-7866-4CD0-BADD-C65C2B78A089}"/>
              </a:ext>
            </a:extLst>
          </p:cNvPr>
          <p:cNvSpPr>
            <a:spLocks noGrp="1"/>
          </p:cNvSpPr>
          <p:nvPr>
            <p:ph type="sldNum" sz="quarter" idx="12"/>
          </p:nvPr>
        </p:nvSpPr>
        <p:spPr/>
        <p:txBody>
          <a:bodyPr/>
          <a:lstStyle/>
          <a:p>
            <a:fld id="{3F7335EC-64CA-451F-80C3-8F64C3643CA7}" type="slidenum">
              <a:rPr lang="ru-RU" smtClean="0"/>
              <a:t>‹#›</a:t>
            </a:fld>
            <a:endParaRPr lang="ru-RU"/>
          </a:p>
        </p:txBody>
      </p:sp>
    </p:spTree>
    <p:extLst>
      <p:ext uri="{BB962C8B-B14F-4D97-AF65-F5344CB8AC3E}">
        <p14:creationId xmlns:p14="http://schemas.microsoft.com/office/powerpoint/2010/main" val="5311088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231CA5-E9E1-4867-8D77-D25D16FFEFA4}"/>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7FDD9240-D665-4FCD-B275-F4E68EEA03D8}"/>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5F5252C-692B-49EF-BC08-64B4DE761521}"/>
              </a:ext>
            </a:extLst>
          </p:cNvPr>
          <p:cNvSpPr>
            <a:spLocks noGrp="1"/>
          </p:cNvSpPr>
          <p:nvPr>
            <p:ph type="dt" sz="half" idx="10"/>
          </p:nvPr>
        </p:nvSpPr>
        <p:spPr/>
        <p:txBody>
          <a:bodyPr/>
          <a:lstStyle/>
          <a:p>
            <a:fld id="{542EBE26-E5B0-4B00-93B1-430C002F1CE9}" type="datetimeFigureOut">
              <a:rPr lang="ru-RU" smtClean="0"/>
              <a:t>24.07.2025</a:t>
            </a:fld>
            <a:endParaRPr lang="ru-RU"/>
          </a:p>
        </p:txBody>
      </p:sp>
      <p:sp>
        <p:nvSpPr>
          <p:cNvPr id="5" name="Нижний колонтитул 4">
            <a:extLst>
              <a:ext uri="{FF2B5EF4-FFF2-40B4-BE49-F238E27FC236}">
                <a16:creationId xmlns:a16="http://schemas.microsoft.com/office/drawing/2014/main" id="{DC3BC685-FB16-42C2-A61E-1F3C69B0F63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2134112-5B0F-4B91-8D3F-D58B08CAF1F3}"/>
              </a:ext>
            </a:extLst>
          </p:cNvPr>
          <p:cNvSpPr>
            <a:spLocks noGrp="1"/>
          </p:cNvSpPr>
          <p:nvPr>
            <p:ph type="sldNum" sz="quarter" idx="12"/>
          </p:nvPr>
        </p:nvSpPr>
        <p:spPr/>
        <p:txBody>
          <a:bodyPr/>
          <a:lstStyle/>
          <a:p>
            <a:fld id="{3F7335EC-64CA-451F-80C3-8F64C3643CA7}" type="slidenum">
              <a:rPr lang="ru-RU" smtClean="0"/>
              <a:t>‹#›</a:t>
            </a:fld>
            <a:endParaRPr lang="ru-RU"/>
          </a:p>
        </p:txBody>
      </p:sp>
    </p:spTree>
    <p:extLst>
      <p:ext uri="{BB962C8B-B14F-4D97-AF65-F5344CB8AC3E}">
        <p14:creationId xmlns:p14="http://schemas.microsoft.com/office/powerpoint/2010/main" val="40079196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FCA8014-AFFD-4B38-B4D0-2B77403EB55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DDC26DA2-E0F0-43FC-8AA7-5B0A589C650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CA90056-9D87-4BA1-A871-2668429F4971}"/>
              </a:ext>
            </a:extLst>
          </p:cNvPr>
          <p:cNvSpPr>
            <a:spLocks noGrp="1"/>
          </p:cNvSpPr>
          <p:nvPr>
            <p:ph type="dt" sz="half" idx="10"/>
          </p:nvPr>
        </p:nvSpPr>
        <p:spPr/>
        <p:txBody>
          <a:bodyPr/>
          <a:lstStyle/>
          <a:p>
            <a:fld id="{542EBE26-E5B0-4B00-93B1-430C002F1CE9}" type="datetimeFigureOut">
              <a:rPr lang="ru-RU" smtClean="0"/>
              <a:t>24.07.2025</a:t>
            </a:fld>
            <a:endParaRPr lang="ru-RU"/>
          </a:p>
        </p:txBody>
      </p:sp>
      <p:sp>
        <p:nvSpPr>
          <p:cNvPr id="5" name="Нижний колонтитул 4">
            <a:extLst>
              <a:ext uri="{FF2B5EF4-FFF2-40B4-BE49-F238E27FC236}">
                <a16:creationId xmlns:a16="http://schemas.microsoft.com/office/drawing/2014/main" id="{A6126794-BC6E-4731-B93A-2003669DF66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DC3A415-7322-43D1-9D49-6E15E5869006}"/>
              </a:ext>
            </a:extLst>
          </p:cNvPr>
          <p:cNvSpPr>
            <a:spLocks noGrp="1"/>
          </p:cNvSpPr>
          <p:nvPr>
            <p:ph type="sldNum" sz="quarter" idx="12"/>
          </p:nvPr>
        </p:nvSpPr>
        <p:spPr/>
        <p:txBody>
          <a:bodyPr/>
          <a:lstStyle/>
          <a:p>
            <a:fld id="{3F7335EC-64CA-451F-80C3-8F64C3643CA7}" type="slidenum">
              <a:rPr lang="ru-RU" smtClean="0"/>
              <a:t>‹#›</a:t>
            </a:fld>
            <a:endParaRPr lang="ru-RU"/>
          </a:p>
        </p:txBody>
      </p:sp>
    </p:spTree>
    <p:extLst>
      <p:ext uri="{BB962C8B-B14F-4D97-AF65-F5344CB8AC3E}">
        <p14:creationId xmlns:p14="http://schemas.microsoft.com/office/powerpoint/2010/main" val="3568730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B671ED-B32E-BC82-5198-F42F91E5E99D}"/>
              </a:ext>
            </a:extLst>
          </p:cNvPr>
          <p:cNvSpPr/>
          <p:nvPr/>
        </p:nvSpPr>
        <p:spPr>
          <a:xfrm>
            <a:off x="1600200" y="2058988"/>
            <a:ext cx="7199313"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pic>
        <p:nvPicPr>
          <p:cNvPr id="5" name="Picture 7">
            <a:extLst>
              <a:ext uri="{FF2B5EF4-FFF2-40B4-BE49-F238E27FC236}">
                <a16:creationId xmlns:a16="http://schemas.microsoft.com/office/drawing/2014/main" id="{88061E03-5D5C-2E88-05BA-FE6A6CFAD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2058988"/>
            <a:ext cx="14906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9276D94A-1D16-C318-DF8F-FEE61B3DA8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9050" y="2058988"/>
            <a:ext cx="32829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51777" y="2263913"/>
            <a:ext cx="6949440" cy="3143393"/>
          </a:xfrm>
        </p:spPr>
        <p:txBody>
          <a:bodyPr/>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69695224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B3BA69-D4C4-BCF0-D23F-DBDACB96D390}"/>
              </a:ext>
            </a:extLst>
          </p:cNvPr>
          <p:cNvSpPr/>
          <p:nvPr/>
        </p:nvSpPr>
        <p:spPr>
          <a:xfrm>
            <a:off x="1600200" y="2058988"/>
            <a:ext cx="7199313"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pic>
        <p:nvPicPr>
          <p:cNvPr id="5" name="Picture 7">
            <a:extLst>
              <a:ext uri="{FF2B5EF4-FFF2-40B4-BE49-F238E27FC236}">
                <a16:creationId xmlns:a16="http://schemas.microsoft.com/office/drawing/2014/main" id="{AC96AD09-F698-1C55-E6C7-2A7E714C0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2058988"/>
            <a:ext cx="14906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0E3CA5EB-847E-DE66-5A3C-3751FDF61D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9050" y="2058988"/>
            <a:ext cx="32829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51777" y="2263913"/>
            <a:ext cx="6949440" cy="3143393"/>
          </a:xfrm>
        </p:spPr>
        <p:txBody>
          <a:bodyPr/>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625838618"/>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5C89DB-3D63-7AB8-6E5E-BCBCA265C241}"/>
              </a:ext>
            </a:extLst>
          </p:cNvPr>
          <p:cNvSpPr/>
          <p:nvPr userDrawn="1"/>
        </p:nvSpPr>
        <p:spPr>
          <a:xfrm>
            <a:off x="0" y="6629400"/>
            <a:ext cx="3044825" cy="2286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a:extLst>
              <a:ext uri="{FF2B5EF4-FFF2-40B4-BE49-F238E27FC236}">
                <a16:creationId xmlns:a16="http://schemas.microsoft.com/office/drawing/2014/main" id="{9A11AB41-2860-C2AC-10B8-0E14DE4BC2F8}"/>
              </a:ext>
            </a:extLst>
          </p:cNvPr>
          <p:cNvSpPr>
            <a:spLocks noGrp="1"/>
          </p:cNvSpPr>
          <p:nvPr>
            <p:ph type="sldNum" sz="quarter" idx="10"/>
          </p:nvPr>
        </p:nvSpPr>
        <p:spPr/>
        <p:txBody>
          <a:bodyPr/>
          <a:lstStyle>
            <a:lvl1pPr algn="r">
              <a:defRPr sz="1100">
                <a:solidFill>
                  <a:schemeClr val="accent1">
                    <a:lumMod val="50000"/>
                  </a:schemeClr>
                </a:solidFill>
              </a:defRPr>
            </a:lvl1pPr>
          </a:lstStyle>
          <a:p>
            <a:pPr>
              <a:defRPr/>
            </a:pPr>
            <a:fld id="{52AC1519-CB12-B74B-9359-E2FB97DC1096}" type="slidenum">
              <a:rPr lang="en-US"/>
              <a:pPr>
                <a:defRPr/>
              </a:pPr>
              <a:t>‹#›</a:t>
            </a:fld>
            <a:endParaRPr lang="en-US"/>
          </a:p>
        </p:txBody>
      </p:sp>
      <p:sp>
        <p:nvSpPr>
          <p:cNvPr id="7" name="Date Placeholder 3">
            <a:extLst>
              <a:ext uri="{FF2B5EF4-FFF2-40B4-BE49-F238E27FC236}">
                <a16:creationId xmlns:a16="http://schemas.microsoft.com/office/drawing/2014/main" id="{F24B2C53-D299-2ED1-42CF-DFFEE997A0F3}"/>
              </a:ext>
            </a:extLst>
          </p:cNvPr>
          <p:cNvSpPr>
            <a:spLocks noGrp="1"/>
          </p:cNvSpPr>
          <p:nvPr>
            <p:ph type="dt" sz="half" idx="11"/>
          </p:nvPr>
        </p:nvSpPr>
        <p:spPr/>
        <p:txBody>
          <a:bodyPr/>
          <a:lstStyle>
            <a:lvl1pPr algn="r">
              <a:defRPr sz="1100">
                <a:solidFill>
                  <a:schemeClr val="accent1">
                    <a:lumMod val="50000"/>
                  </a:schemeClr>
                </a:solidFill>
              </a:defRPr>
            </a:lvl1pPr>
          </a:lstStyle>
          <a:p>
            <a:pPr>
              <a:defRPr/>
            </a:pPr>
            <a:r>
              <a:rPr lang="LID4096"/>
              <a:t>5-8 July 2023, Jackson, Wyoming, USA</a:t>
            </a:r>
            <a:endParaRPr lang="en-US"/>
          </a:p>
        </p:txBody>
      </p:sp>
      <p:sp>
        <p:nvSpPr>
          <p:cNvPr id="8" name="Footer Placeholder 4">
            <a:extLst>
              <a:ext uri="{FF2B5EF4-FFF2-40B4-BE49-F238E27FC236}">
                <a16:creationId xmlns:a16="http://schemas.microsoft.com/office/drawing/2014/main" id="{FDB9A768-FF56-7D63-19AC-40251F86FEAE}"/>
              </a:ext>
            </a:extLst>
          </p:cNvPr>
          <p:cNvSpPr>
            <a:spLocks noGrp="1"/>
          </p:cNvSpPr>
          <p:nvPr>
            <p:ph type="ftr" sz="quarter" idx="12"/>
          </p:nvPr>
        </p:nvSpPr>
        <p:spPr/>
        <p:txBody>
          <a:bodyPr/>
          <a:lstStyle>
            <a:lvl1pPr algn="l">
              <a:defRPr sz="1100">
                <a:solidFill>
                  <a:schemeClr val="accent1">
                    <a:lumMod val="50000"/>
                  </a:schemeClr>
                </a:solidFill>
              </a:defRPr>
            </a:lvl1pPr>
          </a:lstStyle>
          <a:p>
            <a:pPr>
              <a:defRPr/>
            </a:pPr>
            <a:r>
              <a:rPr lang="en-US"/>
              <a:t>Global Initiative on Ungulate Migration Inaugural Meeting</a:t>
            </a:r>
          </a:p>
        </p:txBody>
      </p:sp>
    </p:spTree>
    <p:extLst>
      <p:ext uri="{BB962C8B-B14F-4D97-AF65-F5344CB8AC3E}">
        <p14:creationId xmlns:p14="http://schemas.microsoft.com/office/powerpoint/2010/main" val="217906188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F9D736-7548-D91C-E6CE-804D75B22E1D}"/>
              </a:ext>
            </a:extLst>
          </p:cNvPr>
          <p:cNvSpPr/>
          <p:nvPr userDrawn="1"/>
        </p:nvSpPr>
        <p:spPr>
          <a:xfrm>
            <a:off x="0" y="6629400"/>
            <a:ext cx="3044825" cy="2286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Slide Number Placeholder 5">
            <a:extLst>
              <a:ext uri="{FF2B5EF4-FFF2-40B4-BE49-F238E27FC236}">
                <a16:creationId xmlns:a16="http://schemas.microsoft.com/office/drawing/2014/main" id="{01AD2895-8AC4-9CE4-6C3A-96D4DEB19E81}"/>
              </a:ext>
            </a:extLst>
          </p:cNvPr>
          <p:cNvSpPr>
            <a:spLocks noGrp="1"/>
          </p:cNvSpPr>
          <p:nvPr>
            <p:ph type="sldNum" sz="quarter" idx="10"/>
          </p:nvPr>
        </p:nvSpPr>
        <p:spPr/>
        <p:txBody>
          <a:bodyPr/>
          <a:lstStyle>
            <a:lvl1pPr algn="r">
              <a:defRPr sz="1100">
                <a:solidFill>
                  <a:schemeClr val="accent1">
                    <a:lumMod val="50000"/>
                  </a:schemeClr>
                </a:solidFill>
              </a:defRPr>
            </a:lvl1pPr>
          </a:lstStyle>
          <a:p>
            <a:pPr>
              <a:defRPr/>
            </a:pPr>
            <a:fld id="{9CE7AC13-CB28-0A44-BE47-1F5FE293F8D9}" type="slidenum">
              <a:rPr lang="en-US"/>
              <a:pPr>
                <a:defRPr/>
              </a:pPr>
              <a:t>‹#›</a:t>
            </a:fld>
            <a:endParaRPr lang="en-US"/>
          </a:p>
        </p:txBody>
      </p:sp>
      <p:sp>
        <p:nvSpPr>
          <p:cNvPr id="9" name="Date Placeholder 3">
            <a:extLst>
              <a:ext uri="{FF2B5EF4-FFF2-40B4-BE49-F238E27FC236}">
                <a16:creationId xmlns:a16="http://schemas.microsoft.com/office/drawing/2014/main" id="{CA351284-C973-940A-C899-BD5E4B98985A}"/>
              </a:ext>
            </a:extLst>
          </p:cNvPr>
          <p:cNvSpPr>
            <a:spLocks noGrp="1"/>
          </p:cNvSpPr>
          <p:nvPr>
            <p:ph type="dt" sz="half" idx="11"/>
          </p:nvPr>
        </p:nvSpPr>
        <p:spPr/>
        <p:txBody>
          <a:bodyPr/>
          <a:lstStyle>
            <a:lvl1pPr algn="r">
              <a:defRPr sz="1100">
                <a:solidFill>
                  <a:schemeClr val="accent1">
                    <a:lumMod val="50000"/>
                  </a:schemeClr>
                </a:solidFill>
              </a:defRPr>
            </a:lvl1pPr>
          </a:lstStyle>
          <a:p>
            <a:pPr>
              <a:defRPr/>
            </a:pPr>
            <a:r>
              <a:rPr lang="LID4096"/>
              <a:t>5-8 July 2023, Jackson, Wyoming, USA</a:t>
            </a:r>
            <a:endParaRPr lang="en-US"/>
          </a:p>
        </p:txBody>
      </p:sp>
      <p:sp>
        <p:nvSpPr>
          <p:cNvPr id="10" name="Footer Placeholder 4">
            <a:extLst>
              <a:ext uri="{FF2B5EF4-FFF2-40B4-BE49-F238E27FC236}">
                <a16:creationId xmlns:a16="http://schemas.microsoft.com/office/drawing/2014/main" id="{C4FAA30E-D4B5-5912-0438-AE6345143B26}"/>
              </a:ext>
            </a:extLst>
          </p:cNvPr>
          <p:cNvSpPr>
            <a:spLocks noGrp="1"/>
          </p:cNvSpPr>
          <p:nvPr>
            <p:ph type="ftr" sz="quarter" idx="12"/>
          </p:nvPr>
        </p:nvSpPr>
        <p:spPr/>
        <p:txBody>
          <a:bodyPr/>
          <a:lstStyle>
            <a:lvl1pPr algn="l">
              <a:defRPr sz="1100">
                <a:solidFill>
                  <a:schemeClr val="accent1">
                    <a:lumMod val="50000"/>
                  </a:schemeClr>
                </a:solidFill>
              </a:defRPr>
            </a:lvl1pPr>
          </a:lstStyle>
          <a:p>
            <a:pPr>
              <a:defRPr/>
            </a:pPr>
            <a:r>
              <a:rPr lang="en-US"/>
              <a:t>Global Initiative on Ungulate Migration Inaugural Meeting</a:t>
            </a:r>
          </a:p>
        </p:txBody>
      </p:sp>
    </p:spTree>
    <p:extLst>
      <p:ext uri="{BB962C8B-B14F-4D97-AF65-F5344CB8AC3E}">
        <p14:creationId xmlns:p14="http://schemas.microsoft.com/office/powerpoint/2010/main" val="186959340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9F2220-06C3-3855-97F0-E3F9D1758ACC}"/>
              </a:ext>
            </a:extLst>
          </p:cNvPr>
          <p:cNvSpPr/>
          <p:nvPr userDrawn="1"/>
        </p:nvSpPr>
        <p:spPr>
          <a:xfrm>
            <a:off x="0" y="6629400"/>
            <a:ext cx="3044825" cy="2286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2" name="Title 1"/>
          <p:cNvSpPr>
            <a:spLocks noGrp="1"/>
          </p:cNvSpPr>
          <p:nvPr>
            <p:ph type="title"/>
          </p:nvPr>
        </p:nvSpPr>
        <p:spPr/>
        <p:txBody>
          <a:bodyPr/>
          <a:lstStyle/>
          <a:p>
            <a:r>
              <a:rPr lang="en-US"/>
              <a:t>Click to edit Master title style</a:t>
            </a:r>
            <a:endParaRPr/>
          </a:p>
        </p:txBody>
      </p:sp>
      <p:sp>
        <p:nvSpPr>
          <p:cNvPr id="4" name="Slide Number Placeholder 5">
            <a:extLst>
              <a:ext uri="{FF2B5EF4-FFF2-40B4-BE49-F238E27FC236}">
                <a16:creationId xmlns:a16="http://schemas.microsoft.com/office/drawing/2014/main" id="{AE7B3E87-EE33-72DB-7FB1-F00B5C0B41BA}"/>
              </a:ext>
            </a:extLst>
          </p:cNvPr>
          <p:cNvSpPr>
            <a:spLocks noGrp="1"/>
          </p:cNvSpPr>
          <p:nvPr>
            <p:ph type="sldNum" sz="quarter" idx="10"/>
          </p:nvPr>
        </p:nvSpPr>
        <p:spPr/>
        <p:txBody>
          <a:bodyPr/>
          <a:lstStyle>
            <a:lvl1pPr algn="r">
              <a:defRPr sz="1100">
                <a:solidFill>
                  <a:schemeClr val="accent1">
                    <a:lumMod val="50000"/>
                  </a:schemeClr>
                </a:solidFill>
              </a:defRPr>
            </a:lvl1pPr>
          </a:lstStyle>
          <a:p>
            <a:pPr>
              <a:defRPr/>
            </a:pPr>
            <a:fld id="{E57E572E-3DCD-A448-800D-61D1DA821818}" type="slidenum">
              <a:rPr lang="en-US"/>
              <a:pPr>
                <a:defRPr/>
              </a:pPr>
              <a:t>‹#›</a:t>
            </a:fld>
            <a:endParaRPr lang="en-US"/>
          </a:p>
        </p:txBody>
      </p:sp>
      <p:sp>
        <p:nvSpPr>
          <p:cNvPr id="5" name="Date Placeholder 3">
            <a:extLst>
              <a:ext uri="{FF2B5EF4-FFF2-40B4-BE49-F238E27FC236}">
                <a16:creationId xmlns:a16="http://schemas.microsoft.com/office/drawing/2014/main" id="{3E0570E3-FA51-2E83-7173-CB7A9849733F}"/>
              </a:ext>
            </a:extLst>
          </p:cNvPr>
          <p:cNvSpPr>
            <a:spLocks noGrp="1"/>
          </p:cNvSpPr>
          <p:nvPr>
            <p:ph type="dt" sz="half" idx="11"/>
          </p:nvPr>
        </p:nvSpPr>
        <p:spPr/>
        <p:txBody>
          <a:bodyPr/>
          <a:lstStyle>
            <a:lvl1pPr algn="r">
              <a:defRPr sz="1100">
                <a:solidFill>
                  <a:schemeClr val="accent1">
                    <a:lumMod val="50000"/>
                  </a:schemeClr>
                </a:solidFill>
              </a:defRPr>
            </a:lvl1pPr>
          </a:lstStyle>
          <a:p>
            <a:pPr>
              <a:defRPr/>
            </a:pPr>
            <a:r>
              <a:rPr lang="LID4096"/>
              <a:t>5-8 July 2023, Jackson, Wyoming, USA</a:t>
            </a:r>
            <a:endParaRPr lang="en-US"/>
          </a:p>
        </p:txBody>
      </p:sp>
      <p:sp>
        <p:nvSpPr>
          <p:cNvPr id="6" name="Footer Placeholder 4">
            <a:extLst>
              <a:ext uri="{FF2B5EF4-FFF2-40B4-BE49-F238E27FC236}">
                <a16:creationId xmlns:a16="http://schemas.microsoft.com/office/drawing/2014/main" id="{5AF98572-526A-5716-54F4-11B3F6F9B7A1}"/>
              </a:ext>
            </a:extLst>
          </p:cNvPr>
          <p:cNvSpPr>
            <a:spLocks noGrp="1"/>
          </p:cNvSpPr>
          <p:nvPr>
            <p:ph type="ftr" sz="quarter" idx="12"/>
          </p:nvPr>
        </p:nvSpPr>
        <p:spPr/>
        <p:txBody>
          <a:bodyPr/>
          <a:lstStyle>
            <a:lvl1pPr algn="l">
              <a:defRPr sz="1100">
                <a:solidFill>
                  <a:schemeClr val="accent1">
                    <a:lumMod val="50000"/>
                  </a:schemeClr>
                </a:solidFill>
              </a:defRPr>
            </a:lvl1pPr>
          </a:lstStyle>
          <a:p>
            <a:pPr>
              <a:defRPr/>
            </a:pPr>
            <a:r>
              <a:rPr lang="en-US"/>
              <a:t>Global Initiative on Ungulate Migration Inaugural Meeting</a:t>
            </a:r>
          </a:p>
        </p:txBody>
      </p:sp>
    </p:spTree>
    <p:extLst>
      <p:ext uri="{BB962C8B-B14F-4D97-AF65-F5344CB8AC3E}">
        <p14:creationId xmlns:p14="http://schemas.microsoft.com/office/powerpoint/2010/main" val="761257814"/>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E07051-17A5-748E-C7E7-3410E0DFA510}"/>
              </a:ext>
            </a:extLst>
          </p:cNvPr>
          <p:cNvSpPr/>
          <p:nvPr userDrawn="1"/>
        </p:nvSpPr>
        <p:spPr>
          <a:xfrm>
            <a:off x="0" y="6629400"/>
            <a:ext cx="3044825" cy="2286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3" name="Slide Number Placeholder 5">
            <a:extLst>
              <a:ext uri="{FF2B5EF4-FFF2-40B4-BE49-F238E27FC236}">
                <a16:creationId xmlns:a16="http://schemas.microsoft.com/office/drawing/2014/main" id="{6B949D07-14DB-0699-056B-CA6AA306C91F}"/>
              </a:ext>
            </a:extLst>
          </p:cNvPr>
          <p:cNvSpPr>
            <a:spLocks noGrp="1"/>
          </p:cNvSpPr>
          <p:nvPr>
            <p:ph type="sldNum" sz="quarter" idx="10"/>
          </p:nvPr>
        </p:nvSpPr>
        <p:spPr/>
        <p:txBody>
          <a:bodyPr/>
          <a:lstStyle>
            <a:lvl1pPr algn="r">
              <a:defRPr sz="1100">
                <a:solidFill>
                  <a:schemeClr val="accent1">
                    <a:lumMod val="50000"/>
                  </a:schemeClr>
                </a:solidFill>
              </a:defRPr>
            </a:lvl1pPr>
          </a:lstStyle>
          <a:p>
            <a:pPr>
              <a:defRPr/>
            </a:pPr>
            <a:fld id="{7E098480-B2E7-124B-B378-C871594F81FE}" type="slidenum">
              <a:rPr lang="en-US"/>
              <a:pPr>
                <a:defRPr/>
              </a:pPr>
              <a:t>‹#›</a:t>
            </a:fld>
            <a:endParaRPr lang="en-US"/>
          </a:p>
        </p:txBody>
      </p:sp>
      <p:sp>
        <p:nvSpPr>
          <p:cNvPr id="4" name="Date Placeholder 3">
            <a:extLst>
              <a:ext uri="{FF2B5EF4-FFF2-40B4-BE49-F238E27FC236}">
                <a16:creationId xmlns:a16="http://schemas.microsoft.com/office/drawing/2014/main" id="{8A44E3BB-CCA8-B7E5-43C1-4C89DA4A8735}"/>
              </a:ext>
            </a:extLst>
          </p:cNvPr>
          <p:cNvSpPr>
            <a:spLocks noGrp="1"/>
          </p:cNvSpPr>
          <p:nvPr>
            <p:ph type="dt" sz="half" idx="11"/>
          </p:nvPr>
        </p:nvSpPr>
        <p:spPr/>
        <p:txBody>
          <a:bodyPr/>
          <a:lstStyle>
            <a:lvl1pPr algn="r">
              <a:defRPr sz="1100">
                <a:solidFill>
                  <a:schemeClr val="accent1">
                    <a:lumMod val="50000"/>
                  </a:schemeClr>
                </a:solidFill>
              </a:defRPr>
            </a:lvl1pPr>
          </a:lstStyle>
          <a:p>
            <a:pPr>
              <a:defRPr/>
            </a:pPr>
            <a:r>
              <a:rPr lang="LID4096"/>
              <a:t>5-8 July 2023, Jackson, Wyoming, USA</a:t>
            </a:r>
            <a:endParaRPr lang="en-US"/>
          </a:p>
        </p:txBody>
      </p:sp>
      <p:sp>
        <p:nvSpPr>
          <p:cNvPr id="5" name="Footer Placeholder 4">
            <a:extLst>
              <a:ext uri="{FF2B5EF4-FFF2-40B4-BE49-F238E27FC236}">
                <a16:creationId xmlns:a16="http://schemas.microsoft.com/office/drawing/2014/main" id="{B92412C8-7BAD-418A-D373-D53109F164FC}"/>
              </a:ext>
            </a:extLst>
          </p:cNvPr>
          <p:cNvSpPr>
            <a:spLocks noGrp="1"/>
          </p:cNvSpPr>
          <p:nvPr>
            <p:ph type="ftr" sz="quarter" idx="12"/>
          </p:nvPr>
        </p:nvSpPr>
        <p:spPr/>
        <p:txBody>
          <a:bodyPr/>
          <a:lstStyle>
            <a:lvl1pPr algn="l">
              <a:defRPr sz="1100">
                <a:solidFill>
                  <a:schemeClr val="accent1">
                    <a:lumMod val="50000"/>
                  </a:schemeClr>
                </a:solidFill>
              </a:defRPr>
            </a:lvl1pPr>
          </a:lstStyle>
          <a:p>
            <a:pPr>
              <a:defRPr/>
            </a:pPr>
            <a:r>
              <a:rPr lang="en-US"/>
              <a:t>Global Initiative on Ungulate Migration Inaugural Meeting</a:t>
            </a:r>
          </a:p>
        </p:txBody>
      </p:sp>
    </p:spTree>
    <p:extLst>
      <p:ext uri="{BB962C8B-B14F-4D97-AF65-F5344CB8AC3E}">
        <p14:creationId xmlns:p14="http://schemas.microsoft.com/office/powerpoint/2010/main" val="350451921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17E14D-FDAF-4BA6-5120-66DB37F9B3BF}"/>
              </a:ext>
            </a:extLst>
          </p:cNvPr>
          <p:cNvSpPr/>
          <p:nvPr userDrawn="1"/>
        </p:nvSpPr>
        <p:spPr>
          <a:xfrm>
            <a:off x="0" y="6629400"/>
            <a:ext cx="3044825" cy="2286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11" name="Rectangle 10">
            <a:extLst>
              <a:ext uri="{FF2B5EF4-FFF2-40B4-BE49-F238E27FC236}">
                <a16:creationId xmlns:a16="http://schemas.microsoft.com/office/drawing/2014/main" id="{41C31890-C4ED-7CDE-3C58-A6BAD9378256}"/>
              </a:ext>
            </a:extLst>
          </p:cNvPr>
          <p:cNvSpPr/>
          <p:nvPr/>
        </p:nvSpPr>
        <p:spPr>
          <a:xfrm>
            <a:off x="3116263" y="6629400"/>
            <a:ext cx="9075737" cy="228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solidFill>
                <a:schemeClr val="accent1">
                  <a:lumMod val="75000"/>
                </a:schemeClr>
              </a:solidFill>
            </a:endParaRPr>
          </a:p>
        </p:txBody>
      </p:sp>
      <p:sp>
        <p:nvSpPr>
          <p:cNvPr id="1028" name="Title Placeholder 1">
            <a:extLst>
              <a:ext uri="{FF2B5EF4-FFF2-40B4-BE49-F238E27FC236}">
                <a16:creationId xmlns:a16="http://schemas.microsoft.com/office/drawing/2014/main" id="{8EE1A376-82DE-A402-A2E5-7C5A35EF3B78}"/>
              </a:ext>
            </a:extLst>
          </p:cNvPr>
          <p:cNvSpPr>
            <a:spLocks noGrp="1" noChangeArrowheads="1"/>
          </p:cNvSpPr>
          <p:nvPr>
            <p:ph type="title"/>
          </p:nvPr>
        </p:nvSpPr>
        <p:spPr bwMode="auto">
          <a:xfrm>
            <a:off x="1409700" y="276225"/>
            <a:ext cx="9372600"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9" name="Text Placeholder 2">
            <a:extLst>
              <a:ext uri="{FF2B5EF4-FFF2-40B4-BE49-F238E27FC236}">
                <a16:creationId xmlns:a16="http://schemas.microsoft.com/office/drawing/2014/main" id="{F6A93497-A226-AD92-A8E1-C61564FACABB}"/>
              </a:ext>
            </a:extLst>
          </p:cNvPr>
          <p:cNvSpPr>
            <a:spLocks noGrp="1" noChangeArrowheads="1"/>
          </p:cNvSpPr>
          <p:nvPr>
            <p:ph type="body" idx="1"/>
          </p:nvPr>
        </p:nvSpPr>
        <p:spPr bwMode="auto">
          <a:xfrm>
            <a:off x="1409700" y="1565275"/>
            <a:ext cx="9372600"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AF61C51F-9882-FBA0-6058-175AADD3919F}"/>
              </a:ext>
            </a:extLst>
          </p:cNvPr>
          <p:cNvSpPr>
            <a:spLocks noGrp="1"/>
          </p:cNvSpPr>
          <p:nvPr>
            <p:ph type="sldNum" sz="quarter" idx="4"/>
          </p:nvPr>
        </p:nvSpPr>
        <p:spPr>
          <a:xfrm>
            <a:off x="0" y="6638925"/>
            <a:ext cx="411163" cy="228600"/>
          </a:xfrm>
          <a:prstGeom prst="rect">
            <a:avLst/>
          </a:prstGeom>
        </p:spPr>
        <p:txBody>
          <a:bodyPr vert="horz" lIns="91440" tIns="45720" rIns="91440" bIns="45720" rtlCol="0" anchor="ctr"/>
          <a:lstStyle>
            <a:lvl1pPr algn="r" eaLnBrk="1" fontAlgn="auto" hangingPunct="1">
              <a:spcBef>
                <a:spcPts val="0"/>
              </a:spcBef>
              <a:spcAft>
                <a:spcPts val="0"/>
              </a:spcAft>
              <a:defRPr sz="1100">
                <a:solidFill>
                  <a:schemeClr val="accent1">
                    <a:lumMod val="50000"/>
                  </a:schemeClr>
                </a:solidFill>
                <a:latin typeface="+mn-lt"/>
              </a:defRPr>
            </a:lvl1pPr>
          </a:lstStyle>
          <a:p>
            <a:pPr>
              <a:defRPr/>
            </a:pPr>
            <a:fld id="{9A5FEBA5-E4CD-EF48-817F-651967E9A299}" type="slidenum">
              <a:rPr lang="en-US"/>
              <a:pPr>
                <a:defRPr/>
              </a:pPr>
              <a:t>‹#›</a:t>
            </a:fld>
            <a:endParaRPr lang="en-US"/>
          </a:p>
        </p:txBody>
      </p:sp>
      <p:sp>
        <p:nvSpPr>
          <p:cNvPr id="4" name="Date Placeholder 3">
            <a:extLst>
              <a:ext uri="{FF2B5EF4-FFF2-40B4-BE49-F238E27FC236}">
                <a16:creationId xmlns:a16="http://schemas.microsoft.com/office/drawing/2014/main" id="{4F95CA38-E47F-ECCC-A963-CC3BF2A7AA68}"/>
              </a:ext>
            </a:extLst>
          </p:cNvPr>
          <p:cNvSpPr>
            <a:spLocks noGrp="1"/>
          </p:cNvSpPr>
          <p:nvPr>
            <p:ph type="dt" sz="half" idx="2"/>
          </p:nvPr>
        </p:nvSpPr>
        <p:spPr>
          <a:xfrm>
            <a:off x="454025" y="6638925"/>
            <a:ext cx="2528888" cy="228600"/>
          </a:xfrm>
          <a:prstGeom prst="rect">
            <a:avLst/>
          </a:prstGeom>
        </p:spPr>
        <p:txBody>
          <a:bodyPr vert="horz" lIns="91440" tIns="45720" rIns="91440" bIns="45720" rtlCol="0" anchor="ctr"/>
          <a:lstStyle>
            <a:lvl1pPr algn="r" eaLnBrk="1" fontAlgn="auto" hangingPunct="1">
              <a:spcBef>
                <a:spcPts val="0"/>
              </a:spcBef>
              <a:spcAft>
                <a:spcPts val="0"/>
              </a:spcAft>
              <a:defRPr sz="1100">
                <a:solidFill>
                  <a:schemeClr val="accent1">
                    <a:lumMod val="50000"/>
                  </a:schemeClr>
                </a:solidFill>
                <a:latin typeface="+mn-lt"/>
              </a:defRPr>
            </a:lvl1pPr>
          </a:lstStyle>
          <a:p>
            <a:pPr>
              <a:defRPr/>
            </a:pPr>
            <a:r>
              <a:rPr lang="LID4096"/>
              <a:t>5-8 July 2023, Jackson, Wyoming, USA</a:t>
            </a:r>
            <a:endParaRPr lang="en-US"/>
          </a:p>
        </p:txBody>
      </p:sp>
      <p:sp>
        <p:nvSpPr>
          <p:cNvPr id="5" name="Footer Placeholder 4">
            <a:extLst>
              <a:ext uri="{FF2B5EF4-FFF2-40B4-BE49-F238E27FC236}">
                <a16:creationId xmlns:a16="http://schemas.microsoft.com/office/drawing/2014/main" id="{AA640698-CFD3-2D18-45E8-E1CFA3B3CDF3}"/>
              </a:ext>
            </a:extLst>
          </p:cNvPr>
          <p:cNvSpPr>
            <a:spLocks noGrp="1"/>
          </p:cNvSpPr>
          <p:nvPr>
            <p:ph type="ftr" sz="quarter" idx="3"/>
          </p:nvPr>
        </p:nvSpPr>
        <p:spPr>
          <a:xfrm>
            <a:off x="3187700" y="6638925"/>
            <a:ext cx="7594600" cy="228600"/>
          </a:xfrm>
          <a:prstGeom prst="rect">
            <a:avLst/>
          </a:prstGeom>
        </p:spPr>
        <p:txBody>
          <a:bodyPr vert="horz" lIns="91440" tIns="45720" rIns="91440" bIns="45720" rtlCol="0" anchor="ctr"/>
          <a:lstStyle>
            <a:lvl1pPr algn="l" eaLnBrk="1" fontAlgn="auto" hangingPunct="1">
              <a:spcBef>
                <a:spcPts val="0"/>
              </a:spcBef>
              <a:spcAft>
                <a:spcPts val="0"/>
              </a:spcAft>
              <a:defRPr sz="1100">
                <a:solidFill>
                  <a:schemeClr val="accent1">
                    <a:lumMod val="50000"/>
                  </a:schemeClr>
                </a:solidFill>
                <a:latin typeface="+mn-lt"/>
              </a:defRPr>
            </a:lvl1pPr>
          </a:lstStyle>
          <a:p>
            <a:pPr>
              <a:defRPr/>
            </a:pPr>
            <a:r>
              <a:rPr lang="en-US"/>
              <a:t>Global Initiative on Ungulate Migration Inaugural Meeting</a:t>
            </a:r>
          </a:p>
        </p:txBody>
      </p:sp>
    </p:spTree>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 id="2147484113" r:id="rId13"/>
    <p:sldLayoutId id="2147484114" r:id="rId14"/>
    <p:sldLayoutId id="2147484115" r:id="rId15"/>
    <p:sldLayoutId id="2147484116" r:id="rId16"/>
  </p:sldLayoutIdLst>
  <p:transition spd="med">
    <p:fade/>
  </p:transition>
  <p:hf hdr="0"/>
  <p:txStyles>
    <p:titleStyle>
      <a:lvl1pPr algn="l" rtl="0" eaLnBrk="0" fontAlgn="base" hangingPunct="0">
        <a:spcBef>
          <a:spcPct val="0"/>
        </a:spcBef>
        <a:spcAft>
          <a:spcPct val="0"/>
        </a:spcAft>
        <a:defRPr sz="3400" kern="1200">
          <a:solidFill>
            <a:srgbClr val="0B2364"/>
          </a:solidFill>
          <a:latin typeface="+mj-lt"/>
          <a:ea typeface="+mj-ea"/>
          <a:cs typeface="+mj-cs"/>
        </a:defRPr>
      </a:lvl1pPr>
      <a:lvl2pPr algn="l" rtl="0" eaLnBrk="0" fontAlgn="base" hangingPunct="0">
        <a:spcBef>
          <a:spcPct val="0"/>
        </a:spcBef>
        <a:spcAft>
          <a:spcPct val="0"/>
        </a:spcAft>
        <a:defRPr sz="3400">
          <a:solidFill>
            <a:srgbClr val="0B2364"/>
          </a:solidFill>
          <a:latin typeface="Corbel" panose="020B0503020204020204" pitchFamily="34" charset="0"/>
        </a:defRPr>
      </a:lvl2pPr>
      <a:lvl3pPr algn="l" rtl="0" eaLnBrk="0" fontAlgn="base" hangingPunct="0">
        <a:spcBef>
          <a:spcPct val="0"/>
        </a:spcBef>
        <a:spcAft>
          <a:spcPct val="0"/>
        </a:spcAft>
        <a:defRPr sz="3400">
          <a:solidFill>
            <a:srgbClr val="0B2364"/>
          </a:solidFill>
          <a:latin typeface="Corbel" panose="020B0503020204020204" pitchFamily="34" charset="0"/>
        </a:defRPr>
      </a:lvl3pPr>
      <a:lvl4pPr algn="l" rtl="0" eaLnBrk="0" fontAlgn="base" hangingPunct="0">
        <a:spcBef>
          <a:spcPct val="0"/>
        </a:spcBef>
        <a:spcAft>
          <a:spcPct val="0"/>
        </a:spcAft>
        <a:defRPr sz="3400">
          <a:solidFill>
            <a:srgbClr val="0B2364"/>
          </a:solidFill>
          <a:latin typeface="Corbel" panose="020B0503020204020204" pitchFamily="34" charset="0"/>
        </a:defRPr>
      </a:lvl4pPr>
      <a:lvl5pPr algn="l" rtl="0" eaLnBrk="0" fontAlgn="base" hangingPunct="0">
        <a:spcBef>
          <a:spcPct val="0"/>
        </a:spcBef>
        <a:spcAft>
          <a:spcPct val="0"/>
        </a:spcAft>
        <a:defRPr sz="3400">
          <a:solidFill>
            <a:srgbClr val="0B2364"/>
          </a:solidFill>
          <a:latin typeface="Corbel" panose="020B0503020204020204" pitchFamily="34" charset="0"/>
        </a:defRPr>
      </a:lvl5pPr>
      <a:lvl6pPr marL="457200" algn="l" rtl="0" fontAlgn="base">
        <a:spcBef>
          <a:spcPct val="0"/>
        </a:spcBef>
        <a:spcAft>
          <a:spcPct val="0"/>
        </a:spcAft>
        <a:defRPr sz="3400">
          <a:solidFill>
            <a:srgbClr val="0B2364"/>
          </a:solidFill>
          <a:latin typeface="Corbel" panose="020B0503020204020204" pitchFamily="34" charset="0"/>
        </a:defRPr>
      </a:lvl6pPr>
      <a:lvl7pPr marL="914400" algn="l" rtl="0" fontAlgn="base">
        <a:spcBef>
          <a:spcPct val="0"/>
        </a:spcBef>
        <a:spcAft>
          <a:spcPct val="0"/>
        </a:spcAft>
        <a:defRPr sz="3400">
          <a:solidFill>
            <a:srgbClr val="0B2364"/>
          </a:solidFill>
          <a:latin typeface="Corbel" panose="020B0503020204020204" pitchFamily="34" charset="0"/>
        </a:defRPr>
      </a:lvl7pPr>
      <a:lvl8pPr marL="1371600" algn="l" rtl="0" fontAlgn="base">
        <a:spcBef>
          <a:spcPct val="0"/>
        </a:spcBef>
        <a:spcAft>
          <a:spcPct val="0"/>
        </a:spcAft>
        <a:defRPr sz="3400">
          <a:solidFill>
            <a:srgbClr val="0B2364"/>
          </a:solidFill>
          <a:latin typeface="Corbel" panose="020B0503020204020204" pitchFamily="34" charset="0"/>
        </a:defRPr>
      </a:lvl8pPr>
      <a:lvl9pPr marL="1828800" algn="l" rtl="0" fontAlgn="base">
        <a:spcBef>
          <a:spcPct val="0"/>
        </a:spcBef>
        <a:spcAft>
          <a:spcPct val="0"/>
        </a:spcAft>
        <a:defRPr sz="3400">
          <a:solidFill>
            <a:srgbClr val="0B2364"/>
          </a:solidFill>
          <a:latin typeface="Corbel" panose="020B0503020204020204" pitchFamily="34" charset="0"/>
        </a:defRPr>
      </a:lvl9pPr>
    </p:titleStyle>
    <p:bodyStyle>
      <a:lvl1pPr marL="209550" indent="-209550" algn="l" rtl="0" eaLnBrk="0" fontAlgn="base" hangingPunct="0">
        <a:lnSpc>
          <a:spcPct val="90000"/>
        </a:lnSpc>
        <a:spcBef>
          <a:spcPts val="1100"/>
        </a:spcBef>
        <a:spcAft>
          <a:spcPct val="0"/>
        </a:spcAft>
        <a:buFont typeface="Arial" panose="020B0604020202020204" pitchFamily="34" charset="0"/>
        <a:buChar char="•"/>
        <a:defRPr sz="2200" kern="1200">
          <a:solidFill>
            <a:schemeClr val="tx1"/>
          </a:solidFill>
          <a:latin typeface="+mn-lt"/>
          <a:ea typeface="+mn-ea"/>
          <a:cs typeface="+mn-cs"/>
        </a:defRPr>
      </a:lvl1pPr>
      <a:lvl2pPr marL="438150" indent="-153988" algn="l" rtl="0" eaLnBrk="0" fontAlgn="base" hangingPunct="0">
        <a:lnSpc>
          <a:spcPct val="90000"/>
        </a:lnSpc>
        <a:spcBef>
          <a:spcPts val="400"/>
        </a:spcBef>
        <a:spcAft>
          <a:spcPct val="0"/>
        </a:spcAft>
        <a:buFont typeface="Arial" panose="020B0604020202020204" pitchFamily="34" charset="0"/>
        <a:buChar char="•"/>
        <a:defRPr kern="1200">
          <a:solidFill>
            <a:schemeClr val="tx1"/>
          </a:solidFill>
          <a:latin typeface="+mn-lt"/>
          <a:ea typeface="+mn-ea"/>
          <a:cs typeface="+mn-cs"/>
        </a:defRPr>
      </a:lvl2pPr>
      <a:lvl3pPr marL="676275" indent="-153988" algn="l" rtl="0" eaLnBrk="0" fontAlgn="base" hangingPunct="0">
        <a:lnSpc>
          <a:spcPct val="90000"/>
        </a:lnSpc>
        <a:spcBef>
          <a:spcPts val="400"/>
        </a:spcBef>
        <a:spcAft>
          <a:spcPct val="0"/>
        </a:spcAft>
        <a:buFont typeface="Arial" panose="020B0604020202020204" pitchFamily="34" charset="0"/>
        <a:buChar char="•"/>
        <a:defRPr sz="1600" kern="1200">
          <a:solidFill>
            <a:schemeClr val="tx1"/>
          </a:solidFill>
          <a:latin typeface="+mn-lt"/>
          <a:ea typeface="+mn-ea"/>
          <a:cs typeface="+mn-cs"/>
        </a:defRPr>
      </a:lvl3pPr>
      <a:lvl4pPr marL="904875" indent="-153988" algn="l" rtl="0" eaLnBrk="0" fontAlgn="base" hangingPunct="0">
        <a:lnSpc>
          <a:spcPct val="90000"/>
        </a:lnSpc>
        <a:spcBef>
          <a:spcPts val="400"/>
        </a:spcBef>
        <a:spcAft>
          <a:spcPct val="0"/>
        </a:spcAft>
        <a:buFont typeface="Arial" panose="020B0604020202020204" pitchFamily="34" charset="0"/>
        <a:buChar char="•"/>
        <a:defRPr sz="1600" kern="1200">
          <a:solidFill>
            <a:schemeClr val="tx1"/>
          </a:solidFill>
          <a:latin typeface="+mn-lt"/>
          <a:ea typeface="+mn-ea"/>
          <a:cs typeface="+mn-cs"/>
        </a:defRPr>
      </a:lvl4pPr>
      <a:lvl5pPr marL="1133475" indent="-153988" algn="l" rtl="0" eaLnBrk="0" fontAlgn="base" hangingPunct="0">
        <a:lnSpc>
          <a:spcPct val="90000"/>
        </a:lnSpc>
        <a:spcBef>
          <a:spcPts val="400"/>
        </a:spcBef>
        <a:spcAft>
          <a:spcPct val="0"/>
        </a:spcAft>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A50F9A-A98D-8F3A-53CC-02BB8543E7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KZ"/>
          </a:p>
        </p:txBody>
      </p:sp>
      <p:sp>
        <p:nvSpPr>
          <p:cNvPr id="3" name="Text Placeholder 2">
            <a:extLst>
              <a:ext uri="{FF2B5EF4-FFF2-40B4-BE49-F238E27FC236}">
                <a16:creationId xmlns:a16="http://schemas.microsoft.com/office/drawing/2014/main" id="{5193A400-11FD-F308-ED50-FBC3DA9795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Z"/>
          </a:p>
        </p:txBody>
      </p:sp>
      <p:sp>
        <p:nvSpPr>
          <p:cNvPr id="4" name="Date Placeholder 3">
            <a:extLst>
              <a:ext uri="{FF2B5EF4-FFF2-40B4-BE49-F238E27FC236}">
                <a16:creationId xmlns:a16="http://schemas.microsoft.com/office/drawing/2014/main" id="{19ECBA38-286F-635F-F421-2026723616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F218AF-A64A-0042-AD4A-4D87C319B771}" type="datetimeFigureOut">
              <a:rPr lang="en-KZ" smtClean="0"/>
              <a:t>07/24/2025</a:t>
            </a:fld>
            <a:endParaRPr lang="en-KZ"/>
          </a:p>
        </p:txBody>
      </p:sp>
      <p:sp>
        <p:nvSpPr>
          <p:cNvPr id="5" name="Footer Placeholder 4">
            <a:extLst>
              <a:ext uri="{FF2B5EF4-FFF2-40B4-BE49-F238E27FC236}">
                <a16:creationId xmlns:a16="http://schemas.microsoft.com/office/drawing/2014/main" id="{C82BCB95-2AA1-725E-7460-1C2A85590F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KZ"/>
          </a:p>
        </p:txBody>
      </p:sp>
      <p:sp>
        <p:nvSpPr>
          <p:cNvPr id="6" name="Slide Number Placeholder 5">
            <a:extLst>
              <a:ext uri="{FF2B5EF4-FFF2-40B4-BE49-F238E27FC236}">
                <a16:creationId xmlns:a16="http://schemas.microsoft.com/office/drawing/2014/main" id="{B2421FD6-7122-08DA-E6DC-24025828D0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77D787-54E7-894D-9F05-C8B5ED8759B7}" type="slidenum">
              <a:rPr lang="en-KZ" smtClean="0"/>
              <a:t>‹#›</a:t>
            </a:fld>
            <a:endParaRPr lang="en-KZ"/>
          </a:p>
        </p:txBody>
      </p:sp>
    </p:spTree>
    <p:extLst>
      <p:ext uri="{BB962C8B-B14F-4D97-AF65-F5344CB8AC3E}">
        <p14:creationId xmlns:p14="http://schemas.microsoft.com/office/powerpoint/2010/main" val="690513362"/>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CF3845-4CC3-40CB-B034-C4B87E575A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2B820C45-1C87-483B-AA3A-963E065FA0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3E16D80-4F7A-4AEF-9614-45EAD54004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2EBE26-E5B0-4B00-93B1-430C002F1CE9}" type="datetimeFigureOut">
              <a:rPr lang="ru-RU" smtClean="0"/>
              <a:t>24.07.2025</a:t>
            </a:fld>
            <a:endParaRPr lang="ru-RU"/>
          </a:p>
        </p:txBody>
      </p:sp>
      <p:sp>
        <p:nvSpPr>
          <p:cNvPr id="5" name="Нижний колонтитул 4">
            <a:extLst>
              <a:ext uri="{FF2B5EF4-FFF2-40B4-BE49-F238E27FC236}">
                <a16:creationId xmlns:a16="http://schemas.microsoft.com/office/drawing/2014/main" id="{9ED60A3C-F205-44D2-B82B-99AC2284A5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3F1179C2-EC5B-4DBE-AFFA-110F4F1868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7335EC-64CA-451F-80C3-8F64C3643CA7}" type="slidenum">
              <a:rPr lang="ru-RU" smtClean="0"/>
              <a:t>‹#›</a:t>
            </a:fld>
            <a:endParaRPr lang="ru-RU"/>
          </a:p>
        </p:txBody>
      </p:sp>
    </p:spTree>
    <p:extLst>
      <p:ext uri="{BB962C8B-B14F-4D97-AF65-F5344CB8AC3E}">
        <p14:creationId xmlns:p14="http://schemas.microsoft.com/office/powerpoint/2010/main" val="669944732"/>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9.xml"/><Relationship Id="rId5" Type="http://schemas.openxmlformats.org/officeDocument/2006/relationships/image" Target="../media/image26.emf"/><Relationship Id="rId4" Type="http://schemas.openxmlformats.org/officeDocument/2006/relationships/package" Target="../embeddings/Microsoft_PowerPoint_Presentation_34F332B5.pptx"/></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8.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hyperlink" Target="https://wwb.kz/" TargetMode="External"/><Relationship Id="rId4" Type="http://schemas.openxmlformats.org/officeDocument/2006/relationships/image" Target="../media/image39.jpeg"/><Relationship Id="rId9" Type="http://schemas.openxmlformats.org/officeDocument/2006/relationships/hyperlink" Target="http://www.instagram.com/wwb_kz"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5.xml"/><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1FF4D2E9-7241-69BA-6F59-68936107067E}"/>
              </a:ext>
            </a:extLst>
          </p:cNvPr>
          <p:cNvSpPr>
            <a:spLocks noGrp="1" noChangeArrowheads="1"/>
          </p:cNvSpPr>
          <p:nvPr>
            <p:ph type="title"/>
          </p:nvPr>
        </p:nvSpPr>
        <p:spPr>
          <a:xfrm>
            <a:off x="1535113" y="361630"/>
            <a:ext cx="8229600" cy="333375"/>
          </a:xfrm>
        </p:spPr>
        <p:txBody>
          <a:bodyPr/>
          <a:lstStyle/>
          <a:p>
            <a:r>
              <a:rPr lang="en-US" altLang="LID4096" sz="2000"/>
              <a:t>ACBK, Kazakhstan:</a:t>
            </a:r>
            <a:endParaRPr lang="ru-RU" altLang="LID4096" sz="2000"/>
          </a:p>
        </p:txBody>
      </p:sp>
      <p:sp>
        <p:nvSpPr>
          <p:cNvPr id="8201" name="Rectangle 9">
            <a:extLst>
              <a:ext uri="{FF2B5EF4-FFF2-40B4-BE49-F238E27FC236}">
                <a16:creationId xmlns:a16="http://schemas.microsoft.com/office/drawing/2014/main" id="{80DBEFA8-893F-2298-8365-83E7CFAC0238}"/>
              </a:ext>
            </a:extLst>
          </p:cNvPr>
          <p:cNvSpPr>
            <a:spLocks noChangeArrowheads="1"/>
          </p:cNvSpPr>
          <p:nvPr/>
        </p:nvSpPr>
        <p:spPr bwMode="auto">
          <a:xfrm>
            <a:off x="1535113" y="1333182"/>
            <a:ext cx="9144000" cy="431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80000"/>
              </a:lnSpc>
              <a:buFontTx/>
              <a:buNone/>
            </a:pPr>
            <a:r>
              <a:rPr lang="ru-RU" altLang="LID4096" sz="1200" b="1">
                <a:solidFill>
                  <a:schemeClr val="bg1"/>
                </a:solidFill>
              </a:rPr>
              <a:t>3. Legislation </a:t>
            </a:r>
            <a:r>
              <a:rPr lang="ru-RU" altLang="LID4096" sz="1200">
                <a:solidFill>
                  <a:schemeClr val="bg1"/>
                </a:solidFill>
              </a:rPr>
              <a:t>	</a:t>
            </a:r>
          </a:p>
          <a:p>
            <a:pPr>
              <a:lnSpc>
                <a:spcPct val="80000"/>
              </a:lnSpc>
              <a:buFontTx/>
              <a:buNone/>
            </a:pPr>
            <a:r>
              <a:rPr lang="ru-RU" altLang="LID4096" sz="1200">
                <a:solidFill>
                  <a:schemeClr val="bg1"/>
                </a:solidFill>
              </a:rPr>
              <a:t>3.5, 3.6 (b)</a:t>
            </a:r>
            <a:r>
              <a:rPr lang="en-US" altLang="LID4096" sz="1200">
                <a:solidFill>
                  <a:schemeClr val="bg1"/>
                </a:solidFill>
              </a:rPr>
              <a:t>, (</a:t>
            </a:r>
            <a:r>
              <a:rPr lang="ru-RU" altLang="LID4096" sz="1200">
                <a:solidFill>
                  <a:schemeClr val="bg1"/>
                </a:solidFill>
              </a:rPr>
              <a:t>c)</a:t>
            </a:r>
            <a:r>
              <a:rPr lang="en-US" altLang="LID4096" sz="1200">
                <a:solidFill>
                  <a:schemeClr val="bg1"/>
                </a:solidFill>
              </a:rPr>
              <a:t>, </a:t>
            </a:r>
            <a:r>
              <a:rPr lang="ru-RU" altLang="LID4096" sz="1200">
                <a:solidFill>
                  <a:schemeClr val="bg1"/>
                </a:solidFill>
              </a:rPr>
              <a:t>3.12</a:t>
            </a:r>
            <a:r>
              <a:rPr lang="en-US" altLang="LID4096" sz="1200">
                <a:solidFill>
                  <a:schemeClr val="bg1"/>
                </a:solidFill>
              </a:rPr>
              <a:t>, </a:t>
            </a:r>
            <a:r>
              <a:rPr lang="ru-RU" altLang="LID4096" sz="1200">
                <a:solidFill>
                  <a:schemeClr val="bg1"/>
                </a:solidFill>
              </a:rPr>
              <a:t>3.13</a:t>
            </a:r>
          </a:p>
        </p:txBody>
      </p:sp>
      <p:sp>
        <p:nvSpPr>
          <p:cNvPr id="8202" name="Rectangle 10">
            <a:extLst>
              <a:ext uri="{FF2B5EF4-FFF2-40B4-BE49-F238E27FC236}">
                <a16:creationId xmlns:a16="http://schemas.microsoft.com/office/drawing/2014/main" id="{91449E8D-886D-6F95-3EBA-3ACC3801611E}"/>
              </a:ext>
            </a:extLst>
          </p:cNvPr>
          <p:cNvSpPr>
            <a:spLocks noChangeArrowheads="1"/>
          </p:cNvSpPr>
          <p:nvPr/>
        </p:nvSpPr>
        <p:spPr bwMode="auto">
          <a:xfrm>
            <a:off x="1524000" y="1801495"/>
            <a:ext cx="9144000" cy="4318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80000"/>
              </a:lnSpc>
              <a:buFontTx/>
              <a:buNone/>
            </a:pPr>
            <a:r>
              <a:rPr lang="en-US" altLang="LID4096" sz="1200" b="1"/>
              <a:t>4. Transboundary Cooperation </a:t>
            </a:r>
            <a:r>
              <a:rPr lang="en-US" altLang="LID4096" sz="1200"/>
              <a:t>	</a:t>
            </a:r>
          </a:p>
          <a:p>
            <a:pPr>
              <a:lnSpc>
                <a:spcPct val="80000"/>
              </a:lnSpc>
              <a:buFontTx/>
              <a:buNone/>
            </a:pPr>
            <a:r>
              <a:rPr lang="ru-RU" altLang="LID4096" sz="1200"/>
              <a:t>4.3 </a:t>
            </a:r>
            <a:r>
              <a:rPr lang="en-US" altLang="LID4096" sz="1200"/>
              <a:t>, </a:t>
            </a:r>
            <a:r>
              <a:rPr lang="ru-RU" altLang="LID4096" sz="1200"/>
              <a:t>4.4</a:t>
            </a:r>
          </a:p>
        </p:txBody>
      </p:sp>
      <p:sp>
        <p:nvSpPr>
          <p:cNvPr id="8204" name="Rectangle 12">
            <a:extLst>
              <a:ext uri="{FF2B5EF4-FFF2-40B4-BE49-F238E27FC236}">
                <a16:creationId xmlns:a16="http://schemas.microsoft.com/office/drawing/2014/main" id="{06A01AE5-1ECD-F4A2-9EA9-C19A46C00930}"/>
              </a:ext>
            </a:extLst>
          </p:cNvPr>
          <p:cNvSpPr>
            <a:spLocks noChangeArrowheads="1"/>
          </p:cNvSpPr>
          <p:nvPr/>
        </p:nvSpPr>
        <p:spPr bwMode="auto">
          <a:xfrm>
            <a:off x="1524000" y="2233295"/>
            <a:ext cx="9144000" cy="4318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80000"/>
              </a:lnSpc>
              <a:buFontTx/>
              <a:buNone/>
            </a:pPr>
            <a:r>
              <a:rPr lang="en-US" altLang="LID4096" sz="1200" b="1"/>
              <a:t>5. Ecological Connectivity </a:t>
            </a:r>
            <a:r>
              <a:rPr lang="en-US" altLang="LID4096" sz="1200"/>
              <a:t>	</a:t>
            </a:r>
          </a:p>
          <a:p>
            <a:pPr>
              <a:lnSpc>
                <a:spcPct val="80000"/>
              </a:lnSpc>
              <a:buFontTx/>
              <a:buNone/>
            </a:pPr>
            <a:r>
              <a:rPr lang="ru-RU" altLang="LID4096" sz="1200"/>
              <a:t>5.4</a:t>
            </a:r>
            <a:r>
              <a:rPr lang="en-US" altLang="LID4096" sz="1200"/>
              <a:t>, </a:t>
            </a:r>
            <a:r>
              <a:rPr lang="ru-RU" altLang="LID4096" sz="1200"/>
              <a:t>5.6</a:t>
            </a:r>
          </a:p>
        </p:txBody>
      </p:sp>
      <p:sp>
        <p:nvSpPr>
          <p:cNvPr id="8205" name="Rectangle 13">
            <a:extLst>
              <a:ext uri="{FF2B5EF4-FFF2-40B4-BE49-F238E27FC236}">
                <a16:creationId xmlns:a16="http://schemas.microsoft.com/office/drawing/2014/main" id="{15333E70-D9EC-AEDF-F20A-668147BBF16A}"/>
              </a:ext>
            </a:extLst>
          </p:cNvPr>
          <p:cNvSpPr>
            <a:spLocks noChangeArrowheads="1"/>
          </p:cNvSpPr>
          <p:nvPr/>
        </p:nvSpPr>
        <p:spPr bwMode="auto">
          <a:xfrm>
            <a:off x="1524000" y="2736534"/>
            <a:ext cx="9144000" cy="433387"/>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80000"/>
              </a:lnSpc>
              <a:buFontTx/>
              <a:buNone/>
            </a:pPr>
            <a:r>
              <a:rPr lang="en-US" altLang="LID4096" sz="1200" b="1"/>
              <a:t>6. Protected and Conserved Areas </a:t>
            </a:r>
            <a:r>
              <a:rPr lang="en-US" altLang="LID4096" sz="1200"/>
              <a:t>	</a:t>
            </a:r>
          </a:p>
          <a:p>
            <a:pPr>
              <a:lnSpc>
                <a:spcPct val="80000"/>
              </a:lnSpc>
              <a:buFontTx/>
              <a:buNone/>
            </a:pPr>
            <a:r>
              <a:rPr lang="ru-RU" altLang="LID4096" sz="1200"/>
              <a:t>6.1</a:t>
            </a:r>
            <a:r>
              <a:rPr lang="en-US" altLang="LID4096" sz="1200"/>
              <a:t>,</a:t>
            </a:r>
            <a:r>
              <a:rPr lang="ru-RU" altLang="LID4096" sz="1200"/>
              <a:t> 6.2</a:t>
            </a:r>
          </a:p>
        </p:txBody>
      </p:sp>
      <p:sp>
        <p:nvSpPr>
          <p:cNvPr id="8213" name="Rectangle 21">
            <a:extLst>
              <a:ext uri="{FF2B5EF4-FFF2-40B4-BE49-F238E27FC236}">
                <a16:creationId xmlns:a16="http://schemas.microsoft.com/office/drawing/2014/main" id="{A8173DF8-915B-64EF-CBC1-223314D9A22D}"/>
              </a:ext>
            </a:extLst>
          </p:cNvPr>
          <p:cNvSpPr>
            <a:spLocks noChangeArrowheads="1"/>
          </p:cNvSpPr>
          <p:nvPr/>
        </p:nvSpPr>
        <p:spPr bwMode="auto">
          <a:xfrm>
            <a:off x="1524000" y="3241359"/>
            <a:ext cx="9144000" cy="503237"/>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80000"/>
              </a:lnSpc>
              <a:buFontTx/>
              <a:buNone/>
            </a:pPr>
            <a:r>
              <a:rPr lang="en-US" altLang="LID4096" sz="1200" b="1"/>
              <a:t>7. Illegal Hunting, Possession and Trade </a:t>
            </a:r>
          </a:p>
          <a:p>
            <a:pPr>
              <a:lnSpc>
                <a:spcPct val="80000"/>
              </a:lnSpc>
              <a:buFontTx/>
              <a:buNone/>
            </a:pPr>
            <a:r>
              <a:rPr lang="ru-RU" altLang="LID4096" sz="1200"/>
              <a:t>7.2</a:t>
            </a:r>
            <a:r>
              <a:rPr lang="en-US" altLang="LID4096" sz="1200"/>
              <a:t>, </a:t>
            </a:r>
            <a:r>
              <a:rPr lang="ru-RU" altLang="LID4096" sz="1200"/>
              <a:t>7.3</a:t>
            </a:r>
            <a:r>
              <a:rPr lang="en-US" altLang="LID4096" sz="1200"/>
              <a:t>, </a:t>
            </a:r>
            <a:r>
              <a:rPr lang="ru-RU" altLang="LID4096" sz="1200"/>
              <a:t>7.4</a:t>
            </a:r>
            <a:r>
              <a:rPr lang="en-US" altLang="LID4096" sz="1200"/>
              <a:t>, </a:t>
            </a:r>
            <a:r>
              <a:rPr lang="ru-RU" altLang="LID4096" sz="1200"/>
              <a:t>7.7</a:t>
            </a:r>
            <a:r>
              <a:rPr lang="en-US" altLang="LID4096" sz="1200"/>
              <a:t>, </a:t>
            </a:r>
            <a:r>
              <a:rPr lang="ru-RU" altLang="LID4096" sz="1200"/>
              <a:t>7.8</a:t>
            </a:r>
            <a:r>
              <a:rPr lang="en-US" altLang="LID4096" sz="1200"/>
              <a:t>, </a:t>
            </a:r>
            <a:r>
              <a:rPr lang="ru-RU" altLang="LID4096" sz="1200"/>
              <a:t>7.10</a:t>
            </a:r>
          </a:p>
        </p:txBody>
      </p:sp>
      <p:sp>
        <p:nvSpPr>
          <p:cNvPr id="8214" name="Rectangle 22">
            <a:extLst>
              <a:ext uri="{FF2B5EF4-FFF2-40B4-BE49-F238E27FC236}">
                <a16:creationId xmlns:a16="http://schemas.microsoft.com/office/drawing/2014/main" id="{DA9C62A7-1C56-D8C1-E9B8-D147604FFFD7}"/>
              </a:ext>
            </a:extLst>
          </p:cNvPr>
          <p:cNvSpPr>
            <a:spLocks noChangeArrowheads="1"/>
          </p:cNvSpPr>
          <p:nvPr/>
        </p:nvSpPr>
        <p:spPr bwMode="auto">
          <a:xfrm>
            <a:off x="1524000" y="3817620"/>
            <a:ext cx="9144000" cy="503238"/>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80000"/>
              </a:lnSpc>
              <a:buFontTx/>
              <a:buNone/>
            </a:pPr>
            <a:r>
              <a:rPr lang="en-US" altLang="LID4096" sz="1200" b="1"/>
              <a:t>8. Land use and Human-wildlife Conflict and Coexistence </a:t>
            </a:r>
            <a:r>
              <a:rPr lang="en-US" altLang="LID4096" sz="1200"/>
              <a:t>	</a:t>
            </a:r>
          </a:p>
          <a:p>
            <a:pPr>
              <a:lnSpc>
                <a:spcPct val="80000"/>
              </a:lnSpc>
              <a:buFontTx/>
              <a:buNone/>
            </a:pPr>
            <a:r>
              <a:rPr lang="ru-RU" altLang="LID4096" sz="1200"/>
              <a:t>8.5</a:t>
            </a:r>
            <a:r>
              <a:rPr lang="en-US" altLang="LID4096" sz="1200"/>
              <a:t>, </a:t>
            </a:r>
            <a:r>
              <a:rPr lang="ru-RU" altLang="LID4096" sz="1200"/>
              <a:t>8.7</a:t>
            </a:r>
            <a:r>
              <a:rPr lang="en-US" altLang="LID4096" sz="1200"/>
              <a:t>, </a:t>
            </a:r>
            <a:r>
              <a:rPr lang="ru-RU" altLang="LID4096" sz="1200"/>
              <a:t>8.8</a:t>
            </a:r>
          </a:p>
        </p:txBody>
      </p:sp>
      <p:sp>
        <p:nvSpPr>
          <p:cNvPr id="8215" name="Rectangle 23">
            <a:extLst>
              <a:ext uri="{FF2B5EF4-FFF2-40B4-BE49-F238E27FC236}">
                <a16:creationId xmlns:a16="http://schemas.microsoft.com/office/drawing/2014/main" id="{42B60D3E-07AC-0889-2636-A32D714DA3EB}"/>
              </a:ext>
            </a:extLst>
          </p:cNvPr>
          <p:cNvSpPr>
            <a:spLocks noChangeArrowheads="1"/>
          </p:cNvSpPr>
          <p:nvPr/>
        </p:nvSpPr>
        <p:spPr bwMode="auto">
          <a:xfrm>
            <a:off x="1524000" y="4393884"/>
            <a:ext cx="9144000" cy="50482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80000"/>
              </a:lnSpc>
              <a:buFontTx/>
              <a:buNone/>
            </a:pPr>
            <a:r>
              <a:rPr lang="en-US" altLang="LID4096" sz="1200" b="1"/>
              <a:t>10. Species Monitoring and Research </a:t>
            </a:r>
            <a:r>
              <a:rPr lang="en-US" altLang="LID4096" sz="1200"/>
              <a:t>	</a:t>
            </a:r>
          </a:p>
          <a:p>
            <a:pPr>
              <a:lnSpc>
                <a:spcPct val="80000"/>
              </a:lnSpc>
              <a:buFontTx/>
              <a:buNone/>
            </a:pPr>
            <a:r>
              <a:rPr lang="ru-RU" altLang="LID4096" sz="1200"/>
              <a:t>10.1</a:t>
            </a:r>
            <a:r>
              <a:rPr lang="en-US" altLang="LID4096" sz="1200"/>
              <a:t>, </a:t>
            </a:r>
            <a:r>
              <a:rPr lang="ru-RU" altLang="LID4096" sz="1200"/>
              <a:t>10.2</a:t>
            </a:r>
            <a:r>
              <a:rPr lang="en-US" altLang="LID4096" sz="1200"/>
              <a:t>, </a:t>
            </a:r>
            <a:r>
              <a:rPr lang="ru-RU" altLang="LID4096" sz="1200"/>
              <a:t>10.3</a:t>
            </a:r>
            <a:r>
              <a:rPr lang="en-US" altLang="LID4096" sz="1200"/>
              <a:t>, </a:t>
            </a:r>
            <a:r>
              <a:rPr lang="ru-RU" altLang="LID4096" sz="1200"/>
              <a:t>10.4</a:t>
            </a:r>
            <a:r>
              <a:rPr lang="en-US" altLang="LID4096" sz="1200"/>
              <a:t>, </a:t>
            </a:r>
            <a:r>
              <a:rPr lang="ru-RU" altLang="LID4096" sz="1200"/>
              <a:t>10.5</a:t>
            </a:r>
            <a:r>
              <a:rPr lang="en-US" altLang="LID4096" sz="1200"/>
              <a:t>, </a:t>
            </a:r>
            <a:r>
              <a:rPr lang="ru-RU" altLang="LID4096" sz="1200"/>
              <a:t>10.8</a:t>
            </a:r>
          </a:p>
        </p:txBody>
      </p:sp>
      <p:sp>
        <p:nvSpPr>
          <p:cNvPr id="8216" name="Rectangle 24">
            <a:extLst>
              <a:ext uri="{FF2B5EF4-FFF2-40B4-BE49-F238E27FC236}">
                <a16:creationId xmlns:a16="http://schemas.microsoft.com/office/drawing/2014/main" id="{21FD3245-78BF-4EC4-BEC9-E984BAA52D20}"/>
              </a:ext>
            </a:extLst>
          </p:cNvPr>
          <p:cNvSpPr>
            <a:spLocks noChangeArrowheads="1"/>
          </p:cNvSpPr>
          <p:nvPr/>
        </p:nvSpPr>
        <p:spPr bwMode="auto">
          <a:xfrm>
            <a:off x="1524000" y="4970146"/>
            <a:ext cx="9144000" cy="50482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80000"/>
              </a:lnSpc>
              <a:buFontTx/>
              <a:buNone/>
            </a:pPr>
            <a:r>
              <a:rPr lang="en-US" altLang="LID4096" sz="1200" b="1"/>
              <a:t>11. Education, Community and Communication </a:t>
            </a:r>
            <a:r>
              <a:rPr lang="en-US" altLang="LID4096" sz="1200"/>
              <a:t>	</a:t>
            </a:r>
          </a:p>
          <a:p>
            <a:pPr>
              <a:lnSpc>
                <a:spcPct val="80000"/>
              </a:lnSpc>
              <a:buFontTx/>
              <a:buNone/>
            </a:pPr>
            <a:r>
              <a:rPr lang="ru-RU" altLang="LID4096" sz="1200"/>
              <a:t>11.1</a:t>
            </a:r>
            <a:r>
              <a:rPr lang="en-US" altLang="LID4096" sz="1200"/>
              <a:t>, </a:t>
            </a:r>
            <a:r>
              <a:rPr lang="ru-RU" altLang="LID4096" sz="1200"/>
              <a:t>11.2</a:t>
            </a:r>
            <a:r>
              <a:rPr lang="en-US" altLang="LID4096" sz="1200"/>
              <a:t>, </a:t>
            </a:r>
            <a:r>
              <a:rPr lang="ru-RU" altLang="LID4096" sz="1200"/>
              <a:t>11.3</a:t>
            </a:r>
            <a:r>
              <a:rPr lang="en-US" altLang="LID4096" sz="1200"/>
              <a:t>, </a:t>
            </a:r>
            <a:r>
              <a:rPr lang="ru-RU" altLang="LID4096" sz="1200"/>
              <a:t>11.4</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9BF9486E-34DB-FD48-224B-32705C087788}"/>
              </a:ext>
            </a:extLst>
          </p:cNvPr>
          <p:cNvSpPr/>
          <p:nvPr/>
        </p:nvSpPr>
        <p:spPr>
          <a:xfrm rot="5400000">
            <a:off x="5847568" y="494667"/>
            <a:ext cx="525260" cy="121605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3458" fontAlgn="base">
              <a:spcBef>
                <a:spcPct val="0"/>
              </a:spcBef>
              <a:spcAft>
                <a:spcPct val="0"/>
              </a:spcAft>
            </a:pPr>
            <a:endParaRPr lang="en-GB" sz="2192">
              <a:solidFill>
                <a:srgbClr val="FFFFFF"/>
              </a:solidFill>
              <a:latin typeface="Calibri"/>
            </a:endParaRPr>
          </a:p>
        </p:txBody>
      </p:sp>
      <p:pic>
        <p:nvPicPr>
          <p:cNvPr id="7" name="Picture 40" descr="A cat walking on a snowy hill&#10;&#10;AI-generated content may be incorrect.">
            <a:extLst>
              <a:ext uri="{FF2B5EF4-FFF2-40B4-BE49-F238E27FC236}">
                <a16:creationId xmlns:a16="http://schemas.microsoft.com/office/drawing/2014/main" id="{E5D04C69-650E-415A-19AD-AEEEC4293111}"/>
              </a:ext>
            </a:extLst>
          </p:cNvPr>
          <p:cNvPicPr>
            <a:picLocks noChangeAspect="1"/>
          </p:cNvPicPr>
          <p:nvPr/>
        </p:nvPicPr>
        <p:blipFill>
          <a:blip r:embed="rId2">
            <a:alphaModFix amt="25000"/>
            <a:extLst>
              <a:ext uri="{28A0092B-C50C-407E-A947-70E740481C1C}">
                <a14:useLocalDpi xmlns:a14="http://schemas.microsoft.com/office/drawing/2010/main" val="0"/>
              </a:ext>
            </a:extLst>
          </a:blip>
          <a:srcRect t="15283" b="-15283"/>
          <a:stretch/>
        </p:blipFill>
        <p:spPr>
          <a:xfrm>
            <a:off x="-30392" y="-36000"/>
            <a:ext cx="12220868" cy="8138811"/>
          </a:xfrm>
          <a:prstGeom prst="rect">
            <a:avLst/>
          </a:prstGeom>
        </p:spPr>
      </p:pic>
      <p:sp>
        <p:nvSpPr>
          <p:cNvPr id="3" name="Segnaposto contenuto 2">
            <a:extLst>
              <a:ext uri="{FF2B5EF4-FFF2-40B4-BE49-F238E27FC236}">
                <a16:creationId xmlns:a16="http://schemas.microsoft.com/office/drawing/2014/main" id="{78454130-5BF4-C59C-AFC7-E1C12665F4FF}"/>
              </a:ext>
            </a:extLst>
          </p:cNvPr>
          <p:cNvSpPr>
            <a:spLocks noGrp="1"/>
          </p:cNvSpPr>
          <p:nvPr>
            <p:ph idx="1"/>
          </p:nvPr>
        </p:nvSpPr>
        <p:spPr>
          <a:xfrm>
            <a:off x="205581" y="940256"/>
            <a:ext cx="11658600" cy="5260340"/>
          </a:xfrm>
        </p:spPr>
        <p:txBody>
          <a:bodyPr/>
          <a:lstStyle/>
          <a:p>
            <a:pPr marL="342900" indent="-342900" defTabSz="543458">
              <a:lnSpc>
                <a:spcPct val="150000"/>
              </a:lnSpc>
              <a:spcBef>
                <a:spcPct val="0"/>
              </a:spcBef>
            </a:pPr>
            <a:r>
              <a:rPr lang="en-GB" sz="1850">
                <a:ea typeface="MS PGothic" panose="020B0600070205080204" pitchFamily="34" charset="-128"/>
              </a:rPr>
              <a:t>Goal: </a:t>
            </a:r>
            <a:r>
              <a:rPr lang="en-GB" sz="1850" b="1">
                <a:ea typeface="MS PGothic" panose="020B0600070205080204" pitchFamily="34" charset="-128"/>
              </a:rPr>
              <a:t>advancing conservation efforts for the Pallas’s cat/</a:t>
            </a:r>
            <a:r>
              <a:rPr lang="en-GB" sz="1850" b="1" err="1">
                <a:ea typeface="MS PGothic" panose="020B0600070205080204" pitchFamily="34" charset="-128"/>
              </a:rPr>
              <a:t>manul</a:t>
            </a:r>
            <a:r>
              <a:rPr lang="en-GB" sz="1850" b="1">
                <a:ea typeface="MS PGothic" panose="020B0600070205080204" pitchFamily="34" charset="-128"/>
              </a:rPr>
              <a:t> </a:t>
            </a:r>
            <a:r>
              <a:rPr lang="en-GB" sz="1850">
                <a:ea typeface="MS PGothic" panose="020B0600070205080204" pitchFamily="34" charset="-128"/>
              </a:rPr>
              <a:t>across its range in Central Asia and beyond</a:t>
            </a:r>
          </a:p>
          <a:p>
            <a:pPr marL="380990" indent="-380990" defTabSz="543458">
              <a:lnSpc>
                <a:spcPct val="150000"/>
              </a:lnSpc>
              <a:spcBef>
                <a:spcPct val="0"/>
              </a:spcBef>
            </a:pPr>
            <a:r>
              <a:rPr lang="en-GB" sz="1850" b="1">
                <a:ea typeface="MS PGothic" panose="020B0600070205080204" pitchFamily="34" charset="-128"/>
              </a:rPr>
              <a:t>Key activities: </a:t>
            </a:r>
            <a:r>
              <a:rPr lang="en-GB" sz="1850">
                <a:ea typeface="MS PGothic" panose="020B0600070205080204" pitchFamily="34" charset="-128"/>
              </a:rPr>
              <a:t>improving knowledge and awareness, developing tools and resources for practitioners, building conservation capacity, raising funds, connecting strategy with policy makers (</a:t>
            </a:r>
            <a:r>
              <a:rPr lang="en-GB" sz="1850" b="1">
                <a:ea typeface="MS PGothic" panose="020B0600070205080204" pitchFamily="34" charset="-128"/>
              </a:rPr>
              <a:t>alongside Manul Working Group)</a:t>
            </a:r>
            <a:endParaRPr lang="en-GB" sz="1850">
              <a:ea typeface="MS PGothic" panose="020B0600070205080204" pitchFamily="34" charset="-128"/>
            </a:endParaRPr>
          </a:p>
          <a:p>
            <a:pPr marL="380990" indent="-380990" defTabSz="543458">
              <a:lnSpc>
                <a:spcPct val="150000"/>
              </a:lnSpc>
              <a:spcBef>
                <a:spcPct val="0"/>
              </a:spcBef>
            </a:pPr>
            <a:r>
              <a:rPr lang="en-GB" sz="1850" b="1">
                <a:ea typeface="MS PGothic" panose="020B0600070205080204" pitchFamily="34" charset="-128"/>
              </a:rPr>
              <a:t>Pallas’s cat Conservation Strategy (2019) </a:t>
            </a:r>
            <a:r>
              <a:rPr lang="en-GB" sz="1850">
                <a:ea typeface="MS PGothic" panose="020B0600070205080204" pitchFamily="34" charset="-128"/>
              </a:rPr>
              <a:t>developed by IUCN Cat SG, MWG, PICA- basis for Concerted Action</a:t>
            </a:r>
          </a:p>
          <a:p>
            <a:pPr marL="380990" indent="-380990" defTabSz="543458">
              <a:lnSpc>
                <a:spcPct val="150000"/>
              </a:lnSpc>
              <a:spcBef>
                <a:spcPct val="0"/>
              </a:spcBef>
            </a:pPr>
            <a:r>
              <a:rPr lang="en-GB" sz="1850" b="1">
                <a:ea typeface="MS PGothic" panose="020B0600070205080204" pitchFamily="34" charset="-128"/>
              </a:rPr>
              <a:t>PICA Small Grant Programme: </a:t>
            </a:r>
            <a:r>
              <a:rPr lang="en-GB" sz="1850">
                <a:ea typeface="MS PGothic" panose="020B0600070205080204" pitchFamily="34" charset="-128"/>
              </a:rPr>
              <a:t>so far supported </a:t>
            </a:r>
            <a:r>
              <a:rPr lang="en-GB" sz="1850" b="1">
                <a:ea typeface="MS PGothic" panose="020B0600070205080204" pitchFamily="34" charset="-128"/>
              </a:rPr>
              <a:t>18 projects in 9 range countries with a total of €150,000 </a:t>
            </a:r>
          </a:p>
          <a:p>
            <a:pPr defTabSz="543458">
              <a:lnSpc>
                <a:spcPct val="150000"/>
              </a:lnSpc>
              <a:spcBef>
                <a:spcPct val="0"/>
              </a:spcBef>
            </a:pPr>
            <a:r>
              <a:rPr lang="en-GB" sz="1850" u="sng">
                <a:ea typeface="MS PGothic" panose="020B0600070205080204" pitchFamily="34" charset="-128"/>
              </a:rPr>
              <a:t>PICA and CAMI implementation:</a:t>
            </a:r>
          </a:p>
          <a:p>
            <a:pPr marL="342900" indent="-342900" defTabSz="543458">
              <a:lnSpc>
                <a:spcPct val="150000"/>
              </a:lnSpc>
              <a:spcBef>
                <a:spcPct val="0"/>
              </a:spcBef>
            </a:pPr>
            <a:r>
              <a:rPr lang="en-GB" sz="1850">
                <a:ea typeface="MS PGothic" panose="020B0600070205080204" pitchFamily="34" charset="-128"/>
              </a:rPr>
              <a:t>Pallas’s cat </a:t>
            </a:r>
            <a:r>
              <a:rPr lang="en-GB" sz="1850" b="1">
                <a:ea typeface="MS PGothic" panose="020B0600070205080204" pitchFamily="34" charset="-128"/>
              </a:rPr>
              <a:t>present in all CAMI countries </a:t>
            </a:r>
            <a:r>
              <a:rPr lang="en-GB" sz="1850">
                <a:ea typeface="MS PGothic" panose="020B0600070205080204" pitchFamily="34" charset="-128"/>
              </a:rPr>
              <a:t>and</a:t>
            </a:r>
            <a:r>
              <a:rPr lang="en-GB" sz="1850" b="1">
                <a:ea typeface="MS PGothic" panose="020B0600070205080204" pitchFamily="34" charset="-128"/>
              </a:rPr>
              <a:t> 90% of range lies within region covered by CAMI</a:t>
            </a:r>
          </a:p>
          <a:p>
            <a:pPr marL="342900" indent="-342900" defTabSz="543458">
              <a:lnSpc>
                <a:spcPct val="150000"/>
              </a:lnSpc>
              <a:spcBef>
                <a:spcPct val="0"/>
              </a:spcBef>
            </a:pPr>
            <a:r>
              <a:rPr lang="en-GB" sz="1850" b="1">
                <a:ea typeface="MS PGothic" panose="020B0600070205080204" pitchFamily="34" charset="-128"/>
              </a:rPr>
              <a:t>Synergies</a:t>
            </a:r>
            <a:r>
              <a:rPr lang="en-GB" sz="1850">
                <a:ea typeface="MS PGothic" panose="020B0600070205080204" pitchFamily="34" charset="-128"/>
              </a:rPr>
              <a:t> between implementation of the Conservation Strategy and the CAMI WP.  </a:t>
            </a:r>
            <a:r>
              <a:rPr lang="en-GB" sz="1850" b="1">
                <a:ea typeface="MS PGothic" panose="020B0600070205080204" pitchFamily="34" charset="-128"/>
              </a:rPr>
              <a:t>Main areas of support</a:t>
            </a:r>
            <a:r>
              <a:rPr lang="en-GB" sz="1850">
                <a:ea typeface="MS PGothic" panose="020B0600070205080204" pitchFamily="34" charset="-128"/>
              </a:rPr>
              <a:t>:</a:t>
            </a:r>
          </a:p>
          <a:p>
            <a:pPr marL="800100" lvl="1" indent="-342900" defTabSz="543458">
              <a:lnSpc>
                <a:spcPct val="150000"/>
              </a:lnSpc>
              <a:spcBef>
                <a:spcPct val="0"/>
              </a:spcBef>
              <a:buFont typeface="Wingdings" panose="05000000000000000000" pitchFamily="2" charset="2"/>
              <a:buChar char="Ø"/>
            </a:pPr>
            <a:r>
              <a:rPr lang="en-GB" sz="1850" b="1">
                <a:ea typeface="MS PGothic" panose="020B0600070205080204" pitchFamily="34" charset="-128"/>
              </a:rPr>
              <a:t>Regionwide measures</a:t>
            </a:r>
            <a:r>
              <a:rPr lang="en-GB" sz="1850">
                <a:ea typeface="MS PGothic" panose="020B0600070205080204" pitchFamily="34" charset="-128"/>
              </a:rPr>
              <a:t>, in particular all actions under Section 10 (Species Monitoring and Research), selected actions under Sections 3, 4, 5, 6, 8, and 11 as well as Objective 9.4</a:t>
            </a:r>
          </a:p>
          <a:p>
            <a:pPr marL="800100" lvl="1" indent="-342900" defTabSz="543458">
              <a:lnSpc>
                <a:spcPct val="150000"/>
              </a:lnSpc>
              <a:spcBef>
                <a:spcPct val="0"/>
              </a:spcBef>
              <a:buFont typeface="Wingdings" panose="05000000000000000000" pitchFamily="2" charset="2"/>
              <a:buChar char="Ø"/>
            </a:pPr>
            <a:r>
              <a:rPr lang="en-GB" sz="1850" b="1">
                <a:ea typeface="MS PGothic" panose="020B0600070205080204" pitchFamily="34" charset="-128"/>
              </a:rPr>
              <a:t>Selected actions in all Conservation Units where the Pallas’s cat is listed </a:t>
            </a:r>
            <a:r>
              <a:rPr lang="en-GB" sz="1850">
                <a:ea typeface="MS PGothic" panose="020B0600070205080204" pitchFamily="34" charset="-128"/>
              </a:rPr>
              <a:t>(4 </a:t>
            </a:r>
            <a:r>
              <a:rPr lang="en-GB" sz="1850" err="1">
                <a:ea typeface="MS PGothic" panose="020B0600070205080204" pitchFamily="34" charset="-128"/>
              </a:rPr>
              <a:t>Kopetdag</a:t>
            </a:r>
            <a:r>
              <a:rPr lang="en-GB" sz="1850">
                <a:ea typeface="MS PGothic" panose="020B0600070205080204" pitchFamily="34" charset="-128"/>
              </a:rPr>
              <a:t>, 7 Northern and Inner Tian Shan, 8 High Pamirs, 9 Altai, 10 Daurian Steppe, 11 Gobi, 12 Western Trans Himala</a:t>
            </a:r>
            <a:r>
              <a:rPr lang="en-GB" sz="1900">
                <a:ea typeface="MS PGothic" panose="020B0600070205080204" pitchFamily="34" charset="-128"/>
              </a:rPr>
              <a:t>ya)</a:t>
            </a:r>
            <a:endParaRPr lang="en-GB">
              <a:solidFill>
                <a:srgbClr val="FFFFFF"/>
              </a:solidFill>
              <a:latin typeface="Montserrat" panose="020B0604020202020204" charset="0"/>
              <a:ea typeface="MS PGothic" panose="020B0600070205080204" pitchFamily="34" charset="-128"/>
            </a:endParaRPr>
          </a:p>
          <a:p>
            <a:endParaRPr lang="en-GB"/>
          </a:p>
        </p:txBody>
      </p:sp>
      <p:sp>
        <p:nvSpPr>
          <p:cNvPr id="4" name="Segnaposto numero diapositiva 3">
            <a:extLst>
              <a:ext uri="{FF2B5EF4-FFF2-40B4-BE49-F238E27FC236}">
                <a16:creationId xmlns:a16="http://schemas.microsoft.com/office/drawing/2014/main" id="{A8EFE9A8-5B36-FFC7-1B99-7C5316E58E52}"/>
              </a:ext>
            </a:extLst>
          </p:cNvPr>
          <p:cNvSpPr>
            <a:spLocks noGrp="1"/>
          </p:cNvSpPr>
          <p:nvPr>
            <p:ph type="sldNum" sz="quarter" idx="10"/>
          </p:nvPr>
        </p:nvSpPr>
        <p:spPr/>
        <p:txBody>
          <a:bodyPr/>
          <a:lstStyle/>
          <a:p>
            <a:pPr>
              <a:defRPr/>
            </a:pPr>
            <a:fld id="{38A13D5F-43D9-E14B-A9B8-EDB704E0894E}" type="slidenum">
              <a:rPr lang="en-US" smtClean="0"/>
              <a:pPr>
                <a:defRPr/>
              </a:pPr>
              <a:t>10</a:t>
            </a:fld>
            <a:endParaRPr lang="en-US"/>
          </a:p>
        </p:txBody>
      </p:sp>
      <p:sp>
        <p:nvSpPr>
          <p:cNvPr id="5" name="Segnaposto data 4">
            <a:extLst>
              <a:ext uri="{FF2B5EF4-FFF2-40B4-BE49-F238E27FC236}">
                <a16:creationId xmlns:a16="http://schemas.microsoft.com/office/drawing/2014/main" id="{5B3DB217-0EF8-5B5E-EB30-9C3644824DD6}"/>
              </a:ext>
            </a:extLst>
          </p:cNvPr>
          <p:cNvSpPr>
            <a:spLocks noGrp="1"/>
          </p:cNvSpPr>
          <p:nvPr>
            <p:ph type="dt" sz="half" idx="11"/>
          </p:nvPr>
        </p:nvSpPr>
        <p:spPr/>
        <p:txBody>
          <a:bodyPr/>
          <a:lstStyle/>
          <a:p>
            <a:pPr>
              <a:defRPr/>
            </a:pPr>
            <a:r>
              <a:rPr lang="LID4096"/>
              <a:t>5-8 July 2023, Jackson, Wyoming, USA</a:t>
            </a:r>
            <a:endParaRPr lang="en-US"/>
          </a:p>
        </p:txBody>
      </p:sp>
      <p:sp>
        <p:nvSpPr>
          <p:cNvPr id="6" name="Segnaposto piè di pagina 5">
            <a:extLst>
              <a:ext uri="{FF2B5EF4-FFF2-40B4-BE49-F238E27FC236}">
                <a16:creationId xmlns:a16="http://schemas.microsoft.com/office/drawing/2014/main" id="{C40FF45A-FF3C-A978-15B0-6CEE6B52B791}"/>
              </a:ext>
            </a:extLst>
          </p:cNvPr>
          <p:cNvSpPr>
            <a:spLocks noGrp="1"/>
          </p:cNvSpPr>
          <p:nvPr>
            <p:ph type="ftr" sz="quarter" idx="12"/>
          </p:nvPr>
        </p:nvSpPr>
        <p:spPr/>
        <p:txBody>
          <a:bodyPr/>
          <a:lstStyle/>
          <a:p>
            <a:pPr>
              <a:defRPr/>
            </a:pPr>
            <a:r>
              <a:rPr lang="en-US"/>
              <a:t>Global Initiative on Ungulate Migration Inaugural Meeting</a:t>
            </a:r>
          </a:p>
        </p:txBody>
      </p:sp>
      <p:sp>
        <p:nvSpPr>
          <p:cNvPr id="10" name="TextBox 36">
            <a:extLst>
              <a:ext uri="{FF2B5EF4-FFF2-40B4-BE49-F238E27FC236}">
                <a16:creationId xmlns:a16="http://schemas.microsoft.com/office/drawing/2014/main" id="{C87DAE7C-EDAA-CEE9-8268-16696AF2A578}"/>
              </a:ext>
            </a:extLst>
          </p:cNvPr>
          <p:cNvSpPr txBox="1"/>
          <p:nvPr/>
        </p:nvSpPr>
        <p:spPr>
          <a:xfrm>
            <a:off x="1287730" y="77288"/>
            <a:ext cx="2996482" cy="707886"/>
          </a:xfrm>
          <a:prstGeom prst="rect">
            <a:avLst/>
          </a:prstGeom>
          <a:noFill/>
        </p:spPr>
        <p:txBody>
          <a:bodyPr wrap="square" rtlCol="0">
            <a:spAutoFit/>
          </a:bodyPr>
          <a:lstStyle/>
          <a:p>
            <a:pPr defTabSz="543458" fontAlgn="base">
              <a:spcBef>
                <a:spcPct val="0"/>
              </a:spcBef>
              <a:spcAft>
                <a:spcPct val="0"/>
              </a:spcAft>
            </a:pPr>
            <a:r>
              <a:rPr lang="en-GB" sz="2000" b="1">
                <a:latin typeface="+mj-lt"/>
                <a:ea typeface="MS PGothic" panose="020B0600070205080204" pitchFamily="34" charset="-128"/>
              </a:rPr>
              <a:t>Pallas’s cat International Conservation Alliance</a:t>
            </a:r>
          </a:p>
        </p:txBody>
      </p:sp>
      <p:sp>
        <p:nvSpPr>
          <p:cNvPr id="11" name="TextBox 37">
            <a:extLst>
              <a:ext uri="{FF2B5EF4-FFF2-40B4-BE49-F238E27FC236}">
                <a16:creationId xmlns:a16="http://schemas.microsoft.com/office/drawing/2014/main" id="{908E6717-4475-6ABD-85DE-88F646B47424}"/>
              </a:ext>
            </a:extLst>
          </p:cNvPr>
          <p:cNvSpPr txBox="1"/>
          <p:nvPr/>
        </p:nvSpPr>
        <p:spPr>
          <a:xfrm>
            <a:off x="4880779" y="53356"/>
            <a:ext cx="6597285" cy="707886"/>
          </a:xfrm>
          <a:prstGeom prst="rect">
            <a:avLst/>
          </a:prstGeom>
          <a:noFill/>
        </p:spPr>
        <p:txBody>
          <a:bodyPr wrap="square" rtlCol="0">
            <a:spAutoFit/>
          </a:bodyPr>
          <a:lstStyle/>
          <a:p>
            <a:pPr defTabSz="543458" fontAlgn="base">
              <a:spcBef>
                <a:spcPct val="0"/>
              </a:spcBef>
              <a:spcAft>
                <a:spcPct val="0"/>
              </a:spcAft>
            </a:pPr>
            <a:r>
              <a:rPr lang="en-GB" sz="2000" b="1">
                <a:latin typeface="+mj-lt"/>
                <a:ea typeface="MS PGothic" panose="020B0600070205080204" pitchFamily="34" charset="-128"/>
              </a:rPr>
              <a:t>Conservation of the Pallas’s cat through capacity building, research &amp; global planning</a:t>
            </a:r>
          </a:p>
        </p:txBody>
      </p:sp>
      <p:pic>
        <p:nvPicPr>
          <p:cNvPr id="12" name="Picture 21" descr="A logo with a cat face&#10;&#10;AI-generated content may be incorrect.">
            <a:extLst>
              <a:ext uri="{FF2B5EF4-FFF2-40B4-BE49-F238E27FC236}">
                <a16:creationId xmlns:a16="http://schemas.microsoft.com/office/drawing/2014/main" id="{FC32971F-D91A-5F7A-4650-1B0972573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39" y="20422"/>
            <a:ext cx="861244" cy="849446"/>
          </a:xfrm>
          <a:prstGeom prst="rect">
            <a:avLst/>
          </a:prstGeom>
        </p:spPr>
      </p:pic>
      <p:pic>
        <p:nvPicPr>
          <p:cNvPr id="13" name="Picture 11">
            <a:extLst>
              <a:ext uri="{FF2B5EF4-FFF2-40B4-BE49-F238E27FC236}">
                <a16:creationId xmlns:a16="http://schemas.microsoft.com/office/drawing/2014/main" id="{336786EF-5045-589B-0DF2-6144294E939F}"/>
              </a:ext>
            </a:extLst>
          </p:cNvPr>
          <p:cNvPicPr>
            <a:picLocks noChangeAspect="1"/>
          </p:cNvPicPr>
          <p:nvPr/>
        </p:nvPicPr>
        <p:blipFill>
          <a:blip r:embed="rId4"/>
          <a:stretch>
            <a:fillRect/>
          </a:stretch>
        </p:blipFill>
        <p:spPr>
          <a:xfrm>
            <a:off x="386232" y="6120320"/>
            <a:ext cx="2046935" cy="548863"/>
          </a:xfrm>
          <a:prstGeom prst="rect">
            <a:avLst/>
          </a:prstGeom>
        </p:spPr>
      </p:pic>
      <p:pic>
        <p:nvPicPr>
          <p:cNvPr id="14" name="Picture 6" descr="Shape&#10;&#10;Description automatically generated with medium confidence">
            <a:extLst>
              <a:ext uri="{FF2B5EF4-FFF2-40B4-BE49-F238E27FC236}">
                <a16:creationId xmlns:a16="http://schemas.microsoft.com/office/drawing/2014/main" id="{8463A47C-C897-A5B4-812C-4C0F47DF983F}"/>
              </a:ext>
            </a:extLst>
          </p:cNvPr>
          <p:cNvPicPr>
            <a:picLocks noChangeAspect="1"/>
          </p:cNvPicPr>
          <p:nvPr/>
        </p:nvPicPr>
        <p:blipFill>
          <a:blip r:embed="rId5"/>
          <a:stretch>
            <a:fillRect/>
          </a:stretch>
        </p:blipFill>
        <p:spPr>
          <a:xfrm>
            <a:off x="4642600" y="6245444"/>
            <a:ext cx="913923" cy="356981"/>
          </a:xfrm>
          <a:prstGeom prst="rect">
            <a:avLst/>
          </a:prstGeom>
        </p:spPr>
      </p:pic>
      <p:pic>
        <p:nvPicPr>
          <p:cNvPr id="16" name="Picture 7" descr="A picture containing drawing&#10;&#10;Description automatically generated">
            <a:extLst>
              <a:ext uri="{FF2B5EF4-FFF2-40B4-BE49-F238E27FC236}">
                <a16:creationId xmlns:a16="http://schemas.microsoft.com/office/drawing/2014/main" id="{A1C4F05A-F392-9EE6-186B-55AE64D3B212}"/>
              </a:ext>
            </a:extLst>
          </p:cNvPr>
          <p:cNvPicPr>
            <a:picLocks noChangeAspect="1"/>
          </p:cNvPicPr>
          <p:nvPr/>
        </p:nvPicPr>
        <p:blipFill>
          <a:blip r:embed="rId6"/>
          <a:stretch>
            <a:fillRect/>
          </a:stretch>
        </p:blipFill>
        <p:spPr>
          <a:xfrm>
            <a:off x="7371624" y="6279852"/>
            <a:ext cx="1087867" cy="391538"/>
          </a:xfrm>
          <a:prstGeom prst="rect">
            <a:avLst/>
          </a:prstGeom>
        </p:spPr>
      </p:pic>
      <p:pic>
        <p:nvPicPr>
          <p:cNvPr id="17" name="Picture 8" descr="Text&#10;&#10;Description automatically generated">
            <a:extLst>
              <a:ext uri="{FF2B5EF4-FFF2-40B4-BE49-F238E27FC236}">
                <a16:creationId xmlns:a16="http://schemas.microsoft.com/office/drawing/2014/main" id="{379BD115-D4BC-61F8-ED65-6DB2BD6A14DF}"/>
              </a:ext>
            </a:extLst>
          </p:cNvPr>
          <p:cNvPicPr>
            <a:picLocks noChangeAspect="1"/>
          </p:cNvPicPr>
          <p:nvPr/>
        </p:nvPicPr>
        <p:blipFill>
          <a:blip r:embed="rId7"/>
          <a:stretch>
            <a:fillRect/>
          </a:stretch>
        </p:blipFill>
        <p:spPr>
          <a:xfrm>
            <a:off x="10274592" y="6226317"/>
            <a:ext cx="610188" cy="525261"/>
          </a:xfrm>
          <a:prstGeom prst="rect">
            <a:avLst/>
          </a:prstGeom>
        </p:spPr>
      </p:pic>
    </p:spTree>
    <p:extLst>
      <p:ext uri="{BB962C8B-B14F-4D97-AF65-F5344CB8AC3E}">
        <p14:creationId xmlns:p14="http://schemas.microsoft.com/office/powerpoint/2010/main" val="2222872716"/>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5">
            <a:extLst>
              <a:ext uri="{FF2B5EF4-FFF2-40B4-BE49-F238E27FC236}">
                <a16:creationId xmlns:a16="http://schemas.microsoft.com/office/drawing/2014/main" id="{1081C10F-C231-B93A-ECB5-3C7CB311B3E8}"/>
              </a:ext>
            </a:extLst>
          </p:cNvPr>
          <p:cNvSpPr txBox="1"/>
          <p:nvPr/>
        </p:nvSpPr>
        <p:spPr>
          <a:xfrm>
            <a:off x="203200" y="156237"/>
            <a:ext cx="5892800" cy="668955"/>
          </a:xfrm>
          <a:prstGeom prst="rect">
            <a:avLst/>
          </a:prstGeom>
        </p:spPr>
        <p:txBody>
          <a:bodyPr lIns="0" tIns="0" rIns="0" bIns="0" rtlCol="0" anchor="b"/>
          <a:lstStyle/>
          <a:p>
            <a:pPr>
              <a:lnSpc>
                <a:spcPts val="4080"/>
              </a:lnSpc>
            </a:pPr>
            <a:endParaRPr lang="en-US" sz="3400" spc="-3">
              <a:solidFill>
                <a:srgbClr val="0B2364"/>
              </a:solidFill>
              <a:latin typeface="PT Sans"/>
              <a:ea typeface="PT Sans"/>
              <a:cs typeface="PT Sans"/>
              <a:sym typeface="PT Sans"/>
            </a:endParaRPr>
          </a:p>
          <a:p>
            <a:pPr>
              <a:lnSpc>
                <a:spcPts val="4080"/>
              </a:lnSpc>
            </a:pPr>
            <a:endParaRPr lang="en-US" sz="3400" spc="-3">
              <a:solidFill>
                <a:srgbClr val="0B2364"/>
              </a:solidFill>
              <a:latin typeface="PT Sans"/>
              <a:ea typeface="PT Sans"/>
              <a:cs typeface="PT Sans"/>
              <a:sym typeface="PT Sans"/>
            </a:endParaRPr>
          </a:p>
          <a:p>
            <a:pPr>
              <a:lnSpc>
                <a:spcPts val="4080"/>
              </a:lnSpc>
            </a:pPr>
            <a:r>
              <a:rPr lang="en-US" sz="3400" spc="-3">
                <a:solidFill>
                  <a:srgbClr val="0B2364"/>
                </a:solidFill>
                <a:latin typeface="Tahoma" panose="020B0604030504040204" pitchFamily="34" charset="0"/>
                <a:ea typeface="Tahoma" panose="020B0604030504040204" pitchFamily="34" charset="0"/>
                <a:cs typeface="Tahoma" panose="020B0604030504040204" pitchFamily="34" charset="0"/>
                <a:sym typeface="PT Sans"/>
              </a:rPr>
              <a:t>CAMI-SLF Partnership Areas</a:t>
            </a:r>
          </a:p>
        </p:txBody>
      </p:sp>
      <p:sp>
        <p:nvSpPr>
          <p:cNvPr id="9" name="TextBox 6">
            <a:extLst>
              <a:ext uri="{FF2B5EF4-FFF2-40B4-BE49-F238E27FC236}">
                <a16:creationId xmlns:a16="http://schemas.microsoft.com/office/drawing/2014/main" id="{CB4B3177-4B76-672A-BF3D-EDDED2D9EE3E}"/>
              </a:ext>
            </a:extLst>
          </p:cNvPr>
          <p:cNvSpPr txBox="1"/>
          <p:nvPr/>
        </p:nvSpPr>
        <p:spPr>
          <a:xfrm>
            <a:off x="322104" y="921678"/>
            <a:ext cx="6584281" cy="5783314"/>
          </a:xfrm>
          <a:prstGeom prst="rect">
            <a:avLst/>
          </a:prstGeom>
        </p:spPr>
        <p:txBody>
          <a:bodyPr wrap="square" lIns="0" tIns="0" rIns="0" bIns="0" rtlCol="0" anchor="t">
            <a:spAutoFit/>
          </a:bodyPr>
          <a:lstStyle/>
          <a:p>
            <a:pPr>
              <a:spcBef>
                <a:spcPts val="400"/>
              </a:spcBef>
            </a:pPr>
            <a:r>
              <a:rPr lang="en-QA" sz="1600" b="1">
                <a:solidFill>
                  <a:srgbClr val="0070C0"/>
                </a:solidFill>
              </a:rPr>
              <a:t>5. Ecological Connectivity</a:t>
            </a:r>
            <a:endParaRPr lang="en-US" sz="1600" b="1">
              <a:solidFill>
                <a:srgbClr val="0070C0"/>
              </a:solidFill>
              <a:sym typeface="PT Sans"/>
            </a:endParaRPr>
          </a:p>
          <a:p>
            <a:pPr marL="417004" indent="-178868">
              <a:spcBef>
                <a:spcPts val="400"/>
              </a:spcBef>
              <a:buFont typeface="Wingdings" pitchFamily="2" charset="2"/>
              <a:buChar char="§"/>
            </a:pPr>
            <a:r>
              <a:rPr lang="en-US" sz="1600">
                <a:sym typeface="PT Sans"/>
              </a:rPr>
              <a:t>Activities</a:t>
            </a:r>
            <a:r>
              <a:rPr lang="en-US" sz="1600">
                <a:ea typeface="PT Sans"/>
                <a:cs typeface="PT Sans"/>
                <a:sym typeface="PT Sans"/>
              </a:rPr>
              <a:t> (5.6, 5.7): PAs, OECMs, Migration corridors</a:t>
            </a:r>
          </a:p>
          <a:p>
            <a:pPr>
              <a:spcBef>
                <a:spcPts val="400"/>
              </a:spcBef>
            </a:pPr>
            <a:r>
              <a:rPr lang="en-QA" sz="1600" b="1">
                <a:solidFill>
                  <a:srgbClr val="0070C0"/>
                </a:solidFill>
              </a:rPr>
              <a:t>6. Protected and Conserved Areas</a:t>
            </a:r>
          </a:p>
          <a:p>
            <a:pPr marL="417004" indent="-178868">
              <a:spcBef>
                <a:spcPts val="400"/>
              </a:spcBef>
              <a:buFont typeface="Wingdings" pitchFamily="2" charset="2"/>
              <a:buChar char="§"/>
            </a:pPr>
            <a:r>
              <a:rPr lang="en-US" sz="1600">
                <a:sym typeface="PT Sans"/>
              </a:rPr>
              <a:t>Activities (6.2, 6.3): Pas expansion, management planning, and baseline studies</a:t>
            </a:r>
          </a:p>
          <a:p>
            <a:pPr>
              <a:spcBef>
                <a:spcPts val="400"/>
              </a:spcBef>
            </a:pPr>
            <a:r>
              <a:rPr lang="en-QA" sz="1600" b="1">
                <a:solidFill>
                  <a:srgbClr val="0070C0"/>
                </a:solidFill>
              </a:rPr>
              <a:t>7. Illegal Hunting, Possession and Trade</a:t>
            </a:r>
            <a:endParaRPr lang="en-QA" sz="1600">
              <a:solidFill>
                <a:srgbClr val="0070C0"/>
              </a:solidFill>
            </a:endParaRPr>
          </a:p>
          <a:p>
            <a:pPr marL="452989" indent="-214853">
              <a:spcBef>
                <a:spcPts val="400"/>
              </a:spcBef>
              <a:buFont typeface="Wingdings" pitchFamily="2" charset="2"/>
              <a:buChar char="§"/>
            </a:pPr>
            <a:r>
              <a:rPr lang="en-US" sz="1600">
                <a:sym typeface="PT Sans"/>
              </a:rPr>
              <a:t>Activities (7.3, 7.5, 7.6): surveys and developing data base</a:t>
            </a:r>
            <a:br>
              <a:rPr lang="en-US" sz="1600">
                <a:ea typeface="PT Sans"/>
                <a:cs typeface="PT Sans"/>
                <a:sym typeface="PT Sans"/>
              </a:rPr>
            </a:br>
            <a:endParaRPr lang="en-US" sz="1600">
              <a:ea typeface="PT Sans"/>
              <a:cs typeface="PT Sans"/>
              <a:sym typeface="PT Sans"/>
            </a:endParaRPr>
          </a:p>
          <a:p>
            <a:pPr marL="237079" indent="-225437">
              <a:spcBef>
                <a:spcPts val="400"/>
              </a:spcBef>
            </a:pPr>
            <a:r>
              <a:rPr lang="en-QA" sz="1600" b="1">
                <a:solidFill>
                  <a:srgbClr val="0070C0"/>
                </a:solidFill>
              </a:rPr>
              <a:t>8. Land use and Human-wildlife Conflict and Coexistence</a:t>
            </a:r>
            <a:endParaRPr lang="en-QA" sz="1600">
              <a:solidFill>
                <a:srgbClr val="0070C0"/>
              </a:solidFill>
            </a:endParaRPr>
          </a:p>
          <a:p>
            <a:pPr marL="417777" lvl="1" indent="-228611" algn="just">
              <a:spcBef>
                <a:spcPts val="400"/>
              </a:spcBef>
              <a:buFont typeface="Wingdings" pitchFamily="2" charset="2"/>
              <a:buChar char="§"/>
            </a:pPr>
            <a:r>
              <a:rPr lang="en-US" sz="1600">
                <a:sym typeface="PT Sans"/>
              </a:rPr>
              <a:t>Activities (8.4, 8.5): surveys and developing data base</a:t>
            </a:r>
          </a:p>
          <a:p>
            <a:pPr marL="188393" lvl="1" indent="-153466" algn="just">
              <a:spcBef>
                <a:spcPts val="400"/>
              </a:spcBef>
            </a:pPr>
            <a:r>
              <a:rPr lang="en-QA" sz="1600" b="1">
                <a:solidFill>
                  <a:srgbClr val="0070C0"/>
                </a:solidFill>
              </a:rPr>
              <a:t>9. One Health</a:t>
            </a:r>
            <a:endParaRPr lang="en-QA" sz="1600">
              <a:solidFill>
                <a:srgbClr val="0070C0"/>
              </a:solidFill>
            </a:endParaRPr>
          </a:p>
          <a:p>
            <a:pPr marL="417777" lvl="1" indent="-228611" algn="just">
              <a:spcBef>
                <a:spcPts val="400"/>
              </a:spcBef>
              <a:buFont typeface="Wingdings" pitchFamily="2" charset="2"/>
              <a:buChar char="§"/>
            </a:pPr>
            <a:r>
              <a:rPr lang="en-US" sz="1600">
                <a:sym typeface="PT Sans"/>
              </a:rPr>
              <a:t>Activity </a:t>
            </a:r>
            <a:r>
              <a:rPr lang="en-QA" sz="1600"/>
              <a:t>9.4 Support the targeted vaccination of livestock </a:t>
            </a:r>
          </a:p>
          <a:p>
            <a:pPr marL="188393" lvl="1" indent="-129123" algn="just">
              <a:spcBef>
                <a:spcPts val="400"/>
              </a:spcBef>
            </a:pPr>
            <a:r>
              <a:rPr lang="en-QA" sz="1600" b="1">
                <a:solidFill>
                  <a:srgbClr val="0070C0"/>
                </a:solidFill>
              </a:rPr>
              <a:t>10. Species Monitoring and Research</a:t>
            </a:r>
            <a:endParaRPr lang="en-QA" sz="1600">
              <a:solidFill>
                <a:srgbClr val="0070C0"/>
              </a:solidFill>
            </a:endParaRPr>
          </a:p>
          <a:p>
            <a:pPr marL="417777" lvl="1" indent="-228611" algn="just">
              <a:spcBef>
                <a:spcPts val="400"/>
              </a:spcBef>
              <a:buFont typeface="Wingdings" pitchFamily="2" charset="2"/>
              <a:buChar char="§"/>
            </a:pPr>
            <a:r>
              <a:rPr lang="en-US" sz="1600"/>
              <a:t>Activities: 10.1 to 10.10 for </a:t>
            </a:r>
            <a:r>
              <a:rPr lang="en-QA" sz="1600"/>
              <a:t>Snow Leopard, Urial, Argali, Brown bear</a:t>
            </a:r>
          </a:p>
          <a:p>
            <a:pPr marL="188393" lvl="1" indent="-129123" algn="just">
              <a:spcBef>
                <a:spcPts val="400"/>
              </a:spcBef>
            </a:pPr>
            <a:r>
              <a:rPr lang="en-QA" sz="1600" b="1">
                <a:solidFill>
                  <a:srgbClr val="0070C0"/>
                </a:solidFill>
              </a:rPr>
              <a:t>11. Education, Community and Communication</a:t>
            </a:r>
            <a:endParaRPr lang="en-QA" sz="1600">
              <a:solidFill>
                <a:srgbClr val="0070C0"/>
              </a:solidFill>
            </a:endParaRPr>
          </a:p>
          <a:p>
            <a:pPr marL="417777" lvl="1" indent="-228611" algn="just">
              <a:spcBef>
                <a:spcPts val="400"/>
              </a:spcBef>
              <a:buFont typeface="Wingdings" pitchFamily="2" charset="2"/>
              <a:buChar char="§"/>
            </a:pPr>
            <a:r>
              <a:rPr lang="en-US" sz="1600">
                <a:sym typeface="PT Sans"/>
              </a:rPr>
              <a:t>Activities</a:t>
            </a:r>
            <a:r>
              <a:rPr lang="en-US" sz="1600">
                <a:ea typeface="PT Sans"/>
                <a:cs typeface="PT Sans"/>
                <a:sym typeface="PT Sans"/>
              </a:rPr>
              <a:t> (11.1, 11.2): Awareness and conservation education</a:t>
            </a:r>
            <a:endParaRPr lang="en-QA" sz="1600"/>
          </a:p>
          <a:p>
            <a:pPr marL="188393" lvl="1" indent="-129123" algn="just">
              <a:spcBef>
                <a:spcPts val="400"/>
              </a:spcBef>
            </a:pPr>
            <a:r>
              <a:rPr lang="en-QA" sz="1867" b="1">
                <a:solidFill>
                  <a:srgbClr val="00B050"/>
                </a:solidFill>
              </a:rPr>
              <a:t>Conservation Units (CUs)</a:t>
            </a:r>
          </a:p>
          <a:p>
            <a:pPr marL="189165" lvl="1">
              <a:spcBef>
                <a:spcPts val="400"/>
              </a:spcBef>
            </a:pPr>
            <a:r>
              <a:rPr lang="en-QA" sz="1600" b="1"/>
              <a:t>Pamir-Alai-Karakoram)-8 </a:t>
            </a:r>
            <a:br>
              <a:rPr lang="en-QA" sz="1600"/>
            </a:br>
            <a:r>
              <a:rPr lang="en-QA" sz="1600"/>
              <a:t>       Species: Argali, Lynx, Pallas’s Cat, Snow Leopard, Urial</a:t>
            </a:r>
            <a:endParaRPr lang="en-US" sz="1600">
              <a:ea typeface="PT Sans"/>
              <a:cs typeface="PT Sans"/>
              <a:sym typeface="PT Sans"/>
            </a:endParaRPr>
          </a:p>
          <a:p>
            <a:pPr algn="ctr">
              <a:lnSpc>
                <a:spcPts val="2455"/>
              </a:lnSpc>
            </a:pPr>
            <a:endParaRPr lang="en-US" sz="1600">
              <a:ea typeface="PT Sans"/>
              <a:cs typeface="PT Sans"/>
              <a:sym typeface="PT Sans"/>
            </a:endParaRPr>
          </a:p>
        </p:txBody>
      </p:sp>
      <p:pic>
        <p:nvPicPr>
          <p:cNvPr id="2" name="Picture 1">
            <a:extLst>
              <a:ext uri="{FF2B5EF4-FFF2-40B4-BE49-F238E27FC236}">
                <a16:creationId xmlns:a16="http://schemas.microsoft.com/office/drawing/2014/main" id="{98B20A71-694B-8B9F-5045-DEEB6E20C1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06385" y="2891764"/>
            <a:ext cx="5164296" cy="3873222"/>
          </a:xfrm>
          <a:prstGeom prst="rect">
            <a:avLst/>
          </a:prstGeom>
        </p:spPr>
      </p:pic>
      <p:pic>
        <p:nvPicPr>
          <p:cNvPr id="5" name="Picture 4">
            <a:extLst>
              <a:ext uri="{FF2B5EF4-FFF2-40B4-BE49-F238E27FC236}">
                <a16:creationId xmlns:a16="http://schemas.microsoft.com/office/drawing/2014/main" id="{2341CA01-D18B-CDD0-3301-217B1A438F5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906385" y="0"/>
            <a:ext cx="5285615" cy="2866364"/>
          </a:xfrm>
          <a:prstGeom prst="rect">
            <a:avLst/>
          </a:prstGeom>
        </p:spPr>
      </p:pic>
      <p:sp>
        <p:nvSpPr>
          <p:cNvPr id="6" name="TextBox 5">
            <a:extLst>
              <a:ext uri="{FF2B5EF4-FFF2-40B4-BE49-F238E27FC236}">
                <a16:creationId xmlns:a16="http://schemas.microsoft.com/office/drawing/2014/main" id="{E3B4053D-64C1-C01A-43D2-DB45213D1FB1}"/>
              </a:ext>
            </a:extLst>
          </p:cNvPr>
          <p:cNvSpPr txBox="1"/>
          <p:nvPr/>
        </p:nvSpPr>
        <p:spPr>
          <a:xfrm>
            <a:off x="10796856" y="367603"/>
            <a:ext cx="1813317" cy="369332"/>
          </a:xfrm>
          <a:prstGeom prst="rect">
            <a:avLst/>
          </a:prstGeom>
          <a:noFill/>
        </p:spPr>
        <p:txBody>
          <a:bodyPr wrap="none" rtlCol="0">
            <a:spAutoFit/>
          </a:bodyPr>
          <a:lstStyle/>
          <a:p>
            <a:r>
              <a:rPr lang="en-US">
                <a:solidFill>
                  <a:srgbClr val="0070C0"/>
                </a:solidFill>
                <a:latin typeface="Arial" panose="020B0604020202020204" pitchFamily="34" charset="0"/>
                <a:cs typeface="Arial" panose="020B0604020202020204" pitchFamily="34" charset="0"/>
              </a:rPr>
              <a:t>https://</a:t>
            </a:r>
            <a:r>
              <a:rPr lang="en-US" err="1">
                <a:solidFill>
                  <a:srgbClr val="0070C0"/>
                </a:solidFill>
                <a:latin typeface="Arial" panose="020B0604020202020204" pitchFamily="34" charset="0"/>
                <a:cs typeface="Arial" panose="020B0604020202020204" pitchFamily="34" charset="0"/>
              </a:rPr>
              <a:t>slf.org.pk</a:t>
            </a:r>
            <a:endParaRPr lang="en-QA">
              <a:solidFill>
                <a:srgbClr val="0070C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A1C96C9-F3F9-A778-93B8-75D8E8B6746F}"/>
              </a:ext>
            </a:extLst>
          </p:cNvPr>
          <p:cNvSpPr txBox="1"/>
          <p:nvPr/>
        </p:nvSpPr>
        <p:spPr>
          <a:xfrm>
            <a:off x="7507333" y="3022600"/>
            <a:ext cx="1981200" cy="338554"/>
          </a:xfrm>
          <a:prstGeom prst="rect">
            <a:avLst/>
          </a:prstGeom>
          <a:noFill/>
        </p:spPr>
        <p:txBody>
          <a:bodyPr wrap="square" rtlCol="0">
            <a:spAutoFit/>
          </a:bodyPr>
          <a:lstStyle/>
          <a:p>
            <a:r>
              <a:rPr lang="en-QA" sz="1600" b="1">
                <a:solidFill>
                  <a:srgbClr val="0070C0"/>
                </a:solidFill>
                <a:latin typeface="Arial" panose="020B0604020202020204" pitchFamily="34" charset="0"/>
                <a:cs typeface="Arial" panose="020B0604020202020204" pitchFamily="34" charset="0"/>
              </a:rPr>
              <a:t>SLF Work Areas</a:t>
            </a:r>
          </a:p>
        </p:txBody>
      </p:sp>
      <p:graphicFrame>
        <p:nvGraphicFramePr>
          <p:cNvPr id="4" name="Object 3">
            <a:hlinkClick r:id="" action="ppaction://ole?verb=0"/>
            <a:extLst>
              <a:ext uri="{FF2B5EF4-FFF2-40B4-BE49-F238E27FC236}">
                <a16:creationId xmlns:a16="http://schemas.microsoft.com/office/drawing/2014/main" id="{8F007D01-7111-72F5-BBD8-8DEC187D994D}"/>
              </a:ext>
            </a:extLst>
          </p:cNvPr>
          <p:cNvGraphicFramePr>
            <a:graphicFrameLocks noChangeAspect="1"/>
          </p:cNvGraphicFramePr>
          <p:nvPr>
            <p:extLst>
              <p:ext uri="{D42A27DB-BD31-4B8C-83A1-F6EECF244321}">
                <p14:modId xmlns:p14="http://schemas.microsoft.com/office/powerpoint/2010/main" val="1641831976"/>
              </p:ext>
            </p:extLst>
          </p:nvPr>
        </p:nvGraphicFramePr>
        <p:xfrm>
          <a:off x="92075" y="92075"/>
          <a:ext cx="6096000" cy="3429000"/>
        </p:xfrm>
        <a:graphic>
          <a:graphicData uri="http://schemas.openxmlformats.org/presentationml/2006/ole">
            <mc:AlternateContent xmlns:mc="http://schemas.openxmlformats.org/markup-compatibility/2006">
              <mc:Choice xmlns:v="urn:schemas-microsoft-com:vml" Requires="v">
                <p:oleObj name="Presentation" r:id="rId4" imgW="6096296" imgH="3429229" progId="PowerPoint.Show.12">
                  <p:embed/>
                </p:oleObj>
              </mc:Choice>
              <mc:Fallback>
                <p:oleObj name="Presentation" r:id="rId4" imgW="6096296" imgH="3429229" progId="PowerPoint.Show.12">
                  <p:embed/>
                  <p:pic>
                    <p:nvPicPr>
                      <p:cNvPr id="4" name="Object 3">
                        <a:hlinkClick r:id="" action="ppaction://ole?verb=0"/>
                        <a:extLst>
                          <a:ext uri="{FF2B5EF4-FFF2-40B4-BE49-F238E27FC236}">
                            <a16:creationId xmlns:a16="http://schemas.microsoft.com/office/drawing/2014/main" id="{8F007D01-7111-72F5-BBD8-8DEC187D994D}"/>
                          </a:ext>
                        </a:extLst>
                      </p:cNvPr>
                      <p:cNvPicPr/>
                      <p:nvPr/>
                    </p:nvPicPr>
                    <p:blipFill>
                      <a:blip r:embed="rId5"/>
                      <a:stretch>
                        <a:fillRect/>
                      </a:stretch>
                    </p:blipFill>
                    <p:spPr>
                      <a:xfrm>
                        <a:off x="92075" y="92075"/>
                        <a:ext cx="6096000" cy="3429000"/>
                      </a:xfrm>
                      <a:prstGeom prst="rect">
                        <a:avLst/>
                      </a:prstGeom>
                    </p:spPr>
                  </p:pic>
                </p:oleObj>
              </mc:Fallback>
            </mc:AlternateContent>
          </a:graphicData>
        </a:graphic>
      </p:graphicFrame>
    </p:spTree>
    <p:extLst>
      <p:ext uri="{BB962C8B-B14F-4D97-AF65-F5344CB8AC3E}">
        <p14:creationId xmlns:p14="http://schemas.microsoft.com/office/powerpoint/2010/main" val="1157503377"/>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727F5D-F747-4FCE-85AC-488DC13EEE8B}"/>
              </a:ext>
            </a:extLst>
          </p:cNvPr>
          <p:cNvSpPr txBox="1"/>
          <p:nvPr/>
        </p:nvSpPr>
        <p:spPr>
          <a:xfrm>
            <a:off x="774700" y="152400"/>
            <a:ext cx="10756900" cy="677108"/>
          </a:xfrm>
          <a:prstGeom prst="rect">
            <a:avLst/>
          </a:prstGeom>
          <a:solidFill>
            <a:srgbClr val="FFC000"/>
          </a:solidFill>
        </p:spPr>
        <p:txBody>
          <a:bodyPr wrap="square" rtlCol="0">
            <a:spAutoFit/>
          </a:bodyPr>
          <a:lstStyle/>
          <a:p>
            <a:pPr algn="ctr"/>
            <a:r>
              <a:rPr lang="en-US" sz="3800" b="1"/>
              <a:t>Current plans</a:t>
            </a:r>
          </a:p>
        </p:txBody>
      </p:sp>
      <p:pic>
        <p:nvPicPr>
          <p:cNvPr id="4" name="Picture 3">
            <a:extLst>
              <a:ext uri="{FF2B5EF4-FFF2-40B4-BE49-F238E27FC236}">
                <a16:creationId xmlns:a16="http://schemas.microsoft.com/office/drawing/2014/main" id="{4FA1FF62-A47E-4A3B-942D-7AD9DD411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95" y="0"/>
            <a:ext cx="944206" cy="979403"/>
          </a:xfrm>
          <a:prstGeom prst="rect">
            <a:avLst/>
          </a:prstGeom>
        </p:spPr>
      </p:pic>
      <p:pic>
        <p:nvPicPr>
          <p:cNvPr id="5" name="Picture 4">
            <a:extLst>
              <a:ext uri="{FF2B5EF4-FFF2-40B4-BE49-F238E27FC236}">
                <a16:creationId xmlns:a16="http://schemas.microsoft.com/office/drawing/2014/main" id="{77EDD734-9AD9-4CAF-BBF5-57B0B7A3F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5845" y="-8382"/>
            <a:ext cx="2673262" cy="979402"/>
          </a:xfrm>
          <a:prstGeom prst="rect">
            <a:avLst/>
          </a:prstGeom>
        </p:spPr>
      </p:pic>
      <p:sp>
        <p:nvSpPr>
          <p:cNvPr id="7" name="TextBox 6">
            <a:extLst>
              <a:ext uri="{FF2B5EF4-FFF2-40B4-BE49-F238E27FC236}">
                <a16:creationId xmlns:a16="http://schemas.microsoft.com/office/drawing/2014/main" id="{7662DA3C-9657-4277-A53F-BD3C99E212FA}"/>
              </a:ext>
            </a:extLst>
          </p:cNvPr>
          <p:cNvSpPr txBox="1"/>
          <p:nvPr/>
        </p:nvSpPr>
        <p:spPr>
          <a:xfrm>
            <a:off x="96253" y="1151085"/>
            <a:ext cx="12095747" cy="5832366"/>
          </a:xfrm>
          <a:prstGeom prst="rect">
            <a:avLst/>
          </a:prstGeom>
          <a:noFill/>
          <a:ln>
            <a:noFill/>
          </a:ln>
        </p:spPr>
        <p:txBody>
          <a:bodyPr wrap="square" rtlCol="0">
            <a:spAutoFit/>
          </a:bodyPr>
          <a:lstStyle/>
          <a:p>
            <a:pPr>
              <a:spcBef>
                <a:spcPts val="600"/>
              </a:spcBef>
              <a:spcAft>
                <a:spcPts val="600"/>
              </a:spcAft>
            </a:pPr>
            <a:r>
              <a:rPr lang="en-US" b="1"/>
              <a:t>Capacity building</a:t>
            </a:r>
          </a:p>
          <a:p>
            <a:pPr marL="342900" indent="-342900">
              <a:spcBef>
                <a:spcPts val="600"/>
              </a:spcBef>
              <a:spcAft>
                <a:spcPts val="600"/>
              </a:spcAft>
              <a:buFont typeface="Arial" panose="020B0604020202020204" pitchFamily="34" charset="0"/>
              <a:buChar char="•"/>
            </a:pPr>
            <a:r>
              <a:rPr lang="en-US"/>
              <a:t>Capacity building of the members (e.g. Mongolia and Nepal) and hopefully India to train 15 practitioners </a:t>
            </a:r>
          </a:p>
          <a:p>
            <a:pPr marL="342900" indent="-342900">
              <a:spcBef>
                <a:spcPts val="600"/>
              </a:spcBef>
              <a:spcAft>
                <a:spcPts val="600"/>
              </a:spcAft>
              <a:buFont typeface="Arial" panose="020B0604020202020204" pitchFamily="34" charset="0"/>
              <a:buChar char="•"/>
            </a:pPr>
            <a:r>
              <a:rPr lang="en-US"/>
              <a:t>Maintaining </a:t>
            </a:r>
            <a:r>
              <a:rPr lang="en-US" err="1"/>
              <a:t>PeLeWG</a:t>
            </a:r>
            <a:r>
              <a:rPr lang="en-US"/>
              <a:t> online library </a:t>
            </a:r>
          </a:p>
          <a:p>
            <a:pPr marL="342900" indent="-342900">
              <a:spcBef>
                <a:spcPts val="600"/>
              </a:spcBef>
              <a:spcAft>
                <a:spcPts val="600"/>
              </a:spcAft>
              <a:buFont typeface="Arial" panose="020B0604020202020204" pitchFamily="34" charset="0"/>
              <a:buChar char="•"/>
            </a:pPr>
            <a:r>
              <a:rPr lang="en-US"/>
              <a:t>Joining up with PICA, SLN and SCB for continental events</a:t>
            </a:r>
          </a:p>
          <a:p>
            <a:pPr>
              <a:spcBef>
                <a:spcPts val="600"/>
              </a:spcBef>
              <a:spcAft>
                <a:spcPts val="600"/>
              </a:spcAft>
            </a:pPr>
            <a:r>
              <a:rPr lang="en-US" b="1"/>
              <a:t>Anti-poaching </a:t>
            </a:r>
          </a:p>
          <a:p>
            <a:pPr marL="342900" indent="-342900">
              <a:spcBef>
                <a:spcPts val="600"/>
              </a:spcBef>
              <a:spcAft>
                <a:spcPts val="600"/>
              </a:spcAft>
              <a:buFont typeface="Arial" panose="020B0604020202020204" pitchFamily="34" charset="0"/>
              <a:buChar char="•"/>
            </a:pPr>
            <a:r>
              <a:rPr lang="en-US"/>
              <a:t>Ranger Awards in the less supported countries of Afghanistan, Iraq (Kurdistan Region) and Pakistan</a:t>
            </a:r>
          </a:p>
          <a:p>
            <a:pPr>
              <a:spcBef>
                <a:spcPts val="600"/>
              </a:spcBef>
              <a:spcAft>
                <a:spcPts val="600"/>
              </a:spcAft>
            </a:pPr>
            <a:r>
              <a:rPr lang="en-US" b="1"/>
              <a:t>Technical expertise and monitoring </a:t>
            </a:r>
          </a:p>
          <a:p>
            <a:pPr marL="342900" indent="-342900">
              <a:spcBef>
                <a:spcPts val="600"/>
              </a:spcBef>
              <a:spcAft>
                <a:spcPts val="600"/>
              </a:spcAft>
              <a:buFont typeface="Arial" panose="020B0604020202020204" pitchFamily="34" charset="0"/>
              <a:buChar char="•"/>
            </a:pPr>
            <a:r>
              <a:rPr lang="en-US">
                <a:ea typeface="Calibri" panose="020F0502020204030204" pitchFamily="34" charset="0"/>
                <a:cs typeface="Calibri" panose="020F0502020204030204" pitchFamily="34" charset="0"/>
              </a:rPr>
              <a:t>IUCN Red List and Green List assessments of the Persian leopard</a:t>
            </a:r>
          </a:p>
          <a:p>
            <a:pPr marL="342900" indent="-342900">
              <a:spcBef>
                <a:spcPts val="600"/>
              </a:spcBef>
              <a:spcAft>
                <a:spcPts val="600"/>
              </a:spcAft>
              <a:buFont typeface="Arial" panose="020B0604020202020204" pitchFamily="34" charset="0"/>
              <a:buChar char="•"/>
            </a:pPr>
            <a:r>
              <a:rPr lang="en-US">
                <a:ea typeface="Calibri" panose="020F0502020204030204" pitchFamily="34" charset="0"/>
                <a:cs typeface="Calibri" panose="020F0502020204030204" pitchFamily="34" charset="0"/>
              </a:rPr>
              <a:t>Evaluating leopard conservation led by the WWF in Caucasus</a:t>
            </a:r>
          </a:p>
          <a:p>
            <a:pPr marL="342900" indent="-342900">
              <a:spcBef>
                <a:spcPts val="600"/>
              </a:spcBef>
              <a:spcAft>
                <a:spcPts val="600"/>
              </a:spcAft>
              <a:buFont typeface="Arial" panose="020B0604020202020204" pitchFamily="34" charset="0"/>
              <a:buChar char="•"/>
            </a:pPr>
            <a:r>
              <a:rPr lang="en-US">
                <a:solidFill>
                  <a:srgbClr val="FF0000"/>
                </a:solidFill>
                <a:ea typeface="Calibri" panose="020F0502020204030204" pitchFamily="34" charset="0"/>
                <a:cs typeface="Calibri" panose="020F0502020204030204" pitchFamily="34" charset="0"/>
              </a:rPr>
              <a:t>Developing a range wide monitoring, based on citizen science, for leopards and their prey</a:t>
            </a:r>
            <a:endParaRPr lang="en-US"/>
          </a:p>
          <a:p>
            <a:pPr marL="342900" indent="-342900">
              <a:spcBef>
                <a:spcPts val="600"/>
              </a:spcBef>
              <a:spcAft>
                <a:spcPts val="600"/>
              </a:spcAft>
              <a:buFont typeface="Arial" panose="020B0604020202020204" pitchFamily="34" charset="0"/>
              <a:buChar char="•"/>
            </a:pPr>
            <a:r>
              <a:rPr lang="en-US">
                <a:ea typeface="Calibri" panose="020F0502020204030204" pitchFamily="34" charset="0"/>
                <a:cs typeface="Calibri" panose="020F0502020204030204" pitchFamily="34" charset="0"/>
              </a:rPr>
              <a:t>Participation in conferences (</a:t>
            </a:r>
            <a:r>
              <a:rPr lang="en-US">
                <a:effectLst/>
                <a:ea typeface="Calibri" panose="020F0502020204030204" pitchFamily="34" charset="0"/>
                <a:cs typeface="Calibri" panose="020F0502020204030204" pitchFamily="34" charset="0"/>
              </a:rPr>
              <a:t>SCB Conservation Social Science) and webinars (CMS, Snow Leopard Network etc.) </a:t>
            </a:r>
          </a:p>
          <a:p>
            <a:pPr marL="342900" indent="-342900">
              <a:spcBef>
                <a:spcPts val="600"/>
              </a:spcBef>
              <a:spcAft>
                <a:spcPts val="600"/>
              </a:spcAft>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Publishing (4 </a:t>
            </a:r>
            <a:r>
              <a:rPr lang="en-US">
                <a:ea typeface="Calibri" panose="020F0502020204030204" pitchFamily="34" charset="0"/>
                <a:cs typeface="Calibri" panose="020F0502020204030204" pitchFamily="34" charset="0"/>
              </a:rPr>
              <a:t>articles in newsletters, chapter for IBCA leopard book, report on leopard recovery in the Lesser Caucasus)</a:t>
            </a:r>
          </a:p>
          <a:p>
            <a:endParaRPr lang="en-US">
              <a:latin typeface="Calibri" panose="020F0502020204030204" pitchFamily="34" charset="0"/>
              <a:ea typeface="Calibri" panose="020F0502020204030204" pitchFamily="34" charset="0"/>
              <a:cs typeface="Calibri" panose="020F0502020204030204" pitchFamily="34" charset="0"/>
            </a:endParaRPr>
          </a:p>
          <a:p>
            <a:endParaRPr lang="en-US" sz="2400"/>
          </a:p>
        </p:txBody>
      </p:sp>
    </p:spTree>
    <p:extLst>
      <p:ext uri="{BB962C8B-B14F-4D97-AF65-F5344CB8AC3E}">
        <p14:creationId xmlns:p14="http://schemas.microsoft.com/office/powerpoint/2010/main" val="42413508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500"/>
                                        <p:tgtEl>
                                          <p:spTgt spid="7">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5" end="5"/>
                                            </p:txEl>
                                          </p:spTgt>
                                        </p:tgtEl>
                                        <p:attrNameLst>
                                          <p:attrName>style.visibility</p:attrName>
                                        </p:attrNameLst>
                                      </p:cBhvr>
                                      <p:to>
                                        <p:strVal val="visible"/>
                                      </p:to>
                                    </p:set>
                                    <p:animEffect transition="in" filter="fade">
                                      <p:cBhvr>
                                        <p:cTn id="10" dur="500"/>
                                        <p:tgtEl>
                                          <p:spTgt spid="7">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animEffect transition="in" filter="fade">
                                      <p:cBhvr>
                                        <p:cTn id="15" dur="500"/>
                                        <p:tgtEl>
                                          <p:spTgt spid="7">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7" end="7"/>
                                            </p:txEl>
                                          </p:spTgt>
                                        </p:tgtEl>
                                        <p:attrNameLst>
                                          <p:attrName>style.visibility</p:attrName>
                                        </p:attrNameLst>
                                      </p:cBhvr>
                                      <p:to>
                                        <p:strVal val="visible"/>
                                      </p:to>
                                    </p:set>
                                    <p:animEffect transition="in" filter="fade">
                                      <p:cBhvr>
                                        <p:cTn id="18" dur="500"/>
                                        <p:tgtEl>
                                          <p:spTgt spid="7">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animEffect transition="in" filter="fade">
                                      <p:cBhvr>
                                        <p:cTn id="21" dur="500"/>
                                        <p:tgtEl>
                                          <p:spTgt spid="7">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9" end="9"/>
                                            </p:txEl>
                                          </p:spTgt>
                                        </p:tgtEl>
                                        <p:attrNameLst>
                                          <p:attrName>style.visibility</p:attrName>
                                        </p:attrNameLst>
                                      </p:cBhvr>
                                      <p:to>
                                        <p:strVal val="visible"/>
                                      </p:to>
                                    </p:set>
                                    <p:animEffect transition="in" filter="fade">
                                      <p:cBhvr>
                                        <p:cTn id="24"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5">
            <a:extLst>
              <a:ext uri="{FF2B5EF4-FFF2-40B4-BE49-F238E27FC236}">
                <a16:creationId xmlns:a16="http://schemas.microsoft.com/office/drawing/2014/main" id="{1081C10F-C231-B93A-ECB5-3C7CB311B3E8}"/>
              </a:ext>
            </a:extLst>
          </p:cNvPr>
          <p:cNvSpPr txBox="1"/>
          <p:nvPr/>
        </p:nvSpPr>
        <p:spPr>
          <a:xfrm>
            <a:off x="203200" y="156237"/>
            <a:ext cx="5892800" cy="668955"/>
          </a:xfrm>
          <a:prstGeom prst="rect">
            <a:avLst/>
          </a:prstGeom>
        </p:spPr>
        <p:txBody>
          <a:bodyPr lIns="0" tIns="0" rIns="0" bIns="0" rtlCol="0" anchor="b"/>
          <a:lstStyle/>
          <a:p>
            <a:pPr>
              <a:lnSpc>
                <a:spcPts val="4080"/>
              </a:lnSpc>
            </a:pPr>
            <a:endParaRPr lang="en-US" sz="3400" spc="-3">
              <a:solidFill>
                <a:srgbClr val="0B2364"/>
              </a:solidFill>
              <a:latin typeface="PT Sans"/>
              <a:ea typeface="PT Sans"/>
              <a:cs typeface="PT Sans"/>
              <a:sym typeface="PT Sans"/>
            </a:endParaRPr>
          </a:p>
          <a:p>
            <a:pPr>
              <a:lnSpc>
                <a:spcPts val="4080"/>
              </a:lnSpc>
            </a:pPr>
            <a:endParaRPr lang="en-US" sz="3400" spc="-3">
              <a:solidFill>
                <a:srgbClr val="0B2364"/>
              </a:solidFill>
              <a:latin typeface="PT Sans"/>
              <a:ea typeface="PT Sans"/>
              <a:cs typeface="PT Sans"/>
              <a:sym typeface="PT Sans"/>
            </a:endParaRPr>
          </a:p>
          <a:p>
            <a:pPr>
              <a:lnSpc>
                <a:spcPts val="4080"/>
              </a:lnSpc>
            </a:pPr>
            <a:r>
              <a:rPr lang="en-US" sz="3400" spc="-3">
                <a:solidFill>
                  <a:srgbClr val="0B2364"/>
                </a:solidFill>
                <a:latin typeface="Tahoma" panose="020B0604030504040204" pitchFamily="34" charset="0"/>
                <a:ea typeface="Tahoma" panose="020B0604030504040204" pitchFamily="34" charset="0"/>
                <a:cs typeface="Tahoma" panose="020B0604030504040204" pitchFamily="34" charset="0"/>
                <a:sym typeface="PT Sans"/>
              </a:rPr>
              <a:t>CAMI-SLF Partnership Areas</a:t>
            </a:r>
          </a:p>
        </p:txBody>
      </p:sp>
      <p:sp>
        <p:nvSpPr>
          <p:cNvPr id="9" name="TextBox 6">
            <a:extLst>
              <a:ext uri="{FF2B5EF4-FFF2-40B4-BE49-F238E27FC236}">
                <a16:creationId xmlns:a16="http://schemas.microsoft.com/office/drawing/2014/main" id="{CB4B3177-4B76-672A-BF3D-EDDED2D9EE3E}"/>
              </a:ext>
            </a:extLst>
          </p:cNvPr>
          <p:cNvSpPr txBox="1"/>
          <p:nvPr/>
        </p:nvSpPr>
        <p:spPr>
          <a:xfrm>
            <a:off x="322104" y="921678"/>
            <a:ext cx="6584281" cy="5783314"/>
          </a:xfrm>
          <a:prstGeom prst="rect">
            <a:avLst/>
          </a:prstGeom>
        </p:spPr>
        <p:txBody>
          <a:bodyPr wrap="square" lIns="0" tIns="0" rIns="0" bIns="0" rtlCol="0" anchor="t">
            <a:spAutoFit/>
          </a:bodyPr>
          <a:lstStyle/>
          <a:p>
            <a:pPr>
              <a:spcBef>
                <a:spcPts val="400"/>
              </a:spcBef>
            </a:pPr>
            <a:r>
              <a:rPr lang="en-QA" sz="1600" b="1">
                <a:solidFill>
                  <a:srgbClr val="0070C0"/>
                </a:solidFill>
              </a:rPr>
              <a:t>5. Ecological Connectivity</a:t>
            </a:r>
            <a:endParaRPr lang="en-US" sz="1600" b="1">
              <a:solidFill>
                <a:srgbClr val="0070C0"/>
              </a:solidFill>
              <a:sym typeface="PT Sans"/>
            </a:endParaRPr>
          </a:p>
          <a:p>
            <a:pPr marL="417004" indent="-178868">
              <a:spcBef>
                <a:spcPts val="400"/>
              </a:spcBef>
              <a:buFont typeface="Wingdings" pitchFamily="2" charset="2"/>
              <a:buChar char="§"/>
            </a:pPr>
            <a:r>
              <a:rPr lang="en-US" sz="1600">
                <a:sym typeface="PT Sans"/>
              </a:rPr>
              <a:t>Activities</a:t>
            </a:r>
            <a:r>
              <a:rPr lang="en-US" sz="1600">
                <a:ea typeface="PT Sans"/>
                <a:cs typeface="PT Sans"/>
                <a:sym typeface="PT Sans"/>
              </a:rPr>
              <a:t> (5.6, 5.7): PAs, OECMs, Migration corridors</a:t>
            </a:r>
          </a:p>
          <a:p>
            <a:pPr>
              <a:spcBef>
                <a:spcPts val="400"/>
              </a:spcBef>
            </a:pPr>
            <a:r>
              <a:rPr lang="en-QA" sz="1600" b="1">
                <a:solidFill>
                  <a:srgbClr val="0070C0"/>
                </a:solidFill>
              </a:rPr>
              <a:t>6. Protected and Conserved Areas</a:t>
            </a:r>
          </a:p>
          <a:p>
            <a:pPr marL="417004" indent="-178868">
              <a:spcBef>
                <a:spcPts val="400"/>
              </a:spcBef>
              <a:buFont typeface="Wingdings" pitchFamily="2" charset="2"/>
              <a:buChar char="§"/>
            </a:pPr>
            <a:r>
              <a:rPr lang="en-US" sz="1600">
                <a:sym typeface="PT Sans"/>
              </a:rPr>
              <a:t>Activities (6.2, 6.3): Pas expansion, management planning, and baseline studies</a:t>
            </a:r>
          </a:p>
          <a:p>
            <a:pPr>
              <a:spcBef>
                <a:spcPts val="400"/>
              </a:spcBef>
            </a:pPr>
            <a:r>
              <a:rPr lang="en-QA" sz="1600" b="1">
                <a:solidFill>
                  <a:srgbClr val="0070C0"/>
                </a:solidFill>
              </a:rPr>
              <a:t>7. Illegal Hunting, Possession and Trade</a:t>
            </a:r>
            <a:endParaRPr lang="en-QA" sz="1600">
              <a:solidFill>
                <a:srgbClr val="0070C0"/>
              </a:solidFill>
            </a:endParaRPr>
          </a:p>
          <a:p>
            <a:pPr marL="452989" indent="-214853">
              <a:spcBef>
                <a:spcPts val="400"/>
              </a:spcBef>
              <a:buFont typeface="Wingdings" pitchFamily="2" charset="2"/>
              <a:buChar char="§"/>
            </a:pPr>
            <a:r>
              <a:rPr lang="en-US" sz="1600">
                <a:sym typeface="PT Sans"/>
              </a:rPr>
              <a:t>Activities (7.3, 7.5, 7.6): surveys and developing data base</a:t>
            </a:r>
            <a:br>
              <a:rPr lang="en-US" sz="1600">
                <a:ea typeface="PT Sans"/>
                <a:cs typeface="PT Sans"/>
                <a:sym typeface="PT Sans"/>
              </a:rPr>
            </a:br>
            <a:endParaRPr lang="en-US" sz="1600">
              <a:ea typeface="PT Sans"/>
              <a:cs typeface="PT Sans"/>
              <a:sym typeface="PT Sans"/>
            </a:endParaRPr>
          </a:p>
          <a:p>
            <a:pPr marL="237079" indent="-225437">
              <a:spcBef>
                <a:spcPts val="400"/>
              </a:spcBef>
            </a:pPr>
            <a:r>
              <a:rPr lang="en-QA" sz="1600" b="1">
                <a:solidFill>
                  <a:srgbClr val="0070C0"/>
                </a:solidFill>
              </a:rPr>
              <a:t>8. Land use and Human-wildlife Conflict and Coexistence</a:t>
            </a:r>
            <a:endParaRPr lang="en-QA" sz="1600">
              <a:solidFill>
                <a:srgbClr val="0070C0"/>
              </a:solidFill>
            </a:endParaRPr>
          </a:p>
          <a:p>
            <a:pPr marL="417777" lvl="1" indent="-228611" algn="just">
              <a:spcBef>
                <a:spcPts val="400"/>
              </a:spcBef>
              <a:buFont typeface="Wingdings" pitchFamily="2" charset="2"/>
              <a:buChar char="§"/>
            </a:pPr>
            <a:r>
              <a:rPr lang="en-US" sz="1600">
                <a:sym typeface="PT Sans"/>
              </a:rPr>
              <a:t>Activities (8.4, 8.5): surveys and developing data base</a:t>
            </a:r>
          </a:p>
          <a:p>
            <a:pPr marL="188393" lvl="1" indent="-153466" algn="just">
              <a:spcBef>
                <a:spcPts val="400"/>
              </a:spcBef>
            </a:pPr>
            <a:r>
              <a:rPr lang="en-QA" sz="1600" b="1">
                <a:solidFill>
                  <a:srgbClr val="0070C0"/>
                </a:solidFill>
              </a:rPr>
              <a:t>9. One Health</a:t>
            </a:r>
            <a:endParaRPr lang="en-QA" sz="1600">
              <a:solidFill>
                <a:srgbClr val="0070C0"/>
              </a:solidFill>
            </a:endParaRPr>
          </a:p>
          <a:p>
            <a:pPr marL="417777" lvl="1" indent="-228611" algn="just">
              <a:spcBef>
                <a:spcPts val="400"/>
              </a:spcBef>
              <a:buFont typeface="Wingdings" pitchFamily="2" charset="2"/>
              <a:buChar char="§"/>
            </a:pPr>
            <a:r>
              <a:rPr lang="en-US" sz="1600">
                <a:sym typeface="PT Sans"/>
              </a:rPr>
              <a:t>Activity </a:t>
            </a:r>
            <a:r>
              <a:rPr lang="en-QA" sz="1600"/>
              <a:t>9.4 Support the targeted vaccination of livestock </a:t>
            </a:r>
          </a:p>
          <a:p>
            <a:pPr marL="188393" lvl="1" indent="-129123" algn="just">
              <a:spcBef>
                <a:spcPts val="400"/>
              </a:spcBef>
            </a:pPr>
            <a:r>
              <a:rPr lang="en-QA" sz="1600" b="1">
                <a:solidFill>
                  <a:srgbClr val="0070C0"/>
                </a:solidFill>
              </a:rPr>
              <a:t>10. Species Monitoring and Research</a:t>
            </a:r>
            <a:endParaRPr lang="en-QA" sz="1600">
              <a:solidFill>
                <a:srgbClr val="0070C0"/>
              </a:solidFill>
            </a:endParaRPr>
          </a:p>
          <a:p>
            <a:pPr marL="417777" lvl="1" indent="-228611" algn="just">
              <a:spcBef>
                <a:spcPts val="400"/>
              </a:spcBef>
              <a:buFont typeface="Wingdings" pitchFamily="2" charset="2"/>
              <a:buChar char="§"/>
            </a:pPr>
            <a:r>
              <a:rPr lang="en-US" sz="1600"/>
              <a:t>Activities: 10.1 to 10.10 for </a:t>
            </a:r>
            <a:r>
              <a:rPr lang="en-QA" sz="1600"/>
              <a:t>Snow Leopard, Urial, Argali, Brown bear</a:t>
            </a:r>
          </a:p>
          <a:p>
            <a:pPr marL="188393" lvl="1" indent="-129123" algn="just">
              <a:spcBef>
                <a:spcPts val="400"/>
              </a:spcBef>
            </a:pPr>
            <a:r>
              <a:rPr lang="en-QA" sz="1600" b="1">
                <a:solidFill>
                  <a:srgbClr val="0070C0"/>
                </a:solidFill>
              </a:rPr>
              <a:t>11. Education, Community and Communication</a:t>
            </a:r>
            <a:endParaRPr lang="en-QA" sz="1600">
              <a:solidFill>
                <a:srgbClr val="0070C0"/>
              </a:solidFill>
            </a:endParaRPr>
          </a:p>
          <a:p>
            <a:pPr marL="417777" lvl="1" indent="-228611" algn="just">
              <a:spcBef>
                <a:spcPts val="400"/>
              </a:spcBef>
              <a:buFont typeface="Wingdings" pitchFamily="2" charset="2"/>
              <a:buChar char="§"/>
            </a:pPr>
            <a:r>
              <a:rPr lang="en-US" sz="1600">
                <a:sym typeface="PT Sans"/>
              </a:rPr>
              <a:t>Activities</a:t>
            </a:r>
            <a:r>
              <a:rPr lang="en-US" sz="1600">
                <a:ea typeface="PT Sans"/>
                <a:cs typeface="PT Sans"/>
                <a:sym typeface="PT Sans"/>
              </a:rPr>
              <a:t> (11.1, 11.2): Awareness and conservation education</a:t>
            </a:r>
            <a:endParaRPr lang="en-QA" sz="1600"/>
          </a:p>
          <a:p>
            <a:pPr marL="188393" lvl="1" indent="-129123" algn="just">
              <a:spcBef>
                <a:spcPts val="400"/>
              </a:spcBef>
            </a:pPr>
            <a:r>
              <a:rPr lang="en-QA" sz="1867" b="1">
                <a:solidFill>
                  <a:srgbClr val="00B050"/>
                </a:solidFill>
              </a:rPr>
              <a:t>Conservation Units (CUs)</a:t>
            </a:r>
          </a:p>
          <a:p>
            <a:pPr marL="189165" lvl="1">
              <a:spcBef>
                <a:spcPts val="400"/>
              </a:spcBef>
            </a:pPr>
            <a:r>
              <a:rPr lang="en-QA" sz="1600" b="1"/>
              <a:t>Pamir-Alai-Karakoram)-8 </a:t>
            </a:r>
            <a:br>
              <a:rPr lang="en-QA" sz="1600"/>
            </a:br>
            <a:r>
              <a:rPr lang="en-QA" sz="1600"/>
              <a:t>       Species: Argali, Lynx, Pallas’s Cat, Snow Leopard, Urial</a:t>
            </a:r>
            <a:endParaRPr lang="en-US" sz="1600">
              <a:ea typeface="PT Sans"/>
              <a:cs typeface="PT Sans"/>
              <a:sym typeface="PT Sans"/>
            </a:endParaRPr>
          </a:p>
          <a:p>
            <a:pPr algn="ctr">
              <a:lnSpc>
                <a:spcPts val="2455"/>
              </a:lnSpc>
            </a:pPr>
            <a:endParaRPr lang="en-US" sz="1600">
              <a:ea typeface="PT Sans"/>
              <a:cs typeface="PT Sans"/>
              <a:sym typeface="PT Sans"/>
            </a:endParaRPr>
          </a:p>
        </p:txBody>
      </p:sp>
      <p:pic>
        <p:nvPicPr>
          <p:cNvPr id="2" name="Picture 1">
            <a:extLst>
              <a:ext uri="{FF2B5EF4-FFF2-40B4-BE49-F238E27FC236}">
                <a16:creationId xmlns:a16="http://schemas.microsoft.com/office/drawing/2014/main" id="{98B20A71-694B-8B9F-5045-DEEB6E20C1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06385" y="2891764"/>
            <a:ext cx="5164296" cy="3873222"/>
          </a:xfrm>
          <a:prstGeom prst="rect">
            <a:avLst/>
          </a:prstGeom>
        </p:spPr>
      </p:pic>
      <p:pic>
        <p:nvPicPr>
          <p:cNvPr id="5" name="Picture 4">
            <a:extLst>
              <a:ext uri="{FF2B5EF4-FFF2-40B4-BE49-F238E27FC236}">
                <a16:creationId xmlns:a16="http://schemas.microsoft.com/office/drawing/2014/main" id="{2341CA01-D18B-CDD0-3301-217B1A438F5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906385" y="0"/>
            <a:ext cx="5285615" cy="2866364"/>
          </a:xfrm>
          <a:prstGeom prst="rect">
            <a:avLst/>
          </a:prstGeom>
        </p:spPr>
      </p:pic>
      <p:sp>
        <p:nvSpPr>
          <p:cNvPr id="6" name="TextBox 5">
            <a:extLst>
              <a:ext uri="{FF2B5EF4-FFF2-40B4-BE49-F238E27FC236}">
                <a16:creationId xmlns:a16="http://schemas.microsoft.com/office/drawing/2014/main" id="{E3B4053D-64C1-C01A-43D2-DB45213D1FB1}"/>
              </a:ext>
            </a:extLst>
          </p:cNvPr>
          <p:cNvSpPr txBox="1"/>
          <p:nvPr/>
        </p:nvSpPr>
        <p:spPr>
          <a:xfrm>
            <a:off x="10796856" y="367603"/>
            <a:ext cx="1813317" cy="369332"/>
          </a:xfrm>
          <a:prstGeom prst="rect">
            <a:avLst/>
          </a:prstGeom>
          <a:noFill/>
        </p:spPr>
        <p:txBody>
          <a:bodyPr wrap="none" rtlCol="0">
            <a:spAutoFit/>
          </a:bodyPr>
          <a:lstStyle/>
          <a:p>
            <a:r>
              <a:rPr lang="en-US">
                <a:solidFill>
                  <a:srgbClr val="0070C0"/>
                </a:solidFill>
                <a:latin typeface="Arial" panose="020B0604020202020204" pitchFamily="34" charset="0"/>
                <a:cs typeface="Arial" panose="020B0604020202020204" pitchFamily="34" charset="0"/>
              </a:rPr>
              <a:t>https://</a:t>
            </a:r>
            <a:r>
              <a:rPr lang="en-US" err="1">
                <a:solidFill>
                  <a:srgbClr val="0070C0"/>
                </a:solidFill>
                <a:latin typeface="Arial" panose="020B0604020202020204" pitchFamily="34" charset="0"/>
                <a:cs typeface="Arial" panose="020B0604020202020204" pitchFamily="34" charset="0"/>
              </a:rPr>
              <a:t>slf.org.pk</a:t>
            </a:r>
            <a:endParaRPr lang="en-QA">
              <a:solidFill>
                <a:srgbClr val="0070C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A1C96C9-F3F9-A778-93B8-75D8E8B6746F}"/>
              </a:ext>
            </a:extLst>
          </p:cNvPr>
          <p:cNvSpPr txBox="1"/>
          <p:nvPr/>
        </p:nvSpPr>
        <p:spPr>
          <a:xfrm>
            <a:off x="7507333" y="3022600"/>
            <a:ext cx="1981200" cy="338554"/>
          </a:xfrm>
          <a:prstGeom prst="rect">
            <a:avLst/>
          </a:prstGeom>
          <a:noFill/>
        </p:spPr>
        <p:txBody>
          <a:bodyPr wrap="square" rtlCol="0">
            <a:spAutoFit/>
          </a:bodyPr>
          <a:lstStyle/>
          <a:p>
            <a:r>
              <a:rPr lang="en-QA" sz="1600" b="1">
                <a:solidFill>
                  <a:srgbClr val="0070C0"/>
                </a:solidFill>
                <a:latin typeface="Arial" panose="020B0604020202020204" pitchFamily="34" charset="0"/>
                <a:cs typeface="Arial" panose="020B0604020202020204" pitchFamily="34" charset="0"/>
              </a:rPr>
              <a:t>SLF Work Areas</a:t>
            </a:r>
          </a:p>
        </p:txBody>
      </p:sp>
    </p:spTree>
    <p:extLst>
      <p:ext uri="{BB962C8B-B14F-4D97-AF65-F5344CB8AC3E}">
        <p14:creationId xmlns:p14="http://schemas.microsoft.com/office/powerpoint/2010/main" val="410092238"/>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815D9-71DF-20E4-51A7-76383CDAB967}"/>
              </a:ext>
            </a:extLst>
          </p:cNvPr>
          <p:cNvSpPr>
            <a:spLocks noGrp="1"/>
          </p:cNvSpPr>
          <p:nvPr>
            <p:ph type="ctrTitle"/>
          </p:nvPr>
        </p:nvSpPr>
        <p:spPr>
          <a:xfrm>
            <a:off x="6314737" y="324844"/>
            <a:ext cx="5432613" cy="555830"/>
          </a:xfrm>
        </p:spPr>
        <p:txBody>
          <a:bodyPr>
            <a:noAutofit/>
          </a:bodyPr>
          <a:lstStyle/>
          <a:p>
            <a:r>
              <a:rPr lang="ru-RU" sz="3000" b="1"/>
              <a:t>Ассоциация «</a:t>
            </a:r>
            <a:r>
              <a:rPr lang="ru-RU" sz="3000" b="1" err="1"/>
              <a:t>Табиги</a:t>
            </a:r>
            <a:r>
              <a:rPr lang="ru-RU" sz="3000" b="1"/>
              <a:t> Орта» </a:t>
            </a:r>
            <a:endParaRPr lang="en-KZ" sz="3000" b="1"/>
          </a:p>
        </p:txBody>
      </p:sp>
      <p:pic>
        <p:nvPicPr>
          <p:cNvPr id="4" name="Рисунок 7" descr="A black and white logo&#10;&#10;Description automatically generated">
            <a:extLst>
              <a:ext uri="{FF2B5EF4-FFF2-40B4-BE49-F238E27FC236}">
                <a16:creationId xmlns:a16="http://schemas.microsoft.com/office/drawing/2014/main" id="{94A54E57-FE90-5425-5510-C60A8BEAB56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9" y="41715"/>
            <a:ext cx="1086859" cy="993325"/>
          </a:xfrm>
          <a:prstGeom prst="rect">
            <a:avLst/>
          </a:prstGeom>
          <a:noFill/>
          <a:ln>
            <a:noFill/>
          </a:ln>
        </p:spPr>
      </p:pic>
      <p:pic>
        <p:nvPicPr>
          <p:cNvPr id="5" name="Picture 2" descr="C:\Users\kim.a\Downloads\КомитетЛогоЕнг.jpg">
            <a:extLst>
              <a:ext uri="{FF2B5EF4-FFF2-40B4-BE49-F238E27FC236}">
                <a16:creationId xmlns:a16="http://schemas.microsoft.com/office/drawing/2014/main" id="{10CDC2D4-393C-840D-5961-A46F342C92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4836" y="105931"/>
            <a:ext cx="921169" cy="92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ject 8">
            <a:extLst>
              <a:ext uri="{FF2B5EF4-FFF2-40B4-BE49-F238E27FC236}">
                <a16:creationId xmlns:a16="http://schemas.microsoft.com/office/drawing/2014/main" id="{473ABB42-1AFD-2358-31D9-47C39E978B6D}"/>
              </a:ext>
            </a:extLst>
          </p:cNvPr>
          <p:cNvPicPr/>
          <p:nvPr/>
        </p:nvPicPr>
        <p:blipFill>
          <a:blip r:embed="rId5" cstate="print"/>
          <a:stretch>
            <a:fillRect/>
          </a:stretch>
        </p:blipFill>
        <p:spPr>
          <a:xfrm>
            <a:off x="2445281" y="105931"/>
            <a:ext cx="1281761" cy="929110"/>
          </a:xfrm>
          <a:prstGeom prst="rect">
            <a:avLst/>
          </a:prstGeom>
        </p:spPr>
      </p:pic>
      <p:pic>
        <p:nvPicPr>
          <p:cNvPr id="7" name="Picture 6" descr="Bildergebnis fÃ¼r nabu logo english">
            <a:extLst>
              <a:ext uri="{FF2B5EF4-FFF2-40B4-BE49-F238E27FC236}">
                <a16:creationId xmlns:a16="http://schemas.microsoft.com/office/drawing/2014/main" id="{98B02DD4-EDFD-AE6B-894B-48E869A1B91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76318" y="105931"/>
            <a:ext cx="1383121" cy="878721"/>
          </a:xfrm>
          <a:prstGeom prst="rect">
            <a:avLst/>
          </a:prstGeom>
          <a:noFill/>
          <a:ln>
            <a:noFill/>
          </a:ln>
        </p:spPr>
      </p:pic>
      <p:sp>
        <p:nvSpPr>
          <p:cNvPr id="8" name="TextBox 7">
            <a:extLst>
              <a:ext uri="{FF2B5EF4-FFF2-40B4-BE49-F238E27FC236}">
                <a16:creationId xmlns:a16="http://schemas.microsoft.com/office/drawing/2014/main" id="{E382D795-D07F-6364-6C43-2B83C6963A6D}"/>
              </a:ext>
            </a:extLst>
          </p:cNvPr>
          <p:cNvSpPr txBox="1"/>
          <p:nvPr/>
        </p:nvSpPr>
        <p:spPr>
          <a:xfrm>
            <a:off x="206526" y="1247360"/>
            <a:ext cx="103058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a:ln>
                  <a:noFill/>
                </a:ln>
                <a:solidFill>
                  <a:prstClr val="black"/>
                </a:solidFill>
                <a:effectLst/>
                <a:uLnTx/>
                <a:uFillTx/>
                <a:latin typeface="Calibri" panose="020F0502020204030204"/>
                <a:ea typeface="+mn-ea"/>
                <a:cs typeface="+mn-cs"/>
              </a:rPr>
              <a:t>Виды ЦАИМ: </a:t>
            </a:r>
            <a:r>
              <a:rPr kumimoji="0" lang="ru-RU" sz="1800" b="0" i="0" u="none" strike="noStrike" kern="1200" cap="none" spc="0" normalizeH="0" baseline="0" noProof="0">
                <a:ln>
                  <a:noFill/>
                </a:ln>
                <a:solidFill>
                  <a:prstClr val="black"/>
                </a:solidFill>
                <a:effectLst/>
                <a:uLnTx/>
                <a:uFillTx/>
                <a:latin typeface="Calibri" panose="020F0502020204030204"/>
                <a:ea typeface="+mn-ea"/>
                <a:cs typeface="+mn-cs"/>
              </a:rPr>
              <a:t>сайгак, </a:t>
            </a:r>
            <a:r>
              <a:rPr kumimoji="0" lang="ru-RU" sz="1800" b="0" i="0" u="none" strike="noStrike" kern="1200" cap="none" spc="0" normalizeH="0" baseline="0" noProof="0" err="1">
                <a:ln>
                  <a:noFill/>
                </a:ln>
                <a:solidFill>
                  <a:prstClr val="black"/>
                </a:solidFill>
                <a:effectLst/>
                <a:uLnTx/>
                <a:uFillTx/>
                <a:latin typeface="Calibri" panose="020F0502020204030204"/>
                <a:ea typeface="+mn-ea"/>
                <a:cs typeface="+mn-cs"/>
              </a:rPr>
              <a:t>уриал</a:t>
            </a:r>
            <a:r>
              <a:rPr kumimoji="0" lang="ru-RU" sz="1800" b="0" i="0" u="none" strike="noStrike" kern="1200" cap="none" spc="0" normalizeH="0" baseline="0" noProof="0">
                <a:ln>
                  <a:noFill/>
                </a:ln>
                <a:solidFill>
                  <a:prstClr val="black"/>
                </a:solidFill>
                <a:effectLst/>
                <a:uLnTx/>
                <a:uFillTx/>
                <a:latin typeface="Calibri" panose="020F0502020204030204"/>
                <a:ea typeface="+mn-ea"/>
                <a:cs typeface="+mn-cs"/>
              </a:rPr>
              <a:t>, джейран, переднеазиатский леопард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a:ln>
                  <a:noFill/>
                </a:ln>
                <a:solidFill>
                  <a:prstClr val="black"/>
                </a:solidFill>
                <a:effectLst/>
                <a:uLnTx/>
                <a:uFillTx/>
                <a:latin typeface="Calibri" panose="020F0502020204030204"/>
                <a:ea typeface="+mn-ea"/>
                <a:cs typeface="+mn-cs"/>
              </a:rPr>
              <a:t>Географический охват (ЕС):</a:t>
            </a:r>
            <a:r>
              <a:rPr kumimoji="0" lang="ru-RU"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0" cap="none" spc="0" normalizeH="0" baseline="0" noProof="0" err="1">
                <a:ln>
                  <a:noFill/>
                </a:ln>
                <a:solidFill>
                  <a:prstClr val="black"/>
                </a:solidFill>
                <a:effectLst/>
                <a:uLnTx/>
                <a:uFillTx/>
                <a:latin typeface="Arial" panose="020B0604020202020204" pitchFamily="34" charset="0"/>
                <a:ea typeface="Aptos" panose="020B0004020202020204" pitchFamily="34" charset="0"/>
                <a:cs typeface="+mn-cs"/>
              </a:rPr>
              <a:t>Западный</a:t>
            </a:r>
            <a:r>
              <a:rPr kumimoji="0" lang="en-US" sz="1800" b="0" i="0" u="none" strike="noStrike" kern="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mn-cs"/>
              </a:rPr>
              <a:t> </a:t>
            </a:r>
            <a:r>
              <a:rPr kumimoji="0" lang="en-US" sz="1800" b="0" i="0" u="none" strike="noStrike" kern="0" cap="none" spc="0" normalizeH="0" baseline="0" noProof="0" err="1">
                <a:ln>
                  <a:noFill/>
                </a:ln>
                <a:solidFill>
                  <a:prstClr val="black"/>
                </a:solidFill>
                <a:effectLst/>
                <a:uLnTx/>
                <a:uFillTx/>
                <a:latin typeface="Arial" panose="020B0604020202020204" pitchFamily="34" charset="0"/>
                <a:ea typeface="Aptos" panose="020B0004020202020204" pitchFamily="34" charset="0"/>
                <a:cs typeface="+mn-cs"/>
              </a:rPr>
              <a:t>и</a:t>
            </a:r>
            <a:r>
              <a:rPr kumimoji="0" lang="en-US" sz="1800" b="0" i="0" u="none" strike="noStrike" kern="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mn-cs"/>
              </a:rPr>
              <a:t> </a:t>
            </a:r>
            <a:r>
              <a:rPr kumimoji="0" lang="en-US" sz="1800" b="0" i="0" u="none" strike="noStrike" kern="0" cap="none" spc="0" normalizeH="0" baseline="0" noProof="0" err="1">
                <a:ln>
                  <a:noFill/>
                </a:ln>
                <a:solidFill>
                  <a:prstClr val="black"/>
                </a:solidFill>
                <a:effectLst/>
                <a:uLnTx/>
                <a:uFillTx/>
                <a:latin typeface="Arial" panose="020B0604020202020204" pitchFamily="34" charset="0"/>
                <a:ea typeface="Aptos" panose="020B0004020202020204" pitchFamily="34" charset="0"/>
                <a:cs typeface="+mn-cs"/>
              </a:rPr>
              <a:t>южный</a:t>
            </a:r>
            <a:r>
              <a:rPr kumimoji="0" lang="en-US" sz="1800" b="0" i="0" u="none" strike="noStrike" kern="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mn-cs"/>
              </a:rPr>
              <a:t> </a:t>
            </a:r>
            <a:r>
              <a:rPr kumimoji="0" lang="en-US" sz="1800" b="0" i="0" u="none" strike="noStrike" kern="0" cap="none" spc="0" normalizeH="0" baseline="0" noProof="0" err="1">
                <a:ln>
                  <a:noFill/>
                </a:ln>
                <a:solidFill>
                  <a:prstClr val="black"/>
                </a:solidFill>
                <a:effectLst/>
                <a:uLnTx/>
                <a:uFillTx/>
                <a:latin typeface="Arial" panose="020B0604020202020204" pitchFamily="34" charset="0"/>
                <a:ea typeface="Aptos" panose="020B0004020202020204" pitchFamily="34" charset="0"/>
                <a:cs typeface="+mn-cs"/>
              </a:rPr>
              <a:t>Устюрт</a:t>
            </a:r>
            <a:r>
              <a:rPr kumimoji="0" lang="ru-RU"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0" cap="none" spc="0" normalizeH="0" baseline="0" noProof="0" err="1">
                <a:ln>
                  <a:noFill/>
                </a:ln>
                <a:solidFill>
                  <a:prstClr val="black"/>
                </a:solidFill>
                <a:effectLst/>
                <a:uLnTx/>
                <a:uFillTx/>
                <a:latin typeface="Arial" panose="020B0604020202020204" pitchFamily="34" charset="0"/>
                <a:ea typeface="Aptos" panose="020B0004020202020204" pitchFamily="34" charset="0"/>
                <a:cs typeface="+mn-cs"/>
              </a:rPr>
              <a:t>Северный</a:t>
            </a:r>
            <a:r>
              <a:rPr kumimoji="0" lang="en-US" sz="1800" b="0" i="0" u="none" strike="noStrike" kern="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mn-cs"/>
              </a:rPr>
              <a:t> </a:t>
            </a:r>
            <a:r>
              <a:rPr kumimoji="0" lang="en-US" sz="1800" b="0" i="0" u="none" strike="noStrike" kern="0" cap="none" spc="0" normalizeH="0" baseline="0" noProof="0" err="1">
                <a:ln>
                  <a:noFill/>
                </a:ln>
                <a:solidFill>
                  <a:prstClr val="black"/>
                </a:solidFill>
                <a:effectLst/>
                <a:uLnTx/>
                <a:uFillTx/>
                <a:latin typeface="Arial" panose="020B0604020202020204" pitchFamily="34" charset="0"/>
                <a:ea typeface="Aptos" panose="020B0004020202020204" pitchFamily="34" charset="0"/>
                <a:cs typeface="+mn-cs"/>
              </a:rPr>
              <a:t>и</a:t>
            </a:r>
            <a:r>
              <a:rPr kumimoji="0" lang="en-US" sz="1800" b="0" i="0" u="none" strike="noStrike" kern="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mn-cs"/>
              </a:rPr>
              <a:t> </a:t>
            </a:r>
            <a:r>
              <a:rPr kumimoji="0" lang="en-US" sz="1800" b="0" i="0" u="none" strike="noStrike" kern="0" cap="none" spc="0" normalizeH="0" baseline="0" noProof="0" err="1">
                <a:ln>
                  <a:noFill/>
                </a:ln>
                <a:solidFill>
                  <a:prstClr val="black"/>
                </a:solidFill>
                <a:effectLst/>
                <a:uLnTx/>
                <a:uFillTx/>
                <a:latin typeface="Arial" panose="020B0604020202020204" pitchFamily="34" charset="0"/>
                <a:ea typeface="Aptos" panose="020B0004020202020204" pitchFamily="34" charset="0"/>
                <a:cs typeface="+mn-cs"/>
              </a:rPr>
              <a:t>Восточный</a:t>
            </a:r>
            <a:r>
              <a:rPr kumimoji="0" lang="en-US" sz="1800" b="0" i="0" u="none" strike="noStrike" kern="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mn-cs"/>
              </a:rPr>
              <a:t> </a:t>
            </a:r>
            <a:r>
              <a:rPr kumimoji="0" lang="en-US" sz="1800" b="0" i="0" u="none" strike="noStrike" kern="0" cap="none" spc="0" normalizeH="0" baseline="0" noProof="0" err="1">
                <a:ln>
                  <a:noFill/>
                </a:ln>
                <a:solidFill>
                  <a:prstClr val="black"/>
                </a:solidFill>
                <a:effectLst/>
                <a:uLnTx/>
                <a:uFillTx/>
                <a:latin typeface="Arial" panose="020B0604020202020204" pitchFamily="34" charset="0"/>
                <a:ea typeface="Aptos" panose="020B0004020202020204" pitchFamily="34" charset="0"/>
                <a:cs typeface="+mn-cs"/>
              </a:rPr>
              <a:t>Устюрт</a:t>
            </a:r>
            <a:r>
              <a:rPr kumimoji="0" lang="en-KZ"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ru-RU"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graphicFrame>
        <p:nvGraphicFramePr>
          <p:cNvPr id="9" name="Table 8">
            <a:extLst>
              <a:ext uri="{FF2B5EF4-FFF2-40B4-BE49-F238E27FC236}">
                <a16:creationId xmlns:a16="http://schemas.microsoft.com/office/drawing/2014/main" id="{EE080647-39D8-BBF2-4755-A0B05D498330}"/>
              </a:ext>
            </a:extLst>
          </p:cNvPr>
          <p:cNvGraphicFramePr>
            <a:graphicFrameLocks noGrp="1"/>
          </p:cNvGraphicFramePr>
          <p:nvPr/>
        </p:nvGraphicFramePr>
        <p:xfrm>
          <a:off x="536350" y="1984051"/>
          <a:ext cx="11037345" cy="4511040"/>
        </p:xfrm>
        <a:graphic>
          <a:graphicData uri="http://schemas.openxmlformats.org/drawingml/2006/table">
            <a:tbl>
              <a:tblPr firstRow="1" bandRow="1">
                <a:tableStyleId>{5C22544A-7EE6-4342-B048-85BDC9FD1C3A}</a:tableStyleId>
              </a:tblPr>
              <a:tblGrid>
                <a:gridCol w="627529">
                  <a:extLst>
                    <a:ext uri="{9D8B030D-6E8A-4147-A177-3AD203B41FA5}">
                      <a16:colId xmlns:a16="http://schemas.microsoft.com/office/drawing/2014/main" val="1087557342"/>
                    </a:ext>
                  </a:extLst>
                </a:gridCol>
                <a:gridCol w="4464423">
                  <a:extLst>
                    <a:ext uri="{9D8B030D-6E8A-4147-A177-3AD203B41FA5}">
                      <a16:colId xmlns:a16="http://schemas.microsoft.com/office/drawing/2014/main" val="2079090856"/>
                    </a:ext>
                  </a:extLst>
                </a:gridCol>
                <a:gridCol w="2205318">
                  <a:extLst>
                    <a:ext uri="{9D8B030D-6E8A-4147-A177-3AD203B41FA5}">
                      <a16:colId xmlns:a16="http://schemas.microsoft.com/office/drawing/2014/main" val="1216449864"/>
                    </a:ext>
                  </a:extLst>
                </a:gridCol>
                <a:gridCol w="1947134">
                  <a:extLst>
                    <a:ext uri="{9D8B030D-6E8A-4147-A177-3AD203B41FA5}">
                      <a16:colId xmlns:a16="http://schemas.microsoft.com/office/drawing/2014/main" val="1527070720"/>
                    </a:ext>
                  </a:extLst>
                </a:gridCol>
                <a:gridCol w="1792941">
                  <a:extLst>
                    <a:ext uri="{9D8B030D-6E8A-4147-A177-3AD203B41FA5}">
                      <a16:colId xmlns:a16="http://schemas.microsoft.com/office/drawing/2014/main" val="816795684"/>
                    </a:ext>
                  </a:extLst>
                </a:gridCol>
              </a:tblGrid>
              <a:tr h="321085">
                <a:tc>
                  <a:txBody>
                    <a:bodyPr/>
                    <a:lstStyle/>
                    <a:p>
                      <a:r>
                        <a:rPr lang="ru-RU" sz="1400">
                          <a:solidFill>
                            <a:schemeClr val="tx1"/>
                          </a:solidFill>
                        </a:rPr>
                        <a:t>Главы</a:t>
                      </a:r>
                      <a:endParaRPr lang="en-KZ" sz="1400">
                        <a:solidFill>
                          <a:schemeClr val="tx1"/>
                        </a:solidFill>
                      </a:endParaRPr>
                    </a:p>
                  </a:txBody>
                  <a:tcPr/>
                </a:tc>
                <a:tc>
                  <a:txBody>
                    <a:bodyPr/>
                    <a:lstStyle/>
                    <a:p>
                      <a:r>
                        <a:rPr lang="ru-RU" sz="1400" b="1" kern="1200">
                          <a:solidFill>
                            <a:schemeClr val="tx1"/>
                          </a:solidFill>
                          <a:effectLst/>
                          <a:latin typeface="+mn-lt"/>
                          <a:ea typeface="+mn-ea"/>
                          <a:cs typeface="+mn-cs"/>
                        </a:rPr>
                        <a:t>Мероприятия, которые должны быть реализованы к 2032 году</a:t>
                      </a:r>
                      <a:r>
                        <a:rPr lang="en-KZ" sz="1400">
                          <a:solidFill>
                            <a:schemeClr val="tx1"/>
                          </a:solidFill>
                          <a:effectLst/>
                        </a:rPr>
                        <a:t> </a:t>
                      </a:r>
                      <a:endParaRPr lang="en-KZ" sz="1400">
                        <a:solidFill>
                          <a:schemeClr val="tx1"/>
                        </a:solidFill>
                      </a:endParaRPr>
                    </a:p>
                  </a:txBody>
                  <a:tcPr/>
                </a:tc>
                <a:tc>
                  <a:txBody>
                    <a:bodyPr/>
                    <a:lstStyle/>
                    <a:p>
                      <a:r>
                        <a:rPr lang="ru-RU" sz="1400">
                          <a:solidFill>
                            <a:schemeClr val="tx1"/>
                          </a:solidFill>
                        </a:rPr>
                        <a:t>Активная реализация </a:t>
                      </a:r>
                      <a:endParaRPr lang="en-KZ" sz="1400">
                        <a:solidFill>
                          <a:schemeClr val="tx1"/>
                        </a:solidFill>
                      </a:endParaRPr>
                    </a:p>
                  </a:txBody>
                  <a:tcPr>
                    <a:solidFill>
                      <a:schemeClr val="accent6">
                        <a:lumMod val="40000"/>
                        <a:lumOff val="60000"/>
                      </a:schemeClr>
                    </a:solidFill>
                  </a:tcPr>
                </a:tc>
                <a:tc>
                  <a:txBody>
                    <a:bodyPr/>
                    <a:lstStyle/>
                    <a:p>
                      <a:r>
                        <a:rPr lang="ru-RU" sz="1400">
                          <a:solidFill>
                            <a:schemeClr val="tx1"/>
                          </a:solidFill>
                        </a:rPr>
                        <a:t>Содействие в реализации</a:t>
                      </a:r>
                      <a:endParaRPr lang="en-KZ" sz="1400">
                        <a:solidFill>
                          <a:schemeClr val="tx1"/>
                        </a:solidFill>
                      </a:endParaRPr>
                    </a:p>
                  </a:txBody>
                  <a:tcPr>
                    <a:solidFill>
                      <a:schemeClr val="accent4">
                        <a:lumMod val="40000"/>
                        <a:lumOff val="60000"/>
                      </a:schemeClr>
                    </a:solidFill>
                  </a:tcPr>
                </a:tc>
                <a:tc>
                  <a:txBody>
                    <a:bodyPr/>
                    <a:lstStyle/>
                    <a:p>
                      <a:r>
                        <a:rPr lang="ru-RU" sz="1400">
                          <a:solidFill>
                            <a:schemeClr val="tx1"/>
                          </a:solidFill>
                        </a:rPr>
                        <a:t>Экспертная поддержка</a:t>
                      </a:r>
                      <a:endParaRPr lang="en-KZ" sz="1400">
                        <a:solidFill>
                          <a:schemeClr val="tx1"/>
                        </a:solidFill>
                      </a:endParaRPr>
                    </a:p>
                  </a:txBody>
                  <a:tcPr>
                    <a:solidFill>
                      <a:schemeClr val="accent2">
                        <a:lumMod val="40000"/>
                        <a:lumOff val="60000"/>
                      </a:schemeClr>
                    </a:solidFill>
                  </a:tcPr>
                </a:tc>
                <a:extLst>
                  <a:ext uri="{0D108BD9-81ED-4DB2-BD59-A6C34878D82A}">
                    <a16:rowId xmlns:a16="http://schemas.microsoft.com/office/drawing/2014/main" val="154780587"/>
                  </a:ext>
                </a:extLst>
              </a:tr>
              <a:tr h="260435">
                <a:tc>
                  <a:txBody>
                    <a:bodyPr/>
                    <a:lstStyle/>
                    <a:p>
                      <a:r>
                        <a:rPr lang="ru-RU" sz="1400"/>
                        <a:t>1</a:t>
                      </a:r>
                      <a:endParaRPr lang="en-KZ" sz="1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a:t>Реализация и координация РП ЦАИМ </a:t>
                      </a:r>
                      <a:endParaRPr lang="en-KZ" sz="1400"/>
                    </a:p>
                  </a:txBody>
                  <a:tcPr/>
                </a:tc>
                <a:tc>
                  <a:txBody>
                    <a:bodyPr/>
                    <a:lstStyle/>
                    <a:p>
                      <a:endParaRPr lang="en-KZ" sz="1400">
                        <a:solidFill>
                          <a:schemeClr val="tx1"/>
                        </a:solidFill>
                      </a:endParaRPr>
                    </a:p>
                  </a:txBody>
                  <a:tcPr>
                    <a:solidFill>
                      <a:schemeClr val="accent6">
                        <a:lumMod val="40000"/>
                        <a:lumOff val="60000"/>
                      </a:schemeClr>
                    </a:solidFill>
                  </a:tcPr>
                </a:tc>
                <a:tc>
                  <a:txBody>
                    <a:bodyPr/>
                    <a:lstStyle/>
                    <a:p>
                      <a:endParaRPr lang="en-KZ" sz="1400">
                        <a:solidFill>
                          <a:schemeClr val="tx1"/>
                        </a:solidFill>
                      </a:endParaRPr>
                    </a:p>
                  </a:txBody>
                  <a:tcPr>
                    <a:solidFill>
                      <a:schemeClr val="accent4">
                        <a:lumMod val="40000"/>
                        <a:lumOff val="60000"/>
                      </a:schemeClr>
                    </a:solidFill>
                  </a:tcPr>
                </a:tc>
                <a:tc>
                  <a:txBody>
                    <a:bodyPr/>
                    <a:lstStyle/>
                    <a:p>
                      <a:r>
                        <a:rPr lang="ru-RU" sz="1400">
                          <a:solidFill>
                            <a:schemeClr val="tx1"/>
                          </a:solidFill>
                        </a:rPr>
                        <a:t>1.2; 1.4; 1.10</a:t>
                      </a:r>
                      <a:endParaRPr lang="en-KZ" sz="1400">
                        <a:solidFill>
                          <a:schemeClr val="tx1"/>
                        </a:solidFill>
                      </a:endParaRPr>
                    </a:p>
                  </a:txBody>
                  <a:tcPr>
                    <a:solidFill>
                      <a:schemeClr val="accent2">
                        <a:lumMod val="40000"/>
                        <a:lumOff val="60000"/>
                      </a:schemeClr>
                    </a:solidFill>
                  </a:tcPr>
                </a:tc>
                <a:extLst>
                  <a:ext uri="{0D108BD9-81ED-4DB2-BD59-A6C34878D82A}">
                    <a16:rowId xmlns:a16="http://schemas.microsoft.com/office/drawing/2014/main" val="137703493"/>
                  </a:ext>
                </a:extLst>
              </a:tr>
              <a:tr h="260435">
                <a:tc>
                  <a:txBody>
                    <a:bodyPr/>
                    <a:lstStyle/>
                    <a:p>
                      <a:r>
                        <a:rPr lang="ru-RU" sz="1400"/>
                        <a:t>4</a:t>
                      </a:r>
                      <a:endParaRPr lang="en-KZ" sz="1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a:t>Трансграничное сотрудничество </a:t>
                      </a:r>
                      <a:endParaRPr lang="en-KZ" sz="1400"/>
                    </a:p>
                  </a:txBody>
                  <a:tcPr/>
                </a:tc>
                <a:tc>
                  <a:txBody>
                    <a:bodyPr/>
                    <a:lstStyle/>
                    <a:p>
                      <a:endParaRPr lang="en-KZ" sz="1400">
                        <a:solidFill>
                          <a:schemeClr val="tx1"/>
                        </a:solidFill>
                      </a:endParaRPr>
                    </a:p>
                  </a:txBody>
                  <a:tcPr>
                    <a:solidFill>
                      <a:schemeClr val="accent6">
                        <a:lumMod val="40000"/>
                        <a:lumOff val="60000"/>
                      </a:schemeClr>
                    </a:solidFill>
                  </a:tcPr>
                </a:tc>
                <a:tc>
                  <a:txBody>
                    <a:bodyPr/>
                    <a:lstStyle/>
                    <a:p>
                      <a:endParaRPr lang="en-KZ" sz="1400">
                        <a:solidFill>
                          <a:schemeClr val="tx1"/>
                        </a:solidFill>
                      </a:endParaRPr>
                    </a:p>
                  </a:txBody>
                  <a:tcPr>
                    <a:solidFill>
                      <a:schemeClr val="accent4">
                        <a:lumMod val="40000"/>
                        <a:lumOff val="60000"/>
                      </a:schemeClr>
                    </a:solidFill>
                  </a:tcPr>
                </a:tc>
                <a:tc>
                  <a:txBody>
                    <a:bodyPr/>
                    <a:lstStyle/>
                    <a:p>
                      <a:r>
                        <a:rPr lang="ru-RU" sz="1400">
                          <a:solidFill>
                            <a:schemeClr val="tx1"/>
                          </a:solidFill>
                        </a:rPr>
                        <a:t>4.2; 4.5; </a:t>
                      </a:r>
                    </a:p>
                  </a:txBody>
                  <a:tcPr>
                    <a:solidFill>
                      <a:schemeClr val="accent2">
                        <a:lumMod val="40000"/>
                        <a:lumOff val="60000"/>
                      </a:schemeClr>
                    </a:solidFill>
                  </a:tcPr>
                </a:tc>
                <a:extLst>
                  <a:ext uri="{0D108BD9-81ED-4DB2-BD59-A6C34878D82A}">
                    <a16:rowId xmlns:a16="http://schemas.microsoft.com/office/drawing/2014/main" val="842185961"/>
                  </a:ext>
                </a:extLst>
              </a:tr>
              <a:tr h="260435">
                <a:tc>
                  <a:txBody>
                    <a:bodyPr/>
                    <a:lstStyle/>
                    <a:p>
                      <a:r>
                        <a:rPr lang="ru-RU" sz="1400"/>
                        <a:t>5</a:t>
                      </a:r>
                      <a:endParaRPr lang="en-KZ" sz="1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a:t>Экологическая взаимосвязь </a:t>
                      </a:r>
                      <a:endParaRPr lang="en-KZ" sz="1400"/>
                    </a:p>
                  </a:txBody>
                  <a:tcPr/>
                </a:tc>
                <a:tc>
                  <a:txBody>
                    <a:bodyPr/>
                    <a:lstStyle/>
                    <a:p>
                      <a:endParaRPr lang="en-KZ" sz="1400">
                        <a:solidFill>
                          <a:schemeClr val="tx1"/>
                        </a:solidFill>
                      </a:endParaRPr>
                    </a:p>
                  </a:txBody>
                  <a:tcPr>
                    <a:solidFill>
                      <a:schemeClr val="accent6">
                        <a:lumMod val="40000"/>
                        <a:lumOff val="60000"/>
                      </a:schemeClr>
                    </a:solidFill>
                  </a:tcPr>
                </a:tc>
                <a:tc>
                  <a:txBody>
                    <a:bodyPr/>
                    <a:lstStyle/>
                    <a:p>
                      <a:r>
                        <a:rPr lang="ru-RU" sz="1400">
                          <a:solidFill>
                            <a:schemeClr val="tx1"/>
                          </a:solidFill>
                        </a:rPr>
                        <a:t>5.1 </a:t>
                      </a:r>
                      <a:endParaRPr lang="en-KZ" sz="1400">
                        <a:solidFill>
                          <a:schemeClr val="tx1"/>
                        </a:solidFill>
                      </a:endParaRPr>
                    </a:p>
                  </a:txBody>
                  <a:tcPr>
                    <a:solidFill>
                      <a:schemeClr val="accent4">
                        <a:lumMod val="40000"/>
                        <a:lumOff val="60000"/>
                      </a:schemeClr>
                    </a:solidFill>
                  </a:tcPr>
                </a:tc>
                <a:tc>
                  <a:txBody>
                    <a:bodyPr/>
                    <a:lstStyle/>
                    <a:p>
                      <a:r>
                        <a:rPr lang="en-KZ" sz="1400">
                          <a:solidFill>
                            <a:schemeClr val="tx1"/>
                          </a:solidFill>
                        </a:rPr>
                        <a:t>5.2; 5.4</a:t>
                      </a:r>
                    </a:p>
                  </a:txBody>
                  <a:tcPr>
                    <a:solidFill>
                      <a:schemeClr val="accent2">
                        <a:lumMod val="40000"/>
                        <a:lumOff val="60000"/>
                      </a:schemeClr>
                    </a:solidFill>
                  </a:tcPr>
                </a:tc>
                <a:extLst>
                  <a:ext uri="{0D108BD9-81ED-4DB2-BD59-A6C34878D82A}">
                    <a16:rowId xmlns:a16="http://schemas.microsoft.com/office/drawing/2014/main" val="2929737441"/>
                  </a:ext>
                </a:extLst>
              </a:tr>
              <a:tr h="260435">
                <a:tc>
                  <a:txBody>
                    <a:bodyPr/>
                    <a:lstStyle/>
                    <a:p>
                      <a:r>
                        <a:rPr lang="en-KZ" sz="1400"/>
                        <a:t>6</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a:t>Охраняемые и сохраненные территории </a:t>
                      </a:r>
                      <a:endParaRPr lang="en-KZ" sz="1400"/>
                    </a:p>
                  </a:txBody>
                  <a:tcPr/>
                </a:tc>
                <a:tc>
                  <a:txBody>
                    <a:bodyPr/>
                    <a:lstStyle/>
                    <a:p>
                      <a:endParaRPr lang="en-KZ" sz="1400">
                        <a:solidFill>
                          <a:schemeClr val="tx1"/>
                        </a:solidFill>
                      </a:endParaRPr>
                    </a:p>
                  </a:txBody>
                  <a:tcPr>
                    <a:solidFill>
                      <a:schemeClr val="accent6">
                        <a:lumMod val="40000"/>
                        <a:lumOff val="60000"/>
                      </a:schemeClr>
                    </a:solidFill>
                  </a:tcPr>
                </a:tc>
                <a:tc>
                  <a:txBody>
                    <a:bodyPr/>
                    <a:lstStyle/>
                    <a:p>
                      <a:r>
                        <a:rPr lang="en-KZ" sz="1400">
                          <a:solidFill>
                            <a:schemeClr val="tx1"/>
                          </a:solidFill>
                        </a:rPr>
                        <a:t>6.1</a:t>
                      </a:r>
                    </a:p>
                  </a:txBody>
                  <a:tcPr>
                    <a:solidFill>
                      <a:schemeClr val="accent4">
                        <a:lumMod val="40000"/>
                        <a:lumOff val="60000"/>
                      </a:schemeClr>
                    </a:solidFill>
                  </a:tcPr>
                </a:tc>
                <a:tc>
                  <a:txBody>
                    <a:bodyPr/>
                    <a:lstStyle/>
                    <a:p>
                      <a:r>
                        <a:rPr lang="en-KZ" sz="1400">
                          <a:solidFill>
                            <a:schemeClr val="tx1"/>
                          </a:solidFill>
                        </a:rPr>
                        <a:t>6.2</a:t>
                      </a:r>
                    </a:p>
                  </a:txBody>
                  <a:tcPr>
                    <a:solidFill>
                      <a:schemeClr val="accent2">
                        <a:lumMod val="40000"/>
                        <a:lumOff val="60000"/>
                      </a:schemeClr>
                    </a:solidFill>
                  </a:tcPr>
                </a:tc>
                <a:extLst>
                  <a:ext uri="{0D108BD9-81ED-4DB2-BD59-A6C34878D82A}">
                    <a16:rowId xmlns:a16="http://schemas.microsoft.com/office/drawing/2014/main" val="2901641165"/>
                  </a:ext>
                </a:extLst>
              </a:tr>
              <a:tr h="260435">
                <a:tc>
                  <a:txBody>
                    <a:bodyPr/>
                    <a:lstStyle/>
                    <a:p>
                      <a:r>
                        <a:rPr lang="en-KZ" sz="1400"/>
                        <a:t>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a:t>Незаконная охота, хранение и торговля </a:t>
                      </a:r>
                      <a:endParaRPr lang="en-KZ" sz="1400"/>
                    </a:p>
                  </a:txBody>
                  <a:tcPr/>
                </a:tc>
                <a:tc>
                  <a:txBody>
                    <a:bodyPr/>
                    <a:lstStyle/>
                    <a:p>
                      <a:r>
                        <a:rPr lang="en-KZ" sz="1400">
                          <a:solidFill>
                            <a:schemeClr val="tx1"/>
                          </a:solidFill>
                        </a:rPr>
                        <a:t>7.2; 7.4; 7.5</a:t>
                      </a:r>
                    </a:p>
                  </a:txBody>
                  <a:tcPr>
                    <a:solidFill>
                      <a:schemeClr val="accent6">
                        <a:lumMod val="40000"/>
                        <a:lumOff val="60000"/>
                      </a:schemeClr>
                    </a:solidFill>
                  </a:tcPr>
                </a:tc>
                <a:tc>
                  <a:txBody>
                    <a:bodyPr/>
                    <a:lstStyle/>
                    <a:p>
                      <a:endParaRPr lang="en-KZ" sz="1400">
                        <a:solidFill>
                          <a:schemeClr val="tx1"/>
                        </a:solidFill>
                      </a:endParaRPr>
                    </a:p>
                  </a:txBody>
                  <a:tcPr>
                    <a:solidFill>
                      <a:schemeClr val="accent4">
                        <a:lumMod val="40000"/>
                        <a:lumOff val="60000"/>
                      </a:schemeClr>
                    </a:solidFill>
                  </a:tcPr>
                </a:tc>
                <a:tc>
                  <a:txBody>
                    <a:bodyPr/>
                    <a:lstStyle/>
                    <a:p>
                      <a:endParaRPr lang="en-KZ" sz="1400">
                        <a:solidFill>
                          <a:schemeClr val="tx1"/>
                        </a:solidFill>
                      </a:endParaRPr>
                    </a:p>
                  </a:txBody>
                  <a:tcPr>
                    <a:solidFill>
                      <a:schemeClr val="accent2">
                        <a:lumMod val="40000"/>
                        <a:lumOff val="60000"/>
                      </a:schemeClr>
                    </a:solidFill>
                  </a:tcPr>
                </a:tc>
                <a:extLst>
                  <a:ext uri="{0D108BD9-81ED-4DB2-BD59-A6C34878D82A}">
                    <a16:rowId xmlns:a16="http://schemas.microsoft.com/office/drawing/2014/main" val="478109895"/>
                  </a:ext>
                </a:extLst>
              </a:tr>
              <a:tr h="260435">
                <a:tc>
                  <a:txBody>
                    <a:bodyPr/>
                    <a:lstStyle/>
                    <a:p>
                      <a:r>
                        <a:rPr lang="ru-RU" sz="1400"/>
                        <a:t>8</a:t>
                      </a:r>
                      <a:endParaRPr lang="en-KZ" sz="1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a:t>Землепользование и конфликты между человеком и дикими животными и их сосуществование </a:t>
                      </a:r>
                      <a:endParaRPr lang="en-KZ" sz="1400"/>
                    </a:p>
                  </a:txBody>
                  <a:tcPr/>
                </a:tc>
                <a:tc>
                  <a:txBody>
                    <a:bodyPr/>
                    <a:lstStyle/>
                    <a:p>
                      <a:r>
                        <a:rPr lang="en-KZ" sz="1400">
                          <a:solidFill>
                            <a:schemeClr val="tx1"/>
                          </a:solidFill>
                        </a:rPr>
                        <a:t>8.5; 8.9</a:t>
                      </a:r>
                    </a:p>
                  </a:txBody>
                  <a:tcPr>
                    <a:solidFill>
                      <a:schemeClr val="accent6">
                        <a:lumMod val="40000"/>
                        <a:lumOff val="60000"/>
                      </a:schemeClr>
                    </a:solidFill>
                  </a:tcPr>
                </a:tc>
                <a:tc>
                  <a:txBody>
                    <a:bodyPr/>
                    <a:lstStyle/>
                    <a:p>
                      <a:r>
                        <a:rPr lang="en-KZ" sz="1400">
                          <a:solidFill>
                            <a:schemeClr val="tx1"/>
                          </a:solidFill>
                        </a:rPr>
                        <a:t>8.6; 8.7; 8.8</a:t>
                      </a:r>
                    </a:p>
                  </a:txBody>
                  <a:tcPr>
                    <a:solidFill>
                      <a:schemeClr val="accent4">
                        <a:lumMod val="40000"/>
                        <a:lumOff val="60000"/>
                      </a:schemeClr>
                    </a:solidFill>
                  </a:tcPr>
                </a:tc>
                <a:tc>
                  <a:txBody>
                    <a:bodyPr/>
                    <a:lstStyle/>
                    <a:p>
                      <a:r>
                        <a:rPr lang="ru-RU" sz="1400">
                          <a:solidFill>
                            <a:schemeClr val="tx1"/>
                          </a:solidFill>
                        </a:rPr>
                        <a:t>8.1</a:t>
                      </a:r>
                      <a:endParaRPr lang="en-KZ" sz="1400">
                        <a:solidFill>
                          <a:schemeClr val="tx1"/>
                        </a:solidFill>
                      </a:endParaRPr>
                    </a:p>
                  </a:txBody>
                  <a:tcPr>
                    <a:solidFill>
                      <a:schemeClr val="accent2">
                        <a:lumMod val="40000"/>
                        <a:lumOff val="60000"/>
                      </a:schemeClr>
                    </a:solidFill>
                  </a:tcPr>
                </a:tc>
                <a:extLst>
                  <a:ext uri="{0D108BD9-81ED-4DB2-BD59-A6C34878D82A}">
                    <a16:rowId xmlns:a16="http://schemas.microsoft.com/office/drawing/2014/main" val="2011233515"/>
                  </a:ext>
                </a:extLst>
              </a:tr>
              <a:tr h="260435">
                <a:tc>
                  <a:txBody>
                    <a:bodyPr/>
                    <a:lstStyle/>
                    <a:p>
                      <a:r>
                        <a:rPr lang="en-KZ" sz="1400"/>
                        <a:t>9</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a:t>Единое здоровье </a:t>
                      </a:r>
                      <a:endParaRPr lang="en-KZ" sz="1400"/>
                    </a:p>
                  </a:txBody>
                  <a:tcPr/>
                </a:tc>
                <a:tc>
                  <a:txBody>
                    <a:bodyPr/>
                    <a:lstStyle/>
                    <a:p>
                      <a:endParaRPr lang="en-KZ" sz="1400">
                        <a:solidFill>
                          <a:schemeClr val="tx1"/>
                        </a:solidFill>
                      </a:endParaRPr>
                    </a:p>
                  </a:txBody>
                  <a:tcPr>
                    <a:solidFill>
                      <a:schemeClr val="accent6">
                        <a:lumMod val="40000"/>
                        <a:lumOff val="60000"/>
                      </a:schemeClr>
                    </a:solidFill>
                  </a:tcPr>
                </a:tc>
                <a:tc>
                  <a:txBody>
                    <a:bodyPr/>
                    <a:lstStyle/>
                    <a:p>
                      <a:r>
                        <a:rPr lang="en-KZ" sz="1400">
                          <a:solidFill>
                            <a:schemeClr val="tx1"/>
                          </a:solidFill>
                        </a:rPr>
                        <a:t>9.2; 9.5</a:t>
                      </a:r>
                    </a:p>
                  </a:txBody>
                  <a:tcPr>
                    <a:solidFill>
                      <a:schemeClr val="accent4">
                        <a:lumMod val="40000"/>
                        <a:lumOff val="60000"/>
                      </a:schemeClr>
                    </a:solidFill>
                  </a:tcPr>
                </a:tc>
                <a:tc>
                  <a:txBody>
                    <a:bodyPr/>
                    <a:lstStyle/>
                    <a:p>
                      <a:endParaRPr lang="en-KZ" sz="1400">
                        <a:solidFill>
                          <a:schemeClr val="tx1"/>
                        </a:solidFill>
                      </a:endParaRPr>
                    </a:p>
                  </a:txBody>
                  <a:tcPr>
                    <a:solidFill>
                      <a:schemeClr val="accent2">
                        <a:lumMod val="40000"/>
                        <a:lumOff val="60000"/>
                      </a:schemeClr>
                    </a:solidFill>
                  </a:tcPr>
                </a:tc>
                <a:extLst>
                  <a:ext uri="{0D108BD9-81ED-4DB2-BD59-A6C34878D82A}">
                    <a16:rowId xmlns:a16="http://schemas.microsoft.com/office/drawing/2014/main" val="399043247"/>
                  </a:ext>
                </a:extLst>
              </a:tr>
              <a:tr h="260435">
                <a:tc>
                  <a:txBody>
                    <a:bodyPr/>
                    <a:lstStyle/>
                    <a:p>
                      <a:r>
                        <a:rPr lang="en-KZ" sz="1400"/>
                        <a:t>10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a:t>Мониторинг и исследование видов </a:t>
                      </a:r>
                      <a:endParaRPr lang="en-KZ" sz="1400"/>
                    </a:p>
                  </a:txBody>
                  <a:tcPr/>
                </a:tc>
                <a:tc>
                  <a:txBody>
                    <a:bodyPr/>
                    <a:lstStyle/>
                    <a:p>
                      <a:r>
                        <a:rPr lang="en-KZ" sz="1400">
                          <a:solidFill>
                            <a:schemeClr val="tx1"/>
                          </a:solidFill>
                        </a:rPr>
                        <a:t>10.1; 10.3</a:t>
                      </a:r>
                    </a:p>
                  </a:txBody>
                  <a:tcPr>
                    <a:solidFill>
                      <a:schemeClr val="accent6">
                        <a:lumMod val="40000"/>
                        <a:lumOff val="60000"/>
                      </a:schemeClr>
                    </a:solidFill>
                  </a:tcPr>
                </a:tc>
                <a:tc>
                  <a:txBody>
                    <a:bodyPr/>
                    <a:lstStyle/>
                    <a:p>
                      <a:r>
                        <a:rPr lang="en-KZ" sz="1400">
                          <a:solidFill>
                            <a:schemeClr val="tx1"/>
                          </a:solidFill>
                        </a:rPr>
                        <a:t>10.2; 10.9</a:t>
                      </a:r>
                    </a:p>
                  </a:txBody>
                  <a:tcPr>
                    <a:solidFill>
                      <a:schemeClr val="accent4">
                        <a:lumMod val="40000"/>
                        <a:lumOff val="60000"/>
                      </a:schemeClr>
                    </a:solidFill>
                  </a:tcPr>
                </a:tc>
                <a:tc>
                  <a:txBody>
                    <a:bodyPr/>
                    <a:lstStyle/>
                    <a:p>
                      <a:r>
                        <a:rPr lang="en-KZ" sz="1400">
                          <a:solidFill>
                            <a:schemeClr val="tx1"/>
                          </a:solidFill>
                        </a:rPr>
                        <a:t>10.4; 10.5; 10.6; 10.7; 10.8</a:t>
                      </a:r>
                    </a:p>
                  </a:txBody>
                  <a:tcPr>
                    <a:solidFill>
                      <a:schemeClr val="accent2">
                        <a:lumMod val="40000"/>
                        <a:lumOff val="60000"/>
                      </a:schemeClr>
                    </a:solidFill>
                  </a:tcPr>
                </a:tc>
                <a:extLst>
                  <a:ext uri="{0D108BD9-81ED-4DB2-BD59-A6C34878D82A}">
                    <a16:rowId xmlns:a16="http://schemas.microsoft.com/office/drawing/2014/main" val="3940145701"/>
                  </a:ext>
                </a:extLst>
              </a:tr>
              <a:tr h="260435">
                <a:tc>
                  <a:txBody>
                    <a:bodyPr/>
                    <a:lstStyle/>
                    <a:p>
                      <a:r>
                        <a:rPr lang="en-KZ" sz="1400"/>
                        <a:t>11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a:t>Образование, сообщество и коммуникация </a:t>
                      </a:r>
                      <a:endParaRPr lang="en-KZ" sz="1400"/>
                    </a:p>
                  </a:txBody>
                  <a:tcPr/>
                </a:tc>
                <a:tc>
                  <a:txBody>
                    <a:bodyPr/>
                    <a:lstStyle/>
                    <a:p>
                      <a:endParaRPr lang="en-KZ" sz="1400">
                        <a:solidFill>
                          <a:schemeClr val="tx1"/>
                        </a:solidFill>
                      </a:endParaRPr>
                    </a:p>
                  </a:txBody>
                  <a:tcPr>
                    <a:solidFill>
                      <a:schemeClr val="accent6">
                        <a:lumMod val="40000"/>
                        <a:lumOff val="60000"/>
                      </a:schemeClr>
                    </a:solidFill>
                  </a:tcPr>
                </a:tc>
                <a:tc>
                  <a:txBody>
                    <a:bodyPr/>
                    <a:lstStyle/>
                    <a:p>
                      <a:r>
                        <a:rPr lang="en-KZ" sz="1400">
                          <a:solidFill>
                            <a:schemeClr val="tx1"/>
                          </a:solidFill>
                        </a:rPr>
                        <a:t>11.1; 11.4</a:t>
                      </a:r>
                    </a:p>
                  </a:txBody>
                  <a:tcPr>
                    <a:solidFill>
                      <a:schemeClr val="accent4">
                        <a:lumMod val="40000"/>
                        <a:lumOff val="60000"/>
                      </a:schemeClr>
                    </a:solidFill>
                  </a:tcPr>
                </a:tc>
                <a:tc>
                  <a:txBody>
                    <a:bodyPr/>
                    <a:lstStyle/>
                    <a:p>
                      <a:r>
                        <a:rPr lang="en-KZ" sz="1400">
                          <a:solidFill>
                            <a:schemeClr val="tx1"/>
                          </a:solidFill>
                        </a:rPr>
                        <a:t>11.2; 11.3</a:t>
                      </a:r>
                    </a:p>
                  </a:txBody>
                  <a:tcPr>
                    <a:solidFill>
                      <a:schemeClr val="accent2">
                        <a:lumMod val="40000"/>
                        <a:lumOff val="60000"/>
                      </a:schemeClr>
                    </a:solidFill>
                  </a:tcPr>
                </a:tc>
                <a:extLst>
                  <a:ext uri="{0D108BD9-81ED-4DB2-BD59-A6C34878D82A}">
                    <a16:rowId xmlns:a16="http://schemas.microsoft.com/office/drawing/2014/main" val="4151938019"/>
                  </a:ext>
                </a:extLst>
              </a:tr>
              <a:tr h="260435">
                <a:tc>
                  <a:txBody>
                    <a:bodyPr/>
                    <a:lstStyle/>
                    <a:p>
                      <a:r>
                        <a:rPr lang="en-KZ" sz="1400"/>
                        <a:t>12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a:t>Западный и Южный Устюрт (Туркменистан, Узбекистан, Казахстан) </a:t>
                      </a:r>
                      <a:endParaRPr lang="en-KZ" sz="1400"/>
                    </a:p>
                  </a:txBody>
                  <a:tcPr/>
                </a:tc>
                <a:tc>
                  <a:txBody>
                    <a:bodyPr/>
                    <a:lstStyle/>
                    <a:p>
                      <a:endParaRPr lang="en-KZ" sz="1400">
                        <a:solidFill>
                          <a:schemeClr val="tx1"/>
                        </a:solidFill>
                      </a:endParaRPr>
                    </a:p>
                  </a:txBody>
                  <a:tcPr>
                    <a:solidFill>
                      <a:schemeClr val="accent6">
                        <a:lumMod val="40000"/>
                        <a:lumOff val="60000"/>
                      </a:schemeClr>
                    </a:solidFill>
                  </a:tcPr>
                </a:tc>
                <a:tc>
                  <a:txBody>
                    <a:bodyPr/>
                    <a:lstStyle/>
                    <a:p>
                      <a:r>
                        <a:rPr lang="en-KZ" sz="1400">
                          <a:solidFill>
                            <a:schemeClr val="tx1"/>
                          </a:solidFill>
                        </a:rPr>
                        <a:t>12.1</a:t>
                      </a:r>
                    </a:p>
                  </a:txBody>
                  <a:tcPr>
                    <a:solidFill>
                      <a:schemeClr val="accent4">
                        <a:lumMod val="40000"/>
                        <a:lumOff val="60000"/>
                      </a:schemeClr>
                    </a:solidFill>
                  </a:tcPr>
                </a:tc>
                <a:tc>
                  <a:txBody>
                    <a:bodyPr/>
                    <a:lstStyle/>
                    <a:p>
                      <a:r>
                        <a:rPr lang="en-KZ" sz="1400">
                          <a:solidFill>
                            <a:schemeClr val="tx1"/>
                          </a:solidFill>
                        </a:rPr>
                        <a:t>12.2; 12.3; 12.6; 12.7</a:t>
                      </a:r>
                    </a:p>
                  </a:txBody>
                  <a:tcPr>
                    <a:solidFill>
                      <a:schemeClr val="accent2">
                        <a:lumMod val="40000"/>
                        <a:lumOff val="60000"/>
                      </a:schemeClr>
                    </a:solidFill>
                  </a:tcPr>
                </a:tc>
                <a:extLst>
                  <a:ext uri="{0D108BD9-81ED-4DB2-BD59-A6C34878D82A}">
                    <a16:rowId xmlns:a16="http://schemas.microsoft.com/office/drawing/2014/main" val="2948393351"/>
                  </a:ext>
                </a:extLst>
              </a:tr>
              <a:tr h="260435">
                <a:tc>
                  <a:txBody>
                    <a:bodyPr/>
                    <a:lstStyle/>
                    <a:p>
                      <a:r>
                        <a:rPr lang="en-KZ" sz="1400"/>
                        <a:t>13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a:t>Северный и Восточный Устюрт (Казахстан, Узбекистан</a:t>
                      </a:r>
                      <a:r>
                        <a:rPr lang="en-US" sz="1400"/>
                        <a:t>)</a:t>
                      </a:r>
                      <a:endParaRPr lang="en-KZ" sz="1400"/>
                    </a:p>
                  </a:txBody>
                  <a:tcPr/>
                </a:tc>
                <a:tc>
                  <a:txBody>
                    <a:bodyPr/>
                    <a:lstStyle/>
                    <a:p>
                      <a:r>
                        <a:rPr lang="en-KZ" sz="1400">
                          <a:solidFill>
                            <a:schemeClr val="tx1"/>
                          </a:solidFill>
                        </a:rPr>
                        <a:t>13.7</a:t>
                      </a:r>
                    </a:p>
                  </a:txBody>
                  <a:tcPr>
                    <a:solidFill>
                      <a:schemeClr val="accent6">
                        <a:lumMod val="40000"/>
                        <a:lumOff val="60000"/>
                      </a:schemeClr>
                    </a:solidFill>
                  </a:tcPr>
                </a:tc>
                <a:tc>
                  <a:txBody>
                    <a:bodyPr/>
                    <a:lstStyle/>
                    <a:p>
                      <a:r>
                        <a:rPr lang="en-KZ" sz="1400">
                          <a:solidFill>
                            <a:schemeClr val="tx1"/>
                          </a:solidFill>
                        </a:rPr>
                        <a:t>13.4; </a:t>
                      </a:r>
                    </a:p>
                  </a:txBody>
                  <a:tcPr>
                    <a:solidFill>
                      <a:schemeClr val="accent4">
                        <a:lumMod val="40000"/>
                        <a:lumOff val="60000"/>
                      </a:schemeClr>
                    </a:solidFill>
                  </a:tcPr>
                </a:tc>
                <a:tc>
                  <a:txBody>
                    <a:bodyPr/>
                    <a:lstStyle/>
                    <a:p>
                      <a:r>
                        <a:rPr lang="en-KZ" sz="1400">
                          <a:solidFill>
                            <a:schemeClr val="tx1"/>
                          </a:solidFill>
                        </a:rPr>
                        <a:t>13.1; 13.6; 13.8 </a:t>
                      </a:r>
                    </a:p>
                  </a:txBody>
                  <a:tcPr>
                    <a:solidFill>
                      <a:schemeClr val="accent2">
                        <a:lumMod val="40000"/>
                        <a:lumOff val="60000"/>
                      </a:schemeClr>
                    </a:solidFill>
                  </a:tcPr>
                </a:tc>
                <a:extLst>
                  <a:ext uri="{0D108BD9-81ED-4DB2-BD59-A6C34878D82A}">
                    <a16:rowId xmlns:a16="http://schemas.microsoft.com/office/drawing/2014/main" val="2581211853"/>
                  </a:ext>
                </a:extLst>
              </a:tr>
            </a:tbl>
          </a:graphicData>
        </a:graphic>
      </p:graphicFrame>
      <p:sp>
        <p:nvSpPr>
          <p:cNvPr id="3" name="TextBox 2">
            <a:extLst>
              <a:ext uri="{FF2B5EF4-FFF2-40B4-BE49-F238E27FC236}">
                <a16:creationId xmlns:a16="http://schemas.microsoft.com/office/drawing/2014/main" id="{9028D128-3F02-9AF5-88AF-C3DA187697B7}"/>
              </a:ext>
            </a:extLst>
          </p:cNvPr>
          <p:cNvSpPr txBox="1"/>
          <p:nvPr/>
        </p:nvSpPr>
        <p:spPr>
          <a:xfrm>
            <a:off x="0" y="6585452"/>
            <a:ext cx="12192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en-KZ" sz="1200" b="1" i="0" u="none" strike="noStrike" kern="1200" cap="none" spc="0" normalizeH="0" baseline="0" noProof="0">
                <a:ln>
                  <a:noFill/>
                </a:ln>
                <a:solidFill>
                  <a:prstClr val="black"/>
                </a:solidFill>
                <a:effectLst/>
                <a:uLnTx/>
                <a:uFillTx/>
                <a:latin typeface="Calibri" panose="020F0502020204030204"/>
                <a:ea typeface="+mn-ea"/>
                <a:cs typeface="+mn-cs"/>
              </a:rPr>
              <a:t>24-26 июня, Ташкент, Узбекистан</a:t>
            </a:r>
            <a:r>
              <a:rPr kumimoji="0" lang="en-US" altLang="en-KZ" sz="12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ru-RU" altLang="en-KZ" sz="1200" b="1" i="0" u="none" strike="noStrike" kern="1200" cap="none" spc="0" normalizeH="0" baseline="0" noProof="0">
                <a:ln>
                  <a:noFill/>
                </a:ln>
                <a:solidFill>
                  <a:prstClr val="black"/>
                </a:solidFill>
                <a:effectLst/>
                <a:uLnTx/>
                <a:uFillTx/>
                <a:latin typeface="Calibri" panose="020F0502020204030204"/>
                <a:ea typeface="+mn-ea"/>
                <a:cs typeface="+mn-cs"/>
              </a:rPr>
              <a:t>Третья встреча стран ареала Инициативы по сохранению млекопитающих Центральной Азии (ЦАИМ)</a:t>
            </a:r>
            <a:r>
              <a:rPr kumimoji="0" lang="en-US" altLang="en-KZ" sz="12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ru-RU" altLang="en-KZ" sz="12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altLang="en-KZ" sz="1200" b="1" i="0" u="none" strike="noStrike" kern="1200" cap="none" spc="0" normalizeH="0" baseline="0" noProof="0">
                <a:ln>
                  <a:noFill/>
                </a:ln>
                <a:solidFill>
                  <a:prstClr val="black"/>
                </a:solidFill>
                <a:effectLst/>
                <a:uLnTx/>
                <a:uFillTx/>
                <a:latin typeface="Calibri" panose="020F0502020204030204"/>
                <a:ea typeface="+mn-ea"/>
                <a:cs typeface="+mn-cs"/>
              </a:rPr>
              <a:t>A</a:t>
            </a:r>
            <a:r>
              <a:rPr kumimoji="0" lang="ru-RU" altLang="en-KZ" sz="1200" b="1" i="0" u="none" strike="noStrike" kern="1200" cap="none" spc="0" normalizeH="0" baseline="0" noProof="0" err="1">
                <a:ln>
                  <a:noFill/>
                </a:ln>
                <a:solidFill>
                  <a:prstClr val="black"/>
                </a:solidFill>
                <a:effectLst/>
                <a:uLnTx/>
                <a:uFillTx/>
                <a:latin typeface="Calibri" panose="020F0502020204030204"/>
                <a:ea typeface="+mn-ea"/>
                <a:cs typeface="+mn-cs"/>
              </a:rPr>
              <a:t>йбат</a:t>
            </a:r>
            <a:r>
              <a:rPr kumimoji="0" lang="ru-RU" altLang="en-KZ" sz="12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ru-RU" altLang="en-KZ" sz="1200" b="1" i="0" u="none" strike="noStrike" kern="1200" cap="none" spc="0" normalizeH="0" baseline="0" noProof="0" err="1">
                <a:ln>
                  <a:noFill/>
                </a:ln>
                <a:solidFill>
                  <a:prstClr val="black"/>
                </a:solidFill>
                <a:effectLst/>
                <a:uLnTx/>
                <a:uFillTx/>
                <a:latin typeface="Calibri" panose="020F0502020204030204"/>
                <a:ea typeface="+mn-ea"/>
                <a:cs typeface="+mn-cs"/>
              </a:rPr>
              <a:t>Музбай</a:t>
            </a:r>
            <a:endParaRPr kumimoji="0" lang="en-US" altLang="en-KZ"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580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F8E14BB-365D-00DE-77F7-B233EC546FF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 name="Titel 1">
            <a:extLst>
              <a:ext uri="{FF2B5EF4-FFF2-40B4-BE49-F238E27FC236}">
                <a16:creationId xmlns:a16="http://schemas.microsoft.com/office/drawing/2014/main" id="{5CE0DE1E-6378-724F-5F0D-1F98DCEE54E8}"/>
              </a:ext>
            </a:extLst>
          </p:cNvPr>
          <p:cNvSpPr txBox="1">
            <a:spLocks/>
          </p:cNvSpPr>
          <p:nvPr/>
        </p:nvSpPr>
        <p:spPr>
          <a:xfrm>
            <a:off x="836676" y="290869"/>
            <a:ext cx="9829800" cy="90893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b="1"/>
              <a:t>The International Takhi Group (ITG)</a:t>
            </a:r>
            <a:endParaRPr lang="de-DE" b="1"/>
          </a:p>
        </p:txBody>
      </p:sp>
      <p:sp>
        <p:nvSpPr>
          <p:cNvPr id="3" name="Inhaltsplatzhalter 2">
            <a:extLst>
              <a:ext uri="{FF2B5EF4-FFF2-40B4-BE49-F238E27FC236}">
                <a16:creationId xmlns:a16="http://schemas.microsoft.com/office/drawing/2014/main" id="{873E15B1-6A86-EC27-4E36-6EDCD0D9B0D1}"/>
              </a:ext>
            </a:extLst>
          </p:cNvPr>
          <p:cNvSpPr txBox="1">
            <a:spLocks/>
          </p:cNvSpPr>
          <p:nvPr/>
        </p:nvSpPr>
        <p:spPr>
          <a:xfrm>
            <a:off x="839724" y="809247"/>
            <a:ext cx="10515600" cy="3549479"/>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a:t>Supporting governments and other relevant agencies in building a </a:t>
            </a:r>
            <a:r>
              <a:rPr lang="en-GB" b="1"/>
              <a:t>self-sustaining </a:t>
            </a:r>
            <a:r>
              <a:rPr lang="en-GB" b="1" err="1"/>
              <a:t>takhi</a:t>
            </a:r>
            <a:r>
              <a:rPr lang="en-GB" b="1"/>
              <a:t> </a:t>
            </a:r>
            <a:r>
              <a:rPr lang="en-GB"/>
              <a:t>(</a:t>
            </a:r>
            <a:r>
              <a:rPr lang="en-GB" i="1"/>
              <a:t>Equus ferus przewalskii</a:t>
            </a:r>
            <a:r>
              <a:rPr lang="en-GB"/>
              <a:t>) </a:t>
            </a:r>
            <a:r>
              <a:rPr lang="en-GB" b="1"/>
              <a:t>population</a:t>
            </a:r>
            <a:r>
              <a:rPr lang="en-GB"/>
              <a:t> in Central Asia to develop a long-term perspective for the </a:t>
            </a:r>
            <a:r>
              <a:rPr lang="en-GB" err="1"/>
              <a:t>takhi</a:t>
            </a:r>
            <a:r>
              <a:rPr lang="en-GB"/>
              <a:t> in its native habitat;</a:t>
            </a:r>
          </a:p>
          <a:p>
            <a:pPr marL="514350" indent="-514350">
              <a:buFont typeface="+mj-lt"/>
              <a:buAutoNum type="arabicPeriod"/>
            </a:pPr>
            <a:r>
              <a:rPr lang="en-GB"/>
              <a:t>Supporting governments and other relevant agencies in the </a:t>
            </a:r>
            <a:r>
              <a:rPr lang="en-GB" b="1"/>
              <a:t>conservation and management of protected areas </a:t>
            </a:r>
            <a:r>
              <a:rPr lang="en-GB"/>
              <a:t>in Central Asia with a focus on </a:t>
            </a:r>
            <a:r>
              <a:rPr lang="en-GB" err="1"/>
              <a:t>takhi</a:t>
            </a:r>
            <a:r>
              <a:rPr lang="en-GB"/>
              <a:t> and consideration of the </a:t>
            </a:r>
            <a:r>
              <a:rPr lang="en-GB" b="1"/>
              <a:t>socio-economic </a:t>
            </a:r>
            <a:r>
              <a:rPr lang="en-GB"/>
              <a:t>issues of local communities;</a:t>
            </a:r>
          </a:p>
          <a:p>
            <a:pPr marL="514350" indent="-514350">
              <a:buFont typeface="+mj-lt"/>
              <a:buAutoNum type="arabicPeriod"/>
            </a:pPr>
            <a:r>
              <a:rPr lang="en-GB"/>
              <a:t>…</a:t>
            </a:r>
          </a:p>
          <a:p>
            <a:pPr marL="514350" indent="-514350">
              <a:buFont typeface="+mj-lt"/>
              <a:buAutoNum type="arabicPeriod"/>
            </a:pPr>
            <a:r>
              <a:rPr lang="en-GB"/>
              <a:t>…</a:t>
            </a:r>
          </a:p>
          <a:p>
            <a:pPr marL="514350" indent="-514350">
              <a:buFont typeface="+mj-lt"/>
              <a:buAutoNum type="arabicPeriod"/>
            </a:pPr>
            <a:r>
              <a:rPr lang="en-GB"/>
              <a:t>Promote and support </a:t>
            </a:r>
            <a:r>
              <a:rPr lang="en-GB" b="1"/>
              <a:t>national and international cooperation </a:t>
            </a:r>
            <a:r>
              <a:rPr lang="en-GB"/>
              <a:t>between partners on </a:t>
            </a:r>
            <a:r>
              <a:rPr lang="en-GB" err="1"/>
              <a:t>takhi</a:t>
            </a:r>
            <a:r>
              <a:rPr lang="en-GB"/>
              <a:t> conservation in Central Asia.</a:t>
            </a:r>
            <a:endParaRPr lang="de-DE"/>
          </a:p>
        </p:txBody>
      </p:sp>
      <p:sp>
        <p:nvSpPr>
          <p:cNvPr id="4" name="Titel 1">
            <a:extLst>
              <a:ext uri="{FF2B5EF4-FFF2-40B4-BE49-F238E27FC236}">
                <a16:creationId xmlns:a16="http://schemas.microsoft.com/office/drawing/2014/main" id="{731071FD-8DDD-A0AB-16CC-7CB731C8C933}"/>
              </a:ext>
            </a:extLst>
          </p:cNvPr>
          <p:cNvSpPr txBox="1">
            <a:spLocks/>
          </p:cNvSpPr>
          <p:nvPr/>
        </p:nvSpPr>
        <p:spPr>
          <a:xfrm>
            <a:off x="621437" y="4702771"/>
            <a:ext cx="11005867" cy="12630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500" b="1" kern="1200">
                <a:solidFill>
                  <a:schemeClr val="accent2"/>
                </a:solidFill>
                <a:latin typeface="+mn-lt"/>
                <a:ea typeface="+mj-ea"/>
                <a:cs typeface="+mj-cs"/>
              </a:defRPr>
            </a:lvl1pPr>
          </a:lstStyle>
          <a:p>
            <a:pPr algn="ctr">
              <a:lnSpc>
                <a:spcPct val="150000"/>
              </a:lnSpc>
            </a:pPr>
            <a:r>
              <a:rPr lang="en-US" sz="2800" u="sng">
                <a:solidFill>
                  <a:schemeClr val="bg2"/>
                </a:solidFill>
              </a:rPr>
              <a:t>ITG’s offer to CAMI</a:t>
            </a:r>
            <a:br>
              <a:rPr lang="en-US" sz="2400">
                <a:solidFill>
                  <a:schemeClr val="bg2"/>
                </a:solidFill>
              </a:rPr>
            </a:br>
            <a:r>
              <a:rPr lang="en-GB" sz="2400">
                <a:solidFill>
                  <a:schemeClr val="bg2"/>
                </a:solidFill>
              </a:rPr>
              <a:t>Advice and support Mongolia and China in implementing the CAMI work programme 2026-2032 (activities 22.1’, 22.5 - 22.11) in the  Conservation Unit ‘Gobi’ </a:t>
            </a:r>
            <a:endParaRPr lang="de-DE" sz="2400">
              <a:solidFill>
                <a:schemeClr val="bg2"/>
              </a:solidFill>
            </a:endParaRPr>
          </a:p>
        </p:txBody>
      </p:sp>
      <p:pic>
        <p:nvPicPr>
          <p:cNvPr id="6" name="Grafik 5" descr="Ein Bild, das Schwarz, Dunkelheit enthält.&#10;&#10;KI-generierte Inhalte können fehlerhaft sein.">
            <a:extLst>
              <a:ext uri="{FF2B5EF4-FFF2-40B4-BE49-F238E27FC236}">
                <a16:creationId xmlns:a16="http://schemas.microsoft.com/office/drawing/2014/main" id="{FEEEEB3E-1CE7-411A-061F-AC85F7FF837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429327" y="0"/>
            <a:ext cx="1998299" cy="1412709"/>
          </a:xfrm>
          <a:prstGeom prst="rect">
            <a:avLst/>
          </a:prstGeom>
        </p:spPr>
      </p:pic>
    </p:spTree>
    <p:extLst>
      <p:ext uri="{BB962C8B-B14F-4D97-AF65-F5344CB8AC3E}">
        <p14:creationId xmlns:p14="http://schemas.microsoft.com/office/powerpoint/2010/main" val="20126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45005-21F7-E3DC-FC2A-5086B3136D78}"/>
              </a:ext>
            </a:extLst>
          </p:cNvPr>
          <p:cNvSpPr>
            <a:spLocks noGrp="1"/>
          </p:cNvSpPr>
          <p:nvPr>
            <p:ph type="title"/>
          </p:nvPr>
        </p:nvSpPr>
        <p:spPr>
          <a:xfrm>
            <a:off x="838200" y="186612"/>
            <a:ext cx="10515600" cy="441120"/>
          </a:xfrm>
        </p:spPr>
        <p:txBody>
          <a:bodyPr>
            <a:normAutofit fontScale="90000"/>
          </a:bodyPr>
          <a:lstStyle/>
          <a:p>
            <a:r>
              <a:rPr lang="en-US" sz="2000">
                <a:latin typeface="Times New Roman" panose="02020603050405020304" pitchFamily="18" charset="0"/>
                <a:cs typeface="Times New Roman" panose="02020603050405020304" pitchFamily="18" charset="0"/>
              </a:rPr>
              <a:t>WCPF - 22. Gobi (China, Mongolia)-11</a:t>
            </a:r>
            <a:br>
              <a:rPr lang="en-US" sz="2400">
                <a:latin typeface="Times New Roman" panose="02020603050405020304" pitchFamily="18" charset="0"/>
                <a:cs typeface="Times New Roman" panose="02020603050405020304" pitchFamily="18" charset="0"/>
              </a:rPr>
            </a:br>
            <a:endParaRPr lang="en-US" sz="2400">
              <a:latin typeface="Times New Roman" panose="02020603050405020304" pitchFamily="18" charset="0"/>
              <a:cs typeface="Times New Roman" panose="02020603050405020304" pitchFamily="18" charset="0"/>
            </a:endParaRPr>
          </a:p>
        </p:txBody>
      </p:sp>
      <p:graphicFrame>
        <p:nvGraphicFramePr>
          <p:cNvPr id="17" name="Content Placeholder 16">
            <a:extLst>
              <a:ext uri="{FF2B5EF4-FFF2-40B4-BE49-F238E27FC236}">
                <a16:creationId xmlns:a16="http://schemas.microsoft.com/office/drawing/2014/main" id="{D8B5E8D0-AD9A-9D8B-7368-703FC34D698A}"/>
              </a:ext>
            </a:extLst>
          </p:cNvPr>
          <p:cNvGraphicFramePr>
            <a:graphicFrameLocks noGrp="1"/>
          </p:cNvGraphicFramePr>
          <p:nvPr>
            <p:ph idx="1"/>
            <p:extLst>
              <p:ext uri="{D42A27DB-BD31-4B8C-83A1-F6EECF244321}">
                <p14:modId xmlns:p14="http://schemas.microsoft.com/office/powerpoint/2010/main" val="2798175880"/>
              </p:ext>
            </p:extLst>
          </p:nvPr>
        </p:nvGraphicFramePr>
        <p:xfrm>
          <a:off x="1239942" y="407172"/>
          <a:ext cx="9383157" cy="5613121"/>
        </p:xfrm>
        <a:graphic>
          <a:graphicData uri="http://schemas.openxmlformats.org/drawingml/2006/table">
            <a:tbl>
              <a:tblPr firstRow="1" bandRow="1">
                <a:tableStyleId>{5C22544A-7EE6-4342-B048-85BDC9FD1C3A}</a:tableStyleId>
              </a:tblPr>
              <a:tblGrid>
                <a:gridCol w="573588">
                  <a:extLst>
                    <a:ext uri="{9D8B030D-6E8A-4147-A177-3AD203B41FA5}">
                      <a16:colId xmlns:a16="http://schemas.microsoft.com/office/drawing/2014/main" val="267518744"/>
                    </a:ext>
                  </a:extLst>
                </a:gridCol>
                <a:gridCol w="7155666">
                  <a:extLst>
                    <a:ext uri="{9D8B030D-6E8A-4147-A177-3AD203B41FA5}">
                      <a16:colId xmlns:a16="http://schemas.microsoft.com/office/drawing/2014/main" val="4733646"/>
                    </a:ext>
                  </a:extLst>
                </a:gridCol>
                <a:gridCol w="1653903">
                  <a:extLst>
                    <a:ext uri="{9D8B030D-6E8A-4147-A177-3AD203B41FA5}">
                      <a16:colId xmlns:a16="http://schemas.microsoft.com/office/drawing/2014/main" val="4207621105"/>
                    </a:ext>
                  </a:extLst>
                </a:gridCol>
              </a:tblGrid>
              <a:tr h="16958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a:solidFill>
                          <a:schemeClr val="tx1"/>
                        </a:solidFill>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Times New Roman"/>
                          <a:ea typeface="+mn-ea"/>
                          <a:cs typeface="Times New Roman"/>
                        </a:rPr>
                        <a:t>Activities to be implemented by 2032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a:txBody>
                    <a:bodyPr/>
                    <a:lstStyle/>
                    <a:p>
                      <a:endParaRPr lang="en-US" sz="1200" b="1" i="0" u="none" strike="noStrike" kern="1200" baseline="0">
                        <a:solidFill>
                          <a:schemeClr val="tx1"/>
                        </a:solidFill>
                        <a:latin typeface="Times New Roman" panose="02020603050405020304" pitchFamily="18" charset="0"/>
                        <a:ea typeface="+mn-ea"/>
                        <a:cs typeface="Times New Roman" panose="02020603050405020304" pitchFamily="18" charset="0"/>
                      </a:endParaRPr>
                    </a:p>
                    <a:p>
                      <a:r>
                        <a:rPr lang="en-US" sz="1200" b="1" i="0" u="none" strike="noStrike" kern="1200" baseline="0">
                          <a:solidFill>
                            <a:schemeClr val="tx1"/>
                          </a:solidFill>
                          <a:latin typeface="Times New Roman"/>
                          <a:ea typeface="+mn-ea"/>
                          <a:cs typeface="Times New Roman"/>
                        </a:rPr>
                        <a:t>Responsible </a:t>
                      </a:r>
                      <a:r>
                        <a:rPr lang="en-US" sz="1200" b="0" i="0" u="none" strike="noStrike" kern="1200" baseline="0">
                          <a:solidFill>
                            <a:schemeClr val="tx1"/>
                          </a:solidFill>
                          <a:latin typeface="Times New Roman"/>
                          <a:ea typeface="+mn-ea"/>
                          <a:cs typeface="Times New Roman"/>
                        </a:rPr>
                        <a:t>	</a:t>
                      </a:r>
                      <a:endParaRPr lang="en-US">
                        <a:latin typeface="Times New Roma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970368213"/>
                  </a:ext>
                </a:extLst>
              </a:tr>
              <a:tr h="360929">
                <a:tc gridSpan="3">
                  <a:txBody>
                    <a:bodyPr/>
                    <a:lstStyle/>
                    <a:p>
                      <a:pPr algn="ctr"/>
                      <a:r>
                        <a:rPr lang="it-IT" sz="1200" b="1" i="0" u="none" strike="noStrike" kern="1200" baseline="0">
                          <a:solidFill>
                            <a:schemeClr val="tx1"/>
                          </a:solidFill>
                          <a:latin typeface="Times New Roman"/>
                          <a:ea typeface="+mn-ea"/>
                          <a:cs typeface="Times New Roman"/>
                        </a:rPr>
                        <a:t>22. Gobi (China, Mongolia) – 11 </a:t>
                      </a:r>
                      <a:r>
                        <a:rPr lang="it-IT" sz="1200" b="0" i="0" u="none" strike="noStrike" kern="1200" baseline="0">
                          <a:solidFill>
                            <a:schemeClr val="tx1"/>
                          </a:solidFill>
                          <a:latin typeface="Times New Roman"/>
                          <a:ea typeface="+mn-ea"/>
                          <a:cs typeface="Times New Roman"/>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2054128"/>
                  </a:ext>
                </a:extLst>
              </a:tr>
              <a:tr h="831903">
                <a:tc>
                  <a:txBody>
                    <a:bodyPr/>
                    <a:lstStyle/>
                    <a:p>
                      <a:r>
                        <a:rPr lang="en-US" sz="1200">
                          <a:latin typeface="Times New Roman"/>
                          <a:cs typeface="Times New Roman"/>
                        </a:rPr>
                        <a:t>22.1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dk1"/>
                          </a:solidFill>
                          <a:effectLst/>
                          <a:latin typeface="Arial"/>
                          <a:ea typeface="+mn-ea"/>
                          <a:cs typeface="Arial"/>
                        </a:rPr>
                        <a:t>Establish and continue collaboration between China and Mongolia through increasing awareness on transboundary issues and improving communication between agency personnel, biologists, and conservationists working on CAMI species conservation in China and Mongolia</a:t>
                      </a:r>
                      <a:endParaRPr lang="en-US" sz="1200" b="0" i="0" u="none" strike="noStrike" kern="1200" baseline="0">
                        <a:solidFill>
                          <a:schemeClr val="dk1"/>
                        </a:solidFill>
                        <a:latin typeface="Arial"/>
                        <a:ea typeface="+mn-ea"/>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dk1"/>
                        </a:solidFill>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dk1"/>
                        </a:solidFill>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dk1"/>
                        </a:solidFill>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dk1"/>
                        </a:solidFill>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dk1"/>
                        </a:solidFill>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dk1"/>
                          </a:solidFill>
                          <a:latin typeface="Times New Roman"/>
                          <a:ea typeface="+mn-ea"/>
                          <a:cs typeface="Times New Roman"/>
                        </a:rPr>
                        <a:t>Wild Camel Protection Foundation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dk1"/>
                          </a:solidFill>
                          <a:latin typeface="Times New Roman"/>
                          <a:ea typeface="+mn-ea"/>
                          <a:cs typeface="Times New Roman"/>
                        </a:rPr>
                        <a:t>Institute of Zoology, Mongolia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err="1">
                          <a:solidFill>
                            <a:schemeClr val="dk1"/>
                          </a:solidFill>
                          <a:latin typeface="Times New Roman"/>
                          <a:ea typeface="+mn-ea"/>
                          <a:cs typeface="Times New Roman"/>
                        </a:rPr>
                        <a:t>Parthners</a:t>
                      </a:r>
                      <a:r>
                        <a:rPr lang="en-US" sz="1200" b="0" i="0" u="none" strike="noStrike" kern="1200" baseline="0">
                          <a:solidFill>
                            <a:schemeClr val="dk1"/>
                          </a:solidFill>
                          <a:latin typeface="Times New Roman"/>
                          <a:ea typeface="+mn-ea"/>
                          <a:cs typeface="Times New Roman"/>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dk1"/>
                          </a:solidFill>
                          <a:latin typeface="Times New Roman"/>
                          <a:ea typeface="+mn-ea"/>
                          <a:cs typeface="Times New Roman"/>
                        </a:rPr>
                        <a:t>Gobi Bear Society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dk1"/>
                          </a:solidFill>
                          <a:latin typeface="Times New Roman"/>
                          <a:ea typeface="+mn-ea"/>
                          <a:cs typeface="Times New Roman"/>
                        </a:rPr>
                        <a:t>Border Protection Agency,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dk1"/>
                          </a:solidFill>
                          <a:latin typeface="Times New Roman"/>
                          <a:ea typeface="+mn-ea"/>
                          <a:cs typeface="Times New Roman"/>
                        </a:rPr>
                        <a:t>Great Gobi A SPA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dk1"/>
                          </a:solidFill>
                          <a:latin typeface="Times New Roman"/>
                          <a:ea typeface="+mn-ea"/>
                          <a:cs typeface="Times New Roman"/>
                        </a:rPr>
                        <a:t>Institute of Remote Sensing, China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dk1"/>
                          </a:solidFill>
                          <a:latin typeface="Times New Roman"/>
                          <a:ea typeface="+mn-ea"/>
                          <a:cs typeface="Times New Roman"/>
                        </a:rPr>
                        <a:t>ITG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1476909"/>
                  </a:ext>
                </a:extLst>
              </a:tr>
              <a:tr h="567948">
                <a:tc>
                  <a:txBody>
                    <a:bodyPr/>
                    <a:lstStyle/>
                    <a:p>
                      <a:r>
                        <a:rPr lang="en-US" sz="1200">
                          <a:latin typeface="Times New Roman"/>
                          <a:cs typeface="Times New Roman"/>
                        </a:rPr>
                        <a:t>22.2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dk1"/>
                          </a:solidFill>
                          <a:latin typeface="Arial"/>
                          <a:ea typeface="+mn-ea"/>
                          <a:cs typeface="Arial"/>
                        </a:rPr>
                        <a:t>Initiate communication and wildlife-related data sharing between both countries.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84764763"/>
                  </a:ext>
                </a:extLst>
              </a:tr>
              <a:tr h="684544">
                <a:tc>
                  <a:txBody>
                    <a:bodyPr/>
                    <a:lstStyle/>
                    <a:p>
                      <a:r>
                        <a:rPr lang="en-US" sz="1200">
                          <a:latin typeface="Times New Roman"/>
                          <a:cs typeface="Times New Roman"/>
                        </a:rPr>
                        <a:t>22.3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dk1"/>
                          </a:solidFill>
                          <a:effectLst/>
                          <a:latin typeface="Arial"/>
                          <a:ea typeface="+mn-ea"/>
                          <a:cs typeface="Arial"/>
                        </a:rPr>
                        <a:t>wildlife movements and distributions, and coordinate field surveys along the border between China and Mongolia</a:t>
                      </a:r>
                      <a:r>
                        <a:rPr lang="en-US" sz="1200" b="0" i="0" u="none" strike="noStrike" kern="1200" baseline="0">
                          <a:solidFill>
                            <a:schemeClr val="dk1"/>
                          </a:solidFill>
                          <a:latin typeface="Arial"/>
                          <a:ea typeface="+mn-ea"/>
                          <a:cs typeface="Aria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35586698"/>
                  </a:ext>
                </a:extLst>
              </a:tr>
              <a:tr h="812664">
                <a:tc>
                  <a:txBody>
                    <a:bodyPr/>
                    <a:lstStyle/>
                    <a:p>
                      <a:r>
                        <a:rPr lang="en-US" sz="1200">
                          <a:latin typeface="Times New Roman"/>
                          <a:cs typeface="Times New Roman"/>
                        </a:rPr>
                        <a:t>22.5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dk1"/>
                          </a:solidFill>
                          <a:effectLst/>
                          <a:latin typeface="Arial"/>
                          <a:ea typeface="+mn-ea"/>
                          <a:cs typeface="Arial"/>
                        </a:rPr>
                        <a:t>Identify, describe and map human footprint (e.g., mining sites) and water points on both sides of the border between China and Mongolia, based on most recent satellite images</a:t>
                      </a:r>
                    </a:p>
                    <a:p>
                      <a:r>
                        <a:rPr lang="en-US" sz="1200" b="0" i="0" u="none" strike="noStrike" kern="1200" baseline="0">
                          <a:solidFill>
                            <a:schemeClr val="dk1"/>
                          </a:solidFill>
                          <a:latin typeface="Arial"/>
                          <a:ea typeface="+mn-ea"/>
                          <a:cs typeface="Arial"/>
                        </a:rPr>
                        <a:t>	</a:t>
                      </a:r>
                      <a:endParaRPr lang="en-US" sz="12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70559969"/>
                  </a:ext>
                </a:extLst>
              </a:tr>
              <a:tr h="686554">
                <a:tc>
                  <a:txBody>
                    <a:bodyPr/>
                    <a:lstStyle/>
                    <a:p>
                      <a:r>
                        <a:rPr lang="en-US" sz="1200">
                          <a:latin typeface="Times New Roman"/>
                          <a:cs typeface="Times New Roman"/>
                        </a:rPr>
                        <a:t>22.7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kern="1200">
                          <a:solidFill>
                            <a:schemeClr val="dk1"/>
                          </a:solidFill>
                          <a:effectLst/>
                          <a:latin typeface="Arial"/>
                          <a:ea typeface="+mn-ea"/>
                          <a:cs typeface="Arial"/>
                        </a:rPr>
                        <a:t>Explore possibilities of the enlargement of the protected area network  in the region of Great Gobi A SPA in Mongolia and </a:t>
                      </a:r>
                      <a:r>
                        <a:rPr lang="en-US" sz="1200" kern="1200" err="1">
                          <a:solidFill>
                            <a:schemeClr val="dk1"/>
                          </a:solidFill>
                          <a:effectLst/>
                          <a:latin typeface="Arial"/>
                          <a:ea typeface="+mn-ea"/>
                          <a:cs typeface="Arial"/>
                        </a:rPr>
                        <a:t>MaJu</a:t>
                      </a:r>
                      <a:r>
                        <a:rPr lang="en-US" sz="1200" kern="1200">
                          <a:solidFill>
                            <a:schemeClr val="dk1"/>
                          </a:solidFill>
                          <a:effectLst/>
                          <a:latin typeface="Arial"/>
                          <a:ea typeface="+mn-ea"/>
                          <a:cs typeface="Arial"/>
                        </a:rPr>
                        <a:t> Shan LPA</a:t>
                      </a:r>
                      <a:endParaRPr lang="it-IT">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50499732"/>
                  </a:ext>
                </a:extLst>
              </a:tr>
              <a:tr h="1211379">
                <a:tc>
                  <a:txBody>
                    <a:bodyPr/>
                    <a:lstStyle/>
                    <a:p>
                      <a:r>
                        <a:rPr lang="en-US" sz="1200">
                          <a:latin typeface="Times New Roman"/>
                          <a:cs typeface="Times New Roman"/>
                        </a:rPr>
                        <a:t>22.17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kern="1200">
                          <a:solidFill>
                            <a:schemeClr val="dk1"/>
                          </a:solidFill>
                          <a:effectLst/>
                          <a:latin typeface="Arial"/>
                          <a:ea typeface="+mn-ea"/>
                          <a:cs typeface="Arial"/>
                        </a:rPr>
                        <a:t>Establish an appropriate national legal framework to prevent hybridization of wild camels with domestic camels and to allow removal of hybrids. </a:t>
                      </a:r>
                      <a:endParaRPr lang="en-US" sz="12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21424802"/>
                  </a:ext>
                </a:extLst>
              </a:tr>
            </a:tbl>
          </a:graphicData>
        </a:graphic>
      </p:graphicFrame>
    </p:spTree>
    <p:extLst>
      <p:ext uri="{BB962C8B-B14F-4D97-AF65-F5344CB8AC3E}">
        <p14:creationId xmlns:p14="http://schemas.microsoft.com/office/powerpoint/2010/main" val="729540979"/>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9FB9FD-7494-BD9D-31DE-7065AB6B017C}"/>
              </a:ext>
            </a:extLst>
          </p:cNvPr>
          <p:cNvSpPr>
            <a:spLocks noGrp="1"/>
          </p:cNvSpPr>
          <p:nvPr>
            <p:ph type="title"/>
          </p:nvPr>
        </p:nvSpPr>
        <p:spPr>
          <a:xfrm>
            <a:off x="454025" y="0"/>
            <a:ext cx="11587163" cy="665163"/>
          </a:xfrm>
        </p:spPr>
        <p:txBody>
          <a:bodyPr rtlCol="0">
            <a:normAutofit/>
          </a:bodyPr>
          <a:lstStyle/>
          <a:p>
            <a:pPr eaLnBrk="1" fontAlgn="auto" hangingPunct="1">
              <a:spcAft>
                <a:spcPts val="0"/>
              </a:spcAft>
              <a:defRPr/>
            </a:pPr>
            <a:r>
              <a:rPr lang="en-US" sz="3000">
                <a:solidFill>
                  <a:schemeClr val="accent1">
                    <a:lumMod val="75000"/>
                  </a:schemeClr>
                </a:solidFill>
              </a:rPr>
              <a:t>WCS contribution to the CMS/CAMI </a:t>
            </a:r>
            <a:r>
              <a:rPr lang="en-US" sz="3000" err="1">
                <a:solidFill>
                  <a:schemeClr val="accent1">
                    <a:lumMod val="75000"/>
                  </a:schemeClr>
                </a:solidFill>
              </a:rPr>
              <a:t>Programme</a:t>
            </a:r>
            <a:r>
              <a:rPr lang="en-US" sz="3000">
                <a:solidFill>
                  <a:schemeClr val="accent1">
                    <a:lumMod val="75000"/>
                  </a:schemeClr>
                </a:solidFill>
              </a:rPr>
              <a:t> of Work 2026–2032</a:t>
            </a:r>
            <a:endParaRPr lang="en-GB" sz="3000">
              <a:solidFill>
                <a:schemeClr val="accent1">
                  <a:lumMod val="75000"/>
                </a:schemeClr>
              </a:solidFill>
            </a:endParaRPr>
          </a:p>
        </p:txBody>
      </p:sp>
      <p:sp>
        <p:nvSpPr>
          <p:cNvPr id="2" name="Slide Number Placeholder 1">
            <a:extLst>
              <a:ext uri="{FF2B5EF4-FFF2-40B4-BE49-F238E27FC236}">
                <a16:creationId xmlns:a16="http://schemas.microsoft.com/office/drawing/2014/main" id="{21CA486B-00FE-3043-38F5-F87F5C9C9806}"/>
              </a:ext>
            </a:extLst>
          </p:cNvPr>
          <p:cNvSpPr>
            <a:spLocks noGrp="1"/>
          </p:cNvSpPr>
          <p:nvPr>
            <p:ph type="sldNum" sz="quarter" idx="10"/>
          </p:nvPr>
        </p:nvSpPr>
        <p:spPr/>
        <p:txBody>
          <a:bodyPr/>
          <a:lstStyle/>
          <a:p>
            <a:pPr>
              <a:defRPr/>
            </a:pPr>
            <a:fld id="{ABC0A61D-B0A8-1F4C-8C16-8EEAD8017C86}" type="slidenum">
              <a:rPr lang="en-US"/>
              <a:pPr>
                <a:defRPr/>
              </a:pPr>
              <a:t>17</a:t>
            </a:fld>
            <a:endParaRPr lang="en-US"/>
          </a:p>
        </p:txBody>
      </p:sp>
      <p:sp>
        <p:nvSpPr>
          <p:cNvPr id="3" name="Date Placeholder 2">
            <a:extLst>
              <a:ext uri="{FF2B5EF4-FFF2-40B4-BE49-F238E27FC236}">
                <a16:creationId xmlns:a16="http://schemas.microsoft.com/office/drawing/2014/main" id="{F7ECECCE-886A-9B4E-3D67-64CC1A229229}"/>
              </a:ext>
            </a:extLst>
          </p:cNvPr>
          <p:cNvSpPr>
            <a:spLocks noGrp="1"/>
          </p:cNvSpPr>
          <p:nvPr>
            <p:ph type="dt" sz="quarter" idx="11"/>
          </p:nvPr>
        </p:nvSpPr>
        <p:spPr/>
        <p:txBody>
          <a:bodyPr/>
          <a:lstStyle/>
          <a:p>
            <a:pPr>
              <a:defRPr/>
            </a:pPr>
            <a:r>
              <a:rPr lang="fi-FI"/>
              <a:t>24-26 June 2025, Tashkent, Uzbekistan</a:t>
            </a:r>
          </a:p>
        </p:txBody>
      </p:sp>
      <p:sp>
        <p:nvSpPr>
          <p:cNvPr id="4" name="Footer Placeholder 3">
            <a:extLst>
              <a:ext uri="{FF2B5EF4-FFF2-40B4-BE49-F238E27FC236}">
                <a16:creationId xmlns:a16="http://schemas.microsoft.com/office/drawing/2014/main" id="{E56CAB3E-31B4-17C6-FCE0-E62CC5DAB770}"/>
              </a:ext>
            </a:extLst>
          </p:cNvPr>
          <p:cNvSpPr>
            <a:spLocks noGrp="1"/>
          </p:cNvSpPr>
          <p:nvPr>
            <p:ph type="ftr" sz="quarter" idx="12"/>
          </p:nvPr>
        </p:nvSpPr>
        <p:spPr/>
        <p:txBody>
          <a:bodyPr/>
          <a:lstStyle/>
          <a:p>
            <a:pPr>
              <a:defRPr/>
            </a:pPr>
            <a:r>
              <a:rPr lang="en-US"/>
              <a:t>Third Meeting of Range States to the</a:t>
            </a:r>
            <a:r>
              <a:rPr lang="ru-RU"/>
              <a:t> </a:t>
            </a:r>
            <a:r>
              <a:rPr lang="en-US"/>
              <a:t>Central Asian Mammals Initiative (CAMI)</a:t>
            </a:r>
          </a:p>
        </p:txBody>
      </p:sp>
      <p:sp>
        <p:nvSpPr>
          <p:cNvPr id="54279" name="Content Placeholder 14">
            <a:extLst>
              <a:ext uri="{FF2B5EF4-FFF2-40B4-BE49-F238E27FC236}">
                <a16:creationId xmlns:a16="http://schemas.microsoft.com/office/drawing/2014/main" id="{347E399D-992C-1EA1-EB68-E8F53CD1786B}"/>
              </a:ext>
            </a:extLst>
          </p:cNvPr>
          <p:cNvSpPr>
            <a:spLocks noGrp="1" noChangeArrowheads="1"/>
          </p:cNvSpPr>
          <p:nvPr>
            <p:ph idx="1"/>
          </p:nvPr>
        </p:nvSpPr>
        <p:spPr>
          <a:xfrm>
            <a:off x="260350" y="665163"/>
            <a:ext cx="8306398" cy="5498447"/>
          </a:xfrm>
        </p:spPr>
        <p:txBody>
          <a:bodyPr/>
          <a:lstStyle/>
          <a:p>
            <a:pPr eaLnBrk="1" hangingPunct="1">
              <a:spcBef>
                <a:spcPts val="300"/>
              </a:spcBef>
              <a:spcAft>
                <a:spcPts val="300"/>
              </a:spcAft>
              <a:defRPr/>
            </a:pPr>
            <a:r>
              <a:rPr lang="en-US" sz="1600"/>
              <a:t>Conservation Unit :</a:t>
            </a:r>
          </a:p>
          <a:p>
            <a:pPr lvl="1" eaLnBrk="1" hangingPunct="1">
              <a:spcBef>
                <a:spcPts val="300"/>
              </a:spcBef>
              <a:spcAft>
                <a:spcPts val="300"/>
              </a:spcAft>
              <a:defRPr/>
            </a:pPr>
            <a:r>
              <a:rPr lang="en-US" sz="1400"/>
              <a:t>CU19. High Pamir/Wakhan</a:t>
            </a:r>
          </a:p>
          <a:p>
            <a:pPr lvl="1" eaLnBrk="1" hangingPunct="1">
              <a:spcBef>
                <a:spcPts val="300"/>
              </a:spcBef>
              <a:spcAft>
                <a:spcPts val="300"/>
              </a:spcAft>
              <a:defRPr/>
            </a:pPr>
            <a:r>
              <a:rPr lang="en-US" sz="1400"/>
              <a:t>CU21. Daurian Steppe</a:t>
            </a:r>
          </a:p>
          <a:p>
            <a:pPr lvl="1" eaLnBrk="1" hangingPunct="1">
              <a:spcBef>
                <a:spcPts val="300"/>
              </a:spcBef>
              <a:spcAft>
                <a:spcPts val="300"/>
              </a:spcAft>
              <a:defRPr/>
            </a:pPr>
            <a:r>
              <a:rPr lang="en-US" sz="1400"/>
              <a:t>CU22. Gobi</a:t>
            </a:r>
          </a:p>
          <a:p>
            <a:pPr eaLnBrk="1" hangingPunct="1">
              <a:spcBef>
                <a:spcPts val="300"/>
              </a:spcBef>
              <a:spcAft>
                <a:spcPts val="300"/>
              </a:spcAft>
              <a:defRPr/>
            </a:pPr>
            <a:r>
              <a:rPr lang="en-US" sz="1600"/>
              <a:t>CAMI species (relevant according to the CU): Argali, Asiatic Wild Ass, (Eurasian Lynx); </a:t>
            </a:r>
            <a:r>
              <a:rPr lang="en-US" sz="1600" err="1"/>
              <a:t>Goitered</a:t>
            </a:r>
            <a:r>
              <a:rPr lang="en-US" sz="1600"/>
              <a:t> Gazelle, Mongolian Gazelle, (Pallas’s Cat), Snow Leopard, and Urial.</a:t>
            </a:r>
          </a:p>
          <a:p>
            <a:pPr eaLnBrk="1" hangingPunct="1">
              <a:spcBef>
                <a:spcPts val="300"/>
              </a:spcBef>
              <a:spcAft>
                <a:spcPts val="300"/>
              </a:spcAft>
              <a:defRPr/>
            </a:pPr>
            <a:r>
              <a:rPr lang="en-US" sz="1600"/>
              <a:t>High Priority activities: </a:t>
            </a:r>
          </a:p>
          <a:p>
            <a:pPr eaLnBrk="1" hangingPunct="1">
              <a:spcBef>
                <a:spcPts val="300"/>
              </a:spcBef>
              <a:spcAft>
                <a:spcPts val="300"/>
              </a:spcAft>
              <a:defRPr/>
            </a:pPr>
            <a:endParaRPr lang="en-US" sz="1400"/>
          </a:p>
          <a:p>
            <a:pPr lvl="1" eaLnBrk="1" hangingPunct="1">
              <a:spcBef>
                <a:spcPts val="300"/>
              </a:spcBef>
              <a:spcAft>
                <a:spcPts val="300"/>
              </a:spcAft>
              <a:defRPr/>
            </a:pPr>
            <a:endParaRPr lang="en-US" sz="1400"/>
          </a:p>
          <a:p>
            <a:pPr lvl="1" eaLnBrk="1" hangingPunct="1">
              <a:spcBef>
                <a:spcPts val="300"/>
              </a:spcBef>
              <a:spcAft>
                <a:spcPts val="300"/>
              </a:spcAft>
              <a:defRPr/>
            </a:pPr>
            <a:endParaRPr lang="en-US" sz="1400"/>
          </a:p>
          <a:p>
            <a:pPr lvl="1" eaLnBrk="1" hangingPunct="1">
              <a:spcBef>
                <a:spcPts val="300"/>
              </a:spcBef>
              <a:spcAft>
                <a:spcPts val="300"/>
              </a:spcAft>
              <a:defRPr/>
            </a:pPr>
            <a:endParaRPr lang="en-US" sz="1400"/>
          </a:p>
          <a:p>
            <a:pPr marL="284162" lvl="1" indent="0" eaLnBrk="1" hangingPunct="1">
              <a:spcBef>
                <a:spcPts val="300"/>
              </a:spcBef>
              <a:spcAft>
                <a:spcPts val="300"/>
              </a:spcAft>
              <a:buNone/>
              <a:defRPr/>
            </a:pPr>
            <a:endParaRPr lang="en-US" sz="1400"/>
          </a:p>
          <a:p>
            <a:pPr marL="284162" lvl="1" indent="0" eaLnBrk="1" hangingPunct="1">
              <a:spcBef>
                <a:spcPts val="300"/>
              </a:spcBef>
              <a:spcAft>
                <a:spcPts val="300"/>
              </a:spcAft>
              <a:buNone/>
              <a:defRPr/>
            </a:pPr>
            <a:endParaRPr lang="en-US" sz="1400"/>
          </a:p>
          <a:p>
            <a:pPr marL="284162" lvl="1" indent="0" eaLnBrk="1" hangingPunct="1">
              <a:spcBef>
                <a:spcPts val="300"/>
              </a:spcBef>
              <a:spcAft>
                <a:spcPts val="300"/>
              </a:spcAft>
              <a:buNone/>
              <a:defRPr/>
            </a:pPr>
            <a:endParaRPr lang="en-US" sz="1400"/>
          </a:p>
          <a:p>
            <a:pPr marL="284162" lvl="1" indent="0" eaLnBrk="1" hangingPunct="1">
              <a:spcBef>
                <a:spcPts val="300"/>
              </a:spcBef>
              <a:spcAft>
                <a:spcPts val="300"/>
              </a:spcAft>
              <a:buNone/>
              <a:defRPr/>
            </a:pPr>
            <a:endParaRPr lang="en-US" sz="1400"/>
          </a:p>
          <a:p>
            <a:pPr marL="284162" lvl="1" indent="0" eaLnBrk="1" hangingPunct="1">
              <a:spcBef>
                <a:spcPts val="300"/>
              </a:spcBef>
              <a:spcAft>
                <a:spcPts val="300"/>
              </a:spcAft>
              <a:buNone/>
              <a:defRPr/>
            </a:pPr>
            <a:endParaRPr lang="en-US" sz="1400"/>
          </a:p>
          <a:p>
            <a:pPr marL="284162" lvl="1" indent="0" eaLnBrk="1" hangingPunct="1">
              <a:spcBef>
                <a:spcPts val="300"/>
              </a:spcBef>
              <a:spcAft>
                <a:spcPts val="300"/>
              </a:spcAft>
              <a:buNone/>
              <a:defRPr/>
            </a:pPr>
            <a:endParaRPr lang="en-US" sz="1400"/>
          </a:p>
          <a:p>
            <a:pPr marL="284162" lvl="1" indent="0" eaLnBrk="1" hangingPunct="1">
              <a:spcBef>
                <a:spcPts val="300"/>
              </a:spcBef>
              <a:spcAft>
                <a:spcPts val="300"/>
              </a:spcAft>
              <a:buNone/>
              <a:defRPr/>
            </a:pPr>
            <a:endParaRPr lang="en-US" sz="1400"/>
          </a:p>
          <a:p>
            <a:pPr marL="284162" lvl="1" indent="0" eaLnBrk="1" hangingPunct="1">
              <a:spcBef>
                <a:spcPts val="300"/>
              </a:spcBef>
              <a:spcAft>
                <a:spcPts val="300"/>
              </a:spcAft>
              <a:buNone/>
              <a:defRPr/>
            </a:pPr>
            <a:endParaRPr lang="en-US" sz="1400"/>
          </a:p>
          <a:p>
            <a:pPr marL="284162" lvl="1" indent="0" eaLnBrk="1" hangingPunct="1">
              <a:spcBef>
                <a:spcPts val="300"/>
              </a:spcBef>
              <a:spcAft>
                <a:spcPts val="300"/>
              </a:spcAft>
              <a:buNone/>
              <a:defRPr/>
            </a:pPr>
            <a:endParaRPr lang="en-US"/>
          </a:p>
          <a:p>
            <a:pPr marL="209550" lvl="1" indent="-209550" eaLnBrk="1" hangingPunct="1">
              <a:spcBef>
                <a:spcPts val="300"/>
              </a:spcBef>
              <a:spcAft>
                <a:spcPts val="300"/>
              </a:spcAft>
              <a:defRPr/>
            </a:pPr>
            <a:r>
              <a:rPr lang="en-US" sz="1600"/>
              <a:t>Medium/Low Priority activities: not listed here.</a:t>
            </a:r>
          </a:p>
          <a:p>
            <a:pPr marL="0" indent="0" eaLnBrk="1" hangingPunct="1">
              <a:spcBef>
                <a:spcPts val="300"/>
              </a:spcBef>
              <a:spcAft>
                <a:spcPts val="300"/>
              </a:spcAft>
              <a:buFont typeface="Arial" panose="020B0604020202020204" pitchFamily="34" charset="0"/>
              <a:buNone/>
              <a:defRPr/>
            </a:pPr>
            <a:endParaRPr lang="en-GB" altLang="en-US"/>
          </a:p>
        </p:txBody>
      </p:sp>
      <p:pic>
        <p:nvPicPr>
          <p:cNvPr id="54281" name="Picture 9" descr="P:\Power Point Templates\FH USE ONLY\WCS_seals-01.png">
            <a:extLst>
              <a:ext uri="{FF2B5EF4-FFF2-40B4-BE49-F238E27FC236}">
                <a16:creationId xmlns:a16="http://schemas.microsoft.com/office/drawing/2014/main" id="{F3A0DDDB-47F2-5654-639E-CDBF05281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2837" y="5967412"/>
            <a:ext cx="93027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group of animals walking on snow&#10;&#10;Description automatically generated">
            <a:extLst>
              <a:ext uri="{FF2B5EF4-FFF2-40B4-BE49-F238E27FC236}">
                <a16:creationId xmlns:a16="http://schemas.microsoft.com/office/drawing/2014/main" id="{B5F33C88-5D46-5B00-B6BE-60D24661C9B4}"/>
              </a:ext>
            </a:extLst>
          </p:cNvPr>
          <p:cNvPicPr>
            <a:picLocks noChangeAspect="1"/>
          </p:cNvPicPr>
          <p:nvPr/>
        </p:nvPicPr>
        <p:blipFill rotWithShape="1">
          <a:blip r:embed="rId4"/>
          <a:srcRect l="11626" r="181" b="15679"/>
          <a:stretch>
            <a:fillRect/>
          </a:stretch>
        </p:blipFill>
        <p:spPr>
          <a:xfrm>
            <a:off x="7935894" y="2293366"/>
            <a:ext cx="4256106" cy="3047755"/>
          </a:xfrm>
          <a:prstGeom prst="rect">
            <a:avLst/>
          </a:prstGeom>
        </p:spPr>
      </p:pic>
      <p:graphicFrame>
        <p:nvGraphicFramePr>
          <p:cNvPr id="7" name="Table 6">
            <a:extLst>
              <a:ext uri="{FF2B5EF4-FFF2-40B4-BE49-F238E27FC236}">
                <a16:creationId xmlns:a16="http://schemas.microsoft.com/office/drawing/2014/main" id="{717EE9CA-2D10-49AA-7296-0EF02D1DD40D}"/>
              </a:ext>
            </a:extLst>
          </p:cNvPr>
          <p:cNvGraphicFramePr>
            <a:graphicFrameLocks noGrp="1"/>
          </p:cNvGraphicFramePr>
          <p:nvPr>
            <p:extLst>
              <p:ext uri="{D42A27DB-BD31-4B8C-83A1-F6EECF244321}">
                <p14:modId xmlns:p14="http://schemas.microsoft.com/office/powerpoint/2010/main" val="1843305667"/>
              </p:ext>
            </p:extLst>
          </p:nvPr>
        </p:nvGraphicFramePr>
        <p:xfrm>
          <a:off x="718812" y="2642578"/>
          <a:ext cx="7064019" cy="3368040"/>
        </p:xfrm>
        <a:graphic>
          <a:graphicData uri="http://schemas.openxmlformats.org/drawingml/2006/table">
            <a:tbl>
              <a:tblPr firstRow="1" bandRow="1">
                <a:tableStyleId>{5940675A-B579-460E-94D1-54222C63F5DA}</a:tableStyleId>
              </a:tblPr>
              <a:tblGrid>
                <a:gridCol w="475253">
                  <a:extLst>
                    <a:ext uri="{9D8B030D-6E8A-4147-A177-3AD203B41FA5}">
                      <a16:colId xmlns:a16="http://schemas.microsoft.com/office/drawing/2014/main" val="649672344"/>
                    </a:ext>
                  </a:extLst>
                </a:gridCol>
                <a:gridCol w="6588766">
                  <a:extLst>
                    <a:ext uri="{9D8B030D-6E8A-4147-A177-3AD203B41FA5}">
                      <a16:colId xmlns:a16="http://schemas.microsoft.com/office/drawing/2014/main" val="821406909"/>
                    </a:ext>
                  </a:extLst>
                </a:gridCol>
              </a:tblGrid>
              <a:tr h="243499">
                <a:tc>
                  <a:txBody>
                    <a:bodyPr/>
                    <a:lstStyle/>
                    <a:p>
                      <a:pPr marL="0" algn="l" defTabSz="914400" rtl="0" eaLnBrk="1" latinLnBrk="0" hangingPunct="1">
                        <a:spcBef>
                          <a:spcPts val="0"/>
                        </a:spcBef>
                        <a:spcAft>
                          <a:spcPts val="0"/>
                        </a:spcAft>
                      </a:pPr>
                      <a:r>
                        <a:rPr lang="en-US" sz="1100" kern="1200">
                          <a:solidFill>
                            <a:schemeClr val="tx1"/>
                          </a:solidFill>
                        </a:rPr>
                        <a:t>4.1</a:t>
                      </a:r>
                      <a:endParaRPr lang="en-GB" sz="1100" kern="1200">
                        <a:solidFill>
                          <a:schemeClr val="tx1"/>
                        </a:solidFill>
                        <a:latin typeface="+mn-lt"/>
                        <a:ea typeface="+mn-ea"/>
                        <a:cs typeface="+mn-cs"/>
                      </a:endParaRPr>
                    </a:p>
                  </a:txBody>
                  <a:tcPr/>
                </a:tc>
                <a:tc>
                  <a:txBody>
                    <a:bodyPr/>
                    <a:lstStyle/>
                    <a:p>
                      <a:pPr marL="0" algn="l" defTabSz="914400" rtl="0" eaLnBrk="1" latinLnBrk="0" hangingPunct="1">
                        <a:spcBef>
                          <a:spcPts val="0"/>
                        </a:spcBef>
                        <a:spcAft>
                          <a:spcPts val="0"/>
                        </a:spcAft>
                      </a:pPr>
                      <a:r>
                        <a:rPr lang="en-GB" sz="1100" kern="1200">
                          <a:solidFill>
                            <a:schemeClr val="tx1"/>
                          </a:solidFill>
                        </a:rPr>
                        <a:t>Assist CAMI Range States in implementing transboundary agreements outlined in the WP.</a:t>
                      </a:r>
                      <a:endParaRPr lang="en-GB" sz="1100" kern="1200">
                        <a:solidFill>
                          <a:schemeClr val="tx1"/>
                        </a:solidFill>
                        <a:latin typeface="+mn-lt"/>
                        <a:ea typeface="+mn-ea"/>
                        <a:cs typeface="+mn-cs"/>
                      </a:endParaRPr>
                    </a:p>
                  </a:txBody>
                  <a:tcPr/>
                </a:tc>
                <a:extLst>
                  <a:ext uri="{0D108BD9-81ED-4DB2-BD59-A6C34878D82A}">
                    <a16:rowId xmlns:a16="http://schemas.microsoft.com/office/drawing/2014/main" val="1116704255"/>
                  </a:ext>
                </a:extLst>
              </a:tr>
              <a:tr h="217007">
                <a:tc>
                  <a:txBody>
                    <a:bodyPr/>
                    <a:lstStyle/>
                    <a:p>
                      <a:pPr>
                        <a:spcBef>
                          <a:spcPts val="0"/>
                        </a:spcBef>
                        <a:spcAft>
                          <a:spcPts val="0"/>
                        </a:spcAft>
                      </a:pPr>
                      <a:r>
                        <a:rPr lang="en-US" sz="1100"/>
                        <a:t>4.4</a:t>
                      </a:r>
                      <a:endParaRPr lang="en-GB" sz="11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Advancing OECM recognition in border areas</a:t>
                      </a:r>
                    </a:p>
                  </a:txBody>
                  <a:tcPr/>
                </a:tc>
                <a:extLst>
                  <a:ext uri="{0D108BD9-81ED-4DB2-BD59-A6C34878D82A}">
                    <a16:rowId xmlns:a16="http://schemas.microsoft.com/office/drawing/2014/main" val="1525776854"/>
                  </a:ext>
                </a:extLst>
              </a:tr>
              <a:tr h="224699">
                <a:tc>
                  <a:txBody>
                    <a:bodyPr/>
                    <a:lstStyle/>
                    <a:p>
                      <a:pPr>
                        <a:spcBef>
                          <a:spcPts val="0"/>
                        </a:spcBef>
                        <a:spcAft>
                          <a:spcPts val="0"/>
                        </a:spcAft>
                      </a:pPr>
                      <a:r>
                        <a:rPr lang="en-US" sz="1100"/>
                        <a:t>5.3</a:t>
                      </a:r>
                      <a:endParaRPr lang="en-GB" sz="11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Assessing and advancing infrastructure mitigation for CMS species</a:t>
                      </a:r>
                      <a:endParaRPr lang="en-US" sz="1100"/>
                    </a:p>
                  </a:txBody>
                  <a:tcPr/>
                </a:tc>
                <a:extLst>
                  <a:ext uri="{0D108BD9-81ED-4DB2-BD59-A6C34878D82A}">
                    <a16:rowId xmlns:a16="http://schemas.microsoft.com/office/drawing/2014/main" val="2386989429"/>
                  </a:ext>
                </a:extLst>
              </a:tr>
              <a:tr h="223844">
                <a:tc>
                  <a:txBody>
                    <a:bodyPr/>
                    <a:lstStyle/>
                    <a:p>
                      <a:pPr>
                        <a:spcBef>
                          <a:spcPts val="0"/>
                        </a:spcBef>
                        <a:spcAft>
                          <a:spcPts val="0"/>
                        </a:spcAft>
                      </a:pPr>
                      <a:r>
                        <a:rPr lang="en-US" sz="1100"/>
                        <a:t>5.6</a:t>
                      </a:r>
                      <a:endParaRPr lang="en-GB" sz="11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a:solidFill>
                            <a:schemeClr val="tx1"/>
                          </a:solidFill>
                        </a:rPr>
                        <a:t>Enhancing habitat connectivity through Pas, OECMs and </a:t>
                      </a:r>
                      <a:r>
                        <a:rPr lang="en-GB" sz="1100"/>
                        <a:t>eco-c</a:t>
                      </a:r>
                      <a:r>
                        <a:rPr lang="en-GB" sz="1100" kern="1200">
                          <a:solidFill>
                            <a:schemeClr val="tx1"/>
                          </a:solidFill>
                        </a:rPr>
                        <a:t>orridors</a:t>
                      </a:r>
                      <a:endParaRPr lang="en-GB" sz="1100" kern="1200">
                        <a:solidFill>
                          <a:schemeClr val="tx1"/>
                        </a:solidFill>
                        <a:latin typeface="+mn-lt"/>
                        <a:ea typeface="+mn-ea"/>
                        <a:cs typeface="+mn-cs"/>
                      </a:endParaRPr>
                    </a:p>
                  </a:txBody>
                  <a:tcPr/>
                </a:tc>
                <a:extLst>
                  <a:ext uri="{0D108BD9-81ED-4DB2-BD59-A6C34878D82A}">
                    <a16:rowId xmlns:a16="http://schemas.microsoft.com/office/drawing/2014/main" val="2298574309"/>
                  </a:ext>
                </a:extLst>
              </a:tr>
              <a:tr h="214444">
                <a:tc>
                  <a:txBody>
                    <a:bodyPr/>
                    <a:lstStyle/>
                    <a:p>
                      <a:pPr marL="0" algn="l" defTabSz="914400" rtl="0" eaLnBrk="1" latinLnBrk="0" hangingPunct="1">
                        <a:spcBef>
                          <a:spcPts val="0"/>
                        </a:spcBef>
                        <a:spcAft>
                          <a:spcPts val="0"/>
                        </a:spcAft>
                      </a:pPr>
                      <a:r>
                        <a:rPr lang="en-US" sz="1100" kern="1200">
                          <a:solidFill>
                            <a:schemeClr val="tx1"/>
                          </a:solidFill>
                        </a:rPr>
                        <a:t>7.3</a:t>
                      </a:r>
                      <a:endParaRPr lang="en-GB" sz="1100" kern="1200">
                        <a:solidFill>
                          <a:schemeClr val="tx1"/>
                        </a:solidFill>
                        <a:latin typeface="+mn-lt"/>
                        <a:ea typeface="+mn-ea"/>
                        <a:cs typeface="+mn-cs"/>
                      </a:endParaRPr>
                    </a:p>
                  </a:txBody>
                  <a:tcPr/>
                </a:tc>
                <a:tc>
                  <a:txBody>
                    <a:bodyPr/>
                    <a:lstStyle/>
                    <a:p>
                      <a:pPr marL="0" algn="l" defTabSz="914400" rtl="0" eaLnBrk="1" latinLnBrk="0" hangingPunct="1">
                        <a:spcBef>
                          <a:spcPts val="0"/>
                        </a:spcBef>
                        <a:spcAft>
                          <a:spcPts val="0"/>
                        </a:spcAft>
                      </a:pPr>
                      <a:r>
                        <a:rPr lang="en-GB" sz="1100" kern="1200">
                          <a:solidFill>
                            <a:schemeClr val="tx1"/>
                          </a:solidFill>
                        </a:rPr>
                        <a:t>Introducing Innovative Enforcement Technologies for Wildlife Protection</a:t>
                      </a:r>
                      <a:endParaRPr lang="en-GB" sz="1100" kern="1200">
                        <a:solidFill>
                          <a:schemeClr val="tx1"/>
                        </a:solidFill>
                        <a:latin typeface="+mn-lt"/>
                        <a:ea typeface="+mn-ea"/>
                        <a:cs typeface="+mn-cs"/>
                      </a:endParaRPr>
                    </a:p>
                  </a:txBody>
                  <a:tcPr/>
                </a:tc>
                <a:extLst>
                  <a:ext uri="{0D108BD9-81ED-4DB2-BD59-A6C34878D82A}">
                    <a16:rowId xmlns:a16="http://schemas.microsoft.com/office/drawing/2014/main" val="3741499803"/>
                  </a:ext>
                </a:extLst>
              </a:tr>
              <a:tr h="145223">
                <a:tc>
                  <a:txBody>
                    <a:bodyPr/>
                    <a:lstStyle/>
                    <a:p>
                      <a:pPr marL="0" algn="l" defTabSz="914400" rtl="0" eaLnBrk="1" latinLnBrk="0" hangingPunct="1">
                        <a:spcBef>
                          <a:spcPts val="0"/>
                        </a:spcBef>
                        <a:spcAft>
                          <a:spcPts val="0"/>
                        </a:spcAft>
                      </a:pPr>
                      <a:r>
                        <a:rPr lang="en-US" sz="1100"/>
                        <a:t>7.4</a:t>
                      </a:r>
                      <a:endParaRPr lang="en-GB" sz="1100" kern="1200">
                        <a:solidFill>
                          <a:schemeClr val="tx1"/>
                        </a:solidFill>
                        <a:latin typeface="+mn-lt"/>
                        <a:ea typeface="+mn-ea"/>
                        <a:cs typeface="+mn-cs"/>
                      </a:endParaRPr>
                    </a:p>
                  </a:txBody>
                  <a:tcPr/>
                </a:tc>
                <a:tc>
                  <a:txBody>
                    <a:bodyPr/>
                    <a:lstStyle/>
                    <a:p>
                      <a:pPr marL="0" algn="l" defTabSz="914400" rtl="0" eaLnBrk="1" latinLnBrk="0" hangingPunct="1">
                        <a:spcBef>
                          <a:spcPts val="0"/>
                        </a:spcBef>
                        <a:spcAft>
                          <a:spcPts val="0"/>
                        </a:spcAft>
                      </a:pPr>
                      <a:r>
                        <a:rPr lang="en-GB" sz="1100"/>
                        <a:t>Using SMART to Strengthen Anti-Poaching Strategies"</a:t>
                      </a:r>
                      <a:endParaRPr lang="en-GB" sz="1100" kern="1200">
                        <a:solidFill>
                          <a:schemeClr val="tx1"/>
                        </a:solidFill>
                        <a:latin typeface="+mn-lt"/>
                        <a:ea typeface="+mn-ea"/>
                        <a:cs typeface="+mn-cs"/>
                      </a:endParaRPr>
                    </a:p>
                  </a:txBody>
                  <a:tcPr/>
                </a:tc>
                <a:extLst>
                  <a:ext uri="{0D108BD9-81ED-4DB2-BD59-A6C34878D82A}">
                    <a16:rowId xmlns:a16="http://schemas.microsoft.com/office/drawing/2014/main" val="2973633928"/>
                  </a:ext>
                </a:extLst>
              </a:tr>
              <a:tr h="230633">
                <a:tc>
                  <a:txBody>
                    <a:bodyPr/>
                    <a:lstStyle/>
                    <a:p>
                      <a:pPr marL="0" algn="l" defTabSz="914400" rtl="0" eaLnBrk="1" latinLnBrk="0" hangingPunct="1">
                        <a:spcBef>
                          <a:spcPts val="0"/>
                        </a:spcBef>
                        <a:spcAft>
                          <a:spcPts val="0"/>
                        </a:spcAft>
                      </a:pPr>
                      <a:r>
                        <a:rPr lang="en-US" sz="1100"/>
                        <a:t>8.2</a:t>
                      </a:r>
                      <a:endParaRPr lang="en-GB" sz="1100" kern="1200">
                        <a:solidFill>
                          <a:schemeClr val="tx1"/>
                        </a:solidFill>
                        <a:latin typeface="+mn-lt"/>
                        <a:ea typeface="+mn-ea"/>
                        <a:cs typeface="+mn-cs"/>
                      </a:endParaRPr>
                    </a:p>
                  </a:txBody>
                  <a:tcPr/>
                </a:tc>
                <a:tc>
                  <a:txBody>
                    <a:bodyPr/>
                    <a:lstStyle/>
                    <a:p>
                      <a:pPr marL="0" algn="l" defTabSz="914400" rtl="0" eaLnBrk="1" latinLnBrk="0" hangingPunct="1">
                        <a:spcBef>
                          <a:spcPts val="0"/>
                        </a:spcBef>
                        <a:spcAft>
                          <a:spcPts val="0"/>
                        </a:spcAft>
                      </a:pPr>
                      <a:r>
                        <a:rPr lang="en-GB" sz="1100" kern="1200">
                          <a:solidFill>
                            <a:schemeClr val="tx1"/>
                          </a:solidFill>
                          <a:latin typeface="+mn-lt"/>
                          <a:ea typeface="+mn-ea"/>
                          <a:cs typeface="+mn-cs"/>
                        </a:rPr>
                        <a:t>Workshops on Inclusive Landscape Planning for CAMI Habitats</a:t>
                      </a:r>
                    </a:p>
                  </a:txBody>
                  <a:tcPr/>
                </a:tc>
                <a:extLst>
                  <a:ext uri="{0D108BD9-81ED-4DB2-BD59-A6C34878D82A}">
                    <a16:rowId xmlns:a16="http://schemas.microsoft.com/office/drawing/2014/main" val="2026972083"/>
                  </a:ext>
                </a:extLst>
              </a:tr>
              <a:tr h="202289">
                <a:tc>
                  <a:txBody>
                    <a:bodyPr/>
                    <a:lstStyle/>
                    <a:p>
                      <a:pPr marL="0" algn="l" defTabSz="914400" rtl="0" eaLnBrk="1" latinLnBrk="0" hangingPunct="1">
                        <a:spcBef>
                          <a:spcPts val="0"/>
                        </a:spcBef>
                        <a:spcAft>
                          <a:spcPts val="0"/>
                        </a:spcAft>
                      </a:pPr>
                      <a:r>
                        <a:rPr lang="en-US" sz="1100"/>
                        <a:t>8.8</a:t>
                      </a:r>
                      <a:endParaRPr lang="en-GB" sz="1100" kern="1200">
                        <a:solidFill>
                          <a:schemeClr val="tx1"/>
                        </a:solidFill>
                        <a:latin typeface="+mn-lt"/>
                        <a:ea typeface="+mn-ea"/>
                        <a:cs typeface="+mn-cs"/>
                      </a:endParaRPr>
                    </a:p>
                  </a:txBody>
                  <a:tcPr/>
                </a:tc>
                <a:tc>
                  <a:txBody>
                    <a:bodyPr/>
                    <a:lstStyle/>
                    <a:p>
                      <a:pPr marL="0" algn="l" defTabSz="914400" rtl="0" eaLnBrk="1" latinLnBrk="0" hangingPunct="1">
                        <a:spcBef>
                          <a:spcPts val="0"/>
                        </a:spcBef>
                        <a:spcAft>
                          <a:spcPts val="0"/>
                        </a:spcAft>
                      </a:pPr>
                      <a:r>
                        <a:rPr lang="en-GB" sz="1100"/>
                        <a:t>Assess water and grazing availability in conflict areas and apply targeted conservation actions for CAMI species.</a:t>
                      </a:r>
                      <a:endParaRPr lang="en-GB" sz="1100" kern="1200">
                        <a:solidFill>
                          <a:schemeClr val="tx1"/>
                        </a:solidFill>
                        <a:latin typeface="+mn-lt"/>
                        <a:ea typeface="+mn-ea"/>
                        <a:cs typeface="+mn-cs"/>
                      </a:endParaRPr>
                    </a:p>
                  </a:txBody>
                  <a:tcPr/>
                </a:tc>
                <a:extLst>
                  <a:ext uri="{0D108BD9-81ED-4DB2-BD59-A6C34878D82A}">
                    <a16:rowId xmlns:a16="http://schemas.microsoft.com/office/drawing/2014/main" val="460930364"/>
                  </a:ext>
                </a:extLst>
              </a:tr>
              <a:tr h="216674">
                <a:tc>
                  <a:txBody>
                    <a:bodyPr/>
                    <a:lstStyle/>
                    <a:p>
                      <a:pPr marL="0" algn="l" defTabSz="914400" rtl="0" eaLnBrk="1" latinLnBrk="0" hangingPunct="1">
                        <a:spcBef>
                          <a:spcPts val="0"/>
                        </a:spcBef>
                        <a:spcAft>
                          <a:spcPts val="0"/>
                        </a:spcAft>
                      </a:pPr>
                      <a:r>
                        <a:rPr lang="en-US" sz="1100"/>
                        <a:t>8.9</a:t>
                      </a:r>
                      <a:endParaRPr lang="en-GB" sz="1100" kern="1200">
                        <a:solidFill>
                          <a:schemeClr val="tx1"/>
                        </a:solidFill>
                        <a:latin typeface="+mn-lt"/>
                        <a:ea typeface="+mn-ea"/>
                        <a:cs typeface="+mn-cs"/>
                      </a:endParaRPr>
                    </a:p>
                  </a:txBody>
                  <a:tcPr/>
                </a:tc>
                <a:tc>
                  <a:txBody>
                    <a:bodyPr/>
                    <a:lstStyle/>
                    <a:p>
                      <a:pPr marL="0" algn="l" defTabSz="914400" rtl="0" eaLnBrk="1" latinLnBrk="0" hangingPunct="1">
                        <a:spcBef>
                          <a:spcPts val="0"/>
                        </a:spcBef>
                        <a:spcAft>
                          <a:spcPts val="0"/>
                        </a:spcAft>
                      </a:pPr>
                      <a:r>
                        <a:rPr lang="en-GB" sz="1100"/>
                        <a:t>Scaling Up Livelihood Initiatives Linked to Conservation</a:t>
                      </a:r>
                      <a:endParaRPr lang="en-GB" sz="1100" kern="1200">
                        <a:solidFill>
                          <a:schemeClr val="tx1"/>
                        </a:solidFill>
                        <a:latin typeface="+mn-lt"/>
                        <a:ea typeface="+mn-ea"/>
                        <a:cs typeface="+mn-cs"/>
                      </a:endParaRPr>
                    </a:p>
                  </a:txBody>
                  <a:tcPr/>
                </a:tc>
                <a:extLst>
                  <a:ext uri="{0D108BD9-81ED-4DB2-BD59-A6C34878D82A}">
                    <a16:rowId xmlns:a16="http://schemas.microsoft.com/office/drawing/2014/main" val="3719071353"/>
                  </a:ext>
                </a:extLst>
              </a:tr>
              <a:tr h="239606">
                <a:tc>
                  <a:txBody>
                    <a:bodyPr/>
                    <a:lstStyle/>
                    <a:p>
                      <a:pPr marL="0" algn="l" defTabSz="914400" rtl="0" eaLnBrk="1" latinLnBrk="0" hangingPunct="1">
                        <a:spcBef>
                          <a:spcPts val="0"/>
                        </a:spcBef>
                        <a:spcAft>
                          <a:spcPts val="0"/>
                        </a:spcAft>
                      </a:pPr>
                      <a:r>
                        <a:rPr lang="en-US" sz="1100"/>
                        <a:t>10.1</a:t>
                      </a:r>
                      <a:endParaRPr lang="en-GB" sz="1100" kern="1200">
                        <a:solidFill>
                          <a:schemeClr val="tx1"/>
                        </a:solidFill>
                        <a:latin typeface="+mn-lt"/>
                        <a:ea typeface="+mn-ea"/>
                        <a:cs typeface="+mn-cs"/>
                      </a:endParaRPr>
                    </a:p>
                  </a:txBody>
                  <a:tcPr/>
                </a:tc>
                <a:tc>
                  <a:txBody>
                    <a:bodyPr/>
                    <a:lstStyle/>
                    <a:p>
                      <a:pPr marL="0" algn="l" defTabSz="914400" rtl="0" eaLnBrk="1" latinLnBrk="0" hangingPunct="1">
                        <a:spcBef>
                          <a:spcPts val="0"/>
                        </a:spcBef>
                        <a:spcAft>
                          <a:spcPts val="0"/>
                        </a:spcAft>
                      </a:pPr>
                      <a:r>
                        <a:rPr lang="en-GB" sz="1100"/>
                        <a:t>Tracking CAMI Species to Guide Conservation and Connectivity</a:t>
                      </a:r>
                      <a:endParaRPr lang="en-GB" sz="1100" kern="1200">
                        <a:solidFill>
                          <a:schemeClr val="tx1"/>
                        </a:solidFill>
                        <a:latin typeface="+mn-lt"/>
                        <a:ea typeface="+mn-ea"/>
                        <a:cs typeface="+mn-cs"/>
                      </a:endParaRPr>
                    </a:p>
                  </a:txBody>
                  <a:tcPr/>
                </a:tc>
                <a:extLst>
                  <a:ext uri="{0D108BD9-81ED-4DB2-BD59-A6C34878D82A}">
                    <a16:rowId xmlns:a16="http://schemas.microsoft.com/office/drawing/2014/main" val="1956613520"/>
                  </a:ext>
                </a:extLst>
              </a:tr>
              <a:tr h="253023">
                <a:tc>
                  <a:txBody>
                    <a:bodyPr/>
                    <a:lstStyle/>
                    <a:p>
                      <a:pPr marL="0" algn="l" defTabSz="914400" rtl="0" eaLnBrk="1" latinLnBrk="0" hangingPunct="1">
                        <a:spcBef>
                          <a:spcPts val="0"/>
                        </a:spcBef>
                        <a:spcAft>
                          <a:spcPts val="0"/>
                        </a:spcAft>
                      </a:pPr>
                      <a:r>
                        <a:rPr lang="en-US" sz="1100"/>
                        <a:t>10.2</a:t>
                      </a:r>
                      <a:endParaRPr lang="en-GB" sz="1100" kern="1200">
                        <a:solidFill>
                          <a:schemeClr val="tx1"/>
                        </a:solidFill>
                        <a:latin typeface="+mn-lt"/>
                        <a:ea typeface="+mn-ea"/>
                        <a:cs typeface="+mn-cs"/>
                      </a:endParaRPr>
                    </a:p>
                  </a:txBody>
                  <a:tcPr/>
                </a:tc>
                <a:tc>
                  <a:txBody>
                    <a:bodyPr/>
                    <a:lstStyle/>
                    <a:p>
                      <a:pPr marL="0" algn="l" defTabSz="914400" rtl="0" eaLnBrk="1" latinLnBrk="0" hangingPunct="1">
                        <a:spcBef>
                          <a:spcPts val="0"/>
                        </a:spcBef>
                        <a:spcAft>
                          <a:spcPts val="0"/>
                        </a:spcAft>
                      </a:pPr>
                      <a:r>
                        <a:rPr lang="en-GB" sz="1100"/>
                        <a:t>Monitoring CAMI Species Populations for Informed Conservation</a:t>
                      </a:r>
                      <a:endParaRPr lang="en-GB" sz="1100" kern="1200">
                        <a:solidFill>
                          <a:schemeClr val="tx1"/>
                        </a:solidFill>
                        <a:latin typeface="+mn-lt"/>
                        <a:ea typeface="+mn-ea"/>
                        <a:cs typeface="+mn-cs"/>
                      </a:endParaRPr>
                    </a:p>
                  </a:txBody>
                  <a:tcPr/>
                </a:tc>
                <a:extLst>
                  <a:ext uri="{0D108BD9-81ED-4DB2-BD59-A6C34878D82A}">
                    <a16:rowId xmlns:a16="http://schemas.microsoft.com/office/drawing/2014/main" val="3660484975"/>
                  </a:ext>
                </a:extLst>
              </a:tr>
              <a:tr h="241771">
                <a:tc>
                  <a:txBody>
                    <a:bodyPr/>
                    <a:lstStyle/>
                    <a:p>
                      <a:pPr marL="0" algn="l" defTabSz="914400" rtl="0" eaLnBrk="1" latinLnBrk="0" hangingPunct="1"/>
                      <a:r>
                        <a:rPr lang="en-US" sz="1100"/>
                        <a:t>11.1</a:t>
                      </a:r>
                      <a:endParaRPr lang="en-GB" sz="1100" kern="1200">
                        <a:solidFill>
                          <a:schemeClr val="tx1"/>
                        </a:solidFill>
                        <a:latin typeface="+mn-lt"/>
                        <a:ea typeface="+mn-ea"/>
                        <a:cs typeface="+mn-cs"/>
                      </a:endParaRPr>
                    </a:p>
                  </a:txBody>
                  <a:tcPr/>
                </a:tc>
                <a:tc>
                  <a:txBody>
                    <a:bodyPr/>
                    <a:lstStyle/>
                    <a:p>
                      <a:pPr marL="0" algn="l" defTabSz="914400" rtl="0" eaLnBrk="1" latinLnBrk="0" hangingPunct="1"/>
                      <a:r>
                        <a:rPr lang="en-GB" sz="1100"/>
                        <a:t>Coordinated Awareness-Raising for CAMI Species Conservation</a:t>
                      </a:r>
                      <a:endParaRPr lang="en-GB" sz="1100" kern="1200">
                        <a:solidFill>
                          <a:schemeClr val="tx1"/>
                        </a:solidFill>
                        <a:latin typeface="+mn-lt"/>
                        <a:ea typeface="+mn-ea"/>
                        <a:cs typeface="+mn-cs"/>
                      </a:endParaRPr>
                    </a:p>
                  </a:txBody>
                  <a:tcPr/>
                </a:tc>
                <a:extLst>
                  <a:ext uri="{0D108BD9-81ED-4DB2-BD59-A6C34878D82A}">
                    <a16:rowId xmlns:a16="http://schemas.microsoft.com/office/drawing/2014/main" val="2228501960"/>
                  </a:ext>
                </a:extLst>
              </a:tr>
              <a:tr h="221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11.5</a:t>
                      </a:r>
                    </a:p>
                  </a:txBody>
                  <a:tcPr/>
                </a:tc>
                <a:tc>
                  <a:txBody>
                    <a:bodyPr/>
                    <a:lstStyle/>
                    <a:p>
                      <a:pPr marL="0" algn="l" defTabSz="914400" rtl="0" eaLnBrk="1" latinLnBrk="0" hangingPunct="1"/>
                      <a:r>
                        <a:rPr lang="en-GB" sz="1100"/>
                        <a:t>Promoting Central Asia’s Role in CAMI Species Conservation</a:t>
                      </a:r>
                      <a:endParaRPr lang="en-GB" sz="1100" kern="1200">
                        <a:solidFill>
                          <a:schemeClr val="tx1"/>
                        </a:solidFill>
                        <a:latin typeface="+mn-lt"/>
                        <a:ea typeface="+mn-ea"/>
                        <a:cs typeface="+mn-cs"/>
                      </a:endParaRPr>
                    </a:p>
                  </a:txBody>
                  <a:tcPr/>
                </a:tc>
                <a:extLst>
                  <a:ext uri="{0D108BD9-81ED-4DB2-BD59-A6C34878D82A}">
                    <a16:rowId xmlns:a16="http://schemas.microsoft.com/office/drawing/2014/main" val="2487601133"/>
                  </a:ext>
                </a:extLst>
              </a:tr>
            </a:tbl>
          </a:graphicData>
        </a:graphic>
      </p:graphicFrame>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oitered Gazelle in the wild">
            <a:extLst>
              <a:ext uri="{FF2B5EF4-FFF2-40B4-BE49-F238E27FC236}">
                <a16:creationId xmlns:a16="http://schemas.microsoft.com/office/drawing/2014/main" id="{095FA149-2863-47BC-AABB-03C7FCE1F1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460" t="-1" r="42620" b="32935"/>
          <a:stretch/>
        </p:blipFill>
        <p:spPr bwMode="auto">
          <a:xfrm>
            <a:off x="7564590" y="4043568"/>
            <a:ext cx="1317661" cy="1130860"/>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a:extLst>
              <a:ext uri="{FF2B5EF4-FFF2-40B4-BE49-F238E27FC236}">
                <a16:creationId xmlns:a16="http://schemas.microsoft.com/office/drawing/2014/main" id="{3B32F210-2FE5-477A-AB96-629CBBFF15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106" y="481131"/>
            <a:ext cx="1935803" cy="1779813"/>
          </a:xfrm>
          <a:prstGeom prst="rect">
            <a:avLst/>
          </a:prstGeom>
        </p:spPr>
      </p:pic>
      <p:sp>
        <p:nvSpPr>
          <p:cNvPr id="6" name="Прямоугольник 5">
            <a:extLst>
              <a:ext uri="{FF2B5EF4-FFF2-40B4-BE49-F238E27FC236}">
                <a16:creationId xmlns:a16="http://schemas.microsoft.com/office/drawing/2014/main" id="{FF991893-564D-42FD-9E3F-EFF1BB9BA690}"/>
              </a:ext>
            </a:extLst>
          </p:cNvPr>
          <p:cNvSpPr/>
          <p:nvPr/>
        </p:nvSpPr>
        <p:spPr>
          <a:xfrm>
            <a:off x="2503251" y="447822"/>
            <a:ext cx="9004571" cy="192360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black"/>
                </a:solidFill>
                <a:effectLst/>
                <a:uLnTx/>
                <a:uFillTx/>
                <a:latin typeface="Calibri" panose="020F0502020204030204"/>
                <a:ea typeface="+mn-ea"/>
                <a:cs typeface="+mn-cs"/>
              </a:rPr>
              <a:t>Wildlife Without Borders</a:t>
            </a:r>
            <a:r>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t> is a non-governmental organization focused on conserving Kazakhstan’s biodiversity, with a particular emphasis on maintaining landscape connectivity for migratory and rare species such as the Saiga, </a:t>
            </a:r>
            <a:r>
              <a:rPr kumimoji="0" lang="en-US" sz="1700" b="0" i="0" u="none" strike="noStrike" kern="1200" cap="none" spc="0" normalizeH="0" baseline="0" noProof="0" err="1">
                <a:ln>
                  <a:noFill/>
                </a:ln>
                <a:solidFill>
                  <a:prstClr val="black"/>
                </a:solidFill>
                <a:effectLst/>
                <a:uLnTx/>
                <a:uFillTx/>
                <a:latin typeface="Calibri" panose="020F0502020204030204"/>
                <a:ea typeface="+mn-ea"/>
                <a:cs typeface="+mn-cs"/>
              </a:rPr>
              <a:t>Goitered</a:t>
            </a:r>
            <a:r>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t> gazelle, Argali, Snow leopard, Turkestan lynx, and Brown bear</a:t>
            </a:r>
            <a:r>
              <a:rPr kumimoji="0" lang="ru-RU" sz="17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t>and other vulnerable species. The organization also prioritizes transboundary conservation efforts and works to mitigate the impacts of climate change.</a:t>
            </a:r>
            <a:endParaRPr kumimoji="0" lang="ru-RU" sz="17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t>Over the past seven years, the organization has successfully implemented around 20 conservation projects supported by IUCN, UNDP, WWF, CEPF, NABU, GIZ, </a:t>
            </a:r>
            <a:r>
              <a:rPr kumimoji="0" lang="en-US" sz="1700" b="0" i="0" u="none" strike="noStrike" kern="1200" cap="none" spc="0" normalizeH="0" baseline="0" noProof="0" err="1">
                <a:ln>
                  <a:noFill/>
                </a:ln>
                <a:solidFill>
                  <a:prstClr val="black"/>
                </a:solidFill>
                <a:effectLst/>
                <a:uLnTx/>
                <a:uFillTx/>
                <a:latin typeface="Calibri" panose="020F0502020204030204"/>
                <a:ea typeface="+mn-ea"/>
                <a:cs typeface="+mn-cs"/>
              </a:rPr>
              <a:t>Rufford</a:t>
            </a:r>
            <a:r>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t>, and others.</a:t>
            </a:r>
            <a:endParaRPr kumimoji="0" lang="ru-RU"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Прямая соединительная линия 9">
            <a:extLst>
              <a:ext uri="{FF2B5EF4-FFF2-40B4-BE49-F238E27FC236}">
                <a16:creationId xmlns:a16="http://schemas.microsoft.com/office/drawing/2014/main" id="{99A45056-8565-4A7D-A7DF-B96807AFB06A}"/>
              </a:ext>
            </a:extLst>
          </p:cNvPr>
          <p:cNvCxnSpPr/>
          <p:nvPr/>
        </p:nvCxnSpPr>
        <p:spPr>
          <a:xfrm>
            <a:off x="301557" y="2529192"/>
            <a:ext cx="1145403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Рисунок 11">
            <a:extLst>
              <a:ext uri="{FF2B5EF4-FFF2-40B4-BE49-F238E27FC236}">
                <a16:creationId xmlns:a16="http://schemas.microsoft.com/office/drawing/2014/main" id="{8ED42205-0D9F-49CE-AE8B-700F6FC83387}"/>
              </a:ext>
            </a:extLst>
          </p:cNvPr>
          <p:cNvPicPr>
            <a:picLocks noChangeAspect="1"/>
          </p:cNvPicPr>
          <p:nvPr/>
        </p:nvPicPr>
        <p:blipFill rotWithShape="1">
          <a:blip r:embed="rId4">
            <a:extLst>
              <a:ext uri="{28A0092B-C50C-407E-A947-70E740481C1C}">
                <a14:useLocalDpi xmlns:a14="http://schemas.microsoft.com/office/drawing/2010/main" val="0"/>
              </a:ext>
            </a:extLst>
          </a:blip>
          <a:srcRect t="34572"/>
          <a:stretch/>
        </p:blipFill>
        <p:spPr>
          <a:xfrm>
            <a:off x="8978064" y="2759851"/>
            <a:ext cx="2960068" cy="2404907"/>
          </a:xfrm>
          <a:prstGeom prst="rect">
            <a:avLst/>
          </a:prstGeom>
        </p:spPr>
      </p:pic>
      <p:pic>
        <p:nvPicPr>
          <p:cNvPr id="14" name="Рисунок 13">
            <a:extLst>
              <a:ext uri="{FF2B5EF4-FFF2-40B4-BE49-F238E27FC236}">
                <a16:creationId xmlns:a16="http://schemas.microsoft.com/office/drawing/2014/main" id="{94AA7D1B-7D64-4EE1-968D-0E64A87F4CF4}"/>
              </a:ext>
            </a:extLst>
          </p:cNvPr>
          <p:cNvPicPr>
            <a:picLocks noChangeAspect="1"/>
          </p:cNvPicPr>
          <p:nvPr/>
        </p:nvPicPr>
        <p:blipFill rotWithShape="1">
          <a:blip r:embed="rId5">
            <a:extLst>
              <a:ext uri="{28A0092B-C50C-407E-A947-70E740481C1C}">
                <a14:useLocalDpi xmlns:a14="http://schemas.microsoft.com/office/drawing/2010/main" val="0"/>
              </a:ext>
            </a:extLst>
          </a:blip>
          <a:srcRect l="21569" r="12703" b="5630"/>
          <a:stretch/>
        </p:blipFill>
        <p:spPr>
          <a:xfrm>
            <a:off x="7564592" y="2776939"/>
            <a:ext cx="1317660" cy="1178710"/>
          </a:xfrm>
          <a:prstGeom prst="rect">
            <a:avLst/>
          </a:prstGeom>
        </p:spPr>
      </p:pic>
      <p:pic>
        <p:nvPicPr>
          <p:cNvPr id="16" name="Рисунок 15">
            <a:extLst>
              <a:ext uri="{FF2B5EF4-FFF2-40B4-BE49-F238E27FC236}">
                <a16:creationId xmlns:a16="http://schemas.microsoft.com/office/drawing/2014/main" id="{74D0651B-FDC0-4D28-B3E2-963084E19F75}"/>
              </a:ext>
            </a:extLst>
          </p:cNvPr>
          <p:cNvPicPr>
            <a:picLocks noChangeAspect="1"/>
          </p:cNvPicPr>
          <p:nvPr/>
        </p:nvPicPr>
        <p:blipFill rotWithShape="1">
          <a:blip r:embed="rId6">
            <a:extLst>
              <a:ext uri="{28A0092B-C50C-407E-A947-70E740481C1C}">
                <a14:useLocalDpi xmlns:a14="http://schemas.microsoft.com/office/drawing/2010/main" val="0"/>
              </a:ext>
            </a:extLst>
          </a:blip>
          <a:srcRect l="19286" t="4624"/>
          <a:stretch/>
        </p:blipFill>
        <p:spPr>
          <a:xfrm>
            <a:off x="10432815" y="5262347"/>
            <a:ext cx="1505317" cy="1186417"/>
          </a:xfrm>
          <a:prstGeom prst="rect">
            <a:avLst/>
          </a:prstGeom>
        </p:spPr>
      </p:pic>
      <p:pic>
        <p:nvPicPr>
          <p:cNvPr id="18" name="Рисунок 17">
            <a:extLst>
              <a:ext uri="{FF2B5EF4-FFF2-40B4-BE49-F238E27FC236}">
                <a16:creationId xmlns:a16="http://schemas.microsoft.com/office/drawing/2014/main" id="{ABDB0415-1FDD-4A77-B0D4-A8632E7EC472}"/>
              </a:ext>
            </a:extLst>
          </p:cNvPr>
          <p:cNvPicPr>
            <a:picLocks noChangeAspect="1"/>
          </p:cNvPicPr>
          <p:nvPr/>
        </p:nvPicPr>
        <p:blipFill rotWithShape="1">
          <a:blip r:embed="rId7">
            <a:extLst>
              <a:ext uri="{28A0092B-C50C-407E-A947-70E740481C1C}">
                <a14:useLocalDpi xmlns:a14="http://schemas.microsoft.com/office/drawing/2010/main" val="0"/>
              </a:ext>
            </a:extLst>
          </a:blip>
          <a:srcRect r="20287"/>
          <a:stretch/>
        </p:blipFill>
        <p:spPr>
          <a:xfrm>
            <a:off x="8978064" y="5258453"/>
            <a:ext cx="1358938" cy="1178710"/>
          </a:xfrm>
          <a:prstGeom prst="rect">
            <a:avLst/>
          </a:prstGeom>
        </p:spPr>
      </p:pic>
      <p:pic>
        <p:nvPicPr>
          <p:cNvPr id="20" name="Рисунок 19">
            <a:extLst>
              <a:ext uri="{FF2B5EF4-FFF2-40B4-BE49-F238E27FC236}">
                <a16:creationId xmlns:a16="http://schemas.microsoft.com/office/drawing/2014/main" id="{1B47F019-8FB5-4342-8453-D1CE397341A8}"/>
              </a:ext>
            </a:extLst>
          </p:cNvPr>
          <p:cNvPicPr>
            <a:picLocks noChangeAspect="1"/>
          </p:cNvPicPr>
          <p:nvPr/>
        </p:nvPicPr>
        <p:blipFill rotWithShape="1">
          <a:blip r:embed="rId8">
            <a:extLst>
              <a:ext uri="{28A0092B-C50C-407E-A947-70E740481C1C}">
                <a14:useLocalDpi xmlns:a14="http://schemas.microsoft.com/office/drawing/2010/main" val="0"/>
              </a:ext>
            </a:extLst>
          </a:blip>
          <a:srcRect l="51829" t="27519" r="18396" b="32026"/>
          <a:stretch/>
        </p:blipFill>
        <p:spPr>
          <a:xfrm>
            <a:off x="7580637" y="5270054"/>
            <a:ext cx="1301614" cy="1178710"/>
          </a:xfrm>
          <a:prstGeom prst="rect">
            <a:avLst/>
          </a:prstGeom>
        </p:spPr>
      </p:pic>
      <p:graphicFrame>
        <p:nvGraphicFramePr>
          <p:cNvPr id="21" name="Таблица 20">
            <a:extLst>
              <a:ext uri="{FF2B5EF4-FFF2-40B4-BE49-F238E27FC236}">
                <a16:creationId xmlns:a16="http://schemas.microsoft.com/office/drawing/2014/main" id="{5A3210A1-98C4-4513-8427-E23D22830247}"/>
              </a:ext>
            </a:extLst>
          </p:cNvPr>
          <p:cNvGraphicFramePr>
            <a:graphicFrameLocks noGrp="1"/>
          </p:cNvGraphicFramePr>
          <p:nvPr/>
        </p:nvGraphicFramePr>
        <p:xfrm>
          <a:off x="389105" y="2776939"/>
          <a:ext cx="6916367" cy="3730630"/>
        </p:xfrm>
        <a:graphic>
          <a:graphicData uri="http://schemas.openxmlformats.org/drawingml/2006/table">
            <a:tbl>
              <a:tblPr firstRow="1" firstCol="1" bandRow="1">
                <a:tableStyleId>{5C22544A-7EE6-4342-B048-85BDC9FD1C3A}</a:tableStyleId>
              </a:tblPr>
              <a:tblGrid>
                <a:gridCol w="3268495">
                  <a:extLst>
                    <a:ext uri="{9D8B030D-6E8A-4147-A177-3AD203B41FA5}">
                      <a16:colId xmlns:a16="http://schemas.microsoft.com/office/drawing/2014/main" val="400034834"/>
                    </a:ext>
                  </a:extLst>
                </a:gridCol>
                <a:gridCol w="3647872">
                  <a:extLst>
                    <a:ext uri="{9D8B030D-6E8A-4147-A177-3AD203B41FA5}">
                      <a16:colId xmlns:a16="http://schemas.microsoft.com/office/drawing/2014/main" val="3888327701"/>
                    </a:ext>
                  </a:extLst>
                </a:gridCol>
              </a:tblGrid>
              <a:tr h="408542">
                <a:tc>
                  <a:txBody>
                    <a:bodyPr/>
                    <a:lstStyle/>
                    <a:p>
                      <a:pPr algn="ctr">
                        <a:lnSpc>
                          <a:spcPct val="107000"/>
                        </a:lnSpc>
                        <a:spcAft>
                          <a:spcPts val="0"/>
                        </a:spcAft>
                      </a:pPr>
                      <a:r>
                        <a:rPr lang="en-GB" sz="1200">
                          <a:effectLst/>
                        </a:rPr>
                        <a:t>CU</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Activities to be implemented by 2032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36199880"/>
                  </a:ext>
                </a:extLst>
              </a:tr>
              <a:tr h="453304">
                <a:tc>
                  <a:txBody>
                    <a:bodyPr/>
                    <a:lstStyle/>
                    <a:p>
                      <a:pPr>
                        <a:lnSpc>
                          <a:spcPct val="107000"/>
                        </a:lnSpc>
                        <a:spcAft>
                          <a:spcPts val="0"/>
                        </a:spcAft>
                      </a:pPr>
                      <a:r>
                        <a:rPr lang="en-GB" sz="1200">
                          <a:effectLst/>
                        </a:rPr>
                        <a:t>Western and Southern Ustyurt </a:t>
                      </a:r>
                      <a:r>
                        <a:rPr lang="ru-RU" sz="1200">
                          <a:effectLst/>
                        </a:rPr>
                        <a:t>(12)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200">
                          <a:effectLst/>
                        </a:rPr>
                        <a:t>5.8; </a:t>
                      </a:r>
                      <a:r>
                        <a:rPr lang="en-GB" sz="1200">
                          <a:effectLst/>
                        </a:rPr>
                        <a:t>10.1</a:t>
                      </a:r>
                      <a:r>
                        <a:rPr lang="ru-RU" sz="1200">
                          <a:effectLst/>
                        </a:rPr>
                        <a:t>; </a:t>
                      </a:r>
                      <a:r>
                        <a:rPr lang="en-GB" sz="1200">
                          <a:effectLst/>
                        </a:rPr>
                        <a:t>10.2</a:t>
                      </a:r>
                      <a:r>
                        <a:rPr lang="ru-RU" sz="1200">
                          <a:effectLst/>
                        </a:rPr>
                        <a:t>; </a:t>
                      </a:r>
                      <a:r>
                        <a:rPr lang="en-GB" sz="1200">
                          <a:effectLst/>
                        </a:rPr>
                        <a:t>10.3</a:t>
                      </a:r>
                      <a:r>
                        <a:rPr lang="ru-RU" sz="1200">
                          <a:effectLst/>
                        </a:rPr>
                        <a:t>; </a:t>
                      </a:r>
                      <a:r>
                        <a:rPr lang="en-GB" sz="1200">
                          <a:effectLst/>
                        </a:rPr>
                        <a:t>10.4</a:t>
                      </a:r>
                      <a:r>
                        <a:rPr lang="ru-RU" sz="1200">
                          <a:effectLst/>
                        </a:rPr>
                        <a:t>; </a:t>
                      </a:r>
                      <a:r>
                        <a:rPr lang="en-GB" sz="1200">
                          <a:effectLst/>
                        </a:rPr>
                        <a:t>10.</a:t>
                      </a:r>
                      <a:r>
                        <a:rPr lang="ru-RU" sz="1200">
                          <a:effectLst/>
                        </a:rPr>
                        <a:t>7; </a:t>
                      </a:r>
                      <a:r>
                        <a:rPr lang="en-GB" sz="1200">
                          <a:effectLst/>
                        </a:rPr>
                        <a:t>10.</a:t>
                      </a:r>
                      <a:r>
                        <a:rPr lang="ru-RU" sz="1200">
                          <a:effectLst/>
                        </a:rPr>
                        <a:t>8; </a:t>
                      </a:r>
                      <a:r>
                        <a:rPr lang="en-GB" sz="1200">
                          <a:effectLst/>
                        </a:rPr>
                        <a:t>10.</a:t>
                      </a:r>
                      <a:r>
                        <a:rPr lang="ru-RU" sz="1200">
                          <a:effectLst/>
                        </a:rPr>
                        <a:t>9; </a:t>
                      </a:r>
                      <a:r>
                        <a:rPr lang="en-GB" sz="1200">
                          <a:effectLst/>
                        </a:rPr>
                        <a:t>11.</a:t>
                      </a:r>
                      <a:r>
                        <a:rPr lang="ru-RU" sz="1200">
                          <a:effectLst/>
                        </a:rPr>
                        <a:t>5; </a:t>
                      </a:r>
                      <a:r>
                        <a:rPr lang="en-GB" sz="1200" b="1">
                          <a:effectLst/>
                        </a:rPr>
                        <a:t>12.</a:t>
                      </a:r>
                      <a:r>
                        <a:rPr lang="ru-RU" sz="1200" b="1">
                          <a:effectLst/>
                        </a:rPr>
                        <a:t>6; </a:t>
                      </a:r>
                      <a:r>
                        <a:rPr lang="en-GB" sz="1200" b="1">
                          <a:effectLst/>
                        </a:rPr>
                        <a:t>12.</a:t>
                      </a:r>
                      <a:r>
                        <a:rPr lang="ru-RU" sz="1200" b="1">
                          <a:effectLst/>
                        </a:rPr>
                        <a:t>7.</a:t>
                      </a:r>
                      <a:endParaRPr lang="ru-RU"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95291322"/>
                  </a:ext>
                </a:extLst>
              </a:tr>
              <a:tr h="408542">
                <a:tc>
                  <a:txBody>
                    <a:bodyPr/>
                    <a:lstStyle/>
                    <a:p>
                      <a:pPr>
                        <a:lnSpc>
                          <a:spcPct val="107000"/>
                        </a:lnSpc>
                        <a:spcAft>
                          <a:spcPts val="0"/>
                        </a:spcAft>
                      </a:pPr>
                      <a:r>
                        <a:rPr lang="en-GB" sz="1200">
                          <a:effectLst/>
                        </a:rPr>
                        <a:t>Northern and Eastern Ustyurt</a:t>
                      </a:r>
                      <a:r>
                        <a:rPr lang="ru-RU" sz="1200">
                          <a:effectLst/>
                        </a:rPr>
                        <a:t> (13)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200">
                          <a:effectLst/>
                        </a:rPr>
                        <a:t>10.1</a:t>
                      </a:r>
                      <a:r>
                        <a:rPr lang="ru-RU" sz="1200">
                          <a:effectLst/>
                        </a:rPr>
                        <a:t>; </a:t>
                      </a:r>
                      <a:r>
                        <a:rPr lang="en-GB" sz="1200">
                          <a:effectLst/>
                        </a:rPr>
                        <a:t>10.2</a:t>
                      </a:r>
                      <a:r>
                        <a:rPr lang="ru-RU" sz="1200">
                          <a:effectLst/>
                        </a:rPr>
                        <a:t>; </a:t>
                      </a:r>
                      <a:r>
                        <a:rPr lang="en-GB" sz="1200">
                          <a:effectLst/>
                        </a:rPr>
                        <a:t>10.3</a:t>
                      </a:r>
                      <a:r>
                        <a:rPr lang="ru-RU" sz="1200">
                          <a:effectLst/>
                        </a:rPr>
                        <a:t>; </a:t>
                      </a:r>
                      <a:r>
                        <a:rPr lang="en-GB" sz="1200">
                          <a:effectLst/>
                        </a:rPr>
                        <a:t>10.4</a:t>
                      </a:r>
                      <a:r>
                        <a:rPr lang="ru-RU" sz="1200">
                          <a:effectLst/>
                        </a:rPr>
                        <a:t>; </a:t>
                      </a:r>
                      <a:r>
                        <a:rPr lang="en-GB" sz="1200">
                          <a:effectLst/>
                        </a:rPr>
                        <a:t>10.</a:t>
                      </a:r>
                      <a:r>
                        <a:rPr lang="ru-RU" sz="1200">
                          <a:effectLst/>
                        </a:rPr>
                        <a:t>7; </a:t>
                      </a:r>
                      <a:r>
                        <a:rPr lang="en-GB" sz="1200">
                          <a:effectLst/>
                        </a:rPr>
                        <a:t>10.</a:t>
                      </a:r>
                      <a:r>
                        <a:rPr lang="ru-RU" sz="1200">
                          <a:effectLst/>
                        </a:rPr>
                        <a:t>8; </a:t>
                      </a:r>
                      <a:r>
                        <a:rPr lang="en-GB" sz="1200">
                          <a:effectLst/>
                        </a:rPr>
                        <a:t>10.</a:t>
                      </a:r>
                      <a:r>
                        <a:rPr lang="ru-RU" sz="1200">
                          <a:effectLst/>
                        </a:rPr>
                        <a:t>9; </a:t>
                      </a:r>
                      <a:r>
                        <a:rPr lang="en-GB" sz="1200">
                          <a:effectLst/>
                        </a:rPr>
                        <a:t>11.</a:t>
                      </a:r>
                      <a:r>
                        <a:rPr lang="ru-RU" sz="1200">
                          <a:effectLst/>
                        </a:rPr>
                        <a:t>5; </a:t>
                      </a:r>
                      <a:r>
                        <a:rPr lang="en-GB" sz="1200" b="1">
                          <a:effectLst/>
                        </a:rPr>
                        <a:t>13.</a:t>
                      </a:r>
                      <a:r>
                        <a:rPr lang="ru-RU" sz="1200" b="1">
                          <a:effectLst/>
                        </a:rPr>
                        <a:t>4; 13.5.</a:t>
                      </a:r>
                      <a:endParaRPr lang="ru-RU"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6272489"/>
                  </a:ext>
                </a:extLst>
              </a:tr>
              <a:tr h="683900">
                <a:tc>
                  <a:txBody>
                    <a:bodyPr/>
                    <a:lstStyle/>
                    <a:p>
                      <a:pPr>
                        <a:lnSpc>
                          <a:spcPct val="107000"/>
                        </a:lnSpc>
                        <a:spcAft>
                          <a:spcPts val="0"/>
                        </a:spcAft>
                      </a:pPr>
                      <a:r>
                        <a:rPr lang="de-DE" sz="1200" err="1">
                          <a:effectLst/>
                        </a:rPr>
                        <a:t>Aralkum</a:t>
                      </a:r>
                      <a:r>
                        <a:rPr lang="de-DE" sz="1200">
                          <a:effectLst/>
                        </a:rPr>
                        <a:t> / North-Western </a:t>
                      </a:r>
                      <a:r>
                        <a:rPr lang="de-DE" sz="1200" err="1">
                          <a:effectLst/>
                        </a:rPr>
                        <a:t>Kyzylkum</a:t>
                      </a:r>
                      <a:r>
                        <a:rPr lang="de-DE" sz="1200">
                          <a:effectLst/>
                        </a:rPr>
                        <a:t> </a:t>
                      </a:r>
                      <a:r>
                        <a:rPr lang="de-DE" sz="1200" err="1">
                          <a:effectLst/>
                        </a:rPr>
                        <a:t>Desert</a:t>
                      </a:r>
                      <a:r>
                        <a:rPr lang="en-US" sz="1200">
                          <a:effectLst/>
                        </a:rPr>
                        <a:t> (14)</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200">
                          <a:effectLst/>
                        </a:rPr>
                        <a:t>10.1</a:t>
                      </a:r>
                      <a:r>
                        <a:rPr lang="ru-RU" sz="1200">
                          <a:effectLst/>
                        </a:rPr>
                        <a:t>; </a:t>
                      </a:r>
                      <a:r>
                        <a:rPr lang="en-GB" sz="1200">
                          <a:effectLst/>
                        </a:rPr>
                        <a:t>10.2</a:t>
                      </a:r>
                      <a:r>
                        <a:rPr lang="ru-RU" sz="1200">
                          <a:effectLst/>
                        </a:rPr>
                        <a:t>; </a:t>
                      </a:r>
                      <a:r>
                        <a:rPr lang="en-GB" sz="1200">
                          <a:effectLst/>
                        </a:rPr>
                        <a:t>10.3</a:t>
                      </a:r>
                      <a:r>
                        <a:rPr lang="ru-RU" sz="1200">
                          <a:effectLst/>
                        </a:rPr>
                        <a:t>; </a:t>
                      </a:r>
                      <a:r>
                        <a:rPr lang="en-GB" sz="1200">
                          <a:effectLst/>
                        </a:rPr>
                        <a:t>10.4</a:t>
                      </a:r>
                      <a:r>
                        <a:rPr lang="ru-RU" sz="1200">
                          <a:effectLst/>
                        </a:rPr>
                        <a:t>; </a:t>
                      </a:r>
                      <a:r>
                        <a:rPr lang="en-GB" sz="1200">
                          <a:effectLst/>
                        </a:rPr>
                        <a:t>10.</a:t>
                      </a:r>
                      <a:r>
                        <a:rPr lang="ru-RU" sz="1200">
                          <a:effectLst/>
                        </a:rPr>
                        <a:t>7; </a:t>
                      </a:r>
                      <a:r>
                        <a:rPr lang="en-GB" sz="1200">
                          <a:effectLst/>
                        </a:rPr>
                        <a:t>10.</a:t>
                      </a:r>
                      <a:r>
                        <a:rPr lang="ru-RU" sz="1200">
                          <a:effectLst/>
                        </a:rPr>
                        <a:t>8; </a:t>
                      </a:r>
                      <a:r>
                        <a:rPr lang="en-GB" sz="1200">
                          <a:effectLst/>
                        </a:rPr>
                        <a:t>10.</a:t>
                      </a:r>
                      <a:r>
                        <a:rPr lang="ru-RU" sz="1200">
                          <a:effectLst/>
                        </a:rPr>
                        <a:t>9; </a:t>
                      </a:r>
                      <a:r>
                        <a:rPr lang="en-GB" sz="1200">
                          <a:effectLst/>
                        </a:rPr>
                        <a:t>11.</a:t>
                      </a:r>
                      <a:r>
                        <a:rPr lang="ru-RU" sz="1200">
                          <a:effectLst/>
                        </a:rPr>
                        <a:t>5; </a:t>
                      </a:r>
                      <a:r>
                        <a:rPr lang="en-GB" sz="1200" b="1">
                          <a:effectLst/>
                        </a:rPr>
                        <a:t>14.2</a:t>
                      </a:r>
                      <a:r>
                        <a:rPr lang="ru-RU" sz="1200" b="1">
                          <a:effectLst/>
                        </a:rPr>
                        <a:t>; </a:t>
                      </a:r>
                      <a:r>
                        <a:rPr lang="en-GB" sz="1200" b="1">
                          <a:effectLst/>
                        </a:rPr>
                        <a:t>14.5</a:t>
                      </a:r>
                      <a:r>
                        <a:rPr lang="ru-RU" sz="1200" b="1">
                          <a:effectLst/>
                        </a:rPr>
                        <a:t>; </a:t>
                      </a:r>
                      <a:r>
                        <a:rPr lang="en-GB" sz="1200" b="1">
                          <a:effectLst/>
                        </a:rPr>
                        <a:t>14.6</a:t>
                      </a:r>
                      <a:r>
                        <a:rPr lang="ru-RU" sz="1200" b="1">
                          <a:effectLst/>
                        </a:rPr>
                        <a:t>; </a:t>
                      </a:r>
                      <a:r>
                        <a:rPr lang="en-GB" sz="1200" b="1">
                          <a:effectLst/>
                        </a:rPr>
                        <a:t>14.10</a:t>
                      </a:r>
                      <a:r>
                        <a:rPr lang="ru-RU" sz="1200" b="1">
                          <a:effectLst/>
                        </a:rPr>
                        <a:t>.</a:t>
                      </a:r>
                      <a:endParaRPr lang="ru-RU"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7837069"/>
                  </a:ext>
                </a:extLst>
              </a:tr>
              <a:tr h="683900">
                <a:tc>
                  <a:txBody>
                    <a:bodyPr/>
                    <a:lstStyle/>
                    <a:p>
                      <a:pPr>
                        <a:lnSpc>
                          <a:spcPct val="107000"/>
                        </a:lnSpc>
                        <a:spcAft>
                          <a:spcPts val="0"/>
                        </a:spcAft>
                      </a:pPr>
                      <a:r>
                        <a:rPr lang="en-GB" sz="1200">
                          <a:effectLst/>
                        </a:rPr>
                        <a:t>Western Tian Shan </a:t>
                      </a:r>
                      <a:r>
                        <a:rPr lang="ru-RU" sz="1200">
                          <a:effectLst/>
                        </a:rPr>
                        <a:t>(17)</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1200">
                          <a:effectLst/>
                        </a:rPr>
                        <a:t>5.8; </a:t>
                      </a:r>
                      <a:r>
                        <a:rPr lang="en-GB" sz="1200">
                          <a:effectLst/>
                        </a:rPr>
                        <a:t>8.</a:t>
                      </a:r>
                      <a:r>
                        <a:rPr lang="ru-RU" sz="1200">
                          <a:effectLst/>
                        </a:rPr>
                        <a:t>3; </a:t>
                      </a:r>
                      <a:r>
                        <a:rPr lang="en-GB" sz="1200">
                          <a:effectLst/>
                        </a:rPr>
                        <a:t>8.8</a:t>
                      </a:r>
                      <a:r>
                        <a:rPr lang="ru-RU" sz="1200">
                          <a:effectLst/>
                        </a:rPr>
                        <a:t>; </a:t>
                      </a:r>
                      <a:r>
                        <a:rPr lang="en-GB" sz="1200">
                          <a:effectLst/>
                        </a:rPr>
                        <a:t>9.5</a:t>
                      </a:r>
                      <a:r>
                        <a:rPr lang="ru-RU" sz="1200">
                          <a:effectLst/>
                        </a:rPr>
                        <a:t>; </a:t>
                      </a:r>
                      <a:r>
                        <a:rPr lang="en-GB" sz="1200">
                          <a:effectLst/>
                        </a:rPr>
                        <a:t>10.1</a:t>
                      </a:r>
                      <a:r>
                        <a:rPr lang="ru-RU" sz="1200">
                          <a:effectLst/>
                        </a:rPr>
                        <a:t>; </a:t>
                      </a:r>
                      <a:r>
                        <a:rPr lang="en-GB" sz="1200">
                          <a:effectLst/>
                        </a:rPr>
                        <a:t>10.2</a:t>
                      </a:r>
                      <a:r>
                        <a:rPr lang="ru-RU" sz="1200">
                          <a:effectLst/>
                        </a:rPr>
                        <a:t>; </a:t>
                      </a:r>
                      <a:r>
                        <a:rPr lang="en-GB" sz="1200">
                          <a:effectLst/>
                        </a:rPr>
                        <a:t>10.3</a:t>
                      </a:r>
                      <a:r>
                        <a:rPr lang="ru-RU" sz="1200">
                          <a:effectLst/>
                        </a:rPr>
                        <a:t>; </a:t>
                      </a:r>
                      <a:r>
                        <a:rPr lang="en-GB" sz="1200">
                          <a:effectLst/>
                        </a:rPr>
                        <a:t>10.4</a:t>
                      </a:r>
                      <a:r>
                        <a:rPr lang="ru-RU" sz="1200">
                          <a:effectLst/>
                        </a:rPr>
                        <a:t>; </a:t>
                      </a:r>
                      <a:r>
                        <a:rPr lang="en-GB" sz="1200">
                          <a:effectLst/>
                        </a:rPr>
                        <a:t>10.</a:t>
                      </a:r>
                      <a:r>
                        <a:rPr lang="ru-RU" sz="1200">
                          <a:effectLst/>
                        </a:rPr>
                        <a:t>7; </a:t>
                      </a:r>
                      <a:r>
                        <a:rPr lang="en-GB" sz="1200">
                          <a:effectLst/>
                        </a:rPr>
                        <a:t>10.</a:t>
                      </a:r>
                      <a:r>
                        <a:rPr lang="ru-RU" sz="1200">
                          <a:effectLst/>
                        </a:rPr>
                        <a:t>8; </a:t>
                      </a:r>
                      <a:r>
                        <a:rPr lang="en-GB" sz="1200">
                          <a:effectLst/>
                        </a:rPr>
                        <a:t>10.</a:t>
                      </a:r>
                      <a:r>
                        <a:rPr lang="ru-RU" sz="1200">
                          <a:effectLst/>
                        </a:rPr>
                        <a:t>9; </a:t>
                      </a:r>
                      <a:r>
                        <a:rPr lang="en-GB" sz="1200">
                          <a:effectLst/>
                        </a:rPr>
                        <a:t>11.</a:t>
                      </a:r>
                      <a:r>
                        <a:rPr lang="ru-RU" sz="1200">
                          <a:effectLst/>
                        </a:rPr>
                        <a:t>1; </a:t>
                      </a:r>
                      <a:r>
                        <a:rPr lang="en-GB" sz="1200">
                          <a:effectLst/>
                        </a:rPr>
                        <a:t>11.</a:t>
                      </a:r>
                      <a:r>
                        <a:rPr lang="ru-RU" sz="1200">
                          <a:effectLst/>
                        </a:rPr>
                        <a:t>5; </a:t>
                      </a:r>
                      <a:r>
                        <a:rPr lang="en-GB" sz="1200" b="1">
                          <a:effectLst/>
                        </a:rPr>
                        <a:t>17.1</a:t>
                      </a:r>
                      <a:r>
                        <a:rPr lang="ru-RU" sz="1200" b="1">
                          <a:effectLst/>
                        </a:rPr>
                        <a:t>; </a:t>
                      </a:r>
                      <a:r>
                        <a:rPr lang="en-GB" sz="1200" b="1">
                          <a:effectLst/>
                        </a:rPr>
                        <a:t>17.</a:t>
                      </a:r>
                      <a:r>
                        <a:rPr lang="ru-RU" sz="1200" b="1">
                          <a:effectLst/>
                        </a:rPr>
                        <a:t>2; </a:t>
                      </a:r>
                      <a:r>
                        <a:rPr lang="en-GB" sz="1200" b="1">
                          <a:effectLst/>
                        </a:rPr>
                        <a:t>17.</a:t>
                      </a:r>
                      <a:r>
                        <a:rPr lang="ru-RU" sz="1200" b="1">
                          <a:effectLst/>
                        </a:rPr>
                        <a:t>3; </a:t>
                      </a:r>
                      <a:r>
                        <a:rPr lang="en-GB" sz="1200" b="1">
                          <a:effectLst/>
                        </a:rPr>
                        <a:t>17.</a:t>
                      </a:r>
                      <a:r>
                        <a:rPr lang="ru-RU" sz="1200" b="1">
                          <a:effectLst/>
                        </a:rPr>
                        <a:t>5.</a:t>
                      </a:r>
                      <a:endParaRPr lang="ru-RU"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4974067"/>
                  </a:ext>
                </a:extLst>
              </a:tr>
              <a:tr h="683900">
                <a:tc>
                  <a:txBody>
                    <a:bodyPr/>
                    <a:lstStyle/>
                    <a:p>
                      <a:pPr>
                        <a:lnSpc>
                          <a:spcPct val="107000"/>
                        </a:lnSpc>
                        <a:spcAft>
                          <a:spcPts val="0"/>
                        </a:spcAft>
                      </a:pPr>
                      <a:r>
                        <a:rPr lang="en-GB" sz="1200">
                          <a:effectLst/>
                        </a:rPr>
                        <a:t>Northern and Inner Tian Shan </a:t>
                      </a:r>
                      <a:r>
                        <a:rPr lang="en-US" sz="1200">
                          <a:effectLst/>
                        </a:rPr>
                        <a:t>(18)</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200">
                          <a:effectLst/>
                        </a:rPr>
                        <a:t>4.1</a:t>
                      </a:r>
                      <a:r>
                        <a:rPr lang="ru-RU" sz="1200">
                          <a:effectLst/>
                        </a:rPr>
                        <a:t>; 5.8; </a:t>
                      </a:r>
                      <a:r>
                        <a:rPr lang="en-GB" sz="1200">
                          <a:effectLst/>
                        </a:rPr>
                        <a:t>8.</a:t>
                      </a:r>
                      <a:r>
                        <a:rPr lang="ru-RU" sz="1200">
                          <a:effectLst/>
                        </a:rPr>
                        <a:t>3; </a:t>
                      </a:r>
                      <a:r>
                        <a:rPr lang="en-GB" sz="1200">
                          <a:effectLst/>
                        </a:rPr>
                        <a:t>8.8</a:t>
                      </a:r>
                      <a:r>
                        <a:rPr lang="ru-RU" sz="1200">
                          <a:effectLst/>
                        </a:rPr>
                        <a:t>; </a:t>
                      </a:r>
                      <a:r>
                        <a:rPr lang="en-GB" sz="1200">
                          <a:effectLst/>
                        </a:rPr>
                        <a:t>9.5</a:t>
                      </a:r>
                      <a:r>
                        <a:rPr lang="ru-RU" sz="1200">
                          <a:effectLst/>
                        </a:rPr>
                        <a:t>; </a:t>
                      </a:r>
                      <a:r>
                        <a:rPr lang="en-GB" sz="1200">
                          <a:effectLst/>
                        </a:rPr>
                        <a:t>10.1</a:t>
                      </a:r>
                      <a:r>
                        <a:rPr lang="ru-RU" sz="1200">
                          <a:effectLst/>
                        </a:rPr>
                        <a:t>; </a:t>
                      </a:r>
                      <a:r>
                        <a:rPr lang="en-GB" sz="1200">
                          <a:effectLst/>
                        </a:rPr>
                        <a:t>10.2</a:t>
                      </a:r>
                      <a:r>
                        <a:rPr lang="ru-RU" sz="1200">
                          <a:effectLst/>
                        </a:rPr>
                        <a:t>; </a:t>
                      </a:r>
                      <a:r>
                        <a:rPr lang="en-GB" sz="1200">
                          <a:effectLst/>
                        </a:rPr>
                        <a:t>10.3</a:t>
                      </a:r>
                      <a:r>
                        <a:rPr lang="ru-RU" sz="1200">
                          <a:effectLst/>
                        </a:rPr>
                        <a:t>; </a:t>
                      </a:r>
                      <a:r>
                        <a:rPr lang="en-GB" sz="1200">
                          <a:effectLst/>
                        </a:rPr>
                        <a:t>10.4</a:t>
                      </a:r>
                      <a:r>
                        <a:rPr lang="ru-RU" sz="1200">
                          <a:effectLst/>
                        </a:rPr>
                        <a:t>; </a:t>
                      </a:r>
                      <a:r>
                        <a:rPr lang="en-GB" sz="1200">
                          <a:effectLst/>
                        </a:rPr>
                        <a:t>10.</a:t>
                      </a:r>
                      <a:r>
                        <a:rPr lang="ru-RU" sz="1200">
                          <a:effectLst/>
                        </a:rPr>
                        <a:t>7; </a:t>
                      </a:r>
                      <a:r>
                        <a:rPr lang="en-GB" sz="1200">
                          <a:effectLst/>
                        </a:rPr>
                        <a:t>10.</a:t>
                      </a:r>
                      <a:r>
                        <a:rPr lang="ru-RU" sz="1200">
                          <a:effectLst/>
                        </a:rPr>
                        <a:t>8; </a:t>
                      </a:r>
                      <a:r>
                        <a:rPr lang="en-GB" sz="1200">
                          <a:effectLst/>
                        </a:rPr>
                        <a:t>10.</a:t>
                      </a:r>
                      <a:r>
                        <a:rPr lang="ru-RU" sz="1200">
                          <a:effectLst/>
                        </a:rPr>
                        <a:t>9; </a:t>
                      </a:r>
                      <a:r>
                        <a:rPr lang="en-GB" sz="1200">
                          <a:effectLst/>
                        </a:rPr>
                        <a:t>11.</a:t>
                      </a:r>
                      <a:r>
                        <a:rPr lang="ru-RU" sz="1200">
                          <a:effectLst/>
                        </a:rPr>
                        <a:t>1; </a:t>
                      </a:r>
                      <a:r>
                        <a:rPr lang="en-GB" sz="1200">
                          <a:effectLst/>
                        </a:rPr>
                        <a:t>11.</a:t>
                      </a:r>
                      <a:r>
                        <a:rPr lang="ru-RU" sz="1200">
                          <a:effectLst/>
                        </a:rPr>
                        <a:t>5; </a:t>
                      </a:r>
                      <a:r>
                        <a:rPr lang="en-GB" sz="1200" b="1">
                          <a:effectLst/>
                        </a:rPr>
                        <a:t>18.1</a:t>
                      </a:r>
                      <a:r>
                        <a:rPr lang="ru-RU" sz="1200" b="1">
                          <a:effectLst/>
                        </a:rPr>
                        <a:t>; </a:t>
                      </a:r>
                      <a:r>
                        <a:rPr lang="en-GB" sz="1200" b="1">
                          <a:effectLst/>
                        </a:rPr>
                        <a:t>18.2</a:t>
                      </a:r>
                      <a:r>
                        <a:rPr lang="ru-RU" sz="1200" b="1">
                          <a:effectLst/>
                        </a:rPr>
                        <a:t>; </a:t>
                      </a:r>
                      <a:r>
                        <a:rPr lang="en-GB" sz="1200" b="1">
                          <a:effectLst/>
                        </a:rPr>
                        <a:t>18.3</a:t>
                      </a:r>
                      <a:r>
                        <a:rPr lang="ru-RU" sz="1200" b="1">
                          <a:effectLst/>
                        </a:rPr>
                        <a:t>; </a:t>
                      </a:r>
                      <a:r>
                        <a:rPr lang="en-GB" sz="1200" b="1">
                          <a:effectLst/>
                        </a:rPr>
                        <a:t>18.4</a:t>
                      </a:r>
                      <a:r>
                        <a:rPr lang="ru-RU" sz="1200" b="1">
                          <a:effectLst/>
                        </a:rPr>
                        <a:t>; </a:t>
                      </a:r>
                      <a:r>
                        <a:rPr lang="en-GB" sz="1200" b="1">
                          <a:effectLst/>
                        </a:rPr>
                        <a:t>18.5</a:t>
                      </a:r>
                      <a:r>
                        <a:rPr lang="ru-RU" sz="1200" b="1">
                          <a:effectLst/>
                        </a:rPr>
                        <a:t>; </a:t>
                      </a:r>
                      <a:r>
                        <a:rPr lang="en-GB" sz="1200" b="1">
                          <a:effectLst/>
                        </a:rPr>
                        <a:t>18.7</a:t>
                      </a:r>
                      <a:r>
                        <a:rPr lang="ru-RU" sz="1200" b="1">
                          <a:effectLst/>
                        </a:rPr>
                        <a:t>; </a:t>
                      </a:r>
                      <a:r>
                        <a:rPr lang="en-GB" sz="1200" b="1">
                          <a:effectLst/>
                        </a:rPr>
                        <a:t>18.8</a:t>
                      </a:r>
                      <a:r>
                        <a:rPr lang="ru-RU" sz="1200" b="1">
                          <a:effectLst/>
                        </a:rPr>
                        <a:t>.</a:t>
                      </a:r>
                      <a:endParaRPr lang="ru-RU"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8410844"/>
                  </a:ext>
                </a:extLst>
              </a:tr>
              <a:tr h="408542">
                <a:tc>
                  <a:txBody>
                    <a:bodyPr/>
                    <a:lstStyle/>
                    <a:p>
                      <a:pPr>
                        <a:lnSpc>
                          <a:spcPct val="107000"/>
                        </a:lnSpc>
                        <a:spcAft>
                          <a:spcPts val="0"/>
                        </a:spcAft>
                      </a:pPr>
                      <a:r>
                        <a:rPr lang="en-GB" sz="1200">
                          <a:effectLst/>
                        </a:rPr>
                        <a:t>Altai</a:t>
                      </a:r>
                      <a:r>
                        <a:rPr lang="ru-RU" sz="1200">
                          <a:effectLst/>
                        </a:rPr>
                        <a:t> (20)</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200">
                          <a:effectLst/>
                        </a:rPr>
                        <a:t>10.1</a:t>
                      </a:r>
                      <a:r>
                        <a:rPr lang="ru-RU" sz="1200">
                          <a:effectLst/>
                        </a:rPr>
                        <a:t>; </a:t>
                      </a:r>
                      <a:r>
                        <a:rPr lang="en-GB" sz="1200">
                          <a:effectLst/>
                        </a:rPr>
                        <a:t>10.2</a:t>
                      </a:r>
                      <a:r>
                        <a:rPr lang="ru-RU" sz="1200">
                          <a:effectLst/>
                        </a:rPr>
                        <a:t>; </a:t>
                      </a:r>
                      <a:r>
                        <a:rPr lang="en-GB" sz="1200">
                          <a:effectLst/>
                        </a:rPr>
                        <a:t>10.3</a:t>
                      </a:r>
                      <a:r>
                        <a:rPr lang="ru-RU" sz="1200">
                          <a:effectLst/>
                        </a:rPr>
                        <a:t>; </a:t>
                      </a:r>
                      <a:r>
                        <a:rPr lang="en-GB" sz="1200">
                          <a:effectLst/>
                        </a:rPr>
                        <a:t>10.4</a:t>
                      </a:r>
                      <a:r>
                        <a:rPr lang="ru-RU" sz="1200">
                          <a:effectLst/>
                        </a:rPr>
                        <a:t>; </a:t>
                      </a:r>
                      <a:r>
                        <a:rPr lang="en-GB" sz="1200">
                          <a:effectLst/>
                        </a:rPr>
                        <a:t>10.</a:t>
                      </a:r>
                      <a:r>
                        <a:rPr lang="ru-RU" sz="1200">
                          <a:effectLst/>
                        </a:rPr>
                        <a:t>7; </a:t>
                      </a:r>
                      <a:r>
                        <a:rPr lang="en-GB" sz="1200">
                          <a:effectLst/>
                        </a:rPr>
                        <a:t>10.</a:t>
                      </a:r>
                      <a:r>
                        <a:rPr lang="ru-RU" sz="1200">
                          <a:effectLst/>
                        </a:rPr>
                        <a:t>8; </a:t>
                      </a:r>
                      <a:r>
                        <a:rPr lang="en-GB" sz="1200">
                          <a:effectLst/>
                        </a:rPr>
                        <a:t>10.</a:t>
                      </a:r>
                      <a:r>
                        <a:rPr lang="ru-RU" sz="1200">
                          <a:effectLst/>
                        </a:rPr>
                        <a:t>9; </a:t>
                      </a:r>
                      <a:r>
                        <a:rPr lang="en-GB" sz="1200">
                          <a:effectLst/>
                        </a:rPr>
                        <a:t>11.</a:t>
                      </a:r>
                      <a:r>
                        <a:rPr lang="ru-RU" sz="1200">
                          <a:effectLst/>
                        </a:rPr>
                        <a:t>1; </a:t>
                      </a:r>
                      <a:r>
                        <a:rPr lang="en-GB" sz="1200">
                          <a:effectLst/>
                        </a:rPr>
                        <a:t>11.</a:t>
                      </a:r>
                      <a:r>
                        <a:rPr lang="ru-RU" sz="1200">
                          <a:effectLst/>
                        </a:rPr>
                        <a:t>5; </a:t>
                      </a:r>
                      <a:r>
                        <a:rPr lang="en-GB" sz="1200" b="1">
                          <a:effectLst/>
                        </a:rPr>
                        <a:t>20.1</a:t>
                      </a:r>
                      <a:r>
                        <a:rPr lang="ru-RU" sz="1200" b="1">
                          <a:effectLst/>
                        </a:rPr>
                        <a:t>; </a:t>
                      </a:r>
                      <a:r>
                        <a:rPr lang="en-GB" sz="1200" b="1">
                          <a:effectLst/>
                        </a:rPr>
                        <a:t>20.2</a:t>
                      </a:r>
                      <a:r>
                        <a:rPr lang="ru-RU" sz="1200" b="1">
                          <a:effectLst/>
                        </a:rPr>
                        <a:t>; </a:t>
                      </a:r>
                      <a:r>
                        <a:rPr lang="en-GB" sz="1200" b="1">
                          <a:effectLst/>
                        </a:rPr>
                        <a:t>20.3</a:t>
                      </a:r>
                      <a:r>
                        <a:rPr lang="ru-RU" sz="1200" b="1">
                          <a:effectLst/>
                        </a:rPr>
                        <a:t>.</a:t>
                      </a:r>
                      <a:endParaRPr lang="ru-RU"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19795822"/>
                  </a:ext>
                </a:extLst>
              </a:tr>
            </a:tbl>
          </a:graphicData>
        </a:graphic>
      </p:graphicFrame>
      <p:sp>
        <p:nvSpPr>
          <p:cNvPr id="24" name="Прямоугольник 23">
            <a:extLst>
              <a:ext uri="{FF2B5EF4-FFF2-40B4-BE49-F238E27FC236}">
                <a16:creationId xmlns:a16="http://schemas.microsoft.com/office/drawing/2014/main" id="{12EB16BF-C6D7-431C-AFD9-219E6394A4DB}"/>
              </a:ext>
            </a:extLst>
          </p:cNvPr>
          <p:cNvSpPr/>
          <p:nvPr/>
        </p:nvSpPr>
        <p:spPr>
          <a:xfrm>
            <a:off x="9543120" y="6507576"/>
            <a:ext cx="3284706"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srgbClr val="0563C1"/>
                </a:solidFill>
                <a:effectLst/>
                <a:uLnTx/>
                <a:uFillTx/>
                <a:latin typeface="Arial" panose="020B0604020202020204" pitchFamily="34" charset="0"/>
                <a:ea typeface="Calibri" panose="020F0502020204030204" pitchFamily="34" charset="0"/>
                <a:cs typeface="+mn-cs"/>
                <a:hlinkClick r:id="rId9"/>
              </a:rPr>
              <a:t>www.instagram.com/wwb_kz</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 </a:t>
            </a:r>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Прямоугольник 25">
            <a:extLst>
              <a:ext uri="{FF2B5EF4-FFF2-40B4-BE49-F238E27FC236}">
                <a16:creationId xmlns:a16="http://schemas.microsoft.com/office/drawing/2014/main" id="{A156D1CC-482C-4251-A7E5-F519039E7962}"/>
              </a:ext>
            </a:extLst>
          </p:cNvPr>
          <p:cNvSpPr/>
          <p:nvPr/>
        </p:nvSpPr>
        <p:spPr>
          <a:xfrm>
            <a:off x="8145599" y="6507576"/>
            <a:ext cx="1195584"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a:ln>
                  <a:noFill/>
                </a:ln>
                <a:solidFill>
                  <a:prstClr val="black"/>
                </a:solidFill>
                <a:effectLst/>
                <a:uLnTx/>
                <a:uFillTx/>
                <a:latin typeface="Calibri" panose="020F0502020204030204"/>
                <a:ea typeface="+mn-ea"/>
                <a:cs typeface="+mn-cs"/>
                <a:hlinkClick r:id="rId10"/>
              </a:rPr>
              <a:t>https://wwb.kz/</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7180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9665" y="29128"/>
            <a:ext cx="8229600" cy="584775"/>
          </a:xfrm>
          <a:prstGeom prst="rect">
            <a:avLst/>
          </a:prstGeom>
          <a:noFill/>
        </p:spPr>
        <p:txBody>
          <a:bodyPr wrap="square">
            <a:spAutoFit/>
          </a:bodyPr>
          <a:lstStyle/>
          <a:p>
            <a:pPr>
              <a:defRPr sz="2800" b="1">
                <a:solidFill>
                  <a:srgbClr val="00467F"/>
                </a:solidFill>
                <a:latin typeface="Arial"/>
              </a:defRPr>
            </a:pPr>
            <a:r>
              <a:rPr sz="1600" err="1">
                <a:latin typeface="Arial" panose="020B0604020202020204" pitchFamily="34" charset="0"/>
                <a:cs typeface="Arial" panose="020B0604020202020204" pitchFamily="34" charset="0"/>
              </a:rPr>
              <a:t>Кыргызстан</a:t>
            </a:r>
            <a:r>
              <a:rPr sz="1600">
                <a:latin typeface="Arial" panose="020B0604020202020204" pitchFamily="34" charset="0"/>
                <a:cs typeface="Arial" panose="020B0604020202020204" pitchFamily="34" charset="0"/>
              </a:rPr>
              <a:t>: </a:t>
            </a:r>
            <a:r>
              <a:rPr sz="1600" err="1">
                <a:latin typeface="Arial" panose="020B0604020202020204" pitchFamily="34" charset="0"/>
                <a:cs typeface="Arial" panose="020B0604020202020204" pitchFamily="34" charset="0"/>
              </a:rPr>
              <a:t>вклад</a:t>
            </a:r>
            <a:r>
              <a:rPr sz="1600">
                <a:latin typeface="Arial" panose="020B0604020202020204" pitchFamily="34" charset="0"/>
                <a:cs typeface="Arial" panose="020B0604020202020204" pitchFamily="34" charset="0"/>
              </a:rPr>
              <a:t> ОФ САМР </a:t>
            </a:r>
            <a:r>
              <a:rPr sz="1600" err="1">
                <a:latin typeface="Arial" panose="020B0604020202020204" pitchFamily="34" charset="0"/>
                <a:cs typeface="Arial" panose="020B0604020202020204" pitchFamily="34" charset="0"/>
              </a:rPr>
              <a:t>Алатоо</a:t>
            </a:r>
            <a:r>
              <a:rPr sz="1600">
                <a:latin typeface="Arial" panose="020B0604020202020204" pitchFamily="34" charset="0"/>
                <a:cs typeface="Arial" panose="020B0604020202020204" pitchFamily="34" charset="0"/>
              </a:rPr>
              <a:t> в </a:t>
            </a:r>
            <a:r>
              <a:rPr sz="1600" err="1">
                <a:latin typeface="Arial" panose="020B0604020202020204" pitchFamily="34" charset="0"/>
                <a:cs typeface="Arial" panose="020B0604020202020204" pitchFamily="34" charset="0"/>
              </a:rPr>
              <a:t>реализацию</a:t>
            </a:r>
            <a:r>
              <a:rPr sz="1600">
                <a:latin typeface="Arial" panose="020B0604020202020204" pitchFamily="34" charset="0"/>
                <a:cs typeface="Arial" panose="020B0604020202020204" pitchFamily="34" charset="0"/>
              </a:rPr>
              <a:t> </a:t>
            </a:r>
            <a:r>
              <a:rPr sz="1600" err="1">
                <a:latin typeface="Arial" panose="020B0604020202020204" pitchFamily="34" charset="0"/>
                <a:cs typeface="Arial" panose="020B0604020202020204" pitchFamily="34" charset="0"/>
              </a:rPr>
              <a:t>Рабочей</a:t>
            </a:r>
            <a:r>
              <a:rPr sz="1600">
                <a:latin typeface="Arial" panose="020B0604020202020204" pitchFamily="34" charset="0"/>
                <a:cs typeface="Arial" panose="020B0604020202020204" pitchFamily="34" charset="0"/>
              </a:rPr>
              <a:t> </a:t>
            </a:r>
            <a:r>
              <a:rPr sz="1600" err="1">
                <a:latin typeface="Arial" panose="020B0604020202020204" pitchFamily="34" charset="0"/>
                <a:cs typeface="Arial" panose="020B0604020202020204" pitchFamily="34" charset="0"/>
              </a:rPr>
              <a:t>программы</a:t>
            </a:r>
            <a:r>
              <a:rPr sz="1600">
                <a:latin typeface="Arial" panose="020B0604020202020204" pitchFamily="34" charset="0"/>
                <a:cs typeface="Arial" panose="020B0604020202020204" pitchFamily="34" charset="0"/>
              </a:rPr>
              <a:t> ЦАИМ </a:t>
            </a:r>
            <a:r>
              <a:rPr sz="1600"/>
              <a:t>(2026–2032)</a:t>
            </a:r>
          </a:p>
        </p:txBody>
      </p:sp>
      <p:graphicFrame>
        <p:nvGraphicFramePr>
          <p:cNvPr id="3" name="Table 2"/>
          <p:cNvGraphicFramePr>
            <a:graphicFrameLocks noGrp="1"/>
          </p:cNvGraphicFramePr>
          <p:nvPr>
            <p:extLst>
              <p:ext uri="{D42A27DB-BD31-4B8C-83A1-F6EECF244321}">
                <p14:modId xmlns:p14="http://schemas.microsoft.com/office/powerpoint/2010/main" val="279614510"/>
              </p:ext>
            </p:extLst>
          </p:nvPr>
        </p:nvGraphicFramePr>
        <p:xfrm>
          <a:off x="1616254" y="693129"/>
          <a:ext cx="8782492" cy="6008866"/>
        </p:xfrm>
        <a:graphic>
          <a:graphicData uri="http://schemas.openxmlformats.org/drawingml/2006/table">
            <a:tbl>
              <a:tblPr firstRow="1" bandRow="1">
                <a:tableStyleId>{5C22544A-7EE6-4342-B048-85BDC9FD1C3A}</a:tableStyleId>
              </a:tblPr>
              <a:tblGrid>
                <a:gridCol w="2765246">
                  <a:extLst>
                    <a:ext uri="{9D8B030D-6E8A-4147-A177-3AD203B41FA5}">
                      <a16:colId xmlns:a16="http://schemas.microsoft.com/office/drawing/2014/main" val="20000"/>
                    </a:ext>
                  </a:extLst>
                </a:gridCol>
                <a:gridCol w="1633818">
                  <a:extLst>
                    <a:ext uri="{9D8B030D-6E8A-4147-A177-3AD203B41FA5}">
                      <a16:colId xmlns:a16="http://schemas.microsoft.com/office/drawing/2014/main" val="20001"/>
                    </a:ext>
                  </a:extLst>
                </a:gridCol>
                <a:gridCol w="4383428">
                  <a:extLst>
                    <a:ext uri="{9D8B030D-6E8A-4147-A177-3AD203B41FA5}">
                      <a16:colId xmlns:a16="http://schemas.microsoft.com/office/drawing/2014/main" val="20002"/>
                    </a:ext>
                  </a:extLst>
                </a:gridCol>
              </a:tblGrid>
              <a:tr h="296590">
                <a:tc>
                  <a:txBody>
                    <a:bodyPr/>
                    <a:lstStyle/>
                    <a:p>
                      <a:pPr algn="ctr">
                        <a:defRPr sz="1400" b="1">
                          <a:solidFill>
                            <a:srgbClr val="FFFFFF"/>
                          </a:solidFill>
                        </a:defRPr>
                      </a:pPr>
                      <a:r>
                        <a:rPr sz="1300" err="1">
                          <a:latin typeface="+mn-lt"/>
                          <a:cs typeface="Arial" panose="020B0604020202020204" pitchFamily="34" charset="0"/>
                        </a:rPr>
                        <a:t>Направление</a:t>
                      </a:r>
                      <a:endParaRPr sz="1300">
                        <a:latin typeface="+mn-lt"/>
                        <a:cs typeface="Arial" panose="020B0604020202020204" pitchFamily="34" charset="0"/>
                      </a:endParaRPr>
                    </a:p>
                  </a:txBody>
                  <a:tcPr>
                    <a:solidFill>
                      <a:srgbClr val="00467F"/>
                    </a:solidFill>
                  </a:tcPr>
                </a:tc>
                <a:tc>
                  <a:txBody>
                    <a:bodyPr/>
                    <a:lstStyle/>
                    <a:p>
                      <a:pPr algn="ctr">
                        <a:defRPr sz="1400" b="1">
                          <a:solidFill>
                            <a:srgbClr val="FFFFFF"/>
                          </a:solidFill>
                        </a:defRPr>
                      </a:pPr>
                      <a:r>
                        <a:rPr sz="1300">
                          <a:latin typeface="+mn-lt"/>
                          <a:cs typeface="Arial" panose="020B0604020202020204" pitchFamily="34" charset="0"/>
                        </a:rPr>
                        <a:t>№</a:t>
                      </a:r>
                    </a:p>
                  </a:txBody>
                  <a:tcPr>
                    <a:solidFill>
                      <a:srgbClr val="00467F"/>
                    </a:solidFill>
                  </a:tcPr>
                </a:tc>
                <a:tc>
                  <a:txBody>
                    <a:bodyPr/>
                    <a:lstStyle/>
                    <a:p>
                      <a:pPr algn="ctr">
                        <a:defRPr sz="1400" b="1">
                          <a:solidFill>
                            <a:srgbClr val="FFFFFF"/>
                          </a:solidFill>
                        </a:defRPr>
                      </a:pPr>
                      <a:r>
                        <a:rPr sz="1300" err="1">
                          <a:latin typeface="+mn-lt"/>
                          <a:cs typeface="Arial" panose="020B0604020202020204" pitchFamily="34" charset="0"/>
                        </a:rPr>
                        <a:t>Краткое</a:t>
                      </a:r>
                      <a:r>
                        <a:rPr sz="1300">
                          <a:latin typeface="+mn-lt"/>
                          <a:cs typeface="Arial" panose="020B0604020202020204" pitchFamily="34" charset="0"/>
                        </a:rPr>
                        <a:t> </a:t>
                      </a:r>
                      <a:r>
                        <a:rPr sz="1300" err="1">
                          <a:latin typeface="+mn-lt"/>
                          <a:cs typeface="Arial" panose="020B0604020202020204" pitchFamily="34" charset="0"/>
                        </a:rPr>
                        <a:t>содержание</a:t>
                      </a:r>
                      <a:endParaRPr sz="1300">
                        <a:latin typeface="+mn-lt"/>
                        <a:cs typeface="Arial" panose="020B0604020202020204" pitchFamily="34" charset="0"/>
                      </a:endParaRPr>
                    </a:p>
                  </a:txBody>
                  <a:tcPr>
                    <a:solidFill>
                      <a:srgbClr val="00467F"/>
                    </a:solidFill>
                  </a:tcPr>
                </a:tc>
                <a:extLst>
                  <a:ext uri="{0D108BD9-81ED-4DB2-BD59-A6C34878D82A}">
                    <a16:rowId xmlns:a16="http://schemas.microsoft.com/office/drawing/2014/main" val="10000"/>
                  </a:ext>
                </a:extLst>
              </a:tr>
              <a:tr h="471058">
                <a:tc>
                  <a:txBody>
                    <a:bodyPr/>
                    <a:lstStyle/>
                    <a:p>
                      <a:pPr>
                        <a:defRPr sz="1400"/>
                      </a:pPr>
                      <a:r>
                        <a:rPr sz="1300" b="0" err="1">
                          <a:latin typeface="+mn-lt"/>
                          <a:cs typeface="Arial" panose="020B0604020202020204" pitchFamily="34" charset="0"/>
                        </a:rPr>
                        <a:t>Реализация</a:t>
                      </a:r>
                      <a:r>
                        <a:rPr sz="1300" b="0">
                          <a:latin typeface="+mn-lt"/>
                          <a:cs typeface="Arial" panose="020B0604020202020204" pitchFamily="34" charset="0"/>
                        </a:rPr>
                        <a:t> и </a:t>
                      </a:r>
                      <a:r>
                        <a:rPr sz="1300" b="0" err="1">
                          <a:latin typeface="+mn-lt"/>
                          <a:cs typeface="Arial" panose="020B0604020202020204" pitchFamily="34" charset="0"/>
                        </a:rPr>
                        <a:t>координация</a:t>
                      </a:r>
                      <a:endParaRPr sz="1300" b="0">
                        <a:latin typeface="+mn-lt"/>
                        <a:cs typeface="Arial" panose="020B0604020202020204" pitchFamily="34" charset="0"/>
                      </a:endParaRPr>
                    </a:p>
                  </a:txBody>
                  <a:tcPr/>
                </a:tc>
                <a:tc>
                  <a:txBody>
                    <a:bodyPr/>
                    <a:lstStyle/>
                    <a:p>
                      <a:pPr>
                        <a:defRPr sz="1400"/>
                      </a:pPr>
                      <a:r>
                        <a:rPr sz="1300">
                          <a:latin typeface="+mn-lt"/>
                          <a:cs typeface="Arial" panose="020B0604020202020204" pitchFamily="34" charset="0"/>
                        </a:rPr>
                        <a:t>1.5, 1.9</a:t>
                      </a:r>
                    </a:p>
                  </a:txBody>
                  <a:tcPr/>
                </a:tc>
                <a:tc>
                  <a:txBody>
                    <a:bodyPr/>
                    <a:lstStyle/>
                    <a:p>
                      <a:pPr>
                        <a:defRPr sz="1400"/>
                      </a:pPr>
                      <a:r>
                        <a:rPr sz="1300" err="1">
                          <a:latin typeface="+mn-lt"/>
                          <a:cs typeface="Arial" panose="020B0604020202020204" pitchFamily="34" charset="0"/>
                        </a:rPr>
                        <a:t>Встречи</a:t>
                      </a:r>
                      <a:r>
                        <a:rPr sz="1300">
                          <a:latin typeface="+mn-lt"/>
                          <a:cs typeface="Arial" panose="020B0604020202020204" pitchFamily="34" charset="0"/>
                        </a:rPr>
                        <a:t> </a:t>
                      </a:r>
                      <a:r>
                        <a:rPr sz="1300" err="1">
                          <a:latin typeface="+mn-lt"/>
                          <a:cs typeface="Arial" panose="020B0604020202020204" pitchFamily="34" charset="0"/>
                        </a:rPr>
                        <a:t>координаторов</a:t>
                      </a:r>
                      <a:r>
                        <a:rPr sz="1300">
                          <a:latin typeface="+mn-lt"/>
                          <a:cs typeface="Arial" panose="020B0604020202020204" pitchFamily="34" charset="0"/>
                        </a:rPr>
                        <a:t> ЦАИМ, </a:t>
                      </a:r>
                      <a:r>
                        <a:rPr sz="1300" err="1">
                          <a:latin typeface="+mn-lt"/>
                          <a:cs typeface="Arial" panose="020B0604020202020204" pitchFamily="34" charset="0"/>
                        </a:rPr>
                        <a:t>семинары</a:t>
                      </a:r>
                      <a:r>
                        <a:rPr sz="1300">
                          <a:latin typeface="+mn-lt"/>
                          <a:cs typeface="Arial" panose="020B0604020202020204" pitchFamily="34" charset="0"/>
                        </a:rPr>
                        <a:t> CAMI, CBD, UNCCD</a:t>
                      </a:r>
                    </a:p>
                  </a:txBody>
                  <a:tcPr/>
                </a:tc>
                <a:extLst>
                  <a:ext uri="{0D108BD9-81ED-4DB2-BD59-A6C34878D82A}">
                    <a16:rowId xmlns:a16="http://schemas.microsoft.com/office/drawing/2014/main" val="10001"/>
                  </a:ext>
                </a:extLst>
              </a:tr>
              <a:tr h="296590">
                <a:tc>
                  <a:txBody>
                    <a:bodyPr/>
                    <a:lstStyle/>
                    <a:p>
                      <a:pPr>
                        <a:defRPr sz="1400"/>
                      </a:pPr>
                      <a:r>
                        <a:rPr sz="1300" b="0" err="1">
                          <a:latin typeface="+mn-lt"/>
                          <a:cs typeface="Arial" panose="020B0604020202020204" pitchFamily="34" charset="0"/>
                        </a:rPr>
                        <a:t>Финансирование</a:t>
                      </a:r>
                      <a:endParaRPr sz="1300" b="0">
                        <a:latin typeface="+mn-lt"/>
                        <a:cs typeface="Arial" panose="020B0604020202020204" pitchFamily="34" charset="0"/>
                      </a:endParaRPr>
                    </a:p>
                  </a:txBody>
                  <a:tcPr/>
                </a:tc>
                <a:tc>
                  <a:txBody>
                    <a:bodyPr/>
                    <a:lstStyle/>
                    <a:p>
                      <a:pPr>
                        <a:defRPr sz="1400"/>
                      </a:pPr>
                      <a:r>
                        <a:rPr sz="1300">
                          <a:latin typeface="+mn-lt"/>
                          <a:cs typeface="Arial" panose="020B0604020202020204" pitchFamily="34" charset="0"/>
                        </a:rPr>
                        <a:t>2.2, 2.5</a:t>
                      </a:r>
                    </a:p>
                  </a:txBody>
                  <a:tcPr/>
                </a:tc>
                <a:tc>
                  <a:txBody>
                    <a:bodyPr/>
                    <a:lstStyle/>
                    <a:p>
                      <a:pPr>
                        <a:defRPr sz="1400"/>
                      </a:pPr>
                      <a:r>
                        <a:rPr sz="1300">
                          <a:latin typeface="+mn-lt"/>
                          <a:cs typeface="Arial" panose="020B0604020202020204" pitchFamily="34" charset="0"/>
                        </a:rPr>
                        <a:t>OECM, </a:t>
                      </a:r>
                      <a:r>
                        <a:rPr sz="1300" err="1">
                          <a:latin typeface="+mn-lt"/>
                          <a:cs typeface="Arial" panose="020B0604020202020204" pitchFamily="34" charset="0"/>
                        </a:rPr>
                        <a:t>устойчивое</a:t>
                      </a:r>
                      <a:r>
                        <a:rPr sz="1300">
                          <a:latin typeface="+mn-lt"/>
                          <a:cs typeface="Arial" panose="020B0604020202020204" pitchFamily="34" charset="0"/>
                        </a:rPr>
                        <a:t> </a:t>
                      </a:r>
                      <a:r>
                        <a:rPr sz="1300" err="1">
                          <a:latin typeface="+mn-lt"/>
                          <a:cs typeface="Arial" panose="020B0604020202020204" pitchFamily="34" charset="0"/>
                        </a:rPr>
                        <a:t>финансирование</a:t>
                      </a:r>
                      <a:r>
                        <a:rPr sz="1300">
                          <a:latin typeface="+mn-lt"/>
                          <a:cs typeface="Arial" panose="020B0604020202020204" pitchFamily="34" charset="0"/>
                        </a:rPr>
                        <a:t>, </a:t>
                      </a:r>
                      <a:r>
                        <a:rPr sz="1300" err="1">
                          <a:latin typeface="+mn-lt"/>
                          <a:cs typeface="Arial" panose="020B0604020202020204" pitchFamily="34" charset="0"/>
                        </a:rPr>
                        <a:t>микрозаповедники</a:t>
                      </a:r>
                      <a:endParaRPr sz="1300">
                        <a:latin typeface="+mn-lt"/>
                        <a:cs typeface="Arial" panose="020B0604020202020204" pitchFamily="34" charset="0"/>
                      </a:endParaRPr>
                    </a:p>
                  </a:txBody>
                  <a:tcPr/>
                </a:tc>
                <a:extLst>
                  <a:ext uri="{0D108BD9-81ED-4DB2-BD59-A6C34878D82A}">
                    <a16:rowId xmlns:a16="http://schemas.microsoft.com/office/drawing/2014/main" val="10002"/>
                  </a:ext>
                </a:extLst>
              </a:tr>
              <a:tr h="305313">
                <a:tc>
                  <a:txBody>
                    <a:bodyPr/>
                    <a:lstStyle/>
                    <a:p>
                      <a:pPr>
                        <a:defRPr sz="1400"/>
                      </a:pPr>
                      <a:r>
                        <a:rPr sz="1300" b="0" err="1">
                          <a:latin typeface="+mn-lt"/>
                          <a:cs typeface="Arial" panose="020B0604020202020204" pitchFamily="34" charset="0"/>
                        </a:rPr>
                        <a:t>Законодательство</a:t>
                      </a:r>
                      <a:r>
                        <a:rPr sz="1300" b="0">
                          <a:latin typeface="+mn-lt"/>
                          <a:cs typeface="Arial" panose="020B0604020202020204" pitchFamily="34" charset="0"/>
                        </a:rPr>
                        <a:t> и </a:t>
                      </a:r>
                      <a:r>
                        <a:rPr sz="1300" b="0" err="1">
                          <a:latin typeface="+mn-lt"/>
                          <a:cs typeface="Arial" panose="020B0604020202020204" pitchFamily="34" charset="0"/>
                        </a:rPr>
                        <a:t>стратегии</a:t>
                      </a:r>
                      <a:endParaRPr sz="1300" b="0">
                        <a:latin typeface="+mn-lt"/>
                        <a:cs typeface="Arial" panose="020B0604020202020204" pitchFamily="34" charset="0"/>
                      </a:endParaRPr>
                    </a:p>
                  </a:txBody>
                  <a:tcPr/>
                </a:tc>
                <a:tc>
                  <a:txBody>
                    <a:bodyPr/>
                    <a:lstStyle/>
                    <a:p>
                      <a:pPr>
                        <a:defRPr sz="1400"/>
                      </a:pPr>
                      <a:r>
                        <a:rPr sz="1300">
                          <a:latin typeface="+mn-lt"/>
                          <a:cs typeface="Arial" panose="020B0604020202020204" pitchFamily="34" charset="0"/>
                        </a:rPr>
                        <a:t>3.1, 3.5, 3.12</a:t>
                      </a:r>
                    </a:p>
                  </a:txBody>
                  <a:tcPr/>
                </a:tc>
                <a:tc>
                  <a:txBody>
                    <a:bodyPr/>
                    <a:lstStyle/>
                    <a:p>
                      <a:pPr>
                        <a:defRPr sz="1400"/>
                      </a:pPr>
                      <a:r>
                        <a:rPr sz="1300" err="1">
                          <a:latin typeface="+mn-lt"/>
                          <a:cs typeface="Arial" panose="020B0604020202020204" pitchFamily="34" charset="0"/>
                        </a:rPr>
                        <a:t>Интеграция</a:t>
                      </a:r>
                      <a:r>
                        <a:rPr sz="1300">
                          <a:latin typeface="+mn-lt"/>
                          <a:cs typeface="Arial" panose="020B0604020202020204" pitchFamily="34" charset="0"/>
                        </a:rPr>
                        <a:t> в NBSAP, </a:t>
                      </a:r>
                      <a:r>
                        <a:rPr sz="1300" err="1">
                          <a:latin typeface="+mn-lt"/>
                          <a:cs typeface="Arial" panose="020B0604020202020204" pitchFamily="34" charset="0"/>
                        </a:rPr>
                        <a:t>экокоридоры</a:t>
                      </a:r>
                      <a:r>
                        <a:rPr sz="1300">
                          <a:latin typeface="+mn-lt"/>
                          <a:cs typeface="Arial" panose="020B0604020202020204" pitchFamily="34" charset="0"/>
                        </a:rPr>
                        <a:t>, </a:t>
                      </a:r>
                      <a:r>
                        <a:rPr sz="1300" err="1">
                          <a:latin typeface="+mn-lt"/>
                          <a:cs typeface="Arial" panose="020B0604020202020204" pitchFamily="34" charset="0"/>
                        </a:rPr>
                        <a:t>пастбища</a:t>
                      </a:r>
                      <a:endParaRPr sz="1300">
                        <a:latin typeface="+mn-lt"/>
                        <a:cs typeface="Arial" panose="020B0604020202020204" pitchFamily="34" charset="0"/>
                      </a:endParaRPr>
                    </a:p>
                  </a:txBody>
                  <a:tcPr/>
                </a:tc>
                <a:extLst>
                  <a:ext uri="{0D108BD9-81ED-4DB2-BD59-A6C34878D82A}">
                    <a16:rowId xmlns:a16="http://schemas.microsoft.com/office/drawing/2014/main" val="10003"/>
                  </a:ext>
                </a:extLst>
              </a:tr>
              <a:tr h="296590">
                <a:tc>
                  <a:txBody>
                    <a:bodyPr/>
                    <a:lstStyle/>
                    <a:p>
                      <a:pPr>
                        <a:defRPr sz="1400"/>
                      </a:pPr>
                      <a:r>
                        <a:rPr sz="1300" b="0" err="1">
                          <a:latin typeface="+mn-lt"/>
                          <a:cs typeface="Arial" panose="020B0604020202020204" pitchFamily="34" charset="0"/>
                        </a:rPr>
                        <a:t>Трансграничное</a:t>
                      </a:r>
                      <a:r>
                        <a:rPr sz="1300" b="0">
                          <a:latin typeface="+mn-lt"/>
                          <a:cs typeface="Arial" panose="020B0604020202020204" pitchFamily="34" charset="0"/>
                        </a:rPr>
                        <a:t> </a:t>
                      </a:r>
                      <a:r>
                        <a:rPr sz="1300" b="0" err="1">
                          <a:latin typeface="+mn-lt"/>
                          <a:cs typeface="Arial" panose="020B0604020202020204" pitchFamily="34" charset="0"/>
                        </a:rPr>
                        <a:t>сотрудничество</a:t>
                      </a:r>
                      <a:endParaRPr sz="1300" b="0">
                        <a:latin typeface="+mn-lt"/>
                        <a:cs typeface="Arial" panose="020B0604020202020204" pitchFamily="34" charset="0"/>
                      </a:endParaRPr>
                    </a:p>
                  </a:txBody>
                  <a:tcPr/>
                </a:tc>
                <a:tc>
                  <a:txBody>
                    <a:bodyPr/>
                    <a:lstStyle/>
                    <a:p>
                      <a:pPr>
                        <a:defRPr sz="1400"/>
                      </a:pPr>
                      <a:r>
                        <a:rPr sz="1300">
                          <a:latin typeface="+mn-lt"/>
                          <a:cs typeface="Arial" panose="020B0604020202020204" pitchFamily="34" charset="0"/>
                        </a:rPr>
                        <a:t>4.3</a:t>
                      </a:r>
                    </a:p>
                  </a:txBody>
                  <a:tcPr/>
                </a:tc>
                <a:tc>
                  <a:txBody>
                    <a:bodyPr/>
                    <a:lstStyle/>
                    <a:p>
                      <a:pPr>
                        <a:defRPr sz="1400"/>
                      </a:pPr>
                      <a:r>
                        <a:rPr sz="1300" err="1">
                          <a:latin typeface="+mn-lt"/>
                          <a:cs typeface="Arial" panose="020B0604020202020204" pitchFamily="34" charset="0"/>
                        </a:rPr>
                        <a:t>Обучение</a:t>
                      </a:r>
                      <a:r>
                        <a:rPr sz="1300">
                          <a:latin typeface="+mn-lt"/>
                          <a:cs typeface="Arial" panose="020B0604020202020204" pitchFamily="34" charset="0"/>
                        </a:rPr>
                        <a:t> </a:t>
                      </a:r>
                      <a:r>
                        <a:rPr sz="1300" err="1">
                          <a:latin typeface="+mn-lt"/>
                          <a:cs typeface="Arial" panose="020B0604020202020204" pitchFamily="34" charset="0"/>
                        </a:rPr>
                        <a:t>егерей</a:t>
                      </a:r>
                      <a:r>
                        <a:rPr sz="1300">
                          <a:latin typeface="+mn-lt"/>
                          <a:cs typeface="Arial" panose="020B0604020202020204" pitchFamily="34" charset="0"/>
                        </a:rPr>
                        <a:t> и </a:t>
                      </a:r>
                      <a:r>
                        <a:rPr sz="1300" err="1">
                          <a:latin typeface="+mn-lt"/>
                          <a:cs typeface="Arial" panose="020B0604020202020204" pitchFamily="34" charset="0"/>
                        </a:rPr>
                        <a:t>пограничников</a:t>
                      </a:r>
                      <a:endParaRPr sz="1300">
                        <a:latin typeface="+mn-lt"/>
                        <a:cs typeface="Arial" panose="020B0604020202020204" pitchFamily="34" charset="0"/>
                      </a:endParaRPr>
                    </a:p>
                  </a:txBody>
                  <a:tcPr/>
                </a:tc>
                <a:extLst>
                  <a:ext uri="{0D108BD9-81ED-4DB2-BD59-A6C34878D82A}">
                    <a16:rowId xmlns:a16="http://schemas.microsoft.com/office/drawing/2014/main" val="10004"/>
                  </a:ext>
                </a:extLst>
              </a:tr>
              <a:tr h="662425">
                <a:tc>
                  <a:txBody>
                    <a:bodyPr/>
                    <a:lstStyle/>
                    <a:p>
                      <a:r>
                        <a:rPr lang="ru-RU" sz="1300" b="0">
                          <a:latin typeface="+mn-lt"/>
                          <a:cs typeface="Arial" panose="020B0604020202020204" pitchFamily="34" charset="0"/>
                        </a:rPr>
                        <a:t>Экологическая взаимосвязь </a:t>
                      </a:r>
                    </a:p>
                  </a:txBody>
                  <a:tcPr/>
                </a:tc>
                <a:tc>
                  <a:txBody>
                    <a:bodyPr/>
                    <a:lstStyle/>
                    <a:p>
                      <a:r>
                        <a:rPr lang="ru-RU" sz="1300">
                          <a:latin typeface="+mn-lt"/>
                          <a:cs typeface="Arial" panose="020B0604020202020204" pitchFamily="34" charset="0"/>
                        </a:rPr>
                        <a:t>5.3, 5.5, 5.6,</a:t>
                      </a:r>
                    </a:p>
                  </a:txBody>
                  <a:tcPr/>
                </a:tc>
                <a:tc>
                  <a:txBody>
                    <a:bodyPr/>
                    <a:lstStyle/>
                    <a:p>
                      <a:r>
                        <a:rPr lang="ru-RU" sz="1300">
                          <a:latin typeface="+mn-lt"/>
                          <a:cs typeface="Arial" panose="020B0604020202020204" pitchFamily="34" charset="0"/>
                        </a:rPr>
                        <a:t>Сбор информации воздействия объектов инфраструктуры, семинары воздействия инф-</a:t>
                      </a:r>
                      <a:r>
                        <a:rPr lang="ru-RU" sz="1300" err="1">
                          <a:latin typeface="+mn-lt"/>
                          <a:cs typeface="Arial" panose="020B0604020202020204" pitchFamily="34" charset="0"/>
                        </a:rPr>
                        <a:t>ры</a:t>
                      </a:r>
                      <a:r>
                        <a:rPr lang="ru-RU" sz="1300">
                          <a:latin typeface="+mn-lt"/>
                          <a:cs typeface="Arial" panose="020B0604020202020204" pitchFamily="34" charset="0"/>
                        </a:rPr>
                        <a:t>, создание </a:t>
                      </a:r>
                      <a:r>
                        <a:rPr lang="ru-RU" sz="1300" err="1">
                          <a:latin typeface="+mn-lt"/>
                          <a:cs typeface="Arial" panose="020B0604020202020204" pitchFamily="34" charset="0"/>
                        </a:rPr>
                        <a:t>экокоридоров</a:t>
                      </a:r>
                      <a:r>
                        <a:rPr lang="ru-RU" sz="1300">
                          <a:latin typeface="+mn-lt"/>
                          <a:cs typeface="Arial" panose="020B0604020202020204" pitchFamily="34" charset="0"/>
                        </a:rPr>
                        <a:t>, ОЕСМ </a:t>
                      </a:r>
                    </a:p>
                  </a:txBody>
                  <a:tcPr/>
                </a:tc>
                <a:extLst>
                  <a:ext uri="{0D108BD9-81ED-4DB2-BD59-A6C34878D82A}">
                    <a16:rowId xmlns:a16="http://schemas.microsoft.com/office/drawing/2014/main" val="1244052836"/>
                  </a:ext>
                </a:extLst>
              </a:tr>
              <a:tr h="471058">
                <a:tc>
                  <a:txBody>
                    <a:bodyPr/>
                    <a:lstStyle/>
                    <a:p>
                      <a:pPr>
                        <a:spcBef>
                          <a:spcPts val="200"/>
                        </a:spcBef>
                        <a:spcAft>
                          <a:spcPts val="200"/>
                        </a:spcAft>
                        <a:buNone/>
                      </a:pPr>
                      <a:r>
                        <a:rPr lang="en-GB" sz="1300" b="0" err="1">
                          <a:solidFill>
                            <a:srgbClr val="000000"/>
                          </a:solidFill>
                          <a:effectLst/>
                          <a:latin typeface="+mn-lt"/>
                          <a:ea typeface="Aptos" panose="020B0004020202020204" pitchFamily="34" charset="0"/>
                          <a:cs typeface="Arial" panose="020B0604020202020204" pitchFamily="34" charset="0"/>
                        </a:rPr>
                        <a:t>Охраняемые</a:t>
                      </a:r>
                      <a:r>
                        <a:rPr lang="en-GB" sz="1300" b="0">
                          <a:solidFill>
                            <a:srgbClr val="000000"/>
                          </a:solidFill>
                          <a:effectLst/>
                          <a:latin typeface="+mn-lt"/>
                          <a:ea typeface="Aptos" panose="020B0004020202020204" pitchFamily="34" charset="0"/>
                          <a:cs typeface="Arial" panose="020B0604020202020204" pitchFamily="34" charset="0"/>
                        </a:rPr>
                        <a:t> и </a:t>
                      </a:r>
                      <a:r>
                        <a:rPr lang="ru-RU" sz="1300" b="0">
                          <a:solidFill>
                            <a:srgbClr val="000000"/>
                          </a:solidFill>
                          <a:effectLst/>
                          <a:latin typeface="+mn-lt"/>
                          <a:ea typeface="Aptos" panose="020B0004020202020204" pitchFamily="34" charset="0"/>
                          <a:cs typeface="Arial" panose="020B0604020202020204" pitchFamily="34" charset="0"/>
                        </a:rPr>
                        <a:t>сохраненные </a:t>
                      </a:r>
                      <a:r>
                        <a:rPr lang="en-GB" sz="1300" b="0" err="1">
                          <a:solidFill>
                            <a:srgbClr val="000000"/>
                          </a:solidFill>
                          <a:effectLst/>
                          <a:latin typeface="+mn-lt"/>
                          <a:ea typeface="Aptos" panose="020B0004020202020204" pitchFamily="34" charset="0"/>
                          <a:cs typeface="Arial" panose="020B0604020202020204" pitchFamily="34" charset="0"/>
                        </a:rPr>
                        <a:t>территории</a:t>
                      </a:r>
                      <a:r>
                        <a:rPr lang="en-GB" sz="1300" b="0">
                          <a:solidFill>
                            <a:srgbClr val="000000"/>
                          </a:solidFill>
                          <a:effectLst/>
                          <a:latin typeface="+mn-lt"/>
                          <a:ea typeface="Aptos" panose="020B0004020202020204" pitchFamily="34" charset="0"/>
                          <a:cs typeface="Arial" panose="020B0604020202020204" pitchFamily="34" charset="0"/>
                        </a:rPr>
                        <a:t> </a:t>
                      </a:r>
                      <a:endParaRPr lang="ru-RU" sz="1300" b="0">
                        <a:effectLst/>
                        <a:latin typeface="+mn-lt"/>
                        <a:ea typeface="Aptos" panose="020B0004020202020204" pitchFamily="34" charset="0"/>
                        <a:cs typeface="Arial" panose="020B0604020202020204" pitchFamily="34" charset="0"/>
                      </a:endParaRPr>
                    </a:p>
                  </a:txBody>
                  <a:tcPr marL="68580" marR="68580" marT="0" marB="0"/>
                </a:tc>
                <a:tc>
                  <a:txBody>
                    <a:bodyPr/>
                    <a:lstStyle/>
                    <a:p>
                      <a:r>
                        <a:rPr lang="ru-RU" sz="1300">
                          <a:latin typeface="+mn-lt"/>
                          <a:cs typeface="Arial" panose="020B0604020202020204" pitchFamily="34" charset="0"/>
                        </a:rPr>
                        <a:t>6.1, 6.3,</a:t>
                      </a:r>
                    </a:p>
                  </a:txBody>
                  <a:tcPr/>
                </a:tc>
                <a:tc>
                  <a:txBody>
                    <a:bodyPr/>
                    <a:lstStyle/>
                    <a:p>
                      <a:r>
                        <a:rPr lang="ru-RU" sz="1300" kern="1200">
                          <a:solidFill>
                            <a:schemeClr val="dk1"/>
                          </a:solidFill>
                          <a:effectLst/>
                          <a:latin typeface="+mn-lt"/>
                          <a:ea typeface="+mn-ea"/>
                          <a:cs typeface="Arial" panose="020B0604020202020204" pitchFamily="34" charset="0"/>
                        </a:rPr>
                        <a:t>Применять различные руководства МСОП, оценка планов управления ООПТ (ИК, адаптации)</a:t>
                      </a:r>
                      <a:endParaRPr lang="ru-RU" sz="1300">
                        <a:latin typeface="+mn-lt"/>
                        <a:cs typeface="Arial" panose="020B0604020202020204" pitchFamily="34" charset="0"/>
                      </a:endParaRPr>
                    </a:p>
                  </a:txBody>
                  <a:tcPr/>
                </a:tc>
                <a:extLst>
                  <a:ext uri="{0D108BD9-81ED-4DB2-BD59-A6C34878D82A}">
                    <a16:rowId xmlns:a16="http://schemas.microsoft.com/office/drawing/2014/main" val="4108574426"/>
                  </a:ext>
                </a:extLst>
              </a:tr>
              <a:tr h="471058">
                <a:tc>
                  <a:txBody>
                    <a:bodyPr/>
                    <a:lstStyle/>
                    <a:p>
                      <a:pPr>
                        <a:spcBef>
                          <a:spcPts val="200"/>
                        </a:spcBef>
                        <a:spcAft>
                          <a:spcPts val="200"/>
                        </a:spcAft>
                        <a:buNone/>
                      </a:pPr>
                      <a:r>
                        <a:rPr lang="ru-RU" sz="1300" b="0">
                          <a:effectLst/>
                          <a:latin typeface="+mn-lt"/>
                          <a:ea typeface="Aptos" panose="020B0004020202020204" pitchFamily="34" charset="0"/>
                          <a:cs typeface="Arial" panose="020B0604020202020204" pitchFamily="34" charset="0"/>
                        </a:rPr>
                        <a:t>Незаконная охота, хранение и торговля </a:t>
                      </a:r>
                    </a:p>
                  </a:txBody>
                  <a:tcPr marL="68580" marR="68580" marT="0" marB="0"/>
                </a:tc>
                <a:tc>
                  <a:txBody>
                    <a:bodyPr/>
                    <a:lstStyle/>
                    <a:p>
                      <a:r>
                        <a:rPr lang="ru-RU" sz="1300">
                          <a:latin typeface="+mn-lt"/>
                          <a:cs typeface="Arial" panose="020B0604020202020204" pitchFamily="34" charset="0"/>
                        </a:rPr>
                        <a:t>7.3, 7.4, 7.5, 7.7.</a:t>
                      </a:r>
                    </a:p>
                  </a:txBody>
                  <a:tcPr/>
                </a:tc>
                <a:tc>
                  <a:txBody>
                    <a:bodyPr/>
                    <a:lstStyle/>
                    <a:p>
                      <a:r>
                        <a:rPr lang="ru-RU" sz="1300">
                          <a:latin typeface="+mn-lt"/>
                          <a:cs typeface="Arial" panose="020B0604020202020204" pitchFamily="34" charset="0"/>
                        </a:rPr>
                        <a:t>Новые технологии и инструменты, борьба с браконьерством (</a:t>
                      </a:r>
                      <a:r>
                        <a:rPr lang="en-US" sz="1300">
                          <a:latin typeface="+mn-lt"/>
                          <a:cs typeface="Arial" panose="020B0604020202020204" pitchFamily="34" charset="0"/>
                        </a:rPr>
                        <a:t>SMART)</a:t>
                      </a:r>
                      <a:r>
                        <a:rPr lang="ru-RU" sz="1300">
                          <a:latin typeface="+mn-lt"/>
                          <a:cs typeface="Arial" panose="020B0604020202020204" pitchFamily="34" charset="0"/>
                        </a:rPr>
                        <a:t>, обучение и </a:t>
                      </a:r>
                      <a:r>
                        <a:rPr lang="ru-RU" sz="1300" err="1">
                          <a:latin typeface="+mn-lt"/>
                          <a:cs typeface="Arial" panose="020B0604020202020204" pitchFamily="34" charset="0"/>
                        </a:rPr>
                        <a:t>инфор</a:t>
                      </a:r>
                      <a:r>
                        <a:rPr lang="ru-RU" sz="1300">
                          <a:latin typeface="+mn-lt"/>
                          <a:cs typeface="Arial" panose="020B0604020202020204" pitchFamily="34" charset="0"/>
                        </a:rPr>
                        <a:t>-е</a:t>
                      </a:r>
                    </a:p>
                  </a:txBody>
                  <a:tcPr/>
                </a:tc>
                <a:extLst>
                  <a:ext uri="{0D108BD9-81ED-4DB2-BD59-A6C34878D82A}">
                    <a16:rowId xmlns:a16="http://schemas.microsoft.com/office/drawing/2014/main" val="2930138078"/>
                  </a:ext>
                </a:extLst>
              </a:tr>
              <a:tr h="853792">
                <a:tc>
                  <a:txBody>
                    <a:bodyPr/>
                    <a:lstStyle/>
                    <a:p>
                      <a:r>
                        <a:rPr lang="ru-RU" sz="1300" b="0" kern="1200">
                          <a:solidFill>
                            <a:schemeClr val="dk1"/>
                          </a:solidFill>
                          <a:effectLst/>
                          <a:latin typeface="+mn-lt"/>
                          <a:ea typeface="+mn-ea"/>
                          <a:cs typeface="+mn-cs"/>
                        </a:rPr>
                        <a:t>Землепользование и конфликты между человеком и дикими животными</a:t>
                      </a:r>
                      <a:endParaRPr lang="ru-RU" sz="1300" b="0">
                        <a:latin typeface="+mn-lt"/>
                      </a:endParaRPr>
                    </a:p>
                  </a:txBody>
                  <a:tcPr/>
                </a:tc>
                <a:tc>
                  <a:txBody>
                    <a:bodyPr/>
                    <a:lstStyle/>
                    <a:p>
                      <a:r>
                        <a:rPr lang="ru-RU" sz="1300">
                          <a:latin typeface="+mn-lt"/>
                        </a:rPr>
                        <a:t>8.1, 8.2,8.3, 8.4, 8.5, 8.6,8.7,8.8,8.9,8.10, 8.11</a:t>
                      </a:r>
                    </a:p>
                  </a:txBody>
                  <a:tcPr/>
                </a:tc>
                <a:tc>
                  <a:txBody>
                    <a:bodyPr/>
                    <a:lstStyle/>
                    <a:p>
                      <a:r>
                        <a:rPr lang="ru-RU" sz="1300">
                          <a:latin typeface="+mn-lt"/>
                        </a:rPr>
                        <a:t>Укрепление потенциала, Семинары по планированию </a:t>
                      </a:r>
                      <a:r>
                        <a:rPr lang="ru-RU" sz="1300" err="1">
                          <a:latin typeface="+mn-lt"/>
                        </a:rPr>
                        <a:t>зем</a:t>
                      </a:r>
                      <a:r>
                        <a:rPr lang="ru-RU" sz="1300">
                          <a:latin typeface="+mn-lt"/>
                        </a:rPr>
                        <a:t>-я с учетом </a:t>
                      </a:r>
                      <a:r>
                        <a:rPr lang="ru-RU" sz="1300" err="1">
                          <a:latin typeface="+mn-lt"/>
                        </a:rPr>
                        <a:t>биоразн</a:t>
                      </a:r>
                      <a:r>
                        <a:rPr lang="ru-RU" sz="1300">
                          <a:latin typeface="+mn-lt"/>
                        </a:rPr>
                        <a:t>, обмен по сниж. </a:t>
                      </a:r>
                      <a:r>
                        <a:rPr lang="ru-RU" sz="1300" err="1">
                          <a:latin typeface="+mn-lt"/>
                        </a:rPr>
                        <a:t>конф</a:t>
                      </a:r>
                      <a:r>
                        <a:rPr lang="ru-RU" sz="1300">
                          <a:latin typeface="+mn-lt"/>
                        </a:rPr>
                        <a:t>. стимул, снижение негатив. </a:t>
                      </a:r>
                      <a:r>
                        <a:rPr lang="ru-RU" sz="1300" err="1">
                          <a:latin typeface="+mn-lt"/>
                        </a:rPr>
                        <a:t>взаимод</a:t>
                      </a:r>
                      <a:r>
                        <a:rPr lang="ru-RU" sz="1300">
                          <a:latin typeface="+mn-lt"/>
                        </a:rPr>
                        <a:t>-я, туризм, механизмы дохода..</a:t>
                      </a:r>
                    </a:p>
                  </a:txBody>
                  <a:tcPr/>
                </a:tc>
                <a:extLst>
                  <a:ext uri="{0D108BD9-81ED-4DB2-BD59-A6C34878D82A}">
                    <a16:rowId xmlns:a16="http://schemas.microsoft.com/office/drawing/2014/main" val="10005"/>
                  </a:ext>
                </a:extLst>
              </a:tr>
              <a:tr h="504204">
                <a:tc>
                  <a:txBody>
                    <a:bodyPr/>
                    <a:lstStyle/>
                    <a:p>
                      <a:r>
                        <a:rPr lang="ru-RU" sz="1300" b="0">
                          <a:latin typeface="+mn-lt"/>
                        </a:rPr>
                        <a:t>Единое здоровье</a:t>
                      </a:r>
                    </a:p>
                  </a:txBody>
                  <a:tcPr/>
                </a:tc>
                <a:tc>
                  <a:txBody>
                    <a:bodyPr/>
                    <a:lstStyle/>
                    <a:p>
                      <a:r>
                        <a:rPr lang="ru-RU" sz="1300">
                          <a:latin typeface="+mn-lt"/>
                        </a:rPr>
                        <a:t>9.2, 9.3, 9,4, 9.5, 9.6</a:t>
                      </a:r>
                    </a:p>
                  </a:txBody>
                  <a:tcPr/>
                </a:tc>
                <a:tc>
                  <a:txBody>
                    <a:bodyPr/>
                    <a:lstStyle/>
                    <a:p>
                      <a:r>
                        <a:rPr lang="ru-RU" sz="1300">
                          <a:latin typeface="+mn-lt"/>
                        </a:rPr>
                        <a:t>Реагирование, платформы, вакцинация, точки </a:t>
                      </a:r>
                      <a:r>
                        <a:rPr lang="ru-RU" sz="1300" err="1">
                          <a:latin typeface="+mn-lt"/>
                        </a:rPr>
                        <a:t>водос</a:t>
                      </a:r>
                      <a:r>
                        <a:rPr lang="ru-RU" sz="1300">
                          <a:latin typeface="+mn-lt"/>
                        </a:rPr>
                        <a:t>-я, наблюдение</a:t>
                      </a:r>
                    </a:p>
                  </a:txBody>
                  <a:tcPr/>
                </a:tc>
                <a:extLst>
                  <a:ext uri="{0D108BD9-81ED-4DB2-BD59-A6C34878D82A}">
                    <a16:rowId xmlns:a16="http://schemas.microsoft.com/office/drawing/2014/main" val="172486298"/>
                  </a:ext>
                </a:extLst>
              </a:tr>
              <a:tr h="472734">
                <a:tc>
                  <a:txBody>
                    <a:bodyPr/>
                    <a:lstStyle/>
                    <a:p>
                      <a:pPr>
                        <a:defRPr sz="1400"/>
                      </a:pPr>
                      <a:r>
                        <a:rPr sz="1300" b="0" err="1">
                          <a:latin typeface="+mn-lt"/>
                          <a:cs typeface="Arial" panose="020B0604020202020204" pitchFamily="34" charset="0"/>
                        </a:rPr>
                        <a:t>Мониторинг</a:t>
                      </a:r>
                      <a:r>
                        <a:rPr sz="1300" b="0">
                          <a:latin typeface="+mn-lt"/>
                          <a:cs typeface="Arial" panose="020B0604020202020204" pitchFamily="34" charset="0"/>
                        </a:rPr>
                        <a:t> и </a:t>
                      </a:r>
                      <a:r>
                        <a:rPr sz="1300" b="0" err="1">
                          <a:latin typeface="+mn-lt"/>
                          <a:cs typeface="Arial" panose="020B0604020202020204" pitchFamily="34" charset="0"/>
                        </a:rPr>
                        <a:t>участие</a:t>
                      </a:r>
                      <a:endParaRPr sz="1300" b="0">
                        <a:latin typeface="+mn-lt"/>
                        <a:cs typeface="Arial" panose="020B0604020202020204" pitchFamily="34" charset="0"/>
                      </a:endParaRPr>
                    </a:p>
                  </a:txBody>
                  <a:tcPr/>
                </a:tc>
                <a:tc>
                  <a:txBody>
                    <a:bodyPr/>
                    <a:lstStyle/>
                    <a:p>
                      <a:pPr>
                        <a:defRPr sz="1400"/>
                      </a:pPr>
                      <a:r>
                        <a:rPr sz="1300">
                          <a:latin typeface="+mn-lt"/>
                          <a:cs typeface="Arial" panose="020B0604020202020204" pitchFamily="34" charset="0"/>
                        </a:rPr>
                        <a:t>10.1</a:t>
                      </a:r>
                      <a:r>
                        <a:rPr lang="ru-RU" sz="1300">
                          <a:latin typeface="+mn-lt"/>
                          <a:cs typeface="Arial" panose="020B0604020202020204" pitchFamily="34" charset="0"/>
                        </a:rPr>
                        <a:t>, 10.4, </a:t>
                      </a:r>
                      <a:r>
                        <a:rPr sz="1300">
                          <a:latin typeface="+mn-lt"/>
                          <a:cs typeface="Arial" panose="020B0604020202020204" pitchFamily="34" charset="0"/>
                        </a:rPr>
                        <a:t>10.5, </a:t>
                      </a:r>
                      <a:r>
                        <a:rPr lang="ru-RU" sz="1300">
                          <a:latin typeface="+mn-lt"/>
                          <a:cs typeface="Arial" panose="020B0604020202020204" pitchFamily="34" charset="0"/>
                        </a:rPr>
                        <a:t>10.7, 10.9</a:t>
                      </a:r>
                      <a:endParaRPr sz="1300">
                        <a:latin typeface="+mn-lt"/>
                        <a:cs typeface="Arial" panose="020B0604020202020204" pitchFamily="34" charset="0"/>
                      </a:endParaRPr>
                    </a:p>
                  </a:txBody>
                  <a:tcPr/>
                </a:tc>
                <a:tc>
                  <a:txBody>
                    <a:bodyPr/>
                    <a:lstStyle/>
                    <a:p>
                      <a:pPr>
                        <a:defRPr sz="1400"/>
                      </a:pPr>
                      <a:r>
                        <a:rPr lang="ru-RU" sz="1300">
                          <a:latin typeface="+mn-lt"/>
                          <a:cs typeface="Arial" panose="020B0604020202020204" pitchFamily="34" charset="0"/>
                        </a:rPr>
                        <a:t>Сбор данных, обучения, платформы, обмен инфы, оценка </a:t>
                      </a:r>
                      <a:r>
                        <a:rPr lang="ru-RU" sz="1300" err="1">
                          <a:latin typeface="+mn-lt"/>
                          <a:cs typeface="Arial" panose="020B0604020202020204" pitchFamily="34" charset="0"/>
                        </a:rPr>
                        <a:t>климатич</a:t>
                      </a:r>
                      <a:r>
                        <a:rPr lang="ru-RU" sz="1300">
                          <a:latin typeface="+mn-lt"/>
                          <a:cs typeface="Arial" panose="020B0604020202020204" pitchFamily="34" charset="0"/>
                        </a:rPr>
                        <a:t>. уязвимости, </a:t>
                      </a:r>
                      <a:endParaRPr sz="1300">
                        <a:latin typeface="+mn-lt"/>
                        <a:cs typeface="Arial" panose="020B0604020202020204" pitchFamily="34" charset="0"/>
                      </a:endParaRPr>
                    </a:p>
                  </a:txBody>
                  <a:tcPr/>
                </a:tc>
                <a:extLst>
                  <a:ext uri="{0D108BD9-81ED-4DB2-BD59-A6C34878D82A}">
                    <a16:rowId xmlns:a16="http://schemas.microsoft.com/office/drawing/2014/main" val="666184519"/>
                  </a:ext>
                </a:extLst>
              </a:tr>
              <a:tr h="789139">
                <a:tc>
                  <a:txBody>
                    <a:bodyPr/>
                    <a:lstStyle/>
                    <a:p>
                      <a:pPr>
                        <a:defRPr sz="1400"/>
                      </a:pPr>
                      <a:r>
                        <a:rPr lang="en-US" sz="1300" b="0" kern="1200" err="1">
                          <a:solidFill>
                            <a:schemeClr val="dk1"/>
                          </a:solidFill>
                          <a:effectLst/>
                          <a:latin typeface="+mn-lt"/>
                          <a:ea typeface="+mn-ea"/>
                          <a:cs typeface="Arial" panose="020B0604020202020204" pitchFamily="34" charset="0"/>
                        </a:rPr>
                        <a:t>Образование</a:t>
                      </a:r>
                      <a:r>
                        <a:rPr lang="en-US" sz="1300" b="0" kern="1200">
                          <a:solidFill>
                            <a:schemeClr val="dk1"/>
                          </a:solidFill>
                          <a:effectLst/>
                          <a:latin typeface="+mn-lt"/>
                          <a:ea typeface="+mn-ea"/>
                          <a:cs typeface="Arial" panose="020B0604020202020204" pitchFamily="34" charset="0"/>
                        </a:rPr>
                        <a:t>, </a:t>
                      </a:r>
                      <a:r>
                        <a:rPr lang="en-US" sz="1300" b="0" kern="1200" err="1">
                          <a:solidFill>
                            <a:schemeClr val="dk1"/>
                          </a:solidFill>
                          <a:effectLst/>
                          <a:latin typeface="+mn-lt"/>
                          <a:ea typeface="+mn-ea"/>
                          <a:cs typeface="Arial" panose="020B0604020202020204" pitchFamily="34" charset="0"/>
                        </a:rPr>
                        <a:t>сообщество</a:t>
                      </a:r>
                      <a:r>
                        <a:rPr lang="en-US" sz="1300" b="0" kern="1200">
                          <a:solidFill>
                            <a:schemeClr val="dk1"/>
                          </a:solidFill>
                          <a:effectLst/>
                          <a:latin typeface="+mn-lt"/>
                          <a:ea typeface="+mn-ea"/>
                          <a:cs typeface="Arial" panose="020B0604020202020204" pitchFamily="34" charset="0"/>
                        </a:rPr>
                        <a:t> и </a:t>
                      </a:r>
                      <a:r>
                        <a:rPr lang="en-US" sz="1300" b="0" kern="1200" err="1">
                          <a:solidFill>
                            <a:schemeClr val="dk1"/>
                          </a:solidFill>
                          <a:effectLst/>
                          <a:latin typeface="+mn-lt"/>
                          <a:ea typeface="+mn-ea"/>
                          <a:cs typeface="Arial" panose="020B0604020202020204" pitchFamily="34" charset="0"/>
                        </a:rPr>
                        <a:t>коммуникация</a:t>
                      </a:r>
                      <a:endParaRPr sz="1300" b="0">
                        <a:latin typeface="+mn-lt"/>
                        <a:cs typeface="Arial" panose="020B0604020202020204" pitchFamily="34" charset="0"/>
                      </a:endParaRPr>
                    </a:p>
                  </a:txBody>
                  <a:tcPr/>
                </a:tc>
                <a:tc>
                  <a:txBody>
                    <a:bodyPr/>
                    <a:lstStyle/>
                    <a:p>
                      <a:pPr>
                        <a:defRPr sz="1400"/>
                      </a:pPr>
                      <a:r>
                        <a:rPr lang="ru-RU" sz="1300">
                          <a:latin typeface="+mn-lt"/>
                          <a:cs typeface="Arial" panose="020B0604020202020204" pitchFamily="34" charset="0"/>
                        </a:rPr>
                        <a:t>11.1, 11.2, 11.4, 11.5, 11.6, 11.7</a:t>
                      </a:r>
                      <a:endParaRPr sz="1300">
                        <a:latin typeface="+mn-lt"/>
                        <a:cs typeface="Arial" panose="020B0604020202020204" pitchFamily="34" charset="0"/>
                      </a:endParaRPr>
                    </a:p>
                  </a:txBody>
                  <a:tcPr/>
                </a:tc>
                <a:tc>
                  <a:txBody>
                    <a:bodyPr/>
                    <a:lstStyle/>
                    <a:p>
                      <a:pPr>
                        <a:defRPr sz="1400"/>
                      </a:pPr>
                      <a:r>
                        <a:rPr lang="ru-RU" sz="1300">
                          <a:latin typeface="+mn-lt"/>
                          <a:cs typeface="Arial" panose="020B0604020202020204" pitchFamily="34" charset="0"/>
                        </a:rPr>
                        <a:t>Повышение информированности, </a:t>
                      </a:r>
                      <a:r>
                        <a:rPr lang="ru-RU" sz="1300" err="1">
                          <a:latin typeface="+mn-lt"/>
                          <a:cs typeface="Arial" panose="020B0604020202020204" pitchFamily="34" charset="0"/>
                        </a:rPr>
                        <a:t>экообразование</a:t>
                      </a:r>
                      <a:r>
                        <a:rPr lang="ru-RU" sz="1300">
                          <a:latin typeface="+mn-lt"/>
                          <a:cs typeface="Arial" panose="020B0604020202020204" pitchFamily="34" charset="0"/>
                        </a:rPr>
                        <a:t>, брошюры, ролики</a:t>
                      </a:r>
                      <a:endParaRPr sz="1300">
                        <a:latin typeface="+mn-lt"/>
                        <a:cs typeface="Arial" panose="020B0604020202020204" pitchFamily="34" charset="0"/>
                      </a:endParaRPr>
                    </a:p>
                  </a:txBody>
                  <a:tcPr/>
                </a:tc>
                <a:extLst>
                  <a:ext uri="{0D108BD9-81ED-4DB2-BD59-A6C34878D82A}">
                    <a16:rowId xmlns:a16="http://schemas.microsoft.com/office/drawing/2014/main" val="1452106980"/>
                  </a:ext>
                </a:extLst>
              </a:tr>
            </a:tbl>
          </a:graphicData>
        </a:graphic>
      </p:graphicFrame>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623CF2-8D64-5C5F-57F4-9C7672F35E47}"/>
              </a:ext>
            </a:extLst>
          </p:cNvPr>
          <p:cNvSpPr>
            <a:spLocks noGrp="1"/>
          </p:cNvSpPr>
          <p:nvPr>
            <p:ph type="title"/>
          </p:nvPr>
        </p:nvSpPr>
        <p:spPr>
          <a:xfrm>
            <a:off x="248927" y="169313"/>
            <a:ext cx="11587163" cy="922946"/>
          </a:xfrm>
        </p:spPr>
        <p:txBody>
          <a:bodyPr rtlCol="0">
            <a:normAutofit fontScale="90000"/>
          </a:bodyPr>
          <a:lstStyle/>
          <a:p>
            <a:pPr fontAlgn="auto">
              <a:spcAft>
                <a:spcPts val="0"/>
              </a:spcAft>
              <a:defRPr/>
            </a:pPr>
            <a:br>
              <a:rPr lang="en-US" sz="2400">
                <a:solidFill>
                  <a:schemeClr val="accent1">
                    <a:lumMod val="75000"/>
                  </a:schemeClr>
                </a:solidFill>
              </a:rPr>
            </a:br>
            <a:r>
              <a:rPr lang="en-US" sz="2400"/>
              <a:t>Conservation X Labs (</a:t>
            </a:r>
            <a:r>
              <a:rPr lang="en-US" sz="2400">
                <a:solidFill>
                  <a:schemeClr val="accent1">
                    <a:lumMod val="75000"/>
                  </a:schemeClr>
                </a:solidFill>
              </a:rPr>
              <a:t>CXL) /</a:t>
            </a:r>
            <a:r>
              <a:rPr lang="en-US" sz="2400" err="1">
                <a:solidFill>
                  <a:schemeClr val="accent1">
                    <a:lumMod val="75000"/>
                  </a:schemeClr>
                </a:solidFill>
              </a:rPr>
              <a:t>TeamBars</a:t>
            </a:r>
            <a:r>
              <a:rPr lang="en-US" sz="2400">
                <a:solidFill>
                  <a:schemeClr val="accent1">
                    <a:lumMod val="75000"/>
                  </a:schemeClr>
                </a:solidFill>
              </a:rPr>
              <a:t> Turkmenistan</a:t>
            </a:r>
            <a:r>
              <a:rPr lang="en-US" sz="2400" b="1">
                <a:solidFill>
                  <a:schemeClr val="accent1">
                    <a:lumMod val="75000"/>
                  </a:schemeClr>
                </a:solidFill>
              </a:rPr>
              <a:t> </a:t>
            </a:r>
            <a:r>
              <a:rPr lang="en-US" sz="2400">
                <a:solidFill>
                  <a:schemeClr val="accent1">
                    <a:lumMod val="75000"/>
                  </a:schemeClr>
                </a:solidFill>
              </a:rPr>
              <a:t>involvement in implementation of the  CAMI WP 2026-2032 </a:t>
            </a:r>
            <a:endParaRPr lang="en-GB" sz="2400">
              <a:solidFill>
                <a:schemeClr val="accent1">
                  <a:lumMod val="75000"/>
                </a:schemeClr>
              </a:solidFill>
            </a:endParaRPr>
          </a:p>
        </p:txBody>
      </p:sp>
      <p:sp>
        <p:nvSpPr>
          <p:cNvPr id="2" name="Slide Number Placeholder 1">
            <a:extLst>
              <a:ext uri="{FF2B5EF4-FFF2-40B4-BE49-F238E27FC236}">
                <a16:creationId xmlns:a16="http://schemas.microsoft.com/office/drawing/2014/main" id="{9D9B8D83-F314-AFE7-3B16-B4DEF0CDB8EA}"/>
              </a:ext>
            </a:extLst>
          </p:cNvPr>
          <p:cNvSpPr>
            <a:spLocks noGrp="1"/>
          </p:cNvSpPr>
          <p:nvPr>
            <p:ph type="sldNum" sz="quarter" idx="10"/>
          </p:nvPr>
        </p:nvSpPr>
        <p:spPr/>
        <p:txBody>
          <a:bodyPr/>
          <a:lstStyle/>
          <a:p>
            <a:pPr>
              <a:defRPr/>
            </a:pPr>
            <a:fld id="{D344592C-3B96-9D43-9011-F92C6636E4B9}" type="slidenum">
              <a:rPr lang="en-US"/>
              <a:pPr>
                <a:defRPr/>
              </a:pPr>
              <a:t>3</a:t>
            </a:fld>
            <a:endParaRPr lang="en-US"/>
          </a:p>
        </p:txBody>
      </p:sp>
      <p:sp>
        <p:nvSpPr>
          <p:cNvPr id="3" name="Date Placeholder 2">
            <a:extLst>
              <a:ext uri="{FF2B5EF4-FFF2-40B4-BE49-F238E27FC236}">
                <a16:creationId xmlns:a16="http://schemas.microsoft.com/office/drawing/2014/main" id="{85200BB9-69CB-B390-5B75-AADB44D10661}"/>
              </a:ext>
            </a:extLst>
          </p:cNvPr>
          <p:cNvSpPr>
            <a:spLocks noGrp="1"/>
          </p:cNvSpPr>
          <p:nvPr>
            <p:ph type="dt" sz="quarter" idx="11"/>
          </p:nvPr>
        </p:nvSpPr>
        <p:spPr/>
        <p:txBody>
          <a:bodyPr/>
          <a:lstStyle/>
          <a:p>
            <a:pPr>
              <a:defRPr/>
            </a:pPr>
            <a:r>
              <a:rPr lang="fi-FI"/>
              <a:t>24-26 June 2025, Tashkent, Uzbekistan</a:t>
            </a:r>
          </a:p>
        </p:txBody>
      </p:sp>
      <p:sp>
        <p:nvSpPr>
          <p:cNvPr id="4" name="Footer Placeholder 3">
            <a:extLst>
              <a:ext uri="{FF2B5EF4-FFF2-40B4-BE49-F238E27FC236}">
                <a16:creationId xmlns:a16="http://schemas.microsoft.com/office/drawing/2014/main" id="{7CF3C6FD-785D-63A5-3476-AC6E7EF22802}"/>
              </a:ext>
            </a:extLst>
          </p:cNvPr>
          <p:cNvSpPr>
            <a:spLocks noGrp="1"/>
          </p:cNvSpPr>
          <p:nvPr>
            <p:ph type="ftr" sz="quarter" idx="12"/>
          </p:nvPr>
        </p:nvSpPr>
        <p:spPr/>
        <p:txBody>
          <a:bodyPr/>
          <a:lstStyle/>
          <a:p>
            <a:pPr>
              <a:defRPr/>
            </a:pPr>
            <a:r>
              <a:rPr lang="en-US"/>
              <a:t>Third Meeting of Range States to the</a:t>
            </a:r>
            <a:r>
              <a:rPr lang="ru-RU"/>
              <a:t> </a:t>
            </a:r>
            <a:r>
              <a:rPr lang="en-US"/>
              <a:t>Central Asian Mammals Initiative (CAMI)</a:t>
            </a:r>
          </a:p>
        </p:txBody>
      </p:sp>
      <p:sp>
        <p:nvSpPr>
          <p:cNvPr id="54278" name="Content Placeholder 5">
            <a:extLst>
              <a:ext uri="{FF2B5EF4-FFF2-40B4-BE49-F238E27FC236}">
                <a16:creationId xmlns:a16="http://schemas.microsoft.com/office/drawing/2014/main" id="{3CD54D78-01C9-9939-A1A5-078249B07AB7}"/>
              </a:ext>
            </a:extLst>
          </p:cNvPr>
          <p:cNvSpPr txBox="1">
            <a:spLocks noChangeArrowheads="1"/>
          </p:cNvSpPr>
          <p:nvPr/>
        </p:nvSpPr>
        <p:spPr bwMode="auto">
          <a:xfrm>
            <a:off x="576263" y="1314450"/>
            <a:ext cx="7442200" cy="494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09550" indent="-209550">
              <a:lnSpc>
                <a:spcPct val="90000"/>
              </a:lnSpc>
              <a:spcBef>
                <a:spcPts val="1100"/>
              </a:spcBef>
              <a:buFont typeface="Arial" panose="020B0604020202020204" pitchFamily="34" charset="0"/>
              <a:buChar char="•"/>
              <a:defRPr sz="2200">
                <a:solidFill>
                  <a:schemeClr val="tx1"/>
                </a:solidFill>
                <a:latin typeface="Corbel" panose="020B0503020204020204" pitchFamily="34" charset="0"/>
              </a:defRPr>
            </a:lvl1pPr>
            <a:lvl2pPr marL="438150" indent="-153988">
              <a:lnSpc>
                <a:spcPct val="90000"/>
              </a:lnSpc>
              <a:spcBef>
                <a:spcPts val="400"/>
              </a:spcBef>
              <a:buFont typeface="Arial" panose="020B0604020202020204" pitchFamily="34" charset="0"/>
              <a:buChar char="•"/>
              <a:defRPr>
                <a:solidFill>
                  <a:schemeClr val="tx1"/>
                </a:solidFill>
                <a:latin typeface="Corbel" panose="020B0503020204020204" pitchFamily="34" charset="0"/>
              </a:defRPr>
            </a:lvl2pPr>
            <a:lvl3pPr marL="676275" indent="-153988">
              <a:lnSpc>
                <a:spcPct val="90000"/>
              </a:lnSpc>
              <a:spcBef>
                <a:spcPts val="400"/>
              </a:spcBef>
              <a:buFont typeface="Arial" panose="020B0604020202020204" pitchFamily="34" charset="0"/>
              <a:buChar char="•"/>
              <a:defRPr sz="1600">
                <a:solidFill>
                  <a:schemeClr val="tx1"/>
                </a:solidFill>
                <a:latin typeface="Corbel" panose="020B0503020204020204" pitchFamily="34" charset="0"/>
              </a:defRPr>
            </a:lvl3pPr>
            <a:lvl4pPr marL="904875" indent="-153988">
              <a:lnSpc>
                <a:spcPct val="90000"/>
              </a:lnSpc>
              <a:spcBef>
                <a:spcPts val="400"/>
              </a:spcBef>
              <a:buFont typeface="Arial" panose="020B0604020202020204" pitchFamily="34" charset="0"/>
              <a:buChar char="•"/>
              <a:defRPr sz="1600">
                <a:solidFill>
                  <a:schemeClr val="tx1"/>
                </a:solidFill>
                <a:latin typeface="Corbel" panose="020B0503020204020204" pitchFamily="34" charset="0"/>
              </a:defRPr>
            </a:lvl4pPr>
            <a:lvl5pPr marL="1133475" indent="-153988">
              <a:lnSpc>
                <a:spcPct val="90000"/>
              </a:lnSpc>
              <a:spcBef>
                <a:spcPts val="400"/>
              </a:spcBef>
              <a:buFont typeface="Arial" panose="020B0604020202020204" pitchFamily="34" charset="0"/>
              <a:buChar char="•"/>
              <a:defRPr sz="1600">
                <a:solidFill>
                  <a:schemeClr val="tx1"/>
                </a:solidFill>
                <a:latin typeface="Corbel" panose="020B0503020204020204" pitchFamily="34" charset="0"/>
              </a:defRPr>
            </a:lvl5pPr>
            <a:lvl6pPr marL="1590675" indent="-153988" fontAlgn="base">
              <a:lnSpc>
                <a:spcPct val="90000"/>
              </a:lnSpc>
              <a:spcBef>
                <a:spcPts val="400"/>
              </a:spcBef>
              <a:spcAft>
                <a:spcPct val="0"/>
              </a:spcAft>
              <a:buFont typeface="Arial" panose="020B0604020202020204" pitchFamily="34" charset="0"/>
              <a:buChar char="•"/>
              <a:defRPr sz="1600">
                <a:solidFill>
                  <a:schemeClr val="tx1"/>
                </a:solidFill>
                <a:latin typeface="Corbel" panose="020B0503020204020204" pitchFamily="34" charset="0"/>
              </a:defRPr>
            </a:lvl6pPr>
            <a:lvl7pPr marL="2047875" indent="-153988" fontAlgn="base">
              <a:lnSpc>
                <a:spcPct val="90000"/>
              </a:lnSpc>
              <a:spcBef>
                <a:spcPts val="400"/>
              </a:spcBef>
              <a:spcAft>
                <a:spcPct val="0"/>
              </a:spcAft>
              <a:buFont typeface="Arial" panose="020B0604020202020204" pitchFamily="34" charset="0"/>
              <a:buChar char="•"/>
              <a:defRPr sz="1600">
                <a:solidFill>
                  <a:schemeClr val="tx1"/>
                </a:solidFill>
                <a:latin typeface="Corbel" panose="020B0503020204020204" pitchFamily="34" charset="0"/>
              </a:defRPr>
            </a:lvl7pPr>
            <a:lvl8pPr marL="2505075" indent="-153988" fontAlgn="base">
              <a:lnSpc>
                <a:spcPct val="90000"/>
              </a:lnSpc>
              <a:spcBef>
                <a:spcPts val="400"/>
              </a:spcBef>
              <a:spcAft>
                <a:spcPct val="0"/>
              </a:spcAft>
              <a:buFont typeface="Arial" panose="020B0604020202020204" pitchFamily="34" charset="0"/>
              <a:buChar char="•"/>
              <a:defRPr sz="1600">
                <a:solidFill>
                  <a:schemeClr val="tx1"/>
                </a:solidFill>
                <a:latin typeface="Corbel" panose="020B0503020204020204" pitchFamily="34" charset="0"/>
              </a:defRPr>
            </a:lvl8pPr>
            <a:lvl9pPr marL="2962275" indent="-153988" fontAlgn="base">
              <a:lnSpc>
                <a:spcPct val="90000"/>
              </a:lnSpc>
              <a:spcBef>
                <a:spcPts val="400"/>
              </a:spcBef>
              <a:spcAft>
                <a:spcPct val="0"/>
              </a:spcAft>
              <a:buFont typeface="Arial" panose="020B0604020202020204" pitchFamily="34" charset="0"/>
              <a:buChar char="•"/>
              <a:defRPr sz="1600">
                <a:solidFill>
                  <a:schemeClr val="tx1"/>
                </a:solidFill>
                <a:latin typeface="Corbel" panose="020B0503020204020204" pitchFamily="34" charset="0"/>
              </a:defRPr>
            </a:lvl9pPr>
          </a:lstStyle>
          <a:p>
            <a:pPr eaLnBrk="1" hangingPunct="1"/>
            <a:endParaRPr lang="en-GB" altLang="en-US" sz="2400"/>
          </a:p>
        </p:txBody>
      </p:sp>
      <p:sp>
        <p:nvSpPr>
          <p:cNvPr id="54279" name="Content Placeholder 14">
            <a:extLst>
              <a:ext uri="{FF2B5EF4-FFF2-40B4-BE49-F238E27FC236}">
                <a16:creationId xmlns:a16="http://schemas.microsoft.com/office/drawing/2014/main" id="{E60571F2-FF24-F5C0-FE44-13DDC0A40455}"/>
              </a:ext>
            </a:extLst>
          </p:cNvPr>
          <p:cNvSpPr>
            <a:spLocks noGrp="1" noChangeArrowheads="1"/>
          </p:cNvSpPr>
          <p:nvPr>
            <p:ph idx="1"/>
          </p:nvPr>
        </p:nvSpPr>
        <p:spPr>
          <a:xfrm>
            <a:off x="324740" y="1314450"/>
            <a:ext cx="11417181" cy="4945063"/>
          </a:xfrm>
        </p:spPr>
        <p:txBody>
          <a:bodyPr/>
          <a:lstStyle/>
          <a:p>
            <a:pPr marL="0" indent="0">
              <a:buNone/>
            </a:pPr>
            <a:r>
              <a:rPr lang="en-US" sz="2000" b="1"/>
              <a:t>Proposed CU:</a:t>
            </a:r>
          </a:p>
          <a:p>
            <a:r>
              <a:rPr lang="en-US" sz="2000" b="1" i="1" u="sng"/>
              <a:t>Western and Southern </a:t>
            </a:r>
            <a:r>
              <a:rPr lang="en-US" sz="2000" b="1" i="1" u="sng" err="1"/>
              <a:t>Ustyurt</a:t>
            </a:r>
            <a:r>
              <a:rPr lang="en-US" sz="2000" b="1" i="1" u="sng"/>
              <a:t>  </a:t>
            </a:r>
            <a:r>
              <a:rPr lang="en-US" sz="2000" b="1"/>
              <a:t>– CXL ongoing activities on camera-trapping and SMART-monitoring; monitoring of Persian Leopard, Urial, </a:t>
            </a:r>
            <a:r>
              <a:rPr lang="en-US" sz="2000" b="1" err="1"/>
              <a:t>Goitered</a:t>
            </a:r>
            <a:r>
              <a:rPr lang="en-US" sz="2000" b="1"/>
              <a:t> Gazelle, Asiatic Wild Ass (</a:t>
            </a:r>
            <a:r>
              <a:rPr lang="en-US" sz="2000" b="1" err="1"/>
              <a:t>Kulan</a:t>
            </a:r>
            <a:r>
              <a:rPr lang="en-US" sz="2000" b="1"/>
              <a:t>) + </a:t>
            </a:r>
            <a:r>
              <a:rPr lang="en-US" sz="2000" b="1" err="1"/>
              <a:t>Saiga</a:t>
            </a:r>
            <a:r>
              <a:rPr lang="en-US" sz="2000" b="1"/>
              <a:t> (?). Ongoing CXL transboundary project on conservation of Persian Leopard (</a:t>
            </a:r>
            <a:r>
              <a:rPr lang="en-US" sz="2000" b="1" err="1"/>
              <a:t>Kaz</a:t>
            </a:r>
            <a:r>
              <a:rPr lang="en-US" sz="2000" b="1"/>
              <a:t>) and Snow Leopard (</a:t>
            </a:r>
            <a:r>
              <a:rPr lang="en-US" sz="2000" b="1" err="1"/>
              <a:t>Kyr</a:t>
            </a:r>
            <a:r>
              <a:rPr lang="en-US" sz="2000" b="1"/>
              <a:t>); support the </a:t>
            </a:r>
            <a:r>
              <a:rPr lang="en-US" sz="2000" b="1" err="1"/>
              <a:t>Min.Env</a:t>
            </a:r>
            <a:r>
              <a:rPr lang="en-US" sz="2000" b="1"/>
              <a:t> on establishment of new Balkan Protected Area (clusters: Big Balkan, Small Balkan and </a:t>
            </a:r>
            <a:r>
              <a:rPr lang="en-US" sz="2000" b="1" err="1"/>
              <a:t>Garabogazgol</a:t>
            </a:r>
            <a:r>
              <a:rPr lang="en-US" sz="2000" b="1"/>
              <a:t>/</a:t>
            </a:r>
            <a:r>
              <a:rPr lang="en-US" sz="2000" b="1" err="1"/>
              <a:t>Ustyrt</a:t>
            </a:r>
            <a:r>
              <a:rPr lang="en-US" sz="2000" b="1"/>
              <a:t>); CXL can support activities to implement the MoU on </a:t>
            </a:r>
            <a:r>
              <a:rPr lang="en-US" sz="2000" b="1" err="1"/>
              <a:t>Ustyurt</a:t>
            </a:r>
            <a:r>
              <a:rPr lang="en-US" sz="2000" b="1"/>
              <a:t> and it’s Roadmap together with MSF; IKI-IUCN One Health project (</a:t>
            </a:r>
            <a:r>
              <a:rPr lang="en-US" sz="2000" b="1" err="1"/>
              <a:t>Kaplankyr</a:t>
            </a:r>
            <a:r>
              <a:rPr lang="en-US" sz="2000" b="1"/>
              <a:t> PA) and ongoing GEF/UNDP Aral Project (</a:t>
            </a:r>
            <a:r>
              <a:rPr lang="en-US" sz="2000" b="1" err="1"/>
              <a:t>Kaplankyr</a:t>
            </a:r>
            <a:r>
              <a:rPr lang="en-US" sz="2000" b="1"/>
              <a:t> PA as part of </a:t>
            </a:r>
            <a:r>
              <a:rPr lang="en-US" sz="2000" b="1" err="1"/>
              <a:t>Ustyurt</a:t>
            </a:r>
            <a:r>
              <a:rPr lang="en-US" sz="2000" b="1"/>
              <a:t> CU). </a:t>
            </a:r>
          </a:p>
          <a:p>
            <a:r>
              <a:rPr lang="en-US" sz="2000" b="1" i="1" u="sng"/>
              <a:t>Kopetdag</a:t>
            </a:r>
            <a:r>
              <a:rPr lang="en-US" sz="2000" b="1" u="sng"/>
              <a:t> </a:t>
            </a:r>
            <a:r>
              <a:rPr lang="en-US" sz="2000" b="1"/>
              <a:t>– CXL can support activities on conservation and monitoring of Persian Leopard, Urial, </a:t>
            </a:r>
            <a:r>
              <a:rPr lang="en-US" sz="2000" b="1" err="1"/>
              <a:t>Goitered</a:t>
            </a:r>
            <a:r>
              <a:rPr lang="en-US" sz="2000" b="1"/>
              <a:t> Gazelle, Asiatic Wild Ass (</a:t>
            </a:r>
            <a:r>
              <a:rPr lang="en-US" sz="2000" b="1" err="1"/>
              <a:t>Kulan</a:t>
            </a:r>
            <a:r>
              <a:rPr lang="en-US" sz="2000" b="1"/>
              <a:t>) + Pallas’s Cat; ongoing activities on camera-trapping and SMART-monitoring.  </a:t>
            </a:r>
            <a:endParaRPr lang="en-US" sz="2000" b="1" i="1"/>
          </a:p>
          <a:p>
            <a:r>
              <a:rPr lang="en-US" sz="2000" b="1" i="1" u="sng"/>
              <a:t>Koytendag/Kugitang</a:t>
            </a:r>
            <a:r>
              <a:rPr lang="en-US" sz="2000" b="1" i="1"/>
              <a:t> – </a:t>
            </a:r>
            <a:r>
              <a:rPr lang="en-US" sz="2000" b="1"/>
              <a:t>CXL/CLLC/MSF – support activities on conservation and monitoring of Urial, </a:t>
            </a:r>
            <a:r>
              <a:rPr lang="en-US" sz="2000" b="1" err="1"/>
              <a:t>Goitered</a:t>
            </a:r>
            <a:r>
              <a:rPr lang="en-US" sz="2000" b="1"/>
              <a:t> Gazelle, Eurasian Lynx; ongoing activities on SMART-monitoring; support in preparation of the nomination dossier for UNESCO WH List together with MSF and Uzbekistan. IKI-IUCN One Health project.</a:t>
            </a:r>
          </a:p>
          <a:p>
            <a:endParaRPr lang="ru-RU" altLang="en-US" sz="2000"/>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F108B-8E90-37D8-7729-BD9B087F39D6}"/>
            </a:ext>
          </a:extLst>
        </p:cNvPr>
        <p:cNvGrpSpPr/>
        <p:nvPr/>
      </p:nvGrpSpPr>
      <p:grpSpPr>
        <a:xfrm>
          <a:off x="0" y="0"/>
          <a:ext cx="0" cy="0"/>
          <a:chOff x="0" y="0"/>
          <a:chExt cx="0" cy="0"/>
        </a:xfrm>
      </p:grpSpPr>
      <p:sp>
        <p:nvSpPr>
          <p:cNvPr id="3" name="Прямоугольник 2"/>
          <p:cNvSpPr/>
          <p:nvPr/>
        </p:nvSpPr>
        <p:spPr>
          <a:xfrm>
            <a:off x="1552179" y="294285"/>
            <a:ext cx="10306050" cy="461665"/>
          </a:xfrm>
          <a:prstGeom prst="rect">
            <a:avLst/>
          </a:prstGeom>
        </p:spPr>
        <p:txBody>
          <a:bodyPr wrap="square">
            <a:spAutoFit/>
          </a:bodyPr>
          <a:lstStyle/>
          <a:p>
            <a:r>
              <a:rPr lang="en-US" sz="2400" b="1">
                <a:solidFill>
                  <a:srgbClr val="004078"/>
                </a:solidFill>
                <a:cs typeface="Arial" panose="020B0604020202020204" pitchFamily="34" charset="0"/>
              </a:rPr>
              <a:t>IUCN plans to support the following activities:</a:t>
            </a:r>
            <a:endParaRPr lang="ru-RU" sz="2400">
              <a:solidFill>
                <a:srgbClr val="004078"/>
              </a:solidFill>
              <a:cs typeface="Arial" panose="020B0604020202020204" pitchFamily="34" charset="0"/>
            </a:endParaRPr>
          </a:p>
        </p:txBody>
      </p:sp>
      <p:sp>
        <p:nvSpPr>
          <p:cNvPr id="7" name="Прямоугольник 6"/>
          <p:cNvSpPr/>
          <p:nvPr/>
        </p:nvSpPr>
        <p:spPr>
          <a:xfrm>
            <a:off x="433070" y="1076952"/>
            <a:ext cx="11240770" cy="5170646"/>
          </a:xfrm>
          <a:prstGeom prst="rect">
            <a:avLst/>
          </a:prstGeom>
        </p:spPr>
        <p:txBody>
          <a:bodyPr wrap="square">
            <a:spAutoFit/>
          </a:bodyPr>
          <a:lstStyle/>
          <a:p>
            <a:pPr>
              <a:spcBef>
                <a:spcPts val="1200"/>
              </a:spcBef>
            </a:pPr>
            <a:r>
              <a:rPr lang="en-GB" sz="2000" b="1">
                <a:solidFill>
                  <a:srgbClr val="004078"/>
                </a:solidFill>
                <a:cs typeface="Arial" panose="020B0604020202020204" pitchFamily="34" charset="0"/>
              </a:rPr>
              <a:t>1.13 </a:t>
            </a:r>
            <a:r>
              <a:rPr lang="en-GB" sz="2000">
                <a:solidFill>
                  <a:srgbClr val="004078"/>
                </a:solidFill>
                <a:cs typeface="Arial" panose="020B0604020202020204" pitchFamily="34" charset="0"/>
              </a:rPr>
              <a:t>Request IUCN Eastern Europe and Central Asia Regional Office to be considered for support under the CBD Technical and Scientific Cooperation mechanism.</a:t>
            </a:r>
          </a:p>
          <a:p>
            <a:pPr>
              <a:spcBef>
                <a:spcPts val="1200"/>
              </a:spcBef>
            </a:pPr>
            <a:r>
              <a:rPr lang="en-GB" sz="2000">
                <a:solidFill>
                  <a:srgbClr val="004078"/>
                </a:solidFill>
                <a:cs typeface="Arial" panose="020B0604020202020204" pitchFamily="34" charset="0"/>
              </a:rPr>
              <a:t> </a:t>
            </a:r>
            <a:r>
              <a:rPr lang="en-GB" sz="2000" b="1">
                <a:solidFill>
                  <a:srgbClr val="004078"/>
                </a:solidFill>
                <a:cs typeface="Arial" panose="020B0604020202020204" pitchFamily="34" charset="0"/>
              </a:rPr>
              <a:t>2.5 </a:t>
            </a:r>
            <a:r>
              <a:rPr lang="en-GB" sz="2000">
                <a:solidFill>
                  <a:srgbClr val="004078"/>
                </a:solidFill>
                <a:cs typeface="Arial" panose="020B0604020202020204" pitchFamily="34" charset="0"/>
              </a:rPr>
              <a:t>Develop joint funding proposals and innovative financial mechanisms, involving relevant Range States for the conservation of CUs, identified in this WP and submit to relevant donors. </a:t>
            </a:r>
          </a:p>
          <a:p>
            <a:pPr>
              <a:spcBef>
                <a:spcPts val="1200"/>
              </a:spcBef>
            </a:pPr>
            <a:r>
              <a:rPr lang="en-US" sz="2000">
                <a:solidFill>
                  <a:srgbClr val="004078"/>
                </a:solidFill>
                <a:cs typeface="Arial" panose="020B0604020202020204" pitchFamily="34" charset="0"/>
              </a:rPr>
              <a:t> </a:t>
            </a:r>
            <a:r>
              <a:rPr lang="en-GB" sz="2000" b="1">
                <a:solidFill>
                  <a:srgbClr val="004078"/>
                </a:solidFill>
                <a:cs typeface="Arial" panose="020B0604020202020204" pitchFamily="34" charset="0"/>
              </a:rPr>
              <a:t>3.5</a:t>
            </a:r>
            <a:r>
              <a:rPr lang="en-GB" sz="2000">
                <a:solidFill>
                  <a:srgbClr val="004078"/>
                </a:solidFill>
                <a:cs typeface="Arial" panose="020B0604020202020204" pitchFamily="34" charset="0"/>
              </a:rPr>
              <a:t> Use the IUCN Guidelines for Conserving Connectivity through Ecological Networks and Corridors and examples from the region (e.g. developed within CAMCA project in Kyrgyzstan) to define ecological corridors and integrate such corridors into national legislation to implement appropriate measures to conserve CAMI species, building on experience in the region and beyond.</a:t>
            </a:r>
          </a:p>
          <a:p>
            <a:pPr>
              <a:spcBef>
                <a:spcPts val="1200"/>
              </a:spcBef>
            </a:pPr>
            <a:r>
              <a:rPr lang="en-GB" sz="2000">
                <a:solidFill>
                  <a:srgbClr val="004078"/>
                </a:solidFill>
                <a:cs typeface="Arial" panose="020B0604020202020204" pitchFamily="34" charset="0"/>
              </a:rPr>
              <a:t> </a:t>
            </a:r>
            <a:r>
              <a:rPr lang="en-GB" sz="2000" b="1">
                <a:solidFill>
                  <a:srgbClr val="004078"/>
                </a:solidFill>
                <a:cs typeface="Arial" panose="020B0604020202020204" pitchFamily="34" charset="0"/>
              </a:rPr>
              <a:t>3.10</a:t>
            </a:r>
            <a:r>
              <a:rPr lang="en-GB" sz="2000">
                <a:solidFill>
                  <a:srgbClr val="004078"/>
                </a:solidFill>
                <a:cs typeface="Arial" panose="020B0604020202020204" pitchFamily="34" charset="0"/>
              </a:rPr>
              <a:t> Where relevant, bring species assessment procedures for national Red Books in line with the Guidelines for Using the IUCN Red List Categories and Criteria at the national level. </a:t>
            </a:r>
          </a:p>
          <a:p>
            <a:pPr>
              <a:spcBef>
                <a:spcPts val="1200"/>
              </a:spcBef>
            </a:pPr>
            <a:r>
              <a:rPr lang="en-GB" sz="2000">
                <a:solidFill>
                  <a:srgbClr val="004078"/>
                </a:solidFill>
                <a:cs typeface="Arial" panose="020B0604020202020204" pitchFamily="34" charset="0"/>
              </a:rPr>
              <a:t> </a:t>
            </a:r>
            <a:r>
              <a:rPr lang="en-GB" sz="2000" b="1">
                <a:solidFill>
                  <a:srgbClr val="004078"/>
                </a:solidFill>
                <a:cs typeface="Arial" panose="020B0604020202020204" pitchFamily="34" charset="0"/>
              </a:rPr>
              <a:t>4.4 </a:t>
            </a:r>
            <a:r>
              <a:rPr lang="en-GB" sz="2000">
                <a:solidFill>
                  <a:srgbClr val="004078"/>
                </a:solidFill>
                <a:cs typeface="Arial" panose="020B0604020202020204" pitchFamily="34" charset="0"/>
              </a:rPr>
              <a:t>Support recognition of selected border areas as OECMs. </a:t>
            </a:r>
          </a:p>
          <a:p>
            <a:pPr>
              <a:spcBef>
                <a:spcPts val="1200"/>
              </a:spcBef>
            </a:pPr>
            <a:r>
              <a:rPr lang="en-GB" sz="2000">
                <a:solidFill>
                  <a:srgbClr val="004078"/>
                </a:solidFill>
                <a:cs typeface="Arial" panose="020B0604020202020204" pitchFamily="34" charset="0"/>
              </a:rPr>
              <a:t> </a:t>
            </a:r>
            <a:r>
              <a:rPr lang="en-GB" sz="2000" b="1">
                <a:solidFill>
                  <a:srgbClr val="004078"/>
                </a:solidFill>
                <a:cs typeface="Arial" panose="020B0604020202020204" pitchFamily="34" charset="0"/>
              </a:rPr>
              <a:t>5.6</a:t>
            </a:r>
            <a:r>
              <a:rPr lang="en-GB" sz="2000">
                <a:solidFill>
                  <a:srgbClr val="004078"/>
                </a:solidFill>
                <a:cs typeface="Arial" panose="020B0604020202020204" pitchFamily="34" charset="0"/>
              </a:rPr>
              <a:t> Plan and create Protected Areas, OECMs and eco-corridors to ensure habitat connectivity for CAMI species and to facilitate conservation of larger areas of their habitat (see Activity 6.2).  </a:t>
            </a:r>
          </a:p>
        </p:txBody>
      </p:sp>
    </p:spTree>
    <p:extLst>
      <p:ext uri="{BB962C8B-B14F-4D97-AF65-F5344CB8AC3E}">
        <p14:creationId xmlns:p14="http://schemas.microsoft.com/office/powerpoint/2010/main" val="4159044858"/>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F108B-8E90-37D8-7729-BD9B087F39D6}"/>
            </a:ext>
          </a:extLst>
        </p:cNvPr>
        <p:cNvGrpSpPr/>
        <p:nvPr/>
      </p:nvGrpSpPr>
      <p:grpSpPr>
        <a:xfrm>
          <a:off x="0" y="0"/>
          <a:ext cx="0" cy="0"/>
          <a:chOff x="0" y="0"/>
          <a:chExt cx="0" cy="0"/>
        </a:xfrm>
      </p:grpSpPr>
      <p:sp>
        <p:nvSpPr>
          <p:cNvPr id="7" name="Прямоугольник 6"/>
          <p:cNvSpPr/>
          <p:nvPr/>
        </p:nvSpPr>
        <p:spPr>
          <a:xfrm>
            <a:off x="400169" y="863593"/>
            <a:ext cx="11391661" cy="4401205"/>
          </a:xfrm>
          <a:prstGeom prst="rect">
            <a:avLst/>
          </a:prstGeom>
        </p:spPr>
        <p:txBody>
          <a:bodyPr wrap="square">
            <a:spAutoFit/>
          </a:bodyPr>
          <a:lstStyle/>
          <a:p>
            <a:pPr>
              <a:spcBef>
                <a:spcPts val="1200"/>
              </a:spcBef>
            </a:pPr>
            <a:r>
              <a:rPr lang="en-GB" sz="1800" b="1">
                <a:effectLst/>
                <a:latin typeface="Aptos" panose="020B0004020202020204" pitchFamily="34" charset="0"/>
                <a:ea typeface="Calibri" panose="020F0502020204030204" pitchFamily="34" charset="0"/>
                <a:cs typeface="Aptos" panose="020B0004020202020204" pitchFamily="34" charset="0"/>
              </a:rPr>
              <a:t> </a:t>
            </a:r>
            <a:r>
              <a:rPr lang="en-GB" sz="2000" b="1">
                <a:solidFill>
                  <a:srgbClr val="004078"/>
                </a:solidFill>
                <a:cs typeface="Arial" panose="020B0604020202020204" pitchFamily="34" charset="0"/>
              </a:rPr>
              <a:t>6.1 </a:t>
            </a:r>
            <a:r>
              <a:rPr lang="en-GB" sz="2000">
                <a:solidFill>
                  <a:srgbClr val="004078"/>
                </a:solidFill>
                <a:cs typeface="Arial" panose="020B0604020202020204" pitchFamily="34" charset="0"/>
              </a:rPr>
              <a:t>Apply IUCN’s various guidelines to promote good practices relating to identifying, reporting, monitoring and strengthening OECMs in support of GBF Target 3.</a:t>
            </a:r>
          </a:p>
          <a:p>
            <a:pPr>
              <a:spcBef>
                <a:spcPts val="1200"/>
              </a:spcBef>
            </a:pPr>
            <a:r>
              <a:rPr lang="en-GB" sz="2000">
                <a:solidFill>
                  <a:srgbClr val="004078"/>
                </a:solidFill>
                <a:cs typeface="Arial" panose="020B0604020202020204" pitchFamily="34" charset="0"/>
              </a:rPr>
              <a:t> </a:t>
            </a:r>
            <a:r>
              <a:rPr lang="en-GB" sz="2000" b="1">
                <a:solidFill>
                  <a:srgbClr val="004078"/>
                </a:solidFill>
                <a:cs typeface="Arial" panose="020B0604020202020204" pitchFamily="34" charset="0"/>
              </a:rPr>
              <a:t>6.2 </a:t>
            </a:r>
            <a:r>
              <a:rPr lang="en-GB" sz="2000">
                <a:solidFill>
                  <a:srgbClr val="004078"/>
                </a:solidFill>
                <a:cs typeface="Arial" panose="020B0604020202020204" pitchFamily="34" charset="0"/>
              </a:rPr>
              <a:t>Support CAMI Range States in efforts to achieve the GBF Target 3’s 30 x 30 goal to ensure that the protected …..</a:t>
            </a:r>
          </a:p>
          <a:p>
            <a:pPr>
              <a:spcBef>
                <a:spcPts val="1200"/>
              </a:spcBef>
            </a:pPr>
            <a:r>
              <a:rPr lang="en-GB" sz="2000" b="1">
                <a:solidFill>
                  <a:srgbClr val="004078"/>
                </a:solidFill>
                <a:cs typeface="Arial" panose="020B0604020202020204" pitchFamily="34" charset="0"/>
              </a:rPr>
              <a:t> 7.2 </a:t>
            </a:r>
            <a:r>
              <a:rPr lang="en-GB" sz="2000">
                <a:solidFill>
                  <a:srgbClr val="004078"/>
                </a:solidFill>
                <a:cs typeface="Arial" panose="020B0604020202020204" pitchFamily="34" charset="0"/>
              </a:rPr>
              <a:t>Increase and strengthen the wages, prestige, social security and technical capacity of rangers and other relevant enforcement personnel to counteract illegal hunting, possession, use and trade of CAMI species, including the provision of training and equipment and scaling up the use of SMART.</a:t>
            </a:r>
          </a:p>
          <a:p>
            <a:pPr>
              <a:spcBef>
                <a:spcPts val="1200"/>
              </a:spcBef>
            </a:pPr>
            <a:r>
              <a:rPr lang="en-GB" sz="2000" b="1">
                <a:solidFill>
                  <a:srgbClr val="004078"/>
                </a:solidFill>
                <a:cs typeface="Arial" panose="020B0604020202020204" pitchFamily="34" charset="0"/>
              </a:rPr>
              <a:t> 8.1 </a:t>
            </a:r>
            <a:r>
              <a:rPr lang="en-GB" sz="2000">
                <a:solidFill>
                  <a:srgbClr val="004078"/>
                </a:solidFill>
                <a:cs typeface="Arial" panose="020B0604020202020204" pitchFamily="34" charset="0"/>
              </a:rPr>
              <a:t>Build the capacity of decision-makers in applying the IUCN SSC Guidelines on Human-wildlife Conflict and Coexistence, and the recommendations of the CMS report on the Potential for Community-based Wildlife Management in Central Asia</a:t>
            </a:r>
          </a:p>
          <a:p>
            <a:pPr>
              <a:spcBef>
                <a:spcPts val="1200"/>
              </a:spcBef>
            </a:pPr>
            <a:r>
              <a:rPr lang="en-GB" sz="2000">
                <a:solidFill>
                  <a:srgbClr val="004078"/>
                </a:solidFill>
                <a:cs typeface="Arial" panose="020B0604020202020204" pitchFamily="34" charset="0"/>
              </a:rPr>
              <a:t> </a:t>
            </a:r>
            <a:endParaRPr lang="en-GB" sz="1800">
              <a:effectLst/>
              <a:latin typeface="Aptos" panose="020B0004020202020204" pitchFamily="34" charset="0"/>
              <a:ea typeface="Calibri" panose="020F0502020204030204" pitchFamily="34" charset="0"/>
              <a:cs typeface="Aptos" panose="020B0004020202020204" pitchFamily="34" charset="0"/>
            </a:endParaRPr>
          </a:p>
        </p:txBody>
      </p:sp>
      <p:sp>
        <p:nvSpPr>
          <p:cNvPr id="2" name="Прямоугольник 2">
            <a:extLst>
              <a:ext uri="{FF2B5EF4-FFF2-40B4-BE49-F238E27FC236}">
                <a16:creationId xmlns:a16="http://schemas.microsoft.com/office/drawing/2014/main" id="{82E8F127-D40B-51ED-3733-1E20AAE8C80F}"/>
              </a:ext>
            </a:extLst>
          </p:cNvPr>
          <p:cNvSpPr/>
          <p:nvPr/>
        </p:nvSpPr>
        <p:spPr>
          <a:xfrm>
            <a:off x="1552179" y="294285"/>
            <a:ext cx="10306050" cy="461665"/>
          </a:xfrm>
          <a:prstGeom prst="rect">
            <a:avLst/>
          </a:prstGeom>
        </p:spPr>
        <p:txBody>
          <a:bodyPr wrap="square">
            <a:spAutoFit/>
          </a:bodyPr>
          <a:lstStyle/>
          <a:p>
            <a:r>
              <a:rPr lang="en-US" sz="2400" b="1">
                <a:solidFill>
                  <a:srgbClr val="004078"/>
                </a:solidFill>
                <a:cs typeface="Arial" panose="020B0604020202020204" pitchFamily="34" charset="0"/>
              </a:rPr>
              <a:t>IUCN plans to support the following activities:</a:t>
            </a:r>
            <a:endParaRPr lang="ru-RU" sz="2400">
              <a:solidFill>
                <a:srgbClr val="004078"/>
              </a:solidFill>
              <a:cs typeface="Arial" panose="020B0604020202020204" pitchFamily="34" charset="0"/>
            </a:endParaRPr>
          </a:p>
        </p:txBody>
      </p:sp>
      <p:sp>
        <p:nvSpPr>
          <p:cNvPr id="5" name="TextBox 4">
            <a:extLst>
              <a:ext uri="{FF2B5EF4-FFF2-40B4-BE49-F238E27FC236}">
                <a16:creationId xmlns:a16="http://schemas.microsoft.com/office/drawing/2014/main" id="{3B48FA19-936F-A4E4-90B6-597313B6D6DB}"/>
              </a:ext>
            </a:extLst>
          </p:cNvPr>
          <p:cNvSpPr txBox="1"/>
          <p:nvPr/>
        </p:nvSpPr>
        <p:spPr>
          <a:xfrm>
            <a:off x="400168" y="4818708"/>
            <a:ext cx="8367911" cy="1508105"/>
          </a:xfrm>
          <a:prstGeom prst="rect">
            <a:avLst/>
          </a:prstGeom>
          <a:noFill/>
        </p:spPr>
        <p:txBody>
          <a:bodyPr wrap="square">
            <a:spAutoFit/>
          </a:bodyPr>
          <a:lstStyle/>
          <a:p>
            <a:pPr>
              <a:spcBef>
                <a:spcPts val="1200"/>
              </a:spcBef>
            </a:pPr>
            <a:r>
              <a:rPr lang="en-GB" sz="1800" b="1">
                <a:solidFill>
                  <a:srgbClr val="004078"/>
                </a:solidFill>
                <a:cs typeface="Arial" panose="020B0604020202020204" pitchFamily="34" charset="0"/>
              </a:rPr>
              <a:t>All of activities in group 9</a:t>
            </a:r>
          </a:p>
          <a:p>
            <a:pPr>
              <a:spcBef>
                <a:spcPts val="1200"/>
              </a:spcBef>
            </a:pPr>
            <a:r>
              <a:rPr lang="en-GB" sz="1800">
                <a:solidFill>
                  <a:srgbClr val="004078"/>
                </a:solidFill>
                <a:cs typeface="Arial" panose="020B0604020202020204" pitchFamily="34" charset="0"/>
              </a:rPr>
              <a:t> </a:t>
            </a:r>
            <a:r>
              <a:rPr lang="en-GB" sz="1800" b="1">
                <a:solidFill>
                  <a:srgbClr val="004078"/>
                </a:solidFill>
                <a:cs typeface="Arial" panose="020B0604020202020204" pitchFamily="34" charset="0"/>
              </a:rPr>
              <a:t>All in group 10</a:t>
            </a:r>
            <a:r>
              <a:rPr lang="en-GB" sz="1800">
                <a:solidFill>
                  <a:srgbClr val="004078"/>
                </a:solidFill>
                <a:cs typeface="Arial" panose="020B0604020202020204" pitchFamily="34" charset="0"/>
              </a:rPr>
              <a:t> except for the last one (for now at least) </a:t>
            </a:r>
          </a:p>
          <a:p>
            <a:pPr>
              <a:spcBef>
                <a:spcPts val="1200"/>
              </a:spcBef>
            </a:pPr>
            <a:r>
              <a:rPr lang="en-GB" sz="1800">
                <a:solidFill>
                  <a:srgbClr val="004078"/>
                </a:solidFill>
                <a:cs typeface="Arial" panose="020B0604020202020204" pitchFamily="34" charset="0"/>
              </a:rPr>
              <a:t> </a:t>
            </a:r>
            <a:r>
              <a:rPr lang="en-GB" sz="1800" b="1">
                <a:solidFill>
                  <a:srgbClr val="004078"/>
                </a:solidFill>
                <a:cs typeface="Arial" panose="020B0604020202020204" pitchFamily="34" charset="0"/>
              </a:rPr>
              <a:t>11.1 </a:t>
            </a:r>
            <a:r>
              <a:rPr lang="en-GB" sz="1800">
                <a:solidFill>
                  <a:srgbClr val="004078"/>
                </a:solidFill>
                <a:cs typeface="Arial" panose="020B0604020202020204" pitchFamily="34" charset="0"/>
              </a:rPr>
              <a:t>Raise awareness on threats affecting CAMI species and necessary behavioural change.</a:t>
            </a:r>
          </a:p>
        </p:txBody>
      </p:sp>
      <p:pic>
        <p:nvPicPr>
          <p:cNvPr id="6" name="Рисунок 2">
            <a:extLst>
              <a:ext uri="{FF2B5EF4-FFF2-40B4-BE49-F238E27FC236}">
                <a16:creationId xmlns:a16="http://schemas.microsoft.com/office/drawing/2014/main" id="{D89D2D32-A6B1-6509-44B5-F4F944F68EFC}"/>
              </a:ext>
            </a:extLst>
          </p:cNvPr>
          <p:cNvPicPr>
            <a:picLocks noChangeAspect="1"/>
          </p:cNvPicPr>
          <p:nvPr/>
        </p:nvPicPr>
        <p:blipFill>
          <a:blip r:embed="rId3"/>
          <a:stretch>
            <a:fillRect/>
          </a:stretch>
        </p:blipFill>
        <p:spPr>
          <a:xfrm>
            <a:off x="9221869" y="4584299"/>
            <a:ext cx="1954132" cy="2185577"/>
          </a:xfrm>
          <a:prstGeom prst="rect">
            <a:avLst/>
          </a:prstGeom>
        </p:spPr>
      </p:pic>
    </p:spTree>
    <p:extLst>
      <p:ext uri="{BB962C8B-B14F-4D97-AF65-F5344CB8AC3E}">
        <p14:creationId xmlns:p14="http://schemas.microsoft.com/office/powerpoint/2010/main" val="222665771"/>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A9667E-C657-4082-98F5-0CF3E5F644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214407" cy="7031911"/>
          </a:xfrm>
          <a:prstGeom prst="rect">
            <a:avLst/>
          </a:prstGeom>
        </p:spPr>
      </p:pic>
      <p:pic>
        <p:nvPicPr>
          <p:cNvPr id="9" name="Picture 8">
            <a:extLst>
              <a:ext uri="{FF2B5EF4-FFF2-40B4-BE49-F238E27FC236}">
                <a16:creationId xmlns:a16="http://schemas.microsoft.com/office/drawing/2014/main" id="{910B5AAA-C9AA-440C-8237-A482D906C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7711" y="6288443"/>
            <a:ext cx="613177" cy="607499"/>
          </a:xfrm>
          <a:prstGeom prst="rect">
            <a:avLst/>
          </a:prstGeom>
        </p:spPr>
      </p:pic>
      <p:pic>
        <p:nvPicPr>
          <p:cNvPr id="10" name="Picture 9">
            <a:extLst>
              <a:ext uri="{FF2B5EF4-FFF2-40B4-BE49-F238E27FC236}">
                <a16:creationId xmlns:a16="http://schemas.microsoft.com/office/drawing/2014/main" id="{A8A9A0B9-2BC4-4B84-8ADD-D752E3F069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2242" y="6370112"/>
            <a:ext cx="863864" cy="525830"/>
          </a:xfrm>
          <a:prstGeom prst="rect">
            <a:avLst/>
          </a:prstGeom>
        </p:spPr>
      </p:pic>
      <p:grpSp>
        <p:nvGrpSpPr>
          <p:cNvPr id="5" name="Group 4">
            <a:extLst>
              <a:ext uri="{FF2B5EF4-FFF2-40B4-BE49-F238E27FC236}">
                <a16:creationId xmlns:a16="http://schemas.microsoft.com/office/drawing/2014/main" id="{94F81EEC-3F50-4B61-9381-C4EA43D8C4DA}"/>
              </a:ext>
            </a:extLst>
          </p:cNvPr>
          <p:cNvGrpSpPr/>
          <p:nvPr/>
        </p:nvGrpSpPr>
        <p:grpSpPr>
          <a:xfrm>
            <a:off x="4202699" y="1590252"/>
            <a:ext cx="3809007" cy="3677495"/>
            <a:chOff x="3165986" y="1779639"/>
            <a:chExt cx="3809007" cy="3677495"/>
          </a:xfrm>
        </p:grpSpPr>
        <p:sp>
          <p:nvSpPr>
            <p:cNvPr id="11" name="Oval 10">
              <a:extLst>
                <a:ext uri="{FF2B5EF4-FFF2-40B4-BE49-F238E27FC236}">
                  <a16:creationId xmlns:a16="http://schemas.microsoft.com/office/drawing/2014/main" id="{66B56028-F186-4C7E-B8A3-0CE305F7B0E5}"/>
                </a:ext>
              </a:extLst>
            </p:cNvPr>
            <p:cNvSpPr/>
            <p:nvPr/>
          </p:nvSpPr>
          <p:spPr>
            <a:xfrm>
              <a:off x="3165986" y="1779639"/>
              <a:ext cx="3809007" cy="3677495"/>
            </a:xfrm>
            <a:prstGeom prst="ellipse">
              <a:avLst/>
            </a:prstGeom>
            <a:solidFill>
              <a:schemeClr val="accent6">
                <a:lumMod val="75000"/>
                <a:alpha val="55156"/>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1" i="0" u="none" strike="noStrike" cap="none" spc="0" normalizeH="0" baseline="0">
                <a:ln>
                  <a:noFill/>
                </a:ln>
                <a:solidFill>
                  <a:srgbClr val="FFFFFF"/>
                </a:solidFill>
                <a:effectLst/>
                <a:uFillTx/>
                <a:latin typeface="+mn-lt"/>
                <a:ea typeface="+mn-ea"/>
                <a:cs typeface="+mn-cs"/>
                <a:sym typeface="Roboto Condensed"/>
              </a:endParaRPr>
            </a:p>
          </p:txBody>
        </p:sp>
        <p:sp>
          <p:nvSpPr>
            <p:cNvPr id="3" name="TextBox 2">
              <a:extLst>
                <a:ext uri="{FF2B5EF4-FFF2-40B4-BE49-F238E27FC236}">
                  <a16:creationId xmlns:a16="http://schemas.microsoft.com/office/drawing/2014/main" id="{4878A5A1-1FA8-4DB2-A962-09B22ED3475B}"/>
                </a:ext>
              </a:extLst>
            </p:cNvPr>
            <p:cNvSpPr txBox="1"/>
            <p:nvPr/>
          </p:nvSpPr>
          <p:spPr>
            <a:xfrm>
              <a:off x="3352998" y="2981110"/>
              <a:ext cx="3434982" cy="2297077"/>
            </a:xfrm>
            <a:prstGeom prst="rect">
              <a:avLst/>
            </a:prstGeom>
          </p:spPr>
          <p:txBody>
            <a:bodyPr vert="horz" wrap="none" lIns="89331" tIns="44665" rIns="89331" bIns="44665" rtlCol="0">
              <a:noAutofit/>
            </a:bodyPr>
            <a:lstStyle/>
            <a:p>
              <a:pPr algn="ctr"/>
              <a:r>
                <a:rPr lang="de-DE" sz="2400">
                  <a:solidFill>
                    <a:schemeClr val="bg2">
                      <a:lumMod val="25000"/>
                    </a:schemeClr>
                  </a:solidFill>
                  <a:latin typeface="Roboto Condensed Light" panose="02000000000000000000" pitchFamily="2" charset="0"/>
                  <a:ea typeface="Roboto Condensed Light" panose="02000000000000000000" pitchFamily="2" charset="0"/>
                </a:rPr>
                <a:t>Frankfurt</a:t>
              </a:r>
            </a:p>
            <a:p>
              <a:pPr algn="ctr"/>
              <a:r>
                <a:rPr lang="de-DE" sz="2400">
                  <a:solidFill>
                    <a:schemeClr val="bg2">
                      <a:lumMod val="25000"/>
                    </a:schemeClr>
                  </a:solidFill>
                  <a:latin typeface="Roboto Condensed Light" panose="02000000000000000000" pitchFamily="2" charset="0"/>
                  <a:ea typeface="Roboto Condensed Light" panose="02000000000000000000" pitchFamily="2" charset="0"/>
                </a:rPr>
                <a:t>Zoological Society</a:t>
              </a:r>
            </a:p>
            <a:p>
              <a:pPr algn="ctr"/>
              <a:r>
                <a:rPr lang="de-DE" sz="2400" err="1">
                  <a:solidFill>
                    <a:schemeClr val="bg2">
                      <a:lumMod val="25000"/>
                    </a:schemeClr>
                  </a:solidFill>
                  <a:latin typeface="Roboto Condensed Light" panose="02000000000000000000" pitchFamily="2" charset="0"/>
                  <a:ea typeface="Roboto Condensed Light" panose="02000000000000000000" pitchFamily="2" charset="0"/>
                </a:rPr>
                <a:t>supports</a:t>
              </a:r>
              <a:r>
                <a:rPr lang="de-DE" sz="2400">
                  <a:solidFill>
                    <a:schemeClr val="bg2">
                      <a:lumMod val="25000"/>
                    </a:schemeClr>
                  </a:solidFill>
                  <a:latin typeface="Roboto Condensed Light" panose="02000000000000000000" pitchFamily="2" charset="0"/>
                  <a:ea typeface="Roboto Condensed Light" panose="02000000000000000000" pitchFamily="2" charset="0"/>
                </a:rPr>
                <a:t> CAMI </a:t>
              </a:r>
              <a:r>
                <a:rPr lang="de-DE" sz="2400" err="1">
                  <a:solidFill>
                    <a:schemeClr val="bg2">
                      <a:lumMod val="25000"/>
                    </a:schemeClr>
                  </a:solidFill>
                  <a:latin typeface="Roboto Condensed Light" panose="02000000000000000000" pitchFamily="2" charset="0"/>
                  <a:ea typeface="Roboto Condensed Light" panose="02000000000000000000" pitchFamily="2" charset="0"/>
                </a:rPr>
                <a:t>through</a:t>
              </a:r>
              <a:r>
                <a:rPr lang="de-DE" sz="2400">
                  <a:solidFill>
                    <a:schemeClr val="bg2">
                      <a:lumMod val="25000"/>
                    </a:schemeClr>
                  </a:solidFill>
                  <a:latin typeface="Roboto Condensed Light" panose="02000000000000000000" pitchFamily="2" charset="0"/>
                  <a:ea typeface="Roboto Condensed Light" panose="02000000000000000000" pitchFamily="2" charset="0"/>
                </a:rPr>
                <a:t> </a:t>
              </a:r>
              <a:r>
                <a:rPr lang="de-DE" sz="2400" err="1">
                  <a:solidFill>
                    <a:schemeClr val="bg2">
                      <a:lumMod val="25000"/>
                    </a:schemeClr>
                  </a:solidFill>
                  <a:latin typeface="Roboto Condensed Light" panose="02000000000000000000" pitchFamily="2" charset="0"/>
                  <a:ea typeface="Roboto Condensed Light" panose="02000000000000000000" pitchFamily="2" charset="0"/>
                </a:rPr>
                <a:t>the</a:t>
              </a:r>
              <a:endParaRPr lang="de-DE" sz="2400">
                <a:solidFill>
                  <a:schemeClr val="bg2">
                    <a:lumMod val="25000"/>
                  </a:schemeClr>
                </a:solidFill>
                <a:latin typeface="Roboto Condensed Light" panose="02000000000000000000" pitchFamily="2" charset="0"/>
                <a:ea typeface="Roboto Condensed Light" panose="02000000000000000000" pitchFamily="2" charset="0"/>
              </a:endParaRPr>
            </a:p>
            <a:p>
              <a:pPr algn="ctr"/>
              <a:r>
                <a:rPr lang="de-DE" sz="2400" err="1">
                  <a:solidFill>
                    <a:schemeClr val="bg2">
                      <a:lumMod val="25000"/>
                    </a:schemeClr>
                  </a:solidFill>
                  <a:latin typeface="Roboto Condensed Light" panose="02000000000000000000" pitchFamily="2" charset="0"/>
                  <a:ea typeface="Roboto Condensed Light" panose="02000000000000000000" pitchFamily="2" charset="0"/>
                </a:rPr>
                <a:t>Altyn</a:t>
              </a:r>
              <a:r>
                <a:rPr lang="de-DE" sz="2400">
                  <a:solidFill>
                    <a:schemeClr val="bg2">
                      <a:lumMod val="25000"/>
                    </a:schemeClr>
                  </a:solidFill>
                  <a:latin typeface="Roboto Condensed Light" panose="02000000000000000000" pitchFamily="2" charset="0"/>
                  <a:ea typeface="Roboto Condensed Light" panose="02000000000000000000" pitchFamily="2" charset="0"/>
                </a:rPr>
                <a:t> </a:t>
              </a:r>
              <a:r>
                <a:rPr lang="de-DE" sz="2400" err="1">
                  <a:solidFill>
                    <a:schemeClr val="bg2">
                      <a:lumMod val="25000"/>
                    </a:schemeClr>
                  </a:solidFill>
                  <a:latin typeface="Roboto Condensed Light" panose="02000000000000000000" pitchFamily="2" charset="0"/>
                  <a:ea typeface="Roboto Condensed Light" panose="02000000000000000000" pitchFamily="2" charset="0"/>
                </a:rPr>
                <a:t>Dala</a:t>
              </a:r>
              <a:r>
                <a:rPr lang="de-DE" sz="2400">
                  <a:solidFill>
                    <a:schemeClr val="bg2">
                      <a:lumMod val="25000"/>
                    </a:schemeClr>
                  </a:solidFill>
                  <a:latin typeface="Roboto Condensed Light" panose="02000000000000000000" pitchFamily="2" charset="0"/>
                  <a:ea typeface="Roboto Condensed Light" panose="02000000000000000000" pitchFamily="2" charset="0"/>
                </a:rPr>
                <a:t> </a:t>
              </a:r>
              <a:r>
                <a:rPr lang="de-DE" sz="2400" err="1">
                  <a:solidFill>
                    <a:schemeClr val="bg2">
                      <a:lumMod val="25000"/>
                    </a:schemeClr>
                  </a:solidFill>
                  <a:latin typeface="Roboto Condensed Light" panose="02000000000000000000" pitchFamily="2" charset="0"/>
                  <a:ea typeface="Roboto Condensed Light" panose="02000000000000000000" pitchFamily="2" charset="0"/>
                </a:rPr>
                <a:t>Conservation</a:t>
              </a:r>
              <a:endParaRPr lang="de-DE" sz="2400">
                <a:solidFill>
                  <a:schemeClr val="bg2">
                    <a:lumMod val="25000"/>
                  </a:schemeClr>
                </a:solidFill>
                <a:latin typeface="Roboto Condensed Light" panose="02000000000000000000" pitchFamily="2" charset="0"/>
                <a:ea typeface="Roboto Condensed Light" panose="02000000000000000000" pitchFamily="2" charset="0"/>
              </a:endParaRPr>
            </a:p>
            <a:p>
              <a:pPr algn="ctr"/>
              <a:r>
                <a:rPr lang="de-DE" sz="2400">
                  <a:solidFill>
                    <a:schemeClr val="bg2">
                      <a:lumMod val="25000"/>
                    </a:schemeClr>
                  </a:solidFill>
                  <a:latin typeface="Roboto Condensed Light" panose="02000000000000000000" pitchFamily="2" charset="0"/>
                  <a:ea typeface="Roboto Condensed Light" panose="02000000000000000000" pitchFamily="2" charset="0"/>
                </a:rPr>
                <a:t>Initiative</a:t>
              </a:r>
              <a:endParaRPr lang="ru-RU" sz="2400">
                <a:solidFill>
                  <a:schemeClr val="bg2">
                    <a:lumMod val="25000"/>
                  </a:schemeClr>
                </a:solidFill>
                <a:latin typeface="Roboto Condensed Light" panose="02000000000000000000" pitchFamily="2" charset="0"/>
                <a:ea typeface="Roboto Condensed Light" panose="02000000000000000000" pitchFamily="2" charset="0"/>
              </a:endParaRPr>
            </a:p>
          </p:txBody>
        </p:sp>
        <p:pic>
          <p:nvPicPr>
            <p:cNvPr id="12" name="Picture 11">
              <a:extLst>
                <a:ext uri="{FF2B5EF4-FFF2-40B4-BE49-F238E27FC236}">
                  <a16:creationId xmlns:a16="http://schemas.microsoft.com/office/drawing/2014/main" id="{E659B3F8-CD19-49B7-8511-465D27364D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6043" y="1952219"/>
              <a:ext cx="1028891" cy="1028891"/>
            </a:xfrm>
            <a:prstGeom prst="rect">
              <a:avLst/>
            </a:prstGeom>
          </p:spPr>
        </p:pic>
      </p:grpSp>
      <p:sp>
        <p:nvSpPr>
          <p:cNvPr id="23" name="Rectangle: Rounded Corners 22">
            <a:extLst>
              <a:ext uri="{FF2B5EF4-FFF2-40B4-BE49-F238E27FC236}">
                <a16:creationId xmlns:a16="http://schemas.microsoft.com/office/drawing/2014/main" id="{292BA1FF-2472-49B1-B3C6-98A28A3BE6BF}"/>
              </a:ext>
            </a:extLst>
          </p:cNvPr>
          <p:cNvSpPr/>
          <p:nvPr/>
        </p:nvSpPr>
        <p:spPr>
          <a:xfrm>
            <a:off x="7017874" y="5736826"/>
            <a:ext cx="2219092" cy="965166"/>
          </a:xfrm>
          <a:prstGeom prst="roundRect">
            <a:avLst/>
          </a:prstGeom>
          <a:solidFill>
            <a:schemeClr val="accent6">
              <a:lumMod val="5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err="1"/>
              <a:t>Activities</a:t>
            </a:r>
            <a:r>
              <a:rPr lang="de-DE"/>
              <a:t> at </a:t>
            </a:r>
            <a:r>
              <a:rPr lang="de-DE" err="1"/>
              <a:t>the</a:t>
            </a:r>
            <a:r>
              <a:rPr lang="de-DE"/>
              <a:t> Northern and western </a:t>
            </a:r>
            <a:r>
              <a:rPr lang="de-DE" err="1"/>
              <a:t>Ustyurt</a:t>
            </a:r>
            <a:endParaRPr lang="ru-RU"/>
          </a:p>
        </p:txBody>
      </p:sp>
      <p:sp>
        <p:nvSpPr>
          <p:cNvPr id="25" name="Rectangle: Rounded Corners 24">
            <a:extLst>
              <a:ext uri="{FF2B5EF4-FFF2-40B4-BE49-F238E27FC236}">
                <a16:creationId xmlns:a16="http://schemas.microsoft.com/office/drawing/2014/main" id="{DE239593-80AD-4EA9-A00C-0CBEF740B662}"/>
              </a:ext>
            </a:extLst>
          </p:cNvPr>
          <p:cNvSpPr/>
          <p:nvPr/>
        </p:nvSpPr>
        <p:spPr>
          <a:xfrm>
            <a:off x="176647" y="423419"/>
            <a:ext cx="3181929" cy="1506811"/>
          </a:xfrm>
          <a:prstGeom prst="roundRect">
            <a:avLst/>
          </a:prstGeom>
          <a:solidFill>
            <a:schemeClr val="accent6">
              <a:lumMod val="5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a:t>Development </a:t>
            </a:r>
            <a:r>
              <a:rPr lang="de-DE" err="1"/>
              <a:t>of</a:t>
            </a:r>
            <a:r>
              <a:rPr lang="de-DE"/>
              <a:t> </a:t>
            </a:r>
            <a:r>
              <a:rPr lang="de-DE" err="1"/>
              <a:t>legislation</a:t>
            </a:r>
            <a:r>
              <a:rPr lang="de-DE"/>
              <a:t> and </a:t>
            </a:r>
            <a:r>
              <a:rPr lang="de-DE" err="1"/>
              <a:t>raising</a:t>
            </a:r>
            <a:r>
              <a:rPr lang="de-DE"/>
              <a:t> </a:t>
            </a:r>
            <a:r>
              <a:rPr lang="de-DE" err="1"/>
              <a:t>capacity</a:t>
            </a:r>
            <a:r>
              <a:rPr lang="de-DE"/>
              <a:t> in </a:t>
            </a:r>
            <a:r>
              <a:rPr lang="de-DE" err="1"/>
              <a:t>the</a:t>
            </a:r>
            <a:r>
              <a:rPr lang="de-DE"/>
              <a:t> </a:t>
            </a:r>
            <a:r>
              <a:rPr lang="de-DE" err="1"/>
              <a:t>field</a:t>
            </a:r>
            <a:r>
              <a:rPr lang="de-DE"/>
              <a:t> </a:t>
            </a:r>
            <a:r>
              <a:rPr lang="de-DE" err="1"/>
              <a:t>of</a:t>
            </a:r>
            <a:r>
              <a:rPr lang="de-DE"/>
              <a:t> </a:t>
            </a:r>
            <a:r>
              <a:rPr lang="de-DE" err="1"/>
              <a:t>mitigation</a:t>
            </a:r>
            <a:r>
              <a:rPr lang="de-DE"/>
              <a:t> </a:t>
            </a:r>
            <a:r>
              <a:rPr lang="de-DE" err="1"/>
              <a:t>of</a:t>
            </a:r>
            <a:r>
              <a:rPr lang="de-DE"/>
              <a:t> </a:t>
            </a:r>
            <a:r>
              <a:rPr lang="de-DE" err="1"/>
              <a:t>barrier</a:t>
            </a:r>
            <a:r>
              <a:rPr lang="de-DE"/>
              <a:t> </a:t>
            </a:r>
            <a:r>
              <a:rPr lang="de-DE" err="1"/>
              <a:t>effects</a:t>
            </a:r>
            <a:r>
              <a:rPr lang="de-DE"/>
              <a:t> </a:t>
            </a:r>
            <a:r>
              <a:rPr lang="de-DE" err="1"/>
              <a:t>of</a:t>
            </a:r>
            <a:r>
              <a:rPr lang="de-DE"/>
              <a:t> </a:t>
            </a:r>
            <a:r>
              <a:rPr lang="de-DE" err="1"/>
              <a:t>infrastructure</a:t>
            </a:r>
            <a:r>
              <a:rPr lang="de-DE"/>
              <a:t>, anti-</a:t>
            </a:r>
            <a:r>
              <a:rPr lang="de-DE" err="1"/>
              <a:t>poaching</a:t>
            </a:r>
            <a:r>
              <a:rPr lang="de-DE"/>
              <a:t> and </a:t>
            </a:r>
            <a:r>
              <a:rPr lang="de-DE" err="1"/>
              <a:t>sustainable</a:t>
            </a:r>
            <a:r>
              <a:rPr lang="de-DE"/>
              <a:t> </a:t>
            </a:r>
            <a:r>
              <a:rPr lang="de-DE" err="1"/>
              <a:t>use</a:t>
            </a:r>
            <a:endParaRPr lang="ru-RU"/>
          </a:p>
        </p:txBody>
      </p:sp>
      <p:sp>
        <p:nvSpPr>
          <p:cNvPr id="26" name="Rectangle: Rounded Corners 25">
            <a:extLst>
              <a:ext uri="{FF2B5EF4-FFF2-40B4-BE49-F238E27FC236}">
                <a16:creationId xmlns:a16="http://schemas.microsoft.com/office/drawing/2014/main" id="{F8460EE4-0279-44D9-917D-ED6BE907E3B4}"/>
              </a:ext>
            </a:extLst>
          </p:cNvPr>
          <p:cNvSpPr/>
          <p:nvPr/>
        </p:nvSpPr>
        <p:spPr>
          <a:xfrm>
            <a:off x="4202699" y="233197"/>
            <a:ext cx="2219092" cy="965166"/>
          </a:xfrm>
          <a:prstGeom prst="roundRect">
            <a:avLst/>
          </a:prstGeom>
          <a:solidFill>
            <a:schemeClr val="accent6">
              <a:lumMod val="5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err="1"/>
              <a:t>Identification</a:t>
            </a:r>
            <a:r>
              <a:rPr lang="de-DE"/>
              <a:t> and </a:t>
            </a:r>
            <a:r>
              <a:rPr lang="de-DE" err="1"/>
              <a:t>preparation</a:t>
            </a:r>
            <a:r>
              <a:rPr lang="de-DE"/>
              <a:t> </a:t>
            </a:r>
            <a:r>
              <a:rPr lang="de-DE" err="1"/>
              <a:t>of</a:t>
            </a:r>
            <a:r>
              <a:rPr lang="de-DE"/>
              <a:t> </a:t>
            </a:r>
            <a:r>
              <a:rPr lang="de-DE" err="1"/>
              <a:t>new</a:t>
            </a:r>
            <a:r>
              <a:rPr lang="de-DE"/>
              <a:t> PAs and OECMs</a:t>
            </a:r>
            <a:endParaRPr lang="ru-RU"/>
          </a:p>
        </p:txBody>
      </p:sp>
      <p:sp>
        <p:nvSpPr>
          <p:cNvPr id="27" name="Rectangle: Rounded Corners 26">
            <a:extLst>
              <a:ext uri="{FF2B5EF4-FFF2-40B4-BE49-F238E27FC236}">
                <a16:creationId xmlns:a16="http://schemas.microsoft.com/office/drawing/2014/main" id="{4111365E-2228-4574-BCA7-CE32C1598A4D}"/>
              </a:ext>
            </a:extLst>
          </p:cNvPr>
          <p:cNvSpPr/>
          <p:nvPr/>
        </p:nvSpPr>
        <p:spPr>
          <a:xfrm>
            <a:off x="3531831" y="5588241"/>
            <a:ext cx="2280159" cy="1250914"/>
          </a:xfrm>
          <a:prstGeom prst="roundRect">
            <a:avLst/>
          </a:prstGeom>
          <a:solidFill>
            <a:schemeClr val="accent6">
              <a:lumMod val="5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a:t>Use </a:t>
            </a:r>
            <a:r>
              <a:rPr lang="de-DE" err="1"/>
              <a:t>of</a:t>
            </a:r>
            <a:r>
              <a:rPr lang="de-DE"/>
              <a:t> </a:t>
            </a:r>
            <a:r>
              <a:rPr lang="de-DE" err="1"/>
              <a:t>new</a:t>
            </a:r>
            <a:r>
              <a:rPr lang="de-DE"/>
              <a:t> </a:t>
            </a:r>
            <a:r>
              <a:rPr lang="de-DE" err="1"/>
              <a:t>technologies</a:t>
            </a:r>
            <a:r>
              <a:rPr lang="de-DE"/>
              <a:t> </a:t>
            </a:r>
            <a:r>
              <a:rPr lang="de-DE" err="1"/>
              <a:t>for</a:t>
            </a:r>
            <a:r>
              <a:rPr lang="de-DE"/>
              <a:t> anti-</a:t>
            </a:r>
            <a:r>
              <a:rPr lang="de-DE" err="1"/>
              <a:t>poaching</a:t>
            </a:r>
            <a:r>
              <a:rPr lang="de-DE"/>
              <a:t> and </a:t>
            </a:r>
            <a:r>
              <a:rPr lang="de-DE" err="1"/>
              <a:t>fighting</a:t>
            </a:r>
            <a:r>
              <a:rPr lang="de-DE"/>
              <a:t> illegal trade</a:t>
            </a:r>
            <a:endParaRPr lang="ru-RU"/>
          </a:p>
        </p:txBody>
      </p:sp>
      <p:sp>
        <p:nvSpPr>
          <p:cNvPr id="28" name="Rectangle: Rounded Corners 27">
            <a:extLst>
              <a:ext uri="{FF2B5EF4-FFF2-40B4-BE49-F238E27FC236}">
                <a16:creationId xmlns:a16="http://schemas.microsoft.com/office/drawing/2014/main" id="{D2D4702D-66F5-4D9F-ACEA-869F895C5F8B}"/>
              </a:ext>
            </a:extLst>
          </p:cNvPr>
          <p:cNvSpPr/>
          <p:nvPr/>
        </p:nvSpPr>
        <p:spPr>
          <a:xfrm>
            <a:off x="9236966" y="4203894"/>
            <a:ext cx="2396372" cy="1197372"/>
          </a:xfrm>
          <a:prstGeom prst="roundRect">
            <a:avLst/>
          </a:prstGeom>
          <a:solidFill>
            <a:schemeClr val="accent6">
              <a:lumMod val="5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err="1"/>
              <a:t>Solving</a:t>
            </a:r>
            <a:r>
              <a:rPr lang="de-DE"/>
              <a:t> human-</a:t>
            </a:r>
            <a:r>
              <a:rPr lang="de-DE" err="1"/>
              <a:t>wildlife</a:t>
            </a:r>
            <a:r>
              <a:rPr lang="de-DE"/>
              <a:t> </a:t>
            </a:r>
            <a:r>
              <a:rPr lang="de-DE" err="1"/>
              <a:t>conflicts</a:t>
            </a:r>
            <a:r>
              <a:rPr lang="de-DE"/>
              <a:t> and </a:t>
            </a:r>
            <a:r>
              <a:rPr lang="de-DE" err="1"/>
              <a:t>community</a:t>
            </a:r>
            <a:r>
              <a:rPr lang="de-DE"/>
              <a:t> </a:t>
            </a:r>
            <a:r>
              <a:rPr lang="de-DE" err="1"/>
              <a:t>engagement</a:t>
            </a:r>
            <a:endParaRPr lang="ru-RU"/>
          </a:p>
        </p:txBody>
      </p:sp>
      <p:sp>
        <p:nvSpPr>
          <p:cNvPr id="29" name="Rectangle: Rounded Corners 28">
            <a:extLst>
              <a:ext uri="{FF2B5EF4-FFF2-40B4-BE49-F238E27FC236}">
                <a16:creationId xmlns:a16="http://schemas.microsoft.com/office/drawing/2014/main" id="{D9B0532E-CE9C-434C-9F7F-55DAE4556BD7}"/>
              </a:ext>
            </a:extLst>
          </p:cNvPr>
          <p:cNvSpPr/>
          <p:nvPr/>
        </p:nvSpPr>
        <p:spPr>
          <a:xfrm>
            <a:off x="9248619" y="2463833"/>
            <a:ext cx="2219092" cy="965166"/>
          </a:xfrm>
          <a:prstGeom prst="roundRect">
            <a:avLst/>
          </a:prstGeom>
          <a:solidFill>
            <a:schemeClr val="accent6">
              <a:lumMod val="5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err="1"/>
              <a:t>Improving</a:t>
            </a:r>
            <a:r>
              <a:rPr lang="de-DE"/>
              <a:t> </a:t>
            </a:r>
            <a:r>
              <a:rPr lang="de-DE" err="1"/>
              <a:t>wildlife</a:t>
            </a:r>
            <a:r>
              <a:rPr lang="de-DE"/>
              <a:t> </a:t>
            </a:r>
            <a:r>
              <a:rPr lang="de-DE" err="1"/>
              <a:t>health</a:t>
            </a:r>
            <a:r>
              <a:rPr lang="de-DE"/>
              <a:t> </a:t>
            </a:r>
            <a:r>
              <a:rPr lang="de-DE" err="1"/>
              <a:t>procedures</a:t>
            </a:r>
            <a:endParaRPr lang="ru-RU"/>
          </a:p>
        </p:txBody>
      </p:sp>
      <p:sp>
        <p:nvSpPr>
          <p:cNvPr id="30" name="Rectangle: Rounded Corners 29">
            <a:extLst>
              <a:ext uri="{FF2B5EF4-FFF2-40B4-BE49-F238E27FC236}">
                <a16:creationId xmlns:a16="http://schemas.microsoft.com/office/drawing/2014/main" id="{0DDF392C-A207-4BD6-BC2A-5A59E45CD464}"/>
              </a:ext>
            </a:extLst>
          </p:cNvPr>
          <p:cNvSpPr/>
          <p:nvPr/>
        </p:nvSpPr>
        <p:spPr>
          <a:xfrm>
            <a:off x="8459445" y="182001"/>
            <a:ext cx="2966661" cy="1760292"/>
          </a:xfrm>
          <a:prstGeom prst="roundRect">
            <a:avLst/>
          </a:prstGeom>
          <a:solidFill>
            <a:schemeClr val="accent6">
              <a:lumMod val="5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err="1"/>
              <a:t>Maintaining</a:t>
            </a:r>
            <a:r>
              <a:rPr lang="de-DE"/>
              <a:t> </a:t>
            </a:r>
            <a:r>
              <a:rPr lang="de-DE" err="1"/>
              <a:t>or</a:t>
            </a:r>
            <a:r>
              <a:rPr lang="de-DE"/>
              <a:t> establishing </a:t>
            </a:r>
            <a:r>
              <a:rPr lang="de-DE" err="1"/>
              <a:t>connectivity</a:t>
            </a:r>
            <a:r>
              <a:rPr lang="de-DE"/>
              <a:t> </a:t>
            </a:r>
            <a:r>
              <a:rPr lang="de-DE" err="1"/>
              <a:t>by</a:t>
            </a:r>
            <a:r>
              <a:rPr lang="de-DE"/>
              <a:t> </a:t>
            </a:r>
            <a:r>
              <a:rPr lang="de-DE" err="1"/>
              <a:t>mitigating</a:t>
            </a:r>
            <a:r>
              <a:rPr lang="de-DE"/>
              <a:t> </a:t>
            </a:r>
            <a:r>
              <a:rPr lang="de-DE" err="1"/>
              <a:t>barrier</a:t>
            </a:r>
            <a:r>
              <a:rPr lang="de-DE"/>
              <a:t> </a:t>
            </a:r>
            <a:r>
              <a:rPr lang="de-DE" err="1"/>
              <a:t>effects</a:t>
            </a:r>
            <a:r>
              <a:rPr lang="de-DE"/>
              <a:t> </a:t>
            </a:r>
            <a:r>
              <a:rPr lang="de-DE" err="1"/>
              <a:t>of</a:t>
            </a:r>
            <a:r>
              <a:rPr lang="de-DE"/>
              <a:t> </a:t>
            </a:r>
            <a:r>
              <a:rPr lang="de-DE" err="1"/>
              <a:t>infrastructure</a:t>
            </a:r>
            <a:r>
              <a:rPr lang="de-DE"/>
              <a:t>, </a:t>
            </a:r>
            <a:r>
              <a:rPr lang="de-DE" err="1"/>
              <a:t>developing</a:t>
            </a:r>
            <a:r>
              <a:rPr lang="de-DE"/>
              <a:t> PCA </a:t>
            </a:r>
            <a:r>
              <a:rPr lang="de-DE" err="1"/>
              <a:t>networks</a:t>
            </a:r>
            <a:r>
              <a:rPr lang="de-DE"/>
              <a:t> and </a:t>
            </a:r>
            <a:r>
              <a:rPr lang="de-DE" err="1"/>
              <a:t>raising</a:t>
            </a:r>
            <a:r>
              <a:rPr lang="de-DE"/>
              <a:t> </a:t>
            </a:r>
            <a:r>
              <a:rPr lang="de-DE" err="1"/>
              <a:t>capacity</a:t>
            </a:r>
            <a:endParaRPr lang="ru-RU"/>
          </a:p>
        </p:txBody>
      </p:sp>
      <p:sp>
        <p:nvSpPr>
          <p:cNvPr id="31" name="Rectangle: Rounded Corners 30">
            <a:extLst>
              <a:ext uri="{FF2B5EF4-FFF2-40B4-BE49-F238E27FC236}">
                <a16:creationId xmlns:a16="http://schemas.microsoft.com/office/drawing/2014/main" id="{AFA450AF-0E2A-45BB-990D-B6FD19B966A4}"/>
              </a:ext>
            </a:extLst>
          </p:cNvPr>
          <p:cNvSpPr/>
          <p:nvPr/>
        </p:nvSpPr>
        <p:spPr>
          <a:xfrm>
            <a:off x="826812" y="5021420"/>
            <a:ext cx="2219092" cy="965166"/>
          </a:xfrm>
          <a:prstGeom prst="roundRect">
            <a:avLst/>
          </a:prstGeom>
          <a:solidFill>
            <a:schemeClr val="accent6">
              <a:lumMod val="5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a:t>International </a:t>
            </a:r>
            <a:r>
              <a:rPr lang="de-DE" err="1"/>
              <a:t>events</a:t>
            </a:r>
            <a:r>
              <a:rPr lang="de-DE"/>
              <a:t> and </a:t>
            </a:r>
            <a:r>
              <a:rPr lang="de-DE" err="1"/>
              <a:t>awareness</a:t>
            </a:r>
            <a:r>
              <a:rPr lang="de-DE"/>
              <a:t> </a:t>
            </a:r>
            <a:r>
              <a:rPr lang="de-DE" err="1"/>
              <a:t>raising</a:t>
            </a:r>
            <a:endParaRPr lang="ru-RU"/>
          </a:p>
        </p:txBody>
      </p:sp>
      <p:sp>
        <p:nvSpPr>
          <p:cNvPr id="32" name="Rectangle: Rounded Corners 31">
            <a:extLst>
              <a:ext uri="{FF2B5EF4-FFF2-40B4-BE49-F238E27FC236}">
                <a16:creationId xmlns:a16="http://schemas.microsoft.com/office/drawing/2014/main" id="{9F873DD8-4B39-4F68-ABAA-C6FAE8A25B66}"/>
              </a:ext>
            </a:extLst>
          </p:cNvPr>
          <p:cNvSpPr/>
          <p:nvPr/>
        </p:nvSpPr>
        <p:spPr>
          <a:xfrm>
            <a:off x="504733" y="2848766"/>
            <a:ext cx="2398043" cy="1334378"/>
          </a:xfrm>
          <a:prstGeom prst="roundRect">
            <a:avLst/>
          </a:prstGeom>
          <a:solidFill>
            <a:schemeClr val="accent6">
              <a:lumMod val="5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a:t>Mapping </a:t>
            </a:r>
            <a:r>
              <a:rPr lang="de-DE" err="1"/>
              <a:t>wildlife</a:t>
            </a:r>
            <a:r>
              <a:rPr lang="de-DE"/>
              <a:t> </a:t>
            </a:r>
            <a:r>
              <a:rPr lang="de-DE" err="1"/>
              <a:t>movements</a:t>
            </a:r>
            <a:r>
              <a:rPr lang="de-DE"/>
              <a:t>, </a:t>
            </a:r>
            <a:r>
              <a:rPr lang="de-DE" err="1"/>
              <a:t>conducting</a:t>
            </a:r>
            <a:r>
              <a:rPr lang="de-DE"/>
              <a:t> </a:t>
            </a:r>
            <a:r>
              <a:rPr lang="de-DE" err="1"/>
              <a:t>surveys</a:t>
            </a:r>
            <a:r>
              <a:rPr lang="de-DE"/>
              <a:t> and </a:t>
            </a:r>
            <a:r>
              <a:rPr lang="de-DE" err="1"/>
              <a:t>training</a:t>
            </a:r>
            <a:r>
              <a:rPr lang="de-DE"/>
              <a:t> </a:t>
            </a:r>
            <a:r>
              <a:rPr lang="de-DE" err="1"/>
              <a:t>rangers</a:t>
            </a:r>
            <a:endParaRPr lang="ru-RU"/>
          </a:p>
        </p:txBody>
      </p:sp>
      <p:cxnSp>
        <p:nvCxnSpPr>
          <p:cNvPr id="34" name="Straight Connector 33">
            <a:extLst>
              <a:ext uri="{FF2B5EF4-FFF2-40B4-BE49-F238E27FC236}">
                <a16:creationId xmlns:a16="http://schemas.microsoft.com/office/drawing/2014/main" id="{E143ACB4-E0DD-4870-B4E9-BE9925077005}"/>
              </a:ext>
            </a:extLst>
          </p:cNvPr>
          <p:cNvCxnSpPr>
            <a:stCxn id="11" idx="1"/>
          </p:cNvCxnSpPr>
          <p:nvPr/>
        </p:nvCxnSpPr>
        <p:spPr>
          <a:xfrm flipH="1" flipV="1">
            <a:off x="3358576" y="1508567"/>
            <a:ext cx="1401939" cy="62024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BB66915-E9B9-4112-818B-2AD2A5C6FB1E}"/>
              </a:ext>
            </a:extLst>
          </p:cNvPr>
          <p:cNvCxnSpPr>
            <a:cxnSpLocks/>
          </p:cNvCxnSpPr>
          <p:nvPr/>
        </p:nvCxnSpPr>
        <p:spPr>
          <a:xfrm flipH="1" flipV="1">
            <a:off x="6096000" y="1219699"/>
            <a:ext cx="18973" cy="31633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0C2282A-FEFC-4B55-A470-0A9B76D8E149}"/>
              </a:ext>
            </a:extLst>
          </p:cNvPr>
          <p:cNvCxnSpPr>
            <a:cxnSpLocks/>
          </p:cNvCxnSpPr>
          <p:nvPr/>
        </p:nvCxnSpPr>
        <p:spPr>
          <a:xfrm flipV="1">
            <a:off x="7988677" y="2791724"/>
            <a:ext cx="1259942" cy="29903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A2345EA-BAFA-4F48-B85D-C9C7E7FF25FF}"/>
              </a:ext>
            </a:extLst>
          </p:cNvPr>
          <p:cNvCxnSpPr>
            <a:cxnSpLocks/>
          </p:cNvCxnSpPr>
          <p:nvPr/>
        </p:nvCxnSpPr>
        <p:spPr>
          <a:xfrm flipV="1">
            <a:off x="7561275" y="1757799"/>
            <a:ext cx="973125" cy="49622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A0396A6-E259-4920-A2AF-CE5B0F11967E}"/>
              </a:ext>
            </a:extLst>
          </p:cNvPr>
          <p:cNvCxnSpPr>
            <a:cxnSpLocks/>
            <a:endCxn id="28" idx="1"/>
          </p:cNvCxnSpPr>
          <p:nvPr/>
        </p:nvCxnSpPr>
        <p:spPr>
          <a:xfrm>
            <a:off x="7737987" y="4306529"/>
            <a:ext cx="1498979" cy="49605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C288115-6A3E-4AFC-AF26-4D4FE8CC99CA}"/>
              </a:ext>
            </a:extLst>
          </p:cNvPr>
          <p:cNvCxnSpPr>
            <a:cxnSpLocks/>
            <a:endCxn id="23" idx="0"/>
          </p:cNvCxnSpPr>
          <p:nvPr/>
        </p:nvCxnSpPr>
        <p:spPr>
          <a:xfrm>
            <a:off x="7129381" y="4957757"/>
            <a:ext cx="998039" cy="77906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EB94D4A-5F02-4A77-B81A-08355A48C1AC}"/>
              </a:ext>
            </a:extLst>
          </p:cNvPr>
          <p:cNvCxnSpPr>
            <a:cxnSpLocks/>
            <a:endCxn id="11" idx="2"/>
          </p:cNvCxnSpPr>
          <p:nvPr/>
        </p:nvCxnSpPr>
        <p:spPr>
          <a:xfrm flipV="1">
            <a:off x="2890732" y="3429000"/>
            <a:ext cx="1311967" cy="9365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43FFD9A-FE26-408E-B41B-C7A5E9EB99F4}"/>
              </a:ext>
            </a:extLst>
          </p:cNvPr>
          <p:cNvCxnSpPr>
            <a:cxnSpLocks/>
          </p:cNvCxnSpPr>
          <p:nvPr/>
        </p:nvCxnSpPr>
        <p:spPr>
          <a:xfrm flipV="1">
            <a:off x="3045904" y="4504716"/>
            <a:ext cx="1477096" cy="58408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F35A826-8937-4182-A38A-84008982D9AD}"/>
              </a:ext>
            </a:extLst>
          </p:cNvPr>
          <p:cNvCxnSpPr>
            <a:cxnSpLocks/>
            <a:stCxn id="27" idx="0"/>
          </p:cNvCxnSpPr>
          <p:nvPr/>
        </p:nvCxnSpPr>
        <p:spPr>
          <a:xfrm flipV="1">
            <a:off x="4671911" y="5075639"/>
            <a:ext cx="603793" cy="51260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288159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62;p16">
            <a:extLst>
              <a:ext uri="{FF2B5EF4-FFF2-40B4-BE49-F238E27FC236}">
                <a16:creationId xmlns:a16="http://schemas.microsoft.com/office/drawing/2014/main" id="{02FA06C2-83F5-491A-8CFF-169D7292804B}"/>
              </a:ext>
            </a:extLst>
          </p:cNvPr>
          <p:cNvPicPr preferRelativeResize="0"/>
          <p:nvPr/>
        </p:nvPicPr>
        <p:blipFill rotWithShape="1">
          <a:blip r:embed="rId2"/>
          <a:srcRect t="15618"/>
          <a:stretch>
            <a:fillRect/>
          </a:stretch>
        </p:blipFill>
        <p:spPr>
          <a:xfrm>
            <a:off x="0" y="0"/>
            <a:ext cx="12192000" cy="6858000"/>
          </a:xfrm>
          <a:prstGeom prst="rect">
            <a:avLst/>
          </a:prstGeom>
          <a:noFill/>
          <a:ln>
            <a:noFill/>
          </a:ln>
        </p:spPr>
      </p:pic>
      <p:sp>
        <p:nvSpPr>
          <p:cNvPr id="3" name="Подзаголовок 2"/>
          <p:cNvSpPr>
            <a:spLocks noGrp="1"/>
          </p:cNvSpPr>
          <p:nvPr>
            <p:ph type="subTitle" idx="1"/>
          </p:nvPr>
        </p:nvSpPr>
        <p:spPr>
          <a:xfrm>
            <a:off x="872136" y="657226"/>
            <a:ext cx="10100664" cy="5957888"/>
          </a:xfrm>
        </p:spPr>
        <p:txBody>
          <a:bodyPr>
            <a:normAutofit/>
          </a:bodyPr>
          <a:lstStyle/>
          <a:p>
            <a:endParaRPr lang="ru-RU" b="1" i="1">
              <a:solidFill>
                <a:schemeClr val="tx1"/>
              </a:solidFill>
            </a:endParaRPr>
          </a:p>
          <a:p>
            <a:endParaRPr lang="ru-RU" b="1" i="1"/>
          </a:p>
          <a:p>
            <a:endParaRPr lang="ru-RU" b="1" i="1">
              <a:solidFill>
                <a:schemeClr val="tx1"/>
              </a:solidFill>
            </a:endParaRPr>
          </a:p>
          <a:p>
            <a:pPr algn="ctr"/>
            <a:endParaRPr lang="ru-RU" b="1" i="1">
              <a:solidFill>
                <a:schemeClr val="bg1"/>
              </a:solidFill>
            </a:endParaRPr>
          </a:p>
        </p:txBody>
      </p:sp>
      <p:pic>
        <p:nvPicPr>
          <p:cNvPr id="8" name="Рисунок 7">
            <a:extLst>
              <a:ext uri="{FF2B5EF4-FFF2-40B4-BE49-F238E27FC236}">
                <a16:creationId xmlns:a16="http://schemas.microsoft.com/office/drawing/2014/main" id="{73DC2450-D4A8-4320-B684-EFA4094A8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208867" cy="6858000"/>
          </a:xfrm>
          <a:prstGeom prst="rect">
            <a:avLst/>
          </a:prstGeom>
        </p:spPr>
      </p:pic>
      <p:pic>
        <p:nvPicPr>
          <p:cNvPr id="11" name="Рисунок 10">
            <a:extLst>
              <a:ext uri="{FF2B5EF4-FFF2-40B4-BE49-F238E27FC236}">
                <a16:creationId xmlns:a16="http://schemas.microsoft.com/office/drawing/2014/main" id="{08976A78-FD07-4545-B446-0A3F2BB357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2467" y="0"/>
            <a:ext cx="3039533" cy="6858000"/>
          </a:xfrm>
          <a:prstGeom prst="rect">
            <a:avLst/>
          </a:prstGeom>
        </p:spPr>
      </p:pic>
      <p:sp>
        <p:nvSpPr>
          <p:cNvPr id="4" name="TextBox 3">
            <a:extLst>
              <a:ext uri="{FF2B5EF4-FFF2-40B4-BE49-F238E27FC236}">
                <a16:creationId xmlns:a16="http://schemas.microsoft.com/office/drawing/2014/main" id="{262AF932-50BA-E0FE-1B85-639428AAE232}"/>
              </a:ext>
            </a:extLst>
          </p:cNvPr>
          <p:cNvSpPr txBox="1"/>
          <p:nvPr/>
        </p:nvSpPr>
        <p:spPr>
          <a:xfrm>
            <a:off x="3505201" y="6245782"/>
            <a:ext cx="6160168" cy="369332"/>
          </a:xfrm>
          <a:prstGeom prst="rect">
            <a:avLst/>
          </a:prstGeom>
          <a:noFill/>
        </p:spPr>
        <p:txBody>
          <a:bodyPr wrap="square">
            <a:spAutoFit/>
          </a:bodyPr>
          <a:lstStyle/>
          <a:p>
            <a:r>
              <a:rPr lang="en-US" altLang="ru-RU" b="1">
                <a:solidFill>
                  <a:schemeClr val="bg1"/>
                </a:solidFill>
                <a:latin typeface="Calibri" panose="020F0502020204030204" pitchFamily="34" charset="0"/>
              </a:rPr>
              <a:t>Zairbek Kubanychbekov</a:t>
            </a:r>
            <a:endParaRPr lang="ru-RU">
              <a:solidFill>
                <a:schemeClr val="bg1"/>
              </a:solidFill>
            </a:endParaRPr>
          </a:p>
        </p:txBody>
      </p:sp>
    </p:spTree>
    <p:extLst>
      <p:ext uri="{BB962C8B-B14F-4D97-AF65-F5344CB8AC3E}">
        <p14:creationId xmlns:p14="http://schemas.microsoft.com/office/powerpoint/2010/main" val="205090955"/>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2">
            <a:extLst>
              <a:ext uri="{FF2B5EF4-FFF2-40B4-BE49-F238E27FC236}">
                <a16:creationId xmlns:a16="http://schemas.microsoft.com/office/drawing/2014/main" id="{9FFBC421-EEF7-693A-16F8-80E23C28B291}"/>
              </a:ext>
            </a:extLst>
          </p:cNvPr>
          <p:cNvGraphicFramePr>
            <a:graphicFrameLocks noGrp="1"/>
          </p:cNvGraphicFramePr>
          <p:nvPr/>
        </p:nvGraphicFramePr>
        <p:xfrm>
          <a:off x="46074" y="967851"/>
          <a:ext cx="12099852" cy="5823917"/>
        </p:xfrm>
        <a:graphic>
          <a:graphicData uri="http://schemas.openxmlformats.org/drawingml/2006/table">
            <a:tbl>
              <a:tblPr firstRow="1" bandRow="1">
                <a:tableStyleId>{5C22544A-7EE6-4342-B048-85BDC9FD1C3A}</a:tableStyleId>
              </a:tblPr>
              <a:tblGrid>
                <a:gridCol w="643685">
                  <a:extLst>
                    <a:ext uri="{9D8B030D-6E8A-4147-A177-3AD203B41FA5}">
                      <a16:colId xmlns:a16="http://schemas.microsoft.com/office/drawing/2014/main" val="4226352322"/>
                    </a:ext>
                  </a:extLst>
                </a:gridCol>
                <a:gridCol w="5729842">
                  <a:extLst>
                    <a:ext uri="{9D8B030D-6E8A-4147-A177-3AD203B41FA5}">
                      <a16:colId xmlns:a16="http://schemas.microsoft.com/office/drawing/2014/main" val="419071012"/>
                    </a:ext>
                  </a:extLst>
                </a:gridCol>
                <a:gridCol w="1773248">
                  <a:extLst>
                    <a:ext uri="{9D8B030D-6E8A-4147-A177-3AD203B41FA5}">
                      <a16:colId xmlns:a16="http://schemas.microsoft.com/office/drawing/2014/main" val="1936977412"/>
                    </a:ext>
                  </a:extLst>
                </a:gridCol>
                <a:gridCol w="1740633">
                  <a:extLst>
                    <a:ext uri="{9D8B030D-6E8A-4147-A177-3AD203B41FA5}">
                      <a16:colId xmlns:a16="http://schemas.microsoft.com/office/drawing/2014/main" val="103962983"/>
                    </a:ext>
                  </a:extLst>
                </a:gridCol>
                <a:gridCol w="2212444">
                  <a:extLst>
                    <a:ext uri="{9D8B030D-6E8A-4147-A177-3AD203B41FA5}">
                      <a16:colId xmlns:a16="http://schemas.microsoft.com/office/drawing/2014/main" val="3922006053"/>
                    </a:ext>
                  </a:extLst>
                </a:gridCol>
              </a:tblGrid>
              <a:tr h="648903">
                <a:tc>
                  <a:txBody>
                    <a:bodyPr/>
                    <a:lstStyle/>
                    <a:p>
                      <a:r>
                        <a:rPr lang="ru-RU" sz="1400">
                          <a:solidFill>
                            <a:schemeClr val="tx1"/>
                          </a:solidFill>
                        </a:rPr>
                        <a:t>Главы</a:t>
                      </a:r>
                      <a:endParaRPr lang="en-KZ" sz="1400">
                        <a:solidFill>
                          <a:schemeClr val="tx1"/>
                        </a:solidFill>
                      </a:endParaRPr>
                    </a:p>
                  </a:txBody>
                  <a:tcPr/>
                </a:tc>
                <a:tc>
                  <a:txBody>
                    <a:bodyPr/>
                    <a:lstStyle/>
                    <a:p>
                      <a:r>
                        <a:rPr lang="ru-RU" sz="1400" b="1" kern="1200">
                          <a:solidFill>
                            <a:schemeClr val="tx1"/>
                          </a:solidFill>
                          <a:effectLst/>
                          <a:latin typeface="+mn-lt"/>
                          <a:ea typeface="+mn-ea"/>
                          <a:cs typeface="+mn-cs"/>
                        </a:rPr>
                        <a:t>Мероприятия, которые должны быть реализованы к 2032 году</a:t>
                      </a:r>
                      <a:r>
                        <a:rPr lang="en-KZ" sz="1400">
                          <a:solidFill>
                            <a:schemeClr val="tx1"/>
                          </a:solidFill>
                          <a:effectLst/>
                        </a:rPr>
                        <a:t> </a:t>
                      </a:r>
                      <a:endParaRPr lang="en-KZ" sz="1400">
                        <a:solidFill>
                          <a:schemeClr val="tx1"/>
                        </a:solidFill>
                      </a:endParaRPr>
                    </a:p>
                  </a:txBody>
                  <a:tcPr/>
                </a:tc>
                <a:tc>
                  <a:txBody>
                    <a:bodyPr/>
                    <a:lstStyle/>
                    <a:p>
                      <a:r>
                        <a:rPr lang="ru-RU" sz="1400">
                          <a:solidFill>
                            <a:schemeClr val="tx1"/>
                          </a:solidFill>
                        </a:rPr>
                        <a:t>Активная реализация пунктов</a:t>
                      </a:r>
                      <a:endParaRPr lang="en-KZ" sz="1400">
                        <a:solidFill>
                          <a:schemeClr val="tx1"/>
                        </a:solidFill>
                      </a:endParaRPr>
                    </a:p>
                  </a:txBody>
                  <a:tcPr>
                    <a:solidFill>
                      <a:schemeClr val="accent6">
                        <a:lumMod val="60000"/>
                        <a:lumOff val="40000"/>
                      </a:schemeClr>
                    </a:solidFill>
                  </a:tcPr>
                </a:tc>
                <a:tc>
                  <a:txBody>
                    <a:bodyPr/>
                    <a:lstStyle/>
                    <a:p>
                      <a:r>
                        <a:rPr lang="ru-RU" sz="1400">
                          <a:solidFill>
                            <a:schemeClr val="tx1"/>
                          </a:solidFill>
                        </a:rPr>
                        <a:t>Содействие в реализации</a:t>
                      </a:r>
                      <a:endParaRPr lang="en-KZ" sz="1400">
                        <a:solidFill>
                          <a:schemeClr val="tx1"/>
                        </a:solidFill>
                      </a:endParaRPr>
                    </a:p>
                  </a:txBody>
                  <a:tcPr>
                    <a:solidFill>
                      <a:schemeClr val="accent4">
                        <a:lumMod val="40000"/>
                        <a:lumOff val="60000"/>
                      </a:schemeClr>
                    </a:solidFill>
                  </a:tcPr>
                </a:tc>
                <a:tc>
                  <a:txBody>
                    <a:bodyPr/>
                    <a:lstStyle/>
                    <a:p>
                      <a:r>
                        <a:rPr lang="ru-RU" sz="1400">
                          <a:solidFill>
                            <a:schemeClr val="tx1"/>
                          </a:solidFill>
                        </a:rPr>
                        <a:t>Экспертная поддержка</a:t>
                      </a:r>
                      <a:endParaRPr lang="en-KZ" sz="1400">
                        <a:solidFill>
                          <a:schemeClr val="tx1"/>
                        </a:solidFill>
                      </a:endParaRPr>
                    </a:p>
                  </a:txBody>
                  <a:tcPr>
                    <a:solidFill>
                      <a:schemeClr val="accent2">
                        <a:lumMod val="60000"/>
                        <a:lumOff val="40000"/>
                      </a:schemeClr>
                    </a:solidFill>
                  </a:tcPr>
                </a:tc>
                <a:extLst>
                  <a:ext uri="{0D108BD9-81ED-4DB2-BD59-A6C34878D82A}">
                    <a16:rowId xmlns:a16="http://schemas.microsoft.com/office/drawing/2014/main" val="4034154025"/>
                  </a:ext>
                </a:extLst>
              </a:tr>
              <a:tr h="315955">
                <a:tc>
                  <a:txBody>
                    <a:bodyPr/>
                    <a:lstStyle/>
                    <a:p>
                      <a:r>
                        <a:rPr lang="ru-RU" sz="1400"/>
                        <a:t>1</a:t>
                      </a:r>
                      <a:endParaRPr lang="en-KZ" sz="1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a:t>Реализация и координация РП ЦАИМ </a:t>
                      </a:r>
                      <a:endParaRPr lang="en-KZ" sz="1400"/>
                    </a:p>
                  </a:txBody>
                  <a:tcPr/>
                </a:tc>
                <a:tc>
                  <a:txBody>
                    <a:bodyPr/>
                    <a:lstStyle/>
                    <a:p>
                      <a:endParaRPr lang="en-KZ" sz="1400"/>
                    </a:p>
                  </a:txBody>
                  <a:tcPr>
                    <a:solidFill>
                      <a:schemeClr val="accent6">
                        <a:lumMod val="60000"/>
                        <a:lumOff val="40000"/>
                      </a:schemeClr>
                    </a:solidFill>
                  </a:tcPr>
                </a:tc>
                <a:tc>
                  <a:txBody>
                    <a:bodyPr/>
                    <a:lstStyle/>
                    <a:p>
                      <a:endParaRPr lang="en-KZ" sz="1400">
                        <a:solidFill>
                          <a:schemeClr val="tx1"/>
                        </a:solidFill>
                      </a:endParaRPr>
                    </a:p>
                  </a:txBody>
                  <a:tcPr>
                    <a:solidFill>
                      <a:schemeClr val="accent4">
                        <a:lumMod val="40000"/>
                        <a:lumOff val="60000"/>
                      </a:schemeClr>
                    </a:solidFill>
                  </a:tcPr>
                </a:tc>
                <a:tc>
                  <a:txBody>
                    <a:bodyPr/>
                    <a:lstStyle/>
                    <a:p>
                      <a:r>
                        <a:rPr lang="ru-RU" sz="1400">
                          <a:solidFill>
                            <a:schemeClr val="tx1"/>
                          </a:solidFill>
                        </a:rPr>
                        <a:t>1.2; 1.4; 1.5; 1.9; 1.10</a:t>
                      </a:r>
                      <a:endParaRPr lang="en-KZ" sz="1400">
                        <a:solidFill>
                          <a:schemeClr val="tx1"/>
                        </a:solidFill>
                      </a:endParaRPr>
                    </a:p>
                  </a:txBody>
                  <a:tcPr>
                    <a:solidFill>
                      <a:schemeClr val="accent2">
                        <a:lumMod val="60000"/>
                        <a:lumOff val="40000"/>
                      </a:schemeClr>
                    </a:solidFill>
                  </a:tcPr>
                </a:tc>
                <a:extLst>
                  <a:ext uri="{0D108BD9-81ED-4DB2-BD59-A6C34878D82A}">
                    <a16:rowId xmlns:a16="http://schemas.microsoft.com/office/drawing/2014/main" val="963866345"/>
                  </a:ext>
                </a:extLst>
              </a:tr>
              <a:tr h="259561">
                <a:tc>
                  <a:txBody>
                    <a:bodyPr/>
                    <a:lstStyle/>
                    <a:p>
                      <a:r>
                        <a:rPr lang="ru-RU" sz="1400"/>
                        <a:t>3</a:t>
                      </a:r>
                      <a:endParaRPr lang="en-KZ" sz="1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a:t>Законодательство</a:t>
                      </a:r>
                      <a:endParaRPr lang="en-KZ" sz="1400"/>
                    </a:p>
                  </a:txBody>
                  <a:tcPr/>
                </a:tc>
                <a:tc>
                  <a:txBody>
                    <a:bodyPr/>
                    <a:lstStyle/>
                    <a:p>
                      <a:endParaRPr lang="en-KZ" sz="1400"/>
                    </a:p>
                  </a:txBody>
                  <a:tcPr>
                    <a:solidFill>
                      <a:schemeClr val="accent6">
                        <a:lumMod val="60000"/>
                        <a:lumOff val="40000"/>
                      </a:schemeClr>
                    </a:solidFill>
                  </a:tcPr>
                </a:tc>
                <a:tc>
                  <a:txBody>
                    <a:bodyPr/>
                    <a:lstStyle/>
                    <a:p>
                      <a:endParaRPr lang="en-KZ" sz="1400">
                        <a:solidFill>
                          <a:schemeClr val="tx1"/>
                        </a:solidFill>
                      </a:endParaRPr>
                    </a:p>
                  </a:txBody>
                  <a:tcPr>
                    <a:solidFill>
                      <a:schemeClr val="accent4">
                        <a:lumMod val="40000"/>
                        <a:lumOff val="60000"/>
                      </a:schemeClr>
                    </a:solidFill>
                  </a:tcPr>
                </a:tc>
                <a:tc>
                  <a:txBody>
                    <a:bodyPr/>
                    <a:lstStyle/>
                    <a:p>
                      <a:r>
                        <a:rPr lang="ru-RU" sz="1400">
                          <a:solidFill>
                            <a:schemeClr val="tx1"/>
                          </a:solidFill>
                        </a:rPr>
                        <a:t>3.7 3.8  3.13</a:t>
                      </a:r>
                      <a:endParaRPr lang="en-KZ" sz="1400">
                        <a:solidFill>
                          <a:schemeClr val="tx1"/>
                        </a:solidFill>
                      </a:endParaRPr>
                    </a:p>
                  </a:txBody>
                  <a:tcPr>
                    <a:solidFill>
                      <a:schemeClr val="accent2">
                        <a:lumMod val="60000"/>
                        <a:lumOff val="40000"/>
                      </a:schemeClr>
                    </a:solidFill>
                  </a:tcPr>
                </a:tc>
                <a:extLst>
                  <a:ext uri="{0D108BD9-81ED-4DB2-BD59-A6C34878D82A}">
                    <a16:rowId xmlns:a16="http://schemas.microsoft.com/office/drawing/2014/main" val="1935175130"/>
                  </a:ext>
                </a:extLst>
              </a:tr>
              <a:tr h="259561">
                <a:tc>
                  <a:txBody>
                    <a:bodyPr/>
                    <a:lstStyle/>
                    <a:p>
                      <a:r>
                        <a:rPr lang="ru-RU" sz="1400"/>
                        <a:t>4</a:t>
                      </a:r>
                      <a:endParaRPr lang="en-KZ" sz="1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a:t>Трансграничное сотрудничество </a:t>
                      </a:r>
                      <a:endParaRPr lang="en-KZ" sz="1400"/>
                    </a:p>
                  </a:txBody>
                  <a:tcPr/>
                </a:tc>
                <a:tc>
                  <a:txBody>
                    <a:bodyPr/>
                    <a:lstStyle/>
                    <a:p>
                      <a:r>
                        <a:rPr lang="ru-RU" sz="1400"/>
                        <a:t>4.1; </a:t>
                      </a:r>
                      <a:endParaRPr lang="en-KZ" sz="1400"/>
                    </a:p>
                  </a:txBody>
                  <a:tcPr>
                    <a:solidFill>
                      <a:schemeClr val="accent6">
                        <a:lumMod val="60000"/>
                        <a:lumOff val="40000"/>
                      </a:schemeClr>
                    </a:solidFill>
                  </a:tcPr>
                </a:tc>
                <a:tc>
                  <a:txBody>
                    <a:bodyPr/>
                    <a:lstStyle/>
                    <a:p>
                      <a:endParaRPr lang="en-KZ" sz="1400">
                        <a:solidFill>
                          <a:schemeClr val="tx1"/>
                        </a:solidFill>
                      </a:endParaRPr>
                    </a:p>
                  </a:txBody>
                  <a:tcPr>
                    <a:solidFill>
                      <a:schemeClr val="accent4">
                        <a:lumMod val="40000"/>
                        <a:lumOff val="60000"/>
                      </a:schemeClr>
                    </a:solidFill>
                  </a:tcPr>
                </a:tc>
                <a:tc>
                  <a:txBody>
                    <a:bodyPr/>
                    <a:lstStyle/>
                    <a:p>
                      <a:r>
                        <a:rPr lang="ru-RU" sz="1400">
                          <a:solidFill>
                            <a:schemeClr val="tx1"/>
                          </a:solidFill>
                        </a:rPr>
                        <a:t>4.2; 4.5; 4.3; </a:t>
                      </a:r>
                    </a:p>
                  </a:txBody>
                  <a:tcPr>
                    <a:solidFill>
                      <a:schemeClr val="accent2">
                        <a:lumMod val="60000"/>
                        <a:lumOff val="40000"/>
                      </a:schemeClr>
                    </a:solidFill>
                  </a:tcPr>
                </a:tc>
                <a:extLst>
                  <a:ext uri="{0D108BD9-81ED-4DB2-BD59-A6C34878D82A}">
                    <a16:rowId xmlns:a16="http://schemas.microsoft.com/office/drawing/2014/main" val="1876783497"/>
                  </a:ext>
                </a:extLst>
              </a:tr>
              <a:tr h="259561">
                <a:tc>
                  <a:txBody>
                    <a:bodyPr/>
                    <a:lstStyle/>
                    <a:p>
                      <a:r>
                        <a:rPr lang="ru-RU" sz="1400"/>
                        <a:t>5</a:t>
                      </a:r>
                      <a:endParaRPr lang="en-KZ" sz="1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a:t>Экологическая взаимосвязь </a:t>
                      </a:r>
                      <a:endParaRPr lang="en-KZ" sz="1400"/>
                    </a:p>
                  </a:txBody>
                  <a:tcPr/>
                </a:tc>
                <a:tc>
                  <a:txBody>
                    <a:bodyPr/>
                    <a:lstStyle/>
                    <a:p>
                      <a:endParaRPr lang="en-KZ" sz="1400"/>
                    </a:p>
                  </a:txBody>
                  <a:tcPr>
                    <a:solidFill>
                      <a:schemeClr val="accent6">
                        <a:lumMod val="60000"/>
                        <a:lumOff val="40000"/>
                      </a:schemeClr>
                    </a:solidFill>
                  </a:tcPr>
                </a:tc>
                <a:tc>
                  <a:txBody>
                    <a:bodyPr/>
                    <a:lstStyle/>
                    <a:p>
                      <a:r>
                        <a:rPr lang="ru-RU" sz="1400">
                          <a:solidFill>
                            <a:schemeClr val="tx1"/>
                          </a:solidFill>
                        </a:rPr>
                        <a:t> </a:t>
                      </a:r>
                      <a:endParaRPr lang="en-KZ" sz="1400">
                        <a:solidFill>
                          <a:schemeClr val="tx1"/>
                        </a:solidFill>
                      </a:endParaRPr>
                    </a:p>
                  </a:txBody>
                  <a:tcPr>
                    <a:solidFill>
                      <a:schemeClr val="accent4">
                        <a:lumMod val="40000"/>
                        <a:lumOff val="60000"/>
                      </a:schemeClr>
                    </a:solidFill>
                  </a:tcPr>
                </a:tc>
                <a:tc>
                  <a:txBody>
                    <a:bodyPr/>
                    <a:lstStyle/>
                    <a:p>
                      <a:r>
                        <a:rPr lang="ru-RU" sz="1400">
                          <a:solidFill>
                            <a:schemeClr val="tx1"/>
                          </a:solidFill>
                        </a:rPr>
                        <a:t>5.1; </a:t>
                      </a:r>
                      <a:r>
                        <a:rPr lang="en-KZ" sz="1400">
                          <a:solidFill>
                            <a:schemeClr val="tx1"/>
                          </a:solidFill>
                        </a:rPr>
                        <a:t>5.2; 5.4</a:t>
                      </a:r>
                      <a:r>
                        <a:rPr lang="ru-RU" sz="1400">
                          <a:solidFill>
                            <a:schemeClr val="tx1"/>
                          </a:solidFill>
                        </a:rPr>
                        <a:t>; 5.6</a:t>
                      </a:r>
                      <a:endParaRPr lang="en-KZ" sz="1400">
                        <a:solidFill>
                          <a:schemeClr val="tx1"/>
                        </a:solidFill>
                      </a:endParaRPr>
                    </a:p>
                  </a:txBody>
                  <a:tcPr>
                    <a:solidFill>
                      <a:schemeClr val="accent2">
                        <a:lumMod val="60000"/>
                        <a:lumOff val="40000"/>
                      </a:schemeClr>
                    </a:solidFill>
                  </a:tcPr>
                </a:tc>
                <a:extLst>
                  <a:ext uri="{0D108BD9-81ED-4DB2-BD59-A6C34878D82A}">
                    <a16:rowId xmlns:a16="http://schemas.microsoft.com/office/drawing/2014/main" val="684947661"/>
                  </a:ext>
                </a:extLst>
              </a:tr>
              <a:tr h="259561">
                <a:tc>
                  <a:txBody>
                    <a:bodyPr/>
                    <a:lstStyle/>
                    <a:p>
                      <a:r>
                        <a:rPr lang="en-KZ" sz="1400"/>
                        <a:t>6</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a:t>Охраняемые и сохраненные территории </a:t>
                      </a:r>
                      <a:endParaRPr lang="en-KZ" sz="1400"/>
                    </a:p>
                  </a:txBody>
                  <a:tcPr/>
                </a:tc>
                <a:tc>
                  <a:txBody>
                    <a:bodyPr/>
                    <a:lstStyle/>
                    <a:p>
                      <a:r>
                        <a:rPr lang="ru-RU" sz="1400"/>
                        <a:t>6.1</a:t>
                      </a:r>
                      <a:endParaRPr lang="en-KZ" sz="1400"/>
                    </a:p>
                  </a:txBody>
                  <a:tcPr>
                    <a:solidFill>
                      <a:schemeClr val="accent6">
                        <a:lumMod val="60000"/>
                        <a:lumOff val="40000"/>
                      </a:schemeClr>
                    </a:solidFill>
                  </a:tcPr>
                </a:tc>
                <a:tc>
                  <a:txBody>
                    <a:bodyPr/>
                    <a:lstStyle/>
                    <a:p>
                      <a:r>
                        <a:rPr lang="en-KZ" sz="1400">
                          <a:solidFill>
                            <a:schemeClr val="tx1"/>
                          </a:solidFill>
                        </a:rPr>
                        <a:t>6.1</a:t>
                      </a:r>
                      <a:r>
                        <a:rPr lang="ru-RU" sz="1400">
                          <a:solidFill>
                            <a:schemeClr val="tx1"/>
                          </a:solidFill>
                        </a:rPr>
                        <a:t>; </a:t>
                      </a:r>
                      <a:endParaRPr lang="en-KZ" sz="1400">
                        <a:solidFill>
                          <a:schemeClr val="tx1"/>
                        </a:solidFill>
                      </a:endParaRPr>
                    </a:p>
                  </a:txBody>
                  <a:tcPr>
                    <a:solidFill>
                      <a:schemeClr val="accent4">
                        <a:lumMod val="40000"/>
                        <a:lumOff val="60000"/>
                      </a:schemeClr>
                    </a:solidFill>
                  </a:tcPr>
                </a:tc>
                <a:tc>
                  <a:txBody>
                    <a:bodyPr/>
                    <a:lstStyle/>
                    <a:p>
                      <a:r>
                        <a:rPr lang="en-KZ" sz="1400">
                          <a:solidFill>
                            <a:schemeClr val="tx1"/>
                          </a:solidFill>
                        </a:rPr>
                        <a:t>6.2</a:t>
                      </a:r>
                      <a:r>
                        <a:rPr lang="ru-RU" sz="1400">
                          <a:solidFill>
                            <a:schemeClr val="tx1"/>
                          </a:solidFill>
                        </a:rPr>
                        <a:t>; 6.3 </a:t>
                      </a:r>
                      <a:endParaRPr lang="en-KZ" sz="1400">
                        <a:solidFill>
                          <a:schemeClr val="tx1"/>
                        </a:solidFill>
                      </a:endParaRPr>
                    </a:p>
                  </a:txBody>
                  <a:tcPr>
                    <a:solidFill>
                      <a:schemeClr val="accent2">
                        <a:lumMod val="60000"/>
                        <a:lumOff val="40000"/>
                      </a:schemeClr>
                    </a:solidFill>
                  </a:tcPr>
                </a:tc>
                <a:extLst>
                  <a:ext uri="{0D108BD9-81ED-4DB2-BD59-A6C34878D82A}">
                    <a16:rowId xmlns:a16="http://schemas.microsoft.com/office/drawing/2014/main" val="4076813439"/>
                  </a:ext>
                </a:extLst>
              </a:tr>
              <a:tr h="512887">
                <a:tc>
                  <a:txBody>
                    <a:bodyPr/>
                    <a:lstStyle/>
                    <a:p>
                      <a:r>
                        <a:rPr lang="en-KZ" sz="1400"/>
                        <a:t>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a:t>Незаконная охота, хранение и торговля </a:t>
                      </a:r>
                      <a:endParaRPr lang="en-KZ" sz="1400"/>
                    </a:p>
                  </a:txBody>
                  <a:tcPr/>
                </a:tc>
                <a:tc>
                  <a:txBody>
                    <a:bodyPr/>
                    <a:lstStyle/>
                    <a:p>
                      <a:r>
                        <a:rPr lang="en-KZ" sz="1400"/>
                        <a:t>7.2; 7.</a:t>
                      </a:r>
                      <a:r>
                        <a:rPr lang="ru-RU" sz="1400"/>
                        <a:t>3; 7.</a:t>
                      </a:r>
                      <a:r>
                        <a:rPr lang="en-KZ" sz="1400"/>
                        <a:t>4; 7.5</a:t>
                      </a:r>
                      <a:r>
                        <a:rPr lang="ru-RU" sz="1400"/>
                        <a:t>; 7.7; 7.8; 7.10</a:t>
                      </a:r>
                      <a:endParaRPr lang="en-KZ" sz="1400"/>
                    </a:p>
                  </a:txBody>
                  <a:tcPr>
                    <a:solidFill>
                      <a:schemeClr val="accent6">
                        <a:lumMod val="60000"/>
                        <a:lumOff val="40000"/>
                      </a:schemeClr>
                    </a:solidFill>
                  </a:tcPr>
                </a:tc>
                <a:tc>
                  <a:txBody>
                    <a:bodyPr/>
                    <a:lstStyle/>
                    <a:p>
                      <a:r>
                        <a:rPr lang="ru-RU" sz="1400">
                          <a:solidFill>
                            <a:schemeClr val="tx1"/>
                          </a:solidFill>
                        </a:rPr>
                        <a:t>7.6</a:t>
                      </a:r>
                      <a:endParaRPr lang="en-KZ" sz="1400">
                        <a:solidFill>
                          <a:schemeClr val="tx1"/>
                        </a:solidFill>
                      </a:endParaRPr>
                    </a:p>
                  </a:txBody>
                  <a:tcPr>
                    <a:solidFill>
                      <a:schemeClr val="accent4">
                        <a:lumMod val="40000"/>
                        <a:lumOff val="60000"/>
                      </a:schemeClr>
                    </a:solidFill>
                  </a:tcPr>
                </a:tc>
                <a:tc>
                  <a:txBody>
                    <a:bodyPr/>
                    <a:lstStyle/>
                    <a:p>
                      <a:r>
                        <a:rPr lang="ru-RU" sz="1400">
                          <a:solidFill>
                            <a:schemeClr val="tx1"/>
                          </a:solidFill>
                        </a:rPr>
                        <a:t>7.9</a:t>
                      </a:r>
                      <a:endParaRPr lang="en-KZ" sz="1400">
                        <a:solidFill>
                          <a:schemeClr val="tx1"/>
                        </a:solidFill>
                      </a:endParaRPr>
                    </a:p>
                  </a:txBody>
                  <a:tcPr>
                    <a:solidFill>
                      <a:schemeClr val="accent2">
                        <a:lumMod val="60000"/>
                        <a:lumOff val="40000"/>
                      </a:schemeClr>
                    </a:solidFill>
                  </a:tcPr>
                </a:tc>
                <a:extLst>
                  <a:ext uri="{0D108BD9-81ED-4DB2-BD59-A6C34878D82A}">
                    <a16:rowId xmlns:a16="http://schemas.microsoft.com/office/drawing/2014/main" val="2986814271"/>
                  </a:ext>
                </a:extLst>
              </a:tr>
              <a:tr h="493490">
                <a:tc>
                  <a:txBody>
                    <a:bodyPr/>
                    <a:lstStyle/>
                    <a:p>
                      <a:r>
                        <a:rPr lang="ru-RU" sz="1400"/>
                        <a:t>8</a:t>
                      </a:r>
                      <a:endParaRPr lang="en-KZ" sz="1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a:t>Землепользование и конфликты между человеком и дикими животными и их сосуществование </a:t>
                      </a:r>
                      <a:endParaRPr lang="en-KZ" sz="1400"/>
                    </a:p>
                  </a:txBody>
                  <a:tcPr/>
                </a:tc>
                <a:tc>
                  <a:txBody>
                    <a:bodyPr/>
                    <a:lstStyle/>
                    <a:p>
                      <a:r>
                        <a:rPr lang="ru-RU" sz="1400"/>
                        <a:t>8.2; </a:t>
                      </a:r>
                      <a:r>
                        <a:rPr lang="en-KZ" sz="1400"/>
                        <a:t>8.5; 8.9</a:t>
                      </a:r>
                    </a:p>
                  </a:txBody>
                  <a:tcPr>
                    <a:solidFill>
                      <a:schemeClr val="accent6">
                        <a:lumMod val="60000"/>
                        <a:lumOff val="40000"/>
                      </a:schemeClr>
                    </a:solidFill>
                  </a:tcPr>
                </a:tc>
                <a:tc>
                  <a:txBody>
                    <a:bodyPr/>
                    <a:lstStyle/>
                    <a:p>
                      <a:r>
                        <a:rPr lang="ru-RU" sz="1400">
                          <a:solidFill>
                            <a:schemeClr val="tx1"/>
                          </a:solidFill>
                        </a:rPr>
                        <a:t>8.3; 8.4; </a:t>
                      </a:r>
                      <a:r>
                        <a:rPr lang="en-KZ" sz="1400">
                          <a:solidFill>
                            <a:schemeClr val="tx1"/>
                          </a:solidFill>
                        </a:rPr>
                        <a:t>8.6; 8.7; 8.8</a:t>
                      </a:r>
                    </a:p>
                  </a:txBody>
                  <a:tcPr>
                    <a:solidFill>
                      <a:schemeClr val="accent4">
                        <a:lumMod val="40000"/>
                        <a:lumOff val="60000"/>
                      </a:schemeClr>
                    </a:solidFill>
                  </a:tcPr>
                </a:tc>
                <a:tc>
                  <a:txBody>
                    <a:bodyPr/>
                    <a:lstStyle/>
                    <a:p>
                      <a:r>
                        <a:rPr lang="ru-RU" sz="1400">
                          <a:solidFill>
                            <a:schemeClr val="tx1"/>
                          </a:solidFill>
                        </a:rPr>
                        <a:t>8.1; 8.10</a:t>
                      </a:r>
                      <a:endParaRPr lang="en-KZ" sz="1400">
                        <a:solidFill>
                          <a:schemeClr val="tx1"/>
                        </a:solidFill>
                      </a:endParaRPr>
                    </a:p>
                  </a:txBody>
                  <a:tcPr>
                    <a:solidFill>
                      <a:schemeClr val="accent2">
                        <a:lumMod val="60000"/>
                        <a:lumOff val="40000"/>
                      </a:schemeClr>
                    </a:solidFill>
                  </a:tcPr>
                </a:tc>
                <a:extLst>
                  <a:ext uri="{0D108BD9-81ED-4DB2-BD59-A6C34878D82A}">
                    <a16:rowId xmlns:a16="http://schemas.microsoft.com/office/drawing/2014/main" val="3477763394"/>
                  </a:ext>
                </a:extLst>
              </a:tr>
              <a:tr h="259561">
                <a:tc>
                  <a:txBody>
                    <a:bodyPr/>
                    <a:lstStyle/>
                    <a:p>
                      <a:r>
                        <a:rPr lang="en-KZ" sz="1400"/>
                        <a:t>9</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a:t>Единое здоровье </a:t>
                      </a:r>
                      <a:endParaRPr lang="en-KZ" sz="1400"/>
                    </a:p>
                  </a:txBody>
                  <a:tcPr/>
                </a:tc>
                <a:tc>
                  <a:txBody>
                    <a:bodyPr/>
                    <a:lstStyle/>
                    <a:p>
                      <a:r>
                        <a:rPr lang="en-KZ" sz="1400">
                          <a:solidFill>
                            <a:schemeClr val="tx1"/>
                          </a:solidFill>
                        </a:rPr>
                        <a:t>9.5</a:t>
                      </a:r>
                      <a:r>
                        <a:rPr lang="ru-RU" sz="1400">
                          <a:solidFill>
                            <a:schemeClr val="tx1"/>
                          </a:solidFill>
                        </a:rPr>
                        <a:t>; 9.6</a:t>
                      </a:r>
                      <a:endParaRPr lang="en-KZ" sz="1400"/>
                    </a:p>
                  </a:txBody>
                  <a:tcPr>
                    <a:solidFill>
                      <a:schemeClr val="accent6">
                        <a:lumMod val="60000"/>
                        <a:lumOff val="40000"/>
                      </a:schemeClr>
                    </a:solidFill>
                  </a:tcPr>
                </a:tc>
                <a:tc>
                  <a:txBody>
                    <a:bodyPr/>
                    <a:lstStyle/>
                    <a:p>
                      <a:r>
                        <a:rPr lang="en-KZ" sz="1400">
                          <a:solidFill>
                            <a:schemeClr val="tx1"/>
                          </a:solidFill>
                        </a:rPr>
                        <a:t>9.2; </a:t>
                      </a:r>
                      <a:r>
                        <a:rPr lang="ru-RU" sz="1400"/>
                        <a:t>9.4</a:t>
                      </a:r>
                      <a:endParaRPr lang="en-KZ" sz="1400">
                        <a:solidFill>
                          <a:schemeClr val="tx1"/>
                        </a:solidFill>
                      </a:endParaRPr>
                    </a:p>
                  </a:txBody>
                  <a:tcPr>
                    <a:solidFill>
                      <a:schemeClr val="accent4">
                        <a:lumMod val="40000"/>
                        <a:lumOff val="60000"/>
                      </a:schemeClr>
                    </a:solidFill>
                  </a:tcPr>
                </a:tc>
                <a:tc>
                  <a:txBody>
                    <a:bodyPr/>
                    <a:lstStyle/>
                    <a:p>
                      <a:endParaRPr lang="en-KZ" sz="1400">
                        <a:solidFill>
                          <a:schemeClr val="tx1"/>
                        </a:solidFill>
                      </a:endParaRPr>
                    </a:p>
                  </a:txBody>
                  <a:tcPr>
                    <a:solidFill>
                      <a:schemeClr val="accent2">
                        <a:lumMod val="60000"/>
                        <a:lumOff val="40000"/>
                      </a:schemeClr>
                    </a:solidFill>
                  </a:tcPr>
                </a:tc>
                <a:extLst>
                  <a:ext uri="{0D108BD9-81ED-4DB2-BD59-A6C34878D82A}">
                    <a16:rowId xmlns:a16="http://schemas.microsoft.com/office/drawing/2014/main" val="1008378544"/>
                  </a:ext>
                </a:extLst>
              </a:tr>
              <a:tr h="454232">
                <a:tc>
                  <a:txBody>
                    <a:bodyPr/>
                    <a:lstStyle/>
                    <a:p>
                      <a:r>
                        <a:rPr lang="en-KZ" sz="1400"/>
                        <a:t>10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a:t>Мониторинг и исследование видов </a:t>
                      </a:r>
                      <a:endParaRPr lang="en-KZ" sz="1400"/>
                    </a:p>
                  </a:txBody>
                  <a:tcPr/>
                </a:tc>
                <a:tc>
                  <a:txBody>
                    <a:bodyPr/>
                    <a:lstStyle/>
                    <a:p>
                      <a:r>
                        <a:rPr lang="en-KZ" sz="1400"/>
                        <a:t>10.1; 10.3</a:t>
                      </a:r>
                      <a:r>
                        <a:rPr lang="ru-RU" sz="1400"/>
                        <a:t>; </a:t>
                      </a:r>
                      <a:r>
                        <a:rPr lang="en-KZ" sz="1400">
                          <a:solidFill>
                            <a:schemeClr val="tx1"/>
                          </a:solidFill>
                        </a:rPr>
                        <a:t>10.8</a:t>
                      </a:r>
                      <a:endParaRPr lang="en-KZ" sz="1400"/>
                    </a:p>
                  </a:txBody>
                  <a:tcPr>
                    <a:solidFill>
                      <a:schemeClr val="accent6">
                        <a:lumMod val="60000"/>
                        <a:lumOff val="40000"/>
                      </a:schemeClr>
                    </a:solidFill>
                  </a:tcPr>
                </a:tc>
                <a:tc>
                  <a:txBody>
                    <a:bodyPr/>
                    <a:lstStyle/>
                    <a:p>
                      <a:r>
                        <a:rPr lang="en-KZ" sz="1400">
                          <a:solidFill>
                            <a:schemeClr val="tx1"/>
                          </a:solidFill>
                        </a:rPr>
                        <a:t>10.2; 10.9</a:t>
                      </a:r>
                    </a:p>
                  </a:txBody>
                  <a:tcPr>
                    <a:solidFill>
                      <a:schemeClr val="accent4">
                        <a:lumMod val="40000"/>
                        <a:lumOff val="60000"/>
                      </a:schemeClr>
                    </a:solidFill>
                  </a:tcPr>
                </a:tc>
                <a:tc>
                  <a:txBody>
                    <a:bodyPr/>
                    <a:lstStyle/>
                    <a:p>
                      <a:r>
                        <a:rPr lang="en-KZ" sz="1400">
                          <a:solidFill>
                            <a:schemeClr val="tx1"/>
                          </a:solidFill>
                        </a:rPr>
                        <a:t>10.4; 10.5; 10.6; 10.7; 10.8</a:t>
                      </a:r>
                    </a:p>
                  </a:txBody>
                  <a:tcPr>
                    <a:solidFill>
                      <a:schemeClr val="accent2">
                        <a:lumMod val="60000"/>
                        <a:lumOff val="40000"/>
                      </a:schemeClr>
                    </a:solidFill>
                  </a:tcPr>
                </a:tc>
                <a:extLst>
                  <a:ext uri="{0D108BD9-81ED-4DB2-BD59-A6C34878D82A}">
                    <a16:rowId xmlns:a16="http://schemas.microsoft.com/office/drawing/2014/main" val="457699127"/>
                  </a:ext>
                </a:extLst>
              </a:tr>
              <a:tr h="259561">
                <a:tc>
                  <a:txBody>
                    <a:bodyPr/>
                    <a:lstStyle/>
                    <a:p>
                      <a:r>
                        <a:rPr lang="en-KZ" sz="1400"/>
                        <a:t>11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a:t>Образование, сообщество и коммуникация </a:t>
                      </a:r>
                      <a:endParaRPr lang="en-KZ" sz="1400"/>
                    </a:p>
                  </a:txBody>
                  <a:tcPr/>
                </a:tc>
                <a:tc>
                  <a:txBody>
                    <a:bodyPr/>
                    <a:lstStyle/>
                    <a:p>
                      <a:endParaRPr lang="en-KZ" sz="1400"/>
                    </a:p>
                  </a:txBody>
                  <a:tcPr>
                    <a:solidFill>
                      <a:schemeClr val="accent6">
                        <a:lumMod val="60000"/>
                        <a:lumOff val="40000"/>
                      </a:schemeClr>
                    </a:solidFill>
                  </a:tcPr>
                </a:tc>
                <a:tc>
                  <a:txBody>
                    <a:bodyPr/>
                    <a:lstStyle/>
                    <a:p>
                      <a:r>
                        <a:rPr lang="en-KZ" sz="1400">
                          <a:solidFill>
                            <a:schemeClr val="tx1"/>
                          </a:solidFill>
                        </a:rPr>
                        <a:t>11.1; 11.4</a:t>
                      </a:r>
                    </a:p>
                  </a:txBody>
                  <a:tcPr>
                    <a:solidFill>
                      <a:schemeClr val="accent4">
                        <a:lumMod val="40000"/>
                        <a:lumOff val="60000"/>
                      </a:schemeClr>
                    </a:solidFill>
                  </a:tcPr>
                </a:tc>
                <a:tc>
                  <a:txBody>
                    <a:bodyPr/>
                    <a:lstStyle/>
                    <a:p>
                      <a:r>
                        <a:rPr lang="en-KZ" sz="1400">
                          <a:solidFill>
                            <a:schemeClr val="tx1"/>
                          </a:solidFill>
                        </a:rPr>
                        <a:t>11.2; 11.3</a:t>
                      </a:r>
                    </a:p>
                  </a:txBody>
                  <a:tcPr>
                    <a:solidFill>
                      <a:schemeClr val="accent2">
                        <a:lumMod val="60000"/>
                        <a:lumOff val="40000"/>
                      </a:schemeClr>
                    </a:solidFill>
                  </a:tcPr>
                </a:tc>
                <a:extLst>
                  <a:ext uri="{0D108BD9-81ED-4DB2-BD59-A6C34878D82A}">
                    <a16:rowId xmlns:a16="http://schemas.microsoft.com/office/drawing/2014/main" val="1233302460"/>
                  </a:ext>
                </a:extLst>
              </a:tr>
              <a:tr h="420770">
                <a:tc>
                  <a:txBody>
                    <a:bodyPr/>
                    <a:lstStyle/>
                    <a:p>
                      <a:r>
                        <a:rPr lang="en-KZ" sz="1400"/>
                        <a:t>1</a:t>
                      </a:r>
                      <a:r>
                        <a:rPr lang="ru-RU" sz="1400"/>
                        <a:t>7</a:t>
                      </a:r>
                      <a:endParaRPr lang="en-KZ" sz="1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a:t>Западный Тянь-Шань (Казахстан, Кыргызстан, Узбекистан)</a:t>
                      </a:r>
                      <a:endParaRPr lang="en-KZ" sz="1400"/>
                    </a:p>
                  </a:txBody>
                  <a:tcPr/>
                </a:tc>
                <a:tc>
                  <a:txBody>
                    <a:bodyPr/>
                    <a:lstStyle/>
                    <a:p>
                      <a:r>
                        <a:rPr lang="ru-RU" sz="1400"/>
                        <a:t>17.1; 17.3</a:t>
                      </a:r>
                      <a:endParaRPr lang="en-KZ" sz="1400"/>
                    </a:p>
                  </a:txBody>
                  <a:tcPr>
                    <a:solidFill>
                      <a:schemeClr val="accent6">
                        <a:lumMod val="60000"/>
                        <a:lumOff val="40000"/>
                      </a:schemeClr>
                    </a:solidFill>
                  </a:tcPr>
                </a:tc>
                <a:tc>
                  <a:txBody>
                    <a:bodyPr/>
                    <a:lstStyle/>
                    <a:p>
                      <a:r>
                        <a:rPr lang="ru-RU" sz="1400">
                          <a:solidFill>
                            <a:schemeClr val="tx1"/>
                          </a:solidFill>
                        </a:rPr>
                        <a:t>17.1; </a:t>
                      </a:r>
                      <a:r>
                        <a:rPr lang="en-US" sz="1400">
                          <a:solidFill>
                            <a:schemeClr val="tx1"/>
                          </a:solidFill>
                        </a:rPr>
                        <a:t>17</a:t>
                      </a:r>
                      <a:r>
                        <a:rPr lang="ru-RU" sz="1400">
                          <a:solidFill>
                            <a:schemeClr val="tx1"/>
                          </a:solidFill>
                        </a:rPr>
                        <a:t>.5</a:t>
                      </a:r>
                      <a:endParaRPr lang="en-KZ" sz="1400">
                        <a:solidFill>
                          <a:schemeClr val="tx1"/>
                        </a:solidFill>
                      </a:endParaRPr>
                    </a:p>
                  </a:txBody>
                  <a:tcPr>
                    <a:solidFill>
                      <a:schemeClr val="accent4">
                        <a:lumMod val="40000"/>
                        <a:lumOff val="60000"/>
                      </a:schemeClr>
                    </a:solidFill>
                  </a:tcPr>
                </a:tc>
                <a:tc>
                  <a:txBody>
                    <a:bodyPr/>
                    <a:lstStyle/>
                    <a:p>
                      <a:r>
                        <a:rPr lang="en-US" sz="1400">
                          <a:solidFill>
                            <a:schemeClr val="tx1"/>
                          </a:solidFill>
                        </a:rPr>
                        <a:t>17.2</a:t>
                      </a:r>
                      <a:r>
                        <a:rPr lang="ru-RU" sz="1400">
                          <a:solidFill>
                            <a:schemeClr val="tx1"/>
                          </a:solidFill>
                        </a:rPr>
                        <a:t>;</a:t>
                      </a:r>
                      <a:endParaRPr lang="en-KZ" sz="1400">
                        <a:solidFill>
                          <a:schemeClr val="tx1"/>
                        </a:solidFill>
                      </a:endParaRPr>
                    </a:p>
                  </a:txBody>
                  <a:tcPr>
                    <a:solidFill>
                      <a:schemeClr val="accent2">
                        <a:lumMod val="60000"/>
                        <a:lumOff val="40000"/>
                      </a:schemeClr>
                    </a:solidFill>
                  </a:tcPr>
                </a:tc>
                <a:extLst>
                  <a:ext uri="{0D108BD9-81ED-4DB2-BD59-A6C34878D82A}">
                    <a16:rowId xmlns:a16="http://schemas.microsoft.com/office/drawing/2014/main" val="1201863061"/>
                  </a:ext>
                </a:extLst>
              </a:tr>
              <a:tr h="454232">
                <a:tc>
                  <a:txBody>
                    <a:bodyPr/>
                    <a:lstStyle/>
                    <a:p>
                      <a:r>
                        <a:rPr lang="en-KZ" sz="1400"/>
                        <a:t>1</a:t>
                      </a:r>
                      <a:r>
                        <a:rPr lang="ru-RU" sz="1400"/>
                        <a:t>8</a:t>
                      </a:r>
                      <a:endParaRPr lang="en-KZ" sz="1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a:t>Северный и Внутренний Тянь-Шань (Китай, Казахстан, Кыргызстан)- 7 Виды: архар, рысь, манул, снежный барс</a:t>
                      </a:r>
                      <a:endParaRPr lang="en-KZ" sz="1400"/>
                    </a:p>
                  </a:txBody>
                  <a:tcPr/>
                </a:tc>
                <a:tc>
                  <a:txBody>
                    <a:bodyPr/>
                    <a:lstStyle/>
                    <a:p>
                      <a:r>
                        <a:rPr lang="en-KZ" sz="1400"/>
                        <a:t>1</a:t>
                      </a:r>
                      <a:r>
                        <a:rPr lang="ru-RU" sz="1400"/>
                        <a:t>8</a:t>
                      </a:r>
                      <a:r>
                        <a:rPr lang="en-KZ" sz="1400"/>
                        <a:t>.</a:t>
                      </a:r>
                      <a:r>
                        <a:rPr lang="ru-RU" sz="1400"/>
                        <a:t>1; 18.6 </a:t>
                      </a:r>
                      <a:endParaRPr lang="en-KZ" sz="1400"/>
                    </a:p>
                  </a:txBody>
                  <a:tcPr>
                    <a:solidFill>
                      <a:schemeClr val="accent6">
                        <a:lumMod val="60000"/>
                        <a:lumOff val="40000"/>
                      </a:schemeClr>
                    </a:solidFill>
                  </a:tcPr>
                </a:tc>
                <a:tc>
                  <a:txBody>
                    <a:bodyPr/>
                    <a:lstStyle/>
                    <a:p>
                      <a:endParaRPr lang="en-KZ" sz="1400">
                        <a:solidFill>
                          <a:schemeClr val="tx1"/>
                        </a:solidFill>
                      </a:endParaRPr>
                    </a:p>
                  </a:txBody>
                  <a:tcPr>
                    <a:solidFill>
                      <a:schemeClr val="accent4">
                        <a:lumMod val="40000"/>
                        <a:lumOff val="60000"/>
                      </a:schemeClr>
                    </a:solidFill>
                  </a:tcPr>
                </a:tc>
                <a:tc>
                  <a:txBody>
                    <a:bodyPr/>
                    <a:lstStyle/>
                    <a:p>
                      <a:r>
                        <a:rPr lang="ru-RU" sz="1400"/>
                        <a:t>18.7; 18.9; 18.2; 18.5; 18.9</a:t>
                      </a:r>
                      <a:endParaRPr lang="en-KZ" sz="1400">
                        <a:solidFill>
                          <a:schemeClr val="tx1"/>
                        </a:solidFill>
                      </a:endParaRPr>
                    </a:p>
                  </a:txBody>
                  <a:tcPr>
                    <a:solidFill>
                      <a:schemeClr val="accent2">
                        <a:lumMod val="60000"/>
                        <a:lumOff val="40000"/>
                      </a:schemeClr>
                    </a:solidFill>
                  </a:tcPr>
                </a:tc>
                <a:extLst>
                  <a:ext uri="{0D108BD9-81ED-4DB2-BD59-A6C34878D82A}">
                    <a16:rowId xmlns:a16="http://schemas.microsoft.com/office/drawing/2014/main" val="3954277926"/>
                  </a:ext>
                </a:extLst>
              </a:tr>
              <a:tr h="454232">
                <a:tc>
                  <a:txBody>
                    <a:bodyPr/>
                    <a:lstStyle/>
                    <a:p>
                      <a:r>
                        <a:rPr lang="ru-RU" sz="1400"/>
                        <a:t>19</a:t>
                      </a:r>
                      <a:endParaRPr lang="en-KZ" sz="1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a:t>Высокий Памир/</a:t>
                      </a:r>
                      <a:r>
                        <a:rPr lang="ru-RU" sz="1400" err="1"/>
                        <a:t>Вахан</a:t>
                      </a:r>
                      <a:r>
                        <a:rPr lang="ru-RU" sz="1400"/>
                        <a:t> (Афганистан, Китай, Кыргызстан, Пакистан, Таджикистан) - 8 Виды: архар, рысь, манул, снежный барс, </a:t>
                      </a:r>
                      <a:r>
                        <a:rPr lang="ru-RU" sz="1400" err="1"/>
                        <a:t>уриал</a:t>
                      </a:r>
                      <a:r>
                        <a:rPr lang="ru-RU" sz="1400"/>
                        <a:t> </a:t>
                      </a:r>
                      <a:endParaRPr lang="en-KZ" sz="1400"/>
                    </a:p>
                  </a:txBody>
                  <a:tcPr/>
                </a:tc>
                <a:tc>
                  <a:txBody>
                    <a:bodyPr/>
                    <a:lstStyle/>
                    <a:p>
                      <a:r>
                        <a:rPr lang="ru-RU" sz="1400"/>
                        <a:t>19.4</a:t>
                      </a:r>
                      <a:endParaRPr lang="en-KZ" sz="1400"/>
                    </a:p>
                  </a:txBody>
                  <a:tcPr>
                    <a:solidFill>
                      <a:schemeClr val="accent6">
                        <a:lumMod val="60000"/>
                        <a:lumOff val="40000"/>
                      </a:schemeClr>
                    </a:solidFill>
                  </a:tcPr>
                </a:tc>
                <a:tc>
                  <a:txBody>
                    <a:bodyPr/>
                    <a:lstStyle/>
                    <a:p>
                      <a:endParaRPr lang="en-KZ" sz="1400">
                        <a:solidFill>
                          <a:schemeClr val="tx1"/>
                        </a:solidFill>
                      </a:endParaRPr>
                    </a:p>
                  </a:txBody>
                  <a:tcPr>
                    <a:solidFill>
                      <a:schemeClr val="accent4">
                        <a:lumMod val="40000"/>
                        <a:lumOff val="60000"/>
                      </a:schemeClr>
                    </a:solidFill>
                  </a:tcPr>
                </a:tc>
                <a:tc>
                  <a:txBody>
                    <a:bodyPr/>
                    <a:lstStyle/>
                    <a:p>
                      <a:r>
                        <a:rPr lang="ru-RU" sz="1400">
                          <a:solidFill>
                            <a:schemeClr val="tx1"/>
                          </a:solidFill>
                        </a:rPr>
                        <a:t>19.1; 19.3</a:t>
                      </a:r>
                      <a:endParaRPr lang="en-KZ" sz="1400">
                        <a:solidFill>
                          <a:schemeClr val="tx1"/>
                        </a:solidFill>
                      </a:endParaRPr>
                    </a:p>
                  </a:txBody>
                  <a:tcPr>
                    <a:solidFill>
                      <a:schemeClr val="accent2">
                        <a:lumMod val="60000"/>
                        <a:lumOff val="40000"/>
                      </a:schemeClr>
                    </a:solidFill>
                  </a:tcPr>
                </a:tc>
                <a:extLst>
                  <a:ext uri="{0D108BD9-81ED-4DB2-BD59-A6C34878D82A}">
                    <a16:rowId xmlns:a16="http://schemas.microsoft.com/office/drawing/2014/main" val="386592190"/>
                  </a:ext>
                </a:extLst>
              </a:tr>
            </a:tbl>
          </a:graphicData>
        </a:graphic>
      </p:graphicFrame>
      <p:sp>
        <p:nvSpPr>
          <p:cNvPr id="6" name="TextBox 5">
            <a:extLst>
              <a:ext uri="{FF2B5EF4-FFF2-40B4-BE49-F238E27FC236}">
                <a16:creationId xmlns:a16="http://schemas.microsoft.com/office/drawing/2014/main" id="{7FA6AA54-C3A4-6C54-05FC-D93972799F6C}"/>
              </a:ext>
            </a:extLst>
          </p:cNvPr>
          <p:cNvSpPr txBox="1"/>
          <p:nvPr/>
        </p:nvSpPr>
        <p:spPr>
          <a:xfrm>
            <a:off x="46074" y="297712"/>
            <a:ext cx="12099851" cy="646331"/>
          </a:xfrm>
          <a:prstGeom prst="rect">
            <a:avLst/>
          </a:prstGeom>
          <a:noFill/>
        </p:spPr>
        <p:txBody>
          <a:bodyPr wrap="square">
            <a:spAutoFit/>
          </a:bodyPr>
          <a:lstStyle/>
          <a:p>
            <a:r>
              <a:rPr lang="ru-RU" b="1"/>
              <a:t>Виды ЦАИМ: </a:t>
            </a:r>
            <a:r>
              <a:rPr lang="ru-RU"/>
              <a:t>Архар, Снежный барс, рысь, манул</a:t>
            </a:r>
          </a:p>
          <a:p>
            <a:r>
              <a:rPr lang="ru-RU" b="1"/>
              <a:t>Географический охват: </a:t>
            </a:r>
            <a:r>
              <a:rPr lang="ru-RU" i="1"/>
              <a:t>Северный, Внутренний и Западный Тянь-Шань</a:t>
            </a:r>
          </a:p>
        </p:txBody>
      </p:sp>
    </p:spTree>
    <p:extLst>
      <p:ext uri="{BB962C8B-B14F-4D97-AF65-F5344CB8AC3E}">
        <p14:creationId xmlns:p14="http://schemas.microsoft.com/office/powerpoint/2010/main" val="2631367369"/>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Foliennummernplatzhalter 5">
            <a:extLst>
              <a:ext uri="{FF2B5EF4-FFF2-40B4-BE49-F238E27FC236}">
                <a16:creationId xmlns:a16="http://schemas.microsoft.com/office/drawing/2014/main" id="{8AD07E70-DF9A-2BA1-135D-DDB13AA36EF9}"/>
              </a:ext>
            </a:extLst>
          </p:cNvPr>
          <p:cNvSpPr>
            <a:spLocks noGrp="1" noChangeArrowheads="1"/>
          </p:cNvSpPr>
          <p:nvPr>
            <p:ph type="sldNum" sz="quarter" idx="19"/>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tx2"/>
              </a:buClr>
              <a:buSzPct val="85000"/>
              <a:buFont typeface="Arial" panose="020B0604020202020204" pitchFamily="34" charset="0"/>
              <a:defRPr sz="20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742950" indent="-285750">
              <a:spcBef>
                <a:spcPts val="1000"/>
              </a:spcBef>
              <a:buClr>
                <a:schemeClr val="tx2"/>
              </a:buClr>
              <a:buSzPct val="100000"/>
              <a:buFont typeface="Arial" panose="020B0604020202020204" pitchFamily="34" charset="0"/>
              <a:buChar char="•"/>
              <a:defRPr sz="20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2pPr>
            <a:lvl3pPr marL="1143000" indent="-228600">
              <a:spcBef>
                <a:spcPts val="1000"/>
              </a:spcBef>
              <a:buClr>
                <a:schemeClr val="tx2"/>
              </a:buClr>
              <a:buSzPct val="100000"/>
              <a:buFont typeface="Arial" panose="020B0604020202020204" pitchFamily="34" charset="0"/>
              <a:buChar char="•"/>
              <a:defRPr sz="20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3pPr>
            <a:lvl4pPr marL="1600200" indent="-228600">
              <a:spcBef>
                <a:spcPts val="1000"/>
              </a:spcBef>
              <a:buClr>
                <a:schemeClr val="tx2"/>
              </a:buClr>
              <a:buFont typeface="Arial" panose="020B0604020202020204" pitchFamily="34" charset="0"/>
              <a:buChar char="•"/>
              <a:defRPr sz="20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4pPr>
            <a:lvl5pPr marL="2057400" indent="-228600">
              <a:spcBef>
                <a:spcPts val="1000"/>
              </a:spcBef>
              <a:buClr>
                <a:schemeClr val="tx2"/>
              </a:buClr>
              <a:buSzPct val="100000"/>
              <a:buFont typeface="Arial" panose="020B0604020202020204" pitchFamily="34" charset="0"/>
              <a:buChar char="•"/>
              <a:defRPr sz="20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5pPr>
            <a:lvl6pPr marL="2514600" indent="-228600" eaLnBrk="0" fontAlgn="base" hangingPunct="0">
              <a:spcBef>
                <a:spcPts val="1000"/>
              </a:spcBef>
              <a:spcAft>
                <a:spcPct val="0"/>
              </a:spcAft>
              <a:buClr>
                <a:schemeClr val="tx2"/>
              </a:buClr>
              <a:buSzPct val="100000"/>
              <a:buFont typeface="Arial" panose="020B0604020202020204" pitchFamily="34" charset="0"/>
              <a:buChar char="•"/>
              <a:defRPr sz="20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6pPr>
            <a:lvl7pPr marL="2971800" indent="-228600" eaLnBrk="0" fontAlgn="base" hangingPunct="0">
              <a:spcBef>
                <a:spcPts val="1000"/>
              </a:spcBef>
              <a:spcAft>
                <a:spcPct val="0"/>
              </a:spcAft>
              <a:buClr>
                <a:schemeClr val="tx2"/>
              </a:buClr>
              <a:buSzPct val="100000"/>
              <a:buFont typeface="Arial" panose="020B0604020202020204" pitchFamily="34" charset="0"/>
              <a:buChar char="•"/>
              <a:defRPr sz="20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7pPr>
            <a:lvl8pPr marL="3429000" indent="-228600" eaLnBrk="0" fontAlgn="base" hangingPunct="0">
              <a:spcBef>
                <a:spcPts val="1000"/>
              </a:spcBef>
              <a:spcAft>
                <a:spcPct val="0"/>
              </a:spcAft>
              <a:buClr>
                <a:schemeClr val="tx2"/>
              </a:buClr>
              <a:buSzPct val="100000"/>
              <a:buFont typeface="Arial" panose="020B0604020202020204" pitchFamily="34" charset="0"/>
              <a:buChar char="•"/>
              <a:defRPr sz="20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8pPr>
            <a:lvl9pPr marL="3886200" indent="-228600" eaLnBrk="0" fontAlgn="base" hangingPunct="0">
              <a:spcBef>
                <a:spcPts val="1000"/>
              </a:spcBef>
              <a:spcAft>
                <a:spcPct val="0"/>
              </a:spcAft>
              <a:buClr>
                <a:schemeClr val="tx2"/>
              </a:buClr>
              <a:buSzPct val="100000"/>
              <a:buFont typeface="Arial" panose="020B0604020202020204" pitchFamily="34" charset="0"/>
              <a:buChar char="•"/>
              <a:defRPr sz="20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9pPr>
          </a:lstStyle>
          <a:p>
            <a:pPr fontAlgn="base">
              <a:spcBef>
                <a:spcPct val="0"/>
              </a:spcBef>
              <a:spcAft>
                <a:spcPct val="0"/>
              </a:spcAft>
              <a:buClrTx/>
              <a:buSzTx/>
              <a:defRPr/>
            </a:pPr>
            <a:fld id="{B766565E-8EC0-4684-914E-986E5CDBB592}" type="slidenum">
              <a:rPr lang="de-DE" altLang="en-US" sz="1200">
                <a:solidFill>
                  <a:srgbClr val="86846B"/>
                </a:solidFill>
                <a:cs typeface="Arial" panose="020B0604020202020204" pitchFamily="34" charset="0"/>
              </a:rPr>
              <a:pPr fontAlgn="base">
                <a:spcBef>
                  <a:spcPct val="0"/>
                </a:spcBef>
                <a:spcAft>
                  <a:spcPct val="0"/>
                </a:spcAft>
                <a:buClrTx/>
                <a:buSzTx/>
                <a:defRPr/>
              </a:pPr>
              <a:t>9</a:t>
            </a:fld>
            <a:endParaRPr lang="de-DE" altLang="en-US" sz="1200">
              <a:solidFill>
                <a:srgbClr val="86846B"/>
              </a:solidFill>
              <a:cs typeface="Arial" panose="020B0604020202020204" pitchFamily="34" charset="0"/>
            </a:endParaRPr>
          </a:p>
        </p:txBody>
      </p:sp>
      <p:graphicFrame>
        <p:nvGraphicFramePr>
          <p:cNvPr id="6" name="Table 3"/>
          <p:cNvGraphicFramePr>
            <a:graphicFrameLocks noGrp="1"/>
          </p:cNvGraphicFramePr>
          <p:nvPr>
            <p:extLst>
              <p:ext uri="{D42A27DB-BD31-4B8C-83A1-F6EECF244321}">
                <p14:modId xmlns:p14="http://schemas.microsoft.com/office/powerpoint/2010/main" val="932008307"/>
              </p:ext>
            </p:extLst>
          </p:nvPr>
        </p:nvGraphicFramePr>
        <p:xfrm>
          <a:off x="1524000" y="172091"/>
          <a:ext cx="9144000" cy="6513817"/>
        </p:xfrm>
        <a:graphic>
          <a:graphicData uri="http://schemas.openxmlformats.org/drawingml/2006/table">
            <a:tbl>
              <a:tblPr firstRow="1" bandRow="1">
                <a:tableStyleId>{5C22544A-7EE6-4342-B048-85BDC9FD1C3A}</a:tableStyleId>
              </a:tblPr>
              <a:tblGrid>
                <a:gridCol w="1185334">
                  <a:extLst>
                    <a:ext uri="{9D8B030D-6E8A-4147-A177-3AD203B41FA5}">
                      <a16:colId xmlns:a16="http://schemas.microsoft.com/office/drawing/2014/main" val="20000"/>
                    </a:ext>
                  </a:extLst>
                </a:gridCol>
                <a:gridCol w="5926666">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487976">
                <a:tc>
                  <a:txBody>
                    <a:bodyPr/>
                    <a:lstStyle/>
                    <a:p>
                      <a:r>
                        <a:rPr sz="1200"/>
                        <a:t>Activity Number</a:t>
                      </a:r>
                    </a:p>
                  </a:txBody>
                  <a:tcPr>
                    <a:solidFill>
                      <a:schemeClr val="tx2"/>
                    </a:solidFill>
                  </a:tcPr>
                </a:tc>
                <a:tc>
                  <a:txBody>
                    <a:bodyPr/>
                    <a:lstStyle/>
                    <a:p>
                      <a:pPr algn="ctr"/>
                      <a:r>
                        <a:rPr lang="en-US" sz="1200"/>
                        <a:t>NABU Contributions to CAMI Work </a:t>
                      </a:r>
                      <a:r>
                        <a:rPr lang="en-US" sz="1200" err="1"/>
                        <a:t>Programme</a:t>
                      </a:r>
                      <a:r>
                        <a:rPr lang="en-US" sz="1200"/>
                        <a:t> 2026–2032</a:t>
                      </a:r>
                      <a:endParaRPr sz="1200"/>
                    </a:p>
                  </a:txBody>
                  <a:tcPr>
                    <a:solidFill>
                      <a:schemeClr val="tx2"/>
                    </a:solidFill>
                  </a:tcPr>
                </a:tc>
                <a:tc>
                  <a:txBody>
                    <a:bodyPr/>
                    <a:lstStyle/>
                    <a:p>
                      <a:r>
                        <a:rPr sz="1200"/>
                        <a:t>Type of Partnership</a:t>
                      </a:r>
                    </a:p>
                  </a:txBody>
                  <a:tcPr>
                    <a:solidFill>
                      <a:schemeClr val="tx2"/>
                    </a:solidFill>
                  </a:tcPr>
                </a:tc>
                <a:extLst>
                  <a:ext uri="{0D108BD9-81ED-4DB2-BD59-A6C34878D82A}">
                    <a16:rowId xmlns:a16="http://schemas.microsoft.com/office/drawing/2014/main" val="10000"/>
                  </a:ext>
                </a:extLst>
              </a:tr>
              <a:tr h="683166">
                <a:tc>
                  <a:txBody>
                    <a:bodyPr/>
                    <a:lstStyle/>
                    <a:p>
                      <a:pPr algn="ctr"/>
                      <a:r>
                        <a:rPr lang="de-AT" sz="1600"/>
                        <a:t>1 (1.9)</a:t>
                      </a:r>
                      <a:endParaRPr sz="1600"/>
                    </a:p>
                  </a:txBody>
                  <a:tcPr/>
                </a:tc>
                <a:tc>
                  <a:txBody>
                    <a:bodyPr/>
                    <a:lstStyle/>
                    <a:p>
                      <a:r>
                        <a:rPr lang="de-AT" sz="1200"/>
                        <a:t>Co-o</a:t>
                      </a:r>
                      <a:r>
                        <a:rPr sz="1200" err="1"/>
                        <a:t>rganize</a:t>
                      </a:r>
                      <a:r>
                        <a:rPr sz="1200"/>
                        <a:t> regional meetings and platforms for coordination of efforts to conserve migratory mammals</a:t>
                      </a:r>
                    </a:p>
                  </a:txBody>
                  <a:tcPr/>
                </a:tc>
                <a:tc>
                  <a:txBody>
                    <a:bodyPr/>
                    <a:lstStyle/>
                    <a:p>
                      <a:r>
                        <a:rPr sz="1200"/>
                        <a:t>All levels</a:t>
                      </a:r>
                      <a:r>
                        <a:rPr lang="de-AT" sz="1200"/>
                        <a:t>, </a:t>
                      </a:r>
                      <a:r>
                        <a:rPr lang="de-AT" sz="1200" err="1"/>
                        <a:t>project-based</a:t>
                      </a:r>
                      <a:r>
                        <a:rPr lang="de-AT" sz="1200"/>
                        <a:t> and </a:t>
                      </a:r>
                      <a:r>
                        <a:rPr lang="de-AT" sz="1200" err="1"/>
                        <a:t>linked</a:t>
                      </a:r>
                      <a:r>
                        <a:rPr lang="de-AT" sz="1200"/>
                        <a:t> </a:t>
                      </a:r>
                      <a:r>
                        <a:rPr lang="de-AT" sz="1200" err="1"/>
                        <a:t>to</a:t>
                      </a:r>
                      <a:r>
                        <a:rPr lang="de-AT" sz="1200"/>
                        <a:t> </a:t>
                      </a:r>
                      <a:r>
                        <a:rPr lang="de-AT" sz="1200" err="1"/>
                        <a:t>the</a:t>
                      </a:r>
                      <a:r>
                        <a:rPr lang="de-AT" sz="1200"/>
                        <a:t> </a:t>
                      </a:r>
                      <a:r>
                        <a:rPr lang="de-AT" sz="1200" err="1"/>
                        <a:t>snow</a:t>
                      </a:r>
                      <a:r>
                        <a:rPr lang="de-AT" sz="1200"/>
                        <a:t> </a:t>
                      </a:r>
                      <a:r>
                        <a:rPr lang="de-AT" sz="1200" err="1"/>
                        <a:t>leopard</a:t>
                      </a:r>
                      <a:r>
                        <a:rPr lang="de-AT" sz="1200"/>
                        <a:t> </a:t>
                      </a:r>
                      <a:r>
                        <a:rPr lang="de-AT" sz="1200" err="1"/>
                        <a:t>habitats</a:t>
                      </a:r>
                      <a:r>
                        <a:rPr lang="de-AT" sz="1200"/>
                        <a:t>.</a:t>
                      </a:r>
                      <a:endParaRPr sz="1200"/>
                    </a:p>
                  </a:txBody>
                  <a:tcPr/>
                </a:tc>
                <a:extLst>
                  <a:ext uri="{0D108BD9-81ED-4DB2-BD59-A6C34878D82A}">
                    <a16:rowId xmlns:a16="http://schemas.microsoft.com/office/drawing/2014/main" val="10001"/>
                  </a:ext>
                </a:extLst>
              </a:tr>
              <a:tr h="683166">
                <a:tc>
                  <a:txBody>
                    <a:bodyPr/>
                    <a:lstStyle/>
                    <a:p>
                      <a:pPr algn="ctr"/>
                      <a:r>
                        <a:rPr lang="de-AT" sz="1600"/>
                        <a:t>2 (1.10)</a:t>
                      </a:r>
                      <a:endParaRPr sz="1600"/>
                    </a:p>
                  </a:txBody>
                  <a:tcPr/>
                </a:tc>
                <a:tc>
                  <a:txBody>
                    <a:bodyPr/>
                    <a:lstStyle/>
                    <a:p>
                      <a:r>
                        <a:rPr sz="1200"/>
                        <a:t>Promote transboundary cooperation between Kyrgyzstan, Uzbekistan, and Tajikistan for Argali conservation</a:t>
                      </a:r>
                    </a:p>
                  </a:txBody>
                  <a:tcPr/>
                </a:tc>
                <a:tc>
                  <a:txBody>
                    <a:bodyPr/>
                    <a:lstStyle/>
                    <a:p>
                      <a:r>
                        <a:rPr sz="1200"/>
                        <a:t>All levels</a:t>
                      </a:r>
                      <a:r>
                        <a:rPr lang="de-AT" sz="1200"/>
                        <a:t>, </a:t>
                      </a:r>
                      <a:r>
                        <a:rPr lang="de-AT" sz="1200" err="1"/>
                        <a:t>project-based</a:t>
                      </a:r>
                      <a:r>
                        <a:rPr lang="de-AT" sz="1200"/>
                        <a:t> and </a:t>
                      </a:r>
                      <a:r>
                        <a:rPr lang="de-AT" sz="1200" err="1"/>
                        <a:t>linked</a:t>
                      </a:r>
                      <a:r>
                        <a:rPr lang="de-AT" sz="1200"/>
                        <a:t> </a:t>
                      </a:r>
                      <a:r>
                        <a:rPr lang="de-AT" sz="1200" err="1"/>
                        <a:t>to</a:t>
                      </a:r>
                      <a:r>
                        <a:rPr lang="de-AT" sz="1200"/>
                        <a:t> Snow </a:t>
                      </a:r>
                      <a:r>
                        <a:rPr lang="de-AT" sz="1200" err="1"/>
                        <a:t>leopard</a:t>
                      </a:r>
                      <a:endParaRPr sz="1200"/>
                    </a:p>
                  </a:txBody>
                  <a:tcPr/>
                </a:tc>
                <a:extLst>
                  <a:ext uri="{0D108BD9-81ED-4DB2-BD59-A6C34878D82A}">
                    <a16:rowId xmlns:a16="http://schemas.microsoft.com/office/drawing/2014/main" val="10002"/>
                  </a:ext>
                </a:extLst>
              </a:tr>
              <a:tr h="487976">
                <a:tc>
                  <a:txBody>
                    <a:bodyPr/>
                    <a:lstStyle/>
                    <a:p>
                      <a:pPr algn="ctr"/>
                      <a:r>
                        <a:rPr lang="de-AT" sz="1600"/>
                        <a:t>3 (1.13)</a:t>
                      </a:r>
                      <a:endParaRPr sz="1600"/>
                    </a:p>
                  </a:txBody>
                  <a:tcPr/>
                </a:tc>
                <a:tc>
                  <a:txBody>
                    <a:bodyPr/>
                    <a:lstStyle/>
                    <a:p>
                      <a:r>
                        <a:rPr sz="1200"/>
                        <a:t>Continue implementing activities under signed MOUs with range states</a:t>
                      </a:r>
                    </a:p>
                  </a:txBody>
                  <a:tcPr/>
                </a:tc>
                <a:tc>
                  <a:txBody>
                    <a:bodyPr/>
                    <a:lstStyle/>
                    <a:p>
                      <a:r>
                        <a:rPr sz="1200"/>
                        <a:t>All levels</a:t>
                      </a:r>
                      <a:r>
                        <a:rPr lang="de-AT" sz="1200"/>
                        <a:t> </a:t>
                      </a:r>
                      <a:r>
                        <a:rPr lang="de-AT" sz="1200" err="1"/>
                        <a:t>described</a:t>
                      </a:r>
                      <a:r>
                        <a:rPr lang="de-AT" sz="1200"/>
                        <a:t> in </a:t>
                      </a:r>
                      <a:r>
                        <a:rPr lang="de-AT" sz="1200" err="1"/>
                        <a:t>MoU</a:t>
                      </a:r>
                      <a:endParaRPr sz="1200"/>
                    </a:p>
                  </a:txBody>
                  <a:tcPr/>
                </a:tc>
                <a:extLst>
                  <a:ext uri="{0D108BD9-81ED-4DB2-BD59-A6C34878D82A}">
                    <a16:rowId xmlns:a16="http://schemas.microsoft.com/office/drawing/2014/main" val="10003"/>
                  </a:ext>
                </a:extLst>
              </a:tr>
              <a:tr h="683166">
                <a:tc>
                  <a:txBody>
                    <a:bodyPr/>
                    <a:lstStyle/>
                    <a:p>
                      <a:pPr algn="ctr"/>
                      <a:r>
                        <a:rPr lang="de-AT" sz="1600"/>
                        <a:t>4 (2)</a:t>
                      </a:r>
                      <a:endParaRPr sz="1600"/>
                    </a:p>
                  </a:txBody>
                  <a:tcPr/>
                </a:tc>
                <a:tc>
                  <a:txBody>
                    <a:bodyPr/>
                    <a:lstStyle/>
                    <a:p>
                      <a:r>
                        <a:rPr sz="1200"/>
                        <a:t>Mobilize funding for priority areas of the Work </a:t>
                      </a:r>
                      <a:r>
                        <a:rPr sz="1200" err="1"/>
                        <a:t>Programme</a:t>
                      </a:r>
                      <a:endParaRPr sz="1200"/>
                    </a:p>
                  </a:txBody>
                  <a:tcPr/>
                </a:tc>
                <a:tc>
                  <a:txBody>
                    <a:bodyPr/>
                    <a:lstStyle/>
                    <a:p>
                      <a:r>
                        <a:rPr sz="1200"/>
                        <a:t>Financial</a:t>
                      </a:r>
                      <a:r>
                        <a:rPr lang="de-AT" sz="1200"/>
                        <a:t> </a:t>
                      </a:r>
                      <a:r>
                        <a:rPr lang="de-AT" sz="1200" err="1"/>
                        <a:t>to</a:t>
                      </a:r>
                      <a:r>
                        <a:rPr lang="de-AT" sz="1200"/>
                        <a:t> </a:t>
                      </a:r>
                      <a:r>
                        <a:rPr lang="de-AT" sz="1200" err="1"/>
                        <a:t>the</a:t>
                      </a:r>
                      <a:r>
                        <a:rPr lang="de-AT" sz="1200"/>
                        <a:t> NABUs and ist </a:t>
                      </a:r>
                      <a:r>
                        <a:rPr lang="de-AT" sz="1200" err="1"/>
                        <a:t>partners</a:t>
                      </a:r>
                      <a:r>
                        <a:rPr lang="de-AT" sz="1200"/>
                        <a:t>  </a:t>
                      </a:r>
                      <a:r>
                        <a:rPr lang="de-AT" sz="1200" err="1"/>
                        <a:t>project</a:t>
                      </a:r>
                      <a:r>
                        <a:rPr lang="de-AT" sz="1200"/>
                        <a:t> </a:t>
                      </a:r>
                      <a:r>
                        <a:rPr lang="de-AT" sz="1200" err="1"/>
                        <a:t>areas</a:t>
                      </a:r>
                      <a:endParaRPr sz="1200"/>
                    </a:p>
                  </a:txBody>
                  <a:tcPr/>
                </a:tc>
                <a:extLst>
                  <a:ext uri="{0D108BD9-81ED-4DB2-BD59-A6C34878D82A}">
                    <a16:rowId xmlns:a16="http://schemas.microsoft.com/office/drawing/2014/main" val="10004"/>
                  </a:ext>
                </a:extLst>
              </a:tr>
              <a:tr h="683166">
                <a:tc>
                  <a:txBody>
                    <a:bodyPr/>
                    <a:lstStyle/>
                    <a:p>
                      <a:pPr algn="ctr"/>
                      <a:r>
                        <a:rPr lang="de-AT" sz="1600"/>
                        <a:t>5</a:t>
                      </a:r>
                      <a:endParaRPr sz="1600"/>
                    </a:p>
                  </a:txBody>
                  <a:tcPr/>
                </a:tc>
                <a:tc>
                  <a:txBody>
                    <a:bodyPr/>
                    <a:lstStyle/>
                    <a:p>
                      <a:r>
                        <a:rPr lang="de-AT" sz="1200"/>
                        <a:t>Potential </a:t>
                      </a:r>
                      <a:r>
                        <a:rPr lang="de-AT" sz="1200" err="1"/>
                        <a:t>Contribution</a:t>
                      </a:r>
                      <a:r>
                        <a:rPr lang="de-AT" sz="1200"/>
                        <a:t> </a:t>
                      </a:r>
                      <a:r>
                        <a:rPr lang="de-AT" sz="1200" err="1"/>
                        <a:t>to</a:t>
                      </a:r>
                      <a:r>
                        <a:rPr lang="de-AT" sz="1200"/>
                        <a:t> </a:t>
                      </a:r>
                      <a:r>
                        <a:rPr lang="de-AT" sz="1200" err="1"/>
                        <a:t>activities</a:t>
                      </a:r>
                      <a:r>
                        <a:rPr lang="de-AT" sz="1200"/>
                        <a:t> (</a:t>
                      </a:r>
                      <a:r>
                        <a:rPr lang="ru-RU" sz="1200"/>
                        <a:t>4</a:t>
                      </a:r>
                      <a:r>
                        <a:rPr lang="de-AT" sz="1200"/>
                        <a:t>, </a:t>
                      </a:r>
                      <a:r>
                        <a:rPr lang="ru-RU" sz="1200"/>
                        <a:t>6.2</a:t>
                      </a:r>
                      <a:r>
                        <a:rPr lang="de-AT" sz="1200"/>
                        <a:t>, </a:t>
                      </a:r>
                      <a:r>
                        <a:rPr lang="ru-RU" sz="1200"/>
                        <a:t>7, 10</a:t>
                      </a:r>
                      <a:r>
                        <a:rPr lang="de-AT" sz="1200"/>
                        <a:t>,</a:t>
                      </a:r>
                      <a:r>
                        <a:rPr lang="ru-RU" sz="1200"/>
                        <a:t> 11</a:t>
                      </a:r>
                      <a:r>
                        <a:rPr lang="de-AT" sz="1200"/>
                        <a:t>)</a:t>
                      </a:r>
                      <a:endParaRPr sz="1200"/>
                    </a:p>
                  </a:txBody>
                  <a:tcPr/>
                </a:tc>
                <a:tc>
                  <a:txBody>
                    <a:bodyPr/>
                    <a:lstStyle/>
                    <a:p>
                      <a:r>
                        <a:rPr lang="de-DE" sz="1200"/>
                        <a:t>All </a:t>
                      </a:r>
                      <a:r>
                        <a:rPr lang="de-DE" sz="1200" err="1"/>
                        <a:t>levels</a:t>
                      </a:r>
                      <a:r>
                        <a:rPr lang="de-DE" sz="1200"/>
                        <a:t> and </a:t>
                      </a:r>
                      <a:r>
                        <a:rPr lang="de-DE" sz="1200" err="1"/>
                        <a:t>within</a:t>
                      </a:r>
                      <a:r>
                        <a:rPr lang="de-DE" sz="1200"/>
                        <a:t> </a:t>
                      </a:r>
                      <a:r>
                        <a:rPr lang="de-DE" sz="1200" err="1"/>
                        <a:t>the</a:t>
                      </a:r>
                      <a:r>
                        <a:rPr lang="de-DE" sz="1200"/>
                        <a:t> </a:t>
                      </a:r>
                      <a:r>
                        <a:rPr lang="de-DE" sz="1200" err="1"/>
                        <a:t>linkage</a:t>
                      </a:r>
                      <a:r>
                        <a:rPr lang="de-DE" sz="1200"/>
                        <a:t> </a:t>
                      </a:r>
                      <a:r>
                        <a:rPr lang="de-DE" sz="1200" err="1"/>
                        <a:t>to</a:t>
                      </a:r>
                      <a:r>
                        <a:rPr lang="de-DE" sz="1200"/>
                        <a:t> </a:t>
                      </a:r>
                      <a:r>
                        <a:rPr lang="de-DE" sz="1200" err="1"/>
                        <a:t>selected</a:t>
                      </a:r>
                      <a:r>
                        <a:rPr lang="de-DE" sz="1200"/>
                        <a:t> </a:t>
                      </a:r>
                      <a:r>
                        <a:rPr lang="de-DE" sz="1200" err="1"/>
                        <a:t>activities</a:t>
                      </a:r>
                      <a:endParaRPr sz="1200"/>
                    </a:p>
                  </a:txBody>
                  <a:tcPr/>
                </a:tc>
                <a:extLst>
                  <a:ext uri="{0D108BD9-81ED-4DB2-BD59-A6C34878D82A}">
                    <a16:rowId xmlns:a16="http://schemas.microsoft.com/office/drawing/2014/main" val="1489861300"/>
                  </a:ext>
                </a:extLst>
              </a:tr>
              <a:tr h="683166">
                <a:tc>
                  <a:txBody>
                    <a:bodyPr/>
                    <a:lstStyle/>
                    <a:p>
                      <a:pPr algn="ctr"/>
                      <a:r>
                        <a:rPr lang="de-AT" sz="1600"/>
                        <a:t>6 </a:t>
                      </a:r>
                      <a:endParaRPr sz="1600"/>
                    </a:p>
                  </a:txBody>
                  <a:tcPr/>
                </a:tc>
                <a:tc>
                  <a:txBody>
                    <a:bodyPr/>
                    <a:lstStyle/>
                    <a:p>
                      <a:r>
                        <a:rPr sz="1200" b="1">
                          <a:solidFill>
                            <a:srgbClr val="C00000"/>
                          </a:solidFill>
                        </a:rPr>
                        <a:t>Implement activities for the conservation of the snow leopard and its ecosystems</a:t>
                      </a:r>
                    </a:p>
                  </a:txBody>
                  <a:tcPr/>
                </a:tc>
                <a:tc>
                  <a:txBody>
                    <a:bodyPr/>
                    <a:lstStyle/>
                    <a:p>
                      <a:r>
                        <a:rPr sz="1200" b="1">
                          <a:solidFill>
                            <a:srgbClr val="C00000"/>
                          </a:solidFill>
                        </a:rPr>
                        <a:t>All levels</a:t>
                      </a:r>
                      <a:r>
                        <a:rPr lang="de-AT" sz="1200" b="1">
                          <a:solidFill>
                            <a:srgbClr val="C00000"/>
                          </a:solidFill>
                        </a:rPr>
                        <a:t> in KGZ, TJK, UZB, Nepal, </a:t>
                      </a:r>
                      <a:r>
                        <a:rPr lang="de-AT" sz="1200" b="1" err="1">
                          <a:solidFill>
                            <a:srgbClr val="C00000"/>
                          </a:solidFill>
                        </a:rPr>
                        <a:t>project</a:t>
                      </a:r>
                      <a:r>
                        <a:rPr lang="de-AT" sz="1200" b="1">
                          <a:solidFill>
                            <a:srgbClr val="C00000"/>
                          </a:solidFill>
                        </a:rPr>
                        <a:t> </a:t>
                      </a:r>
                      <a:r>
                        <a:rPr lang="de-AT" sz="1200" b="1" err="1">
                          <a:solidFill>
                            <a:srgbClr val="C00000"/>
                          </a:solidFill>
                        </a:rPr>
                        <a:t>based</a:t>
                      </a:r>
                      <a:endParaRPr sz="1200" b="1">
                        <a:solidFill>
                          <a:srgbClr val="C00000"/>
                        </a:solidFill>
                      </a:endParaRPr>
                    </a:p>
                  </a:txBody>
                  <a:tcPr/>
                </a:tc>
                <a:extLst>
                  <a:ext uri="{0D108BD9-81ED-4DB2-BD59-A6C34878D82A}">
                    <a16:rowId xmlns:a16="http://schemas.microsoft.com/office/drawing/2014/main" val="10005"/>
                  </a:ext>
                </a:extLst>
              </a:tr>
              <a:tr h="487976">
                <a:tc>
                  <a:txBody>
                    <a:bodyPr/>
                    <a:lstStyle/>
                    <a:p>
                      <a:pPr algn="ctr"/>
                      <a:r>
                        <a:rPr lang="de-AT" sz="1600"/>
                        <a:t>7</a:t>
                      </a:r>
                      <a:endParaRPr sz="16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Within NABU BAG - Partnership for the conservation of the saiga</a:t>
                      </a:r>
                    </a:p>
                    <a:p>
                      <a:endParaRPr sz="1200" b="1">
                        <a:solidFill>
                          <a:srgbClr val="C0000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200">
                          <a:solidFill>
                            <a:schemeClr val="tx1"/>
                          </a:solidFill>
                        </a:rPr>
                        <a:t>Limited but at all </a:t>
                      </a:r>
                      <a:r>
                        <a:rPr lang="de-DE" sz="1200" err="1">
                          <a:solidFill>
                            <a:schemeClr val="tx1"/>
                          </a:solidFill>
                        </a:rPr>
                        <a:t>levels</a:t>
                      </a:r>
                      <a:endParaRPr lang="de-DE" sz="1200">
                        <a:solidFill>
                          <a:schemeClr val="tx1"/>
                        </a:solidFill>
                      </a:endParaRPr>
                    </a:p>
                    <a:p>
                      <a:endParaRPr sz="1200" b="1">
                        <a:solidFill>
                          <a:srgbClr val="C00000"/>
                        </a:solidFill>
                      </a:endParaRPr>
                    </a:p>
                  </a:txBody>
                  <a:tcPr/>
                </a:tc>
                <a:extLst>
                  <a:ext uri="{0D108BD9-81ED-4DB2-BD59-A6C34878D82A}">
                    <a16:rowId xmlns:a16="http://schemas.microsoft.com/office/drawing/2014/main" val="3480719503"/>
                  </a:ext>
                </a:extLst>
              </a:tr>
              <a:tr h="462917">
                <a:tc>
                  <a:txBody>
                    <a:bodyPr/>
                    <a:lstStyle/>
                    <a:p>
                      <a:pPr algn="ctr"/>
                      <a:r>
                        <a:rPr lang="de-AT" sz="1600"/>
                        <a:t>8</a:t>
                      </a:r>
                      <a:endParaRPr sz="1600"/>
                    </a:p>
                  </a:txBody>
                  <a:tcPr/>
                </a:tc>
                <a:tc>
                  <a:txBody>
                    <a:bodyPr/>
                    <a:lstStyle/>
                    <a:p>
                      <a:r>
                        <a:rPr sz="1200"/>
                        <a:t>Scientific cooperation for the conservation of the Bukhara deer</a:t>
                      </a:r>
                    </a:p>
                  </a:txBody>
                  <a:tcPr/>
                </a:tc>
                <a:tc>
                  <a:txBody>
                    <a:bodyPr/>
                    <a:lstStyle/>
                    <a:p>
                      <a:r>
                        <a:rPr sz="1200"/>
                        <a:t>Scientific</a:t>
                      </a:r>
                      <a:r>
                        <a:rPr lang="de-AT" sz="1200"/>
                        <a:t> and in TJK </a:t>
                      </a:r>
                      <a:r>
                        <a:rPr lang="de-AT" sz="1200" err="1"/>
                        <a:t>only</a:t>
                      </a:r>
                      <a:endParaRPr sz="1200"/>
                    </a:p>
                  </a:txBody>
                  <a:tcPr/>
                </a:tc>
                <a:extLst>
                  <a:ext uri="{0D108BD9-81ED-4DB2-BD59-A6C34878D82A}">
                    <a16:rowId xmlns:a16="http://schemas.microsoft.com/office/drawing/2014/main" val="10007"/>
                  </a:ext>
                </a:extLst>
              </a:tr>
              <a:tr h="487976">
                <a:tc>
                  <a:txBody>
                    <a:bodyPr/>
                    <a:lstStyle/>
                    <a:p>
                      <a:pPr algn="ctr"/>
                      <a:r>
                        <a:rPr lang="de-AT" sz="1600"/>
                        <a:t>9</a:t>
                      </a:r>
                      <a:endParaRPr sz="16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solidFill>
                            <a:srgbClr val="C00000"/>
                          </a:solidFill>
                        </a:rPr>
                        <a:t>Enhanced actions for the conservation of Argali (Action Plan)</a:t>
                      </a:r>
                    </a:p>
                    <a:p>
                      <a:endParaRPr sz="12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200" b="1">
                          <a:solidFill>
                            <a:srgbClr val="C00000"/>
                          </a:solidFill>
                        </a:rPr>
                        <a:t>All </a:t>
                      </a:r>
                      <a:r>
                        <a:rPr lang="de-DE" sz="1200" b="1" err="1">
                          <a:solidFill>
                            <a:srgbClr val="C00000"/>
                          </a:solidFill>
                        </a:rPr>
                        <a:t>levels</a:t>
                      </a:r>
                      <a:endParaRPr lang="de-DE" sz="1200" b="1">
                        <a:solidFill>
                          <a:srgbClr val="C00000"/>
                        </a:solidFill>
                      </a:endParaRPr>
                    </a:p>
                    <a:p>
                      <a:endParaRPr sz="1200"/>
                    </a:p>
                  </a:txBody>
                  <a:tcPr/>
                </a:tc>
                <a:extLst>
                  <a:ext uri="{0D108BD9-81ED-4DB2-BD59-A6C34878D82A}">
                    <a16:rowId xmlns:a16="http://schemas.microsoft.com/office/drawing/2014/main" val="10008"/>
                  </a:ext>
                </a:extLst>
              </a:tr>
              <a:tr h="683166">
                <a:tc>
                  <a:txBody>
                    <a:bodyPr/>
                    <a:lstStyle/>
                    <a:p>
                      <a:pPr algn="ctr"/>
                      <a:r>
                        <a:rPr lang="de-AT" sz="1600"/>
                        <a:t>10</a:t>
                      </a:r>
                      <a:endParaRPr sz="16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Support the conservation of the urial in combination with Argali efforts</a:t>
                      </a:r>
                    </a:p>
                    <a:p>
                      <a:endParaRPr sz="1200" b="1">
                        <a:solidFill>
                          <a:srgbClr val="C0000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Only in </a:t>
                      </a:r>
                      <a:r>
                        <a:rPr lang="en-US" sz="1200" err="1"/>
                        <a:t>combitation</a:t>
                      </a:r>
                      <a:r>
                        <a:rPr lang="en-US" sz="1200"/>
                        <a:t> with Argali possible.</a:t>
                      </a:r>
                    </a:p>
                    <a:p>
                      <a:endParaRPr sz="1200" b="1">
                        <a:solidFill>
                          <a:srgbClr val="C00000"/>
                        </a:solidFill>
                      </a:endParaRPr>
                    </a:p>
                  </a:txBody>
                  <a:tcPr/>
                </a:tc>
                <a:extLst>
                  <a:ext uri="{0D108BD9-81ED-4DB2-BD59-A6C34878D82A}">
                    <a16:rowId xmlns:a16="http://schemas.microsoft.com/office/drawing/2014/main" val="10009"/>
                  </a:ext>
                </a:extLst>
              </a:tr>
            </a:tbl>
          </a:graphicData>
        </a:graphic>
      </p:graphicFrame>
    </p:spTree>
  </p:cSld>
  <p:clrMapOvr>
    <a:masterClrMapping/>
  </p:clrMapOvr>
</p:sld>
</file>

<file path=ppt/theme/theme1.xml><?xml version="1.0" encoding="utf-8"?>
<a:theme xmlns:a="http://schemas.openxmlformats.org/drawingml/2006/main" name="Ecology 16x9">
  <a:themeElements>
    <a:clrScheme name="CMS color complete">
      <a:dk1>
        <a:sysClr val="windowText" lastClr="000000"/>
      </a:dk1>
      <a:lt1>
        <a:sysClr val="window" lastClr="FFFFFF"/>
      </a:lt1>
      <a:dk2>
        <a:srgbClr val="17406D"/>
      </a:dk2>
      <a:lt2>
        <a:srgbClr val="DBEFF9"/>
      </a:lt2>
      <a:accent1>
        <a:srgbClr val="0E2E85"/>
      </a:accent1>
      <a:accent2>
        <a:srgbClr val="5185C0"/>
      </a:accent2>
      <a:accent3>
        <a:srgbClr val="67A2C0"/>
      </a:accent3>
      <a:accent4>
        <a:srgbClr val="6A9519"/>
      </a:accent4>
      <a:accent5>
        <a:srgbClr val="C0CD00"/>
      </a:accent5>
      <a:accent6>
        <a:srgbClr val="34B7C4"/>
      </a:accent6>
      <a:hlink>
        <a:srgbClr val="FFD300"/>
      </a:hlink>
      <a:folHlink>
        <a:srgbClr val="438AD7"/>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29416AA0540C42B015682282C961AD" ma:contentTypeVersion="25" ma:contentTypeDescription="Create a new document." ma:contentTypeScope="" ma:versionID="8f997218138695204513a4479a695344">
  <xsd:schema xmlns:xsd="http://www.w3.org/2001/XMLSchema" xmlns:xs="http://www.w3.org/2001/XMLSchema" xmlns:p="http://schemas.microsoft.com/office/2006/metadata/properties" xmlns:ns2="a7b50396-0b06-45c1-b28e-46f86d566a10" xmlns:ns3="985ec44e-1bab-4c0b-9df0-6ba128686fc9" xmlns:ns4="c15478a5-0be8-4f5d-8383-b307d5ba8bf6" targetNamespace="http://schemas.microsoft.com/office/2006/metadata/properties" ma:root="true" ma:fieldsID="78834a7af0b33f83a2068af434d2656a" ns2:_="" ns3:_="" ns4:_="">
    <xsd:import namespace="a7b50396-0b06-45c1-b28e-46f86d566a10"/>
    <xsd:import namespace="985ec44e-1bab-4c0b-9df0-6ba128686fc9"/>
    <xsd:import namespace="c15478a5-0be8-4f5d-8383-b307d5ba8bf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4:SharedWithUsers" minOccurs="0"/>
                <xsd:element ref="ns4:SharedWithDetails" minOccurs="0"/>
                <xsd:element ref="ns4:TaxKeywordTaxHTField" minOccurs="0"/>
                <xsd:element ref="ns2:_Flow_SignoffStatus" minOccurs="0"/>
                <xsd:element ref="ns2:Reviewer" minOccurs="0"/>
                <xsd:element ref="ns2:MariaJoseOrtiz" minOccurs="0"/>
                <xsd:element ref="ns2:MediaServiceObjectDetectorVersions" minOccurs="0"/>
                <xsd:element ref="ns2:Notes" minOccurs="0"/>
                <xsd:element ref="ns2:Sent"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b50396-0b06-45c1-b28e-46f86d566a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_Flow_SignoffStatus" ma:index="23" nillable="true" ma:displayName="Sign-off status" ma:internalName="Sign_x002d_off_x0020_status">
      <xsd:simpleType>
        <xsd:restriction base="dms:Text"/>
      </xsd:simpleType>
    </xsd:element>
    <xsd:element name="Reviewer" ma:index="24" nillable="true" ma:displayName="Reviewer" ma:format="Dropdown" ma:internalName="Reviewer">
      <xsd:simpleType>
        <xsd:restriction base="dms:Text">
          <xsd:maxLength value="255"/>
        </xsd:restriction>
      </xsd:simpleType>
    </xsd:element>
    <xsd:element name="MariaJoseOrtiz" ma:index="25" nillable="true" ma:displayName="Maria Jose Ortiz" ma:description="REVISED BY AF" ma:format="Dropdown" ma:internalName="MariaJoseOrtiz">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Notes" ma:index="27" nillable="true" ma:displayName="Notes" ma:format="Dropdown" ma:internalName="Notes">
      <xsd:simpleType>
        <xsd:restriction base="dms:Note">
          <xsd:maxLength value="255"/>
        </xsd:restriction>
      </xsd:simpleType>
    </xsd:element>
    <xsd:element name="Sent" ma:index="28" nillable="true" ma:displayName="Sent" ma:format="Dropdown" ma:internalName="Sent">
      <xsd:simpleType>
        <xsd:restriction base="dms:Choice">
          <xsd:enumeration value="Sent"/>
          <xsd:enumeration value="Pending"/>
        </xsd:restrictio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db64542-7ae3-4878-aafe-ea4cd8782300}" ma:internalName="TaxCatchAll" ma:showField="CatchAllData" ma:web="c15478a5-0be8-4f5d-8383-b307d5ba8bf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15478a5-0be8-4f5d-8383-b307d5ba8bf6"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KeywordTaxHTField" ma:index="22" nillable="true" ma:taxonomy="true" ma:internalName="TaxKeywordTaxHTField" ma:taxonomyFieldName="TaxKeyword" ma:displayName="Enterprise Keywords" ma:fieldId="{23f27201-bee3-471e-b2e7-b64fd8b7ca38}" ma:taxonomyMulti="true" ma:sspId="78175662-8596-484a-92c7-351d01561e22"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85ec44e-1bab-4c0b-9df0-6ba128686fc9" xsi:nil="true"/>
    <lcf76f155ced4ddcb4097134ff3c332f xmlns="a7b50396-0b06-45c1-b28e-46f86d566a10">
      <Terms xmlns="http://schemas.microsoft.com/office/infopath/2007/PartnerControls"/>
    </lcf76f155ced4ddcb4097134ff3c332f>
    <_Flow_SignoffStatus xmlns="a7b50396-0b06-45c1-b28e-46f86d566a10" xsi:nil="true"/>
    <MariaJoseOrtiz xmlns="a7b50396-0b06-45c1-b28e-46f86d566a10" xsi:nil="true"/>
    <Notes xmlns="a7b50396-0b06-45c1-b28e-46f86d566a10" xsi:nil="true"/>
    <Sent xmlns="a7b50396-0b06-45c1-b28e-46f86d566a10" xsi:nil="true"/>
    <TaxKeywordTaxHTField xmlns="c15478a5-0be8-4f5d-8383-b307d5ba8bf6">
      <Terms xmlns="http://schemas.microsoft.com/office/infopath/2007/PartnerControls"/>
    </TaxKeywordTaxHTField>
    <Reviewer xmlns="a7b50396-0b06-45c1-b28e-46f86d566a10" xsi:nil="true"/>
    <SharedWithUsers xmlns="c15478a5-0be8-4f5d-8383-b307d5ba8bf6">
      <UserInfo>
        <DisplayName/>
        <AccountId xsi:nil="true"/>
        <AccountType/>
      </UserInfo>
    </SharedWithUsers>
  </documentManagement>
</p:properties>
</file>

<file path=customXml/itemProps1.xml><?xml version="1.0" encoding="utf-8"?>
<ds:datastoreItem xmlns:ds="http://schemas.openxmlformats.org/officeDocument/2006/customXml" ds:itemID="{153C40F9-0E8D-4BC2-868B-1BC1A0058EA5}">
  <ds:schemaRefs>
    <ds:schemaRef ds:uri="985ec44e-1bab-4c0b-9df0-6ba128686fc9"/>
    <ds:schemaRef ds:uri="a7b50396-0b06-45c1-b28e-46f86d566a10"/>
    <ds:schemaRef ds:uri="c15478a5-0be8-4f5d-8383-b307d5ba8b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D4E9382-8110-4792-BD61-2A8552513D85}">
  <ds:schemaRefs>
    <ds:schemaRef ds:uri="http://schemas.microsoft.com/sharepoint/v3/contenttype/forms"/>
  </ds:schemaRefs>
</ds:datastoreItem>
</file>

<file path=customXml/itemProps3.xml><?xml version="1.0" encoding="utf-8"?>
<ds:datastoreItem xmlns:ds="http://schemas.openxmlformats.org/officeDocument/2006/customXml" ds:itemID="{DC6D0BA8-64E3-433A-9920-F6B98F7F9471}">
  <ds:schemaRefs>
    <ds:schemaRef ds:uri="985ec44e-1bab-4c0b-9df0-6ba128686fc9"/>
    <ds:schemaRef ds:uri="a7b50396-0b06-45c1-b28e-46f86d566a10"/>
    <ds:schemaRef ds:uri="c15478a5-0be8-4f5d-8383-b307d5ba8bf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0f9e35db-544f-4f60-bdcc-5ea416e6dc70}" enabled="0" method="" siteId="{0f9e35db-544f-4f60-bdcc-5ea416e6dc70}" removed="1"/>
</clbl:labelList>
</file>

<file path=docProps/app.xml><?xml version="1.0" encoding="utf-8"?>
<Properties xmlns="http://schemas.openxmlformats.org/officeDocument/2006/extended-properties" xmlns:vt="http://schemas.openxmlformats.org/officeDocument/2006/docPropsVTypes">
  <Template>Nature ecology education photo presentation</Template>
  <Application>Microsoft Office PowerPoint</Application>
  <PresentationFormat>Widescreen</PresentationFormat>
  <Slides>18</Slides>
  <Notes>7</Notes>
  <HiddenSlides>0</HiddenSlides>
  <ScaleCrop>false</ScaleCrop>
  <HeadingPairs>
    <vt:vector size="4" baseType="variant">
      <vt:variant>
        <vt:lpstr>Theme</vt:lpstr>
      </vt:variant>
      <vt:variant>
        <vt:i4>3</vt:i4>
      </vt:variant>
      <vt:variant>
        <vt:lpstr>Slide Titles</vt:lpstr>
      </vt:variant>
      <vt:variant>
        <vt:i4>18</vt:i4>
      </vt:variant>
    </vt:vector>
  </HeadingPairs>
  <TitlesOfParts>
    <vt:vector size="21" baseType="lpstr">
      <vt:lpstr>Ecology 16x9</vt:lpstr>
      <vt:lpstr>Office Theme</vt:lpstr>
      <vt:lpstr>Тема Office</vt:lpstr>
      <vt:lpstr>ACBK, Kazakhstan:</vt:lpstr>
      <vt:lpstr>PowerPoint Presentation</vt:lpstr>
      <vt:lpstr> Conservation X Labs (CXL) /TeamBars Turkmenistan involvement in implementation of the  CAMI WP 2026-2032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Ассоциация «Табиги Орта» </vt:lpstr>
      <vt:lpstr>PowerPoint Presentation</vt:lpstr>
      <vt:lpstr>WCPF - 22. Gobi (China, Mongolia)-11 </vt:lpstr>
      <vt:lpstr>WCS contribution to the CMS/CAMI Programme of Work 2026–2032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noreply aewa</dc:creator>
  <cp:revision>2</cp:revision>
  <dcterms:created xsi:type="dcterms:W3CDTF">2021-09-01T06:08:02Z</dcterms:created>
  <dcterms:modified xsi:type="dcterms:W3CDTF">2025-07-24T14:35:25Z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0x0101009929416AA0540C42B015682282C961AD</vt:lpwstr>
  </property>
  <property fmtid="{D5CDD505-2E9C-101B-9397-08002B2CF9AE}" pid="3" name="Order">
    <vt:r8>219900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TaxKeyword">
    <vt:lpwstr/>
  </property>
  <property fmtid="{D5CDD505-2E9C-101B-9397-08002B2CF9AE}" pid="11" name="MediaServiceImageTags">
    <vt:lpwstr/>
  </property>
  <property fmtid="{D5CDD505-2E9C-101B-9397-08002B2CF9AE}" pid="12" name="TaxCatchAll">
    <vt:lpwstr/>
  </property>
  <property fmtid="{D5CDD505-2E9C-101B-9397-08002B2CF9AE}" pid="13" name="lcf76f155ced4ddcb4097134ff3c332f">
    <vt:lpwstr/>
  </property>
  <property fmtid="{D5CDD505-2E9C-101B-9397-08002B2CF9AE}" pid="14" name="Sign-off status">
    <vt:lpwstr/>
  </property>
  <property fmtid="{D5CDD505-2E9C-101B-9397-08002B2CF9AE}" pid="15" name="MariaJoseOrtiz">
    <vt:lpwstr/>
  </property>
  <property fmtid="{D5CDD505-2E9C-101B-9397-08002B2CF9AE}" pid="16" name="Notes">
    <vt:lpwstr/>
  </property>
  <property fmtid="{D5CDD505-2E9C-101B-9397-08002B2CF9AE}" pid="17" name="Sent">
    <vt:lpwstr/>
  </property>
  <property fmtid="{D5CDD505-2E9C-101B-9397-08002B2CF9AE}" pid="18" name="TaxKeywordTaxHTField">
    <vt:lpwstr/>
  </property>
  <property fmtid="{D5CDD505-2E9C-101B-9397-08002B2CF9AE}" pid="19" name="Reviewer">
    <vt:lpwstr/>
  </property>
  <property fmtid="{D5CDD505-2E9C-101B-9397-08002B2CF9AE}" pid="20" name="SharedWithUsers">
    <vt:lpwstr/>
  </property>
</Properties>
</file>