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56" r:id="rId5"/>
    <p:sldId id="257" r:id="rId6"/>
    <p:sldId id="258" r:id="rId7"/>
    <p:sldId id="259" r:id="rId8"/>
    <p:sldId id="288" r:id="rId9"/>
    <p:sldId id="289" r:id="rId10"/>
    <p:sldId id="261" r:id="rId11"/>
    <p:sldId id="290" r:id="rId12"/>
    <p:sldId id="291" r:id="rId13"/>
    <p:sldId id="292" r:id="rId14"/>
    <p:sldId id="293" r:id="rId15"/>
    <p:sldId id="294" r:id="rId16"/>
    <p:sldId id="295" r:id="rId17"/>
    <p:sldId id="296" r:id="rId18"/>
    <p:sldId id="297" r:id="rId19"/>
    <p:sldId id="262" r:id="rId20"/>
    <p:sldId id="298" r:id="rId21"/>
    <p:sldId id="299" r:id="rId22"/>
    <p:sldId id="263" r:id="rId23"/>
    <p:sldId id="264" r:id="rId24"/>
    <p:sldId id="301" r:id="rId25"/>
    <p:sldId id="300" r:id="rId26"/>
    <p:sldId id="287" r:id="rId27"/>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74E1D09-2E68-2C08-048F-FA63F594B435}" name="Bart van de Haterd" initials="Bv" userId="S::bart@mrprezident.com::2932bed3-ff74-4f80-ae26-2eeca4d3f57f" providerId="AD"/>
  <p188:author id="{1579B78E-ADED-9953-5A3C-9BC9427A393B}" name="Thijs Honselaar" initials="TH" userId="S::thijs@article36.nl::93d492b1-54d0-4a86-9895-d5bf7a211641" providerId="AD"/>
  <p188:author id="{BD34F6C1-AF11-FA52-23E4-D290D2C27067}" name="Maria Biryukova" initials="MB" userId="S::maria@mrprezident.com::16cc1378-fb6c-46a6-94cc-c068d766f04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FFEEC3"/>
    <a:srgbClr val="FFD579"/>
    <a:srgbClr val="0781AE"/>
    <a:srgbClr val="BED246"/>
    <a:srgbClr val="EAEAEA"/>
    <a:srgbClr val="D5D5D5"/>
    <a:srgbClr val="6AB4CE"/>
    <a:srgbClr val="CDE6EF"/>
    <a:srgbClr val="9CCD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30"/>
    <p:restoredTop sz="75726" autoAdjust="0"/>
  </p:normalViewPr>
  <p:slideViewPr>
    <p:cSldViewPr snapToGrid="0">
      <p:cViewPr varScale="1">
        <p:scale>
          <a:sx n="93" d="100"/>
          <a:sy n="93" d="100"/>
        </p:scale>
        <p:origin x="1608" y="20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334F36-AE8D-DB4A-9C6E-B664A3A0FFA6}"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2CAC3-89EE-4745-9F07-6BA054D523C7}" type="slidenum">
              <a:rPr lang="en-US" smtClean="0"/>
              <a:t>‹#›</a:t>
            </a:fld>
            <a:endParaRPr lang="en-US"/>
          </a:p>
        </p:txBody>
      </p:sp>
    </p:spTree>
    <p:extLst>
      <p:ext uri="{BB962C8B-B14F-4D97-AF65-F5344CB8AC3E}">
        <p14:creationId xmlns:p14="http://schemas.microsoft.com/office/powerpoint/2010/main" val="3334453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u="none" strike="noStrike" kern="1200" dirty="0">
                <a:solidFill>
                  <a:schemeClr val="tx1"/>
                </a:solidFill>
                <a:effectLst/>
                <a:latin typeface="+mn-lt"/>
                <a:ea typeface="+mn-ea"/>
                <a:cs typeface="+mn-cs"/>
              </a:rPr>
              <a:t>I would like to look at the CMS Migration Atlas particularly from the perspective of conservation policy and implementation: how can we move from increasingly detailed information on animal movements to information that governments and conservation practitioners can actually use?</a:t>
            </a:r>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a:t>
            </a:fld>
            <a:endParaRPr lang="en-US"/>
          </a:p>
        </p:txBody>
      </p:sp>
    </p:spTree>
    <p:extLst>
      <p:ext uri="{BB962C8B-B14F-4D97-AF65-F5344CB8AC3E}">
        <p14:creationId xmlns:p14="http://schemas.microsoft.com/office/powerpoint/2010/main" val="378801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All forms of movement data are valuable. Counts, </a:t>
            </a:r>
            <a:r>
              <a:rPr lang="en-NL" dirty="0"/>
              <a:t>ringing, captures and re-captures</a:t>
            </a:r>
            <a:r>
              <a:rPr lang="en-NL" sz="1200" b="0" i="0" kern="1200" dirty="0">
                <a:solidFill>
                  <a:schemeClr val="tx1"/>
                </a:solidFill>
                <a:effectLst/>
                <a:latin typeface="+mn-lt"/>
                <a:ea typeface="+mn-ea"/>
                <a:cs typeface="+mn-cs"/>
              </a:rPr>
              <a:t>, tracking data and site observations can all </a:t>
            </a:r>
            <a:r>
              <a:rPr lang="en-NL" dirty="0"/>
              <a:t>give </a:t>
            </a:r>
            <a:r>
              <a:rPr lang="en-NL" sz="1200" b="0" i="0" kern="1200" dirty="0">
                <a:solidFill>
                  <a:schemeClr val="tx1"/>
                </a:solidFill>
                <a:effectLst/>
                <a:latin typeface="+mn-lt"/>
                <a:ea typeface="+mn-ea"/>
                <a:cs typeface="+mn-cs"/>
              </a:rPr>
              <a:t>us </a:t>
            </a:r>
            <a:r>
              <a:rPr lang="en-NL" dirty="0"/>
              <a:t>information about the migrations of species. </a:t>
            </a:r>
            <a:endParaRPr lang="en-NL" sz="1200" b="0" i="0" kern="1200" dirty="0">
              <a:solidFill>
                <a:schemeClr val="tx1"/>
              </a:solidFill>
              <a:effectLst/>
              <a:latin typeface="+mn-lt"/>
              <a:ea typeface="+mn-ea"/>
              <a:cs typeface="+mn-cs"/>
            </a:endParaRPr>
          </a:p>
          <a:p>
            <a:r>
              <a:rPr lang="en-NL" sz="1200" b="0" i="0" kern="1200" dirty="0">
                <a:solidFill>
                  <a:schemeClr val="tx1"/>
                </a:solidFill>
                <a:effectLst/>
                <a:latin typeface="+mn-lt"/>
                <a:ea typeface="+mn-ea"/>
                <a:cs typeface="+mn-cs"/>
              </a:rPr>
              <a:t>But the interpretation </a:t>
            </a:r>
            <a:r>
              <a:rPr lang="en-NL" dirty="0"/>
              <a:t>of the data needed </a:t>
            </a:r>
            <a:r>
              <a:rPr lang="en-NL" sz="1200" b="0" i="0" kern="1200" dirty="0">
                <a:solidFill>
                  <a:schemeClr val="tx1"/>
                </a:solidFill>
                <a:effectLst/>
                <a:latin typeface="+mn-lt"/>
                <a:ea typeface="+mn-ea"/>
                <a:cs typeface="+mn-cs"/>
              </a:rPr>
              <a:t>depends on the decision we are trying to support.</a:t>
            </a:r>
            <a:endParaRPr lang="en-NL" sz="1200" b="0" i="0" kern="1200" dirty="0">
              <a:solidFill>
                <a:schemeClr val="tx1"/>
              </a:solidFill>
              <a:effectLst/>
              <a:latin typeface="+mn-lt"/>
            </a:endParaRPr>
          </a:p>
          <a:p>
            <a:r>
              <a:rPr lang="en-NL" sz="1200" b="0" i="0" kern="1200" dirty="0">
                <a:solidFill>
                  <a:schemeClr val="tx1"/>
                </a:solidFill>
                <a:effectLst/>
                <a:latin typeface="+mn-lt"/>
                <a:ea typeface="+mn-ea"/>
                <a:cs typeface="+mn-cs"/>
              </a:rPr>
              <a:t>For AEWA, we need to identify the relevant biogeographic </a:t>
            </a:r>
            <a:r>
              <a:rPr lang="en-NL" dirty="0"/>
              <a:t>populations</a:t>
            </a:r>
            <a:r>
              <a:rPr lang="en-NL" sz="1200" b="0" i="0" kern="1200" dirty="0">
                <a:solidFill>
                  <a:schemeClr val="tx1"/>
                </a:solidFill>
                <a:effectLst/>
                <a:latin typeface="+mn-lt"/>
                <a:ea typeface="+mn-ea"/>
                <a:cs typeface="+mn-cs"/>
              </a:rPr>
              <a:t> and its status. </a:t>
            </a:r>
            <a:r>
              <a:rPr lang="en-GB" sz="1200" b="0" i="0" kern="1200" dirty="0">
                <a:solidFill>
                  <a:schemeClr val="tx1"/>
                </a:solidFill>
                <a:effectLst/>
                <a:latin typeface="+mn-lt"/>
                <a:ea typeface="+mn-ea"/>
                <a:cs typeface="+mn-cs"/>
              </a:rPr>
              <a:t>T</a:t>
            </a:r>
            <a:r>
              <a:rPr lang="en-NL" sz="1200" b="0" i="0" kern="1200" dirty="0">
                <a:solidFill>
                  <a:schemeClr val="tx1"/>
                </a:solidFill>
                <a:effectLst/>
                <a:latin typeface="+mn-lt"/>
                <a:ea typeface="+mn-ea"/>
                <a:cs typeface="+mn-cs"/>
              </a:rPr>
              <a:t>his helps support decisions such as…</a:t>
            </a:r>
            <a:endParaRPr lang="en-NL" dirty="0"/>
          </a:p>
          <a:p>
            <a:r>
              <a:rPr lang="en-NL" sz="1200" b="0" i="0" kern="1200" dirty="0">
                <a:solidFill>
                  <a:schemeClr val="tx1"/>
                </a:solidFill>
                <a:effectLst/>
                <a:latin typeface="+mn-lt"/>
                <a:ea typeface="+mn-ea"/>
                <a:cs typeface="+mn-cs"/>
              </a:rPr>
              <a:t>For Ramsar Criterion 6, we need to know which population estimate and 1% threshold apply to a site count. </a:t>
            </a:r>
            <a:r>
              <a:rPr lang="en-GB" sz="1200" b="0" i="0" kern="1200" dirty="0">
                <a:solidFill>
                  <a:schemeClr val="tx1"/>
                </a:solidFill>
                <a:effectLst/>
                <a:latin typeface="+mn-lt"/>
                <a:ea typeface="+mn-ea"/>
                <a:cs typeface="+mn-cs"/>
              </a:rPr>
              <a:t>T</a:t>
            </a:r>
            <a:r>
              <a:rPr lang="en-NL" sz="1200" b="0" i="0" kern="1200" dirty="0">
                <a:solidFill>
                  <a:schemeClr val="tx1"/>
                </a:solidFill>
                <a:effectLst/>
                <a:latin typeface="+mn-lt"/>
                <a:ea typeface="+mn-ea"/>
                <a:cs typeface="+mn-cs"/>
              </a:rPr>
              <a:t>his helps support decisions such as…</a:t>
            </a:r>
            <a:endParaRPr lang="en-NL" dirty="0"/>
          </a:p>
          <a:p>
            <a:r>
              <a:rPr lang="en-NL" sz="1200" b="0" i="0" kern="1200" dirty="0">
                <a:solidFill>
                  <a:schemeClr val="tx1"/>
                </a:solidFill>
                <a:effectLst/>
                <a:latin typeface="+mn-lt"/>
                <a:ea typeface="+mn-ea"/>
                <a:cs typeface="+mn-cs"/>
              </a:rPr>
              <a:t>And for broader flyway conservation, we may want to know which sites and countries are connected, or where important bottlenecks or steppingstones occur.</a:t>
            </a:r>
            <a:r>
              <a:rPr lang="en-GB" sz="1200" b="0" i="0" kern="1200" dirty="0">
                <a:solidFill>
                  <a:schemeClr val="tx1"/>
                </a:solidFill>
                <a:effectLst/>
                <a:latin typeface="+mn-lt"/>
                <a:ea typeface="+mn-ea"/>
                <a:cs typeface="+mn-cs"/>
              </a:rPr>
              <a:t> T</a:t>
            </a:r>
            <a:r>
              <a:rPr lang="en-NL" sz="1200" b="0" i="0" kern="1200" dirty="0">
                <a:solidFill>
                  <a:schemeClr val="tx1"/>
                </a:solidFill>
                <a:effectLst/>
                <a:latin typeface="+mn-lt"/>
                <a:ea typeface="+mn-ea"/>
                <a:cs typeface="+mn-cs"/>
              </a:rPr>
              <a:t>his helps support decisions such as…</a:t>
            </a:r>
            <a:endParaRPr lang="en-NL" dirty="0"/>
          </a:p>
          <a:p>
            <a:r>
              <a:rPr lang="en-NL" sz="1200" b="0" i="0" kern="1200" dirty="0">
                <a:solidFill>
                  <a:schemeClr val="tx1"/>
                </a:solidFill>
                <a:effectLst/>
                <a:latin typeface="+mn-lt"/>
                <a:ea typeface="+mn-ea"/>
                <a:cs typeface="+mn-cs"/>
              </a:rPr>
              <a:t>Movement data become most useful for policy when they </a:t>
            </a:r>
            <a:r>
              <a:rPr lang="en-NL" dirty="0"/>
              <a:t>are translated</a:t>
            </a:r>
            <a:r>
              <a:rPr lang="en-NL" sz="1200" b="0" i="0" kern="1200" dirty="0">
                <a:solidFill>
                  <a:schemeClr val="tx1"/>
                </a:solidFill>
                <a:effectLst/>
                <a:latin typeface="+mn-lt"/>
                <a:ea typeface="+mn-ea"/>
                <a:cs typeface="+mn-cs"/>
              </a:rPr>
              <a:t> by the context needed to interpret them.</a:t>
            </a:r>
            <a:endParaRPr lang="en-NL" sz="1200" b="0" i="0" kern="1200" dirty="0">
              <a:solidFill>
                <a:schemeClr val="tx1"/>
              </a:solidFill>
              <a:effectLst/>
              <a:latin typeface="+mn-lt"/>
            </a:endParaRP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2</a:t>
            </a:fld>
            <a:endParaRPr lang="en-US"/>
          </a:p>
        </p:txBody>
      </p:sp>
    </p:spTree>
    <p:extLst>
      <p:ext uri="{BB962C8B-B14F-4D97-AF65-F5344CB8AC3E}">
        <p14:creationId xmlns:p14="http://schemas.microsoft.com/office/powerpoint/2010/main" val="334580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From an AEWA perspective, I have grouped that context into five broad elements.</a:t>
            </a:r>
          </a:p>
          <a:p>
            <a:r>
              <a:rPr lang="en-NL" sz="1200" b="0" i="0" kern="1200" dirty="0">
                <a:solidFill>
                  <a:schemeClr val="tx1"/>
                </a:solidFill>
                <a:effectLst/>
                <a:latin typeface="+mn-lt"/>
                <a:ea typeface="+mn-ea"/>
                <a:cs typeface="+mn-cs"/>
              </a:rPr>
              <a:t>Which population are we dealing with? </a:t>
            </a:r>
          </a:p>
          <a:p>
            <a:r>
              <a:rPr lang="en-NL" sz="1200" b="0" i="0" kern="1200" dirty="0">
                <a:solidFill>
                  <a:schemeClr val="tx1"/>
                </a:solidFill>
                <a:effectLst/>
                <a:latin typeface="+mn-lt"/>
                <a:ea typeface="+mn-ea"/>
                <a:cs typeface="+mn-cs"/>
              </a:rPr>
              <a:t>what is its status and trend? </a:t>
            </a:r>
          </a:p>
          <a:p>
            <a:r>
              <a:rPr lang="en-NL" sz="1200" b="0" i="0" kern="1200" dirty="0">
                <a:solidFill>
                  <a:schemeClr val="tx1"/>
                </a:solidFill>
                <a:effectLst/>
                <a:latin typeface="+mn-lt"/>
                <a:ea typeface="+mn-ea"/>
                <a:cs typeface="+mn-cs"/>
              </a:rPr>
              <a:t>what does an observation mean for the significance of a particular site? </a:t>
            </a:r>
          </a:p>
          <a:p>
            <a:r>
              <a:rPr lang="en-NL" sz="1200" b="0" i="0" kern="1200" dirty="0">
                <a:solidFill>
                  <a:schemeClr val="tx1"/>
                </a:solidFill>
                <a:effectLst/>
                <a:latin typeface="+mn-lt"/>
                <a:ea typeface="+mn-ea"/>
                <a:cs typeface="+mn-cs"/>
              </a:rPr>
              <a:t>how are sites and countries connected?</a:t>
            </a:r>
          </a:p>
          <a:p>
            <a:r>
              <a:rPr lang="en-NL" sz="1200" b="0" i="0" kern="1200" dirty="0">
                <a:solidFill>
                  <a:schemeClr val="tx1"/>
                </a:solidFill>
                <a:effectLst/>
                <a:latin typeface="+mn-lt"/>
                <a:ea typeface="+mn-ea"/>
                <a:cs typeface="+mn-cs"/>
              </a:rPr>
              <a:t>how reliable and representative is the information we have?</a:t>
            </a:r>
            <a:r>
              <a:rPr lang="en-NL" b="1" i="1" dirty="0"/>
              <a:t> - Uncertainty addressed by multiple speakers already</a:t>
            </a:r>
          </a:p>
          <a:p>
            <a:r>
              <a:rPr lang="en-GB" dirty="0"/>
              <a:t>These layers can help contextualize raw migration data into implementable information for policy.</a:t>
            </a:r>
          </a:p>
          <a:p>
            <a:r>
              <a:rPr lang="en-NL" sz="1200" b="0" i="0" kern="1200" dirty="0">
                <a:solidFill>
                  <a:schemeClr val="tx1"/>
                </a:solidFill>
                <a:effectLst/>
                <a:latin typeface="+mn-lt"/>
                <a:ea typeface="+mn-ea"/>
                <a:cs typeface="+mn-cs"/>
              </a:rPr>
              <a:t>I will use a few waterbird examples to illustrate why each of these </a:t>
            </a:r>
            <a:r>
              <a:rPr lang="en-NL" dirty="0"/>
              <a:t>elements matter</a:t>
            </a:r>
            <a:endParaRPr lang="en-NL" sz="1200" b="0" i="0" kern="1200" dirty="0">
              <a:solidFill>
                <a:schemeClr val="tx1"/>
              </a:solidFill>
              <a:effectLst/>
              <a:latin typeface="+mn-lt"/>
            </a:endParaRP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3</a:t>
            </a:fld>
            <a:endParaRPr lang="en-US"/>
          </a:p>
        </p:txBody>
      </p:sp>
    </p:spTree>
    <p:extLst>
      <p:ext uri="{BB962C8B-B14F-4D97-AF65-F5344CB8AC3E}">
        <p14:creationId xmlns:p14="http://schemas.microsoft.com/office/powerpoint/2010/main" val="1148890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kern="1200" dirty="0">
                <a:solidFill>
                  <a:schemeClr val="tx1"/>
                </a:solidFill>
                <a:effectLst/>
                <a:latin typeface="+mn-lt"/>
                <a:ea typeface="+mn-ea"/>
                <a:cs typeface="+mn-cs"/>
              </a:rPr>
              <a:t>Population delineation is essentially the process of determining </a:t>
            </a:r>
            <a:r>
              <a:rPr lang="en-NL" sz="1200" b="0" kern="1200" dirty="0">
                <a:solidFill>
                  <a:schemeClr val="tx1"/>
                </a:solidFill>
                <a:effectLst/>
                <a:latin typeface="+mn-lt"/>
                <a:ea typeface="+mn-ea"/>
                <a:cs typeface="+mn-cs"/>
              </a:rPr>
              <a:t>where one biogeographic population ends and another population begins</a:t>
            </a:r>
            <a:r>
              <a:rPr lang="en-NL" sz="1200" b="1" kern="1200" dirty="0">
                <a:solidFill>
                  <a:schemeClr val="tx1"/>
                </a:solidFill>
                <a:effectLst/>
                <a:latin typeface="+mn-lt"/>
                <a:ea typeface="+mn-ea"/>
                <a:cs typeface="+mn-cs"/>
              </a:rPr>
              <a:t>.</a:t>
            </a:r>
            <a:r>
              <a:rPr lang="en-NL" sz="1200" kern="1200" dirty="0">
                <a:solidFill>
                  <a:schemeClr val="tx1"/>
                </a:solidFill>
                <a:effectLst/>
                <a:latin typeface="+mn-lt"/>
                <a:ea typeface="+mn-ea"/>
                <a:cs typeface="+mn-cs"/>
              </a:rPr>
              <a:t> For AEWA, the conservation unit is often not the species, as species can contain several populations with different geographic ranges and migration systems.</a:t>
            </a:r>
          </a:p>
          <a:p>
            <a:r>
              <a:rPr lang="en-NL" sz="1200" kern="1200" dirty="0">
                <a:solidFill>
                  <a:schemeClr val="tx1"/>
                </a:solidFill>
                <a:effectLst/>
                <a:latin typeface="+mn-lt"/>
                <a:ea typeface="+mn-ea"/>
                <a:cs typeface="+mn-cs"/>
              </a:rPr>
              <a:t>In some cases, populations may remain geographically separate throughout the year. In others, birds may mix on the breeding grounds but separate into distinct non-breeding areas. When a population is delineated, we are trying to identify a group of birds from a particular species that can meaningfully be treated as one unit for monitoring, assessment and conservation.</a:t>
            </a:r>
          </a:p>
          <a:p>
            <a:r>
              <a:rPr lang="en-NL" sz="1200" kern="1200" dirty="0">
                <a:solidFill>
                  <a:schemeClr val="tx1"/>
                </a:solidFill>
                <a:effectLst/>
                <a:latin typeface="+mn-lt"/>
                <a:ea typeface="+mn-ea"/>
                <a:cs typeface="+mn-cs"/>
              </a:rPr>
              <a:t>Movement information is highly useful for the delineation process. Ringing, tracking and other movement data can help reveal whether birds using different areas are part of the same migratory flyway or represent different populations.</a:t>
            </a:r>
          </a:p>
          <a:p>
            <a:r>
              <a:rPr lang="en-NL" sz="1200" kern="1200" dirty="0">
                <a:solidFill>
                  <a:schemeClr val="tx1"/>
                </a:solidFill>
                <a:effectLst/>
                <a:latin typeface="+mn-lt"/>
                <a:ea typeface="+mn-ea"/>
                <a:cs typeface="+mn-cs"/>
              </a:rPr>
              <a:t>Why are population delineations important for policy? Because two birds of the same species can belong to populations with very different abundance, trends, threats and conservation priorities.</a:t>
            </a:r>
          </a:p>
          <a:p>
            <a:r>
              <a:rPr lang="en-NL" sz="1200" kern="1200" dirty="0">
                <a:solidFill>
                  <a:schemeClr val="tx1"/>
                </a:solidFill>
                <a:effectLst/>
                <a:latin typeface="+mn-lt"/>
                <a:ea typeface="+mn-ea"/>
                <a:cs typeface="+mn-cs"/>
              </a:rPr>
              <a:t>Knowing that a species occurs at a site is therefore only the beginning. We also need to know </a:t>
            </a:r>
            <a:r>
              <a:rPr lang="en-NL" sz="1200" b="0" kern="1200" dirty="0">
                <a:solidFill>
                  <a:schemeClr val="tx1"/>
                </a:solidFill>
                <a:effectLst/>
                <a:latin typeface="+mn-lt"/>
                <a:ea typeface="+mn-ea"/>
                <a:cs typeface="+mn-cs"/>
              </a:rPr>
              <a:t>which population is using that site</a:t>
            </a:r>
            <a:r>
              <a:rPr lang="en-NL" sz="1200" kern="1200" dirty="0">
                <a:solidFill>
                  <a:schemeClr val="tx1"/>
                </a:solidFill>
                <a:effectLst/>
                <a:latin typeface="+mn-lt"/>
                <a:ea typeface="+mn-ea"/>
                <a:cs typeface="+mn-cs"/>
              </a:rPr>
              <a:t>, because that determines which population estimate and trend are relevant, which other countries share responsibility for it, and how that occurrence should be interpreted within the wider flyway.</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4</a:t>
            </a:fld>
            <a:endParaRPr lang="en-US"/>
          </a:p>
        </p:txBody>
      </p:sp>
    </p:spTree>
    <p:extLst>
      <p:ext uri="{BB962C8B-B14F-4D97-AF65-F5344CB8AC3E}">
        <p14:creationId xmlns:p14="http://schemas.microsoft.com/office/powerpoint/2010/main" val="3443291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But importantly, those population boundaries are themselves an interpretation of the evidence.</a:t>
            </a:r>
          </a:p>
          <a:p>
            <a:r>
              <a:rPr lang="en-NL" sz="1200" b="0" i="0" kern="1200" dirty="0">
                <a:solidFill>
                  <a:schemeClr val="tx1"/>
                </a:solidFill>
                <a:effectLst/>
                <a:latin typeface="+mn-lt"/>
                <a:ea typeface="+mn-ea"/>
                <a:cs typeface="+mn-cs"/>
              </a:rPr>
              <a:t>The Common Greenshank example on the left shows a very sharp boundary between populations. That is useful operationally, but biologically it is a simplification. There may be mixing, gradual transitions, or areas where information is weak.</a:t>
            </a:r>
            <a:r>
              <a:rPr lang="en-GB" sz="1200" b="0" i="0" kern="1200" dirty="0">
                <a:solidFill>
                  <a:schemeClr val="tx1"/>
                </a:solidFill>
                <a:effectLst/>
                <a:latin typeface="+mn-lt"/>
                <a:ea typeface="+mn-ea"/>
                <a:cs typeface="+mn-cs"/>
              </a:rPr>
              <a:t> [In its original form, the boundary between the two population was marked with a dashed line to indicate uncertainty].</a:t>
            </a:r>
            <a:endParaRPr lang="en-NL" sz="1200" b="0" i="0" kern="1200" dirty="0">
              <a:solidFill>
                <a:schemeClr val="tx1"/>
              </a:solidFill>
              <a:effectLst/>
              <a:latin typeface="+mn-lt"/>
              <a:ea typeface="+mn-ea"/>
              <a:cs typeface="+mn-cs"/>
            </a:endParaRPr>
          </a:p>
          <a:p>
            <a:r>
              <a:rPr lang="en-NL" sz="1200" b="0" i="0" kern="1200" dirty="0">
                <a:solidFill>
                  <a:schemeClr val="tx1"/>
                </a:solidFill>
                <a:effectLst/>
                <a:latin typeface="+mn-lt"/>
                <a:ea typeface="+mn-ea"/>
                <a:cs typeface="+mn-cs"/>
              </a:rPr>
              <a:t>The Mallard example on the right makes some of that complexity more visible through overlapping population boundaries.</a:t>
            </a:r>
          </a:p>
          <a:p>
            <a:r>
              <a:rPr lang="en-NL" sz="1200" b="0" i="0" kern="1200" dirty="0">
                <a:solidFill>
                  <a:schemeClr val="tx1"/>
                </a:solidFill>
                <a:effectLst/>
                <a:latin typeface="+mn-lt"/>
                <a:ea typeface="+mn-ea"/>
                <a:cs typeface="+mn-cs"/>
              </a:rPr>
              <a:t>So if an Atlas presents population delineations, it should ideally also communicate where those boundaries are well supported and where they represent uncertainty or management convention.</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5</a:t>
            </a:fld>
            <a:endParaRPr lang="en-US"/>
          </a:p>
        </p:txBody>
      </p:sp>
    </p:spTree>
    <p:extLst>
      <p:ext uri="{BB962C8B-B14F-4D97-AF65-F5344CB8AC3E}">
        <p14:creationId xmlns:p14="http://schemas.microsoft.com/office/powerpoint/2010/main" val="2676570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Knowing the population then changes how we interpret observations at a site.</a:t>
            </a:r>
          </a:p>
          <a:p>
            <a:r>
              <a:rPr lang="en-NL" sz="1200" b="0" i="0" kern="1200" dirty="0">
                <a:solidFill>
                  <a:schemeClr val="tx1"/>
                </a:solidFill>
                <a:effectLst/>
                <a:latin typeface="+mn-lt"/>
                <a:ea typeface="+mn-ea"/>
                <a:cs typeface="+mn-cs"/>
              </a:rPr>
              <a:t>The Red Knot is a useful example. In the Wadden Sea, different populations are present at different times of the year. In winter, many of the red knots present belong to the </a:t>
            </a:r>
            <a:r>
              <a:rPr lang="en-NL" sz="1200" b="0" i="1" kern="1200" dirty="0">
                <a:solidFill>
                  <a:schemeClr val="tx1"/>
                </a:solidFill>
                <a:effectLst/>
                <a:latin typeface="+mn-lt"/>
                <a:ea typeface="+mn-ea"/>
                <a:cs typeface="+mn-cs"/>
              </a:rPr>
              <a:t>islandica</a:t>
            </a:r>
            <a:r>
              <a:rPr lang="en-NL" sz="1200" b="0" i="0" kern="1200" dirty="0">
                <a:solidFill>
                  <a:schemeClr val="tx1"/>
                </a:solidFill>
                <a:effectLst/>
                <a:latin typeface="+mn-lt"/>
                <a:ea typeface="+mn-ea"/>
                <a:cs typeface="+mn-cs"/>
              </a:rPr>
              <a:t> population associated with Greenland and Canada. During migration, the Wadden Sea is also an important staging area for </a:t>
            </a:r>
            <a:r>
              <a:rPr lang="en-NL" sz="1200" b="0" i="1" kern="1200" dirty="0" err="1">
                <a:solidFill>
                  <a:schemeClr val="tx1"/>
                </a:solidFill>
                <a:effectLst/>
                <a:latin typeface="+mn-lt"/>
                <a:ea typeface="+mn-ea"/>
                <a:cs typeface="+mn-cs"/>
              </a:rPr>
              <a:t>canutus</a:t>
            </a:r>
            <a:r>
              <a:rPr lang="en-NL" sz="1200" b="0" i="0" kern="1200" dirty="0">
                <a:solidFill>
                  <a:schemeClr val="tx1"/>
                </a:solidFill>
                <a:effectLst/>
                <a:latin typeface="+mn-lt"/>
                <a:ea typeface="+mn-ea"/>
                <a:cs typeface="+mn-cs"/>
              </a:rPr>
              <a:t> </a:t>
            </a:r>
            <a:r>
              <a:rPr lang="en-NL" dirty="0"/>
              <a:t>population, moving</a:t>
            </a:r>
            <a:r>
              <a:rPr lang="en-NL" sz="1200" b="0" i="0" kern="1200" dirty="0">
                <a:solidFill>
                  <a:schemeClr val="tx1"/>
                </a:solidFill>
                <a:effectLst/>
                <a:latin typeface="+mn-lt"/>
                <a:ea typeface="+mn-ea"/>
                <a:cs typeface="+mn-cs"/>
              </a:rPr>
              <a:t> between the Taymyr region and West Africa.</a:t>
            </a:r>
            <a:endParaRPr lang="en-NL" sz="1200" b="0" i="0" kern="1200" dirty="0">
              <a:solidFill>
                <a:schemeClr val="tx1"/>
              </a:solidFill>
              <a:effectLst/>
              <a:latin typeface="+mn-lt"/>
            </a:endParaRPr>
          </a:p>
          <a:p>
            <a:r>
              <a:rPr lang="en-NL" sz="1200" b="0" i="0" kern="1200" dirty="0">
                <a:solidFill>
                  <a:schemeClr val="tx1"/>
                </a:solidFill>
                <a:effectLst/>
                <a:latin typeface="+mn-lt"/>
                <a:ea typeface="+mn-ea"/>
                <a:cs typeface="+mn-cs"/>
              </a:rPr>
              <a:t>So even at the same site, the relevant population can change with season.</a:t>
            </a:r>
          </a:p>
          <a:p>
            <a:r>
              <a:rPr lang="en-NL" sz="1200" b="0" i="0" kern="1200" dirty="0">
                <a:solidFill>
                  <a:schemeClr val="tx1"/>
                </a:solidFill>
                <a:effectLst/>
                <a:latin typeface="+mn-lt"/>
                <a:ea typeface="+mn-ea"/>
                <a:cs typeface="+mn-cs"/>
              </a:rPr>
              <a:t>The Dunlin example makes the policy consequence even clearer. The 1% threshold under Ramsar Criterion 6 differs enormously between populations. </a:t>
            </a:r>
            <a:r>
              <a:rPr lang="en-GB" sz="1200" b="0" i="0" kern="1200" dirty="0">
                <a:solidFill>
                  <a:schemeClr val="tx1"/>
                </a:solidFill>
                <a:effectLst/>
                <a:latin typeface="+mn-lt"/>
                <a:ea typeface="+mn-ea"/>
                <a:cs typeface="+mn-cs"/>
              </a:rPr>
              <a:t>F</a:t>
            </a:r>
            <a:r>
              <a:rPr lang="en-NL" sz="1200" b="0" i="0" kern="1200" dirty="0">
                <a:solidFill>
                  <a:schemeClr val="tx1"/>
                </a:solidFill>
                <a:effectLst/>
                <a:latin typeface="+mn-lt"/>
                <a:ea typeface="+mn-ea"/>
                <a:cs typeface="+mn-cs"/>
              </a:rPr>
              <a:t>or the Baltic population, 10 birds already represent 1% of the population, whereas for the alpina population, the 1% threshold is 13,000</a:t>
            </a:r>
          </a:p>
          <a:p>
            <a:r>
              <a:rPr lang="en-NL" sz="1200" b="0" i="0" kern="1200" dirty="0">
                <a:solidFill>
                  <a:schemeClr val="tx1"/>
                </a:solidFill>
                <a:effectLst/>
                <a:latin typeface="+mn-lt"/>
                <a:ea typeface="+mn-ea"/>
                <a:cs typeface="+mn-cs"/>
              </a:rPr>
              <a:t>So species and count alone are not enough. Population, season and the relevant framework are needed to interpret what observations mean.</a:t>
            </a:r>
            <a:endParaRPr lang="en-NL" sz="1200" b="0" i="0" kern="1200" dirty="0">
              <a:solidFill>
                <a:schemeClr val="tx1"/>
              </a:solidFill>
              <a:effectLst/>
              <a:latin typeface="+mn-lt"/>
            </a:endParaRP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6</a:t>
            </a:fld>
            <a:endParaRPr lang="en-US"/>
          </a:p>
        </p:txBody>
      </p:sp>
    </p:spTree>
    <p:extLst>
      <p:ext uri="{BB962C8B-B14F-4D97-AF65-F5344CB8AC3E}">
        <p14:creationId xmlns:p14="http://schemas.microsoft.com/office/powerpoint/2010/main" val="2999155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This is the idea behind the Critical Site Network Tool</a:t>
            </a:r>
            <a:r>
              <a:rPr lang="en-GB" sz="1200" b="0" i="0" kern="1200" dirty="0">
                <a:solidFill>
                  <a:schemeClr val="tx1"/>
                </a:solidFill>
                <a:effectLst/>
                <a:latin typeface="+mn-lt"/>
                <a:ea typeface="+mn-ea"/>
                <a:cs typeface="+mn-cs"/>
              </a:rPr>
              <a:t> </a:t>
            </a:r>
            <a:r>
              <a:rPr lang="en-GB" sz="1200" b="0" i="0" kern="1200" dirty="0">
                <a:solidFill>
                  <a:srgbClr val="FF0000"/>
                </a:solidFill>
                <a:effectLst/>
                <a:latin typeface="+mn-lt"/>
                <a:ea typeface="+mn-ea"/>
                <a:cs typeface="+mn-cs"/>
              </a:rPr>
              <a:t>[developed by Wetlands International and </a:t>
            </a:r>
            <a:r>
              <a:rPr lang="en-GB" sz="1200" b="0" i="0" kern="1200" dirty="0" err="1">
                <a:solidFill>
                  <a:srgbClr val="FF0000"/>
                </a:solidFill>
                <a:effectLst/>
                <a:latin typeface="+mn-lt"/>
                <a:ea typeface="+mn-ea"/>
                <a:cs typeface="+mn-cs"/>
              </a:rPr>
              <a:t>BirdLife</a:t>
            </a:r>
            <a:r>
              <a:rPr lang="en-GB" sz="1200" b="0" i="0" kern="1200" dirty="0">
                <a:solidFill>
                  <a:srgbClr val="FF0000"/>
                </a:solidFill>
                <a:effectLst/>
                <a:latin typeface="+mn-lt"/>
                <a:ea typeface="+mn-ea"/>
                <a:cs typeface="+mn-cs"/>
              </a:rPr>
              <a:t> International </a:t>
            </a:r>
            <a:r>
              <a:rPr lang="en-GB" dirty="0">
                <a:solidFill>
                  <a:srgbClr val="FF0000"/>
                </a:solidFill>
              </a:rPr>
              <a:t>comes in. It was developed under the Wings over Wetlands project to</a:t>
            </a:r>
            <a:r>
              <a:rPr lang="en-GB" sz="1200" b="0" i="0" kern="1200" dirty="0">
                <a:solidFill>
                  <a:srgbClr val="FF0000"/>
                </a:solidFill>
                <a:effectLst/>
                <a:latin typeface="+mn-lt"/>
                <a:ea typeface="+mn-ea"/>
                <a:cs typeface="+mn-cs"/>
              </a:rPr>
              <a:t> support the work of AEWA and the Ramsar Convention on Wetlands.</a:t>
            </a:r>
            <a:endParaRPr lang="en-NL" sz="1200" b="0" i="0" kern="1200" dirty="0">
              <a:solidFill>
                <a:srgbClr val="FF0000"/>
              </a:solidFill>
              <a:effectLst/>
              <a:latin typeface="+mn-lt"/>
              <a:ea typeface="+mn-ea"/>
              <a:cs typeface="+mn-cs"/>
            </a:endParaRPr>
          </a:p>
          <a:p>
            <a:r>
              <a:rPr lang="en-NL" sz="1200" b="0" i="0" kern="1200" dirty="0">
                <a:solidFill>
                  <a:schemeClr val="tx1"/>
                </a:solidFill>
                <a:effectLst/>
                <a:latin typeface="+mn-lt"/>
                <a:ea typeface="+mn-ea"/>
                <a:cs typeface="+mn-cs"/>
              </a:rPr>
              <a:t>Its added value is not </a:t>
            </a:r>
            <a:r>
              <a:rPr lang="en-GB" sz="1200" b="0" i="0" kern="1200" dirty="0">
                <a:solidFill>
                  <a:schemeClr val="tx1"/>
                </a:solidFill>
                <a:effectLst/>
                <a:latin typeface="+mn-lt"/>
                <a:ea typeface="+mn-ea"/>
                <a:cs typeface="+mn-cs"/>
              </a:rPr>
              <a:t>just </a:t>
            </a:r>
            <a:r>
              <a:rPr lang="en-NL" sz="1200" b="0" i="0" kern="1200" dirty="0">
                <a:solidFill>
                  <a:schemeClr val="tx1"/>
                </a:solidFill>
                <a:effectLst/>
                <a:latin typeface="+mn-lt"/>
                <a:ea typeface="+mn-ea"/>
                <a:cs typeface="+mn-cs"/>
              </a:rPr>
              <a:t>bringing more datasets together. It connects occurrence and count data with population boundaries, estimates, status and trends, thresholds and practical information, and </a:t>
            </a:r>
            <a:r>
              <a:rPr lang="en-NL" sz="1200" b="0" i="0" kern="1200" dirty="0" err="1">
                <a:solidFill>
                  <a:schemeClr val="tx1"/>
                </a:solidFill>
                <a:effectLst/>
                <a:latin typeface="+mn-lt"/>
                <a:ea typeface="+mn-ea"/>
                <a:cs typeface="+mn-cs"/>
              </a:rPr>
              <a:t>organises</a:t>
            </a:r>
            <a:r>
              <a:rPr lang="en-NL" sz="1200" b="0" i="0" kern="1200" dirty="0">
                <a:solidFill>
                  <a:schemeClr val="tx1"/>
                </a:solidFill>
                <a:effectLst/>
                <a:latin typeface="+mn-lt"/>
                <a:ea typeface="+mn-ea"/>
                <a:cs typeface="+mn-cs"/>
              </a:rPr>
              <a:t> them around questions that conservation </a:t>
            </a:r>
            <a:r>
              <a:rPr lang="en-NL" dirty="0"/>
              <a:t>practitioners need</a:t>
            </a:r>
            <a:r>
              <a:rPr lang="en-NL" sz="1200" b="0" i="0" kern="1200" dirty="0">
                <a:solidFill>
                  <a:schemeClr val="tx1"/>
                </a:solidFill>
                <a:effectLst/>
                <a:latin typeface="+mn-lt"/>
                <a:ea typeface="+mn-ea"/>
                <a:cs typeface="+mn-cs"/>
              </a:rPr>
              <a:t> to answer.</a:t>
            </a:r>
            <a:endParaRPr lang="en-NL" sz="1200" b="0" i="0" kern="1200" dirty="0">
              <a:solidFill>
                <a:schemeClr val="tx1"/>
              </a:solidFill>
              <a:effectLst/>
              <a:latin typeface="+mn-lt"/>
            </a:endParaRPr>
          </a:p>
          <a:p>
            <a:r>
              <a:rPr lang="en-NL" sz="1200" b="0" i="0" kern="1200" dirty="0">
                <a:solidFill>
                  <a:schemeClr val="tx1"/>
                </a:solidFill>
                <a:effectLst/>
                <a:latin typeface="+mn-lt"/>
                <a:ea typeface="+mn-ea"/>
                <a:cs typeface="+mn-cs"/>
              </a:rPr>
              <a:t>So it provides an existing example of what I mean by an interpretation layer</a:t>
            </a:r>
            <a:endParaRPr lang="en-NL" sz="1200" b="0" i="0" kern="1200" dirty="0">
              <a:solidFill>
                <a:schemeClr val="tx1"/>
              </a:solidFill>
              <a:effectLst/>
              <a:latin typeface="+mn-lt"/>
            </a:endParaRP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7</a:t>
            </a:fld>
            <a:endParaRPr lang="en-US"/>
          </a:p>
        </p:txBody>
      </p:sp>
    </p:spTree>
    <p:extLst>
      <p:ext uri="{BB962C8B-B14F-4D97-AF65-F5344CB8AC3E}">
        <p14:creationId xmlns:p14="http://schemas.microsoft.com/office/powerpoint/2010/main" val="833302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u="none" strike="noStrike" kern="1200" dirty="0">
                <a:solidFill>
                  <a:schemeClr val="tx1"/>
                </a:solidFill>
                <a:effectLst/>
                <a:latin typeface="+mn-lt"/>
                <a:ea typeface="+mn-ea"/>
                <a:cs typeface="+mn-cs"/>
              </a:rPr>
              <a:t>For example, the tool can help answer four quite different implementation questions from the same underlying information. Here are just some of the ‘interpretation layers’ available on the CSN tool. </a:t>
            </a:r>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8</a:t>
            </a:fld>
            <a:endParaRPr lang="en-US"/>
          </a:p>
        </p:txBody>
      </p:sp>
    </p:spTree>
    <p:extLst>
      <p:ext uri="{BB962C8B-B14F-4D97-AF65-F5344CB8AC3E}">
        <p14:creationId xmlns:p14="http://schemas.microsoft.com/office/powerpoint/2010/main" val="866641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Not only can you view global population delineations as showed earlier, you can also Click on the map</a:t>
            </a:r>
          </a:p>
          <a:p>
            <a:pPr marL="171450" indent="-171450">
              <a:buFont typeface="Calibri"/>
              <a:buChar char="-"/>
            </a:pPr>
            <a:r>
              <a:rPr lang="en-US" dirty="0">
                <a:latin typeface="Calibri"/>
                <a:ea typeface="Calibri"/>
                <a:cs typeface="Calibri"/>
              </a:rPr>
              <a:t>Gives you relevant species &amp; relevant populations in that area/coordinates</a:t>
            </a:r>
          </a:p>
        </p:txBody>
      </p:sp>
      <p:sp>
        <p:nvSpPr>
          <p:cNvPr id="4" name="Slide Number Placeholder 3"/>
          <p:cNvSpPr>
            <a:spLocks noGrp="1"/>
          </p:cNvSpPr>
          <p:nvPr>
            <p:ph type="sldNum" sz="quarter" idx="5"/>
          </p:nvPr>
        </p:nvSpPr>
        <p:spPr/>
        <p:txBody>
          <a:bodyPr/>
          <a:lstStyle/>
          <a:p>
            <a:fld id="{58E2CAC3-89EE-4745-9F07-6BA054D523C7}" type="slidenum">
              <a:rPr lang="en-US" smtClean="0"/>
              <a:t>9</a:t>
            </a:fld>
            <a:endParaRPr lang="en-US"/>
          </a:p>
        </p:txBody>
      </p:sp>
    </p:spTree>
    <p:extLst>
      <p:ext uri="{BB962C8B-B14F-4D97-AF65-F5344CB8AC3E}">
        <p14:creationId xmlns:p14="http://schemas.microsoft.com/office/powerpoint/2010/main" val="502591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next… Ramsar criterion 6</a:t>
            </a:r>
          </a:p>
        </p:txBody>
      </p:sp>
      <p:sp>
        <p:nvSpPr>
          <p:cNvPr id="4" name="Slide Number Placeholder 3"/>
          <p:cNvSpPr>
            <a:spLocks noGrp="1"/>
          </p:cNvSpPr>
          <p:nvPr>
            <p:ph type="sldNum" sz="quarter" idx="5"/>
          </p:nvPr>
        </p:nvSpPr>
        <p:spPr/>
        <p:txBody>
          <a:bodyPr/>
          <a:lstStyle/>
          <a:p>
            <a:fld id="{58E2CAC3-89EE-4745-9F07-6BA054D523C7}" type="slidenum">
              <a:rPr lang="en-US" smtClean="0"/>
              <a:t>10</a:t>
            </a:fld>
            <a:endParaRPr lang="en-US"/>
          </a:p>
        </p:txBody>
      </p:sp>
    </p:spTree>
    <p:extLst>
      <p:ext uri="{BB962C8B-B14F-4D97-AF65-F5344CB8AC3E}">
        <p14:creationId xmlns:p14="http://schemas.microsoft.com/office/powerpoint/2010/main" val="777159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For </a:t>
            </a:r>
            <a:r>
              <a:rPr lang="en-GB" sz="1200" b="0" i="0" kern="1200" dirty="0">
                <a:solidFill>
                  <a:schemeClr val="tx1"/>
                </a:solidFill>
                <a:effectLst/>
                <a:latin typeface="+mn-lt"/>
                <a:ea typeface="+mn-ea"/>
                <a:cs typeface="+mn-cs"/>
              </a:rPr>
              <a:t>[the designation of Ramsar sites or the AEWA Flyway Network Sites</a:t>
            </a:r>
            <a:r>
              <a:rPr lang="en-NL" sz="1200" b="0" i="0" kern="1200" dirty="0">
                <a:solidFill>
                  <a:schemeClr val="tx1"/>
                </a:solidFill>
                <a:effectLst/>
                <a:latin typeface="+mn-lt"/>
                <a:ea typeface="+mn-ea"/>
                <a:cs typeface="+mn-cs"/>
              </a:rPr>
              <a:t> - which 1% threshold is relevant at this site?</a:t>
            </a:r>
            <a:endParaRPr lang="en-US" b="0" dirty="0"/>
          </a:p>
        </p:txBody>
      </p:sp>
      <p:sp>
        <p:nvSpPr>
          <p:cNvPr id="4" name="Slide Number Placeholder 3"/>
          <p:cNvSpPr>
            <a:spLocks noGrp="1"/>
          </p:cNvSpPr>
          <p:nvPr>
            <p:ph type="sldNum" sz="quarter" idx="5"/>
          </p:nvPr>
        </p:nvSpPr>
        <p:spPr/>
        <p:txBody>
          <a:bodyPr/>
          <a:lstStyle/>
          <a:p>
            <a:fld id="{58E2CAC3-89EE-4745-9F07-6BA054D523C7}" type="slidenum">
              <a:rPr lang="en-US" smtClean="0"/>
              <a:t>11</a:t>
            </a:fld>
            <a:endParaRPr lang="en-US"/>
          </a:p>
        </p:txBody>
      </p:sp>
    </p:spTree>
    <p:extLst>
      <p:ext uri="{BB962C8B-B14F-4D97-AF65-F5344CB8AC3E}">
        <p14:creationId xmlns:p14="http://schemas.microsoft.com/office/powerpoint/2010/main" val="3891129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 tool also aims to reduce probabilities of unintentional targeting of species through the look a like species tab.</a:t>
            </a:r>
          </a:p>
        </p:txBody>
      </p:sp>
      <p:sp>
        <p:nvSpPr>
          <p:cNvPr id="4" name="Slide Number Placeholder 3"/>
          <p:cNvSpPr>
            <a:spLocks noGrp="1"/>
          </p:cNvSpPr>
          <p:nvPr>
            <p:ph type="sldNum" sz="quarter" idx="5"/>
          </p:nvPr>
        </p:nvSpPr>
        <p:spPr/>
        <p:txBody>
          <a:bodyPr/>
          <a:lstStyle/>
          <a:p>
            <a:fld id="{58E2CAC3-89EE-4745-9F07-6BA054D523C7}" type="slidenum">
              <a:rPr lang="en-US" smtClean="0"/>
              <a:t>12</a:t>
            </a:fld>
            <a:endParaRPr lang="en-US"/>
          </a:p>
        </p:txBody>
      </p:sp>
    </p:spTree>
    <p:extLst>
      <p:ext uri="{BB962C8B-B14F-4D97-AF65-F5344CB8AC3E}">
        <p14:creationId xmlns:p14="http://schemas.microsoft.com/office/powerpoint/2010/main" val="972991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For monitoring and identification: which look-alike species might occur </a:t>
            </a:r>
            <a:r>
              <a:rPr lang="en-GB" sz="1200" b="0" i="0" strike="noStrike" kern="1200" dirty="0">
                <a:solidFill>
                  <a:schemeClr val="tx1"/>
                </a:solidFill>
                <a:effectLst/>
                <a:latin typeface="+mn-lt"/>
                <a:ea typeface="+mn-ea"/>
                <a:cs typeface="+mn-cs"/>
              </a:rPr>
              <a:t>and should be taken into account when listing huntable species or defining their open season to reduce the risk of shooting species or population in higher conservation status because of misidentification.</a:t>
            </a:r>
            <a:endParaRPr lang="en-NL" sz="1200" b="0" i="0" strike="noStrike" kern="1200" dirty="0">
              <a:solidFill>
                <a:schemeClr val="tx1"/>
              </a:solidFill>
              <a:effectLst/>
              <a:latin typeface="+mn-lt"/>
              <a:ea typeface="+mn-ea"/>
              <a:cs typeface="+mn-cs"/>
            </a:endParaRPr>
          </a:p>
          <a:p>
            <a:endParaRPr lang="en-US" b="0" dirty="0"/>
          </a:p>
        </p:txBody>
      </p:sp>
      <p:sp>
        <p:nvSpPr>
          <p:cNvPr id="4" name="Slide Number Placeholder 3"/>
          <p:cNvSpPr>
            <a:spLocks noGrp="1"/>
          </p:cNvSpPr>
          <p:nvPr>
            <p:ph type="sldNum" sz="quarter" idx="5"/>
          </p:nvPr>
        </p:nvSpPr>
        <p:spPr/>
        <p:txBody>
          <a:bodyPr/>
          <a:lstStyle/>
          <a:p>
            <a:fld id="{58E2CAC3-89EE-4745-9F07-6BA054D523C7}" type="slidenum">
              <a:rPr lang="en-US" smtClean="0"/>
              <a:t>13</a:t>
            </a:fld>
            <a:endParaRPr lang="en-US"/>
          </a:p>
        </p:txBody>
      </p:sp>
    </p:spTree>
    <p:extLst>
      <p:ext uri="{BB962C8B-B14F-4D97-AF65-F5344CB8AC3E}">
        <p14:creationId xmlns:p14="http://schemas.microsoft.com/office/powerpoint/2010/main" val="891973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u="none" strike="noStrike" kern="1200" dirty="0">
                <a:solidFill>
                  <a:schemeClr val="tx1"/>
                </a:solidFill>
                <a:effectLst/>
                <a:latin typeface="+mn-lt"/>
                <a:ea typeface="+mn-ea"/>
                <a:cs typeface="+mn-cs"/>
              </a:rPr>
              <a:t>But, you can also start at a specific site and work from there. </a:t>
            </a:r>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14</a:t>
            </a:fld>
            <a:endParaRPr lang="en-US"/>
          </a:p>
        </p:txBody>
      </p:sp>
    </p:spTree>
    <p:extLst>
      <p:ext uri="{BB962C8B-B14F-4D97-AF65-F5344CB8AC3E}">
        <p14:creationId xmlns:p14="http://schemas.microsoft.com/office/powerpoint/2010/main" val="2244238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For a particular wetland: which species and populations use this site? When in their annual cycles do they use this site?</a:t>
            </a:r>
          </a:p>
          <a:p>
            <a:endParaRPr lang="en-NL" sz="1200" b="0" i="0" kern="1200" dirty="0">
              <a:solidFill>
                <a:schemeClr val="tx1"/>
              </a:solidFill>
              <a:effectLst/>
              <a:latin typeface="+mn-lt"/>
              <a:ea typeface="+mn-ea"/>
              <a:cs typeface="+mn-cs"/>
            </a:endParaRPr>
          </a:p>
          <a:p>
            <a:r>
              <a:rPr lang="en-NL" sz="1200" b="0" i="0" u="none" strike="noStrike" kern="1200" dirty="0">
                <a:solidFill>
                  <a:schemeClr val="tx1"/>
                </a:solidFill>
                <a:effectLst/>
                <a:latin typeface="+mn-lt"/>
                <a:ea typeface="+mn-ea"/>
                <a:cs typeface="+mn-cs"/>
              </a:rPr>
              <a:t>These are quite different outputs, but the principle is the same: start with the conservation or implementation question, and organise the biological information so that it helps answer it.</a:t>
            </a:r>
            <a:endParaRPr lang="en-US" b="0" dirty="0"/>
          </a:p>
        </p:txBody>
      </p:sp>
      <p:sp>
        <p:nvSpPr>
          <p:cNvPr id="4" name="Slide Number Placeholder 3"/>
          <p:cNvSpPr>
            <a:spLocks noGrp="1"/>
          </p:cNvSpPr>
          <p:nvPr>
            <p:ph type="sldNum" sz="quarter" idx="5"/>
          </p:nvPr>
        </p:nvSpPr>
        <p:spPr/>
        <p:txBody>
          <a:bodyPr/>
          <a:lstStyle/>
          <a:p>
            <a:fld id="{58E2CAC3-89EE-4745-9F07-6BA054D523C7}" type="slidenum">
              <a:rPr lang="en-US" smtClean="0"/>
              <a:t>15</a:t>
            </a:fld>
            <a:endParaRPr lang="en-US"/>
          </a:p>
        </p:txBody>
      </p:sp>
    </p:spTree>
    <p:extLst>
      <p:ext uri="{BB962C8B-B14F-4D97-AF65-F5344CB8AC3E}">
        <p14:creationId xmlns:p14="http://schemas.microsoft.com/office/powerpoint/2010/main" val="4115732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kern="1200" dirty="0">
                <a:solidFill>
                  <a:schemeClr val="tx1"/>
                </a:solidFill>
                <a:effectLst/>
                <a:latin typeface="+mn-lt"/>
                <a:ea typeface="+mn-ea"/>
                <a:cs typeface="+mn-cs"/>
              </a:rPr>
              <a:t>Movement data offer an opportunity to strengthen our understanding of connectivity. We may already know that several sites are individually important. Movement data can demonstrate that those sites form part of the same ecological network and are used by the same population during different stages of its migration.</a:t>
            </a:r>
            <a:endParaRPr lang="en-US" dirty="0"/>
          </a:p>
          <a:p>
            <a:r>
              <a:rPr lang="en-NL" sz="1200" kern="1200" dirty="0">
                <a:solidFill>
                  <a:schemeClr val="tx1"/>
                </a:solidFill>
                <a:effectLst/>
                <a:latin typeface="+mn-lt"/>
                <a:ea typeface="+mn-ea"/>
                <a:cs typeface="+mn-cs"/>
              </a:rPr>
              <a:t>That creates a different policy perspective: a site within one country is no longer viewed only as an isolated national conservation area. It becomes part of a network that may depend on appropriate management in several countries. </a:t>
            </a:r>
            <a:r>
              <a:rPr lang="en-NL" sz="1200" b="0" i="0" kern="1200" dirty="0">
                <a:solidFill>
                  <a:schemeClr val="tx1"/>
                </a:solidFill>
                <a:effectLst/>
                <a:latin typeface="+mn-lt"/>
                <a:ea typeface="+mn-ea"/>
                <a:cs typeface="+mn-cs"/>
              </a:rPr>
              <a:t>So movement information can change how we think about responsibility..</a:t>
            </a:r>
            <a:r>
              <a:rPr lang="en-GB" sz="1200" b="0" i="0" kern="1200" dirty="0">
                <a:solidFill>
                  <a:schemeClr val="tx1"/>
                </a:solidFill>
                <a:effectLst/>
                <a:latin typeface="+mn-lt"/>
                <a:ea typeface="+mn-ea"/>
                <a:cs typeface="+mn-cs"/>
              </a:rPr>
              <a:t> [Conservation NGOs, national governments often wants to know where to invest into site protection, collaboration, capacity building to increase the winter survival of their breeding population. Or countries with more limited technical and financial capacity, often want to know where can they ask help because the bounds migratory birds create between countries]</a:t>
            </a:r>
            <a:endParaRPr lang="en-NL" sz="1200" b="0" i="0" kern="1200" dirty="0">
              <a:solidFill>
                <a:schemeClr val="tx1"/>
              </a:solidFill>
              <a:effectLst/>
              <a:latin typeface="+mn-lt"/>
              <a:ea typeface="+mn-ea"/>
              <a:cs typeface="+mn-cs"/>
            </a:endParaRPr>
          </a:p>
          <a:p>
            <a:r>
              <a:rPr lang="en-NL" sz="1200" b="0" i="0" kern="1200" dirty="0">
                <a:solidFill>
                  <a:schemeClr val="tx1"/>
                </a:solidFill>
                <a:effectLst/>
                <a:latin typeface="+mn-lt"/>
                <a:ea typeface="+mn-ea"/>
                <a:cs typeface="+mn-cs"/>
              </a:rPr>
              <a:t>For migratory species, conservation responsibility is therefore inherently transboundary.</a:t>
            </a:r>
          </a:p>
          <a:p>
            <a:endParaRPr lang="en-US" dirty="0"/>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16</a:t>
            </a:fld>
            <a:endParaRPr lang="en-US"/>
          </a:p>
        </p:txBody>
      </p:sp>
    </p:spTree>
    <p:extLst>
      <p:ext uri="{BB962C8B-B14F-4D97-AF65-F5344CB8AC3E}">
        <p14:creationId xmlns:p14="http://schemas.microsoft.com/office/powerpoint/2010/main" val="2290339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Black-tailed Godwit research by Beal and colleagues provides a good example. You may remember this example was discussed by Nicola on the first day as well. </a:t>
            </a:r>
          </a:p>
          <a:p>
            <a:r>
              <a:rPr lang="en-US" dirty="0"/>
              <a:t>The Tagus Estuary is treated as the focal site in the study as it is under massive pressure. By combining individual movement information, the analysis shows both direct and indirect connections between birds using the Tagus and sites across the flyway.</a:t>
            </a:r>
          </a:p>
          <a:p>
            <a:r>
              <a:rPr lang="en-US" dirty="0"/>
              <a:t>That means we can ask more than, “How many godwits occur here? How important is this specific site for the godwits here?”</a:t>
            </a:r>
          </a:p>
          <a:p>
            <a:r>
              <a:rPr lang="en-US" dirty="0"/>
              <a:t>We can ask: where are the godwits using this site connected to, which other countries share them, and what parts of the network could be affected if this site were degraded?</a:t>
            </a:r>
          </a:p>
          <a:p>
            <a:r>
              <a:rPr lang="en-US" dirty="0"/>
              <a:t>That is a different way of demonstrating the conservation significance of a site.</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17</a:t>
            </a:fld>
            <a:endParaRPr lang="en-US"/>
          </a:p>
        </p:txBody>
      </p:sp>
    </p:spTree>
    <p:extLst>
      <p:ext uri="{BB962C8B-B14F-4D97-AF65-F5344CB8AC3E}">
        <p14:creationId xmlns:p14="http://schemas.microsoft.com/office/powerpoint/2010/main" val="2935863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study by Beal and colleagues also identifies sites according to their role within the network.</a:t>
            </a:r>
          </a:p>
          <a:p>
            <a:r>
              <a:rPr lang="en-US" dirty="0"/>
              <a:t>Some function as highly used arrival hubs; others have high ‘betweenness’, meaning that they act as stepping-stones connecting different parts of the network.</a:t>
            </a:r>
          </a:p>
          <a:p>
            <a:r>
              <a:rPr lang="en-US" dirty="0"/>
              <a:t>The study identified 49 top connectivity sites across the flyway, and some of these lacked species-specific recognition or formal protection.</a:t>
            </a:r>
          </a:p>
          <a:p>
            <a:r>
              <a:rPr lang="en-US" dirty="0"/>
              <a:t>So abundance (of birds) is not the only way a site can be important. Its position within the network can reveal a conservation value that conventional site-by-site assessments may miss.</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18</a:t>
            </a:fld>
            <a:endParaRPr lang="en-US"/>
          </a:p>
        </p:txBody>
      </p:sp>
    </p:spTree>
    <p:extLst>
      <p:ext uri="{BB962C8B-B14F-4D97-AF65-F5344CB8AC3E}">
        <p14:creationId xmlns:p14="http://schemas.microsoft.com/office/powerpoint/2010/main" val="3493321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leads to the idea of bottlenecks or hidden dependencies.</a:t>
            </a:r>
          </a:p>
          <a:p>
            <a:r>
              <a:rPr lang="en-US" dirty="0"/>
              <a:t>A site may only be used for a relatively short period, but still be functionally critical if a substantial part of a population depends on it at a particular point in migration</a:t>
            </a:r>
          </a:p>
          <a:p>
            <a:r>
              <a:rPr lang="en-US" dirty="0"/>
              <a:t>The example here is Bewick's Swan at Dvina Bay in the White Sea. In the study shown here by Nolet and colleagues, an estimated 32 to 60 percent of the flyway population passed through Dvina Bay during spring.</a:t>
            </a:r>
          </a:p>
          <a:p>
            <a:r>
              <a:rPr lang="en-US" dirty="0"/>
              <a:t>Its importance is not obvious from visualizing migration routes on a map. The site functions as an important final staging and </a:t>
            </a:r>
            <a:r>
              <a:rPr lang="en-US" dirty="0" err="1"/>
              <a:t>refuelling</a:t>
            </a:r>
            <a:r>
              <a:rPr lang="en-US" dirty="0"/>
              <a:t> area before movement towards the Arctic breeding grounds, becoming an ecological bottleneck, is what reveals the dependency.</a:t>
            </a:r>
          </a:p>
          <a:p>
            <a:r>
              <a:rPr lang="en-US" dirty="0"/>
              <a:t>So we should not only think about where movement occurs, but about where the migration system may be particularly vulnerable.</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19</a:t>
            </a:fld>
            <a:endParaRPr lang="en-US"/>
          </a:p>
        </p:txBody>
      </p:sp>
    </p:spTree>
    <p:extLst>
      <p:ext uri="{BB962C8B-B14F-4D97-AF65-F5344CB8AC3E}">
        <p14:creationId xmlns:p14="http://schemas.microsoft.com/office/powerpoint/2010/main" val="4146242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And that brings us to uncertainty.</a:t>
            </a:r>
          </a:p>
          <a:p>
            <a:r>
              <a:rPr lang="en-NL" sz="1200" b="0" i="0" kern="1200" dirty="0">
                <a:solidFill>
                  <a:schemeClr val="tx1"/>
                </a:solidFill>
                <a:effectLst/>
                <a:latin typeface="+mn-lt"/>
                <a:ea typeface="+mn-ea"/>
                <a:cs typeface="+mn-cs"/>
              </a:rPr>
              <a:t>Not every point on a migration map has the same evidential basis.</a:t>
            </a:r>
          </a:p>
          <a:p>
            <a:r>
              <a:rPr lang="en-NL" sz="1200" b="0" i="0" kern="1200" dirty="0">
                <a:solidFill>
                  <a:schemeClr val="tx1"/>
                </a:solidFill>
                <a:effectLst/>
                <a:latin typeface="+mn-lt"/>
                <a:ea typeface="+mn-ea"/>
                <a:cs typeface="+mn-cs"/>
              </a:rPr>
              <a:t>Sometimes we have repeated observations, several data sources and good geographic coverage. Sometimes a connection has been observed, but we do not know how representative it is. And sometimes there is a data gap.</a:t>
            </a:r>
          </a:p>
          <a:p>
            <a:r>
              <a:rPr lang="en-NL" sz="1200" b="0" i="0" kern="1200" dirty="0">
                <a:solidFill>
                  <a:schemeClr val="tx1"/>
                </a:solidFill>
                <a:effectLst/>
                <a:latin typeface="+mn-lt"/>
                <a:ea typeface="+mn-ea"/>
                <a:cs typeface="+mn-cs"/>
              </a:rPr>
              <a:t>The critical point is that absence of evidence is not evidence of absence.</a:t>
            </a:r>
          </a:p>
          <a:p>
            <a:r>
              <a:rPr lang="en-NL" sz="1200" b="0" i="0" kern="1200" dirty="0">
                <a:solidFill>
                  <a:schemeClr val="tx1"/>
                </a:solidFill>
                <a:effectLst/>
                <a:latin typeface="+mn-lt"/>
                <a:ea typeface="+mn-ea"/>
                <a:cs typeface="+mn-cs"/>
              </a:rPr>
              <a:t>An Atlas should therefore help users distinguish between strong evidence, partial evidence and areas where insufficient information exists.</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20</a:t>
            </a:fld>
            <a:endParaRPr lang="en-US"/>
          </a:p>
        </p:txBody>
      </p:sp>
    </p:spTree>
    <p:extLst>
      <p:ext uri="{BB962C8B-B14F-4D97-AF65-F5344CB8AC3E}">
        <p14:creationId xmlns:p14="http://schemas.microsoft.com/office/powerpoint/2010/main" val="1914694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Sanderling provides a useful example of this problem.</a:t>
            </a:r>
          </a:p>
          <a:p>
            <a:r>
              <a:rPr lang="en-NL" sz="1200" b="0" i="0" kern="1200" dirty="0">
                <a:solidFill>
                  <a:schemeClr val="tx1"/>
                </a:solidFill>
                <a:effectLst/>
                <a:latin typeface="+mn-lt"/>
                <a:ea typeface="+mn-ea"/>
                <a:cs typeface="+mn-cs"/>
              </a:rPr>
              <a:t>Sanderlings marked in northeast Greenland have been resighted as far south as Namibia by </a:t>
            </a:r>
            <a:r>
              <a:rPr lang="en-GB" sz="1200" b="0" dirty="0" err="1">
                <a:solidFill>
                  <a:srgbClr val="465056"/>
                </a:solidFill>
                <a:latin typeface="Calibri"/>
              </a:rPr>
              <a:t>Reneerkens</a:t>
            </a:r>
            <a:r>
              <a:rPr lang="en-GB" sz="1200" b="0" dirty="0">
                <a:solidFill>
                  <a:srgbClr val="465056"/>
                </a:solidFill>
                <a:latin typeface="Calibri"/>
              </a:rPr>
              <a:t> and colleagues</a:t>
            </a:r>
            <a:r>
              <a:rPr lang="en-NL" sz="1200" b="0" i="0" kern="1200" dirty="0">
                <a:solidFill>
                  <a:schemeClr val="tx1"/>
                </a:solidFill>
                <a:effectLst/>
                <a:latin typeface="+mn-lt"/>
                <a:ea typeface="+mn-ea"/>
                <a:cs typeface="+mn-cs"/>
              </a:rPr>
              <a:t>.</a:t>
            </a:r>
          </a:p>
          <a:p>
            <a:r>
              <a:rPr lang="en-NL" sz="1200" b="0" i="0" kern="1200" dirty="0">
                <a:solidFill>
                  <a:schemeClr val="tx1"/>
                </a:solidFill>
                <a:effectLst/>
                <a:latin typeface="+mn-lt"/>
                <a:ea typeface="+mn-ea"/>
                <a:cs typeface="+mn-cs"/>
              </a:rPr>
              <a:t>This observation supports the conclusion that at least some Greenland-breeding Sanderlings use southern Africa, and it contributes to evidence of a broad non-breeding distribution along western Europe and Africa.</a:t>
            </a:r>
          </a:p>
          <a:p>
            <a:r>
              <a:rPr lang="en-NL" sz="1200" b="0" i="0" kern="1200" dirty="0">
                <a:solidFill>
                  <a:schemeClr val="tx1"/>
                </a:solidFill>
                <a:effectLst/>
                <a:latin typeface="+mn-lt"/>
                <a:ea typeface="+mn-ea"/>
                <a:cs typeface="+mn-cs"/>
              </a:rPr>
              <a:t>But it does not tell us what proportion of the Greenland population uses Namibia, nor does it tell us what proportion of Sanderlings in Namibia originate from Greenland.</a:t>
            </a:r>
          </a:p>
          <a:p>
            <a:r>
              <a:rPr lang="en-NL" sz="1200" b="0" i="0" kern="1200" dirty="0">
                <a:solidFill>
                  <a:schemeClr val="tx1"/>
                </a:solidFill>
                <a:effectLst/>
                <a:latin typeface="+mn-lt"/>
                <a:ea typeface="+mn-ea"/>
                <a:cs typeface="+mn-cs"/>
              </a:rPr>
              <a:t>Siberian birds also reach southern Africa, while the Russian breeding areas have historically been much less intensively sampled, or at least no data has been available.</a:t>
            </a:r>
          </a:p>
          <a:p>
            <a:r>
              <a:rPr lang="en-NL" sz="1200" b="0" i="0" kern="1200" dirty="0">
                <a:solidFill>
                  <a:schemeClr val="tx1"/>
                </a:solidFill>
                <a:effectLst/>
                <a:latin typeface="+mn-lt"/>
                <a:ea typeface="+mn-ea"/>
                <a:cs typeface="+mn-cs"/>
              </a:rPr>
              <a:t>So we need to distinguish cautiously between an observed link, the inference that link supports, and a conclusion about the population as a whole.</a:t>
            </a:r>
          </a:p>
          <a:p>
            <a:endParaRPr lang="en-US" b="0" dirty="0"/>
          </a:p>
        </p:txBody>
      </p:sp>
      <p:sp>
        <p:nvSpPr>
          <p:cNvPr id="4" name="Slide Number Placeholder 3"/>
          <p:cNvSpPr>
            <a:spLocks noGrp="1"/>
          </p:cNvSpPr>
          <p:nvPr>
            <p:ph type="sldNum" sz="quarter" idx="5"/>
          </p:nvPr>
        </p:nvSpPr>
        <p:spPr/>
        <p:txBody>
          <a:bodyPr/>
          <a:lstStyle/>
          <a:p>
            <a:fld id="{58E2CAC3-89EE-4745-9F07-6BA054D523C7}" type="slidenum">
              <a:rPr lang="en-US" smtClean="0"/>
              <a:t>21</a:t>
            </a:fld>
            <a:endParaRPr lang="en-US"/>
          </a:p>
        </p:txBody>
      </p:sp>
    </p:spTree>
    <p:extLst>
      <p:ext uri="{BB962C8B-B14F-4D97-AF65-F5344CB8AC3E}">
        <p14:creationId xmlns:p14="http://schemas.microsoft.com/office/powerpoint/2010/main" val="3789624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kern="1200" dirty="0">
                <a:solidFill>
                  <a:schemeClr val="tx1"/>
                </a:solidFill>
                <a:effectLst/>
                <a:latin typeface="+mn-lt"/>
                <a:ea typeface="+mn-ea"/>
                <a:cs typeface="+mn-cs"/>
              </a:rPr>
              <a:t>The main message I would like to leave you with is that movement data are the starting point.</a:t>
            </a:r>
          </a:p>
          <a:p>
            <a:r>
              <a:rPr lang="en-NL" sz="1200" b="0" i="0" kern="1200" dirty="0">
                <a:solidFill>
                  <a:schemeClr val="tx1"/>
                </a:solidFill>
                <a:effectLst/>
                <a:latin typeface="+mn-lt"/>
                <a:ea typeface="+mn-ea"/>
                <a:cs typeface="+mn-cs"/>
              </a:rPr>
              <a:t>Between movement observations and conservation action sits an interpretation layer: population definitions, status and trends, thresholds, season, connectivity and uncertainty.</a:t>
            </a:r>
          </a:p>
          <a:p>
            <a:r>
              <a:rPr lang="en-NL" sz="1200" b="0" i="0" kern="1200" dirty="0">
                <a:solidFill>
                  <a:schemeClr val="tx1"/>
                </a:solidFill>
                <a:effectLst/>
                <a:latin typeface="+mn-lt"/>
                <a:ea typeface="+mn-ea"/>
                <a:cs typeface="+mn-cs"/>
              </a:rPr>
              <a:t>That interpretation helps us identify which populations, sites and countries are relevant, and ultimately where coordinated action, protection, restoration, management or monitoring, is needed.</a:t>
            </a:r>
          </a:p>
          <a:p>
            <a:r>
              <a:rPr lang="en-NL" sz="1200" b="0" i="0" kern="1200" dirty="0">
                <a:solidFill>
                  <a:schemeClr val="tx1"/>
                </a:solidFill>
                <a:effectLst/>
                <a:latin typeface="+mn-lt"/>
                <a:ea typeface="+mn-ea"/>
                <a:cs typeface="+mn-cs"/>
              </a:rPr>
              <a:t>For the CMS Atlas, the opportunity is therefore not only to show where species move, but to clarify what those movements mean for conservation decisions across borders.</a:t>
            </a:r>
          </a:p>
          <a:p>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22</a:t>
            </a:fld>
            <a:endParaRPr lang="en-US"/>
          </a:p>
        </p:txBody>
      </p:sp>
    </p:spTree>
    <p:extLst>
      <p:ext uri="{BB962C8B-B14F-4D97-AF65-F5344CB8AC3E}">
        <p14:creationId xmlns:p14="http://schemas.microsoft.com/office/powerpoint/2010/main" val="1174968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12121"/>
                </a:solidFill>
              </a:rPr>
              <a:t>We do not have an active user monitoring on the CSN tool, but it is well used considering its </a:t>
            </a:r>
            <a:r>
              <a:rPr lang="en-US" dirty="0" err="1">
                <a:solidFill>
                  <a:srgbClr val="212121"/>
                </a:solidFill>
              </a:rPr>
              <a:t>specialised</a:t>
            </a:r>
            <a:r>
              <a:rPr lang="en-US" dirty="0">
                <a:solidFill>
                  <a:srgbClr val="212121"/>
                </a:solidFill>
              </a:rPr>
              <a:t> nature.</a:t>
            </a:r>
            <a:endParaRPr lang="en-US" dirty="0"/>
          </a:p>
          <a:p>
            <a:br>
              <a:rPr lang="en-US" dirty="0"/>
            </a:br>
            <a:endParaRPr lang="en-US" dirty="0"/>
          </a:p>
          <a:p>
            <a:r>
              <a:rPr lang="en-US" dirty="0">
                <a:solidFill>
                  <a:srgbClr val="212121"/>
                </a:solidFill>
              </a:rPr>
              <a:t>We are using it all the time when we work on the CSR or for many other works, and you can come across its use often. Even EIFAAC has used it in their latest report.</a:t>
            </a:r>
            <a:endParaRPr lang="en-US" dirty="0"/>
          </a:p>
          <a:p>
            <a:br>
              <a:rPr lang="en-US" dirty="0"/>
            </a:br>
            <a:endParaRPr lang="en-US" dirty="0"/>
          </a:p>
          <a:p>
            <a:r>
              <a:rPr lang="en-US" dirty="0">
                <a:solidFill>
                  <a:srgbClr val="212121"/>
                </a:solidFill>
              </a:rPr>
              <a:t>Unfortunately, we have not yet got funding to get it updated. that </a:t>
            </a:r>
            <a:r>
              <a:rPr lang="en-US" dirty="0" err="1">
                <a:solidFill>
                  <a:srgbClr val="212121"/>
                </a:solidFill>
              </a:rPr>
              <a:t>isan</a:t>
            </a:r>
            <a:r>
              <a:rPr lang="en-US" dirty="0">
                <a:solidFill>
                  <a:srgbClr val="212121"/>
                </a:solidFill>
              </a:rPr>
              <a:t> issue</a:t>
            </a:r>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58E2CAC3-89EE-4745-9F07-6BA054D523C7}" type="slidenum">
              <a:rPr lang="en-US" smtClean="0"/>
              <a:t>23</a:t>
            </a:fld>
            <a:endParaRPr lang="en-US"/>
          </a:p>
        </p:txBody>
      </p:sp>
    </p:spTree>
    <p:extLst>
      <p:ext uri="{BB962C8B-B14F-4D97-AF65-F5344CB8AC3E}">
        <p14:creationId xmlns:p14="http://schemas.microsoft.com/office/powerpoint/2010/main" val="128810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jpeg"/><Relationship Id="rId7"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hyperlink" Target="https://x.com/WetlandsEurope" TargetMode="External"/><Relationship Id="rId5" Type="http://schemas.openxmlformats.org/officeDocument/2006/relationships/image" Target="../media/image14.png"/><Relationship Id="rId4" Type="http://schemas.openxmlformats.org/officeDocument/2006/relationships/hyperlink" Target="https://www.linkedin.com/company/wetlands-europe" TargetMode="External"/><Relationship Id="rId9"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s://mrprezident.com/contact/" TargetMode="External"/><Relationship Id="rId2" Type="http://schemas.openxmlformats.org/officeDocument/2006/relationships/image" Target="../media/image17.svg"/><Relationship Id="rId1" Type="http://schemas.openxmlformats.org/officeDocument/2006/relationships/slideMaster" Target="../slideMasters/slideMaster1.xml"/><Relationship Id="rId4" Type="http://schemas.openxmlformats.org/officeDocument/2006/relationships/hyperlink" Target="https://vimeo.com/594629855/2fb9cca535"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chemeClr val="accent1"/>
        </a:solidFill>
        <a:effectLst/>
      </p:bgPr>
    </p:bg>
    <p:spTree>
      <p:nvGrpSpPr>
        <p:cNvPr id="1" name=""/>
        <p:cNvGrpSpPr/>
        <p:nvPr/>
      </p:nvGrpSpPr>
      <p:grpSpPr>
        <a:xfrm>
          <a:off x="0" y="0"/>
          <a:ext cx="0" cy="0"/>
          <a:chOff x="0" y="0"/>
          <a:chExt cx="0" cy="0"/>
        </a:xfrm>
      </p:grpSpPr>
      <p:sp>
        <p:nvSpPr>
          <p:cNvPr id="14" name="Text Placeholder 12">
            <a:extLst>
              <a:ext uri="{FF2B5EF4-FFF2-40B4-BE49-F238E27FC236}">
                <a16:creationId xmlns:a16="http://schemas.microsoft.com/office/drawing/2014/main" id="{69940964-EC57-2E7D-EF17-24754A59A59D}"/>
              </a:ext>
            </a:extLst>
          </p:cNvPr>
          <p:cNvSpPr>
            <a:spLocks noGrp="1"/>
          </p:cNvSpPr>
          <p:nvPr>
            <p:ph type="body" sz="quarter" idx="10" hasCustomPrompt="1"/>
          </p:nvPr>
        </p:nvSpPr>
        <p:spPr>
          <a:xfrm>
            <a:off x="5027614" y="2416056"/>
            <a:ext cx="6792912" cy="1645406"/>
          </a:xfrm>
        </p:spPr>
        <p:txBody>
          <a:bodyPr anchor="b">
            <a:noAutofit/>
          </a:bodyPr>
          <a:lstStyle>
            <a:lvl1pPr marL="0" indent="0">
              <a:lnSpc>
                <a:spcPct val="100000"/>
              </a:lnSpc>
              <a:spcBef>
                <a:spcPts val="0"/>
              </a:spcBef>
              <a:buFontTx/>
              <a:buNone/>
              <a:defRPr sz="5400" b="1">
                <a:solidFill>
                  <a:schemeClr val="tx1"/>
                </a:solidFill>
                <a:latin typeface="+mj-lt"/>
              </a:defRPr>
            </a:lvl1pPr>
          </a:lstStyle>
          <a:p>
            <a:pPr lvl="0"/>
            <a:r>
              <a:rPr lang="en-US"/>
              <a:t>Impactful presentation</a:t>
            </a:r>
          </a:p>
          <a:p>
            <a:pPr lvl="0"/>
            <a:r>
              <a:rPr lang="en-US"/>
              <a:t>Title goes here</a:t>
            </a:r>
          </a:p>
        </p:txBody>
      </p:sp>
      <p:sp>
        <p:nvSpPr>
          <p:cNvPr id="62" name="Graphic 57">
            <a:extLst>
              <a:ext uri="{FF2B5EF4-FFF2-40B4-BE49-F238E27FC236}">
                <a16:creationId xmlns:a16="http://schemas.microsoft.com/office/drawing/2014/main" id="{053EE93D-1713-D8E0-0FB1-901DADAA00C6}"/>
              </a:ext>
            </a:extLst>
          </p:cNvPr>
          <p:cNvSpPr/>
          <p:nvPr/>
        </p:nvSpPr>
        <p:spPr>
          <a:xfrm>
            <a:off x="-25271" y="122344"/>
            <a:ext cx="12241907" cy="1944943"/>
          </a:xfrm>
          <a:custGeom>
            <a:avLst/>
            <a:gdLst>
              <a:gd name="connsiteX0" fmla="*/ 12241652 w 12241907"/>
              <a:gd name="connsiteY0" fmla="*/ 252122 h 1944943"/>
              <a:gd name="connsiteX1" fmla="*/ 11446125 w 12241907"/>
              <a:gd name="connsiteY1" fmla="*/ 199452 h 1944943"/>
              <a:gd name="connsiteX2" fmla="*/ 10428570 w 12241907"/>
              <a:gd name="connsiteY2" fmla="*/ 154690 h 1944943"/>
              <a:gd name="connsiteX3" fmla="*/ 10296450 w 12241907"/>
              <a:gd name="connsiteY3" fmla="*/ 259008 h 1944943"/>
              <a:gd name="connsiteX4" fmla="*/ 9991655 w 12241907"/>
              <a:gd name="connsiteY4" fmla="*/ 425561 h 1944943"/>
              <a:gd name="connsiteX5" fmla="*/ 9671557 w 12241907"/>
              <a:gd name="connsiteY5" fmla="*/ 273419 h 1944943"/>
              <a:gd name="connsiteX6" fmla="*/ 9610598 w 12241907"/>
              <a:gd name="connsiteY6" fmla="*/ 226488 h 1944943"/>
              <a:gd name="connsiteX7" fmla="*/ 9181845 w 12241907"/>
              <a:gd name="connsiteY7" fmla="*/ 192183 h 1944943"/>
              <a:gd name="connsiteX8" fmla="*/ 9138995 w 12241907"/>
              <a:gd name="connsiteY8" fmla="*/ 253015 h 1944943"/>
              <a:gd name="connsiteX9" fmla="*/ 9098696 w 12241907"/>
              <a:gd name="connsiteY9" fmla="*/ 310020 h 1944943"/>
              <a:gd name="connsiteX10" fmla="*/ 8747353 w 12241907"/>
              <a:gd name="connsiteY10" fmla="*/ 308235 h 1944943"/>
              <a:gd name="connsiteX11" fmla="*/ 8535527 w 12241907"/>
              <a:gd name="connsiteY11" fmla="*/ 249954 h 1944943"/>
              <a:gd name="connsiteX12" fmla="*/ 7971976 w 12241907"/>
              <a:gd name="connsiteY12" fmla="*/ 543016 h 1944943"/>
              <a:gd name="connsiteX13" fmla="*/ 7947108 w 12241907"/>
              <a:gd name="connsiteY13" fmla="*/ 565971 h 1944943"/>
              <a:gd name="connsiteX14" fmla="*/ 7362514 w 12241907"/>
              <a:gd name="connsiteY14" fmla="*/ 747828 h 1944943"/>
              <a:gd name="connsiteX15" fmla="*/ 7179637 w 12241907"/>
              <a:gd name="connsiteY15" fmla="*/ 544164 h 1944943"/>
              <a:gd name="connsiteX16" fmla="*/ 7016272 w 12241907"/>
              <a:gd name="connsiteY16" fmla="*/ 348789 h 1944943"/>
              <a:gd name="connsiteX17" fmla="*/ 6401327 w 12241907"/>
              <a:gd name="connsiteY17" fmla="*/ 445073 h 1944943"/>
              <a:gd name="connsiteX18" fmla="*/ 6110943 w 12241907"/>
              <a:gd name="connsiteY18" fmla="*/ 879055 h 1944943"/>
              <a:gd name="connsiteX19" fmla="*/ 6044500 w 12241907"/>
              <a:gd name="connsiteY19" fmla="*/ 1004034 h 1944943"/>
              <a:gd name="connsiteX20" fmla="*/ 5039826 w 12241907"/>
              <a:gd name="connsiteY20" fmla="*/ 1729547 h 1944943"/>
              <a:gd name="connsiteX21" fmla="*/ 4235627 w 12241907"/>
              <a:gd name="connsiteY21" fmla="*/ 1424242 h 1944943"/>
              <a:gd name="connsiteX22" fmla="*/ 3808786 w 12241907"/>
              <a:gd name="connsiteY22" fmla="*/ 1205912 h 1944943"/>
              <a:gd name="connsiteX23" fmla="*/ 3240389 w 12241907"/>
              <a:gd name="connsiteY23" fmla="*/ 1180151 h 1944943"/>
              <a:gd name="connsiteX24" fmla="*/ 3115538 w 12241907"/>
              <a:gd name="connsiteY24" fmla="*/ 1391722 h 1944943"/>
              <a:gd name="connsiteX25" fmla="*/ 3112222 w 12241907"/>
              <a:gd name="connsiteY25" fmla="*/ 1450258 h 1944943"/>
              <a:gd name="connsiteX26" fmla="*/ 2904604 w 12241907"/>
              <a:gd name="connsiteY26" fmla="*/ 1707357 h 1944943"/>
              <a:gd name="connsiteX27" fmla="*/ 1956552 w 12241907"/>
              <a:gd name="connsiteY27" fmla="*/ 1384453 h 1944943"/>
              <a:gd name="connsiteX28" fmla="*/ 842840 w 12241907"/>
              <a:gd name="connsiteY28" fmla="*/ 1432022 h 1944943"/>
              <a:gd name="connsiteX29" fmla="*/ 349940 w 12241907"/>
              <a:gd name="connsiteY29" fmla="*/ 1706082 h 1944943"/>
              <a:gd name="connsiteX30" fmla="*/ 0 w 12241907"/>
              <a:gd name="connsiteY30" fmla="*/ 1908853 h 1944943"/>
              <a:gd name="connsiteX31" fmla="*/ 0 w 12241907"/>
              <a:gd name="connsiteY31" fmla="*/ 1944944 h 1944943"/>
              <a:gd name="connsiteX32" fmla="*/ 366519 w 12241907"/>
              <a:gd name="connsiteY32" fmla="*/ 1733373 h 1944943"/>
              <a:gd name="connsiteX33" fmla="*/ 856231 w 12241907"/>
              <a:gd name="connsiteY33" fmla="*/ 1461098 h 1944943"/>
              <a:gd name="connsiteX34" fmla="*/ 1941249 w 12241907"/>
              <a:gd name="connsiteY34" fmla="*/ 1412382 h 1944943"/>
              <a:gd name="connsiteX35" fmla="*/ 2911236 w 12241907"/>
              <a:gd name="connsiteY35" fmla="*/ 1738602 h 1944943"/>
              <a:gd name="connsiteX36" fmla="*/ 3144232 w 12241907"/>
              <a:gd name="connsiteY36" fmla="*/ 1451406 h 1944943"/>
              <a:gd name="connsiteX37" fmla="*/ 3147420 w 12241907"/>
              <a:gd name="connsiteY37" fmla="*/ 1394783 h 1944943"/>
              <a:gd name="connsiteX38" fmla="*/ 3257095 w 12241907"/>
              <a:gd name="connsiteY38" fmla="*/ 1207443 h 1944943"/>
              <a:gd name="connsiteX39" fmla="*/ 3796926 w 12241907"/>
              <a:gd name="connsiteY39" fmla="*/ 1235499 h 1944943"/>
              <a:gd name="connsiteX40" fmla="*/ 4220068 w 12241907"/>
              <a:gd name="connsiteY40" fmla="*/ 1452044 h 1944943"/>
              <a:gd name="connsiteX41" fmla="*/ 5038550 w 12241907"/>
              <a:gd name="connsiteY41" fmla="*/ 1761429 h 1944943"/>
              <a:gd name="connsiteX42" fmla="*/ 5072090 w 12241907"/>
              <a:gd name="connsiteY42" fmla="*/ 1762194 h 1944943"/>
              <a:gd name="connsiteX43" fmla="*/ 6072556 w 12241907"/>
              <a:gd name="connsiteY43" fmla="*/ 1019592 h 1944943"/>
              <a:gd name="connsiteX44" fmla="*/ 6139382 w 12241907"/>
              <a:gd name="connsiteY44" fmla="*/ 893976 h 1944943"/>
              <a:gd name="connsiteX45" fmla="*/ 6423517 w 12241907"/>
              <a:gd name="connsiteY45" fmla="*/ 468284 h 1944943"/>
              <a:gd name="connsiteX46" fmla="*/ 6997526 w 12241907"/>
              <a:gd name="connsiteY46" fmla="*/ 374550 h 1944943"/>
              <a:gd name="connsiteX47" fmla="*/ 7153239 w 12241907"/>
              <a:gd name="connsiteY47" fmla="*/ 561763 h 1944943"/>
              <a:gd name="connsiteX48" fmla="*/ 7347083 w 12241907"/>
              <a:gd name="connsiteY48" fmla="*/ 775757 h 1944943"/>
              <a:gd name="connsiteX49" fmla="*/ 7968915 w 12241907"/>
              <a:gd name="connsiteY49" fmla="*/ 589691 h 1944943"/>
              <a:gd name="connsiteX50" fmla="*/ 7993911 w 12241907"/>
              <a:gd name="connsiteY50" fmla="*/ 566736 h 1944943"/>
              <a:gd name="connsiteX51" fmla="*/ 8532339 w 12241907"/>
              <a:gd name="connsiteY51" fmla="*/ 281964 h 1944943"/>
              <a:gd name="connsiteX52" fmla="*/ 8737023 w 12241907"/>
              <a:gd name="connsiteY52" fmla="*/ 338587 h 1944943"/>
              <a:gd name="connsiteX53" fmla="*/ 9122161 w 12241907"/>
              <a:gd name="connsiteY53" fmla="*/ 332338 h 1944943"/>
              <a:gd name="connsiteX54" fmla="*/ 9166541 w 12241907"/>
              <a:gd name="connsiteY54" fmla="*/ 269976 h 1944943"/>
              <a:gd name="connsiteX55" fmla="*/ 9205565 w 12241907"/>
              <a:gd name="connsiteY55" fmla="*/ 214246 h 1944943"/>
              <a:gd name="connsiteX56" fmla="*/ 9591979 w 12241907"/>
              <a:gd name="connsiteY56" fmla="*/ 252632 h 1944943"/>
              <a:gd name="connsiteX57" fmla="*/ 9652300 w 12241907"/>
              <a:gd name="connsiteY57" fmla="*/ 299053 h 1944943"/>
              <a:gd name="connsiteX58" fmla="*/ 9993441 w 12241907"/>
              <a:gd name="connsiteY58" fmla="*/ 457954 h 1944943"/>
              <a:gd name="connsiteX59" fmla="*/ 10317492 w 12241907"/>
              <a:gd name="connsiteY59" fmla="*/ 283749 h 1944943"/>
              <a:gd name="connsiteX60" fmla="*/ 10446551 w 12241907"/>
              <a:gd name="connsiteY60" fmla="*/ 181726 h 1944943"/>
              <a:gd name="connsiteX61" fmla="*/ 11431714 w 12241907"/>
              <a:gd name="connsiteY61" fmla="*/ 228146 h 1944943"/>
              <a:gd name="connsiteX62" fmla="*/ 12241907 w 12241907"/>
              <a:gd name="connsiteY62" fmla="*/ 285917 h 1944943"/>
              <a:gd name="connsiteX63" fmla="*/ 12241907 w 12241907"/>
              <a:gd name="connsiteY63" fmla="*/ 252504 h 194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241907" h="1944943">
                <a:moveTo>
                  <a:pt x="12241652" y="252122"/>
                </a:moveTo>
                <a:cubicBezTo>
                  <a:pt x="11979198" y="339607"/>
                  <a:pt x="11683840" y="323028"/>
                  <a:pt x="11446125" y="199452"/>
                </a:cubicBezTo>
                <a:cubicBezTo>
                  <a:pt x="11092487" y="15683"/>
                  <a:pt x="10836919" y="-117203"/>
                  <a:pt x="10428570" y="154690"/>
                </a:cubicBezTo>
                <a:cubicBezTo>
                  <a:pt x="10382660" y="185297"/>
                  <a:pt x="10338790" y="222790"/>
                  <a:pt x="10296450" y="259008"/>
                </a:cubicBezTo>
                <a:cubicBezTo>
                  <a:pt x="10199655" y="341902"/>
                  <a:pt x="10108089" y="420078"/>
                  <a:pt x="9991655" y="425561"/>
                </a:cubicBezTo>
                <a:cubicBezTo>
                  <a:pt x="9873181" y="431045"/>
                  <a:pt x="9770774" y="350957"/>
                  <a:pt x="9671557" y="273419"/>
                </a:cubicBezTo>
                <a:cubicBezTo>
                  <a:pt x="9651535" y="257733"/>
                  <a:pt x="9630875" y="241664"/>
                  <a:pt x="9610598" y="226488"/>
                </a:cubicBezTo>
                <a:cubicBezTo>
                  <a:pt x="9478605" y="128674"/>
                  <a:pt x="9288077" y="76259"/>
                  <a:pt x="9181845" y="192183"/>
                </a:cubicBezTo>
                <a:cubicBezTo>
                  <a:pt x="9164756" y="210802"/>
                  <a:pt x="9151620" y="232227"/>
                  <a:pt x="9138995" y="253015"/>
                </a:cubicBezTo>
                <a:cubicBezTo>
                  <a:pt x="9126242" y="273929"/>
                  <a:pt x="9114255" y="293569"/>
                  <a:pt x="9098696" y="310020"/>
                </a:cubicBezTo>
                <a:cubicBezTo>
                  <a:pt x="9011848" y="402351"/>
                  <a:pt x="8883427" y="356568"/>
                  <a:pt x="8747353" y="308235"/>
                </a:cubicBezTo>
                <a:cubicBezTo>
                  <a:pt x="8677339" y="283239"/>
                  <a:pt x="8604903" y="257478"/>
                  <a:pt x="8535527" y="249954"/>
                </a:cubicBezTo>
                <a:cubicBezTo>
                  <a:pt x="8316177" y="225851"/>
                  <a:pt x="8133301" y="394317"/>
                  <a:pt x="7971976" y="543016"/>
                </a:cubicBezTo>
                <a:lnTo>
                  <a:pt x="7947108" y="565971"/>
                </a:lnTo>
                <a:cubicBezTo>
                  <a:pt x="7843044" y="661363"/>
                  <a:pt x="7577784" y="869873"/>
                  <a:pt x="7362514" y="747828"/>
                </a:cubicBezTo>
                <a:cubicBezTo>
                  <a:pt x="7283574" y="703065"/>
                  <a:pt x="7233072" y="625910"/>
                  <a:pt x="7179637" y="544164"/>
                </a:cubicBezTo>
                <a:cubicBezTo>
                  <a:pt x="7133216" y="473130"/>
                  <a:pt x="7085138" y="399546"/>
                  <a:pt x="7016272" y="348789"/>
                </a:cubicBezTo>
                <a:cubicBezTo>
                  <a:pt x="6828167" y="209910"/>
                  <a:pt x="6559081" y="294717"/>
                  <a:pt x="6401327" y="445073"/>
                </a:cubicBezTo>
                <a:cubicBezTo>
                  <a:pt x="6274435" y="565971"/>
                  <a:pt x="6191286" y="725127"/>
                  <a:pt x="6110943" y="879055"/>
                </a:cubicBezTo>
                <a:cubicBezTo>
                  <a:pt x="6089390" y="920247"/>
                  <a:pt x="6067073" y="962969"/>
                  <a:pt x="6044500" y="1004034"/>
                </a:cubicBezTo>
                <a:cubicBezTo>
                  <a:pt x="5784086" y="1474871"/>
                  <a:pt x="5408385" y="1746126"/>
                  <a:pt x="5039826" y="1729547"/>
                </a:cubicBezTo>
                <a:cubicBezTo>
                  <a:pt x="4750717" y="1716284"/>
                  <a:pt x="4488899" y="1567840"/>
                  <a:pt x="4235627" y="1424242"/>
                </a:cubicBezTo>
                <a:cubicBezTo>
                  <a:pt x="4098022" y="1346194"/>
                  <a:pt x="3955700" y="1265596"/>
                  <a:pt x="3808786" y="1205912"/>
                </a:cubicBezTo>
                <a:cubicBezTo>
                  <a:pt x="3632286" y="1134113"/>
                  <a:pt x="3390236" y="1089606"/>
                  <a:pt x="3240389" y="1180151"/>
                </a:cubicBezTo>
                <a:cubicBezTo>
                  <a:pt x="3166932" y="1224532"/>
                  <a:pt x="3124975" y="1295693"/>
                  <a:pt x="3115538" y="1391722"/>
                </a:cubicBezTo>
                <a:cubicBezTo>
                  <a:pt x="3113625" y="1410979"/>
                  <a:pt x="3112987" y="1430874"/>
                  <a:pt x="3112222" y="1450258"/>
                </a:cubicBezTo>
                <a:cubicBezTo>
                  <a:pt x="3108141" y="1560953"/>
                  <a:pt x="3104188" y="1665527"/>
                  <a:pt x="2904604" y="1707357"/>
                </a:cubicBezTo>
                <a:cubicBezTo>
                  <a:pt x="2640747" y="1762322"/>
                  <a:pt x="2178581" y="1507136"/>
                  <a:pt x="1956552" y="1384453"/>
                </a:cubicBezTo>
                <a:cubicBezTo>
                  <a:pt x="1784771" y="1289571"/>
                  <a:pt x="1411620" y="1169694"/>
                  <a:pt x="842840" y="1432022"/>
                </a:cubicBezTo>
                <a:cubicBezTo>
                  <a:pt x="671951" y="1510835"/>
                  <a:pt x="508331" y="1610052"/>
                  <a:pt x="349940" y="1706082"/>
                </a:cubicBezTo>
                <a:cubicBezTo>
                  <a:pt x="236184" y="1775075"/>
                  <a:pt x="119622" y="1845471"/>
                  <a:pt x="0" y="1908853"/>
                </a:cubicBezTo>
                <a:lnTo>
                  <a:pt x="0" y="1944944"/>
                </a:lnTo>
                <a:cubicBezTo>
                  <a:pt x="125744" y="1879266"/>
                  <a:pt x="247662" y="1805427"/>
                  <a:pt x="366519" y="1733373"/>
                </a:cubicBezTo>
                <a:cubicBezTo>
                  <a:pt x="524145" y="1637854"/>
                  <a:pt x="687000" y="1539018"/>
                  <a:pt x="856231" y="1461098"/>
                </a:cubicBezTo>
                <a:cubicBezTo>
                  <a:pt x="1412386" y="1204637"/>
                  <a:pt x="1774696" y="1320561"/>
                  <a:pt x="1941249" y="1412382"/>
                </a:cubicBezTo>
                <a:cubicBezTo>
                  <a:pt x="2183937" y="1546415"/>
                  <a:pt x="2635773" y="1795990"/>
                  <a:pt x="2911236" y="1738602"/>
                </a:cubicBezTo>
                <a:cubicBezTo>
                  <a:pt x="3135305" y="1691543"/>
                  <a:pt x="3140023" y="1564014"/>
                  <a:pt x="3144232" y="1451406"/>
                </a:cubicBezTo>
                <a:cubicBezTo>
                  <a:pt x="3144997" y="1431766"/>
                  <a:pt x="3145635" y="1413147"/>
                  <a:pt x="3147420" y="1394783"/>
                </a:cubicBezTo>
                <a:cubicBezTo>
                  <a:pt x="3155837" y="1309339"/>
                  <a:pt x="3192693" y="1246339"/>
                  <a:pt x="3257095" y="1207443"/>
                </a:cubicBezTo>
                <a:cubicBezTo>
                  <a:pt x="3396867" y="1123018"/>
                  <a:pt x="3627567" y="1166633"/>
                  <a:pt x="3796926" y="1235499"/>
                </a:cubicBezTo>
                <a:cubicBezTo>
                  <a:pt x="3941799" y="1294418"/>
                  <a:pt x="4083229" y="1374506"/>
                  <a:pt x="4220068" y="1452044"/>
                </a:cubicBezTo>
                <a:cubicBezTo>
                  <a:pt x="4476657" y="1597427"/>
                  <a:pt x="4741917" y="1747784"/>
                  <a:pt x="5038550" y="1761429"/>
                </a:cubicBezTo>
                <a:cubicBezTo>
                  <a:pt x="5049773" y="1761939"/>
                  <a:pt x="5060868" y="1762194"/>
                  <a:pt x="5072090" y="1762194"/>
                </a:cubicBezTo>
                <a:cubicBezTo>
                  <a:pt x="5442180" y="1762194"/>
                  <a:pt x="5813927" y="1487114"/>
                  <a:pt x="6072556" y="1019592"/>
                </a:cubicBezTo>
                <a:cubicBezTo>
                  <a:pt x="6095384" y="978145"/>
                  <a:pt x="6117830" y="935423"/>
                  <a:pt x="6139382" y="893976"/>
                </a:cubicBezTo>
                <a:cubicBezTo>
                  <a:pt x="6218578" y="742344"/>
                  <a:pt x="6300451" y="585611"/>
                  <a:pt x="6423517" y="468284"/>
                </a:cubicBezTo>
                <a:cubicBezTo>
                  <a:pt x="6622208" y="278903"/>
                  <a:pt x="6867574" y="278648"/>
                  <a:pt x="6997526" y="374550"/>
                </a:cubicBezTo>
                <a:cubicBezTo>
                  <a:pt x="7061800" y="421991"/>
                  <a:pt x="7108221" y="493024"/>
                  <a:pt x="7153239" y="561763"/>
                </a:cubicBezTo>
                <a:cubicBezTo>
                  <a:pt x="7206419" y="643126"/>
                  <a:pt x="7261384" y="727168"/>
                  <a:pt x="7347083" y="775757"/>
                </a:cubicBezTo>
                <a:cubicBezTo>
                  <a:pt x="7443750" y="830467"/>
                  <a:pt x="7652898" y="879183"/>
                  <a:pt x="7968915" y="589691"/>
                </a:cubicBezTo>
                <a:lnTo>
                  <a:pt x="7993911" y="566736"/>
                </a:lnTo>
                <a:cubicBezTo>
                  <a:pt x="8150135" y="422756"/>
                  <a:pt x="8327400" y="259519"/>
                  <a:pt x="8532339" y="281964"/>
                </a:cubicBezTo>
                <a:cubicBezTo>
                  <a:pt x="8598017" y="289105"/>
                  <a:pt x="8668668" y="314229"/>
                  <a:pt x="8737023" y="338587"/>
                </a:cubicBezTo>
                <a:cubicBezTo>
                  <a:pt x="8876668" y="388323"/>
                  <a:pt x="9021158" y="439717"/>
                  <a:pt x="9122161" y="332338"/>
                </a:cubicBezTo>
                <a:cubicBezTo>
                  <a:pt x="9140016" y="313463"/>
                  <a:pt x="9153534" y="291401"/>
                  <a:pt x="9166541" y="269976"/>
                </a:cubicBezTo>
                <a:cubicBezTo>
                  <a:pt x="9178912" y="249699"/>
                  <a:pt x="9190517" y="230442"/>
                  <a:pt x="9205565" y="214246"/>
                </a:cubicBezTo>
                <a:cubicBezTo>
                  <a:pt x="9298534" y="112860"/>
                  <a:pt x="9471081" y="163106"/>
                  <a:pt x="9591979" y="252632"/>
                </a:cubicBezTo>
                <a:cubicBezTo>
                  <a:pt x="9612000" y="267425"/>
                  <a:pt x="9632533" y="283494"/>
                  <a:pt x="9652300" y="299053"/>
                </a:cubicBezTo>
                <a:cubicBezTo>
                  <a:pt x="9755981" y="380161"/>
                  <a:pt x="9863233" y="463948"/>
                  <a:pt x="9993441" y="457954"/>
                </a:cubicBezTo>
                <a:cubicBezTo>
                  <a:pt x="10120842" y="451960"/>
                  <a:pt x="10220825" y="366388"/>
                  <a:pt x="10317492" y="283749"/>
                </a:cubicBezTo>
                <a:cubicBezTo>
                  <a:pt x="10359194" y="248168"/>
                  <a:pt x="10402171" y="211312"/>
                  <a:pt x="10446551" y="181726"/>
                </a:cubicBezTo>
                <a:cubicBezTo>
                  <a:pt x="10839342" y="-79709"/>
                  <a:pt x="11075015" y="42719"/>
                  <a:pt x="11431714" y="228146"/>
                </a:cubicBezTo>
                <a:cubicBezTo>
                  <a:pt x="11673893" y="354018"/>
                  <a:pt x="11973968" y="372254"/>
                  <a:pt x="12241907" y="285917"/>
                </a:cubicBezTo>
                <a:lnTo>
                  <a:pt x="12241907" y="252504"/>
                </a:lnTo>
                <a:close/>
              </a:path>
            </a:pathLst>
          </a:custGeom>
          <a:solidFill>
            <a:srgbClr val="FFFFFF"/>
          </a:solidFill>
          <a:ln w="0" cap="flat">
            <a:noFill/>
            <a:prstDash val="solid"/>
            <a:miter/>
          </a:ln>
        </p:spPr>
        <p:txBody>
          <a:bodyPr rtlCol="0" anchor="ctr"/>
          <a:lstStyle/>
          <a:p>
            <a:endParaRPr lang="en-US">
              <a:solidFill>
                <a:schemeClr val="tx1"/>
              </a:solidFill>
            </a:endParaRPr>
          </a:p>
        </p:txBody>
      </p:sp>
      <p:sp>
        <p:nvSpPr>
          <p:cNvPr id="63" name="Graphic 59">
            <a:extLst>
              <a:ext uri="{FF2B5EF4-FFF2-40B4-BE49-F238E27FC236}">
                <a16:creationId xmlns:a16="http://schemas.microsoft.com/office/drawing/2014/main" id="{13CA19BE-D656-7580-9794-77047DED96D4}"/>
              </a:ext>
            </a:extLst>
          </p:cNvPr>
          <p:cNvSpPr/>
          <p:nvPr/>
        </p:nvSpPr>
        <p:spPr>
          <a:xfrm>
            <a:off x="6392" y="387805"/>
            <a:ext cx="12182814" cy="3706910"/>
          </a:xfrm>
          <a:custGeom>
            <a:avLst/>
            <a:gdLst>
              <a:gd name="connsiteX0" fmla="*/ 12182815 w 12182814"/>
              <a:gd name="connsiteY0" fmla="*/ 505537 h 3706910"/>
              <a:gd name="connsiteX1" fmla="*/ 12051183 w 12182814"/>
              <a:gd name="connsiteY1" fmla="*/ 419263 h 3706910"/>
              <a:gd name="connsiteX2" fmla="*/ 11900893 w 12182814"/>
              <a:gd name="connsiteY2" fmla="*/ 304273 h 3706910"/>
              <a:gd name="connsiteX3" fmla="*/ 11568069 w 12182814"/>
              <a:gd name="connsiteY3" fmla="*/ 77329 h 3706910"/>
              <a:gd name="connsiteX4" fmla="*/ 10977569 w 12182814"/>
              <a:gd name="connsiteY4" fmla="*/ 83528 h 3706910"/>
              <a:gd name="connsiteX5" fmla="*/ 10901409 w 12182814"/>
              <a:gd name="connsiteY5" fmla="*/ 148044 h 3706910"/>
              <a:gd name="connsiteX6" fmla="*/ 10738805 w 12182814"/>
              <a:gd name="connsiteY6" fmla="*/ 247095 h 3706910"/>
              <a:gd name="connsiteX7" fmla="*/ 10542691 w 12182814"/>
              <a:gd name="connsiteY7" fmla="*/ 169423 h 3706910"/>
              <a:gd name="connsiteX8" fmla="*/ 10285775 w 12182814"/>
              <a:gd name="connsiteY8" fmla="*/ 90233 h 3706910"/>
              <a:gd name="connsiteX9" fmla="*/ 10070621 w 12182814"/>
              <a:gd name="connsiteY9" fmla="*/ 311737 h 3706910"/>
              <a:gd name="connsiteX10" fmla="*/ 9889612 w 12182814"/>
              <a:gd name="connsiteY10" fmla="*/ 459997 h 3706910"/>
              <a:gd name="connsiteX11" fmla="*/ 9828810 w 12182814"/>
              <a:gd name="connsiteY11" fmla="*/ 412305 h 3706910"/>
              <a:gd name="connsiteX12" fmla="*/ 9806088 w 12182814"/>
              <a:gd name="connsiteY12" fmla="*/ 390294 h 3706910"/>
              <a:gd name="connsiteX13" fmla="*/ 9162530 w 12182814"/>
              <a:gd name="connsiteY13" fmla="*/ 271383 h 3706910"/>
              <a:gd name="connsiteX14" fmla="*/ 8629784 w 12182814"/>
              <a:gd name="connsiteY14" fmla="*/ 739565 h 3706910"/>
              <a:gd name="connsiteX15" fmla="*/ 8563525 w 12182814"/>
              <a:gd name="connsiteY15" fmla="*/ 841525 h 3706910"/>
              <a:gd name="connsiteX16" fmla="*/ 8158603 w 12182814"/>
              <a:gd name="connsiteY16" fmla="*/ 1261637 h 3706910"/>
              <a:gd name="connsiteX17" fmla="*/ 7979371 w 12182814"/>
              <a:gd name="connsiteY17" fmla="*/ 1210783 h 3706910"/>
              <a:gd name="connsiteX18" fmla="*/ 7823495 w 12182814"/>
              <a:gd name="connsiteY18" fmla="*/ 1091998 h 3706910"/>
              <a:gd name="connsiteX19" fmla="*/ 7424920 w 12182814"/>
              <a:gd name="connsiteY19" fmla="*/ 836085 h 3706910"/>
              <a:gd name="connsiteX20" fmla="*/ 5778069 w 12182814"/>
              <a:gd name="connsiteY20" fmla="*/ 1279347 h 3706910"/>
              <a:gd name="connsiteX21" fmla="*/ 5305745 w 12182814"/>
              <a:gd name="connsiteY21" fmla="*/ 1622672 h 3706910"/>
              <a:gd name="connsiteX22" fmla="*/ 4611920 w 12182814"/>
              <a:gd name="connsiteY22" fmla="*/ 2108691 h 3706910"/>
              <a:gd name="connsiteX23" fmla="*/ 3889407 w 12182814"/>
              <a:gd name="connsiteY23" fmla="*/ 2171688 h 3706910"/>
              <a:gd name="connsiteX24" fmla="*/ 3571690 w 12182814"/>
              <a:gd name="connsiteY24" fmla="*/ 1996737 h 3706910"/>
              <a:gd name="connsiteX25" fmla="*/ 3371260 w 12182814"/>
              <a:gd name="connsiteY25" fmla="*/ 1871247 h 3706910"/>
              <a:gd name="connsiteX26" fmla="*/ 1717681 w 12182814"/>
              <a:gd name="connsiteY26" fmla="*/ 2125642 h 3706910"/>
              <a:gd name="connsiteX27" fmla="*/ 961023 w 12182814"/>
              <a:gd name="connsiteY27" fmla="*/ 2817605 h 3706910"/>
              <a:gd name="connsiteX28" fmla="*/ 454046 w 12182814"/>
              <a:gd name="connsiteY28" fmla="*/ 3310834 h 3706910"/>
              <a:gd name="connsiteX29" fmla="*/ 0 w 12182814"/>
              <a:gd name="connsiteY29" fmla="*/ 3635564 h 3706910"/>
              <a:gd name="connsiteX30" fmla="*/ 0 w 12182814"/>
              <a:gd name="connsiteY30" fmla="*/ 3706911 h 3706910"/>
              <a:gd name="connsiteX31" fmla="*/ 495045 w 12182814"/>
              <a:gd name="connsiteY31" fmla="*/ 3357766 h 3706910"/>
              <a:gd name="connsiteX32" fmla="*/ 1005958 w 12182814"/>
              <a:gd name="connsiteY32" fmla="*/ 2860869 h 3706910"/>
              <a:gd name="connsiteX33" fmla="*/ 1754238 w 12182814"/>
              <a:gd name="connsiteY33" fmla="*/ 2176116 h 3706910"/>
              <a:gd name="connsiteX34" fmla="*/ 3342064 w 12182814"/>
              <a:gd name="connsiteY34" fmla="*/ 1926149 h 3706910"/>
              <a:gd name="connsiteX35" fmla="*/ 3536656 w 12182814"/>
              <a:gd name="connsiteY35" fmla="*/ 2048223 h 3706910"/>
              <a:gd name="connsiteX36" fmla="*/ 3870113 w 12182814"/>
              <a:gd name="connsiteY36" fmla="*/ 2230765 h 3706910"/>
              <a:gd name="connsiteX37" fmla="*/ 4644288 w 12182814"/>
              <a:gd name="connsiteY37" fmla="*/ 2161821 h 3706910"/>
              <a:gd name="connsiteX38" fmla="*/ 5343572 w 12182814"/>
              <a:gd name="connsiteY38" fmla="*/ 1672134 h 3706910"/>
              <a:gd name="connsiteX39" fmla="*/ 5812849 w 12182814"/>
              <a:gd name="connsiteY39" fmla="*/ 1331086 h 3706910"/>
              <a:gd name="connsiteX40" fmla="*/ 7400041 w 12182814"/>
              <a:gd name="connsiteY40" fmla="*/ 893138 h 3706910"/>
              <a:gd name="connsiteX41" fmla="*/ 7785161 w 12182814"/>
              <a:gd name="connsiteY41" fmla="*/ 1141081 h 3706910"/>
              <a:gd name="connsiteX42" fmla="*/ 7942307 w 12182814"/>
              <a:gd name="connsiteY42" fmla="*/ 1260878 h 3706910"/>
              <a:gd name="connsiteX43" fmla="*/ 8170027 w 12182814"/>
              <a:gd name="connsiteY43" fmla="*/ 1322863 h 3706910"/>
              <a:gd name="connsiteX44" fmla="*/ 8616202 w 12182814"/>
              <a:gd name="connsiteY44" fmla="*/ 875048 h 3706910"/>
              <a:gd name="connsiteX45" fmla="*/ 8681701 w 12182814"/>
              <a:gd name="connsiteY45" fmla="*/ 774226 h 3706910"/>
              <a:gd name="connsiteX46" fmla="*/ 9183728 w 12182814"/>
              <a:gd name="connsiteY46" fmla="*/ 329953 h 3706910"/>
              <a:gd name="connsiteX47" fmla="*/ 9763820 w 12182814"/>
              <a:gd name="connsiteY47" fmla="*/ 436088 h 3706910"/>
              <a:gd name="connsiteX48" fmla="*/ 9784636 w 12182814"/>
              <a:gd name="connsiteY48" fmla="*/ 456328 h 3706910"/>
              <a:gd name="connsiteX49" fmla="*/ 9865875 w 12182814"/>
              <a:gd name="connsiteY49" fmla="*/ 517555 h 3706910"/>
              <a:gd name="connsiteX50" fmla="*/ 10124441 w 12182814"/>
              <a:gd name="connsiteY50" fmla="*/ 343362 h 3706910"/>
              <a:gd name="connsiteX51" fmla="*/ 10302149 w 12182814"/>
              <a:gd name="connsiteY51" fmla="*/ 150447 h 3706910"/>
              <a:gd name="connsiteX52" fmla="*/ 10508673 w 12182814"/>
              <a:gd name="connsiteY52" fmla="*/ 221668 h 3706910"/>
              <a:gd name="connsiteX53" fmla="*/ 10745152 w 12182814"/>
              <a:gd name="connsiteY53" fmla="*/ 309207 h 3706910"/>
              <a:gd name="connsiteX54" fmla="*/ 10943804 w 12182814"/>
              <a:gd name="connsiteY54" fmla="*/ 194090 h 3706910"/>
              <a:gd name="connsiteX55" fmla="*/ 11014380 w 12182814"/>
              <a:gd name="connsiteY55" fmla="*/ 134002 h 3706910"/>
              <a:gd name="connsiteX56" fmla="*/ 11540525 w 12182814"/>
              <a:gd name="connsiteY56" fmla="*/ 133243 h 3706910"/>
              <a:gd name="connsiteX57" fmla="*/ 11862178 w 12182814"/>
              <a:gd name="connsiteY57" fmla="*/ 353229 h 3706910"/>
              <a:gd name="connsiteX58" fmla="*/ 12014753 w 12182814"/>
              <a:gd name="connsiteY58" fmla="*/ 469990 h 3706910"/>
              <a:gd name="connsiteX59" fmla="*/ 12182815 w 12182814"/>
              <a:gd name="connsiteY59" fmla="*/ 577769 h 3706910"/>
              <a:gd name="connsiteX60" fmla="*/ 12182815 w 12182814"/>
              <a:gd name="connsiteY60" fmla="*/ 505664 h 37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182814" h="3706910">
                <a:moveTo>
                  <a:pt x="12182815" y="505537"/>
                </a:moveTo>
                <a:cubicBezTo>
                  <a:pt x="12137879" y="478592"/>
                  <a:pt x="12093961" y="449876"/>
                  <a:pt x="12051183" y="419263"/>
                </a:cubicBezTo>
                <a:cubicBezTo>
                  <a:pt x="12000156" y="382831"/>
                  <a:pt x="11949762" y="342856"/>
                  <a:pt x="11900893" y="304273"/>
                </a:cubicBezTo>
                <a:cubicBezTo>
                  <a:pt x="11797060" y="222174"/>
                  <a:pt x="11689800" y="137291"/>
                  <a:pt x="11568069" y="77329"/>
                </a:cubicBezTo>
                <a:cubicBezTo>
                  <a:pt x="11400642" y="-5276"/>
                  <a:pt x="11157563" y="-46895"/>
                  <a:pt x="10977569" y="83528"/>
                </a:cubicBezTo>
                <a:cubicBezTo>
                  <a:pt x="10950659" y="103009"/>
                  <a:pt x="10925653" y="125906"/>
                  <a:pt x="10901409" y="148044"/>
                </a:cubicBezTo>
                <a:cubicBezTo>
                  <a:pt x="10849238" y="195861"/>
                  <a:pt x="10799988" y="240896"/>
                  <a:pt x="10738805" y="247095"/>
                </a:cubicBezTo>
                <a:cubicBezTo>
                  <a:pt x="10672292" y="253799"/>
                  <a:pt x="10609332" y="212813"/>
                  <a:pt x="10542691" y="169423"/>
                </a:cubicBezTo>
                <a:cubicBezTo>
                  <a:pt x="10463357" y="117810"/>
                  <a:pt x="10381357" y="64426"/>
                  <a:pt x="10285775" y="90233"/>
                </a:cubicBezTo>
                <a:cubicBezTo>
                  <a:pt x="10185242" y="117177"/>
                  <a:pt x="10124314" y="220529"/>
                  <a:pt x="10070621" y="311737"/>
                </a:cubicBezTo>
                <a:cubicBezTo>
                  <a:pt x="9998775" y="433558"/>
                  <a:pt x="9957521" y="487827"/>
                  <a:pt x="9889612" y="459997"/>
                </a:cubicBezTo>
                <a:cubicBezTo>
                  <a:pt x="9867525" y="450888"/>
                  <a:pt x="9848739" y="432166"/>
                  <a:pt x="9828810" y="412305"/>
                </a:cubicBezTo>
                <a:cubicBezTo>
                  <a:pt x="9821321" y="404842"/>
                  <a:pt x="9813832" y="397378"/>
                  <a:pt x="9806088" y="390294"/>
                </a:cubicBezTo>
                <a:cubicBezTo>
                  <a:pt x="9660113" y="256329"/>
                  <a:pt x="9359532" y="200795"/>
                  <a:pt x="9162530" y="271383"/>
                </a:cubicBezTo>
                <a:cubicBezTo>
                  <a:pt x="8936078" y="352850"/>
                  <a:pt x="8844304" y="420275"/>
                  <a:pt x="8629784" y="739565"/>
                </a:cubicBezTo>
                <a:cubicBezTo>
                  <a:pt x="8608332" y="771570"/>
                  <a:pt x="8586500" y="805599"/>
                  <a:pt x="8563525" y="841525"/>
                </a:cubicBezTo>
                <a:cubicBezTo>
                  <a:pt x="8446110" y="1025079"/>
                  <a:pt x="8312955" y="1233174"/>
                  <a:pt x="8158603" y="1261637"/>
                </a:cubicBezTo>
                <a:cubicBezTo>
                  <a:pt x="8099325" y="1272642"/>
                  <a:pt x="8040681" y="1255944"/>
                  <a:pt x="7979371" y="1210783"/>
                </a:cubicBezTo>
                <a:cubicBezTo>
                  <a:pt x="7921616" y="1168278"/>
                  <a:pt x="7871731" y="1129443"/>
                  <a:pt x="7823495" y="1091998"/>
                </a:cubicBezTo>
                <a:cubicBezTo>
                  <a:pt x="7688183" y="986875"/>
                  <a:pt x="7581304" y="903764"/>
                  <a:pt x="7424920" y="836085"/>
                </a:cubicBezTo>
                <a:cubicBezTo>
                  <a:pt x="6896618" y="607118"/>
                  <a:pt x="6267403" y="952720"/>
                  <a:pt x="5778069" y="1279347"/>
                </a:cubicBezTo>
                <a:cubicBezTo>
                  <a:pt x="5610515" y="1391174"/>
                  <a:pt x="5455528" y="1508820"/>
                  <a:pt x="5305745" y="1622672"/>
                </a:cubicBezTo>
                <a:cubicBezTo>
                  <a:pt x="5095414" y="1782317"/>
                  <a:pt x="4877848" y="1947528"/>
                  <a:pt x="4611920" y="2108691"/>
                </a:cubicBezTo>
                <a:cubicBezTo>
                  <a:pt x="4415044" y="2227982"/>
                  <a:pt x="4138199" y="2252143"/>
                  <a:pt x="3889407" y="2171688"/>
                </a:cubicBezTo>
                <a:cubicBezTo>
                  <a:pt x="3775293" y="2134750"/>
                  <a:pt x="3676411" y="2067704"/>
                  <a:pt x="3571690" y="1996737"/>
                </a:cubicBezTo>
                <a:cubicBezTo>
                  <a:pt x="3507587" y="1953220"/>
                  <a:pt x="3441200" y="1908312"/>
                  <a:pt x="3371260" y="1871247"/>
                </a:cubicBezTo>
                <a:cubicBezTo>
                  <a:pt x="2820363" y="1578902"/>
                  <a:pt x="2155860" y="1810906"/>
                  <a:pt x="1717681" y="2125642"/>
                </a:cubicBezTo>
                <a:cubicBezTo>
                  <a:pt x="1438678" y="2325894"/>
                  <a:pt x="1195852" y="2575861"/>
                  <a:pt x="961023" y="2817605"/>
                </a:cubicBezTo>
                <a:cubicBezTo>
                  <a:pt x="799054" y="2984334"/>
                  <a:pt x="631500" y="3156756"/>
                  <a:pt x="454046" y="3310834"/>
                </a:cubicBezTo>
                <a:cubicBezTo>
                  <a:pt x="340312" y="3409506"/>
                  <a:pt x="184309" y="3530315"/>
                  <a:pt x="0" y="3635564"/>
                </a:cubicBezTo>
                <a:lnTo>
                  <a:pt x="0" y="3706911"/>
                </a:lnTo>
                <a:cubicBezTo>
                  <a:pt x="167554" y="3614438"/>
                  <a:pt x="335235" y="3496412"/>
                  <a:pt x="495045" y="3357766"/>
                </a:cubicBezTo>
                <a:cubicBezTo>
                  <a:pt x="674531" y="3201917"/>
                  <a:pt x="842974" y="3028483"/>
                  <a:pt x="1005958" y="2860869"/>
                </a:cubicBezTo>
                <a:cubicBezTo>
                  <a:pt x="1238883" y="2621148"/>
                  <a:pt x="1479805" y="2373205"/>
                  <a:pt x="1754238" y="2176116"/>
                </a:cubicBezTo>
                <a:cubicBezTo>
                  <a:pt x="2177185" y="1872386"/>
                  <a:pt x="2816428" y="1647213"/>
                  <a:pt x="3342064" y="1926149"/>
                </a:cubicBezTo>
                <a:cubicBezTo>
                  <a:pt x="3408959" y="1961696"/>
                  <a:pt x="3473950" y="2005592"/>
                  <a:pt x="3536656" y="2048223"/>
                </a:cubicBezTo>
                <a:cubicBezTo>
                  <a:pt x="3640361" y="2118431"/>
                  <a:pt x="3747621" y="2191043"/>
                  <a:pt x="3870113" y="2230765"/>
                </a:cubicBezTo>
                <a:cubicBezTo>
                  <a:pt x="4135661" y="2316659"/>
                  <a:pt x="4432307" y="2290220"/>
                  <a:pt x="4644288" y="2161821"/>
                </a:cubicBezTo>
                <a:cubicBezTo>
                  <a:pt x="4913136" y="1999014"/>
                  <a:pt x="5131971" y="1832791"/>
                  <a:pt x="5343572" y="1672134"/>
                </a:cubicBezTo>
                <a:cubicBezTo>
                  <a:pt x="5499574" y="1553729"/>
                  <a:pt x="5646819" y="1441901"/>
                  <a:pt x="5812849" y="1331086"/>
                </a:cubicBezTo>
                <a:cubicBezTo>
                  <a:pt x="6288855" y="1013188"/>
                  <a:pt x="6899410" y="676188"/>
                  <a:pt x="7400041" y="893138"/>
                </a:cubicBezTo>
                <a:cubicBezTo>
                  <a:pt x="7549189" y="957780"/>
                  <a:pt x="7653276" y="1038741"/>
                  <a:pt x="7785161" y="1141081"/>
                </a:cubicBezTo>
                <a:cubicBezTo>
                  <a:pt x="7833777" y="1178778"/>
                  <a:pt x="7883916" y="1217867"/>
                  <a:pt x="7942307" y="1260878"/>
                </a:cubicBezTo>
                <a:cubicBezTo>
                  <a:pt x="8017325" y="1316032"/>
                  <a:pt x="8093867" y="1336905"/>
                  <a:pt x="8170027" y="1322863"/>
                </a:cubicBezTo>
                <a:cubicBezTo>
                  <a:pt x="8351036" y="1289340"/>
                  <a:pt x="8491934" y="1069228"/>
                  <a:pt x="8616202" y="875048"/>
                </a:cubicBezTo>
                <a:cubicBezTo>
                  <a:pt x="8639050" y="839375"/>
                  <a:pt x="8660629" y="805599"/>
                  <a:pt x="8681701" y="774226"/>
                </a:cubicBezTo>
                <a:cubicBezTo>
                  <a:pt x="8887843" y="467460"/>
                  <a:pt x="8969335" y="407119"/>
                  <a:pt x="9183728" y="329953"/>
                </a:cubicBezTo>
                <a:cubicBezTo>
                  <a:pt x="9358517" y="267208"/>
                  <a:pt x="9634981" y="317809"/>
                  <a:pt x="9763820" y="436088"/>
                </a:cubicBezTo>
                <a:cubicBezTo>
                  <a:pt x="9770928" y="442539"/>
                  <a:pt x="9777782" y="449497"/>
                  <a:pt x="9784636" y="456328"/>
                </a:cubicBezTo>
                <a:cubicBezTo>
                  <a:pt x="9807993" y="479604"/>
                  <a:pt x="9832111" y="503766"/>
                  <a:pt x="9865875" y="517555"/>
                </a:cubicBezTo>
                <a:cubicBezTo>
                  <a:pt x="9991414" y="569041"/>
                  <a:pt x="10062116" y="449117"/>
                  <a:pt x="10124441" y="343362"/>
                </a:cubicBezTo>
                <a:cubicBezTo>
                  <a:pt x="10174453" y="258480"/>
                  <a:pt x="10226116" y="170814"/>
                  <a:pt x="10302149" y="150447"/>
                </a:cubicBezTo>
                <a:cubicBezTo>
                  <a:pt x="10370695" y="131978"/>
                  <a:pt x="10437716" y="175495"/>
                  <a:pt x="10508673" y="221668"/>
                </a:cubicBezTo>
                <a:cubicBezTo>
                  <a:pt x="10581533" y="269106"/>
                  <a:pt x="10656805" y="318062"/>
                  <a:pt x="10745152" y="309207"/>
                </a:cubicBezTo>
                <a:cubicBezTo>
                  <a:pt x="10827024" y="300984"/>
                  <a:pt x="10886430" y="246715"/>
                  <a:pt x="10943804" y="194090"/>
                </a:cubicBezTo>
                <a:cubicBezTo>
                  <a:pt x="10967795" y="172206"/>
                  <a:pt x="10990390" y="151459"/>
                  <a:pt x="11014380" y="134002"/>
                </a:cubicBezTo>
                <a:cubicBezTo>
                  <a:pt x="11171907" y="19898"/>
                  <a:pt x="11389473" y="58860"/>
                  <a:pt x="11540525" y="133243"/>
                </a:cubicBezTo>
                <a:cubicBezTo>
                  <a:pt x="11656289" y="190295"/>
                  <a:pt x="11761010" y="273154"/>
                  <a:pt x="11862178" y="353229"/>
                </a:cubicBezTo>
                <a:cubicBezTo>
                  <a:pt x="11911555" y="392318"/>
                  <a:pt x="11962583" y="432672"/>
                  <a:pt x="12014753" y="469990"/>
                </a:cubicBezTo>
                <a:cubicBezTo>
                  <a:pt x="12069081" y="508826"/>
                  <a:pt x="12125186" y="544753"/>
                  <a:pt x="12182815" y="577769"/>
                </a:cubicBezTo>
                <a:lnTo>
                  <a:pt x="12182815" y="505664"/>
                </a:lnTo>
                <a:close/>
              </a:path>
            </a:pathLst>
          </a:custGeom>
          <a:solidFill>
            <a:srgbClr val="BFD730"/>
          </a:solidFill>
          <a:ln w="0" cap="flat">
            <a:noFill/>
            <a:prstDash val="solid"/>
            <a:miter/>
          </a:ln>
        </p:spPr>
        <p:txBody>
          <a:bodyPr rtlCol="0" anchor="ctr"/>
          <a:lstStyle/>
          <a:p>
            <a:endParaRPr lang="en-US">
              <a:solidFill>
                <a:schemeClr val="tx1"/>
              </a:solidFill>
            </a:endParaRPr>
          </a:p>
        </p:txBody>
      </p:sp>
      <p:sp>
        <p:nvSpPr>
          <p:cNvPr id="8" name="Text Placeholder 20">
            <a:extLst>
              <a:ext uri="{FF2B5EF4-FFF2-40B4-BE49-F238E27FC236}">
                <a16:creationId xmlns:a16="http://schemas.microsoft.com/office/drawing/2014/main" id="{811FCE7C-0C39-B0FC-4EBD-00D45AAEFB90}"/>
              </a:ext>
            </a:extLst>
          </p:cNvPr>
          <p:cNvSpPr>
            <a:spLocks noGrp="1"/>
          </p:cNvSpPr>
          <p:nvPr>
            <p:ph type="body" sz="quarter" idx="17" hasCustomPrompt="1"/>
          </p:nvPr>
        </p:nvSpPr>
        <p:spPr>
          <a:xfrm>
            <a:off x="5027613" y="4211335"/>
            <a:ext cx="6792912"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Input optional details, such as location and / or speaker’s name in a concise format, limited to a maximum of two lines.</a:t>
            </a:r>
          </a:p>
        </p:txBody>
      </p:sp>
      <p:sp>
        <p:nvSpPr>
          <p:cNvPr id="30" name="Freeform 29">
            <a:extLst>
              <a:ext uri="{FF2B5EF4-FFF2-40B4-BE49-F238E27FC236}">
                <a16:creationId xmlns:a16="http://schemas.microsoft.com/office/drawing/2014/main" id="{DF148201-A9A3-5E23-3295-829C633FF6C5}"/>
              </a:ext>
            </a:extLst>
          </p:cNvPr>
          <p:cNvSpPr>
            <a:spLocks noChangeAspect="1"/>
          </p:cNvSpPr>
          <p:nvPr userDrawn="1"/>
        </p:nvSpPr>
        <p:spPr>
          <a:xfrm rot="5400000">
            <a:off x="5767548" y="4526643"/>
            <a:ext cx="1672652" cy="2990067"/>
          </a:xfrm>
          <a:custGeom>
            <a:avLst/>
            <a:gdLst>
              <a:gd name="connsiteX0" fmla="*/ 342 w 1672652"/>
              <a:gd name="connsiteY0" fmla="*/ 1428029 h 2990067"/>
              <a:gd name="connsiteX1" fmla="*/ 209639 w 1672652"/>
              <a:gd name="connsiteY1" fmla="*/ 681859 h 2990067"/>
              <a:gd name="connsiteX2" fmla="*/ 1061873 w 1672652"/>
              <a:gd name="connsiteY2" fmla="*/ 80425 h 2990067"/>
              <a:gd name="connsiteX3" fmla="*/ 1571771 w 1672652"/>
              <a:gd name="connsiteY3" fmla="*/ 0 h 2990067"/>
              <a:gd name="connsiteX4" fmla="*/ 1672652 w 1672652"/>
              <a:gd name="connsiteY4" fmla="*/ 1969 h 2990067"/>
              <a:gd name="connsiteX5" fmla="*/ 1672652 w 1672652"/>
              <a:gd name="connsiteY5" fmla="*/ 2971565 h 2990067"/>
              <a:gd name="connsiteX6" fmla="*/ 1614862 w 1672652"/>
              <a:gd name="connsiteY6" fmla="*/ 2985019 h 2990067"/>
              <a:gd name="connsiteX7" fmla="*/ 501833 w 1672652"/>
              <a:gd name="connsiteY7" fmla="*/ 2522684 h 2990067"/>
              <a:gd name="connsiteX8" fmla="*/ 7537 w 1672652"/>
              <a:gd name="connsiteY8" fmla="*/ 1546266 h 2990067"/>
              <a:gd name="connsiteX9" fmla="*/ 342 w 1672652"/>
              <a:gd name="connsiteY9" fmla="*/ 1428029 h 29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652" h="2990067">
                <a:moveTo>
                  <a:pt x="342" y="1428029"/>
                </a:moveTo>
                <a:cubicBezTo>
                  <a:pt x="-5550" y="1155381"/>
                  <a:pt x="64759" y="905569"/>
                  <a:pt x="209639" y="681859"/>
                </a:cubicBezTo>
                <a:cubicBezTo>
                  <a:pt x="375216" y="423754"/>
                  <a:pt x="643061" y="199739"/>
                  <a:pt x="1061873" y="80425"/>
                </a:cubicBezTo>
                <a:cubicBezTo>
                  <a:pt x="1218014" y="35683"/>
                  <a:pt x="1395385" y="5322"/>
                  <a:pt x="1571771" y="0"/>
                </a:cubicBezTo>
                <a:lnTo>
                  <a:pt x="1672652" y="1969"/>
                </a:lnTo>
                <a:lnTo>
                  <a:pt x="1672652" y="2971565"/>
                </a:lnTo>
                <a:lnTo>
                  <a:pt x="1614862" y="2985019"/>
                </a:lnTo>
                <a:cubicBezTo>
                  <a:pt x="1239813" y="3027897"/>
                  <a:pt x="791593" y="2791137"/>
                  <a:pt x="501833" y="2522684"/>
                </a:cubicBezTo>
                <a:cubicBezTo>
                  <a:pt x="168243" y="2213443"/>
                  <a:pt x="39192" y="1865246"/>
                  <a:pt x="7537" y="1546266"/>
                </a:cubicBezTo>
                <a:cubicBezTo>
                  <a:pt x="3580" y="1506394"/>
                  <a:pt x="1183" y="1466978"/>
                  <a:pt x="342" y="1428029"/>
                </a:cubicBezTo>
                <a:close/>
              </a:path>
            </a:pathLst>
          </a:custGeom>
          <a:solidFill>
            <a:schemeClr val="tx1"/>
          </a:solidFill>
          <a:ln w="9525" cap="flat">
            <a:noFill/>
            <a:prstDash val="solid"/>
            <a:miter/>
          </a:ln>
        </p:spPr>
        <p:txBody>
          <a:bodyPr wrap="square" rtlCol="0" anchor="ctr">
            <a:noAutofit/>
          </a:bodyPr>
          <a:lstStyle/>
          <a:p>
            <a:endParaRPr lang="en-US">
              <a:solidFill>
                <a:schemeClr val="tx1"/>
              </a:solidFill>
            </a:endParaRPr>
          </a:p>
        </p:txBody>
      </p:sp>
      <p:pic>
        <p:nvPicPr>
          <p:cNvPr id="4" name="Picture 3">
            <a:extLst>
              <a:ext uri="{FF2B5EF4-FFF2-40B4-BE49-F238E27FC236}">
                <a16:creationId xmlns:a16="http://schemas.microsoft.com/office/drawing/2014/main" id="{0EF03E92-F16A-1A5C-4D16-A07FFD55A758}"/>
              </a:ext>
            </a:extLst>
          </p:cNvPr>
          <p:cNvPicPr>
            <a:picLocks noChangeAspect="1"/>
          </p:cNvPicPr>
          <p:nvPr userDrawn="1"/>
        </p:nvPicPr>
        <p:blipFill>
          <a:blip r:embed="rId2"/>
          <a:srcRect/>
          <a:stretch/>
        </p:blipFill>
        <p:spPr>
          <a:xfrm>
            <a:off x="5846364" y="5881392"/>
            <a:ext cx="1515020" cy="588803"/>
          </a:xfrm>
          <a:prstGeom prst="rect">
            <a:avLst/>
          </a:prstGeom>
        </p:spPr>
      </p:pic>
      <p:pic>
        <p:nvPicPr>
          <p:cNvPr id="2" name="Picture 1">
            <a:extLst>
              <a:ext uri="{FF2B5EF4-FFF2-40B4-BE49-F238E27FC236}">
                <a16:creationId xmlns:a16="http://schemas.microsoft.com/office/drawing/2014/main" id="{FDBF6FBA-BA9A-36CC-4B87-FF5D974157E4}"/>
              </a:ext>
            </a:extLst>
          </p:cNvPr>
          <p:cNvPicPr>
            <a:picLocks noChangeAspect="1"/>
          </p:cNvPicPr>
          <p:nvPr userDrawn="1"/>
        </p:nvPicPr>
        <p:blipFill>
          <a:blip r:embed="rId3"/>
          <a:srcRect/>
          <a:stretch/>
        </p:blipFill>
        <p:spPr>
          <a:xfrm>
            <a:off x="-8546" y="-3536"/>
            <a:ext cx="1888620" cy="482968"/>
          </a:xfrm>
          <a:prstGeom prst="rect">
            <a:avLst/>
          </a:prstGeom>
        </p:spPr>
      </p:pic>
    </p:spTree>
    <p:extLst>
      <p:ext uri="{BB962C8B-B14F-4D97-AF65-F5344CB8AC3E}">
        <p14:creationId xmlns:p14="http://schemas.microsoft.com/office/powerpoint/2010/main" val="8616372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solidFill>
          <a:schemeClr val="bg1"/>
        </a:solidFill>
        <a:effectLst/>
      </p:bgPr>
    </p:bg>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11F57289-F775-D8BF-CF0A-BCAB325AA665}"/>
              </a:ext>
            </a:extLst>
          </p:cNvPr>
          <p:cNvSpPr>
            <a:spLocks noChangeAspect="1"/>
          </p:cNvSpPr>
          <p:nvPr userDrawn="1"/>
        </p:nvSpPr>
        <p:spPr>
          <a:xfrm rot="5400000">
            <a:off x="5729930" y="4548486"/>
            <a:ext cx="1672652" cy="2990067"/>
          </a:xfrm>
          <a:custGeom>
            <a:avLst/>
            <a:gdLst>
              <a:gd name="connsiteX0" fmla="*/ 342 w 1672652"/>
              <a:gd name="connsiteY0" fmla="*/ 1428029 h 2990067"/>
              <a:gd name="connsiteX1" fmla="*/ 209639 w 1672652"/>
              <a:gd name="connsiteY1" fmla="*/ 681859 h 2990067"/>
              <a:gd name="connsiteX2" fmla="*/ 1061873 w 1672652"/>
              <a:gd name="connsiteY2" fmla="*/ 80425 h 2990067"/>
              <a:gd name="connsiteX3" fmla="*/ 1571771 w 1672652"/>
              <a:gd name="connsiteY3" fmla="*/ 0 h 2990067"/>
              <a:gd name="connsiteX4" fmla="*/ 1672652 w 1672652"/>
              <a:gd name="connsiteY4" fmla="*/ 1969 h 2990067"/>
              <a:gd name="connsiteX5" fmla="*/ 1672652 w 1672652"/>
              <a:gd name="connsiteY5" fmla="*/ 2971565 h 2990067"/>
              <a:gd name="connsiteX6" fmla="*/ 1614862 w 1672652"/>
              <a:gd name="connsiteY6" fmla="*/ 2985019 h 2990067"/>
              <a:gd name="connsiteX7" fmla="*/ 501833 w 1672652"/>
              <a:gd name="connsiteY7" fmla="*/ 2522684 h 2990067"/>
              <a:gd name="connsiteX8" fmla="*/ 7537 w 1672652"/>
              <a:gd name="connsiteY8" fmla="*/ 1546266 h 2990067"/>
              <a:gd name="connsiteX9" fmla="*/ 342 w 1672652"/>
              <a:gd name="connsiteY9" fmla="*/ 1428029 h 29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652" h="2990067">
                <a:moveTo>
                  <a:pt x="342" y="1428029"/>
                </a:moveTo>
                <a:cubicBezTo>
                  <a:pt x="-5550" y="1155381"/>
                  <a:pt x="64759" y="905569"/>
                  <a:pt x="209639" y="681859"/>
                </a:cubicBezTo>
                <a:cubicBezTo>
                  <a:pt x="375216" y="423754"/>
                  <a:pt x="643061" y="199739"/>
                  <a:pt x="1061873" y="80425"/>
                </a:cubicBezTo>
                <a:cubicBezTo>
                  <a:pt x="1218014" y="35683"/>
                  <a:pt x="1395385" y="5322"/>
                  <a:pt x="1571771" y="0"/>
                </a:cubicBezTo>
                <a:lnTo>
                  <a:pt x="1672652" y="1969"/>
                </a:lnTo>
                <a:lnTo>
                  <a:pt x="1672652" y="2971565"/>
                </a:lnTo>
                <a:lnTo>
                  <a:pt x="1614862" y="2985019"/>
                </a:lnTo>
                <a:cubicBezTo>
                  <a:pt x="1239813" y="3027897"/>
                  <a:pt x="791593" y="2791137"/>
                  <a:pt x="501833" y="2522684"/>
                </a:cubicBezTo>
                <a:cubicBezTo>
                  <a:pt x="168243" y="2213443"/>
                  <a:pt x="39192" y="1865246"/>
                  <a:pt x="7537" y="1546266"/>
                </a:cubicBezTo>
                <a:cubicBezTo>
                  <a:pt x="3580" y="1506394"/>
                  <a:pt x="1183" y="1466978"/>
                  <a:pt x="342" y="1428029"/>
                </a:cubicBezTo>
                <a:close/>
              </a:path>
            </a:pathLst>
          </a:custGeom>
          <a:solidFill>
            <a:schemeClr val="bg1"/>
          </a:solidFill>
          <a:ln w="15875" cap="flat">
            <a:solidFill>
              <a:schemeClr val="accent1"/>
            </a:solidFill>
            <a:prstDash val="solid"/>
            <a:miter/>
          </a:ln>
        </p:spPr>
        <p:txBody>
          <a:bodyPr rtlCol="0" anchor="ctr"/>
          <a:lstStyle/>
          <a:p>
            <a:pPr lvl="0"/>
            <a:endParaRPr lang="en-US"/>
          </a:p>
        </p:txBody>
      </p:sp>
      <p:sp>
        <p:nvSpPr>
          <p:cNvPr id="14" name="Text Placeholder 12">
            <a:extLst>
              <a:ext uri="{FF2B5EF4-FFF2-40B4-BE49-F238E27FC236}">
                <a16:creationId xmlns:a16="http://schemas.microsoft.com/office/drawing/2014/main" id="{69940964-EC57-2E7D-EF17-24754A59A59D}"/>
              </a:ext>
            </a:extLst>
          </p:cNvPr>
          <p:cNvSpPr>
            <a:spLocks noGrp="1"/>
          </p:cNvSpPr>
          <p:nvPr>
            <p:ph type="body" sz="quarter" idx="10" hasCustomPrompt="1"/>
          </p:nvPr>
        </p:nvSpPr>
        <p:spPr>
          <a:xfrm>
            <a:off x="5027613" y="2416056"/>
            <a:ext cx="6792912" cy="1645406"/>
          </a:xfrm>
        </p:spPr>
        <p:txBody>
          <a:bodyPr anchor="b">
            <a:normAutofit/>
          </a:bodyPr>
          <a:lstStyle>
            <a:lvl1pPr marL="0" indent="0">
              <a:lnSpc>
                <a:spcPct val="100000"/>
              </a:lnSpc>
              <a:spcBef>
                <a:spcPts val="0"/>
              </a:spcBef>
              <a:buFontTx/>
              <a:buNone/>
              <a:defRPr sz="4400" b="1">
                <a:solidFill>
                  <a:schemeClr val="accent1"/>
                </a:solidFill>
                <a:latin typeface="+mj-lt"/>
              </a:defRPr>
            </a:lvl1pPr>
          </a:lstStyle>
          <a:p>
            <a:pPr lvl="0"/>
            <a:r>
              <a:rPr lang="en-US"/>
              <a:t>Impactful presentation</a:t>
            </a:r>
          </a:p>
          <a:p>
            <a:pPr lvl="0"/>
            <a:r>
              <a:rPr lang="en-US"/>
              <a:t>Title goes here</a:t>
            </a:r>
          </a:p>
        </p:txBody>
      </p:sp>
      <p:sp>
        <p:nvSpPr>
          <p:cNvPr id="62" name="Graphic 57">
            <a:extLst>
              <a:ext uri="{FF2B5EF4-FFF2-40B4-BE49-F238E27FC236}">
                <a16:creationId xmlns:a16="http://schemas.microsoft.com/office/drawing/2014/main" id="{053EE93D-1713-D8E0-0FB1-901DADAA00C6}"/>
              </a:ext>
            </a:extLst>
          </p:cNvPr>
          <p:cNvSpPr/>
          <p:nvPr/>
        </p:nvSpPr>
        <p:spPr>
          <a:xfrm>
            <a:off x="-25271" y="122344"/>
            <a:ext cx="12241907" cy="1944943"/>
          </a:xfrm>
          <a:custGeom>
            <a:avLst/>
            <a:gdLst>
              <a:gd name="connsiteX0" fmla="*/ 12241652 w 12241907"/>
              <a:gd name="connsiteY0" fmla="*/ 252122 h 1944943"/>
              <a:gd name="connsiteX1" fmla="*/ 11446125 w 12241907"/>
              <a:gd name="connsiteY1" fmla="*/ 199452 h 1944943"/>
              <a:gd name="connsiteX2" fmla="*/ 10428570 w 12241907"/>
              <a:gd name="connsiteY2" fmla="*/ 154690 h 1944943"/>
              <a:gd name="connsiteX3" fmla="*/ 10296450 w 12241907"/>
              <a:gd name="connsiteY3" fmla="*/ 259008 h 1944943"/>
              <a:gd name="connsiteX4" fmla="*/ 9991655 w 12241907"/>
              <a:gd name="connsiteY4" fmla="*/ 425561 h 1944943"/>
              <a:gd name="connsiteX5" fmla="*/ 9671557 w 12241907"/>
              <a:gd name="connsiteY5" fmla="*/ 273419 h 1944943"/>
              <a:gd name="connsiteX6" fmla="*/ 9610598 w 12241907"/>
              <a:gd name="connsiteY6" fmla="*/ 226488 h 1944943"/>
              <a:gd name="connsiteX7" fmla="*/ 9181845 w 12241907"/>
              <a:gd name="connsiteY7" fmla="*/ 192183 h 1944943"/>
              <a:gd name="connsiteX8" fmla="*/ 9138995 w 12241907"/>
              <a:gd name="connsiteY8" fmla="*/ 253015 h 1944943"/>
              <a:gd name="connsiteX9" fmla="*/ 9098696 w 12241907"/>
              <a:gd name="connsiteY9" fmla="*/ 310020 h 1944943"/>
              <a:gd name="connsiteX10" fmla="*/ 8747353 w 12241907"/>
              <a:gd name="connsiteY10" fmla="*/ 308235 h 1944943"/>
              <a:gd name="connsiteX11" fmla="*/ 8535527 w 12241907"/>
              <a:gd name="connsiteY11" fmla="*/ 249954 h 1944943"/>
              <a:gd name="connsiteX12" fmla="*/ 7971976 w 12241907"/>
              <a:gd name="connsiteY12" fmla="*/ 543016 h 1944943"/>
              <a:gd name="connsiteX13" fmla="*/ 7947108 w 12241907"/>
              <a:gd name="connsiteY13" fmla="*/ 565971 h 1944943"/>
              <a:gd name="connsiteX14" fmla="*/ 7362514 w 12241907"/>
              <a:gd name="connsiteY14" fmla="*/ 747828 h 1944943"/>
              <a:gd name="connsiteX15" fmla="*/ 7179637 w 12241907"/>
              <a:gd name="connsiteY15" fmla="*/ 544164 h 1944943"/>
              <a:gd name="connsiteX16" fmla="*/ 7016272 w 12241907"/>
              <a:gd name="connsiteY16" fmla="*/ 348789 h 1944943"/>
              <a:gd name="connsiteX17" fmla="*/ 6401327 w 12241907"/>
              <a:gd name="connsiteY17" fmla="*/ 445073 h 1944943"/>
              <a:gd name="connsiteX18" fmla="*/ 6110943 w 12241907"/>
              <a:gd name="connsiteY18" fmla="*/ 879055 h 1944943"/>
              <a:gd name="connsiteX19" fmla="*/ 6044500 w 12241907"/>
              <a:gd name="connsiteY19" fmla="*/ 1004034 h 1944943"/>
              <a:gd name="connsiteX20" fmla="*/ 5039826 w 12241907"/>
              <a:gd name="connsiteY20" fmla="*/ 1729547 h 1944943"/>
              <a:gd name="connsiteX21" fmla="*/ 4235627 w 12241907"/>
              <a:gd name="connsiteY21" fmla="*/ 1424242 h 1944943"/>
              <a:gd name="connsiteX22" fmla="*/ 3808786 w 12241907"/>
              <a:gd name="connsiteY22" fmla="*/ 1205912 h 1944943"/>
              <a:gd name="connsiteX23" fmla="*/ 3240389 w 12241907"/>
              <a:gd name="connsiteY23" fmla="*/ 1180151 h 1944943"/>
              <a:gd name="connsiteX24" fmla="*/ 3115538 w 12241907"/>
              <a:gd name="connsiteY24" fmla="*/ 1391722 h 1944943"/>
              <a:gd name="connsiteX25" fmla="*/ 3112222 w 12241907"/>
              <a:gd name="connsiteY25" fmla="*/ 1450258 h 1944943"/>
              <a:gd name="connsiteX26" fmla="*/ 2904604 w 12241907"/>
              <a:gd name="connsiteY26" fmla="*/ 1707357 h 1944943"/>
              <a:gd name="connsiteX27" fmla="*/ 1956552 w 12241907"/>
              <a:gd name="connsiteY27" fmla="*/ 1384453 h 1944943"/>
              <a:gd name="connsiteX28" fmla="*/ 842840 w 12241907"/>
              <a:gd name="connsiteY28" fmla="*/ 1432022 h 1944943"/>
              <a:gd name="connsiteX29" fmla="*/ 349940 w 12241907"/>
              <a:gd name="connsiteY29" fmla="*/ 1706082 h 1944943"/>
              <a:gd name="connsiteX30" fmla="*/ 0 w 12241907"/>
              <a:gd name="connsiteY30" fmla="*/ 1908853 h 1944943"/>
              <a:gd name="connsiteX31" fmla="*/ 0 w 12241907"/>
              <a:gd name="connsiteY31" fmla="*/ 1944944 h 1944943"/>
              <a:gd name="connsiteX32" fmla="*/ 366519 w 12241907"/>
              <a:gd name="connsiteY32" fmla="*/ 1733373 h 1944943"/>
              <a:gd name="connsiteX33" fmla="*/ 856231 w 12241907"/>
              <a:gd name="connsiteY33" fmla="*/ 1461098 h 1944943"/>
              <a:gd name="connsiteX34" fmla="*/ 1941249 w 12241907"/>
              <a:gd name="connsiteY34" fmla="*/ 1412382 h 1944943"/>
              <a:gd name="connsiteX35" fmla="*/ 2911236 w 12241907"/>
              <a:gd name="connsiteY35" fmla="*/ 1738602 h 1944943"/>
              <a:gd name="connsiteX36" fmla="*/ 3144232 w 12241907"/>
              <a:gd name="connsiteY36" fmla="*/ 1451406 h 1944943"/>
              <a:gd name="connsiteX37" fmla="*/ 3147420 w 12241907"/>
              <a:gd name="connsiteY37" fmla="*/ 1394783 h 1944943"/>
              <a:gd name="connsiteX38" fmla="*/ 3257095 w 12241907"/>
              <a:gd name="connsiteY38" fmla="*/ 1207443 h 1944943"/>
              <a:gd name="connsiteX39" fmla="*/ 3796926 w 12241907"/>
              <a:gd name="connsiteY39" fmla="*/ 1235499 h 1944943"/>
              <a:gd name="connsiteX40" fmla="*/ 4220068 w 12241907"/>
              <a:gd name="connsiteY40" fmla="*/ 1452044 h 1944943"/>
              <a:gd name="connsiteX41" fmla="*/ 5038550 w 12241907"/>
              <a:gd name="connsiteY41" fmla="*/ 1761429 h 1944943"/>
              <a:gd name="connsiteX42" fmla="*/ 5072090 w 12241907"/>
              <a:gd name="connsiteY42" fmla="*/ 1762194 h 1944943"/>
              <a:gd name="connsiteX43" fmla="*/ 6072556 w 12241907"/>
              <a:gd name="connsiteY43" fmla="*/ 1019592 h 1944943"/>
              <a:gd name="connsiteX44" fmla="*/ 6139382 w 12241907"/>
              <a:gd name="connsiteY44" fmla="*/ 893976 h 1944943"/>
              <a:gd name="connsiteX45" fmla="*/ 6423517 w 12241907"/>
              <a:gd name="connsiteY45" fmla="*/ 468284 h 1944943"/>
              <a:gd name="connsiteX46" fmla="*/ 6997526 w 12241907"/>
              <a:gd name="connsiteY46" fmla="*/ 374550 h 1944943"/>
              <a:gd name="connsiteX47" fmla="*/ 7153239 w 12241907"/>
              <a:gd name="connsiteY47" fmla="*/ 561763 h 1944943"/>
              <a:gd name="connsiteX48" fmla="*/ 7347083 w 12241907"/>
              <a:gd name="connsiteY48" fmla="*/ 775757 h 1944943"/>
              <a:gd name="connsiteX49" fmla="*/ 7968915 w 12241907"/>
              <a:gd name="connsiteY49" fmla="*/ 589691 h 1944943"/>
              <a:gd name="connsiteX50" fmla="*/ 7993911 w 12241907"/>
              <a:gd name="connsiteY50" fmla="*/ 566736 h 1944943"/>
              <a:gd name="connsiteX51" fmla="*/ 8532339 w 12241907"/>
              <a:gd name="connsiteY51" fmla="*/ 281964 h 1944943"/>
              <a:gd name="connsiteX52" fmla="*/ 8737023 w 12241907"/>
              <a:gd name="connsiteY52" fmla="*/ 338587 h 1944943"/>
              <a:gd name="connsiteX53" fmla="*/ 9122161 w 12241907"/>
              <a:gd name="connsiteY53" fmla="*/ 332338 h 1944943"/>
              <a:gd name="connsiteX54" fmla="*/ 9166541 w 12241907"/>
              <a:gd name="connsiteY54" fmla="*/ 269976 h 1944943"/>
              <a:gd name="connsiteX55" fmla="*/ 9205565 w 12241907"/>
              <a:gd name="connsiteY55" fmla="*/ 214246 h 1944943"/>
              <a:gd name="connsiteX56" fmla="*/ 9591979 w 12241907"/>
              <a:gd name="connsiteY56" fmla="*/ 252632 h 1944943"/>
              <a:gd name="connsiteX57" fmla="*/ 9652300 w 12241907"/>
              <a:gd name="connsiteY57" fmla="*/ 299053 h 1944943"/>
              <a:gd name="connsiteX58" fmla="*/ 9993441 w 12241907"/>
              <a:gd name="connsiteY58" fmla="*/ 457954 h 1944943"/>
              <a:gd name="connsiteX59" fmla="*/ 10317492 w 12241907"/>
              <a:gd name="connsiteY59" fmla="*/ 283749 h 1944943"/>
              <a:gd name="connsiteX60" fmla="*/ 10446551 w 12241907"/>
              <a:gd name="connsiteY60" fmla="*/ 181726 h 1944943"/>
              <a:gd name="connsiteX61" fmla="*/ 11431714 w 12241907"/>
              <a:gd name="connsiteY61" fmla="*/ 228146 h 1944943"/>
              <a:gd name="connsiteX62" fmla="*/ 12241907 w 12241907"/>
              <a:gd name="connsiteY62" fmla="*/ 285917 h 1944943"/>
              <a:gd name="connsiteX63" fmla="*/ 12241907 w 12241907"/>
              <a:gd name="connsiteY63" fmla="*/ 252504 h 194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241907" h="1944943">
                <a:moveTo>
                  <a:pt x="12241652" y="252122"/>
                </a:moveTo>
                <a:cubicBezTo>
                  <a:pt x="11979198" y="339607"/>
                  <a:pt x="11683840" y="323028"/>
                  <a:pt x="11446125" y="199452"/>
                </a:cubicBezTo>
                <a:cubicBezTo>
                  <a:pt x="11092487" y="15683"/>
                  <a:pt x="10836919" y="-117203"/>
                  <a:pt x="10428570" y="154690"/>
                </a:cubicBezTo>
                <a:cubicBezTo>
                  <a:pt x="10382660" y="185297"/>
                  <a:pt x="10338790" y="222790"/>
                  <a:pt x="10296450" y="259008"/>
                </a:cubicBezTo>
                <a:cubicBezTo>
                  <a:pt x="10199655" y="341902"/>
                  <a:pt x="10108089" y="420078"/>
                  <a:pt x="9991655" y="425561"/>
                </a:cubicBezTo>
                <a:cubicBezTo>
                  <a:pt x="9873181" y="431045"/>
                  <a:pt x="9770774" y="350957"/>
                  <a:pt x="9671557" y="273419"/>
                </a:cubicBezTo>
                <a:cubicBezTo>
                  <a:pt x="9651535" y="257733"/>
                  <a:pt x="9630875" y="241664"/>
                  <a:pt x="9610598" y="226488"/>
                </a:cubicBezTo>
                <a:cubicBezTo>
                  <a:pt x="9478605" y="128674"/>
                  <a:pt x="9288077" y="76259"/>
                  <a:pt x="9181845" y="192183"/>
                </a:cubicBezTo>
                <a:cubicBezTo>
                  <a:pt x="9164756" y="210802"/>
                  <a:pt x="9151620" y="232227"/>
                  <a:pt x="9138995" y="253015"/>
                </a:cubicBezTo>
                <a:cubicBezTo>
                  <a:pt x="9126242" y="273929"/>
                  <a:pt x="9114255" y="293569"/>
                  <a:pt x="9098696" y="310020"/>
                </a:cubicBezTo>
                <a:cubicBezTo>
                  <a:pt x="9011848" y="402351"/>
                  <a:pt x="8883427" y="356568"/>
                  <a:pt x="8747353" y="308235"/>
                </a:cubicBezTo>
                <a:cubicBezTo>
                  <a:pt x="8677339" y="283239"/>
                  <a:pt x="8604903" y="257478"/>
                  <a:pt x="8535527" y="249954"/>
                </a:cubicBezTo>
                <a:cubicBezTo>
                  <a:pt x="8316177" y="225851"/>
                  <a:pt x="8133301" y="394317"/>
                  <a:pt x="7971976" y="543016"/>
                </a:cubicBezTo>
                <a:lnTo>
                  <a:pt x="7947108" y="565971"/>
                </a:lnTo>
                <a:cubicBezTo>
                  <a:pt x="7843044" y="661363"/>
                  <a:pt x="7577784" y="869873"/>
                  <a:pt x="7362514" y="747828"/>
                </a:cubicBezTo>
                <a:cubicBezTo>
                  <a:pt x="7283574" y="703065"/>
                  <a:pt x="7233072" y="625910"/>
                  <a:pt x="7179637" y="544164"/>
                </a:cubicBezTo>
                <a:cubicBezTo>
                  <a:pt x="7133216" y="473130"/>
                  <a:pt x="7085138" y="399546"/>
                  <a:pt x="7016272" y="348789"/>
                </a:cubicBezTo>
                <a:cubicBezTo>
                  <a:pt x="6828167" y="209910"/>
                  <a:pt x="6559081" y="294717"/>
                  <a:pt x="6401327" y="445073"/>
                </a:cubicBezTo>
                <a:cubicBezTo>
                  <a:pt x="6274435" y="565971"/>
                  <a:pt x="6191286" y="725127"/>
                  <a:pt x="6110943" y="879055"/>
                </a:cubicBezTo>
                <a:cubicBezTo>
                  <a:pt x="6089390" y="920247"/>
                  <a:pt x="6067073" y="962969"/>
                  <a:pt x="6044500" y="1004034"/>
                </a:cubicBezTo>
                <a:cubicBezTo>
                  <a:pt x="5784086" y="1474871"/>
                  <a:pt x="5408385" y="1746126"/>
                  <a:pt x="5039826" y="1729547"/>
                </a:cubicBezTo>
                <a:cubicBezTo>
                  <a:pt x="4750717" y="1716284"/>
                  <a:pt x="4488899" y="1567840"/>
                  <a:pt x="4235627" y="1424242"/>
                </a:cubicBezTo>
                <a:cubicBezTo>
                  <a:pt x="4098022" y="1346194"/>
                  <a:pt x="3955700" y="1265596"/>
                  <a:pt x="3808786" y="1205912"/>
                </a:cubicBezTo>
                <a:cubicBezTo>
                  <a:pt x="3632286" y="1134113"/>
                  <a:pt x="3390236" y="1089606"/>
                  <a:pt x="3240389" y="1180151"/>
                </a:cubicBezTo>
                <a:cubicBezTo>
                  <a:pt x="3166932" y="1224532"/>
                  <a:pt x="3124975" y="1295693"/>
                  <a:pt x="3115538" y="1391722"/>
                </a:cubicBezTo>
                <a:cubicBezTo>
                  <a:pt x="3113625" y="1410979"/>
                  <a:pt x="3112987" y="1430874"/>
                  <a:pt x="3112222" y="1450258"/>
                </a:cubicBezTo>
                <a:cubicBezTo>
                  <a:pt x="3108141" y="1560953"/>
                  <a:pt x="3104188" y="1665527"/>
                  <a:pt x="2904604" y="1707357"/>
                </a:cubicBezTo>
                <a:cubicBezTo>
                  <a:pt x="2640747" y="1762322"/>
                  <a:pt x="2178581" y="1507136"/>
                  <a:pt x="1956552" y="1384453"/>
                </a:cubicBezTo>
                <a:cubicBezTo>
                  <a:pt x="1784771" y="1289571"/>
                  <a:pt x="1411620" y="1169694"/>
                  <a:pt x="842840" y="1432022"/>
                </a:cubicBezTo>
                <a:cubicBezTo>
                  <a:pt x="671951" y="1510835"/>
                  <a:pt x="508331" y="1610052"/>
                  <a:pt x="349940" y="1706082"/>
                </a:cubicBezTo>
                <a:cubicBezTo>
                  <a:pt x="236184" y="1775075"/>
                  <a:pt x="119622" y="1845471"/>
                  <a:pt x="0" y="1908853"/>
                </a:cubicBezTo>
                <a:lnTo>
                  <a:pt x="0" y="1944944"/>
                </a:lnTo>
                <a:cubicBezTo>
                  <a:pt x="125744" y="1879266"/>
                  <a:pt x="247662" y="1805427"/>
                  <a:pt x="366519" y="1733373"/>
                </a:cubicBezTo>
                <a:cubicBezTo>
                  <a:pt x="524145" y="1637854"/>
                  <a:pt x="687000" y="1539018"/>
                  <a:pt x="856231" y="1461098"/>
                </a:cubicBezTo>
                <a:cubicBezTo>
                  <a:pt x="1412386" y="1204637"/>
                  <a:pt x="1774696" y="1320561"/>
                  <a:pt x="1941249" y="1412382"/>
                </a:cubicBezTo>
                <a:cubicBezTo>
                  <a:pt x="2183937" y="1546415"/>
                  <a:pt x="2635773" y="1795990"/>
                  <a:pt x="2911236" y="1738602"/>
                </a:cubicBezTo>
                <a:cubicBezTo>
                  <a:pt x="3135305" y="1691543"/>
                  <a:pt x="3140023" y="1564014"/>
                  <a:pt x="3144232" y="1451406"/>
                </a:cubicBezTo>
                <a:cubicBezTo>
                  <a:pt x="3144997" y="1431766"/>
                  <a:pt x="3145635" y="1413147"/>
                  <a:pt x="3147420" y="1394783"/>
                </a:cubicBezTo>
                <a:cubicBezTo>
                  <a:pt x="3155837" y="1309339"/>
                  <a:pt x="3192693" y="1246339"/>
                  <a:pt x="3257095" y="1207443"/>
                </a:cubicBezTo>
                <a:cubicBezTo>
                  <a:pt x="3396867" y="1123018"/>
                  <a:pt x="3627567" y="1166633"/>
                  <a:pt x="3796926" y="1235499"/>
                </a:cubicBezTo>
                <a:cubicBezTo>
                  <a:pt x="3941799" y="1294418"/>
                  <a:pt x="4083229" y="1374506"/>
                  <a:pt x="4220068" y="1452044"/>
                </a:cubicBezTo>
                <a:cubicBezTo>
                  <a:pt x="4476657" y="1597427"/>
                  <a:pt x="4741917" y="1747784"/>
                  <a:pt x="5038550" y="1761429"/>
                </a:cubicBezTo>
                <a:cubicBezTo>
                  <a:pt x="5049773" y="1761939"/>
                  <a:pt x="5060868" y="1762194"/>
                  <a:pt x="5072090" y="1762194"/>
                </a:cubicBezTo>
                <a:cubicBezTo>
                  <a:pt x="5442180" y="1762194"/>
                  <a:pt x="5813927" y="1487114"/>
                  <a:pt x="6072556" y="1019592"/>
                </a:cubicBezTo>
                <a:cubicBezTo>
                  <a:pt x="6095384" y="978145"/>
                  <a:pt x="6117830" y="935423"/>
                  <a:pt x="6139382" y="893976"/>
                </a:cubicBezTo>
                <a:cubicBezTo>
                  <a:pt x="6218578" y="742344"/>
                  <a:pt x="6300451" y="585611"/>
                  <a:pt x="6423517" y="468284"/>
                </a:cubicBezTo>
                <a:cubicBezTo>
                  <a:pt x="6622208" y="278903"/>
                  <a:pt x="6867574" y="278648"/>
                  <a:pt x="6997526" y="374550"/>
                </a:cubicBezTo>
                <a:cubicBezTo>
                  <a:pt x="7061800" y="421991"/>
                  <a:pt x="7108221" y="493024"/>
                  <a:pt x="7153239" y="561763"/>
                </a:cubicBezTo>
                <a:cubicBezTo>
                  <a:pt x="7206419" y="643126"/>
                  <a:pt x="7261384" y="727168"/>
                  <a:pt x="7347083" y="775757"/>
                </a:cubicBezTo>
                <a:cubicBezTo>
                  <a:pt x="7443750" y="830467"/>
                  <a:pt x="7652898" y="879183"/>
                  <a:pt x="7968915" y="589691"/>
                </a:cubicBezTo>
                <a:lnTo>
                  <a:pt x="7993911" y="566736"/>
                </a:lnTo>
                <a:cubicBezTo>
                  <a:pt x="8150135" y="422756"/>
                  <a:pt x="8327400" y="259519"/>
                  <a:pt x="8532339" y="281964"/>
                </a:cubicBezTo>
                <a:cubicBezTo>
                  <a:pt x="8598017" y="289105"/>
                  <a:pt x="8668668" y="314229"/>
                  <a:pt x="8737023" y="338587"/>
                </a:cubicBezTo>
                <a:cubicBezTo>
                  <a:pt x="8876668" y="388323"/>
                  <a:pt x="9021158" y="439717"/>
                  <a:pt x="9122161" y="332338"/>
                </a:cubicBezTo>
                <a:cubicBezTo>
                  <a:pt x="9140016" y="313463"/>
                  <a:pt x="9153534" y="291401"/>
                  <a:pt x="9166541" y="269976"/>
                </a:cubicBezTo>
                <a:cubicBezTo>
                  <a:pt x="9178912" y="249699"/>
                  <a:pt x="9190517" y="230442"/>
                  <a:pt x="9205565" y="214246"/>
                </a:cubicBezTo>
                <a:cubicBezTo>
                  <a:pt x="9298534" y="112860"/>
                  <a:pt x="9471081" y="163106"/>
                  <a:pt x="9591979" y="252632"/>
                </a:cubicBezTo>
                <a:cubicBezTo>
                  <a:pt x="9612000" y="267425"/>
                  <a:pt x="9632533" y="283494"/>
                  <a:pt x="9652300" y="299053"/>
                </a:cubicBezTo>
                <a:cubicBezTo>
                  <a:pt x="9755981" y="380161"/>
                  <a:pt x="9863233" y="463948"/>
                  <a:pt x="9993441" y="457954"/>
                </a:cubicBezTo>
                <a:cubicBezTo>
                  <a:pt x="10120842" y="451960"/>
                  <a:pt x="10220825" y="366388"/>
                  <a:pt x="10317492" y="283749"/>
                </a:cubicBezTo>
                <a:cubicBezTo>
                  <a:pt x="10359194" y="248168"/>
                  <a:pt x="10402171" y="211312"/>
                  <a:pt x="10446551" y="181726"/>
                </a:cubicBezTo>
                <a:cubicBezTo>
                  <a:pt x="10839342" y="-79709"/>
                  <a:pt x="11075015" y="42719"/>
                  <a:pt x="11431714" y="228146"/>
                </a:cubicBezTo>
                <a:cubicBezTo>
                  <a:pt x="11673893" y="354018"/>
                  <a:pt x="11973968" y="372254"/>
                  <a:pt x="12241907" y="285917"/>
                </a:cubicBezTo>
                <a:lnTo>
                  <a:pt x="12241907" y="252504"/>
                </a:lnTo>
                <a:close/>
              </a:path>
            </a:pathLst>
          </a:custGeom>
          <a:solidFill>
            <a:schemeClr val="accent1"/>
          </a:solidFill>
          <a:ln w="0" cap="flat">
            <a:noFill/>
            <a:prstDash val="solid"/>
            <a:miter/>
          </a:ln>
        </p:spPr>
        <p:txBody>
          <a:bodyPr rtlCol="0" anchor="ctr"/>
          <a:lstStyle/>
          <a:p>
            <a:endParaRPr lang="en-US"/>
          </a:p>
        </p:txBody>
      </p:sp>
      <p:sp>
        <p:nvSpPr>
          <p:cNvPr id="63" name="Graphic 59">
            <a:extLst>
              <a:ext uri="{FF2B5EF4-FFF2-40B4-BE49-F238E27FC236}">
                <a16:creationId xmlns:a16="http://schemas.microsoft.com/office/drawing/2014/main" id="{13CA19BE-D656-7580-9794-77047DED96D4}"/>
              </a:ext>
            </a:extLst>
          </p:cNvPr>
          <p:cNvSpPr/>
          <p:nvPr/>
        </p:nvSpPr>
        <p:spPr>
          <a:xfrm>
            <a:off x="6392" y="387805"/>
            <a:ext cx="12182814" cy="3706910"/>
          </a:xfrm>
          <a:custGeom>
            <a:avLst/>
            <a:gdLst>
              <a:gd name="connsiteX0" fmla="*/ 12182815 w 12182814"/>
              <a:gd name="connsiteY0" fmla="*/ 505537 h 3706910"/>
              <a:gd name="connsiteX1" fmla="*/ 12051183 w 12182814"/>
              <a:gd name="connsiteY1" fmla="*/ 419263 h 3706910"/>
              <a:gd name="connsiteX2" fmla="*/ 11900893 w 12182814"/>
              <a:gd name="connsiteY2" fmla="*/ 304273 h 3706910"/>
              <a:gd name="connsiteX3" fmla="*/ 11568069 w 12182814"/>
              <a:gd name="connsiteY3" fmla="*/ 77329 h 3706910"/>
              <a:gd name="connsiteX4" fmla="*/ 10977569 w 12182814"/>
              <a:gd name="connsiteY4" fmla="*/ 83528 h 3706910"/>
              <a:gd name="connsiteX5" fmla="*/ 10901409 w 12182814"/>
              <a:gd name="connsiteY5" fmla="*/ 148044 h 3706910"/>
              <a:gd name="connsiteX6" fmla="*/ 10738805 w 12182814"/>
              <a:gd name="connsiteY6" fmla="*/ 247095 h 3706910"/>
              <a:gd name="connsiteX7" fmla="*/ 10542691 w 12182814"/>
              <a:gd name="connsiteY7" fmla="*/ 169423 h 3706910"/>
              <a:gd name="connsiteX8" fmla="*/ 10285775 w 12182814"/>
              <a:gd name="connsiteY8" fmla="*/ 90233 h 3706910"/>
              <a:gd name="connsiteX9" fmla="*/ 10070621 w 12182814"/>
              <a:gd name="connsiteY9" fmla="*/ 311737 h 3706910"/>
              <a:gd name="connsiteX10" fmla="*/ 9889612 w 12182814"/>
              <a:gd name="connsiteY10" fmla="*/ 459997 h 3706910"/>
              <a:gd name="connsiteX11" fmla="*/ 9828810 w 12182814"/>
              <a:gd name="connsiteY11" fmla="*/ 412305 h 3706910"/>
              <a:gd name="connsiteX12" fmla="*/ 9806088 w 12182814"/>
              <a:gd name="connsiteY12" fmla="*/ 390294 h 3706910"/>
              <a:gd name="connsiteX13" fmla="*/ 9162530 w 12182814"/>
              <a:gd name="connsiteY13" fmla="*/ 271383 h 3706910"/>
              <a:gd name="connsiteX14" fmla="*/ 8629784 w 12182814"/>
              <a:gd name="connsiteY14" fmla="*/ 739565 h 3706910"/>
              <a:gd name="connsiteX15" fmla="*/ 8563525 w 12182814"/>
              <a:gd name="connsiteY15" fmla="*/ 841525 h 3706910"/>
              <a:gd name="connsiteX16" fmla="*/ 8158603 w 12182814"/>
              <a:gd name="connsiteY16" fmla="*/ 1261637 h 3706910"/>
              <a:gd name="connsiteX17" fmla="*/ 7979371 w 12182814"/>
              <a:gd name="connsiteY17" fmla="*/ 1210783 h 3706910"/>
              <a:gd name="connsiteX18" fmla="*/ 7823495 w 12182814"/>
              <a:gd name="connsiteY18" fmla="*/ 1091998 h 3706910"/>
              <a:gd name="connsiteX19" fmla="*/ 7424920 w 12182814"/>
              <a:gd name="connsiteY19" fmla="*/ 836085 h 3706910"/>
              <a:gd name="connsiteX20" fmla="*/ 5778069 w 12182814"/>
              <a:gd name="connsiteY20" fmla="*/ 1279347 h 3706910"/>
              <a:gd name="connsiteX21" fmla="*/ 5305745 w 12182814"/>
              <a:gd name="connsiteY21" fmla="*/ 1622672 h 3706910"/>
              <a:gd name="connsiteX22" fmla="*/ 4611920 w 12182814"/>
              <a:gd name="connsiteY22" fmla="*/ 2108691 h 3706910"/>
              <a:gd name="connsiteX23" fmla="*/ 3889407 w 12182814"/>
              <a:gd name="connsiteY23" fmla="*/ 2171688 h 3706910"/>
              <a:gd name="connsiteX24" fmla="*/ 3571690 w 12182814"/>
              <a:gd name="connsiteY24" fmla="*/ 1996737 h 3706910"/>
              <a:gd name="connsiteX25" fmla="*/ 3371260 w 12182814"/>
              <a:gd name="connsiteY25" fmla="*/ 1871247 h 3706910"/>
              <a:gd name="connsiteX26" fmla="*/ 1717681 w 12182814"/>
              <a:gd name="connsiteY26" fmla="*/ 2125642 h 3706910"/>
              <a:gd name="connsiteX27" fmla="*/ 961023 w 12182814"/>
              <a:gd name="connsiteY27" fmla="*/ 2817605 h 3706910"/>
              <a:gd name="connsiteX28" fmla="*/ 454046 w 12182814"/>
              <a:gd name="connsiteY28" fmla="*/ 3310834 h 3706910"/>
              <a:gd name="connsiteX29" fmla="*/ 0 w 12182814"/>
              <a:gd name="connsiteY29" fmla="*/ 3635564 h 3706910"/>
              <a:gd name="connsiteX30" fmla="*/ 0 w 12182814"/>
              <a:gd name="connsiteY30" fmla="*/ 3706911 h 3706910"/>
              <a:gd name="connsiteX31" fmla="*/ 495045 w 12182814"/>
              <a:gd name="connsiteY31" fmla="*/ 3357766 h 3706910"/>
              <a:gd name="connsiteX32" fmla="*/ 1005958 w 12182814"/>
              <a:gd name="connsiteY32" fmla="*/ 2860869 h 3706910"/>
              <a:gd name="connsiteX33" fmla="*/ 1754238 w 12182814"/>
              <a:gd name="connsiteY33" fmla="*/ 2176116 h 3706910"/>
              <a:gd name="connsiteX34" fmla="*/ 3342064 w 12182814"/>
              <a:gd name="connsiteY34" fmla="*/ 1926149 h 3706910"/>
              <a:gd name="connsiteX35" fmla="*/ 3536656 w 12182814"/>
              <a:gd name="connsiteY35" fmla="*/ 2048223 h 3706910"/>
              <a:gd name="connsiteX36" fmla="*/ 3870113 w 12182814"/>
              <a:gd name="connsiteY36" fmla="*/ 2230765 h 3706910"/>
              <a:gd name="connsiteX37" fmla="*/ 4644288 w 12182814"/>
              <a:gd name="connsiteY37" fmla="*/ 2161821 h 3706910"/>
              <a:gd name="connsiteX38" fmla="*/ 5343572 w 12182814"/>
              <a:gd name="connsiteY38" fmla="*/ 1672134 h 3706910"/>
              <a:gd name="connsiteX39" fmla="*/ 5812849 w 12182814"/>
              <a:gd name="connsiteY39" fmla="*/ 1331086 h 3706910"/>
              <a:gd name="connsiteX40" fmla="*/ 7400041 w 12182814"/>
              <a:gd name="connsiteY40" fmla="*/ 893138 h 3706910"/>
              <a:gd name="connsiteX41" fmla="*/ 7785161 w 12182814"/>
              <a:gd name="connsiteY41" fmla="*/ 1141081 h 3706910"/>
              <a:gd name="connsiteX42" fmla="*/ 7942307 w 12182814"/>
              <a:gd name="connsiteY42" fmla="*/ 1260878 h 3706910"/>
              <a:gd name="connsiteX43" fmla="*/ 8170027 w 12182814"/>
              <a:gd name="connsiteY43" fmla="*/ 1322863 h 3706910"/>
              <a:gd name="connsiteX44" fmla="*/ 8616202 w 12182814"/>
              <a:gd name="connsiteY44" fmla="*/ 875048 h 3706910"/>
              <a:gd name="connsiteX45" fmla="*/ 8681701 w 12182814"/>
              <a:gd name="connsiteY45" fmla="*/ 774226 h 3706910"/>
              <a:gd name="connsiteX46" fmla="*/ 9183728 w 12182814"/>
              <a:gd name="connsiteY46" fmla="*/ 329953 h 3706910"/>
              <a:gd name="connsiteX47" fmla="*/ 9763820 w 12182814"/>
              <a:gd name="connsiteY47" fmla="*/ 436088 h 3706910"/>
              <a:gd name="connsiteX48" fmla="*/ 9784636 w 12182814"/>
              <a:gd name="connsiteY48" fmla="*/ 456328 h 3706910"/>
              <a:gd name="connsiteX49" fmla="*/ 9865875 w 12182814"/>
              <a:gd name="connsiteY49" fmla="*/ 517555 h 3706910"/>
              <a:gd name="connsiteX50" fmla="*/ 10124441 w 12182814"/>
              <a:gd name="connsiteY50" fmla="*/ 343362 h 3706910"/>
              <a:gd name="connsiteX51" fmla="*/ 10302149 w 12182814"/>
              <a:gd name="connsiteY51" fmla="*/ 150447 h 3706910"/>
              <a:gd name="connsiteX52" fmla="*/ 10508673 w 12182814"/>
              <a:gd name="connsiteY52" fmla="*/ 221668 h 3706910"/>
              <a:gd name="connsiteX53" fmla="*/ 10745152 w 12182814"/>
              <a:gd name="connsiteY53" fmla="*/ 309207 h 3706910"/>
              <a:gd name="connsiteX54" fmla="*/ 10943804 w 12182814"/>
              <a:gd name="connsiteY54" fmla="*/ 194090 h 3706910"/>
              <a:gd name="connsiteX55" fmla="*/ 11014380 w 12182814"/>
              <a:gd name="connsiteY55" fmla="*/ 134002 h 3706910"/>
              <a:gd name="connsiteX56" fmla="*/ 11540525 w 12182814"/>
              <a:gd name="connsiteY56" fmla="*/ 133243 h 3706910"/>
              <a:gd name="connsiteX57" fmla="*/ 11862178 w 12182814"/>
              <a:gd name="connsiteY57" fmla="*/ 353229 h 3706910"/>
              <a:gd name="connsiteX58" fmla="*/ 12014753 w 12182814"/>
              <a:gd name="connsiteY58" fmla="*/ 469990 h 3706910"/>
              <a:gd name="connsiteX59" fmla="*/ 12182815 w 12182814"/>
              <a:gd name="connsiteY59" fmla="*/ 577769 h 3706910"/>
              <a:gd name="connsiteX60" fmla="*/ 12182815 w 12182814"/>
              <a:gd name="connsiteY60" fmla="*/ 505664 h 37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182814" h="3706910">
                <a:moveTo>
                  <a:pt x="12182815" y="505537"/>
                </a:moveTo>
                <a:cubicBezTo>
                  <a:pt x="12137879" y="478592"/>
                  <a:pt x="12093961" y="449876"/>
                  <a:pt x="12051183" y="419263"/>
                </a:cubicBezTo>
                <a:cubicBezTo>
                  <a:pt x="12000156" y="382831"/>
                  <a:pt x="11949762" y="342856"/>
                  <a:pt x="11900893" y="304273"/>
                </a:cubicBezTo>
                <a:cubicBezTo>
                  <a:pt x="11797060" y="222174"/>
                  <a:pt x="11689800" y="137291"/>
                  <a:pt x="11568069" y="77329"/>
                </a:cubicBezTo>
                <a:cubicBezTo>
                  <a:pt x="11400642" y="-5276"/>
                  <a:pt x="11157563" y="-46895"/>
                  <a:pt x="10977569" y="83528"/>
                </a:cubicBezTo>
                <a:cubicBezTo>
                  <a:pt x="10950659" y="103009"/>
                  <a:pt x="10925653" y="125906"/>
                  <a:pt x="10901409" y="148044"/>
                </a:cubicBezTo>
                <a:cubicBezTo>
                  <a:pt x="10849238" y="195861"/>
                  <a:pt x="10799988" y="240896"/>
                  <a:pt x="10738805" y="247095"/>
                </a:cubicBezTo>
                <a:cubicBezTo>
                  <a:pt x="10672292" y="253799"/>
                  <a:pt x="10609332" y="212813"/>
                  <a:pt x="10542691" y="169423"/>
                </a:cubicBezTo>
                <a:cubicBezTo>
                  <a:pt x="10463357" y="117810"/>
                  <a:pt x="10381357" y="64426"/>
                  <a:pt x="10285775" y="90233"/>
                </a:cubicBezTo>
                <a:cubicBezTo>
                  <a:pt x="10185242" y="117177"/>
                  <a:pt x="10124314" y="220529"/>
                  <a:pt x="10070621" y="311737"/>
                </a:cubicBezTo>
                <a:cubicBezTo>
                  <a:pt x="9998775" y="433558"/>
                  <a:pt x="9957521" y="487827"/>
                  <a:pt x="9889612" y="459997"/>
                </a:cubicBezTo>
                <a:cubicBezTo>
                  <a:pt x="9867525" y="450888"/>
                  <a:pt x="9848739" y="432166"/>
                  <a:pt x="9828810" y="412305"/>
                </a:cubicBezTo>
                <a:cubicBezTo>
                  <a:pt x="9821321" y="404842"/>
                  <a:pt x="9813832" y="397378"/>
                  <a:pt x="9806088" y="390294"/>
                </a:cubicBezTo>
                <a:cubicBezTo>
                  <a:pt x="9660113" y="256329"/>
                  <a:pt x="9359532" y="200795"/>
                  <a:pt x="9162530" y="271383"/>
                </a:cubicBezTo>
                <a:cubicBezTo>
                  <a:pt x="8936078" y="352850"/>
                  <a:pt x="8844304" y="420275"/>
                  <a:pt x="8629784" y="739565"/>
                </a:cubicBezTo>
                <a:cubicBezTo>
                  <a:pt x="8608332" y="771570"/>
                  <a:pt x="8586500" y="805599"/>
                  <a:pt x="8563525" y="841525"/>
                </a:cubicBezTo>
                <a:cubicBezTo>
                  <a:pt x="8446110" y="1025079"/>
                  <a:pt x="8312955" y="1233174"/>
                  <a:pt x="8158603" y="1261637"/>
                </a:cubicBezTo>
                <a:cubicBezTo>
                  <a:pt x="8099325" y="1272642"/>
                  <a:pt x="8040681" y="1255944"/>
                  <a:pt x="7979371" y="1210783"/>
                </a:cubicBezTo>
                <a:cubicBezTo>
                  <a:pt x="7921616" y="1168278"/>
                  <a:pt x="7871731" y="1129443"/>
                  <a:pt x="7823495" y="1091998"/>
                </a:cubicBezTo>
                <a:cubicBezTo>
                  <a:pt x="7688183" y="986875"/>
                  <a:pt x="7581304" y="903764"/>
                  <a:pt x="7424920" y="836085"/>
                </a:cubicBezTo>
                <a:cubicBezTo>
                  <a:pt x="6896618" y="607118"/>
                  <a:pt x="6267403" y="952720"/>
                  <a:pt x="5778069" y="1279347"/>
                </a:cubicBezTo>
                <a:cubicBezTo>
                  <a:pt x="5610515" y="1391174"/>
                  <a:pt x="5455528" y="1508820"/>
                  <a:pt x="5305745" y="1622672"/>
                </a:cubicBezTo>
                <a:cubicBezTo>
                  <a:pt x="5095414" y="1782317"/>
                  <a:pt x="4877848" y="1947528"/>
                  <a:pt x="4611920" y="2108691"/>
                </a:cubicBezTo>
                <a:cubicBezTo>
                  <a:pt x="4415044" y="2227982"/>
                  <a:pt x="4138199" y="2252143"/>
                  <a:pt x="3889407" y="2171688"/>
                </a:cubicBezTo>
                <a:cubicBezTo>
                  <a:pt x="3775293" y="2134750"/>
                  <a:pt x="3676411" y="2067704"/>
                  <a:pt x="3571690" y="1996737"/>
                </a:cubicBezTo>
                <a:cubicBezTo>
                  <a:pt x="3507587" y="1953220"/>
                  <a:pt x="3441200" y="1908312"/>
                  <a:pt x="3371260" y="1871247"/>
                </a:cubicBezTo>
                <a:cubicBezTo>
                  <a:pt x="2820363" y="1578902"/>
                  <a:pt x="2155860" y="1810906"/>
                  <a:pt x="1717681" y="2125642"/>
                </a:cubicBezTo>
                <a:cubicBezTo>
                  <a:pt x="1438678" y="2325894"/>
                  <a:pt x="1195852" y="2575861"/>
                  <a:pt x="961023" y="2817605"/>
                </a:cubicBezTo>
                <a:cubicBezTo>
                  <a:pt x="799054" y="2984334"/>
                  <a:pt x="631500" y="3156756"/>
                  <a:pt x="454046" y="3310834"/>
                </a:cubicBezTo>
                <a:cubicBezTo>
                  <a:pt x="340312" y="3409506"/>
                  <a:pt x="184309" y="3530315"/>
                  <a:pt x="0" y="3635564"/>
                </a:cubicBezTo>
                <a:lnTo>
                  <a:pt x="0" y="3706911"/>
                </a:lnTo>
                <a:cubicBezTo>
                  <a:pt x="167554" y="3614438"/>
                  <a:pt x="335235" y="3496412"/>
                  <a:pt x="495045" y="3357766"/>
                </a:cubicBezTo>
                <a:cubicBezTo>
                  <a:pt x="674531" y="3201917"/>
                  <a:pt x="842974" y="3028483"/>
                  <a:pt x="1005958" y="2860869"/>
                </a:cubicBezTo>
                <a:cubicBezTo>
                  <a:pt x="1238883" y="2621148"/>
                  <a:pt x="1479805" y="2373205"/>
                  <a:pt x="1754238" y="2176116"/>
                </a:cubicBezTo>
                <a:cubicBezTo>
                  <a:pt x="2177185" y="1872386"/>
                  <a:pt x="2816428" y="1647213"/>
                  <a:pt x="3342064" y="1926149"/>
                </a:cubicBezTo>
                <a:cubicBezTo>
                  <a:pt x="3408959" y="1961696"/>
                  <a:pt x="3473950" y="2005592"/>
                  <a:pt x="3536656" y="2048223"/>
                </a:cubicBezTo>
                <a:cubicBezTo>
                  <a:pt x="3640361" y="2118431"/>
                  <a:pt x="3747621" y="2191043"/>
                  <a:pt x="3870113" y="2230765"/>
                </a:cubicBezTo>
                <a:cubicBezTo>
                  <a:pt x="4135661" y="2316659"/>
                  <a:pt x="4432307" y="2290220"/>
                  <a:pt x="4644288" y="2161821"/>
                </a:cubicBezTo>
                <a:cubicBezTo>
                  <a:pt x="4913136" y="1999014"/>
                  <a:pt x="5131971" y="1832791"/>
                  <a:pt x="5343572" y="1672134"/>
                </a:cubicBezTo>
                <a:cubicBezTo>
                  <a:pt x="5499574" y="1553729"/>
                  <a:pt x="5646819" y="1441901"/>
                  <a:pt x="5812849" y="1331086"/>
                </a:cubicBezTo>
                <a:cubicBezTo>
                  <a:pt x="6288855" y="1013188"/>
                  <a:pt x="6899410" y="676188"/>
                  <a:pt x="7400041" y="893138"/>
                </a:cubicBezTo>
                <a:cubicBezTo>
                  <a:pt x="7549189" y="957780"/>
                  <a:pt x="7653276" y="1038741"/>
                  <a:pt x="7785161" y="1141081"/>
                </a:cubicBezTo>
                <a:cubicBezTo>
                  <a:pt x="7833777" y="1178778"/>
                  <a:pt x="7883916" y="1217867"/>
                  <a:pt x="7942307" y="1260878"/>
                </a:cubicBezTo>
                <a:cubicBezTo>
                  <a:pt x="8017325" y="1316032"/>
                  <a:pt x="8093867" y="1336905"/>
                  <a:pt x="8170027" y="1322863"/>
                </a:cubicBezTo>
                <a:cubicBezTo>
                  <a:pt x="8351036" y="1289340"/>
                  <a:pt x="8491934" y="1069228"/>
                  <a:pt x="8616202" y="875048"/>
                </a:cubicBezTo>
                <a:cubicBezTo>
                  <a:pt x="8639050" y="839375"/>
                  <a:pt x="8660629" y="805599"/>
                  <a:pt x="8681701" y="774226"/>
                </a:cubicBezTo>
                <a:cubicBezTo>
                  <a:pt x="8887843" y="467460"/>
                  <a:pt x="8969335" y="407119"/>
                  <a:pt x="9183728" y="329953"/>
                </a:cubicBezTo>
                <a:cubicBezTo>
                  <a:pt x="9358517" y="267208"/>
                  <a:pt x="9634981" y="317809"/>
                  <a:pt x="9763820" y="436088"/>
                </a:cubicBezTo>
                <a:cubicBezTo>
                  <a:pt x="9770928" y="442539"/>
                  <a:pt x="9777782" y="449497"/>
                  <a:pt x="9784636" y="456328"/>
                </a:cubicBezTo>
                <a:cubicBezTo>
                  <a:pt x="9807993" y="479604"/>
                  <a:pt x="9832111" y="503766"/>
                  <a:pt x="9865875" y="517555"/>
                </a:cubicBezTo>
                <a:cubicBezTo>
                  <a:pt x="9991414" y="569041"/>
                  <a:pt x="10062116" y="449117"/>
                  <a:pt x="10124441" y="343362"/>
                </a:cubicBezTo>
                <a:cubicBezTo>
                  <a:pt x="10174453" y="258480"/>
                  <a:pt x="10226116" y="170814"/>
                  <a:pt x="10302149" y="150447"/>
                </a:cubicBezTo>
                <a:cubicBezTo>
                  <a:pt x="10370695" y="131978"/>
                  <a:pt x="10437716" y="175495"/>
                  <a:pt x="10508673" y="221668"/>
                </a:cubicBezTo>
                <a:cubicBezTo>
                  <a:pt x="10581533" y="269106"/>
                  <a:pt x="10656805" y="318062"/>
                  <a:pt x="10745152" y="309207"/>
                </a:cubicBezTo>
                <a:cubicBezTo>
                  <a:pt x="10827024" y="300984"/>
                  <a:pt x="10886430" y="246715"/>
                  <a:pt x="10943804" y="194090"/>
                </a:cubicBezTo>
                <a:cubicBezTo>
                  <a:pt x="10967795" y="172206"/>
                  <a:pt x="10990390" y="151459"/>
                  <a:pt x="11014380" y="134002"/>
                </a:cubicBezTo>
                <a:cubicBezTo>
                  <a:pt x="11171907" y="19898"/>
                  <a:pt x="11389473" y="58860"/>
                  <a:pt x="11540525" y="133243"/>
                </a:cubicBezTo>
                <a:cubicBezTo>
                  <a:pt x="11656289" y="190295"/>
                  <a:pt x="11761010" y="273154"/>
                  <a:pt x="11862178" y="353229"/>
                </a:cubicBezTo>
                <a:cubicBezTo>
                  <a:pt x="11911555" y="392318"/>
                  <a:pt x="11962583" y="432672"/>
                  <a:pt x="12014753" y="469990"/>
                </a:cubicBezTo>
                <a:cubicBezTo>
                  <a:pt x="12069081" y="508826"/>
                  <a:pt x="12125186" y="544753"/>
                  <a:pt x="12182815" y="577769"/>
                </a:cubicBezTo>
                <a:lnTo>
                  <a:pt x="12182815" y="505664"/>
                </a:lnTo>
                <a:close/>
              </a:path>
            </a:pathLst>
          </a:custGeom>
          <a:solidFill>
            <a:srgbClr val="BFD730"/>
          </a:solidFill>
          <a:ln w="0" cap="flat">
            <a:noFill/>
            <a:prstDash val="solid"/>
            <a:miter/>
          </a:ln>
        </p:spPr>
        <p:txBody>
          <a:bodyPr rtlCol="0" anchor="ctr"/>
          <a:lstStyle/>
          <a:p>
            <a:endParaRPr lang="en-US"/>
          </a:p>
        </p:txBody>
      </p:sp>
      <p:sp>
        <p:nvSpPr>
          <p:cNvPr id="22" name="Text Placeholder 20">
            <a:extLst>
              <a:ext uri="{FF2B5EF4-FFF2-40B4-BE49-F238E27FC236}">
                <a16:creationId xmlns:a16="http://schemas.microsoft.com/office/drawing/2014/main" id="{0FCB85E1-89FB-D0CA-0257-0E514B98AE14}"/>
              </a:ext>
            </a:extLst>
          </p:cNvPr>
          <p:cNvSpPr>
            <a:spLocks noGrp="1"/>
          </p:cNvSpPr>
          <p:nvPr>
            <p:ph type="body" sz="quarter" idx="14" hasCustomPrompt="1"/>
          </p:nvPr>
        </p:nvSpPr>
        <p:spPr>
          <a:xfrm>
            <a:off x="5027613" y="4202059"/>
            <a:ext cx="6792912" cy="767590"/>
          </a:xfrm>
        </p:spPr>
        <p:txBody>
          <a:bodyPr>
            <a:noAutofit/>
          </a:bodyPr>
          <a:lstStyle>
            <a:lvl1pPr marL="0" indent="0">
              <a:spcBef>
                <a:spcPts val="0"/>
              </a:spcBef>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Input optional details, such as location and /or speaker’s name, in a concise format, limited to a maximum of two lines.</a:t>
            </a:r>
          </a:p>
        </p:txBody>
      </p:sp>
      <p:pic>
        <p:nvPicPr>
          <p:cNvPr id="3" name="Picture 2">
            <a:extLst>
              <a:ext uri="{FF2B5EF4-FFF2-40B4-BE49-F238E27FC236}">
                <a16:creationId xmlns:a16="http://schemas.microsoft.com/office/drawing/2014/main" id="{9B45E9C4-2964-8FD7-D0C4-25059402C13A}"/>
              </a:ext>
            </a:extLst>
          </p:cNvPr>
          <p:cNvPicPr>
            <a:picLocks noChangeAspect="1"/>
          </p:cNvPicPr>
          <p:nvPr userDrawn="1"/>
        </p:nvPicPr>
        <p:blipFill>
          <a:blip r:embed="rId2"/>
          <a:srcRect/>
          <a:stretch/>
        </p:blipFill>
        <p:spPr>
          <a:xfrm>
            <a:off x="5846364" y="5881392"/>
            <a:ext cx="1515020" cy="588803"/>
          </a:xfrm>
          <a:prstGeom prst="rect">
            <a:avLst/>
          </a:prstGeom>
        </p:spPr>
      </p:pic>
      <p:pic>
        <p:nvPicPr>
          <p:cNvPr id="4" name="Picture 3" descr="A blue sign with white text&#10;&#10;AI-generated content may be incorrect.">
            <a:extLst>
              <a:ext uri="{FF2B5EF4-FFF2-40B4-BE49-F238E27FC236}">
                <a16:creationId xmlns:a16="http://schemas.microsoft.com/office/drawing/2014/main" id="{D9508E57-3453-9BCE-D598-548B2A157123}"/>
              </a:ext>
            </a:extLst>
          </p:cNvPr>
          <p:cNvPicPr>
            <a:picLocks noChangeAspect="1"/>
          </p:cNvPicPr>
          <p:nvPr userDrawn="1"/>
        </p:nvPicPr>
        <p:blipFill>
          <a:blip r:embed="rId3"/>
          <a:stretch>
            <a:fillRect/>
          </a:stretch>
        </p:blipFill>
        <p:spPr>
          <a:xfrm>
            <a:off x="-8546" y="-3536"/>
            <a:ext cx="1888621" cy="482968"/>
          </a:xfrm>
          <a:prstGeom prst="rect">
            <a:avLst/>
          </a:prstGeom>
        </p:spPr>
      </p:pic>
    </p:spTree>
    <p:extLst>
      <p:ext uri="{BB962C8B-B14F-4D97-AF65-F5344CB8AC3E}">
        <p14:creationId xmlns:p14="http://schemas.microsoft.com/office/powerpoint/2010/main" val="1121168570"/>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3">
    <p:bg>
      <p:bgPr>
        <a:solidFill>
          <a:schemeClr val="tx1"/>
        </a:solidFill>
        <a:effectLst/>
      </p:bgPr>
    </p:bg>
    <p:spTree>
      <p:nvGrpSpPr>
        <p:cNvPr id="1" name=""/>
        <p:cNvGrpSpPr/>
        <p:nvPr/>
      </p:nvGrpSpPr>
      <p:grpSpPr>
        <a:xfrm>
          <a:off x="0" y="0"/>
          <a:ext cx="0" cy="0"/>
          <a:chOff x="0" y="0"/>
          <a:chExt cx="0" cy="0"/>
        </a:xfrm>
      </p:grpSpPr>
      <p:sp>
        <p:nvSpPr>
          <p:cNvPr id="78" name="Picture Placeholder 77">
            <a:extLst>
              <a:ext uri="{FF2B5EF4-FFF2-40B4-BE49-F238E27FC236}">
                <a16:creationId xmlns:a16="http://schemas.microsoft.com/office/drawing/2014/main" id="{01297DA5-1833-C2C8-0889-BEBB296678CF}"/>
              </a:ext>
            </a:extLst>
          </p:cNvPr>
          <p:cNvSpPr>
            <a:spLocks noGrp="1"/>
          </p:cNvSpPr>
          <p:nvPr>
            <p:ph type="pic" sz="quarter" idx="20" hasCustomPrompt="1"/>
          </p:nvPr>
        </p:nvSpPr>
        <p:spPr>
          <a:xfrm>
            <a:off x="5987753" y="-21846"/>
            <a:ext cx="6204247" cy="6879846"/>
          </a:xfrm>
          <a:custGeom>
            <a:avLst/>
            <a:gdLst>
              <a:gd name="connsiteX0" fmla="*/ 174992 w 6204247"/>
              <a:gd name="connsiteY0" fmla="*/ 0 h 6879846"/>
              <a:gd name="connsiteX1" fmla="*/ 6204247 w 6204247"/>
              <a:gd name="connsiteY1" fmla="*/ 0 h 6879846"/>
              <a:gd name="connsiteX2" fmla="*/ 6204247 w 6204247"/>
              <a:gd name="connsiteY2" fmla="*/ 6879846 h 6879846"/>
              <a:gd name="connsiteX3" fmla="*/ 2089152 w 6204247"/>
              <a:gd name="connsiteY3" fmla="*/ 6879846 h 6879846"/>
              <a:gd name="connsiteX4" fmla="*/ 2090706 w 6204247"/>
              <a:gd name="connsiteY4" fmla="*/ 6800233 h 6879846"/>
              <a:gd name="connsiteX5" fmla="*/ 2009819 w 6204247"/>
              <a:gd name="connsiteY5" fmla="*/ 6287407 h 6879846"/>
              <a:gd name="connsiteX6" fmla="*/ 1404932 w 6204247"/>
              <a:gd name="connsiteY6" fmla="*/ 5430279 h 6879846"/>
              <a:gd name="connsiteX7" fmla="*/ 1231315 w 6204247"/>
              <a:gd name="connsiteY7" fmla="*/ 5335083 h 6879846"/>
              <a:gd name="connsiteX8" fmla="*/ 1200899 w 6204247"/>
              <a:gd name="connsiteY8" fmla="*/ 5323970 h 6879846"/>
              <a:gd name="connsiteX9" fmla="*/ 1332666 w 6204247"/>
              <a:gd name="connsiteY9" fmla="*/ 5103514 h 6879846"/>
              <a:gd name="connsiteX10" fmla="*/ 1546825 w 6204247"/>
              <a:gd name="connsiteY10" fmla="*/ 4499932 h 6879846"/>
              <a:gd name="connsiteX11" fmla="*/ 827217 w 6204247"/>
              <a:gd name="connsiteY11" fmla="*/ 3509661 h 6879846"/>
              <a:gd name="connsiteX12" fmla="*/ 277344 w 6204247"/>
              <a:gd name="connsiteY12" fmla="*/ 3161733 h 6879846"/>
              <a:gd name="connsiteX13" fmla="*/ 190119 w 6204247"/>
              <a:gd name="connsiteY13" fmla="*/ 2588388 h 6879846"/>
              <a:gd name="connsiteX14" fmla="*/ 594027 w 6204247"/>
              <a:gd name="connsiteY14" fmla="*/ 2258885 h 6879846"/>
              <a:gd name="connsiteX15" fmla="*/ 417808 w 6204247"/>
              <a:gd name="connsiteY15" fmla="*/ 1676130 h 6879846"/>
              <a:gd name="connsiteX16" fmla="*/ 113502 w 6204247"/>
              <a:gd name="connsiteY16" fmla="*/ 1117877 h 6879846"/>
              <a:gd name="connsiteX17" fmla="*/ 175975 w 6204247"/>
              <a:gd name="connsiteY17" fmla="*/ 563742 h 6879846"/>
              <a:gd name="connsiteX18" fmla="*/ 59085 w 6204247"/>
              <a:gd name="connsiteY18" fmla="*/ 482199 h 6879846"/>
              <a:gd name="connsiteX19" fmla="*/ 100733 w 6204247"/>
              <a:gd name="connsiteY19" fmla="*/ 90559 h 6879846"/>
              <a:gd name="connsiteX20" fmla="*/ 174992 w 6204247"/>
              <a:gd name="connsiteY20" fmla="*/ 0 h 687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4247" h="6879846">
                <a:moveTo>
                  <a:pt x="174992" y="0"/>
                </a:moveTo>
                <a:lnTo>
                  <a:pt x="6204247" y="0"/>
                </a:lnTo>
                <a:lnTo>
                  <a:pt x="6204247" y="6879846"/>
                </a:lnTo>
                <a:lnTo>
                  <a:pt x="2089152" y="6879846"/>
                </a:lnTo>
                <a:lnTo>
                  <a:pt x="2090706" y="6800233"/>
                </a:lnTo>
                <a:cubicBezTo>
                  <a:pt x="2085354" y="6622834"/>
                  <a:pt x="2054818" y="6444444"/>
                  <a:pt x="2009819" y="6287407"/>
                </a:cubicBezTo>
                <a:cubicBezTo>
                  <a:pt x="1889820" y="5866190"/>
                  <a:pt x="1664519" y="5596807"/>
                  <a:pt x="1404932" y="5430279"/>
                </a:cubicBezTo>
                <a:cubicBezTo>
                  <a:pt x="1348683" y="5393851"/>
                  <a:pt x="1290794" y="5362111"/>
                  <a:pt x="1231315" y="5335083"/>
                </a:cubicBezTo>
                <a:lnTo>
                  <a:pt x="1200899" y="5323970"/>
                </a:lnTo>
                <a:lnTo>
                  <a:pt x="1332666" y="5103514"/>
                </a:lnTo>
                <a:cubicBezTo>
                  <a:pt x="1442459" y="4911908"/>
                  <a:pt x="1533663" y="4716236"/>
                  <a:pt x="1546825" y="4499932"/>
                </a:cubicBezTo>
                <a:cubicBezTo>
                  <a:pt x="1572363" y="4078891"/>
                  <a:pt x="1213051" y="3721750"/>
                  <a:pt x="827217" y="3509661"/>
                </a:cubicBezTo>
                <a:cubicBezTo>
                  <a:pt x="635675" y="3404401"/>
                  <a:pt x="426649" y="3316585"/>
                  <a:pt x="277344" y="3161733"/>
                </a:cubicBezTo>
                <a:cubicBezTo>
                  <a:pt x="128040" y="3006881"/>
                  <a:pt x="58103" y="2756373"/>
                  <a:pt x="190119" y="2588388"/>
                </a:cubicBezTo>
                <a:cubicBezTo>
                  <a:pt x="296990" y="2452353"/>
                  <a:pt x="504837" y="2406092"/>
                  <a:pt x="594027" y="2258885"/>
                </a:cubicBezTo>
                <a:cubicBezTo>
                  <a:pt x="707380" y="2071494"/>
                  <a:pt x="568684" y="1838823"/>
                  <a:pt x="417808" y="1676130"/>
                </a:cubicBezTo>
                <a:cubicBezTo>
                  <a:pt x="266932" y="1513437"/>
                  <a:pt x="86392" y="1332515"/>
                  <a:pt x="113502" y="1117877"/>
                </a:cubicBezTo>
                <a:cubicBezTo>
                  <a:pt x="138256" y="923234"/>
                  <a:pt x="323707" y="701344"/>
                  <a:pt x="175975" y="563742"/>
                </a:cubicBezTo>
                <a:cubicBezTo>
                  <a:pt x="141399" y="531595"/>
                  <a:pt x="94054" y="513954"/>
                  <a:pt x="59085" y="482199"/>
                </a:cubicBezTo>
                <a:cubicBezTo>
                  <a:pt x="-50732" y="382623"/>
                  <a:pt x="9775" y="205817"/>
                  <a:pt x="100733" y="90559"/>
                </a:cubicBezTo>
                <a:cubicBezTo>
                  <a:pt x="124307" y="60373"/>
                  <a:pt x="150043" y="30578"/>
                  <a:pt x="174992" y="0"/>
                </a:cubicBezTo>
                <a:close/>
              </a:path>
            </a:pathLst>
          </a:custGeom>
          <a:solidFill>
            <a:schemeClr val="accent1">
              <a:lumMod val="20000"/>
              <a:lumOff val="80000"/>
            </a:schemeClr>
          </a:solidFill>
        </p:spPr>
        <p:txBody>
          <a:bodyPr wrap="square" anchor="ctr">
            <a:noAutofit/>
          </a:bodyPr>
          <a:lstStyle>
            <a:lvl1pPr algn="ctr">
              <a:defRPr>
                <a:solidFill>
                  <a:schemeClr val="tx1"/>
                </a:solidFill>
              </a:defRPr>
            </a:lvl1pPr>
          </a:lstStyle>
          <a:p>
            <a:r>
              <a:rPr lang="en-US"/>
              <a:t>Picture here</a:t>
            </a:r>
          </a:p>
        </p:txBody>
      </p:sp>
      <p:sp>
        <p:nvSpPr>
          <p:cNvPr id="68" name="Freeform 67">
            <a:extLst>
              <a:ext uri="{FF2B5EF4-FFF2-40B4-BE49-F238E27FC236}">
                <a16:creationId xmlns:a16="http://schemas.microsoft.com/office/drawing/2014/main" id="{DA8A90E7-BDC4-D655-893B-284EF0A9CFFD}"/>
              </a:ext>
            </a:extLst>
          </p:cNvPr>
          <p:cNvSpPr>
            <a:spLocks noChangeAspect="1"/>
          </p:cNvSpPr>
          <p:nvPr userDrawn="1"/>
        </p:nvSpPr>
        <p:spPr>
          <a:xfrm rot="5400000">
            <a:off x="5729930" y="4548486"/>
            <a:ext cx="1672652" cy="2990067"/>
          </a:xfrm>
          <a:custGeom>
            <a:avLst/>
            <a:gdLst>
              <a:gd name="connsiteX0" fmla="*/ 342 w 1672652"/>
              <a:gd name="connsiteY0" fmla="*/ 1428029 h 2990067"/>
              <a:gd name="connsiteX1" fmla="*/ 209639 w 1672652"/>
              <a:gd name="connsiteY1" fmla="*/ 681859 h 2990067"/>
              <a:gd name="connsiteX2" fmla="*/ 1061873 w 1672652"/>
              <a:gd name="connsiteY2" fmla="*/ 80425 h 2990067"/>
              <a:gd name="connsiteX3" fmla="*/ 1571771 w 1672652"/>
              <a:gd name="connsiteY3" fmla="*/ 0 h 2990067"/>
              <a:gd name="connsiteX4" fmla="*/ 1672652 w 1672652"/>
              <a:gd name="connsiteY4" fmla="*/ 1969 h 2990067"/>
              <a:gd name="connsiteX5" fmla="*/ 1672652 w 1672652"/>
              <a:gd name="connsiteY5" fmla="*/ 2971565 h 2990067"/>
              <a:gd name="connsiteX6" fmla="*/ 1614862 w 1672652"/>
              <a:gd name="connsiteY6" fmla="*/ 2985019 h 2990067"/>
              <a:gd name="connsiteX7" fmla="*/ 501833 w 1672652"/>
              <a:gd name="connsiteY7" fmla="*/ 2522684 h 2990067"/>
              <a:gd name="connsiteX8" fmla="*/ 7537 w 1672652"/>
              <a:gd name="connsiteY8" fmla="*/ 1546266 h 2990067"/>
              <a:gd name="connsiteX9" fmla="*/ 342 w 1672652"/>
              <a:gd name="connsiteY9" fmla="*/ 1428029 h 29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652" h="2990067">
                <a:moveTo>
                  <a:pt x="342" y="1428029"/>
                </a:moveTo>
                <a:cubicBezTo>
                  <a:pt x="-5550" y="1155381"/>
                  <a:pt x="64759" y="905569"/>
                  <a:pt x="209639" y="681859"/>
                </a:cubicBezTo>
                <a:cubicBezTo>
                  <a:pt x="375216" y="423754"/>
                  <a:pt x="643061" y="199739"/>
                  <a:pt x="1061873" y="80425"/>
                </a:cubicBezTo>
                <a:cubicBezTo>
                  <a:pt x="1218014" y="35683"/>
                  <a:pt x="1395385" y="5322"/>
                  <a:pt x="1571771" y="0"/>
                </a:cubicBezTo>
                <a:lnTo>
                  <a:pt x="1672652" y="1969"/>
                </a:lnTo>
                <a:lnTo>
                  <a:pt x="1672652" y="2971565"/>
                </a:lnTo>
                <a:lnTo>
                  <a:pt x="1614862" y="2985019"/>
                </a:lnTo>
                <a:cubicBezTo>
                  <a:pt x="1239813" y="3027897"/>
                  <a:pt x="791593" y="2791137"/>
                  <a:pt x="501833" y="2522684"/>
                </a:cubicBezTo>
                <a:cubicBezTo>
                  <a:pt x="168243" y="2213443"/>
                  <a:pt x="39192" y="1865246"/>
                  <a:pt x="7537" y="1546266"/>
                </a:cubicBezTo>
                <a:cubicBezTo>
                  <a:pt x="3580" y="1506394"/>
                  <a:pt x="1183" y="1466978"/>
                  <a:pt x="342" y="1428029"/>
                </a:cubicBezTo>
                <a:close/>
              </a:path>
            </a:pathLst>
          </a:custGeom>
          <a:solidFill>
            <a:schemeClr val="tx1"/>
          </a:solidFill>
          <a:ln w="15875" cap="flat">
            <a:solidFill>
              <a:schemeClr val="accent1"/>
            </a:solidFill>
            <a:prstDash val="solid"/>
            <a:miter/>
          </a:ln>
        </p:spPr>
        <p:txBody>
          <a:bodyPr rtlCol="0" anchor="ctr"/>
          <a:lstStyle/>
          <a:p>
            <a:pPr lvl="0"/>
            <a:endParaRPr lang="en-US">
              <a:solidFill>
                <a:schemeClr val="tx1"/>
              </a:solidFill>
            </a:endParaRPr>
          </a:p>
        </p:txBody>
      </p:sp>
      <p:sp>
        <p:nvSpPr>
          <p:cNvPr id="6" name="Text Placeholder 12">
            <a:extLst>
              <a:ext uri="{FF2B5EF4-FFF2-40B4-BE49-F238E27FC236}">
                <a16:creationId xmlns:a16="http://schemas.microsoft.com/office/drawing/2014/main" id="{BCB9B800-B528-C31C-E9FB-5AB05D433A40}"/>
              </a:ext>
            </a:extLst>
          </p:cNvPr>
          <p:cNvSpPr>
            <a:spLocks noGrp="1"/>
          </p:cNvSpPr>
          <p:nvPr>
            <p:ph type="body" sz="quarter" idx="10" hasCustomPrompt="1"/>
          </p:nvPr>
        </p:nvSpPr>
        <p:spPr>
          <a:xfrm>
            <a:off x="731838" y="692149"/>
            <a:ext cx="5160830" cy="2550492"/>
          </a:xfrm>
        </p:spPr>
        <p:txBody>
          <a:bodyPr anchor="b">
            <a:normAutofit/>
          </a:bodyPr>
          <a:lstStyle>
            <a:lvl1pPr marL="0" indent="0">
              <a:lnSpc>
                <a:spcPct val="100000"/>
              </a:lnSpc>
              <a:spcBef>
                <a:spcPts val="0"/>
              </a:spcBef>
              <a:buFontTx/>
              <a:buNone/>
              <a:defRPr sz="5400" b="1">
                <a:solidFill>
                  <a:schemeClr val="accent1"/>
                </a:solidFill>
                <a:latin typeface="+mj-lt"/>
              </a:defRPr>
            </a:lvl1pPr>
          </a:lstStyle>
          <a:p>
            <a:pPr lvl="0"/>
            <a:r>
              <a:rPr lang="en-US"/>
              <a:t>Impactful presentation</a:t>
            </a:r>
          </a:p>
          <a:p>
            <a:pPr lvl="0"/>
            <a:r>
              <a:rPr lang="en-US"/>
              <a:t>Title goes here</a:t>
            </a:r>
          </a:p>
        </p:txBody>
      </p:sp>
      <p:sp>
        <p:nvSpPr>
          <p:cNvPr id="17" name="Text Placeholder 20">
            <a:extLst>
              <a:ext uri="{FF2B5EF4-FFF2-40B4-BE49-F238E27FC236}">
                <a16:creationId xmlns:a16="http://schemas.microsoft.com/office/drawing/2014/main" id="{01BBC15B-6F57-CF2E-1B09-620D8BA46C4F}"/>
              </a:ext>
            </a:extLst>
          </p:cNvPr>
          <p:cNvSpPr>
            <a:spLocks noGrp="1"/>
          </p:cNvSpPr>
          <p:nvPr>
            <p:ph type="body" sz="quarter" idx="15" hasCustomPrompt="1"/>
          </p:nvPr>
        </p:nvSpPr>
        <p:spPr>
          <a:xfrm>
            <a:off x="731838" y="3465513"/>
            <a:ext cx="5160830" cy="1092200"/>
          </a:xfrm>
        </p:spPr>
        <p:txBody>
          <a:bodyPr>
            <a:noAutofit/>
          </a:bodyPr>
          <a:lstStyle>
            <a:lvl1pPr marL="0" indent="0">
              <a:spcBef>
                <a:spcPts val="0"/>
              </a:spcBef>
              <a:buFontTx/>
              <a:buNone/>
              <a:defRPr sz="2000">
                <a:solidFill>
                  <a:schemeClr val="bg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Input optional details, such as location and /or speaker’s name, in a concise format, limited to a maximum of two lines.</a:t>
            </a:r>
          </a:p>
        </p:txBody>
      </p:sp>
      <p:pic>
        <p:nvPicPr>
          <p:cNvPr id="4" name="Picture 3" descr="A screenshot of a computer&#10;&#10;Description automatically generated">
            <a:extLst>
              <a:ext uri="{FF2B5EF4-FFF2-40B4-BE49-F238E27FC236}">
                <a16:creationId xmlns:a16="http://schemas.microsoft.com/office/drawing/2014/main" id="{723542FB-1B04-CD3A-7F42-F8ABDCB7B6B3}"/>
              </a:ext>
            </a:extLst>
          </p:cNvPr>
          <p:cNvPicPr>
            <a:picLocks noChangeAspect="1"/>
          </p:cNvPicPr>
          <p:nvPr userDrawn="1"/>
        </p:nvPicPr>
        <p:blipFill>
          <a:blip r:embed="rId2"/>
          <a:stretch>
            <a:fillRect/>
          </a:stretch>
        </p:blipFill>
        <p:spPr>
          <a:xfrm>
            <a:off x="12420000" y="794019"/>
            <a:ext cx="2520000" cy="5269962"/>
          </a:xfrm>
          <a:prstGeom prst="rect">
            <a:avLst/>
          </a:prstGeom>
        </p:spPr>
      </p:pic>
      <p:pic>
        <p:nvPicPr>
          <p:cNvPr id="3" name="Picture 2">
            <a:extLst>
              <a:ext uri="{FF2B5EF4-FFF2-40B4-BE49-F238E27FC236}">
                <a16:creationId xmlns:a16="http://schemas.microsoft.com/office/drawing/2014/main" id="{2822CD9B-87EC-8DD5-75EB-AC729EE7644C}"/>
              </a:ext>
            </a:extLst>
          </p:cNvPr>
          <p:cNvPicPr>
            <a:picLocks noChangeAspect="1"/>
          </p:cNvPicPr>
          <p:nvPr userDrawn="1"/>
        </p:nvPicPr>
        <p:blipFill>
          <a:blip r:embed="rId3"/>
          <a:srcRect/>
          <a:stretch/>
        </p:blipFill>
        <p:spPr>
          <a:xfrm>
            <a:off x="5846364" y="5881392"/>
            <a:ext cx="1515020" cy="588803"/>
          </a:xfrm>
          <a:prstGeom prst="rect">
            <a:avLst/>
          </a:prstGeom>
        </p:spPr>
      </p:pic>
    </p:spTree>
    <p:extLst>
      <p:ext uri="{BB962C8B-B14F-4D97-AF65-F5344CB8AC3E}">
        <p14:creationId xmlns:p14="http://schemas.microsoft.com/office/powerpoint/2010/main" val="18446375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5 list">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58E07649-25AE-666C-98E2-8FADE3F01565}"/>
              </a:ext>
            </a:extLst>
          </p:cNvPr>
          <p:cNvSpPr>
            <a:spLocks noGrp="1"/>
          </p:cNvSpPr>
          <p:nvPr>
            <p:ph type="pic" sz="quarter" idx="11" hasCustomPrompt="1"/>
          </p:nvPr>
        </p:nvSpPr>
        <p:spPr>
          <a:xfrm>
            <a:off x="0" y="0"/>
            <a:ext cx="5433401" cy="6858000"/>
          </a:xfrm>
          <a:custGeom>
            <a:avLst/>
            <a:gdLst>
              <a:gd name="connsiteX0" fmla="*/ 0 w 5433401"/>
              <a:gd name="connsiteY0" fmla="*/ 0 h 6858000"/>
              <a:gd name="connsiteX1" fmla="*/ 4060284 w 5433401"/>
              <a:gd name="connsiteY1" fmla="*/ 0 h 6858000"/>
              <a:gd name="connsiteX2" fmla="*/ 3986025 w 5433401"/>
              <a:gd name="connsiteY2" fmla="*/ 90588 h 6858000"/>
              <a:gd name="connsiteX3" fmla="*/ 3944378 w 5433401"/>
              <a:gd name="connsiteY3" fmla="*/ 482354 h 6858000"/>
              <a:gd name="connsiteX4" fmla="*/ 4061267 w 5433401"/>
              <a:gd name="connsiteY4" fmla="*/ 563923 h 6858000"/>
              <a:gd name="connsiteX5" fmla="*/ 3998794 w 5433401"/>
              <a:gd name="connsiteY5" fmla="*/ 1118237 h 6858000"/>
              <a:gd name="connsiteX6" fmla="*/ 4303100 w 5433401"/>
              <a:gd name="connsiteY6" fmla="*/ 1676670 h 6858000"/>
              <a:gd name="connsiteX7" fmla="*/ 4479319 w 5433401"/>
              <a:gd name="connsiteY7" fmla="*/ 2259612 h 6858000"/>
              <a:gd name="connsiteX8" fmla="*/ 4075411 w 5433401"/>
              <a:gd name="connsiteY8" fmla="*/ 2589221 h 6858000"/>
              <a:gd name="connsiteX9" fmla="*/ 4162636 w 5433401"/>
              <a:gd name="connsiteY9" fmla="*/ 3162751 h 6858000"/>
              <a:gd name="connsiteX10" fmla="*/ 4712509 w 5433401"/>
              <a:gd name="connsiteY10" fmla="*/ 3510791 h 6858000"/>
              <a:gd name="connsiteX11" fmla="*/ 5432117 w 5433401"/>
              <a:gd name="connsiteY11" fmla="*/ 4501381 h 6858000"/>
              <a:gd name="connsiteX12" fmla="*/ 4892263 w 5433401"/>
              <a:gd name="connsiteY12" fmla="*/ 5684521 h 6858000"/>
              <a:gd name="connsiteX13" fmla="*/ 5056105 w 5433401"/>
              <a:gd name="connsiteY13" fmla="*/ 6332954 h 6858000"/>
              <a:gd name="connsiteX14" fmla="*/ 5382414 w 5433401"/>
              <a:gd name="connsiteY14" fmla="*/ 6552366 h 6858000"/>
              <a:gd name="connsiteX15" fmla="*/ 5384723 w 5433401"/>
              <a:gd name="connsiteY15" fmla="*/ 6696729 h 6858000"/>
              <a:gd name="connsiteX16" fmla="*/ 5347173 w 5433401"/>
              <a:gd name="connsiteY16" fmla="*/ 6858000 h 6858000"/>
              <a:gd name="connsiteX17" fmla="*/ 0 w 5433401"/>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33401" h="6858000">
                <a:moveTo>
                  <a:pt x="0" y="0"/>
                </a:moveTo>
                <a:lnTo>
                  <a:pt x="4060284" y="0"/>
                </a:lnTo>
                <a:cubicBezTo>
                  <a:pt x="4035335" y="30588"/>
                  <a:pt x="4009599" y="60392"/>
                  <a:pt x="3986025" y="90588"/>
                </a:cubicBezTo>
                <a:cubicBezTo>
                  <a:pt x="3895067" y="205883"/>
                  <a:pt x="3834560" y="382746"/>
                  <a:pt x="3944378" y="482354"/>
                </a:cubicBezTo>
                <a:cubicBezTo>
                  <a:pt x="3979346" y="514119"/>
                  <a:pt x="4026691" y="531766"/>
                  <a:pt x="4061267" y="563923"/>
                </a:cubicBezTo>
                <a:cubicBezTo>
                  <a:pt x="4208999" y="701570"/>
                  <a:pt x="4023548" y="923531"/>
                  <a:pt x="3998794" y="1118237"/>
                </a:cubicBezTo>
                <a:cubicBezTo>
                  <a:pt x="3971684" y="1332944"/>
                  <a:pt x="4152224" y="1513924"/>
                  <a:pt x="4303100" y="1676670"/>
                </a:cubicBezTo>
                <a:cubicBezTo>
                  <a:pt x="4453976" y="1839415"/>
                  <a:pt x="4592672" y="2072161"/>
                  <a:pt x="4479319" y="2259612"/>
                </a:cubicBezTo>
                <a:cubicBezTo>
                  <a:pt x="4390129" y="2406867"/>
                  <a:pt x="4182282" y="2453142"/>
                  <a:pt x="4075411" y="2589221"/>
                </a:cubicBezTo>
                <a:cubicBezTo>
                  <a:pt x="3943395" y="2757260"/>
                  <a:pt x="4013332" y="3007849"/>
                  <a:pt x="4162636" y="3162751"/>
                </a:cubicBezTo>
                <a:cubicBezTo>
                  <a:pt x="4311941" y="3317653"/>
                  <a:pt x="4520967" y="3405497"/>
                  <a:pt x="4712509" y="3510791"/>
                </a:cubicBezTo>
                <a:cubicBezTo>
                  <a:pt x="5098343" y="3722948"/>
                  <a:pt x="5457655" y="4080204"/>
                  <a:pt x="5432117" y="4501381"/>
                </a:cubicBezTo>
                <a:cubicBezTo>
                  <a:pt x="5405792" y="4934127"/>
                  <a:pt x="5067303" y="5284324"/>
                  <a:pt x="4892263" y="5684521"/>
                </a:cubicBezTo>
                <a:cubicBezTo>
                  <a:pt x="4775177" y="5952365"/>
                  <a:pt x="4755335" y="6300600"/>
                  <a:pt x="5056105" y="6332954"/>
                </a:cubicBezTo>
                <a:cubicBezTo>
                  <a:pt x="5181246" y="6346483"/>
                  <a:pt x="5333694" y="6312365"/>
                  <a:pt x="5382414" y="6552366"/>
                </a:cubicBezTo>
                <a:cubicBezTo>
                  <a:pt x="5391255" y="6596092"/>
                  <a:pt x="5391353" y="6644817"/>
                  <a:pt x="5384723" y="6696729"/>
                </a:cubicBezTo>
                <a:lnTo>
                  <a:pt x="5347173" y="6858000"/>
                </a:lnTo>
                <a:lnTo>
                  <a:pt x="0" y="6858000"/>
                </a:lnTo>
                <a:close/>
              </a:path>
            </a:pathLst>
          </a:custGeom>
          <a:solidFill>
            <a:schemeClr val="accent1">
              <a:lumMod val="20000"/>
              <a:lumOff val="80000"/>
            </a:schemeClr>
          </a:solidFill>
        </p:spPr>
        <p:txBody>
          <a:bodyPr wrap="square" anchor="ctr">
            <a:noAutofit/>
          </a:bodyPr>
          <a:lstStyle>
            <a:lvl1pPr algn="ctr">
              <a:defRPr/>
            </a:lvl1pPr>
          </a:lstStyle>
          <a:p>
            <a:r>
              <a:rPr lang="en-US"/>
              <a:t>Picture here</a:t>
            </a:r>
          </a:p>
        </p:txBody>
      </p:sp>
      <p:sp>
        <p:nvSpPr>
          <p:cNvPr id="39" name="Text Placeholder 38">
            <a:extLst>
              <a:ext uri="{FF2B5EF4-FFF2-40B4-BE49-F238E27FC236}">
                <a16:creationId xmlns:a16="http://schemas.microsoft.com/office/drawing/2014/main" id="{2B5A9D98-CBFC-3B20-8E07-E6449E411959}"/>
              </a:ext>
            </a:extLst>
          </p:cNvPr>
          <p:cNvSpPr>
            <a:spLocks noGrp="1"/>
          </p:cNvSpPr>
          <p:nvPr>
            <p:ph type="body" sz="quarter" idx="12" hasCustomPrompt="1"/>
          </p:nvPr>
        </p:nvSpPr>
        <p:spPr>
          <a:xfrm>
            <a:off x="6919710" y="2137790"/>
            <a:ext cx="4540454" cy="498157"/>
          </a:xfrm>
        </p:spPr>
        <p:txBody>
          <a:bodyPr anchor="ctr"/>
          <a:lstStyle>
            <a:lvl1pPr marL="0" indent="0" algn="l">
              <a:buFontTx/>
              <a:buNone/>
              <a:defRPr sz="2000"/>
            </a:lvl1pPr>
          </a:lstStyle>
          <a:p>
            <a:pPr lvl="0"/>
            <a:r>
              <a:rPr lang="en-US"/>
              <a:t>Type your content title here (1 row max)</a:t>
            </a:r>
          </a:p>
        </p:txBody>
      </p:sp>
      <p:sp>
        <p:nvSpPr>
          <p:cNvPr id="15" name="Text Placeholder 14">
            <a:extLst>
              <a:ext uri="{FF2B5EF4-FFF2-40B4-BE49-F238E27FC236}">
                <a16:creationId xmlns:a16="http://schemas.microsoft.com/office/drawing/2014/main" id="{3F3D2723-698B-3CED-9535-B4AAE39F9E24}"/>
              </a:ext>
            </a:extLst>
          </p:cNvPr>
          <p:cNvSpPr>
            <a:spLocks noGrp="1"/>
          </p:cNvSpPr>
          <p:nvPr>
            <p:ph type="body" sz="quarter" idx="13" hasCustomPrompt="1"/>
          </p:nvPr>
        </p:nvSpPr>
        <p:spPr>
          <a:xfrm>
            <a:off x="6142115" y="2158861"/>
            <a:ext cx="480099" cy="447188"/>
          </a:xfrm>
          <a:custGeom>
            <a:avLst/>
            <a:gdLst>
              <a:gd name="connsiteX0" fmla="*/ 231759 w 480099"/>
              <a:gd name="connsiteY0" fmla="*/ 1290 h 447188"/>
              <a:gd name="connsiteX1" fmla="*/ 370514 w 480099"/>
              <a:gd name="connsiteY1" fmla="*/ 35886 h 447188"/>
              <a:gd name="connsiteX2" fmla="*/ 467056 w 480099"/>
              <a:gd name="connsiteY2" fmla="*/ 181771 h 447188"/>
              <a:gd name="connsiteX3" fmla="*/ 442823 w 480099"/>
              <a:gd name="connsiteY3" fmla="*/ 401016 h 447188"/>
              <a:gd name="connsiteX4" fmla="*/ 210653 w 480099"/>
              <a:gd name="connsiteY4" fmla="*/ 436028 h 447188"/>
              <a:gd name="connsiteX5" fmla="*/ 6625 w 480099"/>
              <a:gd name="connsiteY5" fmla="*/ 303064 h 447188"/>
              <a:gd name="connsiteX6" fmla="*/ 75025 w 480099"/>
              <a:gd name="connsiteY6" fmla="*/ 85904 h 447188"/>
              <a:gd name="connsiteX7" fmla="*/ 231759 w 480099"/>
              <a:gd name="connsiteY7" fmla="*/ 1290 h 4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99" h="447188">
                <a:moveTo>
                  <a:pt x="231759" y="1290"/>
                </a:moveTo>
                <a:cubicBezTo>
                  <a:pt x="282962" y="-4128"/>
                  <a:pt x="329474" y="7543"/>
                  <a:pt x="370514" y="35886"/>
                </a:cubicBezTo>
                <a:cubicBezTo>
                  <a:pt x="411945" y="64230"/>
                  <a:pt x="447904" y="110079"/>
                  <a:pt x="467056" y="181771"/>
                </a:cubicBezTo>
                <a:cubicBezTo>
                  <a:pt x="486208" y="253046"/>
                  <a:pt x="488944" y="350164"/>
                  <a:pt x="442823" y="401016"/>
                </a:cubicBezTo>
                <a:cubicBezTo>
                  <a:pt x="396701" y="451867"/>
                  <a:pt x="302504" y="456035"/>
                  <a:pt x="210653" y="436028"/>
                </a:cubicBezTo>
                <a:cubicBezTo>
                  <a:pt x="118801" y="415604"/>
                  <a:pt x="29685" y="371005"/>
                  <a:pt x="6625" y="303064"/>
                </a:cubicBezTo>
                <a:cubicBezTo>
                  <a:pt x="-16827" y="234707"/>
                  <a:pt x="25777" y="142591"/>
                  <a:pt x="75025" y="85904"/>
                </a:cubicBezTo>
                <a:cubicBezTo>
                  <a:pt x="124664" y="28800"/>
                  <a:pt x="180557" y="6709"/>
                  <a:pt x="231759" y="1290"/>
                </a:cubicBezTo>
                <a:close/>
              </a:path>
            </a:pathLst>
          </a:custGeom>
          <a:solidFill>
            <a:schemeClr val="accent1"/>
          </a:solidFill>
        </p:spPr>
        <p:txBody>
          <a:bodyPr wrap="square" lIns="90000" anchor="ctr">
            <a:noAutofit/>
          </a:bodyPr>
          <a:lstStyle>
            <a:lvl1pPr marL="0" indent="0" algn="ctr">
              <a:buFontTx/>
              <a:buNone/>
              <a:defRPr>
                <a:solidFill>
                  <a:schemeClr val="bg1"/>
                </a:solidFill>
              </a:defRPr>
            </a:lvl1pPr>
          </a:lstStyle>
          <a:p>
            <a:pPr lvl="0"/>
            <a:r>
              <a:rPr lang="en-US"/>
              <a:t>1</a:t>
            </a:r>
          </a:p>
        </p:txBody>
      </p:sp>
      <p:sp>
        <p:nvSpPr>
          <p:cNvPr id="46" name="Text Placeholder 38">
            <a:extLst>
              <a:ext uri="{FF2B5EF4-FFF2-40B4-BE49-F238E27FC236}">
                <a16:creationId xmlns:a16="http://schemas.microsoft.com/office/drawing/2014/main" id="{D6F7E0AB-3EA3-09CF-DEAA-1C1B9E5E17BC}"/>
              </a:ext>
            </a:extLst>
          </p:cNvPr>
          <p:cNvSpPr>
            <a:spLocks noGrp="1"/>
          </p:cNvSpPr>
          <p:nvPr>
            <p:ph type="body" sz="quarter" idx="14" hasCustomPrompt="1"/>
          </p:nvPr>
        </p:nvSpPr>
        <p:spPr>
          <a:xfrm>
            <a:off x="6919709" y="2966291"/>
            <a:ext cx="4540454" cy="498157"/>
          </a:xfrm>
        </p:spPr>
        <p:txBody>
          <a:bodyPr anchor="ctr"/>
          <a:lstStyle>
            <a:lvl1pPr marL="0" indent="0" algn="l">
              <a:buFontTx/>
              <a:buNone/>
              <a:defRPr sz="2000"/>
            </a:lvl1pPr>
          </a:lstStyle>
          <a:p>
            <a:pPr lvl="0"/>
            <a:r>
              <a:rPr lang="en-US"/>
              <a:t>Type your content title here (1 row max)</a:t>
            </a:r>
          </a:p>
        </p:txBody>
      </p:sp>
      <p:sp>
        <p:nvSpPr>
          <p:cNvPr id="16" name="Text Placeholder 15">
            <a:extLst>
              <a:ext uri="{FF2B5EF4-FFF2-40B4-BE49-F238E27FC236}">
                <a16:creationId xmlns:a16="http://schemas.microsoft.com/office/drawing/2014/main" id="{C19C4E4B-5F15-5C31-8B58-85ADF8DF52D5}"/>
              </a:ext>
            </a:extLst>
          </p:cNvPr>
          <p:cNvSpPr>
            <a:spLocks noGrp="1"/>
          </p:cNvSpPr>
          <p:nvPr>
            <p:ph type="body" sz="quarter" idx="15" hasCustomPrompt="1"/>
          </p:nvPr>
        </p:nvSpPr>
        <p:spPr>
          <a:xfrm>
            <a:off x="6142115" y="2991425"/>
            <a:ext cx="480099" cy="447188"/>
          </a:xfrm>
          <a:custGeom>
            <a:avLst/>
            <a:gdLst>
              <a:gd name="connsiteX0" fmla="*/ 231759 w 480099"/>
              <a:gd name="connsiteY0" fmla="*/ 1290 h 447188"/>
              <a:gd name="connsiteX1" fmla="*/ 370514 w 480099"/>
              <a:gd name="connsiteY1" fmla="*/ 35886 h 447188"/>
              <a:gd name="connsiteX2" fmla="*/ 467056 w 480099"/>
              <a:gd name="connsiteY2" fmla="*/ 181771 h 447188"/>
              <a:gd name="connsiteX3" fmla="*/ 442823 w 480099"/>
              <a:gd name="connsiteY3" fmla="*/ 401016 h 447188"/>
              <a:gd name="connsiteX4" fmla="*/ 210653 w 480099"/>
              <a:gd name="connsiteY4" fmla="*/ 436028 h 447188"/>
              <a:gd name="connsiteX5" fmla="*/ 6625 w 480099"/>
              <a:gd name="connsiteY5" fmla="*/ 303064 h 447188"/>
              <a:gd name="connsiteX6" fmla="*/ 75025 w 480099"/>
              <a:gd name="connsiteY6" fmla="*/ 85904 h 447188"/>
              <a:gd name="connsiteX7" fmla="*/ 231759 w 480099"/>
              <a:gd name="connsiteY7" fmla="*/ 1290 h 4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99" h="447188">
                <a:moveTo>
                  <a:pt x="231759" y="1290"/>
                </a:moveTo>
                <a:cubicBezTo>
                  <a:pt x="282962" y="-4128"/>
                  <a:pt x="329474" y="7543"/>
                  <a:pt x="370514" y="35886"/>
                </a:cubicBezTo>
                <a:cubicBezTo>
                  <a:pt x="411945" y="64230"/>
                  <a:pt x="447904" y="110079"/>
                  <a:pt x="467056" y="181771"/>
                </a:cubicBezTo>
                <a:cubicBezTo>
                  <a:pt x="486208" y="253046"/>
                  <a:pt x="488944" y="350164"/>
                  <a:pt x="442823" y="401016"/>
                </a:cubicBezTo>
                <a:cubicBezTo>
                  <a:pt x="396701" y="451867"/>
                  <a:pt x="302504" y="456035"/>
                  <a:pt x="210653" y="436028"/>
                </a:cubicBezTo>
                <a:cubicBezTo>
                  <a:pt x="118801" y="415604"/>
                  <a:pt x="29685" y="371005"/>
                  <a:pt x="6625" y="303064"/>
                </a:cubicBezTo>
                <a:cubicBezTo>
                  <a:pt x="-16827" y="234707"/>
                  <a:pt x="25777" y="142591"/>
                  <a:pt x="75025" y="85904"/>
                </a:cubicBezTo>
                <a:cubicBezTo>
                  <a:pt x="124664" y="28800"/>
                  <a:pt x="180557" y="6709"/>
                  <a:pt x="231759" y="1290"/>
                </a:cubicBezTo>
                <a:close/>
              </a:path>
            </a:pathLst>
          </a:custGeom>
          <a:solidFill>
            <a:schemeClr val="accent1"/>
          </a:solidFill>
        </p:spPr>
        <p:txBody>
          <a:bodyPr wrap="square" lIns="90000" anchor="ctr">
            <a:noAutofit/>
          </a:bodyPr>
          <a:lstStyle>
            <a:lvl1pPr marL="0" indent="0" algn="ctr">
              <a:buFontTx/>
              <a:buNone/>
              <a:defRPr>
                <a:solidFill>
                  <a:schemeClr val="bg1"/>
                </a:solidFill>
              </a:defRPr>
            </a:lvl1pPr>
          </a:lstStyle>
          <a:p>
            <a:pPr lvl="0"/>
            <a:r>
              <a:rPr lang="en-US"/>
              <a:t>2</a:t>
            </a:r>
          </a:p>
        </p:txBody>
      </p:sp>
      <p:sp>
        <p:nvSpPr>
          <p:cNvPr id="48" name="Text Placeholder 38">
            <a:extLst>
              <a:ext uri="{FF2B5EF4-FFF2-40B4-BE49-F238E27FC236}">
                <a16:creationId xmlns:a16="http://schemas.microsoft.com/office/drawing/2014/main" id="{06450B33-2D08-06AC-9B03-4A49CD920B8E}"/>
              </a:ext>
            </a:extLst>
          </p:cNvPr>
          <p:cNvSpPr>
            <a:spLocks noGrp="1"/>
          </p:cNvSpPr>
          <p:nvPr>
            <p:ph type="body" sz="quarter" idx="16" hasCustomPrompt="1"/>
          </p:nvPr>
        </p:nvSpPr>
        <p:spPr>
          <a:xfrm>
            <a:off x="6919709" y="3794792"/>
            <a:ext cx="4540454" cy="498157"/>
          </a:xfrm>
        </p:spPr>
        <p:txBody>
          <a:bodyPr anchor="ctr"/>
          <a:lstStyle>
            <a:lvl1pPr marL="0" indent="0" algn="l">
              <a:buFontTx/>
              <a:buNone/>
              <a:defRPr sz="2000"/>
            </a:lvl1pPr>
          </a:lstStyle>
          <a:p>
            <a:pPr lvl="0"/>
            <a:r>
              <a:rPr lang="en-US"/>
              <a:t>Type your content title here (1 row max)</a:t>
            </a:r>
          </a:p>
        </p:txBody>
      </p:sp>
      <p:sp>
        <p:nvSpPr>
          <p:cNvPr id="17" name="Text Placeholder 16">
            <a:extLst>
              <a:ext uri="{FF2B5EF4-FFF2-40B4-BE49-F238E27FC236}">
                <a16:creationId xmlns:a16="http://schemas.microsoft.com/office/drawing/2014/main" id="{BA6ACF10-3EA2-66A4-11D4-132C7E0643E2}"/>
              </a:ext>
            </a:extLst>
          </p:cNvPr>
          <p:cNvSpPr>
            <a:spLocks noGrp="1"/>
          </p:cNvSpPr>
          <p:nvPr>
            <p:ph type="body" sz="quarter" idx="17" hasCustomPrompt="1"/>
          </p:nvPr>
        </p:nvSpPr>
        <p:spPr>
          <a:xfrm>
            <a:off x="6142115" y="3819926"/>
            <a:ext cx="480099" cy="447188"/>
          </a:xfrm>
          <a:custGeom>
            <a:avLst/>
            <a:gdLst>
              <a:gd name="connsiteX0" fmla="*/ 231759 w 480099"/>
              <a:gd name="connsiteY0" fmla="*/ 1290 h 447188"/>
              <a:gd name="connsiteX1" fmla="*/ 370514 w 480099"/>
              <a:gd name="connsiteY1" fmla="*/ 35886 h 447188"/>
              <a:gd name="connsiteX2" fmla="*/ 467056 w 480099"/>
              <a:gd name="connsiteY2" fmla="*/ 181771 h 447188"/>
              <a:gd name="connsiteX3" fmla="*/ 442823 w 480099"/>
              <a:gd name="connsiteY3" fmla="*/ 401016 h 447188"/>
              <a:gd name="connsiteX4" fmla="*/ 210653 w 480099"/>
              <a:gd name="connsiteY4" fmla="*/ 436028 h 447188"/>
              <a:gd name="connsiteX5" fmla="*/ 6625 w 480099"/>
              <a:gd name="connsiteY5" fmla="*/ 303064 h 447188"/>
              <a:gd name="connsiteX6" fmla="*/ 75025 w 480099"/>
              <a:gd name="connsiteY6" fmla="*/ 85904 h 447188"/>
              <a:gd name="connsiteX7" fmla="*/ 231759 w 480099"/>
              <a:gd name="connsiteY7" fmla="*/ 1290 h 4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99" h="447188">
                <a:moveTo>
                  <a:pt x="231759" y="1290"/>
                </a:moveTo>
                <a:cubicBezTo>
                  <a:pt x="282962" y="-4128"/>
                  <a:pt x="329474" y="7543"/>
                  <a:pt x="370514" y="35886"/>
                </a:cubicBezTo>
                <a:cubicBezTo>
                  <a:pt x="411945" y="64230"/>
                  <a:pt x="447904" y="110079"/>
                  <a:pt x="467056" y="181771"/>
                </a:cubicBezTo>
                <a:cubicBezTo>
                  <a:pt x="486208" y="253046"/>
                  <a:pt x="488944" y="350164"/>
                  <a:pt x="442823" y="401016"/>
                </a:cubicBezTo>
                <a:cubicBezTo>
                  <a:pt x="396701" y="451867"/>
                  <a:pt x="302504" y="456035"/>
                  <a:pt x="210653" y="436028"/>
                </a:cubicBezTo>
                <a:cubicBezTo>
                  <a:pt x="118801" y="415604"/>
                  <a:pt x="29685" y="371005"/>
                  <a:pt x="6625" y="303064"/>
                </a:cubicBezTo>
                <a:cubicBezTo>
                  <a:pt x="-16827" y="234707"/>
                  <a:pt x="25777" y="142591"/>
                  <a:pt x="75025" y="85904"/>
                </a:cubicBezTo>
                <a:cubicBezTo>
                  <a:pt x="124664" y="28800"/>
                  <a:pt x="180557" y="6709"/>
                  <a:pt x="231759" y="1290"/>
                </a:cubicBezTo>
                <a:close/>
              </a:path>
            </a:pathLst>
          </a:custGeom>
          <a:solidFill>
            <a:schemeClr val="accent1"/>
          </a:solidFill>
        </p:spPr>
        <p:txBody>
          <a:bodyPr wrap="square" lIns="90000" anchor="ctr">
            <a:noAutofit/>
          </a:bodyPr>
          <a:lstStyle>
            <a:lvl1pPr marL="0" indent="0" algn="ctr">
              <a:buFontTx/>
              <a:buNone/>
              <a:defRPr>
                <a:solidFill>
                  <a:schemeClr val="bg1"/>
                </a:solidFill>
              </a:defRPr>
            </a:lvl1pPr>
          </a:lstStyle>
          <a:p>
            <a:pPr lvl="0"/>
            <a:r>
              <a:rPr lang="en-US"/>
              <a:t>3</a:t>
            </a:r>
          </a:p>
        </p:txBody>
      </p:sp>
      <p:sp>
        <p:nvSpPr>
          <p:cNvPr id="50" name="Text Placeholder 38">
            <a:extLst>
              <a:ext uri="{FF2B5EF4-FFF2-40B4-BE49-F238E27FC236}">
                <a16:creationId xmlns:a16="http://schemas.microsoft.com/office/drawing/2014/main" id="{79DC4A1D-8F2F-2C07-EA6B-DEC428F2584D}"/>
              </a:ext>
            </a:extLst>
          </p:cNvPr>
          <p:cNvSpPr>
            <a:spLocks noGrp="1"/>
          </p:cNvSpPr>
          <p:nvPr>
            <p:ph type="body" sz="quarter" idx="18" hasCustomPrompt="1"/>
          </p:nvPr>
        </p:nvSpPr>
        <p:spPr>
          <a:xfrm>
            <a:off x="6919709" y="4623293"/>
            <a:ext cx="4540454" cy="498157"/>
          </a:xfrm>
        </p:spPr>
        <p:txBody>
          <a:bodyPr anchor="ctr"/>
          <a:lstStyle>
            <a:lvl1pPr marL="0" indent="0" algn="l">
              <a:buFontTx/>
              <a:buNone/>
              <a:defRPr sz="2000"/>
            </a:lvl1pPr>
          </a:lstStyle>
          <a:p>
            <a:pPr lvl="0"/>
            <a:r>
              <a:rPr lang="en-US"/>
              <a:t>Type your content title here (1 row max)</a:t>
            </a:r>
          </a:p>
        </p:txBody>
      </p:sp>
      <p:sp>
        <p:nvSpPr>
          <p:cNvPr id="18" name="Text Placeholder 17">
            <a:extLst>
              <a:ext uri="{FF2B5EF4-FFF2-40B4-BE49-F238E27FC236}">
                <a16:creationId xmlns:a16="http://schemas.microsoft.com/office/drawing/2014/main" id="{C22F7E18-4BE0-C764-0E6F-128BA66207C1}"/>
              </a:ext>
            </a:extLst>
          </p:cNvPr>
          <p:cNvSpPr>
            <a:spLocks noGrp="1"/>
          </p:cNvSpPr>
          <p:nvPr>
            <p:ph type="body" sz="quarter" idx="19" hasCustomPrompt="1"/>
          </p:nvPr>
        </p:nvSpPr>
        <p:spPr>
          <a:xfrm>
            <a:off x="6142115" y="4648427"/>
            <a:ext cx="480099" cy="447188"/>
          </a:xfrm>
          <a:custGeom>
            <a:avLst/>
            <a:gdLst>
              <a:gd name="connsiteX0" fmla="*/ 231759 w 480099"/>
              <a:gd name="connsiteY0" fmla="*/ 1291 h 447188"/>
              <a:gd name="connsiteX1" fmla="*/ 370514 w 480099"/>
              <a:gd name="connsiteY1" fmla="*/ 35886 h 447188"/>
              <a:gd name="connsiteX2" fmla="*/ 467056 w 480099"/>
              <a:gd name="connsiteY2" fmla="*/ 181771 h 447188"/>
              <a:gd name="connsiteX3" fmla="*/ 442823 w 480099"/>
              <a:gd name="connsiteY3" fmla="*/ 401016 h 447188"/>
              <a:gd name="connsiteX4" fmla="*/ 210653 w 480099"/>
              <a:gd name="connsiteY4" fmla="*/ 436028 h 447188"/>
              <a:gd name="connsiteX5" fmla="*/ 6625 w 480099"/>
              <a:gd name="connsiteY5" fmla="*/ 303064 h 447188"/>
              <a:gd name="connsiteX6" fmla="*/ 75025 w 480099"/>
              <a:gd name="connsiteY6" fmla="*/ 85904 h 447188"/>
              <a:gd name="connsiteX7" fmla="*/ 231759 w 480099"/>
              <a:gd name="connsiteY7" fmla="*/ 1291 h 4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99" h="447188">
                <a:moveTo>
                  <a:pt x="231759" y="1291"/>
                </a:moveTo>
                <a:cubicBezTo>
                  <a:pt x="282962" y="-4128"/>
                  <a:pt x="329474" y="7543"/>
                  <a:pt x="370514" y="35886"/>
                </a:cubicBezTo>
                <a:cubicBezTo>
                  <a:pt x="411945" y="64230"/>
                  <a:pt x="447904" y="110079"/>
                  <a:pt x="467056" y="181771"/>
                </a:cubicBezTo>
                <a:cubicBezTo>
                  <a:pt x="486208" y="253047"/>
                  <a:pt x="488944" y="350165"/>
                  <a:pt x="442823" y="401016"/>
                </a:cubicBezTo>
                <a:cubicBezTo>
                  <a:pt x="396701" y="451867"/>
                  <a:pt x="302504" y="456035"/>
                  <a:pt x="210653" y="436028"/>
                </a:cubicBezTo>
                <a:cubicBezTo>
                  <a:pt x="118801" y="415604"/>
                  <a:pt x="29685" y="371005"/>
                  <a:pt x="6625" y="303064"/>
                </a:cubicBezTo>
                <a:cubicBezTo>
                  <a:pt x="-16827" y="234707"/>
                  <a:pt x="25777" y="142591"/>
                  <a:pt x="75025" y="85904"/>
                </a:cubicBezTo>
                <a:cubicBezTo>
                  <a:pt x="124664" y="28800"/>
                  <a:pt x="180557" y="6709"/>
                  <a:pt x="231759" y="1291"/>
                </a:cubicBezTo>
                <a:close/>
              </a:path>
            </a:pathLst>
          </a:custGeom>
          <a:solidFill>
            <a:schemeClr val="accent1"/>
          </a:solidFill>
        </p:spPr>
        <p:txBody>
          <a:bodyPr wrap="square" lIns="90000" anchor="ctr">
            <a:noAutofit/>
          </a:bodyPr>
          <a:lstStyle>
            <a:lvl1pPr marL="0" indent="0" algn="ctr">
              <a:buFontTx/>
              <a:buNone/>
              <a:defRPr>
                <a:solidFill>
                  <a:schemeClr val="bg1"/>
                </a:solidFill>
              </a:defRPr>
            </a:lvl1pPr>
          </a:lstStyle>
          <a:p>
            <a:pPr lvl="0"/>
            <a:r>
              <a:rPr lang="en-US"/>
              <a:t>4</a:t>
            </a:r>
          </a:p>
        </p:txBody>
      </p:sp>
      <p:sp>
        <p:nvSpPr>
          <p:cNvPr id="52" name="Text Placeholder 38">
            <a:extLst>
              <a:ext uri="{FF2B5EF4-FFF2-40B4-BE49-F238E27FC236}">
                <a16:creationId xmlns:a16="http://schemas.microsoft.com/office/drawing/2014/main" id="{8347048D-ABC9-0B39-491F-3A7F37D494D7}"/>
              </a:ext>
            </a:extLst>
          </p:cNvPr>
          <p:cNvSpPr>
            <a:spLocks noGrp="1"/>
          </p:cNvSpPr>
          <p:nvPr>
            <p:ph type="body" sz="quarter" idx="20" hasCustomPrompt="1"/>
          </p:nvPr>
        </p:nvSpPr>
        <p:spPr>
          <a:xfrm>
            <a:off x="6919709" y="5451793"/>
            <a:ext cx="4540454" cy="498157"/>
          </a:xfrm>
        </p:spPr>
        <p:txBody>
          <a:bodyPr anchor="ctr"/>
          <a:lstStyle>
            <a:lvl1pPr marL="0" indent="0" algn="l">
              <a:buFontTx/>
              <a:buNone/>
              <a:defRPr sz="2000"/>
            </a:lvl1pPr>
          </a:lstStyle>
          <a:p>
            <a:pPr lvl="0"/>
            <a:r>
              <a:rPr lang="en-US"/>
              <a:t>Type your content title here (1 row max)</a:t>
            </a:r>
          </a:p>
        </p:txBody>
      </p:sp>
      <p:sp>
        <p:nvSpPr>
          <p:cNvPr id="19" name="Text Placeholder 18">
            <a:extLst>
              <a:ext uri="{FF2B5EF4-FFF2-40B4-BE49-F238E27FC236}">
                <a16:creationId xmlns:a16="http://schemas.microsoft.com/office/drawing/2014/main" id="{377F43CE-E89B-6B14-78F1-4022D4E089AD}"/>
              </a:ext>
            </a:extLst>
          </p:cNvPr>
          <p:cNvSpPr>
            <a:spLocks noGrp="1"/>
          </p:cNvSpPr>
          <p:nvPr>
            <p:ph type="body" sz="quarter" idx="21" hasCustomPrompt="1"/>
          </p:nvPr>
        </p:nvSpPr>
        <p:spPr>
          <a:xfrm>
            <a:off x="6142115" y="5476927"/>
            <a:ext cx="480099" cy="447188"/>
          </a:xfrm>
          <a:custGeom>
            <a:avLst/>
            <a:gdLst>
              <a:gd name="connsiteX0" fmla="*/ 231759 w 480099"/>
              <a:gd name="connsiteY0" fmla="*/ 1291 h 447188"/>
              <a:gd name="connsiteX1" fmla="*/ 370514 w 480099"/>
              <a:gd name="connsiteY1" fmla="*/ 35886 h 447188"/>
              <a:gd name="connsiteX2" fmla="*/ 467056 w 480099"/>
              <a:gd name="connsiteY2" fmla="*/ 181771 h 447188"/>
              <a:gd name="connsiteX3" fmla="*/ 442823 w 480099"/>
              <a:gd name="connsiteY3" fmla="*/ 401016 h 447188"/>
              <a:gd name="connsiteX4" fmla="*/ 210653 w 480099"/>
              <a:gd name="connsiteY4" fmla="*/ 436028 h 447188"/>
              <a:gd name="connsiteX5" fmla="*/ 6625 w 480099"/>
              <a:gd name="connsiteY5" fmla="*/ 303064 h 447188"/>
              <a:gd name="connsiteX6" fmla="*/ 75025 w 480099"/>
              <a:gd name="connsiteY6" fmla="*/ 85904 h 447188"/>
              <a:gd name="connsiteX7" fmla="*/ 231759 w 480099"/>
              <a:gd name="connsiteY7" fmla="*/ 1291 h 44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99" h="447188">
                <a:moveTo>
                  <a:pt x="231759" y="1291"/>
                </a:moveTo>
                <a:cubicBezTo>
                  <a:pt x="282962" y="-4128"/>
                  <a:pt x="329474" y="7543"/>
                  <a:pt x="370514" y="35886"/>
                </a:cubicBezTo>
                <a:cubicBezTo>
                  <a:pt x="411945" y="64230"/>
                  <a:pt x="447904" y="110079"/>
                  <a:pt x="467056" y="181771"/>
                </a:cubicBezTo>
                <a:cubicBezTo>
                  <a:pt x="486208" y="253047"/>
                  <a:pt x="488944" y="350165"/>
                  <a:pt x="442823" y="401016"/>
                </a:cubicBezTo>
                <a:cubicBezTo>
                  <a:pt x="396701" y="451867"/>
                  <a:pt x="302504" y="456035"/>
                  <a:pt x="210653" y="436028"/>
                </a:cubicBezTo>
                <a:cubicBezTo>
                  <a:pt x="118801" y="415604"/>
                  <a:pt x="29685" y="371005"/>
                  <a:pt x="6625" y="303064"/>
                </a:cubicBezTo>
                <a:cubicBezTo>
                  <a:pt x="-16827" y="234707"/>
                  <a:pt x="25777" y="142591"/>
                  <a:pt x="75025" y="85904"/>
                </a:cubicBezTo>
                <a:cubicBezTo>
                  <a:pt x="124664" y="28800"/>
                  <a:pt x="180557" y="6709"/>
                  <a:pt x="231759" y="1291"/>
                </a:cubicBezTo>
                <a:close/>
              </a:path>
            </a:pathLst>
          </a:custGeom>
          <a:solidFill>
            <a:schemeClr val="accent1"/>
          </a:solidFill>
        </p:spPr>
        <p:txBody>
          <a:bodyPr wrap="square" lIns="90000" anchor="ctr">
            <a:noAutofit/>
          </a:bodyPr>
          <a:lstStyle>
            <a:lvl1pPr marL="0" indent="0" algn="ctr">
              <a:buFontTx/>
              <a:buNone/>
              <a:defRPr>
                <a:solidFill>
                  <a:schemeClr val="bg1"/>
                </a:solidFill>
              </a:defRPr>
            </a:lvl1pPr>
          </a:lstStyle>
          <a:p>
            <a:pPr lvl="0"/>
            <a:r>
              <a:rPr lang="en-US"/>
              <a:t>5</a:t>
            </a:r>
          </a:p>
        </p:txBody>
      </p:sp>
      <p:sp>
        <p:nvSpPr>
          <p:cNvPr id="4" name="Tijdelijke aanduiding voor voettekst 3">
            <a:extLst>
              <a:ext uri="{FF2B5EF4-FFF2-40B4-BE49-F238E27FC236}">
                <a16:creationId xmlns:a16="http://schemas.microsoft.com/office/drawing/2014/main" id="{6773164B-CDDB-6B74-B0E9-4C171CFB9751}"/>
              </a:ext>
            </a:extLst>
          </p:cNvPr>
          <p:cNvSpPr>
            <a:spLocks noGrp="1"/>
          </p:cNvSpPr>
          <p:nvPr>
            <p:ph type="ftr" sz="quarter" idx="22"/>
          </p:nvPr>
        </p:nvSpPr>
        <p:spPr/>
        <p:txBody>
          <a:bodyPr/>
          <a:lstStyle>
            <a:lvl1pPr>
              <a:defRPr>
                <a:solidFill>
                  <a:schemeClr val="bg1"/>
                </a:solidFill>
              </a:defRPr>
            </a:lvl1pPr>
          </a:lstStyle>
          <a:p>
            <a:r>
              <a:rPr lang="en-US"/>
              <a:t>Optional presentation title goes here</a:t>
            </a:r>
          </a:p>
        </p:txBody>
      </p:sp>
      <p:sp>
        <p:nvSpPr>
          <p:cNvPr id="3" name="Title 2">
            <a:extLst>
              <a:ext uri="{FF2B5EF4-FFF2-40B4-BE49-F238E27FC236}">
                <a16:creationId xmlns:a16="http://schemas.microsoft.com/office/drawing/2014/main" id="{9B6A7AD6-EEB1-B44C-72AE-F593CFAB0E11}"/>
              </a:ext>
            </a:extLst>
          </p:cNvPr>
          <p:cNvSpPr>
            <a:spLocks noGrp="1"/>
          </p:cNvSpPr>
          <p:nvPr>
            <p:ph type="title" hasCustomPrompt="1"/>
          </p:nvPr>
        </p:nvSpPr>
        <p:spPr>
          <a:xfrm>
            <a:off x="6095999" y="683556"/>
            <a:ext cx="5364163" cy="1132301"/>
          </a:xfrm>
        </p:spPr>
        <p:txBody>
          <a:bodyPr/>
          <a:lstStyle/>
          <a:p>
            <a:r>
              <a:rPr lang="en-US"/>
              <a:t>Agenda</a:t>
            </a:r>
          </a:p>
        </p:txBody>
      </p:sp>
      <p:pic>
        <p:nvPicPr>
          <p:cNvPr id="5" name="Picture 4" descr="A screenshot of a computer&#10;&#10;Description automatically generated">
            <a:extLst>
              <a:ext uri="{FF2B5EF4-FFF2-40B4-BE49-F238E27FC236}">
                <a16:creationId xmlns:a16="http://schemas.microsoft.com/office/drawing/2014/main" id="{6056BFDD-8642-594E-AE87-51B6661B1BA4}"/>
              </a:ext>
            </a:extLst>
          </p:cNvPr>
          <p:cNvPicPr>
            <a:picLocks noChangeAspect="1"/>
          </p:cNvPicPr>
          <p:nvPr userDrawn="1"/>
        </p:nvPicPr>
        <p:blipFill>
          <a:blip r:embed="rId2"/>
          <a:stretch>
            <a:fillRect/>
          </a:stretch>
        </p:blipFill>
        <p:spPr>
          <a:xfrm>
            <a:off x="12420000" y="794019"/>
            <a:ext cx="2520000" cy="5269962"/>
          </a:xfrm>
          <a:prstGeom prst="rect">
            <a:avLst/>
          </a:prstGeom>
        </p:spPr>
      </p:pic>
      <p:pic>
        <p:nvPicPr>
          <p:cNvPr id="6" name="Picture 5">
            <a:extLst>
              <a:ext uri="{FF2B5EF4-FFF2-40B4-BE49-F238E27FC236}">
                <a16:creationId xmlns:a16="http://schemas.microsoft.com/office/drawing/2014/main" id="{531ACF73-8B2E-3CCB-5DBD-36AD165385C6}"/>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3130331220"/>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p:bg>
      <p:bgPr>
        <a:solidFill>
          <a:schemeClr val="accent1"/>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b">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spTree>
    <p:extLst>
      <p:ext uri="{BB962C8B-B14F-4D97-AF65-F5344CB8AC3E}">
        <p14:creationId xmlns:p14="http://schemas.microsoft.com/office/powerpoint/2010/main" val="15869779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_Peatlands">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a:solidFill>
                  <a:schemeClr val="tx1"/>
                </a:solidFill>
              </a:rPr>
              <a:t>Peatlands</a:t>
            </a:r>
            <a:endParaRPr lang="nl-NL" sz="1200" i="1" err="1">
              <a:solidFill>
                <a:schemeClr val="tx1"/>
              </a:solidFill>
            </a:endParaRPr>
          </a:p>
        </p:txBody>
      </p:sp>
    </p:spTree>
    <p:extLst>
      <p:ext uri="{BB962C8B-B14F-4D97-AF65-F5344CB8AC3E}">
        <p14:creationId xmlns:p14="http://schemas.microsoft.com/office/powerpoint/2010/main" val="39332915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hapter_Rivers&amp;Lakes">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a:solidFill>
                  <a:schemeClr val="tx1"/>
                </a:solidFill>
              </a:rPr>
              <a:t>Rivers &amp; Lakes</a:t>
            </a:r>
            <a:endParaRPr lang="nl-NL" sz="1200" i="1" err="1">
              <a:solidFill>
                <a:schemeClr val="tx1"/>
              </a:solidFill>
            </a:endParaRPr>
          </a:p>
        </p:txBody>
      </p:sp>
    </p:spTree>
    <p:extLst>
      <p:ext uri="{BB962C8B-B14F-4D97-AF65-F5344CB8AC3E}">
        <p14:creationId xmlns:p14="http://schemas.microsoft.com/office/powerpoint/2010/main" val="39178249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Chapter_Swimways">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err="1">
                <a:solidFill>
                  <a:schemeClr val="tx1"/>
                </a:solidFill>
              </a:rPr>
              <a:t>Swimways</a:t>
            </a:r>
            <a:endParaRPr lang="nl-NL" sz="1200" i="1" err="1">
              <a:solidFill>
                <a:schemeClr val="tx1"/>
              </a:solidFill>
            </a:endParaRPr>
          </a:p>
        </p:txBody>
      </p:sp>
    </p:spTree>
    <p:extLst>
      <p:ext uri="{BB962C8B-B14F-4D97-AF65-F5344CB8AC3E}">
        <p14:creationId xmlns:p14="http://schemas.microsoft.com/office/powerpoint/2010/main" val="24913896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Chapter_Biodiversity">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a:solidFill>
                  <a:schemeClr val="tx1"/>
                </a:solidFill>
              </a:rPr>
              <a:t>Biodiversity</a:t>
            </a:r>
            <a:endParaRPr lang="nl-NL" sz="1200" i="1" err="1">
              <a:solidFill>
                <a:schemeClr val="tx1"/>
              </a:solidFill>
            </a:endParaRPr>
          </a:p>
        </p:txBody>
      </p:sp>
    </p:spTree>
    <p:extLst>
      <p:ext uri="{BB962C8B-B14F-4D97-AF65-F5344CB8AC3E}">
        <p14:creationId xmlns:p14="http://schemas.microsoft.com/office/powerpoint/2010/main" val="34310505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5_Chapter_Waterbirds">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a:solidFill>
                  <a:schemeClr val="tx1"/>
                </a:solidFill>
              </a:rPr>
              <a:t>Waterbirds</a:t>
            </a:r>
            <a:endParaRPr lang="nl-NL" sz="1200" i="1" err="1">
              <a:solidFill>
                <a:schemeClr val="tx1"/>
              </a:solidFill>
            </a:endParaRPr>
          </a:p>
        </p:txBody>
      </p:sp>
    </p:spTree>
    <p:extLst>
      <p:ext uri="{BB962C8B-B14F-4D97-AF65-F5344CB8AC3E}">
        <p14:creationId xmlns:p14="http://schemas.microsoft.com/office/powerpoint/2010/main" val="17982059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Chapter_Global Europe">
    <p:bg>
      <p:bgPr>
        <a:solidFill>
          <a:schemeClr val="accent2"/>
        </a:solidFill>
        <a:effectLst/>
      </p:bgPr>
    </p:bg>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1E20771-CEE2-8120-4060-60E7E22C95D5}"/>
              </a:ext>
            </a:extLst>
          </p:cNvPr>
          <p:cNvSpPr>
            <a:spLocks noGrp="1"/>
          </p:cNvSpPr>
          <p:nvPr>
            <p:ph type="pic" sz="quarter" idx="11" hasCustomPrompt="1"/>
          </p:nvPr>
        </p:nvSpPr>
        <p:spPr>
          <a:xfrm>
            <a:off x="5987754" y="0"/>
            <a:ext cx="6204245" cy="6858000"/>
          </a:xfrm>
          <a:custGeom>
            <a:avLst/>
            <a:gdLst>
              <a:gd name="connsiteX0" fmla="*/ 174991 w 6204245"/>
              <a:gd name="connsiteY0" fmla="*/ 0 h 6858000"/>
              <a:gd name="connsiteX1" fmla="*/ 6204245 w 6204245"/>
              <a:gd name="connsiteY1" fmla="*/ 0 h 6858000"/>
              <a:gd name="connsiteX2" fmla="*/ 6204245 w 6204245"/>
              <a:gd name="connsiteY2" fmla="*/ 6858000 h 6858000"/>
              <a:gd name="connsiteX3" fmla="*/ 1461880 w 6204245"/>
              <a:gd name="connsiteY3" fmla="*/ 6858000 h 6858000"/>
              <a:gd name="connsiteX4" fmla="*/ 1499430 w 6204245"/>
              <a:gd name="connsiteY4" fmla="*/ 6696729 h 6858000"/>
              <a:gd name="connsiteX5" fmla="*/ 1497121 w 6204245"/>
              <a:gd name="connsiteY5" fmla="*/ 6552366 h 6858000"/>
              <a:gd name="connsiteX6" fmla="*/ 1170812 w 6204245"/>
              <a:gd name="connsiteY6" fmla="*/ 6332954 h 6858000"/>
              <a:gd name="connsiteX7" fmla="*/ 1006970 w 6204245"/>
              <a:gd name="connsiteY7" fmla="*/ 5684521 h 6858000"/>
              <a:gd name="connsiteX8" fmla="*/ 1546824 w 6204245"/>
              <a:gd name="connsiteY8" fmla="*/ 4501381 h 6858000"/>
              <a:gd name="connsiteX9" fmla="*/ 827216 w 6204245"/>
              <a:gd name="connsiteY9" fmla="*/ 3510791 h 6858000"/>
              <a:gd name="connsiteX10" fmla="*/ 277343 w 6204245"/>
              <a:gd name="connsiteY10" fmla="*/ 3162751 h 6858000"/>
              <a:gd name="connsiteX11" fmla="*/ 190118 w 6204245"/>
              <a:gd name="connsiteY11" fmla="*/ 2589221 h 6858000"/>
              <a:gd name="connsiteX12" fmla="*/ 594026 w 6204245"/>
              <a:gd name="connsiteY12" fmla="*/ 2259612 h 6858000"/>
              <a:gd name="connsiteX13" fmla="*/ 417807 w 6204245"/>
              <a:gd name="connsiteY13" fmla="*/ 1676670 h 6858000"/>
              <a:gd name="connsiteX14" fmla="*/ 113501 w 6204245"/>
              <a:gd name="connsiteY14" fmla="*/ 1118237 h 6858000"/>
              <a:gd name="connsiteX15" fmla="*/ 175974 w 6204245"/>
              <a:gd name="connsiteY15" fmla="*/ 563923 h 6858000"/>
              <a:gd name="connsiteX16" fmla="*/ 59085 w 6204245"/>
              <a:gd name="connsiteY16" fmla="*/ 482354 h 6858000"/>
              <a:gd name="connsiteX17" fmla="*/ 100732 w 6204245"/>
              <a:gd name="connsiteY17" fmla="*/ 90588 h 6858000"/>
              <a:gd name="connsiteX18" fmla="*/ 174991 w 6204245"/>
              <a:gd name="connsiteY1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04245" h="6858000">
                <a:moveTo>
                  <a:pt x="174991" y="0"/>
                </a:moveTo>
                <a:lnTo>
                  <a:pt x="6204245" y="0"/>
                </a:lnTo>
                <a:lnTo>
                  <a:pt x="6204245" y="6858000"/>
                </a:lnTo>
                <a:lnTo>
                  <a:pt x="1461880" y="6858000"/>
                </a:lnTo>
                <a:lnTo>
                  <a:pt x="1499430" y="6696729"/>
                </a:lnTo>
                <a:cubicBezTo>
                  <a:pt x="1506060" y="6644817"/>
                  <a:pt x="1505962" y="6596092"/>
                  <a:pt x="1497121" y="6552366"/>
                </a:cubicBezTo>
                <a:cubicBezTo>
                  <a:pt x="1448401" y="6312365"/>
                  <a:pt x="1295953" y="6346483"/>
                  <a:pt x="1170812" y="6332954"/>
                </a:cubicBezTo>
                <a:cubicBezTo>
                  <a:pt x="870042" y="6300600"/>
                  <a:pt x="889884" y="5952365"/>
                  <a:pt x="1006970" y="5684521"/>
                </a:cubicBezTo>
                <a:cubicBezTo>
                  <a:pt x="1182010" y="5284324"/>
                  <a:pt x="1520499" y="4934127"/>
                  <a:pt x="1546824" y="4501381"/>
                </a:cubicBezTo>
                <a:cubicBezTo>
                  <a:pt x="1572362" y="4080204"/>
                  <a:pt x="1213050" y="3722948"/>
                  <a:pt x="827216" y="3510791"/>
                </a:cubicBezTo>
                <a:cubicBezTo>
                  <a:pt x="635674" y="3405497"/>
                  <a:pt x="426648" y="3317653"/>
                  <a:pt x="277343" y="3162751"/>
                </a:cubicBezTo>
                <a:cubicBezTo>
                  <a:pt x="128039" y="3007849"/>
                  <a:pt x="58102" y="2757260"/>
                  <a:pt x="190118" y="2589221"/>
                </a:cubicBezTo>
                <a:cubicBezTo>
                  <a:pt x="296989" y="2453142"/>
                  <a:pt x="504836" y="2406867"/>
                  <a:pt x="594026" y="2259612"/>
                </a:cubicBezTo>
                <a:cubicBezTo>
                  <a:pt x="707379" y="2072161"/>
                  <a:pt x="568683" y="1839415"/>
                  <a:pt x="417807" y="1676670"/>
                </a:cubicBezTo>
                <a:cubicBezTo>
                  <a:pt x="266931" y="1513924"/>
                  <a:pt x="86391" y="1332944"/>
                  <a:pt x="113501" y="1118237"/>
                </a:cubicBezTo>
                <a:cubicBezTo>
                  <a:pt x="138255" y="923531"/>
                  <a:pt x="323706" y="701570"/>
                  <a:pt x="175974" y="563923"/>
                </a:cubicBezTo>
                <a:cubicBezTo>
                  <a:pt x="141398" y="531766"/>
                  <a:pt x="94053" y="514119"/>
                  <a:pt x="59085" y="482354"/>
                </a:cubicBezTo>
                <a:cubicBezTo>
                  <a:pt x="-50733" y="382746"/>
                  <a:pt x="9774" y="205883"/>
                  <a:pt x="100732" y="90588"/>
                </a:cubicBezTo>
                <a:cubicBezTo>
                  <a:pt x="124306" y="60392"/>
                  <a:pt x="150042" y="30588"/>
                  <a:pt x="174991" y="0"/>
                </a:cubicBezTo>
                <a:close/>
              </a:path>
            </a:pathLst>
          </a:custGeom>
          <a:solidFill>
            <a:schemeClr val="accent1">
              <a:lumMod val="20000"/>
              <a:lumOff val="80000"/>
            </a:schemeClr>
          </a:solidFill>
        </p:spPr>
        <p:txBody>
          <a:bodyPr wrap="square" anchor="ctr">
            <a:noAutofit/>
          </a:bodyPr>
          <a:lstStyle>
            <a:lvl1pPr marL="0" indent="0" algn="ctr">
              <a:buFontTx/>
              <a:buNone/>
              <a:defRPr>
                <a:solidFill>
                  <a:schemeClr val="tx1"/>
                </a:solidFill>
              </a:defRPr>
            </a:lvl1pPr>
          </a:lstStyle>
          <a:p>
            <a:r>
              <a:rPr lang="en-US"/>
              <a:t>Picture here</a:t>
            </a:r>
          </a:p>
        </p:txBody>
      </p:sp>
      <p:sp>
        <p:nvSpPr>
          <p:cNvPr id="2" name="Text Placeholder 12">
            <a:extLst>
              <a:ext uri="{FF2B5EF4-FFF2-40B4-BE49-F238E27FC236}">
                <a16:creationId xmlns:a16="http://schemas.microsoft.com/office/drawing/2014/main" id="{332ADDF1-B809-4973-3626-196661AF5106}"/>
              </a:ext>
            </a:extLst>
          </p:cNvPr>
          <p:cNvSpPr>
            <a:spLocks noGrp="1"/>
          </p:cNvSpPr>
          <p:nvPr>
            <p:ph type="body" sz="quarter" idx="10" hasCustomPrompt="1"/>
          </p:nvPr>
        </p:nvSpPr>
        <p:spPr>
          <a:xfrm>
            <a:off x="731838" y="1714961"/>
            <a:ext cx="5327874" cy="2895116"/>
          </a:xfrm>
        </p:spPr>
        <p:txBody>
          <a:bodyPr anchor="t">
            <a:noAutofit/>
          </a:bodyPr>
          <a:lstStyle>
            <a:lvl1pPr marL="0" indent="0">
              <a:lnSpc>
                <a:spcPct val="100000"/>
              </a:lnSpc>
              <a:spcBef>
                <a:spcPts val="0"/>
              </a:spcBef>
              <a:buFontTx/>
              <a:buNone/>
              <a:defRPr sz="5400" b="1">
                <a:solidFill>
                  <a:schemeClr val="tx1"/>
                </a:solidFill>
                <a:latin typeface="+mj-lt"/>
              </a:defRPr>
            </a:lvl1pPr>
          </a:lstStyle>
          <a:p>
            <a:pPr lvl="0"/>
            <a:r>
              <a:rPr lang="en-US"/>
              <a:t>Chapter title</a:t>
            </a:r>
          </a:p>
          <a:p>
            <a:pPr lvl="0"/>
            <a:r>
              <a:rPr lang="en-US"/>
              <a:t>goes here</a:t>
            </a:r>
          </a:p>
          <a:p>
            <a:pPr lvl="0"/>
            <a:r>
              <a:rPr lang="en-US"/>
              <a:t>(3 rows max)</a:t>
            </a:r>
          </a:p>
        </p:txBody>
      </p:sp>
      <p:sp>
        <p:nvSpPr>
          <p:cNvPr id="5" name="Text Placeholder 20">
            <a:extLst>
              <a:ext uri="{FF2B5EF4-FFF2-40B4-BE49-F238E27FC236}">
                <a16:creationId xmlns:a16="http://schemas.microsoft.com/office/drawing/2014/main" id="{63F79B1D-F3D6-72EF-AB68-948BA0B00373}"/>
              </a:ext>
            </a:extLst>
          </p:cNvPr>
          <p:cNvSpPr>
            <a:spLocks noGrp="1"/>
          </p:cNvSpPr>
          <p:nvPr>
            <p:ph type="body" sz="quarter" idx="15" hasCustomPrompt="1"/>
          </p:nvPr>
        </p:nvSpPr>
        <p:spPr>
          <a:xfrm>
            <a:off x="731838" y="4807592"/>
            <a:ext cx="5339328" cy="767590"/>
          </a:xfrm>
        </p:spPr>
        <p:txBody>
          <a:bodyPr>
            <a:noAutofit/>
          </a:bodyPr>
          <a:lstStyle>
            <a:lvl1pPr marL="0" indent="0">
              <a:spcBef>
                <a:spcPts val="0"/>
              </a:spcBef>
              <a:buFontTx/>
              <a:buNone/>
              <a:defRPr sz="20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3" name="Tijdelijke aanduiding voor voettekst 2">
            <a:extLst>
              <a:ext uri="{FF2B5EF4-FFF2-40B4-BE49-F238E27FC236}">
                <a16:creationId xmlns:a16="http://schemas.microsoft.com/office/drawing/2014/main" id="{39274B34-74DF-BA0A-6CF1-8D437F3F9734}"/>
              </a:ext>
            </a:extLst>
          </p:cNvPr>
          <p:cNvSpPr>
            <a:spLocks noGrp="1"/>
          </p:cNvSpPr>
          <p:nvPr>
            <p:ph type="ftr" sz="quarter" idx="17"/>
          </p:nvPr>
        </p:nvSpPr>
        <p:spPr/>
        <p:txBody>
          <a:bodyPr/>
          <a:lstStyle>
            <a:lvl1pPr>
              <a:defRPr>
                <a:solidFill>
                  <a:schemeClr val="tx1"/>
                </a:solidFill>
              </a:defRPr>
            </a:lvl1pPr>
          </a:lstStyle>
          <a:p>
            <a:r>
              <a:rPr lang="en-US"/>
              <a:t>Optional presentation title goes here</a:t>
            </a:r>
          </a:p>
        </p:txBody>
      </p:sp>
      <p:pic>
        <p:nvPicPr>
          <p:cNvPr id="4" name="Picture 3" descr="A screenshot of a computer&#10;&#10;Description automatically generated">
            <a:extLst>
              <a:ext uri="{FF2B5EF4-FFF2-40B4-BE49-F238E27FC236}">
                <a16:creationId xmlns:a16="http://schemas.microsoft.com/office/drawing/2014/main" id="{A0649EBE-4F00-E96D-379B-1521CC367262}"/>
              </a:ext>
            </a:extLst>
          </p:cNvPr>
          <p:cNvPicPr>
            <a:picLocks noChangeAspect="1"/>
          </p:cNvPicPr>
          <p:nvPr userDrawn="1"/>
        </p:nvPicPr>
        <p:blipFill>
          <a:blip r:embed="rId2"/>
          <a:stretch>
            <a:fillRect/>
          </a:stretch>
        </p:blipFill>
        <p:spPr>
          <a:xfrm>
            <a:off x="12420000" y="0"/>
            <a:ext cx="2520000" cy="5269962"/>
          </a:xfrm>
          <a:prstGeom prst="rect">
            <a:avLst/>
          </a:prstGeom>
        </p:spPr>
      </p:pic>
      <p:pic>
        <p:nvPicPr>
          <p:cNvPr id="8" name="Picture 7" descr="A screenshot of a phone&#10;&#10;Description automatically generated">
            <a:extLst>
              <a:ext uri="{FF2B5EF4-FFF2-40B4-BE49-F238E27FC236}">
                <a16:creationId xmlns:a16="http://schemas.microsoft.com/office/drawing/2014/main" id="{0861D7A0-BDE5-D64F-0373-0A440EDA0C61}"/>
              </a:ext>
            </a:extLst>
          </p:cNvPr>
          <p:cNvPicPr>
            <a:picLocks noChangeAspect="1"/>
          </p:cNvPicPr>
          <p:nvPr userDrawn="1"/>
        </p:nvPicPr>
        <p:blipFill>
          <a:blip r:embed="rId3"/>
          <a:stretch>
            <a:fillRect/>
          </a:stretch>
        </p:blipFill>
        <p:spPr>
          <a:xfrm>
            <a:off x="12420000" y="5454650"/>
            <a:ext cx="2520000" cy="5040000"/>
          </a:xfrm>
          <a:prstGeom prst="rect">
            <a:avLst/>
          </a:prstGeom>
        </p:spPr>
      </p:pic>
      <p:grpSp>
        <p:nvGrpSpPr>
          <p:cNvPr id="19" name="Group 18">
            <a:extLst>
              <a:ext uri="{FF2B5EF4-FFF2-40B4-BE49-F238E27FC236}">
                <a16:creationId xmlns:a16="http://schemas.microsoft.com/office/drawing/2014/main" id="{1062D1BE-B561-52CD-F265-3E36919B39BB}"/>
              </a:ext>
            </a:extLst>
          </p:cNvPr>
          <p:cNvGrpSpPr/>
          <p:nvPr userDrawn="1"/>
        </p:nvGrpSpPr>
        <p:grpSpPr>
          <a:xfrm>
            <a:off x="225850" y="230330"/>
            <a:ext cx="1389576" cy="259676"/>
            <a:chOff x="10330432" y="713169"/>
            <a:chExt cx="1389576" cy="259676"/>
          </a:xfrm>
        </p:grpSpPr>
        <p:sp>
          <p:nvSpPr>
            <p:cNvPr id="13" name="Rectangle: Rounded Corners 12">
              <a:extLst>
                <a:ext uri="{FF2B5EF4-FFF2-40B4-BE49-F238E27FC236}">
                  <a16:creationId xmlns:a16="http://schemas.microsoft.com/office/drawing/2014/main" id="{E4CF30CE-6E6C-86FF-A1DB-2798D28D7ED0}"/>
                </a:ext>
              </a:extLst>
            </p:cNvPr>
            <p:cNvSpPr/>
            <p:nvPr userDrawn="1"/>
          </p:nvSpPr>
          <p:spPr>
            <a:xfrm>
              <a:off x="10511127" y="713169"/>
              <a:ext cx="1089891" cy="25967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6" name="Flowchart: Delay 15">
              <a:extLst>
                <a:ext uri="{FF2B5EF4-FFF2-40B4-BE49-F238E27FC236}">
                  <a16:creationId xmlns:a16="http://schemas.microsoft.com/office/drawing/2014/main" id="{5D85D9C4-97E7-CA7B-4C66-D31AD3ADA65C}"/>
                </a:ext>
              </a:extLst>
            </p:cNvPr>
            <p:cNvSpPr/>
            <p:nvPr userDrawn="1"/>
          </p:nvSpPr>
          <p:spPr>
            <a:xfrm>
              <a:off x="11405971"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7" name="Flowchart: Delay 16">
              <a:extLst>
                <a:ext uri="{FF2B5EF4-FFF2-40B4-BE49-F238E27FC236}">
                  <a16:creationId xmlns:a16="http://schemas.microsoft.com/office/drawing/2014/main" id="{0E28E2D6-D86E-69C4-7C1A-B71B143F276D}"/>
                </a:ext>
              </a:extLst>
            </p:cNvPr>
            <p:cNvSpPr/>
            <p:nvPr userDrawn="1"/>
          </p:nvSpPr>
          <p:spPr>
            <a:xfrm rot="10800000">
              <a:off x="10330432" y="713169"/>
              <a:ext cx="314037" cy="259675"/>
            </a:xfrm>
            <a:prstGeom prst="flowChartDelay">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grpSp>
      <p:sp>
        <p:nvSpPr>
          <p:cNvPr id="20" name="TextBox 19">
            <a:extLst>
              <a:ext uri="{FF2B5EF4-FFF2-40B4-BE49-F238E27FC236}">
                <a16:creationId xmlns:a16="http://schemas.microsoft.com/office/drawing/2014/main" id="{1DA63B1E-CFF6-AECD-5640-B44777D2E4F6}"/>
              </a:ext>
            </a:extLst>
          </p:cNvPr>
          <p:cNvSpPr txBox="1"/>
          <p:nvPr userDrawn="1"/>
        </p:nvSpPr>
        <p:spPr>
          <a:xfrm>
            <a:off x="406545" y="248801"/>
            <a:ext cx="1089891" cy="206851"/>
          </a:xfrm>
          <a:prstGeom prst="rect">
            <a:avLst/>
          </a:prstGeom>
        </p:spPr>
        <p:txBody>
          <a:bodyPr wrap="square" lIns="0" tIns="0" rIns="0" bIns="0" rtlCol="0">
            <a:spAutoFit/>
          </a:bodyPr>
          <a:lstStyle/>
          <a:p>
            <a:pPr algn="ctr">
              <a:lnSpc>
                <a:spcPct val="120000"/>
              </a:lnSpc>
            </a:pPr>
            <a:r>
              <a:rPr lang="en-US" sz="1200" i="1">
                <a:solidFill>
                  <a:schemeClr val="tx1"/>
                </a:solidFill>
              </a:rPr>
              <a:t>Global Europe</a:t>
            </a:r>
            <a:endParaRPr lang="nl-NL" sz="1200" i="1" err="1">
              <a:solidFill>
                <a:schemeClr val="tx1"/>
              </a:solidFill>
            </a:endParaRPr>
          </a:p>
        </p:txBody>
      </p:sp>
    </p:spTree>
    <p:extLst>
      <p:ext uri="{BB962C8B-B14F-4D97-AF65-F5344CB8AC3E}">
        <p14:creationId xmlns:p14="http://schemas.microsoft.com/office/powerpoint/2010/main" val="15396421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text column">
    <p:bg>
      <p:bgPr>
        <a:solidFill>
          <a:schemeClr val="accent1"/>
        </a:solidFill>
        <a:effectLst/>
      </p:bgPr>
    </p:bg>
    <p:spTree>
      <p:nvGrpSpPr>
        <p:cNvPr id="1" name=""/>
        <p:cNvGrpSpPr/>
        <p:nvPr/>
      </p:nvGrpSpPr>
      <p:grpSpPr>
        <a:xfrm>
          <a:off x="0" y="0"/>
          <a:ext cx="0" cy="0"/>
          <a:chOff x="0" y="0"/>
          <a:chExt cx="0" cy="0"/>
        </a:xfrm>
      </p:grpSpPr>
      <p:sp>
        <p:nvSpPr>
          <p:cNvPr id="23" name="Text Placeholder 20">
            <a:extLst>
              <a:ext uri="{FF2B5EF4-FFF2-40B4-BE49-F238E27FC236}">
                <a16:creationId xmlns:a16="http://schemas.microsoft.com/office/drawing/2014/main" id="{8E497711-CE36-73CF-7F88-97A15DF24E1D}"/>
              </a:ext>
            </a:extLst>
          </p:cNvPr>
          <p:cNvSpPr>
            <a:spLocks noGrp="1"/>
          </p:cNvSpPr>
          <p:nvPr>
            <p:ph type="body" sz="quarter" idx="15" hasCustomPrompt="1"/>
          </p:nvPr>
        </p:nvSpPr>
        <p:spPr>
          <a:xfrm>
            <a:off x="731838" y="1965613"/>
            <a:ext cx="5364162"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5" name="Text Placeholder 4">
            <a:extLst>
              <a:ext uri="{FF2B5EF4-FFF2-40B4-BE49-F238E27FC236}">
                <a16:creationId xmlns:a16="http://schemas.microsoft.com/office/drawing/2014/main" id="{DE8CFECE-6B7B-D4F8-476C-E132D7A57A25}"/>
              </a:ext>
            </a:extLst>
          </p:cNvPr>
          <p:cNvSpPr>
            <a:spLocks noGrp="1"/>
          </p:cNvSpPr>
          <p:nvPr>
            <p:ph type="body" sz="quarter" idx="17" hasCustomPrompt="1"/>
          </p:nvPr>
        </p:nvSpPr>
        <p:spPr>
          <a:xfrm>
            <a:off x="731838" y="2747963"/>
            <a:ext cx="10728325" cy="3038374"/>
          </a:xfrm>
        </p:spPr>
        <p:txBody>
          <a:bodyPr/>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a:p>
            <a:pPr lvl="1"/>
            <a:r>
              <a:rPr lang="en-US"/>
              <a:t>Second level</a:t>
            </a:r>
          </a:p>
          <a:p>
            <a:pPr lvl="2"/>
            <a:r>
              <a:rPr lang="en-US"/>
              <a:t>Third level</a:t>
            </a:r>
          </a:p>
          <a:p>
            <a:pPr lvl="3"/>
            <a:r>
              <a:rPr lang="en-US"/>
              <a:t>Fourth level</a:t>
            </a:r>
          </a:p>
          <a:p>
            <a:pPr lvl="4"/>
            <a:r>
              <a:rPr lang="en-US"/>
              <a:t>Fifth level</a:t>
            </a:r>
          </a:p>
        </p:txBody>
      </p:sp>
      <p:sp>
        <p:nvSpPr>
          <p:cNvPr id="6" name="Tijdelijke aanduiding voor voettekst 5">
            <a:extLst>
              <a:ext uri="{FF2B5EF4-FFF2-40B4-BE49-F238E27FC236}">
                <a16:creationId xmlns:a16="http://schemas.microsoft.com/office/drawing/2014/main" id="{219B42D9-E135-6848-39F4-93EDFEB55FC9}"/>
              </a:ext>
            </a:extLst>
          </p:cNvPr>
          <p:cNvSpPr>
            <a:spLocks noGrp="1"/>
          </p:cNvSpPr>
          <p:nvPr>
            <p:ph type="ftr" sz="quarter" idx="18"/>
          </p:nvPr>
        </p:nvSpPr>
        <p:spPr/>
        <p:txBody>
          <a:bodyPr/>
          <a:lstStyle/>
          <a:p>
            <a:r>
              <a:rPr lang="en-US"/>
              <a:t>Optional presentation title goes here</a:t>
            </a:r>
          </a:p>
        </p:txBody>
      </p:sp>
      <p:sp>
        <p:nvSpPr>
          <p:cNvPr id="7" name="Tijdelijke aanduiding voor dianummer 6">
            <a:extLst>
              <a:ext uri="{FF2B5EF4-FFF2-40B4-BE49-F238E27FC236}">
                <a16:creationId xmlns:a16="http://schemas.microsoft.com/office/drawing/2014/main" id="{41CBB35B-4D4B-0CB4-1DB3-0E97A0250256}"/>
              </a:ext>
            </a:extLst>
          </p:cNvPr>
          <p:cNvSpPr>
            <a:spLocks noGrp="1"/>
          </p:cNvSpPr>
          <p:nvPr>
            <p:ph type="sldNum" sz="quarter" idx="19"/>
          </p:nvPr>
        </p:nvSpPr>
        <p:spPr/>
        <p:txBody>
          <a:bodyPr/>
          <a:lstStyle/>
          <a:p>
            <a:fld id="{BFE9751B-2350-D04C-A3CF-C05DBF63BADD}" type="slidenum">
              <a:rPr lang="en-US" smtClean="0"/>
              <a:pPr/>
              <a:t>‹#›</a:t>
            </a:fld>
            <a:endParaRPr lang="en-US"/>
          </a:p>
        </p:txBody>
      </p:sp>
      <p:sp>
        <p:nvSpPr>
          <p:cNvPr id="2" name="Titel 1">
            <a:extLst>
              <a:ext uri="{FF2B5EF4-FFF2-40B4-BE49-F238E27FC236}">
                <a16:creationId xmlns:a16="http://schemas.microsoft.com/office/drawing/2014/main" id="{6A467568-B17E-4CCC-BF69-A32D73DC67A8}"/>
              </a:ext>
            </a:extLst>
          </p:cNvPr>
          <p:cNvSpPr>
            <a:spLocks noGrp="1"/>
          </p:cNvSpPr>
          <p:nvPr>
            <p:ph type="title" hasCustomPrompt="1"/>
          </p:nvPr>
        </p:nvSpPr>
        <p:spPr/>
        <p:txBody>
          <a:bodyPr/>
          <a:lstStyle/>
          <a:p>
            <a:r>
              <a:rPr lang="en-US"/>
              <a:t>Impactful slide title </a:t>
            </a:r>
            <a:br>
              <a:rPr lang="en-US"/>
            </a:br>
            <a:r>
              <a:rPr lang="en-US"/>
              <a:t>goes here (2 rows max)</a:t>
            </a:r>
          </a:p>
        </p:txBody>
      </p:sp>
      <p:pic>
        <p:nvPicPr>
          <p:cNvPr id="3" name="Picture 2" descr="A screenshot of a phone&#10;&#10;Description automatically generated">
            <a:extLst>
              <a:ext uri="{FF2B5EF4-FFF2-40B4-BE49-F238E27FC236}">
                <a16:creationId xmlns:a16="http://schemas.microsoft.com/office/drawing/2014/main" id="{3634F2EA-FEB0-5F66-69FC-DB20F129BC17}"/>
              </a:ext>
            </a:extLst>
          </p:cNvPr>
          <p:cNvPicPr>
            <a:picLocks noChangeAspect="1"/>
          </p:cNvPicPr>
          <p:nvPr userDrawn="1"/>
        </p:nvPicPr>
        <p:blipFill>
          <a:blip r:embed="rId2"/>
          <a:stretch>
            <a:fillRect/>
          </a:stretch>
        </p:blipFill>
        <p:spPr>
          <a:xfrm>
            <a:off x="12420000" y="319723"/>
            <a:ext cx="2520000" cy="6218555"/>
          </a:xfrm>
          <a:prstGeom prst="rect">
            <a:avLst/>
          </a:prstGeom>
        </p:spPr>
      </p:pic>
      <p:sp>
        <p:nvSpPr>
          <p:cNvPr id="4" name="Rectangle 3">
            <a:extLst>
              <a:ext uri="{FF2B5EF4-FFF2-40B4-BE49-F238E27FC236}">
                <a16:creationId xmlns:a16="http://schemas.microsoft.com/office/drawing/2014/main" id="{A0B9484A-1B31-F9B1-C20C-A18547DAA281}"/>
              </a:ext>
            </a:extLst>
          </p:cNvPr>
          <p:cNvSpPr>
            <a:spLocks noGrp="1" noRot="1" noMove="1" noResize="1" noEditPoints="1" noAdjustHandles="1" noChangeArrowheads="1" noChangeShapeType="1"/>
          </p:cNvSpPr>
          <p:nvPr userDrawn="1"/>
        </p:nvSpPr>
        <p:spPr>
          <a:xfrm>
            <a:off x="10833463" y="6308725"/>
            <a:ext cx="896983"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8" name="Picture 7">
            <a:extLst>
              <a:ext uri="{FF2B5EF4-FFF2-40B4-BE49-F238E27FC236}">
                <a16:creationId xmlns:a16="http://schemas.microsoft.com/office/drawing/2014/main" id="{E73D3EBB-CCCD-B0D5-5742-05DA720A05D5}"/>
              </a:ext>
            </a:extLst>
          </p:cNvPr>
          <p:cNvPicPr>
            <a:picLocks noChangeAspect="1"/>
          </p:cNvPicPr>
          <p:nvPr userDrawn="1"/>
        </p:nvPicPr>
        <p:blipFill>
          <a:blip r:embed="rId3"/>
          <a:srcRect/>
          <a:stretch/>
        </p:blipFill>
        <p:spPr>
          <a:xfrm>
            <a:off x="10917422" y="6434730"/>
            <a:ext cx="719718" cy="279714"/>
          </a:xfrm>
          <a:prstGeom prst="rect">
            <a:avLst/>
          </a:prstGeom>
        </p:spPr>
      </p:pic>
      <p:pic>
        <p:nvPicPr>
          <p:cNvPr id="9" name="Picture 8">
            <a:extLst>
              <a:ext uri="{FF2B5EF4-FFF2-40B4-BE49-F238E27FC236}">
                <a16:creationId xmlns:a16="http://schemas.microsoft.com/office/drawing/2014/main" id="{52CE51CE-6F13-7742-321F-CF846055F6CA}"/>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36070034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text column">
    <p:bg>
      <p:bgPr>
        <a:solidFill>
          <a:schemeClr val="accent1"/>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1238651F-5422-5B38-1232-B192321B6879}"/>
              </a:ext>
            </a:extLst>
          </p:cNvPr>
          <p:cNvSpPr>
            <a:spLocks noGrp="1"/>
          </p:cNvSpPr>
          <p:nvPr>
            <p:ph type="body" sz="quarter" idx="17" hasCustomPrompt="1"/>
          </p:nvPr>
        </p:nvSpPr>
        <p:spPr>
          <a:xfrm>
            <a:off x="731838" y="2747963"/>
            <a:ext cx="5040000" cy="3038374"/>
          </a:xfrm>
        </p:spPr>
        <p:txBody>
          <a:bodyPr numCol="1" spcCol="648000"/>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voettekst 3">
            <a:extLst>
              <a:ext uri="{FF2B5EF4-FFF2-40B4-BE49-F238E27FC236}">
                <a16:creationId xmlns:a16="http://schemas.microsoft.com/office/drawing/2014/main" id="{B67E602E-51C1-8F93-8660-1FE0E1E95CCA}"/>
              </a:ext>
            </a:extLst>
          </p:cNvPr>
          <p:cNvSpPr>
            <a:spLocks noGrp="1"/>
          </p:cNvSpPr>
          <p:nvPr>
            <p:ph type="ftr" sz="quarter" idx="18"/>
          </p:nvPr>
        </p:nvSpPr>
        <p:spPr/>
        <p:txBody>
          <a:bodyPr/>
          <a:lstStyle/>
          <a:p>
            <a:r>
              <a:rPr lang="en-US"/>
              <a:t>Optional presentation title goes here</a:t>
            </a:r>
          </a:p>
        </p:txBody>
      </p:sp>
      <p:sp>
        <p:nvSpPr>
          <p:cNvPr id="5" name="Tijdelijke aanduiding voor dianummer 4">
            <a:extLst>
              <a:ext uri="{FF2B5EF4-FFF2-40B4-BE49-F238E27FC236}">
                <a16:creationId xmlns:a16="http://schemas.microsoft.com/office/drawing/2014/main" id="{8B16C06E-9BDC-4C63-6CE1-04E314703FA4}"/>
              </a:ext>
            </a:extLst>
          </p:cNvPr>
          <p:cNvSpPr>
            <a:spLocks noGrp="1"/>
          </p:cNvSpPr>
          <p:nvPr>
            <p:ph type="sldNum" sz="quarter" idx="19"/>
          </p:nvPr>
        </p:nvSpPr>
        <p:spPr/>
        <p:txBody>
          <a:bodyPr/>
          <a:lstStyle/>
          <a:p>
            <a:fld id="{BFE9751B-2350-D04C-A3CF-C05DBF63BADD}" type="slidenum">
              <a:rPr lang="en-US" smtClean="0"/>
              <a:pPr/>
              <a:t>‹#›</a:t>
            </a:fld>
            <a:endParaRPr lang="en-US"/>
          </a:p>
        </p:txBody>
      </p:sp>
      <p:sp>
        <p:nvSpPr>
          <p:cNvPr id="6" name="Titel 5">
            <a:extLst>
              <a:ext uri="{FF2B5EF4-FFF2-40B4-BE49-F238E27FC236}">
                <a16:creationId xmlns:a16="http://schemas.microsoft.com/office/drawing/2014/main" id="{FE7C3E39-B3C8-0BC9-6740-FA824E4F90BE}"/>
              </a:ext>
            </a:extLst>
          </p:cNvPr>
          <p:cNvSpPr>
            <a:spLocks noGrp="1"/>
          </p:cNvSpPr>
          <p:nvPr>
            <p:ph type="title" hasCustomPrompt="1"/>
          </p:nvPr>
        </p:nvSpPr>
        <p:spPr/>
        <p:txBody>
          <a:bodyPr/>
          <a:lstStyle/>
          <a:p>
            <a:r>
              <a:rPr lang="en-US"/>
              <a:t>Impactful slide title </a:t>
            </a:r>
            <a:br>
              <a:rPr lang="en-US"/>
            </a:br>
            <a:r>
              <a:rPr lang="en-US"/>
              <a:t>goes here (2 rows max)</a:t>
            </a:r>
          </a:p>
        </p:txBody>
      </p:sp>
      <p:sp>
        <p:nvSpPr>
          <p:cNvPr id="2" name="Text Placeholder 20">
            <a:extLst>
              <a:ext uri="{FF2B5EF4-FFF2-40B4-BE49-F238E27FC236}">
                <a16:creationId xmlns:a16="http://schemas.microsoft.com/office/drawing/2014/main" id="{D006FC5C-5AEF-3804-6F18-3CD343039A00}"/>
              </a:ext>
            </a:extLst>
          </p:cNvPr>
          <p:cNvSpPr>
            <a:spLocks noGrp="1"/>
          </p:cNvSpPr>
          <p:nvPr>
            <p:ph type="body" sz="quarter" idx="15" hasCustomPrompt="1"/>
          </p:nvPr>
        </p:nvSpPr>
        <p:spPr>
          <a:xfrm>
            <a:off x="731838" y="1965613"/>
            <a:ext cx="5364162"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7" name="Text Placeholder 4">
            <a:extLst>
              <a:ext uri="{FF2B5EF4-FFF2-40B4-BE49-F238E27FC236}">
                <a16:creationId xmlns:a16="http://schemas.microsoft.com/office/drawing/2014/main" id="{4B934776-C25B-7DFD-375E-E53F3FE5EFDB}"/>
              </a:ext>
            </a:extLst>
          </p:cNvPr>
          <p:cNvSpPr>
            <a:spLocks noGrp="1"/>
          </p:cNvSpPr>
          <p:nvPr>
            <p:ph type="body" sz="quarter" idx="20" hasCustomPrompt="1"/>
          </p:nvPr>
        </p:nvSpPr>
        <p:spPr>
          <a:xfrm>
            <a:off x="6420162" y="2747963"/>
            <a:ext cx="5040000" cy="3038374"/>
          </a:xfrm>
        </p:spPr>
        <p:txBody>
          <a:bodyPr numCol="1" spcCol="648000"/>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a:p>
            <a:pPr lvl="1"/>
            <a:r>
              <a:rPr lang="en-US"/>
              <a:t>Second level</a:t>
            </a:r>
          </a:p>
          <a:p>
            <a:pPr lvl="2"/>
            <a:r>
              <a:rPr lang="en-US"/>
              <a:t>Third level</a:t>
            </a:r>
          </a:p>
          <a:p>
            <a:pPr lvl="3"/>
            <a:r>
              <a:rPr lang="en-US"/>
              <a:t>Fourth level</a:t>
            </a:r>
          </a:p>
          <a:p>
            <a:pPr lvl="4"/>
            <a:r>
              <a:rPr lang="en-US"/>
              <a:t>Fifth level</a:t>
            </a:r>
          </a:p>
        </p:txBody>
      </p:sp>
      <p:pic>
        <p:nvPicPr>
          <p:cNvPr id="8" name="Picture 7" descr="A screenshot of a phone&#10;&#10;Description automatically generated">
            <a:extLst>
              <a:ext uri="{FF2B5EF4-FFF2-40B4-BE49-F238E27FC236}">
                <a16:creationId xmlns:a16="http://schemas.microsoft.com/office/drawing/2014/main" id="{73D46B03-9341-DF99-5607-9B710A41C144}"/>
              </a:ext>
            </a:extLst>
          </p:cNvPr>
          <p:cNvPicPr>
            <a:picLocks noChangeAspect="1"/>
          </p:cNvPicPr>
          <p:nvPr userDrawn="1"/>
        </p:nvPicPr>
        <p:blipFill>
          <a:blip r:embed="rId2"/>
          <a:stretch>
            <a:fillRect/>
          </a:stretch>
        </p:blipFill>
        <p:spPr>
          <a:xfrm>
            <a:off x="12420000" y="319723"/>
            <a:ext cx="2520000" cy="6218555"/>
          </a:xfrm>
          <a:prstGeom prst="rect">
            <a:avLst/>
          </a:prstGeom>
        </p:spPr>
      </p:pic>
      <p:sp>
        <p:nvSpPr>
          <p:cNvPr id="9" name="Rectangle 8">
            <a:extLst>
              <a:ext uri="{FF2B5EF4-FFF2-40B4-BE49-F238E27FC236}">
                <a16:creationId xmlns:a16="http://schemas.microsoft.com/office/drawing/2014/main" id="{B36F4234-E880-891A-21A7-7C292DB8B42E}"/>
              </a:ext>
            </a:extLst>
          </p:cNvPr>
          <p:cNvSpPr>
            <a:spLocks noGrp="1" noRot="1" noMove="1" noResize="1" noEditPoints="1" noAdjustHandles="1" noChangeArrowheads="1" noChangeShapeType="1"/>
          </p:cNvSpPr>
          <p:nvPr userDrawn="1"/>
        </p:nvSpPr>
        <p:spPr>
          <a:xfrm>
            <a:off x="10859589" y="6308725"/>
            <a:ext cx="94923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11" name="Picture 10">
            <a:extLst>
              <a:ext uri="{FF2B5EF4-FFF2-40B4-BE49-F238E27FC236}">
                <a16:creationId xmlns:a16="http://schemas.microsoft.com/office/drawing/2014/main" id="{42D11190-C5BF-0CE8-04BB-95B287DE1458}"/>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12892821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text + images">
    <p:bg>
      <p:bgPr>
        <a:solidFill>
          <a:schemeClr val="accent1"/>
        </a:solid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325516B-F2C9-6705-07CB-18EDBD9936F2}"/>
              </a:ext>
            </a:extLst>
          </p:cNvPr>
          <p:cNvSpPr>
            <a:spLocks noGrp="1"/>
          </p:cNvSpPr>
          <p:nvPr>
            <p:ph type="pic" sz="quarter" idx="18" hasCustomPrompt="1"/>
          </p:nvPr>
        </p:nvSpPr>
        <p:spPr>
          <a:xfrm>
            <a:off x="6507163" y="2039837"/>
            <a:ext cx="4964838" cy="3724376"/>
          </a:xfrm>
          <a:prstGeom prst="roundRect">
            <a:avLst>
              <a:gd name="adj" fmla="val 4345"/>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3" name="Text Placeholder 4">
            <a:extLst>
              <a:ext uri="{FF2B5EF4-FFF2-40B4-BE49-F238E27FC236}">
                <a16:creationId xmlns:a16="http://schemas.microsoft.com/office/drawing/2014/main" id="{72A69AE9-C23B-A234-4888-52A822388410}"/>
              </a:ext>
            </a:extLst>
          </p:cNvPr>
          <p:cNvSpPr>
            <a:spLocks noGrp="1"/>
          </p:cNvSpPr>
          <p:nvPr>
            <p:ph type="body" sz="quarter" idx="17" hasCustomPrompt="1"/>
          </p:nvPr>
        </p:nvSpPr>
        <p:spPr>
          <a:xfrm>
            <a:off x="731839" y="2747963"/>
            <a:ext cx="5364162" cy="3038374"/>
          </a:xfrm>
        </p:spPr>
        <p:txBody>
          <a:bodyPr/>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voettekst 1">
            <a:extLst>
              <a:ext uri="{FF2B5EF4-FFF2-40B4-BE49-F238E27FC236}">
                <a16:creationId xmlns:a16="http://schemas.microsoft.com/office/drawing/2014/main" id="{16BF83A0-8AF6-4C7A-49AC-EC0729327F52}"/>
              </a:ext>
            </a:extLst>
          </p:cNvPr>
          <p:cNvSpPr>
            <a:spLocks noGrp="1"/>
          </p:cNvSpPr>
          <p:nvPr>
            <p:ph type="ftr" sz="quarter" idx="19"/>
          </p:nvPr>
        </p:nvSpPr>
        <p:spPr/>
        <p:txBody>
          <a:bodyPr/>
          <a:lstStyle/>
          <a:p>
            <a:r>
              <a:rPr lang="en-US"/>
              <a:t>Optional presentation title goes here</a:t>
            </a:r>
          </a:p>
        </p:txBody>
      </p:sp>
      <p:sp>
        <p:nvSpPr>
          <p:cNvPr id="6" name="Tijdelijke aanduiding voor dianummer 5">
            <a:extLst>
              <a:ext uri="{FF2B5EF4-FFF2-40B4-BE49-F238E27FC236}">
                <a16:creationId xmlns:a16="http://schemas.microsoft.com/office/drawing/2014/main" id="{14E89824-33AD-186F-CB2E-FCE89E2B31F7}"/>
              </a:ext>
            </a:extLst>
          </p:cNvPr>
          <p:cNvSpPr>
            <a:spLocks noGrp="1"/>
          </p:cNvSpPr>
          <p:nvPr>
            <p:ph type="sldNum" sz="quarter" idx="20"/>
          </p:nvPr>
        </p:nvSpPr>
        <p:spPr/>
        <p:txBody>
          <a:bodyPr/>
          <a:lstStyle/>
          <a:p>
            <a:fld id="{BFE9751B-2350-D04C-A3CF-C05DBF63BADD}" type="slidenum">
              <a:rPr lang="en-US" smtClean="0"/>
              <a:pPr/>
              <a:t>‹#›</a:t>
            </a:fld>
            <a:endParaRPr lang="en-US"/>
          </a:p>
        </p:txBody>
      </p:sp>
      <p:sp>
        <p:nvSpPr>
          <p:cNvPr id="7" name="Titel 6">
            <a:extLst>
              <a:ext uri="{FF2B5EF4-FFF2-40B4-BE49-F238E27FC236}">
                <a16:creationId xmlns:a16="http://schemas.microsoft.com/office/drawing/2014/main" id="{E2A6A6D2-45AB-1D9A-C7E4-1F6D87C749A6}"/>
              </a:ext>
            </a:extLst>
          </p:cNvPr>
          <p:cNvSpPr>
            <a:spLocks noGrp="1"/>
          </p:cNvSpPr>
          <p:nvPr>
            <p:ph type="title" hasCustomPrompt="1"/>
          </p:nvPr>
        </p:nvSpPr>
        <p:spPr/>
        <p:txBody>
          <a:bodyPr/>
          <a:lstStyle/>
          <a:p>
            <a:r>
              <a:rPr lang="en-US"/>
              <a:t>Impactful slide title </a:t>
            </a:r>
            <a:br>
              <a:rPr lang="en-US"/>
            </a:br>
            <a:r>
              <a:rPr lang="en-US"/>
              <a:t>goes here (2 rows max)</a:t>
            </a:r>
          </a:p>
        </p:txBody>
      </p:sp>
      <p:sp>
        <p:nvSpPr>
          <p:cNvPr id="5" name="Text Placeholder 20">
            <a:extLst>
              <a:ext uri="{FF2B5EF4-FFF2-40B4-BE49-F238E27FC236}">
                <a16:creationId xmlns:a16="http://schemas.microsoft.com/office/drawing/2014/main" id="{885DE20D-C49E-401A-1990-3ACA810097E3}"/>
              </a:ext>
            </a:extLst>
          </p:cNvPr>
          <p:cNvSpPr>
            <a:spLocks noGrp="1"/>
          </p:cNvSpPr>
          <p:nvPr>
            <p:ph type="body" sz="quarter" idx="15" hasCustomPrompt="1"/>
          </p:nvPr>
        </p:nvSpPr>
        <p:spPr>
          <a:xfrm>
            <a:off x="731838" y="1965613"/>
            <a:ext cx="5364162"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pic>
        <p:nvPicPr>
          <p:cNvPr id="8" name="Picture 7" descr="A screenshot of a computer&#10;&#10;Description automatically generated">
            <a:extLst>
              <a:ext uri="{FF2B5EF4-FFF2-40B4-BE49-F238E27FC236}">
                <a16:creationId xmlns:a16="http://schemas.microsoft.com/office/drawing/2014/main" id="{1980CE66-20C1-2AC5-61A9-70C49787D121}"/>
              </a:ext>
            </a:extLst>
          </p:cNvPr>
          <p:cNvPicPr>
            <a:picLocks noChangeAspect="1"/>
          </p:cNvPicPr>
          <p:nvPr userDrawn="1"/>
        </p:nvPicPr>
        <p:blipFill>
          <a:blip r:embed="rId2"/>
          <a:stretch>
            <a:fillRect/>
          </a:stretch>
        </p:blipFill>
        <p:spPr>
          <a:xfrm>
            <a:off x="12420000" y="794019"/>
            <a:ext cx="2520000" cy="5269962"/>
          </a:xfrm>
          <a:prstGeom prst="rect">
            <a:avLst/>
          </a:prstGeom>
        </p:spPr>
      </p:pic>
      <p:sp>
        <p:nvSpPr>
          <p:cNvPr id="9" name="Rectangle 8">
            <a:extLst>
              <a:ext uri="{FF2B5EF4-FFF2-40B4-BE49-F238E27FC236}">
                <a16:creationId xmlns:a16="http://schemas.microsoft.com/office/drawing/2014/main" id="{F9410E3E-E325-C380-4B69-8D4D3A39F925}"/>
              </a:ext>
            </a:extLst>
          </p:cNvPr>
          <p:cNvSpPr>
            <a:spLocks noGrp="1" noRot="1" noMove="1" noResize="1" noEditPoints="1" noAdjustHandles="1" noChangeArrowheads="1" noChangeShapeType="1"/>
          </p:cNvSpPr>
          <p:nvPr userDrawn="1"/>
        </p:nvSpPr>
        <p:spPr>
          <a:xfrm>
            <a:off x="10850880" y="6308725"/>
            <a:ext cx="975360"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11" name="Picture 10">
            <a:extLst>
              <a:ext uri="{FF2B5EF4-FFF2-40B4-BE49-F238E27FC236}">
                <a16:creationId xmlns:a16="http://schemas.microsoft.com/office/drawing/2014/main" id="{21EEE4C4-FF0B-4AC2-2186-2165E7969158}"/>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36240521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text + images">
    <p:bg>
      <p:bgPr>
        <a:solidFill>
          <a:schemeClr val="accent1"/>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9021853-9729-E455-ED4C-586BC380E455}"/>
              </a:ext>
            </a:extLst>
          </p:cNvPr>
          <p:cNvSpPr>
            <a:spLocks noGrp="1"/>
          </p:cNvSpPr>
          <p:nvPr>
            <p:ph type="pic" sz="quarter" idx="18" hasCustomPrompt="1"/>
          </p:nvPr>
        </p:nvSpPr>
        <p:spPr>
          <a:xfrm>
            <a:off x="3601154" y="2748539"/>
            <a:ext cx="2506662" cy="3015673"/>
          </a:xfrm>
          <a:prstGeom prst="roundRect">
            <a:avLst>
              <a:gd name="adj" fmla="val 4345"/>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9" name="Picture Placeholder 2">
            <a:extLst>
              <a:ext uri="{FF2B5EF4-FFF2-40B4-BE49-F238E27FC236}">
                <a16:creationId xmlns:a16="http://schemas.microsoft.com/office/drawing/2014/main" id="{68884825-4A18-3236-5033-A1E8A7A1DDA5}"/>
              </a:ext>
            </a:extLst>
          </p:cNvPr>
          <p:cNvSpPr>
            <a:spLocks noGrp="1"/>
          </p:cNvSpPr>
          <p:nvPr>
            <p:ph type="pic" sz="quarter" idx="20" hasCustomPrompt="1"/>
          </p:nvPr>
        </p:nvSpPr>
        <p:spPr>
          <a:xfrm>
            <a:off x="9313228" y="2748539"/>
            <a:ext cx="2506662" cy="3015673"/>
          </a:xfrm>
          <a:prstGeom prst="roundRect">
            <a:avLst>
              <a:gd name="adj" fmla="val 4345"/>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16" name="Text Placeholder 12">
            <a:extLst>
              <a:ext uri="{FF2B5EF4-FFF2-40B4-BE49-F238E27FC236}">
                <a16:creationId xmlns:a16="http://schemas.microsoft.com/office/drawing/2014/main" id="{7DAD6346-EEFF-87AC-9D3D-5C84B9D5A685}"/>
              </a:ext>
            </a:extLst>
          </p:cNvPr>
          <p:cNvSpPr>
            <a:spLocks noGrp="1"/>
          </p:cNvSpPr>
          <p:nvPr>
            <p:ph type="body" sz="quarter" idx="21"/>
          </p:nvPr>
        </p:nvSpPr>
        <p:spPr>
          <a:xfrm>
            <a:off x="731838" y="2747963"/>
            <a:ext cx="2519362"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783F1D00-78F4-1E96-1B9B-183F616A1B2B}"/>
              </a:ext>
            </a:extLst>
          </p:cNvPr>
          <p:cNvSpPr>
            <a:spLocks noGrp="1"/>
          </p:cNvSpPr>
          <p:nvPr>
            <p:ph type="body" sz="quarter" idx="22"/>
          </p:nvPr>
        </p:nvSpPr>
        <p:spPr>
          <a:xfrm>
            <a:off x="6437499" y="2747963"/>
            <a:ext cx="2532126"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voettekst 1">
            <a:extLst>
              <a:ext uri="{FF2B5EF4-FFF2-40B4-BE49-F238E27FC236}">
                <a16:creationId xmlns:a16="http://schemas.microsoft.com/office/drawing/2014/main" id="{B7FCDFF1-AF07-9C31-1743-EB4070AB8351}"/>
              </a:ext>
            </a:extLst>
          </p:cNvPr>
          <p:cNvSpPr>
            <a:spLocks noGrp="1"/>
          </p:cNvSpPr>
          <p:nvPr>
            <p:ph type="ftr" sz="quarter" idx="23"/>
          </p:nvPr>
        </p:nvSpPr>
        <p:spPr/>
        <p:txBody>
          <a:bodyPr/>
          <a:lstStyle/>
          <a:p>
            <a:r>
              <a:rPr lang="en-US"/>
              <a:t>Optional presentation title goes here</a:t>
            </a:r>
          </a:p>
        </p:txBody>
      </p:sp>
      <p:sp>
        <p:nvSpPr>
          <p:cNvPr id="3" name="Tijdelijke aanduiding voor dianummer 2">
            <a:extLst>
              <a:ext uri="{FF2B5EF4-FFF2-40B4-BE49-F238E27FC236}">
                <a16:creationId xmlns:a16="http://schemas.microsoft.com/office/drawing/2014/main" id="{8432A559-EA65-6A6F-DBE6-7FFD5D77B396}"/>
              </a:ext>
            </a:extLst>
          </p:cNvPr>
          <p:cNvSpPr>
            <a:spLocks noGrp="1"/>
          </p:cNvSpPr>
          <p:nvPr>
            <p:ph type="sldNum" sz="quarter" idx="24"/>
          </p:nvPr>
        </p:nvSpPr>
        <p:spPr/>
        <p:txBody>
          <a:bodyPr/>
          <a:lstStyle/>
          <a:p>
            <a:fld id="{BFE9751B-2350-D04C-A3CF-C05DBF63BADD}" type="slidenum">
              <a:rPr lang="en-US" smtClean="0"/>
              <a:pPr/>
              <a:t>‹#›</a:t>
            </a:fld>
            <a:endParaRPr lang="en-US"/>
          </a:p>
        </p:txBody>
      </p:sp>
      <p:sp>
        <p:nvSpPr>
          <p:cNvPr id="4" name="Titel 3">
            <a:extLst>
              <a:ext uri="{FF2B5EF4-FFF2-40B4-BE49-F238E27FC236}">
                <a16:creationId xmlns:a16="http://schemas.microsoft.com/office/drawing/2014/main" id="{AF6CD9C1-B6F2-1C95-6B84-FA2083817F6D}"/>
              </a:ext>
            </a:extLst>
          </p:cNvPr>
          <p:cNvSpPr>
            <a:spLocks noGrp="1"/>
          </p:cNvSpPr>
          <p:nvPr>
            <p:ph type="title" hasCustomPrompt="1"/>
          </p:nvPr>
        </p:nvSpPr>
        <p:spPr/>
        <p:txBody>
          <a:bodyPr/>
          <a:lstStyle/>
          <a:p>
            <a:r>
              <a:rPr lang="en-US"/>
              <a:t>Impactful slide title </a:t>
            </a:r>
            <a:br>
              <a:rPr lang="en-US"/>
            </a:br>
            <a:r>
              <a:rPr lang="en-US"/>
              <a:t>goes here (2 rows max)</a:t>
            </a:r>
          </a:p>
        </p:txBody>
      </p:sp>
      <p:sp>
        <p:nvSpPr>
          <p:cNvPr id="6" name="Text Placeholder 20">
            <a:extLst>
              <a:ext uri="{FF2B5EF4-FFF2-40B4-BE49-F238E27FC236}">
                <a16:creationId xmlns:a16="http://schemas.microsoft.com/office/drawing/2014/main" id="{F8186AEB-BFE6-03E1-4F69-DD2440F6669D}"/>
              </a:ext>
            </a:extLst>
          </p:cNvPr>
          <p:cNvSpPr>
            <a:spLocks noGrp="1"/>
          </p:cNvSpPr>
          <p:nvPr>
            <p:ph type="body" sz="quarter" idx="15" hasCustomPrompt="1"/>
          </p:nvPr>
        </p:nvSpPr>
        <p:spPr>
          <a:xfrm>
            <a:off x="731838" y="1965613"/>
            <a:ext cx="5364162"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pic>
        <p:nvPicPr>
          <p:cNvPr id="7" name="Picture 6" descr="A screenshot of a computer&#10;&#10;Description automatically generated">
            <a:extLst>
              <a:ext uri="{FF2B5EF4-FFF2-40B4-BE49-F238E27FC236}">
                <a16:creationId xmlns:a16="http://schemas.microsoft.com/office/drawing/2014/main" id="{D4E48459-8198-AF1F-47F7-065E32433D47}"/>
              </a:ext>
            </a:extLst>
          </p:cNvPr>
          <p:cNvPicPr>
            <a:picLocks noChangeAspect="1"/>
          </p:cNvPicPr>
          <p:nvPr userDrawn="1"/>
        </p:nvPicPr>
        <p:blipFill>
          <a:blip r:embed="rId2"/>
          <a:stretch>
            <a:fillRect/>
          </a:stretch>
        </p:blipFill>
        <p:spPr>
          <a:xfrm>
            <a:off x="12420000" y="794019"/>
            <a:ext cx="2520000" cy="5269962"/>
          </a:xfrm>
          <a:prstGeom prst="rect">
            <a:avLst/>
          </a:prstGeom>
        </p:spPr>
      </p:pic>
      <p:sp>
        <p:nvSpPr>
          <p:cNvPr id="8" name="Rectangle 7">
            <a:extLst>
              <a:ext uri="{FF2B5EF4-FFF2-40B4-BE49-F238E27FC236}">
                <a16:creationId xmlns:a16="http://schemas.microsoft.com/office/drawing/2014/main" id="{7B3CC272-B3A5-2AD9-04D5-2B071C5F6409}"/>
              </a:ext>
            </a:extLst>
          </p:cNvPr>
          <p:cNvSpPr>
            <a:spLocks noGrp="1" noRot="1" noMove="1" noResize="1" noEditPoints="1" noAdjustHandles="1" noChangeArrowheads="1" noChangeShapeType="1"/>
          </p:cNvSpPr>
          <p:nvPr userDrawn="1"/>
        </p:nvSpPr>
        <p:spPr>
          <a:xfrm>
            <a:off x="10850880" y="6308725"/>
            <a:ext cx="969010"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11" name="Picture 10">
            <a:extLst>
              <a:ext uri="{FF2B5EF4-FFF2-40B4-BE49-F238E27FC236}">
                <a16:creationId xmlns:a16="http://schemas.microsoft.com/office/drawing/2014/main" id="{844E38BA-790E-3A5D-3E17-275D58495137}"/>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41318231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text + images">
    <p:spTree>
      <p:nvGrpSpPr>
        <p:cNvPr id="1" name=""/>
        <p:cNvGrpSpPr/>
        <p:nvPr/>
      </p:nvGrpSpPr>
      <p:grpSpPr>
        <a:xfrm>
          <a:off x="0" y="0"/>
          <a:ext cx="0" cy="0"/>
          <a:chOff x="0" y="0"/>
          <a:chExt cx="0" cy="0"/>
        </a:xfrm>
      </p:grpSpPr>
      <p:sp>
        <p:nvSpPr>
          <p:cNvPr id="25" name="Picture Placeholder 17">
            <a:extLst>
              <a:ext uri="{FF2B5EF4-FFF2-40B4-BE49-F238E27FC236}">
                <a16:creationId xmlns:a16="http://schemas.microsoft.com/office/drawing/2014/main" id="{6782D856-C7DE-2CCB-EFF3-99BD80900C50}"/>
              </a:ext>
            </a:extLst>
          </p:cNvPr>
          <p:cNvSpPr>
            <a:spLocks noGrp="1"/>
          </p:cNvSpPr>
          <p:nvPr>
            <p:ph type="pic" sz="quarter" idx="17" hasCustomPrompt="1"/>
          </p:nvPr>
        </p:nvSpPr>
        <p:spPr>
          <a:xfrm>
            <a:off x="731838" y="2627999"/>
            <a:ext cx="2533387" cy="1890001"/>
          </a:xfrm>
          <a:prstGeom prst="roundRect">
            <a:avLst>
              <a:gd name="adj" fmla="val 7682"/>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5" name="Text Placeholder 3">
            <a:extLst>
              <a:ext uri="{FF2B5EF4-FFF2-40B4-BE49-F238E27FC236}">
                <a16:creationId xmlns:a16="http://schemas.microsoft.com/office/drawing/2014/main" id="{CC2EC871-94EF-9D2C-58FE-04EBE0B23A9C}"/>
              </a:ext>
            </a:extLst>
          </p:cNvPr>
          <p:cNvSpPr>
            <a:spLocks noGrp="1"/>
          </p:cNvSpPr>
          <p:nvPr>
            <p:ph type="body" sz="quarter" idx="24"/>
          </p:nvPr>
        </p:nvSpPr>
        <p:spPr>
          <a:xfrm>
            <a:off x="746125" y="4693683"/>
            <a:ext cx="2533387" cy="1087204"/>
          </a:xfrm>
        </p:spPr>
        <p:txBody>
          <a:bodyPr/>
          <a:lstStyle/>
          <a:p>
            <a:pPr lvl="0"/>
            <a:r>
              <a:rPr lang="en-US"/>
              <a:t>Click to edit Master text styles</a:t>
            </a:r>
          </a:p>
          <a:p>
            <a:pPr lvl="1"/>
            <a:r>
              <a:rPr lang="en-US"/>
              <a:t>Second level</a:t>
            </a:r>
          </a:p>
          <a:p>
            <a:pPr lvl="2"/>
            <a:r>
              <a:rPr lang="en-US"/>
              <a:t>Third level</a:t>
            </a:r>
          </a:p>
        </p:txBody>
      </p:sp>
      <p:sp>
        <p:nvSpPr>
          <p:cNvPr id="3" name="Tijdelijke aanduiding voor voettekst 2">
            <a:extLst>
              <a:ext uri="{FF2B5EF4-FFF2-40B4-BE49-F238E27FC236}">
                <a16:creationId xmlns:a16="http://schemas.microsoft.com/office/drawing/2014/main" id="{BA785340-0EF7-AE3D-2B1A-657FBD025CDE}"/>
              </a:ext>
            </a:extLst>
          </p:cNvPr>
          <p:cNvSpPr>
            <a:spLocks noGrp="1"/>
          </p:cNvSpPr>
          <p:nvPr>
            <p:ph type="ftr" sz="quarter" idx="34"/>
          </p:nvPr>
        </p:nvSpPr>
        <p:spPr/>
        <p:txBody>
          <a:bodyPr/>
          <a:lstStyle/>
          <a:p>
            <a:r>
              <a:rPr lang="en-US"/>
              <a:t>Optional presentation title goes here</a:t>
            </a:r>
          </a:p>
        </p:txBody>
      </p:sp>
      <p:sp>
        <p:nvSpPr>
          <p:cNvPr id="4" name="Tijdelijke aanduiding voor dianummer 3">
            <a:extLst>
              <a:ext uri="{FF2B5EF4-FFF2-40B4-BE49-F238E27FC236}">
                <a16:creationId xmlns:a16="http://schemas.microsoft.com/office/drawing/2014/main" id="{7649D4F1-533D-027D-6610-592E36C02FEA}"/>
              </a:ext>
            </a:extLst>
          </p:cNvPr>
          <p:cNvSpPr>
            <a:spLocks noGrp="1"/>
          </p:cNvSpPr>
          <p:nvPr>
            <p:ph type="sldNum" sz="quarter" idx="35"/>
          </p:nvPr>
        </p:nvSpPr>
        <p:spPr/>
        <p:txBody>
          <a:bodyPr/>
          <a:lstStyle/>
          <a:p>
            <a:fld id="{BFE9751B-2350-D04C-A3CF-C05DBF63BADD}" type="slidenum">
              <a:rPr lang="en-US" smtClean="0"/>
              <a:pPr/>
              <a:t>‹#›</a:t>
            </a:fld>
            <a:endParaRPr lang="en-US"/>
          </a:p>
        </p:txBody>
      </p:sp>
      <p:sp>
        <p:nvSpPr>
          <p:cNvPr id="8" name="Titel 7">
            <a:extLst>
              <a:ext uri="{FF2B5EF4-FFF2-40B4-BE49-F238E27FC236}">
                <a16:creationId xmlns:a16="http://schemas.microsoft.com/office/drawing/2014/main" id="{AB3FC585-E8BA-560C-A8AE-79CDF723A847}"/>
              </a:ext>
            </a:extLst>
          </p:cNvPr>
          <p:cNvSpPr>
            <a:spLocks noGrp="1"/>
          </p:cNvSpPr>
          <p:nvPr>
            <p:ph type="title" hasCustomPrompt="1"/>
          </p:nvPr>
        </p:nvSpPr>
        <p:spPr/>
        <p:txBody>
          <a:bodyPr/>
          <a:lstStyle/>
          <a:p>
            <a:r>
              <a:rPr lang="en-US"/>
              <a:t>Impactful slide title </a:t>
            </a:r>
            <a:br>
              <a:rPr lang="en-US"/>
            </a:br>
            <a:r>
              <a:rPr lang="en-US"/>
              <a:t>goes here (2 rows max)</a:t>
            </a:r>
          </a:p>
        </p:txBody>
      </p:sp>
      <p:sp>
        <p:nvSpPr>
          <p:cNvPr id="2" name="Text Placeholder 20">
            <a:extLst>
              <a:ext uri="{FF2B5EF4-FFF2-40B4-BE49-F238E27FC236}">
                <a16:creationId xmlns:a16="http://schemas.microsoft.com/office/drawing/2014/main" id="{C9C4A351-1A9B-4BC4-09B3-ED4745F68939}"/>
              </a:ext>
            </a:extLst>
          </p:cNvPr>
          <p:cNvSpPr>
            <a:spLocks noGrp="1"/>
          </p:cNvSpPr>
          <p:nvPr>
            <p:ph type="body" sz="quarter" idx="15" hasCustomPrompt="1"/>
          </p:nvPr>
        </p:nvSpPr>
        <p:spPr>
          <a:xfrm>
            <a:off x="731838" y="1965613"/>
            <a:ext cx="5364162"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20" name="Picture Placeholder 17">
            <a:extLst>
              <a:ext uri="{FF2B5EF4-FFF2-40B4-BE49-F238E27FC236}">
                <a16:creationId xmlns:a16="http://schemas.microsoft.com/office/drawing/2014/main" id="{70A5E3A4-A96A-FF3A-6786-58BE23B1331C}"/>
              </a:ext>
            </a:extLst>
          </p:cNvPr>
          <p:cNvSpPr>
            <a:spLocks noGrp="1"/>
          </p:cNvSpPr>
          <p:nvPr>
            <p:ph type="pic" sz="quarter" idx="36" hasCustomPrompt="1"/>
          </p:nvPr>
        </p:nvSpPr>
        <p:spPr>
          <a:xfrm>
            <a:off x="3444558" y="2976450"/>
            <a:ext cx="2533387" cy="1890001"/>
          </a:xfrm>
          <a:prstGeom prst="roundRect">
            <a:avLst>
              <a:gd name="adj" fmla="val 7682"/>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21" name="Text Placeholder 3">
            <a:extLst>
              <a:ext uri="{FF2B5EF4-FFF2-40B4-BE49-F238E27FC236}">
                <a16:creationId xmlns:a16="http://schemas.microsoft.com/office/drawing/2014/main" id="{D1D58DCF-B454-8631-EC24-C34C6513A25D}"/>
              </a:ext>
            </a:extLst>
          </p:cNvPr>
          <p:cNvSpPr>
            <a:spLocks noGrp="1"/>
          </p:cNvSpPr>
          <p:nvPr>
            <p:ph type="body" sz="quarter" idx="37"/>
          </p:nvPr>
        </p:nvSpPr>
        <p:spPr>
          <a:xfrm>
            <a:off x="3458845" y="5042134"/>
            <a:ext cx="2533387" cy="1087204"/>
          </a:xfrm>
        </p:spPr>
        <p:txBody>
          <a:bodyPr/>
          <a:lstStyle/>
          <a:p>
            <a:pPr lvl="0"/>
            <a:r>
              <a:rPr lang="en-US"/>
              <a:t>Click to edit Master text styles</a:t>
            </a:r>
          </a:p>
          <a:p>
            <a:pPr lvl="1"/>
            <a:r>
              <a:rPr lang="en-US"/>
              <a:t>Second level</a:t>
            </a:r>
          </a:p>
          <a:p>
            <a:pPr lvl="2"/>
            <a:r>
              <a:rPr lang="en-US"/>
              <a:t>Third level</a:t>
            </a:r>
          </a:p>
        </p:txBody>
      </p:sp>
      <p:sp>
        <p:nvSpPr>
          <p:cNvPr id="22" name="Picture Placeholder 17">
            <a:extLst>
              <a:ext uri="{FF2B5EF4-FFF2-40B4-BE49-F238E27FC236}">
                <a16:creationId xmlns:a16="http://schemas.microsoft.com/office/drawing/2014/main" id="{927AA02D-8202-C32A-74D9-3D057B0C69EF}"/>
              </a:ext>
            </a:extLst>
          </p:cNvPr>
          <p:cNvSpPr>
            <a:spLocks noGrp="1"/>
          </p:cNvSpPr>
          <p:nvPr>
            <p:ph type="pic" sz="quarter" idx="38" hasCustomPrompt="1"/>
          </p:nvPr>
        </p:nvSpPr>
        <p:spPr>
          <a:xfrm>
            <a:off x="6171565" y="2627999"/>
            <a:ext cx="2533387" cy="1890001"/>
          </a:xfrm>
          <a:prstGeom prst="roundRect">
            <a:avLst>
              <a:gd name="adj" fmla="val 7682"/>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24" name="Text Placeholder 3">
            <a:extLst>
              <a:ext uri="{FF2B5EF4-FFF2-40B4-BE49-F238E27FC236}">
                <a16:creationId xmlns:a16="http://schemas.microsoft.com/office/drawing/2014/main" id="{69122AC4-9969-1BB4-C435-A7CB28070549}"/>
              </a:ext>
            </a:extLst>
          </p:cNvPr>
          <p:cNvSpPr>
            <a:spLocks noGrp="1"/>
          </p:cNvSpPr>
          <p:nvPr>
            <p:ph type="body" sz="quarter" idx="39"/>
          </p:nvPr>
        </p:nvSpPr>
        <p:spPr>
          <a:xfrm>
            <a:off x="6185852" y="4693683"/>
            <a:ext cx="2533387" cy="1087204"/>
          </a:xfrm>
        </p:spPr>
        <p:txBody>
          <a:bodyPr/>
          <a:lstStyle/>
          <a:p>
            <a:pPr lvl="0"/>
            <a:r>
              <a:rPr lang="en-US"/>
              <a:t>Click to edit Master text styles</a:t>
            </a:r>
          </a:p>
          <a:p>
            <a:pPr lvl="1"/>
            <a:r>
              <a:rPr lang="en-US"/>
              <a:t>Second level</a:t>
            </a:r>
          </a:p>
          <a:p>
            <a:pPr lvl="2"/>
            <a:r>
              <a:rPr lang="en-US"/>
              <a:t>Third level</a:t>
            </a:r>
          </a:p>
        </p:txBody>
      </p:sp>
      <p:sp>
        <p:nvSpPr>
          <p:cNvPr id="26" name="Picture Placeholder 17">
            <a:extLst>
              <a:ext uri="{FF2B5EF4-FFF2-40B4-BE49-F238E27FC236}">
                <a16:creationId xmlns:a16="http://schemas.microsoft.com/office/drawing/2014/main" id="{CEE9106D-A816-D4E7-8504-873690B2BD4A}"/>
              </a:ext>
            </a:extLst>
          </p:cNvPr>
          <p:cNvSpPr>
            <a:spLocks noGrp="1"/>
          </p:cNvSpPr>
          <p:nvPr>
            <p:ph type="pic" sz="quarter" idx="40" hasCustomPrompt="1"/>
          </p:nvPr>
        </p:nvSpPr>
        <p:spPr>
          <a:xfrm>
            <a:off x="8924925" y="2976450"/>
            <a:ext cx="2533387" cy="1890001"/>
          </a:xfrm>
          <a:prstGeom prst="roundRect">
            <a:avLst>
              <a:gd name="adj" fmla="val 7682"/>
            </a:avLst>
          </a:prstGeom>
          <a:solidFill>
            <a:schemeClr val="accent1">
              <a:lumMod val="20000"/>
              <a:lumOff val="80000"/>
            </a:schemeClr>
          </a:solidFill>
        </p:spPr>
        <p:txBody>
          <a:bodyPr anchor="ctr"/>
          <a:lstStyle>
            <a:lvl1pPr marL="0" indent="0" algn="ctr">
              <a:buFontTx/>
              <a:buNone/>
              <a:defRPr/>
            </a:lvl1pPr>
          </a:lstStyle>
          <a:p>
            <a:r>
              <a:rPr lang="en-US"/>
              <a:t>Picture here</a:t>
            </a:r>
          </a:p>
        </p:txBody>
      </p:sp>
      <p:sp>
        <p:nvSpPr>
          <p:cNvPr id="27" name="Text Placeholder 3">
            <a:extLst>
              <a:ext uri="{FF2B5EF4-FFF2-40B4-BE49-F238E27FC236}">
                <a16:creationId xmlns:a16="http://schemas.microsoft.com/office/drawing/2014/main" id="{068DB9DB-DAAD-903C-160E-04F971960D6A}"/>
              </a:ext>
            </a:extLst>
          </p:cNvPr>
          <p:cNvSpPr>
            <a:spLocks noGrp="1"/>
          </p:cNvSpPr>
          <p:nvPr>
            <p:ph type="body" sz="quarter" idx="41"/>
          </p:nvPr>
        </p:nvSpPr>
        <p:spPr>
          <a:xfrm>
            <a:off x="8939212" y="5042134"/>
            <a:ext cx="2533387" cy="1087204"/>
          </a:xfrm>
        </p:spPr>
        <p:txBody>
          <a:bodyPr/>
          <a:lstStyle/>
          <a:p>
            <a:pPr lvl="0"/>
            <a:r>
              <a:rPr lang="en-US"/>
              <a:t>Click to edit Master text styles</a:t>
            </a:r>
          </a:p>
          <a:p>
            <a:pPr lvl="1"/>
            <a:r>
              <a:rPr lang="en-US"/>
              <a:t>Second level</a:t>
            </a:r>
          </a:p>
          <a:p>
            <a:pPr lvl="2"/>
            <a:r>
              <a:rPr lang="en-US"/>
              <a:t>Third level</a:t>
            </a:r>
          </a:p>
        </p:txBody>
      </p:sp>
      <p:pic>
        <p:nvPicPr>
          <p:cNvPr id="6" name="Picture 5" descr="A screenshot of a computer&#10;&#10;Description automatically generated">
            <a:extLst>
              <a:ext uri="{FF2B5EF4-FFF2-40B4-BE49-F238E27FC236}">
                <a16:creationId xmlns:a16="http://schemas.microsoft.com/office/drawing/2014/main" id="{B4F67C1D-59E3-912B-7BCB-67C7CF83E382}"/>
              </a:ext>
            </a:extLst>
          </p:cNvPr>
          <p:cNvPicPr>
            <a:picLocks noChangeAspect="1"/>
          </p:cNvPicPr>
          <p:nvPr userDrawn="1"/>
        </p:nvPicPr>
        <p:blipFill>
          <a:blip r:embed="rId2"/>
          <a:stretch>
            <a:fillRect/>
          </a:stretch>
        </p:blipFill>
        <p:spPr>
          <a:xfrm>
            <a:off x="12420000" y="794019"/>
            <a:ext cx="2520000" cy="5269962"/>
          </a:xfrm>
          <a:prstGeom prst="rect">
            <a:avLst/>
          </a:prstGeom>
        </p:spPr>
      </p:pic>
      <p:sp>
        <p:nvSpPr>
          <p:cNvPr id="7" name="Rectangle 6">
            <a:extLst>
              <a:ext uri="{FF2B5EF4-FFF2-40B4-BE49-F238E27FC236}">
                <a16:creationId xmlns:a16="http://schemas.microsoft.com/office/drawing/2014/main" id="{5D206FD9-3422-1F5C-F529-9902DFA4C8A0}"/>
              </a:ext>
            </a:extLst>
          </p:cNvPr>
          <p:cNvSpPr>
            <a:spLocks noGrp="1" noRot="1" noMove="1" noResize="1" noEditPoints="1" noAdjustHandles="1" noChangeArrowheads="1" noChangeShapeType="1"/>
          </p:cNvSpPr>
          <p:nvPr userDrawn="1"/>
        </p:nvSpPr>
        <p:spPr>
          <a:xfrm>
            <a:off x="10859589" y="6308725"/>
            <a:ext cx="87956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10" name="Picture 9">
            <a:extLst>
              <a:ext uri="{FF2B5EF4-FFF2-40B4-BE49-F238E27FC236}">
                <a16:creationId xmlns:a16="http://schemas.microsoft.com/office/drawing/2014/main" id="{9DCA4692-A8F5-EEAB-63E1-E30A1B827CA6}"/>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636082096"/>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images">
    <p:bg>
      <p:bgPr>
        <a:solidFill>
          <a:schemeClr val="tx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F461E93E-C4A4-4C7D-E07F-8B89DEEE388C}"/>
              </a:ext>
            </a:extLst>
          </p:cNvPr>
          <p:cNvSpPr/>
          <p:nvPr userDrawn="1"/>
        </p:nvSpPr>
        <p:spPr>
          <a:xfrm>
            <a:off x="1" y="0"/>
            <a:ext cx="12191713" cy="6858001"/>
          </a:xfrm>
          <a:custGeom>
            <a:avLst/>
            <a:gdLst>
              <a:gd name="connsiteX0" fmla="*/ 0 w 12191713"/>
              <a:gd name="connsiteY0" fmla="*/ 0 h 6858001"/>
              <a:gd name="connsiteX1" fmla="*/ 876300 w 12191713"/>
              <a:gd name="connsiteY1" fmla="*/ 0 h 6858001"/>
              <a:gd name="connsiteX2" fmla="*/ 876300 w 12191713"/>
              <a:gd name="connsiteY2" fmla="*/ 1 h 6858001"/>
              <a:gd name="connsiteX3" fmla="*/ 12191713 w 12191713"/>
              <a:gd name="connsiteY3" fmla="*/ 1 h 6858001"/>
              <a:gd name="connsiteX4" fmla="*/ 12191713 w 12191713"/>
              <a:gd name="connsiteY4" fmla="*/ 5417635 h 6858001"/>
              <a:gd name="connsiteX5" fmla="*/ 12185781 w 12191713"/>
              <a:gd name="connsiteY5" fmla="*/ 5415176 h 6858001"/>
              <a:gd name="connsiteX6" fmla="*/ 11751498 w 12191713"/>
              <a:gd name="connsiteY6" fmla="*/ 5487311 h 6858001"/>
              <a:gd name="connsiteX7" fmla="*/ 11605954 w 12191713"/>
              <a:gd name="connsiteY7" fmla="*/ 5695715 h 6858001"/>
              <a:gd name="connsiteX8" fmla="*/ 10616944 w 12191713"/>
              <a:gd name="connsiteY8" fmla="*/ 5584335 h 6858001"/>
              <a:gd name="connsiteX9" fmla="*/ 9620592 w 12191713"/>
              <a:gd name="connsiteY9" fmla="*/ 6126895 h 6858001"/>
              <a:gd name="connsiteX10" fmla="*/ 8580498 w 12191713"/>
              <a:gd name="connsiteY10" fmla="*/ 6441073 h 6858001"/>
              <a:gd name="connsiteX11" fmla="*/ 7992420 w 12191713"/>
              <a:gd name="connsiteY11" fmla="*/ 5720933 h 6858001"/>
              <a:gd name="connsiteX12" fmla="*/ 6969119 w 12191713"/>
              <a:gd name="connsiteY12" fmla="*/ 5876452 h 6858001"/>
              <a:gd name="connsiteX13" fmla="*/ 6348146 w 12191713"/>
              <a:gd name="connsiteY13" fmla="*/ 6856841 h 6858001"/>
              <a:gd name="connsiteX14" fmla="*/ 6347444 w 12191713"/>
              <a:gd name="connsiteY14" fmla="*/ 6858001 h 6858001"/>
              <a:gd name="connsiteX15" fmla="*/ 372111 w 12191713"/>
              <a:gd name="connsiteY15" fmla="*/ 6858001 h 6858001"/>
              <a:gd name="connsiteX16" fmla="*/ 372111 w 12191713"/>
              <a:gd name="connsiteY16" fmla="*/ 6858000 h 6858001"/>
              <a:gd name="connsiteX17" fmla="*/ 0 w 12191713"/>
              <a:gd name="connsiteY1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1713" h="6858001">
                <a:moveTo>
                  <a:pt x="0" y="0"/>
                </a:moveTo>
                <a:lnTo>
                  <a:pt x="876300" y="0"/>
                </a:lnTo>
                <a:lnTo>
                  <a:pt x="876300" y="1"/>
                </a:lnTo>
                <a:lnTo>
                  <a:pt x="12191713" y="1"/>
                </a:lnTo>
                <a:lnTo>
                  <a:pt x="12191713" y="5417635"/>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39" y="6142646"/>
                  <a:pt x="6536009" y="6515332"/>
                  <a:pt x="6348146" y="6856841"/>
                </a:cubicBezTo>
                <a:lnTo>
                  <a:pt x="6347444" y="6858001"/>
                </a:lnTo>
                <a:lnTo>
                  <a:pt x="372111" y="6858001"/>
                </a:lnTo>
                <a:lnTo>
                  <a:pt x="372111"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8" name="Text Placeholder 16">
            <a:extLst>
              <a:ext uri="{FF2B5EF4-FFF2-40B4-BE49-F238E27FC236}">
                <a16:creationId xmlns:a16="http://schemas.microsoft.com/office/drawing/2014/main" id="{4A8C3E89-E04D-F627-3C20-57B8E6912C60}"/>
              </a:ext>
            </a:extLst>
          </p:cNvPr>
          <p:cNvSpPr>
            <a:spLocks noGrp="1"/>
          </p:cNvSpPr>
          <p:nvPr>
            <p:ph type="body" sz="quarter" idx="16" hasCustomPrompt="1"/>
          </p:nvPr>
        </p:nvSpPr>
        <p:spPr>
          <a:xfrm>
            <a:off x="731838" y="2882629"/>
            <a:ext cx="3608826" cy="1710278"/>
          </a:xfrm>
        </p:spPr>
        <p:txBody>
          <a:bodyPr anchor="b"/>
          <a:lstStyle>
            <a:lvl1pPr marL="0" indent="0">
              <a:lnSpc>
                <a:spcPct val="100000"/>
              </a:lnSpc>
              <a:spcBef>
                <a:spcPts val="0"/>
              </a:spcBef>
              <a:buFontTx/>
              <a:buNone/>
              <a:defRPr sz="3600" b="1">
                <a:solidFill>
                  <a:schemeClr val="tx1"/>
                </a:solidFill>
                <a:latin typeface="+mj-lt"/>
              </a:defRPr>
            </a:lvl1pPr>
          </a:lstStyle>
          <a:p>
            <a:pPr lvl="0"/>
            <a:r>
              <a:rPr lang="en-US"/>
              <a:t>Impactful slide</a:t>
            </a:r>
          </a:p>
          <a:p>
            <a:pPr lvl="0"/>
            <a:r>
              <a:rPr lang="en-US"/>
              <a:t>Title goes here</a:t>
            </a:r>
          </a:p>
          <a:p>
            <a:pPr lvl="0"/>
            <a:r>
              <a:rPr lang="en-US"/>
              <a:t>(3 rows max)</a:t>
            </a:r>
          </a:p>
        </p:txBody>
      </p:sp>
      <p:sp>
        <p:nvSpPr>
          <p:cNvPr id="19" name="Text Placeholder 20">
            <a:extLst>
              <a:ext uri="{FF2B5EF4-FFF2-40B4-BE49-F238E27FC236}">
                <a16:creationId xmlns:a16="http://schemas.microsoft.com/office/drawing/2014/main" id="{75FF9D40-1F53-7E03-B616-B365B7FAC5AF}"/>
              </a:ext>
            </a:extLst>
          </p:cNvPr>
          <p:cNvSpPr>
            <a:spLocks noGrp="1"/>
          </p:cNvSpPr>
          <p:nvPr>
            <p:ph type="body" sz="quarter" idx="15" hasCustomPrompt="1"/>
          </p:nvPr>
        </p:nvSpPr>
        <p:spPr>
          <a:xfrm>
            <a:off x="731837" y="4802629"/>
            <a:ext cx="3572153" cy="829502"/>
          </a:xfrm>
        </p:spPr>
        <p:txBody>
          <a:bodyPr>
            <a:noAutofit/>
          </a:bodyPr>
          <a:lstStyle>
            <a:lvl1pPr marL="0" indent="0">
              <a:spcBef>
                <a:spcPts val="0"/>
              </a:spcBef>
              <a:buFontTx/>
              <a:buNone/>
              <a:defRPr sz="1600" b="1">
                <a:solidFill>
                  <a:schemeClr val="tx1"/>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a:t>
            </a:r>
            <a:br>
              <a:rPr lang="en-US"/>
            </a:br>
            <a:r>
              <a:rPr lang="en-US"/>
              <a:t>(2 row max)</a:t>
            </a:r>
          </a:p>
        </p:txBody>
      </p:sp>
      <p:sp>
        <p:nvSpPr>
          <p:cNvPr id="22" name="Picture Placeholder 17">
            <a:extLst>
              <a:ext uri="{FF2B5EF4-FFF2-40B4-BE49-F238E27FC236}">
                <a16:creationId xmlns:a16="http://schemas.microsoft.com/office/drawing/2014/main" id="{39572CD0-D3D7-D13E-BB5A-403CF55F829B}"/>
              </a:ext>
            </a:extLst>
          </p:cNvPr>
          <p:cNvSpPr>
            <a:spLocks noGrp="1"/>
          </p:cNvSpPr>
          <p:nvPr>
            <p:ph type="pic" sz="quarter" idx="17" hasCustomPrompt="1"/>
          </p:nvPr>
        </p:nvSpPr>
        <p:spPr>
          <a:xfrm>
            <a:off x="-3056" y="-6569"/>
            <a:ext cx="12191237" cy="2520000"/>
          </a:xfrm>
          <a:prstGeom prst="rect">
            <a:avLst/>
          </a:prstGeom>
          <a:solidFill>
            <a:schemeClr val="accent1">
              <a:lumMod val="20000"/>
              <a:lumOff val="80000"/>
            </a:schemeClr>
          </a:solidFill>
        </p:spPr>
        <p:txBody>
          <a:bodyPr anchor="ctr"/>
          <a:lstStyle>
            <a:lvl1pPr algn="ctr">
              <a:defRPr>
                <a:solidFill>
                  <a:schemeClr val="tx1"/>
                </a:solidFill>
              </a:defRPr>
            </a:lvl1pPr>
          </a:lstStyle>
          <a:p>
            <a:r>
              <a:rPr lang="en-US"/>
              <a:t>Picture here</a:t>
            </a:r>
          </a:p>
        </p:txBody>
      </p:sp>
      <p:sp>
        <p:nvSpPr>
          <p:cNvPr id="30" name="Text Placeholder 25">
            <a:extLst>
              <a:ext uri="{FF2B5EF4-FFF2-40B4-BE49-F238E27FC236}">
                <a16:creationId xmlns:a16="http://schemas.microsoft.com/office/drawing/2014/main" id="{899928A5-25B0-4CA3-57C1-5958E1BF43C1}"/>
              </a:ext>
            </a:extLst>
          </p:cNvPr>
          <p:cNvSpPr>
            <a:spLocks noGrp="1"/>
          </p:cNvSpPr>
          <p:nvPr>
            <p:ph type="body" sz="quarter" idx="18" hasCustomPrompt="1"/>
          </p:nvPr>
        </p:nvSpPr>
        <p:spPr>
          <a:xfrm>
            <a:off x="4669201" y="3257122"/>
            <a:ext cx="6802800" cy="2242341"/>
          </a:xfrm>
        </p:spPr>
        <p:txBody>
          <a:bodyPr numCol="2" spcCol="576000"/>
          <a:lstStyle>
            <a:lvl1pPr marL="0" indent="0">
              <a:buFontTx/>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Lorem ipsum dolor sit amet, consectetuer adipiscing elit. </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voettekst 1">
            <a:extLst>
              <a:ext uri="{FF2B5EF4-FFF2-40B4-BE49-F238E27FC236}">
                <a16:creationId xmlns:a16="http://schemas.microsoft.com/office/drawing/2014/main" id="{0308A71F-AFD8-73C7-AC58-CA62571F9226}"/>
              </a:ext>
            </a:extLst>
          </p:cNvPr>
          <p:cNvSpPr>
            <a:spLocks noGrp="1"/>
          </p:cNvSpPr>
          <p:nvPr>
            <p:ph type="ftr" sz="quarter" idx="19"/>
          </p:nvPr>
        </p:nvSpPr>
        <p:spPr/>
        <p:txBody>
          <a:bodyPr/>
          <a:lstStyle>
            <a:lvl1pPr>
              <a:defRPr>
                <a:solidFill>
                  <a:schemeClr val="tx1"/>
                </a:solidFill>
              </a:defRPr>
            </a:lvl1pPr>
          </a:lstStyle>
          <a:p>
            <a:r>
              <a:rPr lang="en-US"/>
              <a:t>Optional presentation title goes here</a:t>
            </a:r>
          </a:p>
        </p:txBody>
      </p:sp>
      <p:sp>
        <p:nvSpPr>
          <p:cNvPr id="5" name="Tijdelijke aanduiding voor dianummer 4">
            <a:extLst>
              <a:ext uri="{FF2B5EF4-FFF2-40B4-BE49-F238E27FC236}">
                <a16:creationId xmlns:a16="http://schemas.microsoft.com/office/drawing/2014/main" id="{CD10AAD7-8737-F895-B83C-4368CDE2B9D6}"/>
              </a:ext>
            </a:extLst>
          </p:cNvPr>
          <p:cNvSpPr>
            <a:spLocks noGrp="1"/>
          </p:cNvSpPr>
          <p:nvPr>
            <p:ph type="sldNum" sz="quarter" idx="20"/>
          </p:nvPr>
        </p:nvSpPr>
        <p:spPr/>
        <p:txBody>
          <a:bodyPr/>
          <a:lstStyle>
            <a:lvl1pPr>
              <a:defRPr>
                <a:solidFill>
                  <a:schemeClr val="tx1"/>
                </a:solidFill>
              </a:defRPr>
            </a:lvl1pPr>
          </a:lstStyle>
          <a:p>
            <a:fld id="{BFE9751B-2350-D04C-A3CF-C05DBF63BADD}" type="slidenum">
              <a:rPr lang="en-US" smtClean="0"/>
              <a:pPr/>
              <a:t>‹#›</a:t>
            </a:fld>
            <a:endParaRPr lang="en-US"/>
          </a:p>
        </p:txBody>
      </p:sp>
      <p:pic>
        <p:nvPicPr>
          <p:cNvPr id="3" name="Graphic 2">
            <a:extLst>
              <a:ext uri="{FF2B5EF4-FFF2-40B4-BE49-F238E27FC236}">
                <a16:creationId xmlns:a16="http://schemas.microsoft.com/office/drawing/2014/main" id="{6417ED26-F76C-205D-823C-6E309B98D4B5}"/>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4277239D-B0EB-8541-2D4A-7DF0FECBEFA0}"/>
              </a:ext>
            </a:extLst>
          </p:cNvPr>
          <p:cNvPicPr>
            <a:picLocks noChangeAspect="1"/>
          </p:cNvPicPr>
          <p:nvPr userDrawn="1"/>
        </p:nvPicPr>
        <p:blipFill>
          <a:blip r:embed="rId3"/>
          <a:stretch>
            <a:fillRect/>
          </a:stretch>
        </p:blipFill>
        <p:spPr>
          <a:xfrm>
            <a:off x="12420000" y="794019"/>
            <a:ext cx="2520000" cy="5269962"/>
          </a:xfrm>
          <a:prstGeom prst="rect">
            <a:avLst/>
          </a:prstGeom>
        </p:spPr>
      </p:pic>
      <p:sp>
        <p:nvSpPr>
          <p:cNvPr id="6" name="Rectangle 5">
            <a:extLst>
              <a:ext uri="{FF2B5EF4-FFF2-40B4-BE49-F238E27FC236}">
                <a16:creationId xmlns:a16="http://schemas.microsoft.com/office/drawing/2014/main" id="{004E258E-C552-0512-A3B4-859470B310B9}"/>
              </a:ext>
            </a:extLst>
          </p:cNvPr>
          <p:cNvSpPr>
            <a:spLocks noGrp="1" noRot="1" noMove="1" noResize="1" noEditPoints="1" noAdjustHandles="1" noChangeArrowheads="1" noChangeShapeType="1"/>
          </p:cNvSpPr>
          <p:nvPr userDrawn="1"/>
        </p:nvSpPr>
        <p:spPr>
          <a:xfrm>
            <a:off x="10734675" y="6224587"/>
            <a:ext cx="1085215" cy="533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7" name="Picture 6">
            <a:extLst>
              <a:ext uri="{FF2B5EF4-FFF2-40B4-BE49-F238E27FC236}">
                <a16:creationId xmlns:a16="http://schemas.microsoft.com/office/drawing/2014/main" id="{50AB6AA8-8185-AD5E-B757-E2F2CA1F7CFC}"/>
              </a:ext>
            </a:extLst>
          </p:cNvPr>
          <p:cNvPicPr>
            <a:picLocks noChangeAspect="1"/>
          </p:cNvPicPr>
          <p:nvPr userDrawn="1"/>
        </p:nvPicPr>
        <p:blipFill>
          <a:blip r:embed="rId4"/>
          <a:srcRect/>
          <a:stretch/>
        </p:blipFill>
        <p:spPr>
          <a:xfrm>
            <a:off x="10917422" y="6434730"/>
            <a:ext cx="719718" cy="279714"/>
          </a:xfrm>
          <a:prstGeom prst="rect">
            <a:avLst/>
          </a:prstGeom>
        </p:spPr>
      </p:pic>
    </p:spTree>
    <p:extLst>
      <p:ext uri="{BB962C8B-B14F-4D97-AF65-F5344CB8AC3E}">
        <p14:creationId xmlns:p14="http://schemas.microsoft.com/office/powerpoint/2010/main" val="18714077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Images">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BF7F495-2A7C-993A-9D22-7465E3D2F054}"/>
              </a:ext>
            </a:extLst>
          </p:cNvPr>
          <p:cNvSpPr/>
          <p:nvPr userDrawn="1"/>
        </p:nvSpPr>
        <p:spPr>
          <a:xfrm>
            <a:off x="0" y="-1"/>
            <a:ext cx="12192000" cy="18587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a16="http://schemas.microsoft.com/office/drawing/2014/main" id="{0E977A0D-5FA0-5FBB-A6E1-3551AA901F0A}"/>
              </a:ext>
            </a:extLst>
          </p:cNvPr>
          <p:cNvSpPr>
            <a:spLocks noGrp="1"/>
          </p:cNvSpPr>
          <p:nvPr>
            <p:ph type="pic" sz="quarter" idx="17" hasCustomPrompt="1"/>
          </p:nvPr>
        </p:nvSpPr>
        <p:spPr>
          <a:xfrm>
            <a:off x="2" y="1858780"/>
            <a:ext cx="12191713" cy="4999220"/>
          </a:xfrm>
          <a:custGeom>
            <a:avLst/>
            <a:gdLst>
              <a:gd name="connsiteX0" fmla="*/ 0 w 12191713"/>
              <a:gd name="connsiteY0" fmla="*/ 0 h 4999220"/>
              <a:gd name="connsiteX1" fmla="*/ 12191713 w 12191713"/>
              <a:gd name="connsiteY1" fmla="*/ 0 h 4999220"/>
              <a:gd name="connsiteX2" fmla="*/ 12191713 w 12191713"/>
              <a:gd name="connsiteY2" fmla="*/ 3558855 h 4999220"/>
              <a:gd name="connsiteX3" fmla="*/ 12185781 w 12191713"/>
              <a:gd name="connsiteY3" fmla="*/ 3556396 h 4999220"/>
              <a:gd name="connsiteX4" fmla="*/ 11751498 w 12191713"/>
              <a:gd name="connsiteY4" fmla="*/ 3628531 h 4999220"/>
              <a:gd name="connsiteX5" fmla="*/ 11605954 w 12191713"/>
              <a:gd name="connsiteY5" fmla="*/ 3836935 h 4999220"/>
              <a:gd name="connsiteX6" fmla="*/ 10616944 w 12191713"/>
              <a:gd name="connsiteY6" fmla="*/ 3725555 h 4999220"/>
              <a:gd name="connsiteX7" fmla="*/ 9620592 w 12191713"/>
              <a:gd name="connsiteY7" fmla="*/ 4268115 h 4999220"/>
              <a:gd name="connsiteX8" fmla="*/ 8580498 w 12191713"/>
              <a:gd name="connsiteY8" fmla="*/ 4582293 h 4999220"/>
              <a:gd name="connsiteX9" fmla="*/ 7992420 w 12191713"/>
              <a:gd name="connsiteY9" fmla="*/ 3862153 h 4999220"/>
              <a:gd name="connsiteX10" fmla="*/ 6969119 w 12191713"/>
              <a:gd name="connsiteY10" fmla="*/ 4017672 h 4999220"/>
              <a:gd name="connsiteX11" fmla="*/ 6348146 w 12191713"/>
              <a:gd name="connsiteY11" fmla="*/ 4998061 h 4999220"/>
              <a:gd name="connsiteX12" fmla="*/ 6347445 w 12191713"/>
              <a:gd name="connsiteY12" fmla="*/ 4999220 h 4999220"/>
              <a:gd name="connsiteX13" fmla="*/ 372111 w 12191713"/>
              <a:gd name="connsiteY13" fmla="*/ 4999220 h 4999220"/>
              <a:gd name="connsiteX14" fmla="*/ 0 w 12191713"/>
              <a:gd name="connsiteY14" fmla="*/ 4999220 h 499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1713" h="4999220">
                <a:moveTo>
                  <a:pt x="0" y="0"/>
                </a:moveTo>
                <a:lnTo>
                  <a:pt x="12191713" y="0"/>
                </a:lnTo>
                <a:lnTo>
                  <a:pt x="12191713" y="3558855"/>
                </a:lnTo>
                <a:lnTo>
                  <a:pt x="12185781" y="3556396"/>
                </a:lnTo>
                <a:cubicBezTo>
                  <a:pt x="12027493" y="3502407"/>
                  <a:pt x="11862574" y="3506159"/>
                  <a:pt x="11751498" y="3628531"/>
                </a:cubicBezTo>
                <a:cubicBezTo>
                  <a:pt x="11694822" y="3690871"/>
                  <a:pt x="11663336" y="3775286"/>
                  <a:pt x="11605954" y="3836935"/>
                </a:cubicBezTo>
                <a:cubicBezTo>
                  <a:pt x="11360372" y="4100340"/>
                  <a:pt x="10964342" y="3769679"/>
                  <a:pt x="10616944" y="3725555"/>
                </a:cubicBezTo>
                <a:cubicBezTo>
                  <a:pt x="10233874" y="3677219"/>
                  <a:pt x="9910962" y="3999104"/>
                  <a:pt x="9620592" y="4268115"/>
                </a:cubicBezTo>
                <a:cubicBezTo>
                  <a:pt x="9330224" y="4537113"/>
                  <a:pt x="8914950" y="4784401"/>
                  <a:pt x="8580498" y="4582293"/>
                </a:cubicBezTo>
                <a:cubicBezTo>
                  <a:pt x="8317770" y="4423281"/>
                  <a:pt x="8235214" y="4052695"/>
                  <a:pt x="7992420" y="3862153"/>
                </a:cubicBezTo>
                <a:cubicBezTo>
                  <a:pt x="7692598" y="3626770"/>
                  <a:pt x="7245499" y="3751463"/>
                  <a:pt x="6969119" y="4017672"/>
                </a:cubicBezTo>
                <a:cubicBezTo>
                  <a:pt x="6692739" y="4283866"/>
                  <a:pt x="6536009" y="4656552"/>
                  <a:pt x="6348146" y="4998061"/>
                </a:cubicBezTo>
                <a:lnTo>
                  <a:pt x="6347445" y="4999220"/>
                </a:lnTo>
                <a:lnTo>
                  <a:pt x="372111" y="4999220"/>
                </a:lnTo>
                <a:lnTo>
                  <a:pt x="0" y="4999220"/>
                </a:lnTo>
                <a:close/>
              </a:path>
            </a:pathLst>
          </a:custGeom>
          <a:solidFill>
            <a:schemeClr val="accent1">
              <a:lumMod val="20000"/>
              <a:lumOff val="80000"/>
            </a:schemeClr>
          </a:solidFill>
        </p:spPr>
        <p:txBody>
          <a:bodyPr wrap="square" anchor="ctr">
            <a:noAutofit/>
          </a:bodyPr>
          <a:lstStyle>
            <a:lvl1pPr algn="ctr">
              <a:defRPr/>
            </a:lvl1pPr>
          </a:lstStyle>
          <a:p>
            <a:r>
              <a:rPr lang="en-US"/>
              <a:t>Picture here</a:t>
            </a:r>
          </a:p>
        </p:txBody>
      </p:sp>
      <p:sp>
        <p:nvSpPr>
          <p:cNvPr id="23" name="Text Placeholder 22">
            <a:extLst>
              <a:ext uri="{FF2B5EF4-FFF2-40B4-BE49-F238E27FC236}">
                <a16:creationId xmlns:a16="http://schemas.microsoft.com/office/drawing/2014/main" id="{92A95F34-DE82-7CE5-6933-49B72F939589}"/>
              </a:ext>
            </a:extLst>
          </p:cNvPr>
          <p:cNvSpPr>
            <a:spLocks noGrp="1"/>
          </p:cNvSpPr>
          <p:nvPr>
            <p:ph type="body" sz="quarter" idx="18" hasCustomPrompt="1"/>
          </p:nvPr>
        </p:nvSpPr>
        <p:spPr>
          <a:xfrm>
            <a:off x="746125" y="488858"/>
            <a:ext cx="10714038" cy="881063"/>
          </a:xfrm>
        </p:spPr>
        <p:txBody>
          <a:bodyPr anchor="ctr"/>
          <a:lstStyle>
            <a:lvl1pPr marL="0" indent="0">
              <a:buNone/>
              <a:defRPr sz="3600" b="1">
                <a:solidFill>
                  <a:schemeClr val="bg1"/>
                </a:solidFill>
                <a:latin typeface="+mj-lt"/>
              </a:defRPr>
            </a:lvl1pPr>
            <a:lvl2pPr marL="457200" indent="0">
              <a:buNone/>
              <a:defRPr sz="3200" b="1">
                <a:solidFill>
                  <a:schemeClr val="bg1"/>
                </a:solidFill>
                <a:latin typeface="+mj-lt"/>
              </a:defRPr>
            </a:lvl2pPr>
            <a:lvl3pPr>
              <a:defRPr b="1">
                <a:solidFill>
                  <a:schemeClr val="bg1"/>
                </a:solidFill>
                <a:latin typeface="+mj-lt"/>
              </a:defRPr>
            </a:lvl3pPr>
            <a:lvl4pPr>
              <a:defRPr b="1">
                <a:solidFill>
                  <a:schemeClr val="bg1"/>
                </a:solidFill>
                <a:latin typeface="+mj-lt"/>
              </a:defRPr>
            </a:lvl4pPr>
            <a:lvl5pPr>
              <a:defRPr b="1">
                <a:solidFill>
                  <a:schemeClr val="bg1"/>
                </a:solidFill>
                <a:latin typeface="+mj-lt"/>
              </a:defRPr>
            </a:lvl5pPr>
          </a:lstStyle>
          <a:p>
            <a:pPr lvl="0"/>
            <a:r>
              <a:rPr lang="en-US"/>
              <a:t>Impactful slide title goes here (1 row max)</a:t>
            </a:r>
          </a:p>
        </p:txBody>
      </p:sp>
      <p:sp>
        <p:nvSpPr>
          <p:cNvPr id="2" name="Tijdelijke aanduiding voor voettekst 1">
            <a:extLst>
              <a:ext uri="{FF2B5EF4-FFF2-40B4-BE49-F238E27FC236}">
                <a16:creationId xmlns:a16="http://schemas.microsoft.com/office/drawing/2014/main" id="{561A7952-7F5F-69E7-3DFA-0710254BD926}"/>
              </a:ext>
            </a:extLst>
          </p:cNvPr>
          <p:cNvSpPr>
            <a:spLocks noGrp="1"/>
          </p:cNvSpPr>
          <p:nvPr>
            <p:ph type="ftr" sz="quarter" idx="19"/>
          </p:nvPr>
        </p:nvSpPr>
        <p:spPr/>
        <p:txBody>
          <a:bodyPr/>
          <a:lstStyle>
            <a:lvl1pPr algn="l">
              <a:defRPr>
                <a:solidFill>
                  <a:schemeClr val="bg1"/>
                </a:solidFill>
              </a:defRPr>
            </a:lvl1pPr>
          </a:lstStyle>
          <a:p>
            <a:r>
              <a:rPr lang="en-US"/>
              <a:t>Optional presentation title goes here</a:t>
            </a:r>
          </a:p>
        </p:txBody>
      </p:sp>
      <p:sp>
        <p:nvSpPr>
          <p:cNvPr id="4" name="Tijdelijke aanduiding voor dianummer 3">
            <a:extLst>
              <a:ext uri="{FF2B5EF4-FFF2-40B4-BE49-F238E27FC236}">
                <a16:creationId xmlns:a16="http://schemas.microsoft.com/office/drawing/2014/main" id="{ED7F398D-087E-C253-990E-ED11BCE462CD}"/>
              </a:ext>
            </a:extLst>
          </p:cNvPr>
          <p:cNvSpPr>
            <a:spLocks noGrp="1"/>
          </p:cNvSpPr>
          <p:nvPr>
            <p:ph type="sldNum" sz="quarter" idx="20"/>
          </p:nvPr>
        </p:nvSpPr>
        <p:spPr/>
        <p:txBody>
          <a:bodyPr/>
          <a:lstStyle>
            <a:lvl1pPr>
              <a:defRPr>
                <a:solidFill>
                  <a:schemeClr val="bg1"/>
                </a:solidFill>
              </a:defRPr>
            </a:lvl1pPr>
          </a:lstStyle>
          <a:p>
            <a:fld id="{BFE9751B-2350-D04C-A3CF-C05DBF63BADD}" type="slidenum">
              <a:rPr lang="en-US" smtClean="0"/>
              <a:pPr/>
              <a:t>‹#›</a:t>
            </a:fld>
            <a:endParaRPr lang="en-US"/>
          </a:p>
        </p:txBody>
      </p:sp>
      <p:pic>
        <p:nvPicPr>
          <p:cNvPr id="3" name="Graphic 2">
            <a:extLst>
              <a:ext uri="{FF2B5EF4-FFF2-40B4-BE49-F238E27FC236}">
                <a16:creationId xmlns:a16="http://schemas.microsoft.com/office/drawing/2014/main" id="{C30C041D-B533-334C-6FC3-36C2EC545649}"/>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E0004A44-86A5-3B83-9A16-09A74C1211C2}"/>
              </a:ext>
            </a:extLst>
          </p:cNvPr>
          <p:cNvPicPr>
            <a:picLocks noChangeAspect="1"/>
          </p:cNvPicPr>
          <p:nvPr userDrawn="1"/>
        </p:nvPicPr>
        <p:blipFill>
          <a:blip r:embed="rId3"/>
          <a:stretch>
            <a:fillRect/>
          </a:stretch>
        </p:blipFill>
        <p:spPr>
          <a:xfrm>
            <a:off x="12420000" y="794019"/>
            <a:ext cx="2520000" cy="5269962"/>
          </a:xfrm>
          <a:prstGeom prst="rect">
            <a:avLst/>
          </a:prstGeom>
        </p:spPr>
      </p:pic>
      <p:sp>
        <p:nvSpPr>
          <p:cNvPr id="6" name="Rectangle 5">
            <a:extLst>
              <a:ext uri="{FF2B5EF4-FFF2-40B4-BE49-F238E27FC236}">
                <a16:creationId xmlns:a16="http://schemas.microsoft.com/office/drawing/2014/main" id="{5790BCE5-B0A8-333D-BF9E-8C8F596D4E76}"/>
              </a:ext>
            </a:extLst>
          </p:cNvPr>
          <p:cNvSpPr>
            <a:spLocks noGrp="1" noRot="1" noMove="1" noResize="1" noEditPoints="1" noAdjustHandles="1" noChangeArrowheads="1" noChangeShapeType="1"/>
          </p:cNvSpPr>
          <p:nvPr userDrawn="1"/>
        </p:nvSpPr>
        <p:spPr>
          <a:xfrm>
            <a:off x="10868297" y="6308725"/>
            <a:ext cx="836023"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8" name="Picture 7">
            <a:extLst>
              <a:ext uri="{FF2B5EF4-FFF2-40B4-BE49-F238E27FC236}">
                <a16:creationId xmlns:a16="http://schemas.microsoft.com/office/drawing/2014/main" id="{CDE89746-3316-3E27-4102-0549DDD06BD8}"/>
              </a:ext>
            </a:extLst>
          </p:cNvPr>
          <p:cNvPicPr>
            <a:picLocks noChangeAspect="1"/>
          </p:cNvPicPr>
          <p:nvPr userDrawn="1"/>
        </p:nvPicPr>
        <p:blipFill>
          <a:blip r:embed="rId4"/>
          <a:srcRect/>
          <a:stretch/>
        </p:blipFill>
        <p:spPr>
          <a:xfrm>
            <a:off x="10917421" y="6374674"/>
            <a:ext cx="874245" cy="339770"/>
          </a:xfrm>
          <a:prstGeom prst="rect">
            <a:avLst/>
          </a:prstGeom>
        </p:spPr>
      </p:pic>
    </p:spTree>
    <p:extLst>
      <p:ext uri="{BB962C8B-B14F-4D97-AF65-F5344CB8AC3E}">
        <p14:creationId xmlns:p14="http://schemas.microsoft.com/office/powerpoint/2010/main" val="4677203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and Two Images">
    <p:bg>
      <p:bgPr>
        <a:solidFill>
          <a:schemeClr val="tx1"/>
        </a:soli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40398D08-CE14-37D9-6202-069B5E2CA719}"/>
              </a:ext>
            </a:extLst>
          </p:cNvPr>
          <p:cNvSpPr/>
          <p:nvPr userDrawn="1"/>
        </p:nvSpPr>
        <p:spPr>
          <a:xfrm>
            <a:off x="0" y="0"/>
            <a:ext cx="12192000" cy="6858001"/>
          </a:xfrm>
          <a:custGeom>
            <a:avLst/>
            <a:gdLst>
              <a:gd name="connsiteX0" fmla="*/ 0 w 12192000"/>
              <a:gd name="connsiteY0" fmla="*/ 0 h 6858001"/>
              <a:gd name="connsiteX1" fmla="*/ 876300 w 12192000"/>
              <a:gd name="connsiteY1" fmla="*/ 0 h 6858001"/>
              <a:gd name="connsiteX2" fmla="*/ 876300 w 12192000"/>
              <a:gd name="connsiteY2" fmla="*/ 1 h 6858001"/>
              <a:gd name="connsiteX3" fmla="*/ 12192000 w 12192000"/>
              <a:gd name="connsiteY3" fmla="*/ 1 h 6858001"/>
              <a:gd name="connsiteX4" fmla="*/ 12192000 w 12192000"/>
              <a:gd name="connsiteY4" fmla="*/ 5417754 h 6858001"/>
              <a:gd name="connsiteX5" fmla="*/ 12185781 w 12192000"/>
              <a:gd name="connsiteY5" fmla="*/ 5415176 h 6858001"/>
              <a:gd name="connsiteX6" fmla="*/ 11751498 w 12192000"/>
              <a:gd name="connsiteY6" fmla="*/ 5487311 h 6858001"/>
              <a:gd name="connsiteX7" fmla="*/ 11605954 w 12192000"/>
              <a:gd name="connsiteY7" fmla="*/ 5695715 h 6858001"/>
              <a:gd name="connsiteX8" fmla="*/ 10616944 w 12192000"/>
              <a:gd name="connsiteY8" fmla="*/ 5584335 h 6858001"/>
              <a:gd name="connsiteX9" fmla="*/ 9620592 w 12192000"/>
              <a:gd name="connsiteY9" fmla="*/ 6126895 h 6858001"/>
              <a:gd name="connsiteX10" fmla="*/ 8580498 w 12192000"/>
              <a:gd name="connsiteY10" fmla="*/ 6441073 h 6858001"/>
              <a:gd name="connsiteX11" fmla="*/ 7992420 w 12192000"/>
              <a:gd name="connsiteY11" fmla="*/ 5720933 h 6858001"/>
              <a:gd name="connsiteX12" fmla="*/ 6969119 w 12192000"/>
              <a:gd name="connsiteY12" fmla="*/ 5876452 h 6858001"/>
              <a:gd name="connsiteX13" fmla="*/ 6348146 w 12192000"/>
              <a:gd name="connsiteY13" fmla="*/ 6856841 h 6858001"/>
              <a:gd name="connsiteX14" fmla="*/ 6347445 w 12192000"/>
              <a:gd name="connsiteY14" fmla="*/ 6858001 h 6858001"/>
              <a:gd name="connsiteX15" fmla="*/ 372111 w 12192000"/>
              <a:gd name="connsiteY15" fmla="*/ 6858001 h 6858001"/>
              <a:gd name="connsiteX16" fmla="*/ 372111 w 12192000"/>
              <a:gd name="connsiteY16" fmla="*/ 6858000 h 6858001"/>
              <a:gd name="connsiteX17" fmla="*/ 0 w 12192000"/>
              <a:gd name="connsiteY17" fmla="*/ 6858000 h 6858001"/>
              <a:gd name="connsiteX18" fmla="*/ 0 w 12192000"/>
              <a:gd name="connsiteY18"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1">
                <a:moveTo>
                  <a:pt x="0" y="0"/>
                </a:moveTo>
                <a:lnTo>
                  <a:pt x="876300" y="0"/>
                </a:lnTo>
                <a:lnTo>
                  <a:pt x="876300" y="1"/>
                </a:lnTo>
                <a:lnTo>
                  <a:pt x="12192000" y="1"/>
                </a:lnTo>
                <a:lnTo>
                  <a:pt x="12192000" y="5417754"/>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40" y="6142646"/>
                  <a:pt x="6536009" y="6515332"/>
                  <a:pt x="6348146" y="6856841"/>
                </a:cubicBezTo>
                <a:lnTo>
                  <a:pt x="6347445" y="6858001"/>
                </a:lnTo>
                <a:lnTo>
                  <a:pt x="372111" y="6858001"/>
                </a:lnTo>
                <a:lnTo>
                  <a:pt x="372111" y="6858000"/>
                </a:lnTo>
                <a:lnTo>
                  <a:pt x="0" y="6858000"/>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3" name="Text Placeholder 22">
            <a:extLst>
              <a:ext uri="{FF2B5EF4-FFF2-40B4-BE49-F238E27FC236}">
                <a16:creationId xmlns:a16="http://schemas.microsoft.com/office/drawing/2014/main" id="{92A95F34-DE82-7CE5-6933-49B72F939589}"/>
              </a:ext>
            </a:extLst>
          </p:cNvPr>
          <p:cNvSpPr>
            <a:spLocks noGrp="1"/>
          </p:cNvSpPr>
          <p:nvPr>
            <p:ph type="body" sz="quarter" idx="18" hasCustomPrompt="1"/>
          </p:nvPr>
        </p:nvSpPr>
        <p:spPr>
          <a:xfrm>
            <a:off x="746125" y="488858"/>
            <a:ext cx="10714038" cy="881063"/>
          </a:xfrm>
        </p:spPr>
        <p:txBody>
          <a:bodyPr anchor="ctr"/>
          <a:lstStyle>
            <a:lvl1pPr marL="0" indent="0">
              <a:buNone/>
              <a:defRPr sz="3600" b="1">
                <a:solidFill>
                  <a:schemeClr val="tx1"/>
                </a:solidFill>
                <a:latin typeface="+mj-lt"/>
              </a:defRPr>
            </a:lvl1pPr>
            <a:lvl2pPr marL="457200" indent="0">
              <a:buNone/>
              <a:defRPr sz="3200" b="1">
                <a:solidFill>
                  <a:schemeClr val="bg1"/>
                </a:solidFill>
                <a:latin typeface="+mj-lt"/>
              </a:defRPr>
            </a:lvl2pPr>
            <a:lvl3pPr>
              <a:defRPr b="1">
                <a:solidFill>
                  <a:schemeClr val="bg1"/>
                </a:solidFill>
                <a:latin typeface="+mj-lt"/>
              </a:defRPr>
            </a:lvl3pPr>
            <a:lvl4pPr>
              <a:defRPr b="1">
                <a:solidFill>
                  <a:schemeClr val="bg1"/>
                </a:solidFill>
                <a:latin typeface="+mj-lt"/>
              </a:defRPr>
            </a:lvl4pPr>
            <a:lvl5pPr>
              <a:defRPr b="1">
                <a:solidFill>
                  <a:schemeClr val="bg1"/>
                </a:solidFill>
                <a:latin typeface="+mj-lt"/>
              </a:defRPr>
            </a:lvl5pPr>
          </a:lstStyle>
          <a:p>
            <a:pPr lvl="0"/>
            <a:r>
              <a:rPr lang="en-US"/>
              <a:t>Impactful slide title goes here (1 row max)</a:t>
            </a:r>
          </a:p>
        </p:txBody>
      </p:sp>
      <p:sp>
        <p:nvSpPr>
          <p:cNvPr id="4" name="Picture Placeholder 11">
            <a:extLst>
              <a:ext uri="{FF2B5EF4-FFF2-40B4-BE49-F238E27FC236}">
                <a16:creationId xmlns:a16="http://schemas.microsoft.com/office/drawing/2014/main" id="{8D1C10B1-65C4-A9BC-8900-B40CB770E4B9}"/>
              </a:ext>
            </a:extLst>
          </p:cNvPr>
          <p:cNvSpPr>
            <a:spLocks noGrp="1"/>
          </p:cNvSpPr>
          <p:nvPr>
            <p:ph type="pic" sz="quarter" idx="17" hasCustomPrompt="1"/>
          </p:nvPr>
        </p:nvSpPr>
        <p:spPr>
          <a:xfrm>
            <a:off x="731838" y="1873771"/>
            <a:ext cx="4724582" cy="3492710"/>
          </a:xfrm>
          <a:prstGeom prst="roundRect">
            <a:avLst>
              <a:gd name="adj" fmla="val 8492"/>
            </a:avLst>
          </a:prstGeom>
          <a:solidFill>
            <a:schemeClr val="accent1">
              <a:lumMod val="20000"/>
              <a:lumOff val="80000"/>
            </a:schemeClr>
          </a:solidFill>
        </p:spPr>
        <p:txBody>
          <a:bodyPr anchor="ctr"/>
          <a:lstStyle>
            <a:lvl1pPr algn="ctr">
              <a:defRPr>
                <a:solidFill>
                  <a:schemeClr val="tx1"/>
                </a:solidFill>
              </a:defRPr>
            </a:lvl1pPr>
          </a:lstStyle>
          <a:p>
            <a:r>
              <a:rPr lang="en-US"/>
              <a:t>Picture here</a:t>
            </a:r>
          </a:p>
        </p:txBody>
      </p:sp>
      <p:sp>
        <p:nvSpPr>
          <p:cNvPr id="10" name="Picture Placeholder 11">
            <a:extLst>
              <a:ext uri="{FF2B5EF4-FFF2-40B4-BE49-F238E27FC236}">
                <a16:creationId xmlns:a16="http://schemas.microsoft.com/office/drawing/2014/main" id="{25CC28B9-271F-BB25-7384-4BF701544130}"/>
              </a:ext>
            </a:extLst>
          </p:cNvPr>
          <p:cNvSpPr>
            <a:spLocks noGrp="1"/>
          </p:cNvSpPr>
          <p:nvPr>
            <p:ph type="pic" sz="quarter" idx="20" hasCustomPrompt="1"/>
          </p:nvPr>
        </p:nvSpPr>
        <p:spPr>
          <a:xfrm>
            <a:off x="6735582" y="1873771"/>
            <a:ext cx="4724582" cy="3492710"/>
          </a:xfrm>
          <a:prstGeom prst="roundRect">
            <a:avLst>
              <a:gd name="adj" fmla="val 8492"/>
            </a:avLst>
          </a:prstGeom>
          <a:solidFill>
            <a:schemeClr val="accent1">
              <a:lumMod val="20000"/>
              <a:lumOff val="80000"/>
            </a:schemeClr>
          </a:solidFill>
        </p:spPr>
        <p:txBody>
          <a:bodyPr anchor="ctr"/>
          <a:lstStyle>
            <a:lvl1pPr algn="ctr">
              <a:defRPr>
                <a:solidFill>
                  <a:schemeClr val="tx1"/>
                </a:solidFill>
              </a:defRPr>
            </a:lvl1pPr>
          </a:lstStyle>
          <a:p>
            <a:r>
              <a:rPr lang="en-US"/>
              <a:t>Picture here</a:t>
            </a:r>
          </a:p>
        </p:txBody>
      </p:sp>
      <p:sp>
        <p:nvSpPr>
          <p:cNvPr id="5" name="Tijdelijke aanduiding voor voettekst 4">
            <a:extLst>
              <a:ext uri="{FF2B5EF4-FFF2-40B4-BE49-F238E27FC236}">
                <a16:creationId xmlns:a16="http://schemas.microsoft.com/office/drawing/2014/main" id="{1CE7BB60-635F-5C76-B0A0-90204C3759C3}"/>
              </a:ext>
            </a:extLst>
          </p:cNvPr>
          <p:cNvSpPr>
            <a:spLocks noGrp="1"/>
          </p:cNvSpPr>
          <p:nvPr>
            <p:ph type="ftr" sz="quarter" idx="21"/>
          </p:nvPr>
        </p:nvSpPr>
        <p:spPr/>
        <p:txBody>
          <a:bodyPr/>
          <a:lstStyle>
            <a:lvl1pPr>
              <a:defRPr>
                <a:solidFill>
                  <a:schemeClr val="tx1"/>
                </a:solidFill>
              </a:defRPr>
            </a:lvl1pPr>
          </a:lstStyle>
          <a:p>
            <a:r>
              <a:rPr lang="en-US"/>
              <a:t>Optional presentation title goes here</a:t>
            </a:r>
          </a:p>
        </p:txBody>
      </p:sp>
      <p:sp>
        <p:nvSpPr>
          <p:cNvPr id="6" name="Tijdelijke aanduiding voor dianummer 5">
            <a:extLst>
              <a:ext uri="{FF2B5EF4-FFF2-40B4-BE49-F238E27FC236}">
                <a16:creationId xmlns:a16="http://schemas.microsoft.com/office/drawing/2014/main" id="{EFD93EF7-F060-FE3E-EDD4-E825D1F07A32}"/>
              </a:ext>
            </a:extLst>
          </p:cNvPr>
          <p:cNvSpPr>
            <a:spLocks noGrp="1"/>
          </p:cNvSpPr>
          <p:nvPr>
            <p:ph type="sldNum" sz="quarter" idx="22"/>
          </p:nvPr>
        </p:nvSpPr>
        <p:spPr/>
        <p:txBody>
          <a:bodyPr/>
          <a:lstStyle>
            <a:lvl1pPr>
              <a:defRPr>
                <a:solidFill>
                  <a:schemeClr val="tx1"/>
                </a:solidFill>
              </a:defRPr>
            </a:lvl1pPr>
          </a:lstStyle>
          <a:p>
            <a:fld id="{BFE9751B-2350-D04C-A3CF-C05DBF63BADD}" type="slidenum">
              <a:rPr lang="en-US" smtClean="0"/>
              <a:pPr/>
              <a:t>‹#›</a:t>
            </a:fld>
            <a:endParaRPr lang="en-US"/>
          </a:p>
        </p:txBody>
      </p:sp>
      <p:pic>
        <p:nvPicPr>
          <p:cNvPr id="3" name="Graphic 2">
            <a:extLst>
              <a:ext uri="{FF2B5EF4-FFF2-40B4-BE49-F238E27FC236}">
                <a16:creationId xmlns:a16="http://schemas.microsoft.com/office/drawing/2014/main" id="{4A3337C9-6036-CCE6-1B73-4266E25FCD67}"/>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84A4BF3-29D1-9A10-048F-5F52C90F1815}"/>
              </a:ext>
            </a:extLst>
          </p:cNvPr>
          <p:cNvPicPr>
            <a:picLocks noChangeAspect="1"/>
          </p:cNvPicPr>
          <p:nvPr userDrawn="1"/>
        </p:nvPicPr>
        <p:blipFill>
          <a:blip r:embed="rId3"/>
          <a:stretch>
            <a:fillRect/>
          </a:stretch>
        </p:blipFill>
        <p:spPr>
          <a:xfrm>
            <a:off x="12420000" y="794019"/>
            <a:ext cx="2520000" cy="5269962"/>
          </a:xfrm>
          <a:prstGeom prst="rect">
            <a:avLst/>
          </a:prstGeom>
        </p:spPr>
      </p:pic>
      <p:sp>
        <p:nvSpPr>
          <p:cNvPr id="8" name="Rectangle 7">
            <a:extLst>
              <a:ext uri="{FF2B5EF4-FFF2-40B4-BE49-F238E27FC236}">
                <a16:creationId xmlns:a16="http://schemas.microsoft.com/office/drawing/2014/main" id="{C9E2AC2B-A1D1-9731-6263-D238812C4C44}"/>
              </a:ext>
            </a:extLst>
          </p:cNvPr>
          <p:cNvSpPr>
            <a:spLocks noGrp="1" noRot="1" noMove="1" noResize="1" noEditPoints="1" noAdjustHandles="1" noChangeArrowheads="1" noChangeShapeType="1"/>
          </p:cNvSpPr>
          <p:nvPr userDrawn="1"/>
        </p:nvSpPr>
        <p:spPr>
          <a:xfrm>
            <a:off x="10842171" y="6308725"/>
            <a:ext cx="853440" cy="3651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9" name="Picture 8">
            <a:extLst>
              <a:ext uri="{FF2B5EF4-FFF2-40B4-BE49-F238E27FC236}">
                <a16:creationId xmlns:a16="http://schemas.microsoft.com/office/drawing/2014/main" id="{CC60B4EE-F65A-826D-8FF6-B348D7A7C2C6}"/>
              </a:ext>
            </a:extLst>
          </p:cNvPr>
          <p:cNvPicPr>
            <a:picLocks noChangeAspect="1"/>
          </p:cNvPicPr>
          <p:nvPr userDrawn="1"/>
        </p:nvPicPr>
        <p:blipFill>
          <a:blip r:embed="rId4"/>
          <a:srcRect/>
          <a:stretch/>
        </p:blipFill>
        <p:spPr>
          <a:xfrm>
            <a:off x="10917422" y="6434730"/>
            <a:ext cx="719718" cy="279714"/>
          </a:xfrm>
          <a:prstGeom prst="rect">
            <a:avLst/>
          </a:prstGeom>
        </p:spPr>
      </p:pic>
    </p:spTree>
    <p:extLst>
      <p:ext uri="{BB962C8B-B14F-4D97-AF65-F5344CB8AC3E}">
        <p14:creationId xmlns:p14="http://schemas.microsoft.com/office/powerpoint/2010/main" val="24578264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image + text">
    <p:bg>
      <p:bgPr>
        <a:solidFill>
          <a:schemeClr val="bg1"/>
        </a:solidFill>
        <a:effectLst/>
      </p:bgPr>
    </p:bg>
    <p:spTree>
      <p:nvGrpSpPr>
        <p:cNvPr id="1" name=""/>
        <p:cNvGrpSpPr/>
        <p:nvPr/>
      </p:nvGrpSpPr>
      <p:grpSpPr>
        <a:xfrm>
          <a:off x="0" y="0"/>
          <a:ext cx="0" cy="0"/>
          <a:chOff x="0" y="0"/>
          <a:chExt cx="0" cy="0"/>
        </a:xfrm>
      </p:grpSpPr>
      <p:sp>
        <p:nvSpPr>
          <p:cNvPr id="198" name="Picture Placeholder 197">
            <a:extLst>
              <a:ext uri="{FF2B5EF4-FFF2-40B4-BE49-F238E27FC236}">
                <a16:creationId xmlns:a16="http://schemas.microsoft.com/office/drawing/2014/main" id="{F6A2EC34-3A0C-EAA0-3463-865CD17EDF83}"/>
              </a:ext>
            </a:extLst>
          </p:cNvPr>
          <p:cNvSpPr>
            <a:spLocks noGrp="1"/>
          </p:cNvSpPr>
          <p:nvPr>
            <p:ph type="pic" sz="quarter" idx="17" hasCustomPrompt="1"/>
          </p:nvPr>
        </p:nvSpPr>
        <p:spPr>
          <a:xfrm>
            <a:off x="0" y="0"/>
            <a:ext cx="12192000" cy="6858001"/>
          </a:xfrm>
          <a:custGeom>
            <a:avLst/>
            <a:gdLst>
              <a:gd name="connsiteX0" fmla="*/ 0 w 12192000"/>
              <a:gd name="connsiteY0" fmla="*/ 0 h 6858001"/>
              <a:gd name="connsiteX1" fmla="*/ 876300 w 12192000"/>
              <a:gd name="connsiteY1" fmla="*/ 0 h 6858001"/>
              <a:gd name="connsiteX2" fmla="*/ 876300 w 12192000"/>
              <a:gd name="connsiteY2" fmla="*/ 1 h 6858001"/>
              <a:gd name="connsiteX3" fmla="*/ 12192000 w 12192000"/>
              <a:gd name="connsiteY3" fmla="*/ 1 h 6858001"/>
              <a:gd name="connsiteX4" fmla="*/ 12192000 w 12192000"/>
              <a:gd name="connsiteY4" fmla="*/ 5417754 h 6858001"/>
              <a:gd name="connsiteX5" fmla="*/ 12185781 w 12192000"/>
              <a:gd name="connsiteY5" fmla="*/ 5415176 h 6858001"/>
              <a:gd name="connsiteX6" fmla="*/ 11751498 w 12192000"/>
              <a:gd name="connsiteY6" fmla="*/ 5487311 h 6858001"/>
              <a:gd name="connsiteX7" fmla="*/ 11605954 w 12192000"/>
              <a:gd name="connsiteY7" fmla="*/ 5695715 h 6858001"/>
              <a:gd name="connsiteX8" fmla="*/ 10616944 w 12192000"/>
              <a:gd name="connsiteY8" fmla="*/ 5584335 h 6858001"/>
              <a:gd name="connsiteX9" fmla="*/ 9620592 w 12192000"/>
              <a:gd name="connsiteY9" fmla="*/ 6126895 h 6858001"/>
              <a:gd name="connsiteX10" fmla="*/ 8580498 w 12192000"/>
              <a:gd name="connsiteY10" fmla="*/ 6441073 h 6858001"/>
              <a:gd name="connsiteX11" fmla="*/ 7992420 w 12192000"/>
              <a:gd name="connsiteY11" fmla="*/ 5720933 h 6858001"/>
              <a:gd name="connsiteX12" fmla="*/ 6969119 w 12192000"/>
              <a:gd name="connsiteY12" fmla="*/ 5876452 h 6858001"/>
              <a:gd name="connsiteX13" fmla="*/ 6348146 w 12192000"/>
              <a:gd name="connsiteY13" fmla="*/ 6856841 h 6858001"/>
              <a:gd name="connsiteX14" fmla="*/ 6347445 w 12192000"/>
              <a:gd name="connsiteY14" fmla="*/ 6858001 h 6858001"/>
              <a:gd name="connsiteX15" fmla="*/ 372111 w 12192000"/>
              <a:gd name="connsiteY15" fmla="*/ 6858001 h 6858001"/>
              <a:gd name="connsiteX16" fmla="*/ 372111 w 12192000"/>
              <a:gd name="connsiteY16" fmla="*/ 6858000 h 6858001"/>
              <a:gd name="connsiteX17" fmla="*/ 0 w 12192000"/>
              <a:gd name="connsiteY1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1">
                <a:moveTo>
                  <a:pt x="0" y="0"/>
                </a:moveTo>
                <a:lnTo>
                  <a:pt x="876300" y="0"/>
                </a:lnTo>
                <a:lnTo>
                  <a:pt x="876300" y="1"/>
                </a:lnTo>
                <a:lnTo>
                  <a:pt x="12192000" y="1"/>
                </a:lnTo>
                <a:lnTo>
                  <a:pt x="12192000" y="5417754"/>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40" y="6142646"/>
                  <a:pt x="6536009" y="6515332"/>
                  <a:pt x="6348146" y="6856841"/>
                </a:cubicBezTo>
                <a:lnTo>
                  <a:pt x="6347445" y="6858001"/>
                </a:lnTo>
                <a:lnTo>
                  <a:pt x="372111" y="6858001"/>
                </a:lnTo>
                <a:lnTo>
                  <a:pt x="372111" y="6858000"/>
                </a:lnTo>
                <a:lnTo>
                  <a:pt x="0" y="6858000"/>
                </a:lnTo>
                <a:close/>
              </a:path>
            </a:pathLst>
          </a:custGeom>
          <a:solidFill>
            <a:schemeClr val="accent1">
              <a:lumMod val="20000"/>
              <a:lumOff val="80000"/>
            </a:schemeClr>
          </a:solidFill>
        </p:spPr>
        <p:txBody>
          <a:bodyPr wrap="square" anchor="ctr">
            <a:noAutofit/>
          </a:bodyPr>
          <a:lstStyle>
            <a:lvl1pPr marL="0" indent="0" algn="ctr">
              <a:buFontTx/>
              <a:buNone/>
              <a:defRPr/>
            </a:lvl1pPr>
          </a:lstStyle>
          <a:p>
            <a:r>
              <a:rPr lang="en-US"/>
              <a:t>Picture here</a:t>
            </a:r>
          </a:p>
        </p:txBody>
      </p:sp>
      <p:sp>
        <p:nvSpPr>
          <p:cNvPr id="2" name="Text Placeholder 24">
            <a:extLst>
              <a:ext uri="{FF2B5EF4-FFF2-40B4-BE49-F238E27FC236}">
                <a16:creationId xmlns:a16="http://schemas.microsoft.com/office/drawing/2014/main" id="{3BA412B5-2FF3-8A49-2066-2A9151C2039F}"/>
              </a:ext>
            </a:extLst>
          </p:cNvPr>
          <p:cNvSpPr>
            <a:spLocks noGrp="1"/>
          </p:cNvSpPr>
          <p:nvPr>
            <p:ph type="body" sz="quarter" idx="18" hasCustomPrompt="1"/>
          </p:nvPr>
        </p:nvSpPr>
        <p:spPr>
          <a:xfrm>
            <a:off x="731838" y="692150"/>
            <a:ext cx="3910738" cy="3578017"/>
          </a:xfrm>
          <a:prstGeom prst="roundRect">
            <a:avLst>
              <a:gd name="adj" fmla="val 6699"/>
            </a:avLst>
          </a:prstGeom>
          <a:solidFill>
            <a:schemeClr val="tx1">
              <a:alpha val="58000"/>
            </a:schemeClr>
          </a:solidFill>
        </p:spPr>
        <p:txBody>
          <a:bodyPr lIns="216000" tIns="360000" rIns="216000" bIns="360000">
            <a:spAutoFit/>
          </a:bodyPr>
          <a:lstStyle>
            <a:lvl1pPr marL="0" indent="0">
              <a:buFontTx/>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tx2"/>
                </a:solidFill>
              </a:defRPr>
            </a:lvl7pPr>
          </a:lstStyle>
          <a:p>
            <a:pPr lvl="0"/>
            <a:r>
              <a:rPr lang="en-US"/>
              <a:t>Lorem ipsum dolor sit amet, consectetuer adipiscing elit. Maecenas porttitor </a:t>
            </a:r>
            <a:r>
              <a:rPr lang="en-US" err="1"/>
              <a:t>congue</a:t>
            </a:r>
            <a:r>
              <a:rPr lang="en-US"/>
              <a:t> </a:t>
            </a:r>
            <a:r>
              <a:rPr lang="en-US" err="1"/>
              <a:t>massa</a:t>
            </a:r>
            <a:r>
              <a:rPr lang="en-US"/>
              <a:t> magna sed pulvinar ultricies, purus lectus malesuada libero, sit amet commodo magna eros quis </a:t>
            </a:r>
            <a:r>
              <a:rPr lang="en-US" err="1"/>
              <a:t>urna</a:t>
            </a:r>
            <a:r>
              <a:rPr lang="en-US"/>
              <a:t>.</a:t>
            </a:r>
          </a:p>
          <a:p>
            <a:pPr lvl="1"/>
            <a:r>
              <a:rPr lang="en-US"/>
              <a:t>Second level</a:t>
            </a:r>
          </a:p>
          <a:p>
            <a:pPr lvl="2"/>
            <a:r>
              <a:rPr lang="en-US"/>
              <a:t>Third level</a:t>
            </a:r>
          </a:p>
          <a:p>
            <a:pPr lvl="3"/>
            <a:r>
              <a:rPr lang="en-US"/>
              <a:t>Four level</a:t>
            </a:r>
          </a:p>
          <a:p>
            <a:pPr lvl="4"/>
            <a:r>
              <a:rPr lang="en-US"/>
              <a:t>Five level</a:t>
            </a:r>
          </a:p>
        </p:txBody>
      </p:sp>
      <p:sp>
        <p:nvSpPr>
          <p:cNvPr id="7" name="Tijdelijke aanduiding voor voettekst 6">
            <a:extLst>
              <a:ext uri="{FF2B5EF4-FFF2-40B4-BE49-F238E27FC236}">
                <a16:creationId xmlns:a16="http://schemas.microsoft.com/office/drawing/2014/main" id="{24F1AB0C-E548-E512-143A-8894288470AC}"/>
              </a:ext>
            </a:extLst>
          </p:cNvPr>
          <p:cNvSpPr>
            <a:spLocks noGrp="1"/>
          </p:cNvSpPr>
          <p:nvPr>
            <p:ph type="ftr" sz="quarter" idx="19"/>
          </p:nvPr>
        </p:nvSpPr>
        <p:spPr/>
        <p:txBody>
          <a:bodyPr/>
          <a:lstStyle>
            <a:lvl1pPr>
              <a:defRPr>
                <a:solidFill>
                  <a:schemeClr val="bg1"/>
                </a:solidFill>
              </a:defRPr>
            </a:lvl1pPr>
          </a:lstStyle>
          <a:p>
            <a:r>
              <a:rPr lang="en-US"/>
              <a:t>Optional presentation title goes here</a:t>
            </a:r>
          </a:p>
        </p:txBody>
      </p:sp>
      <p:sp>
        <p:nvSpPr>
          <p:cNvPr id="8" name="Tijdelijke aanduiding voor dianummer 7">
            <a:extLst>
              <a:ext uri="{FF2B5EF4-FFF2-40B4-BE49-F238E27FC236}">
                <a16:creationId xmlns:a16="http://schemas.microsoft.com/office/drawing/2014/main" id="{C0295435-EEF0-712D-EBAC-7CEFB27A2CB2}"/>
              </a:ext>
            </a:extLst>
          </p:cNvPr>
          <p:cNvSpPr>
            <a:spLocks noGrp="1"/>
          </p:cNvSpPr>
          <p:nvPr>
            <p:ph type="sldNum" sz="quarter" idx="20"/>
          </p:nvPr>
        </p:nvSpPr>
        <p:spPr/>
        <p:txBody>
          <a:bodyPr/>
          <a:lstStyle>
            <a:lvl1pPr>
              <a:defRPr>
                <a:solidFill>
                  <a:schemeClr val="bg1"/>
                </a:solidFill>
              </a:defRPr>
            </a:lvl1pPr>
          </a:lstStyle>
          <a:p>
            <a:fld id="{BFE9751B-2350-D04C-A3CF-C05DBF63BADD}" type="slidenum">
              <a:rPr lang="en-US" smtClean="0"/>
              <a:pPr/>
              <a:t>‹#›</a:t>
            </a:fld>
            <a:endParaRPr lang="en-US"/>
          </a:p>
        </p:txBody>
      </p:sp>
      <p:pic>
        <p:nvPicPr>
          <p:cNvPr id="10" name="Graphic 9">
            <a:extLst>
              <a:ext uri="{FF2B5EF4-FFF2-40B4-BE49-F238E27FC236}">
                <a16:creationId xmlns:a16="http://schemas.microsoft.com/office/drawing/2014/main" id="{CA9AE74D-16A0-A60C-F8BF-5D4FAC62BBA6}"/>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F6C29391-207C-4718-4B80-758CAC9AC168}"/>
              </a:ext>
            </a:extLst>
          </p:cNvPr>
          <p:cNvPicPr>
            <a:picLocks noChangeAspect="1"/>
          </p:cNvPicPr>
          <p:nvPr userDrawn="1"/>
        </p:nvPicPr>
        <p:blipFill>
          <a:blip r:embed="rId3"/>
          <a:stretch>
            <a:fillRect/>
          </a:stretch>
        </p:blipFill>
        <p:spPr>
          <a:xfrm>
            <a:off x="12420000" y="0"/>
            <a:ext cx="2520000" cy="5269962"/>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627649D6-4991-66F1-3C5F-1D983ABA6FEF}"/>
              </a:ext>
            </a:extLst>
          </p:cNvPr>
          <p:cNvPicPr>
            <a:picLocks noChangeAspect="1"/>
          </p:cNvPicPr>
          <p:nvPr userDrawn="1"/>
        </p:nvPicPr>
        <p:blipFill>
          <a:blip r:embed="rId4"/>
          <a:stretch>
            <a:fillRect/>
          </a:stretch>
        </p:blipFill>
        <p:spPr>
          <a:xfrm>
            <a:off x="12420000" y="5386387"/>
            <a:ext cx="2520000" cy="3372776"/>
          </a:xfrm>
          <a:prstGeom prst="rect">
            <a:avLst/>
          </a:prstGeom>
        </p:spPr>
      </p:pic>
      <p:sp>
        <p:nvSpPr>
          <p:cNvPr id="4" name="Rectangle 3">
            <a:extLst>
              <a:ext uri="{FF2B5EF4-FFF2-40B4-BE49-F238E27FC236}">
                <a16:creationId xmlns:a16="http://schemas.microsoft.com/office/drawing/2014/main" id="{7D13298B-56A9-D07C-39B7-3A0E93E47F13}"/>
              </a:ext>
            </a:extLst>
          </p:cNvPr>
          <p:cNvSpPr>
            <a:spLocks noGrp="1" noRot="1" noMove="1" noResize="1" noEditPoints="1" noAdjustHandles="1" noChangeArrowheads="1" noChangeShapeType="1"/>
          </p:cNvSpPr>
          <p:nvPr userDrawn="1"/>
        </p:nvSpPr>
        <p:spPr>
          <a:xfrm>
            <a:off x="10859589" y="6308725"/>
            <a:ext cx="87956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9" name="Picture 8">
            <a:extLst>
              <a:ext uri="{FF2B5EF4-FFF2-40B4-BE49-F238E27FC236}">
                <a16:creationId xmlns:a16="http://schemas.microsoft.com/office/drawing/2014/main" id="{8B93E7B0-B3FB-1AE0-A7CF-CCD2B5E7CB6A}"/>
              </a:ext>
            </a:extLst>
          </p:cNvPr>
          <p:cNvPicPr>
            <a:picLocks noChangeAspect="1"/>
          </p:cNvPicPr>
          <p:nvPr userDrawn="1"/>
        </p:nvPicPr>
        <p:blipFill>
          <a:blip r:embed="rId5"/>
          <a:srcRect/>
          <a:stretch/>
        </p:blipFill>
        <p:spPr>
          <a:xfrm>
            <a:off x="10917421" y="6374674"/>
            <a:ext cx="874245" cy="339770"/>
          </a:xfrm>
          <a:prstGeom prst="rect">
            <a:avLst/>
          </a:prstGeom>
        </p:spPr>
      </p:pic>
    </p:spTree>
    <p:extLst>
      <p:ext uri="{BB962C8B-B14F-4D97-AF65-F5344CB8AC3E}">
        <p14:creationId xmlns:p14="http://schemas.microsoft.com/office/powerpoint/2010/main" val="8581592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Char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3" name="Text Placeholder 20">
            <a:extLst>
              <a:ext uri="{FF2B5EF4-FFF2-40B4-BE49-F238E27FC236}">
                <a16:creationId xmlns:a16="http://schemas.microsoft.com/office/drawing/2014/main" id="{8E497711-CE36-73CF-7F88-97A15DF24E1D}"/>
              </a:ext>
            </a:extLst>
          </p:cNvPr>
          <p:cNvSpPr>
            <a:spLocks noGrp="1"/>
          </p:cNvSpPr>
          <p:nvPr>
            <p:ph type="body" sz="quarter" idx="15" hasCustomPrompt="1"/>
          </p:nvPr>
        </p:nvSpPr>
        <p:spPr>
          <a:xfrm>
            <a:off x="731839" y="4247039"/>
            <a:ext cx="4991894"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4" name="Chart Placeholder 3">
            <a:extLst>
              <a:ext uri="{FF2B5EF4-FFF2-40B4-BE49-F238E27FC236}">
                <a16:creationId xmlns:a16="http://schemas.microsoft.com/office/drawing/2014/main" id="{1A1FCC78-953C-2AA9-0030-A7E89C803F3F}"/>
              </a:ext>
            </a:extLst>
          </p:cNvPr>
          <p:cNvSpPr>
            <a:spLocks noGrp="1"/>
          </p:cNvSpPr>
          <p:nvPr>
            <p:ph type="chart" sz="quarter" idx="19" hasCustomPrompt="1"/>
          </p:nvPr>
        </p:nvSpPr>
        <p:spPr>
          <a:xfrm>
            <a:off x="731837" y="2049463"/>
            <a:ext cx="4991895" cy="1997075"/>
          </a:xfrm>
        </p:spPr>
        <p:txBody>
          <a:bodyPr anchor="ctr"/>
          <a:lstStyle>
            <a:lvl1pPr marL="0" indent="0" algn="ctr">
              <a:buFontTx/>
              <a:buNone/>
              <a:defRPr/>
            </a:lvl1pPr>
          </a:lstStyle>
          <a:p>
            <a:r>
              <a:rPr lang="en-US"/>
              <a:t>Insert chart here</a:t>
            </a:r>
          </a:p>
        </p:txBody>
      </p:sp>
      <p:sp>
        <p:nvSpPr>
          <p:cNvPr id="10" name="Text Placeholder 8">
            <a:extLst>
              <a:ext uri="{FF2B5EF4-FFF2-40B4-BE49-F238E27FC236}">
                <a16:creationId xmlns:a16="http://schemas.microsoft.com/office/drawing/2014/main" id="{EE89BF59-8928-0F85-0E5D-9A323C5259C2}"/>
              </a:ext>
            </a:extLst>
          </p:cNvPr>
          <p:cNvSpPr>
            <a:spLocks noGrp="1"/>
          </p:cNvSpPr>
          <p:nvPr>
            <p:ph type="body" sz="quarter" idx="21"/>
          </p:nvPr>
        </p:nvSpPr>
        <p:spPr>
          <a:xfrm>
            <a:off x="731838" y="4792663"/>
            <a:ext cx="4991894" cy="115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0">
            <a:extLst>
              <a:ext uri="{FF2B5EF4-FFF2-40B4-BE49-F238E27FC236}">
                <a16:creationId xmlns:a16="http://schemas.microsoft.com/office/drawing/2014/main" id="{6162A9A7-406E-0B29-8D6D-3325ED6C6D9B}"/>
              </a:ext>
            </a:extLst>
          </p:cNvPr>
          <p:cNvSpPr>
            <a:spLocks noGrp="1"/>
          </p:cNvSpPr>
          <p:nvPr>
            <p:ph type="body" sz="quarter" idx="22" hasCustomPrompt="1"/>
          </p:nvPr>
        </p:nvSpPr>
        <p:spPr>
          <a:xfrm>
            <a:off x="6443433" y="4247039"/>
            <a:ext cx="4991895" cy="372632"/>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subtitle goes here (1 row max)</a:t>
            </a:r>
          </a:p>
        </p:txBody>
      </p:sp>
      <p:sp>
        <p:nvSpPr>
          <p:cNvPr id="9" name="Chart Placeholder 3">
            <a:extLst>
              <a:ext uri="{FF2B5EF4-FFF2-40B4-BE49-F238E27FC236}">
                <a16:creationId xmlns:a16="http://schemas.microsoft.com/office/drawing/2014/main" id="{84D370B6-4E63-8BDC-F537-CD1EEEA529C6}"/>
              </a:ext>
            </a:extLst>
          </p:cNvPr>
          <p:cNvSpPr>
            <a:spLocks noGrp="1"/>
          </p:cNvSpPr>
          <p:nvPr>
            <p:ph type="chart" sz="quarter" idx="23" hasCustomPrompt="1"/>
          </p:nvPr>
        </p:nvSpPr>
        <p:spPr>
          <a:xfrm>
            <a:off x="6443433" y="2049463"/>
            <a:ext cx="4991895" cy="1997075"/>
          </a:xfrm>
        </p:spPr>
        <p:txBody>
          <a:bodyPr anchor="ctr"/>
          <a:lstStyle>
            <a:lvl1pPr marL="0" indent="0" algn="ctr">
              <a:buFontTx/>
              <a:buNone/>
              <a:defRPr/>
            </a:lvl1pPr>
          </a:lstStyle>
          <a:p>
            <a:r>
              <a:rPr lang="en-US"/>
              <a:t>Insert chart here</a:t>
            </a:r>
          </a:p>
        </p:txBody>
      </p:sp>
      <p:sp>
        <p:nvSpPr>
          <p:cNvPr id="12" name="Text Placeholder 8">
            <a:extLst>
              <a:ext uri="{FF2B5EF4-FFF2-40B4-BE49-F238E27FC236}">
                <a16:creationId xmlns:a16="http://schemas.microsoft.com/office/drawing/2014/main" id="{2EF3C959-0FAF-C720-9C30-087E85361D96}"/>
              </a:ext>
            </a:extLst>
          </p:cNvPr>
          <p:cNvSpPr>
            <a:spLocks noGrp="1"/>
          </p:cNvSpPr>
          <p:nvPr>
            <p:ph type="body" sz="quarter" idx="24"/>
          </p:nvPr>
        </p:nvSpPr>
        <p:spPr>
          <a:xfrm>
            <a:off x="6443433" y="4792663"/>
            <a:ext cx="4991895" cy="1157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voettekst 1">
            <a:extLst>
              <a:ext uri="{FF2B5EF4-FFF2-40B4-BE49-F238E27FC236}">
                <a16:creationId xmlns:a16="http://schemas.microsoft.com/office/drawing/2014/main" id="{BB16EE6B-6FB0-3922-39EC-4FCDD7BD47FF}"/>
              </a:ext>
            </a:extLst>
          </p:cNvPr>
          <p:cNvSpPr>
            <a:spLocks noGrp="1"/>
          </p:cNvSpPr>
          <p:nvPr>
            <p:ph type="ftr" sz="quarter" idx="25"/>
          </p:nvPr>
        </p:nvSpPr>
        <p:spPr/>
        <p:txBody>
          <a:bodyPr/>
          <a:lstStyle/>
          <a:p>
            <a:r>
              <a:rPr lang="en-US"/>
              <a:t>Optional presentation title goes here</a:t>
            </a:r>
          </a:p>
        </p:txBody>
      </p:sp>
      <p:sp>
        <p:nvSpPr>
          <p:cNvPr id="3" name="Tijdelijke aanduiding voor dianummer 2">
            <a:extLst>
              <a:ext uri="{FF2B5EF4-FFF2-40B4-BE49-F238E27FC236}">
                <a16:creationId xmlns:a16="http://schemas.microsoft.com/office/drawing/2014/main" id="{B60A6B41-C32F-8A27-75CD-6CA65B250AA6}"/>
              </a:ext>
            </a:extLst>
          </p:cNvPr>
          <p:cNvSpPr>
            <a:spLocks noGrp="1"/>
          </p:cNvSpPr>
          <p:nvPr>
            <p:ph type="sldNum" sz="quarter" idx="26"/>
          </p:nvPr>
        </p:nvSpPr>
        <p:spPr/>
        <p:txBody>
          <a:bodyPr/>
          <a:lstStyle/>
          <a:p>
            <a:fld id="{BFE9751B-2350-D04C-A3CF-C05DBF63BADD}" type="slidenum">
              <a:rPr lang="en-US" smtClean="0"/>
              <a:pPr/>
              <a:t>‹#›</a:t>
            </a:fld>
            <a:endParaRPr lang="en-US"/>
          </a:p>
        </p:txBody>
      </p:sp>
      <p:sp>
        <p:nvSpPr>
          <p:cNvPr id="5" name="Titel 4">
            <a:extLst>
              <a:ext uri="{FF2B5EF4-FFF2-40B4-BE49-F238E27FC236}">
                <a16:creationId xmlns:a16="http://schemas.microsoft.com/office/drawing/2014/main" id="{69304340-7E47-19FA-32CE-EFB6C4A727C9}"/>
              </a:ext>
            </a:extLst>
          </p:cNvPr>
          <p:cNvSpPr>
            <a:spLocks noGrp="1"/>
          </p:cNvSpPr>
          <p:nvPr>
            <p:ph type="title" hasCustomPrompt="1"/>
          </p:nvPr>
        </p:nvSpPr>
        <p:spPr/>
        <p:txBody>
          <a:bodyPr/>
          <a:lstStyle/>
          <a:p>
            <a:r>
              <a:rPr lang="en-US"/>
              <a:t>Impactful slide title </a:t>
            </a:r>
            <a:br>
              <a:rPr lang="en-US"/>
            </a:br>
            <a:r>
              <a:rPr lang="en-US"/>
              <a:t>goes here (2 rows max)</a:t>
            </a:r>
          </a:p>
        </p:txBody>
      </p:sp>
      <p:sp>
        <p:nvSpPr>
          <p:cNvPr id="6" name="Rectangle 5">
            <a:extLst>
              <a:ext uri="{FF2B5EF4-FFF2-40B4-BE49-F238E27FC236}">
                <a16:creationId xmlns:a16="http://schemas.microsoft.com/office/drawing/2014/main" id="{87B6358D-3DFC-B35C-69A8-D8CBE85AC959}"/>
              </a:ext>
            </a:extLst>
          </p:cNvPr>
          <p:cNvSpPr>
            <a:spLocks noGrp="1" noRot="1" noMove="1" noResize="1" noEditPoints="1" noAdjustHandles="1" noChangeArrowheads="1" noChangeShapeType="1"/>
          </p:cNvSpPr>
          <p:nvPr userDrawn="1"/>
        </p:nvSpPr>
        <p:spPr>
          <a:xfrm>
            <a:off x="10870250" y="6308725"/>
            <a:ext cx="871671"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11" name="Picture 10">
            <a:extLst>
              <a:ext uri="{FF2B5EF4-FFF2-40B4-BE49-F238E27FC236}">
                <a16:creationId xmlns:a16="http://schemas.microsoft.com/office/drawing/2014/main" id="{0DE45CE6-791C-8A4F-1F45-A3114C86DD08}"/>
              </a:ext>
            </a:extLst>
          </p:cNvPr>
          <p:cNvPicPr>
            <a:picLocks noChangeAspect="1"/>
          </p:cNvPicPr>
          <p:nvPr userDrawn="1"/>
        </p:nvPicPr>
        <p:blipFill>
          <a:blip r:embed="rId2"/>
          <a:srcRect/>
          <a:stretch/>
        </p:blipFill>
        <p:spPr>
          <a:xfrm>
            <a:off x="10917421" y="6374674"/>
            <a:ext cx="874245" cy="339770"/>
          </a:xfrm>
          <a:prstGeom prst="rect">
            <a:avLst/>
          </a:prstGeom>
        </p:spPr>
      </p:pic>
    </p:spTree>
    <p:extLst>
      <p:ext uri="{BB962C8B-B14F-4D97-AF65-F5344CB8AC3E}">
        <p14:creationId xmlns:p14="http://schemas.microsoft.com/office/powerpoint/2010/main" val="3690866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tab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3" name="Text Placeholder 20">
            <a:extLst>
              <a:ext uri="{FF2B5EF4-FFF2-40B4-BE49-F238E27FC236}">
                <a16:creationId xmlns:a16="http://schemas.microsoft.com/office/drawing/2014/main" id="{8E497711-CE36-73CF-7F88-97A15DF24E1D}"/>
              </a:ext>
            </a:extLst>
          </p:cNvPr>
          <p:cNvSpPr>
            <a:spLocks noGrp="1"/>
          </p:cNvSpPr>
          <p:nvPr>
            <p:ph type="body" sz="quarter" idx="15" hasCustomPrompt="1"/>
          </p:nvPr>
        </p:nvSpPr>
        <p:spPr>
          <a:xfrm>
            <a:off x="731837" y="2736916"/>
            <a:ext cx="3428963" cy="692084"/>
          </a:xfrm>
        </p:spPr>
        <p:txBody>
          <a:bodyPr>
            <a:noAutofit/>
          </a:bodyPr>
          <a:lstStyle>
            <a:lvl1pPr marL="0" indent="0">
              <a:spcBef>
                <a:spcPts val="0"/>
              </a:spcBef>
              <a:buFontTx/>
              <a:buNone/>
              <a:defRPr sz="1600" b="1">
                <a:solidFill>
                  <a:schemeClr val="tx2"/>
                </a:solidFill>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The optional subtitle goes here </a:t>
            </a:r>
          </a:p>
          <a:p>
            <a:pPr lvl="0"/>
            <a:r>
              <a:rPr lang="en-US"/>
              <a:t>(2 row max)</a:t>
            </a:r>
          </a:p>
        </p:txBody>
      </p:sp>
      <p:sp>
        <p:nvSpPr>
          <p:cNvPr id="9" name="Table Placeholder 8">
            <a:extLst>
              <a:ext uri="{FF2B5EF4-FFF2-40B4-BE49-F238E27FC236}">
                <a16:creationId xmlns:a16="http://schemas.microsoft.com/office/drawing/2014/main" id="{1DA8BBB2-A322-9630-FDA4-6DA5729F8A8E}"/>
              </a:ext>
            </a:extLst>
          </p:cNvPr>
          <p:cNvSpPr>
            <a:spLocks noGrp="1"/>
          </p:cNvSpPr>
          <p:nvPr>
            <p:ph type="tbl" sz="quarter" idx="17" hasCustomPrompt="1"/>
          </p:nvPr>
        </p:nvSpPr>
        <p:spPr>
          <a:xfrm>
            <a:off x="4655814" y="1963738"/>
            <a:ext cx="6804350" cy="3986212"/>
          </a:xfrm>
        </p:spPr>
        <p:txBody>
          <a:bodyPr anchor="ctr"/>
          <a:lstStyle>
            <a:lvl1pPr algn="ctr">
              <a:defRPr/>
            </a:lvl1pPr>
          </a:lstStyle>
          <a:p>
            <a:r>
              <a:rPr lang="en-US"/>
              <a:t>Insert Table</a:t>
            </a:r>
          </a:p>
        </p:txBody>
      </p:sp>
      <p:sp>
        <p:nvSpPr>
          <p:cNvPr id="18" name="Text Placeholder 16">
            <a:extLst>
              <a:ext uri="{FF2B5EF4-FFF2-40B4-BE49-F238E27FC236}">
                <a16:creationId xmlns:a16="http://schemas.microsoft.com/office/drawing/2014/main" id="{09C250C2-3893-C188-D49F-3C5C8C8920EF}"/>
              </a:ext>
            </a:extLst>
          </p:cNvPr>
          <p:cNvSpPr>
            <a:spLocks noGrp="1"/>
          </p:cNvSpPr>
          <p:nvPr>
            <p:ph type="body" sz="quarter" idx="18"/>
          </p:nvPr>
        </p:nvSpPr>
        <p:spPr>
          <a:xfrm>
            <a:off x="731837" y="3602038"/>
            <a:ext cx="3416300" cy="2347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voettekst 1">
            <a:extLst>
              <a:ext uri="{FF2B5EF4-FFF2-40B4-BE49-F238E27FC236}">
                <a16:creationId xmlns:a16="http://schemas.microsoft.com/office/drawing/2014/main" id="{BB72CF80-45EF-76F7-97FF-89086A144233}"/>
              </a:ext>
            </a:extLst>
          </p:cNvPr>
          <p:cNvSpPr>
            <a:spLocks noGrp="1"/>
          </p:cNvSpPr>
          <p:nvPr>
            <p:ph type="ftr" sz="quarter" idx="19"/>
          </p:nvPr>
        </p:nvSpPr>
        <p:spPr/>
        <p:txBody>
          <a:bodyPr/>
          <a:lstStyle/>
          <a:p>
            <a:r>
              <a:rPr lang="en-US"/>
              <a:t>Optional presentation title goes here</a:t>
            </a:r>
          </a:p>
        </p:txBody>
      </p:sp>
      <p:sp>
        <p:nvSpPr>
          <p:cNvPr id="3" name="Tijdelijke aanduiding voor dianummer 2">
            <a:extLst>
              <a:ext uri="{FF2B5EF4-FFF2-40B4-BE49-F238E27FC236}">
                <a16:creationId xmlns:a16="http://schemas.microsoft.com/office/drawing/2014/main" id="{0437CE80-73D6-D75B-3B41-612F806558D2}"/>
              </a:ext>
            </a:extLst>
          </p:cNvPr>
          <p:cNvSpPr>
            <a:spLocks noGrp="1"/>
          </p:cNvSpPr>
          <p:nvPr>
            <p:ph type="sldNum" sz="quarter" idx="20"/>
          </p:nvPr>
        </p:nvSpPr>
        <p:spPr/>
        <p:txBody>
          <a:bodyPr/>
          <a:lstStyle/>
          <a:p>
            <a:fld id="{BFE9751B-2350-D04C-A3CF-C05DBF63BADD}" type="slidenum">
              <a:rPr lang="en-US" smtClean="0"/>
              <a:pPr/>
              <a:t>‹#›</a:t>
            </a:fld>
            <a:endParaRPr lang="en-US"/>
          </a:p>
        </p:txBody>
      </p:sp>
      <p:sp>
        <p:nvSpPr>
          <p:cNvPr id="4" name="Titel 3">
            <a:extLst>
              <a:ext uri="{FF2B5EF4-FFF2-40B4-BE49-F238E27FC236}">
                <a16:creationId xmlns:a16="http://schemas.microsoft.com/office/drawing/2014/main" id="{3BA09FC2-24D8-E83A-725A-D3548BCF1891}"/>
              </a:ext>
            </a:extLst>
          </p:cNvPr>
          <p:cNvSpPr>
            <a:spLocks noGrp="1"/>
          </p:cNvSpPr>
          <p:nvPr>
            <p:ph type="title" hasCustomPrompt="1"/>
          </p:nvPr>
        </p:nvSpPr>
        <p:spPr>
          <a:xfrm>
            <a:off x="731837" y="683556"/>
            <a:ext cx="3428963" cy="1880322"/>
          </a:xfrm>
        </p:spPr>
        <p:txBody>
          <a:bodyPr/>
          <a:lstStyle>
            <a:lvl1pPr>
              <a:defRPr/>
            </a:lvl1pPr>
          </a:lstStyle>
          <a:p>
            <a:r>
              <a:rPr lang="en-US"/>
              <a:t>Impactful slide title goes here </a:t>
            </a:r>
            <a:br>
              <a:rPr lang="en-US"/>
            </a:br>
            <a:r>
              <a:rPr lang="en-US"/>
              <a:t>(3 rows max)</a:t>
            </a:r>
          </a:p>
        </p:txBody>
      </p:sp>
      <p:pic>
        <p:nvPicPr>
          <p:cNvPr id="6" name="Picture 5" descr="A screenshot of a computer&#10;&#10;Description automatically generated">
            <a:extLst>
              <a:ext uri="{FF2B5EF4-FFF2-40B4-BE49-F238E27FC236}">
                <a16:creationId xmlns:a16="http://schemas.microsoft.com/office/drawing/2014/main" id="{4B1E0ABE-912E-BB46-2E61-6B68DEA3AB51}"/>
              </a:ext>
            </a:extLst>
          </p:cNvPr>
          <p:cNvPicPr>
            <a:picLocks noChangeAspect="1"/>
          </p:cNvPicPr>
          <p:nvPr userDrawn="1"/>
        </p:nvPicPr>
        <p:blipFill>
          <a:blip r:embed="rId2"/>
          <a:stretch>
            <a:fillRect/>
          </a:stretch>
        </p:blipFill>
        <p:spPr>
          <a:xfrm>
            <a:off x="12420000" y="1402460"/>
            <a:ext cx="2520000" cy="4053080"/>
          </a:xfrm>
          <a:prstGeom prst="rect">
            <a:avLst/>
          </a:prstGeom>
        </p:spPr>
      </p:pic>
      <p:sp>
        <p:nvSpPr>
          <p:cNvPr id="5" name="Rectangle 4">
            <a:extLst>
              <a:ext uri="{FF2B5EF4-FFF2-40B4-BE49-F238E27FC236}">
                <a16:creationId xmlns:a16="http://schemas.microsoft.com/office/drawing/2014/main" id="{62947A54-3342-194E-4D35-BA0819EA17EB}"/>
              </a:ext>
            </a:extLst>
          </p:cNvPr>
          <p:cNvSpPr>
            <a:spLocks noGrp="1" noRot="1" noMove="1" noResize="1" noEditPoints="1" noAdjustHandles="1" noChangeArrowheads="1" noChangeShapeType="1"/>
          </p:cNvSpPr>
          <p:nvPr userDrawn="1"/>
        </p:nvSpPr>
        <p:spPr>
          <a:xfrm>
            <a:off x="10859589" y="6308725"/>
            <a:ext cx="100148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8" name="Picture 7">
            <a:extLst>
              <a:ext uri="{FF2B5EF4-FFF2-40B4-BE49-F238E27FC236}">
                <a16:creationId xmlns:a16="http://schemas.microsoft.com/office/drawing/2014/main" id="{21E634D7-3B74-9646-5386-62124E667A0C}"/>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3012728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Quotes 1">
    <p:bg>
      <p:bgPr>
        <a:solidFill>
          <a:schemeClr val="bg1"/>
        </a:solidFill>
        <a:effectLst/>
      </p:bgPr>
    </p:bg>
    <p:spTree>
      <p:nvGrpSpPr>
        <p:cNvPr id="1" name=""/>
        <p:cNvGrpSpPr/>
        <p:nvPr/>
      </p:nvGrpSpPr>
      <p:grpSpPr>
        <a:xfrm>
          <a:off x="0" y="0"/>
          <a:ext cx="0" cy="0"/>
          <a:chOff x="0" y="0"/>
          <a:chExt cx="0" cy="0"/>
        </a:xfrm>
      </p:grpSpPr>
      <p:sp>
        <p:nvSpPr>
          <p:cNvPr id="198" name="Picture Placeholder 197">
            <a:extLst>
              <a:ext uri="{FF2B5EF4-FFF2-40B4-BE49-F238E27FC236}">
                <a16:creationId xmlns:a16="http://schemas.microsoft.com/office/drawing/2014/main" id="{F6A2EC34-3A0C-EAA0-3463-865CD17EDF83}"/>
              </a:ext>
            </a:extLst>
          </p:cNvPr>
          <p:cNvSpPr>
            <a:spLocks noGrp="1"/>
          </p:cNvSpPr>
          <p:nvPr>
            <p:ph type="pic" sz="quarter" idx="17" hasCustomPrompt="1"/>
          </p:nvPr>
        </p:nvSpPr>
        <p:spPr>
          <a:xfrm>
            <a:off x="0" y="0"/>
            <a:ext cx="12192000" cy="6858001"/>
          </a:xfrm>
          <a:custGeom>
            <a:avLst/>
            <a:gdLst>
              <a:gd name="connsiteX0" fmla="*/ 0 w 12192000"/>
              <a:gd name="connsiteY0" fmla="*/ 0 h 6858001"/>
              <a:gd name="connsiteX1" fmla="*/ 876300 w 12192000"/>
              <a:gd name="connsiteY1" fmla="*/ 0 h 6858001"/>
              <a:gd name="connsiteX2" fmla="*/ 876300 w 12192000"/>
              <a:gd name="connsiteY2" fmla="*/ 1 h 6858001"/>
              <a:gd name="connsiteX3" fmla="*/ 12192000 w 12192000"/>
              <a:gd name="connsiteY3" fmla="*/ 1 h 6858001"/>
              <a:gd name="connsiteX4" fmla="*/ 12192000 w 12192000"/>
              <a:gd name="connsiteY4" fmla="*/ 5417754 h 6858001"/>
              <a:gd name="connsiteX5" fmla="*/ 12185781 w 12192000"/>
              <a:gd name="connsiteY5" fmla="*/ 5415176 h 6858001"/>
              <a:gd name="connsiteX6" fmla="*/ 11751498 w 12192000"/>
              <a:gd name="connsiteY6" fmla="*/ 5487311 h 6858001"/>
              <a:gd name="connsiteX7" fmla="*/ 11605954 w 12192000"/>
              <a:gd name="connsiteY7" fmla="*/ 5695715 h 6858001"/>
              <a:gd name="connsiteX8" fmla="*/ 10616944 w 12192000"/>
              <a:gd name="connsiteY8" fmla="*/ 5584335 h 6858001"/>
              <a:gd name="connsiteX9" fmla="*/ 9620592 w 12192000"/>
              <a:gd name="connsiteY9" fmla="*/ 6126895 h 6858001"/>
              <a:gd name="connsiteX10" fmla="*/ 8580498 w 12192000"/>
              <a:gd name="connsiteY10" fmla="*/ 6441073 h 6858001"/>
              <a:gd name="connsiteX11" fmla="*/ 7992420 w 12192000"/>
              <a:gd name="connsiteY11" fmla="*/ 5720933 h 6858001"/>
              <a:gd name="connsiteX12" fmla="*/ 6969119 w 12192000"/>
              <a:gd name="connsiteY12" fmla="*/ 5876452 h 6858001"/>
              <a:gd name="connsiteX13" fmla="*/ 6348146 w 12192000"/>
              <a:gd name="connsiteY13" fmla="*/ 6856841 h 6858001"/>
              <a:gd name="connsiteX14" fmla="*/ 6347445 w 12192000"/>
              <a:gd name="connsiteY14" fmla="*/ 6858001 h 6858001"/>
              <a:gd name="connsiteX15" fmla="*/ 372111 w 12192000"/>
              <a:gd name="connsiteY15" fmla="*/ 6858001 h 6858001"/>
              <a:gd name="connsiteX16" fmla="*/ 372111 w 12192000"/>
              <a:gd name="connsiteY16" fmla="*/ 6858000 h 6858001"/>
              <a:gd name="connsiteX17" fmla="*/ 0 w 12192000"/>
              <a:gd name="connsiteY1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1">
                <a:moveTo>
                  <a:pt x="0" y="0"/>
                </a:moveTo>
                <a:lnTo>
                  <a:pt x="876300" y="0"/>
                </a:lnTo>
                <a:lnTo>
                  <a:pt x="876300" y="1"/>
                </a:lnTo>
                <a:lnTo>
                  <a:pt x="12192000" y="1"/>
                </a:lnTo>
                <a:lnTo>
                  <a:pt x="12192000" y="5417754"/>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40" y="6142646"/>
                  <a:pt x="6536009" y="6515332"/>
                  <a:pt x="6348146" y="6856841"/>
                </a:cubicBezTo>
                <a:lnTo>
                  <a:pt x="6347445" y="6858001"/>
                </a:lnTo>
                <a:lnTo>
                  <a:pt x="372111" y="6858001"/>
                </a:lnTo>
                <a:lnTo>
                  <a:pt x="372111" y="6858000"/>
                </a:lnTo>
                <a:lnTo>
                  <a:pt x="0" y="6858000"/>
                </a:lnTo>
                <a:close/>
              </a:path>
            </a:pathLst>
          </a:custGeom>
          <a:solidFill>
            <a:schemeClr val="accent1">
              <a:lumMod val="20000"/>
              <a:lumOff val="80000"/>
            </a:schemeClr>
          </a:solidFill>
        </p:spPr>
        <p:txBody>
          <a:bodyPr wrap="square" anchor="ctr">
            <a:noAutofit/>
          </a:bodyPr>
          <a:lstStyle>
            <a:lvl1pPr algn="ctr">
              <a:defRPr/>
            </a:lvl1pPr>
          </a:lstStyle>
          <a:p>
            <a:r>
              <a:rPr lang="en-US"/>
              <a:t>Picture here</a:t>
            </a:r>
          </a:p>
        </p:txBody>
      </p:sp>
      <p:sp>
        <p:nvSpPr>
          <p:cNvPr id="192" name="Text Placeholder 16">
            <a:extLst>
              <a:ext uri="{FF2B5EF4-FFF2-40B4-BE49-F238E27FC236}">
                <a16:creationId xmlns:a16="http://schemas.microsoft.com/office/drawing/2014/main" id="{12522407-D1D1-0AF5-6AD4-3C03C9E5AB7B}"/>
              </a:ext>
            </a:extLst>
          </p:cNvPr>
          <p:cNvSpPr>
            <a:spLocks noGrp="1"/>
          </p:cNvSpPr>
          <p:nvPr>
            <p:ph type="body" sz="quarter" idx="16" hasCustomPrompt="1"/>
          </p:nvPr>
        </p:nvSpPr>
        <p:spPr>
          <a:xfrm>
            <a:off x="731839" y="1375759"/>
            <a:ext cx="3924300" cy="3579436"/>
          </a:xfrm>
          <a:prstGeom prst="roundRect">
            <a:avLst>
              <a:gd name="adj" fmla="val 8439"/>
            </a:avLst>
          </a:prstGeom>
          <a:solidFill>
            <a:schemeClr val="tx1">
              <a:alpha val="35000"/>
            </a:schemeClr>
          </a:solidFill>
        </p:spPr>
        <p:txBody>
          <a:bodyPr wrap="square" lIns="180000" tIns="252000" rIns="180000" bIns="252000" anchor="ctr">
            <a:spAutoFit/>
          </a:bodyPr>
          <a:lstStyle>
            <a:lvl1pPr marL="0" indent="0" algn="ctr">
              <a:spcBef>
                <a:spcPts val="0"/>
              </a:spcBef>
              <a:buFontTx/>
              <a:buNone/>
              <a:defRPr sz="4000" b="1">
                <a:solidFill>
                  <a:schemeClr val="bg1"/>
                </a:solidFill>
                <a:latin typeface="+mj-lt"/>
              </a:defRPr>
            </a:lvl1pPr>
          </a:lstStyle>
          <a:p>
            <a:pPr lvl="0"/>
            <a:r>
              <a:rPr lang="en-US"/>
              <a:t>Insert a quote</a:t>
            </a:r>
          </a:p>
          <a:p>
            <a:pPr lvl="0"/>
            <a:r>
              <a:rPr lang="en-US"/>
              <a:t>or an</a:t>
            </a:r>
          </a:p>
          <a:p>
            <a:pPr lvl="0"/>
            <a:r>
              <a:rPr lang="en-US"/>
              <a:t>inspirational</a:t>
            </a:r>
          </a:p>
          <a:p>
            <a:pPr lvl="0"/>
            <a:r>
              <a:rPr lang="en-US"/>
              <a:t>text here.</a:t>
            </a:r>
          </a:p>
        </p:txBody>
      </p:sp>
      <p:sp>
        <p:nvSpPr>
          <p:cNvPr id="2" name="Tijdelijke aanduiding voor voettekst 1">
            <a:extLst>
              <a:ext uri="{FF2B5EF4-FFF2-40B4-BE49-F238E27FC236}">
                <a16:creationId xmlns:a16="http://schemas.microsoft.com/office/drawing/2014/main" id="{CBCBCAB1-866D-AE52-5BFA-1089F44F7B35}"/>
              </a:ext>
            </a:extLst>
          </p:cNvPr>
          <p:cNvSpPr>
            <a:spLocks noGrp="1"/>
          </p:cNvSpPr>
          <p:nvPr>
            <p:ph type="ftr" sz="quarter" idx="18"/>
          </p:nvPr>
        </p:nvSpPr>
        <p:spPr/>
        <p:txBody>
          <a:bodyPr/>
          <a:lstStyle>
            <a:lvl1pPr>
              <a:defRPr>
                <a:solidFill>
                  <a:schemeClr val="bg1"/>
                </a:solidFill>
              </a:defRPr>
            </a:lvl1pPr>
          </a:lstStyle>
          <a:p>
            <a:r>
              <a:rPr lang="en-US"/>
              <a:t>Optional presentation title goes here</a:t>
            </a:r>
          </a:p>
        </p:txBody>
      </p:sp>
      <p:sp>
        <p:nvSpPr>
          <p:cNvPr id="4" name="Tijdelijke aanduiding voor dianummer 3">
            <a:extLst>
              <a:ext uri="{FF2B5EF4-FFF2-40B4-BE49-F238E27FC236}">
                <a16:creationId xmlns:a16="http://schemas.microsoft.com/office/drawing/2014/main" id="{52FB8530-8FA5-F67D-F6B3-550329E7C5BF}"/>
              </a:ext>
            </a:extLst>
          </p:cNvPr>
          <p:cNvSpPr>
            <a:spLocks noGrp="1"/>
          </p:cNvSpPr>
          <p:nvPr>
            <p:ph type="sldNum" sz="quarter" idx="19"/>
          </p:nvPr>
        </p:nvSpPr>
        <p:spPr/>
        <p:txBody>
          <a:bodyPr/>
          <a:lstStyle>
            <a:lvl1pPr>
              <a:defRPr>
                <a:solidFill>
                  <a:schemeClr val="bg1"/>
                </a:solidFill>
              </a:defRPr>
            </a:lvl1pPr>
          </a:lstStyle>
          <a:p>
            <a:fld id="{BFE9751B-2350-D04C-A3CF-C05DBF63BADD}" type="slidenum">
              <a:rPr lang="en-US" smtClean="0"/>
              <a:pPr/>
              <a:t>‹#›</a:t>
            </a:fld>
            <a:endParaRPr lang="en-US"/>
          </a:p>
        </p:txBody>
      </p:sp>
      <p:pic>
        <p:nvPicPr>
          <p:cNvPr id="3" name="Graphic 2">
            <a:extLst>
              <a:ext uri="{FF2B5EF4-FFF2-40B4-BE49-F238E27FC236}">
                <a16:creationId xmlns:a16="http://schemas.microsoft.com/office/drawing/2014/main" id="{EF6C13D5-6978-86E9-3937-C806A5098654}"/>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D366F658-D09A-78F0-FFE8-E7A67CE6A482}"/>
              </a:ext>
            </a:extLst>
          </p:cNvPr>
          <p:cNvPicPr>
            <a:picLocks noChangeAspect="1"/>
          </p:cNvPicPr>
          <p:nvPr userDrawn="1"/>
        </p:nvPicPr>
        <p:blipFill>
          <a:blip r:embed="rId3"/>
          <a:stretch>
            <a:fillRect/>
          </a:stretch>
        </p:blipFill>
        <p:spPr>
          <a:xfrm>
            <a:off x="12420000" y="0"/>
            <a:ext cx="2520000" cy="5269962"/>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F06ACA44-67E0-3661-0024-14B6354935EE}"/>
              </a:ext>
            </a:extLst>
          </p:cNvPr>
          <p:cNvPicPr>
            <a:picLocks noChangeAspect="1"/>
          </p:cNvPicPr>
          <p:nvPr userDrawn="1"/>
        </p:nvPicPr>
        <p:blipFill>
          <a:blip r:embed="rId4"/>
          <a:stretch>
            <a:fillRect/>
          </a:stretch>
        </p:blipFill>
        <p:spPr>
          <a:xfrm>
            <a:off x="12420000" y="5386387"/>
            <a:ext cx="2520000" cy="3372776"/>
          </a:xfrm>
          <a:prstGeom prst="rect">
            <a:avLst/>
          </a:prstGeom>
        </p:spPr>
      </p:pic>
      <p:sp>
        <p:nvSpPr>
          <p:cNvPr id="7" name="Rectangle 6">
            <a:extLst>
              <a:ext uri="{FF2B5EF4-FFF2-40B4-BE49-F238E27FC236}">
                <a16:creationId xmlns:a16="http://schemas.microsoft.com/office/drawing/2014/main" id="{DFB7E106-03ED-6A27-C4E3-838A160C7023}"/>
              </a:ext>
            </a:extLst>
          </p:cNvPr>
          <p:cNvSpPr>
            <a:spLocks noGrp="1" noRot="1" noMove="1" noResize="1" noEditPoints="1" noAdjustHandles="1" noChangeArrowheads="1" noChangeShapeType="1"/>
          </p:cNvSpPr>
          <p:nvPr userDrawn="1"/>
        </p:nvSpPr>
        <p:spPr>
          <a:xfrm>
            <a:off x="10816046" y="6308725"/>
            <a:ext cx="100384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9" name="Picture 8">
            <a:extLst>
              <a:ext uri="{FF2B5EF4-FFF2-40B4-BE49-F238E27FC236}">
                <a16:creationId xmlns:a16="http://schemas.microsoft.com/office/drawing/2014/main" id="{058137E7-0626-77F4-D79B-64FED83EA542}"/>
              </a:ext>
            </a:extLst>
          </p:cNvPr>
          <p:cNvPicPr>
            <a:picLocks noChangeAspect="1"/>
          </p:cNvPicPr>
          <p:nvPr userDrawn="1"/>
        </p:nvPicPr>
        <p:blipFill>
          <a:blip r:embed="rId5"/>
          <a:srcRect/>
          <a:stretch/>
        </p:blipFill>
        <p:spPr>
          <a:xfrm>
            <a:off x="10917421" y="6374674"/>
            <a:ext cx="874245" cy="339770"/>
          </a:xfrm>
          <a:prstGeom prst="rect">
            <a:avLst/>
          </a:prstGeom>
        </p:spPr>
      </p:pic>
    </p:spTree>
    <p:extLst>
      <p:ext uri="{BB962C8B-B14F-4D97-AF65-F5344CB8AC3E}">
        <p14:creationId xmlns:p14="http://schemas.microsoft.com/office/powerpoint/2010/main" val="665399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s 2">
    <p:bg>
      <p:bgPr>
        <a:solidFill>
          <a:schemeClr val="tx1"/>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F9E22536-36FD-14FE-7319-1F349FCD4EB5}"/>
              </a:ext>
            </a:extLst>
          </p:cNvPr>
          <p:cNvSpPr/>
          <p:nvPr userDrawn="1"/>
        </p:nvSpPr>
        <p:spPr>
          <a:xfrm>
            <a:off x="0" y="0"/>
            <a:ext cx="12192000" cy="6858001"/>
          </a:xfrm>
          <a:custGeom>
            <a:avLst/>
            <a:gdLst>
              <a:gd name="connsiteX0" fmla="*/ 0 w 12192000"/>
              <a:gd name="connsiteY0" fmla="*/ 0 h 6858001"/>
              <a:gd name="connsiteX1" fmla="*/ 876300 w 12192000"/>
              <a:gd name="connsiteY1" fmla="*/ 0 h 6858001"/>
              <a:gd name="connsiteX2" fmla="*/ 876300 w 12192000"/>
              <a:gd name="connsiteY2" fmla="*/ 1 h 6858001"/>
              <a:gd name="connsiteX3" fmla="*/ 12192000 w 12192000"/>
              <a:gd name="connsiteY3" fmla="*/ 1 h 6858001"/>
              <a:gd name="connsiteX4" fmla="*/ 12192000 w 12192000"/>
              <a:gd name="connsiteY4" fmla="*/ 5417754 h 6858001"/>
              <a:gd name="connsiteX5" fmla="*/ 12185781 w 12192000"/>
              <a:gd name="connsiteY5" fmla="*/ 5415176 h 6858001"/>
              <a:gd name="connsiteX6" fmla="*/ 11751498 w 12192000"/>
              <a:gd name="connsiteY6" fmla="*/ 5487311 h 6858001"/>
              <a:gd name="connsiteX7" fmla="*/ 11605954 w 12192000"/>
              <a:gd name="connsiteY7" fmla="*/ 5695715 h 6858001"/>
              <a:gd name="connsiteX8" fmla="*/ 10616944 w 12192000"/>
              <a:gd name="connsiteY8" fmla="*/ 5584335 h 6858001"/>
              <a:gd name="connsiteX9" fmla="*/ 9620592 w 12192000"/>
              <a:gd name="connsiteY9" fmla="*/ 6126895 h 6858001"/>
              <a:gd name="connsiteX10" fmla="*/ 8580498 w 12192000"/>
              <a:gd name="connsiteY10" fmla="*/ 6441073 h 6858001"/>
              <a:gd name="connsiteX11" fmla="*/ 7992420 w 12192000"/>
              <a:gd name="connsiteY11" fmla="*/ 5720933 h 6858001"/>
              <a:gd name="connsiteX12" fmla="*/ 6969119 w 12192000"/>
              <a:gd name="connsiteY12" fmla="*/ 5876452 h 6858001"/>
              <a:gd name="connsiteX13" fmla="*/ 6348146 w 12192000"/>
              <a:gd name="connsiteY13" fmla="*/ 6856841 h 6858001"/>
              <a:gd name="connsiteX14" fmla="*/ 6347445 w 12192000"/>
              <a:gd name="connsiteY14" fmla="*/ 6858001 h 6858001"/>
              <a:gd name="connsiteX15" fmla="*/ 372111 w 12192000"/>
              <a:gd name="connsiteY15" fmla="*/ 6858001 h 6858001"/>
              <a:gd name="connsiteX16" fmla="*/ 372111 w 12192000"/>
              <a:gd name="connsiteY16" fmla="*/ 6858000 h 6858001"/>
              <a:gd name="connsiteX17" fmla="*/ 0 w 12192000"/>
              <a:gd name="connsiteY17" fmla="*/ 6858000 h 6858001"/>
              <a:gd name="connsiteX18" fmla="*/ 0 w 12192000"/>
              <a:gd name="connsiteY18"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6858001">
                <a:moveTo>
                  <a:pt x="0" y="0"/>
                </a:moveTo>
                <a:lnTo>
                  <a:pt x="876300" y="0"/>
                </a:lnTo>
                <a:lnTo>
                  <a:pt x="876300" y="1"/>
                </a:lnTo>
                <a:lnTo>
                  <a:pt x="12192000" y="1"/>
                </a:lnTo>
                <a:lnTo>
                  <a:pt x="12192000" y="5417754"/>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40" y="6142646"/>
                  <a:pt x="6536009" y="6515332"/>
                  <a:pt x="6348146" y="6856841"/>
                </a:cubicBezTo>
                <a:lnTo>
                  <a:pt x="6347445" y="6858001"/>
                </a:lnTo>
                <a:lnTo>
                  <a:pt x="372111" y="6858001"/>
                </a:lnTo>
                <a:lnTo>
                  <a:pt x="372111" y="6858000"/>
                </a:lnTo>
                <a:lnTo>
                  <a:pt x="0" y="6858000"/>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2" name="Picture Placeholder 11">
            <a:extLst>
              <a:ext uri="{FF2B5EF4-FFF2-40B4-BE49-F238E27FC236}">
                <a16:creationId xmlns:a16="http://schemas.microsoft.com/office/drawing/2014/main" id="{5EEAD15C-A8B8-8322-7BD2-28490B8E470E}"/>
              </a:ext>
            </a:extLst>
          </p:cNvPr>
          <p:cNvSpPr>
            <a:spLocks noGrp="1"/>
          </p:cNvSpPr>
          <p:nvPr>
            <p:ph type="pic" sz="quarter" idx="17" hasCustomPrompt="1"/>
          </p:nvPr>
        </p:nvSpPr>
        <p:spPr>
          <a:xfrm>
            <a:off x="731838" y="692150"/>
            <a:ext cx="3924300" cy="5257800"/>
          </a:xfrm>
          <a:prstGeom prst="roundRect">
            <a:avLst>
              <a:gd name="adj" fmla="val 8329"/>
            </a:avLst>
          </a:prstGeom>
          <a:solidFill>
            <a:schemeClr val="accent1">
              <a:lumMod val="20000"/>
              <a:lumOff val="80000"/>
            </a:schemeClr>
          </a:solidFill>
        </p:spPr>
        <p:txBody>
          <a:bodyPr anchor="ctr"/>
          <a:lstStyle>
            <a:lvl1pPr algn="ctr">
              <a:defRPr>
                <a:solidFill>
                  <a:schemeClr val="tx1"/>
                </a:solidFill>
              </a:defRPr>
            </a:lvl1pPr>
          </a:lstStyle>
          <a:p>
            <a:r>
              <a:rPr lang="en-US"/>
              <a:t>Picture here</a:t>
            </a:r>
          </a:p>
        </p:txBody>
      </p:sp>
      <p:sp>
        <p:nvSpPr>
          <p:cNvPr id="192" name="Text Placeholder 16">
            <a:extLst>
              <a:ext uri="{FF2B5EF4-FFF2-40B4-BE49-F238E27FC236}">
                <a16:creationId xmlns:a16="http://schemas.microsoft.com/office/drawing/2014/main" id="{12522407-D1D1-0AF5-6AD4-3C03C9E5AB7B}"/>
              </a:ext>
            </a:extLst>
          </p:cNvPr>
          <p:cNvSpPr>
            <a:spLocks noGrp="1"/>
          </p:cNvSpPr>
          <p:nvPr>
            <p:ph type="body" sz="quarter" idx="16" hasCustomPrompt="1"/>
          </p:nvPr>
        </p:nvSpPr>
        <p:spPr>
          <a:xfrm>
            <a:off x="6096000" y="692150"/>
            <a:ext cx="4321175" cy="4438651"/>
          </a:xfrm>
          <a:prstGeom prst="rect">
            <a:avLst/>
          </a:prstGeom>
          <a:noFill/>
        </p:spPr>
        <p:txBody>
          <a:bodyPr anchor="ctr"/>
          <a:lstStyle>
            <a:lvl1pPr marL="0" indent="0" algn="ctr">
              <a:lnSpc>
                <a:spcPct val="100000"/>
              </a:lnSpc>
              <a:spcBef>
                <a:spcPts val="0"/>
              </a:spcBef>
              <a:buFontTx/>
              <a:buNone/>
              <a:defRPr sz="4400" b="1">
                <a:solidFill>
                  <a:schemeClr val="tx1"/>
                </a:solidFill>
                <a:latin typeface="+mj-lt"/>
              </a:defRPr>
            </a:lvl1pPr>
          </a:lstStyle>
          <a:p>
            <a:pPr lvl="0"/>
            <a:r>
              <a:rPr lang="en-US"/>
              <a:t>Insert a quote</a:t>
            </a:r>
          </a:p>
          <a:p>
            <a:pPr lvl="0"/>
            <a:r>
              <a:rPr lang="en-US"/>
              <a:t>or an</a:t>
            </a:r>
          </a:p>
          <a:p>
            <a:pPr lvl="0"/>
            <a:r>
              <a:rPr lang="en-US"/>
              <a:t>inspirational</a:t>
            </a:r>
          </a:p>
          <a:p>
            <a:pPr lvl="0"/>
            <a:r>
              <a:rPr lang="en-US"/>
              <a:t>text here.</a:t>
            </a:r>
          </a:p>
        </p:txBody>
      </p:sp>
      <p:sp>
        <p:nvSpPr>
          <p:cNvPr id="2" name="Tijdelijke aanduiding voor voettekst 1">
            <a:extLst>
              <a:ext uri="{FF2B5EF4-FFF2-40B4-BE49-F238E27FC236}">
                <a16:creationId xmlns:a16="http://schemas.microsoft.com/office/drawing/2014/main" id="{A133603C-DC7D-745F-A1B5-97CB96886348}"/>
              </a:ext>
            </a:extLst>
          </p:cNvPr>
          <p:cNvSpPr>
            <a:spLocks noGrp="1"/>
          </p:cNvSpPr>
          <p:nvPr>
            <p:ph type="ftr" sz="quarter" idx="18"/>
          </p:nvPr>
        </p:nvSpPr>
        <p:spPr/>
        <p:txBody>
          <a:bodyPr/>
          <a:lstStyle>
            <a:lvl1pPr>
              <a:defRPr>
                <a:solidFill>
                  <a:schemeClr val="tx1"/>
                </a:solidFill>
              </a:defRPr>
            </a:lvl1pPr>
          </a:lstStyle>
          <a:p>
            <a:r>
              <a:rPr lang="en-US"/>
              <a:t>Optional presentation title goes here</a:t>
            </a:r>
          </a:p>
        </p:txBody>
      </p:sp>
      <p:sp>
        <p:nvSpPr>
          <p:cNvPr id="4" name="Tijdelijke aanduiding voor dianummer 3">
            <a:extLst>
              <a:ext uri="{FF2B5EF4-FFF2-40B4-BE49-F238E27FC236}">
                <a16:creationId xmlns:a16="http://schemas.microsoft.com/office/drawing/2014/main" id="{49179A87-FCF1-97A5-60E2-2CCACE29ABEB}"/>
              </a:ext>
            </a:extLst>
          </p:cNvPr>
          <p:cNvSpPr>
            <a:spLocks noGrp="1"/>
          </p:cNvSpPr>
          <p:nvPr>
            <p:ph type="sldNum" sz="quarter" idx="19"/>
          </p:nvPr>
        </p:nvSpPr>
        <p:spPr/>
        <p:txBody>
          <a:bodyPr/>
          <a:lstStyle>
            <a:lvl1pPr>
              <a:defRPr>
                <a:solidFill>
                  <a:schemeClr val="tx1"/>
                </a:solidFill>
              </a:defRPr>
            </a:lvl1pPr>
          </a:lstStyle>
          <a:p>
            <a:fld id="{BFE9751B-2350-D04C-A3CF-C05DBF63BADD}" type="slidenum">
              <a:rPr lang="en-US" smtClean="0"/>
              <a:pPr/>
              <a:t>‹#›</a:t>
            </a:fld>
            <a:endParaRPr lang="en-US"/>
          </a:p>
        </p:txBody>
      </p:sp>
      <p:pic>
        <p:nvPicPr>
          <p:cNvPr id="3" name="Graphic 2">
            <a:extLst>
              <a:ext uri="{FF2B5EF4-FFF2-40B4-BE49-F238E27FC236}">
                <a16:creationId xmlns:a16="http://schemas.microsoft.com/office/drawing/2014/main" id="{D039A1A3-96B9-AC3B-951C-667E50609437}"/>
              </a:ext>
            </a:extLst>
          </p:cNvPr>
          <p:cNvPicPr>
            <a:picLocks noChangeAspect="1"/>
          </p:cNvPicPr>
          <p:nvPr userDrawn="1"/>
        </p:nvPicPr>
        <p:blipFill>
          <a:blip>
            <a:extLst>
              <a:ext uri="{96DAC541-7B7A-43D3-8B79-37D633B846F1}">
                <asvg:svgBlip xmlns:asvg="http://schemas.microsoft.com/office/drawing/2016/SVG/main" r:embed="rId2"/>
              </a:ext>
            </a:extLst>
          </a:blip>
          <a:srcRect l="29" r="29"/>
          <a:stretch/>
        </p:blipFill>
        <p:spPr>
          <a:xfrm>
            <a:off x="10734675" y="6224587"/>
            <a:ext cx="1085215" cy="5334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9C7CF468-F834-24F6-A5C0-B0D4AD30B71E}"/>
              </a:ext>
            </a:extLst>
          </p:cNvPr>
          <p:cNvPicPr>
            <a:picLocks noChangeAspect="1"/>
          </p:cNvPicPr>
          <p:nvPr userDrawn="1"/>
        </p:nvPicPr>
        <p:blipFill>
          <a:blip r:embed="rId3"/>
          <a:stretch>
            <a:fillRect/>
          </a:stretch>
        </p:blipFill>
        <p:spPr>
          <a:xfrm>
            <a:off x="12420000" y="794019"/>
            <a:ext cx="2520000" cy="5269962"/>
          </a:xfrm>
          <a:prstGeom prst="rect">
            <a:avLst/>
          </a:prstGeom>
        </p:spPr>
      </p:pic>
      <p:sp>
        <p:nvSpPr>
          <p:cNvPr id="7" name="Rectangle 6">
            <a:extLst>
              <a:ext uri="{FF2B5EF4-FFF2-40B4-BE49-F238E27FC236}">
                <a16:creationId xmlns:a16="http://schemas.microsoft.com/office/drawing/2014/main" id="{CC0A711B-A168-B543-D0A6-47414EA9D0BC}"/>
              </a:ext>
            </a:extLst>
          </p:cNvPr>
          <p:cNvSpPr>
            <a:spLocks noGrp="1" noRot="1" noMove="1" noResize="1" noEditPoints="1" noAdjustHandles="1" noChangeArrowheads="1" noChangeShapeType="1"/>
          </p:cNvSpPr>
          <p:nvPr userDrawn="1"/>
        </p:nvSpPr>
        <p:spPr>
          <a:xfrm>
            <a:off x="10842171" y="6224587"/>
            <a:ext cx="914400" cy="4492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9" name="Picture 8">
            <a:extLst>
              <a:ext uri="{FF2B5EF4-FFF2-40B4-BE49-F238E27FC236}">
                <a16:creationId xmlns:a16="http://schemas.microsoft.com/office/drawing/2014/main" id="{5575E589-22B1-BF26-A14B-55871515F78E}"/>
              </a:ext>
            </a:extLst>
          </p:cNvPr>
          <p:cNvPicPr>
            <a:picLocks noChangeAspect="1"/>
          </p:cNvPicPr>
          <p:nvPr userDrawn="1"/>
        </p:nvPicPr>
        <p:blipFill>
          <a:blip r:embed="rId4"/>
          <a:srcRect/>
          <a:stretch/>
        </p:blipFill>
        <p:spPr>
          <a:xfrm>
            <a:off x="10917421" y="6374674"/>
            <a:ext cx="874245" cy="339770"/>
          </a:xfrm>
          <a:prstGeom prst="rect">
            <a:avLst/>
          </a:prstGeom>
        </p:spPr>
      </p:pic>
    </p:spTree>
    <p:extLst>
      <p:ext uri="{BB962C8B-B14F-4D97-AF65-F5344CB8AC3E}">
        <p14:creationId xmlns:p14="http://schemas.microsoft.com/office/powerpoint/2010/main" val="19372058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r Network">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BB16EE6B-6FB0-3922-39EC-4FCDD7BD47FF}"/>
              </a:ext>
            </a:extLst>
          </p:cNvPr>
          <p:cNvSpPr>
            <a:spLocks noGrp="1"/>
          </p:cNvSpPr>
          <p:nvPr>
            <p:ph type="ftr" sz="quarter" idx="25"/>
          </p:nvPr>
        </p:nvSpPr>
        <p:spPr/>
        <p:txBody>
          <a:bodyPr/>
          <a:lstStyle/>
          <a:p>
            <a:r>
              <a:rPr lang="en-US"/>
              <a:t>Optional presentation title goes here</a:t>
            </a:r>
          </a:p>
        </p:txBody>
      </p:sp>
      <p:sp>
        <p:nvSpPr>
          <p:cNvPr id="3" name="Tijdelijke aanduiding voor dianummer 2">
            <a:extLst>
              <a:ext uri="{FF2B5EF4-FFF2-40B4-BE49-F238E27FC236}">
                <a16:creationId xmlns:a16="http://schemas.microsoft.com/office/drawing/2014/main" id="{B60A6B41-C32F-8A27-75CD-6CA65B250AA6}"/>
              </a:ext>
            </a:extLst>
          </p:cNvPr>
          <p:cNvSpPr>
            <a:spLocks noGrp="1"/>
          </p:cNvSpPr>
          <p:nvPr>
            <p:ph type="sldNum" sz="quarter" idx="26"/>
          </p:nvPr>
        </p:nvSpPr>
        <p:spPr/>
        <p:txBody>
          <a:bodyPr/>
          <a:lstStyle/>
          <a:p>
            <a:fld id="{BFE9751B-2350-D04C-A3CF-C05DBF63BADD}" type="slidenum">
              <a:rPr lang="en-US" smtClean="0"/>
              <a:pPr/>
              <a:t>‹#›</a:t>
            </a:fld>
            <a:endParaRPr lang="en-US"/>
          </a:p>
        </p:txBody>
      </p:sp>
      <p:sp>
        <p:nvSpPr>
          <p:cNvPr id="6" name="Rectangle 5">
            <a:extLst>
              <a:ext uri="{FF2B5EF4-FFF2-40B4-BE49-F238E27FC236}">
                <a16:creationId xmlns:a16="http://schemas.microsoft.com/office/drawing/2014/main" id="{87B6358D-3DFC-B35C-69A8-D8CBE85AC959}"/>
              </a:ext>
            </a:extLst>
          </p:cNvPr>
          <p:cNvSpPr>
            <a:spLocks noGrp="1" noRot="1" noMove="1" noResize="1" noEditPoints="1" noAdjustHandles="1" noChangeArrowheads="1" noChangeShapeType="1"/>
          </p:cNvSpPr>
          <p:nvPr userDrawn="1"/>
        </p:nvSpPr>
        <p:spPr>
          <a:xfrm>
            <a:off x="10870250" y="6308725"/>
            <a:ext cx="871671"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sp>
        <p:nvSpPr>
          <p:cNvPr id="11" name="Picture Placeholder 11">
            <a:extLst>
              <a:ext uri="{FF2B5EF4-FFF2-40B4-BE49-F238E27FC236}">
                <a16:creationId xmlns:a16="http://schemas.microsoft.com/office/drawing/2014/main" id="{69848424-5C8A-F9D5-3600-F2A17186F917}"/>
              </a:ext>
            </a:extLst>
          </p:cNvPr>
          <p:cNvSpPr>
            <a:spLocks noGrp="1"/>
          </p:cNvSpPr>
          <p:nvPr>
            <p:ph type="pic" sz="quarter" idx="20" hasCustomPrompt="1"/>
          </p:nvPr>
        </p:nvSpPr>
        <p:spPr>
          <a:xfrm>
            <a:off x="731838" y="2640789"/>
            <a:ext cx="6262933" cy="3585131"/>
          </a:xfrm>
          <a:prstGeom prst="roundRect">
            <a:avLst>
              <a:gd name="adj" fmla="val 8492"/>
            </a:avLst>
          </a:prstGeom>
          <a:solidFill>
            <a:schemeClr val="accent1">
              <a:lumMod val="20000"/>
              <a:lumOff val="80000"/>
            </a:schemeClr>
          </a:solidFill>
        </p:spPr>
        <p:txBody>
          <a:bodyPr anchor="ctr"/>
          <a:lstStyle>
            <a:lvl1pPr algn="ctr">
              <a:defRPr>
                <a:solidFill>
                  <a:schemeClr val="tx1"/>
                </a:solidFill>
              </a:defRPr>
            </a:lvl1pPr>
          </a:lstStyle>
          <a:p>
            <a:r>
              <a:rPr lang="en-US"/>
              <a:t>Picture here</a:t>
            </a:r>
          </a:p>
        </p:txBody>
      </p:sp>
      <p:pic>
        <p:nvPicPr>
          <p:cNvPr id="16" name="Picture 15">
            <a:extLst>
              <a:ext uri="{FF2B5EF4-FFF2-40B4-BE49-F238E27FC236}">
                <a16:creationId xmlns:a16="http://schemas.microsoft.com/office/drawing/2014/main" id="{16A1D238-0974-C61E-D4D5-0335C0B1B193}"/>
              </a:ext>
            </a:extLst>
          </p:cNvPr>
          <p:cNvPicPr>
            <a:picLocks noGrp="1" noRot="1" noChangeAspect="1" noMove="1" noResize="1" noEditPoints="1" noAdjustHandles="1" noChangeArrowheads="1" noChangeShapeType="1" noCrop="1"/>
          </p:cNvPicPr>
          <p:nvPr userDrawn="1"/>
        </p:nvPicPr>
        <p:blipFill>
          <a:blip r:embed="rId2"/>
          <a:srcRect/>
          <a:stretch/>
        </p:blipFill>
        <p:spPr>
          <a:xfrm>
            <a:off x="7407233" y="2939580"/>
            <a:ext cx="1698373" cy="2871873"/>
          </a:xfrm>
          <a:prstGeom prst="rect">
            <a:avLst/>
          </a:prstGeom>
        </p:spPr>
      </p:pic>
      <p:sp>
        <p:nvSpPr>
          <p:cNvPr id="17" name="Text Placeholder 12">
            <a:extLst>
              <a:ext uri="{FF2B5EF4-FFF2-40B4-BE49-F238E27FC236}">
                <a16:creationId xmlns:a16="http://schemas.microsoft.com/office/drawing/2014/main" id="{5E0BF2DF-F468-94EB-C777-CC33CF87F60E}"/>
              </a:ext>
            </a:extLst>
          </p:cNvPr>
          <p:cNvSpPr>
            <a:spLocks noGrp="1"/>
          </p:cNvSpPr>
          <p:nvPr>
            <p:ph type="body" sz="quarter" idx="10" hasCustomPrompt="1"/>
          </p:nvPr>
        </p:nvSpPr>
        <p:spPr>
          <a:xfrm>
            <a:off x="731838" y="1131317"/>
            <a:ext cx="6805553" cy="731940"/>
          </a:xfrm>
        </p:spPr>
        <p:txBody>
          <a:bodyPr anchor="t">
            <a:normAutofit/>
          </a:bodyPr>
          <a:lstStyle>
            <a:lvl1pPr marL="0" indent="0">
              <a:lnSpc>
                <a:spcPct val="100000"/>
              </a:lnSpc>
              <a:spcBef>
                <a:spcPts val="0"/>
              </a:spcBef>
              <a:buFontTx/>
              <a:buNone/>
              <a:defRPr sz="3600" b="1">
                <a:solidFill>
                  <a:schemeClr val="accent1"/>
                </a:solidFill>
                <a:latin typeface="+mj-lt"/>
              </a:defRPr>
            </a:lvl1pPr>
          </a:lstStyle>
          <a:p>
            <a:pPr lvl="0"/>
            <a:r>
              <a:rPr lang="en-US"/>
              <a:t>Wetlands International Europe</a:t>
            </a:r>
          </a:p>
        </p:txBody>
      </p:sp>
      <p:sp>
        <p:nvSpPr>
          <p:cNvPr id="18" name="Text Placeholder 12">
            <a:extLst>
              <a:ext uri="{FF2B5EF4-FFF2-40B4-BE49-F238E27FC236}">
                <a16:creationId xmlns:a16="http://schemas.microsoft.com/office/drawing/2014/main" id="{B7004B27-59D7-450A-A4BD-3DF8E7B7F279}"/>
              </a:ext>
            </a:extLst>
          </p:cNvPr>
          <p:cNvSpPr>
            <a:spLocks noGrp="1"/>
          </p:cNvSpPr>
          <p:nvPr>
            <p:ph type="body" sz="quarter" idx="27" hasCustomPrompt="1"/>
          </p:nvPr>
        </p:nvSpPr>
        <p:spPr>
          <a:xfrm>
            <a:off x="731836" y="1854711"/>
            <a:ext cx="10133327" cy="777532"/>
          </a:xfrm>
        </p:spPr>
        <p:txBody>
          <a:bodyPr anchor="t">
            <a:normAutofit/>
          </a:bodyPr>
          <a:lstStyle>
            <a:lvl1pPr marL="0" indent="0">
              <a:lnSpc>
                <a:spcPct val="100000"/>
              </a:lnSpc>
              <a:spcBef>
                <a:spcPts val="0"/>
              </a:spcBef>
              <a:buFontTx/>
              <a:buNone/>
              <a:defRPr sz="1600" b="1">
                <a:solidFill>
                  <a:schemeClr val="tx2"/>
                </a:solidFill>
                <a:latin typeface="+mj-lt"/>
              </a:defRPr>
            </a:lvl1pPr>
          </a:lstStyle>
          <a:p>
            <a:pPr lvl="0"/>
            <a:r>
              <a:rPr lang="en-US"/>
              <a:t>The only network </a:t>
            </a:r>
            <a:r>
              <a:rPr lang="en-US" err="1"/>
              <a:t>organisation</a:t>
            </a:r>
            <a:r>
              <a:rPr lang="en-US"/>
              <a:t> in Europe bringing together NGOs from 10 European countries, whose shared mission is to inspire and </a:t>
            </a:r>
            <a:r>
              <a:rPr lang="en-US" err="1"/>
              <a:t>mobilise</a:t>
            </a:r>
            <a:r>
              <a:rPr lang="en-US"/>
              <a:t> society to safeguard and restore wetland ecosystems, by linking science, policy and practice.</a:t>
            </a:r>
          </a:p>
        </p:txBody>
      </p:sp>
      <p:pic>
        <p:nvPicPr>
          <p:cNvPr id="4" name="Picture 3">
            <a:extLst>
              <a:ext uri="{FF2B5EF4-FFF2-40B4-BE49-F238E27FC236}">
                <a16:creationId xmlns:a16="http://schemas.microsoft.com/office/drawing/2014/main" id="{2806731A-5EF4-B3DF-0FA4-E4527742BC2D}"/>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13850501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p:bg>
      <p:bgPr>
        <a:solidFill>
          <a:schemeClr val="accent1"/>
        </a:solidFill>
        <a:effectLst/>
      </p:bgPr>
    </p:bg>
    <p:spTree>
      <p:nvGrpSpPr>
        <p:cNvPr id="1" name=""/>
        <p:cNvGrpSpPr/>
        <p:nvPr/>
      </p:nvGrpSpPr>
      <p:grpSpPr>
        <a:xfrm>
          <a:off x="0" y="0"/>
          <a:ext cx="0" cy="0"/>
          <a:chOff x="0" y="0"/>
          <a:chExt cx="0" cy="0"/>
        </a:xfrm>
      </p:grpSpPr>
      <p:sp>
        <p:nvSpPr>
          <p:cNvPr id="8" name="Media Placeholder 7">
            <a:extLst>
              <a:ext uri="{FF2B5EF4-FFF2-40B4-BE49-F238E27FC236}">
                <a16:creationId xmlns:a16="http://schemas.microsoft.com/office/drawing/2014/main" id="{2FF9BF9B-9757-BDC7-4D20-B48DE1293C84}"/>
              </a:ext>
            </a:extLst>
          </p:cNvPr>
          <p:cNvSpPr>
            <a:spLocks noGrp="1"/>
          </p:cNvSpPr>
          <p:nvPr>
            <p:ph type="media" sz="quarter" idx="16" hasCustomPrompt="1"/>
          </p:nvPr>
        </p:nvSpPr>
        <p:spPr>
          <a:xfrm>
            <a:off x="731838" y="2143125"/>
            <a:ext cx="10728325" cy="3806825"/>
          </a:xfrm>
          <a:solidFill>
            <a:schemeClr val="accent1">
              <a:lumMod val="20000"/>
              <a:lumOff val="80000"/>
            </a:schemeClr>
          </a:solidFill>
        </p:spPr>
        <p:txBody>
          <a:bodyPr anchor="ctr"/>
          <a:lstStyle>
            <a:lvl1pPr algn="ctr">
              <a:defRPr/>
            </a:lvl1pPr>
          </a:lstStyle>
          <a:p>
            <a:r>
              <a:rPr lang="en-US"/>
              <a:t>Video here</a:t>
            </a:r>
          </a:p>
        </p:txBody>
      </p:sp>
      <p:sp>
        <p:nvSpPr>
          <p:cNvPr id="2" name="Tijdelijke aanduiding voor voettekst 1">
            <a:extLst>
              <a:ext uri="{FF2B5EF4-FFF2-40B4-BE49-F238E27FC236}">
                <a16:creationId xmlns:a16="http://schemas.microsoft.com/office/drawing/2014/main" id="{DC4F5C6A-3751-CFAA-003A-381E28BEAEEA}"/>
              </a:ext>
            </a:extLst>
          </p:cNvPr>
          <p:cNvSpPr>
            <a:spLocks noGrp="1"/>
          </p:cNvSpPr>
          <p:nvPr>
            <p:ph type="ftr" sz="quarter" idx="17"/>
          </p:nvPr>
        </p:nvSpPr>
        <p:spPr/>
        <p:txBody>
          <a:bodyPr/>
          <a:lstStyle/>
          <a:p>
            <a:r>
              <a:rPr lang="en-US"/>
              <a:t>Optional presentation title goes here</a:t>
            </a:r>
          </a:p>
        </p:txBody>
      </p:sp>
      <p:sp>
        <p:nvSpPr>
          <p:cNvPr id="3" name="Tijdelijke aanduiding voor dianummer 2">
            <a:extLst>
              <a:ext uri="{FF2B5EF4-FFF2-40B4-BE49-F238E27FC236}">
                <a16:creationId xmlns:a16="http://schemas.microsoft.com/office/drawing/2014/main" id="{DDE1203C-C318-DF27-AF67-8C765BE55623}"/>
              </a:ext>
            </a:extLst>
          </p:cNvPr>
          <p:cNvSpPr>
            <a:spLocks noGrp="1"/>
          </p:cNvSpPr>
          <p:nvPr>
            <p:ph type="sldNum" sz="quarter" idx="18"/>
          </p:nvPr>
        </p:nvSpPr>
        <p:spPr/>
        <p:txBody>
          <a:bodyPr/>
          <a:lstStyle/>
          <a:p>
            <a:fld id="{BFE9751B-2350-D04C-A3CF-C05DBF63BADD}" type="slidenum">
              <a:rPr lang="en-US" smtClean="0"/>
              <a:pPr/>
              <a:t>‹#›</a:t>
            </a:fld>
            <a:endParaRPr lang="en-US"/>
          </a:p>
        </p:txBody>
      </p:sp>
      <p:sp>
        <p:nvSpPr>
          <p:cNvPr id="4" name="Title 3">
            <a:extLst>
              <a:ext uri="{FF2B5EF4-FFF2-40B4-BE49-F238E27FC236}">
                <a16:creationId xmlns:a16="http://schemas.microsoft.com/office/drawing/2014/main" id="{8021ACAB-969F-23FE-8ACC-E0C62BF25A08}"/>
              </a:ext>
            </a:extLst>
          </p:cNvPr>
          <p:cNvSpPr>
            <a:spLocks noGrp="1"/>
          </p:cNvSpPr>
          <p:nvPr>
            <p:ph type="title" hasCustomPrompt="1"/>
          </p:nvPr>
        </p:nvSpPr>
        <p:spPr/>
        <p:txBody>
          <a:bodyPr/>
          <a:lstStyle/>
          <a:p>
            <a:r>
              <a:rPr lang="en-US"/>
              <a:t>Impactful slide title </a:t>
            </a:r>
            <a:br>
              <a:rPr lang="en-US"/>
            </a:br>
            <a:r>
              <a:rPr lang="en-US"/>
              <a:t>goes here (2 rows max)</a:t>
            </a:r>
          </a:p>
        </p:txBody>
      </p:sp>
      <p:pic>
        <p:nvPicPr>
          <p:cNvPr id="6" name="Picture 5">
            <a:extLst>
              <a:ext uri="{FF2B5EF4-FFF2-40B4-BE49-F238E27FC236}">
                <a16:creationId xmlns:a16="http://schemas.microsoft.com/office/drawing/2014/main" id="{D2C69A5C-4986-24CF-1883-3E897AE9E8D0}"/>
              </a:ext>
            </a:extLst>
          </p:cNvPr>
          <p:cNvPicPr>
            <a:picLocks noChangeAspect="1"/>
          </p:cNvPicPr>
          <p:nvPr userDrawn="1"/>
        </p:nvPicPr>
        <p:blipFill>
          <a:blip r:embed="rId2"/>
          <a:stretch>
            <a:fillRect/>
          </a:stretch>
        </p:blipFill>
        <p:spPr>
          <a:xfrm>
            <a:off x="12420000" y="1886339"/>
            <a:ext cx="2520000" cy="3085323"/>
          </a:xfrm>
          <a:prstGeom prst="rect">
            <a:avLst/>
          </a:prstGeom>
        </p:spPr>
      </p:pic>
      <p:sp>
        <p:nvSpPr>
          <p:cNvPr id="5" name="Rectangle 4">
            <a:extLst>
              <a:ext uri="{FF2B5EF4-FFF2-40B4-BE49-F238E27FC236}">
                <a16:creationId xmlns:a16="http://schemas.microsoft.com/office/drawing/2014/main" id="{73462626-41B1-F0C4-01B4-38C0D5BA750D}"/>
              </a:ext>
            </a:extLst>
          </p:cNvPr>
          <p:cNvSpPr>
            <a:spLocks noGrp="1" noRot="1" noMove="1" noResize="1" noEditPoints="1" noAdjustHandles="1" noChangeArrowheads="1" noChangeShapeType="1"/>
          </p:cNvSpPr>
          <p:nvPr userDrawn="1"/>
        </p:nvSpPr>
        <p:spPr>
          <a:xfrm>
            <a:off x="10833463" y="6308725"/>
            <a:ext cx="931817"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9" name="Picture 8">
            <a:extLst>
              <a:ext uri="{FF2B5EF4-FFF2-40B4-BE49-F238E27FC236}">
                <a16:creationId xmlns:a16="http://schemas.microsoft.com/office/drawing/2014/main" id="{8846E94C-6A33-7341-93D4-3B5C3777FADE}"/>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2890679353"/>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65D70BC0-7CCB-08FD-C983-4A38C0078FE7}"/>
              </a:ext>
            </a:extLst>
          </p:cNvPr>
          <p:cNvSpPr>
            <a:spLocks noGrp="1"/>
          </p:cNvSpPr>
          <p:nvPr>
            <p:ph type="ftr" sz="quarter" idx="10"/>
          </p:nvPr>
        </p:nvSpPr>
        <p:spPr/>
        <p:txBody>
          <a:bodyPr/>
          <a:lstStyle/>
          <a:p>
            <a:r>
              <a:rPr lang="en-US"/>
              <a:t>Optional presentation title goes here</a:t>
            </a:r>
          </a:p>
        </p:txBody>
      </p:sp>
      <p:sp>
        <p:nvSpPr>
          <p:cNvPr id="4" name="Tijdelijke aanduiding voor dianummer 3">
            <a:extLst>
              <a:ext uri="{FF2B5EF4-FFF2-40B4-BE49-F238E27FC236}">
                <a16:creationId xmlns:a16="http://schemas.microsoft.com/office/drawing/2014/main" id="{959DA13F-9FD1-8A59-9B23-F87663C5A3A5}"/>
              </a:ext>
            </a:extLst>
          </p:cNvPr>
          <p:cNvSpPr>
            <a:spLocks noGrp="1"/>
          </p:cNvSpPr>
          <p:nvPr>
            <p:ph type="sldNum" sz="quarter" idx="11"/>
          </p:nvPr>
        </p:nvSpPr>
        <p:spPr/>
        <p:txBody>
          <a:bodyPr/>
          <a:lstStyle/>
          <a:p>
            <a:fld id="{BFE9751B-2350-D04C-A3CF-C05DBF63BADD}" type="slidenum">
              <a:rPr lang="en-US" smtClean="0"/>
              <a:pPr/>
              <a:t>‹#›</a:t>
            </a:fld>
            <a:endParaRPr lang="en-US"/>
          </a:p>
        </p:txBody>
      </p:sp>
      <p:sp>
        <p:nvSpPr>
          <p:cNvPr id="3" name="Title 2">
            <a:extLst>
              <a:ext uri="{FF2B5EF4-FFF2-40B4-BE49-F238E27FC236}">
                <a16:creationId xmlns:a16="http://schemas.microsoft.com/office/drawing/2014/main" id="{2F6EFDFA-0EFF-C7C2-EAA9-502382DF6A2A}"/>
              </a:ext>
            </a:extLst>
          </p:cNvPr>
          <p:cNvSpPr>
            <a:spLocks noGrp="1"/>
          </p:cNvSpPr>
          <p:nvPr>
            <p:ph type="title" hasCustomPrompt="1"/>
          </p:nvPr>
        </p:nvSpPr>
        <p:spPr/>
        <p:txBody>
          <a:bodyPr/>
          <a:lstStyle/>
          <a:p>
            <a:r>
              <a:rPr lang="en-US"/>
              <a:t>Impactful slide title </a:t>
            </a:r>
            <a:br>
              <a:rPr lang="en-US"/>
            </a:br>
            <a:r>
              <a:rPr lang="en-US"/>
              <a:t>goes here (2 rows max)</a:t>
            </a:r>
          </a:p>
        </p:txBody>
      </p:sp>
      <p:pic>
        <p:nvPicPr>
          <p:cNvPr id="5" name="Picture 4" descr="A screenshot of a phone&#10;&#10;Description automatically generated">
            <a:extLst>
              <a:ext uri="{FF2B5EF4-FFF2-40B4-BE49-F238E27FC236}">
                <a16:creationId xmlns:a16="http://schemas.microsoft.com/office/drawing/2014/main" id="{9A45A4FC-1AA9-947D-3D98-F31CBFDC9A01}"/>
              </a:ext>
            </a:extLst>
          </p:cNvPr>
          <p:cNvPicPr>
            <a:picLocks noChangeAspect="1"/>
          </p:cNvPicPr>
          <p:nvPr userDrawn="1"/>
        </p:nvPicPr>
        <p:blipFill>
          <a:blip r:embed="rId2"/>
          <a:stretch>
            <a:fillRect/>
          </a:stretch>
        </p:blipFill>
        <p:spPr>
          <a:xfrm>
            <a:off x="12420000" y="319723"/>
            <a:ext cx="2520000" cy="6218555"/>
          </a:xfrm>
          <a:prstGeom prst="rect">
            <a:avLst/>
          </a:prstGeom>
        </p:spPr>
      </p:pic>
      <p:sp>
        <p:nvSpPr>
          <p:cNvPr id="6" name="Rectangle 5">
            <a:extLst>
              <a:ext uri="{FF2B5EF4-FFF2-40B4-BE49-F238E27FC236}">
                <a16:creationId xmlns:a16="http://schemas.microsoft.com/office/drawing/2014/main" id="{53B88FEF-C291-C7AF-0E21-E0113D869468}"/>
              </a:ext>
            </a:extLst>
          </p:cNvPr>
          <p:cNvSpPr>
            <a:spLocks noGrp="1" noRot="1" noMove="1" noResize="1" noEditPoints="1" noAdjustHandles="1" noChangeArrowheads="1" noChangeShapeType="1"/>
          </p:cNvSpPr>
          <p:nvPr userDrawn="1"/>
        </p:nvSpPr>
        <p:spPr>
          <a:xfrm>
            <a:off x="10833463" y="6308725"/>
            <a:ext cx="957943"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nl-NL" sz="1600"/>
          </a:p>
        </p:txBody>
      </p:sp>
      <p:pic>
        <p:nvPicPr>
          <p:cNvPr id="8" name="Picture 7">
            <a:extLst>
              <a:ext uri="{FF2B5EF4-FFF2-40B4-BE49-F238E27FC236}">
                <a16:creationId xmlns:a16="http://schemas.microsoft.com/office/drawing/2014/main" id="{37834A23-D4AE-214C-E514-6614360B8CBF}"/>
              </a:ext>
            </a:extLst>
          </p:cNvPr>
          <p:cNvPicPr>
            <a:picLocks noChangeAspect="1"/>
          </p:cNvPicPr>
          <p:nvPr userDrawn="1"/>
        </p:nvPicPr>
        <p:blipFill>
          <a:blip r:embed="rId3"/>
          <a:srcRect/>
          <a:stretch/>
        </p:blipFill>
        <p:spPr>
          <a:xfrm>
            <a:off x="10917421" y="6374674"/>
            <a:ext cx="874245" cy="339770"/>
          </a:xfrm>
          <a:prstGeom prst="rect">
            <a:avLst/>
          </a:prstGeom>
        </p:spPr>
      </p:pic>
    </p:spTree>
    <p:extLst>
      <p:ext uri="{BB962C8B-B14F-4D97-AF65-F5344CB8AC3E}">
        <p14:creationId xmlns:p14="http://schemas.microsoft.com/office/powerpoint/2010/main" val="36572268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nding">
    <p:bg>
      <p:bgPr>
        <a:solidFill>
          <a:schemeClr val="tx1"/>
        </a:soli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EE26F214-4394-7093-1892-19B9DF946160}"/>
              </a:ext>
            </a:extLst>
          </p:cNvPr>
          <p:cNvSpPr/>
          <p:nvPr userDrawn="1"/>
        </p:nvSpPr>
        <p:spPr>
          <a:xfrm>
            <a:off x="0" y="0"/>
            <a:ext cx="12192000" cy="6858001"/>
          </a:xfrm>
          <a:custGeom>
            <a:avLst/>
            <a:gdLst>
              <a:gd name="connsiteX0" fmla="*/ 0 w 12192000"/>
              <a:gd name="connsiteY0" fmla="*/ 0 h 6858001"/>
              <a:gd name="connsiteX1" fmla="*/ 876300 w 12192000"/>
              <a:gd name="connsiteY1" fmla="*/ 0 h 6858001"/>
              <a:gd name="connsiteX2" fmla="*/ 876300 w 12192000"/>
              <a:gd name="connsiteY2" fmla="*/ 1 h 6858001"/>
              <a:gd name="connsiteX3" fmla="*/ 12192000 w 12192000"/>
              <a:gd name="connsiteY3" fmla="*/ 1 h 6858001"/>
              <a:gd name="connsiteX4" fmla="*/ 12192000 w 12192000"/>
              <a:gd name="connsiteY4" fmla="*/ 5417754 h 6858001"/>
              <a:gd name="connsiteX5" fmla="*/ 12185781 w 12192000"/>
              <a:gd name="connsiteY5" fmla="*/ 5415176 h 6858001"/>
              <a:gd name="connsiteX6" fmla="*/ 11751498 w 12192000"/>
              <a:gd name="connsiteY6" fmla="*/ 5487311 h 6858001"/>
              <a:gd name="connsiteX7" fmla="*/ 11605954 w 12192000"/>
              <a:gd name="connsiteY7" fmla="*/ 5695715 h 6858001"/>
              <a:gd name="connsiteX8" fmla="*/ 10616944 w 12192000"/>
              <a:gd name="connsiteY8" fmla="*/ 5584335 h 6858001"/>
              <a:gd name="connsiteX9" fmla="*/ 9620592 w 12192000"/>
              <a:gd name="connsiteY9" fmla="*/ 6126895 h 6858001"/>
              <a:gd name="connsiteX10" fmla="*/ 8580498 w 12192000"/>
              <a:gd name="connsiteY10" fmla="*/ 6441073 h 6858001"/>
              <a:gd name="connsiteX11" fmla="*/ 7992420 w 12192000"/>
              <a:gd name="connsiteY11" fmla="*/ 5720933 h 6858001"/>
              <a:gd name="connsiteX12" fmla="*/ 6969119 w 12192000"/>
              <a:gd name="connsiteY12" fmla="*/ 5876452 h 6858001"/>
              <a:gd name="connsiteX13" fmla="*/ 6348145 w 12192000"/>
              <a:gd name="connsiteY13" fmla="*/ 6856841 h 6858001"/>
              <a:gd name="connsiteX14" fmla="*/ 6347444 w 12192000"/>
              <a:gd name="connsiteY14" fmla="*/ 6858001 h 6858001"/>
              <a:gd name="connsiteX15" fmla="*/ 372111 w 12192000"/>
              <a:gd name="connsiteY15" fmla="*/ 6858001 h 6858001"/>
              <a:gd name="connsiteX16" fmla="*/ 372111 w 12192000"/>
              <a:gd name="connsiteY16" fmla="*/ 6858000 h 6858001"/>
              <a:gd name="connsiteX17" fmla="*/ 0 w 12192000"/>
              <a:gd name="connsiteY1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1">
                <a:moveTo>
                  <a:pt x="0" y="0"/>
                </a:moveTo>
                <a:lnTo>
                  <a:pt x="876300" y="0"/>
                </a:lnTo>
                <a:lnTo>
                  <a:pt x="876300" y="1"/>
                </a:lnTo>
                <a:lnTo>
                  <a:pt x="12192000" y="1"/>
                </a:lnTo>
                <a:lnTo>
                  <a:pt x="12192000" y="5417754"/>
                </a:lnTo>
                <a:lnTo>
                  <a:pt x="12185781" y="5415176"/>
                </a:lnTo>
                <a:cubicBezTo>
                  <a:pt x="12027493" y="5361187"/>
                  <a:pt x="11862574" y="5364939"/>
                  <a:pt x="11751498" y="5487311"/>
                </a:cubicBezTo>
                <a:cubicBezTo>
                  <a:pt x="11694822" y="5549651"/>
                  <a:pt x="11663336" y="5634066"/>
                  <a:pt x="11605954" y="5695715"/>
                </a:cubicBezTo>
                <a:cubicBezTo>
                  <a:pt x="11360372" y="5959120"/>
                  <a:pt x="10964342" y="5628459"/>
                  <a:pt x="10616944" y="5584335"/>
                </a:cubicBezTo>
                <a:cubicBezTo>
                  <a:pt x="10233874" y="5535999"/>
                  <a:pt x="9910962" y="5857884"/>
                  <a:pt x="9620592" y="6126895"/>
                </a:cubicBezTo>
                <a:cubicBezTo>
                  <a:pt x="9330224" y="6395893"/>
                  <a:pt x="8914950" y="6643181"/>
                  <a:pt x="8580498" y="6441073"/>
                </a:cubicBezTo>
                <a:cubicBezTo>
                  <a:pt x="8317770" y="6282061"/>
                  <a:pt x="8235214" y="5911475"/>
                  <a:pt x="7992420" y="5720933"/>
                </a:cubicBezTo>
                <a:cubicBezTo>
                  <a:pt x="7692598" y="5485550"/>
                  <a:pt x="7245499" y="5610243"/>
                  <a:pt x="6969119" y="5876452"/>
                </a:cubicBezTo>
                <a:cubicBezTo>
                  <a:pt x="6692739" y="6142646"/>
                  <a:pt x="6536009" y="6515332"/>
                  <a:pt x="6348145" y="6856841"/>
                </a:cubicBezTo>
                <a:lnTo>
                  <a:pt x="6347444" y="6858001"/>
                </a:lnTo>
                <a:lnTo>
                  <a:pt x="372111" y="6858001"/>
                </a:lnTo>
                <a:lnTo>
                  <a:pt x="372111"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Graphic 57">
            <a:extLst>
              <a:ext uri="{FF2B5EF4-FFF2-40B4-BE49-F238E27FC236}">
                <a16:creationId xmlns:a16="http://schemas.microsoft.com/office/drawing/2014/main" id="{053EE93D-1713-D8E0-0FB1-901DADAA00C6}"/>
              </a:ext>
            </a:extLst>
          </p:cNvPr>
          <p:cNvSpPr/>
          <p:nvPr/>
        </p:nvSpPr>
        <p:spPr>
          <a:xfrm>
            <a:off x="-25271" y="82003"/>
            <a:ext cx="12241907" cy="1944943"/>
          </a:xfrm>
          <a:custGeom>
            <a:avLst/>
            <a:gdLst>
              <a:gd name="connsiteX0" fmla="*/ 12241652 w 12241907"/>
              <a:gd name="connsiteY0" fmla="*/ 252122 h 1944943"/>
              <a:gd name="connsiteX1" fmla="*/ 11446125 w 12241907"/>
              <a:gd name="connsiteY1" fmla="*/ 199452 h 1944943"/>
              <a:gd name="connsiteX2" fmla="*/ 10428570 w 12241907"/>
              <a:gd name="connsiteY2" fmla="*/ 154690 h 1944943"/>
              <a:gd name="connsiteX3" fmla="*/ 10296450 w 12241907"/>
              <a:gd name="connsiteY3" fmla="*/ 259008 h 1944943"/>
              <a:gd name="connsiteX4" fmla="*/ 9991655 w 12241907"/>
              <a:gd name="connsiteY4" fmla="*/ 425561 h 1944943"/>
              <a:gd name="connsiteX5" fmla="*/ 9671557 w 12241907"/>
              <a:gd name="connsiteY5" fmla="*/ 273419 h 1944943"/>
              <a:gd name="connsiteX6" fmla="*/ 9610598 w 12241907"/>
              <a:gd name="connsiteY6" fmla="*/ 226488 h 1944943"/>
              <a:gd name="connsiteX7" fmla="*/ 9181845 w 12241907"/>
              <a:gd name="connsiteY7" fmla="*/ 192183 h 1944943"/>
              <a:gd name="connsiteX8" fmla="*/ 9138995 w 12241907"/>
              <a:gd name="connsiteY8" fmla="*/ 253015 h 1944943"/>
              <a:gd name="connsiteX9" fmla="*/ 9098696 w 12241907"/>
              <a:gd name="connsiteY9" fmla="*/ 310020 h 1944943"/>
              <a:gd name="connsiteX10" fmla="*/ 8747353 w 12241907"/>
              <a:gd name="connsiteY10" fmla="*/ 308235 h 1944943"/>
              <a:gd name="connsiteX11" fmla="*/ 8535527 w 12241907"/>
              <a:gd name="connsiteY11" fmla="*/ 249954 h 1944943"/>
              <a:gd name="connsiteX12" fmla="*/ 7971976 w 12241907"/>
              <a:gd name="connsiteY12" fmla="*/ 543016 h 1944943"/>
              <a:gd name="connsiteX13" fmla="*/ 7947108 w 12241907"/>
              <a:gd name="connsiteY13" fmla="*/ 565971 h 1944943"/>
              <a:gd name="connsiteX14" fmla="*/ 7362514 w 12241907"/>
              <a:gd name="connsiteY14" fmla="*/ 747828 h 1944943"/>
              <a:gd name="connsiteX15" fmla="*/ 7179637 w 12241907"/>
              <a:gd name="connsiteY15" fmla="*/ 544164 h 1944943"/>
              <a:gd name="connsiteX16" fmla="*/ 7016272 w 12241907"/>
              <a:gd name="connsiteY16" fmla="*/ 348789 h 1944943"/>
              <a:gd name="connsiteX17" fmla="*/ 6401327 w 12241907"/>
              <a:gd name="connsiteY17" fmla="*/ 445073 h 1944943"/>
              <a:gd name="connsiteX18" fmla="*/ 6110943 w 12241907"/>
              <a:gd name="connsiteY18" fmla="*/ 879055 h 1944943"/>
              <a:gd name="connsiteX19" fmla="*/ 6044500 w 12241907"/>
              <a:gd name="connsiteY19" fmla="*/ 1004034 h 1944943"/>
              <a:gd name="connsiteX20" fmla="*/ 5039826 w 12241907"/>
              <a:gd name="connsiteY20" fmla="*/ 1729547 h 1944943"/>
              <a:gd name="connsiteX21" fmla="*/ 4235627 w 12241907"/>
              <a:gd name="connsiteY21" fmla="*/ 1424242 h 1944943"/>
              <a:gd name="connsiteX22" fmla="*/ 3808786 w 12241907"/>
              <a:gd name="connsiteY22" fmla="*/ 1205912 h 1944943"/>
              <a:gd name="connsiteX23" fmla="*/ 3240389 w 12241907"/>
              <a:gd name="connsiteY23" fmla="*/ 1180151 h 1944943"/>
              <a:gd name="connsiteX24" fmla="*/ 3115538 w 12241907"/>
              <a:gd name="connsiteY24" fmla="*/ 1391722 h 1944943"/>
              <a:gd name="connsiteX25" fmla="*/ 3112222 w 12241907"/>
              <a:gd name="connsiteY25" fmla="*/ 1450258 h 1944943"/>
              <a:gd name="connsiteX26" fmla="*/ 2904604 w 12241907"/>
              <a:gd name="connsiteY26" fmla="*/ 1707357 h 1944943"/>
              <a:gd name="connsiteX27" fmla="*/ 1956552 w 12241907"/>
              <a:gd name="connsiteY27" fmla="*/ 1384453 h 1944943"/>
              <a:gd name="connsiteX28" fmla="*/ 842840 w 12241907"/>
              <a:gd name="connsiteY28" fmla="*/ 1432022 h 1944943"/>
              <a:gd name="connsiteX29" fmla="*/ 349940 w 12241907"/>
              <a:gd name="connsiteY29" fmla="*/ 1706082 h 1944943"/>
              <a:gd name="connsiteX30" fmla="*/ 0 w 12241907"/>
              <a:gd name="connsiteY30" fmla="*/ 1908853 h 1944943"/>
              <a:gd name="connsiteX31" fmla="*/ 0 w 12241907"/>
              <a:gd name="connsiteY31" fmla="*/ 1944944 h 1944943"/>
              <a:gd name="connsiteX32" fmla="*/ 366519 w 12241907"/>
              <a:gd name="connsiteY32" fmla="*/ 1733373 h 1944943"/>
              <a:gd name="connsiteX33" fmla="*/ 856231 w 12241907"/>
              <a:gd name="connsiteY33" fmla="*/ 1461098 h 1944943"/>
              <a:gd name="connsiteX34" fmla="*/ 1941249 w 12241907"/>
              <a:gd name="connsiteY34" fmla="*/ 1412382 h 1944943"/>
              <a:gd name="connsiteX35" fmla="*/ 2911236 w 12241907"/>
              <a:gd name="connsiteY35" fmla="*/ 1738602 h 1944943"/>
              <a:gd name="connsiteX36" fmla="*/ 3144232 w 12241907"/>
              <a:gd name="connsiteY36" fmla="*/ 1451406 h 1944943"/>
              <a:gd name="connsiteX37" fmla="*/ 3147420 w 12241907"/>
              <a:gd name="connsiteY37" fmla="*/ 1394783 h 1944943"/>
              <a:gd name="connsiteX38" fmla="*/ 3257095 w 12241907"/>
              <a:gd name="connsiteY38" fmla="*/ 1207443 h 1944943"/>
              <a:gd name="connsiteX39" fmla="*/ 3796926 w 12241907"/>
              <a:gd name="connsiteY39" fmla="*/ 1235499 h 1944943"/>
              <a:gd name="connsiteX40" fmla="*/ 4220068 w 12241907"/>
              <a:gd name="connsiteY40" fmla="*/ 1452044 h 1944943"/>
              <a:gd name="connsiteX41" fmla="*/ 5038550 w 12241907"/>
              <a:gd name="connsiteY41" fmla="*/ 1761429 h 1944943"/>
              <a:gd name="connsiteX42" fmla="*/ 5072090 w 12241907"/>
              <a:gd name="connsiteY42" fmla="*/ 1762194 h 1944943"/>
              <a:gd name="connsiteX43" fmla="*/ 6072556 w 12241907"/>
              <a:gd name="connsiteY43" fmla="*/ 1019592 h 1944943"/>
              <a:gd name="connsiteX44" fmla="*/ 6139382 w 12241907"/>
              <a:gd name="connsiteY44" fmla="*/ 893976 h 1944943"/>
              <a:gd name="connsiteX45" fmla="*/ 6423517 w 12241907"/>
              <a:gd name="connsiteY45" fmla="*/ 468284 h 1944943"/>
              <a:gd name="connsiteX46" fmla="*/ 6997526 w 12241907"/>
              <a:gd name="connsiteY46" fmla="*/ 374550 h 1944943"/>
              <a:gd name="connsiteX47" fmla="*/ 7153239 w 12241907"/>
              <a:gd name="connsiteY47" fmla="*/ 561763 h 1944943"/>
              <a:gd name="connsiteX48" fmla="*/ 7347083 w 12241907"/>
              <a:gd name="connsiteY48" fmla="*/ 775757 h 1944943"/>
              <a:gd name="connsiteX49" fmla="*/ 7968915 w 12241907"/>
              <a:gd name="connsiteY49" fmla="*/ 589691 h 1944943"/>
              <a:gd name="connsiteX50" fmla="*/ 7993911 w 12241907"/>
              <a:gd name="connsiteY50" fmla="*/ 566736 h 1944943"/>
              <a:gd name="connsiteX51" fmla="*/ 8532339 w 12241907"/>
              <a:gd name="connsiteY51" fmla="*/ 281964 h 1944943"/>
              <a:gd name="connsiteX52" fmla="*/ 8737023 w 12241907"/>
              <a:gd name="connsiteY52" fmla="*/ 338587 h 1944943"/>
              <a:gd name="connsiteX53" fmla="*/ 9122161 w 12241907"/>
              <a:gd name="connsiteY53" fmla="*/ 332338 h 1944943"/>
              <a:gd name="connsiteX54" fmla="*/ 9166541 w 12241907"/>
              <a:gd name="connsiteY54" fmla="*/ 269976 h 1944943"/>
              <a:gd name="connsiteX55" fmla="*/ 9205565 w 12241907"/>
              <a:gd name="connsiteY55" fmla="*/ 214246 h 1944943"/>
              <a:gd name="connsiteX56" fmla="*/ 9591979 w 12241907"/>
              <a:gd name="connsiteY56" fmla="*/ 252632 h 1944943"/>
              <a:gd name="connsiteX57" fmla="*/ 9652300 w 12241907"/>
              <a:gd name="connsiteY57" fmla="*/ 299053 h 1944943"/>
              <a:gd name="connsiteX58" fmla="*/ 9993441 w 12241907"/>
              <a:gd name="connsiteY58" fmla="*/ 457954 h 1944943"/>
              <a:gd name="connsiteX59" fmla="*/ 10317492 w 12241907"/>
              <a:gd name="connsiteY59" fmla="*/ 283749 h 1944943"/>
              <a:gd name="connsiteX60" fmla="*/ 10446551 w 12241907"/>
              <a:gd name="connsiteY60" fmla="*/ 181726 h 1944943"/>
              <a:gd name="connsiteX61" fmla="*/ 11431714 w 12241907"/>
              <a:gd name="connsiteY61" fmla="*/ 228146 h 1944943"/>
              <a:gd name="connsiteX62" fmla="*/ 12241907 w 12241907"/>
              <a:gd name="connsiteY62" fmla="*/ 285917 h 1944943"/>
              <a:gd name="connsiteX63" fmla="*/ 12241907 w 12241907"/>
              <a:gd name="connsiteY63" fmla="*/ 252504 h 1944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241907" h="1944943">
                <a:moveTo>
                  <a:pt x="12241652" y="252122"/>
                </a:moveTo>
                <a:cubicBezTo>
                  <a:pt x="11979198" y="339607"/>
                  <a:pt x="11683840" y="323028"/>
                  <a:pt x="11446125" y="199452"/>
                </a:cubicBezTo>
                <a:cubicBezTo>
                  <a:pt x="11092487" y="15683"/>
                  <a:pt x="10836919" y="-117203"/>
                  <a:pt x="10428570" y="154690"/>
                </a:cubicBezTo>
                <a:cubicBezTo>
                  <a:pt x="10382660" y="185297"/>
                  <a:pt x="10338790" y="222790"/>
                  <a:pt x="10296450" y="259008"/>
                </a:cubicBezTo>
                <a:cubicBezTo>
                  <a:pt x="10199655" y="341902"/>
                  <a:pt x="10108089" y="420078"/>
                  <a:pt x="9991655" y="425561"/>
                </a:cubicBezTo>
                <a:cubicBezTo>
                  <a:pt x="9873181" y="431045"/>
                  <a:pt x="9770774" y="350957"/>
                  <a:pt x="9671557" y="273419"/>
                </a:cubicBezTo>
                <a:cubicBezTo>
                  <a:pt x="9651535" y="257733"/>
                  <a:pt x="9630875" y="241664"/>
                  <a:pt x="9610598" y="226488"/>
                </a:cubicBezTo>
                <a:cubicBezTo>
                  <a:pt x="9478605" y="128674"/>
                  <a:pt x="9288077" y="76259"/>
                  <a:pt x="9181845" y="192183"/>
                </a:cubicBezTo>
                <a:cubicBezTo>
                  <a:pt x="9164756" y="210802"/>
                  <a:pt x="9151620" y="232227"/>
                  <a:pt x="9138995" y="253015"/>
                </a:cubicBezTo>
                <a:cubicBezTo>
                  <a:pt x="9126242" y="273929"/>
                  <a:pt x="9114255" y="293569"/>
                  <a:pt x="9098696" y="310020"/>
                </a:cubicBezTo>
                <a:cubicBezTo>
                  <a:pt x="9011848" y="402351"/>
                  <a:pt x="8883427" y="356568"/>
                  <a:pt x="8747353" y="308235"/>
                </a:cubicBezTo>
                <a:cubicBezTo>
                  <a:pt x="8677339" y="283239"/>
                  <a:pt x="8604903" y="257478"/>
                  <a:pt x="8535527" y="249954"/>
                </a:cubicBezTo>
                <a:cubicBezTo>
                  <a:pt x="8316177" y="225851"/>
                  <a:pt x="8133301" y="394317"/>
                  <a:pt x="7971976" y="543016"/>
                </a:cubicBezTo>
                <a:lnTo>
                  <a:pt x="7947108" y="565971"/>
                </a:lnTo>
                <a:cubicBezTo>
                  <a:pt x="7843044" y="661363"/>
                  <a:pt x="7577784" y="869873"/>
                  <a:pt x="7362514" y="747828"/>
                </a:cubicBezTo>
                <a:cubicBezTo>
                  <a:pt x="7283574" y="703065"/>
                  <a:pt x="7233072" y="625910"/>
                  <a:pt x="7179637" y="544164"/>
                </a:cubicBezTo>
                <a:cubicBezTo>
                  <a:pt x="7133216" y="473130"/>
                  <a:pt x="7085138" y="399546"/>
                  <a:pt x="7016272" y="348789"/>
                </a:cubicBezTo>
                <a:cubicBezTo>
                  <a:pt x="6828167" y="209910"/>
                  <a:pt x="6559081" y="294717"/>
                  <a:pt x="6401327" y="445073"/>
                </a:cubicBezTo>
                <a:cubicBezTo>
                  <a:pt x="6274435" y="565971"/>
                  <a:pt x="6191286" y="725127"/>
                  <a:pt x="6110943" y="879055"/>
                </a:cubicBezTo>
                <a:cubicBezTo>
                  <a:pt x="6089390" y="920247"/>
                  <a:pt x="6067073" y="962969"/>
                  <a:pt x="6044500" y="1004034"/>
                </a:cubicBezTo>
                <a:cubicBezTo>
                  <a:pt x="5784086" y="1474871"/>
                  <a:pt x="5408385" y="1746126"/>
                  <a:pt x="5039826" y="1729547"/>
                </a:cubicBezTo>
                <a:cubicBezTo>
                  <a:pt x="4750717" y="1716284"/>
                  <a:pt x="4488899" y="1567840"/>
                  <a:pt x="4235627" y="1424242"/>
                </a:cubicBezTo>
                <a:cubicBezTo>
                  <a:pt x="4098022" y="1346194"/>
                  <a:pt x="3955700" y="1265596"/>
                  <a:pt x="3808786" y="1205912"/>
                </a:cubicBezTo>
                <a:cubicBezTo>
                  <a:pt x="3632286" y="1134113"/>
                  <a:pt x="3390236" y="1089606"/>
                  <a:pt x="3240389" y="1180151"/>
                </a:cubicBezTo>
                <a:cubicBezTo>
                  <a:pt x="3166932" y="1224532"/>
                  <a:pt x="3124975" y="1295693"/>
                  <a:pt x="3115538" y="1391722"/>
                </a:cubicBezTo>
                <a:cubicBezTo>
                  <a:pt x="3113625" y="1410979"/>
                  <a:pt x="3112987" y="1430874"/>
                  <a:pt x="3112222" y="1450258"/>
                </a:cubicBezTo>
                <a:cubicBezTo>
                  <a:pt x="3108141" y="1560953"/>
                  <a:pt x="3104188" y="1665527"/>
                  <a:pt x="2904604" y="1707357"/>
                </a:cubicBezTo>
                <a:cubicBezTo>
                  <a:pt x="2640747" y="1762322"/>
                  <a:pt x="2178581" y="1507136"/>
                  <a:pt x="1956552" y="1384453"/>
                </a:cubicBezTo>
                <a:cubicBezTo>
                  <a:pt x="1784771" y="1289571"/>
                  <a:pt x="1411620" y="1169694"/>
                  <a:pt x="842840" y="1432022"/>
                </a:cubicBezTo>
                <a:cubicBezTo>
                  <a:pt x="671951" y="1510835"/>
                  <a:pt x="508331" y="1610052"/>
                  <a:pt x="349940" y="1706082"/>
                </a:cubicBezTo>
                <a:cubicBezTo>
                  <a:pt x="236184" y="1775075"/>
                  <a:pt x="119622" y="1845471"/>
                  <a:pt x="0" y="1908853"/>
                </a:cubicBezTo>
                <a:lnTo>
                  <a:pt x="0" y="1944944"/>
                </a:lnTo>
                <a:cubicBezTo>
                  <a:pt x="125744" y="1879266"/>
                  <a:pt x="247662" y="1805427"/>
                  <a:pt x="366519" y="1733373"/>
                </a:cubicBezTo>
                <a:cubicBezTo>
                  <a:pt x="524145" y="1637854"/>
                  <a:pt x="687000" y="1539018"/>
                  <a:pt x="856231" y="1461098"/>
                </a:cubicBezTo>
                <a:cubicBezTo>
                  <a:pt x="1412386" y="1204637"/>
                  <a:pt x="1774696" y="1320561"/>
                  <a:pt x="1941249" y="1412382"/>
                </a:cubicBezTo>
                <a:cubicBezTo>
                  <a:pt x="2183937" y="1546415"/>
                  <a:pt x="2635773" y="1795990"/>
                  <a:pt x="2911236" y="1738602"/>
                </a:cubicBezTo>
                <a:cubicBezTo>
                  <a:pt x="3135305" y="1691543"/>
                  <a:pt x="3140023" y="1564014"/>
                  <a:pt x="3144232" y="1451406"/>
                </a:cubicBezTo>
                <a:cubicBezTo>
                  <a:pt x="3144997" y="1431766"/>
                  <a:pt x="3145635" y="1413147"/>
                  <a:pt x="3147420" y="1394783"/>
                </a:cubicBezTo>
                <a:cubicBezTo>
                  <a:pt x="3155837" y="1309339"/>
                  <a:pt x="3192693" y="1246339"/>
                  <a:pt x="3257095" y="1207443"/>
                </a:cubicBezTo>
                <a:cubicBezTo>
                  <a:pt x="3396867" y="1123018"/>
                  <a:pt x="3627567" y="1166633"/>
                  <a:pt x="3796926" y="1235499"/>
                </a:cubicBezTo>
                <a:cubicBezTo>
                  <a:pt x="3941799" y="1294418"/>
                  <a:pt x="4083229" y="1374506"/>
                  <a:pt x="4220068" y="1452044"/>
                </a:cubicBezTo>
                <a:cubicBezTo>
                  <a:pt x="4476657" y="1597427"/>
                  <a:pt x="4741917" y="1747784"/>
                  <a:pt x="5038550" y="1761429"/>
                </a:cubicBezTo>
                <a:cubicBezTo>
                  <a:pt x="5049773" y="1761939"/>
                  <a:pt x="5060868" y="1762194"/>
                  <a:pt x="5072090" y="1762194"/>
                </a:cubicBezTo>
                <a:cubicBezTo>
                  <a:pt x="5442180" y="1762194"/>
                  <a:pt x="5813927" y="1487114"/>
                  <a:pt x="6072556" y="1019592"/>
                </a:cubicBezTo>
                <a:cubicBezTo>
                  <a:pt x="6095384" y="978145"/>
                  <a:pt x="6117830" y="935423"/>
                  <a:pt x="6139382" y="893976"/>
                </a:cubicBezTo>
                <a:cubicBezTo>
                  <a:pt x="6218578" y="742344"/>
                  <a:pt x="6300451" y="585611"/>
                  <a:pt x="6423517" y="468284"/>
                </a:cubicBezTo>
                <a:cubicBezTo>
                  <a:pt x="6622208" y="278903"/>
                  <a:pt x="6867574" y="278648"/>
                  <a:pt x="6997526" y="374550"/>
                </a:cubicBezTo>
                <a:cubicBezTo>
                  <a:pt x="7061800" y="421991"/>
                  <a:pt x="7108221" y="493024"/>
                  <a:pt x="7153239" y="561763"/>
                </a:cubicBezTo>
                <a:cubicBezTo>
                  <a:pt x="7206419" y="643126"/>
                  <a:pt x="7261384" y="727168"/>
                  <a:pt x="7347083" y="775757"/>
                </a:cubicBezTo>
                <a:cubicBezTo>
                  <a:pt x="7443750" y="830467"/>
                  <a:pt x="7652898" y="879183"/>
                  <a:pt x="7968915" y="589691"/>
                </a:cubicBezTo>
                <a:lnTo>
                  <a:pt x="7993911" y="566736"/>
                </a:lnTo>
                <a:cubicBezTo>
                  <a:pt x="8150135" y="422756"/>
                  <a:pt x="8327400" y="259519"/>
                  <a:pt x="8532339" y="281964"/>
                </a:cubicBezTo>
                <a:cubicBezTo>
                  <a:pt x="8598017" y="289105"/>
                  <a:pt x="8668668" y="314229"/>
                  <a:pt x="8737023" y="338587"/>
                </a:cubicBezTo>
                <a:cubicBezTo>
                  <a:pt x="8876668" y="388323"/>
                  <a:pt x="9021158" y="439717"/>
                  <a:pt x="9122161" y="332338"/>
                </a:cubicBezTo>
                <a:cubicBezTo>
                  <a:pt x="9140016" y="313463"/>
                  <a:pt x="9153534" y="291401"/>
                  <a:pt x="9166541" y="269976"/>
                </a:cubicBezTo>
                <a:cubicBezTo>
                  <a:pt x="9178912" y="249699"/>
                  <a:pt x="9190517" y="230442"/>
                  <a:pt x="9205565" y="214246"/>
                </a:cubicBezTo>
                <a:cubicBezTo>
                  <a:pt x="9298534" y="112860"/>
                  <a:pt x="9471081" y="163106"/>
                  <a:pt x="9591979" y="252632"/>
                </a:cubicBezTo>
                <a:cubicBezTo>
                  <a:pt x="9612000" y="267425"/>
                  <a:pt x="9632533" y="283494"/>
                  <a:pt x="9652300" y="299053"/>
                </a:cubicBezTo>
                <a:cubicBezTo>
                  <a:pt x="9755981" y="380161"/>
                  <a:pt x="9863233" y="463948"/>
                  <a:pt x="9993441" y="457954"/>
                </a:cubicBezTo>
                <a:cubicBezTo>
                  <a:pt x="10120842" y="451960"/>
                  <a:pt x="10220825" y="366388"/>
                  <a:pt x="10317492" y="283749"/>
                </a:cubicBezTo>
                <a:cubicBezTo>
                  <a:pt x="10359194" y="248168"/>
                  <a:pt x="10402171" y="211312"/>
                  <a:pt x="10446551" y="181726"/>
                </a:cubicBezTo>
                <a:cubicBezTo>
                  <a:pt x="10839342" y="-79709"/>
                  <a:pt x="11075015" y="42719"/>
                  <a:pt x="11431714" y="228146"/>
                </a:cubicBezTo>
                <a:cubicBezTo>
                  <a:pt x="11673893" y="354018"/>
                  <a:pt x="11973968" y="372254"/>
                  <a:pt x="12241907" y="285917"/>
                </a:cubicBezTo>
                <a:lnTo>
                  <a:pt x="12241907" y="252504"/>
                </a:lnTo>
                <a:close/>
              </a:path>
            </a:pathLst>
          </a:custGeom>
          <a:solidFill>
            <a:srgbClr val="FFFFFF"/>
          </a:solidFill>
          <a:ln w="0" cap="flat">
            <a:noFill/>
            <a:prstDash val="solid"/>
            <a:miter/>
          </a:ln>
        </p:spPr>
        <p:txBody>
          <a:bodyPr rtlCol="0" anchor="ctr"/>
          <a:lstStyle/>
          <a:p>
            <a:endParaRPr lang="en-US"/>
          </a:p>
        </p:txBody>
      </p:sp>
      <p:sp>
        <p:nvSpPr>
          <p:cNvPr id="63" name="Graphic 59">
            <a:extLst>
              <a:ext uri="{FF2B5EF4-FFF2-40B4-BE49-F238E27FC236}">
                <a16:creationId xmlns:a16="http://schemas.microsoft.com/office/drawing/2014/main" id="{13CA19BE-D656-7580-9794-77047DED96D4}"/>
              </a:ext>
            </a:extLst>
          </p:cNvPr>
          <p:cNvSpPr/>
          <p:nvPr/>
        </p:nvSpPr>
        <p:spPr>
          <a:xfrm>
            <a:off x="6392" y="360911"/>
            <a:ext cx="12182814" cy="3706910"/>
          </a:xfrm>
          <a:custGeom>
            <a:avLst/>
            <a:gdLst>
              <a:gd name="connsiteX0" fmla="*/ 12182815 w 12182814"/>
              <a:gd name="connsiteY0" fmla="*/ 505537 h 3706910"/>
              <a:gd name="connsiteX1" fmla="*/ 12051183 w 12182814"/>
              <a:gd name="connsiteY1" fmla="*/ 419263 h 3706910"/>
              <a:gd name="connsiteX2" fmla="*/ 11900893 w 12182814"/>
              <a:gd name="connsiteY2" fmla="*/ 304273 h 3706910"/>
              <a:gd name="connsiteX3" fmla="*/ 11568069 w 12182814"/>
              <a:gd name="connsiteY3" fmla="*/ 77329 h 3706910"/>
              <a:gd name="connsiteX4" fmla="*/ 10977569 w 12182814"/>
              <a:gd name="connsiteY4" fmla="*/ 83528 h 3706910"/>
              <a:gd name="connsiteX5" fmla="*/ 10901409 w 12182814"/>
              <a:gd name="connsiteY5" fmla="*/ 148044 h 3706910"/>
              <a:gd name="connsiteX6" fmla="*/ 10738805 w 12182814"/>
              <a:gd name="connsiteY6" fmla="*/ 247095 h 3706910"/>
              <a:gd name="connsiteX7" fmla="*/ 10542691 w 12182814"/>
              <a:gd name="connsiteY7" fmla="*/ 169423 h 3706910"/>
              <a:gd name="connsiteX8" fmla="*/ 10285775 w 12182814"/>
              <a:gd name="connsiteY8" fmla="*/ 90233 h 3706910"/>
              <a:gd name="connsiteX9" fmla="*/ 10070621 w 12182814"/>
              <a:gd name="connsiteY9" fmla="*/ 311737 h 3706910"/>
              <a:gd name="connsiteX10" fmla="*/ 9889612 w 12182814"/>
              <a:gd name="connsiteY10" fmla="*/ 459997 h 3706910"/>
              <a:gd name="connsiteX11" fmla="*/ 9828810 w 12182814"/>
              <a:gd name="connsiteY11" fmla="*/ 412305 h 3706910"/>
              <a:gd name="connsiteX12" fmla="*/ 9806088 w 12182814"/>
              <a:gd name="connsiteY12" fmla="*/ 390294 h 3706910"/>
              <a:gd name="connsiteX13" fmla="*/ 9162530 w 12182814"/>
              <a:gd name="connsiteY13" fmla="*/ 271383 h 3706910"/>
              <a:gd name="connsiteX14" fmla="*/ 8629784 w 12182814"/>
              <a:gd name="connsiteY14" fmla="*/ 739565 h 3706910"/>
              <a:gd name="connsiteX15" fmla="*/ 8563525 w 12182814"/>
              <a:gd name="connsiteY15" fmla="*/ 841525 h 3706910"/>
              <a:gd name="connsiteX16" fmla="*/ 8158603 w 12182814"/>
              <a:gd name="connsiteY16" fmla="*/ 1261637 h 3706910"/>
              <a:gd name="connsiteX17" fmla="*/ 7979371 w 12182814"/>
              <a:gd name="connsiteY17" fmla="*/ 1210783 h 3706910"/>
              <a:gd name="connsiteX18" fmla="*/ 7823495 w 12182814"/>
              <a:gd name="connsiteY18" fmla="*/ 1091998 h 3706910"/>
              <a:gd name="connsiteX19" fmla="*/ 7424920 w 12182814"/>
              <a:gd name="connsiteY19" fmla="*/ 836085 h 3706910"/>
              <a:gd name="connsiteX20" fmla="*/ 5778069 w 12182814"/>
              <a:gd name="connsiteY20" fmla="*/ 1279347 h 3706910"/>
              <a:gd name="connsiteX21" fmla="*/ 5305745 w 12182814"/>
              <a:gd name="connsiteY21" fmla="*/ 1622672 h 3706910"/>
              <a:gd name="connsiteX22" fmla="*/ 4611920 w 12182814"/>
              <a:gd name="connsiteY22" fmla="*/ 2108691 h 3706910"/>
              <a:gd name="connsiteX23" fmla="*/ 3889407 w 12182814"/>
              <a:gd name="connsiteY23" fmla="*/ 2171688 h 3706910"/>
              <a:gd name="connsiteX24" fmla="*/ 3571690 w 12182814"/>
              <a:gd name="connsiteY24" fmla="*/ 1996737 h 3706910"/>
              <a:gd name="connsiteX25" fmla="*/ 3371260 w 12182814"/>
              <a:gd name="connsiteY25" fmla="*/ 1871247 h 3706910"/>
              <a:gd name="connsiteX26" fmla="*/ 1717681 w 12182814"/>
              <a:gd name="connsiteY26" fmla="*/ 2125642 h 3706910"/>
              <a:gd name="connsiteX27" fmla="*/ 961023 w 12182814"/>
              <a:gd name="connsiteY27" fmla="*/ 2817605 h 3706910"/>
              <a:gd name="connsiteX28" fmla="*/ 454046 w 12182814"/>
              <a:gd name="connsiteY28" fmla="*/ 3310834 h 3706910"/>
              <a:gd name="connsiteX29" fmla="*/ 0 w 12182814"/>
              <a:gd name="connsiteY29" fmla="*/ 3635564 h 3706910"/>
              <a:gd name="connsiteX30" fmla="*/ 0 w 12182814"/>
              <a:gd name="connsiteY30" fmla="*/ 3706911 h 3706910"/>
              <a:gd name="connsiteX31" fmla="*/ 495045 w 12182814"/>
              <a:gd name="connsiteY31" fmla="*/ 3357766 h 3706910"/>
              <a:gd name="connsiteX32" fmla="*/ 1005958 w 12182814"/>
              <a:gd name="connsiteY32" fmla="*/ 2860869 h 3706910"/>
              <a:gd name="connsiteX33" fmla="*/ 1754238 w 12182814"/>
              <a:gd name="connsiteY33" fmla="*/ 2176116 h 3706910"/>
              <a:gd name="connsiteX34" fmla="*/ 3342064 w 12182814"/>
              <a:gd name="connsiteY34" fmla="*/ 1926149 h 3706910"/>
              <a:gd name="connsiteX35" fmla="*/ 3536656 w 12182814"/>
              <a:gd name="connsiteY35" fmla="*/ 2048223 h 3706910"/>
              <a:gd name="connsiteX36" fmla="*/ 3870113 w 12182814"/>
              <a:gd name="connsiteY36" fmla="*/ 2230765 h 3706910"/>
              <a:gd name="connsiteX37" fmla="*/ 4644288 w 12182814"/>
              <a:gd name="connsiteY37" fmla="*/ 2161821 h 3706910"/>
              <a:gd name="connsiteX38" fmla="*/ 5343572 w 12182814"/>
              <a:gd name="connsiteY38" fmla="*/ 1672134 h 3706910"/>
              <a:gd name="connsiteX39" fmla="*/ 5812849 w 12182814"/>
              <a:gd name="connsiteY39" fmla="*/ 1331086 h 3706910"/>
              <a:gd name="connsiteX40" fmla="*/ 7400041 w 12182814"/>
              <a:gd name="connsiteY40" fmla="*/ 893138 h 3706910"/>
              <a:gd name="connsiteX41" fmla="*/ 7785161 w 12182814"/>
              <a:gd name="connsiteY41" fmla="*/ 1141081 h 3706910"/>
              <a:gd name="connsiteX42" fmla="*/ 7942307 w 12182814"/>
              <a:gd name="connsiteY42" fmla="*/ 1260878 h 3706910"/>
              <a:gd name="connsiteX43" fmla="*/ 8170027 w 12182814"/>
              <a:gd name="connsiteY43" fmla="*/ 1322863 h 3706910"/>
              <a:gd name="connsiteX44" fmla="*/ 8616202 w 12182814"/>
              <a:gd name="connsiteY44" fmla="*/ 875048 h 3706910"/>
              <a:gd name="connsiteX45" fmla="*/ 8681701 w 12182814"/>
              <a:gd name="connsiteY45" fmla="*/ 774226 h 3706910"/>
              <a:gd name="connsiteX46" fmla="*/ 9183728 w 12182814"/>
              <a:gd name="connsiteY46" fmla="*/ 329953 h 3706910"/>
              <a:gd name="connsiteX47" fmla="*/ 9763820 w 12182814"/>
              <a:gd name="connsiteY47" fmla="*/ 436088 h 3706910"/>
              <a:gd name="connsiteX48" fmla="*/ 9784636 w 12182814"/>
              <a:gd name="connsiteY48" fmla="*/ 456328 h 3706910"/>
              <a:gd name="connsiteX49" fmla="*/ 9865875 w 12182814"/>
              <a:gd name="connsiteY49" fmla="*/ 517555 h 3706910"/>
              <a:gd name="connsiteX50" fmla="*/ 10124441 w 12182814"/>
              <a:gd name="connsiteY50" fmla="*/ 343362 h 3706910"/>
              <a:gd name="connsiteX51" fmla="*/ 10302149 w 12182814"/>
              <a:gd name="connsiteY51" fmla="*/ 150447 h 3706910"/>
              <a:gd name="connsiteX52" fmla="*/ 10508673 w 12182814"/>
              <a:gd name="connsiteY52" fmla="*/ 221668 h 3706910"/>
              <a:gd name="connsiteX53" fmla="*/ 10745152 w 12182814"/>
              <a:gd name="connsiteY53" fmla="*/ 309207 h 3706910"/>
              <a:gd name="connsiteX54" fmla="*/ 10943804 w 12182814"/>
              <a:gd name="connsiteY54" fmla="*/ 194090 h 3706910"/>
              <a:gd name="connsiteX55" fmla="*/ 11014380 w 12182814"/>
              <a:gd name="connsiteY55" fmla="*/ 134002 h 3706910"/>
              <a:gd name="connsiteX56" fmla="*/ 11540525 w 12182814"/>
              <a:gd name="connsiteY56" fmla="*/ 133243 h 3706910"/>
              <a:gd name="connsiteX57" fmla="*/ 11862178 w 12182814"/>
              <a:gd name="connsiteY57" fmla="*/ 353229 h 3706910"/>
              <a:gd name="connsiteX58" fmla="*/ 12014753 w 12182814"/>
              <a:gd name="connsiteY58" fmla="*/ 469990 h 3706910"/>
              <a:gd name="connsiteX59" fmla="*/ 12182815 w 12182814"/>
              <a:gd name="connsiteY59" fmla="*/ 577769 h 3706910"/>
              <a:gd name="connsiteX60" fmla="*/ 12182815 w 12182814"/>
              <a:gd name="connsiteY60" fmla="*/ 505664 h 370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2182814" h="3706910">
                <a:moveTo>
                  <a:pt x="12182815" y="505537"/>
                </a:moveTo>
                <a:cubicBezTo>
                  <a:pt x="12137879" y="478592"/>
                  <a:pt x="12093961" y="449876"/>
                  <a:pt x="12051183" y="419263"/>
                </a:cubicBezTo>
                <a:cubicBezTo>
                  <a:pt x="12000156" y="382831"/>
                  <a:pt x="11949762" y="342856"/>
                  <a:pt x="11900893" y="304273"/>
                </a:cubicBezTo>
                <a:cubicBezTo>
                  <a:pt x="11797060" y="222174"/>
                  <a:pt x="11689800" y="137291"/>
                  <a:pt x="11568069" y="77329"/>
                </a:cubicBezTo>
                <a:cubicBezTo>
                  <a:pt x="11400642" y="-5276"/>
                  <a:pt x="11157563" y="-46895"/>
                  <a:pt x="10977569" y="83528"/>
                </a:cubicBezTo>
                <a:cubicBezTo>
                  <a:pt x="10950659" y="103009"/>
                  <a:pt x="10925653" y="125906"/>
                  <a:pt x="10901409" y="148044"/>
                </a:cubicBezTo>
                <a:cubicBezTo>
                  <a:pt x="10849238" y="195861"/>
                  <a:pt x="10799988" y="240896"/>
                  <a:pt x="10738805" y="247095"/>
                </a:cubicBezTo>
                <a:cubicBezTo>
                  <a:pt x="10672292" y="253799"/>
                  <a:pt x="10609332" y="212813"/>
                  <a:pt x="10542691" y="169423"/>
                </a:cubicBezTo>
                <a:cubicBezTo>
                  <a:pt x="10463357" y="117810"/>
                  <a:pt x="10381357" y="64426"/>
                  <a:pt x="10285775" y="90233"/>
                </a:cubicBezTo>
                <a:cubicBezTo>
                  <a:pt x="10185242" y="117177"/>
                  <a:pt x="10124314" y="220529"/>
                  <a:pt x="10070621" y="311737"/>
                </a:cubicBezTo>
                <a:cubicBezTo>
                  <a:pt x="9998775" y="433558"/>
                  <a:pt x="9957521" y="487827"/>
                  <a:pt x="9889612" y="459997"/>
                </a:cubicBezTo>
                <a:cubicBezTo>
                  <a:pt x="9867525" y="450888"/>
                  <a:pt x="9848739" y="432166"/>
                  <a:pt x="9828810" y="412305"/>
                </a:cubicBezTo>
                <a:cubicBezTo>
                  <a:pt x="9821321" y="404842"/>
                  <a:pt x="9813832" y="397378"/>
                  <a:pt x="9806088" y="390294"/>
                </a:cubicBezTo>
                <a:cubicBezTo>
                  <a:pt x="9660113" y="256329"/>
                  <a:pt x="9359532" y="200795"/>
                  <a:pt x="9162530" y="271383"/>
                </a:cubicBezTo>
                <a:cubicBezTo>
                  <a:pt x="8936078" y="352850"/>
                  <a:pt x="8844304" y="420275"/>
                  <a:pt x="8629784" y="739565"/>
                </a:cubicBezTo>
                <a:cubicBezTo>
                  <a:pt x="8608332" y="771570"/>
                  <a:pt x="8586500" y="805599"/>
                  <a:pt x="8563525" y="841525"/>
                </a:cubicBezTo>
                <a:cubicBezTo>
                  <a:pt x="8446110" y="1025079"/>
                  <a:pt x="8312955" y="1233174"/>
                  <a:pt x="8158603" y="1261637"/>
                </a:cubicBezTo>
                <a:cubicBezTo>
                  <a:pt x="8099325" y="1272642"/>
                  <a:pt x="8040681" y="1255944"/>
                  <a:pt x="7979371" y="1210783"/>
                </a:cubicBezTo>
                <a:cubicBezTo>
                  <a:pt x="7921616" y="1168278"/>
                  <a:pt x="7871731" y="1129443"/>
                  <a:pt x="7823495" y="1091998"/>
                </a:cubicBezTo>
                <a:cubicBezTo>
                  <a:pt x="7688183" y="986875"/>
                  <a:pt x="7581304" y="903764"/>
                  <a:pt x="7424920" y="836085"/>
                </a:cubicBezTo>
                <a:cubicBezTo>
                  <a:pt x="6896618" y="607118"/>
                  <a:pt x="6267403" y="952720"/>
                  <a:pt x="5778069" y="1279347"/>
                </a:cubicBezTo>
                <a:cubicBezTo>
                  <a:pt x="5610515" y="1391174"/>
                  <a:pt x="5455528" y="1508820"/>
                  <a:pt x="5305745" y="1622672"/>
                </a:cubicBezTo>
                <a:cubicBezTo>
                  <a:pt x="5095414" y="1782317"/>
                  <a:pt x="4877848" y="1947528"/>
                  <a:pt x="4611920" y="2108691"/>
                </a:cubicBezTo>
                <a:cubicBezTo>
                  <a:pt x="4415044" y="2227982"/>
                  <a:pt x="4138199" y="2252143"/>
                  <a:pt x="3889407" y="2171688"/>
                </a:cubicBezTo>
                <a:cubicBezTo>
                  <a:pt x="3775293" y="2134750"/>
                  <a:pt x="3676411" y="2067704"/>
                  <a:pt x="3571690" y="1996737"/>
                </a:cubicBezTo>
                <a:cubicBezTo>
                  <a:pt x="3507587" y="1953220"/>
                  <a:pt x="3441200" y="1908312"/>
                  <a:pt x="3371260" y="1871247"/>
                </a:cubicBezTo>
                <a:cubicBezTo>
                  <a:pt x="2820363" y="1578902"/>
                  <a:pt x="2155860" y="1810906"/>
                  <a:pt x="1717681" y="2125642"/>
                </a:cubicBezTo>
                <a:cubicBezTo>
                  <a:pt x="1438678" y="2325894"/>
                  <a:pt x="1195852" y="2575861"/>
                  <a:pt x="961023" y="2817605"/>
                </a:cubicBezTo>
                <a:cubicBezTo>
                  <a:pt x="799054" y="2984334"/>
                  <a:pt x="631500" y="3156756"/>
                  <a:pt x="454046" y="3310834"/>
                </a:cubicBezTo>
                <a:cubicBezTo>
                  <a:pt x="340312" y="3409506"/>
                  <a:pt x="184309" y="3530315"/>
                  <a:pt x="0" y="3635564"/>
                </a:cubicBezTo>
                <a:lnTo>
                  <a:pt x="0" y="3706911"/>
                </a:lnTo>
                <a:cubicBezTo>
                  <a:pt x="167554" y="3614438"/>
                  <a:pt x="335235" y="3496412"/>
                  <a:pt x="495045" y="3357766"/>
                </a:cubicBezTo>
                <a:cubicBezTo>
                  <a:pt x="674531" y="3201917"/>
                  <a:pt x="842974" y="3028483"/>
                  <a:pt x="1005958" y="2860869"/>
                </a:cubicBezTo>
                <a:cubicBezTo>
                  <a:pt x="1238883" y="2621148"/>
                  <a:pt x="1479805" y="2373205"/>
                  <a:pt x="1754238" y="2176116"/>
                </a:cubicBezTo>
                <a:cubicBezTo>
                  <a:pt x="2177185" y="1872386"/>
                  <a:pt x="2816428" y="1647213"/>
                  <a:pt x="3342064" y="1926149"/>
                </a:cubicBezTo>
                <a:cubicBezTo>
                  <a:pt x="3408959" y="1961696"/>
                  <a:pt x="3473950" y="2005592"/>
                  <a:pt x="3536656" y="2048223"/>
                </a:cubicBezTo>
                <a:cubicBezTo>
                  <a:pt x="3640361" y="2118431"/>
                  <a:pt x="3747621" y="2191043"/>
                  <a:pt x="3870113" y="2230765"/>
                </a:cubicBezTo>
                <a:cubicBezTo>
                  <a:pt x="4135661" y="2316659"/>
                  <a:pt x="4432307" y="2290220"/>
                  <a:pt x="4644288" y="2161821"/>
                </a:cubicBezTo>
                <a:cubicBezTo>
                  <a:pt x="4913136" y="1999014"/>
                  <a:pt x="5131971" y="1832791"/>
                  <a:pt x="5343572" y="1672134"/>
                </a:cubicBezTo>
                <a:cubicBezTo>
                  <a:pt x="5499574" y="1553729"/>
                  <a:pt x="5646819" y="1441901"/>
                  <a:pt x="5812849" y="1331086"/>
                </a:cubicBezTo>
                <a:cubicBezTo>
                  <a:pt x="6288855" y="1013188"/>
                  <a:pt x="6899410" y="676188"/>
                  <a:pt x="7400041" y="893138"/>
                </a:cubicBezTo>
                <a:cubicBezTo>
                  <a:pt x="7549189" y="957780"/>
                  <a:pt x="7653276" y="1038741"/>
                  <a:pt x="7785161" y="1141081"/>
                </a:cubicBezTo>
                <a:cubicBezTo>
                  <a:pt x="7833777" y="1178778"/>
                  <a:pt x="7883916" y="1217867"/>
                  <a:pt x="7942307" y="1260878"/>
                </a:cubicBezTo>
                <a:cubicBezTo>
                  <a:pt x="8017325" y="1316032"/>
                  <a:pt x="8093867" y="1336905"/>
                  <a:pt x="8170027" y="1322863"/>
                </a:cubicBezTo>
                <a:cubicBezTo>
                  <a:pt x="8351036" y="1289340"/>
                  <a:pt x="8491934" y="1069228"/>
                  <a:pt x="8616202" y="875048"/>
                </a:cubicBezTo>
                <a:cubicBezTo>
                  <a:pt x="8639050" y="839375"/>
                  <a:pt x="8660629" y="805599"/>
                  <a:pt x="8681701" y="774226"/>
                </a:cubicBezTo>
                <a:cubicBezTo>
                  <a:pt x="8887843" y="467460"/>
                  <a:pt x="8969335" y="407119"/>
                  <a:pt x="9183728" y="329953"/>
                </a:cubicBezTo>
                <a:cubicBezTo>
                  <a:pt x="9358517" y="267208"/>
                  <a:pt x="9634981" y="317809"/>
                  <a:pt x="9763820" y="436088"/>
                </a:cubicBezTo>
                <a:cubicBezTo>
                  <a:pt x="9770928" y="442539"/>
                  <a:pt x="9777782" y="449497"/>
                  <a:pt x="9784636" y="456328"/>
                </a:cubicBezTo>
                <a:cubicBezTo>
                  <a:pt x="9807993" y="479604"/>
                  <a:pt x="9832111" y="503766"/>
                  <a:pt x="9865875" y="517555"/>
                </a:cubicBezTo>
                <a:cubicBezTo>
                  <a:pt x="9991414" y="569041"/>
                  <a:pt x="10062116" y="449117"/>
                  <a:pt x="10124441" y="343362"/>
                </a:cubicBezTo>
                <a:cubicBezTo>
                  <a:pt x="10174453" y="258480"/>
                  <a:pt x="10226116" y="170814"/>
                  <a:pt x="10302149" y="150447"/>
                </a:cubicBezTo>
                <a:cubicBezTo>
                  <a:pt x="10370695" y="131978"/>
                  <a:pt x="10437716" y="175495"/>
                  <a:pt x="10508673" y="221668"/>
                </a:cubicBezTo>
                <a:cubicBezTo>
                  <a:pt x="10581533" y="269106"/>
                  <a:pt x="10656805" y="318062"/>
                  <a:pt x="10745152" y="309207"/>
                </a:cubicBezTo>
                <a:cubicBezTo>
                  <a:pt x="10827024" y="300984"/>
                  <a:pt x="10886430" y="246715"/>
                  <a:pt x="10943804" y="194090"/>
                </a:cubicBezTo>
                <a:cubicBezTo>
                  <a:pt x="10967795" y="172206"/>
                  <a:pt x="10990390" y="151459"/>
                  <a:pt x="11014380" y="134002"/>
                </a:cubicBezTo>
                <a:cubicBezTo>
                  <a:pt x="11171907" y="19898"/>
                  <a:pt x="11389473" y="58860"/>
                  <a:pt x="11540525" y="133243"/>
                </a:cubicBezTo>
                <a:cubicBezTo>
                  <a:pt x="11656289" y="190295"/>
                  <a:pt x="11761010" y="273154"/>
                  <a:pt x="11862178" y="353229"/>
                </a:cubicBezTo>
                <a:cubicBezTo>
                  <a:pt x="11911555" y="392318"/>
                  <a:pt x="11962583" y="432672"/>
                  <a:pt x="12014753" y="469990"/>
                </a:cubicBezTo>
                <a:cubicBezTo>
                  <a:pt x="12069081" y="508826"/>
                  <a:pt x="12125186" y="544753"/>
                  <a:pt x="12182815" y="577769"/>
                </a:cubicBezTo>
                <a:lnTo>
                  <a:pt x="12182815" y="505664"/>
                </a:lnTo>
                <a:close/>
              </a:path>
            </a:pathLst>
          </a:custGeom>
          <a:solidFill>
            <a:srgbClr val="BFD730"/>
          </a:solidFill>
          <a:ln w="0" cap="flat">
            <a:noFill/>
            <a:prstDash val="solid"/>
            <a:miter/>
          </a:ln>
        </p:spPr>
        <p:txBody>
          <a:bodyPr rtlCol="0" anchor="ctr"/>
          <a:lstStyle/>
          <a:p>
            <a:endParaRPr lang="en-US"/>
          </a:p>
        </p:txBody>
      </p:sp>
      <p:sp>
        <p:nvSpPr>
          <p:cNvPr id="15" name="Title Placeholder 1">
            <a:extLst>
              <a:ext uri="{FF2B5EF4-FFF2-40B4-BE49-F238E27FC236}">
                <a16:creationId xmlns:a16="http://schemas.microsoft.com/office/drawing/2014/main" id="{DE5F8B44-94CB-3CF3-D6B3-2B6B1B67E92F}"/>
              </a:ext>
            </a:extLst>
          </p:cNvPr>
          <p:cNvSpPr>
            <a:spLocks noGrp="1"/>
          </p:cNvSpPr>
          <p:nvPr>
            <p:ph type="title" hasCustomPrompt="1"/>
          </p:nvPr>
        </p:nvSpPr>
        <p:spPr>
          <a:xfrm>
            <a:off x="732163" y="3453938"/>
            <a:ext cx="5363837" cy="1648818"/>
          </a:xfrm>
          <a:prstGeom prst="rect">
            <a:avLst/>
          </a:prstGeom>
        </p:spPr>
        <p:txBody>
          <a:bodyPr vert="horz" lIns="0" tIns="45720" rIns="91440" bIns="45720" rtlCol="0" anchor="b">
            <a:noAutofit/>
          </a:bodyPr>
          <a:lstStyle>
            <a:lvl1pPr>
              <a:defRPr>
                <a:solidFill>
                  <a:schemeClr val="tx1"/>
                </a:solidFill>
              </a:defRPr>
            </a:lvl1pPr>
          </a:lstStyle>
          <a:p>
            <a:r>
              <a:rPr lang="en-US"/>
              <a:t>Your call to action title (max 2row)</a:t>
            </a:r>
          </a:p>
        </p:txBody>
      </p:sp>
      <p:sp>
        <p:nvSpPr>
          <p:cNvPr id="13" name="Text Placeholder 9">
            <a:extLst>
              <a:ext uri="{FF2B5EF4-FFF2-40B4-BE49-F238E27FC236}">
                <a16:creationId xmlns:a16="http://schemas.microsoft.com/office/drawing/2014/main" id="{8673890B-AE49-C9EB-182C-A530FA030AAF}"/>
              </a:ext>
            </a:extLst>
          </p:cNvPr>
          <p:cNvSpPr>
            <a:spLocks noGrp="1"/>
          </p:cNvSpPr>
          <p:nvPr>
            <p:ph type="body" sz="quarter" idx="16" hasCustomPrompt="1"/>
          </p:nvPr>
        </p:nvSpPr>
        <p:spPr>
          <a:xfrm>
            <a:off x="6928349" y="3004596"/>
            <a:ext cx="4531813" cy="348214"/>
          </a:xfrm>
          <a:blipFill dpi="0" rotWithShape="1">
            <a:blip r:embed="rId2"/>
            <a:srcRect/>
            <a:tile tx="0" ty="0" sx="100000" sy="100000" flip="none" algn="l"/>
          </a:blipFill>
        </p:spPr>
        <p:txBody>
          <a:bodyPr lIns="594000" tIns="0" rIns="0" bIns="0" anchor="ctr"/>
          <a:lstStyle>
            <a:lvl1pPr>
              <a:defRPr sz="2400" b="1">
                <a:solidFill>
                  <a:schemeClr val="tx1"/>
                </a:solidFill>
              </a:defRPr>
            </a:lvl1pPr>
            <a:lvl2pPr marL="457200" indent="0">
              <a:buNone/>
              <a:defRPr/>
            </a:lvl2pPr>
          </a:lstStyle>
          <a:p>
            <a:pPr lvl="0"/>
            <a:r>
              <a:rPr lang="en-US"/>
              <a:t>Phone number here</a:t>
            </a:r>
          </a:p>
        </p:txBody>
      </p:sp>
      <p:sp>
        <p:nvSpPr>
          <p:cNvPr id="16" name="Text Placeholder 9">
            <a:extLst>
              <a:ext uri="{FF2B5EF4-FFF2-40B4-BE49-F238E27FC236}">
                <a16:creationId xmlns:a16="http://schemas.microsoft.com/office/drawing/2014/main" id="{B4A84756-36D7-DA4B-76DC-A7742D4025B9}"/>
              </a:ext>
            </a:extLst>
          </p:cNvPr>
          <p:cNvSpPr>
            <a:spLocks noGrp="1"/>
          </p:cNvSpPr>
          <p:nvPr>
            <p:ph type="body" sz="quarter" idx="17" hasCustomPrompt="1"/>
          </p:nvPr>
        </p:nvSpPr>
        <p:spPr>
          <a:xfrm>
            <a:off x="6928349" y="3823217"/>
            <a:ext cx="4531813" cy="348214"/>
          </a:xfrm>
          <a:blipFill dpi="0" rotWithShape="1">
            <a:blip r:embed="rId2"/>
            <a:srcRect/>
            <a:tile tx="0" ty="0" sx="100000" sy="100000" flip="none" algn="l"/>
          </a:blipFill>
        </p:spPr>
        <p:txBody>
          <a:bodyPr lIns="594000" tIns="0" rIns="0" bIns="0" anchor="ctr"/>
          <a:lstStyle>
            <a:lvl1pPr>
              <a:defRPr sz="2400" b="1">
                <a:solidFill>
                  <a:schemeClr val="tx1"/>
                </a:solidFill>
              </a:defRPr>
            </a:lvl1pPr>
            <a:lvl2pPr marL="457200" indent="0">
              <a:buNone/>
              <a:defRPr/>
            </a:lvl2pPr>
          </a:lstStyle>
          <a:p>
            <a:pPr lvl="0"/>
            <a:r>
              <a:rPr lang="en-US"/>
              <a:t>Email here</a:t>
            </a:r>
          </a:p>
        </p:txBody>
      </p:sp>
      <p:sp>
        <p:nvSpPr>
          <p:cNvPr id="17" name="Text Placeholder 9">
            <a:extLst>
              <a:ext uri="{FF2B5EF4-FFF2-40B4-BE49-F238E27FC236}">
                <a16:creationId xmlns:a16="http://schemas.microsoft.com/office/drawing/2014/main" id="{5F1A81B7-F401-C509-8D8A-8FE1F57BD94D}"/>
              </a:ext>
            </a:extLst>
          </p:cNvPr>
          <p:cNvSpPr>
            <a:spLocks noGrp="1"/>
          </p:cNvSpPr>
          <p:nvPr>
            <p:ph type="body" sz="quarter" idx="18" hasCustomPrompt="1"/>
          </p:nvPr>
        </p:nvSpPr>
        <p:spPr>
          <a:xfrm>
            <a:off x="6928349" y="4641839"/>
            <a:ext cx="4531813" cy="348214"/>
          </a:xfrm>
          <a:blipFill dpi="0" rotWithShape="1">
            <a:blip r:embed="rId2"/>
            <a:srcRect/>
            <a:tile tx="0" ty="0" sx="100000" sy="100000" flip="none" algn="l"/>
          </a:blipFill>
        </p:spPr>
        <p:txBody>
          <a:bodyPr lIns="594000" tIns="0" rIns="0" bIns="0" anchor="ctr"/>
          <a:lstStyle>
            <a:lvl1pPr>
              <a:defRPr sz="2400" b="1">
                <a:solidFill>
                  <a:schemeClr val="tx1"/>
                </a:solidFill>
              </a:defRPr>
            </a:lvl1pPr>
            <a:lvl2pPr marL="457200" indent="0">
              <a:buNone/>
              <a:defRPr/>
            </a:lvl2pPr>
          </a:lstStyle>
          <a:p>
            <a:pPr lvl="0"/>
            <a:r>
              <a:rPr lang="en-US"/>
              <a:t>Other</a:t>
            </a:r>
          </a:p>
        </p:txBody>
      </p:sp>
      <p:pic>
        <p:nvPicPr>
          <p:cNvPr id="3" name="Picture 2">
            <a:extLst>
              <a:ext uri="{FF2B5EF4-FFF2-40B4-BE49-F238E27FC236}">
                <a16:creationId xmlns:a16="http://schemas.microsoft.com/office/drawing/2014/main" id="{5DDB0EDA-3A6A-0034-0220-A0AD2E644D33}"/>
              </a:ext>
            </a:extLst>
          </p:cNvPr>
          <p:cNvPicPr>
            <a:picLocks noChangeAspect="1"/>
          </p:cNvPicPr>
          <p:nvPr userDrawn="1"/>
        </p:nvPicPr>
        <p:blipFill>
          <a:blip r:embed="rId3"/>
          <a:srcRect/>
          <a:stretch/>
        </p:blipFill>
        <p:spPr>
          <a:xfrm>
            <a:off x="10446233" y="6140587"/>
            <a:ext cx="1144238" cy="444701"/>
          </a:xfrm>
          <a:prstGeom prst="rect">
            <a:avLst/>
          </a:prstGeom>
        </p:spPr>
      </p:pic>
    </p:spTree>
    <p:extLst>
      <p:ext uri="{BB962C8B-B14F-4D97-AF65-F5344CB8AC3E}">
        <p14:creationId xmlns:p14="http://schemas.microsoft.com/office/powerpoint/2010/main" val="2617055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13"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ing 2">
    <p:bg>
      <p:bgPr>
        <a:solidFill>
          <a:schemeClr val="tx1"/>
        </a:solidFill>
        <a:effectLst/>
      </p:bgPr>
    </p:bg>
    <p:spTree>
      <p:nvGrpSpPr>
        <p:cNvPr id="1" name=""/>
        <p:cNvGrpSpPr/>
        <p:nvPr/>
      </p:nvGrpSpPr>
      <p:grpSpPr>
        <a:xfrm>
          <a:off x="0" y="0"/>
          <a:ext cx="0" cy="0"/>
          <a:chOff x="0" y="0"/>
          <a:chExt cx="0" cy="0"/>
        </a:xfrm>
      </p:grpSpPr>
      <p:sp>
        <p:nvSpPr>
          <p:cNvPr id="78" name="Picture Placeholder 77">
            <a:extLst>
              <a:ext uri="{FF2B5EF4-FFF2-40B4-BE49-F238E27FC236}">
                <a16:creationId xmlns:a16="http://schemas.microsoft.com/office/drawing/2014/main" id="{01297DA5-1833-C2C8-0889-BEBB296678CF}"/>
              </a:ext>
            </a:extLst>
          </p:cNvPr>
          <p:cNvSpPr>
            <a:spLocks noGrp="1"/>
          </p:cNvSpPr>
          <p:nvPr>
            <p:ph type="pic" sz="quarter" idx="20" hasCustomPrompt="1"/>
          </p:nvPr>
        </p:nvSpPr>
        <p:spPr>
          <a:xfrm>
            <a:off x="5987753" y="-21846"/>
            <a:ext cx="6204247" cy="6879846"/>
          </a:xfrm>
          <a:custGeom>
            <a:avLst/>
            <a:gdLst>
              <a:gd name="connsiteX0" fmla="*/ 174992 w 6204247"/>
              <a:gd name="connsiteY0" fmla="*/ 0 h 6879846"/>
              <a:gd name="connsiteX1" fmla="*/ 6204247 w 6204247"/>
              <a:gd name="connsiteY1" fmla="*/ 0 h 6879846"/>
              <a:gd name="connsiteX2" fmla="*/ 6204247 w 6204247"/>
              <a:gd name="connsiteY2" fmla="*/ 6879846 h 6879846"/>
              <a:gd name="connsiteX3" fmla="*/ 2089152 w 6204247"/>
              <a:gd name="connsiteY3" fmla="*/ 6879846 h 6879846"/>
              <a:gd name="connsiteX4" fmla="*/ 2090706 w 6204247"/>
              <a:gd name="connsiteY4" fmla="*/ 6800233 h 6879846"/>
              <a:gd name="connsiteX5" fmla="*/ 2009819 w 6204247"/>
              <a:gd name="connsiteY5" fmla="*/ 6287407 h 6879846"/>
              <a:gd name="connsiteX6" fmla="*/ 1404932 w 6204247"/>
              <a:gd name="connsiteY6" fmla="*/ 5430279 h 6879846"/>
              <a:gd name="connsiteX7" fmla="*/ 1231315 w 6204247"/>
              <a:gd name="connsiteY7" fmla="*/ 5335083 h 6879846"/>
              <a:gd name="connsiteX8" fmla="*/ 1200899 w 6204247"/>
              <a:gd name="connsiteY8" fmla="*/ 5323970 h 6879846"/>
              <a:gd name="connsiteX9" fmla="*/ 1332666 w 6204247"/>
              <a:gd name="connsiteY9" fmla="*/ 5103514 h 6879846"/>
              <a:gd name="connsiteX10" fmla="*/ 1546825 w 6204247"/>
              <a:gd name="connsiteY10" fmla="*/ 4499932 h 6879846"/>
              <a:gd name="connsiteX11" fmla="*/ 827217 w 6204247"/>
              <a:gd name="connsiteY11" fmla="*/ 3509661 h 6879846"/>
              <a:gd name="connsiteX12" fmla="*/ 277344 w 6204247"/>
              <a:gd name="connsiteY12" fmla="*/ 3161733 h 6879846"/>
              <a:gd name="connsiteX13" fmla="*/ 190119 w 6204247"/>
              <a:gd name="connsiteY13" fmla="*/ 2588388 h 6879846"/>
              <a:gd name="connsiteX14" fmla="*/ 594027 w 6204247"/>
              <a:gd name="connsiteY14" fmla="*/ 2258885 h 6879846"/>
              <a:gd name="connsiteX15" fmla="*/ 417808 w 6204247"/>
              <a:gd name="connsiteY15" fmla="*/ 1676130 h 6879846"/>
              <a:gd name="connsiteX16" fmla="*/ 113502 w 6204247"/>
              <a:gd name="connsiteY16" fmla="*/ 1117877 h 6879846"/>
              <a:gd name="connsiteX17" fmla="*/ 175975 w 6204247"/>
              <a:gd name="connsiteY17" fmla="*/ 563742 h 6879846"/>
              <a:gd name="connsiteX18" fmla="*/ 59085 w 6204247"/>
              <a:gd name="connsiteY18" fmla="*/ 482199 h 6879846"/>
              <a:gd name="connsiteX19" fmla="*/ 100733 w 6204247"/>
              <a:gd name="connsiteY19" fmla="*/ 90559 h 6879846"/>
              <a:gd name="connsiteX20" fmla="*/ 174992 w 6204247"/>
              <a:gd name="connsiteY20" fmla="*/ 0 h 687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4247" h="6879846">
                <a:moveTo>
                  <a:pt x="174992" y="0"/>
                </a:moveTo>
                <a:lnTo>
                  <a:pt x="6204247" y="0"/>
                </a:lnTo>
                <a:lnTo>
                  <a:pt x="6204247" y="6879846"/>
                </a:lnTo>
                <a:lnTo>
                  <a:pt x="2089152" y="6879846"/>
                </a:lnTo>
                <a:lnTo>
                  <a:pt x="2090706" y="6800233"/>
                </a:lnTo>
                <a:cubicBezTo>
                  <a:pt x="2085354" y="6622834"/>
                  <a:pt x="2054818" y="6444444"/>
                  <a:pt x="2009819" y="6287407"/>
                </a:cubicBezTo>
                <a:cubicBezTo>
                  <a:pt x="1889820" y="5866190"/>
                  <a:pt x="1664519" y="5596807"/>
                  <a:pt x="1404932" y="5430279"/>
                </a:cubicBezTo>
                <a:cubicBezTo>
                  <a:pt x="1348683" y="5393851"/>
                  <a:pt x="1290794" y="5362111"/>
                  <a:pt x="1231315" y="5335083"/>
                </a:cubicBezTo>
                <a:lnTo>
                  <a:pt x="1200899" y="5323970"/>
                </a:lnTo>
                <a:lnTo>
                  <a:pt x="1332666" y="5103514"/>
                </a:lnTo>
                <a:cubicBezTo>
                  <a:pt x="1442459" y="4911908"/>
                  <a:pt x="1533663" y="4716236"/>
                  <a:pt x="1546825" y="4499932"/>
                </a:cubicBezTo>
                <a:cubicBezTo>
                  <a:pt x="1572363" y="4078891"/>
                  <a:pt x="1213051" y="3721750"/>
                  <a:pt x="827217" y="3509661"/>
                </a:cubicBezTo>
                <a:cubicBezTo>
                  <a:pt x="635675" y="3404401"/>
                  <a:pt x="426649" y="3316585"/>
                  <a:pt x="277344" y="3161733"/>
                </a:cubicBezTo>
                <a:cubicBezTo>
                  <a:pt x="128040" y="3006881"/>
                  <a:pt x="58103" y="2756373"/>
                  <a:pt x="190119" y="2588388"/>
                </a:cubicBezTo>
                <a:cubicBezTo>
                  <a:pt x="296990" y="2452353"/>
                  <a:pt x="504837" y="2406092"/>
                  <a:pt x="594027" y="2258885"/>
                </a:cubicBezTo>
                <a:cubicBezTo>
                  <a:pt x="707380" y="2071494"/>
                  <a:pt x="568684" y="1838823"/>
                  <a:pt x="417808" y="1676130"/>
                </a:cubicBezTo>
                <a:cubicBezTo>
                  <a:pt x="266932" y="1513437"/>
                  <a:pt x="86392" y="1332515"/>
                  <a:pt x="113502" y="1117877"/>
                </a:cubicBezTo>
                <a:cubicBezTo>
                  <a:pt x="138256" y="923234"/>
                  <a:pt x="323707" y="701344"/>
                  <a:pt x="175975" y="563742"/>
                </a:cubicBezTo>
                <a:cubicBezTo>
                  <a:pt x="141399" y="531595"/>
                  <a:pt x="94054" y="513954"/>
                  <a:pt x="59085" y="482199"/>
                </a:cubicBezTo>
                <a:cubicBezTo>
                  <a:pt x="-50732" y="382623"/>
                  <a:pt x="9775" y="205817"/>
                  <a:pt x="100733" y="90559"/>
                </a:cubicBezTo>
                <a:cubicBezTo>
                  <a:pt x="124307" y="60373"/>
                  <a:pt x="150043" y="30578"/>
                  <a:pt x="174992" y="0"/>
                </a:cubicBezTo>
                <a:close/>
              </a:path>
            </a:pathLst>
          </a:custGeom>
          <a:solidFill>
            <a:schemeClr val="accent1">
              <a:lumMod val="20000"/>
              <a:lumOff val="80000"/>
            </a:schemeClr>
          </a:solidFill>
        </p:spPr>
        <p:txBody>
          <a:bodyPr wrap="square" anchor="ctr">
            <a:noAutofit/>
          </a:bodyPr>
          <a:lstStyle>
            <a:lvl1pPr algn="ctr">
              <a:defRPr>
                <a:solidFill>
                  <a:schemeClr val="tx1"/>
                </a:solidFill>
              </a:defRPr>
            </a:lvl1pPr>
          </a:lstStyle>
          <a:p>
            <a:r>
              <a:rPr lang="en-US"/>
              <a:t>Picture here</a:t>
            </a:r>
          </a:p>
        </p:txBody>
      </p:sp>
      <p:sp>
        <p:nvSpPr>
          <p:cNvPr id="68" name="Freeform 67">
            <a:extLst>
              <a:ext uri="{FF2B5EF4-FFF2-40B4-BE49-F238E27FC236}">
                <a16:creationId xmlns:a16="http://schemas.microsoft.com/office/drawing/2014/main" id="{DA8A90E7-BDC4-D655-893B-284EF0A9CFFD}"/>
              </a:ext>
            </a:extLst>
          </p:cNvPr>
          <p:cNvSpPr>
            <a:spLocks noChangeAspect="1"/>
          </p:cNvSpPr>
          <p:nvPr userDrawn="1"/>
        </p:nvSpPr>
        <p:spPr>
          <a:xfrm rot="5400000">
            <a:off x="5729930" y="4548486"/>
            <a:ext cx="1672652" cy="2990067"/>
          </a:xfrm>
          <a:custGeom>
            <a:avLst/>
            <a:gdLst>
              <a:gd name="connsiteX0" fmla="*/ 342 w 1672652"/>
              <a:gd name="connsiteY0" fmla="*/ 1428029 h 2990067"/>
              <a:gd name="connsiteX1" fmla="*/ 209639 w 1672652"/>
              <a:gd name="connsiteY1" fmla="*/ 681859 h 2990067"/>
              <a:gd name="connsiteX2" fmla="*/ 1061873 w 1672652"/>
              <a:gd name="connsiteY2" fmla="*/ 80425 h 2990067"/>
              <a:gd name="connsiteX3" fmla="*/ 1571771 w 1672652"/>
              <a:gd name="connsiteY3" fmla="*/ 0 h 2990067"/>
              <a:gd name="connsiteX4" fmla="*/ 1672652 w 1672652"/>
              <a:gd name="connsiteY4" fmla="*/ 1969 h 2990067"/>
              <a:gd name="connsiteX5" fmla="*/ 1672652 w 1672652"/>
              <a:gd name="connsiteY5" fmla="*/ 2971565 h 2990067"/>
              <a:gd name="connsiteX6" fmla="*/ 1614862 w 1672652"/>
              <a:gd name="connsiteY6" fmla="*/ 2985019 h 2990067"/>
              <a:gd name="connsiteX7" fmla="*/ 501833 w 1672652"/>
              <a:gd name="connsiteY7" fmla="*/ 2522684 h 2990067"/>
              <a:gd name="connsiteX8" fmla="*/ 7537 w 1672652"/>
              <a:gd name="connsiteY8" fmla="*/ 1546266 h 2990067"/>
              <a:gd name="connsiteX9" fmla="*/ 342 w 1672652"/>
              <a:gd name="connsiteY9" fmla="*/ 1428029 h 299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652" h="2990067">
                <a:moveTo>
                  <a:pt x="342" y="1428029"/>
                </a:moveTo>
                <a:cubicBezTo>
                  <a:pt x="-5550" y="1155381"/>
                  <a:pt x="64759" y="905569"/>
                  <a:pt x="209639" y="681859"/>
                </a:cubicBezTo>
                <a:cubicBezTo>
                  <a:pt x="375216" y="423754"/>
                  <a:pt x="643061" y="199739"/>
                  <a:pt x="1061873" y="80425"/>
                </a:cubicBezTo>
                <a:cubicBezTo>
                  <a:pt x="1218014" y="35683"/>
                  <a:pt x="1395385" y="5322"/>
                  <a:pt x="1571771" y="0"/>
                </a:cubicBezTo>
                <a:lnTo>
                  <a:pt x="1672652" y="1969"/>
                </a:lnTo>
                <a:lnTo>
                  <a:pt x="1672652" y="2971565"/>
                </a:lnTo>
                <a:lnTo>
                  <a:pt x="1614862" y="2985019"/>
                </a:lnTo>
                <a:cubicBezTo>
                  <a:pt x="1239813" y="3027897"/>
                  <a:pt x="791593" y="2791137"/>
                  <a:pt x="501833" y="2522684"/>
                </a:cubicBezTo>
                <a:cubicBezTo>
                  <a:pt x="168243" y="2213443"/>
                  <a:pt x="39192" y="1865246"/>
                  <a:pt x="7537" y="1546266"/>
                </a:cubicBezTo>
                <a:cubicBezTo>
                  <a:pt x="3580" y="1506394"/>
                  <a:pt x="1183" y="1466978"/>
                  <a:pt x="342" y="1428029"/>
                </a:cubicBezTo>
                <a:close/>
              </a:path>
            </a:pathLst>
          </a:custGeom>
          <a:solidFill>
            <a:schemeClr val="tx1"/>
          </a:solidFill>
          <a:ln w="15875" cap="flat">
            <a:solidFill>
              <a:schemeClr val="accent1"/>
            </a:solidFill>
            <a:prstDash val="solid"/>
            <a:miter/>
          </a:ln>
        </p:spPr>
        <p:txBody>
          <a:bodyPr rtlCol="0" anchor="ctr"/>
          <a:lstStyle/>
          <a:p>
            <a:pPr lvl="0"/>
            <a:endParaRPr lang="en-US">
              <a:solidFill>
                <a:schemeClr val="tx1"/>
              </a:solidFill>
            </a:endParaRPr>
          </a:p>
        </p:txBody>
      </p:sp>
      <p:sp>
        <p:nvSpPr>
          <p:cNvPr id="6" name="Text Placeholder 12">
            <a:extLst>
              <a:ext uri="{FF2B5EF4-FFF2-40B4-BE49-F238E27FC236}">
                <a16:creationId xmlns:a16="http://schemas.microsoft.com/office/drawing/2014/main" id="{BCB9B800-B528-C31C-E9FB-5AB05D433A40}"/>
              </a:ext>
            </a:extLst>
          </p:cNvPr>
          <p:cNvSpPr>
            <a:spLocks noGrp="1"/>
          </p:cNvSpPr>
          <p:nvPr>
            <p:ph type="body" sz="quarter" idx="10" hasCustomPrompt="1"/>
          </p:nvPr>
        </p:nvSpPr>
        <p:spPr>
          <a:xfrm>
            <a:off x="731838" y="692149"/>
            <a:ext cx="5160830" cy="2550492"/>
          </a:xfrm>
        </p:spPr>
        <p:txBody>
          <a:bodyPr anchor="t">
            <a:normAutofit/>
          </a:bodyPr>
          <a:lstStyle>
            <a:lvl1pPr marL="0" indent="0">
              <a:lnSpc>
                <a:spcPct val="100000"/>
              </a:lnSpc>
              <a:spcBef>
                <a:spcPts val="0"/>
              </a:spcBef>
              <a:buFontTx/>
              <a:buNone/>
              <a:defRPr sz="5400" b="1">
                <a:solidFill>
                  <a:schemeClr val="accent1"/>
                </a:solidFill>
                <a:latin typeface="+mj-lt"/>
              </a:defRPr>
            </a:lvl1pPr>
          </a:lstStyle>
          <a:p>
            <a:pPr lvl="0"/>
            <a:r>
              <a:rPr lang="en-US"/>
              <a:t>Thanks for listening!</a:t>
            </a:r>
          </a:p>
        </p:txBody>
      </p:sp>
      <p:pic>
        <p:nvPicPr>
          <p:cNvPr id="4" name="Picture 3" descr="A screenshot of a computer&#10;&#10;Description automatically generated">
            <a:extLst>
              <a:ext uri="{FF2B5EF4-FFF2-40B4-BE49-F238E27FC236}">
                <a16:creationId xmlns:a16="http://schemas.microsoft.com/office/drawing/2014/main" id="{723542FB-1B04-CD3A-7F42-F8ABDCB7B6B3}"/>
              </a:ext>
            </a:extLst>
          </p:cNvPr>
          <p:cNvPicPr>
            <a:picLocks noChangeAspect="1"/>
          </p:cNvPicPr>
          <p:nvPr userDrawn="1"/>
        </p:nvPicPr>
        <p:blipFill>
          <a:blip r:embed="rId2"/>
          <a:stretch>
            <a:fillRect/>
          </a:stretch>
        </p:blipFill>
        <p:spPr>
          <a:xfrm>
            <a:off x="12420000" y="794019"/>
            <a:ext cx="2520000" cy="5269962"/>
          </a:xfrm>
          <a:prstGeom prst="rect">
            <a:avLst/>
          </a:prstGeom>
        </p:spPr>
      </p:pic>
      <p:pic>
        <p:nvPicPr>
          <p:cNvPr id="3" name="Picture 2">
            <a:extLst>
              <a:ext uri="{FF2B5EF4-FFF2-40B4-BE49-F238E27FC236}">
                <a16:creationId xmlns:a16="http://schemas.microsoft.com/office/drawing/2014/main" id="{2822CD9B-87EC-8DD5-75EB-AC729EE7644C}"/>
              </a:ext>
            </a:extLst>
          </p:cNvPr>
          <p:cNvPicPr>
            <a:picLocks noChangeAspect="1"/>
          </p:cNvPicPr>
          <p:nvPr userDrawn="1"/>
        </p:nvPicPr>
        <p:blipFill>
          <a:blip r:embed="rId3"/>
          <a:srcRect/>
          <a:stretch/>
        </p:blipFill>
        <p:spPr>
          <a:xfrm>
            <a:off x="5846364" y="5881392"/>
            <a:ext cx="1515020" cy="588803"/>
          </a:xfrm>
          <a:prstGeom prst="rect">
            <a:avLst/>
          </a:prstGeom>
        </p:spPr>
      </p:pic>
      <p:pic>
        <p:nvPicPr>
          <p:cNvPr id="1026" name="Picture 2">
            <a:hlinkClick r:id="rId4" tooltip="&quot;https://www.linkedin.com/company/wetlands-europe&quot;"/>
            <a:extLst>
              <a:ext uri="{FF2B5EF4-FFF2-40B4-BE49-F238E27FC236}">
                <a16:creationId xmlns:a16="http://schemas.microsoft.com/office/drawing/2014/main" id="{3C3787E3-457B-079E-751E-5FC873CD36C3}"/>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1660" y="5361888"/>
            <a:ext cx="348215" cy="34821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hlinkClick r:id="rId6" tooltip="&quot;https://x.com/WetlandsEurope&quot;"/>
            <a:extLst>
              <a:ext uri="{FF2B5EF4-FFF2-40B4-BE49-F238E27FC236}">
                <a16:creationId xmlns:a16="http://schemas.microsoft.com/office/drawing/2014/main" id="{8432C016-80CD-83CE-5B7C-BB3F4EF49BF7}"/>
              </a:ext>
            </a:extLst>
          </p:cNvPr>
          <p:cNvPicPr>
            <a:picLocks noGrp="1" noRot="1" noChangeAspect="1" noMove="1" noResize="1" noEditPoints="1" noAdjustHandles="1" noChangeArrowheads="1" noChangeShapeType="1" noCrop="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86025" y="5860146"/>
            <a:ext cx="348215" cy="3482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479BBCF-DF71-D0F4-2D05-49B760C9691A}"/>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58631" y="6338199"/>
            <a:ext cx="384869" cy="38486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2C9FC1B-54D4-7D2C-8482-C8362FD97FED}"/>
              </a:ext>
            </a:extLst>
          </p:cNvPr>
          <p:cNvSpPr txBox="1">
            <a:spLocks noGrp="1" noRot="1" noMove="1" noResize="1" noEditPoints="1" noAdjustHandles="1" noChangeArrowheads="1" noChangeShapeType="1"/>
          </p:cNvSpPr>
          <p:nvPr userDrawn="1"/>
        </p:nvSpPr>
        <p:spPr>
          <a:xfrm>
            <a:off x="1187233" y="6357479"/>
            <a:ext cx="1856510" cy="275717"/>
          </a:xfrm>
          <a:prstGeom prst="rect">
            <a:avLst/>
          </a:prstGeom>
        </p:spPr>
        <p:txBody>
          <a:bodyPr wrap="square" lIns="0" tIns="0" rIns="0" bIns="0" rtlCol="0">
            <a:spAutoFit/>
          </a:bodyPr>
          <a:lstStyle/>
          <a:p>
            <a:pPr algn="l">
              <a:lnSpc>
                <a:spcPct val="120000"/>
              </a:lnSpc>
            </a:pPr>
            <a:r>
              <a:rPr lang="en-US" sz="1600">
                <a:solidFill>
                  <a:schemeClr val="accent1"/>
                </a:solidFill>
              </a:rPr>
              <a:t>@wetlands_europe</a:t>
            </a:r>
            <a:endParaRPr lang="nl-NL" sz="1600" err="1">
              <a:solidFill>
                <a:schemeClr val="accent1"/>
              </a:solidFill>
            </a:endParaRPr>
          </a:p>
        </p:txBody>
      </p:sp>
      <p:sp>
        <p:nvSpPr>
          <p:cNvPr id="11" name="TextBox 10">
            <a:extLst>
              <a:ext uri="{FF2B5EF4-FFF2-40B4-BE49-F238E27FC236}">
                <a16:creationId xmlns:a16="http://schemas.microsoft.com/office/drawing/2014/main" id="{85BE2CB3-885A-AA92-6AC4-DD680E986B79}"/>
              </a:ext>
            </a:extLst>
          </p:cNvPr>
          <p:cNvSpPr txBox="1">
            <a:spLocks noGrp="1" noRot="1" noMove="1" noResize="1" noEditPoints="1" noAdjustHandles="1" noChangeArrowheads="1" noChangeShapeType="1"/>
          </p:cNvSpPr>
          <p:nvPr userDrawn="1"/>
        </p:nvSpPr>
        <p:spPr>
          <a:xfrm>
            <a:off x="1187233" y="5862319"/>
            <a:ext cx="1856510" cy="275717"/>
          </a:xfrm>
          <a:prstGeom prst="rect">
            <a:avLst/>
          </a:prstGeom>
        </p:spPr>
        <p:txBody>
          <a:bodyPr wrap="square" lIns="0" tIns="0" rIns="0" bIns="0" rtlCol="0">
            <a:spAutoFit/>
          </a:bodyPr>
          <a:lstStyle/>
          <a:p>
            <a:pPr algn="l">
              <a:lnSpc>
                <a:spcPct val="120000"/>
              </a:lnSpc>
            </a:pPr>
            <a:r>
              <a:rPr lang="en-US" sz="1600">
                <a:solidFill>
                  <a:schemeClr val="accent1"/>
                </a:solidFill>
              </a:rPr>
              <a:t>@WetlandsEurope</a:t>
            </a:r>
            <a:endParaRPr lang="nl-NL" sz="1600" err="1">
              <a:solidFill>
                <a:schemeClr val="accent1"/>
              </a:solidFill>
            </a:endParaRPr>
          </a:p>
        </p:txBody>
      </p:sp>
      <p:sp>
        <p:nvSpPr>
          <p:cNvPr id="12" name="TextBox 11">
            <a:extLst>
              <a:ext uri="{FF2B5EF4-FFF2-40B4-BE49-F238E27FC236}">
                <a16:creationId xmlns:a16="http://schemas.microsoft.com/office/drawing/2014/main" id="{B54E010C-E735-52B9-C296-722E6CECB666}"/>
              </a:ext>
            </a:extLst>
          </p:cNvPr>
          <p:cNvSpPr txBox="1">
            <a:spLocks noGrp="1" noRot="1" noMove="1" noResize="1" noEditPoints="1" noAdjustHandles="1" noChangeArrowheads="1" noChangeShapeType="1"/>
          </p:cNvSpPr>
          <p:nvPr userDrawn="1"/>
        </p:nvSpPr>
        <p:spPr>
          <a:xfrm>
            <a:off x="1187233" y="5371648"/>
            <a:ext cx="2636622" cy="275717"/>
          </a:xfrm>
          <a:prstGeom prst="rect">
            <a:avLst/>
          </a:prstGeom>
        </p:spPr>
        <p:txBody>
          <a:bodyPr wrap="square" lIns="0" tIns="0" rIns="0" bIns="0" rtlCol="0">
            <a:spAutoFit/>
          </a:bodyPr>
          <a:lstStyle/>
          <a:p>
            <a:pPr algn="l">
              <a:lnSpc>
                <a:spcPct val="120000"/>
              </a:lnSpc>
            </a:pPr>
            <a:r>
              <a:rPr lang="en-US" sz="1600">
                <a:solidFill>
                  <a:schemeClr val="accent1"/>
                </a:solidFill>
              </a:rPr>
              <a:t>Wetlands International Europe</a:t>
            </a:r>
            <a:endParaRPr lang="nl-NL" sz="1600" err="1">
              <a:solidFill>
                <a:schemeClr val="accent1"/>
              </a:solidFill>
            </a:endParaRPr>
          </a:p>
        </p:txBody>
      </p:sp>
      <p:sp>
        <p:nvSpPr>
          <p:cNvPr id="5" name="TextBox 4">
            <a:extLst>
              <a:ext uri="{FF2B5EF4-FFF2-40B4-BE49-F238E27FC236}">
                <a16:creationId xmlns:a16="http://schemas.microsoft.com/office/drawing/2014/main" id="{73700E4A-7AD7-4E8E-5945-AB1A36AAC68C}"/>
              </a:ext>
            </a:extLst>
          </p:cNvPr>
          <p:cNvSpPr txBox="1">
            <a:spLocks/>
          </p:cNvSpPr>
          <p:nvPr userDrawn="1"/>
        </p:nvSpPr>
        <p:spPr>
          <a:xfrm>
            <a:off x="636753" y="3166398"/>
            <a:ext cx="3849189" cy="830997"/>
          </a:xfrm>
          <a:prstGeom prst="rect">
            <a:avLst/>
          </a:prstGeom>
          <a:noFill/>
        </p:spPr>
        <p:txBody>
          <a:bodyPr wrap="square">
            <a:spAutoFit/>
          </a:bodyPr>
          <a:lstStyle/>
          <a:p>
            <a:pPr lvl="0"/>
            <a:r>
              <a:rPr lang="en-US" sz="2400" b="1">
                <a:solidFill>
                  <a:schemeClr val="bg2"/>
                </a:solidFill>
              </a:rPr>
              <a:t>Keep in touch:</a:t>
            </a:r>
          </a:p>
          <a:p>
            <a:pPr lvl="0"/>
            <a:r>
              <a:rPr lang="en-US" sz="2400">
                <a:solidFill>
                  <a:schemeClr val="bg2"/>
                </a:solidFill>
              </a:rPr>
              <a:t>europe.wetlands.org</a:t>
            </a:r>
          </a:p>
        </p:txBody>
      </p:sp>
      <p:sp>
        <p:nvSpPr>
          <p:cNvPr id="9" name="Text Placeholder 12">
            <a:extLst>
              <a:ext uri="{FF2B5EF4-FFF2-40B4-BE49-F238E27FC236}">
                <a16:creationId xmlns:a16="http://schemas.microsoft.com/office/drawing/2014/main" id="{62940720-E1FB-DEC3-378D-98D1DD750EFE}"/>
              </a:ext>
            </a:extLst>
          </p:cNvPr>
          <p:cNvSpPr>
            <a:spLocks noGrp="1"/>
          </p:cNvSpPr>
          <p:nvPr>
            <p:ph type="body" sz="quarter" idx="21" hasCustomPrompt="1"/>
          </p:nvPr>
        </p:nvSpPr>
        <p:spPr>
          <a:xfrm>
            <a:off x="731838" y="4035749"/>
            <a:ext cx="4100974" cy="432622"/>
          </a:xfrm>
        </p:spPr>
        <p:txBody>
          <a:bodyPr anchor="t">
            <a:normAutofit/>
          </a:bodyPr>
          <a:lstStyle>
            <a:lvl1pPr marL="0" indent="0">
              <a:lnSpc>
                <a:spcPct val="100000"/>
              </a:lnSpc>
              <a:spcBef>
                <a:spcPts val="0"/>
              </a:spcBef>
              <a:buFontTx/>
              <a:buNone/>
              <a:defRPr sz="2400" b="0">
                <a:solidFill>
                  <a:schemeClr val="bg2"/>
                </a:solidFill>
                <a:latin typeface="+mn-lt"/>
              </a:defRPr>
            </a:lvl1pPr>
          </a:lstStyle>
          <a:p>
            <a:pPr lvl="0"/>
            <a:r>
              <a:rPr lang="en-US" err="1"/>
              <a:t>email@here</a:t>
            </a:r>
            <a:endParaRPr lang="en-US"/>
          </a:p>
        </p:txBody>
      </p:sp>
      <p:pic>
        <p:nvPicPr>
          <p:cNvPr id="7" name="Picture 6">
            <a:extLst>
              <a:ext uri="{FF2B5EF4-FFF2-40B4-BE49-F238E27FC236}">
                <a16:creationId xmlns:a16="http://schemas.microsoft.com/office/drawing/2014/main" id="{4BD84332-F9A1-E14B-255F-4157ABB546AD}"/>
              </a:ext>
            </a:extLst>
          </p:cNvPr>
          <p:cNvPicPr>
            <a:picLocks noChangeAspect="1"/>
          </p:cNvPicPr>
          <p:nvPr userDrawn="1"/>
        </p:nvPicPr>
        <p:blipFill>
          <a:blip r:embed="rId9"/>
          <a:srcRect/>
          <a:stretch/>
        </p:blipFill>
        <p:spPr>
          <a:xfrm>
            <a:off x="-8546" y="-3536"/>
            <a:ext cx="1637049" cy="418635"/>
          </a:xfrm>
          <a:prstGeom prst="rect">
            <a:avLst/>
          </a:prstGeom>
        </p:spPr>
      </p:pic>
    </p:spTree>
    <p:extLst>
      <p:ext uri="{BB962C8B-B14F-4D97-AF65-F5344CB8AC3E}">
        <p14:creationId xmlns:p14="http://schemas.microsoft.com/office/powerpoint/2010/main" val="16931356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tutorial_English">
    <p:bg>
      <p:bgPr>
        <a:gradFill>
          <a:gsLst>
            <a:gs pos="0">
              <a:srgbClr val="112838"/>
            </a:gs>
            <a:gs pos="100000">
              <a:srgbClr val="16465A"/>
            </a:gs>
          </a:gsLst>
          <a:lin ang="30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F3240E-71A2-E8CB-40A9-1B70FCF83569}"/>
              </a:ext>
            </a:extLst>
          </p:cNvPr>
          <p:cNvSpPr/>
          <p:nvPr userDrawn="1"/>
        </p:nvSpPr>
        <p:spPr>
          <a:xfrm>
            <a:off x="0" y="0"/>
            <a:ext cx="12192000" cy="6858000"/>
          </a:xfrm>
          <a:prstGeom prst="rect">
            <a:avLst/>
          </a:prstGeom>
          <a:gradFill>
            <a:gsLst>
              <a:gs pos="0">
                <a:srgbClr val="112838"/>
              </a:gs>
              <a:gs pos="100000">
                <a:srgbClr val="16465A"/>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1999" rIns="288000" bIns="468000" rtlCol="0" anchor="t"/>
          <a:lstStyle/>
          <a:p>
            <a:pPr marL="0" marR="0" lvl="0" indent="0" algn="l" defTabSz="914400" rtl="0" eaLnBrk="1" fontAlgn="auto" latinLnBrk="0" hangingPunct="1">
              <a:lnSpc>
                <a:spcPts val="2020"/>
              </a:lnSpc>
              <a:spcBef>
                <a:spcPts val="100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4403B5BB-8675-37B5-36DD-C2A8E0248499}"/>
              </a:ext>
            </a:extLst>
          </p:cNvPr>
          <p:cNvSpPr/>
          <p:nvPr userDrawn="1"/>
        </p:nvSpPr>
        <p:spPr>
          <a:xfrm>
            <a:off x="0" y="0"/>
            <a:ext cx="12192000" cy="6858000"/>
          </a:xfrm>
          <a:prstGeom prst="rect">
            <a:avLst/>
          </a:prstGeom>
          <a:gradFill>
            <a:gsLst>
              <a:gs pos="0">
                <a:srgbClr val="112838"/>
              </a:gs>
              <a:gs pos="100000">
                <a:srgbClr val="16465A"/>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7" name="Graphic 6">
            <a:extLst>
              <a:ext uri="{FF2B5EF4-FFF2-40B4-BE49-F238E27FC236}">
                <a16:creationId xmlns:a16="http://schemas.microsoft.com/office/drawing/2014/main" id="{C2CCDFC3-6C2F-5F79-F29F-2F9DC3F60BDC}"/>
              </a:ext>
            </a:extLst>
          </p:cNvPr>
          <p:cNvPicPr>
            <a:picLocks noChangeAspect="1"/>
          </p:cNvPicPr>
          <p:nvPr userDrawn="1"/>
        </p:nvPicPr>
        <p:blipFill>
          <a:blip>
            <a:extLst>
              <a:ext uri="{96DAC541-7B7A-43D3-8B79-37D633B846F1}">
                <asvg:svgBlip xmlns:asvg="http://schemas.microsoft.com/office/drawing/2016/SVG/main" r:embed="rId2"/>
              </a:ext>
            </a:extLst>
          </a:blip>
          <a:srcRect r="4664"/>
          <a:stretch/>
        </p:blipFill>
        <p:spPr>
          <a:xfrm>
            <a:off x="3683794" y="2287357"/>
            <a:ext cx="8508206" cy="4570643"/>
          </a:xfrm>
          <a:custGeom>
            <a:avLst/>
            <a:gdLst>
              <a:gd name="connsiteX0" fmla="*/ 0 w 8508206"/>
              <a:gd name="connsiteY0" fmla="*/ 0 h 4570643"/>
              <a:gd name="connsiteX1" fmla="*/ 8508206 w 8508206"/>
              <a:gd name="connsiteY1" fmla="*/ 0 h 4570643"/>
              <a:gd name="connsiteX2" fmla="*/ 8508206 w 8508206"/>
              <a:gd name="connsiteY2" fmla="*/ 4570643 h 4570643"/>
              <a:gd name="connsiteX3" fmla="*/ 0 w 8508206"/>
              <a:gd name="connsiteY3" fmla="*/ 4570643 h 4570643"/>
            </a:gdLst>
            <a:ahLst/>
            <a:cxnLst>
              <a:cxn ang="0">
                <a:pos x="connsiteX0" y="connsiteY0"/>
              </a:cxn>
              <a:cxn ang="0">
                <a:pos x="connsiteX1" y="connsiteY1"/>
              </a:cxn>
              <a:cxn ang="0">
                <a:pos x="connsiteX2" y="connsiteY2"/>
              </a:cxn>
              <a:cxn ang="0">
                <a:pos x="connsiteX3" y="connsiteY3"/>
              </a:cxn>
            </a:cxnLst>
            <a:rect l="l" t="t" r="r" b="b"/>
            <a:pathLst>
              <a:path w="8508206" h="4570643">
                <a:moveTo>
                  <a:pt x="0" y="0"/>
                </a:moveTo>
                <a:lnTo>
                  <a:pt x="8508206" y="0"/>
                </a:lnTo>
                <a:lnTo>
                  <a:pt x="8508206" y="4570643"/>
                </a:lnTo>
                <a:lnTo>
                  <a:pt x="0" y="4570643"/>
                </a:lnTo>
                <a:close/>
              </a:path>
            </a:pathLst>
          </a:custGeom>
        </p:spPr>
      </p:pic>
      <p:sp>
        <p:nvSpPr>
          <p:cNvPr id="8" name="Freeform 7">
            <a:extLst>
              <a:ext uri="{FF2B5EF4-FFF2-40B4-BE49-F238E27FC236}">
                <a16:creationId xmlns:a16="http://schemas.microsoft.com/office/drawing/2014/main" id="{85866DFE-F15B-044D-8CDE-0160238EAA07}"/>
              </a:ext>
            </a:extLst>
          </p:cNvPr>
          <p:cNvSpPr/>
          <p:nvPr userDrawn="1"/>
        </p:nvSpPr>
        <p:spPr>
          <a:xfrm>
            <a:off x="0" y="0"/>
            <a:ext cx="12192000" cy="6858000"/>
          </a:xfrm>
          <a:custGeom>
            <a:avLst/>
            <a:gdLst>
              <a:gd name="connsiteX0" fmla="*/ 603086 w 12192000"/>
              <a:gd name="connsiteY0" fmla="*/ 476250 h 6858000"/>
              <a:gd name="connsiteX1" fmla="*/ 479425 w 12192000"/>
              <a:gd name="connsiteY1" fmla="*/ 599911 h 6858000"/>
              <a:gd name="connsiteX2" fmla="*/ 479425 w 12192000"/>
              <a:gd name="connsiteY2" fmla="*/ 6258089 h 6858000"/>
              <a:gd name="connsiteX3" fmla="*/ 603086 w 12192000"/>
              <a:gd name="connsiteY3" fmla="*/ 6381750 h 6858000"/>
              <a:gd name="connsiteX4" fmla="*/ 11588914 w 12192000"/>
              <a:gd name="connsiteY4" fmla="*/ 6381750 h 6858000"/>
              <a:gd name="connsiteX5" fmla="*/ 11712575 w 12192000"/>
              <a:gd name="connsiteY5" fmla="*/ 6258089 h 6858000"/>
              <a:gd name="connsiteX6" fmla="*/ 11712575 w 12192000"/>
              <a:gd name="connsiteY6" fmla="*/ 599911 h 6858000"/>
              <a:gd name="connsiteX7" fmla="*/ 11588914 w 12192000"/>
              <a:gd name="connsiteY7" fmla="*/ 476250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603086" y="476250"/>
                </a:moveTo>
                <a:cubicBezTo>
                  <a:pt x="534790" y="476250"/>
                  <a:pt x="479425" y="531615"/>
                  <a:pt x="479425" y="599911"/>
                </a:cubicBezTo>
                <a:lnTo>
                  <a:pt x="479425" y="6258089"/>
                </a:lnTo>
                <a:cubicBezTo>
                  <a:pt x="479425" y="6326385"/>
                  <a:pt x="534790" y="6381750"/>
                  <a:pt x="603086" y="6381750"/>
                </a:cubicBezTo>
                <a:lnTo>
                  <a:pt x="11588914" y="6381750"/>
                </a:lnTo>
                <a:cubicBezTo>
                  <a:pt x="11657210" y="6381750"/>
                  <a:pt x="11712575" y="6326385"/>
                  <a:pt x="11712575" y="6258089"/>
                </a:cubicBezTo>
                <a:lnTo>
                  <a:pt x="11712575" y="599911"/>
                </a:lnTo>
                <a:cubicBezTo>
                  <a:pt x="11712575" y="531615"/>
                  <a:pt x="11657210" y="476250"/>
                  <a:pt x="11588914" y="476250"/>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A43DCB51-C9D4-FC5D-BCAF-475187D13EC1}"/>
              </a:ext>
            </a:extLst>
          </p:cNvPr>
          <p:cNvSpPr txBox="1"/>
          <p:nvPr userDrawn="1"/>
        </p:nvSpPr>
        <p:spPr>
          <a:xfrm>
            <a:off x="1246650" y="4937367"/>
            <a:ext cx="7928659" cy="325538"/>
          </a:xfrm>
          <a:prstGeom prst="rect">
            <a:avLst/>
          </a:prstGeom>
          <a:noFill/>
        </p:spPr>
        <p:txBody>
          <a:bodyPr wrap="square" lIns="0" rtlCol="0">
            <a:spAutoFit/>
          </a:bodyPr>
          <a:lstStyle/>
          <a:p>
            <a:pPr marL="0" marR="0" lvl="0" indent="0" algn="l" defTabSz="914400" rtl="0" eaLnBrk="1" fontAlgn="auto" latinLnBrk="0" hangingPunct="1">
              <a:lnSpc>
                <a:spcPts val="2020"/>
              </a:lnSpc>
              <a:spcBef>
                <a:spcPts val="100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This template was created by </a:t>
            </a:r>
            <a:r>
              <a:rPr kumimoji="0" lang="en-US" sz="1400" b="0" i="0" u="none" strike="noStrike" kern="1200" cap="none" spc="0" normalizeH="0" baseline="0" noProof="0" err="1">
                <a:ln>
                  <a:noFill/>
                </a:ln>
                <a:solidFill>
                  <a:srgbClr val="76B9D3"/>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Mr.Prezident</a:t>
            </a:r>
            <a:r>
              <a:rPr kumimoji="0" lang="en-US" sz="1400" b="0" i="0" u="none" strike="noStrike" kern="1200" cap="none" spc="0" normalizeH="0" baseline="0" noProof="0">
                <a:ln>
                  <a:noFill/>
                </a:ln>
                <a:solidFill>
                  <a:srgbClr val="76B9D3"/>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a:t>
            </a:r>
            <a:r>
              <a:rPr kumimoji="0" lang="en-US" sz="1400" b="0" i="0" u="none" strike="noStrike" kern="1200" cap="none" spc="0" normalizeH="0" baseline="0" noProof="0">
                <a:ln>
                  <a:noFill/>
                </a:ln>
                <a:solidFill>
                  <a:srgbClr val="76B9D3"/>
                </a:solidFill>
                <a:effectLst/>
                <a:uLnTx/>
                <a:uFillTx/>
                <a:latin typeface="Arial" panose="020B0604020202020204" pitchFamily="34" charset="0"/>
                <a:ea typeface="+mn-ea"/>
                <a:cs typeface="Arial" panose="020B0604020202020204" pitchFamily="34" charset="0"/>
              </a:rPr>
              <a:t> </a:t>
            </a: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C1C2C4A-BA6C-5BB4-5289-AA704563D187}"/>
              </a:ext>
            </a:extLst>
          </p:cNvPr>
          <p:cNvSpPr txBox="1"/>
          <p:nvPr userDrawn="1"/>
        </p:nvSpPr>
        <p:spPr>
          <a:xfrm>
            <a:off x="1246650" y="1068019"/>
            <a:ext cx="9367335" cy="2985433"/>
          </a:xfrm>
          <a:prstGeom prst="rect">
            <a:avLst/>
          </a:prstGeom>
          <a:noFill/>
        </p:spPr>
        <p:txBody>
          <a:bodyPr wrap="square" lIns="0" rtlCol="0" anchor="b">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t>Here you can find </a:t>
            </a:r>
            <a:b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br>
            <a: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t>our video tutorial </a:t>
            </a:r>
            <a:b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br>
            <a: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t>how to work with </a:t>
            </a:r>
            <a:b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br>
            <a: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mn-ea"/>
                <a:cs typeface="+mn-cs"/>
              </a:rPr>
              <a:t>a PowerPoint template</a:t>
            </a:r>
            <a:br>
              <a:rPr kumimoji="0" lang="en-US" sz="3600" b="0" i="0" u="none" strike="noStrike" kern="1200" cap="none" spc="0" normalizeH="0" baseline="0" noProof="0">
                <a:ln>
                  <a:noFill/>
                </a:ln>
                <a:solidFill>
                  <a:srgbClr val="FFFFFF"/>
                </a:solidFill>
                <a:effectLst/>
                <a:uLnTx/>
                <a:uFillTx/>
                <a:latin typeface="Arial"/>
                <a:ea typeface="+mn-ea"/>
                <a:cs typeface="+mn-cs"/>
              </a:rPr>
            </a:br>
            <a:r>
              <a:rPr kumimoji="0" lang="en-US" sz="2400" b="0" i="0" u="none" strike="noStrike" kern="1200" cap="none" spc="0" normalizeH="0" baseline="0" noProof="0">
                <a:ln>
                  <a:noFill/>
                </a:ln>
                <a:solidFill>
                  <a:srgbClr val="76B9D3"/>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https://vimeo.com/594629855/2fb9cca535</a:t>
            </a:r>
            <a:r>
              <a:rPr kumimoji="0" lang="en-US" sz="2400" b="0" i="0" u="none" strike="noStrike" kern="1200" cap="none" spc="0" normalizeH="0" baseline="0" noProof="0">
                <a:ln>
                  <a:noFill/>
                </a:ln>
                <a:solidFill>
                  <a:srgbClr val="76B9D3"/>
                </a:solidFill>
                <a:effectLst/>
                <a:uLnTx/>
                <a:uFillTx/>
                <a:latin typeface="Arial" panose="020B0604020202020204" pitchFamily="34" charset="0"/>
                <a:ea typeface="+mn-ea"/>
                <a:cs typeface="Arial" panose="020B0604020202020204" pitchFamily="34" charset="0"/>
              </a:rPr>
              <a:t>  </a:t>
            </a:r>
            <a:endParaRPr kumimoji="0" lang="en-US" sz="3600" b="0" i="0" u="none" strike="noStrike" kern="1200" cap="none" spc="0" normalizeH="0" baseline="0" noProof="0">
              <a:ln>
                <a:noFill/>
              </a:ln>
              <a:solidFill>
                <a:srgbClr val="76B9D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6957396"/>
      </p:ext>
    </p:extLst>
  </p:cSld>
  <p:clrMapOvr>
    <a:masterClrMapping/>
  </p:clrMapOvr>
  <p:extLst>
    <p:ext uri="{DCECCB84-F9BA-43D5-87BE-67443E8EF086}">
      <p15:sldGuideLst xmlns:p15="http://schemas.microsoft.com/office/powerpoint/2012/main">
        <p15:guide id="1" pos="77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Freeform 13">
            <a:extLst>
              <a:ext uri="{FF2B5EF4-FFF2-40B4-BE49-F238E27FC236}">
                <a16:creationId xmlns:a16="http://schemas.microsoft.com/office/drawing/2014/main" id="{FF713F2D-E470-2B9B-6D24-05432C2CE7C3}"/>
              </a:ext>
            </a:extLst>
          </p:cNvPr>
          <p:cNvSpPr>
            <a:spLocks noChangeAspect="1"/>
          </p:cNvSpPr>
          <p:nvPr userDrawn="1"/>
        </p:nvSpPr>
        <p:spPr>
          <a:xfrm rot="5400000">
            <a:off x="2667000" y="-2667524"/>
            <a:ext cx="6858000" cy="12193049"/>
          </a:xfrm>
          <a:custGeom>
            <a:avLst/>
            <a:gdLst>
              <a:gd name="connsiteX0" fmla="*/ 0 w 6858000"/>
              <a:gd name="connsiteY0" fmla="*/ 12193049 h 12193049"/>
              <a:gd name="connsiteX1" fmla="*/ 0 w 6858000"/>
              <a:gd name="connsiteY1" fmla="*/ 6217716 h 12193049"/>
              <a:gd name="connsiteX2" fmla="*/ 1160 w 6858000"/>
              <a:gd name="connsiteY2" fmla="*/ 6217015 h 12193049"/>
              <a:gd name="connsiteX3" fmla="*/ 981549 w 6858000"/>
              <a:gd name="connsiteY3" fmla="*/ 5596041 h 12193049"/>
              <a:gd name="connsiteX4" fmla="*/ 1137068 w 6858000"/>
              <a:gd name="connsiteY4" fmla="*/ 4572740 h 12193049"/>
              <a:gd name="connsiteX5" fmla="*/ 416928 w 6858000"/>
              <a:gd name="connsiteY5" fmla="*/ 3984661 h 12193049"/>
              <a:gd name="connsiteX6" fmla="*/ 731106 w 6858000"/>
              <a:gd name="connsiteY6" fmla="*/ 2944567 h 12193049"/>
              <a:gd name="connsiteX7" fmla="*/ 1273666 w 6858000"/>
              <a:gd name="connsiteY7" fmla="*/ 1948216 h 12193049"/>
              <a:gd name="connsiteX8" fmla="*/ 1162286 w 6858000"/>
              <a:gd name="connsiteY8" fmla="*/ 959205 h 12193049"/>
              <a:gd name="connsiteX9" fmla="*/ 1370690 w 6858000"/>
              <a:gd name="connsiteY9" fmla="*/ 813661 h 12193049"/>
              <a:gd name="connsiteX10" fmla="*/ 1296432 w 6858000"/>
              <a:gd name="connsiteY10" fmla="*/ 114681 h 12193049"/>
              <a:gd name="connsiteX11" fmla="*/ 1202492 w 6858000"/>
              <a:gd name="connsiteY11" fmla="*/ 0 h 12193049"/>
              <a:gd name="connsiteX12" fmla="*/ 6858000 w 6858000"/>
              <a:gd name="connsiteY12" fmla="*/ 0 h 12193049"/>
              <a:gd name="connsiteX13" fmla="*/ 6858000 w 6858000"/>
              <a:gd name="connsiteY13" fmla="*/ 12193049 h 1219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0" h="12193049">
                <a:moveTo>
                  <a:pt x="0" y="12193049"/>
                </a:moveTo>
                <a:lnTo>
                  <a:pt x="0" y="6217716"/>
                </a:lnTo>
                <a:lnTo>
                  <a:pt x="1160" y="6217015"/>
                </a:lnTo>
                <a:cubicBezTo>
                  <a:pt x="342669" y="6029151"/>
                  <a:pt x="715355" y="5872421"/>
                  <a:pt x="981549" y="5596041"/>
                </a:cubicBezTo>
                <a:cubicBezTo>
                  <a:pt x="1247758" y="5319661"/>
                  <a:pt x="1372451" y="4872562"/>
                  <a:pt x="1137068" y="4572740"/>
                </a:cubicBezTo>
                <a:cubicBezTo>
                  <a:pt x="946526" y="4329946"/>
                  <a:pt x="575940" y="4247390"/>
                  <a:pt x="416928" y="3984661"/>
                </a:cubicBezTo>
                <a:cubicBezTo>
                  <a:pt x="214820" y="3650210"/>
                  <a:pt x="462108" y="3234936"/>
                  <a:pt x="731106" y="2944567"/>
                </a:cubicBezTo>
                <a:cubicBezTo>
                  <a:pt x="1000117" y="2654198"/>
                  <a:pt x="1322002" y="2331285"/>
                  <a:pt x="1273666" y="1948216"/>
                </a:cubicBezTo>
                <a:cubicBezTo>
                  <a:pt x="1229542" y="1600818"/>
                  <a:pt x="898881" y="1204788"/>
                  <a:pt x="1162286" y="959205"/>
                </a:cubicBezTo>
                <a:cubicBezTo>
                  <a:pt x="1223935" y="901824"/>
                  <a:pt x="1308350" y="870338"/>
                  <a:pt x="1370690" y="813661"/>
                </a:cubicBezTo>
                <a:cubicBezTo>
                  <a:pt x="1566486" y="635940"/>
                  <a:pt x="1458614" y="320381"/>
                  <a:pt x="1296432" y="114681"/>
                </a:cubicBezTo>
                <a:lnTo>
                  <a:pt x="1202492" y="0"/>
                </a:lnTo>
                <a:lnTo>
                  <a:pt x="6858000" y="0"/>
                </a:lnTo>
                <a:lnTo>
                  <a:pt x="6858000" y="12193049"/>
                </a:lnTo>
                <a:close/>
              </a:path>
            </a:pathLst>
          </a:custGeom>
          <a:blipFill>
            <a:blip r:embed="rId32"/>
            <a:srcRect/>
            <a:stretch>
              <a:fillRect l="-12753" r="-12753"/>
            </a:stretch>
          </a:blipFill>
          <a:ln w="0" cap="flat">
            <a:noFill/>
            <a:prstDash val="solid"/>
            <a:miter/>
          </a:ln>
        </p:spPr>
        <p:txBody>
          <a:bodyPr wrap="square" rtlCol="0" anchor="ctr">
            <a:noAutofit/>
          </a:bodyPr>
          <a:lstStyle/>
          <a:p>
            <a:endParaRPr lang="en-US"/>
          </a:p>
        </p:txBody>
      </p:sp>
      <p:sp>
        <p:nvSpPr>
          <p:cNvPr id="2" name="Title Placeholder 1">
            <a:extLst>
              <a:ext uri="{FF2B5EF4-FFF2-40B4-BE49-F238E27FC236}">
                <a16:creationId xmlns:a16="http://schemas.microsoft.com/office/drawing/2014/main" id="{20CB800A-3C1F-B423-2D40-2061A5CF90C1}"/>
              </a:ext>
            </a:extLst>
          </p:cNvPr>
          <p:cNvSpPr>
            <a:spLocks noGrp="1"/>
          </p:cNvSpPr>
          <p:nvPr>
            <p:ph type="title"/>
          </p:nvPr>
        </p:nvSpPr>
        <p:spPr>
          <a:xfrm>
            <a:off x="732163" y="683556"/>
            <a:ext cx="5364162" cy="1132301"/>
          </a:xfrm>
          <a:prstGeom prst="rect">
            <a:avLst/>
          </a:prstGeom>
        </p:spPr>
        <p:txBody>
          <a:bodyPr vert="horz" lIns="0" tIns="45720" rIns="91440" bIns="45720" rtlCol="0" anchor="b">
            <a:noAutofit/>
          </a:bodyPr>
          <a:lstStyle/>
          <a:p>
            <a:r>
              <a:rPr lang="en-US"/>
              <a:t>Impactful slide title </a:t>
            </a:r>
            <a:br>
              <a:rPr lang="en-US"/>
            </a:br>
            <a:r>
              <a:rPr lang="en-US"/>
              <a:t>goes here (2 rows max)</a:t>
            </a:r>
          </a:p>
        </p:txBody>
      </p:sp>
      <p:sp>
        <p:nvSpPr>
          <p:cNvPr id="3" name="Text Placeholder 2">
            <a:extLst>
              <a:ext uri="{FF2B5EF4-FFF2-40B4-BE49-F238E27FC236}">
                <a16:creationId xmlns:a16="http://schemas.microsoft.com/office/drawing/2014/main" id="{34AFF00E-C66B-FFE8-E5F7-DB630B08A724}"/>
              </a:ext>
            </a:extLst>
          </p:cNvPr>
          <p:cNvSpPr>
            <a:spLocks noGrp="1"/>
          </p:cNvSpPr>
          <p:nvPr>
            <p:ph type="body" idx="1"/>
          </p:nvPr>
        </p:nvSpPr>
        <p:spPr>
          <a:xfrm>
            <a:off x="732163" y="2323476"/>
            <a:ext cx="10728000" cy="3627588"/>
          </a:xfrm>
          <a:prstGeom prst="rect">
            <a:avLst/>
          </a:prstGeom>
        </p:spPr>
        <p:txBody>
          <a:bodyPr vert="horz" lIns="0" tIns="45720" rIns="91440" bIns="45720" rtlCol="0">
            <a:noAutofit/>
          </a:bodyPr>
          <a:lstStyle/>
          <a:p>
            <a:pPr lvl="0"/>
            <a:r>
              <a:rPr lang="en-US"/>
              <a:t>Lorem ipsum dolor sit amet, </a:t>
            </a:r>
            <a:r>
              <a:rPr lang="en-US" err="1"/>
              <a:t>consectetuer</a:t>
            </a:r>
            <a:r>
              <a:rPr lang="en-US"/>
              <a:t> </a:t>
            </a:r>
            <a:r>
              <a:rPr lang="en-US" err="1"/>
              <a:t>adipiFusce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6" name="Footer Placeholder 4">
            <a:extLst>
              <a:ext uri="{FF2B5EF4-FFF2-40B4-BE49-F238E27FC236}">
                <a16:creationId xmlns:a16="http://schemas.microsoft.com/office/drawing/2014/main" id="{7FCD3703-E55D-EE49-26C9-25A19B3D9B82}"/>
              </a:ext>
            </a:extLst>
          </p:cNvPr>
          <p:cNvSpPr>
            <a:spLocks noGrp="1"/>
          </p:cNvSpPr>
          <p:nvPr>
            <p:ph type="ftr" sz="quarter" idx="3"/>
          </p:nvPr>
        </p:nvSpPr>
        <p:spPr>
          <a:xfrm>
            <a:off x="731838" y="6308725"/>
            <a:ext cx="3923975" cy="365125"/>
          </a:xfrm>
          <a:prstGeom prst="rect">
            <a:avLst/>
          </a:prstGeom>
        </p:spPr>
        <p:txBody>
          <a:bodyPr vert="horz" lIns="0" tIns="0" rIns="0" bIns="0" rtlCol="0" anchor="ctr"/>
          <a:lstStyle>
            <a:lvl1pPr algn="l">
              <a:defRPr sz="1000">
                <a:solidFill>
                  <a:schemeClr val="accent1"/>
                </a:solidFill>
                <a:latin typeface="+mn-lt"/>
                <a:cs typeface="Arial" panose="020B0604020202020204" pitchFamily="34" charset="0"/>
              </a:defRPr>
            </a:lvl1pPr>
          </a:lstStyle>
          <a:p>
            <a:r>
              <a:rPr lang="en-US"/>
              <a:t>Optional presentation title goes here</a:t>
            </a:r>
          </a:p>
        </p:txBody>
      </p:sp>
      <p:sp>
        <p:nvSpPr>
          <p:cNvPr id="17" name="Slide Number Placeholder 5">
            <a:extLst>
              <a:ext uri="{FF2B5EF4-FFF2-40B4-BE49-F238E27FC236}">
                <a16:creationId xmlns:a16="http://schemas.microsoft.com/office/drawing/2014/main" id="{2EC91A19-10C4-4BB6-0DD9-E0A06EF92CF1}"/>
              </a:ext>
            </a:extLst>
          </p:cNvPr>
          <p:cNvSpPr>
            <a:spLocks noGrp="1"/>
          </p:cNvSpPr>
          <p:nvPr>
            <p:ph type="sldNum" sz="quarter" idx="4"/>
          </p:nvPr>
        </p:nvSpPr>
        <p:spPr>
          <a:xfrm>
            <a:off x="5448300" y="6308725"/>
            <a:ext cx="1295400" cy="365125"/>
          </a:xfrm>
          <a:prstGeom prst="rect">
            <a:avLst/>
          </a:prstGeom>
        </p:spPr>
        <p:txBody>
          <a:bodyPr vert="horz" lIns="91440" tIns="45720" rIns="91440" bIns="45720" rtlCol="0" anchor="ctr"/>
          <a:lstStyle>
            <a:lvl1pPr algn="ctr">
              <a:defRPr sz="1000">
                <a:solidFill>
                  <a:schemeClr val="accent1"/>
                </a:solidFill>
                <a:latin typeface="+mn-lt"/>
                <a:cs typeface="Arial" panose="020B0604020202020204" pitchFamily="34" charset="0"/>
              </a:defRPr>
            </a:lvl1pPr>
          </a:lstStyle>
          <a:p>
            <a:fld id="{BFE9751B-2350-D04C-A3CF-C05DBF63BADD}" type="slidenum">
              <a:rPr lang="en-US" smtClean="0"/>
              <a:pPr/>
              <a:t>‹#›</a:t>
            </a:fld>
            <a:endParaRPr lang="en-US"/>
          </a:p>
        </p:txBody>
      </p:sp>
      <p:pic>
        <p:nvPicPr>
          <p:cNvPr id="13" name="Graphic 12">
            <a:extLst>
              <a:ext uri="{FF2B5EF4-FFF2-40B4-BE49-F238E27FC236}">
                <a16:creationId xmlns:a16="http://schemas.microsoft.com/office/drawing/2014/main" id="{DE49E528-2173-E971-7448-3A4FA3FD8960}"/>
              </a:ext>
            </a:extLst>
          </p:cNvPr>
          <p:cNvPicPr>
            <a:picLocks noChangeAspect="1"/>
          </p:cNvPicPr>
          <p:nvPr userDrawn="1"/>
        </p:nvPicPr>
        <p:blipFill>
          <a:blip>
            <a:extLst>
              <a:ext uri="{96DAC541-7B7A-43D3-8B79-37D633B846F1}">
                <asvg:svgBlip xmlns:asvg="http://schemas.microsoft.com/office/drawing/2016/SVG/main" r:embed="rId33"/>
              </a:ext>
            </a:extLst>
          </a:blip>
          <a:srcRect l="29" r="29"/>
          <a:stretch/>
        </p:blipFill>
        <p:spPr>
          <a:xfrm>
            <a:off x="10734675" y="6224587"/>
            <a:ext cx="1085215" cy="533400"/>
          </a:xfrm>
          <a:prstGeom prst="rect">
            <a:avLst/>
          </a:prstGeom>
        </p:spPr>
      </p:pic>
    </p:spTree>
    <p:extLst>
      <p:ext uri="{BB962C8B-B14F-4D97-AF65-F5344CB8AC3E}">
        <p14:creationId xmlns:p14="http://schemas.microsoft.com/office/powerpoint/2010/main" val="3582446423"/>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59" r:id="rId3"/>
    <p:sldLayoutId id="2147483672" r:id="rId4"/>
    <p:sldLayoutId id="2147483660" r:id="rId5"/>
    <p:sldLayoutId id="2147483683" r:id="rId6"/>
    <p:sldLayoutId id="2147483684" r:id="rId7"/>
    <p:sldLayoutId id="2147483685" r:id="rId8"/>
    <p:sldLayoutId id="2147483686" r:id="rId9"/>
    <p:sldLayoutId id="2147483687" r:id="rId10"/>
    <p:sldLayoutId id="2147483688" r:id="rId11"/>
    <p:sldLayoutId id="2147483673" r:id="rId12"/>
    <p:sldLayoutId id="2147483656" r:id="rId13"/>
    <p:sldLayoutId id="2147483662" r:id="rId14"/>
    <p:sldLayoutId id="2147483674" r:id="rId15"/>
    <p:sldLayoutId id="2147483663" r:id="rId16"/>
    <p:sldLayoutId id="2147483664" r:id="rId17"/>
    <p:sldLayoutId id="2147483675" r:id="rId18"/>
    <p:sldLayoutId id="2147483676" r:id="rId19"/>
    <p:sldLayoutId id="2147483677" r:id="rId20"/>
    <p:sldLayoutId id="2147483668" r:id="rId21"/>
    <p:sldLayoutId id="2147483669" r:id="rId22"/>
    <p:sldLayoutId id="2147483666" r:id="rId23"/>
    <p:sldLayoutId id="2147483667" r:id="rId24"/>
    <p:sldLayoutId id="2147483690" r:id="rId25"/>
    <p:sldLayoutId id="2147483678" r:id="rId26"/>
    <p:sldLayoutId id="2147483680" r:id="rId27"/>
    <p:sldLayoutId id="2147483679" r:id="rId28"/>
    <p:sldLayoutId id="2147483689" r:id="rId29"/>
    <p:sldLayoutId id="2147483682" r:id="rId30"/>
  </p:sldLayoutIdLst>
  <p:hf hdr="0" dt="0"/>
  <p:txStyles>
    <p:titleStyle>
      <a:lvl1pPr algn="l" defTabSz="914400" rtl="0" eaLnBrk="1" latinLnBrk="0" hangingPunct="1">
        <a:lnSpc>
          <a:spcPct val="100000"/>
        </a:lnSpc>
        <a:spcBef>
          <a:spcPct val="0"/>
        </a:spcBef>
        <a:buNone/>
        <a:defRPr lang="en-US" sz="3600" b="1" i="0" kern="1200" dirty="0">
          <a:solidFill>
            <a:schemeClr val="accent1"/>
          </a:solidFill>
          <a:latin typeface="+mj-lt"/>
          <a:ea typeface="Noto Serif TC Black" panose="02020400000000000000" pitchFamily="18" charset="-128"/>
          <a:cs typeface="+mj-cs"/>
        </a:defRPr>
      </a:lvl1pPr>
    </p:titleStyle>
    <p:bodyStyle>
      <a:lvl1pPr marL="0" indent="0" algn="l" defTabSz="914400" rtl="0" eaLnBrk="1" latinLnBrk="0" hangingPunct="1">
        <a:lnSpc>
          <a:spcPct val="120000"/>
        </a:lnSpc>
        <a:spcBef>
          <a:spcPts val="0"/>
        </a:spcBef>
        <a:buClr>
          <a:schemeClr val="accent2"/>
        </a:buClr>
        <a:buFont typeface="Arial" panose="020B0604020202020204" pitchFamily="34" charset="0"/>
        <a:buNone/>
        <a:defRPr sz="1600" b="0" i="0" kern="1200">
          <a:solidFill>
            <a:schemeClr val="tx2"/>
          </a:solidFill>
          <a:latin typeface="+mn-lt"/>
          <a:ea typeface="+mn-ea"/>
          <a:cs typeface="Rubik" pitchFamily="2" charset="-79"/>
        </a:defRPr>
      </a:lvl1pPr>
      <a:lvl2pPr marL="685800" indent="-228600" algn="l" defTabSz="914400" rtl="0" eaLnBrk="1" latinLnBrk="0" hangingPunct="1">
        <a:lnSpc>
          <a:spcPct val="120000"/>
        </a:lnSpc>
        <a:spcBef>
          <a:spcPts val="0"/>
        </a:spcBef>
        <a:buClr>
          <a:schemeClr val="accent2"/>
        </a:buClr>
        <a:buFont typeface="Arial" panose="020B0604020202020204" pitchFamily="34" charset="0"/>
        <a:buChar char="•"/>
        <a:defRPr sz="1600" b="0" i="0" kern="1200">
          <a:solidFill>
            <a:schemeClr val="tx2"/>
          </a:solidFill>
          <a:latin typeface="+mn-lt"/>
          <a:ea typeface="+mn-ea"/>
          <a:cs typeface="Rubik" pitchFamily="2" charset="-79"/>
        </a:defRPr>
      </a:lvl2pPr>
      <a:lvl3pPr marL="1143000" indent="-228600" algn="l" defTabSz="914400" rtl="0" eaLnBrk="1" latinLnBrk="0" hangingPunct="1">
        <a:lnSpc>
          <a:spcPct val="120000"/>
        </a:lnSpc>
        <a:spcBef>
          <a:spcPts val="0"/>
        </a:spcBef>
        <a:buClr>
          <a:schemeClr val="accent2"/>
        </a:buClr>
        <a:buFont typeface="Arial" panose="020B0604020202020204" pitchFamily="34" charset="0"/>
        <a:buChar char="•"/>
        <a:defRPr sz="1600" b="0" i="0" kern="1200">
          <a:solidFill>
            <a:schemeClr val="tx2"/>
          </a:solidFill>
          <a:latin typeface="+mn-lt"/>
          <a:ea typeface="+mn-ea"/>
          <a:cs typeface="Rubik" pitchFamily="2" charset="-79"/>
        </a:defRPr>
      </a:lvl3pPr>
      <a:lvl4pPr marL="1600200" indent="-228600" algn="l" defTabSz="914400" rtl="0" eaLnBrk="1" latinLnBrk="0" hangingPunct="1">
        <a:lnSpc>
          <a:spcPct val="120000"/>
        </a:lnSpc>
        <a:spcBef>
          <a:spcPts val="0"/>
        </a:spcBef>
        <a:buClr>
          <a:schemeClr val="accent2"/>
        </a:buClr>
        <a:buFont typeface="Arial" panose="020B0604020202020204" pitchFamily="34" charset="0"/>
        <a:buChar char="•"/>
        <a:defRPr sz="1600" b="0" i="0" kern="1200">
          <a:solidFill>
            <a:schemeClr val="tx2"/>
          </a:solidFill>
          <a:latin typeface="+mn-lt"/>
          <a:ea typeface="+mn-ea"/>
          <a:cs typeface="Rubik" pitchFamily="2" charset="-79"/>
        </a:defRPr>
      </a:lvl4pPr>
      <a:lvl5pPr marL="2057400" indent="-228600" algn="l" defTabSz="914400" rtl="0" eaLnBrk="1" latinLnBrk="0" hangingPunct="1">
        <a:lnSpc>
          <a:spcPct val="120000"/>
        </a:lnSpc>
        <a:spcBef>
          <a:spcPts val="0"/>
        </a:spcBef>
        <a:buClr>
          <a:schemeClr val="accent2"/>
        </a:buClr>
        <a:buFont typeface="Arial" panose="020B0604020202020204" pitchFamily="34" charset="0"/>
        <a:buChar char="•"/>
        <a:defRPr sz="1600" b="0" i="0" kern="1200">
          <a:solidFill>
            <a:schemeClr val="tx2"/>
          </a:solidFill>
          <a:latin typeface="+mn-lt"/>
          <a:ea typeface="+mn-ea"/>
          <a:cs typeface="Rubik" pitchFamily="2" charset="-79"/>
        </a:defRPr>
      </a:lvl5pPr>
      <a:lvl6pPr marL="2514600" indent="-228600" algn="l" defTabSz="914400" rtl="0" eaLnBrk="1" latinLnBrk="0" hangingPunct="1">
        <a:lnSpc>
          <a:spcPct val="120000"/>
        </a:lnSpc>
        <a:spcBef>
          <a:spcPts val="0"/>
        </a:spcBef>
        <a:buClr>
          <a:schemeClr val="accent2"/>
        </a:buClr>
        <a:buFont typeface="Arial" panose="020B0604020202020204" pitchFamily="34" charset="0"/>
        <a:buChar char="•"/>
        <a:defRPr sz="1600" kern="1200">
          <a:solidFill>
            <a:schemeClr val="tx2"/>
          </a:solidFill>
          <a:latin typeface="+mn-lt"/>
          <a:ea typeface="+mn-ea"/>
          <a:cs typeface="+mn-cs"/>
        </a:defRPr>
      </a:lvl6pPr>
      <a:lvl7pPr marL="2971800" indent="-228600" algn="l" defTabSz="914400" rtl="0" eaLnBrk="1" latinLnBrk="0" hangingPunct="1">
        <a:lnSpc>
          <a:spcPct val="120000"/>
        </a:lnSpc>
        <a:spcBef>
          <a:spcPts val="0"/>
        </a:spcBef>
        <a:buClr>
          <a:schemeClr val="accent2"/>
        </a:buClr>
        <a:buFont typeface="Arial" panose="020B0604020202020204" pitchFamily="34" charset="0"/>
        <a:buChar char="•"/>
        <a:defRPr sz="1600" kern="1200">
          <a:solidFill>
            <a:schemeClr val="tx2"/>
          </a:solidFill>
          <a:latin typeface="+mn-lt"/>
          <a:ea typeface="+mn-ea"/>
          <a:cs typeface="+mn-cs"/>
        </a:defRPr>
      </a:lvl7pPr>
      <a:lvl8pPr marL="3429000" indent="-228600" algn="l" defTabSz="914400" rtl="0" eaLnBrk="1" latinLnBrk="0" hangingPunct="1">
        <a:lnSpc>
          <a:spcPct val="120000"/>
        </a:lnSpc>
        <a:spcBef>
          <a:spcPts val="0"/>
        </a:spcBef>
        <a:buClr>
          <a:schemeClr val="accent2"/>
        </a:buClr>
        <a:buFont typeface="Arial" panose="020B0604020202020204" pitchFamily="34" charset="0"/>
        <a:buChar char="•"/>
        <a:defRPr sz="1600" kern="1200">
          <a:solidFill>
            <a:schemeClr val="tx2"/>
          </a:solidFill>
          <a:latin typeface="+mn-lt"/>
          <a:ea typeface="+mn-ea"/>
          <a:cs typeface="+mn-cs"/>
        </a:defRPr>
      </a:lvl8pPr>
      <a:lvl9pPr marL="3886200" indent="-228600" algn="l" defTabSz="914400" rtl="0" eaLnBrk="1" latinLnBrk="0" hangingPunct="1">
        <a:lnSpc>
          <a:spcPct val="120000"/>
        </a:lnSpc>
        <a:spcBef>
          <a:spcPts val="0"/>
        </a:spcBef>
        <a:buClr>
          <a:schemeClr val="accent2"/>
        </a:buClr>
        <a:buFont typeface="Arial" panose="020B0604020202020204" pitchFamily="34" charset="0"/>
        <a:buChar char="•"/>
        <a:defRPr sz="1600" kern="1200">
          <a:solidFill>
            <a:schemeClr val="tx2"/>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userDrawn="1">
          <p15:clr>
            <a:srgbClr val="F26B43"/>
          </p15:clr>
        </p15:guide>
        <p15:guide id="2" pos="7446" userDrawn="1">
          <p15:clr>
            <a:srgbClr val="F26B43"/>
          </p15:clr>
        </p15:guide>
        <p15:guide id="3" orient="horz" pos="232" userDrawn="1">
          <p15:clr>
            <a:srgbClr val="F26B43"/>
          </p15:clr>
        </p15:guide>
        <p15:guide id="4" orient="horz" pos="3974" userDrawn="1">
          <p15:clr>
            <a:srgbClr val="F26B43"/>
          </p15:clr>
        </p15:guide>
        <p15:guide id="5" pos="3840" userDrawn="1">
          <p15:clr>
            <a:srgbClr val="F26B43"/>
          </p15:clr>
        </p15:guide>
        <p15:guide id="6" pos="1118" userDrawn="1">
          <p15:clr>
            <a:srgbClr val="F26B43"/>
          </p15:clr>
        </p15:guide>
        <p15:guide id="7" pos="6562" userDrawn="1">
          <p15:clr>
            <a:srgbClr val="F26B43"/>
          </p15:clr>
        </p15:guide>
        <p15:guide id="8" pos="2048" userDrawn="1">
          <p15:clr>
            <a:srgbClr val="F26B43"/>
          </p15:clr>
        </p15:guide>
        <p15:guide id="9" pos="5654" userDrawn="1">
          <p15:clr>
            <a:srgbClr val="F26B43"/>
          </p15:clr>
        </p15:guide>
        <p15:guide id="10" pos="4747" userDrawn="1">
          <p15:clr>
            <a:srgbClr val="F26B43"/>
          </p15:clr>
        </p15:guide>
        <p15:guide id="11" pos="2933" userDrawn="1">
          <p15:clr>
            <a:srgbClr val="F26B43"/>
          </p15:clr>
        </p15:guide>
        <p15:guide id="12" pos="461" userDrawn="1">
          <p15:clr>
            <a:srgbClr val="F26B43"/>
          </p15:clr>
        </p15:guide>
        <p15:guide id="13" pos="7219" userDrawn="1">
          <p15:clr>
            <a:srgbClr val="F26B43"/>
          </p15:clr>
        </p15:guide>
        <p15:guide id="14" orient="horz" pos="436" userDrawn="1">
          <p15:clr>
            <a:srgbClr val="F26B43"/>
          </p15:clr>
        </p15:guide>
        <p15:guide id="15"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7.xml"/><Relationship Id="rId5" Type="http://schemas.openxmlformats.org/officeDocument/2006/relationships/image" Target="../media/image28.jp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9.xml"/><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96000" y="1096583"/>
            <a:ext cx="5655727" cy="2851145"/>
          </a:xfrm>
        </p:spPr>
        <p:txBody>
          <a:bodyPr>
            <a:normAutofit/>
          </a:bodyPr>
          <a:lstStyle/>
          <a:p>
            <a:pPr algn="ctr"/>
            <a:r>
              <a:rPr lang="nl-NL" dirty="0" err="1">
                <a:latin typeface="Aptos" panose="020B0004020202020204" pitchFamily="34" charset="0"/>
              </a:rPr>
              <a:t>Movement</a:t>
            </a:r>
            <a:r>
              <a:rPr lang="nl-NL" dirty="0">
                <a:latin typeface="Aptos" panose="020B0004020202020204" pitchFamily="34" charset="0"/>
              </a:rPr>
              <a:t> </a:t>
            </a:r>
            <a:r>
              <a:rPr dirty="0">
                <a:latin typeface="Aptos" panose="020B0004020202020204" pitchFamily="34" charset="0"/>
              </a:rPr>
              <a:t>data to flyway decisions</a:t>
            </a:r>
          </a:p>
        </p:txBody>
      </p:sp>
      <p:sp>
        <p:nvSpPr>
          <p:cNvPr id="3" name="Text Placeholder 2"/>
          <p:cNvSpPr>
            <a:spLocks noGrp="1"/>
          </p:cNvSpPr>
          <p:nvPr>
            <p:ph type="body" sz="quarter" idx="14"/>
          </p:nvPr>
        </p:nvSpPr>
        <p:spPr>
          <a:xfrm>
            <a:off x="6380915" y="3947728"/>
            <a:ext cx="5085896" cy="767590"/>
          </a:xfrm>
        </p:spPr>
        <p:txBody>
          <a:bodyPr vert="horz" lIns="0" tIns="45720" rIns="91440" bIns="45720" rtlCol="0" anchor="t">
            <a:noAutofit/>
          </a:bodyPr>
          <a:lstStyle/>
          <a:p>
            <a:pPr algn="ctr"/>
            <a:r>
              <a:rPr sz="2100" i="1" dirty="0">
                <a:latin typeface="Aptos" panose="020B0004020202020204" pitchFamily="34" charset="0"/>
              </a:rPr>
              <a:t>Making migration </a:t>
            </a:r>
            <a:r>
              <a:rPr lang="nl-NL" sz="2100" i="1" dirty="0">
                <a:latin typeface="Aptos" panose="020B0004020202020204" pitchFamily="34" charset="0"/>
              </a:rPr>
              <a:t>data</a:t>
            </a:r>
            <a:r>
              <a:rPr sz="2100" i="1" dirty="0">
                <a:latin typeface="Aptos" panose="020B0004020202020204" pitchFamily="34" charset="0"/>
              </a:rPr>
              <a:t> usable for conservation policy</a:t>
            </a:r>
          </a:p>
          <a:p>
            <a:pPr algn="ctr"/>
            <a:endParaRPr lang="en-GB" sz="2100" i="1" dirty="0">
              <a:latin typeface="Aptos" panose="020B0004020202020204" pitchFamily="34" charset="0"/>
            </a:endParaRPr>
          </a:p>
        </p:txBody>
      </p:sp>
      <p:sp>
        <p:nvSpPr>
          <p:cNvPr id="4" name="TextBox 3"/>
          <p:cNvSpPr txBox="1"/>
          <p:nvPr/>
        </p:nvSpPr>
        <p:spPr>
          <a:xfrm>
            <a:off x="7254240" y="4961273"/>
            <a:ext cx="4937760" cy="329184"/>
          </a:xfrm>
          <a:prstGeom prst="rect">
            <a:avLst/>
          </a:prstGeom>
          <a:noFill/>
        </p:spPr>
        <p:txBody>
          <a:bodyPr wrap="square" lIns="18288" tIns="18288" rIns="18288" bIns="18288" anchor="t">
            <a:spAutoFit/>
          </a:bodyPr>
          <a:lstStyle/>
          <a:p>
            <a:pPr>
              <a:defRPr sz="950" b="0" i="0">
                <a:solidFill>
                  <a:srgbClr val="4C585C"/>
                </a:solidFill>
                <a:latin typeface="Arial"/>
              </a:defRPr>
            </a:pPr>
            <a:r>
              <a:rPr dirty="0"/>
              <a:t>Luca </a:t>
            </a:r>
            <a:r>
              <a:rPr dirty="0" err="1"/>
              <a:t>Guitink</a:t>
            </a:r>
            <a:r>
              <a:rPr dirty="0"/>
              <a:t> | Wetlands International </a:t>
            </a:r>
            <a:r>
              <a:rPr lang="en-US" dirty="0" err="1"/>
              <a:t>Europ</a:t>
            </a:r>
            <a:r>
              <a:rPr lang="en-US" dirty="0"/>
              <a:t>e </a:t>
            </a:r>
            <a:r>
              <a:rPr dirty="0"/>
              <a:t>| AEWA</a:t>
            </a:r>
            <a:br>
              <a:rPr dirty="0"/>
            </a:br>
            <a:r>
              <a:rPr dirty="0"/>
              <a:t>CMS Atlas of Animal Migration workshop, Vasto | October 2026</a:t>
            </a:r>
          </a:p>
        </p:txBody>
      </p:sp>
      <p:pic>
        <p:nvPicPr>
          <p:cNvPr id="11" name="Picture 10">
            <a:extLst>
              <a:ext uri="{FF2B5EF4-FFF2-40B4-BE49-F238E27FC236}">
                <a16:creationId xmlns:a16="http://schemas.microsoft.com/office/drawing/2014/main" id="{E0BC6F33-19CC-3794-8117-A657831F05E7}"/>
              </a:ext>
            </a:extLst>
          </p:cNvPr>
          <p:cNvPicPr>
            <a:picLocks noChangeAspect="1"/>
          </p:cNvPicPr>
          <p:nvPr/>
        </p:nvPicPr>
        <p:blipFill>
          <a:blip r:embed="rId3"/>
          <a:srcRect r="16533"/>
          <a:stretch>
            <a:fillRect/>
          </a:stretch>
        </p:blipFill>
        <p:spPr>
          <a:xfrm>
            <a:off x="183764" y="1096583"/>
            <a:ext cx="5386448" cy="4302731"/>
          </a:xfrm>
          <a:prstGeom prst="rect">
            <a:avLst/>
          </a:prstGeom>
        </p:spPr>
      </p:pic>
      <p:sp>
        <p:nvSpPr>
          <p:cNvPr id="12" name="TextBox 11">
            <a:extLst>
              <a:ext uri="{FF2B5EF4-FFF2-40B4-BE49-F238E27FC236}">
                <a16:creationId xmlns:a16="http://schemas.microsoft.com/office/drawing/2014/main" id="{5B599A01-7EF7-C744-17B8-709B78D014F9}"/>
              </a:ext>
            </a:extLst>
          </p:cNvPr>
          <p:cNvSpPr txBox="1"/>
          <p:nvPr/>
        </p:nvSpPr>
        <p:spPr>
          <a:xfrm>
            <a:off x="183764" y="5374821"/>
            <a:ext cx="2287974" cy="206851"/>
          </a:xfrm>
          <a:prstGeom prst="rect">
            <a:avLst/>
          </a:prstGeom>
        </p:spPr>
        <p:txBody>
          <a:bodyPr wrap="square" lIns="0" tIns="0" rIns="0" bIns="0" rtlCol="0">
            <a:spAutoFit/>
          </a:bodyPr>
          <a:lstStyle/>
          <a:p>
            <a:pPr algn="l">
              <a:lnSpc>
                <a:spcPct val="120000"/>
              </a:lnSpc>
            </a:pPr>
            <a:r>
              <a:rPr lang="en-US" sz="1200" dirty="0">
                <a:solidFill>
                  <a:schemeClr val="tx2"/>
                </a:solidFill>
              </a:rPr>
              <a:t>Photo by Szabolcs Nagy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899" y="394090"/>
            <a:ext cx="6804418" cy="1132301"/>
          </a:xfrm>
        </p:spPr>
        <p:txBody>
          <a:bodyPr/>
          <a:lstStyle/>
          <a:p>
            <a:r>
              <a:rPr lang="en-US"/>
              <a:t>Framing movement data</a:t>
            </a:r>
            <a:endParaRPr/>
          </a:p>
        </p:txBody>
      </p:sp>
      <p:sp>
        <p:nvSpPr>
          <p:cNvPr id="4" name="TextBox 3"/>
          <p:cNvSpPr txBox="1"/>
          <p:nvPr/>
        </p:nvSpPr>
        <p:spPr>
          <a:xfrm>
            <a:off x="594360" y="6373928"/>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12" name="TextBox 11"/>
          <p:cNvSpPr txBox="1"/>
          <p:nvPr/>
        </p:nvSpPr>
        <p:spPr>
          <a:xfrm>
            <a:off x="789976" y="4489854"/>
            <a:ext cx="10149840" cy="1334724"/>
          </a:xfrm>
          <a:prstGeom prst="rect">
            <a:avLst/>
          </a:prstGeom>
          <a:noFill/>
        </p:spPr>
        <p:txBody>
          <a:bodyPr wrap="square" lIns="45720" tIns="18288" rIns="45720" bIns="18288">
            <a:spAutoFit/>
          </a:bodyPr>
          <a:lstStyle/>
          <a:p>
            <a:pPr marL="342900" indent="-342900">
              <a:spcAft>
                <a:spcPts val="500"/>
              </a:spcAft>
              <a:buFont typeface="Arial" panose="020B0604020202020204" pitchFamily="34" charset="0"/>
              <a:buChar char="•"/>
              <a:defRPr sz="1900">
                <a:solidFill>
                  <a:srgbClr val="4C585C"/>
                </a:solidFill>
                <a:latin typeface="Arial"/>
              </a:defRPr>
            </a:pPr>
            <a:r>
              <a:rPr lang="nl-NL" dirty="0" err="1"/>
              <a:t>All</a:t>
            </a:r>
            <a:r>
              <a:rPr lang="nl-NL" dirty="0"/>
              <a:t> </a:t>
            </a:r>
            <a:r>
              <a:rPr lang="nl-NL" dirty="0" err="1"/>
              <a:t>forms</a:t>
            </a:r>
            <a:r>
              <a:rPr lang="nl-NL" dirty="0"/>
              <a:t> of </a:t>
            </a:r>
            <a:r>
              <a:rPr lang="nl-NL" dirty="0" err="1"/>
              <a:t>raw</a:t>
            </a:r>
            <a:r>
              <a:rPr lang="nl-NL" dirty="0"/>
              <a:t> </a:t>
            </a:r>
            <a:r>
              <a:rPr lang="nl-NL" dirty="0" err="1"/>
              <a:t>movement</a:t>
            </a:r>
            <a:r>
              <a:rPr lang="nl-NL" dirty="0"/>
              <a:t> data </a:t>
            </a:r>
            <a:r>
              <a:rPr dirty="0"/>
              <a:t>are valuable observations.</a:t>
            </a:r>
          </a:p>
          <a:p>
            <a:pPr marL="342900" indent="-342900">
              <a:spcAft>
                <a:spcPts val="500"/>
              </a:spcAft>
              <a:buFont typeface="Arial" panose="020B0604020202020204" pitchFamily="34" charset="0"/>
              <a:buChar char="•"/>
              <a:defRPr sz="1900">
                <a:solidFill>
                  <a:srgbClr val="4C585C"/>
                </a:solidFill>
                <a:latin typeface="Arial"/>
              </a:defRPr>
            </a:pPr>
            <a:r>
              <a:rPr lang="nl-NL" dirty="0" err="1"/>
              <a:t>However</a:t>
            </a:r>
            <a:r>
              <a:rPr lang="nl-NL" dirty="0"/>
              <a:t>, c</a:t>
            </a:r>
            <a:r>
              <a:rPr dirty="0" err="1"/>
              <a:t>onservation</a:t>
            </a:r>
            <a:r>
              <a:rPr dirty="0"/>
              <a:t> users need their </a:t>
            </a:r>
            <a:r>
              <a:rPr lang="nl-NL" dirty="0"/>
              <a:t>context</a:t>
            </a:r>
            <a:r>
              <a:rPr dirty="0"/>
              <a:t>: population</a:t>
            </a:r>
            <a:r>
              <a:rPr lang="nl-NL" dirty="0"/>
              <a:t> </a:t>
            </a:r>
            <a:r>
              <a:rPr lang="nl-NL" dirty="0" err="1"/>
              <a:t>delineations</a:t>
            </a:r>
            <a:r>
              <a:rPr dirty="0"/>
              <a:t>, status, site importance, connectivity and </a:t>
            </a:r>
            <a:r>
              <a:rPr lang="nl-NL" dirty="0" err="1"/>
              <a:t>uncertainties</a:t>
            </a:r>
            <a:r>
              <a:rPr dirty="0"/>
              <a:t>.</a:t>
            </a:r>
          </a:p>
          <a:p>
            <a:pPr marL="342900" indent="-342900">
              <a:spcAft>
                <a:spcPts val="500"/>
              </a:spcAft>
              <a:buFont typeface="Arial" panose="020B0604020202020204" pitchFamily="34" charset="0"/>
              <a:buChar char="•"/>
              <a:defRPr sz="1900">
                <a:solidFill>
                  <a:srgbClr val="4C585C"/>
                </a:solidFill>
                <a:latin typeface="Arial"/>
              </a:defRPr>
            </a:pPr>
            <a:r>
              <a:rPr dirty="0"/>
              <a:t>An atlas </a:t>
            </a:r>
            <a:r>
              <a:rPr lang="nl-NL" dirty="0" err="1"/>
              <a:t>should</a:t>
            </a:r>
            <a:r>
              <a:rPr dirty="0"/>
              <a:t> provide the interpretation </a:t>
            </a:r>
            <a:r>
              <a:rPr lang="nl-NL" dirty="0" err="1"/>
              <a:t>rather</a:t>
            </a:r>
            <a:r>
              <a:rPr lang="nl-NL" dirty="0"/>
              <a:t> </a:t>
            </a:r>
            <a:r>
              <a:rPr lang="nl-NL" dirty="0" err="1"/>
              <a:t>than</a:t>
            </a:r>
            <a:r>
              <a:rPr lang="nl-NL" dirty="0"/>
              <a:t> </a:t>
            </a:r>
            <a:r>
              <a:rPr lang="nl-NL" dirty="0" err="1"/>
              <a:t>the</a:t>
            </a:r>
            <a:r>
              <a:rPr dirty="0"/>
              <a:t> data.</a:t>
            </a:r>
          </a:p>
        </p:txBody>
      </p:sp>
      <p:sp>
        <p:nvSpPr>
          <p:cNvPr id="3" name="TextBox 2">
            <a:extLst>
              <a:ext uri="{FF2B5EF4-FFF2-40B4-BE49-F238E27FC236}">
                <a16:creationId xmlns:a16="http://schemas.microsoft.com/office/drawing/2014/main" id="{BDEC8CD7-6C99-EB70-F6D3-D8D801DF2F95}"/>
              </a:ext>
            </a:extLst>
          </p:cNvPr>
          <p:cNvSpPr txBox="1"/>
          <p:nvPr/>
        </p:nvSpPr>
        <p:spPr>
          <a:xfrm>
            <a:off x="444599" y="2404646"/>
            <a:ext cx="1815865" cy="338554"/>
          </a:xfrm>
          <a:prstGeom prst="rect">
            <a:avLst/>
          </a:prstGeom>
          <a:noFill/>
        </p:spPr>
        <p:txBody>
          <a:bodyPr wrap="square">
            <a:spAutoFit/>
          </a:bodyPr>
          <a:lstStyle/>
          <a:p>
            <a:pPr algn="ctr">
              <a:defRPr sz="1600" b="1">
                <a:solidFill>
                  <a:srgbClr val="0084A0"/>
                </a:solidFill>
              </a:defRPr>
            </a:pPr>
            <a:r>
              <a:t>Movement data</a:t>
            </a:r>
          </a:p>
        </p:txBody>
      </p:sp>
      <p:sp>
        <p:nvSpPr>
          <p:cNvPr id="17" name="TextBox 16">
            <a:extLst>
              <a:ext uri="{FF2B5EF4-FFF2-40B4-BE49-F238E27FC236}">
                <a16:creationId xmlns:a16="http://schemas.microsoft.com/office/drawing/2014/main" id="{25A4A337-C24A-2167-85F2-9C6C6F7883A6}"/>
              </a:ext>
            </a:extLst>
          </p:cNvPr>
          <p:cNvSpPr txBox="1"/>
          <p:nvPr/>
        </p:nvSpPr>
        <p:spPr>
          <a:xfrm>
            <a:off x="621792" y="2681307"/>
            <a:ext cx="1463040" cy="830997"/>
          </a:xfrm>
          <a:prstGeom prst="rect">
            <a:avLst/>
          </a:prstGeom>
          <a:noFill/>
        </p:spPr>
        <p:txBody>
          <a:bodyPr wrap="square" lIns="91440" tIns="45720" rIns="91440" bIns="45720" anchor="t">
            <a:spAutoFit/>
          </a:bodyPr>
          <a:lstStyle/>
          <a:p>
            <a:pPr marL="171450" indent="-171450">
              <a:buFont typeface="Arial" panose="020B0604020202020204" pitchFamily="34" charset="0"/>
              <a:buChar char="•"/>
              <a:defRPr sz="1200">
                <a:solidFill>
                  <a:srgbClr val="1E3040"/>
                </a:solidFill>
              </a:defRPr>
            </a:pPr>
            <a:r>
              <a:rPr lang="nl-NL"/>
              <a:t>Counts</a:t>
            </a:r>
          </a:p>
          <a:p>
            <a:pPr marL="171450" indent="-171450">
              <a:buFont typeface="Arial" panose="020B0604020202020204" pitchFamily="34" charset="0"/>
              <a:buChar char="•"/>
              <a:defRPr sz="1200">
                <a:solidFill>
                  <a:srgbClr val="1E3040"/>
                </a:solidFill>
              </a:defRPr>
            </a:pPr>
            <a:r>
              <a:rPr lang="en-GB"/>
              <a:t>Ringing</a:t>
            </a:r>
            <a:r>
              <a:rPr dirty="0"/>
              <a:t> </a:t>
            </a:r>
            <a:endParaRPr lang="nl-NL" dirty="0"/>
          </a:p>
          <a:p>
            <a:pPr marL="171450" indent="-171450">
              <a:buFont typeface="Arial" panose="020B0604020202020204" pitchFamily="34" charset="0"/>
              <a:buChar char="•"/>
              <a:defRPr sz="1200">
                <a:solidFill>
                  <a:srgbClr val="1E3040"/>
                </a:solidFill>
              </a:defRPr>
            </a:pPr>
            <a:r>
              <a:rPr lang="en-GB"/>
              <a:t>Tracking data</a:t>
            </a:r>
            <a:endParaRPr lang="en-GB" dirty="0"/>
          </a:p>
          <a:p>
            <a:pPr marL="171450" indent="-171450">
              <a:buFont typeface="Arial" panose="020B0604020202020204" pitchFamily="34" charset="0"/>
              <a:buChar char="•"/>
              <a:defRPr sz="1200">
                <a:solidFill>
                  <a:srgbClr val="1E3040"/>
                </a:solidFill>
              </a:defRPr>
            </a:pPr>
            <a:r>
              <a:rPr lang="en-GB"/>
              <a:t>Site observations</a:t>
            </a:r>
            <a:endParaRPr/>
          </a:p>
        </p:txBody>
      </p:sp>
      <p:sp>
        <p:nvSpPr>
          <p:cNvPr id="19" name="TextBox 18">
            <a:extLst>
              <a:ext uri="{FF2B5EF4-FFF2-40B4-BE49-F238E27FC236}">
                <a16:creationId xmlns:a16="http://schemas.microsoft.com/office/drawing/2014/main" id="{1D8D6442-9E5F-05A0-14F6-94BCE929A5D9}"/>
              </a:ext>
            </a:extLst>
          </p:cNvPr>
          <p:cNvSpPr txBox="1"/>
          <p:nvPr/>
        </p:nvSpPr>
        <p:spPr>
          <a:xfrm>
            <a:off x="3315035" y="2681307"/>
            <a:ext cx="1463040" cy="692497"/>
          </a:xfrm>
          <a:prstGeom prst="rect">
            <a:avLst/>
          </a:prstGeom>
          <a:noFill/>
        </p:spPr>
        <p:txBody>
          <a:bodyPr wrap="square">
            <a:spAutoFit/>
          </a:bodyPr>
          <a:lstStyle/>
          <a:p>
            <a:pPr algn="ctr">
              <a:defRPr sz="1300" b="1">
                <a:solidFill>
                  <a:srgbClr val="1E3040"/>
                </a:solidFill>
              </a:defRPr>
            </a:pPr>
            <a:r>
              <a:rPr i="1" dirty="0"/>
              <a:t>Interpretation</a:t>
            </a:r>
            <a:br>
              <a:rPr i="1" dirty="0"/>
            </a:br>
            <a:r>
              <a:rPr i="1" dirty="0"/>
              <a:t>changes with the</a:t>
            </a:r>
            <a:br>
              <a:rPr i="1" dirty="0"/>
            </a:br>
            <a:r>
              <a:rPr i="1" dirty="0"/>
              <a:t>decision context</a:t>
            </a:r>
          </a:p>
        </p:txBody>
      </p:sp>
      <p:sp>
        <p:nvSpPr>
          <p:cNvPr id="36" name="Rounded Rectangle 35">
            <a:extLst>
              <a:ext uri="{FF2B5EF4-FFF2-40B4-BE49-F238E27FC236}">
                <a16:creationId xmlns:a16="http://schemas.microsoft.com/office/drawing/2014/main" id="{398C7176-35AD-A6E3-AC01-C3260FB0FE29}"/>
              </a:ext>
            </a:extLst>
          </p:cNvPr>
          <p:cNvSpPr/>
          <p:nvPr/>
        </p:nvSpPr>
        <p:spPr>
          <a:xfrm>
            <a:off x="5742433" y="725051"/>
            <a:ext cx="5943599" cy="457200"/>
          </a:xfrm>
          <a:prstGeom prst="roundRect">
            <a:avLst/>
          </a:prstGeom>
          <a:solidFill>
            <a:schemeClr val="accent1">
              <a:lumMod val="20000"/>
              <a:lumOff val="80000"/>
            </a:schemeClr>
          </a:solidFill>
          <a:ln w="12700">
            <a:solidFill>
              <a:srgbClr val="F1F8DC"/>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1E3040"/>
                </a:solidFill>
              </a:defRPr>
            </a:pPr>
            <a:r>
              <a:rPr lang="nl-NL" err="1"/>
              <a:t>Raw</a:t>
            </a:r>
            <a:r>
              <a:t> data </a:t>
            </a:r>
            <a:r>
              <a:rPr lang="nl-NL">
                <a:sym typeface="Wingdings" pitchFamily="2" charset="2"/>
              </a:rPr>
              <a:t> </a:t>
            </a:r>
            <a:r>
              <a:t>context-specific interpretation</a:t>
            </a:r>
            <a:r>
              <a:rPr lang="nl-NL"/>
              <a:t> </a:t>
            </a:r>
            <a:r>
              <a:rPr lang="nl-NL">
                <a:sym typeface="Wingdings" pitchFamily="2" charset="2"/>
              </a:rPr>
              <a:t> policy relevant</a:t>
            </a:r>
            <a:endParaRPr/>
          </a:p>
        </p:txBody>
      </p:sp>
      <p:grpSp>
        <p:nvGrpSpPr>
          <p:cNvPr id="5" name="Group 4">
            <a:extLst>
              <a:ext uri="{FF2B5EF4-FFF2-40B4-BE49-F238E27FC236}">
                <a16:creationId xmlns:a16="http://schemas.microsoft.com/office/drawing/2014/main" id="{54D35349-2DEF-EA68-9256-11834919A11D}"/>
              </a:ext>
            </a:extLst>
          </p:cNvPr>
          <p:cNvGrpSpPr/>
          <p:nvPr/>
        </p:nvGrpSpPr>
        <p:grpSpPr>
          <a:xfrm>
            <a:off x="5550408" y="1627632"/>
            <a:ext cx="1828800" cy="2167686"/>
            <a:chOff x="5550408" y="1627632"/>
            <a:chExt cx="1828800" cy="2167686"/>
          </a:xfrm>
        </p:grpSpPr>
        <p:sp>
          <p:nvSpPr>
            <p:cNvPr id="21" name="Rounded Rectangle 20">
              <a:extLst>
                <a:ext uri="{FF2B5EF4-FFF2-40B4-BE49-F238E27FC236}">
                  <a16:creationId xmlns:a16="http://schemas.microsoft.com/office/drawing/2014/main" id="{4CFB964C-9CD5-B869-FC6C-7C8ABC59F2F1}"/>
                </a:ext>
              </a:extLst>
            </p:cNvPr>
            <p:cNvSpPr/>
            <p:nvPr/>
          </p:nvSpPr>
          <p:spPr>
            <a:xfrm>
              <a:off x="5550408" y="1627632"/>
              <a:ext cx="1700784" cy="347472"/>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t>AEWA</a:t>
              </a:r>
            </a:p>
          </p:txBody>
        </p:sp>
        <p:sp>
          <p:nvSpPr>
            <p:cNvPr id="23" name="TextBox 22">
              <a:extLst>
                <a:ext uri="{FF2B5EF4-FFF2-40B4-BE49-F238E27FC236}">
                  <a16:creationId xmlns:a16="http://schemas.microsoft.com/office/drawing/2014/main" id="{1FFA439C-6732-E77E-90C9-F400B566211D}"/>
                </a:ext>
              </a:extLst>
            </p:cNvPr>
            <p:cNvSpPr txBox="1"/>
            <p:nvPr/>
          </p:nvSpPr>
          <p:spPr>
            <a:xfrm>
              <a:off x="5586984" y="2222883"/>
              <a:ext cx="1609344" cy="804672"/>
            </a:xfrm>
            <a:prstGeom prst="rect">
              <a:avLst/>
            </a:prstGeom>
            <a:noFill/>
          </p:spPr>
          <p:txBody>
            <a:bodyPr wrap="square">
              <a:spAutoFit/>
            </a:bodyPr>
            <a:lstStyle/>
            <a:p>
              <a:pPr algn="ctr">
                <a:defRPr sz="1050" b="0">
                  <a:solidFill>
                    <a:srgbClr val="1E3040"/>
                  </a:solidFill>
                </a:defRPr>
              </a:pPr>
              <a:r>
                <a:rPr dirty="0"/>
                <a:t>Which biogeographic population is involved?</a:t>
              </a:r>
              <a:br>
                <a:rPr dirty="0"/>
              </a:br>
              <a:r>
                <a:rPr dirty="0"/>
                <a:t>What is its status and trend?</a:t>
              </a:r>
            </a:p>
          </p:txBody>
        </p:sp>
        <p:sp>
          <p:nvSpPr>
            <p:cNvPr id="24" name="TextBox 23">
              <a:extLst>
                <a:ext uri="{FF2B5EF4-FFF2-40B4-BE49-F238E27FC236}">
                  <a16:creationId xmlns:a16="http://schemas.microsoft.com/office/drawing/2014/main" id="{4E514021-85A6-9F28-3DEF-86077CD8155B}"/>
                </a:ext>
              </a:extLst>
            </p:cNvPr>
            <p:cNvSpPr txBox="1"/>
            <p:nvPr/>
          </p:nvSpPr>
          <p:spPr>
            <a:xfrm>
              <a:off x="5674674" y="2871268"/>
              <a:ext cx="1572768" cy="246221"/>
            </a:xfrm>
            <a:prstGeom prst="rect">
              <a:avLst/>
            </a:prstGeom>
            <a:noFill/>
          </p:spPr>
          <p:txBody>
            <a:bodyPr wrap="square">
              <a:spAutoFit/>
            </a:bodyPr>
            <a:lstStyle/>
            <a:p>
              <a:pPr algn="ctr">
                <a:defRPr sz="900" b="1">
                  <a:solidFill>
                    <a:srgbClr val="5C6A74"/>
                  </a:solidFill>
                </a:defRPr>
              </a:pPr>
              <a:r>
                <a:rPr sz="1000" u="sng" dirty="0"/>
                <a:t>Decision supported</a:t>
              </a:r>
            </a:p>
          </p:txBody>
        </p:sp>
        <p:sp>
          <p:nvSpPr>
            <p:cNvPr id="25" name="TextBox 24">
              <a:extLst>
                <a:ext uri="{FF2B5EF4-FFF2-40B4-BE49-F238E27FC236}">
                  <a16:creationId xmlns:a16="http://schemas.microsoft.com/office/drawing/2014/main" id="{7E6E5E45-C084-3575-73B2-C09E01CF5274}"/>
                </a:ext>
              </a:extLst>
            </p:cNvPr>
            <p:cNvSpPr txBox="1"/>
            <p:nvPr/>
          </p:nvSpPr>
          <p:spPr>
            <a:xfrm>
              <a:off x="5678425" y="3075634"/>
              <a:ext cx="1700783" cy="719684"/>
            </a:xfrm>
            <a:prstGeom prst="rect">
              <a:avLst/>
            </a:prstGeom>
            <a:noFill/>
          </p:spPr>
          <p:txBody>
            <a:bodyPr wrap="square">
              <a:spAutoFit/>
            </a:bodyPr>
            <a:lstStyle/>
            <a:p>
              <a:pPr algn="ctr">
                <a:defRPr sz="1019" b="0">
                  <a:solidFill>
                    <a:srgbClr val="1E3040"/>
                  </a:solidFill>
                </a:defRPr>
              </a:pPr>
              <a:r>
                <a:rPr dirty="0"/>
                <a:t>Population assessment · Table 1 context · coordinated conservation/management</a:t>
              </a:r>
            </a:p>
          </p:txBody>
        </p:sp>
        <p:sp>
          <p:nvSpPr>
            <p:cNvPr id="37" name="TextBox 36">
              <a:extLst>
                <a:ext uri="{FF2B5EF4-FFF2-40B4-BE49-F238E27FC236}">
                  <a16:creationId xmlns:a16="http://schemas.microsoft.com/office/drawing/2014/main" id="{68E0713C-1913-30D0-20D0-A4614A512FAC}"/>
                </a:ext>
              </a:extLst>
            </p:cNvPr>
            <p:cNvSpPr txBox="1"/>
            <p:nvPr/>
          </p:nvSpPr>
          <p:spPr>
            <a:xfrm>
              <a:off x="5687566" y="2018367"/>
              <a:ext cx="1572768" cy="246221"/>
            </a:xfrm>
            <a:prstGeom prst="rect">
              <a:avLst/>
            </a:prstGeom>
            <a:noFill/>
          </p:spPr>
          <p:txBody>
            <a:bodyPr wrap="square">
              <a:spAutoFit/>
            </a:bodyPr>
            <a:lstStyle/>
            <a:p>
              <a:pPr algn="ctr">
                <a:defRPr sz="900" b="1">
                  <a:solidFill>
                    <a:srgbClr val="5C6A74"/>
                  </a:solidFill>
                </a:defRPr>
              </a:pPr>
              <a:r>
                <a:rPr sz="1000" u="sng"/>
                <a:t>Interpretation needed</a:t>
              </a:r>
            </a:p>
          </p:txBody>
        </p:sp>
      </p:grpSp>
      <p:cxnSp>
        <p:nvCxnSpPr>
          <p:cNvPr id="39" name="Straight Arrow Connector 38">
            <a:extLst>
              <a:ext uri="{FF2B5EF4-FFF2-40B4-BE49-F238E27FC236}">
                <a16:creationId xmlns:a16="http://schemas.microsoft.com/office/drawing/2014/main" id="{1991C0D7-5942-C540-9AB5-25ADBF9E65AA}"/>
              </a:ext>
            </a:extLst>
          </p:cNvPr>
          <p:cNvCxnSpPr>
            <a:cxnSpLocks/>
          </p:cNvCxnSpPr>
          <p:nvPr/>
        </p:nvCxnSpPr>
        <p:spPr>
          <a:xfrm>
            <a:off x="2408663" y="3013113"/>
            <a:ext cx="869796" cy="0"/>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Straight Arrow Connector 41">
            <a:extLst>
              <a:ext uri="{FF2B5EF4-FFF2-40B4-BE49-F238E27FC236}">
                <a16:creationId xmlns:a16="http://schemas.microsoft.com/office/drawing/2014/main" id="{5DE6BFDA-6E1D-7D70-071B-98253660AC8D}"/>
              </a:ext>
            </a:extLst>
          </p:cNvPr>
          <p:cNvCxnSpPr>
            <a:cxnSpLocks/>
          </p:cNvCxnSpPr>
          <p:nvPr/>
        </p:nvCxnSpPr>
        <p:spPr>
          <a:xfrm>
            <a:off x="4850894" y="3046974"/>
            <a:ext cx="709814" cy="0"/>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6" name="Group 5">
            <a:extLst>
              <a:ext uri="{FF2B5EF4-FFF2-40B4-BE49-F238E27FC236}">
                <a16:creationId xmlns:a16="http://schemas.microsoft.com/office/drawing/2014/main" id="{344465C1-280F-A03B-74BA-C4FBFB9E213F}"/>
              </a:ext>
            </a:extLst>
          </p:cNvPr>
          <p:cNvGrpSpPr/>
          <p:nvPr/>
        </p:nvGrpSpPr>
        <p:grpSpPr>
          <a:xfrm>
            <a:off x="7699248" y="1627632"/>
            <a:ext cx="1700784" cy="2259250"/>
            <a:chOff x="7699248" y="1627632"/>
            <a:chExt cx="1700784" cy="2259250"/>
          </a:xfrm>
        </p:grpSpPr>
        <p:sp>
          <p:nvSpPr>
            <p:cNvPr id="26" name="Rounded Rectangle 25">
              <a:extLst>
                <a:ext uri="{FF2B5EF4-FFF2-40B4-BE49-F238E27FC236}">
                  <a16:creationId xmlns:a16="http://schemas.microsoft.com/office/drawing/2014/main" id="{C1EA461E-D421-EBE8-FC49-3F9F1D089072}"/>
                </a:ext>
              </a:extLst>
            </p:cNvPr>
            <p:cNvSpPr/>
            <p:nvPr/>
          </p:nvSpPr>
          <p:spPr>
            <a:xfrm>
              <a:off x="7699248" y="1627632"/>
              <a:ext cx="1700784" cy="347472"/>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040"/>
                  </a:solidFill>
                </a:defRPr>
              </a:pPr>
              <a:r>
                <a:t>Ramsar Criterion 6</a:t>
              </a:r>
            </a:p>
          </p:txBody>
        </p:sp>
        <p:sp>
          <p:nvSpPr>
            <p:cNvPr id="28" name="TextBox 27">
              <a:extLst>
                <a:ext uri="{FF2B5EF4-FFF2-40B4-BE49-F238E27FC236}">
                  <a16:creationId xmlns:a16="http://schemas.microsoft.com/office/drawing/2014/main" id="{DA4DCB22-50B8-2F4D-D016-9EBCAE3B213E}"/>
                </a:ext>
              </a:extLst>
            </p:cNvPr>
            <p:cNvSpPr txBox="1"/>
            <p:nvPr/>
          </p:nvSpPr>
          <p:spPr>
            <a:xfrm>
              <a:off x="7754112" y="2231137"/>
              <a:ext cx="1609344" cy="804672"/>
            </a:xfrm>
            <a:prstGeom prst="rect">
              <a:avLst/>
            </a:prstGeom>
            <a:noFill/>
          </p:spPr>
          <p:txBody>
            <a:bodyPr wrap="square">
              <a:spAutoFit/>
            </a:bodyPr>
            <a:lstStyle/>
            <a:p>
              <a:pPr algn="ctr">
                <a:defRPr sz="1050" b="0">
                  <a:solidFill>
                    <a:srgbClr val="1E3040"/>
                  </a:solidFill>
                </a:defRPr>
              </a:pPr>
              <a:r>
                <a:t>Which population estimate and 1% threshold apply to the site count?</a:t>
              </a:r>
            </a:p>
          </p:txBody>
        </p:sp>
        <p:sp>
          <p:nvSpPr>
            <p:cNvPr id="30" name="TextBox 29">
              <a:extLst>
                <a:ext uri="{FF2B5EF4-FFF2-40B4-BE49-F238E27FC236}">
                  <a16:creationId xmlns:a16="http://schemas.microsoft.com/office/drawing/2014/main" id="{B6BE0903-5E77-021A-0911-31F859CBD255}"/>
                </a:ext>
              </a:extLst>
            </p:cNvPr>
            <p:cNvSpPr txBox="1"/>
            <p:nvPr/>
          </p:nvSpPr>
          <p:spPr>
            <a:xfrm>
              <a:off x="7787789" y="3063922"/>
              <a:ext cx="1609344" cy="822960"/>
            </a:xfrm>
            <a:prstGeom prst="rect">
              <a:avLst/>
            </a:prstGeom>
            <a:noFill/>
          </p:spPr>
          <p:txBody>
            <a:bodyPr wrap="square">
              <a:spAutoFit/>
            </a:bodyPr>
            <a:lstStyle/>
            <a:p>
              <a:pPr algn="ctr">
                <a:defRPr sz="1019" b="0">
                  <a:solidFill>
                    <a:srgbClr val="1E3040"/>
                  </a:solidFill>
                </a:defRPr>
              </a:pPr>
              <a:r>
                <a:t>Is the wetland internationally important for that population?</a:t>
              </a:r>
            </a:p>
          </p:txBody>
        </p:sp>
        <p:sp>
          <p:nvSpPr>
            <p:cNvPr id="46" name="TextBox 45">
              <a:extLst>
                <a:ext uri="{FF2B5EF4-FFF2-40B4-BE49-F238E27FC236}">
                  <a16:creationId xmlns:a16="http://schemas.microsoft.com/office/drawing/2014/main" id="{4A3ED057-3FE4-02C7-D90C-F50718223023}"/>
                </a:ext>
              </a:extLst>
            </p:cNvPr>
            <p:cNvSpPr txBox="1"/>
            <p:nvPr/>
          </p:nvSpPr>
          <p:spPr>
            <a:xfrm>
              <a:off x="7790688" y="2018367"/>
              <a:ext cx="1572768" cy="246221"/>
            </a:xfrm>
            <a:prstGeom prst="rect">
              <a:avLst/>
            </a:prstGeom>
            <a:noFill/>
          </p:spPr>
          <p:txBody>
            <a:bodyPr wrap="square">
              <a:spAutoFit/>
            </a:bodyPr>
            <a:lstStyle/>
            <a:p>
              <a:pPr algn="ctr">
                <a:defRPr sz="900" b="1">
                  <a:solidFill>
                    <a:srgbClr val="5C6A74"/>
                  </a:solidFill>
                </a:defRPr>
              </a:pPr>
              <a:r>
                <a:rPr sz="1000" u="sng"/>
                <a:t>Interpretation needed</a:t>
              </a:r>
            </a:p>
          </p:txBody>
        </p:sp>
        <p:sp>
          <p:nvSpPr>
            <p:cNvPr id="47" name="TextBox 46">
              <a:extLst>
                <a:ext uri="{FF2B5EF4-FFF2-40B4-BE49-F238E27FC236}">
                  <a16:creationId xmlns:a16="http://schemas.microsoft.com/office/drawing/2014/main" id="{FC5B5F90-D3EB-4D12-594C-1F3DDB52F209}"/>
                </a:ext>
              </a:extLst>
            </p:cNvPr>
            <p:cNvSpPr txBox="1"/>
            <p:nvPr/>
          </p:nvSpPr>
          <p:spPr>
            <a:xfrm>
              <a:off x="7790688" y="2889504"/>
              <a:ext cx="1572768" cy="246221"/>
            </a:xfrm>
            <a:prstGeom prst="rect">
              <a:avLst/>
            </a:prstGeom>
            <a:noFill/>
          </p:spPr>
          <p:txBody>
            <a:bodyPr wrap="square">
              <a:spAutoFit/>
            </a:bodyPr>
            <a:lstStyle/>
            <a:p>
              <a:pPr algn="ctr">
                <a:defRPr sz="900" b="1">
                  <a:solidFill>
                    <a:srgbClr val="5C6A74"/>
                  </a:solidFill>
                </a:defRPr>
              </a:pPr>
              <a:r>
                <a:rPr sz="1000" u="sng"/>
                <a:t>Decision supported</a:t>
              </a:r>
            </a:p>
          </p:txBody>
        </p:sp>
      </p:grpSp>
      <p:grpSp>
        <p:nvGrpSpPr>
          <p:cNvPr id="8" name="Group 7">
            <a:extLst>
              <a:ext uri="{FF2B5EF4-FFF2-40B4-BE49-F238E27FC236}">
                <a16:creationId xmlns:a16="http://schemas.microsoft.com/office/drawing/2014/main" id="{9C5D7E1F-EA8C-B8FD-E72E-1B670080A2ED}"/>
              </a:ext>
            </a:extLst>
          </p:cNvPr>
          <p:cNvGrpSpPr/>
          <p:nvPr/>
        </p:nvGrpSpPr>
        <p:grpSpPr>
          <a:xfrm>
            <a:off x="9848088" y="1627632"/>
            <a:ext cx="1730916" cy="2176535"/>
            <a:chOff x="9848088" y="1627632"/>
            <a:chExt cx="1730916" cy="2176535"/>
          </a:xfrm>
        </p:grpSpPr>
        <p:grpSp>
          <p:nvGrpSpPr>
            <p:cNvPr id="7" name="Group 6">
              <a:extLst>
                <a:ext uri="{FF2B5EF4-FFF2-40B4-BE49-F238E27FC236}">
                  <a16:creationId xmlns:a16="http://schemas.microsoft.com/office/drawing/2014/main" id="{EAFD20F2-F5BF-31DA-2C5D-E45A97CECD87}"/>
                </a:ext>
              </a:extLst>
            </p:cNvPr>
            <p:cNvGrpSpPr/>
            <p:nvPr/>
          </p:nvGrpSpPr>
          <p:grpSpPr>
            <a:xfrm>
              <a:off x="9848088" y="1627632"/>
              <a:ext cx="1730916" cy="2176535"/>
              <a:chOff x="9848088" y="1627632"/>
              <a:chExt cx="1730916" cy="2176535"/>
            </a:xfrm>
          </p:grpSpPr>
          <p:sp>
            <p:nvSpPr>
              <p:cNvPr id="31" name="Rounded Rectangle 30">
                <a:extLst>
                  <a:ext uri="{FF2B5EF4-FFF2-40B4-BE49-F238E27FC236}">
                    <a16:creationId xmlns:a16="http://schemas.microsoft.com/office/drawing/2014/main" id="{DD588FF3-742B-AD2B-6506-67CC70F7CDF9}"/>
                  </a:ext>
                </a:extLst>
              </p:cNvPr>
              <p:cNvSpPr/>
              <p:nvPr/>
            </p:nvSpPr>
            <p:spPr>
              <a:xfrm>
                <a:off x="9848088" y="1627632"/>
                <a:ext cx="1700784" cy="347472"/>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t>Flyway conservation</a:t>
                </a:r>
              </a:p>
            </p:txBody>
          </p:sp>
          <p:sp>
            <p:nvSpPr>
              <p:cNvPr id="33" name="TextBox 32">
                <a:extLst>
                  <a:ext uri="{FF2B5EF4-FFF2-40B4-BE49-F238E27FC236}">
                    <a16:creationId xmlns:a16="http://schemas.microsoft.com/office/drawing/2014/main" id="{8D05096D-4F3A-37C3-B7A5-2FBE41389697}"/>
                  </a:ext>
                </a:extLst>
              </p:cNvPr>
              <p:cNvSpPr txBox="1"/>
              <p:nvPr/>
            </p:nvSpPr>
            <p:spPr>
              <a:xfrm>
                <a:off x="9939528" y="2208441"/>
                <a:ext cx="1609344" cy="804672"/>
              </a:xfrm>
              <a:prstGeom prst="rect">
                <a:avLst/>
              </a:prstGeom>
              <a:noFill/>
            </p:spPr>
            <p:txBody>
              <a:bodyPr wrap="square">
                <a:spAutoFit/>
              </a:bodyPr>
              <a:lstStyle/>
              <a:p>
                <a:pPr algn="ctr">
                  <a:defRPr sz="1050" b="0">
                    <a:solidFill>
                      <a:srgbClr val="1E3040"/>
                    </a:solidFill>
                  </a:defRPr>
                </a:pPr>
                <a:r>
                  <a:rPr dirty="0"/>
                  <a:t>Which sites and countries are connected?</a:t>
                </a:r>
                <a:br>
                  <a:rPr dirty="0"/>
                </a:br>
                <a:r>
                  <a:rPr dirty="0"/>
                  <a:t>Where are bottlenecks or shared dependencies?</a:t>
                </a:r>
              </a:p>
            </p:txBody>
          </p:sp>
          <p:sp>
            <p:nvSpPr>
              <p:cNvPr id="35" name="TextBox 34">
                <a:extLst>
                  <a:ext uri="{FF2B5EF4-FFF2-40B4-BE49-F238E27FC236}">
                    <a16:creationId xmlns:a16="http://schemas.microsoft.com/office/drawing/2014/main" id="{FAAC5A33-C037-166D-B8B9-27668547AA5D}"/>
                  </a:ext>
                </a:extLst>
              </p:cNvPr>
              <p:cNvSpPr txBox="1"/>
              <p:nvPr/>
            </p:nvSpPr>
            <p:spPr>
              <a:xfrm>
                <a:off x="9969660" y="3084483"/>
                <a:ext cx="1609344" cy="719684"/>
              </a:xfrm>
              <a:prstGeom prst="rect">
                <a:avLst/>
              </a:prstGeom>
              <a:noFill/>
            </p:spPr>
            <p:txBody>
              <a:bodyPr wrap="square">
                <a:spAutoFit/>
              </a:bodyPr>
              <a:lstStyle/>
              <a:p>
                <a:pPr algn="ctr">
                  <a:defRPr sz="1019" b="0">
                    <a:solidFill>
                      <a:srgbClr val="1E3040"/>
                    </a:solidFill>
                  </a:defRPr>
                </a:pPr>
                <a:r>
                  <a:rPr dirty="0"/>
                  <a:t>Where cooperation, restoration, protection or investment may matter most</a:t>
                </a:r>
                <a:r>
                  <a:rPr lang="nl-NL" dirty="0"/>
                  <a:t> (</a:t>
                </a:r>
                <a:r>
                  <a:rPr lang="nl-NL" dirty="0" err="1"/>
                  <a:t>prioritisation</a:t>
                </a:r>
                <a:r>
                  <a:rPr lang="nl-NL" dirty="0"/>
                  <a:t>)</a:t>
                </a:r>
                <a:endParaRPr dirty="0"/>
              </a:p>
            </p:txBody>
          </p:sp>
          <p:sp>
            <p:nvSpPr>
              <p:cNvPr id="48" name="TextBox 47">
                <a:extLst>
                  <a:ext uri="{FF2B5EF4-FFF2-40B4-BE49-F238E27FC236}">
                    <a16:creationId xmlns:a16="http://schemas.microsoft.com/office/drawing/2014/main" id="{7E00745C-3659-CA6B-B3A3-CBB8E818F2D9}"/>
                  </a:ext>
                </a:extLst>
              </p:cNvPr>
              <p:cNvSpPr txBox="1"/>
              <p:nvPr/>
            </p:nvSpPr>
            <p:spPr>
              <a:xfrm>
                <a:off x="9939528" y="2018367"/>
                <a:ext cx="1572768" cy="246221"/>
              </a:xfrm>
              <a:prstGeom prst="rect">
                <a:avLst/>
              </a:prstGeom>
              <a:noFill/>
            </p:spPr>
            <p:txBody>
              <a:bodyPr wrap="square">
                <a:spAutoFit/>
              </a:bodyPr>
              <a:lstStyle/>
              <a:p>
                <a:pPr algn="ctr">
                  <a:defRPr sz="900" b="1">
                    <a:solidFill>
                      <a:srgbClr val="5C6A74"/>
                    </a:solidFill>
                  </a:defRPr>
                </a:pPr>
                <a:r>
                  <a:rPr sz="1000" u="sng"/>
                  <a:t>Interpretation needed</a:t>
                </a:r>
              </a:p>
            </p:txBody>
          </p:sp>
        </p:grpSp>
        <p:sp>
          <p:nvSpPr>
            <p:cNvPr id="49" name="TextBox 48">
              <a:extLst>
                <a:ext uri="{FF2B5EF4-FFF2-40B4-BE49-F238E27FC236}">
                  <a16:creationId xmlns:a16="http://schemas.microsoft.com/office/drawing/2014/main" id="{970B77C4-5048-B6F3-1DD1-E016BD27539C}"/>
                </a:ext>
              </a:extLst>
            </p:cNvPr>
            <p:cNvSpPr txBox="1"/>
            <p:nvPr/>
          </p:nvSpPr>
          <p:spPr>
            <a:xfrm>
              <a:off x="9957816" y="2913701"/>
              <a:ext cx="1572768" cy="246221"/>
            </a:xfrm>
            <a:prstGeom prst="rect">
              <a:avLst/>
            </a:prstGeom>
            <a:noFill/>
          </p:spPr>
          <p:txBody>
            <a:bodyPr wrap="square">
              <a:spAutoFit/>
            </a:bodyPr>
            <a:lstStyle/>
            <a:p>
              <a:pPr algn="ctr">
                <a:defRPr sz="900" b="1">
                  <a:solidFill>
                    <a:srgbClr val="5C6A74"/>
                  </a:solidFill>
                </a:defRPr>
              </a:pPr>
              <a:r>
                <a:rPr sz="1000" u="sng" dirty="0"/>
                <a:t>Decision supported</a:t>
              </a:r>
            </a:p>
          </p:txBody>
        </p:sp>
      </p:grpSp>
      <p:sp>
        <p:nvSpPr>
          <p:cNvPr id="53" name="Slide Number Placeholder 2">
            <a:extLst>
              <a:ext uri="{FF2B5EF4-FFF2-40B4-BE49-F238E27FC236}">
                <a16:creationId xmlns:a16="http://schemas.microsoft.com/office/drawing/2014/main" id="{E756BDFD-D7A3-F240-5D12-BB208C7A1C61}"/>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91726"/>
            <a:ext cx="11155038" cy="1132301"/>
          </a:xfrm>
        </p:spPr>
        <p:txBody>
          <a:bodyPr/>
          <a:lstStyle/>
          <a:p>
            <a:r>
              <a:rPr lang="nl-NL" err="1"/>
              <a:t>Elements</a:t>
            </a:r>
            <a:r>
              <a:rPr lang="nl-NL"/>
              <a:t> of policy-relevant </a:t>
            </a:r>
            <a:r>
              <a:rPr lang="nl-NL" err="1"/>
              <a:t>interpretation</a:t>
            </a:r>
            <a:r>
              <a:rPr lang="nl-NL"/>
              <a:t> (AEWA context)</a:t>
            </a:r>
            <a:endParaRP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52" name="Rectangle 51">
            <a:extLst>
              <a:ext uri="{FF2B5EF4-FFF2-40B4-BE49-F238E27FC236}">
                <a16:creationId xmlns:a16="http://schemas.microsoft.com/office/drawing/2014/main" id="{09177454-8DF4-8307-7E27-34DCE916D396}"/>
              </a:ext>
            </a:extLst>
          </p:cNvPr>
          <p:cNvSpPr/>
          <p:nvPr/>
        </p:nvSpPr>
        <p:spPr>
          <a:xfrm>
            <a:off x="1005840" y="3077729"/>
            <a:ext cx="9921240" cy="530352"/>
          </a:xfrm>
          <a:prstGeom prst="rect">
            <a:avLst/>
          </a:prstGeom>
          <a:solidFill>
            <a:srgbClr val="0086A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800" b="1">
                <a:solidFill>
                  <a:srgbClr val="FFFFFF"/>
                </a:solidFill>
                <a:latin typeface="Arial"/>
              </a:defRPr>
            </a:pPr>
            <a:r>
              <a:t>INTERPRETATION LAYER</a:t>
            </a:r>
          </a:p>
        </p:txBody>
      </p:sp>
      <p:sp>
        <p:nvSpPr>
          <p:cNvPr id="53" name="Oval 52">
            <a:extLst>
              <a:ext uri="{FF2B5EF4-FFF2-40B4-BE49-F238E27FC236}">
                <a16:creationId xmlns:a16="http://schemas.microsoft.com/office/drawing/2014/main" id="{1E416A81-E974-53AA-5F7D-CE0BAC31F800}"/>
              </a:ext>
            </a:extLst>
          </p:cNvPr>
          <p:cNvSpPr/>
          <p:nvPr/>
        </p:nvSpPr>
        <p:spPr>
          <a:xfrm>
            <a:off x="1536192" y="1815857"/>
            <a:ext cx="457200" cy="457200"/>
          </a:xfrm>
          <a:prstGeom prst="ellipse">
            <a:avLst/>
          </a:prstGeom>
          <a:solidFill>
            <a:srgbClr val="0086A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FFFFFF"/>
                </a:solidFill>
                <a:latin typeface="Arial"/>
              </a:defRPr>
            </a:pPr>
            <a:r>
              <a:t>1</a:t>
            </a:r>
          </a:p>
        </p:txBody>
      </p:sp>
      <p:sp>
        <p:nvSpPr>
          <p:cNvPr id="54" name="Rounded Rectangle 53">
            <a:extLst>
              <a:ext uri="{FF2B5EF4-FFF2-40B4-BE49-F238E27FC236}">
                <a16:creationId xmlns:a16="http://schemas.microsoft.com/office/drawing/2014/main" id="{9E8838A6-F1F9-A418-89AC-FFE3186B21BE}"/>
              </a:ext>
            </a:extLst>
          </p:cNvPr>
          <p:cNvSpPr/>
          <p:nvPr/>
        </p:nvSpPr>
        <p:spPr>
          <a:xfrm>
            <a:off x="1097280" y="2373641"/>
            <a:ext cx="150876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250" b="1">
                <a:solidFill>
                  <a:srgbClr val="758C16"/>
                </a:solidFill>
                <a:latin typeface="Arial"/>
              </a:defRPr>
            </a:pPr>
            <a:r>
              <a:t>Population</a:t>
            </a:r>
            <a:br>
              <a:rPr dirty="0"/>
            </a:br>
            <a:r>
              <a:rPr lang="en-GB"/>
              <a:t>delineations</a:t>
            </a:r>
            <a:endParaRPr/>
          </a:p>
        </p:txBody>
      </p:sp>
      <p:cxnSp>
        <p:nvCxnSpPr>
          <p:cNvPr id="55" name="Connector 8">
            <a:extLst>
              <a:ext uri="{FF2B5EF4-FFF2-40B4-BE49-F238E27FC236}">
                <a16:creationId xmlns:a16="http://schemas.microsoft.com/office/drawing/2014/main" id="{BE34A664-8E64-6576-11AD-43B6CDD62725}"/>
              </a:ext>
            </a:extLst>
          </p:cNvPr>
          <p:cNvCxnSpPr/>
          <p:nvPr/>
        </p:nvCxnSpPr>
        <p:spPr>
          <a:xfrm>
            <a:off x="1847088" y="2940569"/>
            <a:ext cx="0" cy="137160"/>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cxnSp>
        <p:nvCxnSpPr>
          <p:cNvPr id="56" name="Connector 9">
            <a:extLst>
              <a:ext uri="{FF2B5EF4-FFF2-40B4-BE49-F238E27FC236}">
                <a16:creationId xmlns:a16="http://schemas.microsoft.com/office/drawing/2014/main" id="{0D753876-5F79-6FE9-CA35-1F575D20B64B}"/>
              </a:ext>
            </a:extLst>
          </p:cNvPr>
          <p:cNvCxnSpPr/>
          <p:nvPr/>
        </p:nvCxnSpPr>
        <p:spPr>
          <a:xfrm>
            <a:off x="1847088" y="3608081"/>
            <a:ext cx="0" cy="201168"/>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DBFBC7E0-A044-CD5F-5C62-29D1B890E662}"/>
              </a:ext>
            </a:extLst>
          </p:cNvPr>
          <p:cNvSpPr txBox="1"/>
          <p:nvPr/>
        </p:nvSpPr>
        <p:spPr>
          <a:xfrm>
            <a:off x="960120" y="3836681"/>
            <a:ext cx="1783080" cy="502920"/>
          </a:xfrm>
          <a:prstGeom prst="rect">
            <a:avLst/>
          </a:prstGeom>
          <a:noFill/>
        </p:spPr>
        <p:txBody>
          <a:bodyPr wrap="square" lIns="36576" tIns="18288" rIns="36576" bIns="18288">
            <a:spAutoFit/>
          </a:bodyPr>
          <a:lstStyle/>
          <a:p>
            <a:pPr algn="ctr">
              <a:defRPr sz="1070" b="0" i="0">
                <a:solidFill>
                  <a:srgbClr val="4D585C"/>
                </a:solidFill>
                <a:latin typeface="Arial"/>
              </a:defRPr>
            </a:pPr>
            <a:r>
              <a:t>Which biogeographic</a:t>
            </a:r>
            <a:br/>
            <a:r>
              <a:t>population?</a:t>
            </a:r>
          </a:p>
        </p:txBody>
      </p:sp>
      <p:cxnSp>
        <p:nvCxnSpPr>
          <p:cNvPr id="60" name="Connector 13">
            <a:extLst>
              <a:ext uri="{FF2B5EF4-FFF2-40B4-BE49-F238E27FC236}">
                <a16:creationId xmlns:a16="http://schemas.microsoft.com/office/drawing/2014/main" id="{15C56E60-54E0-7262-4AAB-933B0BF3B30C}"/>
              </a:ext>
            </a:extLst>
          </p:cNvPr>
          <p:cNvCxnSpPr/>
          <p:nvPr/>
        </p:nvCxnSpPr>
        <p:spPr>
          <a:xfrm>
            <a:off x="3858768" y="2940569"/>
            <a:ext cx="0" cy="137160"/>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cxnSp>
        <p:nvCxnSpPr>
          <p:cNvPr id="61" name="Connector 14">
            <a:extLst>
              <a:ext uri="{FF2B5EF4-FFF2-40B4-BE49-F238E27FC236}">
                <a16:creationId xmlns:a16="http://schemas.microsoft.com/office/drawing/2014/main" id="{B8D0CB3E-ABFE-7D30-37D0-7A8D2ECCE193}"/>
              </a:ext>
            </a:extLst>
          </p:cNvPr>
          <p:cNvCxnSpPr/>
          <p:nvPr/>
        </p:nvCxnSpPr>
        <p:spPr>
          <a:xfrm>
            <a:off x="3858768" y="3608081"/>
            <a:ext cx="0" cy="201168"/>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grpSp>
        <p:nvGrpSpPr>
          <p:cNvPr id="5" name="Group 4">
            <a:extLst>
              <a:ext uri="{FF2B5EF4-FFF2-40B4-BE49-F238E27FC236}">
                <a16:creationId xmlns:a16="http://schemas.microsoft.com/office/drawing/2014/main" id="{CB3C381C-D638-A1B9-4819-C1162A371F90}"/>
              </a:ext>
            </a:extLst>
          </p:cNvPr>
          <p:cNvGrpSpPr/>
          <p:nvPr/>
        </p:nvGrpSpPr>
        <p:grpSpPr>
          <a:xfrm>
            <a:off x="2971800" y="1815857"/>
            <a:ext cx="1783080" cy="2523744"/>
            <a:chOff x="2971800" y="1815857"/>
            <a:chExt cx="1783080" cy="2523744"/>
          </a:xfrm>
        </p:grpSpPr>
        <p:sp>
          <p:nvSpPr>
            <p:cNvPr id="58" name="Oval 57">
              <a:extLst>
                <a:ext uri="{FF2B5EF4-FFF2-40B4-BE49-F238E27FC236}">
                  <a16:creationId xmlns:a16="http://schemas.microsoft.com/office/drawing/2014/main" id="{2EBAB43A-2E1A-A18D-6930-5096298C3F20}"/>
                </a:ext>
              </a:extLst>
            </p:cNvPr>
            <p:cNvSpPr/>
            <p:nvPr/>
          </p:nvSpPr>
          <p:spPr>
            <a:xfrm>
              <a:off x="3632539" y="1815857"/>
              <a:ext cx="457200" cy="457200"/>
            </a:xfrm>
            <a:prstGeom prst="ellipse">
              <a:avLst/>
            </a:prstGeom>
            <a:solidFill>
              <a:srgbClr val="0086A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FFFFFF"/>
                  </a:solidFill>
                  <a:latin typeface="Arial"/>
                </a:defRPr>
              </a:pPr>
              <a:r>
                <a:t>2</a:t>
              </a:r>
            </a:p>
          </p:txBody>
        </p:sp>
        <p:sp>
          <p:nvSpPr>
            <p:cNvPr id="59" name="Rounded Rectangle 58">
              <a:extLst>
                <a:ext uri="{FF2B5EF4-FFF2-40B4-BE49-F238E27FC236}">
                  <a16:creationId xmlns:a16="http://schemas.microsoft.com/office/drawing/2014/main" id="{9F4C6A30-3250-2DE6-A01D-7CE41786F1E0}"/>
                </a:ext>
              </a:extLst>
            </p:cNvPr>
            <p:cNvSpPr/>
            <p:nvPr/>
          </p:nvSpPr>
          <p:spPr>
            <a:xfrm>
              <a:off x="3108960" y="2373641"/>
              <a:ext cx="150876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250" b="1">
                  <a:solidFill>
                    <a:srgbClr val="758C16"/>
                  </a:solidFill>
                  <a:latin typeface="Arial"/>
                </a:defRPr>
              </a:pPr>
              <a:r>
                <a:t>Status &amp;</a:t>
              </a:r>
              <a:br/>
              <a:r>
                <a:t>trend</a:t>
              </a:r>
            </a:p>
          </p:txBody>
        </p:sp>
        <p:sp>
          <p:nvSpPr>
            <p:cNvPr id="62" name="TextBox 61">
              <a:extLst>
                <a:ext uri="{FF2B5EF4-FFF2-40B4-BE49-F238E27FC236}">
                  <a16:creationId xmlns:a16="http://schemas.microsoft.com/office/drawing/2014/main" id="{92E6A9AF-873B-1F68-A281-52552809FDC7}"/>
                </a:ext>
              </a:extLst>
            </p:cNvPr>
            <p:cNvSpPr txBox="1"/>
            <p:nvPr/>
          </p:nvSpPr>
          <p:spPr>
            <a:xfrm>
              <a:off x="2971800" y="3836681"/>
              <a:ext cx="1783080" cy="502920"/>
            </a:xfrm>
            <a:prstGeom prst="rect">
              <a:avLst/>
            </a:prstGeom>
            <a:noFill/>
          </p:spPr>
          <p:txBody>
            <a:bodyPr wrap="square" lIns="36576" tIns="18288" rIns="36576" bIns="18288">
              <a:spAutoFit/>
            </a:bodyPr>
            <a:lstStyle/>
            <a:p>
              <a:pPr algn="ctr">
                <a:defRPr sz="1070" b="0" i="0">
                  <a:solidFill>
                    <a:srgbClr val="4D585C"/>
                  </a:solidFill>
                  <a:latin typeface="Arial"/>
                </a:defRPr>
              </a:pPr>
              <a:r>
                <a:t>Increasing, stable</a:t>
              </a:r>
              <a:br/>
              <a:r>
                <a:t>or declining?</a:t>
              </a:r>
            </a:p>
          </p:txBody>
        </p:sp>
      </p:grpSp>
      <p:cxnSp>
        <p:nvCxnSpPr>
          <p:cNvPr id="65" name="Connector 18">
            <a:extLst>
              <a:ext uri="{FF2B5EF4-FFF2-40B4-BE49-F238E27FC236}">
                <a16:creationId xmlns:a16="http://schemas.microsoft.com/office/drawing/2014/main" id="{1187D558-E79C-2515-8571-AEC57E8117A6}"/>
              </a:ext>
            </a:extLst>
          </p:cNvPr>
          <p:cNvCxnSpPr/>
          <p:nvPr/>
        </p:nvCxnSpPr>
        <p:spPr>
          <a:xfrm>
            <a:off x="5870448" y="2940569"/>
            <a:ext cx="0" cy="137160"/>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cxnSp>
        <p:nvCxnSpPr>
          <p:cNvPr id="66" name="Connector 19">
            <a:extLst>
              <a:ext uri="{FF2B5EF4-FFF2-40B4-BE49-F238E27FC236}">
                <a16:creationId xmlns:a16="http://schemas.microsoft.com/office/drawing/2014/main" id="{F438DF82-0304-6358-1196-1D9D3D371D8B}"/>
              </a:ext>
            </a:extLst>
          </p:cNvPr>
          <p:cNvCxnSpPr/>
          <p:nvPr/>
        </p:nvCxnSpPr>
        <p:spPr>
          <a:xfrm>
            <a:off x="5870448" y="3608081"/>
            <a:ext cx="0" cy="201168"/>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grpSp>
        <p:nvGrpSpPr>
          <p:cNvPr id="6" name="Group 5">
            <a:extLst>
              <a:ext uri="{FF2B5EF4-FFF2-40B4-BE49-F238E27FC236}">
                <a16:creationId xmlns:a16="http://schemas.microsoft.com/office/drawing/2014/main" id="{9D697249-13CB-A449-F4F3-526A60BB02F1}"/>
              </a:ext>
            </a:extLst>
          </p:cNvPr>
          <p:cNvGrpSpPr/>
          <p:nvPr/>
        </p:nvGrpSpPr>
        <p:grpSpPr>
          <a:xfrm>
            <a:off x="4983480" y="1815857"/>
            <a:ext cx="1783080" cy="2523744"/>
            <a:chOff x="4983480" y="1815857"/>
            <a:chExt cx="1783080" cy="2523744"/>
          </a:xfrm>
        </p:grpSpPr>
        <p:sp>
          <p:nvSpPr>
            <p:cNvPr id="63" name="Oval 62">
              <a:extLst>
                <a:ext uri="{FF2B5EF4-FFF2-40B4-BE49-F238E27FC236}">
                  <a16:creationId xmlns:a16="http://schemas.microsoft.com/office/drawing/2014/main" id="{6513CCA8-A9F6-95F7-D96B-1271A68407FB}"/>
                </a:ext>
              </a:extLst>
            </p:cNvPr>
            <p:cNvSpPr/>
            <p:nvPr/>
          </p:nvSpPr>
          <p:spPr>
            <a:xfrm>
              <a:off x="5644218" y="1815857"/>
              <a:ext cx="457200" cy="457200"/>
            </a:xfrm>
            <a:prstGeom prst="ellipse">
              <a:avLst/>
            </a:prstGeom>
            <a:solidFill>
              <a:srgbClr val="0086A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FFFFFF"/>
                  </a:solidFill>
                  <a:latin typeface="Arial"/>
                </a:defRPr>
              </a:pPr>
              <a:r>
                <a:t>3</a:t>
              </a:r>
            </a:p>
          </p:txBody>
        </p:sp>
        <p:sp>
          <p:nvSpPr>
            <p:cNvPr id="64" name="Rounded Rectangle 63">
              <a:extLst>
                <a:ext uri="{FF2B5EF4-FFF2-40B4-BE49-F238E27FC236}">
                  <a16:creationId xmlns:a16="http://schemas.microsoft.com/office/drawing/2014/main" id="{E0D504DD-C4FC-4492-7894-3DF3F73457C5}"/>
                </a:ext>
              </a:extLst>
            </p:cNvPr>
            <p:cNvSpPr/>
            <p:nvPr/>
          </p:nvSpPr>
          <p:spPr>
            <a:xfrm>
              <a:off x="5120640" y="2373641"/>
              <a:ext cx="150876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250" b="1">
                  <a:solidFill>
                    <a:srgbClr val="758C16"/>
                  </a:solidFill>
                  <a:latin typeface="Arial"/>
                </a:defRPr>
              </a:pPr>
              <a:r>
                <a:t>Site</a:t>
              </a:r>
              <a:br/>
              <a:r>
                <a:t>significance</a:t>
              </a:r>
            </a:p>
          </p:txBody>
        </p:sp>
        <p:sp>
          <p:nvSpPr>
            <p:cNvPr id="67" name="TextBox 66">
              <a:extLst>
                <a:ext uri="{FF2B5EF4-FFF2-40B4-BE49-F238E27FC236}">
                  <a16:creationId xmlns:a16="http://schemas.microsoft.com/office/drawing/2014/main" id="{2D47E173-6237-0F58-4C35-52F03B6D0903}"/>
                </a:ext>
              </a:extLst>
            </p:cNvPr>
            <p:cNvSpPr txBox="1"/>
            <p:nvPr/>
          </p:nvSpPr>
          <p:spPr>
            <a:xfrm>
              <a:off x="4983480" y="3836681"/>
              <a:ext cx="1783080" cy="502920"/>
            </a:xfrm>
            <a:prstGeom prst="rect">
              <a:avLst/>
            </a:prstGeom>
            <a:noFill/>
          </p:spPr>
          <p:txBody>
            <a:bodyPr wrap="square" lIns="36576" tIns="18288" rIns="36576" bIns="18288">
              <a:spAutoFit/>
            </a:bodyPr>
            <a:lstStyle/>
            <a:p>
              <a:pPr algn="ctr">
                <a:defRPr sz="1070" b="0" i="0">
                  <a:solidFill>
                    <a:srgbClr val="4D585C"/>
                  </a:solidFill>
                  <a:latin typeface="Arial"/>
                </a:defRPr>
              </a:pPr>
              <a:r>
                <a:t>Does the site meet</a:t>
              </a:r>
              <a:br>
                <a:rPr/>
              </a:br>
              <a:r>
                <a:t>a criterion?</a:t>
              </a:r>
            </a:p>
          </p:txBody>
        </p:sp>
      </p:grpSp>
      <p:cxnSp>
        <p:nvCxnSpPr>
          <p:cNvPr id="70" name="Connector 23">
            <a:extLst>
              <a:ext uri="{FF2B5EF4-FFF2-40B4-BE49-F238E27FC236}">
                <a16:creationId xmlns:a16="http://schemas.microsoft.com/office/drawing/2014/main" id="{7C5E69C8-201A-B9DA-5CCC-A72CF2A337A5}"/>
              </a:ext>
            </a:extLst>
          </p:cNvPr>
          <p:cNvCxnSpPr/>
          <p:nvPr/>
        </p:nvCxnSpPr>
        <p:spPr>
          <a:xfrm>
            <a:off x="7882128" y="2940569"/>
            <a:ext cx="0" cy="137160"/>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cxnSp>
        <p:nvCxnSpPr>
          <p:cNvPr id="71" name="Connector 24">
            <a:extLst>
              <a:ext uri="{FF2B5EF4-FFF2-40B4-BE49-F238E27FC236}">
                <a16:creationId xmlns:a16="http://schemas.microsoft.com/office/drawing/2014/main" id="{826F7B70-2794-EC17-6922-BA0FA0FE45FD}"/>
              </a:ext>
            </a:extLst>
          </p:cNvPr>
          <p:cNvCxnSpPr/>
          <p:nvPr/>
        </p:nvCxnSpPr>
        <p:spPr>
          <a:xfrm>
            <a:off x="7882128" y="3608081"/>
            <a:ext cx="0" cy="201168"/>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43F9F495-DC20-A721-FD9A-774B72B77286}"/>
              </a:ext>
            </a:extLst>
          </p:cNvPr>
          <p:cNvGrpSpPr/>
          <p:nvPr/>
        </p:nvGrpSpPr>
        <p:grpSpPr>
          <a:xfrm>
            <a:off x="6995160" y="1815857"/>
            <a:ext cx="1783080" cy="2523744"/>
            <a:chOff x="6995160" y="1815857"/>
            <a:chExt cx="1783080" cy="2523744"/>
          </a:xfrm>
        </p:grpSpPr>
        <p:sp>
          <p:nvSpPr>
            <p:cNvPr id="68" name="Oval 67">
              <a:extLst>
                <a:ext uri="{FF2B5EF4-FFF2-40B4-BE49-F238E27FC236}">
                  <a16:creationId xmlns:a16="http://schemas.microsoft.com/office/drawing/2014/main" id="{B234A38B-77FA-443C-961C-D8030EC7CE64}"/>
                </a:ext>
              </a:extLst>
            </p:cNvPr>
            <p:cNvSpPr/>
            <p:nvPr/>
          </p:nvSpPr>
          <p:spPr>
            <a:xfrm>
              <a:off x="7698232" y="1815857"/>
              <a:ext cx="457200" cy="457200"/>
            </a:xfrm>
            <a:prstGeom prst="ellipse">
              <a:avLst/>
            </a:prstGeom>
            <a:solidFill>
              <a:srgbClr val="0086A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FFFFFF"/>
                  </a:solidFill>
                  <a:latin typeface="Arial"/>
                </a:defRPr>
              </a:pPr>
              <a:r>
                <a:t>4</a:t>
              </a:r>
            </a:p>
          </p:txBody>
        </p:sp>
        <p:sp>
          <p:nvSpPr>
            <p:cNvPr id="69" name="Rounded Rectangle 68">
              <a:extLst>
                <a:ext uri="{FF2B5EF4-FFF2-40B4-BE49-F238E27FC236}">
                  <a16:creationId xmlns:a16="http://schemas.microsoft.com/office/drawing/2014/main" id="{163A8C5E-E26D-E456-A69F-04127ECF5B3B}"/>
                </a:ext>
              </a:extLst>
            </p:cNvPr>
            <p:cNvSpPr/>
            <p:nvPr/>
          </p:nvSpPr>
          <p:spPr>
            <a:xfrm>
              <a:off x="7132320" y="2373641"/>
              <a:ext cx="150876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250" b="1">
                  <a:solidFill>
                    <a:srgbClr val="758C16"/>
                  </a:solidFill>
                  <a:latin typeface="Arial"/>
                </a:defRPr>
              </a:pPr>
              <a:r>
                <a:t>Connectivity</a:t>
              </a:r>
            </a:p>
          </p:txBody>
        </p:sp>
        <p:sp>
          <p:nvSpPr>
            <p:cNvPr id="72" name="TextBox 71">
              <a:extLst>
                <a:ext uri="{FF2B5EF4-FFF2-40B4-BE49-F238E27FC236}">
                  <a16:creationId xmlns:a16="http://schemas.microsoft.com/office/drawing/2014/main" id="{DC459871-2362-4FEA-8A47-53D77F2CED5B}"/>
                </a:ext>
              </a:extLst>
            </p:cNvPr>
            <p:cNvSpPr txBox="1"/>
            <p:nvPr/>
          </p:nvSpPr>
          <p:spPr>
            <a:xfrm>
              <a:off x="6995160" y="3836681"/>
              <a:ext cx="1783080" cy="502920"/>
            </a:xfrm>
            <a:prstGeom prst="rect">
              <a:avLst/>
            </a:prstGeom>
            <a:noFill/>
          </p:spPr>
          <p:txBody>
            <a:bodyPr wrap="square" lIns="36576" tIns="18288" rIns="36576" bIns="18288">
              <a:spAutoFit/>
            </a:bodyPr>
            <a:lstStyle/>
            <a:p>
              <a:pPr algn="ctr">
                <a:defRPr sz="1070" b="0" i="0">
                  <a:solidFill>
                    <a:srgbClr val="4D585C"/>
                  </a:solidFill>
                  <a:latin typeface="Arial"/>
                </a:defRPr>
              </a:pPr>
              <a:r>
                <a:t>Which sites and</a:t>
              </a:r>
              <a:br/>
              <a:r>
                <a:t>countries are linked?</a:t>
              </a:r>
            </a:p>
          </p:txBody>
        </p:sp>
      </p:grpSp>
      <p:cxnSp>
        <p:nvCxnSpPr>
          <p:cNvPr id="75" name="Connector 28">
            <a:extLst>
              <a:ext uri="{FF2B5EF4-FFF2-40B4-BE49-F238E27FC236}">
                <a16:creationId xmlns:a16="http://schemas.microsoft.com/office/drawing/2014/main" id="{4DE49D7B-9D36-F241-DDCE-31D21B046A38}"/>
              </a:ext>
            </a:extLst>
          </p:cNvPr>
          <p:cNvCxnSpPr/>
          <p:nvPr/>
        </p:nvCxnSpPr>
        <p:spPr>
          <a:xfrm>
            <a:off x="9893808" y="2940569"/>
            <a:ext cx="0" cy="137160"/>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cxnSp>
        <p:nvCxnSpPr>
          <p:cNvPr id="76" name="Connector 29">
            <a:extLst>
              <a:ext uri="{FF2B5EF4-FFF2-40B4-BE49-F238E27FC236}">
                <a16:creationId xmlns:a16="http://schemas.microsoft.com/office/drawing/2014/main" id="{343AF664-F660-B5E1-00FC-5EFEAFB2A6FC}"/>
              </a:ext>
            </a:extLst>
          </p:cNvPr>
          <p:cNvCxnSpPr/>
          <p:nvPr/>
        </p:nvCxnSpPr>
        <p:spPr>
          <a:xfrm>
            <a:off x="9893808" y="3608081"/>
            <a:ext cx="0" cy="201168"/>
          </a:xfrm>
          <a:prstGeom prst="line">
            <a:avLst/>
          </a:prstGeom>
          <a:ln w="17780">
            <a:solidFill>
              <a:srgbClr val="B2D235"/>
            </a:solidFill>
          </a:ln>
        </p:spPr>
        <p:style>
          <a:lnRef idx="2">
            <a:schemeClr val="accent1"/>
          </a:lnRef>
          <a:fillRef idx="0">
            <a:schemeClr val="accent1"/>
          </a:fillRef>
          <a:effectRef idx="1">
            <a:schemeClr val="accent1"/>
          </a:effectRef>
          <a:fontRef idx="minor">
            <a:schemeClr val="tx1"/>
          </a:fontRef>
        </p:style>
      </p:cxnSp>
      <p:grpSp>
        <p:nvGrpSpPr>
          <p:cNvPr id="8" name="Group 7">
            <a:extLst>
              <a:ext uri="{FF2B5EF4-FFF2-40B4-BE49-F238E27FC236}">
                <a16:creationId xmlns:a16="http://schemas.microsoft.com/office/drawing/2014/main" id="{A99C362A-C8BD-EB3B-CC19-7BE61C650054}"/>
              </a:ext>
            </a:extLst>
          </p:cNvPr>
          <p:cNvGrpSpPr/>
          <p:nvPr/>
        </p:nvGrpSpPr>
        <p:grpSpPr>
          <a:xfrm>
            <a:off x="9006840" y="1815857"/>
            <a:ext cx="1783080" cy="2523744"/>
            <a:chOff x="9006840" y="1815857"/>
            <a:chExt cx="1783080" cy="2523744"/>
          </a:xfrm>
        </p:grpSpPr>
        <p:sp>
          <p:nvSpPr>
            <p:cNvPr id="73" name="Oval 72">
              <a:extLst>
                <a:ext uri="{FF2B5EF4-FFF2-40B4-BE49-F238E27FC236}">
                  <a16:creationId xmlns:a16="http://schemas.microsoft.com/office/drawing/2014/main" id="{A6213117-4391-5C5A-9D96-71E425D6BCAA}"/>
                </a:ext>
              </a:extLst>
            </p:cNvPr>
            <p:cNvSpPr/>
            <p:nvPr/>
          </p:nvSpPr>
          <p:spPr>
            <a:xfrm>
              <a:off x="9709912" y="1815857"/>
              <a:ext cx="457200" cy="457200"/>
            </a:xfrm>
            <a:prstGeom prst="ellipse">
              <a:avLst/>
            </a:prstGeom>
            <a:solidFill>
              <a:srgbClr val="0086A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FFFFFF"/>
                  </a:solidFill>
                  <a:latin typeface="Arial"/>
                </a:defRPr>
              </a:pPr>
              <a:r>
                <a:t>5</a:t>
              </a:r>
            </a:p>
          </p:txBody>
        </p:sp>
        <p:sp>
          <p:nvSpPr>
            <p:cNvPr id="74" name="Rounded Rectangle 73">
              <a:extLst>
                <a:ext uri="{FF2B5EF4-FFF2-40B4-BE49-F238E27FC236}">
                  <a16:creationId xmlns:a16="http://schemas.microsoft.com/office/drawing/2014/main" id="{2382431A-4F94-08BB-0EB5-0F6701AFCF9E}"/>
                </a:ext>
              </a:extLst>
            </p:cNvPr>
            <p:cNvSpPr/>
            <p:nvPr/>
          </p:nvSpPr>
          <p:spPr>
            <a:xfrm>
              <a:off x="9144000" y="2373641"/>
              <a:ext cx="150876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250" b="1">
                  <a:solidFill>
                    <a:srgbClr val="758C16"/>
                  </a:solidFill>
                  <a:latin typeface="Arial"/>
                </a:defRPr>
              </a:pPr>
              <a:r>
                <a:rPr lang="nl-NL" err="1"/>
                <a:t>Uncertainties</a:t>
              </a:r>
              <a:endParaRPr/>
            </a:p>
          </p:txBody>
        </p:sp>
        <p:sp>
          <p:nvSpPr>
            <p:cNvPr id="77" name="TextBox 76">
              <a:extLst>
                <a:ext uri="{FF2B5EF4-FFF2-40B4-BE49-F238E27FC236}">
                  <a16:creationId xmlns:a16="http://schemas.microsoft.com/office/drawing/2014/main" id="{93482F52-6109-DBD8-FCCD-3B5D5C8211E0}"/>
                </a:ext>
              </a:extLst>
            </p:cNvPr>
            <p:cNvSpPr txBox="1"/>
            <p:nvPr/>
          </p:nvSpPr>
          <p:spPr>
            <a:xfrm>
              <a:off x="9006840" y="3836681"/>
              <a:ext cx="1783080" cy="502920"/>
            </a:xfrm>
            <a:prstGeom prst="rect">
              <a:avLst/>
            </a:prstGeom>
            <a:noFill/>
          </p:spPr>
          <p:txBody>
            <a:bodyPr wrap="square" lIns="36576" tIns="18288" rIns="36576" bIns="18288">
              <a:spAutoFit/>
            </a:bodyPr>
            <a:lstStyle/>
            <a:p>
              <a:pPr algn="ctr">
                <a:defRPr sz="1070" b="0" i="0">
                  <a:solidFill>
                    <a:srgbClr val="4D585C"/>
                  </a:solidFill>
                  <a:latin typeface="Arial"/>
                </a:defRPr>
              </a:pPr>
              <a:r>
                <a:t>How reliable and</a:t>
              </a:r>
              <a:br/>
              <a:r>
                <a:t>representative?</a:t>
              </a:r>
            </a:p>
          </p:txBody>
        </p:sp>
      </p:grpSp>
      <p:sp>
        <p:nvSpPr>
          <p:cNvPr id="78" name="Rounded Rectangle 77">
            <a:extLst>
              <a:ext uri="{FF2B5EF4-FFF2-40B4-BE49-F238E27FC236}">
                <a16:creationId xmlns:a16="http://schemas.microsoft.com/office/drawing/2014/main" id="{0CABEE1C-2BD3-8643-EAD9-BF579A649088}"/>
              </a:ext>
            </a:extLst>
          </p:cNvPr>
          <p:cNvSpPr/>
          <p:nvPr/>
        </p:nvSpPr>
        <p:spPr>
          <a:xfrm>
            <a:off x="1593944" y="4946904"/>
            <a:ext cx="8595360" cy="530352"/>
          </a:xfrm>
          <a:prstGeom prst="roundRect">
            <a:avLst/>
          </a:prstGeom>
          <a:solidFill>
            <a:srgbClr val="F3F7F8"/>
          </a:solidFill>
          <a:ln w="12700">
            <a:solidFill>
              <a:srgbClr val="DCE6E9"/>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500" b="1">
                <a:solidFill>
                  <a:srgbClr val="00495B"/>
                </a:solidFill>
                <a:latin typeface="Arial"/>
              </a:defRPr>
            </a:pPr>
            <a:r>
              <a:t>These </a:t>
            </a:r>
            <a:r>
              <a:rPr lang="nl-NL" err="1"/>
              <a:t>layers</a:t>
            </a:r>
            <a:r>
              <a:rPr lang="nl-NL"/>
              <a:t> </a:t>
            </a:r>
            <a:r>
              <a:rPr lang="nl-NL" err="1"/>
              <a:t>can</a:t>
            </a:r>
            <a:r>
              <a:rPr lang="nl-NL"/>
              <a:t> help </a:t>
            </a:r>
            <a:r>
              <a:rPr lang="nl-NL" err="1"/>
              <a:t>contextualize</a:t>
            </a:r>
            <a:r>
              <a:rPr lang="nl-NL"/>
              <a:t> </a:t>
            </a:r>
            <a:r>
              <a:t>raw migration </a:t>
            </a:r>
            <a:r>
              <a:rPr lang="nl-NL"/>
              <a:t>data</a:t>
            </a:r>
            <a:r>
              <a:t> </a:t>
            </a:r>
            <a:r>
              <a:rPr lang="nl-NL" err="1"/>
              <a:t>into</a:t>
            </a:r>
            <a:r>
              <a:t> implementable </a:t>
            </a:r>
            <a:r>
              <a:rPr lang="nl-NL"/>
              <a:t>information </a:t>
            </a:r>
            <a:r>
              <a:rPr lang="nl-NL" err="1"/>
              <a:t>for</a:t>
            </a:r>
            <a:r>
              <a:rPr lang="nl-NL"/>
              <a:t> policy</a:t>
            </a:r>
            <a:r>
              <a:t>.</a:t>
            </a:r>
          </a:p>
        </p:txBody>
      </p:sp>
      <p:sp>
        <p:nvSpPr>
          <p:cNvPr id="3" name="Slide Number Placeholder 2">
            <a:extLst>
              <a:ext uri="{FF2B5EF4-FFF2-40B4-BE49-F238E27FC236}">
                <a16:creationId xmlns:a16="http://schemas.microsoft.com/office/drawing/2014/main" id="{F1732044-2AC5-63A1-2DC8-85677467F6D4}"/>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871" y="220966"/>
            <a:ext cx="5364162" cy="810021"/>
          </a:xfrm>
        </p:spPr>
        <p:txBody>
          <a:bodyPr/>
          <a:lstStyle/>
          <a:p>
            <a:r>
              <a:rPr lang="en-US"/>
              <a:t>Population delineations</a:t>
            </a:r>
            <a:endParaRP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cxnSp>
        <p:nvCxnSpPr>
          <p:cNvPr id="5" name="Connector 4"/>
          <p:cNvCxnSpPr/>
          <p:nvPr/>
        </p:nvCxnSpPr>
        <p:spPr>
          <a:xfrm flipV="1">
            <a:off x="2523392" y="1952633"/>
            <a:ext cx="2057400" cy="987552"/>
          </a:xfrm>
          <a:prstGeom prst="line">
            <a:avLst/>
          </a:prstGeom>
          <a:ln w="27940">
            <a:solidFill>
              <a:srgbClr val="0086A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2523392" y="2940185"/>
            <a:ext cx="2057400" cy="0"/>
          </a:xfrm>
          <a:prstGeom prst="line">
            <a:avLst/>
          </a:prstGeom>
          <a:ln w="27940">
            <a:solidFill>
              <a:srgbClr val="0086A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2523392" y="2940185"/>
            <a:ext cx="2057400" cy="987552"/>
          </a:xfrm>
          <a:prstGeom prst="line">
            <a:avLst/>
          </a:prstGeom>
          <a:ln w="27940">
            <a:solidFill>
              <a:srgbClr val="0086AA"/>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786032" y="2446409"/>
            <a:ext cx="1691640" cy="960120"/>
          </a:xfrm>
          <a:prstGeom prst="roundRect">
            <a:avLst/>
          </a:prstGeom>
          <a:solidFill>
            <a:srgbClr val="0086A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2200" b="1">
                <a:solidFill>
                  <a:srgbClr val="FFFFFF"/>
                </a:solidFill>
                <a:latin typeface="Arial"/>
              </a:defRPr>
            </a:pPr>
            <a:r>
              <a:t>Species</a:t>
            </a:r>
          </a:p>
        </p:txBody>
      </p:sp>
      <p:sp>
        <p:nvSpPr>
          <p:cNvPr id="9" name="Rounded Rectangle 8"/>
          <p:cNvSpPr/>
          <p:nvPr/>
        </p:nvSpPr>
        <p:spPr>
          <a:xfrm>
            <a:off x="4580792" y="1495433"/>
            <a:ext cx="4572000" cy="658368"/>
          </a:xfrm>
          <a:prstGeom prst="roundRect">
            <a:avLst/>
          </a:prstGeom>
          <a:solidFill>
            <a:srgbClr val="D2EBF2"/>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1400" b="1">
                <a:solidFill>
                  <a:srgbClr val="00495B"/>
                </a:solidFill>
                <a:latin typeface="Arial"/>
              </a:defRPr>
            </a:pPr>
            <a:r>
              <a:t>Population A</a:t>
            </a:r>
          </a:p>
        </p:txBody>
      </p:sp>
      <p:sp>
        <p:nvSpPr>
          <p:cNvPr id="10" name="Rounded Rectangle 9"/>
          <p:cNvSpPr/>
          <p:nvPr/>
        </p:nvSpPr>
        <p:spPr>
          <a:xfrm>
            <a:off x="4580792" y="2611001"/>
            <a:ext cx="4572000" cy="658368"/>
          </a:xfrm>
          <a:prstGeom prst="roundRect">
            <a:avLst/>
          </a:prstGeom>
          <a:solidFill>
            <a:srgbClr val="EDF6CE"/>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1400" b="1">
                <a:solidFill>
                  <a:srgbClr val="758C16"/>
                </a:solidFill>
                <a:latin typeface="Arial"/>
              </a:defRPr>
            </a:pPr>
            <a:r>
              <a:t>Population B</a:t>
            </a:r>
          </a:p>
        </p:txBody>
      </p:sp>
      <p:sp>
        <p:nvSpPr>
          <p:cNvPr id="11" name="Rounded Rectangle 10"/>
          <p:cNvSpPr/>
          <p:nvPr/>
        </p:nvSpPr>
        <p:spPr>
          <a:xfrm>
            <a:off x="4580792" y="3726569"/>
            <a:ext cx="4572000" cy="658368"/>
          </a:xfrm>
          <a:prstGeom prst="roundRect">
            <a:avLst/>
          </a:prstGeom>
          <a:solidFill>
            <a:srgbClr val="FFEEC3"/>
          </a:solidFill>
          <a:ln/>
        </p:spPr>
        <p:style>
          <a:lnRef idx="1">
            <a:schemeClr val="accent3"/>
          </a:lnRef>
          <a:fillRef idx="2">
            <a:schemeClr val="accent3"/>
          </a:fillRef>
          <a:effectRef idx="1">
            <a:schemeClr val="accent3"/>
          </a:effectRef>
          <a:fontRef idx="minor">
            <a:schemeClr val="dk1"/>
          </a:fontRef>
        </p:style>
        <p:txBody>
          <a:bodyPr wrap="square" lIns="82296" tIns="27432" rIns="82296" bIns="27432" rtlCol="0" anchor="ctr"/>
          <a:lstStyle/>
          <a:p>
            <a:pPr algn="ctr">
              <a:defRPr sz="1400" b="1">
                <a:solidFill>
                  <a:srgbClr val="00495B"/>
                </a:solidFill>
                <a:latin typeface="Arial"/>
              </a:defRPr>
            </a:pPr>
            <a:r>
              <a:rPr>
                <a:solidFill>
                  <a:srgbClr val="FF9300"/>
                </a:solidFill>
              </a:rPr>
              <a:t>Population C</a:t>
            </a:r>
          </a:p>
        </p:txBody>
      </p:sp>
      <p:sp>
        <p:nvSpPr>
          <p:cNvPr id="12" name="TextBox 11"/>
          <p:cNvSpPr txBox="1"/>
          <p:nvPr/>
        </p:nvSpPr>
        <p:spPr>
          <a:xfrm>
            <a:off x="868679" y="4842137"/>
            <a:ext cx="10862403" cy="926920"/>
          </a:xfrm>
          <a:prstGeom prst="rect">
            <a:avLst/>
          </a:prstGeom>
          <a:noFill/>
        </p:spPr>
        <p:txBody>
          <a:bodyPr wrap="square" lIns="45720" tIns="18288" rIns="45720" bIns="18288">
            <a:spAutoFit/>
          </a:bodyPr>
          <a:lstStyle/>
          <a:p>
            <a:pPr marL="285750" indent="-285750">
              <a:spcAft>
                <a:spcPts val="500"/>
              </a:spcAft>
              <a:buFont typeface="Arial" panose="020B0604020202020204" pitchFamily="34" charset="0"/>
              <a:buChar char="•"/>
              <a:defRPr sz="1650">
                <a:solidFill>
                  <a:srgbClr val="4C585C"/>
                </a:solidFill>
                <a:latin typeface="Arial"/>
              </a:defRPr>
            </a:pPr>
            <a:r>
              <a:rPr dirty="0"/>
              <a:t>Delineation</a:t>
            </a:r>
            <a:r>
              <a:rPr lang="nl-NL" dirty="0"/>
              <a:t>s</a:t>
            </a:r>
            <a:r>
              <a:rPr dirty="0"/>
              <a:t> define the biogeographic population used for monitoring, assessment and management.</a:t>
            </a:r>
          </a:p>
          <a:p>
            <a:pPr marL="285750" indent="-285750">
              <a:spcAft>
                <a:spcPts val="500"/>
              </a:spcAft>
              <a:buFont typeface="Arial" panose="020B0604020202020204" pitchFamily="34" charset="0"/>
              <a:buChar char="•"/>
              <a:defRPr sz="1650">
                <a:solidFill>
                  <a:srgbClr val="4C585C"/>
                </a:solidFill>
                <a:latin typeface="Arial"/>
              </a:defRPr>
            </a:pPr>
            <a:r>
              <a:rPr dirty="0"/>
              <a:t>A single species may </a:t>
            </a:r>
            <a:r>
              <a:rPr lang="nl-NL" dirty="0"/>
              <a:t>have</a:t>
            </a:r>
            <a:r>
              <a:rPr dirty="0"/>
              <a:t> </a:t>
            </a:r>
            <a:r>
              <a:rPr lang="nl-NL" dirty="0" err="1"/>
              <a:t>several</a:t>
            </a:r>
            <a:r>
              <a:rPr dirty="0"/>
              <a:t> populations with different ranges, abundance, trends and threats.</a:t>
            </a:r>
          </a:p>
          <a:p>
            <a:pPr marL="285750" indent="-285750">
              <a:spcAft>
                <a:spcPts val="500"/>
              </a:spcAft>
              <a:buFont typeface="Arial" panose="020B0604020202020204" pitchFamily="34" charset="0"/>
              <a:buChar char="•"/>
              <a:defRPr sz="1650">
                <a:solidFill>
                  <a:srgbClr val="4C585C"/>
                </a:solidFill>
                <a:latin typeface="Arial"/>
              </a:defRPr>
            </a:pPr>
            <a:r>
              <a:rPr dirty="0"/>
              <a:t>Movement data can help test and improve these population boundaries.</a:t>
            </a:r>
          </a:p>
        </p:txBody>
      </p:sp>
      <p:sp>
        <p:nvSpPr>
          <p:cNvPr id="13" name="TextBox 12">
            <a:extLst>
              <a:ext uri="{FF2B5EF4-FFF2-40B4-BE49-F238E27FC236}">
                <a16:creationId xmlns:a16="http://schemas.microsoft.com/office/drawing/2014/main" id="{4214956B-6C28-0013-36BD-693871F347F5}"/>
              </a:ext>
            </a:extLst>
          </p:cNvPr>
          <p:cNvSpPr txBox="1"/>
          <p:nvPr/>
        </p:nvSpPr>
        <p:spPr>
          <a:xfrm>
            <a:off x="442278" y="1074809"/>
            <a:ext cx="9784080" cy="229294"/>
          </a:xfrm>
          <a:prstGeom prst="rect">
            <a:avLst/>
          </a:prstGeom>
          <a:noFill/>
        </p:spPr>
        <p:txBody>
          <a:bodyPr wrap="square" lIns="36576" tIns="18288" rIns="36576" bIns="18288">
            <a:spAutoFit/>
          </a:bodyPr>
          <a:lstStyle/>
          <a:p>
            <a:pPr algn="l">
              <a:defRPr sz="1250" b="0" i="0">
                <a:solidFill>
                  <a:srgbClr val="4D585C"/>
                </a:solidFill>
                <a:latin typeface="Arial"/>
              </a:defRPr>
            </a:pPr>
            <a:r>
              <a:rPr dirty="0"/>
              <a:t>Delineation defines which birds within a species are treated as one biogeographic population for </a:t>
            </a:r>
            <a:r>
              <a:rPr lang="nl-NL" dirty="0"/>
              <a:t>(AEWA) </a:t>
            </a:r>
            <a:r>
              <a:rPr dirty="0"/>
              <a:t>conservation and management.</a:t>
            </a:r>
          </a:p>
        </p:txBody>
      </p:sp>
      <p:sp>
        <p:nvSpPr>
          <p:cNvPr id="3" name="Slide Number Placeholder 2">
            <a:extLst>
              <a:ext uri="{FF2B5EF4-FFF2-40B4-BE49-F238E27FC236}">
                <a16:creationId xmlns:a16="http://schemas.microsoft.com/office/drawing/2014/main" id="{27038EA9-C5B9-49E6-21B9-0F5FE78FF5D6}"/>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807D9F-49BA-70F5-F043-CAE6D657E726}"/>
              </a:ext>
            </a:extLst>
          </p:cNvPr>
          <p:cNvSpPr>
            <a:spLocks noGrp="1"/>
          </p:cNvSpPr>
          <p:nvPr>
            <p:ph type="sldNum" sz="quarter" idx="11"/>
          </p:nvPr>
        </p:nvSpPr>
        <p:spPr/>
        <p:txBody>
          <a:bodyPr/>
          <a:lstStyle/>
          <a:p>
            <a:fld id="{BFE9751B-2350-D04C-A3CF-C05DBF63BADD}" type="slidenum">
              <a:rPr lang="en-US" smtClean="0"/>
              <a:pPr/>
              <a:t>5</a:t>
            </a:fld>
            <a:endParaRPr lang="en-US"/>
          </a:p>
        </p:txBody>
      </p:sp>
      <p:sp>
        <p:nvSpPr>
          <p:cNvPr id="6" name="Title 5">
            <a:extLst>
              <a:ext uri="{FF2B5EF4-FFF2-40B4-BE49-F238E27FC236}">
                <a16:creationId xmlns:a16="http://schemas.microsoft.com/office/drawing/2014/main" id="{6214EF26-C146-3CF3-DC80-A9534C4F52B3}"/>
              </a:ext>
            </a:extLst>
          </p:cNvPr>
          <p:cNvSpPr>
            <a:spLocks noGrp="1"/>
          </p:cNvSpPr>
          <p:nvPr>
            <p:ph type="title"/>
          </p:nvPr>
        </p:nvSpPr>
        <p:spPr>
          <a:xfrm>
            <a:off x="220885" y="285371"/>
            <a:ext cx="11064149" cy="1132301"/>
          </a:xfrm>
        </p:spPr>
        <p:txBody>
          <a:bodyPr/>
          <a:lstStyle/>
          <a:p>
            <a:r>
              <a:rPr lang="en-US"/>
              <a:t>Population delineations are interpretations based on available data</a:t>
            </a:r>
          </a:p>
        </p:txBody>
      </p:sp>
      <p:pic>
        <p:nvPicPr>
          <p:cNvPr id="8" name="Picture 7">
            <a:extLst>
              <a:ext uri="{FF2B5EF4-FFF2-40B4-BE49-F238E27FC236}">
                <a16:creationId xmlns:a16="http://schemas.microsoft.com/office/drawing/2014/main" id="{CC48E0EF-2BFC-5828-03DD-6845774CACDB}"/>
              </a:ext>
            </a:extLst>
          </p:cNvPr>
          <p:cNvPicPr>
            <a:picLocks noChangeAspect="1"/>
          </p:cNvPicPr>
          <p:nvPr/>
        </p:nvPicPr>
        <p:blipFill>
          <a:blip r:embed="rId3"/>
          <a:stretch>
            <a:fillRect/>
          </a:stretch>
        </p:blipFill>
        <p:spPr>
          <a:xfrm>
            <a:off x="37493" y="1849070"/>
            <a:ext cx="6058507" cy="3184188"/>
          </a:xfrm>
          <a:prstGeom prst="rect">
            <a:avLst/>
          </a:prstGeom>
        </p:spPr>
      </p:pic>
      <p:pic>
        <p:nvPicPr>
          <p:cNvPr id="10" name="Picture 9">
            <a:extLst>
              <a:ext uri="{FF2B5EF4-FFF2-40B4-BE49-F238E27FC236}">
                <a16:creationId xmlns:a16="http://schemas.microsoft.com/office/drawing/2014/main" id="{9D4CA4B4-7080-D180-7D62-E0F5B7DA1301}"/>
              </a:ext>
            </a:extLst>
          </p:cNvPr>
          <p:cNvPicPr>
            <a:picLocks noChangeAspect="1"/>
          </p:cNvPicPr>
          <p:nvPr/>
        </p:nvPicPr>
        <p:blipFill>
          <a:blip r:embed="rId4"/>
          <a:stretch>
            <a:fillRect/>
          </a:stretch>
        </p:blipFill>
        <p:spPr>
          <a:xfrm>
            <a:off x="6196902" y="1849070"/>
            <a:ext cx="5880134" cy="3184188"/>
          </a:xfrm>
          <a:prstGeom prst="rect">
            <a:avLst/>
          </a:prstGeom>
        </p:spPr>
      </p:pic>
      <p:sp>
        <p:nvSpPr>
          <p:cNvPr id="11" name="Rounded Rectangle 10">
            <a:extLst>
              <a:ext uri="{FF2B5EF4-FFF2-40B4-BE49-F238E27FC236}">
                <a16:creationId xmlns:a16="http://schemas.microsoft.com/office/drawing/2014/main" id="{970F1EB4-203D-9091-B942-85CC7D49926F}"/>
              </a:ext>
            </a:extLst>
          </p:cNvPr>
          <p:cNvSpPr/>
          <p:nvPr/>
        </p:nvSpPr>
        <p:spPr>
          <a:xfrm>
            <a:off x="37492" y="1524050"/>
            <a:ext cx="2906429"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rPr sz="1400"/>
              <a:t>Example: Common Greenshank</a:t>
            </a:r>
          </a:p>
        </p:txBody>
      </p:sp>
      <p:sp>
        <p:nvSpPr>
          <p:cNvPr id="12" name="Rounded Rectangle 11">
            <a:extLst>
              <a:ext uri="{FF2B5EF4-FFF2-40B4-BE49-F238E27FC236}">
                <a16:creationId xmlns:a16="http://schemas.microsoft.com/office/drawing/2014/main" id="{F492CB5A-AF47-01D6-C8D5-37EDB671BBF2}"/>
              </a:ext>
            </a:extLst>
          </p:cNvPr>
          <p:cNvSpPr/>
          <p:nvPr/>
        </p:nvSpPr>
        <p:spPr>
          <a:xfrm>
            <a:off x="6196902" y="1524050"/>
            <a:ext cx="199924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040"/>
                </a:solidFill>
              </a:defRPr>
            </a:pPr>
            <a:r>
              <a:rPr sz="1400"/>
              <a:t>Example: Mallard</a:t>
            </a:r>
          </a:p>
        </p:txBody>
      </p:sp>
      <p:sp>
        <p:nvSpPr>
          <p:cNvPr id="13" name="TextBox 12">
            <a:extLst>
              <a:ext uri="{FF2B5EF4-FFF2-40B4-BE49-F238E27FC236}">
                <a16:creationId xmlns:a16="http://schemas.microsoft.com/office/drawing/2014/main" id="{E56550D0-8501-C09B-ED1A-DAB61D766E03}"/>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14" name="TextBox 13">
            <a:extLst>
              <a:ext uri="{FF2B5EF4-FFF2-40B4-BE49-F238E27FC236}">
                <a16:creationId xmlns:a16="http://schemas.microsoft.com/office/drawing/2014/main" id="{9FCC15C9-D257-4F98-812D-2E4C8FEC5BF8}"/>
              </a:ext>
            </a:extLst>
          </p:cNvPr>
          <p:cNvSpPr txBox="1"/>
          <p:nvPr/>
        </p:nvSpPr>
        <p:spPr>
          <a:xfrm>
            <a:off x="220885" y="5246014"/>
            <a:ext cx="11381180" cy="866648"/>
          </a:xfrm>
          <a:prstGeom prst="rect">
            <a:avLst/>
          </a:prstGeom>
        </p:spPr>
        <p:txBody>
          <a:bodyPr wrap="square" lIns="0" tIns="0" rIns="0" bIns="0" rtlCol="0">
            <a:spAutoFit/>
          </a:bodyPr>
          <a:lstStyle/>
          <a:p>
            <a:pPr algn="l">
              <a:lnSpc>
                <a:spcPct val="120000"/>
              </a:lnSpc>
            </a:pPr>
            <a:r>
              <a:rPr lang="en-US" sz="1600">
                <a:solidFill>
                  <a:schemeClr val="tx2"/>
                </a:solidFill>
              </a:rPr>
              <a:t>While a sharp population boundary between populations may be useful for management, it is a simplification, based on available data. It can hide gradual transitions, overlaps or data gaps between populations. Species with lots of populations overlapping more accurately indicate mixing or uncertainties of a species within the boundaries. </a:t>
            </a:r>
          </a:p>
        </p:txBody>
      </p:sp>
    </p:spTree>
    <p:extLst>
      <p:ext uri="{BB962C8B-B14F-4D97-AF65-F5344CB8AC3E}">
        <p14:creationId xmlns:p14="http://schemas.microsoft.com/office/powerpoint/2010/main" val="1281317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47D611-A906-00EC-2C98-84B89FA999C9}"/>
              </a:ext>
            </a:extLst>
          </p:cNvPr>
          <p:cNvSpPr>
            <a:spLocks noGrp="1"/>
          </p:cNvSpPr>
          <p:nvPr>
            <p:ph type="sldNum" sz="quarter" idx="11"/>
          </p:nvPr>
        </p:nvSpPr>
        <p:spPr/>
        <p:txBody>
          <a:bodyPr/>
          <a:lstStyle/>
          <a:p>
            <a:fld id="{BFE9751B-2350-D04C-A3CF-C05DBF63BADD}" type="slidenum">
              <a:rPr lang="en-US" smtClean="0"/>
              <a:pPr/>
              <a:t>6</a:t>
            </a:fld>
            <a:endParaRPr lang="en-US"/>
          </a:p>
        </p:txBody>
      </p:sp>
      <p:sp>
        <p:nvSpPr>
          <p:cNvPr id="5" name="Rounded Rectangle 4">
            <a:extLst>
              <a:ext uri="{FF2B5EF4-FFF2-40B4-BE49-F238E27FC236}">
                <a16:creationId xmlns:a16="http://schemas.microsoft.com/office/drawing/2014/main" id="{B0937DE3-97A2-7583-64D8-E070F92891E4}"/>
              </a:ext>
            </a:extLst>
          </p:cNvPr>
          <p:cNvSpPr/>
          <p:nvPr/>
        </p:nvSpPr>
        <p:spPr>
          <a:xfrm>
            <a:off x="242317" y="1350251"/>
            <a:ext cx="5349240" cy="4753051"/>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1E291128-B44B-BE38-8743-77CE66D01E9E}"/>
              </a:ext>
            </a:extLst>
          </p:cNvPr>
          <p:cNvSpPr/>
          <p:nvPr/>
        </p:nvSpPr>
        <p:spPr>
          <a:xfrm>
            <a:off x="498348" y="1632092"/>
            <a:ext cx="3829829" cy="305308"/>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rPr sz="1600"/>
              <a:t>Red Knot </a:t>
            </a:r>
            <a:r>
              <a:rPr lang="en-GB" sz="1600" i="1"/>
              <a:t>Calidris </a:t>
            </a:r>
            <a:r>
              <a:rPr lang="en-GB" sz="1600" i="1" err="1"/>
              <a:t>canutus</a:t>
            </a:r>
            <a:r>
              <a:rPr sz="1600"/>
              <a:t> Wadden Sea</a:t>
            </a:r>
          </a:p>
        </p:txBody>
      </p:sp>
      <p:sp>
        <p:nvSpPr>
          <p:cNvPr id="7" name="TextBox 6">
            <a:extLst>
              <a:ext uri="{FF2B5EF4-FFF2-40B4-BE49-F238E27FC236}">
                <a16:creationId xmlns:a16="http://schemas.microsoft.com/office/drawing/2014/main" id="{156AAE5C-F2CF-00AE-8A8B-53A9DF92F110}"/>
              </a:ext>
            </a:extLst>
          </p:cNvPr>
          <p:cNvSpPr txBox="1"/>
          <p:nvPr/>
        </p:nvSpPr>
        <p:spPr>
          <a:xfrm>
            <a:off x="516637" y="2089291"/>
            <a:ext cx="4389120" cy="553998"/>
          </a:xfrm>
          <a:prstGeom prst="rect">
            <a:avLst/>
          </a:prstGeom>
          <a:noFill/>
        </p:spPr>
        <p:txBody>
          <a:bodyPr wrap="square">
            <a:spAutoFit/>
          </a:bodyPr>
          <a:lstStyle/>
          <a:p>
            <a:pPr>
              <a:defRPr sz="1500" b="1">
                <a:solidFill>
                  <a:srgbClr val="1E3040"/>
                </a:solidFill>
              </a:defRPr>
            </a:pPr>
            <a:r>
              <a:t>One site, different populations </a:t>
            </a:r>
            <a:endParaRPr lang="nl-NL"/>
          </a:p>
          <a:p>
            <a:pPr>
              <a:defRPr sz="1500" b="1">
                <a:solidFill>
                  <a:srgbClr val="1E3040"/>
                </a:solidFill>
              </a:defRPr>
            </a:pPr>
            <a:r>
              <a:t>through the year</a:t>
            </a:r>
          </a:p>
        </p:txBody>
      </p:sp>
      <p:cxnSp>
        <p:nvCxnSpPr>
          <p:cNvPr id="8" name="Connector 11">
            <a:extLst>
              <a:ext uri="{FF2B5EF4-FFF2-40B4-BE49-F238E27FC236}">
                <a16:creationId xmlns:a16="http://schemas.microsoft.com/office/drawing/2014/main" id="{88455C44-391E-BF1D-B1E1-16BB2032A64E}"/>
              </a:ext>
            </a:extLst>
          </p:cNvPr>
          <p:cNvCxnSpPr>
            <a:cxnSpLocks/>
          </p:cNvCxnSpPr>
          <p:nvPr/>
        </p:nvCxnSpPr>
        <p:spPr>
          <a:xfrm>
            <a:off x="908379" y="3489663"/>
            <a:ext cx="3443497" cy="0"/>
          </a:xfrm>
          <a:prstGeom prst="line">
            <a:avLst/>
          </a:prstGeom>
          <a:ln w="31750">
            <a:solidFill>
              <a:srgbClr val="0084A0"/>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2E707905-5748-0578-AD4B-9CD3D1663564}"/>
              </a:ext>
            </a:extLst>
          </p:cNvPr>
          <p:cNvSpPr/>
          <p:nvPr/>
        </p:nvSpPr>
        <p:spPr>
          <a:xfrm>
            <a:off x="954099" y="3398223"/>
            <a:ext cx="182880" cy="182880"/>
          </a:xfrm>
          <a:prstGeom prst="ellipse">
            <a:avLst/>
          </a:prstGeom>
          <a:solidFill>
            <a:srgbClr val="3E7C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2F5D2E3A-763F-8975-33A5-0C5E130B5728}"/>
              </a:ext>
            </a:extLst>
          </p:cNvPr>
          <p:cNvSpPr txBox="1"/>
          <p:nvPr/>
        </p:nvSpPr>
        <p:spPr>
          <a:xfrm>
            <a:off x="542619" y="3745695"/>
            <a:ext cx="1005840" cy="256032"/>
          </a:xfrm>
          <a:prstGeom prst="rect">
            <a:avLst/>
          </a:prstGeom>
          <a:noFill/>
        </p:spPr>
        <p:txBody>
          <a:bodyPr wrap="square">
            <a:spAutoFit/>
          </a:bodyPr>
          <a:lstStyle/>
          <a:p>
            <a:pPr algn="ctr">
              <a:defRPr sz="1000" b="1">
                <a:solidFill>
                  <a:srgbClr val="3E7CB4"/>
                </a:solidFill>
              </a:defRPr>
            </a:pPr>
            <a:r>
              <a:t>Winter</a:t>
            </a:r>
          </a:p>
        </p:txBody>
      </p:sp>
      <p:sp>
        <p:nvSpPr>
          <p:cNvPr id="11" name="TextBox 10">
            <a:extLst>
              <a:ext uri="{FF2B5EF4-FFF2-40B4-BE49-F238E27FC236}">
                <a16:creationId xmlns:a16="http://schemas.microsoft.com/office/drawing/2014/main" id="{EC79D6AF-705F-DB5B-9BEC-16001954D797}"/>
              </a:ext>
            </a:extLst>
          </p:cNvPr>
          <p:cNvSpPr txBox="1"/>
          <p:nvPr/>
        </p:nvSpPr>
        <p:spPr>
          <a:xfrm>
            <a:off x="268299" y="4084023"/>
            <a:ext cx="1554480" cy="677108"/>
          </a:xfrm>
          <a:prstGeom prst="rect">
            <a:avLst/>
          </a:prstGeom>
          <a:noFill/>
        </p:spPr>
        <p:txBody>
          <a:bodyPr wrap="square">
            <a:spAutoFit/>
          </a:bodyPr>
          <a:lstStyle/>
          <a:p>
            <a:pPr algn="ctr">
              <a:defRPr sz="950" b="0">
                <a:solidFill>
                  <a:srgbClr val="1E3040"/>
                </a:solidFill>
              </a:defRPr>
            </a:pPr>
            <a:r>
              <a:t>mainly </a:t>
            </a:r>
            <a:endParaRPr lang="nl-NL"/>
          </a:p>
          <a:p>
            <a:pPr algn="ctr">
              <a:defRPr sz="950" b="0">
                <a:solidFill>
                  <a:srgbClr val="1E3040"/>
                </a:solidFill>
              </a:defRPr>
            </a:pPr>
            <a:r>
              <a:t>Greenland/</a:t>
            </a:r>
            <a:endParaRPr lang="nl-NL"/>
          </a:p>
          <a:p>
            <a:pPr algn="ctr">
              <a:defRPr sz="950" b="0">
                <a:solidFill>
                  <a:srgbClr val="1E3040"/>
                </a:solidFill>
              </a:defRPr>
            </a:pPr>
            <a:r>
              <a:t>Canada</a:t>
            </a:r>
            <a:br>
              <a:rPr/>
            </a:br>
            <a:r>
              <a:rPr i="1"/>
              <a:t>islandica</a:t>
            </a:r>
          </a:p>
        </p:txBody>
      </p:sp>
      <p:sp>
        <p:nvSpPr>
          <p:cNvPr id="12" name="Oval 11">
            <a:extLst>
              <a:ext uri="{FF2B5EF4-FFF2-40B4-BE49-F238E27FC236}">
                <a16:creationId xmlns:a16="http://schemas.microsoft.com/office/drawing/2014/main" id="{42E4C222-3DE7-EB05-7F1D-11732E3246A3}"/>
              </a:ext>
            </a:extLst>
          </p:cNvPr>
          <p:cNvSpPr/>
          <p:nvPr/>
        </p:nvSpPr>
        <p:spPr>
          <a:xfrm>
            <a:off x="2691459" y="3398223"/>
            <a:ext cx="182880" cy="182880"/>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1A27D03B-68DB-D3A9-3AC6-7745EA7CEF08}"/>
              </a:ext>
            </a:extLst>
          </p:cNvPr>
          <p:cNvSpPr txBox="1"/>
          <p:nvPr/>
        </p:nvSpPr>
        <p:spPr>
          <a:xfrm>
            <a:off x="2279978" y="3745695"/>
            <a:ext cx="1005840" cy="256032"/>
          </a:xfrm>
          <a:prstGeom prst="rect">
            <a:avLst/>
          </a:prstGeom>
          <a:noFill/>
        </p:spPr>
        <p:txBody>
          <a:bodyPr wrap="square">
            <a:spAutoFit/>
          </a:bodyPr>
          <a:lstStyle/>
          <a:p>
            <a:pPr algn="ctr">
              <a:defRPr sz="1000" b="1">
                <a:solidFill>
                  <a:srgbClr val="ED8241"/>
                </a:solidFill>
              </a:defRPr>
            </a:pPr>
            <a:r>
              <a:t>Spring/autumn</a:t>
            </a:r>
          </a:p>
        </p:txBody>
      </p:sp>
      <p:sp>
        <p:nvSpPr>
          <p:cNvPr id="14" name="TextBox 13">
            <a:extLst>
              <a:ext uri="{FF2B5EF4-FFF2-40B4-BE49-F238E27FC236}">
                <a16:creationId xmlns:a16="http://schemas.microsoft.com/office/drawing/2014/main" id="{E3EF75BF-764E-464C-8B2D-903A750B1492}"/>
              </a:ext>
            </a:extLst>
          </p:cNvPr>
          <p:cNvSpPr txBox="1"/>
          <p:nvPr/>
        </p:nvSpPr>
        <p:spPr>
          <a:xfrm>
            <a:off x="2005659" y="4084023"/>
            <a:ext cx="1554480" cy="530915"/>
          </a:xfrm>
          <a:prstGeom prst="rect">
            <a:avLst/>
          </a:prstGeom>
          <a:noFill/>
        </p:spPr>
        <p:txBody>
          <a:bodyPr wrap="square">
            <a:spAutoFit/>
          </a:bodyPr>
          <a:lstStyle/>
          <a:p>
            <a:pPr algn="ctr">
              <a:defRPr sz="950" b="0">
                <a:solidFill>
                  <a:srgbClr val="1E3040"/>
                </a:solidFill>
              </a:defRPr>
            </a:pPr>
            <a:r>
              <a:t>Taymyr</a:t>
            </a:r>
            <a:r>
              <a:rPr lang="nl-NL"/>
              <a:t> peninsula</a:t>
            </a:r>
            <a:r>
              <a:t> → West Africa</a:t>
            </a:r>
            <a:br>
              <a:rPr/>
            </a:br>
            <a:r>
              <a:rPr lang="en-GB" i="1" err="1"/>
              <a:t>canutus</a:t>
            </a:r>
            <a:r>
              <a:rPr lang="en-GB"/>
              <a:t> </a:t>
            </a:r>
            <a:r>
              <a:t>staging</a:t>
            </a:r>
          </a:p>
        </p:txBody>
      </p:sp>
      <p:sp>
        <p:nvSpPr>
          <p:cNvPr id="15" name="Oval 14">
            <a:extLst>
              <a:ext uri="{FF2B5EF4-FFF2-40B4-BE49-F238E27FC236}">
                <a16:creationId xmlns:a16="http://schemas.microsoft.com/office/drawing/2014/main" id="{D7D417D8-2809-7930-68A0-F84CE62E72EC}"/>
              </a:ext>
            </a:extLst>
          </p:cNvPr>
          <p:cNvSpPr/>
          <p:nvPr/>
        </p:nvSpPr>
        <p:spPr>
          <a:xfrm>
            <a:off x="4260436" y="3398223"/>
            <a:ext cx="182880" cy="182880"/>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A90ABC32-A0B7-BD06-1923-61F677D53D35}"/>
              </a:ext>
            </a:extLst>
          </p:cNvPr>
          <p:cNvSpPr txBox="1"/>
          <p:nvPr/>
        </p:nvSpPr>
        <p:spPr>
          <a:xfrm>
            <a:off x="3880179" y="3745695"/>
            <a:ext cx="1005840" cy="256032"/>
          </a:xfrm>
          <a:prstGeom prst="rect">
            <a:avLst/>
          </a:prstGeom>
          <a:noFill/>
        </p:spPr>
        <p:txBody>
          <a:bodyPr wrap="square">
            <a:spAutoFit/>
          </a:bodyPr>
          <a:lstStyle/>
          <a:p>
            <a:pPr algn="ctr">
              <a:defRPr sz="1000" b="1">
                <a:solidFill>
                  <a:srgbClr val="A6C42E"/>
                </a:solidFill>
              </a:defRPr>
            </a:pPr>
            <a:r>
              <a:t>Management</a:t>
            </a:r>
          </a:p>
        </p:txBody>
      </p:sp>
      <p:sp>
        <p:nvSpPr>
          <p:cNvPr id="17" name="TextBox 16">
            <a:extLst>
              <a:ext uri="{FF2B5EF4-FFF2-40B4-BE49-F238E27FC236}">
                <a16:creationId xmlns:a16="http://schemas.microsoft.com/office/drawing/2014/main" id="{D60667BA-F9DC-7AA4-92F2-DD5E573EB363}"/>
              </a:ext>
            </a:extLst>
          </p:cNvPr>
          <p:cNvSpPr txBox="1"/>
          <p:nvPr/>
        </p:nvSpPr>
        <p:spPr>
          <a:xfrm>
            <a:off x="3639313" y="4086035"/>
            <a:ext cx="1554480" cy="594360"/>
          </a:xfrm>
          <a:prstGeom prst="rect">
            <a:avLst/>
          </a:prstGeom>
          <a:noFill/>
        </p:spPr>
        <p:txBody>
          <a:bodyPr wrap="square">
            <a:spAutoFit/>
          </a:bodyPr>
          <a:lstStyle/>
          <a:p>
            <a:pPr algn="ctr">
              <a:defRPr sz="950" b="0">
                <a:solidFill>
                  <a:srgbClr val="1E3040"/>
                </a:solidFill>
              </a:defRPr>
            </a:pPr>
            <a:r>
              <a:t>season determines</a:t>
            </a:r>
            <a:br>
              <a:rPr/>
            </a:br>
            <a:r>
              <a:t>which population matters</a:t>
            </a:r>
          </a:p>
        </p:txBody>
      </p:sp>
      <p:sp>
        <p:nvSpPr>
          <p:cNvPr id="18" name="TextBox 17">
            <a:extLst>
              <a:ext uri="{FF2B5EF4-FFF2-40B4-BE49-F238E27FC236}">
                <a16:creationId xmlns:a16="http://schemas.microsoft.com/office/drawing/2014/main" id="{597A69C1-F211-E414-3910-7FBD187165BF}"/>
              </a:ext>
            </a:extLst>
          </p:cNvPr>
          <p:cNvSpPr txBox="1"/>
          <p:nvPr/>
        </p:nvSpPr>
        <p:spPr>
          <a:xfrm>
            <a:off x="852678" y="5458968"/>
            <a:ext cx="4434840" cy="492443"/>
          </a:xfrm>
          <a:prstGeom prst="rect">
            <a:avLst/>
          </a:prstGeom>
          <a:noFill/>
        </p:spPr>
        <p:txBody>
          <a:bodyPr wrap="square">
            <a:spAutoFit/>
          </a:bodyPr>
          <a:lstStyle/>
          <a:p>
            <a:pPr>
              <a:defRPr sz="1300" b="0">
                <a:solidFill>
                  <a:srgbClr val="1E3040"/>
                </a:solidFill>
              </a:defRPr>
            </a:pPr>
            <a:r>
              <a:rPr b="1" i="1"/>
              <a:t>Implication</a:t>
            </a:r>
            <a:r>
              <a:t>: an atlas should connect movement/use to season and population, not only species occurrence.</a:t>
            </a:r>
          </a:p>
        </p:txBody>
      </p:sp>
      <p:sp>
        <p:nvSpPr>
          <p:cNvPr id="19" name="Rounded Rectangle 18">
            <a:extLst>
              <a:ext uri="{FF2B5EF4-FFF2-40B4-BE49-F238E27FC236}">
                <a16:creationId xmlns:a16="http://schemas.microsoft.com/office/drawing/2014/main" id="{BB8D1B32-5A5B-70C7-F095-D3D495F7C27D}"/>
              </a:ext>
            </a:extLst>
          </p:cNvPr>
          <p:cNvSpPr/>
          <p:nvPr/>
        </p:nvSpPr>
        <p:spPr>
          <a:xfrm>
            <a:off x="6355080" y="1417320"/>
            <a:ext cx="4892040" cy="448056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a:extLst>
              <a:ext uri="{FF2B5EF4-FFF2-40B4-BE49-F238E27FC236}">
                <a16:creationId xmlns:a16="http://schemas.microsoft.com/office/drawing/2014/main" id="{1C205F17-AD90-8B8F-F8D1-6C4AD2116819}"/>
              </a:ext>
            </a:extLst>
          </p:cNvPr>
          <p:cNvSpPr/>
          <p:nvPr/>
        </p:nvSpPr>
        <p:spPr>
          <a:xfrm>
            <a:off x="6565392" y="1627631"/>
            <a:ext cx="4315968" cy="374619"/>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E3040"/>
                </a:solidFill>
              </a:defRPr>
            </a:pPr>
            <a:r>
              <a:rPr sz="1400"/>
              <a:t>Dunlin </a:t>
            </a:r>
            <a:r>
              <a:rPr lang="en-GB" sz="1400" i="1"/>
              <a:t>Calidris </a:t>
            </a:r>
            <a:r>
              <a:rPr lang="en-GB" sz="1400" i="1" err="1"/>
              <a:t>alpina</a:t>
            </a:r>
            <a:r>
              <a:rPr sz="1400"/>
              <a:t> </a:t>
            </a:r>
            <a:r>
              <a:rPr sz="1600"/>
              <a:t>Ramsar</a:t>
            </a:r>
            <a:r>
              <a:rPr sz="1400"/>
              <a:t> Criterion 6</a:t>
            </a:r>
          </a:p>
        </p:txBody>
      </p:sp>
      <p:sp>
        <p:nvSpPr>
          <p:cNvPr id="21" name="TextBox 20">
            <a:extLst>
              <a:ext uri="{FF2B5EF4-FFF2-40B4-BE49-F238E27FC236}">
                <a16:creationId xmlns:a16="http://schemas.microsoft.com/office/drawing/2014/main" id="{93AD2F21-3717-E092-BB55-B8976559C3B0}"/>
              </a:ext>
            </a:extLst>
          </p:cNvPr>
          <p:cNvSpPr txBox="1"/>
          <p:nvPr/>
        </p:nvSpPr>
        <p:spPr>
          <a:xfrm>
            <a:off x="6583680" y="2084831"/>
            <a:ext cx="4160520" cy="502920"/>
          </a:xfrm>
          <a:prstGeom prst="rect">
            <a:avLst/>
          </a:prstGeom>
          <a:noFill/>
        </p:spPr>
        <p:txBody>
          <a:bodyPr wrap="square">
            <a:spAutoFit/>
          </a:bodyPr>
          <a:lstStyle/>
          <a:p>
            <a:pPr>
              <a:defRPr sz="1400" b="1">
                <a:solidFill>
                  <a:srgbClr val="1E3040"/>
                </a:solidFill>
              </a:defRPr>
            </a:pPr>
            <a:r>
              <a:t>A count only becomes meaningful when matched to the correct population threshold</a:t>
            </a:r>
          </a:p>
        </p:txBody>
      </p:sp>
      <p:sp>
        <p:nvSpPr>
          <p:cNvPr id="22" name="Rounded Rectangle 21">
            <a:extLst>
              <a:ext uri="{FF2B5EF4-FFF2-40B4-BE49-F238E27FC236}">
                <a16:creationId xmlns:a16="http://schemas.microsoft.com/office/drawing/2014/main" id="{16D719B0-39E2-0FC9-FB41-F89EBBA7180E}"/>
              </a:ext>
            </a:extLst>
          </p:cNvPr>
          <p:cNvSpPr/>
          <p:nvPr/>
        </p:nvSpPr>
        <p:spPr>
          <a:xfrm>
            <a:off x="6583680" y="2834640"/>
            <a:ext cx="1965960" cy="1508760"/>
          </a:xfrm>
          <a:prstGeom prst="roundRect">
            <a:avLst/>
          </a:prstGeom>
          <a:solidFill>
            <a:srgbClr val="F1F8DC"/>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72D34970-8259-1FF7-A512-977F3D318DF8}"/>
              </a:ext>
            </a:extLst>
          </p:cNvPr>
          <p:cNvSpPr txBox="1"/>
          <p:nvPr/>
        </p:nvSpPr>
        <p:spPr>
          <a:xfrm>
            <a:off x="6766560" y="2999232"/>
            <a:ext cx="1508760" cy="457200"/>
          </a:xfrm>
          <a:prstGeom prst="rect">
            <a:avLst/>
          </a:prstGeom>
          <a:noFill/>
        </p:spPr>
        <p:txBody>
          <a:bodyPr wrap="square">
            <a:spAutoFit/>
          </a:bodyPr>
          <a:lstStyle/>
          <a:p>
            <a:pPr algn="ctr">
              <a:defRPr sz="1400" b="1">
                <a:solidFill>
                  <a:srgbClr val="1E3040"/>
                </a:solidFill>
              </a:defRPr>
            </a:pPr>
            <a:r>
              <a:t>Baltic</a:t>
            </a:r>
            <a:br>
              <a:rPr/>
            </a:br>
            <a:r>
              <a:t>population</a:t>
            </a:r>
          </a:p>
        </p:txBody>
      </p:sp>
      <p:sp>
        <p:nvSpPr>
          <p:cNvPr id="24" name="TextBox 23">
            <a:extLst>
              <a:ext uri="{FF2B5EF4-FFF2-40B4-BE49-F238E27FC236}">
                <a16:creationId xmlns:a16="http://schemas.microsoft.com/office/drawing/2014/main" id="{F620424D-88E6-CE48-4865-1A7D4FC4BF63}"/>
              </a:ext>
            </a:extLst>
          </p:cNvPr>
          <p:cNvSpPr txBox="1"/>
          <p:nvPr/>
        </p:nvSpPr>
        <p:spPr>
          <a:xfrm>
            <a:off x="6766560" y="3639312"/>
            <a:ext cx="1508760" cy="461665"/>
          </a:xfrm>
          <a:prstGeom prst="rect">
            <a:avLst/>
          </a:prstGeom>
          <a:noFill/>
        </p:spPr>
        <p:txBody>
          <a:bodyPr wrap="square">
            <a:spAutoFit/>
          </a:bodyPr>
          <a:lstStyle/>
          <a:p>
            <a:pPr algn="ctr">
              <a:defRPr sz="1200" b="0">
                <a:solidFill>
                  <a:srgbClr val="1E3040"/>
                </a:solidFill>
              </a:defRPr>
            </a:pPr>
            <a:r>
              <a:t>1% threshold</a:t>
            </a:r>
            <a:br>
              <a:rPr/>
            </a:br>
            <a:r>
              <a:rPr lang="en-NL"/>
              <a:t>≈ </a:t>
            </a:r>
            <a:r>
              <a:t>10 birds</a:t>
            </a:r>
          </a:p>
        </p:txBody>
      </p:sp>
      <p:sp>
        <p:nvSpPr>
          <p:cNvPr id="25" name="Rounded Rectangle 24">
            <a:extLst>
              <a:ext uri="{FF2B5EF4-FFF2-40B4-BE49-F238E27FC236}">
                <a16:creationId xmlns:a16="http://schemas.microsoft.com/office/drawing/2014/main" id="{8016564E-ED8A-F1F7-68F4-EAF07BD3EB71}"/>
              </a:ext>
            </a:extLst>
          </p:cNvPr>
          <p:cNvSpPr/>
          <p:nvPr/>
        </p:nvSpPr>
        <p:spPr>
          <a:xfrm>
            <a:off x="8915400" y="2834640"/>
            <a:ext cx="1965960" cy="1508760"/>
          </a:xfrm>
          <a:prstGeom prst="roundRect">
            <a:avLst/>
          </a:prstGeom>
          <a:solidFill>
            <a:srgbClr val="E1F5F8"/>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7DA9D0BC-23F8-5FB8-6BBF-ABC176ADB974}"/>
              </a:ext>
            </a:extLst>
          </p:cNvPr>
          <p:cNvSpPr txBox="1"/>
          <p:nvPr/>
        </p:nvSpPr>
        <p:spPr>
          <a:xfrm>
            <a:off x="9098280" y="2999232"/>
            <a:ext cx="1508760" cy="523220"/>
          </a:xfrm>
          <a:prstGeom prst="rect">
            <a:avLst/>
          </a:prstGeom>
          <a:noFill/>
        </p:spPr>
        <p:txBody>
          <a:bodyPr wrap="square">
            <a:spAutoFit/>
          </a:bodyPr>
          <a:lstStyle/>
          <a:p>
            <a:pPr algn="ctr">
              <a:defRPr sz="1400" b="1">
                <a:solidFill>
                  <a:srgbClr val="1E3040"/>
                </a:solidFill>
              </a:defRPr>
            </a:pPr>
            <a:r>
              <a:t>Large</a:t>
            </a:r>
            <a:br>
              <a:rPr/>
            </a:br>
            <a:r>
              <a:rPr lang="nl-NL" i="1"/>
              <a:t>alpina</a:t>
            </a:r>
            <a:r>
              <a:rPr lang="nl-NL"/>
              <a:t> </a:t>
            </a:r>
            <a:r>
              <a:t>population</a:t>
            </a:r>
          </a:p>
        </p:txBody>
      </p:sp>
      <p:sp>
        <p:nvSpPr>
          <p:cNvPr id="27" name="TextBox 26">
            <a:extLst>
              <a:ext uri="{FF2B5EF4-FFF2-40B4-BE49-F238E27FC236}">
                <a16:creationId xmlns:a16="http://schemas.microsoft.com/office/drawing/2014/main" id="{3CDF6D7B-0058-9D37-E00F-7290C754C902}"/>
              </a:ext>
            </a:extLst>
          </p:cNvPr>
          <p:cNvSpPr txBox="1"/>
          <p:nvPr/>
        </p:nvSpPr>
        <p:spPr>
          <a:xfrm>
            <a:off x="9098280" y="3639312"/>
            <a:ext cx="1508760" cy="411480"/>
          </a:xfrm>
          <a:prstGeom prst="rect">
            <a:avLst/>
          </a:prstGeom>
          <a:noFill/>
        </p:spPr>
        <p:txBody>
          <a:bodyPr wrap="square">
            <a:spAutoFit/>
          </a:bodyPr>
          <a:lstStyle/>
          <a:p>
            <a:pPr algn="ctr">
              <a:defRPr sz="1200" b="0">
                <a:solidFill>
                  <a:srgbClr val="1E3040"/>
                </a:solidFill>
              </a:defRPr>
            </a:pPr>
            <a:r>
              <a:t>1% threshold</a:t>
            </a:r>
            <a:br>
              <a:rPr/>
            </a:br>
            <a:r>
              <a:t>≈ 13,300 birds</a:t>
            </a:r>
          </a:p>
        </p:txBody>
      </p:sp>
      <p:cxnSp>
        <p:nvCxnSpPr>
          <p:cNvPr id="28" name="Connector 31">
            <a:extLst>
              <a:ext uri="{FF2B5EF4-FFF2-40B4-BE49-F238E27FC236}">
                <a16:creationId xmlns:a16="http://schemas.microsoft.com/office/drawing/2014/main" id="{EB56CE7B-3FA5-7D45-D5C1-39BA67427F5C}"/>
              </a:ext>
            </a:extLst>
          </p:cNvPr>
          <p:cNvCxnSpPr/>
          <p:nvPr/>
        </p:nvCxnSpPr>
        <p:spPr>
          <a:xfrm>
            <a:off x="7543800" y="4526280"/>
            <a:ext cx="0" cy="457200"/>
          </a:xfrm>
          <a:prstGeom prst="line">
            <a:avLst/>
          </a:prstGeom>
          <a:ln w="25400">
            <a:solidFill>
              <a:srgbClr val="A6C42E"/>
            </a:solidFill>
          </a:ln>
        </p:spPr>
        <p:style>
          <a:lnRef idx="2">
            <a:schemeClr val="accent1"/>
          </a:lnRef>
          <a:fillRef idx="0">
            <a:schemeClr val="accent1"/>
          </a:fillRef>
          <a:effectRef idx="1">
            <a:schemeClr val="accent1"/>
          </a:effectRef>
          <a:fontRef idx="minor">
            <a:schemeClr val="tx1"/>
          </a:fontRef>
        </p:style>
      </p:cxnSp>
      <p:cxnSp>
        <p:nvCxnSpPr>
          <p:cNvPr id="29" name="Connector 32">
            <a:extLst>
              <a:ext uri="{FF2B5EF4-FFF2-40B4-BE49-F238E27FC236}">
                <a16:creationId xmlns:a16="http://schemas.microsoft.com/office/drawing/2014/main" id="{8D062B9E-79D1-63A3-D806-79327630C86E}"/>
              </a:ext>
            </a:extLst>
          </p:cNvPr>
          <p:cNvCxnSpPr/>
          <p:nvPr/>
        </p:nvCxnSpPr>
        <p:spPr>
          <a:xfrm>
            <a:off x="9893808" y="4526280"/>
            <a:ext cx="0" cy="457200"/>
          </a:xfrm>
          <a:prstGeom prst="line">
            <a:avLst/>
          </a:prstGeom>
          <a:ln w="25400">
            <a:solidFill>
              <a:srgbClr val="0084A0"/>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8CDCCB6F-0990-673D-6B98-94D273301345}"/>
              </a:ext>
            </a:extLst>
          </p:cNvPr>
          <p:cNvSpPr txBox="1"/>
          <p:nvPr/>
        </p:nvSpPr>
        <p:spPr>
          <a:xfrm>
            <a:off x="6720840" y="5029200"/>
            <a:ext cx="3931920" cy="292608"/>
          </a:xfrm>
          <a:prstGeom prst="rect">
            <a:avLst/>
          </a:prstGeom>
          <a:noFill/>
        </p:spPr>
        <p:txBody>
          <a:bodyPr wrap="square">
            <a:spAutoFit/>
          </a:bodyPr>
          <a:lstStyle/>
          <a:p>
            <a:pPr algn="ctr">
              <a:defRPr sz="1300" b="1">
                <a:solidFill>
                  <a:srgbClr val="1E3040"/>
                </a:solidFill>
              </a:defRPr>
            </a:pPr>
            <a:r>
              <a:t>Same species, very different site-designation implications</a:t>
            </a:r>
          </a:p>
        </p:txBody>
      </p:sp>
      <p:sp>
        <p:nvSpPr>
          <p:cNvPr id="31" name="TextBox 30">
            <a:extLst>
              <a:ext uri="{FF2B5EF4-FFF2-40B4-BE49-F238E27FC236}">
                <a16:creationId xmlns:a16="http://schemas.microsoft.com/office/drawing/2014/main" id="{1C4E37B8-AB44-0A7A-B921-FB5FC8389CF4}"/>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35" name="Title 1">
            <a:extLst>
              <a:ext uri="{FF2B5EF4-FFF2-40B4-BE49-F238E27FC236}">
                <a16:creationId xmlns:a16="http://schemas.microsoft.com/office/drawing/2014/main" id="{820C2FFB-6D9F-03DA-CE02-C51B9B801D73}"/>
              </a:ext>
            </a:extLst>
          </p:cNvPr>
          <p:cNvSpPr>
            <a:spLocks noGrp="1"/>
          </p:cNvSpPr>
          <p:nvPr>
            <p:ph type="title"/>
          </p:nvPr>
        </p:nvSpPr>
        <p:spPr>
          <a:xfrm>
            <a:off x="377824" y="184150"/>
            <a:ext cx="11219443" cy="1131888"/>
          </a:xfrm>
        </p:spPr>
        <p:txBody>
          <a:bodyPr/>
          <a:lstStyle/>
          <a:p>
            <a:r>
              <a:rPr lang="en-GB"/>
              <a:t>Status, trends and thresholds give observations meaning</a:t>
            </a:r>
            <a:endParaRPr/>
          </a:p>
        </p:txBody>
      </p:sp>
    </p:spTree>
    <p:extLst>
      <p:ext uri="{BB962C8B-B14F-4D97-AF65-F5344CB8AC3E}">
        <p14:creationId xmlns:p14="http://schemas.microsoft.com/office/powerpoint/2010/main" val="382431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2" y="64991"/>
            <a:ext cx="9547618" cy="1132301"/>
          </a:xfrm>
        </p:spPr>
        <p:txBody>
          <a:bodyPr/>
          <a:lstStyle/>
          <a:p>
            <a:r>
              <a:rPr lang="en-GB"/>
              <a:t>CSN Tool: interpreted information for policy users</a:t>
            </a:r>
            <a:endParaRP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18" name="TextBox 17"/>
          <p:cNvSpPr txBox="1"/>
          <p:nvPr/>
        </p:nvSpPr>
        <p:spPr>
          <a:xfrm>
            <a:off x="1221607" y="5065913"/>
            <a:ext cx="10149840" cy="329321"/>
          </a:xfrm>
          <a:prstGeom prst="rect">
            <a:avLst/>
          </a:prstGeom>
          <a:noFill/>
        </p:spPr>
        <p:txBody>
          <a:bodyPr wrap="square" lIns="18288" tIns="18288" rIns="18288" bIns="18288">
            <a:spAutoFit/>
          </a:bodyPr>
          <a:lstStyle/>
          <a:p>
            <a:pPr algn="ctr">
              <a:defRPr sz="1900" b="1" i="0">
                <a:solidFill>
                  <a:srgbClr val="00495B"/>
                </a:solidFill>
                <a:latin typeface="Arial"/>
              </a:defRPr>
            </a:pPr>
            <a:r>
              <a:rPr lang="nl-NL"/>
              <a:t>The </a:t>
            </a:r>
            <a:r>
              <a:t>added value comes from </a:t>
            </a:r>
            <a:r>
              <a:rPr err="1"/>
              <a:t>organising</a:t>
            </a:r>
            <a:r>
              <a:t> information around conservation questions.</a:t>
            </a:r>
          </a:p>
        </p:txBody>
      </p:sp>
      <p:sp>
        <p:nvSpPr>
          <p:cNvPr id="19" name="Rounded Rectangle 18">
            <a:extLst>
              <a:ext uri="{FF2B5EF4-FFF2-40B4-BE49-F238E27FC236}">
                <a16:creationId xmlns:a16="http://schemas.microsoft.com/office/drawing/2014/main" id="{7A4621B9-C46A-79F1-6B53-275250CC498E}"/>
              </a:ext>
            </a:extLst>
          </p:cNvPr>
          <p:cNvSpPr/>
          <p:nvPr/>
        </p:nvSpPr>
        <p:spPr>
          <a:xfrm>
            <a:off x="1975104" y="1560642"/>
            <a:ext cx="2395728" cy="420624"/>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50" b="1">
                <a:solidFill>
                  <a:srgbClr val="00495B"/>
                </a:solidFill>
                <a:latin typeface="Arial"/>
              </a:defRPr>
            </a:pPr>
            <a:r>
              <a:t>Species occurrence</a:t>
            </a:r>
            <a:br>
              <a:rPr/>
            </a:br>
            <a:r>
              <a:t>&amp; counts</a:t>
            </a:r>
          </a:p>
        </p:txBody>
      </p:sp>
      <p:cxnSp>
        <p:nvCxnSpPr>
          <p:cNvPr id="20" name="Connector 6">
            <a:extLst>
              <a:ext uri="{FF2B5EF4-FFF2-40B4-BE49-F238E27FC236}">
                <a16:creationId xmlns:a16="http://schemas.microsoft.com/office/drawing/2014/main" id="{C07F7331-4921-A03B-C95A-B1AE7FD6CCBD}"/>
              </a:ext>
            </a:extLst>
          </p:cNvPr>
          <p:cNvCxnSpPr>
            <a:cxnSpLocks/>
          </p:cNvCxnSpPr>
          <p:nvPr/>
        </p:nvCxnSpPr>
        <p:spPr>
          <a:xfrm>
            <a:off x="4416552" y="1770954"/>
            <a:ext cx="1143000" cy="1143000"/>
          </a:xfrm>
          <a:prstGeom prst="line">
            <a:avLst/>
          </a:prstGeom>
          <a:ln w="15240">
            <a:solidFill>
              <a:srgbClr val="0086AA"/>
            </a:solidFill>
          </a:ln>
        </p:spPr>
        <p:style>
          <a:lnRef idx="2">
            <a:schemeClr val="accent1"/>
          </a:lnRef>
          <a:fillRef idx="0">
            <a:schemeClr val="accent1"/>
          </a:fillRef>
          <a:effectRef idx="1">
            <a:schemeClr val="accent1"/>
          </a:effectRef>
          <a:fontRef idx="minor">
            <a:schemeClr val="tx1"/>
          </a:fontRef>
        </p:style>
      </p:cxnSp>
      <p:sp>
        <p:nvSpPr>
          <p:cNvPr id="21" name="Rounded Rectangle 20">
            <a:extLst>
              <a:ext uri="{FF2B5EF4-FFF2-40B4-BE49-F238E27FC236}">
                <a16:creationId xmlns:a16="http://schemas.microsoft.com/office/drawing/2014/main" id="{598C872A-20B5-1C0E-5B42-C820A544AA6B}"/>
              </a:ext>
            </a:extLst>
          </p:cNvPr>
          <p:cNvSpPr/>
          <p:nvPr/>
        </p:nvSpPr>
        <p:spPr>
          <a:xfrm>
            <a:off x="1975104" y="2164146"/>
            <a:ext cx="2395728" cy="420624"/>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50" b="1">
                <a:solidFill>
                  <a:srgbClr val="758C16"/>
                </a:solidFill>
                <a:latin typeface="Arial"/>
              </a:defRPr>
            </a:pPr>
            <a:r>
              <a:t>Population</a:t>
            </a:r>
            <a:br/>
            <a:r>
              <a:t>boundaries</a:t>
            </a:r>
          </a:p>
        </p:txBody>
      </p:sp>
      <p:cxnSp>
        <p:nvCxnSpPr>
          <p:cNvPr id="22" name="Connector 8">
            <a:extLst>
              <a:ext uri="{FF2B5EF4-FFF2-40B4-BE49-F238E27FC236}">
                <a16:creationId xmlns:a16="http://schemas.microsoft.com/office/drawing/2014/main" id="{955BFF5C-8AC3-4239-2F9F-332F05DEFD0F}"/>
              </a:ext>
            </a:extLst>
          </p:cNvPr>
          <p:cNvCxnSpPr>
            <a:cxnSpLocks/>
          </p:cNvCxnSpPr>
          <p:nvPr/>
        </p:nvCxnSpPr>
        <p:spPr>
          <a:xfrm>
            <a:off x="4416552" y="2374458"/>
            <a:ext cx="1143000" cy="539496"/>
          </a:xfrm>
          <a:prstGeom prst="line">
            <a:avLst/>
          </a:prstGeom>
          <a:ln w="15240">
            <a:solidFill>
              <a:srgbClr val="0086AA"/>
            </a:solidFill>
          </a:ln>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8A95D635-59F2-6568-7DC3-8297754A36AC}"/>
              </a:ext>
            </a:extLst>
          </p:cNvPr>
          <p:cNvSpPr/>
          <p:nvPr/>
        </p:nvSpPr>
        <p:spPr>
          <a:xfrm>
            <a:off x="1975104" y="2767650"/>
            <a:ext cx="2395728" cy="420624"/>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50" b="1">
                <a:solidFill>
                  <a:srgbClr val="00495B"/>
                </a:solidFill>
                <a:latin typeface="Arial"/>
              </a:defRPr>
            </a:pPr>
            <a:r>
              <a:t>Estimates, status</a:t>
            </a:r>
            <a:br/>
            <a:r>
              <a:t>&amp; trends</a:t>
            </a:r>
          </a:p>
        </p:txBody>
      </p:sp>
      <p:cxnSp>
        <p:nvCxnSpPr>
          <p:cNvPr id="24" name="Connector 10">
            <a:extLst>
              <a:ext uri="{FF2B5EF4-FFF2-40B4-BE49-F238E27FC236}">
                <a16:creationId xmlns:a16="http://schemas.microsoft.com/office/drawing/2014/main" id="{DCF9A522-61E7-7743-8EFB-41EF2E6C3CFF}"/>
              </a:ext>
            </a:extLst>
          </p:cNvPr>
          <p:cNvCxnSpPr>
            <a:cxnSpLocks/>
          </p:cNvCxnSpPr>
          <p:nvPr/>
        </p:nvCxnSpPr>
        <p:spPr>
          <a:xfrm flipV="1">
            <a:off x="4416552" y="2913954"/>
            <a:ext cx="1143000" cy="64008"/>
          </a:xfrm>
          <a:prstGeom prst="line">
            <a:avLst/>
          </a:prstGeom>
          <a:ln w="15240">
            <a:solidFill>
              <a:srgbClr val="0086AA"/>
            </a:solidFill>
          </a:ln>
        </p:spPr>
        <p:style>
          <a:lnRef idx="2">
            <a:schemeClr val="accent1"/>
          </a:lnRef>
          <a:fillRef idx="0">
            <a:schemeClr val="accent1"/>
          </a:fillRef>
          <a:effectRef idx="1">
            <a:schemeClr val="accent1"/>
          </a:effectRef>
          <a:fontRef idx="minor">
            <a:schemeClr val="tx1"/>
          </a:fontRef>
        </p:style>
      </p:cxnSp>
      <p:sp>
        <p:nvSpPr>
          <p:cNvPr id="25" name="Rounded Rectangle 24">
            <a:extLst>
              <a:ext uri="{FF2B5EF4-FFF2-40B4-BE49-F238E27FC236}">
                <a16:creationId xmlns:a16="http://schemas.microsoft.com/office/drawing/2014/main" id="{A3F60F17-4A95-A1DD-EA9B-B77EFD775B31}"/>
              </a:ext>
            </a:extLst>
          </p:cNvPr>
          <p:cNvSpPr/>
          <p:nvPr/>
        </p:nvSpPr>
        <p:spPr>
          <a:xfrm>
            <a:off x="1975104" y="3371154"/>
            <a:ext cx="2395728" cy="420624"/>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50" b="1">
                <a:solidFill>
                  <a:srgbClr val="758C16"/>
                </a:solidFill>
                <a:latin typeface="Arial"/>
              </a:defRPr>
            </a:pPr>
            <a:r>
              <a:rPr lang="nl-NL" err="1"/>
              <a:t>Thresholds</a:t>
            </a:r>
            <a:r>
              <a:rPr lang="nl-NL"/>
              <a:t> (1%)</a:t>
            </a:r>
            <a:endParaRPr/>
          </a:p>
        </p:txBody>
      </p:sp>
      <p:cxnSp>
        <p:nvCxnSpPr>
          <p:cNvPr id="26" name="Connector 12">
            <a:extLst>
              <a:ext uri="{FF2B5EF4-FFF2-40B4-BE49-F238E27FC236}">
                <a16:creationId xmlns:a16="http://schemas.microsoft.com/office/drawing/2014/main" id="{F87EC5D5-7C8B-CCE9-E0F3-E9A63C041E52}"/>
              </a:ext>
            </a:extLst>
          </p:cNvPr>
          <p:cNvCxnSpPr>
            <a:cxnSpLocks/>
          </p:cNvCxnSpPr>
          <p:nvPr/>
        </p:nvCxnSpPr>
        <p:spPr>
          <a:xfrm flipV="1">
            <a:off x="4416552" y="2913954"/>
            <a:ext cx="1143000" cy="667512"/>
          </a:xfrm>
          <a:prstGeom prst="line">
            <a:avLst/>
          </a:prstGeom>
          <a:ln w="15240">
            <a:solidFill>
              <a:srgbClr val="0086AA"/>
            </a:solidFill>
          </a:ln>
        </p:spPr>
        <p:style>
          <a:lnRef idx="2">
            <a:schemeClr val="accent1"/>
          </a:lnRef>
          <a:fillRef idx="0">
            <a:schemeClr val="accent1"/>
          </a:fillRef>
          <a:effectRef idx="1">
            <a:schemeClr val="accent1"/>
          </a:effectRef>
          <a:fontRef idx="minor">
            <a:schemeClr val="tx1"/>
          </a:fontRef>
        </p:style>
      </p:cxnSp>
      <p:sp>
        <p:nvSpPr>
          <p:cNvPr id="27" name="Rounded Rectangle 26">
            <a:extLst>
              <a:ext uri="{FF2B5EF4-FFF2-40B4-BE49-F238E27FC236}">
                <a16:creationId xmlns:a16="http://schemas.microsoft.com/office/drawing/2014/main" id="{63B5BA9E-67B2-0606-0BB2-705E0FC91B51}"/>
              </a:ext>
            </a:extLst>
          </p:cNvPr>
          <p:cNvSpPr/>
          <p:nvPr/>
        </p:nvSpPr>
        <p:spPr>
          <a:xfrm>
            <a:off x="1975104" y="3974658"/>
            <a:ext cx="2395728" cy="420624"/>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50" b="1">
                <a:solidFill>
                  <a:srgbClr val="00495B"/>
                </a:solidFill>
                <a:latin typeface="Arial"/>
              </a:defRPr>
            </a:pPr>
            <a:r>
              <a:t>Practical checks</a:t>
            </a:r>
            <a:br>
              <a:rPr/>
            </a:br>
            <a:r>
              <a:t>e.g. look-alike</a:t>
            </a:r>
            <a:r>
              <a:rPr lang="nl-NL"/>
              <a:t> species</a:t>
            </a:r>
            <a:endParaRPr/>
          </a:p>
        </p:txBody>
      </p:sp>
      <p:cxnSp>
        <p:nvCxnSpPr>
          <p:cNvPr id="28" name="Connector 14">
            <a:extLst>
              <a:ext uri="{FF2B5EF4-FFF2-40B4-BE49-F238E27FC236}">
                <a16:creationId xmlns:a16="http://schemas.microsoft.com/office/drawing/2014/main" id="{CCE749AF-1760-5C68-132E-24EAB587F303}"/>
              </a:ext>
            </a:extLst>
          </p:cNvPr>
          <p:cNvCxnSpPr>
            <a:cxnSpLocks/>
          </p:cNvCxnSpPr>
          <p:nvPr/>
        </p:nvCxnSpPr>
        <p:spPr>
          <a:xfrm flipV="1">
            <a:off x="4416552" y="2913954"/>
            <a:ext cx="1143000" cy="1271016"/>
          </a:xfrm>
          <a:prstGeom prst="line">
            <a:avLst/>
          </a:prstGeom>
          <a:ln w="15240">
            <a:solidFill>
              <a:srgbClr val="0086AA"/>
            </a:solidFill>
          </a:ln>
        </p:spPr>
        <p:style>
          <a:lnRef idx="2">
            <a:schemeClr val="accent1"/>
          </a:lnRef>
          <a:fillRef idx="0">
            <a:schemeClr val="accent1"/>
          </a:fillRef>
          <a:effectRef idx="1">
            <a:schemeClr val="accent1"/>
          </a:effectRef>
          <a:fontRef idx="minor">
            <a:schemeClr val="tx1"/>
          </a:fontRef>
        </p:style>
      </p:cxnSp>
      <p:sp>
        <p:nvSpPr>
          <p:cNvPr id="29" name="Rounded Rectangle 28">
            <a:extLst>
              <a:ext uri="{FF2B5EF4-FFF2-40B4-BE49-F238E27FC236}">
                <a16:creationId xmlns:a16="http://schemas.microsoft.com/office/drawing/2014/main" id="{F419F758-17D2-B827-E866-68905E8F0EB4}"/>
              </a:ext>
            </a:extLst>
          </p:cNvPr>
          <p:cNvSpPr/>
          <p:nvPr/>
        </p:nvSpPr>
        <p:spPr>
          <a:xfrm>
            <a:off x="5513832" y="2120699"/>
            <a:ext cx="2103120" cy="1612189"/>
          </a:xfrm>
          <a:prstGeom prst="roundRect">
            <a:avLst/>
          </a:prstGeom>
          <a:solidFill>
            <a:srgbClr val="0086A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2100" b="1">
                <a:solidFill>
                  <a:srgbClr val="FFFFFF"/>
                </a:solidFill>
                <a:latin typeface="Arial"/>
              </a:defRPr>
            </a:pPr>
            <a:r>
              <a:t>CSN</a:t>
            </a:r>
            <a:br/>
            <a:r>
              <a:t>Tool</a:t>
            </a:r>
          </a:p>
        </p:txBody>
      </p:sp>
      <p:cxnSp>
        <p:nvCxnSpPr>
          <p:cNvPr id="30" name="Connector 16">
            <a:extLst>
              <a:ext uri="{FF2B5EF4-FFF2-40B4-BE49-F238E27FC236}">
                <a16:creationId xmlns:a16="http://schemas.microsoft.com/office/drawing/2014/main" id="{F12B4C2B-8A4A-3186-6A62-893338D6F3A2}"/>
              </a:ext>
            </a:extLst>
          </p:cNvPr>
          <p:cNvCxnSpPr>
            <a:cxnSpLocks/>
          </p:cNvCxnSpPr>
          <p:nvPr/>
        </p:nvCxnSpPr>
        <p:spPr>
          <a:xfrm flipV="1">
            <a:off x="7616952" y="1972122"/>
            <a:ext cx="621792" cy="941832"/>
          </a:xfrm>
          <a:prstGeom prst="line">
            <a:avLst/>
          </a:prstGeom>
          <a:ln w="17780">
            <a:solidFill>
              <a:srgbClr val="0086AA"/>
            </a:solidFill>
          </a:ln>
        </p:spPr>
        <p:style>
          <a:lnRef idx="2">
            <a:schemeClr val="accent1"/>
          </a:lnRef>
          <a:fillRef idx="0">
            <a:schemeClr val="accent1"/>
          </a:fillRef>
          <a:effectRef idx="1">
            <a:schemeClr val="accent1"/>
          </a:effectRef>
          <a:fontRef idx="minor">
            <a:schemeClr val="tx1"/>
          </a:fontRef>
        </p:style>
      </p:cxnSp>
      <p:sp>
        <p:nvSpPr>
          <p:cNvPr id="31" name="Rounded Rectangle 30">
            <a:extLst>
              <a:ext uri="{FF2B5EF4-FFF2-40B4-BE49-F238E27FC236}">
                <a16:creationId xmlns:a16="http://schemas.microsoft.com/office/drawing/2014/main" id="{863AB320-7400-6E6B-3F77-2C93BED7E19D}"/>
              </a:ext>
            </a:extLst>
          </p:cNvPr>
          <p:cNvSpPr/>
          <p:nvPr/>
        </p:nvSpPr>
        <p:spPr>
          <a:xfrm>
            <a:off x="8238744" y="1697802"/>
            <a:ext cx="2011680" cy="566928"/>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70" b="1">
                <a:solidFill>
                  <a:srgbClr val="00495B"/>
                </a:solidFill>
                <a:latin typeface="Arial"/>
              </a:defRPr>
            </a:pPr>
            <a:r>
              <a:t>Which population</a:t>
            </a:r>
            <a:br/>
            <a:r>
              <a:t>occurs here?</a:t>
            </a:r>
          </a:p>
        </p:txBody>
      </p:sp>
      <p:cxnSp>
        <p:nvCxnSpPr>
          <p:cNvPr id="32" name="Connector 18">
            <a:extLst>
              <a:ext uri="{FF2B5EF4-FFF2-40B4-BE49-F238E27FC236}">
                <a16:creationId xmlns:a16="http://schemas.microsoft.com/office/drawing/2014/main" id="{B7E927FB-35DE-6DE4-BD7D-E6907C08F670}"/>
              </a:ext>
            </a:extLst>
          </p:cNvPr>
          <p:cNvCxnSpPr>
            <a:cxnSpLocks/>
          </p:cNvCxnSpPr>
          <p:nvPr/>
        </p:nvCxnSpPr>
        <p:spPr>
          <a:xfrm flipV="1">
            <a:off x="7616952" y="2913817"/>
            <a:ext cx="621792" cy="137"/>
          </a:xfrm>
          <a:prstGeom prst="line">
            <a:avLst/>
          </a:prstGeom>
          <a:ln w="17780">
            <a:solidFill>
              <a:srgbClr val="0086AA"/>
            </a:solidFill>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D7471C86-B234-4A6D-2A25-47AE2C0B5D80}"/>
              </a:ext>
            </a:extLst>
          </p:cNvPr>
          <p:cNvSpPr/>
          <p:nvPr/>
        </p:nvSpPr>
        <p:spPr>
          <a:xfrm>
            <a:off x="8238744" y="2630422"/>
            <a:ext cx="2011680" cy="566928"/>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70" b="1">
                <a:solidFill>
                  <a:srgbClr val="758C16"/>
                </a:solidFill>
                <a:latin typeface="Arial"/>
              </a:defRPr>
            </a:pPr>
            <a:r>
              <a:rPr lang="nl-NL" sz="1150"/>
              <a:t>Internationally important sites?</a:t>
            </a:r>
            <a:endParaRPr/>
          </a:p>
        </p:txBody>
      </p:sp>
      <p:cxnSp>
        <p:nvCxnSpPr>
          <p:cNvPr id="34" name="Connector 20">
            <a:extLst>
              <a:ext uri="{FF2B5EF4-FFF2-40B4-BE49-F238E27FC236}">
                <a16:creationId xmlns:a16="http://schemas.microsoft.com/office/drawing/2014/main" id="{71A68A86-A199-1AD2-CC08-C133D026265C}"/>
              </a:ext>
            </a:extLst>
          </p:cNvPr>
          <p:cNvCxnSpPr>
            <a:cxnSpLocks/>
          </p:cNvCxnSpPr>
          <p:nvPr/>
        </p:nvCxnSpPr>
        <p:spPr>
          <a:xfrm>
            <a:off x="7616952" y="2913954"/>
            <a:ext cx="621792" cy="822959"/>
          </a:xfrm>
          <a:prstGeom prst="line">
            <a:avLst/>
          </a:prstGeom>
          <a:ln w="17780">
            <a:solidFill>
              <a:srgbClr val="0086AA"/>
            </a:solidFill>
          </a:ln>
        </p:spPr>
        <p:style>
          <a:lnRef idx="2">
            <a:schemeClr val="accent1"/>
          </a:lnRef>
          <a:fillRef idx="0">
            <a:schemeClr val="accent1"/>
          </a:fillRef>
          <a:effectRef idx="1">
            <a:schemeClr val="accent1"/>
          </a:effectRef>
          <a:fontRef idx="minor">
            <a:schemeClr val="tx1"/>
          </a:fontRef>
        </p:style>
      </p:cxnSp>
      <p:sp>
        <p:nvSpPr>
          <p:cNvPr id="35" name="Rounded Rectangle 34">
            <a:extLst>
              <a:ext uri="{FF2B5EF4-FFF2-40B4-BE49-F238E27FC236}">
                <a16:creationId xmlns:a16="http://schemas.microsoft.com/office/drawing/2014/main" id="{4A6F3C97-582E-51EF-43D1-1D147DD0D558}"/>
              </a:ext>
            </a:extLst>
          </p:cNvPr>
          <p:cNvSpPr/>
          <p:nvPr/>
        </p:nvSpPr>
        <p:spPr>
          <a:xfrm>
            <a:off x="8238744" y="3462594"/>
            <a:ext cx="2011680" cy="566928"/>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170" b="1">
                <a:solidFill>
                  <a:srgbClr val="00495B"/>
                </a:solidFill>
                <a:latin typeface="Arial"/>
              </a:defRPr>
            </a:pPr>
            <a:r>
              <a:t>What should users</a:t>
            </a:r>
            <a:br/>
            <a:r>
              <a:t>check or prioritise?</a:t>
            </a:r>
          </a:p>
        </p:txBody>
      </p:sp>
      <p:sp>
        <p:nvSpPr>
          <p:cNvPr id="12" name="Slide Number Placeholder 2">
            <a:extLst>
              <a:ext uri="{FF2B5EF4-FFF2-40B4-BE49-F238E27FC236}">
                <a16:creationId xmlns:a16="http://schemas.microsoft.com/office/drawing/2014/main" id="{6D981564-C904-C4BF-A58F-6D381F146FD0}"/>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08B9389-ADD6-AD70-72C9-D6AFCF1C2DF9}"/>
              </a:ext>
            </a:extLst>
          </p:cNvPr>
          <p:cNvSpPr>
            <a:spLocks noGrp="1"/>
          </p:cNvSpPr>
          <p:nvPr>
            <p:ph type="sldNum" sz="quarter" idx="11"/>
          </p:nvPr>
        </p:nvSpPr>
        <p:spPr/>
        <p:txBody>
          <a:bodyPr/>
          <a:lstStyle/>
          <a:p>
            <a:fld id="{BFE9751B-2350-D04C-A3CF-C05DBF63BADD}" type="slidenum">
              <a:rPr lang="en-US" smtClean="0"/>
              <a:pPr/>
              <a:t>8</a:t>
            </a:fld>
            <a:endParaRPr lang="en-US"/>
          </a:p>
        </p:txBody>
      </p:sp>
      <p:sp>
        <p:nvSpPr>
          <p:cNvPr id="4" name="Title 3">
            <a:extLst>
              <a:ext uri="{FF2B5EF4-FFF2-40B4-BE49-F238E27FC236}">
                <a16:creationId xmlns:a16="http://schemas.microsoft.com/office/drawing/2014/main" id="{F1913145-BFA5-11EA-2BF9-73067601BEF9}"/>
              </a:ext>
            </a:extLst>
          </p:cNvPr>
          <p:cNvSpPr>
            <a:spLocks noGrp="1"/>
          </p:cNvSpPr>
          <p:nvPr>
            <p:ph type="title"/>
          </p:nvPr>
        </p:nvSpPr>
        <p:spPr>
          <a:xfrm>
            <a:off x="348117" y="180641"/>
            <a:ext cx="8731875" cy="1132301"/>
          </a:xfrm>
        </p:spPr>
        <p:txBody>
          <a:bodyPr/>
          <a:lstStyle/>
          <a:p>
            <a:r>
              <a:rPr lang="en-US"/>
              <a:t>CSN Tool: Interpretation in practice</a:t>
            </a:r>
          </a:p>
        </p:txBody>
      </p:sp>
      <p:sp>
        <p:nvSpPr>
          <p:cNvPr id="5" name="Rounded Rectangle 4">
            <a:extLst>
              <a:ext uri="{FF2B5EF4-FFF2-40B4-BE49-F238E27FC236}">
                <a16:creationId xmlns:a16="http://schemas.microsoft.com/office/drawing/2014/main" id="{7C9E62AC-B827-4510-7127-028FFDC112E4}"/>
              </a:ext>
            </a:extLst>
          </p:cNvPr>
          <p:cNvSpPr/>
          <p:nvPr/>
        </p:nvSpPr>
        <p:spPr>
          <a:xfrm>
            <a:off x="452284" y="1508760"/>
            <a:ext cx="2885276" cy="420624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FBB0574D-8B1D-49A1-963C-8F1D1A529A8E}"/>
              </a:ext>
            </a:extLst>
          </p:cNvPr>
          <p:cNvSpPr/>
          <p:nvPr/>
        </p:nvSpPr>
        <p:spPr>
          <a:xfrm>
            <a:off x="676656" y="1683131"/>
            <a:ext cx="2432304"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Population boundaries</a:t>
            </a:r>
          </a:p>
        </p:txBody>
      </p:sp>
      <p:sp>
        <p:nvSpPr>
          <p:cNvPr id="7" name="Rectangle 6">
            <a:extLst>
              <a:ext uri="{FF2B5EF4-FFF2-40B4-BE49-F238E27FC236}">
                <a16:creationId xmlns:a16="http://schemas.microsoft.com/office/drawing/2014/main" id="{8ECF24B1-B7A7-C6E8-D97B-C614F206C5A0}"/>
              </a:ext>
            </a:extLst>
          </p:cNvPr>
          <p:cNvSpPr/>
          <p:nvPr/>
        </p:nvSpPr>
        <p:spPr>
          <a:xfrm>
            <a:off x="577648" y="2167128"/>
            <a:ext cx="2635502" cy="1975104"/>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CA7DC8EF-39ED-1529-C87E-0DCAC73B428E}"/>
              </a:ext>
            </a:extLst>
          </p:cNvPr>
          <p:cNvSpPr/>
          <p:nvPr/>
        </p:nvSpPr>
        <p:spPr>
          <a:xfrm>
            <a:off x="661713"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BDEAA4BD-906A-A1DD-866C-A991F909E493}"/>
              </a:ext>
            </a:extLst>
          </p:cNvPr>
          <p:cNvSpPr/>
          <p:nvPr/>
        </p:nvSpPr>
        <p:spPr>
          <a:xfrm>
            <a:off x="82630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E1EBBA77-1F4B-34F5-BA2F-3F50B829D143}"/>
              </a:ext>
            </a:extLst>
          </p:cNvPr>
          <p:cNvSpPr/>
          <p:nvPr/>
        </p:nvSpPr>
        <p:spPr>
          <a:xfrm>
            <a:off x="990897"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7F3447E2-0A03-8F0F-A480-00051668DF8A}"/>
              </a:ext>
            </a:extLst>
          </p:cNvPr>
          <p:cNvSpPr txBox="1"/>
          <p:nvPr/>
        </p:nvSpPr>
        <p:spPr>
          <a:xfrm>
            <a:off x="914400" y="4389120"/>
            <a:ext cx="2194560" cy="430887"/>
          </a:xfrm>
          <a:prstGeom prst="rect">
            <a:avLst/>
          </a:prstGeom>
          <a:noFill/>
        </p:spPr>
        <p:txBody>
          <a:bodyPr wrap="square">
            <a:spAutoFit/>
          </a:bodyPr>
          <a:lstStyle/>
          <a:p>
            <a:pPr algn="ctr">
              <a:defRPr sz="1100" b="0">
                <a:solidFill>
                  <a:srgbClr val="1E3040"/>
                </a:solidFill>
              </a:defRPr>
            </a:pPr>
            <a:r>
              <a:t>Which biogeographic population</a:t>
            </a:r>
            <a:r>
              <a:rPr lang="nl-NL"/>
              <a:t>(s)</a:t>
            </a:r>
            <a:r>
              <a:t> may occur here?</a:t>
            </a:r>
          </a:p>
        </p:txBody>
      </p:sp>
      <p:sp>
        <p:nvSpPr>
          <p:cNvPr id="13" name="TextBox 12">
            <a:extLst>
              <a:ext uri="{FF2B5EF4-FFF2-40B4-BE49-F238E27FC236}">
                <a16:creationId xmlns:a16="http://schemas.microsoft.com/office/drawing/2014/main" id="{BDF86B75-15AE-5AB5-9BCB-BA53D9345CA2}"/>
              </a:ext>
            </a:extLst>
          </p:cNvPr>
          <p:cNvSpPr txBox="1"/>
          <p:nvPr/>
        </p:nvSpPr>
        <p:spPr>
          <a:xfrm>
            <a:off x="9144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14" name="Rounded Rectangle 13">
            <a:extLst>
              <a:ext uri="{FF2B5EF4-FFF2-40B4-BE49-F238E27FC236}">
                <a16:creationId xmlns:a16="http://schemas.microsoft.com/office/drawing/2014/main" id="{FDEFA955-37E0-FA35-1F76-4B5962B02CCF}"/>
              </a:ext>
            </a:extLst>
          </p:cNvPr>
          <p:cNvSpPr/>
          <p:nvPr/>
        </p:nvSpPr>
        <p:spPr>
          <a:xfrm>
            <a:off x="3377742" y="1508760"/>
            <a:ext cx="2885898" cy="42062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EE7E85B9-6D11-FDD5-4169-9AE376D6A61D}"/>
              </a:ext>
            </a:extLst>
          </p:cNvPr>
          <p:cNvSpPr/>
          <p:nvPr/>
        </p:nvSpPr>
        <p:spPr>
          <a:xfrm>
            <a:off x="3561932" y="1683131"/>
            <a:ext cx="243230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t>Ramsar Criterion 6</a:t>
            </a:r>
          </a:p>
        </p:txBody>
      </p:sp>
      <p:sp>
        <p:nvSpPr>
          <p:cNvPr id="16" name="Rectangle 15">
            <a:extLst>
              <a:ext uri="{FF2B5EF4-FFF2-40B4-BE49-F238E27FC236}">
                <a16:creationId xmlns:a16="http://schemas.microsoft.com/office/drawing/2014/main" id="{27E29CD3-E188-B589-A826-F52A0A81B6F2}"/>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9DC5D409-6264-822E-16C4-E3D0DF5B8589}"/>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A518C1DA-1E70-953A-2C1C-65EE19ED4076}"/>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CFF7235D-6B78-24A5-8BBC-A3234B5F63EC}"/>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4B1B55A9-A48C-272F-A62F-55752E80A394}"/>
              </a:ext>
            </a:extLst>
          </p:cNvPr>
          <p:cNvSpPr txBox="1"/>
          <p:nvPr/>
        </p:nvSpPr>
        <p:spPr>
          <a:xfrm>
            <a:off x="3616666" y="4398715"/>
            <a:ext cx="2194560" cy="430887"/>
          </a:xfrm>
          <a:prstGeom prst="rect">
            <a:avLst/>
          </a:prstGeom>
          <a:noFill/>
        </p:spPr>
        <p:txBody>
          <a:bodyPr wrap="square">
            <a:spAutoFit/>
          </a:bodyPr>
          <a:lstStyle/>
          <a:p>
            <a:pPr algn="ctr">
              <a:defRPr sz="1100" b="0">
                <a:solidFill>
                  <a:srgbClr val="1E3040"/>
                </a:solidFill>
              </a:defRPr>
            </a:pPr>
            <a:r>
              <a:t>Which 1% threshold applies at this site?</a:t>
            </a:r>
          </a:p>
        </p:txBody>
      </p:sp>
      <p:sp>
        <p:nvSpPr>
          <p:cNvPr id="22" name="TextBox 21">
            <a:extLst>
              <a:ext uri="{FF2B5EF4-FFF2-40B4-BE49-F238E27FC236}">
                <a16:creationId xmlns:a16="http://schemas.microsoft.com/office/drawing/2014/main" id="{3B7971ED-D7B2-21BE-1A4F-F0CA99B47A05}"/>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23" name="Rounded Rectangle 22">
            <a:extLst>
              <a:ext uri="{FF2B5EF4-FFF2-40B4-BE49-F238E27FC236}">
                <a16:creationId xmlns:a16="http://schemas.microsoft.com/office/drawing/2014/main" id="{FFB4FA01-E1D2-D78A-6FE2-4E85EC54D432}"/>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C7F096C3-4D38-01F6-6882-B800586C7A50}"/>
              </a:ext>
            </a:extLst>
          </p:cNvPr>
          <p:cNvSpPr/>
          <p:nvPr/>
        </p:nvSpPr>
        <p:spPr>
          <a:xfrm>
            <a:off x="6505956" y="1657738"/>
            <a:ext cx="2432304" cy="329184"/>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Look-alike species</a:t>
            </a:r>
          </a:p>
        </p:txBody>
      </p:sp>
      <p:sp>
        <p:nvSpPr>
          <p:cNvPr id="25" name="Rectangle 24">
            <a:extLst>
              <a:ext uri="{FF2B5EF4-FFF2-40B4-BE49-F238E27FC236}">
                <a16:creationId xmlns:a16="http://schemas.microsoft.com/office/drawing/2014/main" id="{CD5DAC9C-CBBA-9504-210E-094740549E88}"/>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18AB6171-4149-2DBA-9DD0-1F6E0BCD2722}"/>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4B98E74C-FFC0-56C9-1CFC-849F949E52D7}"/>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9661E31D-D735-2069-0C01-5D15651C3315}"/>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34BFC441-3082-1753-6091-7E0E4E080CC6}"/>
              </a:ext>
            </a:extLst>
          </p:cNvPr>
          <p:cNvSpPr txBox="1"/>
          <p:nvPr/>
        </p:nvSpPr>
        <p:spPr>
          <a:xfrm>
            <a:off x="6766560" y="4389120"/>
            <a:ext cx="2194560" cy="777240"/>
          </a:xfrm>
          <a:prstGeom prst="rect">
            <a:avLst/>
          </a:prstGeom>
          <a:noFill/>
        </p:spPr>
        <p:txBody>
          <a:bodyPr wrap="square">
            <a:spAutoFit/>
          </a:bodyPr>
          <a:lstStyle/>
          <a:p>
            <a:pPr algn="ctr">
              <a:defRPr sz="1100" b="0">
                <a:solidFill>
                  <a:srgbClr val="1E3040"/>
                </a:solidFill>
              </a:defRPr>
            </a:pPr>
            <a:r>
              <a:t>Which similar species might cause identification errors?</a:t>
            </a:r>
          </a:p>
        </p:txBody>
      </p:sp>
      <p:sp>
        <p:nvSpPr>
          <p:cNvPr id="31" name="TextBox 30">
            <a:extLst>
              <a:ext uri="{FF2B5EF4-FFF2-40B4-BE49-F238E27FC236}">
                <a16:creationId xmlns:a16="http://schemas.microsoft.com/office/drawing/2014/main" id="{7A5DF40F-4790-0631-EE62-B075C5D4431B}"/>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32" name="Rounded Rectangle 31">
            <a:extLst>
              <a:ext uri="{FF2B5EF4-FFF2-40B4-BE49-F238E27FC236}">
                <a16:creationId xmlns:a16="http://schemas.microsoft.com/office/drawing/2014/main" id="{E1FC804D-328E-17AE-D123-3858E2D4B2FA}"/>
              </a:ext>
            </a:extLst>
          </p:cNvPr>
          <p:cNvSpPr/>
          <p:nvPr/>
        </p:nvSpPr>
        <p:spPr>
          <a:xfrm>
            <a:off x="9189720" y="1508760"/>
            <a:ext cx="2549996" cy="4206240"/>
          </a:xfrm>
          <a:prstGeom prst="roundRect">
            <a:avLst/>
          </a:prstGeom>
          <a:solidFill>
            <a:srgbClr val="FFFFFF"/>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a:extLst>
              <a:ext uri="{FF2B5EF4-FFF2-40B4-BE49-F238E27FC236}">
                <a16:creationId xmlns:a16="http://schemas.microsoft.com/office/drawing/2014/main" id="{F7CC3795-0FD9-90B9-CA82-85FA8DF7697F}"/>
              </a:ext>
            </a:extLst>
          </p:cNvPr>
          <p:cNvSpPr/>
          <p:nvPr/>
        </p:nvSpPr>
        <p:spPr>
          <a:xfrm>
            <a:off x="9573767" y="1673351"/>
            <a:ext cx="1792224" cy="329184"/>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Site summary</a:t>
            </a:r>
          </a:p>
        </p:txBody>
      </p:sp>
      <p:sp>
        <p:nvSpPr>
          <p:cNvPr id="34" name="Rectangle 33">
            <a:extLst>
              <a:ext uri="{FF2B5EF4-FFF2-40B4-BE49-F238E27FC236}">
                <a16:creationId xmlns:a16="http://schemas.microsoft.com/office/drawing/2014/main" id="{D1134293-CC80-F34E-F6BD-7066DB4EA463}"/>
              </a:ext>
            </a:extLst>
          </p:cNvPr>
          <p:cNvSpPr/>
          <p:nvPr/>
        </p:nvSpPr>
        <p:spPr>
          <a:xfrm>
            <a:off x="9345168" y="2167128"/>
            <a:ext cx="2269184"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a:extLst>
              <a:ext uri="{FF2B5EF4-FFF2-40B4-BE49-F238E27FC236}">
                <a16:creationId xmlns:a16="http://schemas.microsoft.com/office/drawing/2014/main" id="{E7B4B1C5-7BE9-6E96-C531-59B8033B3D57}"/>
              </a:ext>
            </a:extLst>
          </p:cNvPr>
          <p:cNvSpPr/>
          <p:nvPr/>
        </p:nvSpPr>
        <p:spPr>
          <a:xfrm>
            <a:off x="9459615"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a:extLst>
              <a:ext uri="{FF2B5EF4-FFF2-40B4-BE49-F238E27FC236}">
                <a16:creationId xmlns:a16="http://schemas.microsoft.com/office/drawing/2014/main" id="{C55BBCE2-9FEF-0443-6A2A-5F342B3F15C5}"/>
              </a:ext>
            </a:extLst>
          </p:cNvPr>
          <p:cNvSpPr/>
          <p:nvPr/>
        </p:nvSpPr>
        <p:spPr>
          <a:xfrm>
            <a:off x="9624207"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a:extLst>
              <a:ext uri="{FF2B5EF4-FFF2-40B4-BE49-F238E27FC236}">
                <a16:creationId xmlns:a16="http://schemas.microsoft.com/office/drawing/2014/main" id="{B38DF4B5-AF27-5DDB-CE8A-B3464E1C7994}"/>
              </a:ext>
            </a:extLst>
          </p:cNvPr>
          <p:cNvSpPr/>
          <p:nvPr/>
        </p:nvSpPr>
        <p:spPr>
          <a:xfrm>
            <a:off x="978879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2FC04ECF-E7CC-DECD-268F-230665D34F44}"/>
              </a:ext>
            </a:extLst>
          </p:cNvPr>
          <p:cNvSpPr txBox="1"/>
          <p:nvPr/>
        </p:nvSpPr>
        <p:spPr>
          <a:xfrm>
            <a:off x="9692640" y="4389120"/>
            <a:ext cx="1554480" cy="777240"/>
          </a:xfrm>
          <a:prstGeom prst="rect">
            <a:avLst/>
          </a:prstGeom>
          <a:noFill/>
        </p:spPr>
        <p:txBody>
          <a:bodyPr wrap="square">
            <a:spAutoFit/>
          </a:bodyPr>
          <a:lstStyle/>
          <a:p>
            <a:pPr algn="ctr">
              <a:defRPr sz="1100" b="0">
                <a:solidFill>
                  <a:srgbClr val="1E3040"/>
                </a:solidFill>
              </a:defRPr>
            </a:pPr>
            <a:r>
              <a:t>Which species/populations use this site?</a:t>
            </a:r>
          </a:p>
        </p:txBody>
      </p:sp>
      <p:sp>
        <p:nvSpPr>
          <p:cNvPr id="40" name="TextBox 39">
            <a:extLst>
              <a:ext uri="{FF2B5EF4-FFF2-40B4-BE49-F238E27FC236}">
                <a16:creationId xmlns:a16="http://schemas.microsoft.com/office/drawing/2014/main" id="{F2BE158C-62FB-EE84-715D-98713F303619}"/>
              </a:ext>
            </a:extLst>
          </p:cNvPr>
          <p:cNvSpPr txBox="1"/>
          <p:nvPr/>
        </p:nvSpPr>
        <p:spPr>
          <a:xfrm>
            <a:off x="9692640" y="5239512"/>
            <a:ext cx="1554480" cy="228600"/>
          </a:xfrm>
          <a:prstGeom prst="rect">
            <a:avLst/>
          </a:prstGeom>
          <a:noFill/>
        </p:spPr>
        <p:txBody>
          <a:bodyPr wrap="square">
            <a:spAutoFit/>
          </a:bodyPr>
          <a:lstStyle/>
          <a:p>
            <a:pPr algn="ctr">
              <a:defRPr sz="900" b="1">
                <a:solidFill>
                  <a:srgbClr val="5C6A74"/>
                </a:solidFill>
              </a:defRPr>
            </a:pPr>
            <a:r>
              <a:t>Implementation need</a:t>
            </a:r>
          </a:p>
        </p:txBody>
      </p:sp>
      <p:pic>
        <p:nvPicPr>
          <p:cNvPr id="43" name="Picture 42">
            <a:extLst>
              <a:ext uri="{FF2B5EF4-FFF2-40B4-BE49-F238E27FC236}">
                <a16:creationId xmlns:a16="http://schemas.microsoft.com/office/drawing/2014/main" id="{ACA4E070-86E1-3198-B885-4D68EB306576}"/>
              </a:ext>
            </a:extLst>
          </p:cNvPr>
          <p:cNvPicPr>
            <a:picLocks noChangeAspect="1"/>
          </p:cNvPicPr>
          <p:nvPr/>
        </p:nvPicPr>
        <p:blipFill>
          <a:blip r:embed="rId3"/>
          <a:stretch>
            <a:fillRect/>
          </a:stretch>
        </p:blipFill>
        <p:spPr>
          <a:xfrm>
            <a:off x="603050" y="2423160"/>
            <a:ext cx="2619244" cy="1604209"/>
          </a:xfrm>
          <a:prstGeom prst="rect">
            <a:avLst/>
          </a:prstGeom>
        </p:spPr>
      </p:pic>
      <p:pic>
        <p:nvPicPr>
          <p:cNvPr id="46" name="Picture 45">
            <a:extLst>
              <a:ext uri="{FF2B5EF4-FFF2-40B4-BE49-F238E27FC236}">
                <a16:creationId xmlns:a16="http://schemas.microsoft.com/office/drawing/2014/main" id="{17C97760-330C-A5DE-F63B-727CC7634EBE}"/>
              </a:ext>
            </a:extLst>
          </p:cNvPr>
          <p:cNvPicPr>
            <a:picLocks noChangeAspect="1"/>
          </p:cNvPicPr>
          <p:nvPr/>
        </p:nvPicPr>
        <p:blipFill>
          <a:blip r:embed="rId3"/>
          <a:stretch>
            <a:fillRect/>
          </a:stretch>
        </p:blipFill>
        <p:spPr>
          <a:xfrm>
            <a:off x="3522982" y="2430181"/>
            <a:ext cx="2619244" cy="1604209"/>
          </a:xfrm>
          <a:prstGeom prst="rect">
            <a:avLst/>
          </a:prstGeom>
        </p:spPr>
      </p:pic>
      <p:sp>
        <p:nvSpPr>
          <p:cNvPr id="47" name="Oval 46">
            <a:extLst>
              <a:ext uri="{FF2B5EF4-FFF2-40B4-BE49-F238E27FC236}">
                <a16:creationId xmlns:a16="http://schemas.microsoft.com/office/drawing/2014/main" id="{B1FFA8B5-58B0-0255-8DAA-7552D0D5F8EC}"/>
              </a:ext>
            </a:extLst>
          </p:cNvPr>
          <p:cNvSpPr/>
          <p:nvPr/>
        </p:nvSpPr>
        <p:spPr>
          <a:xfrm>
            <a:off x="5654889" y="2792260"/>
            <a:ext cx="506460" cy="163923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48" name="Oval 47">
            <a:extLst>
              <a:ext uri="{FF2B5EF4-FFF2-40B4-BE49-F238E27FC236}">
                <a16:creationId xmlns:a16="http://schemas.microsoft.com/office/drawing/2014/main" id="{AF02D791-E509-2E9F-2EAA-30D7BA53114B}"/>
              </a:ext>
            </a:extLst>
          </p:cNvPr>
          <p:cNvSpPr/>
          <p:nvPr/>
        </p:nvSpPr>
        <p:spPr>
          <a:xfrm>
            <a:off x="1503417" y="2759025"/>
            <a:ext cx="506460" cy="163923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pic>
        <p:nvPicPr>
          <p:cNvPr id="50" name="Picture 49">
            <a:extLst>
              <a:ext uri="{FF2B5EF4-FFF2-40B4-BE49-F238E27FC236}">
                <a16:creationId xmlns:a16="http://schemas.microsoft.com/office/drawing/2014/main" id="{07273721-6430-B8A4-D7D5-A0BA64035E16}"/>
              </a:ext>
            </a:extLst>
          </p:cNvPr>
          <p:cNvPicPr>
            <a:picLocks noChangeAspect="1"/>
          </p:cNvPicPr>
          <p:nvPr/>
        </p:nvPicPr>
        <p:blipFill>
          <a:blip r:embed="rId4"/>
          <a:stretch>
            <a:fillRect/>
          </a:stretch>
        </p:blipFill>
        <p:spPr>
          <a:xfrm>
            <a:off x="6376974" y="2510286"/>
            <a:ext cx="2758491" cy="1465916"/>
          </a:xfrm>
          <a:prstGeom prst="rect">
            <a:avLst/>
          </a:prstGeom>
        </p:spPr>
      </p:pic>
      <p:pic>
        <p:nvPicPr>
          <p:cNvPr id="52" name="Picture 51">
            <a:extLst>
              <a:ext uri="{FF2B5EF4-FFF2-40B4-BE49-F238E27FC236}">
                <a16:creationId xmlns:a16="http://schemas.microsoft.com/office/drawing/2014/main" id="{BA32BC95-E0BC-A6AD-5938-BBF2C612C45B}"/>
              </a:ext>
            </a:extLst>
          </p:cNvPr>
          <p:cNvPicPr>
            <a:picLocks noChangeAspect="1"/>
          </p:cNvPicPr>
          <p:nvPr/>
        </p:nvPicPr>
        <p:blipFill>
          <a:blip r:embed="rId5"/>
          <a:stretch>
            <a:fillRect/>
          </a:stretch>
        </p:blipFill>
        <p:spPr>
          <a:xfrm>
            <a:off x="9274065" y="2510286"/>
            <a:ext cx="2410435" cy="1568555"/>
          </a:xfrm>
          <a:prstGeom prst="rect">
            <a:avLst/>
          </a:prstGeom>
        </p:spPr>
      </p:pic>
      <p:sp>
        <p:nvSpPr>
          <p:cNvPr id="72" name="TextBox 71">
            <a:extLst>
              <a:ext uri="{FF2B5EF4-FFF2-40B4-BE49-F238E27FC236}">
                <a16:creationId xmlns:a16="http://schemas.microsoft.com/office/drawing/2014/main" id="{9AC71FD6-F27A-D47E-0415-A2B0C8B67973}"/>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348964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BDFB-4107-DE92-9DE2-838EE3CB363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363A28-B8B0-5C10-C922-233E79308C72}"/>
              </a:ext>
            </a:extLst>
          </p:cNvPr>
          <p:cNvSpPr>
            <a:spLocks noGrp="1"/>
          </p:cNvSpPr>
          <p:nvPr>
            <p:ph type="sldNum" sz="quarter" idx="11"/>
          </p:nvPr>
        </p:nvSpPr>
        <p:spPr/>
        <p:txBody>
          <a:bodyPr/>
          <a:lstStyle/>
          <a:p>
            <a:fld id="{BFE9751B-2350-D04C-A3CF-C05DBF63BADD}" type="slidenum">
              <a:rPr lang="en-US" smtClean="0"/>
              <a:pPr/>
              <a:t>9</a:t>
            </a:fld>
            <a:endParaRPr lang="en-US"/>
          </a:p>
        </p:txBody>
      </p:sp>
      <p:sp>
        <p:nvSpPr>
          <p:cNvPr id="14" name="Rounded Rectangle 13">
            <a:extLst>
              <a:ext uri="{FF2B5EF4-FFF2-40B4-BE49-F238E27FC236}">
                <a16:creationId xmlns:a16="http://schemas.microsoft.com/office/drawing/2014/main" id="{88B63D73-86A4-50DA-84D7-6A732209A6B3}"/>
              </a:ext>
            </a:extLst>
          </p:cNvPr>
          <p:cNvSpPr/>
          <p:nvPr/>
        </p:nvSpPr>
        <p:spPr>
          <a:xfrm>
            <a:off x="3377742" y="1508760"/>
            <a:ext cx="2885898" cy="42062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9587E833-11C1-33CA-DC61-0BE9829A9CB6}"/>
              </a:ext>
            </a:extLst>
          </p:cNvPr>
          <p:cNvSpPr/>
          <p:nvPr/>
        </p:nvSpPr>
        <p:spPr>
          <a:xfrm>
            <a:off x="3561932" y="1683131"/>
            <a:ext cx="243230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t>Ramsar Criterion 6</a:t>
            </a:r>
          </a:p>
        </p:txBody>
      </p:sp>
      <p:sp>
        <p:nvSpPr>
          <p:cNvPr id="16" name="Rectangle 15">
            <a:extLst>
              <a:ext uri="{FF2B5EF4-FFF2-40B4-BE49-F238E27FC236}">
                <a16:creationId xmlns:a16="http://schemas.microsoft.com/office/drawing/2014/main" id="{A92BF449-6CB8-093F-A4B9-8C3D5D5F3C02}"/>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0F203619-098D-425F-2BA7-B9BD6429E108}"/>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A6F3E270-F6D1-FFFD-AFD0-E18D547F2030}"/>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28585CC0-149F-4104-3FBA-9245EA658C4C}"/>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F9DB3DA0-198A-2D6D-86F1-A33F938DE3D2}"/>
              </a:ext>
            </a:extLst>
          </p:cNvPr>
          <p:cNvSpPr txBox="1"/>
          <p:nvPr/>
        </p:nvSpPr>
        <p:spPr>
          <a:xfrm>
            <a:off x="3616666" y="4398715"/>
            <a:ext cx="2194560" cy="777240"/>
          </a:xfrm>
          <a:prstGeom prst="rect">
            <a:avLst/>
          </a:prstGeom>
          <a:noFill/>
        </p:spPr>
        <p:txBody>
          <a:bodyPr wrap="square">
            <a:spAutoFit/>
          </a:bodyPr>
          <a:lstStyle/>
          <a:p>
            <a:pPr algn="ctr">
              <a:defRPr sz="1100" b="0">
                <a:solidFill>
                  <a:srgbClr val="1E3040"/>
                </a:solidFill>
              </a:defRPr>
            </a:pPr>
            <a:r>
              <a:t>Which 1% threshold applies at this point/site?</a:t>
            </a:r>
          </a:p>
        </p:txBody>
      </p:sp>
      <p:sp>
        <p:nvSpPr>
          <p:cNvPr id="22" name="TextBox 21">
            <a:extLst>
              <a:ext uri="{FF2B5EF4-FFF2-40B4-BE49-F238E27FC236}">
                <a16:creationId xmlns:a16="http://schemas.microsoft.com/office/drawing/2014/main" id="{5EAD0174-BEC0-23A2-5640-61CC9016871E}"/>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23" name="Rounded Rectangle 22">
            <a:extLst>
              <a:ext uri="{FF2B5EF4-FFF2-40B4-BE49-F238E27FC236}">
                <a16:creationId xmlns:a16="http://schemas.microsoft.com/office/drawing/2014/main" id="{99264C48-97DC-3D8F-B43D-583E3CC435EA}"/>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2C87C89A-AEE4-8A6C-54A7-47F5DBCA290C}"/>
              </a:ext>
            </a:extLst>
          </p:cNvPr>
          <p:cNvSpPr/>
          <p:nvPr/>
        </p:nvSpPr>
        <p:spPr>
          <a:xfrm>
            <a:off x="6505956" y="1657738"/>
            <a:ext cx="2432304" cy="329184"/>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Look-alike species</a:t>
            </a:r>
          </a:p>
        </p:txBody>
      </p:sp>
      <p:sp>
        <p:nvSpPr>
          <p:cNvPr id="25" name="Rectangle 24">
            <a:extLst>
              <a:ext uri="{FF2B5EF4-FFF2-40B4-BE49-F238E27FC236}">
                <a16:creationId xmlns:a16="http://schemas.microsoft.com/office/drawing/2014/main" id="{0E447C45-3E1C-9B58-B80C-68F26A716882}"/>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C4DF4389-EC34-1783-85C9-6CBAE79CF421}"/>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C2E8E34C-A3AF-DD0E-EC20-D6115F8F75DA}"/>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F64A1A27-E6A1-95B8-11B0-01F138066144}"/>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53DF15D8-4CF2-50BF-A38F-5AC3A5DAC8A2}"/>
              </a:ext>
            </a:extLst>
          </p:cNvPr>
          <p:cNvSpPr txBox="1"/>
          <p:nvPr/>
        </p:nvSpPr>
        <p:spPr>
          <a:xfrm>
            <a:off x="6766560" y="4389120"/>
            <a:ext cx="2194560" cy="777240"/>
          </a:xfrm>
          <a:prstGeom prst="rect">
            <a:avLst/>
          </a:prstGeom>
          <a:noFill/>
        </p:spPr>
        <p:txBody>
          <a:bodyPr wrap="square">
            <a:spAutoFit/>
          </a:bodyPr>
          <a:lstStyle/>
          <a:p>
            <a:pPr algn="ctr">
              <a:defRPr sz="1100" b="0">
                <a:solidFill>
                  <a:srgbClr val="1E3040"/>
                </a:solidFill>
              </a:defRPr>
            </a:pPr>
            <a:r>
              <a:t>Which similar species might cause identification errors?</a:t>
            </a:r>
          </a:p>
        </p:txBody>
      </p:sp>
      <p:sp>
        <p:nvSpPr>
          <p:cNvPr id="31" name="TextBox 30">
            <a:extLst>
              <a:ext uri="{FF2B5EF4-FFF2-40B4-BE49-F238E27FC236}">
                <a16:creationId xmlns:a16="http://schemas.microsoft.com/office/drawing/2014/main" id="{5D8F7239-3BB2-6B07-5717-0F0481C0899B}"/>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36" name="Oval 35">
            <a:extLst>
              <a:ext uri="{FF2B5EF4-FFF2-40B4-BE49-F238E27FC236}">
                <a16:creationId xmlns:a16="http://schemas.microsoft.com/office/drawing/2014/main" id="{A7F0177C-5132-7113-76FE-F82BAB2EE47F}"/>
              </a:ext>
            </a:extLst>
          </p:cNvPr>
          <p:cNvSpPr/>
          <p:nvPr/>
        </p:nvSpPr>
        <p:spPr>
          <a:xfrm>
            <a:off x="9459615"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a:extLst>
              <a:ext uri="{FF2B5EF4-FFF2-40B4-BE49-F238E27FC236}">
                <a16:creationId xmlns:a16="http://schemas.microsoft.com/office/drawing/2014/main" id="{7C68859D-B658-11EC-DBC8-2A4895D9467D}"/>
              </a:ext>
            </a:extLst>
          </p:cNvPr>
          <p:cNvSpPr/>
          <p:nvPr/>
        </p:nvSpPr>
        <p:spPr>
          <a:xfrm>
            <a:off x="9624207"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a:extLst>
              <a:ext uri="{FF2B5EF4-FFF2-40B4-BE49-F238E27FC236}">
                <a16:creationId xmlns:a16="http://schemas.microsoft.com/office/drawing/2014/main" id="{ED07A7E4-63F4-9F6A-33B1-812A9DEE6A33}"/>
              </a:ext>
            </a:extLst>
          </p:cNvPr>
          <p:cNvSpPr/>
          <p:nvPr/>
        </p:nvSpPr>
        <p:spPr>
          <a:xfrm>
            <a:off x="978879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6" name="Picture 45">
            <a:extLst>
              <a:ext uri="{FF2B5EF4-FFF2-40B4-BE49-F238E27FC236}">
                <a16:creationId xmlns:a16="http://schemas.microsoft.com/office/drawing/2014/main" id="{E58E7EBA-3E44-4DEB-6F19-9F5A7E910D29}"/>
              </a:ext>
            </a:extLst>
          </p:cNvPr>
          <p:cNvPicPr>
            <a:picLocks noChangeAspect="1"/>
          </p:cNvPicPr>
          <p:nvPr/>
        </p:nvPicPr>
        <p:blipFill>
          <a:blip r:embed="rId3"/>
          <a:stretch>
            <a:fillRect/>
          </a:stretch>
        </p:blipFill>
        <p:spPr>
          <a:xfrm>
            <a:off x="3522982" y="2430181"/>
            <a:ext cx="2619244" cy="1604209"/>
          </a:xfrm>
          <a:prstGeom prst="rect">
            <a:avLst/>
          </a:prstGeom>
        </p:spPr>
      </p:pic>
      <p:sp>
        <p:nvSpPr>
          <p:cNvPr id="47" name="Oval 46">
            <a:extLst>
              <a:ext uri="{FF2B5EF4-FFF2-40B4-BE49-F238E27FC236}">
                <a16:creationId xmlns:a16="http://schemas.microsoft.com/office/drawing/2014/main" id="{EE934E65-A0E5-71B8-F7C3-C61F0A88D9A2}"/>
              </a:ext>
            </a:extLst>
          </p:cNvPr>
          <p:cNvSpPr/>
          <p:nvPr/>
        </p:nvSpPr>
        <p:spPr>
          <a:xfrm>
            <a:off x="5654889" y="2792260"/>
            <a:ext cx="506460" cy="163923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pic>
        <p:nvPicPr>
          <p:cNvPr id="50" name="Picture 49">
            <a:extLst>
              <a:ext uri="{FF2B5EF4-FFF2-40B4-BE49-F238E27FC236}">
                <a16:creationId xmlns:a16="http://schemas.microsoft.com/office/drawing/2014/main" id="{552B964D-ADAA-BC2A-28F0-5BC74A8C6802}"/>
              </a:ext>
            </a:extLst>
          </p:cNvPr>
          <p:cNvPicPr>
            <a:picLocks noChangeAspect="1"/>
          </p:cNvPicPr>
          <p:nvPr/>
        </p:nvPicPr>
        <p:blipFill>
          <a:blip r:embed="rId4"/>
          <a:stretch>
            <a:fillRect/>
          </a:stretch>
        </p:blipFill>
        <p:spPr>
          <a:xfrm>
            <a:off x="6376974" y="2510286"/>
            <a:ext cx="2758491" cy="1465916"/>
          </a:xfrm>
          <a:prstGeom prst="rect">
            <a:avLst/>
          </a:prstGeom>
        </p:spPr>
      </p:pic>
      <p:pic>
        <p:nvPicPr>
          <p:cNvPr id="43" name="Picture 42">
            <a:extLst>
              <a:ext uri="{FF2B5EF4-FFF2-40B4-BE49-F238E27FC236}">
                <a16:creationId xmlns:a16="http://schemas.microsoft.com/office/drawing/2014/main" id="{77083154-92A3-377F-4CF7-2F7ABC1AF81A}"/>
              </a:ext>
            </a:extLst>
          </p:cNvPr>
          <p:cNvPicPr>
            <a:picLocks noChangeAspect="1"/>
          </p:cNvPicPr>
          <p:nvPr/>
        </p:nvPicPr>
        <p:blipFill>
          <a:blip r:embed="rId3"/>
          <a:stretch>
            <a:fillRect/>
          </a:stretch>
        </p:blipFill>
        <p:spPr>
          <a:xfrm>
            <a:off x="2516441" y="630793"/>
            <a:ext cx="9137446" cy="5596414"/>
          </a:xfrm>
          <a:prstGeom prst="rect">
            <a:avLst/>
          </a:prstGeom>
        </p:spPr>
      </p:pic>
      <p:sp>
        <p:nvSpPr>
          <p:cNvPr id="6" name="Rounded Rectangle 5">
            <a:extLst>
              <a:ext uri="{FF2B5EF4-FFF2-40B4-BE49-F238E27FC236}">
                <a16:creationId xmlns:a16="http://schemas.microsoft.com/office/drawing/2014/main" id="{73629135-469B-E4B1-8EA8-9DA38E609353}"/>
              </a:ext>
            </a:extLst>
          </p:cNvPr>
          <p:cNvSpPr/>
          <p:nvPr/>
        </p:nvSpPr>
        <p:spPr>
          <a:xfrm>
            <a:off x="37281" y="0"/>
            <a:ext cx="3560343" cy="533583"/>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rPr sz="1600"/>
              <a:t>Population boundaries</a:t>
            </a:r>
          </a:p>
        </p:txBody>
      </p:sp>
      <p:sp>
        <p:nvSpPr>
          <p:cNvPr id="48" name="Oval 47">
            <a:extLst>
              <a:ext uri="{FF2B5EF4-FFF2-40B4-BE49-F238E27FC236}">
                <a16:creationId xmlns:a16="http://schemas.microsoft.com/office/drawing/2014/main" id="{E8BBF354-D20A-DD3A-27DE-15C152855EC0}"/>
              </a:ext>
            </a:extLst>
          </p:cNvPr>
          <p:cNvSpPr/>
          <p:nvPr/>
        </p:nvSpPr>
        <p:spPr>
          <a:xfrm>
            <a:off x="5704150" y="2792260"/>
            <a:ext cx="1370005" cy="3737893"/>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12" name="TextBox 11">
            <a:extLst>
              <a:ext uri="{FF2B5EF4-FFF2-40B4-BE49-F238E27FC236}">
                <a16:creationId xmlns:a16="http://schemas.microsoft.com/office/drawing/2014/main" id="{BE4E6323-C69B-B489-2198-FEA5E9DE2C6F}"/>
              </a:ext>
            </a:extLst>
          </p:cNvPr>
          <p:cNvSpPr txBox="1"/>
          <p:nvPr/>
        </p:nvSpPr>
        <p:spPr>
          <a:xfrm>
            <a:off x="175757" y="829554"/>
            <a:ext cx="2194560" cy="830997"/>
          </a:xfrm>
          <a:prstGeom prst="rect">
            <a:avLst/>
          </a:prstGeom>
          <a:noFill/>
        </p:spPr>
        <p:txBody>
          <a:bodyPr wrap="square">
            <a:spAutoFit/>
          </a:bodyPr>
          <a:lstStyle/>
          <a:p>
            <a:pPr algn="ctr">
              <a:defRPr sz="1100" b="0">
                <a:solidFill>
                  <a:srgbClr val="1E3040"/>
                </a:solidFill>
              </a:defRPr>
            </a:pPr>
            <a:r>
              <a:rPr sz="1600" b="1" i="1"/>
              <a:t>Which biogeographic population</a:t>
            </a:r>
            <a:r>
              <a:rPr lang="nl-NL" sz="1600" b="1" i="1"/>
              <a:t>(s)</a:t>
            </a:r>
            <a:r>
              <a:rPr sz="1600" b="1" i="1"/>
              <a:t> may occur here?</a:t>
            </a:r>
          </a:p>
        </p:txBody>
      </p:sp>
      <p:sp>
        <p:nvSpPr>
          <p:cNvPr id="26" name="TextBox 25">
            <a:extLst>
              <a:ext uri="{FF2B5EF4-FFF2-40B4-BE49-F238E27FC236}">
                <a16:creationId xmlns:a16="http://schemas.microsoft.com/office/drawing/2014/main" id="{ACDE6B00-74F6-4C69-571D-C984770D4714}"/>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284696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04EAF-3723-2194-0E6B-7B48E0FE533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05BDAB-AFE8-0D38-C869-E1B28562770C}"/>
              </a:ext>
            </a:extLst>
          </p:cNvPr>
          <p:cNvSpPr>
            <a:spLocks noGrp="1"/>
          </p:cNvSpPr>
          <p:nvPr>
            <p:ph type="sldNum" sz="quarter" idx="11"/>
          </p:nvPr>
        </p:nvSpPr>
        <p:spPr/>
        <p:txBody>
          <a:bodyPr/>
          <a:lstStyle/>
          <a:p>
            <a:fld id="{BFE9751B-2350-D04C-A3CF-C05DBF63BADD}" type="slidenum">
              <a:rPr lang="en-US" smtClean="0"/>
              <a:pPr/>
              <a:t>10</a:t>
            </a:fld>
            <a:endParaRPr lang="en-US"/>
          </a:p>
        </p:txBody>
      </p:sp>
      <p:sp>
        <p:nvSpPr>
          <p:cNvPr id="4" name="Title 3">
            <a:extLst>
              <a:ext uri="{FF2B5EF4-FFF2-40B4-BE49-F238E27FC236}">
                <a16:creationId xmlns:a16="http://schemas.microsoft.com/office/drawing/2014/main" id="{356D0277-9672-A117-4996-52EBA53AAEB2}"/>
              </a:ext>
            </a:extLst>
          </p:cNvPr>
          <p:cNvSpPr>
            <a:spLocks noGrp="1"/>
          </p:cNvSpPr>
          <p:nvPr>
            <p:ph type="title"/>
          </p:nvPr>
        </p:nvSpPr>
        <p:spPr>
          <a:xfrm>
            <a:off x="348117" y="180641"/>
            <a:ext cx="8731875" cy="1132301"/>
          </a:xfrm>
        </p:spPr>
        <p:txBody>
          <a:bodyPr/>
          <a:lstStyle/>
          <a:p>
            <a:r>
              <a:rPr lang="en-US"/>
              <a:t>CSN Tool: Interpretation in practice</a:t>
            </a:r>
          </a:p>
        </p:txBody>
      </p:sp>
      <p:sp>
        <p:nvSpPr>
          <p:cNvPr id="5" name="Rounded Rectangle 4">
            <a:extLst>
              <a:ext uri="{FF2B5EF4-FFF2-40B4-BE49-F238E27FC236}">
                <a16:creationId xmlns:a16="http://schemas.microsoft.com/office/drawing/2014/main" id="{8845CFA3-0846-842D-5E2D-C5277A5D8270}"/>
              </a:ext>
            </a:extLst>
          </p:cNvPr>
          <p:cNvSpPr/>
          <p:nvPr/>
        </p:nvSpPr>
        <p:spPr>
          <a:xfrm>
            <a:off x="452284" y="1508760"/>
            <a:ext cx="2885276" cy="420624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B8A86129-F6EF-9F4E-0267-3C39311BF2F8}"/>
              </a:ext>
            </a:extLst>
          </p:cNvPr>
          <p:cNvSpPr/>
          <p:nvPr/>
        </p:nvSpPr>
        <p:spPr>
          <a:xfrm>
            <a:off x="676656" y="1683131"/>
            <a:ext cx="2432304"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Population boundaries</a:t>
            </a:r>
          </a:p>
        </p:txBody>
      </p:sp>
      <p:sp>
        <p:nvSpPr>
          <p:cNvPr id="7" name="Rectangle 6">
            <a:extLst>
              <a:ext uri="{FF2B5EF4-FFF2-40B4-BE49-F238E27FC236}">
                <a16:creationId xmlns:a16="http://schemas.microsoft.com/office/drawing/2014/main" id="{935738D7-6F40-4D16-B25D-5BD5166E18A7}"/>
              </a:ext>
            </a:extLst>
          </p:cNvPr>
          <p:cNvSpPr/>
          <p:nvPr/>
        </p:nvSpPr>
        <p:spPr>
          <a:xfrm>
            <a:off x="577648" y="2167128"/>
            <a:ext cx="2635502" cy="1975104"/>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41B07CB1-2D6E-846C-367D-FE78446CA955}"/>
              </a:ext>
            </a:extLst>
          </p:cNvPr>
          <p:cNvSpPr/>
          <p:nvPr/>
        </p:nvSpPr>
        <p:spPr>
          <a:xfrm>
            <a:off x="661713"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1E74E236-830D-C542-B841-F8FE23C8A4DC}"/>
              </a:ext>
            </a:extLst>
          </p:cNvPr>
          <p:cNvSpPr/>
          <p:nvPr/>
        </p:nvSpPr>
        <p:spPr>
          <a:xfrm>
            <a:off x="82630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BB51BD93-3EBC-3F1E-AD0B-6DDCE86A9F0D}"/>
              </a:ext>
            </a:extLst>
          </p:cNvPr>
          <p:cNvSpPr/>
          <p:nvPr/>
        </p:nvSpPr>
        <p:spPr>
          <a:xfrm>
            <a:off x="990897"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89E08E06-3BAE-96DA-5109-A2AA2FEA0302}"/>
              </a:ext>
            </a:extLst>
          </p:cNvPr>
          <p:cNvSpPr txBox="1"/>
          <p:nvPr/>
        </p:nvSpPr>
        <p:spPr>
          <a:xfrm>
            <a:off x="914400" y="4389120"/>
            <a:ext cx="2194560" cy="430887"/>
          </a:xfrm>
          <a:prstGeom prst="rect">
            <a:avLst/>
          </a:prstGeom>
          <a:noFill/>
        </p:spPr>
        <p:txBody>
          <a:bodyPr wrap="square">
            <a:spAutoFit/>
          </a:bodyPr>
          <a:lstStyle/>
          <a:p>
            <a:pPr algn="ctr">
              <a:defRPr sz="1100" b="0">
                <a:solidFill>
                  <a:srgbClr val="1E3040"/>
                </a:solidFill>
              </a:defRPr>
            </a:pPr>
            <a:r>
              <a:t>Which biogeographic population</a:t>
            </a:r>
            <a:r>
              <a:rPr lang="nl-NL"/>
              <a:t>(s)</a:t>
            </a:r>
            <a:r>
              <a:t> may occur here?</a:t>
            </a:r>
          </a:p>
        </p:txBody>
      </p:sp>
      <p:sp>
        <p:nvSpPr>
          <p:cNvPr id="13" name="TextBox 12">
            <a:extLst>
              <a:ext uri="{FF2B5EF4-FFF2-40B4-BE49-F238E27FC236}">
                <a16:creationId xmlns:a16="http://schemas.microsoft.com/office/drawing/2014/main" id="{F3A812DA-3AD5-0602-F1D0-DF3C4CD63B39}"/>
              </a:ext>
            </a:extLst>
          </p:cNvPr>
          <p:cNvSpPr txBox="1"/>
          <p:nvPr/>
        </p:nvSpPr>
        <p:spPr>
          <a:xfrm>
            <a:off x="9144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14" name="Rounded Rectangle 13">
            <a:extLst>
              <a:ext uri="{FF2B5EF4-FFF2-40B4-BE49-F238E27FC236}">
                <a16:creationId xmlns:a16="http://schemas.microsoft.com/office/drawing/2014/main" id="{A061D57C-E0F5-F0D4-6AB0-C25D9E9C34B4}"/>
              </a:ext>
            </a:extLst>
          </p:cNvPr>
          <p:cNvSpPr/>
          <p:nvPr/>
        </p:nvSpPr>
        <p:spPr>
          <a:xfrm>
            <a:off x="3377742" y="1508760"/>
            <a:ext cx="2885898" cy="42062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AE625D08-F070-0019-680B-03BF13B45E6C}"/>
              </a:ext>
            </a:extLst>
          </p:cNvPr>
          <p:cNvSpPr/>
          <p:nvPr/>
        </p:nvSpPr>
        <p:spPr>
          <a:xfrm>
            <a:off x="3561932" y="1683131"/>
            <a:ext cx="243230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t>Ramsar Criterion 6</a:t>
            </a:r>
          </a:p>
        </p:txBody>
      </p:sp>
      <p:sp>
        <p:nvSpPr>
          <p:cNvPr id="16" name="Rectangle 15">
            <a:extLst>
              <a:ext uri="{FF2B5EF4-FFF2-40B4-BE49-F238E27FC236}">
                <a16:creationId xmlns:a16="http://schemas.microsoft.com/office/drawing/2014/main" id="{15E1C6D4-C262-91BD-BE2E-AABA87CDF50F}"/>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B6B59CE9-5488-8796-8AC5-35A62BFAB963}"/>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F6161194-FACB-2636-1737-1BCBA8A350B9}"/>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0B7B0E05-6A9A-3B95-5F2C-A25AFB598C01}"/>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FFC60628-FAA0-DF34-CBB1-55890471B69F}"/>
              </a:ext>
            </a:extLst>
          </p:cNvPr>
          <p:cNvSpPr txBox="1"/>
          <p:nvPr/>
        </p:nvSpPr>
        <p:spPr>
          <a:xfrm>
            <a:off x="3616666" y="4398715"/>
            <a:ext cx="2194560" cy="430887"/>
          </a:xfrm>
          <a:prstGeom prst="rect">
            <a:avLst/>
          </a:prstGeom>
          <a:noFill/>
        </p:spPr>
        <p:txBody>
          <a:bodyPr wrap="square">
            <a:spAutoFit/>
          </a:bodyPr>
          <a:lstStyle/>
          <a:p>
            <a:pPr algn="ctr">
              <a:defRPr sz="1100" b="0">
                <a:solidFill>
                  <a:srgbClr val="1E3040"/>
                </a:solidFill>
              </a:defRPr>
            </a:pPr>
            <a:r>
              <a:t>Which 1% threshold applies at this site?</a:t>
            </a:r>
          </a:p>
        </p:txBody>
      </p:sp>
      <p:sp>
        <p:nvSpPr>
          <p:cNvPr id="22" name="TextBox 21">
            <a:extLst>
              <a:ext uri="{FF2B5EF4-FFF2-40B4-BE49-F238E27FC236}">
                <a16:creationId xmlns:a16="http://schemas.microsoft.com/office/drawing/2014/main" id="{3D351F35-8875-1ABC-5DBE-31EBF3F30553}"/>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23" name="Rounded Rectangle 22">
            <a:extLst>
              <a:ext uri="{FF2B5EF4-FFF2-40B4-BE49-F238E27FC236}">
                <a16:creationId xmlns:a16="http://schemas.microsoft.com/office/drawing/2014/main" id="{A81A2EC3-00FB-9916-C4C8-598C868A246E}"/>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E1C1FB46-3E41-5FC0-C7E3-9FD6CEF584D9}"/>
              </a:ext>
            </a:extLst>
          </p:cNvPr>
          <p:cNvSpPr/>
          <p:nvPr/>
        </p:nvSpPr>
        <p:spPr>
          <a:xfrm>
            <a:off x="6505956" y="1657738"/>
            <a:ext cx="2432304" cy="329184"/>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Look-alike species</a:t>
            </a:r>
          </a:p>
        </p:txBody>
      </p:sp>
      <p:sp>
        <p:nvSpPr>
          <p:cNvPr id="25" name="Rectangle 24">
            <a:extLst>
              <a:ext uri="{FF2B5EF4-FFF2-40B4-BE49-F238E27FC236}">
                <a16:creationId xmlns:a16="http://schemas.microsoft.com/office/drawing/2014/main" id="{FF806CDF-B712-6D8D-A461-533D262D4872}"/>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0A3D5D3B-64DF-BB77-D53E-C542FAC2E811}"/>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D1E1663F-E45E-3C3B-C49C-07BE96BF1783}"/>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94E2F589-C617-144D-5E15-8AFA1EF38C6A}"/>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E853E335-A8A8-40C4-FA2C-4B8F43E6459D}"/>
              </a:ext>
            </a:extLst>
          </p:cNvPr>
          <p:cNvSpPr txBox="1"/>
          <p:nvPr/>
        </p:nvSpPr>
        <p:spPr>
          <a:xfrm>
            <a:off x="6766560" y="4389120"/>
            <a:ext cx="2194560" cy="777240"/>
          </a:xfrm>
          <a:prstGeom prst="rect">
            <a:avLst/>
          </a:prstGeom>
          <a:noFill/>
        </p:spPr>
        <p:txBody>
          <a:bodyPr wrap="square">
            <a:spAutoFit/>
          </a:bodyPr>
          <a:lstStyle/>
          <a:p>
            <a:pPr algn="ctr">
              <a:defRPr sz="1100" b="0">
                <a:solidFill>
                  <a:srgbClr val="1E3040"/>
                </a:solidFill>
              </a:defRPr>
            </a:pPr>
            <a:r>
              <a:t>Which similar species might cause identification errors?</a:t>
            </a:r>
          </a:p>
        </p:txBody>
      </p:sp>
      <p:sp>
        <p:nvSpPr>
          <p:cNvPr id="31" name="TextBox 30">
            <a:extLst>
              <a:ext uri="{FF2B5EF4-FFF2-40B4-BE49-F238E27FC236}">
                <a16:creationId xmlns:a16="http://schemas.microsoft.com/office/drawing/2014/main" id="{72889125-E036-3604-7F54-FEC5338EE241}"/>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32" name="Rounded Rectangle 31">
            <a:extLst>
              <a:ext uri="{FF2B5EF4-FFF2-40B4-BE49-F238E27FC236}">
                <a16:creationId xmlns:a16="http://schemas.microsoft.com/office/drawing/2014/main" id="{6C43ECA4-92D2-7EDA-F9C2-6683BE28E010}"/>
              </a:ext>
            </a:extLst>
          </p:cNvPr>
          <p:cNvSpPr/>
          <p:nvPr/>
        </p:nvSpPr>
        <p:spPr>
          <a:xfrm>
            <a:off x="9189720" y="1508760"/>
            <a:ext cx="2549996" cy="4206240"/>
          </a:xfrm>
          <a:prstGeom prst="roundRect">
            <a:avLst/>
          </a:prstGeom>
          <a:solidFill>
            <a:srgbClr val="FFFFFF"/>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a:extLst>
              <a:ext uri="{FF2B5EF4-FFF2-40B4-BE49-F238E27FC236}">
                <a16:creationId xmlns:a16="http://schemas.microsoft.com/office/drawing/2014/main" id="{33A11F55-E845-D0B6-688F-CE7DDB88DC05}"/>
              </a:ext>
            </a:extLst>
          </p:cNvPr>
          <p:cNvSpPr/>
          <p:nvPr/>
        </p:nvSpPr>
        <p:spPr>
          <a:xfrm>
            <a:off x="9573767" y="1673351"/>
            <a:ext cx="1792224" cy="329184"/>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Site summary</a:t>
            </a:r>
          </a:p>
        </p:txBody>
      </p:sp>
      <p:sp>
        <p:nvSpPr>
          <p:cNvPr id="34" name="Rectangle 33">
            <a:extLst>
              <a:ext uri="{FF2B5EF4-FFF2-40B4-BE49-F238E27FC236}">
                <a16:creationId xmlns:a16="http://schemas.microsoft.com/office/drawing/2014/main" id="{F55CE811-CC69-341B-02A5-73FFD4607126}"/>
              </a:ext>
            </a:extLst>
          </p:cNvPr>
          <p:cNvSpPr/>
          <p:nvPr/>
        </p:nvSpPr>
        <p:spPr>
          <a:xfrm>
            <a:off x="9345168" y="2167128"/>
            <a:ext cx="2269184"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a:extLst>
              <a:ext uri="{FF2B5EF4-FFF2-40B4-BE49-F238E27FC236}">
                <a16:creationId xmlns:a16="http://schemas.microsoft.com/office/drawing/2014/main" id="{7B493689-36ED-3C5D-C40D-8E207B06B60B}"/>
              </a:ext>
            </a:extLst>
          </p:cNvPr>
          <p:cNvSpPr/>
          <p:nvPr/>
        </p:nvSpPr>
        <p:spPr>
          <a:xfrm>
            <a:off x="9459615"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a:extLst>
              <a:ext uri="{FF2B5EF4-FFF2-40B4-BE49-F238E27FC236}">
                <a16:creationId xmlns:a16="http://schemas.microsoft.com/office/drawing/2014/main" id="{B115287A-A7ED-DC46-2488-C971271A3BD6}"/>
              </a:ext>
            </a:extLst>
          </p:cNvPr>
          <p:cNvSpPr/>
          <p:nvPr/>
        </p:nvSpPr>
        <p:spPr>
          <a:xfrm>
            <a:off x="9624207"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a:extLst>
              <a:ext uri="{FF2B5EF4-FFF2-40B4-BE49-F238E27FC236}">
                <a16:creationId xmlns:a16="http://schemas.microsoft.com/office/drawing/2014/main" id="{794CD62C-68DD-6569-8BB4-31BB1CE735EC}"/>
              </a:ext>
            </a:extLst>
          </p:cNvPr>
          <p:cNvSpPr/>
          <p:nvPr/>
        </p:nvSpPr>
        <p:spPr>
          <a:xfrm>
            <a:off x="978879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323D7B8B-B4D2-0D8E-C666-8733982090B9}"/>
              </a:ext>
            </a:extLst>
          </p:cNvPr>
          <p:cNvSpPr txBox="1"/>
          <p:nvPr/>
        </p:nvSpPr>
        <p:spPr>
          <a:xfrm>
            <a:off x="9692640" y="4389120"/>
            <a:ext cx="1554480" cy="777240"/>
          </a:xfrm>
          <a:prstGeom prst="rect">
            <a:avLst/>
          </a:prstGeom>
          <a:noFill/>
        </p:spPr>
        <p:txBody>
          <a:bodyPr wrap="square">
            <a:spAutoFit/>
          </a:bodyPr>
          <a:lstStyle/>
          <a:p>
            <a:pPr algn="ctr">
              <a:defRPr sz="1100" b="0">
                <a:solidFill>
                  <a:srgbClr val="1E3040"/>
                </a:solidFill>
              </a:defRPr>
            </a:pPr>
            <a:r>
              <a:t>Which species/populations use this site?</a:t>
            </a:r>
          </a:p>
        </p:txBody>
      </p:sp>
      <p:sp>
        <p:nvSpPr>
          <p:cNvPr id="40" name="TextBox 39">
            <a:extLst>
              <a:ext uri="{FF2B5EF4-FFF2-40B4-BE49-F238E27FC236}">
                <a16:creationId xmlns:a16="http://schemas.microsoft.com/office/drawing/2014/main" id="{0E1AB9D7-CFC7-6046-76BA-35D5256D096A}"/>
              </a:ext>
            </a:extLst>
          </p:cNvPr>
          <p:cNvSpPr txBox="1"/>
          <p:nvPr/>
        </p:nvSpPr>
        <p:spPr>
          <a:xfrm>
            <a:off x="9692640" y="5239512"/>
            <a:ext cx="1554480" cy="228600"/>
          </a:xfrm>
          <a:prstGeom prst="rect">
            <a:avLst/>
          </a:prstGeom>
          <a:noFill/>
        </p:spPr>
        <p:txBody>
          <a:bodyPr wrap="square">
            <a:spAutoFit/>
          </a:bodyPr>
          <a:lstStyle/>
          <a:p>
            <a:pPr algn="ctr">
              <a:defRPr sz="900" b="1">
                <a:solidFill>
                  <a:srgbClr val="5C6A74"/>
                </a:solidFill>
              </a:defRPr>
            </a:pPr>
            <a:r>
              <a:t>Implementation need</a:t>
            </a:r>
          </a:p>
        </p:txBody>
      </p:sp>
      <p:pic>
        <p:nvPicPr>
          <p:cNvPr id="43" name="Picture 42">
            <a:extLst>
              <a:ext uri="{FF2B5EF4-FFF2-40B4-BE49-F238E27FC236}">
                <a16:creationId xmlns:a16="http://schemas.microsoft.com/office/drawing/2014/main" id="{5010522E-C117-96BB-E95D-E92B2E6E3915}"/>
              </a:ext>
            </a:extLst>
          </p:cNvPr>
          <p:cNvPicPr>
            <a:picLocks noChangeAspect="1"/>
          </p:cNvPicPr>
          <p:nvPr/>
        </p:nvPicPr>
        <p:blipFill>
          <a:blip r:embed="rId3"/>
          <a:stretch>
            <a:fillRect/>
          </a:stretch>
        </p:blipFill>
        <p:spPr>
          <a:xfrm>
            <a:off x="603050" y="2423160"/>
            <a:ext cx="2619244" cy="1604209"/>
          </a:xfrm>
          <a:prstGeom prst="rect">
            <a:avLst/>
          </a:prstGeom>
        </p:spPr>
      </p:pic>
      <p:pic>
        <p:nvPicPr>
          <p:cNvPr id="46" name="Picture 45">
            <a:extLst>
              <a:ext uri="{FF2B5EF4-FFF2-40B4-BE49-F238E27FC236}">
                <a16:creationId xmlns:a16="http://schemas.microsoft.com/office/drawing/2014/main" id="{A3F669F9-143A-D046-7151-38C308F28DE0}"/>
              </a:ext>
            </a:extLst>
          </p:cNvPr>
          <p:cNvPicPr>
            <a:picLocks noChangeAspect="1"/>
          </p:cNvPicPr>
          <p:nvPr/>
        </p:nvPicPr>
        <p:blipFill>
          <a:blip r:embed="rId3"/>
          <a:stretch>
            <a:fillRect/>
          </a:stretch>
        </p:blipFill>
        <p:spPr>
          <a:xfrm>
            <a:off x="3522982" y="2430181"/>
            <a:ext cx="2619244" cy="1604209"/>
          </a:xfrm>
          <a:prstGeom prst="rect">
            <a:avLst/>
          </a:prstGeom>
        </p:spPr>
      </p:pic>
      <p:sp>
        <p:nvSpPr>
          <p:cNvPr id="47" name="Oval 46">
            <a:extLst>
              <a:ext uri="{FF2B5EF4-FFF2-40B4-BE49-F238E27FC236}">
                <a16:creationId xmlns:a16="http://schemas.microsoft.com/office/drawing/2014/main" id="{176D34ED-F57C-4B27-134A-02960E573942}"/>
              </a:ext>
            </a:extLst>
          </p:cNvPr>
          <p:cNvSpPr/>
          <p:nvPr/>
        </p:nvSpPr>
        <p:spPr>
          <a:xfrm>
            <a:off x="5654889" y="2792260"/>
            <a:ext cx="506460" cy="163923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48" name="Oval 47">
            <a:extLst>
              <a:ext uri="{FF2B5EF4-FFF2-40B4-BE49-F238E27FC236}">
                <a16:creationId xmlns:a16="http://schemas.microsoft.com/office/drawing/2014/main" id="{07893B9C-ED61-6B15-9D6E-30A193DDDE8B}"/>
              </a:ext>
            </a:extLst>
          </p:cNvPr>
          <p:cNvSpPr/>
          <p:nvPr/>
        </p:nvSpPr>
        <p:spPr>
          <a:xfrm>
            <a:off x="1503417" y="2759025"/>
            <a:ext cx="506460" cy="163923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pic>
        <p:nvPicPr>
          <p:cNvPr id="50" name="Picture 49">
            <a:extLst>
              <a:ext uri="{FF2B5EF4-FFF2-40B4-BE49-F238E27FC236}">
                <a16:creationId xmlns:a16="http://schemas.microsoft.com/office/drawing/2014/main" id="{078E42A7-B978-653D-EEBC-ABF09B4BD994}"/>
              </a:ext>
            </a:extLst>
          </p:cNvPr>
          <p:cNvPicPr>
            <a:picLocks noChangeAspect="1"/>
          </p:cNvPicPr>
          <p:nvPr/>
        </p:nvPicPr>
        <p:blipFill>
          <a:blip r:embed="rId4"/>
          <a:stretch>
            <a:fillRect/>
          </a:stretch>
        </p:blipFill>
        <p:spPr>
          <a:xfrm>
            <a:off x="6376974" y="2510286"/>
            <a:ext cx="2758491" cy="1465916"/>
          </a:xfrm>
          <a:prstGeom prst="rect">
            <a:avLst/>
          </a:prstGeom>
        </p:spPr>
      </p:pic>
      <p:pic>
        <p:nvPicPr>
          <p:cNvPr id="52" name="Picture 51">
            <a:extLst>
              <a:ext uri="{FF2B5EF4-FFF2-40B4-BE49-F238E27FC236}">
                <a16:creationId xmlns:a16="http://schemas.microsoft.com/office/drawing/2014/main" id="{FEF5A532-A52F-87D9-B905-E9892609EC0B}"/>
              </a:ext>
            </a:extLst>
          </p:cNvPr>
          <p:cNvPicPr>
            <a:picLocks noChangeAspect="1"/>
          </p:cNvPicPr>
          <p:nvPr/>
        </p:nvPicPr>
        <p:blipFill>
          <a:blip r:embed="rId5"/>
          <a:stretch>
            <a:fillRect/>
          </a:stretch>
        </p:blipFill>
        <p:spPr>
          <a:xfrm>
            <a:off x="9274065" y="2510286"/>
            <a:ext cx="2410435" cy="1568555"/>
          </a:xfrm>
          <a:prstGeom prst="rect">
            <a:avLst/>
          </a:prstGeom>
        </p:spPr>
      </p:pic>
      <p:sp>
        <p:nvSpPr>
          <p:cNvPr id="8" name="TextBox 7">
            <a:extLst>
              <a:ext uri="{FF2B5EF4-FFF2-40B4-BE49-F238E27FC236}">
                <a16:creationId xmlns:a16="http://schemas.microsoft.com/office/drawing/2014/main" id="{5A9287ED-1946-10FA-F42F-96663DEE24D0}"/>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3222937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6F79-B449-DD00-CE63-944B2862F45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94A12D-A524-277D-B3EF-85BBD167C156}"/>
              </a:ext>
            </a:extLst>
          </p:cNvPr>
          <p:cNvSpPr>
            <a:spLocks noGrp="1"/>
          </p:cNvSpPr>
          <p:nvPr>
            <p:ph type="sldNum" sz="quarter" idx="11"/>
          </p:nvPr>
        </p:nvSpPr>
        <p:spPr/>
        <p:txBody>
          <a:bodyPr/>
          <a:lstStyle/>
          <a:p>
            <a:fld id="{BFE9751B-2350-D04C-A3CF-C05DBF63BADD}" type="slidenum">
              <a:rPr lang="en-US" smtClean="0"/>
              <a:pPr/>
              <a:t>11</a:t>
            </a:fld>
            <a:endParaRPr lang="en-US"/>
          </a:p>
        </p:txBody>
      </p:sp>
      <p:sp>
        <p:nvSpPr>
          <p:cNvPr id="15" name="Rounded Rectangle 14">
            <a:extLst>
              <a:ext uri="{FF2B5EF4-FFF2-40B4-BE49-F238E27FC236}">
                <a16:creationId xmlns:a16="http://schemas.microsoft.com/office/drawing/2014/main" id="{9E8D52A0-7642-F068-E0FF-81FC6B062050}"/>
              </a:ext>
            </a:extLst>
          </p:cNvPr>
          <p:cNvSpPr/>
          <p:nvPr/>
        </p:nvSpPr>
        <p:spPr>
          <a:xfrm>
            <a:off x="135443" y="184150"/>
            <a:ext cx="3317383" cy="539331"/>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rPr sz="1600"/>
              <a:t>Ramsar Criterion 6</a:t>
            </a:r>
          </a:p>
        </p:txBody>
      </p:sp>
      <p:sp>
        <p:nvSpPr>
          <p:cNvPr id="16" name="Rectangle 15">
            <a:extLst>
              <a:ext uri="{FF2B5EF4-FFF2-40B4-BE49-F238E27FC236}">
                <a16:creationId xmlns:a16="http://schemas.microsoft.com/office/drawing/2014/main" id="{41107A57-2805-28BD-D6C5-7E2AE3504372}"/>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F13F67B8-89B6-30A0-343E-1991B7293644}"/>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9933074D-3EC2-225F-4C70-64838F43A6DC}"/>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E96DBB22-D082-31BA-4161-B683899EBBF0}"/>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524A3238-52A0-B23D-75DA-F81697E9BBDB}"/>
              </a:ext>
            </a:extLst>
          </p:cNvPr>
          <p:cNvSpPr txBox="1"/>
          <p:nvPr/>
        </p:nvSpPr>
        <p:spPr>
          <a:xfrm>
            <a:off x="3616666" y="4398715"/>
            <a:ext cx="2194560" cy="777240"/>
          </a:xfrm>
          <a:prstGeom prst="rect">
            <a:avLst/>
          </a:prstGeom>
          <a:noFill/>
        </p:spPr>
        <p:txBody>
          <a:bodyPr wrap="square">
            <a:spAutoFit/>
          </a:bodyPr>
          <a:lstStyle/>
          <a:p>
            <a:pPr algn="ctr">
              <a:defRPr sz="1100" b="0">
                <a:solidFill>
                  <a:srgbClr val="1E3040"/>
                </a:solidFill>
              </a:defRPr>
            </a:pPr>
            <a:r>
              <a:t>Which 1% threshold applies at this point/site?</a:t>
            </a:r>
          </a:p>
        </p:txBody>
      </p:sp>
      <p:sp>
        <p:nvSpPr>
          <p:cNvPr id="22" name="TextBox 21">
            <a:extLst>
              <a:ext uri="{FF2B5EF4-FFF2-40B4-BE49-F238E27FC236}">
                <a16:creationId xmlns:a16="http://schemas.microsoft.com/office/drawing/2014/main" id="{001392C7-AF89-6D1C-AF1B-50C61DA8F1E0}"/>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pic>
        <p:nvPicPr>
          <p:cNvPr id="46" name="Picture 45">
            <a:extLst>
              <a:ext uri="{FF2B5EF4-FFF2-40B4-BE49-F238E27FC236}">
                <a16:creationId xmlns:a16="http://schemas.microsoft.com/office/drawing/2014/main" id="{99432A4E-7EAC-51B7-8BBC-28D5D9BDFA0E}"/>
              </a:ext>
            </a:extLst>
          </p:cNvPr>
          <p:cNvPicPr>
            <a:picLocks noChangeAspect="1"/>
          </p:cNvPicPr>
          <p:nvPr/>
        </p:nvPicPr>
        <p:blipFill>
          <a:blip r:embed="rId3"/>
          <a:stretch>
            <a:fillRect/>
          </a:stretch>
        </p:blipFill>
        <p:spPr>
          <a:xfrm>
            <a:off x="2278269" y="662868"/>
            <a:ext cx="9327604" cy="5712880"/>
          </a:xfrm>
          <a:prstGeom prst="rect">
            <a:avLst/>
          </a:prstGeom>
        </p:spPr>
      </p:pic>
      <p:sp>
        <p:nvSpPr>
          <p:cNvPr id="47" name="Oval 46">
            <a:extLst>
              <a:ext uri="{FF2B5EF4-FFF2-40B4-BE49-F238E27FC236}">
                <a16:creationId xmlns:a16="http://schemas.microsoft.com/office/drawing/2014/main" id="{C6DA7D84-0A55-10EE-3DC7-AE95D28C1334}"/>
              </a:ext>
            </a:extLst>
          </p:cNvPr>
          <p:cNvSpPr/>
          <p:nvPr/>
        </p:nvSpPr>
        <p:spPr>
          <a:xfrm>
            <a:off x="10164762" y="2931951"/>
            <a:ext cx="1295400" cy="3710768"/>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26" name="TextBox 25">
            <a:extLst>
              <a:ext uri="{FF2B5EF4-FFF2-40B4-BE49-F238E27FC236}">
                <a16:creationId xmlns:a16="http://schemas.microsoft.com/office/drawing/2014/main" id="{C949F5F1-63FE-621A-2974-02BC8F0D2619}"/>
              </a:ext>
            </a:extLst>
          </p:cNvPr>
          <p:cNvSpPr txBox="1"/>
          <p:nvPr/>
        </p:nvSpPr>
        <p:spPr>
          <a:xfrm>
            <a:off x="83709" y="791508"/>
            <a:ext cx="2194560" cy="584775"/>
          </a:xfrm>
          <a:prstGeom prst="rect">
            <a:avLst/>
          </a:prstGeom>
          <a:noFill/>
        </p:spPr>
        <p:txBody>
          <a:bodyPr wrap="square">
            <a:spAutoFit/>
          </a:bodyPr>
          <a:lstStyle/>
          <a:p>
            <a:pPr algn="ctr">
              <a:defRPr sz="1100" b="0">
                <a:solidFill>
                  <a:srgbClr val="1E3040"/>
                </a:solidFill>
              </a:defRPr>
            </a:pPr>
            <a:r>
              <a:rPr sz="1600" b="1" i="1"/>
              <a:t>Which 1% threshold applies at this site?</a:t>
            </a:r>
          </a:p>
        </p:txBody>
      </p:sp>
      <p:sp>
        <p:nvSpPr>
          <p:cNvPr id="35" name="TextBox 34">
            <a:extLst>
              <a:ext uri="{FF2B5EF4-FFF2-40B4-BE49-F238E27FC236}">
                <a16:creationId xmlns:a16="http://schemas.microsoft.com/office/drawing/2014/main" id="{2CF733FB-0F77-6EAD-2FD1-F6F02DCCDFB6}"/>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1635495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E8D12-630E-9B60-55E6-2D00DBCC54A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07223B-9E66-EF88-56B7-08A547A67401}"/>
              </a:ext>
            </a:extLst>
          </p:cNvPr>
          <p:cNvSpPr>
            <a:spLocks noGrp="1"/>
          </p:cNvSpPr>
          <p:nvPr>
            <p:ph type="sldNum" sz="quarter" idx="11"/>
          </p:nvPr>
        </p:nvSpPr>
        <p:spPr/>
        <p:txBody>
          <a:bodyPr/>
          <a:lstStyle/>
          <a:p>
            <a:fld id="{BFE9751B-2350-D04C-A3CF-C05DBF63BADD}" type="slidenum">
              <a:rPr lang="en-US" smtClean="0"/>
              <a:pPr/>
              <a:t>12</a:t>
            </a:fld>
            <a:endParaRPr lang="en-US"/>
          </a:p>
        </p:txBody>
      </p:sp>
      <p:sp>
        <p:nvSpPr>
          <p:cNvPr id="4" name="Title 3">
            <a:extLst>
              <a:ext uri="{FF2B5EF4-FFF2-40B4-BE49-F238E27FC236}">
                <a16:creationId xmlns:a16="http://schemas.microsoft.com/office/drawing/2014/main" id="{50AC4888-865B-8661-3991-3DB6BF064EA5}"/>
              </a:ext>
            </a:extLst>
          </p:cNvPr>
          <p:cNvSpPr>
            <a:spLocks noGrp="1"/>
          </p:cNvSpPr>
          <p:nvPr>
            <p:ph type="title"/>
          </p:nvPr>
        </p:nvSpPr>
        <p:spPr>
          <a:xfrm>
            <a:off x="348117" y="180641"/>
            <a:ext cx="8731875" cy="1132301"/>
          </a:xfrm>
        </p:spPr>
        <p:txBody>
          <a:bodyPr/>
          <a:lstStyle/>
          <a:p>
            <a:r>
              <a:rPr lang="en-US"/>
              <a:t>CSN Tool: Interpretation in practice</a:t>
            </a:r>
          </a:p>
        </p:txBody>
      </p:sp>
      <p:sp>
        <p:nvSpPr>
          <p:cNvPr id="5" name="Rounded Rectangle 4">
            <a:extLst>
              <a:ext uri="{FF2B5EF4-FFF2-40B4-BE49-F238E27FC236}">
                <a16:creationId xmlns:a16="http://schemas.microsoft.com/office/drawing/2014/main" id="{D64C7B5C-D68A-42C5-7362-F6A3FFF9C784}"/>
              </a:ext>
            </a:extLst>
          </p:cNvPr>
          <p:cNvSpPr/>
          <p:nvPr/>
        </p:nvSpPr>
        <p:spPr>
          <a:xfrm>
            <a:off x="452284" y="1508760"/>
            <a:ext cx="2885276" cy="420624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B2A29BA1-0BD2-AB5C-3DED-525898C2F9FA}"/>
              </a:ext>
            </a:extLst>
          </p:cNvPr>
          <p:cNvSpPr/>
          <p:nvPr/>
        </p:nvSpPr>
        <p:spPr>
          <a:xfrm>
            <a:off x="676656" y="1683131"/>
            <a:ext cx="2432304"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Population boundaries</a:t>
            </a:r>
          </a:p>
        </p:txBody>
      </p:sp>
      <p:sp>
        <p:nvSpPr>
          <p:cNvPr id="7" name="Rectangle 6">
            <a:extLst>
              <a:ext uri="{FF2B5EF4-FFF2-40B4-BE49-F238E27FC236}">
                <a16:creationId xmlns:a16="http://schemas.microsoft.com/office/drawing/2014/main" id="{533ADF8E-3791-C78D-74B8-7DDAABB12634}"/>
              </a:ext>
            </a:extLst>
          </p:cNvPr>
          <p:cNvSpPr/>
          <p:nvPr/>
        </p:nvSpPr>
        <p:spPr>
          <a:xfrm>
            <a:off x="577648" y="2167128"/>
            <a:ext cx="2635502" cy="1975104"/>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13979B9A-24E1-59BA-B890-0E4CE3C265C2}"/>
              </a:ext>
            </a:extLst>
          </p:cNvPr>
          <p:cNvSpPr/>
          <p:nvPr/>
        </p:nvSpPr>
        <p:spPr>
          <a:xfrm>
            <a:off x="661713"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0F3DC4B4-8B21-3C90-D204-F5E4157127ED}"/>
              </a:ext>
            </a:extLst>
          </p:cNvPr>
          <p:cNvSpPr/>
          <p:nvPr/>
        </p:nvSpPr>
        <p:spPr>
          <a:xfrm>
            <a:off x="82630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83F4DB1D-2388-31AC-0DF5-4756A242911A}"/>
              </a:ext>
            </a:extLst>
          </p:cNvPr>
          <p:cNvSpPr/>
          <p:nvPr/>
        </p:nvSpPr>
        <p:spPr>
          <a:xfrm>
            <a:off x="990897"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4C3673C1-22C8-8E5A-875D-7556BF219A35}"/>
              </a:ext>
            </a:extLst>
          </p:cNvPr>
          <p:cNvSpPr txBox="1"/>
          <p:nvPr/>
        </p:nvSpPr>
        <p:spPr>
          <a:xfrm>
            <a:off x="914400" y="4389120"/>
            <a:ext cx="2194560" cy="430887"/>
          </a:xfrm>
          <a:prstGeom prst="rect">
            <a:avLst/>
          </a:prstGeom>
          <a:noFill/>
        </p:spPr>
        <p:txBody>
          <a:bodyPr wrap="square">
            <a:spAutoFit/>
          </a:bodyPr>
          <a:lstStyle/>
          <a:p>
            <a:pPr algn="ctr">
              <a:defRPr sz="1100" b="0">
                <a:solidFill>
                  <a:srgbClr val="1E3040"/>
                </a:solidFill>
              </a:defRPr>
            </a:pPr>
            <a:r>
              <a:t>Which biogeographic population</a:t>
            </a:r>
            <a:r>
              <a:rPr lang="nl-NL"/>
              <a:t>(s)</a:t>
            </a:r>
            <a:r>
              <a:t> may occur here?</a:t>
            </a:r>
          </a:p>
        </p:txBody>
      </p:sp>
      <p:sp>
        <p:nvSpPr>
          <p:cNvPr id="13" name="TextBox 12">
            <a:extLst>
              <a:ext uri="{FF2B5EF4-FFF2-40B4-BE49-F238E27FC236}">
                <a16:creationId xmlns:a16="http://schemas.microsoft.com/office/drawing/2014/main" id="{B14CB1FD-7E17-5E45-B4BE-CEB89F7D05C4}"/>
              </a:ext>
            </a:extLst>
          </p:cNvPr>
          <p:cNvSpPr txBox="1"/>
          <p:nvPr/>
        </p:nvSpPr>
        <p:spPr>
          <a:xfrm>
            <a:off x="9144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14" name="Rounded Rectangle 13">
            <a:extLst>
              <a:ext uri="{FF2B5EF4-FFF2-40B4-BE49-F238E27FC236}">
                <a16:creationId xmlns:a16="http://schemas.microsoft.com/office/drawing/2014/main" id="{3BE88275-061D-B516-0323-0B0618C3AE25}"/>
              </a:ext>
            </a:extLst>
          </p:cNvPr>
          <p:cNvSpPr/>
          <p:nvPr/>
        </p:nvSpPr>
        <p:spPr>
          <a:xfrm>
            <a:off x="3377742" y="1508760"/>
            <a:ext cx="2885898" cy="42062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1F1DD40A-EE87-4AD7-1079-631487AEAD47}"/>
              </a:ext>
            </a:extLst>
          </p:cNvPr>
          <p:cNvSpPr/>
          <p:nvPr/>
        </p:nvSpPr>
        <p:spPr>
          <a:xfrm>
            <a:off x="3561932" y="1683131"/>
            <a:ext cx="243230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t>Ramsar Criterion 6</a:t>
            </a:r>
          </a:p>
        </p:txBody>
      </p:sp>
      <p:sp>
        <p:nvSpPr>
          <p:cNvPr id="16" name="Rectangle 15">
            <a:extLst>
              <a:ext uri="{FF2B5EF4-FFF2-40B4-BE49-F238E27FC236}">
                <a16:creationId xmlns:a16="http://schemas.microsoft.com/office/drawing/2014/main" id="{04700359-516E-99B8-B70A-E8B384D74AC8}"/>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2FE28A70-D545-23DB-365F-0B3F10444B68}"/>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E2D31923-7F26-C4B6-7EDB-2F5E8F11BFA9}"/>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A57A19C3-9D7D-0FD1-820F-26A03C1B9292}"/>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5AF54EB3-CC23-9B9F-5E5A-32DCD857EB9A}"/>
              </a:ext>
            </a:extLst>
          </p:cNvPr>
          <p:cNvSpPr txBox="1"/>
          <p:nvPr/>
        </p:nvSpPr>
        <p:spPr>
          <a:xfrm>
            <a:off x="3616666" y="4398715"/>
            <a:ext cx="2194560" cy="430887"/>
          </a:xfrm>
          <a:prstGeom prst="rect">
            <a:avLst/>
          </a:prstGeom>
          <a:noFill/>
        </p:spPr>
        <p:txBody>
          <a:bodyPr wrap="square" lIns="91440" tIns="45720" rIns="91440" bIns="45720" anchor="t">
            <a:spAutoFit/>
          </a:bodyPr>
          <a:lstStyle/>
          <a:p>
            <a:pPr algn="ctr">
              <a:defRPr sz="1100" b="0">
                <a:solidFill>
                  <a:srgbClr val="1E3040"/>
                </a:solidFill>
              </a:defRPr>
            </a:pPr>
            <a:r>
              <a:t>Which 1% threshold applies at this </a:t>
            </a:r>
            <a:r>
              <a:rPr lang="en-GB"/>
              <a:t>site</a:t>
            </a:r>
            <a:r>
              <a:t>?</a:t>
            </a:r>
          </a:p>
        </p:txBody>
      </p:sp>
      <p:sp>
        <p:nvSpPr>
          <p:cNvPr id="22" name="TextBox 21">
            <a:extLst>
              <a:ext uri="{FF2B5EF4-FFF2-40B4-BE49-F238E27FC236}">
                <a16:creationId xmlns:a16="http://schemas.microsoft.com/office/drawing/2014/main" id="{10A9A8CF-6320-B0CD-94D0-7BC718DA9E5F}"/>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23" name="Rounded Rectangle 22">
            <a:extLst>
              <a:ext uri="{FF2B5EF4-FFF2-40B4-BE49-F238E27FC236}">
                <a16:creationId xmlns:a16="http://schemas.microsoft.com/office/drawing/2014/main" id="{AE8BAC60-8A7A-8058-B231-DBA999964A02}"/>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C784C6A2-B7B1-36E1-A500-604A71A4EED9}"/>
              </a:ext>
            </a:extLst>
          </p:cNvPr>
          <p:cNvSpPr/>
          <p:nvPr/>
        </p:nvSpPr>
        <p:spPr>
          <a:xfrm>
            <a:off x="6505956" y="1657738"/>
            <a:ext cx="2432304" cy="329184"/>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Look-alike species</a:t>
            </a:r>
          </a:p>
        </p:txBody>
      </p:sp>
      <p:sp>
        <p:nvSpPr>
          <p:cNvPr id="25" name="Rectangle 24">
            <a:extLst>
              <a:ext uri="{FF2B5EF4-FFF2-40B4-BE49-F238E27FC236}">
                <a16:creationId xmlns:a16="http://schemas.microsoft.com/office/drawing/2014/main" id="{E2841FC2-C6F7-B844-4EC0-8DE4C3B9AA62}"/>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6A2124DA-CF46-4216-8C09-B1DE54792259}"/>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00D9A94D-F6B9-DF77-5428-A8420B79AE0E}"/>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411B6D13-5917-4676-01D2-73AA07D5574B}"/>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F447BF73-F8E3-80DC-3035-2000ECFE0C56}"/>
              </a:ext>
            </a:extLst>
          </p:cNvPr>
          <p:cNvSpPr txBox="1"/>
          <p:nvPr/>
        </p:nvSpPr>
        <p:spPr>
          <a:xfrm>
            <a:off x="6766560" y="4389120"/>
            <a:ext cx="2194560" cy="777240"/>
          </a:xfrm>
          <a:prstGeom prst="rect">
            <a:avLst/>
          </a:prstGeom>
          <a:noFill/>
        </p:spPr>
        <p:txBody>
          <a:bodyPr wrap="square">
            <a:spAutoFit/>
          </a:bodyPr>
          <a:lstStyle/>
          <a:p>
            <a:pPr algn="ctr">
              <a:defRPr sz="1100" b="0">
                <a:solidFill>
                  <a:srgbClr val="1E3040"/>
                </a:solidFill>
              </a:defRPr>
            </a:pPr>
            <a:r>
              <a:t>Which similar species might cause identification errors?</a:t>
            </a:r>
          </a:p>
        </p:txBody>
      </p:sp>
      <p:sp>
        <p:nvSpPr>
          <p:cNvPr id="31" name="TextBox 30">
            <a:extLst>
              <a:ext uri="{FF2B5EF4-FFF2-40B4-BE49-F238E27FC236}">
                <a16:creationId xmlns:a16="http://schemas.microsoft.com/office/drawing/2014/main" id="{BE298894-D5B7-0AD2-D73F-E30585425D23}"/>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32" name="Rounded Rectangle 31">
            <a:extLst>
              <a:ext uri="{FF2B5EF4-FFF2-40B4-BE49-F238E27FC236}">
                <a16:creationId xmlns:a16="http://schemas.microsoft.com/office/drawing/2014/main" id="{E3F57B4F-B5F0-BB03-4FA6-36AABD7A0C55}"/>
              </a:ext>
            </a:extLst>
          </p:cNvPr>
          <p:cNvSpPr/>
          <p:nvPr/>
        </p:nvSpPr>
        <p:spPr>
          <a:xfrm>
            <a:off x="9189720" y="1508760"/>
            <a:ext cx="2549996" cy="4206240"/>
          </a:xfrm>
          <a:prstGeom prst="roundRect">
            <a:avLst/>
          </a:prstGeom>
          <a:solidFill>
            <a:srgbClr val="FFFFFF"/>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a:extLst>
              <a:ext uri="{FF2B5EF4-FFF2-40B4-BE49-F238E27FC236}">
                <a16:creationId xmlns:a16="http://schemas.microsoft.com/office/drawing/2014/main" id="{AC1E7250-4624-ED7B-E1B5-DA7D06E963A7}"/>
              </a:ext>
            </a:extLst>
          </p:cNvPr>
          <p:cNvSpPr/>
          <p:nvPr/>
        </p:nvSpPr>
        <p:spPr>
          <a:xfrm>
            <a:off x="9573767" y="1673351"/>
            <a:ext cx="1792224" cy="329184"/>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Site summary</a:t>
            </a:r>
          </a:p>
        </p:txBody>
      </p:sp>
      <p:sp>
        <p:nvSpPr>
          <p:cNvPr id="34" name="Rectangle 33">
            <a:extLst>
              <a:ext uri="{FF2B5EF4-FFF2-40B4-BE49-F238E27FC236}">
                <a16:creationId xmlns:a16="http://schemas.microsoft.com/office/drawing/2014/main" id="{050C58CD-E7BD-545C-76B9-864EA8DF395E}"/>
              </a:ext>
            </a:extLst>
          </p:cNvPr>
          <p:cNvSpPr/>
          <p:nvPr/>
        </p:nvSpPr>
        <p:spPr>
          <a:xfrm>
            <a:off x="9345168" y="2167128"/>
            <a:ext cx="2269184"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a:extLst>
              <a:ext uri="{FF2B5EF4-FFF2-40B4-BE49-F238E27FC236}">
                <a16:creationId xmlns:a16="http://schemas.microsoft.com/office/drawing/2014/main" id="{0DFBEF8A-CE80-2F99-58E9-23BBA59E4641}"/>
              </a:ext>
            </a:extLst>
          </p:cNvPr>
          <p:cNvSpPr/>
          <p:nvPr/>
        </p:nvSpPr>
        <p:spPr>
          <a:xfrm>
            <a:off x="9459615"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a:extLst>
              <a:ext uri="{FF2B5EF4-FFF2-40B4-BE49-F238E27FC236}">
                <a16:creationId xmlns:a16="http://schemas.microsoft.com/office/drawing/2014/main" id="{D161F85A-5AA2-5263-65CE-F3AED8BA0510}"/>
              </a:ext>
            </a:extLst>
          </p:cNvPr>
          <p:cNvSpPr/>
          <p:nvPr/>
        </p:nvSpPr>
        <p:spPr>
          <a:xfrm>
            <a:off x="9624207"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a:extLst>
              <a:ext uri="{FF2B5EF4-FFF2-40B4-BE49-F238E27FC236}">
                <a16:creationId xmlns:a16="http://schemas.microsoft.com/office/drawing/2014/main" id="{E5AC5FCB-980E-C35B-024C-96F6DBDCBF80}"/>
              </a:ext>
            </a:extLst>
          </p:cNvPr>
          <p:cNvSpPr/>
          <p:nvPr/>
        </p:nvSpPr>
        <p:spPr>
          <a:xfrm>
            <a:off x="978879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F5325509-471A-D1A0-066E-49F6AFE57AB6}"/>
              </a:ext>
            </a:extLst>
          </p:cNvPr>
          <p:cNvSpPr txBox="1"/>
          <p:nvPr/>
        </p:nvSpPr>
        <p:spPr>
          <a:xfrm>
            <a:off x="9692640" y="4389120"/>
            <a:ext cx="1554480" cy="777240"/>
          </a:xfrm>
          <a:prstGeom prst="rect">
            <a:avLst/>
          </a:prstGeom>
          <a:noFill/>
        </p:spPr>
        <p:txBody>
          <a:bodyPr wrap="square">
            <a:spAutoFit/>
          </a:bodyPr>
          <a:lstStyle/>
          <a:p>
            <a:pPr algn="ctr">
              <a:defRPr sz="1100" b="0">
                <a:solidFill>
                  <a:srgbClr val="1E3040"/>
                </a:solidFill>
              </a:defRPr>
            </a:pPr>
            <a:r>
              <a:t>Which species/populations use this site?</a:t>
            </a:r>
          </a:p>
        </p:txBody>
      </p:sp>
      <p:sp>
        <p:nvSpPr>
          <p:cNvPr id="40" name="TextBox 39">
            <a:extLst>
              <a:ext uri="{FF2B5EF4-FFF2-40B4-BE49-F238E27FC236}">
                <a16:creationId xmlns:a16="http://schemas.microsoft.com/office/drawing/2014/main" id="{7312D700-3CA3-62A6-E5D0-D8768AF1890A}"/>
              </a:ext>
            </a:extLst>
          </p:cNvPr>
          <p:cNvSpPr txBox="1"/>
          <p:nvPr/>
        </p:nvSpPr>
        <p:spPr>
          <a:xfrm>
            <a:off x="9692640" y="5239512"/>
            <a:ext cx="1554480" cy="228600"/>
          </a:xfrm>
          <a:prstGeom prst="rect">
            <a:avLst/>
          </a:prstGeom>
          <a:noFill/>
        </p:spPr>
        <p:txBody>
          <a:bodyPr wrap="square">
            <a:spAutoFit/>
          </a:bodyPr>
          <a:lstStyle/>
          <a:p>
            <a:pPr algn="ctr">
              <a:defRPr sz="900" b="1">
                <a:solidFill>
                  <a:srgbClr val="5C6A74"/>
                </a:solidFill>
              </a:defRPr>
            </a:pPr>
            <a:r>
              <a:t>Implementation need</a:t>
            </a:r>
          </a:p>
        </p:txBody>
      </p:sp>
      <p:pic>
        <p:nvPicPr>
          <p:cNvPr id="43" name="Picture 42">
            <a:extLst>
              <a:ext uri="{FF2B5EF4-FFF2-40B4-BE49-F238E27FC236}">
                <a16:creationId xmlns:a16="http://schemas.microsoft.com/office/drawing/2014/main" id="{83A68AAB-6344-E3B9-CB25-4B6D65E33400}"/>
              </a:ext>
            </a:extLst>
          </p:cNvPr>
          <p:cNvPicPr>
            <a:picLocks noChangeAspect="1"/>
          </p:cNvPicPr>
          <p:nvPr/>
        </p:nvPicPr>
        <p:blipFill>
          <a:blip r:embed="rId3"/>
          <a:stretch>
            <a:fillRect/>
          </a:stretch>
        </p:blipFill>
        <p:spPr>
          <a:xfrm>
            <a:off x="603050" y="2423160"/>
            <a:ext cx="2619244" cy="1604209"/>
          </a:xfrm>
          <a:prstGeom prst="rect">
            <a:avLst/>
          </a:prstGeom>
        </p:spPr>
      </p:pic>
      <p:pic>
        <p:nvPicPr>
          <p:cNvPr id="46" name="Picture 45">
            <a:extLst>
              <a:ext uri="{FF2B5EF4-FFF2-40B4-BE49-F238E27FC236}">
                <a16:creationId xmlns:a16="http://schemas.microsoft.com/office/drawing/2014/main" id="{4D67A81F-122B-4C23-1066-9B6F6A46B922}"/>
              </a:ext>
            </a:extLst>
          </p:cNvPr>
          <p:cNvPicPr>
            <a:picLocks noChangeAspect="1"/>
          </p:cNvPicPr>
          <p:nvPr/>
        </p:nvPicPr>
        <p:blipFill>
          <a:blip r:embed="rId3"/>
          <a:stretch>
            <a:fillRect/>
          </a:stretch>
        </p:blipFill>
        <p:spPr>
          <a:xfrm>
            <a:off x="3522982" y="2430181"/>
            <a:ext cx="2619244" cy="1604209"/>
          </a:xfrm>
          <a:prstGeom prst="rect">
            <a:avLst/>
          </a:prstGeom>
        </p:spPr>
      </p:pic>
      <p:sp>
        <p:nvSpPr>
          <p:cNvPr id="47" name="Oval 46">
            <a:extLst>
              <a:ext uri="{FF2B5EF4-FFF2-40B4-BE49-F238E27FC236}">
                <a16:creationId xmlns:a16="http://schemas.microsoft.com/office/drawing/2014/main" id="{E89D35D6-CD02-EDDA-D0CF-3F68DC3FEF3A}"/>
              </a:ext>
            </a:extLst>
          </p:cNvPr>
          <p:cNvSpPr/>
          <p:nvPr/>
        </p:nvSpPr>
        <p:spPr>
          <a:xfrm>
            <a:off x="5654889" y="2792260"/>
            <a:ext cx="506460" cy="163923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48" name="Oval 47">
            <a:extLst>
              <a:ext uri="{FF2B5EF4-FFF2-40B4-BE49-F238E27FC236}">
                <a16:creationId xmlns:a16="http://schemas.microsoft.com/office/drawing/2014/main" id="{754D41BD-2BA0-FDAB-5702-DF12591C36D3}"/>
              </a:ext>
            </a:extLst>
          </p:cNvPr>
          <p:cNvSpPr/>
          <p:nvPr/>
        </p:nvSpPr>
        <p:spPr>
          <a:xfrm>
            <a:off x="1503417" y="2759025"/>
            <a:ext cx="506460" cy="163923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pic>
        <p:nvPicPr>
          <p:cNvPr id="50" name="Picture 49">
            <a:extLst>
              <a:ext uri="{FF2B5EF4-FFF2-40B4-BE49-F238E27FC236}">
                <a16:creationId xmlns:a16="http://schemas.microsoft.com/office/drawing/2014/main" id="{ABFA0CC6-381D-7234-753F-D1F9672962F2}"/>
              </a:ext>
            </a:extLst>
          </p:cNvPr>
          <p:cNvPicPr>
            <a:picLocks noChangeAspect="1"/>
          </p:cNvPicPr>
          <p:nvPr/>
        </p:nvPicPr>
        <p:blipFill>
          <a:blip r:embed="rId4"/>
          <a:stretch>
            <a:fillRect/>
          </a:stretch>
        </p:blipFill>
        <p:spPr>
          <a:xfrm>
            <a:off x="6376974" y="2510286"/>
            <a:ext cx="2758491" cy="1465916"/>
          </a:xfrm>
          <a:prstGeom prst="rect">
            <a:avLst/>
          </a:prstGeom>
        </p:spPr>
      </p:pic>
      <p:pic>
        <p:nvPicPr>
          <p:cNvPr id="52" name="Picture 51">
            <a:extLst>
              <a:ext uri="{FF2B5EF4-FFF2-40B4-BE49-F238E27FC236}">
                <a16:creationId xmlns:a16="http://schemas.microsoft.com/office/drawing/2014/main" id="{F38BB5EF-58C5-B082-72E0-AE1033CC8D4C}"/>
              </a:ext>
            </a:extLst>
          </p:cNvPr>
          <p:cNvPicPr>
            <a:picLocks noChangeAspect="1"/>
          </p:cNvPicPr>
          <p:nvPr/>
        </p:nvPicPr>
        <p:blipFill>
          <a:blip r:embed="rId5"/>
          <a:stretch>
            <a:fillRect/>
          </a:stretch>
        </p:blipFill>
        <p:spPr>
          <a:xfrm>
            <a:off x="9274065" y="2510286"/>
            <a:ext cx="2410435" cy="1568555"/>
          </a:xfrm>
          <a:prstGeom prst="rect">
            <a:avLst/>
          </a:prstGeom>
        </p:spPr>
      </p:pic>
      <p:sp>
        <p:nvSpPr>
          <p:cNvPr id="8" name="TextBox 7">
            <a:extLst>
              <a:ext uri="{FF2B5EF4-FFF2-40B4-BE49-F238E27FC236}">
                <a16:creationId xmlns:a16="http://schemas.microsoft.com/office/drawing/2014/main" id="{0F7BA236-F443-AE4C-89B9-7FAB47EFD66F}"/>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857913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3D25-0787-0264-4EFD-D784CE3B73B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12CE156-E539-6BB3-8A8B-E9D127423268}"/>
              </a:ext>
            </a:extLst>
          </p:cNvPr>
          <p:cNvSpPr>
            <a:spLocks noGrp="1"/>
          </p:cNvSpPr>
          <p:nvPr>
            <p:ph type="sldNum" sz="quarter" idx="11"/>
          </p:nvPr>
        </p:nvSpPr>
        <p:spPr/>
        <p:txBody>
          <a:bodyPr/>
          <a:lstStyle/>
          <a:p>
            <a:fld id="{BFE9751B-2350-D04C-A3CF-C05DBF63BADD}" type="slidenum">
              <a:rPr lang="en-US" smtClean="0"/>
              <a:pPr/>
              <a:t>13</a:t>
            </a:fld>
            <a:endParaRPr lang="en-US"/>
          </a:p>
        </p:txBody>
      </p:sp>
      <p:sp>
        <p:nvSpPr>
          <p:cNvPr id="23" name="Rounded Rectangle 22">
            <a:extLst>
              <a:ext uri="{FF2B5EF4-FFF2-40B4-BE49-F238E27FC236}">
                <a16:creationId xmlns:a16="http://schemas.microsoft.com/office/drawing/2014/main" id="{455ADB94-A5CF-7F43-C146-EC98EF0C358C}"/>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11E270B0-6272-D902-0CED-2E3E71ABA6D6}"/>
              </a:ext>
            </a:extLst>
          </p:cNvPr>
          <p:cNvSpPr/>
          <p:nvPr/>
        </p:nvSpPr>
        <p:spPr>
          <a:xfrm>
            <a:off x="75011" y="19558"/>
            <a:ext cx="2839012" cy="744117"/>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rPr sz="1600"/>
              <a:t>Look-alike species</a:t>
            </a:r>
          </a:p>
        </p:txBody>
      </p:sp>
      <p:sp>
        <p:nvSpPr>
          <p:cNvPr id="25" name="Rectangle 24">
            <a:extLst>
              <a:ext uri="{FF2B5EF4-FFF2-40B4-BE49-F238E27FC236}">
                <a16:creationId xmlns:a16="http://schemas.microsoft.com/office/drawing/2014/main" id="{E9E167E8-7D17-5A48-F952-E10B3A923952}"/>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4D9D5DEA-AF6F-BDF4-ABFE-1A7F0DF04DC9}"/>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3A8328BD-9C39-BDB7-AD8A-1AD359CDC0A1}"/>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056C347A-2075-A222-CCA4-5B9B9E505F07}"/>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F98718E4-DC68-6B05-0484-593405EDCF93}"/>
              </a:ext>
            </a:extLst>
          </p:cNvPr>
          <p:cNvSpPr txBox="1"/>
          <p:nvPr/>
        </p:nvSpPr>
        <p:spPr>
          <a:xfrm>
            <a:off x="0" y="1063913"/>
            <a:ext cx="2194560" cy="830997"/>
          </a:xfrm>
          <a:prstGeom prst="rect">
            <a:avLst/>
          </a:prstGeom>
          <a:noFill/>
        </p:spPr>
        <p:txBody>
          <a:bodyPr wrap="square">
            <a:spAutoFit/>
          </a:bodyPr>
          <a:lstStyle/>
          <a:p>
            <a:pPr algn="ctr">
              <a:defRPr sz="1100" b="0">
                <a:solidFill>
                  <a:srgbClr val="1E3040"/>
                </a:solidFill>
              </a:defRPr>
            </a:pPr>
            <a:r>
              <a:rPr sz="1600" b="1" i="1"/>
              <a:t>Which similar species might cause identification errors?</a:t>
            </a:r>
          </a:p>
        </p:txBody>
      </p:sp>
      <p:sp>
        <p:nvSpPr>
          <p:cNvPr id="31" name="TextBox 30">
            <a:extLst>
              <a:ext uri="{FF2B5EF4-FFF2-40B4-BE49-F238E27FC236}">
                <a16:creationId xmlns:a16="http://schemas.microsoft.com/office/drawing/2014/main" id="{630BB008-AE51-8821-6BF1-DBEF8FFEDAD1}"/>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pic>
        <p:nvPicPr>
          <p:cNvPr id="50" name="Picture 49">
            <a:extLst>
              <a:ext uri="{FF2B5EF4-FFF2-40B4-BE49-F238E27FC236}">
                <a16:creationId xmlns:a16="http://schemas.microsoft.com/office/drawing/2014/main" id="{24B6CA17-1A76-05D1-2CA1-558C128CB31B}"/>
              </a:ext>
            </a:extLst>
          </p:cNvPr>
          <p:cNvPicPr>
            <a:picLocks noChangeAspect="1"/>
          </p:cNvPicPr>
          <p:nvPr/>
        </p:nvPicPr>
        <p:blipFill>
          <a:blip r:embed="rId3"/>
          <a:stretch>
            <a:fillRect/>
          </a:stretch>
        </p:blipFill>
        <p:spPr>
          <a:xfrm>
            <a:off x="2067128" y="763675"/>
            <a:ext cx="10049861" cy="5340692"/>
          </a:xfrm>
          <a:prstGeom prst="rect">
            <a:avLst/>
          </a:prstGeom>
        </p:spPr>
      </p:pic>
      <p:sp>
        <p:nvSpPr>
          <p:cNvPr id="26" name="TextBox 25">
            <a:extLst>
              <a:ext uri="{FF2B5EF4-FFF2-40B4-BE49-F238E27FC236}">
                <a16:creationId xmlns:a16="http://schemas.microsoft.com/office/drawing/2014/main" id="{80C3F6ED-F69B-6486-C7FE-D7AA6B6E3094}"/>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1681258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38604-8B1A-B1D4-B75A-2CBCDC0EB78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1951E5-C864-E3A2-2EB6-A651D1833627}"/>
              </a:ext>
            </a:extLst>
          </p:cNvPr>
          <p:cNvSpPr>
            <a:spLocks noGrp="1"/>
          </p:cNvSpPr>
          <p:nvPr>
            <p:ph type="sldNum" sz="quarter" idx="11"/>
          </p:nvPr>
        </p:nvSpPr>
        <p:spPr/>
        <p:txBody>
          <a:bodyPr/>
          <a:lstStyle/>
          <a:p>
            <a:fld id="{BFE9751B-2350-D04C-A3CF-C05DBF63BADD}" type="slidenum">
              <a:rPr lang="en-US" smtClean="0"/>
              <a:pPr/>
              <a:t>14</a:t>
            </a:fld>
            <a:endParaRPr lang="en-US"/>
          </a:p>
        </p:txBody>
      </p:sp>
      <p:sp>
        <p:nvSpPr>
          <p:cNvPr id="4" name="Title 3">
            <a:extLst>
              <a:ext uri="{FF2B5EF4-FFF2-40B4-BE49-F238E27FC236}">
                <a16:creationId xmlns:a16="http://schemas.microsoft.com/office/drawing/2014/main" id="{4F54858A-0F80-A9F0-E02E-9A79F8FAF7A5}"/>
              </a:ext>
            </a:extLst>
          </p:cNvPr>
          <p:cNvSpPr>
            <a:spLocks noGrp="1"/>
          </p:cNvSpPr>
          <p:nvPr>
            <p:ph type="title"/>
          </p:nvPr>
        </p:nvSpPr>
        <p:spPr>
          <a:xfrm>
            <a:off x="348117" y="180641"/>
            <a:ext cx="8731875" cy="1132301"/>
          </a:xfrm>
        </p:spPr>
        <p:txBody>
          <a:bodyPr/>
          <a:lstStyle/>
          <a:p>
            <a:r>
              <a:rPr lang="en-US"/>
              <a:t>CSN Tool: Interpretation in practice</a:t>
            </a:r>
          </a:p>
        </p:txBody>
      </p:sp>
      <p:sp>
        <p:nvSpPr>
          <p:cNvPr id="5" name="Rounded Rectangle 4">
            <a:extLst>
              <a:ext uri="{FF2B5EF4-FFF2-40B4-BE49-F238E27FC236}">
                <a16:creationId xmlns:a16="http://schemas.microsoft.com/office/drawing/2014/main" id="{E3B6C769-2D2C-ECFC-91CA-2E5E298B9EFB}"/>
              </a:ext>
            </a:extLst>
          </p:cNvPr>
          <p:cNvSpPr/>
          <p:nvPr/>
        </p:nvSpPr>
        <p:spPr>
          <a:xfrm>
            <a:off x="452284" y="1508760"/>
            <a:ext cx="2885276" cy="420624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504E3E0D-76D4-2179-C6C4-1B69EF528437}"/>
              </a:ext>
            </a:extLst>
          </p:cNvPr>
          <p:cNvSpPr/>
          <p:nvPr/>
        </p:nvSpPr>
        <p:spPr>
          <a:xfrm>
            <a:off x="676656" y="1683131"/>
            <a:ext cx="2432304"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Population boundaries</a:t>
            </a:r>
          </a:p>
        </p:txBody>
      </p:sp>
      <p:sp>
        <p:nvSpPr>
          <p:cNvPr id="7" name="Rectangle 6">
            <a:extLst>
              <a:ext uri="{FF2B5EF4-FFF2-40B4-BE49-F238E27FC236}">
                <a16:creationId xmlns:a16="http://schemas.microsoft.com/office/drawing/2014/main" id="{8F38A789-380E-D33E-3603-E92CA00CF5E3}"/>
              </a:ext>
            </a:extLst>
          </p:cNvPr>
          <p:cNvSpPr/>
          <p:nvPr/>
        </p:nvSpPr>
        <p:spPr>
          <a:xfrm>
            <a:off x="577648" y="2167128"/>
            <a:ext cx="2635502" cy="1975104"/>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1C65D448-9776-79F5-99D4-C8EDDB767C0E}"/>
              </a:ext>
            </a:extLst>
          </p:cNvPr>
          <p:cNvSpPr/>
          <p:nvPr/>
        </p:nvSpPr>
        <p:spPr>
          <a:xfrm>
            <a:off x="661713"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5472B153-E35A-97F2-B3B8-FC7F62C96B3F}"/>
              </a:ext>
            </a:extLst>
          </p:cNvPr>
          <p:cNvSpPr/>
          <p:nvPr/>
        </p:nvSpPr>
        <p:spPr>
          <a:xfrm>
            <a:off x="82630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a:extLst>
              <a:ext uri="{FF2B5EF4-FFF2-40B4-BE49-F238E27FC236}">
                <a16:creationId xmlns:a16="http://schemas.microsoft.com/office/drawing/2014/main" id="{5D5C427C-205B-E813-ABC2-A9E0AF5108D2}"/>
              </a:ext>
            </a:extLst>
          </p:cNvPr>
          <p:cNvSpPr/>
          <p:nvPr/>
        </p:nvSpPr>
        <p:spPr>
          <a:xfrm>
            <a:off x="990897"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FE97A09F-ADC9-80E6-44E6-140968670B0C}"/>
              </a:ext>
            </a:extLst>
          </p:cNvPr>
          <p:cNvSpPr txBox="1"/>
          <p:nvPr/>
        </p:nvSpPr>
        <p:spPr>
          <a:xfrm>
            <a:off x="914400" y="4389120"/>
            <a:ext cx="2194560" cy="430887"/>
          </a:xfrm>
          <a:prstGeom prst="rect">
            <a:avLst/>
          </a:prstGeom>
          <a:noFill/>
        </p:spPr>
        <p:txBody>
          <a:bodyPr wrap="square">
            <a:spAutoFit/>
          </a:bodyPr>
          <a:lstStyle/>
          <a:p>
            <a:pPr algn="ctr">
              <a:defRPr sz="1100" b="0">
                <a:solidFill>
                  <a:srgbClr val="1E3040"/>
                </a:solidFill>
              </a:defRPr>
            </a:pPr>
            <a:r>
              <a:t>Which biogeographic population</a:t>
            </a:r>
            <a:r>
              <a:rPr lang="nl-NL"/>
              <a:t>(s)</a:t>
            </a:r>
            <a:r>
              <a:t> may occur here?</a:t>
            </a:r>
          </a:p>
        </p:txBody>
      </p:sp>
      <p:sp>
        <p:nvSpPr>
          <p:cNvPr id="13" name="TextBox 12">
            <a:extLst>
              <a:ext uri="{FF2B5EF4-FFF2-40B4-BE49-F238E27FC236}">
                <a16:creationId xmlns:a16="http://schemas.microsoft.com/office/drawing/2014/main" id="{5337E77D-EC20-A2A2-2E50-8AC5C502BD5A}"/>
              </a:ext>
            </a:extLst>
          </p:cNvPr>
          <p:cNvSpPr txBox="1"/>
          <p:nvPr/>
        </p:nvSpPr>
        <p:spPr>
          <a:xfrm>
            <a:off x="9144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14" name="Rounded Rectangle 13">
            <a:extLst>
              <a:ext uri="{FF2B5EF4-FFF2-40B4-BE49-F238E27FC236}">
                <a16:creationId xmlns:a16="http://schemas.microsoft.com/office/drawing/2014/main" id="{6675E143-9909-B0A0-DF7E-C90072EE07F6}"/>
              </a:ext>
            </a:extLst>
          </p:cNvPr>
          <p:cNvSpPr/>
          <p:nvPr/>
        </p:nvSpPr>
        <p:spPr>
          <a:xfrm>
            <a:off x="3377742" y="1508760"/>
            <a:ext cx="2885898" cy="42062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F450F202-08D8-A27D-9366-DF1CDA2103D6}"/>
              </a:ext>
            </a:extLst>
          </p:cNvPr>
          <p:cNvSpPr/>
          <p:nvPr/>
        </p:nvSpPr>
        <p:spPr>
          <a:xfrm>
            <a:off x="3561932" y="1683131"/>
            <a:ext cx="2432304" cy="329184"/>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1E3040"/>
                </a:solidFill>
              </a:defRPr>
            </a:pPr>
            <a:r>
              <a:t>Ramsar Criterion 6</a:t>
            </a:r>
          </a:p>
        </p:txBody>
      </p:sp>
      <p:sp>
        <p:nvSpPr>
          <p:cNvPr id="16" name="Rectangle 15">
            <a:extLst>
              <a:ext uri="{FF2B5EF4-FFF2-40B4-BE49-F238E27FC236}">
                <a16:creationId xmlns:a16="http://schemas.microsoft.com/office/drawing/2014/main" id="{D7CD2835-9FFF-9CF1-5CA2-8E4B741CC7E9}"/>
              </a:ext>
            </a:extLst>
          </p:cNvPr>
          <p:cNvSpPr/>
          <p:nvPr/>
        </p:nvSpPr>
        <p:spPr>
          <a:xfrm>
            <a:off x="3452826" y="2167128"/>
            <a:ext cx="2759556"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1C2ACB7E-8541-CBD3-5581-8A3E2E703C7E}"/>
              </a:ext>
            </a:extLst>
          </p:cNvPr>
          <p:cNvSpPr/>
          <p:nvPr/>
        </p:nvSpPr>
        <p:spPr>
          <a:xfrm>
            <a:off x="3597624"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AF1433E3-B6DB-815B-0BC1-026A52D63DB7}"/>
              </a:ext>
            </a:extLst>
          </p:cNvPr>
          <p:cNvSpPr/>
          <p:nvPr/>
        </p:nvSpPr>
        <p:spPr>
          <a:xfrm>
            <a:off x="3762215"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5C38067C-4BC3-CE04-88E4-DA8E37ED45D5}"/>
              </a:ext>
            </a:extLst>
          </p:cNvPr>
          <p:cNvSpPr/>
          <p:nvPr/>
        </p:nvSpPr>
        <p:spPr>
          <a:xfrm>
            <a:off x="392680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B5B35D76-B41C-A010-72D2-5D6B9224B8C0}"/>
              </a:ext>
            </a:extLst>
          </p:cNvPr>
          <p:cNvSpPr txBox="1"/>
          <p:nvPr/>
        </p:nvSpPr>
        <p:spPr>
          <a:xfrm>
            <a:off x="3616666" y="4398715"/>
            <a:ext cx="2194560" cy="430887"/>
          </a:xfrm>
          <a:prstGeom prst="rect">
            <a:avLst/>
          </a:prstGeom>
          <a:noFill/>
        </p:spPr>
        <p:txBody>
          <a:bodyPr wrap="square">
            <a:spAutoFit/>
          </a:bodyPr>
          <a:lstStyle/>
          <a:p>
            <a:pPr algn="ctr">
              <a:defRPr sz="1100" b="0">
                <a:solidFill>
                  <a:srgbClr val="1E3040"/>
                </a:solidFill>
              </a:defRPr>
            </a:pPr>
            <a:r>
              <a:t>Which 1% threshold applies at this site?</a:t>
            </a:r>
          </a:p>
        </p:txBody>
      </p:sp>
      <p:sp>
        <p:nvSpPr>
          <p:cNvPr id="22" name="TextBox 21">
            <a:extLst>
              <a:ext uri="{FF2B5EF4-FFF2-40B4-BE49-F238E27FC236}">
                <a16:creationId xmlns:a16="http://schemas.microsoft.com/office/drawing/2014/main" id="{025D3F35-0FFF-FF09-6660-9D3F4586A00F}"/>
              </a:ext>
            </a:extLst>
          </p:cNvPr>
          <p:cNvSpPr txBox="1"/>
          <p:nvPr/>
        </p:nvSpPr>
        <p:spPr>
          <a:xfrm>
            <a:off x="363420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23" name="Rounded Rectangle 22">
            <a:extLst>
              <a:ext uri="{FF2B5EF4-FFF2-40B4-BE49-F238E27FC236}">
                <a16:creationId xmlns:a16="http://schemas.microsoft.com/office/drawing/2014/main" id="{E729F832-DBB4-3071-8F6D-2AFBCA477B93}"/>
              </a:ext>
            </a:extLst>
          </p:cNvPr>
          <p:cNvSpPr/>
          <p:nvPr/>
        </p:nvSpPr>
        <p:spPr>
          <a:xfrm>
            <a:off x="6303822" y="1508760"/>
            <a:ext cx="2885898" cy="42062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a:extLst>
              <a:ext uri="{FF2B5EF4-FFF2-40B4-BE49-F238E27FC236}">
                <a16:creationId xmlns:a16="http://schemas.microsoft.com/office/drawing/2014/main" id="{3B3BBBBF-F0C9-6931-A19F-F8EB8F4E2FF5}"/>
              </a:ext>
            </a:extLst>
          </p:cNvPr>
          <p:cNvSpPr/>
          <p:nvPr/>
        </p:nvSpPr>
        <p:spPr>
          <a:xfrm>
            <a:off x="6505956" y="1657738"/>
            <a:ext cx="2432304" cy="329184"/>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Look-alike species</a:t>
            </a:r>
          </a:p>
        </p:txBody>
      </p:sp>
      <p:sp>
        <p:nvSpPr>
          <p:cNvPr id="25" name="Rectangle 24">
            <a:extLst>
              <a:ext uri="{FF2B5EF4-FFF2-40B4-BE49-F238E27FC236}">
                <a16:creationId xmlns:a16="http://schemas.microsoft.com/office/drawing/2014/main" id="{9B80A539-5097-EE3B-789B-FB4F476845AF}"/>
              </a:ext>
            </a:extLst>
          </p:cNvPr>
          <p:cNvSpPr/>
          <p:nvPr/>
        </p:nvSpPr>
        <p:spPr>
          <a:xfrm>
            <a:off x="6419088" y="2167128"/>
            <a:ext cx="2606040"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FF2B5EF4-FFF2-40B4-BE49-F238E27FC236}">
                <a16:creationId xmlns:a16="http://schemas.microsoft.com/office/drawing/2014/main" id="{4D778944-D285-EC89-F957-6258675EF3B8}"/>
              </a:ext>
            </a:extLst>
          </p:cNvPr>
          <p:cNvSpPr/>
          <p:nvPr/>
        </p:nvSpPr>
        <p:spPr>
          <a:xfrm>
            <a:off x="6533537" y="2267024"/>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3C1DAFBC-0A10-7640-9D66-8C9CBE7D3EC9}"/>
              </a:ext>
            </a:extLst>
          </p:cNvPr>
          <p:cNvSpPr/>
          <p:nvPr/>
        </p:nvSpPr>
        <p:spPr>
          <a:xfrm>
            <a:off x="6698129" y="2267024"/>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595B2EC8-F084-5EA2-C75E-ED533E0FEE7E}"/>
              </a:ext>
            </a:extLst>
          </p:cNvPr>
          <p:cNvSpPr/>
          <p:nvPr/>
        </p:nvSpPr>
        <p:spPr>
          <a:xfrm>
            <a:off x="6862721" y="2267024"/>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511758DD-3B3E-F92D-D994-87FCA845BFFA}"/>
              </a:ext>
            </a:extLst>
          </p:cNvPr>
          <p:cNvSpPr txBox="1"/>
          <p:nvPr/>
        </p:nvSpPr>
        <p:spPr>
          <a:xfrm>
            <a:off x="6766560" y="4389120"/>
            <a:ext cx="2194560" cy="777240"/>
          </a:xfrm>
          <a:prstGeom prst="rect">
            <a:avLst/>
          </a:prstGeom>
          <a:noFill/>
        </p:spPr>
        <p:txBody>
          <a:bodyPr wrap="square">
            <a:spAutoFit/>
          </a:bodyPr>
          <a:lstStyle/>
          <a:p>
            <a:pPr algn="ctr">
              <a:defRPr sz="1100" b="0">
                <a:solidFill>
                  <a:srgbClr val="1E3040"/>
                </a:solidFill>
              </a:defRPr>
            </a:pPr>
            <a:r>
              <a:t>Which similar species might cause identification errors?</a:t>
            </a:r>
          </a:p>
        </p:txBody>
      </p:sp>
      <p:sp>
        <p:nvSpPr>
          <p:cNvPr id="31" name="TextBox 30">
            <a:extLst>
              <a:ext uri="{FF2B5EF4-FFF2-40B4-BE49-F238E27FC236}">
                <a16:creationId xmlns:a16="http://schemas.microsoft.com/office/drawing/2014/main" id="{3B06D22A-D69E-C29A-D75A-1F2488E3952E}"/>
              </a:ext>
            </a:extLst>
          </p:cNvPr>
          <p:cNvSpPr txBox="1"/>
          <p:nvPr/>
        </p:nvSpPr>
        <p:spPr>
          <a:xfrm>
            <a:off x="6766560" y="5239512"/>
            <a:ext cx="2194560" cy="228600"/>
          </a:xfrm>
          <a:prstGeom prst="rect">
            <a:avLst/>
          </a:prstGeom>
          <a:noFill/>
        </p:spPr>
        <p:txBody>
          <a:bodyPr wrap="square">
            <a:spAutoFit/>
          </a:bodyPr>
          <a:lstStyle/>
          <a:p>
            <a:pPr algn="ctr">
              <a:defRPr sz="900" b="1">
                <a:solidFill>
                  <a:srgbClr val="5C6A74"/>
                </a:solidFill>
              </a:defRPr>
            </a:pPr>
            <a:r>
              <a:t>Implementation need</a:t>
            </a:r>
          </a:p>
        </p:txBody>
      </p:sp>
      <p:sp>
        <p:nvSpPr>
          <p:cNvPr id="32" name="Rounded Rectangle 31">
            <a:extLst>
              <a:ext uri="{FF2B5EF4-FFF2-40B4-BE49-F238E27FC236}">
                <a16:creationId xmlns:a16="http://schemas.microsoft.com/office/drawing/2014/main" id="{10099C22-6BF3-4ED6-16A0-783D255A2917}"/>
              </a:ext>
            </a:extLst>
          </p:cNvPr>
          <p:cNvSpPr/>
          <p:nvPr/>
        </p:nvSpPr>
        <p:spPr>
          <a:xfrm>
            <a:off x="9189720" y="1508760"/>
            <a:ext cx="2549996" cy="4206240"/>
          </a:xfrm>
          <a:prstGeom prst="roundRect">
            <a:avLst/>
          </a:prstGeom>
          <a:solidFill>
            <a:srgbClr val="FFFFFF"/>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a:extLst>
              <a:ext uri="{FF2B5EF4-FFF2-40B4-BE49-F238E27FC236}">
                <a16:creationId xmlns:a16="http://schemas.microsoft.com/office/drawing/2014/main" id="{09DD82D0-A0FD-B405-1DD1-EEA51396456F}"/>
              </a:ext>
            </a:extLst>
          </p:cNvPr>
          <p:cNvSpPr/>
          <p:nvPr/>
        </p:nvSpPr>
        <p:spPr>
          <a:xfrm>
            <a:off x="9573767" y="1673351"/>
            <a:ext cx="1792224" cy="329184"/>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t>Site summary</a:t>
            </a:r>
          </a:p>
        </p:txBody>
      </p:sp>
      <p:sp>
        <p:nvSpPr>
          <p:cNvPr id="34" name="Rectangle 33">
            <a:extLst>
              <a:ext uri="{FF2B5EF4-FFF2-40B4-BE49-F238E27FC236}">
                <a16:creationId xmlns:a16="http://schemas.microsoft.com/office/drawing/2014/main" id="{C6DFCD01-1259-D035-797F-8192B5E93C42}"/>
              </a:ext>
            </a:extLst>
          </p:cNvPr>
          <p:cNvSpPr/>
          <p:nvPr/>
        </p:nvSpPr>
        <p:spPr>
          <a:xfrm>
            <a:off x="9345168" y="2167128"/>
            <a:ext cx="2269184" cy="2011680"/>
          </a:xfrm>
          <a:prstGeom prst="rect">
            <a:avLst/>
          </a:prstGeom>
          <a:solidFill>
            <a:srgbClr val="F4F7F8"/>
          </a:solidFill>
          <a:ln w="12700">
            <a:solidFill>
              <a:srgbClr val="C8D2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a:extLst>
              <a:ext uri="{FF2B5EF4-FFF2-40B4-BE49-F238E27FC236}">
                <a16:creationId xmlns:a16="http://schemas.microsoft.com/office/drawing/2014/main" id="{1FBA160E-2C3C-DAF5-8334-D7200F4A0FEE}"/>
              </a:ext>
            </a:extLst>
          </p:cNvPr>
          <p:cNvSpPr/>
          <p:nvPr/>
        </p:nvSpPr>
        <p:spPr>
          <a:xfrm>
            <a:off x="9459615" y="2276856"/>
            <a:ext cx="73152" cy="73152"/>
          </a:xfrm>
          <a:prstGeom prst="ellipse">
            <a:avLst/>
          </a:prstGeom>
          <a:solidFill>
            <a:srgbClr val="C04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a:extLst>
              <a:ext uri="{FF2B5EF4-FFF2-40B4-BE49-F238E27FC236}">
                <a16:creationId xmlns:a16="http://schemas.microsoft.com/office/drawing/2014/main" id="{3FCA4F26-A890-0E9F-D314-4DD599B9CBB9}"/>
              </a:ext>
            </a:extLst>
          </p:cNvPr>
          <p:cNvSpPr/>
          <p:nvPr/>
        </p:nvSpPr>
        <p:spPr>
          <a:xfrm>
            <a:off x="9624207" y="2276856"/>
            <a:ext cx="73152" cy="73152"/>
          </a:xfrm>
          <a:prstGeom prst="ellipse">
            <a:avLst/>
          </a:prstGeom>
          <a:solidFill>
            <a:srgbClr val="ED82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a:extLst>
              <a:ext uri="{FF2B5EF4-FFF2-40B4-BE49-F238E27FC236}">
                <a16:creationId xmlns:a16="http://schemas.microsoft.com/office/drawing/2014/main" id="{C274DBA9-DD15-1079-0CB6-289E913418EC}"/>
              </a:ext>
            </a:extLst>
          </p:cNvPr>
          <p:cNvSpPr/>
          <p:nvPr/>
        </p:nvSpPr>
        <p:spPr>
          <a:xfrm>
            <a:off x="9788798" y="2276856"/>
            <a:ext cx="73152" cy="73152"/>
          </a:xfrm>
          <a:prstGeom prst="ellipse">
            <a:avLst/>
          </a:prstGeom>
          <a:solidFill>
            <a:srgbClr val="A6C4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C021E933-C834-6B93-40A9-15B925C3B5C9}"/>
              </a:ext>
            </a:extLst>
          </p:cNvPr>
          <p:cNvSpPr txBox="1"/>
          <p:nvPr/>
        </p:nvSpPr>
        <p:spPr>
          <a:xfrm>
            <a:off x="9692640" y="4389120"/>
            <a:ext cx="1554480" cy="777240"/>
          </a:xfrm>
          <a:prstGeom prst="rect">
            <a:avLst/>
          </a:prstGeom>
          <a:noFill/>
        </p:spPr>
        <p:txBody>
          <a:bodyPr wrap="square">
            <a:spAutoFit/>
          </a:bodyPr>
          <a:lstStyle/>
          <a:p>
            <a:pPr algn="ctr">
              <a:defRPr sz="1100" b="0">
                <a:solidFill>
                  <a:srgbClr val="1E3040"/>
                </a:solidFill>
              </a:defRPr>
            </a:pPr>
            <a:r>
              <a:t>Which species/populations use this site?</a:t>
            </a:r>
          </a:p>
        </p:txBody>
      </p:sp>
      <p:sp>
        <p:nvSpPr>
          <p:cNvPr id="40" name="TextBox 39">
            <a:extLst>
              <a:ext uri="{FF2B5EF4-FFF2-40B4-BE49-F238E27FC236}">
                <a16:creationId xmlns:a16="http://schemas.microsoft.com/office/drawing/2014/main" id="{DF69F464-4D60-FC33-6A8B-0225630A1448}"/>
              </a:ext>
            </a:extLst>
          </p:cNvPr>
          <p:cNvSpPr txBox="1"/>
          <p:nvPr/>
        </p:nvSpPr>
        <p:spPr>
          <a:xfrm>
            <a:off x="9692640" y="5239512"/>
            <a:ext cx="1554480" cy="228600"/>
          </a:xfrm>
          <a:prstGeom prst="rect">
            <a:avLst/>
          </a:prstGeom>
          <a:noFill/>
        </p:spPr>
        <p:txBody>
          <a:bodyPr wrap="square">
            <a:spAutoFit/>
          </a:bodyPr>
          <a:lstStyle/>
          <a:p>
            <a:pPr algn="ctr">
              <a:defRPr sz="900" b="1">
                <a:solidFill>
                  <a:srgbClr val="5C6A74"/>
                </a:solidFill>
              </a:defRPr>
            </a:pPr>
            <a:r>
              <a:t>Implementation need</a:t>
            </a:r>
          </a:p>
        </p:txBody>
      </p:sp>
      <p:pic>
        <p:nvPicPr>
          <p:cNvPr id="43" name="Picture 42">
            <a:extLst>
              <a:ext uri="{FF2B5EF4-FFF2-40B4-BE49-F238E27FC236}">
                <a16:creationId xmlns:a16="http://schemas.microsoft.com/office/drawing/2014/main" id="{3E324C82-A7BB-EEB1-2D2A-7C048C58D1FF}"/>
              </a:ext>
            </a:extLst>
          </p:cNvPr>
          <p:cNvPicPr>
            <a:picLocks noChangeAspect="1"/>
          </p:cNvPicPr>
          <p:nvPr/>
        </p:nvPicPr>
        <p:blipFill>
          <a:blip r:embed="rId3"/>
          <a:stretch>
            <a:fillRect/>
          </a:stretch>
        </p:blipFill>
        <p:spPr>
          <a:xfrm>
            <a:off x="603050" y="2423160"/>
            <a:ext cx="2619244" cy="1604209"/>
          </a:xfrm>
          <a:prstGeom prst="rect">
            <a:avLst/>
          </a:prstGeom>
        </p:spPr>
      </p:pic>
      <p:pic>
        <p:nvPicPr>
          <p:cNvPr id="46" name="Picture 45">
            <a:extLst>
              <a:ext uri="{FF2B5EF4-FFF2-40B4-BE49-F238E27FC236}">
                <a16:creationId xmlns:a16="http://schemas.microsoft.com/office/drawing/2014/main" id="{69BB8FEA-4292-A7EC-05B9-A3E8959708C2}"/>
              </a:ext>
            </a:extLst>
          </p:cNvPr>
          <p:cNvPicPr>
            <a:picLocks noChangeAspect="1"/>
          </p:cNvPicPr>
          <p:nvPr/>
        </p:nvPicPr>
        <p:blipFill>
          <a:blip r:embed="rId3"/>
          <a:stretch>
            <a:fillRect/>
          </a:stretch>
        </p:blipFill>
        <p:spPr>
          <a:xfrm>
            <a:off x="3522982" y="2430181"/>
            <a:ext cx="2619244" cy="1604209"/>
          </a:xfrm>
          <a:prstGeom prst="rect">
            <a:avLst/>
          </a:prstGeom>
        </p:spPr>
      </p:pic>
      <p:sp>
        <p:nvSpPr>
          <p:cNvPr id="47" name="Oval 46">
            <a:extLst>
              <a:ext uri="{FF2B5EF4-FFF2-40B4-BE49-F238E27FC236}">
                <a16:creationId xmlns:a16="http://schemas.microsoft.com/office/drawing/2014/main" id="{7BD233C2-F68A-5C80-8FC2-F7647F150EF6}"/>
              </a:ext>
            </a:extLst>
          </p:cNvPr>
          <p:cNvSpPr/>
          <p:nvPr/>
        </p:nvSpPr>
        <p:spPr>
          <a:xfrm>
            <a:off x="5654889" y="2792260"/>
            <a:ext cx="506460" cy="163923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sp>
        <p:nvSpPr>
          <p:cNvPr id="48" name="Oval 47">
            <a:extLst>
              <a:ext uri="{FF2B5EF4-FFF2-40B4-BE49-F238E27FC236}">
                <a16:creationId xmlns:a16="http://schemas.microsoft.com/office/drawing/2014/main" id="{0F8B2530-DA7F-89BC-5FC1-4D897F9E69EF}"/>
              </a:ext>
            </a:extLst>
          </p:cNvPr>
          <p:cNvSpPr/>
          <p:nvPr/>
        </p:nvSpPr>
        <p:spPr>
          <a:xfrm>
            <a:off x="1503417" y="2759025"/>
            <a:ext cx="506460" cy="163923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l">
              <a:spcAft>
                <a:spcPts val="120"/>
              </a:spcAft>
            </a:pPr>
            <a:endParaRPr lang="en-US" sz="1600"/>
          </a:p>
        </p:txBody>
      </p:sp>
      <p:pic>
        <p:nvPicPr>
          <p:cNvPr id="50" name="Picture 49">
            <a:extLst>
              <a:ext uri="{FF2B5EF4-FFF2-40B4-BE49-F238E27FC236}">
                <a16:creationId xmlns:a16="http://schemas.microsoft.com/office/drawing/2014/main" id="{E0BF0639-338A-A742-7922-32CEA2505A2A}"/>
              </a:ext>
            </a:extLst>
          </p:cNvPr>
          <p:cNvPicPr>
            <a:picLocks noChangeAspect="1"/>
          </p:cNvPicPr>
          <p:nvPr/>
        </p:nvPicPr>
        <p:blipFill>
          <a:blip r:embed="rId4"/>
          <a:stretch>
            <a:fillRect/>
          </a:stretch>
        </p:blipFill>
        <p:spPr>
          <a:xfrm>
            <a:off x="6376974" y="2510286"/>
            <a:ext cx="2758491" cy="1465916"/>
          </a:xfrm>
          <a:prstGeom prst="rect">
            <a:avLst/>
          </a:prstGeom>
        </p:spPr>
      </p:pic>
      <p:pic>
        <p:nvPicPr>
          <p:cNvPr id="52" name="Picture 51">
            <a:extLst>
              <a:ext uri="{FF2B5EF4-FFF2-40B4-BE49-F238E27FC236}">
                <a16:creationId xmlns:a16="http://schemas.microsoft.com/office/drawing/2014/main" id="{3B366F97-1783-AFE8-9196-3D85E470052D}"/>
              </a:ext>
            </a:extLst>
          </p:cNvPr>
          <p:cNvPicPr>
            <a:picLocks noChangeAspect="1"/>
          </p:cNvPicPr>
          <p:nvPr/>
        </p:nvPicPr>
        <p:blipFill>
          <a:blip r:embed="rId5"/>
          <a:stretch>
            <a:fillRect/>
          </a:stretch>
        </p:blipFill>
        <p:spPr>
          <a:xfrm>
            <a:off x="9274065" y="2510286"/>
            <a:ext cx="2410435" cy="1568555"/>
          </a:xfrm>
          <a:prstGeom prst="rect">
            <a:avLst/>
          </a:prstGeom>
        </p:spPr>
      </p:pic>
      <p:sp>
        <p:nvSpPr>
          <p:cNvPr id="8" name="TextBox 7">
            <a:extLst>
              <a:ext uri="{FF2B5EF4-FFF2-40B4-BE49-F238E27FC236}">
                <a16:creationId xmlns:a16="http://schemas.microsoft.com/office/drawing/2014/main" id="{11B74E09-A9CE-7067-89F2-A5C31E5CEBBE}"/>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1422977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4DF22-40A1-CD20-83EB-45CE8AC22D4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6E99B7D-7703-26A5-0CEB-7C90DCB8E18D}"/>
              </a:ext>
            </a:extLst>
          </p:cNvPr>
          <p:cNvSpPr>
            <a:spLocks noGrp="1"/>
          </p:cNvSpPr>
          <p:nvPr>
            <p:ph type="sldNum" sz="quarter" idx="11"/>
          </p:nvPr>
        </p:nvSpPr>
        <p:spPr/>
        <p:txBody>
          <a:bodyPr/>
          <a:lstStyle/>
          <a:p>
            <a:fld id="{BFE9751B-2350-D04C-A3CF-C05DBF63BADD}" type="slidenum">
              <a:rPr lang="en-US" smtClean="0"/>
              <a:pPr/>
              <a:t>15</a:t>
            </a:fld>
            <a:endParaRPr lang="en-US"/>
          </a:p>
        </p:txBody>
      </p:sp>
      <p:sp>
        <p:nvSpPr>
          <p:cNvPr id="33" name="Rounded Rectangle 32">
            <a:extLst>
              <a:ext uri="{FF2B5EF4-FFF2-40B4-BE49-F238E27FC236}">
                <a16:creationId xmlns:a16="http://schemas.microsoft.com/office/drawing/2014/main" id="{03CD6ED8-B908-FC8B-BD34-A9FCC3EF2DCC}"/>
              </a:ext>
            </a:extLst>
          </p:cNvPr>
          <p:cNvSpPr/>
          <p:nvPr/>
        </p:nvSpPr>
        <p:spPr>
          <a:xfrm>
            <a:off x="152734" y="128162"/>
            <a:ext cx="2803491" cy="553198"/>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FFFFFF"/>
                </a:solidFill>
              </a:defRPr>
            </a:pPr>
            <a:r>
              <a:rPr sz="1600"/>
              <a:t>Site summary</a:t>
            </a:r>
          </a:p>
        </p:txBody>
      </p:sp>
      <p:sp>
        <p:nvSpPr>
          <p:cNvPr id="39" name="TextBox 38">
            <a:extLst>
              <a:ext uri="{FF2B5EF4-FFF2-40B4-BE49-F238E27FC236}">
                <a16:creationId xmlns:a16="http://schemas.microsoft.com/office/drawing/2014/main" id="{A6EEA712-D3FA-34F7-E562-3CEA615C930E}"/>
              </a:ext>
            </a:extLst>
          </p:cNvPr>
          <p:cNvSpPr txBox="1"/>
          <p:nvPr/>
        </p:nvSpPr>
        <p:spPr>
          <a:xfrm>
            <a:off x="355042" y="992644"/>
            <a:ext cx="2220686" cy="830997"/>
          </a:xfrm>
          <a:prstGeom prst="rect">
            <a:avLst/>
          </a:prstGeom>
          <a:noFill/>
        </p:spPr>
        <p:txBody>
          <a:bodyPr wrap="square">
            <a:spAutoFit/>
          </a:bodyPr>
          <a:lstStyle/>
          <a:p>
            <a:pPr algn="ctr">
              <a:defRPr sz="1100" b="0">
                <a:solidFill>
                  <a:srgbClr val="1E3040"/>
                </a:solidFill>
              </a:defRPr>
            </a:pPr>
            <a:r>
              <a:rPr sz="1600" b="1" i="1"/>
              <a:t>Which species/populations use this site?</a:t>
            </a:r>
          </a:p>
        </p:txBody>
      </p:sp>
      <p:pic>
        <p:nvPicPr>
          <p:cNvPr id="52" name="Picture 51">
            <a:extLst>
              <a:ext uri="{FF2B5EF4-FFF2-40B4-BE49-F238E27FC236}">
                <a16:creationId xmlns:a16="http://schemas.microsoft.com/office/drawing/2014/main" id="{ED49126E-5564-4640-2C32-8FAA50CE7738}"/>
              </a:ext>
            </a:extLst>
          </p:cNvPr>
          <p:cNvPicPr>
            <a:picLocks noChangeAspect="1"/>
          </p:cNvPicPr>
          <p:nvPr/>
        </p:nvPicPr>
        <p:blipFill>
          <a:blip r:embed="rId3"/>
          <a:stretch>
            <a:fillRect/>
          </a:stretch>
        </p:blipFill>
        <p:spPr>
          <a:xfrm>
            <a:off x="3104941" y="669619"/>
            <a:ext cx="8480809" cy="5518761"/>
          </a:xfrm>
          <a:prstGeom prst="rect">
            <a:avLst/>
          </a:prstGeom>
        </p:spPr>
      </p:pic>
      <p:sp>
        <p:nvSpPr>
          <p:cNvPr id="26" name="TextBox 25">
            <a:extLst>
              <a:ext uri="{FF2B5EF4-FFF2-40B4-BE49-F238E27FC236}">
                <a16:creationId xmlns:a16="http://schemas.microsoft.com/office/drawing/2014/main" id="{5FDE9204-D638-7D89-C3E7-5354B3B0E1CD}"/>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Tree>
    <p:extLst>
      <p:ext uri="{BB962C8B-B14F-4D97-AF65-F5344CB8AC3E}">
        <p14:creationId xmlns:p14="http://schemas.microsoft.com/office/powerpoint/2010/main" val="55512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57" y="-9939"/>
            <a:ext cx="8604342" cy="1132301"/>
          </a:xfrm>
        </p:spPr>
        <p:txBody>
          <a:bodyPr/>
          <a:lstStyle/>
          <a:p>
            <a:r>
              <a:rPr lang="en-GB"/>
              <a:t>Connectivity reveals shared responsibility</a:t>
            </a:r>
            <a:endParaRPr/>
          </a:p>
        </p:txBody>
      </p:sp>
      <p:sp>
        <p:nvSpPr>
          <p:cNvPr id="17" name="Rounded Rectangle 16"/>
          <p:cNvSpPr/>
          <p:nvPr/>
        </p:nvSpPr>
        <p:spPr>
          <a:xfrm>
            <a:off x="1334862" y="5020056"/>
            <a:ext cx="9966960" cy="594360"/>
          </a:xfrm>
          <a:prstGeom prst="roundRect">
            <a:avLst/>
          </a:prstGeom>
          <a:solidFill>
            <a:srgbClr val="F0F4F5"/>
          </a:solidFill>
          <a:ln w="12700">
            <a:solidFill>
              <a:srgbClr val="D7E1E6"/>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1500" b="1">
                <a:solidFill>
                  <a:srgbClr val="00495B"/>
                </a:solidFill>
                <a:latin typeface="Arial"/>
              </a:defRPr>
            </a:pPr>
            <a:r>
              <a:rPr lang="en-GB"/>
              <a:t>A national site becomes part of a transboundary network; responsibility is shared across the full migration route</a:t>
            </a:r>
            <a:endParaRPr lang="en-GB">
              <a:cs typeface="Arial"/>
            </a:endParaRPr>
          </a:p>
        </p:txBody>
      </p:sp>
      <p:sp>
        <p:nvSpPr>
          <p:cNvPr id="18" name="Rectangle 17">
            <a:extLst>
              <a:ext uri="{FF2B5EF4-FFF2-40B4-BE49-F238E27FC236}">
                <a16:creationId xmlns:a16="http://schemas.microsoft.com/office/drawing/2014/main" id="{53D16419-52F7-F310-8179-8131589FE61F}"/>
              </a:ext>
            </a:extLst>
          </p:cNvPr>
          <p:cNvSpPr/>
          <p:nvPr/>
        </p:nvSpPr>
        <p:spPr>
          <a:xfrm>
            <a:off x="1837782" y="1629076"/>
            <a:ext cx="1874519" cy="3017520"/>
          </a:xfrm>
          <a:prstGeom prst="rect">
            <a:avLst/>
          </a:prstGeom>
          <a:solidFill>
            <a:srgbClr val="F8FBFC"/>
          </a:solidFill>
          <a:ln w="12700">
            <a:solidFill>
              <a:srgbClr val="E0EAED"/>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000" b="0">
                <a:solidFill>
                  <a:srgbClr val="4D585C"/>
                </a:solidFill>
                <a:latin typeface="Arial"/>
              </a:defRPr>
            </a:pPr>
            <a:endParaRPr/>
          </a:p>
        </p:txBody>
      </p:sp>
      <p:sp>
        <p:nvSpPr>
          <p:cNvPr id="19" name="TextBox 18">
            <a:extLst>
              <a:ext uri="{FF2B5EF4-FFF2-40B4-BE49-F238E27FC236}">
                <a16:creationId xmlns:a16="http://schemas.microsoft.com/office/drawing/2014/main" id="{425909E7-53EC-E647-87B3-F8892357BDDD}"/>
              </a:ext>
            </a:extLst>
          </p:cNvPr>
          <p:cNvSpPr txBox="1"/>
          <p:nvPr/>
        </p:nvSpPr>
        <p:spPr>
          <a:xfrm>
            <a:off x="1974942" y="4363132"/>
            <a:ext cx="1600200" cy="201168"/>
          </a:xfrm>
          <a:prstGeom prst="rect">
            <a:avLst/>
          </a:prstGeom>
          <a:noFill/>
        </p:spPr>
        <p:txBody>
          <a:bodyPr wrap="square" lIns="36576" tIns="18288" rIns="36576" bIns="18288">
            <a:spAutoFit/>
          </a:bodyPr>
          <a:lstStyle/>
          <a:p>
            <a:pPr algn="ctr">
              <a:defRPr sz="1050" b="0" i="0">
                <a:solidFill>
                  <a:srgbClr val="828C90"/>
                </a:solidFill>
                <a:latin typeface="Arial"/>
              </a:defRPr>
            </a:pPr>
            <a:r>
              <a:t>Country A</a:t>
            </a:r>
          </a:p>
        </p:txBody>
      </p:sp>
      <p:sp>
        <p:nvSpPr>
          <p:cNvPr id="20" name="Rectangle 19">
            <a:extLst>
              <a:ext uri="{FF2B5EF4-FFF2-40B4-BE49-F238E27FC236}">
                <a16:creationId xmlns:a16="http://schemas.microsoft.com/office/drawing/2014/main" id="{E070C441-75AE-444F-2056-00A7466A6287}"/>
              </a:ext>
            </a:extLst>
          </p:cNvPr>
          <p:cNvSpPr/>
          <p:nvPr/>
        </p:nvSpPr>
        <p:spPr>
          <a:xfrm>
            <a:off x="4059774" y="1629076"/>
            <a:ext cx="1874519" cy="3017520"/>
          </a:xfrm>
          <a:prstGeom prst="rect">
            <a:avLst/>
          </a:prstGeom>
          <a:solidFill>
            <a:srgbClr val="F8FBFC"/>
          </a:solidFill>
          <a:ln w="12700">
            <a:solidFill>
              <a:srgbClr val="E0EAED"/>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000" b="0">
                <a:solidFill>
                  <a:srgbClr val="4D585C"/>
                </a:solidFill>
                <a:latin typeface="Arial"/>
              </a:defRPr>
            </a:pPr>
            <a:endParaRPr/>
          </a:p>
        </p:txBody>
      </p:sp>
      <p:sp>
        <p:nvSpPr>
          <p:cNvPr id="21" name="TextBox 20">
            <a:extLst>
              <a:ext uri="{FF2B5EF4-FFF2-40B4-BE49-F238E27FC236}">
                <a16:creationId xmlns:a16="http://schemas.microsoft.com/office/drawing/2014/main" id="{13F7898B-7C75-E03E-EAA7-EFDA36E31AC4}"/>
              </a:ext>
            </a:extLst>
          </p:cNvPr>
          <p:cNvSpPr txBox="1"/>
          <p:nvPr/>
        </p:nvSpPr>
        <p:spPr>
          <a:xfrm>
            <a:off x="4196934" y="4363132"/>
            <a:ext cx="1600200" cy="201168"/>
          </a:xfrm>
          <a:prstGeom prst="rect">
            <a:avLst/>
          </a:prstGeom>
          <a:noFill/>
        </p:spPr>
        <p:txBody>
          <a:bodyPr wrap="square" lIns="36576" tIns="18288" rIns="36576" bIns="18288">
            <a:spAutoFit/>
          </a:bodyPr>
          <a:lstStyle/>
          <a:p>
            <a:pPr algn="ctr">
              <a:defRPr sz="1050" b="0" i="0">
                <a:solidFill>
                  <a:srgbClr val="828C90"/>
                </a:solidFill>
                <a:latin typeface="Arial"/>
              </a:defRPr>
            </a:pPr>
            <a:r>
              <a:t>Country B</a:t>
            </a:r>
          </a:p>
        </p:txBody>
      </p:sp>
      <p:sp>
        <p:nvSpPr>
          <p:cNvPr id="22" name="Rectangle 21">
            <a:extLst>
              <a:ext uri="{FF2B5EF4-FFF2-40B4-BE49-F238E27FC236}">
                <a16:creationId xmlns:a16="http://schemas.microsoft.com/office/drawing/2014/main" id="{3134DE0F-E214-375C-9A77-A71B062DDE41}"/>
              </a:ext>
            </a:extLst>
          </p:cNvPr>
          <p:cNvSpPr/>
          <p:nvPr/>
        </p:nvSpPr>
        <p:spPr>
          <a:xfrm>
            <a:off x="6318342" y="1629076"/>
            <a:ext cx="1874519" cy="3017520"/>
          </a:xfrm>
          <a:prstGeom prst="rect">
            <a:avLst/>
          </a:prstGeom>
          <a:solidFill>
            <a:srgbClr val="F8FBFC"/>
          </a:solidFill>
          <a:ln w="12700">
            <a:solidFill>
              <a:srgbClr val="E0EAED"/>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000" b="0">
                <a:solidFill>
                  <a:srgbClr val="4D585C"/>
                </a:solidFill>
                <a:latin typeface="Arial"/>
              </a:defRPr>
            </a:pPr>
            <a:endParaRPr/>
          </a:p>
        </p:txBody>
      </p:sp>
      <p:sp>
        <p:nvSpPr>
          <p:cNvPr id="23" name="TextBox 22">
            <a:extLst>
              <a:ext uri="{FF2B5EF4-FFF2-40B4-BE49-F238E27FC236}">
                <a16:creationId xmlns:a16="http://schemas.microsoft.com/office/drawing/2014/main" id="{1C51F093-E843-DF3A-B833-5C603DA288E3}"/>
              </a:ext>
            </a:extLst>
          </p:cNvPr>
          <p:cNvSpPr txBox="1"/>
          <p:nvPr/>
        </p:nvSpPr>
        <p:spPr>
          <a:xfrm>
            <a:off x="6455502" y="4363132"/>
            <a:ext cx="1600200" cy="201168"/>
          </a:xfrm>
          <a:prstGeom prst="rect">
            <a:avLst/>
          </a:prstGeom>
          <a:noFill/>
        </p:spPr>
        <p:txBody>
          <a:bodyPr wrap="square" lIns="36576" tIns="18288" rIns="36576" bIns="18288">
            <a:spAutoFit/>
          </a:bodyPr>
          <a:lstStyle/>
          <a:p>
            <a:pPr algn="ctr">
              <a:defRPr sz="1050" b="0" i="0">
                <a:solidFill>
                  <a:srgbClr val="828C90"/>
                </a:solidFill>
                <a:latin typeface="Arial"/>
              </a:defRPr>
            </a:pPr>
            <a:r>
              <a:t>Country C</a:t>
            </a:r>
          </a:p>
        </p:txBody>
      </p:sp>
      <p:sp>
        <p:nvSpPr>
          <p:cNvPr id="24" name="Rectangle 23">
            <a:extLst>
              <a:ext uri="{FF2B5EF4-FFF2-40B4-BE49-F238E27FC236}">
                <a16:creationId xmlns:a16="http://schemas.microsoft.com/office/drawing/2014/main" id="{C493ECB5-7311-0AAB-3418-80E7B49BA050}"/>
              </a:ext>
            </a:extLst>
          </p:cNvPr>
          <p:cNvSpPr/>
          <p:nvPr/>
        </p:nvSpPr>
        <p:spPr>
          <a:xfrm>
            <a:off x="8604342" y="1629076"/>
            <a:ext cx="1874519" cy="3017520"/>
          </a:xfrm>
          <a:prstGeom prst="rect">
            <a:avLst/>
          </a:prstGeom>
          <a:solidFill>
            <a:srgbClr val="F8FBFC"/>
          </a:solidFill>
          <a:ln w="12700">
            <a:solidFill>
              <a:srgbClr val="E0EAED"/>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000" b="0">
                <a:solidFill>
                  <a:srgbClr val="4D585C"/>
                </a:solidFill>
                <a:latin typeface="Arial"/>
              </a:defRPr>
            </a:pPr>
            <a:endParaRPr/>
          </a:p>
        </p:txBody>
      </p:sp>
      <p:sp>
        <p:nvSpPr>
          <p:cNvPr id="25" name="TextBox 24">
            <a:extLst>
              <a:ext uri="{FF2B5EF4-FFF2-40B4-BE49-F238E27FC236}">
                <a16:creationId xmlns:a16="http://schemas.microsoft.com/office/drawing/2014/main" id="{924C6E92-426F-6B89-01B8-2AD993D87A1D}"/>
              </a:ext>
            </a:extLst>
          </p:cNvPr>
          <p:cNvSpPr txBox="1"/>
          <p:nvPr/>
        </p:nvSpPr>
        <p:spPr>
          <a:xfrm>
            <a:off x="8741502" y="4363132"/>
            <a:ext cx="1600200" cy="201168"/>
          </a:xfrm>
          <a:prstGeom prst="rect">
            <a:avLst/>
          </a:prstGeom>
          <a:noFill/>
        </p:spPr>
        <p:txBody>
          <a:bodyPr wrap="square" lIns="36576" tIns="18288" rIns="36576" bIns="18288">
            <a:spAutoFit/>
          </a:bodyPr>
          <a:lstStyle/>
          <a:p>
            <a:pPr algn="ctr">
              <a:defRPr sz="1050" b="0" i="0">
                <a:solidFill>
                  <a:srgbClr val="828C90"/>
                </a:solidFill>
                <a:latin typeface="Arial"/>
              </a:defRPr>
            </a:pPr>
            <a:r>
              <a:t>Country D</a:t>
            </a:r>
          </a:p>
        </p:txBody>
      </p:sp>
      <p:cxnSp>
        <p:nvCxnSpPr>
          <p:cNvPr id="26" name="Connector 13">
            <a:extLst>
              <a:ext uri="{FF2B5EF4-FFF2-40B4-BE49-F238E27FC236}">
                <a16:creationId xmlns:a16="http://schemas.microsoft.com/office/drawing/2014/main" id="{87470103-EA20-19E1-B8D2-AA7C5358D954}"/>
              </a:ext>
            </a:extLst>
          </p:cNvPr>
          <p:cNvCxnSpPr/>
          <p:nvPr/>
        </p:nvCxnSpPr>
        <p:spPr>
          <a:xfrm>
            <a:off x="2752182" y="2205148"/>
            <a:ext cx="2194560" cy="704088"/>
          </a:xfrm>
          <a:prstGeom prst="line">
            <a:avLst/>
          </a:prstGeom>
          <a:ln w="26670">
            <a:solidFill>
              <a:srgbClr val="0086AA"/>
            </a:solidFill>
          </a:ln>
        </p:spPr>
        <p:style>
          <a:lnRef idx="2">
            <a:schemeClr val="accent1"/>
          </a:lnRef>
          <a:fillRef idx="0">
            <a:schemeClr val="accent1"/>
          </a:fillRef>
          <a:effectRef idx="1">
            <a:schemeClr val="accent1"/>
          </a:effectRef>
          <a:fontRef idx="minor">
            <a:schemeClr val="tx1"/>
          </a:fontRef>
        </p:style>
      </p:cxnSp>
      <p:cxnSp>
        <p:nvCxnSpPr>
          <p:cNvPr id="27" name="Connector 14">
            <a:extLst>
              <a:ext uri="{FF2B5EF4-FFF2-40B4-BE49-F238E27FC236}">
                <a16:creationId xmlns:a16="http://schemas.microsoft.com/office/drawing/2014/main" id="{751A37D0-B9E3-60B2-16E4-E9927E13B815}"/>
              </a:ext>
            </a:extLst>
          </p:cNvPr>
          <p:cNvCxnSpPr/>
          <p:nvPr/>
        </p:nvCxnSpPr>
        <p:spPr>
          <a:xfrm flipV="1">
            <a:off x="4946742" y="2131996"/>
            <a:ext cx="2286000" cy="777240"/>
          </a:xfrm>
          <a:prstGeom prst="line">
            <a:avLst/>
          </a:prstGeom>
          <a:ln w="26670">
            <a:solidFill>
              <a:srgbClr val="0086AA"/>
            </a:solidFill>
          </a:ln>
        </p:spPr>
        <p:style>
          <a:lnRef idx="2">
            <a:schemeClr val="accent1"/>
          </a:lnRef>
          <a:fillRef idx="0">
            <a:schemeClr val="accent1"/>
          </a:fillRef>
          <a:effectRef idx="1">
            <a:schemeClr val="accent1"/>
          </a:effectRef>
          <a:fontRef idx="minor">
            <a:schemeClr val="tx1"/>
          </a:fontRef>
        </p:style>
      </p:cxnSp>
      <p:cxnSp>
        <p:nvCxnSpPr>
          <p:cNvPr id="28" name="Connector 15">
            <a:extLst>
              <a:ext uri="{FF2B5EF4-FFF2-40B4-BE49-F238E27FC236}">
                <a16:creationId xmlns:a16="http://schemas.microsoft.com/office/drawing/2014/main" id="{E6B769A1-FB87-195E-BE74-B5107348BA1C}"/>
              </a:ext>
            </a:extLst>
          </p:cNvPr>
          <p:cNvCxnSpPr/>
          <p:nvPr/>
        </p:nvCxnSpPr>
        <p:spPr>
          <a:xfrm>
            <a:off x="4946742" y="2909236"/>
            <a:ext cx="4544567" cy="731520"/>
          </a:xfrm>
          <a:prstGeom prst="line">
            <a:avLst/>
          </a:prstGeom>
          <a:ln w="26670">
            <a:solidFill>
              <a:srgbClr val="0086AA"/>
            </a:solidFill>
          </a:ln>
        </p:spPr>
        <p:style>
          <a:lnRef idx="2">
            <a:schemeClr val="accent1"/>
          </a:lnRef>
          <a:fillRef idx="0">
            <a:schemeClr val="accent1"/>
          </a:fillRef>
          <a:effectRef idx="1">
            <a:schemeClr val="accent1"/>
          </a:effectRef>
          <a:fontRef idx="minor">
            <a:schemeClr val="tx1"/>
          </a:fontRef>
        </p:style>
      </p:cxnSp>
      <p:cxnSp>
        <p:nvCxnSpPr>
          <p:cNvPr id="29" name="Connector 16">
            <a:extLst>
              <a:ext uri="{FF2B5EF4-FFF2-40B4-BE49-F238E27FC236}">
                <a16:creationId xmlns:a16="http://schemas.microsoft.com/office/drawing/2014/main" id="{336B3D2A-F80E-D5A9-0120-078DBC60D35B}"/>
              </a:ext>
            </a:extLst>
          </p:cNvPr>
          <p:cNvCxnSpPr/>
          <p:nvPr/>
        </p:nvCxnSpPr>
        <p:spPr>
          <a:xfrm>
            <a:off x="2752182" y="2205148"/>
            <a:ext cx="6739127" cy="1435608"/>
          </a:xfrm>
          <a:prstGeom prst="line">
            <a:avLst/>
          </a:prstGeom>
          <a:ln w="15240">
            <a:solidFill>
              <a:srgbClr val="ACDFEB"/>
            </a:solidFill>
            <a:prstDash val="dash"/>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264582A2-5246-4D20-F372-2D09F72AF107}"/>
              </a:ext>
            </a:extLst>
          </p:cNvPr>
          <p:cNvSpPr/>
          <p:nvPr/>
        </p:nvSpPr>
        <p:spPr>
          <a:xfrm>
            <a:off x="2249262" y="1747948"/>
            <a:ext cx="1005840" cy="1005840"/>
          </a:xfrm>
          <a:prstGeom prst="ellipse">
            <a:avLst/>
          </a:prstGeom>
          <a:solidFill>
            <a:srgbClr val="E3F6F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120" b="1">
                <a:solidFill>
                  <a:srgbClr val="00495B"/>
                </a:solidFill>
                <a:latin typeface="Arial"/>
              </a:defRPr>
            </a:pPr>
            <a:r>
              <a:t>Breeding</a:t>
            </a:r>
            <a:br/>
            <a:r>
              <a:t>area</a:t>
            </a:r>
          </a:p>
        </p:txBody>
      </p:sp>
      <p:sp>
        <p:nvSpPr>
          <p:cNvPr id="31" name="Oval 30">
            <a:extLst>
              <a:ext uri="{FF2B5EF4-FFF2-40B4-BE49-F238E27FC236}">
                <a16:creationId xmlns:a16="http://schemas.microsoft.com/office/drawing/2014/main" id="{30C77ADE-0FBB-912D-BD22-69C2AED0E526}"/>
              </a:ext>
            </a:extLst>
          </p:cNvPr>
          <p:cNvSpPr/>
          <p:nvPr/>
        </p:nvSpPr>
        <p:spPr>
          <a:xfrm>
            <a:off x="4462110" y="2424604"/>
            <a:ext cx="1005840" cy="1005840"/>
          </a:xfrm>
          <a:prstGeom prst="ellipse">
            <a:avLst/>
          </a:prstGeom>
          <a:solidFill>
            <a:srgbClr val="B2D235"/>
          </a:solidFill>
          <a:ln w="15240">
            <a:solidFill>
              <a:srgbClr val="B2D235"/>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120" b="1">
                <a:solidFill>
                  <a:srgbClr val="FFFFFF"/>
                </a:solidFill>
                <a:latin typeface="Arial"/>
              </a:defRPr>
            </a:pPr>
            <a:r>
              <a:t>Staging</a:t>
            </a:r>
            <a:br/>
            <a:r>
              <a:t>site</a:t>
            </a:r>
          </a:p>
        </p:txBody>
      </p:sp>
      <p:sp>
        <p:nvSpPr>
          <p:cNvPr id="32" name="Oval 31">
            <a:extLst>
              <a:ext uri="{FF2B5EF4-FFF2-40B4-BE49-F238E27FC236}">
                <a16:creationId xmlns:a16="http://schemas.microsoft.com/office/drawing/2014/main" id="{15528850-3659-634D-DA2F-133F5CC6E436}"/>
              </a:ext>
            </a:extLst>
          </p:cNvPr>
          <p:cNvSpPr/>
          <p:nvPr/>
        </p:nvSpPr>
        <p:spPr>
          <a:xfrm>
            <a:off x="6748109" y="1674796"/>
            <a:ext cx="1125355" cy="1005840"/>
          </a:xfrm>
          <a:prstGeom prst="ellipse">
            <a:avLst/>
          </a:prstGeom>
          <a:solidFill>
            <a:srgbClr val="E3F6FA"/>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120" b="1">
                <a:solidFill>
                  <a:srgbClr val="00495B"/>
                </a:solidFill>
                <a:latin typeface="Arial"/>
              </a:defRPr>
            </a:pPr>
            <a:r>
              <a:t>Wintering</a:t>
            </a:r>
            <a:br/>
            <a:r>
              <a:t>area</a:t>
            </a:r>
          </a:p>
        </p:txBody>
      </p:sp>
      <p:sp>
        <p:nvSpPr>
          <p:cNvPr id="33" name="Oval 32">
            <a:extLst>
              <a:ext uri="{FF2B5EF4-FFF2-40B4-BE49-F238E27FC236}">
                <a16:creationId xmlns:a16="http://schemas.microsoft.com/office/drawing/2014/main" id="{A1984CEB-9242-E405-84F1-BD729F6E17F1}"/>
              </a:ext>
            </a:extLst>
          </p:cNvPr>
          <p:cNvSpPr/>
          <p:nvPr/>
        </p:nvSpPr>
        <p:spPr>
          <a:xfrm>
            <a:off x="8997534" y="3137836"/>
            <a:ext cx="1195620" cy="1005840"/>
          </a:xfrm>
          <a:prstGeom prst="ellipse">
            <a:avLst/>
          </a:prstGeom>
          <a:solidFill>
            <a:srgbClr val="EFF8D3"/>
          </a:solidFill>
          <a:ln w="15240">
            <a:solidFill>
              <a:srgbClr val="B2D235"/>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120" b="1">
                <a:solidFill>
                  <a:srgbClr val="758C16"/>
                </a:solidFill>
                <a:latin typeface="Arial"/>
              </a:defRPr>
            </a:pPr>
            <a:r>
              <a:t>Alternative</a:t>
            </a:r>
            <a:br>
              <a:rPr/>
            </a:br>
            <a:r>
              <a:t>site</a:t>
            </a:r>
          </a:p>
        </p:txBody>
      </p:sp>
      <p:sp>
        <p:nvSpPr>
          <p:cNvPr id="3" name="TextBox 2">
            <a:extLst>
              <a:ext uri="{FF2B5EF4-FFF2-40B4-BE49-F238E27FC236}">
                <a16:creationId xmlns:a16="http://schemas.microsoft.com/office/drawing/2014/main" id="{7C16FF6B-FDE9-FFFD-D501-2E1830B4F96C}"/>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5" name="Slide Number Placeholder 2">
            <a:extLst>
              <a:ext uri="{FF2B5EF4-FFF2-40B4-BE49-F238E27FC236}">
                <a16:creationId xmlns:a16="http://schemas.microsoft.com/office/drawing/2014/main" id="{DB4D04BA-53BD-8611-5328-E78F3247EB32}"/>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F85A7A-0996-9D20-E484-ED0655965627}"/>
              </a:ext>
            </a:extLst>
          </p:cNvPr>
          <p:cNvSpPr>
            <a:spLocks noGrp="1"/>
          </p:cNvSpPr>
          <p:nvPr>
            <p:ph type="sldNum" sz="quarter" idx="11"/>
          </p:nvPr>
        </p:nvSpPr>
        <p:spPr/>
        <p:txBody>
          <a:bodyPr/>
          <a:lstStyle/>
          <a:p>
            <a:fld id="{BFE9751B-2350-D04C-A3CF-C05DBF63BADD}" type="slidenum">
              <a:rPr lang="en-US" smtClean="0"/>
              <a:pPr/>
              <a:t>17</a:t>
            </a:fld>
            <a:endParaRPr lang="en-US"/>
          </a:p>
        </p:txBody>
      </p:sp>
      <p:sp>
        <p:nvSpPr>
          <p:cNvPr id="4" name="Title 3">
            <a:extLst>
              <a:ext uri="{FF2B5EF4-FFF2-40B4-BE49-F238E27FC236}">
                <a16:creationId xmlns:a16="http://schemas.microsoft.com/office/drawing/2014/main" id="{B57B22F9-5F7B-6C60-6305-B1B73BF1DC32}"/>
              </a:ext>
            </a:extLst>
          </p:cNvPr>
          <p:cNvSpPr>
            <a:spLocks noGrp="1"/>
          </p:cNvSpPr>
          <p:nvPr>
            <p:ph type="title"/>
          </p:nvPr>
        </p:nvSpPr>
        <p:spPr>
          <a:xfrm>
            <a:off x="330229" y="-141685"/>
            <a:ext cx="9687978" cy="1132301"/>
          </a:xfrm>
        </p:spPr>
        <p:txBody>
          <a:bodyPr/>
          <a:lstStyle/>
          <a:p>
            <a:r>
              <a:rPr lang="en-US"/>
              <a:t>Connectivity changes the value of a site</a:t>
            </a:r>
          </a:p>
        </p:txBody>
      </p:sp>
      <p:sp>
        <p:nvSpPr>
          <p:cNvPr id="6" name="TextBox 5">
            <a:extLst>
              <a:ext uri="{FF2B5EF4-FFF2-40B4-BE49-F238E27FC236}">
                <a16:creationId xmlns:a16="http://schemas.microsoft.com/office/drawing/2014/main" id="{6F6222EC-1515-B31C-7BB9-18E57A7D99E0}"/>
              </a:ext>
            </a:extLst>
          </p:cNvPr>
          <p:cNvSpPr txBox="1"/>
          <p:nvPr/>
        </p:nvSpPr>
        <p:spPr>
          <a:xfrm>
            <a:off x="548640" y="990616"/>
            <a:ext cx="10515600" cy="411480"/>
          </a:xfrm>
          <a:prstGeom prst="rect">
            <a:avLst/>
          </a:prstGeom>
          <a:noFill/>
        </p:spPr>
        <p:txBody>
          <a:bodyPr wrap="none">
            <a:spAutoFit/>
          </a:bodyPr>
          <a:lstStyle/>
          <a:p>
            <a:pPr>
              <a:defRPr sz="1300">
                <a:solidFill>
                  <a:srgbClr val="5C6A74"/>
                </a:solidFill>
              </a:defRPr>
            </a:pPr>
            <a:r>
              <a:t>Movement data can turn a local site into part of an international responsibility network.</a:t>
            </a:r>
          </a:p>
        </p:txBody>
      </p:sp>
      <p:pic>
        <p:nvPicPr>
          <p:cNvPr id="7" name="Picture 6" descr="beal_fig6_tagus.png">
            <a:extLst>
              <a:ext uri="{FF2B5EF4-FFF2-40B4-BE49-F238E27FC236}">
                <a16:creationId xmlns:a16="http://schemas.microsoft.com/office/drawing/2014/main" id="{38325BFE-FDF7-2824-1086-C126593B7267}"/>
              </a:ext>
            </a:extLst>
          </p:cNvPr>
          <p:cNvPicPr>
            <a:picLocks noChangeAspect="1"/>
          </p:cNvPicPr>
          <p:nvPr/>
        </p:nvPicPr>
        <p:blipFill>
          <a:blip r:embed="rId3"/>
          <a:stretch>
            <a:fillRect/>
          </a:stretch>
        </p:blipFill>
        <p:spPr>
          <a:xfrm>
            <a:off x="1155469" y="1371600"/>
            <a:ext cx="5461461" cy="4526280"/>
          </a:xfrm>
          <a:prstGeom prst="rect">
            <a:avLst/>
          </a:prstGeom>
        </p:spPr>
      </p:pic>
      <p:sp>
        <p:nvSpPr>
          <p:cNvPr id="8" name="Rounded Rectangle 7">
            <a:extLst>
              <a:ext uri="{FF2B5EF4-FFF2-40B4-BE49-F238E27FC236}">
                <a16:creationId xmlns:a16="http://schemas.microsoft.com/office/drawing/2014/main" id="{C2893C2D-76C5-13BB-B1A5-685379E3829A}"/>
              </a:ext>
            </a:extLst>
          </p:cNvPr>
          <p:cNvSpPr/>
          <p:nvPr/>
        </p:nvSpPr>
        <p:spPr>
          <a:xfrm>
            <a:off x="7219950" y="895588"/>
            <a:ext cx="3946208" cy="1866901"/>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2602E399-EB81-AD0D-F60E-8942EFC7D669}"/>
              </a:ext>
            </a:extLst>
          </p:cNvPr>
          <p:cNvSpPr txBox="1"/>
          <p:nvPr/>
        </p:nvSpPr>
        <p:spPr>
          <a:xfrm>
            <a:off x="7448550" y="1152049"/>
            <a:ext cx="3611880" cy="320040"/>
          </a:xfrm>
          <a:prstGeom prst="rect">
            <a:avLst/>
          </a:prstGeom>
          <a:noFill/>
        </p:spPr>
        <p:txBody>
          <a:bodyPr wrap="square">
            <a:spAutoFit/>
          </a:bodyPr>
          <a:lstStyle/>
          <a:p>
            <a:pPr>
              <a:defRPr sz="1700" b="1">
                <a:solidFill>
                  <a:srgbClr val="1E3040"/>
                </a:solidFill>
              </a:defRPr>
            </a:pPr>
            <a:r>
              <a:t>Tagus Estuary as a focal site</a:t>
            </a:r>
          </a:p>
        </p:txBody>
      </p:sp>
      <p:sp>
        <p:nvSpPr>
          <p:cNvPr id="10" name="TextBox 9">
            <a:extLst>
              <a:ext uri="{FF2B5EF4-FFF2-40B4-BE49-F238E27FC236}">
                <a16:creationId xmlns:a16="http://schemas.microsoft.com/office/drawing/2014/main" id="{D15B95EF-CF77-AE25-C60B-BB78259259E9}"/>
              </a:ext>
            </a:extLst>
          </p:cNvPr>
          <p:cNvSpPr txBox="1"/>
          <p:nvPr/>
        </p:nvSpPr>
        <p:spPr>
          <a:xfrm>
            <a:off x="7448550" y="1700689"/>
            <a:ext cx="3520440" cy="861774"/>
          </a:xfrm>
          <a:prstGeom prst="rect">
            <a:avLst/>
          </a:prstGeom>
          <a:noFill/>
        </p:spPr>
        <p:txBody>
          <a:bodyPr wrap="square">
            <a:spAutoFit/>
          </a:bodyPr>
          <a:lstStyle/>
          <a:p>
            <a:pPr marL="285750" indent="-285750">
              <a:buFont typeface="Arial" panose="020B0604020202020204" pitchFamily="34" charset="0"/>
              <a:buChar char="•"/>
              <a:defRPr sz="1250">
                <a:solidFill>
                  <a:srgbClr val="1E3040"/>
                </a:solidFill>
              </a:defRPr>
            </a:pPr>
            <a:r>
              <a:t>Direct and indirect links reveal which sites and countries are connected</a:t>
            </a:r>
          </a:p>
          <a:p>
            <a:pPr marL="285750" indent="-285750">
              <a:buFont typeface="Arial" panose="020B0604020202020204" pitchFamily="34" charset="0"/>
              <a:buChar char="•"/>
              <a:defRPr sz="1250">
                <a:solidFill>
                  <a:srgbClr val="1E3040"/>
                </a:solidFill>
              </a:defRPr>
            </a:pPr>
            <a:r>
              <a:t>Useful for assessing threats, planning cooperation and justifying site importance</a:t>
            </a:r>
          </a:p>
        </p:txBody>
      </p:sp>
      <p:sp>
        <p:nvSpPr>
          <p:cNvPr id="13" name="TextBox 12">
            <a:extLst>
              <a:ext uri="{FF2B5EF4-FFF2-40B4-BE49-F238E27FC236}">
                <a16:creationId xmlns:a16="http://schemas.microsoft.com/office/drawing/2014/main" id="{27211009-F9CF-9D39-3A4C-5875F7DB486A}"/>
              </a:ext>
            </a:extLst>
          </p:cNvPr>
          <p:cNvSpPr txBox="1"/>
          <p:nvPr/>
        </p:nvSpPr>
        <p:spPr>
          <a:xfrm>
            <a:off x="867474" y="5939028"/>
            <a:ext cx="9601200" cy="182880"/>
          </a:xfrm>
          <a:prstGeom prst="rect">
            <a:avLst/>
          </a:prstGeom>
          <a:noFill/>
        </p:spPr>
        <p:txBody>
          <a:bodyPr wrap="none">
            <a:spAutoFit/>
          </a:bodyPr>
          <a:lstStyle/>
          <a:p>
            <a:pPr>
              <a:defRPr sz="680">
                <a:solidFill>
                  <a:srgbClr val="5C6A74"/>
                </a:solidFill>
              </a:defRPr>
            </a:pPr>
            <a:r>
              <a:t>Figure from Beal et al. 2025, Journal of Applied Ecology: site-level connectivity in Black-tailed Godwit.</a:t>
            </a:r>
          </a:p>
        </p:txBody>
      </p:sp>
      <p:sp>
        <p:nvSpPr>
          <p:cNvPr id="14" name="TextBox 13">
            <a:extLst>
              <a:ext uri="{FF2B5EF4-FFF2-40B4-BE49-F238E27FC236}">
                <a16:creationId xmlns:a16="http://schemas.microsoft.com/office/drawing/2014/main" id="{87A3BEF9-4E32-4811-274A-C5891112FDBD}"/>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pic>
        <p:nvPicPr>
          <p:cNvPr id="2" name="Picture 1">
            <a:extLst>
              <a:ext uri="{FF2B5EF4-FFF2-40B4-BE49-F238E27FC236}">
                <a16:creationId xmlns:a16="http://schemas.microsoft.com/office/drawing/2014/main" id="{15045FA8-08AD-D5B4-82A4-8D4B90A9E287}"/>
              </a:ext>
            </a:extLst>
          </p:cNvPr>
          <p:cNvPicPr>
            <a:picLocks noChangeAspect="1"/>
          </p:cNvPicPr>
          <p:nvPr/>
        </p:nvPicPr>
        <p:blipFill>
          <a:blip r:embed="rId4"/>
          <a:stretch>
            <a:fillRect/>
          </a:stretch>
        </p:blipFill>
        <p:spPr>
          <a:xfrm>
            <a:off x="7428492" y="2815694"/>
            <a:ext cx="3547101" cy="4054569"/>
          </a:xfrm>
          <a:prstGeom prst="rect">
            <a:avLst/>
          </a:prstGeom>
        </p:spPr>
      </p:pic>
    </p:spTree>
    <p:extLst>
      <p:ext uri="{BB962C8B-B14F-4D97-AF65-F5344CB8AC3E}">
        <p14:creationId xmlns:p14="http://schemas.microsoft.com/office/powerpoint/2010/main" val="75522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7B48D-BAAF-27D6-CF27-521CD843A1D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A15E4D-16E1-7798-3833-F73B9D99E2EE}"/>
              </a:ext>
            </a:extLst>
          </p:cNvPr>
          <p:cNvSpPr>
            <a:spLocks noGrp="1"/>
          </p:cNvSpPr>
          <p:nvPr>
            <p:ph type="sldNum" sz="quarter" idx="11"/>
          </p:nvPr>
        </p:nvSpPr>
        <p:spPr/>
        <p:txBody>
          <a:bodyPr/>
          <a:lstStyle/>
          <a:p>
            <a:fld id="{BFE9751B-2350-D04C-A3CF-C05DBF63BADD}" type="slidenum">
              <a:rPr lang="en-US" smtClean="0"/>
              <a:pPr/>
              <a:t>18</a:t>
            </a:fld>
            <a:endParaRPr lang="en-US"/>
          </a:p>
        </p:txBody>
      </p:sp>
      <p:sp>
        <p:nvSpPr>
          <p:cNvPr id="4" name="Title 3">
            <a:extLst>
              <a:ext uri="{FF2B5EF4-FFF2-40B4-BE49-F238E27FC236}">
                <a16:creationId xmlns:a16="http://schemas.microsoft.com/office/drawing/2014/main" id="{E2A49E2B-4ECB-8EAA-0566-0EFCA83301E5}"/>
              </a:ext>
            </a:extLst>
          </p:cNvPr>
          <p:cNvSpPr>
            <a:spLocks noGrp="1"/>
          </p:cNvSpPr>
          <p:nvPr>
            <p:ph type="title"/>
          </p:nvPr>
        </p:nvSpPr>
        <p:spPr>
          <a:xfrm>
            <a:off x="244027" y="-157797"/>
            <a:ext cx="9687978" cy="1132301"/>
          </a:xfrm>
        </p:spPr>
        <p:txBody>
          <a:bodyPr/>
          <a:lstStyle/>
          <a:p>
            <a:r>
              <a:rPr lang="en-US"/>
              <a:t>Connectivity changes the value of a site</a:t>
            </a:r>
          </a:p>
        </p:txBody>
      </p:sp>
      <p:sp>
        <p:nvSpPr>
          <p:cNvPr id="5" name="TextBox 4">
            <a:extLst>
              <a:ext uri="{FF2B5EF4-FFF2-40B4-BE49-F238E27FC236}">
                <a16:creationId xmlns:a16="http://schemas.microsoft.com/office/drawing/2014/main" id="{2ECF6A65-1F83-EB33-A675-77DA20823871}"/>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6" name="TextBox 5">
            <a:extLst>
              <a:ext uri="{FF2B5EF4-FFF2-40B4-BE49-F238E27FC236}">
                <a16:creationId xmlns:a16="http://schemas.microsoft.com/office/drawing/2014/main" id="{4E54AF62-373D-1F0E-1AD7-3CB821837D03}"/>
              </a:ext>
            </a:extLst>
          </p:cNvPr>
          <p:cNvSpPr txBox="1"/>
          <p:nvPr/>
        </p:nvSpPr>
        <p:spPr>
          <a:xfrm>
            <a:off x="566928" y="1124712"/>
            <a:ext cx="3318922" cy="292388"/>
          </a:xfrm>
          <a:prstGeom prst="rect">
            <a:avLst/>
          </a:prstGeom>
          <a:noFill/>
        </p:spPr>
        <p:txBody>
          <a:bodyPr wrap="none">
            <a:spAutoFit/>
          </a:bodyPr>
          <a:lstStyle/>
          <a:p>
            <a:pPr>
              <a:defRPr sz="1300">
                <a:solidFill>
                  <a:srgbClr val="5C6A74"/>
                </a:solidFill>
              </a:defRPr>
            </a:pPr>
            <a:r>
              <a:rPr lang="nl-NL"/>
              <a:t>Connectivity </a:t>
            </a:r>
            <a:r>
              <a:rPr lang="nl-NL" err="1"/>
              <a:t>identifies</a:t>
            </a:r>
            <a:r>
              <a:rPr lang="nl-NL"/>
              <a:t> </a:t>
            </a:r>
            <a:r>
              <a:rPr lang="nl-NL" err="1"/>
              <a:t>functional</a:t>
            </a:r>
            <a:r>
              <a:rPr lang="nl-NL"/>
              <a:t> </a:t>
            </a:r>
            <a:r>
              <a:rPr lang="nl-NL" err="1"/>
              <a:t>roles</a:t>
            </a:r>
            <a:r>
              <a:rPr lang="nl-NL"/>
              <a:t> of sites</a:t>
            </a:r>
            <a:endParaRPr/>
          </a:p>
        </p:txBody>
      </p:sp>
      <p:pic>
        <p:nvPicPr>
          <p:cNvPr id="2" name="Picture 1" descr="beal_fig4_top_sites.png">
            <a:extLst>
              <a:ext uri="{FF2B5EF4-FFF2-40B4-BE49-F238E27FC236}">
                <a16:creationId xmlns:a16="http://schemas.microsoft.com/office/drawing/2014/main" id="{C96C0903-1300-3B0C-9160-DEBAF30CB949}"/>
              </a:ext>
            </a:extLst>
          </p:cNvPr>
          <p:cNvPicPr>
            <a:picLocks noChangeAspect="1"/>
          </p:cNvPicPr>
          <p:nvPr/>
        </p:nvPicPr>
        <p:blipFill>
          <a:blip r:embed="rId3"/>
          <a:stretch>
            <a:fillRect/>
          </a:stretch>
        </p:blipFill>
        <p:spPr>
          <a:xfrm>
            <a:off x="1404223" y="1664208"/>
            <a:ext cx="3683793" cy="3886200"/>
          </a:xfrm>
          <a:prstGeom prst="rect">
            <a:avLst/>
          </a:prstGeom>
        </p:spPr>
      </p:pic>
      <p:pic>
        <p:nvPicPr>
          <p:cNvPr id="11" name="Picture 10" descr="beal_fig5_pa_iba.png">
            <a:extLst>
              <a:ext uri="{FF2B5EF4-FFF2-40B4-BE49-F238E27FC236}">
                <a16:creationId xmlns:a16="http://schemas.microsoft.com/office/drawing/2014/main" id="{8B7E827B-3725-5359-0E5E-9B202DE357C8}"/>
              </a:ext>
            </a:extLst>
          </p:cNvPr>
          <p:cNvPicPr>
            <a:picLocks noChangeAspect="1"/>
          </p:cNvPicPr>
          <p:nvPr/>
        </p:nvPicPr>
        <p:blipFill>
          <a:blip r:embed="rId4"/>
          <a:stretch>
            <a:fillRect/>
          </a:stretch>
        </p:blipFill>
        <p:spPr>
          <a:xfrm>
            <a:off x="5513832" y="1587624"/>
            <a:ext cx="3396342" cy="1828800"/>
          </a:xfrm>
          <a:prstGeom prst="rect">
            <a:avLst/>
          </a:prstGeom>
        </p:spPr>
      </p:pic>
      <p:sp>
        <p:nvSpPr>
          <p:cNvPr id="12" name="Rounded Rectangle 11">
            <a:extLst>
              <a:ext uri="{FF2B5EF4-FFF2-40B4-BE49-F238E27FC236}">
                <a16:creationId xmlns:a16="http://schemas.microsoft.com/office/drawing/2014/main" id="{E0365A34-C9B1-6323-F8A1-3017EB792410}"/>
              </a:ext>
            </a:extLst>
          </p:cNvPr>
          <p:cNvSpPr/>
          <p:nvPr/>
        </p:nvSpPr>
        <p:spPr>
          <a:xfrm>
            <a:off x="6080760" y="3703320"/>
            <a:ext cx="5303520" cy="196596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F7526508-68C1-E5F9-885C-7B67F0DA8003}"/>
              </a:ext>
            </a:extLst>
          </p:cNvPr>
          <p:cNvSpPr txBox="1"/>
          <p:nvPr/>
        </p:nvSpPr>
        <p:spPr>
          <a:xfrm>
            <a:off x="6309360" y="3904487"/>
            <a:ext cx="4572000" cy="338554"/>
          </a:xfrm>
          <a:prstGeom prst="rect">
            <a:avLst/>
          </a:prstGeom>
          <a:noFill/>
        </p:spPr>
        <p:txBody>
          <a:bodyPr wrap="square">
            <a:spAutoFit/>
          </a:bodyPr>
          <a:lstStyle/>
          <a:p>
            <a:pPr>
              <a:defRPr sz="1600" b="1">
                <a:solidFill>
                  <a:srgbClr val="1E3040"/>
                </a:solidFill>
              </a:defRPr>
            </a:pPr>
            <a:r>
              <a:t>Key takeaways</a:t>
            </a:r>
            <a:r>
              <a:rPr lang="nl-NL"/>
              <a:t>:</a:t>
            </a:r>
            <a:endParaRPr/>
          </a:p>
        </p:txBody>
      </p:sp>
      <p:sp>
        <p:nvSpPr>
          <p:cNvPr id="15" name="TextBox 14">
            <a:extLst>
              <a:ext uri="{FF2B5EF4-FFF2-40B4-BE49-F238E27FC236}">
                <a16:creationId xmlns:a16="http://schemas.microsoft.com/office/drawing/2014/main" id="{F1961798-646C-FF5E-F860-8876AAB5495A}"/>
              </a:ext>
            </a:extLst>
          </p:cNvPr>
          <p:cNvSpPr txBox="1"/>
          <p:nvPr/>
        </p:nvSpPr>
        <p:spPr>
          <a:xfrm>
            <a:off x="6309360" y="4239266"/>
            <a:ext cx="4572000" cy="1169551"/>
          </a:xfrm>
          <a:prstGeom prst="rect">
            <a:avLst/>
          </a:prstGeom>
          <a:noFill/>
        </p:spPr>
        <p:txBody>
          <a:bodyPr wrap="square">
            <a:spAutoFit/>
          </a:bodyPr>
          <a:lstStyle/>
          <a:p>
            <a:pPr marL="285750" indent="-285750">
              <a:buFont typeface="Arial" panose="020B0604020202020204" pitchFamily="34" charset="0"/>
              <a:buChar char="•"/>
              <a:defRPr sz="1150">
                <a:solidFill>
                  <a:srgbClr val="1E3040"/>
                </a:solidFill>
              </a:defRPr>
            </a:pPr>
            <a:r>
              <a:rPr sz="1400"/>
              <a:t>49 top connectivity sites identified across the flyway</a:t>
            </a:r>
            <a:endParaRPr lang="en-GB" sz="1400"/>
          </a:p>
          <a:p>
            <a:pPr marL="285750" indent="-285750">
              <a:buFont typeface="Arial" panose="020B0604020202020204" pitchFamily="34" charset="0"/>
              <a:buChar char="•"/>
              <a:defRPr sz="1150">
                <a:solidFill>
                  <a:srgbClr val="1E3040"/>
                </a:solidFill>
              </a:defRPr>
            </a:pPr>
            <a:r>
              <a:rPr lang="en-GB" sz="1400"/>
              <a:t>Top sites linked to many other sites/countries</a:t>
            </a:r>
          </a:p>
          <a:p>
            <a:pPr marL="285750" indent="-285750">
              <a:buFont typeface="Arial" panose="020B0604020202020204" pitchFamily="34" charset="0"/>
              <a:buChar char="•"/>
              <a:defRPr sz="1150">
                <a:solidFill>
                  <a:srgbClr val="1E3040"/>
                </a:solidFill>
              </a:defRPr>
            </a:pPr>
            <a:r>
              <a:rPr sz="1400"/>
              <a:t>Some top connectivity sites lacked species-specific recognition or formal protection</a:t>
            </a:r>
          </a:p>
          <a:p>
            <a:pPr marL="285750" indent="-285750">
              <a:buFont typeface="Arial" panose="020B0604020202020204" pitchFamily="34" charset="0"/>
              <a:buChar char="•"/>
              <a:defRPr sz="1150">
                <a:solidFill>
                  <a:srgbClr val="1E3040"/>
                </a:solidFill>
              </a:defRPr>
            </a:pPr>
            <a:r>
              <a:rPr sz="1400"/>
              <a:t>Connectivity adds a missing layer to site prioritization</a:t>
            </a:r>
          </a:p>
        </p:txBody>
      </p:sp>
      <p:sp>
        <p:nvSpPr>
          <p:cNvPr id="16" name="TextBox 15">
            <a:extLst>
              <a:ext uri="{FF2B5EF4-FFF2-40B4-BE49-F238E27FC236}">
                <a16:creationId xmlns:a16="http://schemas.microsoft.com/office/drawing/2014/main" id="{C1D1535E-3D85-E2D4-A42C-D8EBD55C14D8}"/>
              </a:ext>
            </a:extLst>
          </p:cNvPr>
          <p:cNvSpPr txBox="1"/>
          <p:nvPr/>
        </p:nvSpPr>
        <p:spPr>
          <a:xfrm>
            <a:off x="783788" y="5594085"/>
            <a:ext cx="5080237" cy="196977"/>
          </a:xfrm>
          <a:prstGeom prst="rect">
            <a:avLst/>
          </a:prstGeom>
          <a:noFill/>
        </p:spPr>
        <p:txBody>
          <a:bodyPr wrap="none">
            <a:spAutoFit/>
          </a:bodyPr>
          <a:lstStyle/>
          <a:p>
            <a:pPr>
              <a:defRPr sz="680">
                <a:solidFill>
                  <a:srgbClr val="5C6A74"/>
                </a:solidFill>
              </a:defRPr>
            </a:pPr>
            <a:r>
              <a:t>Figures: Beal et al. 2025. The study integrated metal-ring recoveries, </a:t>
            </a:r>
            <a:r>
              <a:rPr err="1"/>
              <a:t>colour</a:t>
            </a:r>
            <a:r>
              <a:t>-ring </a:t>
            </a:r>
            <a:r>
              <a:rPr err="1"/>
              <a:t>resightings</a:t>
            </a:r>
            <a:r>
              <a:t> and tracking data for Black-tailed Godwit.</a:t>
            </a:r>
          </a:p>
        </p:txBody>
      </p:sp>
      <p:sp>
        <p:nvSpPr>
          <p:cNvPr id="17" name="TextBox 16">
            <a:extLst>
              <a:ext uri="{FF2B5EF4-FFF2-40B4-BE49-F238E27FC236}">
                <a16:creationId xmlns:a16="http://schemas.microsoft.com/office/drawing/2014/main" id="{FD6E6370-6FBE-EA20-F1A1-346F2DDB7B98}"/>
              </a:ext>
            </a:extLst>
          </p:cNvPr>
          <p:cNvSpPr txBox="1"/>
          <p:nvPr/>
        </p:nvSpPr>
        <p:spPr>
          <a:xfrm>
            <a:off x="10494074" y="5397108"/>
            <a:ext cx="774571" cy="196977"/>
          </a:xfrm>
          <a:prstGeom prst="rect">
            <a:avLst/>
          </a:prstGeom>
          <a:noFill/>
        </p:spPr>
        <p:txBody>
          <a:bodyPr wrap="none">
            <a:spAutoFit/>
          </a:bodyPr>
          <a:lstStyle/>
          <a:p>
            <a:pPr>
              <a:defRPr sz="680">
                <a:solidFill>
                  <a:srgbClr val="5C6A74"/>
                </a:solidFill>
              </a:defRPr>
            </a:pPr>
            <a:r>
              <a:t>Beal et al. 2025.</a:t>
            </a:r>
          </a:p>
        </p:txBody>
      </p:sp>
      <p:grpSp>
        <p:nvGrpSpPr>
          <p:cNvPr id="9" name="Group 8">
            <a:extLst>
              <a:ext uri="{FF2B5EF4-FFF2-40B4-BE49-F238E27FC236}">
                <a16:creationId xmlns:a16="http://schemas.microsoft.com/office/drawing/2014/main" id="{5BC6BCE7-1FDA-5C41-F9EE-118ADD835F8D}"/>
              </a:ext>
            </a:extLst>
          </p:cNvPr>
          <p:cNvGrpSpPr/>
          <p:nvPr/>
        </p:nvGrpSpPr>
        <p:grpSpPr>
          <a:xfrm>
            <a:off x="9179348" y="108889"/>
            <a:ext cx="2768625" cy="3446589"/>
            <a:chOff x="6389889" y="1300133"/>
            <a:chExt cx="4491471" cy="5481032"/>
          </a:xfrm>
        </p:grpSpPr>
        <p:pic>
          <p:nvPicPr>
            <p:cNvPr id="7" name="Picture 6" descr="A bird standing on a post&#10;&#10;AI-generated content may be incorrect.">
              <a:extLst>
                <a:ext uri="{FF2B5EF4-FFF2-40B4-BE49-F238E27FC236}">
                  <a16:creationId xmlns:a16="http://schemas.microsoft.com/office/drawing/2014/main" id="{C71B475B-BFFB-5E83-8E25-A3B1959B14FC}"/>
                </a:ext>
              </a:extLst>
            </p:cNvPr>
            <p:cNvPicPr>
              <a:picLocks noChangeAspect="1"/>
            </p:cNvPicPr>
            <p:nvPr/>
          </p:nvPicPr>
          <p:blipFill>
            <a:blip r:embed="rId5"/>
            <a:srcRect l="35631" r="8577" b="-1"/>
            <a:stretch>
              <a:fillRect/>
            </a:stretch>
          </p:blipFill>
          <p:spPr>
            <a:xfrm>
              <a:off x="6389889" y="1300133"/>
              <a:ext cx="4491471" cy="5373717"/>
            </a:xfrm>
            <a:prstGeom prst="rect">
              <a:avLst/>
            </a:prstGeom>
          </p:spPr>
        </p:pic>
        <p:sp>
          <p:nvSpPr>
            <p:cNvPr id="8" name="TextBox 7">
              <a:extLst>
                <a:ext uri="{FF2B5EF4-FFF2-40B4-BE49-F238E27FC236}">
                  <a16:creationId xmlns:a16="http://schemas.microsoft.com/office/drawing/2014/main" id="{EE2CDF6A-C162-E652-0D72-662296902567}"/>
                </a:ext>
              </a:extLst>
            </p:cNvPr>
            <p:cNvSpPr txBox="1"/>
            <p:nvPr/>
          </p:nvSpPr>
          <p:spPr>
            <a:xfrm>
              <a:off x="6389889" y="6389605"/>
              <a:ext cx="3003657" cy="391560"/>
            </a:xfrm>
            <a:prstGeom prst="rect">
              <a:avLst/>
            </a:prstGeom>
            <a:noFill/>
          </p:spPr>
          <p:txBody>
            <a:bodyPr wrap="square" rtlCol="0">
              <a:spAutoFit/>
            </a:bodyPr>
            <a:lstStyle/>
            <a:p>
              <a:r>
                <a:rPr lang="en-US" sz="1000" dirty="0"/>
                <a:t>Photo by Szabolcs Nagy</a:t>
              </a:r>
            </a:p>
          </p:txBody>
        </p:sp>
      </p:grpSp>
    </p:spTree>
    <p:extLst>
      <p:ext uri="{BB962C8B-B14F-4D97-AF65-F5344CB8AC3E}">
        <p14:creationId xmlns:p14="http://schemas.microsoft.com/office/powerpoint/2010/main" val="2047726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180" y="315925"/>
            <a:ext cx="8277083" cy="1132301"/>
          </a:xfrm>
        </p:spPr>
        <p:txBody>
          <a:bodyPr/>
          <a:lstStyle/>
          <a:p>
            <a:r>
              <a:rPr lang="en-GB"/>
              <a:t>Bottlenecks and hidden dependencies</a:t>
            </a:r>
            <a:br>
              <a:rPr lang="en-GB"/>
            </a:br>
            <a:endParaRP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18" name="TextBox 17"/>
          <p:cNvSpPr txBox="1"/>
          <p:nvPr/>
        </p:nvSpPr>
        <p:spPr>
          <a:xfrm>
            <a:off x="572254" y="5477226"/>
            <a:ext cx="11340789" cy="252377"/>
          </a:xfrm>
          <a:prstGeom prst="rect">
            <a:avLst/>
          </a:prstGeom>
          <a:noFill/>
        </p:spPr>
        <p:txBody>
          <a:bodyPr wrap="square" lIns="18288" tIns="18288" rIns="18288" bIns="18288">
            <a:spAutoFit/>
          </a:bodyPr>
          <a:lstStyle/>
          <a:p>
            <a:pPr algn="ctr">
              <a:defRPr sz="2000" b="1" i="0">
                <a:solidFill>
                  <a:srgbClr val="00495B"/>
                </a:solidFill>
                <a:latin typeface="Arial"/>
              </a:defRPr>
            </a:pPr>
            <a:r>
              <a:rPr sz="1400" dirty="0"/>
              <a:t>A site or corridor may be used briefly, but still be functionally critical if many </a:t>
            </a:r>
            <a:r>
              <a:rPr lang="nl-NL" sz="1400" dirty="0" err="1"/>
              <a:t>migratory</a:t>
            </a:r>
            <a:r>
              <a:rPr lang="nl-NL" sz="1400" dirty="0"/>
              <a:t> </a:t>
            </a:r>
            <a:r>
              <a:rPr sz="1400" dirty="0"/>
              <a:t>routes depend on it.</a:t>
            </a:r>
          </a:p>
        </p:txBody>
      </p:sp>
      <p:sp>
        <p:nvSpPr>
          <p:cNvPr id="19" name="TextBox 18"/>
          <p:cNvSpPr txBox="1"/>
          <p:nvPr/>
        </p:nvSpPr>
        <p:spPr>
          <a:xfrm>
            <a:off x="2408663" y="5751576"/>
            <a:ext cx="9593479" cy="624273"/>
          </a:xfrm>
          <a:prstGeom prst="rect">
            <a:avLst/>
          </a:prstGeom>
          <a:noFill/>
        </p:spPr>
        <p:txBody>
          <a:bodyPr wrap="square" lIns="45720" tIns="18288" rIns="45720" bIns="18288">
            <a:spAutoFit/>
          </a:bodyPr>
          <a:lstStyle/>
          <a:p>
            <a:pPr marL="285750" indent="-285750">
              <a:spcAft>
                <a:spcPts val="500"/>
              </a:spcAft>
              <a:buFont typeface="Arial" panose="020B0604020202020204" pitchFamily="34" charset="0"/>
              <a:buChar char="•"/>
              <a:defRPr sz="1700">
                <a:solidFill>
                  <a:srgbClr val="4C585C"/>
                </a:solidFill>
                <a:latin typeface="Arial"/>
              </a:defRPr>
            </a:pPr>
            <a:r>
              <a:rPr dirty="0"/>
              <a:t>Bottlenecks may not be obvious from distribution maps</a:t>
            </a:r>
          </a:p>
          <a:p>
            <a:pPr marL="285750" indent="-285750">
              <a:spcAft>
                <a:spcPts val="500"/>
              </a:spcAft>
              <a:buFont typeface="Arial" panose="020B0604020202020204" pitchFamily="34" charset="0"/>
              <a:buChar char="•"/>
              <a:defRPr sz="1700">
                <a:solidFill>
                  <a:srgbClr val="4C585C"/>
                </a:solidFill>
                <a:latin typeface="Arial"/>
              </a:defRPr>
            </a:pPr>
            <a:r>
              <a:rPr dirty="0"/>
              <a:t>Local pressures at one point can affect a much wider migratory </a:t>
            </a:r>
            <a:r>
              <a:rPr lang="nl-NL" dirty="0"/>
              <a:t>route</a:t>
            </a:r>
            <a:r>
              <a:rPr dirty="0"/>
              <a:t>.</a:t>
            </a:r>
          </a:p>
        </p:txBody>
      </p:sp>
      <p:sp>
        <p:nvSpPr>
          <p:cNvPr id="15" name="Rounded Rectangle 14">
            <a:extLst>
              <a:ext uri="{FF2B5EF4-FFF2-40B4-BE49-F238E27FC236}">
                <a16:creationId xmlns:a16="http://schemas.microsoft.com/office/drawing/2014/main" id="{66798FA8-69E5-F3B7-9F38-1A4B62556E76}"/>
              </a:ext>
            </a:extLst>
          </p:cNvPr>
          <p:cNvSpPr/>
          <p:nvPr/>
        </p:nvSpPr>
        <p:spPr>
          <a:xfrm>
            <a:off x="572254" y="859536"/>
            <a:ext cx="10584068" cy="438912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a:extLst>
              <a:ext uri="{FF2B5EF4-FFF2-40B4-BE49-F238E27FC236}">
                <a16:creationId xmlns:a16="http://schemas.microsoft.com/office/drawing/2014/main" id="{B6EF2ECC-46AB-7535-4C5E-9AC6B5784EEC}"/>
              </a:ext>
            </a:extLst>
          </p:cNvPr>
          <p:cNvSpPr/>
          <p:nvPr/>
        </p:nvSpPr>
        <p:spPr>
          <a:xfrm>
            <a:off x="1124712" y="1161255"/>
            <a:ext cx="1920240" cy="329184"/>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t>Functional bottleneck</a:t>
            </a:r>
          </a:p>
        </p:txBody>
      </p:sp>
      <p:sp>
        <p:nvSpPr>
          <p:cNvPr id="17" name="TextBox 16">
            <a:extLst>
              <a:ext uri="{FF2B5EF4-FFF2-40B4-BE49-F238E27FC236}">
                <a16:creationId xmlns:a16="http://schemas.microsoft.com/office/drawing/2014/main" id="{7CE38A3F-9243-08CD-3712-2F951A8FC7B3}"/>
              </a:ext>
            </a:extLst>
          </p:cNvPr>
          <p:cNvSpPr txBox="1"/>
          <p:nvPr/>
        </p:nvSpPr>
        <p:spPr>
          <a:xfrm>
            <a:off x="1097939" y="1554480"/>
            <a:ext cx="5852160" cy="320040"/>
          </a:xfrm>
          <a:prstGeom prst="rect">
            <a:avLst/>
          </a:prstGeom>
          <a:noFill/>
        </p:spPr>
        <p:txBody>
          <a:bodyPr wrap="square">
            <a:spAutoFit/>
          </a:bodyPr>
          <a:lstStyle/>
          <a:p>
            <a:pPr>
              <a:defRPr sz="1500" b="1">
                <a:solidFill>
                  <a:srgbClr val="1E3040"/>
                </a:solidFill>
              </a:defRPr>
            </a:pPr>
            <a:r>
              <a:t>Example: Bewick’s Swan at Dvina Bay / White Sea</a:t>
            </a:r>
          </a:p>
        </p:txBody>
      </p:sp>
      <p:sp>
        <p:nvSpPr>
          <p:cNvPr id="34" name="Oval 33">
            <a:extLst>
              <a:ext uri="{FF2B5EF4-FFF2-40B4-BE49-F238E27FC236}">
                <a16:creationId xmlns:a16="http://schemas.microsoft.com/office/drawing/2014/main" id="{B2EB44BA-C7C4-5EE5-EEB9-0E9EB2506719}"/>
              </a:ext>
            </a:extLst>
          </p:cNvPr>
          <p:cNvSpPr/>
          <p:nvPr/>
        </p:nvSpPr>
        <p:spPr>
          <a:xfrm>
            <a:off x="1520888" y="3762755"/>
            <a:ext cx="1143000" cy="685800"/>
          </a:xfrm>
          <a:prstGeom prst="ellipse">
            <a:avLst/>
          </a:prstGeom>
          <a:solidFill>
            <a:srgbClr val="3E7CB4"/>
          </a:solidFill>
          <a:ln>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a:extLst>
              <a:ext uri="{FF2B5EF4-FFF2-40B4-BE49-F238E27FC236}">
                <a16:creationId xmlns:a16="http://schemas.microsoft.com/office/drawing/2014/main" id="{D9C84462-349F-0254-0F30-041FA032BD82}"/>
              </a:ext>
            </a:extLst>
          </p:cNvPr>
          <p:cNvSpPr txBox="1"/>
          <p:nvPr/>
        </p:nvSpPr>
        <p:spPr>
          <a:xfrm>
            <a:off x="1566608" y="3918203"/>
            <a:ext cx="1051560" cy="320040"/>
          </a:xfrm>
          <a:prstGeom prst="rect">
            <a:avLst/>
          </a:prstGeom>
          <a:noFill/>
        </p:spPr>
        <p:txBody>
          <a:bodyPr wrap="square">
            <a:spAutoFit/>
          </a:bodyPr>
          <a:lstStyle/>
          <a:p>
            <a:pPr algn="ctr">
              <a:defRPr sz="950" b="1">
                <a:solidFill>
                  <a:srgbClr val="FFFFFF"/>
                </a:solidFill>
              </a:defRPr>
            </a:pPr>
            <a:r>
              <a:t>Wintering</a:t>
            </a:r>
            <a:br>
              <a:rPr/>
            </a:br>
            <a:r>
              <a:t>area</a:t>
            </a:r>
          </a:p>
        </p:txBody>
      </p:sp>
      <p:sp>
        <p:nvSpPr>
          <p:cNvPr id="36" name="Oval 35">
            <a:extLst>
              <a:ext uri="{FF2B5EF4-FFF2-40B4-BE49-F238E27FC236}">
                <a16:creationId xmlns:a16="http://schemas.microsoft.com/office/drawing/2014/main" id="{82119A2C-0BB7-6135-4AC9-F459B5E0AF2C}"/>
              </a:ext>
            </a:extLst>
          </p:cNvPr>
          <p:cNvSpPr/>
          <p:nvPr/>
        </p:nvSpPr>
        <p:spPr>
          <a:xfrm>
            <a:off x="5287759" y="2106594"/>
            <a:ext cx="1143000" cy="685800"/>
          </a:xfrm>
          <a:prstGeom prst="ellipse">
            <a:avLst/>
          </a:prstGeom>
          <a:solidFill>
            <a:srgbClr val="C04848"/>
          </a:solidFill>
          <a:ln>
            <a:solidFill>
              <a:srgbClr val="C04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a:extLst>
              <a:ext uri="{FF2B5EF4-FFF2-40B4-BE49-F238E27FC236}">
                <a16:creationId xmlns:a16="http://schemas.microsoft.com/office/drawing/2014/main" id="{229AC237-6181-C57D-5118-71ACFE20BE84}"/>
              </a:ext>
            </a:extLst>
          </p:cNvPr>
          <p:cNvSpPr txBox="1"/>
          <p:nvPr/>
        </p:nvSpPr>
        <p:spPr>
          <a:xfrm>
            <a:off x="5333479" y="2262042"/>
            <a:ext cx="1051560" cy="320040"/>
          </a:xfrm>
          <a:prstGeom prst="rect">
            <a:avLst/>
          </a:prstGeom>
          <a:noFill/>
        </p:spPr>
        <p:txBody>
          <a:bodyPr wrap="square">
            <a:spAutoFit/>
          </a:bodyPr>
          <a:lstStyle/>
          <a:p>
            <a:pPr algn="ctr">
              <a:defRPr sz="950" b="1">
                <a:solidFill>
                  <a:srgbClr val="FFFFFF"/>
                </a:solidFill>
              </a:defRPr>
            </a:pPr>
            <a:r>
              <a:t>Dvina Bay</a:t>
            </a:r>
            <a:br>
              <a:rPr/>
            </a:br>
            <a:r>
              <a:t>last staging area</a:t>
            </a:r>
          </a:p>
        </p:txBody>
      </p:sp>
      <p:sp>
        <p:nvSpPr>
          <p:cNvPr id="38" name="Oval 37">
            <a:extLst>
              <a:ext uri="{FF2B5EF4-FFF2-40B4-BE49-F238E27FC236}">
                <a16:creationId xmlns:a16="http://schemas.microsoft.com/office/drawing/2014/main" id="{27757656-A095-BFD2-BE8D-3F037D19F796}"/>
              </a:ext>
            </a:extLst>
          </p:cNvPr>
          <p:cNvSpPr/>
          <p:nvPr/>
        </p:nvSpPr>
        <p:spPr>
          <a:xfrm>
            <a:off x="9327522" y="3694176"/>
            <a:ext cx="1143000" cy="685800"/>
          </a:xfrm>
          <a:prstGeom prst="ellipse">
            <a:avLst/>
          </a:prstGeom>
          <a:solidFill>
            <a:srgbClr val="A6C42E"/>
          </a:solidFill>
          <a:ln>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76B2838B-E7E9-65C1-DAA8-3912ACA0FA64}"/>
              </a:ext>
            </a:extLst>
          </p:cNvPr>
          <p:cNvSpPr txBox="1"/>
          <p:nvPr/>
        </p:nvSpPr>
        <p:spPr>
          <a:xfrm>
            <a:off x="9373242" y="3849624"/>
            <a:ext cx="1051560" cy="320040"/>
          </a:xfrm>
          <a:prstGeom prst="rect">
            <a:avLst/>
          </a:prstGeom>
          <a:noFill/>
        </p:spPr>
        <p:txBody>
          <a:bodyPr wrap="square">
            <a:spAutoFit/>
          </a:bodyPr>
          <a:lstStyle/>
          <a:p>
            <a:pPr algn="ctr">
              <a:defRPr sz="950" b="1">
                <a:solidFill>
                  <a:srgbClr val="1E3040"/>
                </a:solidFill>
              </a:defRPr>
            </a:pPr>
            <a:r>
              <a:t>Arctic</a:t>
            </a:r>
            <a:br/>
            <a:r>
              <a:t>breeding area</a:t>
            </a:r>
          </a:p>
        </p:txBody>
      </p:sp>
      <p:cxnSp>
        <p:nvCxnSpPr>
          <p:cNvPr id="40" name="Connector 28">
            <a:extLst>
              <a:ext uri="{FF2B5EF4-FFF2-40B4-BE49-F238E27FC236}">
                <a16:creationId xmlns:a16="http://schemas.microsoft.com/office/drawing/2014/main" id="{53176D06-957B-FAB4-A0ED-4880068B219D}"/>
              </a:ext>
            </a:extLst>
          </p:cNvPr>
          <p:cNvCxnSpPr>
            <a:cxnSpLocks/>
            <a:endCxn id="36" idx="2"/>
          </p:cNvCxnSpPr>
          <p:nvPr/>
        </p:nvCxnSpPr>
        <p:spPr>
          <a:xfrm flipV="1">
            <a:off x="2084832" y="2449494"/>
            <a:ext cx="3202927" cy="1328639"/>
          </a:xfrm>
          <a:prstGeom prst="line">
            <a:avLst/>
          </a:prstGeom>
          <a:ln w="27940">
            <a:solidFill>
              <a:srgbClr val="0084A0"/>
            </a:solidFill>
          </a:ln>
        </p:spPr>
        <p:style>
          <a:lnRef idx="2">
            <a:schemeClr val="accent1"/>
          </a:lnRef>
          <a:fillRef idx="0">
            <a:schemeClr val="accent1"/>
          </a:fillRef>
          <a:effectRef idx="1">
            <a:schemeClr val="accent1"/>
          </a:effectRef>
          <a:fontRef idx="minor">
            <a:schemeClr val="tx1"/>
          </a:fontRef>
        </p:style>
      </p:cxnSp>
      <p:cxnSp>
        <p:nvCxnSpPr>
          <p:cNvPr id="41" name="Connector 29">
            <a:extLst>
              <a:ext uri="{FF2B5EF4-FFF2-40B4-BE49-F238E27FC236}">
                <a16:creationId xmlns:a16="http://schemas.microsoft.com/office/drawing/2014/main" id="{79D4AD27-46D8-2409-4FC4-8D60C49334C3}"/>
              </a:ext>
            </a:extLst>
          </p:cNvPr>
          <p:cNvCxnSpPr>
            <a:cxnSpLocks/>
            <a:stCxn id="36" idx="6"/>
          </p:cNvCxnSpPr>
          <p:nvPr/>
        </p:nvCxnSpPr>
        <p:spPr>
          <a:xfrm>
            <a:off x="6430759" y="2449494"/>
            <a:ext cx="2896763" cy="1473282"/>
          </a:xfrm>
          <a:prstGeom prst="line">
            <a:avLst/>
          </a:prstGeom>
          <a:ln w="27940">
            <a:solidFill>
              <a:srgbClr val="0084A0"/>
            </a:solidFill>
          </a:ln>
        </p:spPr>
        <p:style>
          <a:lnRef idx="2">
            <a:schemeClr val="accent1"/>
          </a:lnRef>
          <a:fillRef idx="0">
            <a:schemeClr val="accent1"/>
          </a:fillRef>
          <a:effectRef idx="1">
            <a:schemeClr val="accent1"/>
          </a:effectRef>
          <a:fontRef idx="minor">
            <a:schemeClr val="tx1"/>
          </a:fontRef>
        </p:style>
      </p:cxnSp>
      <p:sp>
        <p:nvSpPr>
          <p:cNvPr id="42" name="Rounded Rectangle 41">
            <a:extLst>
              <a:ext uri="{FF2B5EF4-FFF2-40B4-BE49-F238E27FC236}">
                <a16:creationId xmlns:a16="http://schemas.microsoft.com/office/drawing/2014/main" id="{57B2A241-B394-C3D1-2F88-2E5E39BDC193}"/>
              </a:ext>
            </a:extLst>
          </p:cNvPr>
          <p:cNvSpPr/>
          <p:nvPr/>
        </p:nvSpPr>
        <p:spPr>
          <a:xfrm>
            <a:off x="4883280" y="3323861"/>
            <a:ext cx="2161754" cy="723011"/>
          </a:xfrm>
          <a:prstGeom prst="roundRect">
            <a:avLst/>
          </a:prstGeom>
          <a:solidFill>
            <a:srgbClr val="F1F8DC"/>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C763EA85-7543-2570-E9CD-D7E208C2456C}"/>
              </a:ext>
            </a:extLst>
          </p:cNvPr>
          <p:cNvSpPr txBox="1"/>
          <p:nvPr/>
        </p:nvSpPr>
        <p:spPr>
          <a:xfrm>
            <a:off x="4946377" y="3374572"/>
            <a:ext cx="2069340" cy="646331"/>
          </a:xfrm>
          <a:prstGeom prst="rect">
            <a:avLst/>
          </a:prstGeom>
          <a:noFill/>
        </p:spPr>
        <p:txBody>
          <a:bodyPr wrap="square">
            <a:spAutoFit/>
          </a:bodyPr>
          <a:lstStyle/>
          <a:p>
            <a:pPr algn="ctr">
              <a:defRPr sz="1200" b="1">
                <a:solidFill>
                  <a:srgbClr val="1E3040"/>
                </a:solidFill>
              </a:defRPr>
            </a:pPr>
            <a:r>
              <a:t>32–60% of flyway population</a:t>
            </a:r>
            <a:br>
              <a:rPr/>
            </a:br>
            <a:r>
              <a:t>estimated to pass through</a:t>
            </a:r>
            <a:r>
              <a:rPr lang="nl-NL"/>
              <a:t> Dvina Bay</a:t>
            </a:r>
            <a:endParaRPr/>
          </a:p>
        </p:txBody>
      </p:sp>
      <p:sp>
        <p:nvSpPr>
          <p:cNvPr id="44" name="TextBox 43">
            <a:extLst>
              <a:ext uri="{FF2B5EF4-FFF2-40B4-BE49-F238E27FC236}">
                <a16:creationId xmlns:a16="http://schemas.microsoft.com/office/drawing/2014/main" id="{C29726B0-B5E2-F109-EF38-1C609386C742}"/>
              </a:ext>
            </a:extLst>
          </p:cNvPr>
          <p:cNvSpPr txBox="1"/>
          <p:nvPr/>
        </p:nvSpPr>
        <p:spPr>
          <a:xfrm>
            <a:off x="3038077" y="4115422"/>
            <a:ext cx="5852160" cy="320040"/>
          </a:xfrm>
          <a:prstGeom prst="rect">
            <a:avLst/>
          </a:prstGeom>
          <a:noFill/>
        </p:spPr>
        <p:txBody>
          <a:bodyPr wrap="square">
            <a:spAutoFit/>
          </a:bodyPr>
          <a:lstStyle/>
          <a:p>
            <a:pPr algn="ctr">
              <a:defRPr sz="1200" b="0">
                <a:solidFill>
                  <a:srgbClr val="1E3040"/>
                </a:solidFill>
              </a:defRPr>
            </a:pPr>
            <a:r>
              <a:t>A map of routes alone may not reveal that this site is a critical </a:t>
            </a:r>
            <a:r>
              <a:rPr err="1"/>
              <a:t>refuelling</a:t>
            </a:r>
            <a:r>
              <a:t> dependency before breeding.</a:t>
            </a:r>
          </a:p>
        </p:txBody>
      </p:sp>
      <p:sp>
        <p:nvSpPr>
          <p:cNvPr id="45" name="TextBox 44">
            <a:extLst>
              <a:ext uri="{FF2B5EF4-FFF2-40B4-BE49-F238E27FC236}">
                <a16:creationId xmlns:a16="http://schemas.microsoft.com/office/drawing/2014/main" id="{9688D07F-169E-806D-DBE9-148F28D8FE55}"/>
              </a:ext>
            </a:extLst>
          </p:cNvPr>
          <p:cNvSpPr txBox="1"/>
          <p:nvPr/>
        </p:nvSpPr>
        <p:spPr>
          <a:xfrm>
            <a:off x="7761975" y="5021771"/>
            <a:ext cx="2916183" cy="196977"/>
          </a:xfrm>
          <a:prstGeom prst="rect">
            <a:avLst/>
          </a:prstGeom>
          <a:noFill/>
        </p:spPr>
        <p:txBody>
          <a:bodyPr wrap="none">
            <a:spAutoFit/>
          </a:bodyPr>
          <a:lstStyle/>
          <a:p>
            <a:pPr>
              <a:defRPr sz="680">
                <a:solidFill>
                  <a:srgbClr val="5C6A74"/>
                </a:solidFill>
              </a:defRPr>
            </a:pPr>
            <a:r>
              <a:t>Nolet et al. 2001, Ibis: Bewick’s Swan spring staging at Dvina Bay / White Sea.</a:t>
            </a:r>
          </a:p>
        </p:txBody>
      </p:sp>
      <p:sp>
        <p:nvSpPr>
          <p:cNvPr id="46" name="Slide Number Placeholder 2">
            <a:extLst>
              <a:ext uri="{FF2B5EF4-FFF2-40B4-BE49-F238E27FC236}">
                <a16:creationId xmlns:a16="http://schemas.microsoft.com/office/drawing/2014/main" id="{E7A76800-B101-71FD-085C-7036EB739A0C}"/>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19</a:t>
            </a:fld>
            <a:endParaRPr lang="en-US"/>
          </a:p>
        </p:txBody>
      </p:sp>
      <p:pic>
        <p:nvPicPr>
          <p:cNvPr id="3" name="Picture 2" descr="Bewick's - Swan Specialist Group">
            <a:extLst>
              <a:ext uri="{FF2B5EF4-FFF2-40B4-BE49-F238E27FC236}">
                <a16:creationId xmlns:a16="http://schemas.microsoft.com/office/drawing/2014/main" id="{D68FFF21-B043-F3D8-6C88-CF2551995FA5}"/>
              </a:ext>
            </a:extLst>
          </p:cNvPr>
          <p:cNvPicPr>
            <a:picLocks noChangeAspect="1"/>
          </p:cNvPicPr>
          <p:nvPr/>
        </p:nvPicPr>
        <p:blipFill>
          <a:blip r:embed="rId3"/>
          <a:stretch>
            <a:fillRect/>
          </a:stretch>
        </p:blipFill>
        <p:spPr>
          <a:xfrm>
            <a:off x="9197721" y="1030499"/>
            <a:ext cx="1561198" cy="234407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188" y="311849"/>
            <a:ext cx="6151856" cy="862814"/>
          </a:xfrm>
        </p:spPr>
        <p:txBody>
          <a:bodyPr/>
          <a:lstStyle/>
          <a:p>
            <a:r>
              <a:rPr lang="en-GB">
                <a:ea typeface="Noto Serif TC Black"/>
              </a:rPr>
              <a:t>Bias, gaps and confidence</a:t>
            </a: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grpSp>
        <p:nvGrpSpPr>
          <p:cNvPr id="5" name="Group 4">
            <a:extLst>
              <a:ext uri="{FF2B5EF4-FFF2-40B4-BE49-F238E27FC236}">
                <a16:creationId xmlns:a16="http://schemas.microsoft.com/office/drawing/2014/main" id="{56642980-57F1-59EC-4C57-CAC47CB14134}"/>
              </a:ext>
            </a:extLst>
          </p:cNvPr>
          <p:cNvGrpSpPr/>
          <p:nvPr/>
        </p:nvGrpSpPr>
        <p:grpSpPr>
          <a:xfrm>
            <a:off x="713232" y="1481328"/>
            <a:ext cx="9756648" cy="502920"/>
            <a:chOff x="713232" y="1481328"/>
            <a:chExt cx="9756648" cy="502920"/>
          </a:xfrm>
        </p:grpSpPr>
        <p:sp>
          <p:nvSpPr>
            <p:cNvPr id="12" name="Rounded Rectangle 11">
              <a:extLst>
                <a:ext uri="{FF2B5EF4-FFF2-40B4-BE49-F238E27FC236}">
                  <a16:creationId xmlns:a16="http://schemas.microsoft.com/office/drawing/2014/main" id="{0ECF4151-67E8-5275-21F2-B13972748312}"/>
                </a:ext>
              </a:extLst>
            </p:cNvPr>
            <p:cNvSpPr/>
            <p:nvPr/>
          </p:nvSpPr>
          <p:spPr>
            <a:xfrm>
              <a:off x="713232" y="1481328"/>
              <a:ext cx="1965960" cy="502920"/>
            </a:xfrm>
            <a:prstGeom prst="roundRect">
              <a:avLst/>
            </a:prstGeom>
            <a:solidFill>
              <a:srgbClr val="B2D235"/>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FFFFFF"/>
                  </a:solidFill>
                  <a:latin typeface="Arial"/>
                </a:defRPr>
              </a:pPr>
              <a:r>
                <a:t>Strong evidence</a:t>
              </a:r>
            </a:p>
          </p:txBody>
        </p:sp>
        <p:cxnSp>
          <p:nvCxnSpPr>
            <p:cNvPr id="13" name="Connector 6">
              <a:extLst>
                <a:ext uri="{FF2B5EF4-FFF2-40B4-BE49-F238E27FC236}">
                  <a16:creationId xmlns:a16="http://schemas.microsoft.com/office/drawing/2014/main" id="{88F2038F-3216-3865-07DE-930B262F568D}"/>
                </a:ext>
              </a:extLst>
            </p:cNvPr>
            <p:cNvCxnSpPr/>
            <p:nvPr/>
          </p:nvCxnSpPr>
          <p:spPr>
            <a:xfrm>
              <a:off x="2944368" y="1737360"/>
              <a:ext cx="3227832" cy="0"/>
            </a:xfrm>
            <a:prstGeom prst="line">
              <a:avLst/>
            </a:prstGeom>
            <a:ln w="38100">
              <a:solidFill>
                <a:srgbClr val="B2D235"/>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25FA358E-8974-F421-F46D-98BD8B9E71F5}"/>
                </a:ext>
              </a:extLst>
            </p:cNvPr>
            <p:cNvSpPr/>
            <p:nvPr/>
          </p:nvSpPr>
          <p:spPr>
            <a:xfrm>
              <a:off x="6419088" y="1527048"/>
              <a:ext cx="438912" cy="438912"/>
            </a:xfrm>
            <a:prstGeom prst="ellipse">
              <a:avLst/>
            </a:prstGeom>
            <a:solidFill>
              <a:srgbClr val="B2D235"/>
            </a:solidFill>
            <a:ln w="15240">
              <a:solidFill>
                <a:srgbClr val="B2D235"/>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191E20"/>
                  </a:solidFill>
                  <a:latin typeface="Arial"/>
                </a:defRPr>
              </a:pPr>
              <a:endParaRPr/>
            </a:p>
          </p:txBody>
        </p:sp>
        <p:sp>
          <p:nvSpPr>
            <p:cNvPr id="15" name="Oval 14">
              <a:extLst>
                <a:ext uri="{FF2B5EF4-FFF2-40B4-BE49-F238E27FC236}">
                  <a16:creationId xmlns:a16="http://schemas.microsoft.com/office/drawing/2014/main" id="{7FF7063E-23E3-90A3-D2AB-4F3291193915}"/>
                </a:ext>
              </a:extLst>
            </p:cNvPr>
            <p:cNvSpPr/>
            <p:nvPr/>
          </p:nvSpPr>
          <p:spPr>
            <a:xfrm>
              <a:off x="7086600" y="1527048"/>
              <a:ext cx="438912" cy="438912"/>
            </a:xfrm>
            <a:prstGeom prst="ellipse">
              <a:avLst/>
            </a:prstGeom>
            <a:solidFill>
              <a:srgbClr val="B2D235"/>
            </a:solidFill>
            <a:ln w="15240">
              <a:solidFill>
                <a:srgbClr val="B2D235"/>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191E20"/>
                  </a:solidFill>
                  <a:latin typeface="Arial"/>
                </a:defRPr>
              </a:pPr>
              <a:endParaRPr/>
            </a:p>
          </p:txBody>
        </p:sp>
        <p:sp>
          <p:nvSpPr>
            <p:cNvPr id="16" name="Oval 15">
              <a:extLst>
                <a:ext uri="{FF2B5EF4-FFF2-40B4-BE49-F238E27FC236}">
                  <a16:creationId xmlns:a16="http://schemas.microsoft.com/office/drawing/2014/main" id="{B02C886F-7DFF-B6EF-AD15-9C606E50F6BC}"/>
                </a:ext>
              </a:extLst>
            </p:cNvPr>
            <p:cNvSpPr/>
            <p:nvPr/>
          </p:nvSpPr>
          <p:spPr>
            <a:xfrm>
              <a:off x="7754112" y="1527048"/>
              <a:ext cx="438912" cy="438912"/>
            </a:xfrm>
            <a:prstGeom prst="ellipse">
              <a:avLst/>
            </a:prstGeom>
            <a:solidFill>
              <a:srgbClr val="B2D235"/>
            </a:solidFill>
            <a:ln w="15240">
              <a:solidFill>
                <a:srgbClr val="B2D235"/>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191E20"/>
                  </a:solidFill>
                  <a:latin typeface="Arial"/>
                </a:defRPr>
              </a:pPr>
              <a:endParaRPr/>
            </a:p>
          </p:txBody>
        </p:sp>
        <p:sp>
          <p:nvSpPr>
            <p:cNvPr id="17" name="TextBox 16">
              <a:extLst>
                <a:ext uri="{FF2B5EF4-FFF2-40B4-BE49-F238E27FC236}">
                  <a16:creationId xmlns:a16="http://schemas.microsoft.com/office/drawing/2014/main" id="{AD269567-7D57-5A6F-EE4E-4CEB998AE930}"/>
                </a:ext>
              </a:extLst>
            </p:cNvPr>
            <p:cNvSpPr txBox="1"/>
            <p:nvPr/>
          </p:nvSpPr>
          <p:spPr>
            <a:xfrm>
              <a:off x="8275320" y="1618488"/>
              <a:ext cx="2194560" cy="256032"/>
            </a:xfrm>
            <a:prstGeom prst="rect">
              <a:avLst/>
            </a:prstGeom>
            <a:noFill/>
          </p:spPr>
          <p:txBody>
            <a:bodyPr wrap="square" lIns="36576" tIns="18288" rIns="36576" bIns="18288">
              <a:spAutoFit/>
            </a:bodyPr>
            <a:lstStyle/>
            <a:p>
              <a:pPr algn="l">
                <a:defRPr sz="1120" b="0" i="0">
                  <a:solidFill>
                    <a:srgbClr val="4D585C"/>
                  </a:solidFill>
                  <a:latin typeface="Arial"/>
                </a:defRPr>
              </a:pPr>
              <a:r>
                <a:t>repeated observations · multiple sources · good coverage</a:t>
              </a:r>
            </a:p>
          </p:txBody>
        </p:sp>
      </p:grpSp>
      <p:grpSp>
        <p:nvGrpSpPr>
          <p:cNvPr id="6" name="Group 5">
            <a:extLst>
              <a:ext uri="{FF2B5EF4-FFF2-40B4-BE49-F238E27FC236}">
                <a16:creationId xmlns:a16="http://schemas.microsoft.com/office/drawing/2014/main" id="{3A240F2F-F202-506F-8F57-92717632654D}"/>
              </a:ext>
            </a:extLst>
          </p:cNvPr>
          <p:cNvGrpSpPr/>
          <p:nvPr/>
        </p:nvGrpSpPr>
        <p:grpSpPr>
          <a:xfrm>
            <a:off x="713232" y="2578608"/>
            <a:ext cx="9756648" cy="502920"/>
            <a:chOff x="713232" y="2578608"/>
            <a:chExt cx="9756648" cy="502920"/>
          </a:xfrm>
        </p:grpSpPr>
        <p:sp>
          <p:nvSpPr>
            <p:cNvPr id="18" name="Rounded Rectangle 17">
              <a:extLst>
                <a:ext uri="{FF2B5EF4-FFF2-40B4-BE49-F238E27FC236}">
                  <a16:creationId xmlns:a16="http://schemas.microsoft.com/office/drawing/2014/main" id="{7EA0E699-6E26-98B1-F0FA-63FF60879B3C}"/>
                </a:ext>
              </a:extLst>
            </p:cNvPr>
            <p:cNvSpPr/>
            <p:nvPr/>
          </p:nvSpPr>
          <p:spPr>
            <a:xfrm>
              <a:off x="713232" y="2578608"/>
              <a:ext cx="1965960" cy="502920"/>
            </a:xfrm>
            <a:prstGeom prst="roundRect">
              <a:avLst/>
            </a:prstGeom>
            <a:solidFill>
              <a:srgbClr val="FFEEC3"/>
            </a:solidFill>
            <a:ln w="12700">
              <a:solidFill>
                <a:srgbClr val="FF9300"/>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758C16"/>
                  </a:solidFill>
                  <a:latin typeface="Arial"/>
                </a:defRPr>
              </a:pPr>
              <a:r>
                <a:rPr>
                  <a:solidFill>
                    <a:srgbClr val="FF9300"/>
                  </a:solidFill>
                </a:rPr>
                <a:t>Partial evidence</a:t>
              </a:r>
              <a:endParaRPr lang="en-US">
                <a:solidFill>
                  <a:srgbClr val="FF9300"/>
                </a:solidFill>
                <a:cs typeface="Arial"/>
              </a:endParaRPr>
            </a:p>
          </p:txBody>
        </p:sp>
        <p:cxnSp>
          <p:nvCxnSpPr>
            <p:cNvPr id="19" name="Connector 12">
              <a:extLst>
                <a:ext uri="{FF2B5EF4-FFF2-40B4-BE49-F238E27FC236}">
                  <a16:creationId xmlns:a16="http://schemas.microsoft.com/office/drawing/2014/main" id="{CB859973-BCBA-E6F9-38B1-EDB117AD4213}"/>
                </a:ext>
              </a:extLst>
            </p:cNvPr>
            <p:cNvCxnSpPr/>
            <p:nvPr/>
          </p:nvCxnSpPr>
          <p:spPr>
            <a:xfrm>
              <a:off x="2944368" y="2834640"/>
              <a:ext cx="3227832" cy="0"/>
            </a:xfrm>
            <a:prstGeom prst="line">
              <a:avLst/>
            </a:prstGeom>
            <a:ln w="29209">
              <a:solidFill>
                <a:srgbClr val="F69E3D"/>
              </a:solidFill>
              <a:prstDash val="dash"/>
            </a:ln>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4A1848C8-1BAB-0716-3BE2-6863D950B580}"/>
                </a:ext>
              </a:extLst>
            </p:cNvPr>
            <p:cNvSpPr/>
            <p:nvPr/>
          </p:nvSpPr>
          <p:spPr>
            <a:xfrm>
              <a:off x="6583680" y="2624328"/>
              <a:ext cx="438912" cy="438912"/>
            </a:xfrm>
            <a:prstGeom prst="ellipse">
              <a:avLst/>
            </a:prstGeom>
            <a:solidFill>
              <a:srgbClr val="FFEFDA"/>
            </a:solidFill>
            <a:ln w="15240">
              <a:solidFill>
                <a:srgbClr val="F69E3D"/>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191E20"/>
                  </a:solidFill>
                  <a:latin typeface="Arial"/>
                </a:defRPr>
              </a:pPr>
              <a:endParaRPr/>
            </a:p>
          </p:txBody>
        </p:sp>
        <p:sp>
          <p:nvSpPr>
            <p:cNvPr id="21" name="Oval 20">
              <a:extLst>
                <a:ext uri="{FF2B5EF4-FFF2-40B4-BE49-F238E27FC236}">
                  <a16:creationId xmlns:a16="http://schemas.microsoft.com/office/drawing/2014/main" id="{AA932582-7284-D00E-0B7E-81161F69F1B3}"/>
                </a:ext>
              </a:extLst>
            </p:cNvPr>
            <p:cNvSpPr/>
            <p:nvPr/>
          </p:nvSpPr>
          <p:spPr>
            <a:xfrm>
              <a:off x="7452360" y="2624328"/>
              <a:ext cx="438912" cy="438912"/>
            </a:xfrm>
            <a:prstGeom prst="ellipse">
              <a:avLst/>
            </a:prstGeom>
            <a:solidFill>
              <a:srgbClr val="FFEFDA"/>
            </a:solidFill>
            <a:ln w="15240">
              <a:solidFill>
                <a:srgbClr val="F69E3D"/>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300" b="1">
                  <a:solidFill>
                    <a:srgbClr val="191E20"/>
                  </a:solidFill>
                  <a:latin typeface="Arial"/>
                </a:defRPr>
              </a:pPr>
              <a:endParaRPr/>
            </a:p>
          </p:txBody>
        </p:sp>
        <p:sp>
          <p:nvSpPr>
            <p:cNvPr id="22" name="TextBox 21">
              <a:extLst>
                <a:ext uri="{FF2B5EF4-FFF2-40B4-BE49-F238E27FC236}">
                  <a16:creationId xmlns:a16="http://schemas.microsoft.com/office/drawing/2014/main" id="{64308B1E-CC4A-19A1-8528-6C017FFFE908}"/>
                </a:ext>
              </a:extLst>
            </p:cNvPr>
            <p:cNvSpPr txBox="1"/>
            <p:nvPr/>
          </p:nvSpPr>
          <p:spPr>
            <a:xfrm>
              <a:off x="8275320" y="2715768"/>
              <a:ext cx="2194560" cy="256032"/>
            </a:xfrm>
            <a:prstGeom prst="rect">
              <a:avLst/>
            </a:prstGeom>
            <a:noFill/>
          </p:spPr>
          <p:txBody>
            <a:bodyPr wrap="square" lIns="36576" tIns="18288" rIns="36576" bIns="18288">
              <a:spAutoFit/>
            </a:bodyPr>
            <a:lstStyle/>
            <a:p>
              <a:pPr algn="l">
                <a:defRPr sz="1120" b="0" i="0">
                  <a:solidFill>
                    <a:srgbClr val="4D585C"/>
                  </a:solidFill>
                  <a:latin typeface="Arial"/>
                </a:defRPr>
              </a:pPr>
              <a:r>
                <a:t>connection observed, representativeness uncertain</a:t>
              </a:r>
            </a:p>
          </p:txBody>
        </p:sp>
      </p:grpSp>
      <p:grpSp>
        <p:nvGrpSpPr>
          <p:cNvPr id="7" name="Group 6">
            <a:extLst>
              <a:ext uri="{FF2B5EF4-FFF2-40B4-BE49-F238E27FC236}">
                <a16:creationId xmlns:a16="http://schemas.microsoft.com/office/drawing/2014/main" id="{565A32E6-B679-0A3C-0DAA-7269E91F29AB}"/>
              </a:ext>
            </a:extLst>
          </p:cNvPr>
          <p:cNvGrpSpPr/>
          <p:nvPr/>
        </p:nvGrpSpPr>
        <p:grpSpPr>
          <a:xfrm>
            <a:off x="713232" y="3675887"/>
            <a:ext cx="9454896" cy="518804"/>
            <a:chOff x="713232" y="3675887"/>
            <a:chExt cx="9454896" cy="518804"/>
          </a:xfrm>
        </p:grpSpPr>
        <p:sp>
          <p:nvSpPr>
            <p:cNvPr id="23" name="Rounded Rectangle 22">
              <a:extLst>
                <a:ext uri="{FF2B5EF4-FFF2-40B4-BE49-F238E27FC236}">
                  <a16:creationId xmlns:a16="http://schemas.microsoft.com/office/drawing/2014/main" id="{E0F37939-A862-C332-7D76-391F50382933}"/>
                </a:ext>
              </a:extLst>
            </p:cNvPr>
            <p:cNvSpPr/>
            <p:nvPr/>
          </p:nvSpPr>
          <p:spPr>
            <a:xfrm>
              <a:off x="713232" y="3675887"/>
              <a:ext cx="1965960" cy="502920"/>
            </a:xfrm>
            <a:prstGeom prst="roundRect">
              <a:avLst/>
            </a:prstGeom>
            <a:solidFill>
              <a:srgbClr val="E3F6F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00495B"/>
                  </a:solidFill>
                  <a:latin typeface="Arial"/>
                </a:defRPr>
              </a:pPr>
              <a:r>
                <a:t>Data gap</a:t>
              </a:r>
            </a:p>
          </p:txBody>
        </p:sp>
        <p:cxnSp>
          <p:nvCxnSpPr>
            <p:cNvPr id="24" name="Connector 17">
              <a:extLst>
                <a:ext uri="{FF2B5EF4-FFF2-40B4-BE49-F238E27FC236}">
                  <a16:creationId xmlns:a16="http://schemas.microsoft.com/office/drawing/2014/main" id="{679D1B6D-BE10-32C1-38A7-26D1FE937B49}"/>
                </a:ext>
              </a:extLst>
            </p:cNvPr>
            <p:cNvCxnSpPr/>
            <p:nvPr/>
          </p:nvCxnSpPr>
          <p:spPr>
            <a:xfrm>
              <a:off x="2944368" y="3931920"/>
              <a:ext cx="3227832" cy="0"/>
            </a:xfrm>
            <a:prstGeom prst="line">
              <a:avLst/>
            </a:prstGeom>
            <a:ln w="22860">
              <a:solidFill>
                <a:srgbClr val="ACDFEB"/>
              </a:solidFill>
              <a:prstDash val="dash"/>
            </a:ln>
          </p:spPr>
          <p:style>
            <a:lnRef idx="2">
              <a:schemeClr val="accent1"/>
            </a:lnRef>
            <a:fillRef idx="0">
              <a:schemeClr val="accent1"/>
            </a:fillRef>
            <a:effectRef idx="1">
              <a:schemeClr val="accent1"/>
            </a:effectRef>
            <a:fontRef idx="minor">
              <a:schemeClr val="tx1"/>
            </a:fontRef>
          </p:style>
        </p:cxnSp>
        <p:sp>
          <p:nvSpPr>
            <p:cNvPr id="25" name="Oval 24">
              <a:extLst>
                <a:ext uri="{FF2B5EF4-FFF2-40B4-BE49-F238E27FC236}">
                  <a16:creationId xmlns:a16="http://schemas.microsoft.com/office/drawing/2014/main" id="{A21ADD61-5DEA-CE35-F857-82E98E3EA372}"/>
                </a:ext>
              </a:extLst>
            </p:cNvPr>
            <p:cNvSpPr/>
            <p:nvPr/>
          </p:nvSpPr>
          <p:spPr>
            <a:xfrm>
              <a:off x="6839712" y="3721608"/>
              <a:ext cx="438912" cy="438912"/>
            </a:xfrm>
            <a:prstGeom prst="ellipse">
              <a:avLst/>
            </a:prstGeom>
            <a:solidFill>
              <a:srgbClr val="FFFFFF"/>
            </a:solidFill>
            <a:ln w="15240">
              <a:solidFill>
                <a:srgbClr val="0086AA"/>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defRPr sz="1400" b="1">
                  <a:solidFill>
                    <a:srgbClr val="0086AA"/>
                  </a:solidFill>
                  <a:latin typeface="Arial"/>
                </a:defRPr>
              </a:pPr>
              <a:r>
                <a:t>?</a:t>
              </a:r>
            </a:p>
          </p:txBody>
        </p:sp>
        <p:sp>
          <p:nvSpPr>
            <p:cNvPr id="26" name="TextBox 25">
              <a:extLst>
                <a:ext uri="{FF2B5EF4-FFF2-40B4-BE49-F238E27FC236}">
                  <a16:creationId xmlns:a16="http://schemas.microsoft.com/office/drawing/2014/main" id="{D8E90F95-39E9-70F8-98DD-64B4FD507AC7}"/>
                </a:ext>
              </a:extLst>
            </p:cNvPr>
            <p:cNvSpPr txBox="1"/>
            <p:nvPr/>
          </p:nvSpPr>
          <p:spPr>
            <a:xfrm>
              <a:off x="7973568" y="3813048"/>
              <a:ext cx="2194560" cy="381643"/>
            </a:xfrm>
            <a:prstGeom prst="rect">
              <a:avLst/>
            </a:prstGeom>
            <a:noFill/>
          </p:spPr>
          <p:txBody>
            <a:bodyPr wrap="square" lIns="36576" tIns="18288" rIns="36576" bIns="18288" anchor="t">
              <a:spAutoFit/>
            </a:bodyPr>
            <a:lstStyle/>
            <a:p>
              <a:pPr>
                <a:defRPr sz="1120" b="0" i="0">
                  <a:solidFill>
                    <a:srgbClr val="4D585C"/>
                  </a:solidFill>
                  <a:latin typeface="Arial"/>
                </a:defRPr>
              </a:pPr>
              <a:r>
                <a:rPr sz="1100"/>
                <a:t>no record may mean no effort</a:t>
              </a:r>
              <a:r>
                <a:rPr lang="en-GB" sz="1100"/>
                <a:t> or available data</a:t>
              </a:r>
              <a:r>
                <a:rPr sz="1100"/>
                <a:t>, not no connection</a:t>
              </a:r>
            </a:p>
          </p:txBody>
        </p:sp>
      </p:grpSp>
      <p:grpSp>
        <p:nvGrpSpPr>
          <p:cNvPr id="8" name="Group 7">
            <a:extLst>
              <a:ext uri="{FF2B5EF4-FFF2-40B4-BE49-F238E27FC236}">
                <a16:creationId xmlns:a16="http://schemas.microsoft.com/office/drawing/2014/main" id="{704CDD71-41CD-F8E0-29A1-871E783A2D15}"/>
              </a:ext>
            </a:extLst>
          </p:cNvPr>
          <p:cNvGrpSpPr/>
          <p:nvPr/>
        </p:nvGrpSpPr>
        <p:grpSpPr>
          <a:xfrm>
            <a:off x="2011680" y="4892040"/>
            <a:ext cx="7589520" cy="1133857"/>
            <a:chOff x="2011680" y="4892040"/>
            <a:chExt cx="7589520" cy="1133857"/>
          </a:xfrm>
        </p:grpSpPr>
        <p:sp>
          <p:nvSpPr>
            <p:cNvPr id="11" name="Rounded Rectangle 10"/>
            <p:cNvSpPr/>
            <p:nvPr/>
          </p:nvSpPr>
          <p:spPr>
            <a:xfrm>
              <a:off x="2011680" y="4892040"/>
              <a:ext cx="7589520" cy="530352"/>
            </a:xfrm>
            <a:prstGeom prst="roundRect">
              <a:avLst/>
            </a:prstGeom>
            <a:solidFill>
              <a:srgbClr val="0086A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2100" b="1">
                  <a:solidFill>
                    <a:srgbClr val="FFFFFF"/>
                  </a:solidFill>
                  <a:latin typeface="Arial"/>
                </a:defRPr>
              </a:pPr>
              <a:r>
                <a:t>Absence of evidence ≠ evidence of absence</a:t>
              </a:r>
            </a:p>
          </p:txBody>
        </p:sp>
        <p:sp>
          <p:nvSpPr>
            <p:cNvPr id="27" name="Rounded Rectangle 26">
              <a:extLst>
                <a:ext uri="{FF2B5EF4-FFF2-40B4-BE49-F238E27FC236}">
                  <a16:creationId xmlns:a16="http://schemas.microsoft.com/office/drawing/2014/main" id="{995CBE74-F590-30F6-0490-89E2FC8D5ACB}"/>
                </a:ext>
              </a:extLst>
            </p:cNvPr>
            <p:cNvSpPr/>
            <p:nvPr/>
          </p:nvSpPr>
          <p:spPr>
            <a:xfrm>
              <a:off x="3678054" y="5495545"/>
              <a:ext cx="4256772" cy="530352"/>
            </a:xfrm>
            <a:prstGeom prst="roundRect">
              <a:avLst/>
            </a:prstGeom>
            <a:solidFill>
              <a:srgbClr val="F3F7F8"/>
            </a:solidFill>
            <a:ln w="12700">
              <a:solidFill>
                <a:srgbClr val="DCE6E9"/>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500" b="1">
                  <a:solidFill>
                    <a:srgbClr val="00495B"/>
                  </a:solidFill>
                  <a:latin typeface="Arial"/>
                </a:defRPr>
              </a:pPr>
              <a:r>
                <a:rPr lang="nl-NL" err="1"/>
                <a:t>Uncertainty</a:t>
              </a:r>
              <a:r>
                <a:t> should be mapped or labelled</a:t>
              </a:r>
            </a:p>
          </p:txBody>
        </p:sp>
      </p:grpSp>
      <p:sp>
        <p:nvSpPr>
          <p:cNvPr id="3" name="Slide Number Placeholder 2">
            <a:extLst>
              <a:ext uri="{FF2B5EF4-FFF2-40B4-BE49-F238E27FC236}">
                <a16:creationId xmlns:a16="http://schemas.microsoft.com/office/drawing/2014/main" id="{07CE7925-C081-9F22-86A2-D51C0CD251DE}"/>
              </a:ext>
            </a:extLst>
          </p:cNvPr>
          <p:cNvSpPr>
            <a:spLocks noGrp="1"/>
          </p:cNvSpPr>
          <p:nvPr>
            <p:ph type="sldNum" sz="quarter" idx="11"/>
          </p:nvPr>
        </p:nvSpPr>
        <p:spPr>
          <a:xfrm>
            <a:off x="5448300" y="6308725"/>
            <a:ext cx="1295400" cy="365125"/>
          </a:xfrm>
        </p:spPr>
        <p:txBody>
          <a:bodyPr/>
          <a:lstStyle/>
          <a:p>
            <a:fld id="{BFE9751B-2350-D04C-A3CF-C05DBF63BADD}"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585216"/>
            <a:ext cx="10881360" cy="594360"/>
          </a:xfrm>
        </p:spPr>
        <p:txBody>
          <a:bodyPr anchor="ctr"/>
          <a:lstStyle/>
          <a:p>
            <a:pPr algn="l"/>
            <a:r>
              <a:rPr lang="en-GB" sz="3000" b="1">
                <a:solidFill>
                  <a:srgbClr val="0084AE"/>
                </a:solidFill>
                <a:latin typeface="Calibri"/>
                <a:ea typeface="Noto Serif TC Black"/>
              </a:rPr>
              <a:t>Observed connectivity ≠ population-wide connectivity</a:t>
            </a:r>
            <a:endParaRPr lang="en-GB">
              <a:ea typeface="Noto Serif TC Black"/>
            </a:endParaRPr>
          </a:p>
        </p:txBody>
      </p:sp>
      <p:sp>
        <p:nvSpPr>
          <p:cNvPr id="4" name="TextBox 3"/>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rPr sz="850">
                <a:solidFill>
                  <a:srgbClr val="0084AE"/>
                </a:solidFill>
                <a:latin typeface="Calibri"/>
              </a:rPr>
              <a:t>CMS Atlas of Animal Migration | AEWA</a:t>
            </a:r>
          </a:p>
        </p:txBody>
      </p:sp>
      <p:pic>
        <p:nvPicPr>
          <p:cNvPr id="5" name="Picture 4" descr="sander_fig5_crop_full.png"/>
          <p:cNvPicPr>
            <a:picLocks noChangeAspect="1"/>
          </p:cNvPicPr>
          <p:nvPr/>
        </p:nvPicPr>
        <p:blipFill>
          <a:blip r:embed="rId3"/>
          <a:stretch>
            <a:fillRect/>
          </a:stretch>
        </p:blipFill>
        <p:spPr>
          <a:xfrm>
            <a:off x="713232" y="1417320"/>
            <a:ext cx="4919472" cy="2560320"/>
          </a:xfrm>
          <a:prstGeom prst="rect">
            <a:avLst/>
          </a:prstGeom>
        </p:spPr>
      </p:pic>
      <p:sp>
        <p:nvSpPr>
          <p:cNvPr id="6" name="Rectangle 5"/>
          <p:cNvSpPr/>
          <p:nvPr/>
        </p:nvSpPr>
        <p:spPr>
          <a:xfrm>
            <a:off x="713232" y="1417320"/>
            <a:ext cx="4919472" cy="2560320"/>
          </a:xfrm>
          <a:prstGeom prst="rect">
            <a:avLst/>
          </a:prstGeom>
          <a:noFill/>
          <a:ln w="12700">
            <a:solidFill>
              <a:srgbClr val="008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58952" y="4041648"/>
            <a:ext cx="4828032" cy="658368"/>
          </a:xfrm>
          <a:prstGeom prst="rect">
            <a:avLst/>
          </a:prstGeom>
          <a:noFill/>
        </p:spPr>
        <p:txBody>
          <a:bodyPr wrap="square">
            <a:spAutoFit/>
          </a:bodyPr>
          <a:lstStyle/>
          <a:p>
            <a:pPr algn="l"/>
            <a:r>
              <a:rPr sz="950" b="1" err="1">
                <a:solidFill>
                  <a:srgbClr val="465056"/>
                </a:solidFill>
                <a:latin typeface="Calibri"/>
              </a:rPr>
              <a:t>Reneerkens</a:t>
            </a:r>
            <a:r>
              <a:rPr sz="950" b="1">
                <a:solidFill>
                  <a:srgbClr val="465056"/>
                </a:solidFill>
                <a:latin typeface="Calibri"/>
              </a:rPr>
              <a:t> et al. (2009), Fig. 5. </a:t>
            </a:r>
            <a:r>
              <a:rPr sz="950">
                <a:solidFill>
                  <a:srgbClr val="465056"/>
                </a:solidFill>
                <a:latin typeface="Calibri"/>
              </a:rPr>
              <a:t>Straight lines connect ringing and resighting locations; they do not show the route travelled.</a:t>
            </a:r>
          </a:p>
        </p:txBody>
      </p:sp>
      <p:sp>
        <p:nvSpPr>
          <p:cNvPr id="12" name="Rounded Rectangle 11">
            <a:extLst>
              <a:ext uri="{FF2B5EF4-FFF2-40B4-BE49-F238E27FC236}">
                <a16:creationId xmlns:a16="http://schemas.microsoft.com/office/drawing/2014/main" id="{0ECF4151-67E8-5275-21F2-B13972748312}"/>
              </a:ext>
            </a:extLst>
          </p:cNvPr>
          <p:cNvSpPr/>
          <p:nvPr/>
        </p:nvSpPr>
        <p:spPr>
          <a:xfrm>
            <a:off x="5833872" y="1463040"/>
            <a:ext cx="1965960" cy="502920"/>
          </a:xfrm>
          <a:prstGeom prst="roundRect">
            <a:avLst/>
          </a:prstGeom>
          <a:solidFill>
            <a:srgbClr val="B2D235"/>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FFFFFF"/>
                </a:solidFill>
                <a:latin typeface="Arial"/>
              </a:defRPr>
            </a:pPr>
            <a:r>
              <a:rPr sz="1400" b="1">
                <a:latin typeface="Calibri"/>
              </a:rPr>
              <a:t>Observed connection</a:t>
            </a:r>
          </a:p>
        </p:txBody>
      </p:sp>
      <p:sp>
        <p:nvSpPr>
          <p:cNvPr id="18" name="Rounded Rectangle 17">
            <a:extLst>
              <a:ext uri="{FF2B5EF4-FFF2-40B4-BE49-F238E27FC236}">
                <a16:creationId xmlns:a16="http://schemas.microsoft.com/office/drawing/2014/main" id="{7EA0E699-6E26-98B1-F0FA-63FF60879B3C}"/>
              </a:ext>
            </a:extLst>
          </p:cNvPr>
          <p:cNvSpPr/>
          <p:nvPr/>
        </p:nvSpPr>
        <p:spPr>
          <a:xfrm>
            <a:off x="5833872" y="2615184"/>
            <a:ext cx="1965960" cy="502920"/>
          </a:xfrm>
          <a:prstGeom prst="roundRect">
            <a:avLst/>
          </a:prstGeom>
          <a:solidFill>
            <a:srgbClr val="EFF8D3"/>
          </a:solidFill>
          <a:ln w="12700">
            <a:solidFill>
              <a:srgbClr val="B2D235"/>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758C16"/>
                </a:solidFill>
                <a:latin typeface="Arial"/>
              </a:defRPr>
            </a:pPr>
            <a:r>
              <a:rPr sz="1400" b="1">
                <a:latin typeface="Calibri"/>
              </a:rPr>
              <a:t>What it supports</a:t>
            </a:r>
          </a:p>
        </p:txBody>
      </p:sp>
      <p:sp>
        <p:nvSpPr>
          <p:cNvPr id="23" name="Rounded Rectangle 22">
            <a:extLst>
              <a:ext uri="{FF2B5EF4-FFF2-40B4-BE49-F238E27FC236}">
                <a16:creationId xmlns:a16="http://schemas.microsoft.com/office/drawing/2014/main" id="{E0F37939-A862-C332-7D76-391F50382933}"/>
              </a:ext>
            </a:extLst>
          </p:cNvPr>
          <p:cNvSpPr/>
          <p:nvPr/>
        </p:nvSpPr>
        <p:spPr>
          <a:xfrm>
            <a:off x="5833872" y="3767328"/>
            <a:ext cx="1965960" cy="502920"/>
          </a:xfrm>
          <a:prstGeom prst="roundRect">
            <a:avLst/>
          </a:prstGeom>
          <a:solidFill>
            <a:srgbClr val="FFEEC3"/>
          </a:solidFill>
          <a:ln w="12700">
            <a:solidFill>
              <a:schemeClr val="accent3"/>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defRPr sz="1400" b="1">
                <a:solidFill>
                  <a:srgbClr val="00495B"/>
                </a:solidFill>
                <a:latin typeface="Arial"/>
              </a:defRPr>
            </a:pPr>
            <a:r>
              <a:rPr sz="1400" b="1">
                <a:solidFill>
                  <a:srgbClr val="FF9300"/>
                </a:solidFill>
                <a:latin typeface="Calibri"/>
              </a:rPr>
              <a:t>What remains unknown</a:t>
            </a:r>
          </a:p>
        </p:txBody>
      </p:sp>
      <p:sp>
        <p:nvSpPr>
          <p:cNvPr id="24" name="TextBox 23"/>
          <p:cNvSpPr txBox="1"/>
          <p:nvPr/>
        </p:nvSpPr>
        <p:spPr>
          <a:xfrm>
            <a:off x="7958328" y="1402923"/>
            <a:ext cx="3520440" cy="830997"/>
          </a:xfrm>
          <a:prstGeom prst="rect">
            <a:avLst/>
          </a:prstGeom>
          <a:noFill/>
        </p:spPr>
        <p:txBody>
          <a:bodyPr wrap="square" anchor="ctr">
            <a:spAutoFit/>
          </a:bodyPr>
          <a:lstStyle/>
          <a:p>
            <a:pPr marL="171450" indent="-171450" algn="l">
              <a:buFont typeface="Arial" panose="020B0604020202020204" pitchFamily="34" charset="0"/>
              <a:buChar char="•"/>
            </a:pPr>
            <a:r>
              <a:rPr sz="1200">
                <a:solidFill>
                  <a:srgbClr val="465056"/>
                </a:solidFill>
                <a:latin typeface="Calibri"/>
              </a:rPr>
              <a:t>NE Greenland-marked Sanderlings were resighted as far south as Namibia.
This confirms that at least some Greenland-breeding birds use southern Africa.</a:t>
            </a:r>
          </a:p>
        </p:txBody>
      </p:sp>
      <p:sp>
        <p:nvSpPr>
          <p:cNvPr id="25" name="TextBox 24"/>
          <p:cNvSpPr txBox="1"/>
          <p:nvPr/>
        </p:nvSpPr>
        <p:spPr>
          <a:xfrm>
            <a:off x="7958328" y="2706495"/>
            <a:ext cx="3520440" cy="461665"/>
          </a:xfrm>
          <a:prstGeom prst="rect">
            <a:avLst/>
          </a:prstGeom>
          <a:noFill/>
        </p:spPr>
        <p:txBody>
          <a:bodyPr wrap="square" anchor="ctr">
            <a:spAutoFit/>
          </a:bodyPr>
          <a:lstStyle/>
          <a:p>
            <a:pPr marL="171450" indent="-171450" algn="l">
              <a:buFont typeface="Arial" panose="020B0604020202020204" pitchFamily="34" charset="0"/>
              <a:buChar char="•"/>
            </a:pPr>
            <a:r>
              <a:rPr sz="1200">
                <a:solidFill>
                  <a:srgbClr val="465056"/>
                </a:solidFill>
                <a:latin typeface="Calibri"/>
              </a:rPr>
              <a:t>The Greenland population has a broad non-breeding range along western Europe and Africa.</a:t>
            </a:r>
          </a:p>
        </p:txBody>
      </p:sp>
      <p:sp>
        <p:nvSpPr>
          <p:cNvPr id="26" name="TextBox 25"/>
          <p:cNvSpPr txBox="1"/>
          <p:nvPr/>
        </p:nvSpPr>
        <p:spPr>
          <a:xfrm>
            <a:off x="7912608" y="3528352"/>
            <a:ext cx="3520440" cy="1200329"/>
          </a:xfrm>
          <a:prstGeom prst="rect">
            <a:avLst/>
          </a:prstGeom>
          <a:noFill/>
        </p:spPr>
        <p:txBody>
          <a:bodyPr wrap="square" anchor="ctr">
            <a:spAutoFit/>
          </a:bodyPr>
          <a:lstStyle/>
          <a:p>
            <a:pPr marL="171450" indent="-171450" algn="l">
              <a:buFont typeface="Arial" panose="020B0604020202020204" pitchFamily="34" charset="0"/>
              <a:buChar char="•"/>
            </a:pPr>
            <a:r>
              <a:rPr lang="nl-NL" sz="1200">
                <a:solidFill>
                  <a:srgbClr val="465056"/>
                </a:solidFill>
                <a:latin typeface="Calibri"/>
              </a:rPr>
              <a:t>W</a:t>
            </a:r>
            <a:r>
              <a:rPr sz="1200">
                <a:solidFill>
                  <a:srgbClr val="465056"/>
                </a:solidFill>
                <a:latin typeface="Calibri"/>
              </a:rPr>
              <a:t>hat proportion of Greenland birds use Namibia, or what proportion of birds in Namibia originate from Greenland.
Siberian birds also reach southern Africa, but Russian breeding areas are much less well sampled.</a:t>
            </a:r>
          </a:p>
        </p:txBody>
      </p:sp>
      <p:sp>
        <p:nvSpPr>
          <p:cNvPr id="11" name="Rounded Rectangle 10"/>
          <p:cNvSpPr/>
          <p:nvPr/>
        </p:nvSpPr>
        <p:spPr>
          <a:xfrm>
            <a:off x="1499616" y="5138928"/>
            <a:ext cx="9189720" cy="585216"/>
          </a:xfrm>
          <a:prstGeom prst="roundRect">
            <a:avLst/>
          </a:prstGeom>
          <a:solidFill>
            <a:srgbClr val="0086AA"/>
          </a:solidFill>
          <a:ln w="12700">
            <a:solidFill>
              <a:srgbClr val="0086AA"/>
            </a:solidFill>
          </a:ln>
        </p:spPr>
        <p:style>
          <a:lnRef idx="1">
            <a:schemeClr val="accent1"/>
          </a:lnRef>
          <a:fillRef idx="3">
            <a:schemeClr val="accent1"/>
          </a:fillRef>
          <a:effectRef idx="2">
            <a:schemeClr val="accent1"/>
          </a:effectRef>
          <a:fontRef idx="minor">
            <a:schemeClr val="lt1"/>
          </a:fontRef>
        </p:style>
        <p:txBody>
          <a:bodyPr wrap="square" lIns="82296" tIns="27432" rIns="82296" bIns="27432" rtlCol="0" anchor="ctr"/>
          <a:lstStyle/>
          <a:p>
            <a:pPr algn="ctr">
              <a:defRPr sz="2100" b="1">
                <a:solidFill>
                  <a:srgbClr val="FFFFFF"/>
                </a:solidFill>
                <a:latin typeface="Arial"/>
              </a:defRPr>
            </a:pPr>
            <a:r>
              <a:rPr sz="1700" b="1">
                <a:solidFill>
                  <a:srgbClr val="FFFFFF"/>
                </a:solidFill>
                <a:latin typeface="Calibri"/>
              </a:rPr>
              <a:t>A documented link shows that a connection exists</a:t>
            </a:r>
            <a:r>
              <a:rPr lang="nl-NL" sz="1700" b="1">
                <a:solidFill>
                  <a:srgbClr val="FFFFFF"/>
                </a:solidFill>
                <a:latin typeface="Calibri"/>
              </a:rPr>
              <a:t>, but</a:t>
            </a:r>
            <a:r>
              <a:rPr sz="1700" b="1">
                <a:solidFill>
                  <a:srgbClr val="FFFFFF"/>
                </a:solidFill>
                <a:latin typeface="Calibri"/>
              </a:rPr>
              <a:t> not how representative it is of the population.</a:t>
            </a:r>
          </a:p>
        </p:txBody>
      </p:sp>
      <p:sp>
        <p:nvSpPr>
          <p:cNvPr id="27" name="TextBox 26"/>
          <p:cNvSpPr txBox="1"/>
          <p:nvPr/>
        </p:nvSpPr>
        <p:spPr>
          <a:xfrm>
            <a:off x="2926080" y="5797296"/>
            <a:ext cx="6309360" cy="310896"/>
          </a:xfrm>
          <a:prstGeom prst="rect">
            <a:avLst/>
          </a:prstGeom>
          <a:noFill/>
        </p:spPr>
        <p:txBody>
          <a:bodyPr wrap="none" anchor="ctr">
            <a:spAutoFit/>
          </a:bodyPr>
          <a:lstStyle/>
          <a:p>
            <a:pPr algn="ctr"/>
            <a:r>
              <a:rPr sz="1150" b="1">
                <a:solidFill>
                  <a:srgbClr val="00495A"/>
                </a:solidFill>
                <a:latin typeface="Calibri"/>
              </a:rPr>
              <a:t>Observed link  →  supported inference  →  population-level uncertainty</a:t>
            </a:r>
          </a:p>
        </p:txBody>
      </p:sp>
      <p:sp>
        <p:nvSpPr>
          <p:cNvPr id="28" name="TextBox 27"/>
          <p:cNvSpPr txBox="1"/>
          <p:nvPr/>
        </p:nvSpPr>
        <p:spPr>
          <a:xfrm>
            <a:off x="5943600" y="6291072"/>
            <a:ext cx="320040" cy="201168"/>
          </a:xfrm>
          <a:prstGeom prst="rect">
            <a:avLst/>
          </a:prstGeom>
          <a:noFill/>
        </p:spPr>
        <p:txBody>
          <a:bodyPr wrap="none">
            <a:spAutoFit/>
          </a:bodyPr>
          <a:lstStyle/>
          <a:p>
            <a:pPr algn="ctr"/>
            <a:r>
              <a:rPr sz="850">
                <a:solidFill>
                  <a:srgbClr val="0084AE"/>
                </a:solidFill>
                <a:latin typeface="Calibri"/>
              </a:rPr>
              <a:t>22</a:t>
            </a:r>
          </a:p>
        </p:txBody>
      </p:sp>
    </p:spTree>
    <p:extLst>
      <p:ext uri="{BB962C8B-B14F-4D97-AF65-F5344CB8AC3E}">
        <p14:creationId xmlns:p14="http://schemas.microsoft.com/office/powerpoint/2010/main" val="3354314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E0FB0A-B90C-F03B-A678-75F64639A441}"/>
              </a:ext>
            </a:extLst>
          </p:cNvPr>
          <p:cNvSpPr>
            <a:spLocks noGrp="1"/>
          </p:cNvSpPr>
          <p:nvPr>
            <p:ph type="sldNum" sz="quarter" idx="11"/>
          </p:nvPr>
        </p:nvSpPr>
        <p:spPr/>
        <p:txBody>
          <a:bodyPr/>
          <a:lstStyle/>
          <a:p>
            <a:fld id="{BFE9751B-2350-D04C-A3CF-C05DBF63BADD}" type="slidenum">
              <a:rPr lang="en-US" smtClean="0"/>
              <a:pPr/>
              <a:t>22</a:t>
            </a:fld>
            <a:endParaRPr lang="en-US"/>
          </a:p>
        </p:txBody>
      </p:sp>
      <p:sp>
        <p:nvSpPr>
          <p:cNvPr id="4" name="Title 3">
            <a:extLst>
              <a:ext uri="{FF2B5EF4-FFF2-40B4-BE49-F238E27FC236}">
                <a16:creationId xmlns:a16="http://schemas.microsoft.com/office/drawing/2014/main" id="{D917B8C9-49B2-0369-4AF2-49C52575465C}"/>
              </a:ext>
            </a:extLst>
          </p:cNvPr>
          <p:cNvSpPr>
            <a:spLocks noGrp="1"/>
          </p:cNvSpPr>
          <p:nvPr>
            <p:ph type="title"/>
          </p:nvPr>
        </p:nvSpPr>
        <p:spPr>
          <a:xfrm>
            <a:off x="731838" y="0"/>
            <a:ext cx="10039915" cy="1132301"/>
          </a:xfrm>
        </p:spPr>
        <p:txBody>
          <a:bodyPr/>
          <a:lstStyle/>
          <a:p>
            <a:r>
              <a:rPr lang="en-US"/>
              <a:t>Take-home: Build the interpretation layer</a:t>
            </a:r>
          </a:p>
        </p:txBody>
      </p:sp>
      <p:sp>
        <p:nvSpPr>
          <p:cNvPr id="41" name="Rounded Rectangle 40">
            <a:extLst>
              <a:ext uri="{FF2B5EF4-FFF2-40B4-BE49-F238E27FC236}">
                <a16:creationId xmlns:a16="http://schemas.microsoft.com/office/drawing/2014/main" id="{1FB48506-BF98-11A6-5F92-B75755F40FCB}"/>
              </a:ext>
            </a:extLst>
          </p:cNvPr>
          <p:cNvSpPr/>
          <p:nvPr/>
        </p:nvSpPr>
        <p:spPr>
          <a:xfrm>
            <a:off x="822960" y="2057400"/>
            <a:ext cx="2331720" cy="1691640"/>
          </a:xfrm>
          <a:prstGeom prst="roundRect">
            <a:avLst/>
          </a:prstGeom>
          <a:solidFill>
            <a:srgbClr val="FFFFFF"/>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a:extLst>
              <a:ext uri="{FF2B5EF4-FFF2-40B4-BE49-F238E27FC236}">
                <a16:creationId xmlns:a16="http://schemas.microsoft.com/office/drawing/2014/main" id="{E9BAD572-09C1-5F5E-9F89-FDFD46BE4805}"/>
              </a:ext>
            </a:extLst>
          </p:cNvPr>
          <p:cNvSpPr/>
          <p:nvPr/>
        </p:nvSpPr>
        <p:spPr>
          <a:xfrm>
            <a:off x="987552" y="2240280"/>
            <a:ext cx="411480" cy="411480"/>
          </a:xfrm>
          <a:prstGeom prst="roundRect">
            <a:avLst/>
          </a:prstGeom>
          <a:solidFill>
            <a:srgbClr val="0084A0"/>
          </a:solidFill>
          <a:ln w="12700">
            <a:solidFill>
              <a:srgbClr val="0084A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1</a:t>
            </a:r>
          </a:p>
        </p:txBody>
      </p:sp>
      <p:sp>
        <p:nvSpPr>
          <p:cNvPr id="43" name="TextBox 42">
            <a:extLst>
              <a:ext uri="{FF2B5EF4-FFF2-40B4-BE49-F238E27FC236}">
                <a16:creationId xmlns:a16="http://schemas.microsoft.com/office/drawing/2014/main" id="{207E7326-F6D1-F3AF-EFEF-4603ACC06B77}"/>
              </a:ext>
            </a:extLst>
          </p:cNvPr>
          <p:cNvSpPr txBox="1"/>
          <p:nvPr/>
        </p:nvSpPr>
        <p:spPr>
          <a:xfrm>
            <a:off x="1508760" y="2212848"/>
            <a:ext cx="1417320" cy="502920"/>
          </a:xfrm>
          <a:prstGeom prst="rect">
            <a:avLst/>
          </a:prstGeom>
          <a:noFill/>
        </p:spPr>
        <p:txBody>
          <a:bodyPr wrap="square">
            <a:spAutoFit/>
          </a:bodyPr>
          <a:lstStyle/>
          <a:p>
            <a:pPr algn="ctr">
              <a:defRPr sz="1600" b="1">
                <a:solidFill>
                  <a:srgbClr val="1E3040"/>
                </a:solidFill>
              </a:defRPr>
            </a:pPr>
            <a:r>
              <a:t>Movement</a:t>
            </a:r>
            <a:br/>
            <a:r>
              <a:t>data</a:t>
            </a:r>
          </a:p>
        </p:txBody>
      </p:sp>
      <p:sp>
        <p:nvSpPr>
          <p:cNvPr id="44" name="TextBox 43">
            <a:extLst>
              <a:ext uri="{FF2B5EF4-FFF2-40B4-BE49-F238E27FC236}">
                <a16:creationId xmlns:a16="http://schemas.microsoft.com/office/drawing/2014/main" id="{F3613C1C-9A12-FCCC-EED6-7A1464AC1019}"/>
              </a:ext>
            </a:extLst>
          </p:cNvPr>
          <p:cNvSpPr txBox="1"/>
          <p:nvPr/>
        </p:nvSpPr>
        <p:spPr>
          <a:xfrm>
            <a:off x="1051560" y="2971800"/>
            <a:ext cx="1874519" cy="411480"/>
          </a:xfrm>
          <a:prstGeom prst="rect">
            <a:avLst/>
          </a:prstGeom>
          <a:noFill/>
        </p:spPr>
        <p:txBody>
          <a:bodyPr wrap="square">
            <a:spAutoFit/>
          </a:bodyPr>
          <a:lstStyle/>
          <a:p>
            <a:pPr algn="ctr">
              <a:defRPr sz="980" b="0">
                <a:solidFill>
                  <a:srgbClr val="5C6A74"/>
                </a:solidFill>
              </a:defRPr>
            </a:pPr>
            <a:r>
              <a:t>tracks · ringing · counts</a:t>
            </a:r>
          </a:p>
        </p:txBody>
      </p:sp>
      <p:cxnSp>
        <p:nvCxnSpPr>
          <p:cNvPr id="45" name="Connector 12">
            <a:extLst>
              <a:ext uri="{FF2B5EF4-FFF2-40B4-BE49-F238E27FC236}">
                <a16:creationId xmlns:a16="http://schemas.microsoft.com/office/drawing/2014/main" id="{6CA5E096-54F2-BAF1-7A63-79B9CAD575FC}"/>
              </a:ext>
            </a:extLst>
          </p:cNvPr>
          <p:cNvCxnSpPr/>
          <p:nvPr/>
        </p:nvCxnSpPr>
        <p:spPr>
          <a:xfrm>
            <a:off x="3154679" y="2907792"/>
            <a:ext cx="457200" cy="0"/>
          </a:xfrm>
          <a:prstGeom prst="line">
            <a:avLst/>
          </a:prstGeom>
          <a:ln w="25400">
            <a:solidFill>
              <a:srgbClr val="0084A0"/>
            </a:solidFill>
          </a:ln>
        </p:spPr>
        <p:style>
          <a:lnRef idx="2">
            <a:schemeClr val="accent1"/>
          </a:lnRef>
          <a:fillRef idx="0">
            <a:schemeClr val="accent1"/>
          </a:fillRef>
          <a:effectRef idx="1">
            <a:schemeClr val="accent1"/>
          </a:effectRef>
          <a:fontRef idx="minor">
            <a:schemeClr val="tx1"/>
          </a:fontRef>
        </p:style>
      </p:cxnSp>
      <p:sp>
        <p:nvSpPr>
          <p:cNvPr id="46" name="Rounded Rectangle 45">
            <a:extLst>
              <a:ext uri="{FF2B5EF4-FFF2-40B4-BE49-F238E27FC236}">
                <a16:creationId xmlns:a16="http://schemas.microsoft.com/office/drawing/2014/main" id="{602FB749-92ED-CEA7-DB5E-1A34C81AFD22}"/>
              </a:ext>
            </a:extLst>
          </p:cNvPr>
          <p:cNvSpPr/>
          <p:nvPr/>
        </p:nvSpPr>
        <p:spPr>
          <a:xfrm>
            <a:off x="3611879" y="2057400"/>
            <a:ext cx="2331720" cy="1691640"/>
          </a:xfrm>
          <a:prstGeom prst="roundRect">
            <a:avLst/>
          </a:prstGeom>
          <a:solidFill>
            <a:srgbClr val="FFFFFF"/>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ounded Rectangle 46">
            <a:extLst>
              <a:ext uri="{FF2B5EF4-FFF2-40B4-BE49-F238E27FC236}">
                <a16:creationId xmlns:a16="http://schemas.microsoft.com/office/drawing/2014/main" id="{20991BAA-5882-4F48-5FF4-C4AB9B6518B6}"/>
              </a:ext>
            </a:extLst>
          </p:cNvPr>
          <p:cNvSpPr/>
          <p:nvPr/>
        </p:nvSpPr>
        <p:spPr>
          <a:xfrm>
            <a:off x="3776472" y="2240280"/>
            <a:ext cx="411480" cy="411480"/>
          </a:xfrm>
          <a:prstGeom prst="roundRect">
            <a:avLst/>
          </a:prstGeom>
          <a:solidFill>
            <a:srgbClr val="A6C42E"/>
          </a:solidFill>
          <a:ln w="12700">
            <a:solidFill>
              <a:srgbClr val="A6C42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1E3040"/>
                </a:solidFill>
              </a:defRPr>
            </a:pPr>
            <a:r>
              <a:t>2</a:t>
            </a:r>
          </a:p>
        </p:txBody>
      </p:sp>
      <p:sp>
        <p:nvSpPr>
          <p:cNvPr id="48" name="TextBox 47">
            <a:extLst>
              <a:ext uri="{FF2B5EF4-FFF2-40B4-BE49-F238E27FC236}">
                <a16:creationId xmlns:a16="http://schemas.microsoft.com/office/drawing/2014/main" id="{FF4B8FA4-66DA-6EB0-FF7E-4697F58E9722}"/>
              </a:ext>
            </a:extLst>
          </p:cNvPr>
          <p:cNvSpPr txBox="1"/>
          <p:nvPr/>
        </p:nvSpPr>
        <p:spPr>
          <a:xfrm>
            <a:off x="4297679" y="2212848"/>
            <a:ext cx="1417320" cy="502920"/>
          </a:xfrm>
          <a:prstGeom prst="rect">
            <a:avLst/>
          </a:prstGeom>
          <a:noFill/>
        </p:spPr>
        <p:txBody>
          <a:bodyPr wrap="square">
            <a:spAutoFit/>
          </a:bodyPr>
          <a:lstStyle/>
          <a:p>
            <a:pPr algn="ctr">
              <a:defRPr sz="1600" b="1">
                <a:solidFill>
                  <a:srgbClr val="1E3040"/>
                </a:solidFill>
              </a:defRPr>
            </a:pPr>
            <a:r>
              <a:t>Interpretive</a:t>
            </a:r>
            <a:br/>
            <a:r>
              <a:t>layers</a:t>
            </a:r>
          </a:p>
        </p:txBody>
      </p:sp>
      <p:sp>
        <p:nvSpPr>
          <p:cNvPr id="49" name="TextBox 48">
            <a:extLst>
              <a:ext uri="{FF2B5EF4-FFF2-40B4-BE49-F238E27FC236}">
                <a16:creationId xmlns:a16="http://schemas.microsoft.com/office/drawing/2014/main" id="{4C6F759A-1C2C-7C8F-725F-3E374729042F}"/>
              </a:ext>
            </a:extLst>
          </p:cNvPr>
          <p:cNvSpPr txBox="1"/>
          <p:nvPr/>
        </p:nvSpPr>
        <p:spPr>
          <a:xfrm>
            <a:off x="3840479" y="2971800"/>
            <a:ext cx="1874519" cy="695575"/>
          </a:xfrm>
          <a:prstGeom prst="rect">
            <a:avLst/>
          </a:prstGeom>
          <a:noFill/>
        </p:spPr>
        <p:txBody>
          <a:bodyPr wrap="square">
            <a:spAutoFit/>
          </a:bodyPr>
          <a:lstStyle/>
          <a:p>
            <a:pPr algn="ctr">
              <a:defRPr sz="980" b="0">
                <a:solidFill>
                  <a:srgbClr val="5C6A74"/>
                </a:solidFill>
              </a:defRPr>
            </a:pPr>
            <a:r>
              <a:rPr lang="en-GB"/>
              <a:t>P</a:t>
            </a:r>
            <a:r>
              <a:rPr err="1"/>
              <a:t>opulation</a:t>
            </a:r>
            <a:r>
              <a:rPr lang="nl-NL"/>
              <a:t> </a:t>
            </a:r>
            <a:r>
              <a:rPr lang="nl-NL" err="1"/>
              <a:t>definitions</a:t>
            </a:r>
            <a:r>
              <a:t> · status · thresholds</a:t>
            </a:r>
            <a:br>
              <a:rPr/>
            </a:br>
            <a:r>
              <a:t>season · connectivity · </a:t>
            </a:r>
            <a:r>
              <a:rPr lang="nl-NL" err="1"/>
              <a:t>uncertainty</a:t>
            </a:r>
            <a:endParaRPr/>
          </a:p>
        </p:txBody>
      </p:sp>
      <p:cxnSp>
        <p:nvCxnSpPr>
          <p:cNvPr id="50" name="Connector 17">
            <a:extLst>
              <a:ext uri="{FF2B5EF4-FFF2-40B4-BE49-F238E27FC236}">
                <a16:creationId xmlns:a16="http://schemas.microsoft.com/office/drawing/2014/main" id="{9299F03C-8C8F-26BF-CC59-2DD3D8FFDA24}"/>
              </a:ext>
            </a:extLst>
          </p:cNvPr>
          <p:cNvCxnSpPr/>
          <p:nvPr/>
        </p:nvCxnSpPr>
        <p:spPr>
          <a:xfrm>
            <a:off x="5943600" y="2907792"/>
            <a:ext cx="457200" cy="0"/>
          </a:xfrm>
          <a:prstGeom prst="line">
            <a:avLst/>
          </a:prstGeom>
          <a:ln w="25400">
            <a:solidFill>
              <a:srgbClr val="0084A0"/>
            </a:solidFill>
          </a:ln>
        </p:spPr>
        <p:style>
          <a:lnRef idx="2">
            <a:schemeClr val="accent1"/>
          </a:lnRef>
          <a:fillRef idx="0">
            <a:schemeClr val="accent1"/>
          </a:fillRef>
          <a:effectRef idx="1">
            <a:schemeClr val="accent1"/>
          </a:effectRef>
          <a:fontRef idx="minor">
            <a:schemeClr val="tx1"/>
          </a:fontRef>
        </p:style>
      </p:cxnSp>
      <p:sp>
        <p:nvSpPr>
          <p:cNvPr id="51" name="Rounded Rectangle 50">
            <a:extLst>
              <a:ext uri="{FF2B5EF4-FFF2-40B4-BE49-F238E27FC236}">
                <a16:creationId xmlns:a16="http://schemas.microsoft.com/office/drawing/2014/main" id="{A6E25148-24A5-0B54-15C3-AB5976367326}"/>
              </a:ext>
            </a:extLst>
          </p:cNvPr>
          <p:cNvSpPr/>
          <p:nvPr/>
        </p:nvSpPr>
        <p:spPr>
          <a:xfrm>
            <a:off x="6400800" y="2057400"/>
            <a:ext cx="2331720" cy="1691640"/>
          </a:xfrm>
          <a:prstGeom prst="roundRect">
            <a:avLst/>
          </a:prstGeom>
          <a:solidFill>
            <a:srgbClr val="FFFFFF"/>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a:extLst>
              <a:ext uri="{FF2B5EF4-FFF2-40B4-BE49-F238E27FC236}">
                <a16:creationId xmlns:a16="http://schemas.microsoft.com/office/drawing/2014/main" id="{1211CE3B-36AB-817C-6E9B-1C89EBEE08AA}"/>
              </a:ext>
            </a:extLst>
          </p:cNvPr>
          <p:cNvSpPr/>
          <p:nvPr/>
        </p:nvSpPr>
        <p:spPr>
          <a:xfrm>
            <a:off x="6565392" y="2240280"/>
            <a:ext cx="411480" cy="411480"/>
          </a:xfrm>
          <a:prstGeom prst="roundRect">
            <a:avLst/>
          </a:prstGeom>
          <a:solidFill>
            <a:srgbClr val="ED8241"/>
          </a:solidFill>
          <a:ln w="12700">
            <a:solidFill>
              <a:srgbClr val="ED8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3</a:t>
            </a:r>
          </a:p>
        </p:txBody>
      </p:sp>
      <p:sp>
        <p:nvSpPr>
          <p:cNvPr id="53" name="TextBox 52">
            <a:extLst>
              <a:ext uri="{FF2B5EF4-FFF2-40B4-BE49-F238E27FC236}">
                <a16:creationId xmlns:a16="http://schemas.microsoft.com/office/drawing/2014/main" id="{D578711C-7717-B826-305F-6579913D390A}"/>
              </a:ext>
            </a:extLst>
          </p:cNvPr>
          <p:cNvSpPr txBox="1"/>
          <p:nvPr/>
        </p:nvSpPr>
        <p:spPr>
          <a:xfrm>
            <a:off x="7086600" y="2212848"/>
            <a:ext cx="1417320" cy="502920"/>
          </a:xfrm>
          <a:prstGeom prst="rect">
            <a:avLst/>
          </a:prstGeom>
          <a:noFill/>
        </p:spPr>
        <p:txBody>
          <a:bodyPr wrap="square">
            <a:spAutoFit/>
          </a:bodyPr>
          <a:lstStyle/>
          <a:p>
            <a:pPr algn="ctr">
              <a:defRPr sz="1600" b="1">
                <a:solidFill>
                  <a:srgbClr val="1E3040"/>
                </a:solidFill>
              </a:defRPr>
            </a:pPr>
            <a:r>
              <a:t>Decision</a:t>
            </a:r>
            <a:br/>
            <a:r>
              <a:t>support</a:t>
            </a:r>
          </a:p>
        </p:txBody>
      </p:sp>
      <p:sp>
        <p:nvSpPr>
          <p:cNvPr id="54" name="TextBox 53">
            <a:extLst>
              <a:ext uri="{FF2B5EF4-FFF2-40B4-BE49-F238E27FC236}">
                <a16:creationId xmlns:a16="http://schemas.microsoft.com/office/drawing/2014/main" id="{13120260-FFE9-7BCF-1F7B-A37FF639006A}"/>
              </a:ext>
            </a:extLst>
          </p:cNvPr>
          <p:cNvSpPr txBox="1"/>
          <p:nvPr/>
        </p:nvSpPr>
        <p:spPr>
          <a:xfrm>
            <a:off x="6629400" y="2971800"/>
            <a:ext cx="1874519" cy="411480"/>
          </a:xfrm>
          <a:prstGeom prst="rect">
            <a:avLst/>
          </a:prstGeom>
          <a:noFill/>
        </p:spPr>
        <p:txBody>
          <a:bodyPr wrap="square">
            <a:spAutoFit/>
          </a:bodyPr>
          <a:lstStyle/>
          <a:p>
            <a:pPr algn="ctr">
              <a:defRPr sz="980" b="0">
                <a:solidFill>
                  <a:srgbClr val="5C6A74"/>
                </a:solidFill>
              </a:defRPr>
            </a:pPr>
            <a:r>
              <a:t>which populations, sites, countries</a:t>
            </a:r>
            <a:br>
              <a:rPr/>
            </a:br>
            <a:r>
              <a:t>and actions?</a:t>
            </a:r>
          </a:p>
        </p:txBody>
      </p:sp>
      <p:cxnSp>
        <p:nvCxnSpPr>
          <p:cNvPr id="55" name="Connector 22">
            <a:extLst>
              <a:ext uri="{FF2B5EF4-FFF2-40B4-BE49-F238E27FC236}">
                <a16:creationId xmlns:a16="http://schemas.microsoft.com/office/drawing/2014/main" id="{6D9DAF07-F6BF-6F05-6A2F-A510E67148CA}"/>
              </a:ext>
            </a:extLst>
          </p:cNvPr>
          <p:cNvCxnSpPr/>
          <p:nvPr/>
        </p:nvCxnSpPr>
        <p:spPr>
          <a:xfrm>
            <a:off x="8732520" y="2907792"/>
            <a:ext cx="457200" cy="0"/>
          </a:xfrm>
          <a:prstGeom prst="line">
            <a:avLst/>
          </a:prstGeom>
          <a:ln w="25400">
            <a:solidFill>
              <a:srgbClr val="0084A0"/>
            </a:solidFill>
          </a:ln>
        </p:spPr>
        <p:style>
          <a:lnRef idx="2">
            <a:schemeClr val="accent1"/>
          </a:lnRef>
          <a:fillRef idx="0">
            <a:schemeClr val="accent1"/>
          </a:fillRef>
          <a:effectRef idx="1">
            <a:schemeClr val="accent1"/>
          </a:effectRef>
          <a:fontRef idx="minor">
            <a:schemeClr val="tx1"/>
          </a:fontRef>
        </p:style>
      </p:cxnSp>
      <p:sp>
        <p:nvSpPr>
          <p:cNvPr id="56" name="Rounded Rectangle 55">
            <a:extLst>
              <a:ext uri="{FF2B5EF4-FFF2-40B4-BE49-F238E27FC236}">
                <a16:creationId xmlns:a16="http://schemas.microsoft.com/office/drawing/2014/main" id="{4969A2E2-D044-C7E4-E7C7-B92AF41D6DA2}"/>
              </a:ext>
            </a:extLst>
          </p:cNvPr>
          <p:cNvSpPr/>
          <p:nvPr/>
        </p:nvSpPr>
        <p:spPr>
          <a:xfrm>
            <a:off x="9189719" y="2057400"/>
            <a:ext cx="2331720" cy="1691640"/>
          </a:xfrm>
          <a:prstGeom prst="roundRect">
            <a:avLst/>
          </a:prstGeom>
          <a:solidFill>
            <a:srgbClr val="FFFFFF"/>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ounded Rectangle 56">
            <a:extLst>
              <a:ext uri="{FF2B5EF4-FFF2-40B4-BE49-F238E27FC236}">
                <a16:creationId xmlns:a16="http://schemas.microsoft.com/office/drawing/2014/main" id="{C99599E9-1C22-24B6-0C95-A4B08776EB46}"/>
              </a:ext>
            </a:extLst>
          </p:cNvPr>
          <p:cNvSpPr/>
          <p:nvPr/>
        </p:nvSpPr>
        <p:spPr>
          <a:xfrm>
            <a:off x="9354311" y="2240280"/>
            <a:ext cx="411480" cy="411480"/>
          </a:xfrm>
          <a:prstGeom prst="roundRect">
            <a:avLst/>
          </a:prstGeom>
          <a:solidFill>
            <a:srgbClr val="3E7CB4"/>
          </a:solidFill>
          <a:ln w="12700">
            <a:solidFill>
              <a:srgbClr val="3E7CB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4</a:t>
            </a:r>
          </a:p>
        </p:txBody>
      </p:sp>
      <p:sp>
        <p:nvSpPr>
          <p:cNvPr id="58" name="TextBox 57">
            <a:extLst>
              <a:ext uri="{FF2B5EF4-FFF2-40B4-BE49-F238E27FC236}">
                <a16:creationId xmlns:a16="http://schemas.microsoft.com/office/drawing/2014/main" id="{566AC8EE-3AF5-5333-7F6A-C8709C4F1A13}"/>
              </a:ext>
            </a:extLst>
          </p:cNvPr>
          <p:cNvSpPr txBox="1"/>
          <p:nvPr/>
        </p:nvSpPr>
        <p:spPr>
          <a:xfrm>
            <a:off x="9875519" y="2212848"/>
            <a:ext cx="1417320" cy="502920"/>
          </a:xfrm>
          <a:prstGeom prst="rect">
            <a:avLst/>
          </a:prstGeom>
          <a:noFill/>
        </p:spPr>
        <p:txBody>
          <a:bodyPr wrap="square">
            <a:spAutoFit/>
          </a:bodyPr>
          <a:lstStyle/>
          <a:p>
            <a:pPr algn="ctr">
              <a:defRPr sz="1600" b="1">
                <a:solidFill>
                  <a:srgbClr val="1E3040"/>
                </a:solidFill>
              </a:defRPr>
            </a:pPr>
            <a:r>
              <a:t>Coordinated</a:t>
            </a:r>
            <a:br/>
            <a:r>
              <a:t>action</a:t>
            </a:r>
          </a:p>
        </p:txBody>
      </p:sp>
      <p:sp>
        <p:nvSpPr>
          <p:cNvPr id="59" name="TextBox 58">
            <a:extLst>
              <a:ext uri="{FF2B5EF4-FFF2-40B4-BE49-F238E27FC236}">
                <a16:creationId xmlns:a16="http://schemas.microsoft.com/office/drawing/2014/main" id="{3DD4AE9F-D414-9954-9F74-52E98D32AF6C}"/>
              </a:ext>
            </a:extLst>
          </p:cNvPr>
          <p:cNvSpPr txBox="1"/>
          <p:nvPr/>
        </p:nvSpPr>
        <p:spPr>
          <a:xfrm>
            <a:off x="9418320" y="2887943"/>
            <a:ext cx="1874519" cy="411480"/>
          </a:xfrm>
          <a:prstGeom prst="rect">
            <a:avLst/>
          </a:prstGeom>
          <a:noFill/>
        </p:spPr>
        <p:txBody>
          <a:bodyPr wrap="square">
            <a:spAutoFit/>
          </a:bodyPr>
          <a:lstStyle/>
          <a:p>
            <a:pPr algn="ctr">
              <a:defRPr sz="980" b="0">
                <a:solidFill>
                  <a:srgbClr val="5C6A74"/>
                </a:solidFill>
              </a:defRPr>
            </a:pPr>
            <a:r>
              <a:t>protect · restore · manage · monitor</a:t>
            </a:r>
          </a:p>
        </p:txBody>
      </p:sp>
      <p:sp>
        <p:nvSpPr>
          <p:cNvPr id="60" name="TextBox 59">
            <a:extLst>
              <a:ext uri="{FF2B5EF4-FFF2-40B4-BE49-F238E27FC236}">
                <a16:creationId xmlns:a16="http://schemas.microsoft.com/office/drawing/2014/main" id="{2C1EB04E-54EB-DB18-40C1-5E3907900ECC}"/>
              </a:ext>
            </a:extLst>
          </p:cNvPr>
          <p:cNvSpPr txBox="1"/>
          <p:nvPr/>
        </p:nvSpPr>
        <p:spPr>
          <a:xfrm>
            <a:off x="576072" y="6345936"/>
            <a:ext cx="4937760" cy="152349"/>
          </a:xfrm>
          <a:prstGeom prst="rect">
            <a:avLst/>
          </a:prstGeom>
          <a:noFill/>
        </p:spPr>
        <p:txBody>
          <a:bodyPr wrap="square" lIns="18288" tIns="18288" rIns="18288" bIns="18288">
            <a:spAutoFit/>
          </a:bodyPr>
          <a:lstStyle/>
          <a:p>
            <a:pPr algn="l">
              <a:defRPr sz="750" b="0" i="0">
                <a:solidFill>
                  <a:srgbClr val="0086AA"/>
                </a:solidFill>
                <a:latin typeface="Arial"/>
              </a:defRPr>
            </a:pPr>
            <a:r>
              <a:t>CMS Atlas of Animal Migration | AEWA</a:t>
            </a:r>
          </a:p>
        </p:txBody>
      </p:sp>
      <p:sp>
        <p:nvSpPr>
          <p:cNvPr id="61" name="TextBox 60">
            <a:extLst>
              <a:ext uri="{FF2B5EF4-FFF2-40B4-BE49-F238E27FC236}">
                <a16:creationId xmlns:a16="http://schemas.microsoft.com/office/drawing/2014/main" id="{325AD46B-AC40-55FD-216C-5761A496D6CD}"/>
              </a:ext>
            </a:extLst>
          </p:cNvPr>
          <p:cNvSpPr txBox="1"/>
          <p:nvPr/>
        </p:nvSpPr>
        <p:spPr>
          <a:xfrm>
            <a:off x="1051560" y="4480560"/>
            <a:ext cx="9966960" cy="707886"/>
          </a:xfrm>
          <a:prstGeom prst="rect">
            <a:avLst/>
          </a:prstGeom>
          <a:noFill/>
        </p:spPr>
        <p:txBody>
          <a:bodyPr wrap="square" lIns="91440" tIns="45720" rIns="91440" bIns="45720" anchor="t">
            <a:spAutoFit/>
          </a:bodyPr>
          <a:lstStyle/>
          <a:p>
            <a:pPr algn="ctr">
              <a:defRPr sz="2000" b="1">
                <a:solidFill>
                  <a:srgbClr val="1E3040"/>
                </a:solidFill>
              </a:defRPr>
            </a:pPr>
            <a:r>
              <a:rPr lang="nl-NL" dirty="0"/>
              <a:t>The Atlas should c</a:t>
            </a:r>
            <a:r>
              <a:rPr dirty="0" err="1"/>
              <a:t>larify</a:t>
            </a:r>
            <a:r>
              <a:rPr dirty="0"/>
              <a:t> what </a:t>
            </a:r>
            <a:r>
              <a:rPr lang="nl-NL" dirty="0"/>
              <a:t>migration movements</a:t>
            </a:r>
            <a:r>
              <a:rPr dirty="0"/>
              <a:t> mean for conservation decisions across border</a:t>
            </a:r>
            <a:r>
              <a:rPr lang="nl-NL" dirty="0"/>
              <a:t>s. </a:t>
            </a:r>
            <a:endParaRPr dirty="0"/>
          </a:p>
        </p:txBody>
      </p:sp>
    </p:spTree>
    <p:extLst>
      <p:ext uri="{BB962C8B-B14F-4D97-AF65-F5344CB8AC3E}">
        <p14:creationId xmlns:p14="http://schemas.microsoft.com/office/powerpoint/2010/main" val="722400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A889CCF-0CF9-F4C6-4D69-FFA48B06860A}"/>
              </a:ext>
            </a:extLst>
          </p:cNvPr>
          <p:cNvSpPr>
            <a:spLocks noGrp="1"/>
          </p:cNvSpPr>
          <p:nvPr>
            <p:ph type="body" sz="quarter" idx="10"/>
          </p:nvPr>
        </p:nvSpPr>
        <p:spPr/>
        <p:txBody>
          <a:bodyPr/>
          <a:lstStyle/>
          <a:p>
            <a:r>
              <a:rPr lang="nl-NL" dirty="0" err="1">
                <a:cs typeface="Rubik"/>
              </a:rPr>
              <a:t>Thank</a:t>
            </a:r>
            <a:r>
              <a:rPr lang="nl-NL" dirty="0">
                <a:cs typeface="Rubik"/>
              </a:rPr>
              <a:t> </a:t>
            </a:r>
            <a:r>
              <a:rPr lang="nl-NL" dirty="0" err="1">
                <a:cs typeface="Rubik"/>
              </a:rPr>
              <a:t>you</a:t>
            </a:r>
            <a:r>
              <a:rPr lang="nl-NL" dirty="0">
                <a:cs typeface="Rubik"/>
              </a:rPr>
              <a:t> </a:t>
            </a:r>
            <a:r>
              <a:rPr lang="nl-NL" dirty="0" err="1">
                <a:cs typeface="Rubik"/>
              </a:rPr>
              <a:t>for</a:t>
            </a:r>
            <a:r>
              <a:rPr lang="nl-NL" dirty="0">
                <a:cs typeface="Rubik"/>
              </a:rPr>
              <a:t> </a:t>
            </a:r>
            <a:r>
              <a:rPr lang="nl-NL" dirty="0" err="1">
                <a:cs typeface="Rubik"/>
              </a:rPr>
              <a:t>your</a:t>
            </a:r>
            <a:r>
              <a:rPr lang="nl-NL" dirty="0">
                <a:cs typeface="Rubik"/>
              </a:rPr>
              <a:t> attention!</a:t>
            </a:r>
            <a:endParaRPr lang="nl-NL" dirty="0"/>
          </a:p>
        </p:txBody>
      </p:sp>
      <p:pic>
        <p:nvPicPr>
          <p:cNvPr id="10" name="Picture 9" descr="A blue flag with yellow stars&#10;&#10;Description automatically generated">
            <a:extLst>
              <a:ext uri="{FF2B5EF4-FFF2-40B4-BE49-F238E27FC236}">
                <a16:creationId xmlns:a16="http://schemas.microsoft.com/office/drawing/2014/main" id="{AA10944B-51A0-00CD-D774-034182092B1C}"/>
              </a:ext>
            </a:extLst>
          </p:cNvPr>
          <p:cNvPicPr>
            <a:picLocks noChangeAspect="1"/>
          </p:cNvPicPr>
          <p:nvPr/>
        </p:nvPicPr>
        <p:blipFill>
          <a:blip r:embed="rId3"/>
          <a:stretch>
            <a:fillRect/>
          </a:stretch>
        </p:blipFill>
        <p:spPr>
          <a:xfrm>
            <a:off x="11253741" y="5293274"/>
            <a:ext cx="781739" cy="565029"/>
          </a:xfrm>
          <a:prstGeom prst="rect">
            <a:avLst/>
          </a:prstGeom>
        </p:spPr>
      </p:pic>
      <p:sp>
        <p:nvSpPr>
          <p:cNvPr id="11" name="TextBox 10">
            <a:extLst>
              <a:ext uri="{FF2B5EF4-FFF2-40B4-BE49-F238E27FC236}">
                <a16:creationId xmlns:a16="http://schemas.microsoft.com/office/drawing/2014/main" id="{7E058A0E-2569-5DAE-B7B5-655B64378173}"/>
              </a:ext>
            </a:extLst>
          </p:cNvPr>
          <p:cNvSpPr txBox="1">
            <a:spLocks noGrp="1" noRot="1" noMove="1" noResize="1" noEditPoints="1" noAdjustHandles="1" noChangeArrowheads="1" noChangeShapeType="1"/>
          </p:cNvSpPr>
          <p:nvPr/>
        </p:nvSpPr>
        <p:spPr>
          <a:xfrm>
            <a:off x="10371437" y="5923006"/>
            <a:ext cx="1664043" cy="999697"/>
          </a:xfrm>
          <a:prstGeom prst="rect">
            <a:avLst/>
          </a:prstGeom>
        </p:spPr>
        <p:txBody>
          <a:bodyPr wrap="square" lIns="0" tIns="0" rIns="0" bIns="0" rtlCol="0">
            <a:spAutoFit/>
          </a:bodyPr>
          <a:lstStyle/>
          <a:p>
            <a:pPr algn="r"/>
            <a:r>
              <a:rPr lang="en-US" sz="800" b="0" i="1">
                <a:effectLst/>
                <a:latin typeface="Calibri Light" panose="020F0302020204030204" pitchFamily="34" charset="0"/>
                <a:cs typeface="Calibri Light" panose="020F0302020204030204" pitchFamily="34" charset="0"/>
              </a:rPr>
              <a:t>Funded by the European Union. </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Views and opinions expressed are </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however those of the author(s) only and </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do not necessarily reflect those of </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the European Union or CINEA. </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Neither the European Union nor</a:t>
            </a:r>
            <a:endParaRPr lang="en-US" sz="800" i="1">
              <a:effectLst/>
              <a:latin typeface="Calibri Light" panose="020F0302020204030204" pitchFamily="34" charset="0"/>
              <a:cs typeface="Calibri Light" panose="020F0302020204030204" pitchFamily="34" charset="0"/>
            </a:endParaRPr>
          </a:p>
          <a:p>
            <a:pPr algn="r"/>
            <a:r>
              <a:rPr lang="en-US" sz="800" b="0" i="1">
                <a:effectLst/>
                <a:latin typeface="Calibri Light" panose="020F0302020204030204" pitchFamily="34" charset="0"/>
                <a:cs typeface="Calibri Light" panose="020F0302020204030204" pitchFamily="34" charset="0"/>
              </a:rPr>
              <a:t>CINEA can be held responsible for them</a:t>
            </a:r>
            <a:endParaRPr lang="en-US" sz="800" i="1">
              <a:effectLst/>
              <a:latin typeface="Calibri Light" panose="020F0302020204030204" pitchFamily="34" charset="0"/>
              <a:cs typeface="Calibri Light" panose="020F0302020204030204" pitchFamily="34" charset="0"/>
            </a:endParaRPr>
          </a:p>
          <a:p>
            <a:pPr algn="l">
              <a:lnSpc>
                <a:spcPct val="120000"/>
              </a:lnSpc>
            </a:pPr>
            <a:endParaRPr lang="nl-NL" sz="800" err="1">
              <a:solidFill>
                <a:schemeClr val="tx2"/>
              </a:solidFill>
              <a:latin typeface="Calibri Light" panose="020F0302020204030204" pitchFamily="34" charset="0"/>
              <a:cs typeface="Calibri Light" panose="020F0302020204030204" pitchFamily="34" charset="0"/>
            </a:endParaRPr>
          </a:p>
        </p:txBody>
      </p:sp>
      <p:sp>
        <p:nvSpPr>
          <p:cNvPr id="7" name="Text Placeholder 6">
            <a:extLst>
              <a:ext uri="{FF2B5EF4-FFF2-40B4-BE49-F238E27FC236}">
                <a16:creationId xmlns:a16="http://schemas.microsoft.com/office/drawing/2014/main" id="{EE5B8CE3-5588-35EB-E605-E96EABCB9E42}"/>
              </a:ext>
            </a:extLst>
          </p:cNvPr>
          <p:cNvSpPr>
            <a:spLocks noGrp="1"/>
          </p:cNvSpPr>
          <p:nvPr>
            <p:ph type="body" sz="quarter" idx="21"/>
          </p:nvPr>
        </p:nvSpPr>
        <p:spPr/>
        <p:txBody>
          <a:bodyPr>
            <a:normAutofit lnSpcReduction="10000"/>
          </a:bodyPr>
          <a:lstStyle/>
          <a:p>
            <a:r>
              <a:rPr lang="en-US" dirty="0" err="1"/>
              <a:t>Luca.guitink@wetlands.org</a:t>
            </a:r>
            <a:endParaRPr lang="en-US" dirty="0"/>
          </a:p>
        </p:txBody>
      </p:sp>
      <p:pic>
        <p:nvPicPr>
          <p:cNvPr id="12" name="Picture Placeholder 11">
            <a:extLst>
              <a:ext uri="{FF2B5EF4-FFF2-40B4-BE49-F238E27FC236}">
                <a16:creationId xmlns:a16="http://schemas.microsoft.com/office/drawing/2014/main" id="{D5BD18B1-0288-35AD-D784-CFF8D3FE6E3C}"/>
              </a:ext>
            </a:extLst>
          </p:cNvPr>
          <p:cNvPicPr>
            <a:picLocks noGrp="1" noChangeAspect="1"/>
          </p:cNvPicPr>
          <p:nvPr>
            <p:ph type="pic" sz="quarter" idx="20"/>
          </p:nvPr>
        </p:nvPicPr>
        <p:blipFill>
          <a:blip r:embed="rId4"/>
          <a:srcRect l="7526" r="32360"/>
          <a:stretch>
            <a:fillRect/>
          </a:stretch>
        </p:blipFill>
        <p:spPr>
          <a:xfrm>
            <a:off x="5987753" y="-21846"/>
            <a:ext cx="6204247" cy="6879846"/>
          </a:xfrm>
          <a:custGeom>
            <a:avLst/>
            <a:gdLst>
              <a:gd name="connsiteX0" fmla="*/ 174992 w 6204247"/>
              <a:gd name="connsiteY0" fmla="*/ 0 h 6879846"/>
              <a:gd name="connsiteX1" fmla="*/ 6204247 w 6204247"/>
              <a:gd name="connsiteY1" fmla="*/ 0 h 6879846"/>
              <a:gd name="connsiteX2" fmla="*/ 6204247 w 6204247"/>
              <a:gd name="connsiteY2" fmla="*/ 6879846 h 6879846"/>
              <a:gd name="connsiteX3" fmla="*/ 2089152 w 6204247"/>
              <a:gd name="connsiteY3" fmla="*/ 6879846 h 6879846"/>
              <a:gd name="connsiteX4" fmla="*/ 2090706 w 6204247"/>
              <a:gd name="connsiteY4" fmla="*/ 6800233 h 6879846"/>
              <a:gd name="connsiteX5" fmla="*/ 2009819 w 6204247"/>
              <a:gd name="connsiteY5" fmla="*/ 6287407 h 6879846"/>
              <a:gd name="connsiteX6" fmla="*/ 1404932 w 6204247"/>
              <a:gd name="connsiteY6" fmla="*/ 5430279 h 6879846"/>
              <a:gd name="connsiteX7" fmla="*/ 1231315 w 6204247"/>
              <a:gd name="connsiteY7" fmla="*/ 5335083 h 6879846"/>
              <a:gd name="connsiteX8" fmla="*/ 1200899 w 6204247"/>
              <a:gd name="connsiteY8" fmla="*/ 5323970 h 6879846"/>
              <a:gd name="connsiteX9" fmla="*/ 1332666 w 6204247"/>
              <a:gd name="connsiteY9" fmla="*/ 5103514 h 6879846"/>
              <a:gd name="connsiteX10" fmla="*/ 1546825 w 6204247"/>
              <a:gd name="connsiteY10" fmla="*/ 4499932 h 6879846"/>
              <a:gd name="connsiteX11" fmla="*/ 827217 w 6204247"/>
              <a:gd name="connsiteY11" fmla="*/ 3509661 h 6879846"/>
              <a:gd name="connsiteX12" fmla="*/ 277344 w 6204247"/>
              <a:gd name="connsiteY12" fmla="*/ 3161733 h 6879846"/>
              <a:gd name="connsiteX13" fmla="*/ 190119 w 6204247"/>
              <a:gd name="connsiteY13" fmla="*/ 2588388 h 6879846"/>
              <a:gd name="connsiteX14" fmla="*/ 594027 w 6204247"/>
              <a:gd name="connsiteY14" fmla="*/ 2258885 h 6879846"/>
              <a:gd name="connsiteX15" fmla="*/ 417808 w 6204247"/>
              <a:gd name="connsiteY15" fmla="*/ 1676130 h 6879846"/>
              <a:gd name="connsiteX16" fmla="*/ 113502 w 6204247"/>
              <a:gd name="connsiteY16" fmla="*/ 1117877 h 6879846"/>
              <a:gd name="connsiteX17" fmla="*/ 175975 w 6204247"/>
              <a:gd name="connsiteY17" fmla="*/ 563742 h 6879846"/>
              <a:gd name="connsiteX18" fmla="*/ 59085 w 6204247"/>
              <a:gd name="connsiteY18" fmla="*/ 482199 h 6879846"/>
              <a:gd name="connsiteX19" fmla="*/ 100733 w 6204247"/>
              <a:gd name="connsiteY19" fmla="*/ 90559 h 6879846"/>
              <a:gd name="connsiteX20" fmla="*/ 174992 w 6204247"/>
              <a:gd name="connsiteY20" fmla="*/ 0 h 687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4247" h="6879846">
                <a:moveTo>
                  <a:pt x="174992" y="0"/>
                </a:moveTo>
                <a:lnTo>
                  <a:pt x="6204247" y="0"/>
                </a:lnTo>
                <a:lnTo>
                  <a:pt x="6204247" y="6879846"/>
                </a:lnTo>
                <a:lnTo>
                  <a:pt x="2089152" y="6879846"/>
                </a:lnTo>
                <a:lnTo>
                  <a:pt x="2090706" y="6800233"/>
                </a:lnTo>
                <a:cubicBezTo>
                  <a:pt x="2085354" y="6622834"/>
                  <a:pt x="2054818" y="6444444"/>
                  <a:pt x="2009819" y="6287407"/>
                </a:cubicBezTo>
                <a:cubicBezTo>
                  <a:pt x="1889820" y="5866190"/>
                  <a:pt x="1664519" y="5596807"/>
                  <a:pt x="1404932" y="5430279"/>
                </a:cubicBezTo>
                <a:cubicBezTo>
                  <a:pt x="1348683" y="5393851"/>
                  <a:pt x="1290794" y="5362111"/>
                  <a:pt x="1231315" y="5335083"/>
                </a:cubicBezTo>
                <a:lnTo>
                  <a:pt x="1200899" y="5323970"/>
                </a:lnTo>
                <a:lnTo>
                  <a:pt x="1332666" y="5103514"/>
                </a:lnTo>
                <a:cubicBezTo>
                  <a:pt x="1442459" y="4911908"/>
                  <a:pt x="1533663" y="4716236"/>
                  <a:pt x="1546825" y="4499932"/>
                </a:cubicBezTo>
                <a:cubicBezTo>
                  <a:pt x="1572363" y="4078891"/>
                  <a:pt x="1213051" y="3721750"/>
                  <a:pt x="827217" y="3509661"/>
                </a:cubicBezTo>
                <a:cubicBezTo>
                  <a:pt x="635675" y="3404401"/>
                  <a:pt x="426649" y="3316585"/>
                  <a:pt x="277344" y="3161733"/>
                </a:cubicBezTo>
                <a:cubicBezTo>
                  <a:pt x="128040" y="3006881"/>
                  <a:pt x="58103" y="2756373"/>
                  <a:pt x="190119" y="2588388"/>
                </a:cubicBezTo>
                <a:cubicBezTo>
                  <a:pt x="296990" y="2452353"/>
                  <a:pt x="504837" y="2406092"/>
                  <a:pt x="594027" y="2258885"/>
                </a:cubicBezTo>
                <a:cubicBezTo>
                  <a:pt x="707380" y="2071494"/>
                  <a:pt x="568684" y="1838823"/>
                  <a:pt x="417808" y="1676130"/>
                </a:cubicBezTo>
                <a:cubicBezTo>
                  <a:pt x="266932" y="1513437"/>
                  <a:pt x="86392" y="1332515"/>
                  <a:pt x="113502" y="1117877"/>
                </a:cubicBezTo>
                <a:cubicBezTo>
                  <a:pt x="138256" y="923234"/>
                  <a:pt x="323707" y="701344"/>
                  <a:pt x="175975" y="563742"/>
                </a:cubicBezTo>
                <a:cubicBezTo>
                  <a:pt x="141399" y="531595"/>
                  <a:pt x="94054" y="513954"/>
                  <a:pt x="59085" y="482199"/>
                </a:cubicBezTo>
                <a:cubicBezTo>
                  <a:pt x="-50732" y="382623"/>
                  <a:pt x="9775" y="205817"/>
                  <a:pt x="100733" y="90559"/>
                </a:cubicBezTo>
                <a:cubicBezTo>
                  <a:pt x="124307" y="60373"/>
                  <a:pt x="150043" y="30578"/>
                  <a:pt x="174992" y="0"/>
                </a:cubicBezTo>
                <a:close/>
              </a:path>
            </a:pathLst>
          </a:custGeom>
          <a:solidFill>
            <a:srgbClr val="0781AE">
              <a:lumMod val="20000"/>
              <a:lumOff val="80000"/>
            </a:srgbClr>
          </a:solidFill>
        </p:spPr>
      </p:pic>
      <p:sp>
        <p:nvSpPr>
          <p:cNvPr id="8" name="TextBox 7">
            <a:extLst>
              <a:ext uri="{FF2B5EF4-FFF2-40B4-BE49-F238E27FC236}">
                <a16:creationId xmlns:a16="http://schemas.microsoft.com/office/drawing/2014/main" id="{B5E8CAE6-9E7D-884B-12D5-0B9AAC25FF14}"/>
              </a:ext>
            </a:extLst>
          </p:cNvPr>
          <p:cNvSpPr txBox="1"/>
          <p:nvPr/>
        </p:nvSpPr>
        <p:spPr>
          <a:xfrm>
            <a:off x="10641023" y="6605946"/>
            <a:ext cx="2322285" cy="189604"/>
          </a:xfrm>
          <a:prstGeom prst="rect">
            <a:avLst/>
          </a:prstGeom>
        </p:spPr>
        <p:txBody>
          <a:bodyPr wrap="square" lIns="0" tIns="0" rIns="0" bIns="0" rtlCol="0">
            <a:spAutoFit/>
          </a:bodyPr>
          <a:lstStyle/>
          <a:p>
            <a:pPr algn="l">
              <a:lnSpc>
                <a:spcPct val="120000"/>
              </a:lnSpc>
            </a:pPr>
            <a:r>
              <a:rPr lang="en-US" sz="1100" i="1" dirty="0">
                <a:solidFill>
                  <a:schemeClr val="tx2"/>
                </a:solidFill>
              </a:rPr>
              <a:t>Photo by Sergey </a:t>
            </a:r>
            <a:r>
              <a:rPr lang="en-US" sz="1100" i="1" dirty="0" err="1">
                <a:solidFill>
                  <a:schemeClr val="tx2"/>
                </a:solidFill>
              </a:rPr>
              <a:t>Dereliev</a:t>
            </a:r>
            <a:endParaRPr lang="en-US" sz="1100" i="1" dirty="0">
              <a:solidFill>
                <a:schemeClr val="tx2"/>
              </a:solidFill>
            </a:endParaRPr>
          </a:p>
        </p:txBody>
      </p:sp>
    </p:spTree>
    <p:extLst>
      <p:ext uri="{BB962C8B-B14F-4D97-AF65-F5344CB8AC3E}">
        <p14:creationId xmlns:p14="http://schemas.microsoft.com/office/powerpoint/2010/main" val="1941132195"/>
      </p:ext>
    </p:extLst>
  </p:cSld>
  <p:clrMapOvr>
    <a:masterClrMapping/>
  </p:clrMapOvr>
</p:sld>
</file>

<file path=ppt/theme/theme1.xml><?xml version="1.0" encoding="utf-8"?>
<a:theme xmlns:a="http://schemas.openxmlformats.org/drawingml/2006/main" name="Office Theme">
  <a:themeElements>
    <a:clrScheme name="Aangepast 10">
      <a:dk1>
        <a:srgbClr val="000000"/>
      </a:dk1>
      <a:lt1>
        <a:srgbClr val="FFFFFF"/>
      </a:lt1>
      <a:dk2>
        <a:srgbClr val="575757"/>
      </a:dk2>
      <a:lt2>
        <a:srgbClr val="EAEAEA"/>
      </a:lt2>
      <a:accent1>
        <a:srgbClr val="0781AE"/>
      </a:accent1>
      <a:accent2>
        <a:srgbClr val="BED246"/>
      </a:accent2>
      <a:accent3>
        <a:srgbClr val="F26419"/>
      </a:accent3>
      <a:accent4>
        <a:srgbClr val="F4BFDB"/>
      </a:accent4>
      <a:accent5>
        <a:srgbClr val="006F97"/>
      </a:accent5>
      <a:accent6>
        <a:srgbClr val="889D20"/>
      </a:accent6>
      <a:hlink>
        <a:srgbClr val="0680AE"/>
      </a:hlink>
      <a:folHlink>
        <a:srgbClr val="006E61"/>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108000" tIns="108000" rIns="108000" bIns="108000" rtlCol="0" anchor="ctr"/>
      <a:lstStyle>
        <a:defPPr algn="l">
          <a:spcAft>
            <a:spcPts val="120"/>
          </a:spcAft>
          <a:defRPr sz="1600" dirty="0"/>
        </a:defPPr>
      </a:lstStyle>
      <a:style>
        <a:lnRef idx="2">
          <a:schemeClr val="accent1">
            <a:shade val="15000"/>
          </a:schemeClr>
        </a:lnRef>
        <a:fillRef idx="1">
          <a:schemeClr val="accent1"/>
        </a:fillRef>
        <a:effectRef idx="0">
          <a:schemeClr val="accent1"/>
        </a:effectRef>
        <a:fontRef idx="minor">
          <a:schemeClr val="lt1"/>
        </a:fontRef>
      </a:style>
    </a:spDef>
    <a:lnDef>
      <a:spPr>
        <a:ln w="15875">
          <a:solidFill>
            <a:schemeClr val="accent1"/>
          </a:solidFill>
        </a:ln>
      </a:spPr>
      <a:bodyPr/>
      <a:lstStyle/>
      <a:style>
        <a:lnRef idx="2">
          <a:schemeClr val="accent1"/>
        </a:lnRef>
        <a:fillRef idx="0">
          <a:schemeClr val="accent1"/>
        </a:fillRef>
        <a:effectRef idx="1">
          <a:schemeClr val="accent1"/>
        </a:effectRef>
        <a:fontRef idx="minor">
          <a:schemeClr val="tx1"/>
        </a:fontRef>
      </a:style>
    </a:lnDef>
    <a:txDef>
      <a:spPr/>
      <a:bodyPr wrap="square" lIns="0" tIns="0" rIns="0" bIns="0" rtlCol="0">
        <a:spAutoFit/>
      </a:bodyPr>
      <a:lstStyle>
        <a:defPPr algn="l">
          <a:lnSpc>
            <a:spcPct val="120000"/>
          </a:lnSpc>
          <a:defRPr sz="1600" dirty="0" err="1" smtClean="0">
            <a:solidFill>
              <a:schemeClr val="tx2"/>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b50396-0b06-45c1-b28e-46f86d566a10">
      <Terms xmlns="http://schemas.microsoft.com/office/infopath/2007/PartnerControls"/>
    </lcf76f155ced4ddcb4097134ff3c332f>
    <TaxCatchAll xmlns="985ec44e-1bab-4c0b-9df0-6ba128686fc9" xsi:nil="true"/>
    <_Flow_SignoffStatus xmlns="a7b50396-0b06-45c1-b28e-46f86d566a10" xsi:nil="true"/>
    <MariaJoseOrtiz xmlns="a7b50396-0b06-45c1-b28e-46f86d566a10" xsi:nil="true"/>
    <Notes xmlns="a7b50396-0b06-45c1-b28e-46f86d566a10" xsi:nil="true"/>
    <Sent xmlns="a7b50396-0b06-45c1-b28e-46f86d566a10" xsi:nil="true"/>
    <TaxKeywordTaxHTField xmlns="c15478a5-0be8-4f5d-8383-b307d5ba8bf6">
      <Terms xmlns="http://schemas.microsoft.com/office/infopath/2007/PartnerControls"/>
    </TaxKeywordTaxHTField>
    <Reviewer xmlns="a7b50396-0b06-45c1-b28e-46f86d566a10" xsi:nil="true"/>
    <Pre_x002d_selection xmlns="a7b50396-0b06-45c1-b28e-46f86d566a10">true</Pre_x002d_selection>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929416AA0540C42B015682282C961AD" ma:contentTypeVersion="26" ma:contentTypeDescription="Create a new document." ma:contentTypeScope="" ma:versionID="47dc61ab317353d60b715991229a0ae3">
  <xsd:schema xmlns:xsd="http://www.w3.org/2001/XMLSchema" xmlns:xs="http://www.w3.org/2001/XMLSchema" xmlns:p="http://schemas.microsoft.com/office/2006/metadata/properties" xmlns:ns2="a7b50396-0b06-45c1-b28e-46f86d566a10" xmlns:ns3="985ec44e-1bab-4c0b-9df0-6ba128686fc9" xmlns:ns4="c15478a5-0be8-4f5d-8383-b307d5ba8bf6" targetNamespace="http://schemas.microsoft.com/office/2006/metadata/properties" ma:root="true" ma:fieldsID="e190ff0a98fc56d42afe2329c6bdca7e" ns2:_="" ns3:_="" ns4:_="">
    <xsd:import namespace="a7b50396-0b06-45c1-b28e-46f86d566a10"/>
    <xsd:import namespace="985ec44e-1bab-4c0b-9df0-6ba128686fc9"/>
    <xsd:import namespace="c15478a5-0be8-4f5d-8383-b307d5ba8bf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4:SharedWithUsers" minOccurs="0"/>
                <xsd:element ref="ns4:SharedWithDetails" minOccurs="0"/>
                <xsd:element ref="ns4:TaxKeywordTaxHTField" minOccurs="0"/>
                <xsd:element ref="ns2:_Flow_SignoffStatus" minOccurs="0"/>
                <xsd:element ref="ns2:Reviewer" minOccurs="0"/>
                <xsd:element ref="ns2:MariaJoseOrtiz" minOccurs="0"/>
                <xsd:element ref="ns2:MediaServiceObjectDetectorVersions" minOccurs="0"/>
                <xsd:element ref="ns2:Notes" minOccurs="0"/>
                <xsd:element ref="ns2:Sent" minOccurs="0"/>
                <xsd:element ref="ns2:MediaServiceSearchProperties" minOccurs="0"/>
                <xsd:element ref="ns2:MediaServiceBillingMetadata" minOccurs="0"/>
                <xsd:element ref="ns2:Pre_x002d_sel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50396-0b06-45c1-b28e-46f86d566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r" ma:index="24" nillable="true" ma:displayName="Reviewer" ma:format="Dropdown" ma:internalName="Reviewer">
      <xsd:simpleType>
        <xsd:restriction base="dms:Text">
          <xsd:maxLength value="255"/>
        </xsd:restriction>
      </xsd:simpleType>
    </xsd:element>
    <xsd:element name="MariaJoseOrtiz" ma:index="25" nillable="true" ma:displayName="Maria Jose Ortiz" ma:description="REVISED BY AF" ma:format="Dropdown" ma:internalName="MariaJoseOrtiz">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Notes" ma:index="27" nillable="true" ma:displayName="Notes" ma:format="Dropdown" ma:internalName="Notes">
      <xsd:simpleType>
        <xsd:restriction base="dms:Note">
          <xsd:maxLength value="255"/>
        </xsd:restriction>
      </xsd:simpleType>
    </xsd:element>
    <xsd:element name="Sent" ma:index="28" nillable="true" ma:displayName="Sent" ma:format="Dropdown" ma:internalName="Sent">
      <xsd:simpleType>
        <xsd:restriction base="dms:Choice">
          <xsd:enumeration value="Sent"/>
          <xsd:enumeration value="Pending"/>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Pre_x002d_selection" ma:index="31" nillable="true" ma:displayName="Pre-selection" ma:default="1" ma:format="Dropdown" ma:internalName="Pre_x002d_selection">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db64542-7ae3-4878-aafe-ea4cd8782300}"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KeywordTaxHTField" ma:index="22" nillable="true" ma:taxonomy="true" ma:internalName="TaxKeywordTaxHTField" ma:taxonomyFieldName="TaxKeyword" ma:displayName="Enterprise Keywords" ma:fieldId="{23f27201-bee3-471e-b2e7-b64fd8b7ca38}" ma:taxonomyMulti="true" ma:sspId="78175662-8596-484a-92c7-351d01561e22"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328DD3-6A3D-4C39-9699-866196A632CD}">
  <ds:schemaRefs>
    <ds:schemaRef ds:uri="http://schemas.microsoft.com/sharepoint/v3/contenttype/forms"/>
  </ds:schemaRefs>
</ds:datastoreItem>
</file>

<file path=customXml/itemProps2.xml><?xml version="1.0" encoding="utf-8"?>
<ds:datastoreItem xmlns:ds="http://schemas.openxmlformats.org/officeDocument/2006/customXml" ds:itemID="{3AFC4F50-94C6-4534-B9EC-909B22D88CC1}">
  <ds:schemaRefs>
    <ds:schemaRef ds:uri="1c476745-17de-47a3-b2a6-af35ec027eea"/>
    <ds:schemaRef ds:uri="http://purl.org/dc/dcmitype/"/>
    <ds:schemaRef ds:uri="http://schemas.microsoft.com/office/2006/metadata/properties"/>
    <ds:schemaRef ds:uri="http://purl.org/dc/elements/1.1/"/>
    <ds:schemaRef ds:uri="http://schemas.microsoft.com/sharepoint/v3"/>
    <ds:schemaRef ds:uri="http://schemas.microsoft.com/office/2006/documentManagement/types"/>
    <ds:schemaRef ds:uri="48394f13-6f11-4575-9cf8-9accb6ce7db2"/>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4FF87C1-8F2E-4C2E-ADD4-93F3C1018677}"/>
</file>

<file path=docProps/app.xml><?xml version="1.0" encoding="utf-8"?>
<Properties xmlns="http://schemas.openxmlformats.org/officeDocument/2006/extended-properties" xmlns:vt="http://schemas.openxmlformats.org/officeDocument/2006/docPropsVTypes">
  <TotalTime>572</TotalTime>
  <Words>3899</Words>
  <Application>Microsoft Macintosh PowerPoint</Application>
  <PresentationFormat>Widescreen</PresentationFormat>
  <Paragraphs>389</Paragraphs>
  <Slides>23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Aptos</vt:lpstr>
      <vt:lpstr>Aptos Display</vt:lpstr>
      <vt:lpstr>Arial</vt:lpstr>
      <vt:lpstr>Calibri</vt:lpstr>
      <vt:lpstr>Calibri Light</vt:lpstr>
      <vt:lpstr>Georgia</vt:lpstr>
      <vt:lpstr>Noto Serif TC Black</vt:lpstr>
      <vt:lpstr>Rubik</vt:lpstr>
      <vt:lpstr>Wingdings</vt:lpstr>
      <vt:lpstr>Office Theme</vt:lpstr>
      <vt:lpstr>PowerPoint Presentation</vt:lpstr>
      <vt:lpstr>Framing movement data</vt:lpstr>
      <vt:lpstr>Elements of policy-relevant interpretation (AEWA context)</vt:lpstr>
      <vt:lpstr>Population delineations</vt:lpstr>
      <vt:lpstr>Population delineations are interpretations based on available data</vt:lpstr>
      <vt:lpstr>Status, trends and thresholds give observations meaning</vt:lpstr>
      <vt:lpstr>CSN Tool: interpreted information for policy users</vt:lpstr>
      <vt:lpstr>CSN Tool: Interpretation in practice</vt:lpstr>
      <vt:lpstr>PowerPoint Presentation</vt:lpstr>
      <vt:lpstr>CSN Tool: Interpretation in practice</vt:lpstr>
      <vt:lpstr>PowerPoint Presentation</vt:lpstr>
      <vt:lpstr>CSN Tool: Interpretation in practice</vt:lpstr>
      <vt:lpstr>PowerPoint Presentation</vt:lpstr>
      <vt:lpstr>CSN Tool: Interpretation in practice</vt:lpstr>
      <vt:lpstr>PowerPoint Presentation</vt:lpstr>
      <vt:lpstr>Connectivity reveals shared responsibility</vt:lpstr>
      <vt:lpstr>Connectivity changes the value of a site</vt:lpstr>
      <vt:lpstr>Connectivity changes the value of a site</vt:lpstr>
      <vt:lpstr>Bottlenecks and hidden dependencies </vt:lpstr>
      <vt:lpstr>Bias, gaps and confidence</vt:lpstr>
      <vt:lpstr>Observed connectivity ≠ population-wide connectivity</vt:lpstr>
      <vt:lpstr>Take-home: Build the interpretation layer</vt:lpstr>
      <vt:lpstr>PowerPoint Presentation</vt:lpstr>
    </vt:vector>
  </TitlesOfParts>
  <Manager/>
  <Company>Mr.Prezident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Mr.Prezident</dc:creator>
  <cp:keywords/>
  <dc:description/>
  <cp:lastModifiedBy>Guitink, Luca</cp:lastModifiedBy>
  <cp:revision>122</cp:revision>
  <dcterms:created xsi:type="dcterms:W3CDTF">2024-01-20T13:25:07Z</dcterms:created>
  <dcterms:modified xsi:type="dcterms:W3CDTF">2026-10-21T10:31:55Z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0x0101009929416AA0540C42B015682282C961AD</vt:lpwstr>
  </property>
  <property fmtid="{D5CDD505-2E9C-101B-9397-08002B2CF9AE}" pid="3" name="MediaServiceImageTags">
    <vt:lpwstr/>
  </property>
  <property fmtid="{D5CDD505-2E9C-101B-9397-08002B2CF9AE}" pid="4" name="TaxKeyword">
    <vt:lpwstr/>
  </property>
</Properties>
</file>