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2"/>
  </p:notesMasterIdLst>
  <p:sldIdLst>
    <p:sldId id="256" r:id="rId5"/>
    <p:sldId id="1435" r:id="rId6"/>
    <p:sldId id="304" r:id="rId7"/>
    <p:sldId id="1436" r:id="rId8"/>
    <p:sldId id="1434" r:id="rId9"/>
    <p:sldId id="1431" r:id="rId10"/>
    <p:sldId id="1432" r:id="rId11"/>
    <p:sldId id="1437" r:id="rId12"/>
    <p:sldId id="1438" r:id="rId13"/>
    <p:sldId id="1429" r:id="rId14"/>
    <p:sldId id="1444" r:id="rId15"/>
    <p:sldId id="1446" r:id="rId16"/>
    <p:sldId id="1427" r:id="rId17"/>
    <p:sldId id="1428" r:id="rId18"/>
    <p:sldId id="1442" r:id="rId19"/>
    <p:sldId id="807" r:id="rId20"/>
    <p:sldId id="1443" r:id="rId21"/>
    <p:sldId id="1424" r:id="rId22"/>
    <p:sldId id="294" r:id="rId23"/>
    <p:sldId id="1422" r:id="rId24"/>
    <p:sldId id="1420" r:id="rId25"/>
    <p:sldId id="366" r:id="rId26"/>
    <p:sldId id="300" r:id="rId27"/>
    <p:sldId id="1441" r:id="rId28"/>
    <p:sldId id="1417" r:id="rId29"/>
    <p:sldId id="797" r:id="rId30"/>
    <p:sldId id="307"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5"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05" autoAdjust="0"/>
    <p:restoredTop sz="26781" autoAdjust="0"/>
  </p:normalViewPr>
  <p:slideViewPr>
    <p:cSldViewPr snapToGrid="0">
      <p:cViewPr varScale="1">
        <p:scale>
          <a:sx n="17" d="100"/>
          <a:sy n="17" d="100"/>
        </p:scale>
        <p:origin x="2328" y="12"/>
      </p:cViewPr>
      <p:guideLst>
        <p:guide orient="horz" pos="2205"/>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icola Crockford" userId="8f212993-1591-4ea6-aaea-28655d851d96" providerId="ADAL" clId="{D58A213A-94F2-47A3-8568-522C87CC4C68}"/>
    <pc:docChg chg="undo redo custSel addSld delSld modSld sldOrd">
      <pc:chgData name="Nicola Crockford" userId="8f212993-1591-4ea6-aaea-28655d851d96" providerId="ADAL" clId="{D58A213A-94F2-47A3-8568-522C87CC4C68}" dt="2026-10-09T09:13:49.180" v="25510" actId="20577"/>
      <pc:docMkLst>
        <pc:docMk/>
      </pc:docMkLst>
      <pc:sldChg chg="addSp delSp modSp mod modNotesTx">
        <pc:chgData name="Nicola Crockford" userId="8f212993-1591-4ea6-aaea-28655d851d96" providerId="ADAL" clId="{D58A213A-94F2-47A3-8568-522C87CC4C68}" dt="2026-10-09T09:13:49.180" v="25510" actId="20577"/>
        <pc:sldMkLst>
          <pc:docMk/>
          <pc:sldMk cId="574025253" sldId="256"/>
        </pc:sldMkLst>
        <pc:spChg chg="mod">
          <ac:chgData name="Nicola Crockford" userId="8f212993-1591-4ea6-aaea-28655d851d96" providerId="ADAL" clId="{D58A213A-94F2-47A3-8568-522C87CC4C68}" dt="2026-09-16T13:48:20.309" v="102" actId="113"/>
          <ac:spMkLst>
            <pc:docMk/>
            <pc:sldMk cId="574025253" sldId="256"/>
            <ac:spMk id="2" creationId="{078C0F90-F415-41BC-9B01-E85348742E3A}"/>
          </ac:spMkLst>
        </pc:spChg>
        <pc:spChg chg="mod">
          <ac:chgData name="Nicola Crockford" userId="8f212993-1591-4ea6-aaea-28655d851d96" providerId="ADAL" clId="{D58A213A-94F2-47A3-8568-522C87CC4C68}" dt="2026-09-28T09:55:49.955" v="2930" actId="20577"/>
          <ac:spMkLst>
            <pc:docMk/>
            <pc:sldMk cId="574025253" sldId="256"/>
            <ac:spMk id="3" creationId="{DA9DAE9E-B664-49F1-A953-026866F0CE34}"/>
          </ac:spMkLst>
        </pc:spChg>
        <pc:spChg chg="add">
          <ac:chgData name="Nicola Crockford" userId="8f212993-1591-4ea6-aaea-28655d851d96" providerId="ADAL" clId="{D58A213A-94F2-47A3-8568-522C87CC4C68}" dt="2026-10-01T14:37:20.442" v="19968" actId="22"/>
          <ac:spMkLst>
            <pc:docMk/>
            <pc:sldMk cId="574025253" sldId="256"/>
            <ac:spMk id="8" creationId="{1231F369-A959-CB55-470B-21AD06CDB05E}"/>
          </ac:spMkLst>
        </pc:spChg>
        <pc:picChg chg="add mod ord">
          <ac:chgData name="Nicola Crockford" userId="8f212993-1591-4ea6-aaea-28655d851d96" providerId="ADAL" clId="{D58A213A-94F2-47A3-8568-522C87CC4C68}" dt="2026-09-16T13:46:29.615" v="76" actId="1076"/>
          <ac:picMkLst>
            <pc:docMk/>
            <pc:sldMk cId="574025253" sldId="256"/>
            <ac:picMk id="5" creationId="{C99C1A3C-DDB9-0901-E52D-0ACDDDE90070}"/>
          </ac:picMkLst>
        </pc:picChg>
        <pc:picChg chg="mod">
          <ac:chgData name="Nicola Crockford" userId="8f212993-1591-4ea6-aaea-28655d851d96" providerId="ADAL" clId="{D58A213A-94F2-47A3-8568-522C87CC4C68}" dt="2026-09-16T13:46:40.832" v="79" actId="1076"/>
          <ac:picMkLst>
            <pc:docMk/>
            <pc:sldMk cId="574025253" sldId="256"/>
            <ac:picMk id="6" creationId="{F3C95E6E-C905-4839-AEC5-2D3D798B69E9}"/>
          </ac:picMkLst>
        </pc:picChg>
        <pc:picChg chg="mod">
          <ac:chgData name="Nicola Crockford" userId="8f212993-1591-4ea6-aaea-28655d851d96" providerId="ADAL" clId="{D58A213A-94F2-47A3-8568-522C87CC4C68}" dt="2026-09-16T13:46:47.121" v="82" actId="1076"/>
          <ac:picMkLst>
            <pc:docMk/>
            <pc:sldMk cId="574025253" sldId="256"/>
            <ac:picMk id="7" creationId="{C9F5C7E0-825B-459E-9409-180E5EAED96D}"/>
          </ac:picMkLst>
        </pc:picChg>
      </pc:sldChg>
      <pc:sldChg chg="addSp delSp modSp mod ord modNotesTx">
        <pc:chgData name="Nicola Crockford" userId="8f212993-1591-4ea6-aaea-28655d851d96" providerId="ADAL" clId="{D58A213A-94F2-47A3-8568-522C87CC4C68}" dt="2026-10-08T15:28:41.640" v="25228" actId="20577"/>
        <pc:sldMkLst>
          <pc:docMk/>
          <pc:sldMk cId="1479726904" sldId="294"/>
        </pc:sldMkLst>
        <pc:spChg chg="add del mod">
          <ac:chgData name="Nicola Crockford" userId="8f212993-1591-4ea6-aaea-28655d851d96" providerId="ADAL" clId="{D58A213A-94F2-47A3-8568-522C87CC4C68}" dt="2026-10-08T10:10:44.607" v="23475" actId="21"/>
          <ac:spMkLst>
            <pc:docMk/>
            <pc:sldMk cId="1479726904" sldId="294"/>
            <ac:spMk id="13" creationId="{177EB81D-E902-5C76-EA04-4D21DCEBA389}"/>
          </ac:spMkLst>
        </pc:spChg>
        <pc:grpChg chg="mod">
          <ac:chgData name="Nicola Crockford" userId="8f212993-1591-4ea6-aaea-28655d851d96" providerId="ADAL" clId="{D58A213A-94F2-47A3-8568-522C87CC4C68}" dt="2026-10-08T10:10:47.142" v="23476" actId="1076"/>
          <ac:grpSpMkLst>
            <pc:docMk/>
            <pc:sldMk cId="1479726904" sldId="294"/>
            <ac:grpSpMk id="2" creationId="{45C7D90F-D231-24CA-8FCF-7619F24ED7D9}"/>
          </ac:grpSpMkLst>
        </pc:grpChg>
      </pc:sldChg>
      <pc:sldChg chg="modSp mod ord modNotesTx">
        <pc:chgData name="Nicola Crockford" userId="8f212993-1591-4ea6-aaea-28655d851d96" providerId="ADAL" clId="{D58A213A-94F2-47A3-8568-522C87CC4C68}" dt="2026-10-08T17:24:58.385" v="25320" actId="20577"/>
        <pc:sldMkLst>
          <pc:docMk/>
          <pc:sldMk cId="3813781810" sldId="300"/>
        </pc:sldMkLst>
        <pc:spChg chg="mod">
          <ac:chgData name="Nicola Crockford" userId="8f212993-1591-4ea6-aaea-28655d851d96" providerId="ADAL" clId="{D58A213A-94F2-47A3-8568-522C87CC4C68}" dt="2026-10-08T10:16:19.793" v="23491" actId="207"/>
          <ac:spMkLst>
            <pc:docMk/>
            <pc:sldMk cId="3813781810" sldId="300"/>
            <ac:spMk id="14" creationId="{A8EADE55-3D58-C92C-1D90-3A4EA03DE0F1}"/>
          </ac:spMkLst>
        </pc:spChg>
        <pc:picChg chg="mod">
          <ac:chgData name="Nicola Crockford" userId="8f212993-1591-4ea6-aaea-28655d851d96" providerId="ADAL" clId="{D58A213A-94F2-47A3-8568-522C87CC4C68}" dt="2026-10-08T10:15:34.475" v="23488" actId="14100"/>
          <ac:picMkLst>
            <pc:docMk/>
            <pc:sldMk cId="3813781810" sldId="300"/>
            <ac:picMk id="9" creationId="{DAA09A27-F203-C594-C59B-9F7DF1039710}"/>
          </ac:picMkLst>
        </pc:picChg>
      </pc:sldChg>
      <pc:sldChg chg="delSp modSp mod modNotesTx">
        <pc:chgData name="Nicola Crockford" userId="8f212993-1591-4ea6-aaea-28655d851d96" providerId="ADAL" clId="{D58A213A-94F2-47A3-8568-522C87CC4C68}" dt="2026-10-08T14:22:18.225" v="24514" actId="20577"/>
        <pc:sldMkLst>
          <pc:docMk/>
          <pc:sldMk cId="1266610300" sldId="304"/>
        </pc:sldMkLst>
        <pc:spChg chg="mod">
          <ac:chgData name="Nicola Crockford" userId="8f212993-1591-4ea6-aaea-28655d851d96" providerId="ADAL" clId="{D58A213A-94F2-47A3-8568-522C87CC4C68}" dt="2026-09-28T15:29:39.781" v="6113" actId="255"/>
          <ac:spMkLst>
            <pc:docMk/>
            <pc:sldMk cId="1266610300" sldId="304"/>
            <ac:spMk id="8" creationId="{00000000-0000-0000-0000-000000000000}"/>
          </ac:spMkLst>
        </pc:spChg>
      </pc:sldChg>
      <pc:sldChg chg="addSp delSp modSp mod modNotesTx">
        <pc:chgData name="Nicola Crockford" userId="8f212993-1591-4ea6-aaea-28655d851d96" providerId="ADAL" clId="{D58A213A-94F2-47A3-8568-522C87CC4C68}" dt="2026-10-08T17:37:07.579" v="25452" actId="20577"/>
        <pc:sldMkLst>
          <pc:docMk/>
          <pc:sldMk cId="3151442877" sldId="307"/>
        </pc:sldMkLst>
        <pc:spChg chg="mod">
          <ac:chgData name="Nicola Crockford" userId="8f212993-1591-4ea6-aaea-28655d851d96" providerId="ADAL" clId="{D58A213A-94F2-47A3-8568-522C87CC4C68}" dt="2026-10-07T19:10:20.105" v="22315" actId="14100"/>
          <ac:spMkLst>
            <pc:docMk/>
            <pc:sldMk cId="3151442877" sldId="307"/>
            <ac:spMk id="2" creationId="{18A7CCF8-7B51-4E46-9464-BDB8878D9886}"/>
          </ac:spMkLst>
        </pc:spChg>
        <pc:spChg chg="mod">
          <ac:chgData name="Nicola Crockford" userId="8f212993-1591-4ea6-aaea-28655d851d96" providerId="ADAL" clId="{D58A213A-94F2-47A3-8568-522C87CC4C68}" dt="2026-10-07T19:01:02.327" v="22210" actId="1076"/>
          <ac:spMkLst>
            <pc:docMk/>
            <pc:sldMk cId="3151442877" sldId="307"/>
            <ac:spMk id="3" creationId="{A858A35B-0EAA-4935-959E-EE1896EAA08D}"/>
          </ac:spMkLst>
        </pc:spChg>
        <pc:spChg chg="add mod">
          <ac:chgData name="Nicola Crockford" userId="8f212993-1591-4ea6-aaea-28655d851d96" providerId="ADAL" clId="{D58A213A-94F2-47A3-8568-522C87CC4C68}" dt="2026-10-08T10:35:06.921" v="23629" actId="14100"/>
          <ac:spMkLst>
            <pc:docMk/>
            <pc:sldMk cId="3151442877" sldId="307"/>
            <ac:spMk id="8" creationId="{3EDF9F3E-D66F-8EEC-8906-1B953778B84B}"/>
          </ac:spMkLst>
        </pc:spChg>
        <pc:picChg chg="mod ord">
          <ac:chgData name="Nicola Crockford" userId="8f212993-1591-4ea6-aaea-28655d851d96" providerId="ADAL" clId="{D58A213A-94F2-47A3-8568-522C87CC4C68}" dt="2026-10-07T19:01:13.279" v="22212" actId="167"/>
          <ac:picMkLst>
            <pc:docMk/>
            <pc:sldMk cId="3151442877" sldId="307"/>
            <ac:picMk id="4" creationId="{16362C45-22CA-4011-A495-E45C1BE13F9F}"/>
          </ac:picMkLst>
        </pc:picChg>
        <pc:picChg chg="add mod">
          <ac:chgData name="Nicola Crockford" userId="8f212993-1591-4ea6-aaea-28655d851d96" providerId="ADAL" clId="{D58A213A-94F2-47A3-8568-522C87CC4C68}" dt="2026-10-07T19:00:56.837" v="22209" actId="1076"/>
          <ac:picMkLst>
            <pc:docMk/>
            <pc:sldMk cId="3151442877" sldId="307"/>
            <ac:picMk id="6" creationId="{98539272-1C4C-8744-E011-FA077B7EAD48}"/>
          </ac:picMkLst>
        </pc:picChg>
      </pc:sldChg>
      <pc:sldChg chg="ord modNotesTx">
        <pc:chgData name="Nicola Crockford" userId="8f212993-1591-4ea6-aaea-28655d851d96" providerId="ADAL" clId="{D58A213A-94F2-47A3-8568-522C87CC4C68}" dt="2026-10-08T17:22:58.252" v="25298" actId="6549"/>
        <pc:sldMkLst>
          <pc:docMk/>
          <pc:sldMk cId="1119726200" sldId="366"/>
        </pc:sldMkLst>
      </pc:sldChg>
      <pc:sldChg chg="modSp add mod ord modNotesTx">
        <pc:chgData name="Nicola Crockford" userId="8f212993-1591-4ea6-aaea-28655d851d96" providerId="ADAL" clId="{D58A213A-94F2-47A3-8568-522C87CC4C68}" dt="2026-10-08T17:35:22.282" v="25429" actId="20577"/>
        <pc:sldMkLst>
          <pc:docMk/>
          <pc:sldMk cId="3381311595" sldId="797"/>
        </pc:sldMkLst>
        <pc:spChg chg="mod">
          <ac:chgData name="Nicola Crockford" userId="8f212993-1591-4ea6-aaea-28655d851d96" providerId="ADAL" clId="{D58A213A-94F2-47A3-8568-522C87CC4C68}" dt="2026-10-01T18:19:55.858" v="22024" actId="113"/>
          <ac:spMkLst>
            <pc:docMk/>
            <pc:sldMk cId="3381311595" sldId="797"/>
            <ac:spMk id="3" creationId="{C45165AF-4AB3-4647-A75C-0AE8FEAD9875}"/>
          </ac:spMkLst>
        </pc:spChg>
        <pc:spChg chg="mod">
          <ac:chgData name="Nicola Crockford" userId="8f212993-1591-4ea6-aaea-28655d851d96" providerId="ADAL" clId="{D58A213A-94F2-47A3-8568-522C87CC4C68}" dt="2026-10-01T18:19:42.915" v="22019" actId="20577"/>
          <ac:spMkLst>
            <pc:docMk/>
            <pc:sldMk cId="3381311595" sldId="797"/>
            <ac:spMk id="6" creationId="{F7448E71-67A9-4A1A-A7AD-39527E220198}"/>
          </ac:spMkLst>
        </pc:spChg>
      </pc:sldChg>
      <pc:sldChg chg="modSp ord modNotesTx">
        <pc:chgData name="Nicola Crockford" userId="8f212993-1591-4ea6-aaea-28655d851d96" providerId="ADAL" clId="{D58A213A-94F2-47A3-8568-522C87CC4C68}" dt="2026-10-08T15:11:47.595" v="25166" actId="20577"/>
        <pc:sldMkLst>
          <pc:docMk/>
          <pc:sldMk cId="1245204583" sldId="807"/>
        </pc:sldMkLst>
        <pc:spChg chg="mod">
          <ac:chgData name="Nicola Crockford" userId="8f212993-1591-4ea6-aaea-28655d851d96" providerId="ADAL" clId="{D58A213A-94F2-47A3-8568-522C87CC4C68}" dt="2026-09-30T10:10:45.275" v="16305"/>
          <ac:spMkLst>
            <pc:docMk/>
            <pc:sldMk cId="1245204583" sldId="807"/>
            <ac:spMk id="5" creationId="{F781C0F1-9EA6-44EE-B1CD-08B3A75636CE}"/>
          </ac:spMkLst>
        </pc:spChg>
      </pc:sldChg>
      <pc:sldChg chg="modSp add mod ord modNotesTx">
        <pc:chgData name="Nicola Crockford" userId="8f212993-1591-4ea6-aaea-28655d851d96" providerId="ADAL" clId="{D58A213A-94F2-47A3-8568-522C87CC4C68}" dt="2026-10-08T17:27:59.476" v="25358" actId="20577"/>
        <pc:sldMkLst>
          <pc:docMk/>
          <pc:sldMk cId="2287506015" sldId="1417"/>
        </pc:sldMkLst>
        <pc:spChg chg="mod">
          <ac:chgData name="Nicola Crockford" userId="8f212993-1591-4ea6-aaea-28655d851d96" providerId="ADAL" clId="{D58A213A-94F2-47A3-8568-522C87CC4C68}" dt="2026-10-01T12:06:30.950" v="17749" actId="20577"/>
          <ac:spMkLst>
            <pc:docMk/>
            <pc:sldMk cId="2287506015" sldId="1417"/>
            <ac:spMk id="2" creationId="{C435508E-1D3F-9BEC-91AD-DF60C98A989C}"/>
          </ac:spMkLst>
        </pc:spChg>
        <pc:spChg chg="mod">
          <ac:chgData name="Nicola Crockford" userId="8f212993-1591-4ea6-aaea-28655d851d96" providerId="ADAL" clId="{D58A213A-94F2-47A3-8568-522C87CC4C68}" dt="2026-10-01T12:06:56.050" v="17751" actId="255"/>
          <ac:spMkLst>
            <pc:docMk/>
            <pc:sldMk cId="2287506015" sldId="1417"/>
            <ac:spMk id="3" creationId="{D04E8D7E-8C52-58C5-8438-887FDB8267EB}"/>
          </ac:spMkLst>
        </pc:spChg>
        <pc:picChg chg="mod">
          <ac:chgData name="Nicola Crockford" userId="8f212993-1591-4ea6-aaea-28655d851d96" providerId="ADAL" clId="{D58A213A-94F2-47A3-8568-522C87CC4C68}" dt="2026-10-01T12:21:36.855" v="18262" actId="1076"/>
          <ac:picMkLst>
            <pc:docMk/>
            <pc:sldMk cId="2287506015" sldId="1417"/>
            <ac:picMk id="7" creationId="{94B71AED-3AED-0D3C-2C00-0876DC825D54}"/>
          </ac:picMkLst>
        </pc:picChg>
      </pc:sldChg>
      <pc:sldChg chg="ord modNotesTx">
        <pc:chgData name="Nicola Crockford" userId="8f212993-1591-4ea6-aaea-28655d851d96" providerId="ADAL" clId="{D58A213A-94F2-47A3-8568-522C87CC4C68}" dt="2026-10-08T17:21:38.099" v="25279" actId="20577"/>
        <pc:sldMkLst>
          <pc:docMk/>
          <pc:sldMk cId="1471919513" sldId="1420"/>
        </pc:sldMkLst>
      </pc:sldChg>
      <pc:sldChg chg="ord modNotesTx">
        <pc:chgData name="Nicola Crockford" userId="8f212993-1591-4ea6-aaea-28655d851d96" providerId="ADAL" clId="{D58A213A-94F2-47A3-8568-522C87CC4C68}" dt="2026-10-08T17:20:01.400" v="25258" actId="20577"/>
        <pc:sldMkLst>
          <pc:docMk/>
          <pc:sldMk cId="828698882" sldId="1422"/>
        </pc:sldMkLst>
      </pc:sldChg>
      <pc:sldChg chg="ord modNotesTx">
        <pc:chgData name="Nicola Crockford" userId="8f212993-1591-4ea6-aaea-28655d851d96" providerId="ADAL" clId="{D58A213A-94F2-47A3-8568-522C87CC4C68}" dt="2026-10-08T15:17:32.836" v="25214" actId="20577"/>
        <pc:sldMkLst>
          <pc:docMk/>
          <pc:sldMk cId="4086608579" sldId="1424"/>
        </pc:sldMkLst>
      </pc:sldChg>
      <pc:sldChg chg="modSp add mod ord modNotesTx">
        <pc:chgData name="Nicola Crockford" userId="8f212993-1591-4ea6-aaea-28655d851d96" providerId="ADAL" clId="{D58A213A-94F2-47A3-8568-522C87CC4C68}" dt="2026-10-08T15:04:38.742" v="25102" actId="20577"/>
        <pc:sldMkLst>
          <pc:docMk/>
          <pc:sldMk cId="3646791065" sldId="1427"/>
        </pc:sldMkLst>
        <pc:spChg chg="mod">
          <ac:chgData name="Nicola Crockford" userId="8f212993-1591-4ea6-aaea-28655d851d96" providerId="ADAL" clId="{D58A213A-94F2-47A3-8568-522C87CC4C68}" dt="2026-09-30T10:01:41.862" v="15662" actId="113"/>
          <ac:spMkLst>
            <pc:docMk/>
            <pc:sldMk cId="3646791065" sldId="1427"/>
            <ac:spMk id="2" creationId="{A157C003-6EAC-CE4A-55D5-8E6EDF8EA44C}"/>
          </ac:spMkLst>
        </pc:spChg>
        <pc:picChg chg="mod">
          <ac:chgData name="Nicola Crockford" userId="8f212993-1591-4ea6-aaea-28655d851d96" providerId="ADAL" clId="{D58A213A-94F2-47A3-8568-522C87CC4C68}" dt="2026-09-30T09:57:36.052" v="15360" actId="14100"/>
          <ac:picMkLst>
            <pc:docMk/>
            <pc:sldMk cId="3646791065" sldId="1427"/>
            <ac:picMk id="11" creationId="{B02328FE-F7CD-4E41-B548-32C74C9D582E}"/>
          </ac:picMkLst>
        </pc:picChg>
        <pc:picChg chg="mod">
          <ac:chgData name="Nicola Crockford" userId="8f212993-1591-4ea6-aaea-28655d851d96" providerId="ADAL" clId="{D58A213A-94F2-47A3-8568-522C87CC4C68}" dt="2026-09-30T09:57:52.610" v="15363" actId="1076"/>
          <ac:picMkLst>
            <pc:docMk/>
            <pc:sldMk cId="3646791065" sldId="1427"/>
            <ac:picMk id="13" creationId="{19662A20-10B2-4AE4-9F90-2C74A40B02D0}"/>
          </ac:picMkLst>
        </pc:picChg>
      </pc:sldChg>
      <pc:sldChg chg="addSp delSp modSp add mod ord modNotesTx">
        <pc:chgData name="Nicola Crockford" userId="8f212993-1591-4ea6-aaea-28655d851d96" providerId="ADAL" clId="{D58A213A-94F2-47A3-8568-522C87CC4C68}" dt="2026-10-08T15:06:43.403" v="25132" actId="20577"/>
        <pc:sldMkLst>
          <pc:docMk/>
          <pc:sldMk cId="18277848" sldId="1428"/>
        </pc:sldMkLst>
        <pc:spChg chg="add mod">
          <ac:chgData name="Nicola Crockford" userId="8f212993-1591-4ea6-aaea-28655d851d96" providerId="ADAL" clId="{D58A213A-94F2-47A3-8568-522C87CC4C68}" dt="2026-10-08T09:44:50.886" v="23233" actId="20577"/>
          <ac:spMkLst>
            <pc:docMk/>
            <pc:sldMk cId="18277848" sldId="1428"/>
            <ac:spMk id="16" creationId="{340AE0C4-4E8F-F82C-60E8-CC4508C49550}"/>
          </ac:spMkLst>
        </pc:spChg>
        <pc:picChg chg="add del mod">
          <ac:chgData name="Nicola Crockford" userId="8f212993-1591-4ea6-aaea-28655d851d96" providerId="ADAL" clId="{D58A213A-94F2-47A3-8568-522C87CC4C68}" dt="2026-09-30T09:49:27.943" v="15276" actId="1076"/>
          <ac:picMkLst>
            <pc:docMk/>
            <pc:sldMk cId="18277848" sldId="1428"/>
            <ac:picMk id="6" creationId="{A5AE616B-3DB0-A795-9DF4-9C61A8B752C4}"/>
          </ac:picMkLst>
        </pc:picChg>
        <pc:picChg chg="add del mod ord">
          <ac:chgData name="Nicola Crockford" userId="8f212993-1591-4ea6-aaea-28655d851d96" providerId="ADAL" clId="{D58A213A-94F2-47A3-8568-522C87CC4C68}" dt="2026-09-30T09:49:42.777" v="15277" actId="1076"/>
          <ac:picMkLst>
            <pc:docMk/>
            <pc:sldMk cId="18277848" sldId="1428"/>
            <ac:picMk id="8" creationId="{7F587028-7C50-DCF3-78BF-5F78BAF97A2F}"/>
          </ac:picMkLst>
        </pc:picChg>
        <pc:picChg chg="add mod ord">
          <ac:chgData name="Nicola Crockford" userId="8f212993-1591-4ea6-aaea-28655d851d96" providerId="ADAL" clId="{D58A213A-94F2-47A3-8568-522C87CC4C68}" dt="2026-09-30T09:49:19.929" v="15275" actId="1076"/>
          <ac:picMkLst>
            <pc:docMk/>
            <pc:sldMk cId="18277848" sldId="1428"/>
            <ac:picMk id="10" creationId="{AF4A5020-43B7-3D1D-909A-F837E78BAFD7}"/>
          </ac:picMkLst>
        </pc:picChg>
      </pc:sldChg>
      <pc:sldChg chg="modSp add mod ord modNotesTx">
        <pc:chgData name="Nicola Crockford" userId="8f212993-1591-4ea6-aaea-28655d851d96" providerId="ADAL" clId="{D58A213A-94F2-47A3-8568-522C87CC4C68}" dt="2026-10-08T14:52:54.096" v="24997" actId="20577"/>
        <pc:sldMkLst>
          <pc:docMk/>
          <pc:sldMk cId="984949971" sldId="1429"/>
        </pc:sldMkLst>
        <pc:spChg chg="mod">
          <ac:chgData name="Nicola Crockford" userId="8f212993-1591-4ea6-aaea-28655d851d96" providerId="ADAL" clId="{D58A213A-94F2-47A3-8568-522C87CC4C68}" dt="2026-09-29T12:36:52.596" v="11063" actId="20577"/>
          <ac:spMkLst>
            <pc:docMk/>
            <pc:sldMk cId="984949971" sldId="1429"/>
            <ac:spMk id="2" creationId="{1B2E9A32-4DB2-8476-9411-56179008FD61}"/>
          </ac:spMkLst>
        </pc:spChg>
        <pc:spChg chg="mod">
          <ac:chgData name="Nicola Crockford" userId="8f212993-1591-4ea6-aaea-28655d851d96" providerId="ADAL" clId="{D58A213A-94F2-47A3-8568-522C87CC4C68}" dt="2026-09-29T12:45:30.181" v="11789" actId="5793"/>
          <ac:spMkLst>
            <pc:docMk/>
            <pc:sldMk cId="984949971" sldId="1429"/>
            <ac:spMk id="6" creationId="{D6B064D0-A766-6231-F32F-201A8805BF6F}"/>
          </ac:spMkLst>
        </pc:spChg>
      </pc:sldChg>
      <pc:sldChg chg="modSp new mod ord modNotesTx">
        <pc:chgData name="Nicola Crockford" userId="8f212993-1591-4ea6-aaea-28655d851d96" providerId="ADAL" clId="{D58A213A-94F2-47A3-8568-522C87CC4C68}" dt="2026-10-08T14:29:15.084" v="24569" actId="20577"/>
        <pc:sldMkLst>
          <pc:docMk/>
          <pc:sldMk cId="316669590" sldId="1431"/>
        </pc:sldMkLst>
        <pc:spChg chg="mod">
          <ac:chgData name="Nicola Crockford" userId="8f212993-1591-4ea6-aaea-28655d851d96" providerId="ADAL" clId="{D58A213A-94F2-47A3-8568-522C87CC4C68}" dt="2026-10-08T09:22:47.478" v="22736" actId="14100"/>
          <ac:spMkLst>
            <pc:docMk/>
            <pc:sldMk cId="316669590" sldId="1431"/>
            <ac:spMk id="2" creationId="{812D3960-87EE-9E67-FF28-6D8F974AEFBD}"/>
          </ac:spMkLst>
        </pc:spChg>
        <pc:spChg chg="mod">
          <ac:chgData name="Nicola Crockford" userId="8f212993-1591-4ea6-aaea-28655d851d96" providerId="ADAL" clId="{D58A213A-94F2-47A3-8568-522C87CC4C68}" dt="2026-09-28T16:25:06.575" v="8638"/>
          <ac:spMkLst>
            <pc:docMk/>
            <pc:sldMk cId="316669590" sldId="1431"/>
            <ac:spMk id="3" creationId="{7575F8B9-FD68-7D26-4CBB-973495764FE5}"/>
          </ac:spMkLst>
        </pc:spChg>
      </pc:sldChg>
      <pc:sldChg chg="addSp modSp new mod ord modNotesTx">
        <pc:chgData name="Nicola Crockford" userId="8f212993-1591-4ea6-aaea-28655d851d96" providerId="ADAL" clId="{D58A213A-94F2-47A3-8568-522C87CC4C68}" dt="2026-10-08T14:31:57.955" v="24595" actId="20577"/>
        <pc:sldMkLst>
          <pc:docMk/>
          <pc:sldMk cId="2104511716" sldId="1432"/>
        </pc:sldMkLst>
        <pc:spChg chg="mod">
          <ac:chgData name="Nicola Crockford" userId="8f212993-1591-4ea6-aaea-28655d851d96" providerId="ADAL" clId="{D58A213A-94F2-47A3-8568-522C87CC4C68}" dt="2026-10-08T09:24:26.615" v="22781" actId="6549"/>
          <ac:spMkLst>
            <pc:docMk/>
            <pc:sldMk cId="2104511716" sldId="1432"/>
            <ac:spMk id="2" creationId="{06531079-4F93-ECF0-E526-EB8E97753784}"/>
          </ac:spMkLst>
        </pc:spChg>
        <pc:spChg chg="mod">
          <ac:chgData name="Nicola Crockford" userId="8f212993-1591-4ea6-aaea-28655d851d96" providerId="ADAL" clId="{D58A213A-94F2-47A3-8568-522C87CC4C68}" dt="2026-10-07T22:22:17.974" v="22437"/>
          <ac:spMkLst>
            <pc:docMk/>
            <pc:sldMk cId="2104511716" sldId="1432"/>
            <ac:spMk id="3" creationId="{CB65262B-4780-CB58-990D-0C24D9368D4B}"/>
          </ac:spMkLst>
        </pc:spChg>
        <pc:picChg chg="add mod">
          <ac:chgData name="Nicola Crockford" userId="8f212993-1591-4ea6-aaea-28655d851d96" providerId="ADAL" clId="{D58A213A-94F2-47A3-8568-522C87CC4C68}" dt="2026-10-07T22:24:23.519" v="22454" actId="1076"/>
          <ac:picMkLst>
            <pc:docMk/>
            <pc:sldMk cId="2104511716" sldId="1432"/>
            <ac:picMk id="5" creationId="{D93C46E0-845E-F384-5F84-5B436EE0848B}"/>
          </ac:picMkLst>
        </pc:picChg>
      </pc:sldChg>
      <pc:sldChg chg="addSp delSp modSp new mod ord modNotesTx">
        <pc:chgData name="Nicola Crockford" userId="8f212993-1591-4ea6-aaea-28655d851d96" providerId="ADAL" clId="{D58A213A-94F2-47A3-8568-522C87CC4C68}" dt="2026-10-08T14:25:37.302" v="24550" actId="20577"/>
        <pc:sldMkLst>
          <pc:docMk/>
          <pc:sldMk cId="3623121557" sldId="1434"/>
        </pc:sldMkLst>
        <pc:spChg chg="mod">
          <ac:chgData name="Nicola Crockford" userId="8f212993-1591-4ea6-aaea-28655d851d96" providerId="ADAL" clId="{D58A213A-94F2-47A3-8568-522C87CC4C68}" dt="2026-10-08T14:24:02.421" v="24536" actId="20577"/>
          <ac:spMkLst>
            <pc:docMk/>
            <pc:sldMk cId="3623121557" sldId="1434"/>
            <ac:spMk id="2" creationId="{F1E89663-B305-4B97-6050-2B2259CFA69B}"/>
          </ac:spMkLst>
        </pc:spChg>
        <pc:picChg chg="add mod ord">
          <ac:chgData name="Nicola Crockford" userId="8f212993-1591-4ea6-aaea-28655d851d96" providerId="ADAL" clId="{D58A213A-94F2-47A3-8568-522C87CC4C68}" dt="2026-09-28T15:19:27.755" v="5741" actId="167"/>
          <ac:picMkLst>
            <pc:docMk/>
            <pc:sldMk cId="3623121557" sldId="1434"/>
            <ac:picMk id="5" creationId="{F291462D-4C09-4411-7B07-0645CD49BDC7}"/>
          </ac:picMkLst>
        </pc:picChg>
      </pc:sldChg>
      <pc:sldChg chg="addSp modSp new mod modNotesTx">
        <pc:chgData name="Nicola Crockford" userId="8f212993-1591-4ea6-aaea-28655d851d96" providerId="ADAL" clId="{D58A213A-94F2-47A3-8568-522C87CC4C68}" dt="2026-10-08T14:20:10.905" v="24501" actId="20577"/>
        <pc:sldMkLst>
          <pc:docMk/>
          <pc:sldMk cId="2110911549" sldId="1435"/>
        </pc:sldMkLst>
        <pc:spChg chg="mod">
          <ac:chgData name="Nicola Crockford" userId="8f212993-1591-4ea6-aaea-28655d851d96" providerId="ADAL" clId="{D58A213A-94F2-47A3-8568-522C87CC4C68}" dt="2026-10-08T09:20:44.704" v="22670" actId="20577"/>
          <ac:spMkLst>
            <pc:docMk/>
            <pc:sldMk cId="2110911549" sldId="1435"/>
            <ac:spMk id="2" creationId="{9388250D-CFC2-E591-6DFE-B70079655185}"/>
          </ac:spMkLst>
        </pc:spChg>
        <pc:spChg chg="mod">
          <ac:chgData name="Nicola Crockford" userId="8f212993-1591-4ea6-aaea-28655d851d96" providerId="ADAL" clId="{D58A213A-94F2-47A3-8568-522C87CC4C68}" dt="2026-10-08T14:16:52.652" v="24488" actId="20577"/>
          <ac:spMkLst>
            <pc:docMk/>
            <pc:sldMk cId="2110911549" sldId="1435"/>
            <ac:spMk id="3" creationId="{19310E01-079C-67F5-E94F-BE48A4DD7D52}"/>
          </ac:spMkLst>
        </pc:spChg>
        <pc:picChg chg="add mod">
          <ac:chgData name="Nicola Crockford" userId="8f212993-1591-4ea6-aaea-28655d851d96" providerId="ADAL" clId="{D58A213A-94F2-47A3-8568-522C87CC4C68}" dt="2026-09-28T10:47:23.847" v="3663" actId="1076"/>
          <ac:picMkLst>
            <pc:docMk/>
            <pc:sldMk cId="2110911549" sldId="1435"/>
            <ac:picMk id="5" creationId="{86CA1914-93B7-C40E-66CF-92DFAEF76C9C}"/>
          </ac:picMkLst>
        </pc:picChg>
      </pc:sldChg>
      <pc:sldChg chg="addSp delSp modSp new mod modNotesTx">
        <pc:chgData name="Nicola Crockford" userId="8f212993-1591-4ea6-aaea-28655d851d96" providerId="ADAL" clId="{D58A213A-94F2-47A3-8568-522C87CC4C68}" dt="2026-10-08T14:23:18.384" v="24528" actId="20577"/>
        <pc:sldMkLst>
          <pc:docMk/>
          <pc:sldMk cId="46687979" sldId="1436"/>
        </pc:sldMkLst>
        <pc:spChg chg="mod">
          <ac:chgData name="Nicola Crockford" userId="8f212993-1591-4ea6-aaea-28655d851d96" providerId="ADAL" clId="{D58A213A-94F2-47A3-8568-522C87CC4C68}" dt="2026-09-28T12:18:17.829" v="5473" actId="20577"/>
          <ac:spMkLst>
            <pc:docMk/>
            <pc:sldMk cId="46687979" sldId="1436"/>
            <ac:spMk id="2" creationId="{9165A624-D73E-8AA6-AD03-B9419BABCF8A}"/>
          </ac:spMkLst>
        </pc:spChg>
        <pc:picChg chg="add mod ord">
          <ac:chgData name="Nicola Crockford" userId="8f212993-1591-4ea6-aaea-28655d851d96" providerId="ADAL" clId="{D58A213A-94F2-47A3-8568-522C87CC4C68}" dt="2026-09-28T11:29:23.914" v="4958" actId="1076"/>
          <ac:picMkLst>
            <pc:docMk/>
            <pc:sldMk cId="46687979" sldId="1436"/>
            <ac:picMk id="5" creationId="{73529674-F2D3-2E1C-A756-2F9362A102F9}"/>
          </ac:picMkLst>
        </pc:picChg>
        <pc:picChg chg="add mod">
          <ac:chgData name="Nicola Crockford" userId="8f212993-1591-4ea6-aaea-28655d851d96" providerId="ADAL" clId="{D58A213A-94F2-47A3-8568-522C87CC4C68}" dt="2026-09-28T11:29:27.124" v="4959" actId="1076"/>
          <ac:picMkLst>
            <pc:docMk/>
            <pc:sldMk cId="46687979" sldId="1436"/>
            <ac:picMk id="7" creationId="{762DC3F4-C951-34E3-FB1D-8FAECCD5F2F1}"/>
          </ac:picMkLst>
        </pc:picChg>
      </pc:sldChg>
      <pc:sldChg chg="addSp delSp modSp add mod ord modNotesTx">
        <pc:chgData name="Nicola Crockford" userId="8f212993-1591-4ea6-aaea-28655d851d96" providerId="ADAL" clId="{D58A213A-94F2-47A3-8568-522C87CC4C68}" dt="2026-10-08T14:35:46.658" v="24638" actId="20577"/>
        <pc:sldMkLst>
          <pc:docMk/>
          <pc:sldMk cId="2031646992" sldId="1437"/>
        </pc:sldMkLst>
        <pc:spChg chg="mod ord">
          <ac:chgData name="Nicola Crockford" userId="8f212993-1591-4ea6-aaea-28655d851d96" providerId="ADAL" clId="{D58A213A-94F2-47A3-8568-522C87CC4C68}" dt="2026-10-08T14:33:18.883" v="24622" actId="20577"/>
          <ac:spMkLst>
            <pc:docMk/>
            <pc:sldMk cId="2031646992" sldId="1437"/>
            <ac:spMk id="2" creationId="{FD6AC4FB-6740-DAB9-6C3C-197107592D05}"/>
          </ac:spMkLst>
        </pc:spChg>
        <pc:spChg chg="add mod">
          <ac:chgData name="Nicola Crockford" userId="8f212993-1591-4ea6-aaea-28655d851d96" providerId="ADAL" clId="{D58A213A-94F2-47A3-8568-522C87CC4C68}" dt="2026-10-07T22:31:15.684" v="22540" actId="1076"/>
          <ac:spMkLst>
            <pc:docMk/>
            <pc:sldMk cId="2031646992" sldId="1437"/>
            <ac:spMk id="6" creationId="{190B8619-3810-27BA-802B-A92BFB62A0CF}"/>
          </ac:spMkLst>
        </pc:spChg>
        <pc:picChg chg="add mod">
          <ac:chgData name="Nicola Crockford" userId="8f212993-1591-4ea6-aaea-28655d851d96" providerId="ADAL" clId="{D58A213A-94F2-47A3-8568-522C87CC4C68}" dt="2026-10-07T22:31:17.986" v="22541" actId="1076"/>
          <ac:picMkLst>
            <pc:docMk/>
            <pc:sldMk cId="2031646992" sldId="1437"/>
            <ac:picMk id="4" creationId="{48D66B7E-7E19-2556-4E63-913B34873D68}"/>
          </ac:picMkLst>
        </pc:picChg>
      </pc:sldChg>
      <pc:sldChg chg="modSp new mod modNotesTx">
        <pc:chgData name="Nicola Crockford" userId="8f212993-1591-4ea6-aaea-28655d851d96" providerId="ADAL" clId="{D58A213A-94F2-47A3-8568-522C87CC4C68}" dt="2026-10-08T14:44:18.195" v="24830" actId="20577"/>
        <pc:sldMkLst>
          <pc:docMk/>
          <pc:sldMk cId="953396623" sldId="1438"/>
        </pc:sldMkLst>
        <pc:spChg chg="mod">
          <ac:chgData name="Nicola Crockford" userId="8f212993-1591-4ea6-aaea-28655d851d96" providerId="ADAL" clId="{D58A213A-94F2-47A3-8568-522C87CC4C68}" dt="2026-09-28T16:06:48.709" v="7835" actId="20577"/>
          <ac:spMkLst>
            <pc:docMk/>
            <pc:sldMk cId="953396623" sldId="1438"/>
            <ac:spMk id="2" creationId="{55C3C11C-5529-F208-8E3F-E7251C4F70D3}"/>
          </ac:spMkLst>
        </pc:spChg>
        <pc:spChg chg="mod">
          <ac:chgData name="Nicola Crockford" userId="8f212993-1591-4ea6-aaea-28655d851d96" providerId="ADAL" clId="{D58A213A-94F2-47A3-8568-522C87CC4C68}" dt="2026-10-01T12:08:54.962" v="17776" actId="6549"/>
          <ac:spMkLst>
            <pc:docMk/>
            <pc:sldMk cId="953396623" sldId="1438"/>
            <ac:spMk id="3" creationId="{C2A50395-5DF5-11B3-A2FB-7B83324403BC}"/>
          </ac:spMkLst>
        </pc:spChg>
      </pc:sldChg>
      <pc:sldChg chg="modSp add mod modNotesTx">
        <pc:chgData name="Nicola Crockford" userId="8f212993-1591-4ea6-aaea-28655d851d96" providerId="ADAL" clId="{D58A213A-94F2-47A3-8568-522C87CC4C68}" dt="2026-10-08T17:26:03.660" v="25334" actId="6549"/>
        <pc:sldMkLst>
          <pc:docMk/>
          <pc:sldMk cId="135159797" sldId="1441"/>
        </pc:sldMkLst>
        <pc:spChg chg="mod">
          <ac:chgData name="Nicola Crockford" userId="8f212993-1591-4ea6-aaea-28655d851d96" providerId="ADAL" clId="{D58A213A-94F2-47A3-8568-522C87CC4C68}" dt="2026-09-28T16:27:36.359" v="8672" actId="20577"/>
          <ac:spMkLst>
            <pc:docMk/>
            <pc:sldMk cId="135159797" sldId="1441"/>
            <ac:spMk id="2" creationId="{881444E1-500A-E937-DFA0-ED84B43B15FD}"/>
          </ac:spMkLst>
        </pc:spChg>
        <pc:spChg chg="mod">
          <ac:chgData name="Nicola Crockford" userId="8f212993-1591-4ea6-aaea-28655d851d96" providerId="ADAL" clId="{D58A213A-94F2-47A3-8568-522C87CC4C68}" dt="2026-10-01T18:21:40.001" v="22031" actId="20577"/>
          <ac:spMkLst>
            <pc:docMk/>
            <pc:sldMk cId="135159797" sldId="1441"/>
            <ac:spMk id="3" creationId="{B0A1B4C5-0911-5748-3E19-916D2BBC851C}"/>
          </ac:spMkLst>
        </pc:spChg>
      </pc:sldChg>
      <pc:sldChg chg="modSp add mod ord modNotesTx">
        <pc:chgData name="Nicola Crockford" userId="8f212993-1591-4ea6-aaea-28655d851d96" providerId="ADAL" clId="{D58A213A-94F2-47A3-8568-522C87CC4C68}" dt="2026-10-08T15:07:47.160" v="25146" actId="20577"/>
        <pc:sldMkLst>
          <pc:docMk/>
          <pc:sldMk cId="1574733495" sldId="1442"/>
        </pc:sldMkLst>
        <pc:spChg chg="mod">
          <ac:chgData name="Nicola Crockford" userId="8f212993-1591-4ea6-aaea-28655d851d96" providerId="ADAL" clId="{D58A213A-94F2-47A3-8568-522C87CC4C68}" dt="2026-09-28T16:20:19.683" v="8573" actId="20577"/>
          <ac:spMkLst>
            <pc:docMk/>
            <pc:sldMk cId="1574733495" sldId="1442"/>
            <ac:spMk id="2" creationId="{5722E963-3D70-1AE8-E9F2-7E065F84AC92}"/>
          </ac:spMkLst>
        </pc:spChg>
        <pc:spChg chg="mod">
          <ac:chgData name="Nicola Crockford" userId="8f212993-1591-4ea6-aaea-28655d851d96" providerId="ADAL" clId="{D58A213A-94F2-47A3-8568-522C87CC4C68}" dt="2026-10-08T09:56:26.042" v="23343" actId="20577"/>
          <ac:spMkLst>
            <pc:docMk/>
            <pc:sldMk cId="1574733495" sldId="1442"/>
            <ac:spMk id="3" creationId="{D2136A06-C6C7-D7EE-8005-E378234AF912}"/>
          </ac:spMkLst>
        </pc:spChg>
      </pc:sldChg>
      <pc:sldChg chg="modSp add mod modNotesTx">
        <pc:chgData name="Nicola Crockford" userId="8f212993-1591-4ea6-aaea-28655d851d96" providerId="ADAL" clId="{D58A213A-94F2-47A3-8568-522C87CC4C68}" dt="2026-10-08T15:14:22.793" v="25189" actId="20577"/>
        <pc:sldMkLst>
          <pc:docMk/>
          <pc:sldMk cId="2800451215" sldId="1443"/>
        </pc:sldMkLst>
        <pc:spChg chg="mod">
          <ac:chgData name="Nicola Crockford" userId="8f212993-1591-4ea6-aaea-28655d851d96" providerId="ADAL" clId="{D58A213A-94F2-47A3-8568-522C87CC4C68}" dt="2026-09-30T10:18:01.098" v="16555" actId="20577"/>
          <ac:spMkLst>
            <pc:docMk/>
            <pc:sldMk cId="2800451215" sldId="1443"/>
            <ac:spMk id="2" creationId="{4B8F8D77-F1B4-CA5D-B9B6-72E0B35AA222}"/>
          </ac:spMkLst>
        </pc:spChg>
        <pc:spChg chg="mod">
          <ac:chgData name="Nicola Crockford" userId="8f212993-1591-4ea6-aaea-28655d851d96" providerId="ADAL" clId="{D58A213A-94F2-47A3-8568-522C87CC4C68}" dt="2026-10-08T09:59:05.743" v="23376" actId="20577"/>
          <ac:spMkLst>
            <pc:docMk/>
            <pc:sldMk cId="2800451215" sldId="1443"/>
            <ac:spMk id="3" creationId="{A99EA318-482D-E5B5-4A0E-A28288EF7FFE}"/>
          </ac:spMkLst>
        </pc:spChg>
      </pc:sldChg>
      <pc:sldChg chg="addSp delSp modSp new mod modNotesTx">
        <pc:chgData name="Nicola Crockford" userId="8f212993-1591-4ea6-aaea-28655d851d96" providerId="ADAL" clId="{D58A213A-94F2-47A3-8568-522C87CC4C68}" dt="2026-10-08T14:56:53.155" v="25035" actId="20577"/>
        <pc:sldMkLst>
          <pc:docMk/>
          <pc:sldMk cId="3723095902" sldId="1444"/>
        </pc:sldMkLst>
        <pc:spChg chg="mod">
          <ac:chgData name="Nicola Crockford" userId="8f212993-1591-4ea6-aaea-28655d851d96" providerId="ADAL" clId="{D58A213A-94F2-47A3-8568-522C87CC4C68}" dt="2026-09-29T12:14:34.226" v="10317" actId="27636"/>
          <ac:spMkLst>
            <pc:docMk/>
            <pc:sldMk cId="3723095902" sldId="1444"/>
            <ac:spMk id="2" creationId="{09356787-9288-5798-940D-CDFDDD1BCDBD}"/>
          </ac:spMkLst>
        </pc:spChg>
        <pc:picChg chg="add mod">
          <ac:chgData name="Nicola Crockford" userId="8f212993-1591-4ea6-aaea-28655d851d96" providerId="ADAL" clId="{D58A213A-94F2-47A3-8568-522C87CC4C68}" dt="2026-09-29T12:26:42.913" v="10974" actId="1076"/>
          <ac:picMkLst>
            <pc:docMk/>
            <pc:sldMk cId="3723095902" sldId="1444"/>
            <ac:picMk id="5" creationId="{8B632AC3-8A96-26D6-15C4-34C39F9C1524}"/>
          </ac:picMkLst>
        </pc:picChg>
        <pc:picChg chg="add mod">
          <ac:chgData name="Nicola Crockford" userId="8f212993-1591-4ea6-aaea-28655d851d96" providerId="ADAL" clId="{D58A213A-94F2-47A3-8568-522C87CC4C68}" dt="2026-09-29T12:26:49.254" v="10976" actId="1076"/>
          <ac:picMkLst>
            <pc:docMk/>
            <pc:sldMk cId="3723095902" sldId="1444"/>
            <ac:picMk id="7" creationId="{2BE2D921-E9E9-B407-5BB4-F187B981ADD5}"/>
          </ac:picMkLst>
        </pc:picChg>
        <pc:picChg chg="add mod">
          <ac:chgData name="Nicola Crockford" userId="8f212993-1591-4ea6-aaea-28655d851d96" providerId="ADAL" clId="{D58A213A-94F2-47A3-8568-522C87CC4C68}" dt="2026-09-29T12:26:45.739" v="10975" actId="1076"/>
          <ac:picMkLst>
            <pc:docMk/>
            <pc:sldMk cId="3723095902" sldId="1444"/>
            <ac:picMk id="9" creationId="{EABB382F-5E91-524B-C6B1-A0E584A87302}"/>
          </ac:picMkLst>
        </pc:picChg>
      </pc:sldChg>
      <pc:sldChg chg="addSp delSp modSp add mod modNotesTx">
        <pc:chgData name="Nicola Crockford" userId="8f212993-1591-4ea6-aaea-28655d851d96" providerId="ADAL" clId="{D58A213A-94F2-47A3-8568-522C87CC4C68}" dt="2026-10-08T15:01:52.220" v="25084" actId="6549"/>
        <pc:sldMkLst>
          <pc:docMk/>
          <pc:sldMk cId="2941282299" sldId="1446"/>
        </pc:sldMkLst>
        <pc:spChg chg="mod">
          <ac:chgData name="Nicola Crockford" userId="8f212993-1591-4ea6-aaea-28655d851d96" providerId="ADAL" clId="{D58A213A-94F2-47A3-8568-522C87CC4C68}" dt="2026-09-30T09:16:23.919" v="12521" actId="1076"/>
          <ac:spMkLst>
            <pc:docMk/>
            <pc:sldMk cId="2941282299" sldId="1446"/>
            <ac:spMk id="2" creationId="{F0595612-1CB8-13FE-3CC6-585A0D824E2C}"/>
          </ac:spMkLst>
        </pc:spChg>
        <pc:picChg chg="add mod ord modCrop">
          <ac:chgData name="Nicola Crockford" userId="8f212993-1591-4ea6-aaea-28655d851d96" providerId="ADAL" clId="{D58A213A-94F2-47A3-8568-522C87CC4C68}" dt="2026-09-30T09:16:37.410" v="12523" actId="1076"/>
          <ac:picMkLst>
            <pc:docMk/>
            <pc:sldMk cId="2941282299" sldId="1446"/>
            <ac:picMk id="12" creationId="{F988E628-C449-1A36-37D3-D9B5C04DFC78}"/>
          </ac:picMkLst>
        </pc:picChg>
        <pc:picChg chg="add mod ord">
          <ac:chgData name="Nicola Crockford" userId="8f212993-1591-4ea6-aaea-28655d851d96" providerId="ADAL" clId="{D58A213A-94F2-47A3-8568-522C87CC4C68}" dt="2026-09-30T09:16:27.305" v="12522" actId="14100"/>
          <ac:picMkLst>
            <pc:docMk/>
            <pc:sldMk cId="2941282299" sldId="1446"/>
            <ac:picMk id="13" creationId="{C6BF1519-052C-6106-F1D3-44EE8134D150}"/>
          </ac:picMkLst>
        </pc:picChg>
      </pc:sldChg>
      <pc:sldMasterChg chg="delSldLayout">
        <pc:chgData name="Nicola Crockford" userId="8f212993-1591-4ea6-aaea-28655d851d96" providerId="ADAL" clId="{D58A213A-94F2-47A3-8568-522C87CC4C68}" dt="2026-10-01T14:15:19.392" v="19777" actId="2696"/>
        <pc:sldMasterMkLst>
          <pc:docMk/>
          <pc:sldMasterMk cId="2722786401" sldId="2147483648"/>
        </pc:sldMasterMkLst>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E5CC8A-1C1C-4630-9879-63F874B4FFCE}" type="datetimeFigureOut">
              <a:rPr lang="en-GB" smtClean="0"/>
              <a:t>09/10/2026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26C3FF-990B-4BBB-8B3F-B0BAD6E8E3E2}" type="slidenum">
              <a:rPr lang="en-GB" smtClean="0"/>
              <a:t>‹#›</a:t>
            </a:fld>
            <a:endParaRPr lang="en-GB"/>
          </a:p>
        </p:txBody>
      </p:sp>
    </p:spTree>
    <p:extLst>
      <p:ext uri="{BB962C8B-B14F-4D97-AF65-F5344CB8AC3E}">
        <p14:creationId xmlns:p14="http://schemas.microsoft.com/office/powerpoint/2010/main" val="2950493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It’s a great pleasure and honour to be invited to this beautiful place, with all you esteemed people, in what promises to be a fascinating few days. Huge thanks to Ferna for convening us.</a:t>
            </a:r>
            <a:br>
              <a:rPr lang="en-GB" dirty="0"/>
            </a:br>
            <a:br>
              <a:rPr lang="en-GB" dirty="0"/>
            </a:br>
            <a:r>
              <a:rPr lang="en-GB" dirty="0"/>
              <a:t>I’d like to share some ideas from the last 20 or so years of working on international policy to conserve the world’s migratory birds and their flyways, including as </a:t>
            </a:r>
            <a:r>
              <a:rPr lang="en-GB" dirty="0" err="1"/>
              <a:t>BirdLife’s</a:t>
            </a:r>
            <a:r>
              <a:rPr lang="en-GB" dirty="0"/>
              <a:t> focal point for CMS. I’m very much in the user camp in terms of migration atlases. </a:t>
            </a:r>
            <a:r>
              <a:rPr lang="en-GB" strike="sngStrike" dirty="0"/>
              <a:t>Which can be absolute conservation gold.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22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strike="sng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strike="sngStrike" kern="1200" dirty="0">
                <a:solidFill>
                  <a:schemeClr val="tx1"/>
                </a:solidFill>
                <a:effectLst/>
                <a:latin typeface="+mn-lt"/>
                <a:ea typeface="+mn-ea"/>
                <a:cs typeface="+mn-cs"/>
              </a:rPr>
              <a:t> the count information we have on areas of international importance to help identify additional sites for conservation, and show how they connect, prioritise sites for conservation, </a:t>
            </a:r>
            <a:r>
              <a:rPr lang="en-GB" sz="1200" kern="1200" dirty="0">
                <a:solidFill>
                  <a:schemeClr val="tx1"/>
                </a:solidFill>
                <a:effectLst/>
                <a:latin typeface="+mn-lt"/>
                <a:ea typeface="+mn-ea"/>
                <a:cs typeface="+mn-cs"/>
              </a:rPr>
              <a:t>add</a:t>
            </a:r>
            <a:r>
              <a:rPr lang="en-GB" sz="1200" strike="sngStrike" kern="1200" dirty="0">
                <a:solidFill>
                  <a:schemeClr val="tx1"/>
                </a:solidFill>
                <a:effectLst/>
                <a:latin typeface="+mn-lt"/>
                <a:ea typeface="+mn-ea"/>
                <a:cs typeface="+mn-cs"/>
              </a:rPr>
              <a:t>ing</a:t>
            </a:r>
            <a:r>
              <a:rPr lang="en-GB" sz="1200" kern="1200" dirty="0">
                <a:solidFill>
                  <a:schemeClr val="tx1"/>
                </a:solidFill>
                <a:effectLst/>
                <a:latin typeface="+mn-lt"/>
                <a:ea typeface="+mn-ea"/>
                <a:cs typeface="+mn-cs"/>
              </a:rPr>
              <a:t> </a:t>
            </a:r>
            <a:r>
              <a:rPr lang="en-GB" sz="1200" strike="sngStrike" kern="1200" dirty="0">
                <a:solidFill>
                  <a:schemeClr val="tx1"/>
                </a:solidFill>
                <a:effectLst/>
                <a:latin typeface="+mn-lt"/>
                <a:ea typeface="+mn-ea"/>
                <a:cs typeface="+mn-cs"/>
              </a:rPr>
              <a:t>value to traditional protected area approaches.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a:p>
            <a:r>
              <a:rPr lang="en-GB" strike="sngStrike" dirty="0"/>
              <a:t>54</a:t>
            </a:r>
          </a:p>
        </p:txBody>
      </p:sp>
      <p:sp>
        <p:nvSpPr>
          <p:cNvPr id="4" name="Slide Number Placeholder 3"/>
          <p:cNvSpPr>
            <a:spLocks noGrp="1"/>
          </p:cNvSpPr>
          <p:nvPr>
            <p:ph type="sldNum" sz="quarter" idx="5"/>
          </p:nvPr>
        </p:nvSpPr>
        <p:spPr/>
        <p:txBody>
          <a:bodyPr/>
          <a:lstStyle/>
          <a:p>
            <a:fld id="{A826C3FF-990B-4BBB-8B3F-B0BAD6E8E3E2}" type="slidenum">
              <a:rPr lang="en-GB" smtClean="0"/>
              <a:t>1</a:t>
            </a:fld>
            <a:endParaRPr lang="en-GB"/>
          </a:p>
        </p:txBody>
      </p:sp>
    </p:spTree>
    <p:extLst>
      <p:ext uri="{BB962C8B-B14F-4D97-AF65-F5344CB8AC3E}">
        <p14:creationId xmlns:p14="http://schemas.microsoft.com/office/powerpoint/2010/main" val="3680007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My job has been trying to get the best deal for migratory birds from governments. Which means conserving the places they use and preventing anthropogenic causes of direct mortality, maintaining and restoring ecological connectivity.  This workshop is of course relevant to both, but particularly the spatial side of the equation which I’ll focus on now.</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To achieve ecological connectivity, we need to foster human connectivity along the flyway and other migratory ecological networks to leverage enhanced conservation commitment and delivery. T</a:t>
            </a:r>
            <a:r>
              <a:rPr lang="en-GB" sz="1200" kern="1200" dirty="0">
                <a:solidFill>
                  <a:schemeClr val="tx1"/>
                </a:solidFill>
                <a:effectLst/>
                <a:latin typeface="+mn-lt"/>
                <a:ea typeface="+mn-ea"/>
                <a:cs typeface="+mn-cs"/>
              </a:rPr>
              <a:t>he ecological connectivity concept can be harnessed to add value to traditional protected area approaches.</a:t>
            </a:r>
          </a:p>
          <a:p>
            <a:endParaRPr lang="en-GB" dirty="0"/>
          </a:p>
          <a:p>
            <a:r>
              <a:rPr lang="en-GB" dirty="0"/>
              <a:t>It’s important to understand that birds need a different approach to ensuring their ecological connectivity than animals that can’t fly nor swim in the sea. The concept of corridors is often not applicable to birds, which may migrate over a very broad front, using key sites that aren’t physically connected. Although they do sometimes have migratory bottlenecks, for example soaring birds at short crossings of seas such as the Mediterranean.</a:t>
            </a:r>
            <a:br>
              <a:rPr lang="en-GB" dirty="0"/>
            </a:b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1:28</a:t>
            </a:r>
          </a:p>
          <a:p>
            <a:endParaRPr lang="en-GB" dirty="0"/>
          </a:p>
        </p:txBody>
      </p:sp>
      <p:sp>
        <p:nvSpPr>
          <p:cNvPr id="4" name="Slide Number Placeholder 3"/>
          <p:cNvSpPr>
            <a:spLocks noGrp="1"/>
          </p:cNvSpPr>
          <p:nvPr>
            <p:ph type="sldNum" sz="quarter" idx="5"/>
          </p:nvPr>
        </p:nvSpPr>
        <p:spPr/>
        <p:txBody>
          <a:bodyPr/>
          <a:lstStyle/>
          <a:p>
            <a:fld id="{A826C3FF-990B-4BBB-8B3F-B0BAD6E8E3E2}" type="slidenum">
              <a:rPr lang="en-GB" smtClean="0"/>
              <a:t>2</a:t>
            </a:fld>
            <a:endParaRPr lang="en-GB"/>
          </a:p>
        </p:txBody>
      </p:sp>
    </p:spTree>
    <p:extLst>
      <p:ext uri="{BB962C8B-B14F-4D97-AF65-F5344CB8AC3E}">
        <p14:creationId xmlns:p14="http://schemas.microsoft.com/office/powerpoint/2010/main" val="32556935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Here’s a broad generalisation of the 4 great flyways of the world and some of the alphabet soup of migratory waterbird relevant conservation agreements.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dirty="0"/>
              <a:t>Unlike the EU Nature Directives which have real legal teeth, these are soft law, operating primarily by diplomatic peer pressure. With the recent decline in multilateralism, I feel the concept of ecological connectivity, and the human connectivity necessary to secure it, is a secret weapon that conservationists have under-used to ramp up pressure on reluctant governments and others to do what is needed to conserve migratory species. The CMS Atlas should be a critical tool to help fill that gap.</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2:04</a:t>
            </a:r>
          </a:p>
          <a:p>
            <a:endParaRPr lang="en-GB" dirty="0"/>
          </a:p>
        </p:txBody>
      </p:sp>
      <p:sp>
        <p:nvSpPr>
          <p:cNvPr id="4" name="Slide Number Placeholder 3"/>
          <p:cNvSpPr>
            <a:spLocks noGrp="1"/>
          </p:cNvSpPr>
          <p:nvPr>
            <p:ph type="sldNum" sz="quarter" idx="10"/>
          </p:nvPr>
        </p:nvSpPr>
        <p:spPr/>
        <p:txBody>
          <a:bodyPr/>
          <a:lstStyle/>
          <a:p>
            <a:fld id="{9419616B-6B10-4D17-8D0B-DD29B0C44AE3}" type="slidenum">
              <a:rPr lang="en-GB" smtClean="0"/>
              <a:t>3</a:t>
            </a:fld>
            <a:endParaRPr lang="en-GB"/>
          </a:p>
        </p:txBody>
      </p:sp>
    </p:spTree>
    <p:extLst>
      <p:ext uri="{BB962C8B-B14F-4D97-AF65-F5344CB8AC3E}">
        <p14:creationId xmlns:p14="http://schemas.microsoft.com/office/powerpoint/2010/main" val="3862147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And the situation’s really urgent. BirdLife just published the 6</a:t>
            </a:r>
            <a:r>
              <a:rPr lang="en-GB" baseline="30000" dirty="0"/>
              <a:t>th</a:t>
            </a:r>
            <a:r>
              <a:rPr lang="en-GB" dirty="0"/>
              <a:t> edition of the State of the World’s Birds, focussed on migratory species, showing that 11% are threatened with global extinction, nearly two thirds of their known sites being in poor condition.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2:19</a:t>
            </a:r>
          </a:p>
          <a:p>
            <a:endParaRPr lang="en-GB" dirty="0"/>
          </a:p>
        </p:txBody>
      </p:sp>
      <p:sp>
        <p:nvSpPr>
          <p:cNvPr id="4" name="Slide Number Placeholder 3"/>
          <p:cNvSpPr>
            <a:spLocks noGrp="1"/>
          </p:cNvSpPr>
          <p:nvPr>
            <p:ph type="sldNum" sz="quarter" idx="5"/>
          </p:nvPr>
        </p:nvSpPr>
        <p:spPr/>
        <p:txBody>
          <a:bodyPr/>
          <a:lstStyle/>
          <a:p>
            <a:fld id="{A826C3FF-990B-4BBB-8B3F-B0BAD6E8E3E2}" type="slidenum">
              <a:rPr lang="en-GB" smtClean="0"/>
              <a:t>4</a:t>
            </a:fld>
            <a:endParaRPr lang="en-GB"/>
          </a:p>
        </p:txBody>
      </p:sp>
    </p:spTree>
    <p:extLst>
      <p:ext uri="{BB962C8B-B14F-4D97-AF65-F5344CB8AC3E}">
        <p14:creationId xmlns:p14="http://schemas.microsoft.com/office/powerpoint/2010/main" val="41344132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 how can the atlas help maintain and enhance the conservation status of migratory species, by securing ecological connectivity among key flyway or other ecological network sites that are the most vital rungs on their migratory ladders.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2:35</a:t>
            </a:r>
          </a:p>
        </p:txBody>
      </p:sp>
      <p:sp>
        <p:nvSpPr>
          <p:cNvPr id="4" name="Slide Number Placeholder 3"/>
          <p:cNvSpPr>
            <a:spLocks noGrp="1"/>
          </p:cNvSpPr>
          <p:nvPr>
            <p:ph type="sldNum" sz="quarter" idx="5"/>
          </p:nvPr>
        </p:nvSpPr>
        <p:spPr/>
        <p:txBody>
          <a:bodyPr/>
          <a:lstStyle/>
          <a:p>
            <a:fld id="{A826C3FF-990B-4BBB-8B3F-B0BAD6E8E3E2}" type="slidenum">
              <a:rPr lang="en-GB" smtClean="0"/>
              <a:t>5</a:t>
            </a:fld>
            <a:endParaRPr lang="en-GB"/>
          </a:p>
        </p:txBody>
      </p:sp>
    </p:spTree>
    <p:extLst>
      <p:ext uri="{BB962C8B-B14F-4D97-AF65-F5344CB8AC3E}">
        <p14:creationId xmlns:p14="http://schemas.microsoft.com/office/powerpoint/2010/main" val="159892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Which boils down to increasing the number of protected, effectively managed and restored areas before they’re destroyed.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Which means overcoming the problems listed here.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fact that known important areas are often unprotected, for example due to a lack of political will</a:t>
            </a:r>
            <a:r>
              <a:rPr lang="en-GB" strike="sngStrike" dirty="0"/>
              <a:t>, some countries, say, being overwhelmed by the sheer number of sites they need to protect.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That even when a site is protected on paper, it isn’t enforced on the ground.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That surprisingly – as revealed for example by satellite tagged birds – too often we don’t even know where key sites are, because they are in areas not covered by bird counters, or used at times when counters aren’t there, or because counters underestimate the numbers of birds, for example during the migration period when high turn over means many more birds use the site than are present on any one 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that too commonly, protected areas aren’t effectively managed and restored, deploying evidence-based methodology, often due to lack of financial and human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3:26</a:t>
            </a:r>
          </a:p>
          <a:p>
            <a:endParaRPr lang="en-GB" dirty="0"/>
          </a:p>
        </p:txBody>
      </p:sp>
      <p:sp>
        <p:nvSpPr>
          <p:cNvPr id="4" name="Slide Number Placeholder 3"/>
          <p:cNvSpPr>
            <a:spLocks noGrp="1"/>
          </p:cNvSpPr>
          <p:nvPr>
            <p:ph type="sldNum" sz="quarter" idx="5"/>
          </p:nvPr>
        </p:nvSpPr>
        <p:spPr/>
        <p:txBody>
          <a:bodyPr/>
          <a:lstStyle/>
          <a:p>
            <a:fld id="{A826C3FF-990B-4BBB-8B3F-B0BAD6E8E3E2}" type="slidenum">
              <a:rPr lang="en-GB" smtClean="0"/>
              <a:t>6</a:t>
            </a:fld>
            <a:endParaRPr lang="en-GB"/>
          </a:p>
        </p:txBody>
      </p:sp>
    </p:spTree>
    <p:extLst>
      <p:ext uri="{BB962C8B-B14F-4D97-AF65-F5344CB8AC3E}">
        <p14:creationId xmlns:p14="http://schemas.microsoft.com/office/powerpoint/2010/main" val="42530383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 the rest of my talk, I’ll flag some newish approaches to solving these problems as a basis for thinking how to develop the CMS Atlas to contribute to such solutions.  All these approaches are underpinned by thinking how to </a:t>
            </a:r>
            <a:r>
              <a:rPr lang="en-GB" sz="1200" dirty="0"/>
              <a:t>leverage ecological and human connectivity to conserve flyway ecological networks.</a:t>
            </a:r>
            <a:endParaRPr lang="en-GB" dirty="0"/>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3:44</a:t>
            </a:r>
          </a:p>
        </p:txBody>
      </p:sp>
      <p:sp>
        <p:nvSpPr>
          <p:cNvPr id="4" name="Slide Number Placeholder 3"/>
          <p:cNvSpPr>
            <a:spLocks noGrp="1"/>
          </p:cNvSpPr>
          <p:nvPr>
            <p:ph type="sldNum" sz="quarter" idx="5"/>
          </p:nvPr>
        </p:nvSpPr>
        <p:spPr/>
        <p:txBody>
          <a:bodyPr/>
          <a:lstStyle/>
          <a:p>
            <a:fld id="{A826C3FF-990B-4BBB-8B3F-B0BAD6E8E3E2}" type="slidenum">
              <a:rPr lang="en-GB" smtClean="0"/>
              <a:t>7</a:t>
            </a:fld>
            <a:endParaRPr lang="en-GB"/>
          </a:p>
        </p:txBody>
      </p:sp>
    </p:spTree>
    <p:extLst>
      <p:ext uri="{BB962C8B-B14F-4D97-AF65-F5344CB8AC3E}">
        <p14:creationId xmlns:p14="http://schemas.microsoft.com/office/powerpoint/2010/main" val="19286227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C2F7F0-5AEE-CA53-F89C-1072484795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BE3595-A56B-DA7C-74FB-D119D0B90AF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9E6F7C-8C6A-3AF4-81EE-7E0427D7FCE7}"/>
              </a:ext>
            </a:extLst>
          </p:cNvPr>
          <p:cNvSpPr>
            <a:spLocks noGrp="1"/>
          </p:cNvSpPr>
          <p:nvPr>
            <p:ph type="body" idx="1"/>
          </p:nvPr>
        </p:nvSpPr>
        <p:spPr/>
        <p:txBody>
          <a:bodyPr/>
          <a:lstStyle/>
          <a:p>
            <a:r>
              <a:rPr lang="en-GB" dirty="0"/>
              <a:t>First to elaborate on the problem of lack of protection. We’ve already identified nearly 11,000 KBAs of international importance for migratory birds, but </a:t>
            </a:r>
            <a:r>
              <a:rPr lang="en-GB" dirty="0">
                <a:highlight>
                  <a:srgbClr val="FFFF00"/>
                </a:highlight>
              </a:rPr>
              <a:t>only quarter are completely protected, half being completely unprotected.</a:t>
            </a:r>
          </a:p>
          <a:p>
            <a:endParaRPr lang="en-GB" dirty="0">
              <a:highlight>
                <a:srgbClr val="FFFF00"/>
              </a:highlight>
            </a:endParaRPr>
          </a:p>
          <a:p>
            <a:r>
              <a:rPr lang="en-GB" dirty="0">
                <a:highlight>
                  <a:srgbClr val="FFFF00"/>
                </a:highlight>
              </a:rPr>
              <a:t>The CMS State of the World’s Migratory Species states that </a:t>
            </a:r>
            <a:r>
              <a:rPr lang="en-GB" sz="1200" dirty="0">
                <a:highlight>
                  <a:srgbClr val="FFFF00"/>
                </a:highlight>
              </a:rPr>
              <a:t>only around 9% of migratory birds are adequately protected in terms of site coverage compared with 45% of non-migratory species.</a:t>
            </a:r>
            <a:r>
              <a:rPr lang="en-GB" dirty="0">
                <a:highlight>
                  <a:srgbClr val="FFFF00"/>
                </a:highlight>
              </a:rPr>
              <a:t> </a:t>
            </a:r>
          </a:p>
          <a:p>
            <a:endParaRPr lang="en-GB"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trike="sngStrike" dirty="0"/>
              <a:t>Given that on average the world’s 195 nations each have 55 KBAs for migratory birds, my contention is that often they have so many unprotected sites, they don’t know where to start in filling the gaps. </a:t>
            </a:r>
            <a:endParaRPr lang="en-GB" strike="sngStrike" dirty="0">
              <a:highlight>
                <a:srgbClr val="FFFF00"/>
              </a:highligh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3:44 +24 = 4:08</a:t>
            </a:r>
          </a:p>
          <a:p>
            <a:endParaRPr lang="en-GB" dirty="0">
              <a:highlight>
                <a:srgbClr val="FFFF00"/>
              </a:highlight>
            </a:endParaRPr>
          </a:p>
          <a:p>
            <a:endParaRPr lang="en-GB" dirty="0"/>
          </a:p>
        </p:txBody>
      </p:sp>
      <p:sp>
        <p:nvSpPr>
          <p:cNvPr id="4" name="Slide Number Placeholder 3">
            <a:extLst>
              <a:ext uri="{FF2B5EF4-FFF2-40B4-BE49-F238E27FC236}">
                <a16:creationId xmlns:a16="http://schemas.microsoft.com/office/drawing/2014/main" id="{6F2A1088-11B0-F358-22CC-02DFC35F4841}"/>
              </a:ext>
            </a:extLst>
          </p:cNvPr>
          <p:cNvSpPr>
            <a:spLocks noGrp="1"/>
          </p:cNvSpPr>
          <p:nvPr>
            <p:ph type="sldNum" sz="quarter" idx="5"/>
          </p:nvPr>
        </p:nvSpPr>
        <p:spPr/>
        <p:txBody>
          <a:bodyPr/>
          <a:lstStyle/>
          <a:p>
            <a:fld id="{A826C3FF-990B-4BBB-8B3F-B0BAD6E8E3E2}" type="slidenum">
              <a:rPr lang="en-GB" smtClean="0"/>
              <a:t>8</a:t>
            </a:fld>
            <a:endParaRPr lang="en-GB"/>
          </a:p>
        </p:txBody>
      </p:sp>
    </p:spTree>
    <p:extLst>
      <p:ext uri="{BB962C8B-B14F-4D97-AF65-F5344CB8AC3E}">
        <p14:creationId xmlns:p14="http://schemas.microsoft.com/office/powerpoint/2010/main" val="14868741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So, could the Atlas develop as a mechanism for further prioritising sites for protection or other effective management by identifying the absolutely key sites for migratory species, the nodes in the network that are most essential to the survival of at least one biogeographic population. If such a map was recognised by all the relevant treaties, NGOs, banks, other donors etc then surely this would help accelerate protection, including by, for example, facilitating agreement on a strategic division of labour as to who was going to work to secure the future of which sites in a chain – World Heritage for the top sites, Convention on Wetlands for the next tier down and so 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Countries could look at the map and support each other to protect sites for species for which they share responsibility. </a:t>
            </a:r>
            <a:br>
              <a:rPr lang="en-GB" dirty="0"/>
            </a:br>
            <a:br>
              <a:rPr lang="en-GB" dirty="0"/>
            </a:br>
            <a:r>
              <a:rPr lang="en-GB" dirty="0"/>
              <a:t>For example, Country A – let’s say the Netherlands could approach Country B, for example Senegal, saying in our country we are protecting these key sites for particular migratory birds, say Black-tailed Godwits, that we share with you, please will you also protect their key sites in your country.  And even, we are prepared to support you with human or financial resource to put this in place.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4:08 </a:t>
            </a:r>
            <a:r>
              <a:rPr lang="en-GB" dirty="0"/>
              <a:t>+ 1:09 = 5:17</a:t>
            </a:r>
          </a:p>
          <a:p>
            <a:endParaRPr lang="en-GB" dirty="0"/>
          </a:p>
        </p:txBody>
      </p:sp>
      <p:sp>
        <p:nvSpPr>
          <p:cNvPr id="4" name="Slide Number Placeholder 3"/>
          <p:cNvSpPr>
            <a:spLocks noGrp="1"/>
          </p:cNvSpPr>
          <p:nvPr>
            <p:ph type="sldNum" sz="quarter" idx="5"/>
          </p:nvPr>
        </p:nvSpPr>
        <p:spPr/>
        <p:txBody>
          <a:bodyPr/>
          <a:lstStyle/>
          <a:p>
            <a:fld id="{A826C3FF-990B-4BBB-8B3F-B0BAD6E8E3E2}" type="slidenum">
              <a:rPr lang="en-GB" smtClean="0"/>
              <a:t>9</a:t>
            </a:fld>
            <a:endParaRPr lang="en-GB"/>
          </a:p>
        </p:txBody>
      </p:sp>
    </p:spTree>
    <p:extLst>
      <p:ext uri="{BB962C8B-B14F-4D97-AF65-F5344CB8AC3E}">
        <p14:creationId xmlns:p14="http://schemas.microsoft.com/office/powerpoint/2010/main" val="481524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World Heritage Convention is the most powerful mechanism for facilitating chains of protected sites, being the strongest international site protection mechanism outside the EU and with a superpower that many are unaware of. </a:t>
            </a:r>
            <a:br>
              <a:rPr lang="en-GB" dirty="0"/>
            </a:br>
            <a:r>
              <a:rPr lang="en-GB" dirty="0"/>
              <a:t>It can inscribe serial transnational World Heritage Sites, where each component of a site may not have the Outstanding Universal Value necessary to qualify for World Heritage listing, but collectively they may, even if the components are in different countries, and they must be covered by a single management plan. So one can imagine World Heritage Sites that link key sites along a flyway like strings of pearls, with particular birds as flagships for the many other species the sites protect.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Having coherent management of such site networks increases resilience to climate change and other threats</a:t>
            </a:r>
            <a:r>
              <a:rPr lang="en-GB" strike="sngStrike" dirty="0"/>
              <a:t>, helping ensure there are places for birds to move to as conditions change</a:t>
            </a:r>
            <a:r>
              <a:rPr lang="en-GB"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because a management plan must be agreed between all components, it makes it more politically difficult for any one site to let down the others by not meeting the shared objectives.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Likewise we’ve seen in recent years how such site networks attract big funding which they wouldn’t on their own.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And there’s never been more urgency to deliver well connected networks of key sites as countries strive to meet the 30 by 30 target.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5:17 + 1:13 = 6:30</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br>
              <a:rPr lang="en-GB" dirty="0"/>
            </a:br>
            <a:endParaRPr lang="en-GB" dirty="0"/>
          </a:p>
          <a:p>
            <a:endParaRPr lang="en-GB" dirty="0"/>
          </a:p>
        </p:txBody>
      </p:sp>
      <p:sp>
        <p:nvSpPr>
          <p:cNvPr id="4" name="Slide Number Placeholder 3"/>
          <p:cNvSpPr>
            <a:spLocks noGrp="1"/>
          </p:cNvSpPr>
          <p:nvPr>
            <p:ph type="sldNum" sz="quarter" idx="5"/>
          </p:nvPr>
        </p:nvSpPr>
        <p:spPr/>
        <p:txBody>
          <a:bodyPr/>
          <a:lstStyle/>
          <a:p>
            <a:fld id="{A9FDD052-9B6E-4CCE-9D2D-779999FCABC3}" type="slidenum">
              <a:rPr lang="en-GB" smtClean="0"/>
              <a:t>10</a:t>
            </a:fld>
            <a:endParaRPr lang="en-GB"/>
          </a:p>
        </p:txBody>
      </p:sp>
    </p:spTree>
    <p:extLst>
      <p:ext uri="{BB962C8B-B14F-4D97-AF65-F5344CB8AC3E}">
        <p14:creationId xmlns:p14="http://schemas.microsoft.com/office/powerpoint/2010/main" val="6247489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example World Heritage inscription of the Wadden Sea has enabled the three nations which share it to manage it as a single unit. Furthermore, a condition of the inscription was that the Wadden Sea must establish an initiative to support conservation down the flyway for the birds they share. There are now 15 year’s worth of projects along the flyway, including supporting Guinea Bissau in their World Heritage inscription of the </a:t>
            </a:r>
            <a:r>
              <a:rPr lang="en-GB" dirty="0" err="1"/>
              <a:t>Bijagos</a:t>
            </a:r>
            <a:r>
              <a:rPr lang="en-GB" dirty="0"/>
              <a:t> Archipelago.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6:30+23 = 6:53</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A826C3FF-990B-4BBB-8B3F-B0BAD6E8E3E2}" type="slidenum">
              <a:rPr lang="en-GB" smtClean="0"/>
              <a:t>11</a:t>
            </a:fld>
            <a:endParaRPr lang="en-GB"/>
          </a:p>
        </p:txBody>
      </p:sp>
    </p:spTree>
    <p:extLst>
      <p:ext uri="{BB962C8B-B14F-4D97-AF65-F5344CB8AC3E}">
        <p14:creationId xmlns:p14="http://schemas.microsoft.com/office/powerpoint/2010/main" val="1664643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0C23D-BEB5-11F8-8E76-D72DC1357D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0882C1-DFA9-D4D8-D50D-5EBFACE2941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54CDBF-8C79-94F9-BA05-0698E317B48A}"/>
              </a:ext>
            </a:extLst>
          </p:cNvPr>
          <p:cNvSpPr>
            <a:spLocks noGrp="1"/>
          </p:cNvSpPr>
          <p:nvPr>
            <p:ph type="body" idx="1"/>
          </p:nvPr>
        </p:nvSpPr>
        <p:spPr/>
        <p:txBody>
          <a:bodyPr/>
          <a:lstStyle/>
          <a:p>
            <a:r>
              <a:rPr lang="en-GB" dirty="0"/>
              <a:t>What’s turned me quite messianic about World Heritage is also, due to its relatively high political capital, its ability to save sites from destruction. I’ve devoted quite a chunk of my life to trying to prevent extinction of the critically endangered Spoon-billed Sandpiper. Like many other waterbirds of the East Asian Australasian Flyway, it stages on the Yellow Sea. It’s most important site, </a:t>
            </a:r>
            <a:r>
              <a:rPr lang="en-GB" dirty="0" err="1"/>
              <a:t>Saemangeum</a:t>
            </a:r>
            <a:r>
              <a:rPr lang="en-GB" dirty="0"/>
              <a:t>, in South Korea was destroyed in 2006.  A few years later, the next most important site was discovered at </a:t>
            </a:r>
            <a:r>
              <a:rPr lang="en-GB" dirty="0" err="1"/>
              <a:t>Tiaozini</a:t>
            </a:r>
            <a:r>
              <a:rPr lang="en-GB" dirty="0"/>
              <a:t> across the Yellow Sea in China, used by half the world population. But it already had all the permissions to be destroyed by an even bigger land claim than </a:t>
            </a:r>
            <a:r>
              <a:rPr lang="en-GB" dirty="0" err="1"/>
              <a:t>Saemangeum</a:t>
            </a:r>
            <a:r>
              <a:rPr lang="en-GB" dirty="0"/>
              <a:t>, then the world’s largest. </a:t>
            </a:r>
          </a:p>
          <a:p>
            <a:endParaRPr lang="en-GB" dirty="0"/>
          </a:p>
          <a:p>
            <a:r>
              <a:rPr lang="en-GB" dirty="0"/>
              <a:t>Court cases and socioeconomic arguments weren’t going to work with China. So, to cut a long story short, we proposed that instead of destroying </a:t>
            </a:r>
            <a:r>
              <a:rPr lang="en-GB" dirty="0" err="1"/>
              <a:t>Tiaozini</a:t>
            </a:r>
            <a:r>
              <a:rPr lang="en-GB" dirty="0"/>
              <a:t> it should be made a world heritage site. Indeed, as a silver lining from </a:t>
            </a:r>
            <a:r>
              <a:rPr lang="en-GB" dirty="0" err="1"/>
              <a:t>Saemangeum</a:t>
            </a:r>
            <a:r>
              <a:rPr lang="en-GB" dirty="0"/>
              <a:t>, South Korea, inspired by the Wadden Sea had already embarked on a process to protect its remaining tidal flats under world heritage.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6:53 + 1:01 = 7:54</a:t>
            </a:r>
          </a:p>
          <a:p>
            <a:endParaRPr lang="en-GB" dirty="0"/>
          </a:p>
          <a:p>
            <a:endParaRPr lang="en-GB" dirty="0"/>
          </a:p>
        </p:txBody>
      </p:sp>
      <p:sp>
        <p:nvSpPr>
          <p:cNvPr id="4" name="Slide Number Placeholder 3">
            <a:extLst>
              <a:ext uri="{FF2B5EF4-FFF2-40B4-BE49-F238E27FC236}">
                <a16:creationId xmlns:a16="http://schemas.microsoft.com/office/drawing/2014/main" id="{6FCF6B9C-0EAB-3E17-2942-01D44B02013A}"/>
              </a:ext>
            </a:extLst>
          </p:cNvPr>
          <p:cNvSpPr>
            <a:spLocks noGrp="1"/>
          </p:cNvSpPr>
          <p:nvPr>
            <p:ph type="sldNum" sz="quarter" idx="5"/>
          </p:nvPr>
        </p:nvSpPr>
        <p:spPr/>
        <p:txBody>
          <a:bodyPr/>
          <a:lstStyle/>
          <a:p>
            <a:fld id="{A826C3FF-990B-4BBB-8B3F-B0BAD6E8E3E2}" type="slidenum">
              <a:rPr lang="en-GB" smtClean="0"/>
              <a:t>12</a:t>
            </a:fld>
            <a:endParaRPr lang="en-GB"/>
          </a:p>
        </p:txBody>
      </p:sp>
    </p:spTree>
    <p:extLst>
      <p:ext uri="{BB962C8B-B14F-4D97-AF65-F5344CB8AC3E}">
        <p14:creationId xmlns:p14="http://schemas.microsoft.com/office/powerpoint/2010/main" val="10054522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Astoundingly, following a meeting I facilitated in Beijing in 2016, and not to be outdone by Korea – a little healthy competition can be a good thing, the hoardings at </a:t>
            </a:r>
            <a:r>
              <a:rPr lang="en-GB" dirty="0" err="1"/>
              <a:t>Tiaozini</a:t>
            </a:r>
            <a:r>
              <a:rPr lang="en-GB" dirty="0"/>
              <a:t> promoting the reclamation project were replaced in 2019 by information panels celebrating the new WH Site.  </a:t>
            </a:r>
          </a:p>
          <a:p>
            <a:endParaRPr lang="en-GB" dirty="0"/>
          </a:p>
          <a:p>
            <a:r>
              <a:rPr lang="en-GB" dirty="0"/>
              <a:t>But in fact, initially China had excluded </a:t>
            </a:r>
            <a:r>
              <a:rPr lang="en-GB" dirty="0" err="1"/>
              <a:t>Tiaozini</a:t>
            </a:r>
            <a:r>
              <a:rPr lang="en-GB" dirty="0"/>
              <a:t> from the nomination, including only the adjacent Yancheng National Nature Reserve. It was only on the basis of movement data from satellite tagged birds that we were able to convince them that to meet the site integrity criteria of World Heritage, they must include </a:t>
            </a:r>
            <a:r>
              <a:rPr lang="en-GB" dirty="0" err="1"/>
              <a:t>Tiaozini</a:t>
            </a:r>
            <a:r>
              <a:rPr lang="en-GB" dirty="0"/>
              <a:t>.</a:t>
            </a:r>
          </a:p>
          <a:p>
            <a:endParaRPr lang="en-GB" dirty="0"/>
          </a:p>
          <a:p>
            <a:r>
              <a:rPr lang="en-GB" strike="noStrike" dirty="0"/>
              <a:t>Furthermore, at the World Heritage Committee meeting in Baku, shown above right, that inscribed this first phase of China’s YS WHS, purely on the basis of its globally important migratory waterbird populations - a number of countries, including Russia and Australia, expressed enthusiasm for serial, transnational WH nominations.  </a:t>
            </a:r>
          </a:p>
          <a:p>
            <a:endParaRPr lang="en-GB"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7:54 + 57 = 8:51</a:t>
            </a:r>
          </a:p>
        </p:txBody>
      </p:sp>
      <p:sp>
        <p:nvSpPr>
          <p:cNvPr id="4" name="Slide Number Placeholder 3"/>
          <p:cNvSpPr>
            <a:spLocks noGrp="1"/>
          </p:cNvSpPr>
          <p:nvPr>
            <p:ph type="sldNum" sz="quarter" idx="5"/>
          </p:nvPr>
        </p:nvSpPr>
        <p:spPr/>
        <p:txBody>
          <a:bodyPr/>
          <a:lstStyle/>
          <a:p>
            <a:fld id="{A826C3FF-990B-4BBB-8B3F-B0BAD6E8E3E2}" type="slidenum">
              <a:rPr lang="en-GB" smtClean="0"/>
              <a:t>13</a:t>
            </a:fld>
            <a:endParaRPr lang="en-GB"/>
          </a:p>
        </p:txBody>
      </p:sp>
    </p:spTree>
    <p:extLst>
      <p:ext uri="{BB962C8B-B14F-4D97-AF65-F5344CB8AC3E}">
        <p14:creationId xmlns:p14="http://schemas.microsoft.com/office/powerpoint/2010/main" val="4016091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onstantia"/>
                <a:ea typeface="Verdana"/>
                <a:cs typeface="Verdana" panose="020B0604030504040204" pitchFamily="34" charset="0"/>
              </a:rPr>
              <a:t>Accordingly we’re working with Iceland to get serial transnational WH nomination of their lowlands which produce so many of the East Atlantic Flyway’s waterbirds, not least to prevent damaging afforestation, that has long been a concern of, for example, AEWA, the </a:t>
            </a:r>
            <a:r>
              <a:rPr lang="en-GB" dirty="0"/>
              <a:t>African-Eurasian Waterbird Agreement</a:t>
            </a:r>
            <a:r>
              <a:rPr lang="en-GB" dirty="0">
                <a:latin typeface="Constantia"/>
                <a:ea typeface="Verdana"/>
                <a:cs typeface="Verdana" panose="020B0604030504040204" pitchFamily="34" charset="0"/>
              </a:rPr>
              <a:t>. </a:t>
            </a:r>
            <a:r>
              <a:rPr lang="en-GB" u="sng" dirty="0">
                <a:latin typeface="Constantia"/>
                <a:ea typeface="Verdana"/>
                <a:cs typeface="Verdana" panose="020B0604030504040204" pitchFamily="34" charset="0"/>
              </a:rPr>
              <a:t>Hopefully</a:t>
            </a:r>
            <a:r>
              <a:rPr lang="en-GB" dirty="0">
                <a:latin typeface="Constantia"/>
                <a:ea typeface="Verdana"/>
                <a:cs typeface="Verdana" panose="020B0604030504040204" pitchFamily="34" charset="0"/>
              </a:rPr>
              <a:t> together with Portugal’s most important wetland, the Tagus Estuary, a critical staging and wintering site for Iceland’s breeding Black-tailed Godwits as well as many other species. We are also considering sites </a:t>
            </a:r>
            <a:r>
              <a:rPr lang="en-GB" dirty="0"/>
              <a:t>in France and maybe even eventually Senegal. </a:t>
            </a:r>
          </a:p>
          <a:p>
            <a:endParaRPr lang="en-US" dirty="0"/>
          </a:p>
          <a:p>
            <a:r>
              <a:rPr lang="en-GB" dirty="0"/>
              <a:t>8:51 + 33 = 9:24</a:t>
            </a:r>
            <a:endParaRPr lang="en-US" dirty="0"/>
          </a:p>
          <a:p>
            <a:endParaRPr lang="en-GB" dirty="0"/>
          </a:p>
        </p:txBody>
      </p:sp>
      <p:sp>
        <p:nvSpPr>
          <p:cNvPr id="4" name="Slide Number Placeholder 3"/>
          <p:cNvSpPr>
            <a:spLocks noGrp="1"/>
          </p:cNvSpPr>
          <p:nvPr>
            <p:ph type="sldNum" sz="quarter" idx="5"/>
          </p:nvPr>
        </p:nvSpPr>
        <p:spPr/>
        <p:txBody>
          <a:bodyPr/>
          <a:lstStyle/>
          <a:p>
            <a:fld id="{A9FDD052-9B6E-4CCE-9D2D-779999FCABC3}" type="slidenum">
              <a:rPr lang="en-GB" smtClean="0"/>
              <a:t>14</a:t>
            </a:fld>
            <a:endParaRPr lang="en-GB"/>
          </a:p>
        </p:txBody>
      </p:sp>
    </p:spTree>
    <p:extLst>
      <p:ext uri="{BB962C8B-B14F-4D97-AF65-F5344CB8AC3E}">
        <p14:creationId xmlns:p14="http://schemas.microsoft.com/office/powerpoint/2010/main" val="37232163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65BE5-2166-9835-5C31-1F7185FCC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1B921-DD38-6BDA-FBC5-6126E5BF3EA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4AA0C4-7BC9-CAFB-0512-2940B5B0CAEE}"/>
              </a:ext>
            </a:extLst>
          </p:cNvPr>
          <p:cNvSpPr>
            <a:spLocks noGrp="1"/>
          </p:cNvSpPr>
          <p:nvPr>
            <p:ph type="body" idx="1"/>
          </p:nvPr>
        </p:nvSpPr>
        <p:spPr/>
        <p:txBody>
          <a:bodyPr/>
          <a:lstStyle/>
          <a:p>
            <a:r>
              <a:rPr lang="en-GB" dirty="0"/>
              <a:t>But the Tagus Estuary very nearly suffered terrible damage as the government was about to build Lisbon’s new airport there, despite it being Portugal’s top Ramsar Site. A classic case of protected status being disregarded, resulting in the need for enforcement action. </a:t>
            </a:r>
          </a:p>
          <a:p>
            <a:endParaRPr lang="en-GB" dirty="0"/>
          </a:p>
          <a:p>
            <a:r>
              <a:rPr lang="en-GB" dirty="0"/>
              <a:t>Movement data, deployed via a national court case, saved the Tagus. The government is now having to seek a less damaging location.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9:24 + 23 = 9:47</a:t>
            </a:r>
            <a:endParaRPr lang="en-US" dirty="0"/>
          </a:p>
          <a:p>
            <a:endParaRPr lang="en-GB" dirty="0"/>
          </a:p>
        </p:txBody>
      </p:sp>
      <p:sp>
        <p:nvSpPr>
          <p:cNvPr id="4" name="Slide Number Placeholder 3">
            <a:extLst>
              <a:ext uri="{FF2B5EF4-FFF2-40B4-BE49-F238E27FC236}">
                <a16:creationId xmlns:a16="http://schemas.microsoft.com/office/drawing/2014/main" id="{C96101F9-7D72-2441-1774-DA257A06C317}"/>
              </a:ext>
            </a:extLst>
          </p:cNvPr>
          <p:cNvSpPr>
            <a:spLocks noGrp="1"/>
          </p:cNvSpPr>
          <p:nvPr>
            <p:ph type="sldNum" sz="quarter" idx="5"/>
          </p:nvPr>
        </p:nvSpPr>
        <p:spPr/>
        <p:txBody>
          <a:bodyPr/>
          <a:lstStyle/>
          <a:p>
            <a:fld id="{A826C3FF-990B-4BBB-8B3F-B0BAD6E8E3E2}" type="slidenum">
              <a:rPr lang="en-GB" smtClean="0"/>
              <a:t>15</a:t>
            </a:fld>
            <a:endParaRPr lang="en-GB"/>
          </a:p>
        </p:txBody>
      </p:sp>
    </p:spTree>
    <p:extLst>
      <p:ext uri="{BB962C8B-B14F-4D97-AF65-F5344CB8AC3E}">
        <p14:creationId xmlns:p14="http://schemas.microsoft.com/office/powerpoint/2010/main" val="28235960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How did we save the Tagus? SPEA, BirdLife in Portugal and ClientEarth lead the fight against the airport via a national court case and through complaints, to various treaties, Ramsar and Bern Conventions and AEWA. </a:t>
            </a:r>
            <a:endParaRPr lang="en-US" sz="1200" kern="1200" baseline="0" dirty="0">
              <a:solidFill>
                <a:schemeClr val="tx1"/>
              </a:solidFill>
              <a:latin typeface="Times New Roman" pitchFamily="18" charset="0"/>
              <a:ea typeface="+mn-ea"/>
              <a:cs typeface="+mn-cs"/>
            </a:endParaRPr>
          </a:p>
          <a:p>
            <a:br>
              <a:rPr lang="en-GB" dirty="0"/>
            </a:br>
            <a:r>
              <a:rPr lang="en-GB" dirty="0"/>
              <a:t>I thought it would help to show how many country’s conservation investments would be undermined by the damage to wader populations from the airport. </a:t>
            </a:r>
            <a:r>
              <a:rPr lang="en-GB" b="1" dirty="0"/>
              <a:t> </a:t>
            </a:r>
            <a:r>
              <a:rPr lang="en-GB" b="0" dirty="0"/>
              <a:t>So I commissioned research by RSPB to collate all the ringing and tagging data of the thankfully well studied Tagus Estuary, to show the connectivity of waders that depend on it.  </a:t>
            </a:r>
            <a:endParaRPr lang="en-GB" b="1" dirty="0"/>
          </a:p>
          <a:p>
            <a:endParaRPr lang="en-GB" dirty="0"/>
          </a:p>
          <a:p>
            <a:r>
              <a:rPr lang="en-GB" dirty="0"/>
              <a:t>This was the stunning result which was embedded in the national court case and treaty compliance mechanisms.  If the airport went ahead, it would likely harm the wader populations of nearly 350 important bird areas spread across 30 countries. </a:t>
            </a:r>
          </a:p>
          <a:p>
            <a:endParaRPr lang="en-GB" dirty="0"/>
          </a:p>
          <a:p>
            <a:r>
              <a:rPr lang="en-GB" dirty="0"/>
              <a:t>Wouldn’t it be amazing if the CMS Atlas could have such data on tap.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9:47 + 49 = 10:36</a:t>
            </a:r>
            <a:endParaRPr lang="en-US" dirty="0"/>
          </a:p>
          <a:p>
            <a:endParaRPr lang="en-GB" dirty="0"/>
          </a:p>
          <a:p>
            <a:endParaRPr lang="en-GB" dirty="0"/>
          </a:p>
        </p:txBody>
      </p:sp>
      <p:sp>
        <p:nvSpPr>
          <p:cNvPr id="4" name="Slide Number Placeholder 3"/>
          <p:cNvSpPr>
            <a:spLocks noGrp="1"/>
          </p:cNvSpPr>
          <p:nvPr>
            <p:ph type="sldNum" sz="quarter" idx="5"/>
          </p:nvPr>
        </p:nvSpPr>
        <p:spPr/>
        <p:txBody>
          <a:bodyPr/>
          <a:lstStyle/>
          <a:p>
            <a:fld id="{5E169385-47E2-4E99-ACE3-91B06D490B9C}" type="slidenum">
              <a:rPr lang="en-GB" smtClean="0"/>
              <a:t>16</a:t>
            </a:fld>
            <a:endParaRPr lang="en-GB"/>
          </a:p>
        </p:txBody>
      </p:sp>
    </p:spTree>
    <p:extLst>
      <p:ext uri="{BB962C8B-B14F-4D97-AF65-F5344CB8AC3E}">
        <p14:creationId xmlns:p14="http://schemas.microsoft.com/office/powerpoint/2010/main" val="2847316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073045-B0B1-CB27-F263-85E22D6FE6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61D55D-7320-5CAF-32C7-3D00ECB850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AAD9E9-94EE-A92D-A2E1-DD3431E0D67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Inspired by this Tagus work I commissioned a pilot study on potential use of movement data to pinpoint overlooked key sites and add a layer of site prioritisation by identifying the most connected sites. So to identify the top </a:t>
            </a:r>
            <a:r>
              <a:rPr lang="en-GB" dirty="0">
                <a:effectLst/>
                <a:latin typeface="Calibri" panose="020F0502020204030204" pitchFamily="34" charset="0"/>
                <a:ea typeface="Times New Roman" panose="02020603050405020304" pitchFamily="18" charset="0"/>
              </a:rPr>
              <a:t>areas of a migratory waterbird population’s ecological network to conserve to enable population survival, trying to help overcome </a:t>
            </a:r>
            <a:r>
              <a:rPr lang="en-GB" sz="1200" strike="sngStrike" kern="1200" dirty="0">
                <a:solidFill>
                  <a:schemeClr val="tx1"/>
                </a:solidFill>
                <a:effectLst/>
                <a:latin typeface="+mn-lt"/>
                <a:ea typeface="+mn-ea"/>
                <a:cs typeface="+mn-cs"/>
              </a:rPr>
              <a:t>knowledge gaps and </a:t>
            </a:r>
            <a:r>
              <a:rPr lang="en-GB" sz="1200" kern="1200" dirty="0">
                <a:solidFill>
                  <a:schemeClr val="tx1"/>
                </a:solidFill>
                <a:effectLst/>
                <a:latin typeface="+mn-lt"/>
                <a:ea typeface="+mn-ea"/>
                <a:cs typeface="+mn-cs"/>
              </a:rPr>
              <a:t>limitations</a:t>
            </a:r>
            <a:r>
              <a:rPr lang="en-GB" dirty="0"/>
              <a:t> of reliance solely on bird count data.  And possibly providing a further basis for serial transnational world heritage sites.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10:36 + 31 = 11:07</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13127F79-58D4-AC71-F238-5EFBC1315016}"/>
              </a:ext>
            </a:extLst>
          </p:cNvPr>
          <p:cNvSpPr>
            <a:spLocks noGrp="1"/>
          </p:cNvSpPr>
          <p:nvPr>
            <p:ph type="sldNum" sz="quarter" idx="5"/>
          </p:nvPr>
        </p:nvSpPr>
        <p:spPr/>
        <p:txBody>
          <a:bodyPr/>
          <a:lstStyle/>
          <a:p>
            <a:fld id="{A826C3FF-990B-4BBB-8B3F-B0BAD6E8E3E2}" type="slidenum">
              <a:rPr lang="en-GB" smtClean="0"/>
              <a:t>17</a:t>
            </a:fld>
            <a:endParaRPr lang="en-GB"/>
          </a:p>
        </p:txBody>
      </p:sp>
    </p:spTree>
    <p:extLst>
      <p:ext uri="{BB962C8B-B14F-4D97-AF65-F5344CB8AC3E}">
        <p14:creationId xmlns:p14="http://schemas.microsoft.com/office/powerpoint/2010/main" val="39463340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effectLst/>
                <a:latin typeface="Calibri" panose="020F0502020204030204" pitchFamily="34" charset="0"/>
                <a:ea typeface="Times New Roman" panose="02020603050405020304" pitchFamily="18" charset="0"/>
              </a:rPr>
              <a:t>We were lucky to recruit Portugal’s Jose Alves and Maria Dias, with postdoc Martin Beal, to do the work just as they were starting to build the Global Wader Tracking Database. </a:t>
            </a:r>
          </a:p>
          <a:p>
            <a:endParaRPr lang="en-GB" dirty="0"/>
          </a:p>
          <a:p>
            <a:r>
              <a:rPr lang="en-GB" dirty="0"/>
              <a:t>The first paper focussed on the Near Threatened Black-tailed Godwit as it has much the most data in the East Atlantic Flyway. Suppliers of tracking and colour ring data are included as co-authors.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Even with a naturally collaborative community such as </a:t>
            </a:r>
            <a:r>
              <a:rPr lang="en-GB" dirty="0" err="1"/>
              <a:t>waderologists</a:t>
            </a:r>
            <a:r>
              <a:rPr lang="en-GB" dirty="0"/>
              <a:t>, the most time consuming element was obtaining the data.  In any case, besides the Godwit,  only for curlew was there really </a:t>
            </a:r>
            <a:r>
              <a:rPr lang="en-GB" dirty="0">
                <a:effectLst/>
                <a:latin typeface="Calibri" panose="020F0502020204030204" pitchFamily="34" charset="0"/>
                <a:ea typeface="Times New Roman" panose="02020603050405020304" pitchFamily="18" charset="0"/>
              </a:rPr>
              <a:t>enough data to apply robust network analysis, </a:t>
            </a:r>
            <a:r>
              <a:rPr lang="en-GB" dirty="0"/>
              <a:t>though even in the two years of the project the amount of data out there did increase considerably.</a:t>
            </a:r>
            <a:endParaRPr lang="en-GB" dirty="0">
              <a:effectLst/>
              <a:latin typeface="Calibri" panose="020F0502020204030204" pitchFamily="34" charset="0"/>
              <a:ea typeface="Times New Roman" panose="02020603050405020304" pitchFamily="18" charset="0"/>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11:07 +38 = 11:45</a:t>
            </a:r>
            <a:endParaRPr lang="en-US" dirty="0"/>
          </a:p>
          <a:p>
            <a:endParaRPr lang="en-GB" dirty="0"/>
          </a:p>
          <a:p>
            <a:endParaRPr lang="en-GB" dirty="0"/>
          </a:p>
        </p:txBody>
      </p:sp>
      <p:sp>
        <p:nvSpPr>
          <p:cNvPr id="4" name="Slide Number Placeholder 3"/>
          <p:cNvSpPr>
            <a:spLocks noGrp="1"/>
          </p:cNvSpPr>
          <p:nvPr>
            <p:ph type="sldNum" sz="quarter" idx="5"/>
          </p:nvPr>
        </p:nvSpPr>
        <p:spPr/>
        <p:txBody>
          <a:bodyPr/>
          <a:lstStyle/>
          <a:p>
            <a:fld id="{7FA9E026-C2B7-4878-BA30-63E87F31E2D6}" type="slidenum">
              <a:rPr lang="en-GB" smtClean="0"/>
              <a:t>18</a:t>
            </a:fld>
            <a:endParaRPr lang="en-GB"/>
          </a:p>
        </p:txBody>
      </p:sp>
    </p:spTree>
    <p:extLst>
      <p:ext uri="{BB962C8B-B14F-4D97-AF65-F5344CB8AC3E}">
        <p14:creationId xmlns:p14="http://schemas.microsoft.com/office/powerpoint/2010/main" val="1585110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trike="sngStrike" dirty="0"/>
              <a:t>Here’s some of the results from movement data of 10,000 individual black-tailed godwits, including tracks from nearly 500, and almost a third of a million sightings of nearly 30,000 colour ringed birds, covering three populations. </a:t>
            </a:r>
          </a:p>
          <a:p>
            <a:endParaRPr lang="en-GB" dirty="0"/>
          </a:p>
          <a:p>
            <a:r>
              <a:rPr lang="en-GB" dirty="0"/>
              <a:t>On the left are connections during the pre-breeding season, post breeding on the right. </a:t>
            </a:r>
          </a:p>
          <a:p>
            <a:pPr algn="l"/>
            <a:r>
              <a:rPr lang="en-GB" sz="1800" b="0" i="0" u="none" strike="noStrike" baseline="0" dirty="0">
                <a:latin typeface="Lato-Regular"/>
              </a:rPr>
              <a:t>Each line shows the sequential occurrence of at least 1 godwit at two sites within 20 days. Blue is tracking data, yellow’s colour-ring </a:t>
            </a:r>
            <a:r>
              <a:rPr lang="en-GB" sz="1800" b="0" i="0" u="none" strike="noStrike" baseline="0" dirty="0" err="1">
                <a:latin typeface="Lato-Regular"/>
              </a:rPr>
              <a:t>resightings</a:t>
            </a:r>
            <a:r>
              <a:rPr lang="en-GB" sz="1800" b="0" i="0" u="none" strike="noStrike" baseline="0" dirty="0">
                <a:latin typeface="Lato-Regular"/>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dirty="0"/>
              <a:t>From data on some 40,000 birds, more than 4000 tracks or </a:t>
            </a:r>
            <a:r>
              <a:rPr lang="en-GB" sz="1800" dirty="0" err="1"/>
              <a:t>resightings</a:t>
            </a:r>
            <a:r>
              <a:rPr lang="en-GB" sz="1800" dirty="0"/>
              <a:t>/recoveries pinpointed more than 1000 sites.</a:t>
            </a:r>
          </a:p>
          <a:p>
            <a:pPr algn="l"/>
            <a:endParaRPr lang="en-GB" sz="1800" b="0" i="0" u="none" strike="noStrike" baseline="0" dirty="0">
              <a:latin typeface="Lat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baseline="0" dirty="0">
                <a:latin typeface="Lato-Regular"/>
              </a:rPr>
              <a:t>C</a:t>
            </a:r>
            <a:r>
              <a:rPr lang="en-GB" dirty="0"/>
              <a:t>olour ring sightings were good for understanding the birds’ movements in the western European lands of the </a:t>
            </a:r>
            <a:r>
              <a:rPr lang="en-GB" dirty="0" err="1"/>
              <a:t>waderologists</a:t>
            </a:r>
            <a:r>
              <a:rPr lang="en-GB" dirty="0"/>
              <a:t> whereas it was satellite tracks that showed how the birds used Africa and further east in </a:t>
            </a:r>
            <a:r>
              <a:rPr lang="en-GB" dirty="0" err="1"/>
              <a:t>europe</a:t>
            </a:r>
            <a:r>
              <a:rPr lang="en-GB" dirty="0"/>
              <a:t>. </a:t>
            </a:r>
            <a:r>
              <a:rPr lang="en-GB" sz="1200" b="0" i="0" u="none" strike="noStrike" baseline="0" dirty="0">
                <a:latin typeface="Lato-Regular"/>
              </a:rPr>
              <a:t>Metal rings were less prominent in showing the links. </a:t>
            </a:r>
            <a:br>
              <a:rPr lang="en-GB" dirty="0"/>
            </a:br>
            <a:r>
              <a:rPr lang="en-GB" dirty="0"/>
              <a:t>11:45 + 37 = 12:17</a:t>
            </a:r>
            <a:endParaRPr lang="en-US" dirty="0"/>
          </a:p>
          <a:p>
            <a:pPr algn="l"/>
            <a:endParaRPr lang="en-GB" dirty="0"/>
          </a:p>
          <a:p>
            <a:pPr algn="l"/>
            <a:endParaRPr lang="en-GB" dirty="0"/>
          </a:p>
        </p:txBody>
      </p:sp>
      <p:sp>
        <p:nvSpPr>
          <p:cNvPr id="4" name="Slide Number Placeholder 3"/>
          <p:cNvSpPr>
            <a:spLocks noGrp="1"/>
          </p:cNvSpPr>
          <p:nvPr>
            <p:ph type="sldNum" sz="quarter" idx="5"/>
          </p:nvPr>
        </p:nvSpPr>
        <p:spPr/>
        <p:txBody>
          <a:bodyPr/>
          <a:lstStyle/>
          <a:p>
            <a:fld id="{3CF5683D-75B8-4DA3-8832-6A37DA90A1F1}" type="slidenum">
              <a:rPr lang="en-GB" smtClean="0"/>
              <a:t>19</a:t>
            </a:fld>
            <a:endParaRPr lang="en-GB"/>
          </a:p>
        </p:txBody>
      </p:sp>
    </p:spTree>
    <p:extLst>
      <p:ext uri="{BB962C8B-B14F-4D97-AF65-F5344CB8AC3E}">
        <p14:creationId xmlns:p14="http://schemas.microsoft.com/office/powerpoint/2010/main" val="3680575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Here are the results that are conservation dynamite.</a:t>
            </a:r>
          </a:p>
          <a:p>
            <a:pPr algn="l"/>
            <a:endParaRPr lang="en-GB" dirty="0"/>
          </a:p>
          <a:p>
            <a:pPr algn="l"/>
            <a:r>
              <a:rPr lang="en-GB" dirty="0"/>
              <a:t>This shows the 49 top sites, out of the 1000, identified by network analysis to be the most connected, </a:t>
            </a:r>
            <a:r>
              <a:rPr lang="en-GB" sz="1200" b="0" i="0" u="none" strike="noStrike" baseline="0" dirty="0">
                <a:latin typeface="Lato-Regular"/>
              </a:rPr>
              <a:t>each with direct connections to 48 other sites and 8 countries, on average</a:t>
            </a:r>
            <a:r>
              <a:rPr lang="en-GB" dirty="0"/>
              <a:t>.  </a:t>
            </a:r>
          </a:p>
          <a:p>
            <a:pPr algn="l"/>
            <a:endParaRPr lang="en-GB" dirty="0"/>
          </a:p>
          <a:p>
            <a:pPr algn="l"/>
            <a:r>
              <a:rPr lang="en-GB" sz="1800" b="0" i="0" u="none" strike="noStrike" baseline="0" dirty="0">
                <a:solidFill>
                  <a:srgbClr val="000000"/>
                </a:solidFill>
                <a:latin typeface="Lato-Regular"/>
              </a:rPr>
              <a:t>These 49 top sites were distributed between 12 different countries, from Guinea-Bissau in the south to Iceland in the north, led by the Netherlands with 9 sites and France and Senegal with 7  each. </a:t>
            </a:r>
          </a:p>
          <a:p>
            <a:pPr algn="l"/>
            <a:r>
              <a:rPr lang="en-GB" sz="1800" b="0" i="0" u="none" strike="noStrike" baseline="0" dirty="0">
                <a:solidFill>
                  <a:srgbClr val="000000"/>
                </a:solidFill>
                <a:latin typeface="Lato-Regular"/>
              </a:rPr>
              <a:t>The top 3 most connected sites, each linked to more than 200 others, were the Tagus and a site each in Spain and the Netherlands. An additional six sites were linked to </a:t>
            </a:r>
            <a:r>
              <a:rPr lang="en-GB" sz="1800" b="0" i="0" u="none" strike="noStrike" baseline="0" dirty="0">
                <a:solidFill>
                  <a:srgbClr val="000000"/>
                </a:solidFill>
                <a:latin typeface="STIX-Regular"/>
              </a:rPr>
              <a:t>&gt;</a:t>
            </a:r>
            <a:r>
              <a:rPr lang="en-GB" sz="1800" b="0" i="0" u="none" strike="noStrike" baseline="0" dirty="0">
                <a:solidFill>
                  <a:srgbClr val="000000"/>
                </a:solidFill>
                <a:latin typeface="Lato-Regular"/>
              </a:rPr>
              <a:t>100 other sites </a:t>
            </a:r>
          </a:p>
          <a:p>
            <a:endParaRPr lang="en-GB" dirty="0"/>
          </a:p>
          <a:p>
            <a:pPr algn="l"/>
            <a:r>
              <a:rPr lang="en-GB" strike="sngStrike" dirty="0"/>
              <a:t>About three quarters of sites were important during the pre-breeding season and two thirds in the post breeding season with more than a third of sites being important in both.</a:t>
            </a:r>
          </a:p>
          <a:p>
            <a:pPr algn="l"/>
            <a:endParaRPr lang="en-GB" dirty="0"/>
          </a:p>
          <a:p>
            <a:pPr algn="l"/>
            <a:r>
              <a:rPr lang="en-GB" sz="1200" b="0" i="0" u="none" strike="noStrike" baseline="0" dirty="0">
                <a:latin typeface="Lato-Regular"/>
              </a:rPr>
              <a:t>We were a bit shocked to find that even for a bird as well studied as the Black-tailed Godwit, almost half these top sites aren’t recognized as Important Bird Areas for their international importance for this species, with 5, all in West Africa not being recognised as IBAs at all. Obviously these sites need to be ground-</a:t>
            </a:r>
            <a:r>
              <a:rPr lang="en-GB" sz="1200" b="0" i="0" u="none" strike="noStrike" baseline="0" dirty="0" err="1">
                <a:latin typeface="Lato-Regular"/>
              </a:rPr>
              <a:t>truthed</a:t>
            </a:r>
            <a:r>
              <a:rPr lang="en-GB" sz="1200" b="0" i="0" u="none" strike="noStrike" baseline="0" dirty="0">
                <a:latin typeface="Lato-Regular"/>
              </a:rPr>
              <a:t> by counters at the right time of year to see if they do actually </a:t>
            </a:r>
            <a:r>
              <a:rPr lang="en-GB" sz="1200" kern="1200" dirty="0">
                <a:solidFill>
                  <a:schemeClr val="tx1"/>
                </a:solidFill>
                <a:effectLst/>
                <a:latin typeface="+mn-lt"/>
                <a:ea typeface="+mn-ea"/>
                <a:cs typeface="+mn-cs"/>
              </a:rPr>
              <a:t>support internationally important numbers.</a:t>
            </a:r>
            <a:endParaRPr lang="en-GB" sz="1200" b="0" i="0" u="none" strike="noStrike" baseline="0" dirty="0">
              <a:latin typeface="Lat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12:17 + 59 = 13:16</a:t>
            </a:r>
            <a:endParaRPr lang="en-US" dirty="0"/>
          </a:p>
          <a:p>
            <a:pPr algn="l"/>
            <a:endParaRPr lang="en-GB" sz="1200" b="0" i="0" u="none" strike="noStrike" baseline="0" dirty="0">
              <a:latin typeface="Lato-Regular"/>
            </a:endParaRPr>
          </a:p>
          <a:p>
            <a:endParaRPr lang="en-GB" dirty="0"/>
          </a:p>
          <a:p>
            <a:pPr algn="l"/>
            <a:endParaRPr lang="en-GB" dirty="0"/>
          </a:p>
        </p:txBody>
      </p:sp>
      <p:sp>
        <p:nvSpPr>
          <p:cNvPr id="4" name="Slide Number Placeholder 3"/>
          <p:cNvSpPr>
            <a:spLocks noGrp="1"/>
          </p:cNvSpPr>
          <p:nvPr>
            <p:ph type="sldNum" sz="quarter" idx="5"/>
          </p:nvPr>
        </p:nvSpPr>
        <p:spPr/>
        <p:txBody>
          <a:bodyPr/>
          <a:lstStyle/>
          <a:p>
            <a:fld id="{3CF5683D-75B8-4DA3-8832-6A37DA90A1F1}" type="slidenum">
              <a:rPr lang="en-GB" smtClean="0"/>
              <a:t>20</a:t>
            </a:fld>
            <a:endParaRPr lang="en-GB"/>
          </a:p>
        </p:txBody>
      </p:sp>
    </p:spTree>
    <p:extLst>
      <p:ext uri="{BB962C8B-B14F-4D97-AF65-F5344CB8AC3E}">
        <p14:creationId xmlns:p14="http://schemas.microsoft.com/office/powerpoint/2010/main" val="1777942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sz="1200" b="0" i="0" u="none" strike="noStrike" baseline="0" dirty="0">
                <a:latin typeface="Lato-Regular"/>
              </a:rPr>
              <a:t>Of the 1000+ sites used by the godwits with data, 20% completely lacked any protected area coverage, and only 44% of bird relocations fell within protected areas.</a:t>
            </a:r>
          </a:p>
          <a:p>
            <a:pPr algn="l"/>
            <a:endParaRPr lang="en-GB" sz="1200" b="0" i="0" u="none" strike="noStrike" baseline="0" dirty="0">
              <a:latin typeface="Lat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13:16 + 11 = 13:27</a:t>
            </a:r>
            <a:endParaRPr lang="en-US" dirty="0"/>
          </a:p>
          <a:p>
            <a:pPr algn="l"/>
            <a:endParaRPr lang="en-GB" sz="1200" b="0" i="0" u="none" strike="noStrike" baseline="0" dirty="0">
              <a:latin typeface="Lato-Regular"/>
            </a:endParaRPr>
          </a:p>
          <a:p>
            <a:pPr algn="l"/>
            <a:endParaRPr lang="en-GB" dirty="0"/>
          </a:p>
        </p:txBody>
      </p:sp>
      <p:sp>
        <p:nvSpPr>
          <p:cNvPr id="4" name="Slide Number Placeholder 3"/>
          <p:cNvSpPr>
            <a:spLocks noGrp="1"/>
          </p:cNvSpPr>
          <p:nvPr>
            <p:ph type="sldNum" sz="quarter" idx="5"/>
          </p:nvPr>
        </p:nvSpPr>
        <p:spPr/>
        <p:txBody>
          <a:bodyPr/>
          <a:lstStyle/>
          <a:p>
            <a:fld id="{3CF5683D-75B8-4DA3-8832-6A37DA90A1F1}" type="slidenum">
              <a:rPr lang="en-GB" smtClean="0"/>
              <a:t>21</a:t>
            </a:fld>
            <a:endParaRPr lang="en-GB"/>
          </a:p>
        </p:txBody>
      </p:sp>
    </p:spTree>
    <p:extLst>
      <p:ext uri="{BB962C8B-B14F-4D97-AF65-F5344CB8AC3E}">
        <p14:creationId xmlns:p14="http://schemas.microsoft.com/office/powerpoint/2010/main" val="1660846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GB" sz="1200" dirty="0">
                <a:effectLst/>
                <a:latin typeface="Calibri" panose="020F0502020204030204" pitchFamily="34" charset="0"/>
                <a:ea typeface="Calibri" panose="020F0502020204030204" pitchFamily="34" charset="0"/>
              </a:rPr>
            </a:br>
            <a:r>
              <a:rPr lang="en-GB" sz="1200" dirty="0">
                <a:effectLst/>
                <a:latin typeface="Calibri" panose="020F0502020204030204" pitchFamily="34" charset="0"/>
                <a:ea typeface="Calibri" panose="020F0502020204030204" pitchFamily="34" charset="0"/>
              </a:rPr>
              <a:t>Furthermore, of the 34 most connected sites in non-breeding countries, 62% either aren’t in the top 34 sites identified by mid winter counts or lack count data entirely.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effectLst/>
              <a:latin typeface="Calibri" panose="020F0502020204030204" pitchFamily="34" charset="0"/>
              <a:ea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13:27+10 = 13:37</a:t>
            </a:r>
          </a:p>
        </p:txBody>
      </p:sp>
      <p:sp>
        <p:nvSpPr>
          <p:cNvPr id="4" name="Slide Number Placeholder 3"/>
          <p:cNvSpPr>
            <a:spLocks noGrp="1"/>
          </p:cNvSpPr>
          <p:nvPr>
            <p:ph type="sldNum" sz="quarter" idx="5"/>
          </p:nvPr>
        </p:nvSpPr>
        <p:spPr/>
        <p:txBody>
          <a:bodyPr/>
          <a:lstStyle/>
          <a:p>
            <a:fld id="{7FA9E026-C2B7-4878-BA30-63E87F31E2D6}" type="slidenum">
              <a:rPr lang="en-GB" smtClean="0"/>
              <a:t>22</a:t>
            </a:fld>
            <a:endParaRPr lang="en-GB"/>
          </a:p>
        </p:txBody>
      </p:sp>
    </p:spTree>
    <p:extLst>
      <p:ext uri="{BB962C8B-B14F-4D97-AF65-F5344CB8AC3E}">
        <p14:creationId xmlns:p14="http://schemas.microsoft.com/office/powerpoint/2010/main" val="13263345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98CB2-F72F-94AC-657F-7FB37EB62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C75007-EF1A-2A95-16AB-4956E2212B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26A353-8BB4-E978-D64D-74B38E16941C}"/>
              </a:ext>
            </a:extLst>
          </p:cNvPr>
          <p:cNvSpPr>
            <a:spLocks noGrp="1"/>
          </p:cNvSpPr>
          <p:nvPr>
            <p:ph type="body" idx="1"/>
          </p:nvPr>
        </p:nvSpPr>
        <p:spPr/>
        <p:txBody>
          <a:bodyPr/>
          <a:lstStyle/>
          <a:p>
            <a:r>
              <a:rPr lang="en-GB" dirty="0"/>
              <a:t>The project also produced an open access Shiny App, linked in the paper, so you can look up visualisations of the </a:t>
            </a:r>
            <a:r>
              <a:rPr lang="en-GB" sz="1800" b="0" i="0" u="none" strike="noStrike" baseline="0" dirty="0">
                <a:latin typeface="Lato-Regular"/>
              </a:rPr>
              <a:t>Godwit connectivity of a focal site to other sites,  or of all sites in a country, or between a pair of countries.</a:t>
            </a:r>
          </a:p>
          <a:p>
            <a:endParaRPr lang="en-GB" sz="1800" b="0" i="0" u="none" strike="noStrike" baseline="0" dirty="0">
              <a:latin typeface="Lato-Regular"/>
            </a:endParaRPr>
          </a:p>
          <a:p>
            <a:r>
              <a:rPr lang="en-GB" sz="1800" b="0" i="0" u="none" strike="noStrike" baseline="0" dirty="0">
                <a:latin typeface="Lato-Regular"/>
              </a:rPr>
              <a:t>Is this approach something that could contribute to the Atlas, especially as more and more movement data becomes available?</a:t>
            </a:r>
          </a:p>
          <a:p>
            <a:endParaRPr lang="en-GB" sz="1800" b="0" i="0" u="none" strike="noStrike" baseline="0" dirty="0">
              <a:latin typeface="Lato-Regular"/>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baseline="0" dirty="0">
                <a:latin typeface="Lato-Regular"/>
              </a:rPr>
              <a:t>It’s certainly a good basis for using the black-tailed godwit as a flagship species for the serial transnational WH nomination I mentioned</a:t>
            </a:r>
            <a:r>
              <a:rPr lang="en-GB" sz="1800" b="0" i="0" u="none" strike="sngStrike" baseline="0" dirty="0">
                <a:latin typeface="Lato-Regular"/>
              </a:rPr>
              <a:t>, focussed on the Icelandic southern lowland nesting grounds. </a:t>
            </a:r>
          </a:p>
          <a:p>
            <a:r>
              <a:rPr lang="en-GB" sz="1800" dirty="0"/>
              <a:t>13:37+26 = 14:03</a:t>
            </a:r>
            <a:endParaRPr lang="en-GB" sz="1800" b="0" i="0" u="none" strike="noStrike" baseline="0" dirty="0">
              <a:latin typeface="Lato-Regular"/>
            </a:endParaRPr>
          </a:p>
          <a:p>
            <a:endParaRPr lang="en-GB" sz="1800" b="0" i="0" u="none" strike="noStrike" baseline="0" dirty="0">
              <a:latin typeface="Lato-Regular"/>
            </a:endParaRPr>
          </a:p>
        </p:txBody>
      </p:sp>
      <p:sp>
        <p:nvSpPr>
          <p:cNvPr id="4" name="Slide Number Placeholder 3">
            <a:extLst>
              <a:ext uri="{FF2B5EF4-FFF2-40B4-BE49-F238E27FC236}">
                <a16:creationId xmlns:a16="http://schemas.microsoft.com/office/drawing/2014/main" id="{A2EC1897-2D38-2E31-4EF5-1FFB0AC325DB}"/>
              </a:ext>
            </a:extLst>
          </p:cNvPr>
          <p:cNvSpPr>
            <a:spLocks noGrp="1"/>
          </p:cNvSpPr>
          <p:nvPr>
            <p:ph type="sldNum" sz="quarter" idx="5"/>
          </p:nvPr>
        </p:nvSpPr>
        <p:spPr/>
        <p:txBody>
          <a:bodyPr/>
          <a:lstStyle/>
          <a:p>
            <a:fld id="{3CF5683D-75B8-4DA3-8832-6A37DA90A1F1}" type="slidenum">
              <a:rPr lang="en-GB" smtClean="0"/>
              <a:t>23</a:t>
            </a:fld>
            <a:endParaRPr lang="en-GB"/>
          </a:p>
        </p:txBody>
      </p:sp>
    </p:spTree>
    <p:extLst>
      <p:ext uri="{BB962C8B-B14F-4D97-AF65-F5344CB8AC3E}">
        <p14:creationId xmlns:p14="http://schemas.microsoft.com/office/powerpoint/2010/main" val="3401952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2D7BC-C0A2-E043-4DF2-68FF2F0B0F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E5401-B9C6-263B-B4DC-E57B4829AB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2A9919-8934-BEA0-89BA-452D6CE003A6}"/>
              </a:ext>
            </a:extLst>
          </p:cNvPr>
          <p:cNvSpPr>
            <a:spLocks noGrp="1"/>
          </p:cNvSpPr>
          <p:nvPr>
            <p:ph type="body" idx="1"/>
          </p:nvPr>
        </p:nvSpPr>
        <p:spPr/>
        <p:txBody>
          <a:bodyPr/>
          <a:lstStyle/>
          <a:p>
            <a:r>
              <a:rPr lang="en-GB" dirty="0"/>
              <a:t>So, to the solution regarding human connectivity to deliver ecological connectivity of which workshops such as this are part.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14:03 + 8 = 14:11</a:t>
            </a:r>
            <a:endParaRPr lang="en-GB" sz="1200" b="0" i="0" u="none" strike="noStrike" baseline="0" dirty="0">
              <a:latin typeface="Lato-Regular"/>
            </a:endParaRPr>
          </a:p>
          <a:p>
            <a:endParaRPr lang="en-GB" dirty="0"/>
          </a:p>
        </p:txBody>
      </p:sp>
      <p:sp>
        <p:nvSpPr>
          <p:cNvPr id="4" name="Slide Number Placeholder 3">
            <a:extLst>
              <a:ext uri="{FF2B5EF4-FFF2-40B4-BE49-F238E27FC236}">
                <a16:creationId xmlns:a16="http://schemas.microsoft.com/office/drawing/2014/main" id="{2C6017D6-818A-803B-1EC4-CB681C90BA2E}"/>
              </a:ext>
            </a:extLst>
          </p:cNvPr>
          <p:cNvSpPr>
            <a:spLocks noGrp="1"/>
          </p:cNvSpPr>
          <p:nvPr>
            <p:ph type="sldNum" sz="quarter" idx="5"/>
          </p:nvPr>
        </p:nvSpPr>
        <p:spPr/>
        <p:txBody>
          <a:bodyPr/>
          <a:lstStyle/>
          <a:p>
            <a:fld id="{A826C3FF-990B-4BBB-8B3F-B0BAD6E8E3E2}" type="slidenum">
              <a:rPr lang="en-GB" smtClean="0"/>
              <a:t>24</a:t>
            </a:fld>
            <a:endParaRPr lang="en-GB"/>
          </a:p>
        </p:txBody>
      </p:sp>
    </p:spTree>
    <p:extLst>
      <p:ext uri="{BB962C8B-B14F-4D97-AF65-F5344CB8AC3E}">
        <p14:creationId xmlns:p14="http://schemas.microsoft.com/office/powerpoint/2010/main" val="941127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is the CMS in general.  It is brilliant that it’s taken on a major role in helping governments and others deliver the ecological connectivity component of 30x30, but of course unlike say Ramsar it has no site designation of its own.  Perhaps instead, the Atlas can be a means of providing a common roadmap for us all: the CMS family, IUCN, World Heritage, Ramsar, the Development Banks etc to enable us to work together to deliver this ecological connectivity for migratory birds globally.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14:11 + 27 = 14:38</a:t>
            </a:r>
            <a:endParaRPr lang="en-GB" sz="1200" b="0" i="0" u="none" strike="noStrike" baseline="0" dirty="0">
              <a:latin typeface="Lato-Regular"/>
            </a:endParaRPr>
          </a:p>
          <a:p>
            <a:endParaRPr lang="en-GB" dirty="0"/>
          </a:p>
          <a:p>
            <a:endParaRPr lang="en-GB" dirty="0"/>
          </a:p>
          <a:p>
            <a:r>
              <a:rPr lang="en-GB" dirty="0"/>
              <a:t>#########################</a:t>
            </a:r>
          </a:p>
          <a:p>
            <a:endParaRPr lang="en-GB" dirty="0"/>
          </a:p>
          <a:p>
            <a:r>
              <a:rPr lang="pt-PT" dirty="0"/>
              <a:t>This includes using this work as a case study of </a:t>
            </a:r>
            <a:r>
              <a:rPr lang="en-GB" sz="1200" dirty="0">
                <a:latin typeface="Calibri" panose="020F0502020204030204" pitchFamily="34" charset="0"/>
              </a:rPr>
              <a:t>an additional functional means of site prioritisation in </a:t>
            </a:r>
            <a:r>
              <a:rPr lang="pt-PT" dirty="0"/>
              <a:t>an approach we are taking with IUCN, to map key flyway ecological network sites based on traditional bird count data. Hopefully this will also galvanise the gathering of more connectivity data especially on other species.</a:t>
            </a:r>
          </a:p>
          <a:p>
            <a:endParaRPr lang="pt-PT" dirty="0"/>
          </a:p>
          <a:p>
            <a:r>
              <a:rPr lang="en-GB" sz="1200" dirty="0">
                <a:latin typeface="Calibri" panose="020F0502020204030204" pitchFamily="34" charset="0"/>
              </a:rPr>
              <a:t>Ultimately </a:t>
            </a:r>
            <a:r>
              <a:rPr lang="en-GB" dirty="0"/>
              <a:t>the aim of this new project is to contribute to a common agenda, a roadmap for use by all, to cater for the protection and management of these threatened migratory birds at key sites and landscapes along their flyway. </a:t>
            </a:r>
          </a:p>
          <a:p>
            <a:r>
              <a:rPr lang="en-GB" dirty="0"/>
              <a:t>This includes linking areas where they are concentrated in the non-breeding season which are suitable for formal protected area status, to their nesting areas where thy have a more dispersed distribution be it over arctic lowlands, or temperate meadows where #Other Effect Area-based Conservation Measures (OECMS),or agriculture policies maybe a more suitable means to provide their needs. </a:t>
            </a:r>
          </a:p>
          <a:p>
            <a:endParaRPr lang="en-GB" dirty="0"/>
          </a:p>
          <a:p>
            <a:r>
              <a:rPr lang="en-GB" dirty="0"/>
              <a:t>All this to contribute to actual joined up delivery of the ecological connectivity component of 30% protected areas by 2030 to which the world’s government’s have committed via the Global Biodiversity Framework! </a:t>
            </a:r>
          </a:p>
          <a:p>
            <a:endParaRPr lang="en-GB" dirty="0"/>
          </a:p>
          <a:p>
            <a:pPr marL="0" marR="0" lvl="0" indent="0" algn="l" defTabSz="914400" rtl="0" eaLnBrk="1" fontAlgn="auto" latinLnBrk="0" hangingPunct="1">
              <a:lnSpc>
                <a:spcPct val="107000"/>
              </a:lnSpc>
              <a:spcBef>
                <a:spcPts val="0"/>
              </a:spcBef>
              <a:spcAft>
                <a:spcPts val="0"/>
              </a:spcAft>
              <a:buClrTx/>
              <a:buSzTx/>
              <a:buFont typeface="+mj-lt"/>
              <a:buNone/>
              <a:tabLst/>
              <a:defRPr/>
            </a:pPr>
            <a:r>
              <a:rPr lang="en-GB" dirty="0"/>
              <a:t>So, IUCN and BirdLife has put together a project proposal in which IUCN would lead, convening all the relevant treaties, to steer the project and ensure use of its outputs for implementation to secure ecological connectivity for migratory birds worldwide. BirdLife would be on contract to IUCN to do the bulk of the technical work to provide a common roadmap for all to use, of the key flyway sites in the world (excluding seabirds for now), pinpointing those that could potentially be additional WHS for migratory birds, including transboundary and transnational, AND sites that need to be conserved to maintain the OUV of existing WHS such as the </a:t>
            </a:r>
            <a:r>
              <a:rPr lang="en-GB" dirty="0" err="1"/>
              <a:t>Wadden</a:t>
            </a:r>
            <a:r>
              <a:rPr lang="en-GB" dirty="0"/>
              <a:t> Sea. Plus, those that could be </a:t>
            </a:r>
            <a:r>
              <a:rPr lang="en-GB" dirty="0" err="1"/>
              <a:t>ramsar</a:t>
            </a:r>
            <a:r>
              <a:rPr lang="en-GB" dirty="0"/>
              <a:t> sites and other protected area designations and which could be OECMS.</a:t>
            </a:r>
            <a:br>
              <a:rPr lang="en-GB" dirty="0"/>
            </a:br>
            <a:r>
              <a:rPr lang="en-GB" dirty="0"/>
              <a:t>So BirdLife will c</a:t>
            </a:r>
            <a:r>
              <a:rPr lang="en-GB" sz="1800" dirty="0">
                <a:effectLst/>
                <a:latin typeface="Calibri" panose="020F0502020204030204" pitchFamily="34" charset="0"/>
                <a:ea typeface="Calibri" panose="020F0502020204030204" pitchFamily="34" charset="0"/>
                <a:cs typeface="Calibri" panose="020F0502020204030204" pitchFamily="34" charset="0"/>
              </a:rPr>
              <a:t>ompile existing data, identify knowledge gaps, support </a:t>
            </a:r>
            <a:r>
              <a:rPr lang="en-GB" sz="1800" dirty="0" err="1">
                <a:effectLst/>
                <a:latin typeface="Calibri" panose="020F0502020204030204" pitchFamily="34" charset="0"/>
                <a:ea typeface="Calibri" panose="020F0502020204030204" pitchFamily="34" charset="0"/>
                <a:cs typeface="Calibri" panose="020F0502020204030204" pitchFamily="34" charset="0"/>
              </a:rPr>
              <a:t>BirdLIfe</a:t>
            </a:r>
            <a:r>
              <a:rPr lang="en-GB" sz="1800" dirty="0">
                <a:effectLst/>
                <a:latin typeface="Calibri" panose="020F0502020204030204" pitchFamily="34" charset="0"/>
                <a:ea typeface="Calibri" panose="020F0502020204030204" pitchFamily="34" charset="0"/>
                <a:cs typeface="Calibri" panose="020F0502020204030204" pitchFamily="34" charset="0"/>
              </a:rPr>
              <a:t> Partners and others to help fill those knowledge gaps – which is often just a question of mobilising existing data. We will evaluate coverage by protected areas and OECMs of the key sites in the flyway ecological networks, make recommendations on which may meet the criteria for WH and make the results freely available via easily accessible online tools..</a:t>
            </a:r>
            <a:br>
              <a:rPr lang="en-GB" sz="1800" dirty="0">
                <a:effectLst/>
                <a:latin typeface="Calibri" panose="020F0502020204030204" pitchFamily="34" charset="0"/>
                <a:ea typeface="Calibri" panose="020F0502020204030204" pitchFamily="34" charset="0"/>
                <a:cs typeface="Calibri" panose="020F0502020204030204" pitchFamily="34" charset="0"/>
              </a:rPr>
            </a:br>
            <a:r>
              <a:rPr lang="en-GB" sz="1800" dirty="0">
                <a:effectLst/>
                <a:latin typeface="Calibri" panose="020F0502020204030204" pitchFamily="34" charset="0"/>
                <a:ea typeface="Calibri" panose="020F0502020204030204" pitchFamily="34" charset="0"/>
                <a:cs typeface="Calibri" panose="020F0502020204030204" pitchFamily="34" charset="0"/>
              </a:rPr>
              <a:t> The outputs would be disseminated among the various treaties and their Parties as priority areas of flyway ecological networks for additional protection and other effective area-based conservation measures, also to be </a:t>
            </a:r>
            <a:r>
              <a:rPr lang="en-GB" sz="1800" dirty="0" err="1">
                <a:effectLst/>
                <a:latin typeface="Calibri" panose="020F0502020204030204" pitchFamily="34" charset="0"/>
                <a:ea typeface="Calibri" panose="020F0502020204030204" pitchFamily="34" charset="0"/>
                <a:cs typeface="Calibri" panose="020F0502020204030204" pitchFamily="34" charset="0"/>
              </a:rPr>
              <a:t>embeded</a:t>
            </a:r>
            <a:r>
              <a:rPr lang="en-GB" sz="1800" dirty="0">
                <a:effectLst/>
                <a:latin typeface="Calibri" panose="020F0502020204030204" pitchFamily="34" charset="0"/>
                <a:ea typeface="Calibri" panose="020F0502020204030204" pitchFamily="34" charset="0"/>
                <a:cs typeface="Calibri" panose="020F0502020204030204" pitchFamily="34" charset="0"/>
              </a:rPr>
              <a:t> in NBSAPs under CBD and national planning to meet the KMGBF Goals and Targets; </a:t>
            </a:r>
            <a:r>
              <a:rPr lang="en-GB" sz="1800" dirty="0">
                <a:effectLst/>
                <a:latin typeface="Calibri" panose="020F0502020204030204" pitchFamily="34" charset="0"/>
                <a:ea typeface="Calibri" panose="020F0502020204030204" pitchFamily="34" charset="0"/>
                <a:cs typeface="Times New Roman" panose="02020603050405020304" pitchFamily="18" charset="0"/>
              </a:rPr>
              <a:t> </a:t>
            </a:r>
          </a:p>
          <a:p>
            <a:pPr marL="0" lvl="0" indent="0">
              <a:lnSpc>
                <a:spcPct val="107000"/>
              </a:lnSpc>
              <a:buFont typeface="+mj-lt"/>
              <a:buNone/>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buFont typeface="+mj-lt"/>
              <a:buNone/>
            </a:pPr>
            <a:r>
              <a:rPr lang="en-GB" sz="1800" dirty="0">
                <a:effectLst/>
                <a:latin typeface="Calibri" panose="020F0502020204030204" pitchFamily="34" charset="0"/>
                <a:ea typeface="Calibri" panose="020F0502020204030204" pitchFamily="34" charset="0"/>
                <a:cs typeface="Times New Roman" panose="02020603050405020304" pitchFamily="18" charset="0"/>
              </a:rPr>
              <a:t>Support will be p</a:t>
            </a:r>
            <a:r>
              <a:rPr lang="en-GB" sz="1800" dirty="0">
                <a:effectLst/>
                <a:latin typeface="Calibri" panose="020F0502020204030204" pitchFamily="34" charset="0"/>
                <a:ea typeface="Calibri" panose="020F0502020204030204" pitchFamily="34" charset="0"/>
                <a:cs typeface="Calibri" panose="020F0502020204030204" pitchFamily="34" charset="0"/>
              </a:rPr>
              <a:t>rovided for planning of that national implementation, including through national and regional workshops, as will seed money to start priority actions such as evidence-based protection, management and restoration with monitoring to ensure this is adaptive, plus emergency support.</a:t>
            </a:r>
            <a:br>
              <a:rPr lang="en-GB" sz="1800" dirty="0">
                <a:effectLst/>
                <a:latin typeface="Calibri" panose="020F0502020204030204" pitchFamily="34" charset="0"/>
                <a:ea typeface="Calibri" panose="020F0502020204030204" pitchFamily="34" charset="0"/>
                <a:cs typeface="Calibri" panose="020F0502020204030204" pitchFamily="34" charset="0"/>
              </a:rPr>
            </a:b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800"/>
              </a:spcAft>
              <a:buClrTx/>
              <a:buSzTx/>
              <a:buFontTx/>
              <a:buNone/>
              <a:tabLst/>
              <a:defRPr/>
            </a:pPr>
            <a:r>
              <a:rPr lang="en-GB" sz="1800" b="0" dirty="0">
                <a:effectLst/>
                <a:latin typeface="Calibri" panose="020F0502020204030204" pitchFamily="34" charset="0"/>
                <a:ea typeface="Calibri" panose="020F0502020204030204" pitchFamily="34" charset="0"/>
                <a:cs typeface="Times New Roman" panose="02020603050405020304" pitchFamily="18" charset="0"/>
              </a:rPr>
              <a:t> </a:t>
            </a:r>
            <a:r>
              <a:rPr lang="en-GB" sz="1200" b="0" dirty="0">
                <a:effectLst/>
                <a:latin typeface="Calibri" panose="020F0502020204030204" pitchFamily="34" charset="0"/>
                <a:ea typeface="Calibri" panose="020F0502020204030204" pitchFamily="34" charset="0"/>
              </a:rPr>
              <a:t>25 34 + 3 10 </a:t>
            </a:r>
            <a:r>
              <a:rPr lang="en-GB" sz="1200" b="1" dirty="0">
                <a:effectLst/>
                <a:latin typeface="Calibri" panose="020F0502020204030204" pitchFamily="34" charset="0"/>
                <a:ea typeface="Calibri" panose="020F0502020204030204" pitchFamily="34" charset="0"/>
              </a:rPr>
              <a:t>– 28 44</a:t>
            </a:r>
            <a:endParaRPr lang="en-GB" dirty="0"/>
          </a:p>
          <a:p>
            <a:pPr>
              <a:spcAft>
                <a:spcPts val="800"/>
              </a:spcAft>
            </a:pPr>
            <a:br>
              <a:rPr lang="en-GB" dirty="0"/>
            </a:br>
            <a:endParaRPr lang="en-GB" dirty="0"/>
          </a:p>
        </p:txBody>
      </p:sp>
      <p:sp>
        <p:nvSpPr>
          <p:cNvPr id="4" name="Slide Number Placeholder 3"/>
          <p:cNvSpPr>
            <a:spLocks noGrp="1"/>
          </p:cNvSpPr>
          <p:nvPr>
            <p:ph type="sldNum" sz="quarter" idx="5"/>
          </p:nvPr>
        </p:nvSpPr>
        <p:spPr/>
        <p:txBody>
          <a:bodyPr/>
          <a:lstStyle/>
          <a:p>
            <a:fld id="{A9FDD052-9B6E-4CCE-9D2D-779999FCABC3}" type="slidenum">
              <a:rPr lang="en-GB" smtClean="0"/>
              <a:t>25</a:t>
            </a:fld>
            <a:endParaRPr lang="en-GB"/>
          </a:p>
        </p:txBody>
      </p:sp>
    </p:spTree>
    <p:extLst>
      <p:ext uri="{BB962C8B-B14F-4D97-AF65-F5344CB8AC3E}">
        <p14:creationId xmlns:p14="http://schemas.microsoft.com/office/powerpoint/2010/main" val="3926263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Another vital reason for this more connected approach is to scale up finance for the conservation of these ecological networks.</a:t>
            </a:r>
            <a:br>
              <a:rPr lang="en-GB" dirty="0"/>
            </a:br>
            <a:r>
              <a:rPr lang="en-GB" dirty="0"/>
              <a:t>For example, bilateral funds being channelled from say, countries in Europe, to countries in West Africa that host the same birds.  </a:t>
            </a:r>
          </a:p>
          <a:p>
            <a:endParaRPr lang="en-GB" dirty="0"/>
          </a:p>
          <a:p>
            <a:r>
              <a:rPr lang="en-GB" dirty="0"/>
              <a:t>Along similar principles, </a:t>
            </a:r>
            <a:r>
              <a:rPr lang="en-GB" dirty="0" err="1"/>
              <a:t>BirdLife’s</a:t>
            </a:r>
            <a:r>
              <a:rPr lang="en-GB" dirty="0"/>
              <a:t> been supporting development banks to put in place regional flyway initiatives. For example through, ADB, we selected about 50 mainly coastal wetland sites in about 10 Asian countries, for which 3 billion USD is being mobilised over 20 years to benefit the birds and people those sites support. </a:t>
            </a:r>
          </a:p>
          <a:p>
            <a:endParaRPr lang="en-GB" dirty="0"/>
          </a:p>
          <a:p>
            <a:r>
              <a:rPr lang="en-GB" strike="sngStrike" dirty="0"/>
              <a:t>And we have a similar scheme up and running in the Americas with the Development Bank of Latin America, interest from ADB in the CAF and another in discussion for the African-Eurasian Flyway.</a:t>
            </a:r>
          </a:p>
          <a:p>
            <a:endParaRPr lang="en-GB" dirty="0"/>
          </a:p>
          <a:p>
            <a:r>
              <a:rPr lang="en-GB" dirty="0"/>
              <a:t>Donors like it when we think big. And conservation of ecological networks gives us a compelling rationale to do so. Can we design the CMS Atlas to help underpin such initiatives.</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14:38+44= 15:22</a:t>
            </a:r>
            <a:endParaRPr lang="en-GB" sz="1200" b="0" i="0" u="none" strike="noStrike" baseline="0" dirty="0">
              <a:latin typeface="Lato-Regular"/>
            </a:endParaRP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5E169385-47E2-4E99-ACE3-91B06D490B9C}" type="slidenum">
              <a:rPr lang="en-GB" smtClean="0"/>
              <a:t>26</a:t>
            </a:fld>
            <a:endParaRPr lang="en-GB"/>
          </a:p>
        </p:txBody>
      </p:sp>
    </p:spTree>
    <p:extLst>
      <p:ext uri="{BB962C8B-B14F-4D97-AF65-F5344CB8AC3E}">
        <p14:creationId xmlns:p14="http://schemas.microsoft.com/office/powerpoint/2010/main" val="12202697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latin typeface="Times New Roman" pitchFamily="18" charset="0"/>
              </a:rPr>
              <a:t>Last year the Slender-billed Curlew was declared extinct, the first </a:t>
            </a:r>
            <a:r>
              <a:rPr lang="en-GB" sz="1200" dirty="0">
                <a:effectLst/>
                <a:latin typeface="Calibri" panose="020F0502020204030204" pitchFamily="34" charset="0"/>
                <a:ea typeface="Calibri" panose="020F0502020204030204" pitchFamily="34" charset="0"/>
              </a:rPr>
              <a:t>Western Palearctic mainland bird extinction since records began.  </a:t>
            </a:r>
            <a:r>
              <a:rPr lang="en-US" sz="1200" dirty="0">
                <a:latin typeface="Times New Roman" pitchFamily="18" charset="0"/>
              </a:rPr>
              <a:t>Approaches such as we are discussing at this meeting are urgently needed to stop any more extinctions of migratory species. These approaches, and associated technological advances of the past 20 years came too late for the SBC.  We have no such excuse if the SBS goes extinct on our watch. Which is among the reasons this meeting is so Important.  </a:t>
            </a:r>
            <a:r>
              <a:rPr lang="en-US" sz="1200" strike="sngStrike" dirty="0">
                <a:latin typeface="Times New Roman" pitchFamily="18" charset="0"/>
              </a:rPr>
              <a:t>Not least that </a:t>
            </a:r>
            <a:r>
              <a:rPr lang="en-GB" sz="1200" strike="sngStrike" kern="1200" dirty="0">
                <a:solidFill>
                  <a:schemeClr val="tx1"/>
                </a:solidFill>
                <a:effectLst/>
                <a:latin typeface="+mn-lt"/>
                <a:ea typeface="+mn-ea"/>
                <a:cs typeface="+mn-cs"/>
              </a:rPr>
              <a:t>30 x 30 provides a particular window of opportunity for urgent action within the next 4 years. </a:t>
            </a:r>
          </a:p>
          <a:p>
            <a:pPr eaLnBrk="1" hangingPunct="1"/>
            <a:endParaRPr lang="en-US" sz="1200" dirty="0">
              <a:latin typeface="Times New Roman"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15:22 +27 = 15:49. </a:t>
            </a:r>
            <a:endParaRPr lang="en-GB" sz="1200" b="0" i="0" u="none" strike="noStrike" baseline="0" dirty="0">
              <a:latin typeface="Lato-Regular"/>
            </a:endParaRPr>
          </a:p>
          <a:p>
            <a:pPr eaLnBrk="1" hangingPunct="1"/>
            <a:endParaRPr lang="en-US" sz="1200" dirty="0">
              <a:latin typeface="Times New Roman" pitchFamily="18" charset="0"/>
            </a:endParaRPr>
          </a:p>
          <a:p>
            <a:pPr eaLnBrk="1" hangingPunct="1"/>
            <a:endParaRPr lang="en-US" sz="1200" dirty="0">
              <a:latin typeface="Times New Roman" pitchFamily="18" charset="0"/>
            </a:endParaRPr>
          </a:p>
          <a:p>
            <a:pPr eaLnBrk="1" hangingPunct="1"/>
            <a:endParaRPr lang="en-US" sz="1200" dirty="0">
              <a:latin typeface="Times New Roman" pitchFamily="18" charset="0"/>
            </a:endParaRPr>
          </a:p>
        </p:txBody>
      </p:sp>
      <p:sp>
        <p:nvSpPr>
          <p:cNvPr id="4" name="Slide Number Placeholder 3"/>
          <p:cNvSpPr>
            <a:spLocks noGrp="1"/>
          </p:cNvSpPr>
          <p:nvPr>
            <p:ph type="sldNum" sz="quarter" idx="5"/>
          </p:nvPr>
        </p:nvSpPr>
        <p:spPr/>
        <p:txBody>
          <a:bodyPr/>
          <a:lstStyle/>
          <a:p>
            <a:fld id="{A826C3FF-990B-4BBB-8B3F-B0BAD6E8E3E2}" type="slidenum">
              <a:rPr lang="en-GB" smtClean="0"/>
              <a:t>27</a:t>
            </a:fld>
            <a:endParaRPr lang="en-GB"/>
          </a:p>
        </p:txBody>
      </p:sp>
    </p:spTree>
    <p:extLst>
      <p:ext uri="{BB962C8B-B14F-4D97-AF65-F5344CB8AC3E}">
        <p14:creationId xmlns:p14="http://schemas.microsoft.com/office/powerpoint/2010/main" val="41336853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1428EC-E3E8-435E-8E24-A90333AA812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9552901-C011-4B86-8EA5-E14E9989041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8E9858F-50D5-48FE-A7DC-D2146180AE5A}"/>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5" name="Footer Placeholder 4">
            <a:extLst>
              <a:ext uri="{FF2B5EF4-FFF2-40B4-BE49-F238E27FC236}">
                <a16:creationId xmlns:a16="http://schemas.microsoft.com/office/drawing/2014/main" id="{E8B6158D-EE24-41F7-8ADD-89717F74F5C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132F062-7F6B-410E-B2FA-AE9E5627EFFC}"/>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576429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C05B64-5F60-4BDE-BE49-61C75F0B907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E31901-2135-4B3E-AA5A-71BEE1F346E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E6DBE67-A152-44CF-B950-7F54CF834659}"/>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5" name="Footer Placeholder 4">
            <a:extLst>
              <a:ext uri="{FF2B5EF4-FFF2-40B4-BE49-F238E27FC236}">
                <a16:creationId xmlns:a16="http://schemas.microsoft.com/office/drawing/2014/main" id="{2A560BED-56C5-4227-8E8F-258A4443A5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CA8AD7-3A04-4CF6-B197-89FDEB12A9BB}"/>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2945395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70EF-05AB-4865-8745-EF30EF655A5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E9147CD-346A-4FBF-872F-64A605DDA2E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5269F7-C9DA-4438-8031-ACC46C473169}"/>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5" name="Footer Placeholder 4">
            <a:extLst>
              <a:ext uri="{FF2B5EF4-FFF2-40B4-BE49-F238E27FC236}">
                <a16:creationId xmlns:a16="http://schemas.microsoft.com/office/drawing/2014/main" id="{CFA13DAB-6D91-4075-A95D-CA9E738656F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C76C89-8472-47AB-A55B-A2A91C650B28}"/>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3502066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36E1A-DCB9-4F1B-A6FD-6EE97F16ECB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7E70C76-C57A-4493-A4C4-0B34FC29FD0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7C19177-5970-4DFB-BB4A-1C497E6E1BF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8A1CF2F9-AA62-4D25-A908-7AF1CF51FB86}"/>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6" name="Footer Placeholder 5">
            <a:extLst>
              <a:ext uri="{FF2B5EF4-FFF2-40B4-BE49-F238E27FC236}">
                <a16:creationId xmlns:a16="http://schemas.microsoft.com/office/drawing/2014/main" id="{00312771-7B2B-46B9-A687-67805A81800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E7BA24-3521-4D71-A166-84C91EE366B7}"/>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9863932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EB2A8-954E-4321-96FD-3C226717A4F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57F358B-53F6-4F82-8A18-2D77F1FCAE7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73B0BA-022B-48F0-B229-DCB92F949BF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AFC575B5-E087-4CCF-A347-5B1787D1E27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0FBE5B9-ADC4-421F-B674-13316BD720A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A7F45713-269D-434A-AE67-8B599C783C9A}"/>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8" name="Footer Placeholder 7">
            <a:extLst>
              <a:ext uri="{FF2B5EF4-FFF2-40B4-BE49-F238E27FC236}">
                <a16:creationId xmlns:a16="http://schemas.microsoft.com/office/drawing/2014/main" id="{62A88B3B-E2B0-4665-9020-590483163CA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D177E10-AE64-43C7-8B43-3137861A36AA}"/>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38351106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144D9-ED07-4C6B-B0FE-CECF4A5A39A5}"/>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BC4F0AD-4B48-488C-8B49-5C842CF97906}"/>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4" name="Footer Placeholder 3">
            <a:extLst>
              <a:ext uri="{FF2B5EF4-FFF2-40B4-BE49-F238E27FC236}">
                <a16:creationId xmlns:a16="http://schemas.microsoft.com/office/drawing/2014/main" id="{FBF5D60A-251D-4C3D-B681-ED42FD781BE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0C16A354-B67C-4808-9722-B0CF9984EAC4}"/>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18388930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C0E5F5-A609-4E43-86AB-DB50FE6D9BC7}"/>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3" name="Footer Placeholder 2">
            <a:extLst>
              <a:ext uri="{FF2B5EF4-FFF2-40B4-BE49-F238E27FC236}">
                <a16:creationId xmlns:a16="http://schemas.microsoft.com/office/drawing/2014/main" id="{AB7FC28B-0448-4F4E-82D2-9A122CBAB1F3}"/>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6769AB2-D445-453D-9057-AC535F3F15F0}"/>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22163685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5AD01-4BBB-427F-8C03-9ED35425287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0A2749C-5150-4F87-A51F-46D93E1688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A20A2FBB-4430-451D-91D2-2B76DB2056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A5508C-E67A-484A-9F8E-1C276A9CE3F1}"/>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6" name="Footer Placeholder 5">
            <a:extLst>
              <a:ext uri="{FF2B5EF4-FFF2-40B4-BE49-F238E27FC236}">
                <a16:creationId xmlns:a16="http://schemas.microsoft.com/office/drawing/2014/main" id="{E66B842F-10AB-4406-801E-A9D3ADA1B41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CDC2C0-C522-4AD5-BEE7-2CDFAA8C208D}"/>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1720884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225D6-AC41-4D1F-AFA8-4ADD78D4EBE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2E84012-5532-4094-83B1-E50548F895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D952846-C1D7-409D-B825-D4AE4EFB8B3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498C9C-EB7D-4E1E-B29D-50BF4C38D4C3}"/>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6" name="Footer Placeholder 5">
            <a:extLst>
              <a:ext uri="{FF2B5EF4-FFF2-40B4-BE49-F238E27FC236}">
                <a16:creationId xmlns:a16="http://schemas.microsoft.com/office/drawing/2014/main" id="{CA400375-310E-4374-A6BB-F94E4A6BAA6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5181060-450E-40F0-9023-F7CE60B88988}"/>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1645556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F09F-967B-4C65-828F-45F75177168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E784266-E710-4B24-ADDD-2FD45F9B10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3A3D9CC-57B4-4AC8-A630-FA315C687DEA}"/>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5" name="Footer Placeholder 4">
            <a:extLst>
              <a:ext uri="{FF2B5EF4-FFF2-40B4-BE49-F238E27FC236}">
                <a16:creationId xmlns:a16="http://schemas.microsoft.com/office/drawing/2014/main" id="{DCBA07B3-467F-422F-9308-164A2AD6FE6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602FB4-6AE0-44DC-8B29-C1BF3198C96E}"/>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39566325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086B33-63AC-4205-9302-9A429DC8145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86BA5C4-05E3-48F7-ABD0-33BF29E117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ED518B8-7939-4C74-BF33-73DF1426EDFE}"/>
              </a:ext>
            </a:extLst>
          </p:cNvPr>
          <p:cNvSpPr>
            <a:spLocks noGrp="1"/>
          </p:cNvSpPr>
          <p:nvPr>
            <p:ph type="dt" sz="half" idx="10"/>
          </p:nvPr>
        </p:nvSpPr>
        <p:spPr/>
        <p:txBody>
          <a:bodyPr/>
          <a:lstStyle/>
          <a:p>
            <a:fld id="{78883C43-DAAD-426B-9258-92FF52E1588A}" type="datetimeFigureOut">
              <a:rPr lang="en-GB" smtClean="0"/>
              <a:t>09/10/2026</a:t>
            </a:fld>
            <a:endParaRPr lang="en-GB"/>
          </a:p>
        </p:txBody>
      </p:sp>
      <p:sp>
        <p:nvSpPr>
          <p:cNvPr id="5" name="Footer Placeholder 4">
            <a:extLst>
              <a:ext uri="{FF2B5EF4-FFF2-40B4-BE49-F238E27FC236}">
                <a16:creationId xmlns:a16="http://schemas.microsoft.com/office/drawing/2014/main" id="{3DB34847-C928-4104-9CFA-FDF8A7DBB3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898DDB-4036-44CB-9107-9B2F48BB7EA3}"/>
              </a:ext>
            </a:extLst>
          </p:cNvPr>
          <p:cNvSpPr>
            <a:spLocks noGrp="1"/>
          </p:cNvSpPr>
          <p:nvPr>
            <p:ph type="sldNum" sz="quarter" idx="12"/>
          </p:nvPr>
        </p:nvSpPr>
        <p:spPr/>
        <p:txBody>
          <a:bodyPr/>
          <a:lstStyle/>
          <a:p>
            <a:fld id="{937B5003-5A97-4404-ADAB-1D850583B067}" type="slidenum">
              <a:rPr lang="en-GB" smtClean="0"/>
              <a:t>‹#›</a:t>
            </a:fld>
            <a:endParaRPr lang="en-GB"/>
          </a:p>
        </p:txBody>
      </p:sp>
    </p:spTree>
    <p:extLst>
      <p:ext uri="{BB962C8B-B14F-4D97-AF65-F5344CB8AC3E}">
        <p14:creationId xmlns:p14="http://schemas.microsoft.com/office/powerpoint/2010/main" val="13293942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791947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01C6BE-F087-4970-94C2-B03AF9F565D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30825E-0153-4611-9B47-C4A7A258C3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D7C8283-A165-40E5-AE1F-BE41F21153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883C43-DAAD-426B-9258-92FF52E1588A}" type="datetimeFigureOut">
              <a:rPr lang="en-GB" smtClean="0"/>
              <a:t>09/10/2026</a:t>
            </a:fld>
            <a:endParaRPr lang="en-GB"/>
          </a:p>
        </p:txBody>
      </p:sp>
      <p:sp>
        <p:nvSpPr>
          <p:cNvPr id="5" name="Footer Placeholder 4">
            <a:extLst>
              <a:ext uri="{FF2B5EF4-FFF2-40B4-BE49-F238E27FC236}">
                <a16:creationId xmlns:a16="http://schemas.microsoft.com/office/drawing/2014/main" id="{48E7201F-D4B0-4E59-AED4-F0C6819FBB2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9C9D894-EEB4-48D5-80E3-4726AA81CBA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7B5003-5A97-4404-ADAB-1D850583B067}" type="slidenum">
              <a:rPr lang="en-GB" smtClean="0"/>
              <a:t>‹#›</a:t>
            </a:fld>
            <a:endParaRPr lang="en-GB"/>
          </a:p>
        </p:txBody>
      </p:sp>
    </p:spTree>
    <p:extLst>
      <p:ext uri="{BB962C8B-B14F-4D97-AF65-F5344CB8AC3E}">
        <p14:creationId xmlns:p14="http://schemas.microsoft.com/office/powerpoint/2010/main" val="2722786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0.jpeg"/><Relationship Id="rId13" Type="http://schemas.openxmlformats.org/officeDocument/2006/relationships/image" Target="../media/image15.pn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17" Type="http://schemas.openxmlformats.org/officeDocument/2006/relationships/image" Target="../media/image19.png"/><Relationship Id="rId2" Type="http://schemas.openxmlformats.org/officeDocument/2006/relationships/notesSlide" Target="../notesSlides/notesSlide3.xml"/><Relationship Id="rId16" Type="http://schemas.openxmlformats.org/officeDocument/2006/relationships/image" Target="../media/image18.jpeg"/><Relationship Id="rId1" Type="http://schemas.openxmlformats.org/officeDocument/2006/relationships/slideLayout" Target="../slideLayouts/slideLayout7.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5" Type="http://schemas.openxmlformats.org/officeDocument/2006/relationships/image" Target="../media/image17.pn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 Id="rId14" Type="http://schemas.openxmlformats.org/officeDocument/2006/relationships/image" Target="../media/image16.jpe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42.png"/><Relationship Id="rId7" Type="http://schemas.openxmlformats.org/officeDocument/2006/relationships/image" Target="../media/image46.png"/><Relationship Id="rId12" Type="http://schemas.openxmlformats.org/officeDocument/2006/relationships/image" Target="../media/image51.jpe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45.png"/><Relationship Id="rId11" Type="http://schemas.openxmlformats.org/officeDocument/2006/relationships/image" Target="../media/image50.jpeg"/><Relationship Id="rId5" Type="http://schemas.openxmlformats.org/officeDocument/2006/relationships/image" Target="../media/image44.png"/><Relationship Id="rId10" Type="http://schemas.openxmlformats.org/officeDocument/2006/relationships/image" Target="../media/image49.jpeg"/><Relationship Id="rId4" Type="http://schemas.openxmlformats.org/officeDocument/2006/relationships/image" Target="../media/image43.png"/><Relationship Id="rId9" Type="http://schemas.openxmlformats.org/officeDocument/2006/relationships/image" Target="../media/image48.png"/></Relationships>
</file>

<file path=ppt/slides/_rels/slide19.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54.sv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microsoft.com/office/2007/relationships/hdphoto" Target="../media/hdphoto1.wdp"/><Relationship Id="rId5" Type="http://schemas.openxmlformats.org/officeDocument/2006/relationships/image" Target="../media/image53.png"/><Relationship Id="rId4" Type="http://schemas.openxmlformats.org/officeDocument/2006/relationships/image" Target="../media/image52.pn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56.png"/><Relationship Id="rId4" Type="http://schemas.openxmlformats.org/officeDocument/2006/relationships/image" Target="../media/image55.png"/></Relationships>
</file>

<file path=ppt/slides/_rels/slide21.xml.rels><?xml version="1.0" encoding="UTF-8" standalone="yes"?>
<Relationships xmlns="http://schemas.openxmlformats.org/package/2006/relationships"><Relationship Id="rId8" Type="http://schemas.openxmlformats.org/officeDocument/2006/relationships/image" Target="../media/image59.svg"/><Relationship Id="rId3" Type="http://schemas.openxmlformats.org/officeDocument/2006/relationships/image" Target="../media/image45.png"/><Relationship Id="rId7" Type="http://schemas.openxmlformats.org/officeDocument/2006/relationships/image" Target="../media/image54.sv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microsoft.com/office/2007/relationships/hdphoto" Target="../media/hdphoto3.wdp"/><Relationship Id="rId5" Type="http://schemas.openxmlformats.org/officeDocument/2006/relationships/image" Target="../media/image58.png"/><Relationship Id="rId4" Type="http://schemas.openxmlformats.org/officeDocument/2006/relationships/image" Target="../media/image57.png"/></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3.jpe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2.svg"/><Relationship Id="rId5" Type="http://schemas.openxmlformats.org/officeDocument/2006/relationships/image" Target="../media/image61.svg"/><Relationship Id="rId4" Type="http://schemas.microsoft.com/office/2007/relationships/hdphoto" Target="../media/hdphoto4.wdp"/></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12.xml"/><Relationship Id="rId6" Type="http://schemas.openxmlformats.org/officeDocument/2006/relationships/hyperlink" Target="https://itamartin.shinyapps.io/connectivity_perspectives/" TargetMode="External"/><Relationship Id="rId5" Type="http://schemas.openxmlformats.org/officeDocument/2006/relationships/image" Target="../media/image65.png"/><Relationship Id="rId4" Type="http://schemas.openxmlformats.org/officeDocument/2006/relationships/image" Target="../media/image64.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68.jpg"/><Relationship Id="rId4" Type="http://schemas.openxmlformats.org/officeDocument/2006/relationships/image" Target="../media/image67.pn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27.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7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6" descr="A picture containing ground, outdoor, sandy&#10;&#10;Description automatically generated">
            <a:extLst>
              <a:ext uri="{FF2B5EF4-FFF2-40B4-BE49-F238E27FC236}">
                <a16:creationId xmlns:a16="http://schemas.microsoft.com/office/drawing/2014/main" id="{C99C1A3C-DDB9-0901-E52D-0ACDDDE9007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 y="-1206080"/>
            <a:ext cx="12192000" cy="8128000"/>
          </a:xfrm>
          <a:prstGeom prst="rect">
            <a:avLst/>
          </a:prstGeom>
        </p:spPr>
      </p:pic>
      <p:sp>
        <p:nvSpPr>
          <p:cNvPr id="2" name="Title 1">
            <a:extLst>
              <a:ext uri="{FF2B5EF4-FFF2-40B4-BE49-F238E27FC236}">
                <a16:creationId xmlns:a16="http://schemas.microsoft.com/office/drawing/2014/main" id="{078C0F90-F415-41BC-9B01-E85348742E3A}"/>
              </a:ext>
            </a:extLst>
          </p:cNvPr>
          <p:cNvSpPr>
            <a:spLocks noGrp="1"/>
          </p:cNvSpPr>
          <p:nvPr>
            <p:ph type="ctrTitle"/>
          </p:nvPr>
        </p:nvSpPr>
        <p:spPr>
          <a:xfrm>
            <a:off x="371264" y="392599"/>
            <a:ext cx="11719560" cy="1108711"/>
          </a:xfrm>
        </p:spPr>
        <p:txBody>
          <a:bodyPr>
            <a:noAutofit/>
          </a:bodyPr>
          <a:lstStyle/>
          <a:p>
            <a:r>
              <a:rPr lang="en-GB" sz="4800" b="1" dirty="0">
                <a:solidFill>
                  <a:schemeClr val="bg1"/>
                </a:solidFill>
              </a:rPr>
              <a:t>Using information on ecological connectivity </a:t>
            </a:r>
            <a:br>
              <a:rPr lang="en-GB" sz="4800" b="1" dirty="0">
                <a:solidFill>
                  <a:schemeClr val="bg1"/>
                </a:solidFill>
              </a:rPr>
            </a:br>
            <a:r>
              <a:rPr lang="en-GB" sz="4800" b="1" dirty="0">
                <a:solidFill>
                  <a:schemeClr val="bg1"/>
                </a:solidFill>
              </a:rPr>
              <a:t>to drive conservation action</a:t>
            </a:r>
          </a:p>
        </p:txBody>
      </p:sp>
      <p:sp>
        <p:nvSpPr>
          <p:cNvPr id="3" name="Subtitle 2">
            <a:extLst>
              <a:ext uri="{FF2B5EF4-FFF2-40B4-BE49-F238E27FC236}">
                <a16:creationId xmlns:a16="http://schemas.microsoft.com/office/drawing/2014/main" id="{DA9DAE9E-B664-49F1-A953-026866F0CE34}"/>
              </a:ext>
            </a:extLst>
          </p:cNvPr>
          <p:cNvSpPr>
            <a:spLocks noGrp="1"/>
          </p:cNvSpPr>
          <p:nvPr>
            <p:ph type="subTitle" idx="1"/>
          </p:nvPr>
        </p:nvSpPr>
        <p:spPr>
          <a:xfrm>
            <a:off x="-99393" y="1501310"/>
            <a:ext cx="12291393" cy="1356610"/>
          </a:xfrm>
        </p:spPr>
        <p:txBody>
          <a:bodyPr>
            <a:noAutofit/>
          </a:bodyPr>
          <a:lstStyle/>
          <a:p>
            <a:pPr algn="l"/>
            <a:endParaRPr lang="en-GB" sz="2800" b="0" i="0" u="none" strike="noStrike" baseline="0" dirty="0">
              <a:solidFill>
                <a:srgbClr val="000000"/>
              </a:solidFill>
              <a:latin typeface="Calibri" panose="020F0502020204030204" pitchFamily="34" charset="0"/>
            </a:endParaRPr>
          </a:p>
          <a:p>
            <a:pPr eaLnBrk="0" hangingPunct="0"/>
            <a:r>
              <a:rPr lang="en-GB" sz="2800" b="1" dirty="0">
                <a:solidFill>
                  <a:schemeClr val="bg1"/>
                </a:solidFill>
              </a:rPr>
              <a:t>CMS Expert Workshop on devising the CMS Atlas of Animal Migration</a:t>
            </a:r>
            <a:endParaRPr lang="en-GB" sz="2800" b="1" i="1" dirty="0">
              <a:solidFill>
                <a:schemeClr val="bg1"/>
              </a:solidFill>
            </a:endParaRPr>
          </a:p>
          <a:p>
            <a:r>
              <a:rPr lang="en-GB" sz="2800" dirty="0">
                <a:solidFill>
                  <a:schemeClr val="bg1"/>
                </a:solidFill>
              </a:rPr>
              <a:t>Vasto, Italy, 9 October 2026</a:t>
            </a:r>
          </a:p>
          <a:p>
            <a:endParaRPr lang="en-GB" sz="2800" dirty="0">
              <a:solidFill>
                <a:schemeClr val="bg1"/>
              </a:solidFill>
            </a:endParaRPr>
          </a:p>
          <a:p>
            <a:r>
              <a:rPr lang="en-GB" sz="2800" dirty="0">
                <a:solidFill>
                  <a:schemeClr val="bg1"/>
                </a:solidFill>
              </a:rPr>
              <a:t>Nicola.Crockford@RSPB.org.uk</a:t>
            </a:r>
          </a:p>
        </p:txBody>
      </p:sp>
      <p:pic>
        <p:nvPicPr>
          <p:cNvPr id="6" name="Picture 5" descr="Logo, company name&#10;&#10;Description automatically generated">
            <a:extLst>
              <a:ext uri="{FF2B5EF4-FFF2-40B4-BE49-F238E27FC236}">
                <a16:creationId xmlns:a16="http://schemas.microsoft.com/office/drawing/2014/main" id="{F3C95E6E-C905-4839-AEC5-2D3D798B69E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5028868"/>
            <a:ext cx="2566224" cy="1916762"/>
          </a:xfrm>
          <a:prstGeom prst="rect">
            <a:avLst/>
          </a:prstGeom>
        </p:spPr>
      </p:pic>
      <p:pic>
        <p:nvPicPr>
          <p:cNvPr id="7" name="Picture 6" descr="Logo, icon&#10;&#10;Description automatically generated">
            <a:extLst>
              <a:ext uri="{FF2B5EF4-FFF2-40B4-BE49-F238E27FC236}">
                <a16:creationId xmlns:a16="http://schemas.microsoft.com/office/drawing/2014/main" id="{C9F5C7E0-825B-459E-9409-180E5EAED96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972465" y="4747385"/>
            <a:ext cx="2118359" cy="2118359"/>
          </a:xfrm>
          <a:prstGeom prst="rect">
            <a:avLst/>
          </a:prstGeom>
        </p:spPr>
      </p:pic>
      <p:sp>
        <p:nvSpPr>
          <p:cNvPr id="8" name="TextBox 7">
            <a:extLst>
              <a:ext uri="{FF2B5EF4-FFF2-40B4-BE49-F238E27FC236}">
                <a16:creationId xmlns:a16="http://schemas.microsoft.com/office/drawing/2014/main" id="{1231F369-A959-CB55-470B-21AD06CDB05E}"/>
              </a:ext>
            </a:extLst>
          </p:cNvPr>
          <p:cNvSpPr txBox="1"/>
          <p:nvPr/>
        </p:nvSpPr>
        <p:spPr>
          <a:xfrm>
            <a:off x="2967990" y="2741935"/>
            <a:ext cx="6149340" cy="261610"/>
          </a:xfrm>
          <a:prstGeom prst="rect">
            <a:avLst/>
          </a:prstGeom>
          <a:noFill/>
        </p:spPr>
        <p:txBody>
          <a:bodyPr wrap="square">
            <a:spAutoFit/>
          </a:bodyPr>
          <a:lstStyle/>
          <a:p>
            <a:r>
              <a:rPr lang="en-GB" sz="1100" dirty="0">
                <a:effectLst/>
                <a:latin typeface="Calibri" panose="020F0502020204030204" pitchFamily="34" charset="0"/>
                <a:ea typeface="Aptos" panose="020B0004020202020204" pitchFamily="34" charset="0"/>
              </a:rPr>
              <a:t>As Alex saw the TED Speech from Levon Biss </a:t>
            </a:r>
            <a:endParaRPr lang="en-GB" dirty="0"/>
          </a:p>
        </p:txBody>
      </p:sp>
    </p:spTree>
    <p:extLst>
      <p:ext uri="{BB962C8B-B14F-4D97-AF65-F5344CB8AC3E}">
        <p14:creationId xmlns:p14="http://schemas.microsoft.com/office/powerpoint/2010/main" val="5740252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8250D-CFC2-E591-6DFE-B70079655185}"/>
              </a:ext>
            </a:extLst>
          </p:cNvPr>
          <p:cNvSpPr>
            <a:spLocks noGrp="1"/>
          </p:cNvSpPr>
          <p:nvPr>
            <p:ph type="title"/>
          </p:nvPr>
        </p:nvSpPr>
        <p:spPr/>
        <p:txBody>
          <a:bodyPr/>
          <a:lstStyle/>
          <a:p>
            <a:r>
              <a:rPr lang="en-GB" dirty="0"/>
              <a:t>How to conserve migratory species?</a:t>
            </a:r>
          </a:p>
        </p:txBody>
      </p:sp>
      <p:sp>
        <p:nvSpPr>
          <p:cNvPr id="3" name="Content Placeholder 2">
            <a:extLst>
              <a:ext uri="{FF2B5EF4-FFF2-40B4-BE49-F238E27FC236}">
                <a16:creationId xmlns:a16="http://schemas.microsoft.com/office/drawing/2014/main" id="{19310E01-079C-67F5-E94F-BE48A4DD7D52}"/>
              </a:ext>
            </a:extLst>
          </p:cNvPr>
          <p:cNvSpPr>
            <a:spLocks noGrp="1"/>
          </p:cNvSpPr>
          <p:nvPr>
            <p:ph idx="1"/>
          </p:nvPr>
        </p:nvSpPr>
        <p:spPr>
          <a:xfrm>
            <a:off x="838200" y="1825625"/>
            <a:ext cx="5730240" cy="4351338"/>
          </a:xfrm>
        </p:spPr>
        <p:txBody>
          <a:bodyPr>
            <a:normAutofit lnSpcReduction="10000"/>
          </a:bodyPr>
          <a:lstStyle/>
          <a:p>
            <a:r>
              <a:rPr lang="en-GB" dirty="0"/>
              <a:t>Protect, effectively manage and restore their migratory ecological networks to ensure the ecological connectivity necessary to maintain and restore population sizes and geographic ranges  </a:t>
            </a:r>
          </a:p>
          <a:p>
            <a:r>
              <a:rPr lang="en-GB" dirty="0"/>
              <a:t>Stop/minimise causes of additional mortality </a:t>
            </a:r>
            <a:r>
              <a:rPr lang="en-GB" dirty="0" err="1"/>
              <a:t>eg</a:t>
            </a:r>
            <a:r>
              <a:rPr lang="en-GB" dirty="0"/>
              <a:t> from illegal/unsustainable use and barriers to movement such as poorly placed or designed energy infrastructure</a:t>
            </a:r>
          </a:p>
        </p:txBody>
      </p:sp>
      <p:pic>
        <p:nvPicPr>
          <p:cNvPr id="5" name="Picture 4">
            <a:extLst>
              <a:ext uri="{FF2B5EF4-FFF2-40B4-BE49-F238E27FC236}">
                <a16:creationId xmlns:a16="http://schemas.microsoft.com/office/drawing/2014/main" id="{86CA1914-93B7-C40E-66CF-92DFAEF76C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27520" y="1920741"/>
            <a:ext cx="5364480" cy="3016517"/>
          </a:xfrm>
          <a:prstGeom prst="rect">
            <a:avLst/>
          </a:prstGeom>
        </p:spPr>
      </p:pic>
    </p:spTree>
    <p:extLst>
      <p:ext uri="{BB962C8B-B14F-4D97-AF65-F5344CB8AC3E}">
        <p14:creationId xmlns:p14="http://schemas.microsoft.com/office/powerpoint/2010/main" val="2110911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descr="Figure 2"/>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30176" y="788920"/>
            <a:ext cx="12194034" cy="5622074"/>
          </a:xfrm>
          <a:prstGeom prst="rect">
            <a:avLst/>
          </a:prstGeom>
          <a:noFill/>
          <a:ln w="9525">
            <a:noFill/>
            <a:miter lim="800000"/>
            <a:headEnd/>
            <a:tailEnd/>
          </a:ln>
        </p:spPr>
      </p:pic>
      <p:sp>
        <p:nvSpPr>
          <p:cNvPr id="4" name="Rectangle 3"/>
          <p:cNvSpPr/>
          <p:nvPr/>
        </p:nvSpPr>
        <p:spPr>
          <a:xfrm>
            <a:off x="0" y="6457162"/>
            <a:ext cx="3890682" cy="830997"/>
          </a:xfrm>
          <a:prstGeom prst="rect">
            <a:avLst/>
          </a:prstGeom>
        </p:spPr>
        <p:txBody>
          <a:bodyPr wrap="square">
            <a:spAutoFit/>
          </a:bodyPr>
          <a:lstStyle/>
          <a:p>
            <a:pPr marL="0">
              <a:buNone/>
            </a:pPr>
            <a:br>
              <a:rPr lang="en-GB" sz="2400" dirty="0"/>
            </a:br>
            <a:endParaRPr lang="en-GB" sz="2400" i="1" dirty="0"/>
          </a:p>
        </p:txBody>
      </p:sp>
      <p:sp>
        <p:nvSpPr>
          <p:cNvPr id="5" name="Rectangle 4"/>
          <p:cNvSpPr/>
          <p:nvPr/>
        </p:nvSpPr>
        <p:spPr>
          <a:xfrm>
            <a:off x="9144000" y="6396335"/>
            <a:ext cx="3550024" cy="461665"/>
          </a:xfrm>
          <a:prstGeom prst="rect">
            <a:avLst/>
          </a:prstGeom>
        </p:spPr>
        <p:txBody>
          <a:bodyPr wrap="square">
            <a:spAutoFit/>
          </a:bodyPr>
          <a:lstStyle/>
          <a:p>
            <a:pPr marL="0">
              <a:buNone/>
            </a:pPr>
            <a:r>
              <a:rPr lang="en-GB" sz="2400" b="1" dirty="0"/>
              <a:t>East Asian Australasian</a:t>
            </a:r>
          </a:p>
        </p:txBody>
      </p:sp>
      <p:sp>
        <p:nvSpPr>
          <p:cNvPr id="6" name="Rectangle 5"/>
          <p:cNvSpPr/>
          <p:nvPr/>
        </p:nvSpPr>
        <p:spPr>
          <a:xfrm>
            <a:off x="2685529" y="6424090"/>
            <a:ext cx="1442645" cy="461665"/>
          </a:xfrm>
          <a:prstGeom prst="rect">
            <a:avLst/>
          </a:prstGeom>
        </p:spPr>
        <p:txBody>
          <a:bodyPr wrap="square">
            <a:spAutoFit/>
          </a:bodyPr>
          <a:lstStyle/>
          <a:p>
            <a:r>
              <a:rPr lang="en-GB" sz="2400" b="1" dirty="0"/>
              <a:t>Americas</a:t>
            </a:r>
            <a:endParaRPr lang="en-GB" sz="2400" dirty="0"/>
          </a:p>
        </p:txBody>
      </p:sp>
      <p:sp>
        <p:nvSpPr>
          <p:cNvPr id="7" name="Rectangle 6"/>
          <p:cNvSpPr/>
          <p:nvPr/>
        </p:nvSpPr>
        <p:spPr>
          <a:xfrm>
            <a:off x="4717834" y="6410995"/>
            <a:ext cx="2393640" cy="461665"/>
          </a:xfrm>
          <a:prstGeom prst="rect">
            <a:avLst/>
          </a:prstGeom>
        </p:spPr>
        <p:txBody>
          <a:bodyPr wrap="square">
            <a:spAutoFit/>
          </a:bodyPr>
          <a:lstStyle/>
          <a:p>
            <a:r>
              <a:rPr lang="en-GB" sz="2400" b="1" dirty="0"/>
              <a:t>African-Eurasian</a:t>
            </a:r>
          </a:p>
        </p:txBody>
      </p:sp>
      <p:sp>
        <p:nvSpPr>
          <p:cNvPr id="8" name="Rectangle 7"/>
          <p:cNvSpPr/>
          <p:nvPr/>
        </p:nvSpPr>
        <p:spPr>
          <a:xfrm>
            <a:off x="1182671" y="171565"/>
            <a:ext cx="11931351" cy="480131"/>
          </a:xfrm>
          <a:prstGeom prst="rect">
            <a:avLst/>
          </a:prstGeom>
        </p:spPr>
        <p:txBody>
          <a:bodyPr wrap="square">
            <a:spAutoFit/>
          </a:bodyPr>
          <a:lstStyle/>
          <a:p>
            <a:pPr>
              <a:lnSpc>
                <a:spcPct val="90000"/>
              </a:lnSpc>
              <a:spcBef>
                <a:spcPct val="0"/>
              </a:spcBef>
              <a:spcAft>
                <a:spcPts val="800"/>
              </a:spcAft>
            </a:pPr>
            <a:r>
              <a:rPr lang="en-GB" sz="2800" dirty="0">
                <a:latin typeface="+mj-lt"/>
                <a:ea typeface="+mj-ea"/>
                <a:cs typeface="+mj-cs"/>
              </a:rPr>
              <a:t>Intergovernmental migratory waterbird relevant agreements</a:t>
            </a:r>
          </a:p>
        </p:txBody>
      </p:sp>
      <p:sp>
        <p:nvSpPr>
          <p:cNvPr id="11" name="Rectangle 10"/>
          <p:cNvSpPr/>
          <p:nvPr/>
        </p:nvSpPr>
        <p:spPr>
          <a:xfrm>
            <a:off x="7269769" y="6396335"/>
            <a:ext cx="1874231" cy="461665"/>
          </a:xfrm>
          <a:prstGeom prst="rect">
            <a:avLst/>
          </a:prstGeom>
        </p:spPr>
        <p:txBody>
          <a:bodyPr wrap="none">
            <a:spAutoFit/>
          </a:bodyPr>
          <a:lstStyle/>
          <a:p>
            <a:r>
              <a:rPr lang="en-GB" sz="2400" b="1" dirty="0"/>
              <a:t>Central Asian</a:t>
            </a:r>
          </a:p>
        </p:txBody>
      </p:sp>
      <p:pic>
        <p:nvPicPr>
          <p:cNvPr id="18" name="Picture 17" descr="C:\Documents and Settings\nicolacrockford\My Documents\Spoon-billed Sand\images\winter_spoon-billed_sandpiper_full frontal_zh.gi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0615613" y="1694523"/>
            <a:ext cx="1576387" cy="1384068"/>
          </a:xfrm>
          <a:prstGeom prst="rect">
            <a:avLst/>
          </a:prstGeom>
          <a:noFill/>
        </p:spPr>
      </p:pic>
      <p:pic>
        <p:nvPicPr>
          <p:cNvPr id="19" name="Picture 18"/>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60847" y="1891643"/>
            <a:ext cx="1601468" cy="1271165"/>
          </a:xfrm>
          <a:prstGeom prst="rect">
            <a:avLst/>
          </a:prstGeom>
        </p:spPr>
      </p:pic>
      <p:pic>
        <p:nvPicPr>
          <p:cNvPr id="22" name="Picture 13" descr="Tlog3"/>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11037" y="4682"/>
            <a:ext cx="1124256" cy="1509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 name="Picture 13" descr="Tlog3"/>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8088673" y="2806928"/>
            <a:ext cx="66198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2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183712" y="20308"/>
            <a:ext cx="2008288" cy="1494167"/>
          </a:xfrm>
          <a:prstGeom prst="rect">
            <a:avLst/>
          </a:prstGeom>
        </p:spPr>
      </p:pic>
      <p:pic>
        <p:nvPicPr>
          <p:cNvPr id="25" name="Picture 12" descr="nav_logo"/>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5476875" y="1203036"/>
            <a:ext cx="123825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WHSRN_logo_with-words"/>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2352419" y="4207020"/>
            <a:ext cx="18288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6" descr="EAA Flyway Logo Medium"/>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10877063" y="5288787"/>
            <a:ext cx="1287155" cy="115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11" descr="ramsar250"/>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807487" y="6004848"/>
            <a:ext cx="806113" cy="880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9" descr="iyb_footer_cbd_logo_en"/>
          <p:cNvPicPr>
            <a:picLocks noChangeAspect="1" noChangeArrowheads="1"/>
          </p:cNvPicPr>
          <p:nvPr/>
        </p:nvPicPr>
        <p:blipFill>
          <a:blip r:embed="rId13">
            <a:extLst>
              <a:ext uri="{28A0092B-C50C-407E-A947-70E740481C1C}">
                <a14:useLocalDpi xmlns:a14="http://schemas.microsoft.com/office/drawing/2010/main"/>
              </a:ext>
            </a:extLst>
          </a:blip>
          <a:srcRect/>
          <a:stretch>
            <a:fillRect/>
          </a:stretch>
        </p:blipFill>
        <p:spPr bwMode="auto">
          <a:xfrm>
            <a:off x="-65366" y="6038855"/>
            <a:ext cx="1769878" cy="790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Picture 32"/>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9618985" y="5297176"/>
            <a:ext cx="1147628" cy="1113818"/>
          </a:xfrm>
          <a:prstGeom prst="rect">
            <a:avLst/>
          </a:prstGeom>
        </p:spPr>
      </p:pic>
      <p:pic>
        <p:nvPicPr>
          <p:cNvPr id="34" name="Picture 33"/>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136842" y="4003269"/>
            <a:ext cx="1148958" cy="1148958"/>
          </a:xfrm>
          <a:prstGeom prst="rect">
            <a:avLst/>
          </a:prstGeom>
        </p:spPr>
      </p:pic>
      <p:pic>
        <p:nvPicPr>
          <p:cNvPr id="28" name="Picture 27">
            <a:extLst>
              <a:ext uri="{FF2B5EF4-FFF2-40B4-BE49-F238E27FC236}">
                <a16:creationId xmlns:a16="http://schemas.microsoft.com/office/drawing/2014/main" id="{2CABF8AB-1824-40A6-9D77-CF652AD076C9}"/>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221357" y="2759384"/>
            <a:ext cx="845484" cy="1220752"/>
          </a:xfrm>
          <a:prstGeom prst="rect">
            <a:avLst/>
          </a:prstGeom>
        </p:spPr>
      </p:pic>
      <p:pic>
        <p:nvPicPr>
          <p:cNvPr id="31" name="Picture 4" descr="UNESCO World Heritage Convention Logo Vector - (.SVG + .PNG) -  SearchVectorLogo.Com">
            <a:extLst>
              <a:ext uri="{FF2B5EF4-FFF2-40B4-BE49-F238E27FC236}">
                <a16:creationId xmlns:a16="http://schemas.microsoft.com/office/drawing/2014/main" id="{2CEFDDB1-6456-404C-82BD-5D973AA42290}"/>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59774" y="5010912"/>
            <a:ext cx="1767197" cy="9817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66103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65A624-D73E-8AA6-AD03-B9419BABCF8A}"/>
              </a:ext>
            </a:extLst>
          </p:cNvPr>
          <p:cNvSpPr>
            <a:spLocks noGrp="1"/>
          </p:cNvSpPr>
          <p:nvPr>
            <p:ph type="title"/>
          </p:nvPr>
        </p:nvSpPr>
        <p:spPr>
          <a:xfrm>
            <a:off x="396240" y="216499"/>
            <a:ext cx="11795760" cy="1325563"/>
          </a:xfrm>
        </p:spPr>
        <p:txBody>
          <a:bodyPr>
            <a:normAutofit fontScale="90000"/>
          </a:bodyPr>
          <a:lstStyle/>
          <a:p>
            <a:r>
              <a:rPr lang="en-GB" dirty="0"/>
              <a:t>URGENT: </a:t>
            </a:r>
            <a:r>
              <a:rPr lang="en-GB" sz="3200" dirty="0"/>
              <a:t>11% (200) migratory bird species threatened with extinction, (7 already extinct, 6% NT), 45% declining, 58% sites in poor condition!</a:t>
            </a:r>
          </a:p>
        </p:txBody>
      </p:sp>
      <p:pic>
        <p:nvPicPr>
          <p:cNvPr id="5" name="Content Placeholder 4">
            <a:extLst>
              <a:ext uri="{FF2B5EF4-FFF2-40B4-BE49-F238E27FC236}">
                <a16:creationId xmlns:a16="http://schemas.microsoft.com/office/drawing/2014/main" id="{73529674-F2D3-2E1C-A756-2F9362A102F9}"/>
              </a:ext>
            </a:extLst>
          </p:cNvPr>
          <p:cNvPicPr>
            <a:picLocks noGrp="1" noChangeAspect="1"/>
          </p:cNvPicPr>
          <p:nvPr>
            <p:ph idx="1"/>
          </p:nvPr>
        </p:nvPicPr>
        <p:blipFill>
          <a:blip r:embed="rId3"/>
          <a:stretch>
            <a:fillRect/>
          </a:stretch>
        </p:blipFill>
        <p:spPr>
          <a:xfrm>
            <a:off x="533400" y="1542062"/>
            <a:ext cx="3657599" cy="5342142"/>
          </a:xfrm>
          <a:prstGeom prst="rect">
            <a:avLst/>
          </a:prstGeom>
        </p:spPr>
      </p:pic>
      <p:pic>
        <p:nvPicPr>
          <p:cNvPr id="7" name="Picture 6">
            <a:extLst>
              <a:ext uri="{FF2B5EF4-FFF2-40B4-BE49-F238E27FC236}">
                <a16:creationId xmlns:a16="http://schemas.microsoft.com/office/drawing/2014/main" id="{762DC3F4-C951-34E3-FB1D-8FAECCD5F2F1}"/>
              </a:ext>
            </a:extLst>
          </p:cNvPr>
          <p:cNvPicPr>
            <a:picLocks noChangeAspect="1"/>
          </p:cNvPicPr>
          <p:nvPr/>
        </p:nvPicPr>
        <p:blipFill>
          <a:blip r:embed="rId4"/>
          <a:stretch>
            <a:fillRect/>
          </a:stretch>
        </p:blipFill>
        <p:spPr>
          <a:xfrm>
            <a:off x="7460079" y="1542062"/>
            <a:ext cx="4335681" cy="5157966"/>
          </a:xfrm>
          <a:prstGeom prst="rect">
            <a:avLst/>
          </a:prstGeom>
        </p:spPr>
      </p:pic>
    </p:spTree>
    <p:extLst>
      <p:ext uri="{BB962C8B-B14F-4D97-AF65-F5344CB8AC3E}">
        <p14:creationId xmlns:p14="http://schemas.microsoft.com/office/powerpoint/2010/main" val="466879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flock of birds flying over water&#10;&#10;Description automatically generated">
            <a:extLst>
              <a:ext uri="{FF2B5EF4-FFF2-40B4-BE49-F238E27FC236}">
                <a16:creationId xmlns:a16="http://schemas.microsoft.com/office/drawing/2014/main" id="{F291462D-4C09-4411-7B07-0645CD49BD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0"/>
            <a:ext cx="12193551" cy="6858000"/>
          </a:xfrm>
          <a:prstGeom prst="rect">
            <a:avLst/>
          </a:prstGeom>
        </p:spPr>
      </p:pic>
      <p:sp>
        <p:nvSpPr>
          <p:cNvPr id="2" name="Title 1">
            <a:extLst>
              <a:ext uri="{FF2B5EF4-FFF2-40B4-BE49-F238E27FC236}">
                <a16:creationId xmlns:a16="http://schemas.microsoft.com/office/drawing/2014/main" id="{F1E89663-B305-4B97-6050-2B2259CFA69B}"/>
              </a:ext>
            </a:extLst>
          </p:cNvPr>
          <p:cNvSpPr>
            <a:spLocks noGrp="1"/>
          </p:cNvSpPr>
          <p:nvPr>
            <p:ph type="title"/>
          </p:nvPr>
        </p:nvSpPr>
        <p:spPr>
          <a:xfrm>
            <a:off x="1508760" y="1086643"/>
            <a:ext cx="10043160" cy="1325563"/>
          </a:xfrm>
        </p:spPr>
        <p:txBody>
          <a:bodyPr>
            <a:normAutofit fontScale="90000"/>
          </a:bodyPr>
          <a:lstStyle/>
          <a:p>
            <a:r>
              <a:rPr lang="en-GB" dirty="0"/>
              <a:t>How can the CMS Atlas help to </a:t>
            </a:r>
            <a:br>
              <a:rPr lang="en-GB" dirty="0"/>
            </a:br>
            <a:r>
              <a:rPr lang="en-GB" dirty="0"/>
              <a:t>maintain and enhance the conservation status of migratory species, by securing ecological connectivity among the key sites in migratory ecological networks? </a:t>
            </a:r>
          </a:p>
        </p:txBody>
      </p:sp>
    </p:spTree>
    <p:extLst>
      <p:ext uri="{BB962C8B-B14F-4D97-AF65-F5344CB8AC3E}">
        <p14:creationId xmlns:p14="http://schemas.microsoft.com/office/powerpoint/2010/main" val="36231215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D3960-87EE-9E67-FF28-6D8F974AEFBD}"/>
              </a:ext>
            </a:extLst>
          </p:cNvPr>
          <p:cNvSpPr>
            <a:spLocks noGrp="1"/>
          </p:cNvSpPr>
          <p:nvPr>
            <p:ph type="title"/>
          </p:nvPr>
        </p:nvSpPr>
        <p:spPr>
          <a:xfrm>
            <a:off x="441960" y="365125"/>
            <a:ext cx="11536680" cy="1325563"/>
          </a:xfrm>
        </p:spPr>
        <p:txBody>
          <a:bodyPr>
            <a:normAutofit fontScale="90000"/>
          </a:bodyPr>
          <a:lstStyle/>
          <a:p>
            <a:r>
              <a:rPr lang="en-GB" sz="4000" b="1" dirty="0"/>
              <a:t>Problems in protecting/effectively managing/restoring</a:t>
            </a:r>
            <a:br>
              <a:rPr lang="en-GB" sz="4000" b="1" dirty="0"/>
            </a:br>
            <a:r>
              <a:rPr lang="en-GB" sz="4000" b="1" dirty="0"/>
              <a:t> key flyway/migratory network sites before they’re destroyed:</a:t>
            </a:r>
            <a:br>
              <a:rPr lang="en-GB" dirty="0"/>
            </a:br>
            <a:endParaRPr lang="en-GB" dirty="0"/>
          </a:p>
        </p:txBody>
      </p:sp>
      <p:sp>
        <p:nvSpPr>
          <p:cNvPr id="3" name="Content Placeholder 2">
            <a:extLst>
              <a:ext uri="{FF2B5EF4-FFF2-40B4-BE49-F238E27FC236}">
                <a16:creationId xmlns:a16="http://schemas.microsoft.com/office/drawing/2014/main" id="{7575F8B9-FD68-7D26-4CBB-973495764FE5}"/>
              </a:ext>
            </a:extLst>
          </p:cNvPr>
          <p:cNvSpPr>
            <a:spLocks noGrp="1"/>
          </p:cNvSpPr>
          <p:nvPr>
            <p:ph idx="1"/>
          </p:nvPr>
        </p:nvSpPr>
        <p:spPr/>
        <p:txBody>
          <a:bodyPr>
            <a:normAutofit/>
          </a:bodyPr>
          <a:lstStyle/>
          <a:p>
            <a:pPr marL="514350" lvl="0" indent="-514350">
              <a:buFont typeface="+mj-lt"/>
              <a:buAutoNum type="arabicPeriod"/>
            </a:pPr>
            <a:r>
              <a:rPr lang="en-GB" b="1" dirty="0"/>
              <a:t>unprotected</a:t>
            </a:r>
            <a:r>
              <a:rPr lang="en-GB" dirty="0"/>
              <a:t> </a:t>
            </a:r>
            <a:r>
              <a:rPr lang="en-GB" dirty="0" err="1"/>
              <a:t>eg</a:t>
            </a:r>
            <a:r>
              <a:rPr lang="en-GB" dirty="0"/>
              <a:t> due to lack of political will and lack of prioritisation of sites </a:t>
            </a:r>
            <a:r>
              <a:rPr lang="en-GB" dirty="0" err="1"/>
              <a:t>eg</a:t>
            </a:r>
            <a:r>
              <a:rPr lang="en-GB" dirty="0"/>
              <a:t> from international perspective</a:t>
            </a:r>
          </a:p>
          <a:p>
            <a:pPr marL="514350" indent="-514350">
              <a:buFont typeface="+mj-lt"/>
              <a:buAutoNum type="arabicPeriod"/>
            </a:pPr>
            <a:r>
              <a:rPr lang="en-GB" dirty="0"/>
              <a:t>lacking </a:t>
            </a:r>
            <a:r>
              <a:rPr lang="en-GB" b="1" dirty="0"/>
              <a:t>enforcement</a:t>
            </a:r>
            <a:r>
              <a:rPr lang="en-GB" dirty="0"/>
              <a:t> of protected status</a:t>
            </a:r>
          </a:p>
          <a:p>
            <a:pPr marL="514350" lvl="0" indent="-514350">
              <a:buFont typeface="+mj-lt"/>
              <a:buAutoNum type="arabicPeriod"/>
            </a:pPr>
            <a:r>
              <a:rPr lang="en-GB" b="1" dirty="0"/>
              <a:t>overlooked</a:t>
            </a:r>
            <a:r>
              <a:rPr lang="en-GB" dirty="0"/>
              <a:t> </a:t>
            </a:r>
            <a:r>
              <a:rPr lang="en-GB" dirty="0" err="1"/>
              <a:t>eg</a:t>
            </a:r>
            <a:r>
              <a:rPr lang="en-GB" dirty="0"/>
              <a:t> in areas not covered by bird counters, at least during passage periods, or importance underestimated due to rapid turnover of birds</a:t>
            </a:r>
          </a:p>
          <a:p>
            <a:pPr marL="514350" lvl="0" indent="-514350">
              <a:buFont typeface="+mj-lt"/>
              <a:buAutoNum type="arabicPeriod"/>
            </a:pPr>
            <a:r>
              <a:rPr lang="en-GB" dirty="0"/>
              <a:t>lacking effective </a:t>
            </a:r>
            <a:r>
              <a:rPr lang="en-GB" b="1" dirty="0"/>
              <a:t>conservation management and restoration</a:t>
            </a:r>
            <a:r>
              <a:rPr lang="en-GB" dirty="0"/>
              <a:t> </a:t>
            </a:r>
            <a:r>
              <a:rPr lang="en-GB" dirty="0" err="1"/>
              <a:t>eg</a:t>
            </a:r>
            <a:r>
              <a:rPr lang="en-GB" dirty="0"/>
              <a:t> due to lack of finance and evidence-based capacity. </a:t>
            </a:r>
          </a:p>
          <a:p>
            <a:endParaRPr lang="en-GB" dirty="0"/>
          </a:p>
        </p:txBody>
      </p:sp>
    </p:spTree>
    <p:extLst>
      <p:ext uri="{BB962C8B-B14F-4D97-AF65-F5344CB8AC3E}">
        <p14:creationId xmlns:p14="http://schemas.microsoft.com/office/powerpoint/2010/main" val="3166695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31079-4F93-ECF0-E526-EB8E97753784}"/>
              </a:ext>
            </a:extLst>
          </p:cNvPr>
          <p:cNvSpPr>
            <a:spLocks noGrp="1"/>
          </p:cNvSpPr>
          <p:nvPr>
            <p:ph type="title"/>
          </p:nvPr>
        </p:nvSpPr>
        <p:spPr>
          <a:xfrm>
            <a:off x="716280" y="227965"/>
            <a:ext cx="10637520" cy="1325563"/>
          </a:xfrm>
        </p:spPr>
        <p:txBody>
          <a:bodyPr>
            <a:normAutofit/>
          </a:bodyPr>
          <a:lstStyle/>
          <a:p>
            <a:r>
              <a:rPr lang="en-GB" sz="4000" b="1" dirty="0"/>
              <a:t>Solutions – use the CMS Atlas to help </a:t>
            </a:r>
            <a:r>
              <a:rPr lang="en-GB" sz="4000" b="1" dirty="0" err="1"/>
              <a:t>eg</a:t>
            </a:r>
            <a:r>
              <a:rPr lang="en-GB" sz="4000" b="1" dirty="0"/>
              <a:t> </a:t>
            </a:r>
            <a:br>
              <a:rPr lang="en-GB" dirty="0"/>
            </a:br>
            <a:endParaRPr lang="en-GB" dirty="0"/>
          </a:p>
        </p:txBody>
      </p:sp>
      <p:sp>
        <p:nvSpPr>
          <p:cNvPr id="3" name="Content Placeholder 2">
            <a:extLst>
              <a:ext uri="{FF2B5EF4-FFF2-40B4-BE49-F238E27FC236}">
                <a16:creationId xmlns:a16="http://schemas.microsoft.com/office/drawing/2014/main" id="{CB65262B-4780-CB58-990D-0C24D9368D4B}"/>
              </a:ext>
            </a:extLst>
          </p:cNvPr>
          <p:cNvSpPr>
            <a:spLocks noGrp="1"/>
          </p:cNvSpPr>
          <p:nvPr>
            <p:ph idx="1"/>
          </p:nvPr>
        </p:nvSpPr>
        <p:spPr/>
        <p:txBody>
          <a:bodyPr>
            <a:normAutofit/>
          </a:bodyPr>
          <a:lstStyle/>
          <a:p>
            <a:pPr marL="0" lvl="0" indent="0">
              <a:buNone/>
            </a:pPr>
            <a:endParaRPr lang="en-GB" dirty="0"/>
          </a:p>
          <a:p>
            <a:endParaRPr lang="en-GB" dirty="0"/>
          </a:p>
        </p:txBody>
      </p:sp>
      <p:pic>
        <p:nvPicPr>
          <p:cNvPr id="5" name="Picture 4">
            <a:extLst>
              <a:ext uri="{FF2B5EF4-FFF2-40B4-BE49-F238E27FC236}">
                <a16:creationId xmlns:a16="http://schemas.microsoft.com/office/drawing/2014/main" id="{D93C46E0-845E-F384-5F84-5B436EE0848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016000"/>
            <a:ext cx="8763000" cy="5842000"/>
          </a:xfrm>
          <a:prstGeom prst="rect">
            <a:avLst/>
          </a:prstGeom>
        </p:spPr>
      </p:pic>
    </p:spTree>
    <p:extLst>
      <p:ext uri="{BB962C8B-B14F-4D97-AF65-F5344CB8AC3E}">
        <p14:creationId xmlns:p14="http://schemas.microsoft.com/office/powerpoint/2010/main" val="21045117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DD02D-197A-7AA7-A156-EC2EAFC305B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48D66B7E-7E19-2556-4E63-913B34873D6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83080" y="1182885"/>
            <a:ext cx="10408920" cy="6574275"/>
          </a:xfrm>
          <a:prstGeom prst="rect">
            <a:avLst/>
          </a:prstGeom>
        </p:spPr>
      </p:pic>
      <p:sp>
        <p:nvSpPr>
          <p:cNvPr id="2" name="Title 1">
            <a:extLst>
              <a:ext uri="{FF2B5EF4-FFF2-40B4-BE49-F238E27FC236}">
                <a16:creationId xmlns:a16="http://schemas.microsoft.com/office/drawing/2014/main" id="{FD6AC4FB-6740-DAB9-6C3C-197107592D05}"/>
              </a:ext>
            </a:extLst>
          </p:cNvPr>
          <p:cNvSpPr>
            <a:spLocks noGrp="1"/>
          </p:cNvSpPr>
          <p:nvPr>
            <p:ph type="title"/>
          </p:nvPr>
        </p:nvSpPr>
        <p:spPr>
          <a:xfrm>
            <a:off x="106680" y="409134"/>
            <a:ext cx="10789920" cy="1325563"/>
          </a:xfrm>
        </p:spPr>
        <p:txBody>
          <a:bodyPr>
            <a:noAutofit/>
          </a:bodyPr>
          <a:lstStyle/>
          <a:p>
            <a:r>
              <a:rPr lang="en-GB" sz="2800" b="1" dirty="0">
                <a:solidFill>
                  <a:srgbClr val="FF0000"/>
                </a:solidFill>
              </a:rPr>
              <a:t>Problem 1: Key sites unprotected</a:t>
            </a:r>
            <a:br>
              <a:rPr lang="en-GB" sz="2400" dirty="0"/>
            </a:br>
            <a:r>
              <a:rPr lang="en-GB" sz="2400" dirty="0"/>
              <a:t>10,656 Key Biodiversity Areas (KBAs) identified for migratory birds</a:t>
            </a:r>
            <a:br>
              <a:rPr lang="en-GB" sz="2400" dirty="0"/>
            </a:br>
            <a:r>
              <a:rPr lang="en-GB" sz="2400" dirty="0"/>
              <a:t>Only c9% of migratory bird species are adequately protected in terms of site coverage across their full annual cycle, compared with 45% of non-migratory species</a:t>
            </a:r>
          </a:p>
        </p:txBody>
      </p:sp>
      <p:sp>
        <p:nvSpPr>
          <p:cNvPr id="6" name="TextBox 5">
            <a:extLst>
              <a:ext uri="{FF2B5EF4-FFF2-40B4-BE49-F238E27FC236}">
                <a16:creationId xmlns:a16="http://schemas.microsoft.com/office/drawing/2014/main" id="{190B8619-3810-27BA-802B-A92BFB62A0CF}"/>
              </a:ext>
            </a:extLst>
          </p:cNvPr>
          <p:cNvSpPr txBox="1"/>
          <p:nvPr/>
        </p:nvSpPr>
        <p:spPr>
          <a:xfrm>
            <a:off x="6522720" y="6396335"/>
            <a:ext cx="6141720" cy="461665"/>
          </a:xfrm>
          <a:prstGeom prst="rect">
            <a:avLst/>
          </a:prstGeom>
          <a:noFill/>
        </p:spPr>
        <p:txBody>
          <a:bodyPr wrap="square" rtlCol="0">
            <a:spAutoFit/>
          </a:bodyPr>
          <a:lstStyle/>
          <a:p>
            <a:r>
              <a:rPr lang="en-GB" sz="2400" dirty="0"/>
              <a:t>Yellow = Protected, Orange = Unprotected</a:t>
            </a:r>
          </a:p>
        </p:txBody>
      </p:sp>
    </p:spTree>
    <p:extLst>
      <p:ext uri="{BB962C8B-B14F-4D97-AF65-F5344CB8AC3E}">
        <p14:creationId xmlns:p14="http://schemas.microsoft.com/office/powerpoint/2010/main" val="2031646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3C11C-5529-F208-8E3F-E7251C4F70D3}"/>
              </a:ext>
            </a:extLst>
          </p:cNvPr>
          <p:cNvSpPr>
            <a:spLocks noGrp="1"/>
          </p:cNvSpPr>
          <p:nvPr>
            <p:ph type="title"/>
          </p:nvPr>
        </p:nvSpPr>
        <p:spPr/>
        <p:txBody>
          <a:bodyPr/>
          <a:lstStyle/>
          <a:p>
            <a:r>
              <a:rPr lang="en-GB" b="1" dirty="0">
                <a:solidFill>
                  <a:srgbClr val="FF0000"/>
                </a:solidFill>
              </a:rPr>
              <a:t>Solution 1: Protection</a:t>
            </a:r>
            <a:endParaRPr lang="en-GB" dirty="0"/>
          </a:p>
        </p:txBody>
      </p:sp>
      <p:sp>
        <p:nvSpPr>
          <p:cNvPr id="3" name="Content Placeholder 2">
            <a:extLst>
              <a:ext uri="{FF2B5EF4-FFF2-40B4-BE49-F238E27FC236}">
                <a16:creationId xmlns:a16="http://schemas.microsoft.com/office/drawing/2014/main" id="{C2A50395-5DF5-11B3-A2FB-7B83324403BC}"/>
              </a:ext>
            </a:extLst>
          </p:cNvPr>
          <p:cNvSpPr>
            <a:spLocks noGrp="1"/>
          </p:cNvSpPr>
          <p:nvPr>
            <p:ph idx="1"/>
          </p:nvPr>
        </p:nvSpPr>
        <p:spPr/>
        <p:txBody>
          <a:bodyPr/>
          <a:lstStyle/>
          <a:p>
            <a:pPr marL="0" indent="0">
              <a:buNone/>
            </a:pPr>
            <a:r>
              <a:rPr lang="en-GB" dirty="0"/>
              <a:t>Focus conservation effort on protecting known top sites </a:t>
            </a:r>
            <a:br>
              <a:rPr lang="en-GB" dirty="0"/>
            </a:br>
            <a:r>
              <a:rPr lang="en-GB" dirty="0"/>
              <a:t>by identifying (using traditional count data supplemented with movement data), proposing and nominating </a:t>
            </a:r>
            <a:br>
              <a:rPr lang="en-GB" dirty="0"/>
            </a:br>
            <a:r>
              <a:rPr lang="en-GB" dirty="0"/>
              <a:t>serial, transnational World Heritage Sites, </a:t>
            </a:r>
            <a:br>
              <a:rPr lang="en-GB" b="1" dirty="0"/>
            </a:br>
            <a:r>
              <a:rPr lang="en-GB" dirty="0"/>
              <a:t>protecting other internationally important sites with other designations such as Wetlands of International Importance.</a:t>
            </a:r>
          </a:p>
          <a:p>
            <a:endParaRPr lang="en-GB" dirty="0"/>
          </a:p>
        </p:txBody>
      </p:sp>
    </p:spTree>
    <p:extLst>
      <p:ext uri="{BB962C8B-B14F-4D97-AF65-F5344CB8AC3E}">
        <p14:creationId xmlns:p14="http://schemas.microsoft.com/office/powerpoint/2010/main" val="95339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B388B49-0418-B31E-742D-4E6C4A924FDA}"/>
              </a:ext>
            </a:extLst>
          </p:cNvPr>
          <p:cNvPicPr>
            <a:picLocks noGrp="1" noChangeAspect="1"/>
          </p:cNvPicPr>
          <p:nvPr>
            <p:ph idx="1"/>
          </p:nvPr>
        </p:nvPicPr>
        <p:blipFill>
          <a:blip r:embed="rId3" cstate="screen">
            <a:extLst>
              <a:ext uri="{28A0092B-C50C-407E-A947-70E740481C1C}">
                <a14:useLocalDpi xmlns:a14="http://schemas.microsoft.com/office/drawing/2010/main"/>
              </a:ext>
            </a:extLst>
          </a:blip>
          <a:stretch>
            <a:fillRect/>
          </a:stretch>
        </p:blipFill>
        <p:spPr>
          <a:xfrm>
            <a:off x="6682951" y="-114300"/>
            <a:ext cx="5763050" cy="6972300"/>
          </a:xfrm>
        </p:spPr>
      </p:pic>
      <p:sp>
        <p:nvSpPr>
          <p:cNvPr id="2" name="Title 1">
            <a:extLst>
              <a:ext uri="{FF2B5EF4-FFF2-40B4-BE49-F238E27FC236}">
                <a16:creationId xmlns:a16="http://schemas.microsoft.com/office/drawing/2014/main" id="{1B2E9A32-4DB2-8476-9411-56179008FD61}"/>
              </a:ext>
            </a:extLst>
          </p:cNvPr>
          <p:cNvSpPr>
            <a:spLocks noGrp="1"/>
          </p:cNvSpPr>
          <p:nvPr>
            <p:ph type="title"/>
          </p:nvPr>
        </p:nvSpPr>
        <p:spPr>
          <a:xfrm>
            <a:off x="292100" y="187325"/>
            <a:ext cx="10515600" cy="1325563"/>
          </a:xfrm>
        </p:spPr>
        <p:txBody>
          <a:bodyPr>
            <a:normAutofit fontScale="90000"/>
          </a:bodyPr>
          <a:lstStyle/>
          <a:p>
            <a:r>
              <a:rPr lang="en-GB" sz="3600" b="1" dirty="0">
                <a:solidFill>
                  <a:srgbClr val="FF0000"/>
                </a:solidFill>
              </a:rPr>
              <a:t>Solution 1: Protection </a:t>
            </a:r>
            <a:br>
              <a:rPr lang="en-GB" sz="3600" b="1" dirty="0">
                <a:solidFill>
                  <a:srgbClr val="FF0000"/>
                </a:solidFill>
              </a:rPr>
            </a:br>
            <a:r>
              <a:rPr lang="en-GB" sz="3600" b="1" dirty="0"/>
              <a:t>(Serial, transnational) </a:t>
            </a:r>
            <a:br>
              <a:rPr lang="en-GB" sz="3600" b="1" dirty="0"/>
            </a:br>
            <a:r>
              <a:rPr lang="en-GB" sz="3600" b="1" dirty="0"/>
              <a:t>Natural World Heritage Sites</a:t>
            </a:r>
          </a:p>
        </p:txBody>
      </p:sp>
      <p:sp>
        <p:nvSpPr>
          <p:cNvPr id="6" name="TextBox 5">
            <a:extLst>
              <a:ext uri="{FF2B5EF4-FFF2-40B4-BE49-F238E27FC236}">
                <a16:creationId xmlns:a16="http://schemas.microsoft.com/office/drawing/2014/main" id="{D6B064D0-A766-6231-F32F-201A8805BF6F}"/>
              </a:ext>
            </a:extLst>
          </p:cNvPr>
          <p:cNvSpPr txBox="1"/>
          <p:nvPr/>
        </p:nvSpPr>
        <p:spPr>
          <a:xfrm>
            <a:off x="114299" y="1814513"/>
            <a:ext cx="6568652" cy="4154984"/>
          </a:xfrm>
          <a:prstGeom prst="rect">
            <a:avLst/>
          </a:prstGeom>
          <a:noFill/>
        </p:spPr>
        <p:txBody>
          <a:bodyPr wrap="square" rtlCol="0">
            <a:spAutoFit/>
          </a:bodyPr>
          <a:lstStyle/>
          <a:p>
            <a:pPr marL="285750" indent="-285750">
              <a:buFont typeface="Arial" panose="020B0604020202020204" pitchFamily="34" charset="0"/>
              <a:buChar char="•"/>
            </a:pPr>
            <a:r>
              <a:rPr lang="en-GB" sz="2400" dirty="0"/>
              <a:t>Strongest international protection outside EU</a:t>
            </a:r>
          </a:p>
          <a:p>
            <a:pPr marL="285750" indent="-285750">
              <a:buFont typeface="Arial" panose="020B0604020202020204" pitchFamily="34" charset="0"/>
              <a:buChar char="•"/>
            </a:pPr>
            <a:r>
              <a:rPr lang="en-GB" sz="2400" dirty="0"/>
              <a:t>Sites without OUV solo can be WHS</a:t>
            </a:r>
          </a:p>
          <a:p>
            <a:pPr marL="285750" indent="-285750">
              <a:buFont typeface="Arial" panose="020B0604020202020204" pitchFamily="34" charset="0"/>
              <a:buChar char="•"/>
            </a:pPr>
            <a:r>
              <a:rPr lang="en-GB" sz="2400" dirty="0"/>
              <a:t>Sites can be managed as ecological network</a:t>
            </a:r>
          </a:p>
          <a:p>
            <a:pPr marL="285750" indent="-285750">
              <a:buFont typeface="Arial" panose="020B0604020202020204" pitchFamily="34" charset="0"/>
              <a:buChar char="•"/>
            </a:pPr>
            <a:r>
              <a:rPr lang="en-GB" sz="2400" dirty="0"/>
              <a:t>Secure resilience to climate change etc</a:t>
            </a:r>
          </a:p>
          <a:p>
            <a:pPr marL="285750" indent="-285750">
              <a:buFont typeface="Arial" panose="020B0604020202020204" pitchFamily="34" charset="0"/>
              <a:buChar char="•"/>
            </a:pPr>
            <a:r>
              <a:rPr lang="en-GB" sz="2400" dirty="0"/>
              <a:t>Peer pressure between sites</a:t>
            </a:r>
          </a:p>
          <a:p>
            <a:pPr marL="285750" indent="-285750">
              <a:buFont typeface="Arial" panose="020B0604020202020204" pitchFamily="34" charset="0"/>
              <a:buChar char="•"/>
            </a:pPr>
            <a:r>
              <a:rPr lang="en-GB" sz="2400" dirty="0"/>
              <a:t>Imperative to help conserve other flyways sites that share same birds</a:t>
            </a:r>
          </a:p>
          <a:p>
            <a:pPr marL="285750" indent="-285750">
              <a:buFont typeface="Arial" panose="020B0604020202020204" pitchFamily="34" charset="0"/>
              <a:buChar char="•"/>
            </a:pPr>
            <a:r>
              <a:rPr lang="en-GB" sz="2400" dirty="0"/>
              <a:t>Mobilise finance </a:t>
            </a:r>
            <a:r>
              <a:rPr lang="en-GB" sz="2400" dirty="0" err="1"/>
              <a:t>eg</a:t>
            </a:r>
            <a:r>
              <a:rPr lang="en-GB" sz="2400" dirty="0"/>
              <a:t> bilateral, development banks</a:t>
            </a:r>
          </a:p>
          <a:p>
            <a:pPr marL="285750" indent="-285750">
              <a:buFont typeface="Arial" panose="020B0604020202020204" pitchFamily="34" charset="0"/>
              <a:buChar char="•"/>
            </a:pPr>
            <a:r>
              <a:rPr lang="en-GB" sz="2400" dirty="0"/>
              <a:t>KMGBF 30x30</a:t>
            </a:r>
          </a:p>
          <a:p>
            <a:endParaRPr lang="en-GB" sz="2400" dirty="0"/>
          </a:p>
          <a:p>
            <a:pPr marL="285750" indent="-285750">
              <a:buFont typeface="Arial" panose="020B0604020202020204" pitchFamily="34" charset="0"/>
              <a:buChar char="•"/>
            </a:pPr>
            <a:endParaRPr lang="en-GB" sz="2400" dirty="0"/>
          </a:p>
        </p:txBody>
      </p:sp>
    </p:spTree>
    <p:extLst>
      <p:ext uri="{BB962C8B-B14F-4D97-AF65-F5344CB8AC3E}">
        <p14:creationId xmlns:p14="http://schemas.microsoft.com/office/powerpoint/2010/main" val="9849499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56787-9288-5798-940D-CDFDDD1BCDBD}"/>
              </a:ext>
            </a:extLst>
          </p:cNvPr>
          <p:cNvSpPr>
            <a:spLocks noGrp="1"/>
          </p:cNvSpPr>
          <p:nvPr>
            <p:ph type="title"/>
          </p:nvPr>
        </p:nvSpPr>
        <p:spPr/>
        <p:txBody>
          <a:bodyPr>
            <a:normAutofit/>
          </a:bodyPr>
          <a:lstStyle/>
          <a:p>
            <a:r>
              <a:rPr lang="en-GB" b="1" dirty="0">
                <a:solidFill>
                  <a:srgbClr val="FF0000"/>
                </a:solidFill>
              </a:rPr>
              <a:t>Solution 1: Protection</a:t>
            </a:r>
            <a:br>
              <a:rPr lang="en-GB" b="1" dirty="0">
                <a:solidFill>
                  <a:srgbClr val="FF0000"/>
                </a:solidFill>
              </a:rPr>
            </a:br>
            <a:r>
              <a:rPr lang="en-GB" dirty="0"/>
              <a:t>World Heritage: a solution for top flyway sites</a:t>
            </a:r>
          </a:p>
        </p:txBody>
      </p:sp>
      <p:pic>
        <p:nvPicPr>
          <p:cNvPr id="5" name="Picture 2" descr="\\192.168.70.6\cwss\07 UNESCO World Heritage\07.3 WH Communication\WH-Maps-2014\1-Map-WH-all\WS WH full_legend_EN.jpg">
            <a:extLst>
              <a:ext uri="{FF2B5EF4-FFF2-40B4-BE49-F238E27FC236}">
                <a16:creationId xmlns:a16="http://schemas.microsoft.com/office/drawing/2014/main" id="{8B632AC3-8A96-26D6-15C4-34C39F9C1524}"/>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0" y="2078963"/>
            <a:ext cx="4236829"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a:extLst>
              <a:ext uri="{FF2B5EF4-FFF2-40B4-BE49-F238E27FC236}">
                <a16:creationId xmlns:a16="http://schemas.microsoft.com/office/drawing/2014/main" id="{2BE2D921-E9E9-B407-5BB4-F187B981ADD5}"/>
              </a:ext>
            </a:extLst>
          </p:cNvPr>
          <p:cNvPicPr>
            <a:picLocks noChangeAspect="1"/>
          </p:cNvPicPr>
          <p:nvPr/>
        </p:nvPicPr>
        <p:blipFill>
          <a:blip r:embed="rId4"/>
          <a:stretch>
            <a:fillRect/>
          </a:stretch>
        </p:blipFill>
        <p:spPr>
          <a:xfrm>
            <a:off x="9768839" y="2071284"/>
            <a:ext cx="2423160" cy="4359017"/>
          </a:xfrm>
          <a:prstGeom prst="rect">
            <a:avLst/>
          </a:prstGeom>
        </p:spPr>
      </p:pic>
      <p:pic>
        <p:nvPicPr>
          <p:cNvPr id="9" name="Picture 8">
            <a:extLst>
              <a:ext uri="{FF2B5EF4-FFF2-40B4-BE49-F238E27FC236}">
                <a16:creationId xmlns:a16="http://schemas.microsoft.com/office/drawing/2014/main" id="{EABB382F-5E91-524B-C6B1-A0E584A87302}"/>
              </a:ext>
            </a:extLst>
          </p:cNvPr>
          <p:cNvPicPr>
            <a:picLocks noChangeAspect="1"/>
          </p:cNvPicPr>
          <p:nvPr/>
        </p:nvPicPr>
        <p:blipFill>
          <a:blip r:embed="rId5"/>
          <a:stretch>
            <a:fillRect/>
          </a:stretch>
        </p:blipFill>
        <p:spPr>
          <a:xfrm>
            <a:off x="4501156" y="1682115"/>
            <a:ext cx="5003356" cy="5175885"/>
          </a:xfrm>
          <a:prstGeom prst="rect">
            <a:avLst/>
          </a:prstGeom>
        </p:spPr>
      </p:pic>
    </p:spTree>
    <p:extLst>
      <p:ext uri="{BB962C8B-B14F-4D97-AF65-F5344CB8AC3E}">
        <p14:creationId xmlns:p14="http://schemas.microsoft.com/office/powerpoint/2010/main" val="37230959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C4C8AC-1BB7-2E25-22B0-F7B71D23A304}"/>
            </a:ext>
          </a:extLst>
        </p:cNvPr>
        <p:cNvGrpSpPr/>
        <p:nvPr/>
      </p:nvGrpSpPr>
      <p:grpSpPr>
        <a:xfrm>
          <a:off x="0" y="0"/>
          <a:ext cx="0" cy="0"/>
          <a:chOff x="0" y="0"/>
          <a:chExt cx="0" cy="0"/>
        </a:xfrm>
      </p:grpSpPr>
      <p:pic>
        <p:nvPicPr>
          <p:cNvPr id="13" name="Content Placeholder 4">
            <a:extLst>
              <a:ext uri="{FF2B5EF4-FFF2-40B4-BE49-F238E27FC236}">
                <a16:creationId xmlns:a16="http://schemas.microsoft.com/office/drawing/2014/main" id="{C6BF1519-052C-6106-F1D3-44EE8134D150}"/>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148840" y="1325563"/>
            <a:ext cx="9849122" cy="5532437"/>
          </a:xfrm>
          <a:prstGeom prst="rect">
            <a:avLst/>
          </a:prstGeom>
        </p:spPr>
      </p:pic>
      <p:sp>
        <p:nvSpPr>
          <p:cNvPr id="2" name="Title 1">
            <a:extLst>
              <a:ext uri="{FF2B5EF4-FFF2-40B4-BE49-F238E27FC236}">
                <a16:creationId xmlns:a16="http://schemas.microsoft.com/office/drawing/2014/main" id="{F0595612-1CB8-13FE-3CC6-585A0D824E2C}"/>
              </a:ext>
            </a:extLst>
          </p:cNvPr>
          <p:cNvSpPr>
            <a:spLocks noGrp="1"/>
          </p:cNvSpPr>
          <p:nvPr>
            <p:ph type="title"/>
          </p:nvPr>
        </p:nvSpPr>
        <p:spPr>
          <a:xfrm>
            <a:off x="487680" y="0"/>
            <a:ext cx="10515600" cy="1325563"/>
          </a:xfrm>
        </p:spPr>
        <p:txBody>
          <a:bodyPr>
            <a:normAutofit/>
          </a:bodyPr>
          <a:lstStyle/>
          <a:p>
            <a:r>
              <a:rPr lang="en-GB" b="1" dirty="0">
                <a:solidFill>
                  <a:srgbClr val="FF0000"/>
                </a:solidFill>
              </a:rPr>
              <a:t>Solution 1: Protection</a:t>
            </a:r>
            <a:br>
              <a:rPr lang="en-GB" b="1" dirty="0">
                <a:solidFill>
                  <a:srgbClr val="FF0000"/>
                </a:solidFill>
              </a:rPr>
            </a:br>
            <a:r>
              <a:rPr lang="en-GB" dirty="0"/>
              <a:t>World Heritage: preventing site destruction</a:t>
            </a:r>
          </a:p>
        </p:txBody>
      </p:sp>
      <p:pic>
        <p:nvPicPr>
          <p:cNvPr id="12" name="Content Placeholder 11">
            <a:extLst>
              <a:ext uri="{FF2B5EF4-FFF2-40B4-BE49-F238E27FC236}">
                <a16:creationId xmlns:a16="http://schemas.microsoft.com/office/drawing/2014/main" id="{F988E628-C449-1A36-37D3-D9B5C04DFC78}"/>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l="3792" t="14345" r="6435"/>
          <a:stretch>
            <a:fillRect/>
          </a:stretch>
        </p:blipFill>
        <p:spPr>
          <a:xfrm>
            <a:off x="3901440" y="3306763"/>
            <a:ext cx="8290560" cy="3962717"/>
          </a:xfrm>
          <a:prstGeom prst="rect">
            <a:avLst/>
          </a:prstGeom>
        </p:spPr>
      </p:pic>
    </p:spTree>
    <p:extLst>
      <p:ext uri="{BB962C8B-B14F-4D97-AF65-F5344CB8AC3E}">
        <p14:creationId xmlns:p14="http://schemas.microsoft.com/office/powerpoint/2010/main" val="29412822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0CA6D8E-680E-446E-A738-A5F5943D3901}"/>
              </a:ext>
            </a:extLst>
          </p:cNvPr>
          <p:cNvSpPr txBox="1"/>
          <p:nvPr/>
        </p:nvSpPr>
        <p:spPr>
          <a:xfrm>
            <a:off x="139485" y="1035976"/>
            <a:ext cx="5594888" cy="523220"/>
          </a:xfrm>
          <a:prstGeom prst="rect">
            <a:avLst/>
          </a:prstGeom>
          <a:noFill/>
        </p:spPr>
        <p:txBody>
          <a:bodyPr wrap="square" rtlCol="0">
            <a:spAutoFit/>
          </a:bodyPr>
          <a:lstStyle/>
          <a:p>
            <a:r>
              <a:rPr lang="en-GB" sz="2800" dirty="0" err="1">
                <a:latin typeface="+mj-lt"/>
              </a:rPr>
              <a:t>Tiaozini</a:t>
            </a:r>
            <a:r>
              <a:rPr lang="en-GB" sz="2800" dirty="0">
                <a:latin typeface="+mj-lt"/>
              </a:rPr>
              <a:t>  2016: permitted reclamation</a:t>
            </a:r>
          </a:p>
        </p:txBody>
      </p:sp>
      <p:pic>
        <p:nvPicPr>
          <p:cNvPr id="11" name="Picture 10">
            <a:extLst>
              <a:ext uri="{FF2B5EF4-FFF2-40B4-BE49-F238E27FC236}">
                <a16:creationId xmlns:a16="http://schemas.microsoft.com/office/drawing/2014/main" id="{B02328FE-F7CD-4E41-B548-32C74C9D58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74502" y="1554175"/>
            <a:ext cx="3981602" cy="2653615"/>
          </a:xfrm>
          <a:prstGeom prst="rect">
            <a:avLst/>
          </a:prstGeom>
        </p:spPr>
      </p:pic>
      <p:pic>
        <p:nvPicPr>
          <p:cNvPr id="12" name="Picture 11" descr="A close up of a map&#10;&#10;Description automatically generated">
            <a:extLst>
              <a:ext uri="{FF2B5EF4-FFF2-40B4-BE49-F238E27FC236}">
                <a16:creationId xmlns:a16="http://schemas.microsoft.com/office/drawing/2014/main" id="{A77C1B55-F096-4663-B892-3C76335D55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6111" y="4192902"/>
            <a:ext cx="3969993" cy="2646663"/>
          </a:xfrm>
          <a:prstGeom prst="rect">
            <a:avLst/>
          </a:prstGeom>
        </p:spPr>
      </p:pic>
      <p:pic>
        <p:nvPicPr>
          <p:cNvPr id="13" name="Picture 12" descr="A picture containing text, outdoor, grass, sign&#10;&#10;Description automatically generated">
            <a:extLst>
              <a:ext uri="{FF2B5EF4-FFF2-40B4-BE49-F238E27FC236}">
                <a16:creationId xmlns:a16="http://schemas.microsoft.com/office/drawing/2014/main" id="{19662A20-10B2-4AE4-9F90-2C74A40B02D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042669" y="4027486"/>
            <a:ext cx="3969993" cy="2977494"/>
          </a:xfrm>
          <a:prstGeom prst="rect">
            <a:avLst/>
          </a:prstGeom>
        </p:spPr>
      </p:pic>
      <p:pic>
        <p:nvPicPr>
          <p:cNvPr id="14" name="Content Placeholder 5" descr="A picture containing text, ceiling, indoor, person&#10;&#10;Description automatically generated">
            <a:extLst>
              <a:ext uri="{FF2B5EF4-FFF2-40B4-BE49-F238E27FC236}">
                <a16:creationId xmlns:a16="http://schemas.microsoft.com/office/drawing/2014/main" id="{6A3C1FC7-4C33-46F9-BBC6-3AB2C078000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7042669" y="1475384"/>
            <a:ext cx="3992136" cy="2603261"/>
          </a:xfrm>
          <a:prstGeom prst="rect">
            <a:avLst/>
          </a:prstGeom>
        </p:spPr>
      </p:pic>
      <p:sp>
        <p:nvSpPr>
          <p:cNvPr id="15" name="TextBox 14">
            <a:extLst>
              <a:ext uri="{FF2B5EF4-FFF2-40B4-BE49-F238E27FC236}">
                <a16:creationId xmlns:a16="http://schemas.microsoft.com/office/drawing/2014/main" id="{75A17938-07F1-4772-ACDE-E060A89A1C96}"/>
              </a:ext>
            </a:extLst>
          </p:cNvPr>
          <p:cNvSpPr txBox="1"/>
          <p:nvPr/>
        </p:nvSpPr>
        <p:spPr>
          <a:xfrm>
            <a:off x="6457629" y="994070"/>
            <a:ext cx="5419241" cy="523220"/>
          </a:xfrm>
          <a:prstGeom prst="rect">
            <a:avLst/>
          </a:prstGeom>
          <a:noFill/>
        </p:spPr>
        <p:txBody>
          <a:bodyPr wrap="square" rtlCol="0">
            <a:spAutoFit/>
          </a:bodyPr>
          <a:lstStyle/>
          <a:p>
            <a:r>
              <a:rPr lang="en-GB" sz="2800" dirty="0" err="1">
                <a:latin typeface="+mj-lt"/>
              </a:rPr>
              <a:t>Tiaozini</a:t>
            </a:r>
            <a:r>
              <a:rPr lang="en-GB" sz="2800" dirty="0">
                <a:latin typeface="+mj-lt"/>
              </a:rPr>
              <a:t> 2019: World Heritage Site</a:t>
            </a:r>
          </a:p>
        </p:txBody>
      </p:sp>
      <p:sp>
        <p:nvSpPr>
          <p:cNvPr id="2" name="Title 1">
            <a:extLst>
              <a:ext uri="{FF2B5EF4-FFF2-40B4-BE49-F238E27FC236}">
                <a16:creationId xmlns:a16="http://schemas.microsoft.com/office/drawing/2014/main" id="{A157C003-6EAC-CE4A-55D5-8E6EDF8EA44C}"/>
              </a:ext>
            </a:extLst>
          </p:cNvPr>
          <p:cNvSpPr txBox="1">
            <a:spLocks/>
          </p:cNvSpPr>
          <p:nvPr/>
        </p:nvSpPr>
        <p:spPr>
          <a:xfrm>
            <a:off x="139484" y="18435"/>
            <a:ext cx="11625796" cy="97563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FF0000"/>
                </a:solidFill>
              </a:rPr>
              <a:t>Solution 1: Protection </a:t>
            </a:r>
            <a:r>
              <a:rPr lang="en-GB" sz="3200" b="1" dirty="0"/>
              <a:t>World Heritage imperative for integrity</a:t>
            </a:r>
          </a:p>
        </p:txBody>
      </p:sp>
    </p:spTree>
    <p:extLst>
      <p:ext uri="{BB962C8B-B14F-4D97-AF65-F5344CB8AC3E}">
        <p14:creationId xmlns:p14="http://schemas.microsoft.com/office/powerpoint/2010/main" val="3646791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F587028-7C50-DCF3-78BF-5F78BAF97A2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3856102" y="-23865"/>
            <a:ext cx="12240641" cy="6897356"/>
          </a:xfrm>
          <a:prstGeom prst="rect">
            <a:avLst/>
          </a:prstGeom>
        </p:spPr>
      </p:pic>
      <p:pic>
        <p:nvPicPr>
          <p:cNvPr id="10" name="Picture 9">
            <a:extLst>
              <a:ext uri="{FF2B5EF4-FFF2-40B4-BE49-F238E27FC236}">
                <a16:creationId xmlns:a16="http://schemas.microsoft.com/office/drawing/2014/main" id="{AF4A5020-43B7-3D1D-909A-F837E78BAFD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363"/>
          <a:stretch/>
        </p:blipFill>
        <p:spPr>
          <a:xfrm>
            <a:off x="-2493855" y="-119011"/>
            <a:ext cx="5346274" cy="4091386"/>
          </a:xfrm>
          <a:prstGeom prst="rect">
            <a:avLst/>
          </a:prstGeom>
        </p:spPr>
      </p:pic>
      <p:pic>
        <p:nvPicPr>
          <p:cNvPr id="4" name="Picture 3" descr="A flock of birds flying over a lake&#10;&#10;Description automatically generated">
            <a:extLst>
              <a:ext uri="{FF2B5EF4-FFF2-40B4-BE49-F238E27FC236}">
                <a16:creationId xmlns:a16="http://schemas.microsoft.com/office/drawing/2014/main" id="{5BF78352-704A-7376-56C6-1D0B44BFE160}"/>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071619" y="3405189"/>
            <a:ext cx="6194844" cy="3468302"/>
          </a:xfrm>
          <a:prstGeom prst="rect">
            <a:avLst/>
          </a:prstGeom>
        </p:spPr>
      </p:pic>
      <p:pic>
        <p:nvPicPr>
          <p:cNvPr id="5" name="Picture 4" descr="A large field of birds&#10;&#10;Description automatically generated">
            <a:extLst>
              <a:ext uri="{FF2B5EF4-FFF2-40B4-BE49-F238E27FC236}">
                <a16:creationId xmlns:a16="http://schemas.microsoft.com/office/drawing/2014/main" id="{7E0D2F18-3CBD-51DE-6BF7-B9C011C3C578}"/>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085398" y="-23812"/>
            <a:ext cx="6096000" cy="3429000"/>
          </a:xfrm>
          <a:prstGeom prst="rect">
            <a:avLst/>
          </a:prstGeom>
        </p:spPr>
      </p:pic>
      <p:pic>
        <p:nvPicPr>
          <p:cNvPr id="6" name="Picture 5">
            <a:extLst>
              <a:ext uri="{FF2B5EF4-FFF2-40B4-BE49-F238E27FC236}">
                <a16:creationId xmlns:a16="http://schemas.microsoft.com/office/drawing/2014/main" id="{A5AE616B-3DB0-A795-9DF4-9C61A8B752C4}"/>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2616471" y="3861021"/>
            <a:ext cx="5468890" cy="3076251"/>
          </a:xfrm>
          <a:prstGeom prst="rect">
            <a:avLst/>
          </a:prstGeom>
        </p:spPr>
      </p:pic>
      <p:sp>
        <p:nvSpPr>
          <p:cNvPr id="16" name="Title 1">
            <a:extLst>
              <a:ext uri="{FF2B5EF4-FFF2-40B4-BE49-F238E27FC236}">
                <a16:creationId xmlns:a16="http://schemas.microsoft.com/office/drawing/2014/main" id="{340AE0C4-4E8F-F82C-60E8-CC4508C49550}"/>
              </a:ext>
            </a:extLst>
          </p:cNvPr>
          <p:cNvSpPr txBox="1">
            <a:spLocks/>
          </p:cNvSpPr>
          <p:nvPr/>
        </p:nvSpPr>
        <p:spPr>
          <a:xfrm>
            <a:off x="2975035" y="601119"/>
            <a:ext cx="3197559"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FF0000"/>
                </a:solidFill>
              </a:rPr>
              <a:t>Solution 1: Protection</a:t>
            </a:r>
          </a:p>
          <a:p>
            <a:r>
              <a:rPr lang="en-GB" sz="3600" dirty="0"/>
              <a:t>Serial Transnational World Heritage Sites</a:t>
            </a:r>
          </a:p>
        </p:txBody>
      </p:sp>
    </p:spTree>
    <p:extLst>
      <p:ext uri="{BB962C8B-B14F-4D97-AF65-F5344CB8AC3E}">
        <p14:creationId xmlns:p14="http://schemas.microsoft.com/office/powerpoint/2010/main" val="182778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30F60-959F-B953-D6DA-F111D023AF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722E963-3D70-1AE8-E9F2-7E065F84AC92}"/>
              </a:ext>
            </a:extLst>
          </p:cNvPr>
          <p:cNvSpPr>
            <a:spLocks noGrp="1"/>
          </p:cNvSpPr>
          <p:nvPr>
            <p:ph type="title"/>
          </p:nvPr>
        </p:nvSpPr>
        <p:spPr/>
        <p:txBody>
          <a:bodyPr/>
          <a:lstStyle/>
          <a:p>
            <a:r>
              <a:rPr lang="en-GB" b="1" dirty="0">
                <a:solidFill>
                  <a:srgbClr val="FF0000"/>
                </a:solidFill>
              </a:rPr>
              <a:t>Solution 2: Enforcement</a:t>
            </a:r>
            <a:endParaRPr lang="en-GB" dirty="0"/>
          </a:p>
        </p:txBody>
      </p:sp>
      <p:sp>
        <p:nvSpPr>
          <p:cNvPr id="3" name="Content Placeholder 2">
            <a:extLst>
              <a:ext uri="{FF2B5EF4-FFF2-40B4-BE49-F238E27FC236}">
                <a16:creationId xmlns:a16="http://schemas.microsoft.com/office/drawing/2014/main" id="{D2136A06-C6C7-D7EE-8005-E378234AF912}"/>
              </a:ext>
            </a:extLst>
          </p:cNvPr>
          <p:cNvSpPr>
            <a:spLocks noGrp="1"/>
          </p:cNvSpPr>
          <p:nvPr>
            <p:ph idx="1"/>
          </p:nvPr>
        </p:nvSpPr>
        <p:spPr/>
        <p:txBody>
          <a:bodyPr/>
          <a:lstStyle/>
          <a:p>
            <a:pPr marL="0" lvl="0" indent="0">
              <a:buNone/>
            </a:pPr>
            <a:r>
              <a:rPr lang="en-GB" dirty="0"/>
              <a:t>In </a:t>
            </a:r>
            <a:r>
              <a:rPr lang="en-GB" b="1" dirty="0"/>
              <a:t>national and international court cases</a:t>
            </a:r>
            <a:r>
              <a:rPr lang="en-GB" dirty="0"/>
              <a:t>, and other measures against proposed unsustainable developments in protected migratory ecological network sites, invoke negative impact the development will have on conservation efforts of countries with which the sites shares migratory species</a:t>
            </a:r>
          </a:p>
          <a:p>
            <a:endParaRPr lang="en-GB" dirty="0"/>
          </a:p>
        </p:txBody>
      </p:sp>
    </p:spTree>
    <p:extLst>
      <p:ext uri="{BB962C8B-B14F-4D97-AF65-F5344CB8AC3E}">
        <p14:creationId xmlns:p14="http://schemas.microsoft.com/office/powerpoint/2010/main" val="1574733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3A8C866-7FB3-40DC-AF03-E5A09C84595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8347" y="0"/>
            <a:ext cx="7212922" cy="6858000"/>
          </a:xfrm>
          <a:prstGeom prst="rect">
            <a:avLst/>
          </a:prstGeom>
        </p:spPr>
      </p:pic>
      <p:sp>
        <p:nvSpPr>
          <p:cNvPr id="5" name="TextBox 4">
            <a:extLst>
              <a:ext uri="{FF2B5EF4-FFF2-40B4-BE49-F238E27FC236}">
                <a16:creationId xmlns:a16="http://schemas.microsoft.com/office/drawing/2014/main" id="{F781C0F1-9EA6-44EE-B1CD-08B3A75636CE}"/>
              </a:ext>
            </a:extLst>
          </p:cNvPr>
          <p:cNvSpPr txBox="1"/>
          <p:nvPr/>
        </p:nvSpPr>
        <p:spPr>
          <a:xfrm>
            <a:off x="6897188" y="0"/>
            <a:ext cx="5355261" cy="2739211"/>
          </a:xfrm>
          <a:prstGeom prst="rect">
            <a:avLst/>
          </a:prstGeom>
          <a:noFill/>
        </p:spPr>
        <p:txBody>
          <a:bodyPr wrap="square">
            <a:spAutoFit/>
          </a:bodyPr>
          <a:lstStyle/>
          <a:p>
            <a:r>
              <a:rPr lang="en-GB" sz="3200" b="1" dirty="0">
                <a:solidFill>
                  <a:srgbClr val="FF0000"/>
                </a:solidFill>
              </a:rPr>
              <a:t>Solution 2: Enforcement</a:t>
            </a:r>
            <a:br>
              <a:rPr lang="en-GB" sz="3600" b="0" i="0" u="none" strike="noStrike" baseline="0" dirty="0">
                <a:solidFill>
                  <a:srgbClr val="FF0000"/>
                </a:solidFill>
                <a:latin typeface="+mj-lt"/>
              </a:rPr>
            </a:br>
            <a:r>
              <a:rPr lang="en-GB" sz="2800" b="0" i="0" u="none" strike="noStrike" baseline="0" dirty="0">
                <a:solidFill>
                  <a:srgbClr val="000000"/>
                </a:solidFill>
                <a:latin typeface="+mj-lt"/>
              </a:rPr>
              <a:t>Tagus waders shared beyond Portugal with: </a:t>
            </a:r>
          </a:p>
          <a:p>
            <a:pPr marL="285750" indent="-285750">
              <a:buFont typeface="Arial" panose="020B0604020202020204" pitchFamily="34" charset="0"/>
              <a:buChar char="•"/>
            </a:pPr>
            <a:r>
              <a:rPr lang="en-GB" sz="2800" b="0" i="0" u="none" strike="noStrike" baseline="0" dirty="0">
                <a:solidFill>
                  <a:srgbClr val="000000"/>
                </a:solidFill>
                <a:latin typeface="Calibri" panose="020F0502020204030204" pitchFamily="34" charset="0"/>
              </a:rPr>
              <a:t>30+ countries</a:t>
            </a:r>
          </a:p>
          <a:p>
            <a:pPr marL="285750" indent="-285750">
              <a:buFont typeface="Arial" panose="020B0604020202020204" pitchFamily="34" charset="0"/>
              <a:buChar char="•"/>
            </a:pPr>
            <a:r>
              <a:rPr lang="en-GB" sz="2800" b="0" i="0" u="none" strike="noStrike" baseline="0" dirty="0">
                <a:solidFill>
                  <a:srgbClr val="000000"/>
                </a:solidFill>
                <a:latin typeface="Calibri" panose="020F0502020204030204" pitchFamily="34" charset="0"/>
              </a:rPr>
              <a:t>342 IBAs </a:t>
            </a:r>
            <a:r>
              <a:rPr lang="en-GB" sz="2800" dirty="0">
                <a:solidFill>
                  <a:srgbClr val="000000"/>
                </a:solidFill>
                <a:latin typeface="Calibri" panose="020F0502020204030204" pitchFamily="34" charset="0"/>
              </a:rPr>
              <a:t>(</a:t>
            </a:r>
            <a:r>
              <a:rPr lang="en-GB" sz="2800" b="0" i="0" u="none" strike="noStrike" baseline="0" dirty="0">
                <a:solidFill>
                  <a:srgbClr val="000000"/>
                </a:solidFill>
                <a:latin typeface="Calibri" panose="020F0502020204030204" pitchFamily="34" charset="0"/>
              </a:rPr>
              <a:t>16,707,050 ha) including 4 World Heritage Sites </a:t>
            </a:r>
            <a:endParaRPr lang="en-GB" sz="2800" dirty="0"/>
          </a:p>
        </p:txBody>
      </p:sp>
      <p:pic>
        <p:nvPicPr>
          <p:cNvPr id="7" name="Picture 6" descr="A flock of birds flying over water&#10;&#10;Description automatically generated with low confidence">
            <a:extLst>
              <a:ext uri="{FF2B5EF4-FFF2-40B4-BE49-F238E27FC236}">
                <a16:creationId xmlns:a16="http://schemas.microsoft.com/office/drawing/2014/main" id="{2EFBD7A9-F64C-4F32-9669-32100614A58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897188" y="3330840"/>
            <a:ext cx="5291567" cy="3527160"/>
          </a:xfrm>
          <a:prstGeom prst="rect">
            <a:avLst/>
          </a:prstGeom>
        </p:spPr>
      </p:pic>
      <p:sp>
        <p:nvSpPr>
          <p:cNvPr id="8" name="TextBox 7">
            <a:extLst>
              <a:ext uri="{FF2B5EF4-FFF2-40B4-BE49-F238E27FC236}">
                <a16:creationId xmlns:a16="http://schemas.microsoft.com/office/drawing/2014/main" id="{357C7A05-2825-4105-981F-97184C219F41}"/>
              </a:ext>
            </a:extLst>
          </p:cNvPr>
          <p:cNvSpPr txBox="1"/>
          <p:nvPr/>
        </p:nvSpPr>
        <p:spPr>
          <a:xfrm>
            <a:off x="10464458" y="6581894"/>
            <a:ext cx="1724297" cy="369332"/>
          </a:xfrm>
          <a:prstGeom prst="rect">
            <a:avLst/>
          </a:prstGeom>
          <a:noFill/>
        </p:spPr>
        <p:txBody>
          <a:bodyPr wrap="square" rtlCol="0">
            <a:spAutoFit/>
          </a:bodyPr>
          <a:lstStyle/>
          <a:p>
            <a:r>
              <a:rPr lang="en-GB" dirty="0">
                <a:solidFill>
                  <a:schemeClr val="bg1"/>
                </a:solidFill>
              </a:rPr>
              <a:t>Jan van der Kam</a:t>
            </a:r>
          </a:p>
        </p:txBody>
      </p:sp>
    </p:spTree>
    <p:extLst>
      <p:ext uri="{BB962C8B-B14F-4D97-AF65-F5344CB8AC3E}">
        <p14:creationId xmlns:p14="http://schemas.microsoft.com/office/powerpoint/2010/main" val="12452045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929C31-8E87-FFB4-6BB5-BDBD7EFEC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8F8D77-F1B4-CA5D-B9B6-72E0B35AA222}"/>
              </a:ext>
            </a:extLst>
          </p:cNvPr>
          <p:cNvSpPr>
            <a:spLocks noGrp="1"/>
          </p:cNvSpPr>
          <p:nvPr>
            <p:ph type="title"/>
          </p:nvPr>
        </p:nvSpPr>
        <p:spPr/>
        <p:txBody>
          <a:bodyPr/>
          <a:lstStyle/>
          <a:p>
            <a:r>
              <a:rPr lang="en-GB" b="1" dirty="0">
                <a:solidFill>
                  <a:srgbClr val="FF0000"/>
                </a:solidFill>
              </a:rPr>
              <a:t>Solution 3: </a:t>
            </a:r>
            <a:br>
              <a:rPr lang="en-GB" b="1" dirty="0">
                <a:solidFill>
                  <a:srgbClr val="FF0000"/>
                </a:solidFill>
              </a:rPr>
            </a:br>
            <a:r>
              <a:rPr lang="en-GB" b="1" dirty="0">
                <a:solidFill>
                  <a:srgbClr val="FF0000"/>
                </a:solidFill>
              </a:rPr>
              <a:t>Identify missing &amp; most connected key sites</a:t>
            </a:r>
            <a:endParaRPr lang="en-GB" dirty="0"/>
          </a:p>
        </p:txBody>
      </p:sp>
      <p:sp>
        <p:nvSpPr>
          <p:cNvPr id="3" name="Content Placeholder 2">
            <a:extLst>
              <a:ext uri="{FF2B5EF4-FFF2-40B4-BE49-F238E27FC236}">
                <a16:creationId xmlns:a16="http://schemas.microsoft.com/office/drawing/2014/main" id="{A99EA318-482D-E5B5-4A0E-A28288EF7FFE}"/>
              </a:ext>
            </a:extLst>
          </p:cNvPr>
          <p:cNvSpPr>
            <a:spLocks noGrp="1"/>
          </p:cNvSpPr>
          <p:nvPr>
            <p:ph idx="1"/>
          </p:nvPr>
        </p:nvSpPr>
        <p:spPr/>
        <p:txBody>
          <a:bodyPr/>
          <a:lstStyle/>
          <a:p>
            <a:pPr marL="0" lvl="0" indent="0">
              <a:buNone/>
            </a:pPr>
            <a:r>
              <a:rPr lang="en-GB" dirty="0"/>
              <a:t>To identify overlooked key sites in migratory ecological networks, supplement traditional count data with movement (</a:t>
            </a:r>
            <a:r>
              <a:rPr lang="en-GB" dirty="0" err="1"/>
              <a:t>eg</a:t>
            </a:r>
            <a:r>
              <a:rPr lang="en-GB" dirty="0"/>
              <a:t> </a:t>
            </a:r>
            <a:r>
              <a:rPr lang="en-GB" dirty="0">
                <a:latin typeface="Calibri" panose="020F0502020204030204" pitchFamily="34" charset="0"/>
              </a:rPr>
              <a:t>tracking/ringing)</a:t>
            </a:r>
            <a:r>
              <a:rPr lang="en-GB" dirty="0"/>
              <a:t> data, where sufficient data is available, using it to </a:t>
            </a:r>
            <a:r>
              <a:rPr lang="en-GB" b="1" dirty="0"/>
              <a:t>identify the most highly connected sites</a:t>
            </a:r>
            <a:r>
              <a:rPr lang="en-GB" dirty="0"/>
              <a:t> of key species, encouraging further data collection (for priority species) where sufficient data is lacking </a:t>
            </a:r>
          </a:p>
          <a:p>
            <a:pPr marL="0" indent="0">
              <a:buNone/>
            </a:pPr>
            <a:endParaRPr lang="en-GB" dirty="0"/>
          </a:p>
        </p:txBody>
      </p:sp>
    </p:spTree>
    <p:extLst>
      <p:ext uri="{BB962C8B-B14F-4D97-AF65-F5344CB8AC3E}">
        <p14:creationId xmlns:p14="http://schemas.microsoft.com/office/powerpoint/2010/main" val="28004512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50000"/>
          </a:schemeClr>
        </a:solidFill>
        <a:effectLst/>
      </p:bgPr>
    </p:bg>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016A226D-CB2C-D961-AB51-00C27757983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90812" y="5908733"/>
            <a:ext cx="962696"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oyal Society for the Protection of Birds - Wikipedia">
            <a:extLst>
              <a:ext uri="{FF2B5EF4-FFF2-40B4-BE49-F238E27FC236}">
                <a16:creationId xmlns:a16="http://schemas.microsoft.com/office/drawing/2014/main" id="{AFE5FDCC-33AA-97D8-AE69-60321A15F0D2}"/>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255138" y="5908733"/>
            <a:ext cx="1548235" cy="7200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a:extLst>
              <a:ext uri="{FF2B5EF4-FFF2-40B4-BE49-F238E27FC236}">
                <a16:creationId xmlns:a16="http://schemas.microsoft.com/office/drawing/2014/main" id="{B6BB1E97-C3B0-236C-C423-9B5CD9D5DB39}"/>
              </a:ext>
            </a:extLst>
          </p:cNvPr>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3042779" y="5630953"/>
            <a:ext cx="1548235" cy="111642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B2A82D9-1E64-0CA7-71EC-27F41015F45B}"/>
              </a:ext>
            </a:extLst>
          </p:cNvPr>
          <p:cNvPicPr>
            <a:picLocks noChangeAspect="1"/>
          </p:cNvPicPr>
          <p:nvPr/>
        </p:nvPicPr>
        <p:blipFill>
          <a:blip r:embed="rId6"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1873120" y="1356859"/>
            <a:ext cx="6419366" cy="376110"/>
          </a:xfrm>
          <a:prstGeom prst="rect">
            <a:avLst/>
          </a:prstGeom>
        </p:spPr>
      </p:pic>
      <p:pic>
        <p:nvPicPr>
          <p:cNvPr id="4" name="Picture 3" descr="CHANGE Instituto para as Alterações Globais e Sustentabilidade">
            <a:extLst>
              <a:ext uri="{FF2B5EF4-FFF2-40B4-BE49-F238E27FC236}">
                <a16:creationId xmlns:a16="http://schemas.microsoft.com/office/drawing/2014/main" id="{13473B98-FADA-5BDF-40C2-529C5784EB99}"/>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355853" y="5624548"/>
            <a:ext cx="2383485" cy="128837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vogelbescherming nederland - Armonia Bolivia">
            <a:extLst>
              <a:ext uri="{FF2B5EF4-FFF2-40B4-BE49-F238E27FC236}">
                <a16:creationId xmlns:a16="http://schemas.microsoft.com/office/drawing/2014/main" id="{86DD35C7-4D73-0803-79DB-02F3E3E79147}"/>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990615" y="5908291"/>
            <a:ext cx="1548235" cy="726494"/>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FCAE66AA-DA3A-088C-0BB3-C0AA0F9242D1}"/>
              </a:ext>
            </a:extLst>
          </p:cNvPr>
          <p:cNvSpPr txBox="1"/>
          <p:nvPr/>
        </p:nvSpPr>
        <p:spPr>
          <a:xfrm>
            <a:off x="294688" y="914026"/>
            <a:ext cx="9742271" cy="532903"/>
          </a:xfrm>
          <a:prstGeom prst="rect">
            <a:avLst/>
          </a:prstGeom>
          <a:noFill/>
        </p:spPr>
        <p:txBody>
          <a:bodyPr wrap="square">
            <a:spAutoFit/>
          </a:bodyPr>
          <a:lstStyle/>
          <a:p>
            <a:pPr>
              <a:lnSpc>
                <a:spcPct val="107000"/>
              </a:lnSpc>
              <a:spcAft>
                <a:spcPts val="800"/>
              </a:spcAft>
            </a:pPr>
            <a:r>
              <a:rPr lang="en-GB" sz="2800" dirty="0">
                <a:solidFill>
                  <a:schemeClr val="bg1"/>
                </a:solidFill>
                <a:effectLst/>
                <a:ea typeface="Calibri" panose="020F0502020204030204" pitchFamily="34" charset="0"/>
                <a:cs typeface="Times New Roman" panose="02020603050405020304" pitchFamily="18" charset="0"/>
              </a:rPr>
              <a:t>Connectivity for priority coastal waterbirds: a pilot project</a:t>
            </a:r>
          </a:p>
        </p:txBody>
      </p:sp>
      <p:sp>
        <p:nvSpPr>
          <p:cNvPr id="14" name="TextBox 13">
            <a:extLst>
              <a:ext uri="{FF2B5EF4-FFF2-40B4-BE49-F238E27FC236}">
                <a16:creationId xmlns:a16="http://schemas.microsoft.com/office/drawing/2014/main" id="{9E827DCB-D0F1-5790-C43C-8311B3E0EF2B}"/>
              </a:ext>
            </a:extLst>
          </p:cNvPr>
          <p:cNvSpPr txBox="1"/>
          <p:nvPr/>
        </p:nvSpPr>
        <p:spPr>
          <a:xfrm>
            <a:off x="87185" y="1860633"/>
            <a:ext cx="8763042" cy="3477875"/>
          </a:xfrm>
          <a:prstGeom prst="rect">
            <a:avLst/>
          </a:prstGeom>
          <a:noFill/>
        </p:spPr>
        <p:txBody>
          <a:bodyPr wrap="square">
            <a:spAutoFit/>
          </a:bodyPr>
          <a:lstStyle/>
          <a:p>
            <a:pPr marL="0" indent="0">
              <a:buFont typeface="Arial" panose="020B0604020202020204" pitchFamily="34" charset="0"/>
              <a:buNone/>
            </a:pPr>
            <a:r>
              <a:rPr lang="en-US" sz="2800" dirty="0">
                <a:solidFill>
                  <a:srgbClr val="FFFF00"/>
                </a:solidFill>
                <a:latin typeface="+mj-lt"/>
              </a:rPr>
              <a:t>Martin Beal, Josh Nightingale, José  Alves &amp; Maria Dias</a:t>
            </a:r>
          </a:p>
          <a:p>
            <a:pPr marL="0" indent="0">
              <a:buNone/>
            </a:pPr>
            <a:r>
              <a:rPr lang="en-US" sz="2400" dirty="0">
                <a:solidFill>
                  <a:schemeClr val="bg1"/>
                </a:solidFill>
                <a:latin typeface="+mj-lt"/>
              </a:rPr>
              <a:t>Tomas Gunnarsson, Jennifer Gill, Peter Potts, Ruth </a:t>
            </a:r>
            <a:r>
              <a:rPr lang="en-US" sz="2400" dirty="0" err="1">
                <a:solidFill>
                  <a:schemeClr val="bg1"/>
                </a:solidFill>
                <a:latin typeface="+mj-lt"/>
              </a:rPr>
              <a:t>Croger</a:t>
            </a:r>
            <a:r>
              <a:rPr lang="en-US" sz="2400" dirty="0">
                <a:solidFill>
                  <a:schemeClr val="bg1"/>
                </a:solidFill>
                <a:latin typeface="+mj-lt"/>
              </a:rPr>
              <a:t>, Jennifer Smart, Taylor Craft, José Antonio </a:t>
            </a:r>
            <a:r>
              <a:rPr lang="en-US" sz="2400" dirty="0" err="1">
                <a:solidFill>
                  <a:schemeClr val="bg1"/>
                </a:solidFill>
                <a:latin typeface="+mj-lt"/>
              </a:rPr>
              <a:t>Masero</a:t>
            </a:r>
            <a:r>
              <a:rPr lang="en-US" sz="2400" dirty="0">
                <a:solidFill>
                  <a:schemeClr val="bg1"/>
                </a:solidFill>
                <a:latin typeface="+mj-lt"/>
              </a:rPr>
              <a:t> Osorio, Jorge Sánchez Gutiérrez, Manuel Parejo Nieto, Johannes Melter, Christopher Marlow, Heinrich Belting, Volker Salewski, Heike Jeromin, Philip Hunke, Luis Schmidt, Frederic Robin, Loic Jomat, Phillipe </a:t>
            </a:r>
            <a:r>
              <a:rPr lang="en-US" sz="2400" dirty="0" err="1">
                <a:solidFill>
                  <a:schemeClr val="bg1"/>
                </a:solidFill>
                <a:latin typeface="+mj-lt"/>
              </a:rPr>
              <a:t>Delaporte</a:t>
            </a:r>
            <a:r>
              <a:rPr lang="en-US" sz="2400" dirty="0">
                <a:solidFill>
                  <a:schemeClr val="bg1"/>
                </a:solidFill>
                <a:latin typeface="+mj-lt"/>
              </a:rPr>
              <a:t>, Ruth Howison, Pierre Rousseau, Pierrick Bocher, Guillaume </a:t>
            </a:r>
            <a:r>
              <a:rPr lang="en-US" sz="2400" dirty="0" err="1">
                <a:solidFill>
                  <a:schemeClr val="bg1"/>
                </a:solidFill>
                <a:latin typeface="+mj-lt"/>
              </a:rPr>
              <a:t>Gélinaud</a:t>
            </a:r>
            <a:r>
              <a:rPr lang="en-US" sz="2400" dirty="0">
                <a:solidFill>
                  <a:schemeClr val="bg1"/>
                </a:solidFill>
                <a:latin typeface="+mj-lt"/>
              </a:rPr>
              <a:t>, Barry O'Mahoney, </a:t>
            </a:r>
            <a:r>
              <a:rPr lang="en-US" sz="2400" dirty="0" err="1">
                <a:solidFill>
                  <a:schemeClr val="bg1"/>
                </a:solidFill>
                <a:latin typeface="+mj-lt"/>
              </a:rPr>
              <a:t>Jorma</a:t>
            </a:r>
            <a:r>
              <a:rPr lang="en-US" sz="2400" dirty="0">
                <a:solidFill>
                  <a:schemeClr val="bg1"/>
                </a:solidFill>
                <a:latin typeface="+mj-lt"/>
              </a:rPr>
              <a:t> </a:t>
            </a:r>
            <a:r>
              <a:rPr lang="en-US" sz="2400" dirty="0" err="1">
                <a:solidFill>
                  <a:schemeClr val="bg1"/>
                </a:solidFill>
                <a:latin typeface="+mj-lt"/>
              </a:rPr>
              <a:t>Pessa</a:t>
            </a:r>
            <a:r>
              <a:rPr lang="en-US" sz="2400" dirty="0">
                <a:solidFill>
                  <a:schemeClr val="bg1"/>
                </a:solidFill>
                <a:latin typeface="+mj-lt"/>
              </a:rPr>
              <a:t>, Sami Timonen Esko </a:t>
            </a:r>
            <a:r>
              <a:rPr lang="en-US" sz="2400" dirty="0" err="1">
                <a:solidFill>
                  <a:schemeClr val="bg1"/>
                </a:solidFill>
                <a:latin typeface="+mj-lt"/>
              </a:rPr>
              <a:t>Pasanen</a:t>
            </a:r>
            <a:r>
              <a:rPr lang="en-US" sz="2400" dirty="0">
                <a:solidFill>
                  <a:schemeClr val="bg1"/>
                </a:solidFill>
                <a:latin typeface="+mj-lt"/>
              </a:rPr>
              <a:t>, Hilger Lemke, Jürgen Ludwig, Jos Hooijmeijer, Theunis Piersma</a:t>
            </a:r>
            <a:endParaRPr lang="en-GB" sz="2400" dirty="0">
              <a:solidFill>
                <a:schemeClr val="bg1"/>
              </a:solidFill>
            </a:endParaRPr>
          </a:p>
        </p:txBody>
      </p:sp>
      <p:pic>
        <p:nvPicPr>
          <p:cNvPr id="5" name="Picture 4">
            <a:extLst>
              <a:ext uri="{FF2B5EF4-FFF2-40B4-BE49-F238E27FC236}">
                <a16:creationId xmlns:a16="http://schemas.microsoft.com/office/drawing/2014/main" id="{E3F0BDDA-C0CE-79E4-BC9D-335BB5A02CB7}"/>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3661" y="35717"/>
            <a:ext cx="8674379" cy="5595236"/>
          </a:xfrm>
          <a:prstGeom prst="rect">
            <a:avLst/>
          </a:prstGeom>
        </p:spPr>
      </p:pic>
      <p:pic>
        <p:nvPicPr>
          <p:cNvPr id="3" name="Picture 2" descr="A bird standing in the grass&#10;&#10;Description automatically generated with medium confidence">
            <a:extLst>
              <a:ext uri="{FF2B5EF4-FFF2-40B4-BE49-F238E27FC236}">
                <a16:creationId xmlns:a16="http://schemas.microsoft.com/office/drawing/2014/main" id="{3C83DAB8-FBE2-9026-1C54-C12C66F4F9BD}"/>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9582845" y="3049621"/>
            <a:ext cx="2555056" cy="3799341"/>
          </a:xfrm>
          <a:prstGeom prst="rect">
            <a:avLst/>
          </a:prstGeom>
        </p:spPr>
      </p:pic>
      <p:pic>
        <p:nvPicPr>
          <p:cNvPr id="15" name="Picture 14" descr="Several electronic devices on a table&#10;&#10;Description automatically generated">
            <a:extLst>
              <a:ext uri="{FF2B5EF4-FFF2-40B4-BE49-F238E27FC236}">
                <a16:creationId xmlns:a16="http://schemas.microsoft.com/office/drawing/2014/main" id="{419274DD-1C14-BFAD-E067-A7E82456219E}"/>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rot="16200000">
            <a:off x="9019443" y="592644"/>
            <a:ext cx="2374433" cy="1335618"/>
          </a:xfrm>
          <a:prstGeom prst="rect">
            <a:avLst/>
          </a:prstGeom>
        </p:spPr>
      </p:pic>
      <p:pic>
        <p:nvPicPr>
          <p:cNvPr id="16" name="Picture 15" descr="Red Knot (Calidris Canutus) tagging, Norway | The Arctic is … | Flickr">
            <a:extLst>
              <a:ext uri="{FF2B5EF4-FFF2-40B4-BE49-F238E27FC236}">
                <a16:creationId xmlns:a16="http://schemas.microsoft.com/office/drawing/2014/main" id="{36DBF152-7BB2-0C41-0286-C37645B768B2}"/>
              </a:ext>
            </a:extLst>
          </p:cNvPr>
          <p:cNvPicPr>
            <a:picLocks noChangeAspect="1" noChangeArrowheads="1"/>
          </p:cNvPicPr>
          <p:nvPr/>
        </p:nvPicPr>
        <p:blipFill rotWithShape="1">
          <a:blip r:embed="rId12" cstate="email">
            <a:extLst>
              <a:ext uri="{28A0092B-C50C-407E-A947-70E740481C1C}">
                <a14:useLocalDpi xmlns:a14="http://schemas.microsoft.com/office/drawing/2010/main"/>
              </a:ext>
            </a:extLst>
          </a:blip>
          <a:srcRect/>
          <a:stretch/>
        </p:blipFill>
        <p:spPr bwMode="auto">
          <a:xfrm>
            <a:off x="10874469" y="73236"/>
            <a:ext cx="1335619" cy="23744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608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D0647-F8BF-7432-AAD0-3BD2160C1F70}"/>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1185DD0B-BDE5-A7C4-4ADF-A599CB5D3FD1}"/>
              </a:ext>
            </a:extLst>
          </p:cNvPr>
          <p:cNvPicPr>
            <a:picLocks noChangeAspect="1"/>
          </p:cNvPicPr>
          <p:nvPr/>
        </p:nvPicPr>
        <p:blipFill>
          <a:blip r:embed="rId3"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166904" y="848859"/>
            <a:ext cx="6419366" cy="376110"/>
          </a:xfrm>
          <a:prstGeom prst="rect">
            <a:avLst/>
          </a:prstGeom>
        </p:spPr>
      </p:pic>
      <p:sp>
        <p:nvSpPr>
          <p:cNvPr id="3" name="TextBox 2">
            <a:extLst>
              <a:ext uri="{FF2B5EF4-FFF2-40B4-BE49-F238E27FC236}">
                <a16:creationId xmlns:a16="http://schemas.microsoft.com/office/drawing/2014/main" id="{9C6ABF71-6B2A-9B5B-17B8-AA7A163360B0}"/>
              </a:ext>
            </a:extLst>
          </p:cNvPr>
          <p:cNvSpPr txBox="1"/>
          <p:nvPr/>
        </p:nvSpPr>
        <p:spPr>
          <a:xfrm>
            <a:off x="2611670" y="1359600"/>
            <a:ext cx="184731" cy="369332"/>
          </a:xfrm>
          <a:prstGeom prst="rect">
            <a:avLst/>
          </a:prstGeom>
          <a:noFill/>
        </p:spPr>
        <p:txBody>
          <a:bodyPr wrap="none" rtlCol="0">
            <a:spAutoFit/>
          </a:bodyPr>
          <a:lstStyle/>
          <a:p>
            <a:endParaRPr lang="en-GB" dirty="0">
              <a:solidFill>
                <a:srgbClr val="FFC000"/>
              </a:solidFill>
            </a:endParaRPr>
          </a:p>
        </p:txBody>
      </p:sp>
      <p:sp>
        <p:nvSpPr>
          <p:cNvPr id="4" name="TextBox 3">
            <a:extLst>
              <a:ext uri="{FF2B5EF4-FFF2-40B4-BE49-F238E27FC236}">
                <a16:creationId xmlns:a16="http://schemas.microsoft.com/office/drawing/2014/main" id="{8B02235A-2A1A-53E4-AF5F-876639EDAC85}"/>
              </a:ext>
            </a:extLst>
          </p:cNvPr>
          <p:cNvSpPr txBox="1"/>
          <p:nvPr/>
        </p:nvSpPr>
        <p:spPr>
          <a:xfrm>
            <a:off x="780393" y="225882"/>
            <a:ext cx="4279287" cy="553998"/>
          </a:xfrm>
          <a:prstGeom prst="rect">
            <a:avLst/>
          </a:prstGeom>
          <a:noFill/>
        </p:spPr>
        <p:txBody>
          <a:bodyPr wrap="square" rtlCol="0">
            <a:spAutoFit/>
          </a:bodyPr>
          <a:lstStyle/>
          <a:p>
            <a:r>
              <a:rPr lang="en-US" sz="3000" dirty="0">
                <a:solidFill>
                  <a:schemeClr val="bg1"/>
                </a:solidFill>
                <a:latin typeface="+mj-lt"/>
              </a:rPr>
              <a:t>Black-tailed Godwit</a:t>
            </a:r>
            <a:endParaRPr lang="en-GB" sz="3000" dirty="0">
              <a:solidFill>
                <a:schemeClr val="bg1"/>
              </a:solidFill>
              <a:latin typeface="+mj-lt"/>
            </a:endParaRPr>
          </a:p>
        </p:txBody>
      </p:sp>
      <p:sp>
        <p:nvSpPr>
          <p:cNvPr id="7" name="TextBox 6">
            <a:extLst>
              <a:ext uri="{FF2B5EF4-FFF2-40B4-BE49-F238E27FC236}">
                <a16:creationId xmlns:a16="http://schemas.microsoft.com/office/drawing/2014/main" id="{45540067-7363-D041-9D4E-6ED75FB04C86}"/>
              </a:ext>
            </a:extLst>
          </p:cNvPr>
          <p:cNvSpPr txBox="1"/>
          <p:nvPr/>
        </p:nvSpPr>
        <p:spPr>
          <a:xfrm>
            <a:off x="8663553" y="325639"/>
            <a:ext cx="3386573" cy="523220"/>
          </a:xfrm>
          <a:prstGeom prst="rect">
            <a:avLst/>
          </a:prstGeom>
          <a:solidFill>
            <a:schemeClr val="tx1">
              <a:alpha val="57000"/>
            </a:schemeClr>
          </a:solidFill>
        </p:spPr>
        <p:txBody>
          <a:bodyPr wrap="square" rtlCol="0">
            <a:spAutoFit/>
          </a:bodyPr>
          <a:lstStyle/>
          <a:p>
            <a:pPr algn="ctr"/>
            <a:r>
              <a:rPr lang="en-US" sz="2800" dirty="0">
                <a:solidFill>
                  <a:schemeClr val="bg1"/>
                </a:solidFill>
              </a:rPr>
              <a:t>Movement network </a:t>
            </a:r>
            <a:endParaRPr lang="en-GB" sz="2800" dirty="0">
              <a:solidFill>
                <a:schemeClr val="bg1"/>
              </a:solidFill>
            </a:endParaRPr>
          </a:p>
        </p:txBody>
      </p:sp>
      <p:sp>
        <p:nvSpPr>
          <p:cNvPr id="11" name="TextBox 10">
            <a:extLst>
              <a:ext uri="{FF2B5EF4-FFF2-40B4-BE49-F238E27FC236}">
                <a16:creationId xmlns:a16="http://schemas.microsoft.com/office/drawing/2014/main" id="{2A46E273-FD35-E97F-9B94-78E513447DFE}"/>
              </a:ext>
            </a:extLst>
          </p:cNvPr>
          <p:cNvSpPr txBox="1"/>
          <p:nvPr/>
        </p:nvSpPr>
        <p:spPr>
          <a:xfrm>
            <a:off x="7496481" y="1728932"/>
            <a:ext cx="5720715" cy="830997"/>
          </a:xfrm>
          <a:prstGeom prst="rect">
            <a:avLst/>
          </a:prstGeom>
          <a:solidFill>
            <a:schemeClr val="tx1">
              <a:alpha val="57000"/>
            </a:schemeClr>
          </a:solidFill>
        </p:spPr>
        <p:txBody>
          <a:bodyPr wrap="square">
            <a:spAutoFit/>
          </a:bodyPr>
          <a:lstStyle/>
          <a:p>
            <a:pPr algn="ctr"/>
            <a:r>
              <a:rPr lang="en-GB" sz="2400" dirty="0">
                <a:solidFill>
                  <a:schemeClr val="bg1"/>
                </a:solidFill>
              </a:rPr>
              <a:t>Identified 1058 sites, </a:t>
            </a:r>
          </a:p>
          <a:p>
            <a:pPr algn="ctr"/>
            <a:r>
              <a:rPr lang="en-GB" sz="2400" dirty="0">
                <a:solidFill>
                  <a:schemeClr val="bg1"/>
                </a:solidFill>
              </a:rPr>
              <a:t>with 4246 direct links</a:t>
            </a:r>
          </a:p>
        </p:txBody>
      </p:sp>
      <p:pic>
        <p:nvPicPr>
          <p:cNvPr id="9" name="Picture 8" descr="A map of the world with different colored lines&#10;&#10;Description automatically generated">
            <a:extLst>
              <a:ext uri="{FF2B5EF4-FFF2-40B4-BE49-F238E27FC236}">
                <a16:creationId xmlns:a16="http://schemas.microsoft.com/office/drawing/2014/main" id="{2AE451B1-2126-7E05-C848-4675596339D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250947"/>
            <a:ext cx="8530232" cy="5607053"/>
          </a:xfrm>
          <a:prstGeom prst="rect">
            <a:avLst/>
          </a:prstGeom>
        </p:spPr>
      </p:pic>
      <p:grpSp>
        <p:nvGrpSpPr>
          <p:cNvPr id="2" name="Group 1">
            <a:extLst>
              <a:ext uri="{FF2B5EF4-FFF2-40B4-BE49-F238E27FC236}">
                <a16:creationId xmlns:a16="http://schemas.microsoft.com/office/drawing/2014/main" id="{45C7D90F-D231-24CA-8FCF-7619F24ED7D9}"/>
              </a:ext>
            </a:extLst>
          </p:cNvPr>
          <p:cNvGrpSpPr>
            <a:grpSpLocks noChangeAspect="1"/>
          </p:cNvGrpSpPr>
          <p:nvPr/>
        </p:nvGrpSpPr>
        <p:grpSpPr>
          <a:xfrm>
            <a:off x="9294741" y="3534413"/>
            <a:ext cx="1788913" cy="2454249"/>
            <a:chOff x="6434503" y="72906"/>
            <a:chExt cx="1290003" cy="1769786"/>
          </a:xfrm>
        </p:grpSpPr>
        <p:pic>
          <p:nvPicPr>
            <p:cNvPr id="5" name="Picture 4" descr="A bird standing in the grass&#10;&#10;Description automatically generated with medium confidence">
              <a:extLst>
                <a:ext uri="{FF2B5EF4-FFF2-40B4-BE49-F238E27FC236}">
                  <a16:creationId xmlns:a16="http://schemas.microsoft.com/office/drawing/2014/main" id="{9A258517-FA02-4E3F-A7DB-B930B0B51FD9}"/>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Layer>
                  </a14:imgProps>
                </a:ext>
                <a:ext uri="{28A0092B-C50C-407E-A947-70E740481C1C}">
                  <a14:useLocalDpi xmlns:a14="http://schemas.microsoft.com/office/drawing/2010/main"/>
                </a:ext>
              </a:extLst>
            </a:blip>
            <a:stretch>
              <a:fillRect/>
            </a:stretch>
          </p:blipFill>
          <p:spPr>
            <a:xfrm>
              <a:off x="6434503" y="72906"/>
              <a:ext cx="985203" cy="1464986"/>
            </a:xfrm>
            <a:prstGeom prst="rect">
              <a:avLst/>
            </a:prstGeom>
          </p:spPr>
        </p:pic>
        <p:pic>
          <p:nvPicPr>
            <p:cNvPr id="6" name="Picture 5" descr="A bird standing in the grass&#10;&#10;Description automatically generated with medium confidence">
              <a:extLst>
                <a:ext uri="{FF2B5EF4-FFF2-40B4-BE49-F238E27FC236}">
                  <a16:creationId xmlns:a16="http://schemas.microsoft.com/office/drawing/2014/main" id="{F75BCAC2-9A7D-65BD-6C28-BC2117F5EBFA}"/>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Layer>
                  </a14:imgProps>
                </a:ext>
                <a:ext uri="{28A0092B-C50C-407E-A947-70E740481C1C}">
                  <a14:useLocalDpi xmlns:a14="http://schemas.microsoft.com/office/drawing/2010/main"/>
                </a:ext>
              </a:extLst>
            </a:blip>
            <a:stretch>
              <a:fillRect/>
            </a:stretch>
          </p:blipFill>
          <p:spPr>
            <a:xfrm>
              <a:off x="6586903" y="225306"/>
              <a:ext cx="985203" cy="1464986"/>
            </a:xfrm>
            <a:prstGeom prst="rect">
              <a:avLst/>
            </a:prstGeom>
          </p:spPr>
        </p:pic>
        <p:pic>
          <p:nvPicPr>
            <p:cNvPr id="8" name="Picture 7" descr="A bird standing in the grass&#10;&#10;Description automatically generated with medium confidence">
              <a:extLst>
                <a:ext uri="{FF2B5EF4-FFF2-40B4-BE49-F238E27FC236}">
                  <a16:creationId xmlns:a16="http://schemas.microsoft.com/office/drawing/2014/main" id="{DC9244BF-CD9E-FA13-ECFF-C4F10D43F9D9}"/>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Layer>
                  </a14:imgProps>
                </a:ext>
                <a:ext uri="{28A0092B-C50C-407E-A947-70E740481C1C}">
                  <a14:useLocalDpi xmlns:a14="http://schemas.microsoft.com/office/drawing/2010/main"/>
                </a:ext>
              </a:extLst>
            </a:blip>
            <a:stretch>
              <a:fillRect/>
            </a:stretch>
          </p:blipFill>
          <p:spPr>
            <a:xfrm>
              <a:off x="6739303" y="377706"/>
              <a:ext cx="985203" cy="1464986"/>
            </a:xfrm>
            <a:prstGeom prst="rect">
              <a:avLst/>
            </a:prstGeom>
          </p:spPr>
        </p:pic>
        <p:pic>
          <p:nvPicPr>
            <p:cNvPr id="10" name="Graphic 9" descr="Long grass decor">
              <a:extLst>
                <a:ext uri="{FF2B5EF4-FFF2-40B4-BE49-F238E27FC236}">
                  <a16:creationId xmlns:a16="http://schemas.microsoft.com/office/drawing/2014/main" id="{4099DAA1-4E7B-1771-F6CD-9498FA3A9BA6}"/>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6680523" y="970548"/>
              <a:ext cx="1017838" cy="737055"/>
            </a:xfrm>
            <a:prstGeom prst="rect">
              <a:avLst/>
            </a:prstGeom>
          </p:spPr>
        </p:pic>
      </p:grpSp>
    </p:spTree>
    <p:extLst>
      <p:ext uri="{BB962C8B-B14F-4D97-AF65-F5344CB8AC3E}">
        <p14:creationId xmlns:p14="http://schemas.microsoft.com/office/powerpoint/2010/main" val="14797269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D0647-F8BF-7432-AAD0-3BD2160C1F70}"/>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1185DD0B-BDE5-A7C4-4ADF-A599CB5D3FD1}"/>
              </a:ext>
            </a:extLst>
          </p:cNvPr>
          <p:cNvPicPr>
            <a:picLocks noChangeAspect="1"/>
          </p:cNvPicPr>
          <p:nvPr/>
        </p:nvPicPr>
        <p:blipFill>
          <a:blip r:embed="rId3"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166904" y="848859"/>
            <a:ext cx="6419366" cy="376110"/>
          </a:xfrm>
          <a:prstGeom prst="rect">
            <a:avLst/>
          </a:prstGeom>
        </p:spPr>
      </p:pic>
      <p:sp>
        <p:nvSpPr>
          <p:cNvPr id="3" name="TextBox 2">
            <a:extLst>
              <a:ext uri="{FF2B5EF4-FFF2-40B4-BE49-F238E27FC236}">
                <a16:creationId xmlns:a16="http://schemas.microsoft.com/office/drawing/2014/main" id="{9C6ABF71-6B2A-9B5B-17B8-AA7A163360B0}"/>
              </a:ext>
            </a:extLst>
          </p:cNvPr>
          <p:cNvSpPr txBox="1"/>
          <p:nvPr/>
        </p:nvSpPr>
        <p:spPr>
          <a:xfrm>
            <a:off x="2611670" y="1359600"/>
            <a:ext cx="184731" cy="369332"/>
          </a:xfrm>
          <a:prstGeom prst="rect">
            <a:avLst/>
          </a:prstGeom>
          <a:noFill/>
        </p:spPr>
        <p:txBody>
          <a:bodyPr wrap="none" rtlCol="0">
            <a:spAutoFit/>
          </a:bodyPr>
          <a:lstStyle/>
          <a:p>
            <a:endParaRPr lang="en-GB" dirty="0">
              <a:solidFill>
                <a:srgbClr val="FFC000"/>
              </a:solidFill>
            </a:endParaRPr>
          </a:p>
        </p:txBody>
      </p:sp>
      <p:sp>
        <p:nvSpPr>
          <p:cNvPr id="4" name="TextBox 3">
            <a:extLst>
              <a:ext uri="{FF2B5EF4-FFF2-40B4-BE49-F238E27FC236}">
                <a16:creationId xmlns:a16="http://schemas.microsoft.com/office/drawing/2014/main" id="{8B02235A-2A1A-53E4-AF5F-876639EDAC85}"/>
              </a:ext>
            </a:extLst>
          </p:cNvPr>
          <p:cNvSpPr txBox="1"/>
          <p:nvPr/>
        </p:nvSpPr>
        <p:spPr>
          <a:xfrm>
            <a:off x="780393" y="225882"/>
            <a:ext cx="4279287" cy="553998"/>
          </a:xfrm>
          <a:prstGeom prst="rect">
            <a:avLst/>
          </a:prstGeom>
          <a:noFill/>
        </p:spPr>
        <p:txBody>
          <a:bodyPr wrap="square" rtlCol="0">
            <a:spAutoFit/>
          </a:bodyPr>
          <a:lstStyle/>
          <a:p>
            <a:r>
              <a:rPr lang="en-US" sz="3000" dirty="0">
                <a:solidFill>
                  <a:schemeClr val="bg1"/>
                </a:solidFill>
                <a:latin typeface="+mj-lt"/>
              </a:rPr>
              <a:t>Black-tailed Godwit</a:t>
            </a:r>
            <a:endParaRPr lang="en-GB" sz="3000" dirty="0">
              <a:solidFill>
                <a:schemeClr val="bg1"/>
              </a:solidFill>
              <a:latin typeface="+mj-lt"/>
            </a:endParaRPr>
          </a:p>
        </p:txBody>
      </p:sp>
      <p:sp>
        <p:nvSpPr>
          <p:cNvPr id="8" name="TextBox 7">
            <a:extLst>
              <a:ext uri="{FF2B5EF4-FFF2-40B4-BE49-F238E27FC236}">
                <a16:creationId xmlns:a16="http://schemas.microsoft.com/office/drawing/2014/main" id="{4D79025A-308A-FC68-214E-60B03DCD8CC6}"/>
              </a:ext>
            </a:extLst>
          </p:cNvPr>
          <p:cNvSpPr txBox="1"/>
          <p:nvPr/>
        </p:nvSpPr>
        <p:spPr>
          <a:xfrm>
            <a:off x="0" y="1359600"/>
            <a:ext cx="7175715" cy="8525411"/>
          </a:xfrm>
          <a:prstGeom prst="rect">
            <a:avLst/>
          </a:prstGeom>
          <a:solidFill>
            <a:schemeClr val="tx1">
              <a:alpha val="57000"/>
            </a:schemeClr>
          </a:solidFill>
        </p:spPr>
        <p:txBody>
          <a:bodyPr wrap="square" rtlCol="0">
            <a:spAutoFit/>
          </a:bodyPr>
          <a:lstStyle/>
          <a:p>
            <a:pPr algn="ctr"/>
            <a:endParaRPr lang="en-US" sz="2400" dirty="0">
              <a:solidFill>
                <a:schemeClr val="bg1"/>
              </a:solidFill>
            </a:endParaRPr>
          </a:p>
          <a:p>
            <a:pPr marL="342900" indent="-342900">
              <a:buFont typeface="Arial" panose="020B0604020202020204" pitchFamily="34" charset="0"/>
              <a:buChar char="•"/>
            </a:pPr>
            <a:r>
              <a:rPr lang="en-US" sz="2800" dirty="0">
                <a:solidFill>
                  <a:schemeClr val="bg1"/>
                </a:solidFill>
              </a:rPr>
              <a:t>49 top sites</a:t>
            </a:r>
          </a:p>
          <a:p>
            <a:pPr marL="342900" indent="-342900">
              <a:buFont typeface="Arial" panose="020B0604020202020204" pitchFamily="34" charset="0"/>
              <a:buChar char="•"/>
            </a:pPr>
            <a:r>
              <a:rPr lang="en-GB" sz="2800" dirty="0">
                <a:solidFill>
                  <a:schemeClr val="bg1"/>
                </a:solidFill>
              </a:rPr>
              <a:t>On average linked to 48 sites &amp; 8 </a:t>
            </a:r>
            <a:r>
              <a:rPr lang="en-GB" sz="2800" dirty="0" err="1">
                <a:solidFill>
                  <a:schemeClr val="bg1"/>
                </a:solidFill>
              </a:rPr>
              <a:t>countrie</a:t>
            </a:r>
            <a:r>
              <a:rPr lang="en-US" sz="2800" dirty="0">
                <a:solidFill>
                  <a:schemeClr val="bg1"/>
                </a:solidFill>
              </a:rPr>
              <a:t>s</a:t>
            </a:r>
          </a:p>
          <a:p>
            <a:pPr marL="342900" indent="-342900">
              <a:buFont typeface="Arial" panose="020B0604020202020204" pitchFamily="34" charset="0"/>
              <a:buChar char="•"/>
            </a:pPr>
            <a:r>
              <a:rPr lang="en-GB" sz="2800" b="0" i="0" u="none" strike="noStrike" baseline="0" dirty="0">
                <a:solidFill>
                  <a:schemeClr val="bg1"/>
                </a:solidFill>
              </a:rPr>
              <a:t>12 countries, Guinea-Bissau to Iceland</a:t>
            </a:r>
          </a:p>
          <a:p>
            <a:pPr marL="342900" indent="-342900">
              <a:buFont typeface="Arial" panose="020B0604020202020204" pitchFamily="34" charset="0"/>
              <a:buChar char="•"/>
            </a:pPr>
            <a:r>
              <a:rPr lang="en-GB" sz="2800" dirty="0">
                <a:solidFill>
                  <a:schemeClr val="bg1"/>
                </a:solidFill>
              </a:rPr>
              <a:t>Top countries: NL</a:t>
            </a:r>
            <a:r>
              <a:rPr lang="en-GB" sz="2800" b="0" i="0" u="none" strike="noStrike" baseline="0" dirty="0">
                <a:solidFill>
                  <a:schemeClr val="bg1"/>
                </a:solidFill>
              </a:rPr>
              <a:t> (9), Senegal (7), Fran</a:t>
            </a:r>
            <a:r>
              <a:rPr lang="en-US" sz="2800" b="0" i="0" u="none" strike="noStrike" baseline="0" dirty="0" err="1">
                <a:solidFill>
                  <a:schemeClr val="bg1"/>
                </a:solidFill>
              </a:rPr>
              <a:t>ce</a:t>
            </a:r>
            <a:r>
              <a:rPr lang="en-US" sz="2800" b="0" i="0" u="none" strike="noStrike" baseline="0" dirty="0">
                <a:solidFill>
                  <a:schemeClr val="bg1"/>
                </a:solidFill>
              </a:rPr>
              <a:t> (7)</a:t>
            </a:r>
          </a:p>
          <a:p>
            <a:pPr marL="342900" indent="-342900" algn="l">
              <a:buFont typeface="Arial" panose="020B0604020202020204" pitchFamily="34" charset="0"/>
              <a:buChar char="•"/>
            </a:pPr>
            <a:r>
              <a:rPr lang="en-US" sz="2800" dirty="0">
                <a:solidFill>
                  <a:schemeClr val="bg1"/>
                </a:solidFill>
              </a:rPr>
              <a:t>Top 3 sites (linked to </a:t>
            </a:r>
            <a:r>
              <a:rPr lang="en-GB" sz="2800" dirty="0">
                <a:solidFill>
                  <a:schemeClr val="bg1"/>
                </a:solidFill>
              </a:rPr>
              <a:t>&gt;200 other sites: </a:t>
            </a:r>
            <a:br>
              <a:rPr lang="en-GB" sz="2800" dirty="0">
                <a:solidFill>
                  <a:schemeClr val="bg1"/>
                </a:solidFill>
              </a:rPr>
            </a:br>
            <a:r>
              <a:rPr lang="en-GB" sz="2800" dirty="0">
                <a:solidFill>
                  <a:schemeClr val="bg1"/>
                </a:solidFill>
              </a:rPr>
              <a:t>Guadalquivir marshes (Spain), </a:t>
            </a:r>
            <a:br>
              <a:rPr lang="en-GB" sz="2800" dirty="0">
                <a:solidFill>
                  <a:schemeClr val="bg1"/>
                </a:solidFill>
              </a:rPr>
            </a:br>
            <a:r>
              <a:rPr lang="en-GB" sz="2800" dirty="0">
                <a:solidFill>
                  <a:schemeClr val="bg1"/>
                </a:solidFill>
              </a:rPr>
              <a:t>Tagus estuary (Portugal) </a:t>
            </a:r>
            <a:br>
              <a:rPr lang="en-GB" sz="2800" dirty="0">
                <a:solidFill>
                  <a:schemeClr val="bg1"/>
                </a:solidFill>
              </a:rPr>
            </a:br>
            <a:r>
              <a:rPr lang="en-GB" sz="2800" dirty="0" err="1">
                <a:solidFill>
                  <a:schemeClr val="bg1"/>
                </a:solidFill>
              </a:rPr>
              <a:t>Wonseradeel</a:t>
            </a:r>
            <a:r>
              <a:rPr lang="en-GB" sz="2800" dirty="0">
                <a:solidFill>
                  <a:schemeClr val="bg1"/>
                </a:solidFill>
              </a:rPr>
              <a:t> &amp; </a:t>
            </a:r>
            <a:r>
              <a:rPr lang="en-GB" sz="2800" dirty="0" err="1">
                <a:solidFill>
                  <a:schemeClr val="bg1"/>
                </a:solidFill>
              </a:rPr>
              <a:t>Workum</a:t>
            </a:r>
            <a:r>
              <a:rPr lang="en-GB" sz="2800" dirty="0">
                <a:solidFill>
                  <a:schemeClr val="bg1"/>
                </a:solidFill>
              </a:rPr>
              <a:t> (the Netherlands)</a:t>
            </a:r>
            <a:r>
              <a:rPr lang="en-GB" sz="2800" b="0" i="0" u="none" strike="noStrike" baseline="0" dirty="0">
                <a:solidFill>
                  <a:srgbClr val="000000"/>
                </a:solidFill>
              </a:rPr>
              <a:t>),</a:t>
            </a:r>
            <a:endParaRPr lang="en-US" sz="2800" dirty="0">
              <a:solidFill>
                <a:schemeClr val="bg1"/>
              </a:solidFill>
            </a:endParaRPr>
          </a:p>
          <a:p>
            <a:pPr marL="342900" indent="-342900">
              <a:buFont typeface="Arial" panose="020B0604020202020204" pitchFamily="34" charset="0"/>
              <a:buChar char="•"/>
            </a:pPr>
            <a:r>
              <a:rPr lang="en-GB" sz="2800" b="0" i="0" u="none" strike="noStrike" baseline="0" dirty="0">
                <a:solidFill>
                  <a:schemeClr val="bg1"/>
                </a:solidFill>
              </a:rPr>
              <a:t>35 sites important for pre-breeding, </a:t>
            </a:r>
            <a:br>
              <a:rPr lang="en-GB" sz="2800" b="0" i="0" u="none" strike="noStrike" baseline="0" dirty="0">
                <a:solidFill>
                  <a:schemeClr val="bg1"/>
                </a:solidFill>
              </a:rPr>
            </a:br>
            <a:r>
              <a:rPr lang="en-GB" sz="2800" b="0" i="0" u="none" strike="noStrike" baseline="0" dirty="0">
                <a:solidFill>
                  <a:schemeClr val="bg1"/>
                </a:solidFill>
              </a:rPr>
              <a:t>32 sites important for post-breeding,</a:t>
            </a:r>
          </a:p>
          <a:p>
            <a:r>
              <a:rPr lang="en-GB" sz="2800" dirty="0">
                <a:solidFill>
                  <a:schemeClr val="bg1"/>
                </a:solidFill>
              </a:rPr>
              <a:t>    </a:t>
            </a:r>
            <a:r>
              <a:rPr lang="en-GB" sz="2800" b="0" i="0" u="none" strike="noStrike" baseline="0" dirty="0">
                <a:solidFill>
                  <a:schemeClr val="bg1"/>
                </a:solidFill>
              </a:rPr>
              <a:t>18 being top sites in both seasons</a:t>
            </a:r>
          </a:p>
          <a:p>
            <a:endParaRPr lang="en-US" sz="2400" dirty="0">
              <a:solidFill>
                <a:schemeClr val="bg1"/>
              </a:solidFill>
            </a:endParaRPr>
          </a:p>
          <a:p>
            <a:endParaRPr lang="en-US" sz="2400" dirty="0">
              <a:solidFill>
                <a:schemeClr val="bg1"/>
              </a:solidFill>
            </a:endParaRPr>
          </a:p>
          <a:p>
            <a:endParaRPr lang="en-US" sz="2400" dirty="0">
              <a:solidFill>
                <a:schemeClr val="bg1"/>
              </a:solidFill>
            </a:endParaRPr>
          </a:p>
          <a:p>
            <a:r>
              <a:rPr lang="en-US" sz="2400" dirty="0">
                <a:solidFill>
                  <a:schemeClr val="bg1"/>
                </a:solidFill>
              </a:rPr>
              <a:t>47% recognized for importance for </a:t>
            </a:r>
            <a:r>
              <a:rPr lang="en-US" sz="2400" dirty="0" err="1">
                <a:solidFill>
                  <a:schemeClr val="bg1"/>
                </a:solidFill>
              </a:rPr>
              <a:t>blackwit</a:t>
            </a:r>
            <a:endParaRPr lang="en-US" sz="2400" dirty="0">
              <a:solidFill>
                <a:schemeClr val="bg1"/>
              </a:solidFill>
            </a:endParaRPr>
          </a:p>
          <a:p>
            <a:endParaRPr lang="en-US" sz="2400" dirty="0">
              <a:solidFill>
                <a:schemeClr val="bg1"/>
              </a:solidFill>
            </a:endParaRPr>
          </a:p>
          <a:p>
            <a:pPr algn="ctr"/>
            <a:endParaRPr lang="en-US" sz="2400" dirty="0">
              <a:solidFill>
                <a:schemeClr val="bg1"/>
              </a:solidFill>
            </a:endParaRPr>
          </a:p>
          <a:p>
            <a:pPr algn="ctr"/>
            <a:endParaRPr lang="en-US" sz="2400" dirty="0">
              <a:solidFill>
                <a:schemeClr val="bg1"/>
              </a:solidFill>
            </a:endParaRPr>
          </a:p>
          <a:p>
            <a:pPr algn="ctr"/>
            <a:endParaRPr lang="en-US" sz="2400" dirty="0">
              <a:solidFill>
                <a:schemeClr val="bg1"/>
              </a:solidFill>
            </a:endParaRPr>
          </a:p>
          <a:p>
            <a:pPr algn="ctr"/>
            <a:endParaRPr lang="en-GB" sz="2400" dirty="0">
              <a:solidFill>
                <a:schemeClr val="bg1"/>
              </a:solidFill>
            </a:endParaRPr>
          </a:p>
        </p:txBody>
      </p:sp>
      <p:pic>
        <p:nvPicPr>
          <p:cNvPr id="5" name="Picture 4" descr="A map of the world&#10;&#10;Description automatically generated">
            <a:extLst>
              <a:ext uri="{FF2B5EF4-FFF2-40B4-BE49-F238E27FC236}">
                <a16:creationId xmlns:a16="http://schemas.microsoft.com/office/drawing/2014/main" id="{9B5D0CDD-13F3-95B7-F3AB-699FE941C04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441975" y="-193018"/>
            <a:ext cx="4690820" cy="7088841"/>
          </a:xfrm>
          <a:prstGeom prst="rect">
            <a:avLst/>
          </a:prstGeom>
        </p:spPr>
      </p:pic>
      <p:sp>
        <p:nvSpPr>
          <p:cNvPr id="6" name="TextBox 5">
            <a:extLst>
              <a:ext uri="{FF2B5EF4-FFF2-40B4-BE49-F238E27FC236}">
                <a16:creationId xmlns:a16="http://schemas.microsoft.com/office/drawing/2014/main" id="{74BAD82B-8360-D722-4F7E-CF1A2A83A620}"/>
              </a:ext>
            </a:extLst>
          </p:cNvPr>
          <p:cNvSpPr txBox="1"/>
          <p:nvPr/>
        </p:nvSpPr>
        <p:spPr>
          <a:xfrm>
            <a:off x="9075683" y="3351403"/>
            <a:ext cx="6232634" cy="369332"/>
          </a:xfrm>
          <a:prstGeom prst="rect">
            <a:avLst/>
          </a:prstGeom>
          <a:noFill/>
        </p:spPr>
        <p:txBody>
          <a:bodyPr wrap="square">
            <a:spAutoFit/>
          </a:bodyPr>
          <a:lstStyle/>
          <a:p>
            <a:r>
              <a:rPr lang="en-GB" sz="1800" dirty="0"/>
              <a:t>Guadalquivir marshes </a:t>
            </a:r>
            <a:endParaRPr lang="en-GB" dirty="0"/>
          </a:p>
        </p:txBody>
      </p:sp>
      <p:sp>
        <p:nvSpPr>
          <p:cNvPr id="9" name="TextBox 8">
            <a:extLst>
              <a:ext uri="{FF2B5EF4-FFF2-40B4-BE49-F238E27FC236}">
                <a16:creationId xmlns:a16="http://schemas.microsoft.com/office/drawing/2014/main" id="{8CDB9EBD-FD07-BFDD-0BC7-4F1C3A5BE11F}"/>
              </a:ext>
            </a:extLst>
          </p:cNvPr>
          <p:cNvSpPr txBox="1"/>
          <p:nvPr/>
        </p:nvSpPr>
        <p:spPr>
          <a:xfrm>
            <a:off x="7572703" y="2799327"/>
            <a:ext cx="7735614" cy="369332"/>
          </a:xfrm>
          <a:prstGeom prst="rect">
            <a:avLst/>
          </a:prstGeom>
          <a:noFill/>
        </p:spPr>
        <p:txBody>
          <a:bodyPr wrap="square">
            <a:spAutoFit/>
          </a:bodyPr>
          <a:lstStyle/>
          <a:p>
            <a:r>
              <a:rPr lang="en-GB" sz="1800" dirty="0"/>
              <a:t>Tagus Estuary </a:t>
            </a:r>
            <a:endParaRPr lang="en-GB" dirty="0"/>
          </a:p>
        </p:txBody>
      </p:sp>
      <p:sp>
        <p:nvSpPr>
          <p:cNvPr id="11" name="TextBox 10">
            <a:extLst>
              <a:ext uri="{FF2B5EF4-FFF2-40B4-BE49-F238E27FC236}">
                <a16:creationId xmlns:a16="http://schemas.microsoft.com/office/drawing/2014/main" id="{D522EEC8-5927-2676-39E7-4968BB860BE0}"/>
              </a:ext>
            </a:extLst>
          </p:cNvPr>
          <p:cNvSpPr txBox="1"/>
          <p:nvPr/>
        </p:nvSpPr>
        <p:spPr>
          <a:xfrm>
            <a:off x="10005100" y="1252509"/>
            <a:ext cx="7735614" cy="369332"/>
          </a:xfrm>
          <a:prstGeom prst="rect">
            <a:avLst/>
          </a:prstGeom>
          <a:noFill/>
        </p:spPr>
        <p:txBody>
          <a:bodyPr wrap="square">
            <a:spAutoFit/>
          </a:bodyPr>
          <a:lstStyle/>
          <a:p>
            <a:r>
              <a:rPr lang="en-GB" sz="1800" dirty="0" err="1"/>
              <a:t>Wonseradeel</a:t>
            </a:r>
            <a:r>
              <a:rPr lang="en-GB" sz="1800" dirty="0"/>
              <a:t>/</a:t>
            </a:r>
            <a:r>
              <a:rPr lang="en-GB" sz="1800" dirty="0" err="1"/>
              <a:t>Workum</a:t>
            </a:r>
            <a:r>
              <a:rPr lang="en-GB" sz="1800" dirty="0"/>
              <a:t> </a:t>
            </a:r>
            <a:endParaRPr lang="en-GB" dirty="0"/>
          </a:p>
        </p:txBody>
      </p:sp>
      <p:grpSp>
        <p:nvGrpSpPr>
          <p:cNvPr id="54" name="Group 53">
            <a:extLst>
              <a:ext uri="{FF2B5EF4-FFF2-40B4-BE49-F238E27FC236}">
                <a16:creationId xmlns:a16="http://schemas.microsoft.com/office/drawing/2014/main" id="{D47E6FCE-3B6A-B63E-1FD7-CD7698E19C51}"/>
              </a:ext>
            </a:extLst>
          </p:cNvPr>
          <p:cNvGrpSpPr/>
          <p:nvPr/>
        </p:nvGrpSpPr>
        <p:grpSpPr>
          <a:xfrm>
            <a:off x="5540074" y="55994"/>
            <a:ext cx="2214734" cy="1488272"/>
            <a:chOff x="2717321" y="1813438"/>
            <a:chExt cx="2068416" cy="1289214"/>
          </a:xfrm>
        </p:grpSpPr>
        <p:pic>
          <p:nvPicPr>
            <p:cNvPr id="12" name="Picture 2" descr="Godwit Series 3 Free Stock Photo - Public Domain Pictures">
              <a:extLst>
                <a:ext uri="{FF2B5EF4-FFF2-40B4-BE49-F238E27FC236}">
                  <a16:creationId xmlns:a16="http://schemas.microsoft.com/office/drawing/2014/main" id="{1779A13D-294F-F1E0-049D-7CBF60C052EC}"/>
                </a:ext>
              </a:extLst>
            </p:cNvPr>
            <p:cNvPicPr>
              <a:picLocks noChangeAspect="1" noChangeArrowheads="1"/>
            </p:cNvPicPr>
            <p:nvPr/>
          </p:nvPicPr>
          <p:blipFill rotWithShape="1">
            <a:blip r:embed="rId5" cstate="email">
              <a:extLst>
                <a:ext uri="{BEBA8EAE-BF5A-486C-A8C5-ECC9F3942E4B}">
                  <a14:imgProps xmlns:a14="http://schemas.microsoft.com/office/drawing/2010/main">
                    <a14:imgLayer r:embed="rId6">
                      <a14:imgEffect>
                        <a14:backgroundRemoval t="11338" b="88172" l="11391" r="88598">
                          <a14:foregroundMark x1="27154" y1="11236" x2="27154" y2="11236"/>
                        </a14:backgroundRemoval>
                      </a14:imgEffect>
                    </a14:imgLayer>
                  </a14:imgProps>
                </a:ext>
                <a:ext uri="{28A0092B-C50C-407E-A947-70E740481C1C}">
                  <a14:useLocalDpi xmlns:a14="http://schemas.microsoft.com/office/drawing/2010/main"/>
                </a:ext>
              </a:extLst>
            </a:blip>
            <a:srcRect l="1740" t="1734" r="1751" b="2224"/>
            <a:stretch/>
          </p:blipFill>
          <p:spPr bwMode="auto">
            <a:xfrm>
              <a:off x="2995317" y="1813438"/>
              <a:ext cx="1790420" cy="1289214"/>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a:extLst>
                <a:ext uri="{FF2B5EF4-FFF2-40B4-BE49-F238E27FC236}">
                  <a16:creationId xmlns:a16="http://schemas.microsoft.com/office/drawing/2014/main" id="{B158F46F-4ED1-1E4E-D32F-CF81BEEC3CF3}"/>
                </a:ext>
              </a:extLst>
            </p:cNvPr>
            <p:cNvCxnSpPr/>
            <p:nvPr/>
          </p:nvCxnSpPr>
          <p:spPr>
            <a:xfrm flipH="1">
              <a:off x="2717321" y="2009955"/>
              <a:ext cx="681487" cy="1552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10180ABD-1CD5-0653-C9C3-F060CF1D65E3}"/>
                </a:ext>
              </a:extLst>
            </p:cNvPr>
            <p:cNvCxnSpPr/>
            <p:nvPr/>
          </p:nvCxnSpPr>
          <p:spPr>
            <a:xfrm flipH="1">
              <a:off x="2901471" y="2284109"/>
              <a:ext cx="681487" cy="1552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E01DCDEF-CDBD-D52B-C45F-0FD38FED61A3}"/>
                </a:ext>
              </a:extLst>
            </p:cNvPr>
            <p:cNvCxnSpPr/>
            <p:nvPr/>
          </p:nvCxnSpPr>
          <p:spPr>
            <a:xfrm flipH="1">
              <a:off x="2901471" y="2582050"/>
              <a:ext cx="681487" cy="1552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BB1B2E1-0C5A-A89A-0E03-54449F827F06}"/>
                </a:ext>
              </a:extLst>
            </p:cNvPr>
            <p:cNvCxnSpPr>
              <a:cxnSpLocks/>
            </p:cNvCxnSpPr>
            <p:nvPr/>
          </p:nvCxnSpPr>
          <p:spPr>
            <a:xfrm flipH="1">
              <a:off x="3093245" y="2439968"/>
              <a:ext cx="489713" cy="1068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9BFD4B7-4AD7-C7C3-EB8A-AFC93074C8E5}"/>
                </a:ext>
              </a:extLst>
            </p:cNvPr>
            <p:cNvCxnSpPr>
              <a:cxnSpLocks/>
            </p:cNvCxnSpPr>
            <p:nvPr/>
          </p:nvCxnSpPr>
          <p:spPr>
            <a:xfrm flipH="1">
              <a:off x="2983707" y="2149380"/>
              <a:ext cx="489713" cy="1068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286988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3D0647-F8BF-7432-AAD0-3BD2160C1F70}"/>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1185DD0B-BDE5-A7C4-4ADF-A599CB5D3FD1}"/>
              </a:ext>
            </a:extLst>
          </p:cNvPr>
          <p:cNvPicPr>
            <a:picLocks noChangeAspect="1"/>
          </p:cNvPicPr>
          <p:nvPr/>
        </p:nvPicPr>
        <p:blipFill>
          <a:blip r:embed="rId3"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166904" y="848859"/>
            <a:ext cx="6419366" cy="376110"/>
          </a:xfrm>
          <a:prstGeom prst="rect">
            <a:avLst/>
          </a:prstGeom>
        </p:spPr>
      </p:pic>
      <p:sp>
        <p:nvSpPr>
          <p:cNvPr id="3" name="TextBox 2">
            <a:extLst>
              <a:ext uri="{FF2B5EF4-FFF2-40B4-BE49-F238E27FC236}">
                <a16:creationId xmlns:a16="http://schemas.microsoft.com/office/drawing/2014/main" id="{9C6ABF71-6B2A-9B5B-17B8-AA7A163360B0}"/>
              </a:ext>
            </a:extLst>
          </p:cNvPr>
          <p:cNvSpPr txBox="1"/>
          <p:nvPr/>
        </p:nvSpPr>
        <p:spPr>
          <a:xfrm>
            <a:off x="2611670" y="1359600"/>
            <a:ext cx="184731" cy="369332"/>
          </a:xfrm>
          <a:prstGeom prst="rect">
            <a:avLst/>
          </a:prstGeom>
          <a:noFill/>
        </p:spPr>
        <p:txBody>
          <a:bodyPr wrap="none" rtlCol="0">
            <a:spAutoFit/>
          </a:bodyPr>
          <a:lstStyle/>
          <a:p>
            <a:endParaRPr lang="en-GB" dirty="0">
              <a:solidFill>
                <a:srgbClr val="FFC000"/>
              </a:solidFill>
            </a:endParaRPr>
          </a:p>
        </p:txBody>
      </p:sp>
      <p:sp>
        <p:nvSpPr>
          <p:cNvPr id="4" name="TextBox 3">
            <a:extLst>
              <a:ext uri="{FF2B5EF4-FFF2-40B4-BE49-F238E27FC236}">
                <a16:creationId xmlns:a16="http://schemas.microsoft.com/office/drawing/2014/main" id="{8B02235A-2A1A-53E4-AF5F-876639EDAC85}"/>
              </a:ext>
            </a:extLst>
          </p:cNvPr>
          <p:cNvSpPr txBox="1"/>
          <p:nvPr/>
        </p:nvSpPr>
        <p:spPr>
          <a:xfrm>
            <a:off x="780393" y="225882"/>
            <a:ext cx="4279287" cy="553998"/>
          </a:xfrm>
          <a:prstGeom prst="rect">
            <a:avLst/>
          </a:prstGeom>
          <a:noFill/>
        </p:spPr>
        <p:txBody>
          <a:bodyPr wrap="square" rtlCol="0">
            <a:spAutoFit/>
          </a:bodyPr>
          <a:lstStyle/>
          <a:p>
            <a:r>
              <a:rPr lang="en-US" sz="3000" dirty="0">
                <a:solidFill>
                  <a:schemeClr val="bg1"/>
                </a:solidFill>
                <a:latin typeface="+mj-lt"/>
              </a:rPr>
              <a:t>Black-tailed Godwit</a:t>
            </a:r>
            <a:endParaRPr lang="en-GB" sz="3000" dirty="0">
              <a:solidFill>
                <a:schemeClr val="bg1"/>
              </a:solidFill>
              <a:latin typeface="+mj-lt"/>
            </a:endParaRPr>
          </a:p>
        </p:txBody>
      </p:sp>
      <p:sp>
        <p:nvSpPr>
          <p:cNvPr id="8" name="TextBox 7">
            <a:extLst>
              <a:ext uri="{FF2B5EF4-FFF2-40B4-BE49-F238E27FC236}">
                <a16:creationId xmlns:a16="http://schemas.microsoft.com/office/drawing/2014/main" id="{4D79025A-308A-FC68-214E-60B03DCD8CC6}"/>
              </a:ext>
            </a:extLst>
          </p:cNvPr>
          <p:cNvSpPr txBox="1"/>
          <p:nvPr/>
        </p:nvSpPr>
        <p:spPr>
          <a:xfrm>
            <a:off x="1779569" y="1343417"/>
            <a:ext cx="3542190" cy="3785652"/>
          </a:xfrm>
          <a:prstGeom prst="rect">
            <a:avLst/>
          </a:prstGeom>
          <a:solidFill>
            <a:schemeClr val="tx1">
              <a:alpha val="57000"/>
            </a:schemeClr>
          </a:solidFill>
        </p:spPr>
        <p:txBody>
          <a:bodyPr wrap="square" rtlCol="0">
            <a:spAutoFit/>
          </a:bodyPr>
          <a:lstStyle/>
          <a:p>
            <a:pPr algn="ctr"/>
            <a:endParaRPr lang="en-US" sz="2400" dirty="0">
              <a:solidFill>
                <a:schemeClr val="bg1"/>
              </a:solidFill>
            </a:endParaRPr>
          </a:p>
          <a:p>
            <a:pPr algn="ctr"/>
            <a:endParaRPr lang="en-US" sz="2400" dirty="0">
              <a:solidFill>
                <a:schemeClr val="bg1"/>
              </a:solidFill>
            </a:endParaRPr>
          </a:p>
          <a:p>
            <a:pPr algn="ctr"/>
            <a:r>
              <a:rPr lang="en-US" sz="2400" dirty="0">
                <a:solidFill>
                  <a:schemeClr val="bg1"/>
                </a:solidFill>
              </a:rPr>
              <a:t>20% of 1058 sites lacked Protected Area coverage.</a:t>
            </a:r>
          </a:p>
          <a:p>
            <a:pPr algn="ctr"/>
            <a:endParaRPr lang="en-US" sz="2400" dirty="0">
              <a:solidFill>
                <a:schemeClr val="bg1"/>
              </a:solidFill>
            </a:endParaRPr>
          </a:p>
          <a:p>
            <a:pPr algn="ctr"/>
            <a:r>
              <a:rPr lang="en-US" sz="2400" dirty="0">
                <a:solidFill>
                  <a:schemeClr val="bg1"/>
                </a:solidFill>
              </a:rPr>
              <a:t>44% of bird relocations fell within Protected Areas</a:t>
            </a:r>
          </a:p>
          <a:p>
            <a:pPr algn="ctr"/>
            <a:endParaRPr lang="en-US" sz="2400" dirty="0">
              <a:solidFill>
                <a:schemeClr val="bg1"/>
              </a:solidFill>
            </a:endParaRPr>
          </a:p>
          <a:p>
            <a:pPr algn="ctr"/>
            <a:endParaRPr lang="en-US" sz="2400" dirty="0">
              <a:solidFill>
                <a:schemeClr val="bg1"/>
              </a:solidFill>
            </a:endParaRPr>
          </a:p>
          <a:p>
            <a:pPr algn="ctr"/>
            <a:endParaRPr lang="en-GB" sz="2400" dirty="0">
              <a:solidFill>
                <a:schemeClr val="bg1"/>
              </a:solidFill>
            </a:endParaRPr>
          </a:p>
        </p:txBody>
      </p:sp>
      <p:pic>
        <p:nvPicPr>
          <p:cNvPr id="5" name="Picture 4" descr="A map of the world&#10;&#10;Description automatically generated">
            <a:extLst>
              <a:ext uri="{FF2B5EF4-FFF2-40B4-BE49-F238E27FC236}">
                <a16:creationId xmlns:a16="http://schemas.microsoft.com/office/drawing/2014/main" id="{9B5D0CDD-13F3-95B7-F3AB-699FE941C04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7132323" y="-35502"/>
            <a:ext cx="5173332" cy="6920161"/>
          </a:xfrm>
          <a:prstGeom prst="rect">
            <a:avLst/>
          </a:prstGeom>
        </p:spPr>
      </p:pic>
      <p:grpSp>
        <p:nvGrpSpPr>
          <p:cNvPr id="37" name="Group 36">
            <a:extLst>
              <a:ext uri="{FF2B5EF4-FFF2-40B4-BE49-F238E27FC236}">
                <a16:creationId xmlns:a16="http://schemas.microsoft.com/office/drawing/2014/main" id="{650B565D-0AE5-423B-D6FD-984C20BF29F4}"/>
              </a:ext>
            </a:extLst>
          </p:cNvPr>
          <p:cNvGrpSpPr/>
          <p:nvPr/>
        </p:nvGrpSpPr>
        <p:grpSpPr>
          <a:xfrm>
            <a:off x="0" y="2226529"/>
            <a:ext cx="8822795" cy="4854073"/>
            <a:chOff x="-279139" y="2378929"/>
            <a:chExt cx="8822795" cy="4854073"/>
          </a:xfrm>
        </p:grpSpPr>
        <p:pic>
          <p:nvPicPr>
            <p:cNvPr id="15" name="Picture 14" descr="A bird standing in the grass&#10;&#10;Description automatically generated with medium confidence">
              <a:extLst>
                <a:ext uri="{FF2B5EF4-FFF2-40B4-BE49-F238E27FC236}">
                  <a16:creationId xmlns:a16="http://schemas.microsoft.com/office/drawing/2014/main" id="{C27990F7-47C3-76C5-F05B-60E3592CE597}"/>
                </a:ext>
              </a:extLst>
            </p:cNvPr>
            <p:cNvPicPr>
              <a:picLocks noChangeAspect="1"/>
            </p:cNvPicPr>
            <p:nvPr/>
          </p:nvPicPr>
          <p:blipFill>
            <a:blip r:embed="rId5" cstate="email">
              <a:extLst>
                <a:ext uri="{BEBA8EAE-BF5A-486C-A8C5-ECC9F3942E4B}">
                  <a14:imgProps xmlns:a14="http://schemas.microsoft.com/office/drawing/2010/main">
                    <a14:imgLayer r:embed="rId6">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Layer>
                  </a14:imgProps>
                </a:ext>
                <a:ext uri="{28A0092B-C50C-407E-A947-70E740481C1C}">
                  <a14:useLocalDpi xmlns:a14="http://schemas.microsoft.com/office/drawing/2010/main"/>
                </a:ext>
              </a:extLst>
            </a:blip>
            <a:stretch>
              <a:fillRect/>
            </a:stretch>
          </p:blipFill>
          <p:spPr>
            <a:xfrm>
              <a:off x="-279139" y="4586803"/>
              <a:ext cx="1779569" cy="2646199"/>
            </a:xfrm>
            <a:prstGeom prst="rect">
              <a:avLst/>
            </a:prstGeom>
          </p:spPr>
        </p:pic>
        <p:pic>
          <p:nvPicPr>
            <p:cNvPr id="31" name="Graphic 30" descr="Long grass decor">
              <a:extLst>
                <a:ext uri="{FF2B5EF4-FFF2-40B4-BE49-F238E27FC236}">
                  <a16:creationId xmlns:a16="http://schemas.microsoft.com/office/drawing/2014/main" id="{3334B955-B35E-B0C6-6CE5-C5C9B35FC519}"/>
                </a:ext>
              </a:extLst>
            </p:cNvPr>
            <p:cNvPicPr>
              <a:picLocks noChangeAspect="1"/>
            </p:cNvPicPr>
            <p:nvPr/>
          </p:nvPicPr>
          <p:blipFill>
            <a:blip>
              <a:extLst>
                <a:ext uri="{28A0092B-C50C-407E-A947-70E740481C1C}">
                  <a14:useLocalDpi xmlns:a14="http://schemas.microsoft.com/office/drawing/2010/main"/>
                </a:ext>
                <a:ext uri="{96DAC541-7B7A-43D3-8B79-37D633B846F1}">
                  <asvg:svgBlip xmlns:asvg="http://schemas.microsoft.com/office/drawing/2016/SVG/main" r:embed="rId7"/>
                </a:ext>
              </a:extLst>
            </a:blip>
            <a:stretch>
              <a:fillRect/>
            </a:stretch>
          </p:blipFill>
          <p:spPr>
            <a:xfrm>
              <a:off x="7714981" y="2378929"/>
              <a:ext cx="828675" cy="600075"/>
            </a:xfrm>
            <a:prstGeom prst="rect">
              <a:avLst/>
            </a:prstGeom>
          </p:spPr>
        </p:pic>
        <p:pic>
          <p:nvPicPr>
            <p:cNvPr id="33" name="Graphic 32" descr="Tulip with grass">
              <a:extLst>
                <a:ext uri="{FF2B5EF4-FFF2-40B4-BE49-F238E27FC236}">
                  <a16:creationId xmlns:a16="http://schemas.microsoft.com/office/drawing/2014/main" id="{654D9232-5BC0-AB51-3FE3-A6C678B624C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8236000" y="2400308"/>
              <a:ext cx="305275" cy="544799"/>
            </a:xfrm>
            <a:prstGeom prst="rect">
              <a:avLst/>
            </a:prstGeom>
          </p:spPr>
        </p:pic>
      </p:grpSp>
    </p:spTree>
    <p:extLst>
      <p:ext uri="{BB962C8B-B14F-4D97-AF65-F5344CB8AC3E}">
        <p14:creationId xmlns:p14="http://schemas.microsoft.com/office/powerpoint/2010/main" val="14719195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3758F-60D7-521D-0E04-716E4EEFBEAE}"/>
              </a:ext>
            </a:extLst>
          </p:cNvPr>
          <p:cNvSpPr>
            <a:spLocks noGrp="1"/>
          </p:cNvSpPr>
          <p:nvPr>
            <p:ph type="title"/>
          </p:nvPr>
        </p:nvSpPr>
        <p:spPr>
          <a:xfrm>
            <a:off x="392629" y="328900"/>
            <a:ext cx="11471556" cy="964911"/>
          </a:xfrm>
        </p:spPr>
        <p:txBody>
          <a:bodyPr>
            <a:normAutofit fontScale="90000"/>
          </a:bodyPr>
          <a:lstStyle/>
          <a:p>
            <a:pPr marL="0" indent="0">
              <a:buNone/>
            </a:pPr>
            <a:r>
              <a:rPr lang="en-US" sz="3200" b="1" dirty="0"/>
              <a:t>Network analysis can detect importance of sites missed by midwinter counts </a:t>
            </a:r>
          </a:p>
        </p:txBody>
      </p:sp>
      <p:sp>
        <p:nvSpPr>
          <p:cNvPr id="3" name="Content Placeholder 2">
            <a:extLst>
              <a:ext uri="{FF2B5EF4-FFF2-40B4-BE49-F238E27FC236}">
                <a16:creationId xmlns:a16="http://schemas.microsoft.com/office/drawing/2014/main" id="{F63FDFEE-CB23-C141-C073-55DD1B2F97F3}"/>
              </a:ext>
            </a:extLst>
          </p:cNvPr>
          <p:cNvSpPr>
            <a:spLocks noGrp="1"/>
          </p:cNvSpPr>
          <p:nvPr>
            <p:ph idx="1"/>
          </p:nvPr>
        </p:nvSpPr>
        <p:spPr>
          <a:xfrm>
            <a:off x="253358" y="1538710"/>
            <a:ext cx="12056398" cy="2569093"/>
          </a:xfrm>
        </p:spPr>
        <p:txBody>
          <a:bodyPr>
            <a:normAutofit/>
          </a:bodyPr>
          <a:lstStyle/>
          <a:p>
            <a:pPr marL="0" indent="0" algn="l">
              <a:buNone/>
            </a:pPr>
            <a:r>
              <a:rPr lang="en-GB" sz="2400" dirty="0">
                <a:solidFill>
                  <a:srgbClr val="000000"/>
                </a:solidFill>
              </a:rPr>
              <a:t>O</a:t>
            </a:r>
            <a:r>
              <a:rPr lang="en-GB" sz="2400" b="0" i="0" u="none" strike="noStrike" baseline="0" dirty="0">
                <a:solidFill>
                  <a:srgbClr val="000000"/>
                </a:solidFill>
              </a:rPr>
              <a:t>f the 34 top connectivity sites in godwit non-breeding countries 21 (62%) are either:</a:t>
            </a:r>
            <a:br>
              <a:rPr lang="en-GB" sz="2400" b="0" i="0" u="none" strike="noStrike" baseline="0" dirty="0">
                <a:solidFill>
                  <a:srgbClr val="000000"/>
                </a:solidFill>
              </a:rPr>
            </a:br>
            <a:r>
              <a:rPr lang="en-GB" sz="2400" b="0" i="0" u="none" strike="noStrike" baseline="0" dirty="0">
                <a:solidFill>
                  <a:srgbClr val="000000"/>
                </a:solidFill>
              </a:rPr>
              <a:t>- outside the top 34 sites in terms of maximum mid-winter counts since 1990 or </a:t>
            </a:r>
            <a:br>
              <a:rPr lang="en-GB" sz="2400" b="0" i="0" u="none" strike="noStrike" baseline="0" dirty="0">
                <a:solidFill>
                  <a:srgbClr val="000000"/>
                </a:solidFill>
              </a:rPr>
            </a:br>
            <a:r>
              <a:rPr lang="en-GB" sz="2400" b="0" i="0" u="none" strike="noStrike" baseline="0" dirty="0">
                <a:solidFill>
                  <a:srgbClr val="000000"/>
                </a:solidFill>
              </a:rPr>
              <a:t>- lack count information entirely.</a:t>
            </a:r>
            <a:r>
              <a:rPr lang="en-GB" sz="2400" dirty="0"/>
              <a:t> </a:t>
            </a:r>
          </a:p>
          <a:p>
            <a:endParaRPr lang="en-GB" sz="2000" dirty="0"/>
          </a:p>
        </p:txBody>
      </p:sp>
      <p:pic>
        <p:nvPicPr>
          <p:cNvPr id="7" name="Picture 6" descr="A bird standing in the grass&#10;&#10;Description automatically generated with medium confidence">
            <a:extLst>
              <a:ext uri="{FF2B5EF4-FFF2-40B4-BE49-F238E27FC236}">
                <a16:creationId xmlns:a16="http://schemas.microsoft.com/office/drawing/2014/main" id="{682DE83A-0345-4C7E-6539-C1BA4F9AAD24}"/>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52489" y="6032500"/>
            <a:ext cx="669002" cy="994799"/>
          </a:xfrm>
          <a:prstGeom prst="rect">
            <a:avLst/>
          </a:prstGeom>
        </p:spPr>
      </p:pic>
      <p:pic>
        <p:nvPicPr>
          <p:cNvPr id="8" name="Graphic 7" descr="Long grass decor">
            <a:extLst>
              <a:ext uri="{FF2B5EF4-FFF2-40B4-BE49-F238E27FC236}">
                <a16:creationId xmlns:a16="http://schemas.microsoft.com/office/drawing/2014/main" id="{845AE155-5373-073F-EE30-A5FF545DF15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86195" y="6487400"/>
            <a:ext cx="562712" cy="407481"/>
          </a:xfrm>
          <a:prstGeom prst="rect">
            <a:avLst/>
          </a:prstGeom>
        </p:spPr>
      </p:pic>
      <p:pic>
        <p:nvPicPr>
          <p:cNvPr id="9" name="Graphic 8" descr="Tulip with grass">
            <a:extLst>
              <a:ext uri="{FF2B5EF4-FFF2-40B4-BE49-F238E27FC236}">
                <a16:creationId xmlns:a16="http://schemas.microsoft.com/office/drawing/2014/main" id="{9987832E-6C4D-0302-9732-202C724B1B0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30902" y="6491039"/>
            <a:ext cx="207297" cy="369946"/>
          </a:xfrm>
          <a:prstGeom prst="rect">
            <a:avLst/>
          </a:prstGeom>
        </p:spPr>
      </p:pic>
      <p:pic>
        <p:nvPicPr>
          <p:cNvPr id="10" name="Picture 9" descr="A bird standing in the grass&#10;&#10;Description automatically generated with medium confidence">
            <a:extLst>
              <a:ext uri="{FF2B5EF4-FFF2-40B4-BE49-F238E27FC236}">
                <a16:creationId xmlns:a16="http://schemas.microsoft.com/office/drawing/2014/main" id="{BC5641AD-7163-4B27-9793-7BBF064D2A60}"/>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525476" y="6008688"/>
            <a:ext cx="669002" cy="994799"/>
          </a:xfrm>
          <a:prstGeom prst="rect">
            <a:avLst/>
          </a:prstGeom>
        </p:spPr>
      </p:pic>
      <p:pic>
        <p:nvPicPr>
          <p:cNvPr id="11" name="Graphic 10" descr="Long grass decor">
            <a:extLst>
              <a:ext uri="{FF2B5EF4-FFF2-40B4-BE49-F238E27FC236}">
                <a16:creationId xmlns:a16="http://schemas.microsoft.com/office/drawing/2014/main" id="{34A73EDD-0523-AD5D-D5C1-27EFC2EF6E1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59182" y="6463588"/>
            <a:ext cx="562712" cy="407481"/>
          </a:xfrm>
          <a:prstGeom prst="rect">
            <a:avLst/>
          </a:prstGeom>
        </p:spPr>
      </p:pic>
      <p:pic>
        <p:nvPicPr>
          <p:cNvPr id="12" name="Graphic 11" descr="Tulip with grass">
            <a:extLst>
              <a:ext uri="{FF2B5EF4-FFF2-40B4-BE49-F238E27FC236}">
                <a16:creationId xmlns:a16="http://schemas.microsoft.com/office/drawing/2014/main" id="{DAA30420-F732-FA7E-44E4-5AA53FBC763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03889" y="6467227"/>
            <a:ext cx="207297" cy="369946"/>
          </a:xfrm>
          <a:prstGeom prst="rect">
            <a:avLst/>
          </a:prstGeom>
        </p:spPr>
      </p:pic>
      <p:pic>
        <p:nvPicPr>
          <p:cNvPr id="19" name="Picture 18" descr="A bird standing in the grass&#10;&#10;Description automatically generated with medium confidence">
            <a:extLst>
              <a:ext uri="{FF2B5EF4-FFF2-40B4-BE49-F238E27FC236}">
                <a16:creationId xmlns:a16="http://schemas.microsoft.com/office/drawing/2014/main" id="{591BB52F-E58D-551C-343E-B52705067104}"/>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160405" y="6021005"/>
            <a:ext cx="669002" cy="994799"/>
          </a:xfrm>
          <a:prstGeom prst="rect">
            <a:avLst/>
          </a:prstGeom>
        </p:spPr>
      </p:pic>
      <p:pic>
        <p:nvPicPr>
          <p:cNvPr id="20" name="Graphic 19" descr="Long grass decor">
            <a:extLst>
              <a:ext uri="{FF2B5EF4-FFF2-40B4-BE49-F238E27FC236}">
                <a16:creationId xmlns:a16="http://schemas.microsoft.com/office/drawing/2014/main" id="{261A0BF1-064D-B2B2-9990-76B3855B420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294111" y="6475905"/>
            <a:ext cx="562712" cy="407481"/>
          </a:xfrm>
          <a:prstGeom prst="rect">
            <a:avLst/>
          </a:prstGeom>
        </p:spPr>
      </p:pic>
      <p:pic>
        <p:nvPicPr>
          <p:cNvPr id="21" name="Graphic 20" descr="Tulip with grass">
            <a:extLst>
              <a:ext uri="{FF2B5EF4-FFF2-40B4-BE49-F238E27FC236}">
                <a16:creationId xmlns:a16="http://schemas.microsoft.com/office/drawing/2014/main" id="{FDA78904-4607-C6C5-953C-FDE8CA38D2F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738818" y="6479544"/>
            <a:ext cx="207297" cy="369946"/>
          </a:xfrm>
          <a:prstGeom prst="rect">
            <a:avLst/>
          </a:prstGeom>
        </p:spPr>
      </p:pic>
      <p:pic>
        <p:nvPicPr>
          <p:cNvPr id="22" name="Picture 21" descr="A bird standing in the grass&#10;&#10;Description automatically generated with medium confidence">
            <a:extLst>
              <a:ext uri="{FF2B5EF4-FFF2-40B4-BE49-F238E27FC236}">
                <a16:creationId xmlns:a16="http://schemas.microsoft.com/office/drawing/2014/main" id="{0C770B00-2320-A6F7-C67C-591DD5F781C6}"/>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633392" y="5997193"/>
            <a:ext cx="669002" cy="994799"/>
          </a:xfrm>
          <a:prstGeom prst="rect">
            <a:avLst/>
          </a:prstGeom>
        </p:spPr>
      </p:pic>
      <p:pic>
        <p:nvPicPr>
          <p:cNvPr id="23" name="Graphic 22" descr="Long grass decor">
            <a:extLst>
              <a:ext uri="{FF2B5EF4-FFF2-40B4-BE49-F238E27FC236}">
                <a16:creationId xmlns:a16="http://schemas.microsoft.com/office/drawing/2014/main" id="{28202E97-B01D-1AAA-9152-545BCA73E5C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767098" y="6452093"/>
            <a:ext cx="562712" cy="407481"/>
          </a:xfrm>
          <a:prstGeom prst="rect">
            <a:avLst/>
          </a:prstGeom>
        </p:spPr>
      </p:pic>
      <p:pic>
        <p:nvPicPr>
          <p:cNvPr id="24" name="Graphic 23" descr="Tulip with grass">
            <a:extLst>
              <a:ext uri="{FF2B5EF4-FFF2-40B4-BE49-F238E27FC236}">
                <a16:creationId xmlns:a16="http://schemas.microsoft.com/office/drawing/2014/main" id="{E6C7A40E-54B2-FD17-C114-B57C70D5F0C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211805" y="6455732"/>
            <a:ext cx="207297" cy="369946"/>
          </a:xfrm>
          <a:prstGeom prst="rect">
            <a:avLst/>
          </a:prstGeom>
        </p:spPr>
      </p:pic>
      <p:pic>
        <p:nvPicPr>
          <p:cNvPr id="25" name="Picture 24" descr="A bird standing in the grass&#10;&#10;Description automatically generated with medium confidence">
            <a:extLst>
              <a:ext uri="{FF2B5EF4-FFF2-40B4-BE49-F238E27FC236}">
                <a16:creationId xmlns:a16="http://schemas.microsoft.com/office/drawing/2014/main" id="{2B7E6D65-326A-91F4-5B6C-0FF66ED67B05}"/>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2265520" y="6010327"/>
            <a:ext cx="669002" cy="994799"/>
          </a:xfrm>
          <a:prstGeom prst="rect">
            <a:avLst/>
          </a:prstGeom>
        </p:spPr>
      </p:pic>
      <p:pic>
        <p:nvPicPr>
          <p:cNvPr id="26" name="Graphic 25" descr="Long grass decor">
            <a:extLst>
              <a:ext uri="{FF2B5EF4-FFF2-40B4-BE49-F238E27FC236}">
                <a16:creationId xmlns:a16="http://schemas.microsoft.com/office/drawing/2014/main" id="{AD797177-B6C4-E8A5-A521-CBC23613FE1B}"/>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399226" y="6465227"/>
            <a:ext cx="562712" cy="407481"/>
          </a:xfrm>
          <a:prstGeom prst="rect">
            <a:avLst/>
          </a:prstGeom>
        </p:spPr>
      </p:pic>
      <p:pic>
        <p:nvPicPr>
          <p:cNvPr id="27" name="Graphic 26" descr="Tulip with grass">
            <a:extLst>
              <a:ext uri="{FF2B5EF4-FFF2-40B4-BE49-F238E27FC236}">
                <a16:creationId xmlns:a16="http://schemas.microsoft.com/office/drawing/2014/main" id="{5F466421-9433-89E7-83CC-6C276BB8342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2843933" y="6468866"/>
            <a:ext cx="207297" cy="369946"/>
          </a:xfrm>
          <a:prstGeom prst="rect">
            <a:avLst/>
          </a:prstGeom>
        </p:spPr>
      </p:pic>
      <p:pic>
        <p:nvPicPr>
          <p:cNvPr id="28" name="Picture 27" descr="A bird standing in the grass&#10;&#10;Description automatically generated with medium confidence">
            <a:extLst>
              <a:ext uri="{FF2B5EF4-FFF2-40B4-BE49-F238E27FC236}">
                <a16:creationId xmlns:a16="http://schemas.microsoft.com/office/drawing/2014/main" id="{F60F68F1-F00A-102C-3555-102CCACC88D3}"/>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2738507" y="5986515"/>
            <a:ext cx="669002" cy="994799"/>
          </a:xfrm>
          <a:prstGeom prst="rect">
            <a:avLst/>
          </a:prstGeom>
        </p:spPr>
      </p:pic>
      <p:pic>
        <p:nvPicPr>
          <p:cNvPr id="29" name="Graphic 28" descr="Long grass decor">
            <a:extLst>
              <a:ext uri="{FF2B5EF4-FFF2-40B4-BE49-F238E27FC236}">
                <a16:creationId xmlns:a16="http://schemas.microsoft.com/office/drawing/2014/main" id="{D474C9E3-29B6-89BE-9A13-E23BACB31E9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2872213" y="6441415"/>
            <a:ext cx="562712" cy="407481"/>
          </a:xfrm>
          <a:prstGeom prst="rect">
            <a:avLst/>
          </a:prstGeom>
        </p:spPr>
      </p:pic>
      <p:pic>
        <p:nvPicPr>
          <p:cNvPr id="30" name="Graphic 29" descr="Tulip with grass">
            <a:extLst>
              <a:ext uri="{FF2B5EF4-FFF2-40B4-BE49-F238E27FC236}">
                <a16:creationId xmlns:a16="http://schemas.microsoft.com/office/drawing/2014/main" id="{0252FE23-CFB3-B478-609D-3315D59FF46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316920" y="6445054"/>
            <a:ext cx="207297" cy="369946"/>
          </a:xfrm>
          <a:prstGeom prst="rect">
            <a:avLst/>
          </a:prstGeom>
        </p:spPr>
      </p:pic>
      <p:pic>
        <p:nvPicPr>
          <p:cNvPr id="31" name="Picture 30" descr="A bird standing in the grass&#10;&#10;Description automatically generated with medium confidence">
            <a:extLst>
              <a:ext uri="{FF2B5EF4-FFF2-40B4-BE49-F238E27FC236}">
                <a16:creationId xmlns:a16="http://schemas.microsoft.com/office/drawing/2014/main" id="{61228CFB-3D5A-0845-B4ED-AE564B8B81FA}"/>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3378003" y="6019430"/>
            <a:ext cx="669002" cy="994799"/>
          </a:xfrm>
          <a:prstGeom prst="rect">
            <a:avLst/>
          </a:prstGeom>
        </p:spPr>
      </p:pic>
      <p:pic>
        <p:nvPicPr>
          <p:cNvPr id="32" name="Graphic 31" descr="Long grass decor">
            <a:extLst>
              <a:ext uri="{FF2B5EF4-FFF2-40B4-BE49-F238E27FC236}">
                <a16:creationId xmlns:a16="http://schemas.microsoft.com/office/drawing/2014/main" id="{50AE5075-34C5-F88E-DAC1-CB0BBC7FC6EE}"/>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511709" y="6474330"/>
            <a:ext cx="562712" cy="407481"/>
          </a:xfrm>
          <a:prstGeom prst="rect">
            <a:avLst/>
          </a:prstGeom>
        </p:spPr>
      </p:pic>
      <p:pic>
        <p:nvPicPr>
          <p:cNvPr id="33" name="Graphic 32" descr="Tulip with grass">
            <a:extLst>
              <a:ext uri="{FF2B5EF4-FFF2-40B4-BE49-F238E27FC236}">
                <a16:creationId xmlns:a16="http://schemas.microsoft.com/office/drawing/2014/main" id="{EA51CAD8-3D74-4508-3B1F-464873062D0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956416" y="6477969"/>
            <a:ext cx="207297" cy="369946"/>
          </a:xfrm>
          <a:prstGeom prst="rect">
            <a:avLst/>
          </a:prstGeom>
        </p:spPr>
      </p:pic>
      <p:pic>
        <p:nvPicPr>
          <p:cNvPr id="34" name="Picture 33" descr="A bird standing in the grass&#10;&#10;Description automatically generated with medium confidence">
            <a:extLst>
              <a:ext uri="{FF2B5EF4-FFF2-40B4-BE49-F238E27FC236}">
                <a16:creationId xmlns:a16="http://schemas.microsoft.com/office/drawing/2014/main" id="{EEFE2E31-D3D5-EEBC-18A7-53E9F73C02F1}"/>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3850990" y="5995618"/>
            <a:ext cx="669002" cy="994799"/>
          </a:xfrm>
          <a:prstGeom prst="rect">
            <a:avLst/>
          </a:prstGeom>
        </p:spPr>
      </p:pic>
      <p:pic>
        <p:nvPicPr>
          <p:cNvPr id="35" name="Graphic 34" descr="Long grass decor">
            <a:extLst>
              <a:ext uri="{FF2B5EF4-FFF2-40B4-BE49-F238E27FC236}">
                <a16:creationId xmlns:a16="http://schemas.microsoft.com/office/drawing/2014/main" id="{3A7B25B6-3115-D053-0DC9-E948874F792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3984696" y="6450518"/>
            <a:ext cx="562712" cy="407481"/>
          </a:xfrm>
          <a:prstGeom prst="rect">
            <a:avLst/>
          </a:prstGeom>
        </p:spPr>
      </p:pic>
      <p:pic>
        <p:nvPicPr>
          <p:cNvPr id="36" name="Graphic 35" descr="Tulip with grass">
            <a:extLst>
              <a:ext uri="{FF2B5EF4-FFF2-40B4-BE49-F238E27FC236}">
                <a16:creationId xmlns:a16="http://schemas.microsoft.com/office/drawing/2014/main" id="{564D14C7-08A8-B200-1AA5-3027917BCA8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4429403" y="6454157"/>
            <a:ext cx="207297" cy="369946"/>
          </a:xfrm>
          <a:prstGeom prst="rect">
            <a:avLst/>
          </a:prstGeom>
        </p:spPr>
      </p:pic>
      <p:pic>
        <p:nvPicPr>
          <p:cNvPr id="37" name="Picture 36" descr="A bird standing in the grass&#10;&#10;Description automatically generated with medium confidence">
            <a:extLst>
              <a:ext uri="{FF2B5EF4-FFF2-40B4-BE49-F238E27FC236}">
                <a16:creationId xmlns:a16="http://schemas.microsoft.com/office/drawing/2014/main" id="{08B35E78-87D1-7D5C-EB1E-4D9310B2B745}"/>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4497345" y="6010327"/>
            <a:ext cx="669002" cy="994799"/>
          </a:xfrm>
          <a:prstGeom prst="rect">
            <a:avLst/>
          </a:prstGeom>
        </p:spPr>
      </p:pic>
      <p:pic>
        <p:nvPicPr>
          <p:cNvPr id="38" name="Graphic 37" descr="Long grass decor">
            <a:extLst>
              <a:ext uri="{FF2B5EF4-FFF2-40B4-BE49-F238E27FC236}">
                <a16:creationId xmlns:a16="http://schemas.microsoft.com/office/drawing/2014/main" id="{976D9668-FF4A-7760-BEB0-18A917AD5F27}"/>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4631051" y="6465227"/>
            <a:ext cx="562712" cy="407481"/>
          </a:xfrm>
          <a:prstGeom prst="rect">
            <a:avLst/>
          </a:prstGeom>
        </p:spPr>
      </p:pic>
      <p:pic>
        <p:nvPicPr>
          <p:cNvPr id="39" name="Graphic 38" descr="Tulip with grass">
            <a:extLst>
              <a:ext uri="{FF2B5EF4-FFF2-40B4-BE49-F238E27FC236}">
                <a16:creationId xmlns:a16="http://schemas.microsoft.com/office/drawing/2014/main" id="{779059D8-0748-A0BF-3FB1-BF0A7358154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075758" y="6468866"/>
            <a:ext cx="207297" cy="369946"/>
          </a:xfrm>
          <a:prstGeom prst="rect">
            <a:avLst/>
          </a:prstGeom>
        </p:spPr>
      </p:pic>
      <p:pic>
        <p:nvPicPr>
          <p:cNvPr id="40" name="Picture 39" descr="A bird standing in the grass&#10;&#10;Description automatically generated with medium confidence">
            <a:extLst>
              <a:ext uri="{FF2B5EF4-FFF2-40B4-BE49-F238E27FC236}">
                <a16:creationId xmlns:a16="http://schemas.microsoft.com/office/drawing/2014/main" id="{489CFF22-43E8-F86B-D0BE-04DAE601C653}"/>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4970332" y="5986515"/>
            <a:ext cx="669002" cy="994799"/>
          </a:xfrm>
          <a:prstGeom prst="rect">
            <a:avLst/>
          </a:prstGeom>
        </p:spPr>
      </p:pic>
      <p:pic>
        <p:nvPicPr>
          <p:cNvPr id="41" name="Graphic 40" descr="Long grass decor">
            <a:extLst>
              <a:ext uri="{FF2B5EF4-FFF2-40B4-BE49-F238E27FC236}">
                <a16:creationId xmlns:a16="http://schemas.microsoft.com/office/drawing/2014/main" id="{FDF98C6B-91E2-962D-B33C-6245D51F046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104038" y="6441415"/>
            <a:ext cx="562712" cy="407481"/>
          </a:xfrm>
          <a:prstGeom prst="rect">
            <a:avLst/>
          </a:prstGeom>
        </p:spPr>
      </p:pic>
      <p:pic>
        <p:nvPicPr>
          <p:cNvPr id="42" name="Graphic 41" descr="Tulip with grass">
            <a:extLst>
              <a:ext uri="{FF2B5EF4-FFF2-40B4-BE49-F238E27FC236}">
                <a16:creationId xmlns:a16="http://schemas.microsoft.com/office/drawing/2014/main" id="{B8677FDE-024B-37A3-3E41-E85122250EA3}"/>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548745" y="6445054"/>
            <a:ext cx="207297" cy="369946"/>
          </a:xfrm>
          <a:prstGeom prst="rect">
            <a:avLst/>
          </a:prstGeom>
        </p:spPr>
      </p:pic>
      <p:pic>
        <p:nvPicPr>
          <p:cNvPr id="43" name="Picture 42" descr="A bird standing in the grass&#10;&#10;Description automatically generated with medium confidence">
            <a:extLst>
              <a:ext uri="{FF2B5EF4-FFF2-40B4-BE49-F238E27FC236}">
                <a16:creationId xmlns:a16="http://schemas.microsoft.com/office/drawing/2014/main" id="{5224DE8C-F85D-59BA-17E8-5806776D143D}"/>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5646129" y="6009345"/>
            <a:ext cx="669002" cy="994799"/>
          </a:xfrm>
          <a:prstGeom prst="rect">
            <a:avLst/>
          </a:prstGeom>
        </p:spPr>
      </p:pic>
      <p:pic>
        <p:nvPicPr>
          <p:cNvPr id="44" name="Graphic 43" descr="Long grass decor">
            <a:extLst>
              <a:ext uri="{FF2B5EF4-FFF2-40B4-BE49-F238E27FC236}">
                <a16:creationId xmlns:a16="http://schemas.microsoft.com/office/drawing/2014/main" id="{D87EA63E-AF35-0F89-5AAA-661CBE4BDAE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779835" y="6464245"/>
            <a:ext cx="562712" cy="407481"/>
          </a:xfrm>
          <a:prstGeom prst="rect">
            <a:avLst/>
          </a:prstGeom>
        </p:spPr>
      </p:pic>
      <p:pic>
        <p:nvPicPr>
          <p:cNvPr id="45" name="Graphic 44" descr="Tulip with grass">
            <a:extLst>
              <a:ext uri="{FF2B5EF4-FFF2-40B4-BE49-F238E27FC236}">
                <a16:creationId xmlns:a16="http://schemas.microsoft.com/office/drawing/2014/main" id="{2321E6A2-44C0-E424-FB3D-3C2CC828014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224542" y="6467884"/>
            <a:ext cx="207297" cy="369946"/>
          </a:xfrm>
          <a:prstGeom prst="rect">
            <a:avLst/>
          </a:prstGeom>
        </p:spPr>
      </p:pic>
      <p:pic>
        <p:nvPicPr>
          <p:cNvPr id="46" name="Picture 45" descr="A bird standing in the grass&#10;&#10;Description automatically generated with medium confidence">
            <a:extLst>
              <a:ext uri="{FF2B5EF4-FFF2-40B4-BE49-F238E27FC236}">
                <a16:creationId xmlns:a16="http://schemas.microsoft.com/office/drawing/2014/main" id="{70F4EA8E-D301-EE3C-ABB7-18D0DA31BE2A}"/>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119116" y="5985533"/>
            <a:ext cx="669002" cy="994799"/>
          </a:xfrm>
          <a:prstGeom prst="rect">
            <a:avLst/>
          </a:prstGeom>
        </p:spPr>
      </p:pic>
      <p:pic>
        <p:nvPicPr>
          <p:cNvPr id="47" name="Graphic 46" descr="Long grass decor">
            <a:extLst>
              <a:ext uri="{FF2B5EF4-FFF2-40B4-BE49-F238E27FC236}">
                <a16:creationId xmlns:a16="http://schemas.microsoft.com/office/drawing/2014/main" id="{E787400F-9736-0F65-4DC9-786ADE41457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252822" y="6440433"/>
            <a:ext cx="562712" cy="407481"/>
          </a:xfrm>
          <a:prstGeom prst="rect">
            <a:avLst/>
          </a:prstGeom>
        </p:spPr>
      </p:pic>
      <p:pic>
        <p:nvPicPr>
          <p:cNvPr id="48" name="Graphic 47" descr="Tulip with grass">
            <a:extLst>
              <a:ext uri="{FF2B5EF4-FFF2-40B4-BE49-F238E27FC236}">
                <a16:creationId xmlns:a16="http://schemas.microsoft.com/office/drawing/2014/main" id="{768136C3-0F4B-C872-2A17-069576D80AB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6719280" y="6514790"/>
            <a:ext cx="207297" cy="369946"/>
          </a:xfrm>
          <a:prstGeom prst="rect">
            <a:avLst/>
          </a:prstGeom>
        </p:spPr>
      </p:pic>
      <p:pic>
        <p:nvPicPr>
          <p:cNvPr id="91" name="Picture 90" descr="A bird standing in the grass&#10;&#10;Description automatically generated with medium confidence">
            <a:extLst>
              <a:ext uri="{FF2B5EF4-FFF2-40B4-BE49-F238E27FC236}">
                <a16:creationId xmlns:a16="http://schemas.microsoft.com/office/drawing/2014/main" id="{126C5A96-ED85-A56B-385A-828F04744002}"/>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6803738" y="6019430"/>
            <a:ext cx="669002" cy="994799"/>
          </a:xfrm>
          <a:prstGeom prst="rect">
            <a:avLst/>
          </a:prstGeom>
        </p:spPr>
      </p:pic>
      <p:pic>
        <p:nvPicPr>
          <p:cNvPr id="92" name="Graphic 91" descr="Long grass decor">
            <a:extLst>
              <a:ext uri="{FF2B5EF4-FFF2-40B4-BE49-F238E27FC236}">
                <a16:creationId xmlns:a16="http://schemas.microsoft.com/office/drawing/2014/main" id="{A88F6F11-895F-0075-65AA-66344104389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6937444" y="6474330"/>
            <a:ext cx="562712" cy="407481"/>
          </a:xfrm>
          <a:prstGeom prst="rect">
            <a:avLst/>
          </a:prstGeom>
        </p:spPr>
      </p:pic>
      <p:pic>
        <p:nvPicPr>
          <p:cNvPr id="93" name="Graphic 92" descr="Tulip with grass">
            <a:extLst>
              <a:ext uri="{FF2B5EF4-FFF2-40B4-BE49-F238E27FC236}">
                <a16:creationId xmlns:a16="http://schemas.microsoft.com/office/drawing/2014/main" id="{2A9FAD33-E2B7-6FDA-75B1-99CB14F51A4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382151" y="6477969"/>
            <a:ext cx="207297" cy="369946"/>
          </a:xfrm>
          <a:prstGeom prst="rect">
            <a:avLst/>
          </a:prstGeom>
        </p:spPr>
      </p:pic>
      <p:pic>
        <p:nvPicPr>
          <p:cNvPr id="94" name="Picture 93" descr="A bird standing in the grass&#10;&#10;Description automatically generated with medium confidence">
            <a:extLst>
              <a:ext uri="{FF2B5EF4-FFF2-40B4-BE49-F238E27FC236}">
                <a16:creationId xmlns:a16="http://schemas.microsoft.com/office/drawing/2014/main" id="{EE3F0A4C-B416-AF2F-4728-4741F54BE0E8}"/>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7276725" y="5995618"/>
            <a:ext cx="669002" cy="994799"/>
          </a:xfrm>
          <a:prstGeom prst="rect">
            <a:avLst/>
          </a:prstGeom>
        </p:spPr>
      </p:pic>
      <p:pic>
        <p:nvPicPr>
          <p:cNvPr id="95" name="Graphic 94" descr="Long grass decor">
            <a:extLst>
              <a:ext uri="{FF2B5EF4-FFF2-40B4-BE49-F238E27FC236}">
                <a16:creationId xmlns:a16="http://schemas.microsoft.com/office/drawing/2014/main" id="{146A6833-5BE3-8C3D-764D-B55BA777F78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7410431" y="6450518"/>
            <a:ext cx="562712" cy="407481"/>
          </a:xfrm>
          <a:prstGeom prst="rect">
            <a:avLst/>
          </a:prstGeom>
        </p:spPr>
      </p:pic>
      <p:pic>
        <p:nvPicPr>
          <p:cNvPr id="96" name="Graphic 95" descr="Tulip with grass">
            <a:extLst>
              <a:ext uri="{FF2B5EF4-FFF2-40B4-BE49-F238E27FC236}">
                <a16:creationId xmlns:a16="http://schemas.microsoft.com/office/drawing/2014/main" id="{BEB8FD61-F10C-6501-E6EA-4DDF5B53C1C5}"/>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855138" y="6454157"/>
            <a:ext cx="207297" cy="369946"/>
          </a:xfrm>
          <a:prstGeom prst="rect">
            <a:avLst/>
          </a:prstGeom>
        </p:spPr>
      </p:pic>
      <p:pic>
        <p:nvPicPr>
          <p:cNvPr id="97" name="Picture 96" descr="A bird standing in the grass&#10;&#10;Description automatically generated with medium confidence">
            <a:extLst>
              <a:ext uri="{FF2B5EF4-FFF2-40B4-BE49-F238E27FC236}">
                <a16:creationId xmlns:a16="http://schemas.microsoft.com/office/drawing/2014/main" id="{497706F8-F700-B55D-3CEA-EA59B794A7C7}"/>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7925500" y="6027225"/>
            <a:ext cx="669002" cy="994799"/>
          </a:xfrm>
          <a:prstGeom prst="rect">
            <a:avLst/>
          </a:prstGeom>
        </p:spPr>
      </p:pic>
      <p:pic>
        <p:nvPicPr>
          <p:cNvPr id="98" name="Graphic 97" descr="Long grass decor">
            <a:extLst>
              <a:ext uri="{FF2B5EF4-FFF2-40B4-BE49-F238E27FC236}">
                <a16:creationId xmlns:a16="http://schemas.microsoft.com/office/drawing/2014/main" id="{FD892E2B-EF1B-8E41-4D62-21CD7921534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059206" y="6482125"/>
            <a:ext cx="562712" cy="407481"/>
          </a:xfrm>
          <a:prstGeom prst="rect">
            <a:avLst/>
          </a:prstGeom>
        </p:spPr>
      </p:pic>
      <p:pic>
        <p:nvPicPr>
          <p:cNvPr id="99" name="Graphic 98" descr="Tulip with grass">
            <a:extLst>
              <a:ext uri="{FF2B5EF4-FFF2-40B4-BE49-F238E27FC236}">
                <a16:creationId xmlns:a16="http://schemas.microsoft.com/office/drawing/2014/main" id="{11E54905-DE89-2BF4-E0B8-2C5097E61658}"/>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503913" y="6485764"/>
            <a:ext cx="207297" cy="369946"/>
          </a:xfrm>
          <a:prstGeom prst="rect">
            <a:avLst/>
          </a:prstGeom>
        </p:spPr>
      </p:pic>
      <p:pic>
        <p:nvPicPr>
          <p:cNvPr id="100" name="Picture 99" descr="A bird standing in the grass&#10;&#10;Description automatically generated with medium confidence">
            <a:extLst>
              <a:ext uri="{FF2B5EF4-FFF2-40B4-BE49-F238E27FC236}">
                <a16:creationId xmlns:a16="http://schemas.microsoft.com/office/drawing/2014/main" id="{58B4BE77-E656-8AA6-4A55-91028A46678C}"/>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8398487" y="6003413"/>
            <a:ext cx="669002" cy="994799"/>
          </a:xfrm>
          <a:prstGeom prst="rect">
            <a:avLst/>
          </a:prstGeom>
        </p:spPr>
      </p:pic>
      <p:pic>
        <p:nvPicPr>
          <p:cNvPr id="101" name="Graphic 100" descr="Long grass decor">
            <a:extLst>
              <a:ext uri="{FF2B5EF4-FFF2-40B4-BE49-F238E27FC236}">
                <a16:creationId xmlns:a16="http://schemas.microsoft.com/office/drawing/2014/main" id="{C4DF34E8-C10A-4B38-CA08-25DBABD89D86}"/>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8532193" y="6458313"/>
            <a:ext cx="562712" cy="407481"/>
          </a:xfrm>
          <a:prstGeom prst="rect">
            <a:avLst/>
          </a:prstGeom>
        </p:spPr>
      </p:pic>
      <p:pic>
        <p:nvPicPr>
          <p:cNvPr id="102" name="Graphic 101" descr="Tulip with grass">
            <a:extLst>
              <a:ext uri="{FF2B5EF4-FFF2-40B4-BE49-F238E27FC236}">
                <a16:creationId xmlns:a16="http://schemas.microsoft.com/office/drawing/2014/main" id="{1E532D42-2B1B-2FE7-FFF0-EF05388D37D9}"/>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8976900" y="6461952"/>
            <a:ext cx="207297" cy="369946"/>
          </a:xfrm>
          <a:prstGeom prst="rect">
            <a:avLst/>
          </a:prstGeom>
        </p:spPr>
      </p:pic>
      <p:pic>
        <p:nvPicPr>
          <p:cNvPr id="103" name="Picture 102" descr="A bird standing in the grass&#10;&#10;Description automatically generated with medium confidence">
            <a:extLst>
              <a:ext uri="{FF2B5EF4-FFF2-40B4-BE49-F238E27FC236}">
                <a16:creationId xmlns:a16="http://schemas.microsoft.com/office/drawing/2014/main" id="{734C0B66-108D-D04E-35CA-B115859A5FE5}"/>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9051499" y="6019430"/>
            <a:ext cx="669002" cy="994799"/>
          </a:xfrm>
          <a:prstGeom prst="rect">
            <a:avLst/>
          </a:prstGeom>
        </p:spPr>
      </p:pic>
      <p:pic>
        <p:nvPicPr>
          <p:cNvPr id="104" name="Graphic 103" descr="Long grass decor">
            <a:extLst>
              <a:ext uri="{FF2B5EF4-FFF2-40B4-BE49-F238E27FC236}">
                <a16:creationId xmlns:a16="http://schemas.microsoft.com/office/drawing/2014/main" id="{1A474002-34CE-A9CB-4BA0-3CA6F5C1BEB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185205" y="6474330"/>
            <a:ext cx="562712" cy="407481"/>
          </a:xfrm>
          <a:prstGeom prst="rect">
            <a:avLst/>
          </a:prstGeom>
        </p:spPr>
      </p:pic>
      <p:pic>
        <p:nvPicPr>
          <p:cNvPr id="105" name="Graphic 104" descr="Tulip with grass">
            <a:extLst>
              <a:ext uri="{FF2B5EF4-FFF2-40B4-BE49-F238E27FC236}">
                <a16:creationId xmlns:a16="http://schemas.microsoft.com/office/drawing/2014/main" id="{8E0B3D63-E6B4-4FB0-A098-612158FCBF64}"/>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9629912" y="6477969"/>
            <a:ext cx="207297" cy="369946"/>
          </a:xfrm>
          <a:prstGeom prst="rect">
            <a:avLst/>
          </a:prstGeom>
        </p:spPr>
      </p:pic>
      <p:pic>
        <p:nvPicPr>
          <p:cNvPr id="106" name="Picture 105" descr="A bird standing in the grass&#10;&#10;Description automatically generated with medium confidence">
            <a:extLst>
              <a:ext uri="{FF2B5EF4-FFF2-40B4-BE49-F238E27FC236}">
                <a16:creationId xmlns:a16="http://schemas.microsoft.com/office/drawing/2014/main" id="{CED5D322-9640-4131-177D-879ABD749801}"/>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9524486" y="5995618"/>
            <a:ext cx="669002" cy="994799"/>
          </a:xfrm>
          <a:prstGeom prst="rect">
            <a:avLst/>
          </a:prstGeom>
        </p:spPr>
      </p:pic>
      <p:pic>
        <p:nvPicPr>
          <p:cNvPr id="107" name="Graphic 106" descr="Long grass decor">
            <a:extLst>
              <a:ext uri="{FF2B5EF4-FFF2-40B4-BE49-F238E27FC236}">
                <a16:creationId xmlns:a16="http://schemas.microsoft.com/office/drawing/2014/main" id="{E583AB97-D36F-1E04-F091-F1D543DEF94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9658192" y="6450518"/>
            <a:ext cx="562712" cy="407481"/>
          </a:xfrm>
          <a:prstGeom prst="rect">
            <a:avLst/>
          </a:prstGeom>
        </p:spPr>
      </p:pic>
      <p:pic>
        <p:nvPicPr>
          <p:cNvPr id="108" name="Graphic 107" descr="Tulip with grass">
            <a:extLst>
              <a:ext uri="{FF2B5EF4-FFF2-40B4-BE49-F238E27FC236}">
                <a16:creationId xmlns:a16="http://schemas.microsoft.com/office/drawing/2014/main" id="{A69EB9E1-51B3-7214-DAEF-CB4B8A01AEDF}"/>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102899" y="6454157"/>
            <a:ext cx="207297" cy="369946"/>
          </a:xfrm>
          <a:prstGeom prst="rect">
            <a:avLst/>
          </a:prstGeom>
        </p:spPr>
      </p:pic>
      <p:pic>
        <p:nvPicPr>
          <p:cNvPr id="109" name="Picture 108" descr="A bird standing in the grass&#10;&#10;Description automatically generated with medium confidence">
            <a:extLst>
              <a:ext uri="{FF2B5EF4-FFF2-40B4-BE49-F238E27FC236}">
                <a16:creationId xmlns:a16="http://schemas.microsoft.com/office/drawing/2014/main" id="{1D3D0125-B4AA-3D8F-ABAC-D456CCF1C230}"/>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0144803" y="5986152"/>
            <a:ext cx="669002" cy="994799"/>
          </a:xfrm>
          <a:prstGeom prst="rect">
            <a:avLst/>
          </a:prstGeom>
        </p:spPr>
      </p:pic>
      <p:pic>
        <p:nvPicPr>
          <p:cNvPr id="110" name="Graphic 109" descr="Long grass decor">
            <a:extLst>
              <a:ext uri="{FF2B5EF4-FFF2-40B4-BE49-F238E27FC236}">
                <a16:creationId xmlns:a16="http://schemas.microsoft.com/office/drawing/2014/main" id="{98F97527-452B-2098-81AB-E6418FDF6E5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278509" y="6441052"/>
            <a:ext cx="562712" cy="407481"/>
          </a:xfrm>
          <a:prstGeom prst="rect">
            <a:avLst/>
          </a:prstGeom>
        </p:spPr>
      </p:pic>
      <p:pic>
        <p:nvPicPr>
          <p:cNvPr id="111" name="Graphic 110" descr="Tulip with grass">
            <a:extLst>
              <a:ext uri="{FF2B5EF4-FFF2-40B4-BE49-F238E27FC236}">
                <a16:creationId xmlns:a16="http://schemas.microsoft.com/office/drawing/2014/main" id="{AF461262-F62A-462D-7FB6-E02C29DF7980}"/>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0723216" y="6444691"/>
            <a:ext cx="207297" cy="369946"/>
          </a:xfrm>
          <a:prstGeom prst="rect">
            <a:avLst/>
          </a:prstGeom>
        </p:spPr>
      </p:pic>
      <p:pic>
        <p:nvPicPr>
          <p:cNvPr id="112" name="Picture 111" descr="A bird standing in the grass&#10;&#10;Description automatically generated with medium confidence">
            <a:extLst>
              <a:ext uri="{FF2B5EF4-FFF2-40B4-BE49-F238E27FC236}">
                <a16:creationId xmlns:a16="http://schemas.microsoft.com/office/drawing/2014/main" id="{DBB56F55-8141-548B-FF12-47AC9A706EF1}"/>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0617790" y="5962340"/>
            <a:ext cx="669002" cy="994799"/>
          </a:xfrm>
          <a:prstGeom prst="rect">
            <a:avLst/>
          </a:prstGeom>
        </p:spPr>
      </p:pic>
      <p:pic>
        <p:nvPicPr>
          <p:cNvPr id="113" name="Graphic 112" descr="Long grass decor">
            <a:extLst>
              <a:ext uri="{FF2B5EF4-FFF2-40B4-BE49-F238E27FC236}">
                <a16:creationId xmlns:a16="http://schemas.microsoft.com/office/drawing/2014/main" id="{BAEE060A-D418-A4BB-296A-B2BE7A699CE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0751496" y="6417240"/>
            <a:ext cx="562712" cy="407481"/>
          </a:xfrm>
          <a:prstGeom prst="rect">
            <a:avLst/>
          </a:prstGeom>
        </p:spPr>
      </p:pic>
      <p:pic>
        <p:nvPicPr>
          <p:cNvPr id="114" name="Graphic 113" descr="Tulip with grass">
            <a:extLst>
              <a:ext uri="{FF2B5EF4-FFF2-40B4-BE49-F238E27FC236}">
                <a16:creationId xmlns:a16="http://schemas.microsoft.com/office/drawing/2014/main" id="{D3F60560-CF20-2737-A1C9-C9C04D5925F1}"/>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196203" y="6420879"/>
            <a:ext cx="207297" cy="369946"/>
          </a:xfrm>
          <a:prstGeom prst="rect">
            <a:avLst/>
          </a:prstGeom>
        </p:spPr>
      </p:pic>
      <p:pic>
        <p:nvPicPr>
          <p:cNvPr id="115" name="Picture 114" descr="A bird standing in the grass&#10;&#10;Description automatically generated with medium confidence">
            <a:extLst>
              <a:ext uri="{FF2B5EF4-FFF2-40B4-BE49-F238E27FC236}">
                <a16:creationId xmlns:a16="http://schemas.microsoft.com/office/drawing/2014/main" id="{322C08E4-C52C-239F-B525-3BB34D7F47CB}"/>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1167767" y="6019430"/>
            <a:ext cx="669002" cy="994799"/>
          </a:xfrm>
          <a:prstGeom prst="rect">
            <a:avLst/>
          </a:prstGeom>
        </p:spPr>
      </p:pic>
      <p:pic>
        <p:nvPicPr>
          <p:cNvPr id="116" name="Graphic 115" descr="Long grass decor">
            <a:extLst>
              <a:ext uri="{FF2B5EF4-FFF2-40B4-BE49-F238E27FC236}">
                <a16:creationId xmlns:a16="http://schemas.microsoft.com/office/drawing/2014/main" id="{EF7B1924-E136-1B71-02BD-9A0151C3C43C}"/>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301473" y="6474330"/>
            <a:ext cx="562712" cy="407481"/>
          </a:xfrm>
          <a:prstGeom prst="rect">
            <a:avLst/>
          </a:prstGeom>
        </p:spPr>
      </p:pic>
      <p:pic>
        <p:nvPicPr>
          <p:cNvPr id="117" name="Graphic 116" descr="Tulip with grass">
            <a:extLst>
              <a:ext uri="{FF2B5EF4-FFF2-40B4-BE49-F238E27FC236}">
                <a16:creationId xmlns:a16="http://schemas.microsoft.com/office/drawing/2014/main" id="{2E16AF22-AA10-6758-D219-29641DEDF4FA}"/>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11746180" y="6477969"/>
            <a:ext cx="207297" cy="369946"/>
          </a:xfrm>
          <a:prstGeom prst="rect">
            <a:avLst/>
          </a:prstGeom>
        </p:spPr>
      </p:pic>
      <p:pic>
        <p:nvPicPr>
          <p:cNvPr id="118" name="Picture 117" descr="A bird standing in the grass&#10;&#10;Description automatically generated with medium confidence">
            <a:extLst>
              <a:ext uri="{FF2B5EF4-FFF2-40B4-BE49-F238E27FC236}">
                <a16:creationId xmlns:a16="http://schemas.microsoft.com/office/drawing/2014/main" id="{CBED3725-0A63-9550-86D3-A612C08936F8}"/>
              </a:ext>
            </a:extLst>
          </p:cNvPr>
          <p:cNvPicPr>
            <a:picLocks noChangeAspect="1"/>
          </p:cNvPicPr>
          <p:nvPr/>
        </p:nvPicPr>
        <p:blipFill>
          <a:blip r:embed="rId3" cstate="email">
            <a:extLst>
              <a:ext uri="{BEBA8EAE-BF5A-486C-A8C5-ECC9F3942E4B}">
                <a14:imgProps xmlns:a14="http://schemas.microsoft.com/office/drawing/2010/main">
                  <a14:imgLayer r:embed="rId4">
                    <a14:imgEffect>
                      <a14:backgroundRemoval t="10000" b="90000" l="10000" r="90000">
                        <a14:foregroundMark x1="70074" y1="66250" x2="70074" y2="66250"/>
                        <a14:foregroundMark x1="69888" y1="68500" x2="69888" y2="68500"/>
                        <a14:foregroundMark x1="68959" y1="72625" x2="68959" y2="72625"/>
                        <a14:foregroundMark x1="66914" y1="77750" x2="66914" y2="77750"/>
                        <a14:foregroundMark x1="68773" y1="80125" x2="68773" y2="80125"/>
                        <a14:foregroundMark x1="67658" y1="84750" x2="67658" y2="84750"/>
                        <a14:foregroundMark x1="67844" y1="82875" x2="67844" y2="82875"/>
                        <a14:foregroundMark x1="68401" y1="71250" x2="68401" y2="71250"/>
                        <a14:foregroundMark x1="68773" y1="84500" x2="68773" y2="84500"/>
                        <a14:foregroundMark x1="45539" y1="82875" x2="45539" y2="82875"/>
                        <a14:foregroundMark x1="25465" y1="25125" x2="25465" y2="25125"/>
                        <a14:foregroundMark x1="24535" y1="25375" x2="24535" y2="25375"/>
                        <a14:foregroundMark x1="23048" y1="25875" x2="23048" y2="25875"/>
                        <a14:foregroundMark x1="19331" y1="26500" x2="19331" y2="26500"/>
                        <a14:foregroundMark x1="43494" y1="66625" x2="43494" y2="66625"/>
                        <a14:foregroundMark x1="43680" y1="62625" x2="43680" y2="62625"/>
                        <a14:foregroundMark x1="42379" y1="60125" x2="42379" y2="60125"/>
                        <a14:foregroundMark x1="41822" y1="59375" x2="41822" y2="59375"/>
                        <a14:backgroundMark x1="43494" y1="79750" x2="43494" y2="79750"/>
                        <a14:backgroundMark x1="44052" y1="80875" x2="44052" y2="80875"/>
                        <a14:backgroundMark x1="44424" y1="82500" x2="44424" y2="82500"/>
                        <a14:backgroundMark x1="43494" y1="82375" x2="43494" y2="82375"/>
                      </a14:backgroundRemoval>
                    </a14:imgEffect>
                    <a14:imgEffect>
                      <a14:brightnessContrast bright="100000" contrast="-100000"/>
                    </a14:imgEffect>
                  </a14:imgLayer>
                </a14:imgProps>
              </a:ext>
              <a:ext uri="{28A0092B-C50C-407E-A947-70E740481C1C}">
                <a14:useLocalDpi xmlns:a14="http://schemas.microsoft.com/office/drawing/2010/main"/>
              </a:ext>
            </a:extLst>
          </a:blip>
          <a:stretch>
            <a:fillRect/>
          </a:stretch>
        </p:blipFill>
        <p:spPr>
          <a:xfrm>
            <a:off x="11640754" y="5995618"/>
            <a:ext cx="669002" cy="994799"/>
          </a:xfrm>
          <a:prstGeom prst="rect">
            <a:avLst/>
          </a:prstGeom>
        </p:spPr>
      </p:pic>
      <p:pic>
        <p:nvPicPr>
          <p:cNvPr id="119" name="Graphic 118" descr="Long grass decor">
            <a:extLst>
              <a:ext uri="{FF2B5EF4-FFF2-40B4-BE49-F238E27FC236}">
                <a16:creationId xmlns:a16="http://schemas.microsoft.com/office/drawing/2014/main" id="{AB02F82C-4FF9-F6F7-6E87-718775CD613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11774460" y="6450518"/>
            <a:ext cx="562712" cy="407481"/>
          </a:xfrm>
          <a:prstGeom prst="rect">
            <a:avLst/>
          </a:prstGeom>
        </p:spPr>
      </p:pic>
      <p:pic>
        <p:nvPicPr>
          <p:cNvPr id="6" name="Picture 5" descr="A large flock of birds flying over water&#10;&#10;Description automatically generated">
            <a:extLst>
              <a:ext uri="{FF2B5EF4-FFF2-40B4-BE49-F238E27FC236}">
                <a16:creationId xmlns:a16="http://schemas.microsoft.com/office/drawing/2014/main" id="{0A94EF23-E454-2E02-512D-BA46811F7E02}"/>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360524" y="2314396"/>
            <a:ext cx="6838537" cy="4558312"/>
          </a:xfrm>
          <a:prstGeom prst="rect">
            <a:avLst/>
          </a:prstGeom>
        </p:spPr>
      </p:pic>
    </p:spTree>
    <p:extLst>
      <p:ext uri="{BB962C8B-B14F-4D97-AF65-F5344CB8AC3E}">
        <p14:creationId xmlns:p14="http://schemas.microsoft.com/office/powerpoint/2010/main" val="11197262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E09E6D-AEE4-FF72-7150-71BEDB78972A}"/>
            </a:ext>
          </a:extLst>
        </p:cNvPr>
        <p:cNvGrpSpPr/>
        <p:nvPr/>
      </p:nvGrpSpPr>
      <p:grpSpPr>
        <a:xfrm>
          <a:off x="0" y="0"/>
          <a:ext cx="0" cy="0"/>
          <a:chOff x="0" y="0"/>
          <a:chExt cx="0" cy="0"/>
        </a:xfrm>
      </p:grpSpPr>
      <p:pic>
        <p:nvPicPr>
          <p:cNvPr id="22" name="Picture 21">
            <a:extLst>
              <a:ext uri="{FF2B5EF4-FFF2-40B4-BE49-F238E27FC236}">
                <a16:creationId xmlns:a16="http://schemas.microsoft.com/office/drawing/2014/main" id="{DF128E6C-B944-B002-BECE-7973427A063C}"/>
              </a:ext>
            </a:extLst>
          </p:cNvPr>
          <p:cNvPicPr>
            <a:picLocks noChangeAspect="1"/>
          </p:cNvPicPr>
          <p:nvPr/>
        </p:nvPicPr>
        <p:blipFill>
          <a:blip r:embed="rId3" cstate="email">
            <a:clrChange>
              <a:clrFrom>
                <a:srgbClr val="FFFFFF"/>
              </a:clrFrom>
              <a:clrTo>
                <a:srgbClr val="FFFFFF">
                  <a:alpha val="0"/>
                </a:srgbClr>
              </a:clrTo>
            </a:clrChange>
            <a:lum bright="70000" contrast="-70000"/>
            <a:extLst>
              <a:ext uri="{28A0092B-C50C-407E-A947-70E740481C1C}">
                <a14:useLocalDpi xmlns:a14="http://schemas.microsoft.com/office/drawing/2010/main"/>
              </a:ext>
            </a:extLst>
          </a:blip>
          <a:stretch>
            <a:fillRect/>
          </a:stretch>
        </p:blipFill>
        <p:spPr>
          <a:xfrm>
            <a:off x="-166904" y="848859"/>
            <a:ext cx="6419366" cy="376110"/>
          </a:xfrm>
          <a:prstGeom prst="rect">
            <a:avLst/>
          </a:prstGeom>
        </p:spPr>
      </p:pic>
      <p:sp>
        <p:nvSpPr>
          <p:cNvPr id="3" name="TextBox 2">
            <a:extLst>
              <a:ext uri="{FF2B5EF4-FFF2-40B4-BE49-F238E27FC236}">
                <a16:creationId xmlns:a16="http://schemas.microsoft.com/office/drawing/2014/main" id="{245228F1-B2A5-D079-8EA2-0CF3154F5609}"/>
              </a:ext>
            </a:extLst>
          </p:cNvPr>
          <p:cNvSpPr txBox="1"/>
          <p:nvPr/>
        </p:nvSpPr>
        <p:spPr>
          <a:xfrm>
            <a:off x="2611670" y="1359600"/>
            <a:ext cx="184731" cy="369332"/>
          </a:xfrm>
          <a:prstGeom prst="rect">
            <a:avLst/>
          </a:prstGeom>
          <a:noFill/>
        </p:spPr>
        <p:txBody>
          <a:bodyPr wrap="none" rtlCol="0">
            <a:spAutoFit/>
          </a:bodyPr>
          <a:lstStyle/>
          <a:p>
            <a:endParaRPr lang="en-GB" dirty="0">
              <a:solidFill>
                <a:srgbClr val="FFC000"/>
              </a:solidFill>
            </a:endParaRPr>
          </a:p>
        </p:txBody>
      </p:sp>
      <p:sp>
        <p:nvSpPr>
          <p:cNvPr id="4" name="TextBox 3">
            <a:extLst>
              <a:ext uri="{FF2B5EF4-FFF2-40B4-BE49-F238E27FC236}">
                <a16:creationId xmlns:a16="http://schemas.microsoft.com/office/drawing/2014/main" id="{DC712099-40E3-DD7C-3898-83E7985655A8}"/>
              </a:ext>
            </a:extLst>
          </p:cNvPr>
          <p:cNvSpPr txBox="1"/>
          <p:nvPr/>
        </p:nvSpPr>
        <p:spPr>
          <a:xfrm>
            <a:off x="162547" y="349409"/>
            <a:ext cx="4279287" cy="553998"/>
          </a:xfrm>
          <a:prstGeom prst="rect">
            <a:avLst/>
          </a:prstGeom>
          <a:noFill/>
        </p:spPr>
        <p:txBody>
          <a:bodyPr wrap="square" rtlCol="0">
            <a:spAutoFit/>
          </a:bodyPr>
          <a:lstStyle/>
          <a:p>
            <a:r>
              <a:rPr lang="en-US" sz="3000" dirty="0">
                <a:solidFill>
                  <a:schemeClr val="bg1"/>
                </a:solidFill>
                <a:latin typeface="+mj-lt"/>
              </a:rPr>
              <a:t>Black-tailed Godwit</a:t>
            </a:r>
            <a:endParaRPr lang="en-GB" sz="3000" dirty="0">
              <a:solidFill>
                <a:schemeClr val="bg1"/>
              </a:solidFill>
              <a:latin typeface="+mj-lt"/>
            </a:endParaRPr>
          </a:p>
        </p:txBody>
      </p:sp>
      <p:sp>
        <p:nvSpPr>
          <p:cNvPr id="7" name="TextBox 6">
            <a:extLst>
              <a:ext uri="{FF2B5EF4-FFF2-40B4-BE49-F238E27FC236}">
                <a16:creationId xmlns:a16="http://schemas.microsoft.com/office/drawing/2014/main" id="{DB0BA674-4D29-DB3C-2A0C-AFBFAD81D251}"/>
              </a:ext>
            </a:extLst>
          </p:cNvPr>
          <p:cNvSpPr txBox="1"/>
          <p:nvPr/>
        </p:nvSpPr>
        <p:spPr>
          <a:xfrm>
            <a:off x="321763" y="1691442"/>
            <a:ext cx="2876908" cy="523220"/>
          </a:xfrm>
          <a:prstGeom prst="rect">
            <a:avLst/>
          </a:prstGeom>
          <a:solidFill>
            <a:schemeClr val="tx1">
              <a:alpha val="57000"/>
            </a:schemeClr>
          </a:solidFill>
        </p:spPr>
        <p:txBody>
          <a:bodyPr wrap="square" rtlCol="0">
            <a:spAutoFit/>
          </a:bodyPr>
          <a:lstStyle/>
          <a:p>
            <a:pPr algn="ctr"/>
            <a:r>
              <a:rPr lang="en-US" sz="2800" dirty="0">
                <a:solidFill>
                  <a:schemeClr val="bg1"/>
                </a:solidFill>
              </a:rPr>
              <a:t>Shiny App</a:t>
            </a:r>
            <a:endParaRPr lang="en-GB" sz="2800" dirty="0">
              <a:solidFill>
                <a:schemeClr val="bg1"/>
              </a:solidFill>
            </a:endParaRPr>
          </a:p>
        </p:txBody>
      </p:sp>
      <p:pic>
        <p:nvPicPr>
          <p:cNvPr id="9" name="Picture 8">
            <a:extLst>
              <a:ext uri="{FF2B5EF4-FFF2-40B4-BE49-F238E27FC236}">
                <a16:creationId xmlns:a16="http://schemas.microsoft.com/office/drawing/2014/main" id="{DAA09A27-F203-C594-C59B-9F7DF103971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11670" y="-271463"/>
            <a:ext cx="10206569" cy="5008328"/>
          </a:xfrm>
          <a:prstGeom prst="rect">
            <a:avLst/>
          </a:prstGeom>
        </p:spPr>
      </p:pic>
      <p:pic>
        <p:nvPicPr>
          <p:cNvPr id="12" name="Picture 11">
            <a:extLst>
              <a:ext uri="{FF2B5EF4-FFF2-40B4-BE49-F238E27FC236}">
                <a16:creationId xmlns:a16="http://schemas.microsoft.com/office/drawing/2014/main" id="{09C9AD41-F20F-1166-54D9-96CF1410DE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703657" y="4154213"/>
            <a:ext cx="8044917" cy="2703787"/>
          </a:xfrm>
          <a:prstGeom prst="rect">
            <a:avLst/>
          </a:prstGeom>
        </p:spPr>
      </p:pic>
      <p:sp>
        <p:nvSpPr>
          <p:cNvPr id="14" name="TextBox 13">
            <a:extLst>
              <a:ext uri="{FF2B5EF4-FFF2-40B4-BE49-F238E27FC236}">
                <a16:creationId xmlns:a16="http://schemas.microsoft.com/office/drawing/2014/main" id="{A8EADE55-3D58-C92C-1D90-3A4EA03DE0F1}"/>
              </a:ext>
            </a:extLst>
          </p:cNvPr>
          <p:cNvSpPr txBox="1"/>
          <p:nvPr/>
        </p:nvSpPr>
        <p:spPr>
          <a:xfrm>
            <a:off x="381278" y="5068707"/>
            <a:ext cx="4060556" cy="1415772"/>
          </a:xfrm>
          <a:prstGeom prst="rect">
            <a:avLst/>
          </a:prstGeom>
          <a:noFill/>
        </p:spPr>
        <p:txBody>
          <a:bodyPr wrap="square">
            <a:spAutoFit/>
          </a:bodyPr>
          <a:lstStyle/>
          <a:p>
            <a:r>
              <a:rPr lang="en-GB" sz="2400" dirty="0">
                <a:hlinkClick r:id="rId6">
                  <a:extLst>
                    <a:ext uri="{A12FA001-AC4F-418D-AE19-62706E023703}">
                      <ahyp:hlinkClr xmlns:ahyp="http://schemas.microsoft.com/office/drawing/2018/hyperlinkcolor" val="tx"/>
                    </a:ext>
                  </a:extLst>
                </a:hlinkClick>
              </a:rPr>
              <a:t>https://itamartin.shinyapps.io/connectivity_perspectives/</a:t>
            </a:r>
            <a:endParaRPr lang="en-GB" sz="2400" dirty="0"/>
          </a:p>
          <a:p>
            <a:endParaRPr lang="en-GB" sz="2400" dirty="0"/>
          </a:p>
          <a:p>
            <a:endParaRPr lang="en-GB" sz="1400" dirty="0">
              <a:solidFill>
                <a:schemeClr val="bg1"/>
              </a:solidFill>
            </a:endParaRPr>
          </a:p>
        </p:txBody>
      </p:sp>
    </p:spTree>
    <p:extLst>
      <p:ext uri="{BB962C8B-B14F-4D97-AF65-F5344CB8AC3E}">
        <p14:creationId xmlns:p14="http://schemas.microsoft.com/office/powerpoint/2010/main" val="38137818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8949-429B-3D03-84EE-9602DDEAFD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1444E1-500A-E937-DFA0-ED84B43B15FD}"/>
              </a:ext>
            </a:extLst>
          </p:cNvPr>
          <p:cNvSpPr>
            <a:spLocks noGrp="1"/>
          </p:cNvSpPr>
          <p:nvPr>
            <p:ph type="title"/>
          </p:nvPr>
        </p:nvSpPr>
        <p:spPr/>
        <p:txBody>
          <a:bodyPr/>
          <a:lstStyle/>
          <a:p>
            <a:r>
              <a:rPr lang="en-GB" b="1" dirty="0">
                <a:solidFill>
                  <a:srgbClr val="FF0000"/>
                </a:solidFill>
              </a:rPr>
              <a:t>Solution 4: human connectivity</a:t>
            </a:r>
            <a:endParaRPr lang="en-GB" dirty="0"/>
          </a:p>
        </p:txBody>
      </p:sp>
      <p:sp>
        <p:nvSpPr>
          <p:cNvPr id="3" name="Content Placeholder 2">
            <a:extLst>
              <a:ext uri="{FF2B5EF4-FFF2-40B4-BE49-F238E27FC236}">
                <a16:creationId xmlns:a16="http://schemas.microsoft.com/office/drawing/2014/main" id="{B0A1B4C5-0911-5748-3E19-916D2BBC851C}"/>
              </a:ext>
            </a:extLst>
          </p:cNvPr>
          <p:cNvSpPr>
            <a:spLocks noGrp="1"/>
          </p:cNvSpPr>
          <p:nvPr>
            <p:ph idx="1"/>
          </p:nvPr>
        </p:nvSpPr>
        <p:spPr>
          <a:xfrm>
            <a:off x="457200" y="1935479"/>
            <a:ext cx="10469880" cy="4271963"/>
          </a:xfrm>
        </p:spPr>
        <p:txBody>
          <a:bodyPr/>
          <a:lstStyle/>
          <a:p>
            <a:pPr marL="0" indent="0">
              <a:buNone/>
            </a:pPr>
            <a:r>
              <a:rPr lang="en-GB" dirty="0"/>
              <a:t>Develop </a:t>
            </a:r>
            <a:r>
              <a:rPr lang="en-GB" b="1" dirty="0"/>
              <a:t>human connectivity</a:t>
            </a:r>
            <a:r>
              <a:rPr lang="en-GB" dirty="0"/>
              <a:t> in sharing experience, expertise and encouragement along the route of ecological connectivity, for example through developing sister site relationships</a:t>
            </a:r>
          </a:p>
        </p:txBody>
      </p:sp>
    </p:spTree>
    <p:extLst>
      <p:ext uri="{BB962C8B-B14F-4D97-AF65-F5344CB8AC3E}">
        <p14:creationId xmlns:p14="http://schemas.microsoft.com/office/powerpoint/2010/main" val="1351597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5508E-1D3F-9BEC-91AD-DF60C98A989C}"/>
              </a:ext>
            </a:extLst>
          </p:cNvPr>
          <p:cNvSpPr>
            <a:spLocks noGrp="1"/>
          </p:cNvSpPr>
          <p:nvPr>
            <p:ph type="title"/>
          </p:nvPr>
        </p:nvSpPr>
        <p:spPr>
          <a:xfrm>
            <a:off x="1676400" y="352425"/>
            <a:ext cx="10515600" cy="1325563"/>
          </a:xfrm>
        </p:spPr>
        <p:txBody>
          <a:bodyPr>
            <a:normAutofit fontScale="90000"/>
          </a:bodyPr>
          <a:lstStyle/>
          <a:p>
            <a:r>
              <a:rPr lang="en-GB" sz="3600" b="1" dirty="0">
                <a:solidFill>
                  <a:srgbClr val="FF0000"/>
                </a:solidFill>
              </a:rPr>
              <a:t>Solution 4: human connectivity</a:t>
            </a:r>
            <a:br>
              <a:rPr lang="en-GB" sz="3600" b="1" dirty="0">
                <a:solidFill>
                  <a:srgbClr val="FF0000"/>
                </a:solidFill>
              </a:rPr>
            </a:br>
            <a:r>
              <a:rPr lang="en-GB" sz="3600" b="1" dirty="0">
                <a:effectLst/>
                <a:latin typeface="Calibri Light" panose="020F0302020204030204" pitchFamily="34" charset="0"/>
                <a:ea typeface="Calibri Light" panose="020F0302020204030204" pitchFamily="34" charset="0"/>
                <a:cs typeface="Calibri Light" panose="020F0302020204030204" pitchFamily="34" charset="0"/>
              </a:rPr>
              <a:t>Developing the science, synergies and support for the conservation of the flyway ecological networks </a:t>
            </a:r>
            <a:br>
              <a:rPr lang="en-GB" sz="1800" dirty="0">
                <a:effectLst/>
                <a:latin typeface="Calibri" panose="020F0502020204030204" pitchFamily="34" charset="0"/>
                <a:ea typeface="Calibri" panose="020F0502020204030204" pitchFamily="34" charset="0"/>
                <a:cs typeface="Times New Roman" panose="02020603050405020304" pitchFamily="18" charset="0"/>
              </a:rPr>
            </a:br>
            <a:endParaRPr lang="en-GB" dirty="0"/>
          </a:p>
        </p:txBody>
      </p:sp>
      <p:sp>
        <p:nvSpPr>
          <p:cNvPr id="3" name="Content Placeholder 2">
            <a:extLst>
              <a:ext uri="{FF2B5EF4-FFF2-40B4-BE49-F238E27FC236}">
                <a16:creationId xmlns:a16="http://schemas.microsoft.com/office/drawing/2014/main" id="{D04E8D7E-8C52-58C5-8438-887FDB8267EB}"/>
              </a:ext>
            </a:extLst>
          </p:cNvPr>
          <p:cNvSpPr>
            <a:spLocks noGrp="1"/>
          </p:cNvSpPr>
          <p:nvPr>
            <p:ph idx="1"/>
          </p:nvPr>
        </p:nvSpPr>
        <p:spPr>
          <a:xfrm>
            <a:off x="746882" y="1533525"/>
            <a:ext cx="11154288" cy="4351338"/>
          </a:xfrm>
        </p:spPr>
        <p:txBody>
          <a:bodyPr>
            <a:normAutofit/>
          </a:bodyPr>
          <a:lstStyle/>
          <a:p>
            <a:r>
              <a:rPr lang="en-GB" dirty="0">
                <a:latin typeface="Calibri" panose="020F0502020204030204" pitchFamily="34" charset="0"/>
              </a:rPr>
              <a:t>common roadmap by synthesising information &amp; filling data gaps</a:t>
            </a:r>
          </a:p>
          <a:p>
            <a:r>
              <a:rPr lang="en-GB" dirty="0">
                <a:latin typeface="Calibri" panose="020F0502020204030204" pitchFamily="34" charset="0"/>
              </a:rPr>
              <a:t>to prioritise site action to protect key ecological networks</a:t>
            </a:r>
          </a:p>
          <a:p>
            <a:r>
              <a:rPr lang="en-GB" dirty="0">
                <a:latin typeface="Calibri" panose="020F0502020204030204" pitchFamily="34" charset="0"/>
              </a:rPr>
              <a:t>for all relevant MEAs, governments &amp; stakeholders, </a:t>
            </a:r>
          </a:p>
          <a:p>
            <a:r>
              <a:rPr lang="en-GB" dirty="0">
                <a:latin typeface="Calibri" panose="020F0502020204030204" pitchFamily="34" charset="0"/>
              </a:rPr>
              <a:t>mobilise large scale funds </a:t>
            </a:r>
            <a:r>
              <a:rPr lang="en-GB" dirty="0" err="1">
                <a:latin typeface="Calibri" panose="020F0502020204030204" pitchFamily="34" charset="0"/>
              </a:rPr>
              <a:t>eg</a:t>
            </a:r>
            <a:r>
              <a:rPr lang="en-GB" dirty="0">
                <a:latin typeface="Calibri" panose="020F0502020204030204" pitchFamily="34" charset="0"/>
              </a:rPr>
              <a:t> from development banks</a:t>
            </a:r>
          </a:p>
          <a:p>
            <a:endParaRPr lang="en-GB" sz="2400" dirty="0">
              <a:latin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4EB07441-3F6E-1EBB-D83C-BD441747DE86}"/>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5199" y="243284"/>
            <a:ext cx="913501" cy="875506"/>
          </a:xfrm>
          <a:prstGeom prst="rect">
            <a:avLst/>
          </a:prstGeom>
          <a:noFill/>
          <a:ln>
            <a:noFill/>
          </a:ln>
        </p:spPr>
      </p:pic>
      <p:pic>
        <p:nvPicPr>
          <p:cNvPr id="5" name="Picture 4" descr="A logo with blue and green text&#10;&#10;Description automatically generated">
            <a:extLst>
              <a:ext uri="{FF2B5EF4-FFF2-40B4-BE49-F238E27FC236}">
                <a16:creationId xmlns:a16="http://schemas.microsoft.com/office/drawing/2014/main" id="{34D91949-D412-A494-070E-CCDE27CD6C9A}"/>
              </a:ext>
            </a:extLst>
          </p:cNvPr>
          <p:cNvPicPr>
            <a:picLocks noChangeAspect="1"/>
          </p:cNvPicPr>
          <p:nvPr/>
        </p:nvPicPr>
        <p:blipFill>
          <a:blip r:embed="rId4" cstate="print">
            <a:extLst>
              <a:ext uri="{28A0092B-C50C-407E-A947-70E740481C1C}">
                <a14:useLocalDpi xmlns:a14="http://schemas.microsoft.com/office/drawing/2010/main"/>
              </a:ext>
            </a:extLst>
          </a:blip>
          <a:srcRect/>
          <a:stretch>
            <a:fillRect/>
          </a:stretch>
        </p:blipFill>
        <p:spPr bwMode="auto">
          <a:xfrm>
            <a:off x="10623794" y="243284"/>
            <a:ext cx="1277376" cy="955675"/>
          </a:xfrm>
          <a:prstGeom prst="rect">
            <a:avLst/>
          </a:prstGeom>
          <a:noFill/>
          <a:ln>
            <a:noFill/>
          </a:ln>
        </p:spPr>
      </p:pic>
      <p:pic>
        <p:nvPicPr>
          <p:cNvPr id="7" name="Picture 6" descr="A bird flying in the air&#10;&#10;Description automatically generated">
            <a:extLst>
              <a:ext uri="{FF2B5EF4-FFF2-40B4-BE49-F238E27FC236}">
                <a16:creationId xmlns:a16="http://schemas.microsoft.com/office/drawing/2014/main" id="{94B71AED-3AED-0D3C-2C00-0876DC825D5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82230" y="3785112"/>
            <a:ext cx="4509770" cy="3072888"/>
          </a:xfrm>
          <a:prstGeom prst="rect">
            <a:avLst/>
          </a:prstGeom>
        </p:spPr>
      </p:pic>
    </p:spTree>
    <p:extLst>
      <p:ext uri="{BB962C8B-B14F-4D97-AF65-F5344CB8AC3E}">
        <p14:creationId xmlns:p14="http://schemas.microsoft.com/office/powerpoint/2010/main" val="22875060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45165AF-4AB3-4647-A75C-0AE8FEAD9875}"/>
              </a:ext>
            </a:extLst>
          </p:cNvPr>
          <p:cNvSpPr>
            <a:spLocks noGrp="1"/>
          </p:cNvSpPr>
          <p:nvPr>
            <p:ph idx="1"/>
          </p:nvPr>
        </p:nvSpPr>
        <p:spPr>
          <a:xfrm>
            <a:off x="0" y="2925486"/>
            <a:ext cx="6498575" cy="4346452"/>
          </a:xfrm>
        </p:spPr>
        <p:txBody>
          <a:bodyPr>
            <a:normAutofit/>
          </a:bodyPr>
          <a:lstStyle/>
          <a:p>
            <a:pPr marL="0" indent="0">
              <a:buNone/>
            </a:pPr>
            <a:r>
              <a:rPr lang="en-GB" dirty="0">
                <a:effectLst/>
                <a:ea typeface="Times New Roman" panose="02020603050405020304" pitchFamily="18" charset="0"/>
              </a:rPr>
              <a:t>E</a:t>
            </a:r>
            <a:r>
              <a:rPr lang="en-GB" b="1" dirty="0">
                <a:effectLst/>
                <a:ea typeface="Times New Roman" panose="02020603050405020304" pitchFamily="18" charset="0"/>
              </a:rPr>
              <a:t>g Regional Flyway Initiatives</a:t>
            </a:r>
          </a:p>
          <a:p>
            <a:r>
              <a:rPr lang="en-GB" dirty="0">
                <a:effectLst/>
                <a:ea typeface="Times New Roman" panose="02020603050405020304" pitchFamily="18" charset="0"/>
              </a:rPr>
              <a:t>East Asian Australasian Flyway</a:t>
            </a:r>
            <a:endParaRPr lang="en-GB" dirty="0">
              <a:ea typeface="Times New Roman" panose="02020603050405020304" pitchFamily="18" charset="0"/>
            </a:endParaRPr>
          </a:p>
          <a:p>
            <a:r>
              <a:rPr lang="en-GB" dirty="0">
                <a:effectLst/>
                <a:ea typeface="Times New Roman" panose="02020603050405020304" pitchFamily="18" charset="0"/>
              </a:rPr>
              <a:t>10 countries</a:t>
            </a:r>
          </a:p>
          <a:p>
            <a:r>
              <a:rPr lang="en-GB" dirty="0">
                <a:effectLst/>
                <a:ea typeface="Times New Roman" panose="02020603050405020304" pitchFamily="18" charset="0"/>
              </a:rPr>
              <a:t>US$1.5-3 billion </a:t>
            </a:r>
            <a:r>
              <a:rPr lang="en-US" dirty="0"/>
              <a:t>loans/grants</a:t>
            </a:r>
            <a:endParaRPr lang="en-GB" dirty="0"/>
          </a:p>
          <a:p>
            <a:r>
              <a:rPr lang="en-GB" dirty="0">
                <a:effectLst/>
                <a:ea typeface="Times New Roman" panose="02020603050405020304" pitchFamily="18" charset="0"/>
              </a:rPr>
              <a:t>50-100 (coastal) wetlands</a:t>
            </a:r>
          </a:p>
          <a:p>
            <a:r>
              <a:rPr lang="en-GB" dirty="0">
                <a:effectLst/>
                <a:ea typeface="Times New Roman" panose="02020603050405020304" pitchFamily="18" charset="0"/>
              </a:rPr>
              <a:t>over 20+ years </a:t>
            </a:r>
          </a:p>
          <a:p>
            <a:pPr marL="0" indent="0">
              <a:buNone/>
            </a:pPr>
            <a:endParaRPr lang="en-GB" dirty="0"/>
          </a:p>
        </p:txBody>
      </p:sp>
      <p:sp>
        <p:nvSpPr>
          <p:cNvPr id="6" name="Title 1">
            <a:extLst>
              <a:ext uri="{FF2B5EF4-FFF2-40B4-BE49-F238E27FC236}">
                <a16:creationId xmlns:a16="http://schemas.microsoft.com/office/drawing/2014/main" id="{F7448E71-67A9-4A1A-A7AD-39527E220198}"/>
              </a:ext>
            </a:extLst>
          </p:cNvPr>
          <p:cNvSpPr txBox="1">
            <a:spLocks/>
          </p:cNvSpPr>
          <p:nvPr/>
        </p:nvSpPr>
        <p:spPr>
          <a:xfrm>
            <a:off x="419100" y="172968"/>
            <a:ext cx="11353800" cy="1662517"/>
          </a:xfrm>
          <a:prstGeom prst="rect">
            <a:avLst/>
          </a:prstGeom>
        </p:spPr>
        <p:txBody>
          <a:bodyPr vert="horz" lIns="91440" tIns="45720" rIns="91440" bIns="45720" rtlCol="0" anchor="ctr">
            <a:normAutofit fontScale="4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en-GB" dirty="0"/>
            </a:br>
            <a:r>
              <a:rPr lang="en-GB" sz="9300" b="1" dirty="0">
                <a:solidFill>
                  <a:srgbClr val="FF0000"/>
                </a:solidFill>
              </a:rPr>
              <a:t>Solution 5: Scale up finance</a:t>
            </a:r>
            <a:br>
              <a:rPr lang="en-GB" b="1" dirty="0">
                <a:solidFill>
                  <a:srgbClr val="FF0000"/>
                </a:solidFill>
              </a:rPr>
            </a:br>
            <a:r>
              <a:rPr lang="en-GB" sz="7000" dirty="0"/>
              <a:t>Encourage</a:t>
            </a:r>
            <a:r>
              <a:rPr lang="en-GB" sz="7000" b="1" dirty="0"/>
              <a:t> </a:t>
            </a:r>
            <a:r>
              <a:rPr lang="en-GB" sz="7000" b="1" dirty="0" err="1"/>
              <a:t>mulit</a:t>
            </a:r>
            <a:r>
              <a:rPr lang="en-GB" sz="7000" b="1" dirty="0"/>
              <a:t>/bilateral finance </a:t>
            </a:r>
            <a:r>
              <a:rPr lang="en-GB" sz="7000" dirty="0"/>
              <a:t>between countries/sites sharing same birds</a:t>
            </a:r>
          </a:p>
          <a:p>
            <a:br>
              <a:rPr lang="en-GB" b="1" dirty="0">
                <a:solidFill>
                  <a:srgbClr val="FF0000"/>
                </a:solidFill>
              </a:rPr>
            </a:br>
            <a:endParaRPr lang="en-GB" dirty="0"/>
          </a:p>
        </p:txBody>
      </p:sp>
      <p:pic>
        <p:nvPicPr>
          <p:cNvPr id="8" name="Picture 7">
            <a:extLst>
              <a:ext uri="{FF2B5EF4-FFF2-40B4-BE49-F238E27FC236}">
                <a16:creationId xmlns:a16="http://schemas.microsoft.com/office/drawing/2014/main" id="{2C34BDE1-2942-4E91-8918-AEDEA2F2C58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0" y="1232744"/>
            <a:ext cx="4164846" cy="1516518"/>
          </a:xfrm>
          <a:prstGeom prst="rect">
            <a:avLst/>
          </a:prstGeom>
        </p:spPr>
      </p:pic>
      <p:pic>
        <p:nvPicPr>
          <p:cNvPr id="11" name="Picture 10" descr="A picture containing map&#10;&#10;Description automatically generated">
            <a:extLst>
              <a:ext uri="{FF2B5EF4-FFF2-40B4-BE49-F238E27FC236}">
                <a16:creationId xmlns:a16="http://schemas.microsoft.com/office/drawing/2014/main" id="{D79DA4CA-E06A-421C-8344-C25937E394A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741602" y="2249424"/>
            <a:ext cx="7450397" cy="4608575"/>
          </a:xfrm>
          <a:prstGeom prst="rect">
            <a:avLst/>
          </a:prstGeom>
        </p:spPr>
      </p:pic>
    </p:spTree>
    <p:extLst>
      <p:ext uri="{BB962C8B-B14F-4D97-AF65-F5344CB8AC3E}">
        <p14:creationId xmlns:p14="http://schemas.microsoft.com/office/powerpoint/2010/main" val="33813115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Slender-billed curlew\sbc images\SBC photos\Sbc Â© Michel Brosselin 4.jpg">
            <a:extLst>
              <a:ext uri="{FF2B5EF4-FFF2-40B4-BE49-F238E27FC236}">
                <a16:creationId xmlns:a16="http://schemas.microsoft.com/office/drawing/2014/main" id="{16362C45-22CA-4011-A495-E45C1BE13F9F}"/>
              </a:ext>
            </a:extLst>
          </p:cNvPr>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0" y="2992034"/>
            <a:ext cx="5120640" cy="3865966"/>
          </a:xfrm>
          <a:prstGeom prst="rect">
            <a:avLst/>
          </a:prstGeom>
          <a:noFill/>
          <a:ln w="9525">
            <a:noFill/>
            <a:miter lim="800000"/>
            <a:headEnd/>
            <a:tailEnd/>
          </a:ln>
        </p:spPr>
      </p:pic>
      <p:sp>
        <p:nvSpPr>
          <p:cNvPr id="2" name="Title 1">
            <a:extLst>
              <a:ext uri="{FF2B5EF4-FFF2-40B4-BE49-F238E27FC236}">
                <a16:creationId xmlns:a16="http://schemas.microsoft.com/office/drawing/2014/main" id="{18A7CCF8-7B51-4E46-9464-BDB8878D9886}"/>
              </a:ext>
            </a:extLst>
          </p:cNvPr>
          <p:cNvSpPr>
            <a:spLocks noGrp="1"/>
          </p:cNvSpPr>
          <p:nvPr>
            <p:ph type="title"/>
          </p:nvPr>
        </p:nvSpPr>
        <p:spPr>
          <a:xfrm>
            <a:off x="252084" y="0"/>
            <a:ext cx="10339716" cy="972970"/>
          </a:xfrm>
        </p:spPr>
        <p:txBody>
          <a:bodyPr>
            <a:normAutofit fontScale="90000"/>
          </a:bodyPr>
          <a:lstStyle/>
          <a:p>
            <a:r>
              <a:rPr lang="en-GB" dirty="0"/>
              <a:t>For no more extinctions, a CMS atlas that helps:</a:t>
            </a:r>
          </a:p>
        </p:txBody>
      </p:sp>
      <p:sp>
        <p:nvSpPr>
          <p:cNvPr id="3" name="TextBox 2">
            <a:extLst>
              <a:ext uri="{FF2B5EF4-FFF2-40B4-BE49-F238E27FC236}">
                <a16:creationId xmlns:a16="http://schemas.microsoft.com/office/drawing/2014/main" id="{A858A35B-0EAA-4935-959E-EE1896EAA08D}"/>
              </a:ext>
            </a:extLst>
          </p:cNvPr>
          <p:cNvSpPr txBox="1"/>
          <p:nvPr/>
        </p:nvSpPr>
        <p:spPr>
          <a:xfrm>
            <a:off x="3225633" y="6211669"/>
            <a:ext cx="1540989" cy="646331"/>
          </a:xfrm>
          <a:prstGeom prst="rect">
            <a:avLst/>
          </a:prstGeom>
          <a:noFill/>
        </p:spPr>
        <p:txBody>
          <a:bodyPr wrap="square" rtlCol="0">
            <a:spAutoFit/>
          </a:bodyPr>
          <a:lstStyle/>
          <a:p>
            <a:r>
              <a:rPr lang="en-GB" b="1" dirty="0"/>
              <a:t>M </a:t>
            </a:r>
            <a:r>
              <a:rPr lang="en-GB" b="1" dirty="0" err="1"/>
              <a:t>Brosselin</a:t>
            </a:r>
            <a:r>
              <a:rPr lang="en-GB" b="1" dirty="0"/>
              <a:t>, 1968 Brittany</a:t>
            </a:r>
          </a:p>
        </p:txBody>
      </p:sp>
      <p:pic>
        <p:nvPicPr>
          <p:cNvPr id="6" name="Picture 5">
            <a:extLst>
              <a:ext uri="{FF2B5EF4-FFF2-40B4-BE49-F238E27FC236}">
                <a16:creationId xmlns:a16="http://schemas.microsoft.com/office/drawing/2014/main" id="{98539272-1C4C-8744-E011-FA077B7EAD4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482872" y="3133490"/>
            <a:ext cx="5709128" cy="3848927"/>
          </a:xfrm>
          <a:prstGeom prst="rect">
            <a:avLst/>
          </a:prstGeom>
        </p:spPr>
      </p:pic>
      <p:sp>
        <p:nvSpPr>
          <p:cNvPr id="8" name="TextBox 7">
            <a:extLst>
              <a:ext uri="{FF2B5EF4-FFF2-40B4-BE49-F238E27FC236}">
                <a16:creationId xmlns:a16="http://schemas.microsoft.com/office/drawing/2014/main" id="{3EDF9F3E-D66F-8EEC-8906-1B953778B84B}"/>
              </a:ext>
            </a:extLst>
          </p:cNvPr>
          <p:cNvSpPr txBox="1"/>
          <p:nvPr/>
        </p:nvSpPr>
        <p:spPr>
          <a:xfrm>
            <a:off x="0" y="806734"/>
            <a:ext cx="11939916" cy="3323987"/>
          </a:xfrm>
          <a:prstGeom prst="rect">
            <a:avLst/>
          </a:prstGeom>
          <a:noFill/>
        </p:spPr>
        <p:txBody>
          <a:bodyPr wrap="square">
            <a:spAutoFit/>
          </a:bodyPr>
          <a:lstStyle/>
          <a:p>
            <a:r>
              <a:rPr lang="en-GB" sz="2400" dirty="0"/>
              <a:t>Foster human connectivity for ecological connectivity along migratory ecological networks to </a:t>
            </a:r>
          </a:p>
          <a:p>
            <a:pPr marL="342900" lvl="0" indent="-342900">
              <a:buFont typeface="+mj-lt"/>
              <a:buAutoNum type="arabicPeriod"/>
            </a:pPr>
            <a:r>
              <a:rPr lang="en-GB" sz="2400" dirty="0"/>
              <a:t>leverage peer pressure for conservation of species among countries that share them</a:t>
            </a:r>
          </a:p>
          <a:p>
            <a:pPr marL="342900" lvl="0" indent="-342900">
              <a:buFont typeface="+mj-lt"/>
              <a:buAutoNum type="arabicPeriod"/>
            </a:pPr>
            <a:r>
              <a:rPr lang="en-GB" sz="2400" dirty="0"/>
              <a:t>prioritise sites for protection </a:t>
            </a:r>
            <a:r>
              <a:rPr lang="en-GB" sz="2400" dirty="0" err="1"/>
              <a:t>eg</a:t>
            </a:r>
            <a:r>
              <a:rPr lang="en-GB" sz="2400" dirty="0"/>
              <a:t> via World Heritage &amp; Ramsar Conventions &amp; OECMS </a:t>
            </a:r>
          </a:p>
          <a:p>
            <a:pPr marL="342900" lvl="0" indent="-342900">
              <a:buFont typeface="+mj-lt"/>
              <a:buAutoNum type="arabicPeriod"/>
            </a:pPr>
            <a:r>
              <a:rPr lang="en-GB" sz="2400" dirty="0"/>
              <a:t>identify missing and most-connected key sites</a:t>
            </a:r>
          </a:p>
          <a:p>
            <a:pPr marL="342900" lvl="0" indent="-342900">
              <a:buFont typeface="+mj-lt"/>
              <a:buAutoNum type="arabicPeriod"/>
            </a:pPr>
            <a:r>
              <a:rPr lang="en-GB" sz="2400" dirty="0"/>
              <a:t>deploy movement data to defend key nodes in ecological network</a:t>
            </a:r>
          </a:p>
          <a:p>
            <a:pPr marL="342900" lvl="0" indent="-342900">
              <a:buFont typeface="+mj-lt"/>
              <a:buAutoNum type="arabicPeriod"/>
            </a:pPr>
            <a:r>
              <a:rPr lang="en-GB" sz="2400" dirty="0"/>
              <a:t>scale up finance </a:t>
            </a:r>
            <a:r>
              <a:rPr lang="en-GB" sz="2400" dirty="0" err="1"/>
              <a:t>eg</a:t>
            </a:r>
            <a:r>
              <a:rPr lang="en-GB" sz="2400" dirty="0"/>
              <a:t> by identifying suitable site networks for projects</a:t>
            </a:r>
          </a:p>
          <a:p>
            <a:endParaRPr lang="en-GB" dirty="0"/>
          </a:p>
          <a:p>
            <a:br>
              <a:rPr lang="en-GB" sz="2400" dirty="0"/>
            </a:br>
            <a:endParaRPr lang="en-GB" sz="2400" dirty="0"/>
          </a:p>
        </p:txBody>
      </p:sp>
    </p:spTree>
    <p:extLst>
      <p:ext uri="{BB962C8B-B14F-4D97-AF65-F5344CB8AC3E}">
        <p14:creationId xmlns:p14="http://schemas.microsoft.com/office/powerpoint/2010/main" val="31514428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9929416AA0540C42B015682282C961AD" ma:contentTypeVersion="26" ma:contentTypeDescription="Crear nuevo documento." ma:contentTypeScope="" ma:versionID="9bc1cafe4360f20b5afaadcb79868c66">
  <xsd:schema xmlns:xsd="http://www.w3.org/2001/XMLSchema" xmlns:xs="http://www.w3.org/2001/XMLSchema" xmlns:p="http://schemas.microsoft.com/office/2006/metadata/properties" xmlns:ns2="a7b50396-0b06-45c1-b28e-46f86d566a10" xmlns:ns3="985ec44e-1bab-4c0b-9df0-6ba128686fc9" xmlns:ns4="c15478a5-0be8-4f5d-8383-b307d5ba8bf6" targetNamespace="http://schemas.microsoft.com/office/2006/metadata/properties" ma:root="true" ma:fieldsID="f9a5c408459f1deb54f1dd1f0ce43320" ns2:_="" ns3:_="" ns4:_="">
    <xsd:import namespace="a7b50396-0b06-45c1-b28e-46f86d566a10"/>
    <xsd:import namespace="985ec44e-1bab-4c0b-9df0-6ba128686fc9"/>
    <xsd:import namespace="c15478a5-0be8-4f5d-8383-b307d5ba8bf6"/>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4:SharedWithUsers" minOccurs="0"/>
                <xsd:element ref="ns4:SharedWithDetails" minOccurs="0"/>
                <xsd:element ref="ns4:TaxKeywordTaxHTField" minOccurs="0"/>
                <xsd:element ref="ns2:_Flow_SignoffStatus" minOccurs="0"/>
                <xsd:element ref="ns2:Reviewer" minOccurs="0"/>
                <xsd:element ref="ns2:MariaJoseOrtiz" minOccurs="0"/>
                <xsd:element ref="ns2:MediaServiceObjectDetectorVersions" minOccurs="0"/>
                <xsd:element ref="ns2:Notes" minOccurs="0"/>
                <xsd:element ref="ns2:Sent" minOccurs="0"/>
                <xsd:element ref="ns2:MediaServiceSearchProperties" minOccurs="0"/>
                <xsd:element ref="ns2:MediaServiceBillingMetadata" minOccurs="0"/>
                <xsd:element ref="ns2:Pre_x002d_sele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7b50396-0b06-45c1-b28e-46f86d566a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Etiquetas de imagen" ma:readOnly="false" ma:fieldId="{5cf76f15-5ced-4ddc-b409-7134ff3c332f}" ma:taxonomyMulti="true" ma:sspId="78175662-8596-484a-92c7-351d01561e22"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_Flow_SignoffStatus" ma:index="23" nillable="true" ma:displayName="Sign-off status" ma:internalName="Sign_x002d_off_x0020_status">
      <xsd:simpleType>
        <xsd:restriction base="dms:Text"/>
      </xsd:simpleType>
    </xsd:element>
    <xsd:element name="Reviewer" ma:index="24" nillable="true" ma:displayName="Reviewer" ma:format="Dropdown" ma:internalName="Reviewer">
      <xsd:simpleType>
        <xsd:restriction base="dms:Text">
          <xsd:maxLength value="255"/>
        </xsd:restriction>
      </xsd:simpleType>
    </xsd:element>
    <xsd:element name="MariaJoseOrtiz" ma:index="25" nillable="true" ma:displayName="Maria Jose Ortiz" ma:description="REVISED BY AF" ma:format="Dropdown" ma:internalName="MariaJoseOrtiz">
      <xsd:simpleType>
        <xsd:restriction base="dms:Text">
          <xsd:maxLength value="255"/>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Notes" ma:index="27" nillable="true" ma:displayName="Notes" ma:format="Dropdown" ma:internalName="Notes">
      <xsd:simpleType>
        <xsd:restriction base="dms:Note">
          <xsd:maxLength value="255"/>
        </xsd:restriction>
      </xsd:simpleType>
    </xsd:element>
    <xsd:element name="Sent" ma:index="28" nillable="true" ma:displayName="Sent" ma:format="Dropdown" ma:internalName="Sent">
      <xsd:simpleType>
        <xsd:restriction base="dms:Choice">
          <xsd:enumeration value="Sent"/>
          <xsd:enumeration value="Pending"/>
        </xsd:restrictio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BillingMetadata" ma:index="30" nillable="true" ma:displayName="MediaServiceBillingMetadata" ma:hidden="true" ma:internalName="MediaServiceBillingMetadata" ma:readOnly="true">
      <xsd:simpleType>
        <xsd:restriction base="dms:Note"/>
      </xsd:simpleType>
    </xsd:element>
    <xsd:element name="Pre_x002d_selection" ma:index="31" nillable="true" ma:displayName="Pre-selection" ma:default="1" ma:format="Dropdown" ma:internalName="Pre_x002d_selection">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5ec44e-1bab-4c0b-9df0-6ba128686fc9"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9db64542-7ae3-4878-aafe-ea4cd8782300}" ma:internalName="TaxCatchAll" ma:showField="CatchAllData" ma:web="c15478a5-0be8-4f5d-8383-b307d5ba8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15478a5-0be8-4f5d-8383-b307d5ba8bf6" elementFormDefault="qualified">
    <xsd:import namespace="http://schemas.microsoft.com/office/2006/documentManagement/types"/>
    <xsd:import namespace="http://schemas.microsoft.com/office/infopath/2007/PartnerControls"/>
    <xsd:element name="SharedWithUsers" ma:index="1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les de uso compartido" ma:internalName="SharedWithDetails" ma:readOnly="true">
      <xsd:simpleType>
        <xsd:restriction base="dms:Note">
          <xsd:maxLength value="255"/>
        </xsd:restriction>
      </xsd:simpleType>
    </xsd:element>
    <xsd:element name="TaxKeywordTaxHTField" ma:index="22" nillable="true" ma:taxonomy="true" ma:internalName="TaxKeywordTaxHTField" ma:taxonomyFieldName="TaxKeyword" ma:displayName="Palabras clave de empresa" ma:fieldId="{23f27201-bee3-471e-b2e7-b64fd8b7ca38}" ma:taxonomyMulti="true" ma:sspId="78175662-8596-484a-92c7-351d01561e22" ma:termSetId="00000000-0000-0000-0000-000000000000" ma:anchorId="00000000-0000-0000-0000-000000000000" ma:open="true" ma:isKeyword="tru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Flow_SignoffStatus xmlns="a7b50396-0b06-45c1-b28e-46f86d566a10" xsi:nil="true"/>
    <MariaJoseOrtiz xmlns="a7b50396-0b06-45c1-b28e-46f86d566a10" xsi:nil="true"/>
    <Notes xmlns="a7b50396-0b06-45c1-b28e-46f86d566a10" xsi:nil="true"/>
    <Sent xmlns="a7b50396-0b06-45c1-b28e-46f86d566a10" xsi:nil="true"/>
    <TaxCatchAll xmlns="985ec44e-1bab-4c0b-9df0-6ba128686fc9" xsi:nil="true"/>
    <TaxKeywordTaxHTField xmlns="c15478a5-0be8-4f5d-8383-b307d5ba8bf6">
      <Terms xmlns="http://schemas.microsoft.com/office/infopath/2007/PartnerControls"/>
    </TaxKeywordTaxHTField>
    <lcf76f155ced4ddcb4097134ff3c332f xmlns="a7b50396-0b06-45c1-b28e-46f86d566a10">
      <Terms xmlns="http://schemas.microsoft.com/office/infopath/2007/PartnerControls"/>
    </lcf76f155ced4ddcb4097134ff3c332f>
    <Reviewer xmlns="a7b50396-0b06-45c1-b28e-46f86d566a10" xsi:nil="true"/>
    <Pre_x002d_selection xmlns="a7b50396-0b06-45c1-b28e-46f86d566a10">true</Pre_x002d_selection>
  </documentManagement>
</p:properties>
</file>

<file path=customXml/itemProps1.xml><?xml version="1.0" encoding="utf-8"?>
<ds:datastoreItem xmlns:ds="http://schemas.openxmlformats.org/officeDocument/2006/customXml" ds:itemID="{454F9785-F331-4028-89F2-9C496F24383C}"/>
</file>

<file path=customXml/itemProps2.xml><?xml version="1.0" encoding="utf-8"?>
<ds:datastoreItem xmlns:ds="http://schemas.openxmlformats.org/officeDocument/2006/customXml" ds:itemID="{2DCC5B79-3B2D-44E2-9780-1B01DF001F45}">
  <ds:schemaRefs>
    <ds:schemaRef ds:uri="http://schemas.microsoft.com/sharepoint/v3/contenttype/forms"/>
  </ds:schemaRefs>
</ds:datastoreItem>
</file>

<file path=customXml/itemProps3.xml><?xml version="1.0" encoding="utf-8"?>
<ds:datastoreItem xmlns:ds="http://schemas.openxmlformats.org/officeDocument/2006/customXml" ds:itemID="{F6701E9E-F7BF-4BB1-B5FF-7379ED4A1378}">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19228</TotalTime>
  <Words>5067</Words>
  <Application>Microsoft Office PowerPoint</Application>
  <PresentationFormat>Widescreen</PresentationFormat>
  <Paragraphs>313</Paragraphs>
  <Slides>27</Slides>
  <Notes>27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27</vt:i4>
      </vt:variant>
    </vt:vector>
  </HeadingPairs>
  <TitlesOfParts>
    <vt:vector size="35" baseType="lpstr">
      <vt:lpstr>Arial</vt:lpstr>
      <vt:lpstr>Calibri</vt:lpstr>
      <vt:lpstr>Calibri Light</vt:lpstr>
      <vt:lpstr>Constantia</vt:lpstr>
      <vt:lpstr>Lato-Regular</vt:lpstr>
      <vt:lpstr>STIX-Regular</vt:lpstr>
      <vt:lpstr>Times New Roman</vt:lpstr>
      <vt:lpstr>Office Theme</vt:lpstr>
      <vt:lpstr>Using information on ecological connectivity  to drive conservation action</vt:lpstr>
      <vt:lpstr>How to conserve migratory species?</vt:lpstr>
      <vt:lpstr>PowerPoint Presentation</vt:lpstr>
      <vt:lpstr>URGENT: 11% (200) migratory bird species threatened with extinction, (7 already extinct, 6% NT), 45% declining, 58% sites in poor condition!</vt:lpstr>
      <vt:lpstr>How can the CMS Atlas help to  maintain and enhance the conservation status of migratory species, by securing ecological connectivity among the key sites in migratory ecological networks? </vt:lpstr>
      <vt:lpstr>Problems in protecting/effectively managing/restoring  key flyway/migratory network sites before they’re destroyed: </vt:lpstr>
      <vt:lpstr>Solutions – use the CMS Atlas to help eg  </vt:lpstr>
      <vt:lpstr>Problem 1: Key sites unprotected 10,656 Key Biodiversity Areas (KBAs) identified for migratory birds Only c9% of migratory bird species are adequately protected in terms of site coverage across their full annual cycle, compared with 45% of non-migratory species</vt:lpstr>
      <vt:lpstr>Solution 1: Protection</vt:lpstr>
      <vt:lpstr>Solution 1: Protection  (Serial, transnational)  Natural World Heritage Sites</vt:lpstr>
      <vt:lpstr>Solution 1: Protection World Heritage: a solution for top flyway sites</vt:lpstr>
      <vt:lpstr>Solution 1: Protection World Heritage: preventing site destruction</vt:lpstr>
      <vt:lpstr>PowerPoint Presentation</vt:lpstr>
      <vt:lpstr>PowerPoint Presentation</vt:lpstr>
      <vt:lpstr>Solution 2: Enforcement</vt:lpstr>
      <vt:lpstr>PowerPoint Presentation</vt:lpstr>
      <vt:lpstr>Solution 3:  Identify missing &amp; most connected key sites</vt:lpstr>
      <vt:lpstr>PowerPoint Presentation</vt:lpstr>
      <vt:lpstr>PowerPoint Presentation</vt:lpstr>
      <vt:lpstr>PowerPoint Presentation</vt:lpstr>
      <vt:lpstr>PowerPoint Presentation</vt:lpstr>
      <vt:lpstr>Network analysis can detect importance of sites missed by midwinter counts </vt:lpstr>
      <vt:lpstr>PowerPoint Presentation</vt:lpstr>
      <vt:lpstr>Solution 4: human connectivity</vt:lpstr>
      <vt:lpstr>Solution 4: human connectivity Developing the science, synergies and support for the conservation of the flyway ecological networks  </vt:lpstr>
      <vt:lpstr>PowerPoint Presentation</vt:lpstr>
      <vt:lpstr>For no more extinctions, a CMS atlas that helps: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Securing government support for restoration</dc:title>
  <dc:creator>Nicola Crockford</dc:creator>
  <cp:lastModifiedBy>Nicola Crockford</cp:lastModifiedBy>
  <cp:revision>2</cp:revision>
  <dcterms:created xsi:type="dcterms:W3CDTF">2021-03-08T18:34:04Z</dcterms:created>
  <dcterms:modified xsi:type="dcterms:W3CDTF">2026-10-09T09:56:04Z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0x0101009929416AA0540C42B015682282C961AD</vt:lpwstr>
  </property>
  <property fmtid="{D5CDD505-2E9C-101B-9397-08002B2CF9AE}" pid="3" name="TaxKeyword">
    <vt:lpwstr/>
  </property>
  <property fmtid="{D5CDD505-2E9C-101B-9397-08002B2CF9AE}" pid="4" name="MediaServiceImageTags">
    <vt:lpwstr/>
  </property>
</Properties>
</file>