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a4"/>
        <w:tblW w:w="9648" w:type="dxa"/>
        <w:tblLayout w:type="fixed"/>
        <w:tblLook w:val="0000" w:firstRow="0" w:lastRow="0" w:firstColumn="0" w:lastColumn="0" w:noHBand="0" w:noVBand="0"/>
      </w:tblPr>
      <w:tblGrid>
        <w:gridCol w:w="1526"/>
        <w:gridCol w:w="4072"/>
        <w:gridCol w:w="4050"/>
      </w:tblGrid>
      <w:tr w:rsidR="00895F8C" w14:paraId="40916035" w14:textId="77777777">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00000002" w14:textId="77777777" w:rsidR="00895F8C" w:rsidRDefault="00CA7BA5">
            <w:pPr>
              <w:widowControl w:val="0"/>
              <w:spacing w:after="0" w:line="240" w:lineRule="auto"/>
              <w:jc w:val="both"/>
            </w:pPr>
            <w:r>
              <w:rPr>
                <w:noProof/>
              </w:rPr>
              <w:drawing>
                <wp:inline distT="0" distB="0" distL="0" distR="0" wp14:anchorId="3AF38FC4" wp14:editId="2CDF363C">
                  <wp:extent cx="752478" cy="771525"/>
                  <wp:effectExtent l="0" t="0" r="0" b="0"/>
                  <wp:docPr id="32" name="image5.png"/>
                  <wp:cNvGraphicFramePr/>
                  <a:graphic xmlns:a="http://schemas.openxmlformats.org/drawingml/2006/main">
                    <a:graphicData uri="http://schemas.openxmlformats.org/drawingml/2006/picture">
                      <pic:pic xmlns:pic="http://schemas.openxmlformats.org/drawingml/2006/picture">
                        <pic:nvPicPr>
                          <pic:cNvPr id="0" name="image5.png"/>
                          <pic:cNvPicPr preferRelativeResize="0"/>
                        </pic:nvPicPr>
                        <pic:blipFill>
                          <a:blip r:embed="rId12"/>
                          <a:srcRect l="-2533" t="-726" r="-2533" b="-726"/>
                          <a:stretch>
                            <a:fillRect/>
                          </a:stretch>
                        </pic:blipFill>
                        <pic:spPr>
                          <a:xfrm>
                            <a:off x="0" y="0"/>
                            <a:ext cx="752478" cy="771525"/>
                          </a:xfrm>
                          <a:prstGeom prst="rect">
                            <a:avLst/>
                          </a:prstGeom>
                          <a:ln/>
                        </pic:spPr>
                      </pic:pic>
                    </a:graphicData>
                  </a:graphic>
                </wp:inline>
              </w:drawing>
            </w:r>
          </w:p>
        </w:tc>
        <w:tc>
          <w:tcPr>
            <w:tcW w:w="4072" w:type="dxa"/>
            <w:tcBorders>
              <w:top w:val="single" w:sz="12" w:space="0" w:color="000000"/>
              <w:bottom w:val="single" w:sz="12" w:space="0" w:color="000000"/>
            </w:tcBorders>
            <w:tcMar>
              <w:top w:w="85" w:type="dxa"/>
              <w:left w:w="108" w:type="dxa"/>
              <w:bottom w:w="0" w:type="dxa"/>
              <w:right w:w="108" w:type="dxa"/>
            </w:tcMar>
          </w:tcPr>
          <w:p w14:paraId="00000003" w14:textId="77777777" w:rsidR="00895F8C" w:rsidRDefault="00CA7BA5">
            <w:pPr>
              <w:keepNext/>
              <w:widowControl w:val="0"/>
              <w:spacing w:before="120" w:after="0" w:line="240" w:lineRule="auto"/>
              <w:ind w:left="-108"/>
              <w:jc w:val="both"/>
              <w:rPr>
                <w:b/>
                <w:sz w:val="32"/>
                <w:szCs w:val="32"/>
              </w:rPr>
            </w:pPr>
            <w:r>
              <w:rPr>
                <w:b/>
                <w:sz w:val="32"/>
                <w:szCs w:val="32"/>
              </w:rPr>
              <w:t>CONVENTION ON</w:t>
            </w:r>
          </w:p>
          <w:p w14:paraId="00000004" w14:textId="77777777" w:rsidR="00895F8C" w:rsidRDefault="00CA7BA5">
            <w:pPr>
              <w:keepNext/>
              <w:widowControl w:val="0"/>
              <w:spacing w:after="0" w:line="240" w:lineRule="auto"/>
              <w:ind w:left="-108"/>
              <w:jc w:val="both"/>
              <w:rPr>
                <w:b/>
                <w:sz w:val="32"/>
                <w:szCs w:val="32"/>
              </w:rPr>
            </w:pPr>
            <w:r>
              <w:rPr>
                <w:b/>
                <w:sz w:val="32"/>
                <w:szCs w:val="32"/>
              </w:rPr>
              <w:t>MIGRATORY</w:t>
            </w:r>
          </w:p>
          <w:p w14:paraId="00000005" w14:textId="77777777" w:rsidR="00895F8C" w:rsidRDefault="00CA7BA5">
            <w:pPr>
              <w:keepNext/>
              <w:widowControl w:val="0"/>
              <w:spacing w:after="120" w:line="240" w:lineRule="auto"/>
              <w:ind w:left="-108"/>
              <w:jc w:val="both"/>
            </w:pPr>
            <w:r>
              <w:rPr>
                <w:b/>
                <w:sz w:val="32"/>
                <w:szCs w:val="32"/>
              </w:rPr>
              <w:t xml:space="preserve">SPECIES </w:t>
            </w:r>
          </w:p>
        </w:tc>
        <w:tc>
          <w:tcPr>
            <w:tcW w:w="4050" w:type="dxa"/>
            <w:tcBorders>
              <w:top w:val="single" w:sz="12" w:space="0" w:color="000000"/>
              <w:bottom w:val="single" w:sz="12" w:space="0" w:color="000000"/>
            </w:tcBorders>
            <w:tcMar>
              <w:top w:w="85" w:type="dxa"/>
              <w:left w:w="108" w:type="dxa"/>
              <w:bottom w:w="0" w:type="dxa"/>
              <w:right w:w="108" w:type="dxa"/>
            </w:tcMar>
          </w:tcPr>
          <w:p w14:paraId="00000006" w14:textId="2181B0A8" w:rsidR="00895F8C" w:rsidRDefault="00CA7BA5">
            <w:pPr>
              <w:widowControl w:val="0"/>
              <w:tabs>
                <w:tab w:val="left" w:pos="5040"/>
                <w:tab w:val="left" w:pos="5760"/>
                <w:tab w:val="left" w:pos="6008"/>
                <w:tab w:val="left" w:pos="6480"/>
                <w:tab w:val="left" w:pos="7200"/>
                <w:tab w:val="left" w:pos="7920"/>
                <w:tab w:val="left" w:pos="8640"/>
              </w:tabs>
              <w:spacing w:before="120" w:after="120" w:line="240" w:lineRule="auto"/>
              <w:jc w:val="both"/>
            </w:pPr>
            <w:r>
              <w:t>UNEP/CMS/COP15/Doc.</w:t>
            </w:r>
            <w:r w:rsidR="00C54551" w:rsidRPr="00C54551">
              <w:t>31.3.14</w:t>
            </w:r>
            <w:r w:rsidR="00B22FAC">
              <w:t>/Rev.1</w:t>
            </w:r>
          </w:p>
          <w:p w14:paraId="00000007" w14:textId="4C1942F2" w:rsidR="00895F8C" w:rsidRDefault="00E1093A">
            <w:pPr>
              <w:widowControl w:val="0"/>
              <w:tabs>
                <w:tab w:val="left" w:pos="5040"/>
                <w:tab w:val="left" w:pos="5760"/>
                <w:tab w:val="left" w:pos="6008"/>
                <w:tab w:val="left" w:pos="6480"/>
                <w:tab w:val="left" w:pos="7200"/>
                <w:tab w:val="left" w:pos="7920"/>
                <w:tab w:val="left" w:pos="8640"/>
              </w:tabs>
              <w:spacing w:before="120" w:after="120" w:line="240" w:lineRule="auto"/>
              <w:jc w:val="both"/>
            </w:pPr>
            <w:r>
              <w:t>2</w:t>
            </w:r>
            <w:r w:rsidR="00B22FAC">
              <w:t>2</w:t>
            </w:r>
            <w:r>
              <w:t xml:space="preserve"> </w:t>
            </w:r>
            <w:r w:rsidR="00B22FAC">
              <w:t>January</w:t>
            </w:r>
            <w:r>
              <w:t xml:space="preserve"> 202</w:t>
            </w:r>
            <w:r w:rsidR="00B22FAC">
              <w:t>6</w:t>
            </w:r>
          </w:p>
          <w:p w14:paraId="00000009" w14:textId="77777777" w:rsidR="00895F8C" w:rsidRDefault="00CA7BA5">
            <w:pPr>
              <w:widowControl w:val="0"/>
              <w:spacing w:before="120" w:after="120" w:line="240" w:lineRule="auto"/>
              <w:jc w:val="both"/>
            </w:pPr>
            <w:r>
              <w:t>Original: English</w:t>
            </w:r>
          </w:p>
          <w:p w14:paraId="0000000A" w14:textId="77777777" w:rsidR="00895F8C" w:rsidRDefault="00895F8C">
            <w:pPr>
              <w:widowControl w:val="0"/>
              <w:spacing w:after="0" w:line="240" w:lineRule="auto"/>
              <w:jc w:val="both"/>
              <w:rPr>
                <w:sz w:val="12"/>
                <w:szCs w:val="12"/>
              </w:rPr>
            </w:pPr>
          </w:p>
        </w:tc>
      </w:tr>
    </w:tbl>
    <w:p w14:paraId="0000000B" w14:textId="77777777" w:rsidR="00895F8C" w:rsidRDefault="00895F8C">
      <w:pPr>
        <w:widowControl w:val="0"/>
        <w:tabs>
          <w:tab w:val="left" w:pos="-1057"/>
          <w:tab w:val="left" w:pos="-720"/>
        </w:tabs>
        <w:spacing w:after="0" w:line="240" w:lineRule="auto"/>
        <w:ind w:left="-90"/>
        <w:jc w:val="both"/>
        <w:rPr>
          <w:sz w:val="8"/>
          <w:szCs w:val="8"/>
        </w:rPr>
      </w:pPr>
    </w:p>
    <w:p w14:paraId="0000000C" w14:textId="77777777" w:rsidR="00895F8C" w:rsidRDefault="00CA7BA5">
      <w:pPr>
        <w:widowControl w:val="0"/>
        <w:tabs>
          <w:tab w:val="left" w:pos="-1057"/>
          <w:tab w:val="left" w:pos="-720"/>
        </w:tabs>
        <w:spacing w:after="0" w:line="240" w:lineRule="auto"/>
        <w:jc w:val="both"/>
      </w:pPr>
      <w:r>
        <w:t>15</w:t>
      </w:r>
      <w:r>
        <w:rPr>
          <w:vertAlign w:val="superscript"/>
        </w:rPr>
        <w:t>th</w:t>
      </w:r>
      <w:r>
        <w:t xml:space="preserve"> MEETING OF THE CONFERENCE OF THE PARTIES</w:t>
      </w:r>
    </w:p>
    <w:p w14:paraId="0000000D" w14:textId="77777777" w:rsidR="00895F8C" w:rsidRPr="00AB4B63" w:rsidRDefault="00CA7BA5">
      <w:pPr>
        <w:widowControl w:val="0"/>
        <w:pBdr>
          <w:top w:val="single" w:sz="6" w:space="0" w:color="FFFFFF"/>
          <w:left w:val="single" w:sz="6" w:space="0" w:color="FFFFFF"/>
          <w:bottom w:val="single" w:sz="6" w:space="0" w:color="FFFFFF"/>
          <w:right w:val="single" w:sz="6" w:space="0" w:color="FFFFFF"/>
        </w:pBdr>
        <w:spacing w:after="0"/>
        <w:rPr>
          <w:lang w:val="pt-PT"/>
        </w:rPr>
      </w:pPr>
      <w:r w:rsidRPr="00AB4B63">
        <w:rPr>
          <w:lang w:val="pt-PT"/>
        </w:rPr>
        <w:t>Campo Grande, Brazil, 23 – 29 March 2026</w:t>
      </w:r>
    </w:p>
    <w:p w14:paraId="0000000E" w14:textId="54F645F2" w:rsidR="00895F8C" w:rsidRPr="00AB4B63" w:rsidRDefault="00CA7BA5">
      <w:pPr>
        <w:widowControl w:val="0"/>
        <w:tabs>
          <w:tab w:val="left" w:pos="7020"/>
        </w:tabs>
        <w:spacing w:after="0" w:line="240" w:lineRule="auto"/>
        <w:jc w:val="both"/>
        <w:rPr>
          <w:lang w:val="pt-PT"/>
        </w:rPr>
      </w:pPr>
      <w:r w:rsidRPr="00AB4B63">
        <w:rPr>
          <w:lang w:val="pt-PT"/>
        </w:rPr>
        <w:t xml:space="preserve">Agenda Item </w:t>
      </w:r>
      <w:r w:rsidR="00283B8E" w:rsidRPr="00AB4B63">
        <w:rPr>
          <w:lang w:val="pt-PT"/>
        </w:rPr>
        <w:t>31.3.14</w:t>
      </w:r>
    </w:p>
    <w:p w14:paraId="00000010" w14:textId="77777777" w:rsidR="00895F8C" w:rsidRPr="00AB4B63" w:rsidRDefault="00895F8C">
      <w:pPr>
        <w:widowControl w:val="0"/>
        <w:spacing w:after="0" w:line="240" w:lineRule="auto"/>
        <w:jc w:val="both"/>
        <w:rPr>
          <w:lang w:val="pt-PT"/>
        </w:rPr>
      </w:pPr>
    </w:p>
    <w:p w14:paraId="00000011" w14:textId="77777777" w:rsidR="00895F8C" w:rsidRPr="00AB4B63" w:rsidRDefault="00895F8C">
      <w:pPr>
        <w:widowControl w:val="0"/>
        <w:spacing w:after="0" w:line="240" w:lineRule="auto"/>
        <w:jc w:val="both"/>
        <w:rPr>
          <w:lang w:val="pt-PT"/>
        </w:rPr>
      </w:pPr>
    </w:p>
    <w:p w14:paraId="5639C73D" w14:textId="77777777" w:rsidR="0074541A" w:rsidRPr="00AB4B63" w:rsidRDefault="0074541A">
      <w:pPr>
        <w:widowControl w:val="0"/>
        <w:spacing w:after="0" w:line="240" w:lineRule="auto"/>
        <w:jc w:val="both"/>
        <w:rPr>
          <w:lang w:val="pt-PT"/>
        </w:rPr>
      </w:pPr>
    </w:p>
    <w:p w14:paraId="00000012" w14:textId="77777777" w:rsidR="00895F8C" w:rsidRDefault="00CA7BA5">
      <w:pPr>
        <w:widowControl w:val="0"/>
        <w:pBdr>
          <w:top w:val="single" w:sz="6" w:space="0" w:color="FFFFFF"/>
          <w:left w:val="single" w:sz="6" w:space="0" w:color="FFFFFF"/>
          <w:bottom w:val="single" w:sz="6" w:space="0" w:color="FFFFFF"/>
          <w:right w:val="single" w:sz="6" w:space="0" w:color="FFFFFF"/>
        </w:pBdr>
        <w:spacing w:after="0"/>
        <w:ind w:left="-90" w:right="-367"/>
        <w:jc w:val="center"/>
        <w:rPr>
          <w:b/>
        </w:rPr>
      </w:pPr>
      <w:r>
        <w:rPr>
          <w:b/>
        </w:rPr>
        <w:t>PROPOSAL FOR A CONCERTED ACTION FOR</w:t>
      </w:r>
    </w:p>
    <w:p w14:paraId="00000013" w14:textId="77777777" w:rsidR="00895F8C" w:rsidRDefault="00CA7BA5" w:rsidP="016D1677">
      <w:pPr>
        <w:widowControl w:val="0"/>
        <w:pBdr>
          <w:top w:val="single" w:sz="6" w:space="0" w:color="FFFFFF"/>
          <w:left w:val="single" w:sz="6" w:space="0" w:color="FFFFFF"/>
          <w:bottom w:val="single" w:sz="6" w:space="0" w:color="FFFFFF"/>
          <w:right w:val="single" w:sz="6" w:space="0" w:color="FFFFFF"/>
        </w:pBdr>
        <w:spacing w:after="0"/>
        <w:ind w:left="-90" w:right="-367"/>
        <w:jc w:val="center"/>
      </w:pPr>
      <w:r w:rsidRPr="016D1677">
        <w:rPr>
          <w:b/>
          <w:bCs/>
          <w:lang w:val="en-US"/>
        </w:rPr>
        <w:t>THE BASKING SHARK (</w:t>
      </w:r>
      <w:proofErr w:type="spellStart"/>
      <w:r w:rsidRPr="016D1677">
        <w:rPr>
          <w:b/>
          <w:bCs/>
          <w:i/>
          <w:iCs/>
          <w:lang w:val="en-US"/>
        </w:rPr>
        <w:t>Cetorhinus</w:t>
      </w:r>
      <w:proofErr w:type="spellEnd"/>
      <w:r w:rsidRPr="016D1677">
        <w:rPr>
          <w:b/>
          <w:bCs/>
          <w:i/>
          <w:iCs/>
          <w:lang w:val="en-US"/>
        </w:rPr>
        <w:t xml:space="preserve"> maximus</w:t>
      </w:r>
      <w:r w:rsidRPr="016D1677">
        <w:rPr>
          <w:b/>
          <w:bCs/>
          <w:lang w:val="en-US"/>
        </w:rPr>
        <w:t>) ALREADY LISTED</w:t>
      </w:r>
    </w:p>
    <w:p w14:paraId="00000014" w14:textId="77777777" w:rsidR="00895F8C" w:rsidRDefault="00CA7BA5">
      <w:pPr>
        <w:widowControl w:val="0"/>
        <w:pBdr>
          <w:top w:val="single" w:sz="6" w:space="0" w:color="FFFFFF"/>
          <w:left w:val="single" w:sz="6" w:space="0" w:color="FFFFFF"/>
          <w:bottom w:val="single" w:sz="6" w:space="0" w:color="FFFFFF"/>
          <w:right w:val="single" w:sz="6" w:space="0" w:color="FFFFFF"/>
        </w:pBdr>
        <w:spacing w:after="0"/>
        <w:ind w:left="-90" w:right="-367"/>
        <w:jc w:val="center"/>
      </w:pPr>
      <w:r>
        <w:rPr>
          <w:b/>
        </w:rPr>
        <w:t>ON APPENDICES I and II OF THE CONVENTION</w:t>
      </w:r>
      <w:r>
        <w:rPr>
          <w:sz w:val="21"/>
          <w:szCs w:val="21"/>
        </w:rPr>
        <w:t>*</w:t>
      </w:r>
    </w:p>
    <w:p w14:paraId="00000015" w14:textId="77777777" w:rsidR="00895F8C" w:rsidRDefault="00895F8C">
      <w:pPr>
        <w:widowControl w:val="0"/>
        <w:spacing w:after="0" w:line="240" w:lineRule="auto"/>
        <w:jc w:val="center"/>
      </w:pPr>
    </w:p>
    <w:p w14:paraId="00000016" w14:textId="77777777" w:rsidR="00895F8C" w:rsidRDefault="00895F8C">
      <w:pPr>
        <w:widowControl w:val="0"/>
        <w:tabs>
          <w:tab w:val="left" w:pos="8295"/>
        </w:tabs>
        <w:spacing w:after="0" w:line="240" w:lineRule="auto"/>
        <w:jc w:val="both"/>
        <w:rPr>
          <w:sz w:val="21"/>
          <w:szCs w:val="21"/>
        </w:rPr>
      </w:pPr>
    </w:p>
    <w:p w14:paraId="00000017" w14:textId="0390E64C" w:rsidR="00895F8C" w:rsidRDefault="00E1093A">
      <w:pPr>
        <w:widowControl w:val="0"/>
        <w:spacing w:after="0" w:line="240" w:lineRule="auto"/>
        <w:jc w:val="both"/>
        <w:rPr>
          <w:sz w:val="21"/>
          <w:szCs w:val="21"/>
        </w:rPr>
      </w:pPr>
      <w:r>
        <w:rPr>
          <w:noProof/>
          <w:sz w:val="21"/>
          <w:szCs w:val="21"/>
        </w:rPr>
        <mc:AlternateContent>
          <mc:Choice Requires="wps">
            <w:drawing>
              <wp:anchor distT="0" distB="0" distL="114300" distR="114300" simplePos="0" relativeHeight="251658240" behindDoc="0" locked="0" layoutInCell="1" hidden="0" allowOverlap="1" wp14:anchorId="0A306215" wp14:editId="68CE6EBE">
                <wp:simplePos x="0" y="0"/>
                <wp:positionH relativeFrom="margin">
                  <wp:posOffset>800100</wp:posOffset>
                </wp:positionH>
                <wp:positionV relativeFrom="margin">
                  <wp:posOffset>2971800</wp:posOffset>
                </wp:positionV>
                <wp:extent cx="4333240" cy="2000250"/>
                <wp:effectExtent l="0" t="0" r="10160" b="19050"/>
                <wp:wrapSquare wrapText="bothSides" distT="0" distB="0" distL="114300" distR="114300"/>
                <wp:docPr id="31" name="Rectangle 31"/>
                <wp:cNvGraphicFramePr/>
                <a:graphic xmlns:a="http://schemas.openxmlformats.org/drawingml/2006/main">
                  <a:graphicData uri="http://schemas.microsoft.com/office/word/2010/wordprocessingShape">
                    <wps:wsp>
                      <wps:cNvSpPr/>
                      <wps:spPr>
                        <a:xfrm>
                          <a:off x="0" y="0"/>
                          <a:ext cx="4333240" cy="2000250"/>
                        </a:xfrm>
                        <a:prstGeom prst="rect">
                          <a:avLst/>
                        </a:prstGeom>
                        <a:solidFill>
                          <a:srgbClr val="FFFFFF"/>
                        </a:solidFill>
                        <a:ln w="9525" cap="flat" cmpd="sng">
                          <a:solidFill>
                            <a:srgbClr val="000000"/>
                          </a:solidFill>
                          <a:prstDash val="solid"/>
                          <a:round/>
                          <a:headEnd type="none" w="sm" len="sm"/>
                          <a:tailEnd type="none" w="sm" len="sm"/>
                        </a:ln>
                      </wps:spPr>
                      <wps:txbx>
                        <w:txbxContent>
                          <w:p w14:paraId="75B23D30" w14:textId="77777777" w:rsidR="00895F8C" w:rsidRDefault="00CA7BA5">
                            <w:pPr>
                              <w:spacing w:after="0" w:line="258" w:lineRule="auto"/>
                              <w:jc w:val="both"/>
                              <w:textDirection w:val="btLr"/>
                            </w:pPr>
                            <w:r>
                              <w:rPr>
                                <w:color w:val="000000"/>
                              </w:rPr>
                              <w:t>Summary:</w:t>
                            </w:r>
                          </w:p>
                          <w:p w14:paraId="51E23F97" w14:textId="77777777" w:rsidR="00895F8C" w:rsidRDefault="00895F8C">
                            <w:pPr>
                              <w:spacing w:after="0" w:line="258" w:lineRule="auto"/>
                              <w:jc w:val="both"/>
                              <w:textDirection w:val="btLr"/>
                            </w:pPr>
                          </w:p>
                          <w:p w14:paraId="6FAE65EF" w14:textId="77777777" w:rsidR="00895F8C" w:rsidRDefault="00CA7BA5">
                            <w:pPr>
                              <w:spacing w:after="0" w:line="240" w:lineRule="auto"/>
                              <w:jc w:val="both"/>
                              <w:textDirection w:val="btLr"/>
                              <w:rPr>
                                <w:color w:val="000000"/>
                                <w:sz w:val="21"/>
                              </w:rPr>
                            </w:pPr>
                            <w:r>
                              <w:rPr>
                                <w:color w:val="000000"/>
                                <w:sz w:val="21"/>
                              </w:rPr>
                              <w:t>Marine Research and Conservation Foundation (MARECO) and the Irish Basking Shark Group have submitted the attached proposal for a Concerted Action for the Basking Shark (</w:t>
                            </w:r>
                            <w:r>
                              <w:rPr>
                                <w:i/>
                                <w:color w:val="000000"/>
                                <w:sz w:val="21"/>
                              </w:rPr>
                              <w:t>Cetorhinus maximus</w:t>
                            </w:r>
                            <w:r>
                              <w:rPr>
                                <w:color w:val="000000"/>
                                <w:sz w:val="21"/>
                              </w:rPr>
                              <w:t>) in accordance with the process elaborated in Resolution 12.28 (Rev. COP14).</w:t>
                            </w:r>
                          </w:p>
                          <w:p w14:paraId="3C1D171D" w14:textId="77777777" w:rsidR="00B22FAC" w:rsidRDefault="00B22FAC">
                            <w:pPr>
                              <w:spacing w:after="0" w:line="240" w:lineRule="auto"/>
                              <w:jc w:val="both"/>
                              <w:textDirection w:val="btLr"/>
                              <w:rPr>
                                <w:color w:val="000000"/>
                                <w:sz w:val="21"/>
                              </w:rPr>
                            </w:pPr>
                          </w:p>
                          <w:p w14:paraId="4CA9C7F2" w14:textId="7B37CB44" w:rsidR="00B22FAC" w:rsidRDefault="00D427C3" w:rsidP="00D427C3">
                            <w:pPr>
                              <w:spacing w:after="0" w:line="240" w:lineRule="auto"/>
                              <w:jc w:val="both"/>
                              <w:textDirection w:val="btLr"/>
                            </w:pPr>
                            <w:r w:rsidRPr="00D427C3">
                              <w:t>Revision 1 implements recommendations made by the Scientific Council at its 8th Meeting of the Sessional Committee in December 2025.</w:t>
                            </w:r>
                          </w:p>
                        </w:txbxContent>
                      </wps:txbx>
                      <wps:bodyPr spcFirstLastPara="1" wrap="square" lIns="91425" tIns="45700" rIns="91425" bIns="45700" anchor="t" anchorCtr="0">
                        <a:noAutofit/>
                      </wps:bodyPr>
                    </wps:wsp>
                  </a:graphicData>
                </a:graphic>
                <wp14:sizeRelV relativeFrom="margin">
                  <wp14:pctHeight>0</wp14:pctHeight>
                </wp14:sizeRelV>
              </wp:anchor>
            </w:drawing>
          </mc:Choice>
          <mc:Fallback>
            <w:pict>
              <v:rect w14:anchorId="0A306215" id="Rectangle 31" o:spid="_x0000_s1026" style="position:absolute;left:0;text-align:left;margin-left:63pt;margin-top:234pt;width:341.2pt;height:157.5pt;z-index:251658240;visibility:visible;mso-wrap-style:square;mso-height-percent:0;mso-wrap-distance-left:9pt;mso-wrap-distance-top:0;mso-wrap-distance-right:9pt;mso-wrap-distance-bottom:0;mso-position-horizontal:absolute;mso-position-horizontal-relative:margin;mso-position-vertical:absolute;mso-position-vertical-relative:margin;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k4PDAIAADMEAAAOAAAAZHJzL2Uyb0RvYy54bWysU9uOEzEMfUfiH6K80+kV2KrTFdpShLRi&#10;Ky18gJtJOpFyI04707/HSUvbBSQkxDxknMSxj4+PF/e9NewgI2rvaj4aDDmTTvhGu13Nv31dv3nP&#10;GSZwDRjvZM2PEvn98vWrRRfmcuxbbxoZGQVxOO9CzduUwryqULTSAg58kI4ulY8WEm3jrmoidBTd&#10;mmo8HL6tOh+bEL2QiHS6Ol3yZYmvlBTpSSmUiZmaE7ZU1ljWbV6r5QLmuwih1eIMA/4BhQXtKOkl&#10;1AoSsH3Uv4WyWkSPXqWB8LbySmkhSw1UzWj4SzXPLQRZaiFyMFxowv8XVnw5PIdNJBq6gHMkM1fR&#10;q2jzn/CxvpB1vJAl+8QEHU4nk8l4SpwKuqNWDMezQmd1fR4ipk/SW5aNmkfqRiEJDo+YKCW5/nTJ&#10;2dAb3ay1MWUTd9sHE9kBqHPr8uVm0ZMXbsaxruZ3s/GMgAAJSBlIZNrQ1BzdruR78QJvAxNs+v4U&#10;OANbAbYnACXCSSzR711TZNNKaD66hqVjIGU70jfPYNByZiRNAxnFL4E2f/ejyoyjAq99yFbqtz0F&#10;yebWN8dNZBjEWhO4R8C0gUhqHVFaUjAl/L6HSCDMZ0cSuRtNMyupbKazd1Qni7c329sbcKL1NBhE&#10;3sl8SGVMci+c/7BPXunSsyuUM1hSZunLeYqy9G/3xes668sfAAAA//8DAFBLAwQUAAYACAAAACEA&#10;uQiH4N4AAAALAQAADwAAAGRycy9kb3ducmV2LnhtbEyPzU7DMBCE70i8g7VIXBC1aavUSuNUEIkj&#10;SKQ8gBtvkwj/RLHzw9uznOC2ox3NfFOcVmfZjGPsg1fwtBHA0DfB9L5V8Hl+fZTAYtLeaBs8KvjG&#10;CKfy9qbQuQmL/8C5Ti2jEB9zraBLacg5j02HTsdNGNDT7xpGpxPJseVm1AuFO8u3QmTc6d5TQ6cH&#10;rDpsvurJKTjHXV+hrQ9xnuu3l2p6cIt+V+r+bn0+Aku4pj8z/OITOpTEdAmTN5FZ0tuMtiQF+0zS&#10;QQ4p5B7YRcFB7gTwsuD/N5Q/AAAA//8DAFBLAQItABQABgAIAAAAIQC2gziS/gAAAOEBAAATAAAA&#10;AAAAAAAAAAAAAAAAAABbQ29udGVudF9UeXBlc10ueG1sUEsBAi0AFAAGAAgAAAAhADj9If/WAAAA&#10;lAEAAAsAAAAAAAAAAAAAAAAALwEAAF9yZWxzLy5yZWxzUEsBAi0AFAAGAAgAAAAhAKe2Tg8MAgAA&#10;MwQAAA4AAAAAAAAAAAAAAAAALgIAAGRycy9lMm9Eb2MueG1sUEsBAi0AFAAGAAgAAAAhALkIh+De&#10;AAAACwEAAA8AAAAAAAAAAAAAAAAAZgQAAGRycy9kb3ducmV2LnhtbFBLBQYAAAAABAAEAPMAAABx&#10;BQAAAAA=&#10;">
                <v:stroke startarrowwidth="narrow" startarrowlength="short" endarrowwidth="narrow" endarrowlength="short" joinstyle="round"/>
                <v:textbox inset="2.53958mm,1.2694mm,2.53958mm,1.2694mm">
                  <w:txbxContent>
                    <w:p w14:paraId="75B23D30" w14:textId="77777777" w:rsidR="00895F8C" w:rsidRDefault="00CA7BA5">
                      <w:pPr>
                        <w:spacing w:after="0" w:line="258" w:lineRule="auto"/>
                        <w:jc w:val="both"/>
                        <w:textDirection w:val="btLr"/>
                      </w:pPr>
                      <w:r>
                        <w:rPr>
                          <w:color w:val="000000"/>
                        </w:rPr>
                        <w:t>Summary:</w:t>
                      </w:r>
                    </w:p>
                    <w:p w14:paraId="51E23F97" w14:textId="77777777" w:rsidR="00895F8C" w:rsidRDefault="00895F8C">
                      <w:pPr>
                        <w:spacing w:after="0" w:line="258" w:lineRule="auto"/>
                        <w:jc w:val="both"/>
                        <w:textDirection w:val="btLr"/>
                      </w:pPr>
                    </w:p>
                    <w:p w14:paraId="6FAE65EF" w14:textId="77777777" w:rsidR="00895F8C" w:rsidRDefault="00CA7BA5">
                      <w:pPr>
                        <w:spacing w:after="0" w:line="240" w:lineRule="auto"/>
                        <w:jc w:val="both"/>
                        <w:textDirection w:val="btLr"/>
                        <w:rPr>
                          <w:color w:val="000000"/>
                          <w:sz w:val="21"/>
                        </w:rPr>
                      </w:pPr>
                      <w:r>
                        <w:rPr>
                          <w:color w:val="000000"/>
                          <w:sz w:val="21"/>
                        </w:rPr>
                        <w:t>Marine Research and Conservation Foundation (MARECO) and the Irish Basking Shark Group have submitted the attached proposal for a Concerted Action for the Basking Shark (</w:t>
                      </w:r>
                      <w:r>
                        <w:rPr>
                          <w:i/>
                          <w:color w:val="000000"/>
                          <w:sz w:val="21"/>
                        </w:rPr>
                        <w:t>Cetorhinus maximus</w:t>
                      </w:r>
                      <w:r>
                        <w:rPr>
                          <w:color w:val="000000"/>
                          <w:sz w:val="21"/>
                        </w:rPr>
                        <w:t>) in accordance with the process elaborated in Resolution 12.28 (Rev. COP14).</w:t>
                      </w:r>
                    </w:p>
                    <w:p w14:paraId="3C1D171D" w14:textId="77777777" w:rsidR="00B22FAC" w:rsidRDefault="00B22FAC">
                      <w:pPr>
                        <w:spacing w:after="0" w:line="240" w:lineRule="auto"/>
                        <w:jc w:val="both"/>
                        <w:textDirection w:val="btLr"/>
                        <w:rPr>
                          <w:color w:val="000000"/>
                          <w:sz w:val="21"/>
                        </w:rPr>
                      </w:pPr>
                    </w:p>
                    <w:p w14:paraId="4CA9C7F2" w14:textId="7B37CB44" w:rsidR="00B22FAC" w:rsidRDefault="00D427C3" w:rsidP="00D427C3">
                      <w:pPr>
                        <w:spacing w:after="0" w:line="240" w:lineRule="auto"/>
                        <w:jc w:val="both"/>
                        <w:textDirection w:val="btLr"/>
                      </w:pPr>
                      <w:r w:rsidRPr="00D427C3">
                        <w:t>Revision 1 implements recommendations made by the Scientific Council at its 8th Meeting of the Sessional Committee in December 2025.</w:t>
                      </w:r>
                    </w:p>
                  </w:txbxContent>
                </v:textbox>
                <w10:wrap type="square" anchorx="margin" anchory="margin"/>
              </v:rect>
            </w:pict>
          </mc:Fallback>
        </mc:AlternateContent>
      </w:r>
    </w:p>
    <w:p w14:paraId="00000018" w14:textId="4725789C" w:rsidR="00895F8C" w:rsidRDefault="00895F8C">
      <w:pPr>
        <w:widowControl w:val="0"/>
        <w:spacing w:after="0" w:line="240" w:lineRule="auto"/>
        <w:jc w:val="both"/>
        <w:rPr>
          <w:sz w:val="21"/>
          <w:szCs w:val="21"/>
        </w:rPr>
      </w:pPr>
    </w:p>
    <w:p w14:paraId="00000019" w14:textId="2CD7697F" w:rsidR="00895F8C" w:rsidRDefault="00895F8C">
      <w:pPr>
        <w:widowControl w:val="0"/>
        <w:spacing w:after="0" w:line="240" w:lineRule="auto"/>
        <w:jc w:val="both"/>
        <w:rPr>
          <w:sz w:val="21"/>
          <w:szCs w:val="21"/>
        </w:rPr>
      </w:pPr>
    </w:p>
    <w:p w14:paraId="0000001A" w14:textId="77777777" w:rsidR="00895F8C" w:rsidRDefault="00895F8C">
      <w:pPr>
        <w:widowControl w:val="0"/>
        <w:spacing w:after="0" w:line="240" w:lineRule="auto"/>
        <w:jc w:val="both"/>
        <w:rPr>
          <w:sz w:val="21"/>
          <w:szCs w:val="21"/>
        </w:rPr>
      </w:pPr>
    </w:p>
    <w:p w14:paraId="0000001B" w14:textId="77777777" w:rsidR="00895F8C" w:rsidRDefault="00895F8C">
      <w:pPr>
        <w:widowControl w:val="0"/>
        <w:spacing w:after="0" w:line="240" w:lineRule="auto"/>
        <w:jc w:val="both"/>
        <w:rPr>
          <w:sz w:val="21"/>
          <w:szCs w:val="21"/>
        </w:rPr>
      </w:pPr>
    </w:p>
    <w:p w14:paraId="0000001C" w14:textId="77777777" w:rsidR="00895F8C" w:rsidRDefault="00895F8C">
      <w:pPr>
        <w:widowControl w:val="0"/>
        <w:spacing w:after="0" w:line="240" w:lineRule="auto"/>
        <w:jc w:val="both"/>
        <w:rPr>
          <w:sz w:val="21"/>
          <w:szCs w:val="21"/>
        </w:rPr>
      </w:pPr>
    </w:p>
    <w:p w14:paraId="0000001D" w14:textId="77777777" w:rsidR="00895F8C" w:rsidRDefault="00895F8C">
      <w:pPr>
        <w:widowControl w:val="0"/>
        <w:spacing w:after="0" w:line="240" w:lineRule="auto"/>
        <w:jc w:val="both"/>
        <w:rPr>
          <w:sz w:val="21"/>
          <w:szCs w:val="21"/>
        </w:rPr>
      </w:pPr>
    </w:p>
    <w:p w14:paraId="0000001E" w14:textId="77777777" w:rsidR="00895F8C" w:rsidRDefault="00895F8C">
      <w:pPr>
        <w:widowControl w:val="0"/>
        <w:spacing w:after="0" w:line="240" w:lineRule="auto"/>
        <w:jc w:val="both"/>
        <w:rPr>
          <w:sz w:val="21"/>
          <w:szCs w:val="21"/>
        </w:rPr>
      </w:pPr>
    </w:p>
    <w:p w14:paraId="0000001F" w14:textId="77777777" w:rsidR="00895F8C" w:rsidRDefault="00895F8C">
      <w:pPr>
        <w:spacing w:after="0" w:line="240" w:lineRule="auto"/>
        <w:jc w:val="both"/>
      </w:pPr>
    </w:p>
    <w:p w14:paraId="00000020" w14:textId="77777777" w:rsidR="00895F8C" w:rsidRDefault="00895F8C">
      <w:pPr>
        <w:spacing w:after="0" w:line="240" w:lineRule="auto"/>
        <w:jc w:val="both"/>
      </w:pPr>
    </w:p>
    <w:p w14:paraId="00000021" w14:textId="77777777" w:rsidR="00895F8C" w:rsidRDefault="00895F8C">
      <w:pPr>
        <w:spacing w:after="0" w:line="240" w:lineRule="auto"/>
        <w:jc w:val="both"/>
      </w:pPr>
    </w:p>
    <w:p w14:paraId="00000022" w14:textId="77777777" w:rsidR="00895F8C" w:rsidRDefault="00895F8C">
      <w:pPr>
        <w:spacing w:after="0" w:line="240" w:lineRule="auto"/>
        <w:jc w:val="both"/>
      </w:pPr>
    </w:p>
    <w:p w14:paraId="00000023" w14:textId="77777777" w:rsidR="00895F8C" w:rsidRDefault="00895F8C">
      <w:pPr>
        <w:spacing w:after="0" w:line="240" w:lineRule="auto"/>
        <w:jc w:val="both"/>
      </w:pPr>
    </w:p>
    <w:p w14:paraId="00000024" w14:textId="77777777" w:rsidR="00895F8C" w:rsidRDefault="00895F8C">
      <w:pPr>
        <w:spacing w:after="0" w:line="240" w:lineRule="auto"/>
        <w:jc w:val="both"/>
      </w:pPr>
    </w:p>
    <w:p w14:paraId="00000025" w14:textId="77777777" w:rsidR="00895F8C" w:rsidRDefault="00895F8C">
      <w:pPr>
        <w:spacing w:after="0" w:line="240" w:lineRule="auto"/>
        <w:jc w:val="both"/>
      </w:pPr>
    </w:p>
    <w:p w14:paraId="00000026" w14:textId="77777777" w:rsidR="00895F8C" w:rsidRDefault="00895F8C">
      <w:pPr>
        <w:spacing w:after="0" w:line="240" w:lineRule="auto"/>
        <w:jc w:val="both"/>
      </w:pPr>
    </w:p>
    <w:p w14:paraId="00000027" w14:textId="77777777" w:rsidR="00895F8C" w:rsidRDefault="00895F8C">
      <w:pPr>
        <w:spacing w:after="0" w:line="240" w:lineRule="auto"/>
        <w:jc w:val="both"/>
      </w:pPr>
    </w:p>
    <w:p w14:paraId="00000028" w14:textId="77777777" w:rsidR="00895F8C" w:rsidRDefault="00895F8C">
      <w:pPr>
        <w:widowControl w:val="0"/>
        <w:spacing w:after="0" w:line="240" w:lineRule="auto"/>
      </w:pPr>
    </w:p>
    <w:p w14:paraId="00000029" w14:textId="77777777" w:rsidR="00895F8C" w:rsidRDefault="00895F8C">
      <w:pPr>
        <w:widowControl w:val="0"/>
        <w:spacing w:after="0" w:line="240" w:lineRule="auto"/>
      </w:pPr>
    </w:p>
    <w:p w14:paraId="0000002A" w14:textId="77777777" w:rsidR="00895F8C" w:rsidRDefault="00895F8C">
      <w:pPr>
        <w:widowControl w:val="0"/>
        <w:spacing w:after="0" w:line="240" w:lineRule="auto"/>
      </w:pPr>
    </w:p>
    <w:p w14:paraId="0000002B" w14:textId="77777777" w:rsidR="00895F8C" w:rsidRDefault="00895F8C">
      <w:pPr>
        <w:widowControl w:val="0"/>
        <w:spacing w:after="0" w:line="240" w:lineRule="auto"/>
      </w:pPr>
    </w:p>
    <w:p w14:paraId="0000002C" w14:textId="77777777" w:rsidR="00895F8C" w:rsidRDefault="00895F8C">
      <w:pPr>
        <w:widowControl w:val="0"/>
        <w:spacing w:after="0" w:line="240" w:lineRule="auto"/>
      </w:pPr>
    </w:p>
    <w:p w14:paraId="0000002D" w14:textId="77777777" w:rsidR="00895F8C" w:rsidRDefault="00895F8C">
      <w:pPr>
        <w:widowControl w:val="0"/>
        <w:spacing w:after="0" w:line="240" w:lineRule="auto"/>
      </w:pPr>
    </w:p>
    <w:p w14:paraId="34985014" w14:textId="77777777" w:rsidR="00E1093A" w:rsidRDefault="00E1093A">
      <w:pPr>
        <w:widowControl w:val="0"/>
        <w:spacing w:after="0" w:line="240" w:lineRule="auto"/>
      </w:pPr>
    </w:p>
    <w:p w14:paraId="36903AED" w14:textId="77777777" w:rsidR="00E1093A" w:rsidRDefault="00E1093A">
      <w:pPr>
        <w:widowControl w:val="0"/>
        <w:spacing w:after="0" w:line="240" w:lineRule="auto"/>
      </w:pPr>
    </w:p>
    <w:p w14:paraId="3D8CAACE" w14:textId="77777777" w:rsidR="00E1093A" w:rsidRDefault="00E1093A">
      <w:pPr>
        <w:widowControl w:val="0"/>
        <w:spacing w:after="0" w:line="240" w:lineRule="auto"/>
      </w:pPr>
    </w:p>
    <w:p w14:paraId="7A3231AE" w14:textId="77777777" w:rsidR="00E1093A" w:rsidRDefault="00E1093A">
      <w:pPr>
        <w:widowControl w:val="0"/>
        <w:spacing w:after="0" w:line="240" w:lineRule="auto"/>
      </w:pPr>
    </w:p>
    <w:p w14:paraId="5373F727" w14:textId="77777777" w:rsidR="00E1093A" w:rsidRDefault="00E1093A">
      <w:pPr>
        <w:widowControl w:val="0"/>
        <w:spacing w:after="0" w:line="240" w:lineRule="auto"/>
      </w:pPr>
    </w:p>
    <w:p w14:paraId="265218E1" w14:textId="77777777" w:rsidR="00E1093A" w:rsidRDefault="00E1093A">
      <w:pPr>
        <w:widowControl w:val="0"/>
        <w:spacing w:after="0" w:line="240" w:lineRule="auto"/>
      </w:pPr>
    </w:p>
    <w:p w14:paraId="7CA9DC7D" w14:textId="77777777" w:rsidR="00E1093A" w:rsidRDefault="00E1093A">
      <w:pPr>
        <w:widowControl w:val="0"/>
        <w:spacing w:after="0" w:line="240" w:lineRule="auto"/>
      </w:pPr>
    </w:p>
    <w:p w14:paraId="180905DB" w14:textId="77777777" w:rsidR="00E1093A" w:rsidRDefault="00E1093A">
      <w:pPr>
        <w:widowControl w:val="0"/>
        <w:spacing w:after="0" w:line="240" w:lineRule="auto"/>
      </w:pPr>
    </w:p>
    <w:p w14:paraId="7E77904F" w14:textId="77777777" w:rsidR="00E1093A" w:rsidRDefault="00E1093A">
      <w:pPr>
        <w:widowControl w:val="0"/>
        <w:spacing w:after="0" w:line="240" w:lineRule="auto"/>
      </w:pPr>
    </w:p>
    <w:p w14:paraId="24CD1638" w14:textId="77777777" w:rsidR="00E1093A" w:rsidRDefault="00E1093A">
      <w:pPr>
        <w:widowControl w:val="0"/>
        <w:spacing w:after="0" w:line="240" w:lineRule="auto"/>
      </w:pPr>
    </w:p>
    <w:p w14:paraId="56A36266" w14:textId="77777777" w:rsidR="00E1093A" w:rsidRDefault="00E1093A">
      <w:pPr>
        <w:widowControl w:val="0"/>
        <w:spacing w:after="0" w:line="240" w:lineRule="auto"/>
      </w:pPr>
    </w:p>
    <w:p w14:paraId="0000002E" w14:textId="019D5118" w:rsidR="00895F8C" w:rsidRDefault="00CA7BA5" w:rsidP="016D1677">
      <w:pPr>
        <w:widowControl w:val="0"/>
        <w:spacing w:after="0" w:line="240" w:lineRule="auto"/>
        <w:jc w:val="both"/>
        <w:rPr>
          <w:sz w:val="18"/>
          <w:szCs w:val="18"/>
          <w:lang w:val="en-US"/>
        </w:rPr>
        <w:sectPr w:rsidR="00895F8C">
          <w:headerReference w:type="even" r:id="rId13"/>
          <w:headerReference w:type="default" r:id="rId14"/>
          <w:footerReference w:type="even" r:id="rId15"/>
          <w:footerReference w:type="default" r:id="rId16"/>
          <w:headerReference w:type="first" r:id="rId17"/>
          <w:footerReference w:type="first" r:id="rId18"/>
          <w:pgSz w:w="11905" w:h="16837"/>
          <w:pgMar w:top="1440" w:right="1440" w:bottom="1440" w:left="1440" w:header="432" w:footer="432" w:gutter="0"/>
          <w:pgNumType w:start="1"/>
          <w:cols w:space="720"/>
          <w:titlePg/>
        </w:sectPr>
      </w:pPr>
      <w:r w:rsidRPr="016D1677">
        <w:rPr>
          <w:sz w:val="18"/>
          <w:szCs w:val="18"/>
          <w:lang w:val="en-US"/>
        </w:rPr>
        <w:t>*The geographical designations employed in this document do not imply the expression of any opinion whatsoever on the part of the CMS Secretariat (or the United Nations Environment Programme) concerning the legal status of any country, territory, or area, or concerning the delimitation of its frontiers or boundaries. The responsibility for the contents of the document rests exclusively with its author</w:t>
      </w:r>
      <w:r w:rsidR="0074541A" w:rsidRPr="016D1677">
        <w:rPr>
          <w:sz w:val="18"/>
          <w:szCs w:val="18"/>
          <w:lang w:val="en-US"/>
        </w:rPr>
        <w:t>.</w:t>
      </w:r>
    </w:p>
    <w:p w14:paraId="737A6F82" w14:textId="77777777" w:rsidR="00AB4B63" w:rsidRDefault="00AB4B63" w:rsidP="00AB4B63">
      <w:pPr>
        <w:widowControl w:val="0"/>
        <w:pBdr>
          <w:top w:val="single" w:sz="6" w:space="0" w:color="FFFFFF"/>
          <w:left w:val="single" w:sz="6" w:space="0" w:color="FFFFFF"/>
          <w:bottom w:val="single" w:sz="6" w:space="0" w:color="FFFFFF"/>
          <w:right w:val="single" w:sz="6" w:space="0" w:color="FFFFFF"/>
        </w:pBdr>
        <w:spacing w:after="0"/>
        <w:ind w:left="-90" w:right="-367"/>
        <w:jc w:val="center"/>
        <w:rPr>
          <w:b/>
        </w:rPr>
      </w:pPr>
      <w:r>
        <w:rPr>
          <w:b/>
        </w:rPr>
        <w:lastRenderedPageBreak/>
        <w:t>PROPOSAL FOR A CONCERTED ACTION FOR</w:t>
      </w:r>
    </w:p>
    <w:p w14:paraId="3B14BF38" w14:textId="77777777" w:rsidR="00AB4B63" w:rsidRDefault="00AB4B63" w:rsidP="016D1677">
      <w:pPr>
        <w:widowControl w:val="0"/>
        <w:pBdr>
          <w:top w:val="single" w:sz="6" w:space="0" w:color="FFFFFF"/>
          <w:left w:val="single" w:sz="6" w:space="0" w:color="FFFFFF"/>
          <w:bottom w:val="single" w:sz="6" w:space="0" w:color="FFFFFF"/>
          <w:right w:val="single" w:sz="6" w:space="0" w:color="FFFFFF"/>
        </w:pBdr>
        <w:spacing w:after="0"/>
        <w:ind w:left="-90" w:right="-367"/>
        <w:jc w:val="center"/>
      </w:pPr>
      <w:r w:rsidRPr="016D1677">
        <w:rPr>
          <w:b/>
          <w:bCs/>
          <w:lang w:val="en-US"/>
        </w:rPr>
        <w:t>THE BASKING SHARK (</w:t>
      </w:r>
      <w:proofErr w:type="spellStart"/>
      <w:r w:rsidRPr="016D1677">
        <w:rPr>
          <w:b/>
          <w:bCs/>
          <w:i/>
          <w:iCs/>
          <w:lang w:val="en-US"/>
        </w:rPr>
        <w:t>Cetorhinus</w:t>
      </w:r>
      <w:proofErr w:type="spellEnd"/>
      <w:r w:rsidRPr="016D1677">
        <w:rPr>
          <w:b/>
          <w:bCs/>
          <w:i/>
          <w:iCs/>
          <w:lang w:val="en-US"/>
        </w:rPr>
        <w:t xml:space="preserve"> maximus</w:t>
      </w:r>
      <w:r w:rsidRPr="016D1677">
        <w:rPr>
          <w:b/>
          <w:bCs/>
          <w:lang w:val="en-US"/>
        </w:rPr>
        <w:t>) ALREADY LISTED</w:t>
      </w:r>
    </w:p>
    <w:p w14:paraId="00000030" w14:textId="25F89DE3" w:rsidR="00895F8C" w:rsidRDefault="00AB4B63" w:rsidP="00AB4B63">
      <w:pPr>
        <w:spacing w:after="0" w:line="240" w:lineRule="auto"/>
        <w:jc w:val="center"/>
        <w:rPr>
          <w:b/>
        </w:rPr>
      </w:pPr>
      <w:r>
        <w:rPr>
          <w:b/>
        </w:rPr>
        <w:t>ON APPENDICES I and II OF THE CONVENTION</w:t>
      </w:r>
    </w:p>
    <w:p w14:paraId="734DE3BE" w14:textId="77777777" w:rsidR="00AB4B63" w:rsidRDefault="00AB4B63" w:rsidP="006C3E80">
      <w:pPr>
        <w:spacing w:after="0" w:line="240" w:lineRule="auto"/>
        <w:jc w:val="both"/>
      </w:pPr>
    </w:p>
    <w:p w14:paraId="7835A965" w14:textId="77777777" w:rsidR="006C3E80" w:rsidRDefault="006C3E80" w:rsidP="006C3E80">
      <w:pPr>
        <w:spacing w:after="0" w:line="240" w:lineRule="auto"/>
        <w:jc w:val="both"/>
      </w:pPr>
    </w:p>
    <w:p w14:paraId="00000031" w14:textId="77777777" w:rsidR="00895F8C" w:rsidRDefault="00CA7BA5" w:rsidP="006C3E80">
      <w:pPr>
        <w:widowControl w:val="0"/>
        <w:spacing w:after="0" w:line="240" w:lineRule="auto"/>
        <w:jc w:val="both"/>
        <w:rPr>
          <w:b/>
        </w:rPr>
      </w:pPr>
      <w:r>
        <w:rPr>
          <w:b/>
        </w:rPr>
        <w:t>Proponent(s)</w:t>
      </w:r>
    </w:p>
    <w:p w14:paraId="1DAA04B9" w14:textId="77777777" w:rsidR="006C3E80" w:rsidRDefault="006C3E80" w:rsidP="006C3E80">
      <w:pPr>
        <w:widowControl w:val="0"/>
        <w:spacing w:after="0" w:line="240" w:lineRule="auto"/>
        <w:jc w:val="both"/>
      </w:pPr>
    </w:p>
    <w:p w14:paraId="00000032" w14:textId="0426ACBE" w:rsidR="00895F8C" w:rsidRDefault="00CA7BA5" w:rsidP="006C3E80">
      <w:pPr>
        <w:widowControl w:val="0"/>
        <w:spacing w:after="0" w:line="240" w:lineRule="auto"/>
        <w:jc w:val="both"/>
      </w:pPr>
      <w:r>
        <w:t xml:space="preserve">Irish Basking Shark Group (IBSG), </w:t>
      </w:r>
      <w:r w:rsidR="00D427C3">
        <w:t xml:space="preserve">and </w:t>
      </w:r>
      <w:r>
        <w:t>Marine Research and Conservation Foundation (MARECO)</w:t>
      </w:r>
    </w:p>
    <w:p w14:paraId="00000033" w14:textId="77777777" w:rsidR="00895F8C" w:rsidRDefault="00895F8C" w:rsidP="006C3E80">
      <w:pPr>
        <w:widowControl w:val="0"/>
        <w:spacing w:after="0" w:line="240" w:lineRule="auto"/>
        <w:jc w:val="both"/>
        <w:rPr>
          <w:b/>
        </w:rPr>
      </w:pPr>
    </w:p>
    <w:p w14:paraId="00000034" w14:textId="77777777" w:rsidR="00895F8C" w:rsidRDefault="00CA7BA5" w:rsidP="006C3E80">
      <w:pPr>
        <w:widowControl w:val="0"/>
        <w:spacing w:after="0" w:line="240" w:lineRule="auto"/>
        <w:jc w:val="both"/>
      </w:pPr>
      <w:r>
        <w:rPr>
          <w:b/>
        </w:rPr>
        <w:t xml:space="preserve">Target species, lower </w:t>
      </w:r>
      <w:proofErr w:type="gramStart"/>
      <w:r>
        <w:rPr>
          <w:b/>
        </w:rPr>
        <w:t>taxon</w:t>
      </w:r>
      <w:proofErr w:type="gramEnd"/>
      <w:r>
        <w:rPr>
          <w:b/>
        </w:rPr>
        <w:t xml:space="preserve"> or population, or </w:t>
      </w:r>
      <w:proofErr w:type="gramStart"/>
      <w:r>
        <w:rPr>
          <w:b/>
        </w:rPr>
        <w:t>group</w:t>
      </w:r>
      <w:proofErr w:type="gramEnd"/>
      <w:r>
        <w:rPr>
          <w:b/>
        </w:rPr>
        <w:t xml:space="preserve"> of </w:t>
      </w:r>
      <w:proofErr w:type="gramStart"/>
      <w:r>
        <w:rPr>
          <w:b/>
        </w:rPr>
        <w:t>taxa</w:t>
      </w:r>
      <w:proofErr w:type="gramEnd"/>
      <w:r>
        <w:rPr>
          <w:b/>
        </w:rPr>
        <w:t xml:space="preserve"> with needs in common</w:t>
      </w:r>
    </w:p>
    <w:p w14:paraId="45D099EB" w14:textId="77777777" w:rsidR="006C3E80" w:rsidRDefault="006C3E80" w:rsidP="006C3E80">
      <w:pPr>
        <w:widowControl w:val="0"/>
        <w:spacing w:after="0" w:line="240" w:lineRule="auto"/>
        <w:jc w:val="both"/>
      </w:pPr>
    </w:p>
    <w:p w14:paraId="00000035" w14:textId="1E83EABA" w:rsidR="00895F8C" w:rsidRDefault="00CA7BA5" w:rsidP="006C3E80">
      <w:pPr>
        <w:widowControl w:val="0"/>
        <w:spacing w:after="80" w:line="240" w:lineRule="auto"/>
        <w:jc w:val="both"/>
      </w:pPr>
      <w:r>
        <w:t>Class: Chondrichthyes</w:t>
      </w:r>
    </w:p>
    <w:p w14:paraId="00000036" w14:textId="77777777" w:rsidR="00895F8C" w:rsidRDefault="00CA7BA5" w:rsidP="016D1677">
      <w:pPr>
        <w:widowControl w:val="0"/>
        <w:spacing w:after="80" w:line="240" w:lineRule="auto"/>
        <w:jc w:val="both"/>
        <w:rPr>
          <w:lang w:val="en-US"/>
        </w:rPr>
      </w:pPr>
      <w:r w:rsidRPr="016D1677">
        <w:rPr>
          <w:lang w:val="en-US"/>
        </w:rPr>
        <w:t xml:space="preserve">Subclass: </w:t>
      </w:r>
      <w:proofErr w:type="spellStart"/>
      <w:r w:rsidRPr="016D1677">
        <w:rPr>
          <w:lang w:val="en-US"/>
        </w:rPr>
        <w:t>Elasmobranchii</w:t>
      </w:r>
      <w:proofErr w:type="spellEnd"/>
    </w:p>
    <w:p w14:paraId="00000037" w14:textId="77777777" w:rsidR="00895F8C" w:rsidRDefault="00CA7BA5" w:rsidP="016D1677">
      <w:pPr>
        <w:widowControl w:val="0"/>
        <w:spacing w:after="80" w:line="240" w:lineRule="auto"/>
        <w:jc w:val="both"/>
        <w:rPr>
          <w:lang w:val="en-US"/>
        </w:rPr>
      </w:pPr>
      <w:r w:rsidRPr="016D1677">
        <w:rPr>
          <w:lang w:val="en-US"/>
        </w:rPr>
        <w:t xml:space="preserve">Order: </w:t>
      </w:r>
      <w:proofErr w:type="spellStart"/>
      <w:r w:rsidRPr="016D1677">
        <w:rPr>
          <w:lang w:val="en-US"/>
        </w:rPr>
        <w:t>Lamniformes</w:t>
      </w:r>
      <w:proofErr w:type="spellEnd"/>
    </w:p>
    <w:p w14:paraId="00000038" w14:textId="77777777" w:rsidR="00895F8C" w:rsidRDefault="00CA7BA5" w:rsidP="016D1677">
      <w:pPr>
        <w:widowControl w:val="0"/>
        <w:spacing w:after="80" w:line="240" w:lineRule="auto"/>
        <w:jc w:val="both"/>
        <w:rPr>
          <w:lang w:val="en-US"/>
        </w:rPr>
      </w:pPr>
      <w:r w:rsidRPr="016D1677">
        <w:rPr>
          <w:lang w:val="en-US"/>
        </w:rPr>
        <w:t xml:space="preserve">Family: </w:t>
      </w:r>
      <w:proofErr w:type="spellStart"/>
      <w:r w:rsidRPr="016D1677">
        <w:rPr>
          <w:lang w:val="en-US"/>
        </w:rPr>
        <w:t>Cetorhinidae</w:t>
      </w:r>
      <w:proofErr w:type="spellEnd"/>
    </w:p>
    <w:p w14:paraId="00000039" w14:textId="77777777" w:rsidR="00895F8C" w:rsidRDefault="00CA7BA5" w:rsidP="016D1677">
      <w:pPr>
        <w:widowControl w:val="0"/>
        <w:spacing w:after="80" w:line="240" w:lineRule="auto"/>
        <w:jc w:val="both"/>
        <w:rPr>
          <w:lang w:val="en-US"/>
        </w:rPr>
      </w:pPr>
      <w:r w:rsidRPr="016D1677">
        <w:rPr>
          <w:lang w:val="en-US"/>
        </w:rPr>
        <w:t xml:space="preserve">Genus: </w:t>
      </w:r>
      <w:proofErr w:type="spellStart"/>
      <w:r w:rsidRPr="016D1677">
        <w:rPr>
          <w:lang w:val="en-US"/>
        </w:rPr>
        <w:t>Cetorhinus</w:t>
      </w:r>
      <w:proofErr w:type="spellEnd"/>
    </w:p>
    <w:p w14:paraId="0000003A" w14:textId="77777777" w:rsidR="00895F8C" w:rsidRDefault="00CA7BA5" w:rsidP="016D1677">
      <w:pPr>
        <w:widowControl w:val="0"/>
        <w:spacing w:after="0" w:line="240" w:lineRule="auto"/>
        <w:jc w:val="both"/>
        <w:rPr>
          <w:i/>
          <w:iCs/>
          <w:lang w:val="en-US"/>
        </w:rPr>
      </w:pPr>
      <w:r w:rsidRPr="016D1677">
        <w:rPr>
          <w:lang w:val="en-US"/>
        </w:rPr>
        <w:t>Species:</w:t>
      </w:r>
      <w:r w:rsidRPr="016D1677">
        <w:rPr>
          <w:i/>
          <w:iCs/>
          <w:lang w:val="en-US"/>
        </w:rPr>
        <w:t xml:space="preserve"> </w:t>
      </w:r>
      <w:proofErr w:type="spellStart"/>
      <w:r w:rsidRPr="016D1677">
        <w:rPr>
          <w:i/>
          <w:iCs/>
          <w:lang w:val="en-US"/>
        </w:rPr>
        <w:t>Cetorhinus</w:t>
      </w:r>
      <w:proofErr w:type="spellEnd"/>
      <w:r w:rsidRPr="016D1677">
        <w:rPr>
          <w:i/>
          <w:iCs/>
          <w:lang w:val="en-US"/>
        </w:rPr>
        <w:t xml:space="preserve"> maximus</w:t>
      </w:r>
    </w:p>
    <w:p w14:paraId="0000003B" w14:textId="77777777" w:rsidR="00895F8C" w:rsidRDefault="00895F8C" w:rsidP="006C3E80">
      <w:pPr>
        <w:widowControl w:val="0"/>
        <w:spacing w:after="0" w:line="240" w:lineRule="auto"/>
        <w:jc w:val="both"/>
      </w:pPr>
    </w:p>
    <w:p w14:paraId="0000003C" w14:textId="77777777" w:rsidR="00895F8C" w:rsidRDefault="00CA7BA5" w:rsidP="006C3E80">
      <w:pPr>
        <w:widowControl w:val="0"/>
        <w:spacing w:after="0" w:line="240" w:lineRule="auto"/>
        <w:jc w:val="both"/>
      </w:pPr>
      <w:r>
        <w:t>Listed on CMS Appendices I and II</w:t>
      </w:r>
    </w:p>
    <w:p w14:paraId="0000003D" w14:textId="77777777" w:rsidR="00895F8C" w:rsidRDefault="00895F8C" w:rsidP="006C3E80">
      <w:pPr>
        <w:widowControl w:val="0"/>
        <w:spacing w:after="0" w:line="240" w:lineRule="auto"/>
        <w:jc w:val="both"/>
        <w:rPr>
          <w:b/>
        </w:rPr>
      </w:pPr>
    </w:p>
    <w:p w14:paraId="0000003E" w14:textId="77777777" w:rsidR="00895F8C" w:rsidRDefault="00CA7BA5" w:rsidP="006C3E80">
      <w:pPr>
        <w:widowControl w:val="0"/>
        <w:spacing w:after="0" w:line="240" w:lineRule="auto"/>
        <w:jc w:val="both"/>
        <w:rPr>
          <w:b/>
        </w:rPr>
      </w:pPr>
      <w:r>
        <w:rPr>
          <w:b/>
        </w:rPr>
        <w:t>Geographical range</w:t>
      </w:r>
    </w:p>
    <w:p w14:paraId="0E7800A5" w14:textId="77777777" w:rsidR="006C3E80" w:rsidRDefault="006C3E80" w:rsidP="006C3E80">
      <w:pPr>
        <w:widowControl w:val="0"/>
        <w:spacing w:after="0" w:line="240" w:lineRule="auto"/>
        <w:jc w:val="both"/>
        <w:rPr>
          <w:b/>
        </w:rPr>
      </w:pPr>
    </w:p>
    <w:p w14:paraId="0000003F" w14:textId="35B3D461" w:rsidR="00895F8C" w:rsidRDefault="00CA7BA5" w:rsidP="006C3E80">
      <w:pPr>
        <w:spacing w:after="0" w:line="240" w:lineRule="auto"/>
        <w:jc w:val="both"/>
      </w:pPr>
      <w:r w:rsidRPr="016D1677">
        <w:rPr>
          <w:lang w:val="en-US"/>
        </w:rPr>
        <w:t xml:space="preserve">The basking shark is a highly migratory species, found worldwide in temperate waters. Basking sharks typically occupy water temperatures of 9-17 ºC but can tolerate a more extreme range of 6-27 ºC (Johnston et al. 2022), from the surface </w:t>
      </w:r>
      <w:r w:rsidR="00D427C3" w:rsidRPr="016D1677">
        <w:rPr>
          <w:lang w:val="en-US"/>
        </w:rPr>
        <w:t>to de</w:t>
      </w:r>
      <w:r w:rsidR="001E2A91" w:rsidRPr="016D1677">
        <w:rPr>
          <w:lang w:val="en-US"/>
        </w:rPr>
        <w:t xml:space="preserve">pths </w:t>
      </w:r>
      <w:r w:rsidRPr="016D1677">
        <w:rPr>
          <w:lang w:val="en-US"/>
        </w:rPr>
        <w:t xml:space="preserve">to over 1200 m (Gore et al. 2008). In the North Atlantic, they are observed in shallow, coastal habitats from April to September forming large aggregations at </w:t>
      </w:r>
      <w:proofErr w:type="spellStart"/>
      <w:r w:rsidRPr="016D1677">
        <w:rPr>
          <w:lang w:val="en-US"/>
        </w:rPr>
        <w:t>recognised</w:t>
      </w:r>
      <w:proofErr w:type="spellEnd"/>
      <w:r w:rsidRPr="016D1677">
        <w:rPr>
          <w:lang w:val="en-US"/>
        </w:rPr>
        <w:t xml:space="preserve"> hotspots, such as those in the Republic of Ireland (Martin &amp; Clark, 2008; CSAS, 2008). In the Pacific, basking sharks are mainly reported from October to May, historically along the California coast, moving from California to Mexico and Hawaii (Dewar et al., 2018; Squire, 1990). However, since an eradication campaign in the latter half of the 20th Century, basking shark populations have declined in the Pacific Coast of the United States and Canada by as much as 90%, and sightings along these coastlines are now rare (CSAS, 2008; McInturf et al. 2022). Although data are limited in the Southern Hemisphere, basking sharks are seasonally found in parts of South America and Southern Africa, with historical and recent records in both Brazil and Argentina (</w:t>
      </w:r>
      <w:proofErr w:type="spellStart"/>
      <w:r w:rsidRPr="016D1677">
        <w:rPr>
          <w:lang w:val="en-US"/>
        </w:rPr>
        <w:t>Lucifora</w:t>
      </w:r>
      <w:proofErr w:type="spellEnd"/>
      <w:r w:rsidRPr="016D1677">
        <w:rPr>
          <w:lang w:val="en-US"/>
        </w:rPr>
        <w:t xml:space="preserve"> et al., 2015). Shifts in basking shark occurrence and population declines have been observed across the globe (CSAS, 2008; McInturf et al., 2022).</w:t>
      </w:r>
    </w:p>
    <w:p w14:paraId="00000040" w14:textId="77777777" w:rsidR="00895F8C" w:rsidRDefault="00895F8C" w:rsidP="006C3E80">
      <w:pPr>
        <w:spacing w:after="0" w:line="240" w:lineRule="auto"/>
      </w:pPr>
    </w:p>
    <w:p w14:paraId="00000041" w14:textId="77777777" w:rsidR="00895F8C" w:rsidRDefault="00895F8C" w:rsidP="006C3E80">
      <w:pPr>
        <w:spacing w:after="0" w:line="240" w:lineRule="auto"/>
      </w:pPr>
    </w:p>
    <w:p w14:paraId="00000042" w14:textId="77777777" w:rsidR="00895F8C" w:rsidRDefault="00895F8C"/>
    <w:p w14:paraId="00000043" w14:textId="77777777" w:rsidR="00895F8C" w:rsidRDefault="00CA7BA5">
      <w:pPr>
        <w:widowControl w:val="0"/>
        <w:spacing w:after="0" w:line="240" w:lineRule="auto"/>
        <w:jc w:val="center"/>
      </w:pPr>
      <w:r>
        <w:rPr>
          <w:noProof/>
        </w:rPr>
        <w:lastRenderedPageBreak/>
        <w:drawing>
          <wp:inline distT="114300" distB="114300" distL="114300" distR="114300" wp14:anchorId="228D4B65" wp14:editId="21921ADD">
            <wp:extent cx="4838745" cy="3832938"/>
            <wp:effectExtent l="0" t="0" r="0" b="0"/>
            <wp:docPr id="33"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19"/>
                    <a:srcRect/>
                    <a:stretch>
                      <a:fillRect/>
                    </a:stretch>
                  </pic:blipFill>
                  <pic:spPr>
                    <a:xfrm>
                      <a:off x="0" y="0"/>
                      <a:ext cx="4838745" cy="3832938"/>
                    </a:xfrm>
                    <a:prstGeom prst="rect">
                      <a:avLst/>
                    </a:prstGeom>
                    <a:ln/>
                  </pic:spPr>
                </pic:pic>
              </a:graphicData>
            </a:graphic>
          </wp:inline>
        </w:drawing>
      </w:r>
    </w:p>
    <w:p w14:paraId="00000044" w14:textId="77777777" w:rsidR="00895F8C" w:rsidRPr="006C3E80" w:rsidRDefault="00CA7BA5">
      <w:pPr>
        <w:widowControl w:val="0"/>
        <w:spacing w:after="0" w:line="240" w:lineRule="auto"/>
        <w:jc w:val="center"/>
        <w:rPr>
          <w:sz w:val="20"/>
          <w:szCs w:val="20"/>
        </w:rPr>
      </w:pPr>
      <w:r w:rsidRPr="006C3E80">
        <w:rPr>
          <w:b/>
          <w:bCs/>
          <w:sz w:val="20"/>
          <w:szCs w:val="20"/>
        </w:rPr>
        <w:t>Figure 1</w:t>
      </w:r>
      <w:r w:rsidRPr="006C3E80">
        <w:rPr>
          <w:sz w:val="20"/>
          <w:szCs w:val="20"/>
        </w:rPr>
        <w:t>: Distribution of the basking shark (©IUCN Red List).</w:t>
      </w:r>
    </w:p>
    <w:p w14:paraId="00000047" w14:textId="77777777" w:rsidR="00895F8C" w:rsidRDefault="00895F8C" w:rsidP="006C3E80">
      <w:pPr>
        <w:widowControl w:val="0"/>
        <w:spacing w:after="0" w:line="240" w:lineRule="auto"/>
        <w:jc w:val="both"/>
        <w:rPr>
          <w:b/>
        </w:rPr>
      </w:pPr>
    </w:p>
    <w:p w14:paraId="00000048" w14:textId="77777777" w:rsidR="00895F8C" w:rsidRDefault="00CA7BA5" w:rsidP="00A60754">
      <w:pPr>
        <w:pStyle w:val="Heading3"/>
        <w:widowControl w:val="0"/>
      </w:pPr>
      <w:bookmarkStart w:id="0" w:name="_heading=h.rz93gqvll9ul" w:colFirst="0" w:colLast="0"/>
      <w:bookmarkEnd w:id="0"/>
      <w:r>
        <w:t>Summary of activities</w:t>
      </w:r>
    </w:p>
    <w:p w14:paraId="682640AD" w14:textId="77777777" w:rsidR="00D70AFE" w:rsidRDefault="00D70AFE" w:rsidP="00A60754">
      <w:pPr>
        <w:spacing w:after="0" w:line="240" w:lineRule="auto"/>
      </w:pPr>
    </w:p>
    <w:p w14:paraId="2A6FA9AD" w14:textId="36D3F191" w:rsidR="001E2A91" w:rsidRPr="001E2A91" w:rsidRDefault="001E2A91" w:rsidP="00A60754">
      <w:pPr>
        <w:spacing w:after="0" w:line="240" w:lineRule="auto"/>
      </w:pPr>
      <w:r>
        <w:t xml:space="preserve">This </w:t>
      </w:r>
      <w:r w:rsidR="00B0422B">
        <w:t>Concerted</w:t>
      </w:r>
      <w:r>
        <w:t xml:space="preserve"> Action proposes to: </w:t>
      </w:r>
    </w:p>
    <w:p w14:paraId="23C3B929" w14:textId="77777777" w:rsidR="006C3E80" w:rsidRPr="006C3E80" w:rsidRDefault="006C3E80" w:rsidP="00A60754">
      <w:pPr>
        <w:spacing w:after="0" w:line="240" w:lineRule="auto"/>
      </w:pPr>
    </w:p>
    <w:p w14:paraId="00000049" w14:textId="5A9A441F" w:rsidR="00895F8C" w:rsidRDefault="00B0422B" w:rsidP="00A60754">
      <w:pPr>
        <w:pStyle w:val="ListParagraph"/>
        <w:widowControl w:val="0"/>
        <w:numPr>
          <w:ilvl w:val="0"/>
          <w:numId w:val="1"/>
        </w:numPr>
        <w:spacing w:after="0" w:line="240" w:lineRule="auto"/>
        <w:ind w:left="540"/>
        <w:contextualSpacing w:val="0"/>
        <w:jc w:val="both"/>
      </w:pPr>
      <w:r>
        <w:t xml:space="preserve">Via science and  conservation organizations facilitate research, education, and engagement with policymakers, so that Parties can effectively engage with other Multilateral Environmental Agreements, regional fisheries bodies (RFBs), and other relevant entities to enhance basking shark management (prevention of bycatch and </w:t>
      </w:r>
      <w:r w:rsidR="00746F4D">
        <w:t>ship strikes</w:t>
      </w:r>
      <w:r>
        <w:t xml:space="preserve">) including </w:t>
      </w:r>
      <w:r w:rsidR="00F90A58">
        <w:t xml:space="preserve">contributing to </w:t>
      </w:r>
      <w:r>
        <w:t xml:space="preserve">the </w:t>
      </w:r>
      <w:r w:rsidR="00F90A58">
        <w:t xml:space="preserve"> planned</w:t>
      </w:r>
      <w:r>
        <w:t xml:space="preserve"> IUCN SSC SSG Conservation Strategy and Action Plan for Pelagic Sharks and Rays, in cooperation with the Sharks MOU;</w:t>
      </w:r>
    </w:p>
    <w:p w14:paraId="70189603" w14:textId="77777777" w:rsidR="006C3E80" w:rsidRDefault="006C3E80" w:rsidP="00A60754">
      <w:pPr>
        <w:pStyle w:val="ListParagraph"/>
        <w:widowControl w:val="0"/>
        <w:spacing w:after="0" w:line="240" w:lineRule="auto"/>
        <w:ind w:left="540" w:hanging="540"/>
        <w:contextualSpacing w:val="0"/>
        <w:jc w:val="both"/>
      </w:pPr>
    </w:p>
    <w:p w14:paraId="0000004A" w14:textId="052FF07C" w:rsidR="00895F8C" w:rsidRDefault="00CA7BA5" w:rsidP="00A60754">
      <w:pPr>
        <w:pStyle w:val="ListParagraph"/>
        <w:widowControl w:val="0"/>
        <w:numPr>
          <w:ilvl w:val="0"/>
          <w:numId w:val="1"/>
        </w:numPr>
        <w:spacing w:after="0" w:line="240" w:lineRule="auto"/>
        <w:ind w:left="540"/>
        <w:contextualSpacing w:val="0"/>
        <w:jc w:val="both"/>
      </w:pPr>
      <w:r w:rsidRPr="016D1677">
        <w:rPr>
          <w:lang w:val="en-US"/>
        </w:rPr>
        <w:t xml:space="preserve">Identify inconsistencies in the level of protection provided by different Party Range States and make recommendations to regional or national bodies under whose management the basking shark falls, to encourage alignment with protective measures globally; </w:t>
      </w:r>
    </w:p>
    <w:p w14:paraId="60E67C00" w14:textId="77777777" w:rsidR="006C3E80" w:rsidRPr="006C3E80" w:rsidRDefault="006C3E80" w:rsidP="006D3272">
      <w:pPr>
        <w:widowControl w:val="0"/>
        <w:spacing w:after="0" w:line="240" w:lineRule="auto"/>
        <w:ind w:left="540" w:hanging="540"/>
        <w:jc w:val="both"/>
        <w:rPr>
          <w:sz w:val="20"/>
          <w:szCs w:val="20"/>
        </w:rPr>
      </w:pPr>
    </w:p>
    <w:p w14:paraId="7832A9E1" w14:textId="54D051C9" w:rsidR="006C3E80" w:rsidRDefault="00F90A58" w:rsidP="006D3272">
      <w:pPr>
        <w:pStyle w:val="ListParagraph"/>
        <w:widowControl w:val="0"/>
        <w:numPr>
          <w:ilvl w:val="0"/>
          <w:numId w:val="1"/>
        </w:numPr>
        <w:spacing w:after="0" w:line="240" w:lineRule="auto"/>
        <w:ind w:left="540"/>
        <w:jc w:val="both"/>
      </w:pPr>
      <w:r>
        <w:t>Refine and promote unified</w:t>
      </w:r>
      <w:r w:rsidR="00D0473E">
        <w:t xml:space="preserve"> species-specific</w:t>
      </w:r>
      <w:r>
        <w:t xml:space="preserve"> international guidelines for best practices for tourism operations, in</w:t>
      </w:r>
      <w:r w:rsidR="00D0473E">
        <w:t xml:space="preserve"> compliance with</w:t>
      </w:r>
      <w:r>
        <w:t xml:space="preserve"> </w:t>
      </w:r>
      <w:r w:rsidR="00B45159">
        <w:t xml:space="preserve">UNEP/CMS/COP14/CRP27.3.1/Annex 2, to guide Party Range States in management and regulation of </w:t>
      </w:r>
      <w:r>
        <w:t xml:space="preserve">basking shark tourism; </w:t>
      </w:r>
    </w:p>
    <w:p w14:paraId="5CE8B268" w14:textId="19594134" w:rsidR="006C3E80" w:rsidRDefault="006C3E80" w:rsidP="006D3272">
      <w:pPr>
        <w:widowControl w:val="0"/>
        <w:spacing w:after="0" w:line="240" w:lineRule="auto"/>
        <w:ind w:left="540" w:hanging="540"/>
        <w:jc w:val="both"/>
      </w:pPr>
    </w:p>
    <w:p w14:paraId="32569464" w14:textId="56DE60D6" w:rsidR="006C3E80" w:rsidRDefault="00CA7BA5" w:rsidP="006D3272">
      <w:pPr>
        <w:pStyle w:val="ListParagraph"/>
        <w:widowControl w:val="0"/>
        <w:numPr>
          <w:ilvl w:val="0"/>
          <w:numId w:val="1"/>
        </w:numPr>
        <w:spacing w:after="0" w:line="240" w:lineRule="auto"/>
        <w:ind w:left="540"/>
        <w:jc w:val="both"/>
      </w:pPr>
      <w:r w:rsidRPr="016D1677">
        <w:rPr>
          <w:lang w:val="en-US"/>
        </w:rPr>
        <w:t xml:space="preserve">Encourage research into the impacts of fisheries on basking sharks (fisheries-induced mortality, discards), </w:t>
      </w:r>
      <w:r w:rsidR="00964CA8" w:rsidRPr="016D1677">
        <w:rPr>
          <w:lang w:val="en-US"/>
        </w:rPr>
        <w:t>including improved reporting to RFBs</w:t>
      </w:r>
      <w:r w:rsidR="00964CA8" w:rsidRPr="016D1677">
        <w:rPr>
          <w:color w:val="000000" w:themeColor="text1"/>
          <w:lang w:val="en-US"/>
        </w:rPr>
        <w:t xml:space="preserve">, </w:t>
      </w:r>
      <w:r w:rsidRPr="016D1677">
        <w:rPr>
          <w:lang w:val="en-US"/>
        </w:rPr>
        <w:t>the design of bycatch mitigation strategies and the assessment of post-release mortality of basking sharks across regions, demographics (i.e. male, female, adult, juvenile) and fishing gears</w:t>
      </w:r>
      <w:r w:rsidR="00975B23" w:rsidRPr="016D1677">
        <w:rPr>
          <w:lang w:val="en-US"/>
        </w:rPr>
        <w:t>. Encourage a unified and consistent reporting methodology, and the adoption of ICCAT’s handling guidelines;</w:t>
      </w:r>
    </w:p>
    <w:p w14:paraId="080722DC" w14:textId="77777777" w:rsidR="006C3E80" w:rsidRDefault="006C3E80" w:rsidP="006D3272">
      <w:pPr>
        <w:widowControl w:val="0"/>
        <w:spacing w:after="0" w:line="240" w:lineRule="auto"/>
        <w:ind w:left="540" w:hanging="540"/>
        <w:jc w:val="both"/>
      </w:pPr>
    </w:p>
    <w:p w14:paraId="0000004D" w14:textId="0718C807" w:rsidR="00895F8C" w:rsidRDefault="00CA7BA5" w:rsidP="006D3272">
      <w:pPr>
        <w:pStyle w:val="ListParagraph"/>
        <w:widowControl w:val="0"/>
        <w:numPr>
          <w:ilvl w:val="0"/>
          <w:numId w:val="1"/>
        </w:numPr>
        <w:spacing w:after="0" w:line="240" w:lineRule="auto"/>
        <w:ind w:left="540"/>
        <w:jc w:val="both"/>
      </w:pPr>
      <w:r>
        <w:t xml:space="preserve">Encourage </w:t>
      </w:r>
      <w:r w:rsidR="00975B23">
        <w:t xml:space="preserve">further </w:t>
      </w:r>
      <w:r>
        <w:t xml:space="preserve">research to assess the impacts of vessel strikes on basking sharks (rate of incidents, mortality, and methods to mitigate impact); </w:t>
      </w:r>
    </w:p>
    <w:p w14:paraId="5C3D2095" w14:textId="7225EABC" w:rsidR="006F306B" w:rsidRDefault="006F306B" w:rsidP="006D3272">
      <w:pPr>
        <w:pStyle w:val="ListParagraph"/>
        <w:widowControl w:val="0"/>
        <w:numPr>
          <w:ilvl w:val="0"/>
          <w:numId w:val="1"/>
        </w:numPr>
        <w:spacing w:after="0" w:line="240" w:lineRule="auto"/>
        <w:ind w:left="540"/>
        <w:jc w:val="both"/>
      </w:pPr>
      <w:proofErr w:type="spellStart"/>
      <w:r w:rsidRPr="016D1677">
        <w:rPr>
          <w:lang w:val="en-US"/>
        </w:rPr>
        <w:lastRenderedPageBreak/>
        <w:t>Standardise</w:t>
      </w:r>
      <w:proofErr w:type="spellEnd"/>
      <w:r w:rsidRPr="016D1677">
        <w:rPr>
          <w:lang w:val="en-US"/>
        </w:rPr>
        <w:t xml:space="preserve"> data collection methodologies for sightings, bycatch, and vessel strikes across Party States to better understand global patterns of habitat use and threats that the species faces throughout its range</w:t>
      </w:r>
      <w:r w:rsidR="00D70AFE">
        <w:rPr>
          <w:lang w:val="en-US"/>
        </w:rPr>
        <w:t>;</w:t>
      </w:r>
    </w:p>
    <w:p w14:paraId="22B531F9" w14:textId="77777777" w:rsidR="006C3E80" w:rsidRDefault="006C3E80" w:rsidP="006D3272">
      <w:pPr>
        <w:widowControl w:val="0"/>
        <w:spacing w:after="0" w:line="240" w:lineRule="auto"/>
        <w:ind w:left="540" w:hanging="540"/>
        <w:jc w:val="both"/>
      </w:pPr>
    </w:p>
    <w:p w14:paraId="0000004E" w14:textId="360F53F2" w:rsidR="00895F8C" w:rsidRDefault="00CA7BA5" w:rsidP="006D3272">
      <w:pPr>
        <w:pStyle w:val="ListParagraph"/>
        <w:widowControl w:val="0"/>
        <w:numPr>
          <w:ilvl w:val="0"/>
          <w:numId w:val="1"/>
        </w:numPr>
        <w:spacing w:after="0" w:line="240" w:lineRule="auto"/>
        <w:ind w:left="540"/>
        <w:jc w:val="both"/>
      </w:pPr>
      <w:r w:rsidRPr="016D1677">
        <w:rPr>
          <w:lang w:val="en-US"/>
        </w:rPr>
        <w:t>Identify critical habitats for basking sharks and promote/ support research to document basking shark movements between parts of their range (e.g. tagging)</w:t>
      </w:r>
      <w:r w:rsidR="006F306B" w:rsidRPr="016D1677">
        <w:rPr>
          <w:lang w:val="en-US"/>
        </w:rPr>
        <w:t>,</w:t>
      </w:r>
      <w:r w:rsidRPr="016D1677">
        <w:rPr>
          <w:lang w:val="en-US"/>
        </w:rPr>
        <w:t xml:space="preserve"> to identify possible migration routes or corridors, which will inform management strategies;</w:t>
      </w:r>
    </w:p>
    <w:p w14:paraId="612B0DF7" w14:textId="77777777" w:rsidR="006D3272" w:rsidRDefault="006D3272" w:rsidP="006D3272">
      <w:pPr>
        <w:widowControl w:val="0"/>
        <w:spacing w:after="0" w:line="240" w:lineRule="auto"/>
        <w:ind w:left="540" w:hanging="540"/>
        <w:jc w:val="both"/>
      </w:pPr>
    </w:p>
    <w:p w14:paraId="0000004F" w14:textId="2F3278C4" w:rsidR="00895F8C" w:rsidRDefault="00CA7BA5" w:rsidP="006D3272">
      <w:pPr>
        <w:pStyle w:val="ListParagraph"/>
        <w:widowControl w:val="0"/>
        <w:numPr>
          <w:ilvl w:val="0"/>
          <w:numId w:val="1"/>
        </w:numPr>
        <w:spacing w:after="0" w:line="240" w:lineRule="auto"/>
        <w:ind w:left="540"/>
        <w:jc w:val="both"/>
      </w:pPr>
      <w:r>
        <w:t>Support research on the population-specific and/ or region-specific impacts of climate change on basking sharks;</w:t>
      </w:r>
    </w:p>
    <w:p w14:paraId="749C6743" w14:textId="77777777" w:rsidR="006D3272" w:rsidRDefault="006D3272" w:rsidP="006D3272">
      <w:pPr>
        <w:widowControl w:val="0"/>
        <w:spacing w:after="0" w:line="240" w:lineRule="auto"/>
        <w:ind w:left="540" w:hanging="540"/>
        <w:jc w:val="both"/>
      </w:pPr>
    </w:p>
    <w:p w14:paraId="00000052" w14:textId="77777777" w:rsidR="00895F8C" w:rsidRDefault="00CA7BA5">
      <w:pPr>
        <w:widowControl w:val="0"/>
        <w:spacing w:after="0" w:line="240" w:lineRule="auto"/>
        <w:jc w:val="both"/>
        <w:rPr>
          <w:b/>
        </w:rPr>
      </w:pPr>
      <w:r>
        <w:rPr>
          <w:b/>
        </w:rPr>
        <w:t>Associated benefits</w:t>
      </w:r>
    </w:p>
    <w:p w14:paraId="03F07DF3" w14:textId="77777777" w:rsidR="006D3272" w:rsidRDefault="006D3272" w:rsidP="006D3272">
      <w:pPr>
        <w:widowControl w:val="0"/>
        <w:spacing w:after="0" w:line="240" w:lineRule="auto"/>
        <w:jc w:val="both"/>
        <w:rPr>
          <w:b/>
        </w:rPr>
      </w:pPr>
    </w:p>
    <w:p w14:paraId="5ACEFD9B" w14:textId="77777777" w:rsidR="00C43F0E" w:rsidRDefault="00C43F0E" w:rsidP="00C43F0E">
      <w:pPr>
        <w:spacing w:after="0" w:line="240" w:lineRule="auto"/>
        <w:jc w:val="both"/>
      </w:pPr>
      <w:r w:rsidRPr="016D1677">
        <w:rPr>
          <w:lang w:val="en-US"/>
        </w:rPr>
        <w:t xml:space="preserve">Basking shark tourism has the potential to deliver significant socio-economic benefits to local communities and could create alternative livelihoods in coastal communities. Ecotourism focusing (wholly or in part) on basking sharks is growing rapidly in the North Atlantic, where seasonal aggregations attract considerable public interest. The impacts of these tourism activities, as well as the impacts of fisheries, recreational boat use, drone traffic and other human activities, must be managed to ensure the sustainability and longevity of such tourism activities. </w:t>
      </w:r>
    </w:p>
    <w:p w14:paraId="6E7BD087" w14:textId="77777777" w:rsidR="00C43F0E" w:rsidRDefault="00C43F0E" w:rsidP="006D3272">
      <w:pPr>
        <w:spacing w:after="0" w:line="240" w:lineRule="auto"/>
        <w:jc w:val="both"/>
      </w:pPr>
    </w:p>
    <w:p w14:paraId="00000053" w14:textId="05EBF9D4" w:rsidR="00895F8C" w:rsidRDefault="00CA7BA5" w:rsidP="006D3272">
      <w:pPr>
        <w:spacing w:after="0" w:line="240" w:lineRule="auto"/>
        <w:jc w:val="both"/>
      </w:pPr>
      <w:r w:rsidRPr="016D1677">
        <w:rPr>
          <w:lang w:val="en-US"/>
        </w:rPr>
        <w:t xml:space="preserve">The species would benefit from improved management and conservation efforts across jurisdictional boundaries. This document should act as a blueprint for CMS Parties to help with their implementation of obligations under </w:t>
      </w:r>
      <w:r w:rsidR="000A3077" w:rsidRPr="016D1677">
        <w:rPr>
          <w:lang w:val="en-US"/>
        </w:rPr>
        <w:t xml:space="preserve">CMS </w:t>
      </w:r>
      <w:proofErr w:type="gramStart"/>
      <w:r w:rsidR="000A3077" w:rsidRPr="016D1677">
        <w:rPr>
          <w:lang w:val="en-US"/>
        </w:rPr>
        <w:t>and</w:t>
      </w:r>
      <w:r w:rsidR="008331D3" w:rsidRPr="016D1677">
        <w:rPr>
          <w:lang w:val="en-US"/>
        </w:rPr>
        <w:t xml:space="preserve"> also</w:t>
      </w:r>
      <w:proofErr w:type="gramEnd"/>
      <w:r w:rsidR="008331D3" w:rsidRPr="016D1677">
        <w:rPr>
          <w:lang w:val="en-US"/>
        </w:rPr>
        <w:t xml:space="preserve"> </w:t>
      </w:r>
      <w:r w:rsidR="000A3077" w:rsidRPr="016D1677">
        <w:rPr>
          <w:lang w:val="en-US"/>
        </w:rPr>
        <w:t>contribute</w:t>
      </w:r>
      <w:r w:rsidR="008331D3" w:rsidRPr="016D1677">
        <w:rPr>
          <w:lang w:val="en-US"/>
        </w:rPr>
        <w:t xml:space="preserve"> to </w:t>
      </w:r>
      <w:r w:rsidRPr="016D1677">
        <w:rPr>
          <w:lang w:val="en-US"/>
        </w:rPr>
        <w:t>a</w:t>
      </w:r>
      <w:r w:rsidR="008331D3" w:rsidRPr="016D1677">
        <w:rPr>
          <w:lang w:val="en-US"/>
        </w:rPr>
        <w:t xml:space="preserve"> more</w:t>
      </w:r>
      <w:r w:rsidRPr="016D1677">
        <w:rPr>
          <w:lang w:val="en-US"/>
        </w:rPr>
        <w:t xml:space="preserve"> sustainable future for basking sharks. </w:t>
      </w:r>
      <w:sdt>
        <w:sdtPr>
          <w:tag w:val="goog_rdk_0"/>
          <w:id w:val="-363548471"/>
        </w:sdtPr>
        <w:sdtContent/>
      </w:sdt>
      <w:r w:rsidRPr="016D1677">
        <w:rPr>
          <w:lang w:val="en-US"/>
        </w:rPr>
        <w:t xml:space="preserve">Although basking sharks are found worldwide, </w:t>
      </w:r>
      <w:r w:rsidR="00E11AD5" w:rsidRPr="016D1677">
        <w:rPr>
          <w:lang w:val="en-US"/>
        </w:rPr>
        <w:t>most</w:t>
      </w:r>
      <w:r w:rsidRPr="016D1677">
        <w:rPr>
          <w:lang w:val="en-US"/>
        </w:rPr>
        <w:t xml:space="preserve"> of </w:t>
      </w:r>
      <w:r w:rsidR="00E11AD5" w:rsidRPr="016D1677">
        <w:rPr>
          <w:lang w:val="en-US"/>
        </w:rPr>
        <w:t xml:space="preserve">the </w:t>
      </w:r>
      <w:r w:rsidRPr="016D1677">
        <w:rPr>
          <w:lang w:val="en-US"/>
        </w:rPr>
        <w:t>research</w:t>
      </w:r>
      <w:r w:rsidR="00E11AD5" w:rsidRPr="016D1677">
        <w:rPr>
          <w:lang w:val="en-US"/>
        </w:rPr>
        <w:t xml:space="preserve"> has focused on the North Atlantic</w:t>
      </w:r>
      <w:r w:rsidR="000A423F" w:rsidRPr="016D1677">
        <w:rPr>
          <w:lang w:val="en-US"/>
        </w:rPr>
        <w:t xml:space="preserve"> </w:t>
      </w:r>
      <w:proofErr w:type="gramStart"/>
      <w:r w:rsidR="000A423F" w:rsidRPr="016D1677">
        <w:rPr>
          <w:lang w:val="en-US"/>
        </w:rPr>
        <w:t>and in particular, limited</w:t>
      </w:r>
      <w:proofErr w:type="gramEnd"/>
      <w:r w:rsidR="000A423F" w:rsidRPr="016D1677">
        <w:rPr>
          <w:lang w:val="en-US"/>
        </w:rPr>
        <w:t xml:space="preserve"> information is currently available on the species’ presence and status in the Global South</w:t>
      </w:r>
      <w:r w:rsidR="00E11AD5" w:rsidRPr="016D1677">
        <w:rPr>
          <w:lang w:val="en-US"/>
        </w:rPr>
        <w:t>. Further research on basking shark population size, distribution, foraging patterns, and migratory patterns i</w:t>
      </w:r>
      <w:r w:rsidRPr="016D1677">
        <w:rPr>
          <w:lang w:val="en-US"/>
        </w:rPr>
        <w:t xml:space="preserve">s essential to effectively address global threats. </w:t>
      </w:r>
      <w:r w:rsidR="008D32C7" w:rsidRPr="016D1677">
        <w:rPr>
          <w:lang w:val="en-US"/>
        </w:rPr>
        <w:t xml:space="preserve">The actions proposed within this </w:t>
      </w:r>
      <w:r w:rsidRPr="016D1677">
        <w:rPr>
          <w:lang w:val="en-US"/>
        </w:rPr>
        <w:t xml:space="preserve">Concerted Action could </w:t>
      </w:r>
      <w:r w:rsidR="008D32C7" w:rsidRPr="016D1677">
        <w:rPr>
          <w:lang w:val="en-US"/>
        </w:rPr>
        <w:t>deliver</w:t>
      </w:r>
      <w:r w:rsidRPr="016D1677">
        <w:rPr>
          <w:lang w:val="en-US"/>
        </w:rPr>
        <w:t xml:space="preserve"> more consistent protection for migratory species</w:t>
      </w:r>
      <w:r w:rsidR="005C3449" w:rsidRPr="016D1677">
        <w:rPr>
          <w:lang w:val="en-US"/>
        </w:rPr>
        <w:t xml:space="preserve"> throughout its range,</w:t>
      </w:r>
      <w:r w:rsidRPr="016D1677">
        <w:rPr>
          <w:lang w:val="en-US"/>
        </w:rPr>
        <w:t xml:space="preserve"> and a greater impact </w:t>
      </w:r>
      <w:proofErr w:type="gramStart"/>
      <w:r w:rsidRPr="016D1677">
        <w:rPr>
          <w:lang w:val="en-US"/>
        </w:rPr>
        <w:t>for</w:t>
      </w:r>
      <w:proofErr w:type="gramEnd"/>
      <w:r w:rsidRPr="016D1677">
        <w:rPr>
          <w:lang w:val="en-US"/>
        </w:rPr>
        <w:t xml:space="preserve"> the work of CMS</w:t>
      </w:r>
      <w:r w:rsidR="005C3449" w:rsidRPr="016D1677">
        <w:rPr>
          <w:lang w:val="en-US"/>
        </w:rPr>
        <w:t xml:space="preserve"> and its Parties</w:t>
      </w:r>
      <w:r w:rsidRPr="016D1677">
        <w:rPr>
          <w:lang w:val="en-US"/>
        </w:rPr>
        <w:t xml:space="preserve">. </w:t>
      </w:r>
    </w:p>
    <w:p w14:paraId="3DF4AE7C" w14:textId="77777777" w:rsidR="006D3272" w:rsidRDefault="006D3272" w:rsidP="006D3272">
      <w:pPr>
        <w:spacing w:after="0" w:line="240" w:lineRule="auto"/>
        <w:jc w:val="both"/>
      </w:pPr>
    </w:p>
    <w:p w14:paraId="00000056" w14:textId="77777777" w:rsidR="00895F8C" w:rsidRDefault="00CA7BA5" w:rsidP="016D1677">
      <w:pPr>
        <w:widowControl w:val="0"/>
        <w:spacing w:after="0" w:line="240" w:lineRule="auto"/>
        <w:jc w:val="both"/>
        <w:rPr>
          <w:b/>
          <w:bCs/>
          <w:lang w:val="en-US"/>
        </w:rPr>
      </w:pPr>
      <w:r w:rsidRPr="016D1677">
        <w:rPr>
          <w:b/>
          <w:bCs/>
          <w:lang w:val="en-US"/>
        </w:rPr>
        <w:t>Timeframe</w:t>
      </w:r>
    </w:p>
    <w:p w14:paraId="3A557796" w14:textId="77777777" w:rsidR="006D3272" w:rsidRDefault="006D3272" w:rsidP="006D3272">
      <w:pPr>
        <w:widowControl w:val="0"/>
        <w:spacing w:after="0" w:line="240" w:lineRule="auto"/>
        <w:jc w:val="both"/>
      </w:pPr>
    </w:p>
    <w:p w14:paraId="00000057" w14:textId="6ED69D17" w:rsidR="00895F8C" w:rsidRDefault="00CA7BA5" w:rsidP="006D3272">
      <w:pPr>
        <w:widowControl w:val="0"/>
        <w:spacing w:after="0" w:line="240" w:lineRule="auto"/>
        <w:jc w:val="both"/>
      </w:pPr>
      <w:r>
        <w:t xml:space="preserve">Please refer to Activities and Expected Outcomes. </w:t>
      </w:r>
    </w:p>
    <w:p w14:paraId="00000058" w14:textId="77777777" w:rsidR="00895F8C" w:rsidRDefault="00895F8C" w:rsidP="006D3272">
      <w:pPr>
        <w:widowControl w:val="0"/>
        <w:spacing w:after="0" w:line="240" w:lineRule="auto"/>
        <w:jc w:val="both"/>
      </w:pPr>
    </w:p>
    <w:p w14:paraId="00000059" w14:textId="77777777" w:rsidR="00895F8C" w:rsidRDefault="00CA7BA5" w:rsidP="006D3272">
      <w:pPr>
        <w:widowControl w:val="0"/>
        <w:spacing w:after="0" w:line="240" w:lineRule="auto"/>
        <w:jc w:val="both"/>
        <w:rPr>
          <w:b/>
        </w:rPr>
      </w:pPr>
      <w:r>
        <w:rPr>
          <w:b/>
        </w:rPr>
        <w:t xml:space="preserve">Relationship </w:t>
      </w:r>
      <w:proofErr w:type="gramStart"/>
      <w:r>
        <w:rPr>
          <w:b/>
        </w:rPr>
        <w:t>to</w:t>
      </w:r>
      <w:proofErr w:type="gramEnd"/>
      <w:r>
        <w:rPr>
          <w:b/>
        </w:rPr>
        <w:t xml:space="preserve"> other CMS actions</w:t>
      </w:r>
    </w:p>
    <w:p w14:paraId="654DF6AF" w14:textId="77777777" w:rsidR="006D3272" w:rsidRDefault="006D3272" w:rsidP="006D3272">
      <w:pPr>
        <w:widowControl w:val="0"/>
        <w:spacing w:after="0" w:line="240" w:lineRule="auto"/>
        <w:jc w:val="both"/>
      </w:pPr>
    </w:p>
    <w:p w14:paraId="0000005A" w14:textId="7BD9959F" w:rsidR="00895F8C" w:rsidRDefault="00CA7BA5" w:rsidP="006D3272">
      <w:pPr>
        <w:widowControl w:val="0"/>
        <w:spacing w:after="80" w:line="240" w:lineRule="auto"/>
        <w:jc w:val="both"/>
      </w:pPr>
      <w:r w:rsidRPr="016D1677">
        <w:rPr>
          <w:lang w:val="en-US"/>
        </w:rPr>
        <w:t>This CA would significantly contribute to the implementation of the following mandates established under CMS and the Sharks MOU:</w:t>
      </w:r>
    </w:p>
    <w:p w14:paraId="0000005B" w14:textId="6D868108" w:rsidR="00895F8C" w:rsidRDefault="00CA7BA5" w:rsidP="006D3272">
      <w:pPr>
        <w:pStyle w:val="ListParagraph"/>
        <w:widowControl w:val="0"/>
        <w:numPr>
          <w:ilvl w:val="0"/>
          <w:numId w:val="2"/>
        </w:numPr>
        <w:spacing w:after="80" w:line="240" w:lineRule="auto"/>
        <w:ind w:left="900"/>
        <w:contextualSpacing w:val="0"/>
        <w:jc w:val="both"/>
      </w:pPr>
      <w:r>
        <w:t>Resolution 12.22 and Decisions 13.62 to 13.63 on Bycatch</w:t>
      </w:r>
    </w:p>
    <w:p w14:paraId="0000005C" w14:textId="13FA6710" w:rsidR="00895F8C" w:rsidRDefault="00CA7BA5" w:rsidP="006D3272">
      <w:pPr>
        <w:pStyle w:val="ListParagraph"/>
        <w:widowControl w:val="0"/>
        <w:numPr>
          <w:ilvl w:val="0"/>
          <w:numId w:val="2"/>
        </w:numPr>
        <w:spacing w:after="80" w:line="240" w:lineRule="auto"/>
        <w:ind w:left="900"/>
        <w:contextualSpacing w:val="0"/>
        <w:jc w:val="both"/>
      </w:pPr>
      <w:r>
        <w:t>Resolution 13.3 and Decisions 13.71 to 13.73 on Chondrichthyan Species</w:t>
      </w:r>
    </w:p>
    <w:p w14:paraId="0000005D" w14:textId="14547808" w:rsidR="00895F8C" w:rsidRDefault="00CA7BA5" w:rsidP="006D3272">
      <w:pPr>
        <w:pStyle w:val="ListParagraph"/>
        <w:widowControl w:val="0"/>
        <w:numPr>
          <w:ilvl w:val="0"/>
          <w:numId w:val="2"/>
        </w:numPr>
        <w:spacing w:after="80" w:line="240" w:lineRule="auto"/>
        <w:ind w:left="900"/>
        <w:contextualSpacing w:val="0"/>
        <w:jc w:val="both"/>
      </w:pPr>
      <w:r>
        <w:t>Decisions 13.66 to 13.68 on Marine Wildlife Watching</w:t>
      </w:r>
    </w:p>
    <w:p w14:paraId="173C1E26" w14:textId="2D171C7E" w:rsidR="003B72FB" w:rsidRDefault="00CA7BA5" w:rsidP="006D3272">
      <w:pPr>
        <w:pStyle w:val="ListParagraph"/>
        <w:widowControl w:val="0"/>
        <w:numPr>
          <w:ilvl w:val="0"/>
          <w:numId w:val="2"/>
        </w:numPr>
        <w:spacing w:after="80" w:line="240" w:lineRule="auto"/>
        <w:ind w:left="900"/>
        <w:contextualSpacing w:val="0"/>
        <w:jc w:val="both"/>
      </w:pPr>
      <w:r>
        <w:t>Sharks MOU Programme of Work 2023-2025: Development of a global strategy</w:t>
      </w:r>
      <w:r w:rsidR="007C0C04">
        <w:t>, and</w:t>
      </w:r>
    </w:p>
    <w:p w14:paraId="0000005F" w14:textId="0988373C" w:rsidR="00895F8C" w:rsidRDefault="007C0C04" w:rsidP="006D3272">
      <w:pPr>
        <w:pStyle w:val="ListParagraph"/>
        <w:widowControl w:val="0"/>
        <w:numPr>
          <w:ilvl w:val="0"/>
          <w:numId w:val="2"/>
        </w:numPr>
        <w:spacing w:after="0" w:line="240" w:lineRule="auto"/>
        <w:ind w:left="900"/>
        <w:jc w:val="both"/>
      </w:pPr>
      <w:r>
        <w:t>Regional action plans for pelagic sharks</w:t>
      </w:r>
    </w:p>
    <w:p w14:paraId="00000060" w14:textId="77777777" w:rsidR="00895F8C" w:rsidRDefault="00895F8C" w:rsidP="006D3272">
      <w:pPr>
        <w:widowControl w:val="0"/>
        <w:spacing w:after="0" w:line="240" w:lineRule="auto"/>
        <w:jc w:val="both"/>
      </w:pPr>
    </w:p>
    <w:p w14:paraId="731D0697" w14:textId="77777777" w:rsidR="002604F0" w:rsidRDefault="002604F0" w:rsidP="006D3272">
      <w:pPr>
        <w:widowControl w:val="0"/>
        <w:spacing w:after="0" w:line="240" w:lineRule="auto"/>
        <w:jc w:val="both"/>
        <w:rPr>
          <w:b/>
        </w:rPr>
      </w:pPr>
    </w:p>
    <w:p w14:paraId="5182B624" w14:textId="77777777" w:rsidR="002604F0" w:rsidRDefault="002604F0" w:rsidP="006D3272">
      <w:pPr>
        <w:widowControl w:val="0"/>
        <w:spacing w:after="0" w:line="240" w:lineRule="auto"/>
        <w:jc w:val="both"/>
        <w:rPr>
          <w:b/>
        </w:rPr>
      </w:pPr>
    </w:p>
    <w:p w14:paraId="50FAD63C" w14:textId="77777777" w:rsidR="002604F0" w:rsidRDefault="002604F0">
      <w:pPr>
        <w:rPr>
          <w:b/>
        </w:rPr>
      </w:pPr>
      <w:r>
        <w:rPr>
          <w:b/>
        </w:rPr>
        <w:br w:type="page"/>
      </w:r>
    </w:p>
    <w:p w14:paraId="00000062" w14:textId="77777777" w:rsidR="00895F8C" w:rsidRDefault="00CA7BA5" w:rsidP="006D3272">
      <w:pPr>
        <w:widowControl w:val="0"/>
        <w:spacing w:after="0" w:line="240" w:lineRule="auto"/>
        <w:jc w:val="both"/>
        <w:rPr>
          <w:sz w:val="17"/>
          <w:szCs w:val="17"/>
        </w:rPr>
      </w:pPr>
      <w:r>
        <w:rPr>
          <w:b/>
        </w:rPr>
        <w:lastRenderedPageBreak/>
        <w:t>Conservation priority</w:t>
      </w:r>
    </w:p>
    <w:p w14:paraId="71628625" w14:textId="77777777" w:rsidR="006D3272" w:rsidRDefault="006D3272" w:rsidP="006D3272">
      <w:pPr>
        <w:spacing w:after="0" w:line="240" w:lineRule="auto"/>
        <w:jc w:val="both"/>
      </w:pPr>
    </w:p>
    <w:p w14:paraId="00000063" w14:textId="3D62C6E8" w:rsidR="00895F8C" w:rsidRDefault="00CA7BA5" w:rsidP="006D3272">
      <w:pPr>
        <w:spacing w:after="0" w:line="240" w:lineRule="auto"/>
        <w:jc w:val="both"/>
      </w:pPr>
      <w:r>
        <w:t xml:space="preserve">A 2018 reassessment of the species’ global conservation status for the International Union for the Conservation of Nature (IUCN) Red List of Threatened Species classified the species as globally Endangered (Rigby et al. 2019). This was owing to abundance estimates well below historic levels, the ongoing demand for the high-value fins, a global population reduction of 50–79% suspected over the past three generations (102 years), and trans-Atlantic migrations (Gore et al., 2008) leading to considerable debate on the possibility of a single genetic population in the North Atlantic. </w:t>
      </w:r>
      <w:r w:rsidR="003A53A4">
        <w:t>Confirmation of the existence of a single trans-Atlantic population</w:t>
      </w:r>
      <w:r>
        <w:t xml:space="preserve"> would have significant implications for </w:t>
      </w:r>
      <w:r w:rsidR="002B09B7" w:rsidRPr="002B09B7">
        <w:t xml:space="preserve">management authorities and </w:t>
      </w:r>
      <w:r>
        <w:t xml:space="preserve">conservation bodies </w:t>
      </w:r>
      <w:r w:rsidR="00513F0E" w:rsidRPr="00513F0E">
        <w:t xml:space="preserve">on both sides of the Atlantic, </w:t>
      </w:r>
      <w:r>
        <w:t xml:space="preserve">and the scale </w:t>
      </w:r>
      <w:r w:rsidR="00513F0E">
        <w:t>at</w:t>
      </w:r>
      <w:r>
        <w:t xml:space="preserve"> which protective measures are implemented.</w:t>
      </w:r>
    </w:p>
    <w:p w14:paraId="6BF6017B" w14:textId="77777777" w:rsidR="006D3272" w:rsidRDefault="006D3272" w:rsidP="006D3272">
      <w:pPr>
        <w:spacing w:after="0" w:line="240" w:lineRule="auto"/>
        <w:jc w:val="both"/>
      </w:pPr>
    </w:p>
    <w:p w14:paraId="00000064" w14:textId="67E5D29E" w:rsidR="00895F8C" w:rsidRDefault="00CA7BA5" w:rsidP="016D1677">
      <w:pPr>
        <w:spacing w:after="0" w:line="240" w:lineRule="auto"/>
        <w:jc w:val="both"/>
        <w:rPr>
          <w:sz w:val="23"/>
          <w:szCs w:val="23"/>
          <w:lang w:val="en-US"/>
        </w:rPr>
      </w:pPr>
      <w:r w:rsidRPr="016D1677">
        <w:rPr>
          <w:lang w:val="en-US"/>
        </w:rPr>
        <w:t xml:space="preserve">Major contemporary threats to basking sharks include fisheries </w:t>
      </w:r>
      <w:r w:rsidR="00E91768" w:rsidRPr="016D1677">
        <w:rPr>
          <w:lang w:val="en-US"/>
        </w:rPr>
        <w:t>impacts</w:t>
      </w:r>
      <w:r w:rsidRPr="016D1677">
        <w:rPr>
          <w:lang w:val="en-US"/>
        </w:rPr>
        <w:t xml:space="preserve"> and vessel strikes. </w:t>
      </w:r>
      <w:r w:rsidR="00E91768" w:rsidRPr="016D1677">
        <w:rPr>
          <w:lang w:val="en-US"/>
        </w:rPr>
        <w:t>Whilst r</w:t>
      </w:r>
      <w:r w:rsidRPr="016D1677">
        <w:rPr>
          <w:lang w:val="en-US"/>
        </w:rPr>
        <w:t xml:space="preserve">esearchers have documented </w:t>
      </w:r>
      <w:r w:rsidR="00E91768" w:rsidRPr="016D1677">
        <w:rPr>
          <w:lang w:val="en-US"/>
        </w:rPr>
        <w:t xml:space="preserve">a </w:t>
      </w:r>
      <w:r w:rsidRPr="016D1677">
        <w:rPr>
          <w:lang w:val="en-US"/>
        </w:rPr>
        <w:t xml:space="preserve">ship strikes of </w:t>
      </w:r>
      <w:r w:rsidR="00E91768" w:rsidRPr="016D1677">
        <w:rPr>
          <w:lang w:val="en-US"/>
        </w:rPr>
        <w:t xml:space="preserve">a </w:t>
      </w:r>
      <w:r w:rsidRPr="016D1677">
        <w:rPr>
          <w:lang w:val="en-US"/>
        </w:rPr>
        <w:t xml:space="preserve">basking shark </w:t>
      </w:r>
      <w:r w:rsidR="00361ED3" w:rsidRPr="016D1677">
        <w:rPr>
          <w:lang w:val="en-US"/>
        </w:rPr>
        <w:t>in Ireland’s only marine par</w:t>
      </w:r>
      <w:r w:rsidR="00EA6760" w:rsidRPr="016D1677">
        <w:rPr>
          <w:lang w:val="en-US"/>
        </w:rPr>
        <w:t>k (</w:t>
      </w:r>
      <w:r w:rsidRPr="016D1677">
        <w:rPr>
          <w:lang w:val="en-US"/>
        </w:rPr>
        <w:t xml:space="preserve">Páirc </w:t>
      </w:r>
      <w:proofErr w:type="spellStart"/>
      <w:r w:rsidRPr="016D1677">
        <w:rPr>
          <w:lang w:val="en-US"/>
        </w:rPr>
        <w:t>Náisiúnta</w:t>
      </w:r>
      <w:proofErr w:type="spellEnd"/>
      <w:r w:rsidRPr="016D1677">
        <w:rPr>
          <w:lang w:val="en-US"/>
        </w:rPr>
        <w:t xml:space="preserve"> </w:t>
      </w:r>
      <w:proofErr w:type="spellStart"/>
      <w:r w:rsidRPr="016D1677">
        <w:rPr>
          <w:lang w:val="en-US"/>
        </w:rPr>
        <w:t>na</w:t>
      </w:r>
      <w:proofErr w:type="spellEnd"/>
      <w:r w:rsidRPr="016D1677">
        <w:rPr>
          <w:lang w:val="en-US"/>
        </w:rPr>
        <w:t xml:space="preserve"> Mara</w:t>
      </w:r>
      <w:r w:rsidR="00EA6760" w:rsidRPr="016D1677">
        <w:rPr>
          <w:lang w:val="en-US"/>
        </w:rPr>
        <w:t>)</w:t>
      </w:r>
      <w:r w:rsidR="00061A41" w:rsidRPr="016D1677">
        <w:rPr>
          <w:lang w:val="en-US"/>
        </w:rPr>
        <w:t xml:space="preserve">, </w:t>
      </w:r>
      <w:r w:rsidRPr="016D1677">
        <w:rPr>
          <w:lang w:val="en-US"/>
        </w:rPr>
        <w:t>the i</w:t>
      </w:r>
      <w:r w:rsidR="00061A41" w:rsidRPr="016D1677">
        <w:rPr>
          <w:lang w:val="en-US"/>
        </w:rPr>
        <w:t>ssue</w:t>
      </w:r>
      <w:r w:rsidRPr="016D1677">
        <w:rPr>
          <w:lang w:val="en-US"/>
        </w:rPr>
        <w:t xml:space="preserve"> of </w:t>
      </w:r>
      <w:r w:rsidR="00061A41" w:rsidRPr="016D1677">
        <w:rPr>
          <w:lang w:val="en-US"/>
        </w:rPr>
        <w:t xml:space="preserve">ship strikes remains </w:t>
      </w:r>
      <w:r w:rsidR="00921724" w:rsidRPr="016D1677">
        <w:rPr>
          <w:lang w:val="en-US"/>
        </w:rPr>
        <w:t xml:space="preserve">understudied (Chapple et al., 2024), </w:t>
      </w:r>
      <w:proofErr w:type="gramStart"/>
      <w:r w:rsidR="00921724" w:rsidRPr="016D1677">
        <w:rPr>
          <w:lang w:val="en-US"/>
        </w:rPr>
        <w:t>despite the fact that</w:t>
      </w:r>
      <w:proofErr w:type="gramEnd"/>
      <w:r w:rsidR="00921724" w:rsidRPr="016D1677">
        <w:rPr>
          <w:lang w:val="en-US"/>
        </w:rPr>
        <w:t xml:space="preserve"> basking shark migratory routes overlap with many shipping routes globally. Increased efforts to collect data on this topic will contribute to improving </w:t>
      </w:r>
      <w:r w:rsidRPr="016D1677">
        <w:rPr>
          <w:lang w:val="en-US"/>
        </w:rPr>
        <w:t>regulations</w:t>
      </w:r>
      <w:r w:rsidR="00AD463F" w:rsidRPr="016D1677">
        <w:rPr>
          <w:lang w:val="en-US"/>
        </w:rPr>
        <w:t xml:space="preserve"> and best practices</w:t>
      </w:r>
      <w:r w:rsidRPr="016D1677">
        <w:rPr>
          <w:lang w:val="en-US"/>
        </w:rPr>
        <w:t>, such as</w:t>
      </w:r>
      <w:r w:rsidR="00AD463F" w:rsidRPr="016D1677">
        <w:rPr>
          <w:lang w:val="en-US"/>
        </w:rPr>
        <w:t xml:space="preserve"> voluntary or mandatory</w:t>
      </w:r>
      <w:r w:rsidRPr="016D1677">
        <w:rPr>
          <w:lang w:val="en-US"/>
        </w:rPr>
        <w:t xml:space="preserve"> boat speed limits in important basking shark habitats (Chapple et al., 2024). </w:t>
      </w:r>
      <w:r w:rsidR="002E14D9" w:rsidRPr="016D1677">
        <w:rPr>
          <w:lang w:val="en-US"/>
        </w:rPr>
        <w:t>While similarly underreported, e</w:t>
      </w:r>
      <w:r w:rsidRPr="016D1677">
        <w:rPr>
          <w:lang w:val="en-US"/>
        </w:rPr>
        <w:t xml:space="preserve">ntanglements in nets have also been reported, both in Ireland (via underwater photographers; Michael O’Donnell, Nicholas Pfeiffer, pers. obs.) and other locations worldwide (e.g. Hernandez et al. 2011). International trade in basking sharks </w:t>
      </w:r>
      <w:r w:rsidR="001242F9" w:rsidRPr="016D1677">
        <w:rPr>
          <w:lang w:val="en-US"/>
        </w:rPr>
        <w:t>has been documented since its listing in CITES Appendix II (Magnussen et al. 2007)</w:t>
      </w:r>
      <w:r w:rsidRPr="016D1677">
        <w:rPr>
          <w:lang w:val="en-US"/>
        </w:rPr>
        <w:t>.</w:t>
      </w:r>
    </w:p>
    <w:p w14:paraId="00000065" w14:textId="77777777" w:rsidR="00895F8C" w:rsidRDefault="00CA7BA5" w:rsidP="006D3272">
      <w:pPr>
        <w:widowControl w:val="0"/>
        <w:spacing w:after="0" w:line="240" w:lineRule="auto"/>
        <w:jc w:val="both"/>
      </w:pPr>
      <w:r>
        <w:rPr>
          <w:sz w:val="23"/>
          <w:szCs w:val="23"/>
        </w:rPr>
        <w:t xml:space="preserve"> </w:t>
      </w:r>
    </w:p>
    <w:p w14:paraId="00000066" w14:textId="77777777" w:rsidR="00895F8C" w:rsidRDefault="00CA7BA5" w:rsidP="006D3272">
      <w:pPr>
        <w:widowControl w:val="0"/>
        <w:spacing w:after="0" w:line="240" w:lineRule="auto"/>
        <w:jc w:val="both"/>
        <w:rPr>
          <w:b/>
        </w:rPr>
      </w:pPr>
      <w:r>
        <w:rPr>
          <w:b/>
        </w:rPr>
        <w:t>Relevance</w:t>
      </w:r>
    </w:p>
    <w:p w14:paraId="3F1FB440" w14:textId="77777777" w:rsidR="006D3272" w:rsidRDefault="006D3272" w:rsidP="006D3272">
      <w:pPr>
        <w:spacing w:after="0" w:line="240" w:lineRule="auto"/>
        <w:jc w:val="both"/>
      </w:pPr>
    </w:p>
    <w:p w14:paraId="044A0285" w14:textId="77777777" w:rsidR="00C60B00" w:rsidRDefault="00C60B00" w:rsidP="00C60B00">
      <w:pPr>
        <w:spacing w:after="0" w:line="240" w:lineRule="auto"/>
        <w:jc w:val="both"/>
      </w:pPr>
      <w:r w:rsidRPr="016D1677">
        <w:rPr>
          <w:lang w:val="en-US"/>
        </w:rPr>
        <w:t>This CA will play a crucial role in strengthening the political commitment to the protection of basking sharks and encourage the coordinated and timely implementation of conservation measures. The actions recommended in this CA aim to encourage more cooperative research and management for this species.</w:t>
      </w:r>
    </w:p>
    <w:p w14:paraId="6AAA943B" w14:textId="77777777" w:rsidR="00C60B00" w:rsidRDefault="00C60B00" w:rsidP="006D3272">
      <w:pPr>
        <w:spacing w:after="0" w:line="240" w:lineRule="auto"/>
        <w:jc w:val="both"/>
      </w:pPr>
    </w:p>
    <w:p w14:paraId="2AFCF2A3" w14:textId="3B224DBC" w:rsidR="00797064" w:rsidRDefault="00811706" w:rsidP="00797064">
      <w:pPr>
        <w:spacing w:after="0" w:line="240" w:lineRule="auto"/>
        <w:jc w:val="both"/>
      </w:pPr>
      <w:r w:rsidRPr="016D1677">
        <w:rPr>
          <w:lang w:val="en-US"/>
        </w:rPr>
        <w:t>This CA is relevant to the delivery of measures related to highly migratory species, as the Basking Shark is currently listed in CMS Appendices I and II</w:t>
      </w:r>
      <w:r w:rsidR="00B30F89" w:rsidRPr="016D1677">
        <w:rPr>
          <w:lang w:val="en-US"/>
        </w:rPr>
        <w:t>, in</w:t>
      </w:r>
      <w:r w:rsidRPr="016D1677">
        <w:rPr>
          <w:lang w:val="en-US"/>
        </w:rPr>
        <w:t xml:space="preserve"> Annex 1 of the </w:t>
      </w:r>
      <w:r w:rsidR="00B30F89" w:rsidRPr="016D1677">
        <w:rPr>
          <w:lang w:val="en-US"/>
        </w:rPr>
        <w:t xml:space="preserve">CMS </w:t>
      </w:r>
      <w:r w:rsidRPr="016D1677">
        <w:rPr>
          <w:lang w:val="en-US"/>
        </w:rPr>
        <w:t>Memorandum of Understanding on the Conservation of Migratory Sharks</w:t>
      </w:r>
      <w:r w:rsidR="00B30F89" w:rsidRPr="016D1677">
        <w:rPr>
          <w:lang w:val="en-US"/>
        </w:rPr>
        <w:t xml:space="preserve">, and </w:t>
      </w:r>
      <w:r w:rsidR="00A05F7D" w:rsidRPr="016D1677">
        <w:rPr>
          <w:lang w:val="en-US"/>
        </w:rPr>
        <w:t>i</w:t>
      </w:r>
      <w:r w:rsidRPr="016D1677">
        <w:rPr>
          <w:lang w:val="en-US"/>
        </w:rPr>
        <w:t xml:space="preserve">n Annex I (Highly migratory species) on the United Nations Convention on the Law of the Sea (UNCLOS). Some Range States do not have legal protections for basking sharks (e.g. </w:t>
      </w:r>
      <w:r w:rsidR="0092319B" w:rsidRPr="016D1677">
        <w:rPr>
          <w:lang w:val="en-US"/>
        </w:rPr>
        <w:t>U.K., Cayman Islands; Lawson and Fordham, 2018), although</w:t>
      </w:r>
      <w:r w:rsidR="002604F0">
        <w:rPr>
          <w:lang w:val="en-US"/>
        </w:rPr>
        <w:t xml:space="preserve"> </w:t>
      </w:r>
      <w:r w:rsidRPr="016D1677">
        <w:rPr>
          <w:lang w:val="en-US"/>
        </w:rPr>
        <w:t xml:space="preserve">they may have conservation legislation that benefits </w:t>
      </w:r>
      <w:r w:rsidR="00A9039F" w:rsidRPr="016D1677">
        <w:rPr>
          <w:lang w:val="en-US"/>
        </w:rPr>
        <w:t>the species</w:t>
      </w:r>
      <w:r w:rsidRPr="016D1677">
        <w:rPr>
          <w:lang w:val="en-US"/>
        </w:rPr>
        <w:t xml:space="preserve">. </w:t>
      </w:r>
      <w:r w:rsidR="00797064">
        <w:t>Collective action is essential for the conservation of this species due to its highly migratory nature.</w:t>
      </w:r>
    </w:p>
    <w:p w14:paraId="1B542035" w14:textId="77777777" w:rsidR="0098067C" w:rsidRPr="00A15E82" w:rsidRDefault="0098067C" w:rsidP="00797064">
      <w:pPr>
        <w:spacing w:after="0" w:line="240" w:lineRule="auto"/>
        <w:jc w:val="both"/>
        <w:rPr>
          <w:color w:val="001D35"/>
          <w:sz w:val="24"/>
        </w:rPr>
      </w:pPr>
    </w:p>
    <w:p w14:paraId="0596B42A" w14:textId="2A660C81" w:rsidR="002604F0" w:rsidRDefault="00797064" w:rsidP="00A15E82">
      <w:pPr>
        <w:spacing w:after="0" w:line="240" w:lineRule="auto"/>
        <w:jc w:val="both"/>
      </w:pPr>
      <w:r w:rsidRPr="016D1677">
        <w:rPr>
          <w:lang w:val="en-US"/>
        </w:rPr>
        <w:t xml:space="preserve">The actions proposed in this CA also support the fulfillment of duties related to other conservation measures, as basking sharks are also currently listed under Appendix II of CITES, which pertains to International Trade in basking sharks. Several Regional Fisheries Management </w:t>
      </w:r>
      <w:proofErr w:type="spellStart"/>
      <w:r w:rsidRPr="016D1677">
        <w:rPr>
          <w:lang w:val="en-US"/>
        </w:rPr>
        <w:t>Organisations</w:t>
      </w:r>
      <w:proofErr w:type="spellEnd"/>
      <w:r w:rsidRPr="016D1677">
        <w:rPr>
          <w:lang w:val="en-US"/>
        </w:rPr>
        <w:t xml:space="preserve"> (RFMOs) also have remits to manage tuna and tuna-like </w:t>
      </w:r>
      <w:proofErr w:type="gramStart"/>
      <w:r w:rsidRPr="016D1677">
        <w:rPr>
          <w:lang w:val="en-US"/>
        </w:rPr>
        <w:t>species</w:t>
      </w:r>
      <w:proofErr w:type="gramEnd"/>
      <w:r w:rsidRPr="016D1677">
        <w:rPr>
          <w:lang w:val="en-US"/>
        </w:rPr>
        <w:t xml:space="preserve"> and those species impacted by tuna fisheries, such as basking sharks. Whilst several RFMOs (the Inter-American Tropical Tuna Commission (IATTC) 2023; the International Commission for the Conservation of Atlantic Tunas (ICCAT) 2025; the General Fisheries Commission for the Mediterranean (GFCM) 2012, and the North East Atlantic Fisheries Commission (NEAFC)2014); and the Northwest Atlantic Fisheries </w:t>
      </w:r>
      <w:proofErr w:type="spellStart"/>
      <w:r w:rsidRPr="016D1677">
        <w:rPr>
          <w:lang w:val="en-US"/>
        </w:rPr>
        <w:t>Organisation</w:t>
      </w:r>
      <w:proofErr w:type="spellEnd"/>
      <w:r w:rsidRPr="016D1677">
        <w:rPr>
          <w:lang w:val="en-US"/>
        </w:rPr>
        <w:t xml:space="preserve"> (NAFO) 2016, have adopted conservation management measures (CMMs) prohibiting targeting, retention, and sale of basking sharks, other RFMOs/RFBs are yet to adopt CMMs. Therefore, the actions/activities proposed by this Concerted Action provides a necessary and streamlined approach to compliance with international agreements, as well as methods of addressing persistent threats to basking sharks. </w:t>
      </w:r>
    </w:p>
    <w:p w14:paraId="0000006A" w14:textId="77777777" w:rsidR="00895F8C" w:rsidRDefault="00CA7BA5" w:rsidP="006D3272">
      <w:pPr>
        <w:widowControl w:val="0"/>
        <w:spacing w:after="0" w:line="240" w:lineRule="auto"/>
        <w:jc w:val="both"/>
        <w:rPr>
          <w:b/>
        </w:rPr>
      </w:pPr>
      <w:r>
        <w:rPr>
          <w:b/>
        </w:rPr>
        <w:lastRenderedPageBreak/>
        <w:t>Absence of better remedies</w:t>
      </w:r>
    </w:p>
    <w:p w14:paraId="0A7DC844" w14:textId="77777777" w:rsidR="006D3272" w:rsidRDefault="006D3272" w:rsidP="006D3272">
      <w:pPr>
        <w:spacing w:after="0" w:line="240" w:lineRule="auto"/>
        <w:jc w:val="both"/>
      </w:pPr>
    </w:p>
    <w:p w14:paraId="0000006D" w14:textId="3CE0E80D" w:rsidR="00895F8C" w:rsidRDefault="00797064" w:rsidP="006D3272">
      <w:pPr>
        <w:spacing w:after="0" w:line="240" w:lineRule="auto"/>
        <w:jc w:val="both"/>
      </w:pPr>
      <w:r>
        <w:t>Cur</w:t>
      </w:r>
      <w:r w:rsidR="008E6D2F">
        <w:t>r</w:t>
      </w:r>
      <w:r>
        <w:t>ently</w:t>
      </w:r>
      <w:r w:rsidR="008E6D2F">
        <w:t>, there</w:t>
      </w:r>
      <w:r>
        <w:t xml:space="preserve"> </w:t>
      </w:r>
      <w:r w:rsidR="00CA7BA5">
        <w:t xml:space="preserve">is </w:t>
      </w:r>
      <w:r w:rsidR="00CF541A">
        <w:t>no coordinated</w:t>
      </w:r>
      <w:r w:rsidR="00CA7BA5">
        <w:t xml:space="preserve"> international </w:t>
      </w:r>
      <w:r w:rsidR="00CF541A">
        <w:t xml:space="preserve">approach to </w:t>
      </w:r>
      <w:r w:rsidR="009434B9">
        <w:t>research</w:t>
      </w:r>
      <w:r w:rsidR="001E2622">
        <w:t xml:space="preserve"> </w:t>
      </w:r>
      <w:r w:rsidR="00B471C7" w:rsidRPr="016D1677">
        <w:rPr>
          <w:lang w:val="en-US"/>
        </w:rPr>
        <w:t xml:space="preserve">the severity of threats to </w:t>
      </w:r>
      <w:r w:rsidR="00CA7BA5" w:rsidRPr="016D1677">
        <w:rPr>
          <w:lang w:val="en-US"/>
        </w:rPr>
        <w:t>basking sharks such</w:t>
      </w:r>
      <w:r w:rsidR="00630898" w:rsidRPr="016D1677">
        <w:rPr>
          <w:lang w:val="en-US"/>
        </w:rPr>
        <w:t xml:space="preserve"> </w:t>
      </w:r>
      <w:r w:rsidR="00CA7BA5" w:rsidRPr="016D1677">
        <w:rPr>
          <w:lang w:val="en-US"/>
        </w:rPr>
        <w:t xml:space="preserve">as vessel strikes, climate change, unregulated tourism, drone traffic and </w:t>
      </w:r>
      <w:r w:rsidR="00630898" w:rsidRPr="016D1677">
        <w:rPr>
          <w:lang w:val="en-US"/>
        </w:rPr>
        <w:t xml:space="preserve">other </w:t>
      </w:r>
      <w:r w:rsidR="00CA7BA5" w:rsidRPr="016D1677">
        <w:rPr>
          <w:lang w:val="en-US"/>
        </w:rPr>
        <w:t>anthropogenic disturbance</w:t>
      </w:r>
      <w:r w:rsidR="00630898" w:rsidRPr="016D1677">
        <w:rPr>
          <w:lang w:val="en-US"/>
        </w:rPr>
        <w:t>s</w:t>
      </w:r>
      <w:r w:rsidR="00B0537E" w:rsidRPr="016D1677">
        <w:rPr>
          <w:lang w:val="en-US"/>
        </w:rPr>
        <w:t xml:space="preserve">, and to address these </w:t>
      </w:r>
      <w:r w:rsidR="00CA7BA5" w:rsidRPr="016D1677">
        <w:rPr>
          <w:lang w:val="en-US"/>
        </w:rPr>
        <w:t>threats. Basking sharks also make trans-oceanic migrations and thus spend significant time in the high seas, where there are</w:t>
      </w:r>
      <w:r w:rsidR="00E758F5" w:rsidRPr="016D1677">
        <w:rPr>
          <w:lang w:val="en-US"/>
        </w:rPr>
        <w:t xml:space="preserve"> </w:t>
      </w:r>
      <w:r w:rsidR="00F55039" w:rsidRPr="016D1677">
        <w:rPr>
          <w:lang w:val="en-US"/>
        </w:rPr>
        <w:t>insufficient</w:t>
      </w:r>
      <w:r w:rsidR="00E758F5" w:rsidRPr="016D1677">
        <w:rPr>
          <w:lang w:val="en-US"/>
        </w:rPr>
        <w:t xml:space="preserve"> protection measures. </w:t>
      </w:r>
    </w:p>
    <w:p w14:paraId="03665C97" w14:textId="77777777" w:rsidR="005775D0" w:rsidRDefault="005775D0" w:rsidP="006D3272">
      <w:pPr>
        <w:spacing w:after="0" w:line="240" w:lineRule="auto"/>
        <w:jc w:val="both"/>
      </w:pPr>
    </w:p>
    <w:p w14:paraId="0000006E" w14:textId="759DC0BD" w:rsidR="00895F8C" w:rsidRDefault="00E758F5" w:rsidP="006D3272">
      <w:pPr>
        <w:spacing w:after="0" w:line="240" w:lineRule="auto"/>
        <w:jc w:val="both"/>
      </w:pPr>
      <w:r>
        <w:t xml:space="preserve">Proposed actions, such as assessing the impacts of fisheries on basking sharks, documenting connectivity between critical habitats and developing strategies for mitigating threats globally to the species, will </w:t>
      </w:r>
      <w:r w:rsidR="001772E1" w:rsidRPr="001772E1">
        <w:t xml:space="preserve">promote a more coordinated approach and result in a connected, global understanding of the species’ status. Many of these actions also </w:t>
      </w:r>
      <w:r>
        <w:t xml:space="preserve">align with the recently ratified High Seas Treaty. </w:t>
      </w:r>
    </w:p>
    <w:p w14:paraId="00000071" w14:textId="77777777" w:rsidR="00895F8C" w:rsidRDefault="00895F8C" w:rsidP="006D3272">
      <w:pPr>
        <w:widowControl w:val="0"/>
        <w:spacing w:after="0" w:line="240" w:lineRule="auto"/>
        <w:jc w:val="both"/>
      </w:pPr>
    </w:p>
    <w:p w14:paraId="00000072" w14:textId="77777777" w:rsidR="00895F8C" w:rsidRDefault="00CA7BA5" w:rsidP="006D3272">
      <w:pPr>
        <w:widowControl w:val="0"/>
        <w:spacing w:after="0" w:line="240" w:lineRule="auto"/>
        <w:jc w:val="both"/>
        <w:rPr>
          <w:b/>
        </w:rPr>
      </w:pPr>
      <w:r>
        <w:rPr>
          <w:b/>
        </w:rPr>
        <w:t>Readiness and feasibility</w:t>
      </w:r>
    </w:p>
    <w:p w14:paraId="6C75DE36" w14:textId="77777777" w:rsidR="006D3272" w:rsidRDefault="006D3272" w:rsidP="006D3272">
      <w:pPr>
        <w:widowControl w:val="0"/>
        <w:spacing w:after="0" w:line="240" w:lineRule="auto"/>
        <w:jc w:val="both"/>
      </w:pPr>
    </w:p>
    <w:p w14:paraId="262DFF6E" w14:textId="3FF803E1" w:rsidR="00C231DB" w:rsidRDefault="00CA7BA5" w:rsidP="006D3272">
      <w:pPr>
        <w:widowControl w:val="0"/>
        <w:spacing w:after="0" w:line="240" w:lineRule="auto"/>
        <w:jc w:val="both"/>
      </w:pPr>
      <w:r w:rsidRPr="016D1677">
        <w:rPr>
          <w:lang w:val="en-US"/>
        </w:rPr>
        <w:t>Recent initiatives at other international fora have shown that expert networks exist that could support Range States with the implementation of the proposed activities. Support from the Sharks MOU and Cooperating Partners would be valuable in facilitating the development and execution of the action plans.</w:t>
      </w:r>
      <w:r w:rsidR="00C231DB" w:rsidRPr="016D1677">
        <w:rPr>
          <w:lang w:val="en-US"/>
        </w:rPr>
        <w:t xml:space="preserve"> In addition, the global network of researchers and managers established during the 2025 International Conference on Basking Sharks will prove a useful starting point for contacting multiple Range States and appropriate NGOs and encouraging them to engage in </w:t>
      </w:r>
      <w:proofErr w:type="gramStart"/>
      <w:r w:rsidR="00C231DB" w:rsidRPr="016D1677">
        <w:rPr>
          <w:lang w:val="en-US"/>
        </w:rPr>
        <w:t>the actions</w:t>
      </w:r>
      <w:proofErr w:type="gramEnd"/>
      <w:r w:rsidR="00C231DB" w:rsidRPr="016D1677">
        <w:rPr>
          <w:lang w:val="en-US"/>
        </w:rPr>
        <w:t xml:space="preserve"> relevant to their ocean basin or sea area.</w:t>
      </w:r>
    </w:p>
    <w:p w14:paraId="00000075" w14:textId="77777777" w:rsidR="00895F8C" w:rsidRDefault="00895F8C" w:rsidP="006D3272">
      <w:pPr>
        <w:widowControl w:val="0"/>
        <w:spacing w:after="0" w:line="240" w:lineRule="auto"/>
        <w:jc w:val="both"/>
      </w:pPr>
    </w:p>
    <w:p w14:paraId="00000076" w14:textId="77777777" w:rsidR="00895F8C" w:rsidRDefault="00CA7BA5" w:rsidP="006D3272">
      <w:pPr>
        <w:widowControl w:val="0"/>
        <w:spacing w:after="0" w:line="240" w:lineRule="auto"/>
        <w:jc w:val="both"/>
        <w:rPr>
          <w:b/>
        </w:rPr>
      </w:pPr>
      <w:r>
        <w:rPr>
          <w:b/>
        </w:rPr>
        <w:t>Likelihood of success</w:t>
      </w:r>
    </w:p>
    <w:p w14:paraId="18DA92FE" w14:textId="77777777" w:rsidR="006D3272" w:rsidRDefault="006D3272" w:rsidP="006D3272">
      <w:pPr>
        <w:widowControl w:val="0"/>
        <w:spacing w:after="0" w:line="240" w:lineRule="auto"/>
        <w:jc w:val="both"/>
      </w:pPr>
    </w:p>
    <w:p w14:paraId="00000077" w14:textId="4D6D1A42" w:rsidR="00895F8C" w:rsidRDefault="00CA7BA5" w:rsidP="016D1677">
      <w:pPr>
        <w:widowControl w:val="0"/>
        <w:spacing w:after="0" w:line="240" w:lineRule="auto"/>
        <w:jc w:val="both"/>
        <w:rPr>
          <w:lang w:val="en-US"/>
        </w:rPr>
      </w:pPr>
      <w:r w:rsidRPr="016D1677">
        <w:rPr>
          <w:lang w:val="en-US"/>
        </w:rPr>
        <w:t xml:space="preserve">With support from </w:t>
      </w:r>
      <w:r w:rsidR="00C231DB" w:rsidRPr="016D1677">
        <w:rPr>
          <w:lang w:val="en-US"/>
        </w:rPr>
        <w:t>Range States</w:t>
      </w:r>
      <w:r w:rsidR="00DD6BE7" w:rsidRPr="016D1677">
        <w:rPr>
          <w:lang w:val="en-US"/>
        </w:rPr>
        <w:t>,</w:t>
      </w:r>
      <w:r w:rsidR="00C231DB" w:rsidRPr="016D1677">
        <w:rPr>
          <w:lang w:val="en-US"/>
        </w:rPr>
        <w:t xml:space="preserve"> </w:t>
      </w:r>
      <w:r w:rsidRPr="016D1677">
        <w:rPr>
          <w:lang w:val="en-US"/>
        </w:rPr>
        <w:t xml:space="preserve">engaged NGOs, experts and </w:t>
      </w:r>
      <w:proofErr w:type="spellStart"/>
      <w:r w:rsidRPr="016D1677">
        <w:rPr>
          <w:lang w:val="en-US"/>
        </w:rPr>
        <w:t>organisations</w:t>
      </w:r>
      <w:proofErr w:type="spellEnd"/>
      <w:r w:rsidRPr="016D1677">
        <w:rPr>
          <w:lang w:val="en-US"/>
        </w:rPr>
        <w:t xml:space="preserve">, these Concerted Actions have a high likelihood of success. Moreover, the alignment of some of the Concerted Actions herein with the proposed Conservation Strategy and Action Plans for Pelagic Sharks and Rays under the Sharks MOU, means that there is already active stakeholder engagement. </w:t>
      </w:r>
      <w:r w:rsidR="00DD6BE7" w:rsidRPr="016D1677">
        <w:rPr>
          <w:lang w:val="en-US"/>
        </w:rPr>
        <w:t>Some</w:t>
      </w:r>
      <w:r w:rsidRPr="016D1677">
        <w:rPr>
          <w:lang w:val="en-US"/>
        </w:rPr>
        <w:t xml:space="preserve"> potential</w:t>
      </w:r>
      <w:r w:rsidR="00DD6BE7" w:rsidRPr="016D1677">
        <w:rPr>
          <w:lang w:val="en-US"/>
        </w:rPr>
        <w:t xml:space="preserve"> barriers</w:t>
      </w:r>
      <w:r w:rsidRPr="016D1677">
        <w:rPr>
          <w:lang w:val="en-US"/>
        </w:rPr>
        <w:t xml:space="preserve"> to success</w:t>
      </w:r>
      <w:r w:rsidR="006A053E" w:rsidRPr="016D1677">
        <w:rPr>
          <w:lang w:val="en-US"/>
        </w:rPr>
        <w:t xml:space="preserve"> include lack</w:t>
      </w:r>
      <w:r w:rsidRPr="016D1677">
        <w:rPr>
          <w:lang w:val="en-US"/>
        </w:rPr>
        <w:t xml:space="preserve"> </w:t>
      </w:r>
      <w:r w:rsidR="000A3077" w:rsidRPr="016D1677">
        <w:rPr>
          <w:lang w:val="en-US"/>
        </w:rPr>
        <w:t>of funds</w:t>
      </w:r>
      <w:r w:rsidR="003D3158" w:rsidRPr="016D1677">
        <w:rPr>
          <w:lang w:val="en-US"/>
        </w:rPr>
        <w:t xml:space="preserve"> to enable delivery, lack of political buy-in, and/ or higher priority of other species or management concerns.</w:t>
      </w:r>
    </w:p>
    <w:p w14:paraId="00000079" w14:textId="77777777" w:rsidR="00895F8C" w:rsidRDefault="00895F8C" w:rsidP="006D3272">
      <w:pPr>
        <w:widowControl w:val="0"/>
        <w:spacing w:after="0" w:line="240" w:lineRule="auto"/>
        <w:jc w:val="both"/>
      </w:pPr>
    </w:p>
    <w:p w14:paraId="0000007A" w14:textId="77777777" w:rsidR="00895F8C" w:rsidRDefault="00CA7BA5" w:rsidP="016D1677">
      <w:pPr>
        <w:widowControl w:val="0"/>
        <w:spacing w:after="0" w:line="240" w:lineRule="auto"/>
        <w:jc w:val="both"/>
        <w:rPr>
          <w:b/>
          <w:bCs/>
          <w:lang w:val="en-US"/>
        </w:rPr>
      </w:pPr>
      <w:r w:rsidRPr="016D1677">
        <w:rPr>
          <w:b/>
          <w:bCs/>
          <w:lang w:val="en-US"/>
        </w:rPr>
        <w:t>Magnitude of likely impact</w:t>
      </w:r>
    </w:p>
    <w:p w14:paraId="1B295294" w14:textId="77777777" w:rsidR="006D3272" w:rsidRDefault="006D3272" w:rsidP="006D3272">
      <w:pPr>
        <w:widowControl w:val="0"/>
        <w:spacing w:after="0" w:line="240" w:lineRule="auto"/>
        <w:jc w:val="both"/>
      </w:pPr>
    </w:p>
    <w:p w14:paraId="50E9A997" w14:textId="0136AE9B" w:rsidR="002C212E" w:rsidRDefault="00CA7BA5" w:rsidP="002C212E">
      <w:pPr>
        <w:widowControl w:val="0"/>
        <w:spacing w:after="0" w:line="240" w:lineRule="auto"/>
        <w:jc w:val="both"/>
      </w:pPr>
      <w:r w:rsidRPr="016D1677">
        <w:rPr>
          <w:lang w:val="en-US"/>
        </w:rPr>
        <w:t xml:space="preserve">It is anticipated that these Concerted Actions can improve the management and conservation outlook of the basking shark, </w:t>
      </w:r>
      <w:r w:rsidR="003D3158" w:rsidRPr="016D1677">
        <w:rPr>
          <w:lang w:val="en-US"/>
        </w:rPr>
        <w:t xml:space="preserve">resulting in </w:t>
      </w:r>
      <w:r w:rsidRPr="016D1677">
        <w:rPr>
          <w:lang w:val="en-US"/>
        </w:rPr>
        <w:t xml:space="preserve">a greater degree of protection for the species across its geographic </w:t>
      </w:r>
      <w:sdt>
        <w:sdtPr>
          <w:tag w:val="goog_rdk_1"/>
          <w:id w:val="1252138801"/>
        </w:sdtPr>
        <w:sdtContent/>
      </w:sdt>
      <w:r w:rsidRPr="016D1677">
        <w:rPr>
          <w:lang w:val="en-US"/>
        </w:rPr>
        <w:t xml:space="preserve">range by </w:t>
      </w:r>
      <w:r w:rsidR="00D33B3E" w:rsidRPr="016D1677">
        <w:rPr>
          <w:lang w:val="en-US"/>
        </w:rPr>
        <w:t>encouraging</w:t>
      </w:r>
      <w:r w:rsidRPr="016D1677">
        <w:rPr>
          <w:lang w:val="en-US"/>
        </w:rPr>
        <w:t xml:space="preserve"> all CMS Parties </w:t>
      </w:r>
      <w:r w:rsidR="00D33B3E" w:rsidRPr="016D1677">
        <w:rPr>
          <w:lang w:val="en-US"/>
        </w:rPr>
        <w:t>to engage</w:t>
      </w:r>
      <w:r w:rsidRPr="016D1677">
        <w:rPr>
          <w:lang w:val="en-US"/>
        </w:rPr>
        <w:t xml:space="preserve"> in these activities. Simultaneously, it can pave the way for greater consideration of basking shark conservation in the high seas by working together with RMFOs</w:t>
      </w:r>
      <w:r w:rsidR="002C212E" w:rsidRPr="016D1677">
        <w:rPr>
          <w:lang w:val="en-US"/>
        </w:rPr>
        <w:t xml:space="preserve"> to ensure adoption of consistent management measures across RFMOs and encourage compliance with RFMO data requirements. </w:t>
      </w:r>
    </w:p>
    <w:p w14:paraId="2F1BF43A" w14:textId="77777777" w:rsidR="002C212E" w:rsidRDefault="002C212E" w:rsidP="002C212E">
      <w:pPr>
        <w:widowControl w:val="0"/>
        <w:spacing w:after="0" w:line="240" w:lineRule="auto"/>
        <w:jc w:val="both"/>
      </w:pPr>
    </w:p>
    <w:p w14:paraId="5E751DE6" w14:textId="77777777" w:rsidR="002C212E" w:rsidRDefault="002C212E" w:rsidP="002C212E">
      <w:pPr>
        <w:spacing w:after="0" w:line="240" w:lineRule="auto"/>
        <w:jc w:val="both"/>
      </w:pPr>
      <w:r w:rsidRPr="016D1677">
        <w:rPr>
          <w:lang w:val="en-US"/>
        </w:rPr>
        <w:t xml:space="preserve">A primary purpose of the CA is to encourage Range States to collect data in data-poor areas, so this document is intended to highlight to Range States how they might increase their knowledge on basking sharks at a national and regional scale, through connecting with the established basking shark network to build collaborations with other researchers and through committing to the actions that are appropriate for their region. Some actions (e.g. tourism guidelines) will only be relevant to a subset </w:t>
      </w:r>
      <w:proofErr w:type="gramStart"/>
      <w:r w:rsidRPr="016D1677">
        <w:rPr>
          <w:lang w:val="en-US"/>
        </w:rPr>
        <w:t>of range</w:t>
      </w:r>
      <w:proofErr w:type="gramEnd"/>
      <w:r w:rsidRPr="016D1677">
        <w:rPr>
          <w:lang w:val="en-US"/>
        </w:rPr>
        <w:t xml:space="preserve"> states, whereas others will be relevant to </w:t>
      </w:r>
      <w:proofErr w:type="gramStart"/>
      <w:r w:rsidRPr="016D1677">
        <w:rPr>
          <w:lang w:val="en-US"/>
        </w:rPr>
        <w:t>the majority of</w:t>
      </w:r>
      <w:proofErr w:type="gramEnd"/>
      <w:r w:rsidRPr="016D1677">
        <w:rPr>
          <w:lang w:val="en-US"/>
        </w:rPr>
        <w:t xml:space="preserve"> states. </w:t>
      </w:r>
    </w:p>
    <w:p w14:paraId="4E08EFAC" w14:textId="77777777" w:rsidR="002C212E" w:rsidRDefault="002C212E" w:rsidP="002C212E">
      <w:pPr>
        <w:spacing w:after="0" w:line="240" w:lineRule="auto"/>
        <w:jc w:val="both"/>
      </w:pPr>
    </w:p>
    <w:p w14:paraId="47DF81A2" w14:textId="77777777" w:rsidR="002C212E" w:rsidRDefault="002C212E" w:rsidP="002C212E">
      <w:pPr>
        <w:widowControl w:val="0"/>
        <w:spacing w:after="0" w:line="240" w:lineRule="auto"/>
        <w:jc w:val="both"/>
      </w:pPr>
      <w:r w:rsidRPr="016D1677">
        <w:rPr>
          <w:lang w:val="en-US"/>
        </w:rPr>
        <w:t xml:space="preserve">In some sea areas, a lack of sightings or fisheries-dependent data for basking </w:t>
      </w:r>
      <w:proofErr w:type="gramStart"/>
      <w:r w:rsidRPr="016D1677">
        <w:rPr>
          <w:lang w:val="en-US"/>
        </w:rPr>
        <w:t>sharks</w:t>
      </w:r>
      <w:proofErr w:type="gramEnd"/>
      <w:r w:rsidRPr="016D1677">
        <w:rPr>
          <w:lang w:val="en-US"/>
        </w:rPr>
        <w:t xml:space="preserve"> results in data-poor regions. This CA offers Range States an opportunity to highlight how they might increase data collection and reporting on basking sharks at a national and regional scale. Range states can achieve this through committing to the actions outlined in this CA that are </w:t>
      </w:r>
      <w:r w:rsidRPr="016D1677">
        <w:rPr>
          <w:lang w:val="en-US"/>
        </w:rPr>
        <w:lastRenderedPageBreak/>
        <w:t xml:space="preserve">appropriate for their region, including fulfilling the required reporting requirements to national bodies, FAO &amp; RFMOs. </w:t>
      </w:r>
    </w:p>
    <w:p w14:paraId="0000007C" w14:textId="77777777" w:rsidR="00895F8C" w:rsidRDefault="00895F8C" w:rsidP="006D3272">
      <w:pPr>
        <w:widowControl w:val="0"/>
        <w:spacing w:after="0" w:line="240" w:lineRule="auto"/>
        <w:jc w:val="both"/>
      </w:pPr>
    </w:p>
    <w:p w14:paraId="0000007D" w14:textId="129FAC80" w:rsidR="00895F8C" w:rsidRDefault="00CA7BA5" w:rsidP="006D3272">
      <w:pPr>
        <w:widowControl w:val="0"/>
        <w:spacing w:after="0" w:line="240" w:lineRule="auto"/>
        <w:jc w:val="both"/>
      </w:pPr>
      <w:r w:rsidRPr="016D1677">
        <w:rPr>
          <w:lang w:val="en-US"/>
        </w:rPr>
        <w:t>Tourism is a fast-growing industry (e.g. in the UK and Ireland</w:t>
      </w:r>
      <w:proofErr w:type="gramStart"/>
      <w:r w:rsidRPr="016D1677">
        <w:rPr>
          <w:lang w:val="en-US"/>
        </w:rPr>
        <w:t>)</w:t>
      </w:r>
      <w:proofErr w:type="gramEnd"/>
      <w:r w:rsidRPr="016D1677">
        <w:rPr>
          <w:lang w:val="en-US"/>
        </w:rPr>
        <w:t xml:space="preserve"> and basking sharks are becoming increasingly popular, particularly in locations where sightings appear to be increasing (e.g. Ireland; McInturf et al., in review). It is expected that the demand for basking shark tourism will rise globally, becoming both a threat and an opportunity. If well managed, this economic activity can assist in the management of the species, help raise awareness and facilitate research. This Concerted Action under CMS can provide </w:t>
      </w:r>
      <w:r w:rsidR="002C212E" w:rsidRPr="016D1677">
        <w:rPr>
          <w:lang w:val="en-US"/>
        </w:rPr>
        <w:t>a st</w:t>
      </w:r>
      <w:r w:rsidR="00510BD9" w:rsidRPr="016D1677">
        <w:rPr>
          <w:lang w:val="en-US"/>
        </w:rPr>
        <w:t xml:space="preserve">arting point to refine </w:t>
      </w:r>
      <w:r w:rsidR="000A3077" w:rsidRPr="016D1677">
        <w:rPr>
          <w:lang w:val="en-US"/>
        </w:rPr>
        <w:t>the guidelines</w:t>
      </w:r>
      <w:r w:rsidRPr="016D1677">
        <w:rPr>
          <w:lang w:val="en-US"/>
        </w:rPr>
        <w:t xml:space="preserve"> </w:t>
      </w:r>
      <w:r w:rsidR="00510BD9" w:rsidRPr="016D1677">
        <w:rPr>
          <w:lang w:val="en-US"/>
        </w:rPr>
        <w:t>establis</w:t>
      </w:r>
      <w:r w:rsidR="00D72285" w:rsidRPr="016D1677">
        <w:rPr>
          <w:lang w:val="en-US"/>
        </w:rPr>
        <w:t>hed</w:t>
      </w:r>
      <w:r w:rsidR="00E30D80" w:rsidRPr="016D1677">
        <w:rPr>
          <w:lang w:val="en-US"/>
        </w:rPr>
        <w:t xml:space="preserve"> under UNEP/CMS/COP14/CRP27.3.1/Annex 2 with a</w:t>
      </w:r>
      <w:r w:rsidRPr="016D1677">
        <w:rPr>
          <w:lang w:val="en-US"/>
        </w:rPr>
        <w:t xml:space="preserve"> sustainable model </w:t>
      </w:r>
      <w:r w:rsidR="00811CF4" w:rsidRPr="016D1677">
        <w:rPr>
          <w:lang w:val="en-US"/>
        </w:rPr>
        <w:t>also applicable (with modifications)</w:t>
      </w:r>
      <w:r w:rsidRPr="016D1677">
        <w:rPr>
          <w:lang w:val="en-US"/>
        </w:rPr>
        <w:t xml:space="preserve"> to other species.</w:t>
      </w:r>
    </w:p>
    <w:p w14:paraId="0000007F" w14:textId="77777777" w:rsidR="00895F8C" w:rsidRDefault="00895F8C" w:rsidP="006D3272">
      <w:pPr>
        <w:widowControl w:val="0"/>
        <w:spacing w:after="0" w:line="240" w:lineRule="auto"/>
        <w:jc w:val="both"/>
      </w:pPr>
    </w:p>
    <w:p w14:paraId="00000080" w14:textId="77777777" w:rsidR="00895F8C" w:rsidRDefault="00CA7BA5" w:rsidP="006D3272">
      <w:pPr>
        <w:widowControl w:val="0"/>
        <w:spacing w:after="0" w:line="240" w:lineRule="auto"/>
        <w:jc w:val="both"/>
        <w:rPr>
          <w:b/>
        </w:rPr>
      </w:pPr>
      <w:r>
        <w:rPr>
          <w:b/>
        </w:rPr>
        <w:t>Cost-effectiveness</w:t>
      </w:r>
    </w:p>
    <w:p w14:paraId="23E81CE4" w14:textId="77777777" w:rsidR="006D3272" w:rsidRDefault="006D3272" w:rsidP="006D3272">
      <w:pPr>
        <w:widowControl w:val="0"/>
        <w:spacing w:after="0" w:line="240" w:lineRule="auto"/>
        <w:jc w:val="both"/>
      </w:pPr>
    </w:p>
    <w:p w14:paraId="00000081" w14:textId="6972B979" w:rsidR="00895F8C" w:rsidRDefault="00CA7BA5" w:rsidP="006D3272">
      <w:pPr>
        <w:widowControl w:val="0"/>
        <w:spacing w:after="0" w:line="240" w:lineRule="auto"/>
        <w:jc w:val="both"/>
      </w:pPr>
      <w:r w:rsidRPr="016D1677">
        <w:rPr>
          <w:lang w:val="en-US"/>
        </w:rPr>
        <w:t>One of the key components of the Concerted Actions is to encourage cooperation between Parties, information and knowledge exchange, and the development of effective strategies. If conservation successes can be replicated and best practices (such as tourism guidelines</w:t>
      </w:r>
      <w:r w:rsidR="00001DEF" w:rsidRPr="016D1677">
        <w:rPr>
          <w:lang w:val="en-US"/>
        </w:rPr>
        <w:t xml:space="preserve"> and bycatch data reporting</w:t>
      </w:r>
      <w:r w:rsidRPr="016D1677">
        <w:rPr>
          <w:lang w:val="en-US"/>
        </w:rPr>
        <w:t>) established, this collaboration will prove vastly more cost-effective than individual countries forging their own path</w:t>
      </w:r>
      <w:r w:rsidR="00001DEF" w:rsidRPr="016D1677">
        <w:rPr>
          <w:lang w:val="en-US"/>
        </w:rPr>
        <w:t>s</w:t>
      </w:r>
      <w:r w:rsidRPr="016D1677">
        <w:rPr>
          <w:lang w:val="en-US"/>
        </w:rPr>
        <w:t>.</w:t>
      </w:r>
    </w:p>
    <w:p w14:paraId="00000083" w14:textId="77777777" w:rsidR="00895F8C" w:rsidRDefault="00895F8C" w:rsidP="006D3272">
      <w:pPr>
        <w:widowControl w:val="0"/>
        <w:spacing w:after="0" w:line="240" w:lineRule="auto"/>
        <w:jc w:val="both"/>
      </w:pPr>
    </w:p>
    <w:p w14:paraId="00000084" w14:textId="77777777" w:rsidR="00895F8C" w:rsidRDefault="00CA7BA5" w:rsidP="006D3272">
      <w:pPr>
        <w:widowControl w:val="0"/>
        <w:spacing w:after="0" w:line="240" w:lineRule="auto"/>
        <w:jc w:val="both"/>
      </w:pPr>
      <w:r>
        <w:rPr>
          <w:b/>
        </w:rPr>
        <w:t>Consultations planned / undertaken</w:t>
      </w:r>
    </w:p>
    <w:p w14:paraId="639551A4" w14:textId="77777777" w:rsidR="006D3272" w:rsidRDefault="006D3272" w:rsidP="006D3272">
      <w:pPr>
        <w:spacing w:after="0" w:line="240" w:lineRule="auto"/>
        <w:jc w:val="both"/>
      </w:pPr>
    </w:p>
    <w:p w14:paraId="48A9CDA7" w14:textId="767EE912" w:rsidR="004477BF" w:rsidRDefault="00CA7BA5" w:rsidP="006D3272">
      <w:pPr>
        <w:spacing w:after="0" w:line="240" w:lineRule="auto"/>
        <w:jc w:val="both"/>
      </w:pPr>
      <w:r w:rsidRPr="016D1677">
        <w:rPr>
          <w:lang w:val="en-US"/>
        </w:rPr>
        <w:t xml:space="preserve">The first International Basking Shark Conference in almost two decades was held in </w:t>
      </w:r>
      <w:r w:rsidR="00BD504D" w:rsidRPr="016D1677">
        <w:rPr>
          <w:lang w:val="en-US"/>
        </w:rPr>
        <w:t>Ireland</w:t>
      </w:r>
      <w:r w:rsidRPr="016D1677">
        <w:rPr>
          <w:lang w:val="en-US"/>
        </w:rPr>
        <w:t xml:space="preserve"> in </w:t>
      </w:r>
      <w:r w:rsidR="00E23FA9" w:rsidRPr="016D1677">
        <w:rPr>
          <w:lang w:val="en-US"/>
        </w:rPr>
        <w:t>August 2025</w:t>
      </w:r>
      <w:r w:rsidR="00BD504D" w:rsidRPr="016D1677">
        <w:rPr>
          <w:lang w:val="en-US"/>
        </w:rPr>
        <w:t xml:space="preserve"> bringing together</w:t>
      </w:r>
      <w:r w:rsidRPr="016D1677">
        <w:rPr>
          <w:lang w:val="en-US"/>
        </w:rPr>
        <w:t xml:space="preserve"> approximately 120 </w:t>
      </w:r>
      <w:r w:rsidR="003B45FD" w:rsidRPr="016D1677">
        <w:rPr>
          <w:lang w:val="en-US"/>
        </w:rPr>
        <w:t>participants</w:t>
      </w:r>
      <w:r w:rsidRPr="016D1677">
        <w:rPr>
          <w:lang w:val="en-US"/>
        </w:rPr>
        <w:t xml:space="preserve"> from across the globe. </w:t>
      </w:r>
      <w:r w:rsidR="004477BF" w:rsidRPr="016D1677">
        <w:rPr>
          <w:lang w:val="en-US"/>
        </w:rPr>
        <w:t xml:space="preserve">Attendees represented individuals and </w:t>
      </w:r>
      <w:proofErr w:type="spellStart"/>
      <w:r w:rsidR="004477BF" w:rsidRPr="016D1677">
        <w:rPr>
          <w:lang w:val="en-US"/>
        </w:rPr>
        <w:t>organisations</w:t>
      </w:r>
      <w:proofErr w:type="spellEnd"/>
      <w:r w:rsidR="004477BF" w:rsidRPr="016D1677">
        <w:rPr>
          <w:lang w:val="en-US"/>
        </w:rPr>
        <w:t xml:space="preserve"> from the Northern and Southern Hemispheres, and both the Pacific and Atlantic regions. A subsequent ‘Basking Shark Network’ of experts has been? developed as an outcome of this meeting, to strengthen collaboration and coordination going forward.</w:t>
      </w:r>
    </w:p>
    <w:p w14:paraId="70EA209F" w14:textId="77777777" w:rsidR="004477BF" w:rsidRDefault="004477BF" w:rsidP="006D3272">
      <w:pPr>
        <w:spacing w:after="0" w:line="240" w:lineRule="auto"/>
        <w:jc w:val="both"/>
      </w:pPr>
    </w:p>
    <w:p w14:paraId="00000085" w14:textId="4B5830AC" w:rsidR="00895F8C" w:rsidRDefault="00CA7BA5" w:rsidP="006D3272">
      <w:pPr>
        <w:spacing w:after="0" w:line="240" w:lineRule="auto"/>
        <w:jc w:val="both"/>
      </w:pPr>
      <w:r w:rsidRPr="016D1677">
        <w:rPr>
          <w:lang w:val="en-US"/>
        </w:rPr>
        <w:t xml:space="preserve">A workshop </w:t>
      </w:r>
      <w:r w:rsidR="004477BF" w:rsidRPr="016D1677">
        <w:rPr>
          <w:lang w:val="en-US"/>
        </w:rPr>
        <w:t xml:space="preserve">was also </w:t>
      </w:r>
      <w:r w:rsidRPr="016D1677">
        <w:rPr>
          <w:lang w:val="en-US"/>
        </w:rPr>
        <w:t xml:space="preserve">held at the conference </w:t>
      </w:r>
      <w:r w:rsidR="004E5DAA" w:rsidRPr="016D1677">
        <w:rPr>
          <w:lang w:val="en-US"/>
        </w:rPr>
        <w:t xml:space="preserve">with </w:t>
      </w:r>
      <w:r w:rsidRPr="016D1677">
        <w:rPr>
          <w:lang w:val="en-US"/>
        </w:rPr>
        <w:t xml:space="preserve">the specific goals of ensuring collaboration amongst all groups and individuals holding or collecting basking shark </w:t>
      </w:r>
      <w:r w:rsidR="00E23FA9" w:rsidRPr="016D1677">
        <w:rPr>
          <w:lang w:val="en-US"/>
        </w:rPr>
        <w:t>data and</w:t>
      </w:r>
      <w:r w:rsidRPr="016D1677">
        <w:rPr>
          <w:lang w:val="en-US"/>
        </w:rPr>
        <w:t xml:space="preserve"> developing stronger data sharing and management across international boundaries. </w:t>
      </w:r>
      <w:r w:rsidR="00775373" w:rsidRPr="016D1677">
        <w:rPr>
          <w:lang w:val="en-US"/>
        </w:rPr>
        <w:t xml:space="preserve">An online basking shark Data Directory has since been established to signpost users towards </w:t>
      </w:r>
      <w:proofErr w:type="spellStart"/>
      <w:r w:rsidR="00775373" w:rsidRPr="016D1677">
        <w:rPr>
          <w:lang w:val="en-US"/>
        </w:rPr>
        <w:t>organisations</w:t>
      </w:r>
      <w:proofErr w:type="spellEnd"/>
      <w:r w:rsidR="00775373" w:rsidRPr="016D1677">
        <w:rPr>
          <w:lang w:val="en-US"/>
        </w:rPr>
        <w:t xml:space="preserve"> holding basking shark data (</w:t>
      </w:r>
      <w:proofErr w:type="spellStart"/>
      <w:r w:rsidR="00775373" w:rsidRPr="016D1677">
        <w:rPr>
          <w:lang w:val="en-US"/>
        </w:rPr>
        <w:t>e.g</w:t>
      </w:r>
      <w:proofErr w:type="spellEnd"/>
      <w:r w:rsidR="00775373" w:rsidRPr="016D1677">
        <w:rPr>
          <w:lang w:val="en-US"/>
        </w:rPr>
        <w:t xml:space="preserve"> sightings, tracking, photo-identification) along with details of the data owner. This directory is intended to present a more informed image to researchers, policy makers and other interested parties examining trends in different regions (</w:t>
      </w:r>
      <w:hyperlink r:id="rId20">
        <w:r w:rsidR="00775373" w:rsidRPr="016D1677">
          <w:rPr>
            <w:u w:val="single"/>
            <w:lang w:val="en-US"/>
          </w:rPr>
          <w:t>https://www.sharktrust.org/basking-shark-data-directory</w:t>
        </w:r>
      </w:hyperlink>
      <w:r w:rsidR="00775373" w:rsidRPr="016D1677">
        <w:rPr>
          <w:lang w:val="en-US"/>
        </w:rPr>
        <w:t xml:space="preserve">). Similarly, </w:t>
      </w:r>
      <w:r w:rsidRPr="016D1677">
        <w:rPr>
          <w:lang w:val="en-US"/>
        </w:rPr>
        <w:t>International Collaborators have been working with NOAA to compile data from basking sharks in the Northeast Pacific and the IBSG have consulted with government officials in Ireland. Basking shark working groups in the Salish Sea and Northeast Pacific, in collaboration with NOAA, are also developing a</w:t>
      </w:r>
      <w:r w:rsidR="00775373" w:rsidRPr="016D1677">
        <w:rPr>
          <w:lang w:val="en-US"/>
        </w:rPr>
        <w:t xml:space="preserve"> regional</w:t>
      </w:r>
      <w:r w:rsidRPr="016D1677">
        <w:rPr>
          <w:lang w:val="en-US"/>
        </w:rPr>
        <w:t xml:space="preserve"> sightings scheme, including opportunistic sightings reports and data from online sources (e.g. social media). </w:t>
      </w:r>
    </w:p>
    <w:p w14:paraId="6625DBEA" w14:textId="77777777" w:rsidR="006D3272" w:rsidRDefault="006D3272" w:rsidP="006D3272">
      <w:pPr>
        <w:spacing w:after="0" w:line="240" w:lineRule="auto"/>
        <w:jc w:val="both"/>
      </w:pPr>
    </w:p>
    <w:p w14:paraId="0D95DDF6" w14:textId="33EA0349" w:rsidR="001A7576" w:rsidRDefault="00CA7BA5" w:rsidP="016D1677">
      <w:pPr>
        <w:spacing w:after="0" w:line="240" w:lineRule="auto"/>
        <w:jc w:val="both"/>
        <w:rPr>
          <w:lang w:val="en-US"/>
        </w:rPr>
      </w:pPr>
      <w:r w:rsidRPr="016D1677">
        <w:rPr>
          <w:lang w:val="en-US"/>
        </w:rPr>
        <w:t>Researchers in the UK, Ireland and US/Canada are currently undertaking or planning to undertake research that will expand our understanding of the transatlantic movements of basking sharks as well as their vulnerability to vessel strikes and bycatch.</w:t>
      </w:r>
      <w:r w:rsidR="001A7576" w:rsidRPr="016D1677">
        <w:rPr>
          <w:lang w:val="en-US"/>
        </w:rPr>
        <w:t xml:space="preserve"> As the Basking Shark Network is strengthened and data collection from other Range States is increased and standardized the primary threats in other parts of the species’ range may be revealed.  </w:t>
      </w:r>
    </w:p>
    <w:p w14:paraId="00000086" w14:textId="4970D160" w:rsidR="00895F8C" w:rsidRDefault="00895F8C" w:rsidP="006D3272">
      <w:pPr>
        <w:spacing w:after="0" w:line="240" w:lineRule="auto"/>
        <w:jc w:val="both"/>
      </w:pPr>
    </w:p>
    <w:p w14:paraId="00000087" w14:textId="77777777" w:rsidR="00895F8C" w:rsidRDefault="00895F8C" w:rsidP="006D3272">
      <w:pPr>
        <w:widowControl w:val="0"/>
        <w:spacing w:after="0" w:line="240" w:lineRule="auto"/>
        <w:jc w:val="both"/>
        <w:rPr>
          <w:strike/>
        </w:rPr>
      </w:pPr>
    </w:p>
    <w:p w14:paraId="5496A3F5" w14:textId="77777777" w:rsidR="007C0B67" w:rsidRDefault="007C0B67">
      <w:pPr>
        <w:rPr>
          <w:b/>
          <w:u w:val="single"/>
        </w:rPr>
        <w:sectPr w:rsidR="007C0B67">
          <w:headerReference w:type="even" r:id="rId21"/>
          <w:headerReference w:type="default" r:id="rId22"/>
          <w:footerReference w:type="even" r:id="rId23"/>
          <w:footerReference w:type="default" r:id="rId24"/>
          <w:headerReference w:type="first" r:id="rId25"/>
          <w:footerReference w:type="first" r:id="rId26"/>
          <w:pgSz w:w="11905" w:h="16837"/>
          <w:pgMar w:top="1440" w:right="1440" w:bottom="1440" w:left="1440" w:header="720" w:footer="720" w:gutter="0"/>
          <w:cols w:space="720"/>
          <w:titlePg/>
        </w:sectPr>
      </w:pPr>
    </w:p>
    <w:p w14:paraId="00000088" w14:textId="557290EC" w:rsidR="00895F8C" w:rsidRDefault="00CA7BA5" w:rsidP="006D3272">
      <w:pPr>
        <w:widowControl w:val="0"/>
        <w:spacing w:after="0" w:line="240" w:lineRule="auto"/>
        <w:jc w:val="both"/>
        <w:rPr>
          <w:b/>
          <w:u w:val="single"/>
        </w:rPr>
      </w:pPr>
      <w:r>
        <w:rPr>
          <w:b/>
          <w:u w:val="single"/>
        </w:rPr>
        <w:lastRenderedPageBreak/>
        <w:t>Activities and expected outcomes</w:t>
      </w:r>
    </w:p>
    <w:p w14:paraId="2929458E" w14:textId="77777777" w:rsidR="00754629" w:rsidRDefault="00754629" w:rsidP="006D3272">
      <w:pPr>
        <w:widowControl w:val="0"/>
        <w:spacing w:after="0" w:line="240" w:lineRule="auto"/>
        <w:jc w:val="both"/>
        <w:rPr>
          <w:b/>
          <w:u w:val="single"/>
        </w:rPr>
      </w:pPr>
    </w:p>
    <w:p w14:paraId="1BB1DD63" w14:textId="77777777" w:rsidR="00754629" w:rsidRPr="00A15E82" w:rsidRDefault="00754629" w:rsidP="016D1677">
      <w:pPr>
        <w:widowControl w:val="0"/>
        <w:spacing w:after="0" w:line="240" w:lineRule="auto"/>
        <w:jc w:val="both"/>
      </w:pPr>
      <w:r w:rsidRPr="00A15E82">
        <w:rPr>
          <w:lang w:val="en-US"/>
        </w:rPr>
        <w:t xml:space="preserve">Note: These activities are not presented in order of priority. Different Range States are likely to have different priorities for actions relating to basking sharks, and some of the recommended activities will be relevant to only some Range States (e.g. tourism activities will only be relevant in range states where basking shark-focused tourism occurs). It is recommended that each Range State identifies their own priorities, and/ or consults with other Range States in their sea area or region to </w:t>
      </w:r>
      <w:proofErr w:type="spellStart"/>
      <w:r w:rsidRPr="00A15E82">
        <w:rPr>
          <w:lang w:val="en-US"/>
        </w:rPr>
        <w:t>prioritise</w:t>
      </w:r>
      <w:proofErr w:type="spellEnd"/>
      <w:r w:rsidRPr="00A15E82">
        <w:rPr>
          <w:lang w:val="en-US"/>
        </w:rPr>
        <w:t xml:space="preserve"> actions. </w:t>
      </w:r>
    </w:p>
    <w:p w14:paraId="1186EEEB" w14:textId="77777777" w:rsidR="00754629" w:rsidRPr="00A15E82" w:rsidRDefault="00754629" w:rsidP="00754629">
      <w:pPr>
        <w:widowControl w:val="0"/>
        <w:spacing w:after="0" w:line="240" w:lineRule="auto"/>
        <w:jc w:val="both"/>
        <w:rPr>
          <w:bCs/>
        </w:rPr>
      </w:pPr>
    </w:p>
    <w:p w14:paraId="371C55B5" w14:textId="00885995" w:rsidR="00754629" w:rsidRPr="00A15E82" w:rsidRDefault="00754629" w:rsidP="016D1677">
      <w:pPr>
        <w:widowControl w:val="0"/>
        <w:spacing w:after="0" w:line="240" w:lineRule="auto"/>
        <w:jc w:val="both"/>
        <w:rPr>
          <w:lang w:val="en-US"/>
        </w:rPr>
      </w:pPr>
      <w:r w:rsidRPr="00A15E82">
        <w:rPr>
          <w:lang w:val="en-US"/>
        </w:rPr>
        <w:t xml:space="preserve">The development of a Single Species Action Plan for basking sharks, which can focus on one or more specific regions, may be considered as </w:t>
      </w:r>
      <w:proofErr w:type="gramStart"/>
      <w:r w:rsidRPr="00A15E82">
        <w:rPr>
          <w:lang w:val="en-US"/>
        </w:rPr>
        <w:t>a next</w:t>
      </w:r>
      <w:proofErr w:type="gramEnd"/>
      <w:r w:rsidRPr="00A15E82">
        <w:rPr>
          <w:lang w:val="en-US"/>
        </w:rPr>
        <w:t xml:space="preserve"> step in this process.  </w:t>
      </w:r>
    </w:p>
    <w:p w14:paraId="0000008B" w14:textId="77777777" w:rsidR="00895F8C" w:rsidRDefault="00895F8C">
      <w:pPr>
        <w:widowControl w:val="0"/>
        <w:spacing w:after="0" w:line="240" w:lineRule="auto"/>
        <w:jc w:val="both"/>
        <w:rPr>
          <w:strike/>
        </w:rPr>
      </w:pPr>
    </w:p>
    <w:tbl>
      <w:tblPr>
        <w:tblStyle w:val="a5"/>
        <w:tblW w:w="10632" w:type="dxa"/>
        <w:tblInd w:w="-57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3119"/>
        <w:gridCol w:w="2388"/>
        <w:gridCol w:w="1545"/>
        <w:gridCol w:w="1782"/>
        <w:gridCol w:w="1798"/>
      </w:tblGrid>
      <w:tr w:rsidR="00895F8C" w14:paraId="568C765E" w14:textId="77777777" w:rsidTr="00ED6F85">
        <w:trPr>
          <w:tblHeader/>
        </w:trPr>
        <w:tc>
          <w:tcPr>
            <w:tcW w:w="3119" w:type="dxa"/>
          </w:tcPr>
          <w:p w14:paraId="0000008C" w14:textId="77777777" w:rsidR="00895F8C" w:rsidRPr="00F83D7C" w:rsidRDefault="00CA7BA5" w:rsidP="0098067C">
            <w:pPr>
              <w:widowControl w:val="0"/>
              <w:spacing w:before="40" w:after="40"/>
              <w:rPr>
                <w:rFonts w:ascii="Arial" w:eastAsia="Arial" w:hAnsi="Arial" w:cs="Arial"/>
                <w:b/>
                <w:sz w:val="22"/>
                <w:szCs w:val="22"/>
              </w:rPr>
            </w:pPr>
            <w:r w:rsidRPr="00F83D7C">
              <w:rPr>
                <w:rFonts w:ascii="Arial" w:eastAsia="Arial" w:hAnsi="Arial" w:cs="Arial"/>
                <w:b/>
                <w:sz w:val="22"/>
                <w:szCs w:val="22"/>
              </w:rPr>
              <w:t>Activity</w:t>
            </w:r>
          </w:p>
        </w:tc>
        <w:tc>
          <w:tcPr>
            <w:tcW w:w="2388" w:type="dxa"/>
          </w:tcPr>
          <w:p w14:paraId="0000008D" w14:textId="77777777" w:rsidR="00895F8C" w:rsidRPr="00F83D7C" w:rsidRDefault="00CA7BA5" w:rsidP="0098067C">
            <w:pPr>
              <w:widowControl w:val="0"/>
              <w:spacing w:before="40" w:after="40"/>
              <w:rPr>
                <w:rFonts w:ascii="Arial" w:eastAsia="Arial" w:hAnsi="Arial" w:cs="Arial"/>
                <w:b/>
                <w:sz w:val="22"/>
                <w:szCs w:val="22"/>
              </w:rPr>
            </w:pPr>
            <w:r w:rsidRPr="00F83D7C">
              <w:rPr>
                <w:rFonts w:ascii="Arial" w:eastAsia="Arial" w:hAnsi="Arial" w:cs="Arial"/>
                <w:b/>
                <w:sz w:val="22"/>
                <w:szCs w:val="22"/>
              </w:rPr>
              <w:t>Outputs/Outcomes</w:t>
            </w:r>
          </w:p>
        </w:tc>
        <w:tc>
          <w:tcPr>
            <w:tcW w:w="1545" w:type="dxa"/>
          </w:tcPr>
          <w:p w14:paraId="0000008E" w14:textId="77777777" w:rsidR="00895F8C" w:rsidRPr="00F83D7C" w:rsidRDefault="00CA7BA5" w:rsidP="0098067C">
            <w:pPr>
              <w:widowControl w:val="0"/>
              <w:spacing w:before="40" w:after="40"/>
              <w:rPr>
                <w:rFonts w:ascii="Arial" w:eastAsia="Arial" w:hAnsi="Arial" w:cs="Arial"/>
                <w:b/>
                <w:bCs/>
                <w:sz w:val="22"/>
                <w:szCs w:val="22"/>
                <w:lang w:val="en-US"/>
              </w:rPr>
            </w:pPr>
            <w:r w:rsidRPr="016D1677">
              <w:rPr>
                <w:rFonts w:ascii="Arial" w:eastAsia="Arial" w:hAnsi="Arial" w:cs="Arial"/>
                <w:b/>
                <w:bCs/>
                <w:sz w:val="22"/>
                <w:szCs w:val="22"/>
                <w:lang w:val="en-US"/>
              </w:rPr>
              <w:t>Timeframe</w:t>
            </w:r>
          </w:p>
        </w:tc>
        <w:tc>
          <w:tcPr>
            <w:tcW w:w="1782" w:type="dxa"/>
          </w:tcPr>
          <w:p w14:paraId="0000008F" w14:textId="77777777" w:rsidR="00895F8C" w:rsidRPr="00F83D7C" w:rsidRDefault="00CA7BA5" w:rsidP="0098067C">
            <w:pPr>
              <w:widowControl w:val="0"/>
              <w:spacing w:before="40" w:after="40"/>
              <w:rPr>
                <w:rFonts w:ascii="Arial" w:eastAsia="Arial" w:hAnsi="Arial" w:cs="Arial"/>
                <w:b/>
                <w:sz w:val="22"/>
                <w:szCs w:val="22"/>
              </w:rPr>
            </w:pPr>
            <w:r w:rsidRPr="00F83D7C">
              <w:rPr>
                <w:rFonts w:ascii="Arial" w:eastAsia="Arial" w:hAnsi="Arial" w:cs="Arial"/>
                <w:b/>
                <w:sz w:val="22"/>
                <w:szCs w:val="22"/>
              </w:rPr>
              <w:t>Responsibility</w:t>
            </w:r>
          </w:p>
        </w:tc>
        <w:tc>
          <w:tcPr>
            <w:tcW w:w="1798" w:type="dxa"/>
          </w:tcPr>
          <w:p w14:paraId="00000090" w14:textId="77777777" w:rsidR="00895F8C" w:rsidRPr="00F83D7C" w:rsidRDefault="00CA7BA5" w:rsidP="0098067C">
            <w:pPr>
              <w:widowControl w:val="0"/>
              <w:spacing w:before="40" w:after="40"/>
              <w:rPr>
                <w:rFonts w:ascii="Arial" w:eastAsia="Arial" w:hAnsi="Arial" w:cs="Arial"/>
                <w:b/>
                <w:sz w:val="22"/>
                <w:szCs w:val="22"/>
              </w:rPr>
            </w:pPr>
            <w:r w:rsidRPr="00F83D7C">
              <w:rPr>
                <w:rFonts w:ascii="Arial" w:eastAsia="Arial" w:hAnsi="Arial" w:cs="Arial"/>
                <w:b/>
                <w:sz w:val="22"/>
                <w:szCs w:val="22"/>
              </w:rPr>
              <w:t>Funding</w:t>
            </w:r>
          </w:p>
        </w:tc>
      </w:tr>
      <w:tr w:rsidR="00895F8C" w14:paraId="65A5CE36" w14:textId="77777777" w:rsidTr="00ED6F85">
        <w:trPr>
          <w:trHeight w:val="240"/>
        </w:trPr>
        <w:tc>
          <w:tcPr>
            <w:tcW w:w="10632" w:type="dxa"/>
            <w:gridSpan w:val="5"/>
            <w:shd w:val="clear" w:color="auto" w:fill="F3F3F3"/>
          </w:tcPr>
          <w:p w14:paraId="00000091" w14:textId="77777777" w:rsidR="00895F8C" w:rsidRPr="00F83D7C" w:rsidRDefault="00CA7BA5" w:rsidP="0098067C">
            <w:pPr>
              <w:widowControl w:val="0"/>
              <w:spacing w:before="40" w:after="40"/>
              <w:rPr>
                <w:rFonts w:ascii="Arial" w:eastAsia="Arial" w:hAnsi="Arial" w:cs="Arial"/>
                <w:b/>
                <w:sz w:val="22"/>
                <w:szCs w:val="22"/>
              </w:rPr>
            </w:pPr>
            <w:r w:rsidRPr="00F83D7C">
              <w:rPr>
                <w:rFonts w:ascii="Arial" w:eastAsia="Arial" w:hAnsi="Arial" w:cs="Arial"/>
                <w:b/>
                <w:sz w:val="22"/>
                <w:szCs w:val="22"/>
              </w:rPr>
              <w:t>Management</w:t>
            </w:r>
          </w:p>
        </w:tc>
      </w:tr>
      <w:tr w:rsidR="00895F8C" w14:paraId="24E4D432" w14:textId="77777777" w:rsidTr="00ED6F85">
        <w:tc>
          <w:tcPr>
            <w:tcW w:w="3119" w:type="dxa"/>
          </w:tcPr>
          <w:p w14:paraId="00000097" w14:textId="47ECD848" w:rsidR="00895F8C" w:rsidRPr="00F83D7C" w:rsidRDefault="00141904" w:rsidP="0098067C">
            <w:pPr>
              <w:spacing w:before="40" w:after="40"/>
              <w:rPr>
                <w:rFonts w:ascii="Arial" w:eastAsia="Arial" w:hAnsi="Arial" w:cs="Arial"/>
                <w:sz w:val="22"/>
                <w:szCs w:val="22"/>
              </w:rPr>
            </w:pPr>
            <w:r>
              <w:rPr>
                <w:rFonts w:ascii="Arial" w:eastAsia="Arial" w:hAnsi="Arial" w:cs="Arial"/>
                <w:sz w:val="22"/>
                <w:szCs w:val="22"/>
              </w:rPr>
              <w:t>Identify inconsistencies in the level of protection provided by different Party Range States and make recommendations to regional or national bodies under whose management the basking shark falls, to encourage alignment of with protective measures globally</w:t>
            </w:r>
          </w:p>
        </w:tc>
        <w:tc>
          <w:tcPr>
            <w:tcW w:w="2388" w:type="dxa"/>
          </w:tcPr>
          <w:p w14:paraId="44B1B9BD" w14:textId="64321C25" w:rsidR="00A04A00" w:rsidRDefault="00A04A00" w:rsidP="0098067C">
            <w:pPr>
              <w:spacing w:before="40" w:after="40"/>
              <w:rPr>
                <w:rFonts w:ascii="Arial" w:eastAsia="Arial" w:hAnsi="Arial" w:cs="Arial"/>
                <w:sz w:val="22"/>
                <w:szCs w:val="22"/>
              </w:rPr>
            </w:pPr>
            <w:r>
              <w:rPr>
                <w:rFonts w:ascii="Arial" w:eastAsia="Arial" w:hAnsi="Arial" w:cs="Arial"/>
                <w:sz w:val="22"/>
                <w:szCs w:val="22"/>
              </w:rPr>
              <w:t>Closed loopholes in protection for basking sharks at national and/or regional levels;</w:t>
            </w:r>
          </w:p>
          <w:p w14:paraId="00000099" w14:textId="716E970C" w:rsidR="00A04A00" w:rsidRPr="00F83D7C" w:rsidRDefault="00A04A00" w:rsidP="0098067C">
            <w:pPr>
              <w:spacing w:before="40" w:after="40"/>
              <w:rPr>
                <w:rFonts w:ascii="Arial" w:eastAsia="Arial" w:hAnsi="Arial" w:cs="Arial"/>
                <w:sz w:val="22"/>
                <w:szCs w:val="22"/>
              </w:rPr>
            </w:pPr>
            <w:r>
              <w:rPr>
                <w:rFonts w:ascii="Arial" w:eastAsia="Arial" w:hAnsi="Arial" w:cs="Arial"/>
                <w:sz w:val="22"/>
                <w:szCs w:val="22"/>
              </w:rPr>
              <w:t>Incorporate a dedicated section on basking sharks (or dedicated sub-sections) in the IUCN Shark Specialist Group’s (proposed) Pelagic sharks &amp; rays conservation strategy.</w:t>
            </w:r>
          </w:p>
        </w:tc>
        <w:tc>
          <w:tcPr>
            <w:tcW w:w="1545" w:type="dxa"/>
          </w:tcPr>
          <w:p w14:paraId="0000009A" w14:textId="77777777" w:rsidR="00895F8C" w:rsidRPr="00F83D7C" w:rsidRDefault="00CA7BA5" w:rsidP="0098067C">
            <w:pPr>
              <w:widowControl w:val="0"/>
              <w:spacing w:before="40" w:after="40"/>
              <w:rPr>
                <w:rFonts w:ascii="Arial" w:eastAsia="Arial" w:hAnsi="Arial" w:cs="Arial"/>
                <w:sz w:val="22"/>
                <w:szCs w:val="22"/>
              </w:rPr>
            </w:pPr>
            <w:r w:rsidRPr="00F83D7C">
              <w:rPr>
                <w:rFonts w:ascii="Arial" w:eastAsia="Arial" w:hAnsi="Arial" w:cs="Arial"/>
                <w:sz w:val="22"/>
                <w:szCs w:val="22"/>
              </w:rPr>
              <w:t>2026-2028</w:t>
            </w:r>
          </w:p>
        </w:tc>
        <w:tc>
          <w:tcPr>
            <w:tcW w:w="1782" w:type="dxa"/>
          </w:tcPr>
          <w:p w14:paraId="0000009B" w14:textId="31B413EF" w:rsidR="00895F8C" w:rsidRPr="00F83D7C" w:rsidRDefault="00215947" w:rsidP="0098067C">
            <w:pPr>
              <w:widowControl w:val="0"/>
              <w:spacing w:before="40" w:after="40"/>
              <w:rPr>
                <w:rFonts w:ascii="Arial" w:eastAsia="Arial" w:hAnsi="Arial" w:cs="Arial"/>
                <w:sz w:val="22"/>
                <w:szCs w:val="22"/>
              </w:rPr>
            </w:pPr>
            <w:r>
              <w:rPr>
                <w:rFonts w:ascii="Arial" w:eastAsia="Arial" w:hAnsi="Arial" w:cs="Arial"/>
                <w:sz w:val="22"/>
                <w:szCs w:val="22"/>
              </w:rPr>
              <w:t>CMS Party Range states, NGOs, Researchers and groups with global/regional management and policy engagement expertise</w:t>
            </w:r>
            <w:r w:rsidRPr="00F83D7C">
              <w:rPr>
                <w:rFonts w:ascii="Arial" w:eastAsia="Arial" w:hAnsi="Arial" w:cs="Arial"/>
                <w:sz w:val="22"/>
                <w:szCs w:val="22"/>
              </w:rPr>
              <w:br/>
            </w:r>
          </w:p>
        </w:tc>
        <w:tc>
          <w:tcPr>
            <w:tcW w:w="1798" w:type="dxa"/>
          </w:tcPr>
          <w:p w14:paraId="0000009C" w14:textId="77777777" w:rsidR="00895F8C" w:rsidRPr="00F83D7C" w:rsidRDefault="00895F8C" w:rsidP="0098067C">
            <w:pPr>
              <w:widowControl w:val="0"/>
              <w:spacing w:before="40" w:after="40"/>
              <w:rPr>
                <w:rFonts w:ascii="Arial" w:eastAsia="Arial" w:hAnsi="Arial" w:cs="Arial"/>
                <w:sz w:val="22"/>
                <w:szCs w:val="22"/>
              </w:rPr>
            </w:pPr>
          </w:p>
        </w:tc>
      </w:tr>
      <w:tr w:rsidR="00895F8C" w14:paraId="79AD4F30" w14:textId="77777777" w:rsidTr="00ED6F85">
        <w:trPr>
          <w:trHeight w:val="4427"/>
        </w:trPr>
        <w:tc>
          <w:tcPr>
            <w:tcW w:w="3119" w:type="dxa"/>
          </w:tcPr>
          <w:p w14:paraId="57A69442" w14:textId="77777777" w:rsidR="005D2353" w:rsidRDefault="005D2353" w:rsidP="0098067C">
            <w:pPr>
              <w:spacing w:before="40" w:after="40"/>
              <w:rPr>
                <w:rFonts w:ascii="Arial" w:eastAsia="Arial" w:hAnsi="Arial" w:cs="Arial"/>
                <w:sz w:val="22"/>
                <w:szCs w:val="22"/>
              </w:rPr>
            </w:pPr>
            <w:r>
              <w:rPr>
                <w:rFonts w:ascii="Arial" w:eastAsia="Arial" w:hAnsi="Arial" w:cs="Arial"/>
                <w:sz w:val="22"/>
                <w:szCs w:val="22"/>
              </w:rPr>
              <w:t>Facilitate research, education, and engagement with policymakers, so that Parties can effectively engage with other Multilateral Environmental Agreements, RFBs, and other relevant entities.</w:t>
            </w:r>
          </w:p>
          <w:p w14:paraId="05E71B2D" w14:textId="77777777" w:rsidR="00947552" w:rsidRDefault="00947552" w:rsidP="0098067C">
            <w:pPr>
              <w:spacing w:before="40" w:after="40"/>
              <w:rPr>
                <w:rFonts w:ascii="Arial" w:eastAsia="Arial" w:hAnsi="Arial" w:cs="Arial"/>
                <w:sz w:val="22"/>
                <w:szCs w:val="22"/>
              </w:rPr>
            </w:pPr>
          </w:p>
          <w:p w14:paraId="0000009D" w14:textId="71582E13" w:rsidR="00617D90" w:rsidRPr="00F83D7C" w:rsidRDefault="00617D90" w:rsidP="0098067C">
            <w:pPr>
              <w:spacing w:before="40" w:after="40"/>
              <w:rPr>
                <w:rFonts w:ascii="Arial" w:eastAsia="Arial" w:hAnsi="Arial" w:cs="Arial"/>
                <w:sz w:val="22"/>
                <w:szCs w:val="22"/>
              </w:rPr>
            </w:pPr>
          </w:p>
        </w:tc>
        <w:tc>
          <w:tcPr>
            <w:tcW w:w="2388" w:type="dxa"/>
          </w:tcPr>
          <w:p w14:paraId="6686355F" w14:textId="25787008" w:rsidR="00792EB6" w:rsidRDefault="00792EB6" w:rsidP="0098067C">
            <w:pPr>
              <w:spacing w:before="40" w:after="40"/>
              <w:rPr>
                <w:rFonts w:ascii="Arial" w:eastAsia="Arial" w:hAnsi="Arial" w:cs="Arial"/>
                <w:sz w:val="22"/>
                <w:szCs w:val="22"/>
              </w:rPr>
            </w:pPr>
            <w:r>
              <w:rPr>
                <w:rFonts w:ascii="Arial" w:eastAsia="Arial" w:hAnsi="Arial" w:cs="Arial"/>
                <w:sz w:val="22"/>
                <w:szCs w:val="22"/>
              </w:rPr>
              <w:t>Improved long-term population outlook for basking sharks;</w:t>
            </w:r>
          </w:p>
          <w:p w14:paraId="0000009F" w14:textId="186EB82D" w:rsidR="00792EB6" w:rsidRPr="00F83D7C" w:rsidRDefault="00792EB6"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Provide up-to-date recommendations (e.g. white papers) to Parties with relevant information related to basking sharks so that they may develop science-based policies at MEAs, RFBs, and other relevant entities to enhance basking shark management</w:t>
            </w:r>
          </w:p>
        </w:tc>
        <w:tc>
          <w:tcPr>
            <w:tcW w:w="1545" w:type="dxa"/>
          </w:tcPr>
          <w:p w14:paraId="000000A0" w14:textId="77777777" w:rsidR="00895F8C" w:rsidRPr="00F83D7C" w:rsidRDefault="00CA7BA5" w:rsidP="0098067C">
            <w:pPr>
              <w:widowControl w:val="0"/>
              <w:spacing w:before="40" w:after="40"/>
              <w:rPr>
                <w:rFonts w:ascii="Arial" w:eastAsia="Arial" w:hAnsi="Arial" w:cs="Arial"/>
                <w:sz w:val="22"/>
                <w:szCs w:val="22"/>
              </w:rPr>
            </w:pPr>
            <w:r w:rsidRPr="00F83D7C">
              <w:rPr>
                <w:rFonts w:ascii="Arial" w:eastAsia="Arial" w:hAnsi="Arial" w:cs="Arial"/>
                <w:sz w:val="22"/>
                <w:szCs w:val="22"/>
              </w:rPr>
              <w:t>2026-2028</w:t>
            </w:r>
          </w:p>
        </w:tc>
        <w:tc>
          <w:tcPr>
            <w:tcW w:w="1782" w:type="dxa"/>
          </w:tcPr>
          <w:p w14:paraId="000000A1" w14:textId="100A06F7" w:rsidR="00895F8C" w:rsidRPr="00F83D7C" w:rsidRDefault="003679AE"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NGOs, Researchers, groups and individuals with regional/global expertise in marine species management and policy engagement</w:t>
            </w:r>
            <w:r>
              <w:br/>
            </w:r>
          </w:p>
        </w:tc>
        <w:tc>
          <w:tcPr>
            <w:tcW w:w="1798" w:type="dxa"/>
          </w:tcPr>
          <w:p w14:paraId="000000A2" w14:textId="77777777" w:rsidR="00895F8C" w:rsidRPr="00F83D7C" w:rsidRDefault="00895F8C" w:rsidP="0098067C">
            <w:pPr>
              <w:widowControl w:val="0"/>
              <w:spacing w:before="40" w:after="40"/>
              <w:rPr>
                <w:rFonts w:ascii="Arial" w:eastAsia="Arial" w:hAnsi="Arial" w:cs="Arial"/>
                <w:sz w:val="22"/>
                <w:szCs w:val="22"/>
              </w:rPr>
            </w:pPr>
          </w:p>
        </w:tc>
      </w:tr>
      <w:tr w:rsidR="00895F8C" w14:paraId="08C3DA27" w14:textId="77777777" w:rsidTr="00ED6F85">
        <w:trPr>
          <w:trHeight w:val="240"/>
        </w:trPr>
        <w:tc>
          <w:tcPr>
            <w:tcW w:w="10632" w:type="dxa"/>
            <w:gridSpan w:val="5"/>
            <w:shd w:val="clear" w:color="auto" w:fill="F3F3F3"/>
          </w:tcPr>
          <w:p w14:paraId="000000A3" w14:textId="77777777" w:rsidR="00895F8C" w:rsidRPr="00F83D7C" w:rsidRDefault="00CA7BA5" w:rsidP="0098067C">
            <w:pPr>
              <w:widowControl w:val="0"/>
              <w:spacing w:before="40" w:after="40"/>
              <w:rPr>
                <w:rFonts w:ascii="Arial" w:eastAsia="Arial" w:hAnsi="Arial" w:cs="Arial"/>
                <w:b/>
                <w:sz w:val="22"/>
                <w:szCs w:val="22"/>
              </w:rPr>
            </w:pPr>
            <w:r w:rsidRPr="00F83D7C">
              <w:rPr>
                <w:rFonts w:ascii="Arial" w:eastAsia="Arial" w:hAnsi="Arial" w:cs="Arial"/>
                <w:b/>
                <w:sz w:val="22"/>
                <w:szCs w:val="22"/>
              </w:rPr>
              <w:t>Sustainable Tourism</w:t>
            </w:r>
          </w:p>
        </w:tc>
      </w:tr>
      <w:tr w:rsidR="00895F8C" w14:paraId="5C94CB6E" w14:textId="77777777" w:rsidTr="00ED6F85">
        <w:tc>
          <w:tcPr>
            <w:tcW w:w="3119" w:type="dxa"/>
          </w:tcPr>
          <w:p w14:paraId="000000A8" w14:textId="6BB9EE1F" w:rsidR="00895F8C" w:rsidRPr="00F83D7C" w:rsidRDefault="003679AE" w:rsidP="0098067C">
            <w:pPr>
              <w:spacing w:before="40" w:after="40"/>
              <w:rPr>
                <w:rFonts w:ascii="Arial" w:eastAsia="Arial" w:hAnsi="Arial" w:cs="Arial"/>
                <w:sz w:val="22"/>
                <w:szCs w:val="22"/>
              </w:rPr>
            </w:pPr>
            <w:r>
              <w:rPr>
                <w:rFonts w:ascii="Arial" w:eastAsia="Arial" w:hAnsi="Arial" w:cs="Arial"/>
                <w:sz w:val="22"/>
                <w:szCs w:val="22"/>
              </w:rPr>
              <w:t xml:space="preserve">Refine and </w:t>
            </w:r>
            <w:r w:rsidR="001D4CBB">
              <w:rPr>
                <w:rFonts w:ascii="Arial" w:eastAsia="Arial" w:hAnsi="Arial" w:cs="Arial"/>
                <w:sz w:val="22"/>
                <w:szCs w:val="22"/>
              </w:rPr>
              <w:t>promote</w:t>
            </w:r>
            <w:r w:rsidRPr="00F83D7C">
              <w:rPr>
                <w:rFonts w:ascii="Arial" w:eastAsia="Arial" w:hAnsi="Arial" w:cs="Arial"/>
                <w:sz w:val="22"/>
                <w:szCs w:val="22"/>
              </w:rPr>
              <w:t xml:space="preserve"> </w:t>
            </w:r>
            <w:r w:rsidR="00CA7BA5" w:rsidRPr="00F83D7C">
              <w:rPr>
                <w:rFonts w:ascii="Arial" w:eastAsia="Arial" w:hAnsi="Arial" w:cs="Arial"/>
                <w:sz w:val="22"/>
                <w:szCs w:val="22"/>
              </w:rPr>
              <w:t>unified international guidelines for best practices for tourism operations</w:t>
            </w:r>
            <w:r w:rsidR="00030D64" w:rsidRPr="00F83D7C">
              <w:rPr>
                <w:rFonts w:ascii="Arial" w:eastAsia="Arial" w:hAnsi="Arial" w:cs="Arial"/>
                <w:sz w:val="22"/>
                <w:szCs w:val="22"/>
              </w:rPr>
              <w:t>.</w:t>
            </w:r>
          </w:p>
        </w:tc>
        <w:tc>
          <w:tcPr>
            <w:tcW w:w="2388" w:type="dxa"/>
          </w:tcPr>
          <w:p w14:paraId="480A9EFD" w14:textId="4D426314" w:rsidR="007B4E85" w:rsidRDefault="007B4E8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 xml:space="preserve">The </w:t>
            </w:r>
            <w:hyperlink r:id="rId27">
              <w:r w:rsidRPr="016D1677">
                <w:rPr>
                  <w:rFonts w:ascii="Arial" w:eastAsia="Arial" w:hAnsi="Arial" w:cs="Arial"/>
                  <w:color w:val="1155CC"/>
                  <w:sz w:val="22"/>
                  <w:szCs w:val="22"/>
                  <w:u w:val="single"/>
                  <w:lang w:val="en-US"/>
                </w:rPr>
                <w:t>CMS tourism guidelines</w:t>
              </w:r>
            </w:hyperlink>
            <w:r w:rsidRPr="016D1677">
              <w:rPr>
                <w:rFonts w:ascii="Arial" w:eastAsia="Arial" w:hAnsi="Arial" w:cs="Arial"/>
                <w:sz w:val="22"/>
                <w:szCs w:val="22"/>
                <w:lang w:val="en-US"/>
              </w:rPr>
              <w:t xml:space="preserve"> for sharks, which are directly based on the Shark Trust’s ST’s guidance, will be further refined.</w:t>
            </w:r>
          </w:p>
          <w:p w14:paraId="000000A9" w14:textId="037F5C75"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lastRenderedPageBreak/>
              <w:t>Voluntary protocols for responsible basking shark tourism interactions established/ All Parties with tourism activities informed of good practices and encouraged to include those into their tourism management plan;</w:t>
            </w:r>
          </w:p>
          <w:p w14:paraId="000000AA" w14:textId="1E43E070"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Published guidance document on responsible basking shark tourism, make available online and shared with relevant tour operators globally.</w:t>
            </w:r>
            <w:r w:rsidR="003C7994">
              <w:rPr>
                <w:rFonts w:ascii="Arial" w:eastAsia="Arial" w:hAnsi="Arial" w:cs="Arial"/>
                <w:sz w:val="22"/>
                <w:szCs w:val="22"/>
              </w:rPr>
              <w:t xml:space="preserve"> Tourism guidance will be based on guidelines developed by experts, not tour operators.</w:t>
            </w:r>
          </w:p>
        </w:tc>
        <w:tc>
          <w:tcPr>
            <w:tcW w:w="1545" w:type="dxa"/>
          </w:tcPr>
          <w:p w14:paraId="000000AB" w14:textId="77777777"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lastRenderedPageBreak/>
              <w:t>2026-2028</w:t>
            </w:r>
          </w:p>
          <w:p w14:paraId="000000AC" w14:textId="77777777" w:rsidR="00895F8C" w:rsidRPr="00F83D7C" w:rsidRDefault="00895F8C" w:rsidP="0098067C">
            <w:pPr>
              <w:widowControl w:val="0"/>
              <w:spacing w:before="40" w:after="40"/>
              <w:rPr>
                <w:rFonts w:ascii="Arial" w:eastAsia="Arial" w:hAnsi="Arial" w:cs="Arial"/>
                <w:sz w:val="22"/>
                <w:szCs w:val="22"/>
              </w:rPr>
            </w:pPr>
          </w:p>
        </w:tc>
        <w:tc>
          <w:tcPr>
            <w:tcW w:w="1782" w:type="dxa"/>
          </w:tcPr>
          <w:p w14:paraId="000000AD" w14:textId="7747DD8C" w:rsidR="00895F8C" w:rsidRPr="00F83D7C" w:rsidRDefault="00854AE8"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 xml:space="preserve">NGOs, Researchers, and groups with global/regional management and policy engagement </w:t>
            </w:r>
            <w:r w:rsidRPr="016D1677">
              <w:rPr>
                <w:rFonts w:ascii="Arial" w:eastAsia="Arial" w:hAnsi="Arial" w:cs="Arial"/>
                <w:sz w:val="22"/>
                <w:szCs w:val="22"/>
                <w:lang w:val="en-US"/>
              </w:rPr>
              <w:lastRenderedPageBreak/>
              <w:t>(e.g. The Shark Trust)</w:t>
            </w:r>
            <w:r>
              <w:br/>
            </w:r>
          </w:p>
        </w:tc>
        <w:tc>
          <w:tcPr>
            <w:tcW w:w="1798" w:type="dxa"/>
          </w:tcPr>
          <w:p w14:paraId="000000AE" w14:textId="77777777" w:rsidR="00895F8C" w:rsidRPr="00F83D7C" w:rsidRDefault="00895F8C" w:rsidP="0098067C">
            <w:pPr>
              <w:widowControl w:val="0"/>
              <w:spacing w:before="40" w:after="40"/>
              <w:rPr>
                <w:rFonts w:ascii="Arial" w:eastAsia="Arial" w:hAnsi="Arial" w:cs="Arial"/>
                <w:sz w:val="22"/>
                <w:szCs w:val="22"/>
              </w:rPr>
            </w:pPr>
          </w:p>
        </w:tc>
      </w:tr>
      <w:tr w:rsidR="00895F8C" w14:paraId="534D1CD1" w14:textId="77777777" w:rsidTr="00ED6F85">
        <w:trPr>
          <w:trHeight w:val="240"/>
        </w:trPr>
        <w:tc>
          <w:tcPr>
            <w:tcW w:w="10632" w:type="dxa"/>
            <w:gridSpan w:val="5"/>
            <w:shd w:val="clear" w:color="auto" w:fill="F3F3F3"/>
          </w:tcPr>
          <w:p w14:paraId="000000AF" w14:textId="77777777" w:rsidR="00895F8C" w:rsidRPr="00F83D7C" w:rsidRDefault="00CA7BA5" w:rsidP="0098067C">
            <w:pPr>
              <w:widowControl w:val="0"/>
              <w:spacing w:before="40" w:after="40"/>
              <w:rPr>
                <w:rFonts w:ascii="Arial" w:eastAsia="Arial" w:hAnsi="Arial" w:cs="Arial"/>
                <w:b/>
                <w:sz w:val="22"/>
                <w:szCs w:val="22"/>
              </w:rPr>
            </w:pPr>
            <w:r w:rsidRPr="00F83D7C">
              <w:rPr>
                <w:rFonts w:ascii="Arial" w:eastAsia="Arial" w:hAnsi="Arial" w:cs="Arial"/>
                <w:b/>
                <w:sz w:val="22"/>
                <w:szCs w:val="22"/>
              </w:rPr>
              <w:t>Research</w:t>
            </w:r>
          </w:p>
        </w:tc>
      </w:tr>
      <w:tr w:rsidR="00895F8C" w14:paraId="5057604E" w14:textId="77777777" w:rsidTr="00ED6F85">
        <w:tc>
          <w:tcPr>
            <w:tcW w:w="3119" w:type="dxa"/>
          </w:tcPr>
          <w:p w14:paraId="2E38CC4E" w14:textId="4904A42C" w:rsidR="004D02AF" w:rsidRPr="00F83D7C" w:rsidRDefault="004D02AF" w:rsidP="0098067C">
            <w:pPr>
              <w:widowControl w:val="0"/>
              <w:spacing w:before="40" w:after="40"/>
              <w:rPr>
                <w:rFonts w:ascii="Arial" w:eastAsia="Arial" w:hAnsi="Arial" w:cs="Arial"/>
                <w:sz w:val="22"/>
                <w:szCs w:val="22"/>
              </w:rPr>
            </w:pPr>
            <w:r>
              <w:rPr>
                <w:rFonts w:ascii="Arial" w:eastAsia="Arial" w:hAnsi="Arial" w:cs="Arial"/>
                <w:sz w:val="22"/>
                <w:szCs w:val="22"/>
              </w:rPr>
              <w:t xml:space="preserve">Encourage research into the impacts of fisheries on basking sharks (fisheries-induced mortality, discards), including improved reporting to RFBs, the design of bycatch mitigation strategies and the assessment of post-release mortality of basking sharks across regions, demographics (i.e. male, female, adult, juvenile) and fishing gears. </w:t>
            </w:r>
          </w:p>
          <w:p w14:paraId="000000B5" w14:textId="77777777" w:rsidR="00895F8C" w:rsidRPr="00F83D7C" w:rsidRDefault="00895F8C" w:rsidP="0098067C">
            <w:pPr>
              <w:widowControl w:val="0"/>
              <w:spacing w:before="40" w:after="40"/>
              <w:rPr>
                <w:rFonts w:ascii="Arial" w:eastAsia="Arial" w:hAnsi="Arial" w:cs="Arial"/>
                <w:sz w:val="22"/>
                <w:szCs w:val="22"/>
              </w:rPr>
            </w:pPr>
          </w:p>
        </w:tc>
        <w:tc>
          <w:tcPr>
            <w:tcW w:w="2388" w:type="dxa"/>
          </w:tcPr>
          <w:p w14:paraId="000000B6" w14:textId="77777777"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Interactions incidence and mortality rates determined;</w:t>
            </w:r>
          </w:p>
          <w:p w14:paraId="000000B7" w14:textId="77777777" w:rsidR="00895F8C" w:rsidRPr="00F83D7C" w:rsidRDefault="00895F8C" w:rsidP="0098067C">
            <w:pPr>
              <w:spacing w:before="40" w:after="40"/>
              <w:rPr>
                <w:rFonts w:ascii="Arial" w:eastAsia="Arial" w:hAnsi="Arial" w:cs="Arial"/>
                <w:sz w:val="22"/>
                <w:szCs w:val="22"/>
              </w:rPr>
            </w:pPr>
          </w:p>
          <w:p w14:paraId="000000B8" w14:textId="77777777"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Proposals to reduce risk of interactions of basking sharks produced (e.g. based on likelihood that sharks are at or just below surface seasonally and in specific locations);</w:t>
            </w:r>
          </w:p>
          <w:p w14:paraId="000000B9" w14:textId="77777777" w:rsidR="00895F8C" w:rsidRPr="00F83D7C" w:rsidRDefault="00895F8C" w:rsidP="0098067C">
            <w:pPr>
              <w:spacing w:before="40" w:after="40"/>
              <w:rPr>
                <w:rFonts w:ascii="Arial" w:eastAsia="Arial" w:hAnsi="Arial" w:cs="Arial"/>
                <w:sz w:val="22"/>
                <w:szCs w:val="22"/>
              </w:rPr>
            </w:pPr>
          </w:p>
          <w:p w14:paraId="000000BA" w14:textId="521AFA82"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A better understanding of the impacts of fisheries on ba</w:t>
            </w:r>
            <w:r w:rsidR="00046F47">
              <w:rPr>
                <w:rFonts w:ascii="Arial" w:eastAsia="Arial" w:hAnsi="Arial" w:cs="Arial"/>
                <w:sz w:val="22"/>
                <w:szCs w:val="22"/>
              </w:rPr>
              <w:t>s</w:t>
            </w:r>
            <w:r w:rsidRPr="00F83D7C">
              <w:rPr>
                <w:rFonts w:ascii="Arial" w:eastAsia="Arial" w:hAnsi="Arial" w:cs="Arial"/>
                <w:sz w:val="22"/>
                <w:szCs w:val="22"/>
              </w:rPr>
              <w:t>king shark populations;</w:t>
            </w:r>
          </w:p>
          <w:p w14:paraId="000000BB" w14:textId="69D5EF13"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Whatever information is available at the time will also be incorporated into the basking shark section of the AP for pelagic sharks and rays.</w:t>
            </w:r>
          </w:p>
        </w:tc>
        <w:tc>
          <w:tcPr>
            <w:tcW w:w="1545" w:type="dxa"/>
          </w:tcPr>
          <w:p w14:paraId="000000BC" w14:textId="77777777"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2026-2029</w:t>
            </w:r>
          </w:p>
          <w:p w14:paraId="000000BD" w14:textId="77777777" w:rsidR="00895F8C" w:rsidRPr="00F83D7C" w:rsidRDefault="00895F8C" w:rsidP="0098067C">
            <w:pPr>
              <w:widowControl w:val="0"/>
              <w:spacing w:before="40" w:after="40"/>
              <w:rPr>
                <w:rFonts w:ascii="Arial" w:eastAsia="Arial" w:hAnsi="Arial" w:cs="Arial"/>
                <w:sz w:val="22"/>
                <w:szCs w:val="22"/>
              </w:rPr>
            </w:pPr>
          </w:p>
        </w:tc>
        <w:tc>
          <w:tcPr>
            <w:tcW w:w="1782" w:type="dxa"/>
          </w:tcPr>
          <w:p w14:paraId="2FC0BD0B" w14:textId="4C26E241" w:rsidR="00067AF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CMS Part</w:t>
            </w:r>
            <w:r w:rsidR="004D02AF" w:rsidRPr="016D1677">
              <w:rPr>
                <w:rFonts w:ascii="Arial" w:eastAsia="Arial" w:hAnsi="Arial" w:cs="Arial"/>
                <w:sz w:val="22"/>
                <w:szCs w:val="22"/>
                <w:lang w:val="en-US"/>
              </w:rPr>
              <w:t>y</w:t>
            </w:r>
            <w:r w:rsidRPr="016D1677">
              <w:rPr>
                <w:rFonts w:ascii="Arial" w:eastAsia="Arial" w:hAnsi="Arial" w:cs="Arial"/>
                <w:sz w:val="22"/>
                <w:szCs w:val="22"/>
                <w:lang w:val="en-US"/>
              </w:rPr>
              <w:t xml:space="preserve"> and non-Party Range States; NGOs, Researchers, Groups with fisheries management expertise.</w:t>
            </w:r>
          </w:p>
          <w:p w14:paraId="688B71C7" w14:textId="77777777" w:rsidR="00067AFC" w:rsidRDefault="00067AFC" w:rsidP="0098067C">
            <w:pPr>
              <w:spacing w:before="40" w:after="40"/>
              <w:rPr>
                <w:rFonts w:ascii="Arial" w:eastAsia="Arial" w:hAnsi="Arial" w:cs="Arial"/>
                <w:sz w:val="22"/>
                <w:szCs w:val="22"/>
              </w:rPr>
            </w:pPr>
          </w:p>
          <w:p w14:paraId="000000BE" w14:textId="442A71BA" w:rsidR="00895F8C" w:rsidRPr="00F83D7C" w:rsidRDefault="00067AFC" w:rsidP="0098067C">
            <w:pPr>
              <w:spacing w:before="40" w:after="40"/>
              <w:rPr>
                <w:rFonts w:ascii="Arial" w:eastAsia="Arial" w:hAnsi="Arial" w:cs="Arial"/>
                <w:sz w:val="22"/>
                <w:szCs w:val="22"/>
              </w:rPr>
            </w:pPr>
            <w:r>
              <w:rPr>
                <w:rFonts w:ascii="Arial" w:eastAsia="Arial" w:hAnsi="Arial" w:cs="Arial"/>
                <w:sz w:val="22"/>
                <w:szCs w:val="22"/>
              </w:rPr>
              <w:t>The 2025 Prohibition recently passed by ICCAT (Rec 25-xx (tbc)) includes reporting requirements. Thus</w:t>
            </w:r>
            <w:r w:rsidR="00046F47">
              <w:rPr>
                <w:rFonts w:ascii="Arial" w:eastAsia="Arial" w:hAnsi="Arial" w:cs="Arial"/>
                <w:sz w:val="22"/>
                <w:szCs w:val="22"/>
              </w:rPr>
              <w:t>,</w:t>
            </w:r>
            <w:r>
              <w:rPr>
                <w:rFonts w:ascii="Arial" w:eastAsia="Arial" w:hAnsi="Arial" w:cs="Arial"/>
                <w:sz w:val="22"/>
                <w:szCs w:val="22"/>
              </w:rPr>
              <w:t xml:space="preserve"> an MOU between CMS and RFMOs would contribute to addressing the data deficit.</w:t>
            </w:r>
            <w:r w:rsidRPr="00F83D7C">
              <w:rPr>
                <w:rFonts w:ascii="Arial" w:eastAsia="Arial" w:hAnsi="Arial" w:cs="Arial"/>
                <w:sz w:val="22"/>
                <w:szCs w:val="22"/>
              </w:rPr>
              <w:br/>
            </w:r>
          </w:p>
        </w:tc>
        <w:tc>
          <w:tcPr>
            <w:tcW w:w="1798" w:type="dxa"/>
          </w:tcPr>
          <w:p w14:paraId="000000BF" w14:textId="0AC2ABFC"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Paul M. Angell Foundation Conservation Grant (for research funded in Ireland</w:t>
            </w:r>
            <w:r w:rsidR="00EA3E62">
              <w:rPr>
                <w:rFonts w:ascii="Arial" w:eastAsia="Arial" w:hAnsi="Arial" w:cs="Arial"/>
                <w:sz w:val="22"/>
                <w:szCs w:val="22"/>
              </w:rPr>
              <w:t>; other national and international funding sources.</w:t>
            </w:r>
            <w:r w:rsidR="00067AFC">
              <w:rPr>
                <w:rFonts w:ascii="Arial" w:eastAsia="Arial" w:hAnsi="Arial" w:cs="Arial"/>
                <w:sz w:val="22"/>
                <w:szCs w:val="22"/>
              </w:rPr>
              <w:t xml:space="preserve"> </w:t>
            </w:r>
          </w:p>
        </w:tc>
      </w:tr>
      <w:tr w:rsidR="00895F8C" w14:paraId="43167D22" w14:textId="77777777" w:rsidTr="00ED6F85">
        <w:tc>
          <w:tcPr>
            <w:tcW w:w="3119" w:type="dxa"/>
          </w:tcPr>
          <w:p w14:paraId="000000C0" w14:textId="694CAA40" w:rsidR="00895F8C" w:rsidRPr="00F83D7C" w:rsidRDefault="00340989" w:rsidP="0098067C">
            <w:pPr>
              <w:spacing w:before="40" w:after="40"/>
              <w:rPr>
                <w:rFonts w:ascii="Arial" w:eastAsia="Arial" w:hAnsi="Arial" w:cs="Arial"/>
                <w:sz w:val="22"/>
                <w:szCs w:val="22"/>
              </w:rPr>
            </w:pPr>
            <w:r>
              <w:rPr>
                <w:rFonts w:ascii="Arial" w:eastAsia="Arial" w:hAnsi="Arial" w:cs="Arial"/>
                <w:sz w:val="22"/>
                <w:szCs w:val="22"/>
              </w:rPr>
              <w:lastRenderedPageBreak/>
              <w:t xml:space="preserve">Encourage further research to assess </w:t>
            </w:r>
            <w:r w:rsidRPr="00F83D7C">
              <w:rPr>
                <w:rFonts w:ascii="Arial" w:eastAsia="Arial" w:hAnsi="Arial" w:cs="Arial"/>
                <w:sz w:val="22"/>
                <w:szCs w:val="22"/>
              </w:rPr>
              <w:t>the impacts of vessel strikes on basking sharks.</w:t>
            </w:r>
          </w:p>
          <w:p w14:paraId="000000C1" w14:textId="77777777" w:rsidR="00895F8C" w:rsidRPr="00F83D7C" w:rsidRDefault="00895F8C" w:rsidP="0098067C">
            <w:pPr>
              <w:widowControl w:val="0"/>
              <w:spacing w:before="40" w:after="40"/>
              <w:rPr>
                <w:rFonts w:ascii="Arial" w:eastAsia="Arial" w:hAnsi="Arial" w:cs="Arial"/>
                <w:sz w:val="22"/>
                <w:szCs w:val="22"/>
                <w:highlight w:val="yellow"/>
              </w:rPr>
            </w:pPr>
          </w:p>
        </w:tc>
        <w:tc>
          <w:tcPr>
            <w:tcW w:w="2388" w:type="dxa"/>
          </w:tcPr>
          <w:p w14:paraId="000000C2" w14:textId="6E3FD980"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Support the assessment of the impacts of vessel strikes on basking sharks</w:t>
            </w:r>
            <w:r w:rsidR="00AC6902" w:rsidRPr="00F83D7C">
              <w:rPr>
                <w:rFonts w:ascii="Arial" w:eastAsia="Arial" w:hAnsi="Arial" w:cs="Arial"/>
                <w:sz w:val="22"/>
                <w:szCs w:val="22"/>
              </w:rPr>
              <w:t>;</w:t>
            </w:r>
          </w:p>
          <w:p w14:paraId="000000C3" w14:textId="19B65606"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Interactions incidence and mortality rates determined;</w:t>
            </w:r>
          </w:p>
          <w:p w14:paraId="000000C4" w14:textId="77777777"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Proposals to reduce risk of interactions of basking sharks produced (e.g. based on likelihood that sharks are at or just below surface seasonally and in specific locations);</w:t>
            </w:r>
          </w:p>
          <w:p w14:paraId="000000C5" w14:textId="77777777" w:rsidR="00895F8C" w:rsidRPr="00F83D7C" w:rsidRDefault="00895F8C" w:rsidP="0098067C">
            <w:pPr>
              <w:spacing w:before="40" w:after="40"/>
              <w:rPr>
                <w:rFonts w:ascii="Arial" w:eastAsia="Arial" w:hAnsi="Arial" w:cs="Arial"/>
                <w:sz w:val="22"/>
                <w:szCs w:val="22"/>
              </w:rPr>
            </w:pPr>
          </w:p>
          <w:p w14:paraId="000000C6" w14:textId="77777777" w:rsidR="00895F8C" w:rsidRPr="00F83D7C" w:rsidRDefault="00CA7BA5" w:rsidP="0098067C">
            <w:pPr>
              <w:spacing w:before="40" w:after="40"/>
              <w:rPr>
                <w:rFonts w:ascii="Arial" w:eastAsia="Arial" w:hAnsi="Arial" w:cs="Arial"/>
                <w:sz w:val="22"/>
                <w:szCs w:val="22"/>
                <w:highlight w:val="yellow"/>
                <w:lang w:val="en-US"/>
              </w:rPr>
            </w:pPr>
            <w:r w:rsidRPr="016D1677">
              <w:rPr>
                <w:rFonts w:ascii="Arial" w:eastAsia="Arial" w:hAnsi="Arial" w:cs="Arial"/>
                <w:sz w:val="22"/>
                <w:szCs w:val="22"/>
                <w:lang w:val="en-US"/>
              </w:rPr>
              <w:t>A better understanding of the threats posed to basking sharks vessel strikes, which can be used to inform future management actions.</w:t>
            </w:r>
          </w:p>
        </w:tc>
        <w:tc>
          <w:tcPr>
            <w:tcW w:w="1545" w:type="dxa"/>
          </w:tcPr>
          <w:p w14:paraId="000000C7" w14:textId="3D2C52EF"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2026-2029</w:t>
            </w:r>
          </w:p>
        </w:tc>
        <w:tc>
          <w:tcPr>
            <w:tcW w:w="1782" w:type="dxa"/>
          </w:tcPr>
          <w:p w14:paraId="000000C8" w14:textId="399A593A" w:rsidR="00895F8C" w:rsidRPr="00F83D7C" w:rsidRDefault="00CA7BA5" w:rsidP="0098067C">
            <w:pPr>
              <w:spacing w:before="40" w:after="40"/>
              <w:rPr>
                <w:rFonts w:ascii="Arial" w:eastAsia="Arial" w:hAnsi="Arial" w:cs="Arial"/>
                <w:sz w:val="22"/>
                <w:szCs w:val="22"/>
                <w:highlight w:val="yellow"/>
                <w:lang w:val="en-US"/>
              </w:rPr>
            </w:pPr>
            <w:r w:rsidRPr="016D1677">
              <w:rPr>
                <w:rFonts w:ascii="Arial" w:eastAsia="Arial" w:hAnsi="Arial" w:cs="Arial"/>
                <w:sz w:val="22"/>
                <w:szCs w:val="22"/>
                <w:lang w:val="en-US"/>
              </w:rPr>
              <w:t>CMS Part</w:t>
            </w:r>
            <w:r w:rsidR="00340989" w:rsidRPr="016D1677">
              <w:rPr>
                <w:rFonts w:ascii="Arial" w:eastAsia="Arial" w:hAnsi="Arial" w:cs="Arial"/>
                <w:sz w:val="22"/>
                <w:szCs w:val="22"/>
                <w:lang w:val="en-US"/>
              </w:rPr>
              <w:t>y</w:t>
            </w:r>
            <w:r w:rsidRPr="016D1677">
              <w:rPr>
                <w:rFonts w:ascii="Arial" w:eastAsia="Arial" w:hAnsi="Arial" w:cs="Arial"/>
                <w:sz w:val="22"/>
                <w:szCs w:val="22"/>
                <w:lang w:val="en-US"/>
              </w:rPr>
              <w:t xml:space="preserve"> and non-Party Range States; NGOs, Researchers (e.g. The Irish Basking Shark Group - North Atlantic Focus)</w:t>
            </w:r>
            <w:r>
              <w:br/>
            </w:r>
          </w:p>
        </w:tc>
        <w:tc>
          <w:tcPr>
            <w:tcW w:w="1798" w:type="dxa"/>
          </w:tcPr>
          <w:p w14:paraId="000000C9" w14:textId="715DD14C" w:rsidR="00895F8C" w:rsidRPr="00F83D7C" w:rsidRDefault="00CA7BA5" w:rsidP="0098067C">
            <w:pPr>
              <w:spacing w:before="40" w:after="40"/>
              <w:rPr>
                <w:rFonts w:ascii="Arial" w:eastAsia="Arial" w:hAnsi="Arial" w:cs="Arial"/>
                <w:sz w:val="22"/>
                <w:szCs w:val="22"/>
                <w:highlight w:val="yellow"/>
              </w:rPr>
            </w:pPr>
            <w:r w:rsidRPr="00F83D7C">
              <w:rPr>
                <w:rFonts w:ascii="Arial" w:eastAsia="Arial" w:hAnsi="Arial" w:cs="Arial"/>
                <w:sz w:val="22"/>
                <w:szCs w:val="22"/>
              </w:rPr>
              <w:t>Paul M. Angell Foundation Conservation Grant</w:t>
            </w:r>
            <w:r w:rsidR="00566DBD">
              <w:rPr>
                <w:rFonts w:ascii="Arial" w:eastAsia="Arial" w:hAnsi="Arial" w:cs="Arial"/>
                <w:sz w:val="22"/>
                <w:szCs w:val="22"/>
              </w:rPr>
              <w:t xml:space="preserve"> </w:t>
            </w:r>
            <w:r w:rsidRPr="00F83D7C">
              <w:rPr>
                <w:rFonts w:ascii="Arial" w:eastAsia="Arial" w:hAnsi="Arial" w:cs="Arial"/>
                <w:sz w:val="22"/>
                <w:szCs w:val="22"/>
              </w:rPr>
              <w:t>(for research funded in Ireland)</w:t>
            </w:r>
          </w:p>
        </w:tc>
      </w:tr>
      <w:tr w:rsidR="00C9097F" w14:paraId="6DACEC99" w14:textId="77777777" w:rsidTr="00ED6F85">
        <w:tc>
          <w:tcPr>
            <w:tcW w:w="3119" w:type="dxa"/>
          </w:tcPr>
          <w:p w14:paraId="767A4290" w14:textId="2D163383" w:rsidR="00C9097F" w:rsidRPr="00A15E82" w:rsidRDefault="0013555B" w:rsidP="0098067C">
            <w:pPr>
              <w:spacing w:before="40" w:after="40"/>
              <w:rPr>
                <w:rFonts w:ascii="Arial" w:eastAsia="Arial" w:hAnsi="Arial" w:cs="Arial"/>
                <w:sz w:val="22"/>
                <w:szCs w:val="22"/>
                <w:lang w:val="en-US"/>
              </w:rPr>
            </w:pPr>
            <w:proofErr w:type="spellStart"/>
            <w:proofErr w:type="gramStart"/>
            <w:r w:rsidRPr="016D1677">
              <w:rPr>
                <w:rFonts w:ascii="Arial" w:eastAsia="Arial" w:hAnsi="Arial" w:cs="Arial"/>
                <w:sz w:val="22"/>
                <w:szCs w:val="22"/>
                <w:lang w:val="en-US"/>
              </w:rPr>
              <w:t>Standardise</w:t>
            </w:r>
            <w:proofErr w:type="spellEnd"/>
            <w:proofErr w:type="gramEnd"/>
            <w:r w:rsidRPr="016D1677">
              <w:rPr>
                <w:rFonts w:ascii="Arial" w:eastAsia="Arial" w:hAnsi="Arial" w:cs="Arial"/>
                <w:sz w:val="22"/>
                <w:szCs w:val="22"/>
                <w:lang w:val="en-US"/>
              </w:rPr>
              <w:t xml:space="preserve"> sightings, bycatch, and vessel strike data collection methodology across Party States</w:t>
            </w:r>
          </w:p>
        </w:tc>
        <w:tc>
          <w:tcPr>
            <w:tcW w:w="2388" w:type="dxa"/>
          </w:tcPr>
          <w:p w14:paraId="4B588500" w14:textId="0F507E70" w:rsidR="00C9097F" w:rsidRPr="00F83D7C" w:rsidRDefault="00AD0644" w:rsidP="0098067C">
            <w:pPr>
              <w:spacing w:before="40" w:after="40"/>
            </w:pPr>
            <w:r w:rsidRPr="016D1677">
              <w:rPr>
                <w:rFonts w:ascii="Arial" w:eastAsia="Arial" w:hAnsi="Arial" w:cs="Arial"/>
                <w:sz w:val="22"/>
                <w:szCs w:val="22"/>
                <w:lang w:val="en-US"/>
              </w:rPr>
              <w:t>Shared databases with consistent methodology.</w:t>
            </w:r>
          </w:p>
        </w:tc>
        <w:tc>
          <w:tcPr>
            <w:tcW w:w="1545" w:type="dxa"/>
          </w:tcPr>
          <w:p w14:paraId="1DF3200D" w14:textId="39EF8D02" w:rsidR="00C9097F" w:rsidRPr="00F83D7C" w:rsidRDefault="00637AB5" w:rsidP="0098067C">
            <w:pPr>
              <w:spacing w:before="40" w:after="40"/>
            </w:pPr>
            <w:r>
              <w:rPr>
                <w:rFonts w:ascii="Arial" w:eastAsia="Arial" w:hAnsi="Arial" w:cs="Arial"/>
                <w:sz w:val="22"/>
                <w:szCs w:val="22"/>
              </w:rPr>
              <w:t>2026-2029</w:t>
            </w:r>
          </w:p>
        </w:tc>
        <w:tc>
          <w:tcPr>
            <w:tcW w:w="1782" w:type="dxa"/>
          </w:tcPr>
          <w:p w14:paraId="13215E67" w14:textId="038CBC62" w:rsidR="00C9097F" w:rsidRPr="00F83D7C" w:rsidRDefault="00AA52C8" w:rsidP="0098067C">
            <w:pPr>
              <w:spacing w:before="40" w:after="40"/>
            </w:pPr>
            <w:r w:rsidRPr="016D1677">
              <w:rPr>
                <w:rFonts w:ascii="Arial" w:eastAsia="Arial" w:hAnsi="Arial" w:cs="Arial"/>
                <w:sz w:val="22"/>
                <w:szCs w:val="22"/>
                <w:lang w:val="en-US"/>
              </w:rPr>
              <w:t>NGOs, Research groups (e.g. The Shark Trust</w:t>
            </w:r>
            <w:r>
              <w:br/>
            </w:r>
            <w:r w:rsidRPr="016D1677">
              <w:rPr>
                <w:rFonts w:ascii="Arial" w:eastAsia="Arial" w:hAnsi="Arial" w:cs="Arial"/>
                <w:sz w:val="22"/>
                <w:szCs w:val="22"/>
                <w:lang w:val="en-US"/>
              </w:rPr>
              <w:t xml:space="preserve"> See database: </w:t>
            </w:r>
            <w:hyperlink r:id="rId28">
              <w:r w:rsidRPr="016D1677">
                <w:rPr>
                  <w:rFonts w:ascii="Arial" w:eastAsia="Arial" w:hAnsi="Arial" w:cs="Arial"/>
                  <w:color w:val="1155CC"/>
                  <w:sz w:val="22"/>
                  <w:szCs w:val="22"/>
                  <w:u w:val="single"/>
                  <w:lang w:val="en-US"/>
                </w:rPr>
                <w:t>https://www.sharktrust.org/basking-shark-data-directory</w:t>
              </w:r>
            </w:hyperlink>
            <w:r w:rsidRPr="016D1677">
              <w:rPr>
                <w:rFonts w:ascii="Arial" w:eastAsia="Arial" w:hAnsi="Arial" w:cs="Arial"/>
                <w:sz w:val="22"/>
                <w:szCs w:val="22"/>
                <w:lang w:val="en-US"/>
              </w:rPr>
              <w:t>)</w:t>
            </w:r>
          </w:p>
        </w:tc>
        <w:tc>
          <w:tcPr>
            <w:tcW w:w="1798" w:type="dxa"/>
          </w:tcPr>
          <w:p w14:paraId="022F5A6E" w14:textId="77777777" w:rsidR="00C9097F" w:rsidRPr="00F83D7C" w:rsidRDefault="00C9097F" w:rsidP="0098067C">
            <w:pPr>
              <w:spacing w:before="40" w:after="40"/>
            </w:pPr>
          </w:p>
        </w:tc>
      </w:tr>
      <w:tr w:rsidR="00895F8C" w14:paraId="50CB514D" w14:textId="77777777" w:rsidTr="00ED6F85">
        <w:tc>
          <w:tcPr>
            <w:tcW w:w="3119" w:type="dxa"/>
          </w:tcPr>
          <w:p w14:paraId="000000CA" w14:textId="23D0AC5D"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Identify critical habitats and understand habitat connectivity and migration routes.</w:t>
            </w:r>
          </w:p>
          <w:p w14:paraId="000000CB" w14:textId="77777777" w:rsidR="00895F8C" w:rsidRPr="00F83D7C" w:rsidRDefault="00895F8C" w:rsidP="0098067C">
            <w:pPr>
              <w:widowControl w:val="0"/>
              <w:spacing w:before="40" w:after="40"/>
              <w:rPr>
                <w:rFonts w:ascii="Arial" w:eastAsia="Arial" w:hAnsi="Arial" w:cs="Arial"/>
                <w:sz w:val="22"/>
                <w:szCs w:val="22"/>
              </w:rPr>
            </w:pPr>
          </w:p>
        </w:tc>
        <w:tc>
          <w:tcPr>
            <w:tcW w:w="2388" w:type="dxa"/>
          </w:tcPr>
          <w:p w14:paraId="000000CC" w14:textId="77777777"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Critical areas identified;</w:t>
            </w:r>
          </w:p>
          <w:p w14:paraId="000000CD" w14:textId="77777777"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Migratory routes identified;</w:t>
            </w:r>
          </w:p>
          <w:p w14:paraId="000000CE" w14:textId="77777777"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Priority areas for conservation (PAC) identified (e.g. predictable feeding/ breeding areas);</w:t>
            </w:r>
          </w:p>
          <w:p w14:paraId="000000D0" w14:textId="08A6BB5E" w:rsidR="00895F8C" w:rsidRPr="007C0B67" w:rsidRDefault="00CA7BA5" w:rsidP="007C0B67">
            <w:pPr>
              <w:spacing w:before="40" w:after="40"/>
              <w:rPr>
                <w:rFonts w:ascii="Arial" w:eastAsia="Arial" w:hAnsi="Arial" w:cs="Arial"/>
                <w:sz w:val="22"/>
                <w:szCs w:val="22"/>
                <w:lang w:val="en-US"/>
              </w:rPr>
            </w:pPr>
            <w:r w:rsidRPr="016D1677">
              <w:rPr>
                <w:rFonts w:ascii="Arial" w:eastAsia="Arial" w:hAnsi="Arial" w:cs="Arial"/>
                <w:sz w:val="22"/>
                <w:szCs w:val="22"/>
                <w:lang w:val="en-US"/>
              </w:rPr>
              <w:t xml:space="preserve">A global database of basking shark key habitats based on sightings </w:t>
            </w:r>
            <w:proofErr w:type="gramStart"/>
            <w:r w:rsidRPr="016D1677">
              <w:rPr>
                <w:rFonts w:ascii="Arial" w:eastAsia="Arial" w:hAnsi="Arial" w:cs="Arial"/>
                <w:sz w:val="22"/>
                <w:szCs w:val="22"/>
                <w:lang w:val="en-US"/>
              </w:rPr>
              <w:t>reports;  PACs</w:t>
            </w:r>
            <w:proofErr w:type="gramEnd"/>
            <w:r w:rsidRPr="016D1677">
              <w:rPr>
                <w:rFonts w:ascii="Arial" w:eastAsia="Arial" w:hAnsi="Arial" w:cs="Arial"/>
                <w:sz w:val="22"/>
                <w:szCs w:val="22"/>
                <w:lang w:val="en-US"/>
              </w:rPr>
              <w:t xml:space="preserve"> identified and shared with global </w:t>
            </w:r>
            <w:r w:rsidRPr="016D1677">
              <w:rPr>
                <w:rFonts w:ascii="Arial" w:eastAsia="Arial" w:hAnsi="Arial" w:cs="Arial"/>
                <w:sz w:val="22"/>
                <w:szCs w:val="22"/>
                <w:lang w:val="en-US"/>
              </w:rPr>
              <w:lastRenderedPageBreak/>
              <w:t>initiatives (e.g. ISRAs).</w:t>
            </w:r>
          </w:p>
        </w:tc>
        <w:tc>
          <w:tcPr>
            <w:tcW w:w="1545" w:type="dxa"/>
          </w:tcPr>
          <w:p w14:paraId="000000D1" w14:textId="37333889"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lastRenderedPageBreak/>
              <w:t>2026-2029</w:t>
            </w:r>
          </w:p>
        </w:tc>
        <w:tc>
          <w:tcPr>
            <w:tcW w:w="1782" w:type="dxa"/>
          </w:tcPr>
          <w:p w14:paraId="000000D4" w14:textId="4BF1B1C9" w:rsidR="00895F8C" w:rsidRPr="00F83D7C" w:rsidRDefault="00CA7BA5" w:rsidP="0098067C">
            <w:pPr>
              <w:spacing w:before="40" w:after="40"/>
              <w:rPr>
                <w:rFonts w:ascii="Arial" w:eastAsia="Arial" w:hAnsi="Arial" w:cs="Arial"/>
                <w:sz w:val="22"/>
                <w:szCs w:val="22"/>
              </w:rPr>
            </w:pPr>
            <w:r w:rsidRPr="016D1677">
              <w:rPr>
                <w:rFonts w:ascii="Arial" w:eastAsia="Arial" w:hAnsi="Arial" w:cs="Arial"/>
                <w:sz w:val="22"/>
                <w:szCs w:val="22"/>
                <w:lang w:val="en-US"/>
              </w:rPr>
              <w:t>NGOs</w:t>
            </w:r>
            <w:r w:rsidR="00566DBD" w:rsidRPr="016D1677">
              <w:rPr>
                <w:rFonts w:ascii="Arial" w:eastAsia="Arial" w:hAnsi="Arial" w:cs="Arial"/>
                <w:sz w:val="22"/>
                <w:szCs w:val="22"/>
                <w:lang w:val="en-US"/>
              </w:rPr>
              <w:t xml:space="preserve">, </w:t>
            </w:r>
            <w:r w:rsidRPr="016D1677">
              <w:rPr>
                <w:rFonts w:ascii="Arial" w:eastAsia="Arial" w:hAnsi="Arial" w:cs="Arial"/>
                <w:sz w:val="22"/>
                <w:szCs w:val="22"/>
                <w:lang w:val="en-US"/>
              </w:rPr>
              <w:t>Research groups</w:t>
            </w:r>
            <w:r w:rsidR="00566DBD" w:rsidRPr="016D1677">
              <w:rPr>
                <w:rFonts w:ascii="Arial" w:eastAsia="Arial" w:hAnsi="Arial" w:cs="Arial"/>
                <w:sz w:val="22"/>
                <w:szCs w:val="22"/>
                <w:lang w:val="en-US"/>
              </w:rPr>
              <w:t xml:space="preserve">, </w:t>
            </w:r>
            <w:r w:rsidRPr="016D1677">
              <w:rPr>
                <w:rFonts w:ascii="Arial" w:eastAsia="Arial" w:hAnsi="Arial" w:cs="Arial"/>
                <w:sz w:val="22"/>
                <w:szCs w:val="22"/>
                <w:lang w:val="en-US"/>
              </w:rPr>
              <w:t>State and federal agencies</w:t>
            </w:r>
            <w:r w:rsidR="005148A9" w:rsidRPr="016D1677">
              <w:rPr>
                <w:rFonts w:ascii="Arial" w:eastAsia="Arial" w:hAnsi="Arial" w:cs="Arial"/>
                <w:sz w:val="22"/>
                <w:szCs w:val="22"/>
                <w:lang w:val="en-US"/>
              </w:rPr>
              <w:t xml:space="preserve">. </w:t>
            </w:r>
            <w:r w:rsidR="00A569CE" w:rsidRPr="016D1677">
              <w:rPr>
                <w:rFonts w:ascii="Arial" w:eastAsia="Arial" w:hAnsi="Arial" w:cs="Arial"/>
                <w:sz w:val="22"/>
                <w:szCs w:val="22"/>
                <w:lang w:val="en-US"/>
              </w:rPr>
              <w:t xml:space="preserve">This has also already been initiated to a degree by </w:t>
            </w:r>
            <w:proofErr w:type="gramStart"/>
            <w:r w:rsidR="00A569CE" w:rsidRPr="016D1677">
              <w:rPr>
                <w:rFonts w:ascii="Arial" w:eastAsia="Arial" w:hAnsi="Arial" w:cs="Arial"/>
                <w:sz w:val="22"/>
                <w:szCs w:val="22"/>
                <w:lang w:val="en-US"/>
              </w:rPr>
              <w:t>the,</w:t>
            </w:r>
            <w:proofErr w:type="gramEnd"/>
            <w:r w:rsidR="00A569CE" w:rsidRPr="016D1677">
              <w:rPr>
                <w:rFonts w:ascii="Arial" w:eastAsia="Arial" w:hAnsi="Arial" w:cs="Arial"/>
                <w:sz w:val="22"/>
                <w:szCs w:val="22"/>
                <w:lang w:val="en-US"/>
              </w:rPr>
              <w:t xml:space="preserve"> IUCN Shark Specialist Group’s ISRA (Important Shark and Ray Areas) process </w:t>
            </w:r>
          </w:p>
        </w:tc>
        <w:tc>
          <w:tcPr>
            <w:tcW w:w="1798" w:type="dxa"/>
          </w:tcPr>
          <w:p w14:paraId="000000D6" w14:textId="1584AC9C" w:rsidR="00895F8C" w:rsidRPr="00F83D7C" w:rsidRDefault="00CA7BA5" w:rsidP="00B32806">
            <w:pPr>
              <w:spacing w:before="40" w:after="40"/>
              <w:rPr>
                <w:rFonts w:ascii="Arial" w:eastAsia="Arial" w:hAnsi="Arial" w:cs="Arial"/>
                <w:sz w:val="22"/>
                <w:szCs w:val="22"/>
              </w:rPr>
            </w:pPr>
            <w:r w:rsidRPr="00F83D7C">
              <w:rPr>
                <w:rFonts w:ascii="Arial" w:eastAsia="Arial" w:hAnsi="Arial" w:cs="Arial"/>
                <w:sz w:val="22"/>
                <w:szCs w:val="22"/>
              </w:rPr>
              <w:t xml:space="preserve">Paul M. Angell Foundation </w:t>
            </w:r>
            <w:proofErr w:type="spellStart"/>
            <w:r w:rsidRPr="00F83D7C">
              <w:rPr>
                <w:rFonts w:ascii="Arial" w:eastAsia="Arial" w:hAnsi="Arial" w:cs="Arial"/>
                <w:sz w:val="22"/>
                <w:szCs w:val="22"/>
              </w:rPr>
              <w:t>Conserva</w:t>
            </w:r>
            <w:r w:rsidR="00ED6F85">
              <w:rPr>
                <w:rFonts w:ascii="Arial" w:eastAsia="Arial" w:hAnsi="Arial" w:cs="Arial"/>
                <w:sz w:val="22"/>
                <w:szCs w:val="22"/>
              </w:rPr>
              <w:t>-</w:t>
            </w:r>
            <w:r w:rsidRPr="00F83D7C">
              <w:rPr>
                <w:rFonts w:ascii="Arial" w:eastAsia="Arial" w:hAnsi="Arial" w:cs="Arial"/>
                <w:sz w:val="22"/>
                <w:szCs w:val="22"/>
              </w:rPr>
              <w:t>tion</w:t>
            </w:r>
            <w:proofErr w:type="spellEnd"/>
            <w:r w:rsidRPr="00F83D7C">
              <w:rPr>
                <w:rFonts w:ascii="Arial" w:eastAsia="Arial" w:hAnsi="Arial" w:cs="Arial"/>
                <w:sz w:val="22"/>
                <w:szCs w:val="22"/>
              </w:rPr>
              <w:t xml:space="preserve"> Grant (for Research funded in Ireland), EU PEACEPLUS </w:t>
            </w:r>
            <w:proofErr w:type="spellStart"/>
            <w:r w:rsidRPr="00F83D7C">
              <w:rPr>
                <w:rFonts w:ascii="Arial" w:eastAsia="Arial" w:hAnsi="Arial" w:cs="Arial"/>
                <w:sz w:val="22"/>
                <w:szCs w:val="22"/>
              </w:rPr>
              <w:t>programme</w:t>
            </w:r>
            <w:proofErr w:type="spellEnd"/>
            <w:r w:rsidRPr="00F83D7C">
              <w:rPr>
                <w:rFonts w:ascii="Arial" w:eastAsia="Arial" w:hAnsi="Arial" w:cs="Arial"/>
                <w:sz w:val="22"/>
                <w:szCs w:val="22"/>
              </w:rPr>
              <w:t xml:space="preserve"> funding, Commission for Environmental Cooperation (US, Mexico, Canada);</w:t>
            </w:r>
          </w:p>
        </w:tc>
      </w:tr>
      <w:tr w:rsidR="00895F8C" w14:paraId="22FAC98C" w14:textId="77777777" w:rsidTr="00ED6F85">
        <w:tc>
          <w:tcPr>
            <w:tcW w:w="3119" w:type="dxa"/>
          </w:tcPr>
          <w:p w14:paraId="000000D7" w14:textId="1C2CC823"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Support assessments into the impacts of climate change on basking sharks</w:t>
            </w:r>
            <w:r w:rsidR="00030D64" w:rsidRPr="00F83D7C">
              <w:rPr>
                <w:rFonts w:ascii="Arial" w:eastAsia="Arial" w:hAnsi="Arial" w:cs="Arial"/>
                <w:sz w:val="22"/>
                <w:szCs w:val="22"/>
              </w:rPr>
              <w:t>.</w:t>
            </w:r>
          </w:p>
        </w:tc>
        <w:tc>
          <w:tcPr>
            <w:tcW w:w="2388" w:type="dxa"/>
          </w:tcPr>
          <w:p w14:paraId="000000D9" w14:textId="67DE41FE" w:rsidR="00895F8C" w:rsidRPr="00F83D7C" w:rsidRDefault="00CA7BA5" w:rsidP="007C0B67">
            <w:pPr>
              <w:spacing w:before="40" w:after="40"/>
              <w:rPr>
                <w:rFonts w:ascii="Arial" w:eastAsia="Arial" w:hAnsi="Arial" w:cs="Arial"/>
                <w:sz w:val="22"/>
                <w:szCs w:val="22"/>
              </w:rPr>
            </w:pPr>
            <w:r w:rsidRPr="00F83D7C">
              <w:rPr>
                <w:rFonts w:ascii="Arial" w:eastAsia="Arial" w:hAnsi="Arial" w:cs="Arial"/>
                <w:sz w:val="22"/>
                <w:szCs w:val="22"/>
              </w:rPr>
              <w:t>Fine-scale regional maps of impacts of climate change on basking shark distributions, to supplement large-scale predictions (Sun et al. 2024).</w:t>
            </w:r>
          </w:p>
        </w:tc>
        <w:tc>
          <w:tcPr>
            <w:tcW w:w="1545" w:type="dxa"/>
          </w:tcPr>
          <w:p w14:paraId="000000DA" w14:textId="77777777"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2026-2030</w:t>
            </w:r>
          </w:p>
        </w:tc>
        <w:tc>
          <w:tcPr>
            <w:tcW w:w="1782" w:type="dxa"/>
          </w:tcPr>
          <w:p w14:paraId="000000DB" w14:textId="77777777" w:rsidR="00895F8C" w:rsidRPr="00F83D7C" w:rsidRDefault="00CA7BA5" w:rsidP="0098067C">
            <w:pPr>
              <w:spacing w:before="40" w:after="40"/>
              <w:rPr>
                <w:rFonts w:ascii="Arial" w:eastAsia="Arial" w:hAnsi="Arial" w:cs="Arial"/>
                <w:sz w:val="22"/>
                <w:szCs w:val="22"/>
                <w:lang w:val="en-US"/>
              </w:rPr>
            </w:pPr>
            <w:r w:rsidRPr="016D1677">
              <w:rPr>
                <w:rFonts w:ascii="Arial" w:eastAsia="Arial" w:hAnsi="Arial" w:cs="Arial"/>
                <w:sz w:val="22"/>
                <w:szCs w:val="22"/>
                <w:lang w:val="en-US"/>
              </w:rPr>
              <w:t>NGOs, Researchers (e.g. The Irish Basking Shark Group - North Atlantic Focus)</w:t>
            </w:r>
            <w:r>
              <w:br/>
            </w:r>
          </w:p>
        </w:tc>
        <w:tc>
          <w:tcPr>
            <w:tcW w:w="1798" w:type="dxa"/>
          </w:tcPr>
          <w:p w14:paraId="000000DC" w14:textId="77777777" w:rsidR="00895F8C" w:rsidRPr="00F83D7C" w:rsidRDefault="00CA7BA5" w:rsidP="0098067C">
            <w:pPr>
              <w:spacing w:before="40" w:after="40"/>
              <w:rPr>
                <w:rFonts w:ascii="Arial" w:eastAsia="Arial" w:hAnsi="Arial" w:cs="Arial"/>
                <w:sz w:val="22"/>
                <w:szCs w:val="22"/>
              </w:rPr>
            </w:pPr>
            <w:r w:rsidRPr="00F83D7C">
              <w:rPr>
                <w:rFonts w:ascii="Arial" w:eastAsia="Arial" w:hAnsi="Arial" w:cs="Arial"/>
                <w:sz w:val="22"/>
                <w:szCs w:val="22"/>
              </w:rPr>
              <w:t>Paul M. Angell Foundation Conservation Grant (for research funded in Ireland)</w:t>
            </w:r>
          </w:p>
        </w:tc>
      </w:tr>
    </w:tbl>
    <w:p w14:paraId="000000E2" w14:textId="77777777" w:rsidR="00895F8C" w:rsidRDefault="00895F8C">
      <w:pPr>
        <w:widowControl w:val="0"/>
        <w:spacing w:after="0" w:line="240" w:lineRule="auto"/>
        <w:jc w:val="center"/>
        <w:rPr>
          <w:b/>
          <w:strike/>
        </w:rPr>
      </w:pPr>
    </w:p>
    <w:p w14:paraId="000000E3" w14:textId="77777777" w:rsidR="00895F8C" w:rsidRDefault="00895F8C">
      <w:pPr>
        <w:widowControl w:val="0"/>
        <w:spacing w:before="40" w:after="40" w:line="240" w:lineRule="auto"/>
        <w:jc w:val="both"/>
      </w:pPr>
    </w:p>
    <w:p w14:paraId="000000E4" w14:textId="77777777" w:rsidR="00895F8C" w:rsidRDefault="00895F8C">
      <w:pPr>
        <w:widowControl w:val="0"/>
        <w:spacing w:before="40" w:after="40" w:line="240" w:lineRule="auto"/>
        <w:jc w:val="both"/>
        <w:rPr>
          <w:strike/>
        </w:rPr>
      </w:pPr>
    </w:p>
    <w:p w14:paraId="4951D892" w14:textId="77777777" w:rsidR="007C0B67" w:rsidRDefault="007C0B67">
      <w:pPr>
        <w:widowControl w:val="0"/>
        <w:spacing w:before="40" w:after="40" w:line="240" w:lineRule="auto"/>
        <w:jc w:val="both"/>
        <w:sectPr w:rsidR="007C0B67">
          <w:headerReference w:type="even" r:id="rId29"/>
          <w:headerReference w:type="default" r:id="rId30"/>
          <w:headerReference w:type="first" r:id="rId31"/>
          <w:pgSz w:w="11905" w:h="16837"/>
          <w:pgMar w:top="1440" w:right="1440" w:bottom="1440" w:left="1440" w:header="720" w:footer="720" w:gutter="0"/>
          <w:cols w:space="720"/>
          <w:titlePg/>
        </w:sectPr>
      </w:pPr>
    </w:p>
    <w:p w14:paraId="000000E7" w14:textId="2D49EF69" w:rsidR="00895F8C" w:rsidRDefault="00CA7BA5" w:rsidP="006D3272">
      <w:pPr>
        <w:spacing w:after="0" w:line="240" w:lineRule="auto"/>
        <w:jc w:val="both"/>
        <w:rPr>
          <w:b/>
        </w:rPr>
      </w:pPr>
      <w:r>
        <w:rPr>
          <w:b/>
        </w:rPr>
        <w:lastRenderedPageBreak/>
        <w:t>References:</w:t>
      </w:r>
    </w:p>
    <w:p w14:paraId="000000E8" w14:textId="77777777" w:rsidR="00895F8C" w:rsidRDefault="00CA7BA5" w:rsidP="006D3272">
      <w:pPr>
        <w:spacing w:after="0" w:line="240" w:lineRule="auto"/>
        <w:jc w:val="both"/>
      </w:pPr>
      <w:r>
        <w:t xml:space="preserve"> </w:t>
      </w:r>
    </w:p>
    <w:p w14:paraId="14EBB763" w14:textId="02E64855" w:rsidR="006F1444" w:rsidRDefault="006F1444" w:rsidP="006F1444">
      <w:pPr>
        <w:spacing w:after="80" w:line="240" w:lineRule="auto"/>
        <w:ind w:left="547" w:hanging="547"/>
        <w:jc w:val="both"/>
        <w:rPr>
          <w:sz w:val="20"/>
          <w:szCs w:val="20"/>
        </w:rPr>
      </w:pPr>
      <w:r>
        <w:rPr>
          <w:sz w:val="20"/>
          <w:szCs w:val="20"/>
        </w:rPr>
        <w:t>Berrow, S.D. 1994. Incidental capture of elasmobranchs in bottom set gill net fishery off the south coast of Ireland. Journal of Marine Biological Association United Kingdom 74: 837-847.</w:t>
      </w:r>
    </w:p>
    <w:p w14:paraId="31E71DEB" w14:textId="77777777"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Berrow, S.D. 2008, article </w:t>
      </w:r>
      <w:proofErr w:type="spellStart"/>
      <w:r w:rsidRPr="016D1677">
        <w:rPr>
          <w:sz w:val="20"/>
          <w:szCs w:val="20"/>
          <w:lang w:val="en-US"/>
        </w:rPr>
        <w:t>summarising</w:t>
      </w:r>
      <w:proofErr w:type="spellEnd"/>
      <w:r w:rsidRPr="016D1677">
        <w:rPr>
          <w:sz w:val="20"/>
          <w:szCs w:val="20"/>
          <w:lang w:val="en-US"/>
        </w:rPr>
        <w:t xml:space="preserve"> Irish basking shark research and history. </w:t>
      </w:r>
      <w:hyperlink r:id="rId32">
        <w:r w:rsidRPr="016D1677">
          <w:rPr>
            <w:sz w:val="20"/>
            <w:szCs w:val="20"/>
            <w:u w:val="single"/>
            <w:lang w:val="en-US"/>
          </w:rPr>
          <w:t>http://www.iwdg.ie/article.asp?id=2053</w:t>
        </w:r>
      </w:hyperlink>
    </w:p>
    <w:p w14:paraId="0A7388C1" w14:textId="3BE32D40"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Berrow, S. D. &amp; </w:t>
      </w:r>
      <w:proofErr w:type="spellStart"/>
      <w:r w:rsidRPr="016D1677">
        <w:rPr>
          <w:sz w:val="20"/>
          <w:szCs w:val="20"/>
          <w:lang w:val="en-US"/>
        </w:rPr>
        <w:t>Heardman</w:t>
      </w:r>
      <w:proofErr w:type="spellEnd"/>
      <w:r w:rsidRPr="016D1677">
        <w:rPr>
          <w:sz w:val="20"/>
          <w:szCs w:val="20"/>
          <w:lang w:val="en-US"/>
        </w:rPr>
        <w:t xml:space="preserve">, C. 1994. The Basking Shark </w:t>
      </w:r>
      <w:proofErr w:type="spellStart"/>
      <w:r w:rsidRPr="00A15E82">
        <w:rPr>
          <w:i/>
          <w:iCs/>
          <w:sz w:val="20"/>
          <w:szCs w:val="20"/>
          <w:lang w:val="en-US"/>
        </w:rPr>
        <w:t>Cetorhinus</w:t>
      </w:r>
      <w:proofErr w:type="spellEnd"/>
      <w:r w:rsidRPr="00A15E82">
        <w:rPr>
          <w:i/>
          <w:iCs/>
          <w:sz w:val="20"/>
          <w:szCs w:val="20"/>
          <w:lang w:val="en-US"/>
        </w:rPr>
        <w:t xml:space="preserve"> maximus</w:t>
      </w:r>
      <w:r w:rsidRPr="016D1677">
        <w:rPr>
          <w:sz w:val="20"/>
          <w:szCs w:val="20"/>
          <w:lang w:val="en-US"/>
        </w:rPr>
        <w:t xml:space="preserve"> (</w:t>
      </w:r>
      <w:proofErr w:type="spellStart"/>
      <w:r w:rsidRPr="016D1677">
        <w:rPr>
          <w:sz w:val="20"/>
          <w:szCs w:val="20"/>
          <w:lang w:val="en-US"/>
        </w:rPr>
        <w:t>Gunnerus</w:t>
      </w:r>
      <w:proofErr w:type="spellEnd"/>
      <w:r w:rsidRPr="016D1677">
        <w:rPr>
          <w:sz w:val="20"/>
          <w:szCs w:val="20"/>
          <w:lang w:val="en-US"/>
        </w:rPr>
        <w:t xml:space="preserve">) in Irish waters: patterns of distribution and abundance. Biology &amp; Environment. Proceeding of the Royal Irish Academy B 94(2): 101-107. </w:t>
      </w:r>
    </w:p>
    <w:p w14:paraId="0D52196D" w14:textId="17AE84DE" w:rsidR="006F1444" w:rsidRDefault="006F1444" w:rsidP="006F1444">
      <w:pPr>
        <w:spacing w:after="80" w:line="240" w:lineRule="auto"/>
        <w:ind w:left="547" w:hanging="547"/>
        <w:jc w:val="both"/>
        <w:rPr>
          <w:sz w:val="20"/>
          <w:szCs w:val="20"/>
        </w:rPr>
      </w:pPr>
      <w:r w:rsidRPr="00A15E82">
        <w:rPr>
          <w:sz w:val="20"/>
        </w:rPr>
        <w:t xml:space="preserve">Chapple, T. K., Cade, D. E., </w:t>
      </w:r>
      <w:proofErr w:type="spellStart"/>
      <w:r w:rsidRPr="00A15E82">
        <w:rPr>
          <w:sz w:val="20"/>
        </w:rPr>
        <w:t>Goldbogen</w:t>
      </w:r>
      <w:proofErr w:type="spellEnd"/>
      <w:r w:rsidRPr="00A15E82">
        <w:rPr>
          <w:sz w:val="20"/>
        </w:rPr>
        <w:t>, J., Massett, N., Payne, N., &amp; McInturf, A. G. 2024</w:t>
      </w:r>
      <w:r>
        <w:rPr>
          <w:sz w:val="20"/>
          <w:szCs w:val="20"/>
        </w:rPr>
        <w:t>.</w:t>
      </w:r>
      <w:r w:rsidRPr="00A15E82">
        <w:rPr>
          <w:sz w:val="20"/>
        </w:rPr>
        <w:t xml:space="preserve"> </w:t>
      </w:r>
      <w:r>
        <w:rPr>
          <w:sz w:val="20"/>
          <w:szCs w:val="20"/>
        </w:rPr>
        <w:t xml:space="preserve">Behavioral response of megafauna to boat collision measured via animal-borne camera and IMU. Frontiers in Marine Science, 11. </w:t>
      </w:r>
      <w:hyperlink r:id="rId33">
        <w:r>
          <w:rPr>
            <w:sz w:val="20"/>
            <w:szCs w:val="20"/>
            <w:u w:val="single"/>
          </w:rPr>
          <w:t>https://doi.org/10.3389/fmars.2024.1430961</w:t>
        </w:r>
      </w:hyperlink>
    </w:p>
    <w:p w14:paraId="21A61EC0" w14:textId="77777777" w:rsidR="006F1444" w:rsidRDefault="006F1444" w:rsidP="006F1444">
      <w:pPr>
        <w:spacing w:after="80" w:line="240" w:lineRule="auto"/>
        <w:ind w:left="547" w:hanging="547"/>
        <w:jc w:val="both"/>
        <w:rPr>
          <w:sz w:val="20"/>
          <w:szCs w:val="20"/>
        </w:rPr>
      </w:pPr>
      <w:r>
        <w:rPr>
          <w:sz w:val="20"/>
          <w:szCs w:val="20"/>
        </w:rPr>
        <w:t xml:space="preserve">CSAS (Canadian Science Advisory Secretariat) 2008. Status of Basking Sharks in Atlantic Canada, Science Advisory Report 2008/036. </w:t>
      </w:r>
    </w:p>
    <w:p w14:paraId="7CF66F68" w14:textId="338B1ECC" w:rsidR="006F1444" w:rsidRDefault="006F1444" w:rsidP="006F1444">
      <w:pPr>
        <w:spacing w:after="80" w:line="240" w:lineRule="auto"/>
        <w:ind w:left="547" w:hanging="547"/>
        <w:jc w:val="both"/>
      </w:pPr>
      <w:r w:rsidRPr="00A15E82">
        <w:rPr>
          <w:sz w:val="20"/>
        </w:rPr>
        <w:t>Crowe, L. M., O’Brien, O., Curtis, T. H., Leiter, S. M., Kenney, R. D., Duley, P., &amp; Kraus, S. D. 2018</w:t>
      </w:r>
      <w:r>
        <w:rPr>
          <w:sz w:val="20"/>
          <w:szCs w:val="20"/>
        </w:rPr>
        <w:t>.</w:t>
      </w:r>
      <w:r w:rsidRPr="00A15E82">
        <w:rPr>
          <w:sz w:val="20"/>
        </w:rPr>
        <w:t xml:space="preserve"> </w:t>
      </w:r>
      <w:r>
        <w:rPr>
          <w:sz w:val="20"/>
          <w:szCs w:val="20"/>
        </w:rPr>
        <w:t xml:space="preserve">Characterization of large basking shark </w:t>
      </w:r>
      <w:proofErr w:type="spellStart"/>
      <w:r w:rsidRPr="00A15E82">
        <w:rPr>
          <w:i/>
          <w:sz w:val="20"/>
        </w:rPr>
        <w:t>Cetorhinus</w:t>
      </w:r>
      <w:proofErr w:type="spellEnd"/>
      <w:r w:rsidRPr="00A15E82">
        <w:rPr>
          <w:i/>
          <w:sz w:val="20"/>
        </w:rPr>
        <w:t xml:space="preserve"> maximus</w:t>
      </w:r>
      <w:r>
        <w:rPr>
          <w:sz w:val="20"/>
          <w:szCs w:val="20"/>
        </w:rPr>
        <w:t xml:space="preserve"> aggregations in the western North Atlantic Ocean. Journal of Fish Biology, 92(5), 1371–1384. </w:t>
      </w:r>
    </w:p>
    <w:p w14:paraId="151CE9D0" w14:textId="2B8118E3"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Dewar, H., Wilson, S. G., Hyde, J. R., Snodgrass, O. E., Leising, A., Lam, C. H., Domokos, R., Wraith, J. A., Bograd, S. J., Van </w:t>
      </w:r>
      <w:proofErr w:type="spellStart"/>
      <w:r w:rsidRPr="016D1677">
        <w:rPr>
          <w:sz w:val="20"/>
          <w:szCs w:val="20"/>
          <w:lang w:val="en-US"/>
        </w:rPr>
        <w:t>Sommeran</w:t>
      </w:r>
      <w:proofErr w:type="spellEnd"/>
      <w:r w:rsidRPr="016D1677">
        <w:rPr>
          <w:sz w:val="20"/>
          <w:szCs w:val="20"/>
          <w:lang w:val="en-US"/>
        </w:rPr>
        <w:t>, S. R., &amp; Kohin, S. 2018. Basking Shark (</w:t>
      </w:r>
      <w:proofErr w:type="spellStart"/>
      <w:r w:rsidRPr="00A15E82">
        <w:rPr>
          <w:i/>
          <w:iCs/>
          <w:sz w:val="20"/>
          <w:szCs w:val="20"/>
          <w:lang w:val="en-US"/>
        </w:rPr>
        <w:t>Cetorhinus</w:t>
      </w:r>
      <w:proofErr w:type="spellEnd"/>
      <w:r w:rsidRPr="00A15E82">
        <w:rPr>
          <w:i/>
          <w:iCs/>
          <w:sz w:val="20"/>
          <w:szCs w:val="20"/>
          <w:lang w:val="en-US"/>
        </w:rPr>
        <w:t xml:space="preserve"> maximus</w:t>
      </w:r>
      <w:r w:rsidRPr="016D1677">
        <w:rPr>
          <w:sz w:val="20"/>
          <w:szCs w:val="20"/>
          <w:lang w:val="en-US"/>
        </w:rPr>
        <w:t xml:space="preserve">) Movements in the Eastern North Pacific Determined Using Satellite Telemetry. Frontiers in Marine Science, 5. </w:t>
      </w:r>
    </w:p>
    <w:p w14:paraId="11427BF3" w14:textId="12A48DD7" w:rsidR="006F1444" w:rsidRDefault="006F1444" w:rsidP="006F1444">
      <w:pPr>
        <w:spacing w:after="80" w:line="240" w:lineRule="auto"/>
        <w:ind w:left="547" w:hanging="547"/>
        <w:jc w:val="both"/>
        <w:rPr>
          <w:sz w:val="20"/>
          <w:szCs w:val="20"/>
        </w:rPr>
      </w:pPr>
      <w:r>
        <w:rPr>
          <w:sz w:val="20"/>
          <w:szCs w:val="20"/>
        </w:rPr>
        <w:t xml:space="preserve">Doherty, P. D., Baxter, J. M., Gell, F. R., Godley, B. J., Graham, R. T., Hall, G., ... &amp; Speedie, C. 2017. Long-term satellite tracking reveals variable seasonal migration strategies </w:t>
      </w:r>
      <w:proofErr w:type="gramStart"/>
      <w:r>
        <w:rPr>
          <w:sz w:val="20"/>
          <w:szCs w:val="20"/>
        </w:rPr>
        <w:t>of</w:t>
      </w:r>
      <w:proofErr w:type="gramEnd"/>
      <w:r>
        <w:rPr>
          <w:sz w:val="20"/>
          <w:szCs w:val="20"/>
        </w:rPr>
        <w:t xml:space="preserve"> basking sharks in the north-east Atlantic. Scientific Reports 7: 42837.</w:t>
      </w:r>
    </w:p>
    <w:p w14:paraId="3E99D346" w14:textId="4DE22E9F"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Gore, </w:t>
      </w:r>
      <w:proofErr w:type="spellStart"/>
      <w:r w:rsidRPr="016D1677">
        <w:rPr>
          <w:sz w:val="20"/>
          <w:szCs w:val="20"/>
          <w:lang w:val="en-US"/>
        </w:rPr>
        <w:t>Mauvis</w:t>
      </w:r>
      <w:proofErr w:type="spellEnd"/>
      <w:r w:rsidRPr="016D1677">
        <w:rPr>
          <w:sz w:val="20"/>
          <w:szCs w:val="20"/>
          <w:lang w:val="en-US"/>
        </w:rPr>
        <w:t xml:space="preserve"> A., David Rowat, Jackie Hall, Fiona R. Gell and Rupert F. Ormond, 2008. Transatlantic migration and deep mid ocean diving by basking shark. Biology Letters 4(4): 395-398. </w:t>
      </w:r>
    </w:p>
    <w:p w14:paraId="2E4AEE89" w14:textId="64ED55C1" w:rsidR="006F1444" w:rsidRPr="00A15E82" w:rsidRDefault="006F1444" w:rsidP="006F1444">
      <w:pPr>
        <w:spacing w:after="80" w:line="240" w:lineRule="auto"/>
        <w:ind w:left="547" w:hanging="547"/>
        <w:jc w:val="both"/>
        <w:rPr>
          <w:sz w:val="20"/>
        </w:rPr>
      </w:pPr>
      <w:r>
        <w:rPr>
          <w:sz w:val="20"/>
          <w:szCs w:val="20"/>
        </w:rPr>
        <w:t xml:space="preserve">Harvey-Clark, C. J., Stobo, W. T., Helle, E., &amp; Mattson, M. (1999). Putative Mating Behavior in Basking Sharks off the Nova Scotia Coast. </w:t>
      </w:r>
      <w:proofErr w:type="spellStart"/>
      <w:r w:rsidRPr="00A15E82">
        <w:rPr>
          <w:sz w:val="20"/>
        </w:rPr>
        <w:t>Copeia</w:t>
      </w:r>
      <w:proofErr w:type="spellEnd"/>
      <w:r w:rsidRPr="00A15E82">
        <w:rPr>
          <w:sz w:val="20"/>
        </w:rPr>
        <w:t>, 1999(3</w:t>
      </w:r>
      <w:r>
        <w:rPr>
          <w:sz w:val="20"/>
          <w:szCs w:val="20"/>
        </w:rPr>
        <w:t xml:space="preserve">):780. </w:t>
      </w:r>
    </w:p>
    <w:p w14:paraId="0BADC9E6" w14:textId="0929B604" w:rsidR="006F1444" w:rsidRDefault="006F1444" w:rsidP="006F1444">
      <w:pPr>
        <w:spacing w:after="80" w:line="240" w:lineRule="auto"/>
        <w:ind w:left="547" w:hanging="547"/>
        <w:jc w:val="both"/>
        <w:rPr>
          <w:sz w:val="20"/>
          <w:szCs w:val="20"/>
        </w:rPr>
      </w:pPr>
      <w:r w:rsidRPr="00A15E82">
        <w:rPr>
          <w:sz w:val="20"/>
        </w:rPr>
        <w:t xml:space="preserve"> Hernandez, </w:t>
      </w:r>
      <w:r>
        <w:rPr>
          <w:sz w:val="20"/>
          <w:szCs w:val="20"/>
        </w:rPr>
        <w:t>S.,</w:t>
      </w:r>
      <w:r w:rsidRPr="00A15E82">
        <w:rPr>
          <w:sz w:val="20"/>
        </w:rPr>
        <w:t xml:space="preserve"> </w:t>
      </w:r>
      <w:proofErr w:type="spellStart"/>
      <w:r w:rsidRPr="00A15E82">
        <w:rPr>
          <w:sz w:val="20"/>
        </w:rPr>
        <w:t>Vögler</w:t>
      </w:r>
      <w:proofErr w:type="spellEnd"/>
      <w:r w:rsidRPr="00A15E82">
        <w:rPr>
          <w:sz w:val="20"/>
        </w:rPr>
        <w:t xml:space="preserve"> Santos, </w:t>
      </w:r>
      <w:r>
        <w:rPr>
          <w:sz w:val="20"/>
          <w:szCs w:val="20"/>
        </w:rPr>
        <w:t>R.,</w:t>
      </w:r>
      <w:r w:rsidRPr="00A15E82">
        <w:rPr>
          <w:sz w:val="20"/>
        </w:rPr>
        <w:t xml:space="preserve"> Bustamante, </w:t>
      </w:r>
      <w:r>
        <w:rPr>
          <w:sz w:val="20"/>
          <w:szCs w:val="20"/>
        </w:rPr>
        <w:t>C., and</w:t>
      </w:r>
      <w:r w:rsidRPr="00A15E82">
        <w:rPr>
          <w:sz w:val="20"/>
        </w:rPr>
        <w:t xml:space="preserve"> Lamilla, </w:t>
      </w:r>
      <w:r>
        <w:rPr>
          <w:sz w:val="20"/>
          <w:szCs w:val="20"/>
        </w:rPr>
        <w:t>J. 2011. Review of the occurrence and distribution of the basking shark (</w:t>
      </w:r>
      <w:proofErr w:type="spellStart"/>
      <w:r w:rsidRPr="00A15E82">
        <w:rPr>
          <w:i/>
          <w:sz w:val="20"/>
        </w:rPr>
        <w:t>Cetorhinus</w:t>
      </w:r>
      <w:proofErr w:type="spellEnd"/>
      <w:r w:rsidRPr="00A15E82">
        <w:rPr>
          <w:i/>
          <w:sz w:val="20"/>
        </w:rPr>
        <w:t xml:space="preserve"> maximus</w:t>
      </w:r>
      <w:r>
        <w:rPr>
          <w:sz w:val="20"/>
          <w:szCs w:val="20"/>
        </w:rPr>
        <w:t xml:space="preserve">) in Chilean waters. Marine Biodiversity Records 3: e67.   </w:t>
      </w:r>
    </w:p>
    <w:p w14:paraId="25274503" w14:textId="20385EF1" w:rsidR="006F1444" w:rsidRDefault="006F1444" w:rsidP="006F1444">
      <w:pPr>
        <w:spacing w:after="80" w:line="240" w:lineRule="auto"/>
        <w:ind w:left="547" w:hanging="547"/>
        <w:jc w:val="both"/>
        <w:rPr>
          <w:sz w:val="20"/>
          <w:szCs w:val="20"/>
        </w:rPr>
      </w:pPr>
      <w:r>
        <w:rPr>
          <w:sz w:val="20"/>
          <w:szCs w:val="20"/>
        </w:rPr>
        <w:t xml:space="preserve">ICES WGEF Report 2008. Basking Shark in the Northeast Atlantic (ICES areas I-XIV). Ch 7. </w:t>
      </w:r>
    </w:p>
    <w:p w14:paraId="6E8F505D" w14:textId="77777777" w:rsidR="006F1444" w:rsidRDefault="006F1444" w:rsidP="006F1444">
      <w:pPr>
        <w:spacing w:after="80" w:line="240" w:lineRule="auto"/>
        <w:ind w:left="547" w:hanging="547"/>
        <w:jc w:val="both"/>
        <w:rPr>
          <w:sz w:val="20"/>
          <w:szCs w:val="20"/>
        </w:rPr>
      </w:pPr>
      <w:r>
        <w:rPr>
          <w:sz w:val="20"/>
          <w:szCs w:val="20"/>
        </w:rPr>
        <w:t>ICES, 2005. Report of the Working Group on Elasmobranch Fishes ICES, CM 2005/ACFM:03.</w:t>
      </w:r>
    </w:p>
    <w:p w14:paraId="3F87249B" w14:textId="10701466"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Johnston, E. M., Mayo, P. A., Mensink, P. J., </w:t>
      </w:r>
      <w:proofErr w:type="spellStart"/>
      <w:r w:rsidRPr="016D1677">
        <w:rPr>
          <w:sz w:val="20"/>
          <w:szCs w:val="20"/>
          <w:lang w:val="en-US"/>
        </w:rPr>
        <w:t>Savetsky</w:t>
      </w:r>
      <w:proofErr w:type="spellEnd"/>
      <w:r w:rsidRPr="016D1677">
        <w:rPr>
          <w:sz w:val="20"/>
          <w:szCs w:val="20"/>
          <w:lang w:val="en-US"/>
        </w:rPr>
        <w:t xml:space="preserve">, E., &amp; Houghton, J. D. R. 2019. Serendipitous re-sighting of a basking shark </w:t>
      </w:r>
      <w:proofErr w:type="spellStart"/>
      <w:r w:rsidRPr="00A15E82">
        <w:rPr>
          <w:i/>
          <w:iCs/>
          <w:sz w:val="20"/>
          <w:szCs w:val="20"/>
          <w:lang w:val="en-US"/>
        </w:rPr>
        <w:t>Cetorhinus</w:t>
      </w:r>
      <w:proofErr w:type="spellEnd"/>
      <w:r w:rsidRPr="00A15E82">
        <w:rPr>
          <w:i/>
          <w:iCs/>
          <w:sz w:val="20"/>
          <w:szCs w:val="20"/>
          <w:lang w:val="en-US"/>
        </w:rPr>
        <w:t xml:space="preserve"> maximus</w:t>
      </w:r>
      <w:r w:rsidRPr="016D1677">
        <w:rPr>
          <w:sz w:val="20"/>
          <w:szCs w:val="20"/>
          <w:lang w:val="en-US"/>
        </w:rPr>
        <w:t xml:space="preserve"> reveals inter-annual connectivity between American and European coastal hotspots. Journal of Fish Biology 95(6): 1530–1534.</w:t>
      </w:r>
    </w:p>
    <w:p w14:paraId="3E942C6B" w14:textId="36CB5895" w:rsidR="006F1444" w:rsidRDefault="006F1444" w:rsidP="006F1444">
      <w:pPr>
        <w:spacing w:after="80" w:line="240" w:lineRule="auto"/>
        <w:ind w:left="547" w:hanging="547"/>
        <w:jc w:val="both"/>
        <w:rPr>
          <w:sz w:val="20"/>
          <w:szCs w:val="20"/>
        </w:rPr>
      </w:pPr>
      <w:r>
        <w:rPr>
          <w:sz w:val="20"/>
          <w:szCs w:val="20"/>
        </w:rPr>
        <w:t>Kelly, C., Glegg, G. A., &amp; Speedie, C. D. 2004. Management of marine wildlife disturbance. Ocean &amp; Coastal Management, 47(1-2):1-19.</w:t>
      </w:r>
    </w:p>
    <w:p w14:paraId="5578E41B" w14:textId="77777777" w:rsidR="006F1444" w:rsidRDefault="006F1444" w:rsidP="016D1677">
      <w:pPr>
        <w:spacing w:after="80" w:line="240" w:lineRule="auto"/>
        <w:ind w:left="547" w:hanging="547"/>
        <w:jc w:val="both"/>
        <w:rPr>
          <w:sz w:val="20"/>
          <w:szCs w:val="20"/>
          <w:lang w:val="en-US"/>
        </w:rPr>
      </w:pPr>
      <w:proofErr w:type="spellStart"/>
      <w:r w:rsidRPr="016D1677">
        <w:rPr>
          <w:sz w:val="20"/>
          <w:szCs w:val="20"/>
          <w:lang w:val="en-US"/>
        </w:rPr>
        <w:t>Kunzlik</w:t>
      </w:r>
      <w:proofErr w:type="spellEnd"/>
      <w:r w:rsidRPr="016D1677">
        <w:rPr>
          <w:sz w:val="20"/>
          <w:szCs w:val="20"/>
          <w:lang w:val="en-US"/>
        </w:rPr>
        <w:t xml:space="preserve"> P.A. 1988. The Basking Shark, Scottish Fisheries Information Pamphlet Number 14, Dept. of Agriculture and Fisheries Scotland.</w:t>
      </w:r>
    </w:p>
    <w:p w14:paraId="19D3B47B" w14:textId="7DD1668E"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Lack M. and G. Sant. 2008. Illegal, unreported and unregulated shark catch: a review of current knowledge and action. Dept. of Environment, Water, Heritage and the Arts and TRAFFIC, Canberra. </w:t>
      </w:r>
    </w:p>
    <w:p w14:paraId="69BF8FE6" w14:textId="77777777" w:rsidR="006F1444" w:rsidRDefault="006F1444" w:rsidP="006F1444">
      <w:pPr>
        <w:spacing w:after="80" w:line="240" w:lineRule="auto"/>
        <w:ind w:left="547" w:hanging="547"/>
        <w:jc w:val="both"/>
        <w:rPr>
          <w:sz w:val="20"/>
          <w:szCs w:val="20"/>
        </w:rPr>
      </w:pPr>
      <w:r>
        <w:rPr>
          <w:sz w:val="20"/>
          <w:szCs w:val="20"/>
        </w:rPr>
        <w:t>Lawson, Julia &amp; Fordham, Sonja. (2018). Sharks Ahead: Realizing the Potential of the Convention on Migratory Species to Conserve Elasmobranchs.</w:t>
      </w:r>
    </w:p>
    <w:p w14:paraId="750053C0" w14:textId="540E30FF" w:rsidR="006F1444" w:rsidRDefault="006F1444" w:rsidP="006F1444">
      <w:pPr>
        <w:spacing w:after="80" w:line="240" w:lineRule="auto"/>
        <w:ind w:left="547" w:hanging="547"/>
        <w:jc w:val="both"/>
        <w:rPr>
          <w:sz w:val="20"/>
          <w:szCs w:val="20"/>
        </w:rPr>
      </w:pPr>
      <w:r w:rsidRPr="002A1C79">
        <w:rPr>
          <w:sz w:val="20"/>
          <w:lang w:val="it-IT"/>
        </w:rPr>
        <w:t xml:space="preserve">Lucifora, L. O., Barbini, S. A., Di </w:t>
      </w:r>
      <w:proofErr w:type="spellStart"/>
      <w:r w:rsidRPr="002A1C79">
        <w:rPr>
          <w:sz w:val="20"/>
          <w:lang w:val="it-IT"/>
        </w:rPr>
        <w:t>Giácomo</w:t>
      </w:r>
      <w:proofErr w:type="spellEnd"/>
      <w:r w:rsidRPr="002A1C79">
        <w:rPr>
          <w:sz w:val="20"/>
          <w:lang w:val="it-IT"/>
        </w:rPr>
        <w:t xml:space="preserve">, E. E., </w:t>
      </w:r>
      <w:proofErr w:type="spellStart"/>
      <w:r w:rsidRPr="002A1C79">
        <w:rPr>
          <w:sz w:val="20"/>
          <w:lang w:val="it-IT"/>
        </w:rPr>
        <w:t>Waessle</w:t>
      </w:r>
      <w:proofErr w:type="spellEnd"/>
      <w:r w:rsidRPr="002A1C79">
        <w:rPr>
          <w:sz w:val="20"/>
          <w:lang w:val="it-IT"/>
        </w:rPr>
        <w:t xml:space="preserve">, J. A., &amp; Figueroa, D. E. </w:t>
      </w:r>
      <w:r w:rsidRPr="00A15E82">
        <w:rPr>
          <w:sz w:val="20"/>
          <w:lang w:val="it-IT"/>
        </w:rPr>
        <w:t>2015</w:t>
      </w:r>
      <w:r w:rsidRPr="00A15E82">
        <w:rPr>
          <w:sz w:val="20"/>
          <w:szCs w:val="20"/>
          <w:lang w:val="it-IT"/>
        </w:rPr>
        <w:t>.</w:t>
      </w:r>
      <w:r w:rsidRPr="00A15E82">
        <w:rPr>
          <w:sz w:val="20"/>
          <w:lang w:val="it-IT"/>
        </w:rPr>
        <w:t xml:space="preserve"> </w:t>
      </w:r>
      <w:r>
        <w:rPr>
          <w:sz w:val="20"/>
          <w:szCs w:val="20"/>
        </w:rPr>
        <w:t xml:space="preserve">Estimating the geographic range of a threatened shark in a data-poor region: </w:t>
      </w:r>
      <w:proofErr w:type="spellStart"/>
      <w:r w:rsidRPr="00A15E82">
        <w:rPr>
          <w:i/>
          <w:sz w:val="20"/>
        </w:rPr>
        <w:t>Cetorhinus</w:t>
      </w:r>
      <w:proofErr w:type="spellEnd"/>
      <w:r w:rsidRPr="00A15E82">
        <w:rPr>
          <w:i/>
          <w:sz w:val="20"/>
        </w:rPr>
        <w:t xml:space="preserve"> maximus</w:t>
      </w:r>
      <w:r>
        <w:rPr>
          <w:sz w:val="20"/>
          <w:szCs w:val="20"/>
        </w:rPr>
        <w:t xml:space="preserve"> in the South Atlantic Ocean. Current Zoology, 61(5: 811–826. </w:t>
      </w:r>
    </w:p>
    <w:p w14:paraId="2899EDDA" w14:textId="77777777"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Magnussen, J. E., </w:t>
      </w:r>
      <w:proofErr w:type="spellStart"/>
      <w:r w:rsidRPr="016D1677">
        <w:rPr>
          <w:sz w:val="20"/>
          <w:szCs w:val="20"/>
          <w:lang w:val="en-US"/>
        </w:rPr>
        <w:t>Pikitch</w:t>
      </w:r>
      <w:proofErr w:type="spellEnd"/>
      <w:r w:rsidRPr="016D1677">
        <w:rPr>
          <w:sz w:val="20"/>
          <w:szCs w:val="20"/>
          <w:lang w:val="en-US"/>
        </w:rPr>
        <w:t xml:space="preserve">, E. K., Clarke, S. C., Nicholson, O., Hoelzel, A. R., Shivji. M. S. 2007. Genetic tracking of basking shark products in international trade. Animal Conservation 10(2): 199-207. </w:t>
      </w:r>
    </w:p>
    <w:p w14:paraId="34469CD6" w14:textId="50873E98"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Martin R.A. and Harvey-Clark ,2008, Draft Background Document for </w:t>
      </w:r>
      <w:proofErr w:type="spellStart"/>
      <w:r w:rsidRPr="00A15E82">
        <w:rPr>
          <w:i/>
          <w:iCs/>
          <w:sz w:val="20"/>
          <w:szCs w:val="20"/>
          <w:lang w:val="en-US"/>
        </w:rPr>
        <w:t>Cetorhinus</w:t>
      </w:r>
      <w:proofErr w:type="spellEnd"/>
      <w:r w:rsidRPr="00A15E82">
        <w:rPr>
          <w:i/>
          <w:iCs/>
          <w:sz w:val="20"/>
          <w:szCs w:val="20"/>
          <w:lang w:val="en-US"/>
        </w:rPr>
        <w:t xml:space="preserve"> maximus</w:t>
      </w:r>
      <w:r w:rsidRPr="016D1677">
        <w:rPr>
          <w:sz w:val="20"/>
          <w:szCs w:val="20"/>
          <w:lang w:val="en-US"/>
        </w:rPr>
        <w:t xml:space="preserve"> (Basking Shark) Marine Protected Areas Species and Habitats (MASH) working </w:t>
      </w:r>
      <w:proofErr w:type="spellStart"/>
      <w:r w:rsidRPr="016D1677">
        <w:rPr>
          <w:sz w:val="20"/>
          <w:szCs w:val="20"/>
          <w:lang w:val="en-US"/>
        </w:rPr>
        <w:t>Group.YEAR</w:t>
      </w:r>
      <w:proofErr w:type="spellEnd"/>
      <w:r w:rsidRPr="016D1677">
        <w:rPr>
          <w:sz w:val="20"/>
          <w:szCs w:val="20"/>
          <w:lang w:val="en-US"/>
        </w:rPr>
        <w:t>. OSPAR Convention for the Protection of the Marine Environment. MASH 08/4/1 Add.15-E</w:t>
      </w:r>
    </w:p>
    <w:p w14:paraId="13FB9303" w14:textId="15DEDE61" w:rsidR="006F1444" w:rsidRDefault="006F1444" w:rsidP="016D1677">
      <w:pPr>
        <w:spacing w:after="80" w:line="240" w:lineRule="auto"/>
        <w:ind w:left="547" w:hanging="547"/>
        <w:jc w:val="both"/>
        <w:rPr>
          <w:sz w:val="20"/>
          <w:szCs w:val="20"/>
          <w:lang w:val="en-US"/>
        </w:rPr>
      </w:pPr>
      <w:r w:rsidRPr="00A15E82">
        <w:rPr>
          <w:sz w:val="20"/>
          <w:szCs w:val="20"/>
          <w:lang w:val="en-US"/>
        </w:rPr>
        <w:lastRenderedPageBreak/>
        <w:t xml:space="preserve">McInturf, A. G., </w:t>
      </w:r>
      <w:proofErr w:type="spellStart"/>
      <w:r w:rsidRPr="00A15E82">
        <w:rPr>
          <w:sz w:val="20"/>
          <w:szCs w:val="20"/>
          <w:lang w:val="en-US"/>
        </w:rPr>
        <w:t>Muhling</w:t>
      </w:r>
      <w:proofErr w:type="spellEnd"/>
      <w:r w:rsidRPr="00A15E82">
        <w:rPr>
          <w:sz w:val="20"/>
          <w:szCs w:val="20"/>
          <w:lang w:val="en-US"/>
        </w:rPr>
        <w:t xml:space="preserve">, B., Bizzarro, J. J., Fangue, N. A., Ebert, D. A., Caillaud, D., &amp; Dewar, H. </w:t>
      </w:r>
      <w:r w:rsidRPr="016D1677">
        <w:rPr>
          <w:sz w:val="20"/>
          <w:szCs w:val="20"/>
          <w:lang w:val="en-US"/>
        </w:rPr>
        <w:t>2022. Spatial Distribution, Temporal Changes, and Knowledge Gaps in Basking Shark (</w:t>
      </w:r>
      <w:proofErr w:type="spellStart"/>
      <w:r w:rsidRPr="00A15E82">
        <w:rPr>
          <w:i/>
          <w:iCs/>
          <w:sz w:val="20"/>
          <w:szCs w:val="20"/>
          <w:lang w:val="en-US"/>
        </w:rPr>
        <w:t>Cetorhinus</w:t>
      </w:r>
      <w:proofErr w:type="spellEnd"/>
      <w:r w:rsidRPr="00A15E82">
        <w:rPr>
          <w:i/>
          <w:iCs/>
          <w:sz w:val="20"/>
          <w:szCs w:val="20"/>
          <w:lang w:val="en-US"/>
        </w:rPr>
        <w:t xml:space="preserve"> maximus</w:t>
      </w:r>
      <w:r w:rsidRPr="016D1677">
        <w:rPr>
          <w:sz w:val="20"/>
          <w:szCs w:val="20"/>
          <w:lang w:val="en-US"/>
        </w:rPr>
        <w:t xml:space="preserve">) Sightings in the California Current Ecosystem. Frontiers in Marine Science 9. </w:t>
      </w:r>
    </w:p>
    <w:p w14:paraId="3543A8B1" w14:textId="2205F30D" w:rsidR="006F1444" w:rsidRDefault="006F1444" w:rsidP="006F1444">
      <w:pPr>
        <w:spacing w:after="80" w:line="240" w:lineRule="auto"/>
        <w:ind w:left="547" w:hanging="547"/>
        <w:jc w:val="both"/>
        <w:rPr>
          <w:sz w:val="20"/>
          <w:szCs w:val="20"/>
        </w:rPr>
      </w:pPr>
      <w:r>
        <w:rPr>
          <w:sz w:val="20"/>
          <w:szCs w:val="20"/>
        </w:rPr>
        <w:t>Sims, D.W. 2000. Can threshold foraging responses of basking sharks be used to estimate their metabolic rate? Marine ecology progress series 200: 289-296.</w:t>
      </w:r>
    </w:p>
    <w:p w14:paraId="7FAB5687" w14:textId="77777777" w:rsidR="006F1444" w:rsidRDefault="006F1444" w:rsidP="006F1444">
      <w:pPr>
        <w:spacing w:after="80" w:line="240" w:lineRule="auto"/>
        <w:ind w:left="547" w:hanging="547"/>
        <w:jc w:val="both"/>
        <w:rPr>
          <w:sz w:val="20"/>
          <w:szCs w:val="20"/>
        </w:rPr>
      </w:pPr>
      <w:r>
        <w:rPr>
          <w:sz w:val="20"/>
          <w:szCs w:val="20"/>
        </w:rPr>
        <w:t xml:space="preserve">Sims D.W., E.J. Southall, J.D. Metcalfe, M.G. Pawson, 2005. Basking Shark Population Assessment, Final report for Global Wildlife Division of DEFRA. </w:t>
      </w:r>
    </w:p>
    <w:p w14:paraId="6B237D24" w14:textId="0653D5BA"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Sims, D.W., Emily J. Southall, Victoria A. Quayle and Adrian M. Fox, 2000. Annual social </w:t>
      </w:r>
      <w:proofErr w:type="spellStart"/>
      <w:r w:rsidRPr="016D1677">
        <w:rPr>
          <w:sz w:val="20"/>
          <w:szCs w:val="20"/>
          <w:lang w:val="en-US"/>
        </w:rPr>
        <w:t>behaviour</w:t>
      </w:r>
      <w:proofErr w:type="spellEnd"/>
      <w:r w:rsidRPr="016D1677">
        <w:rPr>
          <w:sz w:val="20"/>
          <w:szCs w:val="20"/>
          <w:lang w:val="en-US"/>
        </w:rPr>
        <w:t xml:space="preserve"> of basking sharks associated with coastal front areas. Procedures of the Royal Society London B 267: 1897-1904.</w:t>
      </w:r>
    </w:p>
    <w:p w14:paraId="4B84B0E8" w14:textId="44B16D8B" w:rsidR="006F1444" w:rsidRDefault="006F1444" w:rsidP="016D1677">
      <w:pPr>
        <w:spacing w:after="80" w:line="240" w:lineRule="auto"/>
        <w:ind w:left="547" w:hanging="547"/>
        <w:jc w:val="both"/>
        <w:rPr>
          <w:sz w:val="20"/>
          <w:szCs w:val="20"/>
          <w:lang w:val="en-US"/>
        </w:rPr>
      </w:pPr>
      <w:r w:rsidRPr="016D1677">
        <w:rPr>
          <w:sz w:val="20"/>
          <w:szCs w:val="20"/>
          <w:lang w:val="en-US"/>
        </w:rPr>
        <w:t>Sims, D. W. &amp; Reid, P. C. 2002. Congruent trends in long-term zooplankton decline in the north-east Atlantic and Basking Shark (</w:t>
      </w:r>
      <w:proofErr w:type="spellStart"/>
      <w:r w:rsidRPr="00A15E82">
        <w:rPr>
          <w:i/>
          <w:iCs/>
          <w:sz w:val="20"/>
          <w:szCs w:val="20"/>
          <w:lang w:val="en-US"/>
        </w:rPr>
        <w:t>Cetorhinus</w:t>
      </w:r>
      <w:proofErr w:type="spellEnd"/>
      <w:r w:rsidRPr="00A15E82">
        <w:rPr>
          <w:i/>
          <w:iCs/>
          <w:sz w:val="20"/>
          <w:szCs w:val="20"/>
          <w:lang w:val="en-US"/>
        </w:rPr>
        <w:t xml:space="preserve"> maximus</w:t>
      </w:r>
      <w:r w:rsidRPr="016D1677">
        <w:rPr>
          <w:sz w:val="20"/>
          <w:szCs w:val="20"/>
          <w:lang w:val="en-US"/>
        </w:rPr>
        <w:t>) fishery catches off west Ireland. Fisheries Oceanography 11(1): 59-63.</w:t>
      </w:r>
    </w:p>
    <w:p w14:paraId="3C83A499" w14:textId="33597DCA"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Sims, D.W., E.J. Southall, </w:t>
      </w:r>
      <w:proofErr w:type="spellStart"/>
      <w:r w:rsidRPr="016D1677">
        <w:rPr>
          <w:sz w:val="20"/>
          <w:szCs w:val="20"/>
          <w:lang w:val="en-US"/>
        </w:rPr>
        <w:t>D.</w:t>
      </w:r>
      <w:proofErr w:type="gramStart"/>
      <w:r w:rsidRPr="016D1677">
        <w:rPr>
          <w:sz w:val="20"/>
          <w:szCs w:val="20"/>
          <w:lang w:val="en-US"/>
        </w:rPr>
        <w:t>A.Merrett</w:t>
      </w:r>
      <w:proofErr w:type="spellEnd"/>
      <w:proofErr w:type="gramEnd"/>
      <w:r w:rsidRPr="016D1677">
        <w:rPr>
          <w:sz w:val="20"/>
          <w:szCs w:val="20"/>
          <w:lang w:val="en-US"/>
        </w:rPr>
        <w:t>, J. Sanders, 2003. Effects of zooplankton density and diel period on surface swimming duration of basking sharks. Journal of Marine Biological Association of the United Kingdom 83: 643-646.</w:t>
      </w:r>
    </w:p>
    <w:p w14:paraId="214E6623" w14:textId="58E3CFAB"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Sims, D. W., Southall, E. J., Richardson, A. J., Reid, P. C. &amp; Metcalfe, J.D. 2003. Seasonal movements and </w:t>
      </w:r>
      <w:proofErr w:type="spellStart"/>
      <w:r w:rsidRPr="016D1677">
        <w:rPr>
          <w:sz w:val="20"/>
          <w:szCs w:val="20"/>
          <w:lang w:val="en-US"/>
        </w:rPr>
        <w:t>behaviour</w:t>
      </w:r>
      <w:proofErr w:type="spellEnd"/>
      <w:r w:rsidRPr="016D1677">
        <w:rPr>
          <w:sz w:val="20"/>
          <w:szCs w:val="20"/>
          <w:lang w:val="en-US"/>
        </w:rPr>
        <w:t xml:space="preserve"> of basking sharks from archival tagging: no evidence of winter hibernation. Marine Ecology Progress Series 248: 187-196.</w:t>
      </w:r>
    </w:p>
    <w:p w14:paraId="57B11D69" w14:textId="452CB7D9"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Sims, D. W., Berrow, S. D., O’Sullivan, K. M., Pfeiffer, N. J., Collins, R., Smith, K. L., Pfeiffer, B. M., Connery, P., Wasik, S., Flounders, L., Queiroz, N., Humphries, N. E., Womersley, F. C., &amp; Southall, E. J. 2022. Circles in the sea: Annual courtship ‘torus’ </w:t>
      </w:r>
      <w:proofErr w:type="spellStart"/>
      <w:r w:rsidRPr="016D1677">
        <w:rPr>
          <w:sz w:val="20"/>
          <w:szCs w:val="20"/>
          <w:lang w:val="en-US"/>
        </w:rPr>
        <w:t>behaviour</w:t>
      </w:r>
      <w:proofErr w:type="spellEnd"/>
      <w:r w:rsidRPr="016D1677">
        <w:rPr>
          <w:sz w:val="20"/>
          <w:szCs w:val="20"/>
          <w:lang w:val="en-US"/>
        </w:rPr>
        <w:t xml:space="preserve"> of basking sharks </w:t>
      </w:r>
      <w:proofErr w:type="spellStart"/>
      <w:r w:rsidRPr="00A15E82">
        <w:rPr>
          <w:i/>
          <w:iCs/>
          <w:sz w:val="20"/>
          <w:szCs w:val="20"/>
          <w:lang w:val="en-US"/>
        </w:rPr>
        <w:t>Cetorhinus</w:t>
      </w:r>
      <w:proofErr w:type="spellEnd"/>
      <w:r w:rsidRPr="00A15E82">
        <w:rPr>
          <w:i/>
          <w:iCs/>
          <w:sz w:val="20"/>
          <w:szCs w:val="20"/>
          <w:lang w:val="en-US"/>
        </w:rPr>
        <w:t xml:space="preserve"> maximus</w:t>
      </w:r>
      <w:r w:rsidRPr="016D1677">
        <w:rPr>
          <w:sz w:val="20"/>
          <w:szCs w:val="20"/>
          <w:lang w:val="en-US"/>
        </w:rPr>
        <w:t xml:space="preserve"> identified in the eastern North Atlantic Ocean. Journal of Fish Biology 101: 1160-1181.</w:t>
      </w:r>
    </w:p>
    <w:p w14:paraId="40C23709" w14:textId="23F22799"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Sims, D.W. &amp; Victoria </w:t>
      </w:r>
      <w:proofErr w:type="spellStart"/>
      <w:proofErr w:type="gramStart"/>
      <w:r w:rsidRPr="016D1677">
        <w:rPr>
          <w:sz w:val="20"/>
          <w:szCs w:val="20"/>
          <w:lang w:val="en-US"/>
        </w:rPr>
        <w:t>A.Quayle</w:t>
      </w:r>
      <w:proofErr w:type="spellEnd"/>
      <w:proofErr w:type="gramEnd"/>
      <w:r w:rsidRPr="016D1677">
        <w:rPr>
          <w:sz w:val="20"/>
          <w:szCs w:val="20"/>
          <w:lang w:val="en-US"/>
        </w:rPr>
        <w:t xml:space="preserve">, 1998. Selective foraging </w:t>
      </w:r>
      <w:proofErr w:type="spellStart"/>
      <w:r w:rsidRPr="016D1677">
        <w:rPr>
          <w:sz w:val="20"/>
          <w:szCs w:val="20"/>
          <w:lang w:val="en-US"/>
        </w:rPr>
        <w:t>behaviour</w:t>
      </w:r>
      <w:proofErr w:type="spellEnd"/>
      <w:r w:rsidRPr="016D1677">
        <w:rPr>
          <w:sz w:val="20"/>
          <w:szCs w:val="20"/>
          <w:lang w:val="en-US"/>
        </w:rPr>
        <w:t xml:space="preserve"> of basking sharks on zooplankton in a </w:t>
      </w:r>
      <w:proofErr w:type="gramStart"/>
      <w:r w:rsidRPr="016D1677">
        <w:rPr>
          <w:sz w:val="20"/>
          <w:szCs w:val="20"/>
          <w:lang w:val="en-US"/>
        </w:rPr>
        <w:t>small scale</w:t>
      </w:r>
      <w:proofErr w:type="gramEnd"/>
      <w:r w:rsidRPr="016D1677">
        <w:rPr>
          <w:sz w:val="20"/>
          <w:szCs w:val="20"/>
          <w:lang w:val="en-US"/>
        </w:rPr>
        <w:t xml:space="preserve"> front. Letters to Nature 393: 460-464.</w:t>
      </w:r>
    </w:p>
    <w:p w14:paraId="75C631B4" w14:textId="5BD795D7" w:rsidR="006F1444" w:rsidRDefault="006F1444" w:rsidP="016D1677">
      <w:pPr>
        <w:spacing w:after="80" w:line="240" w:lineRule="auto"/>
        <w:ind w:left="547" w:hanging="547"/>
        <w:jc w:val="both"/>
        <w:rPr>
          <w:sz w:val="20"/>
          <w:szCs w:val="20"/>
          <w:lang w:val="en-US"/>
        </w:rPr>
      </w:pPr>
      <w:r w:rsidRPr="016D1677">
        <w:rPr>
          <w:sz w:val="20"/>
          <w:szCs w:val="20"/>
          <w:lang w:val="en-US"/>
        </w:rPr>
        <w:t xml:space="preserve">Squire, James L. 1990. Distribution and apparent abundance of the basking shark, </w:t>
      </w:r>
      <w:proofErr w:type="spellStart"/>
      <w:r w:rsidRPr="016D1677">
        <w:rPr>
          <w:sz w:val="20"/>
          <w:szCs w:val="20"/>
          <w:lang w:val="en-US"/>
        </w:rPr>
        <w:t>Cetorhinus</w:t>
      </w:r>
      <w:proofErr w:type="spellEnd"/>
      <w:r w:rsidRPr="016D1677">
        <w:rPr>
          <w:sz w:val="20"/>
          <w:szCs w:val="20"/>
          <w:lang w:val="en-US"/>
        </w:rPr>
        <w:t xml:space="preserve"> maximus, off the Central and Southern California Coast, 1962 - 85. Marine Fisheries Review 52(2): 8-11.</w:t>
      </w:r>
    </w:p>
    <w:p w14:paraId="4F6DB3A3" w14:textId="77777777" w:rsidR="006F1444" w:rsidRDefault="006F1444" w:rsidP="016D1677">
      <w:pPr>
        <w:spacing w:after="80" w:line="240" w:lineRule="auto"/>
        <w:ind w:left="547" w:hanging="547"/>
        <w:jc w:val="both"/>
        <w:rPr>
          <w:sz w:val="20"/>
          <w:szCs w:val="20"/>
          <w:lang w:val="en-US"/>
        </w:rPr>
      </w:pPr>
      <w:r w:rsidRPr="016D1677">
        <w:rPr>
          <w:sz w:val="20"/>
          <w:szCs w:val="20"/>
          <w:lang w:val="en-US"/>
        </w:rPr>
        <w:t>UK and Australia Governments. 2000. Proposal to include the basking shark (Cetorhinus maximus) on Appendix II of the Convention on International Trade in Endangered Species (CITES). Submission to the Convention on CITES parties, Proposal I/10 and II/17.</w:t>
      </w:r>
    </w:p>
    <w:p w14:paraId="3E9147C3" w14:textId="77777777" w:rsidR="006F1444" w:rsidRDefault="006F1444" w:rsidP="016D1677">
      <w:pPr>
        <w:spacing w:after="0" w:line="240" w:lineRule="auto"/>
        <w:ind w:left="540" w:hanging="540"/>
        <w:jc w:val="both"/>
        <w:rPr>
          <w:sz w:val="20"/>
          <w:szCs w:val="20"/>
          <w:lang w:val="en-US"/>
        </w:rPr>
      </w:pPr>
      <w:r w:rsidRPr="016D1677">
        <w:rPr>
          <w:sz w:val="20"/>
          <w:szCs w:val="20"/>
          <w:lang w:val="en-US"/>
        </w:rPr>
        <w:t>UK Government on behalf of the Member states of the European Community, 2002. CITES consideration of proposals for amendment of APPENDICES I and II. Proposal 12:36.</w:t>
      </w:r>
    </w:p>
    <w:p w14:paraId="00000124" w14:textId="5C93E236" w:rsidR="00895F8C" w:rsidRPr="00945194" w:rsidRDefault="00895F8C" w:rsidP="006F1444">
      <w:pPr>
        <w:spacing w:after="80" w:line="240" w:lineRule="auto"/>
        <w:ind w:left="547" w:hanging="547"/>
        <w:jc w:val="both"/>
        <w:rPr>
          <w:sz w:val="20"/>
          <w:szCs w:val="20"/>
        </w:rPr>
      </w:pPr>
    </w:p>
    <w:sectPr w:rsidR="00895F8C" w:rsidRPr="00945194">
      <w:headerReference w:type="default" r:id="rId34"/>
      <w:headerReference w:type="first" r:id="rId35"/>
      <w:pgSz w:w="11905" w:h="16837"/>
      <w:pgMar w:top="1440" w:right="1440" w:bottom="1440" w:left="1440" w:header="720" w:footer="72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62854B0" w14:textId="77777777" w:rsidR="0071491D" w:rsidRDefault="0071491D">
      <w:pPr>
        <w:spacing w:after="0" w:line="240" w:lineRule="auto"/>
      </w:pPr>
      <w:r>
        <w:separator/>
      </w:r>
    </w:p>
  </w:endnote>
  <w:endnote w:type="continuationSeparator" w:id="0">
    <w:p w14:paraId="0F247448" w14:textId="77777777" w:rsidR="0071491D" w:rsidRDefault="0071491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31" w14:textId="5502B77F" w:rsidR="00895F8C" w:rsidRDefault="00CA7BA5">
    <w:pPr>
      <w:pBdr>
        <w:top w:val="nil"/>
        <w:left w:val="nil"/>
        <w:bottom w:val="nil"/>
        <w:right w:val="nil"/>
        <w:between w:val="nil"/>
      </w:pBdr>
      <w:tabs>
        <w:tab w:val="center" w:pos="4680"/>
        <w:tab w:val="right" w:pos="9360"/>
      </w:tabs>
      <w:spacing w:after="0" w:line="240" w:lineRule="auto"/>
      <w:jc w:val="center"/>
      <w:rPr>
        <w:color w:val="000000"/>
        <w:sz w:val="18"/>
        <w:szCs w:val="18"/>
      </w:rPr>
    </w:pPr>
    <w:r>
      <w:rPr>
        <w:color w:val="000000"/>
        <w:sz w:val="18"/>
        <w:szCs w:val="18"/>
      </w:rPr>
      <w:fldChar w:fldCharType="begin"/>
    </w:r>
    <w:r>
      <w:rPr>
        <w:color w:val="000000"/>
        <w:sz w:val="18"/>
        <w:szCs w:val="18"/>
      </w:rPr>
      <w:instrText>PAGE</w:instrText>
    </w:r>
    <w:r>
      <w:rPr>
        <w:color w:val="000000"/>
        <w:sz w:val="18"/>
        <w:szCs w:val="18"/>
      </w:rPr>
      <w:fldChar w:fldCharType="separate"/>
    </w:r>
    <w:r w:rsidR="00E1093A">
      <w:rPr>
        <w:noProof/>
        <w:color w:val="000000"/>
        <w:sz w:val="18"/>
        <w:szCs w:val="18"/>
      </w:rPr>
      <w:t>2</w:t>
    </w:r>
    <w:r>
      <w:rPr>
        <w:color w:val="000000"/>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2F" w14:textId="77777777" w:rsidR="00895F8C" w:rsidRDefault="00CA7BA5">
    <w:pPr>
      <w:pBdr>
        <w:top w:val="nil"/>
        <w:left w:val="nil"/>
        <w:bottom w:val="nil"/>
        <w:right w:val="nil"/>
        <w:between w:val="nil"/>
      </w:pBdr>
      <w:tabs>
        <w:tab w:val="center" w:pos="4680"/>
        <w:tab w:val="right" w:pos="9360"/>
      </w:tabs>
      <w:spacing w:after="0" w:line="240" w:lineRule="auto"/>
      <w:ind w:right="-367"/>
      <w:jc w:val="center"/>
      <w:rPr>
        <w:color w:val="000000"/>
      </w:rPr>
    </w:pPr>
    <w:r>
      <w:rPr>
        <w:color w:val="000000"/>
      </w:rPr>
      <w:fldChar w:fldCharType="begin"/>
    </w:r>
    <w:r>
      <w:rPr>
        <w:color w:val="000000"/>
      </w:rPr>
      <w:instrText>PAGE</w:instrText>
    </w:r>
    <w:r>
      <w:rPr>
        <w:color w:val="000000"/>
      </w:rPr>
      <w:fldChar w:fldCharType="separate"/>
    </w:r>
    <w:r>
      <w:rPr>
        <w:color w:val="00000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30" w14:textId="77777777" w:rsidR="00895F8C" w:rsidRDefault="00895F8C">
    <w:pPr>
      <w:pBdr>
        <w:top w:val="nil"/>
        <w:left w:val="nil"/>
        <w:bottom w:val="nil"/>
        <w:right w:val="nil"/>
        <w:between w:val="nil"/>
      </w:pBdr>
      <w:tabs>
        <w:tab w:val="center" w:pos="4680"/>
        <w:tab w:val="right" w:pos="9360"/>
      </w:tabs>
      <w:spacing w:after="0" w:line="240" w:lineRule="auto"/>
      <w:ind w:right="-637"/>
      <w:jc w:val="right"/>
      <w:rPr>
        <w:color w:val="000000"/>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33" w14:textId="495D5D48" w:rsidR="00895F8C" w:rsidRDefault="00CA7BA5">
    <w:pPr>
      <w:pBdr>
        <w:top w:val="nil"/>
        <w:left w:val="nil"/>
        <w:bottom w:val="nil"/>
        <w:right w:val="nil"/>
        <w:between w:val="nil"/>
      </w:pBdr>
      <w:tabs>
        <w:tab w:val="center" w:pos="4680"/>
        <w:tab w:val="right" w:pos="9360"/>
      </w:tabs>
      <w:spacing w:after="0" w:line="240" w:lineRule="auto"/>
      <w:jc w:val="center"/>
      <w:rPr>
        <w:color w:val="000000"/>
        <w:sz w:val="18"/>
        <w:szCs w:val="18"/>
      </w:rPr>
    </w:pPr>
    <w:r>
      <w:rPr>
        <w:color w:val="000000"/>
        <w:sz w:val="18"/>
        <w:szCs w:val="18"/>
      </w:rPr>
      <w:fldChar w:fldCharType="begin"/>
    </w:r>
    <w:r>
      <w:rPr>
        <w:color w:val="000000"/>
        <w:sz w:val="18"/>
        <w:szCs w:val="18"/>
      </w:rPr>
      <w:instrText>PAGE</w:instrText>
    </w:r>
    <w:r>
      <w:rPr>
        <w:color w:val="000000"/>
        <w:sz w:val="18"/>
        <w:szCs w:val="18"/>
      </w:rPr>
      <w:fldChar w:fldCharType="separate"/>
    </w:r>
    <w:r w:rsidR="00E11AD5">
      <w:rPr>
        <w:noProof/>
        <w:color w:val="000000"/>
        <w:sz w:val="18"/>
        <w:szCs w:val="18"/>
      </w:rPr>
      <w:t>4</w:t>
    </w:r>
    <w:r>
      <w:rPr>
        <w:color w:val="000000"/>
        <w:sz w:val="18"/>
        <w:szCs w:val="18"/>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32" w14:textId="593B0C8D" w:rsidR="00895F8C" w:rsidRDefault="00CA7BA5">
    <w:pPr>
      <w:pBdr>
        <w:top w:val="nil"/>
        <w:left w:val="nil"/>
        <w:bottom w:val="nil"/>
        <w:right w:val="nil"/>
        <w:between w:val="nil"/>
      </w:pBdr>
      <w:tabs>
        <w:tab w:val="center" w:pos="4680"/>
        <w:tab w:val="right" w:pos="9360"/>
      </w:tabs>
      <w:spacing w:after="0" w:line="240" w:lineRule="auto"/>
      <w:jc w:val="center"/>
      <w:rPr>
        <w:color w:val="000000"/>
        <w:sz w:val="18"/>
        <w:szCs w:val="18"/>
      </w:rPr>
    </w:pPr>
    <w:r>
      <w:rPr>
        <w:color w:val="000000"/>
        <w:sz w:val="18"/>
        <w:szCs w:val="18"/>
      </w:rPr>
      <w:fldChar w:fldCharType="begin"/>
    </w:r>
    <w:r>
      <w:rPr>
        <w:color w:val="000000"/>
        <w:sz w:val="18"/>
        <w:szCs w:val="18"/>
      </w:rPr>
      <w:instrText>PAGE</w:instrText>
    </w:r>
    <w:r>
      <w:rPr>
        <w:color w:val="000000"/>
        <w:sz w:val="18"/>
        <w:szCs w:val="18"/>
      </w:rPr>
      <w:fldChar w:fldCharType="separate"/>
    </w:r>
    <w:r w:rsidR="00E11AD5">
      <w:rPr>
        <w:noProof/>
        <w:color w:val="000000"/>
        <w:sz w:val="18"/>
        <w:szCs w:val="18"/>
      </w:rPr>
      <w:t>3</w:t>
    </w:r>
    <w:r>
      <w:rPr>
        <w:color w:val="000000"/>
        <w:sz w:val="18"/>
        <w:szCs w:val="18"/>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93364155"/>
      <w:docPartObj>
        <w:docPartGallery w:val="Page Numbers (Bottom of Page)"/>
        <w:docPartUnique/>
      </w:docPartObj>
    </w:sdtPr>
    <w:sdtEndPr>
      <w:rPr>
        <w:noProof/>
        <w:sz w:val="18"/>
        <w:szCs w:val="18"/>
      </w:rPr>
    </w:sdtEndPr>
    <w:sdtContent>
      <w:p w14:paraId="62D3C9FC" w14:textId="6C8B69D7" w:rsidR="006C3E80" w:rsidRPr="006C3E80" w:rsidRDefault="006C3E80">
        <w:pPr>
          <w:pStyle w:val="Footer"/>
          <w:jc w:val="center"/>
          <w:rPr>
            <w:sz w:val="18"/>
            <w:szCs w:val="18"/>
          </w:rPr>
        </w:pPr>
        <w:r w:rsidRPr="006C3E80">
          <w:rPr>
            <w:sz w:val="18"/>
            <w:szCs w:val="18"/>
          </w:rPr>
          <w:fldChar w:fldCharType="begin"/>
        </w:r>
        <w:r w:rsidRPr="006C3E80">
          <w:rPr>
            <w:sz w:val="18"/>
            <w:szCs w:val="18"/>
          </w:rPr>
          <w:instrText xml:space="preserve"> PAGE   \* MERGEFORMAT </w:instrText>
        </w:r>
        <w:r w:rsidRPr="006C3E80">
          <w:rPr>
            <w:sz w:val="18"/>
            <w:szCs w:val="18"/>
          </w:rPr>
          <w:fldChar w:fldCharType="separate"/>
        </w:r>
        <w:r w:rsidRPr="006C3E80">
          <w:rPr>
            <w:noProof/>
            <w:sz w:val="18"/>
            <w:szCs w:val="18"/>
          </w:rPr>
          <w:t>2</w:t>
        </w:r>
        <w:r w:rsidRPr="006C3E80">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B4ED0E" w14:textId="77777777" w:rsidR="0071491D" w:rsidRDefault="0071491D">
      <w:pPr>
        <w:spacing w:after="0" w:line="240" w:lineRule="auto"/>
      </w:pPr>
      <w:r>
        <w:separator/>
      </w:r>
    </w:p>
  </w:footnote>
  <w:footnote w:type="continuationSeparator" w:id="0">
    <w:p w14:paraId="5CFBDB7E" w14:textId="77777777" w:rsidR="0071491D" w:rsidRDefault="0071491D">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2A" w14:textId="77777777" w:rsidR="00895F8C" w:rsidRDefault="016D1677" w:rsidP="016D1677">
    <w:pPr>
      <w:pBdr>
        <w:top w:val="nil"/>
        <w:left w:val="nil"/>
        <w:bottom w:val="single" w:sz="4" w:space="1" w:color="000000"/>
        <w:right w:val="nil"/>
        <w:between w:val="nil"/>
      </w:pBdr>
      <w:tabs>
        <w:tab w:val="center" w:pos="4680"/>
        <w:tab w:val="right" w:pos="9360"/>
      </w:tabs>
      <w:spacing w:after="0" w:line="240" w:lineRule="auto"/>
      <w:rPr>
        <w:color w:val="000000"/>
        <w:lang w:val="en-US"/>
      </w:rPr>
    </w:pPr>
    <w:r w:rsidRPr="016D1677">
      <w:rPr>
        <w:i/>
        <w:iCs/>
        <w:color w:val="000000" w:themeColor="text1"/>
        <w:sz w:val="18"/>
        <w:szCs w:val="18"/>
        <w:lang w:val="en-US"/>
      </w:rPr>
      <w:t>UNEP/CMS/COP14/</w:t>
    </w:r>
    <w:proofErr w:type="gramStart"/>
    <w:r w:rsidRPr="016D1677">
      <w:rPr>
        <w:i/>
        <w:iCs/>
        <w:color w:val="000000" w:themeColor="text1"/>
        <w:sz w:val="18"/>
        <w:szCs w:val="18"/>
        <w:lang w:val="en-US"/>
      </w:rPr>
      <w:t>Doc.[</w:t>
    </w:r>
    <w:proofErr w:type="gramEnd"/>
    <w:r w:rsidRPr="016D1677">
      <w:rPr>
        <w:i/>
        <w:iCs/>
        <w:sz w:val="18"/>
        <w:szCs w:val="18"/>
        <w:lang w:val="en-US"/>
      </w:rPr>
      <w:t xml:space="preserve"> </w:t>
    </w:r>
    <w:r w:rsidRPr="016D1677">
      <w:rPr>
        <w:i/>
        <w:iCs/>
        <w:color w:val="000000" w:themeColor="text1"/>
        <w:sz w:val="18"/>
        <w:szCs w:val="18"/>
        <w:lang w:val="en-US"/>
      </w:rPr>
      <w:t>]</w:t>
    </w:r>
  </w:p>
  <w:p w14:paraId="0000012B" w14:textId="77777777" w:rsidR="00895F8C" w:rsidRDefault="00895F8C">
    <w:pPr>
      <w:pBdr>
        <w:top w:val="nil"/>
        <w:left w:val="nil"/>
        <w:bottom w:val="nil"/>
        <w:right w:val="nil"/>
        <w:between w:val="nil"/>
      </w:pBdr>
      <w:tabs>
        <w:tab w:val="center" w:pos="4680"/>
        <w:tab w:val="right" w:pos="9360"/>
      </w:tabs>
      <w:spacing w:after="0" w:line="240" w:lineRule="auto"/>
      <w:rPr>
        <w:color w:val="00000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26" w14:textId="77777777" w:rsidR="00895F8C" w:rsidRPr="0074541A" w:rsidRDefault="00CA7BA5">
    <w:pPr>
      <w:pStyle w:val="Heading1"/>
      <w:keepNext w:val="0"/>
      <w:pBdr>
        <w:bottom w:val="single" w:sz="4" w:space="1" w:color="000000"/>
      </w:pBdr>
      <w:ind w:left="261" w:right="-277" w:hanging="261"/>
      <w:jc w:val="right"/>
      <w:rPr>
        <w:lang w:val="fr-FR"/>
      </w:rPr>
    </w:pPr>
    <w:r w:rsidRPr="0074541A">
      <w:rPr>
        <w:i/>
        <w:sz w:val="18"/>
        <w:szCs w:val="18"/>
        <w:lang w:val="fr-FR"/>
      </w:rPr>
      <w:t>UNEP/CMS/COP12/</w:t>
    </w:r>
    <w:proofErr w:type="spellStart"/>
    <w:r w:rsidRPr="0074541A">
      <w:rPr>
        <w:i/>
        <w:sz w:val="18"/>
        <w:szCs w:val="18"/>
        <w:lang w:val="fr-FR"/>
      </w:rPr>
      <w:t>Doc.x</w:t>
    </w:r>
    <w:proofErr w:type="spellEnd"/>
    <w:r w:rsidRPr="0074541A">
      <w:rPr>
        <w:i/>
        <w:sz w:val="18"/>
        <w:szCs w:val="18"/>
        <w:lang w:val="fr-FR"/>
      </w:rPr>
      <w:t>/x</w:t>
    </w:r>
  </w:p>
  <w:p w14:paraId="00000127" w14:textId="77777777" w:rsidR="00895F8C" w:rsidRPr="0074541A" w:rsidRDefault="00895F8C">
    <w:pPr>
      <w:jc w:val="right"/>
      <w:rPr>
        <w:i/>
        <w:lang w:val="fr-FR"/>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28" w14:textId="77777777" w:rsidR="00895F8C" w:rsidRDefault="00CA7BA5">
    <w:pPr>
      <w:tabs>
        <w:tab w:val="center" w:pos="4680"/>
        <w:tab w:val="right" w:pos="9360"/>
      </w:tabs>
      <w:spacing w:after="0"/>
      <w:ind w:right="-547"/>
      <w:jc w:val="right"/>
      <w:rPr>
        <w:rFonts w:ascii="Calibri" w:eastAsia="Calibri" w:hAnsi="Calibri" w:cs="Calibri"/>
      </w:rPr>
    </w:pPr>
    <w:r>
      <w:rPr>
        <w:noProof/>
      </w:rPr>
      <w:drawing>
        <wp:anchor distT="0" distB="0" distL="114300" distR="114300" simplePos="0" relativeHeight="251658240" behindDoc="0" locked="0" layoutInCell="1" hidden="0" allowOverlap="1" wp14:anchorId="7D1D5A76" wp14:editId="6A245A53">
          <wp:simplePos x="0" y="0"/>
          <wp:positionH relativeFrom="column">
            <wp:posOffset>715645</wp:posOffset>
          </wp:positionH>
          <wp:positionV relativeFrom="paragraph">
            <wp:posOffset>47625</wp:posOffset>
          </wp:positionV>
          <wp:extent cx="431167" cy="441326"/>
          <wp:effectExtent l="0" t="0" r="0" b="0"/>
          <wp:wrapSquare wrapText="bothSides" distT="0" distB="0" distL="114300" distR="114300"/>
          <wp:docPr id="36" name="image3.png"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3.png" descr="A picture containing text&#10;&#10;Description automatically generated"/>
                  <pic:cNvPicPr preferRelativeResize="0"/>
                </pic:nvPicPr>
                <pic:blipFill>
                  <a:blip r:embed="rId1"/>
                  <a:srcRect l="2780" t="-1236" r="60236" b="48835"/>
                  <a:stretch>
                    <a:fillRect/>
                  </a:stretch>
                </pic:blipFill>
                <pic:spPr>
                  <a:xfrm>
                    <a:off x="0" y="0"/>
                    <a:ext cx="431167" cy="441326"/>
                  </a:xfrm>
                  <a:prstGeom prst="rect">
                    <a:avLst/>
                  </a:prstGeom>
                  <a:ln/>
                </pic:spPr>
              </pic:pic>
            </a:graphicData>
          </a:graphic>
        </wp:anchor>
      </w:drawing>
    </w:r>
    <w:r>
      <w:rPr>
        <w:noProof/>
      </w:rPr>
      <w:drawing>
        <wp:anchor distT="0" distB="0" distL="114300" distR="114300" simplePos="0" relativeHeight="251658241" behindDoc="0" locked="0" layoutInCell="1" hidden="0" allowOverlap="1" wp14:anchorId="0FAA0CEE" wp14:editId="09BEB3B9">
          <wp:simplePos x="0" y="0"/>
          <wp:positionH relativeFrom="column">
            <wp:posOffset>-63497</wp:posOffset>
          </wp:positionH>
          <wp:positionV relativeFrom="paragraph">
            <wp:posOffset>-22222</wp:posOffset>
          </wp:positionV>
          <wp:extent cx="641350" cy="641350"/>
          <wp:effectExtent l="0" t="0" r="0" b="0"/>
          <wp:wrapNone/>
          <wp:docPr id="35" name="image4.jpg" descr="Logo&#10;&#10;Description automatically generated"/>
          <wp:cNvGraphicFramePr/>
          <a:graphic xmlns:a="http://schemas.openxmlformats.org/drawingml/2006/main">
            <a:graphicData uri="http://schemas.openxmlformats.org/drawingml/2006/picture">
              <pic:pic xmlns:pic="http://schemas.openxmlformats.org/drawingml/2006/picture">
                <pic:nvPicPr>
                  <pic:cNvPr id="0" name="image4.jpg" descr="Logo&#10;&#10;Description automatically generated"/>
                  <pic:cNvPicPr preferRelativeResize="0"/>
                </pic:nvPicPr>
                <pic:blipFill>
                  <a:blip r:embed="rId2"/>
                  <a:srcRect/>
                  <a:stretch>
                    <a:fillRect/>
                  </a:stretch>
                </pic:blipFill>
                <pic:spPr>
                  <a:xfrm>
                    <a:off x="0" y="0"/>
                    <a:ext cx="641350" cy="641350"/>
                  </a:xfrm>
                  <a:prstGeom prst="rect">
                    <a:avLst/>
                  </a:prstGeom>
                  <a:ln/>
                </pic:spPr>
              </pic:pic>
            </a:graphicData>
          </a:graphic>
        </wp:anchor>
      </w:drawing>
    </w:r>
  </w:p>
  <w:p w14:paraId="00000129" w14:textId="77777777" w:rsidR="00895F8C" w:rsidRDefault="00CA7BA5">
    <w:pPr>
      <w:pBdr>
        <w:top w:val="nil"/>
        <w:left w:val="nil"/>
        <w:bottom w:val="nil"/>
        <w:right w:val="nil"/>
        <w:between w:val="nil"/>
      </w:pBdr>
      <w:tabs>
        <w:tab w:val="center" w:pos="4680"/>
        <w:tab w:val="right" w:pos="9360"/>
      </w:tabs>
      <w:spacing w:after="0" w:line="240" w:lineRule="auto"/>
      <w:rPr>
        <w:color w:val="000000"/>
      </w:rPr>
    </w:pPr>
    <w:r>
      <w:rPr>
        <w:noProof/>
      </w:rPr>
      <w:drawing>
        <wp:anchor distT="0" distB="0" distL="114300" distR="114300" simplePos="0" relativeHeight="251658242" behindDoc="0" locked="0" layoutInCell="1" hidden="0" allowOverlap="1" wp14:anchorId="74016897" wp14:editId="75166562">
          <wp:simplePos x="0" y="0"/>
          <wp:positionH relativeFrom="column">
            <wp:posOffset>5572172</wp:posOffset>
          </wp:positionH>
          <wp:positionV relativeFrom="paragraph">
            <wp:posOffset>59690</wp:posOffset>
          </wp:positionV>
          <wp:extent cx="541653" cy="260347"/>
          <wp:effectExtent l="0" t="0" r="0" b="0"/>
          <wp:wrapSquare wrapText="bothSides" distT="0" distB="0" distL="114300" distR="114300"/>
          <wp:docPr id="34"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3"/>
                  <a:srcRect/>
                  <a:stretch>
                    <a:fillRect/>
                  </a:stretch>
                </pic:blipFill>
                <pic:spPr>
                  <a:xfrm>
                    <a:off x="0" y="0"/>
                    <a:ext cx="541653" cy="260347"/>
                  </a:xfrm>
                  <a:prstGeom prst="rect">
                    <a:avLst/>
                  </a:prstGeom>
                  <a:ln/>
                </pic:spPr>
              </pic:pic>
            </a:graphicData>
          </a:graphic>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2E" w14:textId="72C991BF" w:rsidR="00895F8C" w:rsidRDefault="00CA7BA5">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Pr>
        <w:i/>
        <w:color w:val="000000"/>
        <w:sz w:val="18"/>
        <w:szCs w:val="18"/>
      </w:rPr>
      <w:t>UNEP/CMS/COP15/Doc.</w:t>
    </w:r>
    <w:r w:rsidR="006D3272">
      <w:rPr>
        <w:i/>
        <w:color w:val="000000"/>
        <w:sz w:val="18"/>
        <w:szCs w:val="18"/>
      </w:rPr>
      <w:t>31.3.14</w:t>
    </w:r>
    <w:r w:rsidR="00B22FAC">
      <w:rPr>
        <w:i/>
        <w:color w:val="000000"/>
        <w:sz w:val="18"/>
        <w:szCs w:val="18"/>
      </w:rPr>
      <w:t>/Rev.1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2C" w14:textId="5237A1C2" w:rsidR="00895F8C" w:rsidRDefault="00CA7BA5">
    <w:pPr>
      <w:pBdr>
        <w:top w:val="nil"/>
        <w:left w:val="nil"/>
        <w:bottom w:val="single" w:sz="4" w:space="1" w:color="000000"/>
        <w:right w:val="nil"/>
        <w:between w:val="nil"/>
      </w:pBdr>
      <w:tabs>
        <w:tab w:val="center" w:pos="4680"/>
        <w:tab w:val="right" w:pos="9360"/>
      </w:tabs>
      <w:spacing w:after="0" w:line="240" w:lineRule="auto"/>
      <w:jc w:val="right"/>
      <w:rPr>
        <w:i/>
        <w:color w:val="000000"/>
        <w:sz w:val="18"/>
        <w:szCs w:val="18"/>
      </w:rPr>
    </w:pPr>
    <w:r>
      <w:rPr>
        <w:i/>
        <w:color w:val="000000"/>
        <w:sz w:val="18"/>
        <w:szCs w:val="18"/>
      </w:rPr>
      <w:t>UNEP/CMS/COP15/Doc..</w:t>
    </w:r>
    <w:r w:rsidR="006D3272">
      <w:rPr>
        <w:i/>
        <w:color w:val="000000"/>
        <w:sz w:val="18"/>
        <w:szCs w:val="18"/>
      </w:rPr>
      <w:t>31.3.14</w:t>
    </w:r>
    <w:r w:rsidR="00B22FAC">
      <w:rPr>
        <w:i/>
        <w:color w:val="000000"/>
        <w:sz w:val="18"/>
        <w:szCs w:val="18"/>
      </w:rPr>
      <w:t>/Rev.1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12D" w14:textId="488BA330" w:rsidR="00895F8C" w:rsidRDefault="00CA7BA5">
    <w:pPr>
      <w:pBdr>
        <w:top w:val="nil"/>
        <w:left w:val="nil"/>
        <w:bottom w:val="single" w:sz="4" w:space="1" w:color="000000"/>
        <w:right w:val="nil"/>
        <w:between w:val="nil"/>
      </w:pBdr>
      <w:tabs>
        <w:tab w:val="center" w:pos="4680"/>
        <w:tab w:val="right" w:pos="9360"/>
      </w:tabs>
      <w:spacing w:after="0" w:line="240" w:lineRule="auto"/>
      <w:rPr>
        <w:i/>
        <w:color w:val="000000"/>
        <w:sz w:val="18"/>
        <w:szCs w:val="18"/>
      </w:rPr>
    </w:pPr>
    <w:r>
      <w:rPr>
        <w:i/>
        <w:color w:val="000000"/>
        <w:sz w:val="18"/>
        <w:szCs w:val="18"/>
      </w:rPr>
      <w:t>UNEP/CMS/COP15/Doc..</w:t>
    </w:r>
    <w:r w:rsidR="006C3E80">
      <w:rPr>
        <w:i/>
        <w:color w:val="000000"/>
        <w:sz w:val="18"/>
        <w:szCs w:val="18"/>
      </w:rPr>
      <w:t>31.3.14</w:t>
    </w:r>
    <w:r w:rsidR="00B22FAC">
      <w:rPr>
        <w:i/>
        <w:color w:val="000000"/>
        <w:sz w:val="18"/>
        <w:szCs w:val="18"/>
      </w:rPr>
      <w:t>/Rev.1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58E4E7" w14:textId="77777777" w:rsidR="007C0B67" w:rsidRDefault="007C0B67" w:rsidP="007C0B67">
    <w:pPr>
      <w:pBdr>
        <w:top w:val="nil"/>
        <w:left w:val="nil"/>
        <w:bottom w:val="single" w:sz="4" w:space="1" w:color="000000"/>
        <w:right w:val="nil"/>
        <w:between w:val="nil"/>
      </w:pBdr>
      <w:tabs>
        <w:tab w:val="center" w:pos="4680"/>
        <w:tab w:val="right" w:pos="9360"/>
      </w:tabs>
      <w:spacing w:after="0" w:line="240" w:lineRule="auto"/>
      <w:ind w:left="-709" w:right="-898"/>
      <w:rPr>
        <w:i/>
        <w:color w:val="000000"/>
        <w:sz w:val="18"/>
        <w:szCs w:val="18"/>
      </w:rPr>
    </w:pPr>
    <w:r>
      <w:rPr>
        <w:i/>
        <w:color w:val="000000"/>
        <w:sz w:val="18"/>
        <w:szCs w:val="18"/>
      </w:rPr>
      <w:t>UNEP/CMS/COP15/Doc.31.3.14/Rev.1</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957960" w14:textId="77777777" w:rsidR="007C0B67" w:rsidRDefault="007C0B67" w:rsidP="007C0B67">
    <w:pPr>
      <w:pBdr>
        <w:top w:val="nil"/>
        <w:left w:val="nil"/>
        <w:bottom w:val="single" w:sz="4" w:space="1" w:color="000000"/>
        <w:right w:val="nil"/>
        <w:between w:val="nil"/>
      </w:pBdr>
      <w:tabs>
        <w:tab w:val="center" w:pos="4680"/>
        <w:tab w:val="right" w:pos="9360"/>
      </w:tabs>
      <w:spacing w:after="0" w:line="240" w:lineRule="auto"/>
      <w:ind w:left="-567" w:right="-1040"/>
      <w:jc w:val="right"/>
      <w:rPr>
        <w:i/>
        <w:color w:val="000000"/>
        <w:sz w:val="18"/>
        <w:szCs w:val="18"/>
      </w:rPr>
    </w:pPr>
    <w:r>
      <w:rPr>
        <w:i/>
        <w:color w:val="000000"/>
        <w:sz w:val="18"/>
        <w:szCs w:val="18"/>
      </w:rPr>
      <w:t>UNEP/CMS/COP15/Doc..31.3.14/Rev.1</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0E452E" w14:textId="77777777" w:rsidR="007C0B67" w:rsidRDefault="007C0B67" w:rsidP="007C0B67">
    <w:pPr>
      <w:pBdr>
        <w:top w:val="nil"/>
        <w:left w:val="nil"/>
        <w:bottom w:val="single" w:sz="4" w:space="1" w:color="000000"/>
        <w:right w:val="nil"/>
        <w:between w:val="nil"/>
      </w:pBdr>
      <w:tabs>
        <w:tab w:val="center" w:pos="4680"/>
        <w:tab w:val="right" w:pos="9360"/>
      </w:tabs>
      <w:spacing w:after="0" w:line="240" w:lineRule="auto"/>
      <w:ind w:left="-567" w:right="-1040"/>
      <w:rPr>
        <w:i/>
        <w:color w:val="000000"/>
        <w:sz w:val="18"/>
        <w:szCs w:val="18"/>
      </w:rPr>
    </w:pPr>
    <w:r>
      <w:rPr>
        <w:i/>
        <w:color w:val="000000"/>
        <w:sz w:val="18"/>
        <w:szCs w:val="18"/>
      </w:rPr>
      <w:t>UNEP/CMS/COP15/Doc..31.3.14/Rev.1</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F67CF6" w14:textId="77777777" w:rsidR="007C0B67" w:rsidRDefault="007C0B67" w:rsidP="007C0B67">
    <w:pPr>
      <w:pBdr>
        <w:top w:val="nil"/>
        <w:left w:val="nil"/>
        <w:bottom w:val="single" w:sz="4" w:space="1" w:color="000000"/>
        <w:right w:val="nil"/>
        <w:between w:val="nil"/>
      </w:pBdr>
      <w:tabs>
        <w:tab w:val="center" w:pos="4680"/>
        <w:tab w:val="right" w:pos="9360"/>
      </w:tabs>
      <w:spacing w:after="0" w:line="240" w:lineRule="auto"/>
      <w:ind w:right="94"/>
      <w:jc w:val="right"/>
      <w:rPr>
        <w:i/>
        <w:color w:val="000000"/>
        <w:sz w:val="18"/>
        <w:szCs w:val="18"/>
      </w:rPr>
    </w:pPr>
    <w:r>
      <w:rPr>
        <w:i/>
        <w:color w:val="000000"/>
        <w:sz w:val="18"/>
        <w:szCs w:val="18"/>
      </w:rPr>
      <w:t>UNEP/CMS/COP15/Doc..31.3.14/Rev.1</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36EEC4" w14:textId="77777777" w:rsidR="007C0B67" w:rsidRDefault="007C0B67" w:rsidP="007C0B67">
    <w:pPr>
      <w:pBdr>
        <w:top w:val="nil"/>
        <w:left w:val="nil"/>
        <w:bottom w:val="single" w:sz="4" w:space="1" w:color="000000"/>
        <w:right w:val="nil"/>
        <w:between w:val="nil"/>
      </w:pBdr>
      <w:tabs>
        <w:tab w:val="center" w:pos="4680"/>
        <w:tab w:val="right" w:pos="9360"/>
      </w:tabs>
      <w:spacing w:after="0" w:line="240" w:lineRule="auto"/>
      <w:ind w:right="-47"/>
      <w:rPr>
        <w:i/>
        <w:color w:val="000000"/>
        <w:sz w:val="18"/>
        <w:szCs w:val="18"/>
      </w:rPr>
    </w:pPr>
    <w:r>
      <w:rPr>
        <w:i/>
        <w:color w:val="000000"/>
        <w:sz w:val="18"/>
        <w:szCs w:val="18"/>
      </w:rPr>
      <w:t>UNEP/CMS/COP15/Doc..31.3.14/Rev.1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F7651B5"/>
    <w:multiLevelType w:val="hybridMultilevel"/>
    <w:tmpl w:val="9BD6CA6C"/>
    <w:lvl w:ilvl="0" w:tplc="10000003">
      <w:start w:val="1"/>
      <w:numFmt w:val="bullet"/>
      <w:lvlText w:val="o"/>
      <w:lvlJc w:val="left"/>
      <w:pPr>
        <w:ind w:left="1440" w:hanging="360"/>
      </w:pPr>
      <w:rPr>
        <w:rFonts w:ascii="Courier New" w:hAnsi="Courier New" w:cs="Courier New" w:hint="default"/>
      </w:rPr>
    </w:lvl>
    <w:lvl w:ilvl="1" w:tplc="10000003" w:tentative="1">
      <w:start w:val="1"/>
      <w:numFmt w:val="bullet"/>
      <w:lvlText w:val="o"/>
      <w:lvlJc w:val="left"/>
      <w:pPr>
        <w:ind w:left="2160" w:hanging="360"/>
      </w:pPr>
      <w:rPr>
        <w:rFonts w:ascii="Courier New" w:hAnsi="Courier New" w:cs="Courier New" w:hint="default"/>
      </w:rPr>
    </w:lvl>
    <w:lvl w:ilvl="2" w:tplc="10000005" w:tentative="1">
      <w:start w:val="1"/>
      <w:numFmt w:val="bullet"/>
      <w:lvlText w:val=""/>
      <w:lvlJc w:val="left"/>
      <w:pPr>
        <w:ind w:left="2880" w:hanging="360"/>
      </w:pPr>
      <w:rPr>
        <w:rFonts w:ascii="Wingdings" w:hAnsi="Wingdings" w:hint="default"/>
      </w:rPr>
    </w:lvl>
    <w:lvl w:ilvl="3" w:tplc="10000001" w:tentative="1">
      <w:start w:val="1"/>
      <w:numFmt w:val="bullet"/>
      <w:lvlText w:val=""/>
      <w:lvlJc w:val="left"/>
      <w:pPr>
        <w:ind w:left="3600" w:hanging="360"/>
      </w:pPr>
      <w:rPr>
        <w:rFonts w:ascii="Symbol" w:hAnsi="Symbol" w:hint="default"/>
      </w:rPr>
    </w:lvl>
    <w:lvl w:ilvl="4" w:tplc="10000003" w:tentative="1">
      <w:start w:val="1"/>
      <w:numFmt w:val="bullet"/>
      <w:lvlText w:val="o"/>
      <w:lvlJc w:val="left"/>
      <w:pPr>
        <w:ind w:left="4320" w:hanging="360"/>
      </w:pPr>
      <w:rPr>
        <w:rFonts w:ascii="Courier New" w:hAnsi="Courier New" w:cs="Courier New" w:hint="default"/>
      </w:rPr>
    </w:lvl>
    <w:lvl w:ilvl="5" w:tplc="10000005" w:tentative="1">
      <w:start w:val="1"/>
      <w:numFmt w:val="bullet"/>
      <w:lvlText w:val=""/>
      <w:lvlJc w:val="left"/>
      <w:pPr>
        <w:ind w:left="5040" w:hanging="360"/>
      </w:pPr>
      <w:rPr>
        <w:rFonts w:ascii="Wingdings" w:hAnsi="Wingdings" w:hint="default"/>
      </w:rPr>
    </w:lvl>
    <w:lvl w:ilvl="6" w:tplc="10000001" w:tentative="1">
      <w:start w:val="1"/>
      <w:numFmt w:val="bullet"/>
      <w:lvlText w:val=""/>
      <w:lvlJc w:val="left"/>
      <w:pPr>
        <w:ind w:left="5760" w:hanging="360"/>
      </w:pPr>
      <w:rPr>
        <w:rFonts w:ascii="Symbol" w:hAnsi="Symbol" w:hint="default"/>
      </w:rPr>
    </w:lvl>
    <w:lvl w:ilvl="7" w:tplc="10000003" w:tentative="1">
      <w:start w:val="1"/>
      <w:numFmt w:val="bullet"/>
      <w:lvlText w:val="o"/>
      <w:lvlJc w:val="left"/>
      <w:pPr>
        <w:ind w:left="6480" w:hanging="360"/>
      </w:pPr>
      <w:rPr>
        <w:rFonts w:ascii="Courier New" w:hAnsi="Courier New" w:cs="Courier New" w:hint="default"/>
      </w:rPr>
    </w:lvl>
    <w:lvl w:ilvl="8" w:tplc="10000005" w:tentative="1">
      <w:start w:val="1"/>
      <w:numFmt w:val="bullet"/>
      <w:lvlText w:val=""/>
      <w:lvlJc w:val="left"/>
      <w:pPr>
        <w:ind w:left="7200" w:hanging="360"/>
      </w:pPr>
      <w:rPr>
        <w:rFonts w:ascii="Wingdings" w:hAnsi="Wingdings" w:hint="default"/>
      </w:rPr>
    </w:lvl>
  </w:abstractNum>
  <w:abstractNum w:abstractNumId="1" w15:restartNumberingAfterBreak="0">
    <w:nsid w:val="7ECA6046"/>
    <w:multiLevelType w:val="hybridMultilevel"/>
    <w:tmpl w:val="20522D7E"/>
    <w:lvl w:ilvl="0" w:tplc="B67E9F8A">
      <w:start w:val="1"/>
      <w:numFmt w:val="decimal"/>
      <w:lvlText w:val="%1)"/>
      <w:lvlJc w:val="left"/>
      <w:pPr>
        <w:ind w:left="900" w:hanging="540"/>
      </w:pPr>
      <w:rPr>
        <w:rFonts w:hint="default"/>
      </w:r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num w:numId="1" w16cid:durableId="1585260691">
    <w:abstractNumId w:val="1"/>
  </w:num>
  <w:num w:numId="2" w16cid:durableId="162275832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95F8C"/>
    <w:rsid w:val="00001DEF"/>
    <w:rsid w:val="00005047"/>
    <w:rsid w:val="00013C28"/>
    <w:rsid w:val="00030D64"/>
    <w:rsid w:val="00046F47"/>
    <w:rsid w:val="00050950"/>
    <w:rsid w:val="00061A41"/>
    <w:rsid w:val="00067AFC"/>
    <w:rsid w:val="00090DA0"/>
    <w:rsid w:val="000A3077"/>
    <w:rsid w:val="000A423F"/>
    <w:rsid w:val="00100868"/>
    <w:rsid w:val="001242F9"/>
    <w:rsid w:val="0012621C"/>
    <w:rsid w:val="001271FA"/>
    <w:rsid w:val="0013555B"/>
    <w:rsid w:val="00141904"/>
    <w:rsid w:val="001772E1"/>
    <w:rsid w:val="0018789E"/>
    <w:rsid w:val="00195053"/>
    <w:rsid w:val="001A0EE3"/>
    <w:rsid w:val="001A7576"/>
    <w:rsid w:val="001A7EA9"/>
    <w:rsid w:val="001C24BF"/>
    <w:rsid w:val="001D4CBB"/>
    <w:rsid w:val="001E2622"/>
    <w:rsid w:val="001E2A91"/>
    <w:rsid w:val="00205F5C"/>
    <w:rsid w:val="00215947"/>
    <w:rsid w:val="002604F0"/>
    <w:rsid w:val="00283B8E"/>
    <w:rsid w:val="002848E3"/>
    <w:rsid w:val="00285332"/>
    <w:rsid w:val="00290B35"/>
    <w:rsid w:val="00293FFD"/>
    <w:rsid w:val="002A408D"/>
    <w:rsid w:val="002A63FB"/>
    <w:rsid w:val="002B09B7"/>
    <w:rsid w:val="002C212E"/>
    <w:rsid w:val="002D5887"/>
    <w:rsid w:val="002E14D9"/>
    <w:rsid w:val="002E183E"/>
    <w:rsid w:val="002E384D"/>
    <w:rsid w:val="0030363B"/>
    <w:rsid w:val="00340989"/>
    <w:rsid w:val="003515CC"/>
    <w:rsid w:val="00361ED3"/>
    <w:rsid w:val="00363729"/>
    <w:rsid w:val="003679AE"/>
    <w:rsid w:val="00395B24"/>
    <w:rsid w:val="003A53A4"/>
    <w:rsid w:val="003B45FD"/>
    <w:rsid w:val="003B72FB"/>
    <w:rsid w:val="003C7994"/>
    <w:rsid w:val="003D3158"/>
    <w:rsid w:val="003E05E8"/>
    <w:rsid w:val="00415D37"/>
    <w:rsid w:val="004477BF"/>
    <w:rsid w:val="004B02BE"/>
    <w:rsid w:val="004D02AF"/>
    <w:rsid w:val="004E5D5B"/>
    <w:rsid w:val="004E5DAA"/>
    <w:rsid w:val="00510BD9"/>
    <w:rsid w:val="00513F0E"/>
    <w:rsid w:val="005148A9"/>
    <w:rsid w:val="00522F5B"/>
    <w:rsid w:val="00560310"/>
    <w:rsid w:val="00566DBD"/>
    <w:rsid w:val="00574CC2"/>
    <w:rsid w:val="005775D0"/>
    <w:rsid w:val="005845E5"/>
    <w:rsid w:val="005A5E49"/>
    <w:rsid w:val="005B5EBC"/>
    <w:rsid w:val="005C3449"/>
    <w:rsid w:val="005D2353"/>
    <w:rsid w:val="00600427"/>
    <w:rsid w:val="006163E2"/>
    <w:rsid w:val="00617D90"/>
    <w:rsid w:val="006214A7"/>
    <w:rsid w:val="00630898"/>
    <w:rsid w:val="00634D19"/>
    <w:rsid w:val="0063791F"/>
    <w:rsid w:val="00637AB5"/>
    <w:rsid w:val="006A053E"/>
    <w:rsid w:val="006B055B"/>
    <w:rsid w:val="006C3E80"/>
    <w:rsid w:val="006D3272"/>
    <w:rsid w:val="006F1444"/>
    <w:rsid w:val="006F306B"/>
    <w:rsid w:val="006F5238"/>
    <w:rsid w:val="0071491D"/>
    <w:rsid w:val="007153B0"/>
    <w:rsid w:val="007359AB"/>
    <w:rsid w:val="0074541A"/>
    <w:rsid w:val="00746F4D"/>
    <w:rsid w:val="00754629"/>
    <w:rsid w:val="00756FEC"/>
    <w:rsid w:val="007610DF"/>
    <w:rsid w:val="00763D54"/>
    <w:rsid w:val="00775373"/>
    <w:rsid w:val="00792EB6"/>
    <w:rsid w:val="00793CC5"/>
    <w:rsid w:val="00795398"/>
    <w:rsid w:val="00797064"/>
    <w:rsid w:val="007B4E85"/>
    <w:rsid w:val="007C0B67"/>
    <w:rsid w:val="007C0C04"/>
    <w:rsid w:val="007F1339"/>
    <w:rsid w:val="00811706"/>
    <w:rsid w:val="00811CF4"/>
    <w:rsid w:val="00817681"/>
    <w:rsid w:val="008331D3"/>
    <w:rsid w:val="00834DEE"/>
    <w:rsid w:val="00843A94"/>
    <w:rsid w:val="00854AE8"/>
    <w:rsid w:val="008658A7"/>
    <w:rsid w:val="00876E4E"/>
    <w:rsid w:val="00895F8C"/>
    <w:rsid w:val="008A076C"/>
    <w:rsid w:val="008B4A7A"/>
    <w:rsid w:val="008C1EDF"/>
    <w:rsid w:val="008D32C7"/>
    <w:rsid w:val="008E6D2F"/>
    <w:rsid w:val="008F68CE"/>
    <w:rsid w:val="00905F2D"/>
    <w:rsid w:val="00911262"/>
    <w:rsid w:val="00921724"/>
    <w:rsid w:val="0092319B"/>
    <w:rsid w:val="009312A8"/>
    <w:rsid w:val="009434B9"/>
    <w:rsid w:val="0094423C"/>
    <w:rsid w:val="00945194"/>
    <w:rsid w:val="00947552"/>
    <w:rsid w:val="009606B3"/>
    <w:rsid w:val="00961843"/>
    <w:rsid w:val="00964CA8"/>
    <w:rsid w:val="0096705B"/>
    <w:rsid w:val="00974566"/>
    <w:rsid w:val="00975B23"/>
    <w:rsid w:val="0098067C"/>
    <w:rsid w:val="00994D73"/>
    <w:rsid w:val="009B43DF"/>
    <w:rsid w:val="009D2D03"/>
    <w:rsid w:val="00A04A00"/>
    <w:rsid w:val="00A05F7D"/>
    <w:rsid w:val="00A15E82"/>
    <w:rsid w:val="00A20B6F"/>
    <w:rsid w:val="00A31C12"/>
    <w:rsid w:val="00A345E5"/>
    <w:rsid w:val="00A459D2"/>
    <w:rsid w:val="00A569CE"/>
    <w:rsid w:val="00A60754"/>
    <w:rsid w:val="00A63052"/>
    <w:rsid w:val="00A711F0"/>
    <w:rsid w:val="00A9039F"/>
    <w:rsid w:val="00A965A7"/>
    <w:rsid w:val="00AA52C8"/>
    <w:rsid w:val="00AB4B63"/>
    <w:rsid w:val="00AC6902"/>
    <w:rsid w:val="00AD0644"/>
    <w:rsid w:val="00AD0F4C"/>
    <w:rsid w:val="00AD463F"/>
    <w:rsid w:val="00AE7446"/>
    <w:rsid w:val="00AF45D1"/>
    <w:rsid w:val="00B0422B"/>
    <w:rsid w:val="00B0537E"/>
    <w:rsid w:val="00B17515"/>
    <w:rsid w:val="00B22FAC"/>
    <w:rsid w:val="00B26E1E"/>
    <w:rsid w:val="00B30F89"/>
    <w:rsid w:val="00B32806"/>
    <w:rsid w:val="00B32C91"/>
    <w:rsid w:val="00B45159"/>
    <w:rsid w:val="00B46A61"/>
    <w:rsid w:val="00B471C7"/>
    <w:rsid w:val="00B47FD9"/>
    <w:rsid w:val="00B81BF7"/>
    <w:rsid w:val="00B8263F"/>
    <w:rsid w:val="00B83072"/>
    <w:rsid w:val="00BD0314"/>
    <w:rsid w:val="00BD504D"/>
    <w:rsid w:val="00BF6B4A"/>
    <w:rsid w:val="00C231DB"/>
    <w:rsid w:val="00C30734"/>
    <w:rsid w:val="00C43F0E"/>
    <w:rsid w:val="00C535BE"/>
    <w:rsid w:val="00C54551"/>
    <w:rsid w:val="00C60B00"/>
    <w:rsid w:val="00C630B2"/>
    <w:rsid w:val="00C77C9F"/>
    <w:rsid w:val="00C84E59"/>
    <w:rsid w:val="00C9097F"/>
    <w:rsid w:val="00CA7BA5"/>
    <w:rsid w:val="00CF541A"/>
    <w:rsid w:val="00D0473E"/>
    <w:rsid w:val="00D24FDA"/>
    <w:rsid w:val="00D319E5"/>
    <w:rsid w:val="00D33B3E"/>
    <w:rsid w:val="00D427C3"/>
    <w:rsid w:val="00D46D71"/>
    <w:rsid w:val="00D64172"/>
    <w:rsid w:val="00D70AFE"/>
    <w:rsid w:val="00D71AD4"/>
    <w:rsid w:val="00D72285"/>
    <w:rsid w:val="00D72D0E"/>
    <w:rsid w:val="00DD6BE7"/>
    <w:rsid w:val="00E1093A"/>
    <w:rsid w:val="00E11AD5"/>
    <w:rsid w:val="00E23FA9"/>
    <w:rsid w:val="00E30D80"/>
    <w:rsid w:val="00E345FC"/>
    <w:rsid w:val="00E62807"/>
    <w:rsid w:val="00E758F5"/>
    <w:rsid w:val="00E819A3"/>
    <w:rsid w:val="00E91768"/>
    <w:rsid w:val="00EA3E62"/>
    <w:rsid w:val="00EA6760"/>
    <w:rsid w:val="00ED6F85"/>
    <w:rsid w:val="00F55039"/>
    <w:rsid w:val="00F60010"/>
    <w:rsid w:val="00F61D1F"/>
    <w:rsid w:val="00F7146F"/>
    <w:rsid w:val="00F80228"/>
    <w:rsid w:val="00F83D7C"/>
    <w:rsid w:val="00F90A58"/>
    <w:rsid w:val="00FC0E55"/>
    <w:rsid w:val="016D1677"/>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1D9711E"/>
  <w15:docId w15:val="{EC941C07-3F8C-4E88-A607-35A638A702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en"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240" w:after="0"/>
      <w:outlineLvl w:val="0"/>
    </w:pPr>
    <w:rPr>
      <w:rFonts w:ascii="Calibri" w:eastAsia="Calibri" w:hAnsi="Calibri" w:cs="Calibri"/>
      <w:color w:val="2F5496"/>
      <w:sz w:val="32"/>
      <w:szCs w:val="32"/>
    </w:rPr>
  </w:style>
  <w:style w:type="paragraph" w:styleId="Heading2">
    <w:name w:val="heading 2"/>
    <w:basedOn w:val="Normal"/>
    <w:next w:val="Normal"/>
    <w:link w:val="Heading2Char"/>
    <w:uiPriority w:val="9"/>
    <w:unhideWhenUsed/>
    <w:qFormat/>
    <w:pPr>
      <w:keepNext/>
      <w:widowControl w:val="0"/>
      <w:pBdr>
        <w:top w:val="single" w:sz="6" w:space="0" w:color="FFFFFF"/>
        <w:left w:val="single" w:sz="6" w:space="0" w:color="FFFFFF"/>
        <w:bottom w:val="single" w:sz="6" w:space="0" w:color="FFFFFF"/>
        <w:right w:val="single" w:sz="6" w:space="0" w:color="FFFFFF"/>
      </w:pBdr>
      <w:spacing w:after="0" w:line="240" w:lineRule="auto"/>
      <w:outlineLvl w:val="1"/>
    </w:pPr>
    <w:rPr>
      <w:rFonts w:ascii="Times New Roman" w:eastAsia="Times New Roman" w:hAnsi="Times New Roman" w:cs="Times New Roman"/>
      <w:b/>
      <w:sz w:val="36"/>
      <w:szCs w:val="36"/>
    </w:rPr>
  </w:style>
  <w:style w:type="paragraph" w:styleId="Heading3">
    <w:name w:val="heading 3"/>
    <w:basedOn w:val="Normal"/>
    <w:next w:val="Normal"/>
    <w:uiPriority w:val="9"/>
    <w:unhideWhenUsed/>
    <w:qFormat/>
    <w:pPr>
      <w:keepNext/>
      <w:keepLines/>
      <w:spacing w:after="0" w:line="240" w:lineRule="auto"/>
      <w:jc w:val="both"/>
      <w:outlineLvl w:val="2"/>
    </w:pPr>
    <w:rPr>
      <w:b/>
    </w:rPr>
  </w:style>
  <w:style w:type="paragraph" w:styleId="Heading4">
    <w:name w:val="heading 4"/>
    <w:basedOn w:val="Normal"/>
    <w:next w:val="Normal"/>
    <w:uiPriority w:val="9"/>
    <w:semiHidden/>
    <w:unhideWhenUsed/>
    <w:qFormat/>
    <w:pPr>
      <w:keepNext/>
      <w:keepLines/>
      <w:spacing w:before="240" w:after="40"/>
      <w:outlineLvl w:val="3"/>
    </w:pPr>
    <w:rPr>
      <w:b/>
      <w:sz w:val="24"/>
      <w:szCs w:val="24"/>
    </w:rPr>
  </w:style>
  <w:style w:type="paragraph" w:styleId="Heading5">
    <w:name w:val="heading 5"/>
    <w:basedOn w:val="Normal"/>
    <w:next w:val="Normal"/>
    <w:uiPriority w:val="9"/>
    <w:semiHidden/>
    <w:unhideWhenUsed/>
    <w:qFormat/>
    <w:pPr>
      <w:keepNext/>
      <w:keepLines/>
      <w:spacing w:before="220" w:after="40"/>
      <w:outlineLvl w:val="4"/>
    </w:pPr>
    <w:rPr>
      <w:b/>
    </w:rPr>
  </w:style>
  <w:style w:type="paragraph" w:styleId="Heading6">
    <w:name w:val="heading 6"/>
    <w:basedOn w:val="Normal"/>
    <w:next w:val="Normal"/>
    <w:uiPriority w:val="9"/>
    <w:semiHidden/>
    <w:unhideWhenUsed/>
    <w:qFormat/>
    <w:pPr>
      <w:keepNext/>
      <w:keepLines/>
      <w:spacing w:before="200" w:after="40"/>
      <w:outlineLvl w:val="5"/>
    </w:pPr>
    <w:rPr>
      <w:b/>
      <w:sz w:val="20"/>
      <w:szCs w:val="20"/>
    </w:rPr>
  </w:style>
  <w:style w:type="character" w:default="1" w:styleId="DefaultParagraphFont">
    <w:name w:val="Default Paragraph Font"/>
    <w:uiPriority w:val="1"/>
    <w:semiHidden/>
    <w:unhideWhenUsed/>
  </w:style>
  <w:style w:type="table" w:default="1" w:styleId="TableNormal">
    <w:name w:val="Normal Table"/>
    <w:uiPriority w:val="99"/>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100" w:type="dxa"/>
        <w:left w:w="100" w:type="dxa"/>
        <w:bottom w:w="100" w:type="dxa"/>
        <w:right w:w="100" w:type="dxa"/>
      </w:tblCellMar>
    </w:tblPr>
  </w:style>
  <w:style w:type="paragraph" w:styleId="Title">
    <w:name w:val="Title"/>
    <w:basedOn w:val="Normal"/>
    <w:next w:val="Normal"/>
    <w:uiPriority w:val="10"/>
    <w:qFormat/>
    <w:pPr>
      <w:keepNext/>
      <w:keepLines/>
      <w:spacing w:before="480" w:after="120"/>
    </w:pPr>
    <w:rPr>
      <w:b/>
      <w:sz w:val="72"/>
      <w:szCs w:val="72"/>
    </w:rPr>
  </w:style>
  <w:style w:type="table" w:customStyle="1" w:styleId="TableNormal00">
    <w:name w:val="TableNormal0"/>
    <w:tblPr>
      <w:tblCellMar>
        <w:top w:w="100" w:type="dxa"/>
        <w:left w:w="100" w:type="dxa"/>
        <w:bottom w:w="100" w:type="dxa"/>
        <w:right w:w="100" w:type="dxa"/>
      </w:tblCellMar>
    </w:tblPr>
  </w:style>
  <w:style w:type="table" w:customStyle="1" w:styleId="TableNormal1">
    <w:name w:val="TableNormal1"/>
    <w:tblPr>
      <w:tblCellMar>
        <w:top w:w="100" w:type="dxa"/>
        <w:left w:w="100" w:type="dxa"/>
        <w:bottom w:w="100" w:type="dxa"/>
        <w:right w:w="100" w:type="dxa"/>
      </w:tblCellMar>
    </w:tblPr>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ListParagraph">
    <w:name w:val="List Paragraph"/>
    <w:basedOn w:val="Normal"/>
    <w:uiPriority w:val="34"/>
    <w:qFormat/>
    <w:rsid w:val="00A44ED2"/>
    <w:pPr>
      <w:ind w:left="720"/>
      <w:contextualSpacing/>
    </w:pPr>
  </w:style>
  <w:style w:type="paragraph" w:styleId="BalloonText">
    <w:name w:val="Balloon Text"/>
    <w:basedOn w:val="Normal"/>
    <w:link w:val="BalloonTextChar"/>
    <w:uiPriority w:val="99"/>
    <w:semiHidden/>
    <w:unhideWhenUsed/>
    <w:rsid w:val="00D93628"/>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93628"/>
    <w:rPr>
      <w:rFonts w:ascii="Segoe UI" w:hAnsi="Segoe UI" w:cs="Segoe UI"/>
      <w:sz w:val="18"/>
      <w:szCs w:val="18"/>
    </w:rPr>
  </w:style>
  <w:style w:type="character" w:customStyle="1" w:styleId="Heading2Char">
    <w:name w:val="Heading 2 Char"/>
    <w:basedOn w:val="DefaultParagraphFont"/>
    <w:link w:val="Heading2"/>
    <w:uiPriority w:val="99"/>
    <w:semiHidden/>
    <w:rsid w:val="00C108C1"/>
    <w:rPr>
      <w:rFonts w:ascii="Times New Roman" w:eastAsia="Times New Roman" w:hAnsi="Times New Roman" w:cs="Times New Roman"/>
      <w:b/>
      <w:bCs/>
      <w:sz w:val="36"/>
      <w:szCs w:val="24"/>
    </w:rPr>
  </w:style>
  <w:style w:type="paragraph" w:styleId="FootnoteText">
    <w:name w:val="footnote text"/>
    <w:basedOn w:val="Normal"/>
    <w:link w:val="FootnoteTextChar"/>
    <w:uiPriority w:val="99"/>
    <w:semiHidden/>
    <w:unhideWhenUsed/>
    <w:rsid w:val="00B2055E"/>
    <w:pPr>
      <w:widowControl w:val="0"/>
      <w:autoSpaceDE w:val="0"/>
      <w:autoSpaceDN w:val="0"/>
      <w:adjustRightInd w:val="0"/>
      <w:spacing w:after="0" w:line="240" w:lineRule="auto"/>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uiPriority w:val="99"/>
    <w:semiHidden/>
    <w:rsid w:val="00B2055E"/>
    <w:rPr>
      <w:rFonts w:ascii="Times New Roman" w:eastAsia="Times New Roman" w:hAnsi="Times New Roman" w:cs="Times New Roman"/>
      <w:sz w:val="20"/>
      <w:szCs w:val="20"/>
    </w:rPr>
  </w:style>
  <w:style w:type="character" w:styleId="FootnoteReference">
    <w:name w:val="footnote reference"/>
    <w:uiPriority w:val="99"/>
    <w:semiHidden/>
    <w:unhideWhenUsed/>
    <w:rsid w:val="00B2055E"/>
    <w:rPr>
      <w:rFonts w:ascii="Times New Roman" w:hAnsi="Times New Roman" w:cs="Times New Roman" w:hint="default"/>
    </w:rPr>
  </w:style>
  <w:style w:type="table" w:styleId="TableGrid">
    <w:name w:val="Table Grid"/>
    <w:basedOn w:val="TableNormal"/>
    <w:uiPriority w:val="39"/>
    <w:rsid w:val="00C974A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DD57DD"/>
    <w:rPr>
      <w:sz w:val="16"/>
      <w:szCs w:val="16"/>
    </w:rPr>
  </w:style>
  <w:style w:type="paragraph" w:styleId="CommentText">
    <w:name w:val="annotation text"/>
    <w:basedOn w:val="Normal"/>
    <w:link w:val="CommentTextChar"/>
    <w:uiPriority w:val="99"/>
    <w:unhideWhenUsed/>
    <w:rsid w:val="00DD57DD"/>
    <w:pPr>
      <w:spacing w:line="240" w:lineRule="auto"/>
    </w:pPr>
    <w:rPr>
      <w:sz w:val="20"/>
      <w:szCs w:val="20"/>
    </w:rPr>
  </w:style>
  <w:style w:type="character" w:customStyle="1" w:styleId="CommentTextChar">
    <w:name w:val="Comment Text Char"/>
    <w:basedOn w:val="DefaultParagraphFont"/>
    <w:link w:val="CommentText"/>
    <w:uiPriority w:val="99"/>
    <w:rsid w:val="00DD57DD"/>
    <w:rPr>
      <w:sz w:val="20"/>
      <w:szCs w:val="20"/>
    </w:rPr>
  </w:style>
  <w:style w:type="paragraph" w:styleId="CommentSubject">
    <w:name w:val="annotation subject"/>
    <w:basedOn w:val="CommentText"/>
    <w:next w:val="CommentText"/>
    <w:link w:val="CommentSubjectChar"/>
    <w:uiPriority w:val="99"/>
    <w:semiHidden/>
    <w:unhideWhenUsed/>
    <w:rsid w:val="00DD57DD"/>
    <w:rPr>
      <w:b/>
      <w:bCs/>
    </w:rPr>
  </w:style>
  <w:style w:type="character" w:customStyle="1" w:styleId="CommentSubjectChar">
    <w:name w:val="Comment Subject Char"/>
    <w:basedOn w:val="CommentTextChar"/>
    <w:link w:val="CommentSubject"/>
    <w:uiPriority w:val="99"/>
    <w:semiHidden/>
    <w:rsid w:val="00DD57DD"/>
    <w:rPr>
      <w:b/>
      <w:bCs/>
      <w:sz w:val="20"/>
      <w:szCs w:val="20"/>
    </w:rPr>
  </w:style>
  <w:style w:type="character" w:styleId="Hyperlink">
    <w:name w:val="Hyperlink"/>
    <w:basedOn w:val="DefaultParagraphFont"/>
    <w:uiPriority w:val="99"/>
    <w:unhideWhenUsed/>
    <w:rsid w:val="0073233F"/>
    <w:rPr>
      <w:color w:val="0563C1"/>
      <w:u w:val="single"/>
    </w:rPr>
  </w:style>
  <w:style w:type="paragraph" w:customStyle="1" w:styleId="Default">
    <w:name w:val="Default"/>
    <w:rsid w:val="0073233F"/>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Heading1Char">
    <w:name w:val="Heading 1 Char"/>
    <w:basedOn w:val="DefaultParagraphFont"/>
    <w:link w:val="Heading1"/>
    <w:uiPriority w:val="9"/>
    <w:rsid w:val="003A1362"/>
    <w:rPr>
      <w:rFonts w:asciiTheme="majorHAnsi" w:eastAsiaTheme="majorEastAsia" w:hAnsiTheme="majorHAnsi" w:cstheme="majorBidi"/>
      <w:color w:val="2F5496" w:themeColor="accent1" w:themeShade="BF"/>
      <w:sz w:val="32"/>
      <w:szCs w:val="32"/>
    </w:rPr>
  </w:style>
  <w:style w:type="table" w:customStyle="1" w:styleId="TableGrid1">
    <w:name w:val="Table Grid1"/>
    <w:basedOn w:val="TableNormal"/>
    <w:next w:val="TableGrid"/>
    <w:uiPriority w:val="39"/>
    <w:rsid w:val="00843436"/>
    <w:pPr>
      <w:spacing w:after="0" w:line="240" w:lineRule="auto"/>
    </w:pPr>
    <w:rPr>
      <w:rFonts w:ascii="Times New Roman" w:eastAsiaTheme="minorEastAsia" w:hAnsi="Times New Roman"/>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a">
    <w:basedOn w:val="TableNormal"/>
    <w:tblPr>
      <w:tblStyleRowBandSize w:val="1"/>
      <w:tblStyleColBandSize w:val="1"/>
      <w:tblCellMar>
        <w:left w:w="10" w:type="dxa"/>
        <w:right w:w="10" w:type="dxa"/>
      </w:tblCellMar>
    </w:tblPr>
  </w:style>
  <w:style w:type="table" w:customStyle="1" w:styleId="a0">
    <w:basedOn w:val="TableNormal"/>
    <w:pPr>
      <w:spacing w:after="0" w:line="240" w:lineRule="auto"/>
    </w:pPr>
    <w:rPr>
      <w:rFonts w:ascii="Times New Roman" w:eastAsia="Times New Roman" w:hAnsi="Times New Roman" w:cs="Times New Roman"/>
      <w:sz w:val="24"/>
      <w:szCs w:val="24"/>
    </w:rPr>
    <w:tblPr>
      <w:tblStyleRowBandSize w:val="1"/>
      <w:tblStyleColBandSize w:val="1"/>
    </w:tblPr>
  </w:style>
  <w:style w:type="table" w:customStyle="1" w:styleId="a1">
    <w:basedOn w:val="TableNormal"/>
    <w:tblPr>
      <w:tblStyleRowBandSize w:val="1"/>
      <w:tblStyleColBandSize w:val="1"/>
    </w:tblPr>
  </w:style>
  <w:style w:type="paragraph" w:styleId="Revision">
    <w:name w:val="Revision"/>
    <w:hidden/>
    <w:uiPriority w:val="99"/>
    <w:semiHidden/>
    <w:rsid w:val="002B6564"/>
    <w:pPr>
      <w:spacing w:after="0" w:line="240" w:lineRule="auto"/>
    </w:pPr>
  </w:style>
  <w:style w:type="character" w:styleId="UnresolvedMention">
    <w:name w:val="Unresolved Mention"/>
    <w:basedOn w:val="DefaultParagraphFont"/>
    <w:uiPriority w:val="99"/>
    <w:semiHidden/>
    <w:unhideWhenUsed/>
    <w:rsid w:val="002E1D4F"/>
    <w:rPr>
      <w:color w:val="605E5C"/>
      <w:shd w:val="clear" w:color="auto" w:fill="E1DFDD"/>
    </w:rPr>
  </w:style>
  <w:style w:type="table" w:customStyle="1" w:styleId="a2">
    <w:basedOn w:val="TableNormal"/>
    <w:tblPr>
      <w:tblStyleRowBandSize w:val="1"/>
      <w:tblStyleColBandSize w:val="1"/>
      <w:tblCellMar>
        <w:left w:w="10" w:type="dxa"/>
        <w:right w:w="10" w:type="dxa"/>
      </w:tblCellMar>
    </w:tblPr>
  </w:style>
  <w:style w:type="table" w:customStyle="1" w:styleId="a3">
    <w:basedOn w:val="TableNormal"/>
    <w:pPr>
      <w:spacing w:after="0" w:line="240" w:lineRule="auto"/>
    </w:pPr>
    <w:rPr>
      <w:rFonts w:ascii="Times New Roman" w:eastAsia="Times New Roman" w:hAnsi="Times New Roman" w:cs="Times New Roman"/>
      <w:sz w:val="24"/>
      <w:szCs w:val="24"/>
    </w:rPr>
    <w:tblPr>
      <w:tblStyleRowBandSize w:val="1"/>
      <w:tblStyleColBandSize w:val="1"/>
    </w:tblPr>
  </w:style>
  <w:style w:type="paragraph" w:styleId="Subtitle">
    <w:name w:val="Subtitle"/>
    <w:basedOn w:val="Normal"/>
    <w:next w:val="Normal"/>
    <w:uiPriority w:val="11"/>
    <w:qFormat/>
    <w:pPr>
      <w:keepNext/>
      <w:keepLines/>
      <w:spacing w:before="360" w:after="80"/>
    </w:pPr>
    <w:rPr>
      <w:rFonts w:ascii="Georgia" w:eastAsia="Georgia" w:hAnsi="Georgia" w:cs="Georgia"/>
      <w:i/>
      <w:color w:val="666666"/>
      <w:sz w:val="48"/>
      <w:szCs w:val="48"/>
    </w:rPr>
  </w:style>
  <w:style w:type="table" w:customStyle="1" w:styleId="a4">
    <w:basedOn w:val="TableNormal"/>
    <w:tblPr>
      <w:tblStyleRowBandSize w:val="1"/>
      <w:tblStyleColBandSize w:val="1"/>
      <w:tblCellMar>
        <w:left w:w="10" w:type="dxa"/>
        <w:right w:w="10" w:type="dxa"/>
      </w:tblCellMar>
    </w:tblPr>
  </w:style>
  <w:style w:type="table" w:customStyle="1" w:styleId="a5">
    <w:basedOn w:val="TableNormal"/>
    <w:pPr>
      <w:spacing w:after="0" w:line="240" w:lineRule="auto"/>
    </w:pPr>
    <w:rPr>
      <w:rFonts w:ascii="Times New Roman" w:eastAsia="Times New Roman" w:hAnsi="Times New Roman" w:cs="Times New Roman"/>
      <w:sz w:val="24"/>
      <w:szCs w:val="24"/>
    </w:rPr>
    <w:tblPr>
      <w:tblStyleRowBandSize w:val="1"/>
      <w:tblStyleColBandSize w:val="1"/>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6.xml"/><Relationship Id="rId21" Type="http://schemas.openxmlformats.org/officeDocument/2006/relationships/header" Target="header4.xml"/><Relationship Id="rId34" Type="http://schemas.openxmlformats.org/officeDocument/2006/relationships/header" Target="header10.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header" Target="header6.xml"/><Relationship Id="rId33" Type="http://schemas.openxmlformats.org/officeDocument/2006/relationships/hyperlink" Target="https://doi.org/10.3389/fmars.2024.1430961"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yperlink" Target="https://www.sharktrust.org/basking-shark-data-directory" TargetMode="Externa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5.xml"/><Relationship Id="rId32" Type="http://schemas.openxmlformats.org/officeDocument/2006/relationships/hyperlink" Target="http://www.iwdg.ie/article.asp?id=2053" TargetMode="Externa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oter" Target="footer4.xml"/><Relationship Id="rId28" Type="http://schemas.openxmlformats.org/officeDocument/2006/relationships/hyperlink" Target="https://www.sharktrust.org/basking-shark-data-directory" TargetMode="External"/><Relationship Id="rId36"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image" Target="media/image5.png"/><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5.xml"/><Relationship Id="rId27" Type="http://schemas.openxmlformats.org/officeDocument/2006/relationships/hyperlink" Target="https://www.cms.int/sites/default/files/document/cms_cop14_doc.27.3.1_annex2_riwi_e.pdf" TargetMode="External"/><Relationship Id="rId30" Type="http://schemas.openxmlformats.org/officeDocument/2006/relationships/header" Target="header8.xml"/><Relationship Id="rId35" Type="http://schemas.openxmlformats.org/officeDocument/2006/relationships/header" Target="header11.xml"/><Relationship Id="rId8" Type="http://schemas.openxmlformats.org/officeDocument/2006/relationships/settings" Target="settings.xml"/><Relationship Id="rId3" Type="http://schemas.openxmlformats.org/officeDocument/2006/relationships/customXml" Target="../customXml/item3.xm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go:gDocsCustomXmlDataStorage xmlns:go="http://customooxmlschemas.google.com/" xmlns:r="http://schemas.openxmlformats.org/officeDocument/2006/relationships" uri="GoogleDocsCustomDataVersion2">
  <go:docsCustomData xmlns:go="http://customooxmlschemas.google.com/" roundtripDataSignature="AMtx7mi7Ch4gWXK8+jquI1i0/qJACXvfxA==">CgMxLjAaJwoBMBIiCiAIBCocCgtBQUFCdEcwY1UxVRAIGgtBQUFCdEcwY1UxVRonCgExEiIKIAgEKhwKC0FBQUJ0eVhQV01nEAgaC0FBQUJ0eVhQV01nIoUJCgtBQUFCdEcwY1UxVRLUCAoLQUFBQnRHMGNVMVUSC0FBQUJ0RzBjVTFVGooCCgl0ZXh0L2h0bWwS/AFQYW5hbWEmIzM5O3MgU3VnZ2VzdGVkIHRleHQ6wqBBbHRob3VnaCBiYXNraW5nIHNoYXJrcyBhcmUgZm91bmQgd29ybGR3aWRlLCB0aGUgbWFqb3JpdHkgb2Ztb3N0IG9mIHRoZSByZXNlYXJjaCBoYXMgZm9jdXNlZCBvbiB0aGUgTm9ydGggQXRsYW50aWMuIEZ1cnRoZXIgcmVzZWFyY2ggb24gYmFza2luZyBzaGFyayBwb3B1bGF0aW9uIHNpemUsIGRpc3RyaWJ1dGlvbiwgZm9yYWdpbmcgcGF0dGVybnMsIGFuZCBtaWdyYXRvcnkgcGF0dGVybnMihwIKCnRleHQvcGxhaW4S+AFQYW5hbWEncyBTdWdnZXN0ZWQgdGV4dDrCoEFsdGhvdWdoIGJhc2tpbmcgc2hhcmtzIGFyZSBmb3VuZCB3b3JsZHdpZGUsIHRoZSBtYWpvcml0eSBvZm1vc3Qgb2YgdGhlIHJlc2VhcmNoIGhhcyBmb2N1c2VkIG9uIHRoZSBOb3J0aCBBdGxhbnRpYy4gRnVydGhlciByZXNlYXJjaCBvbiBiYXNraW5nIHNoYXJrIHBvcHVsYXRpb24gc2l6ZSwgZGlzdHJpYnV0aW9uLCBmb3JhZ2luZyBwYXR0ZXJucywgYW5kIG1pZ3JhdG9yeSBwYXR0ZXJucyobIhUxMTE5ODYxNzg3MTA5NTcyMTk3ODEoADgAMP7RguqgMzj+0YLqoDNKzwEKCnRleHQvcGxhaW4SwAFBbHRob3VnaCBiYXNraW5nIHNoYXJrcyBhcmUgZm91bmQgd29ybGR3aWRlLCB0aGUgbWFqb3JpdHkgb2YgcmVzZWFyY2ggaGFzIGZvY3VzZWQgb24gdGhlIE5vcnRoIEF0bGFudGljLiBGdXJ0aGVyIHJlc2VhcmNoIG9uIGJhc2tpbmcgc2hhcmsgcG9wdWxhdGlvbiBzaXplLCBkaXN0cmlidXRpb24sIGFuZCBtaWdyYXRvcnkgcGF0dGVybnNaDGR0c2xlNG95Nm1oaHICIAB4AJoBBggAEAAYAKoB/wES/AFQYW5hbWEmIzM5O3MgU3VnZ2VzdGVkIHRleHQ6wqBBbHRob3VnaCBiYXNraW5nIHNoYXJrcyBhcmUgZm91bmQgd29ybGR3aWRlLCB0aGUgbWFqb3JpdHkgb2Ztb3N0IG9mIHRoZSByZXNlYXJjaCBoYXMgZm9jdXNlZCBvbiB0aGUgTm9ydGggQXRsYW50aWMuIEZ1cnRoZXIgcmVzZWFyY2ggb24gYmFza2luZyBzaGFyayBwb3B1bGF0aW9uIHNpemUsIGRpc3RyaWJ1dGlvbiwgZm9yYWdpbmcgcGF0dGVybnMsIGFuZCBtaWdyYXRvcnkgcGF0dGVybnOwAQC4AQAY/tGC6qAzIP7RguqgMzAAQg9raXguOGN0YmRlaGZmOTIi0gMKC0FBQUJ0eVhQV01nEqADCgtBQUFCdHlYUFdNZxILQUFBQnR5WFBXTWcaWAoJdGV4dC9odG1sEktBdXN0cmFsaWEgc3VnZ2VzdGVkIHRleHQ6ICZxdW90O2VuY291cmFnaW5nIGFsbCBDTVMgUGFydGllcyB0byBlbmdhZ2UmcXVvdDsiTwoKdGV4dC9wbGFpbhJBQXVzdHJhbGlhIHN1Z2dlc3RlZCB0ZXh0OiAiZW5jb3VyYWdpbmcgYWxsIENNUyBQYXJ0aWVzIHRvIGVuZ2FnZSIqGyIVMTExOTg2MTc4NzEwOTU3MjE5NzgxKAA4ADD+5v3hoDM4/ub94aAzSjsKCnRleHQvcGxhaW4SLXJhbmdlIGJ5IGVuc3VyaW5nIGFsbCBDTVMgUGFydGllcyBhcmUgZW5nYWdlZFoMZ3FrZHNyejVland0cgIgAHgAmgEGCAAQABgAqgFNEktBdXN0cmFsaWEgc3VnZ2VzdGVkIHRleHQ6ICZxdW90O2VuY291cmFnaW5nIGFsbCBDTVMgUGFydGllcyB0byBlbmdhZ2UmcXVvdDuwAQC4AQAY/ub94aAzIP7m/eGgMzAAQhBraXgueHRibXhycjJ1OGY3Mg5oLnJ6OTNncXZsbDl1bDgAciExbjIwY2RCdWpiSnNsam1KMUdmMnJiZ0ZIMnRvVUNaNDg=</go:docsCustomData>
</go:gDocsCustomXmlDataStorage>
</file>

<file path=customXml/item2.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MariaJoseOrtiz xmlns="a7b50396-0b06-45c1-b28e-46f86d566a10" xsi:nil="true"/>
    <Notes xmlns="a7b50396-0b06-45c1-b28e-46f86d566a10" xsi:nil="true"/>
    <Sent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Pre_x002d_selection xmlns="a7b50396-0b06-45c1-b28e-46f86d566a10">true</Pre_x002d_selection>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2.xml><?xml version="1.0" encoding="utf-8"?>
<ds:datastoreItem xmlns:ds="http://schemas.openxmlformats.org/officeDocument/2006/customXml" ds:itemID="{24215D3D-05B3-4728-9FF6-7FDE3ACD1581}">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3.xml><?xml version="1.0" encoding="utf-8"?>
<ds:datastoreItem xmlns:ds="http://schemas.openxmlformats.org/officeDocument/2006/customXml" ds:itemID="{C461CF66-A39A-464B-8A63-2B67897E2B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57D23C7-5132-4432-BC86-D058089B74EF}">
  <ds:schemaRefs>
    <ds:schemaRef ds:uri="http://schemas.microsoft.com/sharepoint/v3/contenttype/forms"/>
  </ds:schemaRefs>
</ds:datastoreItem>
</file>

<file path=customXml/itemProps5.xml><?xml version="1.0" encoding="utf-8"?>
<ds:datastoreItem xmlns:ds="http://schemas.openxmlformats.org/officeDocument/2006/customXml" ds:itemID="{D802C10C-2D83-4CCF-B55C-810DC2CCA650}">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8</TotalTime>
  <Pages>13</Pages>
  <Words>4647</Words>
  <Characters>26488</Characters>
  <Application>Microsoft Office Word</Application>
  <DocSecurity>0</DocSecurity>
  <Lines>220</Lines>
  <Paragraphs>62</Paragraphs>
  <ScaleCrop>false</ScaleCrop>
  <Company/>
  <LinksUpToDate>false</LinksUpToDate>
  <CharactersWithSpaces>31073</CharactersWithSpaces>
  <SharedDoc>false</SharedDoc>
  <HLinks>
    <vt:vector size="30" baseType="variant">
      <vt:variant>
        <vt:i4>2490424</vt:i4>
      </vt:variant>
      <vt:variant>
        <vt:i4>12</vt:i4>
      </vt:variant>
      <vt:variant>
        <vt:i4>0</vt:i4>
      </vt:variant>
      <vt:variant>
        <vt:i4>5</vt:i4>
      </vt:variant>
      <vt:variant>
        <vt:lpwstr>https://doi.org/10.3389/fmars.2024.1430961</vt:lpwstr>
      </vt:variant>
      <vt:variant>
        <vt:lpwstr/>
      </vt:variant>
      <vt:variant>
        <vt:i4>3670128</vt:i4>
      </vt:variant>
      <vt:variant>
        <vt:i4>9</vt:i4>
      </vt:variant>
      <vt:variant>
        <vt:i4>0</vt:i4>
      </vt:variant>
      <vt:variant>
        <vt:i4>5</vt:i4>
      </vt:variant>
      <vt:variant>
        <vt:lpwstr>http://www.iwdg.ie/article.asp?id=2053</vt:lpwstr>
      </vt:variant>
      <vt:variant>
        <vt:lpwstr/>
      </vt:variant>
      <vt:variant>
        <vt:i4>8257583</vt:i4>
      </vt:variant>
      <vt:variant>
        <vt:i4>6</vt:i4>
      </vt:variant>
      <vt:variant>
        <vt:i4>0</vt:i4>
      </vt:variant>
      <vt:variant>
        <vt:i4>5</vt:i4>
      </vt:variant>
      <vt:variant>
        <vt:lpwstr>https://www.sharktrust.org/basking-shark-data-directory</vt:lpwstr>
      </vt:variant>
      <vt:variant>
        <vt:lpwstr/>
      </vt:variant>
      <vt:variant>
        <vt:i4>7471122</vt:i4>
      </vt:variant>
      <vt:variant>
        <vt:i4>3</vt:i4>
      </vt:variant>
      <vt:variant>
        <vt:i4>0</vt:i4>
      </vt:variant>
      <vt:variant>
        <vt:i4>5</vt:i4>
      </vt:variant>
      <vt:variant>
        <vt:lpwstr>https://www.cms.int/sites/default/files/document/cms_cop14_doc.27.3.1_annex2_riwi_e.pdf</vt:lpwstr>
      </vt:variant>
      <vt:variant>
        <vt:lpwstr/>
      </vt:variant>
      <vt:variant>
        <vt:i4>8257583</vt:i4>
      </vt:variant>
      <vt:variant>
        <vt:i4>0</vt:i4>
      </vt:variant>
      <vt:variant>
        <vt:i4>0</vt:i4>
      </vt:variant>
      <vt:variant>
        <vt:i4>5</vt:i4>
      </vt:variant>
      <vt:variant>
        <vt:lpwstr>https://www.sharktrust.org/basking-shark-data-directory</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cp:lastModifiedBy>Catherine Brueckner</cp:lastModifiedBy>
  <cp:revision>8</cp:revision>
  <dcterms:created xsi:type="dcterms:W3CDTF">2026-01-27T08:15:00Z</dcterms:created>
  <dcterms:modified xsi:type="dcterms:W3CDTF">2026-01-27T08:23:00Z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y fmtid="{D5CDD505-2E9C-101B-9397-08002B2CF9AE}" pid="6" name="docLang">
    <vt:lpwstr>en</vt:lpwstr>
  </property>
</Properties>
</file>