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0941B646" w:rsidR="00002A97" w:rsidRPr="00017906"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017906">
              <w:rPr>
                <w:rFonts w:eastAsia="Times New Roman" w:cs="Arial"/>
                <w:szCs w:val="24"/>
                <w:lang w:eastAsia="es-ES"/>
              </w:rPr>
              <w:t>UNEP/CMS/COP1</w:t>
            </w:r>
            <w:r w:rsidR="00C22155" w:rsidRPr="00017906">
              <w:rPr>
                <w:rFonts w:eastAsia="Times New Roman" w:cs="Arial"/>
                <w:szCs w:val="24"/>
                <w:lang w:eastAsia="es-ES"/>
              </w:rPr>
              <w:t>5</w:t>
            </w:r>
            <w:r w:rsidRPr="00017906">
              <w:rPr>
                <w:rFonts w:eastAsia="Times New Roman" w:cs="Arial"/>
                <w:szCs w:val="24"/>
                <w:lang w:eastAsia="es-ES"/>
              </w:rPr>
              <w:t>/</w:t>
            </w:r>
            <w:r w:rsidR="00800CB3" w:rsidRPr="00017906">
              <w:rPr>
                <w:rFonts w:eastAsia="Times New Roman" w:cs="Arial"/>
                <w:szCs w:val="24"/>
                <w:lang w:eastAsia="es-ES"/>
              </w:rPr>
              <w:t>Doc</w:t>
            </w:r>
            <w:r w:rsidRPr="00017906">
              <w:rPr>
                <w:rFonts w:eastAsia="Times New Roman" w:cs="Arial"/>
                <w:szCs w:val="24"/>
                <w:lang w:eastAsia="es-ES"/>
              </w:rPr>
              <w:t>.</w:t>
            </w:r>
            <w:r w:rsidR="001B4944" w:rsidRPr="00017906">
              <w:rPr>
                <w:rFonts w:eastAsia="Times New Roman" w:cs="Arial"/>
                <w:szCs w:val="24"/>
                <w:lang w:eastAsia="es-ES"/>
              </w:rPr>
              <w:t>25.6.3</w:t>
            </w:r>
            <w:r w:rsidR="00017906" w:rsidRPr="00017906">
              <w:rPr>
                <w:rFonts w:eastAsia="Times New Roman" w:cs="Arial"/>
                <w:szCs w:val="24"/>
                <w:lang w:eastAsia="es-ES"/>
              </w:rPr>
              <w:t>/Rev</w:t>
            </w:r>
            <w:r w:rsidR="00017906">
              <w:rPr>
                <w:rFonts w:eastAsia="Times New Roman" w:cs="Arial"/>
                <w:szCs w:val="24"/>
                <w:lang w:eastAsia="es-ES"/>
              </w:rPr>
              <w:t>.1</w:t>
            </w:r>
          </w:p>
          <w:p w14:paraId="5F9B9DE6" w14:textId="355B0535" w:rsidR="00002A97" w:rsidRPr="00696507" w:rsidRDefault="00017906"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Pr>
                <w:rFonts w:eastAsia="Times New Roman" w:cs="Arial"/>
                <w:szCs w:val="24"/>
                <w:lang w:val="es-ES" w:eastAsia="es-ES"/>
              </w:rPr>
              <w:t>29 de diciembre</w:t>
            </w:r>
            <w:r w:rsidR="00EF1D13" w:rsidRPr="00696507">
              <w:rPr>
                <w:rFonts w:eastAsia="Times New Roman" w:cs="Arial"/>
                <w:szCs w:val="24"/>
                <w:lang w:val="es-ES" w:eastAsia="es-ES"/>
              </w:rPr>
              <w:t xml:space="preserve"> </w:t>
            </w:r>
            <w:r w:rsidR="00002A97" w:rsidRPr="00696507">
              <w:rPr>
                <w:rFonts w:eastAsia="Times New Roman" w:cs="Arial"/>
                <w:szCs w:val="24"/>
                <w:lang w:val="es-ES" w:eastAsia="es-ES"/>
              </w:rPr>
              <w:t>20</w:t>
            </w:r>
            <w:r w:rsidR="000F4BDA" w:rsidRPr="00696507">
              <w:rPr>
                <w:rFonts w:eastAsia="Times New Roman" w:cs="Arial"/>
                <w:szCs w:val="24"/>
                <w:lang w:val="es-ES" w:eastAsia="es-ES"/>
              </w:rPr>
              <w:t>2</w:t>
            </w:r>
            <w:r w:rsidR="00BE6C85" w:rsidRPr="00696507">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Original: Inglés</w:t>
            </w:r>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20CF5968"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1B4944">
        <w:rPr>
          <w:rFonts w:eastAsia="Times New Roman" w:cs="Arial"/>
          <w:szCs w:val="24"/>
          <w:lang w:val="es-ES" w:eastAsia="es-ES"/>
        </w:rPr>
        <w:t>25.6.3</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62AB6703" w14:textId="1E4096AD" w:rsidR="00002A97" w:rsidRPr="00790422" w:rsidRDefault="00FC6299" w:rsidP="002F7EC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ascii="Calibri" w:eastAsia="Calibri" w:hAnsi="Calibri" w:cs="Times New Roman"/>
          <w:lang w:val="es-ES"/>
        </w:rPr>
      </w:pPr>
      <w:r w:rsidRPr="00F51E55">
        <w:rPr>
          <w:rFonts w:eastAsia="Times New Roman" w:cs="Arial"/>
          <w:b/>
          <w:bCs/>
          <w:lang w:val="es-ES"/>
        </w:rPr>
        <w:t>TIBURONES Y RAYAS</w:t>
      </w:r>
    </w:p>
    <w:p w14:paraId="649BC530" w14:textId="62EED1DF" w:rsidR="00002A97" w:rsidRPr="00002A97" w:rsidRDefault="002D5F2A"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Pr>
          <w:rFonts w:eastAsia="Times New Roman" w:cs="Arial"/>
          <w:i/>
          <w:szCs w:val="24"/>
          <w:lang w:val="es-ES" w:eastAsia="es-ES"/>
        </w:rPr>
        <w:t xml:space="preserve"> </w:t>
      </w:r>
      <w:r w:rsidR="00E77A9F">
        <w:rPr>
          <w:rFonts w:eastAsia="Times New Roman" w:cs="Arial"/>
          <w:i/>
          <w:szCs w:val="24"/>
          <w:lang w:val="es-ES" w:eastAsia="es-ES"/>
        </w:rPr>
        <w:t xml:space="preserve">(Preparado por la </w:t>
      </w:r>
      <w:r w:rsidR="00800CB3">
        <w:rPr>
          <w:rFonts w:eastAsia="Times New Roman" w:cs="Arial"/>
          <w:i/>
          <w:szCs w:val="24"/>
          <w:lang w:val="es-ES" w:eastAsia="es-ES"/>
        </w:rPr>
        <w:t>Secretaría</w:t>
      </w:r>
      <w:r w:rsidR="00E77A9F">
        <w:rPr>
          <w:rFonts w:eastAsia="Times New Roman" w:cs="Arial"/>
          <w:i/>
          <w:szCs w:val="24"/>
          <w:lang w:val="es-ES" w:eastAsia="es-ES"/>
        </w:rPr>
        <w:t>)</w:t>
      </w:r>
      <w:r w:rsidR="00002A97" w:rsidRPr="00002A97">
        <w:rPr>
          <w:rFonts w:eastAsia="Times New Roman" w:cs="Arial"/>
          <w:i/>
          <w:szCs w:val="24"/>
          <w:lang w:val="es-ES" w:eastAsia="es-ES"/>
        </w:rPr>
        <w:t xml:space="preserve"> </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32DC2A13">
                <wp:simplePos x="0" y="0"/>
                <wp:positionH relativeFrom="column">
                  <wp:posOffset>647700</wp:posOffset>
                </wp:positionH>
                <wp:positionV relativeFrom="paragraph">
                  <wp:posOffset>147320</wp:posOffset>
                </wp:positionV>
                <wp:extent cx="4800600" cy="2766951"/>
                <wp:effectExtent l="0" t="0" r="19050" b="14605"/>
                <wp:wrapNone/>
                <wp:docPr id="5" name="Text Box 4"/>
                <wp:cNvGraphicFramePr/>
                <a:graphic xmlns:a="http://schemas.openxmlformats.org/drawingml/2006/main">
                  <a:graphicData uri="http://schemas.microsoft.com/office/word/2010/wordprocessingShape">
                    <wps:wsp>
                      <wps:cNvSpPr txBox="1"/>
                      <wps:spPr>
                        <a:xfrm>
                          <a:off x="0" y="0"/>
                          <a:ext cx="4800600" cy="2766951"/>
                        </a:xfrm>
                        <a:prstGeom prst="rect">
                          <a:avLst/>
                        </a:prstGeom>
                        <a:solidFill>
                          <a:srgbClr val="FFFFFF"/>
                        </a:solidFill>
                        <a:ln w="3172">
                          <a:solidFill>
                            <a:srgbClr val="000000"/>
                          </a:solidFill>
                          <a:prstDash val="solid"/>
                        </a:ln>
                      </wps:spPr>
                      <wps:txbx>
                        <w:txbxContent>
                          <w:p w14:paraId="78EFDF6D" w14:textId="1DCE26E8" w:rsidR="002D5F2A" w:rsidRPr="00F51E55" w:rsidRDefault="002D5F2A" w:rsidP="002D5F2A">
                            <w:pPr>
                              <w:spacing w:after="0"/>
                              <w:rPr>
                                <w:lang w:val="es-ES"/>
                              </w:rPr>
                            </w:pPr>
                            <w:r w:rsidRPr="00F51E55">
                              <w:rPr>
                                <w:rFonts w:eastAsia="Arial" w:cs="Arial"/>
                                <w:lang w:val="es-ES"/>
                              </w:rPr>
                              <w:t>Resumen:</w:t>
                            </w:r>
                          </w:p>
                          <w:p w14:paraId="255B4E63" w14:textId="77777777" w:rsidR="002D5F2A" w:rsidRPr="00F51E55" w:rsidRDefault="002D5F2A" w:rsidP="002D5F2A">
                            <w:pPr>
                              <w:spacing w:after="0"/>
                              <w:rPr>
                                <w:rFonts w:cs="Arial"/>
                                <w:lang w:val="es-ES"/>
                              </w:rPr>
                            </w:pPr>
                          </w:p>
                          <w:p w14:paraId="56624FC7" w14:textId="77777777" w:rsidR="003F041F" w:rsidRPr="003F041F" w:rsidRDefault="003F041F" w:rsidP="003F041F">
                            <w:pPr>
                              <w:spacing w:after="0" w:line="240" w:lineRule="auto"/>
                              <w:jc w:val="both"/>
                              <w:rPr>
                                <w:rFonts w:cs="Arial"/>
                                <w:i/>
                                <w:iCs/>
                                <w:lang w:val="es-ES"/>
                              </w:rPr>
                            </w:pPr>
                            <w:r w:rsidRPr="003F041F">
                              <w:rPr>
                                <w:rFonts w:cs="Arial"/>
                                <w:lang w:val="es-ES"/>
                              </w:rPr>
                              <w:t>Este documento informa sobre el progreso para implementar las Decisiones 14.101</w:t>
                            </w:r>
                            <w:r w:rsidRPr="003F041F">
                              <w:rPr>
                                <w:rFonts w:cs="Arial"/>
                                <w:iCs/>
                                <w:lang w:val="es-ES"/>
                              </w:rPr>
                              <w:t>–</w:t>
                            </w:r>
                            <w:r w:rsidRPr="003F041F">
                              <w:rPr>
                                <w:rFonts w:cs="Arial"/>
                                <w:lang w:val="es-ES"/>
                              </w:rPr>
                              <w:t xml:space="preserve">14.105 </w:t>
                            </w:r>
                            <w:r w:rsidRPr="003F041F">
                              <w:rPr>
                                <w:rFonts w:cs="Arial"/>
                                <w:i/>
                                <w:iCs/>
                                <w:lang w:val="es-ES"/>
                              </w:rPr>
                              <w:t xml:space="preserve">Plan de Acción de Especies Únicas para el Angelote (Squatina squatina) en el mar Mediterráneo, </w:t>
                            </w:r>
                            <w:r w:rsidRPr="003F041F">
                              <w:rPr>
                                <w:rFonts w:cs="Arial"/>
                                <w:lang w:val="es-ES"/>
                              </w:rPr>
                              <w:t>Decisiones 14.114</w:t>
                            </w:r>
                            <w:r w:rsidRPr="003F041F">
                              <w:rPr>
                                <w:rFonts w:cs="Arial"/>
                                <w:iCs/>
                                <w:lang w:val="es-ES"/>
                              </w:rPr>
                              <w:t>–</w:t>
                            </w:r>
                            <w:r w:rsidRPr="003F041F">
                              <w:rPr>
                                <w:rFonts w:cs="Arial"/>
                                <w:lang w:val="es-ES"/>
                              </w:rPr>
                              <w:t xml:space="preserve">14.116 </w:t>
                            </w:r>
                            <w:r w:rsidRPr="003F041F">
                              <w:rPr>
                                <w:rFonts w:cs="Arial"/>
                                <w:i/>
                                <w:iCs/>
                                <w:lang w:val="es-ES"/>
                              </w:rPr>
                              <w:t>Implementación de la inclusión en el Apéndice I de la CMS para el tiburón oceánico (Carcharhinus longimanus)</w:t>
                            </w:r>
                            <w:r w:rsidRPr="003F041F">
                              <w:rPr>
                                <w:rFonts w:cs="Arial"/>
                                <w:lang w:val="es-ES"/>
                              </w:rPr>
                              <w:t xml:space="preserve"> y la Decisión 14.236 (b) relativa a un listado de especies de tiburón y de raya que cumplen los criterios para su inclusión en los Apéndices de la CMS. También contiene nuevos proyectos de Decisión que se someten a adopción. </w:t>
                            </w:r>
                          </w:p>
                          <w:p w14:paraId="149B76E3" w14:textId="77777777" w:rsidR="003F041F" w:rsidRPr="003F041F" w:rsidRDefault="003F041F" w:rsidP="003F041F">
                            <w:pPr>
                              <w:spacing w:after="0" w:line="240" w:lineRule="auto"/>
                              <w:rPr>
                                <w:rFonts w:cs="Arial"/>
                                <w:lang w:val="es-ES"/>
                              </w:rPr>
                            </w:pPr>
                          </w:p>
                          <w:p w14:paraId="2B2CA407" w14:textId="77777777" w:rsidR="003F041F" w:rsidRPr="003F041F" w:rsidRDefault="003F041F" w:rsidP="003F041F">
                            <w:pPr>
                              <w:spacing w:after="0" w:line="240" w:lineRule="auto"/>
                              <w:jc w:val="both"/>
                              <w:rPr>
                                <w:rFonts w:cs="Arial"/>
                                <w:iCs/>
                                <w:lang w:val="es-ES"/>
                              </w:rPr>
                            </w:pPr>
                            <w:r w:rsidRPr="003F041F">
                              <w:rPr>
                                <w:rFonts w:cs="Arial"/>
                                <w:iCs/>
                                <w:lang w:val="es-ES"/>
                              </w:rPr>
                              <w:t>Los proyectos de Decisión adjuntos apoyarían el logro de las Metas 1.1–1.3, 3.1, 4.3 y 5.1 del Plan Estratégico de Samarcanda para las Especies Migratorias 2024–2032.</w:t>
                            </w:r>
                          </w:p>
                          <w:p w14:paraId="0B54FC5E" w14:textId="77777777" w:rsidR="003F041F" w:rsidRDefault="003F041F" w:rsidP="002D5F2A">
                            <w:pPr>
                              <w:spacing w:after="0"/>
                              <w:rPr>
                                <w:rFonts w:cs="Arial"/>
                                <w:lang w:val="es-ES"/>
                              </w:rPr>
                            </w:pPr>
                          </w:p>
                          <w:p w14:paraId="1392756C" w14:textId="18393659" w:rsidR="00204442" w:rsidRPr="003F041F" w:rsidRDefault="00204442" w:rsidP="002D5F2A">
                            <w:pPr>
                              <w:spacing w:after="0"/>
                              <w:rPr>
                                <w:rFonts w:cs="Arial"/>
                                <w:lang w:val="es-ES"/>
                              </w:rPr>
                            </w:pPr>
                            <w:r>
                              <w:rPr>
                                <w:rFonts w:cs="Arial"/>
                                <w:lang w:val="es-ES"/>
                              </w:rPr>
                              <w:t>Rev.1 incluye</w:t>
                            </w:r>
                            <w:r w:rsidR="00F37F6F">
                              <w:rPr>
                                <w:rFonts w:cs="Arial"/>
                                <w:lang w:val="es-ES"/>
                              </w:rPr>
                              <w:t xml:space="preserve"> la numeración corre</w:t>
                            </w:r>
                            <w:r w:rsidR="00B77FCF">
                              <w:rPr>
                                <w:rFonts w:cs="Arial"/>
                                <w:lang w:val="es-ES"/>
                              </w:rPr>
                              <w:t>gida</w:t>
                            </w:r>
                            <w:r w:rsidR="00F37F6F">
                              <w:rPr>
                                <w:rFonts w:cs="Arial"/>
                                <w:lang w:val="es-ES"/>
                              </w:rPr>
                              <w:t xml:space="preserve"> de las Decisiones.</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51pt;margin-top:11.6pt;width:378pt;height:217.8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OP15QEAANQDAAAOAAAAZHJzL2Uyb0RvYy54bWysU8GO0zAQvSPxD5bvNGnotrtR0xVsVYS0&#10;AqTCBziO3VhybDN2m5SvZ+yEtgucEDk4Hs/4zZs34/Xj0GlyEuCVNRWdz3JKhOG2UeZQ0W9fd2/u&#10;KfGBmYZpa0RFz8LTx83rV+velaKwrdWNAIIgxpe9q2gbgiuzzPNWdMzPrBMGndJCxwKacMgaYD2i&#10;dzor8nyZ9RYaB5YL7/F0OzrpJuFLKXj4LKUXgeiKIreQVkhrHddss2blAZhrFZ9osH9g0TFlMOkF&#10;assCI0dQf0B1ioP1VoYZt11mpVRcpBqwmnn+WzX7ljmRakFxvLvI5P8fLP902rsvQMLw3g7YwChI&#10;73zp8TDWM0jo4h+ZEvSjhOeLbGIIhOPh4h4bkaOLo69YLZcPdwknu1534MMHYTsSNxUF7EuSi52e&#10;fcCUGPorJGbzVqtmp7ROBhzqJw3kxLCHu/RFlnjlRZg2pK/o2/mqSMgvfP4WIk/f3yAihS3z7Zgq&#10;IUxh2mDCqy5xF4Z6mMSqbXNGDfEZYG2thR+U9DhSFfXfjwwEJfqjwZ49zBeLOIPJWNytCjTg1lPf&#10;epjhCFXRQMm4fQrj3OLgOBaezd7x2IookbHvjsFKlaSM5EZGE2ccnSTXNOZxNm/tFHV9jJufAAAA&#10;//8DAFBLAwQUAAYACAAAACEAAtUt2N8AAAAKAQAADwAAAGRycy9kb3ducmV2LnhtbEyPwU7DMBBE&#10;70j8g7VI3KhTQyCEOBUCIeXAJYUDRzdekkC8jmK3Cf16llM5zuxo9k2xWdwgDjiF3pOG9SoBgdR4&#10;21Or4f3t5SoDEaIhawZPqOEHA2zK87PC5NbPVONhG1vBJRRyo6GLccylDE2HzoSVH5H49uknZyLL&#10;qZV2MjOXu0GqJLmVzvTEHzoz4lOHzfd27zR8HSMpql/TcZ4+7qq0fq7W1VHry4vl8QFExCWewvCH&#10;z+hQMtPO78kGMbBOFG+JGtS1AsGBLM3Y2Gm4SbN7kGUh/08ofwEAAP//AwBQSwECLQAUAAYACAAA&#10;ACEAtoM4kv4AAADhAQAAEwAAAAAAAAAAAAAAAAAAAAAAW0NvbnRlbnRfVHlwZXNdLnhtbFBLAQIt&#10;ABQABgAIAAAAIQA4/SH/1gAAAJQBAAALAAAAAAAAAAAAAAAAAC8BAABfcmVscy8ucmVsc1BLAQIt&#10;ABQABgAIAAAAIQD0MOP15QEAANQDAAAOAAAAAAAAAAAAAAAAAC4CAABkcnMvZTJvRG9jLnhtbFBL&#10;AQItABQABgAIAAAAIQAC1S3Y3wAAAAoBAAAPAAAAAAAAAAAAAAAAAD8EAABkcnMvZG93bnJldi54&#10;bWxQSwUGAAAAAAQABADzAAAASwUAAAAA&#10;" strokeweight=".08811mm">
                <v:textbox>
                  <w:txbxContent>
                    <w:p w14:paraId="78EFDF6D" w14:textId="1DCE26E8" w:rsidR="002D5F2A" w:rsidRPr="00F51E55" w:rsidRDefault="002D5F2A" w:rsidP="002D5F2A">
                      <w:pPr>
                        <w:spacing w:after="0"/>
                        <w:rPr>
                          <w:lang w:val="es-ES"/>
                        </w:rPr>
                      </w:pPr>
                      <w:r w:rsidRPr="00F51E55">
                        <w:rPr>
                          <w:rFonts w:eastAsia="Arial" w:cs="Arial"/>
                          <w:lang w:val="es-ES"/>
                        </w:rPr>
                        <w:t>Resumen:</w:t>
                      </w:r>
                    </w:p>
                    <w:p w14:paraId="255B4E63" w14:textId="77777777" w:rsidR="002D5F2A" w:rsidRPr="00F51E55" w:rsidRDefault="002D5F2A" w:rsidP="002D5F2A">
                      <w:pPr>
                        <w:spacing w:after="0"/>
                        <w:rPr>
                          <w:rFonts w:cs="Arial"/>
                          <w:lang w:val="es-ES"/>
                        </w:rPr>
                      </w:pPr>
                    </w:p>
                    <w:p w14:paraId="56624FC7" w14:textId="77777777" w:rsidR="003F041F" w:rsidRPr="003F041F" w:rsidRDefault="003F041F" w:rsidP="003F041F">
                      <w:pPr>
                        <w:spacing w:after="0" w:line="240" w:lineRule="auto"/>
                        <w:jc w:val="both"/>
                        <w:rPr>
                          <w:rFonts w:cs="Arial"/>
                          <w:i/>
                          <w:iCs/>
                          <w:lang w:val="es-ES"/>
                        </w:rPr>
                      </w:pPr>
                      <w:r w:rsidRPr="003F041F">
                        <w:rPr>
                          <w:rFonts w:cs="Arial"/>
                          <w:lang w:val="es-ES"/>
                        </w:rPr>
                        <w:t>Este documento informa sobre el progreso para implementar las Decisiones 14.101</w:t>
                      </w:r>
                      <w:r w:rsidRPr="003F041F">
                        <w:rPr>
                          <w:rFonts w:cs="Arial"/>
                          <w:iCs/>
                          <w:lang w:val="es-ES"/>
                        </w:rPr>
                        <w:t>–</w:t>
                      </w:r>
                      <w:r w:rsidRPr="003F041F">
                        <w:rPr>
                          <w:rFonts w:cs="Arial"/>
                          <w:lang w:val="es-ES"/>
                        </w:rPr>
                        <w:t xml:space="preserve">14.105 </w:t>
                      </w:r>
                      <w:r w:rsidRPr="003F041F">
                        <w:rPr>
                          <w:rFonts w:cs="Arial"/>
                          <w:i/>
                          <w:iCs/>
                          <w:lang w:val="es-ES"/>
                        </w:rPr>
                        <w:t xml:space="preserve">Plan de Acción de Especies Únicas para el Angelote (Squatina squatina) en el mar Mediterráneo, </w:t>
                      </w:r>
                      <w:r w:rsidRPr="003F041F">
                        <w:rPr>
                          <w:rFonts w:cs="Arial"/>
                          <w:lang w:val="es-ES"/>
                        </w:rPr>
                        <w:t>Decisiones 14.114</w:t>
                      </w:r>
                      <w:r w:rsidRPr="003F041F">
                        <w:rPr>
                          <w:rFonts w:cs="Arial"/>
                          <w:iCs/>
                          <w:lang w:val="es-ES"/>
                        </w:rPr>
                        <w:t>–</w:t>
                      </w:r>
                      <w:r w:rsidRPr="003F041F">
                        <w:rPr>
                          <w:rFonts w:cs="Arial"/>
                          <w:lang w:val="es-ES"/>
                        </w:rPr>
                        <w:t xml:space="preserve">14.116 </w:t>
                      </w:r>
                      <w:r w:rsidRPr="003F041F">
                        <w:rPr>
                          <w:rFonts w:cs="Arial"/>
                          <w:i/>
                          <w:iCs/>
                          <w:lang w:val="es-ES"/>
                        </w:rPr>
                        <w:t>Implementación de la inclusión en el Apéndice I de la CMS para el tiburón oceánico (Carcharhinus longimanus)</w:t>
                      </w:r>
                      <w:r w:rsidRPr="003F041F">
                        <w:rPr>
                          <w:rFonts w:cs="Arial"/>
                          <w:lang w:val="es-ES"/>
                        </w:rPr>
                        <w:t xml:space="preserve"> y la Decisión 14.236 (b) relativa a un listado de especies de tiburón y de raya que cumplen los criterios para su inclusión en los Apéndices de la CMS. También contiene nuevos proyectos de Decisión que se someten a adopción. </w:t>
                      </w:r>
                    </w:p>
                    <w:p w14:paraId="149B76E3" w14:textId="77777777" w:rsidR="003F041F" w:rsidRPr="003F041F" w:rsidRDefault="003F041F" w:rsidP="003F041F">
                      <w:pPr>
                        <w:spacing w:after="0" w:line="240" w:lineRule="auto"/>
                        <w:rPr>
                          <w:rFonts w:cs="Arial"/>
                          <w:lang w:val="es-ES"/>
                        </w:rPr>
                      </w:pPr>
                    </w:p>
                    <w:p w14:paraId="2B2CA407" w14:textId="77777777" w:rsidR="003F041F" w:rsidRPr="003F041F" w:rsidRDefault="003F041F" w:rsidP="003F041F">
                      <w:pPr>
                        <w:spacing w:after="0" w:line="240" w:lineRule="auto"/>
                        <w:jc w:val="both"/>
                        <w:rPr>
                          <w:rFonts w:cs="Arial"/>
                          <w:iCs/>
                          <w:lang w:val="es-ES"/>
                        </w:rPr>
                      </w:pPr>
                      <w:r w:rsidRPr="003F041F">
                        <w:rPr>
                          <w:rFonts w:cs="Arial"/>
                          <w:iCs/>
                          <w:lang w:val="es-ES"/>
                        </w:rPr>
                        <w:t>Los proyectos de Decisión adjuntos apoyarían el logro de las Metas 1.1–1.3, 3.1, 4.3 y 5.1 del Plan Estratégico de Samarcanda para las Especies Migratorias 2024–2032.</w:t>
                      </w:r>
                    </w:p>
                    <w:p w14:paraId="0B54FC5E" w14:textId="77777777" w:rsidR="003F041F" w:rsidRDefault="003F041F" w:rsidP="002D5F2A">
                      <w:pPr>
                        <w:spacing w:after="0"/>
                        <w:rPr>
                          <w:rFonts w:cs="Arial"/>
                          <w:lang w:val="es-ES"/>
                        </w:rPr>
                      </w:pPr>
                    </w:p>
                    <w:p w14:paraId="1392756C" w14:textId="18393659" w:rsidR="00204442" w:rsidRPr="003F041F" w:rsidRDefault="00204442" w:rsidP="002D5F2A">
                      <w:pPr>
                        <w:spacing w:after="0"/>
                        <w:rPr>
                          <w:rFonts w:cs="Arial"/>
                          <w:lang w:val="es-ES"/>
                        </w:rPr>
                      </w:pPr>
                      <w:r>
                        <w:rPr>
                          <w:rFonts w:cs="Arial"/>
                          <w:lang w:val="es-ES"/>
                        </w:rPr>
                        <w:t>Rev.1 incluye</w:t>
                      </w:r>
                      <w:r w:rsidR="00F37F6F">
                        <w:rPr>
                          <w:rFonts w:cs="Arial"/>
                          <w:lang w:val="es-ES"/>
                        </w:rPr>
                        <w:t xml:space="preserve"> la numeración corre</w:t>
                      </w:r>
                      <w:r w:rsidR="00B77FCF">
                        <w:rPr>
                          <w:rFonts w:cs="Arial"/>
                          <w:lang w:val="es-ES"/>
                        </w:rPr>
                        <w:t>gida</w:t>
                      </w:r>
                      <w:r w:rsidR="00F37F6F">
                        <w:rPr>
                          <w:rFonts w:cs="Arial"/>
                          <w:lang w:val="es-ES"/>
                        </w:rPr>
                        <w:t xml:space="preserve"> de las Decisiones.</w:t>
                      </w: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5331C746" w14:textId="77777777" w:rsidR="003108F3" w:rsidRPr="00F16DCF" w:rsidRDefault="003108F3" w:rsidP="003108F3">
      <w:pPr>
        <w:pStyle w:val="Title1"/>
        <w:rPr>
          <w:caps w:val="0"/>
        </w:rPr>
      </w:pPr>
      <w:r w:rsidRPr="00F16DCF">
        <w:rPr>
          <w:caps w:val="0"/>
        </w:rPr>
        <w:lastRenderedPageBreak/>
        <w:t>TIBURONES Y RAYAS</w:t>
      </w:r>
    </w:p>
    <w:p w14:paraId="37B69E13" w14:textId="77777777" w:rsidR="003108F3" w:rsidRPr="00F51E55" w:rsidRDefault="003108F3" w:rsidP="003108F3">
      <w:pPr>
        <w:suppressAutoHyphens/>
        <w:autoSpaceDN w:val="0"/>
        <w:spacing w:after="0" w:line="240" w:lineRule="auto"/>
        <w:textAlignment w:val="baseline"/>
        <w:rPr>
          <w:rFonts w:eastAsia="Calibri" w:cs="Arial"/>
          <w:u w:val="single"/>
          <w:lang w:val="es-ES"/>
        </w:rPr>
      </w:pPr>
    </w:p>
    <w:p w14:paraId="73DB09FA" w14:textId="77777777" w:rsidR="003108F3" w:rsidRPr="00F51E55" w:rsidRDefault="003108F3" w:rsidP="003108F3">
      <w:pPr>
        <w:suppressAutoHyphens/>
        <w:autoSpaceDN w:val="0"/>
        <w:spacing w:after="0" w:line="240" w:lineRule="auto"/>
        <w:textAlignment w:val="baseline"/>
        <w:rPr>
          <w:rFonts w:eastAsia="Calibri" w:cs="Arial"/>
          <w:u w:val="single"/>
          <w:lang w:val="es-ES"/>
        </w:rPr>
      </w:pPr>
    </w:p>
    <w:p w14:paraId="351ABC2C" w14:textId="77777777" w:rsidR="003108F3" w:rsidRPr="003108F3" w:rsidRDefault="003108F3" w:rsidP="003108F3">
      <w:pPr>
        <w:widowControl w:val="0"/>
        <w:numPr>
          <w:ilvl w:val="0"/>
          <w:numId w:val="18"/>
        </w:numPr>
        <w:autoSpaceDE w:val="0"/>
        <w:autoSpaceDN w:val="0"/>
        <w:adjustRightInd w:val="0"/>
        <w:spacing w:after="80" w:line="240" w:lineRule="auto"/>
        <w:ind w:left="567" w:hanging="567"/>
        <w:jc w:val="both"/>
        <w:rPr>
          <w:lang w:val="es-ES"/>
        </w:rPr>
      </w:pPr>
      <w:r w:rsidRPr="003108F3">
        <w:rPr>
          <w:lang w:val="es-ES"/>
        </w:rPr>
        <w:t>Este documento comprende las siguientes secciones:</w:t>
      </w:r>
    </w:p>
    <w:p w14:paraId="5DB1C3AB" w14:textId="77777777" w:rsidR="003108F3" w:rsidRPr="003108F3" w:rsidRDefault="003108F3" w:rsidP="003108F3">
      <w:pPr>
        <w:pStyle w:val="ListParagraph"/>
        <w:numPr>
          <w:ilvl w:val="0"/>
          <w:numId w:val="20"/>
        </w:numPr>
        <w:spacing w:after="80" w:line="240" w:lineRule="auto"/>
        <w:ind w:left="1134" w:hanging="567"/>
        <w:rPr>
          <w:lang w:val="es-ES"/>
        </w:rPr>
      </w:pPr>
      <w:r w:rsidRPr="003108F3">
        <w:rPr>
          <w:lang w:val="es-ES"/>
        </w:rPr>
        <w:t>Plan de Acción de Especies Únicas para el Angelote (</w:t>
      </w:r>
      <w:r w:rsidRPr="003108F3">
        <w:rPr>
          <w:i/>
          <w:iCs/>
          <w:lang w:val="es-ES"/>
        </w:rPr>
        <w:t>Squatina squatina</w:t>
      </w:r>
      <w:r w:rsidRPr="003108F3">
        <w:rPr>
          <w:lang w:val="es-ES"/>
        </w:rPr>
        <w:t>) en el Mar Mediterráneo</w:t>
      </w:r>
    </w:p>
    <w:p w14:paraId="07AC4F3E" w14:textId="77777777" w:rsidR="003108F3" w:rsidRPr="003108F3" w:rsidRDefault="003108F3" w:rsidP="003108F3">
      <w:pPr>
        <w:pStyle w:val="ListParagraph"/>
        <w:numPr>
          <w:ilvl w:val="0"/>
          <w:numId w:val="20"/>
        </w:numPr>
        <w:spacing w:after="80" w:line="240" w:lineRule="auto"/>
        <w:ind w:left="1134" w:hanging="567"/>
        <w:rPr>
          <w:lang w:val="es-ES"/>
        </w:rPr>
      </w:pPr>
      <w:r w:rsidRPr="003108F3">
        <w:rPr>
          <w:lang w:val="es-ES"/>
        </w:rPr>
        <w:t>Implementación de la inclusión en el Apéndice I de la CMS para el tiburón oceánico (</w:t>
      </w:r>
      <w:r w:rsidRPr="003108F3">
        <w:rPr>
          <w:i/>
          <w:iCs/>
          <w:lang w:val="es-ES"/>
        </w:rPr>
        <w:t>Carcharhinus longimanus</w:t>
      </w:r>
      <w:r w:rsidRPr="003108F3">
        <w:rPr>
          <w:lang w:val="es-ES"/>
        </w:rPr>
        <w:t>)</w:t>
      </w:r>
    </w:p>
    <w:p w14:paraId="7868A203" w14:textId="77777777" w:rsidR="003108F3" w:rsidRPr="003108F3" w:rsidRDefault="003108F3" w:rsidP="003108F3">
      <w:pPr>
        <w:pStyle w:val="ListParagraph"/>
        <w:numPr>
          <w:ilvl w:val="0"/>
          <w:numId w:val="20"/>
        </w:numPr>
        <w:spacing w:after="0" w:line="240" w:lineRule="auto"/>
        <w:ind w:left="1134" w:hanging="567"/>
        <w:rPr>
          <w:lang w:val="es-ES"/>
        </w:rPr>
      </w:pPr>
      <w:r w:rsidRPr="003108F3">
        <w:rPr>
          <w:lang w:val="es-ES"/>
        </w:rPr>
        <w:t>Listado de especies de tiburón y de raya que cumplen los criterios para su inclusión en los Apéndices de la CMS</w:t>
      </w:r>
    </w:p>
    <w:p w14:paraId="611C3889" w14:textId="77777777" w:rsidR="003108F3" w:rsidRPr="003108F3" w:rsidRDefault="003108F3" w:rsidP="003108F3">
      <w:pPr>
        <w:spacing w:after="0" w:line="240" w:lineRule="auto"/>
        <w:rPr>
          <w:lang w:val="es-ES"/>
        </w:rPr>
      </w:pPr>
      <w:bookmarkStart w:id="0" w:name="_Toc201244579"/>
    </w:p>
    <w:p w14:paraId="12B1CBE5" w14:textId="4C4FEF23" w:rsidR="003108F3" w:rsidRPr="003108F3" w:rsidRDefault="003108F3" w:rsidP="003108F3">
      <w:pPr>
        <w:widowControl w:val="0"/>
        <w:numPr>
          <w:ilvl w:val="0"/>
          <w:numId w:val="18"/>
        </w:numPr>
        <w:autoSpaceDE w:val="0"/>
        <w:autoSpaceDN w:val="0"/>
        <w:adjustRightInd w:val="0"/>
        <w:spacing w:after="0" w:line="240" w:lineRule="auto"/>
        <w:ind w:left="567" w:hanging="567"/>
        <w:jc w:val="both"/>
        <w:rPr>
          <w:lang w:val="es-ES"/>
        </w:rPr>
      </w:pPr>
      <w:r w:rsidRPr="003108F3">
        <w:rPr>
          <w:rFonts w:cs="Arial"/>
          <w:lang w:val="es-ES"/>
        </w:rPr>
        <w:t xml:space="preserve">Integra los mandatos de la COP14 relativos a tiburones y rayas, excepto los relacionados con la captura incidental y la conservación por áreas. Para estas excepciones, consulte las Decisiones 14.117-14.118 </w:t>
      </w:r>
      <w:r w:rsidRPr="003108F3">
        <w:rPr>
          <w:rFonts w:cs="Arial"/>
          <w:i/>
          <w:iCs/>
          <w:lang w:val="es-ES"/>
        </w:rPr>
        <w:t>Especies de condrictios (tiburones, rayas y quimeras)</w:t>
      </w:r>
      <w:r w:rsidRPr="003108F3">
        <w:rPr>
          <w:rFonts w:cs="Arial"/>
          <w:lang w:val="es-ES"/>
        </w:rPr>
        <w:t xml:space="preserve">, que se abordan en </w:t>
      </w:r>
      <w:r w:rsidR="00A91689">
        <w:rPr>
          <w:rFonts w:cs="Arial"/>
          <w:lang w:val="es-ES"/>
        </w:rPr>
        <w:fldChar w:fldCharType="begin"/>
      </w:r>
      <w:r w:rsidR="00A91689">
        <w:rPr>
          <w:rFonts w:cs="Arial"/>
          <w:lang w:val="es-ES"/>
        </w:rPr>
        <w:instrText>HYPERLINK "https://www.cms.int/es/node/46317"</w:instrText>
      </w:r>
      <w:r w:rsidR="00A91689">
        <w:rPr>
          <w:rFonts w:cs="Arial"/>
          <w:lang w:val="es-ES"/>
        </w:rPr>
      </w:r>
      <w:r w:rsidR="00A91689">
        <w:rPr>
          <w:rFonts w:cs="Arial"/>
          <w:lang w:val="es-ES"/>
        </w:rPr>
        <w:fldChar w:fldCharType="separate"/>
      </w:r>
      <w:r w:rsidRPr="00A91689">
        <w:rPr>
          <w:rStyle w:val="Hyperlink"/>
          <w:rFonts w:cs="Arial"/>
          <w:lang w:val="es-ES"/>
        </w:rPr>
        <w:t>UNEP/CMS/COP15/Doc.25.1.2</w:t>
      </w:r>
      <w:r w:rsidR="00A91689">
        <w:rPr>
          <w:rFonts w:cs="Arial"/>
          <w:lang w:val="es-ES"/>
        </w:rPr>
        <w:fldChar w:fldCharType="end"/>
      </w:r>
      <w:r w:rsidRPr="003108F3">
        <w:rPr>
          <w:rFonts w:cs="Arial"/>
          <w:lang w:val="es-ES"/>
        </w:rPr>
        <w:t xml:space="preserve"> </w:t>
      </w:r>
      <w:r w:rsidRPr="003108F3">
        <w:rPr>
          <w:rFonts w:cs="Arial"/>
          <w:i/>
          <w:iCs/>
          <w:lang w:val="es-ES"/>
        </w:rPr>
        <w:t>Captura incidental de especies de condrictios (tiburones, rayas y quimeras)</w:t>
      </w:r>
      <w:r w:rsidRPr="003108F3">
        <w:rPr>
          <w:rFonts w:cs="Arial"/>
          <w:lang w:val="es-ES"/>
        </w:rPr>
        <w:t xml:space="preserve">, y las Decisiones 14.61-14.64 </w:t>
      </w:r>
      <w:r w:rsidRPr="003108F3">
        <w:rPr>
          <w:rFonts w:cs="Arial"/>
          <w:i/>
          <w:iCs/>
          <w:lang w:val="es-ES"/>
        </w:rPr>
        <w:t xml:space="preserve">Áreas importantes de tiburones y rayas (ISRA), </w:t>
      </w:r>
      <w:r w:rsidRPr="003108F3">
        <w:rPr>
          <w:rFonts w:cs="Arial"/>
          <w:lang w:val="es-ES"/>
        </w:rPr>
        <w:t xml:space="preserve">que se abordan en el </w:t>
      </w:r>
      <w:r w:rsidR="00C87587">
        <w:rPr>
          <w:rFonts w:cs="Arial"/>
          <w:lang w:val="es-ES"/>
        </w:rPr>
        <w:fldChar w:fldCharType="begin"/>
      </w:r>
      <w:r w:rsidR="00C87587">
        <w:rPr>
          <w:rFonts w:cs="Arial"/>
          <w:lang w:val="es-ES"/>
        </w:rPr>
        <w:instrText>HYPERLINK "https://www.cms.int/es/node/46323"</w:instrText>
      </w:r>
      <w:r w:rsidR="00C87587">
        <w:rPr>
          <w:rFonts w:cs="Arial"/>
          <w:lang w:val="es-ES"/>
        </w:rPr>
      </w:r>
      <w:r w:rsidR="00C87587">
        <w:rPr>
          <w:rFonts w:cs="Arial"/>
          <w:lang w:val="es-ES"/>
        </w:rPr>
        <w:fldChar w:fldCharType="separate"/>
      </w:r>
      <w:r w:rsidRPr="00C87587">
        <w:rPr>
          <w:rStyle w:val="Hyperlink"/>
          <w:rFonts w:cs="Arial"/>
          <w:lang w:val="es-ES"/>
        </w:rPr>
        <w:t>UNEP/CMS/COP15/Doc.25.3.1</w:t>
      </w:r>
      <w:r w:rsidR="00C87587">
        <w:rPr>
          <w:rFonts w:cs="Arial"/>
          <w:lang w:val="es-ES"/>
        </w:rPr>
        <w:fldChar w:fldCharType="end"/>
      </w:r>
      <w:r w:rsidRPr="00C87587">
        <w:rPr>
          <w:rFonts w:cs="Arial"/>
          <w:lang w:val="es-ES"/>
        </w:rPr>
        <w:t xml:space="preserve"> </w:t>
      </w:r>
      <w:r w:rsidRPr="003108F3">
        <w:rPr>
          <w:rFonts w:cs="Arial"/>
          <w:i/>
          <w:iCs/>
          <w:lang w:val="es-ES"/>
        </w:rPr>
        <w:t>Prioridades para la conservación de especies migratorias marinas por áreas.</w:t>
      </w:r>
    </w:p>
    <w:p w14:paraId="49E7C7CA" w14:textId="77777777" w:rsidR="003108F3" w:rsidRPr="003108F3" w:rsidRDefault="003108F3" w:rsidP="003108F3">
      <w:pPr>
        <w:spacing w:after="0" w:line="240" w:lineRule="auto"/>
        <w:rPr>
          <w:lang w:val="es-ES"/>
        </w:rPr>
      </w:pPr>
    </w:p>
    <w:p w14:paraId="5BE861AE" w14:textId="77777777" w:rsidR="003108F3" w:rsidRPr="003108F3" w:rsidRDefault="003108F3" w:rsidP="003108F3">
      <w:pPr>
        <w:pStyle w:val="ListParagraph"/>
        <w:numPr>
          <w:ilvl w:val="0"/>
          <w:numId w:val="19"/>
        </w:numPr>
        <w:spacing w:after="0" w:line="240" w:lineRule="auto"/>
        <w:jc w:val="both"/>
        <w:rPr>
          <w:b/>
          <w:lang w:val="es-ES"/>
        </w:rPr>
      </w:pPr>
      <w:r w:rsidRPr="003108F3">
        <w:rPr>
          <w:b/>
          <w:lang w:val="es-ES"/>
        </w:rPr>
        <w:t>Plan de Acción de Especies Únicas para el Angelote (</w:t>
      </w:r>
      <w:r w:rsidRPr="003108F3">
        <w:rPr>
          <w:b/>
          <w:i/>
          <w:lang w:val="es-ES"/>
        </w:rPr>
        <w:t>Squatina squatina</w:t>
      </w:r>
      <w:r w:rsidRPr="003108F3">
        <w:rPr>
          <w:b/>
          <w:lang w:val="es-ES"/>
        </w:rPr>
        <w:t>) en el Mar Mediterráneo</w:t>
      </w:r>
      <w:bookmarkEnd w:id="0"/>
    </w:p>
    <w:p w14:paraId="7CF82D1E" w14:textId="77777777" w:rsidR="003108F3" w:rsidRPr="003108F3" w:rsidRDefault="003108F3" w:rsidP="003108F3">
      <w:pPr>
        <w:widowControl w:val="0"/>
        <w:autoSpaceDE w:val="0"/>
        <w:autoSpaceDN w:val="0"/>
        <w:adjustRightInd w:val="0"/>
        <w:spacing w:after="0" w:line="240" w:lineRule="auto"/>
        <w:ind w:left="567"/>
        <w:jc w:val="both"/>
        <w:rPr>
          <w:rFonts w:cs="Arial"/>
          <w:lang w:val="es-ES"/>
        </w:rPr>
      </w:pPr>
    </w:p>
    <w:p w14:paraId="57E7E117" w14:textId="77777777" w:rsidR="003108F3" w:rsidRPr="00F16DCF" w:rsidRDefault="003108F3" w:rsidP="003108F3">
      <w:pPr>
        <w:widowControl w:val="0"/>
        <w:autoSpaceDE w:val="0"/>
        <w:autoSpaceDN w:val="0"/>
        <w:adjustRightInd w:val="0"/>
        <w:spacing w:after="0" w:line="240" w:lineRule="auto"/>
        <w:jc w:val="both"/>
        <w:rPr>
          <w:rFonts w:cs="Arial"/>
          <w:u w:val="single"/>
        </w:rPr>
      </w:pPr>
      <w:proofErr w:type="spellStart"/>
      <w:r w:rsidRPr="00F16DCF">
        <w:rPr>
          <w:rFonts w:cs="Arial"/>
          <w:u w:val="single"/>
        </w:rPr>
        <w:t>Antecedentes</w:t>
      </w:r>
      <w:proofErr w:type="spellEnd"/>
      <w:r w:rsidRPr="00F16DCF">
        <w:rPr>
          <w:rFonts w:cs="Arial"/>
          <w:u w:val="single"/>
        </w:rPr>
        <w:t xml:space="preserve"> </w:t>
      </w:r>
    </w:p>
    <w:p w14:paraId="75B31FAC" w14:textId="77777777" w:rsidR="003108F3" w:rsidRPr="00F16DCF" w:rsidRDefault="003108F3" w:rsidP="003108F3">
      <w:pPr>
        <w:widowControl w:val="0"/>
        <w:autoSpaceDE w:val="0"/>
        <w:autoSpaceDN w:val="0"/>
        <w:adjustRightInd w:val="0"/>
        <w:spacing w:after="0" w:line="240" w:lineRule="auto"/>
        <w:ind w:left="567"/>
        <w:jc w:val="both"/>
        <w:rPr>
          <w:rFonts w:cs="Arial"/>
        </w:rPr>
      </w:pPr>
    </w:p>
    <w:p w14:paraId="73D2EE09" w14:textId="77777777" w:rsidR="003108F3" w:rsidRPr="003108F3" w:rsidRDefault="003108F3" w:rsidP="003108F3">
      <w:pPr>
        <w:widowControl w:val="0"/>
        <w:numPr>
          <w:ilvl w:val="0"/>
          <w:numId w:val="18"/>
        </w:numPr>
        <w:autoSpaceDE w:val="0"/>
        <w:autoSpaceDN w:val="0"/>
        <w:adjustRightInd w:val="0"/>
        <w:spacing w:after="0" w:line="240" w:lineRule="auto"/>
        <w:ind w:left="567" w:hanging="567"/>
        <w:jc w:val="both"/>
        <w:rPr>
          <w:rFonts w:cs="Arial"/>
          <w:lang w:val="es-ES"/>
        </w:rPr>
      </w:pPr>
      <w:r w:rsidRPr="003108F3">
        <w:rPr>
          <w:rFonts w:cs="Arial"/>
          <w:lang w:val="es-ES"/>
        </w:rPr>
        <w:t xml:space="preserve">En la COP14, las partes adoptaron la </w:t>
      </w:r>
      <w:r>
        <w:fldChar w:fldCharType="begin"/>
      </w:r>
      <w:r w:rsidRPr="00A91689">
        <w:rPr>
          <w:lang w:val="fr-FR"/>
        </w:rPr>
        <w:instrText>HYPERLINK "https://www.cms.int/es/node/42154"</w:instrText>
      </w:r>
      <w:r>
        <w:fldChar w:fldCharType="separate"/>
      </w:r>
      <w:r w:rsidRPr="003108F3">
        <w:rPr>
          <w:rStyle w:val="Hyperlink"/>
          <w:rFonts w:cs="Arial"/>
          <w:lang w:val="es-ES"/>
        </w:rPr>
        <w:t>Resolución 14.12</w:t>
      </w:r>
      <w:r>
        <w:fldChar w:fldCharType="end"/>
      </w:r>
      <w:r w:rsidRPr="003108F3">
        <w:rPr>
          <w:rFonts w:cs="Arial"/>
          <w:lang w:val="es-ES"/>
        </w:rPr>
        <w:t xml:space="preserve"> </w:t>
      </w:r>
      <w:r w:rsidRPr="003108F3">
        <w:rPr>
          <w:rFonts w:cs="Arial"/>
          <w:i/>
          <w:iCs/>
          <w:lang w:val="es-ES"/>
        </w:rPr>
        <w:t>Plan de Acción de Especies Únicas para el Angelote</w:t>
      </w:r>
      <w:r w:rsidRPr="003108F3">
        <w:rPr>
          <w:rFonts w:cs="Arial"/>
          <w:lang w:val="es-ES"/>
        </w:rPr>
        <w:t xml:space="preserve"> (</w:t>
      </w:r>
      <w:r w:rsidRPr="003108F3">
        <w:rPr>
          <w:rFonts w:cs="Arial"/>
          <w:i/>
          <w:iCs/>
          <w:lang w:val="es-ES"/>
        </w:rPr>
        <w:t>Squatina squatina</w:t>
      </w:r>
      <w:r w:rsidRPr="003108F3">
        <w:rPr>
          <w:rFonts w:cs="Arial"/>
          <w:lang w:val="es-ES"/>
        </w:rPr>
        <w:t xml:space="preserve">) </w:t>
      </w:r>
      <w:r w:rsidRPr="003108F3">
        <w:rPr>
          <w:rFonts w:cs="Arial"/>
          <w:i/>
          <w:iCs/>
          <w:lang w:val="es-ES"/>
        </w:rPr>
        <w:t>en el mar Mediterráneo</w:t>
      </w:r>
      <w:r w:rsidRPr="003108F3">
        <w:rPr>
          <w:rFonts w:cs="Arial"/>
          <w:lang w:val="es-ES"/>
        </w:rPr>
        <w:t>.</w:t>
      </w:r>
    </w:p>
    <w:p w14:paraId="7E02C67A" w14:textId="77777777" w:rsidR="003108F3" w:rsidRPr="003108F3" w:rsidRDefault="003108F3" w:rsidP="003108F3">
      <w:pPr>
        <w:widowControl w:val="0"/>
        <w:autoSpaceDE w:val="0"/>
        <w:autoSpaceDN w:val="0"/>
        <w:adjustRightInd w:val="0"/>
        <w:spacing w:after="0" w:line="240" w:lineRule="auto"/>
        <w:ind w:left="567"/>
        <w:jc w:val="both"/>
        <w:rPr>
          <w:rFonts w:cs="Arial"/>
          <w:lang w:val="es-ES"/>
        </w:rPr>
      </w:pPr>
    </w:p>
    <w:p w14:paraId="73B85789" w14:textId="4B853639" w:rsidR="00B351CD" w:rsidRPr="003108F3" w:rsidRDefault="003108F3" w:rsidP="003108F3">
      <w:pPr>
        <w:widowControl w:val="0"/>
        <w:numPr>
          <w:ilvl w:val="0"/>
          <w:numId w:val="18"/>
        </w:numPr>
        <w:autoSpaceDE w:val="0"/>
        <w:autoSpaceDN w:val="0"/>
        <w:adjustRightInd w:val="0"/>
        <w:spacing w:after="0" w:line="240" w:lineRule="auto"/>
        <w:ind w:left="567" w:hanging="567"/>
        <w:jc w:val="both"/>
        <w:rPr>
          <w:rFonts w:cs="Arial"/>
          <w:lang w:val="es-ES"/>
        </w:rPr>
      </w:pPr>
      <w:r w:rsidRPr="003108F3">
        <w:rPr>
          <w:rFonts w:cs="Arial"/>
          <w:lang w:val="es-ES"/>
        </w:rPr>
        <w:t>La COP14 también adoptó las siguientes Decisiones sobre esta cuestión</w:t>
      </w:r>
      <w:r w:rsidR="00B351CD" w:rsidRPr="003108F3">
        <w:rPr>
          <w:rFonts w:cs="Arial"/>
          <w:lang w:val="es-ES"/>
        </w:rPr>
        <w:t>:</w:t>
      </w:r>
    </w:p>
    <w:p w14:paraId="0203102B" w14:textId="77777777" w:rsidR="00B351CD" w:rsidRPr="003108F3" w:rsidRDefault="00B351CD" w:rsidP="00B351CD">
      <w:pPr>
        <w:widowControl w:val="0"/>
        <w:autoSpaceDE w:val="0"/>
        <w:autoSpaceDN w:val="0"/>
        <w:adjustRightInd w:val="0"/>
        <w:spacing w:after="0" w:line="240" w:lineRule="auto"/>
        <w:contextualSpacing/>
        <w:jc w:val="both"/>
        <w:rPr>
          <w:rFonts w:cs="Arial"/>
          <w:lang w:val="es-ES"/>
        </w:rPr>
      </w:pPr>
    </w:p>
    <w:p w14:paraId="4A8FFC97" w14:textId="0F067720" w:rsidR="00B351CD" w:rsidRPr="00603113"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r w:rsidRPr="00603113">
        <w:rPr>
          <w:rFonts w:cs="Arial"/>
          <w:b/>
          <w:bCs/>
          <w:i/>
          <w:iCs/>
          <w:sz w:val="20"/>
          <w:szCs w:val="20"/>
          <w:lang w:val="es-ES"/>
        </w:rPr>
        <w:t>Decisi</w:t>
      </w:r>
      <w:r w:rsidR="00EE7F07" w:rsidRPr="00603113">
        <w:rPr>
          <w:rFonts w:cs="Arial"/>
          <w:b/>
          <w:bCs/>
          <w:i/>
          <w:iCs/>
          <w:sz w:val="20"/>
          <w:szCs w:val="20"/>
          <w:lang w:val="es-ES"/>
        </w:rPr>
        <w:t>ó</w:t>
      </w:r>
      <w:r w:rsidRPr="00603113">
        <w:rPr>
          <w:rFonts w:cs="Arial"/>
          <w:b/>
          <w:bCs/>
          <w:i/>
          <w:iCs/>
          <w:sz w:val="20"/>
          <w:szCs w:val="20"/>
          <w:lang w:val="es-ES"/>
        </w:rPr>
        <w:t xml:space="preserve">n 14.101 </w:t>
      </w:r>
      <w:r w:rsidR="00056541" w:rsidRPr="00603113">
        <w:rPr>
          <w:rFonts w:cs="Arial"/>
          <w:b/>
          <w:bCs/>
          <w:i/>
          <w:iCs/>
          <w:sz w:val="20"/>
          <w:szCs w:val="20"/>
          <w:lang w:val="es-ES"/>
        </w:rPr>
        <w:t>dirigida a las Partes</w:t>
      </w:r>
    </w:p>
    <w:p w14:paraId="10DA04D4" w14:textId="77777777" w:rsidR="00B351CD" w:rsidRPr="00603113" w:rsidRDefault="00B351CD" w:rsidP="00B351CD">
      <w:pPr>
        <w:widowControl w:val="0"/>
        <w:autoSpaceDE w:val="0"/>
        <w:autoSpaceDN w:val="0"/>
        <w:adjustRightInd w:val="0"/>
        <w:spacing w:after="0" w:line="240" w:lineRule="auto"/>
        <w:ind w:left="851"/>
        <w:contextualSpacing/>
        <w:jc w:val="both"/>
        <w:rPr>
          <w:rFonts w:cs="Arial"/>
          <w:i/>
          <w:iCs/>
          <w:sz w:val="20"/>
          <w:szCs w:val="20"/>
          <w:lang w:val="es-ES"/>
        </w:rPr>
      </w:pPr>
    </w:p>
    <w:p w14:paraId="16F7E693" w14:textId="10CC99FC" w:rsidR="00B351CD" w:rsidRPr="00603113" w:rsidRDefault="00603113" w:rsidP="00B351CD">
      <w:pPr>
        <w:widowControl w:val="0"/>
        <w:autoSpaceDE w:val="0"/>
        <w:autoSpaceDN w:val="0"/>
        <w:adjustRightInd w:val="0"/>
        <w:spacing w:after="0" w:line="240" w:lineRule="auto"/>
        <w:ind w:left="851"/>
        <w:contextualSpacing/>
        <w:jc w:val="both"/>
        <w:rPr>
          <w:rFonts w:cs="Arial"/>
          <w:i/>
          <w:iCs/>
          <w:sz w:val="20"/>
          <w:szCs w:val="20"/>
          <w:lang w:val="es-ES"/>
        </w:rPr>
      </w:pPr>
      <w:r w:rsidRPr="00603113">
        <w:rPr>
          <w:rFonts w:cs="Arial"/>
          <w:i/>
          <w:iCs/>
          <w:sz w:val="20"/>
          <w:szCs w:val="20"/>
          <w:lang w:val="es-ES"/>
        </w:rPr>
        <w:t>Se solicita a las Partes que sean Estados del área de distribución lo siguiente</w:t>
      </w:r>
      <w:r w:rsidR="00B351CD" w:rsidRPr="00603113">
        <w:rPr>
          <w:rFonts w:cs="Arial"/>
          <w:i/>
          <w:iCs/>
          <w:sz w:val="20"/>
          <w:szCs w:val="20"/>
          <w:lang w:val="es-ES"/>
        </w:rPr>
        <w:t>:</w:t>
      </w:r>
    </w:p>
    <w:p w14:paraId="3F5559AA" w14:textId="77777777" w:rsidR="00B351CD" w:rsidRPr="00603113" w:rsidRDefault="00B351CD" w:rsidP="00B351CD">
      <w:pPr>
        <w:widowControl w:val="0"/>
        <w:autoSpaceDE w:val="0"/>
        <w:autoSpaceDN w:val="0"/>
        <w:adjustRightInd w:val="0"/>
        <w:spacing w:after="0" w:line="240" w:lineRule="auto"/>
        <w:ind w:left="794"/>
        <w:contextualSpacing/>
        <w:jc w:val="both"/>
        <w:rPr>
          <w:rFonts w:cs="Arial"/>
          <w:i/>
          <w:iCs/>
          <w:sz w:val="20"/>
          <w:szCs w:val="20"/>
          <w:lang w:val="es-ES"/>
        </w:rPr>
      </w:pPr>
    </w:p>
    <w:p w14:paraId="4109592A" w14:textId="77777777" w:rsidR="00F922EB" w:rsidRPr="00F922EB" w:rsidRDefault="00F922EB"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F922EB">
        <w:rPr>
          <w:rFonts w:cs="Arial"/>
          <w:i/>
          <w:iCs/>
          <w:sz w:val="20"/>
          <w:szCs w:val="20"/>
          <w:lang w:val="es-ES"/>
        </w:rPr>
        <w:t>asumir, en la medida de lo posible, aquellas acciones del Plan de Acción de Especies Únicas para el Angelote (Squatina squatina) en el Mar Mediterráneo (SSAP Angelshark Med) que se hayan especificado para ser implementadas de manera inmediata y a corto plazo y que deban cumplirse dentro de tres años de manera prioritaria, continuar las actividades en progreso y a medio plazo, y comenzar la implementación de las actividades a largo plazo dentro de los próximos cinco años;</w:t>
      </w:r>
    </w:p>
    <w:p w14:paraId="26020918" w14:textId="77777777" w:rsidR="00F922EB" w:rsidRPr="00F922EB" w:rsidRDefault="00F922EB"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F922EB">
        <w:rPr>
          <w:rFonts w:cs="Arial"/>
          <w:i/>
          <w:iCs/>
          <w:sz w:val="20"/>
          <w:szCs w:val="20"/>
          <w:lang w:val="es-ES"/>
        </w:rPr>
        <w:t xml:space="preserve">proporcionar la información relevante y los materiales para actualizar el Anexo III de la Legislación del SSAP Angelshark Med que sea importante para la conservación del angelote (Squatina squatina), y desarrollar el Anexo IV, Herramientas e Instrucciones para el apoyo a la implementación del SSAP; </w:t>
      </w:r>
    </w:p>
    <w:p w14:paraId="6BF8CC27" w14:textId="77777777" w:rsidR="00F922EB" w:rsidRPr="00F922EB" w:rsidRDefault="00F922EB"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F922EB">
        <w:rPr>
          <w:rFonts w:cs="Arial"/>
          <w:i/>
          <w:iCs/>
          <w:sz w:val="20"/>
          <w:szCs w:val="20"/>
          <w:lang w:val="es-ES"/>
        </w:rPr>
        <w:t>establecer una estructura de gobierno, incluyendo un Grupo de Trabajo de los Estados del área de distribución, para apoyar y controlar la implementación y para facilitar la cooperación y la comunicación entre los Estados del área de distribución;</w:t>
      </w:r>
    </w:p>
    <w:p w14:paraId="60F88BE2" w14:textId="77777777" w:rsidR="00F922EB" w:rsidRPr="00F922EB" w:rsidRDefault="00F922EB"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F922EB">
        <w:rPr>
          <w:rFonts w:cs="Arial"/>
          <w:i/>
          <w:iCs/>
          <w:sz w:val="20"/>
          <w:szCs w:val="20"/>
          <w:lang w:val="es-ES"/>
        </w:rPr>
        <w:t>considerar establecer Grupos de Trabajo adicionales a nivel nacional, para asegurar la colaboración activa entre las partes interesadas dentro de cada Estado del área de distribución para maximizar el uso efectivo de los recursos y el conocimiento;</w:t>
      </w:r>
    </w:p>
    <w:p w14:paraId="243E345A" w14:textId="6B5B1F0B" w:rsidR="00B351CD" w:rsidRPr="00F922EB" w:rsidRDefault="00F922EB"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F922EB">
        <w:rPr>
          <w:rFonts w:cs="Arial"/>
          <w:i/>
          <w:iCs/>
          <w:sz w:val="20"/>
          <w:szCs w:val="20"/>
          <w:lang w:val="es-ES"/>
        </w:rPr>
        <w:t>elaborar un breve informe sobre la implementación de la SSAP Angelshark Med a tiempo para la última reunión del Comité del período de sesiones antes de la 15.ª Reunión de la Conferencia de las Partes (COP15), usando el modelo proporcionado por la Secretaría</w:t>
      </w:r>
      <w:r w:rsidR="00B351CD" w:rsidRPr="00F922EB">
        <w:rPr>
          <w:rFonts w:cs="Arial"/>
          <w:i/>
          <w:iCs/>
          <w:sz w:val="20"/>
          <w:szCs w:val="20"/>
          <w:lang w:val="es-ES"/>
        </w:rPr>
        <w:t>;</w:t>
      </w:r>
    </w:p>
    <w:p w14:paraId="1A98C48B" w14:textId="77777777" w:rsidR="00343080" w:rsidRDefault="00343080"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343080">
        <w:rPr>
          <w:rFonts w:cs="Arial"/>
          <w:i/>
          <w:iCs/>
          <w:sz w:val="20"/>
          <w:szCs w:val="20"/>
          <w:lang w:val="es-ES"/>
        </w:rPr>
        <w:lastRenderedPageBreak/>
        <w:t>revisar la información proporcionada por los Estados del área de distribución sobre la implementación del SSAP Angelshark Med y preparar un breve resumen y análisis;</w:t>
      </w:r>
    </w:p>
    <w:p w14:paraId="5926B913" w14:textId="77777777" w:rsidR="00343080" w:rsidRPr="00343080" w:rsidRDefault="00343080" w:rsidP="00343080">
      <w:pPr>
        <w:pStyle w:val="ListParagraph"/>
        <w:widowControl w:val="0"/>
        <w:numPr>
          <w:ilvl w:val="0"/>
          <w:numId w:val="15"/>
        </w:numPr>
        <w:autoSpaceDE w:val="0"/>
        <w:autoSpaceDN w:val="0"/>
        <w:adjustRightInd w:val="0"/>
        <w:spacing w:after="80" w:line="240" w:lineRule="auto"/>
        <w:ind w:left="1267"/>
        <w:contextualSpacing w:val="0"/>
        <w:jc w:val="both"/>
        <w:rPr>
          <w:rFonts w:cs="Arial"/>
          <w:i/>
          <w:iCs/>
          <w:sz w:val="20"/>
          <w:szCs w:val="20"/>
          <w:lang w:val="es-ES"/>
        </w:rPr>
      </w:pPr>
      <w:r w:rsidRPr="00343080">
        <w:rPr>
          <w:rFonts w:cs="Arial"/>
          <w:i/>
          <w:iCs/>
          <w:sz w:val="20"/>
          <w:szCs w:val="20"/>
          <w:lang w:val="es-ES"/>
        </w:rPr>
        <w:t>elaborar recomendaciones para una futura implementación del SSAP Angelshark Med a la COP15; y</w:t>
      </w:r>
    </w:p>
    <w:p w14:paraId="1EAD84A5" w14:textId="6150B52D" w:rsidR="00B351CD" w:rsidRDefault="00343080" w:rsidP="00343080">
      <w:pPr>
        <w:pStyle w:val="ListParagraph"/>
        <w:widowControl w:val="0"/>
        <w:numPr>
          <w:ilvl w:val="0"/>
          <w:numId w:val="15"/>
        </w:numPr>
        <w:autoSpaceDE w:val="0"/>
        <w:autoSpaceDN w:val="0"/>
        <w:adjustRightInd w:val="0"/>
        <w:spacing w:after="0" w:line="240" w:lineRule="auto"/>
        <w:ind w:left="1260"/>
        <w:jc w:val="both"/>
        <w:rPr>
          <w:rFonts w:cs="Arial"/>
          <w:i/>
          <w:iCs/>
          <w:sz w:val="20"/>
          <w:szCs w:val="20"/>
          <w:lang w:val="es-ES"/>
        </w:rPr>
      </w:pPr>
      <w:r w:rsidRPr="00343080">
        <w:rPr>
          <w:rFonts w:cs="Arial"/>
          <w:i/>
          <w:iCs/>
          <w:sz w:val="20"/>
          <w:szCs w:val="20"/>
          <w:lang w:val="es-ES"/>
        </w:rPr>
        <w:t>animar a los Estados del área de distribución no Partes a adoptar el SSAP Angelshark Med y ponerlo en práctica</w:t>
      </w:r>
      <w:r w:rsidR="00B351CD" w:rsidRPr="00343080">
        <w:rPr>
          <w:rFonts w:cs="Arial"/>
          <w:i/>
          <w:iCs/>
          <w:sz w:val="20"/>
          <w:szCs w:val="20"/>
          <w:lang w:val="es-ES"/>
        </w:rPr>
        <w:t>.</w:t>
      </w:r>
    </w:p>
    <w:p w14:paraId="47D18C12" w14:textId="77777777" w:rsidR="004504DB" w:rsidRPr="00343080" w:rsidRDefault="004504DB" w:rsidP="004504DB">
      <w:pPr>
        <w:pStyle w:val="ListParagraph"/>
        <w:widowControl w:val="0"/>
        <w:autoSpaceDE w:val="0"/>
        <w:autoSpaceDN w:val="0"/>
        <w:adjustRightInd w:val="0"/>
        <w:spacing w:after="0" w:line="240" w:lineRule="auto"/>
        <w:ind w:left="1260"/>
        <w:jc w:val="both"/>
        <w:rPr>
          <w:rFonts w:cs="Arial"/>
          <w:i/>
          <w:iCs/>
          <w:sz w:val="20"/>
          <w:szCs w:val="20"/>
          <w:lang w:val="es-ES"/>
        </w:rPr>
      </w:pPr>
    </w:p>
    <w:p w14:paraId="01C67888" w14:textId="4ED162EA" w:rsidR="00B351CD" w:rsidRPr="005029CE"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r w:rsidRPr="005029CE">
        <w:rPr>
          <w:rFonts w:cs="Arial"/>
          <w:b/>
          <w:bCs/>
          <w:i/>
          <w:iCs/>
          <w:sz w:val="20"/>
          <w:szCs w:val="20"/>
          <w:lang w:val="es-ES"/>
        </w:rPr>
        <w:t>Decisi</w:t>
      </w:r>
      <w:r w:rsidR="005029CE">
        <w:rPr>
          <w:rFonts w:cs="Arial"/>
          <w:b/>
          <w:bCs/>
          <w:i/>
          <w:iCs/>
          <w:sz w:val="20"/>
          <w:szCs w:val="20"/>
          <w:lang w:val="es-ES"/>
        </w:rPr>
        <w:t>ó</w:t>
      </w:r>
      <w:r w:rsidRPr="005029CE">
        <w:rPr>
          <w:rFonts w:cs="Arial"/>
          <w:b/>
          <w:bCs/>
          <w:i/>
          <w:iCs/>
          <w:sz w:val="20"/>
          <w:szCs w:val="20"/>
          <w:lang w:val="es-ES"/>
        </w:rPr>
        <w:t xml:space="preserve">n 14.102 </w:t>
      </w:r>
      <w:r w:rsidR="005029CE">
        <w:rPr>
          <w:rFonts w:cs="Arial"/>
          <w:b/>
          <w:bCs/>
          <w:i/>
          <w:iCs/>
          <w:sz w:val="20"/>
          <w:szCs w:val="20"/>
          <w:lang w:val="es-ES"/>
        </w:rPr>
        <w:t>d</w:t>
      </w:r>
      <w:r w:rsidR="005029CE" w:rsidRPr="005029CE">
        <w:rPr>
          <w:rFonts w:cs="Arial"/>
          <w:b/>
          <w:bCs/>
          <w:i/>
          <w:iCs/>
          <w:sz w:val="20"/>
          <w:szCs w:val="20"/>
          <w:lang w:val="es-ES"/>
        </w:rPr>
        <w:t>irigid</w:t>
      </w:r>
      <w:r w:rsidR="005029CE">
        <w:rPr>
          <w:rFonts w:cs="Arial"/>
          <w:b/>
          <w:bCs/>
          <w:i/>
          <w:iCs/>
          <w:sz w:val="20"/>
          <w:szCs w:val="20"/>
          <w:lang w:val="es-ES"/>
        </w:rPr>
        <w:t>a</w:t>
      </w:r>
      <w:r w:rsidR="005029CE" w:rsidRPr="005029CE">
        <w:rPr>
          <w:rFonts w:cs="Arial"/>
          <w:b/>
          <w:bCs/>
          <w:i/>
          <w:iCs/>
          <w:sz w:val="20"/>
          <w:szCs w:val="20"/>
          <w:lang w:val="es-ES"/>
        </w:rPr>
        <w:t xml:space="preserve"> a los Estados del área de distribución no Partes</w:t>
      </w:r>
    </w:p>
    <w:p w14:paraId="360AB1A4" w14:textId="77777777" w:rsidR="00B351CD" w:rsidRPr="005029CE" w:rsidRDefault="00B351CD" w:rsidP="00B351CD">
      <w:pPr>
        <w:widowControl w:val="0"/>
        <w:autoSpaceDE w:val="0"/>
        <w:autoSpaceDN w:val="0"/>
        <w:adjustRightInd w:val="0"/>
        <w:spacing w:after="0" w:line="240" w:lineRule="auto"/>
        <w:ind w:left="851"/>
        <w:contextualSpacing/>
        <w:jc w:val="both"/>
        <w:rPr>
          <w:rFonts w:cs="Arial"/>
          <w:i/>
          <w:iCs/>
          <w:sz w:val="20"/>
          <w:szCs w:val="20"/>
          <w:lang w:val="es-ES"/>
        </w:rPr>
      </w:pPr>
    </w:p>
    <w:p w14:paraId="534DB390" w14:textId="1B16E404" w:rsidR="00B351CD" w:rsidRPr="00095B59" w:rsidRDefault="00095B59" w:rsidP="00B351CD">
      <w:pPr>
        <w:widowControl w:val="0"/>
        <w:autoSpaceDE w:val="0"/>
        <w:autoSpaceDN w:val="0"/>
        <w:adjustRightInd w:val="0"/>
        <w:spacing w:after="0" w:line="240" w:lineRule="auto"/>
        <w:ind w:left="851"/>
        <w:contextualSpacing/>
        <w:jc w:val="both"/>
        <w:rPr>
          <w:rFonts w:cs="Arial"/>
          <w:i/>
          <w:iCs/>
          <w:sz w:val="20"/>
          <w:szCs w:val="20"/>
          <w:lang w:val="es-ES"/>
        </w:rPr>
      </w:pPr>
      <w:r w:rsidRPr="00095B59">
        <w:rPr>
          <w:rFonts w:cs="Arial"/>
          <w:i/>
          <w:iCs/>
          <w:sz w:val="20"/>
          <w:szCs w:val="20"/>
          <w:lang w:val="es-ES"/>
        </w:rPr>
        <w:t>Se pide a los Estados del área de distribución no Partes que colaboren con los Estados del área de distribución Partes en la implementación de las actividades descritas en el SSAP Angelshark Med.</w:t>
      </w:r>
    </w:p>
    <w:p w14:paraId="66EE7F57" w14:textId="77777777" w:rsidR="00B351CD" w:rsidRPr="00095B59" w:rsidRDefault="00B351CD" w:rsidP="00B351CD">
      <w:pPr>
        <w:widowControl w:val="0"/>
        <w:autoSpaceDE w:val="0"/>
        <w:autoSpaceDN w:val="0"/>
        <w:adjustRightInd w:val="0"/>
        <w:spacing w:after="0" w:line="240" w:lineRule="auto"/>
        <w:ind w:left="851"/>
        <w:contextualSpacing/>
        <w:jc w:val="both"/>
        <w:rPr>
          <w:rFonts w:cs="Arial"/>
          <w:i/>
          <w:iCs/>
          <w:sz w:val="20"/>
          <w:szCs w:val="20"/>
          <w:lang w:val="es-ES"/>
        </w:rPr>
      </w:pPr>
    </w:p>
    <w:p w14:paraId="66981940" w14:textId="65EEB21E" w:rsidR="00B351CD" w:rsidRPr="00FC4955"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r w:rsidRPr="00FC4955">
        <w:rPr>
          <w:rFonts w:cs="Arial"/>
          <w:b/>
          <w:bCs/>
          <w:i/>
          <w:iCs/>
          <w:sz w:val="20"/>
          <w:szCs w:val="20"/>
          <w:lang w:val="es-ES"/>
        </w:rPr>
        <w:t>Decisi</w:t>
      </w:r>
      <w:r w:rsidR="00FB086E" w:rsidRPr="00FC4955">
        <w:rPr>
          <w:rFonts w:cs="Arial"/>
          <w:b/>
          <w:bCs/>
          <w:i/>
          <w:iCs/>
          <w:sz w:val="20"/>
          <w:szCs w:val="20"/>
          <w:lang w:val="es-ES"/>
        </w:rPr>
        <w:t>ó</w:t>
      </w:r>
      <w:r w:rsidRPr="00FC4955">
        <w:rPr>
          <w:rFonts w:cs="Arial"/>
          <w:b/>
          <w:bCs/>
          <w:i/>
          <w:iCs/>
          <w:sz w:val="20"/>
          <w:szCs w:val="20"/>
          <w:lang w:val="es-ES"/>
        </w:rPr>
        <w:t xml:space="preserve">n 14.103 </w:t>
      </w:r>
      <w:r w:rsidR="00FB086E" w:rsidRPr="00FC4955">
        <w:rPr>
          <w:rFonts w:cs="Arial"/>
          <w:b/>
          <w:bCs/>
          <w:i/>
          <w:iCs/>
          <w:sz w:val="20"/>
          <w:szCs w:val="20"/>
          <w:lang w:val="es-ES"/>
        </w:rPr>
        <w:t>dirigida a organizaciones intergubernamentales</w:t>
      </w:r>
    </w:p>
    <w:p w14:paraId="740D949F" w14:textId="77777777" w:rsidR="00B351CD" w:rsidRPr="00FC4955"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p>
    <w:p w14:paraId="480B98F0" w14:textId="4C21473C" w:rsidR="00B351CD" w:rsidRPr="00FC4955" w:rsidRDefault="00FC4955" w:rsidP="00B351CD">
      <w:pPr>
        <w:widowControl w:val="0"/>
        <w:autoSpaceDE w:val="0"/>
        <w:autoSpaceDN w:val="0"/>
        <w:adjustRightInd w:val="0"/>
        <w:spacing w:after="0" w:line="240" w:lineRule="auto"/>
        <w:ind w:left="851"/>
        <w:contextualSpacing/>
        <w:jc w:val="both"/>
        <w:rPr>
          <w:rFonts w:cs="Arial"/>
          <w:i/>
          <w:iCs/>
          <w:sz w:val="20"/>
          <w:szCs w:val="20"/>
          <w:lang w:val="es-ES"/>
        </w:rPr>
      </w:pPr>
      <w:r w:rsidRPr="00FC4955">
        <w:rPr>
          <w:rFonts w:cs="Arial"/>
          <w:i/>
          <w:iCs/>
          <w:sz w:val="20"/>
          <w:szCs w:val="20"/>
          <w:lang w:val="es-ES"/>
        </w:rPr>
        <w:t>Se anima a las organizaciones intergubernamentales, en particular la Comisión General de Pesca del Mediterráneo (GFCM) y el Memorando de Entendimiento sobre la Conservación de los Tiburones Migratorios y su Comité Asesor, a continuar colaborando con la implementación de las actividades descritas en el SSAP Angelshark Med.</w:t>
      </w:r>
    </w:p>
    <w:p w14:paraId="7FF70EB8" w14:textId="77777777" w:rsidR="00B351CD" w:rsidRPr="00FC4955" w:rsidRDefault="00B351CD" w:rsidP="00B351CD">
      <w:pPr>
        <w:widowControl w:val="0"/>
        <w:autoSpaceDE w:val="0"/>
        <w:autoSpaceDN w:val="0"/>
        <w:adjustRightInd w:val="0"/>
        <w:spacing w:after="0" w:line="240" w:lineRule="auto"/>
        <w:ind w:left="851"/>
        <w:contextualSpacing/>
        <w:jc w:val="both"/>
        <w:rPr>
          <w:rFonts w:cs="Arial"/>
          <w:i/>
          <w:iCs/>
          <w:sz w:val="20"/>
          <w:szCs w:val="20"/>
          <w:lang w:val="es-ES"/>
        </w:rPr>
      </w:pPr>
    </w:p>
    <w:p w14:paraId="43FC9963" w14:textId="405BDF00" w:rsidR="00B351CD" w:rsidRPr="00A87937"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r w:rsidRPr="00A87937">
        <w:rPr>
          <w:rFonts w:cs="Arial"/>
          <w:b/>
          <w:bCs/>
          <w:i/>
          <w:iCs/>
          <w:sz w:val="20"/>
          <w:szCs w:val="20"/>
          <w:lang w:val="es-ES"/>
        </w:rPr>
        <w:t>Decisi</w:t>
      </w:r>
      <w:r w:rsidR="00A87937">
        <w:rPr>
          <w:rFonts w:cs="Arial"/>
          <w:b/>
          <w:bCs/>
          <w:i/>
          <w:iCs/>
          <w:sz w:val="20"/>
          <w:szCs w:val="20"/>
          <w:lang w:val="es-ES"/>
        </w:rPr>
        <w:t>ó</w:t>
      </w:r>
      <w:r w:rsidRPr="00A87937">
        <w:rPr>
          <w:rFonts w:cs="Arial"/>
          <w:b/>
          <w:bCs/>
          <w:i/>
          <w:iCs/>
          <w:sz w:val="20"/>
          <w:szCs w:val="20"/>
          <w:lang w:val="es-ES"/>
        </w:rPr>
        <w:t xml:space="preserve">n 14.104 </w:t>
      </w:r>
      <w:r w:rsidR="00A87937">
        <w:rPr>
          <w:rFonts w:cs="Arial"/>
          <w:b/>
          <w:bCs/>
          <w:i/>
          <w:iCs/>
          <w:sz w:val="20"/>
          <w:szCs w:val="20"/>
          <w:lang w:val="es-ES"/>
        </w:rPr>
        <w:t>d</w:t>
      </w:r>
      <w:r w:rsidR="00A87937" w:rsidRPr="00A87937">
        <w:rPr>
          <w:rFonts w:cs="Arial"/>
          <w:b/>
          <w:bCs/>
          <w:i/>
          <w:iCs/>
          <w:sz w:val="20"/>
          <w:szCs w:val="20"/>
          <w:lang w:val="es-ES"/>
        </w:rPr>
        <w:t>irigid</w:t>
      </w:r>
      <w:r w:rsidR="00A87937">
        <w:rPr>
          <w:rFonts w:cs="Arial"/>
          <w:b/>
          <w:bCs/>
          <w:i/>
          <w:iCs/>
          <w:sz w:val="20"/>
          <w:szCs w:val="20"/>
          <w:lang w:val="es-ES"/>
        </w:rPr>
        <w:t>a</w:t>
      </w:r>
      <w:r w:rsidR="00A87937" w:rsidRPr="00A87937">
        <w:rPr>
          <w:rFonts w:cs="Arial"/>
          <w:b/>
          <w:bCs/>
          <w:i/>
          <w:iCs/>
          <w:sz w:val="20"/>
          <w:szCs w:val="20"/>
          <w:lang w:val="es-ES"/>
        </w:rPr>
        <w:t xml:space="preserve"> a las organizaciones y expertos no gubernamentales</w:t>
      </w:r>
    </w:p>
    <w:p w14:paraId="4C953E36" w14:textId="77777777" w:rsidR="00B351CD" w:rsidRPr="00A87937"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p>
    <w:p w14:paraId="14806FE4" w14:textId="70039322" w:rsidR="00B351CD" w:rsidRPr="00A02BF0" w:rsidRDefault="00A02BF0" w:rsidP="00B351CD">
      <w:pPr>
        <w:widowControl w:val="0"/>
        <w:autoSpaceDE w:val="0"/>
        <w:autoSpaceDN w:val="0"/>
        <w:adjustRightInd w:val="0"/>
        <w:spacing w:after="0" w:line="240" w:lineRule="auto"/>
        <w:ind w:left="851"/>
        <w:contextualSpacing/>
        <w:jc w:val="both"/>
        <w:rPr>
          <w:rFonts w:cs="Arial"/>
          <w:i/>
          <w:iCs/>
          <w:sz w:val="20"/>
          <w:szCs w:val="20"/>
          <w:lang w:val="es-ES"/>
        </w:rPr>
      </w:pPr>
      <w:r w:rsidRPr="00A02BF0">
        <w:rPr>
          <w:rFonts w:cs="Arial"/>
          <w:i/>
          <w:iCs/>
          <w:sz w:val="20"/>
          <w:szCs w:val="20"/>
          <w:lang w:val="es-ES"/>
        </w:rPr>
        <w:t>Se anima a las organizaciones no gubernamentales, la Red de Conservación del Angelote (ASCN) y otros expertos a proporcionar apoyo técnico a los Estados en el área de distribución para implementar el Plan de Acción y desarrollar el Anexo IV, Herramientas e Instrucciones para apoyar la implementación del SSAP.</w:t>
      </w:r>
    </w:p>
    <w:p w14:paraId="1E51423D" w14:textId="77777777" w:rsidR="00B351CD" w:rsidRPr="00A02BF0" w:rsidRDefault="00B351CD" w:rsidP="00B351CD">
      <w:pPr>
        <w:widowControl w:val="0"/>
        <w:autoSpaceDE w:val="0"/>
        <w:autoSpaceDN w:val="0"/>
        <w:adjustRightInd w:val="0"/>
        <w:spacing w:after="0" w:line="240" w:lineRule="auto"/>
        <w:ind w:left="851"/>
        <w:contextualSpacing/>
        <w:jc w:val="both"/>
        <w:rPr>
          <w:rFonts w:cs="Arial"/>
          <w:i/>
          <w:iCs/>
          <w:sz w:val="20"/>
          <w:szCs w:val="20"/>
          <w:lang w:val="es-ES"/>
        </w:rPr>
      </w:pPr>
    </w:p>
    <w:p w14:paraId="2E66F1C8" w14:textId="397FF5FC" w:rsidR="00B351CD" w:rsidRPr="00543971"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r w:rsidRPr="00543971">
        <w:rPr>
          <w:rFonts w:cs="Arial"/>
          <w:b/>
          <w:bCs/>
          <w:i/>
          <w:iCs/>
          <w:sz w:val="20"/>
          <w:szCs w:val="20"/>
          <w:lang w:val="es-ES"/>
        </w:rPr>
        <w:t>Decisi</w:t>
      </w:r>
      <w:r w:rsidR="00643C51" w:rsidRPr="00543971">
        <w:rPr>
          <w:rFonts w:cs="Arial"/>
          <w:b/>
          <w:bCs/>
          <w:i/>
          <w:iCs/>
          <w:sz w:val="20"/>
          <w:szCs w:val="20"/>
          <w:lang w:val="es-ES"/>
        </w:rPr>
        <w:t>ó</w:t>
      </w:r>
      <w:r w:rsidRPr="00543971">
        <w:rPr>
          <w:rFonts w:cs="Arial"/>
          <w:b/>
          <w:bCs/>
          <w:i/>
          <w:iCs/>
          <w:sz w:val="20"/>
          <w:szCs w:val="20"/>
          <w:lang w:val="es-ES"/>
        </w:rPr>
        <w:t xml:space="preserve">n 14.105 </w:t>
      </w:r>
      <w:r w:rsidR="00643C51" w:rsidRPr="00543971">
        <w:rPr>
          <w:rFonts w:cs="Arial"/>
          <w:b/>
          <w:bCs/>
          <w:i/>
          <w:iCs/>
          <w:sz w:val="20"/>
          <w:szCs w:val="20"/>
          <w:lang w:val="es-ES"/>
        </w:rPr>
        <w:t>dirigida a la Secretaría</w:t>
      </w:r>
      <w:r w:rsidRPr="00543971">
        <w:rPr>
          <w:rFonts w:cs="Arial"/>
          <w:b/>
          <w:bCs/>
          <w:i/>
          <w:iCs/>
          <w:sz w:val="20"/>
          <w:szCs w:val="20"/>
          <w:lang w:val="es-ES"/>
        </w:rPr>
        <w:t xml:space="preserve"> </w:t>
      </w:r>
    </w:p>
    <w:p w14:paraId="3E565468" w14:textId="77777777" w:rsidR="00B351CD" w:rsidRPr="00543971" w:rsidRDefault="00B351CD" w:rsidP="00B351CD">
      <w:pPr>
        <w:widowControl w:val="0"/>
        <w:autoSpaceDE w:val="0"/>
        <w:autoSpaceDN w:val="0"/>
        <w:adjustRightInd w:val="0"/>
        <w:spacing w:after="0" w:line="240" w:lineRule="auto"/>
        <w:ind w:left="851"/>
        <w:contextualSpacing/>
        <w:jc w:val="both"/>
        <w:rPr>
          <w:rFonts w:cs="Arial"/>
          <w:b/>
          <w:bCs/>
          <w:i/>
          <w:iCs/>
          <w:sz w:val="20"/>
          <w:szCs w:val="20"/>
          <w:lang w:val="es-ES"/>
        </w:rPr>
      </w:pPr>
    </w:p>
    <w:p w14:paraId="1FCFBECD" w14:textId="77777777" w:rsidR="00543971" w:rsidRPr="00543971" w:rsidRDefault="00543971" w:rsidP="00543971">
      <w:pPr>
        <w:widowControl w:val="0"/>
        <w:autoSpaceDE w:val="0"/>
        <w:autoSpaceDN w:val="0"/>
        <w:adjustRightInd w:val="0"/>
        <w:spacing w:after="0" w:line="240" w:lineRule="auto"/>
        <w:ind w:left="900"/>
        <w:jc w:val="both"/>
        <w:rPr>
          <w:rFonts w:cs="Arial"/>
          <w:i/>
          <w:iCs/>
          <w:sz w:val="20"/>
          <w:szCs w:val="20"/>
          <w:lang w:val="es-ES"/>
        </w:rPr>
      </w:pPr>
      <w:r w:rsidRPr="00543971">
        <w:rPr>
          <w:rFonts w:cs="Arial"/>
          <w:i/>
          <w:iCs/>
          <w:sz w:val="20"/>
          <w:szCs w:val="20"/>
          <w:lang w:val="es-ES"/>
        </w:rPr>
        <w:t>La Secretaría debe hacer lo siguiente:</w:t>
      </w:r>
    </w:p>
    <w:p w14:paraId="7FD78C18" w14:textId="77777777" w:rsidR="00543971" w:rsidRPr="00543971" w:rsidRDefault="00543971" w:rsidP="00543971">
      <w:pPr>
        <w:pStyle w:val="ListParagraph"/>
        <w:widowControl w:val="0"/>
        <w:autoSpaceDE w:val="0"/>
        <w:autoSpaceDN w:val="0"/>
        <w:adjustRightInd w:val="0"/>
        <w:spacing w:after="0" w:line="240" w:lineRule="auto"/>
        <w:ind w:left="900"/>
        <w:jc w:val="both"/>
        <w:rPr>
          <w:rFonts w:cs="Arial"/>
          <w:i/>
          <w:iCs/>
          <w:sz w:val="20"/>
          <w:szCs w:val="20"/>
          <w:lang w:val="es-ES"/>
        </w:rPr>
      </w:pPr>
    </w:p>
    <w:p w14:paraId="0B267BD1" w14:textId="77777777" w:rsidR="00543971" w:rsidRPr="00543971" w:rsidRDefault="00543971" w:rsidP="00543971">
      <w:pPr>
        <w:pStyle w:val="ListParagraph"/>
        <w:widowControl w:val="0"/>
        <w:numPr>
          <w:ilvl w:val="0"/>
          <w:numId w:val="16"/>
        </w:numPr>
        <w:autoSpaceDE w:val="0"/>
        <w:autoSpaceDN w:val="0"/>
        <w:adjustRightInd w:val="0"/>
        <w:spacing w:after="80" w:line="240" w:lineRule="auto"/>
        <w:ind w:left="1267"/>
        <w:contextualSpacing w:val="0"/>
        <w:jc w:val="both"/>
        <w:rPr>
          <w:rFonts w:cs="Arial"/>
          <w:i/>
          <w:iCs/>
          <w:sz w:val="20"/>
          <w:szCs w:val="20"/>
          <w:lang w:val="es-ES"/>
        </w:rPr>
      </w:pPr>
      <w:r w:rsidRPr="00543971">
        <w:rPr>
          <w:rFonts w:cs="Arial"/>
          <w:i/>
          <w:iCs/>
          <w:sz w:val="20"/>
          <w:szCs w:val="20"/>
          <w:lang w:val="es-ES"/>
        </w:rPr>
        <w:t>animar a los Estados del área de distribución no Partes a adoptar el SSAP Angelshark Med;</w:t>
      </w:r>
    </w:p>
    <w:p w14:paraId="74BD83FB" w14:textId="77777777" w:rsidR="00543971" w:rsidRPr="00543971" w:rsidRDefault="00543971" w:rsidP="00543971">
      <w:pPr>
        <w:pStyle w:val="ListParagraph"/>
        <w:widowControl w:val="0"/>
        <w:numPr>
          <w:ilvl w:val="0"/>
          <w:numId w:val="16"/>
        </w:numPr>
        <w:autoSpaceDE w:val="0"/>
        <w:autoSpaceDN w:val="0"/>
        <w:adjustRightInd w:val="0"/>
        <w:spacing w:after="80" w:line="240" w:lineRule="auto"/>
        <w:ind w:left="1267"/>
        <w:contextualSpacing w:val="0"/>
        <w:jc w:val="both"/>
        <w:rPr>
          <w:rFonts w:cs="Arial"/>
          <w:i/>
          <w:iCs/>
          <w:sz w:val="20"/>
          <w:szCs w:val="20"/>
          <w:lang w:val="es-ES"/>
        </w:rPr>
      </w:pPr>
      <w:r w:rsidRPr="00543971">
        <w:rPr>
          <w:rFonts w:cs="Arial"/>
          <w:i/>
          <w:iCs/>
          <w:sz w:val="20"/>
          <w:szCs w:val="20"/>
          <w:lang w:val="es-ES"/>
        </w:rPr>
        <w:t>apoyar a los Estados del área de distribución a la hora de establecer una estructura de gobierno y un sistema de control, y proporcionar una plataforma para la comunicación a petición y sujeta a la disponibilidad de recursos;</w:t>
      </w:r>
    </w:p>
    <w:p w14:paraId="4C5E6D98" w14:textId="77777777" w:rsidR="00543971" w:rsidRPr="00543971" w:rsidRDefault="00543971" w:rsidP="00543971">
      <w:pPr>
        <w:pStyle w:val="ListParagraph"/>
        <w:widowControl w:val="0"/>
        <w:numPr>
          <w:ilvl w:val="0"/>
          <w:numId w:val="16"/>
        </w:numPr>
        <w:autoSpaceDE w:val="0"/>
        <w:autoSpaceDN w:val="0"/>
        <w:adjustRightInd w:val="0"/>
        <w:spacing w:after="80" w:line="240" w:lineRule="auto"/>
        <w:ind w:left="1267"/>
        <w:contextualSpacing w:val="0"/>
        <w:jc w:val="both"/>
        <w:rPr>
          <w:rFonts w:cs="Arial"/>
          <w:i/>
          <w:iCs/>
          <w:sz w:val="20"/>
          <w:szCs w:val="20"/>
          <w:lang w:val="es-ES"/>
        </w:rPr>
      </w:pPr>
      <w:r w:rsidRPr="00543971">
        <w:rPr>
          <w:rFonts w:cs="Arial"/>
          <w:i/>
          <w:iCs/>
          <w:sz w:val="20"/>
          <w:szCs w:val="20"/>
          <w:lang w:val="es-ES"/>
        </w:rPr>
        <w:t>desarrollar un formulario de información sencillo, en colaboración con el Grupo de Trabajo de los Estados del área de distribución, para hacer posible la evaluación del progreso en la implementación del SSAP Angelshark Med, y trasladarlo a los Estados del área de distribución para facilitar la elaboración de informes previo a la COP15; y</w:t>
      </w:r>
    </w:p>
    <w:p w14:paraId="18D574CA" w14:textId="1384230E" w:rsidR="00B351CD" w:rsidRPr="00543971" w:rsidRDefault="00543971" w:rsidP="00543971">
      <w:pPr>
        <w:pStyle w:val="ListParagraph"/>
        <w:widowControl w:val="0"/>
        <w:numPr>
          <w:ilvl w:val="0"/>
          <w:numId w:val="16"/>
        </w:numPr>
        <w:autoSpaceDE w:val="0"/>
        <w:autoSpaceDN w:val="0"/>
        <w:adjustRightInd w:val="0"/>
        <w:spacing w:after="0" w:line="240" w:lineRule="auto"/>
        <w:ind w:left="1260"/>
        <w:jc w:val="both"/>
        <w:rPr>
          <w:rFonts w:cs="Arial"/>
          <w:i/>
          <w:iCs/>
          <w:sz w:val="20"/>
          <w:szCs w:val="20"/>
          <w:lang w:val="es-ES"/>
        </w:rPr>
      </w:pPr>
      <w:r w:rsidRPr="00543971">
        <w:rPr>
          <w:rFonts w:cs="Arial"/>
          <w:i/>
          <w:iCs/>
          <w:sz w:val="20"/>
          <w:szCs w:val="20"/>
          <w:lang w:val="es-ES"/>
        </w:rPr>
        <w:t>acordar, en función de la disponibilidad de recursos externos, una reunión de los Estados del área de distribución para estimular la implementación de las acciones prioritarias y facilitar la coordinación a través del territorio.</w:t>
      </w:r>
    </w:p>
    <w:p w14:paraId="4FEE3B34" w14:textId="77777777" w:rsidR="00B351CD" w:rsidRPr="00543971" w:rsidRDefault="00B351CD" w:rsidP="00B351CD">
      <w:pPr>
        <w:spacing w:after="0" w:line="240" w:lineRule="auto"/>
        <w:rPr>
          <w:rFonts w:cs="Arial"/>
          <w:lang w:val="es-ES"/>
        </w:rPr>
      </w:pPr>
    </w:p>
    <w:p w14:paraId="6B6DF328" w14:textId="77777777" w:rsidR="00875CCD" w:rsidRPr="00F16DCF" w:rsidRDefault="00875CCD" w:rsidP="00875CCD">
      <w:pPr>
        <w:spacing w:after="0" w:line="240" w:lineRule="auto"/>
        <w:rPr>
          <w:rFonts w:cs="Arial"/>
          <w:u w:val="single"/>
        </w:rPr>
      </w:pPr>
      <w:proofErr w:type="spellStart"/>
      <w:r w:rsidRPr="00F16DCF">
        <w:rPr>
          <w:rFonts w:cs="Arial"/>
          <w:u w:val="single"/>
        </w:rPr>
        <w:t>Implementación</w:t>
      </w:r>
      <w:proofErr w:type="spellEnd"/>
    </w:p>
    <w:p w14:paraId="741624FD" w14:textId="77777777" w:rsidR="00875CCD" w:rsidRPr="00F16DCF" w:rsidRDefault="00875CCD" w:rsidP="00875CCD">
      <w:pPr>
        <w:spacing w:after="0" w:line="240" w:lineRule="auto"/>
        <w:rPr>
          <w:rFonts w:cs="Arial"/>
          <w:u w:val="single"/>
        </w:rPr>
      </w:pPr>
    </w:p>
    <w:p w14:paraId="1095E7A3" w14:textId="3C5123D3"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 xml:space="preserve">La </w:t>
      </w:r>
      <w:r>
        <w:fldChar w:fldCharType="begin"/>
      </w:r>
      <w:r>
        <w:instrText>HYPERLINK "https://www.cms.int/en/Angelshark%20Med1"</w:instrText>
      </w:r>
      <w:r>
        <w:fldChar w:fldCharType="separate"/>
      </w:r>
      <w:r w:rsidRPr="00875CCD">
        <w:rPr>
          <w:rStyle w:val="Hyperlink"/>
          <w:lang w:val="es-ES"/>
        </w:rPr>
        <w:t>1.ª reunión del Grupo de Trabajo para la implementación del Plan de Acción de Especies Únicas para el Angelote (</w:t>
      </w:r>
      <w:r w:rsidRPr="00875CCD">
        <w:rPr>
          <w:rStyle w:val="Hyperlink"/>
          <w:i/>
          <w:iCs/>
          <w:lang w:val="es-ES"/>
        </w:rPr>
        <w:t>Squatina squatina</w:t>
      </w:r>
      <w:r w:rsidRPr="00875CCD">
        <w:rPr>
          <w:rStyle w:val="Hyperlink"/>
          <w:lang w:val="es-ES"/>
        </w:rPr>
        <w:t>) en el mar Mediterráneo (Angelshark Med WG1)</w:t>
      </w:r>
      <w:r>
        <w:fldChar w:fldCharType="end"/>
      </w:r>
      <w:r w:rsidRPr="00875CCD">
        <w:rPr>
          <w:lang w:val="es-ES"/>
        </w:rPr>
        <w:t xml:space="preserve"> se efectuó en línea el 29 y 30 de abril de 2025. El informe completo de la reunión está disponible en el documento </w:t>
      </w:r>
      <w:r w:rsidR="0048167B">
        <w:rPr>
          <w:lang w:val="es-ES"/>
        </w:rPr>
        <w:fldChar w:fldCharType="begin"/>
      </w:r>
      <w:r w:rsidR="0048167B">
        <w:rPr>
          <w:lang w:val="es-ES"/>
        </w:rPr>
        <w:instrText>HYPERLINK "https://www.cms.int/es/node/46455"</w:instrText>
      </w:r>
      <w:r w:rsidR="0048167B">
        <w:rPr>
          <w:lang w:val="es-ES"/>
        </w:rPr>
      </w:r>
      <w:r w:rsidR="0048167B">
        <w:rPr>
          <w:lang w:val="es-ES"/>
        </w:rPr>
        <w:fldChar w:fldCharType="separate"/>
      </w:r>
      <w:r w:rsidRPr="0048167B">
        <w:rPr>
          <w:rStyle w:val="Hyperlink"/>
          <w:lang w:val="es-ES"/>
        </w:rPr>
        <w:t>UNEP/CMS/COP15/Inf.25.6.3a</w:t>
      </w:r>
      <w:r w:rsidR="0048167B">
        <w:rPr>
          <w:lang w:val="es-ES"/>
        </w:rPr>
        <w:fldChar w:fldCharType="end"/>
      </w:r>
      <w:r w:rsidRPr="00875CCD">
        <w:rPr>
          <w:lang w:val="es-ES"/>
        </w:rPr>
        <w:t xml:space="preserve">. En la reunión se comentaron cuestiones institucionales, se estableció una estructura de gobernanza para apoyar la implementación del SSAP, se analizaron los acuerdos de financiación y coordinación, se estableció un mecanismo de comunicación de informes y se revisaron los informes de implementación de los Estados del área de distribución y los Anexos III y IV del SSAP. Las consultas sobre los resultados de la reunión continuaron después de que esta finalizara. </w:t>
      </w:r>
    </w:p>
    <w:p w14:paraId="61E41714" w14:textId="77777777" w:rsidR="00875CCD" w:rsidRPr="00875CCD" w:rsidRDefault="00875CCD" w:rsidP="00875CCD">
      <w:pPr>
        <w:adjustRightInd w:val="0"/>
        <w:spacing w:after="0"/>
        <w:ind w:left="567"/>
        <w:jc w:val="both"/>
        <w:rPr>
          <w:lang w:val="es-ES"/>
        </w:rPr>
      </w:pPr>
    </w:p>
    <w:p w14:paraId="06564352" w14:textId="2EA80858"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lang w:val="es-ES"/>
        </w:rPr>
      </w:pPr>
      <w:r w:rsidRPr="00875CCD">
        <w:rPr>
          <w:rFonts w:cs="Arial"/>
          <w:lang w:val="es-ES"/>
        </w:rPr>
        <w:t>Los Estados del área de distribución establecieron el Grupo de Trabajo</w:t>
      </w:r>
      <w:r w:rsidRPr="00875CCD">
        <w:rPr>
          <w:rFonts w:cs="Arial"/>
          <w:i/>
          <w:iCs/>
          <w:lang w:val="es-ES"/>
        </w:rPr>
        <w:t xml:space="preserve"> </w:t>
      </w:r>
      <w:r w:rsidRPr="00875CCD">
        <w:rPr>
          <w:rFonts w:cs="Arial"/>
          <w:lang w:val="es-ES"/>
        </w:rPr>
        <w:t>y</w:t>
      </w:r>
      <w:r w:rsidRPr="00875CCD">
        <w:rPr>
          <w:rFonts w:cs="Arial"/>
          <w:i/>
          <w:iCs/>
          <w:lang w:val="es-ES"/>
        </w:rPr>
        <w:t xml:space="preserve"> </w:t>
      </w:r>
      <w:r w:rsidRPr="00875CCD">
        <w:rPr>
          <w:rFonts w:cs="Arial"/>
          <w:lang w:val="es-ES"/>
        </w:rPr>
        <w:t>respaldaron un proyecto de estructura de gobernanza</w:t>
      </w:r>
      <w:r w:rsidRPr="00875CCD">
        <w:rPr>
          <w:rFonts w:cs="Arial"/>
          <w:i/>
          <w:iCs/>
          <w:lang w:val="es-ES"/>
        </w:rPr>
        <w:t xml:space="preserve"> </w:t>
      </w:r>
      <w:r w:rsidRPr="00875CCD">
        <w:rPr>
          <w:rFonts w:cs="Arial"/>
          <w:lang w:val="es-ES"/>
        </w:rPr>
        <w:t>para apoyar la implementación,</w:t>
      </w:r>
      <w:r w:rsidRPr="00875CCD">
        <w:rPr>
          <w:rFonts w:cs="Arial"/>
          <w:i/>
          <w:iCs/>
          <w:lang w:val="es-ES"/>
        </w:rPr>
        <w:t xml:space="preserve"> </w:t>
      </w:r>
      <w:r w:rsidRPr="00875CCD">
        <w:rPr>
          <w:rFonts w:cs="Arial"/>
          <w:lang w:val="es-ES"/>
        </w:rPr>
        <w:t xml:space="preserve">que puede consultarse en el Anexo 1 del presente documento. El listado de los miembros del Grupo de Trabajo puede consultarse en </w:t>
      </w:r>
      <w:r w:rsidR="00E63FBD">
        <w:rPr>
          <w:rFonts w:cs="Arial"/>
          <w:lang w:val="es-ES"/>
        </w:rPr>
        <w:fldChar w:fldCharType="begin"/>
      </w:r>
      <w:r w:rsidR="00E63FBD">
        <w:rPr>
          <w:rFonts w:cs="Arial"/>
          <w:lang w:val="es-ES"/>
        </w:rPr>
        <w:instrText>HYPERLINK "https://www.cms.int/es/node/46456"</w:instrText>
      </w:r>
      <w:r w:rsidR="00E63FBD">
        <w:rPr>
          <w:rFonts w:cs="Arial"/>
          <w:lang w:val="es-ES"/>
        </w:rPr>
      </w:r>
      <w:r w:rsidR="00E63FBD">
        <w:rPr>
          <w:rFonts w:cs="Arial"/>
          <w:lang w:val="es-ES"/>
        </w:rPr>
        <w:fldChar w:fldCharType="separate"/>
      </w:r>
      <w:r w:rsidRPr="00E63FBD">
        <w:rPr>
          <w:rStyle w:val="Hyperlink"/>
          <w:rFonts w:cs="Arial"/>
          <w:lang w:val="es-ES"/>
        </w:rPr>
        <w:t>UNEP/CMS/COP15/Inf.25.6.3b</w:t>
      </w:r>
      <w:r w:rsidR="00E63FBD">
        <w:rPr>
          <w:rFonts w:cs="Arial"/>
          <w:lang w:val="es-ES"/>
        </w:rPr>
        <w:fldChar w:fldCharType="end"/>
      </w:r>
      <w:r w:rsidRPr="00875CCD">
        <w:rPr>
          <w:rFonts w:cs="Arial"/>
          <w:lang w:val="es-ES"/>
        </w:rPr>
        <w:t xml:space="preserve">. La estructura del proyecto de gobernanza se basa en una versión anterior comentada en 2022. Se ha simplificado considerablemente para reducir la carga de trabajo para los gobiernos y aumentar la relación coste-eficacia. </w:t>
      </w:r>
    </w:p>
    <w:p w14:paraId="3661473A" w14:textId="77777777" w:rsidR="00875CCD" w:rsidRPr="00875CCD" w:rsidRDefault="00875CCD" w:rsidP="00875CCD">
      <w:pPr>
        <w:adjustRightInd w:val="0"/>
        <w:spacing w:after="0"/>
        <w:ind w:left="567"/>
        <w:jc w:val="both"/>
        <w:rPr>
          <w:rFonts w:cs="Arial"/>
          <w:lang w:val="es-ES"/>
        </w:rPr>
      </w:pPr>
    </w:p>
    <w:p w14:paraId="4CF65CE1" w14:textId="710606EB"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 xml:space="preserve">La elaboración del Anexo IV de la caja de herramientas del SSAP </w:t>
      </w:r>
      <w:r w:rsidRPr="00875CCD">
        <w:rPr>
          <w:rFonts w:cs="Arial"/>
          <w:i/>
          <w:iCs/>
          <w:lang w:val="es-ES"/>
        </w:rPr>
        <w:t>para la Implementación del SSAP Angelshark Med</w:t>
      </w:r>
      <w:r w:rsidRPr="00875CCD">
        <w:rPr>
          <w:rFonts w:cs="Arial"/>
          <w:lang w:val="es-ES"/>
        </w:rPr>
        <w:t xml:space="preserve"> fue financiada por el Gobierno alemán y el Principado de Mónaco en el marco del Programa de campeones de especies migratorias. La caja de herramientas ofrece una recopilación de los materiales de orientación existentes y se actualizará periódicamente. El objetivo de los materiales es respaldar a los gobiernos en la implementación del SSAP. El Anexo IV fue revisado y actualizado por los Estados del área de distribución, y está disponible en </w:t>
      </w:r>
      <w:r w:rsidR="0053409E">
        <w:rPr>
          <w:rFonts w:cs="Arial"/>
          <w:lang w:val="es-ES"/>
        </w:rPr>
        <w:fldChar w:fldCharType="begin"/>
      </w:r>
      <w:r w:rsidR="0053409E">
        <w:rPr>
          <w:rFonts w:cs="Arial"/>
          <w:lang w:val="es-ES"/>
        </w:rPr>
        <w:instrText>HYPERLINK "https://www.cms.int/es/node/46457"</w:instrText>
      </w:r>
      <w:r w:rsidR="0053409E">
        <w:rPr>
          <w:rFonts w:cs="Arial"/>
          <w:lang w:val="es-ES"/>
        </w:rPr>
      </w:r>
      <w:r w:rsidR="0053409E">
        <w:rPr>
          <w:rFonts w:cs="Arial"/>
          <w:lang w:val="es-ES"/>
        </w:rPr>
        <w:fldChar w:fldCharType="separate"/>
      </w:r>
      <w:r w:rsidRPr="0053409E">
        <w:rPr>
          <w:rStyle w:val="Hyperlink"/>
          <w:rFonts w:cs="Arial"/>
          <w:lang w:val="es-ES"/>
        </w:rPr>
        <w:t>UNEP/CMS/COP15/Inf.25.6.3c</w:t>
      </w:r>
      <w:r w:rsidR="0053409E">
        <w:rPr>
          <w:rFonts w:cs="Arial"/>
          <w:lang w:val="es-ES"/>
        </w:rPr>
        <w:fldChar w:fldCharType="end"/>
      </w:r>
      <w:r w:rsidRPr="00875CCD">
        <w:rPr>
          <w:rFonts w:cs="Arial"/>
          <w:lang w:val="es-ES"/>
        </w:rPr>
        <w:t>.</w:t>
      </w:r>
    </w:p>
    <w:p w14:paraId="2255F14B" w14:textId="77777777" w:rsidR="00875CCD" w:rsidRPr="00875CCD" w:rsidRDefault="00875CCD" w:rsidP="00875CCD">
      <w:pPr>
        <w:widowControl w:val="0"/>
        <w:autoSpaceDE w:val="0"/>
        <w:autoSpaceDN w:val="0"/>
        <w:adjustRightInd w:val="0"/>
        <w:spacing w:after="0" w:line="240" w:lineRule="auto"/>
        <w:jc w:val="both"/>
        <w:rPr>
          <w:rFonts w:cs="Arial"/>
          <w:lang w:val="es-ES"/>
        </w:rPr>
      </w:pPr>
    </w:p>
    <w:p w14:paraId="56167DA5" w14:textId="28650727" w:rsidR="00875CCD" w:rsidRPr="00F16DCF" w:rsidRDefault="00875CCD" w:rsidP="00875CCD">
      <w:pPr>
        <w:widowControl w:val="0"/>
        <w:numPr>
          <w:ilvl w:val="0"/>
          <w:numId w:val="18"/>
        </w:numPr>
        <w:autoSpaceDE w:val="0"/>
        <w:autoSpaceDN w:val="0"/>
        <w:adjustRightInd w:val="0"/>
        <w:spacing w:after="0" w:line="240" w:lineRule="auto"/>
        <w:ind w:left="567" w:hanging="567"/>
        <w:jc w:val="both"/>
        <w:rPr>
          <w:rFonts w:cs="Arial"/>
        </w:rPr>
      </w:pPr>
      <w:r w:rsidRPr="00875CCD">
        <w:rPr>
          <w:rFonts w:cs="Arial"/>
          <w:lang w:val="es-ES"/>
        </w:rPr>
        <w:t xml:space="preserve">El Anexo III al SSAP </w:t>
      </w:r>
      <w:r w:rsidRPr="00875CCD">
        <w:rPr>
          <w:rFonts w:cs="Arial"/>
          <w:i/>
          <w:iCs/>
          <w:lang w:val="es-ES"/>
        </w:rPr>
        <w:t>Legislación relevante para la conservación del angelote</w:t>
      </w:r>
      <w:r w:rsidRPr="00875CCD">
        <w:rPr>
          <w:rFonts w:cs="Arial"/>
          <w:lang w:val="es-ES"/>
        </w:rPr>
        <w:t xml:space="preserve"> fue actualizado sobre la base a los informes de implementación presentados y los comentarios recibidos por los Estados del área de distribución. </w:t>
      </w:r>
      <w:proofErr w:type="spellStart"/>
      <w:r w:rsidRPr="00F16DCF">
        <w:rPr>
          <w:rFonts w:cs="Arial"/>
        </w:rPr>
        <w:t>Está</w:t>
      </w:r>
      <w:proofErr w:type="spellEnd"/>
      <w:r w:rsidRPr="00F16DCF">
        <w:rPr>
          <w:rFonts w:cs="Arial"/>
        </w:rPr>
        <w:t xml:space="preserve"> disponible </w:t>
      </w:r>
      <w:proofErr w:type="spellStart"/>
      <w:r w:rsidRPr="00F16DCF">
        <w:rPr>
          <w:rFonts w:cs="Arial"/>
        </w:rPr>
        <w:t>en</w:t>
      </w:r>
      <w:proofErr w:type="spellEnd"/>
      <w:r w:rsidRPr="00F16DCF">
        <w:rPr>
          <w:rFonts w:cs="Arial"/>
        </w:rPr>
        <w:t xml:space="preserve"> </w:t>
      </w:r>
      <w:hyperlink r:id="rId12" w:history="1">
        <w:r w:rsidRPr="00BE68EE">
          <w:rPr>
            <w:rStyle w:val="Hyperlink"/>
            <w:rFonts w:cs="Arial"/>
          </w:rPr>
          <w:t>UNEP/CMS/COP15/Inf.25.6.3d</w:t>
        </w:r>
      </w:hyperlink>
      <w:r w:rsidRPr="00F16DCF">
        <w:rPr>
          <w:rFonts w:cs="Arial"/>
        </w:rPr>
        <w:t>.</w:t>
      </w:r>
    </w:p>
    <w:p w14:paraId="37DF1402" w14:textId="77777777" w:rsidR="00875CCD" w:rsidRPr="00F16DCF" w:rsidRDefault="00875CCD" w:rsidP="00875CCD">
      <w:pPr>
        <w:pStyle w:val="ListParagraph"/>
        <w:spacing w:after="0" w:line="240" w:lineRule="auto"/>
        <w:contextualSpacing w:val="0"/>
        <w:rPr>
          <w:rFonts w:cs="Arial"/>
        </w:rPr>
      </w:pPr>
    </w:p>
    <w:p w14:paraId="040F6E3E" w14:textId="026036DD"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 xml:space="preserve">Para ayudar a evaluar el progreso en la implementación del SSAP, la Secretaría elaboró un formato de informe, que compartió con las Partes el 28 de febrero de 2025 a través de la </w:t>
      </w:r>
      <w:r>
        <w:fldChar w:fldCharType="begin"/>
      </w:r>
      <w:r w:rsidRPr="00A91689">
        <w:rPr>
          <w:lang w:val="fr-FR"/>
        </w:rPr>
        <w:instrText>HYPERLINK "https://www.cms.int/es/news/2025009-primera-reuni%C3%B3n-del-grupo-de-trabajo-sobre-la-aplicaci%C3%B3n-del-plan-de-acci%C3%B3n-de-especies"</w:instrText>
      </w:r>
      <w:r>
        <w:fldChar w:fldCharType="separate"/>
      </w:r>
      <w:r w:rsidRPr="00875CCD">
        <w:rPr>
          <w:rStyle w:val="Hyperlink"/>
          <w:rFonts w:cs="Arial"/>
          <w:lang w:val="es-ES"/>
        </w:rPr>
        <w:t>Notificación 2025/009</w:t>
      </w:r>
      <w:r>
        <w:fldChar w:fldCharType="end"/>
      </w:r>
      <w:r w:rsidRPr="00875CCD">
        <w:rPr>
          <w:rFonts w:cs="Arial"/>
          <w:lang w:val="es-ES"/>
        </w:rPr>
        <w:t xml:space="preserve">. Se recibieron informes de diez Estados del área de distribución (Albania, Argelia, Croacia, Chipre, Francia, Grecia, Malta, Montenegro, España y Siria) y de la Unión Europea. El resumen y las recomendaciones de los informes de implementación se presentan en el Anexo 2 del presente documento. El análisis está disponible en </w:t>
      </w:r>
      <w:r w:rsidR="00F10462">
        <w:rPr>
          <w:rFonts w:cs="Arial"/>
          <w:lang w:val="es-ES"/>
        </w:rPr>
        <w:fldChar w:fldCharType="begin"/>
      </w:r>
      <w:r w:rsidR="00F10462">
        <w:rPr>
          <w:rFonts w:cs="Arial"/>
          <w:lang w:val="es-ES"/>
        </w:rPr>
        <w:instrText>HYPERLINK "https://www.cms.int/es/node/46459"</w:instrText>
      </w:r>
      <w:r w:rsidR="00F10462">
        <w:rPr>
          <w:rFonts w:cs="Arial"/>
          <w:lang w:val="es-ES"/>
        </w:rPr>
      </w:r>
      <w:r w:rsidR="00F10462">
        <w:rPr>
          <w:rFonts w:cs="Arial"/>
          <w:lang w:val="es-ES"/>
        </w:rPr>
        <w:fldChar w:fldCharType="separate"/>
      </w:r>
      <w:r w:rsidRPr="00F10462">
        <w:rPr>
          <w:rStyle w:val="Hyperlink"/>
          <w:rFonts w:cs="Arial"/>
          <w:lang w:val="es-ES"/>
        </w:rPr>
        <w:t>UNEP/CMS/COP15/Inf.25.6.3e</w:t>
      </w:r>
      <w:r w:rsidR="00F10462">
        <w:rPr>
          <w:rFonts w:cs="Arial"/>
          <w:lang w:val="es-ES"/>
        </w:rPr>
        <w:fldChar w:fldCharType="end"/>
      </w:r>
      <w:r w:rsidRPr="00875CCD">
        <w:rPr>
          <w:rFonts w:cs="Arial"/>
          <w:lang w:val="es-ES"/>
        </w:rPr>
        <w:t>.</w:t>
      </w:r>
    </w:p>
    <w:p w14:paraId="5F04E802" w14:textId="77777777" w:rsidR="00875CCD" w:rsidRPr="00875CCD" w:rsidRDefault="00875CCD" w:rsidP="00875CCD">
      <w:pPr>
        <w:widowControl w:val="0"/>
        <w:autoSpaceDE w:val="0"/>
        <w:autoSpaceDN w:val="0"/>
        <w:adjustRightInd w:val="0"/>
        <w:spacing w:after="0" w:line="240" w:lineRule="auto"/>
        <w:jc w:val="both"/>
        <w:rPr>
          <w:rFonts w:cs="Arial"/>
          <w:lang w:val="es-ES"/>
        </w:rPr>
      </w:pPr>
    </w:p>
    <w:p w14:paraId="5A458A5D" w14:textId="674AF28B"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Además, la</w:t>
      </w:r>
      <w:r w:rsidRPr="00875CCD">
        <w:rPr>
          <w:rFonts w:cs="Arial"/>
          <w:color w:val="000000" w:themeColor="text1"/>
          <w:lang w:val="es-ES"/>
        </w:rPr>
        <w:t xml:space="preserve"> Secretaría elaboró el documento </w:t>
      </w:r>
      <w:r w:rsidRPr="00875CCD">
        <w:rPr>
          <w:rFonts w:cs="Arial"/>
          <w:i/>
          <w:iCs/>
          <w:color w:val="000000" w:themeColor="text1"/>
          <w:lang w:val="es-ES"/>
        </w:rPr>
        <w:t>Consejo para la gestión espacial del angelote en el Mediterráneo (</w:t>
      </w:r>
      <w:r w:rsidR="008328D2">
        <w:rPr>
          <w:rFonts w:cs="Arial"/>
          <w:lang w:val="es-ES"/>
        </w:rPr>
        <w:fldChar w:fldCharType="begin"/>
      </w:r>
      <w:r w:rsidR="008328D2">
        <w:rPr>
          <w:rFonts w:cs="Arial"/>
          <w:lang w:val="es-ES"/>
        </w:rPr>
        <w:instrText>HYPERLINK "https://www.cms.int/es/node/46316"</w:instrText>
      </w:r>
      <w:r w:rsidR="008328D2">
        <w:rPr>
          <w:rFonts w:cs="Arial"/>
          <w:lang w:val="es-ES"/>
        </w:rPr>
      </w:r>
      <w:r w:rsidR="008328D2">
        <w:rPr>
          <w:rFonts w:cs="Arial"/>
          <w:lang w:val="es-ES"/>
        </w:rPr>
        <w:fldChar w:fldCharType="separate"/>
      </w:r>
      <w:r w:rsidRPr="008328D2">
        <w:rPr>
          <w:rStyle w:val="Hyperlink"/>
          <w:rFonts w:cs="Arial"/>
          <w:lang w:val="es-ES"/>
        </w:rPr>
        <w:t>UNEP/CMS/COP15/Inf.25.6.3f</w:t>
      </w:r>
      <w:r w:rsidR="008328D2">
        <w:rPr>
          <w:rFonts w:cs="Arial"/>
          <w:lang w:val="es-ES"/>
        </w:rPr>
        <w:fldChar w:fldCharType="end"/>
      </w:r>
      <w:r w:rsidRPr="008328D2">
        <w:rPr>
          <w:rFonts w:cs="Arial"/>
          <w:lang w:val="es-ES"/>
        </w:rPr>
        <w:t>)</w:t>
      </w:r>
      <w:r w:rsidRPr="00875CCD">
        <w:rPr>
          <w:rFonts w:cs="Arial"/>
          <w:color w:val="000000" w:themeColor="text1"/>
          <w:lang w:val="es-ES"/>
        </w:rPr>
        <w:t>,</w:t>
      </w:r>
      <w:r w:rsidRPr="00875CCD">
        <w:rPr>
          <w:rFonts w:cs="Arial"/>
          <w:i/>
          <w:iCs/>
          <w:color w:val="000000" w:themeColor="text1"/>
          <w:lang w:val="es-ES"/>
        </w:rPr>
        <w:t xml:space="preserve"> </w:t>
      </w:r>
      <w:r w:rsidRPr="00875CCD">
        <w:rPr>
          <w:rFonts w:cs="Arial"/>
          <w:color w:val="000000" w:themeColor="text1"/>
          <w:lang w:val="es-ES"/>
        </w:rPr>
        <w:t xml:space="preserve">que fue revisado por el Grupo de Trabajo. </w:t>
      </w:r>
      <w:r w:rsidRPr="00875CCD">
        <w:rPr>
          <w:rFonts w:cs="Arial"/>
          <w:lang w:val="es-ES"/>
        </w:rPr>
        <w:t>Analiza los solapamientos entre áreas clave para el angelote y áreas marinas protegidas, y ofrece orientación de expertos sobre gestión espacial.</w:t>
      </w:r>
    </w:p>
    <w:p w14:paraId="38D9F25E" w14:textId="77777777" w:rsidR="00875CCD" w:rsidRPr="00875CCD" w:rsidRDefault="00875CCD" w:rsidP="00875CCD">
      <w:pPr>
        <w:widowControl w:val="0"/>
        <w:autoSpaceDE w:val="0"/>
        <w:autoSpaceDN w:val="0"/>
        <w:adjustRightInd w:val="0"/>
        <w:spacing w:after="0" w:line="240" w:lineRule="auto"/>
        <w:jc w:val="both"/>
        <w:rPr>
          <w:rFonts w:cs="Arial"/>
          <w:lang w:val="es-ES"/>
        </w:rPr>
      </w:pPr>
    </w:p>
    <w:p w14:paraId="1C33DF29" w14:textId="77777777"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 xml:space="preserve">En la reunión de los Estados del área de distribución, se señaló que solo están disponibles dos herramientas para recopilar y acceder a la información sobre el angelote: (1) el mapa de avistamientos de angelotes; y (2) la plataforma de seguimiento del T-Shark. Como el SSAP exige la recopilación de datos tanto de fuentes históricas como contemporáneas para mejorar el conocimiento de la especie, en la reunión se solicitó a la Secretaría que desarrollara un protocolo de </w:t>
      </w:r>
      <w:r w:rsidRPr="00875CCD">
        <w:rPr>
          <w:rFonts w:cs="Arial"/>
          <w:color w:val="000000" w:themeColor="text1"/>
          <w:lang w:val="es-ES"/>
        </w:rPr>
        <w:t>intercambio de datos</w:t>
      </w:r>
      <w:r w:rsidRPr="00875CCD">
        <w:rPr>
          <w:rFonts w:cs="Arial"/>
          <w:lang w:val="es-ES"/>
        </w:rPr>
        <w:t xml:space="preserve"> para facilitar el intercambio de datos entre los Estados del área de distribución. </w:t>
      </w:r>
    </w:p>
    <w:p w14:paraId="0D04E7A9" w14:textId="77777777" w:rsidR="00875CCD" w:rsidRPr="00875CCD" w:rsidRDefault="00875CCD" w:rsidP="00875CCD">
      <w:pPr>
        <w:spacing w:after="0" w:line="240" w:lineRule="auto"/>
        <w:rPr>
          <w:rFonts w:cs="Arial"/>
          <w:u w:val="single"/>
          <w:lang w:val="es-ES"/>
        </w:rPr>
      </w:pPr>
    </w:p>
    <w:p w14:paraId="103807FA" w14:textId="77777777" w:rsidR="00875CCD" w:rsidRPr="00F16DCF" w:rsidRDefault="00875CCD" w:rsidP="00875CCD">
      <w:pPr>
        <w:spacing w:after="0" w:line="240" w:lineRule="auto"/>
        <w:rPr>
          <w:rFonts w:cs="Arial"/>
          <w:u w:val="single"/>
        </w:rPr>
      </w:pPr>
      <w:r w:rsidRPr="00F16DCF">
        <w:rPr>
          <w:rFonts w:cs="Arial"/>
          <w:u w:val="single"/>
        </w:rPr>
        <w:t xml:space="preserve">Debate y </w:t>
      </w:r>
      <w:proofErr w:type="spellStart"/>
      <w:r w:rsidRPr="00F16DCF">
        <w:rPr>
          <w:rFonts w:cs="Arial"/>
          <w:u w:val="single"/>
        </w:rPr>
        <w:t>análisis</w:t>
      </w:r>
      <w:proofErr w:type="spellEnd"/>
    </w:p>
    <w:p w14:paraId="5096C388" w14:textId="77777777" w:rsidR="00875CCD" w:rsidRPr="00F16DCF" w:rsidRDefault="00875CCD" w:rsidP="00875CCD">
      <w:pPr>
        <w:spacing w:after="0" w:line="240" w:lineRule="auto"/>
        <w:rPr>
          <w:rFonts w:cs="Arial"/>
          <w:u w:val="single"/>
        </w:rPr>
      </w:pPr>
    </w:p>
    <w:p w14:paraId="42D81DB6" w14:textId="77777777"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 xml:space="preserve">Desde la COP14, las acciones clave para la conservación han avanzado. Los Estados del área de distribución han establecido una estructura de gobernanza, actualizado el SSAP Angelshark Med y redactado una orientación para la gestión espacial. Los próximos pasos comprenden la elección de un presidente y un vicepresidente y la contratación de un coordinador para respaldar al Grupo de Trabajo, que estará financiado por el Principado de Mónaco. </w:t>
      </w:r>
    </w:p>
    <w:p w14:paraId="77F898C5" w14:textId="77777777" w:rsidR="00875CCD" w:rsidRPr="00875CCD" w:rsidRDefault="00875CCD" w:rsidP="00875CCD">
      <w:pPr>
        <w:widowControl w:val="0"/>
        <w:autoSpaceDE w:val="0"/>
        <w:autoSpaceDN w:val="0"/>
        <w:adjustRightInd w:val="0"/>
        <w:spacing w:after="0" w:line="240" w:lineRule="auto"/>
        <w:ind w:left="567"/>
        <w:jc w:val="both"/>
        <w:rPr>
          <w:rFonts w:cs="Arial"/>
          <w:lang w:val="es-ES"/>
        </w:rPr>
      </w:pPr>
    </w:p>
    <w:p w14:paraId="1709AC9D" w14:textId="77777777" w:rsidR="00875CCD" w:rsidRPr="00875CCD" w:rsidRDefault="00875CCD" w:rsidP="00875CCD">
      <w:pPr>
        <w:widowControl w:val="0"/>
        <w:numPr>
          <w:ilvl w:val="0"/>
          <w:numId w:val="18"/>
        </w:numPr>
        <w:autoSpaceDE w:val="0"/>
        <w:autoSpaceDN w:val="0"/>
        <w:adjustRightInd w:val="0"/>
        <w:spacing w:after="0" w:line="240" w:lineRule="auto"/>
        <w:ind w:left="567" w:hanging="567"/>
        <w:jc w:val="both"/>
        <w:rPr>
          <w:rFonts w:cs="Arial"/>
          <w:lang w:val="es-ES"/>
        </w:rPr>
      </w:pPr>
      <w:r w:rsidRPr="00875CCD">
        <w:rPr>
          <w:rFonts w:cs="Arial"/>
          <w:lang w:val="es-ES"/>
        </w:rPr>
        <w:t>Los proyectos de Decisión sobre la implementación del SSAP Angelshark Med se muestran en el Anexo 4 del presente documento.</w:t>
      </w:r>
    </w:p>
    <w:p w14:paraId="692FBE00" w14:textId="77777777" w:rsidR="00875CCD" w:rsidRPr="00875CCD" w:rsidRDefault="00875CCD" w:rsidP="00875CCD">
      <w:pPr>
        <w:widowControl w:val="0"/>
        <w:autoSpaceDE w:val="0"/>
        <w:autoSpaceDN w:val="0"/>
        <w:adjustRightInd w:val="0"/>
        <w:spacing w:after="0" w:line="240" w:lineRule="auto"/>
        <w:rPr>
          <w:rFonts w:cs="Arial"/>
          <w:lang w:val="es-ES"/>
        </w:rPr>
      </w:pPr>
    </w:p>
    <w:p w14:paraId="67990454" w14:textId="77777777" w:rsidR="00875CCD" w:rsidRPr="00875CCD" w:rsidRDefault="00875CCD" w:rsidP="00875CCD">
      <w:pPr>
        <w:pStyle w:val="ListParagraph"/>
        <w:numPr>
          <w:ilvl w:val="0"/>
          <w:numId w:val="19"/>
        </w:numPr>
        <w:jc w:val="both"/>
        <w:rPr>
          <w:b/>
          <w:lang w:val="es-ES"/>
        </w:rPr>
      </w:pPr>
      <w:bookmarkStart w:id="1" w:name="_Toc201244580"/>
      <w:r w:rsidRPr="00875CCD">
        <w:rPr>
          <w:b/>
          <w:lang w:val="es-ES"/>
        </w:rPr>
        <w:t>Implementación de la inclusión en el Apéndice I de la CMS para el tiburón oceánico (</w:t>
      </w:r>
      <w:r w:rsidRPr="00875CCD">
        <w:rPr>
          <w:b/>
          <w:i/>
          <w:lang w:val="es-ES"/>
        </w:rPr>
        <w:t>Carcharhinus longimanus</w:t>
      </w:r>
      <w:r w:rsidRPr="00875CCD">
        <w:rPr>
          <w:b/>
          <w:lang w:val="es-ES"/>
        </w:rPr>
        <w:t>)</w:t>
      </w:r>
      <w:bookmarkEnd w:id="1"/>
    </w:p>
    <w:p w14:paraId="7447EDCB" w14:textId="77777777" w:rsidR="00875CCD" w:rsidRPr="00F16DCF" w:rsidRDefault="00875CCD" w:rsidP="00875CCD">
      <w:pPr>
        <w:rPr>
          <w:bCs/>
          <w:u w:val="single"/>
        </w:rPr>
      </w:pPr>
      <w:proofErr w:type="spellStart"/>
      <w:r w:rsidRPr="00F16DCF">
        <w:rPr>
          <w:u w:val="single"/>
        </w:rPr>
        <w:t>Antecedentes</w:t>
      </w:r>
      <w:proofErr w:type="spellEnd"/>
    </w:p>
    <w:p w14:paraId="4072736E" w14:textId="055D489C" w:rsidR="00E73FD9" w:rsidRPr="00E73FD9" w:rsidRDefault="00E73FD9" w:rsidP="00E73FD9">
      <w:pPr>
        <w:widowControl w:val="0"/>
        <w:numPr>
          <w:ilvl w:val="0"/>
          <w:numId w:val="18"/>
        </w:numPr>
        <w:autoSpaceDE w:val="0"/>
        <w:autoSpaceDN w:val="0"/>
        <w:adjustRightInd w:val="0"/>
        <w:spacing w:after="0" w:line="240" w:lineRule="auto"/>
        <w:ind w:left="540" w:hanging="540"/>
        <w:contextualSpacing/>
        <w:jc w:val="both"/>
        <w:rPr>
          <w:rFonts w:cs="Arial"/>
          <w:lang w:val="es-ES"/>
        </w:rPr>
      </w:pPr>
      <w:r w:rsidRPr="00E73FD9">
        <w:rPr>
          <w:rFonts w:cs="Arial"/>
          <w:lang w:val="es-ES"/>
        </w:rPr>
        <w:t>El tiburón oceánico (</w:t>
      </w:r>
      <w:r w:rsidRPr="00E73FD9">
        <w:rPr>
          <w:rFonts w:cs="Arial"/>
          <w:i/>
          <w:iCs/>
          <w:lang w:val="es-ES"/>
        </w:rPr>
        <w:t>Carcharhinus longimanus</w:t>
      </w:r>
      <w:r w:rsidRPr="00E73FD9">
        <w:rPr>
          <w:rFonts w:cs="Arial"/>
          <w:lang w:val="es-ES"/>
        </w:rPr>
        <w:t>) está clasificado como «en peligro crítico» en la Lista Roja de Especies Amenazadas de la Unión Internacional para la Conservación de la Naturaleza (UICN) debido a la grave disminución de su población provocada por la sobrepesca y las capturas accidentales en la pesca con palangre pelágico. En la COP13 (2020), el tiburón de puntas blancas oceánico fue incluido en el Apéndice I de la CMS. El comercio internacional continuado y las grandes capturas de tiburones de puntas blancas oceánicos son un motivo de gran preocupación para su conservación</w:t>
      </w:r>
    </w:p>
    <w:p w14:paraId="236B258C" w14:textId="77777777" w:rsidR="00875CCD" w:rsidRPr="00875CCD" w:rsidRDefault="00875CCD" w:rsidP="00875CCD">
      <w:pPr>
        <w:widowControl w:val="0"/>
        <w:autoSpaceDE w:val="0"/>
        <w:autoSpaceDN w:val="0"/>
        <w:adjustRightInd w:val="0"/>
        <w:spacing w:after="0" w:line="240" w:lineRule="auto"/>
        <w:contextualSpacing/>
        <w:jc w:val="both"/>
        <w:rPr>
          <w:rFonts w:cs="Arial"/>
          <w:lang w:val="es-ES"/>
        </w:rPr>
      </w:pPr>
    </w:p>
    <w:p w14:paraId="2140B268" w14:textId="608C42ED" w:rsidR="00B351CD" w:rsidRPr="00875CCD" w:rsidRDefault="00875CCD" w:rsidP="00875CCD">
      <w:pPr>
        <w:widowControl w:val="0"/>
        <w:numPr>
          <w:ilvl w:val="0"/>
          <w:numId w:val="18"/>
        </w:numPr>
        <w:autoSpaceDE w:val="0"/>
        <w:autoSpaceDN w:val="0"/>
        <w:adjustRightInd w:val="0"/>
        <w:spacing w:after="0" w:line="240" w:lineRule="auto"/>
        <w:ind w:left="567" w:hanging="567"/>
        <w:contextualSpacing/>
        <w:jc w:val="both"/>
        <w:rPr>
          <w:rFonts w:cs="Arial"/>
          <w:lang w:val="es-ES"/>
        </w:rPr>
      </w:pPr>
      <w:r w:rsidRPr="00875CCD">
        <w:rPr>
          <w:rFonts w:cs="Arial"/>
          <w:lang w:val="es-ES"/>
        </w:rPr>
        <w:t>La COP14 adoptó las siguientes Decisiones sobre esta cuestión</w:t>
      </w:r>
      <w:r w:rsidR="00B351CD" w:rsidRPr="00875CCD">
        <w:rPr>
          <w:rFonts w:cs="Arial"/>
          <w:lang w:val="es-ES"/>
        </w:rPr>
        <w:t>:</w:t>
      </w:r>
    </w:p>
    <w:p w14:paraId="4A08F14F" w14:textId="77777777" w:rsidR="00B351CD" w:rsidRPr="00875CCD" w:rsidRDefault="00B351CD" w:rsidP="00B351CD">
      <w:pPr>
        <w:widowControl w:val="0"/>
        <w:autoSpaceDE w:val="0"/>
        <w:autoSpaceDN w:val="0"/>
        <w:adjustRightInd w:val="0"/>
        <w:spacing w:after="0" w:line="240" w:lineRule="auto"/>
        <w:contextualSpacing/>
        <w:jc w:val="both"/>
        <w:rPr>
          <w:rFonts w:cs="Arial"/>
          <w:lang w:val="es-ES"/>
        </w:rPr>
      </w:pPr>
    </w:p>
    <w:p w14:paraId="541E4003" w14:textId="486DFC2A" w:rsidR="00B351CD" w:rsidRPr="00987026" w:rsidRDefault="00B351CD" w:rsidP="00B351CD">
      <w:pPr>
        <w:spacing w:after="0" w:line="240" w:lineRule="auto"/>
        <w:ind w:left="851"/>
        <w:rPr>
          <w:rFonts w:cs="Arial"/>
          <w:b/>
          <w:bCs/>
          <w:i/>
          <w:iCs/>
          <w:sz w:val="20"/>
          <w:szCs w:val="20"/>
          <w:lang w:val="es-ES"/>
        </w:rPr>
      </w:pPr>
      <w:r w:rsidRPr="00987026">
        <w:rPr>
          <w:rFonts w:cs="Arial"/>
          <w:b/>
          <w:bCs/>
          <w:i/>
          <w:iCs/>
          <w:sz w:val="20"/>
          <w:szCs w:val="20"/>
          <w:lang w:val="es-ES"/>
        </w:rPr>
        <w:t>Decisi</w:t>
      </w:r>
      <w:r w:rsidR="00B305A3" w:rsidRPr="00987026">
        <w:rPr>
          <w:rFonts w:cs="Arial"/>
          <w:b/>
          <w:bCs/>
          <w:i/>
          <w:iCs/>
          <w:sz w:val="20"/>
          <w:szCs w:val="20"/>
          <w:lang w:val="es-ES"/>
        </w:rPr>
        <w:t>ó</w:t>
      </w:r>
      <w:r w:rsidRPr="00987026">
        <w:rPr>
          <w:rFonts w:cs="Arial"/>
          <w:b/>
          <w:bCs/>
          <w:i/>
          <w:iCs/>
          <w:sz w:val="20"/>
          <w:szCs w:val="20"/>
          <w:lang w:val="es-ES"/>
        </w:rPr>
        <w:t xml:space="preserve">n 14.114 </w:t>
      </w:r>
      <w:r w:rsidR="00B305A3" w:rsidRPr="00987026">
        <w:rPr>
          <w:rFonts w:cs="Arial"/>
          <w:b/>
          <w:bCs/>
          <w:i/>
          <w:iCs/>
          <w:sz w:val="20"/>
          <w:szCs w:val="20"/>
          <w:lang w:val="es-ES"/>
        </w:rPr>
        <w:t>dirigida a las Partes</w:t>
      </w:r>
    </w:p>
    <w:p w14:paraId="278A848A" w14:textId="77777777" w:rsidR="00B351CD" w:rsidRPr="00987026" w:rsidRDefault="00B351CD" w:rsidP="00B351CD">
      <w:pPr>
        <w:spacing w:after="0" w:line="240" w:lineRule="auto"/>
        <w:ind w:left="851"/>
        <w:jc w:val="both"/>
        <w:rPr>
          <w:rFonts w:cs="Arial"/>
          <w:i/>
          <w:iCs/>
          <w:sz w:val="20"/>
          <w:szCs w:val="20"/>
          <w:lang w:val="es-ES"/>
        </w:rPr>
      </w:pPr>
    </w:p>
    <w:p w14:paraId="080B669F" w14:textId="366627B3" w:rsidR="00B351CD" w:rsidRPr="00987026" w:rsidRDefault="00987026" w:rsidP="00B351CD">
      <w:pPr>
        <w:spacing w:after="0" w:line="240" w:lineRule="auto"/>
        <w:ind w:left="851"/>
        <w:jc w:val="both"/>
        <w:rPr>
          <w:rFonts w:cs="Arial"/>
          <w:i/>
          <w:iCs/>
          <w:sz w:val="20"/>
          <w:szCs w:val="20"/>
          <w:lang w:val="es-ES"/>
        </w:rPr>
      </w:pPr>
      <w:r w:rsidRPr="00987026">
        <w:rPr>
          <w:rFonts w:cs="Arial"/>
          <w:i/>
          <w:iCs/>
          <w:sz w:val="20"/>
          <w:szCs w:val="20"/>
          <w:lang w:val="es-ES"/>
        </w:rPr>
        <w:t>Se solicita a las Partes que proporcionen a la Secretaría de la CMS información sobre sus medidas de gestión nacionales y regionales para el tiburón punta blanca oceánico antes de la 56ª Reunión del Comité Permanente, aclarando cómo cumplen los objetivos y obligaciones de la inclusión en el Apéndice I de la CMS.</w:t>
      </w:r>
    </w:p>
    <w:p w14:paraId="386C95FD" w14:textId="77777777" w:rsidR="00B351CD" w:rsidRPr="00987026" w:rsidRDefault="00B351CD" w:rsidP="00B351CD">
      <w:pPr>
        <w:spacing w:after="0" w:line="240" w:lineRule="auto"/>
        <w:ind w:left="851"/>
        <w:jc w:val="both"/>
        <w:rPr>
          <w:rFonts w:cs="Arial"/>
          <w:i/>
          <w:iCs/>
          <w:sz w:val="20"/>
          <w:szCs w:val="20"/>
          <w:lang w:val="es-ES"/>
        </w:rPr>
      </w:pPr>
    </w:p>
    <w:p w14:paraId="38C2D58A" w14:textId="010F3BE3" w:rsidR="00B351CD" w:rsidRPr="003358B5" w:rsidRDefault="00B351CD" w:rsidP="00B351CD">
      <w:pPr>
        <w:spacing w:after="0" w:line="240" w:lineRule="auto"/>
        <w:ind w:left="851"/>
        <w:jc w:val="both"/>
        <w:rPr>
          <w:rFonts w:cs="Arial"/>
          <w:b/>
          <w:bCs/>
          <w:i/>
          <w:iCs/>
          <w:sz w:val="20"/>
          <w:szCs w:val="20"/>
          <w:lang w:val="es-ES"/>
        </w:rPr>
      </w:pPr>
      <w:r w:rsidRPr="003358B5">
        <w:rPr>
          <w:rFonts w:cs="Arial"/>
          <w:b/>
          <w:bCs/>
          <w:i/>
          <w:iCs/>
          <w:sz w:val="20"/>
          <w:szCs w:val="20"/>
          <w:lang w:val="es-ES"/>
        </w:rPr>
        <w:t>Decisi</w:t>
      </w:r>
      <w:r w:rsidR="005610FE" w:rsidRPr="003358B5">
        <w:rPr>
          <w:rFonts w:cs="Arial"/>
          <w:b/>
          <w:bCs/>
          <w:i/>
          <w:iCs/>
          <w:sz w:val="20"/>
          <w:szCs w:val="20"/>
          <w:lang w:val="es-ES"/>
        </w:rPr>
        <w:t>ó</w:t>
      </w:r>
      <w:r w:rsidRPr="003358B5">
        <w:rPr>
          <w:rFonts w:cs="Arial"/>
          <w:b/>
          <w:bCs/>
          <w:i/>
          <w:iCs/>
          <w:sz w:val="20"/>
          <w:szCs w:val="20"/>
          <w:lang w:val="es-ES"/>
        </w:rPr>
        <w:t xml:space="preserve">n 14.115 </w:t>
      </w:r>
      <w:r w:rsidR="005610FE" w:rsidRPr="003358B5">
        <w:rPr>
          <w:rFonts w:cs="Arial"/>
          <w:b/>
          <w:bCs/>
          <w:i/>
          <w:iCs/>
          <w:sz w:val="20"/>
          <w:szCs w:val="20"/>
          <w:lang w:val="es-ES"/>
        </w:rPr>
        <w:t>dirigida al Comité Permanente</w:t>
      </w:r>
    </w:p>
    <w:p w14:paraId="2586E5AD" w14:textId="77777777" w:rsidR="00B351CD" w:rsidRPr="003358B5" w:rsidRDefault="00B351CD" w:rsidP="00B351CD">
      <w:pPr>
        <w:spacing w:after="0" w:line="240" w:lineRule="auto"/>
        <w:ind w:left="851"/>
        <w:jc w:val="both"/>
        <w:rPr>
          <w:rFonts w:cs="Arial"/>
          <w:i/>
          <w:iCs/>
          <w:sz w:val="20"/>
          <w:szCs w:val="20"/>
          <w:lang w:val="es-ES"/>
        </w:rPr>
      </w:pPr>
    </w:p>
    <w:p w14:paraId="4325EFD2" w14:textId="008F405A" w:rsidR="00B351CD" w:rsidRPr="003358B5" w:rsidRDefault="003358B5" w:rsidP="00B351CD">
      <w:pPr>
        <w:spacing w:after="0" w:line="240" w:lineRule="auto"/>
        <w:ind w:left="851"/>
        <w:jc w:val="both"/>
        <w:rPr>
          <w:rFonts w:cs="Arial"/>
          <w:i/>
          <w:iCs/>
          <w:sz w:val="20"/>
          <w:szCs w:val="20"/>
          <w:lang w:val="es-ES"/>
        </w:rPr>
      </w:pPr>
      <w:r w:rsidRPr="003358B5">
        <w:rPr>
          <w:rFonts w:cs="Arial"/>
          <w:i/>
          <w:iCs/>
          <w:sz w:val="20"/>
          <w:szCs w:val="20"/>
          <w:lang w:val="es-ES"/>
        </w:rPr>
        <w:t>Se solicita al Comité Permanente que revise la recopilación de información proporcionada por la Secretaría en cumplimiento de la Decisión 14.116, y que informe sobre los avances y haga recomendaciones para acciones futuras a la Conferencia de las Partes en su 15.ª reunión.</w:t>
      </w:r>
    </w:p>
    <w:p w14:paraId="216E1A31" w14:textId="77777777" w:rsidR="00B351CD" w:rsidRPr="003358B5" w:rsidRDefault="00B351CD" w:rsidP="00B351CD">
      <w:pPr>
        <w:spacing w:after="0" w:line="240" w:lineRule="auto"/>
        <w:ind w:left="851"/>
        <w:jc w:val="both"/>
        <w:rPr>
          <w:rFonts w:cs="Arial"/>
          <w:i/>
          <w:iCs/>
          <w:sz w:val="20"/>
          <w:szCs w:val="20"/>
          <w:lang w:val="es-ES"/>
        </w:rPr>
      </w:pPr>
    </w:p>
    <w:p w14:paraId="17EF878B" w14:textId="2C6B868B" w:rsidR="00B351CD" w:rsidRPr="00DC08F5" w:rsidRDefault="00B351CD" w:rsidP="00B351CD">
      <w:pPr>
        <w:spacing w:after="0" w:line="240" w:lineRule="auto"/>
        <w:ind w:left="851"/>
        <w:jc w:val="both"/>
        <w:rPr>
          <w:rFonts w:cs="Arial"/>
          <w:b/>
          <w:bCs/>
          <w:i/>
          <w:iCs/>
          <w:sz w:val="20"/>
          <w:szCs w:val="20"/>
          <w:lang w:val="es-ES"/>
        </w:rPr>
      </w:pPr>
      <w:r w:rsidRPr="00DC08F5">
        <w:rPr>
          <w:rFonts w:cs="Arial"/>
          <w:b/>
          <w:bCs/>
          <w:i/>
          <w:iCs/>
          <w:sz w:val="20"/>
          <w:szCs w:val="20"/>
          <w:lang w:val="es-ES"/>
        </w:rPr>
        <w:t xml:space="preserve">Decision 14.116 </w:t>
      </w:r>
      <w:r w:rsidR="00AC611F" w:rsidRPr="00DC08F5">
        <w:rPr>
          <w:rFonts w:cs="Arial"/>
          <w:b/>
          <w:bCs/>
          <w:i/>
          <w:iCs/>
          <w:sz w:val="20"/>
          <w:szCs w:val="20"/>
          <w:lang w:val="es-ES"/>
        </w:rPr>
        <w:t>dirigida a la Secretaría</w:t>
      </w:r>
    </w:p>
    <w:p w14:paraId="5B2FACBF" w14:textId="77777777" w:rsidR="00B351CD" w:rsidRPr="00DC08F5" w:rsidRDefault="00B351CD" w:rsidP="00B351CD">
      <w:pPr>
        <w:spacing w:after="0" w:line="240" w:lineRule="auto"/>
        <w:ind w:left="851"/>
        <w:jc w:val="both"/>
        <w:rPr>
          <w:rFonts w:cs="Arial"/>
          <w:b/>
          <w:bCs/>
          <w:i/>
          <w:iCs/>
          <w:sz w:val="20"/>
          <w:szCs w:val="20"/>
          <w:lang w:val="es-ES"/>
        </w:rPr>
      </w:pPr>
    </w:p>
    <w:p w14:paraId="0421BCFA" w14:textId="77777777" w:rsidR="00DC08F5" w:rsidRPr="00DC08F5" w:rsidRDefault="00DC08F5" w:rsidP="00DC08F5">
      <w:pPr>
        <w:pStyle w:val="ListParagraph"/>
        <w:spacing w:after="0" w:line="240" w:lineRule="auto"/>
        <w:ind w:left="1260" w:hanging="360"/>
        <w:jc w:val="both"/>
        <w:rPr>
          <w:rFonts w:cs="Arial"/>
          <w:i/>
          <w:iCs/>
          <w:sz w:val="20"/>
          <w:szCs w:val="20"/>
          <w:lang w:val="es-ES"/>
        </w:rPr>
      </w:pPr>
      <w:r w:rsidRPr="00DC08F5">
        <w:rPr>
          <w:rFonts w:cs="Arial"/>
          <w:i/>
          <w:iCs/>
          <w:sz w:val="20"/>
          <w:szCs w:val="20"/>
          <w:lang w:val="es-ES"/>
        </w:rPr>
        <w:t>Se solicita a la Secretaría:</w:t>
      </w:r>
    </w:p>
    <w:p w14:paraId="1D5B661D" w14:textId="77777777" w:rsidR="00DC08F5" w:rsidRPr="00DC08F5" w:rsidRDefault="00DC08F5" w:rsidP="00DC08F5">
      <w:pPr>
        <w:pStyle w:val="ListParagraph"/>
        <w:spacing w:after="0" w:line="240" w:lineRule="auto"/>
        <w:ind w:left="1260" w:hanging="360"/>
        <w:jc w:val="both"/>
        <w:rPr>
          <w:rFonts w:cs="Arial"/>
          <w:i/>
          <w:iCs/>
          <w:sz w:val="20"/>
          <w:szCs w:val="20"/>
          <w:lang w:val="es-ES"/>
        </w:rPr>
      </w:pPr>
    </w:p>
    <w:p w14:paraId="56692F37" w14:textId="77777777" w:rsidR="00DC08F5" w:rsidRPr="00DC08F5" w:rsidRDefault="00DC08F5" w:rsidP="009E44B1">
      <w:pPr>
        <w:pStyle w:val="ListParagraph"/>
        <w:numPr>
          <w:ilvl w:val="0"/>
          <w:numId w:val="17"/>
        </w:numPr>
        <w:spacing w:after="80" w:line="240" w:lineRule="auto"/>
        <w:ind w:left="1267"/>
        <w:contextualSpacing w:val="0"/>
        <w:jc w:val="both"/>
        <w:rPr>
          <w:rFonts w:cs="Arial"/>
          <w:i/>
          <w:iCs/>
          <w:sz w:val="20"/>
          <w:szCs w:val="20"/>
          <w:lang w:val="es-ES"/>
        </w:rPr>
      </w:pPr>
      <w:r w:rsidRPr="00DC08F5">
        <w:rPr>
          <w:rFonts w:cs="Arial"/>
          <w:i/>
          <w:iCs/>
          <w:sz w:val="20"/>
          <w:szCs w:val="20"/>
          <w:lang w:val="es-ES"/>
        </w:rPr>
        <w:t>emitir una notificación para solicitar información a las Partes en cumplimiento de la Decisión 14.114; y</w:t>
      </w:r>
    </w:p>
    <w:p w14:paraId="520EE1EB" w14:textId="35E7C02F" w:rsidR="00B351CD" w:rsidRPr="00DC08F5" w:rsidRDefault="00DC08F5" w:rsidP="00DC08F5">
      <w:pPr>
        <w:pStyle w:val="ListParagraph"/>
        <w:numPr>
          <w:ilvl w:val="0"/>
          <w:numId w:val="17"/>
        </w:numPr>
        <w:spacing w:after="0" w:line="240" w:lineRule="auto"/>
        <w:ind w:left="1260"/>
        <w:jc w:val="both"/>
        <w:rPr>
          <w:rFonts w:cs="Arial"/>
          <w:i/>
          <w:iCs/>
          <w:sz w:val="20"/>
          <w:szCs w:val="20"/>
          <w:lang w:val="es-ES"/>
        </w:rPr>
      </w:pPr>
      <w:r w:rsidRPr="00DC08F5">
        <w:rPr>
          <w:rFonts w:cs="Arial"/>
          <w:i/>
          <w:iCs/>
          <w:sz w:val="20"/>
          <w:szCs w:val="20"/>
          <w:lang w:val="es-ES"/>
        </w:rPr>
        <w:t>cotejar la información proporcionada por las Partes en respuesta a la Decisión 14.114, y transmita esta información antes del 31 de mayo de 2024 para permitir su presentación al Comité Permanente para su revisión en su 56.a reunión.</w:t>
      </w:r>
    </w:p>
    <w:p w14:paraId="1FFDC958" w14:textId="77777777" w:rsidR="00B351CD" w:rsidRPr="00DC08F5" w:rsidRDefault="00B351CD" w:rsidP="00B351CD">
      <w:pPr>
        <w:spacing w:after="0" w:line="240" w:lineRule="auto"/>
        <w:ind w:left="851"/>
        <w:rPr>
          <w:rFonts w:cs="Arial"/>
          <w:u w:val="single"/>
          <w:lang w:val="es-ES"/>
        </w:rPr>
      </w:pPr>
    </w:p>
    <w:p w14:paraId="216BD57D" w14:textId="77777777" w:rsidR="005508C9" w:rsidRPr="00F16DCF" w:rsidRDefault="005508C9" w:rsidP="005508C9">
      <w:pPr>
        <w:spacing w:after="0" w:line="240" w:lineRule="auto"/>
        <w:rPr>
          <w:rFonts w:cs="Arial"/>
          <w:u w:val="single"/>
        </w:rPr>
      </w:pPr>
      <w:proofErr w:type="spellStart"/>
      <w:r w:rsidRPr="00F16DCF">
        <w:rPr>
          <w:rFonts w:cs="Arial"/>
          <w:u w:val="single"/>
        </w:rPr>
        <w:t>Implementación</w:t>
      </w:r>
      <w:proofErr w:type="spellEnd"/>
    </w:p>
    <w:p w14:paraId="40E9CE50" w14:textId="77777777" w:rsidR="005508C9" w:rsidRPr="00F16DCF" w:rsidRDefault="005508C9" w:rsidP="005508C9">
      <w:pPr>
        <w:spacing w:after="0" w:line="240" w:lineRule="auto"/>
        <w:rPr>
          <w:rFonts w:cs="Arial"/>
          <w:u w:val="single"/>
        </w:rPr>
      </w:pPr>
    </w:p>
    <w:p w14:paraId="649CABDA" w14:textId="77777777" w:rsidR="005508C9" w:rsidRPr="00F16DCF" w:rsidRDefault="005508C9" w:rsidP="005508C9">
      <w:pPr>
        <w:widowControl w:val="0"/>
        <w:numPr>
          <w:ilvl w:val="0"/>
          <w:numId w:val="18"/>
        </w:numPr>
        <w:autoSpaceDE w:val="0"/>
        <w:autoSpaceDN w:val="0"/>
        <w:adjustRightInd w:val="0"/>
        <w:spacing w:after="0" w:line="240" w:lineRule="auto"/>
        <w:ind w:left="567" w:hanging="567"/>
        <w:jc w:val="both"/>
        <w:rPr>
          <w:rFonts w:cs="Arial"/>
        </w:rPr>
      </w:pPr>
      <w:r w:rsidRPr="005508C9">
        <w:rPr>
          <w:rFonts w:cs="Arial"/>
          <w:lang w:val="es-ES"/>
        </w:rPr>
        <w:t xml:space="preserve">El 18 de abril de 2024, la Secretaría emitió la </w:t>
      </w:r>
      <w:r>
        <w:fldChar w:fldCharType="begin"/>
      </w:r>
      <w:r w:rsidRPr="00A91689">
        <w:rPr>
          <w:lang w:val="fr-FR"/>
        </w:rPr>
        <w:instrText>HYPERLINK "https://www.cms.int/es/news/2024007-implementaci%C3%B3n-de-la-inclusi%C3%B3n-en-el-ap%C3%A9ndice-i-para-el-tibur%C3%B3n-oce%C3%A1nico-carcharhinus"</w:instrText>
      </w:r>
      <w:r>
        <w:fldChar w:fldCharType="separate"/>
      </w:r>
      <w:r w:rsidRPr="005508C9">
        <w:rPr>
          <w:rStyle w:val="Hyperlink"/>
          <w:rFonts w:cs="Arial"/>
          <w:lang w:val="es-ES"/>
        </w:rPr>
        <w:t>Notificación 2024/007</w:t>
      </w:r>
      <w:r>
        <w:fldChar w:fldCharType="end"/>
      </w:r>
      <w:r w:rsidRPr="005508C9">
        <w:rPr>
          <w:rFonts w:cs="Arial"/>
          <w:lang w:val="es-ES"/>
        </w:rPr>
        <w:t xml:space="preserve"> que solicitaba a las Partes cumplimentar una encuesta sobre las medidas nacionales y regionales para la gestión del tiburón oceánico. </w:t>
      </w:r>
      <w:r w:rsidRPr="00F16DCF">
        <w:rPr>
          <w:rFonts w:cs="Arial"/>
        </w:rPr>
        <w:t xml:space="preserve">Se </w:t>
      </w:r>
      <w:proofErr w:type="spellStart"/>
      <w:r w:rsidRPr="00F16DCF">
        <w:rPr>
          <w:rFonts w:cs="Arial"/>
        </w:rPr>
        <w:t>recibieron</w:t>
      </w:r>
      <w:proofErr w:type="spellEnd"/>
      <w:r w:rsidRPr="00F16DCF">
        <w:rPr>
          <w:rFonts w:cs="Arial"/>
        </w:rPr>
        <w:t xml:space="preserve"> </w:t>
      </w:r>
      <w:proofErr w:type="spellStart"/>
      <w:r w:rsidRPr="00F16DCF">
        <w:rPr>
          <w:rFonts w:cs="Arial"/>
        </w:rPr>
        <w:t>respuestas</w:t>
      </w:r>
      <w:proofErr w:type="spellEnd"/>
      <w:r w:rsidRPr="00F16DCF">
        <w:rPr>
          <w:rFonts w:cs="Arial"/>
        </w:rPr>
        <w:t xml:space="preserve"> de 14 Partes, </w:t>
      </w:r>
      <w:proofErr w:type="spellStart"/>
      <w:r w:rsidRPr="00F16DCF">
        <w:rPr>
          <w:rFonts w:cs="Arial"/>
        </w:rPr>
        <w:t>incluida</w:t>
      </w:r>
      <w:proofErr w:type="spellEnd"/>
      <w:r w:rsidRPr="00F16DCF">
        <w:rPr>
          <w:rFonts w:cs="Arial"/>
        </w:rPr>
        <w:t xml:space="preserve"> la Unión Europea. </w:t>
      </w:r>
    </w:p>
    <w:p w14:paraId="6979AD66" w14:textId="77777777" w:rsidR="005508C9" w:rsidRPr="00F16DCF" w:rsidRDefault="005508C9" w:rsidP="005508C9">
      <w:pPr>
        <w:widowControl w:val="0"/>
        <w:autoSpaceDE w:val="0"/>
        <w:autoSpaceDN w:val="0"/>
        <w:adjustRightInd w:val="0"/>
        <w:spacing w:after="0" w:line="240" w:lineRule="auto"/>
        <w:jc w:val="both"/>
        <w:rPr>
          <w:rFonts w:cs="Arial"/>
        </w:rPr>
      </w:pPr>
    </w:p>
    <w:p w14:paraId="7BFE0EC6"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Estas respuestas, junto a un resumen y un análisis se presentaron en la 56.ª reunión del Comité Permanente (StC56), como consta en el documento </w:t>
      </w:r>
      <w:r>
        <w:fldChar w:fldCharType="begin"/>
      </w:r>
      <w:r w:rsidRPr="00A91689">
        <w:rPr>
          <w:lang w:val="fr-FR"/>
        </w:rPr>
        <w:instrText>HYPERLINK "https://www.cms.int/es/node/42568"</w:instrText>
      </w:r>
      <w:r>
        <w:fldChar w:fldCharType="separate"/>
      </w:r>
      <w:r w:rsidRPr="005508C9">
        <w:rPr>
          <w:rStyle w:val="Hyperlink"/>
          <w:rFonts w:cs="Arial"/>
          <w:lang w:val="es-ES"/>
        </w:rPr>
        <w:t>UNEP/CMS/StC56/Doc.16</w:t>
      </w:r>
      <w:r>
        <w:fldChar w:fldCharType="end"/>
      </w:r>
      <w:r w:rsidRPr="005508C9">
        <w:rPr>
          <w:rFonts w:cs="Arial"/>
          <w:lang w:val="es-ES"/>
        </w:rPr>
        <w:t xml:space="preserve">. </w:t>
      </w:r>
      <w:r w:rsidRPr="005508C9">
        <w:rPr>
          <w:rFonts w:cs="Arial"/>
          <w:color w:val="000000" w:themeColor="text1"/>
          <w:lang w:val="es-ES"/>
        </w:rPr>
        <w:t xml:space="preserve">Para recopilar más evidencias, particularmente ante el bajo porcentaje de respuestas, el StC requirió a la Secretaría buscar respuestas adicionales, revisar otras fuentes de datos y comunicar las conclusiones a la COP15, mientras continuaba alentando a las Partes a responder. </w:t>
      </w:r>
    </w:p>
    <w:p w14:paraId="5C89B146" w14:textId="77777777" w:rsidR="005508C9" w:rsidRPr="005508C9" w:rsidRDefault="005508C9" w:rsidP="005508C9">
      <w:pPr>
        <w:pStyle w:val="ListParagraph"/>
        <w:spacing w:after="0"/>
        <w:rPr>
          <w:rFonts w:cs="Arial"/>
          <w:lang w:val="es-ES"/>
        </w:rPr>
      </w:pPr>
    </w:p>
    <w:p w14:paraId="2962A146" w14:textId="40FC25C2"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Como respuesta, se emitió la </w:t>
      </w:r>
      <w:r>
        <w:fldChar w:fldCharType="begin"/>
      </w:r>
      <w:r w:rsidRPr="00A91689">
        <w:rPr>
          <w:lang w:val="fr-FR"/>
        </w:rPr>
        <w:instrText>HYPERLINK "https://www.cms.int/es/news/2025015-nueva-solicitud-las-partes-de-informaci%C3%B3n-sobre-la-aplicaci%C3%B3n-de-la-inclusi%C3%B3n-en-el"</w:instrText>
      </w:r>
      <w:r>
        <w:fldChar w:fldCharType="separate"/>
      </w:r>
      <w:r w:rsidRPr="005508C9">
        <w:rPr>
          <w:rStyle w:val="Hyperlink"/>
          <w:rFonts w:cs="Arial"/>
          <w:lang w:val="es-ES"/>
        </w:rPr>
        <w:t>Notificación 2025/015</w:t>
      </w:r>
      <w:r>
        <w:fldChar w:fldCharType="end"/>
      </w:r>
      <w:r w:rsidRPr="005508C9">
        <w:rPr>
          <w:rFonts w:cs="Arial"/>
          <w:lang w:val="es-ES"/>
        </w:rPr>
        <w:t xml:space="preserve">, con la que se obtuvieron siete respuestas más de Bélgica, República Dominicana, Irán, Israel, Mozambique, Togo y el </w:t>
      </w:r>
      <w:r w:rsidRPr="005508C9">
        <w:rPr>
          <w:rFonts w:cs="Arial"/>
          <w:lang w:val="es-ES"/>
        </w:rPr>
        <w:lastRenderedPageBreak/>
        <w:t xml:space="preserve">Reino Unido. Estas se recopilaron y se acompañan de un análisis actualizado y recomendaciones, disponibles en </w:t>
      </w:r>
      <w:r w:rsidR="00E13E94">
        <w:rPr>
          <w:rFonts w:cs="Arial"/>
          <w:lang w:val="es-ES"/>
        </w:rPr>
        <w:fldChar w:fldCharType="begin"/>
      </w:r>
      <w:r w:rsidR="00E13E94">
        <w:rPr>
          <w:rFonts w:cs="Arial"/>
          <w:lang w:val="es-ES"/>
        </w:rPr>
        <w:instrText>HYPERLINK "https://www.cms.int/es/node/46430"</w:instrText>
      </w:r>
      <w:r w:rsidR="00E13E94">
        <w:rPr>
          <w:rFonts w:cs="Arial"/>
          <w:lang w:val="es-ES"/>
        </w:rPr>
      </w:r>
      <w:r w:rsidR="00E13E94">
        <w:rPr>
          <w:rFonts w:cs="Arial"/>
          <w:lang w:val="es-ES"/>
        </w:rPr>
        <w:fldChar w:fldCharType="separate"/>
      </w:r>
      <w:r w:rsidRPr="00E13E94">
        <w:rPr>
          <w:rStyle w:val="Hyperlink"/>
          <w:rFonts w:cs="Arial"/>
          <w:lang w:val="es-ES"/>
        </w:rPr>
        <w:t>UNEP/CMS/COP15/Inf.25.6.3g</w:t>
      </w:r>
      <w:r w:rsidR="00E13E94">
        <w:rPr>
          <w:rFonts w:cs="Arial"/>
          <w:lang w:val="es-ES"/>
        </w:rPr>
        <w:fldChar w:fldCharType="end"/>
      </w:r>
      <w:r w:rsidRPr="005508C9">
        <w:rPr>
          <w:rFonts w:cs="Arial"/>
          <w:lang w:val="es-ES"/>
        </w:rPr>
        <w:t>.</w:t>
      </w:r>
    </w:p>
    <w:p w14:paraId="47D1C1E9" w14:textId="77777777" w:rsidR="005508C9" w:rsidRPr="005508C9" w:rsidRDefault="005508C9" w:rsidP="005508C9">
      <w:pPr>
        <w:spacing w:after="0"/>
        <w:rPr>
          <w:rFonts w:cs="Arial"/>
          <w:lang w:val="es-ES"/>
        </w:rPr>
      </w:pPr>
    </w:p>
    <w:p w14:paraId="5508EC6C"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La Secretaría analizó el comercio internacional de productos de tiburón oceánico por las Partes de la CMS a partir de los registros de la CITES de 2021–2023. En cuanto a los datos pesqueros, se solicitó información sobre capturas, descartes, liberación y desembarques en 2021-2023 de las organizaciones regionales de ordenación pesquera (OROP). Se recibieron respuestas de la Comisión Interamericana de Atún Tropical (CIAT), la Comisión Internacional para la Conservación del Atún Atlántico (ICCAT) y la Comisión del Atún para el Océano Índico (IOTC). En su evaluación, la Secretaría también incluyó un análisis de registros de datos de la FAO, que se obtuvieron del </w:t>
      </w:r>
      <w:r>
        <w:fldChar w:fldCharType="begin"/>
      </w:r>
      <w:r w:rsidRPr="00A91689">
        <w:rPr>
          <w:lang w:val="fr-FR"/>
        </w:rPr>
        <w:instrText>HYPERLINK "https://sharks.cms.int/es/node/46130"</w:instrText>
      </w:r>
      <w:r>
        <w:fldChar w:fldCharType="separate"/>
      </w:r>
      <w:r w:rsidRPr="005508C9">
        <w:rPr>
          <w:rStyle w:val="Hyperlink"/>
          <w:rFonts w:cs="Arial"/>
          <w:lang w:val="es-ES"/>
        </w:rPr>
        <w:t>informe de la 4.ª reunión del Comité Asesor del MdE sobre Tiburones (Sharks AC4).</w:t>
      </w:r>
      <w:r>
        <w:fldChar w:fldCharType="end"/>
      </w:r>
      <w:r w:rsidRPr="005508C9">
        <w:rPr>
          <w:rFonts w:cs="Arial"/>
          <w:lang w:val="es-ES"/>
        </w:rPr>
        <w:t xml:space="preserve"> </w:t>
      </w:r>
    </w:p>
    <w:p w14:paraId="5262D0D6" w14:textId="77777777" w:rsidR="005508C9" w:rsidRPr="005508C9" w:rsidRDefault="005508C9" w:rsidP="005508C9">
      <w:pPr>
        <w:widowControl w:val="0"/>
        <w:autoSpaceDE w:val="0"/>
        <w:autoSpaceDN w:val="0"/>
        <w:adjustRightInd w:val="0"/>
        <w:spacing w:after="0" w:line="240" w:lineRule="auto"/>
        <w:ind w:left="567"/>
        <w:jc w:val="both"/>
        <w:rPr>
          <w:rFonts w:cs="Arial"/>
          <w:lang w:val="es-ES"/>
        </w:rPr>
      </w:pPr>
    </w:p>
    <w:p w14:paraId="33F28745" w14:textId="63A66518"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En el Anexo 3 de este documento se presenta un resumen del análisis de la Secretaría. Las evaluaciones completas están disponibles en </w:t>
      </w:r>
      <w:r w:rsidR="00630E59">
        <w:rPr>
          <w:rFonts w:cs="Arial"/>
          <w:lang w:val="es-ES"/>
        </w:rPr>
        <w:fldChar w:fldCharType="begin"/>
      </w:r>
      <w:r w:rsidR="001D54E4">
        <w:rPr>
          <w:rFonts w:cs="Arial"/>
          <w:lang w:val="es-ES"/>
        </w:rPr>
        <w:instrText>HYPERLINK "https://www.cms.int/es/node/46460"</w:instrText>
      </w:r>
      <w:r w:rsidR="001D54E4">
        <w:rPr>
          <w:rFonts w:cs="Arial"/>
          <w:lang w:val="es-ES"/>
        </w:rPr>
      </w:r>
      <w:r w:rsidR="00630E59">
        <w:rPr>
          <w:rFonts w:cs="Arial"/>
          <w:lang w:val="es-ES"/>
        </w:rPr>
        <w:fldChar w:fldCharType="separate"/>
      </w:r>
      <w:r w:rsidRPr="00630E59">
        <w:rPr>
          <w:rStyle w:val="Hyperlink"/>
          <w:rFonts w:cs="Arial"/>
          <w:lang w:val="es-ES"/>
        </w:rPr>
        <w:t>UN</w:t>
      </w:r>
      <w:r w:rsidRPr="00630E59">
        <w:rPr>
          <w:rStyle w:val="Hyperlink"/>
          <w:rFonts w:cs="Arial"/>
          <w:lang w:val="es-ES"/>
        </w:rPr>
        <w:t>E</w:t>
      </w:r>
      <w:r w:rsidRPr="00630E59">
        <w:rPr>
          <w:rStyle w:val="Hyperlink"/>
          <w:rFonts w:cs="Arial"/>
          <w:lang w:val="es-ES"/>
        </w:rPr>
        <w:t>P</w:t>
      </w:r>
      <w:r w:rsidRPr="00630E59">
        <w:rPr>
          <w:rStyle w:val="Hyperlink"/>
          <w:rFonts w:cs="Arial"/>
          <w:lang w:val="es-ES"/>
        </w:rPr>
        <w:t>/</w:t>
      </w:r>
      <w:r w:rsidRPr="00630E59">
        <w:rPr>
          <w:rStyle w:val="Hyperlink"/>
          <w:rFonts w:cs="Arial"/>
          <w:lang w:val="es-ES"/>
        </w:rPr>
        <w:t>CMS/COP15/Inf.25.6.3h</w:t>
      </w:r>
      <w:r w:rsidR="00630E59">
        <w:rPr>
          <w:rFonts w:cs="Arial"/>
          <w:lang w:val="es-ES"/>
        </w:rPr>
        <w:fldChar w:fldCharType="end"/>
      </w:r>
      <w:r w:rsidRPr="005508C9">
        <w:rPr>
          <w:rFonts w:cs="Arial"/>
          <w:lang w:val="es-ES"/>
        </w:rPr>
        <w:t>.</w:t>
      </w:r>
    </w:p>
    <w:p w14:paraId="7A3C409F" w14:textId="77777777" w:rsidR="005508C9" w:rsidRPr="005508C9" w:rsidRDefault="005508C9" w:rsidP="005508C9">
      <w:pPr>
        <w:spacing w:after="0" w:line="240" w:lineRule="auto"/>
        <w:rPr>
          <w:rFonts w:cs="Arial"/>
          <w:u w:val="single"/>
          <w:lang w:val="es-ES"/>
        </w:rPr>
      </w:pPr>
    </w:p>
    <w:p w14:paraId="74881CCD" w14:textId="77777777" w:rsidR="005508C9" w:rsidRPr="00F16DCF" w:rsidRDefault="005508C9" w:rsidP="005508C9">
      <w:pPr>
        <w:spacing w:after="0" w:line="240" w:lineRule="auto"/>
        <w:rPr>
          <w:rFonts w:cs="Arial"/>
          <w:u w:val="single"/>
        </w:rPr>
      </w:pPr>
      <w:r w:rsidRPr="00F16DCF">
        <w:rPr>
          <w:rFonts w:cs="Arial"/>
          <w:u w:val="single"/>
        </w:rPr>
        <w:t xml:space="preserve">Debate y </w:t>
      </w:r>
      <w:proofErr w:type="spellStart"/>
      <w:r w:rsidRPr="00F16DCF">
        <w:rPr>
          <w:rFonts w:cs="Arial"/>
          <w:u w:val="single"/>
        </w:rPr>
        <w:t>análisis</w:t>
      </w:r>
      <w:proofErr w:type="spellEnd"/>
    </w:p>
    <w:p w14:paraId="24C5ED38" w14:textId="77777777" w:rsidR="005508C9" w:rsidRPr="00F16DCF" w:rsidRDefault="005508C9" w:rsidP="005508C9">
      <w:pPr>
        <w:spacing w:after="0"/>
        <w:rPr>
          <w:rFonts w:cs="Arial"/>
        </w:rPr>
      </w:pPr>
    </w:p>
    <w:p w14:paraId="582A43DA"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La información presentada por las Partes de la CMS, combinada con datos comerciales y pesqueros, muestra que se continúa capturando y utilizando el tiburón oceánico (</w:t>
      </w:r>
      <w:r w:rsidRPr="005508C9">
        <w:rPr>
          <w:rFonts w:cs="Arial"/>
          <w:i/>
          <w:lang w:val="es-ES"/>
        </w:rPr>
        <w:t>Carcharhinus longimanus</w:t>
      </w:r>
      <w:r w:rsidRPr="005508C9">
        <w:rPr>
          <w:rFonts w:cs="Arial"/>
          <w:lang w:val="es-ES"/>
        </w:rPr>
        <w:t>) a pesar de la prohibición de su captura que establece el Artículo III (5) de la CMS. Aunque algunas Partes comunican sólidos marcos legislativos y de seguimiento, otros se enfrentan a desafíos persistentes como una aplicación escasa, una recopilación de datos limitada o la ausencia de medidas concretas, y en un caso la falta de legislación para prohibir la captura.</w:t>
      </w:r>
    </w:p>
    <w:p w14:paraId="6879D91C" w14:textId="77777777" w:rsidR="005508C9" w:rsidRPr="005508C9" w:rsidRDefault="005508C9" w:rsidP="005508C9">
      <w:pPr>
        <w:widowControl w:val="0"/>
        <w:autoSpaceDE w:val="0"/>
        <w:autoSpaceDN w:val="0"/>
        <w:adjustRightInd w:val="0"/>
        <w:spacing w:after="0" w:line="240" w:lineRule="auto"/>
        <w:ind w:left="567"/>
        <w:jc w:val="both"/>
        <w:rPr>
          <w:rFonts w:cs="Arial"/>
          <w:lang w:val="es-ES"/>
        </w:rPr>
      </w:pPr>
    </w:p>
    <w:p w14:paraId="258AFBFD"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Entre 2021 y 2023, las Partes de la CMS participaron en el comercio de más de 22 000 kg de productos de </w:t>
      </w:r>
      <w:r w:rsidRPr="005508C9">
        <w:rPr>
          <w:rFonts w:cs="Arial"/>
          <w:i/>
          <w:lang w:val="es-ES"/>
        </w:rPr>
        <w:t>C. longimanus</w:t>
      </w:r>
      <w:r w:rsidRPr="005508C9">
        <w:rPr>
          <w:rFonts w:cs="Arial"/>
          <w:lang w:val="es-ES"/>
        </w:rPr>
        <w:t>, principalmente aletas, pero también pieles y ejemplares enteros, y las exportaciones se dirigieron principalmente a China, Hong Kong</w:t>
      </w:r>
      <w:r w:rsidRPr="005508C9">
        <w:rPr>
          <w:rFonts w:cs="Arial"/>
          <w:color w:val="000000" w:themeColor="text1"/>
          <w:lang w:val="es-ES"/>
        </w:rPr>
        <w:t xml:space="preserve"> la Región Administrativa Especial (SAR) </w:t>
      </w:r>
      <w:r w:rsidRPr="005508C9">
        <w:rPr>
          <w:rFonts w:cs="Arial"/>
          <w:lang w:val="es-ES"/>
        </w:rPr>
        <w:t>y Singapur. El mayor exportador identificado fue Yemen, y también participaron Senegal, las Islas Seychelles, Benín, Kenia, Sri Lanka y Emiratos Árabes Unidos, principalmente como exportadores o países de origen.</w:t>
      </w:r>
    </w:p>
    <w:p w14:paraId="5FF1D334" w14:textId="77777777" w:rsidR="005508C9" w:rsidRPr="005508C9" w:rsidRDefault="005508C9" w:rsidP="005508C9">
      <w:pPr>
        <w:widowControl w:val="0"/>
        <w:autoSpaceDE w:val="0"/>
        <w:autoSpaceDN w:val="0"/>
        <w:adjustRightInd w:val="0"/>
        <w:spacing w:after="0" w:line="240" w:lineRule="auto"/>
        <w:ind w:left="567"/>
        <w:jc w:val="both"/>
        <w:rPr>
          <w:rFonts w:cs="Arial"/>
          <w:lang w:val="es-ES"/>
        </w:rPr>
      </w:pPr>
    </w:p>
    <w:p w14:paraId="5B4057DE"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Los datos sobre capturas y desembarques informados por las Partes subrayan aún más la escala de la explotación. Según los datos de desembarques de la FAO, tanto la Polinesia Francesa como Fiyi informaron de desembarques de 699 toneladas métricas durante 2021 y 2022 en la región del Pacífico, mientras que Irán informó de 41 toneladas métricas adicionales en la región del Océano Índico. Los datos de la IOTC registran capturas retenidas de varias Partes de la CMS, que incluyen casos en los que los observadores documentaron ejemplares muertos. </w:t>
      </w:r>
    </w:p>
    <w:p w14:paraId="4E77C1A7" w14:textId="77777777" w:rsidR="005508C9" w:rsidRPr="005508C9" w:rsidRDefault="005508C9" w:rsidP="005508C9">
      <w:pPr>
        <w:widowControl w:val="0"/>
        <w:autoSpaceDE w:val="0"/>
        <w:autoSpaceDN w:val="0"/>
        <w:adjustRightInd w:val="0"/>
        <w:spacing w:after="0" w:line="240" w:lineRule="auto"/>
        <w:jc w:val="both"/>
        <w:rPr>
          <w:rFonts w:cs="Arial"/>
          <w:lang w:val="es-ES"/>
        </w:rPr>
      </w:pPr>
    </w:p>
    <w:p w14:paraId="634D13FC"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Como conclusión, estos hallazgos señalan importantes lagunas entre las prácticas reales y el objetivo de la Convención de proteger estrictamente todas las especies enumeradas en el Apéndice I, como el </w:t>
      </w:r>
      <w:r w:rsidRPr="005508C9">
        <w:rPr>
          <w:rFonts w:cs="Arial"/>
          <w:i/>
          <w:lang w:val="es-ES"/>
        </w:rPr>
        <w:t>C. longimanus,</w:t>
      </w:r>
      <w:r w:rsidRPr="005508C9">
        <w:rPr>
          <w:rFonts w:cs="Arial"/>
          <w:lang w:val="es-ES"/>
        </w:rPr>
        <w:t xml:space="preserve"> de la captura. Esto hace que la especie sea muy vulnerable a la sobreexplotación. </w:t>
      </w:r>
    </w:p>
    <w:p w14:paraId="1F048F1A" w14:textId="77777777" w:rsidR="005508C9" w:rsidRPr="005508C9" w:rsidRDefault="005508C9" w:rsidP="005508C9">
      <w:pPr>
        <w:widowControl w:val="0"/>
        <w:autoSpaceDE w:val="0"/>
        <w:autoSpaceDN w:val="0"/>
        <w:adjustRightInd w:val="0"/>
        <w:spacing w:after="0" w:line="240" w:lineRule="auto"/>
        <w:jc w:val="both"/>
        <w:rPr>
          <w:rFonts w:cs="Arial"/>
          <w:lang w:val="es-ES"/>
        </w:rPr>
      </w:pPr>
    </w:p>
    <w:p w14:paraId="0CF2A926" w14:textId="07AD45BA"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 xml:space="preserve">Para abordar este problema, es esencial que las Partes abandonen el uso de las especies enumeradas en el Apéndice I capturadas de forma incidental mediante el fortalecimiento de la legislación, así como aplicando y supervisando las medidas existentes y garantizando la plena implementación de los Artículos III (5) y III (4c). La legislación nacional debe incluir explícitamente la prohibición de la captura de tiburón oceánico, y se alienta a las Partes a aplicar las recomendaciones establecidas en </w:t>
      </w:r>
      <w:r w:rsidR="0023567A">
        <w:rPr>
          <w:rFonts w:cs="Arial"/>
          <w:lang w:val="es-ES"/>
        </w:rPr>
        <w:fldChar w:fldCharType="begin"/>
      </w:r>
      <w:r w:rsidR="0023567A">
        <w:rPr>
          <w:rFonts w:cs="Arial"/>
          <w:lang w:val="es-ES"/>
        </w:rPr>
        <w:instrText>HYPERLINK "https://www.cms.int/es/node/46343"</w:instrText>
      </w:r>
      <w:r w:rsidR="0023567A">
        <w:rPr>
          <w:rFonts w:cs="Arial"/>
          <w:lang w:val="es-ES"/>
        </w:rPr>
      </w:r>
      <w:r w:rsidR="0023567A">
        <w:rPr>
          <w:rFonts w:cs="Arial"/>
          <w:lang w:val="es-ES"/>
        </w:rPr>
        <w:fldChar w:fldCharType="separate"/>
      </w:r>
      <w:r w:rsidRPr="0023567A">
        <w:rPr>
          <w:rStyle w:val="Hyperlink"/>
          <w:rFonts w:cs="Arial"/>
          <w:lang w:val="es-ES"/>
        </w:rPr>
        <w:t>UNEP/CMS/COP15/Doc.25.1.1</w:t>
      </w:r>
      <w:r w:rsidR="0023567A">
        <w:rPr>
          <w:rFonts w:cs="Arial"/>
          <w:lang w:val="es-ES"/>
        </w:rPr>
        <w:fldChar w:fldCharType="end"/>
      </w:r>
      <w:r w:rsidRPr="005508C9">
        <w:rPr>
          <w:rFonts w:cs="Arial"/>
          <w:lang w:val="es-ES"/>
        </w:rPr>
        <w:t xml:space="preserve">, incluidas las enmiendas propuestas a la Resolución 12.22 </w:t>
      </w:r>
      <w:r w:rsidRPr="005508C9">
        <w:rPr>
          <w:rFonts w:cs="Arial"/>
          <w:i/>
          <w:lang w:val="es-ES"/>
        </w:rPr>
        <w:t>Captura incidental</w:t>
      </w:r>
      <w:r w:rsidRPr="005508C9">
        <w:rPr>
          <w:rFonts w:cs="Arial"/>
          <w:lang w:val="es-ES"/>
        </w:rPr>
        <w:t>.</w:t>
      </w:r>
    </w:p>
    <w:p w14:paraId="11EAF688"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lastRenderedPageBreak/>
        <w:t xml:space="preserve">Las Partes pueden considerar realizar más acciones en respuesta a la </w:t>
      </w:r>
      <w:r w:rsidRPr="005508C9">
        <w:rPr>
          <w:color w:val="000000" w:themeColor="text1"/>
          <w:lang w:val="es-ES"/>
        </w:rPr>
        <w:t xml:space="preserve">información proporcionada por las Partes en respuesta a la encuesta y los resultados de las evaluaciones de los datos de </w:t>
      </w:r>
      <w:r w:rsidRPr="005508C9">
        <w:rPr>
          <w:rFonts w:cs="Arial"/>
          <w:lang w:val="es-ES"/>
        </w:rPr>
        <w:t>comercio y pesca.</w:t>
      </w:r>
    </w:p>
    <w:p w14:paraId="7E008649" w14:textId="77777777" w:rsidR="005508C9" w:rsidRPr="005508C9" w:rsidRDefault="005508C9" w:rsidP="005508C9">
      <w:pPr>
        <w:widowControl w:val="0"/>
        <w:autoSpaceDE w:val="0"/>
        <w:autoSpaceDN w:val="0"/>
        <w:adjustRightInd w:val="0"/>
        <w:spacing w:after="0" w:line="240" w:lineRule="auto"/>
        <w:ind w:left="567"/>
        <w:jc w:val="both"/>
        <w:rPr>
          <w:rFonts w:cs="Arial"/>
          <w:lang w:val="es-ES"/>
        </w:rPr>
      </w:pPr>
    </w:p>
    <w:p w14:paraId="752C9846" w14:textId="77777777" w:rsidR="005508C9" w:rsidRPr="005508C9" w:rsidRDefault="005508C9" w:rsidP="005508C9">
      <w:pPr>
        <w:widowControl w:val="0"/>
        <w:numPr>
          <w:ilvl w:val="0"/>
          <w:numId w:val="18"/>
        </w:numPr>
        <w:autoSpaceDE w:val="0"/>
        <w:autoSpaceDN w:val="0"/>
        <w:adjustRightInd w:val="0"/>
        <w:spacing w:after="0" w:line="240" w:lineRule="auto"/>
        <w:ind w:left="567" w:hanging="567"/>
        <w:jc w:val="both"/>
        <w:rPr>
          <w:rFonts w:cs="Arial"/>
          <w:lang w:val="es-ES"/>
        </w:rPr>
      </w:pPr>
      <w:r w:rsidRPr="005508C9">
        <w:rPr>
          <w:rFonts w:cs="Arial"/>
          <w:lang w:val="es-ES"/>
        </w:rPr>
        <w:t>El Anexo 4 contiene proyectos de Decisiones relativas a la implementación de la inclusión en el Apéndice I del tiburón oceánico.</w:t>
      </w:r>
    </w:p>
    <w:p w14:paraId="4ADABC13" w14:textId="77777777" w:rsidR="005508C9" w:rsidRPr="005508C9" w:rsidRDefault="005508C9" w:rsidP="005508C9">
      <w:pPr>
        <w:spacing w:after="0" w:line="240" w:lineRule="auto"/>
        <w:jc w:val="both"/>
        <w:rPr>
          <w:rFonts w:cs="Arial"/>
          <w:lang w:val="es-ES"/>
        </w:rPr>
      </w:pPr>
    </w:p>
    <w:p w14:paraId="446E0E7A" w14:textId="77777777" w:rsidR="005508C9" w:rsidRPr="005508C9" w:rsidRDefault="005508C9" w:rsidP="005508C9">
      <w:pPr>
        <w:pStyle w:val="ListParagraph"/>
        <w:widowControl w:val="0"/>
        <w:numPr>
          <w:ilvl w:val="0"/>
          <w:numId w:val="19"/>
        </w:numPr>
        <w:autoSpaceDE w:val="0"/>
        <w:autoSpaceDN w:val="0"/>
        <w:adjustRightInd w:val="0"/>
        <w:spacing w:after="0" w:line="240" w:lineRule="auto"/>
        <w:jc w:val="both"/>
        <w:rPr>
          <w:rFonts w:cs="Arial"/>
          <w:lang w:val="es-ES"/>
        </w:rPr>
      </w:pPr>
      <w:r w:rsidRPr="005508C9">
        <w:rPr>
          <w:b/>
          <w:lang w:val="es-ES"/>
        </w:rPr>
        <w:t>Listado de especies de tiburón y de raya que cumplen los criterios para su inclusión en los Apéndices de la CMS</w:t>
      </w:r>
    </w:p>
    <w:p w14:paraId="4D2E3589" w14:textId="77777777" w:rsidR="005508C9" w:rsidRPr="005508C9" w:rsidRDefault="005508C9" w:rsidP="00092431">
      <w:pPr>
        <w:pStyle w:val="ListParagraph"/>
        <w:spacing w:after="0" w:line="240" w:lineRule="auto"/>
        <w:rPr>
          <w:rFonts w:cs="Arial"/>
          <w:lang w:val="es-ES"/>
        </w:rPr>
      </w:pPr>
    </w:p>
    <w:p w14:paraId="00C8B319" w14:textId="6699EDE8" w:rsidR="005508C9" w:rsidRPr="005508C9" w:rsidRDefault="005508C9" w:rsidP="005508C9">
      <w:pPr>
        <w:widowControl w:val="0"/>
        <w:numPr>
          <w:ilvl w:val="0"/>
          <w:numId w:val="18"/>
        </w:numPr>
        <w:autoSpaceDE w:val="0"/>
        <w:autoSpaceDN w:val="0"/>
        <w:adjustRightInd w:val="0"/>
        <w:spacing w:after="0" w:line="240" w:lineRule="auto"/>
        <w:ind w:left="567" w:hanging="567"/>
        <w:contextualSpacing/>
        <w:jc w:val="both"/>
        <w:rPr>
          <w:rFonts w:cs="Arial"/>
          <w:lang w:val="es-ES"/>
        </w:rPr>
      </w:pPr>
      <w:r w:rsidRPr="005508C9">
        <w:rPr>
          <w:rFonts w:cs="Arial"/>
          <w:lang w:val="es-ES"/>
        </w:rPr>
        <w:t>Este documento solo informa de la implementación del párrafo (b) de la Decisión 14.236.</w:t>
      </w:r>
      <w:r w:rsidRPr="005508C9">
        <w:rPr>
          <w:b/>
          <w:i/>
          <w:lang w:val="es-ES"/>
        </w:rPr>
        <w:t xml:space="preserve"> </w:t>
      </w:r>
      <w:r w:rsidRPr="005508C9">
        <w:rPr>
          <w:rFonts w:cs="Arial"/>
          <w:lang w:val="es-ES"/>
        </w:rPr>
        <w:t xml:space="preserve">Otros elementos de la Decisión se abordan en </w:t>
      </w:r>
      <w:r w:rsidR="00FC312F">
        <w:rPr>
          <w:lang w:val="es-ES"/>
        </w:rPr>
        <w:fldChar w:fldCharType="begin"/>
      </w:r>
      <w:r w:rsidR="00FC312F">
        <w:rPr>
          <w:lang w:val="es-ES"/>
        </w:rPr>
        <w:instrText>HYPERLINK "https://www.cms.int/es/node/46393"</w:instrText>
      </w:r>
      <w:r w:rsidR="00FC312F">
        <w:rPr>
          <w:lang w:val="es-ES"/>
        </w:rPr>
      </w:r>
      <w:r w:rsidR="00FC312F">
        <w:rPr>
          <w:lang w:val="es-ES"/>
        </w:rPr>
        <w:fldChar w:fldCharType="separate"/>
      </w:r>
      <w:r w:rsidRPr="00FC312F">
        <w:rPr>
          <w:rStyle w:val="Hyperlink"/>
          <w:lang w:val="es-ES"/>
        </w:rPr>
        <w:t>UNEP/CMS/COP15/Doc.29.4</w:t>
      </w:r>
      <w:r w:rsidR="00FC312F">
        <w:rPr>
          <w:lang w:val="es-ES"/>
        </w:rPr>
        <w:fldChar w:fldCharType="end"/>
      </w:r>
      <w:r w:rsidRPr="00FC312F">
        <w:rPr>
          <w:lang w:val="es-ES"/>
        </w:rPr>
        <w:t xml:space="preserve"> </w:t>
      </w:r>
      <w:r w:rsidRPr="00092431">
        <w:rPr>
          <w:rStyle w:val="Hyperlink"/>
          <w:i/>
          <w:color w:val="auto"/>
          <w:u w:val="none"/>
          <w:lang w:val="es-ES"/>
        </w:rPr>
        <w:t>E</w:t>
      </w:r>
      <w:r w:rsidRPr="005508C9">
        <w:rPr>
          <w:i/>
          <w:iCs/>
          <w:lang w:val="es-ES"/>
        </w:rPr>
        <w:t>species que cumplen los criterios para su inclusión en los Apéndices de la CMS.</w:t>
      </w:r>
    </w:p>
    <w:p w14:paraId="2E8B6FE5" w14:textId="77777777" w:rsidR="005508C9" w:rsidRPr="005508C9" w:rsidRDefault="005508C9" w:rsidP="005508C9">
      <w:pPr>
        <w:widowControl w:val="0"/>
        <w:autoSpaceDE w:val="0"/>
        <w:autoSpaceDN w:val="0"/>
        <w:adjustRightInd w:val="0"/>
        <w:spacing w:after="0" w:line="240" w:lineRule="auto"/>
        <w:contextualSpacing/>
        <w:jc w:val="both"/>
        <w:rPr>
          <w:rFonts w:cs="Arial"/>
          <w:lang w:val="es-ES"/>
        </w:rPr>
      </w:pPr>
    </w:p>
    <w:p w14:paraId="1CEB08ED" w14:textId="0976BA08" w:rsidR="00B351CD" w:rsidRPr="00D944CA" w:rsidRDefault="005508C9" w:rsidP="005508C9">
      <w:pPr>
        <w:widowControl w:val="0"/>
        <w:numPr>
          <w:ilvl w:val="0"/>
          <w:numId w:val="18"/>
        </w:numPr>
        <w:autoSpaceDE w:val="0"/>
        <w:autoSpaceDN w:val="0"/>
        <w:adjustRightInd w:val="0"/>
        <w:spacing w:after="0" w:line="240" w:lineRule="auto"/>
        <w:ind w:left="567" w:hanging="567"/>
        <w:contextualSpacing/>
        <w:jc w:val="both"/>
        <w:rPr>
          <w:rFonts w:cs="Arial"/>
          <w:lang w:val="es-ES"/>
        </w:rPr>
      </w:pPr>
      <w:r w:rsidRPr="00D944CA">
        <w:rPr>
          <w:rFonts w:cs="Arial"/>
          <w:lang w:val="es-ES"/>
        </w:rPr>
        <w:t>La COP14 adoptó la siguiente Decisión sobre esta cuestión</w:t>
      </w:r>
      <w:r w:rsidR="00B351CD" w:rsidRPr="00D944CA">
        <w:rPr>
          <w:rFonts w:cs="Arial"/>
          <w:lang w:val="es-ES"/>
        </w:rPr>
        <w:t>:</w:t>
      </w:r>
    </w:p>
    <w:p w14:paraId="7FC2396C" w14:textId="77777777" w:rsidR="00B351CD" w:rsidRPr="00D944CA" w:rsidRDefault="00B351CD" w:rsidP="00B351CD">
      <w:pPr>
        <w:widowControl w:val="0"/>
        <w:autoSpaceDE w:val="0"/>
        <w:autoSpaceDN w:val="0"/>
        <w:adjustRightInd w:val="0"/>
        <w:spacing w:after="0" w:line="240" w:lineRule="auto"/>
        <w:ind w:left="567"/>
        <w:contextualSpacing/>
        <w:jc w:val="both"/>
        <w:rPr>
          <w:rFonts w:eastAsia="Calibri" w:cs="Arial"/>
          <w:i/>
          <w:iCs/>
          <w:sz w:val="20"/>
          <w:szCs w:val="20"/>
          <w:lang w:val="es-ES"/>
        </w:rPr>
      </w:pPr>
    </w:p>
    <w:p w14:paraId="5921CF75" w14:textId="60103C1C" w:rsidR="00B351CD" w:rsidRPr="00F568D8" w:rsidRDefault="00B351CD" w:rsidP="00092431">
      <w:pPr>
        <w:widowControl w:val="0"/>
        <w:autoSpaceDE w:val="0"/>
        <w:autoSpaceDN w:val="0"/>
        <w:adjustRightInd w:val="0"/>
        <w:spacing w:after="80" w:line="240" w:lineRule="auto"/>
        <w:ind w:left="850"/>
        <w:jc w:val="both"/>
        <w:rPr>
          <w:rFonts w:cs="Arial"/>
          <w:b/>
          <w:bCs/>
          <w:i/>
          <w:iCs/>
          <w:sz w:val="20"/>
          <w:szCs w:val="20"/>
          <w:lang w:val="es-ES"/>
        </w:rPr>
      </w:pPr>
      <w:r w:rsidRPr="00F568D8">
        <w:rPr>
          <w:b/>
          <w:bCs/>
          <w:i/>
          <w:iCs/>
          <w:sz w:val="20"/>
          <w:szCs w:val="20"/>
          <w:lang w:val="es-ES"/>
        </w:rPr>
        <w:t xml:space="preserve">14.236 </w:t>
      </w:r>
      <w:r w:rsidR="00D52AA4" w:rsidRPr="00F568D8">
        <w:rPr>
          <w:b/>
          <w:bCs/>
          <w:i/>
          <w:iCs/>
          <w:sz w:val="20"/>
          <w:szCs w:val="20"/>
          <w:lang w:val="es-ES"/>
        </w:rPr>
        <w:t>d</w:t>
      </w:r>
      <w:r w:rsidR="00D52AA4" w:rsidRPr="00F568D8">
        <w:rPr>
          <w:rFonts w:cs="Arial"/>
          <w:b/>
          <w:bCs/>
          <w:i/>
          <w:iCs/>
          <w:sz w:val="20"/>
          <w:szCs w:val="20"/>
          <w:lang w:val="es-ES"/>
        </w:rPr>
        <w:t>irigida al Consejo Científico</w:t>
      </w:r>
    </w:p>
    <w:p w14:paraId="59A6A74C" w14:textId="53C11A3A" w:rsidR="00B351CD" w:rsidRPr="00F568D8" w:rsidRDefault="00F568D8" w:rsidP="00092431">
      <w:pPr>
        <w:widowControl w:val="0"/>
        <w:autoSpaceDE w:val="0"/>
        <w:autoSpaceDN w:val="0"/>
        <w:adjustRightInd w:val="0"/>
        <w:spacing w:after="80" w:line="240" w:lineRule="auto"/>
        <w:ind w:left="850"/>
        <w:jc w:val="both"/>
        <w:rPr>
          <w:rFonts w:cs="Arial"/>
          <w:i/>
          <w:iCs/>
          <w:sz w:val="20"/>
          <w:szCs w:val="20"/>
          <w:lang w:val="es-ES"/>
        </w:rPr>
      </w:pPr>
      <w:r w:rsidRPr="00F568D8">
        <w:rPr>
          <w:rFonts w:cs="Arial"/>
          <w:i/>
          <w:iCs/>
          <w:sz w:val="20"/>
          <w:szCs w:val="20"/>
          <w:lang w:val="es-ES"/>
        </w:rPr>
        <w:t>Se solicita al Consejo Científico, sujeto a la disponibilidad de recursos</w:t>
      </w:r>
      <w:r w:rsidR="00B351CD" w:rsidRPr="00F568D8">
        <w:rPr>
          <w:rFonts w:cs="Arial"/>
          <w:i/>
          <w:iCs/>
          <w:sz w:val="20"/>
          <w:szCs w:val="20"/>
          <w:lang w:val="es-ES"/>
        </w:rPr>
        <w:t>:</w:t>
      </w:r>
    </w:p>
    <w:p w14:paraId="1149AA7D" w14:textId="676EA04A" w:rsidR="00B351CD" w:rsidRPr="00F74829" w:rsidRDefault="00B351CD" w:rsidP="00B351CD">
      <w:pPr>
        <w:widowControl w:val="0"/>
        <w:autoSpaceDE w:val="0"/>
        <w:autoSpaceDN w:val="0"/>
        <w:adjustRightInd w:val="0"/>
        <w:spacing w:after="0" w:line="240" w:lineRule="auto"/>
        <w:ind w:left="1276" w:hanging="425"/>
        <w:contextualSpacing/>
        <w:jc w:val="both"/>
        <w:rPr>
          <w:rFonts w:cs="Arial"/>
          <w:i/>
          <w:iCs/>
          <w:sz w:val="20"/>
          <w:szCs w:val="20"/>
          <w:lang w:val="es-ES"/>
        </w:rPr>
      </w:pPr>
      <w:r w:rsidRPr="00F74829">
        <w:rPr>
          <w:rFonts w:cs="Arial"/>
          <w:i/>
          <w:iCs/>
          <w:sz w:val="20"/>
          <w:szCs w:val="20"/>
          <w:lang w:val="es-ES"/>
        </w:rPr>
        <w:t>b)</w:t>
      </w:r>
      <w:r w:rsidRPr="00F74829">
        <w:rPr>
          <w:rFonts w:cs="Arial"/>
          <w:i/>
          <w:iCs/>
          <w:sz w:val="20"/>
          <w:szCs w:val="20"/>
          <w:lang w:val="es-ES"/>
        </w:rPr>
        <w:tab/>
      </w:r>
      <w:r w:rsidR="00F74829" w:rsidRPr="00F74829">
        <w:rPr>
          <w:rFonts w:cs="Arial"/>
          <w:i/>
          <w:iCs/>
          <w:sz w:val="20"/>
          <w:szCs w:val="20"/>
          <w:lang w:val="es-ES"/>
        </w:rPr>
        <w:t>desarrollar listas equivalentes par a otros grupos taxonómicos para su adopción en la COP15;</w:t>
      </w:r>
    </w:p>
    <w:p w14:paraId="521E2678" w14:textId="77777777" w:rsidR="00B351CD" w:rsidRPr="00F74829" w:rsidRDefault="00B351CD" w:rsidP="00B351CD">
      <w:pPr>
        <w:widowControl w:val="0"/>
        <w:autoSpaceDE w:val="0"/>
        <w:autoSpaceDN w:val="0"/>
        <w:adjustRightInd w:val="0"/>
        <w:spacing w:after="0" w:line="240" w:lineRule="auto"/>
        <w:ind w:left="567"/>
        <w:contextualSpacing/>
        <w:jc w:val="both"/>
        <w:rPr>
          <w:rFonts w:cs="Arial"/>
          <w:lang w:val="es-ES"/>
        </w:rPr>
      </w:pPr>
    </w:p>
    <w:p w14:paraId="6274EA5D" w14:textId="77777777" w:rsidR="00092431" w:rsidRPr="00092431" w:rsidRDefault="00092431" w:rsidP="00092431">
      <w:pPr>
        <w:widowControl w:val="0"/>
        <w:numPr>
          <w:ilvl w:val="0"/>
          <w:numId w:val="18"/>
        </w:numPr>
        <w:autoSpaceDE w:val="0"/>
        <w:autoSpaceDN w:val="0"/>
        <w:adjustRightInd w:val="0"/>
        <w:spacing w:after="0" w:line="240" w:lineRule="auto"/>
        <w:ind w:left="567" w:hanging="567"/>
        <w:contextualSpacing/>
        <w:jc w:val="both"/>
        <w:rPr>
          <w:rFonts w:cs="Arial"/>
          <w:lang w:val="es-ES"/>
        </w:rPr>
      </w:pPr>
      <w:r w:rsidRPr="00092431">
        <w:rPr>
          <w:rFonts w:cs="Arial"/>
          <w:lang w:val="es-ES"/>
        </w:rPr>
        <w:t xml:space="preserve">La Secretaría ha encargado la elaboración de una lista de especies de tiburones y rayas que cumplen los criterios para su inclusión en los Apéndices de la CMS y el Anexo 1 del Memorando de Entendimiento sobre la conservación de tiburones migratorios (MdE sobre tiburones), con fondos proporcionados por el Principado de Mónaco en el marco del Programa de campeones de especies migratorias. El trabajo que consta en el listado está en marcha y finalizará en 2026. Debido al corto período entre sesiones, el documento no llegó a tiempo para su consideración en la COP15. La elaboración de la lista está guiada por el Consejero designado por la COP para peces marinos y el Comité Asesor sobre tiburones del MdE. </w:t>
      </w:r>
    </w:p>
    <w:p w14:paraId="3A4FD896" w14:textId="77777777" w:rsidR="00092431" w:rsidRPr="00092431" w:rsidRDefault="00092431" w:rsidP="00092431">
      <w:pPr>
        <w:widowControl w:val="0"/>
        <w:autoSpaceDE w:val="0"/>
        <w:autoSpaceDN w:val="0"/>
        <w:adjustRightInd w:val="0"/>
        <w:spacing w:after="0" w:line="240" w:lineRule="auto"/>
        <w:contextualSpacing/>
        <w:jc w:val="both"/>
        <w:rPr>
          <w:rFonts w:cs="Arial"/>
          <w:lang w:val="es-ES"/>
        </w:rPr>
      </w:pPr>
    </w:p>
    <w:p w14:paraId="2434D46D" w14:textId="77777777" w:rsidR="00092431" w:rsidRPr="00092431" w:rsidRDefault="00092431" w:rsidP="00092431">
      <w:pPr>
        <w:widowControl w:val="0"/>
        <w:numPr>
          <w:ilvl w:val="0"/>
          <w:numId w:val="18"/>
        </w:numPr>
        <w:autoSpaceDE w:val="0"/>
        <w:autoSpaceDN w:val="0"/>
        <w:adjustRightInd w:val="0"/>
        <w:spacing w:after="0" w:line="240" w:lineRule="auto"/>
        <w:ind w:left="567" w:hanging="567"/>
        <w:contextualSpacing/>
        <w:jc w:val="both"/>
        <w:rPr>
          <w:rFonts w:cs="Arial"/>
          <w:lang w:val="es-ES"/>
        </w:rPr>
      </w:pPr>
      <w:r w:rsidRPr="00092431">
        <w:rPr>
          <w:rFonts w:cs="Arial"/>
          <w:lang w:val="es-ES"/>
        </w:rPr>
        <w:t xml:space="preserve">Para informar el desarrollo de propuestas para la inclusión de especies de tiburones y rayas en los Apéndices de la CMS en la COP16, la Secretaría propone un proceso de revisión entre sesiones, que se describe en los proyectos de Decisión del Anexo 4. </w:t>
      </w:r>
    </w:p>
    <w:p w14:paraId="19C61C96" w14:textId="77777777" w:rsidR="00092431" w:rsidRPr="00092431" w:rsidRDefault="00092431" w:rsidP="00092431">
      <w:pPr>
        <w:spacing w:after="0" w:line="240" w:lineRule="auto"/>
        <w:jc w:val="both"/>
        <w:rPr>
          <w:rFonts w:cs="Arial"/>
          <w:lang w:val="es-ES"/>
        </w:rPr>
      </w:pPr>
    </w:p>
    <w:p w14:paraId="604368CD" w14:textId="77777777" w:rsidR="00092431" w:rsidRPr="00F16DCF" w:rsidRDefault="00092431" w:rsidP="00092431">
      <w:pPr>
        <w:spacing w:after="0" w:line="240" w:lineRule="auto"/>
        <w:rPr>
          <w:rFonts w:cs="Arial"/>
          <w:u w:val="single"/>
        </w:rPr>
      </w:pPr>
      <w:proofErr w:type="spellStart"/>
      <w:r w:rsidRPr="00F16DCF">
        <w:rPr>
          <w:rFonts w:cs="Arial"/>
          <w:u w:val="single"/>
        </w:rPr>
        <w:t>Acciones</w:t>
      </w:r>
      <w:proofErr w:type="spellEnd"/>
      <w:r w:rsidRPr="00F16DCF">
        <w:rPr>
          <w:rFonts w:cs="Arial"/>
          <w:u w:val="single"/>
        </w:rPr>
        <w:t xml:space="preserve"> </w:t>
      </w:r>
      <w:proofErr w:type="spellStart"/>
      <w:r w:rsidRPr="00F16DCF">
        <w:rPr>
          <w:rFonts w:cs="Arial"/>
          <w:u w:val="single"/>
        </w:rPr>
        <w:t>recomendadas</w:t>
      </w:r>
      <w:proofErr w:type="spellEnd"/>
    </w:p>
    <w:p w14:paraId="15187729" w14:textId="77777777" w:rsidR="00092431" w:rsidRPr="00F16DCF" w:rsidRDefault="00092431" w:rsidP="00092431">
      <w:pPr>
        <w:spacing w:after="0" w:line="240" w:lineRule="auto"/>
        <w:rPr>
          <w:rFonts w:cs="Arial"/>
        </w:rPr>
      </w:pPr>
    </w:p>
    <w:p w14:paraId="66A02EF1" w14:textId="77777777" w:rsidR="00092431" w:rsidRPr="00092431" w:rsidRDefault="00092431" w:rsidP="00092431">
      <w:pPr>
        <w:widowControl w:val="0"/>
        <w:numPr>
          <w:ilvl w:val="0"/>
          <w:numId w:val="18"/>
        </w:numPr>
        <w:autoSpaceDE w:val="0"/>
        <w:autoSpaceDN w:val="0"/>
        <w:adjustRightInd w:val="0"/>
        <w:spacing w:after="0" w:line="240" w:lineRule="auto"/>
        <w:ind w:left="567" w:hanging="567"/>
        <w:jc w:val="both"/>
        <w:rPr>
          <w:rFonts w:cs="Arial"/>
          <w:lang w:val="es-ES"/>
        </w:rPr>
      </w:pPr>
      <w:r w:rsidRPr="00092431">
        <w:rPr>
          <w:rFonts w:cs="Arial"/>
          <w:lang w:val="es-ES" w:eastAsia="es-US"/>
        </w:rPr>
        <w:t>Se recomienda a la Conferencia de las Partes:</w:t>
      </w:r>
    </w:p>
    <w:p w14:paraId="2A35C598" w14:textId="77777777" w:rsidR="00092431" w:rsidRPr="00092431" w:rsidRDefault="00092431" w:rsidP="00092431">
      <w:pPr>
        <w:pStyle w:val="Secondnumbering"/>
        <w:numPr>
          <w:ilvl w:val="0"/>
          <w:numId w:val="0"/>
        </w:numPr>
        <w:rPr>
          <w:lang w:val="es-ES"/>
        </w:rPr>
      </w:pPr>
    </w:p>
    <w:p w14:paraId="6BEA1D3A" w14:textId="77777777" w:rsidR="00092431" w:rsidRPr="00092431" w:rsidRDefault="00092431" w:rsidP="00092431">
      <w:pPr>
        <w:pStyle w:val="Secondnumbering"/>
        <w:ind w:left="993" w:hanging="426"/>
        <w:jc w:val="both"/>
        <w:rPr>
          <w:lang w:val="es-ES"/>
        </w:rPr>
      </w:pPr>
      <w:r w:rsidRPr="00092431">
        <w:rPr>
          <w:rFonts w:cs="Arial"/>
          <w:lang w:val="es-ES"/>
        </w:rPr>
        <w:t xml:space="preserve">adoptar la </w:t>
      </w:r>
      <w:r w:rsidRPr="00092431">
        <w:rPr>
          <w:rFonts w:cs="Arial"/>
          <w:i/>
          <w:iCs/>
          <w:lang w:val="es-ES"/>
        </w:rPr>
        <w:t>estructura de gobernanza para respaldar la implementación del SSAP Angelshark Med</w:t>
      </w:r>
      <w:r w:rsidRPr="00092431">
        <w:rPr>
          <w:rFonts w:cs="Arial"/>
          <w:lang w:val="es-ES"/>
        </w:rPr>
        <w:t xml:space="preserve"> que se muestra en el Anexo 1 del presente documento;</w:t>
      </w:r>
    </w:p>
    <w:p w14:paraId="0F701F14" w14:textId="77777777" w:rsidR="00092431" w:rsidRPr="00092431" w:rsidRDefault="00092431" w:rsidP="00092431">
      <w:pPr>
        <w:pStyle w:val="Secondnumbering"/>
        <w:numPr>
          <w:ilvl w:val="0"/>
          <w:numId w:val="0"/>
        </w:numPr>
        <w:ind w:left="993" w:hanging="426"/>
        <w:jc w:val="both"/>
        <w:rPr>
          <w:lang w:val="es-ES"/>
        </w:rPr>
      </w:pPr>
    </w:p>
    <w:p w14:paraId="5B64F00C" w14:textId="77777777" w:rsidR="00092431" w:rsidRPr="00092431" w:rsidRDefault="00092431" w:rsidP="00092431">
      <w:pPr>
        <w:pStyle w:val="Secondnumbering"/>
        <w:ind w:left="993" w:hanging="426"/>
        <w:jc w:val="both"/>
        <w:rPr>
          <w:lang w:val="es-ES"/>
        </w:rPr>
      </w:pPr>
      <w:r w:rsidRPr="00092431">
        <w:rPr>
          <w:rFonts w:cs="Arial"/>
          <w:lang w:val="es-ES"/>
        </w:rPr>
        <w:t xml:space="preserve">tomar nota del resumen y las recomendaciones del Informe del </w:t>
      </w:r>
      <w:r w:rsidRPr="00092431">
        <w:rPr>
          <w:rFonts w:cs="Arial"/>
          <w:i/>
          <w:iCs/>
          <w:lang w:val="es-ES"/>
        </w:rPr>
        <w:t>análisis</w:t>
      </w:r>
      <w:r w:rsidRPr="00092431">
        <w:rPr>
          <w:rFonts w:cs="Arial"/>
          <w:i/>
          <w:lang w:val="es-ES"/>
        </w:rPr>
        <w:t xml:space="preserve"> de la implementación del SSAP Angelshark Med</w:t>
      </w:r>
      <w:r w:rsidRPr="00092431">
        <w:rPr>
          <w:rFonts w:cs="Arial"/>
          <w:lang w:val="es-ES"/>
        </w:rPr>
        <w:t xml:space="preserve"> que se muestra en el Anexo 2 del presente documento;</w:t>
      </w:r>
    </w:p>
    <w:p w14:paraId="4A59D586" w14:textId="77777777" w:rsidR="00092431" w:rsidRPr="00092431" w:rsidRDefault="00092431" w:rsidP="00092431">
      <w:pPr>
        <w:pStyle w:val="Secondnumbering"/>
        <w:numPr>
          <w:ilvl w:val="0"/>
          <w:numId w:val="0"/>
        </w:numPr>
        <w:ind w:left="993" w:hanging="426"/>
        <w:jc w:val="both"/>
        <w:rPr>
          <w:lang w:val="es-ES"/>
        </w:rPr>
      </w:pPr>
    </w:p>
    <w:p w14:paraId="7361555C" w14:textId="77777777" w:rsidR="00092431" w:rsidRPr="00092431" w:rsidRDefault="00092431" w:rsidP="00092431">
      <w:pPr>
        <w:pStyle w:val="Secondnumbering"/>
        <w:ind w:left="993" w:hanging="426"/>
        <w:jc w:val="both"/>
        <w:rPr>
          <w:lang w:val="es-ES"/>
        </w:rPr>
      </w:pPr>
      <w:r w:rsidRPr="00092431">
        <w:rPr>
          <w:lang w:val="es-ES"/>
        </w:rPr>
        <w:t xml:space="preserve">tomar nota del resumen y las recomendaciones de la </w:t>
      </w:r>
      <w:r w:rsidRPr="00092431">
        <w:rPr>
          <w:i/>
          <w:iCs/>
          <w:lang w:val="es-ES"/>
        </w:rPr>
        <w:t xml:space="preserve">Implementación de la inclusión en el Apéndice I de la CMS para el tiburón oceánico </w:t>
      </w:r>
      <w:r w:rsidRPr="00092431">
        <w:rPr>
          <w:lang w:val="es-ES"/>
        </w:rPr>
        <w:t>que se muestra en el Anexo 3 del presente documento;</w:t>
      </w:r>
    </w:p>
    <w:p w14:paraId="7814A8E6" w14:textId="77777777" w:rsidR="00092431" w:rsidRPr="00092431" w:rsidRDefault="00092431" w:rsidP="00092431">
      <w:pPr>
        <w:pStyle w:val="Secondnumbering"/>
        <w:numPr>
          <w:ilvl w:val="0"/>
          <w:numId w:val="0"/>
        </w:numPr>
        <w:ind w:left="993" w:hanging="426"/>
        <w:jc w:val="both"/>
        <w:rPr>
          <w:lang w:val="es-ES"/>
        </w:rPr>
      </w:pPr>
    </w:p>
    <w:p w14:paraId="4BA070C5" w14:textId="77777777" w:rsidR="00092431" w:rsidRPr="00092431" w:rsidRDefault="00092431" w:rsidP="00092431">
      <w:pPr>
        <w:pStyle w:val="Secondnumbering"/>
        <w:ind w:left="993" w:hanging="426"/>
        <w:jc w:val="both"/>
        <w:rPr>
          <w:lang w:val="es-ES"/>
        </w:rPr>
      </w:pPr>
      <w:r w:rsidRPr="00092431">
        <w:rPr>
          <w:rFonts w:cs="Arial"/>
          <w:lang w:val="es-ES"/>
        </w:rPr>
        <w:t>adoptar los proyectos de Decisión que se muestran en el Anexo 4 del presente documento; y</w:t>
      </w:r>
    </w:p>
    <w:p w14:paraId="65132116" w14:textId="77777777" w:rsidR="00092431" w:rsidRPr="00092431" w:rsidRDefault="00092431" w:rsidP="00092431">
      <w:pPr>
        <w:spacing w:after="0" w:line="240" w:lineRule="auto"/>
        <w:ind w:left="993" w:hanging="426"/>
        <w:jc w:val="both"/>
        <w:rPr>
          <w:rFonts w:cs="Arial"/>
          <w:lang w:val="es-ES"/>
        </w:rPr>
      </w:pPr>
      <w:r w:rsidRPr="00092431" w:rsidDel="00D537E4">
        <w:rPr>
          <w:lang w:val="es-ES"/>
        </w:rPr>
        <w:t xml:space="preserve"> </w:t>
      </w:r>
    </w:p>
    <w:p w14:paraId="70C931CF" w14:textId="4B4EA295" w:rsidR="00B351CD" w:rsidRDefault="00092431" w:rsidP="00B351CD">
      <w:pPr>
        <w:pStyle w:val="Secondnumbering"/>
        <w:ind w:left="993" w:hanging="426"/>
        <w:jc w:val="both"/>
      </w:pPr>
      <w:proofErr w:type="spellStart"/>
      <w:r w:rsidRPr="00092431">
        <w:rPr>
          <w:rFonts w:cs="Arial"/>
        </w:rPr>
        <w:t>derogar</w:t>
      </w:r>
      <w:proofErr w:type="spellEnd"/>
      <w:r w:rsidRPr="00092431">
        <w:rPr>
          <w:rFonts w:cs="Arial"/>
        </w:rPr>
        <w:t xml:space="preserve"> las </w:t>
      </w:r>
      <w:proofErr w:type="spellStart"/>
      <w:r w:rsidRPr="00092431">
        <w:rPr>
          <w:rFonts w:cs="Arial"/>
        </w:rPr>
        <w:t>Decisiones</w:t>
      </w:r>
      <w:proofErr w:type="spellEnd"/>
      <w:r w:rsidRPr="00092431">
        <w:rPr>
          <w:rFonts w:cs="Arial"/>
        </w:rPr>
        <w:t xml:space="preserve"> 14.101</w:t>
      </w:r>
      <w:r w:rsidRPr="00092431">
        <w:rPr>
          <w:rFonts w:cs="Arial"/>
          <w:iCs/>
        </w:rPr>
        <w:t>–</w:t>
      </w:r>
      <w:r w:rsidRPr="00092431">
        <w:rPr>
          <w:rFonts w:cs="Arial"/>
        </w:rPr>
        <w:t>14.105, 14.114</w:t>
      </w:r>
      <w:r w:rsidRPr="00092431">
        <w:rPr>
          <w:rFonts w:cs="Arial"/>
          <w:iCs/>
        </w:rPr>
        <w:t>–</w:t>
      </w:r>
      <w:r w:rsidRPr="00092431">
        <w:rPr>
          <w:rFonts w:cs="Arial"/>
        </w:rPr>
        <w:t>14.116 y 14.235</w:t>
      </w:r>
      <w:r w:rsidRPr="00092431">
        <w:rPr>
          <w:rFonts w:cs="Arial"/>
          <w:iCs/>
        </w:rPr>
        <w:t>–</w:t>
      </w:r>
      <w:r w:rsidRPr="00092431">
        <w:rPr>
          <w:rFonts w:cs="Arial"/>
        </w:rPr>
        <w:t>14.236</w:t>
      </w:r>
      <w:r w:rsidR="00B351CD" w:rsidRPr="00092431">
        <w:rPr>
          <w:rFonts w:cs="Arial"/>
        </w:rPr>
        <w:t>.</w:t>
      </w:r>
    </w:p>
    <w:p w14:paraId="7188D7CB" w14:textId="77777777" w:rsidR="00B351CD" w:rsidRDefault="00B351CD" w:rsidP="00B351CD">
      <w:pPr>
        <w:pStyle w:val="Secondnumbering"/>
        <w:numPr>
          <w:ilvl w:val="0"/>
          <w:numId w:val="0"/>
        </w:numPr>
        <w:ind w:left="360" w:hanging="360"/>
        <w:jc w:val="both"/>
        <w:sectPr w:rsidR="00B351CD" w:rsidSect="00323406">
          <w:headerReference w:type="even" r:id="rId13"/>
          <w:headerReference w:type="default" r:id="rId14"/>
          <w:footerReference w:type="even" r:id="rId15"/>
          <w:footerReference w:type="default" r:id="rId16"/>
          <w:headerReference w:type="first" r:id="rId17"/>
          <w:footerReference w:type="first" r:id="rId18"/>
          <w:pgSz w:w="11906" w:h="16838" w:code="9"/>
          <w:pgMar w:top="1440" w:right="1440" w:bottom="1440" w:left="1440" w:header="720" w:footer="720" w:gutter="0"/>
          <w:cols w:space="720"/>
          <w:titlePg/>
          <w:docGrid w:linePitch="360"/>
        </w:sectPr>
      </w:pPr>
    </w:p>
    <w:p w14:paraId="6378EA6D" w14:textId="77777777" w:rsidR="00E54368" w:rsidRPr="00932A4C" w:rsidRDefault="00E54368" w:rsidP="00932A4C">
      <w:pPr>
        <w:widowControl w:val="0"/>
        <w:autoSpaceDE w:val="0"/>
        <w:autoSpaceDN w:val="0"/>
        <w:adjustRightInd w:val="0"/>
        <w:spacing w:after="0" w:line="240" w:lineRule="auto"/>
        <w:jc w:val="right"/>
        <w:rPr>
          <w:rFonts w:cs="Arial"/>
          <w:b/>
          <w:bCs/>
          <w:lang w:val="es-ES"/>
        </w:rPr>
      </w:pPr>
      <w:r w:rsidRPr="00932A4C">
        <w:rPr>
          <w:rFonts w:cs="Arial"/>
          <w:b/>
          <w:lang w:val="es-ES"/>
        </w:rPr>
        <w:lastRenderedPageBreak/>
        <w:t>ANEXO 1</w:t>
      </w:r>
    </w:p>
    <w:p w14:paraId="30C64F09" w14:textId="77777777" w:rsidR="00E54368" w:rsidRDefault="00E54368" w:rsidP="00932A4C">
      <w:pPr>
        <w:widowControl w:val="0"/>
        <w:autoSpaceDE w:val="0"/>
        <w:autoSpaceDN w:val="0"/>
        <w:adjustRightInd w:val="0"/>
        <w:spacing w:after="0" w:line="240" w:lineRule="auto"/>
        <w:jc w:val="right"/>
        <w:rPr>
          <w:rFonts w:cs="Arial"/>
          <w:b/>
          <w:bCs/>
          <w:lang w:val="es-ES"/>
        </w:rPr>
      </w:pPr>
    </w:p>
    <w:p w14:paraId="149680FC" w14:textId="77777777" w:rsidR="00932A4C" w:rsidRPr="00932A4C" w:rsidRDefault="00932A4C" w:rsidP="00932A4C">
      <w:pPr>
        <w:widowControl w:val="0"/>
        <w:autoSpaceDE w:val="0"/>
        <w:autoSpaceDN w:val="0"/>
        <w:adjustRightInd w:val="0"/>
        <w:spacing w:after="0" w:line="240" w:lineRule="auto"/>
        <w:jc w:val="right"/>
        <w:rPr>
          <w:rFonts w:cs="Arial"/>
          <w:b/>
          <w:bCs/>
          <w:lang w:val="es-ES"/>
        </w:rPr>
      </w:pPr>
    </w:p>
    <w:p w14:paraId="42D2D447" w14:textId="77777777" w:rsidR="00E54368" w:rsidRPr="00932A4C" w:rsidRDefault="00E54368" w:rsidP="00932A4C">
      <w:pPr>
        <w:widowControl w:val="0"/>
        <w:autoSpaceDE w:val="0"/>
        <w:autoSpaceDN w:val="0"/>
        <w:adjustRightInd w:val="0"/>
        <w:spacing w:after="0" w:line="240" w:lineRule="auto"/>
        <w:jc w:val="center"/>
        <w:rPr>
          <w:rFonts w:cs="Arial"/>
          <w:b/>
          <w:bCs/>
          <w:lang w:val="es-ES"/>
        </w:rPr>
      </w:pPr>
      <w:r w:rsidRPr="00932A4C">
        <w:rPr>
          <w:rFonts w:cs="Arial"/>
          <w:b/>
          <w:bCs/>
          <w:lang w:val="es-ES"/>
        </w:rPr>
        <w:t>ESTRUCTURA DE GOBERNANZA PARA RESPALDAR LA IMPLEMENTACIÓN DEL PLAN DE ACCIÓN PARA ESPECIES ÚNICAS PARA EL ANGELOTE EN EL MAR MEDITERRÁNEO</w:t>
      </w:r>
    </w:p>
    <w:p w14:paraId="2D2670A0" w14:textId="77777777" w:rsidR="00E54368" w:rsidRPr="00932A4C" w:rsidRDefault="00E54368" w:rsidP="00932A4C">
      <w:pPr>
        <w:widowControl w:val="0"/>
        <w:autoSpaceDE w:val="0"/>
        <w:autoSpaceDN w:val="0"/>
        <w:adjustRightInd w:val="0"/>
        <w:spacing w:after="0" w:line="240" w:lineRule="auto"/>
        <w:jc w:val="center"/>
        <w:rPr>
          <w:rFonts w:cs="Arial"/>
          <w:b/>
          <w:bCs/>
          <w:lang w:val="es-ES"/>
        </w:rPr>
      </w:pPr>
    </w:p>
    <w:p w14:paraId="36BB72E2" w14:textId="77777777" w:rsidR="00E54368" w:rsidRPr="00932A4C" w:rsidRDefault="00E54368" w:rsidP="00932A4C">
      <w:pPr>
        <w:spacing w:after="0" w:line="240" w:lineRule="auto"/>
        <w:jc w:val="center"/>
        <w:rPr>
          <w:rStyle w:val="eop"/>
          <w:rFonts w:eastAsia="Arial" w:cs="Arial"/>
          <w:b/>
          <w:bCs/>
          <w:shd w:val="clear" w:color="auto" w:fill="FFFFFF"/>
          <w:lang w:val="es-ES"/>
        </w:rPr>
      </w:pPr>
      <w:r w:rsidRPr="00932A4C">
        <w:rPr>
          <w:rStyle w:val="eop"/>
          <w:rFonts w:eastAsia="Arial" w:cs="Arial"/>
          <w:b/>
          <w:bCs/>
          <w:shd w:val="clear" w:color="auto" w:fill="FFFFFF"/>
          <w:lang w:val="es-ES"/>
        </w:rPr>
        <w:t>Avalado por los Estados del área de distribución en su 1.ª reunión el 29 y 30 de abril de 2025</w:t>
      </w:r>
    </w:p>
    <w:p w14:paraId="503309E3" w14:textId="77777777" w:rsidR="00E54368" w:rsidRDefault="00E54368" w:rsidP="00932A4C">
      <w:pPr>
        <w:spacing w:after="0" w:line="240" w:lineRule="auto"/>
        <w:jc w:val="center"/>
        <w:rPr>
          <w:rStyle w:val="normaltextrun"/>
          <w:rFonts w:eastAsiaTheme="majorEastAsia"/>
          <w:b/>
          <w:bCs/>
          <w:lang w:val="es-ES"/>
        </w:rPr>
      </w:pPr>
    </w:p>
    <w:p w14:paraId="40A073E3" w14:textId="77777777" w:rsidR="00932A4C" w:rsidRPr="00932A4C" w:rsidRDefault="00932A4C" w:rsidP="00932A4C">
      <w:pPr>
        <w:spacing w:after="0" w:line="240" w:lineRule="auto"/>
        <w:jc w:val="center"/>
        <w:rPr>
          <w:rStyle w:val="normaltextrun"/>
          <w:rFonts w:eastAsiaTheme="majorEastAsia"/>
          <w:b/>
          <w:bCs/>
          <w:lang w:val="es-ES"/>
        </w:rPr>
      </w:pPr>
    </w:p>
    <w:p w14:paraId="510F35BC" w14:textId="77777777" w:rsidR="00E54368" w:rsidRDefault="00E54368" w:rsidP="00932A4C">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rPr>
      </w:pPr>
      <w:proofErr w:type="spellStart"/>
      <w:r w:rsidRPr="00F16DCF">
        <w:rPr>
          <w:rStyle w:val="normaltextrun"/>
          <w:rFonts w:ascii="Arial" w:eastAsiaTheme="majorEastAsia" w:hAnsi="Arial" w:cs="Arial"/>
          <w:color w:val="000000"/>
          <w:sz w:val="22"/>
          <w:szCs w:val="22"/>
          <w:u w:val="single"/>
        </w:rPr>
        <w:t>Introducción</w:t>
      </w:r>
      <w:proofErr w:type="spellEnd"/>
    </w:p>
    <w:p w14:paraId="6F19FCD6" w14:textId="77777777" w:rsidR="00932A4C" w:rsidRPr="00F16DCF" w:rsidRDefault="00932A4C" w:rsidP="00932A4C">
      <w:pPr>
        <w:pStyle w:val="paragraph"/>
        <w:spacing w:before="0" w:beforeAutospacing="0" w:after="0" w:afterAutospacing="0"/>
        <w:jc w:val="both"/>
        <w:textAlignment w:val="baseline"/>
        <w:rPr>
          <w:rFonts w:ascii="Arial" w:hAnsi="Arial" w:cs="Arial"/>
          <w:sz w:val="22"/>
          <w:szCs w:val="22"/>
          <w:u w:val="single"/>
        </w:rPr>
      </w:pPr>
    </w:p>
    <w:p w14:paraId="4F8D5931"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sz w:val="22"/>
          <w:szCs w:val="22"/>
          <w:lang w:val="es-ES"/>
        </w:rPr>
      </w:pPr>
      <w:r w:rsidRPr="00932A4C">
        <w:rPr>
          <w:rStyle w:val="eop"/>
          <w:rFonts w:ascii="Arial" w:eastAsiaTheme="majorEastAsia" w:hAnsi="Arial" w:cs="Arial"/>
          <w:sz w:val="22"/>
          <w:szCs w:val="22"/>
          <w:lang w:val="es-ES"/>
        </w:rPr>
        <w:t>El proyecto de estructura de gobernanza que se resume aquí está diseñado para apoyar la implementación efectiva del Plan de Acción de Especies Únicas (SSAP) para el Angelote (</w:t>
      </w:r>
      <w:r w:rsidRPr="00932A4C">
        <w:rPr>
          <w:rStyle w:val="eop"/>
          <w:rFonts w:ascii="Arial" w:eastAsiaTheme="majorEastAsia" w:hAnsi="Arial" w:cs="Arial"/>
          <w:i/>
          <w:iCs/>
          <w:sz w:val="22"/>
          <w:szCs w:val="22"/>
          <w:lang w:val="es-ES"/>
        </w:rPr>
        <w:t>Squatina squatina</w:t>
      </w:r>
      <w:r w:rsidRPr="00932A4C">
        <w:rPr>
          <w:rStyle w:val="eop"/>
          <w:rFonts w:ascii="Arial" w:eastAsiaTheme="majorEastAsia" w:hAnsi="Arial" w:cs="Arial"/>
          <w:sz w:val="22"/>
          <w:szCs w:val="22"/>
          <w:lang w:val="es-ES"/>
        </w:rPr>
        <w:t>) en el Mediterráneo. Su objetivo principal es establecer un marco que ayude a los Estados del área de distribución a identificar prioridades y oportunidades clave para la conservación del angelote en sus respectivos territorios. El objetivo de esta estructura es fomentar la colaboración a través de un Grupo de Trabajo (GT) internacional, fortaleciendo la coordinación y supervisando el progreso de la implementación del SSAP en todos los Estados del área de distribución.</w:t>
      </w:r>
    </w:p>
    <w:p w14:paraId="7CA39C37"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sz w:val="22"/>
          <w:szCs w:val="22"/>
          <w:lang w:val="es-ES"/>
        </w:rPr>
      </w:pPr>
    </w:p>
    <w:p w14:paraId="2BACEE01"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normaltextrun"/>
          <w:rFonts w:ascii="Arial" w:eastAsiaTheme="majorEastAsia" w:hAnsi="Arial" w:cs="Arial"/>
          <w:sz w:val="22"/>
          <w:szCs w:val="22"/>
          <w:lang w:val="es-ES"/>
        </w:rPr>
      </w:pPr>
      <w:r w:rsidRPr="00932A4C">
        <w:rPr>
          <w:rStyle w:val="eop"/>
          <w:rFonts w:ascii="Arial" w:eastAsiaTheme="majorEastAsia" w:hAnsi="Arial" w:cs="Arial"/>
          <w:sz w:val="22"/>
          <w:szCs w:val="22"/>
          <w:lang w:val="es-ES"/>
        </w:rPr>
        <w:t>Esta estructura de gobernanza garantizará que los esfuerzos estén alineados y que los desafíos que afrontan los diferentes Estados del área de distribución se aborden de manera cohesionada y coordinada. El marco proporciona funciones, responsabilidades y mecanismos claros para una revisión y seguimiento continuados del progreso.</w:t>
      </w:r>
    </w:p>
    <w:p w14:paraId="2433784D" w14:textId="77777777" w:rsidR="00E54368" w:rsidRPr="00932A4C" w:rsidRDefault="00E54368" w:rsidP="00932A4C">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es-ES"/>
        </w:rPr>
      </w:pPr>
    </w:p>
    <w:p w14:paraId="659AF6F0" w14:textId="77777777" w:rsidR="00E54368" w:rsidRPr="00F16DCF" w:rsidRDefault="00E54368" w:rsidP="00932A4C">
      <w:pPr>
        <w:pStyle w:val="paragraph"/>
        <w:spacing w:before="0" w:beforeAutospacing="0" w:after="0" w:afterAutospacing="0"/>
        <w:jc w:val="both"/>
        <w:textAlignment w:val="baseline"/>
        <w:rPr>
          <w:rStyle w:val="normaltextrun"/>
          <w:rFonts w:ascii="Arial" w:eastAsiaTheme="majorEastAsia" w:hAnsi="Arial" w:cs="Arial"/>
          <w:sz w:val="22"/>
          <w:szCs w:val="22"/>
          <w:u w:val="single"/>
        </w:rPr>
      </w:pPr>
      <w:r w:rsidRPr="00F16DCF">
        <w:rPr>
          <w:rStyle w:val="normaltextrun"/>
          <w:rFonts w:ascii="Arial" w:eastAsiaTheme="majorEastAsia" w:hAnsi="Arial" w:cs="Arial"/>
          <w:color w:val="000000"/>
          <w:sz w:val="22"/>
          <w:szCs w:val="22"/>
          <w:u w:val="single"/>
        </w:rPr>
        <w:t xml:space="preserve">Grupo de </w:t>
      </w:r>
      <w:proofErr w:type="spellStart"/>
      <w:r w:rsidRPr="00F16DCF">
        <w:rPr>
          <w:rStyle w:val="normaltextrun"/>
          <w:rFonts w:ascii="Arial" w:eastAsiaTheme="majorEastAsia" w:hAnsi="Arial" w:cs="Arial"/>
          <w:color w:val="000000"/>
          <w:sz w:val="22"/>
          <w:szCs w:val="22"/>
          <w:u w:val="single"/>
        </w:rPr>
        <w:t>Trabajo</w:t>
      </w:r>
      <w:proofErr w:type="spellEnd"/>
      <w:r w:rsidRPr="00F16DCF">
        <w:rPr>
          <w:rStyle w:val="normaltextrun"/>
          <w:rFonts w:ascii="Arial" w:eastAsiaTheme="majorEastAsia" w:hAnsi="Arial" w:cs="Arial"/>
          <w:color w:val="000000"/>
          <w:sz w:val="22"/>
          <w:szCs w:val="22"/>
          <w:u w:val="single"/>
        </w:rPr>
        <w:t xml:space="preserve"> de</w:t>
      </w:r>
      <w:r w:rsidRPr="00F16DCF">
        <w:rPr>
          <w:rFonts w:ascii="Arial" w:eastAsiaTheme="majorEastAsia" w:hAnsi="Arial" w:cs="Arial"/>
          <w:sz w:val="22"/>
          <w:szCs w:val="22"/>
          <w:u w:val="single"/>
        </w:rPr>
        <w:t xml:space="preserve"> </w:t>
      </w:r>
      <w:proofErr w:type="spellStart"/>
      <w:r w:rsidRPr="00F16DCF">
        <w:rPr>
          <w:rStyle w:val="normaltextrun"/>
          <w:rFonts w:ascii="Arial" w:eastAsiaTheme="majorEastAsia" w:hAnsi="Arial" w:cs="Arial"/>
          <w:color w:val="000000"/>
          <w:sz w:val="22"/>
          <w:szCs w:val="22"/>
          <w:u w:val="single"/>
        </w:rPr>
        <w:t>coordinación</w:t>
      </w:r>
      <w:proofErr w:type="spellEnd"/>
    </w:p>
    <w:p w14:paraId="050054A5" w14:textId="77777777" w:rsidR="00E54368" w:rsidRPr="00F16DCF" w:rsidRDefault="00E54368" w:rsidP="00932A4C">
      <w:pPr>
        <w:pStyle w:val="paragraph"/>
        <w:spacing w:before="0" w:beforeAutospacing="0" w:after="0" w:afterAutospacing="0"/>
        <w:jc w:val="both"/>
        <w:textAlignment w:val="baseline"/>
        <w:rPr>
          <w:rFonts w:ascii="Arial" w:hAnsi="Arial" w:cs="Arial"/>
          <w:sz w:val="22"/>
          <w:szCs w:val="22"/>
          <w:u w:val="single"/>
        </w:rPr>
      </w:pPr>
    </w:p>
    <w:p w14:paraId="78BBF04A"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lang w:val="es-ES"/>
        </w:rPr>
      </w:pPr>
      <w:r w:rsidRPr="00932A4C">
        <w:rPr>
          <w:rStyle w:val="eop"/>
          <w:rFonts w:ascii="Arial" w:eastAsiaTheme="majorEastAsia" w:hAnsi="Arial" w:cs="Arial"/>
          <w:color w:val="000000" w:themeColor="text1"/>
          <w:sz w:val="22"/>
          <w:szCs w:val="22"/>
          <w:lang w:val="es-ES"/>
        </w:rPr>
        <w:t xml:space="preserve">Como se requiere en el marco de la </w:t>
      </w:r>
      <w:r w:rsidRPr="00932A4C">
        <w:rPr>
          <w:rStyle w:val="eop"/>
          <w:rFonts w:ascii="Arial" w:eastAsiaTheme="majorEastAsia" w:hAnsi="Arial" w:cs="Arial"/>
          <w:sz w:val="22"/>
          <w:szCs w:val="22"/>
          <w:lang w:val="es-ES"/>
        </w:rPr>
        <w:t xml:space="preserve">Acción 4.2 del SSAP, se constituyó un Grupo de Trabajo internacional para el Mediterráneo a raíz de una llamada de la Secretaría (Notificación de la CMS 2024/008: Implementación del Plan de Acción de Especies Únicas para el Angelote en la región del Mar Mediterráneo (SSAP Angelshark Med), de fecha 15 de mayo de 2024). El GT está compuesto por un representante de cada Estado del área de distribución, que actuará como punto focal del gobierno nacional, junto con un experto nacional de cada Estado del área de distribución. El GT también lo integran expertos de la Red de conservación del angelote (ASCN, por sus siglas en inglés) y puede considerar invitar a partes interesadas internacionales, bien como miembros de pleno derecho o bien como observadores, para contribuir a los debates y los esfuerzos de implementación. En </w:t>
      </w:r>
      <w:r w:rsidRPr="00932A4C">
        <w:rPr>
          <w:rFonts w:ascii="Arial" w:hAnsi="Arial" w:cs="Arial"/>
          <w:lang w:val="es-ES"/>
        </w:rPr>
        <w:t>UNEP/CMS/COP15/Inf.25.6.3b.</w:t>
      </w:r>
      <w:r w:rsidRPr="00932A4C">
        <w:rPr>
          <w:rStyle w:val="eop"/>
          <w:rFonts w:ascii="Arial" w:eastAsiaTheme="majorEastAsia" w:hAnsi="Arial" w:cs="Arial"/>
          <w:color w:val="000000" w:themeColor="text1"/>
          <w:sz w:val="22"/>
          <w:szCs w:val="22"/>
          <w:lang w:val="es-ES"/>
        </w:rPr>
        <w:t xml:space="preserve"> se presenta un listado de los miembros del GT.</w:t>
      </w:r>
    </w:p>
    <w:p w14:paraId="5CFE497B"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sz w:val="22"/>
          <w:szCs w:val="22"/>
          <w:lang w:val="es-ES"/>
        </w:rPr>
      </w:pPr>
    </w:p>
    <w:p w14:paraId="2255E49A"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sz w:val="22"/>
          <w:szCs w:val="22"/>
          <w:lang w:val="es-ES"/>
        </w:rPr>
      </w:pPr>
      <w:r w:rsidRPr="00932A4C">
        <w:rPr>
          <w:rStyle w:val="eop"/>
          <w:rFonts w:ascii="Arial" w:hAnsi="Arial"/>
          <w:sz w:val="22"/>
          <w:szCs w:val="22"/>
          <w:lang w:val="es-ES"/>
        </w:rPr>
        <w:t>Para coordinar la labor del GT, se elegirá un presidente y un copresidente voluntarios. Estas personas se responsabilizarán de supervisar la coordinación y el avance de las actividades del GT, asegurándose de que el GT funciona eficazmente y que sus esfuerzos concuerdan con los objetivos del SSAP.</w:t>
      </w:r>
    </w:p>
    <w:p w14:paraId="542FB785"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sz w:val="22"/>
          <w:szCs w:val="22"/>
          <w:lang w:val="es-ES"/>
        </w:rPr>
      </w:pPr>
    </w:p>
    <w:p w14:paraId="45A03F69"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hAnsi="Arial"/>
          <w:sz w:val="22"/>
          <w:szCs w:val="22"/>
          <w:lang w:val="es-ES"/>
        </w:rPr>
      </w:pPr>
      <w:r w:rsidRPr="00932A4C">
        <w:rPr>
          <w:rStyle w:val="eop"/>
          <w:rFonts w:ascii="Arial" w:hAnsi="Arial"/>
          <w:sz w:val="22"/>
          <w:szCs w:val="22"/>
          <w:lang w:val="es-ES"/>
        </w:rPr>
        <w:t>La Secretaría de la CMS ofrecerá soporte administrativo y logístico al GT, pero no asumirá una función de liderazgo en la coordinación de la implementación del SSAP.</w:t>
      </w:r>
    </w:p>
    <w:p w14:paraId="2FAD6DAC" w14:textId="77777777" w:rsidR="00E54368" w:rsidRPr="00932A4C" w:rsidRDefault="00E54368" w:rsidP="00932A4C">
      <w:pPr>
        <w:pStyle w:val="paragraph"/>
        <w:spacing w:before="0" w:beforeAutospacing="0" w:after="0" w:afterAutospacing="0"/>
        <w:ind w:left="567"/>
        <w:jc w:val="both"/>
        <w:textAlignment w:val="baseline"/>
        <w:rPr>
          <w:rStyle w:val="eop"/>
          <w:rFonts w:eastAsiaTheme="majorEastAsia"/>
          <w:sz w:val="22"/>
          <w:szCs w:val="22"/>
          <w:lang w:val="es-ES"/>
        </w:rPr>
      </w:pPr>
    </w:p>
    <w:p w14:paraId="2B5520C0"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sz w:val="22"/>
          <w:szCs w:val="22"/>
          <w:lang w:val="es-ES"/>
        </w:rPr>
      </w:pPr>
      <w:r w:rsidRPr="00932A4C">
        <w:rPr>
          <w:rStyle w:val="eop"/>
          <w:rFonts w:ascii="Arial" w:hAnsi="Arial"/>
          <w:sz w:val="22"/>
          <w:szCs w:val="22"/>
          <w:lang w:val="es-ES"/>
        </w:rPr>
        <w:t xml:space="preserve">El presidente del GT contará con el apoyo de un coordinador designado, que será responsable de la coordinación y la gestión diaria de las actividades del GT. La función principal del presidente será supervisar el trabajo del coordinador. El presidente proporcionará orientación estratégica y garantizará que la comunicación entre los miembros del GT esté coordinada con efectividad, mientras que el coordinador se </w:t>
      </w:r>
      <w:r w:rsidRPr="00932A4C">
        <w:rPr>
          <w:rStyle w:val="eop"/>
          <w:rFonts w:ascii="Arial" w:hAnsi="Arial"/>
          <w:sz w:val="22"/>
          <w:szCs w:val="22"/>
          <w:lang w:val="es-ES"/>
        </w:rPr>
        <w:lastRenderedPageBreak/>
        <w:t>ocupará de los aspectos operativos, como la organización de reuniones y la revisión de los informes anuales presentados por los Estados del área de distribución.</w:t>
      </w:r>
    </w:p>
    <w:p w14:paraId="7BD6213D"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sz w:val="22"/>
          <w:szCs w:val="22"/>
          <w:lang w:val="es-ES"/>
        </w:rPr>
      </w:pPr>
    </w:p>
    <w:p w14:paraId="60C629E7"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sz w:val="22"/>
          <w:szCs w:val="22"/>
          <w:lang w:val="es-ES"/>
        </w:rPr>
      </w:pPr>
      <w:r w:rsidRPr="00932A4C">
        <w:rPr>
          <w:rStyle w:val="eop"/>
          <w:rFonts w:ascii="Arial" w:eastAsiaTheme="majorEastAsia" w:hAnsi="Arial" w:cs="Arial"/>
          <w:sz w:val="22"/>
          <w:szCs w:val="22"/>
          <w:lang w:val="es-ES"/>
        </w:rPr>
        <w:t>Cada tres años, el presidente y el copresidente supervisarán también la revisión del SSAP, sintetizarán los comentarios sobre los desafíos que afrontan los Estados del área de distribución y recopilarán recomendaciones para la Conferencia de las Partes (COP) para abordar estos desafíos con eficacia.</w:t>
      </w:r>
    </w:p>
    <w:p w14:paraId="2D426FCA"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sz w:val="22"/>
          <w:szCs w:val="22"/>
          <w:lang w:val="es-ES"/>
        </w:rPr>
      </w:pPr>
    </w:p>
    <w:p w14:paraId="68C76F4C" w14:textId="77777777" w:rsidR="00E54368" w:rsidRPr="00F16DCF"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roofErr w:type="spellStart"/>
      <w:r w:rsidRPr="00F16DCF">
        <w:rPr>
          <w:rStyle w:val="eop"/>
          <w:rFonts w:ascii="Arial" w:eastAsiaTheme="majorEastAsia" w:hAnsi="Arial" w:cs="Arial"/>
          <w:color w:val="000000"/>
          <w:sz w:val="22"/>
          <w:szCs w:val="22"/>
          <w:u w:val="single"/>
        </w:rPr>
        <w:t>Implementación</w:t>
      </w:r>
      <w:proofErr w:type="spellEnd"/>
    </w:p>
    <w:p w14:paraId="4605AB6C" w14:textId="77777777" w:rsidR="00E54368" w:rsidRPr="00F16DCF"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
    <w:p w14:paraId="628E2EE4"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Tras su establecimiento, el GT deberá acordar un Programa de Trabajo (PdT) que cubra un trienio de una COP y centrado en priorizar acciones clave para la conservación del angelote. El proyecto de Programa de Trabajo para 2025 y 2026, que se presenta en el documento UNEP/CMS/Angelshark WG1/Doc.7.1, debería servir como punto de partida de este proceso. El PdT debe ser un documento vivo, de acceso público y actualizado anualmente por los miembros del GT a medida que se vaya avanzando. El PdT señalará acciones específicas, plazos y responsabilidades, y garantizará una rendición de cuentas clara y resultados mensurables.</w:t>
      </w:r>
    </w:p>
    <w:p w14:paraId="03A9C6CF"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es-ES"/>
        </w:rPr>
      </w:pPr>
    </w:p>
    <w:p w14:paraId="233CAED8"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Para facilitar una colaboración continuada, el GT tendrá acceso a una plataforma en línea que contendrá el SSAP, documentos de soporte importantes y actualizaciones regulares como los informes de progreso y las minutas de las reuniones. La Secretaría apoyará al GT proporcionando las herramientas técnicas necesarias para facilitar una colaboración eficiente y el intercambio de documentos.</w:t>
      </w:r>
    </w:p>
    <w:p w14:paraId="6A0C5E6C" w14:textId="77777777" w:rsidR="00E54368" w:rsidRPr="00932A4C" w:rsidRDefault="00E54368" w:rsidP="00932A4C">
      <w:pPr>
        <w:pStyle w:val="paragraph"/>
        <w:spacing w:before="0" w:beforeAutospacing="0" w:after="0" w:afterAutospacing="0"/>
        <w:jc w:val="both"/>
        <w:textAlignment w:val="baseline"/>
        <w:rPr>
          <w:rStyle w:val="normaltextrun"/>
          <w:rFonts w:ascii="Arial" w:eastAsiaTheme="majorEastAsia" w:hAnsi="Arial" w:cs="Arial"/>
          <w:b/>
          <w:bCs/>
          <w:color w:val="000000" w:themeColor="text1"/>
          <w:sz w:val="22"/>
          <w:szCs w:val="22"/>
          <w:lang w:val="es-ES"/>
        </w:rPr>
      </w:pPr>
    </w:p>
    <w:p w14:paraId="778F39C9" w14:textId="77777777" w:rsidR="00E54368" w:rsidRPr="00F16DCF" w:rsidRDefault="00E54368" w:rsidP="00932A4C">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u w:val="single"/>
        </w:rPr>
      </w:pPr>
      <w:proofErr w:type="spellStart"/>
      <w:r w:rsidRPr="00F16DCF">
        <w:rPr>
          <w:rStyle w:val="normaltextrun"/>
          <w:rFonts w:ascii="Arial" w:eastAsiaTheme="majorEastAsia" w:hAnsi="Arial" w:cs="Arial"/>
          <w:color w:val="000000" w:themeColor="text1"/>
          <w:sz w:val="22"/>
          <w:szCs w:val="22"/>
          <w:u w:val="single"/>
        </w:rPr>
        <w:t>Reuniones</w:t>
      </w:r>
      <w:proofErr w:type="spellEnd"/>
      <w:r w:rsidRPr="00F16DCF">
        <w:rPr>
          <w:rStyle w:val="normaltextrun"/>
          <w:rFonts w:ascii="Arial" w:eastAsiaTheme="majorEastAsia" w:hAnsi="Arial" w:cs="Arial"/>
          <w:color w:val="000000" w:themeColor="text1"/>
          <w:sz w:val="22"/>
          <w:szCs w:val="22"/>
          <w:u w:val="single"/>
        </w:rPr>
        <w:t xml:space="preserve"> del Grupo de </w:t>
      </w:r>
      <w:proofErr w:type="spellStart"/>
      <w:r w:rsidRPr="00F16DCF">
        <w:rPr>
          <w:rStyle w:val="normaltextrun"/>
          <w:rFonts w:ascii="Arial" w:eastAsiaTheme="majorEastAsia" w:hAnsi="Arial" w:cs="Arial"/>
          <w:color w:val="000000" w:themeColor="text1"/>
          <w:sz w:val="22"/>
          <w:szCs w:val="22"/>
          <w:u w:val="single"/>
        </w:rPr>
        <w:t>Trabajo</w:t>
      </w:r>
      <w:proofErr w:type="spellEnd"/>
    </w:p>
    <w:p w14:paraId="4CA8CB15" w14:textId="77777777" w:rsidR="00E54368" w:rsidRPr="00F16DCF"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themeColor="text1"/>
          <w:sz w:val="22"/>
          <w:szCs w:val="22"/>
        </w:rPr>
      </w:pPr>
    </w:p>
    <w:p w14:paraId="0283B03C"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El GT deberá celebrar una reunión anual para evaluar el progreso de la implementación de las acciones del SSAP en los Estados del área de distribución. Estas reuniones serán una oportunidad para compartir actualizaciones, comentar los desafíos y planificar los próximos pasos.</w:t>
      </w:r>
    </w:p>
    <w:p w14:paraId="110CABD7"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es-ES"/>
        </w:rPr>
      </w:pPr>
    </w:p>
    <w:p w14:paraId="2E2919DF"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En el período anterior a la Conferencia de las Partes, el GT deberá celebrar una reunión específica para revisar el progreso del GT y llevar a cabo una revisión en profundidad del SSAP. Esta revisión deberá informar las decisiones y prioridades para la siguiente COP.</w:t>
      </w:r>
    </w:p>
    <w:p w14:paraId="79D2446B"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es-ES"/>
        </w:rPr>
      </w:pPr>
    </w:p>
    <w:p w14:paraId="1297B6DC"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 xml:space="preserve">La Secretaría de la CMS ayudará a organizar estas reuniones si el presidente del GT se lo solicita. Normalmente, estas reuniones serán virtuales y se realizarán en inglés. </w:t>
      </w:r>
    </w:p>
    <w:p w14:paraId="614EBE4E" w14:textId="77777777" w:rsidR="00E54368" w:rsidRPr="00932A4C" w:rsidRDefault="00E54368" w:rsidP="00932A4C">
      <w:pPr>
        <w:pStyle w:val="paragraph"/>
        <w:spacing w:before="0" w:beforeAutospacing="0" w:after="0" w:afterAutospacing="0"/>
        <w:jc w:val="both"/>
        <w:textAlignment w:val="baseline"/>
        <w:rPr>
          <w:rFonts w:ascii="Arial" w:hAnsi="Arial" w:cs="Arial"/>
          <w:sz w:val="22"/>
          <w:szCs w:val="22"/>
          <w:lang w:val="es-ES"/>
        </w:rPr>
      </w:pPr>
    </w:p>
    <w:p w14:paraId="24E7B2DE" w14:textId="77777777" w:rsidR="00E54368" w:rsidRPr="00F16DCF"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roofErr w:type="spellStart"/>
      <w:r w:rsidRPr="00F16DCF">
        <w:rPr>
          <w:rStyle w:val="eop"/>
          <w:rFonts w:ascii="Arial" w:eastAsiaTheme="majorEastAsia" w:hAnsi="Arial" w:cs="Arial"/>
          <w:color w:val="000000"/>
          <w:sz w:val="22"/>
          <w:szCs w:val="22"/>
          <w:u w:val="single"/>
        </w:rPr>
        <w:t>Fondos</w:t>
      </w:r>
      <w:proofErr w:type="spellEnd"/>
    </w:p>
    <w:p w14:paraId="67C5C424" w14:textId="77777777" w:rsidR="00E54368" w:rsidRPr="00F16DCF"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
    <w:p w14:paraId="29027C96"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La responsabilidad de obtener fondos para la implementación del SSAP a nivel nacional recaerá en los Estados del área de distribución. Se alienta a los estados a identificar y garantizar recursos económicos para respaldar los esfuerzos para la conservación en sus jurisdicciones.</w:t>
      </w:r>
    </w:p>
    <w:p w14:paraId="5F72425C" w14:textId="77777777" w:rsidR="00E54368" w:rsidRPr="00932A4C"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sz w:val="22"/>
          <w:szCs w:val="22"/>
          <w:lang w:val="es-ES"/>
        </w:rPr>
      </w:pPr>
    </w:p>
    <w:p w14:paraId="3D68A248"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t>Además, los Estados del área de distribución pueden considerar proporcionar fondos directamente a organizaciones asociadas, en particular las pertenecientes a la Red para la conservación del angelote, para respaldar la implementación de actividades específicas señaladas en el SSAP. Este enfoque podría facilitar acciones de conservación más dirigidas y eficaces, aprovechando la experiencia y el conocimiento local de estas organizaciones asociadas.</w:t>
      </w:r>
    </w:p>
    <w:p w14:paraId="72267C58" w14:textId="77777777" w:rsidR="00E54368" w:rsidRPr="00932A4C" w:rsidRDefault="00E54368" w:rsidP="00932A4C">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es-ES"/>
        </w:rPr>
      </w:pPr>
    </w:p>
    <w:p w14:paraId="497D3427"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es-ES"/>
        </w:rPr>
      </w:pPr>
      <w:r w:rsidRPr="00932A4C">
        <w:rPr>
          <w:rStyle w:val="eop"/>
          <w:rFonts w:ascii="Arial" w:eastAsiaTheme="majorEastAsia" w:hAnsi="Arial" w:cs="Arial"/>
          <w:color w:val="000000"/>
          <w:sz w:val="22"/>
          <w:szCs w:val="22"/>
          <w:lang w:val="es-ES"/>
        </w:rPr>
        <w:lastRenderedPageBreak/>
        <w:t>En concreto, el proyecto de Programa de Trabajo para 2025 y 2026 presenta varias acciones clave que podrían estar respaldadas por esos fondos directos, incluyendo la investigación, el desarrollo de capacidades, las campañas de concienciación pública y las actividades de conservación sobre el terreno. Al canalizar recursos económicos hacia socios fiables y experimentados, los Estados del área de distribución pueden mejorar la eficacia general de los esfuerzos de conservación, y garantizar que los fondos se utilicen donde más se necesiten y puedan lograr el mayor impacto.</w:t>
      </w:r>
    </w:p>
    <w:p w14:paraId="6346A37E" w14:textId="77777777" w:rsidR="00E54368" w:rsidRPr="00932A4C" w:rsidRDefault="00E54368" w:rsidP="00932A4C">
      <w:pPr>
        <w:pStyle w:val="paragraph"/>
        <w:spacing w:before="0" w:beforeAutospacing="0" w:after="0" w:afterAutospacing="0"/>
        <w:jc w:val="both"/>
        <w:textAlignment w:val="baseline"/>
        <w:rPr>
          <w:rStyle w:val="eop"/>
          <w:rFonts w:ascii="Arial" w:eastAsiaTheme="majorEastAsia" w:hAnsi="Arial" w:cs="Arial"/>
          <w:color w:val="000000"/>
          <w:sz w:val="22"/>
          <w:szCs w:val="22"/>
          <w:lang w:val="es-ES"/>
        </w:rPr>
      </w:pPr>
    </w:p>
    <w:p w14:paraId="27FB051F"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eop"/>
          <w:rFonts w:eastAsiaTheme="majorEastAsia" w:cs="Arial"/>
          <w:b/>
          <w:bCs/>
          <w:color w:val="000000"/>
          <w:lang w:val="es-ES"/>
        </w:rPr>
      </w:pPr>
      <w:r w:rsidRPr="00932A4C">
        <w:rPr>
          <w:rStyle w:val="eop"/>
          <w:rFonts w:ascii="Arial" w:eastAsiaTheme="majorEastAsia" w:hAnsi="Arial" w:cs="Arial"/>
          <w:color w:val="000000"/>
          <w:sz w:val="22"/>
          <w:szCs w:val="22"/>
          <w:lang w:val="es-ES"/>
        </w:rPr>
        <w:t>Asimismo, los Estados del área de distribución pueden explorar la posibilidad de establecer un fondo específico para apoyar actividades del SSAP, en particular para ayudar a países en vías de desarrollo y organizaciones no gubernamentales a implementar acciones clave. Este fondo se podría emplear para brindar apoyo económico para el desarrollo de capacidades, la investigación y otras actividades esenciales que se señalan en el SSAP</w:t>
      </w:r>
      <w:r w:rsidRPr="00932A4C">
        <w:rPr>
          <w:rStyle w:val="eop"/>
          <w:rFonts w:ascii="Arial" w:eastAsiaTheme="majorEastAsia" w:hAnsi="Arial" w:cs="Arial"/>
          <w:b/>
          <w:color w:val="000000"/>
          <w:sz w:val="22"/>
          <w:szCs w:val="22"/>
          <w:lang w:val="es-ES"/>
        </w:rPr>
        <w:t>.</w:t>
      </w:r>
    </w:p>
    <w:p w14:paraId="640042C3" w14:textId="77777777" w:rsidR="00E54368" w:rsidRPr="00932A4C" w:rsidRDefault="00E54368" w:rsidP="00932A4C">
      <w:pPr>
        <w:pStyle w:val="paragraph"/>
        <w:spacing w:before="0" w:beforeAutospacing="0" w:after="0" w:afterAutospacing="0"/>
        <w:ind w:left="567"/>
        <w:jc w:val="both"/>
        <w:textAlignment w:val="baseline"/>
        <w:rPr>
          <w:rStyle w:val="normaltextrun"/>
          <w:rFonts w:eastAsiaTheme="majorEastAsia" w:cs="Arial"/>
          <w:b/>
          <w:bCs/>
          <w:color w:val="000000"/>
          <w:lang w:val="es-ES"/>
        </w:rPr>
      </w:pPr>
    </w:p>
    <w:p w14:paraId="790E1E22" w14:textId="77777777" w:rsidR="00E54368" w:rsidRPr="00F16DCF" w:rsidRDefault="00E54368" w:rsidP="00932A4C">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rPr>
      </w:pPr>
      <w:proofErr w:type="spellStart"/>
      <w:r w:rsidRPr="00F16DCF">
        <w:rPr>
          <w:rStyle w:val="normaltextrun"/>
          <w:rFonts w:ascii="Arial" w:eastAsiaTheme="majorEastAsia" w:hAnsi="Arial" w:cs="Arial"/>
          <w:color w:val="000000"/>
          <w:sz w:val="22"/>
          <w:szCs w:val="22"/>
          <w:u w:val="single"/>
        </w:rPr>
        <w:t>Seguimiento</w:t>
      </w:r>
      <w:proofErr w:type="spellEnd"/>
    </w:p>
    <w:p w14:paraId="2DA702C0" w14:textId="77777777" w:rsidR="00E54368" w:rsidRPr="00F16DCF" w:rsidRDefault="00E54368" w:rsidP="00932A4C">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rPr>
      </w:pPr>
    </w:p>
    <w:p w14:paraId="7B215816"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s-ES"/>
        </w:rPr>
      </w:pPr>
      <w:r w:rsidRPr="00932A4C">
        <w:rPr>
          <w:rStyle w:val="normaltextrun"/>
          <w:rFonts w:ascii="Arial" w:eastAsiaTheme="majorEastAsia" w:hAnsi="Arial" w:cs="Arial"/>
          <w:color w:val="000000" w:themeColor="text1"/>
          <w:sz w:val="22"/>
          <w:szCs w:val="22"/>
          <w:lang w:val="es-ES"/>
        </w:rPr>
        <w:t>Para asegurar un seguimiento eficaz del avance y la rendición de cuentas, se empleará un marco de seguimiento ligero. Esto implicará que los Estados del área de distribución deban presentar informes anuales que describan su avance en la implementación de cada una de las acciones señaladas en el SSAP. Se ofrecerá una plantilla de informe estandarizada</w:t>
      </w:r>
      <w:r w:rsidRPr="00F16DCF">
        <w:rPr>
          <w:rStyle w:val="normaltextrun"/>
          <w:rFonts w:eastAsiaTheme="majorEastAsia"/>
          <w:color w:val="000000" w:themeColor="text1"/>
        </w:rPr>
        <w:footnoteReference w:id="1"/>
      </w:r>
      <w:r w:rsidRPr="00932A4C">
        <w:rPr>
          <w:rStyle w:val="normaltextrun"/>
          <w:rFonts w:ascii="Arial" w:eastAsiaTheme="majorEastAsia" w:hAnsi="Arial" w:cs="Arial"/>
          <w:color w:val="000000" w:themeColor="text1"/>
          <w:sz w:val="22"/>
          <w:szCs w:val="22"/>
          <w:lang w:val="es-ES"/>
        </w:rPr>
        <w:t xml:space="preserve"> para facilitar la coherencia y comparabilidad de estos informes. Los informes se actualizarán en una plataforma en línea compartida y accesible, garantizándose la transparencia y facilitando el intercambio de información entre los Estados del área de distribución y las partes interesadas. La Secretaría garantizará que la plataforma de notificación siga siendo funcional y fácil de usar, actualizándola regularmente con las plantillas y orientación pertinentes para apoyar a los Estados del área de distribución en sus obligaciones de notificación.</w:t>
      </w:r>
    </w:p>
    <w:p w14:paraId="493D4A1D" w14:textId="77777777" w:rsidR="00E54368" w:rsidRPr="00932A4C" w:rsidRDefault="00E54368" w:rsidP="00932A4C">
      <w:pPr>
        <w:pStyle w:val="paragraph"/>
        <w:spacing w:before="0" w:beforeAutospacing="0" w:after="0" w:afterAutospacing="0"/>
        <w:ind w:left="567"/>
        <w:jc w:val="both"/>
        <w:textAlignment w:val="baseline"/>
        <w:rPr>
          <w:rStyle w:val="normaltextrun"/>
          <w:rFonts w:ascii="Arial" w:eastAsiaTheme="majorEastAsia" w:hAnsi="Arial" w:cs="Arial"/>
          <w:color w:val="000000" w:themeColor="text1"/>
          <w:sz w:val="22"/>
          <w:szCs w:val="22"/>
          <w:lang w:val="es-ES"/>
        </w:rPr>
      </w:pPr>
    </w:p>
    <w:p w14:paraId="4F5119C5"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s-ES"/>
        </w:rPr>
      </w:pPr>
      <w:r w:rsidRPr="00932A4C">
        <w:rPr>
          <w:rStyle w:val="normaltextrun"/>
          <w:rFonts w:ascii="Arial" w:eastAsiaTheme="majorEastAsia" w:hAnsi="Arial" w:cs="Arial"/>
          <w:color w:val="000000" w:themeColor="text1"/>
          <w:sz w:val="22"/>
          <w:szCs w:val="22"/>
          <w:lang w:val="es-ES"/>
        </w:rPr>
        <w:t>Además de los informes anuales, cada tres años, el presidente del GT llevará a cabo un análisis exhaustivo de los informes de los gobiernos. Este análisis incluirá una evaluación detallada del avance hacia los objetivos del SSAP, e identificará tendencias, desafíos y áreas en las que pueden ser necesarios esfuerzos adicionales. Este brindará un conocimiento basado en la evidencia del estado de las acciones para la conservación en todo el Mediterráneo. Los análisis serán fundamentales para determinar dónde deben priorizarse los recursos y qué Estados del área de distribución podrían precisar un soporte adicional.</w:t>
      </w:r>
    </w:p>
    <w:p w14:paraId="75566F3C" w14:textId="77777777" w:rsidR="00E54368" w:rsidRPr="00932A4C" w:rsidRDefault="00E54368" w:rsidP="00932A4C">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lang w:val="es-ES"/>
        </w:rPr>
      </w:pPr>
    </w:p>
    <w:p w14:paraId="0FF63461"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s-ES"/>
        </w:rPr>
      </w:pPr>
      <w:r w:rsidRPr="00932A4C">
        <w:rPr>
          <w:rStyle w:val="normaltextrun"/>
          <w:rFonts w:ascii="Arial" w:eastAsiaTheme="majorEastAsia" w:hAnsi="Arial" w:cs="Arial"/>
          <w:color w:val="000000" w:themeColor="text1"/>
          <w:sz w:val="22"/>
          <w:szCs w:val="22"/>
          <w:lang w:val="es-ES"/>
        </w:rPr>
        <w:t>El coordinador, bajo la supervisión del presidente, será el responsable de recopilar los resultados de estos análisis en un informe de progreso consolidado. El coordinador destacará los principales éxitos, los desafíos comunes y las lagunas en la implementación. Este informe incluirá recomendaciones para abordar los problemas identificados en los Estados del área de distribución, y estará centrado en ofrecer soluciones y acciones prácticas que puedan acelerar el progreso. Este informe también servirá como base para debates durante las reuniones del GT y aportará información valiosa sobre la estrategia general para la implementación continuada del SSAP.</w:t>
      </w:r>
    </w:p>
    <w:p w14:paraId="73443025" w14:textId="77777777" w:rsidR="00E54368" w:rsidRPr="00932A4C" w:rsidRDefault="00E54368" w:rsidP="00932A4C">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es-ES"/>
        </w:rPr>
      </w:pPr>
    </w:p>
    <w:p w14:paraId="7437330B" w14:textId="77777777" w:rsidR="00EF673A" w:rsidRPr="00017906" w:rsidRDefault="00EF673A" w:rsidP="00932A4C">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s-ES"/>
        </w:rPr>
      </w:pPr>
    </w:p>
    <w:p w14:paraId="19F80384" w14:textId="76DF6BCB" w:rsidR="00E54368" w:rsidRPr="00F16DCF" w:rsidRDefault="00E54368" w:rsidP="00932A4C">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rPr>
      </w:pPr>
      <w:proofErr w:type="spellStart"/>
      <w:r w:rsidRPr="00F16DCF">
        <w:rPr>
          <w:rStyle w:val="normaltextrun"/>
          <w:rFonts w:ascii="Arial" w:eastAsiaTheme="majorEastAsia" w:hAnsi="Arial" w:cs="Arial"/>
          <w:color w:val="000000"/>
          <w:sz w:val="22"/>
          <w:szCs w:val="22"/>
          <w:u w:val="single"/>
        </w:rPr>
        <w:lastRenderedPageBreak/>
        <w:t>Documentación</w:t>
      </w:r>
      <w:proofErr w:type="spellEnd"/>
      <w:r w:rsidRPr="00F16DCF">
        <w:rPr>
          <w:rStyle w:val="normaltextrun"/>
          <w:rFonts w:ascii="Arial" w:eastAsiaTheme="majorEastAsia" w:hAnsi="Arial" w:cs="Arial"/>
          <w:color w:val="000000"/>
          <w:sz w:val="22"/>
          <w:szCs w:val="22"/>
          <w:u w:val="single"/>
        </w:rPr>
        <w:t xml:space="preserve"> </w:t>
      </w:r>
    </w:p>
    <w:p w14:paraId="5AAB8D08" w14:textId="77777777" w:rsidR="00E54368" w:rsidRPr="00F16DCF" w:rsidRDefault="00E54368" w:rsidP="00932A4C">
      <w:pPr>
        <w:pStyle w:val="paragraph"/>
        <w:spacing w:before="0" w:beforeAutospacing="0" w:after="0" w:afterAutospacing="0"/>
        <w:jc w:val="both"/>
        <w:textAlignment w:val="baseline"/>
        <w:rPr>
          <w:rFonts w:ascii="Arial" w:hAnsi="Arial" w:cs="Arial"/>
          <w:sz w:val="22"/>
          <w:szCs w:val="22"/>
          <w:u w:val="single"/>
        </w:rPr>
      </w:pPr>
    </w:p>
    <w:p w14:paraId="024E60F3" w14:textId="77777777" w:rsidR="00E54368" w:rsidRPr="00932A4C" w:rsidRDefault="00E54368" w:rsidP="00932A4C">
      <w:pPr>
        <w:pStyle w:val="paragraph"/>
        <w:numPr>
          <w:ilvl w:val="0"/>
          <w:numId w:val="21"/>
        </w:numPr>
        <w:spacing w:before="0" w:beforeAutospacing="0" w:after="0" w:afterAutospacing="0"/>
        <w:ind w:left="567" w:hanging="567"/>
        <w:jc w:val="both"/>
        <w:textAlignment w:val="baseline"/>
        <w:rPr>
          <w:rStyle w:val="normaltextrun"/>
          <w:rFonts w:ascii="Arial" w:eastAsiaTheme="majorEastAsia" w:hAnsi="Arial" w:cs="Arial"/>
          <w:sz w:val="22"/>
          <w:szCs w:val="22"/>
          <w:lang w:val="es-ES"/>
        </w:rPr>
      </w:pPr>
      <w:r w:rsidRPr="00932A4C">
        <w:rPr>
          <w:rStyle w:val="normaltextrun"/>
          <w:rFonts w:ascii="Arial" w:eastAsiaTheme="majorEastAsia" w:hAnsi="Arial" w:cs="Arial"/>
          <w:sz w:val="22"/>
          <w:szCs w:val="22"/>
          <w:lang w:val="es-ES"/>
        </w:rPr>
        <w:t xml:space="preserve">Los resultados de cada reunión del GT, incluidas las decisiones y puntos de acción, se documentarán en los informes de las reuniones. Estos informes los preparará el coordinador, que trabajará en estrecha colaboración con el presidente y la Secretaría para garantizar su exactitud e integridad. La Secretaría se asegurará de que estos informes se preparan de manera oportuna. </w:t>
      </w:r>
    </w:p>
    <w:p w14:paraId="13E9F31E" w14:textId="77777777" w:rsidR="00E54368" w:rsidRPr="00932A4C" w:rsidRDefault="00E54368" w:rsidP="00932A4C">
      <w:pPr>
        <w:pStyle w:val="paragraph"/>
        <w:spacing w:before="0" w:beforeAutospacing="0" w:after="0" w:afterAutospacing="0"/>
        <w:ind w:left="567"/>
        <w:jc w:val="both"/>
        <w:textAlignment w:val="baseline"/>
        <w:rPr>
          <w:rStyle w:val="normaltextrun"/>
          <w:rFonts w:ascii="Arial" w:eastAsiaTheme="majorEastAsia" w:hAnsi="Arial" w:cs="Arial"/>
          <w:sz w:val="22"/>
          <w:szCs w:val="22"/>
          <w:lang w:val="es-ES"/>
        </w:rPr>
      </w:pPr>
    </w:p>
    <w:p w14:paraId="51B95ED9" w14:textId="11207928" w:rsidR="00AA26C5" w:rsidRPr="00932A4C" w:rsidRDefault="00E54368" w:rsidP="00932A4C">
      <w:pPr>
        <w:pStyle w:val="paragraph"/>
        <w:numPr>
          <w:ilvl w:val="0"/>
          <w:numId w:val="21"/>
        </w:numPr>
        <w:spacing w:before="0" w:beforeAutospacing="0" w:after="0" w:afterAutospacing="0"/>
        <w:ind w:left="567" w:hanging="567"/>
        <w:jc w:val="both"/>
        <w:textAlignment w:val="baseline"/>
        <w:rPr>
          <w:rStyle w:val="normaltextrun"/>
          <w:rFonts w:ascii="Arial" w:eastAsiaTheme="majorEastAsia" w:hAnsi="Arial" w:cs="Arial"/>
          <w:sz w:val="22"/>
          <w:szCs w:val="22"/>
          <w:lang w:val="es-ES"/>
        </w:rPr>
        <w:sectPr w:rsidR="00AA26C5" w:rsidRPr="00932A4C" w:rsidSect="00323406">
          <w:headerReference w:type="even" r:id="rId19"/>
          <w:headerReference w:type="default" r:id="rId20"/>
          <w:headerReference w:type="first" r:id="rId21"/>
          <w:footerReference w:type="first" r:id="rId22"/>
          <w:pgSz w:w="11906" w:h="16838" w:code="9"/>
          <w:pgMar w:top="1440" w:right="1440" w:bottom="1440" w:left="1440" w:header="720" w:footer="720" w:gutter="0"/>
          <w:cols w:space="720"/>
          <w:titlePg/>
          <w:docGrid w:linePitch="360"/>
        </w:sectPr>
      </w:pPr>
      <w:r w:rsidRPr="00932A4C">
        <w:rPr>
          <w:rStyle w:val="normaltextrun"/>
          <w:rFonts w:ascii="Arial" w:eastAsiaTheme="majorEastAsia" w:hAnsi="Arial" w:cs="Arial"/>
          <w:sz w:val="22"/>
          <w:szCs w:val="22"/>
          <w:lang w:val="es-ES"/>
        </w:rPr>
        <w:t>Todos los documentos relacionados con la implementación del SSAP, tales como documentos de reuniones, informes nacionales sobre la implementación e informes de reuniones, se pondrán a disposición del público a través del sitio web de la CMS, lo que garantizará que la información clave se comparte abiertamente</w:t>
      </w:r>
      <w:r w:rsidR="00AA26C5" w:rsidRPr="00932A4C">
        <w:rPr>
          <w:rStyle w:val="normaltextrun"/>
          <w:rFonts w:ascii="Arial" w:eastAsiaTheme="majorEastAsia" w:hAnsi="Arial" w:cs="Arial"/>
          <w:sz w:val="22"/>
          <w:szCs w:val="22"/>
          <w:lang w:val="es-ES"/>
        </w:rPr>
        <w:t>.</w:t>
      </w:r>
    </w:p>
    <w:p w14:paraId="14EE5AB5" w14:textId="77777777" w:rsidR="00B51A78" w:rsidRPr="00B51A78" w:rsidRDefault="00B51A78" w:rsidP="00B51A78">
      <w:pPr>
        <w:widowControl w:val="0"/>
        <w:autoSpaceDE w:val="0"/>
        <w:autoSpaceDN w:val="0"/>
        <w:adjustRightInd w:val="0"/>
        <w:spacing w:after="0" w:line="240" w:lineRule="auto"/>
        <w:jc w:val="right"/>
        <w:rPr>
          <w:rFonts w:cs="Arial"/>
          <w:b/>
          <w:bCs/>
          <w:lang w:val="es-ES"/>
        </w:rPr>
      </w:pPr>
      <w:r w:rsidRPr="00B51A78">
        <w:rPr>
          <w:rFonts w:cs="Arial"/>
          <w:b/>
          <w:lang w:val="es-ES"/>
        </w:rPr>
        <w:lastRenderedPageBreak/>
        <w:t>ANEXO 2</w:t>
      </w:r>
    </w:p>
    <w:p w14:paraId="171A9292" w14:textId="77777777" w:rsidR="00B51A78" w:rsidRDefault="00B51A78" w:rsidP="00B51A78">
      <w:pPr>
        <w:widowControl w:val="0"/>
        <w:autoSpaceDE w:val="0"/>
        <w:autoSpaceDN w:val="0"/>
        <w:adjustRightInd w:val="0"/>
        <w:spacing w:after="0" w:line="240" w:lineRule="auto"/>
        <w:jc w:val="right"/>
        <w:rPr>
          <w:rFonts w:cs="Arial"/>
          <w:b/>
          <w:bCs/>
          <w:lang w:val="es-ES"/>
        </w:rPr>
      </w:pPr>
    </w:p>
    <w:p w14:paraId="7B8D7F8F" w14:textId="77777777" w:rsidR="00B51A78" w:rsidRPr="00B51A78" w:rsidRDefault="00B51A78" w:rsidP="00B51A78">
      <w:pPr>
        <w:widowControl w:val="0"/>
        <w:autoSpaceDE w:val="0"/>
        <w:autoSpaceDN w:val="0"/>
        <w:adjustRightInd w:val="0"/>
        <w:spacing w:after="0" w:line="240" w:lineRule="auto"/>
        <w:jc w:val="right"/>
        <w:rPr>
          <w:rFonts w:cs="Arial"/>
          <w:b/>
          <w:bCs/>
          <w:lang w:val="es-ES"/>
        </w:rPr>
      </w:pPr>
    </w:p>
    <w:p w14:paraId="7175A315" w14:textId="77777777" w:rsidR="00B51A78" w:rsidRPr="00B51A78" w:rsidRDefault="00B51A78" w:rsidP="00B51A78">
      <w:pPr>
        <w:widowControl w:val="0"/>
        <w:autoSpaceDE w:val="0"/>
        <w:autoSpaceDN w:val="0"/>
        <w:adjustRightInd w:val="0"/>
        <w:spacing w:after="0" w:line="240" w:lineRule="auto"/>
        <w:jc w:val="center"/>
        <w:rPr>
          <w:rFonts w:cs="Arial"/>
          <w:b/>
          <w:bCs/>
          <w:lang w:val="es-ES"/>
        </w:rPr>
      </w:pPr>
      <w:bookmarkStart w:id="10" w:name="_Hlk210911394"/>
      <w:r w:rsidRPr="00B51A78">
        <w:rPr>
          <w:rFonts w:cs="Arial"/>
          <w:b/>
          <w:bCs/>
          <w:lang w:val="es-ES"/>
        </w:rPr>
        <w:t>IMPLEMENTACIÓN DEL SSAP ANGELSHARK MED COMUNICADA POR LOS ESTADOS DEL ÁREA DE DISTRIBUCIÓN: RESUMEN Y RECOMENDACIONES PARA LA IMPLEMENTACIÓN FUTURA</w:t>
      </w:r>
    </w:p>
    <w:bookmarkEnd w:id="10"/>
    <w:p w14:paraId="48FE57BC" w14:textId="77777777" w:rsidR="00B51A78" w:rsidRPr="00B51A78" w:rsidRDefault="00B51A78" w:rsidP="00B51A78">
      <w:pPr>
        <w:widowControl w:val="0"/>
        <w:autoSpaceDE w:val="0"/>
        <w:autoSpaceDN w:val="0"/>
        <w:adjustRightInd w:val="0"/>
        <w:spacing w:after="0" w:line="240" w:lineRule="auto"/>
        <w:jc w:val="center"/>
        <w:rPr>
          <w:rFonts w:cs="Arial"/>
          <w:b/>
          <w:bCs/>
          <w:lang w:val="es-ES"/>
        </w:rPr>
      </w:pPr>
    </w:p>
    <w:p w14:paraId="6078B1EB" w14:textId="3BA34579" w:rsidR="00B51A78" w:rsidRPr="00B51A78" w:rsidRDefault="00B51A78" w:rsidP="00B51A78">
      <w:pPr>
        <w:pStyle w:val="Secondnumbering"/>
        <w:numPr>
          <w:ilvl w:val="0"/>
          <w:numId w:val="0"/>
        </w:numPr>
        <w:jc w:val="center"/>
        <w:rPr>
          <w:rFonts w:cs="Arial"/>
          <w:b/>
          <w:bCs/>
          <w:lang w:val="es-ES"/>
        </w:rPr>
      </w:pPr>
      <w:r w:rsidRPr="00B51A78">
        <w:rPr>
          <w:rFonts w:cs="Arial"/>
          <w:b/>
          <w:bCs/>
          <w:lang w:val="es-ES"/>
        </w:rPr>
        <w:t xml:space="preserve">El informe completo puede consultarse en </w:t>
      </w:r>
      <w:r w:rsidR="00EF6E41">
        <w:rPr>
          <w:rFonts w:cs="Arial"/>
          <w:b/>
          <w:lang w:val="es-ES"/>
        </w:rPr>
        <w:fldChar w:fldCharType="begin"/>
      </w:r>
      <w:r w:rsidR="00EF6E41">
        <w:rPr>
          <w:rFonts w:cs="Arial"/>
          <w:b/>
          <w:lang w:val="es-ES"/>
        </w:rPr>
        <w:instrText>HYPERLINK "https://www.cms.int/es/node/46459"</w:instrText>
      </w:r>
      <w:r w:rsidR="00EF6E41">
        <w:rPr>
          <w:rFonts w:cs="Arial"/>
          <w:b/>
          <w:lang w:val="es-ES"/>
        </w:rPr>
      </w:r>
      <w:r w:rsidR="00EF6E41">
        <w:rPr>
          <w:rFonts w:cs="Arial"/>
          <w:b/>
          <w:lang w:val="es-ES"/>
        </w:rPr>
        <w:fldChar w:fldCharType="separate"/>
      </w:r>
      <w:r w:rsidRPr="00EF6E41">
        <w:rPr>
          <w:rStyle w:val="Hyperlink"/>
          <w:rFonts w:cs="Arial"/>
          <w:b/>
          <w:lang w:val="es-ES"/>
        </w:rPr>
        <w:t>UNEP/CMS/COP15/Inf.25.6.3e</w:t>
      </w:r>
      <w:r w:rsidR="00EF6E41">
        <w:rPr>
          <w:rFonts w:cs="Arial"/>
          <w:b/>
          <w:lang w:val="es-ES"/>
        </w:rPr>
        <w:fldChar w:fldCharType="end"/>
      </w:r>
      <w:r w:rsidRPr="00B51A78">
        <w:rPr>
          <w:rFonts w:cs="Arial"/>
          <w:b/>
          <w:bCs/>
          <w:lang w:val="es-ES"/>
        </w:rPr>
        <w:t xml:space="preserve"> </w:t>
      </w:r>
    </w:p>
    <w:p w14:paraId="114E706C" w14:textId="77777777" w:rsidR="00B51A78" w:rsidRDefault="00B51A78" w:rsidP="00B51A78">
      <w:pPr>
        <w:widowControl w:val="0"/>
        <w:autoSpaceDE w:val="0"/>
        <w:autoSpaceDN w:val="0"/>
        <w:adjustRightInd w:val="0"/>
        <w:spacing w:after="0" w:line="240" w:lineRule="auto"/>
        <w:rPr>
          <w:rFonts w:cs="Arial"/>
          <w:b/>
          <w:bCs/>
          <w:lang w:val="es-ES"/>
        </w:rPr>
      </w:pPr>
    </w:p>
    <w:p w14:paraId="4A0416AD" w14:textId="77777777" w:rsidR="00B51A78" w:rsidRPr="00B51A78" w:rsidRDefault="00B51A78" w:rsidP="00B51A78">
      <w:pPr>
        <w:widowControl w:val="0"/>
        <w:autoSpaceDE w:val="0"/>
        <w:autoSpaceDN w:val="0"/>
        <w:adjustRightInd w:val="0"/>
        <w:spacing w:after="0" w:line="240" w:lineRule="auto"/>
        <w:rPr>
          <w:rFonts w:cs="Arial"/>
          <w:b/>
          <w:bCs/>
          <w:lang w:val="es-ES"/>
        </w:rPr>
      </w:pPr>
    </w:p>
    <w:p w14:paraId="093B8FDE"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8" w:hanging="567"/>
        <w:jc w:val="both"/>
        <w:rPr>
          <w:rFonts w:cs="Arial"/>
          <w:lang w:val="es-ES"/>
        </w:rPr>
      </w:pPr>
      <w:r w:rsidRPr="00B51A78">
        <w:rPr>
          <w:rFonts w:cs="Arial"/>
          <w:lang w:val="es-ES"/>
        </w:rPr>
        <w:t xml:space="preserve">La Secretaría ha resumido el estado de la implementación de cada Estado del área de distribución en la </w:t>
      </w:r>
      <w:r w:rsidRPr="00B51A78">
        <w:rPr>
          <w:rFonts w:cs="Arial"/>
          <w:b/>
          <w:lang w:val="es-ES"/>
        </w:rPr>
        <w:t xml:space="preserve">Tabla 1, </w:t>
      </w:r>
      <w:r w:rsidRPr="00B51A78">
        <w:rPr>
          <w:rFonts w:cs="Arial"/>
          <w:lang w:val="es-ES"/>
        </w:rPr>
        <w:t xml:space="preserve">mediante un sistema de semáforos. Las áreas de la UE sombreadas en gris indican que la competencia para esas acciones radica en los Estados miembros de la UE y, por lo tanto, no es aplicable al conjunto de la UE. Los Estados del área de distribución han realizado esfuerzos importantes para la protección a nivel de especie, la identificación de sitios y hábitats, estudios científicos y recopilación de datos, asignación de recursos y coordinación internacional. La implementación del SSAP muestra niveles variables de progreso entre los Estados del área de distribución. Si bien algunos países han logrado avances importantes en materia de legislación, concienciación y recopilación de datos, otros afrontan desafíos debido a conflictos, financiación y limitaciones de capacidad. </w:t>
      </w:r>
    </w:p>
    <w:p w14:paraId="4D0AE6B4" w14:textId="77777777" w:rsidR="00B51A78" w:rsidRPr="00B51A78" w:rsidRDefault="00B51A78" w:rsidP="00B51A78">
      <w:pPr>
        <w:pStyle w:val="ListParagraph"/>
        <w:widowControl w:val="0"/>
        <w:tabs>
          <w:tab w:val="left" w:pos="180"/>
        </w:tabs>
        <w:autoSpaceDE w:val="0"/>
        <w:autoSpaceDN w:val="0"/>
        <w:adjustRightInd w:val="0"/>
        <w:spacing w:after="0" w:line="240" w:lineRule="auto"/>
        <w:ind w:left="567" w:right="26"/>
        <w:jc w:val="both"/>
        <w:rPr>
          <w:rFonts w:cs="Arial"/>
          <w:lang w:val="es-ES"/>
        </w:rPr>
      </w:pPr>
    </w:p>
    <w:p w14:paraId="364163EE"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es-ES"/>
        </w:rPr>
      </w:pPr>
      <w:r w:rsidRPr="00F16DCF">
        <w:rPr>
          <w:rFonts w:cs="Arial"/>
          <w:color w:val="auto"/>
          <w:sz w:val="22"/>
          <w:szCs w:val="22"/>
          <w:lang w:val="es-ES"/>
        </w:rPr>
        <w:t>Protección a nivel de especie (Objetivo 1 del SSAP)</w:t>
      </w:r>
    </w:p>
    <w:p w14:paraId="05A36174" w14:textId="77777777" w:rsidR="00B51A78" w:rsidRPr="00B51A78" w:rsidRDefault="00B51A78" w:rsidP="00B51A78">
      <w:pPr>
        <w:spacing w:after="0" w:line="240" w:lineRule="auto"/>
        <w:rPr>
          <w:lang w:val="es-ES"/>
        </w:rPr>
      </w:pPr>
    </w:p>
    <w:p w14:paraId="67DE5743"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8" w:hanging="567"/>
        <w:contextualSpacing w:val="0"/>
        <w:jc w:val="both"/>
        <w:rPr>
          <w:rFonts w:cs="Arial"/>
          <w:i/>
          <w:lang w:val="es-ES"/>
        </w:rPr>
      </w:pPr>
      <w:r w:rsidRPr="00B51A78">
        <w:rPr>
          <w:rFonts w:cs="Arial"/>
          <w:lang w:val="es-ES"/>
        </w:rPr>
        <w:t xml:space="preserve">Croacia, Chipre y Grecia se adhieren a la legislación de la UE que prohíbe la captura, retención y venta de angelotes. Albania, Argelia, Croacia, Malta, Montenegro y España cuentan con medidas nacionales para la protección de la especie, mientras que Chipre, Grecia y Siria carecen de una legislación nacional específica. La legislación de Croacia protege estrictamente el </w:t>
      </w:r>
      <w:r w:rsidRPr="00B51A78">
        <w:rPr>
          <w:rFonts w:cs="Arial"/>
          <w:i/>
          <w:lang w:val="es-ES"/>
        </w:rPr>
        <w:t>S. squatina</w:t>
      </w:r>
      <w:r w:rsidRPr="00B51A78">
        <w:rPr>
          <w:rFonts w:cs="Arial"/>
          <w:lang w:val="es-ES"/>
        </w:rPr>
        <w:t xml:space="preserve"> y el </w:t>
      </w:r>
      <w:r w:rsidRPr="00B51A78">
        <w:rPr>
          <w:rFonts w:cs="Arial"/>
          <w:i/>
          <w:lang w:val="es-ES"/>
        </w:rPr>
        <w:t>S. oculata</w:t>
      </w:r>
      <w:r w:rsidRPr="00B51A78">
        <w:rPr>
          <w:rFonts w:cs="Arial"/>
          <w:lang w:val="es-ES"/>
        </w:rPr>
        <w:t xml:space="preserve">, aunque el </w:t>
      </w:r>
      <w:r w:rsidRPr="00B51A78">
        <w:rPr>
          <w:rFonts w:cs="Arial"/>
          <w:i/>
          <w:lang w:val="es-ES"/>
        </w:rPr>
        <w:t>S. aculeata</w:t>
      </w:r>
      <w:r w:rsidRPr="00B51A78">
        <w:rPr>
          <w:rFonts w:cs="Arial"/>
          <w:lang w:val="es-ES"/>
        </w:rPr>
        <w:t xml:space="preserve"> no está incluido debido a su ausencia en el Adriático. Malta y Montenegro protegen estrictamente el </w:t>
      </w:r>
      <w:r w:rsidRPr="00B51A78">
        <w:rPr>
          <w:rFonts w:cs="Arial"/>
          <w:i/>
          <w:lang w:val="es-ES"/>
        </w:rPr>
        <w:t>S. squatina</w:t>
      </w:r>
      <w:r w:rsidRPr="00B51A78">
        <w:rPr>
          <w:rFonts w:cs="Arial"/>
          <w:lang w:val="es-ES"/>
        </w:rPr>
        <w:t xml:space="preserve">, el </w:t>
      </w:r>
      <w:r w:rsidRPr="00B51A78">
        <w:rPr>
          <w:rFonts w:cs="Arial"/>
          <w:i/>
          <w:lang w:val="es-ES"/>
        </w:rPr>
        <w:t>S. oculata</w:t>
      </w:r>
      <w:r w:rsidRPr="00B51A78">
        <w:rPr>
          <w:rFonts w:cs="Arial"/>
          <w:lang w:val="es-ES"/>
        </w:rPr>
        <w:t xml:space="preserve"> y el </w:t>
      </w:r>
      <w:r w:rsidRPr="00B51A78">
        <w:rPr>
          <w:rFonts w:cs="Arial"/>
          <w:i/>
          <w:lang w:val="es-ES"/>
        </w:rPr>
        <w:t>S. aculeata</w:t>
      </w:r>
      <w:r w:rsidRPr="00B51A78">
        <w:rPr>
          <w:rFonts w:cs="Arial"/>
          <w:lang w:val="es-ES"/>
        </w:rPr>
        <w:t xml:space="preserve">. Siria no ha abordado esta acción debido al conflicto que se mantiene activo. Se han iniciado programas educativos y de concienciación en ocho Estados del área de distribución, que se centran en la participación de las partes interesadas y la identificación de especies. Argelia, Croacia, Chipre, la UE, Grecia, Malta y España cuentan con medidas de supervisión y aplicación, con diferentes niveles de implementación y eficacia. </w:t>
      </w:r>
    </w:p>
    <w:p w14:paraId="57C6810D"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i w:val="0"/>
          <w:iCs w:val="0"/>
          <w:color w:val="auto"/>
          <w:sz w:val="22"/>
          <w:szCs w:val="22"/>
          <w:lang w:val="es-ES"/>
        </w:rPr>
      </w:pPr>
    </w:p>
    <w:p w14:paraId="7551B626"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es-ES"/>
        </w:rPr>
      </w:pPr>
      <w:r w:rsidRPr="00F16DCF">
        <w:rPr>
          <w:rFonts w:cs="Arial"/>
          <w:color w:val="auto"/>
          <w:sz w:val="22"/>
          <w:szCs w:val="22"/>
          <w:lang w:val="es-ES"/>
        </w:rPr>
        <w:t>Identificación de sitios y hábitats (Objetivo 2 del SSAP)</w:t>
      </w:r>
    </w:p>
    <w:p w14:paraId="5AC5B542" w14:textId="77777777" w:rsidR="00B51A78" w:rsidRPr="00B51A78" w:rsidRDefault="00B51A78" w:rsidP="00B51A78">
      <w:pPr>
        <w:spacing w:after="0" w:line="240" w:lineRule="auto"/>
        <w:rPr>
          <w:rFonts w:cs="Arial"/>
          <w:lang w:val="es-ES"/>
        </w:rPr>
      </w:pPr>
    </w:p>
    <w:p w14:paraId="6DC77CB7"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rFonts w:cs="Arial"/>
          <w:i/>
          <w:lang w:val="es-ES"/>
        </w:rPr>
      </w:pPr>
      <w:r w:rsidRPr="00B51A78">
        <w:rPr>
          <w:rFonts w:cs="Arial"/>
          <w:lang w:val="es-ES"/>
        </w:rPr>
        <w:t xml:space="preserve">Todos los Estados del área de distribución informantes han realizado esfuerzos significativos para recabar datos. Argelia, Chipre, Grecia, Francia y España han progresado en la identificación de hábitats críticos, aunque otros Estados del área de distribución no han abordado esta acción. Croacia, Francia y España han realizado análisis eDNA para confirmar la presencia de angelotes. Croacia, Francia y España han empleado métodos de estudio visual no invasivo para supervisar los angelotes. Croacia, Chipre, Francia, Grecia y España se esfuerzan por integrar la conservación del angelote en áreas marinas protegidas (MPA). </w:t>
      </w:r>
    </w:p>
    <w:p w14:paraId="19086D39"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es-ES"/>
        </w:rPr>
      </w:pPr>
    </w:p>
    <w:p w14:paraId="7352D72E"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es-ES"/>
        </w:rPr>
      </w:pPr>
      <w:r w:rsidRPr="00F16DCF">
        <w:rPr>
          <w:rFonts w:cs="Arial"/>
          <w:color w:val="auto"/>
          <w:sz w:val="22"/>
          <w:szCs w:val="22"/>
          <w:lang w:val="es-ES"/>
        </w:rPr>
        <w:t>Estudios</w:t>
      </w:r>
      <w:r w:rsidRPr="00F16DCF">
        <w:rPr>
          <w:rFonts w:cs="Arial"/>
          <w:b/>
          <w:bCs/>
          <w:sz w:val="22"/>
          <w:szCs w:val="22"/>
          <w:lang w:val="es-ES"/>
        </w:rPr>
        <w:t xml:space="preserve"> </w:t>
      </w:r>
      <w:r w:rsidRPr="00F16DCF">
        <w:rPr>
          <w:rFonts w:cs="Arial"/>
          <w:color w:val="auto"/>
          <w:sz w:val="22"/>
          <w:szCs w:val="22"/>
          <w:lang w:val="es-ES"/>
        </w:rPr>
        <w:t>científicos y recogida de datos (Objetivo 3 del SSAP)</w:t>
      </w:r>
    </w:p>
    <w:p w14:paraId="4C15F7BF" w14:textId="77777777" w:rsidR="00B51A78" w:rsidRPr="00B51A78" w:rsidRDefault="00B51A78" w:rsidP="00B51A78">
      <w:pPr>
        <w:spacing w:after="0" w:line="240" w:lineRule="auto"/>
        <w:rPr>
          <w:rFonts w:cs="Arial"/>
          <w:sz w:val="18"/>
          <w:szCs w:val="18"/>
          <w:lang w:val="es-ES"/>
        </w:rPr>
      </w:pPr>
    </w:p>
    <w:p w14:paraId="01CE33EE"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rFonts w:cs="Arial"/>
          <w:i/>
          <w:lang w:val="es-ES"/>
        </w:rPr>
      </w:pPr>
      <w:r w:rsidRPr="00B51A78">
        <w:rPr>
          <w:rFonts w:cs="Arial"/>
          <w:lang w:val="es-ES"/>
        </w:rPr>
        <w:t xml:space="preserve">Los esquemas existentes en Argelia, Croacia, Chipre, Francia, Grecia y España incluyen la vigilancia de los elasmobranquios, incidiendo específicamente en el angelote en Argelia, Francia y España. Argelia, Croacia, Chipre, Francia, Grecia y España informan sobre la supervisión y la aplicación de datos sobre las capturas de angelote. En Argelia, Croacia, Chipre, Francia, Grecia y España se realizan esfuerzos </w:t>
      </w:r>
      <w:r w:rsidRPr="00B51A78">
        <w:rPr>
          <w:rFonts w:cs="Arial"/>
          <w:lang w:val="es-ES"/>
        </w:rPr>
        <w:lastRenderedPageBreak/>
        <w:t>por informar y mejorar la concienciación. También existen requisitos de notificación en virtud del marco de la Comisión General de Pesca del Mediterráneo (GFCM, por sus siglas en inglés) que son aplicables a todos los socios contratantes y socios cooperantes no contratantes (es decir, a todos los Estados miembros de la UE de la región). La participación de pescadores recreativos y buceadores en la conservación del angelote prosigue en Argelia, Croacia, Chipre, Francia, Grecia y España. En Grecia y España se han implementado programas piloto de seguimiento. Francia, Grecia y España comunican esfuerzos para el marcaje, pero existen problemas para ampliar estos esfuerzos.</w:t>
      </w:r>
    </w:p>
    <w:p w14:paraId="5EAAE742"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es-ES"/>
        </w:rPr>
      </w:pPr>
      <w:r w:rsidRPr="00F16DCF">
        <w:rPr>
          <w:rFonts w:cs="Arial"/>
          <w:color w:val="auto"/>
          <w:sz w:val="22"/>
          <w:szCs w:val="22"/>
          <w:lang w:val="es-ES"/>
        </w:rPr>
        <w:t>Asignación de recursos y coordinación internacional (Objetivo 4 del SSAP)</w:t>
      </w:r>
    </w:p>
    <w:p w14:paraId="5D76B8DA" w14:textId="77777777" w:rsidR="00B51A78" w:rsidRPr="00B51A78" w:rsidRDefault="00B51A78" w:rsidP="00B51A78">
      <w:pPr>
        <w:spacing w:after="0" w:line="240" w:lineRule="auto"/>
        <w:rPr>
          <w:rFonts w:cs="Arial"/>
          <w:lang w:val="es-ES"/>
        </w:rPr>
      </w:pPr>
    </w:p>
    <w:p w14:paraId="2E9E66ED"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contextualSpacing w:val="0"/>
        <w:jc w:val="both"/>
        <w:rPr>
          <w:rFonts w:cs="Arial"/>
          <w:i/>
          <w:lang w:val="es-ES"/>
        </w:rPr>
      </w:pPr>
      <w:r w:rsidRPr="00B51A78">
        <w:rPr>
          <w:rFonts w:cs="Arial"/>
          <w:lang w:val="es-ES"/>
        </w:rPr>
        <w:t>Chipre y España han progresado en la obtención de fondos para la conservación del angelote. La investigación sobre el angelote se puede financiar a través de la subvención de la UE al GFCM, así como mediante el Fondo Europeo para proyectos marítimos, de pesca y de acuicultura. Otros estados afrontan desafíos. Argelia, Chipre, Grecia, Montenegro y España respaldan el establecimiento de un grupo de trabajo internacional para la conservación del angelote. Grecia y España se esfuerzan por ampliar las redes MPA para incluir áreas críticas para el angelote (CASA).</w:t>
      </w:r>
    </w:p>
    <w:p w14:paraId="0DDF62E0"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es-ES"/>
        </w:rPr>
      </w:pPr>
    </w:p>
    <w:p w14:paraId="4DE0D782" w14:textId="77777777" w:rsidR="00B51A78" w:rsidRPr="00F16DCF" w:rsidRDefault="00B51A78" w:rsidP="00B51A78">
      <w:pPr>
        <w:pStyle w:val="IntenseQuote"/>
        <w:widowControl/>
        <w:pBdr>
          <w:top w:val="none" w:sz="0" w:space="0" w:color="auto"/>
          <w:bottom w:val="none" w:sz="0" w:space="0" w:color="auto"/>
        </w:pBdr>
        <w:tabs>
          <w:tab w:val="left" w:pos="180"/>
        </w:tabs>
        <w:autoSpaceDE/>
        <w:autoSpaceDN/>
        <w:adjustRightInd/>
        <w:spacing w:before="0" w:after="0"/>
        <w:ind w:left="0" w:right="26"/>
        <w:contextualSpacing/>
        <w:jc w:val="left"/>
        <w:rPr>
          <w:rFonts w:cs="Arial"/>
          <w:i w:val="0"/>
          <w:color w:val="auto"/>
          <w:sz w:val="22"/>
          <w:szCs w:val="22"/>
          <w:u w:val="single"/>
          <w:lang w:val="es-ES"/>
        </w:rPr>
      </w:pPr>
      <w:r w:rsidRPr="00F16DCF">
        <w:rPr>
          <w:rFonts w:cs="Arial"/>
          <w:i w:val="0"/>
          <w:color w:val="auto"/>
          <w:sz w:val="22"/>
          <w:szCs w:val="22"/>
          <w:u w:val="single"/>
          <w:lang w:val="es-ES"/>
        </w:rPr>
        <w:t>Conclusiones y recomendaciones</w:t>
      </w:r>
    </w:p>
    <w:p w14:paraId="45B86F8B" w14:textId="77777777" w:rsidR="00B51A78" w:rsidRPr="00F16DCF" w:rsidRDefault="00B51A78" w:rsidP="00B51A78">
      <w:pPr>
        <w:spacing w:after="0" w:line="240" w:lineRule="auto"/>
        <w:rPr>
          <w:rFonts w:cs="Arial"/>
        </w:rPr>
      </w:pPr>
    </w:p>
    <w:p w14:paraId="4F9BEEC1"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rFonts w:cs="Arial"/>
          <w:i/>
          <w:lang w:val="es-ES"/>
        </w:rPr>
      </w:pPr>
      <w:r w:rsidRPr="00B51A78">
        <w:rPr>
          <w:rFonts w:cs="Arial"/>
          <w:color w:val="242424"/>
          <w:lang w:val="es-ES"/>
        </w:rPr>
        <w:t xml:space="preserve">La </w:t>
      </w:r>
      <w:r w:rsidRPr="00B51A78">
        <w:rPr>
          <w:rFonts w:cs="Arial"/>
          <w:lang w:val="es-ES"/>
        </w:rPr>
        <w:t>implementación del SSAP muestra un progreso alentador en algunos Estados del área de distribución, aunque otros continúan afrontando importantes desafíos, particularmente debido a conflictos, escasez financiera, falta de datos y capacidad limitada. Las diferencias en el progreso entre los Estados del área de distribución subrayan diferencias en el contexto legal y social, y la necesidad de apoyo continuado, movilización de recursos, y una mayor colaboración a nivel regional y transnacional.</w:t>
      </w:r>
    </w:p>
    <w:p w14:paraId="2C2331FD" w14:textId="77777777" w:rsidR="00B51A78" w:rsidRPr="00B51A78" w:rsidRDefault="00B51A78" w:rsidP="00B51A78">
      <w:pPr>
        <w:pStyle w:val="ListParagraph"/>
        <w:tabs>
          <w:tab w:val="left" w:pos="180"/>
        </w:tabs>
        <w:spacing w:after="0" w:line="240" w:lineRule="auto"/>
        <w:ind w:left="567" w:right="26"/>
        <w:jc w:val="both"/>
        <w:rPr>
          <w:rFonts w:cs="Arial"/>
          <w:color w:val="242424"/>
          <w:lang w:val="es-ES"/>
        </w:rPr>
      </w:pPr>
    </w:p>
    <w:p w14:paraId="5D418283"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i/>
          <w:lang w:val="es-ES"/>
        </w:rPr>
      </w:pPr>
      <w:r w:rsidRPr="00B51A78">
        <w:rPr>
          <w:rFonts w:cs="Arial"/>
          <w:color w:val="242424"/>
          <w:lang w:val="es-ES"/>
        </w:rPr>
        <w:t>Es necesario un mayor esfuerzo para lograr más financiación y fortalecer la capacidad nacional, en particular para actividades relacionadas con la supervisión, la ejecución y la investigación científica. El fortalecimiento de estas áreas facilitará a los Estados del área de distribución una implementación más eficaz del SSAP.</w:t>
      </w:r>
    </w:p>
    <w:p w14:paraId="3538BFFF" w14:textId="77777777" w:rsidR="00B51A78" w:rsidRPr="00B51A78" w:rsidRDefault="00B51A78" w:rsidP="00B51A78">
      <w:pPr>
        <w:pStyle w:val="ListParagraph"/>
        <w:tabs>
          <w:tab w:val="left" w:pos="180"/>
        </w:tabs>
        <w:spacing w:after="0" w:line="240" w:lineRule="auto"/>
        <w:ind w:left="567" w:right="26"/>
        <w:jc w:val="both"/>
        <w:rPr>
          <w:rFonts w:cs="Arial"/>
          <w:color w:val="242424"/>
          <w:lang w:val="es-ES"/>
        </w:rPr>
      </w:pPr>
    </w:p>
    <w:p w14:paraId="5D2A5C65"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i/>
          <w:lang w:val="es-ES"/>
        </w:rPr>
      </w:pPr>
      <w:r w:rsidRPr="00B51A78">
        <w:rPr>
          <w:rFonts w:cs="Arial"/>
          <w:color w:val="242424"/>
          <w:lang w:val="es-ES"/>
        </w:rPr>
        <w:t>La creación y el apoyo sostenido del Grupo de Trabajo, con una estructura de gobernanza eficiente, son cruciales. Este ofrecerá un foro real para una acción coordinada, promoverá el intercambio de conocimientos y ayudará a mantener el impulso para implementar el SSAP en toda la región.</w:t>
      </w:r>
    </w:p>
    <w:p w14:paraId="3D2788D3" w14:textId="77777777" w:rsidR="00B51A78" w:rsidRPr="00B51A78" w:rsidRDefault="00B51A78" w:rsidP="00B51A78">
      <w:pPr>
        <w:pStyle w:val="ListParagraph"/>
        <w:tabs>
          <w:tab w:val="left" w:pos="180"/>
        </w:tabs>
        <w:spacing w:after="0" w:line="240" w:lineRule="auto"/>
        <w:ind w:left="567" w:right="26"/>
        <w:jc w:val="both"/>
        <w:rPr>
          <w:rFonts w:cs="Arial"/>
          <w:color w:val="242424"/>
          <w:lang w:val="es-ES"/>
        </w:rPr>
      </w:pPr>
    </w:p>
    <w:p w14:paraId="30B8E357" w14:textId="77777777" w:rsidR="00B51A78"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i/>
          <w:lang w:val="es-ES"/>
        </w:rPr>
      </w:pPr>
      <w:r w:rsidRPr="00B51A78">
        <w:rPr>
          <w:rFonts w:cs="Arial"/>
          <w:color w:val="242424"/>
          <w:lang w:val="es-ES"/>
        </w:rPr>
        <w:t xml:space="preserve">Donde </w:t>
      </w:r>
      <w:r w:rsidRPr="00B51A78">
        <w:rPr>
          <w:lang w:val="es-ES"/>
        </w:rPr>
        <w:t>se hayan identificado CASA, los Estados del área de distribución deberán trabajar para lograr integrar estas áreas en las MPA existentes o nuevas. Este paso ayudará a salvaguardar hábitats clave y respaldará la recuperación a largo plazo de las poblaciones de angelotes.</w:t>
      </w:r>
    </w:p>
    <w:p w14:paraId="3FF64E88" w14:textId="77777777" w:rsidR="00B51A78" w:rsidRPr="00B51A78" w:rsidRDefault="00B51A78" w:rsidP="00B51A78">
      <w:pPr>
        <w:spacing w:after="0" w:line="240" w:lineRule="auto"/>
        <w:rPr>
          <w:rFonts w:cs="Arial"/>
          <w:lang w:val="es-ES"/>
        </w:rPr>
      </w:pPr>
    </w:p>
    <w:p w14:paraId="6B888E55" w14:textId="27918F31" w:rsidR="00B351CD" w:rsidRPr="00B51A78" w:rsidRDefault="00B51A78" w:rsidP="00B51A78">
      <w:pPr>
        <w:pStyle w:val="ListParagraph"/>
        <w:widowControl w:val="0"/>
        <w:numPr>
          <w:ilvl w:val="0"/>
          <w:numId w:val="22"/>
        </w:numPr>
        <w:tabs>
          <w:tab w:val="left" w:pos="180"/>
        </w:tabs>
        <w:autoSpaceDE w:val="0"/>
        <w:autoSpaceDN w:val="0"/>
        <w:adjustRightInd w:val="0"/>
        <w:spacing w:after="0" w:line="240" w:lineRule="auto"/>
        <w:ind w:left="567" w:right="26" w:hanging="567"/>
        <w:jc w:val="both"/>
        <w:rPr>
          <w:i/>
          <w:lang w:val="es-ES"/>
        </w:rPr>
      </w:pPr>
      <w:r w:rsidRPr="00B51A78">
        <w:rPr>
          <w:rFonts w:cs="Arial"/>
          <w:lang w:val="es-ES"/>
        </w:rPr>
        <w:t>Con estas acciones, los Estados del área de distribución pueden reforzar sus esfuerzos para la conservación del angelote en el Mediterráneo y contribuir a una implementación satisfactoria y coordinada del SSAP.</w:t>
      </w:r>
    </w:p>
    <w:p w14:paraId="7BB07627" w14:textId="77777777" w:rsidR="00155AB6" w:rsidRPr="00B51A78" w:rsidRDefault="00155AB6" w:rsidP="00155AB6">
      <w:pPr>
        <w:pStyle w:val="ListParagraph"/>
        <w:rPr>
          <w:i/>
          <w:lang w:val="es-ES"/>
        </w:rPr>
      </w:pPr>
    </w:p>
    <w:p w14:paraId="2E5247B0" w14:textId="77777777" w:rsidR="00E13306" w:rsidRPr="00B51A78" w:rsidRDefault="00E13306" w:rsidP="00155AB6">
      <w:pPr>
        <w:pStyle w:val="ListParagraph"/>
        <w:widowControl w:val="0"/>
        <w:tabs>
          <w:tab w:val="left" w:pos="180"/>
        </w:tabs>
        <w:autoSpaceDE w:val="0"/>
        <w:autoSpaceDN w:val="0"/>
        <w:adjustRightInd w:val="0"/>
        <w:spacing w:after="0" w:line="240" w:lineRule="auto"/>
        <w:ind w:left="567" w:right="26"/>
        <w:jc w:val="both"/>
        <w:rPr>
          <w:i/>
          <w:lang w:val="es-ES"/>
        </w:rPr>
        <w:sectPr w:rsidR="00E13306" w:rsidRPr="00B51A78" w:rsidSect="00323406">
          <w:headerReference w:type="even" r:id="rId23"/>
          <w:headerReference w:type="default" r:id="rId24"/>
          <w:headerReference w:type="first" r:id="rId25"/>
          <w:pgSz w:w="11906" w:h="16838" w:code="9"/>
          <w:pgMar w:top="1440" w:right="1440" w:bottom="1440" w:left="1440" w:header="720" w:footer="720" w:gutter="0"/>
          <w:cols w:space="720"/>
          <w:titlePg/>
          <w:docGrid w:linePitch="360"/>
        </w:sectPr>
      </w:pPr>
    </w:p>
    <w:p w14:paraId="08682C93" w14:textId="77777777" w:rsidR="00662E18" w:rsidRPr="00662E18" w:rsidRDefault="00662E18" w:rsidP="00662E18">
      <w:pPr>
        <w:tabs>
          <w:tab w:val="left" w:pos="180"/>
        </w:tabs>
        <w:spacing w:after="0" w:line="240" w:lineRule="auto"/>
        <w:ind w:right="28"/>
        <w:jc w:val="both"/>
        <w:rPr>
          <w:rFonts w:cs="Arial"/>
          <w:lang w:val="es-ES"/>
        </w:rPr>
      </w:pPr>
      <w:r w:rsidRPr="00662E18">
        <w:rPr>
          <w:rFonts w:cs="Arial"/>
          <w:b/>
          <w:bCs/>
          <w:lang w:val="es-ES"/>
        </w:rPr>
        <w:lastRenderedPageBreak/>
        <w:t xml:space="preserve">Tabla 1. </w:t>
      </w:r>
      <w:r w:rsidRPr="00662E18">
        <w:rPr>
          <w:rFonts w:cs="Arial"/>
          <w:lang w:val="es-ES"/>
        </w:rPr>
        <w:t>Panorámica de la información presentada por los Estados del área de distribución en respuesta a la Decisión 14.101(e) sobre la implementación de actividades relevantes para el Plan de Acción de Especies Únicas para el Angelote (</w:t>
      </w:r>
      <w:r w:rsidRPr="00662E18">
        <w:rPr>
          <w:rFonts w:cs="Arial"/>
          <w:i/>
          <w:iCs/>
          <w:lang w:val="es-ES"/>
        </w:rPr>
        <w:t>Squatina squatina)</w:t>
      </w:r>
      <w:r w:rsidRPr="00662E18">
        <w:rPr>
          <w:rFonts w:cs="Arial"/>
          <w:lang w:val="es-ES"/>
        </w:rPr>
        <w:t xml:space="preserve"> en el Mediterráneo </w:t>
      </w:r>
      <w:r w:rsidRPr="00662E18">
        <w:rPr>
          <w:rFonts w:cs="Arial"/>
          <w:color w:val="242424"/>
          <w:lang w:val="es-ES"/>
        </w:rPr>
        <w:t>(verde: implementado completamente; amarillo: implementado parcialmente; rojo: aún no abordado; gris: no aplicable).</w:t>
      </w:r>
    </w:p>
    <w:tbl>
      <w:tblPr>
        <w:tblW w:w="5000" w:type="pct"/>
        <w:tblLayout w:type="fixed"/>
        <w:tblCellMar>
          <w:left w:w="28" w:type="dxa"/>
          <w:right w:w="28" w:type="dxa"/>
        </w:tblCellMar>
        <w:tblLook w:val="04A0" w:firstRow="1" w:lastRow="0" w:firstColumn="1" w:lastColumn="0" w:noHBand="0" w:noVBand="1"/>
      </w:tblPr>
      <w:tblGrid>
        <w:gridCol w:w="7009"/>
        <w:gridCol w:w="630"/>
        <w:gridCol w:w="630"/>
        <w:gridCol w:w="631"/>
        <w:gridCol w:w="631"/>
        <w:gridCol w:w="631"/>
        <w:gridCol w:w="631"/>
        <w:gridCol w:w="631"/>
        <w:gridCol w:w="631"/>
        <w:gridCol w:w="631"/>
        <w:gridCol w:w="631"/>
        <w:gridCol w:w="636"/>
      </w:tblGrid>
      <w:tr w:rsidR="00662E18" w:rsidRPr="00F16DCF" w14:paraId="597ABED6" w14:textId="77777777" w:rsidTr="00EC215D">
        <w:trPr>
          <w:cantSplit/>
          <w:trHeight w:val="1661"/>
          <w:tblHeader/>
        </w:trPr>
        <w:tc>
          <w:tcPr>
            <w:tcW w:w="2511" w:type="pct"/>
            <w:tcBorders>
              <w:bottom w:val="single" w:sz="4" w:space="0" w:color="auto"/>
              <w:right w:val="single" w:sz="4" w:space="0" w:color="auto"/>
            </w:tcBorders>
            <w:noWrap/>
            <w:vAlign w:val="bottom"/>
            <w:hideMark/>
          </w:tcPr>
          <w:p w14:paraId="1F82B6A8" w14:textId="77777777" w:rsidR="00662E18" w:rsidRPr="00662E18" w:rsidRDefault="00662E18" w:rsidP="00EC215D">
            <w:pPr>
              <w:tabs>
                <w:tab w:val="left" w:pos="180"/>
              </w:tabs>
              <w:ind w:right="26"/>
              <w:jc w:val="both"/>
              <w:rPr>
                <w:rFonts w:cs="Arial"/>
                <w:b/>
                <w:color w:val="000000"/>
                <w:sz w:val="20"/>
                <w:szCs w:val="20"/>
                <w:lang w:val="es-ES"/>
              </w:rPr>
            </w:pPr>
          </w:p>
        </w:tc>
        <w:tc>
          <w:tcPr>
            <w:tcW w:w="226" w:type="pct"/>
            <w:tcBorders>
              <w:top w:val="single" w:sz="4" w:space="0" w:color="auto"/>
              <w:bottom w:val="single" w:sz="4" w:space="0" w:color="auto"/>
              <w:right w:val="single" w:sz="4" w:space="0" w:color="auto"/>
            </w:tcBorders>
            <w:shd w:val="clear" w:color="auto" w:fill="98A7BD" w:themeFill="text2" w:themeFillTint="80"/>
            <w:textDirection w:val="btLr"/>
          </w:tcPr>
          <w:p w14:paraId="74A607CC" w14:textId="77777777" w:rsidR="00662E18" w:rsidRPr="00F16DCF" w:rsidRDefault="00662E18" w:rsidP="00EC215D">
            <w:pPr>
              <w:tabs>
                <w:tab w:val="left" w:pos="180"/>
              </w:tabs>
              <w:ind w:left="113" w:right="26"/>
              <w:jc w:val="both"/>
              <w:rPr>
                <w:rFonts w:cs="Arial"/>
                <w:b/>
                <w:color w:val="000000" w:themeColor="text1"/>
                <w:sz w:val="20"/>
                <w:szCs w:val="20"/>
              </w:rPr>
            </w:pPr>
            <w:r w:rsidRPr="00F16DCF">
              <w:rPr>
                <w:rFonts w:cs="Arial"/>
                <w:b/>
                <w:color w:val="000000" w:themeColor="text1"/>
                <w:sz w:val="20"/>
                <w:szCs w:val="20"/>
              </w:rPr>
              <w:t>Unión Europea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208602DD" w14:textId="77777777" w:rsidR="00662E18" w:rsidRPr="00F16DCF" w:rsidRDefault="00662E18" w:rsidP="00EC215D">
            <w:pPr>
              <w:tabs>
                <w:tab w:val="left" w:pos="180"/>
              </w:tabs>
              <w:ind w:left="113" w:right="26"/>
              <w:jc w:val="both"/>
              <w:rPr>
                <w:rFonts w:cs="Arial"/>
                <w:b/>
                <w:color w:val="000000" w:themeColor="text1"/>
                <w:sz w:val="20"/>
                <w:szCs w:val="20"/>
              </w:rPr>
            </w:pPr>
            <w:r w:rsidRPr="00F16DCF">
              <w:rPr>
                <w:rFonts w:cs="Arial"/>
                <w:b/>
                <w:color w:val="000000" w:themeColor="text1"/>
                <w:sz w:val="20"/>
                <w:szCs w:val="20"/>
              </w:rPr>
              <w:t>Albania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5028A589" w14:textId="77777777" w:rsidR="00662E18" w:rsidRPr="00F16DCF" w:rsidRDefault="00662E18" w:rsidP="00EC215D">
            <w:pPr>
              <w:tabs>
                <w:tab w:val="left" w:pos="180"/>
              </w:tabs>
              <w:ind w:left="113" w:right="26"/>
              <w:jc w:val="both"/>
              <w:rPr>
                <w:rFonts w:cs="Arial"/>
                <w:b/>
                <w:color w:val="000000" w:themeColor="text1"/>
                <w:sz w:val="20"/>
                <w:szCs w:val="20"/>
              </w:rPr>
            </w:pPr>
            <w:r w:rsidRPr="00F16DCF">
              <w:rPr>
                <w:rFonts w:cs="Arial"/>
                <w:b/>
                <w:color w:val="000000" w:themeColor="text1"/>
                <w:sz w:val="20"/>
                <w:szCs w:val="20"/>
              </w:rPr>
              <w:t>Argelia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42635D06" w14:textId="77777777" w:rsidR="00662E18" w:rsidRPr="00F16DCF" w:rsidRDefault="00662E18" w:rsidP="00EC215D">
            <w:pPr>
              <w:tabs>
                <w:tab w:val="left" w:pos="180"/>
              </w:tabs>
              <w:ind w:left="113" w:right="26"/>
              <w:jc w:val="both"/>
              <w:rPr>
                <w:rFonts w:cs="Arial"/>
                <w:b/>
                <w:color w:val="000000"/>
                <w:sz w:val="20"/>
                <w:szCs w:val="20"/>
              </w:rPr>
            </w:pPr>
            <w:proofErr w:type="spellStart"/>
            <w:r w:rsidRPr="00F16DCF">
              <w:rPr>
                <w:rFonts w:cs="Arial"/>
                <w:b/>
                <w:color w:val="000000"/>
                <w:sz w:val="20"/>
                <w:szCs w:val="20"/>
              </w:rPr>
              <w:t>Croacia</w:t>
            </w:r>
            <w:proofErr w:type="spellEnd"/>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8F48A5D" w14:textId="77777777" w:rsidR="00662E18" w:rsidRPr="00F16DCF" w:rsidRDefault="00662E18" w:rsidP="00EC215D">
            <w:pPr>
              <w:tabs>
                <w:tab w:val="left" w:pos="180"/>
              </w:tabs>
              <w:ind w:left="113" w:right="26"/>
              <w:jc w:val="both"/>
              <w:rPr>
                <w:rFonts w:cs="Arial"/>
                <w:b/>
                <w:color w:val="000000"/>
                <w:sz w:val="20"/>
                <w:szCs w:val="20"/>
              </w:rPr>
            </w:pPr>
            <w:r w:rsidRPr="00F16DCF">
              <w:rPr>
                <w:rFonts w:cs="Arial"/>
                <w:b/>
                <w:color w:val="000000"/>
                <w:sz w:val="20"/>
                <w:szCs w:val="20"/>
              </w:rPr>
              <w:t>Chipre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586D1429" w14:textId="77777777" w:rsidR="00662E18" w:rsidRPr="00F16DCF" w:rsidRDefault="00662E18" w:rsidP="00EC215D">
            <w:pPr>
              <w:tabs>
                <w:tab w:val="left" w:pos="180"/>
              </w:tabs>
              <w:ind w:left="113" w:right="26"/>
              <w:jc w:val="both"/>
              <w:rPr>
                <w:rFonts w:cs="Arial"/>
                <w:b/>
                <w:color w:val="000000"/>
                <w:sz w:val="20"/>
                <w:szCs w:val="20"/>
              </w:rPr>
            </w:pPr>
            <w:r w:rsidRPr="00F16DCF">
              <w:rPr>
                <w:rFonts w:cs="Arial"/>
                <w:b/>
                <w:color w:val="000000"/>
                <w:sz w:val="20"/>
                <w:szCs w:val="20"/>
              </w:rPr>
              <w:t>Grecia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vAlign w:val="center"/>
          </w:tcPr>
          <w:p w14:paraId="6BAB44D4" w14:textId="77777777" w:rsidR="00662E18" w:rsidRPr="00F16DCF" w:rsidRDefault="00662E18" w:rsidP="00EC215D">
            <w:pPr>
              <w:tabs>
                <w:tab w:val="left" w:pos="180"/>
              </w:tabs>
              <w:ind w:left="113" w:right="26"/>
              <w:rPr>
                <w:rFonts w:cs="Arial"/>
                <w:b/>
                <w:color w:val="000000"/>
                <w:sz w:val="20"/>
                <w:szCs w:val="20"/>
              </w:rPr>
            </w:pPr>
            <w:r w:rsidRPr="00F16DCF">
              <w:rPr>
                <w:rFonts w:cs="Arial"/>
                <w:b/>
                <w:color w:val="000000"/>
                <w:sz w:val="20"/>
                <w:szCs w:val="20"/>
              </w:rPr>
              <w:t>Francia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247C745A" w14:textId="77777777" w:rsidR="00662E18" w:rsidRPr="00F16DCF" w:rsidRDefault="00662E18" w:rsidP="00EC215D">
            <w:pPr>
              <w:tabs>
                <w:tab w:val="left" w:pos="180"/>
              </w:tabs>
              <w:ind w:left="113" w:right="26"/>
              <w:jc w:val="both"/>
              <w:rPr>
                <w:rFonts w:cs="Arial"/>
                <w:b/>
                <w:color w:val="000000" w:themeColor="text1"/>
                <w:sz w:val="20"/>
                <w:szCs w:val="20"/>
              </w:rPr>
            </w:pPr>
            <w:r w:rsidRPr="00F16DCF">
              <w:rPr>
                <w:rFonts w:cs="Arial"/>
                <w:b/>
                <w:color w:val="000000" w:themeColor="text1"/>
                <w:sz w:val="20"/>
                <w:szCs w:val="20"/>
              </w:rPr>
              <w:t>Malta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55885392" w14:textId="77777777" w:rsidR="00662E18" w:rsidRPr="00F16DCF" w:rsidRDefault="00662E18" w:rsidP="00EC215D">
            <w:pPr>
              <w:tabs>
                <w:tab w:val="left" w:pos="180"/>
              </w:tabs>
              <w:ind w:left="113" w:right="26"/>
              <w:jc w:val="both"/>
              <w:rPr>
                <w:rFonts w:cs="Arial"/>
                <w:b/>
                <w:color w:val="000000" w:themeColor="text1"/>
                <w:sz w:val="20"/>
                <w:szCs w:val="20"/>
              </w:rPr>
            </w:pPr>
            <w:r w:rsidRPr="00F16DCF">
              <w:rPr>
                <w:rFonts w:cs="Arial"/>
                <w:b/>
                <w:color w:val="000000" w:themeColor="text1"/>
                <w:sz w:val="20"/>
                <w:szCs w:val="20"/>
              </w:rPr>
              <w:t>Montenegro</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69FAEEB0" w14:textId="77777777" w:rsidR="00662E18" w:rsidRPr="00F16DCF" w:rsidRDefault="00662E18" w:rsidP="00EC215D">
            <w:pPr>
              <w:tabs>
                <w:tab w:val="left" w:pos="180"/>
              </w:tabs>
              <w:ind w:left="113" w:right="26"/>
              <w:jc w:val="both"/>
              <w:rPr>
                <w:rFonts w:cs="Arial"/>
                <w:b/>
                <w:color w:val="000000"/>
                <w:sz w:val="20"/>
                <w:szCs w:val="20"/>
              </w:rPr>
            </w:pPr>
            <w:r w:rsidRPr="00F16DCF">
              <w:rPr>
                <w:rFonts w:cs="Arial"/>
                <w:b/>
                <w:color w:val="000000"/>
                <w:sz w:val="20"/>
                <w:szCs w:val="20"/>
              </w:rPr>
              <w:t>España</w:t>
            </w:r>
          </w:p>
        </w:tc>
        <w:tc>
          <w:tcPr>
            <w:tcW w:w="228"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5AA3D04B" w14:textId="77777777" w:rsidR="00662E18" w:rsidRPr="00F16DCF" w:rsidRDefault="00662E18" w:rsidP="00EC215D">
            <w:pPr>
              <w:tabs>
                <w:tab w:val="left" w:pos="180"/>
              </w:tabs>
              <w:ind w:left="113" w:right="26"/>
              <w:jc w:val="both"/>
              <w:rPr>
                <w:rFonts w:cs="Arial"/>
                <w:b/>
                <w:color w:val="000000"/>
                <w:sz w:val="20"/>
                <w:szCs w:val="20"/>
              </w:rPr>
            </w:pPr>
            <w:r w:rsidRPr="00F16DCF">
              <w:rPr>
                <w:rFonts w:cs="Arial"/>
                <w:b/>
                <w:color w:val="000000"/>
                <w:sz w:val="20"/>
                <w:szCs w:val="20"/>
              </w:rPr>
              <w:t>Siria</w:t>
            </w:r>
          </w:p>
        </w:tc>
      </w:tr>
      <w:tr w:rsidR="00662E18" w:rsidRPr="00F16DCF" w14:paraId="6359DD16"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AEAAAA" w:themeFill="background2" w:themeFillShade="BF"/>
            <w:hideMark/>
          </w:tcPr>
          <w:p w14:paraId="54F7FFAB" w14:textId="77777777" w:rsidR="00662E18" w:rsidRPr="00F16DCF" w:rsidRDefault="00662E18" w:rsidP="00EC215D">
            <w:pPr>
              <w:tabs>
                <w:tab w:val="left" w:pos="180"/>
              </w:tabs>
              <w:ind w:right="26"/>
              <w:rPr>
                <w:rFonts w:cs="Arial"/>
                <w:sz w:val="20"/>
                <w:szCs w:val="20"/>
              </w:rPr>
            </w:pPr>
            <w:proofErr w:type="spellStart"/>
            <w:r w:rsidRPr="00F16DCF">
              <w:rPr>
                <w:rFonts w:cs="Arial"/>
                <w:b/>
                <w:sz w:val="20"/>
                <w:szCs w:val="20"/>
              </w:rPr>
              <w:t>Acción</w:t>
            </w:r>
            <w:proofErr w:type="spellEnd"/>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49181A7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3CBCFF4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399B41A2"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1431A5B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4FAF2A5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0DF8CCD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1CD6F72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7DD52D1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7630EBC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4DD32D41" w14:textId="77777777" w:rsidR="00662E18" w:rsidRPr="00F16DCF" w:rsidRDefault="00662E18" w:rsidP="00EC215D">
            <w:pPr>
              <w:tabs>
                <w:tab w:val="left" w:pos="180"/>
              </w:tabs>
              <w:ind w:right="26"/>
              <w:jc w:val="center"/>
              <w:rPr>
                <w:rFonts w:cs="Arial"/>
                <w:color w:val="000000"/>
                <w:sz w:val="20"/>
                <w:szCs w:val="20"/>
              </w:rPr>
            </w:pPr>
          </w:p>
        </w:tc>
        <w:tc>
          <w:tcPr>
            <w:tcW w:w="228" w:type="pct"/>
            <w:tcBorders>
              <w:left w:val="single" w:sz="4" w:space="0" w:color="auto"/>
              <w:bottom w:val="single" w:sz="4" w:space="0" w:color="auto"/>
              <w:right w:val="single" w:sz="4" w:space="0" w:color="auto"/>
            </w:tcBorders>
            <w:shd w:val="clear" w:color="auto" w:fill="AEAAAA" w:themeFill="background2" w:themeFillShade="BF"/>
            <w:vAlign w:val="center"/>
          </w:tcPr>
          <w:p w14:paraId="397BF459" w14:textId="77777777" w:rsidR="00662E18" w:rsidRPr="00F16DCF" w:rsidRDefault="00662E18" w:rsidP="00EC215D">
            <w:pPr>
              <w:tabs>
                <w:tab w:val="left" w:pos="180"/>
              </w:tabs>
              <w:ind w:right="26"/>
              <w:jc w:val="center"/>
              <w:rPr>
                <w:rFonts w:cs="Arial"/>
                <w:color w:val="000000"/>
                <w:sz w:val="20"/>
                <w:szCs w:val="20"/>
              </w:rPr>
            </w:pPr>
          </w:p>
        </w:tc>
      </w:tr>
      <w:tr w:rsidR="00662E18" w:rsidRPr="00A91689" w14:paraId="51F5FE59" w14:textId="77777777" w:rsidTr="00EC215D">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tcPr>
          <w:p w14:paraId="09837E45" w14:textId="77777777" w:rsidR="00662E18" w:rsidRPr="00662E18" w:rsidRDefault="00662E18" w:rsidP="00EC215D">
            <w:pPr>
              <w:tabs>
                <w:tab w:val="left" w:pos="180"/>
              </w:tabs>
              <w:ind w:right="26"/>
              <w:rPr>
                <w:rFonts w:cs="Arial"/>
                <w:sz w:val="20"/>
                <w:szCs w:val="20"/>
                <w:lang w:val="es-ES"/>
              </w:rPr>
            </w:pPr>
            <w:r w:rsidRPr="00662E18">
              <w:rPr>
                <w:rFonts w:cs="Arial"/>
                <w:sz w:val="20"/>
                <w:szCs w:val="20"/>
                <w:lang w:val="es-ES"/>
              </w:rPr>
              <w:t>1.1 Prohibición en la reglamentación pesquera</w:t>
            </w:r>
          </w:p>
        </w:tc>
        <w:tc>
          <w:tcPr>
            <w:tcW w:w="226" w:type="pct"/>
            <w:tcBorders>
              <w:top w:val="single" w:sz="4" w:space="0" w:color="auto"/>
              <w:left w:val="nil"/>
              <w:bottom w:val="single" w:sz="4" w:space="0" w:color="auto"/>
              <w:right w:val="single" w:sz="4" w:space="0" w:color="auto"/>
            </w:tcBorders>
            <w:shd w:val="clear" w:color="auto" w:fill="C6E0B4"/>
          </w:tcPr>
          <w:p w14:paraId="148FD86A"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6E089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14C5788"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8C6CBC1"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5D8392AA"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1B9E5EA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5A1C67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4A46C979"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8ABFA6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8B30EC7"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single" w:sz="4" w:space="0" w:color="auto"/>
              <w:left w:val="nil"/>
              <w:bottom w:val="single" w:sz="4" w:space="0" w:color="auto"/>
              <w:right w:val="single" w:sz="4" w:space="0" w:color="auto"/>
            </w:tcBorders>
            <w:shd w:val="clear" w:color="auto" w:fill="FF7C80"/>
            <w:vAlign w:val="center"/>
          </w:tcPr>
          <w:p w14:paraId="284AA057"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19D2B229" w14:textId="77777777" w:rsidTr="00EC215D">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52B86E1"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1.2 </w:t>
            </w:r>
            <w:proofErr w:type="spellStart"/>
            <w:r w:rsidRPr="00F16DCF">
              <w:rPr>
                <w:rFonts w:cs="Arial"/>
                <w:color w:val="000000"/>
                <w:sz w:val="20"/>
                <w:szCs w:val="20"/>
              </w:rPr>
              <w:t>Protección</w:t>
            </w:r>
            <w:proofErr w:type="spellEnd"/>
            <w:r w:rsidRPr="00F16DCF">
              <w:rPr>
                <w:rFonts w:cs="Arial"/>
                <w:color w:val="000000"/>
                <w:sz w:val="20"/>
                <w:szCs w:val="20"/>
              </w:rPr>
              <w:t xml:space="preserve"> de </w:t>
            </w:r>
            <w:proofErr w:type="spellStart"/>
            <w:r w:rsidRPr="00F16DCF">
              <w:rPr>
                <w:rFonts w:cs="Arial"/>
                <w:color w:val="000000"/>
                <w:sz w:val="20"/>
                <w:szCs w:val="20"/>
              </w:rPr>
              <w:t>especies</w:t>
            </w:r>
            <w:proofErr w:type="spellEnd"/>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1E24AD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15D0F0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A16C7A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76F717FA"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005FD3C0"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774B1F0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17F224D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3F7B1C8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710310A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DA2E928"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0DD75B35" w14:textId="77777777" w:rsidR="00662E18" w:rsidRPr="00F16DCF" w:rsidRDefault="00662E18" w:rsidP="00EC215D">
            <w:pPr>
              <w:tabs>
                <w:tab w:val="left" w:pos="180"/>
              </w:tabs>
              <w:ind w:right="26"/>
              <w:jc w:val="center"/>
              <w:rPr>
                <w:rFonts w:cs="Arial"/>
                <w:color w:val="000000"/>
                <w:sz w:val="20"/>
                <w:szCs w:val="20"/>
              </w:rPr>
            </w:pPr>
          </w:p>
        </w:tc>
      </w:tr>
      <w:tr w:rsidR="00662E18" w:rsidRPr="00F16DCF" w14:paraId="367DC248" w14:textId="77777777" w:rsidTr="00EC215D">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3098152" w14:textId="77777777" w:rsidR="00662E18" w:rsidRPr="00F16DCF" w:rsidRDefault="00662E18" w:rsidP="00EC215D">
            <w:pPr>
              <w:tabs>
                <w:tab w:val="left" w:pos="180"/>
              </w:tabs>
              <w:ind w:right="26"/>
              <w:rPr>
                <w:rFonts w:cs="Arial"/>
                <w:color w:val="000000"/>
                <w:sz w:val="20"/>
                <w:szCs w:val="20"/>
              </w:rPr>
            </w:pPr>
            <w:r w:rsidRPr="00F16DCF">
              <w:rPr>
                <w:rFonts w:cs="Arial"/>
                <w:color w:val="000000" w:themeColor="text1"/>
                <w:sz w:val="20"/>
                <w:szCs w:val="20"/>
              </w:rPr>
              <w:t xml:space="preserve">1.3 </w:t>
            </w:r>
            <w:proofErr w:type="spellStart"/>
            <w:r w:rsidRPr="00F16DCF">
              <w:rPr>
                <w:rFonts w:cs="Arial"/>
                <w:color w:val="000000" w:themeColor="text1"/>
                <w:sz w:val="20"/>
                <w:szCs w:val="20"/>
              </w:rPr>
              <w:t>Programas</w:t>
            </w:r>
            <w:proofErr w:type="spellEnd"/>
            <w:r w:rsidRPr="00F16DCF">
              <w:rPr>
                <w:rFonts w:cs="Arial"/>
                <w:color w:val="000000" w:themeColor="text1"/>
                <w:sz w:val="20"/>
                <w:szCs w:val="20"/>
              </w:rPr>
              <w:t xml:space="preserve"> de </w:t>
            </w:r>
            <w:proofErr w:type="spellStart"/>
            <w:r w:rsidRPr="00F16DCF">
              <w:rPr>
                <w:rFonts w:cs="Arial"/>
                <w:color w:val="000000" w:themeColor="text1"/>
                <w:sz w:val="20"/>
                <w:szCs w:val="20"/>
              </w:rPr>
              <w:t>concienciación</w:t>
            </w:r>
            <w:proofErr w:type="spellEnd"/>
            <w:r w:rsidRPr="00F16DCF">
              <w:rPr>
                <w:rFonts w:cs="Arial"/>
                <w:color w:val="000000" w:themeColor="text1"/>
                <w:sz w:val="20"/>
                <w:szCs w:val="20"/>
              </w:rPr>
              <w:t xml:space="preserve"> </w:t>
            </w:r>
          </w:p>
        </w:tc>
        <w:tc>
          <w:tcPr>
            <w:tcW w:w="226" w:type="pct"/>
            <w:tcBorders>
              <w:top w:val="single" w:sz="4" w:space="0" w:color="auto"/>
              <w:left w:val="nil"/>
              <w:bottom w:val="single" w:sz="4" w:space="0" w:color="auto"/>
              <w:right w:val="single" w:sz="4" w:space="0" w:color="auto"/>
            </w:tcBorders>
            <w:shd w:val="clear" w:color="auto" w:fill="C6E0B4"/>
          </w:tcPr>
          <w:p w14:paraId="5EB309F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59341F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D579C9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520301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2EE1C24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25E6715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497BB4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BF8590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17B366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EE312B8"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3851D5A4" w14:textId="77777777" w:rsidR="00662E18" w:rsidRPr="00F16DCF" w:rsidRDefault="00662E18" w:rsidP="00EC215D">
            <w:pPr>
              <w:tabs>
                <w:tab w:val="left" w:pos="180"/>
              </w:tabs>
              <w:ind w:right="26"/>
              <w:jc w:val="center"/>
              <w:rPr>
                <w:rFonts w:cs="Arial"/>
                <w:color w:val="000000"/>
                <w:sz w:val="20"/>
                <w:szCs w:val="20"/>
              </w:rPr>
            </w:pPr>
          </w:p>
        </w:tc>
      </w:tr>
      <w:tr w:rsidR="00662E18" w:rsidRPr="00F16DCF" w14:paraId="54375BDD" w14:textId="77777777" w:rsidTr="00EC215D">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193057F"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1.4 </w:t>
            </w:r>
            <w:proofErr w:type="spellStart"/>
            <w:r w:rsidRPr="00F16DCF">
              <w:rPr>
                <w:rFonts w:cs="Arial"/>
                <w:color w:val="000000"/>
                <w:sz w:val="20"/>
                <w:szCs w:val="20"/>
              </w:rPr>
              <w:t>Supervisión</w:t>
            </w:r>
            <w:proofErr w:type="spellEnd"/>
            <w:r w:rsidRPr="00F16DCF">
              <w:rPr>
                <w:rFonts w:cs="Arial"/>
                <w:color w:val="000000"/>
                <w:sz w:val="20"/>
                <w:szCs w:val="20"/>
              </w:rPr>
              <w:t xml:space="preserve"> y </w:t>
            </w:r>
            <w:proofErr w:type="spellStart"/>
            <w:r w:rsidRPr="00F16DCF">
              <w:rPr>
                <w:rFonts w:cs="Arial"/>
                <w:color w:val="000000"/>
                <w:sz w:val="20"/>
                <w:szCs w:val="20"/>
              </w:rPr>
              <w:t>ejecución</w:t>
            </w:r>
            <w:proofErr w:type="spellEnd"/>
          </w:p>
        </w:tc>
        <w:tc>
          <w:tcPr>
            <w:tcW w:w="226" w:type="pct"/>
            <w:tcBorders>
              <w:top w:val="single" w:sz="4" w:space="0" w:color="auto"/>
              <w:left w:val="nil"/>
              <w:bottom w:val="single" w:sz="4" w:space="0" w:color="auto"/>
              <w:right w:val="single" w:sz="4" w:space="0" w:color="auto"/>
            </w:tcBorders>
            <w:shd w:val="clear" w:color="auto" w:fill="C6E0B4"/>
          </w:tcPr>
          <w:p w14:paraId="50469B9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CC1AD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42E974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A6E4B3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544887AC"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7D89B3A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6BD727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CDD41F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F39129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B8B5E4F"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CADD7AA" w14:textId="77777777" w:rsidR="00662E18" w:rsidRPr="00F16DCF" w:rsidRDefault="00662E18" w:rsidP="00EC215D">
            <w:pPr>
              <w:tabs>
                <w:tab w:val="left" w:pos="180"/>
              </w:tabs>
              <w:ind w:right="26"/>
              <w:jc w:val="center"/>
              <w:rPr>
                <w:rFonts w:cs="Arial"/>
                <w:color w:val="000000"/>
                <w:sz w:val="20"/>
                <w:szCs w:val="20"/>
              </w:rPr>
            </w:pPr>
          </w:p>
        </w:tc>
      </w:tr>
      <w:tr w:rsidR="00662E18" w:rsidRPr="00F16DCF" w14:paraId="0C023744" w14:textId="77777777" w:rsidTr="00EC215D">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ACC1595"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2.1 </w:t>
            </w:r>
            <w:proofErr w:type="spellStart"/>
            <w:r w:rsidRPr="00F16DCF">
              <w:rPr>
                <w:rFonts w:cs="Arial"/>
                <w:color w:val="000000"/>
                <w:sz w:val="20"/>
                <w:szCs w:val="20"/>
              </w:rPr>
              <w:t>Recogida</w:t>
            </w:r>
            <w:proofErr w:type="spellEnd"/>
            <w:r w:rsidRPr="00F16DCF">
              <w:rPr>
                <w:rFonts w:cs="Arial"/>
                <w:color w:val="000000"/>
                <w:sz w:val="20"/>
                <w:szCs w:val="20"/>
              </w:rPr>
              <w:t xml:space="preserve"> de </w:t>
            </w:r>
            <w:proofErr w:type="spellStart"/>
            <w:r w:rsidRPr="00F16DCF">
              <w:rPr>
                <w:rFonts w:cs="Arial"/>
                <w:color w:val="000000"/>
                <w:sz w:val="20"/>
                <w:szCs w:val="20"/>
              </w:rPr>
              <w:t>datos</w:t>
            </w:r>
            <w:proofErr w:type="spellEnd"/>
          </w:p>
        </w:tc>
        <w:tc>
          <w:tcPr>
            <w:tcW w:w="226" w:type="pct"/>
            <w:tcBorders>
              <w:top w:val="single" w:sz="4" w:space="0" w:color="auto"/>
              <w:left w:val="nil"/>
              <w:bottom w:val="single" w:sz="4" w:space="0" w:color="auto"/>
              <w:right w:val="single" w:sz="4" w:space="0" w:color="auto"/>
            </w:tcBorders>
            <w:shd w:val="clear" w:color="auto" w:fill="C6E0B4"/>
          </w:tcPr>
          <w:p w14:paraId="3264EF5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53E99F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DA5B63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94CC7E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219ECEC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646F6F8C"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217441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19C3EA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21DA3F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62896F3"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E3395AF" w14:textId="77777777" w:rsidR="00662E18" w:rsidRPr="00F16DCF" w:rsidRDefault="00662E18" w:rsidP="00EC215D">
            <w:pPr>
              <w:tabs>
                <w:tab w:val="left" w:pos="180"/>
              </w:tabs>
              <w:ind w:right="26"/>
              <w:jc w:val="center"/>
              <w:rPr>
                <w:rFonts w:cs="Arial"/>
                <w:color w:val="000000"/>
                <w:sz w:val="20"/>
                <w:szCs w:val="20"/>
              </w:rPr>
            </w:pPr>
          </w:p>
        </w:tc>
      </w:tr>
      <w:tr w:rsidR="00662E18" w:rsidRPr="00F16DCF" w14:paraId="707C8C21" w14:textId="77777777" w:rsidTr="00EC215D">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C0ED344"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2.2 </w:t>
            </w:r>
            <w:proofErr w:type="spellStart"/>
            <w:r w:rsidRPr="00F16DCF">
              <w:rPr>
                <w:rFonts w:cs="Arial"/>
                <w:color w:val="000000"/>
                <w:sz w:val="20"/>
                <w:szCs w:val="20"/>
              </w:rPr>
              <w:t>Modelado</w:t>
            </w:r>
            <w:proofErr w:type="spellEnd"/>
            <w:r w:rsidRPr="00F16DCF">
              <w:rPr>
                <w:rFonts w:cs="Arial"/>
                <w:color w:val="000000"/>
                <w:sz w:val="20"/>
                <w:szCs w:val="20"/>
              </w:rPr>
              <w:t xml:space="preserve"> de </w:t>
            </w:r>
            <w:proofErr w:type="spellStart"/>
            <w:r w:rsidRPr="00F16DCF">
              <w:rPr>
                <w:rFonts w:cs="Arial"/>
                <w:color w:val="000000"/>
                <w:sz w:val="20"/>
                <w:szCs w:val="20"/>
              </w:rPr>
              <w:t>hábitats</w:t>
            </w:r>
            <w:proofErr w:type="spellEnd"/>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6FCBADF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3DCF95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F57B76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324016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7756803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C80C55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31FB06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1BEA39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9980CEA"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9344B0C"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062FBD44" w14:textId="77777777" w:rsidR="00662E18" w:rsidRPr="00F16DCF" w:rsidRDefault="00662E18" w:rsidP="00EC215D">
            <w:pPr>
              <w:tabs>
                <w:tab w:val="left" w:pos="180"/>
              </w:tabs>
              <w:ind w:right="26"/>
              <w:jc w:val="center"/>
              <w:rPr>
                <w:rFonts w:cs="Arial"/>
                <w:color w:val="000000"/>
                <w:sz w:val="20"/>
                <w:szCs w:val="20"/>
              </w:rPr>
            </w:pPr>
          </w:p>
        </w:tc>
      </w:tr>
      <w:tr w:rsidR="00662E18" w:rsidRPr="00A91689" w14:paraId="65397202"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518B131"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sz w:val="20"/>
                <w:szCs w:val="20"/>
                <w:lang w:val="es-ES"/>
              </w:rPr>
              <w:t>2.3 Muestreo de ADN ambiental (eDNA)</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F529185"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DA58ABC"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2C82BF5"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44B31C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23C1FFC8"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647E569F"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DCE1017"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54C25A3"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54CAB8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95DB85B"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5B765220"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017906" w14:paraId="427436F0"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7D7B581"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sz w:val="20"/>
                <w:szCs w:val="20"/>
                <w:lang w:val="es-ES"/>
              </w:rPr>
              <w:t>2.4 Muestreo no destructivo de sitios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95AFC97"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29907D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3CDCA6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8DA6CF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4E94201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23A1028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2EBCB63"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AE691F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A79C9DA"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D41A157"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29D744B9"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A91689" w14:paraId="48EFAA04"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F6C64D5"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sz w:val="20"/>
                <w:szCs w:val="20"/>
                <w:lang w:val="es-ES"/>
              </w:rPr>
              <w:t>2.5 Función de la red MPA actual</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7C6542CD"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3C0A364"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04902F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C040DE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C6E0B4"/>
            <w:vAlign w:val="center"/>
          </w:tcPr>
          <w:p w14:paraId="3295618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E699"/>
            <w:vAlign w:val="center"/>
          </w:tcPr>
          <w:p w14:paraId="27CA79D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DB1F19F"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E8F2E89"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5F92C70"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32AA965"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36B13FF7"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73482AF5"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2D5A39A4"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3.1 </w:t>
            </w:r>
            <w:proofErr w:type="spellStart"/>
            <w:r w:rsidRPr="00F16DCF">
              <w:rPr>
                <w:rFonts w:cs="Arial"/>
                <w:color w:val="000000"/>
                <w:sz w:val="20"/>
                <w:szCs w:val="20"/>
              </w:rPr>
              <w:t>Supervisión</w:t>
            </w:r>
            <w:proofErr w:type="spellEnd"/>
            <w:r w:rsidRPr="00F16DCF">
              <w:rPr>
                <w:rFonts w:cs="Arial"/>
                <w:color w:val="000000"/>
                <w:sz w:val="20"/>
                <w:szCs w:val="20"/>
              </w:rPr>
              <w:t xml:space="preserve"> </w:t>
            </w:r>
            <w:proofErr w:type="spellStart"/>
            <w:r w:rsidRPr="00F16DCF">
              <w:rPr>
                <w:rFonts w:cs="Arial"/>
                <w:color w:val="000000"/>
                <w:sz w:val="20"/>
                <w:szCs w:val="20"/>
              </w:rPr>
              <w:t>científica</w:t>
            </w:r>
            <w:proofErr w:type="spellEnd"/>
          </w:p>
        </w:tc>
        <w:tc>
          <w:tcPr>
            <w:tcW w:w="226" w:type="pct"/>
            <w:tcBorders>
              <w:top w:val="single" w:sz="4" w:space="0" w:color="auto"/>
              <w:left w:val="nil"/>
              <w:bottom w:val="single" w:sz="4" w:space="0" w:color="auto"/>
              <w:right w:val="single" w:sz="4" w:space="0" w:color="auto"/>
            </w:tcBorders>
            <w:shd w:val="clear" w:color="auto" w:fill="C6E0B4"/>
          </w:tcPr>
          <w:p w14:paraId="7962086A"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E9C16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2AE09E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9BEA93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26DF1E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EE605B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976B67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A42E3C5"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328F60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5732EF5"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EDD1A56" w14:textId="77777777" w:rsidR="00662E18" w:rsidRPr="00F16DCF" w:rsidRDefault="00662E18" w:rsidP="00EC215D">
            <w:pPr>
              <w:tabs>
                <w:tab w:val="left" w:pos="180"/>
              </w:tabs>
              <w:ind w:right="26"/>
              <w:jc w:val="center"/>
              <w:rPr>
                <w:rFonts w:cs="Arial"/>
                <w:color w:val="000000"/>
                <w:sz w:val="20"/>
                <w:szCs w:val="20"/>
              </w:rPr>
            </w:pPr>
          </w:p>
        </w:tc>
      </w:tr>
      <w:tr w:rsidR="00662E18" w:rsidRPr="00A91689" w14:paraId="4305F68F"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2A4F16A"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themeColor="text1"/>
                <w:sz w:val="20"/>
                <w:szCs w:val="20"/>
                <w:lang w:val="es-ES"/>
              </w:rPr>
              <w:t>3.2 Datos de capturas dependientes de la pesca comercial por unidad de esfuerzo</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7CCE457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04B33B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300C5697"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462A789"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E699"/>
            <w:vAlign w:val="center"/>
          </w:tcPr>
          <w:p w14:paraId="37C213F4"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E699"/>
            <w:vAlign w:val="center"/>
          </w:tcPr>
          <w:p w14:paraId="2B8441AC"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BD828A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E9C0E84"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3E5D038"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6271CE55"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4305727D"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6AE81D91"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6D09AEC"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3.3 Pesca </w:t>
            </w:r>
            <w:proofErr w:type="spellStart"/>
            <w:r w:rsidRPr="00F16DCF">
              <w:rPr>
                <w:rFonts w:cs="Arial"/>
                <w:color w:val="000000"/>
                <w:sz w:val="20"/>
                <w:szCs w:val="20"/>
              </w:rPr>
              <w:t>recreativa</w:t>
            </w:r>
            <w:proofErr w:type="spellEnd"/>
          </w:p>
        </w:tc>
        <w:tc>
          <w:tcPr>
            <w:tcW w:w="226" w:type="pct"/>
            <w:tcBorders>
              <w:top w:val="single" w:sz="4" w:space="0" w:color="auto"/>
              <w:left w:val="nil"/>
              <w:bottom w:val="single" w:sz="4" w:space="0" w:color="auto"/>
              <w:right w:val="single" w:sz="4" w:space="0" w:color="auto"/>
            </w:tcBorders>
            <w:shd w:val="clear" w:color="auto" w:fill="C6E0B4"/>
          </w:tcPr>
          <w:p w14:paraId="1BD43ACF"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7E0E05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90ADB25"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085F21C"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6DA5E39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1018829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7562B2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FC14FC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61E676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7709ECD"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688D88B" w14:textId="77777777" w:rsidR="00662E18" w:rsidRPr="00F16DCF" w:rsidRDefault="00662E18" w:rsidP="00EC215D">
            <w:pPr>
              <w:tabs>
                <w:tab w:val="left" w:pos="180"/>
              </w:tabs>
              <w:ind w:right="26"/>
              <w:jc w:val="center"/>
              <w:rPr>
                <w:rFonts w:cs="Arial"/>
                <w:color w:val="000000"/>
                <w:sz w:val="20"/>
                <w:szCs w:val="20"/>
              </w:rPr>
            </w:pPr>
          </w:p>
        </w:tc>
      </w:tr>
      <w:tr w:rsidR="00662E18" w:rsidRPr="00F16DCF" w14:paraId="0F343A06"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5C3320B"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3.4 Ciencia </w:t>
            </w:r>
            <w:proofErr w:type="spellStart"/>
            <w:r w:rsidRPr="00F16DCF">
              <w:rPr>
                <w:rFonts w:cs="Arial"/>
                <w:color w:val="000000"/>
                <w:sz w:val="20"/>
                <w:szCs w:val="20"/>
              </w:rPr>
              <w:t>ciudadana</w:t>
            </w:r>
            <w:proofErr w:type="spellEnd"/>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C63BF45"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9AD636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BCC30A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37256C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7477ABF0"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2E0C175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0E92A52"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C0955F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D33DE30"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noWrap/>
            <w:vAlign w:val="center"/>
          </w:tcPr>
          <w:p w14:paraId="49DFC223"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827855E" w14:textId="77777777" w:rsidR="00662E18" w:rsidRPr="00F16DCF" w:rsidRDefault="00662E18" w:rsidP="00EC215D">
            <w:pPr>
              <w:tabs>
                <w:tab w:val="left" w:pos="180"/>
              </w:tabs>
              <w:ind w:right="26"/>
              <w:jc w:val="center"/>
              <w:rPr>
                <w:rFonts w:cs="Arial"/>
                <w:color w:val="000000"/>
                <w:sz w:val="20"/>
                <w:szCs w:val="20"/>
              </w:rPr>
            </w:pPr>
          </w:p>
        </w:tc>
      </w:tr>
      <w:tr w:rsidR="00662E18" w:rsidRPr="00A91689" w14:paraId="369896BE"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1A2A79C"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sz w:val="20"/>
                <w:szCs w:val="20"/>
                <w:lang w:val="es-ES"/>
              </w:rPr>
              <w:t>3.5 Tendencias de las encuestas independientes de la industria pesquera</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804E4B0"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EC605B0"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DD4EAE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459CED"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45A222AA"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E699"/>
            <w:vAlign w:val="center"/>
          </w:tcPr>
          <w:p w14:paraId="7818A341"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43BEA19"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990BA17"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03FEB9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5F3E7EAF"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7B8EF6A2"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A91689" w14:paraId="09DCFB73" w14:textId="77777777" w:rsidTr="00EC215D">
        <w:trPr>
          <w:trHeight w:val="94"/>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6DBD476"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themeColor="text1"/>
                <w:sz w:val="20"/>
                <w:szCs w:val="20"/>
                <w:lang w:val="es-ES"/>
              </w:rPr>
              <w:lastRenderedPageBreak/>
              <w:t>3.6 Cuantificación y caracterización de la supervivencia de los angelotes descartados y opciones para minimizar la mortalidad de los ejemplares descartados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A7279C1"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4B58E25"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41B01A7"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B1B1FD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1AA1291D"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33B3053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5DCEED7"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7C3ADB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8EBDF7A"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3BE94CA6"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002E436A"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0DF7126F"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DA71842"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3.7 Marcaje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E5A8E0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306BEF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4D8D435"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D51E43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09AD3900"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557063C1"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3AFCA2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9EA978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7C4D935"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5CDB00E"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EE7CED8" w14:textId="77777777" w:rsidR="00662E18" w:rsidRPr="00F16DCF" w:rsidRDefault="00662E18" w:rsidP="00EC215D">
            <w:pPr>
              <w:tabs>
                <w:tab w:val="left" w:pos="180"/>
              </w:tabs>
              <w:ind w:right="26"/>
              <w:jc w:val="center"/>
              <w:rPr>
                <w:rFonts w:cs="Arial"/>
                <w:color w:val="000000"/>
                <w:sz w:val="20"/>
                <w:szCs w:val="20"/>
              </w:rPr>
            </w:pPr>
          </w:p>
        </w:tc>
      </w:tr>
      <w:tr w:rsidR="00662E18" w:rsidRPr="00A91689" w14:paraId="336F32C5"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A8AD742"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sz w:val="20"/>
                <w:szCs w:val="20"/>
                <w:lang w:val="es-ES"/>
              </w:rPr>
              <w:t>3.8 Estructura y conectividad de la población</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B70DBE4"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3B0764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3B70B7D"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10409800"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1913E675"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E699"/>
            <w:vAlign w:val="center"/>
          </w:tcPr>
          <w:p w14:paraId="2B7CE1A9"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70E9CAFC"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41D276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D7D45A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9E5EA17"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145246B4"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4C4B808F"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BFB7F11"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3.9 Estudios de </w:t>
            </w:r>
            <w:proofErr w:type="spellStart"/>
            <w:r w:rsidRPr="00F16DCF">
              <w:rPr>
                <w:rFonts w:cs="Arial"/>
                <w:color w:val="000000"/>
                <w:sz w:val="20"/>
                <w:szCs w:val="20"/>
              </w:rPr>
              <w:t>historia</w:t>
            </w:r>
            <w:proofErr w:type="spellEnd"/>
            <w:r w:rsidRPr="00F16DCF">
              <w:rPr>
                <w:rFonts w:cs="Arial"/>
                <w:color w:val="000000"/>
                <w:sz w:val="20"/>
                <w:szCs w:val="20"/>
              </w:rPr>
              <w:t xml:space="preserve"> vital</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A467E4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D68229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F04EEA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B443BAE"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33B2793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0E05E16"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A86538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E400EB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A81F2D9"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64E63A6"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58519199" w14:textId="77777777" w:rsidR="00662E18" w:rsidRPr="00F16DCF" w:rsidRDefault="00662E18" w:rsidP="00EC215D">
            <w:pPr>
              <w:tabs>
                <w:tab w:val="left" w:pos="180"/>
              </w:tabs>
              <w:ind w:right="26"/>
              <w:jc w:val="center"/>
              <w:rPr>
                <w:rFonts w:cs="Arial"/>
                <w:color w:val="000000"/>
                <w:sz w:val="20"/>
                <w:szCs w:val="20"/>
              </w:rPr>
            </w:pPr>
          </w:p>
        </w:tc>
      </w:tr>
      <w:tr w:rsidR="00662E18" w:rsidRPr="00017906" w14:paraId="3683524F"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78FCFF6"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sz w:val="20"/>
                <w:szCs w:val="20"/>
                <w:lang w:val="es-ES"/>
              </w:rPr>
              <w:t>3.10 Dinámica flotante histórica a largo plazo</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329B3F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1E9A28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B0E18A5"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6D463D5"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5D06BFD0"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FF8181"/>
            <w:vAlign w:val="center"/>
          </w:tcPr>
          <w:p w14:paraId="66F97BC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nil"/>
              <w:bottom w:val="single" w:sz="4" w:space="0" w:color="auto"/>
              <w:right w:val="single" w:sz="4" w:space="0" w:color="auto"/>
            </w:tcBorders>
            <w:shd w:val="clear" w:color="auto" w:fill="FFE699"/>
            <w:vAlign w:val="center"/>
          </w:tcPr>
          <w:p w14:paraId="0C0F8799"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AD1B26D"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9B6E220"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80DE05C"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3764F121"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55F0DB85"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6F979F0"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4.1 </w:t>
            </w:r>
            <w:proofErr w:type="spellStart"/>
            <w:r w:rsidRPr="00F16DCF">
              <w:rPr>
                <w:rFonts w:cs="Arial"/>
                <w:color w:val="000000"/>
                <w:sz w:val="20"/>
                <w:szCs w:val="20"/>
              </w:rPr>
              <w:t>Proporcionar</w:t>
            </w:r>
            <w:proofErr w:type="spellEnd"/>
            <w:r w:rsidRPr="00F16DCF">
              <w:rPr>
                <w:rFonts w:cs="Arial"/>
                <w:color w:val="000000"/>
                <w:sz w:val="20"/>
                <w:szCs w:val="20"/>
              </w:rPr>
              <w:t xml:space="preserve"> </w:t>
            </w:r>
            <w:proofErr w:type="spellStart"/>
            <w:r w:rsidRPr="00F16DCF">
              <w:rPr>
                <w:rFonts w:cs="Arial"/>
                <w:color w:val="000000"/>
                <w:sz w:val="20"/>
                <w:szCs w:val="20"/>
              </w:rPr>
              <w:t>recursos</w:t>
            </w:r>
            <w:proofErr w:type="spellEnd"/>
          </w:p>
        </w:tc>
        <w:tc>
          <w:tcPr>
            <w:tcW w:w="226" w:type="pct"/>
            <w:tcBorders>
              <w:top w:val="single" w:sz="4" w:space="0" w:color="auto"/>
              <w:left w:val="nil"/>
              <w:bottom w:val="single" w:sz="4" w:space="0" w:color="auto"/>
              <w:right w:val="single" w:sz="4" w:space="0" w:color="auto"/>
            </w:tcBorders>
            <w:shd w:val="clear" w:color="auto" w:fill="C6E0B4"/>
          </w:tcPr>
          <w:p w14:paraId="0BC7D2D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BF0561B"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E23EEA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3882468"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78E9A782"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36CC1E7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FBA696A"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D6AF6B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B872025"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9E91398"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DA17421" w14:textId="77777777" w:rsidR="00662E18" w:rsidRPr="00F16DCF" w:rsidRDefault="00662E18" w:rsidP="00EC215D">
            <w:pPr>
              <w:tabs>
                <w:tab w:val="left" w:pos="180"/>
              </w:tabs>
              <w:ind w:right="26"/>
              <w:jc w:val="center"/>
              <w:rPr>
                <w:rFonts w:cs="Arial"/>
                <w:color w:val="000000"/>
                <w:sz w:val="20"/>
                <w:szCs w:val="20"/>
              </w:rPr>
            </w:pPr>
          </w:p>
        </w:tc>
      </w:tr>
      <w:tr w:rsidR="00662E18" w:rsidRPr="00A91689" w14:paraId="6C8E6B96" w14:textId="77777777" w:rsidTr="00EC215D">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4226CBD" w14:textId="77777777" w:rsidR="00662E18" w:rsidRPr="00662E18" w:rsidRDefault="00662E18" w:rsidP="00EC215D">
            <w:pPr>
              <w:tabs>
                <w:tab w:val="left" w:pos="180"/>
              </w:tabs>
              <w:ind w:right="26"/>
              <w:rPr>
                <w:rFonts w:cs="Arial"/>
                <w:color w:val="000000"/>
                <w:sz w:val="20"/>
                <w:szCs w:val="20"/>
                <w:lang w:val="es-ES"/>
              </w:rPr>
            </w:pPr>
            <w:r w:rsidRPr="00662E18">
              <w:rPr>
                <w:rFonts w:cs="Arial"/>
                <w:color w:val="000000" w:themeColor="text1"/>
                <w:sz w:val="20"/>
                <w:szCs w:val="20"/>
                <w:lang w:val="es-ES"/>
              </w:rPr>
              <w:t>4.2 Establecer un Grupo de Trabajo internacional para la región del Mediterráneo</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7B245F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D32A3CA"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7AC269C6"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F60D8A1"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C6E0B4"/>
            <w:vAlign w:val="center"/>
          </w:tcPr>
          <w:p w14:paraId="11634A2B"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nil"/>
              <w:left w:val="nil"/>
              <w:bottom w:val="single" w:sz="4" w:space="0" w:color="auto"/>
              <w:right w:val="single" w:sz="4" w:space="0" w:color="auto"/>
            </w:tcBorders>
            <w:shd w:val="clear" w:color="auto" w:fill="C6E0B4"/>
            <w:vAlign w:val="center"/>
          </w:tcPr>
          <w:p w14:paraId="29211782"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758F9F6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21E42A8F"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4941837E" w14:textId="77777777" w:rsidR="00662E18" w:rsidRPr="00662E18" w:rsidRDefault="00662E18" w:rsidP="00EC215D">
            <w:pPr>
              <w:tabs>
                <w:tab w:val="left" w:pos="180"/>
              </w:tabs>
              <w:ind w:right="26"/>
              <w:jc w:val="center"/>
              <w:rPr>
                <w:rFonts w:cs="Arial"/>
                <w:color w:val="000000"/>
                <w:sz w:val="20"/>
                <w:szCs w:val="20"/>
                <w:lang w:val="es-ES"/>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715E66EA" w14:textId="77777777" w:rsidR="00662E18" w:rsidRPr="00662E18" w:rsidRDefault="00662E18" w:rsidP="00EC215D">
            <w:pPr>
              <w:tabs>
                <w:tab w:val="left" w:pos="180"/>
              </w:tabs>
              <w:ind w:right="26"/>
              <w:jc w:val="center"/>
              <w:rPr>
                <w:rFonts w:cs="Arial"/>
                <w:color w:val="000000"/>
                <w:sz w:val="20"/>
                <w:szCs w:val="20"/>
                <w:lang w:val="es-ES"/>
              </w:rPr>
            </w:pPr>
          </w:p>
        </w:tc>
        <w:tc>
          <w:tcPr>
            <w:tcW w:w="228" w:type="pct"/>
            <w:tcBorders>
              <w:top w:val="nil"/>
              <w:left w:val="nil"/>
              <w:bottom w:val="single" w:sz="4" w:space="0" w:color="auto"/>
              <w:right w:val="single" w:sz="4" w:space="0" w:color="auto"/>
            </w:tcBorders>
            <w:shd w:val="clear" w:color="auto" w:fill="FF7C80"/>
            <w:vAlign w:val="center"/>
          </w:tcPr>
          <w:p w14:paraId="4D9F1FA9" w14:textId="77777777" w:rsidR="00662E18" w:rsidRPr="00662E18" w:rsidRDefault="00662E18" w:rsidP="00EC215D">
            <w:pPr>
              <w:tabs>
                <w:tab w:val="left" w:pos="180"/>
              </w:tabs>
              <w:ind w:right="26"/>
              <w:jc w:val="center"/>
              <w:rPr>
                <w:rFonts w:cs="Arial"/>
                <w:color w:val="000000"/>
                <w:sz w:val="20"/>
                <w:szCs w:val="20"/>
                <w:lang w:val="es-ES"/>
              </w:rPr>
            </w:pPr>
          </w:p>
        </w:tc>
      </w:tr>
      <w:tr w:rsidR="00662E18" w:rsidRPr="00F16DCF" w14:paraId="66897C87" w14:textId="77777777" w:rsidTr="00EC215D">
        <w:trPr>
          <w:trHeight w:val="5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2EC2477D" w14:textId="77777777" w:rsidR="00662E18" w:rsidRPr="00F16DCF" w:rsidRDefault="00662E18" w:rsidP="00EC215D">
            <w:pPr>
              <w:tabs>
                <w:tab w:val="left" w:pos="180"/>
              </w:tabs>
              <w:ind w:right="26"/>
              <w:rPr>
                <w:rFonts w:cs="Arial"/>
                <w:color w:val="000000"/>
                <w:sz w:val="20"/>
                <w:szCs w:val="20"/>
              </w:rPr>
            </w:pPr>
            <w:r w:rsidRPr="00F16DCF">
              <w:rPr>
                <w:rFonts w:cs="Arial"/>
                <w:color w:val="000000"/>
                <w:sz w:val="20"/>
                <w:szCs w:val="20"/>
              </w:rPr>
              <w:t xml:space="preserve">4.3 Evaluar las </w:t>
            </w:r>
            <w:proofErr w:type="spellStart"/>
            <w:r w:rsidRPr="00F16DCF">
              <w:rPr>
                <w:rFonts w:cs="Arial"/>
                <w:color w:val="000000"/>
                <w:sz w:val="20"/>
                <w:szCs w:val="20"/>
              </w:rPr>
              <w:t>áreas</w:t>
            </w:r>
            <w:proofErr w:type="spellEnd"/>
            <w:r w:rsidRPr="00F16DCF">
              <w:rPr>
                <w:rFonts w:cs="Arial"/>
                <w:color w:val="000000"/>
                <w:sz w:val="20"/>
                <w:szCs w:val="20"/>
              </w:rPr>
              <w:t xml:space="preserve"> </w:t>
            </w:r>
            <w:proofErr w:type="spellStart"/>
            <w:r w:rsidRPr="00F16DCF">
              <w:rPr>
                <w:rFonts w:cs="Arial"/>
                <w:color w:val="000000"/>
                <w:sz w:val="20"/>
                <w:szCs w:val="20"/>
              </w:rPr>
              <w:t>protegidas</w:t>
            </w:r>
            <w:proofErr w:type="spellEnd"/>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6E3D52C2"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19CE03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A51EAF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73AF7817"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2D9F0850"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90EA59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51F2E14D"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DBA2C33"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A3E8994" w14:textId="77777777" w:rsidR="00662E18" w:rsidRPr="00F16DCF" w:rsidRDefault="00662E18" w:rsidP="00EC215D">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C30BFB7" w14:textId="77777777" w:rsidR="00662E18" w:rsidRPr="00F16DCF" w:rsidRDefault="00662E18" w:rsidP="00EC215D">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537BE3A" w14:textId="77777777" w:rsidR="00662E18" w:rsidRPr="00F16DCF" w:rsidRDefault="00662E18" w:rsidP="00EC215D">
            <w:pPr>
              <w:tabs>
                <w:tab w:val="left" w:pos="180"/>
              </w:tabs>
              <w:ind w:right="26"/>
              <w:jc w:val="center"/>
              <w:rPr>
                <w:rFonts w:cs="Arial"/>
                <w:color w:val="000000"/>
                <w:sz w:val="20"/>
                <w:szCs w:val="20"/>
              </w:rPr>
            </w:pPr>
          </w:p>
        </w:tc>
      </w:tr>
    </w:tbl>
    <w:p w14:paraId="3C7B0DCF" w14:textId="77777777" w:rsidR="00BA63EA" w:rsidRDefault="00BA63EA" w:rsidP="00155AB6">
      <w:pPr>
        <w:pStyle w:val="ListParagraph"/>
        <w:widowControl w:val="0"/>
        <w:tabs>
          <w:tab w:val="left" w:pos="180"/>
        </w:tabs>
        <w:autoSpaceDE w:val="0"/>
        <w:autoSpaceDN w:val="0"/>
        <w:adjustRightInd w:val="0"/>
        <w:spacing w:after="0" w:line="240" w:lineRule="auto"/>
        <w:ind w:left="567" w:right="26"/>
        <w:jc w:val="both"/>
        <w:rPr>
          <w:iCs/>
        </w:rPr>
        <w:sectPr w:rsidR="00BA63EA" w:rsidSect="00E13306">
          <w:pgSz w:w="16838" w:h="11906" w:orient="landscape" w:code="9"/>
          <w:pgMar w:top="1440" w:right="1440" w:bottom="1440" w:left="1440" w:header="720" w:footer="720" w:gutter="0"/>
          <w:cols w:space="720"/>
          <w:titlePg/>
          <w:docGrid w:linePitch="360"/>
        </w:sectPr>
      </w:pPr>
    </w:p>
    <w:p w14:paraId="022FB4A9" w14:textId="77777777" w:rsidR="008D667B" w:rsidRPr="00F16DCF" w:rsidRDefault="008D667B" w:rsidP="008D667B">
      <w:pPr>
        <w:widowControl w:val="0"/>
        <w:autoSpaceDE w:val="0"/>
        <w:autoSpaceDN w:val="0"/>
        <w:adjustRightInd w:val="0"/>
        <w:spacing w:after="0" w:line="240" w:lineRule="auto"/>
        <w:jc w:val="right"/>
        <w:rPr>
          <w:rFonts w:cs="Arial"/>
          <w:b/>
        </w:rPr>
      </w:pPr>
      <w:r w:rsidRPr="00F16DCF">
        <w:rPr>
          <w:rFonts w:cs="Arial"/>
          <w:b/>
        </w:rPr>
        <w:lastRenderedPageBreak/>
        <w:t xml:space="preserve">ANEXO 3 </w:t>
      </w:r>
    </w:p>
    <w:p w14:paraId="7B326B77" w14:textId="77777777" w:rsidR="008D667B" w:rsidRDefault="008D667B" w:rsidP="008D667B">
      <w:pPr>
        <w:widowControl w:val="0"/>
        <w:autoSpaceDE w:val="0"/>
        <w:autoSpaceDN w:val="0"/>
        <w:adjustRightInd w:val="0"/>
        <w:spacing w:after="0" w:line="240" w:lineRule="auto"/>
        <w:jc w:val="center"/>
        <w:rPr>
          <w:rFonts w:cs="Arial"/>
          <w:b/>
        </w:rPr>
      </w:pPr>
    </w:p>
    <w:p w14:paraId="3A2F427A" w14:textId="77777777" w:rsidR="00CC1EDE" w:rsidRPr="00F16DCF" w:rsidRDefault="00CC1EDE" w:rsidP="008D667B">
      <w:pPr>
        <w:widowControl w:val="0"/>
        <w:autoSpaceDE w:val="0"/>
        <w:autoSpaceDN w:val="0"/>
        <w:adjustRightInd w:val="0"/>
        <w:spacing w:after="0" w:line="240" w:lineRule="auto"/>
        <w:jc w:val="center"/>
        <w:rPr>
          <w:rFonts w:cs="Arial"/>
          <w:b/>
        </w:rPr>
      </w:pPr>
    </w:p>
    <w:p w14:paraId="5851BDA6" w14:textId="77777777" w:rsidR="008D667B" w:rsidRPr="001D014F" w:rsidRDefault="008D667B" w:rsidP="008D667B">
      <w:pPr>
        <w:widowControl w:val="0"/>
        <w:autoSpaceDE w:val="0"/>
        <w:autoSpaceDN w:val="0"/>
        <w:adjustRightInd w:val="0"/>
        <w:spacing w:after="0" w:line="240" w:lineRule="auto"/>
        <w:jc w:val="center"/>
        <w:rPr>
          <w:rFonts w:cs="Arial"/>
          <w:b/>
          <w:lang w:val="es-ES"/>
        </w:rPr>
      </w:pPr>
      <w:r w:rsidRPr="001D014F">
        <w:rPr>
          <w:rFonts w:cs="Arial"/>
          <w:b/>
          <w:lang w:val="es-ES"/>
        </w:rPr>
        <w:t>IMPLEMENTACIÓN DE LA INCLUSIÓN EN EL APÉNDICE I DE LA CMS PARA EL TIBURÓN OCEÁNICO: RESUMEN Y RECOMENDACIONES</w:t>
      </w:r>
    </w:p>
    <w:p w14:paraId="52E57F2B" w14:textId="77777777" w:rsidR="008D667B" w:rsidRPr="001D014F" w:rsidRDefault="008D667B" w:rsidP="008D667B">
      <w:pPr>
        <w:widowControl w:val="0"/>
        <w:autoSpaceDE w:val="0"/>
        <w:autoSpaceDN w:val="0"/>
        <w:adjustRightInd w:val="0"/>
        <w:spacing w:after="0" w:line="240" w:lineRule="auto"/>
        <w:jc w:val="center"/>
        <w:rPr>
          <w:rFonts w:cs="Arial"/>
          <w:b/>
          <w:lang w:val="es-ES"/>
        </w:rPr>
      </w:pPr>
    </w:p>
    <w:p w14:paraId="494C63BF" w14:textId="77777777" w:rsidR="008D667B" w:rsidRPr="001D014F" w:rsidRDefault="008D667B" w:rsidP="008D667B">
      <w:pPr>
        <w:widowControl w:val="0"/>
        <w:autoSpaceDE w:val="0"/>
        <w:autoSpaceDN w:val="0"/>
        <w:adjustRightInd w:val="0"/>
        <w:spacing w:after="0" w:line="240" w:lineRule="auto"/>
        <w:jc w:val="center"/>
        <w:rPr>
          <w:rFonts w:cs="Arial"/>
          <w:b/>
          <w:lang w:val="es-ES"/>
        </w:rPr>
      </w:pPr>
    </w:p>
    <w:p w14:paraId="129B6909" w14:textId="77777777" w:rsidR="008D667B" w:rsidRPr="001D014F" w:rsidRDefault="008D667B" w:rsidP="008D667B">
      <w:pPr>
        <w:pStyle w:val="ListParagraph"/>
        <w:numPr>
          <w:ilvl w:val="0"/>
          <w:numId w:val="24"/>
        </w:numPr>
        <w:suppressAutoHyphens/>
        <w:spacing w:after="80" w:line="240" w:lineRule="auto"/>
        <w:ind w:left="567" w:hanging="567"/>
        <w:contextualSpacing w:val="0"/>
        <w:jc w:val="both"/>
        <w:rPr>
          <w:rFonts w:cs="Arial"/>
          <w:color w:val="000000"/>
          <w:kern w:val="2"/>
          <w:lang w:val="es-ES"/>
        </w:rPr>
      </w:pPr>
      <w:r w:rsidRPr="001D014F">
        <w:rPr>
          <w:rFonts w:cs="Arial"/>
          <w:color w:val="000000"/>
          <w:kern w:val="2"/>
          <w:lang w:val="es-ES"/>
        </w:rPr>
        <w:t>Este Anexo contiene dos partes:</w:t>
      </w:r>
    </w:p>
    <w:p w14:paraId="6F193F28" w14:textId="77777777" w:rsidR="008D667B" w:rsidRPr="001D014F" w:rsidRDefault="008D667B" w:rsidP="008D667B">
      <w:pPr>
        <w:pStyle w:val="ListParagraph"/>
        <w:numPr>
          <w:ilvl w:val="0"/>
          <w:numId w:val="25"/>
        </w:numPr>
        <w:suppressAutoHyphens/>
        <w:spacing w:after="80" w:line="240" w:lineRule="auto"/>
        <w:contextualSpacing w:val="0"/>
        <w:jc w:val="both"/>
        <w:rPr>
          <w:rFonts w:cs="Arial"/>
          <w:color w:val="000000"/>
          <w:kern w:val="2"/>
          <w:lang w:val="es-ES"/>
        </w:rPr>
      </w:pPr>
      <w:r w:rsidRPr="001D014F">
        <w:rPr>
          <w:rFonts w:cs="Arial"/>
          <w:color w:val="000000"/>
          <w:kern w:val="2"/>
          <w:lang w:val="es-ES"/>
        </w:rPr>
        <w:t>Resultados principales de</w:t>
      </w:r>
      <w:r w:rsidRPr="001D014F">
        <w:rPr>
          <w:rFonts w:cs="Arial"/>
          <w:color w:val="EE0000"/>
          <w:kern w:val="2"/>
          <w:lang w:val="es-ES"/>
        </w:rPr>
        <w:t xml:space="preserve"> </w:t>
      </w:r>
      <w:r w:rsidRPr="001D014F">
        <w:rPr>
          <w:rFonts w:cs="Arial"/>
          <w:color w:val="000000"/>
          <w:kern w:val="2"/>
          <w:lang w:val="es-ES"/>
        </w:rPr>
        <w:t>encuesta, resumen de la información proporcionada por las Partes.</w:t>
      </w:r>
    </w:p>
    <w:p w14:paraId="3698C6E9" w14:textId="77777777" w:rsidR="008D667B" w:rsidRPr="001D014F" w:rsidRDefault="008D667B" w:rsidP="008D667B">
      <w:pPr>
        <w:pStyle w:val="ListParagraph"/>
        <w:numPr>
          <w:ilvl w:val="0"/>
          <w:numId w:val="25"/>
        </w:numPr>
        <w:suppressAutoHyphens/>
        <w:spacing w:after="0" w:line="240" w:lineRule="auto"/>
        <w:contextualSpacing w:val="0"/>
        <w:jc w:val="both"/>
        <w:rPr>
          <w:rFonts w:cs="Arial"/>
          <w:color w:val="000000"/>
          <w:kern w:val="2"/>
          <w:lang w:val="es-ES"/>
        </w:rPr>
      </w:pPr>
      <w:r w:rsidRPr="001D014F">
        <w:rPr>
          <w:rFonts w:cs="Arial"/>
          <w:color w:val="000000"/>
          <w:lang w:val="es-ES"/>
        </w:rPr>
        <w:t>Evaluación de datos sobre el comercio internacional y la pesca.</w:t>
      </w:r>
    </w:p>
    <w:p w14:paraId="1E13A958" w14:textId="77777777" w:rsidR="008D667B" w:rsidRPr="001D014F" w:rsidRDefault="008D667B" w:rsidP="008D667B">
      <w:pPr>
        <w:pStyle w:val="ListParagraph"/>
        <w:suppressAutoHyphens/>
        <w:spacing w:after="0" w:line="240" w:lineRule="auto"/>
        <w:ind w:left="927"/>
        <w:contextualSpacing w:val="0"/>
        <w:jc w:val="both"/>
        <w:rPr>
          <w:rFonts w:cs="Arial"/>
          <w:color w:val="000000"/>
          <w:kern w:val="2"/>
          <w:lang w:val="es-ES"/>
        </w:rPr>
      </w:pPr>
    </w:p>
    <w:p w14:paraId="7354607E" w14:textId="77777777" w:rsidR="008D667B" w:rsidRPr="00F16DCF" w:rsidRDefault="008D667B" w:rsidP="008D667B">
      <w:pPr>
        <w:pStyle w:val="Secondnumbering"/>
        <w:numPr>
          <w:ilvl w:val="0"/>
          <w:numId w:val="23"/>
        </w:numPr>
        <w:ind w:left="567" w:hanging="567"/>
        <w:rPr>
          <w:rFonts w:cs="Arial"/>
          <w:b/>
          <w:bCs/>
        </w:rPr>
      </w:pPr>
      <w:proofErr w:type="spellStart"/>
      <w:r w:rsidRPr="00F16DCF">
        <w:rPr>
          <w:rFonts w:cs="Arial"/>
          <w:b/>
          <w:bCs/>
          <w:color w:val="000000"/>
          <w:kern w:val="2"/>
        </w:rPr>
        <w:t>Resultados</w:t>
      </w:r>
      <w:proofErr w:type="spellEnd"/>
      <w:r w:rsidRPr="00F16DCF">
        <w:rPr>
          <w:rFonts w:cs="Arial"/>
          <w:b/>
          <w:bCs/>
          <w:color w:val="000000"/>
          <w:kern w:val="2"/>
        </w:rPr>
        <w:t xml:space="preserve"> </w:t>
      </w:r>
      <w:proofErr w:type="spellStart"/>
      <w:r w:rsidRPr="00F16DCF">
        <w:rPr>
          <w:rFonts w:cs="Arial"/>
          <w:b/>
          <w:bCs/>
          <w:color w:val="000000"/>
          <w:kern w:val="2"/>
        </w:rPr>
        <w:t>principales</w:t>
      </w:r>
      <w:proofErr w:type="spellEnd"/>
      <w:r w:rsidRPr="00F16DCF">
        <w:rPr>
          <w:rFonts w:cs="Arial"/>
          <w:b/>
          <w:bCs/>
          <w:color w:val="000000"/>
          <w:kern w:val="2"/>
        </w:rPr>
        <w:t xml:space="preserve"> de la </w:t>
      </w:r>
      <w:proofErr w:type="spellStart"/>
      <w:r w:rsidRPr="00F16DCF">
        <w:rPr>
          <w:rFonts w:cs="Arial"/>
          <w:b/>
          <w:bCs/>
          <w:color w:val="000000"/>
          <w:kern w:val="2"/>
        </w:rPr>
        <w:t>encuesta</w:t>
      </w:r>
      <w:proofErr w:type="spellEnd"/>
      <w:r w:rsidRPr="00F16DCF">
        <w:rPr>
          <w:rFonts w:cs="Arial"/>
          <w:b/>
          <w:bCs/>
        </w:rPr>
        <w:t xml:space="preserve"> </w:t>
      </w:r>
    </w:p>
    <w:p w14:paraId="0706C593" w14:textId="77777777" w:rsidR="008D667B" w:rsidRPr="00F16DCF" w:rsidRDefault="008D667B" w:rsidP="008D667B">
      <w:pPr>
        <w:pStyle w:val="Secondnumbering"/>
        <w:numPr>
          <w:ilvl w:val="0"/>
          <w:numId w:val="0"/>
        </w:numPr>
        <w:ind w:left="567"/>
        <w:rPr>
          <w:rFonts w:cs="Arial"/>
          <w:b/>
          <w:bCs/>
        </w:rPr>
      </w:pPr>
    </w:p>
    <w:p w14:paraId="29D65F5C" w14:textId="0EE70353" w:rsidR="008D667B" w:rsidRPr="001D014F" w:rsidRDefault="008D667B" w:rsidP="008D667B">
      <w:pPr>
        <w:pStyle w:val="Secondnumbering"/>
        <w:numPr>
          <w:ilvl w:val="0"/>
          <w:numId w:val="0"/>
        </w:numPr>
        <w:rPr>
          <w:rFonts w:cs="Arial"/>
          <w:lang w:val="es-ES"/>
        </w:rPr>
      </w:pPr>
      <w:r w:rsidRPr="001D014F">
        <w:rPr>
          <w:rFonts w:cs="Arial"/>
          <w:lang w:val="es-ES"/>
        </w:rPr>
        <w:t xml:space="preserve">El informe completo se puede consultar en </w:t>
      </w:r>
      <w:r w:rsidR="00A74519">
        <w:rPr>
          <w:rFonts w:cs="Arial"/>
          <w:lang w:val="es-ES"/>
        </w:rPr>
        <w:fldChar w:fldCharType="begin"/>
      </w:r>
      <w:r w:rsidR="00A74519">
        <w:rPr>
          <w:rFonts w:cs="Arial"/>
          <w:lang w:val="es-ES"/>
        </w:rPr>
        <w:instrText>HYPERLINK "https://www.cms.int/es/node/46430"</w:instrText>
      </w:r>
      <w:r w:rsidR="00A74519">
        <w:rPr>
          <w:rFonts w:cs="Arial"/>
          <w:lang w:val="es-ES"/>
        </w:rPr>
      </w:r>
      <w:r w:rsidR="00A74519">
        <w:rPr>
          <w:rFonts w:cs="Arial"/>
          <w:lang w:val="es-ES"/>
        </w:rPr>
        <w:fldChar w:fldCharType="separate"/>
      </w:r>
      <w:r w:rsidRPr="00A74519">
        <w:rPr>
          <w:rStyle w:val="Hyperlink"/>
          <w:rFonts w:cs="Arial"/>
          <w:lang w:val="es-ES"/>
        </w:rPr>
        <w:t>UNEP/CMS/COP15/Inf.25.6.3g</w:t>
      </w:r>
      <w:r w:rsidR="00A74519">
        <w:rPr>
          <w:rFonts w:cs="Arial"/>
          <w:lang w:val="es-ES"/>
        </w:rPr>
        <w:fldChar w:fldCharType="end"/>
      </w:r>
      <w:r w:rsidRPr="001D014F">
        <w:rPr>
          <w:rFonts w:cs="Arial"/>
          <w:lang w:val="es-ES"/>
        </w:rPr>
        <w:t xml:space="preserve"> </w:t>
      </w:r>
    </w:p>
    <w:p w14:paraId="201526CA" w14:textId="77777777" w:rsidR="008D667B" w:rsidRPr="001D014F" w:rsidRDefault="008D667B" w:rsidP="008D667B">
      <w:pPr>
        <w:pStyle w:val="Secondnumbering"/>
        <w:numPr>
          <w:ilvl w:val="0"/>
          <w:numId w:val="0"/>
        </w:numPr>
        <w:rPr>
          <w:rFonts w:cs="Arial"/>
          <w:lang w:val="es-ES"/>
        </w:rPr>
      </w:pPr>
    </w:p>
    <w:p w14:paraId="667DC91B"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lang w:val="es-ES"/>
        </w:rPr>
      </w:pPr>
      <w:r w:rsidRPr="001D014F">
        <w:rPr>
          <w:rFonts w:cs="Arial"/>
          <w:color w:val="000000"/>
          <w:lang w:val="es-ES"/>
        </w:rPr>
        <w:t xml:space="preserve">De las 133 Partes de la Convención, 21, incluida la Unión Europea (UE), respondieron a las notificaciones 2024/007 y 2025/015. La Tabla 1 incluye una panorámica de la información proporcionada por las Partes respecto a sus situaciones como Estados del área de distribución del </w:t>
      </w:r>
      <w:r w:rsidRPr="001D014F">
        <w:rPr>
          <w:rFonts w:cs="Arial"/>
          <w:i/>
          <w:iCs/>
          <w:color w:val="000000"/>
          <w:lang w:val="es-ES"/>
        </w:rPr>
        <w:t>C. longimanus</w:t>
      </w:r>
      <w:r w:rsidRPr="001D014F">
        <w:rPr>
          <w:rFonts w:cs="Arial"/>
          <w:color w:val="000000"/>
          <w:lang w:val="es-ES"/>
        </w:rPr>
        <w:t>, e información sobre capturas, utilización y excepciones realizadas en virtud del Artículo III de la CMS (5) en los últimos cinco años.</w:t>
      </w:r>
    </w:p>
    <w:p w14:paraId="0298F3B8" w14:textId="77777777" w:rsidR="008D667B" w:rsidRPr="001D014F" w:rsidRDefault="008D667B" w:rsidP="008D667B">
      <w:pPr>
        <w:pStyle w:val="ListParagraph"/>
        <w:suppressAutoHyphens/>
        <w:spacing w:after="0" w:line="240" w:lineRule="auto"/>
        <w:ind w:left="567"/>
        <w:contextualSpacing w:val="0"/>
        <w:jc w:val="both"/>
        <w:rPr>
          <w:rFonts w:cs="Arial"/>
          <w:color w:val="000000"/>
          <w:lang w:val="es-ES"/>
        </w:rPr>
      </w:pPr>
    </w:p>
    <w:p w14:paraId="40CA8454"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lang w:val="es-ES"/>
        </w:rPr>
      </w:pPr>
      <w:r w:rsidRPr="001D014F">
        <w:rPr>
          <w:rFonts w:cs="Arial"/>
          <w:color w:val="000000"/>
          <w:lang w:val="es-ES"/>
        </w:rPr>
        <w:t xml:space="preserve">Diecisiete Partes comunicaron ser Estados del área de distribución del </w:t>
      </w:r>
      <w:r w:rsidRPr="001D014F">
        <w:rPr>
          <w:rFonts w:cs="Arial"/>
          <w:i/>
          <w:iCs/>
          <w:color w:val="000000"/>
          <w:lang w:val="es-ES"/>
        </w:rPr>
        <w:t>C. longimanus</w:t>
      </w:r>
      <w:r w:rsidRPr="001D014F">
        <w:rPr>
          <w:rFonts w:cs="Arial"/>
          <w:color w:val="000000"/>
          <w:lang w:val="es-ES"/>
        </w:rPr>
        <w:t xml:space="preserve">. Entre estos, diez comunicaron capturas de </w:t>
      </w:r>
      <w:r w:rsidRPr="001D014F">
        <w:rPr>
          <w:rFonts w:cs="Arial"/>
          <w:i/>
          <w:iCs/>
          <w:color w:val="000000"/>
          <w:lang w:val="es-ES"/>
        </w:rPr>
        <w:t xml:space="preserve">C. longimanus </w:t>
      </w:r>
      <w:r w:rsidRPr="001D014F">
        <w:rPr>
          <w:rFonts w:cs="Arial"/>
          <w:color w:val="000000"/>
          <w:lang w:val="es-ES"/>
        </w:rPr>
        <w:t xml:space="preserve">en su jurisdicción o por parte de embarcaciones con su bandera en los últimos cinco años. La UE informó que entre 2018 y 2022, sus Estados miembros capturaron y liberaron 942 ejemplares vivos y desecharon 300 ejemplares muertos en la región </w:t>
      </w:r>
      <w:r w:rsidRPr="001D014F">
        <w:rPr>
          <w:rFonts w:cs="Arial"/>
          <w:lang w:val="es-ES"/>
        </w:rPr>
        <w:t>IOTC</w:t>
      </w:r>
      <w:r w:rsidRPr="00F16DCF">
        <w:rPr>
          <w:rStyle w:val="FootnoteReference"/>
          <w:rFonts w:cs="Arial"/>
        </w:rPr>
        <w:footnoteReference w:id="2"/>
      </w:r>
      <w:r w:rsidRPr="001D014F">
        <w:rPr>
          <w:rFonts w:cs="Arial"/>
          <w:color w:val="000000"/>
          <w:lang w:val="es-ES"/>
        </w:rPr>
        <w:t>. En la región ICCAT</w:t>
      </w:r>
      <w:r w:rsidRPr="00F16DCF">
        <w:rPr>
          <w:rStyle w:val="FootnoteReference"/>
          <w:rFonts w:cs="Arial"/>
          <w:color w:val="000000"/>
        </w:rPr>
        <w:footnoteReference w:id="3"/>
      </w:r>
      <w:r w:rsidRPr="001D014F">
        <w:rPr>
          <w:rFonts w:cs="Arial"/>
          <w:color w:val="000000"/>
          <w:lang w:val="es-ES"/>
        </w:rPr>
        <w:t>, los Estados miembros de la UE capturaron y descartaron una tonelada de ejemplares vivos en 2021 y 2022, una tonelada de ejemplares muertos en 2019 y ninguna cantidad en 2018 y 2020. Además, la UE señaló que la flota de cerco EU-FRA había informado de la captura de 0,12 toneladas. En el área WCPFC</w:t>
      </w:r>
      <w:r w:rsidRPr="00F16DCF">
        <w:rPr>
          <w:rStyle w:val="FootnoteReference"/>
          <w:rFonts w:cs="Arial"/>
          <w:color w:val="000000"/>
        </w:rPr>
        <w:footnoteReference w:id="4"/>
      </w:r>
      <w:r w:rsidRPr="001D014F">
        <w:rPr>
          <w:rFonts w:cs="Arial"/>
          <w:color w:val="000000"/>
          <w:lang w:val="es-ES"/>
        </w:rPr>
        <w:t xml:space="preserve">, la UE informó de la captura de 1,26 toneladas para todos los tipos de artes de pesca de 2018 a 2022, sin retención de ninguna captura. Se desconoce el destino de los ejemplares después de la liberación o descarte. Australia, Nueva Zelanda y Nigeria notificaron capturas menores. Brasil, Kenia, Pakistán y Senegal señalaron que hubo, o probablemente había habido, capturas, pero no proporcionaron niveles específicos de capturas. Australia también mencionó que han proporcionado educación e identificación de recursos a la industria pesquera para garantizar que no se retiene a ninguna especie protegida de tiburón, incluidas las enumeradas en el Apéndice I de la CMS. El Reino Unido comunicó que en las Islas Caimán pueden producirse capturas </w:t>
      </w:r>
      <w:r w:rsidRPr="001D014F">
        <w:rPr>
          <w:rFonts w:cs="Arial"/>
          <w:lang w:val="es-ES"/>
        </w:rPr>
        <w:t>i</w:t>
      </w:r>
      <w:r w:rsidRPr="001D014F">
        <w:rPr>
          <w:rFonts w:cs="Arial"/>
          <w:color w:val="000000"/>
          <w:lang w:val="es-ES"/>
        </w:rPr>
        <w:t xml:space="preserve">ncidentales, ya sean recreativas o artesanales, ilegales, no declaradas y no reglamentadas (INDNR). Mozambique registró un total de 78 interacciones con </w:t>
      </w:r>
      <w:r w:rsidRPr="001D014F">
        <w:rPr>
          <w:rFonts w:cs="Arial"/>
          <w:i/>
          <w:iCs/>
          <w:color w:val="000000"/>
          <w:lang w:val="es-ES"/>
        </w:rPr>
        <w:t>C. longimanus</w:t>
      </w:r>
      <w:r w:rsidRPr="001D014F">
        <w:rPr>
          <w:rFonts w:cs="Arial"/>
          <w:color w:val="000000"/>
          <w:lang w:val="es-ES"/>
        </w:rPr>
        <w:t>, y señaló que todos los individuos fueron liberados de forma segura. Aunque la República Dominicana señaló que no se había notificado ninguna captura, se producen capturas incidentales esporádicas,</w:t>
      </w:r>
      <w:r w:rsidRPr="001D014F">
        <w:rPr>
          <w:rFonts w:cs="Arial"/>
          <w:lang w:val="es-ES"/>
        </w:rPr>
        <w:t xml:space="preserve"> pero no se usan con fines comerciales</w:t>
      </w:r>
      <w:r w:rsidRPr="001D014F">
        <w:rPr>
          <w:rFonts w:cs="Arial"/>
          <w:color w:val="000000"/>
          <w:lang w:val="es-ES"/>
        </w:rPr>
        <w:t xml:space="preserve">. Siete Partes indicaron que no había ningún informe de captura disponible. </w:t>
      </w:r>
    </w:p>
    <w:p w14:paraId="344363FC" w14:textId="77777777" w:rsidR="008D667B" w:rsidRPr="001D014F" w:rsidRDefault="008D667B" w:rsidP="008D667B">
      <w:pPr>
        <w:pStyle w:val="ListParagraph"/>
        <w:suppressAutoHyphens/>
        <w:spacing w:after="0" w:line="240" w:lineRule="auto"/>
        <w:ind w:left="567"/>
        <w:contextualSpacing w:val="0"/>
        <w:jc w:val="both"/>
        <w:rPr>
          <w:rFonts w:cs="Arial"/>
          <w:color w:val="000000"/>
          <w:lang w:val="es-ES"/>
        </w:rPr>
      </w:pPr>
    </w:p>
    <w:p w14:paraId="185F8062"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lang w:val="es-ES"/>
        </w:rPr>
      </w:pPr>
      <w:r w:rsidRPr="001D014F">
        <w:rPr>
          <w:rFonts w:cs="Arial"/>
          <w:color w:val="000000"/>
          <w:lang w:val="es-ES"/>
        </w:rPr>
        <w:t xml:space="preserve">De las diez Partes que informaron de capturas, seis (Brasil, Kenia, Nigeria, Pakistán, Senegal y el Reino Unido [Territorios de ultramar]) comunicaron la utilización o posible utilización de animales enteros o partes de animales en los últimos cinco años. Kenia comunicó la existencia de intercambio comercial internacional en virtud de la CITES, </w:t>
      </w:r>
      <w:r w:rsidRPr="001D014F">
        <w:rPr>
          <w:rFonts w:cs="Arial"/>
          <w:color w:val="000000"/>
          <w:lang w:val="es-ES"/>
        </w:rPr>
        <w:lastRenderedPageBreak/>
        <w:t>exportando un total de 315 kg de aletas secas a China. Brasil mencionó un mercado limitado de carne y la posibilidad de comercio ilegal de aletas y señaló que se llevan a cabo operaciones de inspección regulares para combatir dichas actividades ilegales. Nigeria comunicó la existencia de comercio y consumo. Pakistán indicó que faltaba información detallada, pero que podrían haberse producido algunos casos de captura incidental, consumo ilegal (carne de tiburón como pescado frito y pieles como alimento para aves de corral) y comercio. Senegal señaló que se exportaron aletas a Asia y los cuerpos se consumieron en el país o se exportaron a otros países africanos. El Reino Unido informó que utiliza ejemplares con fines científicos y que en las Islas Caimán no se puede descartar definitivamente la captura incidental por parte de pescadores recreativos y artesanales.</w:t>
      </w:r>
    </w:p>
    <w:p w14:paraId="22CCEE2B" w14:textId="77777777" w:rsidR="008D667B" w:rsidRPr="001D014F" w:rsidRDefault="008D667B" w:rsidP="008D667B">
      <w:pPr>
        <w:pStyle w:val="ListParagraph"/>
        <w:suppressAutoHyphens/>
        <w:spacing w:after="0" w:line="240" w:lineRule="auto"/>
        <w:ind w:left="567"/>
        <w:contextualSpacing w:val="0"/>
        <w:jc w:val="both"/>
        <w:rPr>
          <w:rFonts w:cs="Arial"/>
          <w:color w:val="000000"/>
          <w:lang w:val="es-ES"/>
        </w:rPr>
      </w:pPr>
    </w:p>
    <w:p w14:paraId="2AD9B4CD"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lang w:val="es-ES"/>
        </w:rPr>
      </w:pPr>
      <w:r w:rsidRPr="001D014F">
        <w:rPr>
          <w:rFonts w:cs="Arial"/>
          <w:color w:val="000000"/>
          <w:lang w:val="es-ES"/>
        </w:rPr>
        <w:t>Brasil comunicó</w:t>
      </w:r>
      <w:r w:rsidRPr="001D014F">
        <w:rPr>
          <w:rFonts w:cs="Arial"/>
          <w:lang w:val="es-ES"/>
        </w:rPr>
        <w:t>: «</w:t>
      </w:r>
      <w:r w:rsidRPr="001D014F">
        <w:rPr>
          <w:rFonts w:cs="Arial"/>
          <w:i/>
          <w:lang w:val="es-ES"/>
        </w:rPr>
        <w:t xml:space="preserve">La </w:t>
      </w:r>
      <w:r w:rsidRPr="001D014F">
        <w:rPr>
          <w:rFonts w:cs="Arial"/>
          <w:i/>
          <w:iCs/>
          <w:lang w:val="es-ES"/>
        </w:rPr>
        <w:t xml:space="preserve">excepción es la </w:t>
      </w:r>
      <w:r w:rsidRPr="001D014F">
        <w:rPr>
          <w:rFonts w:cs="Arial"/>
          <w:i/>
          <w:lang w:val="es-ES"/>
        </w:rPr>
        <w:t xml:space="preserve">extracción con fines científicos, </w:t>
      </w:r>
      <w:r w:rsidRPr="001D014F">
        <w:rPr>
          <w:rFonts w:cs="Arial"/>
          <w:i/>
          <w:iCs/>
          <w:lang w:val="es-ES"/>
        </w:rPr>
        <w:t>que mejora</w:t>
      </w:r>
      <w:r w:rsidRPr="001D014F">
        <w:rPr>
          <w:rFonts w:cs="Arial"/>
          <w:i/>
          <w:lang w:val="es-ES"/>
        </w:rPr>
        <w:t xml:space="preserve"> la propagación o supervivencia de la especie, </w:t>
      </w:r>
      <w:r w:rsidRPr="001D014F">
        <w:rPr>
          <w:rFonts w:cs="Arial"/>
          <w:i/>
          <w:iCs/>
          <w:lang w:val="es-ES"/>
        </w:rPr>
        <w:t>satisface</w:t>
      </w:r>
      <w:r w:rsidRPr="001D014F">
        <w:rPr>
          <w:rFonts w:cs="Arial"/>
          <w:i/>
          <w:lang w:val="es-ES"/>
        </w:rPr>
        <w:t xml:space="preserve"> las necesidades de subsistencia de los usuarios tradicionales</w:t>
      </w:r>
      <w:r w:rsidRPr="001D014F">
        <w:rPr>
          <w:rFonts w:cs="Arial"/>
          <w:i/>
          <w:iCs/>
          <w:lang w:val="es-ES"/>
        </w:rPr>
        <w:t xml:space="preserve"> y estará </w:t>
      </w:r>
      <w:r w:rsidRPr="001D014F">
        <w:rPr>
          <w:rFonts w:cs="Arial"/>
          <w:i/>
          <w:lang w:val="es-ES"/>
        </w:rPr>
        <w:t xml:space="preserve">sujeta a la </w:t>
      </w:r>
      <w:r w:rsidRPr="001D014F">
        <w:rPr>
          <w:rFonts w:cs="Arial"/>
          <w:i/>
          <w:iCs/>
          <w:lang w:val="es-ES"/>
        </w:rPr>
        <w:t>autorización</w:t>
      </w:r>
      <w:r w:rsidRPr="001D014F">
        <w:rPr>
          <w:rFonts w:cs="Arial"/>
          <w:i/>
          <w:lang w:val="es-ES"/>
        </w:rPr>
        <w:t xml:space="preserve"> por parte del organismo competente</w:t>
      </w:r>
      <w:r w:rsidRPr="001D014F">
        <w:rPr>
          <w:rFonts w:cs="Arial"/>
          <w:i/>
          <w:iCs/>
          <w:lang w:val="es-ES"/>
        </w:rPr>
        <w:t>, de conformidad con la legislación actual»</w:t>
      </w:r>
      <w:r w:rsidRPr="001D014F">
        <w:rPr>
          <w:rFonts w:cs="Arial"/>
          <w:lang w:val="es-ES"/>
        </w:rPr>
        <w:t>.</w:t>
      </w:r>
    </w:p>
    <w:p w14:paraId="7CF9D364" w14:textId="77777777" w:rsidR="008D667B" w:rsidRPr="001D014F" w:rsidRDefault="008D667B" w:rsidP="008D667B">
      <w:pPr>
        <w:pStyle w:val="ListParagraph"/>
        <w:spacing w:after="0" w:line="240" w:lineRule="auto"/>
        <w:contextualSpacing w:val="0"/>
        <w:jc w:val="both"/>
        <w:rPr>
          <w:rFonts w:cs="Arial"/>
          <w:color w:val="000000"/>
          <w:lang w:val="es-ES"/>
        </w:rPr>
      </w:pPr>
    </w:p>
    <w:p w14:paraId="172FA901"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lang w:val="es-ES"/>
        </w:rPr>
      </w:pPr>
      <w:r w:rsidRPr="001D014F">
        <w:rPr>
          <w:rFonts w:cs="Arial"/>
          <w:color w:val="000000"/>
          <w:lang w:val="es-ES"/>
        </w:rPr>
        <w:t>Cabe señalar que la Secretaría de la CMS no recibió ninguna notificación formal de ninguna Parte antes de esta encuesta relativa a las excepciones realizadas con respecto a la extracción del tiburón oceánico de conformidad con el Artículo III (7) de la Convención: «Las Partes informarán lo antes posible a la Secretaría de cualquier excepción realizada de conformidad con el párrafo 5 de este artículo».</w:t>
      </w:r>
    </w:p>
    <w:p w14:paraId="1A7340A4" w14:textId="77777777" w:rsidR="008D667B" w:rsidRPr="001D014F" w:rsidRDefault="008D667B" w:rsidP="008D667B">
      <w:pPr>
        <w:pStyle w:val="ListParagraph"/>
        <w:suppressAutoHyphens/>
        <w:spacing w:after="0" w:line="240" w:lineRule="auto"/>
        <w:ind w:left="567"/>
        <w:contextualSpacing w:val="0"/>
        <w:jc w:val="both"/>
        <w:rPr>
          <w:rFonts w:cs="Arial"/>
          <w:color w:val="000000"/>
          <w:lang w:val="es-ES"/>
        </w:rPr>
      </w:pPr>
    </w:p>
    <w:p w14:paraId="52838CAC" w14:textId="77777777" w:rsidR="008D667B" w:rsidRPr="001D014F" w:rsidRDefault="008D667B" w:rsidP="008D667B">
      <w:pPr>
        <w:spacing w:after="0" w:line="240" w:lineRule="auto"/>
        <w:jc w:val="both"/>
        <w:rPr>
          <w:rFonts w:cs="Arial"/>
          <w:color w:val="000000"/>
          <w:kern w:val="2"/>
          <w:u w:val="single"/>
          <w:lang w:val="es-ES"/>
        </w:rPr>
      </w:pPr>
      <w:r w:rsidRPr="001D014F">
        <w:rPr>
          <w:rFonts w:cs="Arial"/>
          <w:color w:val="000000"/>
          <w:kern w:val="2"/>
          <w:u w:val="single"/>
          <w:lang w:val="es-ES"/>
        </w:rPr>
        <w:t>Legislación nacional para prohibir la captura y otras medidas nacionales o regionales para abordar las capturas</w:t>
      </w:r>
    </w:p>
    <w:p w14:paraId="1BB88C10" w14:textId="77777777" w:rsidR="008D667B" w:rsidRPr="001D014F" w:rsidRDefault="008D667B" w:rsidP="008D667B">
      <w:pPr>
        <w:spacing w:after="0" w:line="240" w:lineRule="auto"/>
        <w:jc w:val="both"/>
        <w:rPr>
          <w:rFonts w:cs="Arial"/>
          <w:color w:val="000000"/>
          <w:kern w:val="2"/>
          <w:u w:val="single"/>
          <w:lang w:val="es-ES"/>
        </w:rPr>
      </w:pPr>
    </w:p>
    <w:p w14:paraId="11E1F2AB"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kern w:val="2"/>
          <w:lang w:val="es-ES"/>
        </w:rPr>
      </w:pPr>
      <w:r w:rsidRPr="001D014F">
        <w:rPr>
          <w:rFonts w:cs="Arial"/>
          <w:color w:val="000000"/>
          <w:kern w:val="2"/>
          <w:lang w:val="es-ES"/>
        </w:rPr>
        <w:t xml:space="preserve">Diecisiete Partes comunicaron tener legislación nacional (incluida la legislación de la UE) que prohíbe la extracción de </w:t>
      </w:r>
      <w:r w:rsidRPr="001D014F">
        <w:rPr>
          <w:rFonts w:cs="Arial"/>
          <w:i/>
          <w:iCs/>
          <w:color w:val="000000"/>
          <w:kern w:val="2"/>
          <w:lang w:val="es-ES"/>
        </w:rPr>
        <w:t>C. longimanus</w:t>
      </w:r>
      <w:r w:rsidRPr="001D014F">
        <w:rPr>
          <w:rFonts w:cs="Arial"/>
          <w:color w:val="000000"/>
          <w:kern w:val="2"/>
          <w:lang w:val="es-ES"/>
        </w:rPr>
        <w:t xml:space="preserve">. Entre estas, Argentina señaló que cuenta con una legislación pertinente vigente a pesar de que no se considera un Estado del área de distribución. Nigeria indicó que, aunque existen leyes nacionales, su aplicación en las comunidades costeras sigue siendo muy baja y que los pescadores capturan </w:t>
      </w:r>
      <w:r w:rsidRPr="001D014F">
        <w:rPr>
          <w:rFonts w:cs="Arial"/>
          <w:i/>
          <w:color w:val="000000" w:themeColor="text1"/>
          <w:kern w:val="2"/>
          <w:lang w:val="es-ES"/>
        </w:rPr>
        <w:t xml:space="preserve">C. longimanus </w:t>
      </w:r>
      <w:r w:rsidRPr="001D014F">
        <w:rPr>
          <w:rFonts w:cs="Arial"/>
          <w:color w:val="000000" w:themeColor="text1"/>
          <w:kern w:val="2"/>
          <w:lang w:val="es-ES"/>
        </w:rPr>
        <w:t xml:space="preserve">intencionadamente. Australia señaló que su industria pesquera no puede exportar ningún ejemplar de </w:t>
      </w:r>
      <w:r w:rsidRPr="001D014F">
        <w:rPr>
          <w:rFonts w:cs="Arial"/>
          <w:i/>
          <w:iCs/>
          <w:color w:val="000000"/>
          <w:kern w:val="2"/>
          <w:lang w:val="es-ES"/>
        </w:rPr>
        <w:t>C. longimanus</w:t>
      </w:r>
      <w:r w:rsidRPr="001D014F">
        <w:rPr>
          <w:rFonts w:cs="Arial"/>
          <w:color w:val="000000"/>
          <w:kern w:val="2"/>
          <w:lang w:val="es-ES"/>
        </w:rPr>
        <w:t>. Togo prohíbe la captura y, en c</w:t>
      </w:r>
      <w:r w:rsidRPr="001D014F">
        <w:rPr>
          <w:rFonts w:cs="Arial"/>
          <w:color w:val="000000"/>
          <w:lang w:val="es-ES"/>
        </w:rPr>
        <w:t xml:space="preserve">aso de captura incidental, el pescador debe liberar los animales si aún están vivos, o informar a las autoridades competentes si están muertos. Bélgica informó de un reglamento </w:t>
      </w:r>
      <w:r w:rsidRPr="001D014F">
        <w:rPr>
          <w:rFonts w:eastAsia="Calibri" w:cs="Arial"/>
          <w:lang w:val="es-ES"/>
        </w:rPr>
        <w:t>(EU) 2025/202 aplicado recientemente en el área de la Convención CIAT.</w:t>
      </w:r>
      <w:r w:rsidRPr="00F16DCF">
        <w:rPr>
          <w:rStyle w:val="FootnoteReference"/>
          <w:rFonts w:eastAsia="Calibri" w:cs="Arial"/>
        </w:rPr>
        <w:footnoteReference w:id="5"/>
      </w:r>
      <w:r w:rsidRPr="001D014F">
        <w:rPr>
          <w:rFonts w:eastAsia="Calibri" w:cs="Arial"/>
          <w:lang w:val="es-ES"/>
        </w:rPr>
        <w:t xml:space="preserve"> </w:t>
      </w:r>
      <w:r w:rsidRPr="001D014F">
        <w:rPr>
          <w:rFonts w:cs="Arial"/>
          <w:color w:val="000000"/>
          <w:lang w:val="es-ES"/>
        </w:rPr>
        <w:t>Nueva Zelanda comunicó que prohíbe la captura no solo dentro de la jurisdicción nacional, sino en cualquier embarcación con bandera de Nueva Zelanda.</w:t>
      </w:r>
    </w:p>
    <w:p w14:paraId="24274E15" w14:textId="77777777" w:rsidR="008D667B" w:rsidRPr="001D014F" w:rsidRDefault="008D667B" w:rsidP="008D667B">
      <w:pPr>
        <w:pStyle w:val="ListParagraph"/>
        <w:suppressAutoHyphens/>
        <w:spacing w:after="0" w:line="240" w:lineRule="auto"/>
        <w:ind w:left="567"/>
        <w:contextualSpacing w:val="0"/>
        <w:jc w:val="both"/>
        <w:rPr>
          <w:rFonts w:cs="Arial"/>
          <w:color w:val="000000"/>
          <w:kern w:val="2"/>
          <w:lang w:val="es-ES"/>
        </w:rPr>
      </w:pPr>
    </w:p>
    <w:p w14:paraId="12EB4BCE"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kern w:val="2"/>
          <w:lang w:val="es-ES"/>
        </w:rPr>
      </w:pPr>
      <w:r w:rsidRPr="001D014F">
        <w:rPr>
          <w:rFonts w:cs="Arial"/>
          <w:color w:val="000000"/>
          <w:kern w:val="2"/>
          <w:lang w:val="es-ES"/>
        </w:rPr>
        <w:t xml:space="preserve">Senegal comunicó que la pesca de </w:t>
      </w:r>
      <w:r w:rsidRPr="001D014F">
        <w:rPr>
          <w:rFonts w:cs="Arial"/>
          <w:i/>
          <w:iCs/>
          <w:color w:val="000000"/>
          <w:kern w:val="2"/>
          <w:lang w:val="es-ES"/>
        </w:rPr>
        <w:t>C. longimanus</w:t>
      </w:r>
      <w:r w:rsidRPr="001D014F">
        <w:rPr>
          <w:rFonts w:cs="Arial"/>
          <w:color w:val="000000"/>
          <w:kern w:val="2"/>
          <w:lang w:val="es-ES"/>
        </w:rPr>
        <w:t xml:space="preserve"> está permitida, pero requiere un permiso de la CITES para su exportación, ya que la especie se enumera en el Apéndice II de la CITES. </w:t>
      </w:r>
    </w:p>
    <w:p w14:paraId="67C7DEF2" w14:textId="77777777" w:rsidR="008D667B" w:rsidRPr="001D014F" w:rsidRDefault="008D667B" w:rsidP="008D667B">
      <w:pPr>
        <w:pStyle w:val="ListParagraph"/>
        <w:spacing w:after="0" w:line="240" w:lineRule="auto"/>
        <w:contextualSpacing w:val="0"/>
        <w:rPr>
          <w:rFonts w:cs="Arial"/>
          <w:color w:val="000000"/>
          <w:kern w:val="2"/>
          <w:lang w:val="es-ES"/>
        </w:rPr>
      </w:pPr>
    </w:p>
    <w:p w14:paraId="79C0E432"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kern w:val="2"/>
          <w:lang w:val="es-ES"/>
        </w:rPr>
      </w:pPr>
      <w:r w:rsidRPr="001D014F">
        <w:rPr>
          <w:rFonts w:cs="Arial"/>
          <w:color w:val="000000"/>
          <w:kern w:val="2"/>
          <w:lang w:val="es-ES"/>
        </w:rPr>
        <w:t xml:space="preserve">Diez Partes informaron que habían prohibido específicamente la retención a bordo, y en varios casos también habían prohibido el transbordo, desembarque, almacenaje, venta u ofrecimiento para la venta de partes o cuerpos enteros de </w:t>
      </w:r>
      <w:r w:rsidRPr="001D014F">
        <w:rPr>
          <w:rFonts w:cs="Arial"/>
          <w:i/>
          <w:iCs/>
          <w:color w:val="000000"/>
          <w:kern w:val="2"/>
          <w:lang w:val="es-ES"/>
        </w:rPr>
        <w:t xml:space="preserve">C. longimanus </w:t>
      </w:r>
      <w:r w:rsidRPr="001D014F">
        <w:rPr>
          <w:rFonts w:cs="Arial"/>
          <w:color w:val="000000"/>
          <w:kern w:val="2"/>
          <w:lang w:val="es-ES"/>
        </w:rPr>
        <w:t xml:space="preserve">después de su captura. En muchos casos, estas medidas se implementaron de conformidad con las obligaciones contraídas en el marco de distintas Organizaciones regionales de ordenación pesquera (OROP), incluidas la ICCAT, IOTC, WCPFC y CIAT. Varias Partes comunicaron también que poseían reglamentaciones nacionales para garantizar el cumplimiento de la CITES. </w:t>
      </w:r>
    </w:p>
    <w:p w14:paraId="77FF3CC9" w14:textId="77777777" w:rsidR="008D667B" w:rsidRPr="001D014F" w:rsidRDefault="008D667B" w:rsidP="008D667B">
      <w:pPr>
        <w:pStyle w:val="ListParagraph"/>
        <w:spacing w:after="0" w:line="240" w:lineRule="auto"/>
        <w:contextualSpacing w:val="0"/>
        <w:rPr>
          <w:rFonts w:cs="Arial"/>
          <w:color w:val="000000"/>
          <w:kern w:val="2"/>
          <w:lang w:val="es-ES"/>
        </w:rPr>
      </w:pPr>
    </w:p>
    <w:p w14:paraId="15CBD725" w14:textId="77777777" w:rsidR="008D667B" w:rsidRPr="001D014F" w:rsidRDefault="008D667B" w:rsidP="008D667B">
      <w:pPr>
        <w:pStyle w:val="ListParagraph"/>
        <w:numPr>
          <w:ilvl w:val="0"/>
          <w:numId w:val="24"/>
        </w:numPr>
        <w:suppressAutoHyphens/>
        <w:spacing w:after="80" w:line="240" w:lineRule="auto"/>
        <w:ind w:left="567" w:hanging="567"/>
        <w:contextualSpacing w:val="0"/>
        <w:jc w:val="both"/>
        <w:rPr>
          <w:rFonts w:cs="Arial"/>
          <w:color w:val="000000"/>
          <w:kern w:val="2"/>
          <w:lang w:val="es-ES"/>
        </w:rPr>
      </w:pPr>
      <w:r w:rsidRPr="001D014F">
        <w:rPr>
          <w:rFonts w:cs="Arial"/>
          <w:color w:val="000000"/>
          <w:kern w:val="2"/>
          <w:lang w:val="es-ES"/>
        </w:rPr>
        <w:lastRenderedPageBreak/>
        <w:t xml:space="preserve">Varias Partes informaron sobre medidas técnicas y operativas para reducir las capturas no intencionadas y/o facilitar la liberación segura del </w:t>
      </w:r>
      <w:r w:rsidRPr="001D014F">
        <w:rPr>
          <w:rFonts w:cs="Arial"/>
          <w:i/>
          <w:iCs/>
          <w:color w:val="000000"/>
          <w:kern w:val="2"/>
          <w:lang w:val="es-ES"/>
        </w:rPr>
        <w:t>C. longimanus</w:t>
      </w:r>
      <w:r w:rsidRPr="001D014F">
        <w:rPr>
          <w:rFonts w:cs="Arial"/>
          <w:color w:val="000000"/>
          <w:kern w:val="2"/>
          <w:lang w:val="es-ES"/>
        </w:rPr>
        <w:t xml:space="preserve"> tras su captura:</w:t>
      </w:r>
    </w:p>
    <w:p w14:paraId="48095E1D" w14:textId="77777777" w:rsidR="008D667B" w:rsidRPr="001D014F" w:rsidRDefault="008D667B" w:rsidP="008D667B">
      <w:pPr>
        <w:pStyle w:val="ListParagraph"/>
        <w:numPr>
          <w:ilvl w:val="0"/>
          <w:numId w:val="26"/>
        </w:numPr>
        <w:spacing w:after="80" w:line="240" w:lineRule="auto"/>
        <w:ind w:left="993" w:hanging="426"/>
        <w:contextualSpacing w:val="0"/>
        <w:jc w:val="both"/>
        <w:rPr>
          <w:rFonts w:cs="Arial"/>
          <w:color w:val="000000"/>
          <w:kern w:val="2"/>
          <w:lang w:val="es-ES"/>
        </w:rPr>
      </w:pPr>
      <w:r w:rsidRPr="001D014F">
        <w:rPr>
          <w:rFonts w:cs="Arial"/>
          <w:color w:val="000000"/>
          <w:kern w:val="2"/>
          <w:lang w:val="es-ES"/>
        </w:rPr>
        <w:t>Australia informó de la prohibición de usar rastreadores de alambre para reducir la retención de tiburones. Además, todas las embarcaciones atuneras con palangre deben llevar cortadores de cabos y desanzueladores para garantizar una liberación segura y mejorar la supervivencia después de la captura.</w:t>
      </w:r>
    </w:p>
    <w:p w14:paraId="2A6C56CD" w14:textId="77777777" w:rsidR="008D667B" w:rsidRPr="001D014F" w:rsidRDefault="008D667B" w:rsidP="008D667B">
      <w:pPr>
        <w:pStyle w:val="ListParagraph"/>
        <w:numPr>
          <w:ilvl w:val="0"/>
          <w:numId w:val="26"/>
        </w:numPr>
        <w:spacing w:after="80" w:line="240" w:lineRule="auto"/>
        <w:ind w:left="993" w:hanging="426"/>
        <w:contextualSpacing w:val="0"/>
        <w:jc w:val="both"/>
        <w:rPr>
          <w:rFonts w:cs="Arial"/>
          <w:color w:val="000000"/>
          <w:kern w:val="2"/>
          <w:lang w:val="es-ES"/>
        </w:rPr>
      </w:pPr>
      <w:r w:rsidRPr="001D014F">
        <w:rPr>
          <w:rFonts w:cs="Arial"/>
          <w:color w:val="000000"/>
          <w:kern w:val="2"/>
          <w:lang w:val="es-ES"/>
        </w:rPr>
        <w:t>Brasil prohíbe el uso de eslingas de acero o de cualquier material distinto al monofilamento de nailon por parte de las embarcaciones palangreras en el Área de protección ambiental del Archipiélago de São Pedro y São Paulo.</w:t>
      </w:r>
    </w:p>
    <w:p w14:paraId="194ACF44" w14:textId="77777777" w:rsidR="008D667B" w:rsidRPr="001D014F" w:rsidRDefault="008D667B" w:rsidP="008D667B">
      <w:pPr>
        <w:pStyle w:val="ListParagraph"/>
        <w:numPr>
          <w:ilvl w:val="0"/>
          <w:numId w:val="26"/>
        </w:numPr>
        <w:spacing w:after="0" w:line="240" w:lineRule="auto"/>
        <w:ind w:left="993" w:hanging="426"/>
        <w:contextualSpacing w:val="0"/>
        <w:jc w:val="both"/>
        <w:rPr>
          <w:rFonts w:cs="Arial"/>
          <w:color w:val="000000"/>
          <w:kern w:val="2"/>
          <w:lang w:val="es-ES"/>
        </w:rPr>
      </w:pPr>
      <w:r w:rsidRPr="001D014F">
        <w:rPr>
          <w:rFonts w:cs="Arial"/>
          <w:color w:val="000000"/>
          <w:lang w:val="es-ES"/>
        </w:rPr>
        <w:t>Panamá requiere el uso obligatorio de un formato de registro de pesca aprobado para la notificación de datos sobre capturas de la flota pesquera con artes de pesca de palangre.</w:t>
      </w:r>
    </w:p>
    <w:p w14:paraId="65FE208B" w14:textId="77777777" w:rsidR="008D667B" w:rsidRPr="001D014F" w:rsidRDefault="008D667B" w:rsidP="008D667B">
      <w:pPr>
        <w:pStyle w:val="ListParagraph"/>
        <w:numPr>
          <w:ilvl w:val="0"/>
          <w:numId w:val="26"/>
        </w:numPr>
        <w:spacing w:after="0" w:line="240" w:lineRule="auto"/>
        <w:ind w:left="993" w:hanging="426"/>
        <w:contextualSpacing w:val="0"/>
        <w:jc w:val="both"/>
        <w:rPr>
          <w:rFonts w:cs="Arial"/>
          <w:color w:val="000000"/>
          <w:kern w:val="2"/>
          <w:lang w:val="es-ES"/>
        </w:rPr>
      </w:pPr>
      <w:r w:rsidRPr="001D014F">
        <w:rPr>
          <w:rFonts w:cs="Arial"/>
          <w:color w:val="000000"/>
          <w:kern w:val="2"/>
          <w:lang w:val="es-ES"/>
        </w:rPr>
        <w:t>La UE implementa la Medida de conservación y gestión 2022-04 de la WCPFC, que prohíbe el uso de trazadores de alambre entre 20°N y 20°S para minimizar las capturas incidentales.</w:t>
      </w:r>
    </w:p>
    <w:p w14:paraId="61336137" w14:textId="77777777" w:rsidR="008D667B" w:rsidRPr="001D014F" w:rsidRDefault="008D667B" w:rsidP="008D667B">
      <w:pPr>
        <w:pStyle w:val="ListParagraph"/>
        <w:spacing w:after="0" w:line="240" w:lineRule="auto"/>
        <w:ind w:left="1440"/>
        <w:contextualSpacing w:val="0"/>
        <w:jc w:val="both"/>
        <w:rPr>
          <w:rFonts w:cs="Arial"/>
          <w:color w:val="000000"/>
          <w:kern w:val="2"/>
          <w:lang w:val="es-ES"/>
        </w:rPr>
      </w:pPr>
    </w:p>
    <w:p w14:paraId="0B256A54"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kern w:val="2"/>
          <w:lang w:val="es-ES"/>
        </w:rPr>
      </w:pPr>
      <w:r w:rsidRPr="001D014F">
        <w:rPr>
          <w:rFonts w:cs="Arial"/>
          <w:color w:val="000000"/>
          <w:kern w:val="2"/>
          <w:lang w:val="es-ES"/>
        </w:rPr>
        <w:t xml:space="preserve">Otras acciones para abordar la extracción de </w:t>
      </w:r>
      <w:r w:rsidRPr="001D014F">
        <w:rPr>
          <w:rFonts w:cs="Arial"/>
          <w:i/>
          <w:iCs/>
          <w:color w:val="000000"/>
          <w:kern w:val="2"/>
          <w:lang w:val="es-ES"/>
        </w:rPr>
        <w:t>C. longimanus</w:t>
      </w:r>
      <w:r w:rsidRPr="001D014F">
        <w:rPr>
          <w:rFonts w:cs="Arial"/>
          <w:color w:val="000000"/>
          <w:kern w:val="2"/>
          <w:lang w:val="es-ES"/>
        </w:rPr>
        <w:t xml:space="preserve"> incluyen el desarrollo por parte de Kenia de un plan de recuperación y capacitación del personal de las fuerzas del orden en la identificación de tiburones, la introducción de protocolos obligatorios de presentación de informes y de registro de pesca en Panamá, y el requisito de que todas las aletas de tiburón se mantengan adheridas a los cuerpos de los animales al desembarcar para hacer cumplir la prohibición de cortar las aletas de Brasil y Panamá. </w:t>
      </w:r>
    </w:p>
    <w:p w14:paraId="356CC8D8" w14:textId="77777777" w:rsidR="008D667B" w:rsidRPr="001D014F" w:rsidRDefault="008D667B" w:rsidP="008D667B">
      <w:pPr>
        <w:pStyle w:val="ListParagraph"/>
        <w:suppressAutoHyphens/>
        <w:spacing w:after="0" w:line="240" w:lineRule="auto"/>
        <w:ind w:left="567"/>
        <w:contextualSpacing w:val="0"/>
        <w:jc w:val="both"/>
        <w:rPr>
          <w:rFonts w:cs="Arial"/>
          <w:color w:val="000000"/>
          <w:kern w:val="2"/>
          <w:lang w:val="es-ES"/>
        </w:rPr>
      </w:pPr>
    </w:p>
    <w:p w14:paraId="2961E661" w14:textId="77777777" w:rsidR="008D667B" w:rsidRPr="001D014F" w:rsidRDefault="008D667B" w:rsidP="008D667B">
      <w:pPr>
        <w:pStyle w:val="ListParagraph"/>
        <w:numPr>
          <w:ilvl w:val="0"/>
          <w:numId w:val="24"/>
        </w:numPr>
        <w:suppressAutoHyphens/>
        <w:spacing w:after="0" w:line="240" w:lineRule="auto"/>
        <w:ind w:left="567" w:hanging="567"/>
        <w:contextualSpacing w:val="0"/>
        <w:jc w:val="both"/>
        <w:rPr>
          <w:rFonts w:cs="Arial"/>
          <w:color w:val="000000"/>
          <w:kern w:val="2"/>
          <w:lang w:val="es-ES"/>
        </w:rPr>
      </w:pPr>
      <w:r w:rsidRPr="001D014F">
        <w:rPr>
          <w:rFonts w:cs="Arial"/>
          <w:color w:val="000000"/>
          <w:kern w:val="2"/>
          <w:lang w:val="es-ES"/>
        </w:rPr>
        <w:t xml:space="preserve">Finlandia, Irán e Irak comunicaron que no había ninguna legislación nacional que prohibiera la extracción de </w:t>
      </w:r>
      <w:r w:rsidRPr="001D014F">
        <w:rPr>
          <w:rFonts w:cs="Arial"/>
          <w:i/>
          <w:iCs/>
          <w:color w:val="000000"/>
          <w:kern w:val="2"/>
          <w:lang w:val="es-ES"/>
        </w:rPr>
        <w:t>C. longimanus</w:t>
      </w:r>
      <w:r w:rsidRPr="001D014F">
        <w:rPr>
          <w:rFonts w:cs="Arial"/>
          <w:color w:val="000000"/>
          <w:kern w:val="2"/>
          <w:lang w:val="es-ES"/>
        </w:rPr>
        <w:t xml:space="preserve">. Finlandia declaró que no es un Estado del área de distribución de </w:t>
      </w:r>
      <w:r w:rsidRPr="001D014F">
        <w:rPr>
          <w:rFonts w:cs="Arial"/>
          <w:i/>
          <w:iCs/>
          <w:color w:val="000000"/>
          <w:kern w:val="2"/>
          <w:lang w:val="es-ES"/>
        </w:rPr>
        <w:t>C. longimanus</w:t>
      </w:r>
      <w:r w:rsidRPr="001D014F">
        <w:rPr>
          <w:rFonts w:cs="Arial"/>
          <w:color w:val="000000"/>
          <w:kern w:val="2"/>
          <w:lang w:val="es-ES"/>
        </w:rPr>
        <w:t>.</w:t>
      </w:r>
    </w:p>
    <w:p w14:paraId="2BCFDDE6" w14:textId="77777777" w:rsidR="008D667B" w:rsidRPr="001D014F" w:rsidRDefault="008D667B" w:rsidP="008D667B">
      <w:pPr>
        <w:pStyle w:val="ListParagraph"/>
        <w:widowControl w:val="0"/>
        <w:suppressAutoHyphens/>
        <w:spacing w:after="0" w:line="240" w:lineRule="auto"/>
        <w:contextualSpacing w:val="0"/>
        <w:jc w:val="both"/>
        <w:rPr>
          <w:rFonts w:cs="Arial"/>
          <w:color w:val="000000"/>
          <w:kern w:val="2"/>
          <w:lang w:val="es-ES"/>
        </w:rPr>
      </w:pPr>
    </w:p>
    <w:p w14:paraId="60807F0B" w14:textId="77777777" w:rsidR="008D667B" w:rsidRPr="001D014F" w:rsidRDefault="008D667B" w:rsidP="008D667B">
      <w:pPr>
        <w:spacing w:after="0" w:line="240" w:lineRule="auto"/>
        <w:jc w:val="both"/>
        <w:rPr>
          <w:rFonts w:cs="Arial"/>
          <w:color w:val="000000"/>
          <w:kern w:val="2"/>
          <w:sz w:val="20"/>
          <w:szCs w:val="20"/>
          <w:lang w:val="es-ES"/>
        </w:rPr>
      </w:pPr>
      <w:r w:rsidRPr="001D014F">
        <w:rPr>
          <w:rFonts w:cs="Arial"/>
          <w:b/>
          <w:bCs/>
          <w:color w:val="000000"/>
          <w:kern w:val="2"/>
          <w:sz w:val="20"/>
          <w:szCs w:val="20"/>
          <w:lang w:val="es-ES"/>
        </w:rPr>
        <w:t>Tabla 1.</w:t>
      </w:r>
      <w:r w:rsidRPr="001D014F">
        <w:rPr>
          <w:rFonts w:cs="Arial"/>
          <w:color w:val="000000"/>
          <w:kern w:val="2"/>
          <w:sz w:val="20"/>
          <w:szCs w:val="20"/>
          <w:lang w:val="es-ES"/>
        </w:rPr>
        <w:t xml:space="preserve"> Panorámica de la información presentada por las Partes en respuesta a la Notificación 2024/007 relativa a su situación como Estados del área de distribución para </w:t>
      </w:r>
      <w:r w:rsidRPr="001D014F">
        <w:rPr>
          <w:rFonts w:cs="Arial"/>
          <w:i/>
          <w:iCs/>
          <w:color w:val="000000"/>
          <w:kern w:val="2"/>
          <w:sz w:val="20"/>
          <w:szCs w:val="20"/>
          <w:lang w:val="es-ES"/>
        </w:rPr>
        <w:t>Carcharhinus longimanus</w:t>
      </w:r>
      <w:r w:rsidRPr="001D014F">
        <w:rPr>
          <w:rFonts w:cs="Arial"/>
          <w:color w:val="000000"/>
          <w:kern w:val="2"/>
          <w:sz w:val="20"/>
          <w:szCs w:val="20"/>
          <w:lang w:val="es-ES"/>
        </w:rPr>
        <w:t>, incluyendo datos sobre capturas, utilización y excepciones realizadas en virtud del Artículo III(5) de la CMS durante los últimos cinco años. Los datos se han agregado y adaptado a partir de las respuestas originales incluidas en el Anexo 2 del UNEP/CMS/COP15/Inf.25.6.3g.</w:t>
      </w:r>
    </w:p>
    <w:p w14:paraId="3C96B591" w14:textId="77777777" w:rsidR="008D667B" w:rsidRPr="001D014F" w:rsidRDefault="008D667B" w:rsidP="008D667B">
      <w:pPr>
        <w:spacing w:before="40" w:after="40" w:line="240" w:lineRule="auto"/>
        <w:jc w:val="both"/>
        <w:rPr>
          <w:rFonts w:cs="Arial"/>
          <w:color w:val="000000"/>
          <w:kern w:val="2"/>
          <w:lang w:val="es-ES"/>
        </w:rPr>
      </w:pPr>
    </w:p>
    <w:tbl>
      <w:tblPr>
        <w:tblStyle w:val="TableGrid"/>
        <w:tblpPr w:leftFromText="180" w:rightFromText="180" w:vertAnchor="text" w:tblpY="1"/>
        <w:tblOverlap w:val="never"/>
        <w:tblW w:w="4956" w:type="pct"/>
        <w:tblLayout w:type="fixed"/>
        <w:tblLook w:val="04A0" w:firstRow="1" w:lastRow="0" w:firstColumn="1" w:lastColumn="0" w:noHBand="0" w:noVBand="1"/>
      </w:tblPr>
      <w:tblGrid>
        <w:gridCol w:w="1177"/>
        <w:gridCol w:w="1519"/>
        <w:gridCol w:w="2699"/>
        <w:gridCol w:w="2361"/>
        <w:gridCol w:w="1181"/>
      </w:tblGrid>
      <w:tr w:rsidR="008D667B" w:rsidRPr="00017906" w14:paraId="3FDB2FDA" w14:textId="77777777" w:rsidTr="00EC215D">
        <w:trPr>
          <w:trHeight w:val="343"/>
          <w:tblHeader/>
        </w:trPr>
        <w:tc>
          <w:tcPr>
            <w:tcW w:w="658" w:type="pct"/>
            <w:shd w:val="clear" w:color="auto" w:fill="D9D9D9" w:themeFill="background1" w:themeFillShade="D9"/>
            <w:hideMark/>
          </w:tcPr>
          <w:p w14:paraId="7CC05D14" w14:textId="77777777" w:rsidR="008D667B" w:rsidRPr="00F16DCF" w:rsidRDefault="008D667B" w:rsidP="00EC215D">
            <w:pPr>
              <w:spacing w:before="40" w:after="40"/>
              <w:rPr>
                <w:rFonts w:ascii="Arial" w:eastAsia="Times New Roman" w:hAnsi="Arial" w:cs="Arial"/>
                <w:b/>
                <w:bCs/>
                <w:i/>
                <w:iCs/>
                <w:color w:val="000000"/>
                <w:sz w:val="18"/>
                <w:szCs w:val="18"/>
              </w:rPr>
            </w:pPr>
            <w:proofErr w:type="spellStart"/>
            <w:r w:rsidRPr="00F16DCF">
              <w:rPr>
                <w:rFonts w:ascii="Arial" w:eastAsia="Times New Roman" w:hAnsi="Arial" w:cs="Arial"/>
                <w:b/>
                <w:bCs/>
                <w:i/>
                <w:iCs/>
                <w:color w:val="000000"/>
                <w:sz w:val="18"/>
                <w:szCs w:val="18"/>
              </w:rPr>
              <w:t>Parte</w:t>
            </w:r>
            <w:proofErr w:type="spellEnd"/>
          </w:p>
        </w:tc>
        <w:tc>
          <w:tcPr>
            <w:tcW w:w="850" w:type="pct"/>
            <w:shd w:val="clear" w:color="auto" w:fill="D9D9D9" w:themeFill="background1" w:themeFillShade="D9"/>
          </w:tcPr>
          <w:p w14:paraId="7ABFCD8F" w14:textId="77777777" w:rsidR="008D667B" w:rsidRPr="001D014F" w:rsidRDefault="008D667B" w:rsidP="00EC215D">
            <w:pPr>
              <w:spacing w:before="40" w:after="40"/>
              <w:rPr>
                <w:rFonts w:ascii="Arial" w:eastAsia="Times New Roman" w:hAnsi="Arial" w:cs="Arial"/>
                <w:b/>
                <w:bCs/>
                <w:i/>
                <w:iCs/>
                <w:color w:val="000000"/>
                <w:sz w:val="18"/>
                <w:szCs w:val="18"/>
                <w:lang w:val="es-ES"/>
              </w:rPr>
            </w:pPr>
            <w:r w:rsidRPr="001D014F">
              <w:rPr>
                <w:rFonts w:ascii="Arial" w:eastAsia="Times New Roman" w:hAnsi="Arial" w:cs="Arial"/>
                <w:b/>
                <w:bCs/>
                <w:i/>
                <w:iCs/>
                <w:color w:val="000000"/>
                <w:sz w:val="18"/>
                <w:szCs w:val="18"/>
                <w:lang w:val="es-ES"/>
              </w:rPr>
              <w:t xml:space="preserve">Estado del área de distribución de </w:t>
            </w:r>
            <w:r w:rsidRPr="001D014F">
              <w:rPr>
                <w:rFonts w:ascii="Arial" w:hAnsi="Arial" w:cs="Arial"/>
                <w:b/>
                <w:bCs/>
                <w:i/>
                <w:iCs/>
                <w:color w:val="000000"/>
                <w:kern w:val="2"/>
                <w:sz w:val="18"/>
                <w:szCs w:val="18"/>
                <w:lang w:val="es-ES"/>
              </w:rPr>
              <w:t>C. longimanus</w:t>
            </w:r>
          </w:p>
        </w:tc>
        <w:tc>
          <w:tcPr>
            <w:tcW w:w="1510" w:type="pct"/>
            <w:shd w:val="clear" w:color="auto" w:fill="D9D9D9" w:themeFill="background1" w:themeFillShade="D9"/>
          </w:tcPr>
          <w:p w14:paraId="2B3DEC8C" w14:textId="77777777" w:rsidR="008D667B" w:rsidRPr="001D014F" w:rsidRDefault="008D667B" w:rsidP="00EC215D">
            <w:pPr>
              <w:spacing w:before="40" w:after="40"/>
              <w:rPr>
                <w:rFonts w:ascii="Arial" w:eastAsia="Times New Roman" w:hAnsi="Arial" w:cs="Arial"/>
                <w:b/>
                <w:bCs/>
                <w:i/>
                <w:iCs/>
                <w:color w:val="000000"/>
                <w:sz w:val="18"/>
                <w:szCs w:val="18"/>
                <w:lang w:val="es-ES"/>
              </w:rPr>
            </w:pPr>
            <w:r w:rsidRPr="001D014F">
              <w:rPr>
                <w:rFonts w:ascii="Arial" w:hAnsi="Arial" w:cs="Arial"/>
                <w:b/>
                <w:bCs/>
                <w:i/>
                <w:iCs/>
                <w:color w:val="000000"/>
                <w:kern w:val="2"/>
                <w:sz w:val="18"/>
                <w:szCs w:val="18"/>
                <w:lang w:val="es-ES"/>
              </w:rPr>
              <w:t>Capturas de C. longimanus</w:t>
            </w:r>
            <w:r w:rsidRPr="001D014F">
              <w:rPr>
                <w:rFonts w:ascii="Arial" w:eastAsia="Times New Roman" w:hAnsi="Arial" w:cs="Arial"/>
                <w:b/>
                <w:bCs/>
                <w:i/>
                <w:iCs/>
                <w:color w:val="000000"/>
                <w:sz w:val="18"/>
                <w:szCs w:val="18"/>
                <w:lang w:val="es-ES"/>
              </w:rPr>
              <w:t xml:space="preserve"> en los últimos 5 años</w:t>
            </w:r>
          </w:p>
        </w:tc>
        <w:tc>
          <w:tcPr>
            <w:tcW w:w="1321" w:type="pct"/>
            <w:shd w:val="clear" w:color="auto" w:fill="D9D9D9" w:themeFill="background1" w:themeFillShade="D9"/>
          </w:tcPr>
          <w:p w14:paraId="01A88B9B" w14:textId="77777777" w:rsidR="008D667B" w:rsidRPr="001D014F" w:rsidRDefault="008D667B" w:rsidP="00EC215D">
            <w:pPr>
              <w:spacing w:before="40" w:after="40"/>
              <w:rPr>
                <w:rFonts w:ascii="Arial" w:eastAsia="Times New Roman" w:hAnsi="Arial" w:cs="Arial"/>
                <w:b/>
                <w:bCs/>
                <w:i/>
                <w:iCs/>
                <w:color w:val="000000"/>
                <w:sz w:val="18"/>
                <w:szCs w:val="18"/>
                <w:lang w:val="es-ES"/>
              </w:rPr>
            </w:pPr>
            <w:r w:rsidRPr="001D014F">
              <w:rPr>
                <w:rFonts w:ascii="Arial" w:eastAsia="Times New Roman" w:hAnsi="Arial" w:cs="Arial"/>
                <w:b/>
                <w:bCs/>
                <w:i/>
                <w:iCs/>
                <w:color w:val="000000"/>
                <w:sz w:val="18"/>
                <w:szCs w:val="18"/>
                <w:lang w:val="es-ES"/>
              </w:rPr>
              <w:t xml:space="preserve">Utilización de </w:t>
            </w:r>
            <w:r w:rsidRPr="001D014F">
              <w:rPr>
                <w:rFonts w:ascii="Arial" w:hAnsi="Arial" w:cs="Arial"/>
                <w:b/>
                <w:bCs/>
                <w:i/>
                <w:iCs/>
                <w:color w:val="000000"/>
                <w:kern w:val="2"/>
                <w:sz w:val="18"/>
                <w:szCs w:val="18"/>
                <w:lang w:val="es-ES"/>
              </w:rPr>
              <w:t xml:space="preserve">C. longimanus </w:t>
            </w:r>
            <w:r w:rsidRPr="001D014F">
              <w:rPr>
                <w:rFonts w:ascii="Arial" w:eastAsia="Times New Roman" w:hAnsi="Arial" w:cs="Arial"/>
                <w:b/>
                <w:bCs/>
                <w:i/>
                <w:iCs/>
                <w:color w:val="000000"/>
                <w:sz w:val="18"/>
                <w:szCs w:val="18"/>
                <w:lang w:val="es-ES"/>
              </w:rPr>
              <w:t>en los últimos 5 años</w:t>
            </w:r>
          </w:p>
        </w:tc>
        <w:tc>
          <w:tcPr>
            <w:tcW w:w="661" w:type="pct"/>
            <w:shd w:val="clear" w:color="auto" w:fill="D9D9D9" w:themeFill="background1" w:themeFillShade="D9"/>
          </w:tcPr>
          <w:p w14:paraId="3A007D7E" w14:textId="77777777" w:rsidR="008D667B" w:rsidRPr="001D014F" w:rsidRDefault="008D667B" w:rsidP="00EC215D">
            <w:pPr>
              <w:spacing w:before="40" w:after="40"/>
              <w:rPr>
                <w:rFonts w:ascii="Arial" w:eastAsia="Times New Roman" w:hAnsi="Arial" w:cs="Arial"/>
                <w:b/>
                <w:bCs/>
                <w:i/>
                <w:iCs/>
                <w:color w:val="000000"/>
                <w:sz w:val="18"/>
                <w:szCs w:val="18"/>
                <w:lang w:val="es-ES"/>
              </w:rPr>
            </w:pPr>
            <w:r w:rsidRPr="001D014F">
              <w:rPr>
                <w:rFonts w:ascii="Arial" w:eastAsia="Times New Roman" w:hAnsi="Arial" w:cs="Arial"/>
                <w:b/>
                <w:bCs/>
                <w:i/>
                <w:iCs/>
                <w:color w:val="000000"/>
                <w:sz w:val="18"/>
                <w:szCs w:val="18"/>
                <w:lang w:val="es-ES"/>
              </w:rPr>
              <w:t>Excepciones del Art III (5) realizadas</w:t>
            </w:r>
          </w:p>
        </w:tc>
      </w:tr>
      <w:tr w:rsidR="008D667B" w:rsidRPr="00F16DCF" w14:paraId="7AD0BF6E" w14:textId="77777777" w:rsidTr="00EC215D">
        <w:trPr>
          <w:trHeight w:val="340"/>
        </w:trPr>
        <w:tc>
          <w:tcPr>
            <w:tcW w:w="658" w:type="pct"/>
            <w:hideMark/>
          </w:tcPr>
          <w:p w14:paraId="56C7A4C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Argentina</w:t>
            </w:r>
          </w:p>
        </w:tc>
        <w:tc>
          <w:tcPr>
            <w:tcW w:w="850" w:type="pct"/>
          </w:tcPr>
          <w:p w14:paraId="44090CF5"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t>Incierto</w:t>
            </w:r>
            <w:proofErr w:type="spellEnd"/>
            <w:r w:rsidRPr="00F16DCF">
              <w:rPr>
                <w:rStyle w:val="FootnoteReference"/>
                <w:rFonts w:ascii="Arial" w:eastAsia="Times New Roman" w:hAnsi="Arial" w:cs="Arial"/>
                <w:color w:val="000000"/>
                <w:sz w:val="18"/>
                <w:szCs w:val="18"/>
              </w:rPr>
              <w:footnoteReference w:id="6"/>
            </w:r>
          </w:p>
        </w:tc>
        <w:tc>
          <w:tcPr>
            <w:tcW w:w="1510" w:type="pct"/>
          </w:tcPr>
          <w:p w14:paraId="2A42E25B" w14:textId="77777777" w:rsidR="008D667B" w:rsidRPr="00F16DCF" w:rsidRDefault="008D667B" w:rsidP="00EC215D">
            <w:pPr>
              <w:tabs>
                <w:tab w:val="left" w:pos="1021"/>
              </w:tabs>
              <w:spacing w:before="40" w:after="40"/>
              <w:rPr>
                <w:rFonts w:ascii="Arial" w:hAnsi="Arial" w:cs="Arial"/>
                <w:color w:val="000000"/>
                <w:sz w:val="18"/>
                <w:szCs w:val="18"/>
              </w:rPr>
            </w:pPr>
            <w:r w:rsidRPr="00F16DCF">
              <w:rPr>
                <w:rFonts w:ascii="Arial" w:hAnsi="Arial" w:cs="Arial"/>
                <w:color w:val="000000"/>
                <w:sz w:val="18"/>
                <w:szCs w:val="18"/>
              </w:rPr>
              <w:t>No</w:t>
            </w:r>
          </w:p>
        </w:tc>
        <w:tc>
          <w:tcPr>
            <w:tcW w:w="1321" w:type="pct"/>
          </w:tcPr>
          <w:p w14:paraId="62F27E3F"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w:t>
            </w:r>
          </w:p>
        </w:tc>
        <w:tc>
          <w:tcPr>
            <w:tcW w:w="661" w:type="pct"/>
          </w:tcPr>
          <w:p w14:paraId="0BE211C7"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w:t>
            </w:r>
          </w:p>
        </w:tc>
      </w:tr>
      <w:tr w:rsidR="008D667B" w:rsidRPr="00F16DCF" w14:paraId="5F213EF4" w14:textId="77777777" w:rsidTr="00EC215D">
        <w:trPr>
          <w:trHeight w:val="268"/>
        </w:trPr>
        <w:tc>
          <w:tcPr>
            <w:tcW w:w="658" w:type="pct"/>
            <w:hideMark/>
          </w:tcPr>
          <w:p w14:paraId="354CCB62"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Australia</w:t>
            </w:r>
          </w:p>
        </w:tc>
        <w:tc>
          <w:tcPr>
            <w:tcW w:w="850" w:type="pct"/>
          </w:tcPr>
          <w:p w14:paraId="5E234225"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09AD7397"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Un pequeño número (&lt;5 individuos) fueron retenidos en la pesca en el Mar de Coral en 2021–22. Se han proporcionado otros recursos educativos y de identificación a esta industria pesquera para garantizar que no se retiene a ninguna especie protegida de tiburones (incluidas las que figuran en el Apéndice I de la CMS).</w:t>
            </w:r>
          </w:p>
        </w:tc>
        <w:tc>
          <w:tcPr>
            <w:tcW w:w="1321" w:type="pct"/>
          </w:tcPr>
          <w:p w14:paraId="5E381BC7"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c>
          <w:tcPr>
            <w:tcW w:w="661" w:type="pct"/>
          </w:tcPr>
          <w:p w14:paraId="298E9CC7"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r w:rsidR="008D667B" w:rsidRPr="00F16DCF" w14:paraId="641E0FAB" w14:textId="77777777" w:rsidTr="00EC215D">
        <w:trPr>
          <w:trHeight w:val="238"/>
        </w:trPr>
        <w:tc>
          <w:tcPr>
            <w:tcW w:w="658" w:type="pct"/>
          </w:tcPr>
          <w:p w14:paraId="19790D7B"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t>Bélgica</w:t>
            </w:r>
            <w:proofErr w:type="spellEnd"/>
          </w:p>
        </w:tc>
        <w:tc>
          <w:tcPr>
            <w:tcW w:w="850" w:type="pct"/>
          </w:tcPr>
          <w:p w14:paraId="5406DE4E"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c>
          <w:tcPr>
            <w:tcW w:w="1510" w:type="pct"/>
          </w:tcPr>
          <w:p w14:paraId="268B4023" w14:textId="77777777" w:rsidR="008D667B" w:rsidRPr="00F16DCF" w:rsidRDefault="008D667B" w:rsidP="00EC215D">
            <w:pPr>
              <w:spacing w:before="40" w:after="40"/>
              <w:jc w:val="both"/>
              <w:rPr>
                <w:rFonts w:ascii="Arial" w:hAnsi="Arial" w:cs="Arial"/>
                <w:color w:val="000000"/>
                <w:sz w:val="18"/>
                <w:szCs w:val="18"/>
              </w:rPr>
            </w:pPr>
            <w:r w:rsidRPr="00F16DCF">
              <w:rPr>
                <w:rFonts w:ascii="Arial" w:hAnsi="Arial" w:cs="Arial"/>
                <w:sz w:val="18"/>
                <w:szCs w:val="18"/>
              </w:rPr>
              <w:t>No</w:t>
            </w:r>
          </w:p>
        </w:tc>
        <w:tc>
          <w:tcPr>
            <w:tcW w:w="1321" w:type="pct"/>
          </w:tcPr>
          <w:p w14:paraId="47284479"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w:t>
            </w:r>
          </w:p>
        </w:tc>
        <w:tc>
          <w:tcPr>
            <w:tcW w:w="661" w:type="pct"/>
          </w:tcPr>
          <w:p w14:paraId="6ED7B3EA"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No</w:t>
            </w:r>
          </w:p>
        </w:tc>
      </w:tr>
      <w:tr w:rsidR="008D667B" w:rsidRPr="00F16DCF" w14:paraId="7BA5F6D0" w14:textId="77777777" w:rsidTr="00EC215D">
        <w:trPr>
          <w:trHeight w:val="238"/>
        </w:trPr>
        <w:tc>
          <w:tcPr>
            <w:tcW w:w="658" w:type="pct"/>
            <w:hideMark/>
          </w:tcPr>
          <w:p w14:paraId="704BF01B"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lastRenderedPageBreak/>
              <w:t>Brasil</w:t>
            </w:r>
            <w:proofErr w:type="spellEnd"/>
          </w:p>
        </w:tc>
        <w:tc>
          <w:tcPr>
            <w:tcW w:w="850" w:type="pct"/>
          </w:tcPr>
          <w:p w14:paraId="2C47259C"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407A976E"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Históricamente se capturaba en la pesca con palangre pelágico; la captura incidental continúa ocurriendo; los requisitos de notificación han cambiado y esto ha afectado la captura declarada.</w:t>
            </w:r>
          </w:p>
        </w:tc>
        <w:tc>
          <w:tcPr>
            <w:tcW w:w="1321" w:type="pct"/>
          </w:tcPr>
          <w:p w14:paraId="3A1034EC" w14:textId="77777777" w:rsidR="008D667B" w:rsidRPr="001D014F" w:rsidRDefault="008D667B" w:rsidP="00EC215D">
            <w:pPr>
              <w:spacing w:before="40" w:after="40"/>
              <w:rPr>
                <w:rFonts w:ascii="Arial" w:eastAsia="Times New Roman" w:hAnsi="Arial" w:cs="Arial"/>
                <w:color w:val="000000"/>
                <w:sz w:val="18"/>
                <w:szCs w:val="18"/>
                <w:lang w:val="es-ES"/>
              </w:rPr>
            </w:pPr>
            <w:r w:rsidRPr="001D014F">
              <w:rPr>
                <w:rFonts w:ascii="Arial" w:hAnsi="Arial" w:cs="Arial"/>
                <w:color w:val="000000"/>
                <w:sz w:val="18"/>
                <w:szCs w:val="18"/>
                <w:lang w:val="es-ES"/>
              </w:rPr>
              <w:t>Mercado limitado para la carne, posible comercio ilegal de aletas, operaciones regulares de inspección para reprimir el tráfico</w:t>
            </w:r>
          </w:p>
        </w:tc>
        <w:tc>
          <w:tcPr>
            <w:tcW w:w="661" w:type="pct"/>
          </w:tcPr>
          <w:p w14:paraId="1ACB1309"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t>Sí</w:t>
            </w:r>
            <w:proofErr w:type="spellEnd"/>
            <w:r w:rsidRPr="00F16DCF">
              <w:rPr>
                <w:rStyle w:val="FootnoteReference"/>
                <w:rFonts w:ascii="Arial" w:eastAsia="Times New Roman" w:hAnsi="Arial" w:cs="Arial"/>
                <w:color w:val="000000"/>
                <w:sz w:val="18"/>
                <w:szCs w:val="18"/>
              </w:rPr>
              <w:footnoteReference w:id="7"/>
            </w:r>
          </w:p>
        </w:tc>
      </w:tr>
      <w:tr w:rsidR="008D667B" w:rsidRPr="00F16DCF" w14:paraId="2841A39A" w14:textId="77777777" w:rsidTr="00EC215D">
        <w:trPr>
          <w:trHeight w:val="50"/>
        </w:trPr>
        <w:tc>
          <w:tcPr>
            <w:tcW w:w="658" w:type="pct"/>
          </w:tcPr>
          <w:p w14:paraId="28FA92C2"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República Dominicana</w:t>
            </w:r>
          </w:p>
        </w:tc>
        <w:tc>
          <w:tcPr>
            <w:tcW w:w="850" w:type="pct"/>
          </w:tcPr>
          <w:p w14:paraId="2FDCE66F"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Sí8</w:t>
            </w:r>
          </w:p>
        </w:tc>
        <w:tc>
          <w:tcPr>
            <w:tcW w:w="1510" w:type="pct"/>
          </w:tcPr>
          <w:p w14:paraId="4880EE84" w14:textId="77777777" w:rsidR="008D667B" w:rsidRPr="001D014F" w:rsidRDefault="008D667B" w:rsidP="00EC215D">
            <w:pPr>
              <w:pStyle w:val="NormalWeb"/>
              <w:spacing w:before="40" w:after="40"/>
              <w:rPr>
                <w:rFonts w:ascii="Arial" w:hAnsi="Arial" w:cs="Arial"/>
                <w:color w:val="000000"/>
                <w:sz w:val="18"/>
                <w:szCs w:val="18"/>
                <w:lang w:val="es-ES"/>
              </w:rPr>
            </w:pPr>
            <w:r w:rsidRPr="001D014F">
              <w:rPr>
                <w:rFonts w:ascii="Arial" w:hAnsi="Arial" w:cs="Arial"/>
                <w:color w:val="000000"/>
                <w:sz w:val="18"/>
                <w:szCs w:val="18"/>
                <w:lang w:val="es-ES"/>
              </w:rPr>
              <w:t>No, hay aunque casos esporádicos de captura incidental, estas capturas no se utilizan con fines comerciales y se gestionan de conformidad con los procedimientos establecidos para las especies protegidas.</w:t>
            </w:r>
            <w:r w:rsidRPr="001D014F">
              <w:rPr>
                <w:rFonts w:ascii="Arial" w:hAnsi="Arial" w:cs="Arial"/>
                <w:color w:val="000000" w:themeColor="text1"/>
                <w:sz w:val="18"/>
                <w:szCs w:val="18"/>
                <w:lang w:val="es-ES"/>
              </w:rPr>
              <w:t>8</w:t>
            </w:r>
          </w:p>
        </w:tc>
        <w:tc>
          <w:tcPr>
            <w:tcW w:w="1321" w:type="pct"/>
          </w:tcPr>
          <w:p w14:paraId="154B0EA7" w14:textId="77777777" w:rsidR="008D667B" w:rsidRPr="00F16DCF" w:rsidRDefault="008D667B" w:rsidP="00EC215D">
            <w:pPr>
              <w:spacing w:before="40" w:after="40"/>
              <w:rPr>
                <w:rFonts w:ascii="Arial" w:hAnsi="Arial" w:cs="Arial"/>
                <w:color w:val="000000"/>
                <w:sz w:val="18"/>
                <w:szCs w:val="18"/>
              </w:rPr>
            </w:pPr>
            <w:r w:rsidRPr="00F16DCF">
              <w:rPr>
                <w:rFonts w:cs="Arial"/>
                <w:color w:val="000000" w:themeColor="text1"/>
                <w:sz w:val="18"/>
                <w:szCs w:val="18"/>
              </w:rPr>
              <w:t>-8</w:t>
            </w:r>
          </w:p>
        </w:tc>
        <w:tc>
          <w:tcPr>
            <w:tcW w:w="661" w:type="pct"/>
          </w:tcPr>
          <w:p w14:paraId="7B7DE831"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w:t>
            </w:r>
            <w:r w:rsidRPr="00F16DCF">
              <w:rPr>
                <w:rStyle w:val="FootnoteReference"/>
                <w:rFonts w:ascii="Arial" w:hAnsi="Arial" w:cs="Arial"/>
                <w:color w:val="000000"/>
                <w:sz w:val="18"/>
                <w:szCs w:val="18"/>
              </w:rPr>
              <w:footnoteReference w:id="8"/>
            </w:r>
          </w:p>
        </w:tc>
      </w:tr>
      <w:tr w:rsidR="008D667B" w:rsidRPr="00F16DCF" w14:paraId="2D52D225" w14:textId="77777777" w:rsidTr="00EC215D">
        <w:trPr>
          <w:trHeight w:val="50"/>
        </w:trPr>
        <w:tc>
          <w:tcPr>
            <w:tcW w:w="658" w:type="pct"/>
            <w:hideMark/>
          </w:tcPr>
          <w:p w14:paraId="792E11E6"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Unión Europea</w:t>
            </w:r>
          </w:p>
        </w:tc>
        <w:tc>
          <w:tcPr>
            <w:tcW w:w="850" w:type="pct"/>
          </w:tcPr>
          <w:p w14:paraId="7771A547"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5DDE9764" w14:textId="77777777" w:rsidR="008D667B" w:rsidRPr="00E73FD9" w:rsidRDefault="008D667B" w:rsidP="00EC215D">
            <w:pPr>
              <w:spacing w:before="40" w:after="40"/>
              <w:jc w:val="both"/>
              <w:rPr>
                <w:rFonts w:ascii="Arial" w:hAnsi="Arial" w:cs="Arial"/>
                <w:color w:val="000000"/>
                <w:sz w:val="18"/>
                <w:szCs w:val="18"/>
                <w:lang w:val="es-ES"/>
              </w:rPr>
            </w:pPr>
            <w:r w:rsidRPr="00E73FD9">
              <w:rPr>
                <w:rFonts w:ascii="Arial" w:hAnsi="Arial" w:cs="Arial"/>
                <w:color w:val="000000"/>
                <w:sz w:val="18"/>
                <w:szCs w:val="18"/>
                <w:lang w:val="es-ES"/>
              </w:rPr>
              <w:t xml:space="preserve">IOTC (total de individuos, todas las artes, para el período 2018-2022): 942 vivos liberados; 300 muertos descartados. Capturas no retenidas. </w:t>
            </w:r>
          </w:p>
          <w:p w14:paraId="3F62C83F" w14:textId="77777777" w:rsidR="008D667B" w:rsidRPr="00E73FD9" w:rsidRDefault="008D667B" w:rsidP="00EC215D">
            <w:pPr>
              <w:spacing w:before="40" w:after="40"/>
              <w:jc w:val="both"/>
              <w:rPr>
                <w:rFonts w:ascii="Arial" w:hAnsi="Arial" w:cs="Arial"/>
                <w:color w:val="000000"/>
                <w:sz w:val="18"/>
                <w:szCs w:val="18"/>
                <w:lang w:val="es-ES"/>
              </w:rPr>
            </w:pPr>
          </w:p>
          <w:p w14:paraId="4BA8E876" w14:textId="77777777" w:rsidR="008D667B" w:rsidRPr="001D014F" w:rsidRDefault="008D667B" w:rsidP="00EC215D">
            <w:pPr>
              <w:spacing w:before="40" w:after="40"/>
              <w:jc w:val="both"/>
              <w:rPr>
                <w:rFonts w:ascii="Arial" w:hAnsi="Arial" w:cs="Arial"/>
                <w:color w:val="000000"/>
                <w:sz w:val="18"/>
                <w:szCs w:val="18"/>
                <w:lang w:val="es-ES"/>
              </w:rPr>
            </w:pPr>
            <w:r w:rsidRPr="00E73FD9">
              <w:rPr>
                <w:rFonts w:ascii="Arial" w:hAnsi="Arial" w:cs="Arial"/>
                <w:color w:val="000000"/>
                <w:sz w:val="18"/>
                <w:szCs w:val="18"/>
                <w:lang w:val="es-ES"/>
              </w:rPr>
              <w:t xml:space="preserve">WCPFC: (en toneladas métricas todas las artes, para el período 2018-2022): 1,26 t. Capturas no retenidas. </w:t>
            </w:r>
            <w:r w:rsidRPr="001D014F">
              <w:rPr>
                <w:rFonts w:ascii="Arial" w:hAnsi="Arial" w:cs="Arial"/>
                <w:color w:val="000000"/>
                <w:sz w:val="18"/>
                <w:szCs w:val="18"/>
                <w:lang w:val="es-ES"/>
              </w:rPr>
              <w:t>Sin información sobre el estado del tiburón al ser liberado/descartado.</w:t>
            </w:r>
          </w:p>
          <w:p w14:paraId="29EACCF6" w14:textId="77777777" w:rsidR="008D667B" w:rsidRPr="001D014F" w:rsidRDefault="008D667B" w:rsidP="00EC215D">
            <w:pPr>
              <w:spacing w:before="40" w:after="40"/>
              <w:jc w:val="both"/>
              <w:rPr>
                <w:rFonts w:ascii="Arial" w:hAnsi="Arial" w:cs="Arial"/>
                <w:color w:val="000000"/>
                <w:sz w:val="18"/>
                <w:szCs w:val="18"/>
                <w:lang w:val="es-ES"/>
              </w:rPr>
            </w:pPr>
          </w:p>
          <w:p w14:paraId="2FC5C7E5"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 xml:space="preserve">ICCAT: Los datos publicados en informes del Comité Permanente de Investigación y Estadística se muestran en toneladas redondeadas de descartes (2022 = 1 t vivos, 2021 = 1 t vivos, 2019 =1 t muertos, 2018/2020 = ninguno). </w:t>
            </w:r>
          </w:p>
          <w:p w14:paraId="51925D74" w14:textId="77777777" w:rsidR="008D667B" w:rsidRPr="001D014F" w:rsidRDefault="008D667B" w:rsidP="00EC215D">
            <w:pPr>
              <w:spacing w:before="40" w:after="40"/>
              <w:jc w:val="both"/>
              <w:rPr>
                <w:rFonts w:ascii="Arial" w:hAnsi="Arial" w:cs="Arial"/>
                <w:color w:val="000000"/>
                <w:sz w:val="18"/>
                <w:szCs w:val="18"/>
                <w:lang w:val="es-ES"/>
              </w:rPr>
            </w:pPr>
          </w:p>
          <w:p w14:paraId="77180CFE"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Además, datos de capturas comunicados: 0,12 t por la flota de cerco de la EU-FRA.</w:t>
            </w:r>
          </w:p>
        </w:tc>
        <w:tc>
          <w:tcPr>
            <w:tcW w:w="1321" w:type="pct"/>
          </w:tcPr>
          <w:p w14:paraId="70B77504"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c>
          <w:tcPr>
            <w:tcW w:w="661" w:type="pct"/>
          </w:tcPr>
          <w:p w14:paraId="49110753"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r w:rsidR="008D667B" w:rsidRPr="00F16DCF" w14:paraId="30D9AF2F" w14:textId="77777777" w:rsidTr="00EC215D">
        <w:trPr>
          <w:trHeight w:val="296"/>
        </w:trPr>
        <w:tc>
          <w:tcPr>
            <w:tcW w:w="658" w:type="pct"/>
            <w:hideMark/>
          </w:tcPr>
          <w:p w14:paraId="5D54AADC"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Finlandia</w:t>
            </w:r>
          </w:p>
        </w:tc>
        <w:tc>
          <w:tcPr>
            <w:tcW w:w="850" w:type="pct"/>
          </w:tcPr>
          <w:p w14:paraId="142B9676"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c>
          <w:tcPr>
            <w:tcW w:w="1510" w:type="pct"/>
          </w:tcPr>
          <w:p w14:paraId="6737ECDB"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c>
          <w:tcPr>
            <w:tcW w:w="1321" w:type="pct"/>
          </w:tcPr>
          <w:p w14:paraId="67866C0B"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c>
          <w:tcPr>
            <w:tcW w:w="661" w:type="pct"/>
          </w:tcPr>
          <w:p w14:paraId="2AEBBDB6"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r w:rsidR="008D667B" w:rsidRPr="00F16DCF" w14:paraId="23C5830A" w14:textId="77777777" w:rsidTr="00EC215D">
        <w:trPr>
          <w:trHeight w:val="296"/>
        </w:trPr>
        <w:tc>
          <w:tcPr>
            <w:tcW w:w="658" w:type="pct"/>
          </w:tcPr>
          <w:p w14:paraId="2A225D2A"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t>Irán</w:t>
            </w:r>
            <w:proofErr w:type="spellEnd"/>
          </w:p>
        </w:tc>
        <w:tc>
          <w:tcPr>
            <w:tcW w:w="850" w:type="pct"/>
          </w:tcPr>
          <w:p w14:paraId="035CEBDA"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Sí</w:t>
            </w:r>
            <w:r w:rsidRPr="00F16DCF">
              <w:rPr>
                <w:rFonts w:cs="Arial"/>
                <w:color w:val="000000"/>
                <w:sz w:val="18"/>
                <w:szCs w:val="18"/>
              </w:rPr>
              <w:t>2</w:t>
            </w:r>
          </w:p>
        </w:tc>
        <w:tc>
          <w:tcPr>
            <w:tcW w:w="1510" w:type="pct"/>
          </w:tcPr>
          <w:p w14:paraId="1ED0CAA3" w14:textId="77777777" w:rsidR="008D667B" w:rsidRPr="00F16DCF" w:rsidRDefault="008D667B" w:rsidP="00EC215D">
            <w:pPr>
              <w:spacing w:before="40" w:after="40"/>
              <w:rPr>
                <w:rFonts w:ascii="Arial"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r w:rsidRPr="00F16DCF">
              <w:rPr>
                <w:rFonts w:cs="Arial"/>
                <w:color w:val="000000"/>
                <w:sz w:val="18"/>
                <w:szCs w:val="18"/>
              </w:rPr>
              <w:t>2</w:t>
            </w:r>
          </w:p>
        </w:tc>
        <w:tc>
          <w:tcPr>
            <w:tcW w:w="1321" w:type="pct"/>
          </w:tcPr>
          <w:p w14:paraId="4AFA8AC8" w14:textId="77777777" w:rsidR="008D667B" w:rsidRPr="00F16DCF" w:rsidRDefault="008D667B" w:rsidP="00EC215D">
            <w:pPr>
              <w:spacing w:before="40" w:after="40"/>
              <w:rPr>
                <w:rFonts w:ascii="Arial"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r w:rsidRPr="00F16DCF">
              <w:rPr>
                <w:rFonts w:cs="Arial"/>
                <w:color w:val="000000"/>
                <w:sz w:val="18"/>
                <w:szCs w:val="18"/>
              </w:rPr>
              <w:t>2</w:t>
            </w:r>
          </w:p>
        </w:tc>
        <w:tc>
          <w:tcPr>
            <w:tcW w:w="661" w:type="pct"/>
          </w:tcPr>
          <w:p w14:paraId="08AB0402"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r w:rsidRPr="00F16DCF">
              <w:rPr>
                <w:rFonts w:cs="Arial"/>
                <w:color w:val="000000"/>
                <w:sz w:val="18"/>
                <w:szCs w:val="18"/>
              </w:rPr>
              <w:t>2</w:t>
            </w:r>
          </w:p>
        </w:tc>
      </w:tr>
      <w:tr w:rsidR="008D667B" w:rsidRPr="00F16DCF" w14:paraId="1CE2901D" w14:textId="77777777" w:rsidTr="00EC215D">
        <w:trPr>
          <w:trHeight w:val="296"/>
        </w:trPr>
        <w:tc>
          <w:tcPr>
            <w:tcW w:w="658" w:type="pct"/>
            <w:hideMark/>
          </w:tcPr>
          <w:p w14:paraId="6B40E6F4"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t>Irak</w:t>
            </w:r>
            <w:proofErr w:type="spellEnd"/>
          </w:p>
        </w:tc>
        <w:tc>
          <w:tcPr>
            <w:tcW w:w="850" w:type="pct"/>
          </w:tcPr>
          <w:p w14:paraId="33E9140E"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c>
          <w:tcPr>
            <w:tcW w:w="1510" w:type="pct"/>
          </w:tcPr>
          <w:p w14:paraId="0FB328D7"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c>
          <w:tcPr>
            <w:tcW w:w="1321" w:type="pct"/>
          </w:tcPr>
          <w:p w14:paraId="67328C1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c>
          <w:tcPr>
            <w:tcW w:w="661" w:type="pct"/>
          </w:tcPr>
          <w:p w14:paraId="1934E284"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No</w:t>
            </w:r>
          </w:p>
        </w:tc>
      </w:tr>
      <w:tr w:rsidR="008D667B" w:rsidRPr="00F16DCF" w14:paraId="3EC1B506" w14:textId="77777777" w:rsidTr="00EC215D">
        <w:trPr>
          <w:trHeight w:val="86"/>
        </w:trPr>
        <w:tc>
          <w:tcPr>
            <w:tcW w:w="658" w:type="pct"/>
          </w:tcPr>
          <w:p w14:paraId="3ABF57D1"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Israel</w:t>
            </w:r>
          </w:p>
        </w:tc>
        <w:tc>
          <w:tcPr>
            <w:tcW w:w="850" w:type="pct"/>
          </w:tcPr>
          <w:p w14:paraId="5998B801"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Sí</w:t>
            </w:r>
            <w:r w:rsidRPr="00F16DCF">
              <w:rPr>
                <w:rFonts w:cs="Arial"/>
                <w:color w:val="000000"/>
                <w:sz w:val="18"/>
                <w:szCs w:val="18"/>
              </w:rPr>
              <w:t>2</w:t>
            </w:r>
          </w:p>
        </w:tc>
        <w:tc>
          <w:tcPr>
            <w:tcW w:w="1510" w:type="pct"/>
          </w:tcPr>
          <w:p w14:paraId="52D7D85A" w14:textId="77777777" w:rsidR="008D667B" w:rsidRPr="00F16DCF" w:rsidRDefault="008D667B" w:rsidP="00EC215D">
            <w:pPr>
              <w:spacing w:before="40" w:after="40"/>
              <w:jc w:val="both"/>
              <w:rPr>
                <w:rFonts w:ascii="Arial" w:hAnsi="Arial" w:cs="Arial"/>
                <w:color w:val="000000"/>
                <w:sz w:val="18"/>
                <w:szCs w:val="18"/>
              </w:rPr>
            </w:pPr>
            <w:r w:rsidRPr="00F16DCF">
              <w:rPr>
                <w:rFonts w:ascii="Arial" w:hAnsi="Arial" w:cs="Arial"/>
                <w:color w:val="000000"/>
                <w:sz w:val="18"/>
                <w:szCs w:val="18"/>
              </w:rPr>
              <w:t>No</w:t>
            </w:r>
            <w:r w:rsidRPr="00F16DCF">
              <w:rPr>
                <w:rFonts w:cs="Arial"/>
                <w:color w:val="000000"/>
                <w:sz w:val="18"/>
                <w:szCs w:val="18"/>
              </w:rPr>
              <w:t>2</w:t>
            </w:r>
          </w:p>
        </w:tc>
        <w:tc>
          <w:tcPr>
            <w:tcW w:w="1321" w:type="pct"/>
          </w:tcPr>
          <w:p w14:paraId="3D93D44E" w14:textId="77777777" w:rsidR="008D667B" w:rsidRPr="00F16DCF" w:rsidRDefault="008D667B" w:rsidP="00EC215D">
            <w:pPr>
              <w:spacing w:before="40" w:after="40"/>
              <w:jc w:val="both"/>
              <w:rPr>
                <w:rFonts w:ascii="Arial"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r w:rsidRPr="00F16DCF">
              <w:rPr>
                <w:rFonts w:cs="Arial"/>
                <w:color w:val="000000"/>
                <w:sz w:val="18"/>
                <w:szCs w:val="18"/>
              </w:rPr>
              <w:t>2</w:t>
            </w:r>
          </w:p>
        </w:tc>
        <w:tc>
          <w:tcPr>
            <w:tcW w:w="661" w:type="pct"/>
          </w:tcPr>
          <w:p w14:paraId="6B44857B" w14:textId="77777777" w:rsidR="008D667B" w:rsidRPr="00F16DCF" w:rsidRDefault="008D667B" w:rsidP="00EC215D">
            <w:pPr>
              <w:spacing w:before="40" w:after="40"/>
              <w:rPr>
                <w:rFonts w:ascii="Arial"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r w:rsidRPr="00F16DCF">
              <w:rPr>
                <w:rFonts w:cs="Arial"/>
                <w:color w:val="000000"/>
                <w:sz w:val="18"/>
                <w:szCs w:val="18"/>
              </w:rPr>
              <w:t>2</w:t>
            </w:r>
          </w:p>
        </w:tc>
      </w:tr>
      <w:tr w:rsidR="008D667B" w:rsidRPr="00F16DCF" w14:paraId="08D4867D" w14:textId="77777777" w:rsidTr="00EC215D">
        <w:trPr>
          <w:trHeight w:val="86"/>
        </w:trPr>
        <w:tc>
          <w:tcPr>
            <w:tcW w:w="658" w:type="pct"/>
            <w:hideMark/>
          </w:tcPr>
          <w:p w14:paraId="284A6C0A"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Kenia</w:t>
            </w:r>
          </w:p>
        </w:tc>
        <w:tc>
          <w:tcPr>
            <w:tcW w:w="850" w:type="pct"/>
          </w:tcPr>
          <w:p w14:paraId="4A1F92B3"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384BB96A" w14:textId="77777777" w:rsidR="008D667B" w:rsidRPr="00F16DCF" w:rsidRDefault="008D667B" w:rsidP="00EC215D">
            <w:pPr>
              <w:spacing w:before="40" w:after="40"/>
              <w:jc w:val="both"/>
              <w:rPr>
                <w:rFonts w:ascii="Arial" w:hAnsi="Arial" w:cs="Arial"/>
                <w:color w:val="000000"/>
                <w:sz w:val="18"/>
                <w:szCs w:val="18"/>
              </w:rPr>
            </w:pPr>
            <w:proofErr w:type="spellStart"/>
            <w:r w:rsidRPr="00F16DCF">
              <w:rPr>
                <w:rFonts w:ascii="Arial" w:hAnsi="Arial" w:cs="Arial"/>
                <w:color w:val="000000"/>
                <w:sz w:val="18"/>
                <w:szCs w:val="18"/>
              </w:rPr>
              <w:t>Sí</w:t>
            </w:r>
            <w:proofErr w:type="spellEnd"/>
          </w:p>
        </w:tc>
        <w:tc>
          <w:tcPr>
            <w:tcW w:w="1321" w:type="pct"/>
          </w:tcPr>
          <w:p w14:paraId="4C14EFEC"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 xml:space="preserve">Entre 2018 y junio de 2021: Tres permisos de </w:t>
            </w:r>
            <w:r w:rsidRPr="001D014F">
              <w:rPr>
                <w:rFonts w:ascii="Arial" w:hAnsi="Arial" w:cs="Arial"/>
                <w:color w:val="000000"/>
                <w:sz w:val="18"/>
                <w:szCs w:val="18"/>
                <w:lang w:val="es-ES"/>
              </w:rPr>
              <w:lastRenderedPageBreak/>
              <w:t>exportación para el comercio/exportación de aletas secas, total de 315 kg (exportados a China).</w:t>
            </w:r>
          </w:p>
          <w:p w14:paraId="5A451776" w14:textId="77777777" w:rsidR="008D667B" w:rsidRPr="001D014F" w:rsidRDefault="008D667B" w:rsidP="00EC215D">
            <w:pPr>
              <w:spacing w:before="40" w:after="40"/>
              <w:jc w:val="both"/>
              <w:rPr>
                <w:rFonts w:ascii="Arial" w:eastAsia="Times New Roman" w:hAnsi="Arial" w:cs="Arial"/>
                <w:color w:val="000000"/>
                <w:sz w:val="18"/>
                <w:szCs w:val="18"/>
                <w:lang w:val="es-ES"/>
              </w:rPr>
            </w:pPr>
            <w:r w:rsidRPr="001D014F">
              <w:rPr>
                <w:rFonts w:ascii="Arial" w:hAnsi="Arial" w:cs="Arial"/>
                <w:color w:val="000000"/>
                <w:sz w:val="18"/>
                <w:szCs w:val="18"/>
                <w:lang w:val="es-ES"/>
              </w:rPr>
              <w:t xml:space="preserve">Un permiso para 6 piezas de aletas con fines educativos/de capacitación (reexportadas a los EAU). </w:t>
            </w:r>
          </w:p>
        </w:tc>
        <w:tc>
          <w:tcPr>
            <w:tcW w:w="661" w:type="pct"/>
          </w:tcPr>
          <w:p w14:paraId="27A1E4D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lastRenderedPageBreak/>
              <w:t>No</w:t>
            </w:r>
          </w:p>
        </w:tc>
      </w:tr>
      <w:tr w:rsidR="008D667B" w:rsidRPr="00F16DCF" w14:paraId="2974ABE2" w14:textId="77777777" w:rsidTr="00EC215D">
        <w:trPr>
          <w:trHeight w:val="50"/>
        </w:trPr>
        <w:tc>
          <w:tcPr>
            <w:tcW w:w="658" w:type="pct"/>
            <w:hideMark/>
          </w:tcPr>
          <w:p w14:paraId="5C382B58"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Madagascar</w:t>
            </w:r>
          </w:p>
        </w:tc>
        <w:tc>
          <w:tcPr>
            <w:tcW w:w="850" w:type="pct"/>
          </w:tcPr>
          <w:p w14:paraId="71E3C92D"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4AA9A701" w14:textId="77777777" w:rsidR="008D667B" w:rsidRPr="00F16DCF" w:rsidRDefault="008D667B" w:rsidP="00EC215D">
            <w:pPr>
              <w:spacing w:before="40" w:after="40"/>
              <w:jc w:val="both"/>
              <w:rPr>
                <w:rFonts w:ascii="Arial"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p>
        </w:tc>
        <w:tc>
          <w:tcPr>
            <w:tcW w:w="1321" w:type="pct"/>
          </w:tcPr>
          <w:p w14:paraId="69789B51" w14:textId="77777777" w:rsidR="008D667B" w:rsidRPr="00F16DCF" w:rsidRDefault="008D667B" w:rsidP="00EC215D">
            <w:pPr>
              <w:spacing w:before="40" w:after="40"/>
              <w:jc w:val="both"/>
              <w:rPr>
                <w:rFonts w:ascii="Arial" w:eastAsia="Times New Roman"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p>
        </w:tc>
        <w:tc>
          <w:tcPr>
            <w:tcW w:w="661" w:type="pct"/>
          </w:tcPr>
          <w:p w14:paraId="52EB56FB"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Información</w:t>
            </w:r>
            <w:proofErr w:type="spellEnd"/>
            <w:r w:rsidRPr="00F16DCF">
              <w:rPr>
                <w:rFonts w:ascii="Arial" w:hAnsi="Arial" w:cs="Arial"/>
                <w:color w:val="000000"/>
                <w:sz w:val="18"/>
                <w:szCs w:val="18"/>
              </w:rPr>
              <w:t xml:space="preserve"> no disponible</w:t>
            </w:r>
          </w:p>
        </w:tc>
      </w:tr>
      <w:tr w:rsidR="008D667B" w:rsidRPr="00F16DCF" w14:paraId="3AD45344" w14:textId="77777777" w:rsidTr="00EC215D">
        <w:trPr>
          <w:trHeight w:val="255"/>
        </w:trPr>
        <w:tc>
          <w:tcPr>
            <w:tcW w:w="658" w:type="pct"/>
          </w:tcPr>
          <w:p w14:paraId="7BF2C8A0"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Mozambique</w:t>
            </w:r>
          </w:p>
        </w:tc>
        <w:tc>
          <w:tcPr>
            <w:tcW w:w="850" w:type="pct"/>
          </w:tcPr>
          <w:p w14:paraId="2C07A5ED" w14:textId="77777777" w:rsidR="008D667B" w:rsidRPr="00F16DCF" w:rsidRDefault="008D667B" w:rsidP="00EC215D">
            <w:pPr>
              <w:spacing w:before="40" w:after="40"/>
              <w:rPr>
                <w:rFonts w:ascii="Arial"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3C753C0E"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78 en total, todos liberados con seguridad</w:t>
            </w:r>
          </w:p>
        </w:tc>
        <w:tc>
          <w:tcPr>
            <w:tcW w:w="1321" w:type="pct"/>
          </w:tcPr>
          <w:p w14:paraId="788DBF72" w14:textId="77777777" w:rsidR="008D667B" w:rsidRPr="00F16DCF" w:rsidRDefault="008D667B" w:rsidP="00EC215D">
            <w:pPr>
              <w:spacing w:before="40" w:after="40"/>
              <w:jc w:val="both"/>
              <w:rPr>
                <w:rFonts w:ascii="Arial" w:hAnsi="Arial" w:cs="Arial"/>
                <w:color w:val="000000"/>
                <w:sz w:val="18"/>
                <w:szCs w:val="18"/>
              </w:rPr>
            </w:pPr>
            <w:r w:rsidRPr="00F16DCF">
              <w:rPr>
                <w:rFonts w:ascii="Arial" w:hAnsi="Arial" w:cs="Arial"/>
                <w:color w:val="000000"/>
                <w:sz w:val="18"/>
                <w:szCs w:val="18"/>
              </w:rPr>
              <w:t>No</w:t>
            </w:r>
          </w:p>
        </w:tc>
        <w:tc>
          <w:tcPr>
            <w:tcW w:w="661" w:type="pct"/>
          </w:tcPr>
          <w:p w14:paraId="70F67ADD"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r>
      <w:tr w:rsidR="008D667B" w:rsidRPr="00F16DCF" w14:paraId="59B7DADC" w14:textId="77777777" w:rsidTr="00EC215D">
        <w:trPr>
          <w:trHeight w:val="255"/>
        </w:trPr>
        <w:tc>
          <w:tcPr>
            <w:tcW w:w="658" w:type="pct"/>
            <w:hideMark/>
          </w:tcPr>
          <w:p w14:paraId="7E8B2F97"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 xml:space="preserve">Nueva </w:t>
            </w:r>
            <w:proofErr w:type="spellStart"/>
            <w:r w:rsidRPr="00F16DCF">
              <w:rPr>
                <w:rFonts w:ascii="Arial" w:eastAsia="Times New Roman" w:hAnsi="Arial" w:cs="Arial"/>
                <w:color w:val="000000"/>
                <w:sz w:val="18"/>
                <w:szCs w:val="18"/>
              </w:rPr>
              <w:t>Zelanda</w:t>
            </w:r>
            <w:proofErr w:type="spellEnd"/>
          </w:p>
        </w:tc>
        <w:tc>
          <w:tcPr>
            <w:tcW w:w="850" w:type="pct"/>
          </w:tcPr>
          <w:p w14:paraId="3CADB688"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6F4050DA"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Dos capturas incidentales observadas en la pesca con palangre de fondo (</w:t>
            </w:r>
            <w:r w:rsidRPr="001D014F">
              <w:rPr>
                <w:rFonts w:ascii="Arial" w:hAnsi="Arial" w:cs="Arial"/>
                <w:i/>
                <w:iCs/>
                <w:color w:val="000000"/>
                <w:sz w:val="18"/>
                <w:szCs w:val="18"/>
                <w:lang w:val="es-ES"/>
              </w:rPr>
              <w:t>Genypterus blacodes</w:t>
            </w:r>
            <w:r w:rsidRPr="001D014F">
              <w:rPr>
                <w:rFonts w:ascii="Arial" w:hAnsi="Arial" w:cs="Arial"/>
                <w:color w:val="000000"/>
                <w:sz w:val="18"/>
                <w:szCs w:val="18"/>
                <w:lang w:val="es-ES"/>
              </w:rPr>
              <w:t xml:space="preserve">) </w:t>
            </w:r>
          </w:p>
        </w:tc>
        <w:tc>
          <w:tcPr>
            <w:tcW w:w="1321" w:type="pct"/>
          </w:tcPr>
          <w:p w14:paraId="116AA60C" w14:textId="77777777" w:rsidR="008D667B" w:rsidRPr="00F16DCF" w:rsidRDefault="008D667B" w:rsidP="00EC215D">
            <w:pPr>
              <w:spacing w:before="40" w:after="40"/>
              <w:jc w:val="both"/>
              <w:rPr>
                <w:rFonts w:ascii="Arial" w:eastAsia="Times New Roman" w:hAnsi="Arial" w:cs="Arial"/>
                <w:color w:val="000000"/>
                <w:sz w:val="18"/>
                <w:szCs w:val="18"/>
              </w:rPr>
            </w:pPr>
            <w:r w:rsidRPr="00F16DCF">
              <w:rPr>
                <w:rFonts w:ascii="Arial" w:hAnsi="Arial" w:cs="Arial"/>
                <w:color w:val="000000"/>
                <w:sz w:val="18"/>
                <w:szCs w:val="18"/>
              </w:rPr>
              <w:t>No</w:t>
            </w:r>
          </w:p>
        </w:tc>
        <w:tc>
          <w:tcPr>
            <w:tcW w:w="661" w:type="pct"/>
          </w:tcPr>
          <w:p w14:paraId="4370CEBC"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r w:rsidR="008D667B" w:rsidRPr="00F16DCF" w14:paraId="67723509" w14:textId="77777777" w:rsidTr="00EC215D">
        <w:trPr>
          <w:trHeight w:val="224"/>
        </w:trPr>
        <w:tc>
          <w:tcPr>
            <w:tcW w:w="658" w:type="pct"/>
            <w:hideMark/>
          </w:tcPr>
          <w:p w14:paraId="7D541E9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Nigeria</w:t>
            </w:r>
          </w:p>
        </w:tc>
        <w:tc>
          <w:tcPr>
            <w:tcW w:w="850" w:type="pct"/>
          </w:tcPr>
          <w:p w14:paraId="1F263337"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17878CD7"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 xml:space="preserve">Uno en 2019 y uno en 2020, dos en 2023 </w:t>
            </w:r>
          </w:p>
        </w:tc>
        <w:tc>
          <w:tcPr>
            <w:tcW w:w="1321" w:type="pct"/>
          </w:tcPr>
          <w:p w14:paraId="4632CF00" w14:textId="77777777" w:rsidR="008D667B" w:rsidRPr="00F16DCF" w:rsidRDefault="008D667B" w:rsidP="00EC215D">
            <w:pPr>
              <w:spacing w:before="40" w:after="40"/>
              <w:jc w:val="both"/>
              <w:rPr>
                <w:rFonts w:ascii="Arial" w:eastAsia="Times New Roman" w:hAnsi="Arial" w:cs="Arial"/>
                <w:color w:val="000000"/>
                <w:sz w:val="18"/>
                <w:szCs w:val="18"/>
              </w:rPr>
            </w:pPr>
            <w:r w:rsidRPr="00F16DCF">
              <w:rPr>
                <w:rFonts w:ascii="Arial" w:eastAsia="Times New Roman" w:hAnsi="Arial" w:cs="Arial"/>
                <w:color w:val="000000"/>
                <w:sz w:val="18"/>
                <w:szCs w:val="18"/>
              </w:rPr>
              <w:t xml:space="preserve">Comercio y </w:t>
            </w:r>
            <w:proofErr w:type="spellStart"/>
            <w:r w:rsidRPr="00F16DCF">
              <w:rPr>
                <w:rFonts w:ascii="Arial" w:eastAsia="Times New Roman" w:hAnsi="Arial" w:cs="Arial"/>
                <w:color w:val="000000"/>
                <w:sz w:val="18"/>
                <w:szCs w:val="18"/>
              </w:rPr>
              <w:t>consumo</w:t>
            </w:r>
            <w:proofErr w:type="spellEnd"/>
          </w:p>
        </w:tc>
        <w:tc>
          <w:tcPr>
            <w:tcW w:w="661" w:type="pct"/>
          </w:tcPr>
          <w:p w14:paraId="263C0400"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w:t>
            </w:r>
          </w:p>
        </w:tc>
      </w:tr>
      <w:tr w:rsidR="008D667B" w:rsidRPr="00F16DCF" w14:paraId="4619DF1E" w14:textId="77777777" w:rsidTr="00EC215D">
        <w:trPr>
          <w:trHeight w:val="116"/>
        </w:trPr>
        <w:tc>
          <w:tcPr>
            <w:tcW w:w="658" w:type="pct"/>
            <w:hideMark/>
          </w:tcPr>
          <w:p w14:paraId="23698D96"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eastAsia="Times New Roman" w:hAnsi="Arial" w:cs="Arial"/>
                <w:color w:val="000000"/>
                <w:sz w:val="18"/>
                <w:szCs w:val="18"/>
              </w:rPr>
              <w:t>Pakistán</w:t>
            </w:r>
            <w:proofErr w:type="spellEnd"/>
          </w:p>
        </w:tc>
        <w:tc>
          <w:tcPr>
            <w:tcW w:w="850" w:type="pct"/>
          </w:tcPr>
          <w:p w14:paraId="23697BE0"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20C205B0" w14:textId="77777777" w:rsidR="008D667B" w:rsidRPr="00F16DCF" w:rsidRDefault="008D667B" w:rsidP="00EC215D">
            <w:pPr>
              <w:spacing w:before="40" w:after="40"/>
              <w:jc w:val="both"/>
              <w:rPr>
                <w:rFonts w:ascii="Arial" w:hAnsi="Arial" w:cs="Arial"/>
                <w:color w:val="000000"/>
                <w:sz w:val="18"/>
                <w:szCs w:val="18"/>
              </w:rPr>
            </w:pPr>
            <w:proofErr w:type="spellStart"/>
            <w:r w:rsidRPr="00F16DCF">
              <w:rPr>
                <w:rFonts w:ascii="Arial" w:hAnsi="Arial" w:cs="Arial"/>
                <w:color w:val="000000"/>
                <w:sz w:val="18"/>
                <w:szCs w:val="18"/>
              </w:rPr>
              <w:t>Ningún</w:t>
            </w:r>
            <w:proofErr w:type="spellEnd"/>
            <w:r w:rsidRPr="00F16DCF">
              <w:rPr>
                <w:rFonts w:ascii="Arial" w:hAnsi="Arial" w:cs="Arial"/>
                <w:color w:val="000000"/>
                <w:sz w:val="18"/>
                <w:szCs w:val="18"/>
              </w:rPr>
              <w:t xml:space="preserve"> </w:t>
            </w:r>
            <w:proofErr w:type="spellStart"/>
            <w:r w:rsidRPr="00F16DCF">
              <w:rPr>
                <w:rFonts w:ascii="Arial" w:hAnsi="Arial" w:cs="Arial"/>
                <w:color w:val="000000"/>
                <w:sz w:val="18"/>
                <w:szCs w:val="18"/>
              </w:rPr>
              <w:t>informe</w:t>
            </w:r>
            <w:proofErr w:type="spellEnd"/>
            <w:r w:rsidRPr="00F16DCF">
              <w:rPr>
                <w:rFonts w:ascii="Arial" w:hAnsi="Arial" w:cs="Arial"/>
                <w:color w:val="000000"/>
                <w:sz w:val="18"/>
                <w:szCs w:val="18"/>
              </w:rPr>
              <w:t xml:space="preserve"> formal</w:t>
            </w:r>
          </w:p>
        </w:tc>
        <w:tc>
          <w:tcPr>
            <w:tcW w:w="1321" w:type="pct"/>
          </w:tcPr>
          <w:p w14:paraId="4E60E516"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Información no disponible, pocos incidentes posibles de captura incidental y consumo ilegal (carne de tiburón como pescado frito y pieles como alimento para aves de corral) y comercio.</w:t>
            </w:r>
          </w:p>
        </w:tc>
        <w:tc>
          <w:tcPr>
            <w:tcW w:w="661" w:type="pct"/>
          </w:tcPr>
          <w:p w14:paraId="76416703"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r w:rsidR="008D667B" w:rsidRPr="00F16DCF" w14:paraId="249E7515" w14:textId="77777777" w:rsidTr="00EC215D">
        <w:trPr>
          <w:trHeight w:val="50"/>
        </w:trPr>
        <w:tc>
          <w:tcPr>
            <w:tcW w:w="658" w:type="pct"/>
            <w:hideMark/>
          </w:tcPr>
          <w:p w14:paraId="699153A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Panamá</w:t>
            </w:r>
          </w:p>
        </w:tc>
        <w:tc>
          <w:tcPr>
            <w:tcW w:w="850" w:type="pct"/>
          </w:tcPr>
          <w:p w14:paraId="0742C14E"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r w:rsidRPr="00F16DCF">
              <w:rPr>
                <w:rStyle w:val="FootnoteReference"/>
                <w:rFonts w:ascii="Arial" w:hAnsi="Arial" w:cs="Arial"/>
                <w:color w:val="000000"/>
                <w:sz w:val="18"/>
                <w:szCs w:val="18"/>
              </w:rPr>
              <w:footnoteReference w:id="9"/>
            </w:r>
          </w:p>
        </w:tc>
        <w:tc>
          <w:tcPr>
            <w:tcW w:w="1510" w:type="pct"/>
          </w:tcPr>
          <w:p w14:paraId="26FE7114"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capturados no intencionadamente; no retenidos en los últimos cinco años.</w:t>
            </w:r>
          </w:p>
        </w:tc>
        <w:tc>
          <w:tcPr>
            <w:tcW w:w="1321" w:type="pct"/>
          </w:tcPr>
          <w:p w14:paraId="0A44D865" w14:textId="77777777" w:rsidR="008D667B" w:rsidRPr="00F16DCF" w:rsidRDefault="008D667B" w:rsidP="00EC215D">
            <w:pPr>
              <w:spacing w:before="40" w:after="40"/>
              <w:jc w:val="both"/>
              <w:rPr>
                <w:rFonts w:ascii="Arial" w:eastAsia="Times New Roman" w:hAnsi="Arial" w:cs="Arial"/>
                <w:color w:val="000000"/>
                <w:sz w:val="18"/>
                <w:szCs w:val="18"/>
              </w:rPr>
            </w:pPr>
            <w:r w:rsidRPr="00F16DCF">
              <w:rPr>
                <w:rFonts w:ascii="Arial" w:hAnsi="Arial" w:cs="Arial"/>
                <w:color w:val="000000"/>
                <w:sz w:val="18"/>
                <w:szCs w:val="18"/>
              </w:rPr>
              <w:t>No</w:t>
            </w:r>
          </w:p>
        </w:tc>
        <w:tc>
          <w:tcPr>
            <w:tcW w:w="661" w:type="pct"/>
          </w:tcPr>
          <w:p w14:paraId="0E2E6327"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No</w:t>
            </w:r>
            <w:r w:rsidRPr="00F16DCF">
              <w:rPr>
                <w:rStyle w:val="FootnoteReference"/>
                <w:rFonts w:ascii="Arial" w:hAnsi="Arial" w:cs="Arial"/>
                <w:color w:val="000000"/>
                <w:sz w:val="18"/>
                <w:szCs w:val="18"/>
              </w:rPr>
              <w:footnoteReference w:id="10"/>
            </w:r>
          </w:p>
        </w:tc>
      </w:tr>
      <w:tr w:rsidR="008D667B" w:rsidRPr="00F16DCF" w14:paraId="5F86BE24" w14:textId="77777777" w:rsidTr="00EC215D">
        <w:trPr>
          <w:trHeight w:val="50"/>
        </w:trPr>
        <w:tc>
          <w:tcPr>
            <w:tcW w:w="658" w:type="pct"/>
            <w:hideMark/>
          </w:tcPr>
          <w:p w14:paraId="6DFE7D0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Senegal</w:t>
            </w:r>
          </w:p>
        </w:tc>
        <w:tc>
          <w:tcPr>
            <w:tcW w:w="850" w:type="pct"/>
          </w:tcPr>
          <w:p w14:paraId="570F1337"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7860FC1E" w14:textId="77777777" w:rsidR="008D667B" w:rsidRPr="001D014F" w:rsidRDefault="008D667B" w:rsidP="00EC215D">
            <w:pPr>
              <w:spacing w:before="40" w:after="40"/>
              <w:jc w:val="both"/>
              <w:rPr>
                <w:rFonts w:ascii="Arial" w:hAnsi="Arial" w:cs="Arial"/>
                <w:color w:val="000000"/>
                <w:sz w:val="18"/>
                <w:szCs w:val="18"/>
                <w:lang w:val="es-ES"/>
              </w:rPr>
            </w:pPr>
            <w:r w:rsidRPr="001D014F">
              <w:rPr>
                <w:rFonts w:ascii="Arial" w:hAnsi="Arial" w:cs="Arial"/>
                <w:color w:val="000000"/>
                <w:sz w:val="18"/>
                <w:szCs w:val="18"/>
                <w:lang w:val="es-ES"/>
              </w:rPr>
              <w:t>Sí, pero la información no se conoce bien; en seguimiento desde Mayo de 2024</w:t>
            </w:r>
          </w:p>
        </w:tc>
        <w:tc>
          <w:tcPr>
            <w:tcW w:w="1321" w:type="pct"/>
          </w:tcPr>
          <w:p w14:paraId="3BB5149E" w14:textId="77777777" w:rsidR="008D667B" w:rsidRPr="001D014F" w:rsidRDefault="008D667B" w:rsidP="00EC215D">
            <w:pPr>
              <w:spacing w:before="40" w:after="40"/>
              <w:jc w:val="both"/>
              <w:rPr>
                <w:rFonts w:ascii="Arial" w:eastAsia="Times New Roman" w:hAnsi="Arial" w:cs="Arial"/>
                <w:color w:val="000000"/>
                <w:sz w:val="18"/>
                <w:szCs w:val="18"/>
                <w:lang w:val="es-ES"/>
              </w:rPr>
            </w:pPr>
            <w:r w:rsidRPr="001D014F">
              <w:rPr>
                <w:rFonts w:ascii="Arial" w:hAnsi="Arial" w:cs="Arial"/>
                <w:color w:val="000000"/>
                <w:sz w:val="18"/>
                <w:szCs w:val="18"/>
                <w:lang w:val="es-ES"/>
              </w:rPr>
              <w:t>Las aletas se exportan a Asia; las carcasas se consumen en Senegal o se exportan a África.</w:t>
            </w:r>
          </w:p>
        </w:tc>
        <w:tc>
          <w:tcPr>
            <w:tcW w:w="661" w:type="pct"/>
          </w:tcPr>
          <w:p w14:paraId="2CE4C5D8"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r w:rsidR="008D667B" w:rsidRPr="00F16DCF" w14:paraId="6A8409F2" w14:textId="77777777" w:rsidTr="00EC215D">
        <w:trPr>
          <w:trHeight w:val="50"/>
        </w:trPr>
        <w:tc>
          <w:tcPr>
            <w:tcW w:w="658" w:type="pct"/>
          </w:tcPr>
          <w:p w14:paraId="4F3960A4"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Togo</w:t>
            </w:r>
          </w:p>
        </w:tc>
        <w:tc>
          <w:tcPr>
            <w:tcW w:w="850" w:type="pct"/>
          </w:tcPr>
          <w:p w14:paraId="673D4D31" w14:textId="77777777" w:rsidR="008D667B" w:rsidRPr="00F16DCF" w:rsidRDefault="008D667B" w:rsidP="00EC215D">
            <w:pPr>
              <w:spacing w:before="40" w:after="40"/>
              <w:rPr>
                <w:rFonts w:ascii="Arial"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35C733EF"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c>
          <w:tcPr>
            <w:tcW w:w="1321" w:type="pct"/>
          </w:tcPr>
          <w:p w14:paraId="36201737"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c>
          <w:tcPr>
            <w:tcW w:w="661" w:type="pct"/>
          </w:tcPr>
          <w:p w14:paraId="08276616"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r>
      <w:tr w:rsidR="008D667B" w:rsidRPr="00F16DCF" w14:paraId="643291B4" w14:textId="77777777" w:rsidTr="00EC215D">
        <w:trPr>
          <w:trHeight w:val="50"/>
        </w:trPr>
        <w:tc>
          <w:tcPr>
            <w:tcW w:w="658" w:type="pct"/>
          </w:tcPr>
          <w:p w14:paraId="667E6C58"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 xml:space="preserve">Reino </w:t>
            </w:r>
            <w:proofErr w:type="spellStart"/>
            <w:r w:rsidRPr="00F16DCF">
              <w:rPr>
                <w:rFonts w:ascii="Arial" w:eastAsia="Times New Roman" w:hAnsi="Arial" w:cs="Arial"/>
                <w:color w:val="000000"/>
                <w:sz w:val="18"/>
                <w:szCs w:val="18"/>
              </w:rPr>
              <w:t>Unido</w:t>
            </w:r>
            <w:proofErr w:type="spellEnd"/>
          </w:p>
        </w:tc>
        <w:tc>
          <w:tcPr>
            <w:tcW w:w="850" w:type="pct"/>
          </w:tcPr>
          <w:p w14:paraId="1B0F473C" w14:textId="77777777" w:rsidR="008D667B" w:rsidRPr="001D014F" w:rsidRDefault="008D667B" w:rsidP="00EC215D">
            <w:pPr>
              <w:spacing w:before="40" w:after="40"/>
              <w:rPr>
                <w:rFonts w:ascii="Arial" w:hAnsi="Arial" w:cs="Arial"/>
                <w:color w:val="000000"/>
                <w:sz w:val="18"/>
                <w:szCs w:val="18"/>
                <w:lang w:val="es-ES"/>
              </w:rPr>
            </w:pPr>
            <w:r w:rsidRPr="001D014F">
              <w:rPr>
                <w:rFonts w:ascii="Arial" w:hAnsi="Arial" w:cs="Arial"/>
                <w:color w:val="000000"/>
                <w:sz w:val="18"/>
                <w:szCs w:val="18"/>
                <w:lang w:val="es-ES"/>
              </w:rPr>
              <w:t>Sí, en</w:t>
            </w:r>
            <w:r w:rsidRPr="001D014F">
              <w:rPr>
                <w:rFonts w:ascii="Arial" w:hAnsi="Arial" w:cs="Arial"/>
                <w:sz w:val="18"/>
                <w:szCs w:val="18"/>
                <w:lang w:val="es-ES"/>
              </w:rPr>
              <w:t xml:space="preserve"> </w:t>
            </w:r>
            <w:r w:rsidRPr="001D014F">
              <w:rPr>
                <w:rFonts w:ascii="Arial" w:hAnsi="Arial" w:cs="Arial"/>
                <w:color w:val="000000"/>
                <w:sz w:val="18"/>
                <w:szCs w:val="18"/>
                <w:lang w:val="es-ES"/>
              </w:rPr>
              <w:t>los territorios de ultramar del Reino Unido</w:t>
            </w:r>
          </w:p>
        </w:tc>
        <w:tc>
          <w:tcPr>
            <w:tcW w:w="1510" w:type="pct"/>
          </w:tcPr>
          <w:p w14:paraId="342C856A" w14:textId="77777777" w:rsidR="008D667B" w:rsidRPr="001D014F" w:rsidRDefault="008D667B" w:rsidP="00EC215D">
            <w:pPr>
              <w:spacing w:before="40" w:after="40"/>
              <w:rPr>
                <w:rFonts w:ascii="Arial" w:hAnsi="Arial" w:cs="Arial"/>
                <w:color w:val="000000"/>
                <w:sz w:val="18"/>
                <w:szCs w:val="18"/>
                <w:lang w:val="es-ES"/>
              </w:rPr>
            </w:pPr>
            <w:r w:rsidRPr="001D014F">
              <w:rPr>
                <w:rFonts w:ascii="Arial" w:hAnsi="Arial" w:cs="Arial"/>
                <w:color w:val="000000"/>
                <w:sz w:val="18"/>
                <w:szCs w:val="18"/>
                <w:lang w:val="es-ES"/>
              </w:rPr>
              <w:t xml:space="preserve">No, </w:t>
            </w:r>
            <w:r w:rsidRPr="001D014F">
              <w:rPr>
                <w:rFonts w:ascii="Arial" w:hAnsi="Arial" w:cs="Arial"/>
                <w:sz w:val="18"/>
                <w:szCs w:val="18"/>
                <w:lang w:val="es-ES"/>
              </w:rPr>
              <w:t>pero pueden ocurrir capturas INDNR i</w:t>
            </w:r>
            <w:r w:rsidRPr="001D014F">
              <w:rPr>
                <w:rFonts w:ascii="Arial" w:hAnsi="Arial" w:cs="Arial"/>
                <w:color w:val="000000"/>
                <w:sz w:val="18"/>
                <w:szCs w:val="18"/>
                <w:lang w:val="es-ES"/>
              </w:rPr>
              <w:t>ncidentales recreativas o artesanales</w:t>
            </w:r>
          </w:p>
        </w:tc>
        <w:tc>
          <w:tcPr>
            <w:tcW w:w="1321" w:type="pct"/>
          </w:tcPr>
          <w:p w14:paraId="2B070B53" w14:textId="77777777" w:rsidR="008D667B" w:rsidRPr="001D014F" w:rsidRDefault="008D667B" w:rsidP="00EC215D">
            <w:pPr>
              <w:spacing w:before="40" w:after="40"/>
              <w:rPr>
                <w:rFonts w:ascii="Arial" w:hAnsi="Arial" w:cs="Arial"/>
                <w:color w:val="000000"/>
                <w:sz w:val="18"/>
                <w:szCs w:val="18"/>
                <w:lang w:val="es-ES"/>
              </w:rPr>
            </w:pPr>
            <w:r w:rsidRPr="001D014F">
              <w:rPr>
                <w:rFonts w:ascii="Arial" w:hAnsi="Arial" w:cs="Arial"/>
                <w:color w:val="000000"/>
                <w:sz w:val="18"/>
                <w:szCs w:val="18"/>
                <w:lang w:val="es-ES"/>
              </w:rPr>
              <w:t xml:space="preserve">Únicamente utilización científica en el Reino Unido; en las Islas Caimán, </w:t>
            </w:r>
            <w:r w:rsidRPr="001D014F">
              <w:rPr>
                <w:rFonts w:ascii="Arial" w:hAnsi="Arial" w:cs="Arial"/>
                <w:sz w:val="18"/>
                <w:szCs w:val="18"/>
                <w:lang w:val="es-ES"/>
              </w:rPr>
              <w:t>no se puede descartar definitivamente la captura incidental</w:t>
            </w:r>
            <w:r w:rsidRPr="001D014F">
              <w:rPr>
                <w:rFonts w:ascii="Arial" w:hAnsi="Arial" w:cs="Arial"/>
                <w:color w:val="000000"/>
                <w:sz w:val="18"/>
                <w:szCs w:val="18"/>
                <w:lang w:val="es-ES"/>
              </w:rPr>
              <w:t xml:space="preserve"> por parte de pescadores recreativos o artesanales.</w:t>
            </w:r>
          </w:p>
        </w:tc>
        <w:tc>
          <w:tcPr>
            <w:tcW w:w="661" w:type="pct"/>
          </w:tcPr>
          <w:p w14:paraId="484A447F"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r>
      <w:tr w:rsidR="008D667B" w:rsidRPr="00F16DCF" w14:paraId="0853014B" w14:textId="77777777" w:rsidTr="00EC215D">
        <w:trPr>
          <w:trHeight w:val="50"/>
        </w:trPr>
        <w:tc>
          <w:tcPr>
            <w:tcW w:w="658" w:type="pct"/>
            <w:hideMark/>
          </w:tcPr>
          <w:p w14:paraId="030C90DE"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eastAsia="Times New Roman" w:hAnsi="Arial" w:cs="Arial"/>
                <w:color w:val="000000"/>
                <w:sz w:val="18"/>
                <w:szCs w:val="18"/>
              </w:rPr>
              <w:t>Uruguay</w:t>
            </w:r>
          </w:p>
        </w:tc>
        <w:tc>
          <w:tcPr>
            <w:tcW w:w="850" w:type="pct"/>
          </w:tcPr>
          <w:p w14:paraId="141E4C66" w14:textId="77777777" w:rsidR="008D667B" w:rsidRPr="00F16DCF" w:rsidRDefault="008D667B" w:rsidP="00EC215D">
            <w:pPr>
              <w:spacing w:before="40" w:after="40"/>
              <w:rPr>
                <w:rFonts w:ascii="Arial" w:eastAsia="Times New Roman" w:hAnsi="Arial" w:cs="Arial"/>
                <w:color w:val="000000"/>
                <w:sz w:val="18"/>
                <w:szCs w:val="18"/>
              </w:rPr>
            </w:pPr>
            <w:proofErr w:type="spellStart"/>
            <w:r w:rsidRPr="00F16DCF">
              <w:rPr>
                <w:rFonts w:ascii="Arial" w:hAnsi="Arial" w:cs="Arial"/>
                <w:color w:val="000000"/>
                <w:sz w:val="18"/>
                <w:szCs w:val="18"/>
              </w:rPr>
              <w:t>Sí</w:t>
            </w:r>
            <w:proofErr w:type="spellEnd"/>
          </w:p>
        </w:tc>
        <w:tc>
          <w:tcPr>
            <w:tcW w:w="1510" w:type="pct"/>
          </w:tcPr>
          <w:p w14:paraId="69659DED" w14:textId="77777777" w:rsidR="008D667B" w:rsidRPr="00F16DCF" w:rsidRDefault="008D667B" w:rsidP="00EC215D">
            <w:pPr>
              <w:spacing w:before="40" w:after="40"/>
              <w:rPr>
                <w:rFonts w:ascii="Arial" w:hAnsi="Arial" w:cs="Arial"/>
                <w:color w:val="000000"/>
                <w:sz w:val="18"/>
                <w:szCs w:val="18"/>
              </w:rPr>
            </w:pPr>
            <w:r w:rsidRPr="00F16DCF">
              <w:rPr>
                <w:rFonts w:ascii="Arial" w:hAnsi="Arial" w:cs="Arial"/>
                <w:color w:val="000000"/>
                <w:sz w:val="18"/>
                <w:szCs w:val="18"/>
              </w:rPr>
              <w:t>No</w:t>
            </w:r>
          </w:p>
        </w:tc>
        <w:tc>
          <w:tcPr>
            <w:tcW w:w="1321" w:type="pct"/>
          </w:tcPr>
          <w:p w14:paraId="7A6878C4"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w:t>
            </w:r>
          </w:p>
        </w:tc>
        <w:tc>
          <w:tcPr>
            <w:tcW w:w="661" w:type="pct"/>
          </w:tcPr>
          <w:p w14:paraId="14EDF815" w14:textId="77777777" w:rsidR="008D667B" w:rsidRPr="00F16DCF" w:rsidRDefault="008D667B" w:rsidP="00EC215D">
            <w:pPr>
              <w:spacing w:before="40" w:after="40"/>
              <w:rPr>
                <w:rFonts w:ascii="Arial" w:eastAsia="Times New Roman" w:hAnsi="Arial" w:cs="Arial"/>
                <w:color w:val="000000"/>
                <w:sz w:val="18"/>
                <w:szCs w:val="18"/>
              </w:rPr>
            </w:pPr>
            <w:r w:rsidRPr="00F16DCF">
              <w:rPr>
                <w:rFonts w:ascii="Arial" w:hAnsi="Arial" w:cs="Arial"/>
                <w:color w:val="000000"/>
                <w:sz w:val="18"/>
                <w:szCs w:val="18"/>
              </w:rPr>
              <w:t>No</w:t>
            </w:r>
          </w:p>
        </w:tc>
      </w:tr>
    </w:tbl>
    <w:p w14:paraId="73654E8B" w14:textId="77777777" w:rsidR="008D667B" w:rsidRPr="00F16DCF" w:rsidRDefault="008D667B" w:rsidP="008D667B">
      <w:pPr>
        <w:spacing w:before="40" w:after="40" w:line="240" w:lineRule="auto"/>
        <w:rPr>
          <w:rFonts w:cs="Arial"/>
          <w:b/>
          <w:color w:val="000000"/>
        </w:rPr>
      </w:pPr>
    </w:p>
    <w:p w14:paraId="10832276" w14:textId="77777777" w:rsidR="008D667B" w:rsidRPr="00F16DCF" w:rsidRDefault="008D667B" w:rsidP="008D667B">
      <w:pPr>
        <w:rPr>
          <w:rFonts w:cs="Arial"/>
          <w:b/>
          <w:color w:val="000000"/>
        </w:rPr>
      </w:pPr>
      <w:r w:rsidRPr="00F16DCF">
        <w:rPr>
          <w:rFonts w:cs="Arial"/>
          <w:b/>
          <w:color w:val="000000"/>
        </w:rPr>
        <w:br w:type="page"/>
      </w:r>
    </w:p>
    <w:p w14:paraId="11CDB501" w14:textId="77777777" w:rsidR="008D667B" w:rsidRPr="001D014F" w:rsidRDefault="008D667B" w:rsidP="008D667B">
      <w:pPr>
        <w:pStyle w:val="ListParagraph"/>
        <w:numPr>
          <w:ilvl w:val="0"/>
          <w:numId w:val="23"/>
        </w:numPr>
        <w:spacing w:after="0"/>
        <w:ind w:left="567" w:hanging="567"/>
        <w:rPr>
          <w:rFonts w:cs="Arial"/>
          <w:b/>
          <w:bCs/>
          <w:color w:val="000000"/>
          <w:lang w:val="es-ES"/>
        </w:rPr>
      </w:pPr>
      <w:r w:rsidRPr="001D014F">
        <w:rPr>
          <w:rFonts w:cs="Arial"/>
          <w:b/>
          <w:color w:val="000000"/>
          <w:lang w:val="es-ES"/>
        </w:rPr>
        <w:lastRenderedPageBreak/>
        <w:t>Evaluación de datos del comercio internacional y pesca del tiburón oceánico (</w:t>
      </w:r>
      <w:r w:rsidRPr="001D014F">
        <w:rPr>
          <w:rFonts w:cs="Arial"/>
          <w:b/>
          <w:i/>
          <w:color w:val="000000"/>
          <w:lang w:val="es-ES"/>
        </w:rPr>
        <w:t>Carcharhinus longimanus</w:t>
      </w:r>
      <w:r w:rsidRPr="001D014F">
        <w:rPr>
          <w:rFonts w:cs="Arial"/>
          <w:b/>
          <w:color w:val="000000"/>
          <w:lang w:val="es-ES"/>
        </w:rPr>
        <w:t>): Resumen y recomendaciones</w:t>
      </w:r>
    </w:p>
    <w:p w14:paraId="1BA59A51" w14:textId="77777777" w:rsidR="008D667B" w:rsidRPr="001D014F" w:rsidRDefault="008D667B" w:rsidP="008D667B">
      <w:pPr>
        <w:spacing w:after="0"/>
        <w:rPr>
          <w:rFonts w:cs="Arial"/>
          <w:b/>
          <w:bCs/>
          <w:color w:val="000000"/>
          <w:lang w:val="es-ES"/>
        </w:rPr>
      </w:pPr>
    </w:p>
    <w:p w14:paraId="3B1DDCAF" w14:textId="09637A57" w:rsidR="008D667B" w:rsidRPr="001D014F" w:rsidRDefault="008D667B" w:rsidP="008D667B">
      <w:pPr>
        <w:pStyle w:val="Secondnumbering"/>
        <w:numPr>
          <w:ilvl w:val="0"/>
          <w:numId w:val="0"/>
        </w:numPr>
        <w:rPr>
          <w:rFonts w:cs="Arial"/>
          <w:lang w:val="es-ES"/>
        </w:rPr>
      </w:pPr>
      <w:r w:rsidRPr="001D014F">
        <w:rPr>
          <w:rFonts w:cs="Arial"/>
          <w:lang w:val="es-ES"/>
        </w:rPr>
        <w:t xml:space="preserve">El informe completo puede consultarse en </w:t>
      </w:r>
      <w:r w:rsidR="000638CB">
        <w:rPr>
          <w:rFonts w:cs="Arial"/>
          <w:lang w:val="es-ES"/>
        </w:rPr>
        <w:fldChar w:fldCharType="begin"/>
      </w:r>
      <w:r w:rsidR="000638CB">
        <w:rPr>
          <w:rFonts w:cs="Arial"/>
          <w:lang w:val="es-ES"/>
        </w:rPr>
        <w:instrText>HYPERLINK "https://www.cms.int/es/node/46460"</w:instrText>
      </w:r>
      <w:r w:rsidR="000638CB">
        <w:rPr>
          <w:rFonts w:cs="Arial"/>
          <w:lang w:val="es-ES"/>
        </w:rPr>
      </w:r>
      <w:r w:rsidR="000638CB">
        <w:rPr>
          <w:rFonts w:cs="Arial"/>
          <w:lang w:val="es-ES"/>
        </w:rPr>
        <w:fldChar w:fldCharType="separate"/>
      </w:r>
      <w:r w:rsidRPr="000638CB">
        <w:rPr>
          <w:rStyle w:val="Hyperlink"/>
          <w:rFonts w:cs="Arial"/>
          <w:lang w:val="es-ES"/>
        </w:rPr>
        <w:t>UNEP/CMS/COP15/Inf.25.6.3h</w:t>
      </w:r>
      <w:r w:rsidR="000638CB">
        <w:rPr>
          <w:rFonts w:cs="Arial"/>
          <w:lang w:val="es-ES"/>
        </w:rPr>
        <w:fldChar w:fldCharType="end"/>
      </w:r>
      <w:r w:rsidRPr="001D014F">
        <w:rPr>
          <w:rFonts w:cs="Arial"/>
          <w:lang w:val="es-ES"/>
        </w:rPr>
        <w:t xml:space="preserve"> </w:t>
      </w:r>
    </w:p>
    <w:p w14:paraId="03A7F574" w14:textId="77777777" w:rsidR="008D667B" w:rsidRPr="001D014F" w:rsidRDefault="008D667B" w:rsidP="008D667B">
      <w:pPr>
        <w:spacing w:after="0" w:line="240" w:lineRule="auto"/>
        <w:jc w:val="both"/>
        <w:rPr>
          <w:rFonts w:cs="Arial"/>
          <w:color w:val="000000" w:themeColor="text1"/>
          <w:u w:val="single"/>
          <w:lang w:val="es-ES"/>
        </w:rPr>
      </w:pPr>
    </w:p>
    <w:p w14:paraId="5D800861" w14:textId="77777777" w:rsidR="008D667B" w:rsidRPr="001D014F" w:rsidRDefault="008D667B" w:rsidP="008D667B">
      <w:pPr>
        <w:spacing w:after="0" w:line="240" w:lineRule="auto"/>
        <w:jc w:val="both"/>
        <w:rPr>
          <w:rFonts w:cs="Arial"/>
          <w:color w:val="000000" w:themeColor="text1"/>
          <w:u w:val="single"/>
          <w:lang w:val="es-ES"/>
        </w:rPr>
      </w:pPr>
      <w:r w:rsidRPr="001D014F">
        <w:rPr>
          <w:rFonts w:cs="Arial"/>
          <w:color w:val="000000" w:themeColor="text1"/>
          <w:u w:val="single"/>
          <w:lang w:val="es-ES"/>
        </w:rPr>
        <w:t>Evaluación de datos del comercio internacional</w:t>
      </w:r>
    </w:p>
    <w:p w14:paraId="13CE55A5" w14:textId="77777777" w:rsidR="008D667B" w:rsidRPr="001D014F" w:rsidRDefault="008D667B" w:rsidP="008D667B">
      <w:pPr>
        <w:spacing w:after="0" w:line="240" w:lineRule="auto"/>
        <w:jc w:val="both"/>
        <w:rPr>
          <w:rFonts w:cs="Arial"/>
          <w:color w:val="000000" w:themeColor="text1"/>
          <w:u w:val="single"/>
          <w:lang w:val="es-ES"/>
        </w:rPr>
      </w:pPr>
    </w:p>
    <w:p w14:paraId="6DB85DB3"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themeColor="text1"/>
          <w:lang w:val="es-ES"/>
        </w:rPr>
      </w:pPr>
      <w:bookmarkStart w:id="11" w:name="_Hlk210205317"/>
      <w:r w:rsidRPr="001D014F">
        <w:rPr>
          <w:rFonts w:cs="Arial"/>
          <w:color w:val="000000" w:themeColor="text1"/>
          <w:lang w:val="es-ES"/>
        </w:rPr>
        <w:t xml:space="preserve">La Secretaría llevó a cabo una evaluación del comercio internacional de productos de tiburón oceánico por Partes de la CMS a partir de los registros de la base de datos de la CITES de los años 2021-2023. Los datos comerciales de la CITES para el </w:t>
      </w:r>
      <w:r w:rsidRPr="001D014F">
        <w:rPr>
          <w:rFonts w:cs="Arial"/>
          <w:i/>
          <w:iCs/>
          <w:color w:val="000000" w:themeColor="text1"/>
          <w:lang w:val="es-ES"/>
        </w:rPr>
        <w:t>C. longimanus</w:t>
      </w:r>
      <w:r w:rsidRPr="001D014F">
        <w:rPr>
          <w:rFonts w:cs="Arial"/>
          <w:color w:val="000000" w:themeColor="text1"/>
          <w:lang w:val="es-ES"/>
        </w:rPr>
        <w:t xml:space="preserve"> se descargaron de la base de datos de la CITES utilizando la opción «Tabulación comparativa» de la página web. Los datos de 2021-2023 solo estaban disponibles para el período posterior a la inclusión de la especie en el Apéndice I de la CMS. Los resultados incluyen únicamente aquellas transacciones en las que al menos una Parte de la CMS estuviera implicada, bien como importadora, exportadora o país de origen. </w:t>
      </w:r>
    </w:p>
    <w:p w14:paraId="54EF9629" w14:textId="77777777" w:rsidR="008D667B" w:rsidRPr="001D014F" w:rsidRDefault="008D667B" w:rsidP="008D667B">
      <w:pPr>
        <w:pStyle w:val="ListParagraph"/>
        <w:spacing w:after="0" w:line="240" w:lineRule="auto"/>
        <w:ind w:left="567"/>
        <w:contextualSpacing w:val="0"/>
        <w:jc w:val="both"/>
        <w:rPr>
          <w:rFonts w:cs="Arial"/>
          <w:color w:val="000000" w:themeColor="text1"/>
          <w:lang w:val="es-ES"/>
        </w:rPr>
      </w:pPr>
    </w:p>
    <w:p w14:paraId="06607FBC" w14:textId="7ADB1AA4" w:rsidR="008D667B" w:rsidRPr="001D014F" w:rsidRDefault="001933CC" w:rsidP="008D667B">
      <w:pPr>
        <w:pStyle w:val="ListParagraph"/>
        <w:numPr>
          <w:ilvl w:val="0"/>
          <w:numId w:val="24"/>
        </w:numPr>
        <w:spacing w:after="0" w:line="240" w:lineRule="auto"/>
        <w:ind w:left="567" w:hanging="567"/>
        <w:contextualSpacing w:val="0"/>
        <w:jc w:val="both"/>
        <w:rPr>
          <w:rFonts w:cs="Arial"/>
          <w:color w:val="000000" w:themeColor="text1"/>
          <w:lang w:val="es-ES"/>
        </w:rPr>
      </w:pPr>
      <w:r w:rsidRPr="001933CC">
        <w:rPr>
          <w:rFonts w:cs="Arial"/>
          <w:color w:val="000000" w:themeColor="text1"/>
          <w:lang w:val="es-ES"/>
        </w:rPr>
        <w:t xml:space="preserve">El análisis de los registros de comercio de la CITES entre 2021 y 2023 indica que ocho Partes de la CMS, Benín, Ghana, Kenya, Senegal, Seychelles, Sri Lanka, los Emiratos Árabes Unidos y Yemen, participaron en el comercio internacional de </w:t>
      </w:r>
      <w:r w:rsidRPr="001933CC">
        <w:rPr>
          <w:rFonts w:cs="Arial"/>
          <w:i/>
          <w:iCs/>
          <w:color w:val="000000" w:themeColor="text1"/>
          <w:lang w:val="es-ES"/>
        </w:rPr>
        <w:t>C. longimanus</w:t>
      </w:r>
      <w:r w:rsidRPr="001933CC">
        <w:rPr>
          <w:rFonts w:cs="Arial"/>
          <w:color w:val="000000" w:themeColor="text1"/>
          <w:lang w:val="es-ES"/>
        </w:rPr>
        <w:t>, actuando como países exportadores o de origen</w:t>
      </w:r>
      <w:r w:rsidR="008D667B" w:rsidRPr="001D014F">
        <w:rPr>
          <w:rFonts w:cs="Arial"/>
          <w:color w:val="000000" w:themeColor="text1"/>
          <w:lang w:val="es-ES"/>
        </w:rPr>
        <w:t xml:space="preserve">. </w:t>
      </w:r>
    </w:p>
    <w:p w14:paraId="3F1104CC" w14:textId="77777777" w:rsidR="008D667B" w:rsidRPr="001D014F" w:rsidRDefault="008D667B" w:rsidP="008D667B">
      <w:pPr>
        <w:pStyle w:val="ListParagraph"/>
        <w:spacing w:after="0" w:line="240" w:lineRule="auto"/>
        <w:contextualSpacing w:val="0"/>
        <w:rPr>
          <w:rFonts w:cs="Arial"/>
          <w:color w:val="000000" w:themeColor="text1"/>
          <w:lang w:val="es-ES"/>
        </w:rPr>
      </w:pPr>
    </w:p>
    <w:p w14:paraId="0AF1D41D"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themeColor="text1"/>
          <w:lang w:val="es-ES"/>
        </w:rPr>
      </w:pPr>
      <w:r w:rsidRPr="001D014F">
        <w:rPr>
          <w:rFonts w:cs="Arial"/>
          <w:color w:val="000000" w:themeColor="text1"/>
          <w:lang w:val="es-ES"/>
        </w:rPr>
        <w:t xml:space="preserve">Los destinos principales fueron Hong Kong SAR, seguido de China, Singapur y Ghana. La mayor parte del comercio se refería a aletas, tanto secas como frescas, y en dos casos, pieles de tiburón y ejemplares enteros. </w:t>
      </w:r>
    </w:p>
    <w:p w14:paraId="7A631361" w14:textId="77777777" w:rsidR="008D667B" w:rsidRPr="001D014F" w:rsidRDefault="008D667B" w:rsidP="008D667B">
      <w:pPr>
        <w:pStyle w:val="ListParagraph"/>
        <w:spacing w:after="0" w:line="240" w:lineRule="auto"/>
        <w:contextualSpacing w:val="0"/>
        <w:rPr>
          <w:rFonts w:cs="Arial"/>
          <w:color w:val="000000" w:themeColor="text1"/>
          <w:lang w:val="es-ES"/>
        </w:rPr>
      </w:pPr>
    </w:p>
    <w:p w14:paraId="45EB6EF1"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themeColor="text1"/>
          <w:lang w:val="es-ES"/>
        </w:rPr>
      </w:pPr>
      <w:r w:rsidRPr="001D014F">
        <w:rPr>
          <w:rFonts w:cs="Arial"/>
          <w:color w:val="000000" w:themeColor="text1"/>
          <w:lang w:val="es-ES"/>
        </w:rPr>
        <w:t xml:space="preserve">Todas las transacciones notificadas eran con fines comerciales (código de fines T), y la mayoría de ejemplares procedían de fuentes naturales (código de fuente W), y los envíos se habían calificado como procedentes del «entorno marino sin jurisdicción de ningún Estado» (código de fuente X), lo que indica que la captura se realiza en áreas fuera de una jurisdicción nacional. </w:t>
      </w:r>
    </w:p>
    <w:p w14:paraId="740BF362" w14:textId="77777777" w:rsidR="008D667B" w:rsidRPr="001D014F" w:rsidRDefault="008D667B" w:rsidP="008D667B">
      <w:pPr>
        <w:pStyle w:val="ListParagraph"/>
        <w:spacing w:after="0" w:line="240" w:lineRule="auto"/>
        <w:contextualSpacing w:val="0"/>
        <w:rPr>
          <w:rFonts w:cs="Arial"/>
          <w:color w:val="000000"/>
          <w:lang w:val="es-ES"/>
        </w:rPr>
      </w:pPr>
    </w:p>
    <w:p w14:paraId="0984DCA8"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themeColor="text1"/>
          <w:lang w:val="es-ES"/>
        </w:rPr>
      </w:pPr>
      <w:r w:rsidRPr="001D014F">
        <w:rPr>
          <w:rFonts w:cs="Arial"/>
          <w:color w:val="000000"/>
          <w:lang w:val="es-ES"/>
        </w:rPr>
        <w:t xml:space="preserve">El comercio internacional de </w:t>
      </w:r>
      <w:r w:rsidRPr="001D014F">
        <w:rPr>
          <w:rFonts w:cs="Arial"/>
          <w:i/>
          <w:color w:val="000000"/>
          <w:lang w:val="es-ES"/>
        </w:rPr>
        <w:t>C. longimanus</w:t>
      </w:r>
      <w:r w:rsidRPr="001D014F">
        <w:rPr>
          <w:rFonts w:cs="Arial"/>
          <w:color w:val="000000"/>
          <w:lang w:val="es-ES"/>
        </w:rPr>
        <w:t xml:space="preserve"> registrado entre 2021 y 2023 genera preocupación respecto al posible incumplimiento del Artículo III (5) de la Convención sobre la Conservación de las Especies Migratorias (CMS). A pesar del listado de especies del Apéndice I de la CMS, que prohíbe la captura de las especies enumeradas por Partes de los Estados del área de distribución, volúmenes sustanciales (19 540,64 kg de aletas frescas, 8372,1 kg de aletas secas, 463,8 kg de piel de tiburón y 18 ejemplares) fueron comercializados a nivel internacional, con envíos individuales que variaron entre menos de 36 kg y 12 000 kg. </w:t>
      </w:r>
    </w:p>
    <w:p w14:paraId="4911DBCB" w14:textId="77777777" w:rsidR="008D667B" w:rsidRPr="001D014F" w:rsidRDefault="008D667B" w:rsidP="008D667B">
      <w:pPr>
        <w:pStyle w:val="ListParagraph"/>
        <w:spacing w:after="0" w:line="240" w:lineRule="auto"/>
        <w:contextualSpacing w:val="0"/>
        <w:rPr>
          <w:rFonts w:cs="Arial"/>
          <w:color w:val="000000"/>
          <w:lang w:val="es-ES"/>
        </w:rPr>
      </w:pPr>
    </w:p>
    <w:p w14:paraId="4D29CE84"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u w:val="single"/>
          <w:lang w:val="es-ES"/>
        </w:rPr>
      </w:pPr>
      <w:r w:rsidRPr="001D014F">
        <w:rPr>
          <w:rFonts w:cs="Arial"/>
          <w:color w:val="000000"/>
          <w:lang w:val="es-ES"/>
        </w:rPr>
        <w:t>También cabe señalar que la CITES exige un dictamen de adquisición legal para el comercio internacional de especies incluidas en su Apéndice II, de conformidad con el Artículo IV de la CITES. Además, varios Organismos regionales de ordenación pesquera (OROP)</w:t>
      </w:r>
      <w:r w:rsidRPr="00F16DCF">
        <w:rPr>
          <w:rStyle w:val="FootnoteReference"/>
          <w:rFonts w:cs="Arial"/>
          <w:color w:val="000000"/>
        </w:rPr>
        <w:footnoteReference w:id="11"/>
      </w:r>
      <w:r w:rsidRPr="001D014F">
        <w:rPr>
          <w:rFonts w:cs="Arial"/>
          <w:color w:val="000000"/>
          <w:lang w:val="es-ES"/>
        </w:rPr>
        <w:t xml:space="preserve"> han adoptado una prohibición de retención para el </w:t>
      </w:r>
      <w:r w:rsidRPr="001D014F">
        <w:rPr>
          <w:rFonts w:cs="Arial"/>
          <w:i/>
          <w:iCs/>
          <w:color w:val="000000"/>
          <w:lang w:val="es-ES"/>
        </w:rPr>
        <w:t>C. longimanus</w:t>
      </w:r>
      <w:r w:rsidRPr="001D014F">
        <w:rPr>
          <w:rFonts w:cs="Arial"/>
          <w:color w:val="000000"/>
          <w:lang w:val="es-ES"/>
        </w:rPr>
        <w:t>. La escala y la persistencia de este tráfico sugiere un patrón de posible incumplimiento de las obligaciones legales en el marco de la CMS y justifican la atención de la Secretaría.</w:t>
      </w:r>
      <w:bookmarkEnd w:id="11"/>
    </w:p>
    <w:p w14:paraId="57E47AA3" w14:textId="77777777" w:rsidR="008D667B" w:rsidRPr="001D014F" w:rsidRDefault="008D667B" w:rsidP="008D667B">
      <w:pPr>
        <w:pStyle w:val="ListParagraph"/>
        <w:spacing w:after="0" w:line="240" w:lineRule="auto"/>
        <w:ind w:left="567"/>
        <w:contextualSpacing w:val="0"/>
        <w:jc w:val="both"/>
        <w:rPr>
          <w:rFonts w:cs="Arial"/>
          <w:color w:val="000000"/>
          <w:u w:val="single"/>
          <w:lang w:val="es-ES"/>
        </w:rPr>
      </w:pPr>
    </w:p>
    <w:p w14:paraId="234A56E1" w14:textId="77777777" w:rsidR="002F3744" w:rsidRPr="00F51E55" w:rsidRDefault="002F3744" w:rsidP="008D667B">
      <w:pPr>
        <w:spacing w:after="0" w:line="240" w:lineRule="auto"/>
        <w:jc w:val="both"/>
        <w:rPr>
          <w:rFonts w:cs="Arial"/>
          <w:color w:val="000000"/>
          <w:u w:val="single"/>
          <w:lang w:val="es-ES"/>
        </w:rPr>
      </w:pPr>
    </w:p>
    <w:p w14:paraId="7341B380" w14:textId="72E70226" w:rsidR="008D667B" w:rsidRPr="002F3744" w:rsidRDefault="008D667B" w:rsidP="008D667B">
      <w:pPr>
        <w:spacing w:after="0" w:line="240" w:lineRule="auto"/>
        <w:jc w:val="both"/>
        <w:rPr>
          <w:rFonts w:cs="Arial"/>
          <w:color w:val="000000"/>
          <w:u w:val="single"/>
          <w:lang w:val="es-ES"/>
        </w:rPr>
      </w:pPr>
      <w:r w:rsidRPr="002F3744">
        <w:rPr>
          <w:rFonts w:cs="Arial"/>
          <w:color w:val="000000"/>
          <w:u w:val="single"/>
          <w:lang w:val="es-ES"/>
        </w:rPr>
        <w:t>Evaluación de datos de pesca</w:t>
      </w:r>
    </w:p>
    <w:p w14:paraId="3A90321B" w14:textId="77777777" w:rsidR="008D667B" w:rsidRPr="002F3744" w:rsidRDefault="008D667B" w:rsidP="008D667B">
      <w:pPr>
        <w:spacing w:after="0" w:line="240" w:lineRule="auto"/>
        <w:jc w:val="both"/>
        <w:rPr>
          <w:rFonts w:cs="Arial"/>
          <w:color w:val="000000"/>
          <w:u w:val="single"/>
          <w:lang w:val="es-ES"/>
        </w:rPr>
      </w:pPr>
    </w:p>
    <w:p w14:paraId="48DF1258"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La Secretaría solicitó la asistencia de los Organismos regionales de ordenación pesquera (OROP) para proporcionar datos sobre capturas, descartes, liberaciones y desembarques de </w:t>
      </w:r>
      <w:r w:rsidRPr="001D014F">
        <w:rPr>
          <w:rFonts w:cs="Arial"/>
          <w:i/>
          <w:color w:val="000000"/>
          <w:lang w:val="es-ES"/>
        </w:rPr>
        <w:t>C. longimanus</w:t>
      </w:r>
      <w:r w:rsidRPr="001D014F">
        <w:rPr>
          <w:rFonts w:cs="Arial"/>
          <w:color w:val="000000"/>
          <w:lang w:val="es-ES"/>
        </w:rPr>
        <w:t xml:space="preserve"> comunicados por sus estados miembros para el período 2021-2023. Se recibieron datos de la Comisión Interamericana del Atún Tropical (CIAT), la Comisión Internacional para la Conservación del Atún Atlántico (ICCAT) y la Comisión del Atún para el Océano Índico (IOTC). Asimismo, la Secretaría extrajo datos del </w:t>
      </w:r>
      <w:r>
        <w:fldChar w:fldCharType="begin"/>
      </w:r>
      <w:r w:rsidRPr="00A91689">
        <w:rPr>
          <w:lang w:val="fr-FR"/>
        </w:rPr>
        <w:instrText>HYPERLINK "https://sharks.cms.int/es/node/46130"</w:instrText>
      </w:r>
      <w:r>
        <w:fldChar w:fldCharType="separate"/>
      </w:r>
      <w:r w:rsidRPr="001D014F">
        <w:rPr>
          <w:rStyle w:val="Hyperlink"/>
          <w:rFonts w:cs="Arial"/>
          <w:lang w:val="es-ES"/>
        </w:rPr>
        <w:t xml:space="preserve">informe de la 4.ª reunión del Comité Asesor del MdE sobre Tiburones, </w:t>
      </w:r>
      <w:r>
        <w:fldChar w:fldCharType="end"/>
      </w:r>
      <w:r w:rsidRPr="001D014F">
        <w:rPr>
          <w:rFonts w:cs="Arial"/>
          <w:color w:val="000000"/>
          <w:lang w:val="es-ES"/>
        </w:rPr>
        <w:t>que había analizado datos de desembarques de las especies enumeradas en el Apéndice I de la CMS de la Organización de las Naciones Unidas para la Alimentación y la Agricultura (FAO).</w:t>
      </w:r>
    </w:p>
    <w:p w14:paraId="30CFA052" w14:textId="77777777" w:rsidR="008D667B" w:rsidRPr="001D014F" w:rsidRDefault="008D667B" w:rsidP="008D667B">
      <w:pPr>
        <w:pStyle w:val="ListParagraph"/>
        <w:spacing w:after="0" w:line="240" w:lineRule="auto"/>
        <w:ind w:left="567"/>
        <w:contextualSpacing w:val="0"/>
        <w:jc w:val="both"/>
        <w:rPr>
          <w:rFonts w:cs="Arial"/>
          <w:color w:val="000000"/>
          <w:u w:val="single"/>
          <w:lang w:val="es-ES"/>
        </w:rPr>
      </w:pPr>
    </w:p>
    <w:p w14:paraId="28464847"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El análisis de los datos de pesca revela un uso internacional significativo y continuado de productos de </w:t>
      </w:r>
      <w:r w:rsidRPr="001D014F">
        <w:rPr>
          <w:rFonts w:cs="Arial"/>
          <w:i/>
          <w:iCs/>
          <w:color w:val="000000"/>
          <w:lang w:val="es-ES"/>
        </w:rPr>
        <w:t>C. longimanus</w:t>
      </w:r>
      <w:r w:rsidRPr="001D014F">
        <w:rPr>
          <w:rFonts w:cs="Arial"/>
          <w:color w:val="000000"/>
          <w:lang w:val="es-ES"/>
        </w:rPr>
        <w:t>, a pesar de que la especie figura en el Apéndice I de la CMS, Apéndice II de la CITES, y prohibiciones de retención en el marco de las Organizaciones regionales de ordenación pesquera. Los desembarques comunicados por la FAO para el período 2021–2022 muestran capturas considerables, en particular en la región del Pacífico, y países como la Polinesia Francesa y Fiyi informan de 456 y 243 toneladas métricas, respectivamente.</w:t>
      </w:r>
    </w:p>
    <w:p w14:paraId="2B4F8125" w14:textId="77777777" w:rsidR="008D667B" w:rsidRPr="001D014F" w:rsidRDefault="008D667B" w:rsidP="008D667B">
      <w:pPr>
        <w:spacing w:after="0" w:line="240" w:lineRule="auto"/>
        <w:jc w:val="both"/>
        <w:rPr>
          <w:rFonts w:cs="Arial"/>
          <w:color w:val="000000"/>
          <w:u w:val="single"/>
          <w:lang w:val="es-ES"/>
        </w:rPr>
      </w:pPr>
    </w:p>
    <w:p w14:paraId="241A2882" w14:textId="77777777" w:rsidR="008D667B" w:rsidRPr="00F16DCF" w:rsidRDefault="008D667B" w:rsidP="008D667B">
      <w:pPr>
        <w:spacing w:after="0" w:line="240" w:lineRule="auto"/>
        <w:jc w:val="both"/>
        <w:rPr>
          <w:rFonts w:cs="Arial"/>
          <w:color w:val="000000"/>
          <w:u w:val="single"/>
        </w:rPr>
      </w:pPr>
      <w:proofErr w:type="spellStart"/>
      <w:r w:rsidRPr="00F16DCF">
        <w:rPr>
          <w:rFonts w:cs="Arial"/>
          <w:color w:val="000000"/>
          <w:u w:val="single"/>
        </w:rPr>
        <w:t>Conclusiones</w:t>
      </w:r>
      <w:proofErr w:type="spellEnd"/>
      <w:r w:rsidRPr="00F16DCF">
        <w:rPr>
          <w:rFonts w:cs="Arial"/>
          <w:color w:val="000000"/>
          <w:u w:val="single"/>
        </w:rPr>
        <w:t xml:space="preserve"> </w:t>
      </w:r>
    </w:p>
    <w:p w14:paraId="1A90C252" w14:textId="77777777" w:rsidR="008D667B" w:rsidRPr="00F16DCF" w:rsidRDefault="008D667B" w:rsidP="008D667B">
      <w:pPr>
        <w:spacing w:after="0" w:line="240" w:lineRule="auto"/>
        <w:jc w:val="both"/>
        <w:rPr>
          <w:rFonts w:cs="Arial"/>
          <w:color w:val="000000"/>
          <w:u w:val="single"/>
        </w:rPr>
      </w:pPr>
    </w:p>
    <w:p w14:paraId="3E7B7504"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La información presentada por las Partes de la CMS, junto con los datos de comercio y pesca, indica que el tiburón oceánico (</w:t>
      </w:r>
      <w:r w:rsidRPr="001D014F">
        <w:rPr>
          <w:rFonts w:cs="Arial"/>
          <w:i/>
          <w:color w:val="000000"/>
          <w:lang w:val="es-ES"/>
        </w:rPr>
        <w:t>Carcharhinus longimanus</w:t>
      </w:r>
      <w:r w:rsidRPr="001D014F">
        <w:rPr>
          <w:rFonts w:cs="Arial"/>
          <w:color w:val="000000"/>
          <w:lang w:val="es-ES"/>
        </w:rPr>
        <w:t>) se continúa capturando y utilizando a pesar de la prohibición sobre captura en virtud del Artículo III de la CMS (5). Si bien algunas Partes comunican que cuentan con sólidos sistemas legislativos y de seguimiento, muchos se enfrentan a muchos desafíos, tales como una aplicación limitada, una recopilación de datos insuficiente o la ausencia de medidas.</w:t>
      </w:r>
    </w:p>
    <w:p w14:paraId="21450142" w14:textId="77777777" w:rsidR="008D667B" w:rsidRPr="001D014F" w:rsidRDefault="008D667B" w:rsidP="008D667B">
      <w:pPr>
        <w:pStyle w:val="ListParagraph"/>
        <w:spacing w:after="0" w:line="240" w:lineRule="auto"/>
        <w:ind w:left="567"/>
        <w:contextualSpacing w:val="0"/>
        <w:jc w:val="both"/>
        <w:rPr>
          <w:rFonts w:cs="Arial"/>
          <w:color w:val="000000"/>
          <w:lang w:val="es-ES"/>
        </w:rPr>
      </w:pPr>
    </w:p>
    <w:p w14:paraId="6F4DFC8B"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Los registros de comercio confirman que entre 2021 y 2023, las Partes de la CMS participaron activamente en la comercialización internacional de más de 22 000 kg de productos de </w:t>
      </w:r>
      <w:r w:rsidRPr="001D014F">
        <w:rPr>
          <w:rFonts w:cs="Arial"/>
          <w:i/>
          <w:color w:val="000000"/>
          <w:lang w:val="es-ES"/>
        </w:rPr>
        <w:t>C. longimanus</w:t>
      </w:r>
      <w:r w:rsidRPr="001D014F">
        <w:rPr>
          <w:rFonts w:cs="Arial"/>
          <w:color w:val="000000"/>
          <w:lang w:val="es-ES"/>
        </w:rPr>
        <w:t xml:space="preserve">, principalmente aletas, aunque también pieles y ejemplares enteros, que se exportaron principalmente a China, Hong Kong SAR y Singapur. Yemen fue el país que más exportó, y Senegal, Islas Seychelles, Benín, Kenia, Sri Lanka y los Emiratos Árabes Unidos también lo hicieron. Los informes de captura y desembarque de las Partes de la CMS a la FAO y la IOTC señalan también la escala de la explotación. </w:t>
      </w:r>
    </w:p>
    <w:p w14:paraId="1DDE49D9" w14:textId="77777777" w:rsidR="008D667B" w:rsidRPr="001D014F" w:rsidRDefault="008D667B" w:rsidP="008D667B">
      <w:pPr>
        <w:pStyle w:val="ListParagraph"/>
        <w:spacing w:after="0" w:line="240" w:lineRule="auto"/>
        <w:contextualSpacing w:val="0"/>
        <w:jc w:val="both"/>
        <w:rPr>
          <w:rFonts w:cs="Arial"/>
          <w:color w:val="000000"/>
          <w:lang w:val="es-ES"/>
        </w:rPr>
      </w:pPr>
    </w:p>
    <w:p w14:paraId="73C3CC4A"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Conjuntamente, estos hallazgos demuestran que las Partes de la CMS continúan explotando y comerciando con las especies a una escala considerable, generando inquietudes sobre la eficacia de los marcos legales, reglamentarios y de presentación de informes actuales. La falta de armonización entre las obligaciones en virtud del Apéndice I y las prácticas comunicadas indica lagunas significativas en la implementación, y hacen que el </w:t>
      </w:r>
      <w:r w:rsidRPr="001D014F">
        <w:rPr>
          <w:rFonts w:cs="Arial"/>
          <w:i/>
          <w:color w:val="000000"/>
          <w:lang w:val="es-ES"/>
        </w:rPr>
        <w:t>C. longimanus</w:t>
      </w:r>
      <w:r w:rsidRPr="001D014F">
        <w:rPr>
          <w:rFonts w:cs="Arial"/>
          <w:color w:val="000000"/>
          <w:lang w:val="es-ES"/>
        </w:rPr>
        <w:t xml:space="preserve"> siga siendo muy vulnerable a la sobreexplotación.</w:t>
      </w:r>
    </w:p>
    <w:p w14:paraId="39813782" w14:textId="77777777" w:rsidR="008D667B" w:rsidRPr="001D014F" w:rsidRDefault="008D667B" w:rsidP="008D667B">
      <w:pPr>
        <w:spacing w:after="0" w:line="240" w:lineRule="auto"/>
        <w:jc w:val="both"/>
        <w:rPr>
          <w:rFonts w:cs="Arial"/>
          <w:color w:val="000000"/>
          <w:u w:val="single"/>
          <w:lang w:val="es-ES"/>
        </w:rPr>
      </w:pPr>
    </w:p>
    <w:p w14:paraId="2D3B3D2F" w14:textId="77777777" w:rsidR="008D667B" w:rsidRPr="00F16DCF" w:rsidRDefault="008D667B" w:rsidP="008D667B">
      <w:pPr>
        <w:spacing w:after="0" w:line="240" w:lineRule="auto"/>
        <w:jc w:val="both"/>
        <w:rPr>
          <w:rFonts w:cs="Arial"/>
          <w:color w:val="000000"/>
          <w:u w:val="single"/>
        </w:rPr>
      </w:pPr>
      <w:proofErr w:type="spellStart"/>
      <w:r w:rsidRPr="00F16DCF">
        <w:rPr>
          <w:rFonts w:cs="Arial"/>
          <w:color w:val="000000"/>
          <w:u w:val="single"/>
        </w:rPr>
        <w:t>Recomendaciones</w:t>
      </w:r>
      <w:proofErr w:type="spellEnd"/>
    </w:p>
    <w:p w14:paraId="54A70E70" w14:textId="77777777" w:rsidR="008D667B" w:rsidRPr="00F16DCF" w:rsidRDefault="008D667B" w:rsidP="008D667B">
      <w:pPr>
        <w:spacing w:after="0" w:line="240" w:lineRule="auto"/>
        <w:jc w:val="both"/>
        <w:rPr>
          <w:rFonts w:cs="Arial"/>
          <w:color w:val="000000"/>
          <w:u w:val="single"/>
        </w:rPr>
      </w:pPr>
    </w:p>
    <w:p w14:paraId="27E1BAC7"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Se recuerda a las Partes sus obligaciones en virtud del Artículo III (5) de prohibir la captura de todas las especies enumeradas en el Apéndice I y en virtud del Artículo III (4c) y esforzarse en prevenir, reducir o controlar los factores que ponen en peligro a dichas especies, o es probable que incrementen el peligro. Para reforzar la implementación, se insta a las Partes a establecer una legislación nacional que prohíba la extracción de </w:t>
      </w:r>
      <w:r w:rsidRPr="001D014F">
        <w:rPr>
          <w:rFonts w:cs="Arial"/>
          <w:i/>
          <w:color w:val="000000"/>
          <w:lang w:val="es-ES"/>
        </w:rPr>
        <w:t>C. longimanus</w:t>
      </w:r>
      <w:r w:rsidRPr="001D014F">
        <w:rPr>
          <w:rFonts w:cs="Arial"/>
          <w:color w:val="000000"/>
          <w:lang w:val="es-ES"/>
        </w:rPr>
        <w:t xml:space="preserve">, incluyendo medidas para mitigar la captura incidental tanto en aguas nacionales como en áreas fuera de la jurisdicción del país, y a participar en el Programa de legislación nacional de la CMS cuando sea necesario. </w:t>
      </w:r>
    </w:p>
    <w:p w14:paraId="19C720D6" w14:textId="77777777" w:rsidR="008D667B" w:rsidRPr="001D014F" w:rsidRDefault="008D667B" w:rsidP="008D667B">
      <w:pPr>
        <w:pStyle w:val="ListParagraph"/>
        <w:spacing w:after="0" w:line="240" w:lineRule="auto"/>
        <w:ind w:left="567"/>
        <w:contextualSpacing w:val="0"/>
        <w:jc w:val="both"/>
        <w:rPr>
          <w:rFonts w:cs="Arial"/>
          <w:color w:val="000000"/>
          <w:lang w:val="es-ES"/>
        </w:rPr>
      </w:pPr>
    </w:p>
    <w:p w14:paraId="07438298" w14:textId="6FC2B15B"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Asimismo, se anima encarecidamente a las Partes a adoptar los cambios propuestos a la Resolución 12.22 </w:t>
      </w:r>
      <w:r w:rsidRPr="001D014F">
        <w:rPr>
          <w:rFonts w:cs="Arial"/>
          <w:i/>
          <w:color w:val="000000"/>
          <w:lang w:val="es-ES"/>
        </w:rPr>
        <w:t>Captura incidental y mortalidad inducida por la pesca</w:t>
      </w:r>
      <w:r w:rsidRPr="001D014F">
        <w:rPr>
          <w:rFonts w:cs="Arial"/>
          <w:color w:val="000000"/>
          <w:lang w:val="es-ES"/>
        </w:rPr>
        <w:t xml:space="preserve">, como se establece en </w:t>
      </w:r>
      <w:hyperlink r:id="rId26" w:history="1">
        <w:r w:rsidRPr="00D50DCB">
          <w:rPr>
            <w:rStyle w:val="Hyperlink"/>
            <w:rFonts w:cs="Arial"/>
            <w:lang w:val="es-ES"/>
          </w:rPr>
          <w:t>UNEP/CMS/COP15/Doc.25.1.1</w:t>
        </w:r>
      </w:hyperlink>
      <w:r w:rsidRPr="001D014F">
        <w:rPr>
          <w:rFonts w:cs="Arial"/>
          <w:color w:val="000000"/>
          <w:lang w:val="es-ES"/>
        </w:rPr>
        <w:t xml:space="preserve">. Estas enmiendas pretenden reducir la mortalidad al exigir una manipulación y liberación seguras de las capturas incidentales de </w:t>
      </w:r>
      <w:r w:rsidRPr="001D014F">
        <w:rPr>
          <w:rFonts w:cs="Arial"/>
          <w:i/>
          <w:color w:val="000000"/>
          <w:lang w:val="es-ES"/>
        </w:rPr>
        <w:t>C. longimanus</w:t>
      </w:r>
      <w:r w:rsidRPr="001D014F">
        <w:rPr>
          <w:rFonts w:cs="Arial"/>
          <w:color w:val="000000"/>
          <w:lang w:val="es-ES"/>
        </w:rPr>
        <w:t xml:space="preserve">, prohibiendo la retención a bordo, el transbordo y el desembarque, y </w:t>
      </w:r>
      <w:r w:rsidRPr="001D014F">
        <w:rPr>
          <w:lang w:val="es-ES"/>
        </w:rPr>
        <w:t>eliminando por tanto los incentivos a la retención o utilización de ejemplares que se capturan vivos.</w:t>
      </w:r>
    </w:p>
    <w:p w14:paraId="43F5B452" w14:textId="77777777" w:rsidR="008D667B" w:rsidRPr="001D014F" w:rsidRDefault="008D667B" w:rsidP="008D667B">
      <w:pPr>
        <w:pStyle w:val="ListParagraph"/>
        <w:spacing w:after="0" w:line="240" w:lineRule="auto"/>
        <w:ind w:left="567"/>
        <w:contextualSpacing w:val="0"/>
        <w:jc w:val="both"/>
        <w:rPr>
          <w:rFonts w:cs="Arial"/>
          <w:color w:val="000000"/>
          <w:lang w:val="es-ES"/>
        </w:rPr>
      </w:pPr>
    </w:p>
    <w:p w14:paraId="441382FC" w14:textId="77777777" w:rsidR="008D667B"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 xml:space="preserve">También se insta a las Partes a reforzar la aplicación y el seguimiento de la legislación nacional y las obligaciones regionales para garantizar la plena aplicación de los Artículos III (5) y III (4c). </w:t>
      </w:r>
    </w:p>
    <w:p w14:paraId="3B94C52E" w14:textId="77777777" w:rsidR="008D667B" w:rsidRPr="001D014F" w:rsidRDefault="008D667B" w:rsidP="008D667B">
      <w:pPr>
        <w:pStyle w:val="ListParagraph"/>
        <w:spacing w:after="0" w:line="240" w:lineRule="auto"/>
        <w:contextualSpacing w:val="0"/>
        <w:rPr>
          <w:rFonts w:cs="Arial"/>
          <w:color w:val="000000"/>
          <w:lang w:val="es-ES"/>
        </w:rPr>
      </w:pPr>
    </w:p>
    <w:p w14:paraId="035D9748" w14:textId="555D4210" w:rsidR="00A33CB3" w:rsidRPr="001D014F" w:rsidRDefault="008D667B" w:rsidP="008D667B">
      <w:pPr>
        <w:pStyle w:val="ListParagraph"/>
        <w:numPr>
          <w:ilvl w:val="0"/>
          <w:numId w:val="24"/>
        </w:numPr>
        <w:spacing w:after="0" w:line="240" w:lineRule="auto"/>
        <w:ind w:left="567" w:hanging="567"/>
        <w:contextualSpacing w:val="0"/>
        <w:jc w:val="both"/>
        <w:rPr>
          <w:rFonts w:cs="Arial"/>
          <w:color w:val="000000"/>
          <w:lang w:val="es-ES"/>
        </w:rPr>
      </w:pPr>
      <w:r w:rsidRPr="001D014F">
        <w:rPr>
          <w:rFonts w:cs="Arial"/>
          <w:color w:val="000000"/>
          <w:lang w:val="es-ES"/>
        </w:rPr>
        <w:t>Finalmente, es posible que las Partes deseen adoptar otras acciones necesarias para el seguimiento de los problemas identificados</w:t>
      </w:r>
      <w:r w:rsidR="00A33CB3" w:rsidRPr="001D014F">
        <w:rPr>
          <w:rFonts w:cs="Arial"/>
          <w:color w:val="000000"/>
          <w:lang w:val="es-ES"/>
        </w:rPr>
        <w:t>.</w:t>
      </w:r>
    </w:p>
    <w:p w14:paraId="6F7FEF4A" w14:textId="77777777" w:rsidR="00A33CB3" w:rsidRPr="001D014F" w:rsidRDefault="00A33CB3" w:rsidP="00155AB6">
      <w:pPr>
        <w:pStyle w:val="ListParagraph"/>
        <w:widowControl w:val="0"/>
        <w:tabs>
          <w:tab w:val="left" w:pos="180"/>
        </w:tabs>
        <w:autoSpaceDE w:val="0"/>
        <w:autoSpaceDN w:val="0"/>
        <w:adjustRightInd w:val="0"/>
        <w:spacing w:after="0" w:line="240" w:lineRule="auto"/>
        <w:ind w:left="567" w:right="26"/>
        <w:jc w:val="both"/>
        <w:rPr>
          <w:iCs/>
          <w:lang w:val="es-ES"/>
        </w:rPr>
        <w:sectPr w:rsidR="00A33CB3" w:rsidRPr="001D014F" w:rsidSect="00BA63EA">
          <w:headerReference w:type="even" r:id="rId27"/>
          <w:headerReference w:type="default" r:id="rId28"/>
          <w:headerReference w:type="first" r:id="rId29"/>
          <w:pgSz w:w="11906" w:h="16838" w:code="9"/>
          <w:pgMar w:top="1440" w:right="1440" w:bottom="1440" w:left="1440" w:header="720" w:footer="720" w:gutter="0"/>
          <w:cols w:space="720"/>
          <w:titlePg/>
          <w:docGrid w:linePitch="360"/>
        </w:sectPr>
      </w:pPr>
    </w:p>
    <w:p w14:paraId="2AD48BED" w14:textId="4797959D" w:rsidR="001D014F" w:rsidRPr="001D014F" w:rsidRDefault="0073301F" w:rsidP="001D014F">
      <w:pPr>
        <w:pStyle w:val="Heading1"/>
        <w:jc w:val="right"/>
        <w:rPr>
          <w:bCs/>
          <w:caps w:val="0"/>
          <w:lang w:val="es-ES"/>
        </w:rPr>
      </w:pPr>
      <w:r w:rsidRPr="001D014F">
        <w:rPr>
          <w:caps w:val="0"/>
          <w:lang w:val="es-ES"/>
        </w:rPr>
        <w:lastRenderedPageBreak/>
        <w:t>ANEXO</w:t>
      </w:r>
      <w:r w:rsidR="001D014F" w:rsidRPr="001D014F">
        <w:rPr>
          <w:caps w:val="0"/>
          <w:lang w:val="es-ES"/>
        </w:rPr>
        <w:t> 4</w:t>
      </w:r>
    </w:p>
    <w:p w14:paraId="3708BBE5" w14:textId="77777777" w:rsidR="001D014F" w:rsidRPr="001D014F" w:rsidRDefault="001D014F" w:rsidP="001D014F">
      <w:pPr>
        <w:spacing w:after="0" w:line="240" w:lineRule="auto"/>
        <w:rPr>
          <w:rFonts w:cs="Arial"/>
          <w:lang w:val="es-ES"/>
        </w:rPr>
      </w:pPr>
    </w:p>
    <w:p w14:paraId="651D0DE4" w14:textId="77777777" w:rsidR="001D014F" w:rsidRPr="001D014F" w:rsidRDefault="001D014F" w:rsidP="001D014F">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lang w:val="es-ES"/>
        </w:rPr>
      </w:pPr>
      <w:r w:rsidRPr="001D014F">
        <w:rPr>
          <w:rFonts w:cs="Arial"/>
          <w:bCs/>
          <w:lang w:val="es-ES"/>
        </w:rPr>
        <w:t>PROYECTOS DE DECISIÓN</w:t>
      </w:r>
    </w:p>
    <w:p w14:paraId="26AACB88" w14:textId="77777777" w:rsidR="001D014F" w:rsidRPr="001D014F" w:rsidRDefault="001D014F" w:rsidP="001D014F">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lang w:val="es-ES"/>
        </w:rPr>
      </w:pPr>
    </w:p>
    <w:p w14:paraId="014EE2DF" w14:textId="77777777" w:rsidR="001D014F" w:rsidRPr="001D014F" w:rsidRDefault="001D014F" w:rsidP="001D014F">
      <w:pPr>
        <w:suppressAutoHyphens/>
        <w:autoSpaceDN w:val="0"/>
        <w:spacing w:after="0" w:line="240" w:lineRule="auto"/>
        <w:jc w:val="center"/>
        <w:textAlignment w:val="baseline"/>
        <w:rPr>
          <w:rFonts w:eastAsia="Calibri" w:cs="Arial"/>
          <w:b/>
          <w:bCs/>
          <w:lang w:val="es-ES"/>
        </w:rPr>
      </w:pPr>
      <w:r w:rsidRPr="001D014F">
        <w:rPr>
          <w:rFonts w:eastAsia="Calibri" w:cs="Arial"/>
          <w:b/>
          <w:bCs/>
          <w:lang w:val="es-ES"/>
        </w:rPr>
        <w:t>PLAN DE ACCIÓN DE ESPECIES ÚNICAS PARA EL ANGELOTE (</w:t>
      </w:r>
      <w:r w:rsidRPr="001D014F">
        <w:rPr>
          <w:rFonts w:eastAsia="Calibri" w:cs="Arial"/>
          <w:b/>
          <w:bCs/>
          <w:i/>
          <w:iCs/>
          <w:lang w:val="es-ES"/>
        </w:rPr>
        <w:t>Squatina squatina</w:t>
      </w:r>
      <w:r w:rsidRPr="001D014F">
        <w:rPr>
          <w:rFonts w:eastAsia="Calibri" w:cs="Arial"/>
          <w:b/>
          <w:bCs/>
          <w:lang w:val="es-ES"/>
        </w:rPr>
        <w:t>) EN EL MAR MEDITERRÁNEO</w:t>
      </w:r>
    </w:p>
    <w:p w14:paraId="4A623CE8" w14:textId="77777777" w:rsidR="001D014F" w:rsidRPr="001D014F" w:rsidRDefault="001D014F" w:rsidP="001D014F">
      <w:pPr>
        <w:suppressAutoHyphens/>
        <w:autoSpaceDN w:val="0"/>
        <w:spacing w:after="0" w:line="240" w:lineRule="auto"/>
        <w:textAlignment w:val="baseline"/>
        <w:rPr>
          <w:rFonts w:eastAsia="Calibri" w:cs="Arial"/>
          <w:u w:val="single"/>
          <w:lang w:val="es-ES"/>
        </w:rPr>
      </w:pPr>
    </w:p>
    <w:p w14:paraId="35C77D74" w14:textId="77777777" w:rsidR="001D014F" w:rsidRPr="001D014F" w:rsidRDefault="001D014F" w:rsidP="001D014F">
      <w:pPr>
        <w:spacing w:after="0" w:line="240" w:lineRule="auto"/>
        <w:jc w:val="both"/>
        <w:rPr>
          <w:rFonts w:cs="Arial"/>
          <w:b/>
          <w:i/>
          <w:lang w:val="es-ES"/>
        </w:rPr>
      </w:pPr>
      <w:r w:rsidRPr="001D014F">
        <w:rPr>
          <w:rFonts w:cs="Arial"/>
          <w:b/>
          <w:i/>
          <w:lang w:val="es-ES"/>
        </w:rPr>
        <w:t xml:space="preserve">Dirigido a las Partes </w:t>
      </w:r>
    </w:p>
    <w:p w14:paraId="4124A308" w14:textId="77777777" w:rsidR="001D014F" w:rsidRPr="001D014F" w:rsidRDefault="001D014F" w:rsidP="001D014F">
      <w:pPr>
        <w:spacing w:after="0" w:line="240" w:lineRule="auto"/>
        <w:jc w:val="both"/>
        <w:rPr>
          <w:rFonts w:cs="Arial"/>
          <w:lang w:val="es-ES"/>
        </w:rPr>
      </w:pPr>
    </w:p>
    <w:p w14:paraId="358F4638" w14:textId="77777777" w:rsidR="001D014F" w:rsidRPr="001D014F" w:rsidRDefault="001D014F" w:rsidP="002F3744">
      <w:pPr>
        <w:spacing w:after="0" w:line="240" w:lineRule="auto"/>
        <w:ind w:left="900" w:hanging="900"/>
        <w:jc w:val="both"/>
        <w:rPr>
          <w:rFonts w:cs="Arial"/>
          <w:iCs/>
          <w:lang w:val="es-ES"/>
        </w:rPr>
      </w:pPr>
      <w:r w:rsidRPr="001D014F">
        <w:rPr>
          <w:rFonts w:cs="Arial"/>
          <w:lang w:val="es-ES"/>
        </w:rPr>
        <w:t>15.AA</w:t>
      </w:r>
      <w:r w:rsidRPr="001D014F">
        <w:rPr>
          <w:rFonts w:cs="Arial"/>
          <w:lang w:val="es-ES"/>
        </w:rPr>
        <w:tab/>
      </w:r>
      <w:r w:rsidRPr="001D014F">
        <w:rPr>
          <w:rFonts w:cs="Arial"/>
          <w:iCs/>
          <w:lang w:val="es-ES"/>
        </w:rPr>
        <w:t>Se solicita a las Partes que sean Estados del área de distribución que:</w:t>
      </w:r>
    </w:p>
    <w:p w14:paraId="5485A3CA" w14:textId="77777777" w:rsidR="001D014F" w:rsidRPr="001D014F" w:rsidRDefault="001D014F" w:rsidP="001D014F">
      <w:pPr>
        <w:spacing w:after="0" w:line="240" w:lineRule="auto"/>
        <w:ind w:left="720" w:hanging="720"/>
        <w:jc w:val="both"/>
        <w:rPr>
          <w:rFonts w:cs="Arial"/>
          <w:iCs/>
          <w:lang w:val="es-ES"/>
        </w:rPr>
      </w:pPr>
    </w:p>
    <w:p w14:paraId="25E9673C" w14:textId="77777777" w:rsidR="001D014F" w:rsidRPr="001D014F" w:rsidRDefault="001D014F" w:rsidP="002F3744">
      <w:pPr>
        <w:widowControl w:val="0"/>
        <w:numPr>
          <w:ilvl w:val="0"/>
          <w:numId w:val="13"/>
        </w:numPr>
        <w:autoSpaceDE w:val="0"/>
        <w:autoSpaceDN w:val="0"/>
        <w:adjustRightInd w:val="0"/>
        <w:spacing w:after="0" w:line="240" w:lineRule="auto"/>
        <w:ind w:left="1440" w:hanging="540"/>
        <w:jc w:val="both"/>
        <w:rPr>
          <w:rFonts w:cs="Arial"/>
          <w:iCs/>
          <w:lang w:val="es-ES"/>
        </w:rPr>
      </w:pPr>
      <w:r w:rsidRPr="001D014F">
        <w:rPr>
          <w:rFonts w:eastAsia="Calibri" w:cs="Arial"/>
          <w:iCs/>
          <w:szCs w:val="20"/>
          <w:lang w:val="es-ES"/>
        </w:rPr>
        <w:t>lleven a cabo, en la medida de lo posible, aquellas acciones del Plan de Acción de Especies Únicas para el Angelote (</w:t>
      </w:r>
      <w:r w:rsidRPr="001D014F">
        <w:rPr>
          <w:rFonts w:eastAsia="Calibri" w:cs="Arial"/>
          <w:i/>
          <w:szCs w:val="20"/>
          <w:lang w:val="es-ES"/>
        </w:rPr>
        <w:t>Squatina squatina</w:t>
      </w:r>
      <w:r w:rsidRPr="001D014F">
        <w:rPr>
          <w:rFonts w:eastAsia="Calibri" w:cs="Arial"/>
          <w:iCs/>
          <w:szCs w:val="20"/>
          <w:lang w:val="es-ES"/>
        </w:rPr>
        <w:t>) en el mar Mediterráneo (</w:t>
      </w:r>
      <w:r w:rsidRPr="001D014F">
        <w:rPr>
          <w:rFonts w:eastAsia="Calibri" w:cs="Arial"/>
          <w:szCs w:val="20"/>
          <w:lang w:val="es-ES"/>
        </w:rPr>
        <w:t>SSAP Angelshark Med)</w:t>
      </w:r>
      <w:r w:rsidRPr="001D014F">
        <w:rPr>
          <w:rFonts w:eastAsia="Calibri" w:cs="Arial"/>
          <w:iCs/>
          <w:szCs w:val="20"/>
          <w:lang w:val="es-ES"/>
        </w:rPr>
        <w:t xml:space="preserve"> especificadas para su implementación inmediata y a corto plazo y para su entrega en un plazo de dos años como cuestiones prioritarias, continúen las actividades en marcha y a medio plazo e inicien la implementación de actividades a largo plazo dentro de cuatro años;</w:t>
      </w:r>
    </w:p>
    <w:p w14:paraId="062A1D07" w14:textId="77777777" w:rsidR="001D014F" w:rsidRPr="001D014F" w:rsidRDefault="001D014F" w:rsidP="002F3744">
      <w:pPr>
        <w:widowControl w:val="0"/>
        <w:autoSpaceDE w:val="0"/>
        <w:autoSpaceDN w:val="0"/>
        <w:adjustRightInd w:val="0"/>
        <w:spacing w:after="0" w:line="240" w:lineRule="auto"/>
        <w:ind w:left="1440" w:hanging="540"/>
        <w:jc w:val="both"/>
        <w:rPr>
          <w:rFonts w:cs="Arial"/>
          <w:iCs/>
          <w:lang w:val="es-ES"/>
        </w:rPr>
      </w:pPr>
    </w:p>
    <w:p w14:paraId="18A839D0" w14:textId="77777777" w:rsidR="001D014F" w:rsidRPr="001D014F" w:rsidRDefault="001D014F" w:rsidP="002F3744">
      <w:pPr>
        <w:widowControl w:val="0"/>
        <w:numPr>
          <w:ilvl w:val="0"/>
          <w:numId w:val="13"/>
        </w:numPr>
        <w:autoSpaceDE w:val="0"/>
        <w:autoSpaceDN w:val="0"/>
        <w:adjustRightInd w:val="0"/>
        <w:spacing w:after="0" w:line="240" w:lineRule="auto"/>
        <w:ind w:left="1440" w:hanging="540"/>
        <w:jc w:val="both"/>
        <w:rPr>
          <w:rFonts w:cs="Arial"/>
          <w:iCs/>
          <w:lang w:val="es-ES"/>
        </w:rPr>
      </w:pPr>
      <w:r w:rsidRPr="001D014F">
        <w:rPr>
          <w:rFonts w:eastAsia="Calibri" w:cs="Arial"/>
          <w:iCs/>
          <w:szCs w:val="20"/>
          <w:lang w:val="es-ES"/>
        </w:rPr>
        <w:t>apliquen las recomendaciones del resumen de informes sobre la implementación del SSAP Angelshark Med proporcionado en el Anexo 2 de UNEP/CMS/COP15/25.6.3;</w:t>
      </w:r>
    </w:p>
    <w:p w14:paraId="08BE90BF" w14:textId="77777777" w:rsidR="001D014F" w:rsidRPr="001D014F" w:rsidRDefault="001D014F" w:rsidP="002F3744">
      <w:pPr>
        <w:pStyle w:val="ListParagraph"/>
        <w:spacing w:after="0"/>
        <w:ind w:left="1440" w:hanging="540"/>
        <w:rPr>
          <w:rFonts w:eastAsia="Calibri" w:cs="Arial"/>
          <w:iCs/>
          <w:szCs w:val="20"/>
          <w:lang w:val="es-ES"/>
        </w:rPr>
      </w:pPr>
    </w:p>
    <w:p w14:paraId="11C39B00" w14:textId="77777777" w:rsidR="001D014F" w:rsidRPr="001D014F" w:rsidRDefault="001D014F" w:rsidP="002F3744">
      <w:pPr>
        <w:widowControl w:val="0"/>
        <w:numPr>
          <w:ilvl w:val="0"/>
          <w:numId w:val="13"/>
        </w:numPr>
        <w:autoSpaceDE w:val="0"/>
        <w:autoSpaceDN w:val="0"/>
        <w:adjustRightInd w:val="0"/>
        <w:spacing w:after="0" w:line="240" w:lineRule="auto"/>
        <w:ind w:left="1440" w:hanging="540"/>
        <w:jc w:val="both"/>
        <w:rPr>
          <w:rFonts w:cs="Arial"/>
          <w:iCs/>
          <w:lang w:val="es-ES"/>
        </w:rPr>
      </w:pPr>
      <w:r w:rsidRPr="001D014F">
        <w:rPr>
          <w:rFonts w:eastAsia="Calibri" w:cs="Arial"/>
          <w:iCs/>
          <w:szCs w:val="20"/>
          <w:lang w:val="es-ES"/>
        </w:rPr>
        <w:t>elaborar un breve informe sobre la implementación del SSAP Angelshark Med a tiempo para la última reunión del Comité del período de sesiones antes de la 16.</w:t>
      </w:r>
      <w:r w:rsidRPr="001D014F">
        <w:rPr>
          <w:rFonts w:eastAsia="Calibri" w:cs="Arial"/>
          <w:szCs w:val="20"/>
          <w:lang w:val="es-ES"/>
        </w:rPr>
        <w:t>ª</w:t>
      </w:r>
      <w:r w:rsidRPr="001D014F">
        <w:rPr>
          <w:rFonts w:eastAsia="Calibri" w:cs="Arial"/>
          <w:iCs/>
          <w:szCs w:val="20"/>
          <w:lang w:val="es-ES"/>
        </w:rPr>
        <w:t xml:space="preserve"> reunión de la Conferencia de las Partes (COP16), usando el modelo proporcionado por la Secretaría.</w:t>
      </w:r>
    </w:p>
    <w:p w14:paraId="181DF78A" w14:textId="77777777" w:rsidR="001D014F" w:rsidRPr="001D014F" w:rsidRDefault="001D014F" w:rsidP="001D014F">
      <w:pPr>
        <w:spacing w:after="0" w:line="240" w:lineRule="auto"/>
        <w:jc w:val="both"/>
        <w:rPr>
          <w:rFonts w:cs="Arial"/>
          <w:lang w:val="es-ES"/>
        </w:rPr>
      </w:pPr>
    </w:p>
    <w:p w14:paraId="50AE26DF" w14:textId="77777777" w:rsidR="001D014F" w:rsidRPr="001D014F" w:rsidRDefault="001D014F" w:rsidP="001D014F">
      <w:pPr>
        <w:spacing w:after="0" w:line="240" w:lineRule="auto"/>
        <w:jc w:val="both"/>
        <w:rPr>
          <w:rFonts w:cs="Arial"/>
          <w:b/>
          <w:i/>
          <w:lang w:val="es-ES"/>
        </w:rPr>
      </w:pPr>
      <w:r w:rsidRPr="001D014F">
        <w:rPr>
          <w:rFonts w:cs="Arial"/>
          <w:b/>
          <w:i/>
          <w:lang w:val="es-ES"/>
        </w:rPr>
        <w:t>Dirigido a Estados del área de distribución no Partes</w:t>
      </w:r>
    </w:p>
    <w:p w14:paraId="44162CA0" w14:textId="77777777" w:rsidR="001D014F" w:rsidRPr="001D014F" w:rsidRDefault="001D014F" w:rsidP="001D014F">
      <w:pPr>
        <w:spacing w:after="0" w:line="240" w:lineRule="auto"/>
        <w:jc w:val="both"/>
        <w:rPr>
          <w:rFonts w:cs="Arial"/>
          <w:lang w:val="es-ES"/>
        </w:rPr>
      </w:pPr>
    </w:p>
    <w:p w14:paraId="21BADA62" w14:textId="77777777" w:rsidR="001D014F" w:rsidRPr="001D014F" w:rsidRDefault="001D014F" w:rsidP="002F3744">
      <w:pPr>
        <w:spacing w:after="0" w:line="240" w:lineRule="auto"/>
        <w:ind w:left="900" w:hanging="900"/>
        <w:jc w:val="both"/>
        <w:rPr>
          <w:rFonts w:eastAsia="Calibri" w:cs="Arial"/>
          <w:iCs/>
          <w:szCs w:val="20"/>
          <w:lang w:val="es-ES"/>
        </w:rPr>
      </w:pPr>
      <w:r w:rsidRPr="001D014F">
        <w:rPr>
          <w:rFonts w:cs="Arial"/>
          <w:lang w:val="es-ES"/>
        </w:rPr>
        <w:t>15.BB</w:t>
      </w:r>
      <w:r w:rsidRPr="001D014F">
        <w:rPr>
          <w:rFonts w:cs="Arial"/>
          <w:lang w:val="es-ES"/>
        </w:rPr>
        <w:tab/>
        <w:t xml:space="preserve">Se solicita a los Estados del área de distribución que </w:t>
      </w:r>
      <w:r w:rsidRPr="001D014F">
        <w:rPr>
          <w:rFonts w:eastAsia="Calibri" w:cs="Arial"/>
          <w:szCs w:val="20"/>
          <w:lang w:val="es-ES"/>
        </w:rPr>
        <w:t>no son</w:t>
      </w:r>
      <w:r w:rsidRPr="001D014F">
        <w:rPr>
          <w:rFonts w:eastAsia="Calibri" w:cs="Arial"/>
          <w:iCs/>
          <w:szCs w:val="20"/>
          <w:lang w:val="es-ES"/>
        </w:rPr>
        <w:t xml:space="preserve"> Partes que colaboren con los Estados del área de distribución que son Partes en la implementación de las actividades descritas en el SSAP </w:t>
      </w:r>
      <w:r w:rsidRPr="001D014F">
        <w:rPr>
          <w:rFonts w:eastAsia="Calibri" w:cs="Arial"/>
          <w:szCs w:val="20"/>
          <w:lang w:val="es-ES"/>
        </w:rPr>
        <w:t>Angelshark Med</w:t>
      </w:r>
      <w:r w:rsidRPr="001D014F">
        <w:rPr>
          <w:rFonts w:eastAsia="Calibri" w:cs="Arial"/>
          <w:iCs/>
          <w:szCs w:val="20"/>
          <w:lang w:val="es-ES"/>
        </w:rPr>
        <w:t>.</w:t>
      </w:r>
    </w:p>
    <w:p w14:paraId="1858966E" w14:textId="77777777" w:rsidR="001D014F" w:rsidRPr="001D014F" w:rsidRDefault="001D014F" w:rsidP="001D014F">
      <w:pPr>
        <w:spacing w:after="0" w:line="240" w:lineRule="auto"/>
        <w:ind w:left="851" w:hanging="851"/>
        <w:jc w:val="both"/>
        <w:rPr>
          <w:rFonts w:eastAsia="Calibri" w:cs="Arial"/>
          <w:iCs/>
          <w:szCs w:val="20"/>
          <w:lang w:val="es-ES"/>
        </w:rPr>
      </w:pPr>
    </w:p>
    <w:p w14:paraId="198FAF9D" w14:textId="77777777" w:rsidR="001D014F" w:rsidRPr="001D014F" w:rsidRDefault="001D014F" w:rsidP="001D014F">
      <w:pPr>
        <w:spacing w:after="0" w:line="240" w:lineRule="auto"/>
        <w:jc w:val="both"/>
        <w:rPr>
          <w:rFonts w:cs="Arial"/>
          <w:b/>
          <w:i/>
          <w:lang w:val="es-ES"/>
        </w:rPr>
      </w:pPr>
      <w:r w:rsidRPr="001D014F">
        <w:rPr>
          <w:rFonts w:cs="Arial"/>
          <w:b/>
          <w:i/>
          <w:lang w:val="es-ES"/>
        </w:rPr>
        <w:t>Dirigido a organizaciones intergubernamentales</w:t>
      </w:r>
    </w:p>
    <w:p w14:paraId="3850CF9C" w14:textId="77777777" w:rsidR="001D014F" w:rsidRPr="001D014F" w:rsidRDefault="001D014F" w:rsidP="001D014F">
      <w:pPr>
        <w:spacing w:after="0" w:line="240" w:lineRule="auto"/>
        <w:ind w:left="851" w:hanging="851"/>
        <w:jc w:val="both"/>
        <w:rPr>
          <w:rFonts w:cs="Arial"/>
          <w:lang w:val="es-ES"/>
        </w:rPr>
      </w:pPr>
    </w:p>
    <w:p w14:paraId="0F3968A5" w14:textId="77777777" w:rsidR="001D014F" w:rsidRPr="001D014F" w:rsidRDefault="001D014F" w:rsidP="002F3744">
      <w:pPr>
        <w:spacing w:after="0" w:line="240" w:lineRule="auto"/>
        <w:ind w:left="900" w:hanging="900"/>
        <w:jc w:val="both"/>
        <w:rPr>
          <w:rFonts w:cs="Arial"/>
          <w:lang w:val="es-ES"/>
        </w:rPr>
      </w:pPr>
      <w:r w:rsidRPr="001D014F">
        <w:rPr>
          <w:rFonts w:cs="Arial"/>
          <w:lang w:val="es-ES"/>
        </w:rPr>
        <w:t>15.CC</w:t>
      </w:r>
      <w:r w:rsidRPr="001D014F">
        <w:rPr>
          <w:rFonts w:cs="Arial"/>
          <w:lang w:val="es-ES"/>
        </w:rPr>
        <w:tab/>
        <w:t>Se anima a las organizaciones intergubernamentales, en particular la Comisión General de Pesca del Mediterráneo y el Memorando de Entendimiento sobre la conservación de tiburones migratorios y su Comité Asesor a seguir participando en la implementación de las actividades señaladas en el SSAP Angelshark Med.</w:t>
      </w:r>
    </w:p>
    <w:p w14:paraId="287034AB" w14:textId="77777777" w:rsidR="001D014F" w:rsidRPr="001D014F" w:rsidRDefault="001D014F" w:rsidP="001D014F">
      <w:pPr>
        <w:spacing w:after="0" w:line="240" w:lineRule="auto"/>
        <w:jc w:val="both"/>
        <w:rPr>
          <w:rFonts w:cs="Arial"/>
          <w:lang w:val="es-ES"/>
        </w:rPr>
      </w:pPr>
    </w:p>
    <w:p w14:paraId="73A15CD5" w14:textId="77777777" w:rsidR="001D014F" w:rsidRPr="001D014F" w:rsidRDefault="001D014F" w:rsidP="001D014F">
      <w:pPr>
        <w:spacing w:after="0" w:line="240" w:lineRule="auto"/>
        <w:jc w:val="both"/>
        <w:rPr>
          <w:rFonts w:cs="Arial"/>
          <w:b/>
          <w:i/>
          <w:lang w:val="es-ES"/>
        </w:rPr>
      </w:pPr>
      <w:r w:rsidRPr="001D014F">
        <w:rPr>
          <w:rFonts w:cs="Arial"/>
          <w:b/>
          <w:i/>
          <w:lang w:val="es-ES"/>
        </w:rPr>
        <w:t>Dirigido a la Secretaría</w:t>
      </w:r>
    </w:p>
    <w:p w14:paraId="107359FB" w14:textId="77777777" w:rsidR="001D014F" w:rsidRPr="001D014F" w:rsidRDefault="001D014F" w:rsidP="001D014F">
      <w:pPr>
        <w:spacing w:after="0" w:line="240" w:lineRule="auto"/>
        <w:jc w:val="both"/>
        <w:rPr>
          <w:rFonts w:cs="Arial"/>
          <w:lang w:val="es-ES"/>
        </w:rPr>
      </w:pPr>
    </w:p>
    <w:p w14:paraId="344FBCBD" w14:textId="77777777" w:rsidR="001D014F" w:rsidRPr="001D014F" w:rsidRDefault="001D014F" w:rsidP="002F3744">
      <w:pPr>
        <w:spacing w:after="0" w:line="240" w:lineRule="auto"/>
        <w:ind w:left="900" w:hanging="900"/>
        <w:jc w:val="both"/>
        <w:rPr>
          <w:rFonts w:cs="Arial"/>
          <w:iCs/>
          <w:lang w:val="es-ES"/>
        </w:rPr>
      </w:pPr>
      <w:r w:rsidRPr="001D014F">
        <w:rPr>
          <w:rFonts w:cs="Arial"/>
          <w:lang w:val="es-ES"/>
        </w:rPr>
        <w:t>15.DD</w:t>
      </w:r>
      <w:r w:rsidRPr="001D014F">
        <w:rPr>
          <w:rFonts w:cs="Arial"/>
          <w:lang w:val="es-ES"/>
        </w:rPr>
        <w:tab/>
        <w:t>La Secretaría deberá:</w:t>
      </w:r>
    </w:p>
    <w:p w14:paraId="72086E3B" w14:textId="77777777" w:rsidR="001D014F" w:rsidRPr="001D014F" w:rsidRDefault="001D014F" w:rsidP="001D014F">
      <w:pPr>
        <w:spacing w:after="0" w:line="240" w:lineRule="auto"/>
        <w:ind w:left="720" w:hanging="720"/>
        <w:jc w:val="both"/>
        <w:rPr>
          <w:rFonts w:cs="Arial"/>
          <w:iCs/>
          <w:lang w:val="es-ES"/>
        </w:rPr>
      </w:pPr>
    </w:p>
    <w:p w14:paraId="4879C9E4" w14:textId="77777777" w:rsidR="001D014F" w:rsidRPr="001D014F" w:rsidRDefault="001D014F" w:rsidP="002F3744">
      <w:pPr>
        <w:widowControl w:val="0"/>
        <w:numPr>
          <w:ilvl w:val="0"/>
          <w:numId w:val="28"/>
        </w:numPr>
        <w:autoSpaceDE w:val="0"/>
        <w:autoSpaceDN w:val="0"/>
        <w:adjustRightInd w:val="0"/>
        <w:spacing w:after="0" w:line="240" w:lineRule="auto"/>
        <w:ind w:left="1440" w:hanging="540"/>
        <w:jc w:val="both"/>
        <w:rPr>
          <w:rFonts w:cs="Arial"/>
          <w:lang w:val="es-ES"/>
        </w:rPr>
      </w:pPr>
      <w:r w:rsidRPr="001D014F">
        <w:rPr>
          <w:rFonts w:cs="Arial"/>
          <w:lang w:val="es-ES"/>
        </w:rPr>
        <w:t>animar a los Estados del área de distribución no Partes a adoptar el SSAP Angelshark Med;</w:t>
      </w:r>
    </w:p>
    <w:p w14:paraId="0342FE6F" w14:textId="77777777" w:rsidR="001D014F" w:rsidRPr="001D014F" w:rsidRDefault="001D014F" w:rsidP="002F3744">
      <w:pPr>
        <w:widowControl w:val="0"/>
        <w:autoSpaceDE w:val="0"/>
        <w:autoSpaceDN w:val="0"/>
        <w:adjustRightInd w:val="0"/>
        <w:spacing w:after="0" w:line="240" w:lineRule="auto"/>
        <w:ind w:left="1440" w:hanging="540"/>
        <w:jc w:val="both"/>
        <w:rPr>
          <w:rFonts w:cs="Arial"/>
          <w:lang w:val="es-ES"/>
        </w:rPr>
      </w:pPr>
    </w:p>
    <w:p w14:paraId="3C278A31" w14:textId="77777777" w:rsidR="001D014F" w:rsidRPr="001D014F" w:rsidRDefault="001D014F" w:rsidP="002F3744">
      <w:pPr>
        <w:widowControl w:val="0"/>
        <w:numPr>
          <w:ilvl w:val="0"/>
          <w:numId w:val="28"/>
        </w:numPr>
        <w:autoSpaceDE w:val="0"/>
        <w:autoSpaceDN w:val="0"/>
        <w:adjustRightInd w:val="0"/>
        <w:spacing w:after="0" w:line="240" w:lineRule="auto"/>
        <w:ind w:left="1440" w:hanging="540"/>
        <w:jc w:val="both"/>
        <w:rPr>
          <w:rFonts w:cs="Arial"/>
          <w:lang w:val="es-ES"/>
        </w:rPr>
      </w:pPr>
      <w:r w:rsidRPr="001D014F">
        <w:rPr>
          <w:rFonts w:cs="Arial"/>
          <w:lang w:val="es-ES"/>
        </w:rPr>
        <w:t>en colaboración con la Red para la Conservación del Angelote, elaborar un protocolo de intercambio de datos para facilitar el intercambio de datos entre los Estados del área de distribución en la región del Mediterráneo;</w:t>
      </w:r>
    </w:p>
    <w:p w14:paraId="53ED578A" w14:textId="77777777" w:rsidR="001D014F" w:rsidRPr="001D014F" w:rsidRDefault="001D014F" w:rsidP="002F3744">
      <w:pPr>
        <w:spacing w:after="0"/>
        <w:ind w:left="1440" w:hanging="540"/>
        <w:rPr>
          <w:rFonts w:cs="Arial"/>
          <w:lang w:val="es-ES"/>
        </w:rPr>
      </w:pPr>
    </w:p>
    <w:p w14:paraId="53441C87" w14:textId="77777777" w:rsidR="001D014F" w:rsidRPr="001D014F" w:rsidRDefault="001D014F" w:rsidP="002F3744">
      <w:pPr>
        <w:widowControl w:val="0"/>
        <w:numPr>
          <w:ilvl w:val="0"/>
          <w:numId w:val="28"/>
        </w:numPr>
        <w:autoSpaceDE w:val="0"/>
        <w:autoSpaceDN w:val="0"/>
        <w:adjustRightInd w:val="0"/>
        <w:spacing w:after="0" w:line="240" w:lineRule="auto"/>
        <w:ind w:left="1440" w:hanging="540"/>
        <w:jc w:val="both"/>
        <w:rPr>
          <w:rFonts w:cs="Arial"/>
          <w:lang w:val="es-ES"/>
        </w:rPr>
      </w:pPr>
      <w:r w:rsidRPr="001D014F">
        <w:rPr>
          <w:rFonts w:cs="Arial"/>
          <w:lang w:val="es-ES"/>
        </w:rPr>
        <w:t>acordar, en función de la disponibilidad de recursos, una reunión de Estados del área de distribución para estimular la implementación de acciones prioritarias y facilitar la coordinación en el conjunto de la región; y</w:t>
      </w:r>
    </w:p>
    <w:p w14:paraId="7707473F" w14:textId="77777777" w:rsidR="001D014F" w:rsidRPr="001D014F" w:rsidRDefault="001D014F" w:rsidP="001D014F">
      <w:pPr>
        <w:widowControl w:val="0"/>
        <w:autoSpaceDE w:val="0"/>
        <w:autoSpaceDN w:val="0"/>
        <w:adjustRightInd w:val="0"/>
        <w:spacing w:after="0" w:line="240" w:lineRule="auto"/>
        <w:ind w:left="1418"/>
        <w:jc w:val="both"/>
        <w:rPr>
          <w:rFonts w:cs="Arial"/>
          <w:lang w:val="es-ES"/>
        </w:rPr>
      </w:pPr>
    </w:p>
    <w:p w14:paraId="6D4544C7" w14:textId="77777777" w:rsidR="001D014F" w:rsidRPr="001D014F" w:rsidRDefault="001D014F" w:rsidP="002F3744">
      <w:pPr>
        <w:widowControl w:val="0"/>
        <w:numPr>
          <w:ilvl w:val="0"/>
          <w:numId w:val="28"/>
        </w:numPr>
        <w:autoSpaceDE w:val="0"/>
        <w:autoSpaceDN w:val="0"/>
        <w:adjustRightInd w:val="0"/>
        <w:spacing w:after="0" w:line="240" w:lineRule="auto"/>
        <w:ind w:left="1440" w:hanging="540"/>
        <w:jc w:val="both"/>
        <w:rPr>
          <w:rFonts w:cs="Arial"/>
          <w:lang w:val="es-ES"/>
        </w:rPr>
      </w:pPr>
      <w:r w:rsidRPr="001D014F">
        <w:rPr>
          <w:rFonts w:cs="Arial"/>
          <w:lang w:val="es-ES"/>
        </w:rPr>
        <w:t>recopilar los informes sobre la implementación proporcionados por los Estados del área de distribución bajo 15.AA (c).</w:t>
      </w:r>
    </w:p>
    <w:p w14:paraId="4BA22A0C" w14:textId="77777777" w:rsidR="002F3744" w:rsidRDefault="002F3744" w:rsidP="001D014F">
      <w:pPr>
        <w:suppressAutoHyphens/>
        <w:autoSpaceDN w:val="0"/>
        <w:spacing w:after="0" w:line="240" w:lineRule="auto"/>
        <w:jc w:val="center"/>
        <w:textAlignment w:val="baseline"/>
        <w:rPr>
          <w:rFonts w:cs="Arial"/>
          <w:b/>
          <w:bCs/>
          <w:lang w:val="es-ES"/>
        </w:rPr>
      </w:pPr>
    </w:p>
    <w:p w14:paraId="28CF72DB" w14:textId="77777777" w:rsidR="0073301F" w:rsidRDefault="0073301F" w:rsidP="001D014F">
      <w:pPr>
        <w:suppressAutoHyphens/>
        <w:autoSpaceDN w:val="0"/>
        <w:spacing w:after="0" w:line="240" w:lineRule="auto"/>
        <w:jc w:val="center"/>
        <w:textAlignment w:val="baseline"/>
        <w:rPr>
          <w:rFonts w:cs="Arial"/>
          <w:b/>
          <w:bCs/>
          <w:lang w:val="es-ES"/>
        </w:rPr>
      </w:pPr>
    </w:p>
    <w:p w14:paraId="156C811A" w14:textId="66E072D4" w:rsidR="001D014F" w:rsidRPr="001D014F" w:rsidRDefault="001D014F" w:rsidP="001D014F">
      <w:pPr>
        <w:suppressAutoHyphens/>
        <w:autoSpaceDN w:val="0"/>
        <w:spacing w:after="0" w:line="240" w:lineRule="auto"/>
        <w:jc w:val="center"/>
        <w:textAlignment w:val="baseline"/>
        <w:rPr>
          <w:rFonts w:cs="Arial"/>
          <w:b/>
          <w:bCs/>
          <w:lang w:val="es-ES"/>
        </w:rPr>
      </w:pPr>
      <w:r w:rsidRPr="001D014F">
        <w:rPr>
          <w:rFonts w:cs="Arial"/>
          <w:b/>
          <w:bCs/>
          <w:lang w:val="es-ES"/>
        </w:rPr>
        <w:t>IMPLEMENTACIÓN DE LA INCLUSIÓN EN EL APÉNDICE I DE LA CMS PARA EL TIBURÓN OCEÁNICO (</w:t>
      </w:r>
      <w:r w:rsidRPr="001D014F">
        <w:rPr>
          <w:rFonts w:cs="Arial"/>
          <w:b/>
          <w:bCs/>
          <w:i/>
          <w:iCs/>
          <w:lang w:val="es-ES"/>
        </w:rPr>
        <w:t>Carcharhinus longimanus</w:t>
      </w:r>
      <w:r w:rsidRPr="001D014F">
        <w:rPr>
          <w:rFonts w:cs="Arial"/>
          <w:b/>
          <w:bCs/>
          <w:lang w:val="es-ES"/>
        </w:rPr>
        <w:t>)</w:t>
      </w:r>
    </w:p>
    <w:p w14:paraId="7EA19131" w14:textId="77777777" w:rsidR="001D014F" w:rsidRDefault="001D014F" w:rsidP="001D014F">
      <w:pPr>
        <w:suppressAutoHyphens/>
        <w:autoSpaceDN w:val="0"/>
        <w:spacing w:after="0" w:line="240" w:lineRule="auto"/>
        <w:jc w:val="center"/>
        <w:textAlignment w:val="baseline"/>
        <w:rPr>
          <w:rFonts w:cs="Arial"/>
          <w:b/>
          <w:bCs/>
          <w:lang w:val="es-ES"/>
        </w:rPr>
      </w:pPr>
    </w:p>
    <w:p w14:paraId="024DB9A9" w14:textId="77777777" w:rsidR="0073301F" w:rsidRPr="001D014F" w:rsidRDefault="0073301F" w:rsidP="001D014F">
      <w:pPr>
        <w:suppressAutoHyphens/>
        <w:autoSpaceDN w:val="0"/>
        <w:spacing w:after="0" w:line="240" w:lineRule="auto"/>
        <w:jc w:val="center"/>
        <w:textAlignment w:val="baseline"/>
        <w:rPr>
          <w:rFonts w:cs="Arial"/>
          <w:b/>
          <w:bCs/>
          <w:lang w:val="es-ES"/>
        </w:rPr>
      </w:pPr>
    </w:p>
    <w:p w14:paraId="174C0156" w14:textId="77777777" w:rsidR="001D014F" w:rsidRPr="001D014F" w:rsidRDefault="001D014F" w:rsidP="001D014F">
      <w:pPr>
        <w:spacing w:after="0" w:line="240" w:lineRule="auto"/>
        <w:jc w:val="both"/>
        <w:rPr>
          <w:rFonts w:cs="Arial"/>
          <w:b/>
          <w:i/>
          <w:lang w:val="es-ES"/>
        </w:rPr>
      </w:pPr>
      <w:r w:rsidRPr="001D014F">
        <w:rPr>
          <w:rFonts w:cs="Arial"/>
          <w:b/>
          <w:i/>
          <w:lang w:val="es-ES"/>
        </w:rPr>
        <w:t xml:space="preserve">Dirigido a las Partes </w:t>
      </w:r>
    </w:p>
    <w:p w14:paraId="59DBEF85" w14:textId="77777777" w:rsidR="001D014F" w:rsidRPr="001D014F" w:rsidRDefault="001D014F" w:rsidP="001D014F">
      <w:pPr>
        <w:spacing w:after="0" w:line="240" w:lineRule="auto"/>
        <w:jc w:val="both"/>
        <w:rPr>
          <w:rFonts w:cs="Arial"/>
          <w:lang w:val="es-ES"/>
        </w:rPr>
      </w:pPr>
    </w:p>
    <w:p w14:paraId="6580B2C2" w14:textId="359D88BF" w:rsidR="001D014F" w:rsidRPr="001D014F" w:rsidRDefault="001D014F" w:rsidP="0073301F">
      <w:pPr>
        <w:spacing w:after="0" w:line="240" w:lineRule="auto"/>
        <w:ind w:left="900" w:hanging="900"/>
        <w:jc w:val="both"/>
        <w:rPr>
          <w:rFonts w:cs="Arial"/>
          <w:iCs/>
          <w:lang w:val="es-ES"/>
        </w:rPr>
      </w:pPr>
      <w:r w:rsidRPr="001D014F">
        <w:rPr>
          <w:rFonts w:cs="Arial"/>
          <w:lang w:val="es-ES"/>
        </w:rPr>
        <w:t>15.</w:t>
      </w:r>
      <w:r w:rsidR="000F72D9">
        <w:rPr>
          <w:rFonts w:cs="Arial"/>
          <w:lang w:val="es-ES"/>
        </w:rPr>
        <w:t>EE</w:t>
      </w:r>
      <w:r w:rsidRPr="001D014F">
        <w:rPr>
          <w:rFonts w:cs="Arial"/>
          <w:lang w:val="es-ES"/>
        </w:rPr>
        <w:tab/>
      </w:r>
      <w:r w:rsidRPr="001D014F">
        <w:rPr>
          <w:rFonts w:cs="Arial"/>
          <w:iCs/>
          <w:lang w:val="es-ES"/>
        </w:rPr>
        <w:t>Se solicita a las Partes que:</w:t>
      </w:r>
    </w:p>
    <w:p w14:paraId="15569678" w14:textId="77777777" w:rsidR="001D014F" w:rsidRPr="001D014F" w:rsidRDefault="001D014F" w:rsidP="001D014F">
      <w:pPr>
        <w:spacing w:after="0" w:line="240" w:lineRule="auto"/>
        <w:ind w:left="851" w:hanging="851"/>
        <w:jc w:val="both"/>
        <w:rPr>
          <w:rFonts w:cs="Arial"/>
          <w:iCs/>
          <w:lang w:val="es-ES"/>
        </w:rPr>
      </w:pPr>
    </w:p>
    <w:p w14:paraId="35D732D7" w14:textId="77777777" w:rsidR="001D014F" w:rsidRPr="001D014F" w:rsidRDefault="001D014F" w:rsidP="0073301F">
      <w:pPr>
        <w:widowControl w:val="0"/>
        <w:numPr>
          <w:ilvl w:val="0"/>
          <w:numId w:val="27"/>
        </w:numPr>
        <w:autoSpaceDE w:val="0"/>
        <w:autoSpaceDN w:val="0"/>
        <w:adjustRightInd w:val="0"/>
        <w:spacing w:after="0" w:line="240" w:lineRule="auto"/>
        <w:ind w:left="1440" w:hanging="540"/>
        <w:jc w:val="both"/>
        <w:rPr>
          <w:rFonts w:cs="Arial"/>
          <w:lang w:val="es-ES"/>
        </w:rPr>
      </w:pPr>
      <w:bookmarkStart w:id="12" w:name="_Hlk210149977"/>
      <w:r w:rsidRPr="001D014F">
        <w:rPr>
          <w:rFonts w:cs="Arial"/>
          <w:lang w:val="es-ES"/>
        </w:rPr>
        <w:t xml:space="preserve">establezcan una legislación nacional para prohibir la captura de </w:t>
      </w:r>
      <w:r w:rsidRPr="001D014F">
        <w:rPr>
          <w:rFonts w:cs="Arial"/>
          <w:i/>
          <w:iCs/>
          <w:lang w:val="es-ES"/>
        </w:rPr>
        <w:t>C. longimanus,</w:t>
      </w:r>
      <w:r w:rsidRPr="001D014F">
        <w:rPr>
          <w:rFonts w:cs="Arial"/>
          <w:lang w:val="es-ES"/>
        </w:rPr>
        <w:t xml:space="preserve"> que incluya medidas para mitigar la captura incidental, tanto en aguas nacionales como en áreas fuera de la jurisdicción del país, y que participen en el Programa de legislación nacional si aún no lo hacen;</w:t>
      </w:r>
    </w:p>
    <w:p w14:paraId="1BC63341" w14:textId="77777777" w:rsidR="001D014F" w:rsidRPr="001D014F" w:rsidRDefault="001D014F" w:rsidP="0073301F">
      <w:pPr>
        <w:widowControl w:val="0"/>
        <w:autoSpaceDE w:val="0"/>
        <w:autoSpaceDN w:val="0"/>
        <w:adjustRightInd w:val="0"/>
        <w:spacing w:after="0" w:line="240" w:lineRule="auto"/>
        <w:ind w:left="1440" w:hanging="540"/>
        <w:jc w:val="both"/>
        <w:rPr>
          <w:rFonts w:cs="Arial"/>
          <w:lang w:val="es-ES"/>
        </w:rPr>
      </w:pPr>
    </w:p>
    <w:p w14:paraId="1DA91397" w14:textId="77777777" w:rsidR="001D014F" w:rsidRPr="001D014F" w:rsidRDefault="001D014F" w:rsidP="0073301F">
      <w:pPr>
        <w:widowControl w:val="0"/>
        <w:numPr>
          <w:ilvl w:val="0"/>
          <w:numId w:val="27"/>
        </w:numPr>
        <w:autoSpaceDE w:val="0"/>
        <w:autoSpaceDN w:val="0"/>
        <w:adjustRightInd w:val="0"/>
        <w:spacing w:after="0" w:line="240" w:lineRule="auto"/>
        <w:ind w:left="1440" w:hanging="540"/>
        <w:jc w:val="both"/>
        <w:rPr>
          <w:rFonts w:cs="Arial"/>
          <w:lang w:val="es-ES"/>
        </w:rPr>
      </w:pPr>
      <w:r w:rsidRPr="001D014F">
        <w:rPr>
          <w:rFonts w:cs="Arial"/>
          <w:lang w:val="es-ES"/>
        </w:rPr>
        <w:t xml:space="preserve">exijan la manipulación y liberación seguras de </w:t>
      </w:r>
      <w:r w:rsidRPr="001D014F">
        <w:rPr>
          <w:rFonts w:cs="Arial"/>
          <w:i/>
          <w:iCs/>
          <w:lang w:val="es-ES"/>
        </w:rPr>
        <w:t xml:space="preserve">C. longimanus </w:t>
      </w:r>
      <w:r w:rsidRPr="001D014F">
        <w:rPr>
          <w:rFonts w:cs="Arial"/>
          <w:lang w:val="es-ES"/>
        </w:rPr>
        <w:t>capturados por la industria pesquera y que prohíban su retención a bordo para hacer todo lo posible por eliminar los incentivos para la retención de ejemplares capturados incidentalmente que aún estén vivos; y</w:t>
      </w:r>
    </w:p>
    <w:bookmarkEnd w:id="12"/>
    <w:p w14:paraId="7A614C90" w14:textId="77777777" w:rsidR="001D014F" w:rsidRPr="001D014F" w:rsidRDefault="001D014F" w:rsidP="0073301F">
      <w:pPr>
        <w:widowControl w:val="0"/>
        <w:autoSpaceDE w:val="0"/>
        <w:autoSpaceDN w:val="0"/>
        <w:adjustRightInd w:val="0"/>
        <w:spacing w:after="0" w:line="240" w:lineRule="auto"/>
        <w:ind w:left="1440" w:hanging="540"/>
        <w:jc w:val="both"/>
        <w:rPr>
          <w:rFonts w:cs="Arial"/>
          <w:lang w:val="es-ES"/>
        </w:rPr>
      </w:pPr>
    </w:p>
    <w:p w14:paraId="01C31FCF" w14:textId="77777777" w:rsidR="001D014F" w:rsidRPr="001D014F" w:rsidRDefault="001D014F" w:rsidP="0073301F">
      <w:pPr>
        <w:widowControl w:val="0"/>
        <w:numPr>
          <w:ilvl w:val="0"/>
          <w:numId w:val="27"/>
        </w:numPr>
        <w:autoSpaceDE w:val="0"/>
        <w:autoSpaceDN w:val="0"/>
        <w:adjustRightInd w:val="0"/>
        <w:spacing w:after="0" w:line="240" w:lineRule="auto"/>
        <w:ind w:left="1440" w:hanging="540"/>
        <w:jc w:val="both"/>
        <w:rPr>
          <w:rFonts w:cs="Arial"/>
          <w:lang w:val="es-ES"/>
        </w:rPr>
      </w:pPr>
      <w:r w:rsidRPr="001D014F">
        <w:rPr>
          <w:rFonts w:cs="Arial"/>
          <w:lang w:val="es-ES"/>
        </w:rPr>
        <w:t>refuercen la aplicación y el seguimiento de la legislación nacional vigente y las obligaciones regionales para aplicar plenamente los Artículos III (5) y III (4c); y</w:t>
      </w:r>
    </w:p>
    <w:p w14:paraId="35A80677" w14:textId="77777777" w:rsidR="001D014F" w:rsidRPr="001D014F" w:rsidRDefault="001D014F" w:rsidP="0073301F">
      <w:pPr>
        <w:pStyle w:val="ListParagraph"/>
        <w:spacing w:after="0" w:line="240" w:lineRule="auto"/>
        <w:ind w:left="1440" w:hanging="540"/>
        <w:rPr>
          <w:rFonts w:cs="Arial"/>
          <w:lang w:val="es-ES"/>
        </w:rPr>
      </w:pPr>
    </w:p>
    <w:p w14:paraId="0A0CDAE7" w14:textId="77777777" w:rsidR="001D014F" w:rsidRPr="001D014F" w:rsidRDefault="001D014F" w:rsidP="0073301F">
      <w:pPr>
        <w:widowControl w:val="0"/>
        <w:numPr>
          <w:ilvl w:val="0"/>
          <w:numId w:val="27"/>
        </w:numPr>
        <w:autoSpaceDE w:val="0"/>
        <w:autoSpaceDN w:val="0"/>
        <w:adjustRightInd w:val="0"/>
        <w:spacing w:after="0" w:line="240" w:lineRule="auto"/>
        <w:ind w:left="1440" w:hanging="540"/>
        <w:jc w:val="both"/>
        <w:rPr>
          <w:rFonts w:cs="Arial"/>
          <w:b/>
          <w:i/>
          <w:lang w:val="es-ES"/>
        </w:rPr>
      </w:pPr>
      <w:r w:rsidRPr="001D014F">
        <w:rPr>
          <w:rFonts w:cs="Arial"/>
          <w:lang w:val="es-ES"/>
        </w:rPr>
        <w:t xml:space="preserve">consideren la adopción de otras acciones en respuesta a la información </w:t>
      </w:r>
      <w:r w:rsidRPr="001D014F">
        <w:rPr>
          <w:color w:val="000000" w:themeColor="text1"/>
          <w:lang w:val="es-ES"/>
        </w:rPr>
        <w:t xml:space="preserve">proporcionada por las Partes </w:t>
      </w:r>
      <w:r w:rsidRPr="001D014F">
        <w:rPr>
          <w:rFonts w:cs="Arial"/>
          <w:lang w:val="es-ES"/>
        </w:rPr>
        <w:t>y los resultados de las evaluaciones de los datos comerciales y pesqueros según sea necesario.</w:t>
      </w:r>
    </w:p>
    <w:p w14:paraId="2A3687F7" w14:textId="77777777" w:rsidR="001D014F" w:rsidRPr="001D014F" w:rsidRDefault="001D014F" w:rsidP="001D014F">
      <w:pPr>
        <w:spacing w:after="0" w:line="240" w:lineRule="auto"/>
        <w:rPr>
          <w:b/>
          <w:bCs/>
          <w:lang w:val="es-ES"/>
        </w:rPr>
      </w:pPr>
    </w:p>
    <w:p w14:paraId="090AE37A" w14:textId="77777777" w:rsidR="001D014F" w:rsidRPr="001D014F" w:rsidRDefault="001D014F" w:rsidP="001D014F">
      <w:pPr>
        <w:spacing w:after="0" w:line="240" w:lineRule="auto"/>
        <w:rPr>
          <w:b/>
          <w:bCs/>
          <w:lang w:val="es-ES"/>
        </w:rPr>
      </w:pPr>
    </w:p>
    <w:p w14:paraId="01C58382" w14:textId="77777777" w:rsidR="001D014F" w:rsidRPr="001D014F" w:rsidRDefault="001D014F" w:rsidP="001D014F">
      <w:pPr>
        <w:spacing w:after="0" w:line="240" w:lineRule="auto"/>
        <w:jc w:val="center"/>
        <w:rPr>
          <w:rFonts w:cs="Arial"/>
          <w:b/>
          <w:bCs/>
          <w:i/>
          <w:lang w:val="es-ES"/>
        </w:rPr>
      </w:pPr>
      <w:r w:rsidRPr="001D014F">
        <w:rPr>
          <w:b/>
          <w:bCs/>
          <w:lang w:val="es-ES"/>
        </w:rPr>
        <w:t>LISTADO DE ESPECIES DE TIBURÓN Y DE RAYA QUE CUMPLEN LOS CRITERIOS PARA SU INCLUSIÓN EN LOS APÉNDICES DE LA CMS</w:t>
      </w:r>
    </w:p>
    <w:p w14:paraId="1152D0F2" w14:textId="77777777" w:rsidR="001D014F" w:rsidRDefault="001D014F" w:rsidP="001D014F">
      <w:pPr>
        <w:spacing w:after="0" w:line="240" w:lineRule="auto"/>
        <w:jc w:val="both"/>
        <w:rPr>
          <w:rFonts w:cs="Arial"/>
          <w:b/>
          <w:i/>
          <w:lang w:val="es-ES"/>
        </w:rPr>
      </w:pPr>
    </w:p>
    <w:p w14:paraId="4184734C" w14:textId="77777777" w:rsidR="0073301F" w:rsidRPr="001D014F" w:rsidRDefault="0073301F" w:rsidP="001D014F">
      <w:pPr>
        <w:spacing w:after="0" w:line="240" w:lineRule="auto"/>
        <w:jc w:val="both"/>
        <w:rPr>
          <w:rFonts w:cs="Arial"/>
          <w:b/>
          <w:i/>
          <w:lang w:val="es-ES"/>
        </w:rPr>
      </w:pPr>
    </w:p>
    <w:p w14:paraId="312688AB" w14:textId="77777777" w:rsidR="001D014F" w:rsidRPr="001D014F" w:rsidRDefault="001D014F" w:rsidP="001D014F">
      <w:pPr>
        <w:spacing w:after="0" w:line="240" w:lineRule="auto"/>
        <w:jc w:val="both"/>
        <w:rPr>
          <w:rFonts w:cs="Arial"/>
          <w:b/>
          <w:i/>
          <w:lang w:val="es-ES"/>
        </w:rPr>
      </w:pPr>
      <w:r w:rsidRPr="001D014F">
        <w:rPr>
          <w:rFonts w:cs="Arial"/>
          <w:b/>
          <w:i/>
          <w:lang w:val="es-ES"/>
        </w:rPr>
        <w:t>Dirigido al Consejo Científico</w:t>
      </w:r>
    </w:p>
    <w:p w14:paraId="2E55CDCE" w14:textId="77777777" w:rsidR="001D014F" w:rsidRPr="001D014F" w:rsidRDefault="001D014F" w:rsidP="001D014F">
      <w:pPr>
        <w:spacing w:after="0" w:line="240" w:lineRule="auto"/>
        <w:jc w:val="both"/>
        <w:rPr>
          <w:rFonts w:cs="Arial"/>
          <w:lang w:val="es-ES"/>
        </w:rPr>
      </w:pPr>
    </w:p>
    <w:p w14:paraId="2CC52ED4" w14:textId="721BC937" w:rsidR="001D014F" w:rsidRPr="001D014F" w:rsidRDefault="001D014F" w:rsidP="0073301F">
      <w:pPr>
        <w:spacing w:after="0" w:line="240" w:lineRule="auto"/>
        <w:ind w:left="900" w:hanging="900"/>
        <w:jc w:val="both"/>
        <w:rPr>
          <w:rFonts w:cs="Arial"/>
          <w:lang w:val="es-ES"/>
        </w:rPr>
      </w:pPr>
      <w:r w:rsidRPr="001D014F">
        <w:rPr>
          <w:rFonts w:cs="Arial"/>
          <w:lang w:val="es-ES"/>
        </w:rPr>
        <w:t>15.</w:t>
      </w:r>
      <w:r w:rsidR="000F72D9">
        <w:rPr>
          <w:rFonts w:cs="Arial"/>
          <w:lang w:val="es-ES"/>
        </w:rPr>
        <w:t>FF</w:t>
      </w:r>
      <w:r w:rsidRPr="001D014F">
        <w:rPr>
          <w:rFonts w:cs="Arial"/>
          <w:lang w:val="es-ES"/>
        </w:rPr>
        <w:t xml:space="preserve"> </w:t>
      </w:r>
      <w:r w:rsidRPr="001D014F">
        <w:rPr>
          <w:rFonts w:cs="Arial"/>
          <w:lang w:val="es-ES"/>
        </w:rPr>
        <w:tab/>
        <w:t xml:space="preserve">Se solicita al Consejo Científico que revise el </w:t>
      </w:r>
      <w:r w:rsidRPr="001D014F">
        <w:rPr>
          <w:rFonts w:cs="Arial"/>
          <w:i/>
          <w:iCs/>
          <w:lang w:val="es-ES"/>
        </w:rPr>
        <w:t>Listado de especies de tiburón y de raya que cumplan los criterios para su inclusión en la CMS</w:t>
      </w:r>
      <w:r w:rsidRPr="001D014F">
        <w:rPr>
          <w:rFonts w:cs="Arial"/>
          <w:lang w:val="es-ES"/>
        </w:rPr>
        <w:t xml:space="preserve"> y que proporcione asesoramiento sobre las especies que se beneficiarían de la inclusión en la 9.ª reunión del Comité del Período de Sesiones del Consejo Científico (</w:t>
      </w:r>
      <w:r w:rsidRPr="001D014F">
        <w:rPr>
          <w:rFonts w:cs="Arial"/>
          <w:color w:val="000000" w:themeColor="text1"/>
          <w:lang w:val="es-ES"/>
        </w:rPr>
        <w:t>ScC-SC).</w:t>
      </w:r>
    </w:p>
    <w:p w14:paraId="23A25070" w14:textId="77777777" w:rsidR="001D014F" w:rsidRPr="001D014F" w:rsidRDefault="001D014F" w:rsidP="001D014F">
      <w:pPr>
        <w:spacing w:after="0" w:line="240" w:lineRule="auto"/>
        <w:jc w:val="both"/>
        <w:rPr>
          <w:rFonts w:cs="Arial"/>
          <w:b/>
          <w:i/>
          <w:lang w:val="es-ES"/>
        </w:rPr>
      </w:pPr>
    </w:p>
    <w:p w14:paraId="24F48EDD" w14:textId="77777777" w:rsidR="001D014F" w:rsidRPr="001D014F" w:rsidRDefault="001D014F" w:rsidP="001D014F">
      <w:pPr>
        <w:spacing w:after="0" w:line="240" w:lineRule="auto"/>
        <w:jc w:val="both"/>
        <w:rPr>
          <w:rFonts w:cs="Arial"/>
          <w:b/>
          <w:i/>
          <w:lang w:val="es-ES"/>
        </w:rPr>
      </w:pPr>
      <w:r w:rsidRPr="001D014F">
        <w:rPr>
          <w:rFonts w:cs="Arial"/>
          <w:b/>
          <w:i/>
          <w:lang w:val="es-ES"/>
        </w:rPr>
        <w:t>Dirigido al Comité Permanente</w:t>
      </w:r>
    </w:p>
    <w:p w14:paraId="55197446" w14:textId="77777777" w:rsidR="001D014F" w:rsidRPr="001D014F" w:rsidRDefault="001D014F" w:rsidP="001D014F">
      <w:pPr>
        <w:spacing w:after="0" w:line="240" w:lineRule="auto"/>
        <w:jc w:val="both"/>
        <w:rPr>
          <w:rFonts w:cs="Arial"/>
          <w:lang w:val="es-ES"/>
        </w:rPr>
      </w:pPr>
    </w:p>
    <w:p w14:paraId="4C8E7FEA" w14:textId="1DD465D8" w:rsidR="001D014F" w:rsidRPr="001D014F" w:rsidRDefault="001D014F" w:rsidP="0073301F">
      <w:pPr>
        <w:spacing w:after="0" w:line="240" w:lineRule="auto"/>
        <w:ind w:left="900" w:hanging="900"/>
        <w:jc w:val="both"/>
        <w:rPr>
          <w:rFonts w:cs="Arial"/>
          <w:lang w:val="es-ES"/>
        </w:rPr>
      </w:pPr>
      <w:r w:rsidRPr="001D014F">
        <w:rPr>
          <w:rFonts w:cs="Arial"/>
          <w:lang w:val="es-ES"/>
        </w:rPr>
        <w:t>15.</w:t>
      </w:r>
      <w:r w:rsidR="000F72D9">
        <w:rPr>
          <w:rFonts w:cs="Arial"/>
          <w:lang w:val="es-ES"/>
        </w:rPr>
        <w:t>GG</w:t>
      </w:r>
      <w:r w:rsidRPr="001D014F">
        <w:rPr>
          <w:rFonts w:cs="Arial"/>
          <w:lang w:val="es-ES"/>
        </w:rPr>
        <w:t xml:space="preserve"> </w:t>
      </w:r>
      <w:r w:rsidRPr="001D014F">
        <w:rPr>
          <w:rFonts w:cs="Arial"/>
          <w:lang w:val="es-ES"/>
        </w:rPr>
        <w:tab/>
        <w:t xml:space="preserve">Se solicita al Comité Permanente que revise y adopte el </w:t>
      </w:r>
      <w:r w:rsidRPr="001D014F">
        <w:rPr>
          <w:rFonts w:cs="Arial"/>
          <w:i/>
          <w:lang w:val="es-ES"/>
        </w:rPr>
        <w:t xml:space="preserve">Listado de especies de </w:t>
      </w:r>
      <w:r w:rsidRPr="001D014F">
        <w:rPr>
          <w:rFonts w:cs="Arial"/>
          <w:i/>
          <w:iCs/>
          <w:lang w:val="es-ES"/>
        </w:rPr>
        <w:t>tiburón</w:t>
      </w:r>
      <w:r w:rsidRPr="001D014F">
        <w:rPr>
          <w:rFonts w:cs="Arial"/>
          <w:i/>
          <w:lang w:val="es-ES"/>
        </w:rPr>
        <w:t xml:space="preserve"> y de </w:t>
      </w:r>
      <w:r w:rsidRPr="001D014F">
        <w:rPr>
          <w:rFonts w:cs="Arial"/>
          <w:i/>
          <w:iCs/>
          <w:lang w:val="es-ES"/>
        </w:rPr>
        <w:t>raya</w:t>
      </w:r>
      <w:r w:rsidRPr="001D014F">
        <w:rPr>
          <w:rFonts w:cs="Arial"/>
          <w:i/>
          <w:lang w:val="es-ES"/>
        </w:rPr>
        <w:t xml:space="preserve"> que cumplan los criterios para su </w:t>
      </w:r>
      <w:r w:rsidRPr="001D014F">
        <w:rPr>
          <w:rFonts w:cs="Arial"/>
          <w:lang w:val="es-ES"/>
        </w:rPr>
        <w:t>inclusión</w:t>
      </w:r>
      <w:r w:rsidRPr="001D014F">
        <w:rPr>
          <w:rFonts w:cs="Arial"/>
          <w:i/>
          <w:lang w:val="es-ES"/>
        </w:rPr>
        <w:t xml:space="preserve"> en la CMS</w:t>
      </w:r>
      <w:r w:rsidRPr="001D014F">
        <w:rPr>
          <w:rFonts w:cs="Arial"/>
          <w:lang w:val="es-ES"/>
        </w:rPr>
        <w:t xml:space="preserve"> </w:t>
      </w:r>
      <w:r w:rsidRPr="001D014F">
        <w:rPr>
          <w:rFonts w:cs="Arial"/>
          <w:color w:val="000000" w:themeColor="text1"/>
          <w:lang w:val="es-ES"/>
        </w:rPr>
        <w:t>en una reunión entre sesiones antes de la COP16</w:t>
      </w:r>
      <w:r w:rsidRPr="001D014F">
        <w:rPr>
          <w:rFonts w:cs="Arial"/>
          <w:lang w:val="es-ES"/>
        </w:rPr>
        <w:t xml:space="preserve">. </w:t>
      </w:r>
    </w:p>
    <w:p w14:paraId="11CE0FB9" w14:textId="77777777" w:rsidR="001D014F" w:rsidRPr="001D014F" w:rsidRDefault="001D014F" w:rsidP="001D014F">
      <w:pPr>
        <w:widowControl w:val="0"/>
        <w:autoSpaceDE w:val="0"/>
        <w:autoSpaceDN w:val="0"/>
        <w:adjustRightInd w:val="0"/>
        <w:spacing w:after="0" w:line="240" w:lineRule="auto"/>
        <w:ind w:left="1418"/>
        <w:jc w:val="both"/>
        <w:rPr>
          <w:rFonts w:cs="Arial"/>
          <w:lang w:val="es-ES"/>
        </w:rPr>
      </w:pPr>
    </w:p>
    <w:p w14:paraId="293DEC46" w14:textId="77777777" w:rsidR="001D014F" w:rsidRPr="001D014F" w:rsidRDefault="001D014F" w:rsidP="001D014F">
      <w:pPr>
        <w:widowControl w:val="0"/>
        <w:autoSpaceDE w:val="0"/>
        <w:autoSpaceDN w:val="0"/>
        <w:adjustRightInd w:val="0"/>
        <w:spacing w:after="0" w:line="240" w:lineRule="auto"/>
        <w:jc w:val="both"/>
        <w:rPr>
          <w:rFonts w:cs="Arial"/>
          <w:b/>
          <w:bCs/>
          <w:i/>
          <w:iCs/>
          <w:lang w:val="es-ES"/>
        </w:rPr>
      </w:pPr>
      <w:r w:rsidRPr="001D014F">
        <w:rPr>
          <w:rFonts w:cs="Arial"/>
          <w:b/>
          <w:bCs/>
          <w:i/>
          <w:iCs/>
          <w:lang w:val="es-ES"/>
        </w:rPr>
        <w:t xml:space="preserve">Dirigido a la Secretaría </w:t>
      </w:r>
    </w:p>
    <w:p w14:paraId="479DF885" w14:textId="77777777" w:rsidR="001D014F" w:rsidRPr="001D014F" w:rsidRDefault="001D014F" w:rsidP="001D014F">
      <w:pPr>
        <w:widowControl w:val="0"/>
        <w:autoSpaceDE w:val="0"/>
        <w:autoSpaceDN w:val="0"/>
        <w:adjustRightInd w:val="0"/>
        <w:spacing w:after="0" w:line="240" w:lineRule="auto"/>
        <w:jc w:val="both"/>
        <w:rPr>
          <w:rFonts w:cs="Arial"/>
          <w:b/>
          <w:i/>
          <w:lang w:val="es-ES"/>
        </w:rPr>
      </w:pPr>
    </w:p>
    <w:p w14:paraId="43284A20" w14:textId="6A821D20" w:rsidR="00155AB6" w:rsidRPr="001D014F" w:rsidRDefault="001D014F" w:rsidP="005A0AC3">
      <w:pPr>
        <w:spacing w:after="0" w:line="240" w:lineRule="auto"/>
        <w:ind w:left="900" w:hanging="900"/>
        <w:jc w:val="both"/>
        <w:rPr>
          <w:iCs/>
          <w:lang w:val="es-ES"/>
        </w:rPr>
      </w:pPr>
      <w:r w:rsidRPr="001D014F">
        <w:rPr>
          <w:rFonts w:cs="Arial"/>
          <w:lang w:val="es-ES"/>
        </w:rPr>
        <w:t>15.</w:t>
      </w:r>
      <w:r w:rsidR="000F72D9">
        <w:rPr>
          <w:rFonts w:cs="Arial"/>
          <w:lang w:val="es-ES"/>
        </w:rPr>
        <w:t>HH</w:t>
      </w:r>
      <w:r w:rsidRPr="001D014F">
        <w:rPr>
          <w:rFonts w:cs="Arial"/>
          <w:lang w:val="es-ES"/>
        </w:rPr>
        <w:tab/>
      </w:r>
      <w:r w:rsidRPr="001D014F">
        <w:rPr>
          <w:rFonts w:cs="Arial"/>
          <w:color w:val="000000" w:themeColor="text1"/>
          <w:lang w:val="es-ES"/>
        </w:rPr>
        <w:t xml:space="preserve">Se solicita a la Secretaría que elabore un </w:t>
      </w:r>
      <w:r w:rsidRPr="001D014F">
        <w:rPr>
          <w:rFonts w:cs="Arial"/>
          <w:i/>
          <w:color w:val="000000" w:themeColor="text1"/>
          <w:lang w:val="es-ES"/>
        </w:rPr>
        <w:t>Listado de especies de tiburón y de raya que cumplan los criterios para su inclusión en la CMS</w:t>
      </w:r>
      <w:r w:rsidRPr="001D014F">
        <w:rPr>
          <w:rFonts w:cs="Arial"/>
          <w:color w:val="000000" w:themeColor="text1"/>
          <w:lang w:val="es-ES"/>
        </w:rPr>
        <w:t xml:space="preserve"> para la consideración del Consejo Científico, y posterior remisión al ScC-SC para revisión, y luego al Comité Permanente para revisión y adopción en una reunión entre sesiones antes de la COP16.</w:t>
      </w:r>
    </w:p>
    <w:sectPr w:rsidR="00155AB6" w:rsidRPr="001D014F" w:rsidSect="00BA63EA">
      <w:headerReference w:type="even" r:id="rId30"/>
      <w:headerReference w:type="default" r:id="rId31"/>
      <w:headerReference w:type="first" r:id="rId32"/>
      <w:footerReference w:type="first" r:id="rId33"/>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527F6B" w14:textId="77777777" w:rsidR="00073141" w:rsidRDefault="00073141" w:rsidP="00002A97">
      <w:pPr>
        <w:spacing w:after="0" w:line="240" w:lineRule="auto"/>
      </w:pPr>
      <w:r>
        <w:separator/>
      </w:r>
    </w:p>
  </w:endnote>
  <w:endnote w:type="continuationSeparator" w:id="0">
    <w:p w14:paraId="0CA69E30" w14:textId="77777777" w:rsidR="00073141" w:rsidRDefault="00073141"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1958C" w14:textId="33B61264" w:rsidR="00D70275" w:rsidRPr="00D70275" w:rsidRDefault="00D70275">
    <w:pPr>
      <w:pStyle w:val="Footer"/>
      <w:jc w:val="center"/>
      <w:rPr>
        <w:sz w:val="18"/>
        <w:szCs w:val="18"/>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71614458"/>
      <w:docPartObj>
        <w:docPartGallery w:val="Page Numbers (Bottom of Page)"/>
        <w:docPartUnique/>
      </w:docPartObj>
    </w:sdtPr>
    <w:sdtEndPr>
      <w:rPr>
        <w:noProof/>
        <w:sz w:val="18"/>
        <w:szCs w:val="18"/>
      </w:rPr>
    </w:sdtEndPr>
    <w:sdtContent>
      <w:p w14:paraId="3B7FD725" w14:textId="68515A5B" w:rsidR="00B51A78" w:rsidRPr="00B51A78" w:rsidRDefault="00B51A78">
        <w:pPr>
          <w:pStyle w:val="Footer"/>
          <w:jc w:val="center"/>
          <w:rPr>
            <w:sz w:val="18"/>
            <w:szCs w:val="18"/>
          </w:rPr>
        </w:pPr>
        <w:r w:rsidRPr="00B51A78">
          <w:rPr>
            <w:sz w:val="18"/>
            <w:szCs w:val="18"/>
          </w:rPr>
          <w:fldChar w:fldCharType="begin"/>
        </w:r>
        <w:r w:rsidRPr="00B51A78">
          <w:rPr>
            <w:sz w:val="18"/>
            <w:szCs w:val="18"/>
          </w:rPr>
          <w:instrText xml:space="preserve"> PAGE   \* MERGEFORMAT </w:instrText>
        </w:r>
        <w:r w:rsidRPr="00B51A78">
          <w:rPr>
            <w:sz w:val="18"/>
            <w:szCs w:val="18"/>
          </w:rPr>
          <w:fldChar w:fldCharType="separate"/>
        </w:r>
        <w:r w:rsidRPr="00B51A78">
          <w:rPr>
            <w:noProof/>
            <w:sz w:val="18"/>
            <w:szCs w:val="18"/>
          </w:rPr>
          <w:t>2</w:t>
        </w:r>
        <w:r w:rsidRPr="00B51A78">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96355251"/>
      <w:docPartObj>
        <w:docPartGallery w:val="Page Numbers (Bottom of Page)"/>
        <w:docPartUnique/>
      </w:docPartObj>
    </w:sdtPr>
    <w:sdtEndPr>
      <w:rPr>
        <w:noProof/>
        <w:sz w:val="18"/>
        <w:szCs w:val="18"/>
      </w:rPr>
    </w:sdtEndPr>
    <w:sdtContent>
      <w:p w14:paraId="0583119D" w14:textId="3E105CB1" w:rsidR="00AA6E61" w:rsidRPr="00AA6E61" w:rsidRDefault="00AA6E61">
        <w:pPr>
          <w:pStyle w:val="Footer"/>
          <w:jc w:val="center"/>
          <w:rPr>
            <w:sz w:val="18"/>
            <w:szCs w:val="18"/>
          </w:rPr>
        </w:pPr>
        <w:r w:rsidRPr="00AA6E61">
          <w:rPr>
            <w:sz w:val="18"/>
            <w:szCs w:val="18"/>
          </w:rPr>
          <w:fldChar w:fldCharType="begin"/>
        </w:r>
        <w:r w:rsidRPr="00AA6E61">
          <w:rPr>
            <w:sz w:val="18"/>
            <w:szCs w:val="18"/>
          </w:rPr>
          <w:instrText xml:space="preserve"> PAGE   \* MERGEFORMAT </w:instrText>
        </w:r>
        <w:r w:rsidRPr="00AA6E61">
          <w:rPr>
            <w:sz w:val="18"/>
            <w:szCs w:val="18"/>
          </w:rPr>
          <w:fldChar w:fldCharType="separate"/>
        </w:r>
        <w:r w:rsidRPr="00AA6E61">
          <w:rPr>
            <w:noProof/>
            <w:sz w:val="18"/>
            <w:szCs w:val="18"/>
          </w:rPr>
          <w:t>2</w:t>
        </w:r>
        <w:r w:rsidRPr="00AA6E61">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40C60F" w14:textId="77777777" w:rsidR="00073141" w:rsidRDefault="00073141" w:rsidP="00002A97">
      <w:pPr>
        <w:spacing w:after="0" w:line="240" w:lineRule="auto"/>
      </w:pPr>
      <w:r>
        <w:separator/>
      </w:r>
    </w:p>
  </w:footnote>
  <w:footnote w:type="continuationSeparator" w:id="0">
    <w:p w14:paraId="1867BE2A" w14:textId="77777777" w:rsidR="00073141" w:rsidRDefault="00073141" w:rsidP="00002A97">
      <w:pPr>
        <w:spacing w:after="0" w:line="240" w:lineRule="auto"/>
      </w:pPr>
      <w:r>
        <w:continuationSeparator/>
      </w:r>
    </w:p>
  </w:footnote>
  <w:footnote w:id="1">
    <w:p w14:paraId="25D4A0F1" w14:textId="77777777" w:rsidR="00E54368" w:rsidRPr="00932A4C" w:rsidRDefault="00E54368" w:rsidP="00E54368">
      <w:pPr>
        <w:pStyle w:val="paragraph"/>
        <w:jc w:val="both"/>
        <w:textAlignment w:val="baseline"/>
        <w:rPr>
          <w:rFonts w:ascii="Arial" w:eastAsiaTheme="majorEastAsia" w:hAnsi="Arial" w:cs="Arial"/>
          <w:b/>
          <w:bCs/>
          <w:color w:val="000000"/>
          <w:sz w:val="16"/>
          <w:szCs w:val="16"/>
          <w:lang w:val="es-ES"/>
        </w:rPr>
      </w:pPr>
      <w:r w:rsidRPr="00932A4C">
        <w:rPr>
          <w:rStyle w:val="FootnoteReference"/>
          <w:rFonts w:ascii="Arial" w:hAnsi="Arial" w:cs="Arial"/>
          <w:sz w:val="16"/>
          <w:szCs w:val="16"/>
        </w:rPr>
        <w:footnoteRef/>
      </w:r>
      <w:r w:rsidRPr="00932A4C">
        <w:rPr>
          <w:rFonts w:ascii="Arial" w:hAnsi="Arial" w:cs="Arial"/>
          <w:sz w:val="16"/>
          <w:szCs w:val="16"/>
          <w:lang w:val="es-ES"/>
        </w:rPr>
        <w:t xml:space="preserve"> </w:t>
      </w:r>
      <w:r w:rsidRPr="00932A4C">
        <w:rPr>
          <w:rStyle w:val="normaltextrun"/>
          <w:rFonts w:ascii="Arial" w:eastAsiaTheme="majorEastAsia" w:hAnsi="Arial" w:cs="Arial"/>
          <w:color w:val="000000"/>
          <w:sz w:val="16"/>
          <w:szCs w:val="16"/>
          <w:lang w:val="es-ES"/>
        </w:rPr>
        <w:t xml:space="preserve">Para el ciclo informativo actual, la Secretaría ya ha desarrollado </w:t>
      </w:r>
      <w:hyperlink r:id="rId1" w:history="1">
        <w:r w:rsidRPr="00932A4C">
          <w:rPr>
            <w:rStyle w:val="Hyperlink"/>
            <w:rFonts w:ascii="Arial" w:eastAsiaTheme="majorEastAsia" w:hAnsi="Arial" w:cs="Arial"/>
            <w:sz w:val="16"/>
            <w:szCs w:val="16"/>
            <w:lang w:val="es-ES"/>
          </w:rPr>
          <w:t>un modelo de informe</w:t>
        </w:r>
      </w:hyperlink>
      <w:r w:rsidRPr="00932A4C">
        <w:rPr>
          <w:rStyle w:val="normaltextrun"/>
          <w:rFonts w:ascii="Arial" w:eastAsiaTheme="majorEastAsia" w:hAnsi="Arial" w:cs="Arial"/>
          <w:color w:val="000000"/>
          <w:sz w:val="16"/>
          <w:szCs w:val="16"/>
          <w:lang w:val="es-ES"/>
        </w:rPr>
        <w:t xml:space="preserve"> armonizado con la estructura del SSAP, que garantiza que se captura la información de cada actividad específica. Este formato de informe se compartió con los Estados del área de distribución en febrero de 2025 y ya lo han utilizado los Estados del área de distribución para presentar los informes que </w:t>
      </w:r>
      <w:r w:rsidRPr="00932A4C">
        <w:rPr>
          <w:rStyle w:val="normaltextrun"/>
          <w:rFonts w:ascii="Arial" w:eastAsiaTheme="majorEastAsia" w:hAnsi="Arial" w:cs="Arial"/>
          <w:sz w:val="16"/>
          <w:szCs w:val="16"/>
          <w:lang w:val="es-ES"/>
        </w:rPr>
        <w:t xml:space="preserve">preparan para esta reunión. </w:t>
      </w:r>
      <w:r w:rsidRPr="00932A4C">
        <w:rPr>
          <w:rStyle w:val="normaltextrun"/>
          <w:rFonts w:ascii="Arial" w:eastAsiaTheme="majorEastAsia" w:hAnsi="Arial" w:cs="Arial"/>
          <w:color w:val="000000"/>
          <w:sz w:val="16"/>
          <w:szCs w:val="16"/>
          <w:lang w:val="es-ES"/>
        </w:rPr>
        <w:t xml:space="preserve">El modelo se diseñó para recabar información detallada sobre actividades concretas, facilitar el rastreo del progreso de las diversas acciones subrayadas en el SSAP e identificar áreas que puedan precisar atención o apoyo adicional. </w:t>
      </w:r>
    </w:p>
  </w:footnote>
  <w:footnote w:id="2">
    <w:p w14:paraId="75BC3D2C" w14:textId="77777777" w:rsidR="008D667B" w:rsidRPr="001D014F" w:rsidRDefault="008D667B" w:rsidP="008D667B">
      <w:pPr>
        <w:pStyle w:val="FootnoteText"/>
        <w:rPr>
          <w:sz w:val="16"/>
          <w:szCs w:val="16"/>
          <w:lang w:val="es-ES"/>
        </w:rPr>
      </w:pPr>
      <w:r w:rsidRPr="007B45C5">
        <w:rPr>
          <w:rStyle w:val="FootnoteReference"/>
          <w:sz w:val="16"/>
          <w:szCs w:val="16"/>
        </w:rPr>
        <w:footnoteRef/>
      </w:r>
      <w:r w:rsidRPr="001D014F">
        <w:rPr>
          <w:sz w:val="16"/>
          <w:szCs w:val="16"/>
          <w:lang w:val="es-ES"/>
        </w:rPr>
        <w:t xml:space="preserve"> Comisión </w:t>
      </w:r>
      <w:r w:rsidRPr="001D014F">
        <w:rPr>
          <w:sz w:val="16"/>
          <w:szCs w:val="16"/>
          <w:lang w:val="es-ES"/>
        </w:rPr>
        <w:t xml:space="preserve">del Atún para el Océano Índico </w:t>
      </w:r>
    </w:p>
  </w:footnote>
  <w:footnote w:id="3">
    <w:p w14:paraId="5183A743" w14:textId="77777777" w:rsidR="008D667B" w:rsidRPr="001D014F" w:rsidRDefault="008D667B" w:rsidP="008D667B">
      <w:pPr>
        <w:pStyle w:val="FootnoteText"/>
        <w:rPr>
          <w:sz w:val="16"/>
          <w:szCs w:val="16"/>
          <w:lang w:val="es-ES"/>
        </w:rPr>
      </w:pPr>
      <w:r w:rsidRPr="007B45C5">
        <w:rPr>
          <w:rStyle w:val="FootnoteReference"/>
          <w:sz w:val="16"/>
          <w:szCs w:val="16"/>
        </w:rPr>
        <w:footnoteRef/>
      </w:r>
      <w:r w:rsidRPr="001D014F">
        <w:rPr>
          <w:sz w:val="16"/>
          <w:szCs w:val="16"/>
          <w:lang w:val="es-ES"/>
        </w:rPr>
        <w:t xml:space="preserve"> Comisión </w:t>
      </w:r>
      <w:r w:rsidRPr="001D014F">
        <w:rPr>
          <w:sz w:val="16"/>
          <w:szCs w:val="16"/>
          <w:lang w:val="es-ES"/>
        </w:rPr>
        <w:t xml:space="preserve">Internacional para la Conservación del Atún Atlántico </w:t>
      </w:r>
    </w:p>
  </w:footnote>
  <w:footnote w:id="4">
    <w:p w14:paraId="42B48CEE" w14:textId="77777777" w:rsidR="008D667B" w:rsidRPr="001D014F" w:rsidRDefault="008D667B" w:rsidP="008D667B">
      <w:pPr>
        <w:pStyle w:val="FootnoteText"/>
        <w:rPr>
          <w:sz w:val="16"/>
          <w:szCs w:val="16"/>
          <w:lang w:val="es-ES"/>
        </w:rPr>
      </w:pPr>
      <w:r w:rsidRPr="007B45C5">
        <w:rPr>
          <w:rStyle w:val="FootnoteReference"/>
          <w:sz w:val="16"/>
          <w:szCs w:val="16"/>
        </w:rPr>
        <w:footnoteRef/>
      </w:r>
      <w:r w:rsidRPr="001D014F">
        <w:rPr>
          <w:sz w:val="16"/>
          <w:szCs w:val="16"/>
          <w:lang w:val="es-ES"/>
        </w:rPr>
        <w:t xml:space="preserve"> Comisión </w:t>
      </w:r>
      <w:r w:rsidRPr="001D014F">
        <w:rPr>
          <w:sz w:val="16"/>
          <w:szCs w:val="16"/>
          <w:lang w:val="es-ES"/>
        </w:rPr>
        <w:t>de Pesca del Pacífico Central y Occidental</w:t>
      </w:r>
    </w:p>
  </w:footnote>
  <w:footnote w:id="5">
    <w:p w14:paraId="238F6D44" w14:textId="77777777" w:rsidR="008D667B" w:rsidRPr="001D014F" w:rsidRDefault="008D667B" w:rsidP="008D667B">
      <w:pPr>
        <w:pStyle w:val="FootnoteText"/>
        <w:rPr>
          <w:sz w:val="16"/>
          <w:szCs w:val="16"/>
          <w:lang w:val="es-ES"/>
        </w:rPr>
      </w:pPr>
      <w:r w:rsidRPr="007B45C5">
        <w:rPr>
          <w:rStyle w:val="FootnoteReference"/>
          <w:sz w:val="16"/>
          <w:szCs w:val="16"/>
        </w:rPr>
        <w:footnoteRef/>
      </w:r>
      <w:r w:rsidRPr="001D014F">
        <w:rPr>
          <w:sz w:val="16"/>
          <w:szCs w:val="16"/>
          <w:lang w:val="es-ES"/>
        </w:rPr>
        <w:t xml:space="preserve"> Comisión </w:t>
      </w:r>
      <w:r w:rsidRPr="001D014F">
        <w:rPr>
          <w:sz w:val="16"/>
          <w:szCs w:val="16"/>
          <w:lang w:val="es-ES"/>
        </w:rPr>
        <w:t>Interamericana del Atún Tropical</w:t>
      </w:r>
    </w:p>
  </w:footnote>
  <w:footnote w:id="6">
    <w:p w14:paraId="505F8545" w14:textId="77777777" w:rsidR="008D667B" w:rsidRPr="001D014F" w:rsidRDefault="008D667B" w:rsidP="008D667B">
      <w:pPr>
        <w:pStyle w:val="FootnoteText"/>
        <w:jc w:val="both"/>
        <w:rPr>
          <w:rFonts w:cs="Arial"/>
          <w:sz w:val="16"/>
          <w:szCs w:val="16"/>
          <w:lang w:val="es-ES"/>
        </w:rPr>
      </w:pPr>
      <w:r w:rsidRPr="007B45C5">
        <w:rPr>
          <w:rStyle w:val="FootnoteReference"/>
          <w:rFonts w:cs="Arial"/>
          <w:sz w:val="16"/>
          <w:szCs w:val="16"/>
        </w:rPr>
        <w:footnoteRef/>
      </w:r>
      <w:r w:rsidRPr="001D014F">
        <w:rPr>
          <w:rFonts w:cs="Arial"/>
          <w:i/>
          <w:iCs/>
          <w:sz w:val="16"/>
          <w:szCs w:val="16"/>
          <w:lang w:val="es-ES"/>
        </w:rPr>
        <w:t>«</w:t>
      </w:r>
      <w:r w:rsidRPr="001D014F">
        <w:rPr>
          <w:rFonts w:cs="Arial"/>
          <w:i/>
          <w:sz w:val="16"/>
          <w:szCs w:val="16"/>
          <w:lang w:val="es-ES"/>
        </w:rPr>
        <w:t xml:space="preserve">Si </w:t>
      </w:r>
      <w:r w:rsidRPr="001D014F">
        <w:rPr>
          <w:rFonts w:cs="Arial"/>
          <w:i/>
          <w:sz w:val="16"/>
          <w:szCs w:val="16"/>
          <w:lang w:val="es-ES"/>
        </w:rPr>
        <w:t>bien la especie se ha avistado en Argentina, existen pocos registros que confirmen la presencia de esta especie en la Zona económica exclusiva argentina y en la Zona común de pesca argentino uruguaya. En la actualidad, no existen casos de la especie en las campañas de investigación llevadas a cabo por el INIDEP, muestreos de desembarque en puertos argentinos y registros de asistentes de la investigación pesquera (es decir, observadores a bordo</w:t>
      </w:r>
      <w:r w:rsidRPr="001D014F">
        <w:rPr>
          <w:rFonts w:cs="Arial"/>
          <w:i/>
          <w:iCs/>
          <w:sz w:val="16"/>
          <w:szCs w:val="16"/>
          <w:lang w:val="es-ES"/>
        </w:rPr>
        <w:t>)».</w:t>
      </w:r>
    </w:p>
  </w:footnote>
  <w:footnote w:id="7">
    <w:p w14:paraId="7B88916A" w14:textId="77777777" w:rsidR="008D667B" w:rsidRPr="001D014F" w:rsidRDefault="008D667B" w:rsidP="008D667B">
      <w:pPr>
        <w:pStyle w:val="FootnoteText"/>
        <w:rPr>
          <w:i/>
          <w:sz w:val="16"/>
          <w:szCs w:val="16"/>
          <w:lang w:val="es-ES"/>
        </w:rPr>
      </w:pPr>
      <w:r w:rsidRPr="007B45C5">
        <w:rPr>
          <w:rStyle w:val="FootnoteReference"/>
          <w:sz w:val="16"/>
          <w:szCs w:val="16"/>
        </w:rPr>
        <w:footnoteRef/>
      </w:r>
      <w:r w:rsidRPr="001D014F">
        <w:rPr>
          <w:rFonts w:cs="Arial"/>
          <w:sz w:val="16"/>
          <w:szCs w:val="16"/>
          <w:lang w:val="es-ES"/>
        </w:rPr>
        <w:t>«</w:t>
      </w:r>
      <w:r w:rsidRPr="001D014F">
        <w:rPr>
          <w:rFonts w:cs="Arial"/>
          <w:i/>
          <w:iCs/>
          <w:sz w:val="16"/>
          <w:szCs w:val="16"/>
          <w:lang w:val="es-ES"/>
        </w:rPr>
        <w:t>Extracción con finalidades científicas</w:t>
      </w:r>
      <w:r w:rsidRPr="001D014F">
        <w:rPr>
          <w:rFonts w:cs="Arial"/>
          <w:i/>
          <w:sz w:val="16"/>
          <w:szCs w:val="16"/>
          <w:lang w:val="es-ES"/>
        </w:rPr>
        <w:t>, para mejorar la propagación o la supervivencia de la especie, atender las necesidades de los usuarios de subsistencia tradicionales</w:t>
      </w:r>
      <w:r w:rsidRPr="001D014F">
        <w:rPr>
          <w:rFonts w:cs="Arial"/>
          <w:i/>
          <w:iCs/>
          <w:sz w:val="16"/>
          <w:szCs w:val="16"/>
          <w:lang w:val="es-ES"/>
        </w:rPr>
        <w:t xml:space="preserve"> y […] sujeta a la autorización del organismo competente, de conformidad con la legislación actual».</w:t>
      </w:r>
    </w:p>
  </w:footnote>
  <w:footnote w:id="8">
    <w:p w14:paraId="413F782F" w14:textId="77777777" w:rsidR="008D667B" w:rsidRPr="001D014F" w:rsidRDefault="008D667B" w:rsidP="008D667B">
      <w:pPr>
        <w:pStyle w:val="FootnoteText"/>
        <w:rPr>
          <w:sz w:val="16"/>
          <w:szCs w:val="16"/>
          <w:lang w:val="es-ES"/>
        </w:rPr>
      </w:pPr>
      <w:r w:rsidRPr="007B45C5">
        <w:rPr>
          <w:rStyle w:val="FootnoteReference"/>
          <w:sz w:val="16"/>
          <w:szCs w:val="16"/>
        </w:rPr>
        <w:footnoteRef/>
      </w:r>
      <w:r w:rsidRPr="001D014F">
        <w:rPr>
          <w:sz w:val="16"/>
          <w:szCs w:val="16"/>
          <w:lang w:val="es-ES"/>
        </w:rPr>
        <w:t xml:space="preserve"> Inserción </w:t>
      </w:r>
      <w:r w:rsidRPr="001D014F">
        <w:rPr>
          <w:sz w:val="16"/>
          <w:szCs w:val="16"/>
          <w:lang w:val="es-ES"/>
        </w:rPr>
        <w:t>manual por parte de la Secretaría de la respuesta oficial, presentada en un texto continuo por parte de la República Dominicana</w:t>
      </w:r>
    </w:p>
  </w:footnote>
  <w:footnote w:id="9">
    <w:p w14:paraId="3AF27379" w14:textId="77777777" w:rsidR="008D667B" w:rsidRPr="001D014F" w:rsidRDefault="008D667B" w:rsidP="008D667B">
      <w:pPr>
        <w:pStyle w:val="FootnoteText"/>
        <w:jc w:val="both"/>
        <w:rPr>
          <w:rFonts w:cs="Arial"/>
          <w:sz w:val="16"/>
          <w:szCs w:val="16"/>
          <w:lang w:val="es-ES"/>
        </w:rPr>
      </w:pPr>
      <w:r w:rsidRPr="007B45C5">
        <w:rPr>
          <w:rStyle w:val="FootnoteReference"/>
          <w:rFonts w:cs="Arial"/>
          <w:sz w:val="16"/>
          <w:szCs w:val="16"/>
        </w:rPr>
        <w:footnoteRef/>
      </w:r>
      <w:r w:rsidRPr="001D014F">
        <w:rPr>
          <w:rFonts w:cs="Arial"/>
          <w:sz w:val="16"/>
          <w:szCs w:val="16"/>
          <w:lang w:val="es-ES"/>
        </w:rPr>
        <w:t xml:space="preserve"> Respuesta </w:t>
      </w:r>
      <w:r w:rsidRPr="001D014F">
        <w:rPr>
          <w:rFonts w:cs="Arial"/>
          <w:sz w:val="16"/>
          <w:szCs w:val="16"/>
          <w:lang w:val="es-ES"/>
        </w:rPr>
        <w:t>de Panamá: «Aunque esta especie no habita en la zona económica exclusiva de la República de Panamá, los buques con bandera panameña bajo la protección de OROP pueden llevar a cabo sus actividades en el área de la convención, coincidente con el área de distribución de esta especie».</w:t>
      </w:r>
    </w:p>
  </w:footnote>
  <w:footnote w:id="10">
    <w:p w14:paraId="0244BEFB" w14:textId="77777777" w:rsidR="008D667B" w:rsidRPr="001D014F" w:rsidRDefault="008D667B" w:rsidP="008D667B">
      <w:pPr>
        <w:pStyle w:val="FootnoteText"/>
        <w:jc w:val="both"/>
        <w:rPr>
          <w:lang w:val="es-ES"/>
        </w:rPr>
      </w:pPr>
      <w:r w:rsidRPr="007B45C5">
        <w:rPr>
          <w:rStyle w:val="FootnoteReference"/>
          <w:rFonts w:cs="Arial"/>
          <w:sz w:val="16"/>
          <w:szCs w:val="16"/>
        </w:rPr>
        <w:footnoteRef/>
      </w:r>
      <w:r w:rsidRPr="001D014F">
        <w:rPr>
          <w:rFonts w:cs="Arial"/>
          <w:sz w:val="16"/>
          <w:szCs w:val="16"/>
          <w:lang w:val="es-ES"/>
        </w:rPr>
        <w:t xml:space="preserve"> Las </w:t>
      </w:r>
      <w:r w:rsidRPr="001D014F">
        <w:rPr>
          <w:rFonts w:cs="Arial"/>
          <w:sz w:val="16"/>
          <w:szCs w:val="16"/>
          <w:lang w:val="es-ES"/>
        </w:rPr>
        <w:t>prohibiciones establecidas se describen en UNEP/CMS/COP15/Inf.25.6.3g (Tabla 2)</w:t>
      </w:r>
    </w:p>
  </w:footnote>
  <w:footnote w:id="11">
    <w:p w14:paraId="225F4461" w14:textId="77777777" w:rsidR="008D667B" w:rsidRPr="001D014F" w:rsidRDefault="008D667B" w:rsidP="008D667B">
      <w:pPr>
        <w:pStyle w:val="FootnoteText"/>
        <w:rPr>
          <w:sz w:val="16"/>
          <w:szCs w:val="16"/>
          <w:lang w:val="es-ES"/>
        </w:rPr>
      </w:pPr>
      <w:r w:rsidRPr="007B45C5">
        <w:rPr>
          <w:rStyle w:val="FootnoteReference"/>
          <w:sz w:val="16"/>
          <w:szCs w:val="16"/>
        </w:rPr>
        <w:footnoteRef/>
      </w:r>
      <w:r w:rsidRPr="001D014F">
        <w:rPr>
          <w:sz w:val="16"/>
          <w:szCs w:val="16"/>
          <w:lang w:val="es-ES"/>
        </w:rPr>
        <w:t xml:space="preserve"> Estas </w:t>
      </w:r>
      <w:r w:rsidRPr="001D014F">
        <w:rPr>
          <w:sz w:val="16"/>
          <w:szCs w:val="16"/>
          <w:lang w:val="es-ES"/>
        </w:rPr>
        <w:t>son la Comisión Interamericana del Atún Tropical (CIAT), la Comisión Internacional para la Conservación del Atún Atlántico (ICCAT), la Comisión del Atún para el Océano Índico (IOTC), y la Comisión de Pesca del Pacífico Central y Occidental (WCPFC).</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7D6088E4" w:rsidR="00D70275" w:rsidRPr="00017906" w:rsidRDefault="00D70275" w:rsidP="00002A97">
    <w:pPr>
      <w:pStyle w:val="Header"/>
      <w:pBdr>
        <w:bottom w:val="single" w:sz="4" w:space="1" w:color="auto"/>
      </w:pBdr>
      <w:rPr>
        <w:i/>
        <w:sz w:val="18"/>
        <w:szCs w:val="18"/>
      </w:rPr>
    </w:pPr>
    <w:bookmarkStart w:id="2" w:name="_Hlk124847022"/>
    <w:bookmarkStart w:id="3" w:name="_Hlk124847023"/>
    <w:bookmarkStart w:id="4" w:name="_Hlk124847024"/>
    <w:bookmarkStart w:id="5" w:name="_Hlk124847025"/>
    <w:bookmarkStart w:id="6" w:name="_Hlk124847026"/>
    <w:bookmarkStart w:id="7" w:name="_Hlk124847027"/>
    <w:bookmarkStart w:id="8" w:name="_Hlk124847217"/>
    <w:bookmarkStart w:id="9" w:name="_Hlk124847218"/>
    <w:r w:rsidRPr="00017906">
      <w:rPr>
        <w:rFonts w:eastAsia="Times New Roman" w:cs="Arial"/>
        <w:i/>
        <w:sz w:val="18"/>
        <w:szCs w:val="18"/>
        <w:lang w:eastAsia="es-ES"/>
      </w:rPr>
      <w:t>UNEP/CMS/COP1</w:t>
    </w:r>
    <w:r w:rsidR="00C22155" w:rsidRPr="00017906">
      <w:rPr>
        <w:rFonts w:eastAsia="Times New Roman" w:cs="Arial"/>
        <w:i/>
        <w:sz w:val="18"/>
        <w:szCs w:val="18"/>
        <w:lang w:eastAsia="es-ES"/>
      </w:rPr>
      <w:t>5</w:t>
    </w:r>
    <w:r w:rsidRPr="00017906">
      <w:rPr>
        <w:rFonts w:eastAsia="Times New Roman" w:cs="Arial"/>
        <w:i/>
        <w:sz w:val="18"/>
        <w:szCs w:val="18"/>
        <w:lang w:eastAsia="es-ES"/>
      </w:rPr>
      <w:t>/Doc.</w:t>
    </w:r>
    <w:bookmarkEnd w:id="2"/>
    <w:bookmarkEnd w:id="3"/>
    <w:bookmarkEnd w:id="4"/>
    <w:bookmarkEnd w:id="5"/>
    <w:bookmarkEnd w:id="6"/>
    <w:bookmarkEnd w:id="7"/>
    <w:bookmarkEnd w:id="8"/>
    <w:bookmarkEnd w:id="9"/>
    <w:r w:rsidR="001B4944" w:rsidRPr="00017906">
      <w:rPr>
        <w:rFonts w:eastAsia="Times New Roman" w:cs="Arial"/>
        <w:i/>
        <w:sz w:val="18"/>
        <w:szCs w:val="18"/>
        <w:lang w:eastAsia="es-ES"/>
      </w:rPr>
      <w:t>25.6.3</w:t>
    </w:r>
    <w:r w:rsidR="00017906" w:rsidRPr="00017906">
      <w:rPr>
        <w:rFonts w:eastAsia="Times New Roman" w:cs="Arial"/>
        <w:i/>
        <w:sz w:val="18"/>
        <w:szCs w:val="18"/>
        <w:lang w:eastAsia="es-ES"/>
      </w:rPr>
      <w:t>/Rev.</w:t>
    </w:r>
    <w:r w:rsidR="00017906">
      <w:rPr>
        <w:rFonts w:eastAsia="Times New Roman" w:cs="Arial"/>
        <w:i/>
        <w:sz w:val="18"/>
        <w:szCs w:val="18"/>
        <w:lang w:eastAsia="es-ES"/>
      </w:rPr>
      <w:t>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2EDA4A43" w:rsidR="000F4BDA" w:rsidRPr="00017906" w:rsidRDefault="000F4BDA" w:rsidP="000F4BDA">
    <w:pPr>
      <w:pStyle w:val="Header"/>
      <w:pBdr>
        <w:bottom w:val="single" w:sz="4" w:space="1" w:color="auto"/>
      </w:pBdr>
      <w:jc w:val="right"/>
      <w:rPr>
        <w:i/>
        <w:sz w:val="18"/>
        <w:szCs w:val="18"/>
      </w:rPr>
    </w:pPr>
    <w:r w:rsidRPr="00017906">
      <w:rPr>
        <w:rFonts w:eastAsia="Times New Roman" w:cs="Arial"/>
        <w:i/>
        <w:sz w:val="18"/>
        <w:szCs w:val="18"/>
        <w:lang w:eastAsia="es-ES"/>
      </w:rPr>
      <w:t>UNEP/CMS/COP1</w:t>
    </w:r>
    <w:r w:rsidR="00C22155" w:rsidRPr="00017906">
      <w:rPr>
        <w:rFonts w:eastAsia="Times New Roman" w:cs="Arial"/>
        <w:i/>
        <w:sz w:val="18"/>
        <w:szCs w:val="18"/>
        <w:lang w:eastAsia="es-ES"/>
      </w:rPr>
      <w:t>5</w:t>
    </w:r>
    <w:r w:rsidRPr="00017906">
      <w:rPr>
        <w:rFonts w:eastAsia="Times New Roman" w:cs="Arial"/>
        <w:i/>
        <w:sz w:val="18"/>
        <w:szCs w:val="18"/>
        <w:lang w:eastAsia="es-ES"/>
      </w:rPr>
      <w:t>/</w:t>
    </w:r>
    <w:r w:rsidR="007B53CC" w:rsidRPr="00017906">
      <w:rPr>
        <w:rFonts w:eastAsia="Times New Roman" w:cs="Arial"/>
        <w:i/>
        <w:sz w:val="18"/>
        <w:szCs w:val="18"/>
        <w:lang w:eastAsia="es-ES"/>
      </w:rPr>
      <w:t>Doc</w:t>
    </w:r>
    <w:r w:rsidR="00430A25" w:rsidRPr="00017906">
      <w:rPr>
        <w:rFonts w:eastAsia="Times New Roman" w:cs="Arial"/>
        <w:i/>
        <w:sz w:val="18"/>
        <w:szCs w:val="18"/>
        <w:lang w:eastAsia="es-ES"/>
      </w:rPr>
      <w:t>.</w:t>
    </w:r>
    <w:r w:rsidR="006E374D" w:rsidRPr="00017906">
      <w:rPr>
        <w:rFonts w:eastAsia="Times New Roman" w:cs="Arial"/>
        <w:i/>
        <w:sz w:val="18"/>
        <w:szCs w:val="18"/>
        <w:lang w:eastAsia="es-ES"/>
      </w:rPr>
      <w:t>25.6.3</w:t>
    </w:r>
    <w:r w:rsidR="00017906" w:rsidRPr="00017906">
      <w:rPr>
        <w:rFonts w:eastAsia="Times New Roman" w:cs="Arial"/>
        <w:i/>
        <w:sz w:val="18"/>
        <w:szCs w:val="18"/>
        <w:lang w:eastAsia="es-ES"/>
      </w:rPr>
      <w:t>/Rev</w:t>
    </w:r>
    <w:r w:rsidR="00017906">
      <w:rPr>
        <w:rFonts w:eastAsia="Times New Roman" w:cs="Arial"/>
        <w:i/>
        <w:sz w:val="18"/>
        <w:szCs w:val="18"/>
        <w:lang w:eastAsia="es-ES"/>
      </w:rPr>
      <w:t>.1</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BA0C7A" w14:textId="1FBE06BF" w:rsidR="00F74829" w:rsidRPr="00002A97" w:rsidRDefault="00F74829" w:rsidP="00002A97">
    <w:pPr>
      <w:pStyle w:val="Header"/>
      <w:pBdr>
        <w:bottom w:val="single" w:sz="4" w:space="1" w:color="auto"/>
      </w:pBdr>
      <w:rPr>
        <w:i/>
        <w:sz w:val="18"/>
        <w:szCs w:val="18"/>
      </w:rPr>
    </w:pPr>
    <w:r w:rsidRPr="00FB14D5">
      <w:rPr>
        <w:rFonts w:eastAsia="Times New Roman" w:cs="Arial"/>
        <w:i/>
        <w:sz w:val="18"/>
        <w:szCs w:val="18"/>
        <w:lang w:eastAsia="es-ES"/>
      </w:rPr>
      <w:t>UNEP/CMS/COP15/Doc.25.6.3/</w:t>
    </w:r>
    <w:r w:rsidR="00FB14D5" w:rsidRPr="00FB14D5">
      <w:rPr>
        <w:rFonts w:eastAsia="Times New Roman" w:cs="Arial"/>
        <w:i/>
        <w:sz w:val="18"/>
        <w:szCs w:val="18"/>
        <w:lang w:eastAsia="es-ES"/>
      </w:rPr>
      <w:t>Rev.1/</w:t>
    </w:r>
    <w:r w:rsidRPr="00FB14D5">
      <w:rPr>
        <w:rFonts w:eastAsia="Times New Roman" w:cs="Arial"/>
        <w:i/>
        <w:sz w:val="18"/>
        <w:szCs w:val="18"/>
        <w:lang w:eastAsia="es-ES"/>
      </w:rPr>
      <w:t>Anexo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AB1A8B" w14:textId="02FAFE74" w:rsidR="00155AB6" w:rsidRPr="00002A97" w:rsidRDefault="00155AB6" w:rsidP="000F4BDA">
    <w:pPr>
      <w:pStyle w:val="Header"/>
      <w:pBdr>
        <w:bottom w:val="single" w:sz="4" w:space="1" w:color="auto"/>
      </w:pBdr>
      <w:jc w:val="right"/>
      <w:rPr>
        <w:i/>
        <w:sz w:val="18"/>
        <w:szCs w:val="18"/>
      </w:rPr>
    </w:pPr>
    <w:r w:rsidRPr="00FB14D5">
      <w:rPr>
        <w:rFonts w:eastAsia="Times New Roman" w:cs="Arial"/>
        <w:i/>
        <w:sz w:val="18"/>
        <w:szCs w:val="18"/>
        <w:lang w:eastAsia="es-ES"/>
      </w:rPr>
      <w:t>UNEP/CMS/COP15/Doc.25.6.3/</w:t>
    </w:r>
    <w:r w:rsidR="00FB14D5" w:rsidRPr="00FB14D5">
      <w:rPr>
        <w:rFonts w:eastAsia="Times New Roman" w:cs="Arial"/>
        <w:i/>
        <w:sz w:val="18"/>
        <w:szCs w:val="18"/>
        <w:lang w:eastAsia="es-ES"/>
      </w:rPr>
      <w:t>Rev.1/</w:t>
    </w:r>
    <w:r w:rsidRPr="00FB14D5">
      <w:rPr>
        <w:rFonts w:eastAsia="Times New Roman" w:cs="Arial"/>
        <w:i/>
        <w:sz w:val="18"/>
        <w:szCs w:val="18"/>
        <w:lang w:eastAsia="es-ES"/>
      </w:rPr>
      <w:t>Anexo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A85CE8" w14:textId="2BD22F03" w:rsidR="006E374D" w:rsidRPr="006E374D" w:rsidRDefault="006E374D" w:rsidP="006E374D">
    <w:pPr>
      <w:pStyle w:val="Header"/>
      <w:pBdr>
        <w:bottom w:val="single" w:sz="4" w:space="1" w:color="auto"/>
      </w:pBdr>
      <w:rPr>
        <w:i/>
        <w:sz w:val="18"/>
        <w:szCs w:val="18"/>
      </w:rPr>
    </w:pPr>
    <w:r w:rsidRPr="006E374D">
      <w:rPr>
        <w:rFonts w:eastAsia="Times New Roman" w:cs="Arial"/>
        <w:i/>
        <w:sz w:val="18"/>
        <w:szCs w:val="18"/>
        <w:lang w:eastAsia="es-ES"/>
      </w:rPr>
      <w:t>UNEP/CMS/COP15/Doc.25.6.3/</w:t>
    </w:r>
    <w:r w:rsidR="00FB14D5">
      <w:rPr>
        <w:rFonts w:eastAsia="Times New Roman" w:cs="Arial"/>
        <w:i/>
        <w:sz w:val="18"/>
        <w:szCs w:val="18"/>
        <w:lang w:eastAsia="es-ES"/>
      </w:rPr>
      <w:t>Rev.1/</w:t>
    </w:r>
    <w:r w:rsidRPr="006E374D">
      <w:rPr>
        <w:rFonts w:eastAsia="Times New Roman" w:cs="Arial"/>
        <w:i/>
        <w:sz w:val="18"/>
        <w:szCs w:val="18"/>
        <w:lang w:eastAsia="es-ES"/>
      </w:rPr>
      <w:t>An</w:t>
    </w:r>
    <w:r>
      <w:rPr>
        <w:rFonts w:eastAsia="Times New Roman" w:cs="Arial"/>
        <w:i/>
        <w:sz w:val="18"/>
        <w:szCs w:val="18"/>
        <w:lang w:eastAsia="es-ES"/>
      </w:rPr>
      <w:t>exo 1</w:t>
    </w:r>
  </w:p>
  <w:p w14:paraId="51D0C4AF" w14:textId="77777777" w:rsidR="00B351CD" w:rsidRPr="006F22B0" w:rsidRDefault="00B351CD" w:rsidP="006F22B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D2B139" w14:textId="687C487E" w:rsidR="00155AB6" w:rsidRPr="00002A97" w:rsidRDefault="00155AB6"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25.6.3/</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05C65" w14:textId="34446993" w:rsidR="00B51A78" w:rsidRPr="00002A97" w:rsidRDefault="00B51A78" w:rsidP="000F4BDA">
    <w:pPr>
      <w:pStyle w:val="Header"/>
      <w:pBdr>
        <w:bottom w:val="single" w:sz="4" w:space="1" w:color="auto"/>
      </w:pBdr>
      <w:jc w:val="right"/>
      <w:rPr>
        <w:i/>
        <w:sz w:val="18"/>
        <w:szCs w:val="18"/>
      </w:rPr>
    </w:pPr>
    <w:r w:rsidRPr="00FB14D5">
      <w:rPr>
        <w:rFonts w:eastAsia="Times New Roman" w:cs="Arial"/>
        <w:i/>
        <w:sz w:val="18"/>
        <w:szCs w:val="18"/>
        <w:lang w:eastAsia="es-ES"/>
      </w:rPr>
      <w:t>UNEP/CMS/COP15/Doc.25.6.3/</w:t>
    </w:r>
    <w:r w:rsidR="00FB14D5" w:rsidRPr="00FB14D5">
      <w:rPr>
        <w:rFonts w:eastAsia="Times New Roman" w:cs="Arial"/>
        <w:i/>
        <w:sz w:val="18"/>
        <w:szCs w:val="18"/>
        <w:lang w:eastAsia="es-ES"/>
      </w:rPr>
      <w:t>Rev.1/</w:t>
    </w:r>
    <w:r w:rsidRPr="00FB14D5">
      <w:rPr>
        <w:rFonts w:eastAsia="Times New Roman" w:cs="Arial"/>
        <w:i/>
        <w:sz w:val="18"/>
        <w:szCs w:val="18"/>
        <w:lang w:eastAsia="es-ES"/>
      </w:rPr>
      <w:t>Anexo 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0459C9" w14:textId="7E4D41EA" w:rsidR="00155AB6" w:rsidRPr="006E374D" w:rsidRDefault="00155AB6" w:rsidP="00B51A78">
    <w:pPr>
      <w:pStyle w:val="Header"/>
      <w:pBdr>
        <w:bottom w:val="single" w:sz="4" w:space="1" w:color="auto"/>
      </w:pBdr>
      <w:rPr>
        <w:i/>
        <w:sz w:val="18"/>
        <w:szCs w:val="18"/>
      </w:rPr>
    </w:pPr>
    <w:r w:rsidRPr="006E374D">
      <w:rPr>
        <w:rFonts w:eastAsia="Times New Roman" w:cs="Arial"/>
        <w:i/>
        <w:sz w:val="18"/>
        <w:szCs w:val="18"/>
        <w:lang w:eastAsia="es-ES"/>
      </w:rPr>
      <w:t>UNEP/CMS/COP15/Doc.25.6.3/</w:t>
    </w:r>
    <w:r w:rsidR="00FB14D5">
      <w:rPr>
        <w:rFonts w:eastAsia="Times New Roman" w:cs="Arial"/>
        <w:i/>
        <w:sz w:val="18"/>
        <w:szCs w:val="18"/>
        <w:lang w:eastAsia="es-ES"/>
      </w:rPr>
      <w:t>Rev.1/</w:t>
    </w:r>
    <w:r w:rsidRPr="006E374D">
      <w:rPr>
        <w:rFonts w:eastAsia="Times New Roman" w:cs="Arial"/>
        <w:i/>
        <w:sz w:val="18"/>
        <w:szCs w:val="18"/>
        <w:lang w:eastAsia="es-ES"/>
      </w:rPr>
      <w:t>An</w:t>
    </w:r>
    <w:r>
      <w:rPr>
        <w:rFonts w:eastAsia="Times New Roman" w:cs="Arial"/>
        <w:i/>
        <w:sz w:val="18"/>
        <w:szCs w:val="18"/>
        <w:lang w:eastAsia="es-ES"/>
      </w:rPr>
      <w:t xml:space="preserve">exo </w:t>
    </w:r>
    <w:r w:rsidR="00AA6E61">
      <w:rPr>
        <w:rFonts w:eastAsia="Times New Roman" w:cs="Arial"/>
        <w:i/>
        <w:sz w:val="18"/>
        <w:szCs w:val="18"/>
        <w:lang w:eastAsia="es-ES"/>
      </w:rPr>
      <w:t>2</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3E8E7C" w14:textId="4A6F6B5C" w:rsidR="00A33CB3" w:rsidRPr="00002A97" w:rsidRDefault="00A33CB3" w:rsidP="00002A97">
    <w:pPr>
      <w:pStyle w:val="Header"/>
      <w:pBdr>
        <w:bottom w:val="single" w:sz="4" w:space="1" w:color="auto"/>
      </w:pBdr>
      <w:rPr>
        <w:i/>
        <w:sz w:val="18"/>
        <w:szCs w:val="18"/>
      </w:rPr>
    </w:pPr>
    <w:r w:rsidRPr="00FB14D5">
      <w:rPr>
        <w:rFonts w:eastAsia="Times New Roman" w:cs="Arial"/>
        <w:i/>
        <w:sz w:val="18"/>
        <w:szCs w:val="18"/>
        <w:lang w:eastAsia="es-ES"/>
      </w:rPr>
      <w:t>UNEP/CMS/COP15/Doc.25.6.3/</w:t>
    </w:r>
    <w:r w:rsidR="00FB14D5" w:rsidRPr="00FB14D5">
      <w:rPr>
        <w:rFonts w:eastAsia="Times New Roman" w:cs="Arial"/>
        <w:i/>
        <w:sz w:val="18"/>
        <w:szCs w:val="18"/>
        <w:lang w:eastAsia="es-ES"/>
      </w:rPr>
      <w:t>Rev.1/</w:t>
    </w:r>
    <w:r w:rsidRPr="00FB14D5">
      <w:rPr>
        <w:rFonts w:eastAsia="Times New Roman" w:cs="Arial"/>
        <w:i/>
        <w:sz w:val="18"/>
        <w:szCs w:val="18"/>
        <w:lang w:eastAsia="es-ES"/>
      </w:rPr>
      <w:t>Anexo 3</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E115C" w14:textId="1A2035AD" w:rsidR="00A33CB3" w:rsidRPr="00002A97" w:rsidRDefault="00A33CB3" w:rsidP="000F4BDA">
    <w:pPr>
      <w:pStyle w:val="Header"/>
      <w:pBdr>
        <w:bottom w:val="single" w:sz="4" w:space="1" w:color="auto"/>
      </w:pBdr>
      <w:jc w:val="right"/>
      <w:rPr>
        <w:i/>
        <w:sz w:val="18"/>
        <w:szCs w:val="18"/>
      </w:rPr>
    </w:pPr>
    <w:r w:rsidRPr="00FB14D5">
      <w:rPr>
        <w:rFonts w:eastAsia="Times New Roman" w:cs="Arial"/>
        <w:i/>
        <w:sz w:val="18"/>
        <w:szCs w:val="18"/>
        <w:lang w:eastAsia="es-ES"/>
      </w:rPr>
      <w:t>UNEP/CMS/COP15/Doc.25.6.3/</w:t>
    </w:r>
    <w:r w:rsidR="00FB14D5" w:rsidRPr="00FB14D5">
      <w:rPr>
        <w:rFonts w:eastAsia="Times New Roman" w:cs="Arial"/>
        <w:i/>
        <w:sz w:val="18"/>
        <w:szCs w:val="18"/>
        <w:lang w:eastAsia="es-ES"/>
      </w:rPr>
      <w:t>Rev.1/</w:t>
    </w:r>
    <w:r w:rsidRPr="00FB14D5">
      <w:rPr>
        <w:rFonts w:eastAsia="Times New Roman" w:cs="Arial"/>
        <w:i/>
        <w:sz w:val="18"/>
        <w:szCs w:val="18"/>
        <w:lang w:eastAsia="es-ES"/>
      </w:rPr>
      <w:t>Anexo 3</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564C1" w14:textId="252A09CB" w:rsidR="00A33CB3" w:rsidRPr="006E374D" w:rsidRDefault="00A33CB3" w:rsidP="002F3744">
    <w:pPr>
      <w:pStyle w:val="Header"/>
      <w:pBdr>
        <w:bottom w:val="single" w:sz="4" w:space="1" w:color="auto"/>
      </w:pBdr>
      <w:rPr>
        <w:i/>
        <w:sz w:val="18"/>
        <w:szCs w:val="18"/>
      </w:rPr>
    </w:pPr>
    <w:r w:rsidRPr="006E374D">
      <w:rPr>
        <w:rFonts w:eastAsia="Times New Roman" w:cs="Arial"/>
        <w:i/>
        <w:sz w:val="18"/>
        <w:szCs w:val="18"/>
        <w:lang w:eastAsia="es-ES"/>
      </w:rPr>
      <w:t>UNEP/CMS/COP15/Doc.25.6.3/</w:t>
    </w:r>
    <w:r w:rsidR="00FB14D5">
      <w:rPr>
        <w:rFonts w:eastAsia="Times New Roman" w:cs="Arial"/>
        <w:i/>
        <w:sz w:val="18"/>
        <w:szCs w:val="18"/>
        <w:lang w:eastAsia="es-ES"/>
      </w:rPr>
      <w:t>Rev.1/</w:t>
    </w:r>
    <w:r w:rsidRPr="006E374D">
      <w:rPr>
        <w:rFonts w:eastAsia="Times New Roman" w:cs="Arial"/>
        <w:i/>
        <w:sz w:val="18"/>
        <w:szCs w:val="18"/>
        <w:lang w:eastAsia="es-ES"/>
      </w:rPr>
      <w:t>An</w:t>
    </w:r>
    <w:r>
      <w:rPr>
        <w:rFonts w:eastAsia="Times New Roman" w:cs="Arial"/>
        <w:i/>
        <w:sz w:val="18"/>
        <w:szCs w:val="18"/>
        <w:lang w:eastAsia="es-ES"/>
      </w:rPr>
      <w:t>exo 3</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BE9A44" w14:textId="62A3978B" w:rsidR="00B026A8" w:rsidRPr="00002A97" w:rsidRDefault="00B026A8"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25.6.3/</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w:t>
    </w:r>
    <w:r w:rsidR="00AA6E61">
      <w:rPr>
        <w:rFonts w:eastAsia="Times New Roman" w:cs="Arial"/>
        <w:i/>
        <w:sz w:val="18"/>
        <w:szCs w:val="18"/>
        <w:lang w:val="fr-FR" w:eastAsia="es-ES"/>
      </w:rPr>
      <w:t>4</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DEF85A" w14:textId="3F0F0663" w:rsidR="002F3744" w:rsidRPr="00002A97" w:rsidRDefault="002F3744" w:rsidP="000F4BDA">
    <w:pPr>
      <w:pStyle w:val="Header"/>
      <w:pBdr>
        <w:bottom w:val="single" w:sz="4" w:space="1" w:color="auto"/>
      </w:pBdr>
      <w:jc w:val="right"/>
      <w:rPr>
        <w:i/>
        <w:sz w:val="18"/>
        <w:szCs w:val="18"/>
      </w:rPr>
    </w:pPr>
    <w:r w:rsidRPr="00204442">
      <w:rPr>
        <w:rFonts w:eastAsia="Times New Roman" w:cs="Arial"/>
        <w:i/>
        <w:sz w:val="18"/>
        <w:szCs w:val="18"/>
        <w:lang w:eastAsia="es-ES"/>
      </w:rPr>
      <w:t>UNEP/CMS/COP15/Doc.25.6.3/</w:t>
    </w:r>
    <w:r w:rsidR="00FB14D5" w:rsidRPr="00204442">
      <w:rPr>
        <w:rFonts w:eastAsia="Times New Roman" w:cs="Arial"/>
        <w:i/>
        <w:sz w:val="18"/>
        <w:szCs w:val="18"/>
        <w:lang w:eastAsia="es-ES"/>
      </w:rPr>
      <w:t>Rev.1/</w:t>
    </w:r>
    <w:r w:rsidRPr="00204442">
      <w:rPr>
        <w:rFonts w:eastAsia="Times New Roman" w:cs="Arial"/>
        <w:i/>
        <w:sz w:val="18"/>
        <w:szCs w:val="18"/>
        <w:lang w:eastAsia="es-ES"/>
      </w:rPr>
      <w:t>Anexo 4</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795E3E" w14:textId="52EC30C5" w:rsidR="00B026A8" w:rsidRPr="006E374D" w:rsidRDefault="00B026A8" w:rsidP="002F3744">
    <w:pPr>
      <w:pStyle w:val="Header"/>
      <w:pBdr>
        <w:bottom w:val="single" w:sz="4" w:space="1" w:color="auto"/>
      </w:pBdr>
      <w:rPr>
        <w:i/>
        <w:sz w:val="18"/>
        <w:szCs w:val="18"/>
      </w:rPr>
    </w:pPr>
    <w:r w:rsidRPr="006E374D">
      <w:rPr>
        <w:rFonts w:eastAsia="Times New Roman" w:cs="Arial"/>
        <w:i/>
        <w:sz w:val="18"/>
        <w:szCs w:val="18"/>
        <w:lang w:eastAsia="es-ES"/>
      </w:rPr>
      <w:t>UNEP/CMS/COP15/Doc.25.6.3/</w:t>
    </w:r>
    <w:r w:rsidR="00FB14D5">
      <w:rPr>
        <w:rFonts w:eastAsia="Times New Roman" w:cs="Arial"/>
        <w:i/>
        <w:sz w:val="18"/>
        <w:szCs w:val="18"/>
        <w:lang w:eastAsia="es-ES"/>
      </w:rPr>
      <w:t>Rev.1/</w:t>
    </w:r>
    <w:r w:rsidRPr="006E374D">
      <w:rPr>
        <w:rFonts w:eastAsia="Times New Roman" w:cs="Arial"/>
        <w:i/>
        <w:sz w:val="18"/>
        <w:szCs w:val="18"/>
        <w:lang w:eastAsia="es-ES"/>
      </w:rPr>
      <w:t>An</w:t>
    </w:r>
    <w:r>
      <w:rPr>
        <w:rFonts w:eastAsia="Times New Roman" w:cs="Arial"/>
        <w:i/>
        <w:sz w:val="18"/>
        <w:szCs w:val="18"/>
        <w:lang w:eastAsia="es-ES"/>
      </w:rPr>
      <w:t>exo 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88578B2"/>
    <w:multiLevelType w:val="hybridMultilevel"/>
    <w:tmpl w:val="C9B00CA4"/>
    <w:lvl w:ilvl="0" w:tplc="4EC07784">
      <w:start w:val="1"/>
      <w:numFmt w:val="decimal"/>
      <w:lvlText w:val="%1."/>
      <w:lvlJc w:val="left"/>
      <w:pPr>
        <w:ind w:left="720" w:hanging="360"/>
      </w:pPr>
      <w:rPr>
        <w:b w:val="0"/>
        <w:bCs/>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5" w15:restartNumberingAfterBreak="0">
    <w:nsid w:val="2409136C"/>
    <w:multiLevelType w:val="hybridMultilevel"/>
    <w:tmpl w:val="7ADA6626"/>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6"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7" w15:restartNumberingAfterBreak="0">
    <w:nsid w:val="24ED4227"/>
    <w:multiLevelType w:val="hybridMultilevel"/>
    <w:tmpl w:val="CA48B092"/>
    <w:lvl w:ilvl="0" w:tplc="49B4F204">
      <w:start w:val="1"/>
      <w:numFmt w:val="decimal"/>
      <w:lvlText w:val="%1."/>
      <w:lvlJc w:val="left"/>
      <w:pPr>
        <w:ind w:left="720" w:hanging="360"/>
      </w:pPr>
      <w:rPr>
        <w:rFonts w:ascii="Arial" w:hAnsi="Arial" w:hint="default"/>
        <w:b w:val="0"/>
        <w:i w:val="0"/>
        <w:spacing w:val="20"/>
        <w:sz w:val="22"/>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8" w15:restartNumberingAfterBreak="0">
    <w:nsid w:val="26C62F24"/>
    <w:multiLevelType w:val="hybridMultilevel"/>
    <w:tmpl w:val="7CDEEA6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9" w15:restartNumberingAfterBreak="0">
    <w:nsid w:val="2AAF3AA5"/>
    <w:multiLevelType w:val="hybridMultilevel"/>
    <w:tmpl w:val="F768D5C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0" w15:restartNumberingAfterBreak="0">
    <w:nsid w:val="2B0A4AA2"/>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 w15:restartNumberingAfterBreak="0">
    <w:nsid w:val="2D3B6E7C"/>
    <w:multiLevelType w:val="hybridMultilevel"/>
    <w:tmpl w:val="90E052EA"/>
    <w:lvl w:ilvl="0" w:tplc="0413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3" w15:restartNumberingAfterBreak="0">
    <w:nsid w:val="332371EF"/>
    <w:multiLevelType w:val="hybridMultilevel"/>
    <w:tmpl w:val="5DD06C84"/>
    <w:lvl w:ilvl="0" w:tplc="0407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606D7F69"/>
    <w:multiLevelType w:val="hybridMultilevel"/>
    <w:tmpl w:val="077A37CA"/>
    <w:lvl w:ilvl="0" w:tplc="BE206ED4">
      <w:start w:val="1"/>
      <w:numFmt w:val="upperLetter"/>
      <w:lvlText w:val="%1."/>
      <w:lvlJc w:val="left"/>
      <w:pPr>
        <w:ind w:left="360" w:hanging="360"/>
      </w:pPr>
      <w:rPr>
        <w:rFonts w:hint="default"/>
        <w:b/>
        <w:bCs/>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1" w15:restartNumberingAfterBreak="0">
    <w:nsid w:val="60EA3711"/>
    <w:multiLevelType w:val="hybridMultilevel"/>
    <w:tmpl w:val="7E6C9C84"/>
    <w:lvl w:ilvl="0" w:tplc="CCC4311E">
      <w:start w:val="1"/>
      <w:numFmt w:val="decimal"/>
      <w:lvlText w:val="%1."/>
      <w:lvlJc w:val="left"/>
      <w:pPr>
        <w:ind w:left="900" w:hanging="360"/>
      </w:pPr>
      <w:rPr>
        <w:rFonts w:hint="default"/>
        <w:color w:val="auto"/>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22"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24" w15:restartNumberingAfterBreak="0">
    <w:nsid w:val="698F4E97"/>
    <w:multiLevelType w:val="hybridMultilevel"/>
    <w:tmpl w:val="5A666D10"/>
    <w:lvl w:ilvl="0" w:tplc="93BAB04A">
      <w:start w:val="1"/>
      <w:numFmt w:val="lowerLetter"/>
      <w:lvlText w:val="%1."/>
      <w:lvlJc w:val="left"/>
      <w:pPr>
        <w:ind w:left="720" w:hanging="360"/>
      </w:pPr>
    </w:lvl>
    <w:lvl w:ilvl="1" w:tplc="8B6C3698">
      <w:start w:val="1"/>
      <w:numFmt w:val="lowerLetter"/>
      <w:lvlText w:val="%2."/>
      <w:lvlJc w:val="left"/>
      <w:pPr>
        <w:ind w:left="720" w:hanging="360"/>
      </w:pPr>
    </w:lvl>
    <w:lvl w:ilvl="2" w:tplc="D6586986">
      <w:start w:val="1"/>
      <w:numFmt w:val="lowerLetter"/>
      <w:lvlText w:val="%3."/>
      <w:lvlJc w:val="left"/>
      <w:pPr>
        <w:ind w:left="720" w:hanging="360"/>
      </w:pPr>
    </w:lvl>
    <w:lvl w:ilvl="3" w:tplc="B5448D8E">
      <w:start w:val="1"/>
      <w:numFmt w:val="lowerLetter"/>
      <w:lvlText w:val="%4."/>
      <w:lvlJc w:val="left"/>
      <w:pPr>
        <w:ind w:left="720" w:hanging="360"/>
      </w:pPr>
    </w:lvl>
    <w:lvl w:ilvl="4" w:tplc="F5B4C6A2">
      <w:start w:val="1"/>
      <w:numFmt w:val="lowerLetter"/>
      <w:lvlText w:val="%5."/>
      <w:lvlJc w:val="left"/>
      <w:pPr>
        <w:ind w:left="720" w:hanging="360"/>
      </w:pPr>
    </w:lvl>
    <w:lvl w:ilvl="5" w:tplc="E63C37C6">
      <w:start w:val="1"/>
      <w:numFmt w:val="lowerLetter"/>
      <w:lvlText w:val="%6."/>
      <w:lvlJc w:val="left"/>
      <w:pPr>
        <w:ind w:left="720" w:hanging="360"/>
      </w:pPr>
    </w:lvl>
    <w:lvl w:ilvl="6" w:tplc="16F61A84">
      <w:start w:val="1"/>
      <w:numFmt w:val="lowerLetter"/>
      <w:lvlText w:val="%7."/>
      <w:lvlJc w:val="left"/>
      <w:pPr>
        <w:ind w:left="720" w:hanging="360"/>
      </w:pPr>
    </w:lvl>
    <w:lvl w:ilvl="7" w:tplc="A23A06B8">
      <w:start w:val="1"/>
      <w:numFmt w:val="lowerLetter"/>
      <w:lvlText w:val="%8."/>
      <w:lvlJc w:val="left"/>
      <w:pPr>
        <w:ind w:left="720" w:hanging="360"/>
      </w:pPr>
    </w:lvl>
    <w:lvl w:ilvl="8" w:tplc="4050C1F4">
      <w:start w:val="1"/>
      <w:numFmt w:val="lowerLetter"/>
      <w:lvlText w:val="%9."/>
      <w:lvlJc w:val="left"/>
      <w:pPr>
        <w:ind w:left="720" w:hanging="360"/>
      </w:pPr>
    </w:lvl>
  </w:abstractNum>
  <w:abstractNum w:abstractNumId="25" w15:restartNumberingAfterBreak="0">
    <w:nsid w:val="6AAF7842"/>
    <w:multiLevelType w:val="hybridMultilevel"/>
    <w:tmpl w:val="C94AB45C"/>
    <w:lvl w:ilvl="0" w:tplc="9F8076AA">
      <w:start w:val="1"/>
      <w:numFmt w:val="lowerLetter"/>
      <w:lvlText w:val="%1)"/>
      <w:lvlJc w:val="left"/>
      <w:pPr>
        <w:ind w:left="720" w:hanging="360"/>
      </w:pPr>
      <w:rPr>
        <w:b w:val="0"/>
        <w:bCs/>
        <w:i w:val="0"/>
        <w:i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6" w15:restartNumberingAfterBreak="0">
    <w:nsid w:val="6C530730"/>
    <w:multiLevelType w:val="hybridMultilevel"/>
    <w:tmpl w:val="608E80E4"/>
    <w:lvl w:ilvl="0" w:tplc="7A78ED18">
      <w:start w:val="1"/>
      <w:numFmt w:val="upp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27"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6DB1013"/>
    <w:multiLevelType w:val="hybridMultilevel"/>
    <w:tmpl w:val="CC8CCA98"/>
    <w:lvl w:ilvl="0" w:tplc="EB281F1E">
      <w:start w:val="1"/>
      <w:numFmt w:val="bullet"/>
      <w:lvlText w:val=""/>
      <w:lvlJc w:val="left"/>
      <w:pPr>
        <w:ind w:left="1440" w:hanging="360"/>
      </w:pPr>
      <w:rPr>
        <w:rFonts w:ascii="Symbol" w:hAnsi="Symbol" w:hint="default"/>
        <w:sz w:val="22"/>
        <w:szCs w:val="22"/>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9"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 w15:restartNumberingAfterBreak="0">
    <w:nsid w:val="7E3D5068"/>
    <w:multiLevelType w:val="hybridMultilevel"/>
    <w:tmpl w:val="E95C0DAC"/>
    <w:lvl w:ilvl="0" w:tplc="BE263104">
      <w:start w:val="1"/>
      <w:numFmt w:val="lowerLetter"/>
      <w:lvlText w:val="%1."/>
      <w:lvlJc w:val="left"/>
      <w:pPr>
        <w:ind w:left="720" w:hanging="360"/>
      </w:pPr>
    </w:lvl>
    <w:lvl w:ilvl="1" w:tplc="E288407E">
      <w:start w:val="1"/>
      <w:numFmt w:val="lowerLetter"/>
      <w:lvlText w:val="%2."/>
      <w:lvlJc w:val="left"/>
      <w:pPr>
        <w:ind w:left="720" w:hanging="360"/>
      </w:pPr>
    </w:lvl>
    <w:lvl w:ilvl="2" w:tplc="9D66C244">
      <w:start w:val="1"/>
      <w:numFmt w:val="lowerLetter"/>
      <w:lvlText w:val="%3."/>
      <w:lvlJc w:val="left"/>
      <w:pPr>
        <w:ind w:left="720" w:hanging="360"/>
      </w:pPr>
    </w:lvl>
    <w:lvl w:ilvl="3" w:tplc="612C298A">
      <w:start w:val="1"/>
      <w:numFmt w:val="lowerLetter"/>
      <w:lvlText w:val="%4."/>
      <w:lvlJc w:val="left"/>
      <w:pPr>
        <w:ind w:left="720" w:hanging="360"/>
      </w:pPr>
    </w:lvl>
    <w:lvl w:ilvl="4" w:tplc="0A583598">
      <w:start w:val="1"/>
      <w:numFmt w:val="lowerLetter"/>
      <w:lvlText w:val="%5."/>
      <w:lvlJc w:val="left"/>
      <w:pPr>
        <w:ind w:left="720" w:hanging="360"/>
      </w:pPr>
    </w:lvl>
    <w:lvl w:ilvl="5" w:tplc="6FB4E28C">
      <w:start w:val="1"/>
      <w:numFmt w:val="lowerLetter"/>
      <w:lvlText w:val="%6."/>
      <w:lvlJc w:val="left"/>
      <w:pPr>
        <w:ind w:left="720" w:hanging="360"/>
      </w:pPr>
    </w:lvl>
    <w:lvl w:ilvl="6" w:tplc="CC44F350">
      <w:start w:val="1"/>
      <w:numFmt w:val="lowerLetter"/>
      <w:lvlText w:val="%7."/>
      <w:lvlJc w:val="left"/>
      <w:pPr>
        <w:ind w:left="720" w:hanging="360"/>
      </w:pPr>
    </w:lvl>
    <w:lvl w:ilvl="7" w:tplc="D1228FAC">
      <w:start w:val="1"/>
      <w:numFmt w:val="lowerLetter"/>
      <w:lvlText w:val="%8."/>
      <w:lvlJc w:val="left"/>
      <w:pPr>
        <w:ind w:left="720" w:hanging="360"/>
      </w:pPr>
    </w:lvl>
    <w:lvl w:ilvl="8" w:tplc="413614B2">
      <w:start w:val="1"/>
      <w:numFmt w:val="lowerLetter"/>
      <w:lvlText w:val="%9."/>
      <w:lvlJc w:val="left"/>
      <w:pPr>
        <w:ind w:left="720" w:hanging="360"/>
      </w:pPr>
    </w:lvl>
  </w:abstractNum>
  <w:abstractNum w:abstractNumId="31" w15:restartNumberingAfterBreak="0">
    <w:nsid w:val="7E4C743B"/>
    <w:multiLevelType w:val="hybridMultilevel"/>
    <w:tmpl w:val="8F24FE02"/>
    <w:lvl w:ilvl="0" w:tplc="E41CB704">
      <w:start w:val="1"/>
      <w:numFmt w:val="upperLetter"/>
      <w:lvlText w:val="%1."/>
      <w:lvlJc w:val="left"/>
      <w:pPr>
        <w:ind w:left="720" w:hanging="360"/>
      </w:pPr>
      <w:rPr>
        <w:rFonts w:hint="default"/>
        <w:color w:val="00000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2" w15:restartNumberingAfterBreak="0">
    <w:nsid w:val="7EF143AB"/>
    <w:multiLevelType w:val="hybridMultilevel"/>
    <w:tmpl w:val="DAEC2728"/>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16"/>
  </w:num>
  <w:num w:numId="5" w16cid:durableId="37974177">
    <w:abstractNumId w:val="12"/>
  </w:num>
  <w:num w:numId="6" w16cid:durableId="1958830237">
    <w:abstractNumId w:val="17"/>
  </w:num>
  <w:num w:numId="7" w16cid:durableId="396439182">
    <w:abstractNumId w:val="22"/>
  </w:num>
  <w:num w:numId="8" w16cid:durableId="260603560">
    <w:abstractNumId w:val="15"/>
  </w:num>
  <w:num w:numId="9" w16cid:durableId="1356272424">
    <w:abstractNumId w:val="14"/>
  </w:num>
  <w:num w:numId="10" w16cid:durableId="630594039">
    <w:abstractNumId w:val="29"/>
  </w:num>
  <w:num w:numId="11" w16cid:durableId="2069759870">
    <w:abstractNumId w:val="19"/>
  </w:num>
  <w:num w:numId="12" w16cid:durableId="904724938">
    <w:abstractNumId w:val="23"/>
  </w:num>
  <w:num w:numId="13" w16cid:durableId="120514314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309595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139348058">
    <w:abstractNumId w:val="9"/>
  </w:num>
  <w:num w:numId="16" w16cid:durableId="2078361288">
    <w:abstractNumId w:val="5"/>
  </w:num>
  <w:num w:numId="17" w16cid:durableId="1945846195">
    <w:abstractNumId w:val="8"/>
  </w:num>
  <w:num w:numId="18" w16cid:durableId="1447236417">
    <w:abstractNumId w:val="21"/>
  </w:num>
  <w:num w:numId="19" w16cid:durableId="1804032812">
    <w:abstractNumId w:val="20"/>
  </w:num>
  <w:num w:numId="20" w16cid:durableId="2119061833">
    <w:abstractNumId w:val="11"/>
  </w:num>
  <w:num w:numId="21" w16cid:durableId="996496129">
    <w:abstractNumId w:val="7"/>
  </w:num>
  <w:num w:numId="22" w16cid:durableId="1968002980">
    <w:abstractNumId w:val="3"/>
  </w:num>
  <w:num w:numId="23" w16cid:durableId="681974888">
    <w:abstractNumId w:val="31"/>
  </w:num>
  <w:num w:numId="24" w16cid:durableId="1177420764">
    <w:abstractNumId w:val="32"/>
  </w:num>
  <w:num w:numId="25" w16cid:durableId="256836258">
    <w:abstractNumId w:val="26"/>
  </w:num>
  <w:num w:numId="26" w16cid:durableId="1842425948">
    <w:abstractNumId w:val="28"/>
  </w:num>
  <w:num w:numId="27" w16cid:durableId="715398827">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230572826">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987517174">
    <w:abstractNumId w:val="10"/>
  </w:num>
  <w:num w:numId="30" w16cid:durableId="439566259">
    <w:abstractNumId w:val="13"/>
  </w:num>
  <w:num w:numId="31" w16cid:durableId="54283527">
    <w:abstractNumId w:val="24"/>
  </w:num>
  <w:num w:numId="32" w16cid:durableId="1159540126">
    <w:abstractNumId w:val="27"/>
  </w:num>
  <w:num w:numId="33" w16cid:durableId="1273438131">
    <w:abstractNumId w:val="3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17906"/>
    <w:rsid w:val="00056541"/>
    <w:rsid w:val="000638CB"/>
    <w:rsid w:val="00073141"/>
    <w:rsid w:val="00092431"/>
    <w:rsid w:val="00095B59"/>
    <w:rsid w:val="000C46DA"/>
    <w:rsid w:val="000E192F"/>
    <w:rsid w:val="000F4BDA"/>
    <w:rsid w:val="000F72D9"/>
    <w:rsid w:val="00127CCF"/>
    <w:rsid w:val="00154A11"/>
    <w:rsid w:val="00155AB6"/>
    <w:rsid w:val="00166CB7"/>
    <w:rsid w:val="001722A0"/>
    <w:rsid w:val="00192411"/>
    <w:rsid w:val="001933CC"/>
    <w:rsid w:val="001B4944"/>
    <w:rsid w:val="001D014F"/>
    <w:rsid w:val="001D54E4"/>
    <w:rsid w:val="001E6CDF"/>
    <w:rsid w:val="00204442"/>
    <w:rsid w:val="0023567A"/>
    <w:rsid w:val="0024152C"/>
    <w:rsid w:val="00256158"/>
    <w:rsid w:val="002A40B8"/>
    <w:rsid w:val="002A5ABE"/>
    <w:rsid w:val="002D5F2A"/>
    <w:rsid w:val="002F3744"/>
    <w:rsid w:val="002F43C9"/>
    <w:rsid w:val="002F7EC2"/>
    <w:rsid w:val="00310600"/>
    <w:rsid w:val="003108F3"/>
    <w:rsid w:val="003133A7"/>
    <w:rsid w:val="00323406"/>
    <w:rsid w:val="003358B5"/>
    <w:rsid w:val="00343080"/>
    <w:rsid w:val="00346316"/>
    <w:rsid w:val="003F041F"/>
    <w:rsid w:val="00430A25"/>
    <w:rsid w:val="004504DB"/>
    <w:rsid w:val="00457C8A"/>
    <w:rsid w:val="0048167B"/>
    <w:rsid w:val="004C7808"/>
    <w:rsid w:val="005029CE"/>
    <w:rsid w:val="00515163"/>
    <w:rsid w:val="005330F7"/>
    <w:rsid w:val="0053409E"/>
    <w:rsid w:val="00543971"/>
    <w:rsid w:val="005508C9"/>
    <w:rsid w:val="005610FE"/>
    <w:rsid w:val="00563598"/>
    <w:rsid w:val="00591364"/>
    <w:rsid w:val="0059243E"/>
    <w:rsid w:val="005A0AC3"/>
    <w:rsid w:val="005C39FC"/>
    <w:rsid w:val="005D7684"/>
    <w:rsid w:val="00603113"/>
    <w:rsid w:val="006114FC"/>
    <w:rsid w:val="00630E59"/>
    <w:rsid w:val="00643C51"/>
    <w:rsid w:val="00662E18"/>
    <w:rsid w:val="00696507"/>
    <w:rsid w:val="006C2EF5"/>
    <w:rsid w:val="006D3335"/>
    <w:rsid w:val="006E374D"/>
    <w:rsid w:val="006F22B0"/>
    <w:rsid w:val="0073301F"/>
    <w:rsid w:val="00790422"/>
    <w:rsid w:val="0079237D"/>
    <w:rsid w:val="007B53CC"/>
    <w:rsid w:val="007C212E"/>
    <w:rsid w:val="007E5A82"/>
    <w:rsid w:val="00800CB3"/>
    <w:rsid w:val="00810C64"/>
    <w:rsid w:val="008260EC"/>
    <w:rsid w:val="008328D2"/>
    <w:rsid w:val="00875CCD"/>
    <w:rsid w:val="008D2BA1"/>
    <w:rsid w:val="008D667B"/>
    <w:rsid w:val="008D686F"/>
    <w:rsid w:val="008E300C"/>
    <w:rsid w:val="009059D0"/>
    <w:rsid w:val="00932A4C"/>
    <w:rsid w:val="00943D15"/>
    <w:rsid w:val="0096690F"/>
    <w:rsid w:val="00987026"/>
    <w:rsid w:val="009D38B8"/>
    <w:rsid w:val="009D55D0"/>
    <w:rsid w:val="009D767A"/>
    <w:rsid w:val="009E44B1"/>
    <w:rsid w:val="00A02BF0"/>
    <w:rsid w:val="00A04FDD"/>
    <w:rsid w:val="00A33CB3"/>
    <w:rsid w:val="00A74519"/>
    <w:rsid w:val="00A87937"/>
    <w:rsid w:val="00A91689"/>
    <w:rsid w:val="00A96EB9"/>
    <w:rsid w:val="00AA26C5"/>
    <w:rsid w:val="00AA59C6"/>
    <w:rsid w:val="00AA6E61"/>
    <w:rsid w:val="00AC09AE"/>
    <w:rsid w:val="00AC611F"/>
    <w:rsid w:val="00AE6895"/>
    <w:rsid w:val="00B026A8"/>
    <w:rsid w:val="00B104EC"/>
    <w:rsid w:val="00B305A3"/>
    <w:rsid w:val="00B351CD"/>
    <w:rsid w:val="00B40E07"/>
    <w:rsid w:val="00B51A78"/>
    <w:rsid w:val="00B77FCF"/>
    <w:rsid w:val="00BA2F55"/>
    <w:rsid w:val="00BA63EA"/>
    <w:rsid w:val="00BC5707"/>
    <w:rsid w:val="00BE0628"/>
    <w:rsid w:val="00BE68EE"/>
    <w:rsid w:val="00BE6C85"/>
    <w:rsid w:val="00BF7838"/>
    <w:rsid w:val="00C22155"/>
    <w:rsid w:val="00C41DAD"/>
    <w:rsid w:val="00C664E8"/>
    <w:rsid w:val="00C87587"/>
    <w:rsid w:val="00CC1EDE"/>
    <w:rsid w:val="00CF660D"/>
    <w:rsid w:val="00D213F9"/>
    <w:rsid w:val="00D50DCB"/>
    <w:rsid w:val="00D52AA4"/>
    <w:rsid w:val="00D70275"/>
    <w:rsid w:val="00D76A9A"/>
    <w:rsid w:val="00D84650"/>
    <w:rsid w:val="00D944CA"/>
    <w:rsid w:val="00DA2728"/>
    <w:rsid w:val="00DC08F5"/>
    <w:rsid w:val="00E13306"/>
    <w:rsid w:val="00E13E94"/>
    <w:rsid w:val="00E54368"/>
    <w:rsid w:val="00E607BD"/>
    <w:rsid w:val="00E63FBD"/>
    <w:rsid w:val="00E73FD9"/>
    <w:rsid w:val="00E77A9F"/>
    <w:rsid w:val="00E81B4A"/>
    <w:rsid w:val="00EE7F07"/>
    <w:rsid w:val="00EF1D13"/>
    <w:rsid w:val="00EF673A"/>
    <w:rsid w:val="00EF6E41"/>
    <w:rsid w:val="00F10462"/>
    <w:rsid w:val="00F147ED"/>
    <w:rsid w:val="00F37F6F"/>
    <w:rsid w:val="00F51E55"/>
    <w:rsid w:val="00F568D8"/>
    <w:rsid w:val="00F74829"/>
    <w:rsid w:val="00F922EB"/>
    <w:rsid w:val="00F973DB"/>
    <w:rsid w:val="00FB086E"/>
    <w:rsid w:val="00FB14D5"/>
    <w:rsid w:val="00FC312F"/>
    <w:rsid w:val="00FC4955"/>
    <w:rsid w:val="00FC629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Title1"/>
    <w:next w:val="Normal"/>
    <w:link w:val="Heading1Char"/>
    <w:uiPriority w:val="9"/>
    <w:qFormat/>
    <w:rsid w:val="00B026A8"/>
    <w:pPr>
      <w:spacing w:after="0"/>
      <w:outlineLvl w:val="0"/>
    </w:pPr>
    <w:rPr>
      <w:bCs w:val="0"/>
      <w:sz w:val="22"/>
      <w:szCs w:val="22"/>
      <w:lang w:val="en-GB" w:eastAsia="en-US"/>
    </w:rPr>
  </w:style>
  <w:style w:type="paragraph" w:styleId="Heading8">
    <w:name w:val="heading 8"/>
    <w:basedOn w:val="Normal"/>
    <w:next w:val="Normal"/>
    <w:link w:val="Heading8Char"/>
    <w:uiPriority w:val="9"/>
    <w:semiHidden/>
    <w:unhideWhenUsed/>
    <w:qFormat/>
    <w:rsid w:val="008E300C"/>
    <w:pPr>
      <w:keepNext/>
      <w:keepLines/>
      <w:spacing w:before="40" w:after="0"/>
      <w:outlineLvl w:val="7"/>
    </w:pPr>
    <w:rPr>
      <w:rFonts w:asciiTheme="majorHAnsi" w:eastAsiaTheme="majorEastAsia" w:hAnsiTheme="majorHAnsi" w:cstheme="majorBidi"/>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customStyle="1" w:styleId="Secondnumbering">
    <w:name w:val="Second numbering"/>
    <w:basedOn w:val="Normal"/>
    <w:link w:val="SecondnumberingChar"/>
    <w:qFormat/>
    <w:rsid w:val="00B351CD"/>
    <w:pPr>
      <w:numPr>
        <w:numId w:val="14"/>
      </w:numPr>
      <w:spacing w:after="0" w:line="240" w:lineRule="auto"/>
    </w:pPr>
    <w:rPr>
      <w:lang w:val="en-GB"/>
    </w:rPr>
  </w:style>
  <w:style w:type="character" w:customStyle="1" w:styleId="SecondnumberingChar">
    <w:name w:val="Second numbering Char"/>
    <w:basedOn w:val="DefaultParagraphFont"/>
    <w:link w:val="Secondnumbering"/>
    <w:rsid w:val="00B351CD"/>
    <w:rPr>
      <w:lang w:val="en-GB"/>
    </w:rPr>
  </w:style>
  <w:style w:type="paragraph" w:styleId="EndnoteText">
    <w:name w:val="endnote text"/>
    <w:basedOn w:val="Normal"/>
    <w:link w:val="EndnoteTextChar"/>
    <w:uiPriority w:val="99"/>
    <w:semiHidden/>
    <w:unhideWhenUsed/>
    <w:rsid w:val="00AA26C5"/>
    <w:pPr>
      <w:spacing w:after="0" w:line="240" w:lineRule="auto"/>
    </w:pPr>
    <w:rPr>
      <w:sz w:val="20"/>
      <w:szCs w:val="20"/>
      <w:lang w:val="en-GB"/>
    </w:rPr>
  </w:style>
  <w:style w:type="character" w:customStyle="1" w:styleId="EndnoteTextChar">
    <w:name w:val="Endnote Text Char"/>
    <w:basedOn w:val="DefaultParagraphFont"/>
    <w:link w:val="EndnoteText"/>
    <w:uiPriority w:val="99"/>
    <w:semiHidden/>
    <w:rsid w:val="00AA26C5"/>
    <w:rPr>
      <w:sz w:val="20"/>
      <w:szCs w:val="20"/>
      <w:lang w:val="en-GB"/>
    </w:rPr>
  </w:style>
  <w:style w:type="paragraph" w:customStyle="1" w:styleId="paragraph">
    <w:name w:val="paragraph"/>
    <w:basedOn w:val="Normal"/>
    <w:rsid w:val="00AA26C5"/>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character" w:customStyle="1" w:styleId="normaltextrun">
    <w:name w:val="normaltextrun"/>
    <w:basedOn w:val="DefaultParagraphFont"/>
    <w:rsid w:val="00AA26C5"/>
  </w:style>
  <w:style w:type="character" w:customStyle="1" w:styleId="eop">
    <w:name w:val="eop"/>
    <w:basedOn w:val="DefaultParagraphFont"/>
    <w:rsid w:val="00AA26C5"/>
  </w:style>
  <w:style w:type="paragraph" w:styleId="CommentText">
    <w:name w:val="annotation text"/>
    <w:basedOn w:val="Normal"/>
    <w:link w:val="CommentTextChar"/>
    <w:uiPriority w:val="99"/>
    <w:unhideWhenUsed/>
    <w:rsid w:val="00155AB6"/>
    <w:pPr>
      <w:spacing w:line="240" w:lineRule="auto"/>
    </w:pPr>
    <w:rPr>
      <w:sz w:val="20"/>
      <w:szCs w:val="20"/>
      <w:lang w:val="en-GB"/>
    </w:rPr>
  </w:style>
  <w:style w:type="character" w:customStyle="1" w:styleId="CommentTextChar">
    <w:name w:val="Comment Text Char"/>
    <w:basedOn w:val="DefaultParagraphFont"/>
    <w:link w:val="CommentText"/>
    <w:uiPriority w:val="99"/>
    <w:rsid w:val="00155AB6"/>
    <w:rPr>
      <w:sz w:val="20"/>
      <w:szCs w:val="20"/>
      <w:lang w:val="en-GB"/>
    </w:rPr>
  </w:style>
  <w:style w:type="paragraph" w:styleId="IntenseQuote">
    <w:name w:val="Intense Quote"/>
    <w:basedOn w:val="Normal"/>
    <w:next w:val="Normal"/>
    <w:link w:val="IntenseQuoteChar"/>
    <w:uiPriority w:val="30"/>
    <w:qFormat/>
    <w:rsid w:val="00155AB6"/>
    <w:pPr>
      <w:widowControl w:val="0"/>
      <w:pBdr>
        <w:top w:val="single" w:sz="4" w:space="10" w:color="2F5496" w:themeColor="accent1" w:themeShade="BF"/>
        <w:bottom w:val="single" w:sz="4" w:space="10" w:color="2F5496" w:themeColor="accent1" w:themeShade="BF"/>
      </w:pBdr>
      <w:autoSpaceDE w:val="0"/>
      <w:autoSpaceDN w:val="0"/>
      <w:adjustRightInd w:val="0"/>
      <w:spacing w:before="360" w:after="360" w:line="240" w:lineRule="auto"/>
      <w:ind w:left="864" w:right="864"/>
      <w:jc w:val="center"/>
    </w:pPr>
    <w:rPr>
      <w:rFonts w:eastAsia="Times New Roman" w:cs="Times New Roman"/>
      <w:i/>
      <w:iCs/>
      <w:color w:val="2F5496" w:themeColor="accent1" w:themeShade="BF"/>
      <w:sz w:val="18"/>
      <w:szCs w:val="24"/>
    </w:rPr>
  </w:style>
  <w:style w:type="character" w:customStyle="1" w:styleId="IntenseQuoteChar">
    <w:name w:val="Intense Quote Char"/>
    <w:basedOn w:val="DefaultParagraphFont"/>
    <w:link w:val="IntenseQuote"/>
    <w:uiPriority w:val="30"/>
    <w:rsid w:val="00155AB6"/>
    <w:rPr>
      <w:rFonts w:eastAsia="Times New Roman" w:cs="Times New Roman"/>
      <w:i/>
      <w:iCs/>
      <w:color w:val="2F5496" w:themeColor="accent1" w:themeShade="BF"/>
      <w:sz w:val="18"/>
      <w:szCs w:val="24"/>
    </w:rPr>
  </w:style>
  <w:style w:type="paragraph" w:styleId="FootnoteText">
    <w:name w:val="footnote text"/>
    <w:basedOn w:val="Normal"/>
    <w:link w:val="FootnoteTextChar"/>
    <w:uiPriority w:val="99"/>
    <w:semiHidden/>
    <w:unhideWhenUsed/>
    <w:rsid w:val="00A33CB3"/>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A33CB3"/>
    <w:rPr>
      <w:sz w:val="20"/>
      <w:szCs w:val="20"/>
      <w:lang w:val="en-GB"/>
    </w:rPr>
  </w:style>
  <w:style w:type="paragraph" w:styleId="NormalWeb">
    <w:name w:val="Normal (Web)"/>
    <w:basedOn w:val="Normal"/>
    <w:uiPriority w:val="99"/>
    <w:unhideWhenUsed/>
    <w:rsid w:val="00A33CB3"/>
    <w:rPr>
      <w:rFonts w:ascii="Times New Roman" w:hAnsi="Times New Roman" w:cs="Times New Roman"/>
      <w:sz w:val="24"/>
      <w:szCs w:val="24"/>
      <w:lang w:val="en-GB"/>
    </w:rPr>
  </w:style>
  <w:style w:type="table" w:styleId="TableGrid">
    <w:name w:val="Table Grid"/>
    <w:basedOn w:val="TableNormal"/>
    <w:uiPriority w:val="39"/>
    <w:rsid w:val="00A33CB3"/>
    <w:pPr>
      <w:spacing w:after="0" w:line="240" w:lineRule="auto"/>
    </w:pPr>
    <w:rPr>
      <w:rFonts w:asciiTheme="minorHAnsi" w:hAnsiTheme="min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uiPriority w:val="9"/>
    <w:rsid w:val="00B026A8"/>
    <w:rPr>
      <w:rFonts w:eastAsia="Times New Roman" w:cs="Arial"/>
      <w:b/>
      <w:caps/>
      <w:lang w:val="en-GB"/>
    </w:rPr>
  </w:style>
  <w:style w:type="character" w:customStyle="1" w:styleId="Heading8Char">
    <w:name w:val="Heading 8 Char"/>
    <w:basedOn w:val="DefaultParagraphFont"/>
    <w:link w:val="Heading8"/>
    <w:uiPriority w:val="9"/>
    <w:semiHidden/>
    <w:rsid w:val="008E300C"/>
    <w:rPr>
      <w:rFonts w:asciiTheme="majorHAnsi" w:eastAsiaTheme="majorEastAsia" w:hAnsiTheme="majorHAnsi" w:cstheme="majorBidi"/>
      <w:color w:val="272727" w:themeColor="text1" w:themeTint="D8"/>
      <w:sz w:val="21"/>
      <w:szCs w:val="21"/>
    </w:rPr>
  </w:style>
  <w:style w:type="paragraph" w:customStyle="1" w:styleId="Firstnumbering">
    <w:name w:val="First numbering"/>
    <w:basedOn w:val="ListParagraph"/>
    <w:link w:val="FirstnumberingChar"/>
    <w:qFormat/>
    <w:rsid w:val="00B51A78"/>
    <w:pPr>
      <w:numPr>
        <w:numId w:val="32"/>
      </w:numPr>
      <w:spacing w:after="0" w:line="240" w:lineRule="auto"/>
      <w:ind w:left="567" w:hanging="567"/>
      <w:contextualSpacing w:val="0"/>
    </w:pPr>
    <w:rPr>
      <w:lang w:val="es-ES"/>
    </w:rPr>
  </w:style>
  <w:style w:type="character" w:customStyle="1" w:styleId="FirstnumberingChar">
    <w:name w:val="First numbering Char"/>
    <w:basedOn w:val="ListParagraphChar"/>
    <w:link w:val="Firstnumbering"/>
    <w:rsid w:val="00B51A78"/>
    <w:rPr>
      <w:lang w:val="es-ES"/>
    </w:rPr>
  </w:style>
  <w:style w:type="character" w:styleId="UnresolvedMention">
    <w:name w:val="Unresolved Mention"/>
    <w:basedOn w:val="DefaultParagraphFont"/>
    <w:uiPriority w:val="99"/>
    <w:semiHidden/>
    <w:unhideWhenUsed/>
    <w:rsid w:val="00A91689"/>
    <w:rPr>
      <w:color w:val="605E5C"/>
      <w:shd w:val="clear" w:color="auto" w:fill="E1DFDD"/>
    </w:rPr>
  </w:style>
  <w:style w:type="character" w:styleId="FollowedHyperlink">
    <w:name w:val="FollowedHyperlink"/>
    <w:basedOn w:val="DefaultParagraphFont"/>
    <w:uiPriority w:val="99"/>
    <w:semiHidden/>
    <w:unhideWhenUsed/>
    <w:rsid w:val="00630E59"/>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yperlink" Target="https://www.cms.int/es/node/46343" TargetMode="External"/><Relationship Id="rId3" Type="http://schemas.openxmlformats.org/officeDocument/2006/relationships/customXml" Target="../customXml/item3.xml"/><Relationship Id="rId21" Type="http://schemas.openxmlformats.org/officeDocument/2006/relationships/header" Target="header6.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yperlink" Target="https://www.cms.int/es/node/46458" TargetMode="External"/><Relationship Id="rId17" Type="http://schemas.openxmlformats.org/officeDocument/2006/relationships/header" Target="header3.xml"/><Relationship Id="rId25" Type="http://schemas.openxmlformats.org/officeDocument/2006/relationships/header" Target="header9.xml"/><Relationship Id="rId33"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8.xml"/><Relationship Id="rId32" Type="http://schemas.openxmlformats.org/officeDocument/2006/relationships/header" Target="header15.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7.xml"/><Relationship Id="rId28" Type="http://schemas.openxmlformats.org/officeDocument/2006/relationships/header" Target="header11.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header" Target="header1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4.xml"/><Relationship Id="rId27" Type="http://schemas.openxmlformats.org/officeDocument/2006/relationships/header" Target="header10.xml"/><Relationship Id="rId30" Type="http://schemas.openxmlformats.org/officeDocument/2006/relationships/header" Target="header13.xml"/><Relationship Id="rId35" Type="http://schemas.openxmlformats.org/officeDocument/2006/relationships/theme" Target="theme/theme1.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s/node/42668"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2.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3.xml><?xml version="1.0" encoding="utf-8"?>
<ds:datastoreItem xmlns:ds="http://schemas.openxmlformats.org/officeDocument/2006/customXml" ds:itemID="{5E2CCA9C-7A20-4269-A13A-48FABA0A46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59</TotalTime>
  <Pages>25</Pages>
  <Words>9387</Words>
  <Characters>53511</Characters>
  <Application>Microsoft Office Word</Application>
  <DocSecurity>0</DocSecurity>
  <Lines>445</Lines>
  <Paragraphs>125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62773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Daan de Leur</cp:lastModifiedBy>
  <cp:revision>88</cp:revision>
  <dcterms:created xsi:type="dcterms:W3CDTF">2025-10-14T13:12:00Z</dcterms:created>
  <dcterms:modified xsi:type="dcterms:W3CDTF">2026-01-28T15:18:00Z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y fmtid="{D5CDD505-2E9C-101B-9397-08002B2CF9AE}" pid="6" name="docLang">
    <vt:lpwstr>es</vt:lpwstr>
  </property>
</Properties>
</file>