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63C2DBD2" w:rsidR="00002A97" w:rsidRPr="00FB0167"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FB0167">
              <w:rPr>
                <w:rFonts w:eastAsia="Times New Roman" w:cs="Arial"/>
                <w:szCs w:val="24"/>
                <w:lang w:eastAsia="es-ES"/>
              </w:rPr>
              <w:t>UNEP/CMS/COP1</w:t>
            </w:r>
            <w:r w:rsidR="00C22155" w:rsidRPr="00FB0167">
              <w:rPr>
                <w:rFonts w:eastAsia="Times New Roman" w:cs="Arial"/>
                <w:szCs w:val="24"/>
                <w:lang w:eastAsia="es-ES"/>
              </w:rPr>
              <w:t>5</w:t>
            </w:r>
            <w:r w:rsidRPr="00FB0167">
              <w:rPr>
                <w:rFonts w:eastAsia="Times New Roman" w:cs="Arial"/>
                <w:szCs w:val="24"/>
                <w:lang w:eastAsia="es-ES"/>
              </w:rPr>
              <w:t>/</w:t>
            </w:r>
            <w:r w:rsidR="00800CB3" w:rsidRPr="00FB0167">
              <w:rPr>
                <w:rFonts w:eastAsia="Times New Roman" w:cs="Arial"/>
                <w:szCs w:val="24"/>
                <w:lang w:eastAsia="es-ES"/>
              </w:rPr>
              <w:t>Doc</w:t>
            </w:r>
            <w:r w:rsidRPr="00FB0167">
              <w:rPr>
                <w:rFonts w:eastAsia="Times New Roman" w:cs="Arial"/>
                <w:szCs w:val="24"/>
                <w:lang w:eastAsia="es-ES"/>
              </w:rPr>
              <w:t>.</w:t>
            </w:r>
            <w:r w:rsidR="00F65E4A" w:rsidRPr="00FB0167">
              <w:rPr>
                <w:rFonts w:eastAsia="Times New Roman" w:cs="Arial"/>
                <w:szCs w:val="24"/>
                <w:lang w:eastAsia="es-ES"/>
              </w:rPr>
              <w:t>25.2.1</w:t>
            </w:r>
            <w:r w:rsidR="00FB0167" w:rsidRPr="00FB0167">
              <w:rPr>
                <w:rFonts w:eastAsia="Times New Roman" w:cs="Arial"/>
                <w:szCs w:val="24"/>
                <w:lang w:eastAsia="es-ES"/>
              </w:rPr>
              <w:t>/Rev</w:t>
            </w:r>
            <w:r w:rsidR="00FB0167">
              <w:rPr>
                <w:rFonts w:eastAsia="Times New Roman" w:cs="Arial"/>
                <w:szCs w:val="24"/>
                <w:lang w:eastAsia="es-ES"/>
              </w:rPr>
              <w:t>.1</w:t>
            </w:r>
          </w:p>
          <w:p w14:paraId="5F9B9DE6" w14:textId="4D2C42FC" w:rsidR="00002A97" w:rsidRPr="00D9741A" w:rsidRDefault="00565240"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sidRPr="00D9741A">
              <w:rPr>
                <w:rFonts w:eastAsia="Times New Roman" w:cs="Arial"/>
                <w:szCs w:val="24"/>
                <w:lang w:val="es-ES" w:eastAsia="es-ES"/>
              </w:rPr>
              <w:t>1</w:t>
            </w:r>
            <w:r w:rsidR="00FB0167">
              <w:rPr>
                <w:rFonts w:eastAsia="Times New Roman" w:cs="Arial"/>
                <w:szCs w:val="24"/>
                <w:lang w:val="es-ES" w:eastAsia="es-ES"/>
              </w:rPr>
              <w:t>8 de diciembre</w:t>
            </w:r>
            <w:r w:rsidRPr="00D9741A">
              <w:rPr>
                <w:rFonts w:eastAsia="Times New Roman" w:cs="Arial"/>
                <w:szCs w:val="24"/>
                <w:lang w:val="es-ES" w:eastAsia="es-ES"/>
              </w:rPr>
              <w:t xml:space="preserve"> </w:t>
            </w:r>
            <w:r w:rsidR="00002A97" w:rsidRPr="00D9741A">
              <w:rPr>
                <w:rFonts w:eastAsia="Times New Roman" w:cs="Arial"/>
                <w:szCs w:val="24"/>
                <w:lang w:val="es-ES" w:eastAsia="es-ES"/>
              </w:rPr>
              <w:t>20</w:t>
            </w:r>
            <w:r w:rsidR="000F4BDA" w:rsidRPr="00D9741A">
              <w:rPr>
                <w:rFonts w:eastAsia="Times New Roman" w:cs="Arial"/>
                <w:szCs w:val="24"/>
                <w:lang w:val="es-ES" w:eastAsia="es-ES"/>
              </w:rPr>
              <w:t>2</w:t>
            </w:r>
            <w:r w:rsidR="00BE6C85" w:rsidRPr="00D9741A">
              <w:rPr>
                <w:rFonts w:eastAsia="Times New Roman" w:cs="Arial"/>
                <w:szCs w:val="24"/>
                <w:lang w:val="es-ES"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Original: </w:t>
            </w:r>
            <w:proofErr w:type="gramStart"/>
            <w:r w:rsidRPr="00002A97">
              <w:rPr>
                <w:rFonts w:eastAsia="Times New Roman" w:cs="Arial"/>
                <w:szCs w:val="24"/>
                <w:lang w:val="es-ES" w:eastAsia="es-ES"/>
              </w:rPr>
              <w:t>Inglés</w:t>
            </w:r>
            <w:proofErr w:type="gramEnd"/>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13F9CC12"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F65E4A">
        <w:rPr>
          <w:rFonts w:eastAsia="Times New Roman" w:cs="Arial"/>
          <w:szCs w:val="24"/>
          <w:lang w:val="es-ES" w:eastAsia="es-ES"/>
        </w:rPr>
        <w:t>25.2.1</w:t>
      </w:r>
      <w:r w:rsidRPr="00002A97">
        <w:rPr>
          <w:rFonts w:eastAsia="Times New Roman" w:cs="Arial"/>
          <w:szCs w:val="24"/>
          <w:lang w:val="es-ES" w:eastAsia="es-ES"/>
        </w:rPr>
        <w:t xml:space="preserve"> 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62AB6703" w14:textId="44BC86F6" w:rsidR="00002A97" w:rsidRPr="00790422" w:rsidRDefault="00344C5B" w:rsidP="002F7EC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rPr>
          <w:rFonts w:ascii="Calibri" w:eastAsia="Calibri" w:hAnsi="Calibri" w:cs="Times New Roman"/>
          <w:lang w:val="es-ES"/>
        </w:rPr>
      </w:pPr>
      <w:r w:rsidRPr="003B02D6">
        <w:rPr>
          <w:rFonts w:eastAsia="Times New Roman" w:cs="Arial"/>
          <w:b/>
          <w:bCs/>
          <w:lang w:val="es-ES"/>
        </w:rPr>
        <w:t>CONTAMINACIÓN MARINA</w:t>
      </w:r>
    </w:p>
    <w:p w14:paraId="649BC530" w14:textId="703A3FE7" w:rsidR="00002A97" w:rsidRPr="00002A97" w:rsidRDefault="00D9741A" w:rsidP="00002A97">
      <w:pPr>
        <w:widowControl w:val="0"/>
        <w:suppressAutoHyphens/>
        <w:autoSpaceDE w:val="0"/>
        <w:autoSpaceDN w:val="0"/>
        <w:spacing w:after="0" w:line="240" w:lineRule="auto"/>
        <w:jc w:val="center"/>
        <w:textAlignment w:val="baseline"/>
        <w:rPr>
          <w:rFonts w:ascii="Calibri" w:eastAsia="Calibri" w:hAnsi="Calibri" w:cs="Times New Roman"/>
          <w:lang w:val="es-ES"/>
        </w:rPr>
      </w:pPr>
      <w:r w:rsidRPr="003B02D6">
        <w:rPr>
          <w:rFonts w:eastAsia="Times New Roman" w:cs="Arial"/>
          <w:i/>
          <w:lang w:val="es-ES"/>
        </w:rPr>
        <w:t>(Preparado por el consejero designado por la COP para la Contaminación marina y por la Secretaría)</w:t>
      </w:r>
      <w:r w:rsidR="00002A97" w:rsidRPr="00002A97">
        <w:rPr>
          <w:rFonts w:eastAsia="Times New Roman" w:cs="Arial"/>
          <w:i/>
          <w:szCs w:val="24"/>
          <w:lang w:val="es-ES" w:eastAsia="es-ES"/>
        </w:rPr>
        <w:t xml:space="preserve"> </w:t>
      </w:r>
    </w:p>
    <w:p w14:paraId="6A23E363" w14:textId="77777777" w:rsidR="00002A97" w:rsidRPr="00002A97"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002A97"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0304E6E3">
                <wp:simplePos x="0" y="0"/>
                <wp:positionH relativeFrom="column">
                  <wp:posOffset>970059</wp:posOffset>
                </wp:positionH>
                <wp:positionV relativeFrom="paragraph">
                  <wp:posOffset>145525</wp:posOffset>
                </wp:positionV>
                <wp:extent cx="4304666" cy="2615980"/>
                <wp:effectExtent l="0" t="0" r="19685" b="13335"/>
                <wp:wrapNone/>
                <wp:docPr id="5" name="Text Box 4"/>
                <wp:cNvGraphicFramePr/>
                <a:graphic xmlns:a="http://schemas.openxmlformats.org/drawingml/2006/main">
                  <a:graphicData uri="http://schemas.microsoft.com/office/word/2010/wordprocessingShape">
                    <wps:wsp>
                      <wps:cNvSpPr txBox="1"/>
                      <wps:spPr>
                        <a:xfrm>
                          <a:off x="0" y="0"/>
                          <a:ext cx="4304666" cy="2615980"/>
                        </a:xfrm>
                        <a:prstGeom prst="rect">
                          <a:avLst/>
                        </a:prstGeom>
                        <a:solidFill>
                          <a:srgbClr val="FFFFFF"/>
                        </a:solidFill>
                        <a:ln w="3172">
                          <a:solidFill>
                            <a:srgbClr val="000000"/>
                          </a:solidFill>
                          <a:prstDash val="solid"/>
                        </a:ln>
                      </wps:spPr>
                      <wps:txbx>
                        <w:txbxContent>
                          <w:p w14:paraId="78EFDF6D" w14:textId="1DCE26E8" w:rsidR="002D5F2A" w:rsidRPr="00694D1E" w:rsidRDefault="002D5F2A" w:rsidP="002D5F2A">
                            <w:pPr>
                              <w:spacing w:after="0"/>
                              <w:rPr>
                                <w:lang w:val="es-ES"/>
                              </w:rPr>
                            </w:pPr>
                            <w:r w:rsidRPr="00694D1E">
                              <w:rPr>
                                <w:rFonts w:eastAsia="Arial" w:cs="Arial"/>
                                <w:lang w:val="es-ES"/>
                              </w:rPr>
                              <w:t>Resumen:</w:t>
                            </w:r>
                          </w:p>
                          <w:p w14:paraId="255B4E63" w14:textId="77777777" w:rsidR="002D5F2A" w:rsidRPr="00694D1E" w:rsidRDefault="002D5F2A" w:rsidP="002D5F2A">
                            <w:pPr>
                              <w:spacing w:after="0"/>
                              <w:rPr>
                                <w:rFonts w:cs="Arial"/>
                                <w:lang w:val="es-ES"/>
                              </w:rPr>
                            </w:pPr>
                          </w:p>
                          <w:p w14:paraId="4179BB94" w14:textId="77777777" w:rsidR="004B16C7" w:rsidRPr="000D4EFA" w:rsidRDefault="004B16C7" w:rsidP="004B16C7">
                            <w:pPr>
                              <w:spacing w:after="0" w:line="240" w:lineRule="auto"/>
                              <w:jc w:val="both"/>
                              <w:rPr>
                                <w:rFonts w:cs="Arial"/>
                                <w:b/>
                                <w:lang w:val="es-ES"/>
                              </w:rPr>
                            </w:pPr>
                            <w:r w:rsidRPr="000D4EFA">
                              <w:rPr>
                                <w:rFonts w:cs="Arial"/>
                                <w:lang w:val="es-ES"/>
                              </w:rPr>
                              <w:t xml:space="preserve">El presente documento informa sobre los avances en la aplicación de las Decisiones 14.41–14.43 </w:t>
                            </w:r>
                            <w:r w:rsidRPr="000D4EFA">
                              <w:rPr>
                                <w:rFonts w:cs="Arial"/>
                                <w:i/>
                                <w:iCs/>
                                <w:lang w:val="es-ES"/>
                              </w:rPr>
                              <w:t xml:space="preserve">Contaminación marina </w:t>
                            </w:r>
                            <w:r w:rsidRPr="000D4EFA">
                              <w:rPr>
                                <w:rFonts w:cs="Arial"/>
                                <w:lang w:val="es-ES"/>
                              </w:rPr>
                              <w:t xml:space="preserve">y de la Decisión 14.225 (b) </w:t>
                            </w:r>
                            <w:r w:rsidRPr="000D4EFA">
                              <w:rPr>
                                <w:rFonts w:cs="Arial"/>
                                <w:i/>
                                <w:iCs/>
                                <w:lang w:val="es-ES"/>
                              </w:rPr>
                              <w:t>Impacto de la contaminación por plásticos en especies acuáticas, terrestres y aviares</w:t>
                            </w:r>
                            <w:r w:rsidRPr="000D4EFA">
                              <w:rPr>
                                <w:rFonts w:cs="Arial"/>
                                <w:lang w:val="es-ES"/>
                              </w:rPr>
                              <w:t xml:space="preserve">. Propone Decisiones para su adopción y una nueva Resolución sobre la </w:t>
                            </w:r>
                            <w:r w:rsidRPr="000D4EFA">
                              <w:rPr>
                                <w:rFonts w:cs="Arial"/>
                                <w:i/>
                                <w:lang w:val="es-ES"/>
                              </w:rPr>
                              <w:t>Contaminación marina.</w:t>
                            </w:r>
                          </w:p>
                          <w:p w14:paraId="761DE67E" w14:textId="77777777" w:rsidR="004B16C7" w:rsidRPr="000D4EFA" w:rsidRDefault="004B16C7" w:rsidP="004B16C7">
                            <w:pPr>
                              <w:spacing w:after="0" w:line="240" w:lineRule="auto"/>
                              <w:jc w:val="both"/>
                              <w:rPr>
                                <w:rFonts w:cs="Arial"/>
                                <w:lang w:val="es-ES"/>
                              </w:rPr>
                            </w:pPr>
                          </w:p>
                          <w:p w14:paraId="63D36FED" w14:textId="742065C8" w:rsidR="004B16C7" w:rsidRDefault="004B16C7" w:rsidP="004B16C7">
                            <w:pPr>
                              <w:spacing w:after="0" w:line="240" w:lineRule="auto"/>
                              <w:jc w:val="both"/>
                              <w:rPr>
                                <w:rFonts w:cs="Arial"/>
                                <w:lang w:val="es-ES"/>
                              </w:rPr>
                            </w:pPr>
                            <w:r w:rsidRPr="000D4EFA">
                              <w:rPr>
                                <w:rFonts w:cs="Arial"/>
                                <w:lang w:val="es-ES"/>
                              </w:rPr>
                              <w:t>Los proyectos de Decisión que se adjuntan contribuirán a la consecución de las Metas 2.3, 3.1, 3.3 y 4.1 del Plan Estratégico de Samarcanda para las Especies Migratorias 2024-2032.</w:t>
                            </w:r>
                          </w:p>
                          <w:p w14:paraId="7E31204B" w14:textId="77777777" w:rsidR="00D8545E" w:rsidRDefault="00D8545E" w:rsidP="004B16C7">
                            <w:pPr>
                              <w:spacing w:after="0" w:line="240" w:lineRule="auto"/>
                              <w:jc w:val="both"/>
                              <w:rPr>
                                <w:rFonts w:cs="Arial"/>
                                <w:lang w:val="es-ES"/>
                              </w:rPr>
                            </w:pPr>
                          </w:p>
                          <w:p w14:paraId="25750223" w14:textId="77777777" w:rsidR="00D8545E" w:rsidRPr="007104F9" w:rsidRDefault="00D8545E" w:rsidP="00D8545E">
                            <w:pPr>
                              <w:spacing w:after="0" w:line="240" w:lineRule="auto"/>
                              <w:jc w:val="both"/>
                              <w:rPr>
                                <w:rFonts w:cs="Arial"/>
                                <w:lang w:val="es-ES"/>
                              </w:rPr>
                            </w:pPr>
                            <w:r w:rsidRPr="007104F9">
                              <w:rPr>
                                <w:rFonts w:cs="Arial"/>
                                <w:lang w:val="es-ES"/>
                              </w:rPr>
                              <w:t>Este documento fue revisado por el Co</w:t>
                            </w:r>
                            <w:r>
                              <w:rPr>
                                <w:rFonts w:cs="Arial"/>
                                <w:lang w:val="es-ES"/>
                              </w:rPr>
                              <w:t xml:space="preserve">nsejo Científico en su </w:t>
                            </w:r>
                            <w:r w:rsidRPr="007104F9">
                              <w:rPr>
                                <w:rFonts w:cs="Arial"/>
                                <w:lang w:val="es-ES"/>
                              </w:rPr>
                              <w:t>8.ª reunión de</w:t>
                            </w:r>
                            <w:r>
                              <w:rPr>
                                <w:rFonts w:cs="Arial"/>
                                <w:lang w:val="es-ES"/>
                              </w:rPr>
                              <w:t>l Periodo de</w:t>
                            </w:r>
                            <w:r w:rsidRPr="007104F9">
                              <w:rPr>
                                <w:rFonts w:cs="Arial"/>
                                <w:lang w:val="es-ES"/>
                              </w:rPr>
                              <w:t xml:space="preserve"> Sesi</w:t>
                            </w:r>
                            <w:r>
                              <w:rPr>
                                <w:rFonts w:cs="Arial"/>
                                <w:lang w:val="es-ES"/>
                              </w:rPr>
                              <w:t>ones</w:t>
                            </w:r>
                            <w:r w:rsidRPr="007104F9">
                              <w:rPr>
                                <w:rFonts w:cs="Arial"/>
                                <w:lang w:val="es-ES"/>
                              </w:rPr>
                              <w:t xml:space="preserve"> celebrada en diciembre de 2025.</w:t>
                            </w:r>
                          </w:p>
                          <w:p w14:paraId="467F8743" w14:textId="77777777" w:rsidR="00D8545E" w:rsidRPr="004B16C7" w:rsidRDefault="00D8545E" w:rsidP="004B16C7">
                            <w:pPr>
                              <w:spacing w:after="0" w:line="240" w:lineRule="auto"/>
                              <w:jc w:val="both"/>
                              <w:rPr>
                                <w:rFonts w:cs="Arial"/>
                                <w:lang w:val="es-ES"/>
                              </w:rPr>
                            </w:pP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76.4pt;margin-top:11.45pt;width:338.95pt;height:206pt;z-index:2516582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bsXu6AEAANQDAAAOAAAAZHJzL2Uyb0RvYy54bWysU9uO0zAQfUfiHyy/01w2m92Nmq5gqyKk&#10;FYtU+ADXsZtIjm08bpPy9Yyd0HaBJ0QeHI9nfObMmfHycewVOQoHndE1zRYpJUJz03R6X9NvXzfv&#10;7ikBz3TDlNGipicB9HH19s1ysJXITWtUIxxBEA3VYGvaem+rJAHeip7Bwlih0SmN65lH0+2TxrEB&#10;0XuV5GlaJoNxjXWGCwA8XU9Ouor4UgruX6QE4YmqKXLzcXVx3YU1WS1ZtXfMth2fabB/YNGzTmPS&#10;M9SaeUYOrvsDqu+4M2CkX3DTJ0bKjotYA1aTpb9Vs22ZFbEWFAfsWSb4f7D883Frvzjixw9mxAYG&#10;QQYLFeBhqGeUrg9/ZErQjxKezrKJ0ROOh8VNWpRlSQlHX15mtw/3Udjkct068B+F6UnY1NRhX6Jc&#10;7PgMHlNi6K+QkA2M6ppNp1Q03H73pBw5MuzhJn6BJV55FaY0GWp6k93lEfmVD64h0vj9DSJQWDNo&#10;p1QRYQ5TGhNedAk7P+7GWaydaU6oIT4DrK017gclA45UTeH7gTlBifqksWcPWVGEGYxGcXuXo+Gu&#10;PbtrD9McoWrqKZm2T36aWxwcy/yz3loeWhEk0ub9wRvZRSkDuYnRzBlHJ8o1j3mYzWs7Rl0e4+on&#10;AAAA//8DAFBLAwQUAAYACAAAACEABY/03uAAAAAKAQAADwAAAGRycy9kb3ducmV2LnhtbEyPMU/D&#10;MBSEdyT+g/WQ2KhTt6FtiFMhEFIGlhSGjm7sJoH4ObLdJvTX85jKeLrT3Xf5drI9OxsfOocS5rME&#10;mMHa6Q4bCZ8fbw9rYCEq1Kp3aCT8mADb4vYmV5l2I1bmvIsNoxIMmZLQxjhknIe6NVaFmRsMknd0&#10;3qpI0jdcezVSue25SJJHblWHtNCqwby0pv7enayEr0tEgdV7Oox+vyrT6rWclxcp7++m5ydg0Uzx&#10;GoY/fEKHgpgO7oQ6sJ50Kgg9ShBiA4wC60WyAnaQsFwsN8CLnP+/UPwCAAD//wMAUEsBAi0AFAAG&#10;AAgAAAAhALaDOJL+AAAA4QEAABMAAAAAAAAAAAAAAAAAAAAAAFtDb250ZW50X1R5cGVzXS54bWxQ&#10;SwECLQAUAAYACAAAACEAOP0h/9YAAACUAQAACwAAAAAAAAAAAAAAAAAvAQAAX3JlbHMvLnJlbHNQ&#10;SwECLQAUAAYACAAAACEAiW7F7ugBAADUAwAADgAAAAAAAAAAAAAAAAAuAgAAZHJzL2Uyb0RvYy54&#10;bWxQSwECLQAUAAYACAAAACEABY/03uAAAAAKAQAADwAAAAAAAAAAAAAAAABCBAAAZHJzL2Rvd25y&#10;ZXYueG1sUEsFBgAAAAAEAAQA8wAAAE8FAAAAAA==&#10;" strokeweight=".08811mm">
                <v:textbox>
                  <w:txbxContent>
                    <w:p w14:paraId="78EFDF6D" w14:textId="1DCE26E8" w:rsidR="002D5F2A" w:rsidRPr="00694D1E" w:rsidRDefault="002D5F2A" w:rsidP="002D5F2A">
                      <w:pPr>
                        <w:spacing w:after="0"/>
                        <w:rPr>
                          <w:lang w:val="es-ES"/>
                        </w:rPr>
                      </w:pPr>
                      <w:r w:rsidRPr="00694D1E">
                        <w:rPr>
                          <w:rFonts w:eastAsia="Arial" w:cs="Arial"/>
                          <w:lang w:val="es-ES"/>
                        </w:rPr>
                        <w:t>Resumen:</w:t>
                      </w:r>
                    </w:p>
                    <w:p w14:paraId="255B4E63" w14:textId="77777777" w:rsidR="002D5F2A" w:rsidRPr="00694D1E" w:rsidRDefault="002D5F2A" w:rsidP="002D5F2A">
                      <w:pPr>
                        <w:spacing w:after="0"/>
                        <w:rPr>
                          <w:rFonts w:cs="Arial"/>
                          <w:lang w:val="es-ES"/>
                        </w:rPr>
                      </w:pPr>
                    </w:p>
                    <w:p w14:paraId="4179BB94" w14:textId="77777777" w:rsidR="004B16C7" w:rsidRPr="000D4EFA" w:rsidRDefault="004B16C7" w:rsidP="004B16C7">
                      <w:pPr>
                        <w:spacing w:after="0" w:line="240" w:lineRule="auto"/>
                        <w:jc w:val="both"/>
                        <w:rPr>
                          <w:rFonts w:cs="Arial"/>
                          <w:b/>
                          <w:lang w:val="es-ES"/>
                        </w:rPr>
                      </w:pPr>
                      <w:r w:rsidRPr="000D4EFA">
                        <w:rPr>
                          <w:rFonts w:cs="Arial"/>
                          <w:lang w:val="es-ES"/>
                        </w:rPr>
                        <w:t xml:space="preserve">El presente documento informa sobre los avances en la aplicación de las Decisiones 14.41–14.43 </w:t>
                      </w:r>
                      <w:r w:rsidRPr="000D4EFA">
                        <w:rPr>
                          <w:rFonts w:cs="Arial"/>
                          <w:i/>
                          <w:iCs/>
                          <w:lang w:val="es-ES"/>
                        </w:rPr>
                        <w:t xml:space="preserve">Contaminación marina </w:t>
                      </w:r>
                      <w:r w:rsidRPr="000D4EFA">
                        <w:rPr>
                          <w:rFonts w:cs="Arial"/>
                          <w:lang w:val="es-ES"/>
                        </w:rPr>
                        <w:t xml:space="preserve">y de la Decisión 14.225 (b) </w:t>
                      </w:r>
                      <w:r w:rsidRPr="000D4EFA">
                        <w:rPr>
                          <w:rFonts w:cs="Arial"/>
                          <w:i/>
                          <w:iCs/>
                          <w:lang w:val="es-ES"/>
                        </w:rPr>
                        <w:t>Impacto de la contaminación por plásticos en especies acuáticas, terrestres y aviares</w:t>
                      </w:r>
                      <w:r w:rsidRPr="000D4EFA">
                        <w:rPr>
                          <w:rFonts w:cs="Arial"/>
                          <w:lang w:val="es-ES"/>
                        </w:rPr>
                        <w:t xml:space="preserve">. Propone Decisiones para su adopción y una nueva Resolución sobre la </w:t>
                      </w:r>
                      <w:r w:rsidRPr="000D4EFA">
                        <w:rPr>
                          <w:rFonts w:cs="Arial"/>
                          <w:i/>
                          <w:lang w:val="es-ES"/>
                        </w:rPr>
                        <w:t>Contaminación marina.</w:t>
                      </w:r>
                    </w:p>
                    <w:p w14:paraId="761DE67E" w14:textId="77777777" w:rsidR="004B16C7" w:rsidRPr="000D4EFA" w:rsidRDefault="004B16C7" w:rsidP="004B16C7">
                      <w:pPr>
                        <w:spacing w:after="0" w:line="240" w:lineRule="auto"/>
                        <w:jc w:val="both"/>
                        <w:rPr>
                          <w:rFonts w:cs="Arial"/>
                          <w:lang w:val="es-ES"/>
                        </w:rPr>
                      </w:pPr>
                    </w:p>
                    <w:p w14:paraId="63D36FED" w14:textId="742065C8" w:rsidR="004B16C7" w:rsidRDefault="004B16C7" w:rsidP="004B16C7">
                      <w:pPr>
                        <w:spacing w:after="0" w:line="240" w:lineRule="auto"/>
                        <w:jc w:val="both"/>
                        <w:rPr>
                          <w:rFonts w:cs="Arial"/>
                          <w:lang w:val="es-ES"/>
                        </w:rPr>
                      </w:pPr>
                      <w:r w:rsidRPr="000D4EFA">
                        <w:rPr>
                          <w:rFonts w:cs="Arial"/>
                          <w:lang w:val="es-ES"/>
                        </w:rPr>
                        <w:t>Los proyectos de Decisión que se adjuntan contribuirán a la consecución de las Metas 2.3, 3.1, 3.3 y 4.1 del Plan Estratégico de Samarcanda para las Especies Migratorias 2024-2032.</w:t>
                      </w:r>
                    </w:p>
                    <w:p w14:paraId="7E31204B" w14:textId="77777777" w:rsidR="00D8545E" w:rsidRDefault="00D8545E" w:rsidP="004B16C7">
                      <w:pPr>
                        <w:spacing w:after="0" w:line="240" w:lineRule="auto"/>
                        <w:jc w:val="both"/>
                        <w:rPr>
                          <w:rFonts w:cs="Arial"/>
                          <w:lang w:val="es-ES"/>
                        </w:rPr>
                      </w:pPr>
                    </w:p>
                    <w:p w14:paraId="25750223" w14:textId="77777777" w:rsidR="00D8545E" w:rsidRPr="007104F9" w:rsidRDefault="00D8545E" w:rsidP="00D8545E">
                      <w:pPr>
                        <w:spacing w:after="0" w:line="240" w:lineRule="auto"/>
                        <w:jc w:val="both"/>
                        <w:rPr>
                          <w:rFonts w:cs="Arial"/>
                          <w:lang w:val="es-ES"/>
                        </w:rPr>
                      </w:pPr>
                      <w:r w:rsidRPr="007104F9">
                        <w:rPr>
                          <w:rFonts w:cs="Arial"/>
                          <w:lang w:val="es-ES"/>
                        </w:rPr>
                        <w:t>Este documento fue revisado por el Co</w:t>
                      </w:r>
                      <w:r>
                        <w:rPr>
                          <w:rFonts w:cs="Arial"/>
                          <w:lang w:val="es-ES"/>
                        </w:rPr>
                        <w:t xml:space="preserve">nsejo Científico en su </w:t>
                      </w:r>
                      <w:r w:rsidRPr="007104F9">
                        <w:rPr>
                          <w:rFonts w:cs="Arial"/>
                          <w:lang w:val="es-ES"/>
                        </w:rPr>
                        <w:t>8.ª reunión de</w:t>
                      </w:r>
                      <w:r>
                        <w:rPr>
                          <w:rFonts w:cs="Arial"/>
                          <w:lang w:val="es-ES"/>
                        </w:rPr>
                        <w:t>l Periodo de</w:t>
                      </w:r>
                      <w:r w:rsidRPr="007104F9">
                        <w:rPr>
                          <w:rFonts w:cs="Arial"/>
                          <w:lang w:val="es-ES"/>
                        </w:rPr>
                        <w:t xml:space="preserve"> Sesi</w:t>
                      </w:r>
                      <w:r>
                        <w:rPr>
                          <w:rFonts w:cs="Arial"/>
                          <w:lang w:val="es-ES"/>
                        </w:rPr>
                        <w:t>ones</w:t>
                      </w:r>
                      <w:r w:rsidRPr="007104F9">
                        <w:rPr>
                          <w:rFonts w:cs="Arial"/>
                          <w:lang w:val="es-ES"/>
                        </w:rPr>
                        <w:t xml:space="preserve"> celebrada en diciembre de 2025.</w:t>
                      </w:r>
                    </w:p>
                    <w:p w14:paraId="467F8743" w14:textId="77777777" w:rsidR="00D8545E" w:rsidRPr="004B16C7" w:rsidRDefault="00D8545E" w:rsidP="004B16C7">
                      <w:pPr>
                        <w:spacing w:after="0" w:line="240" w:lineRule="auto"/>
                        <w:jc w:val="both"/>
                        <w:rPr>
                          <w:rFonts w:cs="Arial"/>
                          <w:lang w:val="es-ES"/>
                        </w:rPr>
                      </w:pPr>
                    </w:p>
                  </w:txbxContent>
                </v:textbox>
              </v:shape>
            </w:pict>
          </mc:Fallback>
        </mc:AlternateContent>
      </w:r>
    </w:p>
    <w:p w14:paraId="446B2251" w14:textId="3D106049"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Default="002D5F2A">
      <w:pPr>
        <w:rPr>
          <w:rFonts w:eastAsia="Times New Roman" w:cs="Arial"/>
          <w:lang w:val="es-ES" w:eastAsia="es-ES"/>
        </w:rPr>
      </w:pPr>
      <w:r>
        <w:rPr>
          <w:rFonts w:eastAsia="Times New Roman" w:cs="Arial"/>
          <w:lang w:val="es-ES" w:eastAsia="es-ES"/>
        </w:rPr>
        <w:br w:type="page"/>
      </w:r>
    </w:p>
    <w:p w14:paraId="2DC7EDB5" w14:textId="77777777" w:rsidR="00377CE8" w:rsidRPr="003B02D6" w:rsidRDefault="00377CE8" w:rsidP="00377CE8">
      <w:pPr>
        <w:pStyle w:val="Title1"/>
        <w:rPr>
          <w:caps w:val="0"/>
        </w:rPr>
      </w:pPr>
      <w:r w:rsidRPr="003B02D6">
        <w:rPr>
          <w:caps w:val="0"/>
        </w:rPr>
        <w:lastRenderedPageBreak/>
        <w:t>CONTAMINACIÓN MARINA</w:t>
      </w:r>
    </w:p>
    <w:p w14:paraId="69F7081A" w14:textId="77777777" w:rsidR="00377CE8" w:rsidRPr="003B02D6" w:rsidRDefault="00377CE8" w:rsidP="00377CE8">
      <w:pPr>
        <w:spacing w:after="0" w:line="240" w:lineRule="auto"/>
        <w:jc w:val="both"/>
        <w:rPr>
          <w:rFonts w:cs="Arial"/>
          <w:i/>
          <w:lang w:val="es-ES"/>
        </w:rPr>
      </w:pPr>
    </w:p>
    <w:p w14:paraId="44FEB4FF" w14:textId="77777777" w:rsidR="00377CE8" w:rsidRPr="003B02D6" w:rsidRDefault="00377CE8" w:rsidP="00377CE8">
      <w:pPr>
        <w:spacing w:after="0" w:line="240" w:lineRule="auto"/>
        <w:jc w:val="both"/>
        <w:rPr>
          <w:rFonts w:cs="Arial"/>
          <w:i/>
          <w:lang w:val="es-ES"/>
        </w:rPr>
      </w:pPr>
    </w:p>
    <w:p w14:paraId="7A727586" w14:textId="77777777" w:rsidR="00377CE8" w:rsidRPr="003B02D6" w:rsidRDefault="00377CE8" w:rsidP="00377CE8">
      <w:pPr>
        <w:suppressAutoHyphens/>
        <w:autoSpaceDN w:val="0"/>
        <w:spacing w:after="0" w:line="240" w:lineRule="auto"/>
        <w:textAlignment w:val="baseline"/>
        <w:rPr>
          <w:rFonts w:eastAsia="Calibri" w:cs="Arial"/>
          <w:u w:val="single"/>
          <w:lang w:val="es-ES"/>
        </w:rPr>
      </w:pPr>
      <w:r w:rsidRPr="003B02D6">
        <w:rPr>
          <w:rFonts w:eastAsia="Calibri" w:cs="Arial"/>
          <w:u w:val="single"/>
          <w:lang w:val="es-ES"/>
        </w:rPr>
        <w:t>Antecedentes</w:t>
      </w:r>
    </w:p>
    <w:p w14:paraId="14137C2F" w14:textId="77777777" w:rsidR="00377CE8" w:rsidRPr="003B02D6" w:rsidRDefault="00377CE8" w:rsidP="00377CE8">
      <w:pPr>
        <w:spacing w:after="0" w:line="240" w:lineRule="auto"/>
        <w:rPr>
          <w:lang w:val="es-ES"/>
        </w:rPr>
      </w:pPr>
    </w:p>
    <w:p w14:paraId="4A8FDD22" w14:textId="73611F11" w:rsidR="00377CE8" w:rsidRPr="003B02D6" w:rsidRDefault="00377CE8" w:rsidP="00377CE8">
      <w:pPr>
        <w:widowControl w:val="0"/>
        <w:numPr>
          <w:ilvl w:val="0"/>
          <w:numId w:val="15"/>
        </w:numPr>
        <w:autoSpaceDE w:val="0"/>
        <w:autoSpaceDN w:val="0"/>
        <w:adjustRightInd w:val="0"/>
        <w:spacing w:after="0" w:line="240" w:lineRule="auto"/>
        <w:jc w:val="both"/>
        <w:rPr>
          <w:rFonts w:cs="Arial"/>
          <w:lang w:val="es-ES"/>
        </w:rPr>
      </w:pPr>
      <w:r w:rsidRPr="003B02D6">
        <w:rPr>
          <w:rFonts w:cs="Arial"/>
          <w:lang w:val="es-ES"/>
        </w:rPr>
        <w:t xml:space="preserve">Las siguientes Resoluciones relacionadas con la contaminación marina están en vigor: Resolución 12.20 </w:t>
      </w:r>
      <w:r w:rsidRPr="003B02D6">
        <w:rPr>
          <w:rFonts w:cs="Arial"/>
          <w:i/>
          <w:lang w:val="es-ES"/>
        </w:rPr>
        <w:t>Gestión de desechos marinos</w:t>
      </w:r>
      <w:r w:rsidRPr="003B02D6">
        <w:rPr>
          <w:rFonts w:cs="Arial"/>
          <w:lang w:val="es-ES"/>
        </w:rPr>
        <w:t xml:space="preserve">, Resolución 7.3 (Rev.COP12) </w:t>
      </w:r>
      <w:r w:rsidRPr="003B02D6">
        <w:rPr>
          <w:rFonts w:cs="Arial"/>
          <w:i/>
          <w:lang w:val="es-ES"/>
        </w:rPr>
        <w:t>Contaminación por hidrocarburos y especies migratorias</w:t>
      </w:r>
      <w:r w:rsidRPr="003B02D6">
        <w:rPr>
          <w:rFonts w:cs="Arial"/>
          <w:lang w:val="es-ES"/>
        </w:rPr>
        <w:t xml:space="preserve"> y Resolución 14.9 </w:t>
      </w:r>
      <w:r w:rsidRPr="003B02D6">
        <w:rPr>
          <w:rFonts w:cs="Arial"/>
          <w:i/>
          <w:lang w:val="es-ES"/>
        </w:rPr>
        <w:t>Prioridades de conservación para los cetáceos.</w:t>
      </w:r>
      <w:r w:rsidRPr="003B02D6">
        <w:rPr>
          <w:rFonts w:cs="Arial"/>
          <w:lang w:val="es-ES"/>
        </w:rPr>
        <w:t xml:space="preserve"> La contaminación lumínica se aborda en el documento </w:t>
      </w:r>
      <w:hyperlink r:id="rId12" w:history="1">
        <w:r w:rsidR="0090706E" w:rsidRPr="0090706E">
          <w:rPr>
            <w:rStyle w:val="Hyperlink"/>
            <w:rFonts w:cs="Arial"/>
            <w:lang w:val="es-ES"/>
          </w:rPr>
          <w:t>UNEP/CMS/COP15/Doc.28.7</w:t>
        </w:r>
      </w:hyperlink>
      <w:r w:rsidRPr="003B02D6">
        <w:rPr>
          <w:rFonts w:cs="Arial"/>
          <w:i/>
          <w:iCs/>
          <w:lang w:val="es-ES"/>
        </w:rPr>
        <w:t xml:space="preserve">, </w:t>
      </w:r>
      <w:r w:rsidRPr="003B02D6">
        <w:rPr>
          <w:rFonts w:cs="Arial"/>
          <w:lang w:val="es-ES"/>
        </w:rPr>
        <w:t xml:space="preserve">el ruido submarino en </w:t>
      </w:r>
      <w:hyperlink r:id="rId13" w:history="1">
        <w:r w:rsidR="007D442A" w:rsidRPr="007D442A">
          <w:rPr>
            <w:rStyle w:val="Hyperlink"/>
            <w:rFonts w:cs="Arial"/>
            <w:lang w:val="es-ES"/>
          </w:rPr>
          <w:t>UNEP/CMS/COP15/Doc.25.2.2</w:t>
        </w:r>
      </w:hyperlink>
      <w:r w:rsidRPr="003B02D6">
        <w:rPr>
          <w:rFonts w:cs="Arial"/>
          <w:lang w:val="es-ES"/>
        </w:rPr>
        <w:t xml:space="preserve"> y los dispositivos agregadores de peces en </w:t>
      </w:r>
      <w:hyperlink r:id="rId14" w:history="1">
        <w:r w:rsidR="00FF5D00" w:rsidRPr="00FF5D00">
          <w:rPr>
            <w:rStyle w:val="Hyperlink"/>
            <w:rFonts w:cs="Arial"/>
            <w:lang w:val="es-ES"/>
          </w:rPr>
          <w:t>UNEP/CMS/COP15/Doc.25.1.3</w:t>
        </w:r>
      </w:hyperlink>
      <w:r w:rsidRPr="003B02D6">
        <w:rPr>
          <w:rFonts w:cs="Arial"/>
          <w:lang w:val="es-ES"/>
        </w:rPr>
        <w:t>.</w:t>
      </w:r>
    </w:p>
    <w:p w14:paraId="0C2334D3" w14:textId="77777777" w:rsidR="00377CE8" w:rsidRPr="003B02D6" w:rsidRDefault="00377CE8" w:rsidP="00377CE8">
      <w:pPr>
        <w:pStyle w:val="Firstnumbering"/>
        <w:numPr>
          <w:ilvl w:val="0"/>
          <w:numId w:val="0"/>
        </w:numPr>
        <w:rPr>
          <w:lang w:val="es-ES"/>
        </w:rPr>
      </w:pPr>
    </w:p>
    <w:p w14:paraId="71F69181" w14:textId="3DAE4377" w:rsidR="008265D8" w:rsidRPr="00377CE8" w:rsidRDefault="00377CE8" w:rsidP="00377CE8">
      <w:pPr>
        <w:widowControl w:val="0"/>
        <w:numPr>
          <w:ilvl w:val="0"/>
          <w:numId w:val="15"/>
        </w:numPr>
        <w:autoSpaceDE w:val="0"/>
        <w:autoSpaceDN w:val="0"/>
        <w:adjustRightInd w:val="0"/>
        <w:spacing w:after="0" w:line="240" w:lineRule="auto"/>
        <w:contextualSpacing/>
        <w:jc w:val="both"/>
        <w:rPr>
          <w:rFonts w:cs="Arial"/>
          <w:lang w:val="es-ES"/>
        </w:rPr>
      </w:pPr>
      <w:r w:rsidRPr="003B02D6">
        <w:rPr>
          <w:rFonts w:cs="Arial"/>
          <w:lang w:val="es-ES"/>
        </w:rPr>
        <w:t>Con respecto a esta cuestión, la COP14 adoptó las siguientes Decisiones</w:t>
      </w:r>
      <w:r w:rsidR="008265D8" w:rsidRPr="00377CE8">
        <w:rPr>
          <w:rFonts w:cs="Arial"/>
          <w:lang w:val="es-ES"/>
        </w:rPr>
        <w:t>:</w:t>
      </w:r>
    </w:p>
    <w:p w14:paraId="1B3904C4" w14:textId="77777777" w:rsidR="008265D8" w:rsidRPr="00377CE8" w:rsidRDefault="008265D8" w:rsidP="008265D8">
      <w:pPr>
        <w:widowControl w:val="0"/>
        <w:autoSpaceDE w:val="0"/>
        <w:autoSpaceDN w:val="0"/>
        <w:adjustRightInd w:val="0"/>
        <w:spacing w:after="0" w:line="240" w:lineRule="auto"/>
        <w:ind w:left="567"/>
        <w:contextualSpacing/>
        <w:jc w:val="both"/>
        <w:rPr>
          <w:rFonts w:cs="Arial"/>
          <w:b/>
          <w:i/>
          <w:sz w:val="21"/>
          <w:szCs w:val="21"/>
          <w:lang w:val="es-ES"/>
        </w:rPr>
      </w:pPr>
    </w:p>
    <w:p w14:paraId="75789344" w14:textId="1224F30C" w:rsidR="008265D8" w:rsidRPr="006A696F" w:rsidRDefault="008265D8" w:rsidP="006A696F">
      <w:pPr>
        <w:widowControl w:val="0"/>
        <w:autoSpaceDE w:val="0"/>
        <w:autoSpaceDN w:val="0"/>
        <w:adjustRightInd w:val="0"/>
        <w:spacing w:after="0" w:line="240" w:lineRule="auto"/>
        <w:ind w:left="720"/>
        <w:jc w:val="both"/>
        <w:rPr>
          <w:rFonts w:cs="Arial"/>
          <w:i/>
          <w:sz w:val="20"/>
          <w:szCs w:val="20"/>
          <w:lang w:val="es-ES"/>
        </w:rPr>
      </w:pPr>
      <w:r w:rsidRPr="006A696F">
        <w:rPr>
          <w:rFonts w:cs="Arial"/>
          <w:b/>
          <w:i/>
          <w:sz w:val="20"/>
          <w:szCs w:val="20"/>
          <w:lang w:val="es-ES"/>
        </w:rPr>
        <w:t xml:space="preserve">14.41 </w:t>
      </w:r>
      <w:r w:rsidR="00CE1928" w:rsidRPr="006A696F">
        <w:rPr>
          <w:rFonts w:cs="Arial"/>
          <w:b/>
          <w:i/>
          <w:sz w:val="20"/>
          <w:szCs w:val="20"/>
          <w:lang w:val="es-ES"/>
        </w:rPr>
        <w:t>dirigida a las Partes</w:t>
      </w:r>
    </w:p>
    <w:p w14:paraId="2DB67D28" w14:textId="77777777" w:rsidR="008265D8" w:rsidRPr="006A696F" w:rsidRDefault="008265D8" w:rsidP="006A696F">
      <w:pPr>
        <w:widowControl w:val="0"/>
        <w:autoSpaceDE w:val="0"/>
        <w:autoSpaceDN w:val="0"/>
        <w:adjustRightInd w:val="0"/>
        <w:spacing w:after="0" w:line="240" w:lineRule="auto"/>
        <w:ind w:left="720"/>
        <w:contextualSpacing/>
        <w:jc w:val="both"/>
        <w:rPr>
          <w:rFonts w:cs="Arial"/>
          <w:i/>
          <w:sz w:val="20"/>
          <w:szCs w:val="20"/>
          <w:lang w:val="es-ES"/>
        </w:rPr>
      </w:pPr>
    </w:p>
    <w:p w14:paraId="02FB554C" w14:textId="77777777" w:rsidR="006A696F" w:rsidRPr="006A696F" w:rsidRDefault="006A696F" w:rsidP="006A696F">
      <w:pPr>
        <w:spacing w:after="0" w:line="254" w:lineRule="auto"/>
        <w:ind w:left="720"/>
        <w:jc w:val="both"/>
        <w:rPr>
          <w:rFonts w:eastAsia="Aptos" w:cs="Arial"/>
          <w:b/>
          <w:bCs/>
          <w:i/>
          <w:iCs/>
          <w:kern w:val="2"/>
          <w:sz w:val="20"/>
          <w:szCs w:val="20"/>
          <w:lang w:val="es-ES"/>
          <w14:ligatures w14:val="standardContextual"/>
        </w:rPr>
      </w:pPr>
      <w:r w:rsidRPr="006A696F">
        <w:rPr>
          <w:rFonts w:eastAsia="Aptos" w:cs="Arial"/>
          <w:i/>
          <w:iCs/>
          <w:kern w:val="2"/>
          <w:sz w:val="20"/>
          <w:szCs w:val="20"/>
          <w:lang w:val="es-ES"/>
          <w14:ligatures w14:val="standardContextual"/>
        </w:rPr>
        <w:t>Se solicita a las Partes que:</w:t>
      </w:r>
    </w:p>
    <w:p w14:paraId="7F03FE9A" w14:textId="77777777" w:rsidR="006A696F" w:rsidRPr="006A696F" w:rsidRDefault="006A696F" w:rsidP="006A696F">
      <w:pPr>
        <w:spacing w:after="0" w:line="254" w:lineRule="auto"/>
        <w:ind w:left="720"/>
        <w:jc w:val="both"/>
        <w:rPr>
          <w:rFonts w:eastAsia="Aptos" w:cs="Arial"/>
          <w:b/>
          <w:bCs/>
          <w:i/>
          <w:iCs/>
          <w:kern w:val="2"/>
          <w:sz w:val="20"/>
          <w:szCs w:val="20"/>
          <w:lang w:val="es-ES"/>
          <w14:ligatures w14:val="standardContextual"/>
        </w:rPr>
      </w:pPr>
    </w:p>
    <w:p w14:paraId="574B4A6A" w14:textId="77777777" w:rsidR="006A696F" w:rsidRPr="006A696F" w:rsidRDefault="006A696F" w:rsidP="006A696F">
      <w:pPr>
        <w:numPr>
          <w:ilvl w:val="0"/>
          <w:numId w:val="40"/>
        </w:numPr>
        <w:suppressAutoHyphens/>
        <w:autoSpaceDN w:val="0"/>
        <w:adjustRightInd w:val="0"/>
        <w:spacing w:after="80" w:line="240" w:lineRule="auto"/>
        <w:ind w:left="1080"/>
        <w:jc w:val="both"/>
        <w:textAlignment w:val="baseline"/>
        <w:rPr>
          <w:rFonts w:eastAsia="Aptos" w:cs="Arial"/>
          <w:b/>
          <w:bCs/>
          <w:i/>
          <w:iCs/>
          <w:kern w:val="2"/>
          <w:sz w:val="20"/>
          <w:szCs w:val="20"/>
          <w:lang w:val="es-ES"/>
          <w14:ligatures w14:val="standardContextual"/>
        </w:rPr>
      </w:pPr>
      <w:r w:rsidRPr="006A696F">
        <w:rPr>
          <w:rFonts w:eastAsia="Aptos" w:cs="Arial"/>
          <w:i/>
          <w:iCs/>
          <w:kern w:val="2"/>
          <w:sz w:val="20"/>
          <w:szCs w:val="20"/>
          <w:lang w:val="es-ES"/>
          <w14:ligatures w14:val="standardContextual"/>
        </w:rPr>
        <w:t>al elaborar planes de conservación para las especies marinas migratorias, integren la necesidad de hacer frente a las amenazas de la contaminación marina:</w:t>
      </w:r>
    </w:p>
    <w:p w14:paraId="0F95FDF9" w14:textId="77777777" w:rsidR="006A696F" w:rsidRPr="006A696F" w:rsidRDefault="006A696F" w:rsidP="006A696F">
      <w:pPr>
        <w:numPr>
          <w:ilvl w:val="1"/>
          <w:numId w:val="16"/>
        </w:numPr>
        <w:suppressAutoHyphens/>
        <w:autoSpaceDN w:val="0"/>
        <w:adjustRightInd w:val="0"/>
        <w:spacing w:after="80" w:line="240" w:lineRule="auto"/>
        <w:ind w:left="1440"/>
        <w:jc w:val="both"/>
        <w:textAlignment w:val="baseline"/>
        <w:rPr>
          <w:rFonts w:eastAsia="Aptos" w:cs="Arial"/>
          <w:b/>
          <w:bCs/>
          <w:i/>
          <w:iCs/>
          <w:kern w:val="2"/>
          <w:sz w:val="20"/>
          <w:szCs w:val="20"/>
          <w:lang w:val="es-ES"/>
          <w14:ligatures w14:val="standardContextual"/>
        </w:rPr>
      </w:pPr>
      <w:r w:rsidRPr="006A696F">
        <w:rPr>
          <w:rFonts w:eastAsia="Aptos" w:cs="Arial"/>
          <w:i/>
          <w:iCs/>
          <w:kern w:val="2"/>
          <w:sz w:val="20"/>
          <w:szCs w:val="20"/>
          <w:lang w:val="es-ES"/>
          <w14:ligatures w14:val="standardContextual"/>
        </w:rPr>
        <w:t>considerando las amenazas provocadas por la contaminación a la supervivencia, la salud y el bienestar de los taxones afectados, incluidos los efectos subletales en el comportamiento, la salud y la reproducción;</w:t>
      </w:r>
    </w:p>
    <w:p w14:paraId="083CE059" w14:textId="77777777" w:rsidR="006A696F" w:rsidRPr="006A696F" w:rsidRDefault="006A696F" w:rsidP="006A696F">
      <w:pPr>
        <w:numPr>
          <w:ilvl w:val="1"/>
          <w:numId w:val="16"/>
        </w:numPr>
        <w:suppressAutoHyphens/>
        <w:autoSpaceDN w:val="0"/>
        <w:adjustRightInd w:val="0"/>
        <w:spacing w:after="80" w:line="240" w:lineRule="auto"/>
        <w:ind w:left="1440"/>
        <w:jc w:val="both"/>
        <w:textAlignment w:val="baseline"/>
        <w:rPr>
          <w:rFonts w:eastAsia="Aptos" w:cs="Arial"/>
          <w:b/>
          <w:bCs/>
          <w:i/>
          <w:iCs/>
          <w:kern w:val="2"/>
          <w:sz w:val="20"/>
          <w:szCs w:val="20"/>
          <w:lang w:val="es-ES"/>
          <w14:ligatures w14:val="standardContextual"/>
        </w:rPr>
      </w:pPr>
      <w:r w:rsidRPr="006A696F">
        <w:rPr>
          <w:rFonts w:eastAsia="Aptos" w:cs="Arial"/>
          <w:i/>
          <w:iCs/>
          <w:kern w:val="2"/>
          <w:sz w:val="20"/>
          <w:szCs w:val="20"/>
          <w:lang w:val="es-ES"/>
          <w14:ligatures w14:val="standardContextual"/>
        </w:rPr>
        <w:t>describiendo y dando a conocer las amenazas para las poblaciones afectadas, las especies y sus hábitats; y</w:t>
      </w:r>
    </w:p>
    <w:p w14:paraId="2277743A" w14:textId="77777777" w:rsidR="006A696F" w:rsidRPr="006A696F" w:rsidRDefault="006A696F" w:rsidP="006A696F">
      <w:pPr>
        <w:numPr>
          <w:ilvl w:val="1"/>
          <w:numId w:val="16"/>
        </w:numPr>
        <w:suppressAutoHyphens/>
        <w:autoSpaceDN w:val="0"/>
        <w:adjustRightInd w:val="0"/>
        <w:spacing w:after="80" w:line="240" w:lineRule="auto"/>
        <w:ind w:left="1440"/>
        <w:jc w:val="both"/>
        <w:textAlignment w:val="baseline"/>
        <w:rPr>
          <w:rFonts w:eastAsia="Aptos" w:cs="Arial"/>
          <w:b/>
          <w:bCs/>
          <w:i/>
          <w:iCs/>
          <w:kern w:val="2"/>
          <w:sz w:val="20"/>
          <w:szCs w:val="20"/>
          <w:lang w:val="es-ES"/>
          <w14:ligatures w14:val="standardContextual"/>
        </w:rPr>
      </w:pPr>
      <w:r w:rsidRPr="006A696F">
        <w:rPr>
          <w:rFonts w:eastAsia="Aptos" w:cs="Arial"/>
          <w:i/>
          <w:iCs/>
          <w:kern w:val="2"/>
          <w:sz w:val="20"/>
          <w:szCs w:val="20"/>
          <w:lang w:val="es-ES"/>
          <w14:ligatures w14:val="standardContextual"/>
        </w:rPr>
        <w:t>desarrollando acciones para hacer frente a las amenazas tomando en cuenta las zonas de alimentación, reproducción y migración;</w:t>
      </w:r>
    </w:p>
    <w:p w14:paraId="6B60F233" w14:textId="77777777" w:rsidR="006A696F" w:rsidRPr="006A696F" w:rsidRDefault="006A696F" w:rsidP="006A696F">
      <w:pPr>
        <w:numPr>
          <w:ilvl w:val="0"/>
          <w:numId w:val="40"/>
        </w:numPr>
        <w:suppressAutoHyphens/>
        <w:autoSpaceDN w:val="0"/>
        <w:adjustRightInd w:val="0"/>
        <w:spacing w:after="80" w:line="240" w:lineRule="auto"/>
        <w:ind w:left="1080"/>
        <w:jc w:val="both"/>
        <w:textAlignment w:val="baseline"/>
        <w:rPr>
          <w:rFonts w:eastAsia="Aptos" w:cs="Arial"/>
          <w:b/>
          <w:bCs/>
          <w:i/>
          <w:iCs/>
          <w:kern w:val="2"/>
          <w:sz w:val="20"/>
          <w:szCs w:val="20"/>
          <w:lang w:val="es-ES"/>
          <w14:ligatures w14:val="standardContextual"/>
        </w:rPr>
      </w:pPr>
      <w:r w:rsidRPr="006A696F">
        <w:rPr>
          <w:rFonts w:eastAsia="Aptos" w:cs="Arial"/>
          <w:i/>
          <w:iCs/>
          <w:kern w:val="2"/>
          <w:sz w:val="20"/>
          <w:szCs w:val="20"/>
          <w:lang w:val="es-ES"/>
          <w14:ligatures w14:val="standardContextual"/>
        </w:rPr>
        <w:t xml:space="preserve">identifiquen los hábitats y las poblaciones afectadas por las amenazas de contaminación crónicas, por ejemplo, por contaminantes heredados, e identifiquen las acciones para la mitigación de dichas amenazas; </w:t>
      </w:r>
    </w:p>
    <w:p w14:paraId="7218EA0E" w14:textId="77777777" w:rsidR="006A696F" w:rsidRPr="006A696F" w:rsidRDefault="006A696F" w:rsidP="006A696F">
      <w:pPr>
        <w:numPr>
          <w:ilvl w:val="0"/>
          <w:numId w:val="40"/>
        </w:numPr>
        <w:suppressAutoHyphens/>
        <w:autoSpaceDN w:val="0"/>
        <w:adjustRightInd w:val="0"/>
        <w:spacing w:after="80" w:line="240" w:lineRule="auto"/>
        <w:ind w:left="1080"/>
        <w:jc w:val="both"/>
        <w:textAlignment w:val="baseline"/>
        <w:rPr>
          <w:rFonts w:eastAsia="Aptos" w:cs="Arial"/>
          <w:b/>
          <w:bCs/>
          <w:i/>
          <w:iCs/>
          <w:kern w:val="2"/>
          <w:sz w:val="20"/>
          <w:szCs w:val="20"/>
          <w:lang w:val="es-ES"/>
          <w14:ligatures w14:val="standardContextual"/>
        </w:rPr>
      </w:pPr>
      <w:r w:rsidRPr="006A696F">
        <w:rPr>
          <w:rFonts w:eastAsia="Aptos" w:cs="Arial"/>
          <w:i/>
          <w:iCs/>
          <w:kern w:val="2"/>
          <w:sz w:val="20"/>
          <w:szCs w:val="20"/>
          <w:lang w:val="es-ES"/>
          <w14:ligatures w14:val="standardContextual"/>
        </w:rPr>
        <w:t>establezcan sistemas de respuesta rápida para hacer frente con eficacia a los problemas graves de contaminación, como a los vertidos de productos químicos, de hidrocarburos o de pellets de plástico; y</w:t>
      </w:r>
    </w:p>
    <w:p w14:paraId="36A5E6D5" w14:textId="3E8A585C" w:rsidR="008265D8" w:rsidRPr="006A696F" w:rsidRDefault="006A696F" w:rsidP="006A696F">
      <w:pPr>
        <w:numPr>
          <w:ilvl w:val="0"/>
          <w:numId w:val="40"/>
        </w:numPr>
        <w:suppressAutoHyphens/>
        <w:autoSpaceDN w:val="0"/>
        <w:adjustRightInd w:val="0"/>
        <w:spacing w:after="0" w:line="240" w:lineRule="auto"/>
        <w:ind w:left="1080"/>
        <w:jc w:val="both"/>
        <w:textAlignment w:val="baseline"/>
        <w:rPr>
          <w:rFonts w:eastAsia="Aptos" w:cs="Arial"/>
          <w:b/>
          <w:bCs/>
          <w:i/>
          <w:iCs/>
          <w:kern w:val="2"/>
          <w:sz w:val="20"/>
          <w:szCs w:val="20"/>
          <w:lang w:val="es-ES"/>
          <w14:ligatures w14:val="standardContextual"/>
        </w:rPr>
      </w:pPr>
      <w:r w:rsidRPr="006A696F">
        <w:rPr>
          <w:rFonts w:eastAsia="Aptos" w:cs="Arial"/>
          <w:i/>
          <w:iCs/>
          <w:kern w:val="2"/>
          <w:sz w:val="20"/>
          <w:szCs w:val="20"/>
          <w:lang w:val="es-ES"/>
          <w14:ligatures w14:val="standardContextual"/>
        </w:rPr>
        <w:t>informen a la Conferencia de las Partes en su 15.</w:t>
      </w:r>
      <w:r w:rsidRPr="006A696F">
        <w:rPr>
          <w:rFonts w:eastAsia="Aptos" w:cs="Arial"/>
          <w:i/>
          <w:iCs/>
          <w:kern w:val="2"/>
          <w:sz w:val="20"/>
          <w:szCs w:val="20"/>
          <w:vertAlign w:val="superscript"/>
          <w:lang w:val="es-ES"/>
          <w14:ligatures w14:val="standardContextual"/>
        </w:rPr>
        <w:t>a</w:t>
      </w:r>
      <w:r w:rsidRPr="006A696F">
        <w:rPr>
          <w:rFonts w:eastAsia="Aptos" w:cs="Arial"/>
          <w:i/>
          <w:iCs/>
          <w:kern w:val="2"/>
          <w:sz w:val="20"/>
          <w:szCs w:val="20"/>
          <w:lang w:val="es-ES"/>
          <w14:ligatures w14:val="standardContextual"/>
        </w:rPr>
        <w:t xml:space="preserve"> reunión sobre los progresos realizados en la implementación de la presente decisión</w:t>
      </w:r>
      <w:r w:rsidR="008265D8" w:rsidRPr="006A696F">
        <w:rPr>
          <w:rFonts w:cs="Arial"/>
          <w:i/>
          <w:iCs/>
          <w:sz w:val="20"/>
          <w:szCs w:val="20"/>
          <w:lang w:val="es-ES"/>
        </w:rPr>
        <w:t>.</w:t>
      </w:r>
    </w:p>
    <w:p w14:paraId="15954AC1" w14:textId="77777777" w:rsidR="008265D8" w:rsidRPr="006A696F" w:rsidRDefault="008265D8" w:rsidP="008265D8">
      <w:pPr>
        <w:spacing w:after="0" w:line="240" w:lineRule="auto"/>
        <w:jc w:val="both"/>
        <w:rPr>
          <w:rFonts w:cs="Arial"/>
          <w:i/>
          <w:sz w:val="20"/>
          <w:szCs w:val="20"/>
          <w:lang w:val="es-ES"/>
        </w:rPr>
      </w:pPr>
    </w:p>
    <w:p w14:paraId="1B618BA2" w14:textId="10E5F6A1" w:rsidR="008265D8" w:rsidRPr="00413AB8" w:rsidRDefault="008265D8" w:rsidP="00413AB8">
      <w:pPr>
        <w:widowControl w:val="0"/>
        <w:autoSpaceDE w:val="0"/>
        <w:autoSpaceDN w:val="0"/>
        <w:adjustRightInd w:val="0"/>
        <w:spacing w:after="0" w:line="240" w:lineRule="auto"/>
        <w:ind w:left="720"/>
        <w:jc w:val="both"/>
        <w:rPr>
          <w:rFonts w:cs="Arial"/>
          <w:i/>
          <w:sz w:val="20"/>
          <w:szCs w:val="20"/>
          <w:lang w:val="es-ES"/>
        </w:rPr>
      </w:pPr>
      <w:r w:rsidRPr="00413AB8">
        <w:rPr>
          <w:rFonts w:cs="Arial"/>
          <w:b/>
          <w:i/>
          <w:sz w:val="20"/>
          <w:szCs w:val="20"/>
          <w:lang w:val="es-ES"/>
        </w:rPr>
        <w:t xml:space="preserve">14.42 </w:t>
      </w:r>
      <w:r w:rsidR="00DD2163" w:rsidRPr="00413AB8">
        <w:rPr>
          <w:rFonts w:cs="Arial"/>
          <w:b/>
          <w:i/>
          <w:sz w:val="20"/>
          <w:szCs w:val="20"/>
          <w:lang w:val="es-ES"/>
        </w:rPr>
        <w:t>dirigida al Consejo Científico</w:t>
      </w:r>
    </w:p>
    <w:p w14:paraId="08367E34" w14:textId="77777777" w:rsidR="008265D8" w:rsidRPr="00413AB8" w:rsidRDefault="008265D8" w:rsidP="00413AB8">
      <w:pPr>
        <w:widowControl w:val="0"/>
        <w:autoSpaceDE w:val="0"/>
        <w:autoSpaceDN w:val="0"/>
        <w:adjustRightInd w:val="0"/>
        <w:spacing w:after="0" w:line="240" w:lineRule="auto"/>
        <w:ind w:left="720"/>
        <w:contextualSpacing/>
        <w:jc w:val="both"/>
        <w:rPr>
          <w:rFonts w:cs="Arial"/>
          <w:i/>
          <w:sz w:val="20"/>
          <w:szCs w:val="20"/>
          <w:lang w:val="es-ES"/>
        </w:rPr>
      </w:pPr>
    </w:p>
    <w:p w14:paraId="01F14660" w14:textId="77777777" w:rsidR="00413AB8" w:rsidRPr="00413AB8" w:rsidRDefault="00413AB8" w:rsidP="00413AB8">
      <w:pPr>
        <w:spacing w:after="0" w:line="240" w:lineRule="auto"/>
        <w:ind w:left="720"/>
        <w:jc w:val="both"/>
        <w:rPr>
          <w:rFonts w:cs="Arial"/>
          <w:i/>
          <w:iCs/>
          <w:sz w:val="20"/>
          <w:szCs w:val="20"/>
          <w:lang w:val="es-ES"/>
        </w:rPr>
      </w:pPr>
      <w:r w:rsidRPr="00413AB8">
        <w:rPr>
          <w:rFonts w:cs="Arial"/>
          <w:i/>
          <w:iCs/>
          <w:sz w:val="20"/>
          <w:szCs w:val="20"/>
          <w:lang w:val="es-ES"/>
        </w:rPr>
        <w:t>Se solicita al Consejo Científico, sujeto a la disponibilidad de recursos externos:</w:t>
      </w:r>
    </w:p>
    <w:p w14:paraId="2025718C" w14:textId="77777777" w:rsidR="00413AB8" w:rsidRPr="00413AB8" w:rsidRDefault="00413AB8" w:rsidP="00413AB8">
      <w:pPr>
        <w:spacing w:after="0" w:line="240" w:lineRule="auto"/>
        <w:ind w:left="720"/>
        <w:jc w:val="both"/>
        <w:rPr>
          <w:rFonts w:cs="Arial"/>
          <w:i/>
          <w:iCs/>
          <w:sz w:val="20"/>
          <w:szCs w:val="20"/>
          <w:lang w:val="es-ES"/>
        </w:rPr>
      </w:pPr>
    </w:p>
    <w:p w14:paraId="5781C2D4" w14:textId="77777777" w:rsidR="00413AB8" w:rsidRPr="00413AB8" w:rsidRDefault="00413AB8" w:rsidP="00413AB8">
      <w:pPr>
        <w:numPr>
          <w:ilvl w:val="0"/>
          <w:numId w:val="18"/>
        </w:numPr>
        <w:spacing w:after="80" w:line="240" w:lineRule="auto"/>
        <w:ind w:left="1080"/>
        <w:jc w:val="both"/>
        <w:rPr>
          <w:rFonts w:cs="Arial"/>
          <w:i/>
          <w:iCs/>
          <w:sz w:val="20"/>
          <w:szCs w:val="20"/>
          <w:lang w:val="es-ES"/>
        </w:rPr>
      </w:pPr>
      <w:r w:rsidRPr="00413AB8">
        <w:rPr>
          <w:rFonts w:cs="Arial"/>
          <w:i/>
          <w:iCs/>
          <w:sz w:val="20"/>
          <w:szCs w:val="20"/>
          <w:lang w:val="es-ES"/>
        </w:rPr>
        <w:t>identificar las formas prioritarias de contaminación que afectan a las especies marinas incluidas en las listas de la CMS, evitando el solapamiento con las Decisiones 14.221 sobre Ruido Marino y 14.222 sobre Contaminación Lumínica, y elaborar un estudio de estas amenazas, que incluya los impactos acumulativos, e identifique las localidades en las que la contaminación marina y las especies migratorias marinas se entrelazan de forma significativa;</w:t>
      </w:r>
    </w:p>
    <w:p w14:paraId="5C1CF6C2" w14:textId="77777777" w:rsidR="00413AB8" w:rsidRPr="00413AB8" w:rsidRDefault="00413AB8" w:rsidP="00413AB8">
      <w:pPr>
        <w:numPr>
          <w:ilvl w:val="0"/>
          <w:numId w:val="18"/>
        </w:numPr>
        <w:spacing w:after="80" w:line="240" w:lineRule="auto"/>
        <w:ind w:left="1080"/>
        <w:jc w:val="both"/>
        <w:rPr>
          <w:rFonts w:cs="Arial"/>
          <w:i/>
          <w:iCs/>
          <w:sz w:val="20"/>
          <w:szCs w:val="20"/>
          <w:lang w:val="es-ES"/>
        </w:rPr>
      </w:pPr>
      <w:r w:rsidRPr="00413AB8">
        <w:rPr>
          <w:rFonts w:cs="Arial"/>
          <w:i/>
          <w:iCs/>
          <w:sz w:val="20"/>
          <w:szCs w:val="20"/>
          <w:lang w:val="es-ES"/>
        </w:rPr>
        <w:t>buscar una colaboración con los Acuerdos hijos de la CMS relevantes, la CBI, el proceso de las AIMM para los mamíferos marinos, el proceso de las ISRA para tiburones y rayas, y otros foros en los que se estén investigando iniciativas similares;</w:t>
      </w:r>
    </w:p>
    <w:p w14:paraId="5E3364FD" w14:textId="77777777" w:rsidR="00413AB8" w:rsidRDefault="00413AB8" w:rsidP="00413AB8">
      <w:pPr>
        <w:numPr>
          <w:ilvl w:val="0"/>
          <w:numId w:val="18"/>
        </w:numPr>
        <w:spacing w:after="80" w:line="240" w:lineRule="auto"/>
        <w:ind w:left="1080"/>
        <w:jc w:val="both"/>
        <w:rPr>
          <w:rFonts w:cs="Arial"/>
          <w:i/>
          <w:iCs/>
          <w:sz w:val="20"/>
          <w:szCs w:val="20"/>
          <w:lang w:val="es-ES"/>
        </w:rPr>
      </w:pPr>
      <w:r w:rsidRPr="00413AB8">
        <w:rPr>
          <w:rFonts w:cs="Arial"/>
          <w:i/>
          <w:iCs/>
          <w:sz w:val="20"/>
          <w:szCs w:val="20"/>
          <w:lang w:val="es-ES"/>
        </w:rPr>
        <w:t>con respecto a la contaminación por plásticos como se describe en 14.42 (a), llevar a cabo el trabajo junto con la aplicación de la Decisión 14.225 sobre la contaminación por plásticos;</w:t>
      </w:r>
    </w:p>
    <w:p w14:paraId="353E332D" w14:textId="77777777" w:rsidR="00CF0590" w:rsidRPr="00413AB8" w:rsidRDefault="00CF0590" w:rsidP="00CF0590">
      <w:pPr>
        <w:spacing w:after="80" w:line="240" w:lineRule="auto"/>
        <w:ind w:left="1080"/>
        <w:jc w:val="both"/>
        <w:rPr>
          <w:rFonts w:cs="Arial"/>
          <w:i/>
          <w:iCs/>
          <w:sz w:val="20"/>
          <w:szCs w:val="20"/>
          <w:lang w:val="es-ES"/>
        </w:rPr>
      </w:pPr>
    </w:p>
    <w:p w14:paraId="0B51F48D" w14:textId="77777777" w:rsidR="00413AB8" w:rsidRPr="00413AB8" w:rsidRDefault="00413AB8" w:rsidP="00413AB8">
      <w:pPr>
        <w:numPr>
          <w:ilvl w:val="0"/>
          <w:numId w:val="18"/>
        </w:numPr>
        <w:spacing w:after="80" w:line="240" w:lineRule="auto"/>
        <w:ind w:left="1080"/>
        <w:jc w:val="both"/>
        <w:rPr>
          <w:rFonts w:cs="Arial"/>
          <w:i/>
          <w:iCs/>
          <w:sz w:val="20"/>
          <w:szCs w:val="20"/>
          <w:lang w:val="es-ES"/>
        </w:rPr>
      </w:pPr>
      <w:r w:rsidRPr="00413AB8">
        <w:rPr>
          <w:rFonts w:cs="Arial"/>
          <w:i/>
          <w:iCs/>
          <w:sz w:val="20"/>
          <w:szCs w:val="20"/>
          <w:lang w:val="es-ES"/>
        </w:rPr>
        <w:lastRenderedPageBreak/>
        <w:t>celebrar un taller de expertos para determinar las especies, las poblaciones y los hábitats prioritarios que requieren de medidas inmediatas, en base a los resultados del estudio, y elaborar recomendaciones para su consideración por la octava reunión del Comité del Período de Sesiones del Consejo Científico (ScC-SC8); y</w:t>
      </w:r>
    </w:p>
    <w:p w14:paraId="02D3F54D" w14:textId="6D68F10F" w:rsidR="008265D8" w:rsidRPr="00413AB8" w:rsidRDefault="00413AB8" w:rsidP="00413AB8">
      <w:pPr>
        <w:numPr>
          <w:ilvl w:val="0"/>
          <w:numId w:val="18"/>
        </w:numPr>
        <w:spacing w:after="0" w:line="240" w:lineRule="auto"/>
        <w:ind w:left="1080"/>
        <w:jc w:val="both"/>
        <w:rPr>
          <w:rFonts w:cs="Arial"/>
          <w:i/>
          <w:iCs/>
          <w:sz w:val="20"/>
          <w:szCs w:val="20"/>
          <w:lang w:val="es-ES"/>
        </w:rPr>
      </w:pPr>
      <w:r w:rsidRPr="00413AB8">
        <w:rPr>
          <w:rFonts w:cs="Arial"/>
          <w:i/>
          <w:iCs/>
          <w:sz w:val="20"/>
          <w:szCs w:val="20"/>
          <w:lang w:val="es-ES"/>
        </w:rPr>
        <w:t>En apoyo del taller descrito en 14.42 (b), establecer un grupo directivo de expertos adecuados para orientar el enfoque, el orden del día y otras modalidades del taller</w:t>
      </w:r>
      <w:r w:rsidR="008265D8" w:rsidRPr="00413AB8">
        <w:rPr>
          <w:rFonts w:cs="Arial"/>
          <w:i/>
          <w:iCs/>
          <w:sz w:val="20"/>
          <w:szCs w:val="20"/>
          <w:lang w:val="es-ES"/>
        </w:rPr>
        <w:t>.</w:t>
      </w:r>
    </w:p>
    <w:p w14:paraId="18764B30" w14:textId="41FDB004" w:rsidR="008265D8" w:rsidRPr="00413AB8" w:rsidRDefault="008265D8" w:rsidP="008265D8">
      <w:pPr>
        <w:spacing w:after="0" w:line="240" w:lineRule="auto"/>
        <w:ind w:left="851"/>
        <w:jc w:val="both"/>
        <w:rPr>
          <w:lang w:val="es-ES"/>
        </w:rPr>
      </w:pPr>
    </w:p>
    <w:p w14:paraId="0D2F3D78" w14:textId="44FDDB2A" w:rsidR="008265D8" w:rsidRPr="00640515" w:rsidRDefault="008265D8" w:rsidP="0039263A">
      <w:pPr>
        <w:pStyle w:val="ListParagraph"/>
        <w:widowControl w:val="0"/>
        <w:autoSpaceDE w:val="0"/>
        <w:autoSpaceDN w:val="0"/>
        <w:adjustRightInd w:val="0"/>
        <w:spacing w:after="0" w:line="240" w:lineRule="auto"/>
        <w:ind w:left="810" w:hanging="90"/>
        <w:jc w:val="both"/>
        <w:rPr>
          <w:rFonts w:cs="Arial"/>
          <w:b/>
          <w:bCs/>
          <w:i/>
          <w:iCs/>
          <w:sz w:val="20"/>
          <w:szCs w:val="20"/>
          <w:lang w:val="hr-HR"/>
        </w:rPr>
      </w:pPr>
      <w:r w:rsidRPr="00D9741A">
        <w:rPr>
          <w:rFonts w:cs="Arial"/>
          <w:b/>
          <w:i/>
          <w:sz w:val="20"/>
          <w:szCs w:val="20"/>
          <w:lang w:val="es-ES"/>
        </w:rPr>
        <w:t xml:space="preserve">14.43 </w:t>
      </w:r>
      <w:r w:rsidR="00A91D0C" w:rsidRPr="00D9741A">
        <w:rPr>
          <w:rFonts w:cs="Arial"/>
          <w:b/>
          <w:i/>
          <w:sz w:val="20"/>
          <w:szCs w:val="20"/>
          <w:lang w:val="es-ES"/>
        </w:rPr>
        <w:t>dirigida a la Secretaría</w:t>
      </w:r>
    </w:p>
    <w:p w14:paraId="6855E495" w14:textId="77777777" w:rsidR="008265D8" w:rsidRDefault="008265D8" w:rsidP="0039263A">
      <w:pPr>
        <w:widowControl w:val="0"/>
        <w:autoSpaceDE w:val="0"/>
        <w:autoSpaceDN w:val="0"/>
        <w:adjustRightInd w:val="0"/>
        <w:spacing w:after="0" w:line="240" w:lineRule="auto"/>
        <w:ind w:left="810" w:hanging="90"/>
        <w:jc w:val="both"/>
        <w:rPr>
          <w:rFonts w:cs="Arial"/>
          <w:b/>
          <w:bCs/>
          <w:i/>
          <w:iCs/>
          <w:sz w:val="20"/>
          <w:szCs w:val="20"/>
          <w:lang w:val="hr-HR"/>
        </w:rPr>
      </w:pPr>
    </w:p>
    <w:p w14:paraId="74D28246" w14:textId="77777777" w:rsidR="0039263A" w:rsidRPr="0039263A" w:rsidRDefault="0039263A" w:rsidP="0039263A">
      <w:pPr>
        <w:pStyle w:val="ListParagraph"/>
        <w:widowControl w:val="0"/>
        <w:autoSpaceDE w:val="0"/>
        <w:autoSpaceDN w:val="0"/>
        <w:adjustRightInd w:val="0"/>
        <w:spacing w:after="0" w:line="240" w:lineRule="auto"/>
        <w:ind w:left="810" w:hanging="90"/>
        <w:jc w:val="both"/>
        <w:rPr>
          <w:rFonts w:cs="Arial"/>
          <w:i/>
          <w:iCs/>
          <w:sz w:val="20"/>
          <w:szCs w:val="20"/>
          <w:lang w:val="hr-HR"/>
        </w:rPr>
      </w:pPr>
      <w:r w:rsidRPr="0039263A">
        <w:rPr>
          <w:rFonts w:cs="Arial"/>
          <w:i/>
          <w:iCs/>
          <w:sz w:val="20"/>
          <w:szCs w:val="20"/>
          <w:lang w:val="hr-HR"/>
        </w:rPr>
        <w:t>La Secretaría, sujeta a la disponibilidad de recursos externos, deberá:</w:t>
      </w:r>
    </w:p>
    <w:p w14:paraId="4ADCA486" w14:textId="77777777" w:rsidR="0039263A" w:rsidRPr="0039263A" w:rsidRDefault="0039263A" w:rsidP="0039263A">
      <w:pPr>
        <w:pStyle w:val="ListParagraph"/>
        <w:widowControl w:val="0"/>
        <w:autoSpaceDE w:val="0"/>
        <w:autoSpaceDN w:val="0"/>
        <w:adjustRightInd w:val="0"/>
        <w:spacing w:after="0" w:line="240" w:lineRule="auto"/>
        <w:ind w:left="810" w:hanging="90"/>
        <w:jc w:val="both"/>
        <w:rPr>
          <w:rFonts w:cs="Arial"/>
          <w:i/>
          <w:iCs/>
          <w:sz w:val="20"/>
          <w:szCs w:val="20"/>
          <w:lang w:val="hr-HR"/>
        </w:rPr>
      </w:pPr>
    </w:p>
    <w:p w14:paraId="0DA09481" w14:textId="77777777" w:rsidR="0039263A" w:rsidRPr="0039263A" w:rsidRDefault="0039263A" w:rsidP="0039263A">
      <w:pPr>
        <w:pStyle w:val="ListParagraph"/>
        <w:widowControl w:val="0"/>
        <w:numPr>
          <w:ilvl w:val="0"/>
          <w:numId w:val="19"/>
        </w:numPr>
        <w:autoSpaceDE w:val="0"/>
        <w:autoSpaceDN w:val="0"/>
        <w:adjustRightInd w:val="0"/>
        <w:spacing w:after="80" w:line="240" w:lineRule="auto"/>
        <w:ind w:left="1080"/>
        <w:contextualSpacing w:val="0"/>
        <w:jc w:val="both"/>
        <w:rPr>
          <w:rFonts w:cs="Arial"/>
          <w:i/>
          <w:iCs/>
          <w:sz w:val="20"/>
          <w:szCs w:val="20"/>
          <w:lang w:val="hr-HR"/>
        </w:rPr>
      </w:pPr>
      <w:r w:rsidRPr="0039263A">
        <w:rPr>
          <w:rFonts w:cs="Arial"/>
          <w:i/>
          <w:iCs/>
          <w:sz w:val="20"/>
          <w:szCs w:val="20"/>
          <w:lang w:val="hr-HR"/>
        </w:rPr>
        <w:t>apoyar al Consejo Científico en el desarrollo del estudio, la convocatoria del taller relacionado y el establecimiento de un grupo directivo, previsto en la Decisión 14.BB; y</w:t>
      </w:r>
    </w:p>
    <w:p w14:paraId="66857203" w14:textId="65757E0F" w:rsidR="008265D8" w:rsidRPr="00E94FA9" w:rsidRDefault="0039263A" w:rsidP="0039263A">
      <w:pPr>
        <w:pStyle w:val="ListParagraph"/>
        <w:widowControl w:val="0"/>
        <w:numPr>
          <w:ilvl w:val="0"/>
          <w:numId w:val="19"/>
        </w:numPr>
        <w:autoSpaceDE w:val="0"/>
        <w:autoSpaceDN w:val="0"/>
        <w:adjustRightInd w:val="0"/>
        <w:spacing w:after="0" w:line="240" w:lineRule="auto"/>
        <w:ind w:left="1080"/>
        <w:jc w:val="both"/>
        <w:rPr>
          <w:rFonts w:cs="Arial"/>
          <w:i/>
          <w:iCs/>
          <w:sz w:val="20"/>
          <w:szCs w:val="20"/>
          <w:lang w:val="hr-HR"/>
        </w:rPr>
      </w:pPr>
      <w:r w:rsidRPr="0039263A">
        <w:rPr>
          <w:rFonts w:cs="Arial"/>
          <w:i/>
          <w:iCs/>
          <w:sz w:val="20"/>
          <w:szCs w:val="20"/>
          <w:lang w:val="hr-HR"/>
        </w:rPr>
        <w:t>procurar una mayor cooperación con otros organismos de las Naciones Unidas y la realización de acuerdos multilaterales sobre medioambiente, incluidos los organismos que se crearán con arreglo al Acuerdo de aplicación de la Convención de las Naciones Unidas sobre el Derecho del Mar sobre la conservación y el uso sostenible de la diversidad biológica marina de las zonas situadas fuera de la jurisdicción nacional (tratado BBNJ) y el tratado internacional sobre plásticos que actualmente se encuentra en fase de negociación</w:t>
      </w:r>
      <w:r w:rsidR="008265D8" w:rsidRPr="00640515">
        <w:rPr>
          <w:rFonts w:cs="Arial"/>
          <w:i/>
          <w:iCs/>
          <w:sz w:val="20"/>
          <w:szCs w:val="20"/>
          <w:lang w:val="hr-HR"/>
        </w:rPr>
        <w:t>.</w:t>
      </w:r>
    </w:p>
    <w:p w14:paraId="2873DB0C" w14:textId="77777777" w:rsidR="008265D8" w:rsidRDefault="008265D8" w:rsidP="008265D8">
      <w:pPr>
        <w:pStyle w:val="ListParagraph"/>
        <w:spacing w:after="0" w:line="240" w:lineRule="auto"/>
        <w:ind w:left="360"/>
        <w:rPr>
          <w:lang w:val="hr-HR"/>
        </w:rPr>
      </w:pPr>
    </w:p>
    <w:p w14:paraId="7FA71BCB" w14:textId="62245B70" w:rsidR="008265D8" w:rsidRDefault="00EE404E" w:rsidP="008265D8">
      <w:pPr>
        <w:pStyle w:val="ListParagraph"/>
        <w:numPr>
          <w:ilvl w:val="0"/>
          <w:numId w:val="15"/>
        </w:numPr>
        <w:spacing w:after="0" w:line="240" w:lineRule="auto"/>
        <w:rPr>
          <w:lang w:val="hr-HR"/>
        </w:rPr>
      </w:pPr>
      <w:r w:rsidRPr="003B02D6">
        <w:rPr>
          <w:lang w:val="es-ES"/>
        </w:rPr>
        <w:t>La COP14 también adoptó una Decisión sobre la contaminación por plásticos</w:t>
      </w:r>
      <w:r w:rsidR="008265D8">
        <w:rPr>
          <w:lang w:val="hr-HR"/>
        </w:rPr>
        <w:t>:</w:t>
      </w:r>
    </w:p>
    <w:p w14:paraId="48E2430A" w14:textId="77777777" w:rsidR="008265D8" w:rsidRPr="0096536B" w:rsidRDefault="008265D8" w:rsidP="008265D8">
      <w:pPr>
        <w:widowControl w:val="0"/>
        <w:autoSpaceDE w:val="0"/>
        <w:autoSpaceDN w:val="0"/>
        <w:adjustRightInd w:val="0"/>
        <w:spacing w:after="0" w:line="240" w:lineRule="auto"/>
        <w:ind w:left="567"/>
        <w:jc w:val="both"/>
        <w:rPr>
          <w:lang w:val="hr-HR"/>
        </w:rPr>
      </w:pPr>
    </w:p>
    <w:p w14:paraId="2B32C00F" w14:textId="6097676B" w:rsidR="008265D8" w:rsidRPr="00F824C3" w:rsidRDefault="008265D8" w:rsidP="008265D8">
      <w:pPr>
        <w:pStyle w:val="ListParagraph"/>
        <w:ind w:left="851"/>
        <w:rPr>
          <w:i/>
          <w:sz w:val="20"/>
          <w:szCs w:val="20"/>
          <w:lang w:val="es-ES"/>
        </w:rPr>
      </w:pPr>
      <w:r w:rsidRPr="00F824C3">
        <w:rPr>
          <w:b/>
          <w:i/>
          <w:sz w:val="20"/>
          <w:szCs w:val="20"/>
          <w:lang w:val="es-ES"/>
        </w:rPr>
        <w:t xml:space="preserve">14.225 </w:t>
      </w:r>
      <w:r w:rsidR="00D54A2B" w:rsidRPr="00F824C3">
        <w:rPr>
          <w:b/>
          <w:i/>
          <w:sz w:val="20"/>
          <w:szCs w:val="20"/>
          <w:lang w:val="es-ES"/>
        </w:rPr>
        <w:t>dirigida al Consejo Científico</w:t>
      </w:r>
    </w:p>
    <w:p w14:paraId="54FEC8BA" w14:textId="0AA35D8F" w:rsidR="008265D8" w:rsidRPr="00F824C3" w:rsidRDefault="008265D8" w:rsidP="008265D8">
      <w:pPr>
        <w:widowControl w:val="0"/>
        <w:autoSpaceDE w:val="0"/>
        <w:autoSpaceDN w:val="0"/>
        <w:adjustRightInd w:val="0"/>
        <w:spacing w:after="0" w:line="240" w:lineRule="auto"/>
        <w:ind w:left="1276" w:hanging="425"/>
        <w:jc w:val="both"/>
        <w:rPr>
          <w:i/>
          <w:sz w:val="20"/>
          <w:szCs w:val="20"/>
          <w:lang w:val="es-ES"/>
        </w:rPr>
      </w:pPr>
      <w:r w:rsidRPr="00F824C3">
        <w:rPr>
          <w:i/>
          <w:sz w:val="20"/>
          <w:szCs w:val="20"/>
          <w:lang w:val="es-ES"/>
        </w:rPr>
        <w:t>b)</w:t>
      </w:r>
      <w:r w:rsidRPr="00F824C3">
        <w:rPr>
          <w:i/>
          <w:sz w:val="20"/>
          <w:szCs w:val="20"/>
          <w:lang w:val="es-ES"/>
        </w:rPr>
        <w:tab/>
      </w:r>
      <w:r w:rsidR="00F824C3" w:rsidRPr="00F824C3">
        <w:rPr>
          <w:i/>
          <w:sz w:val="20"/>
          <w:szCs w:val="20"/>
          <w:lang w:val="es-ES"/>
        </w:rPr>
        <w:t>teniendo en cuenta la Decisión 14.42 sobre Contaminación Marina, colaborar con otros mecanismos científicos, como la Comisión Ballenera Internacional, el Programa de las Naciones Unidas para el Medio Ambiente y con otros acuerdos ambientales multilaterales, con el fin de intercambiar información y datos científicos disponibles y otros datos pertinentes relacionados con la prevención y reducción del impacto de los plásticos sobre las especies migratorias, incluido el informe elaborado según el párrafo (a)</w:t>
      </w:r>
      <w:r w:rsidRPr="00F824C3">
        <w:rPr>
          <w:i/>
          <w:sz w:val="20"/>
          <w:szCs w:val="20"/>
          <w:lang w:val="es-ES"/>
        </w:rPr>
        <w:t>.</w:t>
      </w:r>
    </w:p>
    <w:p w14:paraId="4D677A23" w14:textId="77777777" w:rsidR="008265D8" w:rsidRPr="00F824C3" w:rsidRDefault="008265D8" w:rsidP="008265D8">
      <w:pPr>
        <w:spacing w:after="0" w:line="240" w:lineRule="auto"/>
        <w:rPr>
          <w:lang w:val="es-ES"/>
        </w:rPr>
      </w:pPr>
    </w:p>
    <w:p w14:paraId="45E1947D" w14:textId="77777777" w:rsidR="00CD2303" w:rsidRPr="003B02D6" w:rsidRDefault="00CD2303" w:rsidP="00CD2303">
      <w:pPr>
        <w:spacing w:after="0" w:line="240" w:lineRule="auto"/>
        <w:rPr>
          <w:rFonts w:cs="Arial"/>
          <w:u w:val="single"/>
          <w:lang w:val="es-ES"/>
        </w:rPr>
      </w:pPr>
      <w:r w:rsidRPr="003B02D6">
        <w:rPr>
          <w:rFonts w:cs="Arial"/>
          <w:u w:val="single"/>
          <w:lang w:val="es-ES"/>
        </w:rPr>
        <w:t>Actividades para aplicar las Decisiones 14.42–14.43 y 14.225 (b)</w:t>
      </w:r>
    </w:p>
    <w:p w14:paraId="7A0A4E3B" w14:textId="77777777" w:rsidR="00CD2303" w:rsidRPr="003B02D6" w:rsidRDefault="00CD2303" w:rsidP="00CD2303">
      <w:pPr>
        <w:spacing w:after="0" w:line="240" w:lineRule="auto"/>
        <w:rPr>
          <w:rFonts w:cs="Arial"/>
          <w:u w:val="single"/>
          <w:lang w:val="es-ES"/>
        </w:rPr>
      </w:pPr>
    </w:p>
    <w:p w14:paraId="786830EE" w14:textId="6E2B95C4"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color w:val="000000" w:themeColor="text1"/>
          <w:lang w:val="es-ES"/>
        </w:rPr>
      </w:pPr>
      <w:r w:rsidRPr="003B02D6">
        <w:rPr>
          <w:rFonts w:cs="Arial"/>
          <w:color w:val="000000" w:themeColor="text1"/>
          <w:lang w:val="es-ES"/>
        </w:rPr>
        <w:t xml:space="preserve">Un taller interdisciplinario sobre la contaminación marina se celebró los días 28 y 30 de mayo de 2025. El taller, presidido por el consejero designado por la COP para la contaminación marina, examinó una amplia gama de cuestiones relacionadas con la contaminación marina, con especial atención a la formulación de recomendaciones para orientar el trabajo futuro de la CMS. El taller se organizó con la ayuda de un pequeño grupo directivo de expertos, de conformidad con la Decisión 14.42 (e). El informe del taller figura en el documento </w:t>
      </w:r>
      <w:hyperlink r:id="rId15" w:history="1">
        <w:r w:rsidR="00970050" w:rsidRPr="00970050">
          <w:rPr>
            <w:rStyle w:val="Hyperlink"/>
            <w:rFonts w:cs="Arial"/>
            <w:lang w:val="es-ES"/>
          </w:rPr>
          <w:t>UNEP/CMS/COP15/Inf.25.2.1</w:t>
        </w:r>
      </w:hyperlink>
      <w:r w:rsidRPr="003B02D6">
        <w:rPr>
          <w:rFonts w:cs="Arial"/>
          <w:color w:val="000000" w:themeColor="text1"/>
          <w:lang w:val="es-ES"/>
        </w:rPr>
        <w:t>.</w:t>
      </w:r>
    </w:p>
    <w:p w14:paraId="502A1245" w14:textId="77777777" w:rsidR="00CD2303" w:rsidRPr="003B02D6" w:rsidRDefault="00CD2303" w:rsidP="00164E76">
      <w:pPr>
        <w:widowControl w:val="0"/>
        <w:autoSpaceDE w:val="0"/>
        <w:autoSpaceDN w:val="0"/>
        <w:adjustRightInd w:val="0"/>
        <w:spacing w:after="0" w:line="240" w:lineRule="auto"/>
        <w:ind w:left="540" w:hanging="540"/>
        <w:jc w:val="both"/>
        <w:rPr>
          <w:rFonts w:cs="Arial"/>
          <w:color w:val="000000" w:themeColor="text1"/>
          <w:lang w:val="es-ES"/>
        </w:rPr>
      </w:pPr>
    </w:p>
    <w:p w14:paraId="790BCBFC" w14:textId="77777777"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color w:val="000000" w:themeColor="text1"/>
          <w:lang w:val="es-ES"/>
        </w:rPr>
      </w:pPr>
      <w:r w:rsidRPr="003B02D6">
        <w:rPr>
          <w:rFonts w:cs="Arial"/>
          <w:color w:val="000000" w:themeColor="text1"/>
          <w:lang w:val="es-ES"/>
        </w:rPr>
        <w:t xml:space="preserve">Las presentaciones abordaron, entre otras cuestiones, los impactos de la contaminación por plásticos en las especies marinas; los compuestos químicos y las amenazas, incluidos los contaminantes orgánicos persistentes (COP), contaminantes emergentes como las sustancias </w:t>
      </w:r>
      <w:proofErr w:type="spellStart"/>
      <w:r w:rsidRPr="003B02D6">
        <w:rPr>
          <w:rFonts w:cs="Arial"/>
          <w:color w:val="000000" w:themeColor="text1"/>
          <w:lang w:val="es-ES"/>
        </w:rPr>
        <w:t>perfluoroalquiladas</w:t>
      </w:r>
      <w:proofErr w:type="spellEnd"/>
      <w:r w:rsidRPr="003B02D6">
        <w:rPr>
          <w:rFonts w:cs="Arial"/>
          <w:color w:val="000000" w:themeColor="text1"/>
          <w:lang w:val="es-ES"/>
        </w:rPr>
        <w:t xml:space="preserve"> y </w:t>
      </w:r>
      <w:proofErr w:type="spellStart"/>
      <w:r w:rsidRPr="003B02D6">
        <w:rPr>
          <w:rFonts w:cs="Arial"/>
          <w:color w:val="000000" w:themeColor="text1"/>
          <w:lang w:val="es-ES"/>
        </w:rPr>
        <w:t>polifluoroalquiladas</w:t>
      </w:r>
      <w:proofErr w:type="spellEnd"/>
      <w:r w:rsidRPr="003B02D6">
        <w:rPr>
          <w:rFonts w:cs="Arial"/>
          <w:color w:val="000000" w:themeColor="text1"/>
          <w:lang w:val="es-ES"/>
        </w:rPr>
        <w:t xml:space="preserve"> (PFAS), y los efectos de los bifenilos policlorados (PCB); el papel de las Áreas importantes para los mamíferos marinos (AIMM) como herramienta de conservación basada en áreas; y las nuevas técnicas de geoingeniería marina orientadas a la mitigación del cambio climático.</w:t>
      </w:r>
    </w:p>
    <w:p w14:paraId="549D8A77" w14:textId="77777777" w:rsidR="00CD2303" w:rsidRPr="003B02D6" w:rsidRDefault="00CD2303" w:rsidP="00164E76">
      <w:pPr>
        <w:widowControl w:val="0"/>
        <w:autoSpaceDE w:val="0"/>
        <w:autoSpaceDN w:val="0"/>
        <w:adjustRightInd w:val="0"/>
        <w:spacing w:after="0" w:line="240" w:lineRule="auto"/>
        <w:ind w:left="540" w:hanging="540"/>
        <w:jc w:val="both"/>
        <w:rPr>
          <w:rFonts w:cs="Arial"/>
          <w:color w:val="000000" w:themeColor="text1"/>
          <w:lang w:val="es-ES"/>
        </w:rPr>
      </w:pPr>
    </w:p>
    <w:p w14:paraId="3AD5E440" w14:textId="77777777"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color w:val="000000" w:themeColor="text1"/>
          <w:lang w:val="es-ES"/>
        </w:rPr>
      </w:pPr>
      <w:r w:rsidRPr="003B02D6">
        <w:rPr>
          <w:rFonts w:cs="Arial"/>
          <w:color w:val="000000" w:themeColor="text1"/>
          <w:lang w:val="es-ES"/>
        </w:rPr>
        <w:t xml:space="preserve">Los debates abarcaron una amplia gama de amenazas de contaminación, incluidos los plásticos (macro-, micro- y </w:t>
      </w:r>
      <w:proofErr w:type="spellStart"/>
      <w:r w:rsidRPr="003B02D6">
        <w:rPr>
          <w:rFonts w:cs="Arial"/>
          <w:color w:val="000000" w:themeColor="text1"/>
          <w:lang w:val="es-ES"/>
        </w:rPr>
        <w:t>nanoplásticos</w:t>
      </w:r>
      <w:proofErr w:type="spellEnd"/>
      <w:r w:rsidRPr="003B02D6">
        <w:rPr>
          <w:rFonts w:cs="Arial"/>
          <w:color w:val="000000" w:themeColor="text1"/>
          <w:lang w:val="es-ES"/>
        </w:rPr>
        <w:t xml:space="preserve"> y plastificantes), la contaminación química, los productos farmacéuticos y de cuidado personal (PPCP), los antibióticos, la contaminación radiactiva de bajo nivel, los radionúclidos de origen antropogénico, las municiones sin detonar, la interacción entre la contaminación marina y el cambio climático, la contaminación lumínica y acústica, y la posible contaminación derivada de </w:t>
      </w:r>
      <w:r w:rsidRPr="003B02D6">
        <w:rPr>
          <w:rFonts w:cs="Arial"/>
          <w:color w:val="000000" w:themeColor="text1"/>
          <w:lang w:val="es-ES"/>
        </w:rPr>
        <w:lastRenderedPageBreak/>
        <w:t>actividades de geoingeniería marina. Se reconoció que los nutrientes, los sedimentos y las aguas residuales requerían una consideración adicional.</w:t>
      </w:r>
    </w:p>
    <w:p w14:paraId="3AA2501B" w14:textId="77777777" w:rsidR="00CD2303" w:rsidRPr="003B02D6" w:rsidRDefault="00CD2303" w:rsidP="00CD2303">
      <w:pPr>
        <w:widowControl w:val="0"/>
        <w:autoSpaceDE w:val="0"/>
        <w:autoSpaceDN w:val="0"/>
        <w:adjustRightInd w:val="0"/>
        <w:spacing w:after="0" w:line="240" w:lineRule="auto"/>
        <w:jc w:val="both"/>
        <w:rPr>
          <w:rFonts w:cs="Arial"/>
          <w:color w:val="000000" w:themeColor="text1"/>
          <w:lang w:val="es-ES"/>
        </w:rPr>
      </w:pPr>
    </w:p>
    <w:p w14:paraId="7FE7E203" w14:textId="77777777" w:rsidR="00CD2303" w:rsidRPr="003B02D6" w:rsidRDefault="00CD2303" w:rsidP="00164E76">
      <w:pPr>
        <w:widowControl w:val="0"/>
        <w:numPr>
          <w:ilvl w:val="0"/>
          <w:numId w:val="15"/>
        </w:numPr>
        <w:autoSpaceDE w:val="0"/>
        <w:autoSpaceDN w:val="0"/>
        <w:adjustRightInd w:val="0"/>
        <w:spacing w:after="80" w:line="240" w:lineRule="auto"/>
        <w:ind w:left="540" w:hanging="540"/>
        <w:jc w:val="both"/>
        <w:rPr>
          <w:rFonts w:cs="Arial"/>
          <w:color w:val="000000" w:themeColor="text1"/>
          <w:lang w:val="es-ES"/>
        </w:rPr>
      </w:pPr>
      <w:r w:rsidRPr="003B02D6">
        <w:rPr>
          <w:rFonts w:cs="Arial"/>
          <w:color w:val="000000" w:themeColor="text1"/>
          <w:lang w:val="es-ES"/>
        </w:rPr>
        <w:t xml:space="preserve">El taller identificó la necesidad de: </w:t>
      </w:r>
    </w:p>
    <w:p w14:paraId="7DD694DB" w14:textId="77777777" w:rsidR="00CD2303" w:rsidRPr="003B02D6" w:rsidRDefault="00CD2303" w:rsidP="00CD2303">
      <w:pPr>
        <w:pStyle w:val="ListParagraph"/>
        <w:widowControl w:val="0"/>
        <w:numPr>
          <w:ilvl w:val="0"/>
          <w:numId w:val="21"/>
        </w:numPr>
        <w:autoSpaceDE w:val="0"/>
        <w:autoSpaceDN w:val="0"/>
        <w:adjustRightInd w:val="0"/>
        <w:spacing w:after="80" w:line="240" w:lineRule="auto"/>
        <w:contextualSpacing w:val="0"/>
        <w:jc w:val="both"/>
        <w:rPr>
          <w:rFonts w:cs="Arial"/>
          <w:color w:val="000000" w:themeColor="text1"/>
          <w:lang w:val="es-ES"/>
        </w:rPr>
      </w:pPr>
      <w:r w:rsidRPr="003B02D6">
        <w:rPr>
          <w:rFonts w:cs="Arial"/>
          <w:color w:val="000000" w:themeColor="text1"/>
          <w:lang w:val="es-ES"/>
        </w:rPr>
        <w:t xml:space="preserve">promover marcos de seguimiento basados en efectos para la contaminación química; </w:t>
      </w:r>
    </w:p>
    <w:p w14:paraId="2C199ADC" w14:textId="77777777" w:rsidR="00CD2303" w:rsidRPr="003B02D6" w:rsidRDefault="00CD2303" w:rsidP="00CD2303">
      <w:pPr>
        <w:pStyle w:val="ListParagraph"/>
        <w:widowControl w:val="0"/>
        <w:numPr>
          <w:ilvl w:val="0"/>
          <w:numId w:val="21"/>
        </w:numPr>
        <w:autoSpaceDE w:val="0"/>
        <w:autoSpaceDN w:val="0"/>
        <w:adjustRightInd w:val="0"/>
        <w:spacing w:after="80" w:line="240" w:lineRule="auto"/>
        <w:contextualSpacing w:val="0"/>
        <w:jc w:val="both"/>
        <w:rPr>
          <w:rFonts w:cs="Arial"/>
          <w:color w:val="000000" w:themeColor="text1"/>
          <w:lang w:val="es-ES"/>
        </w:rPr>
      </w:pPr>
      <w:r w:rsidRPr="003B02D6">
        <w:rPr>
          <w:rFonts w:cs="Arial"/>
          <w:color w:val="000000" w:themeColor="text1"/>
          <w:lang w:val="es-ES"/>
        </w:rPr>
        <w:t xml:space="preserve">promover estrategias de conservación integradas que tengan en cuenta las amenazas acumulativas y sinérgicas; </w:t>
      </w:r>
    </w:p>
    <w:p w14:paraId="6D56A2CA" w14:textId="77777777" w:rsidR="00CD2303" w:rsidRPr="003B02D6" w:rsidRDefault="00CD2303" w:rsidP="00CD2303">
      <w:pPr>
        <w:pStyle w:val="ListParagraph"/>
        <w:widowControl w:val="0"/>
        <w:numPr>
          <w:ilvl w:val="0"/>
          <w:numId w:val="21"/>
        </w:numPr>
        <w:autoSpaceDE w:val="0"/>
        <w:autoSpaceDN w:val="0"/>
        <w:adjustRightInd w:val="0"/>
        <w:spacing w:after="80" w:line="240" w:lineRule="auto"/>
        <w:contextualSpacing w:val="0"/>
        <w:jc w:val="both"/>
        <w:rPr>
          <w:rFonts w:cs="Arial"/>
          <w:color w:val="000000" w:themeColor="text1"/>
          <w:lang w:val="es-ES"/>
        </w:rPr>
      </w:pPr>
      <w:r w:rsidRPr="003B02D6">
        <w:rPr>
          <w:rFonts w:cs="Arial"/>
          <w:color w:val="000000" w:themeColor="text1"/>
          <w:lang w:val="es-ES"/>
        </w:rPr>
        <w:t xml:space="preserve">reforzar el uso estratégico de las investigaciones de varamientos; </w:t>
      </w:r>
    </w:p>
    <w:p w14:paraId="2FB01A6B" w14:textId="77777777" w:rsidR="00CD2303" w:rsidRPr="003B02D6" w:rsidRDefault="00CD2303" w:rsidP="00CD2303">
      <w:pPr>
        <w:pStyle w:val="ListParagraph"/>
        <w:widowControl w:val="0"/>
        <w:numPr>
          <w:ilvl w:val="0"/>
          <w:numId w:val="21"/>
        </w:numPr>
        <w:autoSpaceDE w:val="0"/>
        <w:autoSpaceDN w:val="0"/>
        <w:adjustRightInd w:val="0"/>
        <w:spacing w:after="80" w:line="240" w:lineRule="auto"/>
        <w:contextualSpacing w:val="0"/>
        <w:jc w:val="both"/>
        <w:rPr>
          <w:rFonts w:cs="Arial"/>
          <w:color w:val="000000" w:themeColor="text1"/>
          <w:lang w:val="es-ES"/>
        </w:rPr>
      </w:pPr>
      <w:r w:rsidRPr="003B02D6">
        <w:rPr>
          <w:rFonts w:cs="Arial"/>
          <w:color w:val="000000" w:themeColor="text1"/>
          <w:lang w:val="es-ES"/>
        </w:rPr>
        <w:t xml:space="preserve">abordar de manera proactiva las PFAS y otros contaminantes novedosos; </w:t>
      </w:r>
    </w:p>
    <w:p w14:paraId="11F2383E" w14:textId="77777777" w:rsidR="00CD2303" w:rsidRPr="003B02D6" w:rsidRDefault="00CD2303" w:rsidP="00CD2303">
      <w:pPr>
        <w:pStyle w:val="ListParagraph"/>
        <w:widowControl w:val="0"/>
        <w:numPr>
          <w:ilvl w:val="0"/>
          <w:numId w:val="21"/>
        </w:numPr>
        <w:autoSpaceDE w:val="0"/>
        <w:autoSpaceDN w:val="0"/>
        <w:adjustRightInd w:val="0"/>
        <w:spacing w:after="80" w:line="240" w:lineRule="auto"/>
        <w:contextualSpacing w:val="0"/>
        <w:jc w:val="both"/>
        <w:rPr>
          <w:rFonts w:cs="Arial"/>
          <w:color w:val="000000" w:themeColor="text1"/>
          <w:lang w:val="es-ES"/>
        </w:rPr>
      </w:pPr>
      <w:r w:rsidRPr="003B02D6">
        <w:rPr>
          <w:rFonts w:cs="Arial"/>
          <w:color w:val="000000" w:themeColor="text1"/>
          <w:lang w:val="es-ES"/>
        </w:rPr>
        <w:t xml:space="preserve">evaluar mejor los efectos de la contaminación por plásticos a nivel de especies y poblaciones; </w:t>
      </w:r>
    </w:p>
    <w:p w14:paraId="14644CF0" w14:textId="77777777" w:rsidR="00CD2303" w:rsidRPr="003B02D6" w:rsidRDefault="00CD2303" w:rsidP="00CD2303">
      <w:pPr>
        <w:pStyle w:val="ListParagraph"/>
        <w:widowControl w:val="0"/>
        <w:numPr>
          <w:ilvl w:val="0"/>
          <w:numId w:val="21"/>
        </w:numPr>
        <w:autoSpaceDE w:val="0"/>
        <w:autoSpaceDN w:val="0"/>
        <w:adjustRightInd w:val="0"/>
        <w:spacing w:after="80" w:line="240" w:lineRule="auto"/>
        <w:contextualSpacing w:val="0"/>
        <w:jc w:val="both"/>
        <w:rPr>
          <w:rFonts w:cs="Arial"/>
          <w:color w:val="000000" w:themeColor="text1"/>
          <w:lang w:val="es-ES"/>
        </w:rPr>
      </w:pPr>
      <w:r w:rsidRPr="003B02D6">
        <w:rPr>
          <w:rFonts w:cs="Arial"/>
          <w:color w:val="000000" w:themeColor="text1"/>
          <w:lang w:val="es-ES"/>
        </w:rPr>
        <w:t xml:space="preserve">abordar la amenaza de los contaminantes heredados que podrían reintroducirse en los entornos marinos debido al cambio climático, así como el potencial de este para aumentar la toxicidad, la sensibilidad y las tasas de bioacumulación de los contaminantes en los organismos; </w:t>
      </w:r>
    </w:p>
    <w:p w14:paraId="66E83F51" w14:textId="77777777" w:rsidR="00CD2303" w:rsidRPr="003B02D6" w:rsidRDefault="00CD2303" w:rsidP="00CD2303">
      <w:pPr>
        <w:pStyle w:val="ListParagraph"/>
        <w:widowControl w:val="0"/>
        <w:numPr>
          <w:ilvl w:val="0"/>
          <w:numId w:val="21"/>
        </w:numPr>
        <w:autoSpaceDE w:val="0"/>
        <w:autoSpaceDN w:val="0"/>
        <w:adjustRightInd w:val="0"/>
        <w:spacing w:after="80" w:line="240" w:lineRule="auto"/>
        <w:contextualSpacing w:val="0"/>
        <w:jc w:val="both"/>
        <w:rPr>
          <w:rFonts w:cs="Arial"/>
          <w:color w:val="000000" w:themeColor="text1"/>
          <w:lang w:val="es-ES"/>
        </w:rPr>
      </w:pPr>
      <w:r w:rsidRPr="003B02D6">
        <w:rPr>
          <w:rFonts w:cs="Arial"/>
          <w:color w:val="000000" w:themeColor="text1"/>
          <w:lang w:val="es-ES"/>
        </w:rPr>
        <w:t xml:space="preserve">identificar puntos críticos de </w:t>
      </w:r>
      <w:r w:rsidRPr="003B02D6">
        <w:rPr>
          <w:lang w:val="es-ES"/>
        </w:rPr>
        <w:t>aparejos de pesca abandonados, perdidos o descartados (</w:t>
      </w:r>
      <w:r w:rsidRPr="003B02D6">
        <w:rPr>
          <w:rFonts w:cs="Arial"/>
          <w:color w:val="000000" w:themeColor="text1"/>
          <w:lang w:val="es-ES"/>
        </w:rPr>
        <w:t>ALDFG, por sus siglas en inglés); y</w:t>
      </w:r>
    </w:p>
    <w:p w14:paraId="76D2061A" w14:textId="77777777" w:rsidR="00CD2303" w:rsidRPr="003B02D6" w:rsidRDefault="00CD2303" w:rsidP="00CD2303">
      <w:pPr>
        <w:pStyle w:val="ListParagraph"/>
        <w:widowControl w:val="0"/>
        <w:numPr>
          <w:ilvl w:val="0"/>
          <w:numId w:val="21"/>
        </w:numPr>
        <w:autoSpaceDE w:val="0"/>
        <w:autoSpaceDN w:val="0"/>
        <w:adjustRightInd w:val="0"/>
        <w:spacing w:after="0" w:line="240" w:lineRule="auto"/>
        <w:jc w:val="both"/>
        <w:rPr>
          <w:rFonts w:cs="Arial"/>
          <w:color w:val="000000" w:themeColor="text1"/>
          <w:lang w:val="es-ES"/>
        </w:rPr>
      </w:pPr>
      <w:r w:rsidRPr="003B02D6">
        <w:rPr>
          <w:rFonts w:cs="Arial"/>
          <w:color w:val="000000" w:themeColor="text1"/>
          <w:lang w:val="es-ES"/>
        </w:rPr>
        <w:t>utilizar las AIMM, las Áreas importantes para tiburones y rayas (ISRA, por sus siglas en inglés), las Áreas importantes para las tortugas marinas (AITM) y las Áreas importantes para la conservación de las aves y la biodiversidad (IBA, por sus siglas en inglés) a fin de identificar y priorizar hábitats críticos con necesidad urgente de protección cuando esas áreas se superpongan con puntos críticos de contaminación.</w:t>
      </w:r>
    </w:p>
    <w:p w14:paraId="72410110" w14:textId="77777777" w:rsidR="00CD2303" w:rsidRPr="003B02D6" w:rsidRDefault="00CD2303" w:rsidP="00CD2303">
      <w:pPr>
        <w:widowControl w:val="0"/>
        <w:autoSpaceDE w:val="0"/>
        <w:autoSpaceDN w:val="0"/>
        <w:adjustRightInd w:val="0"/>
        <w:spacing w:after="0" w:line="240" w:lineRule="auto"/>
        <w:jc w:val="both"/>
        <w:rPr>
          <w:rFonts w:cs="Arial"/>
          <w:color w:val="000000" w:themeColor="text1"/>
          <w:lang w:val="es-ES"/>
        </w:rPr>
      </w:pPr>
    </w:p>
    <w:p w14:paraId="42D2B920" w14:textId="77777777"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color w:val="000000" w:themeColor="text1"/>
          <w:lang w:val="es-ES"/>
        </w:rPr>
      </w:pPr>
      <w:r w:rsidRPr="003B02D6">
        <w:rPr>
          <w:rFonts w:cs="Arial"/>
          <w:color w:val="000000" w:themeColor="text1"/>
          <w:lang w:val="es-ES"/>
        </w:rPr>
        <w:t xml:space="preserve">Entre los puntos críticos de contaminación identificados por el taller figuran las zonas industriales costeras; los grandes giros oceánicos; las áreas frontales; las zonas oceánicas abiertas donde convergen las actividades de alimentación de los animales migratorios, la alta productividad oceánica y la contaminación por plásticos; los corredores migratorios; el mar Mediterráneo, los océanos Pacífico Norte y Atlántico Norte, el océano Índico oriental y el Sudeste Asiático; y las posibles zonas de minería en aguas profundas como la zona </w:t>
      </w:r>
      <w:proofErr w:type="spellStart"/>
      <w:r w:rsidRPr="003B02D6">
        <w:rPr>
          <w:rFonts w:cs="Arial"/>
          <w:color w:val="000000" w:themeColor="text1"/>
          <w:lang w:val="es-ES"/>
        </w:rPr>
        <w:t>Clarion</w:t>
      </w:r>
      <w:proofErr w:type="spellEnd"/>
      <w:r w:rsidRPr="003B02D6">
        <w:rPr>
          <w:rFonts w:cs="Arial"/>
          <w:color w:val="000000" w:themeColor="text1"/>
          <w:lang w:val="es-ES"/>
        </w:rPr>
        <w:t>-Clipperton. Las recomendaciones resultantes del taller figuran en el Anexo 1.</w:t>
      </w:r>
    </w:p>
    <w:p w14:paraId="2914D346" w14:textId="77777777" w:rsidR="00CD2303" w:rsidRPr="003B02D6" w:rsidRDefault="00CD2303" w:rsidP="00164E76">
      <w:pPr>
        <w:widowControl w:val="0"/>
        <w:autoSpaceDE w:val="0"/>
        <w:autoSpaceDN w:val="0"/>
        <w:adjustRightInd w:val="0"/>
        <w:spacing w:after="0" w:line="240" w:lineRule="auto"/>
        <w:ind w:left="540" w:hanging="540"/>
        <w:jc w:val="both"/>
        <w:rPr>
          <w:rFonts w:cs="Arial"/>
          <w:color w:val="000000" w:themeColor="text1"/>
          <w:lang w:val="es-ES"/>
        </w:rPr>
      </w:pPr>
    </w:p>
    <w:p w14:paraId="1EF9E552" w14:textId="77777777"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color w:val="000000" w:themeColor="text1"/>
          <w:lang w:val="es-ES"/>
        </w:rPr>
      </w:pPr>
      <w:r w:rsidRPr="003B02D6">
        <w:rPr>
          <w:rFonts w:cs="Arial"/>
          <w:color w:val="000000" w:themeColor="text1"/>
          <w:lang w:val="es-ES"/>
        </w:rPr>
        <w:t>Se estableció una estrecha colaboración con los procesos pertinentes, incluidos los Acuerdos derivados de la CMS, la Comisión Ballenera Internacional (CBI), la iniciativa AIMM y el proceso</w:t>
      </w:r>
      <w:r w:rsidRPr="003B02D6">
        <w:rPr>
          <w:rFonts w:cs="Arial"/>
          <w:color w:val="EE0000"/>
          <w:lang w:val="es-ES"/>
        </w:rPr>
        <w:t xml:space="preserve"> </w:t>
      </w:r>
      <w:r w:rsidRPr="003B02D6">
        <w:rPr>
          <w:rFonts w:cs="Arial"/>
          <w:color w:val="000000" w:themeColor="text1"/>
          <w:lang w:val="es-ES"/>
        </w:rPr>
        <w:t>ISRA, así como con otros foros en los que se desarrollan iniciativas similares.</w:t>
      </w:r>
    </w:p>
    <w:p w14:paraId="73DF39CD" w14:textId="77777777" w:rsidR="00CD2303" w:rsidRPr="003B02D6" w:rsidRDefault="00CD2303" w:rsidP="00164E76">
      <w:pPr>
        <w:pStyle w:val="ListParagraph"/>
        <w:spacing w:after="0"/>
        <w:ind w:left="540" w:hanging="540"/>
        <w:rPr>
          <w:rFonts w:cs="Arial"/>
          <w:color w:val="000000" w:themeColor="text1"/>
          <w:lang w:val="es-ES"/>
        </w:rPr>
      </w:pPr>
    </w:p>
    <w:p w14:paraId="55B96475" w14:textId="77777777"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color w:val="000000" w:themeColor="text1"/>
          <w:lang w:val="es-ES"/>
        </w:rPr>
      </w:pPr>
      <w:r w:rsidRPr="003B02D6">
        <w:rPr>
          <w:rFonts w:cs="Arial"/>
          <w:color w:val="000000" w:themeColor="text1"/>
          <w:lang w:val="es-ES"/>
        </w:rPr>
        <w:t>La labor relativa a la contaminación por plásticos en el marco de la Decisión 14.42 (c) se llevó a cabo junto con la aplicación de la Decisión 14.225 (b). La CMS sigue colaborando estrechamente con la CBI y con el PNUMA en la elaboración del Tratado sobre Plásticos.</w:t>
      </w:r>
    </w:p>
    <w:p w14:paraId="444FC76D" w14:textId="77777777" w:rsidR="00CD2303" w:rsidRPr="003B02D6" w:rsidRDefault="00CD2303" w:rsidP="00CD2303">
      <w:pPr>
        <w:widowControl w:val="0"/>
        <w:autoSpaceDE w:val="0"/>
        <w:autoSpaceDN w:val="0"/>
        <w:adjustRightInd w:val="0"/>
        <w:spacing w:after="0" w:line="240" w:lineRule="auto"/>
        <w:jc w:val="both"/>
        <w:rPr>
          <w:rFonts w:cs="Arial"/>
          <w:color w:val="000000" w:themeColor="text1"/>
          <w:lang w:val="es-ES"/>
        </w:rPr>
      </w:pPr>
    </w:p>
    <w:p w14:paraId="43A28228" w14:textId="77777777"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color w:val="000000" w:themeColor="text1"/>
          <w:lang w:val="es-ES"/>
        </w:rPr>
      </w:pPr>
      <w:r w:rsidRPr="003B02D6">
        <w:rPr>
          <w:rFonts w:cs="Arial"/>
          <w:color w:val="000000" w:themeColor="text1"/>
          <w:lang w:val="es-ES"/>
        </w:rPr>
        <w:t xml:space="preserve">La Secretaría colaboró con otros acuerdos multilaterales sobre medio ambiente y órganos de la Organización de las Naciones Unidas. Esto incluyó la </w:t>
      </w:r>
      <w:proofErr w:type="gramStart"/>
      <w:r w:rsidRPr="003B02D6">
        <w:rPr>
          <w:rFonts w:cs="Arial"/>
          <w:color w:val="000000" w:themeColor="text1"/>
          <w:lang w:val="es-ES"/>
        </w:rPr>
        <w:t>participación activa</w:t>
      </w:r>
      <w:proofErr w:type="gramEnd"/>
      <w:r w:rsidRPr="003B02D6">
        <w:rPr>
          <w:rFonts w:cs="Arial"/>
          <w:color w:val="000000" w:themeColor="text1"/>
          <w:lang w:val="es-ES"/>
        </w:rPr>
        <w:t xml:space="preserve"> en reuniones en el marco del Acuerdo BBNJ</w:t>
      </w:r>
      <w:r w:rsidRPr="003B02D6">
        <w:rPr>
          <w:rStyle w:val="FootnoteReference"/>
          <w:rFonts w:cs="Arial"/>
          <w:color w:val="000000" w:themeColor="text1"/>
          <w:lang w:val="es-ES"/>
        </w:rPr>
        <w:footnoteReference w:id="1"/>
      </w:r>
      <w:r w:rsidRPr="003B02D6">
        <w:rPr>
          <w:rFonts w:cs="Arial"/>
          <w:color w:val="000000" w:themeColor="text1"/>
          <w:lang w:val="es-ES"/>
        </w:rPr>
        <w:t xml:space="preserve"> y la participación en el proceso de negociación del tratado internacional sobre la contaminación por plásticos. En el marco de </w:t>
      </w:r>
      <w:proofErr w:type="gramStart"/>
      <w:r w:rsidRPr="003B02D6">
        <w:rPr>
          <w:rFonts w:cs="Arial"/>
          <w:color w:val="000000" w:themeColor="text1"/>
          <w:lang w:val="es-ES"/>
        </w:rPr>
        <w:t>ONU</w:t>
      </w:r>
      <w:proofErr w:type="gramEnd"/>
      <w:r w:rsidRPr="003B02D6">
        <w:rPr>
          <w:rFonts w:cs="Arial"/>
          <w:color w:val="000000" w:themeColor="text1"/>
          <w:lang w:val="es-ES"/>
        </w:rPr>
        <w:t xml:space="preserve">-Océanos, la CMS trabajó en estrecha colaboración con otras entidades y mantuvo consultas con asociados como la División de Asuntos Oceánicos y del Derecho </w:t>
      </w:r>
      <w:r w:rsidRPr="003B02D6">
        <w:rPr>
          <w:rFonts w:cs="Arial"/>
          <w:color w:val="000000" w:themeColor="text1"/>
          <w:lang w:val="es-ES"/>
        </w:rPr>
        <w:lastRenderedPageBreak/>
        <w:t>del Mar, la Organización Marítima Internacional, la Autoridad Internacional de los Fondos Marinos y la Organización de las Naciones Unidas para la Alimentación y la Agricultura.</w:t>
      </w:r>
    </w:p>
    <w:p w14:paraId="4C67FF0A" w14:textId="77777777" w:rsidR="00CD2303" w:rsidRPr="003B02D6" w:rsidRDefault="00CD2303" w:rsidP="00164E76">
      <w:pPr>
        <w:spacing w:after="0" w:line="240" w:lineRule="auto"/>
        <w:ind w:left="540" w:hanging="540"/>
        <w:rPr>
          <w:rFonts w:cs="Arial"/>
          <w:color w:val="000000" w:themeColor="text1"/>
          <w:u w:val="single"/>
          <w:lang w:val="es-ES"/>
        </w:rPr>
      </w:pPr>
    </w:p>
    <w:p w14:paraId="4CAFF98D" w14:textId="77777777" w:rsidR="00CD2303" w:rsidRPr="003B02D6" w:rsidRDefault="00CD2303" w:rsidP="00164E76">
      <w:pPr>
        <w:spacing w:after="0" w:line="240" w:lineRule="auto"/>
        <w:ind w:left="540" w:hanging="540"/>
        <w:rPr>
          <w:rFonts w:cs="Arial"/>
          <w:u w:val="single"/>
          <w:lang w:val="es-ES"/>
        </w:rPr>
      </w:pPr>
      <w:r w:rsidRPr="003B02D6">
        <w:rPr>
          <w:rFonts w:cs="Arial"/>
          <w:u w:val="single"/>
          <w:lang w:val="es-ES"/>
        </w:rPr>
        <w:t>Debate y análisis</w:t>
      </w:r>
    </w:p>
    <w:p w14:paraId="160564AD" w14:textId="77777777" w:rsidR="00CD2303" w:rsidRPr="003B02D6" w:rsidRDefault="00CD2303" w:rsidP="00164E76">
      <w:pPr>
        <w:widowControl w:val="0"/>
        <w:autoSpaceDE w:val="0"/>
        <w:autoSpaceDN w:val="0"/>
        <w:adjustRightInd w:val="0"/>
        <w:spacing w:after="0" w:line="240" w:lineRule="auto"/>
        <w:ind w:left="540" w:hanging="540"/>
        <w:jc w:val="both"/>
        <w:rPr>
          <w:rFonts w:cs="Arial"/>
          <w:color w:val="000000" w:themeColor="text1"/>
          <w:lang w:val="es-ES"/>
        </w:rPr>
      </w:pPr>
    </w:p>
    <w:p w14:paraId="67F3FB24" w14:textId="77777777"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color w:val="000000" w:themeColor="text1"/>
          <w:lang w:val="es-ES"/>
        </w:rPr>
      </w:pPr>
      <w:r w:rsidRPr="003B02D6">
        <w:rPr>
          <w:rFonts w:cs="Arial"/>
          <w:color w:val="000000" w:themeColor="text1"/>
          <w:lang w:val="es-ES"/>
        </w:rPr>
        <w:t xml:space="preserve">Se lograron avances significativos en la aplicación de las Decisiones 14.42 y 14.43. El Consejo Científico celebró un taller, con el apoyo de un grupo directivo especializado, para finalizar una revisión de las amenazas prioritarias de contaminación. La coordinación con los Acuerdos derivados de la CMS, la CBI y los procesos AIMM e ISRA garantizó la complementariedad entre las iniciativas relacionadas. La labor sobre contaminación por plásticos se alineó con la Decisión 14.225, promoviendo sinergias entre mandatos. La Secretaría participó activamente en las negociaciones del BBNJ y en el tratado mundial sobre la contaminación por plásticos, y colaboró con los asociados de la ONU a través de </w:t>
      </w:r>
      <w:proofErr w:type="gramStart"/>
      <w:r w:rsidRPr="003B02D6">
        <w:rPr>
          <w:rFonts w:cs="Arial"/>
          <w:color w:val="000000" w:themeColor="text1"/>
          <w:lang w:val="es-ES"/>
        </w:rPr>
        <w:t>ONU</w:t>
      </w:r>
      <w:proofErr w:type="gramEnd"/>
      <w:r w:rsidRPr="003B02D6">
        <w:rPr>
          <w:rFonts w:cs="Arial"/>
          <w:color w:val="000000" w:themeColor="text1"/>
          <w:lang w:val="es-ES"/>
        </w:rPr>
        <w:t>-Océanos.</w:t>
      </w:r>
    </w:p>
    <w:p w14:paraId="15F67A0F" w14:textId="77777777" w:rsidR="00CD2303" w:rsidRPr="003B02D6" w:rsidRDefault="00CD2303" w:rsidP="00164E76">
      <w:pPr>
        <w:spacing w:after="0" w:line="240" w:lineRule="auto"/>
        <w:ind w:left="540" w:hanging="540"/>
        <w:jc w:val="both"/>
        <w:rPr>
          <w:rFonts w:cs="Arial"/>
          <w:lang w:val="es-ES"/>
        </w:rPr>
      </w:pPr>
    </w:p>
    <w:p w14:paraId="2BB54D18" w14:textId="77777777" w:rsidR="00CD2303" w:rsidRPr="003B02D6" w:rsidRDefault="00CD2303" w:rsidP="00164E76">
      <w:pPr>
        <w:spacing w:after="0" w:line="240" w:lineRule="auto"/>
        <w:ind w:left="540" w:hanging="540"/>
        <w:rPr>
          <w:rFonts w:cs="Arial"/>
          <w:lang w:val="es-ES"/>
        </w:rPr>
      </w:pPr>
      <w:r w:rsidRPr="003B02D6">
        <w:rPr>
          <w:rFonts w:cs="Arial"/>
          <w:u w:val="single"/>
          <w:lang w:val="es-ES"/>
        </w:rPr>
        <w:t>Acciones recomendadas</w:t>
      </w:r>
    </w:p>
    <w:p w14:paraId="655B5BAC" w14:textId="77777777" w:rsidR="00CD2303" w:rsidRPr="003B02D6" w:rsidRDefault="00CD2303" w:rsidP="00164E76">
      <w:pPr>
        <w:spacing w:after="0" w:line="240" w:lineRule="auto"/>
        <w:ind w:left="540" w:hanging="540"/>
        <w:rPr>
          <w:rFonts w:cs="Arial"/>
          <w:lang w:val="es-ES"/>
        </w:rPr>
      </w:pPr>
    </w:p>
    <w:p w14:paraId="7CD8BA09" w14:textId="77777777" w:rsidR="00CD2303" w:rsidRPr="003B02D6" w:rsidRDefault="00CD2303" w:rsidP="00164E76">
      <w:pPr>
        <w:widowControl w:val="0"/>
        <w:numPr>
          <w:ilvl w:val="0"/>
          <w:numId w:val="15"/>
        </w:numPr>
        <w:autoSpaceDE w:val="0"/>
        <w:autoSpaceDN w:val="0"/>
        <w:adjustRightInd w:val="0"/>
        <w:spacing w:after="0" w:line="240" w:lineRule="auto"/>
        <w:ind w:left="540" w:hanging="540"/>
        <w:jc w:val="both"/>
        <w:rPr>
          <w:rFonts w:cs="Arial"/>
          <w:lang w:val="es-ES"/>
        </w:rPr>
      </w:pPr>
      <w:r w:rsidRPr="003B02D6">
        <w:rPr>
          <w:rFonts w:cs="Arial"/>
          <w:lang w:val="es-ES" w:eastAsia="es-ES"/>
        </w:rPr>
        <w:t>Se recomienda a la Conferencia de las Partes que:</w:t>
      </w:r>
    </w:p>
    <w:p w14:paraId="2165E255" w14:textId="77777777" w:rsidR="00CD2303" w:rsidRPr="003B02D6" w:rsidRDefault="00CD2303" w:rsidP="00CD2303">
      <w:pPr>
        <w:pStyle w:val="Secondnumbering"/>
        <w:rPr>
          <w:lang w:val="es-ES"/>
        </w:rPr>
      </w:pPr>
    </w:p>
    <w:p w14:paraId="5CA8A27B" w14:textId="58E4BFE6" w:rsidR="00CD2303" w:rsidRPr="003B02D6" w:rsidRDefault="00CD2303" w:rsidP="00970050">
      <w:pPr>
        <w:pStyle w:val="Secondnumbering"/>
        <w:numPr>
          <w:ilvl w:val="0"/>
          <w:numId w:val="20"/>
        </w:numPr>
        <w:ind w:left="1080" w:hanging="513"/>
        <w:jc w:val="both"/>
        <w:rPr>
          <w:lang w:val="es-ES"/>
        </w:rPr>
      </w:pPr>
      <w:r w:rsidRPr="003B02D6">
        <w:rPr>
          <w:lang w:val="es-ES"/>
        </w:rPr>
        <w:t>tome nota de</w:t>
      </w:r>
      <w:r w:rsidR="00694D1E">
        <w:rPr>
          <w:lang w:val="es-ES"/>
        </w:rPr>
        <w:t xml:space="preserve"> </w:t>
      </w:r>
      <w:r w:rsidRPr="003B02D6">
        <w:rPr>
          <w:lang w:val="es-ES"/>
        </w:rPr>
        <w:t>l</w:t>
      </w:r>
      <w:r w:rsidR="00694D1E">
        <w:rPr>
          <w:lang w:val="es-ES"/>
        </w:rPr>
        <w:t xml:space="preserve">as recomendaciones del </w:t>
      </w:r>
      <w:r w:rsidRPr="003B02D6">
        <w:rPr>
          <w:i/>
          <w:iCs/>
          <w:lang w:val="es-ES"/>
        </w:rPr>
        <w:t>Informe del Taller de la CMS sobre Contaminación Marina</w:t>
      </w:r>
      <w:r w:rsidRPr="003B02D6">
        <w:rPr>
          <w:lang w:val="es-ES"/>
        </w:rPr>
        <w:t xml:space="preserve"> que figuran en el Anexo 1 del presente documento;</w:t>
      </w:r>
    </w:p>
    <w:p w14:paraId="4C6E2D16" w14:textId="77777777" w:rsidR="00CD2303" w:rsidRPr="003B02D6" w:rsidRDefault="00CD2303" w:rsidP="00970050">
      <w:pPr>
        <w:pStyle w:val="Secondnumbering"/>
        <w:ind w:left="1080" w:hanging="513"/>
        <w:rPr>
          <w:lang w:val="es-ES"/>
        </w:rPr>
      </w:pPr>
    </w:p>
    <w:p w14:paraId="39C48E1E" w14:textId="77777777" w:rsidR="00CD2303" w:rsidRPr="003B02D6" w:rsidRDefault="00CD2303" w:rsidP="00970050">
      <w:pPr>
        <w:pStyle w:val="Secondnumbering"/>
        <w:numPr>
          <w:ilvl w:val="0"/>
          <w:numId w:val="20"/>
        </w:numPr>
        <w:ind w:left="1080" w:hanging="513"/>
        <w:jc w:val="both"/>
        <w:rPr>
          <w:lang w:val="es-ES"/>
        </w:rPr>
      </w:pPr>
      <w:r w:rsidRPr="003B02D6">
        <w:rPr>
          <w:lang w:val="es-ES"/>
        </w:rPr>
        <w:t>adopte los Términos de Referencia del Grupo de Trabajo sobre Contaminación Marina que figura en el Anexo 2 del presente documento;</w:t>
      </w:r>
    </w:p>
    <w:p w14:paraId="448CE8AB" w14:textId="77777777" w:rsidR="00CD2303" w:rsidRPr="003B02D6" w:rsidRDefault="00CD2303" w:rsidP="00970050">
      <w:pPr>
        <w:pStyle w:val="Secondnumbering"/>
        <w:ind w:left="1080" w:hanging="513"/>
        <w:rPr>
          <w:lang w:val="es-ES"/>
        </w:rPr>
      </w:pPr>
    </w:p>
    <w:p w14:paraId="6CC6C4CE" w14:textId="77777777" w:rsidR="00CD2303" w:rsidRPr="003B02D6" w:rsidRDefault="00CD2303" w:rsidP="00970050">
      <w:pPr>
        <w:pStyle w:val="Secondnumbering"/>
        <w:numPr>
          <w:ilvl w:val="0"/>
          <w:numId w:val="20"/>
        </w:numPr>
        <w:ind w:left="1080" w:hanging="513"/>
        <w:rPr>
          <w:lang w:val="es-ES"/>
        </w:rPr>
      </w:pPr>
      <w:r w:rsidRPr="003B02D6">
        <w:rPr>
          <w:lang w:val="es-ES"/>
        </w:rPr>
        <w:t>adopte el proyecto de Resolución que figura en el Anexo 3 del presente documento;</w:t>
      </w:r>
    </w:p>
    <w:p w14:paraId="20790720" w14:textId="77777777" w:rsidR="00CD2303" w:rsidRPr="003B02D6" w:rsidRDefault="00CD2303" w:rsidP="00970050">
      <w:pPr>
        <w:pStyle w:val="Secondnumbering"/>
        <w:ind w:left="1080" w:hanging="513"/>
        <w:rPr>
          <w:lang w:val="es-ES"/>
        </w:rPr>
      </w:pPr>
    </w:p>
    <w:p w14:paraId="5E132CDE" w14:textId="77777777" w:rsidR="00CD2303" w:rsidRPr="003B02D6" w:rsidRDefault="00CD2303" w:rsidP="00970050">
      <w:pPr>
        <w:pStyle w:val="Secondnumbering"/>
        <w:numPr>
          <w:ilvl w:val="0"/>
          <w:numId w:val="20"/>
        </w:numPr>
        <w:ind w:left="1080" w:hanging="513"/>
        <w:rPr>
          <w:lang w:val="es-ES"/>
        </w:rPr>
      </w:pPr>
      <w:r w:rsidRPr="003B02D6">
        <w:rPr>
          <w:rFonts w:cs="Arial"/>
          <w:lang w:val="es-ES"/>
        </w:rPr>
        <w:t>apruebe los proyectos de Decisión que figuran en el Anexo 4 del presente documento; y</w:t>
      </w:r>
    </w:p>
    <w:p w14:paraId="20AD1D1D" w14:textId="77777777" w:rsidR="00CD2303" w:rsidRPr="003B02D6" w:rsidRDefault="00CD2303" w:rsidP="00970050">
      <w:pPr>
        <w:pStyle w:val="Secondnumbering"/>
        <w:ind w:left="1080" w:hanging="513"/>
        <w:rPr>
          <w:lang w:val="es-ES"/>
        </w:rPr>
      </w:pPr>
    </w:p>
    <w:p w14:paraId="559E8564" w14:textId="2C429A8F" w:rsidR="002D5F2A" w:rsidRPr="00CD2303" w:rsidRDefault="00CD2303" w:rsidP="00970050">
      <w:pPr>
        <w:pStyle w:val="Secondnumbering"/>
        <w:numPr>
          <w:ilvl w:val="0"/>
          <w:numId w:val="20"/>
        </w:numPr>
        <w:ind w:left="1080" w:hanging="513"/>
        <w:rPr>
          <w:lang w:val="es-ES"/>
        </w:rPr>
      </w:pPr>
      <w:r w:rsidRPr="003B02D6">
        <w:rPr>
          <w:rFonts w:cs="Arial"/>
          <w:lang w:val="es-ES"/>
        </w:rPr>
        <w:t>derogue las Decisiones 14.41-14.43 y 14.225 (b)</w:t>
      </w:r>
    </w:p>
    <w:p w14:paraId="31A1C7BE" w14:textId="77777777" w:rsidR="008265D8" w:rsidRPr="00CD2303" w:rsidRDefault="008265D8" w:rsidP="008265D8">
      <w:pPr>
        <w:pStyle w:val="ListParagraph"/>
        <w:rPr>
          <w:lang w:val="es-ES"/>
        </w:rPr>
      </w:pPr>
    </w:p>
    <w:p w14:paraId="26789A6B" w14:textId="77777777" w:rsidR="008265D8" w:rsidRPr="00CD2303" w:rsidRDefault="008265D8" w:rsidP="008265D8">
      <w:pPr>
        <w:pStyle w:val="Secondnumbering"/>
        <w:rPr>
          <w:lang w:val="es-ES"/>
        </w:rPr>
        <w:sectPr w:rsidR="008265D8" w:rsidRPr="00CD2303" w:rsidSect="00892316">
          <w:headerReference w:type="even" r:id="rId16"/>
          <w:headerReference w:type="default" r:id="rId17"/>
          <w:footerReference w:type="even" r:id="rId18"/>
          <w:footerReference w:type="default" r:id="rId19"/>
          <w:headerReference w:type="first" r:id="rId20"/>
          <w:footerReference w:type="first" r:id="rId21"/>
          <w:pgSz w:w="11906" w:h="16838" w:code="9"/>
          <w:pgMar w:top="1440" w:right="1440" w:bottom="1440" w:left="1440" w:header="720" w:footer="720" w:gutter="0"/>
          <w:cols w:space="720"/>
          <w:titlePg/>
          <w:docGrid w:linePitch="360"/>
        </w:sectPr>
      </w:pPr>
    </w:p>
    <w:p w14:paraId="5D7B7EF2" w14:textId="77777777" w:rsidR="000C668D" w:rsidRPr="003B02D6" w:rsidRDefault="000C668D" w:rsidP="000C668D">
      <w:pPr>
        <w:pStyle w:val="Secondnumbering"/>
        <w:jc w:val="right"/>
        <w:rPr>
          <w:lang w:val="es-ES"/>
        </w:rPr>
      </w:pPr>
      <w:r w:rsidRPr="003B02D6">
        <w:rPr>
          <w:rFonts w:cs="Arial"/>
          <w:b/>
          <w:lang w:val="es-ES"/>
        </w:rPr>
        <w:lastRenderedPageBreak/>
        <w:t>ANEXO 1</w:t>
      </w:r>
    </w:p>
    <w:p w14:paraId="65C1E16E" w14:textId="77777777" w:rsidR="000C668D" w:rsidRDefault="000C668D" w:rsidP="000C668D">
      <w:pPr>
        <w:pStyle w:val="Secondnumbering"/>
        <w:jc w:val="center"/>
        <w:rPr>
          <w:rFonts w:cs="Arial"/>
          <w:b/>
          <w:lang w:val="es-ES"/>
        </w:rPr>
      </w:pPr>
    </w:p>
    <w:p w14:paraId="38A86C9D" w14:textId="77777777" w:rsidR="00970050" w:rsidRPr="003B02D6" w:rsidRDefault="00970050" w:rsidP="000C668D">
      <w:pPr>
        <w:pStyle w:val="Secondnumbering"/>
        <w:jc w:val="center"/>
        <w:rPr>
          <w:rFonts w:cs="Arial"/>
          <w:b/>
          <w:lang w:val="es-ES"/>
        </w:rPr>
      </w:pPr>
    </w:p>
    <w:p w14:paraId="59F218CB" w14:textId="77777777" w:rsidR="000C668D" w:rsidRPr="003B02D6" w:rsidRDefault="000C668D" w:rsidP="000C668D">
      <w:pPr>
        <w:pStyle w:val="Secondnumbering"/>
        <w:jc w:val="center"/>
        <w:rPr>
          <w:rFonts w:cs="Arial"/>
          <w:b/>
          <w:lang w:val="es-ES"/>
        </w:rPr>
      </w:pPr>
      <w:r w:rsidRPr="003B02D6">
        <w:rPr>
          <w:rFonts w:cs="Arial"/>
          <w:b/>
          <w:lang w:val="es-ES"/>
        </w:rPr>
        <w:t>TALLER SOBRE CONTAMINACIÓN MARINA: RECOMENDACIONES</w:t>
      </w:r>
    </w:p>
    <w:p w14:paraId="37AE09CD" w14:textId="77777777" w:rsidR="000C668D" w:rsidRPr="003B02D6" w:rsidRDefault="000C668D" w:rsidP="000C668D">
      <w:pPr>
        <w:pStyle w:val="Secondnumbering"/>
        <w:jc w:val="center"/>
        <w:rPr>
          <w:rFonts w:cs="Arial"/>
          <w:b/>
          <w:lang w:val="es-ES"/>
        </w:rPr>
      </w:pPr>
    </w:p>
    <w:p w14:paraId="2ABAC016" w14:textId="2C6E97C3" w:rsidR="000C668D" w:rsidRPr="003B02D6" w:rsidRDefault="000C668D" w:rsidP="000C668D">
      <w:pPr>
        <w:pStyle w:val="Secondnumbering"/>
        <w:jc w:val="center"/>
        <w:rPr>
          <w:rFonts w:cs="Arial"/>
          <w:i/>
          <w:iCs/>
          <w:lang w:val="es-ES"/>
        </w:rPr>
      </w:pPr>
      <w:r w:rsidRPr="003B02D6">
        <w:rPr>
          <w:rFonts w:cs="Arial"/>
          <w:i/>
          <w:iCs/>
          <w:lang w:val="es-ES"/>
        </w:rPr>
        <w:t xml:space="preserve">(El informe completo puede consultarse en </w:t>
      </w:r>
      <w:hyperlink r:id="rId22" w:history="1">
        <w:r w:rsidR="00345F77" w:rsidRPr="00345F77">
          <w:rPr>
            <w:rStyle w:val="Hyperlink"/>
            <w:rFonts w:cs="Arial"/>
            <w:i/>
            <w:iCs/>
            <w:lang w:val="es-ES"/>
          </w:rPr>
          <w:t>UNEP/CMS/COP15/Inf.25.2.1</w:t>
        </w:r>
      </w:hyperlink>
      <w:r w:rsidRPr="003B02D6">
        <w:rPr>
          <w:rFonts w:cs="Arial"/>
          <w:i/>
          <w:iCs/>
          <w:lang w:val="es-ES"/>
        </w:rPr>
        <w:t>)</w:t>
      </w:r>
    </w:p>
    <w:p w14:paraId="5967D1D3" w14:textId="77777777" w:rsidR="000C668D" w:rsidRPr="003B02D6" w:rsidRDefault="000C668D" w:rsidP="000C668D">
      <w:pPr>
        <w:pStyle w:val="Secondnumbering"/>
        <w:rPr>
          <w:rFonts w:cs="Arial"/>
          <w:b/>
          <w:lang w:val="es-ES"/>
        </w:rPr>
      </w:pPr>
    </w:p>
    <w:p w14:paraId="7EE97094" w14:textId="77777777" w:rsidR="000C668D" w:rsidRPr="003B02D6" w:rsidRDefault="000C668D" w:rsidP="000C668D">
      <w:pPr>
        <w:pStyle w:val="Secondnumbering"/>
        <w:jc w:val="center"/>
        <w:rPr>
          <w:rFonts w:cs="Arial"/>
          <w:b/>
          <w:lang w:val="es-ES"/>
        </w:rPr>
      </w:pPr>
    </w:p>
    <w:p w14:paraId="5C90D14E" w14:textId="77777777" w:rsidR="000C668D" w:rsidRPr="003B02D6" w:rsidRDefault="000C668D" w:rsidP="000C668D">
      <w:pPr>
        <w:spacing w:after="0" w:line="240" w:lineRule="auto"/>
        <w:jc w:val="both"/>
        <w:rPr>
          <w:rFonts w:eastAsia="Times New Roman"/>
          <w:b/>
          <w:lang w:val="es-ES"/>
        </w:rPr>
      </w:pPr>
      <w:r w:rsidRPr="003B02D6">
        <w:rPr>
          <w:rFonts w:eastAsia="Times New Roman"/>
          <w:b/>
          <w:bCs/>
          <w:lang w:val="es-ES"/>
        </w:rPr>
        <w:t>Las Partes de la CMS deberían ser instadas a abordar estas cuestiones importantes en el futuro inmediato:</w:t>
      </w:r>
    </w:p>
    <w:p w14:paraId="3ABA7AC6" w14:textId="77777777" w:rsidR="000C668D" w:rsidRPr="003B02D6" w:rsidRDefault="000C668D" w:rsidP="000C668D">
      <w:pPr>
        <w:spacing w:after="0" w:line="240" w:lineRule="auto"/>
        <w:jc w:val="both"/>
        <w:rPr>
          <w:rFonts w:eastAsia="Times New Roman"/>
          <w:lang w:val="es-ES"/>
        </w:rPr>
      </w:pPr>
    </w:p>
    <w:p w14:paraId="1F04C4D0" w14:textId="77777777" w:rsidR="000C668D" w:rsidRPr="003B02D6" w:rsidRDefault="000C668D" w:rsidP="002E492D">
      <w:pPr>
        <w:pStyle w:val="ListParagraph"/>
        <w:numPr>
          <w:ilvl w:val="0"/>
          <w:numId w:val="24"/>
        </w:numPr>
        <w:spacing w:after="120" w:line="240" w:lineRule="auto"/>
        <w:ind w:left="1134" w:hanging="567"/>
        <w:contextualSpacing w:val="0"/>
        <w:jc w:val="both"/>
        <w:rPr>
          <w:rFonts w:eastAsia="Times New Roman"/>
          <w:lang w:val="es-ES"/>
        </w:rPr>
      </w:pPr>
      <w:r w:rsidRPr="003B02D6">
        <w:rPr>
          <w:rFonts w:eastAsia="Times New Roman"/>
          <w:lang w:val="es-ES"/>
        </w:rPr>
        <w:t>La regulación y reducción de la contaminación causada por la pesca, los buques y el tráfico marítimo, en particular las ALDFG y otras formas de contaminación (plástica) derivadas de la pesca, así como los vertidos procedentes de buques pesqueros/comerciales.</w:t>
      </w:r>
      <w:r w:rsidRPr="003B02D6">
        <w:rPr>
          <w:lang w:val="es-ES"/>
        </w:rPr>
        <w:footnoteReference w:id="2"/>
      </w:r>
    </w:p>
    <w:p w14:paraId="14FF32F6" w14:textId="77777777" w:rsidR="000C668D" w:rsidRPr="003B02D6" w:rsidRDefault="000C668D" w:rsidP="002E492D">
      <w:pPr>
        <w:pStyle w:val="ListParagraph"/>
        <w:numPr>
          <w:ilvl w:val="0"/>
          <w:numId w:val="24"/>
        </w:numPr>
        <w:spacing w:after="120" w:line="240" w:lineRule="auto"/>
        <w:ind w:left="1134" w:hanging="567"/>
        <w:contextualSpacing w:val="0"/>
        <w:jc w:val="both"/>
        <w:rPr>
          <w:rFonts w:eastAsia="Times New Roman"/>
          <w:lang w:val="es-ES"/>
        </w:rPr>
      </w:pPr>
      <w:r w:rsidRPr="003B02D6">
        <w:rPr>
          <w:rFonts w:eastAsia="Times New Roman"/>
          <w:lang w:val="es-ES"/>
        </w:rPr>
        <w:t>La protección de los lugares terrestres de contaminación (por ejemplo, vertederos, basureros a cielo abierto, emplazamientos contaminados) contra la inundación causada por marejadas ciclónicas/inundaciones costeras, tormentas extremas/precipitaciones (ríos atmosféricos) y la subida del nivel del mar.</w:t>
      </w:r>
    </w:p>
    <w:p w14:paraId="1D52C137" w14:textId="77777777" w:rsidR="000C668D" w:rsidRPr="003B02D6" w:rsidRDefault="000C668D" w:rsidP="002E492D">
      <w:pPr>
        <w:pStyle w:val="ListParagraph"/>
        <w:numPr>
          <w:ilvl w:val="0"/>
          <w:numId w:val="24"/>
        </w:numPr>
        <w:spacing w:after="120" w:line="240" w:lineRule="auto"/>
        <w:ind w:left="1134" w:hanging="567"/>
        <w:contextualSpacing w:val="0"/>
        <w:jc w:val="both"/>
        <w:rPr>
          <w:rFonts w:eastAsia="Times New Roman"/>
          <w:lang w:val="es-ES"/>
        </w:rPr>
      </w:pPr>
      <w:r w:rsidRPr="003B02D6">
        <w:rPr>
          <w:rFonts w:eastAsia="Times New Roman"/>
          <w:lang w:val="es-ES"/>
        </w:rPr>
        <w:t>La prevención y reducción de las descargas de nutrientes, sedimentos y aguas residuales al medio marino a través de ríos/estuarios/cuencas hidrográficas o directamente.</w:t>
      </w:r>
    </w:p>
    <w:p w14:paraId="0ACB1727" w14:textId="77777777" w:rsidR="000C668D" w:rsidRPr="003B02D6" w:rsidRDefault="000C668D" w:rsidP="002E492D">
      <w:pPr>
        <w:pStyle w:val="ListParagraph"/>
        <w:numPr>
          <w:ilvl w:val="0"/>
          <w:numId w:val="24"/>
        </w:numPr>
        <w:spacing w:after="120" w:line="240" w:lineRule="auto"/>
        <w:ind w:left="1134" w:hanging="567"/>
        <w:contextualSpacing w:val="0"/>
        <w:jc w:val="both"/>
        <w:rPr>
          <w:rFonts w:eastAsia="Times New Roman"/>
          <w:lang w:val="es-ES"/>
        </w:rPr>
      </w:pPr>
      <w:r w:rsidRPr="003B02D6">
        <w:rPr>
          <w:rFonts w:eastAsia="Times New Roman"/>
          <w:lang w:val="es-ES"/>
        </w:rPr>
        <w:t xml:space="preserve">La prevención y reducción de emisiones, vertidos y fugas de industrias costeras (por ejemplo, industrias petroquímicas y de refinería, oleoductos, estaciones de transferencia, petroleros), incluidas las transferencias de material, así como de bases militares abandonadas como fuentes de hidrocarburos aromáticos </w:t>
      </w:r>
      <w:proofErr w:type="spellStart"/>
      <w:r w:rsidRPr="003B02D6">
        <w:rPr>
          <w:rFonts w:eastAsia="Times New Roman"/>
          <w:lang w:val="es-ES"/>
        </w:rPr>
        <w:t>petrogénicos</w:t>
      </w:r>
      <w:proofErr w:type="spellEnd"/>
      <w:r w:rsidRPr="003B02D6">
        <w:rPr>
          <w:rFonts w:eastAsia="Times New Roman"/>
          <w:lang w:val="es-ES"/>
        </w:rPr>
        <w:t xml:space="preserve"> (</w:t>
      </w:r>
      <w:r w:rsidRPr="003B02D6">
        <w:rPr>
          <w:rFonts w:eastAsia="Times New Roman"/>
          <w:color w:val="000000" w:themeColor="text1"/>
          <w:lang w:val="es-ES"/>
        </w:rPr>
        <w:t>HAP) y contaminantes orgánicos persistentes (COP), incluidos principalmente</w:t>
      </w:r>
      <w:r w:rsidRPr="003B02D6">
        <w:rPr>
          <w:rFonts w:eastAsia="Times New Roman"/>
          <w:lang w:val="es-ES"/>
        </w:rPr>
        <w:t xml:space="preserve"> los bifenilos policlorados (</w:t>
      </w:r>
      <w:r w:rsidRPr="003B02D6">
        <w:rPr>
          <w:rFonts w:eastAsia="Times New Roman"/>
          <w:color w:val="000000" w:themeColor="text1"/>
          <w:lang w:val="es-ES"/>
        </w:rPr>
        <w:t xml:space="preserve">PCB) y los retardantes de llama (éteres </w:t>
      </w:r>
      <w:proofErr w:type="spellStart"/>
      <w:r w:rsidRPr="003B02D6">
        <w:rPr>
          <w:rFonts w:eastAsia="Times New Roman"/>
          <w:color w:val="000000" w:themeColor="text1"/>
          <w:lang w:val="es-ES"/>
        </w:rPr>
        <w:t>difenílicos</w:t>
      </w:r>
      <w:proofErr w:type="spellEnd"/>
      <w:r w:rsidRPr="003B02D6">
        <w:rPr>
          <w:rFonts w:eastAsia="Times New Roman"/>
          <w:color w:val="000000" w:themeColor="text1"/>
          <w:lang w:val="es-ES"/>
        </w:rPr>
        <w:t xml:space="preserve"> </w:t>
      </w:r>
      <w:proofErr w:type="spellStart"/>
      <w:r w:rsidRPr="003B02D6">
        <w:rPr>
          <w:rFonts w:eastAsia="Times New Roman"/>
          <w:color w:val="000000" w:themeColor="text1"/>
          <w:lang w:val="es-ES"/>
        </w:rPr>
        <w:t>polibromados</w:t>
      </w:r>
      <w:proofErr w:type="spellEnd"/>
      <w:r w:rsidRPr="003B02D6">
        <w:rPr>
          <w:rFonts w:eastAsia="Times New Roman"/>
          <w:color w:val="000000" w:themeColor="text1"/>
          <w:lang w:val="es-ES"/>
        </w:rPr>
        <w:t xml:space="preserve">/PBDE y sustancias </w:t>
      </w:r>
      <w:proofErr w:type="spellStart"/>
      <w:r w:rsidRPr="003B02D6">
        <w:rPr>
          <w:rFonts w:eastAsia="Times New Roman"/>
          <w:color w:val="000000" w:themeColor="text1"/>
          <w:lang w:val="es-ES"/>
        </w:rPr>
        <w:t>perfluoroalquiladas</w:t>
      </w:r>
      <w:proofErr w:type="spellEnd"/>
      <w:r w:rsidRPr="003B02D6">
        <w:rPr>
          <w:rFonts w:eastAsia="Times New Roman"/>
          <w:color w:val="000000" w:themeColor="text1"/>
          <w:lang w:val="es-ES"/>
        </w:rPr>
        <w:t xml:space="preserve"> y </w:t>
      </w:r>
      <w:proofErr w:type="spellStart"/>
      <w:r w:rsidRPr="003B02D6">
        <w:rPr>
          <w:rFonts w:eastAsia="Times New Roman"/>
          <w:color w:val="000000" w:themeColor="text1"/>
          <w:lang w:val="es-ES"/>
        </w:rPr>
        <w:t>polifluoroalquiladas</w:t>
      </w:r>
      <w:proofErr w:type="spellEnd"/>
      <w:r w:rsidRPr="003B02D6">
        <w:rPr>
          <w:rFonts w:eastAsia="Times New Roman"/>
          <w:color w:val="000000" w:themeColor="text1"/>
          <w:lang w:val="es-ES"/>
        </w:rPr>
        <w:t>/PFAS).</w:t>
      </w:r>
    </w:p>
    <w:p w14:paraId="2C43E12D" w14:textId="77777777" w:rsidR="000C668D" w:rsidRPr="003B02D6" w:rsidRDefault="000C668D" w:rsidP="002E492D">
      <w:pPr>
        <w:pStyle w:val="ListParagraph"/>
        <w:numPr>
          <w:ilvl w:val="0"/>
          <w:numId w:val="24"/>
        </w:numPr>
        <w:spacing w:after="120" w:line="240" w:lineRule="auto"/>
        <w:ind w:left="1134" w:hanging="567"/>
        <w:contextualSpacing w:val="0"/>
        <w:jc w:val="both"/>
        <w:rPr>
          <w:rFonts w:eastAsia="Times New Roman"/>
          <w:lang w:val="es-ES"/>
        </w:rPr>
      </w:pPr>
      <w:r w:rsidRPr="003B02D6">
        <w:rPr>
          <w:rFonts w:eastAsia="Times New Roman"/>
          <w:lang w:val="es-ES"/>
        </w:rPr>
        <w:t xml:space="preserve">La prevención y reducción urgentes de vertidos y pérdidas de materias primas procedentes de buques durante el transporte y las transferencias en los puertos, así como tras accidentes (por ejemplo, vertidos de </w:t>
      </w:r>
      <w:proofErr w:type="spellStart"/>
      <w:r w:rsidRPr="003B02D6">
        <w:rPr>
          <w:rFonts w:eastAsia="Times New Roman"/>
          <w:lang w:val="es-ES"/>
        </w:rPr>
        <w:t>pélets</w:t>
      </w:r>
      <w:proofErr w:type="spellEnd"/>
      <w:r w:rsidRPr="003B02D6">
        <w:rPr>
          <w:rFonts w:eastAsia="Times New Roman"/>
          <w:lang w:val="es-ES"/>
        </w:rPr>
        <w:t xml:space="preserve"> plásticos y otros tipos de plásticos, combustible y petróleo).</w:t>
      </w:r>
    </w:p>
    <w:p w14:paraId="4322430E" w14:textId="77777777" w:rsidR="000C668D" w:rsidRPr="003B02D6" w:rsidRDefault="000C668D" w:rsidP="002E492D">
      <w:pPr>
        <w:pStyle w:val="ListParagraph"/>
        <w:numPr>
          <w:ilvl w:val="0"/>
          <w:numId w:val="24"/>
        </w:numPr>
        <w:spacing w:after="120" w:line="240" w:lineRule="auto"/>
        <w:ind w:left="1134" w:hanging="567"/>
        <w:contextualSpacing w:val="0"/>
        <w:jc w:val="both"/>
        <w:rPr>
          <w:rFonts w:eastAsia="Times New Roman"/>
          <w:lang w:val="es-ES"/>
        </w:rPr>
      </w:pPr>
      <w:r w:rsidRPr="003B02D6">
        <w:rPr>
          <w:rFonts w:eastAsia="Times New Roman"/>
          <w:lang w:val="es-ES"/>
        </w:rPr>
        <w:t>El desarrollo de diseños innovadores de productos y de procesos de transición justa para sustituir polímeros plásticos o fibras y tejidos sintéticos (por ejemplo, poliéster y nailon) por productos más ecológicos, sostenibles y biodegradables a fin de hacer frente al creciente impacto de la industria textil y de la confección como fuente difusa de contaminación marina a través de múltiples vías.</w:t>
      </w:r>
    </w:p>
    <w:p w14:paraId="24EDC606" w14:textId="77777777" w:rsidR="000C668D" w:rsidRPr="003B02D6" w:rsidRDefault="000C668D" w:rsidP="002E492D">
      <w:pPr>
        <w:pStyle w:val="ListParagraph"/>
        <w:numPr>
          <w:ilvl w:val="0"/>
          <w:numId w:val="24"/>
        </w:numPr>
        <w:spacing w:after="120" w:line="240" w:lineRule="auto"/>
        <w:ind w:left="1134" w:hanging="567"/>
        <w:contextualSpacing w:val="0"/>
        <w:jc w:val="both"/>
        <w:rPr>
          <w:rFonts w:eastAsia="Times New Roman"/>
          <w:lang w:val="es-ES"/>
        </w:rPr>
      </w:pPr>
      <w:r w:rsidRPr="003B02D6">
        <w:rPr>
          <w:rFonts w:eastAsia="Times New Roman"/>
          <w:color w:val="000000" w:themeColor="text1"/>
          <w:lang w:val="es-ES"/>
        </w:rPr>
        <w:t>La necesidad de reconocer las PFAS</w:t>
      </w:r>
      <w:r w:rsidRPr="003B02D6">
        <w:rPr>
          <w:rFonts w:eastAsia="Times New Roman"/>
          <w:color w:val="EE0000"/>
          <w:lang w:val="es-ES"/>
        </w:rPr>
        <w:t xml:space="preserve"> </w:t>
      </w:r>
      <w:r w:rsidRPr="003B02D6">
        <w:rPr>
          <w:rFonts w:eastAsia="Times New Roman"/>
          <w:color w:val="000000" w:themeColor="text1"/>
          <w:lang w:val="es-ES"/>
        </w:rPr>
        <w:t>(</w:t>
      </w:r>
      <w:r w:rsidRPr="003B02D6">
        <w:rPr>
          <w:rFonts w:eastAsia="Times New Roman"/>
          <w:color w:val="000000" w:themeColor="text1"/>
          <w:highlight w:val="white"/>
          <w:lang w:val="es-ES"/>
        </w:rPr>
        <w:t xml:space="preserve">sustancias </w:t>
      </w:r>
      <w:proofErr w:type="spellStart"/>
      <w:r w:rsidRPr="003B02D6">
        <w:rPr>
          <w:rFonts w:eastAsia="Times New Roman"/>
          <w:color w:val="000000" w:themeColor="text1"/>
          <w:highlight w:val="white"/>
          <w:lang w:val="es-ES"/>
        </w:rPr>
        <w:t>perfluoroalquiladas</w:t>
      </w:r>
      <w:proofErr w:type="spellEnd"/>
      <w:r w:rsidRPr="003B02D6">
        <w:rPr>
          <w:rFonts w:eastAsia="Times New Roman"/>
          <w:color w:val="000000" w:themeColor="text1"/>
          <w:highlight w:val="white"/>
          <w:lang w:val="es-ES"/>
        </w:rPr>
        <w:t xml:space="preserve"> y </w:t>
      </w:r>
      <w:proofErr w:type="spellStart"/>
      <w:r w:rsidRPr="003B02D6">
        <w:rPr>
          <w:rFonts w:eastAsia="Times New Roman"/>
          <w:color w:val="000000" w:themeColor="text1"/>
          <w:highlight w:val="white"/>
          <w:lang w:val="es-ES"/>
        </w:rPr>
        <w:t>polifluoroalquiladas</w:t>
      </w:r>
      <w:proofErr w:type="spellEnd"/>
      <w:r w:rsidRPr="003B02D6">
        <w:rPr>
          <w:rFonts w:eastAsia="Times New Roman"/>
          <w:color w:val="000000" w:themeColor="text1"/>
          <w:highlight w:val="white"/>
          <w:lang w:val="es-ES"/>
        </w:rPr>
        <w:t>)</w:t>
      </w:r>
      <w:r w:rsidRPr="003B02D6">
        <w:rPr>
          <w:rFonts w:eastAsia="Times New Roman"/>
          <w:color w:val="000000" w:themeColor="text1"/>
          <w:lang w:val="es-ES"/>
        </w:rPr>
        <w:t xml:space="preserve"> </w:t>
      </w:r>
      <w:r w:rsidRPr="003B02D6">
        <w:rPr>
          <w:rFonts w:eastAsia="Times New Roman"/>
          <w:lang w:val="es-ES"/>
        </w:rPr>
        <w:t>como una amenaza transfronteriza emergente, ahora ampliamente detectada en depredadores ápice y todavía escasamente regulada en virtud de los convenios internacionales, lo que incluye:</w:t>
      </w:r>
    </w:p>
    <w:p w14:paraId="50D29478" w14:textId="77777777" w:rsidR="000C668D" w:rsidRPr="003B02D6" w:rsidRDefault="000C668D" w:rsidP="002E492D">
      <w:pPr>
        <w:numPr>
          <w:ilvl w:val="1"/>
          <w:numId w:val="23"/>
        </w:numPr>
        <w:spacing w:after="120" w:line="240" w:lineRule="auto"/>
        <w:ind w:left="1588" w:hanging="454"/>
        <w:jc w:val="both"/>
        <w:rPr>
          <w:rFonts w:eastAsia="Times New Roman"/>
          <w:lang w:val="es-ES"/>
        </w:rPr>
      </w:pPr>
      <w:r w:rsidRPr="003B02D6">
        <w:rPr>
          <w:rFonts w:eastAsia="Times New Roman"/>
          <w:lang w:val="es-ES"/>
        </w:rPr>
        <w:t>promover la inclusión de todas las PFAS en el Convenio de Estocolmo;</w:t>
      </w:r>
    </w:p>
    <w:p w14:paraId="39969397" w14:textId="77777777" w:rsidR="000C668D" w:rsidRPr="003B02D6" w:rsidRDefault="000C668D" w:rsidP="002E492D">
      <w:pPr>
        <w:numPr>
          <w:ilvl w:val="1"/>
          <w:numId w:val="23"/>
        </w:numPr>
        <w:spacing w:after="120" w:line="240" w:lineRule="auto"/>
        <w:ind w:left="1588" w:hanging="454"/>
        <w:jc w:val="both"/>
        <w:rPr>
          <w:rFonts w:eastAsia="Times New Roman"/>
          <w:lang w:val="es-ES"/>
        </w:rPr>
      </w:pPr>
      <w:r w:rsidRPr="003B02D6">
        <w:rPr>
          <w:rFonts w:eastAsia="Times New Roman"/>
          <w:lang w:val="es-ES"/>
        </w:rPr>
        <w:t xml:space="preserve">pedir una vigilancia armonizada en especies migratorias; y </w:t>
      </w:r>
    </w:p>
    <w:p w14:paraId="60A8D315" w14:textId="77777777" w:rsidR="000C668D" w:rsidRPr="003B02D6" w:rsidRDefault="000C668D" w:rsidP="002E492D">
      <w:pPr>
        <w:numPr>
          <w:ilvl w:val="1"/>
          <w:numId w:val="23"/>
        </w:numPr>
        <w:spacing w:after="120" w:line="240" w:lineRule="auto"/>
        <w:ind w:left="1588" w:hanging="454"/>
        <w:jc w:val="both"/>
        <w:rPr>
          <w:rFonts w:eastAsia="Times New Roman"/>
          <w:lang w:val="es-ES"/>
        </w:rPr>
      </w:pPr>
      <w:r w:rsidRPr="003B02D6">
        <w:rPr>
          <w:rFonts w:eastAsia="Times New Roman"/>
          <w:lang w:val="es-ES"/>
        </w:rPr>
        <w:lastRenderedPageBreak/>
        <w:t>promover una acción más amplia respecto de toda la clase de PFAS debido a su persistencia, potencial de bioacumulación y detección en especies migratorias.</w:t>
      </w:r>
    </w:p>
    <w:p w14:paraId="47B6B48E" w14:textId="77777777" w:rsidR="000C668D" w:rsidRPr="003B02D6" w:rsidRDefault="000C668D" w:rsidP="002E492D">
      <w:pPr>
        <w:numPr>
          <w:ilvl w:val="0"/>
          <w:numId w:val="22"/>
        </w:numPr>
        <w:spacing w:after="120" w:line="240" w:lineRule="auto"/>
        <w:ind w:left="1134" w:hanging="567"/>
        <w:jc w:val="both"/>
        <w:rPr>
          <w:rFonts w:eastAsia="Times New Roman"/>
          <w:lang w:val="es-ES"/>
        </w:rPr>
      </w:pPr>
      <w:r w:rsidRPr="003B02D6">
        <w:rPr>
          <w:rFonts w:eastAsia="Times New Roman"/>
          <w:lang w:val="es-ES"/>
        </w:rPr>
        <w:t>El desarrollo urgente de estrategias de conservación para los animales migratorios que aborden la contaminación, especialmente durante las etapas particularmente vulnerables del ciclo migratorio (por ejemplo, en las zonas de alimentación, donde se reproducen, en los corredores migratorios —especialmente a lo largo de las costas— y en los corredores biológicos regionales, y, cuando proceda, durante las etapas oceánicas —por ejemplo, en el caso de las tortugas marinas—).</w:t>
      </w:r>
    </w:p>
    <w:p w14:paraId="473982F4" w14:textId="77777777" w:rsidR="000C668D" w:rsidRPr="003B02D6" w:rsidRDefault="000C668D" w:rsidP="002E492D">
      <w:pPr>
        <w:numPr>
          <w:ilvl w:val="0"/>
          <w:numId w:val="22"/>
        </w:numPr>
        <w:spacing w:after="120" w:line="240" w:lineRule="auto"/>
        <w:ind w:left="1134" w:hanging="567"/>
        <w:jc w:val="both"/>
        <w:rPr>
          <w:lang w:val="es-ES"/>
        </w:rPr>
      </w:pPr>
      <w:r w:rsidRPr="003B02D6">
        <w:rPr>
          <w:rFonts w:eastAsia="Times New Roman"/>
          <w:lang w:val="es-ES"/>
        </w:rPr>
        <w:t xml:space="preserve">Una acción urgente en las áreas en las que los hábitats críticos se superponen con puntos críticos de contaminación, entre ellos: </w:t>
      </w:r>
    </w:p>
    <w:p w14:paraId="04619C8B" w14:textId="77777777" w:rsidR="000C668D" w:rsidRPr="003B02D6" w:rsidRDefault="000C668D" w:rsidP="002E492D">
      <w:pPr>
        <w:numPr>
          <w:ilvl w:val="1"/>
          <w:numId w:val="25"/>
        </w:numPr>
        <w:spacing w:after="120" w:line="240" w:lineRule="auto"/>
        <w:ind w:left="1588" w:hanging="454"/>
        <w:jc w:val="both"/>
        <w:rPr>
          <w:lang w:val="es-ES"/>
        </w:rPr>
      </w:pPr>
      <w:r w:rsidRPr="003B02D6">
        <w:rPr>
          <w:rFonts w:eastAsia="Times New Roman"/>
          <w:lang w:val="es-ES"/>
        </w:rPr>
        <w:t xml:space="preserve">zonas costeras (en particular en las proximidades de zonas industriales, ciudades y fuentes de contaminación) respecto de </w:t>
      </w:r>
      <w:proofErr w:type="spellStart"/>
      <w:r w:rsidRPr="003B02D6">
        <w:rPr>
          <w:rFonts w:eastAsia="Times New Roman"/>
          <w:lang w:val="es-ES"/>
        </w:rPr>
        <w:t>macroplásticos</w:t>
      </w:r>
      <w:proofErr w:type="spellEnd"/>
      <w:r w:rsidRPr="003B02D6">
        <w:rPr>
          <w:rFonts w:eastAsia="Times New Roman"/>
          <w:lang w:val="es-ES"/>
        </w:rPr>
        <w:t>, metales traza, PPCP, contaminación química, contaminación lumínica, etc.,</w:t>
      </w:r>
    </w:p>
    <w:p w14:paraId="2FBF2211" w14:textId="77777777" w:rsidR="000C668D" w:rsidRPr="003B02D6" w:rsidRDefault="000C668D" w:rsidP="002E492D">
      <w:pPr>
        <w:numPr>
          <w:ilvl w:val="1"/>
          <w:numId w:val="25"/>
        </w:numPr>
        <w:spacing w:after="120" w:line="240" w:lineRule="auto"/>
        <w:ind w:left="1588" w:hanging="454"/>
        <w:jc w:val="both"/>
        <w:rPr>
          <w:lang w:val="es-ES"/>
        </w:rPr>
      </w:pPr>
      <w:r w:rsidRPr="003B02D6">
        <w:rPr>
          <w:rFonts w:eastAsia="Times New Roman"/>
          <w:lang w:val="es-ES"/>
        </w:rPr>
        <w:t>los grandes giros oceánicos —y otras posibles «trampas ecológicas», incluidas las líneas de oleaje y las áreas frontales—,</w:t>
      </w:r>
    </w:p>
    <w:p w14:paraId="528AA809" w14:textId="77777777" w:rsidR="000C668D" w:rsidRPr="003B02D6" w:rsidRDefault="000C668D" w:rsidP="002E492D">
      <w:pPr>
        <w:numPr>
          <w:ilvl w:val="1"/>
          <w:numId w:val="25"/>
        </w:numPr>
        <w:spacing w:after="120" w:line="240" w:lineRule="auto"/>
        <w:ind w:left="1588" w:hanging="454"/>
        <w:jc w:val="both"/>
        <w:rPr>
          <w:lang w:val="es-ES"/>
        </w:rPr>
      </w:pPr>
      <w:r w:rsidRPr="003B02D6">
        <w:rPr>
          <w:rFonts w:eastAsia="Times New Roman"/>
          <w:lang w:val="es-ES"/>
        </w:rPr>
        <w:t>las zonas oceánicas abiertas en las que convergen actividades de alimentación, alta productividad, biodiversidad y contaminación por plásticos,</w:t>
      </w:r>
    </w:p>
    <w:p w14:paraId="2C5D5483" w14:textId="77777777" w:rsidR="000C668D" w:rsidRPr="003B02D6" w:rsidRDefault="000C668D" w:rsidP="002E492D">
      <w:pPr>
        <w:numPr>
          <w:ilvl w:val="1"/>
          <w:numId w:val="26"/>
        </w:numPr>
        <w:spacing w:after="120" w:line="240" w:lineRule="auto"/>
        <w:ind w:left="1588" w:hanging="454"/>
        <w:jc w:val="both"/>
        <w:rPr>
          <w:lang w:val="es-ES"/>
        </w:rPr>
      </w:pPr>
      <w:r w:rsidRPr="003B02D6">
        <w:rPr>
          <w:rFonts w:eastAsia="Times New Roman"/>
          <w:lang w:val="es-ES"/>
        </w:rPr>
        <w:t xml:space="preserve">los corredores migratorios, especialmente a lo largo de las costas (se observa que algunas rutas migratorias ya están cambiando debido al cambio climático), </w:t>
      </w:r>
    </w:p>
    <w:p w14:paraId="137FE701" w14:textId="77777777" w:rsidR="000C668D" w:rsidRPr="003B02D6" w:rsidRDefault="000C668D" w:rsidP="002E492D">
      <w:pPr>
        <w:numPr>
          <w:ilvl w:val="1"/>
          <w:numId w:val="26"/>
        </w:numPr>
        <w:spacing w:after="120" w:line="240" w:lineRule="auto"/>
        <w:ind w:left="1588" w:hanging="454"/>
        <w:jc w:val="both"/>
        <w:rPr>
          <w:lang w:val="es-ES"/>
        </w:rPr>
      </w:pPr>
      <w:r w:rsidRPr="003B02D6">
        <w:rPr>
          <w:rFonts w:eastAsia="Times New Roman"/>
          <w:lang w:val="es-ES"/>
        </w:rPr>
        <w:t>los corredores marinos oceánicos (por ejemplo, el corredor marino del Pacífico Este Tropical</w:t>
      </w:r>
      <w:r w:rsidRPr="003B02D6">
        <w:rPr>
          <w:rFonts w:eastAsia="Times New Roman"/>
          <w:color w:val="000000" w:themeColor="text1"/>
          <w:lang w:val="es-ES"/>
        </w:rPr>
        <w:t>,</w:t>
      </w:r>
      <w:r w:rsidRPr="003B02D6">
        <w:rPr>
          <w:rFonts w:eastAsia="Times New Roman"/>
          <w:color w:val="EE0000"/>
          <w:lang w:val="es-ES"/>
        </w:rPr>
        <w:t xml:space="preserve"> </w:t>
      </w:r>
      <w:r w:rsidRPr="003B02D6">
        <w:rPr>
          <w:rFonts w:eastAsia="Times New Roman"/>
          <w:lang w:val="es-ES"/>
        </w:rPr>
        <w:t>que comprende las islas Galápagos, Malpelo, Coiba y Cocos),</w:t>
      </w:r>
    </w:p>
    <w:p w14:paraId="2CCDDACB" w14:textId="77777777" w:rsidR="000C668D" w:rsidRPr="003B02D6" w:rsidRDefault="000C668D" w:rsidP="002E492D">
      <w:pPr>
        <w:numPr>
          <w:ilvl w:val="1"/>
          <w:numId w:val="26"/>
        </w:numPr>
        <w:spacing w:after="120" w:line="240" w:lineRule="auto"/>
        <w:ind w:left="1588" w:hanging="454"/>
        <w:jc w:val="both"/>
        <w:rPr>
          <w:lang w:val="es-ES"/>
        </w:rPr>
      </w:pPr>
      <w:r w:rsidRPr="003B02D6">
        <w:rPr>
          <w:rFonts w:eastAsia="Times New Roman"/>
          <w:lang w:val="es-ES"/>
        </w:rPr>
        <w:t xml:space="preserve">la zona </w:t>
      </w:r>
      <w:proofErr w:type="spellStart"/>
      <w:r w:rsidRPr="003B02D6">
        <w:rPr>
          <w:rFonts w:eastAsia="Times New Roman"/>
          <w:lang w:val="es-ES"/>
        </w:rPr>
        <w:t>Clarion</w:t>
      </w:r>
      <w:proofErr w:type="spellEnd"/>
      <w:r w:rsidRPr="003B02D6">
        <w:rPr>
          <w:rFonts w:eastAsia="Times New Roman"/>
          <w:lang w:val="es-ES"/>
        </w:rPr>
        <w:t>-Clipperton (y otras regiones en las que podría llevarse a cabo minería en aguas profundas),</w:t>
      </w:r>
    </w:p>
    <w:p w14:paraId="704F77E2" w14:textId="77777777" w:rsidR="000C668D" w:rsidRPr="003B02D6" w:rsidRDefault="000C668D" w:rsidP="002E492D">
      <w:pPr>
        <w:numPr>
          <w:ilvl w:val="1"/>
          <w:numId w:val="26"/>
        </w:numPr>
        <w:spacing w:after="120" w:line="240" w:lineRule="auto"/>
        <w:ind w:left="1588" w:hanging="454"/>
        <w:jc w:val="both"/>
        <w:rPr>
          <w:lang w:val="es-ES"/>
        </w:rPr>
      </w:pPr>
      <w:r w:rsidRPr="003B02D6">
        <w:rPr>
          <w:rFonts w:eastAsia="Times New Roman"/>
          <w:lang w:val="es-ES"/>
        </w:rPr>
        <w:t xml:space="preserve">el mar Mediterráneo (en lo que respecta a la contaminación por macro y </w:t>
      </w:r>
      <w:proofErr w:type="spellStart"/>
      <w:r w:rsidRPr="003B02D6">
        <w:rPr>
          <w:rFonts w:eastAsia="Times New Roman"/>
          <w:lang w:val="es-ES"/>
        </w:rPr>
        <w:t>microplásticos</w:t>
      </w:r>
      <w:proofErr w:type="spellEnd"/>
      <w:r w:rsidRPr="003B02D6">
        <w:rPr>
          <w:rFonts w:eastAsia="Times New Roman"/>
          <w:lang w:val="es-ES"/>
        </w:rPr>
        <w:t>, los PCB y los COP, así como los riesgos de contaminación por el tráfico marítimo),</w:t>
      </w:r>
    </w:p>
    <w:p w14:paraId="33B706A6" w14:textId="77777777" w:rsidR="000C668D" w:rsidRPr="003B02D6" w:rsidRDefault="000C668D" w:rsidP="002E492D">
      <w:pPr>
        <w:numPr>
          <w:ilvl w:val="1"/>
          <w:numId w:val="26"/>
        </w:numPr>
        <w:spacing w:after="120" w:line="240" w:lineRule="auto"/>
        <w:ind w:left="1588" w:hanging="454"/>
        <w:jc w:val="both"/>
        <w:rPr>
          <w:lang w:val="es-ES"/>
        </w:rPr>
      </w:pPr>
      <w:r w:rsidRPr="003B02D6">
        <w:rPr>
          <w:rFonts w:eastAsia="Times New Roman"/>
          <w:lang w:val="es-ES"/>
        </w:rPr>
        <w:t xml:space="preserve">los océanos Pacífico Norte y Atlántico Norte (en lo que respecta a los </w:t>
      </w:r>
      <w:proofErr w:type="spellStart"/>
      <w:r w:rsidRPr="003B02D6">
        <w:rPr>
          <w:rFonts w:eastAsia="Times New Roman"/>
          <w:lang w:val="es-ES"/>
        </w:rPr>
        <w:t>macroplásticos</w:t>
      </w:r>
      <w:proofErr w:type="spellEnd"/>
      <w:r w:rsidRPr="003B02D6">
        <w:rPr>
          <w:rFonts w:eastAsia="Times New Roman"/>
          <w:lang w:val="es-ES"/>
        </w:rPr>
        <w:t>, la navegación y la contaminación, etc.),</w:t>
      </w:r>
    </w:p>
    <w:p w14:paraId="0F86D75D" w14:textId="77777777" w:rsidR="000C668D" w:rsidRPr="003B02D6" w:rsidRDefault="000C668D" w:rsidP="000C668D">
      <w:pPr>
        <w:numPr>
          <w:ilvl w:val="1"/>
          <w:numId w:val="26"/>
        </w:numPr>
        <w:spacing w:after="120" w:line="240" w:lineRule="auto"/>
        <w:ind w:left="1588" w:hanging="454"/>
        <w:jc w:val="both"/>
        <w:rPr>
          <w:lang w:val="es-ES"/>
        </w:rPr>
      </w:pPr>
      <w:r w:rsidRPr="003B02D6">
        <w:rPr>
          <w:rFonts w:eastAsia="Times New Roman"/>
          <w:lang w:val="es-ES"/>
        </w:rPr>
        <w:t xml:space="preserve">el océano Índico oriental y el Sudeste Asiático (en lo que respecta a los </w:t>
      </w:r>
      <w:proofErr w:type="spellStart"/>
      <w:r w:rsidRPr="003B02D6">
        <w:rPr>
          <w:rFonts w:eastAsia="Times New Roman"/>
          <w:lang w:val="es-ES"/>
        </w:rPr>
        <w:t>macroplásticos</w:t>
      </w:r>
      <w:proofErr w:type="spellEnd"/>
      <w:r w:rsidRPr="003B02D6">
        <w:rPr>
          <w:rFonts w:eastAsia="Times New Roman"/>
          <w:lang w:val="es-ES"/>
        </w:rPr>
        <w:t xml:space="preserve"> y al enredo de tortugas marinas).</w:t>
      </w:r>
    </w:p>
    <w:p w14:paraId="4300C215" w14:textId="77777777" w:rsidR="000C668D" w:rsidRPr="003B02D6" w:rsidRDefault="000C668D" w:rsidP="000C668D">
      <w:pPr>
        <w:spacing w:after="0" w:line="240" w:lineRule="auto"/>
        <w:jc w:val="both"/>
        <w:rPr>
          <w:rFonts w:eastAsia="Times New Roman"/>
          <w:lang w:val="es-ES"/>
        </w:rPr>
      </w:pPr>
    </w:p>
    <w:p w14:paraId="0F227B6B" w14:textId="77777777" w:rsidR="000C668D" w:rsidRPr="003B02D6" w:rsidRDefault="000C668D" w:rsidP="000C668D">
      <w:pPr>
        <w:spacing w:after="0" w:line="240" w:lineRule="auto"/>
        <w:jc w:val="both"/>
        <w:rPr>
          <w:rFonts w:eastAsia="Times New Roman"/>
          <w:b/>
          <w:bCs/>
          <w:lang w:val="es-ES"/>
        </w:rPr>
      </w:pPr>
      <w:r w:rsidRPr="003B02D6">
        <w:rPr>
          <w:rFonts w:eastAsia="Times New Roman"/>
          <w:b/>
          <w:bCs/>
          <w:lang w:val="es-ES"/>
        </w:rPr>
        <w:t>Además, se debería instar también a las Partes de la CMS a:</w:t>
      </w:r>
    </w:p>
    <w:p w14:paraId="38E57EE7" w14:textId="77777777" w:rsidR="000C668D" w:rsidRPr="003B02D6" w:rsidRDefault="000C668D" w:rsidP="000C668D">
      <w:pPr>
        <w:spacing w:after="0" w:line="240" w:lineRule="auto"/>
        <w:jc w:val="both"/>
        <w:rPr>
          <w:rFonts w:eastAsia="Times New Roman"/>
          <w:b/>
          <w:bCs/>
          <w:lang w:val="es-ES"/>
        </w:rPr>
      </w:pPr>
    </w:p>
    <w:p w14:paraId="57424540" w14:textId="77777777" w:rsidR="000C668D" w:rsidRPr="003B02D6" w:rsidRDefault="000C668D" w:rsidP="000C668D">
      <w:pPr>
        <w:pStyle w:val="ListParagraph"/>
        <w:numPr>
          <w:ilvl w:val="0"/>
          <w:numId w:val="26"/>
        </w:numPr>
        <w:spacing w:after="120" w:line="240" w:lineRule="auto"/>
        <w:ind w:left="1134" w:hanging="567"/>
        <w:contextualSpacing w:val="0"/>
        <w:jc w:val="both"/>
        <w:rPr>
          <w:rFonts w:eastAsia="Times New Roman"/>
          <w:lang w:val="es-ES"/>
        </w:rPr>
      </w:pPr>
      <w:proofErr w:type="gramStart"/>
      <w:r w:rsidRPr="003B02D6">
        <w:rPr>
          <w:rFonts w:eastAsia="Times New Roman"/>
          <w:lang w:val="es-ES"/>
        </w:rPr>
        <w:t>Reconocer</w:t>
      </w:r>
      <w:proofErr w:type="gramEnd"/>
      <w:r w:rsidRPr="003B02D6">
        <w:rPr>
          <w:rFonts w:eastAsia="Times New Roman"/>
          <w:lang w:val="es-ES"/>
        </w:rPr>
        <w:t xml:space="preserve"> que el mercurio y otros contaminantes químicos (por ejemplo, PCB) no solo están vinculados a la contaminación industrial histórica, sino que también se están movilizando nuevamente debido, por ejemplo, al deshielo del permafrost, el aumento de los incendios forestales y las alteraciones en los ciclos biogeoquímicos en los océanos que se calientan. Estos procesos pueden intensificar los riesgos de exposición para las especies migratorias longevas en las regiones polares y de baja latitud.</w:t>
      </w:r>
    </w:p>
    <w:p w14:paraId="24678038" w14:textId="3A52295A" w:rsidR="000C668D" w:rsidRPr="003B02D6" w:rsidRDefault="000C668D" w:rsidP="000C668D">
      <w:pPr>
        <w:pStyle w:val="ListParagraph"/>
        <w:numPr>
          <w:ilvl w:val="0"/>
          <w:numId w:val="26"/>
        </w:numPr>
        <w:spacing w:after="120" w:line="240" w:lineRule="auto"/>
        <w:ind w:left="1134" w:hanging="567"/>
        <w:jc w:val="both"/>
        <w:rPr>
          <w:rFonts w:eastAsia="Times New Roman"/>
          <w:lang w:val="es-ES"/>
        </w:rPr>
      </w:pPr>
      <w:r w:rsidRPr="003B02D6">
        <w:rPr>
          <w:rFonts w:eastAsia="Times New Roman"/>
          <w:lang w:val="es-ES"/>
        </w:rPr>
        <w:t xml:space="preserve">Reconocer y responder a la vulnerabilidad de las especies </w:t>
      </w:r>
      <w:proofErr w:type="spellStart"/>
      <w:r w:rsidRPr="003B02D6">
        <w:rPr>
          <w:rFonts w:eastAsia="Times New Roman"/>
          <w:lang w:val="es-ES"/>
        </w:rPr>
        <w:t>diádromas</w:t>
      </w:r>
      <w:proofErr w:type="spellEnd"/>
      <w:r w:rsidRPr="003B02D6">
        <w:rPr>
          <w:rFonts w:eastAsia="Times New Roman"/>
          <w:lang w:val="es-ES"/>
        </w:rPr>
        <w:t xml:space="preserve"> (por ejemplo, la anguila europea </w:t>
      </w:r>
      <w:r w:rsidR="003E5646">
        <w:rPr>
          <w:rFonts w:eastAsia="Times New Roman"/>
          <w:lang w:val="es-ES"/>
        </w:rPr>
        <w:t>(</w:t>
      </w:r>
      <w:r w:rsidRPr="003B02D6">
        <w:rPr>
          <w:rFonts w:eastAsia="Times New Roman"/>
          <w:i/>
          <w:iCs/>
          <w:lang w:val="es-ES"/>
        </w:rPr>
        <w:t>Anguilla anguilla</w:t>
      </w:r>
      <w:r w:rsidR="003E5646">
        <w:rPr>
          <w:rFonts w:eastAsia="Times New Roman"/>
          <w:i/>
          <w:iCs/>
          <w:lang w:val="es-ES"/>
        </w:rPr>
        <w:t>)</w:t>
      </w:r>
      <w:r w:rsidRPr="003B02D6">
        <w:rPr>
          <w:rFonts w:eastAsia="Times New Roman"/>
          <w:i/>
          <w:iCs/>
          <w:lang w:val="es-ES"/>
        </w:rPr>
        <w:t xml:space="preserve"> </w:t>
      </w:r>
      <w:r w:rsidRPr="003B02D6">
        <w:rPr>
          <w:rFonts w:eastAsia="Times New Roman"/>
          <w:lang w:val="es-ES"/>
        </w:rPr>
        <w:t xml:space="preserve">y la </w:t>
      </w:r>
      <w:proofErr w:type="spellStart"/>
      <w:r w:rsidRPr="003B02D6">
        <w:rPr>
          <w:rFonts w:eastAsia="Times New Roman"/>
          <w:i/>
          <w:iCs/>
          <w:lang w:val="es-ES"/>
        </w:rPr>
        <w:t>Tenualosa</w:t>
      </w:r>
      <w:proofErr w:type="spellEnd"/>
      <w:r w:rsidRPr="003B02D6">
        <w:rPr>
          <w:rFonts w:eastAsia="Times New Roman"/>
          <w:i/>
          <w:iCs/>
          <w:lang w:val="es-ES"/>
        </w:rPr>
        <w:t xml:space="preserve"> </w:t>
      </w:r>
      <w:proofErr w:type="spellStart"/>
      <w:r w:rsidRPr="003B02D6">
        <w:rPr>
          <w:rFonts w:eastAsia="Times New Roman"/>
          <w:i/>
          <w:iCs/>
          <w:lang w:val="es-ES"/>
        </w:rPr>
        <w:t>ilisha</w:t>
      </w:r>
      <w:proofErr w:type="spellEnd"/>
      <w:r w:rsidRPr="003B02D6">
        <w:rPr>
          <w:rFonts w:eastAsia="Times New Roman"/>
          <w:lang w:val="es-ES"/>
        </w:rPr>
        <w:t xml:space="preserve"> a las amenazas combinadas de los contaminantes químicos (por ejemplo, mercurio, PCB, PFAS, PPCP) y las perturbaciones de las señales migratorias, que también </w:t>
      </w:r>
      <w:r w:rsidRPr="003B02D6">
        <w:rPr>
          <w:rFonts w:eastAsia="Times New Roman"/>
          <w:lang w:val="es-ES"/>
        </w:rPr>
        <w:lastRenderedPageBreak/>
        <w:t>podrían verse afectadas negativamente por la contaminación lumínica. Estas especies suelen pasarse por alto en los marcos marinos, aunque presentan altas cargas de contaminantes y se enfrentan a acusados descensos poblacionales.</w:t>
      </w:r>
    </w:p>
    <w:p w14:paraId="31AEA143" w14:textId="77777777" w:rsidR="000C668D" w:rsidRPr="003B02D6" w:rsidRDefault="000C668D" w:rsidP="000C668D">
      <w:pPr>
        <w:pStyle w:val="ListParagraph"/>
        <w:spacing w:after="120" w:line="240" w:lineRule="auto"/>
        <w:ind w:left="1134"/>
        <w:jc w:val="both"/>
        <w:rPr>
          <w:rFonts w:eastAsia="Times New Roman"/>
          <w:lang w:val="es-ES"/>
        </w:rPr>
      </w:pPr>
    </w:p>
    <w:p w14:paraId="136D54AB" w14:textId="77777777" w:rsidR="000C668D" w:rsidRPr="003B02D6" w:rsidRDefault="000C668D" w:rsidP="000C668D">
      <w:pPr>
        <w:pStyle w:val="ListParagraph"/>
        <w:numPr>
          <w:ilvl w:val="0"/>
          <w:numId w:val="26"/>
        </w:numPr>
        <w:spacing w:after="120" w:line="240" w:lineRule="auto"/>
        <w:ind w:left="1134" w:hanging="567"/>
        <w:contextualSpacing w:val="0"/>
        <w:jc w:val="both"/>
        <w:rPr>
          <w:rFonts w:eastAsia="Times New Roman"/>
          <w:lang w:val="es-ES"/>
        </w:rPr>
      </w:pPr>
      <w:r w:rsidRPr="003B02D6">
        <w:rPr>
          <w:rFonts w:eastAsia="Times New Roman"/>
          <w:lang w:val="es-ES"/>
        </w:rPr>
        <w:t xml:space="preserve">Reforzar la cooperación entre la CMS y los convenios de Estocolmo, Basilea, Rotterdam y Minamata para abordar los riesgos de los contaminantes para las especies migratorias. </w:t>
      </w:r>
    </w:p>
    <w:p w14:paraId="6455E8FA" w14:textId="77777777" w:rsidR="000C668D" w:rsidRPr="003B02D6" w:rsidRDefault="000C668D" w:rsidP="000C668D">
      <w:pPr>
        <w:pStyle w:val="ListParagraph"/>
        <w:numPr>
          <w:ilvl w:val="0"/>
          <w:numId w:val="26"/>
        </w:numPr>
        <w:spacing w:after="120" w:line="240" w:lineRule="auto"/>
        <w:ind w:left="1134" w:hanging="567"/>
        <w:contextualSpacing w:val="0"/>
        <w:jc w:val="both"/>
        <w:rPr>
          <w:rFonts w:eastAsia="Times New Roman"/>
          <w:lang w:val="es-ES"/>
        </w:rPr>
      </w:pPr>
      <w:r w:rsidRPr="003B02D6">
        <w:rPr>
          <w:rFonts w:eastAsia="Times New Roman"/>
          <w:lang w:val="es-ES"/>
        </w:rPr>
        <w:t xml:space="preserve">Mejorar la participación estratégica en el Convenio para la Protección del Medio Marino del Atlántico Nordeste (OSPAR), lo que incluye: </w:t>
      </w:r>
    </w:p>
    <w:p w14:paraId="4ED7BC40" w14:textId="77777777" w:rsidR="000C668D" w:rsidRPr="003B02D6" w:rsidRDefault="000C668D" w:rsidP="000C668D">
      <w:pPr>
        <w:numPr>
          <w:ilvl w:val="1"/>
          <w:numId w:val="27"/>
        </w:numPr>
        <w:spacing w:after="120" w:line="240" w:lineRule="auto"/>
        <w:ind w:left="1588" w:hanging="454"/>
        <w:jc w:val="both"/>
        <w:rPr>
          <w:rFonts w:eastAsia="Times New Roman"/>
          <w:lang w:val="es-ES"/>
        </w:rPr>
      </w:pPr>
      <w:r w:rsidRPr="003B02D6">
        <w:rPr>
          <w:rFonts w:eastAsia="Times New Roman"/>
          <w:lang w:val="es-ES"/>
        </w:rPr>
        <w:t xml:space="preserve">apoyar la vigilancia de contaminantes al estilo OSPAR en regiones con escaso seguimiento (por ejemplo, el océano Índico, el Sudeste Asiático); y </w:t>
      </w:r>
    </w:p>
    <w:p w14:paraId="455DBFA3" w14:textId="77777777" w:rsidR="000C668D" w:rsidRPr="003B02D6" w:rsidRDefault="000C668D" w:rsidP="000C668D">
      <w:pPr>
        <w:numPr>
          <w:ilvl w:val="1"/>
          <w:numId w:val="27"/>
        </w:numPr>
        <w:spacing w:after="120" w:line="240" w:lineRule="auto"/>
        <w:ind w:left="1588" w:hanging="454"/>
        <w:jc w:val="both"/>
        <w:rPr>
          <w:rFonts w:eastAsia="Times New Roman"/>
          <w:lang w:val="es-ES"/>
        </w:rPr>
      </w:pPr>
      <w:r w:rsidRPr="003B02D6">
        <w:rPr>
          <w:rFonts w:eastAsia="Times New Roman"/>
          <w:lang w:val="es-ES"/>
        </w:rPr>
        <w:t xml:space="preserve">explorar el potencial de la CMS como plataforma para traducir la ciencia de OSPAR en acciones de conservación específicas para las especies, por ejemplo, utilizando los resultados de OSPAR para ayudar a identificar puntos críticos y poblaciones/especies en riesgo. </w:t>
      </w:r>
    </w:p>
    <w:p w14:paraId="388DA8A2" w14:textId="77777777" w:rsidR="000C668D" w:rsidRPr="003B02D6" w:rsidRDefault="000C668D" w:rsidP="000C668D">
      <w:pPr>
        <w:numPr>
          <w:ilvl w:val="0"/>
          <w:numId w:val="22"/>
        </w:numPr>
        <w:spacing w:after="120" w:line="240" w:lineRule="auto"/>
        <w:ind w:left="1134" w:hanging="567"/>
        <w:jc w:val="both"/>
        <w:rPr>
          <w:rFonts w:eastAsia="Times New Roman"/>
          <w:lang w:val="es-ES"/>
        </w:rPr>
      </w:pPr>
      <w:r w:rsidRPr="003B02D6">
        <w:rPr>
          <w:rFonts w:eastAsia="Times New Roman"/>
          <w:lang w:val="es-ES"/>
        </w:rPr>
        <w:t>Buscar una mejor colaboración con los convenios de mares regionales.</w:t>
      </w:r>
    </w:p>
    <w:p w14:paraId="2D8B0F37" w14:textId="77777777" w:rsidR="000C668D" w:rsidRPr="003B02D6" w:rsidRDefault="000C668D" w:rsidP="000C668D">
      <w:pPr>
        <w:numPr>
          <w:ilvl w:val="0"/>
          <w:numId w:val="22"/>
        </w:numPr>
        <w:spacing w:after="120" w:line="240" w:lineRule="auto"/>
        <w:ind w:left="1134" w:hanging="567"/>
        <w:jc w:val="both"/>
        <w:rPr>
          <w:rFonts w:eastAsia="Times New Roman"/>
          <w:lang w:val="es-ES"/>
        </w:rPr>
      </w:pPr>
      <w:r w:rsidRPr="003B02D6">
        <w:rPr>
          <w:rFonts w:eastAsia="Times New Roman"/>
          <w:lang w:val="es-ES"/>
        </w:rPr>
        <w:t>Promover la adopción de marcos de «seguimiento basado en efectos», que superen los umbrales tradicionales de concentración química y se centren en los efectos biológicos de las mezclas de contaminantes en las especies migratorias.</w:t>
      </w:r>
    </w:p>
    <w:p w14:paraId="4AD38BF1" w14:textId="77777777" w:rsidR="000C668D" w:rsidRPr="003B02D6" w:rsidRDefault="000C668D" w:rsidP="000C668D">
      <w:pPr>
        <w:numPr>
          <w:ilvl w:val="0"/>
          <w:numId w:val="22"/>
        </w:numPr>
        <w:spacing w:after="120" w:line="240" w:lineRule="auto"/>
        <w:ind w:left="1134" w:hanging="567"/>
        <w:jc w:val="both"/>
        <w:rPr>
          <w:rFonts w:eastAsia="Times New Roman"/>
          <w:lang w:val="es-ES"/>
        </w:rPr>
      </w:pPr>
      <w:r w:rsidRPr="003B02D6">
        <w:rPr>
          <w:rFonts w:eastAsia="Times New Roman"/>
          <w:lang w:val="es-ES"/>
        </w:rPr>
        <w:t>Promover enfoques de conservación que tengan en cuenta explícitamente la naturaleza acumulativa, sinérgica e interactiva de las amenazas antropogénicas para las especies migratorias (especialmente las interacciones entre la contaminación marina y el cambio climático).</w:t>
      </w:r>
    </w:p>
    <w:p w14:paraId="30AC8A06" w14:textId="77777777" w:rsidR="000C668D" w:rsidRPr="003B02D6" w:rsidRDefault="000C668D" w:rsidP="000C668D">
      <w:pPr>
        <w:numPr>
          <w:ilvl w:val="0"/>
          <w:numId w:val="22"/>
        </w:numPr>
        <w:spacing w:after="120" w:line="240" w:lineRule="auto"/>
        <w:ind w:left="1134" w:hanging="567"/>
        <w:jc w:val="both"/>
        <w:rPr>
          <w:rFonts w:eastAsia="Times New Roman"/>
          <w:lang w:val="es-ES"/>
        </w:rPr>
      </w:pPr>
      <w:r w:rsidRPr="003B02D6">
        <w:rPr>
          <w:rFonts w:eastAsia="Times New Roman"/>
          <w:lang w:val="es-ES"/>
        </w:rPr>
        <w:t>Promover el reconocimiento y el uso estratégico de las investigaciones de varamientos como método valioso, rentable y ético para evaluar la salud de las especies marinas migratorias.</w:t>
      </w:r>
    </w:p>
    <w:p w14:paraId="6637CA1D" w14:textId="77777777" w:rsidR="000C668D" w:rsidRPr="003B02D6" w:rsidRDefault="000C668D" w:rsidP="000C668D">
      <w:pPr>
        <w:numPr>
          <w:ilvl w:val="0"/>
          <w:numId w:val="22"/>
        </w:numPr>
        <w:spacing w:after="120" w:line="240" w:lineRule="auto"/>
        <w:ind w:left="1134" w:hanging="567"/>
        <w:jc w:val="both"/>
        <w:rPr>
          <w:rFonts w:eastAsia="Times New Roman"/>
          <w:lang w:val="es-ES"/>
        </w:rPr>
      </w:pPr>
      <w:r w:rsidRPr="003B02D6">
        <w:rPr>
          <w:rFonts w:eastAsia="Times New Roman"/>
          <w:lang w:val="es-ES"/>
        </w:rPr>
        <w:t>Compartir los datos recogidos sobre los efectos de la contaminación marina, por ejemplo, de las redes de varamientos.</w:t>
      </w:r>
    </w:p>
    <w:p w14:paraId="0551B4BF" w14:textId="77777777" w:rsidR="000C668D" w:rsidRPr="003B02D6" w:rsidRDefault="000C668D" w:rsidP="000C668D">
      <w:pPr>
        <w:numPr>
          <w:ilvl w:val="0"/>
          <w:numId w:val="22"/>
        </w:numPr>
        <w:spacing w:after="120" w:line="240" w:lineRule="auto"/>
        <w:ind w:left="1134" w:hanging="567"/>
        <w:jc w:val="both"/>
        <w:rPr>
          <w:rFonts w:eastAsia="Times New Roman"/>
          <w:lang w:val="es-ES"/>
        </w:rPr>
      </w:pPr>
      <w:r w:rsidRPr="003B02D6">
        <w:rPr>
          <w:rFonts w:eastAsia="Times New Roman"/>
          <w:lang w:val="es-ES"/>
        </w:rPr>
        <w:t>Mitigar los efectos de la contaminación lumínica en las especies migratorias de alta mar.</w:t>
      </w:r>
    </w:p>
    <w:p w14:paraId="2A8FC0AE" w14:textId="77777777" w:rsidR="000C668D" w:rsidRPr="003B02D6" w:rsidRDefault="000C668D" w:rsidP="002E492D">
      <w:pPr>
        <w:numPr>
          <w:ilvl w:val="0"/>
          <w:numId w:val="22"/>
        </w:numPr>
        <w:spacing w:after="0" w:line="240" w:lineRule="auto"/>
        <w:ind w:left="1124" w:hanging="562"/>
        <w:jc w:val="both"/>
        <w:rPr>
          <w:rFonts w:eastAsia="Times New Roman"/>
          <w:lang w:val="es-ES"/>
        </w:rPr>
      </w:pPr>
      <w:r w:rsidRPr="003B02D6">
        <w:rPr>
          <w:rFonts w:eastAsia="Times New Roman"/>
          <w:lang w:val="es-ES"/>
        </w:rPr>
        <w:t>Reconocer el valor de las AIMM (para cetáceos), las ISRA (para elasmobranquios), las IBA (para aves) y las AITM (en elaboración y para tortugas marinas) para determinar las áreas en las que podría ser urgente actuar. La superposición de esas áreas con las observaciones espaciales de las zonas actuales y modelizadas de alta acumulación/presencia de contaminación marina puede servir para identificar posibles puntos críticos de impacto.</w:t>
      </w:r>
    </w:p>
    <w:p w14:paraId="67DF9D03" w14:textId="77777777" w:rsidR="000C668D" w:rsidRPr="003B02D6" w:rsidRDefault="000C668D" w:rsidP="000C668D">
      <w:pPr>
        <w:spacing w:after="0" w:line="240" w:lineRule="auto"/>
        <w:ind w:left="1080"/>
        <w:jc w:val="both"/>
        <w:rPr>
          <w:rFonts w:eastAsia="Times New Roman"/>
          <w:lang w:val="es-ES"/>
        </w:rPr>
      </w:pPr>
    </w:p>
    <w:p w14:paraId="08977913" w14:textId="77777777" w:rsidR="000C668D" w:rsidRPr="003B02D6" w:rsidRDefault="000C668D" w:rsidP="000C668D">
      <w:pPr>
        <w:spacing w:after="0" w:line="240" w:lineRule="auto"/>
        <w:jc w:val="both"/>
        <w:rPr>
          <w:rFonts w:eastAsia="Times New Roman"/>
          <w:b/>
          <w:bCs/>
          <w:lang w:val="es-ES"/>
        </w:rPr>
      </w:pPr>
      <w:r w:rsidRPr="003B02D6">
        <w:rPr>
          <w:rFonts w:eastAsia="Times New Roman"/>
          <w:b/>
          <w:bCs/>
          <w:lang w:val="es-ES"/>
        </w:rPr>
        <w:t>El Consejo Científico de la CMS debería continuar su labor sobre esta cuestión, lo que incluye:</w:t>
      </w:r>
    </w:p>
    <w:p w14:paraId="360C807B" w14:textId="77777777" w:rsidR="000C668D" w:rsidRPr="003B02D6" w:rsidRDefault="000C668D" w:rsidP="000C668D">
      <w:pPr>
        <w:spacing w:after="0" w:line="240" w:lineRule="auto"/>
        <w:jc w:val="both"/>
        <w:rPr>
          <w:rFonts w:eastAsia="Times New Roman"/>
          <w:b/>
          <w:bCs/>
          <w:lang w:val="es-ES"/>
        </w:rPr>
      </w:pPr>
    </w:p>
    <w:p w14:paraId="18A9B977" w14:textId="77777777" w:rsidR="000C668D" w:rsidRPr="003B02D6" w:rsidRDefault="000C668D" w:rsidP="000C668D">
      <w:pPr>
        <w:pStyle w:val="ListParagraph"/>
        <w:numPr>
          <w:ilvl w:val="0"/>
          <w:numId w:val="28"/>
        </w:numPr>
        <w:spacing w:after="120" w:line="240" w:lineRule="auto"/>
        <w:ind w:left="1134" w:hanging="567"/>
        <w:contextualSpacing w:val="0"/>
        <w:jc w:val="both"/>
        <w:rPr>
          <w:rFonts w:eastAsia="Times New Roman"/>
          <w:lang w:val="es-ES"/>
        </w:rPr>
      </w:pPr>
      <w:r w:rsidRPr="003B02D6">
        <w:rPr>
          <w:rFonts w:eastAsia="Times New Roman"/>
          <w:lang w:val="es-ES"/>
        </w:rPr>
        <w:t>Identificar y evaluar:</w:t>
      </w:r>
    </w:p>
    <w:p w14:paraId="423CC859" w14:textId="77777777" w:rsidR="000C668D" w:rsidRPr="003B02D6" w:rsidRDefault="000C668D" w:rsidP="000C668D">
      <w:pPr>
        <w:numPr>
          <w:ilvl w:val="0"/>
          <w:numId w:val="29"/>
        </w:numPr>
        <w:spacing w:after="120" w:line="240" w:lineRule="auto"/>
        <w:ind w:left="1588" w:hanging="454"/>
        <w:jc w:val="both"/>
        <w:rPr>
          <w:rFonts w:eastAsia="Times New Roman"/>
          <w:lang w:val="es-ES"/>
        </w:rPr>
      </w:pPr>
      <w:r w:rsidRPr="003B02D6">
        <w:rPr>
          <w:rFonts w:eastAsia="Times New Roman"/>
          <w:lang w:val="es-ES"/>
        </w:rPr>
        <w:t>las especies/poblaciones, hábitats y etapas migratorias/de vida que corren mayor riesgo, tomando nota de la lista preliminar proporcionada en el Anexo 1 del informe del taller; y</w:t>
      </w:r>
    </w:p>
    <w:p w14:paraId="30DEC810" w14:textId="77777777" w:rsidR="000C668D" w:rsidRPr="003B02D6" w:rsidRDefault="000C668D" w:rsidP="000C668D">
      <w:pPr>
        <w:numPr>
          <w:ilvl w:val="0"/>
          <w:numId w:val="29"/>
        </w:numPr>
        <w:spacing w:after="120" w:line="240" w:lineRule="auto"/>
        <w:ind w:left="1588" w:hanging="454"/>
        <w:jc w:val="both"/>
        <w:rPr>
          <w:rFonts w:eastAsia="Times New Roman"/>
          <w:lang w:val="es-ES"/>
        </w:rPr>
      </w:pPr>
      <w:r w:rsidRPr="003B02D6">
        <w:rPr>
          <w:rFonts w:eastAsia="Times New Roman"/>
          <w:lang w:val="es-ES"/>
        </w:rPr>
        <w:t>los puntos críticos mundiales donde la contaminación marina y el hábitat crítico de las especies migratorias se superponen.</w:t>
      </w:r>
    </w:p>
    <w:p w14:paraId="6DADDD75" w14:textId="77777777" w:rsidR="000C668D" w:rsidRPr="003B02D6" w:rsidRDefault="000C668D" w:rsidP="000C668D">
      <w:pPr>
        <w:pStyle w:val="ListParagraph"/>
        <w:numPr>
          <w:ilvl w:val="0"/>
          <w:numId w:val="28"/>
        </w:numPr>
        <w:spacing w:after="120" w:line="240" w:lineRule="auto"/>
        <w:ind w:left="1134" w:hanging="567"/>
        <w:contextualSpacing w:val="0"/>
        <w:jc w:val="both"/>
        <w:rPr>
          <w:rFonts w:eastAsia="Times New Roman"/>
          <w:lang w:val="es-ES"/>
        </w:rPr>
      </w:pPr>
      <w:r w:rsidRPr="003B02D6">
        <w:rPr>
          <w:rFonts w:eastAsia="Times New Roman"/>
          <w:lang w:val="es-ES"/>
        </w:rPr>
        <w:lastRenderedPageBreak/>
        <w:t>Promover el uso de metodologías normalizadas para los métodos de trabajo de campo y el muestreo, el archivo de muestras y la publicación y el intercambio de resultados en acceso abierto.</w:t>
      </w:r>
    </w:p>
    <w:p w14:paraId="4215D4EE" w14:textId="77777777" w:rsidR="000C668D" w:rsidRPr="003B02D6" w:rsidRDefault="000C668D" w:rsidP="000C668D">
      <w:pPr>
        <w:pStyle w:val="ListParagraph"/>
        <w:numPr>
          <w:ilvl w:val="0"/>
          <w:numId w:val="28"/>
        </w:numPr>
        <w:spacing w:after="120" w:line="240" w:lineRule="auto"/>
        <w:ind w:left="1134" w:hanging="567"/>
        <w:jc w:val="both"/>
        <w:rPr>
          <w:rFonts w:eastAsia="Times New Roman"/>
          <w:lang w:val="es-ES"/>
        </w:rPr>
      </w:pPr>
      <w:r w:rsidRPr="003B02D6">
        <w:rPr>
          <w:rFonts w:eastAsia="Times New Roman"/>
          <w:lang w:val="es-ES"/>
        </w:rPr>
        <w:t>Desarrollar o aplicar una «matriz de vulnerabilidad» que integre la sensibilidad, la exposición y la capacidad de adaptación de las especies tanto a la contaminación marina como al cambio climático, a fin de ayudar a priorizar las medidas de conservación en escenarios ambientales futuros.</w:t>
      </w:r>
    </w:p>
    <w:p w14:paraId="5A967903" w14:textId="77777777" w:rsidR="000C668D" w:rsidRPr="003B02D6" w:rsidRDefault="000C668D" w:rsidP="000C668D">
      <w:pPr>
        <w:pStyle w:val="ListParagraph"/>
        <w:spacing w:after="120" w:line="240" w:lineRule="auto"/>
        <w:ind w:left="1134"/>
        <w:jc w:val="both"/>
        <w:rPr>
          <w:rFonts w:eastAsia="Times New Roman"/>
          <w:lang w:val="es-ES"/>
        </w:rPr>
      </w:pPr>
    </w:p>
    <w:p w14:paraId="524163E2" w14:textId="34085B20" w:rsidR="008265D8" w:rsidRPr="000C668D" w:rsidRDefault="000C668D" w:rsidP="000C668D">
      <w:pPr>
        <w:pStyle w:val="ListParagraph"/>
        <w:numPr>
          <w:ilvl w:val="0"/>
          <w:numId w:val="28"/>
        </w:numPr>
        <w:spacing w:after="120" w:line="240" w:lineRule="auto"/>
        <w:ind w:left="1134" w:hanging="567"/>
        <w:jc w:val="both"/>
        <w:rPr>
          <w:rFonts w:eastAsia="Times New Roman"/>
          <w:lang w:val="es-ES"/>
        </w:rPr>
      </w:pPr>
      <w:r w:rsidRPr="003B02D6">
        <w:rPr>
          <w:rFonts w:eastAsia="Times New Roman"/>
          <w:lang w:val="es-ES"/>
        </w:rPr>
        <w:t>Seguir examinando la amenaza que representa la contaminación química para las aves en el mar (es decir, aves marinas y aves playeras), posiblemente mediante la celebración de un nuevo taller específico.</w:t>
      </w:r>
    </w:p>
    <w:p w14:paraId="252149D6" w14:textId="77777777" w:rsidR="007A1075" w:rsidRPr="000C668D" w:rsidRDefault="007A1075" w:rsidP="007A1075">
      <w:pPr>
        <w:pStyle w:val="ListParagraph"/>
        <w:spacing w:after="120" w:line="240" w:lineRule="auto"/>
        <w:ind w:left="1134"/>
        <w:jc w:val="both"/>
        <w:rPr>
          <w:rFonts w:eastAsia="Times New Roman"/>
          <w:lang w:val="es-ES"/>
        </w:rPr>
      </w:pPr>
    </w:p>
    <w:p w14:paraId="0230978C" w14:textId="77777777" w:rsidR="007A1075" w:rsidRPr="000C668D" w:rsidRDefault="007A1075" w:rsidP="007A1075">
      <w:pPr>
        <w:pStyle w:val="ListParagraph"/>
        <w:spacing w:after="120" w:line="240" w:lineRule="auto"/>
        <w:ind w:left="1134"/>
        <w:jc w:val="both"/>
        <w:rPr>
          <w:rFonts w:eastAsia="Times New Roman"/>
          <w:lang w:val="es-ES"/>
        </w:rPr>
        <w:sectPr w:rsidR="007A1075" w:rsidRPr="000C668D" w:rsidSect="00892316">
          <w:headerReference w:type="even" r:id="rId23"/>
          <w:headerReference w:type="default" r:id="rId24"/>
          <w:headerReference w:type="first" r:id="rId25"/>
          <w:footerReference w:type="first" r:id="rId26"/>
          <w:pgSz w:w="11906" w:h="16838" w:code="9"/>
          <w:pgMar w:top="1440" w:right="1440" w:bottom="1440" w:left="1440" w:header="720" w:footer="720" w:gutter="0"/>
          <w:cols w:space="720"/>
          <w:titlePg/>
          <w:docGrid w:linePitch="360"/>
        </w:sectPr>
      </w:pPr>
    </w:p>
    <w:p w14:paraId="0DB3850D" w14:textId="77777777" w:rsidR="005E28E6" w:rsidRPr="003B02D6" w:rsidRDefault="005E28E6" w:rsidP="005E28E6">
      <w:pPr>
        <w:pStyle w:val="Secondnumbering"/>
        <w:jc w:val="right"/>
        <w:rPr>
          <w:lang w:val="es-ES"/>
        </w:rPr>
      </w:pPr>
      <w:r w:rsidRPr="003B02D6">
        <w:rPr>
          <w:rFonts w:cs="Arial"/>
          <w:b/>
          <w:lang w:val="es-ES"/>
        </w:rPr>
        <w:lastRenderedPageBreak/>
        <w:t>ANEXO 2</w:t>
      </w:r>
    </w:p>
    <w:p w14:paraId="3B03F9E5" w14:textId="77777777" w:rsidR="005E28E6" w:rsidRDefault="005E28E6" w:rsidP="005E28E6">
      <w:pPr>
        <w:pBdr>
          <w:top w:val="single" w:sz="6" w:space="0" w:color="FFFFFF"/>
          <w:left w:val="single" w:sz="6" w:space="0" w:color="FFFFFF"/>
          <w:bottom w:val="single" w:sz="6" w:space="0" w:color="FFFFFF"/>
          <w:right w:val="single" w:sz="6" w:space="0" w:color="FFFFFF"/>
        </w:pBdr>
        <w:spacing w:after="0" w:line="240" w:lineRule="auto"/>
        <w:outlineLvl w:val="1"/>
        <w:rPr>
          <w:rFonts w:cs="Arial"/>
          <w:b/>
          <w:bCs/>
          <w:lang w:val="es-ES"/>
        </w:rPr>
      </w:pPr>
    </w:p>
    <w:p w14:paraId="77658630" w14:textId="77777777" w:rsidR="002E492D" w:rsidRPr="003B02D6" w:rsidRDefault="002E492D" w:rsidP="005E28E6">
      <w:pPr>
        <w:pBdr>
          <w:top w:val="single" w:sz="6" w:space="0" w:color="FFFFFF"/>
          <w:left w:val="single" w:sz="6" w:space="0" w:color="FFFFFF"/>
          <w:bottom w:val="single" w:sz="6" w:space="0" w:color="FFFFFF"/>
          <w:right w:val="single" w:sz="6" w:space="0" w:color="FFFFFF"/>
        </w:pBdr>
        <w:spacing w:after="0" w:line="240" w:lineRule="auto"/>
        <w:outlineLvl w:val="1"/>
        <w:rPr>
          <w:rFonts w:cs="Arial"/>
          <w:b/>
          <w:bCs/>
          <w:lang w:val="es-ES"/>
        </w:rPr>
      </w:pPr>
    </w:p>
    <w:p w14:paraId="2296AC8C" w14:textId="77777777" w:rsidR="005E28E6" w:rsidRPr="003B02D6" w:rsidRDefault="005E28E6" w:rsidP="005E28E6">
      <w:pPr>
        <w:spacing w:after="0" w:line="240" w:lineRule="auto"/>
        <w:jc w:val="center"/>
        <w:rPr>
          <w:rFonts w:cs="Arial"/>
          <w:b/>
          <w:bCs/>
          <w:iCs/>
          <w:lang w:val="es-ES"/>
        </w:rPr>
      </w:pPr>
      <w:r w:rsidRPr="003B02D6">
        <w:rPr>
          <w:rFonts w:cs="Arial"/>
          <w:b/>
          <w:bCs/>
          <w:iCs/>
          <w:lang w:val="es-ES"/>
        </w:rPr>
        <w:t>TÉRMINOS DE REFERENCIA DEL GRUPO DE TRABAJO SOBRE LA CONTAMINACIÓN MARINA</w:t>
      </w:r>
    </w:p>
    <w:p w14:paraId="09662EFC" w14:textId="77777777" w:rsidR="005E28E6" w:rsidRDefault="005E28E6" w:rsidP="005E28E6">
      <w:pPr>
        <w:spacing w:after="0" w:line="240" w:lineRule="auto"/>
        <w:jc w:val="center"/>
        <w:rPr>
          <w:rFonts w:cs="Arial"/>
          <w:b/>
          <w:bCs/>
          <w:iCs/>
          <w:lang w:val="es-ES"/>
        </w:rPr>
      </w:pPr>
    </w:p>
    <w:p w14:paraId="1B689F4B" w14:textId="77777777" w:rsidR="002E492D" w:rsidRPr="003B02D6" w:rsidRDefault="002E492D" w:rsidP="005E28E6">
      <w:pPr>
        <w:spacing w:after="0" w:line="240" w:lineRule="auto"/>
        <w:jc w:val="center"/>
        <w:rPr>
          <w:rFonts w:cs="Arial"/>
          <w:b/>
          <w:bCs/>
          <w:iCs/>
          <w:lang w:val="es-ES"/>
        </w:rPr>
      </w:pPr>
    </w:p>
    <w:p w14:paraId="30252EE6" w14:textId="77777777" w:rsidR="005E28E6" w:rsidRPr="003B02D6" w:rsidRDefault="005E28E6" w:rsidP="005E28E6">
      <w:pPr>
        <w:pStyle w:val="ListParagraph"/>
        <w:numPr>
          <w:ilvl w:val="0"/>
          <w:numId w:val="31"/>
        </w:numPr>
        <w:shd w:val="clear" w:color="auto" w:fill="FFFFFF"/>
        <w:spacing w:after="0" w:line="240" w:lineRule="auto"/>
        <w:ind w:left="567" w:hanging="567"/>
        <w:contextualSpacing w:val="0"/>
        <w:jc w:val="both"/>
        <w:rPr>
          <w:rFonts w:cs="Arial"/>
          <w:b/>
          <w:bCs/>
          <w:lang w:val="es-ES"/>
        </w:rPr>
      </w:pPr>
      <w:r w:rsidRPr="003B02D6">
        <w:rPr>
          <w:rFonts w:cs="Arial"/>
          <w:b/>
          <w:bCs/>
          <w:lang w:val="es-ES"/>
        </w:rPr>
        <w:t xml:space="preserve">Antecedentes </w:t>
      </w:r>
    </w:p>
    <w:p w14:paraId="1D84ED9F" w14:textId="77777777" w:rsidR="005E28E6" w:rsidRPr="003B02D6" w:rsidRDefault="005E28E6" w:rsidP="005E28E6">
      <w:pPr>
        <w:shd w:val="clear" w:color="auto" w:fill="FFFFFF"/>
        <w:spacing w:after="0" w:line="240" w:lineRule="auto"/>
        <w:jc w:val="both"/>
        <w:rPr>
          <w:rFonts w:cs="Arial"/>
          <w:lang w:val="es-ES"/>
        </w:rPr>
      </w:pPr>
    </w:p>
    <w:p w14:paraId="0F9CABDB" w14:textId="77777777" w:rsidR="005E28E6" w:rsidRPr="003B02D6" w:rsidRDefault="005E28E6" w:rsidP="005E28E6">
      <w:pPr>
        <w:shd w:val="clear" w:color="auto" w:fill="FFFFFF"/>
        <w:spacing w:after="0" w:line="240" w:lineRule="auto"/>
        <w:jc w:val="both"/>
        <w:rPr>
          <w:rFonts w:cs="Arial"/>
          <w:lang w:val="es-ES"/>
        </w:rPr>
      </w:pPr>
      <w:r w:rsidRPr="003B02D6">
        <w:rPr>
          <w:rFonts w:cs="Arial"/>
          <w:lang w:val="es-ES"/>
        </w:rPr>
        <w:t xml:space="preserve">Además de su examen de </w:t>
      </w:r>
      <w:r w:rsidRPr="003B02D6">
        <w:rPr>
          <w:rFonts w:cs="Arial"/>
          <w:color w:val="000000" w:themeColor="text1"/>
          <w:lang w:val="es-ES"/>
        </w:rPr>
        <w:t>las amenazas de contaminación prioritarias</w:t>
      </w:r>
      <w:r w:rsidRPr="003B02D6">
        <w:rPr>
          <w:rFonts w:cs="Arial"/>
          <w:lang w:val="es-ES"/>
        </w:rPr>
        <w:t xml:space="preserve">, el taller de la CMS sobre contaminación marina recomendó, entre otras cosas, el establecimiento de un grupo de trabajo de duración indefinida para apoyar la labor de la CMS en este amplio tema. Dicho grupo permitirá que la </w:t>
      </w:r>
      <w:r w:rsidRPr="003B02D6">
        <w:rPr>
          <w:rFonts w:cs="Arial"/>
          <w:color w:val="000000" w:themeColor="text1"/>
          <w:lang w:val="es-ES"/>
        </w:rPr>
        <w:t xml:space="preserve">opinión de expertos oriente </w:t>
      </w:r>
      <w:r w:rsidRPr="003B02D6">
        <w:rPr>
          <w:rFonts w:cs="Arial"/>
          <w:lang w:val="es-ES"/>
        </w:rPr>
        <w:t xml:space="preserve">la elaboración y ejecución de un programa de trabajo adecuado. </w:t>
      </w:r>
    </w:p>
    <w:p w14:paraId="0879A1CA" w14:textId="77777777" w:rsidR="005E28E6" w:rsidRPr="003B02D6" w:rsidRDefault="005E28E6" w:rsidP="005E28E6">
      <w:pPr>
        <w:shd w:val="clear" w:color="auto" w:fill="FFFFFF"/>
        <w:spacing w:after="0" w:line="240" w:lineRule="auto"/>
        <w:jc w:val="both"/>
        <w:rPr>
          <w:rFonts w:cs="Arial"/>
          <w:lang w:val="es-ES"/>
        </w:rPr>
      </w:pPr>
    </w:p>
    <w:p w14:paraId="3D4082D2" w14:textId="77777777" w:rsidR="005E28E6" w:rsidRPr="003B02D6" w:rsidRDefault="005E28E6" w:rsidP="005E28E6">
      <w:pPr>
        <w:pStyle w:val="ListParagraph"/>
        <w:numPr>
          <w:ilvl w:val="0"/>
          <w:numId w:val="31"/>
        </w:numPr>
        <w:shd w:val="clear" w:color="auto" w:fill="FFFFFF"/>
        <w:spacing w:after="0" w:line="240" w:lineRule="auto"/>
        <w:ind w:left="567" w:hanging="567"/>
        <w:jc w:val="both"/>
        <w:rPr>
          <w:rFonts w:cs="Arial"/>
          <w:b/>
          <w:bCs/>
          <w:lang w:val="es-ES"/>
        </w:rPr>
      </w:pPr>
      <w:r w:rsidRPr="003B02D6">
        <w:rPr>
          <w:rFonts w:cs="Arial"/>
          <w:b/>
          <w:bCs/>
          <w:lang w:val="es-ES"/>
        </w:rPr>
        <w:t xml:space="preserve">Propósito </w:t>
      </w:r>
    </w:p>
    <w:p w14:paraId="6EE79438" w14:textId="77777777" w:rsidR="005E28E6" w:rsidRPr="003B02D6" w:rsidRDefault="005E28E6" w:rsidP="005E28E6">
      <w:pPr>
        <w:pStyle w:val="ListParagraph"/>
        <w:shd w:val="clear" w:color="auto" w:fill="FFFFFF"/>
        <w:spacing w:after="0" w:line="240" w:lineRule="auto"/>
        <w:ind w:left="360"/>
        <w:jc w:val="both"/>
        <w:rPr>
          <w:rFonts w:cs="Arial"/>
          <w:lang w:val="es-ES"/>
        </w:rPr>
      </w:pPr>
    </w:p>
    <w:p w14:paraId="452E11B1" w14:textId="77777777" w:rsidR="005E28E6" w:rsidRPr="003B02D6" w:rsidRDefault="005E28E6" w:rsidP="005E28E6">
      <w:pPr>
        <w:pStyle w:val="ListParagraph"/>
        <w:numPr>
          <w:ilvl w:val="0"/>
          <w:numId w:val="30"/>
        </w:numPr>
        <w:shd w:val="clear" w:color="auto" w:fill="FFFFFF"/>
        <w:spacing w:after="0" w:line="240" w:lineRule="auto"/>
        <w:ind w:left="993" w:hanging="426"/>
        <w:contextualSpacing w:val="0"/>
        <w:jc w:val="both"/>
        <w:rPr>
          <w:rFonts w:cs="Arial"/>
          <w:lang w:val="es-ES"/>
        </w:rPr>
      </w:pPr>
      <w:r w:rsidRPr="003B02D6">
        <w:rPr>
          <w:rFonts w:cs="Arial"/>
          <w:lang w:val="es-ES"/>
        </w:rPr>
        <w:t>El objetivo principal del Grupo de Trabajo es apoyar la ejecución de las tareas pertinentes señaladas por la COP relacionadas con la contaminación marina, con especial atención a la contaminación química y los desechos marinos.</w:t>
      </w:r>
    </w:p>
    <w:p w14:paraId="13699C21" w14:textId="77777777" w:rsidR="005E28E6" w:rsidRPr="003B02D6" w:rsidRDefault="005E28E6" w:rsidP="005E28E6">
      <w:pPr>
        <w:pStyle w:val="ListParagraph"/>
        <w:shd w:val="clear" w:color="auto" w:fill="FFFFFF"/>
        <w:spacing w:after="0" w:line="240" w:lineRule="auto"/>
        <w:ind w:left="993" w:hanging="426"/>
        <w:contextualSpacing w:val="0"/>
        <w:jc w:val="both"/>
        <w:rPr>
          <w:rFonts w:cs="Arial"/>
          <w:lang w:val="es-ES"/>
        </w:rPr>
      </w:pPr>
    </w:p>
    <w:p w14:paraId="559755E2" w14:textId="77777777" w:rsidR="005E28E6" w:rsidRPr="003B02D6" w:rsidRDefault="005E28E6" w:rsidP="005E28E6">
      <w:pPr>
        <w:pStyle w:val="ListParagraph"/>
        <w:numPr>
          <w:ilvl w:val="0"/>
          <w:numId w:val="30"/>
        </w:numPr>
        <w:shd w:val="clear" w:color="auto" w:fill="FFFFFF"/>
        <w:spacing w:after="0" w:line="240" w:lineRule="auto"/>
        <w:ind w:left="993" w:hanging="426"/>
        <w:contextualSpacing w:val="0"/>
        <w:jc w:val="both"/>
        <w:rPr>
          <w:rFonts w:cs="Arial"/>
          <w:lang w:val="es-ES"/>
        </w:rPr>
      </w:pPr>
      <w:r w:rsidRPr="003B02D6">
        <w:rPr>
          <w:rFonts w:cs="Arial"/>
          <w:lang w:val="es-ES"/>
        </w:rPr>
        <w:t xml:space="preserve">Además, el Grupo de </w:t>
      </w:r>
      <w:r w:rsidRPr="003B02D6">
        <w:rPr>
          <w:rFonts w:cs="Arial"/>
          <w:color w:val="000000" w:themeColor="text1"/>
          <w:lang w:val="es-ES"/>
        </w:rPr>
        <w:t xml:space="preserve">Trabajo asesorará al consejero designado por la COP para la contaminación marina y le ayudará a elaborar </w:t>
      </w:r>
      <w:r w:rsidRPr="003B02D6">
        <w:rPr>
          <w:rFonts w:cs="Arial"/>
          <w:lang w:val="es-ES"/>
        </w:rPr>
        <w:t xml:space="preserve">formas en que la CMS pueda seguir desarrollando la labor en este ámbito. </w:t>
      </w:r>
    </w:p>
    <w:p w14:paraId="29C6AC46" w14:textId="77777777" w:rsidR="005E28E6" w:rsidRPr="003B02D6" w:rsidRDefault="005E28E6" w:rsidP="005E28E6">
      <w:pPr>
        <w:pStyle w:val="ListParagraph"/>
        <w:shd w:val="clear" w:color="auto" w:fill="FFFFFF"/>
        <w:spacing w:after="0" w:line="240" w:lineRule="auto"/>
        <w:ind w:left="993" w:hanging="426"/>
        <w:contextualSpacing w:val="0"/>
        <w:jc w:val="both"/>
        <w:rPr>
          <w:rFonts w:cs="Arial"/>
          <w:lang w:val="es-ES"/>
        </w:rPr>
      </w:pPr>
    </w:p>
    <w:p w14:paraId="45CBC5DB" w14:textId="77777777" w:rsidR="005E28E6" w:rsidRPr="003B02D6" w:rsidRDefault="005E28E6" w:rsidP="005E28E6">
      <w:pPr>
        <w:pStyle w:val="ListParagraph"/>
        <w:numPr>
          <w:ilvl w:val="0"/>
          <w:numId w:val="30"/>
        </w:numPr>
        <w:shd w:val="clear" w:color="auto" w:fill="FFFFFF"/>
        <w:spacing w:after="0" w:line="240" w:lineRule="auto"/>
        <w:ind w:left="993" w:hanging="426"/>
        <w:contextualSpacing w:val="0"/>
        <w:jc w:val="both"/>
        <w:rPr>
          <w:rFonts w:cs="Arial"/>
          <w:lang w:val="es-ES"/>
        </w:rPr>
      </w:pPr>
      <w:r w:rsidRPr="003B02D6">
        <w:rPr>
          <w:rFonts w:cs="Arial"/>
          <w:lang w:val="es-ES"/>
        </w:rPr>
        <w:t xml:space="preserve">El Grupo de Trabajo también ayudará a vigilar la bibliografía científica pertinente y a facilitar la prestación de asesoramiento oportuno a las Partes. </w:t>
      </w:r>
    </w:p>
    <w:p w14:paraId="357246E3" w14:textId="77777777" w:rsidR="005E28E6" w:rsidRPr="003B02D6" w:rsidRDefault="005E28E6" w:rsidP="005E28E6">
      <w:pPr>
        <w:shd w:val="clear" w:color="auto" w:fill="FFFFFF"/>
        <w:spacing w:after="0" w:line="240" w:lineRule="auto"/>
        <w:jc w:val="both"/>
        <w:rPr>
          <w:rFonts w:eastAsia="Times New Roman" w:cs="Arial"/>
          <w:color w:val="222222"/>
          <w:lang w:val="es-ES"/>
        </w:rPr>
      </w:pPr>
    </w:p>
    <w:p w14:paraId="7C16549E" w14:textId="77777777" w:rsidR="005E28E6" w:rsidRPr="003B02D6" w:rsidRDefault="005E28E6" w:rsidP="005E28E6">
      <w:pPr>
        <w:pStyle w:val="ListParagraph"/>
        <w:numPr>
          <w:ilvl w:val="0"/>
          <w:numId w:val="31"/>
        </w:numPr>
        <w:shd w:val="clear" w:color="auto" w:fill="FFFFFF"/>
        <w:spacing w:after="0" w:line="240" w:lineRule="auto"/>
        <w:ind w:left="567" w:hanging="567"/>
        <w:jc w:val="both"/>
        <w:rPr>
          <w:rFonts w:cs="Arial"/>
          <w:b/>
          <w:bCs/>
          <w:lang w:val="es-ES"/>
        </w:rPr>
      </w:pPr>
      <w:r w:rsidRPr="003B02D6">
        <w:rPr>
          <w:rFonts w:cs="Arial"/>
          <w:b/>
          <w:bCs/>
          <w:lang w:val="es-ES"/>
        </w:rPr>
        <w:t xml:space="preserve">Membresía </w:t>
      </w:r>
    </w:p>
    <w:p w14:paraId="7FB92FA6" w14:textId="77777777" w:rsidR="005E28E6" w:rsidRPr="003B02D6" w:rsidRDefault="005E28E6" w:rsidP="005E28E6">
      <w:pPr>
        <w:pStyle w:val="ListParagraph"/>
        <w:shd w:val="clear" w:color="auto" w:fill="FFFFFF"/>
        <w:spacing w:after="0" w:line="240" w:lineRule="auto"/>
        <w:ind w:left="360"/>
        <w:jc w:val="both"/>
        <w:rPr>
          <w:rFonts w:cs="Arial"/>
          <w:lang w:val="es-ES"/>
        </w:rPr>
      </w:pPr>
    </w:p>
    <w:p w14:paraId="7E65F60D" w14:textId="77777777" w:rsidR="005E28E6" w:rsidRPr="003B02D6" w:rsidRDefault="005E28E6" w:rsidP="005E28E6">
      <w:pPr>
        <w:pStyle w:val="ListParagraph"/>
        <w:numPr>
          <w:ilvl w:val="0"/>
          <w:numId w:val="32"/>
        </w:numPr>
        <w:shd w:val="clear" w:color="auto" w:fill="FFFFFF"/>
        <w:spacing w:after="0" w:line="240" w:lineRule="auto"/>
        <w:ind w:left="993" w:hanging="426"/>
        <w:contextualSpacing w:val="0"/>
        <w:jc w:val="both"/>
        <w:rPr>
          <w:rFonts w:cs="Arial"/>
          <w:lang w:val="es-ES"/>
        </w:rPr>
      </w:pPr>
      <w:r w:rsidRPr="003B02D6">
        <w:rPr>
          <w:rFonts w:cs="Arial"/>
          <w:lang w:val="es-ES"/>
        </w:rPr>
        <w:t>La composición del Grupo de Trabajo puede incluir tanto a miembros del Consejo Científico como a observadores. El Grupo de Trabajo procurará mantener un equilibrio de género, representación regional y categorías taxonómicas de especialización.</w:t>
      </w:r>
    </w:p>
    <w:p w14:paraId="289D4F94" w14:textId="77777777" w:rsidR="005E28E6" w:rsidRPr="003B02D6" w:rsidRDefault="005E28E6" w:rsidP="005E28E6">
      <w:pPr>
        <w:pStyle w:val="ListParagraph"/>
        <w:shd w:val="clear" w:color="auto" w:fill="FFFFFF"/>
        <w:spacing w:after="0" w:line="240" w:lineRule="auto"/>
        <w:ind w:left="993" w:hanging="426"/>
        <w:contextualSpacing w:val="0"/>
        <w:jc w:val="both"/>
        <w:rPr>
          <w:rFonts w:cs="Arial"/>
          <w:lang w:val="es-ES"/>
        </w:rPr>
      </w:pPr>
    </w:p>
    <w:p w14:paraId="3602A82C" w14:textId="77777777" w:rsidR="005E28E6" w:rsidRPr="003B02D6" w:rsidRDefault="005E28E6" w:rsidP="005E28E6">
      <w:pPr>
        <w:pStyle w:val="ListParagraph"/>
        <w:numPr>
          <w:ilvl w:val="0"/>
          <w:numId w:val="32"/>
        </w:numPr>
        <w:shd w:val="clear" w:color="auto" w:fill="FFFFFF"/>
        <w:spacing w:after="0" w:line="240" w:lineRule="auto"/>
        <w:ind w:left="993" w:hanging="426"/>
        <w:contextualSpacing w:val="0"/>
        <w:jc w:val="both"/>
        <w:rPr>
          <w:rFonts w:cs="Arial"/>
          <w:lang w:val="es-ES"/>
        </w:rPr>
      </w:pPr>
      <w:r w:rsidRPr="003B02D6">
        <w:rPr>
          <w:rFonts w:cs="Arial"/>
          <w:lang w:val="es-ES"/>
        </w:rPr>
        <w:t xml:space="preserve">La participación de los miembros del Grupo de Trabajo es totalmente voluntaria. </w:t>
      </w:r>
    </w:p>
    <w:p w14:paraId="1EFA7DCC" w14:textId="77777777" w:rsidR="005E28E6" w:rsidRPr="003B02D6" w:rsidRDefault="005E28E6" w:rsidP="005E28E6">
      <w:pPr>
        <w:pStyle w:val="ListParagraph"/>
        <w:shd w:val="clear" w:color="auto" w:fill="FFFFFF"/>
        <w:spacing w:after="0" w:line="240" w:lineRule="auto"/>
        <w:ind w:left="993" w:hanging="426"/>
        <w:contextualSpacing w:val="0"/>
        <w:jc w:val="both"/>
        <w:rPr>
          <w:rFonts w:cs="Arial"/>
          <w:lang w:val="es-ES"/>
        </w:rPr>
      </w:pPr>
    </w:p>
    <w:p w14:paraId="0AB8BE79" w14:textId="77777777" w:rsidR="005E28E6" w:rsidRPr="003B02D6" w:rsidRDefault="005E28E6" w:rsidP="005E28E6">
      <w:pPr>
        <w:pStyle w:val="ListParagraph"/>
        <w:numPr>
          <w:ilvl w:val="0"/>
          <w:numId w:val="32"/>
        </w:numPr>
        <w:shd w:val="clear" w:color="auto" w:fill="FFFFFF"/>
        <w:spacing w:after="0" w:line="240" w:lineRule="auto"/>
        <w:ind w:left="993" w:hanging="426"/>
        <w:contextualSpacing w:val="0"/>
        <w:jc w:val="both"/>
        <w:rPr>
          <w:rFonts w:cs="Arial"/>
          <w:lang w:val="es-ES"/>
        </w:rPr>
      </w:pPr>
      <w:r w:rsidRPr="003B02D6">
        <w:rPr>
          <w:rFonts w:cs="Arial"/>
          <w:lang w:val="es-ES"/>
        </w:rPr>
        <w:t xml:space="preserve">Si y cuando sea necesario, los expertos ajenos al Grupo de Trabajo e interesados en contribuir a sus objetivos podrán ser invitados ocasionalmente a unirse a las reuniones o a apoyar tareas específicas. </w:t>
      </w:r>
    </w:p>
    <w:p w14:paraId="6C6FE6BF" w14:textId="77777777" w:rsidR="005E28E6" w:rsidRPr="003B02D6" w:rsidRDefault="005E28E6" w:rsidP="005E28E6">
      <w:pPr>
        <w:shd w:val="clear" w:color="auto" w:fill="FFFFFF"/>
        <w:spacing w:after="0" w:line="240" w:lineRule="auto"/>
        <w:jc w:val="both"/>
        <w:rPr>
          <w:rFonts w:cs="Arial"/>
          <w:lang w:val="es-ES"/>
        </w:rPr>
      </w:pPr>
    </w:p>
    <w:p w14:paraId="1BF40F78" w14:textId="77777777" w:rsidR="005E28E6" w:rsidRPr="003B02D6" w:rsidRDefault="005E28E6" w:rsidP="005E28E6">
      <w:pPr>
        <w:pStyle w:val="ListParagraph"/>
        <w:numPr>
          <w:ilvl w:val="0"/>
          <w:numId w:val="31"/>
        </w:numPr>
        <w:shd w:val="clear" w:color="auto" w:fill="FFFFFF"/>
        <w:spacing w:after="0" w:line="240" w:lineRule="auto"/>
        <w:ind w:left="567" w:hanging="567"/>
        <w:jc w:val="both"/>
        <w:rPr>
          <w:rFonts w:cs="Arial"/>
          <w:b/>
          <w:bCs/>
          <w:lang w:val="es-ES"/>
        </w:rPr>
      </w:pPr>
      <w:r w:rsidRPr="003B02D6">
        <w:rPr>
          <w:rFonts w:cs="Arial"/>
          <w:b/>
          <w:bCs/>
          <w:lang w:val="es-ES"/>
        </w:rPr>
        <w:t xml:space="preserve">Organización del trabajo </w:t>
      </w:r>
    </w:p>
    <w:p w14:paraId="7D023F96" w14:textId="77777777" w:rsidR="005E28E6" w:rsidRPr="003B02D6" w:rsidRDefault="005E28E6" w:rsidP="005E28E6">
      <w:pPr>
        <w:pStyle w:val="ListParagraph"/>
        <w:shd w:val="clear" w:color="auto" w:fill="FFFFFF"/>
        <w:spacing w:after="0" w:line="240" w:lineRule="auto"/>
        <w:ind w:left="360"/>
        <w:jc w:val="both"/>
        <w:rPr>
          <w:rFonts w:cs="Arial"/>
          <w:lang w:val="es-ES"/>
        </w:rPr>
      </w:pPr>
    </w:p>
    <w:p w14:paraId="5A4E6B41" w14:textId="77777777" w:rsidR="005E28E6" w:rsidRPr="003B02D6" w:rsidRDefault="005E28E6" w:rsidP="005E28E6">
      <w:pPr>
        <w:pStyle w:val="ListParagraph"/>
        <w:numPr>
          <w:ilvl w:val="0"/>
          <w:numId w:val="33"/>
        </w:numPr>
        <w:shd w:val="clear" w:color="auto" w:fill="FFFFFF"/>
        <w:spacing w:after="0" w:line="240" w:lineRule="auto"/>
        <w:ind w:left="993" w:hanging="426"/>
        <w:contextualSpacing w:val="0"/>
        <w:jc w:val="both"/>
        <w:rPr>
          <w:rFonts w:cs="Arial"/>
          <w:lang w:val="es-ES"/>
        </w:rPr>
      </w:pPr>
      <w:r w:rsidRPr="003B02D6">
        <w:rPr>
          <w:rFonts w:cs="Arial"/>
          <w:lang w:val="es-ES"/>
        </w:rPr>
        <w:t xml:space="preserve">El Grupo de Trabajo estará presidido por el consejero designado por la COP para la contaminación marina. Si la presidenta o el presidente tuviera que abandonar su cargo, se nombrará un nuevo presidente de entre los miembros restantes del Comité del Período de Sesiones/Consejo Científico que integren el Grupo de Trabajo. </w:t>
      </w:r>
    </w:p>
    <w:p w14:paraId="0D758FEE" w14:textId="77777777" w:rsidR="005E28E6" w:rsidRPr="003B02D6" w:rsidRDefault="005E28E6" w:rsidP="005E28E6">
      <w:pPr>
        <w:shd w:val="clear" w:color="auto" w:fill="FFFFFF"/>
        <w:spacing w:after="0" w:line="240" w:lineRule="auto"/>
        <w:ind w:left="993" w:hanging="426"/>
        <w:jc w:val="both"/>
        <w:rPr>
          <w:rFonts w:cs="Arial"/>
          <w:lang w:val="es-ES"/>
        </w:rPr>
      </w:pPr>
    </w:p>
    <w:p w14:paraId="721F65D7" w14:textId="77777777" w:rsidR="005E28E6" w:rsidRPr="003B02D6" w:rsidRDefault="005E28E6" w:rsidP="005E28E6">
      <w:pPr>
        <w:pStyle w:val="ListParagraph"/>
        <w:numPr>
          <w:ilvl w:val="0"/>
          <w:numId w:val="33"/>
        </w:numPr>
        <w:shd w:val="clear" w:color="auto" w:fill="FFFFFF"/>
        <w:spacing w:after="0" w:line="240" w:lineRule="auto"/>
        <w:ind w:left="993" w:hanging="426"/>
        <w:contextualSpacing w:val="0"/>
        <w:jc w:val="both"/>
        <w:rPr>
          <w:rFonts w:cs="Arial"/>
          <w:color w:val="000000" w:themeColor="text1"/>
          <w:lang w:val="es-ES"/>
        </w:rPr>
      </w:pPr>
      <w:r w:rsidRPr="003B02D6">
        <w:rPr>
          <w:rFonts w:cs="Arial"/>
          <w:lang w:val="es-ES"/>
        </w:rPr>
        <w:t>El Grupo de Trabajo funcionará principalmente de forma electrónica mediante comunicaciones por correo electrónico y,</w:t>
      </w:r>
      <w:r w:rsidRPr="003B02D6">
        <w:rPr>
          <w:rFonts w:cs="Arial"/>
          <w:color w:val="EE0000"/>
          <w:lang w:val="es-ES"/>
        </w:rPr>
        <w:t xml:space="preserve"> </w:t>
      </w:r>
      <w:r w:rsidRPr="003B02D6">
        <w:rPr>
          <w:rFonts w:cs="Arial"/>
          <w:color w:val="000000" w:themeColor="text1"/>
          <w:lang w:val="es-ES"/>
        </w:rPr>
        <w:t xml:space="preserve">de ser posible, a través de un espacio de trabajo específico. </w:t>
      </w:r>
    </w:p>
    <w:p w14:paraId="3992D4C7" w14:textId="77777777" w:rsidR="005E28E6" w:rsidRPr="003B02D6" w:rsidRDefault="005E28E6" w:rsidP="005E28E6">
      <w:pPr>
        <w:shd w:val="clear" w:color="auto" w:fill="FFFFFF"/>
        <w:spacing w:after="0" w:line="240" w:lineRule="auto"/>
        <w:ind w:left="993" w:hanging="426"/>
        <w:jc w:val="both"/>
        <w:rPr>
          <w:rFonts w:cs="Arial"/>
          <w:lang w:val="es-ES"/>
        </w:rPr>
      </w:pPr>
    </w:p>
    <w:p w14:paraId="50F9B0E1" w14:textId="77777777" w:rsidR="005E28E6" w:rsidRPr="003B02D6" w:rsidRDefault="005E28E6" w:rsidP="005E28E6">
      <w:pPr>
        <w:pStyle w:val="ListParagraph"/>
        <w:numPr>
          <w:ilvl w:val="0"/>
          <w:numId w:val="33"/>
        </w:numPr>
        <w:shd w:val="clear" w:color="auto" w:fill="FFFFFF"/>
        <w:spacing w:after="0" w:line="240" w:lineRule="auto"/>
        <w:ind w:left="993" w:hanging="426"/>
        <w:contextualSpacing w:val="0"/>
        <w:jc w:val="both"/>
        <w:rPr>
          <w:rFonts w:cs="Arial"/>
          <w:lang w:val="es-ES"/>
        </w:rPr>
      </w:pPr>
      <w:r w:rsidRPr="003B02D6">
        <w:rPr>
          <w:rFonts w:cs="Arial"/>
          <w:lang w:val="es-ES"/>
        </w:rPr>
        <w:t xml:space="preserve">El presidente del Grupo de Trabajo informará sobre los avances al Comité del Período de Sesiones. </w:t>
      </w:r>
    </w:p>
    <w:p w14:paraId="160398BC" w14:textId="77777777" w:rsidR="005E28E6" w:rsidRPr="003B02D6" w:rsidRDefault="005E28E6" w:rsidP="005E28E6">
      <w:pPr>
        <w:shd w:val="clear" w:color="auto" w:fill="FFFFFF"/>
        <w:spacing w:after="0" w:line="240" w:lineRule="auto"/>
        <w:ind w:left="993" w:hanging="426"/>
        <w:jc w:val="both"/>
        <w:rPr>
          <w:rFonts w:cs="Arial"/>
          <w:lang w:val="es-ES"/>
        </w:rPr>
      </w:pPr>
    </w:p>
    <w:p w14:paraId="2307147A" w14:textId="77777777" w:rsidR="005E28E6" w:rsidRPr="003B02D6" w:rsidRDefault="005E28E6" w:rsidP="005E28E6">
      <w:pPr>
        <w:pStyle w:val="ListParagraph"/>
        <w:numPr>
          <w:ilvl w:val="0"/>
          <w:numId w:val="33"/>
        </w:numPr>
        <w:shd w:val="clear" w:color="auto" w:fill="FFFFFF"/>
        <w:spacing w:after="0" w:line="240" w:lineRule="auto"/>
        <w:ind w:left="993" w:hanging="426"/>
        <w:contextualSpacing w:val="0"/>
        <w:jc w:val="both"/>
        <w:rPr>
          <w:rFonts w:cs="Arial"/>
          <w:lang w:val="es-ES"/>
        </w:rPr>
      </w:pPr>
      <w:r w:rsidRPr="003B02D6">
        <w:rPr>
          <w:rFonts w:cs="Arial"/>
          <w:lang w:val="es-ES"/>
        </w:rPr>
        <w:t xml:space="preserve">La Secretaría de la CMS apoyará y facilitará la coordinación de las actividades y la organización de las reuniones del Grupo de Trabajo. </w:t>
      </w:r>
    </w:p>
    <w:p w14:paraId="61A95E4A" w14:textId="77777777" w:rsidR="005E28E6" w:rsidRPr="003B02D6" w:rsidRDefault="005E28E6" w:rsidP="005E28E6">
      <w:pPr>
        <w:shd w:val="clear" w:color="auto" w:fill="FFFFFF"/>
        <w:spacing w:after="0" w:line="240" w:lineRule="auto"/>
        <w:jc w:val="both"/>
        <w:rPr>
          <w:rFonts w:cs="Arial"/>
          <w:lang w:val="es-ES"/>
        </w:rPr>
      </w:pPr>
    </w:p>
    <w:p w14:paraId="39933225" w14:textId="77777777" w:rsidR="005E28E6" w:rsidRPr="003B02D6" w:rsidRDefault="005E28E6" w:rsidP="005E28E6">
      <w:pPr>
        <w:pStyle w:val="ListParagraph"/>
        <w:numPr>
          <w:ilvl w:val="0"/>
          <w:numId w:val="31"/>
        </w:numPr>
        <w:shd w:val="clear" w:color="auto" w:fill="FFFFFF"/>
        <w:spacing w:after="0" w:line="240" w:lineRule="auto"/>
        <w:jc w:val="both"/>
        <w:rPr>
          <w:rFonts w:cs="Arial"/>
          <w:b/>
          <w:bCs/>
          <w:lang w:val="es-ES"/>
        </w:rPr>
      </w:pPr>
      <w:r w:rsidRPr="003B02D6">
        <w:rPr>
          <w:rFonts w:cs="Arial"/>
          <w:b/>
          <w:bCs/>
          <w:lang w:val="es-ES"/>
        </w:rPr>
        <w:t xml:space="preserve">Duración </w:t>
      </w:r>
    </w:p>
    <w:p w14:paraId="5EF7998B" w14:textId="77777777" w:rsidR="005E28E6" w:rsidRPr="003B02D6" w:rsidRDefault="005E28E6" w:rsidP="005E28E6">
      <w:pPr>
        <w:shd w:val="clear" w:color="auto" w:fill="FFFFFF"/>
        <w:spacing w:after="0" w:line="240" w:lineRule="auto"/>
        <w:jc w:val="both"/>
        <w:rPr>
          <w:rFonts w:cs="Arial"/>
          <w:lang w:val="es-ES"/>
        </w:rPr>
      </w:pPr>
    </w:p>
    <w:p w14:paraId="321A9225" w14:textId="5BCA5D1C" w:rsidR="000457BD" w:rsidRPr="005E28E6" w:rsidRDefault="005E28E6" w:rsidP="005E28E6">
      <w:pPr>
        <w:spacing w:after="120" w:line="240" w:lineRule="auto"/>
        <w:jc w:val="both"/>
        <w:rPr>
          <w:rFonts w:cs="Arial"/>
          <w:lang w:val="es-ES"/>
        </w:rPr>
        <w:sectPr w:rsidR="000457BD" w:rsidRPr="005E28E6" w:rsidSect="00892316">
          <w:headerReference w:type="default" r:id="rId27"/>
          <w:headerReference w:type="first" r:id="rId28"/>
          <w:pgSz w:w="11906" w:h="16838" w:code="9"/>
          <w:pgMar w:top="1440" w:right="1440" w:bottom="1440" w:left="1440" w:header="720" w:footer="720" w:gutter="0"/>
          <w:cols w:space="720"/>
          <w:titlePg/>
          <w:docGrid w:linePitch="360"/>
        </w:sectPr>
      </w:pPr>
      <w:r w:rsidRPr="003B02D6">
        <w:rPr>
          <w:rFonts w:cs="Arial"/>
          <w:lang w:val="es-ES"/>
        </w:rPr>
        <w:t>El Grupo de Trabajo permanecerá en funcionamiento hasta que el Comité del Período de Sesiones decida que su labor ha concluido o se adopte un acuerdo alternativo</w:t>
      </w:r>
      <w:r w:rsidR="00137804" w:rsidRPr="005E28E6">
        <w:rPr>
          <w:rFonts w:cs="Arial"/>
          <w:lang w:val="es-ES"/>
        </w:rPr>
        <w:t>.</w:t>
      </w:r>
    </w:p>
    <w:p w14:paraId="4E1C42BE" w14:textId="77777777" w:rsidR="003D5723" w:rsidRPr="003B02D6" w:rsidRDefault="003D5723" w:rsidP="003D5723">
      <w:pPr>
        <w:pStyle w:val="Secondnumbering"/>
        <w:jc w:val="right"/>
        <w:rPr>
          <w:lang w:val="es-ES"/>
        </w:rPr>
      </w:pPr>
      <w:r w:rsidRPr="003B02D6">
        <w:rPr>
          <w:rFonts w:cs="Arial"/>
          <w:b/>
          <w:lang w:val="es-ES"/>
        </w:rPr>
        <w:lastRenderedPageBreak/>
        <w:t>ANEXO 3</w:t>
      </w:r>
    </w:p>
    <w:p w14:paraId="2D395DCC" w14:textId="77777777" w:rsidR="003D5723" w:rsidRDefault="003D5723" w:rsidP="003D5723">
      <w:pPr>
        <w:pStyle w:val="Secondnumbering"/>
        <w:rPr>
          <w:lang w:val="es-ES"/>
        </w:rPr>
      </w:pPr>
    </w:p>
    <w:p w14:paraId="3312FD21" w14:textId="77777777" w:rsidR="006022C3" w:rsidRPr="003B02D6" w:rsidRDefault="006022C3" w:rsidP="003D5723">
      <w:pPr>
        <w:pStyle w:val="Secondnumbering"/>
        <w:rPr>
          <w:lang w:val="es-ES"/>
        </w:rPr>
      </w:pPr>
    </w:p>
    <w:p w14:paraId="0CD02EBC" w14:textId="77777777" w:rsidR="003D5723" w:rsidRPr="003B02D6" w:rsidRDefault="003D5723" w:rsidP="003D5723">
      <w:pPr>
        <w:widowControl w:val="0"/>
        <w:autoSpaceDE w:val="0"/>
        <w:autoSpaceDN w:val="0"/>
        <w:adjustRightInd w:val="0"/>
        <w:spacing w:after="0" w:line="240" w:lineRule="auto"/>
        <w:jc w:val="center"/>
        <w:rPr>
          <w:rFonts w:eastAsia="Times New Roman" w:cs="Arial"/>
          <w:lang w:val="es-ES"/>
        </w:rPr>
      </w:pPr>
      <w:r w:rsidRPr="003B02D6">
        <w:rPr>
          <w:rFonts w:eastAsia="Times New Roman" w:cs="Arial"/>
          <w:lang w:val="es-ES"/>
        </w:rPr>
        <w:t>PROYECTO DE RESOLUCIÓN</w:t>
      </w:r>
    </w:p>
    <w:p w14:paraId="299D8AAF" w14:textId="77777777" w:rsidR="003D5723" w:rsidRPr="003B02D6" w:rsidRDefault="003D5723" w:rsidP="003D5723">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bCs/>
          <w:lang w:val="es-ES"/>
        </w:rPr>
      </w:pPr>
    </w:p>
    <w:p w14:paraId="1BDE31BF" w14:textId="77777777" w:rsidR="003D5723" w:rsidRPr="003B02D6" w:rsidRDefault="003D5723" w:rsidP="003D5723">
      <w:pPr>
        <w:spacing w:after="0" w:line="240" w:lineRule="auto"/>
        <w:jc w:val="center"/>
        <w:rPr>
          <w:rFonts w:eastAsia="Times New Roman"/>
          <w:b/>
          <w:bCs/>
          <w:lang w:val="es-ES"/>
        </w:rPr>
      </w:pPr>
      <w:r w:rsidRPr="003B02D6">
        <w:rPr>
          <w:rFonts w:eastAsia="Times New Roman"/>
          <w:b/>
          <w:bCs/>
          <w:lang w:val="es-ES"/>
        </w:rPr>
        <w:t>CONTAMINACIÓN MARINA</w:t>
      </w:r>
    </w:p>
    <w:p w14:paraId="36271B84" w14:textId="77777777" w:rsidR="003D5723" w:rsidRPr="003B02D6" w:rsidRDefault="003D5723" w:rsidP="003D5723">
      <w:pPr>
        <w:spacing w:after="0" w:line="240" w:lineRule="auto"/>
        <w:jc w:val="both"/>
        <w:rPr>
          <w:i/>
          <w:iCs/>
          <w:lang w:val="es-ES"/>
        </w:rPr>
      </w:pPr>
    </w:p>
    <w:p w14:paraId="15577A76" w14:textId="77777777" w:rsidR="003D5723" w:rsidRPr="003B02D6" w:rsidRDefault="003D5723" w:rsidP="003D5723">
      <w:pPr>
        <w:spacing w:after="0" w:line="240" w:lineRule="auto"/>
        <w:jc w:val="both"/>
        <w:rPr>
          <w:i/>
          <w:iCs/>
          <w:lang w:val="es-ES"/>
        </w:rPr>
      </w:pPr>
    </w:p>
    <w:p w14:paraId="5801BCBC" w14:textId="77777777" w:rsidR="003D5723" w:rsidRPr="003B02D6" w:rsidRDefault="003D5723" w:rsidP="003D5723">
      <w:pPr>
        <w:spacing w:after="0" w:line="240" w:lineRule="auto"/>
        <w:jc w:val="both"/>
        <w:rPr>
          <w:i/>
          <w:iCs/>
          <w:lang w:val="es-ES"/>
        </w:rPr>
      </w:pPr>
      <w:r w:rsidRPr="003B02D6">
        <w:rPr>
          <w:i/>
          <w:iCs/>
          <w:lang w:val="es-ES"/>
        </w:rPr>
        <w:t xml:space="preserve">Reconociendo </w:t>
      </w:r>
      <w:r w:rsidRPr="003B02D6">
        <w:rPr>
          <w:lang w:val="es-ES"/>
        </w:rPr>
        <w:t>que las especies migratorias se enfrentan a múltiples amenazas, potencialmente interactivas, acumulativas o sinérgicas, causadas por la contaminación marina química y de otro tipo, con posibles efectos a gran escala,</w:t>
      </w:r>
      <w:r w:rsidRPr="003B02D6">
        <w:rPr>
          <w:i/>
          <w:iCs/>
          <w:lang w:val="es-ES"/>
        </w:rPr>
        <w:t xml:space="preserve"> </w:t>
      </w:r>
    </w:p>
    <w:p w14:paraId="55B25728" w14:textId="77777777" w:rsidR="003D5723" w:rsidRPr="003B02D6" w:rsidRDefault="003D5723" w:rsidP="003D5723">
      <w:pPr>
        <w:spacing w:after="0" w:line="240" w:lineRule="auto"/>
        <w:jc w:val="both"/>
        <w:rPr>
          <w:lang w:val="es-ES"/>
        </w:rPr>
      </w:pPr>
    </w:p>
    <w:p w14:paraId="35C671B9" w14:textId="3960F220" w:rsidR="003D5723" w:rsidRPr="003B02D6" w:rsidRDefault="003D5723" w:rsidP="003D5723">
      <w:pPr>
        <w:spacing w:after="0" w:line="240" w:lineRule="auto"/>
        <w:jc w:val="both"/>
        <w:rPr>
          <w:lang w:val="es-ES"/>
        </w:rPr>
      </w:pPr>
      <w:r w:rsidRPr="003B02D6">
        <w:rPr>
          <w:i/>
          <w:iCs/>
          <w:lang w:val="es-ES"/>
        </w:rPr>
        <w:t>Teniendo presente</w:t>
      </w:r>
      <w:r w:rsidRPr="003B02D6">
        <w:rPr>
          <w:lang w:val="es-ES"/>
        </w:rPr>
        <w:t xml:space="preserve"> que la contaminación es reconocida por la</w:t>
      </w:r>
      <w:r w:rsidR="00217BB9">
        <w:rPr>
          <w:lang w:val="es-ES"/>
        </w:rPr>
        <w:t>s Naciones Unidas</w:t>
      </w:r>
      <w:r w:rsidRPr="003B02D6">
        <w:rPr>
          <w:lang w:val="es-ES"/>
        </w:rPr>
        <w:t xml:space="preserve"> como una de las tres amenazas que constituyen la triple crisis planetaria que afecta gravemente a nuestro planeta y sus especies silvestres,</w:t>
      </w:r>
    </w:p>
    <w:p w14:paraId="19059808" w14:textId="77777777" w:rsidR="003D5723" w:rsidRPr="003B02D6" w:rsidRDefault="003D5723" w:rsidP="003D5723">
      <w:pPr>
        <w:spacing w:after="0" w:line="240" w:lineRule="auto"/>
        <w:jc w:val="both"/>
        <w:rPr>
          <w:lang w:val="es-ES"/>
        </w:rPr>
      </w:pPr>
    </w:p>
    <w:p w14:paraId="06A62BDF" w14:textId="77777777" w:rsidR="003D5723" w:rsidRPr="003B02D6" w:rsidRDefault="003D5723" w:rsidP="003D5723">
      <w:pPr>
        <w:spacing w:after="0" w:line="240" w:lineRule="auto"/>
        <w:jc w:val="both"/>
        <w:rPr>
          <w:lang w:val="es-ES"/>
        </w:rPr>
      </w:pPr>
      <w:r w:rsidRPr="003B02D6">
        <w:rPr>
          <w:i/>
          <w:iCs/>
          <w:lang w:val="es-ES"/>
        </w:rPr>
        <w:t>Observando con preocupación</w:t>
      </w:r>
      <w:r w:rsidRPr="003B02D6">
        <w:rPr>
          <w:lang w:val="es-ES"/>
        </w:rPr>
        <w:t xml:space="preserve"> la amplia presencia e impactos de la contaminación química, incluidos los contaminantes orgánicos persistentes (COP) heredados y emergentes, los metales tóxicos, los antibióticos derivados del uso humano, agrícola y de la acuicultura, los plaguicidas, los productos farmacéuticos y de cuidado personal (PPCP), así como la contaminación causada por nutrientes, sedimentos, aguas residuales, sustancias radiactivas de bajo nivel, radionucleidos antropogénicos, artefactos explosivos sin detonar y pecios, y, potencialmente, actividades de geoingeniería marina y minería,</w:t>
      </w:r>
    </w:p>
    <w:p w14:paraId="2FEDCFFF" w14:textId="77777777" w:rsidR="003D5723" w:rsidRPr="003B02D6" w:rsidRDefault="003D5723" w:rsidP="003D5723">
      <w:pPr>
        <w:spacing w:after="0" w:line="240" w:lineRule="auto"/>
        <w:jc w:val="both"/>
        <w:rPr>
          <w:lang w:val="es-ES"/>
        </w:rPr>
      </w:pPr>
    </w:p>
    <w:p w14:paraId="51513623" w14:textId="77777777" w:rsidR="003D5723" w:rsidRPr="003B02D6" w:rsidRDefault="003D5723" w:rsidP="003D5723">
      <w:pPr>
        <w:spacing w:after="0" w:line="240" w:lineRule="auto"/>
        <w:jc w:val="both"/>
        <w:rPr>
          <w:lang w:val="es-ES"/>
        </w:rPr>
      </w:pPr>
      <w:r w:rsidRPr="003B02D6">
        <w:rPr>
          <w:i/>
          <w:iCs/>
          <w:lang w:val="es-ES"/>
        </w:rPr>
        <w:t xml:space="preserve">Recordando </w:t>
      </w:r>
      <w:r w:rsidRPr="003B02D6">
        <w:rPr>
          <w:lang w:val="es-ES"/>
        </w:rPr>
        <w:t>que el Plan Estratégico de Samarcanda</w:t>
      </w:r>
      <w:r w:rsidRPr="003B02D6">
        <w:rPr>
          <w:i/>
          <w:iCs/>
          <w:lang w:val="es-ES"/>
        </w:rPr>
        <w:t xml:space="preserve"> </w:t>
      </w:r>
      <w:r w:rsidRPr="003B02D6">
        <w:rPr>
          <w:lang w:val="es-ES"/>
        </w:rPr>
        <w:t>para las Especies Migratorias</w:t>
      </w:r>
      <w:r w:rsidRPr="003B02D6">
        <w:rPr>
          <w:i/>
          <w:iCs/>
          <w:lang w:val="es-ES"/>
        </w:rPr>
        <w:t xml:space="preserve"> </w:t>
      </w:r>
      <w:r w:rsidRPr="003B02D6">
        <w:rPr>
          <w:lang w:val="es-ES"/>
        </w:rPr>
        <w:t>2024-2032 establece como Meta 3.3 «De aquí a 2032, los efectos negativos de la contaminación, incluidos los efectos transfronterizos, y del envenenamiento sobre las especies migratorias y sus hábitats se habrán reducido a niveles que no resulten perjudiciales para la viabilidad de las especies»,</w:t>
      </w:r>
    </w:p>
    <w:p w14:paraId="3396C803" w14:textId="77777777" w:rsidR="003D5723" w:rsidRPr="003B02D6" w:rsidRDefault="003D5723" w:rsidP="003D5723">
      <w:pPr>
        <w:spacing w:after="0" w:line="240" w:lineRule="auto"/>
        <w:jc w:val="both"/>
        <w:rPr>
          <w:lang w:val="es-ES"/>
        </w:rPr>
      </w:pPr>
    </w:p>
    <w:p w14:paraId="3A83F920" w14:textId="77777777" w:rsidR="003D5723" w:rsidRPr="003B02D6" w:rsidRDefault="003D5723" w:rsidP="003D5723">
      <w:pPr>
        <w:spacing w:after="0" w:line="240" w:lineRule="auto"/>
        <w:jc w:val="both"/>
        <w:rPr>
          <w:i/>
          <w:iCs/>
          <w:lang w:val="es-ES"/>
        </w:rPr>
      </w:pPr>
      <w:r w:rsidRPr="003B02D6">
        <w:rPr>
          <w:i/>
          <w:lang w:val="es-ES"/>
        </w:rPr>
        <w:t xml:space="preserve">Reconociendo </w:t>
      </w:r>
      <w:r w:rsidRPr="003B02D6">
        <w:rPr>
          <w:lang w:val="es-ES"/>
        </w:rPr>
        <w:t xml:space="preserve">otras resoluciones pertinentes de la CMS, entre ellas la Resolución 12.20 </w:t>
      </w:r>
      <w:r w:rsidRPr="003B02D6">
        <w:rPr>
          <w:i/>
          <w:iCs/>
          <w:lang w:val="es-ES"/>
        </w:rPr>
        <w:t>Gestión de los desechos marinos</w:t>
      </w:r>
      <w:r w:rsidRPr="003B02D6">
        <w:rPr>
          <w:lang w:val="es-ES"/>
        </w:rPr>
        <w:t xml:space="preserve">, la Resolución 7.3 (Rev.COP12) </w:t>
      </w:r>
      <w:r w:rsidRPr="003B02D6">
        <w:rPr>
          <w:i/>
          <w:iCs/>
          <w:lang w:val="es-ES"/>
        </w:rPr>
        <w:t>Contaminación por hidrocarburos y especies migratorias</w:t>
      </w:r>
      <w:r w:rsidRPr="003B02D6">
        <w:rPr>
          <w:lang w:val="es-ES"/>
        </w:rPr>
        <w:t xml:space="preserve">, la Resolución 12.14 </w:t>
      </w:r>
      <w:r w:rsidRPr="003B02D6">
        <w:rPr>
          <w:i/>
          <w:iCs/>
          <w:lang w:val="es-ES"/>
        </w:rPr>
        <w:t xml:space="preserve">Impactos adversos del ruido antropogénico en los cetáceos y otras especies migratorias, </w:t>
      </w:r>
      <w:r w:rsidRPr="003B02D6">
        <w:rPr>
          <w:lang w:val="es-ES"/>
        </w:rPr>
        <w:t xml:space="preserve">y la Resolución 13.5 (Rev.COP14) </w:t>
      </w:r>
      <w:r w:rsidRPr="003B02D6">
        <w:rPr>
          <w:i/>
          <w:iCs/>
          <w:lang w:val="es-ES"/>
        </w:rPr>
        <w:t>Directrices internacionales de la CMS sobre contaminación lumínica para las especies migratorias,</w:t>
      </w:r>
    </w:p>
    <w:p w14:paraId="73F918E3" w14:textId="77777777" w:rsidR="003D5723" w:rsidRPr="003B02D6" w:rsidRDefault="003D5723" w:rsidP="003D5723">
      <w:pPr>
        <w:spacing w:after="0" w:line="240" w:lineRule="auto"/>
        <w:jc w:val="both"/>
        <w:rPr>
          <w:i/>
          <w:lang w:val="es-ES"/>
        </w:rPr>
      </w:pPr>
    </w:p>
    <w:p w14:paraId="363CBB9E" w14:textId="77777777" w:rsidR="003D5723" w:rsidRPr="003B02D6" w:rsidRDefault="003D5723" w:rsidP="003D5723">
      <w:pPr>
        <w:spacing w:after="0" w:line="240" w:lineRule="auto"/>
        <w:jc w:val="both"/>
        <w:rPr>
          <w:lang w:val="es-ES"/>
        </w:rPr>
      </w:pPr>
      <w:r w:rsidRPr="003B02D6">
        <w:rPr>
          <w:i/>
          <w:iCs/>
          <w:lang w:val="es-ES"/>
        </w:rPr>
        <w:t xml:space="preserve">Reconociendo </w:t>
      </w:r>
      <w:r w:rsidRPr="003B02D6">
        <w:rPr>
          <w:lang w:val="es-ES"/>
        </w:rPr>
        <w:t xml:space="preserve">asimismo las resoluciones conexas adoptadas por los acuerdos derivados de la CMS, entre ellas la Resolución 8.20 del ACCOBAMS </w:t>
      </w:r>
      <w:r w:rsidRPr="003B02D6">
        <w:rPr>
          <w:i/>
          <w:iCs/>
          <w:lang w:val="es-ES"/>
        </w:rPr>
        <w:t xml:space="preserve">Basura marina y contaminación química, la </w:t>
      </w:r>
      <w:r w:rsidRPr="003B02D6">
        <w:rPr>
          <w:lang w:val="es-ES"/>
        </w:rPr>
        <w:t xml:space="preserve">Resolución 7.4 del ASCOBANS </w:t>
      </w:r>
      <w:r w:rsidRPr="003B02D6">
        <w:rPr>
          <w:i/>
          <w:iCs/>
          <w:lang w:val="es-ES"/>
        </w:rPr>
        <w:t>Impactos de la contaminación química en pequeños cetáceos</w:t>
      </w:r>
      <w:r w:rsidRPr="003B02D6">
        <w:rPr>
          <w:lang w:val="es-ES"/>
        </w:rPr>
        <w:t xml:space="preserve">, la Resolución 8.7 del ASCOBANS </w:t>
      </w:r>
      <w:r w:rsidRPr="003B02D6">
        <w:rPr>
          <w:i/>
          <w:iCs/>
          <w:lang w:val="es-ES"/>
        </w:rPr>
        <w:t>Impactos de los bifenilos policlorados (PCB)</w:t>
      </w:r>
      <w:r w:rsidRPr="003B02D6">
        <w:rPr>
          <w:lang w:val="es-ES"/>
        </w:rPr>
        <w:t>, la Resolución 8.8 del ASCOBANS</w:t>
      </w:r>
      <w:r w:rsidRPr="003B02D6" w:rsidDel="003D16F6">
        <w:rPr>
          <w:i/>
          <w:lang w:val="es-ES"/>
        </w:rPr>
        <w:t xml:space="preserve"> </w:t>
      </w:r>
      <w:r w:rsidRPr="003B02D6">
        <w:rPr>
          <w:i/>
          <w:iCs/>
          <w:lang w:val="es-ES"/>
        </w:rPr>
        <w:t>Afrontar las amenazas de las municiones submarinas</w:t>
      </w:r>
      <w:r w:rsidRPr="003B02D6">
        <w:rPr>
          <w:lang w:val="es-ES"/>
        </w:rPr>
        <w:t xml:space="preserve">, la Resolución 9.3 del ASCOBANS </w:t>
      </w:r>
      <w:r w:rsidRPr="003B02D6">
        <w:rPr>
          <w:i/>
          <w:iCs/>
          <w:lang w:val="es-ES"/>
        </w:rPr>
        <w:t xml:space="preserve">Desechos marinos, la </w:t>
      </w:r>
      <w:r w:rsidRPr="003B02D6">
        <w:rPr>
          <w:lang w:val="es-ES"/>
        </w:rPr>
        <w:t xml:space="preserve">Resolución 8.17 del ACCOBAMS </w:t>
      </w:r>
      <w:r w:rsidRPr="003B02D6">
        <w:rPr>
          <w:i/>
          <w:iCs/>
          <w:lang w:val="es-ES"/>
        </w:rPr>
        <w:t xml:space="preserve">Ruido antropogénico </w:t>
      </w:r>
      <w:r w:rsidRPr="003B02D6">
        <w:rPr>
          <w:lang w:val="es-ES"/>
        </w:rPr>
        <w:t>y sus predecesoras,</w:t>
      </w:r>
    </w:p>
    <w:p w14:paraId="52F67FAD" w14:textId="77777777" w:rsidR="003D5723" w:rsidRPr="003B02D6" w:rsidRDefault="003D5723" w:rsidP="003D5723">
      <w:pPr>
        <w:spacing w:after="0" w:line="240" w:lineRule="auto"/>
        <w:jc w:val="both"/>
        <w:rPr>
          <w:lang w:val="es-ES"/>
        </w:rPr>
      </w:pPr>
    </w:p>
    <w:p w14:paraId="558D0389" w14:textId="77777777" w:rsidR="003D5723" w:rsidRPr="003B02D6" w:rsidRDefault="003D5723" w:rsidP="003D5723">
      <w:pPr>
        <w:spacing w:after="0" w:line="240" w:lineRule="auto"/>
        <w:jc w:val="both"/>
        <w:rPr>
          <w:lang w:val="es-ES"/>
        </w:rPr>
      </w:pPr>
      <w:r w:rsidRPr="003B02D6">
        <w:rPr>
          <w:i/>
          <w:iCs/>
          <w:lang w:val="es-ES"/>
        </w:rPr>
        <w:t xml:space="preserve">Recordando </w:t>
      </w:r>
      <w:r w:rsidRPr="003B02D6">
        <w:rPr>
          <w:lang w:val="es-ES"/>
        </w:rPr>
        <w:t xml:space="preserve">que la Resolución A/RES/79/314 de la Asamblea General de la Organización de las Naciones Unidas </w:t>
      </w:r>
      <w:proofErr w:type="spellStart"/>
      <w:r w:rsidRPr="003B02D6">
        <w:rPr>
          <w:i/>
          <w:iCs/>
          <w:lang w:val="es-ES"/>
        </w:rPr>
        <w:t>Our</w:t>
      </w:r>
      <w:proofErr w:type="spellEnd"/>
      <w:r w:rsidRPr="003B02D6">
        <w:rPr>
          <w:i/>
          <w:iCs/>
          <w:lang w:val="es-ES"/>
        </w:rPr>
        <w:t xml:space="preserve"> </w:t>
      </w:r>
      <w:proofErr w:type="spellStart"/>
      <w:r w:rsidRPr="003B02D6">
        <w:rPr>
          <w:i/>
          <w:iCs/>
          <w:lang w:val="es-ES"/>
        </w:rPr>
        <w:t>Ocean</w:t>
      </w:r>
      <w:proofErr w:type="spellEnd"/>
      <w:r w:rsidRPr="003B02D6">
        <w:rPr>
          <w:i/>
          <w:iCs/>
          <w:lang w:val="es-ES"/>
        </w:rPr>
        <w:t xml:space="preserve">, </w:t>
      </w:r>
      <w:proofErr w:type="spellStart"/>
      <w:r w:rsidRPr="003B02D6">
        <w:rPr>
          <w:i/>
          <w:iCs/>
          <w:lang w:val="es-ES"/>
        </w:rPr>
        <w:t>Our</w:t>
      </w:r>
      <w:proofErr w:type="spellEnd"/>
      <w:r w:rsidRPr="003B02D6">
        <w:rPr>
          <w:i/>
          <w:iCs/>
          <w:lang w:val="es-ES"/>
        </w:rPr>
        <w:t xml:space="preserve"> Future: United for </w:t>
      </w:r>
      <w:proofErr w:type="spellStart"/>
      <w:r w:rsidRPr="003B02D6">
        <w:rPr>
          <w:i/>
          <w:iCs/>
          <w:lang w:val="es-ES"/>
        </w:rPr>
        <w:t>Urgent</w:t>
      </w:r>
      <w:proofErr w:type="spellEnd"/>
      <w:r w:rsidRPr="003B02D6">
        <w:rPr>
          <w:i/>
          <w:iCs/>
          <w:lang w:val="es-ES"/>
        </w:rPr>
        <w:t xml:space="preserve"> </w:t>
      </w:r>
      <w:proofErr w:type="spellStart"/>
      <w:r w:rsidRPr="003B02D6">
        <w:rPr>
          <w:i/>
          <w:iCs/>
          <w:lang w:val="es-ES"/>
        </w:rPr>
        <w:t>Action</w:t>
      </w:r>
      <w:proofErr w:type="spellEnd"/>
      <w:r w:rsidRPr="003B02D6">
        <w:rPr>
          <w:i/>
          <w:iCs/>
          <w:lang w:val="es-ES"/>
        </w:rPr>
        <w:t xml:space="preserve"> </w:t>
      </w:r>
      <w:r w:rsidRPr="003B02D6">
        <w:rPr>
          <w:lang w:val="es-ES"/>
        </w:rPr>
        <w:t>(Nuestro océano, nuestro futuro: unidos por una acción urgente) «reafirma nuestro compromiso compartido de acelerar la acción para prevenir, reducir significativamente y controlar la contaminación marina de todo tipo»,</w:t>
      </w:r>
    </w:p>
    <w:p w14:paraId="1DCD89FF" w14:textId="77777777" w:rsidR="003D5723" w:rsidRPr="003B02D6" w:rsidRDefault="003D5723" w:rsidP="003D5723">
      <w:pPr>
        <w:spacing w:after="0" w:line="240" w:lineRule="auto"/>
        <w:jc w:val="both"/>
        <w:rPr>
          <w:lang w:val="es-ES"/>
        </w:rPr>
      </w:pPr>
    </w:p>
    <w:p w14:paraId="7133AC56" w14:textId="77777777" w:rsidR="003D5723" w:rsidRPr="003B02D6" w:rsidRDefault="003D5723" w:rsidP="003D5723">
      <w:pPr>
        <w:spacing w:after="0" w:line="240" w:lineRule="auto"/>
        <w:jc w:val="both"/>
        <w:rPr>
          <w:lang w:val="es-ES"/>
        </w:rPr>
      </w:pPr>
      <w:r w:rsidRPr="003B02D6">
        <w:rPr>
          <w:i/>
          <w:iCs/>
          <w:lang w:val="es-ES"/>
        </w:rPr>
        <w:t xml:space="preserve">Preocupados </w:t>
      </w:r>
      <w:r w:rsidRPr="003B02D6">
        <w:rPr>
          <w:lang w:val="es-ES"/>
        </w:rPr>
        <w:t>por los numerosos efectos negativos documentados de la contaminación marina sobre las especies migratorias en relación con su salud y supervivencia, sus sistemas reproductivos, endocrinos e inmunológicos, su conservación y bienestar,</w:t>
      </w:r>
    </w:p>
    <w:p w14:paraId="666761FD" w14:textId="77777777" w:rsidR="003D5723" w:rsidRPr="003B02D6" w:rsidRDefault="003D5723" w:rsidP="003D5723">
      <w:pPr>
        <w:spacing w:after="0" w:line="240" w:lineRule="auto"/>
        <w:jc w:val="both"/>
        <w:rPr>
          <w:lang w:val="es-ES"/>
        </w:rPr>
      </w:pPr>
    </w:p>
    <w:p w14:paraId="272725C4" w14:textId="77777777" w:rsidR="003D5723" w:rsidRPr="003B02D6" w:rsidRDefault="003D5723" w:rsidP="003D5723">
      <w:pPr>
        <w:spacing w:after="0" w:line="240" w:lineRule="auto"/>
        <w:jc w:val="both"/>
        <w:rPr>
          <w:lang w:val="es-ES"/>
        </w:rPr>
      </w:pPr>
      <w:r w:rsidRPr="003B02D6">
        <w:rPr>
          <w:i/>
          <w:iCs/>
          <w:lang w:val="es-ES"/>
        </w:rPr>
        <w:lastRenderedPageBreak/>
        <w:t xml:space="preserve">Alarmados </w:t>
      </w:r>
      <w:r w:rsidRPr="003B02D6">
        <w:rPr>
          <w:lang w:val="es-ES"/>
        </w:rPr>
        <w:t xml:space="preserve">por la posibilidad de que el cambio climático aumente las tasas de </w:t>
      </w:r>
      <w:proofErr w:type="spellStart"/>
      <w:r w:rsidRPr="003B02D6">
        <w:rPr>
          <w:lang w:val="es-ES"/>
        </w:rPr>
        <w:t>removilización</w:t>
      </w:r>
      <w:proofErr w:type="spellEnd"/>
      <w:r w:rsidRPr="003B02D6">
        <w:rPr>
          <w:lang w:val="es-ES"/>
        </w:rPr>
        <w:t xml:space="preserve"> y la liberación de productos químicos heredados en el medio marino, así como el incremento de otros mecanismos de toxicidad,</w:t>
      </w:r>
    </w:p>
    <w:p w14:paraId="23E09789" w14:textId="77777777" w:rsidR="003D5723" w:rsidRPr="003B02D6" w:rsidRDefault="003D5723" w:rsidP="003D5723">
      <w:pPr>
        <w:spacing w:after="0" w:line="240" w:lineRule="auto"/>
        <w:jc w:val="both"/>
        <w:rPr>
          <w:lang w:val="es-ES"/>
        </w:rPr>
      </w:pPr>
    </w:p>
    <w:p w14:paraId="7A22399C" w14:textId="77777777" w:rsidR="003D5723" w:rsidRPr="003B02D6" w:rsidRDefault="003D5723" w:rsidP="003D5723">
      <w:pPr>
        <w:spacing w:after="0" w:line="240" w:lineRule="auto"/>
        <w:jc w:val="both"/>
        <w:rPr>
          <w:lang w:val="es-ES"/>
        </w:rPr>
      </w:pPr>
      <w:r w:rsidRPr="003B02D6">
        <w:rPr>
          <w:i/>
          <w:iCs/>
          <w:lang w:val="es-ES"/>
        </w:rPr>
        <w:t xml:space="preserve">Reconociendo </w:t>
      </w:r>
      <w:r w:rsidRPr="003B02D6">
        <w:rPr>
          <w:lang w:val="es-ES"/>
        </w:rPr>
        <w:t xml:space="preserve">que los contaminantes químicos y los metales tóxicos no solo están vinculados a la contaminación industrial histórica, sino que también están siendo </w:t>
      </w:r>
      <w:proofErr w:type="spellStart"/>
      <w:r w:rsidRPr="003B02D6">
        <w:rPr>
          <w:lang w:val="es-ES"/>
        </w:rPr>
        <w:t>removilizados</w:t>
      </w:r>
      <w:proofErr w:type="spellEnd"/>
      <w:r w:rsidRPr="003B02D6">
        <w:rPr>
          <w:lang w:val="es-ES"/>
        </w:rPr>
        <w:t xml:space="preserve"> debido a procesos como el deshielo del permafrost, el aumento de los incendios forestales y las alteraciones en los ciclos bioquímicos en los océanos en calentamiento, y que estos procesos pueden intensificar los riesgos de exposición para las especies migratorias de vida larga en regiones polares y de baja latitud,</w:t>
      </w:r>
    </w:p>
    <w:p w14:paraId="0E090385" w14:textId="77777777" w:rsidR="003D5723" w:rsidRPr="003B02D6" w:rsidRDefault="003D5723" w:rsidP="003D5723">
      <w:pPr>
        <w:spacing w:after="0" w:line="240" w:lineRule="auto"/>
        <w:jc w:val="both"/>
        <w:rPr>
          <w:lang w:val="es-ES"/>
        </w:rPr>
      </w:pPr>
    </w:p>
    <w:p w14:paraId="0AD8C3E3" w14:textId="77777777" w:rsidR="003D5723" w:rsidRPr="003B02D6" w:rsidRDefault="003D5723" w:rsidP="003D5723">
      <w:pPr>
        <w:spacing w:after="0" w:line="240" w:lineRule="auto"/>
        <w:jc w:val="both"/>
        <w:rPr>
          <w:lang w:val="es-ES"/>
        </w:rPr>
      </w:pPr>
    </w:p>
    <w:p w14:paraId="7195BB13" w14:textId="77777777" w:rsidR="003D5723" w:rsidRPr="003B02D6" w:rsidRDefault="003D5723" w:rsidP="003D5723">
      <w:pPr>
        <w:spacing w:after="0" w:line="240" w:lineRule="auto"/>
        <w:jc w:val="center"/>
        <w:rPr>
          <w:rFonts w:eastAsia="Times New Roman"/>
          <w:i/>
          <w:lang w:val="es-ES"/>
        </w:rPr>
      </w:pPr>
      <w:r w:rsidRPr="003B02D6">
        <w:rPr>
          <w:rFonts w:eastAsia="Times New Roman"/>
          <w:i/>
          <w:lang w:val="es-ES"/>
        </w:rPr>
        <w:t>La Conferencia de las Partes en la</w:t>
      </w:r>
      <w:r w:rsidRPr="003B02D6">
        <w:rPr>
          <w:rFonts w:eastAsia="Times New Roman"/>
          <w:i/>
          <w:lang w:val="es-ES"/>
        </w:rPr>
        <w:br/>
        <w:t xml:space="preserve"> Convención sobre la Conservación de las Especies Migratorias de Animales Silvestres</w:t>
      </w:r>
    </w:p>
    <w:p w14:paraId="1836CD94" w14:textId="77777777" w:rsidR="003D5723" w:rsidRDefault="003D5723" w:rsidP="006022C3">
      <w:pPr>
        <w:spacing w:after="0" w:line="240" w:lineRule="auto"/>
        <w:jc w:val="center"/>
        <w:rPr>
          <w:i/>
          <w:lang w:val="es-ES"/>
        </w:rPr>
      </w:pPr>
      <w:r w:rsidRPr="003B02D6">
        <w:rPr>
          <w:i/>
          <w:lang w:val="es-ES"/>
        </w:rPr>
        <w:t xml:space="preserve"> </w:t>
      </w:r>
    </w:p>
    <w:p w14:paraId="0084753D" w14:textId="77777777" w:rsidR="006022C3" w:rsidRPr="003B02D6" w:rsidRDefault="006022C3" w:rsidP="006022C3">
      <w:pPr>
        <w:spacing w:after="0" w:line="240" w:lineRule="auto"/>
        <w:jc w:val="center"/>
        <w:rPr>
          <w:i/>
          <w:lang w:val="es-ES"/>
        </w:rPr>
      </w:pPr>
    </w:p>
    <w:p w14:paraId="09795C0B" w14:textId="77777777" w:rsidR="003D5723" w:rsidRPr="003B02D6" w:rsidRDefault="003D5723" w:rsidP="003D5723">
      <w:pPr>
        <w:pStyle w:val="ListParagraph"/>
        <w:numPr>
          <w:ilvl w:val="0"/>
          <w:numId w:val="34"/>
        </w:numPr>
        <w:spacing w:after="0" w:line="240" w:lineRule="auto"/>
        <w:ind w:left="567" w:hanging="567"/>
        <w:contextualSpacing w:val="0"/>
        <w:jc w:val="both"/>
        <w:rPr>
          <w:lang w:val="es-ES"/>
        </w:rPr>
      </w:pPr>
      <w:r w:rsidRPr="003B02D6">
        <w:rPr>
          <w:i/>
          <w:iCs/>
          <w:lang w:val="es-ES"/>
        </w:rPr>
        <w:t>Insta a las</w:t>
      </w:r>
      <w:r w:rsidRPr="003B02D6">
        <w:rPr>
          <w:lang w:val="es-ES"/>
        </w:rPr>
        <w:t xml:space="preserve"> Partes a abordar las siguientes cuestiones urgentes, debido a sus importantes repercusiones y a los beneficios inmediatos para la conservación cuando se remedia(n): </w:t>
      </w:r>
    </w:p>
    <w:p w14:paraId="0FCCCB18" w14:textId="77777777" w:rsidR="003D5723" w:rsidRPr="003B02D6" w:rsidRDefault="003D5723" w:rsidP="003D5723">
      <w:pPr>
        <w:pStyle w:val="ListParagraph"/>
        <w:spacing w:after="0" w:line="240" w:lineRule="auto"/>
        <w:jc w:val="both"/>
        <w:rPr>
          <w:lang w:val="es-ES"/>
        </w:rPr>
      </w:pPr>
    </w:p>
    <w:p w14:paraId="3E981AEE" w14:textId="77777777" w:rsidR="003D5723" w:rsidRPr="003B02D6" w:rsidRDefault="003D5723" w:rsidP="003D5723">
      <w:pPr>
        <w:pStyle w:val="ListParagraph"/>
        <w:numPr>
          <w:ilvl w:val="1"/>
          <w:numId w:val="35"/>
        </w:numPr>
        <w:spacing w:after="120" w:line="240" w:lineRule="auto"/>
        <w:ind w:left="964" w:hanging="397"/>
        <w:contextualSpacing w:val="0"/>
        <w:jc w:val="both"/>
        <w:rPr>
          <w:lang w:val="es-ES"/>
        </w:rPr>
      </w:pPr>
      <w:r w:rsidRPr="003B02D6">
        <w:rPr>
          <w:lang w:val="es-ES"/>
        </w:rPr>
        <w:t>la protección de los lugares terrestres de contaminación (por ejemplo, vertederos, basureros a cielo abierto, emplazamientos contaminados) contra la inundación causada por marejadas ciclónicas/inundaciones costeras, tormentas extremas/precipitaciones (ríos atmosféricos) y la subida del nivel del mar;</w:t>
      </w:r>
    </w:p>
    <w:p w14:paraId="6C4DF3AD" w14:textId="77777777" w:rsidR="003D5723" w:rsidRPr="003B02D6" w:rsidRDefault="003D5723" w:rsidP="003D5723">
      <w:pPr>
        <w:pStyle w:val="ListParagraph"/>
        <w:numPr>
          <w:ilvl w:val="1"/>
          <w:numId w:val="35"/>
        </w:numPr>
        <w:spacing w:after="120" w:line="240" w:lineRule="auto"/>
        <w:ind w:left="964" w:hanging="397"/>
        <w:contextualSpacing w:val="0"/>
        <w:jc w:val="both"/>
        <w:rPr>
          <w:lang w:val="es-ES"/>
        </w:rPr>
      </w:pPr>
      <w:r w:rsidRPr="003B02D6">
        <w:rPr>
          <w:lang w:val="es-ES"/>
        </w:rPr>
        <w:t>la prevención y reducción de las descargas de nutrientes, sedimentos y aguas residuales al medio marino a través de ríos/estuarios/cuencas hidrográficas o directamente;</w:t>
      </w:r>
    </w:p>
    <w:p w14:paraId="058A1E2D" w14:textId="77777777" w:rsidR="003D5723" w:rsidRPr="003B02D6" w:rsidRDefault="003D5723" w:rsidP="003D5723">
      <w:pPr>
        <w:pStyle w:val="ListParagraph"/>
        <w:numPr>
          <w:ilvl w:val="1"/>
          <w:numId w:val="35"/>
        </w:numPr>
        <w:spacing w:after="120" w:line="240" w:lineRule="auto"/>
        <w:ind w:left="964" w:hanging="397"/>
        <w:contextualSpacing w:val="0"/>
        <w:jc w:val="both"/>
        <w:rPr>
          <w:lang w:val="es-ES"/>
        </w:rPr>
      </w:pPr>
      <w:r w:rsidRPr="003B02D6">
        <w:rPr>
          <w:lang w:val="es-ES"/>
        </w:rPr>
        <w:t xml:space="preserve">la prevención y la reducción de emisiones, vertidos y fugas las industrias costeras (por ejemplo, industrias petroquímicas y de refinería, oleoductos, estaciones de transferencia, buques tanque), incluso durante la transferencia de materiales, y de las bases militares abandonadas como fuentes de hidrocarburos aromáticos policíclicos </w:t>
      </w:r>
      <w:r w:rsidRPr="003B02D6">
        <w:rPr>
          <w:rFonts w:ascii="Aptos" w:eastAsia="Aptos" w:hAnsi="Aptos" w:cs="Aptos"/>
          <w:sz w:val="24"/>
          <w:szCs w:val="24"/>
          <w:lang w:val="es-ES"/>
        </w:rPr>
        <w:t>(</w:t>
      </w:r>
      <w:r w:rsidRPr="003B02D6">
        <w:rPr>
          <w:lang w:val="es-ES"/>
        </w:rPr>
        <w:t xml:space="preserve">HAP) y otros contaminantes orgánicos persistentes </w:t>
      </w:r>
      <w:r w:rsidRPr="003B02D6">
        <w:rPr>
          <w:rFonts w:ascii="Aptos" w:eastAsia="Aptos" w:hAnsi="Aptos" w:cs="Aptos"/>
          <w:sz w:val="24"/>
          <w:szCs w:val="24"/>
          <w:lang w:val="es-ES"/>
        </w:rPr>
        <w:t>(</w:t>
      </w:r>
      <w:r w:rsidRPr="003B02D6">
        <w:rPr>
          <w:lang w:val="es-ES"/>
        </w:rPr>
        <w:t xml:space="preserve">COP), principalmente bifenilos policlorados (PCB), éteres </w:t>
      </w:r>
      <w:proofErr w:type="spellStart"/>
      <w:r w:rsidRPr="003B02D6">
        <w:rPr>
          <w:lang w:val="es-ES"/>
        </w:rPr>
        <w:t>difenílicos</w:t>
      </w:r>
      <w:proofErr w:type="spellEnd"/>
      <w:r w:rsidRPr="003B02D6">
        <w:rPr>
          <w:lang w:val="es-ES"/>
        </w:rPr>
        <w:t xml:space="preserve"> </w:t>
      </w:r>
      <w:proofErr w:type="spellStart"/>
      <w:r w:rsidRPr="003B02D6">
        <w:rPr>
          <w:lang w:val="es-ES"/>
        </w:rPr>
        <w:t>polibromados</w:t>
      </w:r>
      <w:proofErr w:type="spellEnd"/>
      <w:r w:rsidRPr="003B02D6">
        <w:rPr>
          <w:lang w:val="es-ES"/>
        </w:rPr>
        <w:t xml:space="preserve"> (PBDE) y sustancias </w:t>
      </w:r>
      <w:proofErr w:type="spellStart"/>
      <w:r w:rsidRPr="003B02D6">
        <w:rPr>
          <w:lang w:val="es-ES"/>
        </w:rPr>
        <w:t>perfluoroalquiladas</w:t>
      </w:r>
      <w:proofErr w:type="spellEnd"/>
      <w:r w:rsidRPr="003B02D6">
        <w:rPr>
          <w:lang w:val="es-ES"/>
        </w:rPr>
        <w:t xml:space="preserve"> y </w:t>
      </w:r>
      <w:proofErr w:type="spellStart"/>
      <w:r w:rsidRPr="003B02D6">
        <w:rPr>
          <w:lang w:val="es-ES"/>
        </w:rPr>
        <w:t>polifluoroalquiladas</w:t>
      </w:r>
      <w:proofErr w:type="spellEnd"/>
      <w:r w:rsidRPr="003B02D6">
        <w:rPr>
          <w:rFonts w:ascii="Aptos" w:eastAsia="Aptos" w:hAnsi="Aptos" w:cs="Aptos"/>
          <w:sz w:val="24"/>
          <w:szCs w:val="24"/>
          <w:lang w:val="es-ES"/>
        </w:rPr>
        <w:t xml:space="preserve"> (</w:t>
      </w:r>
      <w:r w:rsidRPr="003B02D6">
        <w:rPr>
          <w:lang w:val="es-ES"/>
        </w:rPr>
        <w:t>PFAS</w:t>
      </w:r>
      <w:r w:rsidRPr="003B02D6">
        <w:rPr>
          <w:color w:val="000000" w:themeColor="text1"/>
          <w:lang w:val="es-ES"/>
        </w:rPr>
        <w:t>);</w:t>
      </w:r>
    </w:p>
    <w:p w14:paraId="1EB44E3C" w14:textId="77777777" w:rsidR="003D5723" w:rsidRPr="003B02D6" w:rsidRDefault="003D5723" w:rsidP="003D5723">
      <w:pPr>
        <w:pStyle w:val="ListParagraph"/>
        <w:numPr>
          <w:ilvl w:val="1"/>
          <w:numId w:val="35"/>
        </w:numPr>
        <w:spacing w:after="120" w:line="240" w:lineRule="auto"/>
        <w:ind w:left="964" w:hanging="397"/>
        <w:contextualSpacing w:val="0"/>
        <w:jc w:val="both"/>
        <w:rPr>
          <w:lang w:val="es-ES"/>
        </w:rPr>
      </w:pPr>
      <w:r w:rsidRPr="003B02D6">
        <w:rPr>
          <w:lang w:val="es-ES"/>
        </w:rPr>
        <w:t xml:space="preserve">la prevención y reducción de los vertidos y pérdidas de materias primas de los buques durante el transporte y la transferencia en puertos, así como tras accidentes (por ejemplo, vertidos de </w:t>
      </w:r>
      <w:proofErr w:type="spellStart"/>
      <w:r w:rsidRPr="003B02D6">
        <w:rPr>
          <w:lang w:val="es-ES"/>
        </w:rPr>
        <w:t>pélets</w:t>
      </w:r>
      <w:proofErr w:type="spellEnd"/>
      <w:r w:rsidRPr="003B02D6">
        <w:rPr>
          <w:lang w:val="es-ES"/>
        </w:rPr>
        <w:t xml:space="preserve"> plásticos y otros tipos de plásticos, combustibles y aceites);</w:t>
      </w:r>
    </w:p>
    <w:p w14:paraId="062A1BE2" w14:textId="77777777" w:rsidR="003D5723" w:rsidRPr="003B02D6" w:rsidRDefault="003D5723" w:rsidP="003D5723">
      <w:pPr>
        <w:pStyle w:val="ListParagraph"/>
        <w:numPr>
          <w:ilvl w:val="1"/>
          <w:numId w:val="35"/>
        </w:numPr>
        <w:spacing w:after="120" w:line="240" w:lineRule="auto"/>
        <w:ind w:left="964" w:hanging="397"/>
        <w:contextualSpacing w:val="0"/>
        <w:jc w:val="both"/>
        <w:rPr>
          <w:lang w:val="es-ES"/>
        </w:rPr>
      </w:pPr>
      <w:r w:rsidRPr="003B02D6">
        <w:rPr>
          <w:lang w:val="es-ES"/>
        </w:rPr>
        <w:t>el cumplimiento de la rápida aplicación de prohibiciones cautelares de contaminantes químicos emergentes;</w:t>
      </w:r>
    </w:p>
    <w:p w14:paraId="187C568A" w14:textId="77777777" w:rsidR="003D5723" w:rsidRPr="003B02D6" w:rsidRDefault="003D5723" w:rsidP="003D5723">
      <w:pPr>
        <w:pStyle w:val="ListParagraph"/>
        <w:numPr>
          <w:ilvl w:val="1"/>
          <w:numId w:val="35"/>
        </w:numPr>
        <w:spacing w:after="120" w:line="240" w:lineRule="auto"/>
        <w:ind w:left="964" w:hanging="397"/>
        <w:contextualSpacing w:val="0"/>
        <w:jc w:val="both"/>
        <w:rPr>
          <w:lang w:val="es-ES"/>
        </w:rPr>
      </w:pPr>
      <w:r w:rsidRPr="003B02D6">
        <w:rPr>
          <w:lang w:val="es-ES"/>
        </w:rPr>
        <w:t>El reconocimiento de las PFAS como una amenaza transfronteriza emergente, en la actualidad ampliamente detectada en depredadores ápice y escasamente regulada en los convenios internacionales, a través de:</w:t>
      </w:r>
    </w:p>
    <w:p w14:paraId="7510B0C4" w14:textId="4C27C1AE" w:rsidR="003D5723" w:rsidRPr="003B02D6" w:rsidRDefault="004D21A5" w:rsidP="006022C3">
      <w:pPr>
        <w:pStyle w:val="ListParagraph"/>
        <w:numPr>
          <w:ilvl w:val="2"/>
          <w:numId w:val="34"/>
        </w:numPr>
        <w:spacing w:after="80" w:line="240" w:lineRule="auto"/>
        <w:ind w:left="1325" w:hanging="187"/>
        <w:contextualSpacing w:val="0"/>
        <w:jc w:val="both"/>
        <w:rPr>
          <w:lang w:val="es-ES"/>
        </w:rPr>
      </w:pPr>
      <w:r w:rsidRPr="004D21A5">
        <w:rPr>
          <w:lang w:val="es-ES"/>
        </w:rPr>
        <w:t>promover medidas más amplias y preventivas sobre los PFAS, conocidos por su persistencia, su potencial de bioacumulación y su detección en especies migratorias;</w:t>
      </w:r>
    </w:p>
    <w:p w14:paraId="1C5A37BB" w14:textId="68CAE1AE" w:rsidR="003D5723" w:rsidRPr="003B02D6" w:rsidRDefault="003D5723" w:rsidP="006022C3">
      <w:pPr>
        <w:pStyle w:val="ListParagraph"/>
        <w:numPr>
          <w:ilvl w:val="2"/>
          <w:numId w:val="34"/>
        </w:numPr>
        <w:spacing w:after="80" w:line="240" w:lineRule="auto"/>
        <w:ind w:left="1325" w:hanging="187"/>
        <w:contextualSpacing w:val="0"/>
        <w:jc w:val="both"/>
        <w:rPr>
          <w:lang w:val="es-ES"/>
        </w:rPr>
      </w:pPr>
      <w:r w:rsidRPr="003B02D6">
        <w:rPr>
          <w:lang w:val="es-ES"/>
        </w:rPr>
        <w:t xml:space="preserve">la defensa de la inclusión de las PFAS </w:t>
      </w:r>
      <w:r w:rsidR="009F1505">
        <w:rPr>
          <w:lang w:val="es-ES"/>
        </w:rPr>
        <w:t>apropiados</w:t>
      </w:r>
      <w:r w:rsidR="00C23E6B">
        <w:rPr>
          <w:lang w:val="es-ES"/>
        </w:rPr>
        <w:t xml:space="preserve"> </w:t>
      </w:r>
      <w:r w:rsidRPr="003B02D6">
        <w:rPr>
          <w:lang w:val="es-ES"/>
        </w:rPr>
        <w:t>en el Convenio de Estocolmo; y</w:t>
      </w:r>
    </w:p>
    <w:p w14:paraId="4C18C365" w14:textId="77777777" w:rsidR="003D5723" w:rsidRPr="003B02D6" w:rsidRDefault="003D5723" w:rsidP="003D5723">
      <w:pPr>
        <w:pStyle w:val="ListParagraph"/>
        <w:numPr>
          <w:ilvl w:val="2"/>
          <w:numId w:val="34"/>
        </w:numPr>
        <w:spacing w:after="0" w:line="240" w:lineRule="auto"/>
        <w:ind w:left="1315" w:hanging="181"/>
        <w:contextualSpacing w:val="0"/>
        <w:jc w:val="both"/>
        <w:rPr>
          <w:lang w:val="es-ES"/>
        </w:rPr>
      </w:pPr>
      <w:r w:rsidRPr="003B02D6">
        <w:rPr>
          <w:lang w:val="es-ES"/>
        </w:rPr>
        <w:t>la solicitud de una vigilancia armonizada en especies migratorias;</w:t>
      </w:r>
    </w:p>
    <w:p w14:paraId="6D0CD7F3" w14:textId="77777777" w:rsidR="003D5723" w:rsidRPr="003B02D6" w:rsidRDefault="003D5723" w:rsidP="003D5723">
      <w:pPr>
        <w:pStyle w:val="ListParagraph"/>
        <w:spacing w:after="0" w:line="240" w:lineRule="auto"/>
        <w:ind w:left="2160"/>
        <w:jc w:val="both"/>
        <w:rPr>
          <w:lang w:val="es-ES"/>
        </w:rPr>
      </w:pPr>
    </w:p>
    <w:p w14:paraId="20C57273" w14:textId="77777777" w:rsidR="003D5723" w:rsidRPr="003B02D6" w:rsidRDefault="003D5723" w:rsidP="003D5723">
      <w:pPr>
        <w:pStyle w:val="ListParagraph"/>
        <w:numPr>
          <w:ilvl w:val="1"/>
          <w:numId w:val="35"/>
        </w:numPr>
        <w:spacing w:after="0" w:line="240" w:lineRule="auto"/>
        <w:ind w:left="964" w:hanging="397"/>
        <w:contextualSpacing w:val="0"/>
        <w:jc w:val="both"/>
        <w:rPr>
          <w:lang w:val="es-ES"/>
        </w:rPr>
      </w:pPr>
      <w:r w:rsidRPr="003B02D6">
        <w:rPr>
          <w:lang w:val="es-ES"/>
        </w:rPr>
        <w:lastRenderedPageBreak/>
        <w:t xml:space="preserve">la regulación y reducción de la contaminación causada por la pesca y el tráfico marítimo, en particular los aparejos de pesca abandonados, perdidos o descartados (ALDFG) y otras formas de contaminación derivadas de la pesca, así como la basura, el ruido y la contaminación lumínica procedentes de buques pesqueros y comerciales, especialmente cuando agravan la contaminación química (por ejemplo, actuando como vectores de productos químicos y enfermedades); </w:t>
      </w:r>
    </w:p>
    <w:p w14:paraId="51C47247" w14:textId="77777777" w:rsidR="003D5723" w:rsidRPr="003B02D6" w:rsidRDefault="003D5723" w:rsidP="003D5723">
      <w:pPr>
        <w:pStyle w:val="ListParagraph"/>
        <w:spacing w:after="0" w:line="240" w:lineRule="auto"/>
        <w:ind w:left="1440"/>
        <w:contextualSpacing w:val="0"/>
        <w:jc w:val="both"/>
        <w:rPr>
          <w:lang w:val="es-ES"/>
        </w:rPr>
      </w:pPr>
    </w:p>
    <w:p w14:paraId="7860F916" w14:textId="77777777" w:rsidR="003D5723" w:rsidRPr="003B02D6" w:rsidRDefault="003D5723" w:rsidP="003D5723">
      <w:pPr>
        <w:pStyle w:val="ListParagraph"/>
        <w:numPr>
          <w:ilvl w:val="0"/>
          <w:numId w:val="34"/>
        </w:numPr>
        <w:spacing w:after="0" w:line="240" w:lineRule="auto"/>
        <w:ind w:left="567" w:hanging="567"/>
        <w:contextualSpacing w:val="0"/>
        <w:jc w:val="both"/>
        <w:rPr>
          <w:lang w:val="es-ES"/>
        </w:rPr>
      </w:pPr>
      <w:r w:rsidRPr="003B02D6">
        <w:rPr>
          <w:i/>
          <w:iCs/>
          <w:lang w:val="es-ES"/>
        </w:rPr>
        <w:t xml:space="preserve">Insta además a las </w:t>
      </w:r>
      <w:r w:rsidRPr="003B02D6">
        <w:rPr>
          <w:lang w:val="es-ES"/>
        </w:rPr>
        <w:t>Partes a elaborar estrategias de conservación para los animales migratorios que aborden la contaminación, especialmente durante etapas particularmente vulnerables del ciclo migratorio, incluidas las zonas de alimentación, los lugares de reproducción, los corredores migratorios (especialmente a lo largo de las costas) y los corredores biológicos regionales y, cuando corresponda, durante las etapas oceánicas de la vida (por ejemplo, en las tortugas marinas);</w:t>
      </w:r>
    </w:p>
    <w:p w14:paraId="3B40C564" w14:textId="77777777" w:rsidR="003D5723" w:rsidRPr="003B02D6" w:rsidRDefault="003D5723" w:rsidP="003D5723">
      <w:pPr>
        <w:pStyle w:val="ListParagraph"/>
        <w:spacing w:after="0" w:line="240" w:lineRule="auto"/>
        <w:ind w:left="567" w:hanging="567"/>
        <w:contextualSpacing w:val="0"/>
        <w:jc w:val="both"/>
        <w:rPr>
          <w:lang w:val="es-ES"/>
        </w:rPr>
      </w:pPr>
    </w:p>
    <w:p w14:paraId="3EE165AB" w14:textId="77777777" w:rsidR="003D5723" w:rsidRPr="003B02D6" w:rsidRDefault="003D5723" w:rsidP="003D5723">
      <w:pPr>
        <w:pStyle w:val="ListParagraph"/>
        <w:numPr>
          <w:ilvl w:val="0"/>
          <w:numId w:val="34"/>
        </w:numPr>
        <w:spacing w:after="0" w:line="240" w:lineRule="auto"/>
        <w:ind w:left="567" w:hanging="567"/>
        <w:contextualSpacing w:val="0"/>
        <w:jc w:val="both"/>
        <w:rPr>
          <w:lang w:val="es-ES"/>
        </w:rPr>
      </w:pPr>
      <w:r w:rsidRPr="003B02D6">
        <w:rPr>
          <w:i/>
          <w:lang w:val="es-ES"/>
        </w:rPr>
        <w:t xml:space="preserve">Hace un llamamiento a las </w:t>
      </w:r>
      <w:r w:rsidRPr="003B02D6">
        <w:rPr>
          <w:lang w:val="es-ES"/>
        </w:rPr>
        <w:t>Partes a dar prioridad a la adopción de medidas decisivas, rápidas y sostenibles en las zonas donde los hábitats críticos se superponen con puntos críticos de contaminación, incluidas:</w:t>
      </w:r>
    </w:p>
    <w:p w14:paraId="680630E1" w14:textId="77777777" w:rsidR="003D5723" w:rsidRPr="003B02D6" w:rsidRDefault="003D5723" w:rsidP="003D5723">
      <w:pPr>
        <w:pStyle w:val="ListParagraph"/>
        <w:spacing w:after="0" w:line="240" w:lineRule="auto"/>
        <w:contextualSpacing w:val="0"/>
        <w:rPr>
          <w:lang w:val="es-ES"/>
        </w:rPr>
      </w:pPr>
    </w:p>
    <w:p w14:paraId="508E06D2" w14:textId="77777777" w:rsidR="003D5723" w:rsidRPr="003B02D6" w:rsidRDefault="003D5723" w:rsidP="003D5723">
      <w:pPr>
        <w:pStyle w:val="ListParagraph"/>
        <w:numPr>
          <w:ilvl w:val="1"/>
          <w:numId w:val="37"/>
        </w:numPr>
        <w:spacing w:after="120" w:line="240" w:lineRule="auto"/>
        <w:ind w:left="964" w:hanging="397"/>
        <w:contextualSpacing w:val="0"/>
        <w:jc w:val="both"/>
        <w:rPr>
          <w:lang w:val="es-ES"/>
        </w:rPr>
      </w:pPr>
      <w:r w:rsidRPr="003B02D6">
        <w:rPr>
          <w:lang w:val="es-ES"/>
        </w:rPr>
        <w:t xml:space="preserve">las zonas costeras, especialmente en las proximidades de zonas industriales, ciudades y fuentes de contaminación, y con respecto a </w:t>
      </w:r>
      <w:proofErr w:type="spellStart"/>
      <w:r w:rsidRPr="003B02D6">
        <w:rPr>
          <w:lang w:val="es-ES"/>
        </w:rPr>
        <w:t>macroplásticos</w:t>
      </w:r>
      <w:proofErr w:type="spellEnd"/>
      <w:r w:rsidRPr="003B02D6">
        <w:rPr>
          <w:lang w:val="es-ES"/>
        </w:rPr>
        <w:t>, metales traza, PPCP, contaminación química y lumínica;</w:t>
      </w:r>
    </w:p>
    <w:p w14:paraId="73A89362" w14:textId="77777777" w:rsidR="003D5723" w:rsidRPr="003B02D6" w:rsidRDefault="003D5723" w:rsidP="003D5723">
      <w:pPr>
        <w:pStyle w:val="ListParagraph"/>
        <w:numPr>
          <w:ilvl w:val="1"/>
          <w:numId w:val="37"/>
        </w:numPr>
        <w:spacing w:after="120" w:line="240" w:lineRule="auto"/>
        <w:ind w:left="964" w:hanging="397"/>
        <w:contextualSpacing w:val="0"/>
        <w:jc w:val="both"/>
        <w:rPr>
          <w:lang w:val="es-ES"/>
        </w:rPr>
      </w:pPr>
      <w:r w:rsidRPr="003B02D6">
        <w:rPr>
          <w:lang w:val="es-ES"/>
        </w:rPr>
        <w:t>los grandes giros oceánicos y otras posibles «trampas ecológicas», incluidas las zonas frontales;</w:t>
      </w:r>
    </w:p>
    <w:p w14:paraId="252B026D" w14:textId="77777777" w:rsidR="003D5723" w:rsidRPr="003B02D6" w:rsidRDefault="003D5723" w:rsidP="003D5723">
      <w:pPr>
        <w:pStyle w:val="ListParagraph"/>
        <w:numPr>
          <w:ilvl w:val="1"/>
          <w:numId w:val="37"/>
        </w:numPr>
        <w:spacing w:after="120" w:line="240" w:lineRule="auto"/>
        <w:ind w:left="964" w:hanging="397"/>
        <w:contextualSpacing w:val="0"/>
        <w:jc w:val="both"/>
        <w:rPr>
          <w:lang w:val="es-ES"/>
        </w:rPr>
      </w:pPr>
      <w:r w:rsidRPr="003B02D6">
        <w:rPr>
          <w:lang w:val="es-ES"/>
        </w:rPr>
        <w:t>Las zonas de océano abierto donde coinciden las actividades de alimentación, la alta productividad oceánica, la biodiversidad y la contaminación por plásticos;</w:t>
      </w:r>
    </w:p>
    <w:p w14:paraId="7E08D1C2" w14:textId="77777777" w:rsidR="003D5723" w:rsidRPr="003B02D6" w:rsidRDefault="003D5723" w:rsidP="003D5723">
      <w:pPr>
        <w:pStyle w:val="ListParagraph"/>
        <w:numPr>
          <w:ilvl w:val="1"/>
          <w:numId w:val="37"/>
        </w:numPr>
        <w:spacing w:after="120" w:line="240" w:lineRule="auto"/>
        <w:ind w:left="964" w:hanging="397"/>
        <w:contextualSpacing w:val="0"/>
        <w:jc w:val="both"/>
        <w:rPr>
          <w:lang w:val="es-ES"/>
        </w:rPr>
      </w:pPr>
      <w:r w:rsidRPr="003B02D6">
        <w:rPr>
          <w:lang w:val="es-ES"/>
        </w:rPr>
        <w:t>los corredores migratorios, especialmente a lo largo de las costas (observando que algunas rutas migratorias ya están cambiando debido al cambio climático) y los corredores marinos oceánicos (por ejemplo, el corredor marino del Pacífico Este Tropical);</w:t>
      </w:r>
    </w:p>
    <w:p w14:paraId="3363E83A" w14:textId="77777777" w:rsidR="003D5723" w:rsidRPr="003B02D6" w:rsidRDefault="003D5723" w:rsidP="003D5723">
      <w:pPr>
        <w:pStyle w:val="ListParagraph"/>
        <w:numPr>
          <w:ilvl w:val="1"/>
          <w:numId w:val="37"/>
        </w:numPr>
        <w:spacing w:after="120" w:line="240" w:lineRule="auto"/>
        <w:ind w:left="964" w:hanging="397"/>
        <w:contextualSpacing w:val="0"/>
        <w:jc w:val="both"/>
        <w:rPr>
          <w:lang w:val="es-ES"/>
        </w:rPr>
      </w:pPr>
      <w:r w:rsidRPr="003B02D6">
        <w:rPr>
          <w:lang w:val="es-ES"/>
        </w:rPr>
        <w:t xml:space="preserve">la zona </w:t>
      </w:r>
      <w:proofErr w:type="spellStart"/>
      <w:r w:rsidRPr="003B02D6">
        <w:rPr>
          <w:lang w:val="es-ES"/>
        </w:rPr>
        <w:t>Clarion</w:t>
      </w:r>
      <w:proofErr w:type="spellEnd"/>
      <w:r w:rsidRPr="003B02D6">
        <w:rPr>
          <w:lang w:val="es-ES"/>
        </w:rPr>
        <w:t>-Clipperton (y otras regiones en las que podría llevarse a cabo minería en aguas profundas);</w:t>
      </w:r>
    </w:p>
    <w:p w14:paraId="1AD0D084" w14:textId="77777777" w:rsidR="003D5723" w:rsidRPr="003B02D6" w:rsidRDefault="003D5723" w:rsidP="003D5723">
      <w:pPr>
        <w:pStyle w:val="ListParagraph"/>
        <w:numPr>
          <w:ilvl w:val="1"/>
          <w:numId w:val="37"/>
        </w:numPr>
        <w:spacing w:after="120" w:line="240" w:lineRule="auto"/>
        <w:ind w:left="964" w:hanging="397"/>
        <w:contextualSpacing w:val="0"/>
        <w:jc w:val="both"/>
        <w:rPr>
          <w:lang w:val="es-ES"/>
        </w:rPr>
      </w:pPr>
      <w:r w:rsidRPr="003B02D6">
        <w:rPr>
          <w:lang w:val="es-ES"/>
        </w:rPr>
        <w:t>el mar Mediterráneo;</w:t>
      </w:r>
    </w:p>
    <w:p w14:paraId="57DC0A74" w14:textId="77777777" w:rsidR="003D5723" w:rsidRPr="003B02D6" w:rsidRDefault="003D5723" w:rsidP="003D5723">
      <w:pPr>
        <w:pStyle w:val="ListParagraph"/>
        <w:numPr>
          <w:ilvl w:val="1"/>
          <w:numId w:val="37"/>
        </w:numPr>
        <w:spacing w:after="120" w:line="240" w:lineRule="auto"/>
        <w:ind w:left="964" w:hanging="397"/>
        <w:contextualSpacing w:val="0"/>
        <w:jc w:val="both"/>
        <w:rPr>
          <w:lang w:val="es-ES"/>
        </w:rPr>
      </w:pPr>
      <w:r w:rsidRPr="003B02D6">
        <w:rPr>
          <w:lang w:val="es-ES"/>
        </w:rPr>
        <w:t>los océanos Pacífico Norte y Atlántico Norte; y</w:t>
      </w:r>
    </w:p>
    <w:p w14:paraId="2F89EE51" w14:textId="77777777" w:rsidR="003D5723" w:rsidRPr="003B02D6" w:rsidRDefault="003D5723" w:rsidP="003D5723">
      <w:pPr>
        <w:pStyle w:val="ListParagraph"/>
        <w:numPr>
          <w:ilvl w:val="1"/>
          <w:numId w:val="37"/>
        </w:numPr>
        <w:spacing w:after="0" w:line="240" w:lineRule="auto"/>
        <w:ind w:left="964" w:hanging="397"/>
        <w:contextualSpacing w:val="0"/>
        <w:jc w:val="both"/>
        <w:rPr>
          <w:lang w:val="es-ES"/>
        </w:rPr>
      </w:pPr>
      <w:r w:rsidRPr="003B02D6">
        <w:rPr>
          <w:lang w:val="es-ES"/>
        </w:rPr>
        <w:t>el océano Índico oriental y el Sudeste Asiático;</w:t>
      </w:r>
    </w:p>
    <w:p w14:paraId="59885BA9" w14:textId="77777777" w:rsidR="003D5723" w:rsidRPr="003B02D6" w:rsidRDefault="003D5723" w:rsidP="003D5723">
      <w:pPr>
        <w:spacing w:after="0" w:line="240" w:lineRule="auto"/>
        <w:jc w:val="both"/>
        <w:rPr>
          <w:color w:val="000000" w:themeColor="text1"/>
          <w:lang w:val="es-ES"/>
        </w:rPr>
      </w:pPr>
    </w:p>
    <w:p w14:paraId="5F31521C" w14:textId="77777777" w:rsidR="003D5723" w:rsidRPr="003B02D6" w:rsidRDefault="003D5723" w:rsidP="003D5723">
      <w:pPr>
        <w:pStyle w:val="ListParagraph"/>
        <w:numPr>
          <w:ilvl w:val="0"/>
          <w:numId w:val="34"/>
        </w:numPr>
        <w:spacing w:after="0" w:line="240" w:lineRule="auto"/>
        <w:ind w:left="567" w:hanging="567"/>
        <w:contextualSpacing w:val="0"/>
        <w:jc w:val="both"/>
        <w:rPr>
          <w:color w:val="000000" w:themeColor="text1"/>
          <w:lang w:val="es-ES"/>
        </w:rPr>
      </w:pPr>
      <w:r w:rsidRPr="003B02D6">
        <w:rPr>
          <w:i/>
          <w:iCs/>
          <w:color w:val="000000" w:themeColor="text1"/>
          <w:lang w:val="es-ES"/>
        </w:rPr>
        <w:t xml:space="preserve">Insta a las </w:t>
      </w:r>
      <w:r w:rsidRPr="003B02D6">
        <w:rPr>
          <w:color w:val="000000" w:themeColor="text1"/>
          <w:lang w:val="es-ES"/>
        </w:rPr>
        <w:t>Partes a velar por que las especies migratorias no se vean perturbadas dentro de esos hábitats críticos ni desplazadas de ellos y puedan llevar a cabo comportamientos vitales como la alimentación, la reproducción y la migración;</w:t>
      </w:r>
    </w:p>
    <w:p w14:paraId="0227F5B6" w14:textId="77777777" w:rsidR="003D5723" w:rsidRPr="003B02D6" w:rsidRDefault="003D5723" w:rsidP="003D5723">
      <w:pPr>
        <w:spacing w:after="0" w:line="240" w:lineRule="auto"/>
        <w:jc w:val="both"/>
        <w:rPr>
          <w:color w:val="000000" w:themeColor="text1"/>
          <w:lang w:val="es-ES"/>
        </w:rPr>
      </w:pPr>
    </w:p>
    <w:p w14:paraId="5209EC0E" w14:textId="77777777" w:rsidR="003D5723" w:rsidRPr="003B02D6" w:rsidRDefault="003D5723" w:rsidP="003D5723">
      <w:pPr>
        <w:pStyle w:val="ListParagraph"/>
        <w:numPr>
          <w:ilvl w:val="0"/>
          <w:numId w:val="34"/>
        </w:numPr>
        <w:spacing w:after="0" w:line="240" w:lineRule="auto"/>
        <w:ind w:left="567" w:hanging="567"/>
        <w:contextualSpacing w:val="0"/>
        <w:jc w:val="both"/>
        <w:rPr>
          <w:lang w:val="es-ES"/>
        </w:rPr>
      </w:pPr>
      <w:r w:rsidRPr="003B02D6">
        <w:rPr>
          <w:i/>
          <w:iCs/>
          <w:lang w:val="es-ES"/>
        </w:rPr>
        <w:t xml:space="preserve">Alienta a las </w:t>
      </w:r>
      <w:r w:rsidRPr="003B02D6">
        <w:rPr>
          <w:lang w:val="es-ES"/>
        </w:rPr>
        <w:t xml:space="preserve">Partes a reconocer y elaborar planes de conservación específicos (como planes de acción de especie única) para mitigar la vulnerabilidad de las especies migratorias a las amenazas combinadas de los contaminantes químicos y la alteración de las señales de migración; </w:t>
      </w:r>
    </w:p>
    <w:p w14:paraId="61B1C3FB" w14:textId="77777777" w:rsidR="003D5723" w:rsidRPr="003B02D6" w:rsidRDefault="003D5723" w:rsidP="003D5723">
      <w:pPr>
        <w:pStyle w:val="ListParagraph"/>
        <w:spacing w:after="0" w:line="240" w:lineRule="auto"/>
        <w:ind w:left="567" w:hanging="567"/>
        <w:contextualSpacing w:val="0"/>
        <w:jc w:val="both"/>
        <w:rPr>
          <w:lang w:val="es-ES"/>
        </w:rPr>
      </w:pPr>
    </w:p>
    <w:p w14:paraId="7BB85E6E" w14:textId="77777777" w:rsidR="003D5723" w:rsidRPr="003B02D6" w:rsidRDefault="003D5723" w:rsidP="003D5723">
      <w:pPr>
        <w:pStyle w:val="ListParagraph"/>
        <w:numPr>
          <w:ilvl w:val="0"/>
          <w:numId w:val="34"/>
        </w:numPr>
        <w:spacing w:after="0" w:line="240" w:lineRule="auto"/>
        <w:ind w:left="567" w:hanging="567"/>
        <w:contextualSpacing w:val="0"/>
        <w:jc w:val="both"/>
        <w:rPr>
          <w:lang w:val="es-ES"/>
        </w:rPr>
      </w:pPr>
      <w:r w:rsidRPr="003B02D6">
        <w:rPr>
          <w:i/>
          <w:iCs/>
          <w:lang w:val="es-ES"/>
        </w:rPr>
        <w:t xml:space="preserve">Insta a las </w:t>
      </w:r>
      <w:r w:rsidRPr="003B02D6">
        <w:rPr>
          <w:lang w:val="es-ES"/>
        </w:rPr>
        <w:t>Partes e</w:t>
      </w:r>
      <w:r w:rsidRPr="003B02D6">
        <w:rPr>
          <w:i/>
          <w:iCs/>
          <w:lang w:val="es-ES"/>
        </w:rPr>
        <w:t xml:space="preserve"> invita</w:t>
      </w:r>
      <w:r w:rsidRPr="003B02D6">
        <w:rPr>
          <w:lang w:val="es-ES"/>
        </w:rPr>
        <w:t xml:space="preserve"> a los Estados no Partes a incorporar explícitamente la naturaleza acumulativa, sinérgica e interactiva de las amenazas antropogénicas para las especies migratorias (en particular, entre la contaminación marina y el cambio climático) en sus análisis de riesgo, evaluaciones de impacto y planes de conservación;</w:t>
      </w:r>
    </w:p>
    <w:p w14:paraId="6B0B9187" w14:textId="77777777" w:rsidR="003D5723" w:rsidRPr="003B02D6" w:rsidRDefault="003D5723" w:rsidP="003D5723">
      <w:pPr>
        <w:pStyle w:val="ListParagraph"/>
        <w:spacing w:after="0" w:line="240" w:lineRule="auto"/>
        <w:ind w:left="567" w:hanging="567"/>
        <w:contextualSpacing w:val="0"/>
        <w:jc w:val="both"/>
        <w:rPr>
          <w:lang w:val="es-ES"/>
        </w:rPr>
      </w:pPr>
    </w:p>
    <w:p w14:paraId="35DAD3B7" w14:textId="48062042" w:rsidR="003D5723" w:rsidRPr="003B02D6" w:rsidRDefault="003D5723" w:rsidP="003D5723">
      <w:pPr>
        <w:pStyle w:val="ListParagraph"/>
        <w:numPr>
          <w:ilvl w:val="0"/>
          <w:numId w:val="34"/>
        </w:numPr>
        <w:spacing w:after="0" w:line="240" w:lineRule="auto"/>
        <w:ind w:left="567" w:hanging="567"/>
        <w:contextualSpacing w:val="0"/>
        <w:jc w:val="both"/>
        <w:rPr>
          <w:lang w:val="es-ES"/>
        </w:rPr>
      </w:pPr>
      <w:r w:rsidRPr="003B02D6">
        <w:rPr>
          <w:i/>
          <w:iCs/>
          <w:lang w:val="es-ES"/>
        </w:rPr>
        <w:lastRenderedPageBreak/>
        <w:t xml:space="preserve">Alienta a las </w:t>
      </w:r>
      <w:r w:rsidRPr="003B02D6">
        <w:rPr>
          <w:lang w:val="es-ES"/>
        </w:rPr>
        <w:t>Partes a promover la adopción de marcos de seguimiento, que vayan más allá de los umbrales tradicionales de concentración química para centrarse en los impactos biológicos de las mezclas de contaminantes en las especies migratorias;</w:t>
      </w:r>
    </w:p>
    <w:p w14:paraId="26F8EE12" w14:textId="77777777" w:rsidR="003D5723" w:rsidRPr="003B02D6" w:rsidRDefault="003D5723" w:rsidP="003D5723">
      <w:pPr>
        <w:pStyle w:val="ListParagraph"/>
        <w:spacing w:after="0" w:line="240" w:lineRule="auto"/>
        <w:ind w:left="567" w:hanging="567"/>
        <w:contextualSpacing w:val="0"/>
        <w:jc w:val="both"/>
        <w:rPr>
          <w:lang w:val="es-ES"/>
        </w:rPr>
      </w:pPr>
    </w:p>
    <w:p w14:paraId="36D1F32B" w14:textId="77777777" w:rsidR="003D5723" w:rsidRPr="003B02D6" w:rsidRDefault="003D5723" w:rsidP="003D5723">
      <w:pPr>
        <w:pStyle w:val="ListParagraph"/>
        <w:numPr>
          <w:ilvl w:val="0"/>
          <w:numId w:val="34"/>
        </w:numPr>
        <w:spacing w:after="0" w:line="240" w:lineRule="auto"/>
        <w:ind w:left="567" w:hanging="567"/>
        <w:contextualSpacing w:val="0"/>
        <w:jc w:val="both"/>
        <w:rPr>
          <w:lang w:val="es-ES"/>
        </w:rPr>
      </w:pPr>
      <w:r w:rsidRPr="003B02D6">
        <w:rPr>
          <w:i/>
          <w:lang w:val="es-ES"/>
        </w:rPr>
        <w:t xml:space="preserve">Alienta a las </w:t>
      </w:r>
      <w:r w:rsidRPr="003B02D6">
        <w:rPr>
          <w:lang w:val="es-ES"/>
        </w:rPr>
        <w:t>Partes a</w:t>
      </w:r>
      <w:r w:rsidRPr="003B02D6">
        <w:rPr>
          <w:i/>
          <w:iCs/>
          <w:lang w:val="es-ES"/>
        </w:rPr>
        <w:t xml:space="preserve"> </w:t>
      </w:r>
      <w:r w:rsidRPr="003B02D6">
        <w:rPr>
          <w:lang w:val="es-ES"/>
        </w:rPr>
        <w:t>reforzar la cooperación interinstitucional para promover el reconocimiento y el uso estratégico de las investigaciones de varamientos como un método valioso, rentable y ético para evaluar la salud de las especies migratorias, y a:</w:t>
      </w:r>
    </w:p>
    <w:p w14:paraId="2F6A8F2A" w14:textId="77777777" w:rsidR="003D5723" w:rsidRPr="003B02D6" w:rsidRDefault="003D5723" w:rsidP="003D5723">
      <w:pPr>
        <w:pStyle w:val="ListParagraph"/>
        <w:spacing w:after="0" w:line="240" w:lineRule="auto"/>
        <w:contextualSpacing w:val="0"/>
        <w:rPr>
          <w:lang w:val="es-ES"/>
        </w:rPr>
      </w:pPr>
    </w:p>
    <w:p w14:paraId="2603103B" w14:textId="77777777" w:rsidR="003D5723" w:rsidRPr="003B02D6" w:rsidRDefault="003D5723" w:rsidP="003D5723">
      <w:pPr>
        <w:pStyle w:val="ListParagraph"/>
        <w:numPr>
          <w:ilvl w:val="1"/>
          <w:numId w:val="36"/>
        </w:numPr>
        <w:spacing w:after="120" w:line="240" w:lineRule="auto"/>
        <w:ind w:left="964" w:hanging="397"/>
        <w:contextualSpacing w:val="0"/>
        <w:jc w:val="both"/>
        <w:rPr>
          <w:lang w:val="es-ES"/>
        </w:rPr>
      </w:pPr>
      <w:r w:rsidRPr="003B02D6">
        <w:rPr>
          <w:lang w:val="es-ES"/>
        </w:rPr>
        <w:t>fomentar la elaboración de protocolos normalizados para la recogida y el archivo de datos y muestras biológicas, toxicológicas y patológicas entre las Partes,</w:t>
      </w:r>
    </w:p>
    <w:p w14:paraId="5E927655" w14:textId="77777777" w:rsidR="003D5723" w:rsidRPr="003B02D6" w:rsidRDefault="003D5723" w:rsidP="003D5723">
      <w:pPr>
        <w:pStyle w:val="ListParagraph"/>
        <w:numPr>
          <w:ilvl w:val="1"/>
          <w:numId w:val="36"/>
        </w:numPr>
        <w:spacing w:after="120" w:line="240" w:lineRule="auto"/>
        <w:ind w:left="964" w:hanging="397"/>
        <w:contextualSpacing w:val="0"/>
        <w:jc w:val="both"/>
        <w:rPr>
          <w:lang w:val="es-ES"/>
        </w:rPr>
      </w:pPr>
      <w:r w:rsidRPr="003B02D6">
        <w:rPr>
          <w:lang w:val="es-ES"/>
        </w:rPr>
        <w:t>apoyar la colaboración internacional para integrar los datos en redes de vigilancia de salud a largo plazo de las especies migratorias, y</w:t>
      </w:r>
    </w:p>
    <w:p w14:paraId="33D27EFC" w14:textId="77777777" w:rsidR="003D5723" w:rsidRPr="003B02D6" w:rsidRDefault="003D5723" w:rsidP="003D5723">
      <w:pPr>
        <w:pStyle w:val="ListParagraph"/>
        <w:numPr>
          <w:ilvl w:val="1"/>
          <w:numId w:val="36"/>
        </w:numPr>
        <w:spacing w:after="0" w:line="240" w:lineRule="auto"/>
        <w:ind w:left="964" w:hanging="397"/>
        <w:contextualSpacing w:val="0"/>
        <w:jc w:val="both"/>
        <w:rPr>
          <w:lang w:val="es-ES"/>
        </w:rPr>
      </w:pPr>
      <w:r w:rsidRPr="003B02D6">
        <w:rPr>
          <w:lang w:val="es-ES"/>
        </w:rPr>
        <w:t>reconocer a los individuos varados como centinelas de la salud oceánica, que proporcionan información sobre los efectos acumulativos y sinérgicos de la contaminación, las enfermedades y otros factores de estrés; e</w:t>
      </w:r>
    </w:p>
    <w:p w14:paraId="2D5E56CD" w14:textId="77777777" w:rsidR="003D5723" w:rsidRPr="003B02D6" w:rsidRDefault="003D5723" w:rsidP="003D5723">
      <w:pPr>
        <w:pStyle w:val="ListParagraph"/>
        <w:spacing w:after="0" w:line="240" w:lineRule="auto"/>
        <w:ind w:left="1440"/>
        <w:jc w:val="both"/>
        <w:rPr>
          <w:lang w:val="es-ES"/>
        </w:rPr>
      </w:pPr>
    </w:p>
    <w:p w14:paraId="520567D9" w14:textId="5382E956" w:rsidR="007A1075" w:rsidRPr="003D5723" w:rsidRDefault="003D5723" w:rsidP="003D5723">
      <w:pPr>
        <w:pStyle w:val="ListParagraph"/>
        <w:numPr>
          <w:ilvl w:val="1"/>
          <w:numId w:val="36"/>
        </w:numPr>
        <w:spacing w:after="0" w:line="240" w:lineRule="auto"/>
        <w:ind w:left="964" w:hanging="397"/>
        <w:contextualSpacing w:val="0"/>
        <w:jc w:val="both"/>
        <w:rPr>
          <w:lang w:val="es-ES"/>
        </w:rPr>
      </w:pPr>
      <w:r w:rsidRPr="003B02D6">
        <w:rPr>
          <w:i/>
          <w:lang w:val="es-ES"/>
        </w:rPr>
        <w:t xml:space="preserve">Insta a las </w:t>
      </w:r>
      <w:r w:rsidRPr="003B02D6">
        <w:rPr>
          <w:lang w:val="es-ES"/>
        </w:rPr>
        <w:t xml:space="preserve">Partes a aplicar el principio de precaución con respecto a la minería en aguas profundas, en consonancia con lo dispuesto en la Resolución 14.6 </w:t>
      </w:r>
      <w:r w:rsidRPr="003B02D6">
        <w:rPr>
          <w:i/>
          <w:iCs/>
          <w:lang w:val="es-ES"/>
        </w:rPr>
        <w:t>Actividades de explotación de minerales en los fondos marinos y especies migratorias</w:t>
      </w:r>
      <w:r w:rsidRPr="003B02D6">
        <w:rPr>
          <w:lang w:val="es-ES"/>
        </w:rPr>
        <w:t>.</w:t>
      </w:r>
    </w:p>
    <w:p w14:paraId="3A92E76E" w14:textId="77777777" w:rsidR="00DA7FC6" w:rsidRPr="003D5723" w:rsidRDefault="00DA7FC6" w:rsidP="00DA7FC6">
      <w:pPr>
        <w:pStyle w:val="ListParagraph"/>
        <w:rPr>
          <w:lang w:val="es-ES"/>
        </w:rPr>
      </w:pPr>
    </w:p>
    <w:p w14:paraId="07805499" w14:textId="77777777" w:rsidR="00DA7FC6" w:rsidRPr="003D5723" w:rsidRDefault="00DA7FC6" w:rsidP="00DA7FC6">
      <w:pPr>
        <w:spacing w:after="0" w:line="240" w:lineRule="auto"/>
        <w:jc w:val="both"/>
        <w:rPr>
          <w:lang w:val="es-ES"/>
        </w:rPr>
        <w:sectPr w:rsidR="00DA7FC6" w:rsidRPr="003D5723" w:rsidSect="00892316">
          <w:headerReference w:type="even" r:id="rId29"/>
          <w:headerReference w:type="default" r:id="rId30"/>
          <w:headerReference w:type="first" r:id="rId31"/>
          <w:pgSz w:w="11906" w:h="16838" w:code="9"/>
          <w:pgMar w:top="1440" w:right="1440" w:bottom="1440" w:left="1440" w:header="720" w:footer="720" w:gutter="0"/>
          <w:cols w:space="720"/>
          <w:titlePg/>
          <w:docGrid w:linePitch="360"/>
        </w:sectPr>
      </w:pPr>
    </w:p>
    <w:p w14:paraId="0C9E11AB" w14:textId="77777777" w:rsidR="009D4517" w:rsidRPr="003B02D6" w:rsidRDefault="009D4517" w:rsidP="009D4517">
      <w:pPr>
        <w:pStyle w:val="Secondnumbering"/>
        <w:jc w:val="right"/>
        <w:rPr>
          <w:lang w:val="es-ES"/>
        </w:rPr>
      </w:pPr>
      <w:r w:rsidRPr="003B02D6">
        <w:rPr>
          <w:rFonts w:cs="Arial"/>
          <w:b/>
          <w:lang w:val="es-ES"/>
        </w:rPr>
        <w:lastRenderedPageBreak/>
        <w:t>ANEXO 4</w:t>
      </w:r>
    </w:p>
    <w:p w14:paraId="2718974D" w14:textId="77777777" w:rsidR="009D4517" w:rsidRDefault="009D4517" w:rsidP="009D4517">
      <w:pPr>
        <w:spacing w:after="0" w:line="240" w:lineRule="auto"/>
        <w:rPr>
          <w:rFonts w:cs="Arial"/>
          <w:lang w:val="es-ES"/>
        </w:rPr>
      </w:pPr>
    </w:p>
    <w:p w14:paraId="56841ED1" w14:textId="77777777" w:rsidR="00294753" w:rsidRPr="003B02D6" w:rsidRDefault="00294753" w:rsidP="009D4517">
      <w:pPr>
        <w:spacing w:after="0" w:line="240" w:lineRule="auto"/>
        <w:rPr>
          <w:rFonts w:cs="Arial"/>
          <w:lang w:val="es-ES"/>
        </w:rPr>
      </w:pPr>
    </w:p>
    <w:p w14:paraId="75713811" w14:textId="77777777" w:rsidR="009D4517" w:rsidRPr="003B02D6" w:rsidRDefault="009D4517" w:rsidP="009D4517">
      <w:pPr>
        <w:spacing w:after="0" w:line="240" w:lineRule="auto"/>
        <w:jc w:val="center"/>
        <w:rPr>
          <w:rFonts w:cs="Arial"/>
          <w:lang w:val="es-ES"/>
        </w:rPr>
      </w:pPr>
      <w:r w:rsidRPr="003B02D6">
        <w:rPr>
          <w:rFonts w:cs="Arial"/>
          <w:lang w:val="es-ES"/>
        </w:rPr>
        <w:t xml:space="preserve">PROYECTO DE DECISIONES </w:t>
      </w:r>
    </w:p>
    <w:p w14:paraId="1380CEE0" w14:textId="77777777" w:rsidR="009D4517" w:rsidRPr="003B02D6" w:rsidRDefault="009D4517" w:rsidP="009D4517">
      <w:pPr>
        <w:spacing w:after="0" w:line="240" w:lineRule="auto"/>
        <w:jc w:val="center"/>
        <w:rPr>
          <w:rFonts w:cs="Arial"/>
          <w:lang w:val="es-ES"/>
        </w:rPr>
      </w:pPr>
    </w:p>
    <w:p w14:paraId="4F8D3407" w14:textId="77777777" w:rsidR="009D4517" w:rsidRPr="003B02D6" w:rsidRDefault="009D4517" w:rsidP="009D4517">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bCs/>
          <w:lang w:val="es-ES"/>
        </w:rPr>
      </w:pPr>
      <w:r w:rsidRPr="003B02D6">
        <w:rPr>
          <w:rFonts w:cs="Arial"/>
          <w:b/>
          <w:bCs/>
          <w:lang w:val="es-ES"/>
        </w:rPr>
        <w:t>CONTAMINACIÓN MARINA</w:t>
      </w:r>
    </w:p>
    <w:p w14:paraId="7711C369" w14:textId="77777777" w:rsidR="009D4517" w:rsidRDefault="009D4517" w:rsidP="009D4517">
      <w:pPr>
        <w:spacing w:after="0" w:line="240" w:lineRule="auto"/>
        <w:jc w:val="both"/>
        <w:rPr>
          <w:rFonts w:cs="Arial"/>
          <w:i/>
          <w:lang w:val="es-ES"/>
        </w:rPr>
      </w:pPr>
    </w:p>
    <w:p w14:paraId="6470673E" w14:textId="77777777" w:rsidR="00294753" w:rsidRPr="003B02D6" w:rsidRDefault="00294753" w:rsidP="009D4517">
      <w:pPr>
        <w:spacing w:after="0" w:line="240" w:lineRule="auto"/>
        <w:jc w:val="both"/>
        <w:rPr>
          <w:rFonts w:cs="Arial"/>
          <w:i/>
          <w:lang w:val="es-ES"/>
        </w:rPr>
      </w:pPr>
    </w:p>
    <w:p w14:paraId="7F828F4C" w14:textId="77777777" w:rsidR="009D4517" w:rsidRPr="003B02D6" w:rsidRDefault="009D4517" w:rsidP="009D4517">
      <w:pPr>
        <w:spacing w:after="0" w:line="240" w:lineRule="auto"/>
        <w:jc w:val="both"/>
        <w:rPr>
          <w:rFonts w:cs="Arial"/>
          <w:b/>
          <w:i/>
          <w:lang w:val="es-ES"/>
        </w:rPr>
      </w:pPr>
      <w:r w:rsidRPr="003B02D6">
        <w:rPr>
          <w:rFonts w:cs="Arial"/>
          <w:b/>
          <w:i/>
          <w:lang w:val="es-ES"/>
        </w:rPr>
        <w:t xml:space="preserve">Dirigido a las Partes </w:t>
      </w:r>
    </w:p>
    <w:p w14:paraId="4EC05610" w14:textId="77777777" w:rsidR="009D4517" w:rsidRPr="003B02D6" w:rsidRDefault="009D4517" w:rsidP="009D4517">
      <w:pPr>
        <w:spacing w:after="0" w:line="240" w:lineRule="auto"/>
        <w:jc w:val="both"/>
        <w:rPr>
          <w:rFonts w:cs="Arial"/>
          <w:lang w:val="es-ES"/>
        </w:rPr>
      </w:pPr>
    </w:p>
    <w:p w14:paraId="40B155C3" w14:textId="77777777" w:rsidR="006A7128" w:rsidRDefault="009D4517" w:rsidP="009D4517">
      <w:pPr>
        <w:spacing w:after="0" w:line="240" w:lineRule="auto"/>
        <w:ind w:left="851" w:hanging="851"/>
        <w:jc w:val="both"/>
        <w:rPr>
          <w:rFonts w:cs="Arial"/>
          <w:iCs/>
          <w:lang w:val="es-ES"/>
        </w:rPr>
      </w:pPr>
      <w:r w:rsidRPr="003B02D6">
        <w:rPr>
          <w:rFonts w:cs="Arial"/>
          <w:lang w:val="es-ES"/>
        </w:rPr>
        <w:t>15.AA</w:t>
      </w:r>
      <w:r w:rsidRPr="003B02D6">
        <w:rPr>
          <w:rFonts w:cs="Arial"/>
          <w:lang w:val="es-ES"/>
        </w:rPr>
        <w:tab/>
      </w:r>
      <w:r w:rsidRPr="003B02D6">
        <w:rPr>
          <w:rFonts w:cs="Arial"/>
          <w:iCs/>
          <w:lang w:val="es-ES"/>
        </w:rPr>
        <w:t xml:space="preserve">Se alienta a las Partes a </w:t>
      </w:r>
    </w:p>
    <w:p w14:paraId="061AAFDA" w14:textId="77777777" w:rsidR="006A7128" w:rsidRDefault="006A7128" w:rsidP="009D4517">
      <w:pPr>
        <w:spacing w:after="0" w:line="240" w:lineRule="auto"/>
        <w:ind w:left="851" w:hanging="851"/>
        <w:jc w:val="both"/>
        <w:rPr>
          <w:rFonts w:cs="Arial"/>
          <w:iCs/>
          <w:lang w:val="es-ES"/>
        </w:rPr>
      </w:pPr>
    </w:p>
    <w:p w14:paraId="43B27C9A" w14:textId="5467D49A" w:rsidR="009D4517" w:rsidRPr="00E4771F" w:rsidRDefault="009D4517" w:rsidP="006A7128">
      <w:pPr>
        <w:pStyle w:val="ListParagraph"/>
        <w:numPr>
          <w:ilvl w:val="0"/>
          <w:numId w:val="41"/>
        </w:numPr>
        <w:spacing w:after="0" w:line="240" w:lineRule="auto"/>
        <w:jc w:val="both"/>
        <w:rPr>
          <w:rFonts w:cs="Arial"/>
          <w:lang w:val="es-ES"/>
        </w:rPr>
      </w:pPr>
      <w:r w:rsidRPr="006A7128">
        <w:rPr>
          <w:rFonts w:cs="Arial"/>
          <w:iCs/>
          <w:lang w:val="es-ES"/>
        </w:rPr>
        <w:t xml:space="preserve">aplicar las recomendaciones </w:t>
      </w:r>
      <w:r w:rsidR="00D45954" w:rsidRPr="006A7128">
        <w:rPr>
          <w:rFonts w:cs="Arial"/>
          <w:iCs/>
          <w:lang w:val="es-ES"/>
        </w:rPr>
        <w:t xml:space="preserve">del Informe de la CMS </w:t>
      </w:r>
      <w:r w:rsidRPr="006A7128">
        <w:rPr>
          <w:rFonts w:cs="Arial"/>
          <w:i/>
          <w:iCs/>
          <w:lang w:val="es-ES"/>
        </w:rPr>
        <w:t>Informe del Taller de la CMS sobre Contaminación Marina</w:t>
      </w:r>
      <w:r w:rsidRPr="006A7128">
        <w:rPr>
          <w:rFonts w:cs="Arial"/>
          <w:iCs/>
          <w:lang w:val="es-ES"/>
        </w:rPr>
        <w:t xml:space="preserve"> </w:t>
      </w:r>
      <w:r w:rsidR="006B1BD2" w:rsidRPr="006A7128">
        <w:rPr>
          <w:rFonts w:cs="Arial"/>
          <w:iCs/>
          <w:lang w:val="es-ES"/>
        </w:rPr>
        <w:t xml:space="preserve">que figura en el </w:t>
      </w:r>
      <w:r w:rsidRPr="006A7128">
        <w:rPr>
          <w:rFonts w:cs="Arial"/>
          <w:iCs/>
          <w:lang w:val="es-ES"/>
        </w:rPr>
        <w:t>Anexo 1 de</w:t>
      </w:r>
      <w:r w:rsidR="006B1BD2" w:rsidRPr="006A7128">
        <w:rPr>
          <w:rFonts w:cs="Arial"/>
          <w:iCs/>
          <w:lang w:val="es-ES"/>
        </w:rPr>
        <w:t>l</w:t>
      </w:r>
      <w:r w:rsidRPr="006A7128">
        <w:rPr>
          <w:rFonts w:cs="Arial"/>
          <w:iCs/>
          <w:lang w:val="es-ES"/>
        </w:rPr>
        <w:t xml:space="preserve"> </w:t>
      </w:r>
      <w:r w:rsidR="00677F6C" w:rsidRPr="006A7128">
        <w:rPr>
          <w:rFonts w:cs="Arial"/>
          <w:iCs/>
          <w:lang w:val="es-ES"/>
        </w:rPr>
        <w:t xml:space="preserve">Documento </w:t>
      </w:r>
      <w:r w:rsidRPr="006A7128">
        <w:rPr>
          <w:rFonts w:cs="Arial"/>
          <w:iCs/>
          <w:lang w:val="es-ES"/>
        </w:rPr>
        <w:t>UNEP/CMS/</w:t>
      </w:r>
      <w:r w:rsidRPr="006A7128">
        <w:rPr>
          <w:rFonts w:cs="Arial"/>
          <w:lang w:val="es-ES"/>
        </w:rPr>
        <w:t>COP15/</w:t>
      </w:r>
      <w:r w:rsidR="006B1BD2" w:rsidRPr="006A7128">
        <w:rPr>
          <w:rFonts w:cs="Arial"/>
          <w:lang w:val="es-ES"/>
        </w:rPr>
        <w:t>Doc</w:t>
      </w:r>
      <w:r w:rsidRPr="006A7128">
        <w:rPr>
          <w:rFonts w:cs="Arial"/>
          <w:lang w:val="es-ES"/>
        </w:rPr>
        <w:t>.</w:t>
      </w:r>
      <w:r w:rsidRPr="006A7128">
        <w:rPr>
          <w:rFonts w:cs="Arial"/>
          <w:iCs/>
          <w:lang w:val="es-ES"/>
        </w:rPr>
        <w:t>25.2.1.</w:t>
      </w:r>
      <w:r w:rsidR="006A7128">
        <w:rPr>
          <w:rFonts w:cs="Arial"/>
          <w:iCs/>
          <w:lang w:val="es-ES"/>
        </w:rPr>
        <w:t>, y</w:t>
      </w:r>
    </w:p>
    <w:p w14:paraId="6D43492C" w14:textId="77777777" w:rsidR="00E4771F" w:rsidRPr="006A7128" w:rsidRDefault="00E4771F" w:rsidP="00E4771F">
      <w:pPr>
        <w:pStyle w:val="ListParagraph"/>
        <w:spacing w:after="0" w:line="240" w:lineRule="auto"/>
        <w:jc w:val="both"/>
        <w:rPr>
          <w:rFonts w:cs="Arial"/>
          <w:lang w:val="es-ES"/>
        </w:rPr>
      </w:pPr>
    </w:p>
    <w:p w14:paraId="651661B3" w14:textId="6D0C2346" w:rsidR="006A7128" w:rsidRPr="006A7128" w:rsidRDefault="00E4771F" w:rsidP="006A7128">
      <w:pPr>
        <w:pStyle w:val="ListParagraph"/>
        <w:numPr>
          <w:ilvl w:val="0"/>
          <w:numId w:val="41"/>
        </w:numPr>
        <w:spacing w:after="0" w:line="240" w:lineRule="auto"/>
        <w:jc w:val="both"/>
        <w:rPr>
          <w:rFonts w:cs="Arial"/>
          <w:lang w:val="es-ES"/>
        </w:rPr>
      </w:pPr>
      <w:r w:rsidRPr="00E4771F">
        <w:rPr>
          <w:rFonts w:cs="Arial"/>
          <w:lang w:val="es-ES"/>
        </w:rPr>
        <w:t>facilitar la colaboración entre la CMS y el Acuerdo BBNJ</w:t>
      </w:r>
      <w:r w:rsidR="00960D2D" w:rsidRPr="00960D2D">
        <w:rPr>
          <w:rFonts w:cs="Arial"/>
          <w:iCs/>
          <w:vertAlign w:val="superscript"/>
          <w:lang w:val="en-GB"/>
        </w:rPr>
        <w:footnoteReference w:id="3"/>
      </w:r>
      <w:r w:rsidRPr="00E4771F">
        <w:rPr>
          <w:rFonts w:cs="Arial"/>
          <w:lang w:val="es-ES"/>
        </w:rPr>
        <w:t>, el CDB</w:t>
      </w:r>
      <w:r w:rsidR="00DF3D71" w:rsidRPr="00DF3D71">
        <w:rPr>
          <w:rFonts w:cs="Arial"/>
          <w:iCs/>
          <w:vertAlign w:val="superscript"/>
          <w:lang w:val="en-GB"/>
        </w:rPr>
        <w:footnoteReference w:id="4"/>
      </w:r>
      <w:r w:rsidRPr="00E4771F">
        <w:rPr>
          <w:rFonts w:cs="Arial"/>
          <w:lang w:val="es-ES"/>
        </w:rPr>
        <w:t>, los Convenios de Estocolmo</w:t>
      </w:r>
      <w:r w:rsidR="004B3772" w:rsidRPr="004B3772">
        <w:rPr>
          <w:rFonts w:cs="Arial"/>
          <w:iCs/>
          <w:vertAlign w:val="superscript"/>
          <w:lang w:val="en-GB"/>
        </w:rPr>
        <w:footnoteReference w:id="5"/>
      </w:r>
      <w:r w:rsidRPr="00E4771F">
        <w:rPr>
          <w:rFonts w:cs="Arial"/>
          <w:lang w:val="es-ES"/>
        </w:rPr>
        <w:t>, Basilea</w:t>
      </w:r>
      <w:r w:rsidR="00731702" w:rsidRPr="00731702">
        <w:rPr>
          <w:rFonts w:cs="Arial"/>
          <w:iCs/>
          <w:vertAlign w:val="superscript"/>
          <w:lang w:val="en-GB"/>
        </w:rPr>
        <w:footnoteReference w:id="6"/>
      </w:r>
      <w:r w:rsidRPr="00E4771F">
        <w:rPr>
          <w:rFonts w:cs="Arial"/>
          <w:lang w:val="es-ES"/>
        </w:rPr>
        <w:t xml:space="preserve"> y Minamata</w:t>
      </w:r>
      <w:r w:rsidR="00B62709" w:rsidRPr="00B62709">
        <w:rPr>
          <w:rFonts w:cs="Arial"/>
          <w:iCs/>
          <w:vertAlign w:val="superscript"/>
          <w:lang w:val="en-GB"/>
        </w:rPr>
        <w:footnoteReference w:id="7"/>
      </w:r>
      <w:r w:rsidRPr="00E4771F">
        <w:rPr>
          <w:rFonts w:cs="Arial"/>
          <w:lang w:val="es-ES"/>
        </w:rPr>
        <w:t>, el Panel Intergubernamental Científico-Normativo sobre Productos Químicos, Residuos y Contaminación, el Marco Mundial sobre Productos Químicos y cualquier futuro tratado sobre plásticos, con el fin de abordar mejor los riesgos de contaminación marina para las especies migratorias.</w:t>
      </w:r>
    </w:p>
    <w:p w14:paraId="31630327" w14:textId="77777777" w:rsidR="009D4517" w:rsidRPr="003B02D6" w:rsidRDefault="009D4517" w:rsidP="009D4517">
      <w:pPr>
        <w:spacing w:after="0" w:line="240" w:lineRule="auto"/>
        <w:jc w:val="both"/>
        <w:rPr>
          <w:rFonts w:cs="Arial"/>
          <w:b/>
          <w:i/>
          <w:lang w:val="es-ES"/>
        </w:rPr>
      </w:pPr>
    </w:p>
    <w:p w14:paraId="3E7CB587" w14:textId="77777777" w:rsidR="009D4517" w:rsidRPr="003B02D6" w:rsidRDefault="009D4517" w:rsidP="009D4517">
      <w:pPr>
        <w:spacing w:after="0" w:line="240" w:lineRule="auto"/>
        <w:jc w:val="both"/>
        <w:rPr>
          <w:rFonts w:cs="Arial"/>
          <w:lang w:val="es-ES"/>
        </w:rPr>
      </w:pPr>
      <w:r w:rsidRPr="003B02D6">
        <w:rPr>
          <w:rFonts w:cs="Arial"/>
          <w:b/>
          <w:i/>
          <w:lang w:val="es-ES"/>
        </w:rPr>
        <w:t xml:space="preserve">Dirigido al Consejo Científico </w:t>
      </w:r>
    </w:p>
    <w:p w14:paraId="514CC506" w14:textId="77777777" w:rsidR="009D4517" w:rsidRPr="003B02D6" w:rsidRDefault="009D4517" w:rsidP="009D4517">
      <w:pPr>
        <w:spacing w:after="0" w:line="240" w:lineRule="auto"/>
        <w:jc w:val="both"/>
        <w:rPr>
          <w:rFonts w:cs="Arial"/>
          <w:lang w:val="es-ES"/>
        </w:rPr>
      </w:pPr>
    </w:p>
    <w:p w14:paraId="092F4DE0" w14:textId="77777777" w:rsidR="009D4517" w:rsidRPr="003B02D6" w:rsidRDefault="009D4517" w:rsidP="009D4517">
      <w:pPr>
        <w:spacing w:after="0" w:line="240" w:lineRule="auto"/>
        <w:ind w:left="851" w:hanging="851"/>
        <w:jc w:val="both"/>
        <w:rPr>
          <w:rFonts w:cs="Arial"/>
          <w:lang w:val="es-ES"/>
        </w:rPr>
      </w:pPr>
      <w:r w:rsidRPr="003B02D6">
        <w:rPr>
          <w:rFonts w:cs="Arial"/>
          <w:lang w:val="es-ES"/>
        </w:rPr>
        <w:t>15.BB</w:t>
      </w:r>
      <w:r w:rsidRPr="003B02D6">
        <w:rPr>
          <w:rFonts w:cs="Arial"/>
          <w:lang w:val="es-ES"/>
        </w:rPr>
        <w:tab/>
        <w:t>Se solicita al Consejo Científico que, en función de la disponibilidad de recursos:</w:t>
      </w:r>
    </w:p>
    <w:p w14:paraId="76CB43EB" w14:textId="77777777" w:rsidR="009D4517" w:rsidRPr="003B02D6" w:rsidRDefault="009D4517" w:rsidP="009D4517">
      <w:pPr>
        <w:spacing w:after="0" w:line="240" w:lineRule="auto"/>
        <w:jc w:val="both"/>
        <w:rPr>
          <w:rFonts w:cs="Arial"/>
          <w:lang w:val="es-ES"/>
        </w:rPr>
      </w:pPr>
    </w:p>
    <w:p w14:paraId="6EF97B64" w14:textId="101CD8C2" w:rsidR="009D4517" w:rsidRPr="003B02D6" w:rsidRDefault="009D4517" w:rsidP="009D4517">
      <w:pPr>
        <w:widowControl w:val="0"/>
        <w:numPr>
          <w:ilvl w:val="0"/>
          <w:numId w:val="38"/>
        </w:numPr>
        <w:autoSpaceDE w:val="0"/>
        <w:autoSpaceDN w:val="0"/>
        <w:adjustRightInd w:val="0"/>
        <w:spacing w:after="0" w:line="240" w:lineRule="auto"/>
        <w:ind w:left="1418" w:hanging="567"/>
        <w:jc w:val="both"/>
        <w:rPr>
          <w:rFonts w:cs="Arial"/>
          <w:lang w:val="es-ES"/>
        </w:rPr>
      </w:pPr>
      <w:r w:rsidRPr="003B02D6">
        <w:rPr>
          <w:rFonts w:cs="Arial"/>
          <w:lang w:val="es-ES"/>
        </w:rPr>
        <w:t>establezca un grupo de trabajo sobre contaminación marina (con atención a la contaminación química);</w:t>
      </w:r>
    </w:p>
    <w:p w14:paraId="73FF9041" w14:textId="77777777" w:rsidR="009D4517" w:rsidRPr="003B02D6" w:rsidRDefault="009D4517" w:rsidP="009D4517">
      <w:pPr>
        <w:widowControl w:val="0"/>
        <w:autoSpaceDE w:val="0"/>
        <w:autoSpaceDN w:val="0"/>
        <w:adjustRightInd w:val="0"/>
        <w:spacing w:after="0" w:line="240" w:lineRule="auto"/>
        <w:ind w:left="1418"/>
        <w:jc w:val="both"/>
        <w:rPr>
          <w:rFonts w:cs="Arial"/>
          <w:lang w:val="es-ES"/>
        </w:rPr>
      </w:pPr>
    </w:p>
    <w:p w14:paraId="2E4E013B" w14:textId="77777777" w:rsidR="009D4517" w:rsidRPr="003B02D6" w:rsidRDefault="009D4517" w:rsidP="009D4517">
      <w:pPr>
        <w:widowControl w:val="0"/>
        <w:numPr>
          <w:ilvl w:val="0"/>
          <w:numId w:val="38"/>
        </w:numPr>
        <w:autoSpaceDE w:val="0"/>
        <w:autoSpaceDN w:val="0"/>
        <w:adjustRightInd w:val="0"/>
        <w:spacing w:after="80" w:line="240" w:lineRule="auto"/>
        <w:ind w:left="1418" w:hanging="567"/>
        <w:jc w:val="both"/>
        <w:rPr>
          <w:rFonts w:cs="Arial"/>
          <w:lang w:val="es-ES"/>
        </w:rPr>
      </w:pPr>
      <w:r w:rsidRPr="003B02D6">
        <w:rPr>
          <w:rFonts w:cs="Arial"/>
          <w:lang w:val="es-ES"/>
        </w:rPr>
        <w:t>identifique y evalúe:</w:t>
      </w:r>
    </w:p>
    <w:p w14:paraId="0191F267" w14:textId="6E13F588" w:rsidR="009D4517" w:rsidRPr="003B02D6" w:rsidRDefault="009D4517" w:rsidP="009D4517">
      <w:pPr>
        <w:pStyle w:val="ListParagraph"/>
        <w:widowControl w:val="0"/>
        <w:numPr>
          <w:ilvl w:val="2"/>
          <w:numId w:val="38"/>
        </w:numPr>
        <w:autoSpaceDE w:val="0"/>
        <w:autoSpaceDN w:val="0"/>
        <w:adjustRightInd w:val="0"/>
        <w:spacing w:after="80" w:line="240" w:lineRule="auto"/>
        <w:ind w:left="1843" w:hanging="283"/>
        <w:contextualSpacing w:val="0"/>
        <w:jc w:val="both"/>
        <w:rPr>
          <w:rFonts w:cs="Arial"/>
          <w:lang w:val="es-ES"/>
        </w:rPr>
      </w:pPr>
      <w:r w:rsidRPr="003B02D6">
        <w:rPr>
          <w:rFonts w:cs="Arial"/>
          <w:lang w:val="es-ES"/>
        </w:rPr>
        <w:t xml:space="preserve">las especies y poblaciones, hábitats y etapas migratorias/de vida que corren mayor riesgo, tomando nota de la lista </w:t>
      </w:r>
      <w:r w:rsidR="000C7114">
        <w:rPr>
          <w:rFonts w:cs="Arial"/>
          <w:lang w:val="es-ES"/>
        </w:rPr>
        <w:t xml:space="preserve">referida en el Anexo 1 del documento </w:t>
      </w:r>
      <w:r w:rsidRPr="003B02D6">
        <w:rPr>
          <w:rFonts w:cs="Arial"/>
          <w:lang w:val="es-ES"/>
        </w:rPr>
        <w:t>UNEP/CMS/COP15/</w:t>
      </w:r>
      <w:r w:rsidR="003D488D">
        <w:rPr>
          <w:rFonts w:cs="Arial"/>
          <w:lang w:val="es-ES"/>
        </w:rPr>
        <w:t>Doc</w:t>
      </w:r>
      <w:r w:rsidRPr="003B02D6">
        <w:rPr>
          <w:rFonts w:cs="Arial"/>
          <w:lang w:val="es-ES"/>
        </w:rPr>
        <w:t>.25.2.1; y</w:t>
      </w:r>
    </w:p>
    <w:p w14:paraId="570D1536" w14:textId="77777777" w:rsidR="009D4517" w:rsidRPr="003B02D6" w:rsidRDefault="009D4517" w:rsidP="009D4517">
      <w:pPr>
        <w:pStyle w:val="ListParagraph"/>
        <w:widowControl w:val="0"/>
        <w:numPr>
          <w:ilvl w:val="2"/>
          <w:numId w:val="38"/>
        </w:numPr>
        <w:autoSpaceDE w:val="0"/>
        <w:autoSpaceDN w:val="0"/>
        <w:adjustRightInd w:val="0"/>
        <w:spacing w:after="0" w:line="240" w:lineRule="auto"/>
        <w:ind w:left="1843" w:hanging="283"/>
        <w:jc w:val="both"/>
        <w:rPr>
          <w:rFonts w:cs="Arial"/>
          <w:lang w:val="es-ES"/>
        </w:rPr>
      </w:pPr>
      <w:r w:rsidRPr="003B02D6">
        <w:rPr>
          <w:rFonts w:cs="Arial"/>
          <w:lang w:val="es-ES"/>
        </w:rPr>
        <w:t>los puntos críticos mundiales donde la contaminación marina y el hábitat crítico de las especies migratorias se superponen;</w:t>
      </w:r>
    </w:p>
    <w:p w14:paraId="2BF39083" w14:textId="77777777" w:rsidR="009D4517" w:rsidRPr="003B02D6" w:rsidRDefault="009D4517" w:rsidP="009D4517">
      <w:pPr>
        <w:widowControl w:val="0"/>
        <w:autoSpaceDE w:val="0"/>
        <w:autoSpaceDN w:val="0"/>
        <w:adjustRightInd w:val="0"/>
        <w:spacing w:after="0" w:line="240" w:lineRule="auto"/>
        <w:jc w:val="both"/>
        <w:rPr>
          <w:rFonts w:cs="Arial"/>
          <w:lang w:val="es-ES"/>
        </w:rPr>
      </w:pPr>
    </w:p>
    <w:p w14:paraId="39FBB301" w14:textId="77777777" w:rsidR="009D4517" w:rsidRPr="003B02D6" w:rsidRDefault="009D4517" w:rsidP="009D4517">
      <w:pPr>
        <w:widowControl w:val="0"/>
        <w:numPr>
          <w:ilvl w:val="0"/>
          <w:numId w:val="38"/>
        </w:numPr>
        <w:autoSpaceDE w:val="0"/>
        <w:autoSpaceDN w:val="0"/>
        <w:adjustRightInd w:val="0"/>
        <w:spacing w:after="0" w:line="240" w:lineRule="auto"/>
        <w:ind w:left="1418" w:hanging="567"/>
        <w:jc w:val="both"/>
        <w:rPr>
          <w:rFonts w:cs="Arial"/>
          <w:lang w:val="es-ES"/>
        </w:rPr>
      </w:pPr>
      <w:r w:rsidRPr="003B02D6">
        <w:rPr>
          <w:rFonts w:cs="Arial"/>
          <w:lang w:val="es-ES"/>
        </w:rPr>
        <w:t>considere la aplicación de enfoques de «matriz de vulnerabilidad» que integren la sensibilidad, la exposición y la capacidad de adaptación de las especies tanto a la contaminación marina como al cambio climático, a fin de ayudar a priorizar las medidas de conservación en escenarios ambientales futuros; y</w:t>
      </w:r>
    </w:p>
    <w:p w14:paraId="080EF6CC" w14:textId="77777777" w:rsidR="009D4517" w:rsidRPr="003B02D6" w:rsidRDefault="009D4517" w:rsidP="009D4517">
      <w:pPr>
        <w:widowControl w:val="0"/>
        <w:autoSpaceDE w:val="0"/>
        <w:autoSpaceDN w:val="0"/>
        <w:adjustRightInd w:val="0"/>
        <w:spacing w:after="0" w:line="240" w:lineRule="auto"/>
        <w:ind w:left="1418"/>
        <w:jc w:val="both"/>
        <w:rPr>
          <w:rFonts w:cs="Arial"/>
          <w:lang w:val="es-ES"/>
        </w:rPr>
      </w:pPr>
    </w:p>
    <w:p w14:paraId="411EA3E3" w14:textId="77777777" w:rsidR="009D4517" w:rsidRPr="003B02D6" w:rsidRDefault="009D4517" w:rsidP="009D4517">
      <w:pPr>
        <w:widowControl w:val="0"/>
        <w:numPr>
          <w:ilvl w:val="0"/>
          <w:numId w:val="38"/>
        </w:numPr>
        <w:autoSpaceDE w:val="0"/>
        <w:autoSpaceDN w:val="0"/>
        <w:adjustRightInd w:val="0"/>
        <w:spacing w:after="0" w:line="240" w:lineRule="auto"/>
        <w:ind w:left="1418" w:hanging="567"/>
        <w:jc w:val="both"/>
        <w:rPr>
          <w:rFonts w:cs="Arial"/>
          <w:lang w:val="es-ES"/>
        </w:rPr>
      </w:pPr>
      <w:r w:rsidRPr="003B02D6">
        <w:rPr>
          <w:rFonts w:cs="Arial"/>
          <w:lang w:val="es-ES"/>
        </w:rPr>
        <w:t>examine más a fondo los efectos de la contaminación en las aves marinas, incluso mediante la posible celebración de un taller específico.</w:t>
      </w:r>
    </w:p>
    <w:p w14:paraId="4F8202A5" w14:textId="77777777" w:rsidR="009D4517" w:rsidRPr="003B02D6" w:rsidRDefault="009D4517" w:rsidP="009D4517">
      <w:pPr>
        <w:widowControl w:val="0"/>
        <w:autoSpaceDE w:val="0"/>
        <w:autoSpaceDN w:val="0"/>
        <w:adjustRightInd w:val="0"/>
        <w:spacing w:after="0" w:line="240" w:lineRule="auto"/>
        <w:ind w:left="1418"/>
        <w:jc w:val="both"/>
        <w:rPr>
          <w:rFonts w:cs="Arial"/>
          <w:lang w:val="es-ES"/>
        </w:rPr>
      </w:pPr>
    </w:p>
    <w:p w14:paraId="45A0C156" w14:textId="77777777" w:rsidR="0055285C" w:rsidRDefault="0055285C">
      <w:pPr>
        <w:rPr>
          <w:rFonts w:cs="Arial"/>
          <w:b/>
          <w:i/>
          <w:lang w:val="es-ES"/>
        </w:rPr>
      </w:pPr>
      <w:r>
        <w:rPr>
          <w:rFonts w:cs="Arial"/>
          <w:b/>
          <w:i/>
          <w:lang w:val="es-ES"/>
        </w:rPr>
        <w:br w:type="page"/>
      </w:r>
    </w:p>
    <w:p w14:paraId="49AC6336" w14:textId="05165AA9" w:rsidR="009D4517" w:rsidRPr="003B02D6" w:rsidRDefault="009D4517" w:rsidP="009D4517">
      <w:pPr>
        <w:spacing w:after="0" w:line="240" w:lineRule="auto"/>
        <w:jc w:val="both"/>
        <w:rPr>
          <w:rFonts w:cs="Arial"/>
          <w:b/>
          <w:i/>
          <w:lang w:val="es-ES"/>
        </w:rPr>
      </w:pPr>
      <w:r w:rsidRPr="003B02D6">
        <w:rPr>
          <w:rFonts w:cs="Arial"/>
          <w:b/>
          <w:i/>
          <w:lang w:val="es-ES"/>
        </w:rPr>
        <w:lastRenderedPageBreak/>
        <w:t>Dirigido a la Secretaría</w:t>
      </w:r>
    </w:p>
    <w:p w14:paraId="7566DE57" w14:textId="77777777" w:rsidR="009D4517" w:rsidRPr="003B02D6" w:rsidRDefault="009D4517" w:rsidP="009D4517">
      <w:pPr>
        <w:spacing w:after="0" w:line="240" w:lineRule="auto"/>
        <w:jc w:val="both"/>
        <w:rPr>
          <w:rFonts w:cs="Arial"/>
          <w:lang w:val="es-ES"/>
        </w:rPr>
      </w:pPr>
    </w:p>
    <w:p w14:paraId="066C93A3" w14:textId="77777777" w:rsidR="009D4517" w:rsidRPr="003B02D6" w:rsidRDefault="009D4517" w:rsidP="009D4517">
      <w:pPr>
        <w:spacing w:after="0" w:line="240" w:lineRule="auto"/>
        <w:ind w:left="851" w:hanging="851"/>
        <w:jc w:val="both"/>
        <w:rPr>
          <w:rFonts w:cs="Arial"/>
          <w:iCs/>
          <w:lang w:val="es-ES"/>
        </w:rPr>
      </w:pPr>
      <w:r w:rsidRPr="003B02D6">
        <w:rPr>
          <w:rFonts w:cs="Arial"/>
          <w:lang w:val="es-ES"/>
        </w:rPr>
        <w:t>15.CC</w:t>
      </w:r>
      <w:r w:rsidRPr="003B02D6">
        <w:rPr>
          <w:rFonts w:cs="Arial"/>
          <w:lang w:val="es-ES"/>
        </w:rPr>
        <w:tab/>
        <w:t>La Secretaría, en función de la disponibilidad de recursos:</w:t>
      </w:r>
    </w:p>
    <w:p w14:paraId="0E689A93" w14:textId="77777777" w:rsidR="009D4517" w:rsidRPr="003B02D6" w:rsidRDefault="009D4517" w:rsidP="009D4517">
      <w:pPr>
        <w:spacing w:after="0" w:line="240" w:lineRule="auto"/>
        <w:ind w:left="720" w:hanging="720"/>
        <w:jc w:val="both"/>
        <w:rPr>
          <w:rFonts w:cs="Arial"/>
          <w:iCs/>
          <w:lang w:val="es-ES"/>
        </w:rPr>
      </w:pPr>
    </w:p>
    <w:p w14:paraId="5DFEC262" w14:textId="1D353808" w:rsidR="009D4517" w:rsidRPr="003B02D6" w:rsidRDefault="009D4517" w:rsidP="009D4517">
      <w:pPr>
        <w:numPr>
          <w:ilvl w:val="0"/>
          <w:numId w:val="39"/>
        </w:numPr>
        <w:spacing w:after="0" w:line="240" w:lineRule="auto"/>
        <w:ind w:left="1418" w:hanging="567"/>
        <w:jc w:val="both"/>
        <w:rPr>
          <w:rFonts w:cs="Arial"/>
          <w:lang w:val="es-ES"/>
        </w:rPr>
      </w:pPr>
      <w:r w:rsidRPr="003B02D6">
        <w:rPr>
          <w:rFonts w:cs="Arial"/>
          <w:lang w:val="es-ES"/>
        </w:rPr>
        <w:t xml:space="preserve">procurará reforzar la cooperación entre la CMS </w:t>
      </w:r>
      <w:r w:rsidR="00B96C61" w:rsidRPr="00B96C61">
        <w:rPr>
          <w:rFonts w:cs="Arial"/>
          <w:lang w:val="es-ES"/>
        </w:rPr>
        <w:t>y el Acuerdo BBNJ, el CDB, los Convenios de Estocolmo, Basilea y Minamata, el Panel Intergubernamental Científico-Normativo sobre Productos Químicos, Residuos y Contaminación, el Marco Mundial sobre Productos Químicos y cualquier futuro tratado sobre plásticos, con el fin de abordar mejor los riesgos de contaminación marina para las especies migratorias; y</w:t>
      </w:r>
    </w:p>
    <w:p w14:paraId="1174004C" w14:textId="77777777" w:rsidR="009D4517" w:rsidRPr="003B02D6" w:rsidRDefault="009D4517" w:rsidP="009D4517">
      <w:pPr>
        <w:spacing w:after="0" w:line="240" w:lineRule="auto"/>
        <w:ind w:left="1418"/>
        <w:jc w:val="both"/>
        <w:rPr>
          <w:rFonts w:cs="Arial"/>
          <w:lang w:val="es-ES"/>
        </w:rPr>
      </w:pPr>
    </w:p>
    <w:p w14:paraId="2A3C1D28" w14:textId="77777777" w:rsidR="009D4517" w:rsidRPr="003B02D6" w:rsidRDefault="009D4517" w:rsidP="009D4517">
      <w:pPr>
        <w:numPr>
          <w:ilvl w:val="0"/>
          <w:numId w:val="39"/>
        </w:numPr>
        <w:spacing w:after="0" w:line="240" w:lineRule="auto"/>
        <w:ind w:left="1418" w:hanging="567"/>
        <w:jc w:val="both"/>
        <w:rPr>
          <w:rFonts w:cs="Arial"/>
          <w:lang w:val="es-ES"/>
        </w:rPr>
      </w:pPr>
      <w:r w:rsidRPr="003B02D6">
        <w:rPr>
          <w:rFonts w:cs="Arial"/>
          <w:lang w:val="es-ES"/>
        </w:rPr>
        <w:t>procurará mejorar la participación en la cuestión de la contaminación marina con los Convenios y Planes de Acción sobre Mares Regionales.</w:t>
      </w:r>
    </w:p>
    <w:p w14:paraId="5F374E30" w14:textId="77777777" w:rsidR="009D4517" w:rsidRPr="003B02D6" w:rsidRDefault="009D4517" w:rsidP="009D4517">
      <w:pPr>
        <w:widowControl w:val="0"/>
        <w:autoSpaceDE w:val="0"/>
        <w:autoSpaceDN w:val="0"/>
        <w:adjustRightInd w:val="0"/>
        <w:spacing w:after="0" w:line="240" w:lineRule="auto"/>
        <w:jc w:val="both"/>
        <w:rPr>
          <w:rFonts w:cs="Arial"/>
          <w:lang w:val="es-ES"/>
        </w:rPr>
      </w:pPr>
    </w:p>
    <w:p w14:paraId="60B5D400" w14:textId="070D560B" w:rsidR="00DA7FC6" w:rsidRPr="009D4517" w:rsidRDefault="00DA7FC6" w:rsidP="009D4517">
      <w:pPr>
        <w:pStyle w:val="Secondnumbering"/>
        <w:jc w:val="right"/>
        <w:rPr>
          <w:lang w:val="es-ES"/>
        </w:rPr>
      </w:pPr>
    </w:p>
    <w:sectPr w:rsidR="00DA7FC6" w:rsidRPr="009D4517" w:rsidSect="00892316">
      <w:headerReference w:type="default" r:id="rId32"/>
      <w:headerReference w:type="first" r:id="rId33"/>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EB6DBB6" w14:textId="77777777" w:rsidR="009F0E31" w:rsidRDefault="009F0E31" w:rsidP="00002A97">
      <w:pPr>
        <w:spacing w:after="0" w:line="240" w:lineRule="auto"/>
      </w:pPr>
      <w:r>
        <w:separator/>
      </w:r>
    </w:p>
  </w:endnote>
  <w:endnote w:type="continuationSeparator" w:id="0">
    <w:p w14:paraId="42E1593F" w14:textId="77777777" w:rsidR="009F0E31" w:rsidRDefault="009F0E31"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949419459"/>
      <w:docPartObj>
        <w:docPartGallery w:val="Page Numbers (Bottom of Page)"/>
        <w:docPartUnique/>
      </w:docPartObj>
    </w:sdtPr>
    <w:sdtEndPr>
      <w:rPr>
        <w:noProof/>
      </w:rPr>
    </w:sdtEndPr>
    <w:sdtContent>
      <w:p w14:paraId="31A1958C" w14:textId="3CA64CEB" w:rsidR="00D70275" w:rsidRPr="00D70275" w:rsidRDefault="004B3250">
        <w:pPr>
          <w:pStyle w:val="Footer"/>
          <w:jc w:val="center"/>
          <w:rPr>
            <w:sz w:val="18"/>
            <w:szCs w:val="18"/>
          </w:rP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301341818"/>
      <w:docPartObj>
        <w:docPartGallery w:val="Page Numbers (Bottom of Page)"/>
        <w:docPartUnique/>
      </w:docPartObj>
    </w:sdtPr>
    <w:sdtEndPr>
      <w:rPr>
        <w:noProof/>
        <w:sz w:val="18"/>
        <w:szCs w:val="18"/>
      </w:rPr>
    </w:sdtEndPr>
    <w:sdtContent>
      <w:p w14:paraId="2C2FCF67" w14:textId="37287976" w:rsidR="008265D8" w:rsidRPr="008265D8" w:rsidRDefault="008265D8">
        <w:pPr>
          <w:pStyle w:val="Footer"/>
          <w:jc w:val="center"/>
          <w:rPr>
            <w:sz w:val="18"/>
            <w:szCs w:val="18"/>
          </w:rPr>
        </w:pPr>
        <w:r w:rsidRPr="008265D8">
          <w:rPr>
            <w:sz w:val="18"/>
            <w:szCs w:val="18"/>
          </w:rPr>
          <w:fldChar w:fldCharType="begin"/>
        </w:r>
        <w:r w:rsidRPr="008265D8">
          <w:rPr>
            <w:sz w:val="18"/>
            <w:szCs w:val="18"/>
          </w:rPr>
          <w:instrText xml:space="preserve"> PAGE   \* MERGEFORMAT </w:instrText>
        </w:r>
        <w:r w:rsidRPr="008265D8">
          <w:rPr>
            <w:sz w:val="18"/>
            <w:szCs w:val="18"/>
          </w:rPr>
          <w:fldChar w:fldCharType="separate"/>
        </w:r>
        <w:r w:rsidRPr="008265D8">
          <w:rPr>
            <w:noProof/>
            <w:sz w:val="18"/>
            <w:szCs w:val="18"/>
          </w:rPr>
          <w:t>2</w:t>
        </w:r>
        <w:r w:rsidRPr="008265D8">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F48466" w14:textId="77777777" w:rsidR="009F0E31" w:rsidRDefault="009F0E31" w:rsidP="00002A97">
      <w:pPr>
        <w:spacing w:after="0" w:line="240" w:lineRule="auto"/>
      </w:pPr>
      <w:r>
        <w:separator/>
      </w:r>
    </w:p>
  </w:footnote>
  <w:footnote w:type="continuationSeparator" w:id="0">
    <w:p w14:paraId="246D71AD" w14:textId="77777777" w:rsidR="009F0E31" w:rsidRDefault="009F0E31" w:rsidP="00002A97">
      <w:pPr>
        <w:spacing w:after="0" w:line="240" w:lineRule="auto"/>
      </w:pPr>
      <w:r>
        <w:continuationSeparator/>
      </w:r>
    </w:p>
  </w:footnote>
  <w:footnote w:id="1">
    <w:p w14:paraId="12301C32" w14:textId="7826C959" w:rsidR="00CD2303" w:rsidRPr="000D4EFA" w:rsidRDefault="00CD2303" w:rsidP="00970050">
      <w:pPr>
        <w:pStyle w:val="FootnoteText"/>
        <w:jc w:val="both"/>
        <w:rPr>
          <w:lang w:val="es-ES"/>
        </w:rPr>
      </w:pPr>
      <w:r w:rsidRPr="000D4EFA">
        <w:rPr>
          <w:rStyle w:val="FootnoteReference"/>
          <w:sz w:val="16"/>
          <w:szCs w:val="16"/>
          <w:lang w:val="es-ES"/>
        </w:rPr>
        <w:footnoteRef/>
      </w:r>
      <w:r w:rsidRPr="000D4EFA">
        <w:rPr>
          <w:sz w:val="16"/>
          <w:szCs w:val="16"/>
          <w:lang w:val="es-ES"/>
        </w:rPr>
        <w:t xml:space="preserve"> </w:t>
      </w:r>
      <w:r w:rsidR="009F5977" w:rsidRPr="009F5977">
        <w:rPr>
          <w:sz w:val="16"/>
          <w:szCs w:val="16"/>
          <w:lang w:val="es-ES"/>
        </w:rPr>
        <w:t xml:space="preserve">Acuerdo </w:t>
      </w:r>
      <w:r w:rsidR="009F5977">
        <w:rPr>
          <w:sz w:val="16"/>
          <w:szCs w:val="16"/>
          <w:lang w:val="es-ES"/>
        </w:rPr>
        <w:t>s</w:t>
      </w:r>
      <w:r w:rsidR="009F5977" w:rsidRPr="009F5977">
        <w:rPr>
          <w:sz w:val="16"/>
          <w:szCs w:val="16"/>
          <w:lang w:val="es-ES"/>
        </w:rPr>
        <w:t xml:space="preserve">obre </w:t>
      </w:r>
      <w:r w:rsidR="009F5977">
        <w:rPr>
          <w:sz w:val="16"/>
          <w:szCs w:val="16"/>
          <w:lang w:val="es-ES"/>
        </w:rPr>
        <w:t>l</w:t>
      </w:r>
      <w:r w:rsidR="009F5977" w:rsidRPr="009F5977">
        <w:rPr>
          <w:sz w:val="16"/>
          <w:szCs w:val="16"/>
          <w:lang w:val="es-ES"/>
        </w:rPr>
        <w:t xml:space="preserve">a Diversidad Biológica Marina </w:t>
      </w:r>
      <w:r w:rsidR="009F5977">
        <w:rPr>
          <w:sz w:val="16"/>
          <w:szCs w:val="16"/>
          <w:lang w:val="es-ES"/>
        </w:rPr>
        <w:t>d</w:t>
      </w:r>
      <w:r w:rsidR="009F5977" w:rsidRPr="009F5977">
        <w:rPr>
          <w:sz w:val="16"/>
          <w:szCs w:val="16"/>
          <w:lang w:val="es-ES"/>
        </w:rPr>
        <w:t xml:space="preserve">e </w:t>
      </w:r>
      <w:r w:rsidR="009F5977">
        <w:rPr>
          <w:sz w:val="16"/>
          <w:szCs w:val="16"/>
          <w:lang w:val="es-ES"/>
        </w:rPr>
        <w:t>l</w:t>
      </w:r>
      <w:r w:rsidR="009F5977" w:rsidRPr="009F5977">
        <w:rPr>
          <w:sz w:val="16"/>
          <w:szCs w:val="16"/>
          <w:lang w:val="es-ES"/>
        </w:rPr>
        <w:t xml:space="preserve">as Zonas </w:t>
      </w:r>
      <w:r w:rsidR="009F5977">
        <w:rPr>
          <w:sz w:val="16"/>
          <w:szCs w:val="16"/>
          <w:lang w:val="es-ES"/>
        </w:rPr>
        <w:t>s</w:t>
      </w:r>
      <w:r w:rsidR="009F5977" w:rsidRPr="009F5977">
        <w:rPr>
          <w:sz w:val="16"/>
          <w:szCs w:val="16"/>
          <w:lang w:val="es-ES"/>
        </w:rPr>
        <w:t xml:space="preserve">ituadas </w:t>
      </w:r>
      <w:r w:rsidR="009F5977">
        <w:rPr>
          <w:sz w:val="16"/>
          <w:szCs w:val="16"/>
          <w:lang w:val="es-ES"/>
        </w:rPr>
        <w:t>f</w:t>
      </w:r>
      <w:r w:rsidR="009F5977" w:rsidRPr="009F5977">
        <w:rPr>
          <w:sz w:val="16"/>
          <w:szCs w:val="16"/>
          <w:lang w:val="es-ES"/>
        </w:rPr>
        <w:t xml:space="preserve">uera </w:t>
      </w:r>
      <w:r w:rsidR="009F5977">
        <w:rPr>
          <w:sz w:val="16"/>
          <w:szCs w:val="16"/>
          <w:lang w:val="es-ES"/>
        </w:rPr>
        <w:t>d</w:t>
      </w:r>
      <w:r w:rsidR="009F5977" w:rsidRPr="009F5977">
        <w:rPr>
          <w:sz w:val="16"/>
          <w:szCs w:val="16"/>
          <w:lang w:val="es-ES"/>
        </w:rPr>
        <w:t xml:space="preserve">e </w:t>
      </w:r>
      <w:r w:rsidR="009F5977">
        <w:rPr>
          <w:sz w:val="16"/>
          <w:szCs w:val="16"/>
          <w:lang w:val="es-ES"/>
        </w:rPr>
        <w:t>l</w:t>
      </w:r>
      <w:r w:rsidR="009F5977" w:rsidRPr="009F5977">
        <w:rPr>
          <w:sz w:val="16"/>
          <w:szCs w:val="16"/>
          <w:lang w:val="es-ES"/>
        </w:rPr>
        <w:t>a Jurisdicción Nacional</w:t>
      </w:r>
      <w:r w:rsidR="00C9514F">
        <w:rPr>
          <w:sz w:val="16"/>
          <w:szCs w:val="16"/>
          <w:lang w:val="es-ES"/>
        </w:rPr>
        <w:t>.</w:t>
      </w:r>
    </w:p>
  </w:footnote>
  <w:footnote w:id="2">
    <w:p w14:paraId="6AFD08A2" w14:textId="77777777" w:rsidR="000C668D" w:rsidRPr="000D4EFA" w:rsidRDefault="000C668D" w:rsidP="000C668D">
      <w:pPr>
        <w:spacing w:after="0" w:line="240" w:lineRule="auto"/>
        <w:jc w:val="both"/>
        <w:rPr>
          <w:rFonts w:eastAsia="Times New Roman"/>
          <w:sz w:val="16"/>
          <w:szCs w:val="16"/>
          <w:lang w:val="es-ES"/>
        </w:rPr>
      </w:pPr>
      <w:r w:rsidRPr="000D4EFA">
        <w:rPr>
          <w:sz w:val="16"/>
          <w:szCs w:val="16"/>
          <w:vertAlign w:val="superscript"/>
          <w:lang w:val="es-ES"/>
        </w:rPr>
        <w:footnoteRef/>
      </w:r>
      <w:r w:rsidRPr="000D4EFA">
        <w:rPr>
          <w:rFonts w:eastAsia="Times New Roman"/>
          <w:sz w:val="16"/>
          <w:szCs w:val="16"/>
          <w:lang w:val="es-ES"/>
        </w:rPr>
        <w:t xml:space="preserve"> Cabe señalar que </w:t>
      </w:r>
      <w:hyperlink r:id="rId1" w:history="1">
        <w:r w:rsidRPr="000D4EFA">
          <w:rPr>
            <w:rStyle w:val="Hyperlink"/>
            <w:rFonts w:eastAsia="Times New Roman"/>
            <w:sz w:val="16"/>
            <w:szCs w:val="16"/>
            <w:lang w:val="es-ES"/>
          </w:rPr>
          <w:t>la Resolución 12.20 de la CMS</w:t>
        </w:r>
      </w:hyperlink>
      <w:r w:rsidRPr="000D4EFA">
        <w:rPr>
          <w:rFonts w:eastAsia="Times New Roman"/>
          <w:sz w:val="16"/>
          <w:szCs w:val="16"/>
          <w:lang w:val="es-ES"/>
        </w:rPr>
        <w:t xml:space="preserve"> </w:t>
      </w:r>
      <w:r w:rsidRPr="000D4EFA">
        <w:rPr>
          <w:rFonts w:eastAsia="Times New Roman"/>
          <w:i/>
          <w:iCs/>
          <w:sz w:val="16"/>
          <w:szCs w:val="16"/>
          <w:lang w:val="es-ES"/>
        </w:rPr>
        <w:t>Gestión de los desechos marinos</w:t>
      </w:r>
      <w:r w:rsidRPr="000D4EFA">
        <w:rPr>
          <w:rFonts w:eastAsia="Times New Roman"/>
          <w:sz w:val="16"/>
          <w:szCs w:val="16"/>
          <w:lang w:val="es-ES"/>
        </w:rPr>
        <w:t xml:space="preserve"> «Hace un llamamiento a las Partes e invita a otras partes interesadas a abordar la cuestión de los aparejos de pesca abandonados, perdidos o descartados (ALDFG), siguiendo las estrategias establecidas en el Código de Conducta para la Pesca Responsable de la Organización de las Naciones Unidas para la Alimentación y la Agricultura».</w:t>
      </w:r>
    </w:p>
  </w:footnote>
  <w:footnote w:id="3">
    <w:p w14:paraId="30642D6F" w14:textId="148B1B30" w:rsidR="00960D2D" w:rsidRPr="00527F0E" w:rsidRDefault="00960D2D" w:rsidP="00960D2D">
      <w:pPr>
        <w:pStyle w:val="FootnoteText"/>
        <w:rPr>
          <w:sz w:val="16"/>
          <w:szCs w:val="16"/>
          <w:lang w:val="es-ES"/>
        </w:rPr>
      </w:pPr>
      <w:r w:rsidRPr="00ED0947">
        <w:rPr>
          <w:rStyle w:val="FootnoteReference"/>
          <w:sz w:val="16"/>
          <w:szCs w:val="16"/>
        </w:rPr>
        <w:footnoteRef/>
      </w:r>
      <w:r w:rsidRPr="00527F0E">
        <w:rPr>
          <w:sz w:val="16"/>
          <w:szCs w:val="16"/>
          <w:lang w:val="es-ES"/>
        </w:rPr>
        <w:t xml:space="preserve"> </w:t>
      </w:r>
      <w:r w:rsidR="00527F0E" w:rsidRPr="00527F0E">
        <w:rPr>
          <w:sz w:val="16"/>
          <w:szCs w:val="16"/>
          <w:lang w:val="es-ES"/>
        </w:rPr>
        <w:t>Acuerdo sobre la Diversidad Biológica Marina en las Zonas fuera de la Jurisdicción Nacional</w:t>
      </w:r>
    </w:p>
  </w:footnote>
  <w:footnote w:id="4">
    <w:p w14:paraId="30BD3534" w14:textId="46BE96CB" w:rsidR="00DF3D71" w:rsidRPr="008C0E8D" w:rsidRDefault="00DF3D71" w:rsidP="00DF3D71">
      <w:pPr>
        <w:pStyle w:val="FootnoteText"/>
        <w:rPr>
          <w:sz w:val="16"/>
          <w:szCs w:val="16"/>
          <w:lang w:val="es-ES"/>
        </w:rPr>
      </w:pPr>
      <w:r w:rsidRPr="00ED0947">
        <w:rPr>
          <w:rStyle w:val="FootnoteReference"/>
          <w:sz w:val="16"/>
          <w:szCs w:val="16"/>
        </w:rPr>
        <w:footnoteRef/>
      </w:r>
      <w:r w:rsidRPr="008C0E8D">
        <w:rPr>
          <w:sz w:val="16"/>
          <w:szCs w:val="16"/>
          <w:lang w:val="es-ES"/>
        </w:rPr>
        <w:t xml:space="preserve"> </w:t>
      </w:r>
      <w:r w:rsidR="00527F0E" w:rsidRPr="008C0E8D">
        <w:rPr>
          <w:rFonts w:cs="Arial"/>
          <w:iCs/>
          <w:sz w:val="16"/>
          <w:szCs w:val="16"/>
          <w:lang w:val="es-ES"/>
        </w:rPr>
        <w:t>Convenio sobre la Diversidad Biológica</w:t>
      </w:r>
    </w:p>
  </w:footnote>
  <w:footnote w:id="5">
    <w:p w14:paraId="66C7FE52" w14:textId="281D8D1A" w:rsidR="004B3772" w:rsidRPr="008C0E8D" w:rsidRDefault="004B3772" w:rsidP="004B3772">
      <w:pPr>
        <w:pStyle w:val="FootnoteText"/>
        <w:rPr>
          <w:sz w:val="16"/>
          <w:szCs w:val="16"/>
          <w:lang w:val="es-ES"/>
        </w:rPr>
      </w:pPr>
      <w:r w:rsidRPr="00ED0947">
        <w:rPr>
          <w:rStyle w:val="FootnoteReference"/>
          <w:sz w:val="16"/>
          <w:szCs w:val="16"/>
        </w:rPr>
        <w:footnoteRef/>
      </w:r>
      <w:r w:rsidRPr="008C0E8D">
        <w:rPr>
          <w:sz w:val="16"/>
          <w:szCs w:val="16"/>
          <w:lang w:val="es-ES"/>
        </w:rPr>
        <w:t xml:space="preserve"> </w:t>
      </w:r>
      <w:r w:rsidR="008C0E8D" w:rsidRPr="008C0E8D">
        <w:rPr>
          <w:rFonts w:cs="Arial"/>
          <w:iCs/>
          <w:sz w:val="16"/>
          <w:szCs w:val="16"/>
          <w:lang w:val="es-ES"/>
        </w:rPr>
        <w:t>Convenio de Estocolmo sobre Contaminantes Orgánicos Persistentes</w:t>
      </w:r>
    </w:p>
  </w:footnote>
  <w:footnote w:id="6">
    <w:p w14:paraId="2CF83B0D" w14:textId="39A66C15" w:rsidR="00731702" w:rsidRPr="008C0E8D" w:rsidRDefault="00731702" w:rsidP="00731702">
      <w:pPr>
        <w:pStyle w:val="FootnoteText"/>
        <w:rPr>
          <w:sz w:val="16"/>
          <w:szCs w:val="16"/>
          <w:lang w:val="es-ES"/>
        </w:rPr>
      </w:pPr>
      <w:r w:rsidRPr="00ED0947">
        <w:rPr>
          <w:rStyle w:val="FootnoteReference"/>
          <w:sz w:val="16"/>
          <w:szCs w:val="16"/>
        </w:rPr>
        <w:footnoteRef/>
      </w:r>
      <w:r w:rsidRPr="008C0E8D">
        <w:rPr>
          <w:sz w:val="16"/>
          <w:szCs w:val="16"/>
          <w:lang w:val="es-ES"/>
        </w:rPr>
        <w:t xml:space="preserve"> </w:t>
      </w:r>
      <w:r w:rsidR="008C0E8D" w:rsidRPr="008C0E8D">
        <w:rPr>
          <w:rFonts w:cs="Arial"/>
          <w:iCs/>
          <w:sz w:val="16"/>
          <w:szCs w:val="16"/>
          <w:lang w:val="es-ES"/>
        </w:rPr>
        <w:t>Convenio de Basilea sobre el Control de los Movimientos Transfronterizos de los Desechos Peligrosos y su Eliminación</w:t>
      </w:r>
    </w:p>
  </w:footnote>
  <w:footnote w:id="7">
    <w:p w14:paraId="05B22414" w14:textId="054A199F" w:rsidR="00B62709" w:rsidRPr="00FB3E96" w:rsidRDefault="00B62709" w:rsidP="00B62709">
      <w:pPr>
        <w:pStyle w:val="FootnoteText"/>
        <w:rPr>
          <w:lang w:val="es-ES"/>
        </w:rPr>
      </w:pPr>
      <w:r w:rsidRPr="00ED0947">
        <w:rPr>
          <w:rStyle w:val="FootnoteReference"/>
          <w:sz w:val="16"/>
          <w:szCs w:val="16"/>
        </w:rPr>
        <w:footnoteRef/>
      </w:r>
      <w:r w:rsidRPr="00FB3E96">
        <w:rPr>
          <w:sz w:val="16"/>
          <w:szCs w:val="16"/>
          <w:lang w:val="es-ES"/>
        </w:rPr>
        <w:t xml:space="preserve"> </w:t>
      </w:r>
      <w:r w:rsidR="00FB3E96" w:rsidRPr="00FB3E96">
        <w:rPr>
          <w:rFonts w:cs="Arial"/>
          <w:iCs/>
          <w:sz w:val="16"/>
          <w:szCs w:val="16"/>
          <w:lang w:val="es-ES"/>
        </w:rPr>
        <w:t>Convenio de Minamata sobre el Mercurio</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362C83CE" w:rsidR="00D70275" w:rsidRPr="00BC0DC0" w:rsidRDefault="00D70275" w:rsidP="00002A97">
    <w:pPr>
      <w:pStyle w:val="Header"/>
      <w:pBdr>
        <w:bottom w:val="single" w:sz="4" w:space="1" w:color="auto"/>
      </w:pBdr>
      <w:rPr>
        <w:i/>
        <w:sz w:val="18"/>
        <w:szCs w:val="18"/>
      </w:rPr>
    </w:pPr>
    <w:bookmarkStart w:id="0" w:name="_Hlk124847022"/>
    <w:bookmarkStart w:id="1" w:name="_Hlk124847023"/>
    <w:bookmarkStart w:id="2" w:name="_Hlk124847024"/>
    <w:bookmarkStart w:id="3" w:name="_Hlk124847025"/>
    <w:bookmarkStart w:id="4" w:name="_Hlk124847026"/>
    <w:bookmarkStart w:id="5" w:name="_Hlk124847027"/>
    <w:bookmarkStart w:id="6" w:name="_Hlk124847217"/>
    <w:bookmarkStart w:id="7" w:name="_Hlk124847218"/>
    <w:r w:rsidRPr="00BC0DC0">
      <w:rPr>
        <w:rFonts w:eastAsia="Times New Roman" w:cs="Arial"/>
        <w:i/>
        <w:sz w:val="18"/>
        <w:szCs w:val="18"/>
        <w:lang w:eastAsia="es-ES"/>
      </w:rPr>
      <w:t>UNEP/CMS/COP1</w:t>
    </w:r>
    <w:r w:rsidR="00C22155" w:rsidRPr="00BC0DC0">
      <w:rPr>
        <w:rFonts w:eastAsia="Times New Roman" w:cs="Arial"/>
        <w:i/>
        <w:sz w:val="18"/>
        <w:szCs w:val="18"/>
        <w:lang w:eastAsia="es-ES"/>
      </w:rPr>
      <w:t>5</w:t>
    </w:r>
    <w:r w:rsidRPr="00BC0DC0">
      <w:rPr>
        <w:rFonts w:eastAsia="Times New Roman" w:cs="Arial"/>
        <w:i/>
        <w:sz w:val="18"/>
        <w:szCs w:val="18"/>
        <w:lang w:eastAsia="es-ES"/>
      </w:rPr>
      <w:t>/Doc.</w:t>
    </w:r>
    <w:bookmarkEnd w:id="0"/>
    <w:bookmarkEnd w:id="1"/>
    <w:bookmarkEnd w:id="2"/>
    <w:bookmarkEnd w:id="3"/>
    <w:bookmarkEnd w:id="4"/>
    <w:bookmarkEnd w:id="5"/>
    <w:bookmarkEnd w:id="6"/>
    <w:bookmarkEnd w:id="7"/>
    <w:r w:rsidR="00F65E4A" w:rsidRPr="00BC0DC0">
      <w:rPr>
        <w:rFonts w:eastAsia="Times New Roman" w:cs="Arial"/>
        <w:i/>
        <w:sz w:val="18"/>
        <w:szCs w:val="18"/>
        <w:lang w:eastAsia="es-ES"/>
      </w:rPr>
      <w:t>25.2.1</w:t>
    </w:r>
    <w:r w:rsidR="00BC0DC0" w:rsidRPr="00BC0DC0">
      <w:rPr>
        <w:rFonts w:eastAsia="Times New Roman" w:cs="Arial"/>
        <w:i/>
        <w:sz w:val="18"/>
        <w:szCs w:val="18"/>
        <w:lang w:eastAsia="es-ES"/>
      </w:rPr>
      <w:t>/Rev.</w:t>
    </w:r>
    <w:r w:rsidR="00BC0DC0">
      <w:rPr>
        <w:rFonts w:eastAsia="Times New Roman" w:cs="Arial"/>
        <w:i/>
        <w:sz w:val="18"/>
        <w:szCs w:val="18"/>
        <w:lang w:eastAsia="es-ES"/>
      </w:rPr>
      <w:t>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2FCBB331" w:rsidR="000F4BDA" w:rsidRPr="00BC0DC0" w:rsidRDefault="000F4BDA" w:rsidP="000F4BDA">
    <w:pPr>
      <w:pStyle w:val="Header"/>
      <w:pBdr>
        <w:bottom w:val="single" w:sz="4" w:space="1" w:color="auto"/>
      </w:pBdr>
      <w:jc w:val="right"/>
      <w:rPr>
        <w:i/>
        <w:sz w:val="18"/>
        <w:szCs w:val="18"/>
      </w:rPr>
    </w:pPr>
    <w:bookmarkStart w:id="8" w:name="_Hlk209014238"/>
    <w:r w:rsidRPr="00BC0DC0">
      <w:rPr>
        <w:rFonts w:eastAsia="Times New Roman" w:cs="Arial"/>
        <w:i/>
        <w:sz w:val="18"/>
        <w:szCs w:val="18"/>
        <w:lang w:eastAsia="es-ES"/>
      </w:rPr>
      <w:t>UNEP/CMS/COP1</w:t>
    </w:r>
    <w:r w:rsidR="00C22155" w:rsidRPr="00BC0DC0">
      <w:rPr>
        <w:rFonts w:eastAsia="Times New Roman" w:cs="Arial"/>
        <w:i/>
        <w:sz w:val="18"/>
        <w:szCs w:val="18"/>
        <w:lang w:eastAsia="es-ES"/>
      </w:rPr>
      <w:t>5</w:t>
    </w:r>
    <w:r w:rsidRPr="00BC0DC0">
      <w:rPr>
        <w:rFonts w:eastAsia="Times New Roman" w:cs="Arial"/>
        <w:i/>
        <w:sz w:val="18"/>
        <w:szCs w:val="18"/>
        <w:lang w:eastAsia="es-ES"/>
      </w:rPr>
      <w:t>/</w:t>
    </w:r>
    <w:r w:rsidR="007B53CC" w:rsidRPr="00BC0DC0">
      <w:rPr>
        <w:rFonts w:eastAsia="Times New Roman" w:cs="Arial"/>
        <w:i/>
        <w:sz w:val="18"/>
        <w:szCs w:val="18"/>
        <w:lang w:eastAsia="es-ES"/>
      </w:rPr>
      <w:t>Doc</w:t>
    </w:r>
    <w:r w:rsidR="00430A25" w:rsidRPr="00BC0DC0">
      <w:rPr>
        <w:rFonts w:eastAsia="Times New Roman" w:cs="Arial"/>
        <w:i/>
        <w:sz w:val="18"/>
        <w:szCs w:val="18"/>
        <w:lang w:eastAsia="es-ES"/>
      </w:rPr>
      <w:t>.</w:t>
    </w:r>
    <w:r w:rsidR="00470939" w:rsidRPr="00BC0DC0">
      <w:rPr>
        <w:rFonts w:eastAsia="Times New Roman" w:cs="Arial"/>
        <w:i/>
        <w:sz w:val="18"/>
        <w:szCs w:val="18"/>
        <w:lang w:eastAsia="es-ES"/>
      </w:rPr>
      <w:t>25.2.1</w:t>
    </w:r>
    <w:r w:rsidR="00BC0DC0" w:rsidRPr="00BC0DC0">
      <w:rPr>
        <w:rFonts w:eastAsia="Times New Roman" w:cs="Arial"/>
        <w:i/>
        <w:sz w:val="18"/>
        <w:szCs w:val="18"/>
        <w:lang w:eastAsia="es-ES"/>
      </w:rPr>
      <w:t>/Rev</w:t>
    </w:r>
    <w:r w:rsidR="00BC0DC0">
      <w:rPr>
        <w:rFonts w:eastAsia="Times New Roman" w:cs="Arial"/>
        <w:i/>
        <w:sz w:val="18"/>
        <w:szCs w:val="18"/>
        <w:lang w:eastAsia="es-ES"/>
      </w:rPr>
      <w:t>.1</w:t>
    </w:r>
  </w:p>
  <w:bookmarkEnd w:id="8"/>
  <w:p w14:paraId="1543D16E" w14:textId="77777777" w:rsidR="000F4BDA" w:rsidRDefault="000F4B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C1823" w14:textId="3BB7C427" w:rsidR="00470939" w:rsidRPr="00002A97" w:rsidRDefault="00470939" w:rsidP="00002A97">
    <w:pPr>
      <w:pStyle w:val="Header"/>
      <w:pBdr>
        <w:bottom w:val="single" w:sz="4" w:space="1" w:color="auto"/>
      </w:pBdr>
      <w:rPr>
        <w:i/>
        <w:sz w:val="18"/>
        <w:szCs w:val="18"/>
      </w:rPr>
    </w:pPr>
    <w:r w:rsidRPr="00BC0DC0">
      <w:rPr>
        <w:rFonts w:eastAsia="Times New Roman" w:cs="Arial"/>
        <w:i/>
        <w:sz w:val="18"/>
        <w:szCs w:val="18"/>
        <w:lang w:eastAsia="es-ES"/>
      </w:rPr>
      <w:t>UNEP/CMS/COP15/Doc.25.2.1/</w:t>
    </w:r>
    <w:r w:rsidR="00BC0DC0" w:rsidRPr="00BC0DC0">
      <w:rPr>
        <w:rFonts w:eastAsia="Times New Roman" w:cs="Arial"/>
        <w:i/>
        <w:sz w:val="18"/>
        <w:szCs w:val="18"/>
        <w:lang w:eastAsia="es-ES"/>
      </w:rPr>
      <w:t>Rev.1/</w:t>
    </w:r>
    <w:r w:rsidRPr="00BC0DC0">
      <w:rPr>
        <w:rFonts w:eastAsia="Times New Roman" w:cs="Arial"/>
        <w:i/>
        <w:sz w:val="18"/>
        <w:szCs w:val="18"/>
        <w:lang w:eastAsia="es-ES"/>
      </w:rPr>
      <w:t>Anexo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49BF04" w14:textId="3578D2DE" w:rsidR="00470939" w:rsidRPr="00470939" w:rsidRDefault="00470939" w:rsidP="000F4BDA">
    <w:pPr>
      <w:pStyle w:val="Header"/>
      <w:pBdr>
        <w:bottom w:val="single" w:sz="4" w:space="1" w:color="auto"/>
      </w:pBdr>
      <w:jc w:val="right"/>
      <w:rPr>
        <w:i/>
        <w:sz w:val="18"/>
        <w:szCs w:val="18"/>
      </w:rPr>
    </w:pPr>
    <w:r w:rsidRPr="00470939">
      <w:rPr>
        <w:rFonts w:eastAsia="Times New Roman" w:cs="Arial"/>
        <w:i/>
        <w:sz w:val="18"/>
        <w:szCs w:val="18"/>
        <w:lang w:eastAsia="es-ES"/>
      </w:rPr>
      <w:t>UNEP/CMS/COP15/Doc.25.2.1/</w:t>
    </w:r>
    <w:r w:rsidR="00BC0DC0">
      <w:rPr>
        <w:rFonts w:eastAsia="Times New Roman" w:cs="Arial"/>
        <w:i/>
        <w:sz w:val="18"/>
        <w:szCs w:val="18"/>
        <w:lang w:eastAsia="es-ES"/>
      </w:rPr>
      <w:t>Rev.1/</w:t>
    </w:r>
    <w:r w:rsidRPr="00470939">
      <w:rPr>
        <w:rFonts w:eastAsia="Times New Roman" w:cs="Arial"/>
        <w:i/>
        <w:sz w:val="18"/>
        <w:szCs w:val="18"/>
        <w:lang w:eastAsia="es-ES"/>
      </w:rPr>
      <w:t>An</w:t>
    </w:r>
    <w:r>
      <w:rPr>
        <w:rFonts w:eastAsia="Times New Roman" w:cs="Arial"/>
        <w:i/>
        <w:sz w:val="18"/>
        <w:szCs w:val="18"/>
        <w:lang w:eastAsia="es-ES"/>
      </w:rPr>
      <w:t>exo 1</w:t>
    </w:r>
  </w:p>
  <w:p w14:paraId="7531DAC9" w14:textId="77777777" w:rsidR="00470939" w:rsidRDefault="0047093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C4A952" w14:textId="2BBD141A" w:rsidR="008265D8" w:rsidRPr="00002A97" w:rsidRDefault="008265D8" w:rsidP="00970050">
    <w:pPr>
      <w:pStyle w:val="Header"/>
      <w:pBdr>
        <w:bottom w:val="single" w:sz="4" w:space="1" w:color="auto"/>
      </w:pBdr>
      <w:rPr>
        <w:i/>
        <w:sz w:val="18"/>
        <w:szCs w:val="18"/>
      </w:rPr>
    </w:pPr>
    <w:r w:rsidRPr="00BC0DC0">
      <w:rPr>
        <w:rFonts w:eastAsia="Times New Roman" w:cs="Arial"/>
        <w:i/>
        <w:sz w:val="18"/>
        <w:szCs w:val="18"/>
        <w:lang w:eastAsia="es-ES"/>
      </w:rPr>
      <w:t>UNEP/CMS/COP15/Doc.</w:t>
    </w:r>
    <w:r w:rsidR="00470939" w:rsidRPr="00BC0DC0">
      <w:rPr>
        <w:rFonts w:eastAsia="Times New Roman" w:cs="Arial"/>
        <w:i/>
        <w:sz w:val="18"/>
        <w:szCs w:val="18"/>
        <w:lang w:eastAsia="es-ES"/>
      </w:rPr>
      <w:t>25.2.1/</w:t>
    </w:r>
    <w:r w:rsidR="00BC0DC0" w:rsidRPr="00BC0DC0">
      <w:rPr>
        <w:rFonts w:eastAsia="Times New Roman" w:cs="Arial"/>
        <w:i/>
        <w:sz w:val="18"/>
        <w:szCs w:val="18"/>
        <w:lang w:eastAsia="es-ES"/>
      </w:rPr>
      <w:t>Rev.1/</w:t>
    </w:r>
    <w:r w:rsidR="00470939" w:rsidRPr="00BC0DC0">
      <w:rPr>
        <w:rFonts w:eastAsia="Times New Roman" w:cs="Arial"/>
        <w:i/>
        <w:sz w:val="18"/>
        <w:szCs w:val="18"/>
        <w:lang w:eastAsia="es-ES"/>
      </w:rPr>
      <w:t>Anexo 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2612C7" w14:textId="5B143D32" w:rsidR="002E492D" w:rsidRPr="00470939" w:rsidRDefault="002E492D" w:rsidP="000F4BDA">
    <w:pPr>
      <w:pStyle w:val="Header"/>
      <w:pBdr>
        <w:bottom w:val="single" w:sz="4" w:space="1" w:color="auto"/>
      </w:pBdr>
      <w:jc w:val="right"/>
      <w:rPr>
        <w:i/>
        <w:sz w:val="18"/>
        <w:szCs w:val="18"/>
      </w:rPr>
    </w:pPr>
    <w:r w:rsidRPr="00470939">
      <w:rPr>
        <w:rFonts w:eastAsia="Times New Roman" w:cs="Arial"/>
        <w:i/>
        <w:sz w:val="18"/>
        <w:szCs w:val="18"/>
        <w:lang w:eastAsia="es-ES"/>
      </w:rPr>
      <w:t>UNEP/CMS/COP15/Doc.25.2.1/</w:t>
    </w:r>
    <w:r w:rsidR="001B12ED">
      <w:rPr>
        <w:rFonts w:eastAsia="Times New Roman" w:cs="Arial"/>
        <w:i/>
        <w:sz w:val="18"/>
        <w:szCs w:val="18"/>
        <w:lang w:eastAsia="es-ES"/>
      </w:rPr>
      <w:t>Rev.</w:t>
    </w:r>
    <w:r w:rsidR="00052E40">
      <w:rPr>
        <w:rFonts w:eastAsia="Times New Roman" w:cs="Arial"/>
        <w:i/>
        <w:sz w:val="18"/>
        <w:szCs w:val="18"/>
        <w:lang w:eastAsia="es-ES"/>
      </w:rPr>
      <w:t>1/</w:t>
    </w:r>
    <w:r w:rsidRPr="00470939">
      <w:rPr>
        <w:rFonts w:eastAsia="Times New Roman" w:cs="Arial"/>
        <w:i/>
        <w:sz w:val="18"/>
        <w:szCs w:val="18"/>
        <w:lang w:eastAsia="es-ES"/>
      </w:rPr>
      <w:t>An</w:t>
    </w:r>
    <w:r>
      <w:rPr>
        <w:rFonts w:eastAsia="Times New Roman" w:cs="Arial"/>
        <w:i/>
        <w:sz w:val="18"/>
        <w:szCs w:val="18"/>
        <w:lang w:eastAsia="es-ES"/>
      </w:rPr>
      <w:t>exo 2</w:t>
    </w:r>
  </w:p>
  <w:p w14:paraId="31AB4232" w14:textId="77777777" w:rsidR="002E492D" w:rsidRDefault="002E492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584AE1" w14:textId="77637237" w:rsidR="00470939" w:rsidRPr="00002A97" w:rsidRDefault="00470939" w:rsidP="002E492D">
    <w:pPr>
      <w:pStyle w:val="Header"/>
      <w:pBdr>
        <w:bottom w:val="single" w:sz="4" w:space="1" w:color="auto"/>
      </w:pBdr>
      <w:rPr>
        <w:i/>
        <w:sz w:val="18"/>
        <w:szCs w:val="18"/>
      </w:rPr>
    </w:pPr>
    <w:r w:rsidRPr="001B12ED">
      <w:rPr>
        <w:rFonts w:eastAsia="Times New Roman" w:cs="Arial"/>
        <w:i/>
        <w:sz w:val="18"/>
        <w:szCs w:val="18"/>
        <w:lang w:eastAsia="es-ES"/>
      </w:rPr>
      <w:t>UNEP/CMS/COP15/Doc.25.2.1/</w:t>
    </w:r>
    <w:r w:rsidR="00BC0DC0" w:rsidRPr="001B12ED">
      <w:rPr>
        <w:rFonts w:eastAsia="Times New Roman" w:cs="Arial"/>
        <w:i/>
        <w:sz w:val="18"/>
        <w:szCs w:val="18"/>
        <w:lang w:eastAsia="es-ES"/>
      </w:rPr>
      <w:t>Rev.1/</w:t>
    </w:r>
    <w:r w:rsidRPr="001B12ED">
      <w:rPr>
        <w:rFonts w:eastAsia="Times New Roman" w:cs="Arial"/>
        <w:i/>
        <w:sz w:val="18"/>
        <w:szCs w:val="18"/>
        <w:lang w:eastAsia="es-ES"/>
      </w:rPr>
      <w:t>Anexo 2</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EC581E" w14:textId="01CD4193" w:rsidR="00470939" w:rsidRPr="00002A97" w:rsidRDefault="00470939" w:rsidP="00002A97">
    <w:pPr>
      <w:pStyle w:val="Header"/>
      <w:pBdr>
        <w:bottom w:val="single" w:sz="4" w:space="1" w:color="auto"/>
      </w:pBdr>
      <w:rPr>
        <w:i/>
        <w:sz w:val="18"/>
        <w:szCs w:val="18"/>
      </w:rPr>
    </w:pPr>
    <w:r w:rsidRPr="00052E40">
      <w:rPr>
        <w:rFonts w:eastAsia="Times New Roman" w:cs="Arial"/>
        <w:i/>
        <w:sz w:val="18"/>
        <w:szCs w:val="18"/>
        <w:lang w:eastAsia="es-ES"/>
      </w:rPr>
      <w:t>UNEP/CMS/COP15/Doc.25.2.1/</w:t>
    </w:r>
    <w:r w:rsidR="00052E40" w:rsidRPr="00052E40">
      <w:rPr>
        <w:rFonts w:eastAsia="Times New Roman" w:cs="Arial"/>
        <w:i/>
        <w:sz w:val="18"/>
        <w:szCs w:val="18"/>
        <w:lang w:eastAsia="es-ES"/>
      </w:rPr>
      <w:t>Rev.1/</w:t>
    </w:r>
    <w:r w:rsidRPr="00052E40">
      <w:rPr>
        <w:rFonts w:eastAsia="Times New Roman" w:cs="Arial"/>
        <w:i/>
        <w:sz w:val="18"/>
        <w:szCs w:val="18"/>
        <w:lang w:eastAsia="es-ES"/>
      </w:rPr>
      <w:t xml:space="preserve">Anexo </w:t>
    </w:r>
    <w:r w:rsidR="00C33046" w:rsidRPr="00052E40">
      <w:rPr>
        <w:rFonts w:eastAsia="Times New Roman" w:cs="Arial"/>
        <w:i/>
        <w:sz w:val="18"/>
        <w:szCs w:val="18"/>
        <w:lang w:eastAsia="es-ES"/>
      </w:rPr>
      <w:t>3</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BA21E2" w14:textId="4D19C8F5" w:rsidR="00470939" w:rsidRPr="00470939" w:rsidRDefault="00470939" w:rsidP="000F4BDA">
    <w:pPr>
      <w:pStyle w:val="Header"/>
      <w:pBdr>
        <w:bottom w:val="single" w:sz="4" w:space="1" w:color="auto"/>
      </w:pBdr>
      <w:jc w:val="right"/>
      <w:rPr>
        <w:i/>
        <w:sz w:val="18"/>
        <w:szCs w:val="18"/>
      </w:rPr>
    </w:pPr>
    <w:r w:rsidRPr="00470939">
      <w:rPr>
        <w:rFonts w:eastAsia="Times New Roman" w:cs="Arial"/>
        <w:i/>
        <w:sz w:val="18"/>
        <w:szCs w:val="18"/>
        <w:lang w:eastAsia="es-ES"/>
      </w:rPr>
      <w:t>UNEP/CMS/COP15/Doc.25.2.1/</w:t>
    </w:r>
    <w:r w:rsidR="00052E40">
      <w:rPr>
        <w:rFonts w:eastAsia="Times New Roman" w:cs="Arial"/>
        <w:i/>
        <w:sz w:val="18"/>
        <w:szCs w:val="18"/>
        <w:lang w:eastAsia="es-ES"/>
      </w:rPr>
      <w:t>Rev.1/</w:t>
    </w:r>
    <w:r w:rsidRPr="00470939">
      <w:rPr>
        <w:rFonts w:eastAsia="Times New Roman" w:cs="Arial"/>
        <w:i/>
        <w:sz w:val="18"/>
        <w:szCs w:val="18"/>
        <w:lang w:eastAsia="es-ES"/>
      </w:rPr>
      <w:t>An</w:t>
    </w:r>
    <w:r>
      <w:rPr>
        <w:rFonts w:eastAsia="Times New Roman" w:cs="Arial"/>
        <w:i/>
        <w:sz w:val="18"/>
        <w:szCs w:val="18"/>
        <w:lang w:eastAsia="es-ES"/>
      </w:rPr>
      <w:t xml:space="preserve">exo </w:t>
    </w:r>
    <w:r w:rsidR="000B2E65">
      <w:rPr>
        <w:rFonts w:eastAsia="Times New Roman" w:cs="Arial"/>
        <w:i/>
        <w:sz w:val="18"/>
        <w:szCs w:val="18"/>
        <w:lang w:eastAsia="es-ES"/>
      </w:rPr>
      <w:t>3</w:t>
    </w:r>
  </w:p>
  <w:p w14:paraId="2EB2C820" w14:textId="77777777" w:rsidR="00470939" w:rsidRDefault="00470939">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620A8E" w14:textId="3D8AFC95" w:rsidR="00470939" w:rsidRPr="00002A97" w:rsidRDefault="00470939" w:rsidP="00470939">
    <w:pPr>
      <w:pStyle w:val="Header"/>
      <w:pBdr>
        <w:bottom w:val="single" w:sz="4" w:space="1" w:color="auto"/>
      </w:pBdr>
      <w:rPr>
        <w:i/>
        <w:sz w:val="18"/>
        <w:szCs w:val="18"/>
      </w:rPr>
    </w:pPr>
    <w:r w:rsidRPr="00052E40">
      <w:rPr>
        <w:rFonts w:eastAsia="Times New Roman" w:cs="Arial"/>
        <w:i/>
        <w:sz w:val="18"/>
        <w:szCs w:val="18"/>
        <w:lang w:eastAsia="es-ES"/>
      </w:rPr>
      <w:t>UNEP/CMS/COP15/Doc.25.2.1/</w:t>
    </w:r>
    <w:r w:rsidR="00052E40" w:rsidRPr="00052E40">
      <w:rPr>
        <w:rFonts w:eastAsia="Times New Roman" w:cs="Arial"/>
        <w:i/>
        <w:sz w:val="18"/>
        <w:szCs w:val="18"/>
        <w:lang w:eastAsia="es-ES"/>
      </w:rPr>
      <w:t>Rev.1/</w:t>
    </w:r>
    <w:r w:rsidRPr="00052E40">
      <w:rPr>
        <w:rFonts w:eastAsia="Times New Roman" w:cs="Arial"/>
        <w:i/>
        <w:sz w:val="18"/>
        <w:szCs w:val="18"/>
        <w:lang w:eastAsia="es-ES"/>
      </w:rPr>
      <w:t xml:space="preserve">Anexo </w:t>
    </w:r>
    <w:r w:rsidR="002E492D" w:rsidRPr="00052E40">
      <w:rPr>
        <w:rFonts w:eastAsia="Times New Roman" w:cs="Arial"/>
        <w:i/>
        <w:sz w:val="18"/>
        <w:szCs w:val="18"/>
        <w:lang w:eastAsia="es-ES"/>
      </w:rPr>
      <w:t>3</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2D1132" w14:textId="3A2B1E3E" w:rsidR="00FA0B02" w:rsidRPr="00470939" w:rsidRDefault="00FA0B02" w:rsidP="000F4BDA">
    <w:pPr>
      <w:pStyle w:val="Header"/>
      <w:pBdr>
        <w:bottom w:val="single" w:sz="4" w:space="1" w:color="auto"/>
      </w:pBdr>
      <w:jc w:val="right"/>
      <w:rPr>
        <w:i/>
        <w:sz w:val="18"/>
        <w:szCs w:val="18"/>
      </w:rPr>
    </w:pPr>
    <w:r w:rsidRPr="00470939">
      <w:rPr>
        <w:rFonts w:eastAsia="Times New Roman" w:cs="Arial"/>
        <w:i/>
        <w:sz w:val="18"/>
        <w:szCs w:val="18"/>
        <w:lang w:eastAsia="es-ES"/>
      </w:rPr>
      <w:t>UNEP/CMS/COP15/Doc.25.2.1/</w:t>
    </w:r>
    <w:r>
      <w:rPr>
        <w:rFonts w:eastAsia="Times New Roman" w:cs="Arial"/>
        <w:i/>
        <w:sz w:val="18"/>
        <w:szCs w:val="18"/>
        <w:lang w:eastAsia="es-ES"/>
      </w:rPr>
      <w:t>Rev.1/</w:t>
    </w:r>
    <w:r w:rsidRPr="00470939">
      <w:rPr>
        <w:rFonts w:eastAsia="Times New Roman" w:cs="Arial"/>
        <w:i/>
        <w:sz w:val="18"/>
        <w:szCs w:val="18"/>
        <w:lang w:eastAsia="es-ES"/>
      </w:rPr>
      <w:t>An</w:t>
    </w:r>
    <w:r>
      <w:rPr>
        <w:rFonts w:eastAsia="Times New Roman" w:cs="Arial"/>
        <w:i/>
        <w:sz w:val="18"/>
        <w:szCs w:val="18"/>
        <w:lang w:eastAsia="es-ES"/>
      </w:rPr>
      <w:t>exo 4</w:t>
    </w:r>
  </w:p>
  <w:p w14:paraId="55F9859A" w14:textId="77777777" w:rsidR="00FA0B02" w:rsidRDefault="00FA0B02">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BF6C4A" w14:textId="4DD8748D" w:rsidR="009D4517" w:rsidRPr="005C2199" w:rsidRDefault="009D4517" w:rsidP="00164E76">
    <w:pPr>
      <w:pStyle w:val="Header"/>
      <w:pBdr>
        <w:bottom w:val="single" w:sz="4" w:space="1" w:color="auto"/>
      </w:pBdr>
      <w:rPr>
        <w:rFonts w:cs="Arial"/>
        <w:i/>
        <w:sz w:val="18"/>
        <w:szCs w:val="18"/>
      </w:rPr>
    </w:pPr>
    <w:r w:rsidRPr="005C2199">
      <w:rPr>
        <w:rFonts w:cs="Arial"/>
        <w:i/>
        <w:sz w:val="18"/>
        <w:szCs w:val="18"/>
      </w:rPr>
      <w:t>UNEP/CMS/COP15/Doc.25.2.1/</w:t>
    </w:r>
    <w:r w:rsidR="005C2199" w:rsidRPr="005C2199">
      <w:rPr>
        <w:rFonts w:cs="Arial"/>
        <w:i/>
        <w:sz w:val="18"/>
        <w:szCs w:val="18"/>
      </w:rPr>
      <w:t>Rev.1/</w:t>
    </w:r>
    <w:r w:rsidRPr="005C2199">
      <w:rPr>
        <w:rFonts w:cs="Arial"/>
        <w:i/>
        <w:sz w:val="18"/>
        <w:szCs w:val="18"/>
      </w:rPr>
      <w:t>Anexo 4</w:t>
    </w:r>
  </w:p>
  <w:p w14:paraId="35AA3F74" w14:textId="77777777" w:rsidR="009D4517" w:rsidRPr="005C2199" w:rsidRDefault="009D4517"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34513DB"/>
    <w:multiLevelType w:val="multilevel"/>
    <w:tmpl w:val="35625D8A"/>
    <w:lvl w:ilvl="0">
      <w:start w:val="1"/>
      <w:numFmt w:val="bullet"/>
      <w:lvlText w:val="-"/>
      <w:lvlJc w:val="left"/>
      <w:pPr>
        <w:ind w:left="2160" w:hanging="360"/>
      </w:pPr>
      <w:rPr>
        <w:u w:val="none"/>
      </w:rPr>
    </w:lvl>
    <w:lvl w:ilvl="1">
      <w:start w:val="1"/>
      <w:numFmt w:val="bullet"/>
      <w:lvlText w:val=""/>
      <w:lvlJc w:val="left"/>
      <w:pPr>
        <w:ind w:left="2880" w:hanging="360"/>
      </w:pPr>
      <w:rPr>
        <w:rFonts w:ascii="Symbol" w:hAnsi="Symbol" w:hint="default"/>
      </w:rPr>
    </w:lvl>
    <w:lvl w:ilvl="2">
      <w:start w:val="1"/>
      <w:numFmt w:val="bullet"/>
      <w:lvlText w:val="-"/>
      <w:lvlJc w:val="left"/>
      <w:pPr>
        <w:ind w:left="3600" w:hanging="360"/>
      </w:pPr>
      <w:rPr>
        <w:u w:val="none"/>
      </w:rPr>
    </w:lvl>
    <w:lvl w:ilvl="3">
      <w:start w:val="1"/>
      <w:numFmt w:val="bullet"/>
      <w:lvlText w:val="-"/>
      <w:lvlJc w:val="left"/>
      <w:pPr>
        <w:ind w:left="4320" w:hanging="360"/>
      </w:pPr>
      <w:rPr>
        <w:u w:val="none"/>
      </w:rPr>
    </w:lvl>
    <w:lvl w:ilvl="4">
      <w:start w:val="1"/>
      <w:numFmt w:val="bullet"/>
      <w:lvlText w:val="-"/>
      <w:lvlJc w:val="left"/>
      <w:pPr>
        <w:ind w:left="5040" w:hanging="360"/>
      </w:pPr>
      <w:rPr>
        <w:u w:val="none"/>
      </w:rPr>
    </w:lvl>
    <w:lvl w:ilvl="5">
      <w:start w:val="1"/>
      <w:numFmt w:val="bullet"/>
      <w:lvlText w:val="-"/>
      <w:lvlJc w:val="left"/>
      <w:pPr>
        <w:ind w:left="5760" w:hanging="360"/>
      </w:pPr>
      <w:rPr>
        <w:u w:val="none"/>
      </w:rPr>
    </w:lvl>
    <w:lvl w:ilvl="6">
      <w:start w:val="1"/>
      <w:numFmt w:val="bullet"/>
      <w:lvlText w:val="-"/>
      <w:lvlJc w:val="left"/>
      <w:pPr>
        <w:ind w:left="6480" w:hanging="360"/>
      </w:pPr>
      <w:rPr>
        <w:u w:val="none"/>
      </w:rPr>
    </w:lvl>
    <w:lvl w:ilvl="7">
      <w:start w:val="1"/>
      <w:numFmt w:val="bullet"/>
      <w:lvlText w:val="-"/>
      <w:lvlJc w:val="left"/>
      <w:pPr>
        <w:ind w:left="7200" w:hanging="360"/>
      </w:pPr>
      <w:rPr>
        <w:u w:val="none"/>
      </w:rPr>
    </w:lvl>
    <w:lvl w:ilvl="8">
      <w:start w:val="1"/>
      <w:numFmt w:val="bullet"/>
      <w:lvlText w:val="-"/>
      <w:lvlJc w:val="left"/>
      <w:pPr>
        <w:ind w:left="7920" w:hanging="360"/>
      </w:pPr>
      <w:rPr>
        <w:u w:val="none"/>
      </w:rPr>
    </w:lvl>
  </w:abstractNum>
  <w:abstractNum w:abstractNumId="3"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7057E98"/>
    <w:multiLevelType w:val="hybridMultilevel"/>
    <w:tmpl w:val="73F05EDA"/>
    <w:lvl w:ilvl="0" w:tplc="2000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08346D29"/>
    <w:multiLevelType w:val="multilevel"/>
    <w:tmpl w:val="B726B5FA"/>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6" w15:restartNumberingAfterBreak="0">
    <w:nsid w:val="087B7FB9"/>
    <w:multiLevelType w:val="hybridMultilevel"/>
    <w:tmpl w:val="61DEEFA6"/>
    <w:lvl w:ilvl="0" w:tplc="20000017">
      <w:start w:val="1"/>
      <w:numFmt w:val="lowerLetter"/>
      <w:lvlText w:val="%1)"/>
      <w:lvlJc w:val="left"/>
      <w:pPr>
        <w:ind w:left="927" w:hanging="360"/>
      </w:p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7" w15:restartNumberingAfterBreak="0">
    <w:nsid w:val="0BD76A45"/>
    <w:multiLevelType w:val="hybridMultilevel"/>
    <w:tmpl w:val="4E8479DC"/>
    <w:lvl w:ilvl="0" w:tplc="10000017">
      <w:start w:val="1"/>
      <w:numFmt w:val="lowerLetter"/>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8" w15:restartNumberingAfterBreak="0">
    <w:nsid w:val="0DFB178C"/>
    <w:multiLevelType w:val="hybridMultilevel"/>
    <w:tmpl w:val="15F47A26"/>
    <w:lvl w:ilvl="0" w:tplc="FFFFFFFF">
      <w:start w:val="1"/>
      <w:numFmt w:val="decimal"/>
      <w:lvlText w:val="%1."/>
      <w:lvlJc w:val="left"/>
      <w:pPr>
        <w:ind w:left="720" w:hanging="360"/>
      </w:pPr>
    </w:lvl>
    <w:lvl w:ilvl="1" w:tplc="20000017">
      <w:start w:val="1"/>
      <w:numFmt w:val="lowerLetter"/>
      <w:lvlText w:val="%2)"/>
      <w:lvlJc w:val="left"/>
      <w:pPr>
        <w:ind w:left="72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 w15:restartNumberingAfterBreak="0">
    <w:nsid w:val="0E8F4287"/>
    <w:multiLevelType w:val="hybridMultilevel"/>
    <w:tmpl w:val="920446A8"/>
    <w:lvl w:ilvl="0" w:tplc="20000015">
      <w:start w:val="1"/>
      <w:numFmt w:val="upperLetter"/>
      <w:lvlText w:val="%1."/>
      <w:lvlJc w:val="left"/>
      <w:pPr>
        <w:ind w:left="720" w:hanging="360"/>
      </w:pPr>
    </w:lvl>
    <w:lvl w:ilvl="1" w:tplc="0C000019">
      <w:start w:val="1"/>
      <w:numFmt w:val="lowerLetter"/>
      <w:lvlText w:val="%2."/>
      <w:lvlJc w:val="left"/>
      <w:pPr>
        <w:ind w:left="1440" w:hanging="360"/>
      </w:pPr>
    </w:lvl>
    <w:lvl w:ilvl="2" w:tplc="0C00001B">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10" w15:restartNumberingAfterBreak="0">
    <w:nsid w:val="23DF48E4"/>
    <w:multiLevelType w:val="hybridMultilevel"/>
    <w:tmpl w:val="055E681E"/>
    <w:lvl w:ilvl="0" w:tplc="20000017">
      <w:start w:val="1"/>
      <w:numFmt w:val="lowerLetter"/>
      <w:lvlText w:val="%1)"/>
      <w:lvlJc w:val="left"/>
      <w:pPr>
        <w:ind w:left="72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367" w:hanging="360"/>
      </w:pPr>
    </w:lvl>
    <w:lvl w:ilvl="2" w:tplc="0409001B" w:tentative="1">
      <w:start w:val="1"/>
      <w:numFmt w:val="lowerRoman"/>
      <w:lvlText w:val="%3."/>
      <w:lvlJc w:val="right"/>
      <w:pPr>
        <w:ind w:left="3087" w:hanging="180"/>
      </w:pPr>
    </w:lvl>
    <w:lvl w:ilvl="3" w:tplc="0409000F" w:tentative="1">
      <w:start w:val="1"/>
      <w:numFmt w:val="decimal"/>
      <w:lvlText w:val="%4."/>
      <w:lvlJc w:val="left"/>
      <w:pPr>
        <w:ind w:left="3807" w:hanging="360"/>
      </w:pPr>
    </w:lvl>
    <w:lvl w:ilvl="4" w:tplc="04090019" w:tentative="1">
      <w:start w:val="1"/>
      <w:numFmt w:val="lowerLetter"/>
      <w:lvlText w:val="%5."/>
      <w:lvlJc w:val="left"/>
      <w:pPr>
        <w:ind w:left="4527" w:hanging="360"/>
      </w:pPr>
    </w:lvl>
    <w:lvl w:ilvl="5" w:tplc="0409001B" w:tentative="1">
      <w:start w:val="1"/>
      <w:numFmt w:val="lowerRoman"/>
      <w:lvlText w:val="%6."/>
      <w:lvlJc w:val="right"/>
      <w:pPr>
        <w:ind w:left="5247" w:hanging="180"/>
      </w:pPr>
    </w:lvl>
    <w:lvl w:ilvl="6" w:tplc="0409000F" w:tentative="1">
      <w:start w:val="1"/>
      <w:numFmt w:val="decimal"/>
      <w:lvlText w:val="%7."/>
      <w:lvlJc w:val="left"/>
      <w:pPr>
        <w:ind w:left="5967" w:hanging="360"/>
      </w:pPr>
    </w:lvl>
    <w:lvl w:ilvl="7" w:tplc="04090019" w:tentative="1">
      <w:start w:val="1"/>
      <w:numFmt w:val="lowerLetter"/>
      <w:lvlText w:val="%8."/>
      <w:lvlJc w:val="left"/>
      <w:pPr>
        <w:ind w:left="6687" w:hanging="360"/>
      </w:pPr>
    </w:lvl>
    <w:lvl w:ilvl="8" w:tplc="0409001B" w:tentative="1">
      <w:start w:val="1"/>
      <w:numFmt w:val="lowerRoman"/>
      <w:lvlText w:val="%9."/>
      <w:lvlJc w:val="right"/>
      <w:pPr>
        <w:ind w:left="7407" w:hanging="180"/>
      </w:pPr>
    </w:lvl>
  </w:abstractNum>
  <w:abstractNum w:abstractNumId="11" w15:restartNumberingAfterBreak="0">
    <w:nsid w:val="274E12D0"/>
    <w:multiLevelType w:val="hybridMultilevel"/>
    <w:tmpl w:val="D97261F6"/>
    <w:lvl w:ilvl="0" w:tplc="FFFFFFFF">
      <w:start w:val="1"/>
      <w:numFmt w:val="lowerLetter"/>
      <w:lvlText w:val="%1)"/>
      <w:lvlJc w:val="left"/>
      <w:pPr>
        <w:ind w:left="927" w:hanging="360"/>
      </w:pPr>
    </w:lvl>
    <w:lvl w:ilvl="1" w:tplc="FFFFFFFF">
      <w:start w:val="1"/>
      <w:numFmt w:val="lowerLetter"/>
      <w:lvlText w:val="%2."/>
      <w:lvlJc w:val="left"/>
      <w:pPr>
        <w:ind w:left="1297" w:hanging="360"/>
      </w:pPr>
    </w:lvl>
    <w:lvl w:ilvl="2" w:tplc="FFFFFFFF">
      <w:start w:val="1"/>
      <w:numFmt w:val="lowerRoman"/>
      <w:lvlText w:val="%3."/>
      <w:lvlJc w:val="right"/>
      <w:pPr>
        <w:ind w:left="2017" w:hanging="180"/>
      </w:pPr>
    </w:lvl>
    <w:lvl w:ilvl="3" w:tplc="FFFFFFFF">
      <w:start w:val="1"/>
      <w:numFmt w:val="decimal"/>
      <w:lvlText w:val="%4."/>
      <w:lvlJc w:val="left"/>
      <w:pPr>
        <w:ind w:left="2737" w:hanging="360"/>
      </w:pPr>
    </w:lvl>
    <w:lvl w:ilvl="4" w:tplc="FFFFFFFF">
      <w:start w:val="1"/>
      <w:numFmt w:val="lowerLetter"/>
      <w:lvlText w:val="%5."/>
      <w:lvlJc w:val="left"/>
      <w:pPr>
        <w:ind w:left="3457" w:hanging="360"/>
      </w:pPr>
    </w:lvl>
    <w:lvl w:ilvl="5" w:tplc="FFFFFFFF">
      <w:start w:val="1"/>
      <w:numFmt w:val="lowerRoman"/>
      <w:lvlText w:val="%6."/>
      <w:lvlJc w:val="right"/>
      <w:pPr>
        <w:ind w:left="4177" w:hanging="180"/>
      </w:pPr>
    </w:lvl>
    <w:lvl w:ilvl="6" w:tplc="FFFFFFFF">
      <w:start w:val="1"/>
      <w:numFmt w:val="decimal"/>
      <w:lvlText w:val="%7."/>
      <w:lvlJc w:val="left"/>
      <w:pPr>
        <w:ind w:left="4897" w:hanging="360"/>
      </w:pPr>
    </w:lvl>
    <w:lvl w:ilvl="7" w:tplc="FFFFFFFF">
      <w:start w:val="1"/>
      <w:numFmt w:val="lowerLetter"/>
      <w:lvlText w:val="%8."/>
      <w:lvlJc w:val="left"/>
      <w:pPr>
        <w:ind w:left="5617" w:hanging="360"/>
      </w:pPr>
    </w:lvl>
    <w:lvl w:ilvl="8" w:tplc="FFFFFFFF">
      <w:start w:val="1"/>
      <w:numFmt w:val="lowerRoman"/>
      <w:lvlText w:val="%9."/>
      <w:lvlJc w:val="right"/>
      <w:pPr>
        <w:ind w:left="6337" w:hanging="180"/>
      </w:pPr>
    </w:lvl>
  </w:abstractNum>
  <w:abstractNum w:abstractNumId="12" w15:restartNumberingAfterBreak="0">
    <w:nsid w:val="27E654C4"/>
    <w:multiLevelType w:val="hybridMultilevel"/>
    <w:tmpl w:val="017A23EC"/>
    <w:lvl w:ilvl="0" w:tplc="60D435FA">
      <w:start w:val="1"/>
      <w:numFmt w:val="lowerLetter"/>
      <w:lvlText w:val="%1)"/>
      <w:lvlJc w:val="left"/>
      <w:pPr>
        <w:ind w:left="1530" w:hanging="360"/>
      </w:pPr>
      <w:rPr>
        <w:rFonts w:hint="default"/>
      </w:rPr>
    </w:lvl>
    <w:lvl w:ilvl="1" w:tplc="08090019" w:tentative="1">
      <w:start w:val="1"/>
      <w:numFmt w:val="lowerLetter"/>
      <w:lvlText w:val="%2."/>
      <w:lvlJc w:val="left"/>
      <w:pPr>
        <w:ind w:left="2250" w:hanging="360"/>
      </w:pPr>
    </w:lvl>
    <w:lvl w:ilvl="2" w:tplc="0809001B" w:tentative="1">
      <w:start w:val="1"/>
      <w:numFmt w:val="lowerRoman"/>
      <w:lvlText w:val="%3."/>
      <w:lvlJc w:val="right"/>
      <w:pPr>
        <w:ind w:left="2970" w:hanging="180"/>
      </w:pPr>
    </w:lvl>
    <w:lvl w:ilvl="3" w:tplc="0809000F" w:tentative="1">
      <w:start w:val="1"/>
      <w:numFmt w:val="decimal"/>
      <w:lvlText w:val="%4."/>
      <w:lvlJc w:val="left"/>
      <w:pPr>
        <w:ind w:left="3690" w:hanging="360"/>
      </w:pPr>
    </w:lvl>
    <w:lvl w:ilvl="4" w:tplc="08090019" w:tentative="1">
      <w:start w:val="1"/>
      <w:numFmt w:val="lowerLetter"/>
      <w:lvlText w:val="%5."/>
      <w:lvlJc w:val="left"/>
      <w:pPr>
        <w:ind w:left="4410" w:hanging="360"/>
      </w:pPr>
    </w:lvl>
    <w:lvl w:ilvl="5" w:tplc="0809001B" w:tentative="1">
      <w:start w:val="1"/>
      <w:numFmt w:val="lowerRoman"/>
      <w:lvlText w:val="%6."/>
      <w:lvlJc w:val="right"/>
      <w:pPr>
        <w:ind w:left="5130" w:hanging="180"/>
      </w:pPr>
    </w:lvl>
    <w:lvl w:ilvl="6" w:tplc="0809000F" w:tentative="1">
      <w:start w:val="1"/>
      <w:numFmt w:val="decimal"/>
      <w:lvlText w:val="%7."/>
      <w:lvlJc w:val="left"/>
      <w:pPr>
        <w:ind w:left="5850" w:hanging="360"/>
      </w:pPr>
    </w:lvl>
    <w:lvl w:ilvl="7" w:tplc="08090019" w:tentative="1">
      <w:start w:val="1"/>
      <w:numFmt w:val="lowerLetter"/>
      <w:lvlText w:val="%8."/>
      <w:lvlJc w:val="left"/>
      <w:pPr>
        <w:ind w:left="6570" w:hanging="360"/>
      </w:pPr>
    </w:lvl>
    <w:lvl w:ilvl="8" w:tplc="0809001B" w:tentative="1">
      <w:start w:val="1"/>
      <w:numFmt w:val="lowerRoman"/>
      <w:lvlText w:val="%9."/>
      <w:lvlJc w:val="right"/>
      <w:pPr>
        <w:ind w:left="7290" w:hanging="180"/>
      </w:pPr>
    </w:lvl>
  </w:abstractNum>
  <w:abstractNum w:abstractNumId="13" w15:restartNumberingAfterBreak="0">
    <w:nsid w:val="2AC17586"/>
    <w:multiLevelType w:val="hybridMultilevel"/>
    <w:tmpl w:val="19FA1334"/>
    <w:lvl w:ilvl="0" w:tplc="32A097E0">
      <w:start w:val="1"/>
      <w:numFmt w:val="lowerLetter"/>
      <w:lvlText w:val="%1)"/>
      <w:lvlJc w:val="left"/>
      <w:pPr>
        <w:ind w:left="1003" w:hanging="360"/>
      </w:pPr>
      <w:rPr>
        <w:rFonts w:hint="default"/>
        <w:b w:val="0"/>
        <w:bCs w:val="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4"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5"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BC82A81"/>
    <w:multiLevelType w:val="hybridMultilevel"/>
    <w:tmpl w:val="AB14BA26"/>
    <w:lvl w:ilvl="0" w:tplc="FFFFFFFF">
      <w:start w:val="1"/>
      <w:numFmt w:val="decimal"/>
      <w:lvlText w:val="%1."/>
      <w:lvlJc w:val="left"/>
      <w:pPr>
        <w:ind w:left="720" w:hanging="360"/>
      </w:pPr>
    </w:lvl>
    <w:lvl w:ilvl="1" w:tplc="20000017">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3C0F3D50"/>
    <w:multiLevelType w:val="multilevel"/>
    <w:tmpl w:val="99525B6C"/>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8" w15:restartNumberingAfterBreak="0">
    <w:nsid w:val="3E200771"/>
    <w:multiLevelType w:val="hybridMultilevel"/>
    <w:tmpl w:val="99362684"/>
    <w:lvl w:ilvl="0" w:tplc="08090017">
      <w:start w:val="1"/>
      <w:numFmt w:val="lowerLetter"/>
      <w:lvlText w:val="%1)"/>
      <w:lvlJc w:val="left"/>
      <w:pPr>
        <w:ind w:left="720" w:hanging="360"/>
      </w:pPr>
    </w:lvl>
    <w:lvl w:ilvl="1" w:tplc="FE5EF57C">
      <w:start w:val="1"/>
      <w:numFmt w:val="lowerRoman"/>
      <w:lvlText w:val="%2."/>
      <w:lvlJc w:val="left"/>
      <w:pPr>
        <w:ind w:left="1440" w:hanging="360"/>
      </w:pPr>
      <w:rPr>
        <w:rFonts w:ascii="Arial" w:eastAsiaTheme="minorHAnsi" w:hAnsi="Arial" w:cs="Arial"/>
      </w:r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9" w15:restartNumberingAfterBreak="0">
    <w:nsid w:val="40D97761"/>
    <w:multiLevelType w:val="hybridMultilevel"/>
    <w:tmpl w:val="5942CF10"/>
    <w:lvl w:ilvl="0" w:tplc="2000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46450E24"/>
    <w:multiLevelType w:val="multilevel"/>
    <w:tmpl w:val="F4C835B8"/>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21" w15:restartNumberingAfterBreak="0">
    <w:nsid w:val="46642B45"/>
    <w:multiLevelType w:val="multilevel"/>
    <w:tmpl w:val="710EC0B0"/>
    <w:lvl w:ilvl="0">
      <w:start w:val="1"/>
      <w:numFmt w:val="bullet"/>
      <w:lvlText w:val="-"/>
      <w:lvlJc w:val="left"/>
      <w:pPr>
        <w:ind w:left="1080" w:hanging="360"/>
      </w:pPr>
      <w:rPr>
        <w:u w:val="none"/>
      </w:rPr>
    </w:lvl>
    <w:lvl w:ilvl="1">
      <w:start w:val="1"/>
      <w:numFmt w:val="bullet"/>
      <w:lvlText w:val="-"/>
      <w:lvlJc w:val="left"/>
      <w:pPr>
        <w:ind w:left="1800" w:hanging="360"/>
      </w:pPr>
      <w:rPr>
        <w:u w:val="none"/>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22"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5"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6"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 w15:restartNumberingAfterBreak="0">
    <w:nsid w:val="5F2B3F2A"/>
    <w:multiLevelType w:val="hybridMultilevel"/>
    <w:tmpl w:val="474CB85C"/>
    <w:lvl w:ilvl="0" w:tplc="2000000F">
      <w:start w:val="1"/>
      <w:numFmt w:val="decimal"/>
      <w:lvlText w:val="%1."/>
      <w:lvlJc w:val="left"/>
      <w:pPr>
        <w:ind w:left="360" w:hanging="360"/>
      </w:pPr>
      <w:rPr>
        <w:rFonts w:hint="default"/>
      </w:rPr>
    </w:lvl>
    <w:lvl w:ilvl="1" w:tplc="20000019" w:tentative="1">
      <w:start w:val="1"/>
      <w:numFmt w:val="lowerLetter"/>
      <w:lvlText w:val="%2."/>
      <w:lvlJc w:val="left"/>
      <w:pPr>
        <w:ind w:left="1080" w:hanging="360"/>
      </w:pPr>
    </w:lvl>
    <w:lvl w:ilvl="2" w:tplc="2000001B" w:tentative="1">
      <w:start w:val="1"/>
      <w:numFmt w:val="lowerRoman"/>
      <w:lvlText w:val="%3."/>
      <w:lvlJc w:val="right"/>
      <w:pPr>
        <w:ind w:left="1800" w:hanging="180"/>
      </w:pPr>
    </w:lvl>
    <w:lvl w:ilvl="3" w:tplc="2000000F" w:tentative="1">
      <w:start w:val="1"/>
      <w:numFmt w:val="decimal"/>
      <w:lvlText w:val="%4."/>
      <w:lvlJc w:val="left"/>
      <w:pPr>
        <w:ind w:left="2520" w:hanging="360"/>
      </w:pPr>
    </w:lvl>
    <w:lvl w:ilvl="4" w:tplc="20000019" w:tentative="1">
      <w:start w:val="1"/>
      <w:numFmt w:val="lowerLetter"/>
      <w:lvlText w:val="%5."/>
      <w:lvlJc w:val="left"/>
      <w:pPr>
        <w:ind w:left="3240" w:hanging="360"/>
      </w:pPr>
    </w:lvl>
    <w:lvl w:ilvl="5" w:tplc="2000001B" w:tentative="1">
      <w:start w:val="1"/>
      <w:numFmt w:val="lowerRoman"/>
      <w:lvlText w:val="%6."/>
      <w:lvlJc w:val="right"/>
      <w:pPr>
        <w:ind w:left="3960" w:hanging="180"/>
      </w:pPr>
    </w:lvl>
    <w:lvl w:ilvl="6" w:tplc="2000000F" w:tentative="1">
      <w:start w:val="1"/>
      <w:numFmt w:val="decimal"/>
      <w:lvlText w:val="%7."/>
      <w:lvlJc w:val="left"/>
      <w:pPr>
        <w:ind w:left="4680" w:hanging="360"/>
      </w:pPr>
    </w:lvl>
    <w:lvl w:ilvl="7" w:tplc="20000019" w:tentative="1">
      <w:start w:val="1"/>
      <w:numFmt w:val="lowerLetter"/>
      <w:lvlText w:val="%8."/>
      <w:lvlJc w:val="left"/>
      <w:pPr>
        <w:ind w:left="5400" w:hanging="360"/>
      </w:pPr>
    </w:lvl>
    <w:lvl w:ilvl="8" w:tplc="2000001B" w:tentative="1">
      <w:start w:val="1"/>
      <w:numFmt w:val="lowerRoman"/>
      <w:lvlText w:val="%9."/>
      <w:lvlJc w:val="right"/>
      <w:pPr>
        <w:ind w:left="6120" w:hanging="180"/>
      </w:pPr>
    </w:lvl>
  </w:abstractNum>
  <w:abstractNum w:abstractNumId="28"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9"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30" w15:restartNumberingAfterBreak="0">
    <w:nsid w:val="6856741E"/>
    <w:multiLevelType w:val="hybridMultilevel"/>
    <w:tmpl w:val="CCB2829E"/>
    <w:lvl w:ilvl="0" w:tplc="FFFFFFFF">
      <w:start w:val="1"/>
      <w:numFmt w:val="lowerLetter"/>
      <w:lvlText w:val="%1)"/>
      <w:lvlJc w:val="left"/>
      <w:pPr>
        <w:ind w:left="1003" w:hanging="360"/>
      </w:pPr>
    </w:lvl>
    <w:lvl w:ilvl="1" w:tplc="7F5A1BE4">
      <w:start w:val="1"/>
      <w:numFmt w:val="lowerRoman"/>
      <w:lvlText w:val="%2."/>
      <w:lvlJc w:val="right"/>
      <w:pPr>
        <w:ind w:left="1723" w:hanging="360"/>
      </w:pPr>
      <w:rPr>
        <w:b w:val="0"/>
        <w:bCs w:val="0"/>
      </w:rPr>
    </w:lvl>
    <w:lvl w:ilvl="2" w:tplc="FFFFFFFF">
      <w:start w:val="1"/>
      <w:numFmt w:val="lowerRoman"/>
      <w:lvlText w:val="%3."/>
      <w:lvlJc w:val="right"/>
      <w:pPr>
        <w:ind w:left="2443" w:hanging="180"/>
      </w:pPr>
    </w:lvl>
    <w:lvl w:ilvl="3" w:tplc="FFFFFFFF">
      <w:start w:val="1"/>
      <w:numFmt w:val="decimal"/>
      <w:lvlText w:val="%4."/>
      <w:lvlJc w:val="left"/>
      <w:pPr>
        <w:ind w:left="3163" w:hanging="360"/>
      </w:pPr>
    </w:lvl>
    <w:lvl w:ilvl="4" w:tplc="FFFFFFFF">
      <w:start w:val="1"/>
      <w:numFmt w:val="lowerLetter"/>
      <w:lvlText w:val="%5."/>
      <w:lvlJc w:val="left"/>
      <w:pPr>
        <w:ind w:left="3883" w:hanging="360"/>
      </w:pPr>
    </w:lvl>
    <w:lvl w:ilvl="5" w:tplc="FFFFFFFF">
      <w:start w:val="1"/>
      <w:numFmt w:val="lowerRoman"/>
      <w:lvlText w:val="%6."/>
      <w:lvlJc w:val="right"/>
      <w:pPr>
        <w:ind w:left="4603" w:hanging="180"/>
      </w:pPr>
    </w:lvl>
    <w:lvl w:ilvl="6" w:tplc="FFFFFFFF">
      <w:start w:val="1"/>
      <w:numFmt w:val="decimal"/>
      <w:lvlText w:val="%7."/>
      <w:lvlJc w:val="left"/>
      <w:pPr>
        <w:ind w:left="5323" w:hanging="360"/>
      </w:pPr>
    </w:lvl>
    <w:lvl w:ilvl="7" w:tplc="FFFFFFFF">
      <w:start w:val="1"/>
      <w:numFmt w:val="lowerLetter"/>
      <w:lvlText w:val="%8."/>
      <w:lvlJc w:val="left"/>
      <w:pPr>
        <w:ind w:left="6043" w:hanging="360"/>
      </w:pPr>
    </w:lvl>
    <w:lvl w:ilvl="8" w:tplc="FFFFFFFF">
      <w:start w:val="1"/>
      <w:numFmt w:val="lowerRoman"/>
      <w:lvlText w:val="%9."/>
      <w:lvlJc w:val="right"/>
      <w:pPr>
        <w:ind w:left="6763" w:hanging="180"/>
      </w:pPr>
    </w:lvl>
  </w:abstractNum>
  <w:abstractNum w:abstractNumId="31" w15:restartNumberingAfterBreak="0">
    <w:nsid w:val="69A23F83"/>
    <w:multiLevelType w:val="hybridMultilevel"/>
    <w:tmpl w:val="0DD02DC0"/>
    <w:lvl w:ilvl="0" w:tplc="DEC00A20">
      <w:start w:val="1"/>
      <w:numFmt w:val="decimal"/>
      <w:lvlText w:val="%1."/>
      <w:lvlJc w:val="left"/>
      <w:pPr>
        <w:ind w:left="360" w:hanging="360"/>
      </w:pPr>
      <w:rPr>
        <w:b w:val="0"/>
        <w:bCs/>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2" w15:restartNumberingAfterBreak="0">
    <w:nsid w:val="6B23627B"/>
    <w:multiLevelType w:val="hybridMultilevel"/>
    <w:tmpl w:val="B2945D16"/>
    <w:lvl w:ilvl="0" w:tplc="FFFFFFFF">
      <w:start w:val="1"/>
      <w:numFmt w:val="decimal"/>
      <w:lvlText w:val="%1."/>
      <w:lvlJc w:val="left"/>
      <w:pPr>
        <w:ind w:left="720" w:hanging="360"/>
      </w:pPr>
    </w:lvl>
    <w:lvl w:ilvl="1" w:tplc="20000017">
      <w:start w:val="1"/>
      <w:numFmt w:val="lowerLetter"/>
      <w:lvlText w:val="%2)"/>
      <w:lvlJc w:val="left"/>
      <w:pPr>
        <w:ind w:left="72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6EDB277A"/>
    <w:multiLevelType w:val="hybridMultilevel"/>
    <w:tmpl w:val="3E023DF6"/>
    <w:lvl w:ilvl="0" w:tplc="08090001">
      <w:start w:val="1"/>
      <w:numFmt w:val="bullet"/>
      <w:lvlText w:val=""/>
      <w:lvlJc w:val="left"/>
      <w:pPr>
        <w:ind w:left="927" w:hanging="360"/>
      </w:pPr>
      <w:rPr>
        <w:rFonts w:ascii="Symbol" w:hAnsi="Symbo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34"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1301467"/>
    <w:multiLevelType w:val="hybridMultilevel"/>
    <w:tmpl w:val="B5A2B866"/>
    <w:lvl w:ilvl="0" w:tplc="B57CC882">
      <w:start w:val="1"/>
      <w:numFmt w:val="bullet"/>
      <w:lvlText w:val="˗"/>
      <w:lvlJc w:val="left"/>
      <w:pPr>
        <w:ind w:left="720" w:hanging="360"/>
      </w:pPr>
      <w:rPr>
        <w:rFonts w:ascii="Courier New" w:hAnsi="Courier New"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36" w15:restartNumberingAfterBreak="0">
    <w:nsid w:val="76ED2235"/>
    <w:multiLevelType w:val="multilevel"/>
    <w:tmpl w:val="5868E9F2"/>
    <w:lvl w:ilvl="0">
      <w:start w:val="1"/>
      <w:numFmt w:val="bullet"/>
      <w:lvlText w:val=""/>
      <w:lvlJc w:val="left"/>
      <w:pPr>
        <w:ind w:left="2880" w:hanging="360"/>
      </w:pPr>
      <w:rPr>
        <w:rFonts w:ascii="Symbol" w:hAnsi="Symbol" w:hint="default"/>
        <w:u w:val="none"/>
      </w:rPr>
    </w:lvl>
    <w:lvl w:ilvl="1">
      <w:start w:val="1"/>
      <w:numFmt w:val="bullet"/>
      <w:lvlText w:val="-"/>
      <w:lvlJc w:val="left"/>
      <w:pPr>
        <w:ind w:left="3600" w:hanging="360"/>
      </w:pPr>
      <w:rPr>
        <w:u w:val="none"/>
      </w:rPr>
    </w:lvl>
    <w:lvl w:ilvl="2">
      <w:start w:val="1"/>
      <w:numFmt w:val="bullet"/>
      <w:lvlText w:val="-"/>
      <w:lvlJc w:val="left"/>
      <w:pPr>
        <w:ind w:left="4320" w:hanging="360"/>
      </w:pPr>
      <w:rPr>
        <w:u w:val="none"/>
      </w:rPr>
    </w:lvl>
    <w:lvl w:ilvl="3">
      <w:start w:val="1"/>
      <w:numFmt w:val="bullet"/>
      <w:lvlText w:val="-"/>
      <w:lvlJc w:val="left"/>
      <w:pPr>
        <w:ind w:left="5040" w:hanging="360"/>
      </w:pPr>
      <w:rPr>
        <w:u w:val="none"/>
      </w:rPr>
    </w:lvl>
    <w:lvl w:ilvl="4">
      <w:start w:val="1"/>
      <w:numFmt w:val="bullet"/>
      <w:lvlText w:val="-"/>
      <w:lvlJc w:val="left"/>
      <w:pPr>
        <w:ind w:left="5760" w:hanging="360"/>
      </w:pPr>
      <w:rPr>
        <w:u w:val="none"/>
      </w:rPr>
    </w:lvl>
    <w:lvl w:ilvl="5">
      <w:start w:val="1"/>
      <w:numFmt w:val="bullet"/>
      <w:lvlText w:val="-"/>
      <w:lvlJc w:val="left"/>
      <w:pPr>
        <w:ind w:left="6480" w:hanging="360"/>
      </w:pPr>
      <w:rPr>
        <w:u w:val="none"/>
      </w:rPr>
    </w:lvl>
    <w:lvl w:ilvl="6">
      <w:start w:val="1"/>
      <w:numFmt w:val="bullet"/>
      <w:lvlText w:val="-"/>
      <w:lvlJc w:val="left"/>
      <w:pPr>
        <w:ind w:left="7200" w:hanging="360"/>
      </w:pPr>
      <w:rPr>
        <w:u w:val="none"/>
      </w:rPr>
    </w:lvl>
    <w:lvl w:ilvl="7">
      <w:start w:val="1"/>
      <w:numFmt w:val="bullet"/>
      <w:lvlText w:val="-"/>
      <w:lvlJc w:val="left"/>
      <w:pPr>
        <w:ind w:left="7920" w:hanging="360"/>
      </w:pPr>
      <w:rPr>
        <w:u w:val="none"/>
      </w:rPr>
    </w:lvl>
    <w:lvl w:ilvl="8">
      <w:start w:val="1"/>
      <w:numFmt w:val="bullet"/>
      <w:lvlText w:val="-"/>
      <w:lvlJc w:val="left"/>
      <w:pPr>
        <w:ind w:left="8640" w:hanging="360"/>
      </w:pPr>
      <w:rPr>
        <w:u w:val="none"/>
      </w:rPr>
    </w:lvl>
  </w:abstractNum>
  <w:abstractNum w:abstractNumId="37" w15:restartNumberingAfterBreak="0">
    <w:nsid w:val="7A055A31"/>
    <w:multiLevelType w:val="hybridMultilevel"/>
    <w:tmpl w:val="C4322C14"/>
    <w:lvl w:ilvl="0" w:tplc="08445A06">
      <w:start w:val="1"/>
      <w:numFmt w:val="lowerLetter"/>
      <w:lvlText w:val="%1)"/>
      <w:lvlJc w:val="left"/>
      <w:pPr>
        <w:ind w:left="927" w:hanging="360"/>
      </w:pPr>
      <w:rPr>
        <w:rFonts w:hint="default"/>
      </w:rPr>
    </w:lvl>
    <w:lvl w:ilvl="1" w:tplc="20000019" w:tentative="1">
      <w:start w:val="1"/>
      <w:numFmt w:val="lowerLetter"/>
      <w:lvlText w:val="%2."/>
      <w:lvlJc w:val="left"/>
      <w:pPr>
        <w:ind w:left="1364" w:hanging="360"/>
      </w:pPr>
    </w:lvl>
    <w:lvl w:ilvl="2" w:tplc="2000001B" w:tentative="1">
      <w:start w:val="1"/>
      <w:numFmt w:val="lowerRoman"/>
      <w:lvlText w:val="%3."/>
      <w:lvlJc w:val="right"/>
      <w:pPr>
        <w:ind w:left="2084" w:hanging="180"/>
      </w:pPr>
    </w:lvl>
    <w:lvl w:ilvl="3" w:tplc="2000000F" w:tentative="1">
      <w:start w:val="1"/>
      <w:numFmt w:val="decimal"/>
      <w:lvlText w:val="%4."/>
      <w:lvlJc w:val="left"/>
      <w:pPr>
        <w:ind w:left="2804" w:hanging="360"/>
      </w:pPr>
    </w:lvl>
    <w:lvl w:ilvl="4" w:tplc="20000019" w:tentative="1">
      <w:start w:val="1"/>
      <w:numFmt w:val="lowerLetter"/>
      <w:lvlText w:val="%5."/>
      <w:lvlJc w:val="left"/>
      <w:pPr>
        <w:ind w:left="3524" w:hanging="360"/>
      </w:pPr>
    </w:lvl>
    <w:lvl w:ilvl="5" w:tplc="2000001B" w:tentative="1">
      <w:start w:val="1"/>
      <w:numFmt w:val="lowerRoman"/>
      <w:lvlText w:val="%6."/>
      <w:lvlJc w:val="right"/>
      <w:pPr>
        <w:ind w:left="4244" w:hanging="180"/>
      </w:pPr>
    </w:lvl>
    <w:lvl w:ilvl="6" w:tplc="2000000F" w:tentative="1">
      <w:start w:val="1"/>
      <w:numFmt w:val="decimal"/>
      <w:lvlText w:val="%7."/>
      <w:lvlJc w:val="left"/>
      <w:pPr>
        <w:ind w:left="4964" w:hanging="360"/>
      </w:pPr>
    </w:lvl>
    <w:lvl w:ilvl="7" w:tplc="20000019" w:tentative="1">
      <w:start w:val="1"/>
      <w:numFmt w:val="lowerLetter"/>
      <w:lvlText w:val="%8."/>
      <w:lvlJc w:val="left"/>
      <w:pPr>
        <w:ind w:left="5684" w:hanging="360"/>
      </w:pPr>
    </w:lvl>
    <w:lvl w:ilvl="8" w:tplc="2000001B" w:tentative="1">
      <w:start w:val="1"/>
      <w:numFmt w:val="lowerRoman"/>
      <w:lvlText w:val="%9."/>
      <w:lvlJc w:val="right"/>
      <w:pPr>
        <w:ind w:left="6404" w:hanging="180"/>
      </w:pPr>
    </w:lvl>
  </w:abstractNum>
  <w:abstractNum w:abstractNumId="38"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9" w15:restartNumberingAfterBreak="0">
    <w:nsid w:val="7F251232"/>
    <w:multiLevelType w:val="hybridMultilevel"/>
    <w:tmpl w:val="82EC130C"/>
    <w:lvl w:ilvl="0" w:tplc="FE1038CA">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414625602">
    <w:abstractNumId w:val="0"/>
  </w:num>
  <w:num w:numId="2" w16cid:durableId="598490445">
    <w:abstractNumId w:val="1"/>
  </w:num>
  <w:num w:numId="3" w16cid:durableId="1481076609">
    <w:abstractNumId w:val="3"/>
  </w:num>
  <w:num w:numId="4" w16cid:durableId="2146239410">
    <w:abstractNumId w:val="23"/>
  </w:num>
  <w:num w:numId="5" w16cid:durableId="37974177">
    <w:abstractNumId w:val="14"/>
  </w:num>
  <w:num w:numId="6" w16cid:durableId="1958830237">
    <w:abstractNumId w:val="24"/>
  </w:num>
  <w:num w:numId="7" w16cid:durableId="396439182">
    <w:abstractNumId w:val="28"/>
  </w:num>
  <w:num w:numId="8" w16cid:durableId="260603560">
    <w:abstractNumId w:val="22"/>
  </w:num>
  <w:num w:numId="9" w16cid:durableId="1356272424">
    <w:abstractNumId w:val="15"/>
  </w:num>
  <w:num w:numId="10" w16cid:durableId="630594039">
    <w:abstractNumId w:val="38"/>
  </w:num>
  <w:num w:numId="11" w16cid:durableId="2069759870">
    <w:abstractNumId w:val="26"/>
  </w:num>
  <w:num w:numId="12" w16cid:durableId="904724938">
    <w:abstractNumId w:val="29"/>
  </w:num>
  <w:num w:numId="13" w16cid:durableId="1741906446">
    <w:abstractNumId w:val="34"/>
  </w:num>
  <w:num w:numId="14" w16cid:durableId="947470795">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141927803">
    <w:abstractNumId w:val="31"/>
  </w:num>
  <w:num w:numId="16" w16cid:durableId="642926219">
    <w:abstractNumId w:val="30"/>
  </w:num>
  <w:num w:numId="17" w16cid:durableId="398678745">
    <w:abstractNumId w:val="37"/>
  </w:num>
  <w:num w:numId="18" w16cid:durableId="1988708185">
    <w:abstractNumId w:val="11"/>
  </w:num>
  <w:num w:numId="19" w16cid:durableId="9109674">
    <w:abstractNumId w:val="12"/>
  </w:num>
  <w:num w:numId="20" w16cid:durableId="1235579628">
    <w:abstractNumId w:val="6"/>
  </w:num>
  <w:num w:numId="21" w16cid:durableId="2071879205">
    <w:abstractNumId w:val="33"/>
  </w:num>
  <w:num w:numId="22" w16cid:durableId="1139032378">
    <w:abstractNumId w:val="21"/>
  </w:num>
  <w:num w:numId="23" w16cid:durableId="2076003950">
    <w:abstractNumId w:val="2"/>
  </w:num>
  <w:num w:numId="24" w16cid:durableId="1044058796">
    <w:abstractNumId w:val="35"/>
  </w:num>
  <w:num w:numId="25" w16cid:durableId="511839909">
    <w:abstractNumId w:val="20"/>
  </w:num>
  <w:num w:numId="26" w16cid:durableId="1660842360">
    <w:abstractNumId w:val="17"/>
  </w:num>
  <w:num w:numId="27" w16cid:durableId="298653285">
    <w:abstractNumId w:val="5"/>
  </w:num>
  <w:num w:numId="28" w16cid:durableId="1905093572">
    <w:abstractNumId w:val="9"/>
  </w:num>
  <w:num w:numId="29" w16cid:durableId="1912109878">
    <w:abstractNumId w:val="36"/>
  </w:num>
  <w:num w:numId="30" w16cid:durableId="23095959">
    <w:abstractNumId w:val="10"/>
  </w:num>
  <w:num w:numId="31" w16cid:durableId="1925451750">
    <w:abstractNumId w:val="27"/>
  </w:num>
  <w:num w:numId="32" w16cid:durableId="1398281104">
    <w:abstractNumId w:val="4"/>
  </w:num>
  <w:num w:numId="33" w16cid:durableId="614749703">
    <w:abstractNumId w:val="19"/>
  </w:num>
  <w:num w:numId="34" w16cid:durableId="1676301984">
    <w:abstractNumId w:val="39"/>
  </w:num>
  <w:num w:numId="35" w16cid:durableId="249891323">
    <w:abstractNumId w:val="8"/>
  </w:num>
  <w:num w:numId="36" w16cid:durableId="1194420139">
    <w:abstractNumId w:val="16"/>
  </w:num>
  <w:num w:numId="37" w16cid:durableId="1549026654">
    <w:abstractNumId w:val="32"/>
  </w:num>
  <w:num w:numId="38" w16cid:durableId="54344577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230572826">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880246229">
    <w:abstractNumId w:val="13"/>
  </w:num>
  <w:num w:numId="41" w16cid:durableId="338385402">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40D1E"/>
    <w:rsid w:val="000457BD"/>
    <w:rsid w:val="00052E40"/>
    <w:rsid w:val="000B2E65"/>
    <w:rsid w:val="000C668D"/>
    <w:rsid w:val="000C7114"/>
    <w:rsid w:val="000E192F"/>
    <w:rsid w:val="000F4BDA"/>
    <w:rsid w:val="00101D08"/>
    <w:rsid w:val="00127CCF"/>
    <w:rsid w:val="00137804"/>
    <w:rsid w:val="00154A11"/>
    <w:rsid w:val="00164E76"/>
    <w:rsid w:val="00166CB7"/>
    <w:rsid w:val="001722A0"/>
    <w:rsid w:val="00192411"/>
    <w:rsid w:val="001B12ED"/>
    <w:rsid w:val="001E6CDF"/>
    <w:rsid w:val="001E73E0"/>
    <w:rsid w:val="001F5447"/>
    <w:rsid w:val="00217BB9"/>
    <w:rsid w:val="0022127A"/>
    <w:rsid w:val="0024152C"/>
    <w:rsid w:val="00256158"/>
    <w:rsid w:val="00294753"/>
    <w:rsid w:val="002A40B8"/>
    <w:rsid w:val="002A5ABE"/>
    <w:rsid w:val="002D5F2A"/>
    <w:rsid w:val="002E492D"/>
    <w:rsid w:val="002F43C9"/>
    <w:rsid w:val="002F7EC2"/>
    <w:rsid w:val="0030471E"/>
    <w:rsid w:val="003133A7"/>
    <w:rsid w:val="00323406"/>
    <w:rsid w:val="00344C5B"/>
    <w:rsid w:val="00345F77"/>
    <w:rsid w:val="00377CE8"/>
    <w:rsid w:val="0039263A"/>
    <w:rsid w:val="003D488D"/>
    <w:rsid w:val="003D5723"/>
    <w:rsid w:val="003E5646"/>
    <w:rsid w:val="00413AB8"/>
    <w:rsid w:val="00430A25"/>
    <w:rsid w:val="00453FBA"/>
    <w:rsid w:val="00457C8A"/>
    <w:rsid w:val="00470939"/>
    <w:rsid w:val="004B16C7"/>
    <w:rsid w:val="004B188C"/>
    <w:rsid w:val="004B3772"/>
    <w:rsid w:val="004C7808"/>
    <w:rsid w:val="004D21A5"/>
    <w:rsid w:val="004F2F58"/>
    <w:rsid w:val="00527F0E"/>
    <w:rsid w:val="005330F7"/>
    <w:rsid w:val="0055285C"/>
    <w:rsid w:val="00563598"/>
    <w:rsid w:val="00565240"/>
    <w:rsid w:val="00591364"/>
    <w:rsid w:val="00592262"/>
    <w:rsid w:val="0059243E"/>
    <w:rsid w:val="005B386E"/>
    <w:rsid w:val="005C2199"/>
    <w:rsid w:val="005C39FC"/>
    <w:rsid w:val="005E28E6"/>
    <w:rsid w:val="006022C3"/>
    <w:rsid w:val="006114FC"/>
    <w:rsid w:val="00677F6C"/>
    <w:rsid w:val="00694D1E"/>
    <w:rsid w:val="006A696F"/>
    <w:rsid w:val="006A7128"/>
    <w:rsid w:val="006B1BD2"/>
    <w:rsid w:val="006C2EF5"/>
    <w:rsid w:val="006F22B0"/>
    <w:rsid w:val="00712A67"/>
    <w:rsid w:val="00731702"/>
    <w:rsid w:val="00790422"/>
    <w:rsid w:val="007A1075"/>
    <w:rsid w:val="007B53CC"/>
    <w:rsid w:val="007C212E"/>
    <w:rsid w:val="007D442A"/>
    <w:rsid w:val="007E5A82"/>
    <w:rsid w:val="00800CB3"/>
    <w:rsid w:val="00810C64"/>
    <w:rsid w:val="008265D8"/>
    <w:rsid w:val="008725EA"/>
    <w:rsid w:val="00890936"/>
    <w:rsid w:val="00892316"/>
    <w:rsid w:val="008C0E8D"/>
    <w:rsid w:val="008D686F"/>
    <w:rsid w:val="009059D0"/>
    <w:rsid w:val="0090706E"/>
    <w:rsid w:val="00943D15"/>
    <w:rsid w:val="00960D2D"/>
    <w:rsid w:val="00970050"/>
    <w:rsid w:val="009D4517"/>
    <w:rsid w:val="009F0E31"/>
    <w:rsid w:val="009F1505"/>
    <w:rsid w:val="009F5977"/>
    <w:rsid w:val="00A91D0C"/>
    <w:rsid w:val="00A96EB9"/>
    <w:rsid w:val="00AC09AE"/>
    <w:rsid w:val="00B104EC"/>
    <w:rsid w:val="00B40E07"/>
    <w:rsid w:val="00B62709"/>
    <w:rsid w:val="00B96C61"/>
    <w:rsid w:val="00BC0DC0"/>
    <w:rsid w:val="00BC5707"/>
    <w:rsid w:val="00BE6C85"/>
    <w:rsid w:val="00BF7838"/>
    <w:rsid w:val="00C22155"/>
    <w:rsid w:val="00C23E6B"/>
    <w:rsid w:val="00C33046"/>
    <w:rsid w:val="00C41DAD"/>
    <w:rsid w:val="00C664E8"/>
    <w:rsid w:val="00C9514F"/>
    <w:rsid w:val="00CA436A"/>
    <w:rsid w:val="00CD2303"/>
    <w:rsid w:val="00CE1928"/>
    <w:rsid w:val="00CF0590"/>
    <w:rsid w:val="00CF660D"/>
    <w:rsid w:val="00D45954"/>
    <w:rsid w:val="00D54A2B"/>
    <w:rsid w:val="00D70275"/>
    <w:rsid w:val="00D84650"/>
    <w:rsid w:val="00D8545E"/>
    <w:rsid w:val="00D9741A"/>
    <w:rsid w:val="00DA7FC6"/>
    <w:rsid w:val="00DD2163"/>
    <w:rsid w:val="00DE107F"/>
    <w:rsid w:val="00DF0BE4"/>
    <w:rsid w:val="00DF3D71"/>
    <w:rsid w:val="00E26150"/>
    <w:rsid w:val="00E4771F"/>
    <w:rsid w:val="00E607BD"/>
    <w:rsid w:val="00E77A9F"/>
    <w:rsid w:val="00E81B4A"/>
    <w:rsid w:val="00EE404E"/>
    <w:rsid w:val="00EF1D13"/>
    <w:rsid w:val="00F147ED"/>
    <w:rsid w:val="00F52DBD"/>
    <w:rsid w:val="00F65E4A"/>
    <w:rsid w:val="00F75299"/>
    <w:rsid w:val="00F824C3"/>
    <w:rsid w:val="00F973DB"/>
    <w:rsid w:val="00FA0B02"/>
    <w:rsid w:val="00FB0167"/>
    <w:rsid w:val="00FB3E96"/>
    <w:rsid w:val="00FF5D0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paragraph" w:customStyle="1" w:styleId="Firstnumbering">
    <w:name w:val="First numbering"/>
    <w:basedOn w:val="ListParagraph"/>
    <w:link w:val="FirstnumberingChar"/>
    <w:qFormat/>
    <w:rsid w:val="008265D8"/>
    <w:pPr>
      <w:numPr>
        <w:numId w:val="13"/>
      </w:numPr>
      <w:spacing w:after="0" w:line="240" w:lineRule="auto"/>
      <w:ind w:left="567" w:hanging="567"/>
      <w:contextualSpacing w:val="0"/>
    </w:pPr>
    <w:rPr>
      <w:lang w:val="en-GB"/>
    </w:rPr>
  </w:style>
  <w:style w:type="paragraph" w:customStyle="1" w:styleId="Secondnumbering">
    <w:name w:val="Second numbering"/>
    <w:basedOn w:val="Firstnumbering"/>
    <w:link w:val="SecondnumberingChar"/>
    <w:qFormat/>
    <w:rsid w:val="008265D8"/>
    <w:pPr>
      <w:numPr>
        <w:numId w:val="0"/>
      </w:numPr>
    </w:pPr>
  </w:style>
  <w:style w:type="character" w:customStyle="1" w:styleId="FirstnumberingChar">
    <w:name w:val="First numbering Char"/>
    <w:basedOn w:val="ListParagraphChar"/>
    <w:link w:val="Firstnumbering"/>
    <w:rsid w:val="008265D8"/>
    <w:rPr>
      <w:lang w:val="en-GB"/>
    </w:rPr>
  </w:style>
  <w:style w:type="character" w:customStyle="1" w:styleId="SecondnumberingChar">
    <w:name w:val="Second numbering Char"/>
    <w:basedOn w:val="FirstnumberingChar"/>
    <w:link w:val="Secondnumbering"/>
    <w:rsid w:val="008265D8"/>
    <w:rPr>
      <w:lang w:val="en-GB"/>
    </w:rPr>
  </w:style>
  <w:style w:type="paragraph" w:styleId="FootnoteText">
    <w:name w:val="footnote text"/>
    <w:basedOn w:val="Normal"/>
    <w:link w:val="FootnoteTextChar"/>
    <w:uiPriority w:val="99"/>
    <w:semiHidden/>
    <w:unhideWhenUsed/>
    <w:rsid w:val="008265D8"/>
    <w:pPr>
      <w:spacing w:after="0" w:line="240" w:lineRule="auto"/>
    </w:pPr>
    <w:rPr>
      <w:sz w:val="20"/>
      <w:szCs w:val="20"/>
      <w:lang w:val="en-GB"/>
    </w:rPr>
  </w:style>
  <w:style w:type="character" w:customStyle="1" w:styleId="FootnoteTextChar">
    <w:name w:val="Footnote Text Char"/>
    <w:basedOn w:val="DefaultParagraphFont"/>
    <w:link w:val="FootnoteText"/>
    <w:uiPriority w:val="99"/>
    <w:semiHidden/>
    <w:rsid w:val="008265D8"/>
    <w:rPr>
      <w:sz w:val="20"/>
      <w:szCs w:val="20"/>
      <w:lang w:val="en-GB"/>
    </w:rPr>
  </w:style>
  <w:style w:type="character" w:styleId="EndnoteReference">
    <w:name w:val="endnote reference"/>
    <w:basedOn w:val="DefaultParagraphFont"/>
    <w:uiPriority w:val="99"/>
    <w:semiHidden/>
    <w:unhideWhenUsed/>
    <w:rsid w:val="007A1075"/>
    <w:rPr>
      <w:vertAlign w:val="superscript"/>
    </w:rPr>
  </w:style>
  <w:style w:type="character" w:styleId="FollowedHyperlink">
    <w:name w:val="FollowedHyperlink"/>
    <w:basedOn w:val="DefaultParagraphFont"/>
    <w:uiPriority w:val="99"/>
    <w:semiHidden/>
    <w:unhideWhenUsed/>
    <w:rsid w:val="00CF0590"/>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n/document/underwater-noise" TargetMode="External"/><Relationship Id="rId18" Type="http://schemas.openxmlformats.org/officeDocument/2006/relationships/footer" Target="footer1.xml"/><Relationship Id="rId26" Type="http://schemas.openxmlformats.org/officeDocument/2006/relationships/footer" Target="footer4.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yperlink" Target="https://www.cms.int/en/document/light-pollution-0" TargetMode="External"/><Relationship Id="rId17" Type="http://schemas.openxmlformats.org/officeDocument/2006/relationships/header" Target="header2.xml"/><Relationship Id="rId25" Type="http://schemas.openxmlformats.org/officeDocument/2006/relationships/header" Target="header6.xml"/><Relationship Id="rId33" Type="http://schemas.openxmlformats.org/officeDocument/2006/relationships/header" Target="header13.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eader" Target="header5.xml"/><Relationship Id="rId32" Type="http://schemas.openxmlformats.org/officeDocument/2006/relationships/header" Target="header12.xml"/><Relationship Id="rId5" Type="http://schemas.openxmlformats.org/officeDocument/2006/relationships/numbering" Target="numbering.xml"/><Relationship Id="rId15" Type="http://schemas.openxmlformats.org/officeDocument/2006/relationships/hyperlink" Target="https://www.cms.int/en/document/report-cms-marine-pollution-workshop-0" TargetMode="External"/><Relationship Id="rId23" Type="http://schemas.openxmlformats.org/officeDocument/2006/relationships/header" Target="header4.xml"/><Relationship Id="rId28" Type="http://schemas.openxmlformats.org/officeDocument/2006/relationships/header" Target="header8.xml"/><Relationship Id="rId10" Type="http://schemas.openxmlformats.org/officeDocument/2006/relationships/endnotes" Target="endnotes.xml"/><Relationship Id="rId19" Type="http://schemas.openxmlformats.org/officeDocument/2006/relationships/footer" Target="footer2.xml"/><Relationship Id="rId31"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en/document/fish-aggregating-devices-2" TargetMode="External"/><Relationship Id="rId22" Type="http://schemas.openxmlformats.org/officeDocument/2006/relationships/hyperlink" Target="https://www.cms.int/en/document/report-cms-marine-pollution-workshop-0" TargetMode="External"/><Relationship Id="rId27" Type="http://schemas.openxmlformats.org/officeDocument/2006/relationships/header" Target="header7.xml"/><Relationship Id="rId30" Type="http://schemas.openxmlformats.org/officeDocument/2006/relationships/header" Target="header10.xml"/><Relationship Id="rId35" Type="http://schemas.openxmlformats.org/officeDocument/2006/relationships/theme" Target="theme/theme1.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s/document/gesti%C3%B3n-de-desechos-marinos"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Props1.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2.xml><?xml version="1.0" encoding="utf-8"?>
<ds:datastoreItem xmlns:ds="http://schemas.openxmlformats.org/officeDocument/2006/customXml" ds:itemID="{E51429D5-C685-452B-B57E-9C7072B65EB0}"/>
</file>

<file path=customXml/itemProps3.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customXml/itemProps4.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0</TotalTime>
  <Pages>17</Pages>
  <Words>5365</Words>
  <Characters>30584</Characters>
  <Application>Microsoft Office Word</Application>
  <DocSecurity>0</DocSecurity>
  <Lines>254</Lines>
  <Paragraphs>71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35878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2</cp:revision>
  <dcterms:created xsi:type="dcterms:W3CDTF">2025-12-22T10:14:00Z</dcterms:created>
  <dcterms:modified xsi:type="dcterms:W3CDTF">2025-12-22T10:14:00Z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