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2E0DE9"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2E0DE9" w:rsidRDefault="002E0DE9" w:rsidP="00EC4F04">
            <w:pPr>
              <w:widowControl w:val="0"/>
              <w:suppressAutoHyphens/>
              <w:autoSpaceDE w:val="0"/>
              <w:autoSpaceDN w:val="0"/>
              <w:spacing w:after="0" w:line="240" w:lineRule="auto"/>
              <w:textAlignment w:val="baseline"/>
              <w:rPr>
                <w:rFonts w:ascii="Calibri" w:eastAsia="Calibri" w:hAnsi="Calibri" w:cs="Times New Roman"/>
              </w:rPr>
            </w:pPr>
            <w:bookmarkStart w:id="0" w:name="_Hlk208576290"/>
            <w:r w:rsidRPr="002E0DE9">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2E0DE9"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CONVENTION ON</w:t>
            </w:r>
          </w:p>
          <w:p w14:paraId="32613398"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MIGRATORY</w:t>
            </w:r>
          </w:p>
          <w:p w14:paraId="56052177"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2E0DE9">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6A7586FA" w14:textId="35B3E691" w:rsidR="0037133A" w:rsidRPr="00FE064F" w:rsidRDefault="0037133A" w:rsidP="0037133A">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jc w:val="both"/>
              <w:textAlignment w:val="baseline"/>
              <w:rPr>
                <w:rFonts w:eastAsia="Times New Roman" w:cs="Arial"/>
              </w:rPr>
            </w:pPr>
            <w:r w:rsidRPr="00FE064F">
              <w:rPr>
                <w:rFonts w:eastAsia="Times New Roman" w:cs="Arial"/>
              </w:rPr>
              <w:t>UNEP/CMS/COP15/Doc.</w:t>
            </w:r>
            <w:r w:rsidR="002973B6">
              <w:rPr>
                <w:rFonts w:eastAsia="Times New Roman" w:cs="Arial"/>
              </w:rPr>
              <w:t>25.2.1</w:t>
            </w:r>
          </w:p>
          <w:p w14:paraId="39C81391" w14:textId="43832496" w:rsidR="0037133A" w:rsidRPr="008C3A4A" w:rsidRDefault="00775F42" w:rsidP="0037133A">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jc w:val="both"/>
              <w:textAlignment w:val="baseline"/>
              <w:rPr>
                <w:rFonts w:ascii="Calibri" w:eastAsia="Calibri" w:hAnsi="Calibri" w:cs="Times New Roman"/>
              </w:rPr>
            </w:pPr>
            <w:r w:rsidRPr="00775F42">
              <w:rPr>
                <w:rFonts w:eastAsia="Times New Roman" w:cs="Arial"/>
              </w:rPr>
              <w:t>12</w:t>
            </w:r>
            <w:r w:rsidR="0037133A" w:rsidRPr="00775F42">
              <w:rPr>
                <w:rFonts w:eastAsia="Times New Roman" w:cs="Arial"/>
              </w:rPr>
              <w:t xml:space="preserve"> </w:t>
            </w:r>
            <w:r w:rsidR="00246ED9" w:rsidRPr="00775F42">
              <w:rPr>
                <w:rFonts w:eastAsia="Times New Roman" w:cs="Arial"/>
              </w:rPr>
              <w:t>September</w:t>
            </w:r>
            <w:r w:rsidR="0037133A" w:rsidRPr="00775F42">
              <w:rPr>
                <w:rFonts w:eastAsia="Times New Roman" w:cs="Arial"/>
              </w:rPr>
              <w:t xml:space="preserve"> 2025</w:t>
            </w:r>
          </w:p>
          <w:p w14:paraId="21B42A0D" w14:textId="42C6049C" w:rsidR="002E0DE9" w:rsidRPr="0037133A" w:rsidRDefault="0037133A" w:rsidP="0037133A">
            <w:pPr>
              <w:widowControl w:val="0"/>
              <w:suppressAutoHyphens/>
              <w:autoSpaceDE w:val="0"/>
              <w:autoSpaceDN w:val="0"/>
              <w:spacing w:before="120" w:after="120" w:line="240" w:lineRule="auto"/>
              <w:jc w:val="both"/>
              <w:textAlignment w:val="baseline"/>
              <w:rPr>
                <w:rFonts w:eastAsia="Times New Roman" w:cs="Arial"/>
              </w:rPr>
            </w:pPr>
            <w:r w:rsidRPr="008C3A4A">
              <w:rPr>
                <w:rFonts w:eastAsia="Times New Roman" w:cs="Arial"/>
              </w:rPr>
              <w:t>Original: English</w:t>
            </w:r>
          </w:p>
        </w:tc>
      </w:tr>
    </w:tbl>
    <w:p w14:paraId="6F980F1F" w14:textId="77777777" w:rsidR="002E0DE9" w:rsidRPr="002E0DE9"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4A93A2CA" w14:textId="77777777" w:rsidR="00743A88" w:rsidRPr="008C3A4A" w:rsidRDefault="00743A88" w:rsidP="00743A88">
      <w:pPr>
        <w:widowControl w:val="0"/>
        <w:tabs>
          <w:tab w:val="left" w:pos="-1057"/>
          <w:tab w:val="left" w:pos="-720"/>
        </w:tabs>
        <w:suppressAutoHyphens/>
        <w:autoSpaceDE w:val="0"/>
        <w:autoSpaceDN w:val="0"/>
        <w:spacing w:after="0" w:line="240" w:lineRule="auto"/>
        <w:jc w:val="both"/>
        <w:textAlignment w:val="baseline"/>
        <w:rPr>
          <w:rFonts w:ascii="Calibri" w:eastAsia="Calibri" w:hAnsi="Calibri" w:cs="Times New Roman"/>
        </w:rPr>
      </w:pPr>
      <w:r w:rsidRPr="008C3A4A">
        <w:rPr>
          <w:rFonts w:eastAsia="Times New Roman" w:cs="Arial"/>
        </w:rPr>
        <w:t>1</w:t>
      </w:r>
      <w:r>
        <w:rPr>
          <w:rFonts w:eastAsia="Times New Roman" w:cs="Arial"/>
        </w:rPr>
        <w:t>5</w:t>
      </w:r>
      <w:r w:rsidRPr="008C3A4A">
        <w:rPr>
          <w:rFonts w:eastAsia="Times New Roman" w:cs="Arial"/>
          <w:vertAlign w:val="superscript"/>
        </w:rPr>
        <w:t>th</w:t>
      </w:r>
      <w:r w:rsidRPr="008C3A4A">
        <w:rPr>
          <w:rFonts w:eastAsia="Times New Roman" w:cs="Arial"/>
        </w:rPr>
        <w:t xml:space="preserve"> MEETING OF THE CONFERENCE OF THE PARTIES</w:t>
      </w:r>
    </w:p>
    <w:p w14:paraId="1CD8F973" w14:textId="77777777" w:rsidR="00743A88" w:rsidRPr="008C3A4A" w:rsidRDefault="00743A88" w:rsidP="00743A88">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both"/>
        <w:textAlignment w:val="baseline"/>
        <w:outlineLvl w:val="1"/>
        <w:rPr>
          <w:rFonts w:ascii="Calibri" w:eastAsia="Calibri" w:hAnsi="Calibri" w:cs="Times New Roman"/>
        </w:rPr>
      </w:pPr>
      <w:r>
        <w:rPr>
          <w:rFonts w:eastAsia="Times New Roman" w:cs="Arial"/>
          <w:bCs/>
        </w:rPr>
        <w:t>Campo Grande, Brazil, 23 to 29 March 2026</w:t>
      </w:r>
    </w:p>
    <w:p w14:paraId="4AE670FE" w14:textId="3556C57A" w:rsidR="00743A88" w:rsidRDefault="00743A88" w:rsidP="00743A88">
      <w:pPr>
        <w:widowControl w:val="0"/>
        <w:tabs>
          <w:tab w:val="left" w:pos="7020"/>
        </w:tabs>
        <w:suppressAutoHyphens/>
        <w:autoSpaceDE w:val="0"/>
        <w:autoSpaceDN w:val="0"/>
        <w:spacing w:after="0" w:line="240" w:lineRule="auto"/>
        <w:jc w:val="both"/>
        <w:textAlignment w:val="baseline"/>
        <w:rPr>
          <w:rFonts w:eastAsia="Times New Roman" w:cs="Arial"/>
          <w:iCs/>
        </w:rPr>
      </w:pPr>
      <w:r w:rsidRPr="001C6C56">
        <w:rPr>
          <w:rFonts w:eastAsia="Times New Roman" w:cs="Arial"/>
          <w:iCs/>
        </w:rPr>
        <w:t xml:space="preserve">Agenda Item </w:t>
      </w:r>
      <w:r w:rsidR="002973B6">
        <w:rPr>
          <w:rFonts w:eastAsia="Times New Roman" w:cs="Arial"/>
          <w:iCs/>
        </w:rPr>
        <w:t>25.2.1</w:t>
      </w:r>
    </w:p>
    <w:p w14:paraId="56C01DD2" w14:textId="77777777" w:rsidR="00743A88" w:rsidRPr="008C3A4A" w:rsidRDefault="00743A88" w:rsidP="00743A88">
      <w:pPr>
        <w:widowControl w:val="0"/>
        <w:tabs>
          <w:tab w:val="left" w:pos="7020"/>
        </w:tabs>
        <w:suppressAutoHyphens/>
        <w:autoSpaceDE w:val="0"/>
        <w:autoSpaceDN w:val="0"/>
        <w:spacing w:after="0" w:line="240" w:lineRule="auto"/>
        <w:jc w:val="both"/>
        <w:textAlignment w:val="baseline"/>
        <w:rPr>
          <w:rFonts w:ascii="Calibri" w:eastAsia="Calibri" w:hAnsi="Calibri" w:cs="Times New Roman"/>
        </w:rPr>
      </w:pPr>
    </w:p>
    <w:p w14:paraId="7408EC0D" w14:textId="77777777" w:rsidR="002E0DE9" w:rsidRPr="002E0DE9" w:rsidRDefault="002E0DE9" w:rsidP="7E07EAEE">
      <w:pPr>
        <w:widowControl w:val="0"/>
        <w:suppressAutoHyphens/>
        <w:autoSpaceDE w:val="0"/>
        <w:autoSpaceDN w:val="0"/>
        <w:spacing w:after="0" w:line="240" w:lineRule="auto"/>
        <w:textAlignment w:val="baseline"/>
        <w:rPr>
          <w:rFonts w:eastAsia="Times New Roman" w:cs="Arial"/>
          <w:i/>
          <w:iCs/>
        </w:rPr>
      </w:pPr>
    </w:p>
    <w:p w14:paraId="1554ADA7"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rPr>
      </w:pPr>
    </w:p>
    <w:p w14:paraId="6C96AE1E" w14:textId="559043D7" w:rsidR="002E0DE9" w:rsidRPr="00EC3967" w:rsidRDefault="00640515" w:rsidP="00594B3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9"/>
        <w:jc w:val="center"/>
        <w:textAlignment w:val="baseline"/>
        <w:outlineLvl w:val="1"/>
        <w:rPr>
          <w:rFonts w:eastAsia="Times New Roman" w:cs="Arial"/>
          <w:b/>
          <w:bCs/>
        </w:rPr>
      </w:pPr>
      <w:r w:rsidRPr="00EC3967">
        <w:rPr>
          <w:rFonts w:eastAsia="Times New Roman" w:cs="Arial"/>
          <w:b/>
          <w:bCs/>
        </w:rPr>
        <w:t>MARINE POLLUTION</w:t>
      </w:r>
    </w:p>
    <w:p w14:paraId="57504EB6" w14:textId="5C08A160" w:rsidR="002E0DE9" w:rsidRPr="00EC3967" w:rsidRDefault="008B0AC3" w:rsidP="00F81B4A">
      <w:pPr>
        <w:widowControl w:val="0"/>
        <w:suppressAutoHyphens/>
        <w:autoSpaceDE w:val="0"/>
        <w:autoSpaceDN w:val="0"/>
        <w:spacing w:after="0" w:line="240" w:lineRule="auto"/>
        <w:jc w:val="center"/>
        <w:textAlignment w:val="baseline"/>
        <w:rPr>
          <w:rFonts w:ascii="Calibri" w:eastAsia="Calibri" w:hAnsi="Calibri" w:cs="Times New Roman"/>
        </w:rPr>
      </w:pPr>
      <w:r w:rsidRPr="00EC3967">
        <w:rPr>
          <w:rFonts w:eastAsia="Times New Roman" w:cs="Arial"/>
          <w:i/>
        </w:rPr>
        <w:t>(Prepared by</w:t>
      </w:r>
      <w:r w:rsidR="00640515" w:rsidRPr="00EC3967">
        <w:rPr>
          <w:rFonts w:eastAsia="Times New Roman" w:cs="Arial"/>
          <w:i/>
        </w:rPr>
        <w:t xml:space="preserve"> </w:t>
      </w:r>
      <w:r w:rsidR="00571FF0" w:rsidRPr="00EC3967">
        <w:rPr>
          <w:rFonts w:eastAsia="Times New Roman" w:cs="Arial"/>
          <w:i/>
        </w:rPr>
        <w:t xml:space="preserve">the COP-appointed Councillor for Marine Pollution and </w:t>
      </w:r>
      <w:r w:rsidR="00640515" w:rsidRPr="00EC3967">
        <w:rPr>
          <w:rFonts w:eastAsia="Times New Roman" w:cs="Arial"/>
          <w:i/>
        </w:rPr>
        <w:t>the Secretariat</w:t>
      </w:r>
      <w:r w:rsidRPr="00EC3967">
        <w:rPr>
          <w:rFonts w:eastAsia="Times New Roman" w:cs="Arial"/>
          <w:i/>
        </w:rPr>
        <w:t>)</w:t>
      </w:r>
    </w:p>
    <w:p w14:paraId="3ADF4346" w14:textId="77777777" w:rsidR="00640515" w:rsidRPr="00EC3967" w:rsidRDefault="00640515" w:rsidP="00EC4F04">
      <w:pPr>
        <w:widowControl w:val="0"/>
        <w:suppressAutoHyphens/>
        <w:autoSpaceDE w:val="0"/>
        <w:autoSpaceDN w:val="0"/>
        <w:spacing w:after="0" w:line="240" w:lineRule="auto"/>
        <w:textAlignment w:val="baseline"/>
        <w:rPr>
          <w:rFonts w:cs="Arial"/>
          <w:i/>
          <w:sz w:val="21"/>
          <w:szCs w:val="21"/>
        </w:rPr>
      </w:pPr>
    </w:p>
    <w:p w14:paraId="25A47AE0" w14:textId="114FBBAB" w:rsidR="002E0DE9" w:rsidRPr="00EC3967" w:rsidRDefault="00661875" w:rsidP="00EC4F04">
      <w:pPr>
        <w:widowControl w:val="0"/>
        <w:suppressAutoHyphens/>
        <w:autoSpaceDE w:val="0"/>
        <w:autoSpaceDN w:val="0"/>
        <w:spacing w:after="0" w:line="240" w:lineRule="auto"/>
        <w:textAlignment w:val="baseline"/>
        <w:rPr>
          <w:rFonts w:ascii="Calibri" w:eastAsia="Calibri" w:hAnsi="Calibri" w:cs="Times New Roman"/>
        </w:rPr>
      </w:pPr>
      <w:r w:rsidRPr="00EC3967">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232F1A98">
                <wp:simplePos x="0" y="0"/>
                <wp:positionH relativeFrom="column">
                  <wp:posOffset>717981</wp:posOffset>
                </wp:positionH>
                <wp:positionV relativeFrom="paragraph">
                  <wp:posOffset>106021</wp:posOffset>
                </wp:positionV>
                <wp:extent cx="4629150" cy="1846053"/>
                <wp:effectExtent l="0" t="0" r="19050" b="20955"/>
                <wp:wrapNone/>
                <wp:docPr id="5" name="Text Box 5"/>
                <wp:cNvGraphicFramePr/>
                <a:graphic xmlns:a="http://schemas.openxmlformats.org/drawingml/2006/main">
                  <a:graphicData uri="http://schemas.microsoft.com/office/word/2010/wordprocessingShape">
                    <wps:wsp>
                      <wps:cNvSpPr txBox="1"/>
                      <wps:spPr>
                        <a:xfrm>
                          <a:off x="0" y="0"/>
                          <a:ext cx="4629150" cy="1846053"/>
                        </a:xfrm>
                        <a:prstGeom prst="rect">
                          <a:avLst/>
                        </a:prstGeom>
                        <a:solidFill>
                          <a:srgbClr val="FFFFFF"/>
                        </a:solidFill>
                        <a:ln w="3172">
                          <a:solidFill>
                            <a:srgbClr val="000000"/>
                          </a:solidFill>
                          <a:prstDash val="solid"/>
                        </a:ln>
                      </wps:spPr>
                      <wps:txbx>
                        <w:txbxContent>
                          <w:p w14:paraId="54BCC4CF" w14:textId="77777777" w:rsidR="00640515" w:rsidRDefault="00640515" w:rsidP="00640515">
                            <w:pPr>
                              <w:spacing w:after="0"/>
                              <w:rPr>
                                <w:rFonts w:cs="Arial"/>
                              </w:rPr>
                            </w:pPr>
                            <w:r>
                              <w:rPr>
                                <w:rFonts w:cs="Arial"/>
                              </w:rPr>
                              <w:t>Summary:</w:t>
                            </w:r>
                          </w:p>
                          <w:p w14:paraId="68D71343" w14:textId="77777777" w:rsidR="00640515" w:rsidRPr="00EC3967" w:rsidRDefault="00640515" w:rsidP="00EC3967">
                            <w:pPr>
                              <w:spacing w:after="0" w:line="240" w:lineRule="auto"/>
                              <w:jc w:val="both"/>
                              <w:rPr>
                                <w:rFonts w:cs="Arial"/>
                              </w:rPr>
                            </w:pPr>
                          </w:p>
                          <w:p w14:paraId="7F77FA9E" w14:textId="5D539F58" w:rsidR="005C1828" w:rsidRPr="00EC3967" w:rsidRDefault="00640515" w:rsidP="00EC3967">
                            <w:pPr>
                              <w:spacing w:after="0" w:line="240" w:lineRule="auto"/>
                              <w:jc w:val="both"/>
                              <w:rPr>
                                <w:rFonts w:cs="Arial"/>
                                <w:b/>
                              </w:rPr>
                            </w:pPr>
                            <w:r w:rsidRPr="00EC3967">
                              <w:rPr>
                                <w:rFonts w:cs="Arial"/>
                              </w:rPr>
                              <w:t>This document reports on progress to implement Decisions 14.41</w:t>
                            </w:r>
                            <w:r w:rsidR="00FA4944" w:rsidRPr="00EC3967">
                              <w:rPr>
                                <w:rFonts w:cs="Arial"/>
                              </w:rPr>
                              <w:t>–</w:t>
                            </w:r>
                            <w:r w:rsidRPr="00EC3967">
                              <w:rPr>
                                <w:rFonts w:cs="Arial"/>
                              </w:rPr>
                              <w:t xml:space="preserve">14.43 </w:t>
                            </w:r>
                            <w:r w:rsidRPr="00EC3967">
                              <w:rPr>
                                <w:rFonts w:cs="Arial"/>
                                <w:i/>
                                <w:iCs/>
                              </w:rPr>
                              <w:t xml:space="preserve">Marine Pollution </w:t>
                            </w:r>
                            <w:r w:rsidRPr="00EC3967">
                              <w:rPr>
                                <w:rFonts w:cs="Arial"/>
                              </w:rPr>
                              <w:t xml:space="preserve">and </w:t>
                            </w:r>
                            <w:r w:rsidR="0037514F" w:rsidRPr="00EC3967">
                              <w:rPr>
                                <w:rFonts w:cs="Arial"/>
                              </w:rPr>
                              <w:t>Decision 14.225</w:t>
                            </w:r>
                            <w:r w:rsidR="004910CF" w:rsidRPr="00EC3967">
                              <w:rPr>
                                <w:rFonts w:cs="Arial"/>
                              </w:rPr>
                              <w:t xml:space="preserve"> (b)</w:t>
                            </w:r>
                            <w:r w:rsidR="0037514F" w:rsidRPr="00EC3967">
                              <w:rPr>
                                <w:rFonts w:cs="Arial"/>
                              </w:rPr>
                              <w:t xml:space="preserve"> </w:t>
                            </w:r>
                            <w:r w:rsidR="00A77EC2" w:rsidRPr="00EC3967">
                              <w:rPr>
                                <w:rFonts w:cs="Arial"/>
                                <w:i/>
                                <w:iCs/>
                              </w:rPr>
                              <w:t xml:space="preserve">Impact of </w:t>
                            </w:r>
                            <w:r w:rsidR="0037514F" w:rsidRPr="00EC3967">
                              <w:rPr>
                                <w:rFonts w:cs="Arial"/>
                                <w:i/>
                                <w:iCs/>
                              </w:rPr>
                              <w:t>Plastic Pollution</w:t>
                            </w:r>
                            <w:r w:rsidR="00A77EC2" w:rsidRPr="00EC3967">
                              <w:rPr>
                                <w:rFonts w:cs="Arial"/>
                                <w:i/>
                                <w:iCs/>
                              </w:rPr>
                              <w:t xml:space="preserve"> on Aquatic, Terrestrial and Avian </w:t>
                            </w:r>
                            <w:r w:rsidR="00DF1C97" w:rsidRPr="00EC3967">
                              <w:rPr>
                                <w:rFonts w:cs="Arial"/>
                                <w:i/>
                                <w:iCs/>
                              </w:rPr>
                              <w:t>Avian Species</w:t>
                            </w:r>
                            <w:r w:rsidR="00DF1C97" w:rsidRPr="00EC3967">
                              <w:rPr>
                                <w:rFonts w:cs="Arial"/>
                              </w:rPr>
                              <w:t>.</w:t>
                            </w:r>
                            <w:r w:rsidR="0037514F" w:rsidRPr="00EC3967">
                              <w:rPr>
                                <w:rFonts w:cs="Arial"/>
                              </w:rPr>
                              <w:t xml:space="preserve"> It </w:t>
                            </w:r>
                            <w:r w:rsidRPr="00EC3967">
                              <w:rPr>
                                <w:rFonts w:cs="Arial"/>
                              </w:rPr>
                              <w:t>proposes Decisions for adoption</w:t>
                            </w:r>
                            <w:r w:rsidR="00DA5924" w:rsidRPr="00EC3967">
                              <w:rPr>
                                <w:rFonts w:cs="Arial"/>
                              </w:rPr>
                              <w:t xml:space="preserve"> and</w:t>
                            </w:r>
                            <w:r w:rsidR="003D0878" w:rsidRPr="00EC3967">
                              <w:rPr>
                                <w:rFonts w:cs="Arial"/>
                              </w:rPr>
                              <w:t xml:space="preserve"> a </w:t>
                            </w:r>
                            <w:r w:rsidR="00B807B0" w:rsidRPr="00EC3967">
                              <w:rPr>
                                <w:rFonts w:cs="Arial"/>
                              </w:rPr>
                              <w:t>new</w:t>
                            </w:r>
                            <w:r w:rsidR="003D0878" w:rsidRPr="00EC3967">
                              <w:rPr>
                                <w:rFonts w:cs="Arial"/>
                              </w:rPr>
                              <w:t xml:space="preserve"> Resolution on</w:t>
                            </w:r>
                            <w:r w:rsidR="00FB743B" w:rsidRPr="00EC3967">
                              <w:rPr>
                                <w:rFonts w:cs="Arial"/>
                              </w:rPr>
                              <w:t xml:space="preserve"> </w:t>
                            </w:r>
                            <w:r w:rsidR="001952E5" w:rsidRPr="00EC3967">
                              <w:rPr>
                                <w:rFonts w:cs="Arial"/>
                                <w:i/>
                              </w:rPr>
                              <w:t>Marine</w:t>
                            </w:r>
                            <w:r w:rsidR="00D61948" w:rsidRPr="00EC3967">
                              <w:rPr>
                                <w:rFonts w:cs="Arial"/>
                                <w:i/>
                              </w:rPr>
                              <w:t xml:space="preserve"> Pollution.</w:t>
                            </w:r>
                          </w:p>
                          <w:p w14:paraId="210A1F66" w14:textId="77777777" w:rsidR="00640515" w:rsidRPr="00EC3967" w:rsidRDefault="00640515" w:rsidP="00EC3967">
                            <w:pPr>
                              <w:spacing w:after="0" w:line="240" w:lineRule="auto"/>
                              <w:jc w:val="both"/>
                              <w:rPr>
                                <w:rFonts w:cs="Arial"/>
                              </w:rPr>
                            </w:pPr>
                          </w:p>
                          <w:p w14:paraId="22219136" w14:textId="79B6DD20" w:rsidR="00E70813" w:rsidRPr="00EC3967" w:rsidRDefault="00AD776B" w:rsidP="00EC3967">
                            <w:pPr>
                              <w:spacing w:after="0" w:line="240" w:lineRule="auto"/>
                              <w:jc w:val="both"/>
                              <w:rPr>
                                <w:rFonts w:cs="Arial"/>
                              </w:rPr>
                            </w:pPr>
                            <w:r w:rsidRPr="00EC3967">
                              <w:rPr>
                                <w:rFonts w:cs="Arial"/>
                              </w:rPr>
                              <w:t>T</w:t>
                            </w:r>
                            <w:r w:rsidR="000D43A5" w:rsidRPr="00EC3967">
                              <w:rPr>
                                <w:rFonts w:cs="Arial"/>
                              </w:rPr>
                              <w:t xml:space="preserve">he </w:t>
                            </w:r>
                            <w:r w:rsidRPr="00EC3967">
                              <w:rPr>
                                <w:rFonts w:cs="Arial"/>
                              </w:rPr>
                              <w:t>attached</w:t>
                            </w:r>
                            <w:r w:rsidR="000D43A5" w:rsidRPr="00EC3967">
                              <w:rPr>
                                <w:rFonts w:cs="Arial"/>
                              </w:rPr>
                              <w:t xml:space="preserve"> draft Decisions would support the achievement of Targets 2.3, 3.1, 3.3 </w:t>
                            </w:r>
                            <w:r w:rsidR="005C1F88" w:rsidRPr="00EC3967">
                              <w:rPr>
                                <w:rFonts w:cs="Arial"/>
                              </w:rPr>
                              <w:t>and</w:t>
                            </w:r>
                            <w:r w:rsidR="000D43A5" w:rsidRPr="00EC3967">
                              <w:rPr>
                                <w:rFonts w:cs="Arial"/>
                              </w:rPr>
                              <w:t xml:space="preserve"> 4.</w:t>
                            </w:r>
                            <w:r w:rsidR="005C1F88" w:rsidRPr="00EC3967">
                              <w:rPr>
                                <w:rFonts w:cs="Arial"/>
                              </w:rPr>
                              <w:t>1</w:t>
                            </w:r>
                            <w:r w:rsidR="000D43A5" w:rsidRPr="00EC3967">
                              <w:rPr>
                                <w:rFonts w:cs="Arial"/>
                              </w:rPr>
                              <w:t xml:space="preserve"> of the Samarkand Strategic Plan for Migratory Species 2024–2032.</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56.55pt;margin-top:8.35pt;width:364.5pt;height:145.3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QFLO5QEAANQDAAAOAAAAZHJzL2Uyb0RvYy54bWysU8tu2zAQvBfoPxC813rEdhLBctDGcFEg&#10;aAq4/QCKoiwCFMkuaUvu13dJqbbT5hRUB4rLWQ1nZ1erh6FT5CjASaNLms1SSoTmppZ6X9If37cf&#10;7ihxnumaKaNFSU/C0Yf1+3er3hYiN61RtQCCJNoVvS1p670tksTxVnTMzYwVGsHGQMc8hrBPamA9&#10;sncqydN0mfQGaguGC+fwdDOCdB35m0Zw/9w0TniiSorafFwhrlVYk/WKFXtgtpV8ksHeoKJjUuOl&#10;Z6oN84wcQP5D1UkOxpnGz7jpEtM0kotYA1aTpX9Vs2uZFbEWNMfZs03u/9Hyr8ed/QbED5/MgA0M&#10;hvTWFQ4PQz1DA114o1KCOFp4OtsmBk84Hs6X+X22QIgjlt3Nl+niJvAkl88tOP9ZmI6ETUkB+xLt&#10;Yscn58fUPynhNmeUrLdSqRjAvnpUQI4Me7iNz8T+Ik1p0pf0JrvNI/MLzF1TpPF5jSJI2DDXjldF&#10;hilNaSzn4kvY+aEaJrMqU5/QQ/wNsLbWwC9KehypkrqfBwaCEvVFY8/us/k8zGAM5ovbHAO4Rqpr&#10;hGmOVCX1lIzbRz/OLQ6OZf5J7ywPrQgWafPx4E0jo5VB3Kho0oyjE5sxjXmYzes4Zl1+xvVvAAAA&#10;//8DAFBLAwQUAAYACAAAACEAzgBDcOAAAAAKAQAADwAAAGRycy9kb3ducmV2LnhtbEyPT0+DQBDF&#10;7yZ+h82YeLML9A8NZWmMxoSDF6oHj1t2Cig7S9htwX56x5Pe5s28vPm9fD/bXlxw9J0jBfEiAoFU&#10;O9NRo+D97eVhC8IHTUb3jlDBN3rYF7c3uc6Mm6jCyyE0gkPIZ1pBG8KQSenrFq32Czcg8e3kRqsD&#10;y7GRZtQTh9teJlG0kVZ3xB9aPeBTi/XX4WwVfF4DJVS9rodp/EjLdfVcxuVVqfu7+XEHIuAc/szw&#10;i8/oUDDT0Z3JeNGzjpcxW3nYpCDYsF0lvDgqWEbpCmSRy/8Vih8AAAD//wMAUEsBAi0AFAAGAAgA&#10;AAAhALaDOJL+AAAA4QEAABMAAAAAAAAAAAAAAAAAAAAAAFtDb250ZW50X1R5cGVzXS54bWxQSwEC&#10;LQAUAAYACAAAACEAOP0h/9YAAACUAQAACwAAAAAAAAAAAAAAAAAvAQAAX3JlbHMvLnJlbHNQSwEC&#10;LQAUAAYACAAAACEAekBSzuUBAADUAwAADgAAAAAAAAAAAAAAAAAuAgAAZHJzL2Uyb0RvYy54bWxQ&#10;SwECLQAUAAYACAAAACEAzgBDcOAAAAAKAQAADwAAAAAAAAAAAAAAAAA/BAAAZHJzL2Rvd25yZXYu&#10;eG1sUEsFBgAAAAAEAAQA8wAAAEwFAAAAAA==&#10;" strokeweight=".08811mm">
                <v:textbox>
                  <w:txbxContent>
                    <w:p w14:paraId="54BCC4CF" w14:textId="77777777" w:rsidR="00640515" w:rsidRDefault="00640515" w:rsidP="00640515">
                      <w:pPr>
                        <w:spacing w:after="0"/>
                        <w:rPr>
                          <w:rFonts w:cs="Arial"/>
                        </w:rPr>
                      </w:pPr>
                      <w:r>
                        <w:rPr>
                          <w:rFonts w:cs="Arial"/>
                        </w:rPr>
                        <w:t>Summary:</w:t>
                      </w:r>
                    </w:p>
                    <w:p w14:paraId="68D71343" w14:textId="77777777" w:rsidR="00640515" w:rsidRPr="00EC3967" w:rsidRDefault="00640515" w:rsidP="00EC3967">
                      <w:pPr>
                        <w:spacing w:after="0" w:line="240" w:lineRule="auto"/>
                        <w:jc w:val="both"/>
                        <w:rPr>
                          <w:rFonts w:cs="Arial"/>
                        </w:rPr>
                      </w:pPr>
                    </w:p>
                    <w:p w14:paraId="7F77FA9E" w14:textId="5D539F58" w:rsidR="005C1828" w:rsidRPr="00EC3967" w:rsidRDefault="00640515" w:rsidP="00EC3967">
                      <w:pPr>
                        <w:spacing w:after="0" w:line="240" w:lineRule="auto"/>
                        <w:jc w:val="both"/>
                        <w:rPr>
                          <w:rFonts w:cs="Arial"/>
                          <w:b/>
                        </w:rPr>
                      </w:pPr>
                      <w:r w:rsidRPr="00EC3967">
                        <w:rPr>
                          <w:rFonts w:cs="Arial"/>
                        </w:rPr>
                        <w:t>This document reports on progress to implement Decisions 14.41</w:t>
                      </w:r>
                      <w:r w:rsidR="00FA4944" w:rsidRPr="00EC3967">
                        <w:rPr>
                          <w:rFonts w:cs="Arial"/>
                        </w:rPr>
                        <w:t>–</w:t>
                      </w:r>
                      <w:r w:rsidRPr="00EC3967">
                        <w:rPr>
                          <w:rFonts w:cs="Arial"/>
                        </w:rPr>
                        <w:t xml:space="preserve">14.43 </w:t>
                      </w:r>
                      <w:r w:rsidRPr="00EC3967">
                        <w:rPr>
                          <w:rFonts w:cs="Arial"/>
                          <w:i/>
                          <w:iCs/>
                        </w:rPr>
                        <w:t xml:space="preserve">Marine Pollution </w:t>
                      </w:r>
                      <w:r w:rsidRPr="00EC3967">
                        <w:rPr>
                          <w:rFonts w:cs="Arial"/>
                        </w:rPr>
                        <w:t xml:space="preserve">and </w:t>
                      </w:r>
                      <w:r w:rsidR="0037514F" w:rsidRPr="00EC3967">
                        <w:rPr>
                          <w:rFonts w:cs="Arial"/>
                        </w:rPr>
                        <w:t>Decision 14.225</w:t>
                      </w:r>
                      <w:r w:rsidR="004910CF" w:rsidRPr="00EC3967">
                        <w:rPr>
                          <w:rFonts w:cs="Arial"/>
                        </w:rPr>
                        <w:t xml:space="preserve"> (b)</w:t>
                      </w:r>
                      <w:r w:rsidR="0037514F" w:rsidRPr="00EC3967">
                        <w:rPr>
                          <w:rFonts w:cs="Arial"/>
                        </w:rPr>
                        <w:t xml:space="preserve"> </w:t>
                      </w:r>
                      <w:r w:rsidR="00A77EC2" w:rsidRPr="00EC3967">
                        <w:rPr>
                          <w:rFonts w:cs="Arial"/>
                          <w:i/>
                          <w:iCs/>
                        </w:rPr>
                        <w:t xml:space="preserve">Impact of </w:t>
                      </w:r>
                      <w:r w:rsidR="0037514F" w:rsidRPr="00EC3967">
                        <w:rPr>
                          <w:rFonts w:cs="Arial"/>
                          <w:i/>
                          <w:iCs/>
                        </w:rPr>
                        <w:t>Plastic Pollution</w:t>
                      </w:r>
                      <w:r w:rsidR="00A77EC2" w:rsidRPr="00EC3967">
                        <w:rPr>
                          <w:rFonts w:cs="Arial"/>
                          <w:i/>
                          <w:iCs/>
                        </w:rPr>
                        <w:t xml:space="preserve"> on Aquatic, Terrestrial and Avian </w:t>
                      </w:r>
                      <w:r w:rsidR="00DF1C97" w:rsidRPr="00EC3967">
                        <w:rPr>
                          <w:rFonts w:cs="Arial"/>
                          <w:i/>
                          <w:iCs/>
                        </w:rPr>
                        <w:t>Avian Species</w:t>
                      </w:r>
                      <w:r w:rsidR="00DF1C97" w:rsidRPr="00EC3967">
                        <w:rPr>
                          <w:rFonts w:cs="Arial"/>
                        </w:rPr>
                        <w:t>.</w:t>
                      </w:r>
                      <w:r w:rsidR="0037514F" w:rsidRPr="00EC3967">
                        <w:rPr>
                          <w:rFonts w:cs="Arial"/>
                        </w:rPr>
                        <w:t xml:space="preserve"> It </w:t>
                      </w:r>
                      <w:r w:rsidRPr="00EC3967">
                        <w:rPr>
                          <w:rFonts w:cs="Arial"/>
                        </w:rPr>
                        <w:t>proposes Decisions for adoption</w:t>
                      </w:r>
                      <w:r w:rsidR="00DA5924" w:rsidRPr="00EC3967">
                        <w:rPr>
                          <w:rFonts w:cs="Arial"/>
                        </w:rPr>
                        <w:t xml:space="preserve"> and</w:t>
                      </w:r>
                      <w:r w:rsidR="003D0878" w:rsidRPr="00EC3967">
                        <w:rPr>
                          <w:rFonts w:cs="Arial"/>
                        </w:rPr>
                        <w:t xml:space="preserve"> a </w:t>
                      </w:r>
                      <w:r w:rsidR="00B807B0" w:rsidRPr="00EC3967">
                        <w:rPr>
                          <w:rFonts w:cs="Arial"/>
                        </w:rPr>
                        <w:t>new</w:t>
                      </w:r>
                      <w:r w:rsidR="003D0878" w:rsidRPr="00EC3967">
                        <w:rPr>
                          <w:rFonts w:cs="Arial"/>
                        </w:rPr>
                        <w:t xml:space="preserve"> Resolution on</w:t>
                      </w:r>
                      <w:r w:rsidR="00FB743B" w:rsidRPr="00EC3967">
                        <w:rPr>
                          <w:rFonts w:cs="Arial"/>
                        </w:rPr>
                        <w:t xml:space="preserve"> </w:t>
                      </w:r>
                      <w:r w:rsidR="001952E5" w:rsidRPr="00EC3967">
                        <w:rPr>
                          <w:rFonts w:cs="Arial"/>
                          <w:i/>
                        </w:rPr>
                        <w:t>Marine</w:t>
                      </w:r>
                      <w:r w:rsidR="00D61948" w:rsidRPr="00EC3967">
                        <w:rPr>
                          <w:rFonts w:cs="Arial"/>
                          <w:i/>
                        </w:rPr>
                        <w:t xml:space="preserve"> Pollution.</w:t>
                      </w:r>
                    </w:p>
                    <w:p w14:paraId="210A1F66" w14:textId="77777777" w:rsidR="00640515" w:rsidRPr="00EC3967" w:rsidRDefault="00640515" w:rsidP="00EC3967">
                      <w:pPr>
                        <w:spacing w:after="0" w:line="240" w:lineRule="auto"/>
                        <w:jc w:val="both"/>
                        <w:rPr>
                          <w:rFonts w:cs="Arial"/>
                        </w:rPr>
                      </w:pPr>
                    </w:p>
                    <w:p w14:paraId="22219136" w14:textId="79B6DD20" w:rsidR="00E70813" w:rsidRPr="00EC3967" w:rsidRDefault="00AD776B" w:rsidP="00EC3967">
                      <w:pPr>
                        <w:spacing w:after="0" w:line="240" w:lineRule="auto"/>
                        <w:jc w:val="both"/>
                        <w:rPr>
                          <w:rFonts w:cs="Arial"/>
                        </w:rPr>
                      </w:pPr>
                      <w:r w:rsidRPr="00EC3967">
                        <w:rPr>
                          <w:rFonts w:cs="Arial"/>
                        </w:rPr>
                        <w:t>T</w:t>
                      </w:r>
                      <w:r w:rsidR="000D43A5" w:rsidRPr="00EC3967">
                        <w:rPr>
                          <w:rFonts w:cs="Arial"/>
                        </w:rPr>
                        <w:t xml:space="preserve">he </w:t>
                      </w:r>
                      <w:r w:rsidRPr="00EC3967">
                        <w:rPr>
                          <w:rFonts w:cs="Arial"/>
                        </w:rPr>
                        <w:t>attached</w:t>
                      </w:r>
                      <w:r w:rsidR="000D43A5" w:rsidRPr="00EC3967">
                        <w:rPr>
                          <w:rFonts w:cs="Arial"/>
                        </w:rPr>
                        <w:t xml:space="preserve"> draft Decisions would support the achievement of Targets 2.3, 3.1, 3.3 </w:t>
                      </w:r>
                      <w:r w:rsidR="005C1F88" w:rsidRPr="00EC3967">
                        <w:rPr>
                          <w:rFonts w:cs="Arial"/>
                        </w:rPr>
                        <w:t>and</w:t>
                      </w:r>
                      <w:r w:rsidR="000D43A5" w:rsidRPr="00EC3967">
                        <w:rPr>
                          <w:rFonts w:cs="Arial"/>
                        </w:rPr>
                        <w:t xml:space="preserve"> 4.</w:t>
                      </w:r>
                      <w:r w:rsidR="005C1F88" w:rsidRPr="00EC3967">
                        <w:rPr>
                          <w:rFonts w:cs="Arial"/>
                        </w:rPr>
                        <w:t>1</w:t>
                      </w:r>
                      <w:r w:rsidR="000D43A5" w:rsidRPr="00EC3967">
                        <w:rPr>
                          <w:rFonts w:cs="Arial"/>
                        </w:rPr>
                        <w:t xml:space="preserve"> of the Samarkand Strategic Plan for Migratory Species 2024–2032.</w:t>
                      </w:r>
                    </w:p>
                  </w:txbxContent>
                </v:textbox>
              </v:shape>
            </w:pict>
          </mc:Fallback>
        </mc:AlternateContent>
      </w:r>
    </w:p>
    <w:p w14:paraId="320AAD7B"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2E0DE9"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Default="005330F7" w:rsidP="00EC4F04">
      <w:pPr>
        <w:spacing w:after="0" w:line="240" w:lineRule="auto"/>
      </w:pPr>
    </w:p>
    <w:p w14:paraId="111843FD" w14:textId="3BB741DE" w:rsidR="002E0DE9" w:rsidRDefault="002E0DE9" w:rsidP="00EC4F04">
      <w:pPr>
        <w:spacing w:after="0" w:line="240" w:lineRule="auto"/>
      </w:pPr>
    </w:p>
    <w:p w14:paraId="6AF4E8FF" w14:textId="77777777" w:rsidR="002E0DE9" w:rsidRDefault="002E0DE9" w:rsidP="00EC4F04">
      <w:pPr>
        <w:spacing w:after="0" w:line="240" w:lineRule="auto"/>
      </w:pPr>
    </w:p>
    <w:p w14:paraId="509B5F4B" w14:textId="77777777" w:rsidR="002E0DE9" w:rsidRDefault="002E0DE9" w:rsidP="00EC4F04">
      <w:pPr>
        <w:spacing w:after="0" w:line="240" w:lineRule="auto"/>
      </w:pPr>
    </w:p>
    <w:p w14:paraId="73A3A65F" w14:textId="77777777" w:rsidR="00661875" w:rsidRDefault="00661875" w:rsidP="00EC4F04">
      <w:pPr>
        <w:spacing w:after="0" w:line="240" w:lineRule="auto"/>
        <w:sectPr w:rsidR="00661875" w:rsidSect="00EC3967">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702ACE1D" w14:textId="3397E6EE" w:rsidR="00FD3734" w:rsidRPr="002E0DE9" w:rsidRDefault="00640515" w:rsidP="006566E2">
      <w:pPr>
        <w:pStyle w:val="Title1"/>
      </w:pPr>
      <w:r>
        <w:lastRenderedPageBreak/>
        <w:t>MARINE POLLUTION</w:t>
      </w:r>
    </w:p>
    <w:p w14:paraId="477D679A" w14:textId="77777777" w:rsidR="0044687F" w:rsidRDefault="0044687F" w:rsidP="00FD3734">
      <w:pPr>
        <w:spacing w:after="0" w:line="240" w:lineRule="auto"/>
        <w:jc w:val="both"/>
        <w:rPr>
          <w:rFonts w:cs="Arial"/>
          <w:i/>
        </w:rPr>
      </w:pPr>
    </w:p>
    <w:p w14:paraId="09DA5F02" w14:textId="77777777" w:rsidR="00FC0F99" w:rsidRPr="00FC0F99" w:rsidRDefault="00FC0F99" w:rsidP="00FD3734">
      <w:pPr>
        <w:spacing w:after="0" w:line="240" w:lineRule="auto"/>
        <w:jc w:val="both"/>
        <w:rPr>
          <w:rFonts w:cs="Arial"/>
          <w:i/>
        </w:rPr>
      </w:pPr>
    </w:p>
    <w:p w14:paraId="3C86903F" w14:textId="77777777" w:rsidR="002E0DE9" w:rsidRPr="00640515" w:rsidRDefault="002E0DE9" w:rsidP="00EC4F04">
      <w:pPr>
        <w:suppressAutoHyphens/>
        <w:autoSpaceDN w:val="0"/>
        <w:spacing w:after="0" w:line="240" w:lineRule="auto"/>
        <w:textAlignment w:val="baseline"/>
        <w:rPr>
          <w:rFonts w:eastAsia="Calibri" w:cs="Arial"/>
          <w:u w:val="single"/>
        </w:rPr>
      </w:pPr>
      <w:r w:rsidRPr="00640515">
        <w:rPr>
          <w:rFonts w:eastAsia="Calibri" w:cs="Arial"/>
          <w:u w:val="single"/>
        </w:rPr>
        <w:t>Background</w:t>
      </w:r>
    </w:p>
    <w:p w14:paraId="115888D2" w14:textId="77777777" w:rsidR="002E0DE9" w:rsidRPr="00640515" w:rsidRDefault="002E0DE9" w:rsidP="00EC4F04">
      <w:pPr>
        <w:spacing w:after="0" w:line="240" w:lineRule="auto"/>
      </w:pPr>
    </w:p>
    <w:p w14:paraId="1EF0CDB1" w14:textId="23A2C499" w:rsidR="000250CC" w:rsidRPr="00B056F9" w:rsidRDefault="00693E2E" w:rsidP="00740228">
      <w:pPr>
        <w:widowControl w:val="0"/>
        <w:numPr>
          <w:ilvl w:val="0"/>
          <w:numId w:val="4"/>
        </w:numPr>
        <w:autoSpaceDE w:val="0"/>
        <w:autoSpaceDN w:val="0"/>
        <w:adjustRightInd w:val="0"/>
        <w:spacing w:after="0" w:line="240" w:lineRule="auto"/>
        <w:ind w:left="567" w:hanging="567"/>
        <w:jc w:val="both"/>
        <w:rPr>
          <w:rFonts w:cs="Arial"/>
        </w:rPr>
      </w:pPr>
      <w:r>
        <w:rPr>
          <w:rFonts w:cs="Arial"/>
        </w:rPr>
        <w:t xml:space="preserve">The following </w:t>
      </w:r>
      <w:r w:rsidR="00535FF1">
        <w:rPr>
          <w:rFonts w:cs="Arial"/>
        </w:rPr>
        <w:t>R</w:t>
      </w:r>
      <w:r>
        <w:rPr>
          <w:rFonts w:cs="Arial"/>
        </w:rPr>
        <w:t xml:space="preserve">esolutions </w:t>
      </w:r>
      <w:r w:rsidR="00DB4E04">
        <w:rPr>
          <w:rFonts w:cs="Arial"/>
        </w:rPr>
        <w:t xml:space="preserve">related to Marine Pollution </w:t>
      </w:r>
      <w:r>
        <w:rPr>
          <w:rFonts w:cs="Arial"/>
        </w:rPr>
        <w:t xml:space="preserve">are in </w:t>
      </w:r>
      <w:r w:rsidR="00DB4E04">
        <w:rPr>
          <w:rFonts w:cs="Arial"/>
        </w:rPr>
        <w:t>effect</w:t>
      </w:r>
      <w:r w:rsidR="00993746">
        <w:rPr>
          <w:rFonts w:cs="Arial"/>
        </w:rPr>
        <w:t>:</w:t>
      </w:r>
      <w:r w:rsidR="00DB4E04">
        <w:rPr>
          <w:rFonts w:cs="Arial"/>
        </w:rPr>
        <w:t xml:space="preserve"> </w:t>
      </w:r>
      <w:r w:rsidR="00DB4E04" w:rsidRPr="00DB4E04">
        <w:rPr>
          <w:rFonts w:cs="Arial"/>
        </w:rPr>
        <w:t xml:space="preserve">Resolution 12.20 </w:t>
      </w:r>
      <w:r w:rsidR="00DB4E04" w:rsidRPr="00DB4E04">
        <w:rPr>
          <w:rFonts w:cs="Arial"/>
          <w:i/>
        </w:rPr>
        <w:t>Management of Marine Debris</w:t>
      </w:r>
      <w:r w:rsidR="00DB4E04">
        <w:rPr>
          <w:rFonts w:cs="Arial"/>
        </w:rPr>
        <w:t>,</w:t>
      </w:r>
      <w:r w:rsidR="000D3EA4">
        <w:rPr>
          <w:rFonts w:cs="Arial"/>
        </w:rPr>
        <w:t xml:space="preserve"> </w:t>
      </w:r>
      <w:r w:rsidR="00DB4E04" w:rsidRPr="00DB4E04">
        <w:rPr>
          <w:rFonts w:cs="Arial"/>
        </w:rPr>
        <w:t xml:space="preserve">Resolution 7.3 (Rev.COP12) </w:t>
      </w:r>
      <w:r w:rsidR="00DB4E04" w:rsidRPr="00DB4E04">
        <w:rPr>
          <w:rFonts w:cs="Arial"/>
          <w:i/>
        </w:rPr>
        <w:t>Oil Pollution and Migratory Species</w:t>
      </w:r>
      <w:r w:rsidR="000D3EA4">
        <w:rPr>
          <w:rFonts w:cs="Arial"/>
        </w:rPr>
        <w:t xml:space="preserve"> and Resolution </w:t>
      </w:r>
      <w:r w:rsidR="00993746">
        <w:rPr>
          <w:rFonts w:cs="Arial"/>
        </w:rPr>
        <w:t xml:space="preserve">14.9 </w:t>
      </w:r>
      <w:r w:rsidR="00993746" w:rsidRPr="00993746">
        <w:rPr>
          <w:rFonts w:cs="Arial"/>
          <w:i/>
        </w:rPr>
        <w:t>Conservation priorities for cetaceans</w:t>
      </w:r>
      <w:r w:rsidR="00993746">
        <w:rPr>
          <w:rFonts w:cs="Arial"/>
          <w:i/>
        </w:rPr>
        <w:t>.</w:t>
      </w:r>
      <w:r w:rsidR="00B056F9">
        <w:rPr>
          <w:rFonts w:cs="Arial"/>
        </w:rPr>
        <w:t xml:space="preserve"> </w:t>
      </w:r>
      <w:r w:rsidR="004820B4" w:rsidRPr="0031443B">
        <w:rPr>
          <w:rFonts w:cs="Arial"/>
        </w:rPr>
        <w:t>L</w:t>
      </w:r>
      <w:r w:rsidR="00354DB3" w:rsidRPr="0031443B">
        <w:rPr>
          <w:rFonts w:cs="Arial"/>
        </w:rPr>
        <w:t>ight Pollution</w:t>
      </w:r>
      <w:r w:rsidR="00354DB3" w:rsidRPr="00977E57">
        <w:rPr>
          <w:rFonts w:cs="Arial"/>
        </w:rPr>
        <w:t xml:space="preserve"> </w:t>
      </w:r>
      <w:r w:rsidR="004B682D" w:rsidRPr="00977E57">
        <w:rPr>
          <w:rFonts w:cs="Arial"/>
        </w:rPr>
        <w:t xml:space="preserve">is </w:t>
      </w:r>
      <w:r w:rsidR="00354DB3" w:rsidRPr="00977E57">
        <w:rPr>
          <w:rFonts w:cs="Arial"/>
        </w:rPr>
        <w:t xml:space="preserve">addressed </w:t>
      </w:r>
      <w:r w:rsidR="00986EA7" w:rsidRPr="00977E57">
        <w:rPr>
          <w:rFonts w:cs="Arial"/>
        </w:rPr>
        <w:t>in</w:t>
      </w:r>
      <w:r w:rsidR="004F3ABB" w:rsidRPr="00977E57">
        <w:rPr>
          <w:rFonts w:cs="Arial"/>
        </w:rPr>
        <w:t xml:space="preserve"> </w:t>
      </w:r>
      <w:hyperlink r:id="rId16" w:history="1">
        <w:r w:rsidR="000770E5" w:rsidRPr="000B097F">
          <w:rPr>
            <w:rStyle w:val="Hyperlink"/>
            <w:rFonts w:cs="Arial"/>
          </w:rPr>
          <w:t>UNEP/CMS/COP15/Doc.</w:t>
        </w:r>
        <w:r w:rsidR="00687A3F" w:rsidRPr="000B097F">
          <w:rPr>
            <w:rStyle w:val="Hyperlink"/>
            <w:rFonts w:cs="Arial"/>
          </w:rPr>
          <w:t>28.</w:t>
        </w:r>
        <w:r w:rsidR="00B32E8F" w:rsidRPr="000B097F">
          <w:rPr>
            <w:rStyle w:val="Hyperlink"/>
            <w:rFonts w:cs="Arial"/>
          </w:rPr>
          <w:t>7</w:t>
        </w:r>
      </w:hyperlink>
      <w:r w:rsidR="00F1616F" w:rsidRPr="00977E57">
        <w:rPr>
          <w:rFonts w:cs="Arial"/>
          <w:i/>
          <w:iCs/>
        </w:rPr>
        <w:t xml:space="preserve">, </w:t>
      </w:r>
      <w:r w:rsidR="00166E78" w:rsidRPr="0031443B">
        <w:rPr>
          <w:rFonts w:cs="Arial"/>
        </w:rPr>
        <w:t>Underwater</w:t>
      </w:r>
      <w:r w:rsidR="00C10250" w:rsidRPr="0031443B">
        <w:rPr>
          <w:rFonts w:cs="Arial"/>
        </w:rPr>
        <w:t xml:space="preserve"> Noise</w:t>
      </w:r>
      <w:r w:rsidR="00C10415" w:rsidRPr="00977E57">
        <w:rPr>
          <w:rFonts w:cs="Arial"/>
        </w:rPr>
        <w:t xml:space="preserve"> </w:t>
      </w:r>
      <w:r w:rsidR="00986EA7" w:rsidRPr="00977E57">
        <w:rPr>
          <w:rFonts w:cs="Arial"/>
        </w:rPr>
        <w:t>in</w:t>
      </w:r>
      <w:r w:rsidR="00C9248C" w:rsidRPr="00977E57">
        <w:rPr>
          <w:rFonts w:cs="Arial"/>
        </w:rPr>
        <w:t xml:space="preserve"> </w:t>
      </w:r>
      <w:hyperlink r:id="rId17" w:history="1">
        <w:r w:rsidR="000770E5" w:rsidRPr="00D926E7">
          <w:rPr>
            <w:rStyle w:val="Hyperlink"/>
            <w:rFonts w:cs="Arial"/>
          </w:rPr>
          <w:t>UNEP/CMS/COP15/Doc.</w:t>
        </w:r>
        <w:r w:rsidR="00166E78" w:rsidRPr="00D926E7">
          <w:rPr>
            <w:rStyle w:val="Hyperlink"/>
            <w:rFonts w:cs="Arial"/>
          </w:rPr>
          <w:t>25.2.2</w:t>
        </w:r>
      </w:hyperlink>
      <w:r w:rsidR="000770E5" w:rsidRPr="00977E57">
        <w:rPr>
          <w:rFonts w:cs="Arial"/>
        </w:rPr>
        <w:t xml:space="preserve"> </w:t>
      </w:r>
      <w:r w:rsidR="00B87E13" w:rsidRPr="00977E57">
        <w:rPr>
          <w:rFonts w:cs="Arial"/>
        </w:rPr>
        <w:t xml:space="preserve">and </w:t>
      </w:r>
      <w:r w:rsidR="00972669" w:rsidRPr="0031443B">
        <w:rPr>
          <w:rFonts w:cs="Arial"/>
        </w:rPr>
        <w:t>F</w:t>
      </w:r>
      <w:r w:rsidR="00B87E13" w:rsidRPr="0031443B">
        <w:rPr>
          <w:rFonts w:cs="Arial"/>
        </w:rPr>
        <w:t>ish Aggregat</w:t>
      </w:r>
      <w:r w:rsidR="00972669" w:rsidRPr="0031443B">
        <w:rPr>
          <w:rFonts w:cs="Arial"/>
        </w:rPr>
        <w:t>ing Devices</w:t>
      </w:r>
      <w:r w:rsidR="00972669" w:rsidRPr="00977E57">
        <w:rPr>
          <w:rFonts w:cs="Arial"/>
        </w:rPr>
        <w:t xml:space="preserve"> </w:t>
      </w:r>
      <w:r w:rsidR="00986EA7" w:rsidRPr="00977E57">
        <w:rPr>
          <w:rFonts w:cs="Arial"/>
        </w:rPr>
        <w:t xml:space="preserve">in </w:t>
      </w:r>
      <w:hyperlink r:id="rId18" w:history="1">
        <w:r w:rsidR="000770E5" w:rsidRPr="00FA071F">
          <w:rPr>
            <w:rStyle w:val="Hyperlink"/>
            <w:rFonts w:cs="Arial"/>
          </w:rPr>
          <w:t>UNEP/CMS/COP15/Doc.</w:t>
        </w:r>
        <w:r w:rsidR="00E56F67" w:rsidRPr="00FA071F">
          <w:rPr>
            <w:rStyle w:val="Hyperlink"/>
            <w:rFonts w:cs="Arial"/>
          </w:rPr>
          <w:t>25.1.3</w:t>
        </w:r>
      </w:hyperlink>
      <w:r w:rsidR="00986EA7">
        <w:rPr>
          <w:rFonts w:cs="Arial"/>
        </w:rPr>
        <w:t>.</w:t>
      </w:r>
    </w:p>
    <w:p w14:paraId="7DAA7F0A" w14:textId="77777777" w:rsidR="002E0DE9" w:rsidRPr="00640515" w:rsidRDefault="002E0DE9" w:rsidP="00661875">
      <w:pPr>
        <w:pStyle w:val="Firstnumbering"/>
        <w:numPr>
          <w:ilvl w:val="0"/>
          <w:numId w:val="0"/>
        </w:numPr>
      </w:pPr>
    </w:p>
    <w:p w14:paraId="47C8642F" w14:textId="77777777" w:rsidR="00640515" w:rsidRDefault="00640515" w:rsidP="00585B28">
      <w:pPr>
        <w:widowControl w:val="0"/>
        <w:numPr>
          <w:ilvl w:val="0"/>
          <w:numId w:val="5"/>
        </w:numPr>
        <w:autoSpaceDE w:val="0"/>
        <w:autoSpaceDN w:val="0"/>
        <w:adjustRightInd w:val="0"/>
        <w:spacing w:after="0" w:line="240" w:lineRule="auto"/>
        <w:ind w:left="567" w:hanging="567"/>
        <w:contextualSpacing/>
        <w:jc w:val="both"/>
        <w:rPr>
          <w:rFonts w:cs="Arial"/>
        </w:rPr>
      </w:pPr>
      <w:r w:rsidRPr="3212A205">
        <w:rPr>
          <w:rFonts w:cs="Arial"/>
        </w:rPr>
        <w:t>COP14 adopted the following Decisions on this issue:</w:t>
      </w:r>
    </w:p>
    <w:p w14:paraId="6DB8425A" w14:textId="77777777" w:rsidR="00640515" w:rsidRDefault="00640515" w:rsidP="00640515">
      <w:pPr>
        <w:widowControl w:val="0"/>
        <w:autoSpaceDE w:val="0"/>
        <w:autoSpaceDN w:val="0"/>
        <w:adjustRightInd w:val="0"/>
        <w:spacing w:after="0" w:line="240" w:lineRule="auto"/>
        <w:ind w:left="567"/>
        <w:contextualSpacing/>
        <w:jc w:val="both"/>
        <w:rPr>
          <w:rFonts w:cs="Arial"/>
          <w:b/>
          <w:i/>
          <w:sz w:val="21"/>
          <w:szCs w:val="21"/>
        </w:rPr>
      </w:pPr>
    </w:p>
    <w:p w14:paraId="50D66A62" w14:textId="2AA618A0" w:rsidR="00640515" w:rsidRPr="0021108A" w:rsidRDefault="00640515" w:rsidP="008363D8">
      <w:pPr>
        <w:widowControl w:val="0"/>
        <w:autoSpaceDE w:val="0"/>
        <w:autoSpaceDN w:val="0"/>
        <w:adjustRightInd w:val="0"/>
        <w:spacing w:after="0" w:line="240" w:lineRule="auto"/>
        <w:ind w:left="851"/>
        <w:jc w:val="both"/>
        <w:rPr>
          <w:rFonts w:cs="Arial"/>
          <w:i/>
          <w:sz w:val="20"/>
          <w:szCs w:val="20"/>
        </w:rPr>
      </w:pPr>
      <w:r w:rsidRPr="0021108A">
        <w:rPr>
          <w:rFonts w:cs="Arial"/>
          <w:b/>
          <w:i/>
          <w:sz w:val="20"/>
          <w:szCs w:val="20"/>
        </w:rPr>
        <w:t>14.</w:t>
      </w:r>
      <w:r>
        <w:rPr>
          <w:rFonts w:cs="Arial"/>
          <w:b/>
          <w:i/>
          <w:sz w:val="20"/>
          <w:szCs w:val="20"/>
        </w:rPr>
        <w:t>41</w:t>
      </w:r>
      <w:r w:rsidRPr="0021108A">
        <w:rPr>
          <w:rFonts w:cs="Arial"/>
          <w:b/>
          <w:i/>
          <w:sz w:val="20"/>
          <w:szCs w:val="20"/>
        </w:rPr>
        <w:t xml:space="preserve"> Directed to Parties</w:t>
      </w:r>
    </w:p>
    <w:p w14:paraId="4CBC1CD3" w14:textId="77777777" w:rsidR="00640515" w:rsidRPr="0021108A" w:rsidRDefault="00640515" w:rsidP="008363D8">
      <w:pPr>
        <w:widowControl w:val="0"/>
        <w:autoSpaceDE w:val="0"/>
        <w:autoSpaceDN w:val="0"/>
        <w:adjustRightInd w:val="0"/>
        <w:spacing w:after="0" w:line="240" w:lineRule="auto"/>
        <w:ind w:left="851"/>
        <w:contextualSpacing/>
        <w:jc w:val="both"/>
        <w:rPr>
          <w:rFonts w:cs="Arial"/>
          <w:i/>
          <w:sz w:val="20"/>
          <w:szCs w:val="20"/>
        </w:rPr>
      </w:pPr>
    </w:p>
    <w:p w14:paraId="3326715A" w14:textId="77777777" w:rsidR="00640515" w:rsidRPr="00640515" w:rsidRDefault="00640515" w:rsidP="008363D8">
      <w:pPr>
        <w:spacing w:after="0" w:line="240" w:lineRule="auto"/>
        <w:ind w:left="851"/>
        <w:jc w:val="both"/>
        <w:rPr>
          <w:rFonts w:cs="Arial"/>
          <w:i/>
          <w:iCs/>
          <w:sz w:val="20"/>
          <w:szCs w:val="20"/>
          <w:lang w:val="en-US"/>
        </w:rPr>
      </w:pPr>
      <w:r w:rsidRPr="0021108A">
        <w:rPr>
          <w:rFonts w:cs="Arial"/>
          <w:i/>
          <w:sz w:val="20"/>
          <w:szCs w:val="20"/>
        </w:rPr>
        <w:t xml:space="preserve">Parties </w:t>
      </w:r>
      <w:r w:rsidRPr="00640515">
        <w:rPr>
          <w:rFonts w:cs="Arial"/>
          <w:i/>
          <w:iCs/>
          <w:sz w:val="20"/>
          <w:szCs w:val="20"/>
          <w:lang w:val="en-US"/>
        </w:rPr>
        <w:t>are requested to:</w:t>
      </w:r>
    </w:p>
    <w:p w14:paraId="64D746E9" w14:textId="77777777" w:rsidR="00640515" w:rsidRPr="00640515" w:rsidRDefault="00640515" w:rsidP="008363D8">
      <w:pPr>
        <w:spacing w:after="0" w:line="240" w:lineRule="auto"/>
        <w:ind w:left="170" w:firstLine="397"/>
        <w:jc w:val="both"/>
        <w:rPr>
          <w:rFonts w:cs="Arial"/>
          <w:i/>
          <w:iCs/>
          <w:sz w:val="20"/>
          <w:szCs w:val="20"/>
          <w:lang w:val="en-US"/>
        </w:rPr>
      </w:pPr>
    </w:p>
    <w:p w14:paraId="6A92D634" w14:textId="6F0EDC83" w:rsidR="00640515" w:rsidRPr="00640515" w:rsidRDefault="00640515" w:rsidP="008363D8">
      <w:pPr>
        <w:numPr>
          <w:ilvl w:val="0"/>
          <w:numId w:val="10"/>
        </w:numPr>
        <w:spacing w:after="0" w:line="240" w:lineRule="auto"/>
        <w:ind w:left="1276" w:hanging="425"/>
        <w:jc w:val="both"/>
        <w:rPr>
          <w:rFonts w:cs="Arial"/>
          <w:i/>
          <w:iCs/>
          <w:sz w:val="20"/>
          <w:szCs w:val="20"/>
          <w:lang w:val="en-US"/>
        </w:rPr>
      </w:pPr>
      <w:r w:rsidRPr="00640515">
        <w:rPr>
          <w:rFonts w:cs="Arial"/>
          <w:i/>
          <w:iCs/>
          <w:sz w:val="20"/>
          <w:szCs w:val="20"/>
          <w:lang w:val="en-US"/>
        </w:rPr>
        <w:t>when developing conservation plans for migratory marine species, integrate the need to address the threat of marine pollution, by:</w:t>
      </w:r>
    </w:p>
    <w:p w14:paraId="1E3087D2" w14:textId="77777777" w:rsidR="00640515" w:rsidRPr="00640515" w:rsidRDefault="00640515" w:rsidP="008363D8">
      <w:pPr>
        <w:numPr>
          <w:ilvl w:val="1"/>
          <w:numId w:val="9"/>
        </w:numPr>
        <w:spacing w:after="0" w:line="240" w:lineRule="auto"/>
        <w:ind w:left="1843" w:hanging="284"/>
        <w:jc w:val="both"/>
        <w:rPr>
          <w:rFonts w:cs="Arial"/>
          <w:i/>
          <w:iCs/>
          <w:sz w:val="20"/>
          <w:szCs w:val="20"/>
          <w:lang w:val="en-US"/>
        </w:rPr>
      </w:pPr>
      <w:r w:rsidRPr="00640515">
        <w:rPr>
          <w:rFonts w:cs="Arial"/>
          <w:i/>
          <w:iCs/>
          <w:sz w:val="20"/>
          <w:szCs w:val="20"/>
          <w:lang w:val="en-US"/>
        </w:rPr>
        <w:t xml:space="preserve">considering </w:t>
      </w:r>
      <w:r w:rsidRPr="00640515">
        <w:rPr>
          <w:rFonts w:cs="Arial"/>
          <w:i/>
          <w:iCs/>
          <w:sz w:val="20"/>
          <w:szCs w:val="20"/>
        </w:rPr>
        <w:t xml:space="preserve">pollution-induced threats to </w:t>
      </w:r>
      <w:r w:rsidRPr="00640515">
        <w:rPr>
          <w:rFonts w:cs="Arial"/>
          <w:i/>
          <w:iCs/>
          <w:sz w:val="20"/>
          <w:szCs w:val="20"/>
          <w:lang w:val="en-US"/>
        </w:rPr>
        <w:t>the survival, health and welfare of the taxa concerned, including sub-lethal effects on behaviour, health and reproduction;</w:t>
      </w:r>
    </w:p>
    <w:p w14:paraId="46D75197" w14:textId="77777777" w:rsidR="00640515" w:rsidRPr="00640515" w:rsidRDefault="00640515" w:rsidP="008363D8">
      <w:pPr>
        <w:numPr>
          <w:ilvl w:val="1"/>
          <w:numId w:val="9"/>
        </w:numPr>
        <w:spacing w:after="0" w:line="240" w:lineRule="auto"/>
        <w:ind w:left="1843" w:hanging="284"/>
        <w:jc w:val="both"/>
        <w:rPr>
          <w:rFonts w:cs="Arial"/>
          <w:i/>
          <w:iCs/>
          <w:sz w:val="20"/>
          <w:szCs w:val="20"/>
          <w:lang w:val="en-US"/>
        </w:rPr>
      </w:pPr>
      <w:r w:rsidRPr="00640515">
        <w:rPr>
          <w:rFonts w:cs="Arial"/>
          <w:i/>
          <w:iCs/>
          <w:sz w:val="20"/>
          <w:szCs w:val="20"/>
          <w:lang w:val="en-US"/>
        </w:rPr>
        <w:t>describing and publicizing the threats to affected populations, species and their habitats; and</w:t>
      </w:r>
    </w:p>
    <w:p w14:paraId="3EF1559F" w14:textId="303992A8" w:rsidR="00640515" w:rsidRPr="00640515" w:rsidRDefault="00640515" w:rsidP="008363D8">
      <w:pPr>
        <w:numPr>
          <w:ilvl w:val="1"/>
          <w:numId w:val="9"/>
        </w:numPr>
        <w:spacing w:after="0" w:line="240" w:lineRule="auto"/>
        <w:ind w:left="1843" w:hanging="284"/>
        <w:jc w:val="both"/>
        <w:rPr>
          <w:rFonts w:cs="Arial"/>
          <w:i/>
          <w:iCs/>
          <w:sz w:val="20"/>
          <w:szCs w:val="20"/>
          <w:lang w:val="en-US"/>
        </w:rPr>
      </w:pPr>
      <w:r w:rsidRPr="00640515">
        <w:rPr>
          <w:rFonts w:cs="Arial"/>
          <w:i/>
          <w:iCs/>
          <w:sz w:val="20"/>
          <w:szCs w:val="20"/>
          <w:lang w:val="en-US"/>
        </w:rPr>
        <w:t>developing actions to address threats taking account of feeding, breeding and migratory grounds;</w:t>
      </w:r>
    </w:p>
    <w:p w14:paraId="6C7E0ED0" w14:textId="674C4462" w:rsidR="00640515" w:rsidRPr="00640515" w:rsidRDefault="00640515" w:rsidP="008363D8">
      <w:pPr>
        <w:numPr>
          <w:ilvl w:val="0"/>
          <w:numId w:val="10"/>
        </w:numPr>
        <w:spacing w:after="0" w:line="240" w:lineRule="auto"/>
        <w:ind w:left="1276" w:hanging="425"/>
        <w:jc w:val="both"/>
        <w:rPr>
          <w:rFonts w:cs="Arial"/>
          <w:i/>
          <w:iCs/>
          <w:sz w:val="20"/>
          <w:szCs w:val="20"/>
          <w:lang w:val="en-US"/>
        </w:rPr>
      </w:pPr>
      <w:r w:rsidRPr="00640515">
        <w:rPr>
          <w:rFonts w:cs="Arial"/>
          <w:i/>
          <w:iCs/>
          <w:sz w:val="20"/>
          <w:szCs w:val="20"/>
          <w:lang w:val="en-US"/>
        </w:rPr>
        <w:t xml:space="preserve">identify habitats and populations affected by chronic pollution threats, for example from legacy pollutants, and identify actions to mitigate such threats; </w:t>
      </w:r>
    </w:p>
    <w:p w14:paraId="5F1ABD2F" w14:textId="77777777" w:rsidR="00640515" w:rsidRDefault="00640515" w:rsidP="008363D8">
      <w:pPr>
        <w:numPr>
          <w:ilvl w:val="0"/>
          <w:numId w:val="10"/>
        </w:numPr>
        <w:spacing w:after="0" w:line="240" w:lineRule="auto"/>
        <w:ind w:left="1276" w:hanging="425"/>
        <w:jc w:val="both"/>
        <w:rPr>
          <w:rFonts w:cs="Arial"/>
          <w:i/>
          <w:iCs/>
          <w:sz w:val="20"/>
          <w:szCs w:val="20"/>
          <w:lang w:val="en-US"/>
        </w:rPr>
      </w:pPr>
      <w:r w:rsidRPr="00640515">
        <w:rPr>
          <w:rFonts w:cs="Arial"/>
          <w:i/>
          <w:iCs/>
          <w:sz w:val="20"/>
          <w:szCs w:val="20"/>
          <w:lang w:val="en-US"/>
        </w:rPr>
        <w:t xml:space="preserve">set up </w:t>
      </w:r>
      <w:proofErr w:type="gramStart"/>
      <w:r w:rsidRPr="00640515">
        <w:rPr>
          <w:rFonts w:cs="Arial"/>
          <w:i/>
          <w:iCs/>
          <w:sz w:val="20"/>
          <w:szCs w:val="20"/>
          <w:lang w:val="en-US"/>
        </w:rPr>
        <w:t>rapid-response</w:t>
      </w:r>
      <w:proofErr w:type="gramEnd"/>
      <w:r w:rsidRPr="00640515">
        <w:rPr>
          <w:rFonts w:cs="Arial"/>
          <w:i/>
          <w:iCs/>
          <w:sz w:val="20"/>
          <w:szCs w:val="20"/>
          <w:lang w:val="en-US"/>
        </w:rPr>
        <w:t xml:space="preserve"> systems to effectively deal with acute pollution problems, such as </w:t>
      </w:r>
      <w:proofErr w:type="gramStart"/>
      <w:r w:rsidRPr="00640515">
        <w:rPr>
          <w:rFonts w:cs="Arial"/>
          <w:i/>
          <w:iCs/>
          <w:sz w:val="20"/>
          <w:szCs w:val="20"/>
          <w:lang w:val="en-US"/>
        </w:rPr>
        <w:t>a chemical</w:t>
      </w:r>
      <w:proofErr w:type="gramEnd"/>
      <w:r w:rsidRPr="00640515">
        <w:rPr>
          <w:rFonts w:cs="Arial"/>
          <w:i/>
          <w:iCs/>
          <w:sz w:val="20"/>
          <w:szCs w:val="20"/>
          <w:lang w:val="en-US"/>
        </w:rPr>
        <w:t>, oil or plastic pellet spills; and</w:t>
      </w:r>
    </w:p>
    <w:p w14:paraId="6402656F" w14:textId="0B809682" w:rsidR="002E0DE9" w:rsidRPr="00640515" w:rsidRDefault="00640515" w:rsidP="008363D8">
      <w:pPr>
        <w:numPr>
          <w:ilvl w:val="0"/>
          <w:numId w:val="10"/>
        </w:numPr>
        <w:spacing w:after="0" w:line="240" w:lineRule="auto"/>
        <w:ind w:left="1276" w:hanging="425"/>
        <w:jc w:val="both"/>
        <w:rPr>
          <w:rFonts w:cs="Arial"/>
          <w:i/>
          <w:iCs/>
          <w:sz w:val="20"/>
          <w:szCs w:val="20"/>
          <w:lang w:val="en-US"/>
        </w:rPr>
      </w:pPr>
      <w:r w:rsidRPr="00640515">
        <w:rPr>
          <w:rFonts w:cs="Arial"/>
          <w:i/>
          <w:iCs/>
          <w:sz w:val="20"/>
          <w:szCs w:val="20"/>
          <w:lang w:val="en-US"/>
        </w:rPr>
        <w:t>report to the Conference of Parties at its 15</w:t>
      </w:r>
      <w:r w:rsidRPr="00640515">
        <w:rPr>
          <w:rFonts w:cs="Arial"/>
          <w:i/>
          <w:iCs/>
          <w:sz w:val="20"/>
          <w:szCs w:val="20"/>
          <w:vertAlign w:val="superscript"/>
          <w:lang w:val="en-US"/>
        </w:rPr>
        <w:t>th</w:t>
      </w:r>
      <w:r w:rsidRPr="00640515">
        <w:rPr>
          <w:rFonts w:cs="Arial"/>
          <w:i/>
          <w:iCs/>
          <w:sz w:val="20"/>
          <w:szCs w:val="20"/>
          <w:lang w:val="en-US"/>
        </w:rPr>
        <w:t xml:space="preserve"> meeting on the progress in implementing the Decision.</w:t>
      </w:r>
    </w:p>
    <w:p w14:paraId="3E0AA682" w14:textId="77777777" w:rsidR="00640515" w:rsidRDefault="00640515" w:rsidP="008363D8">
      <w:pPr>
        <w:spacing w:after="0" w:line="240" w:lineRule="auto"/>
        <w:jc w:val="both"/>
        <w:rPr>
          <w:rFonts w:cs="Arial"/>
          <w:i/>
          <w:sz w:val="20"/>
          <w:szCs w:val="20"/>
        </w:rPr>
      </w:pPr>
    </w:p>
    <w:p w14:paraId="7AF15220" w14:textId="4E7F43BC" w:rsidR="00640515" w:rsidRPr="0021108A" w:rsidRDefault="00640515" w:rsidP="008363D8">
      <w:pPr>
        <w:widowControl w:val="0"/>
        <w:autoSpaceDE w:val="0"/>
        <w:autoSpaceDN w:val="0"/>
        <w:adjustRightInd w:val="0"/>
        <w:spacing w:after="0" w:line="240" w:lineRule="auto"/>
        <w:ind w:left="851"/>
        <w:jc w:val="both"/>
        <w:rPr>
          <w:rFonts w:cs="Arial"/>
          <w:i/>
          <w:sz w:val="20"/>
          <w:szCs w:val="20"/>
        </w:rPr>
      </w:pPr>
      <w:r w:rsidRPr="0021108A">
        <w:rPr>
          <w:rFonts w:cs="Arial"/>
          <w:b/>
          <w:i/>
          <w:sz w:val="20"/>
          <w:szCs w:val="20"/>
        </w:rPr>
        <w:t>14.</w:t>
      </w:r>
      <w:r>
        <w:rPr>
          <w:rFonts w:cs="Arial"/>
          <w:b/>
          <w:i/>
          <w:sz w:val="20"/>
          <w:szCs w:val="20"/>
        </w:rPr>
        <w:t>42</w:t>
      </w:r>
      <w:r w:rsidRPr="0021108A">
        <w:rPr>
          <w:rFonts w:cs="Arial"/>
          <w:b/>
          <w:i/>
          <w:sz w:val="20"/>
          <w:szCs w:val="20"/>
        </w:rPr>
        <w:t xml:space="preserve"> Directed to </w:t>
      </w:r>
      <w:r w:rsidRPr="00640515">
        <w:rPr>
          <w:rFonts w:cs="Arial"/>
          <w:b/>
          <w:bCs/>
          <w:i/>
          <w:iCs/>
          <w:sz w:val="20"/>
          <w:szCs w:val="20"/>
          <w:lang w:val="hr-HR"/>
        </w:rPr>
        <w:t>the Scientific Council</w:t>
      </w:r>
    </w:p>
    <w:p w14:paraId="16E883EC" w14:textId="77777777" w:rsidR="00640515" w:rsidRPr="0021108A" w:rsidRDefault="00640515" w:rsidP="008363D8">
      <w:pPr>
        <w:widowControl w:val="0"/>
        <w:autoSpaceDE w:val="0"/>
        <w:autoSpaceDN w:val="0"/>
        <w:adjustRightInd w:val="0"/>
        <w:spacing w:after="0" w:line="240" w:lineRule="auto"/>
        <w:ind w:left="851"/>
        <w:contextualSpacing/>
        <w:jc w:val="both"/>
        <w:rPr>
          <w:rFonts w:cs="Arial"/>
          <w:i/>
          <w:sz w:val="20"/>
          <w:szCs w:val="20"/>
        </w:rPr>
      </w:pPr>
    </w:p>
    <w:p w14:paraId="0B548977" w14:textId="0E2169F8" w:rsidR="00640515" w:rsidRPr="00640515" w:rsidRDefault="00640515" w:rsidP="008363D8">
      <w:pPr>
        <w:spacing w:after="0" w:line="240" w:lineRule="auto"/>
        <w:ind w:left="851"/>
        <w:jc w:val="both"/>
        <w:rPr>
          <w:rFonts w:cs="Arial"/>
          <w:i/>
          <w:iCs/>
          <w:sz w:val="20"/>
          <w:szCs w:val="20"/>
          <w:lang w:val="en-US"/>
        </w:rPr>
      </w:pPr>
      <w:r w:rsidRPr="00640515">
        <w:rPr>
          <w:rFonts w:cs="Arial"/>
          <w:i/>
          <w:iCs/>
          <w:sz w:val="20"/>
          <w:szCs w:val="20"/>
          <w:lang w:val="en-US"/>
        </w:rPr>
        <w:t>The Scientific Council is requested, subject to the availability of external resources, to:</w:t>
      </w:r>
    </w:p>
    <w:p w14:paraId="452A599F" w14:textId="77777777" w:rsidR="00640515" w:rsidRPr="00640515" w:rsidRDefault="00640515" w:rsidP="008363D8">
      <w:pPr>
        <w:spacing w:after="0" w:line="240" w:lineRule="auto"/>
        <w:ind w:left="851"/>
        <w:jc w:val="both"/>
        <w:rPr>
          <w:rFonts w:cs="Arial"/>
          <w:i/>
          <w:iCs/>
          <w:sz w:val="20"/>
          <w:szCs w:val="20"/>
          <w:lang w:val="en-US"/>
        </w:rPr>
      </w:pPr>
    </w:p>
    <w:p w14:paraId="04BCF5DE" w14:textId="77777777" w:rsidR="00640515" w:rsidRPr="00E25169" w:rsidRDefault="00640515" w:rsidP="008363D8">
      <w:pPr>
        <w:numPr>
          <w:ilvl w:val="0"/>
          <w:numId w:val="11"/>
        </w:numPr>
        <w:spacing w:after="0" w:line="240" w:lineRule="auto"/>
        <w:ind w:left="1276" w:hanging="425"/>
        <w:jc w:val="both"/>
        <w:rPr>
          <w:rFonts w:cs="Arial"/>
          <w:i/>
          <w:iCs/>
          <w:sz w:val="20"/>
          <w:szCs w:val="20"/>
          <w:lang w:val="en-US"/>
        </w:rPr>
      </w:pPr>
      <w:r w:rsidRPr="00640515">
        <w:rPr>
          <w:rFonts w:cs="Arial"/>
          <w:i/>
          <w:iCs/>
          <w:sz w:val="20"/>
          <w:szCs w:val="20"/>
          <w:lang w:val="en-US"/>
        </w:rPr>
        <w:t xml:space="preserve">identify priority forms of pollution affecting CMS-listed marine species, avoiding </w:t>
      </w:r>
      <w:proofErr w:type="gramStart"/>
      <w:r w:rsidRPr="00640515">
        <w:rPr>
          <w:rFonts w:cs="Arial"/>
          <w:i/>
          <w:iCs/>
          <w:sz w:val="20"/>
          <w:szCs w:val="20"/>
          <w:lang w:val="en-US"/>
        </w:rPr>
        <w:t>overlap</w:t>
      </w:r>
      <w:proofErr w:type="gramEnd"/>
      <w:r w:rsidRPr="00640515">
        <w:rPr>
          <w:rFonts w:cs="Arial"/>
          <w:i/>
          <w:iCs/>
          <w:sz w:val="20"/>
          <w:szCs w:val="20"/>
          <w:lang w:val="en-US"/>
        </w:rPr>
        <w:t xml:space="preserve"> with Decisions 14.44-14.47 on Marine Noise and Decisions 14.221-14.222 on Light Pollution, and develop a review of these threats, including cumulative impacts, and identify localities where marine pollution and migratory marine species significantly </w:t>
      </w:r>
      <w:proofErr w:type="gramStart"/>
      <w:r w:rsidRPr="00640515">
        <w:rPr>
          <w:rFonts w:cs="Arial"/>
          <w:i/>
          <w:iCs/>
          <w:sz w:val="20"/>
          <w:szCs w:val="20"/>
          <w:lang w:val="en-US"/>
        </w:rPr>
        <w:t>intersect;</w:t>
      </w:r>
      <w:proofErr w:type="gramEnd"/>
      <w:r w:rsidRPr="00640515">
        <w:rPr>
          <w:rFonts w:cs="Arial"/>
          <w:i/>
          <w:iCs/>
          <w:sz w:val="20"/>
          <w:szCs w:val="20"/>
          <w:u w:val="single"/>
          <w:lang w:val="en-US"/>
        </w:rPr>
        <w:t xml:space="preserve"> </w:t>
      </w:r>
    </w:p>
    <w:p w14:paraId="2ACFEF49" w14:textId="13E4ABD3" w:rsidR="00EB7C31" w:rsidRPr="00421B2E" w:rsidRDefault="00640515" w:rsidP="008363D8">
      <w:pPr>
        <w:numPr>
          <w:ilvl w:val="0"/>
          <w:numId w:val="11"/>
        </w:numPr>
        <w:spacing w:after="0" w:line="240" w:lineRule="auto"/>
        <w:ind w:left="1276" w:hanging="425"/>
        <w:jc w:val="both"/>
        <w:rPr>
          <w:rFonts w:cs="Arial"/>
          <w:i/>
          <w:iCs/>
          <w:sz w:val="20"/>
          <w:szCs w:val="20"/>
          <w:lang w:val="en-US"/>
        </w:rPr>
      </w:pPr>
      <w:r w:rsidRPr="00640515">
        <w:rPr>
          <w:rFonts w:cs="Arial"/>
          <w:i/>
          <w:iCs/>
          <w:sz w:val="20"/>
          <w:szCs w:val="20"/>
          <w:lang w:val="en-US"/>
        </w:rPr>
        <w:t>seek to collaborate with relevant daughter Agreements, IWC, IMMA process for marine mammals, ISRA process for sharks and rays, and other fora where similar initiatives are being investigated;</w:t>
      </w:r>
    </w:p>
    <w:p w14:paraId="5C00D526" w14:textId="60194F49" w:rsidR="0051770A" w:rsidRPr="00421B2E" w:rsidRDefault="00640515" w:rsidP="008363D8">
      <w:pPr>
        <w:numPr>
          <w:ilvl w:val="0"/>
          <w:numId w:val="11"/>
        </w:numPr>
        <w:spacing w:after="0" w:line="240" w:lineRule="auto"/>
        <w:ind w:left="1276" w:hanging="425"/>
        <w:jc w:val="both"/>
        <w:rPr>
          <w:rFonts w:cs="Arial"/>
          <w:i/>
          <w:iCs/>
          <w:sz w:val="20"/>
          <w:szCs w:val="20"/>
          <w:lang w:val="en-US"/>
        </w:rPr>
      </w:pPr>
      <w:r w:rsidRPr="00640515">
        <w:rPr>
          <w:rFonts w:cs="Arial"/>
          <w:i/>
          <w:iCs/>
          <w:sz w:val="20"/>
          <w:szCs w:val="20"/>
          <w:lang w:val="en-US"/>
        </w:rPr>
        <w:t>with regard to plastic pollution as outlined in 14.42 (a), carry out the work in conjunction with implementing Decision 14.225 on Plastic Pollution;</w:t>
      </w:r>
    </w:p>
    <w:p w14:paraId="3138BC6E" w14:textId="45691C61" w:rsidR="0051770A" w:rsidRPr="00421B2E" w:rsidRDefault="00640515" w:rsidP="008363D8">
      <w:pPr>
        <w:numPr>
          <w:ilvl w:val="0"/>
          <w:numId w:val="11"/>
        </w:numPr>
        <w:spacing w:after="0" w:line="240" w:lineRule="auto"/>
        <w:ind w:left="1276" w:hanging="425"/>
        <w:jc w:val="both"/>
        <w:rPr>
          <w:rFonts w:cs="Arial"/>
          <w:i/>
          <w:iCs/>
          <w:sz w:val="20"/>
          <w:szCs w:val="20"/>
          <w:lang w:val="en-US"/>
        </w:rPr>
      </w:pPr>
      <w:r w:rsidRPr="00640515">
        <w:rPr>
          <w:rFonts w:cs="Arial"/>
          <w:i/>
          <w:iCs/>
          <w:sz w:val="20"/>
          <w:szCs w:val="20"/>
          <w:lang w:val="en-US"/>
        </w:rPr>
        <w:t>hold an expert workshop to identify priority species, populations and habitats for immediate action, based on findings of the review, and develop recommendations for consideration by ScC-SC8; and</w:t>
      </w:r>
    </w:p>
    <w:p w14:paraId="2E793ECF" w14:textId="58352264" w:rsidR="00640515" w:rsidRPr="00421B2E" w:rsidRDefault="00640515" w:rsidP="008363D8">
      <w:pPr>
        <w:numPr>
          <w:ilvl w:val="0"/>
          <w:numId w:val="11"/>
        </w:numPr>
        <w:spacing w:after="0" w:line="240" w:lineRule="auto"/>
        <w:ind w:left="1276" w:hanging="425"/>
        <w:jc w:val="both"/>
        <w:rPr>
          <w:rFonts w:cs="Arial"/>
          <w:i/>
          <w:iCs/>
          <w:sz w:val="20"/>
          <w:szCs w:val="20"/>
          <w:lang w:val="en-US"/>
        </w:rPr>
      </w:pPr>
      <w:r w:rsidRPr="00640515">
        <w:rPr>
          <w:rFonts w:cs="Arial"/>
          <w:i/>
          <w:iCs/>
          <w:sz w:val="20"/>
          <w:szCs w:val="20"/>
          <w:lang w:val="en-US"/>
        </w:rPr>
        <w:t>in support of the workshop outlined in 14.42 (d), establish a steering group of appropriate experts to guide the focus, agenda and other modalities of the workshop.</w:t>
      </w:r>
    </w:p>
    <w:p w14:paraId="1C695566" w14:textId="5F0A3D63" w:rsidR="00E94FA9" w:rsidRDefault="00E94FA9" w:rsidP="008363D8">
      <w:pPr>
        <w:spacing w:after="0" w:line="240" w:lineRule="auto"/>
        <w:ind w:left="851"/>
        <w:jc w:val="both"/>
      </w:pPr>
      <w:r>
        <w:br w:type="page"/>
      </w:r>
    </w:p>
    <w:p w14:paraId="76ED9BD0" w14:textId="225C3AB2" w:rsidR="00640515" w:rsidRPr="00640515" w:rsidRDefault="00900CEA" w:rsidP="008363D8">
      <w:pPr>
        <w:pStyle w:val="ListParagraph"/>
        <w:widowControl w:val="0"/>
        <w:autoSpaceDE w:val="0"/>
        <w:autoSpaceDN w:val="0"/>
        <w:adjustRightInd w:val="0"/>
        <w:spacing w:after="0" w:line="240" w:lineRule="auto"/>
        <w:ind w:left="851"/>
        <w:jc w:val="both"/>
        <w:rPr>
          <w:rFonts w:cs="Arial"/>
          <w:b/>
          <w:bCs/>
          <w:i/>
          <w:iCs/>
          <w:sz w:val="20"/>
          <w:szCs w:val="20"/>
          <w:lang w:val="hr-HR"/>
        </w:rPr>
      </w:pPr>
      <w:r>
        <w:rPr>
          <w:rFonts w:cs="Arial"/>
          <w:b/>
          <w:i/>
          <w:sz w:val="20"/>
          <w:szCs w:val="20"/>
        </w:rPr>
        <w:lastRenderedPageBreak/>
        <w:t>14.43 D</w:t>
      </w:r>
      <w:r w:rsidR="00640515" w:rsidRPr="00640515">
        <w:rPr>
          <w:rFonts w:cs="Arial"/>
          <w:b/>
          <w:i/>
          <w:sz w:val="20"/>
          <w:szCs w:val="20"/>
        </w:rPr>
        <w:t xml:space="preserve">irected to </w:t>
      </w:r>
      <w:r w:rsidR="00640515" w:rsidRPr="00640515">
        <w:rPr>
          <w:rFonts w:cs="Arial"/>
          <w:b/>
          <w:bCs/>
          <w:i/>
          <w:iCs/>
          <w:sz w:val="20"/>
          <w:szCs w:val="20"/>
          <w:lang w:val="hr-HR"/>
        </w:rPr>
        <w:t>the Secretariat</w:t>
      </w:r>
    </w:p>
    <w:p w14:paraId="73E6EBFD" w14:textId="77777777" w:rsidR="00640515" w:rsidRDefault="00640515" w:rsidP="008363D8">
      <w:pPr>
        <w:widowControl w:val="0"/>
        <w:autoSpaceDE w:val="0"/>
        <w:autoSpaceDN w:val="0"/>
        <w:adjustRightInd w:val="0"/>
        <w:spacing w:after="0" w:line="240" w:lineRule="auto"/>
        <w:ind w:left="851"/>
        <w:jc w:val="both"/>
        <w:rPr>
          <w:rFonts w:cs="Arial"/>
          <w:b/>
          <w:bCs/>
          <w:i/>
          <w:iCs/>
          <w:sz w:val="20"/>
          <w:szCs w:val="20"/>
          <w:lang w:val="hr-HR"/>
        </w:rPr>
      </w:pPr>
    </w:p>
    <w:p w14:paraId="2FEB4FB5" w14:textId="77777777" w:rsidR="00640515" w:rsidRDefault="00640515" w:rsidP="008363D8">
      <w:pPr>
        <w:widowControl w:val="0"/>
        <w:autoSpaceDE w:val="0"/>
        <w:autoSpaceDN w:val="0"/>
        <w:adjustRightInd w:val="0"/>
        <w:spacing w:after="0" w:line="240" w:lineRule="auto"/>
        <w:ind w:left="851"/>
        <w:jc w:val="both"/>
        <w:rPr>
          <w:rFonts w:cs="Arial"/>
          <w:i/>
          <w:iCs/>
          <w:sz w:val="20"/>
          <w:szCs w:val="20"/>
          <w:lang w:val="hr-HR"/>
        </w:rPr>
      </w:pPr>
      <w:r w:rsidRPr="00640515">
        <w:rPr>
          <w:rFonts w:cs="Arial"/>
          <w:i/>
          <w:iCs/>
          <w:sz w:val="20"/>
          <w:szCs w:val="20"/>
          <w:lang w:val="hr-HR"/>
        </w:rPr>
        <w:t>The Secretariat shall, subject to the availability of external resources:</w:t>
      </w:r>
    </w:p>
    <w:p w14:paraId="3D3DC44E" w14:textId="77777777" w:rsidR="00640515" w:rsidRDefault="00640515" w:rsidP="008363D8">
      <w:pPr>
        <w:widowControl w:val="0"/>
        <w:autoSpaceDE w:val="0"/>
        <w:autoSpaceDN w:val="0"/>
        <w:adjustRightInd w:val="0"/>
        <w:spacing w:after="0" w:line="240" w:lineRule="auto"/>
        <w:ind w:left="851"/>
        <w:jc w:val="both"/>
        <w:rPr>
          <w:rFonts w:cs="Arial"/>
          <w:i/>
          <w:iCs/>
          <w:sz w:val="20"/>
          <w:szCs w:val="20"/>
          <w:lang w:val="hr-HR"/>
        </w:rPr>
      </w:pPr>
    </w:p>
    <w:p w14:paraId="5D1C8AD9" w14:textId="77777777" w:rsidR="00640515" w:rsidRDefault="00640515" w:rsidP="008363D8">
      <w:pPr>
        <w:pStyle w:val="ListParagraph"/>
        <w:widowControl w:val="0"/>
        <w:numPr>
          <w:ilvl w:val="0"/>
          <w:numId w:val="13"/>
        </w:numPr>
        <w:autoSpaceDE w:val="0"/>
        <w:autoSpaceDN w:val="0"/>
        <w:adjustRightInd w:val="0"/>
        <w:spacing w:after="0" w:line="240" w:lineRule="auto"/>
        <w:ind w:left="1276" w:hanging="425"/>
        <w:contextualSpacing w:val="0"/>
        <w:jc w:val="both"/>
        <w:rPr>
          <w:rFonts w:cs="Arial"/>
          <w:i/>
          <w:iCs/>
          <w:sz w:val="20"/>
          <w:szCs w:val="20"/>
          <w:lang w:val="hr-HR"/>
        </w:rPr>
      </w:pPr>
      <w:r w:rsidRPr="00640515">
        <w:rPr>
          <w:rFonts w:cs="Arial"/>
          <w:i/>
          <w:iCs/>
          <w:sz w:val="20"/>
          <w:szCs w:val="20"/>
          <w:lang w:val="hr-HR"/>
        </w:rPr>
        <w:t>support the Scientific Council in developing the review convening the associated workshop and establishing the steering group foreseen in Decision 14.42; and</w:t>
      </w:r>
    </w:p>
    <w:p w14:paraId="2BF83964" w14:textId="3C938F28" w:rsidR="0096536B" w:rsidRPr="00E94FA9" w:rsidRDefault="00640515" w:rsidP="008363D8">
      <w:pPr>
        <w:pStyle w:val="ListParagraph"/>
        <w:widowControl w:val="0"/>
        <w:numPr>
          <w:ilvl w:val="0"/>
          <w:numId w:val="13"/>
        </w:numPr>
        <w:autoSpaceDE w:val="0"/>
        <w:autoSpaceDN w:val="0"/>
        <w:adjustRightInd w:val="0"/>
        <w:spacing w:after="0" w:line="240" w:lineRule="auto"/>
        <w:ind w:left="1276" w:hanging="425"/>
        <w:jc w:val="both"/>
        <w:rPr>
          <w:rFonts w:cs="Arial"/>
          <w:i/>
          <w:iCs/>
          <w:sz w:val="20"/>
          <w:szCs w:val="20"/>
          <w:lang w:val="hr-HR"/>
        </w:rPr>
      </w:pPr>
      <w:r w:rsidRPr="00640515">
        <w:rPr>
          <w:rFonts w:cs="Arial"/>
          <w:i/>
          <w:iCs/>
          <w:sz w:val="20"/>
          <w:szCs w:val="20"/>
          <w:lang w:val="hr-HR"/>
        </w:rPr>
        <w:t>seek enhanced cooperation and coordination with other UN bodies and multilateral environmental agreements, including the Agreement under the United Nations Convention on the Law of the Sea on the conservation and sustainable use of marine biological diversity of areas beyond national jurisdiction (BBNJ) and the international treaty to end plastic pollution currently being negotiated.</w:t>
      </w:r>
    </w:p>
    <w:p w14:paraId="643B8A4F" w14:textId="77777777" w:rsidR="002F1778" w:rsidRDefault="002F1778" w:rsidP="00686F0E">
      <w:pPr>
        <w:pStyle w:val="ListParagraph"/>
        <w:spacing w:after="0" w:line="240" w:lineRule="auto"/>
        <w:ind w:left="360"/>
        <w:rPr>
          <w:lang w:val="hr-HR"/>
        </w:rPr>
      </w:pPr>
    </w:p>
    <w:p w14:paraId="6A178303" w14:textId="759E7C6F" w:rsidR="0096536B" w:rsidRDefault="0096536B" w:rsidP="00585B28">
      <w:pPr>
        <w:pStyle w:val="ListParagraph"/>
        <w:numPr>
          <w:ilvl w:val="0"/>
          <w:numId w:val="5"/>
        </w:numPr>
        <w:spacing w:after="0" w:line="240" w:lineRule="auto"/>
        <w:rPr>
          <w:lang w:val="hr-HR"/>
        </w:rPr>
      </w:pPr>
      <w:r>
        <w:rPr>
          <w:lang w:val="hr-HR"/>
        </w:rPr>
        <w:t>COP</w:t>
      </w:r>
      <w:r w:rsidR="002F1778">
        <w:rPr>
          <w:lang w:val="hr-HR"/>
        </w:rPr>
        <w:t>14</w:t>
      </w:r>
      <w:r>
        <w:rPr>
          <w:lang w:val="hr-HR"/>
        </w:rPr>
        <w:t xml:space="preserve"> also adopted a Decision on </w:t>
      </w:r>
      <w:r w:rsidR="0037514F">
        <w:rPr>
          <w:lang w:val="hr-HR"/>
        </w:rPr>
        <w:t>Plastic Pollution</w:t>
      </w:r>
      <w:r w:rsidR="002F1778">
        <w:rPr>
          <w:lang w:val="hr-HR"/>
        </w:rPr>
        <w:t>:</w:t>
      </w:r>
    </w:p>
    <w:p w14:paraId="25BB71C1" w14:textId="77777777" w:rsidR="0096536B" w:rsidRPr="0096536B" w:rsidRDefault="0096536B" w:rsidP="00A52FFF">
      <w:pPr>
        <w:widowControl w:val="0"/>
        <w:autoSpaceDE w:val="0"/>
        <w:autoSpaceDN w:val="0"/>
        <w:adjustRightInd w:val="0"/>
        <w:spacing w:after="0" w:line="240" w:lineRule="auto"/>
        <w:ind w:left="567"/>
        <w:jc w:val="both"/>
        <w:rPr>
          <w:lang w:val="hr-HR"/>
        </w:rPr>
      </w:pPr>
    </w:p>
    <w:p w14:paraId="036CCA27" w14:textId="2DA99A39" w:rsidR="0096536B" w:rsidRPr="00663872" w:rsidRDefault="00900CEA" w:rsidP="00900CEA">
      <w:pPr>
        <w:pStyle w:val="ListParagraph"/>
        <w:ind w:left="851"/>
        <w:rPr>
          <w:i/>
          <w:sz w:val="20"/>
          <w:szCs w:val="20"/>
          <w:lang w:val="en-US"/>
        </w:rPr>
      </w:pPr>
      <w:r>
        <w:rPr>
          <w:b/>
          <w:i/>
          <w:sz w:val="20"/>
          <w:szCs w:val="20"/>
        </w:rPr>
        <w:t xml:space="preserve">14.225 </w:t>
      </w:r>
      <w:r w:rsidR="00663872">
        <w:rPr>
          <w:b/>
          <w:i/>
          <w:sz w:val="20"/>
          <w:szCs w:val="20"/>
        </w:rPr>
        <w:t>Di</w:t>
      </w:r>
      <w:r w:rsidR="00B4274F" w:rsidRPr="00663872">
        <w:rPr>
          <w:b/>
          <w:i/>
          <w:sz w:val="20"/>
          <w:szCs w:val="20"/>
        </w:rPr>
        <w:t>rected to the Scientific Council</w:t>
      </w:r>
    </w:p>
    <w:p w14:paraId="1BB0C91F" w14:textId="385BE34F" w:rsidR="00B4274F" w:rsidRPr="00663872" w:rsidRDefault="00120A37" w:rsidP="00534B74">
      <w:pPr>
        <w:widowControl w:val="0"/>
        <w:autoSpaceDE w:val="0"/>
        <w:autoSpaceDN w:val="0"/>
        <w:adjustRightInd w:val="0"/>
        <w:spacing w:after="0" w:line="240" w:lineRule="auto"/>
        <w:ind w:left="1276" w:hanging="425"/>
        <w:jc w:val="both"/>
        <w:rPr>
          <w:i/>
          <w:sz w:val="20"/>
          <w:szCs w:val="20"/>
          <w:lang w:val="en-US"/>
        </w:rPr>
      </w:pPr>
      <w:r w:rsidRPr="00120A37">
        <w:rPr>
          <w:i/>
          <w:sz w:val="20"/>
          <w:szCs w:val="20"/>
          <w:lang w:val="en-US"/>
        </w:rPr>
        <w:t>b)</w:t>
      </w:r>
      <w:r w:rsidR="00900CEA">
        <w:rPr>
          <w:i/>
          <w:sz w:val="20"/>
          <w:szCs w:val="20"/>
          <w:lang w:val="en-US"/>
        </w:rPr>
        <w:tab/>
      </w:r>
      <w:r w:rsidR="00B4274F" w:rsidRPr="00663872">
        <w:rPr>
          <w:i/>
          <w:sz w:val="20"/>
          <w:szCs w:val="20"/>
          <w:lang w:val="en-US"/>
        </w:rPr>
        <w:t>taking into account Decision 14.42 on Marine Pollution, collaborate with other scientific mechanisms such as those under the International Whaling Commission, the United Nations Environment Programme and other multilateral environmental agreements to exchange available scientific and other relevant data and information related to the prevention and reduction of the impact of plastics on migratory species, including the report developed under paragraph (a).</w:t>
      </w:r>
    </w:p>
    <w:p w14:paraId="022622D1" w14:textId="682075A3" w:rsidR="00B4274F" w:rsidRDefault="00B4274F" w:rsidP="00640515">
      <w:pPr>
        <w:spacing w:after="0" w:line="240" w:lineRule="auto"/>
      </w:pPr>
    </w:p>
    <w:p w14:paraId="4AFA346E" w14:textId="6DC8E1A7" w:rsidR="00661875" w:rsidRPr="00640515" w:rsidRDefault="004B73FA" w:rsidP="00661875">
      <w:pPr>
        <w:spacing w:after="0" w:line="240" w:lineRule="auto"/>
        <w:rPr>
          <w:rFonts w:cs="Arial"/>
          <w:u w:val="single"/>
        </w:rPr>
      </w:pPr>
      <w:r>
        <w:rPr>
          <w:rFonts w:cs="Arial"/>
          <w:u w:val="single"/>
        </w:rPr>
        <w:t>Activities</w:t>
      </w:r>
      <w:r w:rsidR="006C491A">
        <w:rPr>
          <w:rFonts w:cs="Arial"/>
          <w:u w:val="single"/>
        </w:rPr>
        <w:t xml:space="preserve"> </w:t>
      </w:r>
      <w:r w:rsidR="004909AF">
        <w:rPr>
          <w:rFonts w:cs="Arial"/>
          <w:u w:val="single"/>
        </w:rPr>
        <w:t>to implement Decisions 14.42</w:t>
      </w:r>
      <w:r w:rsidR="00911996" w:rsidRPr="0031443B">
        <w:rPr>
          <w:rFonts w:cs="Arial"/>
          <w:u w:val="single"/>
        </w:rPr>
        <w:t>–</w:t>
      </w:r>
      <w:r w:rsidR="004909AF">
        <w:rPr>
          <w:rFonts w:cs="Arial"/>
          <w:u w:val="single"/>
        </w:rPr>
        <w:t>14.43 and 14.225 (b)</w:t>
      </w:r>
    </w:p>
    <w:p w14:paraId="7BBA4962" w14:textId="77777777" w:rsidR="00661875" w:rsidRPr="00661875" w:rsidRDefault="00661875" w:rsidP="00661875">
      <w:pPr>
        <w:spacing w:after="0" w:line="240" w:lineRule="auto"/>
        <w:rPr>
          <w:rFonts w:cs="Arial"/>
          <w:u w:val="single"/>
        </w:rPr>
      </w:pPr>
    </w:p>
    <w:p w14:paraId="42E7762F" w14:textId="0C0F9B0B" w:rsidR="00BD2D0E" w:rsidRDefault="00391A57"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391A57">
        <w:rPr>
          <w:rFonts w:cs="Arial"/>
          <w:color w:val="000000" w:themeColor="text1"/>
        </w:rPr>
        <w:t>A cross-disciplinary workshop</w:t>
      </w:r>
      <w:r>
        <w:rPr>
          <w:rFonts w:cs="Arial"/>
          <w:color w:val="000000" w:themeColor="text1"/>
        </w:rPr>
        <w:t xml:space="preserve"> on </w:t>
      </w:r>
      <w:r w:rsidR="00EA2DB9">
        <w:rPr>
          <w:rFonts w:cs="Arial"/>
          <w:color w:val="000000" w:themeColor="text1"/>
        </w:rPr>
        <w:t xml:space="preserve">Marine Pollution was </w:t>
      </w:r>
      <w:r w:rsidR="002927F5" w:rsidRPr="002927F5">
        <w:rPr>
          <w:rFonts w:cs="Arial"/>
          <w:color w:val="000000" w:themeColor="text1"/>
        </w:rPr>
        <w:t xml:space="preserve">held on 28 and 30 May 2025. </w:t>
      </w:r>
      <w:r w:rsidR="0026651B">
        <w:rPr>
          <w:rFonts w:cs="Arial"/>
          <w:color w:val="000000" w:themeColor="text1"/>
        </w:rPr>
        <w:t>The workshop</w:t>
      </w:r>
      <w:r w:rsidR="000D7B92">
        <w:rPr>
          <w:rFonts w:cs="Arial"/>
          <w:color w:val="000000" w:themeColor="text1"/>
        </w:rPr>
        <w:t xml:space="preserve">, </w:t>
      </w:r>
      <w:r w:rsidR="000D7B92" w:rsidRPr="002927F5">
        <w:rPr>
          <w:rFonts w:cs="Arial"/>
          <w:color w:val="000000" w:themeColor="text1"/>
        </w:rPr>
        <w:t>chaired by the COP-</w:t>
      </w:r>
      <w:r w:rsidR="000D7B92">
        <w:rPr>
          <w:rFonts w:cs="Arial"/>
          <w:color w:val="000000" w:themeColor="text1"/>
        </w:rPr>
        <w:t>a</w:t>
      </w:r>
      <w:r w:rsidR="000D7B92" w:rsidRPr="002927F5">
        <w:rPr>
          <w:rFonts w:cs="Arial"/>
          <w:color w:val="000000" w:themeColor="text1"/>
        </w:rPr>
        <w:t>ppointed Councillor for Marine Pollution</w:t>
      </w:r>
      <w:r w:rsidR="000D7B92">
        <w:rPr>
          <w:rFonts w:cs="Arial"/>
          <w:color w:val="000000" w:themeColor="text1"/>
        </w:rPr>
        <w:t>,</w:t>
      </w:r>
      <w:r w:rsidR="002927F5" w:rsidRPr="002927F5">
        <w:rPr>
          <w:rFonts w:cs="Arial"/>
          <w:color w:val="000000" w:themeColor="text1"/>
        </w:rPr>
        <w:t xml:space="preserve"> explored a wide range of issues associated with marine pollution, </w:t>
      </w:r>
      <w:r w:rsidR="004F5904">
        <w:rPr>
          <w:rFonts w:cs="Arial"/>
          <w:color w:val="000000" w:themeColor="text1"/>
        </w:rPr>
        <w:t>with a</w:t>
      </w:r>
      <w:r w:rsidR="002927F5" w:rsidRPr="002927F5">
        <w:rPr>
          <w:rFonts w:cs="Arial"/>
          <w:color w:val="000000" w:themeColor="text1"/>
        </w:rPr>
        <w:t xml:space="preserve"> </w:t>
      </w:r>
      <w:r w:rsidR="008615F9">
        <w:rPr>
          <w:rFonts w:cs="Arial"/>
          <w:color w:val="000000" w:themeColor="text1"/>
        </w:rPr>
        <w:t xml:space="preserve">particular </w:t>
      </w:r>
      <w:r w:rsidR="002927F5" w:rsidRPr="002927F5">
        <w:rPr>
          <w:rFonts w:cs="Arial"/>
          <w:color w:val="000000" w:themeColor="text1"/>
        </w:rPr>
        <w:t xml:space="preserve">focus on </w:t>
      </w:r>
      <w:r w:rsidR="008615F9">
        <w:rPr>
          <w:rFonts w:cs="Arial"/>
          <w:color w:val="000000" w:themeColor="text1"/>
        </w:rPr>
        <w:t>developing</w:t>
      </w:r>
      <w:r w:rsidR="002927F5" w:rsidRPr="002927F5">
        <w:rPr>
          <w:rFonts w:cs="Arial"/>
          <w:color w:val="000000" w:themeColor="text1"/>
        </w:rPr>
        <w:t xml:space="preserve"> recommendations to guide the work of CMS going forward. The workshop was developed with the help of a small steering group of experts, as per Decision 14.42 (e).</w:t>
      </w:r>
      <w:r w:rsidR="00A4608A">
        <w:rPr>
          <w:rFonts w:cs="Arial"/>
          <w:color w:val="000000" w:themeColor="text1"/>
        </w:rPr>
        <w:t xml:space="preserve"> The report from the workshop can be found as </w:t>
      </w:r>
      <w:hyperlink r:id="rId19" w:history="1">
        <w:r w:rsidR="00A4608A" w:rsidRPr="00825748">
          <w:rPr>
            <w:rStyle w:val="Hyperlink"/>
            <w:rFonts w:cs="Arial"/>
          </w:rPr>
          <w:t>UNEP/CMS/COP15/Inf.</w:t>
        </w:r>
        <w:r w:rsidR="00323DDD" w:rsidRPr="00825748">
          <w:rPr>
            <w:rStyle w:val="Hyperlink"/>
            <w:rFonts w:cs="Arial"/>
          </w:rPr>
          <w:t>25.2.1</w:t>
        </w:r>
      </w:hyperlink>
      <w:r w:rsidR="00A4608A" w:rsidRPr="00323DDD">
        <w:rPr>
          <w:rFonts w:cs="Arial"/>
          <w:color w:val="000000" w:themeColor="text1"/>
        </w:rPr>
        <w:t>.</w:t>
      </w:r>
    </w:p>
    <w:p w14:paraId="31B09939" w14:textId="77777777" w:rsidR="00BA66D4" w:rsidRDefault="00BA66D4" w:rsidP="00BA66D4">
      <w:pPr>
        <w:widowControl w:val="0"/>
        <w:autoSpaceDE w:val="0"/>
        <w:autoSpaceDN w:val="0"/>
        <w:adjustRightInd w:val="0"/>
        <w:spacing w:after="0" w:line="240" w:lineRule="auto"/>
        <w:ind w:left="567"/>
        <w:jc w:val="both"/>
        <w:rPr>
          <w:rFonts w:cs="Arial"/>
          <w:color w:val="000000" w:themeColor="text1"/>
        </w:rPr>
      </w:pPr>
    </w:p>
    <w:p w14:paraId="3568096A" w14:textId="4A5CA01C" w:rsidR="00BA66D4" w:rsidRDefault="00BA66D4"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BA66D4">
        <w:rPr>
          <w:rFonts w:cs="Arial"/>
          <w:color w:val="000000" w:themeColor="text1"/>
        </w:rPr>
        <w:t xml:space="preserve">Presentations addressed, </w:t>
      </w:r>
      <w:r w:rsidRPr="0031443B">
        <w:rPr>
          <w:rFonts w:cs="Arial"/>
          <w:color w:val="000000" w:themeColor="text1"/>
        </w:rPr>
        <w:t>inter alia</w:t>
      </w:r>
      <w:r w:rsidRPr="00BA66D4">
        <w:rPr>
          <w:rFonts w:cs="Arial"/>
          <w:color w:val="000000" w:themeColor="text1"/>
        </w:rPr>
        <w:t xml:space="preserve">, the impacts of plastic pollution on marine species; chemical </w:t>
      </w:r>
      <w:proofErr w:type="spellStart"/>
      <w:r w:rsidR="00781BDF">
        <w:rPr>
          <w:rFonts w:cs="Arial"/>
          <w:color w:val="000000" w:themeColor="text1"/>
        </w:rPr>
        <w:t>compunds</w:t>
      </w:r>
      <w:proofErr w:type="spellEnd"/>
      <w:r w:rsidR="00781BDF">
        <w:rPr>
          <w:rFonts w:cs="Arial"/>
          <w:color w:val="000000" w:themeColor="text1"/>
        </w:rPr>
        <w:t xml:space="preserve"> and threats</w:t>
      </w:r>
      <w:r w:rsidRPr="00BA66D4">
        <w:rPr>
          <w:rFonts w:cs="Arial"/>
          <w:color w:val="000000" w:themeColor="text1"/>
        </w:rPr>
        <w:t>, including persistent organic pollutants (POPs)</w:t>
      </w:r>
      <w:r w:rsidR="00EC0791">
        <w:rPr>
          <w:rFonts w:cs="Arial"/>
          <w:color w:val="000000" w:themeColor="text1"/>
        </w:rPr>
        <w:t>,</w:t>
      </w:r>
      <w:r w:rsidRPr="00BA66D4">
        <w:rPr>
          <w:rFonts w:cs="Arial"/>
          <w:color w:val="000000" w:themeColor="text1"/>
        </w:rPr>
        <w:t xml:space="preserve"> emerging pollutants such as per- and polyfluoroalkyl substances (PFAS), </w:t>
      </w:r>
      <w:r w:rsidR="00EC0791">
        <w:rPr>
          <w:rFonts w:cs="Arial"/>
          <w:color w:val="000000" w:themeColor="text1"/>
        </w:rPr>
        <w:t xml:space="preserve">and </w:t>
      </w:r>
      <w:r w:rsidR="002736C3">
        <w:rPr>
          <w:rFonts w:cs="Arial"/>
          <w:color w:val="000000" w:themeColor="text1"/>
        </w:rPr>
        <w:t xml:space="preserve">the impacts of </w:t>
      </w:r>
      <w:r w:rsidR="00E02D9E">
        <w:rPr>
          <w:rFonts w:cs="Arial"/>
          <w:color w:val="000000" w:themeColor="text1"/>
        </w:rPr>
        <w:t>polychlorinated biphenyls (PCBs)</w:t>
      </w:r>
      <w:r w:rsidRPr="00BA66D4">
        <w:rPr>
          <w:rFonts w:cs="Arial"/>
          <w:color w:val="000000" w:themeColor="text1"/>
        </w:rPr>
        <w:t xml:space="preserve">; the role of Important Marine Mammal Areas (IMMAs) as an area-based conservation tool; and </w:t>
      </w:r>
      <w:r w:rsidR="00E02D9E">
        <w:rPr>
          <w:rFonts w:cs="Arial"/>
          <w:color w:val="000000" w:themeColor="text1"/>
        </w:rPr>
        <w:t>emerging marine geo</w:t>
      </w:r>
      <w:r w:rsidR="001B04DA">
        <w:rPr>
          <w:rFonts w:cs="Arial"/>
          <w:color w:val="000000" w:themeColor="text1"/>
        </w:rPr>
        <w:t>engineering</w:t>
      </w:r>
      <w:r w:rsidR="00E02D9E">
        <w:rPr>
          <w:rFonts w:cs="Arial"/>
          <w:color w:val="000000" w:themeColor="text1"/>
        </w:rPr>
        <w:t xml:space="preserve"> techniques aimed at climate </w:t>
      </w:r>
      <w:r w:rsidR="007707EC">
        <w:rPr>
          <w:rFonts w:cs="Arial"/>
          <w:color w:val="000000" w:themeColor="text1"/>
        </w:rPr>
        <w:t>change</w:t>
      </w:r>
      <w:r w:rsidR="00E02D9E">
        <w:rPr>
          <w:rFonts w:cs="Arial"/>
          <w:color w:val="000000" w:themeColor="text1"/>
        </w:rPr>
        <w:t xml:space="preserve"> mitigation</w:t>
      </w:r>
      <w:r w:rsidRPr="00BA66D4">
        <w:rPr>
          <w:rFonts w:cs="Arial"/>
          <w:color w:val="000000" w:themeColor="text1"/>
        </w:rPr>
        <w:t>.</w:t>
      </w:r>
    </w:p>
    <w:p w14:paraId="3BC6ED77" w14:textId="77777777" w:rsidR="00BA66D4" w:rsidRPr="00BA66D4" w:rsidRDefault="00BA66D4" w:rsidP="00BA66D4">
      <w:pPr>
        <w:widowControl w:val="0"/>
        <w:autoSpaceDE w:val="0"/>
        <w:autoSpaceDN w:val="0"/>
        <w:adjustRightInd w:val="0"/>
        <w:spacing w:after="0" w:line="240" w:lineRule="auto"/>
        <w:jc w:val="both"/>
        <w:rPr>
          <w:rFonts w:cs="Arial"/>
          <w:color w:val="000000" w:themeColor="text1"/>
        </w:rPr>
      </w:pPr>
    </w:p>
    <w:p w14:paraId="733DF116" w14:textId="14C641E8" w:rsidR="00BA66D4" w:rsidRDefault="00BA66D4"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BA66D4">
        <w:rPr>
          <w:rFonts w:cs="Arial"/>
          <w:color w:val="000000" w:themeColor="text1"/>
        </w:rPr>
        <w:t>Discussions covered a broad range of pollution threats, including plastic (</w:t>
      </w:r>
      <w:r w:rsidR="00FF34D0">
        <w:rPr>
          <w:rFonts w:cs="Arial"/>
          <w:color w:val="000000" w:themeColor="text1"/>
        </w:rPr>
        <w:t xml:space="preserve">macro-, </w:t>
      </w:r>
      <w:r w:rsidRPr="00BA66D4">
        <w:rPr>
          <w:rFonts w:cs="Arial"/>
          <w:color w:val="000000" w:themeColor="text1"/>
        </w:rPr>
        <w:t>micro-, nano-plastics and plastici</w:t>
      </w:r>
      <w:r w:rsidR="00EE021C">
        <w:rPr>
          <w:rFonts w:cs="Arial"/>
          <w:color w:val="000000" w:themeColor="text1"/>
        </w:rPr>
        <w:t>z</w:t>
      </w:r>
      <w:r w:rsidRPr="00BA66D4">
        <w:rPr>
          <w:rFonts w:cs="Arial"/>
          <w:color w:val="000000" w:themeColor="text1"/>
        </w:rPr>
        <w:t xml:space="preserve">ers), </w:t>
      </w:r>
      <w:r w:rsidR="00284919">
        <w:rPr>
          <w:rFonts w:cs="Arial"/>
          <w:color w:val="000000" w:themeColor="text1"/>
        </w:rPr>
        <w:t>chemical pollution</w:t>
      </w:r>
      <w:r w:rsidRPr="00BA66D4">
        <w:rPr>
          <w:rFonts w:cs="Arial"/>
          <w:color w:val="000000" w:themeColor="text1"/>
        </w:rPr>
        <w:t xml:space="preserve">, pharmaceuticals and personal care products (PPCPs), antibiotics, low-level radioactive pollution, anthropogenic radionuclides, unexploded ordnance, the interplay between marine pollution and climate change, </w:t>
      </w:r>
      <w:r w:rsidR="00E938DF">
        <w:rPr>
          <w:rFonts w:cs="Arial"/>
          <w:color w:val="000000" w:themeColor="text1"/>
        </w:rPr>
        <w:t xml:space="preserve">light and noise pollution, </w:t>
      </w:r>
      <w:r w:rsidRPr="00BA66D4">
        <w:rPr>
          <w:rFonts w:cs="Arial"/>
          <w:color w:val="000000" w:themeColor="text1"/>
        </w:rPr>
        <w:t>and potential pollution from marine geoengineering activities. Nutrients, sediments and wastewater were recogni</w:t>
      </w:r>
      <w:r w:rsidR="006A3F10">
        <w:rPr>
          <w:rFonts w:cs="Arial"/>
          <w:color w:val="000000" w:themeColor="text1"/>
        </w:rPr>
        <w:t>z</w:t>
      </w:r>
      <w:r w:rsidRPr="00BA66D4">
        <w:rPr>
          <w:rFonts w:cs="Arial"/>
          <w:color w:val="000000" w:themeColor="text1"/>
        </w:rPr>
        <w:t>ed as topics requiring further consideration.</w:t>
      </w:r>
    </w:p>
    <w:p w14:paraId="2B538BBD" w14:textId="77777777" w:rsidR="00BA66D4" w:rsidRPr="00BA66D4" w:rsidRDefault="00BA66D4" w:rsidP="00BA66D4">
      <w:pPr>
        <w:widowControl w:val="0"/>
        <w:autoSpaceDE w:val="0"/>
        <w:autoSpaceDN w:val="0"/>
        <w:adjustRightInd w:val="0"/>
        <w:spacing w:after="0" w:line="240" w:lineRule="auto"/>
        <w:jc w:val="both"/>
        <w:rPr>
          <w:rFonts w:cs="Arial"/>
          <w:color w:val="000000" w:themeColor="text1"/>
        </w:rPr>
      </w:pPr>
    </w:p>
    <w:p w14:paraId="2ADFDB9E" w14:textId="773740E8" w:rsidR="00AA43AF" w:rsidRPr="003E4C6B" w:rsidRDefault="00BA66D4" w:rsidP="003E4C6B">
      <w:pPr>
        <w:widowControl w:val="0"/>
        <w:numPr>
          <w:ilvl w:val="0"/>
          <w:numId w:val="4"/>
        </w:numPr>
        <w:autoSpaceDE w:val="0"/>
        <w:autoSpaceDN w:val="0"/>
        <w:adjustRightInd w:val="0"/>
        <w:spacing w:after="80" w:line="240" w:lineRule="auto"/>
        <w:ind w:left="567" w:hanging="567"/>
        <w:jc w:val="both"/>
        <w:rPr>
          <w:rFonts w:cs="Arial"/>
          <w:color w:val="000000" w:themeColor="text1"/>
        </w:rPr>
      </w:pPr>
      <w:r w:rsidRPr="00BA66D4">
        <w:rPr>
          <w:rFonts w:cs="Arial"/>
          <w:color w:val="000000" w:themeColor="text1"/>
        </w:rPr>
        <w:t>The workshop identified the need to</w:t>
      </w:r>
      <w:r w:rsidR="00CB761E">
        <w:rPr>
          <w:rFonts w:cs="Arial"/>
          <w:color w:val="000000" w:themeColor="text1"/>
        </w:rPr>
        <w:t>:</w:t>
      </w:r>
      <w:r w:rsidRPr="00BA66D4">
        <w:rPr>
          <w:rFonts w:cs="Arial"/>
          <w:color w:val="000000" w:themeColor="text1"/>
        </w:rPr>
        <w:t xml:space="preserve"> </w:t>
      </w:r>
    </w:p>
    <w:p w14:paraId="4ED8FD8A" w14:textId="0F39AAA4" w:rsidR="00AA43AF" w:rsidRDefault="00BA66D4"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t xml:space="preserve">promote effects-based monitoring frameworks for chemical pollution; </w:t>
      </w:r>
    </w:p>
    <w:p w14:paraId="749FAF2E" w14:textId="2507A246" w:rsidR="00AA43AF" w:rsidRDefault="00BA66D4"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t xml:space="preserve">promote integrative conservation strategies that account for cumulative and </w:t>
      </w:r>
      <w:r w:rsidR="00FF34D0" w:rsidRPr="00C05471">
        <w:rPr>
          <w:rFonts w:cs="Arial"/>
          <w:color w:val="000000" w:themeColor="text1"/>
        </w:rPr>
        <w:t>synergistic</w:t>
      </w:r>
      <w:r w:rsidRPr="00C05471">
        <w:rPr>
          <w:rFonts w:cs="Arial"/>
          <w:color w:val="000000" w:themeColor="text1"/>
        </w:rPr>
        <w:t xml:space="preserve"> threats; </w:t>
      </w:r>
    </w:p>
    <w:p w14:paraId="2928EA5A" w14:textId="3EBEF378" w:rsidR="001E00FF" w:rsidRDefault="00BA66D4"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t xml:space="preserve">strengthen the strategic use of stranding investigations; </w:t>
      </w:r>
    </w:p>
    <w:p w14:paraId="1694DBC2" w14:textId="563FE4A8" w:rsidR="00AA43AF" w:rsidRDefault="00BA66D4"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t>address PFAS and other novel pollutants proactively;</w:t>
      </w:r>
      <w:r w:rsidR="000A44F7" w:rsidRPr="00C05471">
        <w:rPr>
          <w:rFonts w:cs="Arial"/>
          <w:color w:val="000000" w:themeColor="text1"/>
        </w:rPr>
        <w:t xml:space="preserve"> </w:t>
      </w:r>
    </w:p>
    <w:p w14:paraId="2796AC39" w14:textId="5B6793DB" w:rsidR="00AA43AF" w:rsidRDefault="000A44F7"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t xml:space="preserve">better assess the impacts of plastic pollution at species and population levels; </w:t>
      </w:r>
    </w:p>
    <w:p w14:paraId="376CB192" w14:textId="759293EE" w:rsidR="00AA43AF" w:rsidRDefault="000A44F7"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lastRenderedPageBreak/>
        <w:t xml:space="preserve">address the threat of legacy pollutants potentially becoming reintroduced into marine environments due to climate change, as well as the potential of climate change to increase the toxicity, sensitivity and bioaccumulation rates of pollutants within organisms; </w:t>
      </w:r>
    </w:p>
    <w:p w14:paraId="22A4BE93" w14:textId="77777777" w:rsidR="00AA43AF" w:rsidRDefault="000A44F7"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proofErr w:type="spellStart"/>
      <w:r w:rsidRPr="00C05471">
        <w:rPr>
          <w:rFonts w:cs="Arial"/>
          <w:color w:val="000000" w:themeColor="text1"/>
        </w:rPr>
        <w:t>indentify</w:t>
      </w:r>
      <w:proofErr w:type="spellEnd"/>
      <w:r w:rsidRPr="00C05471">
        <w:rPr>
          <w:rFonts w:cs="Arial"/>
          <w:color w:val="000000" w:themeColor="text1"/>
        </w:rPr>
        <w:t xml:space="preserve"> hotspots of </w:t>
      </w:r>
      <w:r>
        <w:t>abandoned, lost or otherwise discarded fishing gear (</w:t>
      </w:r>
      <w:r w:rsidRPr="00C05471">
        <w:rPr>
          <w:rFonts w:cs="Arial"/>
          <w:color w:val="000000" w:themeColor="text1"/>
        </w:rPr>
        <w:t xml:space="preserve">ALDFG); </w:t>
      </w:r>
      <w:r w:rsidR="00BA66D4" w:rsidRPr="00C05471">
        <w:rPr>
          <w:rFonts w:cs="Arial"/>
          <w:color w:val="000000" w:themeColor="text1"/>
        </w:rPr>
        <w:t>and</w:t>
      </w:r>
    </w:p>
    <w:p w14:paraId="2A56C112" w14:textId="1BE78BB8" w:rsidR="00BA66D4" w:rsidRPr="00C05471" w:rsidRDefault="00BA66D4" w:rsidP="0031443B">
      <w:pPr>
        <w:pStyle w:val="ListParagraph"/>
        <w:widowControl w:val="0"/>
        <w:numPr>
          <w:ilvl w:val="0"/>
          <w:numId w:val="32"/>
        </w:numPr>
        <w:autoSpaceDE w:val="0"/>
        <w:autoSpaceDN w:val="0"/>
        <w:adjustRightInd w:val="0"/>
        <w:spacing w:after="0" w:line="240" w:lineRule="auto"/>
        <w:jc w:val="both"/>
        <w:rPr>
          <w:rFonts w:cs="Arial"/>
          <w:color w:val="000000" w:themeColor="text1"/>
        </w:rPr>
      </w:pPr>
      <w:r w:rsidRPr="00C05471">
        <w:rPr>
          <w:rFonts w:cs="Arial"/>
          <w:color w:val="000000" w:themeColor="text1"/>
        </w:rPr>
        <w:t xml:space="preserve">make use of IMMAs, </w:t>
      </w:r>
      <w:r w:rsidR="008D5580" w:rsidRPr="0031443B">
        <w:rPr>
          <w:rFonts w:cs="Arial"/>
          <w:color w:val="000000" w:themeColor="text1"/>
        </w:rPr>
        <w:t>Important Shark and Ray Areas (</w:t>
      </w:r>
      <w:r w:rsidRPr="00C05471">
        <w:rPr>
          <w:rFonts w:cs="Arial"/>
          <w:color w:val="000000" w:themeColor="text1"/>
        </w:rPr>
        <w:t>ISRAs</w:t>
      </w:r>
      <w:r w:rsidR="008D5580" w:rsidRPr="0031443B">
        <w:rPr>
          <w:rFonts w:cs="Arial"/>
          <w:color w:val="000000" w:themeColor="text1"/>
        </w:rPr>
        <w:t>)</w:t>
      </w:r>
      <w:r w:rsidRPr="0031443B">
        <w:rPr>
          <w:rFonts w:cs="Arial"/>
          <w:color w:val="000000" w:themeColor="text1"/>
        </w:rPr>
        <w:t xml:space="preserve">, </w:t>
      </w:r>
      <w:r w:rsidR="00EC1DFE" w:rsidRPr="0031443B">
        <w:rPr>
          <w:rFonts w:cs="Arial"/>
          <w:color w:val="000000" w:themeColor="text1"/>
        </w:rPr>
        <w:t>Important Marine Turtle Areas (</w:t>
      </w:r>
      <w:r w:rsidRPr="00C05471">
        <w:rPr>
          <w:rFonts w:cs="Arial"/>
          <w:color w:val="000000" w:themeColor="text1"/>
        </w:rPr>
        <w:t>IMTAs</w:t>
      </w:r>
      <w:r w:rsidR="00EC1DFE" w:rsidRPr="0031443B">
        <w:rPr>
          <w:rFonts w:cs="Arial"/>
          <w:color w:val="000000" w:themeColor="text1"/>
        </w:rPr>
        <w:t>)</w:t>
      </w:r>
      <w:r w:rsidRPr="0031443B">
        <w:rPr>
          <w:rFonts w:cs="Arial"/>
          <w:color w:val="000000" w:themeColor="text1"/>
        </w:rPr>
        <w:t xml:space="preserve"> and </w:t>
      </w:r>
      <w:r w:rsidR="008456DA" w:rsidRPr="0031443B">
        <w:rPr>
          <w:rFonts w:cs="Arial"/>
          <w:color w:val="000000" w:themeColor="text1"/>
        </w:rPr>
        <w:t>Important Bird and Biodiversity Areas (</w:t>
      </w:r>
      <w:r w:rsidR="00594B32" w:rsidRPr="00C05471">
        <w:rPr>
          <w:rFonts w:cs="Arial"/>
          <w:color w:val="000000" w:themeColor="text1"/>
        </w:rPr>
        <w:t>IBAs</w:t>
      </w:r>
      <w:r w:rsidR="008456DA" w:rsidRPr="0031443B">
        <w:rPr>
          <w:rFonts w:cs="Arial"/>
          <w:color w:val="000000" w:themeColor="text1"/>
        </w:rPr>
        <w:t>)</w:t>
      </w:r>
      <w:r w:rsidRPr="00C05471">
        <w:rPr>
          <w:rFonts w:cs="Arial"/>
          <w:color w:val="000000" w:themeColor="text1"/>
        </w:rPr>
        <w:t xml:space="preserve"> to identify </w:t>
      </w:r>
      <w:r w:rsidR="00233541" w:rsidRPr="00C05471">
        <w:rPr>
          <w:rFonts w:cs="Arial"/>
          <w:color w:val="000000" w:themeColor="text1"/>
        </w:rPr>
        <w:t xml:space="preserve">and </w:t>
      </w:r>
      <w:r w:rsidR="00233541" w:rsidRPr="0031443B">
        <w:rPr>
          <w:rFonts w:cs="Arial"/>
          <w:color w:val="000000" w:themeColor="text1"/>
        </w:rPr>
        <w:t>prioriti</w:t>
      </w:r>
      <w:r w:rsidR="00B71716" w:rsidRPr="0031443B">
        <w:rPr>
          <w:rFonts w:cs="Arial"/>
          <w:color w:val="000000" w:themeColor="text1"/>
        </w:rPr>
        <w:t>z</w:t>
      </w:r>
      <w:r w:rsidR="00233541" w:rsidRPr="0031443B">
        <w:rPr>
          <w:rFonts w:cs="Arial"/>
          <w:color w:val="000000" w:themeColor="text1"/>
        </w:rPr>
        <w:t>e</w:t>
      </w:r>
      <w:r w:rsidR="00233541" w:rsidRPr="00C05471">
        <w:rPr>
          <w:rFonts w:cs="Arial"/>
          <w:color w:val="000000" w:themeColor="text1"/>
        </w:rPr>
        <w:t xml:space="preserve"> </w:t>
      </w:r>
      <w:r w:rsidRPr="00C05471">
        <w:rPr>
          <w:rFonts w:cs="Arial"/>
          <w:color w:val="000000" w:themeColor="text1"/>
        </w:rPr>
        <w:t xml:space="preserve">critical habitats </w:t>
      </w:r>
      <w:r w:rsidR="00233541" w:rsidRPr="00C05471">
        <w:rPr>
          <w:rFonts w:cs="Arial"/>
          <w:color w:val="000000" w:themeColor="text1"/>
        </w:rPr>
        <w:t xml:space="preserve">in urgent need of protection </w:t>
      </w:r>
      <w:r w:rsidRPr="00C05471">
        <w:rPr>
          <w:rFonts w:cs="Arial"/>
          <w:color w:val="000000" w:themeColor="text1"/>
        </w:rPr>
        <w:t xml:space="preserve">where </w:t>
      </w:r>
      <w:r w:rsidR="00233541" w:rsidRPr="00C05471">
        <w:rPr>
          <w:rFonts w:cs="Arial"/>
          <w:color w:val="000000" w:themeColor="text1"/>
        </w:rPr>
        <w:t>these areas overlap with pollution hotspots.</w:t>
      </w:r>
    </w:p>
    <w:p w14:paraId="05720919" w14:textId="77777777" w:rsidR="00BA66D4" w:rsidRPr="00BA66D4" w:rsidRDefault="00BA66D4" w:rsidP="00BA66D4">
      <w:pPr>
        <w:widowControl w:val="0"/>
        <w:autoSpaceDE w:val="0"/>
        <w:autoSpaceDN w:val="0"/>
        <w:adjustRightInd w:val="0"/>
        <w:spacing w:after="0" w:line="240" w:lineRule="auto"/>
        <w:jc w:val="both"/>
        <w:rPr>
          <w:rFonts w:cs="Arial"/>
          <w:color w:val="000000" w:themeColor="text1"/>
        </w:rPr>
      </w:pPr>
    </w:p>
    <w:p w14:paraId="40B3BFA9" w14:textId="5D2F5150" w:rsidR="004665B9" w:rsidRPr="00BA66D4" w:rsidRDefault="00BA66D4" w:rsidP="004665B9">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BA66D4">
        <w:rPr>
          <w:rFonts w:cs="Arial"/>
          <w:color w:val="000000" w:themeColor="text1"/>
        </w:rPr>
        <w:t xml:space="preserve">Pollution hotspots identified </w:t>
      </w:r>
      <w:r w:rsidR="00594B32">
        <w:rPr>
          <w:rFonts w:cs="Arial"/>
          <w:color w:val="000000" w:themeColor="text1"/>
        </w:rPr>
        <w:t>by the workshop</w:t>
      </w:r>
      <w:r w:rsidRPr="00BA66D4">
        <w:rPr>
          <w:rFonts w:cs="Arial"/>
          <w:color w:val="000000" w:themeColor="text1"/>
        </w:rPr>
        <w:t xml:space="preserve"> include coastal industrial zones</w:t>
      </w:r>
      <w:r w:rsidR="00F87004">
        <w:rPr>
          <w:rFonts w:cs="Arial"/>
          <w:color w:val="000000" w:themeColor="text1"/>
        </w:rPr>
        <w:t>;</w:t>
      </w:r>
      <w:r w:rsidRPr="00BA66D4">
        <w:rPr>
          <w:rFonts w:cs="Arial"/>
          <w:color w:val="000000" w:themeColor="text1"/>
        </w:rPr>
        <w:t xml:space="preserve"> great ocean gyres</w:t>
      </w:r>
      <w:r w:rsidR="00F87004">
        <w:rPr>
          <w:rFonts w:cs="Arial"/>
          <w:color w:val="000000" w:themeColor="text1"/>
        </w:rPr>
        <w:t>;</w:t>
      </w:r>
      <w:r w:rsidRPr="00BA66D4">
        <w:rPr>
          <w:rFonts w:cs="Arial"/>
          <w:color w:val="000000" w:themeColor="text1"/>
        </w:rPr>
        <w:t xml:space="preserve"> frontal areas</w:t>
      </w:r>
      <w:r w:rsidR="00F87004">
        <w:rPr>
          <w:rFonts w:cs="Arial"/>
          <w:color w:val="000000" w:themeColor="text1"/>
        </w:rPr>
        <w:t>;</w:t>
      </w:r>
      <w:r w:rsidRPr="00BA66D4">
        <w:rPr>
          <w:rFonts w:cs="Arial"/>
          <w:color w:val="000000" w:themeColor="text1"/>
        </w:rPr>
        <w:t xml:space="preserve"> </w:t>
      </w:r>
      <w:r w:rsidR="00B95372">
        <w:rPr>
          <w:rFonts w:cs="Arial"/>
          <w:color w:val="000000" w:themeColor="text1"/>
        </w:rPr>
        <w:t>open ocean areas where feeding activities of migratory animals, high ocean productivity and plastic pollution converge</w:t>
      </w:r>
      <w:r w:rsidR="00F87004">
        <w:rPr>
          <w:rFonts w:cs="Arial"/>
          <w:color w:val="000000" w:themeColor="text1"/>
        </w:rPr>
        <w:t>;</w:t>
      </w:r>
      <w:r w:rsidR="00B95372">
        <w:rPr>
          <w:rFonts w:cs="Arial"/>
          <w:color w:val="000000" w:themeColor="text1"/>
        </w:rPr>
        <w:t xml:space="preserve"> </w:t>
      </w:r>
      <w:r w:rsidRPr="00BA66D4">
        <w:rPr>
          <w:rFonts w:cs="Arial"/>
          <w:color w:val="000000" w:themeColor="text1"/>
        </w:rPr>
        <w:t>migratory corridors</w:t>
      </w:r>
      <w:r w:rsidR="00F87004">
        <w:rPr>
          <w:rFonts w:cs="Arial"/>
          <w:color w:val="000000" w:themeColor="text1"/>
        </w:rPr>
        <w:t>;</w:t>
      </w:r>
      <w:r w:rsidRPr="00BA66D4">
        <w:rPr>
          <w:rFonts w:cs="Arial"/>
          <w:color w:val="000000" w:themeColor="text1"/>
        </w:rPr>
        <w:t xml:space="preserve"> the Mediterranean Sea, the North Pacific and North Atlantic</w:t>
      </w:r>
      <w:r w:rsidR="001A38D7">
        <w:rPr>
          <w:rFonts w:cs="Arial"/>
          <w:color w:val="000000" w:themeColor="text1"/>
        </w:rPr>
        <w:t xml:space="preserve"> Oceans</w:t>
      </w:r>
      <w:r w:rsidRPr="00BA66D4">
        <w:rPr>
          <w:rFonts w:cs="Arial"/>
          <w:color w:val="000000" w:themeColor="text1"/>
        </w:rPr>
        <w:t>, the East</w:t>
      </w:r>
      <w:r w:rsidR="001A38D7">
        <w:rPr>
          <w:rFonts w:cs="Arial"/>
          <w:color w:val="000000" w:themeColor="text1"/>
        </w:rPr>
        <w:t>ern</w:t>
      </w:r>
      <w:r w:rsidRPr="00BA66D4">
        <w:rPr>
          <w:rFonts w:cs="Arial"/>
          <w:color w:val="000000" w:themeColor="text1"/>
        </w:rPr>
        <w:t xml:space="preserve"> Indian Ocean and Southeast Asia</w:t>
      </w:r>
      <w:r w:rsidR="00906FBD">
        <w:rPr>
          <w:rFonts w:cs="Arial"/>
          <w:color w:val="000000" w:themeColor="text1"/>
        </w:rPr>
        <w:t>;</w:t>
      </w:r>
      <w:r w:rsidRPr="00BA66D4">
        <w:rPr>
          <w:rFonts w:cs="Arial"/>
          <w:color w:val="000000" w:themeColor="text1"/>
        </w:rPr>
        <w:t xml:space="preserve"> and potential deep-sea mining areas such as the Clarion-Clipperton Zone.</w:t>
      </w:r>
      <w:r w:rsidR="004665B9">
        <w:rPr>
          <w:rFonts w:cs="Arial"/>
          <w:color w:val="000000" w:themeColor="text1"/>
        </w:rPr>
        <w:t xml:space="preserve"> Recommendations </w:t>
      </w:r>
      <w:r w:rsidR="00866AC1">
        <w:rPr>
          <w:rFonts w:cs="Arial"/>
          <w:color w:val="000000" w:themeColor="text1"/>
        </w:rPr>
        <w:t>resulting from the workshop can be found in Annex 1.</w:t>
      </w:r>
    </w:p>
    <w:p w14:paraId="19FF27BE" w14:textId="77777777" w:rsidR="00B056F9" w:rsidRDefault="00B056F9" w:rsidP="00B056F9">
      <w:pPr>
        <w:widowControl w:val="0"/>
        <w:autoSpaceDE w:val="0"/>
        <w:autoSpaceDN w:val="0"/>
        <w:adjustRightInd w:val="0"/>
        <w:spacing w:after="0" w:line="240" w:lineRule="auto"/>
        <w:ind w:left="567"/>
        <w:jc w:val="both"/>
        <w:rPr>
          <w:rFonts w:cs="Arial"/>
          <w:color w:val="000000" w:themeColor="text1"/>
        </w:rPr>
      </w:pPr>
    </w:p>
    <w:p w14:paraId="30414007" w14:textId="3656D6C1" w:rsidR="00BD2D0E" w:rsidRDefault="009439EC"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Pr>
          <w:rFonts w:cs="Arial"/>
          <w:color w:val="000000" w:themeColor="text1"/>
        </w:rPr>
        <w:t>C</w:t>
      </w:r>
      <w:r w:rsidRPr="009439EC">
        <w:rPr>
          <w:rFonts w:cs="Arial"/>
          <w:color w:val="000000" w:themeColor="text1"/>
        </w:rPr>
        <w:t>lose collaboration was established with relevant processes, including the CMS daughter Agreements, the International Whaling Commission (IWC), the IMMA initiative</w:t>
      </w:r>
      <w:r w:rsidR="003831A2">
        <w:rPr>
          <w:rFonts w:cs="Arial"/>
          <w:color w:val="000000" w:themeColor="text1"/>
        </w:rPr>
        <w:t xml:space="preserve"> and</w:t>
      </w:r>
      <w:r w:rsidRPr="009439EC">
        <w:rPr>
          <w:rFonts w:cs="Arial"/>
          <w:color w:val="000000" w:themeColor="text1"/>
        </w:rPr>
        <w:t xml:space="preserve"> the ISRA</w:t>
      </w:r>
      <w:r w:rsidRPr="00E43BD2">
        <w:rPr>
          <w:rFonts w:cs="Arial"/>
          <w:color w:val="EE0000"/>
        </w:rPr>
        <w:t xml:space="preserve"> </w:t>
      </w:r>
      <w:r w:rsidRPr="009439EC">
        <w:rPr>
          <w:rFonts w:cs="Arial"/>
          <w:color w:val="000000" w:themeColor="text1"/>
        </w:rPr>
        <w:t>process, as well as other for</w:t>
      </w:r>
      <w:r w:rsidR="009E26C7">
        <w:rPr>
          <w:rFonts w:cs="Arial"/>
          <w:color w:val="000000" w:themeColor="text1"/>
        </w:rPr>
        <w:t>ums</w:t>
      </w:r>
      <w:r w:rsidRPr="009439EC">
        <w:rPr>
          <w:rFonts w:cs="Arial"/>
          <w:color w:val="000000" w:themeColor="text1"/>
        </w:rPr>
        <w:t xml:space="preserve"> where similar initiatives are under</w:t>
      </w:r>
      <w:r w:rsidR="009E26C7">
        <w:rPr>
          <w:rFonts w:cs="Arial"/>
          <w:color w:val="000000" w:themeColor="text1"/>
        </w:rPr>
        <w:t xml:space="preserve"> </w:t>
      </w:r>
      <w:r w:rsidRPr="009439EC">
        <w:rPr>
          <w:rFonts w:cs="Arial"/>
          <w:color w:val="000000" w:themeColor="text1"/>
        </w:rPr>
        <w:t>way.</w:t>
      </w:r>
    </w:p>
    <w:p w14:paraId="52422AF4" w14:textId="77777777" w:rsidR="00BD2D0E" w:rsidRDefault="00BD2D0E" w:rsidP="00B056F9">
      <w:pPr>
        <w:pStyle w:val="ListParagraph"/>
        <w:spacing w:after="0"/>
        <w:rPr>
          <w:rFonts w:cs="Arial"/>
          <w:color w:val="000000" w:themeColor="text1"/>
        </w:rPr>
      </w:pPr>
    </w:p>
    <w:p w14:paraId="0D10C7A9" w14:textId="25BFA28C" w:rsidR="006D0B4D" w:rsidRDefault="004B73FA"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9A0664">
        <w:rPr>
          <w:rFonts w:cs="Arial"/>
          <w:color w:val="000000" w:themeColor="text1"/>
        </w:rPr>
        <w:t>Work related to plastic pollution under Decision 14.42 (c) was carried out in conjunction with the implementation of Decision 14.225</w:t>
      </w:r>
      <w:r w:rsidR="00FA7135">
        <w:rPr>
          <w:rFonts w:cs="Arial"/>
          <w:color w:val="000000" w:themeColor="text1"/>
        </w:rPr>
        <w:t xml:space="preserve"> (b)</w:t>
      </w:r>
      <w:r w:rsidRPr="009A0664">
        <w:rPr>
          <w:rFonts w:cs="Arial"/>
          <w:color w:val="000000" w:themeColor="text1"/>
        </w:rPr>
        <w:t xml:space="preserve">. </w:t>
      </w:r>
      <w:r w:rsidR="00976641">
        <w:rPr>
          <w:rFonts w:cs="Arial"/>
          <w:color w:val="000000" w:themeColor="text1"/>
        </w:rPr>
        <w:t>CMS continues to collaborate closely w</w:t>
      </w:r>
      <w:r w:rsidR="00440192">
        <w:rPr>
          <w:rFonts w:cs="Arial"/>
          <w:color w:val="000000" w:themeColor="text1"/>
        </w:rPr>
        <w:t xml:space="preserve">ith </w:t>
      </w:r>
      <w:r w:rsidR="00401769">
        <w:rPr>
          <w:rFonts w:cs="Arial"/>
          <w:color w:val="000000" w:themeColor="text1"/>
        </w:rPr>
        <w:t xml:space="preserve">the </w:t>
      </w:r>
      <w:r w:rsidR="00440192">
        <w:rPr>
          <w:rFonts w:cs="Arial"/>
          <w:color w:val="000000" w:themeColor="text1"/>
        </w:rPr>
        <w:t xml:space="preserve">IWC, and with </w:t>
      </w:r>
      <w:r w:rsidR="00976641">
        <w:rPr>
          <w:rFonts w:cs="Arial"/>
          <w:color w:val="000000" w:themeColor="text1"/>
        </w:rPr>
        <w:t>UNEP on the development o</w:t>
      </w:r>
      <w:r w:rsidR="00440192">
        <w:rPr>
          <w:rFonts w:cs="Arial"/>
          <w:color w:val="000000" w:themeColor="text1"/>
        </w:rPr>
        <w:t>f the</w:t>
      </w:r>
      <w:r w:rsidR="00976641">
        <w:rPr>
          <w:rFonts w:cs="Arial"/>
          <w:color w:val="000000" w:themeColor="text1"/>
        </w:rPr>
        <w:t xml:space="preserve"> </w:t>
      </w:r>
      <w:r w:rsidR="001848A2">
        <w:rPr>
          <w:rFonts w:cs="Arial"/>
          <w:color w:val="000000" w:themeColor="text1"/>
        </w:rPr>
        <w:t>P</w:t>
      </w:r>
      <w:r w:rsidR="00976641">
        <w:rPr>
          <w:rFonts w:cs="Arial"/>
          <w:color w:val="000000" w:themeColor="text1"/>
        </w:rPr>
        <w:t xml:space="preserve">lastic </w:t>
      </w:r>
      <w:r w:rsidR="001848A2">
        <w:rPr>
          <w:rFonts w:cs="Arial"/>
          <w:color w:val="000000" w:themeColor="text1"/>
        </w:rPr>
        <w:t>T</w:t>
      </w:r>
      <w:r w:rsidR="00976641">
        <w:rPr>
          <w:rFonts w:cs="Arial"/>
          <w:color w:val="000000" w:themeColor="text1"/>
        </w:rPr>
        <w:t>reaty</w:t>
      </w:r>
      <w:r w:rsidR="00440192">
        <w:rPr>
          <w:rFonts w:cs="Arial"/>
          <w:color w:val="000000" w:themeColor="text1"/>
        </w:rPr>
        <w:t>.</w:t>
      </w:r>
    </w:p>
    <w:p w14:paraId="4849F765" w14:textId="77777777" w:rsidR="009A0664" w:rsidRPr="009A0664" w:rsidRDefault="009A0664" w:rsidP="009A0664">
      <w:pPr>
        <w:widowControl w:val="0"/>
        <w:autoSpaceDE w:val="0"/>
        <w:autoSpaceDN w:val="0"/>
        <w:adjustRightInd w:val="0"/>
        <w:spacing w:after="0" w:line="240" w:lineRule="auto"/>
        <w:jc w:val="both"/>
        <w:rPr>
          <w:rFonts w:cs="Arial"/>
          <w:color w:val="000000" w:themeColor="text1"/>
        </w:rPr>
      </w:pPr>
    </w:p>
    <w:p w14:paraId="1BF1AC37" w14:textId="12E18A8C" w:rsidR="004B73FA" w:rsidRPr="004B73FA" w:rsidRDefault="004B73FA"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4B73FA">
        <w:rPr>
          <w:rFonts w:cs="Arial"/>
          <w:color w:val="000000" w:themeColor="text1"/>
        </w:rPr>
        <w:t>The Secretariat</w:t>
      </w:r>
      <w:r w:rsidR="00E96AAE">
        <w:rPr>
          <w:rFonts w:cs="Arial"/>
          <w:color w:val="000000" w:themeColor="text1"/>
        </w:rPr>
        <w:t xml:space="preserve"> </w:t>
      </w:r>
      <w:r w:rsidR="00BD57E8">
        <w:rPr>
          <w:rFonts w:cs="Arial"/>
          <w:color w:val="000000" w:themeColor="text1"/>
        </w:rPr>
        <w:t>collaborated</w:t>
      </w:r>
      <w:r w:rsidRPr="004B73FA">
        <w:rPr>
          <w:rFonts w:cs="Arial"/>
          <w:color w:val="000000" w:themeColor="text1"/>
        </w:rPr>
        <w:t xml:space="preserve"> with other multilateral environmental agreements and UN bodies. This included active participation in meetings under the BBNJ Agreement</w:t>
      </w:r>
      <w:r w:rsidR="00804CBA" w:rsidRPr="0031443B">
        <w:rPr>
          <w:rStyle w:val="FootnoteReference"/>
          <w:rFonts w:cs="Arial"/>
          <w:color w:val="000000" w:themeColor="text1"/>
        </w:rPr>
        <w:footnoteReference w:id="2"/>
      </w:r>
      <w:r w:rsidRPr="004B73FA">
        <w:rPr>
          <w:rFonts w:cs="Arial"/>
          <w:color w:val="000000" w:themeColor="text1"/>
        </w:rPr>
        <w:t xml:space="preserve"> and engagement with the negotiating process of the international treaty on plastic pollution. </w:t>
      </w:r>
      <w:r w:rsidR="003F05CE" w:rsidRPr="00E96AAE">
        <w:rPr>
          <w:rFonts w:cs="Arial"/>
          <w:color w:val="000000" w:themeColor="text1"/>
        </w:rPr>
        <w:t>As</w:t>
      </w:r>
      <w:r w:rsidRPr="004B73FA">
        <w:rPr>
          <w:rFonts w:cs="Arial"/>
          <w:color w:val="000000" w:themeColor="text1"/>
        </w:rPr>
        <w:t xml:space="preserve"> part of UN</w:t>
      </w:r>
      <w:r w:rsidR="003F05CE" w:rsidRPr="00E96AAE">
        <w:rPr>
          <w:rFonts w:cs="Arial"/>
          <w:color w:val="000000" w:themeColor="text1"/>
        </w:rPr>
        <w:t xml:space="preserve"> </w:t>
      </w:r>
      <w:r w:rsidRPr="004B73FA">
        <w:rPr>
          <w:rFonts w:cs="Arial"/>
          <w:color w:val="000000" w:themeColor="text1"/>
        </w:rPr>
        <w:t>Oceans</w:t>
      </w:r>
      <w:r w:rsidR="003F05CE" w:rsidRPr="00E96AAE">
        <w:rPr>
          <w:rFonts w:cs="Arial"/>
          <w:color w:val="000000" w:themeColor="text1"/>
        </w:rPr>
        <w:t xml:space="preserve">, CMS worked closely with other entities </w:t>
      </w:r>
      <w:r w:rsidRPr="004B73FA">
        <w:rPr>
          <w:rFonts w:cs="Arial"/>
          <w:color w:val="000000" w:themeColor="text1"/>
        </w:rPr>
        <w:t xml:space="preserve">and liaised with partners such as </w:t>
      </w:r>
      <w:r w:rsidR="003D45F2">
        <w:rPr>
          <w:rFonts w:cs="Arial"/>
          <w:color w:val="000000" w:themeColor="text1"/>
        </w:rPr>
        <w:t xml:space="preserve">the Division for </w:t>
      </w:r>
      <w:r w:rsidR="00764821">
        <w:rPr>
          <w:rFonts w:cs="Arial"/>
          <w:color w:val="000000" w:themeColor="text1"/>
        </w:rPr>
        <w:t>Ocean Affairs and the Law of the Sea</w:t>
      </w:r>
      <w:r w:rsidR="00071835" w:rsidRPr="00494A46">
        <w:rPr>
          <w:rFonts w:cs="Arial"/>
          <w:color w:val="000000" w:themeColor="text1"/>
        </w:rPr>
        <w:t>,</w:t>
      </w:r>
      <w:r w:rsidR="00764821" w:rsidRPr="0031443B">
        <w:rPr>
          <w:rFonts w:cs="Arial"/>
          <w:color w:val="000000" w:themeColor="text1"/>
        </w:rPr>
        <w:t xml:space="preserve"> the International Maritime Organization</w:t>
      </w:r>
      <w:r w:rsidR="00071835" w:rsidRPr="00E96AAE">
        <w:rPr>
          <w:rFonts w:cs="Arial"/>
          <w:color w:val="000000" w:themeColor="text1"/>
        </w:rPr>
        <w:t>,</w:t>
      </w:r>
      <w:r w:rsidR="006E4358">
        <w:rPr>
          <w:rFonts w:cs="Arial"/>
          <w:color w:val="000000" w:themeColor="text1"/>
        </w:rPr>
        <w:t xml:space="preserve"> the International Seabed Authority</w:t>
      </w:r>
      <w:r w:rsidR="00071835" w:rsidRPr="00494A46">
        <w:rPr>
          <w:rFonts w:cs="Arial"/>
          <w:color w:val="000000" w:themeColor="text1"/>
        </w:rPr>
        <w:t xml:space="preserve"> and </w:t>
      </w:r>
      <w:r w:rsidR="00494A46" w:rsidRPr="0031443B">
        <w:rPr>
          <w:rFonts w:cs="Arial"/>
          <w:color w:val="000000" w:themeColor="text1"/>
        </w:rPr>
        <w:t xml:space="preserve">the </w:t>
      </w:r>
      <w:r w:rsidR="00071835" w:rsidRPr="00494A46">
        <w:rPr>
          <w:rFonts w:cs="Arial"/>
          <w:color w:val="000000" w:themeColor="text1"/>
        </w:rPr>
        <w:t>F</w:t>
      </w:r>
      <w:r w:rsidR="00494A46" w:rsidRPr="0031443B">
        <w:rPr>
          <w:rFonts w:cs="Arial"/>
          <w:color w:val="000000" w:themeColor="text1"/>
        </w:rPr>
        <w:t xml:space="preserve">ood and </w:t>
      </w:r>
      <w:r w:rsidR="00071835" w:rsidRPr="00494A46">
        <w:rPr>
          <w:rFonts w:cs="Arial"/>
          <w:color w:val="000000" w:themeColor="text1"/>
        </w:rPr>
        <w:t>A</w:t>
      </w:r>
      <w:r w:rsidR="00494A46" w:rsidRPr="0031443B">
        <w:rPr>
          <w:rFonts w:cs="Arial"/>
          <w:color w:val="000000" w:themeColor="text1"/>
        </w:rPr>
        <w:t xml:space="preserve">griculture </w:t>
      </w:r>
      <w:r w:rsidR="00071835" w:rsidRPr="00494A46">
        <w:rPr>
          <w:rFonts w:cs="Arial"/>
          <w:color w:val="000000" w:themeColor="text1"/>
        </w:rPr>
        <w:t>O</w:t>
      </w:r>
      <w:r w:rsidR="00494A46" w:rsidRPr="0031443B">
        <w:rPr>
          <w:rFonts w:cs="Arial"/>
          <w:color w:val="000000" w:themeColor="text1"/>
        </w:rPr>
        <w:t>rganization</w:t>
      </w:r>
      <w:r w:rsidR="00071835" w:rsidRPr="00E96AAE">
        <w:rPr>
          <w:rFonts w:cs="Arial"/>
          <w:color w:val="000000" w:themeColor="text1"/>
        </w:rPr>
        <w:t>.</w:t>
      </w:r>
    </w:p>
    <w:p w14:paraId="49C48001" w14:textId="77777777" w:rsidR="00661875" w:rsidRPr="0031443B" w:rsidRDefault="00661875" w:rsidP="00661875">
      <w:pPr>
        <w:spacing w:after="0" w:line="240" w:lineRule="auto"/>
        <w:rPr>
          <w:rFonts w:cs="Arial"/>
          <w:color w:val="000000" w:themeColor="text1"/>
          <w:u w:val="single"/>
        </w:rPr>
      </w:pPr>
    </w:p>
    <w:p w14:paraId="126F8932" w14:textId="77777777" w:rsidR="00661875" w:rsidRPr="00CD0FE9" w:rsidRDefault="00661875" w:rsidP="00661875">
      <w:pPr>
        <w:spacing w:after="0" w:line="240" w:lineRule="auto"/>
        <w:rPr>
          <w:rFonts w:cs="Arial"/>
          <w:u w:val="single"/>
        </w:rPr>
      </w:pPr>
      <w:r w:rsidRPr="00CD0FE9">
        <w:rPr>
          <w:rFonts w:cs="Arial"/>
          <w:u w:val="single"/>
        </w:rPr>
        <w:t>Discussion and analysis</w:t>
      </w:r>
    </w:p>
    <w:p w14:paraId="687C1DE1" w14:textId="77777777" w:rsidR="00EB4235" w:rsidRDefault="00EB4235" w:rsidP="00EB4235">
      <w:pPr>
        <w:widowControl w:val="0"/>
        <w:autoSpaceDE w:val="0"/>
        <w:autoSpaceDN w:val="0"/>
        <w:adjustRightInd w:val="0"/>
        <w:spacing w:after="0" w:line="240" w:lineRule="auto"/>
        <w:jc w:val="both"/>
        <w:rPr>
          <w:rFonts w:cs="Arial"/>
          <w:color w:val="000000" w:themeColor="text1"/>
        </w:rPr>
      </w:pPr>
    </w:p>
    <w:p w14:paraId="34788CD2" w14:textId="3E986DFD" w:rsidR="00EB4235" w:rsidRPr="00EB4235" w:rsidRDefault="00EB4235" w:rsidP="00FF3AE4">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EB4235">
        <w:rPr>
          <w:rFonts w:cs="Arial"/>
          <w:color w:val="000000" w:themeColor="text1"/>
        </w:rPr>
        <w:t xml:space="preserve">Significant progress was made </w:t>
      </w:r>
      <w:r w:rsidR="00623A78" w:rsidRPr="0031443B">
        <w:rPr>
          <w:rFonts w:cs="Arial"/>
          <w:color w:val="000000" w:themeColor="text1"/>
        </w:rPr>
        <w:t>to implement</w:t>
      </w:r>
      <w:r w:rsidRPr="00EB4235">
        <w:rPr>
          <w:rFonts w:cs="Arial"/>
          <w:color w:val="000000" w:themeColor="text1"/>
        </w:rPr>
        <w:t xml:space="preserve"> Decisions 14.4</w:t>
      </w:r>
      <w:r w:rsidR="00332E39">
        <w:rPr>
          <w:rFonts w:cs="Arial"/>
          <w:color w:val="000000" w:themeColor="text1"/>
        </w:rPr>
        <w:t>2</w:t>
      </w:r>
      <w:r w:rsidR="00F17189">
        <w:rPr>
          <w:rFonts w:cs="Arial"/>
          <w:color w:val="000000" w:themeColor="text1"/>
        </w:rPr>
        <w:t xml:space="preserve"> and </w:t>
      </w:r>
      <w:r w:rsidRPr="00EB4235">
        <w:rPr>
          <w:rFonts w:cs="Arial"/>
          <w:color w:val="000000" w:themeColor="text1"/>
        </w:rPr>
        <w:t xml:space="preserve">14.43. The Scientific Council </w:t>
      </w:r>
      <w:r w:rsidR="00FE74D1">
        <w:rPr>
          <w:rFonts w:cs="Arial"/>
          <w:color w:val="000000" w:themeColor="text1"/>
        </w:rPr>
        <w:t xml:space="preserve">held a workshop, supported by a dedicated steering group, </w:t>
      </w:r>
      <w:r w:rsidR="00A279F9">
        <w:rPr>
          <w:rFonts w:cs="Arial"/>
          <w:color w:val="000000" w:themeColor="text1"/>
        </w:rPr>
        <w:t>to</w:t>
      </w:r>
      <w:r w:rsidR="00FE74D1">
        <w:rPr>
          <w:rFonts w:cs="Arial"/>
          <w:color w:val="000000" w:themeColor="text1"/>
        </w:rPr>
        <w:t xml:space="preserve"> </w:t>
      </w:r>
      <w:r w:rsidRPr="00EB4235">
        <w:rPr>
          <w:rFonts w:cs="Arial"/>
          <w:color w:val="000000" w:themeColor="text1"/>
        </w:rPr>
        <w:t>finalize a review o</w:t>
      </w:r>
      <w:r w:rsidR="009B745A">
        <w:rPr>
          <w:rFonts w:cs="Arial"/>
          <w:color w:val="000000" w:themeColor="text1"/>
        </w:rPr>
        <w:t>f</w:t>
      </w:r>
      <w:r w:rsidRPr="00EB4235">
        <w:rPr>
          <w:rFonts w:cs="Arial"/>
          <w:color w:val="000000" w:themeColor="text1"/>
        </w:rPr>
        <w:t xml:space="preserve"> priority pollution threats. Coordination with CMS daughter Agreements, the IWC, IMMA and ISRA processes ensured complementarity across related initiatives.</w:t>
      </w:r>
      <w:r>
        <w:rPr>
          <w:rFonts w:cs="Arial"/>
          <w:color w:val="000000" w:themeColor="text1"/>
        </w:rPr>
        <w:t xml:space="preserve"> </w:t>
      </w:r>
      <w:r w:rsidRPr="00EB4235">
        <w:rPr>
          <w:rFonts w:cs="Arial"/>
          <w:color w:val="000000" w:themeColor="text1"/>
        </w:rPr>
        <w:t>Plastic pollution work was aligned with Decision 14.225, promoting synergies across mandates. The Secretariat actively engaged in BBNJ negotiations and the global treaty on plastic pollution, and collaborated with UN partners through UN</w:t>
      </w:r>
      <w:r w:rsidR="005566C6" w:rsidRPr="0031443B">
        <w:rPr>
          <w:rFonts w:cs="Arial"/>
          <w:color w:val="000000" w:themeColor="text1"/>
        </w:rPr>
        <w:t xml:space="preserve"> </w:t>
      </w:r>
      <w:r w:rsidRPr="00EB4235">
        <w:rPr>
          <w:rFonts w:cs="Arial"/>
          <w:color w:val="000000" w:themeColor="text1"/>
        </w:rPr>
        <w:t>Oceans.</w:t>
      </w:r>
    </w:p>
    <w:p w14:paraId="7524F4F2" w14:textId="20829FC7" w:rsidR="003E4C6B" w:rsidRDefault="003E4C6B" w:rsidP="00661875">
      <w:pPr>
        <w:spacing w:after="0" w:line="240" w:lineRule="auto"/>
        <w:jc w:val="both"/>
        <w:rPr>
          <w:rFonts w:cs="Arial"/>
        </w:rPr>
      </w:pPr>
      <w:r>
        <w:rPr>
          <w:rFonts w:cs="Arial"/>
        </w:rPr>
        <w:br w:type="page"/>
      </w:r>
    </w:p>
    <w:p w14:paraId="25D5D96F" w14:textId="77777777" w:rsidR="00661875" w:rsidRPr="00CD0FE9" w:rsidRDefault="00661875" w:rsidP="00661875">
      <w:pPr>
        <w:spacing w:after="0" w:line="240" w:lineRule="auto"/>
        <w:rPr>
          <w:rFonts w:cs="Arial"/>
        </w:rPr>
      </w:pPr>
      <w:r w:rsidRPr="00CD0FE9">
        <w:rPr>
          <w:rFonts w:cs="Arial"/>
          <w:u w:val="single"/>
        </w:rPr>
        <w:lastRenderedPageBreak/>
        <w:t>Recommended actions</w:t>
      </w:r>
    </w:p>
    <w:p w14:paraId="180331FF" w14:textId="77777777" w:rsidR="00661875" w:rsidRPr="00CD0FE9" w:rsidRDefault="00661875" w:rsidP="00661875">
      <w:pPr>
        <w:spacing w:after="0" w:line="240" w:lineRule="auto"/>
        <w:rPr>
          <w:rFonts w:cs="Arial"/>
        </w:rPr>
      </w:pPr>
    </w:p>
    <w:p w14:paraId="4DA1BFBB" w14:textId="77777777" w:rsidR="00661875" w:rsidRPr="00CD0FE9" w:rsidRDefault="00661875" w:rsidP="00585B28">
      <w:pPr>
        <w:widowControl w:val="0"/>
        <w:numPr>
          <w:ilvl w:val="0"/>
          <w:numId w:val="4"/>
        </w:numPr>
        <w:autoSpaceDE w:val="0"/>
        <w:autoSpaceDN w:val="0"/>
        <w:adjustRightInd w:val="0"/>
        <w:spacing w:after="0" w:line="240" w:lineRule="auto"/>
        <w:ind w:left="567" w:hanging="567"/>
        <w:jc w:val="both"/>
        <w:rPr>
          <w:rFonts w:cs="Arial"/>
        </w:rPr>
      </w:pPr>
      <w:r w:rsidRPr="00CD0FE9">
        <w:rPr>
          <w:rFonts w:cs="Arial"/>
          <w:lang w:eastAsia="en-GB"/>
        </w:rPr>
        <w:t>The Conference of the Parties is recommended to</w:t>
      </w:r>
      <w:r w:rsidRPr="00CD0FE9">
        <w:rPr>
          <w:rFonts w:cs="Arial"/>
        </w:rPr>
        <w:t>:</w:t>
      </w:r>
    </w:p>
    <w:p w14:paraId="1D2AB570" w14:textId="54130E66" w:rsidR="008B1B57" w:rsidRPr="00695AAD" w:rsidRDefault="008B1B57" w:rsidP="00640515">
      <w:pPr>
        <w:pStyle w:val="Secondnumbering"/>
      </w:pPr>
    </w:p>
    <w:p w14:paraId="5E1C5CEA" w14:textId="51D7EC08" w:rsidR="00E854CE" w:rsidRPr="00E210DE" w:rsidRDefault="00E210DE" w:rsidP="006B52E7">
      <w:pPr>
        <w:pStyle w:val="Secondnumbering"/>
        <w:numPr>
          <w:ilvl w:val="0"/>
          <w:numId w:val="17"/>
        </w:numPr>
        <w:ind w:left="993" w:hanging="426"/>
        <w:jc w:val="both"/>
        <w:rPr>
          <w:lang w:val="en-US"/>
        </w:rPr>
      </w:pPr>
      <w:r>
        <w:t>no</w:t>
      </w:r>
      <w:r w:rsidR="00FE064F">
        <w:t xml:space="preserve">te </w:t>
      </w:r>
      <w:r w:rsidR="006831DA">
        <w:t xml:space="preserve">the recommendations of </w:t>
      </w:r>
      <w:r w:rsidR="00FE064F">
        <w:t xml:space="preserve">the </w:t>
      </w:r>
      <w:r w:rsidRPr="00E210DE">
        <w:rPr>
          <w:i/>
          <w:iCs/>
          <w:lang w:val="en-US"/>
        </w:rPr>
        <w:t>Report of the CMS Marine Pollution Workshop</w:t>
      </w:r>
      <w:r w:rsidR="00584C70">
        <w:rPr>
          <w:i/>
          <w:iCs/>
          <w:lang w:val="en-US"/>
        </w:rPr>
        <w:t xml:space="preserve"> </w:t>
      </w:r>
      <w:r w:rsidR="004910CF">
        <w:t>contained in Annex 1</w:t>
      </w:r>
      <w:r>
        <w:t xml:space="preserve"> of this document</w:t>
      </w:r>
      <w:r w:rsidR="004910CF">
        <w:t>;</w:t>
      </w:r>
    </w:p>
    <w:p w14:paraId="3AA9AD0E" w14:textId="77777777" w:rsidR="004910CF" w:rsidRDefault="004910CF" w:rsidP="006B52E7">
      <w:pPr>
        <w:pStyle w:val="Secondnumbering"/>
        <w:ind w:left="993" w:hanging="426"/>
      </w:pPr>
    </w:p>
    <w:p w14:paraId="42B04BA1" w14:textId="509D6CE0" w:rsidR="00145646" w:rsidRDefault="00145646" w:rsidP="006B52E7">
      <w:pPr>
        <w:pStyle w:val="Secondnumbering"/>
        <w:numPr>
          <w:ilvl w:val="0"/>
          <w:numId w:val="17"/>
        </w:numPr>
        <w:ind w:left="993" w:hanging="426"/>
        <w:jc w:val="both"/>
      </w:pPr>
      <w:r w:rsidRPr="00BC0E60">
        <w:t xml:space="preserve">adopt the </w:t>
      </w:r>
      <w:r w:rsidRPr="0031443B">
        <w:t>Terms of Reference for the Marine Pollution Working Group</w:t>
      </w:r>
      <w:r w:rsidRPr="00BC0E60">
        <w:t xml:space="preserve"> contained in </w:t>
      </w:r>
      <w:r w:rsidRPr="002714D8">
        <w:t xml:space="preserve">Annex </w:t>
      </w:r>
      <w:r w:rsidR="004910CF">
        <w:t>2</w:t>
      </w:r>
      <w:r w:rsidRPr="00BC0E60">
        <w:t xml:space="preserve"> of this document</w:t>
      </w:r>
      <w:r>
        <w:t>;</w:t>
      </w:r>
    </w:p>
    <w:p w14:paraId="4AEADADE" w14:textId="77777777" w:rsidR="00145646" w:rsidRDefault="00145646" w:rsidP="006B52E7">
      <w:pPr>
        <w:pStyle w:val="Secondnumbering"/>
        <w:ind w:left="993" w:hanging="426"/>
      </w:pPr>
    </w:p>
    <w:p w14:paraId="626F32BB" w14:textId="40E10C09" w:rsidR="007623C9" w:rsidRDefault="00145646" w:rsidP="006B52E7">
      <w:pPr>
        <w:pStyle w:val="Secondnumbering"/>
        <w:numPr>
          <w:ilvl w:val="0"/>
          <w:numId w:val="17"/>
        </w:numPr>
        <w:ind w:left="993" w:hanging="426"/>
      </w:pPr>
      <w:r>
        <w:t>a</w:t>
      </w:r>
      <w:r w:rsidR="00732C36">
        <w:t>dopt the dra</w:t>
      </w:r>
      <w:r w:rsidR="004910CF">
        <w:t>ft</w:t>
      </w:r>
      <w:r w:rsidR="00732C36">
        <w:t xml:space="preserve"> Resolution contained in Annex </w:t>
      </w:r>
      <w:r w:rsidR="004910CF">
        <w:t>3</w:t>
      </w:r>
      <w:r w:rsidR="00732C36">
        <w:t xml:space="preserve"> of this document;</w:t>
      </w:r>
    </w:p>
    <w:p w14:paraId="1F7E2D33" w14:textId="77777777" w:rsidR="00732C36" w:rsidRPr="007623C9" w:rsidRDefault="00732C36" w:rsidP="006B52E7">
      <w:pPr>
        <w:pStyle w:val="Secondnumbering"/>
        <w:ind w:left="993" w:hanging="426"/>
      </w:pPr>
    </w:p>
    <w:p w14:paraId="2F8D997D" w14:textId="716DD792" w:rsidR="00FF08B2" w:rsidRPr="00FF08B2" w:rsidRDefault="008B1B57" w:rsidP="006B52E7">
      <w:pPr>
        <w:pStyle w:val="Secondnumbering"/>
        <w:numPr>
          <w:ilvl w:val="0"/>
          <w:numId w:val="17"/>
        </w:numPr>
        <w:ind w:left="993" w:hanging="426"/>
      </w:pPr>
      <w:r w:rsidRPr="00DE2828">
        <w:rPr>
          <w:rFonts w:cs="Arial"/>
        </w:rPr>
        <w:t>adopt the draft Decision</w:t>
      </w:r>
      <w:r w:rsidR="00640515">
        <w:rPr>
          <w:rFonts w:cs="Arial"/>
        </w:rPr>
        <w:t>s</w:t>
      </w:r>
      <w:r w:rsidR="00C31F85">
        <w:rPr>
          <w:rFonts w:cs="Arial"/>
        </w:rPr>
        <w:t xml:space="preserve"> </w:t>
      </w:r>
      <w:r w:rsidRPr="00DE2828">
        <w:rPr>
          <w:rFonts w:cs="Arial"/>
        </w:rPr>
        <w:t>contained in Annex</w:t>
      </w:r>
      <w:r w:rsidR="00145646">
        <w:rPr>
          <w:rFonts w:cs="Arial"/>
        </w:rPr>
        <w:t xml:space="preserve"> </w:t>
      </w:r>
      <w:r w:rsidR="004910CF">
        <w:rPr>
          <w:rFonts w:cs="Arial"/>
        </w:rPr>
        <w:t>4</w:t>
      </w:r>
      <w:r w:rsidR="00145646">
        <w:rPr>
          <w:rFonts w:cs="Arial"/>
        </w:rPr>
        <w:t xml:space="preserve"> </w:t>
      </w:r>
      <w:r w:rsidRPr="00DE2828">
        <w:rPr>
          <w:rFonts w:cs="Arial"/>
        </w:rPr>
        <w:t>of this document;</w:t>
      </w:r>
      <w:r w:rsidR="002C304E">
        <w:rPr>
          <w:rFonts w:cs="Arial"/>
        </w:rPr>
        <w:t xml:space="preserve"> and</w:t>
      </w:r>
    </w:p>
    <w:p w14:paraId="292C54D3" w14:textId="77777777" w:rsidR="00FF08B2" w:rsidRPr="00FF08B2" w:rsidRDefault="00FF08B2" w:rsidP="006B52E7">
      <w:pPr>
        <w:pStyle w:val="Secondnumbering"/>
        <w:ind w:left="993" w:hanging="426"/>
      </w:pPr>
    </w:p>
    <w:p w14:paraId="409F6AAC" w14:textId="39390798" w:rsidR="002C6BD6" w:rsidRPr="00FF08B2" w:rsidRDefault="00831DC2" w:rsidP="006B52E7">
      <w:pPr>
        <w:pStyle w:val="Secondnumbering"/>
        <w:numPr>
          <w:ilvl w:val="0"/>
          <w:numId w:val="17"/>
        </w:numPr>
        <w:ind w:left="993" w:hanging="426"/>
      </w:pPr>
      <w:r w:rsidRPr="00FF08B2">
        <w:rPr>
          <w:rFonts w:cs="Arial"/>
        </w:rPr>
        <w:t>delete Decision</w:t>
      </w:r>
      <w:r w:rsidR="00D537E4" w:rsidRPr="00FF08B2">
        <w:rPr>
          <w:rFonts w:cs="Arial"/>
        </w:rPr>
        <w:t>s</w:t>
      </w:r>
      <w:r w:rsidRPr="00FF08B2">
        <w:rPr>
          <w:rFonts w:cs="Arial"/>
        </w:rPr>
        <w:t xml:space="preserve"> 1</w:t>
      </w:r>
      <w:r w:rsidR="00094FA9" w:rsidRPr="00FF08B2">
        <w:rPr>
          <w:rFonts w:cs="Arial"/>
        </w:rPr>
        <w:t>4</w:t>
      </w:r>
      <w:r w:rsidRPr="00FF08B2">
        <w:rPr>
          <w:rFonts w:cs="Arial"/>
        </w:rPr>
        <w:t>.</w:t>
      </w:r>
      <w:r w:rsidR="00640515" w:rsidRPr="00FF08B2">
        <w:rPr>
          <w:rFonts w:cs="Arial"/>
        </w:rPr>
        <w:t>41-14.43</w:t>
      </w:r>
      <w:r w:rsidR="004910CF">
        <w:rPr>
          <w:rFonts w:cs="Arial"/>
        </w:rPr>
        <w:t xml:space="preserve"> </w:t>
      </w:r>
      <w:r w:rsidR="00D84EFF">
        <w:rPr>
          <w:rFonts w:cs="Arial"/>
        </w:rPr>
        <w:t>and</w:t>
      </w:r>
      <w:r w:rsidR="004910CF">
        <w:rPr>
          <w:rFonts w:cs="Arial"/>
        </w:rPr>
        <w:t xml:space="preserve"> 14.225</w:t>
      </w:r>
      <w:r w:rsidR="00077C70">
        <w:rPr>
          <w:rFonts w:cs="Arial"/>
        </w:rPr>
        <w:t xml:space="preserve"> </w:t>
      </w:r>
      <w:r w:rsidR="004910CF">
        <w:rPr>
          <w:rFonts w:cs="Arial"/>
        </w:rPr>
        <w:t>b)</w:t>
      </w:r>
      <w:r w:rsidR="00640515" w:rsidRPr="00FF08B2">
        <w:rPr>
          <w:rFonts w:cs="Arial"/>
        </w:rPr>
        <w:t>.</w:t>
      </w:r>
    </w:p>
    <w:p w14:paraId="408E8878" w14:textId="7BDB04BA" w:rsidR="00630F42" w:rsidRPr="00640515" w:rsidRDefault="00630F42" w:rsidP="006B52E7">
      <w:pPr>
        <w:pStyle w:val="Secondnumbering"/>
        <w:ind w:left="993" w:hanging="426"/>
        <w:sectPr w:rsidR="00630F42" w:rsidRPr="00640515" w:rsidSect="00FC0F99">
          <w:headerReference w:type="even" r:id="rId20"/>
          <w:headerReference w:type="default" r:id="rId21"/>
          <w:footerReference w:type="default" r:id="rId22"/>
          <w:headerReference w:type="first" r:id="rId23"/>
          <w:footerReference w:type="first" r:id="rId24"/>
          <w:pgSz w:w="11906" w:h="16838" w:code="9"/>
          <w:pgMar w:top="1440" w:right="1440" w:bottom="1440" w:left="1440" w:header="720" w:footer="720" w:gutter="0"/>
          <w:cols w:space="720"/>
          <w:titlePg/>
          <w:docGrid w:linePitch="360"/>
        </w:sectPr>
      </w:pPr>
    </w:p>
    <w:p w14:paraId="686ED0A2" w14:textId="13877A43" w:rsidR="00601DD5" w:rsidRPr="00C15318" w:rsidRDefault="00601DD5" w:rsidP="00601DD5">
      <w:pPr>
        <w:pStyle w:val="Secondnumbering"/>
        <w:jc w:val="right"/>
      </w:pPr>
      <w:r w:rsidRPr="00C15318">
        <w:rPr>
          <w:rFonts w:cs="Arial"/>
          <w:b/>
          <w:caps/>
        </w:rPr>
        <w:lastRenderedPageBreak/>
        <w:t xml:space="preserve">Annex </w:t>
      </w:r>
      <w:r w:rsidR="00AB0B8C">
        <w:rPr>
          <w:rFonts w:cs="Arial"/>
          <w:b/>
          <w:caps/>
        </w:rPr>
        <w:t>1</w:t>
      </w:r>
    </w:p>
    <w:p w14:paraId="5ED19336" w14:textId="77777777" w:rsidR="00AB0B8C" w:rsidRDefault="00AB0B8C" w:rsidP="00AB0B8C">
      <w:pPr>
        <w:pStyle w:val="Secondnumbering"/>
        <w:jc w:val="center"/>
        <w:rPr>
          <w:rFonts w:cs="Arial"/>
          <w:b/>
          <w:caps/>
        </w:rPr>
      </w:pPr>
    </w:p>
    <w:p w14:paraId="6B8900F6" w14:textId="55AFADE1" w:rsidR="0037514F" w:rsidRDefault="00D41F30" w:rsidP="00AB0B8C">
      <w:pPr>
        <w:pStyle w:val="Secondnumbering"/>
        <w:jc w:val="center"/>
        <w:rPr>
          <w:rFonts w:cs="Arial"/>
          <w:b/>
          <w:caps/>
        </w:rPr>
      </w:pPr>
      <w:r>
        <w:rPr>
          <w:rFonts w:cs="Arial"/>
          <w:b/>
          <w:caps/>
        </w:rPr>
        <w:t xml:space="preserve">MARINE POLLUTION WORKSHOP: </w:t>
      </w:r>
      <w:r w:rsidR="00AB0B8C">
        <w:rPr>
          <w:rFonts w:cs="Arial"/>
          <w:b/>
          <w:caps/>
        </w:rPr>
        <w:t>RECO</w:t>
      </w:r>
      <w:r w:rsidR="00673424">
        <w:rPr>
          <w:rFonts w:cs="Arial"/>
          <w:b/>
          <w:caps/>
        </w:rPr>
        <w:t>M</w:t>
      </w:r>
      <w:r w:rsidR="00AB0B8C">
        <w:rPr>
          <w:rFonts w:cs="Arial"/>
          <w:b/>
          <w:caps/>
        </w:rPr>
        <w:t>MENDATIONS</w:t>
      </w:r>
    </w:p>
    <w:p w14:paraId="10C72924" w14:textId="77777777" w:rsidR="0037514F" w:rsidRDefault="0037514F" w:rsidP="00AB0B8C">
      <w:pPr>
        <w:pStyle w:val="Secondnumbering"/>
        <w:jc w:val="center"/>
        <w:rPr>
          <w:rFonts w:cs="Arial"/>
          <w:b/>
          <w:caps/>
        </w:rPr>
      </w:pPr>
    </w:p>
    <w:p w14:paraId="3AAEF9A6" w14:textId="6A82DC54" w:rsidR="002A4F82" w:rsidRPr="00487854" w:rsidRDefault="002A4F82" w:rsidP="002A4F82">
      <w:pPr>
        <w:pStyle w:val="Secondnumbering"/>
        <w:jc w:val="center"/>
        <w:rPr>
          <w:rFonts w:cs="Arial"/>
          <w:i/>
          <w:iCs/>
        </w:rPr>
      </w:pPr>
      <w:r w:rsidRPr="00487854">
        <w:rPr>
          <w:rFonts w:cs="Arial"/>
          <w:i/>
          <w:iCs/>
        </w:rPr>
        <w:t xml:space="preserve">(The full report can be found in </w:t>
      </w:r>
      <w:hyperlink r:id="rId25" w:history="1">
        <w:r w:rsidRPr="00731659">
          <w:rPr>
            <w:rStyle w:val="Hyperlink"/>
            <w:rFonts w:cs="Arial"/>
            <w:i/>
            <w:iCs/>
          </w:rPr>
          <w:t>UNEP/CMS/COP15/Inf.25.2.1</w:t>
        </w:r>
      </w:hyperlink>
      <w:r w:rsidRPr="00487854">
        <w:rPr>
          <w:rFonts w:cs="Arial"/>
          <w:i/>
          <w:iCs/>
        </w:rPr>
        <w:t>)</w:t>
      </w:r>
    </w:p>
    <w:p w14:paraId="3983B071" w14:textId="13AF415D" w:rsidR="00DF65CD" w:rsidRDefault="00DF65CD" w:rsidP="002A4F82">
      <w:pPr>
        <w:pStyle w:val="Secondnumbering"/>
        <w:rPr>
          <w:rFonts w:cs="Arial"/>
          <w:b/>
          <w:caps/>
        </w:rPr>
      </w:pPr>
    </w:p>
    <w:p w14:paraId="41BB01D1" w14:textId="77777777" w:rsidR="0037514F" w:rsidRDefault="0037514F" w:rsidP="00AB0B8C">
      <w:pPr>
        <w:pStyle w:val="Secondnumbering"/>
        <w:jc w:val="center"/>
        <w:rPr>
          <w:rFonts w:cs="Arial"/>
          <w:b/>
          <w:caps/>
        </w:rPr>
      </w:pPr>
    </w:p>
    <w:p w14:paraId="2E71775A" w14:textId="0259FA8E" w:rsidR="00B9741C" w:rsidRDefault="00B9741C" w:rsidP="007660FF">
      <w:pPr>
        <w:spacing w:after="0" w:line="240" w:lineRule="auto"/>
        <w:jc w:val="both"/>
        <w:rPr>
          <w:rFonts w:eastAsia="Times New Roman"/>
          <w:b/>
        </w:rPr>
      </w:pPr>
      <w:r w:rsidRPr="60CDC90E">
        <w:rPr>
          <w:rFonts w:eastAsia="Times New Roman"/>
          <w:b/>
          <w:bCs/>
        </w:rPr>
        <w:t>CMS Parties should be encouraged to address these important issues in the immediate future:</w:t>
      </w:r>
    </w:p>
    <w:p w14:paraId="1F0E9C5E" w14:textId="77777777" w:rsidR="007660FF" w:rsidRPr="00510FA2" w:rsidRDefault="007660FF" w:rsidP="007660FF">
      <w:pPr>
        <w:spacing w:after="0" w:line="240" w:lineRule="auto"/>
        <w:jc w:val="both"/>
        <w:rPr>
          <w:rFonts w:eastAsia="Times New Roman"/>
        </w:rPr>
      </w:pPr>
    </w:p>
    <w:p w14:paraId="51FC81F3" w14:textId="47193011" w:rsidR="00B9741C" w:rsidRPr="00510FA2" w:rsidRDefault="00B9741C" w:rsidP="00585B28">
      <w:pPr>
        <w:pStyle w:val="ListParagraph"/>
        <w:numPr>
          <w:ilvl w:val="0"/>
          <w:numId w:val="20"/>
        </w:numPr>
        <w:spacing w:after="120" w:line="240" w:lineRule="auto"/>
        <w:ind w:left="1134" w:hanging="567"/>
        <w:contextualSpacing w:val="0"/>
        <w:jc w:val="both"/>
        <w:rPr>
          <w:rFonts w:eastAsia="Times New Roman"/>
        </w:rPr>
      </w:pPr>
      <w:r>
        <w:rPr>
          <w:rFonts w:eastAsia="Times New Roman"/>
        </w:rPr>
        <w:t>T</w:t>
      </w:r>
      <w:r w:rsidRPr="00510FA2">
        <w:rPr>
          <w:rFonts w:eastAsia="Times New Roman"/>
        </w:rPr>
        <w:t>he regulation and reduction of pollution caused by fisheries, vessels and maritime traffic, especially ALDFGs and other forms of (plastic) pollution from fisheries, as well as littering from fishing/commercial vessels</w:t>
      </w:r>
      <w:r w:rsidR="00A16896">
        <w:rPr>
          <w:rFonts w:eastAsia="Times New Roman"/>
        </w:rPr>
        <w:t>.</w:t>
      </w:r>
      <w:r w:rsidRPr="00510FA2">
        <w:rPr>
          <w:vertAlign w:val="superscript"/>
        </w:rPr>
        <w:footnoteReference w:id="3"/>
      </w:r>
    </w:p>
    <w:p w14:paraId="5F122157" w14:textId="48A9CC24" w:rsidR="00B9741C" w:rsidRPr="00510FA2" w:rsidRDefault="00B9741C" w:rsidP="00585B28">
      <w:pPr>
        <w:pStyle w:val="ListParagraph"/>
        <w:numPr>
          <w:ilvl w:val="0"/>
          <w:numId w:val="20"/>
        </w:numPr>
        <w:spacing w:after="120" w:line="240" w:lineRule="auto"/>
        <w:ind w:left="1134" w:hanging="567"/>
        <w:contextualSpacing w:val="0"/>
        <w:jc w:val="both"/>
        <w:rPr>
          <w:rFonts w:eastAsia="Times New Roman"/>
        </w:rPr>
      </w:pPr>
      <w:r w:rsidRPr="60CDC90E">
        <w:rPr>
          <w:rFonts w:eastAsia="Times New Roman"/>
        </w:rPr>
        <w:t>The securing of land-based sites of pollution (e.g., landfills, open dumps, contaminated sites) from inundation caused by coastal flooding/storm surges, extreme storms/rainfall (atmospheric rivers) and sea</w:t>
      </w:r>
      <w:r w:rsidR="00977A47">
        <w:rPr>
          <w:rFonts w:eastAsia="Times New Roman"/>
        </w:rPr>
        <w:t>-</w:t>
      </w:r>
      <w:r w:rsidRPr="60CDC90E">
        <w:rPr>
          <w:rFonts w:eastAsia="Times New Roman"/>
        </w:rPr>
        <w:t>level rise</w:t>
      </w:r>
      <w:r w:rsidR="00BF7255">
        <w:rPr>
          <w:rFonts w:eastAsia="Times New Roman"/>
        </w:rPr>
        <w:t>.</w:t>
      </w:r>
    </w:p>
    <w:p w14:paraId="5595ED2E" w14:textId="6492D461" w:rsidR="00B9741C" w:rsidRPr="00510FA2" w:rsidRDefault="00B9741C" w:rsidP="00585B28">
      <w:pPr>
        <w:pStyle w:val="ListParagraph"/>
        <w:numPr>
          <w:ilvl w:val="0"/>
          <w:numId w:val="20"/>
        </w:numPr>
        <w:spacing w:after="120" w:line="240" w:lineRule="auto"/>
        <w:ind w:left="1134" w:hanging="567"/>
        <w:contextualSpacing w:val="0"/>
        <w:jc w:val="both"/>
        <w:rPr>
          <w:rFonts w:eastAsia="Times New Roman"/>
        </w:rPr>
      </w:pPr>
      <w:r w:rsidRPr="60CDC90E">
        <w:rPr>
          <w:rFonts w:eastAsia="Times New Roman"/>
        </w:rPr>
        <w:t>The prevention and abatement of nutrient, sediment and sewage/waste</w:t>
      </w:r>
      <w:r w:rsidR="00191AE4">
        <w:rPr>
          <w:rFonts w:eastAsia="Times New Roman"/>
        </w:rPr>
        <w:t>water</w:t>
      </w:r>
      <w:r w:rsidRPr="60CDC90E">
        <w:rPr>
          <w:rFonts w:eastAsia="Times New Roman"/>
        </w:rPr>
        <w:t xml:space="preserve"> discharges from land into the marine environment via rivers/estuaries/water catchment areas or directly</w:t>
      </w:r>
      <w:r w:rsidR="00BF7255">
        <w:rPr>
          <w:rFonts w:eastAsia="Times New Roman"/>
        </w:rPr>
        <w:t>.</w:t>
      </w:r>
    </w:p>
    <w:p w14:paraId="73B8F119" w14:textId="670912DA" w:rsidR="00B9741C" w:rsidRPr="00510FA2" w:rsidRDefault="00B9741C" w:rsidP="386CC56C">
      <w:pPr>
        <w:pStyle w:val="ListParagraph"/>
        <w:numPr>
          <w:ilvl w:val="0"/>
          <w:numId w:val="20"/>
        </w:numPr>
        <w:spacing w:after="120" w:line="240" w:lineRule="auto"/>
        <w:ind w:left="1134" w:hanging="567"/>
        <w:jc w:val="both"/>
        <w:rPr>
          <w:rFonts w:eastAsia="Times New Roman"/>
        </w:rPr>
      </w:pPr>
      <w:r w:rsidRPr="60CDC90E">
        <w:rPr>
          <w:rFonts w:eastAsia="Times New Roman"/>
        </w:rPr>
        <w:t xml:space="preserve">The prevention and abatement of emissions, spills and leakages from coastal industries (e.g. petrochemical and refinery industries, oil pipelines, transferring stations, tankers), including during transfers of material, and abandoned military bases as sources of petrogenic </w:t>
      </w:r>
      <w:r w:rsidR="46C49674" w:rsidRPr="386CC56C">
        <w:rPr>
          <w:rFonts w:eastAsia="Times New Roman"/>
        </w:rPr>
        <w:t>aromatic hydrocarbons (</w:t>
      </w:r>
      <w:r w:rsidRPr="0031443B">
        <w:rPr>
          <w:rFonts w:eastAsia="Times New Roman"/>
          <w:color w:val="000000" w:themeColor="text1"/>
        </w:rPr>
        <w:t>PAHs</w:t>
      </w:r>
      <w:r w:rsidR="0EF97E3B" w:rsidRPr="386CC56C">
        <w:rPr>
          <w:rFonts w:eastAsia="Times New Roman"/>
          <w:color w:val="000000" w:themeColor="text1"/>
        </w:rPr>
        <w:t>)</w:t>
      </w:r>
      <w:r w:rsidRPr="0031443B">
        <w:rPr>
          <w:rFonts w:eastAsia="Times New Roman"/>
          <w:color w:val="000000" w:themeColor="text1"/>
        </w:rPr>
        <w:t xml:space="preserve"> and </w:t>
      </w:r>
      <w:r w:rsidR="789C3259" w:rsidRPr="386CC56C">
        <w:rPr>
          <w:rFonts w:eastAsia="Times New Roman"/>
          <w:color w:val="000000" w:themeColor="text1"/>
        </w:rPr>
        <w:t>persistent organic pollutants (</w:t>
      </w:r>
      <w:r w:rsidRPr="0031443B">
        <w:rPr>
          <w:rFonts w:eastAsia="Times New Roman"/>
          <w:color w:val="000000" w:themeColor="text1"/>
        </w:rPr>
        <w:t>POPs</w:t>
      </w:r>
      <w:r w:rsidR="0F0959B1" w:rsidRPr="386CC56C">
        <w:rPr>
          <w:rFonts w:eastAsia="Times New Roman"/>
          <w:color w:val="000000" w:themeColor="text1"/>
        </w:rPr>
        <w:t>)</w:t>
      </w:r>
      <w:r w:rsidRPr="386CC56C">
        <w:rPr>
          <w:rFonts w:eastAsia="Times New Roman"/>
          <w:color w:val="000000" w:themeColor="text1"/>
        </w:rPr>
        <w:t>,</w:t>
      </w:r>
      <w:r w:rsidRPr="0031443B">
        <w:rPr>
          <w:rFonts w:eastAsia="Times New Roman"/>
          <w:color w:val="000000" w:themeColor="text1"/>
        </w:rPr>
        <w:t xml:space="preserve"> </w:t>
      </w:r>
      <w:r w:rsidR="00054C0F">
        <w:rPr>
          <w:rFonts w:eastAsia="Times New Roman"/>
          <w:color w:val="000000" w:themeColor="text1"/>
        </w:rPr>
        <w:t xml:space="preserve">primarily </w:t>
      </w:r>
      <w:r w:rsidRPr="60CDC90E">
        <w:rPr>
          <w:rFonts w:eastAsia="Times New Roman"/>
        </w:rPr>
        <w:t xml:space="preserve">including </w:t>
      </w:r>
      <w:r w:rsidR="51160F64" w:rsidRPr="386CC56C">
        <w:rPr>
          <w:rFonts w:eastAsia="Times New Roman"/>
        </w:rPr>
        <w:t>polychlorinated biphenyls (</w:t>
      </w:r>
      <w:r w:rsidRPr="0031443B">
        <w:rPr>
          <w:rFonts w:eastAsia="Times New Roman"/>
          <w:color w:val="000000" w:themeColor="text1"/>
        </w:rPr>
        <w:t>PCBs</w:t>
      </w:r>
      <w:r w:rsidR="49EDDFDF" w:rsidRPr="386CC56C">
        <w:rPr>
          <w:rFonts w:eastAsia="Times New Roman"/>
          <w:color w:val="000000" w:themeColor="text1"/>
        </w:rPr>
        <w:t>)</w:t>
      </w:r>
      <w:r w:rsidRPr="0031443B">
        <w:rPr>
          <w:rFonts w:eastAsia="Times New Roman"/>
          <w:color w:val="000000" w:themeColor="text1"/>
        </w:rPr>
        <w:t xml:space="preserve"> and flame retardants (</w:t>
      </w:r>
      <w:r w:rsidR="607CD4C2" w:rsidRPr="386CC56C">
        <w:rPr>
          <w:rFonts w:eastAsia="Times New Roman"/>
          <w:color w:val="000000" w:themeColor="text1"/>
        </w:rPr>
        <w:t>polybrominated diphenyl ethers/</w:t>
      </w:r>
      <w:r w:rsidRPr="0031443B">
        <w:rPr>
          <w:rFonts w:eastAsia="Times New Roman"/>
          <w:color w:val="000000" w:themeColor="text1"/>
        </w:rPr>
        <w:t xml:space="preserve">PBDEs and </w:t>
      </w:r>
      <w:r w:rsidR="52970B97" w:rsidRPr="386CC56C">
        <w:rPr>
          <w:rFonts w:eastAsia="Times New Roman"/>
          <w:color w:val="000000" w:themeColor="text1"/>
        </w:rPr>
        <w:t>perfluoroalkyl and polyfluoroalkyl substances/</w:t>
      </w:r>
      <w:r w:rsidRPr="0031443B">
        <w:rPr>
          <w:rFonts w:eastAsia="Times New Roman"/>
          <w:color w:val="000000" w:themeColor="text1"/>
        </w:rPr>
        <w:t>PFASs)</w:t>
      </w:r>
      <w:r w:rsidR="00EA116F" w:rsidRPr="0031443B">
        <w:rPr>
          <w:rFonts w:eastAsia="Times New Roman"/>
          <w:color w:val="000000" w:themeColor="text1"/>
        </w:rPr>
        <w:t>.</w:t>
      </w:r>
    </w:p>
    <w:p w14:paraId="190641CC" w14:textId="68A5DCD5" w:rsidR="00B9741C" w:rsidRPr="00510FA2" w:rsidRDefault="00B9741C" w:rsidP="00585B28">
      <w:pPr>
        <w:pStyle w:val="ListParagraph"/>
        <w:numPr>
          <w:ilvl w:val="0"/>
          <w:numId w:val="20"/>
        </w:numPr>
        <w:spacing w:after="120" w:line="240" w:lineRule="auto"/>
        <w:ind w:left="1134" w:hanging="567"/>
        <w:contextualSpacing w:val="0"/>
        <w:jc w:val="both"/>
        <w:rPr>
          <w:rFonts w:eastAsia="Times New Roman"/>
        </w:rPr>
      </w:pPr>
      <w:r w:rsidRPr="60CDC90E">
        <w:rPr>
          <w:rFonts w:eastAsia="Times New Roman"/>
        </w:rPr>
        <w:t>The urgent prevention and abatement of spills and losses of (raw) materials from ships during transportation</w:t>
      </w:r>
      <w:r w:rsidR="00EA116F">
        <w:rPr>
          <w:rFonts w:eastAsia="Times New Roman"/>
        </w:rPr>
        <w:t xml:space="preserve"> and</w:t>
      </w:r>
      <w:r w:rsidRPr="60CDC90E">
        <w:rPr>
          <w:rFonts w:eastAsia="Times New Roman"/>
        </w:rPr>
        <w:t xml:space="preserve"> transfers in harbours, as well as following accidents (e.g., spills of plastic nurdles and other types of plastics, fuel and oil)</w:t>
      </w:r>
      <w:r w:rsidR="00EA116F">
        <w:rPr>
          <w:rFonts w:eastAsia="Times New Roman"/>
        </w:rPr>
        <w:t>.</w:t>
      </w:r>
    </w:p>
    <w:p w14:paraId="2016F060" w14:textId="0985B5B0" w:rsidR="00B9741C" w:rsidRPr="00510FA2" w:rsidRDefault="00B9741C" w:rsidP="00457D73">
      <w:pPr>
        <w:pStyle w:val="ListParagraph"/>
        <w:numPr>
          <w:ilvl w:val="0"/>
          <w:numId w:val="20"/>
        </w:numPr>
        <w:spacing w:after="120" w:line="240" w:lineRule="auto"/>
        <w:ind w:left="1124" w:hanging="562"/>
        <w:contextualSpacing w:val="0"/>
        <w:jc w:val="both"/>
        <w:rPr>
          <w:rFonts w:eastAsia="Times New Roman"/>
        </w:rPr>
      </w:pPr>
      <w:r w:rsidRPr="60CDC90E">
        <w:rPr>
          <w:rFonts w:eastAsia="Times New Roman"/>
        </w:rPr>
        <w:t xml:space="preserve">The development of innovative product designs and just-transition processes to substitute plastic polymer or synthetic </w:t>
      </w:r>
      <w:r w:rsidRPr="254ABCDF">
        <w:rPr>
          <w:rFonts w:eastAsia="Times New Roman"/>
        </w:rPr>
        <w:t>fibres</w:t>
      </w:r>
      <w:r w:rsidRPr="60CDC90E">
        <w:rPr>
          <w:rFonts w:eastAsia="Times New Roman"/>
        </w:rPr>
        <w:t xml:space="preserve"> and textiles (e.g. polyester and nylon) with green</w:t>
      </w:r>
      <w:r w:rsidR="009011EE">
        <w:rPr>
          <w:rFonts w:eastAsia="Times New Roman"/>
        </w:rPr>
        <w:t>er</w:t>
      </w:r>
      <w:r w:rsidRPr="60CDC90E">
        <w:rPr>
          <w:rFonts w:eastAsia="Times New Roman"/>
        </w:rPr>
        <w:t xml:space="preserve">, </w:t>
      </w:r>
      <w:r w:rsidR="009011EE">
        <w:rPr>
          <w:rFonts w:eastAsia="Times New Roman"/>
        </w:rPr>
        <w:t>more</w:t>
      </w:r>
      <w:r w:rsidRPr="60CDC90E">
        <w:rPr>
          <w:rFonts w:eastAsia="Times New Roman"/>
        </w:rPr>
        <w:t xml:space="preserve"> environmentally sustainable and biodegradable products to address the growing impact of the apparel and clothing industries as a diffuse source of marine pollution through multiple pathways</w:t>
      </w:r>
      <w:r w:rsidR="00D43862">
        <w:rPr>
          <w:rFonts w:eastAsia="Times New Roman"/>
        </w:rPr>
        <w:t>.</w:t>
      </w:r>
    </w:p>
    <w:p w14:paraId="2B104E5F" w14:textId="31E6829C" w:rsidR="00B9741C" w:rsidRPr="00510FA2" w:rsidRDefault="00783A43" w:rsidP="00585B28">
      <w:pPr>
        <w:pStyle w:val="ListParagraph"/>
        <w:numPr>
          <w:ilvl w:val="0"/>
          <w:numId w:val="20"/>
        </w:numPr>
        <w:spacing w:after="120" w:line="240" w:lineRule="auto"/>
        <w:ind w:left="1134" w:hanging="567"/>
        <w:contextualSpacing w:val="0"/>
        <w:jc w:val="both"/>
        <w:rPr>
          <w:rFonts w:eastAsia="Times New Roman"/>
        </w:rPr>
      </w:pPr>
      <w:r>
        <w:rPr>
          <w:rFonts w:eastAsia="Times New Roman"/>
          <w:color w:val="000000" w:themeColor="text1"/>
        </w:rPr>
        <w:t xml:space="preserve">The need to recognize </w:t>
      </w:r>
      <w:r w:rsidR="00B9741C" w:rsidRPr="0031443B">
        <w:rPr>
          <w:rFonts w:eastAsia="Times New Roman"/>
          <w:color w:val="000000" w:themeColor="text1"/>
        </w:rPr>
        <w:t>PFAS</w:t>
      </w:r>
      <w:r w:rsidR="00B9741C" w:rsidRPr="0031443B">
        <w:rPr>
          <w:rFonts w:eastAsia="Times New Roman"/>
          <w:color w:val="EE0000"/>
        </w:rPr>
        <w:t xml:space="preserve"> </w:t>
      </w:r>
      <w:r w:rsidR="00B9741C" w:rsidRPr="0031443B">
        <w:rPr>
          <w:rFonts w:eastAsia="Times New Roman"/>
          <w:color w:val="000000" w:themeColor="text1"/>
        </w:rPr>
        <w:t>(</w:t>
      </w:r>
      <w:r w:rsidR="00B9741C" w:rsidRPr="0031443B">
        <w:rPr>
          <w:rFonts w:eastAsia="Times New Roman"/>
          <w:color w:val="000000" w:themeColor="text1"/>
          <w:highlight w:val="white"/>
        </w:rPr>
        <w:t>per- and polyfluoroalkyl substances)</w:t>
      </w:r>
      <w:r w:rsidR="00B9741C" w:rsidRPr="0031443B">
        <w:rPr>
          <w:rFonts w:eastAsia="Times New Roman"/>
          <w:color w:val="000000" w:themeColor="text1"/>
        </w:rPr>
        <w:t xml:space="preserve"> </w:t>
      </w:r>
      <w:r w:rsidR="00B9741C" w:rsidRPr="60CDC90E">
        <w:rPr>
          <w:rFonts w:eastAsia="Times New Roman"/>
        </w:rPr>
        <w:t>as a</w:t>
      </w:r>
      <w:r w:rsidR="00A205E5">
        <w:rPr>
          <w:rFonts w:eastAsia="Times New Roman"/>
        </w:rPr>
        <w:t>n emerging</w:t>
      </w:r>
      <w:r w:rsidR="00B9741C" w:rsidRPr="60CDC90E">
        <w:rPr>
          <w:rFonts w:eastAsia="Times New Roman"/>
        </w:rPr>
        <w:t xml:space="preserve"> transboundary threat, now widely detected in apex predators and still poorly regulated under international conventions, including by</w:t>
      </w:r>
      <w:r w:rsidR="00A009EA">
        <w:rPr>
          <w:rFonts w:eastAsia="Times New Roman"/>
        </w:rPr>
        <w:t>:</w:t>
      </w:r>
    </w:p>
    <w:p w14:paraId="2B9B4E88" w14:textId="77777777" w:rsidR="00B9741C" w:rsidRPr="00510FA2" w:rsidRDefault="00B9741C" w:rsidP="00585B28">
      <w:pPr>
        <w:numPr>
          <w:ilvl w:val="1"/>
          <w:numId w:val="19"/>
        </w:numPr>
        <w:spacing w:after="120" w:line="240" w:lineRule="auto"/>
        <w:ind w:left="1588" w:hanging="454"/>
        <w:jc w:val="both"/>
        <w:rPr>
          <w:rFonts w:eastAsia="Times New Roman"/>
        </w:rPr>
      </w:pPr>
      <w:r w:rsidRPr="6FFA0275">
        <w:rPr>
          <w:rFonts w:eastAsia="Times New Roman"/>
        </w:rPr>
        <w:t>advocating for the inclusion of all PFAS under the Stockholm Convention;</w:t>
      </w:r>
    </w:p>
    <w:p w14:paraId="00207DD8" w14:textId="42567CC0" w:rsidR="00B9741C" w:rsidRPr="00510FA2" w:rsidRDefault="00B9741C" w:rsidP="00585B28">
      <w:pPr>
        <w:numPr>
          <w:ilvl w:val="1"/>
          <w:numId w:val="19"/>
        </w:numPr>
        <w:spacing w:after="120" w:line="240" w:lineRule="auto"/>
        <w:ind w:left="1588" w:hanging="454"/>
        <w:jc w:val="both"/>
        <w:rPr>
          <w:rFonts w:eastAsia="Times New Roman"/>
        </w:rPr>
      </w:pPr>
      <w:r w:rsidRPr="60CDC90E">
        <w:rPr>
          <w:rFonts w:eastAsia="Times New Roman"/>
        </w:rPr>
        <w:t>calling for harmoni</w:t>
      </w:r>
      <w:r w:rsidR="0040465C">
        <w:rPr>
          <w:rFonts w:eastAsia="Times New Roman"/>
        </w:rPr>
        <w:t>z</w:t>
      </w:r>
      <w:r w:rsidRPr="60CDC90E">
        <w:rPr>
          <w:rFonts w:eastAsia="Times New Roman"/>
        </w:rPr>
        <w:t xml:space="preserve">ed monitoring in migratory species; and </w:t>
      </w:r>
    </w:p>
    <w:p w14:paraId="7988710D" w14:textId="23D81321" w:rsidR="00B9741C" w:rsidRPr="00510FA2" w:rsidRDefault="00B9741C" w:rsidP="00585B28">
      <w:pPr>
        <w:numPr>
          <w:ilvl w:val="1"/>
          <w:numId w:val="19"/>
        </w:numPr>
        <w:spacing w:after="120" w:line="240" w:lineRule="auto"/>
        <w:ind w:left="1588" w:hanging="454"/>
        <w:jc w:val="both"/>
        <w:rPr>
          <w:rFonts w:eastAsia="Times New Roman"/>
        </w:rPr>
      </w:pPr>
      <w:r w:rsidRPr="60CDC90E">
        <w:rPr>
          <w:rFonts w:eastAsia="Times New Roman"/>
        </w:rPr>
        <w:t>advocating for broader action on the entire class of PFAS due to their persistence, bioaccumulation potential and detection in migratory species</w:t>
      </w:r>
      <w:r w:rsidR="0047395A">
        <w:rPr>
          <w:rFonts w:eastAsia="Times New Roman"/>
        </w:rPr>
        <w:t>.</w:t>
      </w:r>
    </w:p>
    <w:p w14:paraId="0265F8AA" w14:textId="3F03F494" w:rsidR="00B9741C" w:rsidRPr="00510FA2" w:rsidRDefault="00D32D36" w:rsidP="00585B28">
      <w:pPr>
        <w:numPr>
          <w:ilvl w:val="0"/>
          <w:numId w:val="18"/>
        </w:numPr>
        <w:spacing w:after="120" w:line="240" w:lineRule="auto"/>
        <w:ind w:left="1134" w:hanging="567"/>
        <w:jc w:val="both"/>
        <w:rPr>
          <w:rFonts w:eastAsia="Times New Roman"/>
        </w:rPr>
      </w:pPr>
      <w:r>
        <w:rPr>
          <w:rFonts w:eastAsia="Times New Roman"/>
        </w:rPr>
        <w:t>The</w:t>
      </w:r>
      <w:r w:rsidR="008D0A58">
        <w:rPr>
          <w:rFonts w:eastAsia="Times New Roman"/>
        </w:rPr>
        <w:t xml:space="preserve"> u</w:t>
      </w:r>
      <w:r w:rsidR="00B9741C" w:rsidRPr="60CDC90E">
        <w:rPr>
          <w:rFonts w:eastAsia="Times New Roman"/>
        </w:rPr>
        <w:t>rgent develop</w:t>
      </w:r>
      <w:r>
        <w:rPr>
          <w:rFonts w:eastAsia="Times New Roman"/>
        </w:rPr>
        <w:t>ment of</w:t>
      </w:r>
      <w:r w:rsidR="00B9741C" w:rsidRPr="60CDC90E">
        <w:rPr>
          <w:rFonts w:eastAsia="Times New Roman"/>
        </w:rPr>
        <w:t xml:space="preserve"> conservation strategies for migratory animals that address pollution</w:t>
      </w:r>
      <w:r>
        <w:rPr>
          <w:rFonts w:eastAsia="Times New Roman"/>
        </w:rPr>
        <w:t>,</w:t>
      </w:r>
      <w:r w:rsidR="00B9741C" w:rsidRPr="60CDC90E">
        <w:rPr>
          <w:rFonts w:eastAsia="Times New Roman"/>
        </w:rPr>
        <w:t xml:space="preserve"> especially during particularly vulnerable stages of the migratory cycle (e.g., at foraging/feeding grounds, where breeding occurs, in migration corridors (especially along coasts) and regional biological corridors, and, where appropriate, during oceanic life stages (e.g., </w:t>
      </w:r>
      <w:r w:rsidR="00873AF5">
        <w:rPr>
          <w:rFonts w:eastAsia="Times New Roman"/>
        </w:rPr>
        <w:t>for</w:t>
      </w:r>
      <w:r w:rsidR="00B9741C" w:rsidRPr="60CDC90E">
        <w:rPr>
          <w:rFonts w:eastAsia="Times New Roman"/>
        </w:rPr>
        <w:t xml:space="preserve"> sea turtles)).</w:t>
      </w:r>
    </w:p>
    <w:p w14:paraId="1D0133B4" w14:textId="22EA4F6D" w:rsidR="00B9741C" w:rsidRPr="00510FA2" w:rsidRDefault="008D0A58" w:rsidP="00585B28">
      <w:pPr>
        <w:numPr>
          <w:ilvl w:val="0"/>
          <w:numId w:val="18"/>
        </w:numPr>
        <w:spacing w:after="120" w:line="240" w:lineRule="auto"/>
        <w:ind w:left="1134" w:hanging="567"/>
        <w:jc w:val="both"/>
      </w:pPr>
      <w:r>
        <w:rPr>
          <w:rFonts w:eastAsia="Times New Roman"/>
        </w:rPr>
        <w:lastRenderedPageBreak/>
        <w:t>U</w:t>
      </w:r>
      <w:r w:rsidR="00B9741C" w:rsidRPr="60CDC90E">
        <w:rPr>
          <w:rFonts w:eastAsia="Times New Roman"/>
        </w:rPr>
        <w:t xml:space="preserve">rgent action in areas where critical habitat overlaps with pollution hotspots including: </w:t>
      </w:r>
    </w:p>
    <w:p w14:paraId="52293EBC" w14:textId="4D871E2A" w:rsidR="00B9741C" w:rsidRPr="00510FA2" w:rsidRDefault="00B9741C" w:rsidP="00585B28">
      <w:pPr>
        <w:numPr>
          <w:ilvl w:val="1"/>
          <w:numId w:val="21"/>
        </w:numPr>
        <w:spacing w:after="120" w:line="240" w:lineRule="auto"/>
        <w:ind w:left="1588" w:hanging="454"/>
        <w:jc w:val="both"/>
      </w:pPr>
      <w:r w:rsidRPr="60CDC90E">
        <w:rPr>
          <w:rFonts w:eastAsia="Times New Roman"/>
        </w:rPr>
        <w:t>coastal areas (especially in the vicinity of industrial zones, cities, pollution sources</w:t>
      </w:r>
      <w:r w:rsidR="00AD2DB5">
        <w:rPr>
          <w:rFonts w:eastAsia="Times New Roman"/>
        </w:rPr>
        <w:t>)</w:t>
      </w:r>
      <w:r w:rsidRPr="60CDC90E">
        <w:rPr>
          <w:rFonts w:eastAsia="Times New Roman"/>
        </w:rPr>
        <w:t xml:space="preserve"> </w:t>
      </w:r>
      <w:r w:rsidR="00B34C6A">
        <w:rPr>
          <w:rFonts w:eastAsia="Times New Roman"/>
        </w:rPr>
        <w:t>with</w:t>
      </w:r>
      <w:r w:rsidRPr="60CDC90E">
        <w:rPr>
          <w:rFonts w:eastAsia="Times New Roman"/>
        </w:rPr>
        <w:t xml:space="preserve"> regard to macro-plastics, trace metals, PPCPs, chemical pollution, light pollution, etc.</w:t>
      </w:r>
      <w:r w:rsidR="005B16E0">
        <w:rPr>
          <w:rFonts w:eastAsia="Times New Roman"/>
        </w:rPr>
        <w:t>,</w:t>
      </w:r>
    </w:p>
    <w:p w14:paraId="13588193" w14:textId="2D698446" w:rsidR="00B9741C" w:rsidRPr="00510FA2" w:rsidRDefault="00B9741C" w:rsidP="00585B28">
      <w:pPr>
        <w:numPr>
          <w:ilvl w:val="1"/>
          <w:numId w:val="21"/>
        </w:numPr>
        <w:spacing w:after="120" w:line="240" w:lineRule="auto"/>
        <w:ind w:left="1588" w:hanging="454"/>
        <w:jc w:val="both"/>
      </w:pPr>
      <w:r w:rsidRPr="60CDC90E">
        <w:rPr>
          <w:rFonts w:eastAsia="Times New Roman"/>
        </w:rPr>
        <w:t xml:space="preserve">the great ocean gyres – and other possible </w:t>
      </w:r>
      <w:r w:rsidR="005B16E0">
        <w:rPr>
          <w:rFonts w:eastAsia="Times New Roman"/>
        </w:rPr>
        <w:t>‘</w:t>
      </w:r>
      <w:r w:rsidRPr="60CDC90E">
        <w:rPr>
          <w:rFonts w:eastAsia="Times New Roman"/>
        </w:rPr>
        <w:t>ecological traps</w:t>
      </w:r>
      <w:r w:rsidR="005B16E0">
        <w:rPr>
          <w:rFonts w:eastAsia="Times New Roman"/>
        </w:rPr>
        <w:t>’</w:t>
      </w:r>
      <w:r w:rsidRPr="60CDC90E">
        <w:rPr>
          <w:rFonts w:eastAsia="Times New Roman"/>
        </w:rPr>
        <w:t xml:space="preserve"> including </w:t>
      </w:r>
      <w:proofErr w:type="spellStart"/>
      <w:r w:rsidRPr="60CDC90E">
        <w:rPr>
          <w:rFonts w:eastAsia="Times New Roman"/>
        </w:rPr>
        <w:t>wavelines</w:t>
      </w:r>
      <w:proofErr w:type="spellEnd"/>
      <w:r w:rsidRPr="60CDC90E">
        <w:rPr>
          <w:rFonts w:eastAsia="Times New Roman"/>
        </w:rPr>
        <w:t xml:space="preserve"> and frontal areas,</w:t>
      </w:r>
    </w:p>
    <w:p w14:paraId="456F9E9F" w14:textId="13A2619E" w:rsidR="00B9741C" w:rsidRPr="00510FA2" w:rsidRDefault="00B9741C" w:rsidP="00585B28">
      <w:pPr>
        <w:numPr>
          <w:ilvl w:val="1"/>
          <w:numId w:val="21"/>
        </w:numPr>
        <w:spacing w:after="120" w:line="240" w:lineRule="auto"/>
        <w:ind w:left="1588" w:hanging="454"/>
        <w:jc w:val="both"/>
      </w:pPr>
      <w:r w:rsidRPr="60CDC90E">
        <w:rPr>
          <w:rFonts w:eastAsia="Times New Roman"/>
        </w:rPr>
        <w:t>open ocean areas where feeding activities, high productivity, biodiversity and plastic pollution converge,</w:t>
      </w:r>
    </w:p>
    <w:p w14:paraId="662518C5" w14:textId="282025D1" w:rsidR="00B9741C" w:rsidRPr="00510FA2" w:rsidRDefault="00B9741C" w:rsidP="00585B28">
      <w:pPr>
        <w:numPr>
          <w:ilvl w:val="1"/>
          <w:numId w:val="22"/>
        </w:numPr>
        <w:spacing w:after="120" w:line="240" w:lineRule="auto"/>
        <w:ind w:left="1588" w:hanging="454"/>
        <w:jc w:val="both"/>
      </w:pPr>
      <w:r w:rsidRPr="60CDC90E">
        <w:rPr>
          <w:rFonts w:eastAsia="Times New Roman"/>
        </w:rPr>
        <w:t xml:space="preserve">migratory corridors, especially along coasts (noting that some migratory routes are already changing due to climate change), </w:t>
      </w:r>
    </w:p>
    <w:p w14:paraId="383423B2" w14:textId="14AF2720" w:rsidR="00B9741C" w:rsidRPr="00510FA2" w:rsidRDefault="00B9741C" w:rsidP="00585B28">
      <w:pPr>
        <w:numPr>
          <w:ilvl w:val="1"/>
          <w:numId w:val="22"/>
        </w:numPr>
        <w:spacing w:after="120" w:line="240" w:lineRule="auto"/>
        <w:ind w:left="1588" w:hanging="454"/>
        <w:jc w:val="both"/>
      </w:pPr>
      <w:r w:rsidRPr="60CDC90E">
        <w:rPr>
          <w:rFonts w:eastAsia="Times New Roman"/>
        </w:rPr>
        <w:t>oceanic seascape migratory corridors (e.g., Eastern Tropical Pacific Marine Corridor</w:t>
      </w:r>
      <w:r w:rsidRPr="00A8475D">
        <w:rPr>
          <w:rFonts w:eastAsia="Times New Roman"/>
          <w:color w:val="000000" w:themeColor="text1"/>
        </w:rPr>
        <w:t>,</w:t>
      </w:r>
      <w:r w:rsidRPr="0031443B">
        <w:rPr>
          <w:rFonts w:eastAsia="Times New Roman"/>
          <w:color w:val="EE0000"/>
        </w:rPr>
        <w:t xml:space="preserve"> </w:t>
      </w:r>
      <w:r w:rsidRPr="60CDC90E">
        <w:rPr>
          <w:rFonts w:eastAsia="Times New Roman"/>
        </w:rPr>
        <w:t xml:space="preserve">comprising </w:t>
      </w:r>
      <w:r w:rsidR="004B3961">
        <w:rPr>
          <w:rFonts w:eastAsia="Times New Roman"/>
        </w:rPr>
        <w:t>the</w:t>
      </w:r>
      <w:r w:rsidRPr="60CDC90E">
        <w:rPr>
          <w:rFonts w:eastAsia="Times New Roman"/>
        </w:rPr>
        <w:t xml:space="preserve"> Galápagos, </w:t>
      </w:r>
      <w:proofErr w:type="spellStart"/>
      <w:r w:rsidRPr="60CDC90E">
        <w:rPr>
          <w:rFonts w:eastAsia="Times New Roman"/>
        </w:rPr>
        <w:t>Malpelo</w:t>
      </w:r>
      <w:proofErr w:type="spellEnd"/>
      <w:r w:rsidRPr="60CDC90E">
        <w:rPr>
          <w:rFonts w:eastAsia="Times New Roman"/>
        </w:rPr>
        <w:t>, Coiba and Cocos Islands)</w:t>
      </w:r>
      <w:r w:rsidR="00525F0F">
        <w:rPr>
          <w:rFonts w:eastAsia="Times New Roman"/>
        </w:rPr>
        <w:t>,</w:t>
      </w:r>
    </w:p>
    <w:p w14:paraId="434A2D3E" w14:textId="5CF9C1F2" w:rsidR="00B9741C" w:rsidRPr="00510FA2" w:rsidRDefault="00B9741C" w:rsidP="00585B28">
      <w:pPr>
        <w:numPr>
          <w:ilvl w:val="1"/>
          <w:numId w:val="22"/>
        </w:numPr>
        <w:spacing w:after="120" w:line="240" w:lineRule="auto"/>
        <w:ind w:left="1588" w:hanging="454"/>
        <w:jc w:val="both"/>
      </w:pPr>
      <w:r w:rsidRPr="60CDC90E">
        <w:rPr>
          <w:rFonts w:eastAsia="Times New Roman"/>
        </w:rPr>
        <w:t xml:space="preserve">Clarion-Clipperton </w:t>
      </w:r>
      <w:r w:rsidR="00760F58">
        <w:rPr>
          <w:rFonts w:eastAsia="Times New Roman"/>
        </w:rPr>
        <w:t>Z</w:t>
      </w:r>
      <w:r w:rsidRPr="60CDC90E">
        <w:rPr>
          <w:rFonts w:eastAsia="Times New Roman"/>
        </w:rPr>
        <w:t>one (and other regions where deep</w:t>
      </w:r>
      <w:r w:rsidR="001B04DA">
        <w:rPr>
          <w:rFonts w:eastAsia="Times New Roman"/>
        </w:rPr>
        <w:t>-</w:t>
      </w:r>
      <w:r w:rsidRPr="60CDC90E">
        <w:rPr>
          <w:rFonts w:eastAsia="Times New Roman"/>
        </w:rPr>
        <w:t>sea mining may occur)</w:t>
      </w:r>
      <w:r w:rsidR="00525F0F">
        <w:rPr>
          <w:rFonts w:eastAsia="Times New Roman"/>
        </w:rPr>
        <w:t>,</w:t>
      </w:r>
    </w:p>
    <w:p w14:paraId="0FB68B9A" w14:textId="26349D88" w:rsidR="00B9741C" w:rsidRPr="00510FA2" w:rsidRDefault="00B9741C" w:rsidP="00585B28">
      <w:pPr>
        <w:numPr>
          <w:ilvl w:val="1"/>
          <w:numId w:val="22"/>
        </w:numPr>
        <w:spacing w:after="120" w:line="240" w:lineRule="auto"/>
        <w:ind w:left="1588" w:hanging="454"/>
        <w:jc w:val="both"/>
      </w:pPr>
      <w:r w:rsidRPr="60CDC90E">
        <w:rPr>
          <w:rFonts w:eastAsia="Times New Roman"/>
        </w:rPr>
        <w:t>the Mediterranean Sea (with regard to macro- and micro-plastic pollution, PCBs and POPs, pollution risks from vessel traffic)</w:t>
      </w:r>
      <w:r w:rsidR="00525F0F">
        <w:rPr>
          <w:rFonts w:eastAsia="Times New Roman"/>
        </w:rPr>
        <w:t>,</w:t>
      </w:r>
    </w:p>
    <w:p w14:paraId="691651E2" w14:textId="7F15ED54" w:rsidR="00B9741C" w:rsidRPr="00510FA2" w:rsidRDefault="00B9741C" w:rsidP="00585B28">
      <w:pPr>
        <w:numPr>
          <w:ilvl w:val="1"/>
          <w:numId w:val="22"/>
        </w:numPr>
        <w:spacing w:after="120" w:line="240" w:lineRule="auto"/>
        <w:ind w:left="1588" w:hanging="454"/>
        <w:jc w:val="both"/>
      </w:pPr>
      <w:r w:rsidRPr="60CDC90E">
        <w:rPr>
          <w:rFonts w:eastAsia="Times New Roman"/>
        </w:rPr>
        <w:t xml:space="preserve">the North Pacific and North Atlantic Oceans (with regard to macro-plastics, shipping </w:t>
      </w:r>
      <w:r w:rsidR="007273B5">
        <w:rPr>
          <w:rFonts w:eastAsia="Times New Roman"/>
        </w:rPr>
        <w:t>and</w:t>
      </w:r>
      <w:r w:rsidRPr="60CDC90E">
        <w:rPr>
          <w:rFonts w:eastAsia="Times New Roman"/>
        </w:rPr>
        <w:t xml:space="preserve"> pollution, etc.)</w:t>
      </w:r>
      <w:r w:rsidR="00525F0F">
        <w:rPr>
          <w:rFonts w:eastAsia="Times New Roman"/>
        </w:rPr>
        <w:t>,</w:t>
      </w:r>
    </w:p>
    <w:p w14:paraId="18503B1F" w14:textId="5232073A" w:rsidR="00B9741C" w:rsidRPr="00510FA2" w:rsidRDefault="00B9741C" w:rsidP="00585B28">
      <w:pPr>
        <w:numPr>
          <w:ilvl w:val="1"/>
          <w:numId w:val="22"/>
        </w:numPr>
        <w:spacing w:after="120" w:line="240" w:lineRule="auto"/>
        <w:ind w:left="1588" w:hanging="454"/>
        <w:jc w:val="both"/>
      </w:pPr>
      <w:r w:rsidRPr="60CDC90E">
        <w:rPr>
          <w:rFonts w:eastAsia="Times New Roman"/>
        </w:rPr>
        <w:t>the East Indian Ocean and South</w:t>
      </w:r>
      <w:r w:rsidR="00C629CE">
        <w:rPr>
          <w:rFonts w:eastAsia="Times New Roman"/>
        </w:rPr>
        <w:t>e</w:t>
      </w:r>
      <w:r w:rsidRPr="60CDC90E">
        <w:rPr>
          <w:rFonts w:eastAsia="Times New Roman"/>
        </w:rPr>
        <w:t>ast Asia (with regard to macro-plastic and entanglement of sea turtles)</w:t>
      </w:r>
      <w:r w:rsidR="00525F0F">
        <w:rPr>
          <w:rFonts w:eastAsia="Times New Roman"/>
        </w:rPr>
        <w:t>.</w:t>
      </w:r>
    </w:p>
    <w:p w14:paraId="58F8DCF1" w14:textId="77777777" w:rsidR="00B9741C" w:rsidRPr="00510FA2" w:rsidRDefault="00B9741C" w:rsidP="001C62B1">
      <w:pPr>
        <w:spacing w:after="0" w:line="240" w:lineRule="auto"/>
        <w:jc w:val="both"/>
        <w:rPr>
          <w:rFonts w:eastAsia="Times New Roman"/>
        </w:rPr>
      </w:pPr>
    </w:p>
    <w:p w14:paraId="5E40EABB" w14:textId="77777777" w:rsidR="00B9741C" w:rsidRPr="00510FA2" w:rsidRDefault="00B9741C" w:rsidP="001C62B1">
      <w:pPr>
        <w:spacing w:after="0" w:line="240" w:lineRule="auto"/>
        <w:jc w:val="both"/>
        <w:rPr>
          <w:rFonts w:eastAsia="Times New Roman"/>
          <w:b/>
          <w:bCs/>
        </w:rPr>
      </w:pPr>
      <w:r w:rsidRPr="60CDC90E">
        <w:rPr>
          <w:rFonts w:eastAsia="Times New Roman"/>
          <w:b/>
          <w:bCs/>
        </w:rPr>
        <w:t>In addition, CMS Parties should also be encouraged to:</w:t>
      </w:r>
    </w:p>
    <w:p w14:paraId="7B79F853" w14:textId="77777777" w:rsidR="00B9741C" w:rsidRPr="00510FA2" w:rsidRDefault="00B9741C" w:rsidP="001C62B1">
      <w:pPr>
        <w:spacing w:after="0" w:line="240" w:lineRule="auto"/>
        <w:jc w:val="both"/>
        <w:rPr>
          <w:rFonts w:eastAsia="Times New Roman"/>
          <w:b/>
          <w:bCs/>
        </w:rPr>
      </w:pPr>
    </w:p>
    <w:p w14:paraId="113873AD" w14:textId="7A4B939A" w:rsidR="00B9741C" w:rsidRDefault="00B9741C" w:rsidP="00585B28">
      <w:pPr>
        <w:pStyle w:val="ListParagraph"/>
        <w:numPr>
          <w:ilvl w:val="0"/>
          <w:numId w:val="22"/>
        </w:numPr>
        <w:spacing w:after="120" w:line="240" w:lineRule="auto"/>
        <w:ind w:left="1134" w:hanging="567"/>
        <w:contextualSpacing w:val="0"/>
        <w:jc w:val="both"/>
        <w:rPr>
          <w:rFonts w:eastAsia="Times New Roman"/>
        </w:rPr>
      </w:pPr>
      <w:r w:rsidRPr="00DF7C25">
        <w:rPr>
          <w:rFonts w:eastAsia="Times New Roman"/>
        </w:rPr>
        <w:t>Recogn</w:t>
      </w:r>
      <w:r w:rsidR="00A76B1B">
        <w:rPr>
          <w:rFonts w:eastAsia="Times New Roman"/>
        </w:rPr>
        <w:t>iz</w:t>
      </w:r>
      <w:r w:rsidRPr="00DF7C25">
        <w:rPr>
          <w:rFonts w:eastAsia="Times New Roman"/>
        </w:rPr>
        <w:t xml:space="preserve">e that mercury and other chemical pollutants (e.g., PCBs) are not only linked to historical industrial pollution but are also being remobilized due to, </w:t>
      </w:r>
      <w:r w:rsidR="000D3A06">
        <w:rPr>
          <w:rFonts w:eastAsia="Times New Roman"/>
        </w:rPr>
        <w:t xml:space="preserve">for example, </w:t>
      </w:r>
      <w:r w:rsidRPr="00DF7C25">
        <w:rPr>
          <w:rFonts w:eastAsia="Times New Roman"/>
        </w:rPr>
        <w:t xml:space="preserve">permafrost thawing, </w:t>
      </w:r>
      <w:r w:rsidR="00EE6472">
        <w:rPr>
          <w:rFonts w:eastAsia="Times New Roman"/>
        </w:rPr>
        <w:t xml:space="preserve">an </w:t>
      </w:r>
      <w:r w:rsidRPr="00DF7C25">
        <w:rPr>
          <w:rFonts w:eastAsia="Times New Roman"/>
        </w:rPr>
        <w:t>increas</w:t>
      </w:r>
      <w:r w:rsidR="00EE6472">
        <w:rPr>
          <w:rFonts w:eastAsia="Times New Roman"/>
        </w:rPr>
        <w:t>e in</w:t>
      </w:r>
      <w:r w:rsidRPr="00DF7C25">
        <w:rPr>
          <w:rFonts w:eastAsia="Times New Roman"/>
        </w:rPr>
        <w:t xml:space="preserve"> forest fires and </w:t>
      </w:r>
      <w:proofErr w:type="spellStart"/>
      <w:r w:rsidRPr="00DF7C25">
        <w:rPr>
          <w:rFonts w:eastAsia="Times New Roman"/>
        </w:rPr>
        <w:t>alter</w:t>
      </w:r>
      <w:r w:rsidR="00FB650C">
        <w:rPr>
          <w:rFonts w:eastAsia="Times New Roman"/>
        </w:rPr>
        <w:t>tions</w:t>
      </w:r>
      <w:proofErr w:type="spellEnd"/>
      <w:r w:rsidR="00FB650C">
        <w:rPr>
          <w:rFonts w:eastAsia="Times New Roman"/>
        </w:rPr>
        <w:t xml:space="preserve"> to</w:t>
      </w:r>
      <w:r w:rsidRPr="00DF7C25">
        <w:rPr>
          <w:rFonts w:eastAsia="Times New Roman"/>
        </w:rPr>
        <w:t xml:space="preserve"> biogeochemical cycling in warming oceans. These processes may intensify exposure risks for long-lived migratory species in polar and low-latitude regions</w:t>
      </w:r>
      <w:r w:rsidR="00004DAA">
        <w:rPr>
          <w:rFonts w:eastAsia="Times New Roman"/>
        </w:rPr>
        <w:t>.</w:t>
      </w:r>
    </w:p>
    <w:p w14:paraId="3DBA8080" w14:textId="42B9695B" w:rsidR="00B9741C" w:rsidRDefault="00B9741C" w:rsidP="00585B28">
      <w:pPr>
        <w:pStyle w:val="ListParagraph"/>
        <w:numPr>
          <w:ilvl w:val="0"/>
          <w:numId w:val="22"/>
        </w:numPr>
        <w:spacing w:after="120" w:line="240" w:lineRule="auto"/>
        <w:ind w:left="1134" w:hanging="567"/>
        <w:contextualSpacing w:val="0"/>
        <w:jc w:val="both"/>
        <w:rPr>
          <w:rFonts w:eastAsia="Times New Roman"/>
        </w:rPr>
      </w:pPr>
      <w:r w:rsidRPr="00DF7C25">
        <w:rPr>
          <w:rFonts w:eastAsia="Times New Roman"/>
        </w:rPr>
        <w:t>Recogni</w:t>
      </w:r>
      <w:r w:rsidR="00A76B1B">
        <w:rPr>
          <w:rFonts w:eastAsia="Times New Roman"/>
        </w:rPr>
        <w:t>z</w:t>
      </w:r>
      <w:r w:rsidRPr="00DF7C25">
        <w:rPr>
          <w:rFonts w:eastAsia="Times New Roman"/>
        </w:rPr>
        <w:t xml:space="preserve">e and respond to the vulnerability of diadromous species (e.g., European eels </w:t>
      </w:r>
      <w:r w:rsidR="00B87A04">
        <w:rPr>
          <w:rFonts w:eastAsia="Times New Roman"/>
        </w:rPr>
        <w:t>(</w:t>
      </w:r>
      <w:r w:rsidRPr="00DF7C25">
        <w:rPr>
          <w:rFonts w:eastAsia="Times New Roman"/>
          <w:i/>
          <w:iCs/>
        </w:rPr>
        <w:t xml:space="preserve">Anguilla </w:t>
      </w:r>
      <w:proofErr w:type="spellStart"/>
      <w:r w:rsidRPr="00DF7C25">
        <w:rPr>
          <w:rFonts w:eastAsia="Times New Roman"/>
          <w:i/>
          <w:iCs/>
        </w:rPr>
        <w:t>anguilla</w:t>
      </w:r>
      <w:proofErr w:type="spellEnd"/>
      <w:r w:rsidR="00961491" w:rsidRPr="00D2094D">
        <w:rPr>
          <w:rFonts w:eastAsia="Times New Roman"/>
        </w:rPr>
        <w:t>)</w:t>
      </w:r>
      <w:r w:rsidRPr="00DF7C25">
        <w:rPr>
          <w:rFonts w:eastAsia="Times New Roman"/>
          <w:i/>
          <w:iCs/>
        </w:rPr>
        <w:t xml:space="preserve"> </w:t>
      </w:r>
      <w:r w:rsidRPr="0031443B">
        <w:rPr>
          <w:rFonts w:eastAsia="Times New Roman"/>
        </w:rPr>
        <w:t>and</w:t>
      </w:r>
      <w:r w:rsidRPr="00DF7C25">
        <w:rPr>
          <w:rFonts w:eastAsia="Times New Roman"/>
        </w:rPr>
        <w:t xml:space="preserve"> hilsa herring</w:t>
      </w:r>
      <w:r w:rsidR="00B87A04">
        <w:rPr>
          <w:rFonts w:eastAsia="Times New Roman"/>
        </w:rPr>
        <w:t xml:space="preserve"> (</w:t>
      </w:r>
      <w:proofErr w:type="spellStart"/>
      <w:r w:rsidRPr="00DF7C25">
        <w:rPr>
          <w:rFonts w:eastAsia="Times New Roman"/>
          <w:i/>
          <w:iCs/>
        </w:rPr>
        <w:t>Tenualosa</w:t>
      </w:r>
      <w:proofErr w:type="spellEnd"/>
      <w:r w:rsidRPr="00DF7C25">
        <w:rPr>
          <w:rFonts w:eastAsia="Times New Roman"/>
          <w:i/>
          <w:iCs/>
        </w:rPr>
        <w:t xml:space="preserve"> </w:t>
      </w:r>
      <w:proofErr w:type="spellStart"/>
      <w:r w:rsidRPr="00DF7C25">
        <w:rPr>
          <w:rFonts w:eastAsia="Times New Roman"/>
          <w:i/>
          <w:iCs/>
        </w:rPr>
        <w:t>ilisha</w:t>
      </w:r>
      <w:proofErr w:type="spellEnd"/>
      <w:r w:rsidRPr="00DF7C25">
        <w:rPr>
          <w:rFonts w:eastAsia="Times New Roman"/>
        </w:rPr>
        <w:t>)</w:t>
      </w:r>
      <w:r w:rsidR="00B87A04">
        <w:rPr>
          <w:rFonts w:eastAsia="Times New Roman"/>
        </w:rPr>
        <w:t>)</w:t>
      </w:r>
      <w:r w:rsidRPr="00DF7C25">
        <w:rPr>
          <w:rFonts w:eastAsia="Times New Roman"/>
        </w:rPr>
        <w:t xml:space="preserve"> to combined threats from chemical pollutants (e.g., mercury, PCBs, PFAS, PPCPs) and disrupt</w:t>
      </w:r>
      <w:r w:rsidR="00004DAA">
        <w:rPr>
          <w:rFonts w:eastAsia="Times New Roman"/>
        </w:rPr>
        <w:t>ions to</w:t>
      </w:r>
      <w:r w:rsidRPr="00DF7C25">
        <w:rPr>
          <w:rFonts w:eastAsia="Times New Roman"/>
        </w:rPr>
        <w:t xml:space="preserve"> migration cues, which </w:t>
      </w:r>
      <w:r w:rsidR="00584BA2">
        <w:rPr>
          <w:rFonts w:eastAsia="Times New Roman"/>
        </w:rPr>
        <w:t xml:space="preserve">might </w:t>
      </w:r>
      <w:r w:rsidRPr="00DF7C25">
        <w:rPr>
          <w:rFonts w:eastAsia="Times New Roman"/>
        </w:rPr>
        <w:t>also be adversely affected by light pollution. These species are often overlooked in marine frameworks yet carry high contaminant loads and face steep population declines</w:t>
      </w:r>
      <w:r w:rsidR="00004DAA">
        <w:rPr>
          <w:rFonts w:eastAsia="Times New Roman"/>
        </w:rPr>
        <w:t>.</w:t>
      </w:r>
    </w:p>
    <w:p w14:paraId="36E0815F" w14:textId="5DAAC8DF" w:rsidR="00B9741C" w:rsidRDefault="00B9741C" w:rsidP="00585B28">
      <w:pPr>
        <w:pStyle w:val="ListParagraph"/>
        <w:numPr>
          <w:ilvl w:val="0"/>
          <w:numId w:val="22"/>
        </w:numPr>
        <w:spacing w:after="120" w:line="240" w:lineRule="auto"/>
        <w:ind w:left="1134" w:hanging="567"/>
        <w:contextualSpacing w:val="0"/>
        <w:jc w:val="both"/>
        <w:rPr>
          <w:rFonts w:eastAsia="Times New Roman"/>
        </w:rPr>
      </w:pPr>
      <w:r w:rsidRPr="00DF7C25">
        <w:rPr>
          <w:rFonts w:eastAsia="Times New Roman"/>
        </w:rPr>
        <w:t xml:space="preserve">Strengthen cooperation between CMS and the Stockholm, Basel, Rotterdam and Minamata Conventions to address pollutant risks to migratory species. </w:t>
      </w:r>
    </w:p>
    <w:p w14:paraId="5DCFEF4E" w14:textId="4E29646A" w:rsidR="00B9741C" w:rsidRPr="00DF7C25" w:rsidRDefault="00B9741C" w:rsidP="00585B28">
      <w:pPr>
        <w:pStyle w:val="ListParagraph"/>
        <w:numPr>
          <w:ilvl w:val="0"/>
          <w:numId w:val="22"/>
        </w:numPr>
        <w:spacing w:after="120" w:line="240" w:lineRule="auto"/>
        <w:ind w:left="1134" w:hanging="567"/>
        <w:contextualSpacing w:val="0"/>
        <w:jc w:val="both"/>
        <w:rPr>
          <w:rFonts w:eastAsia="Times New Roman"/>
        </w:rPr>
      </w:pPr>
      <w:r w:rsidRPr="00DF7C25">
        <w:rPr>
          <w:rFonts w:eastAsia="Times New Roman"/>
        </w:rPr>
        <w:t xml:space="preserve">Improve strategic engagement with </w:t>
      </w:r>
      <w:r w:rsidR="007C2E75">
        <w:rPr>
          <w:rFonts w:eastAsia="Times New Roman"/>
        </w:rPr>
        <w:t xml:space="preserve">the Convention </w:t>
      </w:r>
      <w:r w:rsidR="0033397E">
        <w:rPr>
          <w:rFonts w:eastAsia="Times New Roman"/>
        </w:rPr>
        <w:t>for the Protection of the Marine Environment of the North-East At</w:t>
      </w:r>
      <w:r w:rsidR="006C6005">
        <w:rPr>
          <w:rFonts w:eastAsia="Times New Roman"/>
        </w:rPr>
        <w:t>l</w:t>
      </w:r>
      <w:r w:rsidR="0033397E">
        <w:rPr>
          <w:rFonts w:eastAsia="Times New Roman"/>
        </w:rPr>
        <w:t>antic (</w:t>
      </w:r>
      <w:r w:rsidRPr="00DF7C25">
        <w:rPr>
          <w:rFonts w:eastAsia="Times New Roman"/>
        </w:rPr>
        <w:t>OSPAR</w:t>
      </w:r>
      <w:r w:rsidR="0033397E">
        <w:rPr>
          <w:rFonts w:eastAsia="Times New Roman"/>
        </w:rPr>
        <w:t>)</w:t>
      </w:r>
      <w:r w:rsidRPr="00DF7C25">
        <w:rPr>
          <w:rFonts w:eastAsia="Times New Roman"/>
        </w:rPr>
        <w:t>, including</w:t>
      </w:r>
      <w:r w:rsidR="00004DAA">
        <w:rPr>
          <w:rFonts w:eastAsia="Times New Roman"/>
        </w:rPr>
        <w:t>:</w:t>
      </w:r>
      <w:r w:rsidRPr="00DF7C25">
        <w:rPr>
          <w:rFonts w:eastAsia="Times New Roman"/>
        </w:rPr>
        <w:t xml:space="preserve"> </w:t>
      </w:r>
    </w:p>
    <w:p w14:paraId="0D1C5C5B" w14:textId="77777777" w:rsidR="00B9741C" w:rsidRPr="00510FA2" w:rsidRDefault="00B9741C" w:rsidP="00585B28">
      <w:pPr>
        <w:numPr>
          <w:ilvl w:val="1"/>
          <w:numId w:val="23"/>
        </w:numPr>
        <w:spacing w:after="120" w:line="240" w:lineRule="auto"/>
        <w:ind w:left="1588" w:hanging="454"/>
        <w:jc w:val="both"/>
        <w:rPr>
          <w:rFonts w:eastAsia="Times New Roman"/>
        </w:rPr>
      </w:pPr>
      <w:r w:rsidRPr="60CDC90E">
        <w:rPr>
          <w:rFonts w:eastAsia="Times New Roman"/>
        </w:rPr>
        <w:t xml:space="preserve">supporting OSPAR-style pollutant surveillance in under-monitored regions (e.g., Indian Ocean, Southeast Asia); and </w:t>
      </w:r>
    </w:p>
    <w:p w14:paraId="140FBA72" w14:textId="1F4D7E43" w:rsidR="00B9741C" w:rsidRPr="00510FA2" w:rsidRDefault="00B9741C" w:rsidP="00585B28">
      <w:pPr>
        <w:numPr>
          <w:ilvl w:val="1"/>
          <w:numId w:val="23"/>
        </w:numPr>
        <w:spacing w:after="120" w:line="240" w:lineRule="auto"/>
        <w:ind w:left="1588" w:hanging="454"/>
        <w:jc w:val="both"/>
        <w:rPr>
          <w:rFonts w:eastAsia="Times New Roman"/>
        </w:rPr>
      </w:pPr>
      <w:r w:rsidRPr="6FFA0275">
        <w:rPr>
          <w:rFonts w:eastAsia="Times New Roman"/>
        </w:rPr>
        <w:t>exploring the potential for CMS to serve as a platform to translate OSPAR science into species-specific conservation actions by, for example, using OSPAR’s outputs to help identify hot</w:t>
      </w:r>
      <w:r w:rsidR="001B04DA">
        <w:rPr>
          <w:rFonts w:eastAsia="Times New Roman"/>
        </w:rPr>
        <w:t>spots</w:t>
      </w:r>
      <w:r w:rsidRPr="6FFA0275">
        <w:rPr>
          <w:rFonts w:eastAsia="Times New Roman"/>
        </w:rPr>
        <w:t xml:space="preserve"> and populations/species at risk. </w:t>
      </w:r>
    </w:p>
    <w:p w14:paraId="3A706169" w14:textId="77777777"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t>Seek better engagement with regional seas conventions.</w:t>
      </w:r>
    </w:p>
    <w:p w14:paraId="0455C341" w14:textId="77777777"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lastRenderedPageBreak/>
        <w:t>Promote the adoption of ‘Effects-Based Monitoring’ frameworks, which move beyond traditional chemical concentration thresholds to focus on the biological impacts of pollutant mixtures on migratory species.</w:t>
      </w:r>
    </w:p>
    <w:p w14:paraId="69303A60" w14:textId="265749DD"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t>Promote conservation approaches that explicitly account for the cumulative, synergistic and interactive nature of anthropogenic threats to migratory species (especially</w:t>
      </w:r>
      <w:r w:rsidR="00963DCE">
        <w:rPr>
          <w:rFonts w:eastAsia="Times New Roman"/>
        </w:rPr>
        <w:t xml:space="preserve"> interactions</w:t>
      </w:r>
      <w:r w:rsidRPr="60CDC90E">
        <w:rPr>
          <w:rFonts w:eastAsia="Times New Roman"/>
        </w:rPr>
        <w:t xml:space="preserve"> between marine pollution and climate change).</w:t>
      </w:r>
    </w:p>
    <w:p w14:paraId="7A3C63B1" w14:textId="1581D109"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t>Promote the recognition and strategic use of stranding investigations as a valuable, cost-effective and ethical method for assessing the health of migratory marine species.</w:t>
      </w:r>
    </w:p>
    <w:p w14:paraId="79C96FF0" w14:textId="77777777"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t>Share data gathered on impacts of marine pollution, e.g., from strandings networks.</w:t>
      </w:r>
    </w:p>
    <w:p w14:paraId="3FD846F2" w14:textId="77777777" w:rsidR="00B9741C" w:rsidRPr="00510FA2" w:rsidRDefault="00B9741C" w:rsidP="00585B28">
      <w:pPr>
        <w:numPr>
          <w:ilvl w:val="0"/>
          <w:numId w:val="18"/>
        </w:numPr>
        <w:spacing w:after="120" w:line="240" w:lineRule="auto"/>
        <w:ind w:left="1134" w:hanging="567"/>
        <w:jc w:val="both"/>
        <w:rPr>
          <w:rFonts w:eastAsia="Times New Roman"/>
        </w:rPr>
      </w:pPr>
      <w:r w:rsidRPr="6FFA0275">
        <w:rPr>
          <w:rFonts w:eastAsia="Times New Roman"/>
        </w:rPr>
        <w:t>Mitigate the impacts of light pollution on migratory species in the offshore oceans.</w:t>
      </w:r>
    </w:p>
    <w:p w14:paraId="67267606" w14:textId="3DC54245"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t>Recogni</w:t>
      </w:r>
      <w:r w:rsidR="00051BBF">
        <w:rPr>
          <w:rFonts w:eastAsia="Times New Roman"/>
        </w:rPr>
        <w:t>z</w:t>
      </w:r>
      <w:r w:rsidRPr="60CDC90E">
        <w:rPr>
          <w:rFonts w:eastAsia="Times New Roman"/>
        </w:rPr>
        <w:t xml:space="preserve">e the value of IMMAs (for cetaceans), ISRAs (for elasmobranchs) IBAs (for birds) and IMTAs (under development for marine turtles) for determining areas where action may be urgently needed. The overlap of these </w:t>
      </w:r>
      <w:r w:rsidR="0087035C">
        <w:rPr>
          <w:rFonts w:eastAsia="Times New Roman"/>
        </w:rPr>
        <w:t xml:space="preserve">areas </w:t>
      </w:r>
      <w:r w:rsidRPr="60CDC90E">
        <w:rPr>
          <w:rFonts w:eastAsia="Times New Roman"/>
        </w:rPr>
        <w:t>with spatial observations of current and modelled future areas of high accumulation/presence of marine pollution can be used to identify potential impact hotspots.</w:t>
      </w:r>
    </w:p>
    <w:p w14:paraId="498AA24A" w14:textId="77777777" w:rsidR="00B9741C" w:rsidRPr="00510FA2" w:rsidRDefault="00B9741C" w:rsidP="001C62B1">
      <w:pPr>
        <w:spacing w:after="0" w:line="240" w:lineRule="auto"/>
        <w:ind w:left="1080"/>
        <w:jc w:val="both"/>
        <w:rPr>
          <w:rFonts w:eastAsia="Times New Roman"/>
        </w:rPr>
      </w:pPr>
    </w:p>
    <w:p w14:paraId="6680D01D" w14:textId="77777777" w:rsidR="00B9741C" w:rsidRPr="00510FA2" w:rsidRDefault="00B9741C" w:rsidP="001C62B1">
      <w:pPr>
        <w:spacing w:after="0" w:line="240" w:lineRule="auto"/>
        <w:jc w:val="both"/>
        <w:rPr>
          <w:rFonts w:eastAsia="Times New Roman"/>
          <w:b/>
          <w:bCs/>
        </w:rPr>
      </w:pPr>
      <w:r w:rsidRPr="60CDC90E">
        <w:rPr>
          <w:rFonts w:eastAsia="Times New Roman"/>
          <w:b/>
          <w:bCs/>
        </w:rPr>
        <w:t>The CMS Scientific Council should continue its work on this issue including:</w:t>
      </w:r>
    </w:p>
    <w:p w14:paraId="76BCE390" w14:textId="77777777" w:rsidR="00B9741C" w:rsidRPr="00510FA2" w:rsidRDefault="00B9741C" w:rsidP="001C62B1">
      <w:pPr>
        <w:spacing w:after="0" w:line="240" w:lineRule="auto"/>
        <w:jc w:val="both"/>
        <w:rPr>
          <w:rFonts w:eastAsia="Times New Roman"/>
          <w:b/>
          <w:bCs/>
        </w:rPr>
      </w:pPr>
    </w:p>
    <w:p w14:paraId="47731541" w14:textId="2A5A9A87" w:rsidR="00B9741C" w:rsidRPr="00510FA2" w:rsidRDefault="00B9741C" w:rsidP="00585B28">
      <w:pPr>
        <w:pStyle w:val="ListParagraph"/>
        <w:numPr>
          <w:ilvl w:val="0"/>
          <w:numId w:val="24"/>
        </w:numPr>
        <w:spacing w:after="120" w:line="240" w:lineRule="auto"/>
        <w:ind w:left="1134" w:hanging="567"/>
        <w:contextualSpacing w:val="0"/>
        <w:jc w:val="both"/>
        <w:rPr>
          <w:rFonts w:eastAsia="Times New Roman"/>
        </w:rPr>
      </w:pPr>
      <w:r w:rsidRPr="60CDC90E">
        <w:rPr>
          <w:rFonts w:eastAsia="Times New Roman"/>
        </w:rPr>
        <w:t>Identifying and evaluating:</w:t>
      </w:r>
    </w:p>
    <w:p w14:paraId="250347E4" w14:textId="425B7345" w:rsidR="00B9741C" w:rsidRPr="00510FA2" w:rsidRDefault="00B9741C" w:rsidP="00585B28">
      <w:pPr>
        <w:numPr>
          <w:ilvl w:val="0"/>
          <w:numId w:val="25"/>
        </w:numPr>
        <w:spacing w:after="120" w:line="240" w:lineRule="auto"/>
        <w:ind w:left="1588" w:hanging="454"/>
        <w:jc w:val="both"/>
        <w:rPr>
          <w:rFonts w:eastAsia="Times New Roman"/>
        </w:rPr>
      </w:pPr>
      <w:r w:rsidRPr="6FFA0275">
        <w:rPr>
          <w:rFonts w:eastAsia="Times New Roman"/>
        </w:rPr>
        <w:t xml:space="preserve">species/populations, habitats and migratory/life stages that are most at risk, noting the preliminary list provided in Annex </w:t>
      </w:r>
      <w:r w:rsidRPr="254ABCDF">
        <w:rPr>
          <w:rFonts w:eastAsia="Times New Roman"/>
        </w:rPr>
        <w:t>1</w:t>
      </w:r>
      <w:r w:rsidRPr="6FFA0275">
        <w:rPr>
          <w:rFonts w:eastAsia="Times New Roman"/>
        </w:rPr>
        <w:t xml:space="preserve"> of </w:t>
      </w:r>
      <w:r w:rsidR="00E350CD">
        <w:rPr>
          <w:rFonts w:eastAsia="Times New Roman"/>
        </w:rPr>
        <w:t>the</w:t>
      </w:r>
      <w:r w:rsidRPr="6FFA0275">
        <w:rPr>
          <w:rFonts w:eastAsia="Times New Roman"/>
        </w:rPr>
        <w:t xml:space="preserve"> workshop</w:t>
      </w:r>
      <w:r w:rsidR="00E350CD">
        <w:rPr>
          <w:rFonts w:eastAsia="Times New Roman"/>
        </w:rPr>
        <w:t xml:space="preserve"> report</w:t>
      </w:r>
      <w:r w:rsidRPr="6FFA0275">
        <w:rPr>
          <w:rFonts w:eastAsia="Times New Roman"/>
        </w:rPr>
        <w:t>; and</w:t>
      </w:r>
    </w:p>
    <w:p w14:paraId="09E9B12D" w14:textId="77777777" w:rsidR="00B9741C" w:rsidRPr="00510FA2" w:rsidRDefault="00B9741C" w:rsidP="00585B28">
      <w:pPr>
        <w:numPr>
          <w:ilvl w:val="0"/>
          <w:numId w:val="25"/>
        </w:numPr>
        <w:spacing w:after="120" w:line="240" w:lineRule="auto"/>
        <w:ind w:left="1588" w:hanging="454"/>
        <w:jc w:val="both"/>
        <w:rPr>
          <w:rFonts w:eastAsia="Times New Roman"/>
        </w:rPr>
      </w:pPr>
      <w:r w:rsidRPr="60CDC90E">
        <w:rPr>
          <w:rFonts w:eastAsia="Times New Roman"/>
        </w:rPr>
        <w:t>global hotspots where marine pollution and critical habitat for migratory species overlap.</w:t>
      </w:r>
    </w:p>
    <w:p w14:paraId="653EB96D" w14:textId="1FDB025B" w:rsidR="00B9741C" w:rsidRPr="00510FA2" w:rsidRDefault="00B9741C" w:rsidP="00585B28">
      <w:pPr>
        <w:pStyle w:val="ListParagraph"/>
        <w:numPr>
          <w:ilvl w:val="0"/>
          <w:numId w:val="24"/>
        </w:numPr>
        <w:spacing w:after="120" w:line="240" w:lineRule="auto"/>
        <w:ind w:left="1134" w:hanging="567"/>
        <w:contextualSpacing w:val="0"/>
        <w:jc w:val="both"/>
        <w:rPr>
          <w:rFonts w:eastAsia="Times New Roman"/>
        </w:rPr>
      </w:pPr>
      <w:r w:rsidRPr="60CDC90E">
        <w:rPr>
          <w:rFonts w:eastAsia="Times New Roman"/>
        </w:rPr>
        <w:t>Promoting the use of standardi</w:t>
      </w:r>
      <w:r w:rsidR="004952FB">
        <w:rPr>
          <w:rFonts w:eastAsia="Times New Roman"/>
        </w:rPr>
        <w:t>z</w:t>
      </w:r>
      <w:r w:rsidRPr="60CDC90E">
        <w:rPr>
          <w:rFonts w:eastAsia="Times New Roman"/>
        </w:rPr>
        <w:t>ed methodologies for field</w:t>
      </w:r>
      <w:r w:rsidR="00191AE4">
        <w:rPr>
          <w:rFonts w:eastAsia="Times New Roman"/>
        </w:rPr>
        <w:t>work</w:t>
      </w:r>
      <w:r w:rsidRPr="60CDC90E">
        <w:rPr>
          <w:rFonts w:eastAsia="Times New Roman"/>
        </w:rPr>
        <w:t xml:space="preserve"> methods and sampling, archiving of samples, and the open-source publishing and sharing of results.</w:t>
      </w:r>
    </w:p>
    <w:p w14:paraId="325C7FA3" w14:textId="177AEA88" w:rsidR="00B9741C" w:rsidRDefault="00B9741C" w:rsidP="00585B28">
      <w:pPr>
        <w:pStyle w:val="ListParagraph"/>
        <w:numPr>
          <w:ilvl w:val="0"/>
          <w:numId w:val="24"/>
        </w:numPr>
        <w:spacing w:after="120" w:line="240" w:lineRule="auto"/>
        <w:ind w:left="1134" w:hanging="567"/>
        <w:jc w:val="both"/>
        <w:rPr>
          <w:rFonts w:eastAsia="Times New Roman"/>
        </w:rPr>
      </w:pPr>
      <w:r w:rsidRPr="6FFA0275">
        <w:rPr>
          <w:rFonts w:eastAsia="Times New Roman"/>
        </w:rPr>
        <w:t>Developing or applying a ‘vulnerability matrix’ that integrates species’ sensitivity, exposure and adaptive capacity to both marine pollution and climate change, to help prioriti</w:t>
      </w:r>
      <w:r w:rsidR="004952FB">
        <w:rPr>
          <w:rFonts w:eastAsia="Times New Roman"/>
        </w:rPr>
        <w:t>z</w:t>
      </w:r>
      <w:r w:rsidRPr="6FFA0275">
        <w:rPr>
          <w:rFonts w:eastAsia="Times New Roman"/>
        </w:rPr>
        <w:t>e conservation actions under future environmental scenarios.</w:t>
      </w:r>
    </w:p>
    <w:p w14:paraId="56A21B0E" w14:textId="77777777" w:rsidR="00381FD8" w:rsidRPr="00510FA2" w:rsidRDefault="00381FD8" w:rsidP="00381FD8">
      <w:pPr>
        <w:pStyle w:val="ListParagraph"/>
        <w:spacing w:after="120" w:line="240" w:lineRule="auto"/>
        <w:ind w:left="1134"/>
        <w:jc w:val="both"/>
        <w:rPr>
          <w:rFonts w:eastAsia="Times New Roman"/>
        </w:rPr>
      </w:pPr>
    </w:p>
    <w:p w14:paraId="21995F6B" w14:textId="77777777" w:rsidR="00B9741C" w:rsidRDefault="00B9741C" w:rsidP="00585B28">
      <w:pPr>
        <w:pStyle w:val="ListParagraph"/>
        <w:numPr>
          <w:ilvl w:val="0"/>
          <w:numId w:val="24"/>
        </w:numPr>
        <w:spacing w:after="120" w:line="240" w:lineRule="auto"/>
        <w:ind w:left="1134" w:hanging="567"/>
        <w:jc w:val="both"/>
        <w:rPr>
          <w:rFonts w:eastAsia="Times New Roman"/>
        </w:rPr>
      </w:pPr>
      <w:proofErr w:type="gramStart"/>
      <w:r w:rsidRPr="254ABCDF">
        <w:rPr>
          <w:rFonts w:eastAsia="Times New Roman"/>
        </w:rPr>
        <w:t>Giving further consideration to</w:t>
      </w:r>
      <w:proofErr w:type="gramEnd"/>
      <w:r w:rsidRPr="254ABCDF">
        <w:rPr>
          <w:rFonts w:eastAsia="Times New Roman"/>
        </w:rPr>
        <w:t xml:space="preserve"> the threat posed by chemical pollution to marine birds (i.e. seabirds and shorebirds), potentially via a further dedicated workshop.</w:t>
      </w:r>
    </w:p>
    <w:p w14:paraId="13EE3F20" w14:textId="77777777" w:rsidR="00B9741C" w:rsidRDefault="00B9741C" w:rsidP="00B9741C">
      <w:pPr>
        <w:pStyle w:val="Heading1"/>
        <w:spacing w:before="0" w:after="0"/>
        <w:rPr>
          <w:b/>
          <w:bCs/>
          <w:sz w:val="22"/>
          <w:szCs w:val="22"/>
        </w:rPr>
      </w:pPr>
    </w:p>
    <w:p w14:paraId="63CCFF4F" w14:textId="16687E1E" w:rsidR="00AB0B8C" w:rsidRDefault="00AB0B8C" w:rsidP="00C95269">
      <w:pPr>
        <w:pStyle w:val="Secondnumbering"/>
        <w:rPr>
          <w:rFonts w:cs="Arial"/>
          <w:b/>
          <w:caps/>
        </w:rPr>
      </w:pPr>
      <w:r>
        <w:rPr>
          <w:rFonts w:cs="Arial"/>
          <w:b/>
          <w:caps/>
        </w:rPr>
        <w:br w:type="page"/>
      </w:r>
    </w:p>
    <w:p w14:paraId="1B3E03B4" w14:textId="77777777" w:rsidR="00183E74" w:rsidRDefault="00183E74" w:rsidP="00AB0B8C">
      <w:pPr>
        <w:pStyle w:val="Secondnumbering"/>
        <w:jc w:val="right"/>
        <w:rPr>
          <w:rFonts w:cs="Arial"/>
          <w:b/>
          <w:caps/>
        </w:rPr>
        <w:sectPr w:rsidR="00183E74" w:rsidSect="00731659">
          <w:headerReference w:type="even" r:id="rId26"/>
          <w:headerReference w:type="default" r:id="rId27"/>
          <w:headerReference w:type="first" r:id="rId28"/>
          <w:pgSz w:w="11906" w:h="16838" w:code="9"/>
          <w:pgMar w:top="1440" w:right="1440" w:bottom="1440" w:left="1440" w:header="720" w:footer="720" w:gutter="0"/>
          <w:cols w:space="720"/>
          <w:titlePg/>
          <w:docGrid w:linePitch="360"/>
        </w:sectPr>
      </w:pPr>
    </w:p>
    <w:p w14:paraId="7E46D374" w14:textId="1B42B863" w:rsidR="00601DD5" w:rsidRDefault="00AB0B8C" w:rsidP="00E23884">
      <w:pPr>
        <w:pStyle w:val="Secondnumbering"/>
        <w:jc w:val="right"/>
      </w:pPr>
      <w:r w:rsidRPr="00C15318">
        <w:rPr>
          <w:rFonts w:cs="Arial"/>
          <w:b/>
          <w:caps/>
        </w:rPr>
        <w:lastRenderedPageBreak/>
        <w:t xml:space="preserve">Annex </w:t>
      </w:r>
      <w:r>
        <w:rPr>
          <w:rFonts w:cs="Arial"/>
          <w:b/>
          <w:caps/>
        </w:rPr>
        <w:t>2</w:t>
      </w:r>
    </w:p>
    <w:p w14:paraId="779F1692" w14:textId="77777777" w:rsidR="00B54F32" w:rsidRDefault="00B54F32" w:rsidP="00E23884">
      <w:pPr>
        <w:pBdr>
          <w:top w:val="single" w:sz="6" w:space="0" w:color="FFFFFF"/>
          <w:left w:val="single" w:sz="6" w:space="0" w:color="FFFFFF"/>
          <w:bottom w:val="single" w:sz="6" w:space="0" w:color="FFFFFF"/>
          <w:right w:val="single" w:sz="6" w:space="0" w:color="FFFFFF"/>
        </w:pBdr>
        <w:spacing w:after="0" w:line="240" w:lineRule="auto"/>
        <w:outlineLvl w:val="1"/>
        <w:rPr>
          <w:rFonts w:cs="Arial"/>
          <w:b/>
          <w:bCs/>
        </w:rPr>
      </w:pPr>
    </w:p>
    <w:p w14:paraId="22968F01" w14:textId="77777777" w:rsidR="00457D73" w:rsidRPr="00BC3F7A" w:rsidRDefault="00457D73" w:rsidP="00E23884">
      <w:pPr>
        <w:pBdr>
          <w:top w:val="single" w:sz="6" w:space="0" w:color="FFFFFF"/>
          <w:left w:val="single" w:sz="6" w:space="0" w:color="FFFFFF"/>
          <w:bottom w:val="single" w:sz="6" w:space="0" w:color="FFFFFF"/>
          <w:right w:val="single" w:sz="6" w:space="0" w:color="FFFFFF"/>
        </w:pBdr>
        <w:spacing w:after="0" w:line="240" w:lineRule="auto"/>
        <w:outlineLvl w:val="1"/>
        <w:rPr>
          <w:rFonts w:cs="Arial"/>
          <w:b/>
          <w:bCs/>
        </w:rPr>
      </w:pPr>
    </w:p>
    <w:p w14:paraId="5D8A966E" w14:textId="08D8D91C" w:rsidR="00244A91" w:rsidRDefault="00244A91" w:rsidP="00E23884">
      <w:pPr>
        <w:spacing w:after="0" w:line="240" w:lineRule="auto"/>
        <w:jc w:val="center"/>
        <w:rPr>
          <w:rFonts w:cs="Arial"/>
          <w:b/>
          <w:bCs/>
          <w:iCs/>
        </w:rPr>
      </w:pPr>
      <w:r w:rsidRPr="00DF1378">
        <w:rPr>
          <w:rFonts w:cs="Arial"/>
          <w:b/>
          <w:bCs/>
          <w:iCs/>
        </w:rPr>
        <w:t xml:space="preserve">TERMS OF REFERENCE FOR </w:t>
      </w:r>
      <w:r>
        <w:rPr>
          <w:rFonts w:cs="Arial"/>
          <w:b/>
          <w:bCs/>
          <w:iCs/>
        </w:rPr>
        <w:t xml:space="preserve">THE MARINE </w:t>
      </w:r>
      <w:r w:rsidRPr="0009638D">
        <w:rPr>
          <w:rFonts w:cs="Arial"/>
          <w:b/>
          <w:bCs/>
          <w:iCs/>
        </w:rPr>
        <w:t>POLLUTION WORKING GROUP</w:t>
      </w:r>
    </w:p>
    <w:p w14:paraId="390B0FCC" w14:textId="77777777" w:rsidR="0002379E" w:rsidRDefault="0002379E" w:rsidP="00E23884">
      <w:pPr>
        <w:spacing w:after="0" w:line="240" w:lineRule="auto"/>
        <w:jc w:val="center"/>
        <w:rPr>
          <w:rFonts w:cs="Arial"/>
          <w:b/>
          <w:bCs/>
          <w:iCs/>
        </w:rPr>
      </w:pPr>
    </w:p>
    <w:p w14:paraId="59E80DFB" w14:textId="77777777" w:rsidR="00457D73" w:rsidRDefault="00457D73" w:rsidP="00E23884">
      <w:pPr>
        <w:spacing w:after="0" w:line="240" w:lineRule="auto"/>
        <w:jc w:val="center"/>
        <w:rPr>
          <w:rFonts w:cs="Arial"/>
          <w:b/>
          <w:bCs/>
          <w:iCs/>
        </w:rPr>
      </w:pPr>
    </w:p>
    <w:p w14:paraId="28B9EFD3" w14:textId="77777777" w:rsidR="00244A91" w:rsidRPr="004F6EE6" w:rsidRDefault="00244A91" w:rsidP="00E23884">
      <w:pPr>
        <w:pStyle w:val="ListParagraph"/>
        <w:numPr>
          <w:ilvl w:val="0"/>
          <w:numId w:val="14"/>
        </w:numPr>
        <w:shd w:val="clear" w:color="auto" w:fill="FFFFFF"/>
        <w:spacing w:after="0" w:line="240" w:lineRule="auto"/>
        <w:ind w:left="567" w:hanging="567"/>
        <w:contextualSpacing w:val="0"/>
        <w:jc w:val="both"/>
        <w:rPr>
          <w:rFonts w:cs="Arial"/>
          <w:b/>
          <w:bCs/>
        </w:rPr>
      </w:pPr>
      <w:r w:rsidRPr="004F6EE6">
        <w:rPr>
          <w:rFonts w:cs="Arial"/>
          <w:b/>
          <w:bCs/>
        </w:rPr>
        <w:t xml:space="preserve">Background </w:t>
      </w:r>
    </w:p>
    <w:p w14:paraId="003240C8" w14:textId="77777777" w:rsidR="00244A91" w:rsidRDefault="00244A91" w:rsidP="00E23884">
      <w:pPr>
        <w:shd w:val="clear" w:color="auto" w:fill="FFFFFF"/>
        <w:spacing w:after="0" w:line="240" w:lineRule="auto"/>
        <w:jc w:val="both"/>
        <w:rPr>
          <w:rFonts w:cs="Arial"/>
        </w:rPr>
      </w:pPr>
    </w:p>
    <w:p w14:paraId="22EBE4F1" w14:textId="5FBF5D50" w:rsidR="00244A91" w:rsidRPr="004F6EE6" w:rsidRDefault="00464212" w:rsidP="00E23884">
      <w:pPr>
        <w:shd w:val="clear" w:color="auto" w:fill="FFFFFF"/>
        <w:spacing w:after="0" w:line="240" w:lineRule="auto"/>
        <w:jc w:val="both"/>
        <w:rPr>
          <w:rFonts w:cs="Arial"/>
        </w:rPr>
      </w:pPr>
      <w:r>
        <w:rPr>
          <w:rFonts w:cs="Arial"/>
        </w:rPr>
        <w:t>In addition to</w:t>
      </w:r>
      <w:r w:rsidR="00244A91" w:rsidRPr="004F6EE6">
        <w:rPr>
          <w:rFonts w:cs="Arial"/>
        </w:rPr>
        <w:t xml:space="preserve"> its review </w:t>
      </w:r>
      <w:r w:rsidR="00244A91" w:rsidRPr="0031443B">
        <w:rPr>
          <w:rFonts w:cs="Arial"/>
          <w:color w:val="000000" w:themeColor="text1"/>
        </w:rPr>
        <w:t xml:space="preserve">of </w:t>
      </w:r>
      <w:r w:rsidR="00BB2182" w:rsidRPr="0031443B">
        <w:rPr>
          <w:rFonts w:cs="Arial"/>
          <w:color w:val="000000" w:themeColor="text1"/>
        </w:rPr>
        <w:t>priority pollution threats</w:t>
      </w:r>
      <w:r w:rsidR="00244A91" w:rsidRPr="004F6EE6">
        <w:rPr>
          <w:rFonts w:cs="Arial"/>
        </w:rPr>
        <w:t>, the CMS workshop on marine pollution recommended</w:t>
      </w:r>
      <w:r w:rsidRPr="00464212">
        <w:rPr>
          <w:rFonts w:cs="Arial"/>
        </w:rPr>
        <w:t>,</w:t>
      </w:r>
      <w:r w:rsidR="00244A91" w:rsidRPr="004F6EE6">
        <w:rPr>
          <w:rFonts w:cs="Arial"/>
        </w:rPr>
        <w:t xml:space="preserve"> </w:t>
      </w:r>
      <w:r w:rsidR="00244A91" w:rsidRPr="0031443B">
        <w:rPr>
          <w:rFonts w:cs="Arial"/>
        </w:rPr>
        <w:t>inter alia</w:t>
      </w:r>
      <w:r w:rsidRPr="0031443B">
        <w:rPr>
          <w:rFonts w:cs="Arial"/>
        </w:rPr>
        <w:t>,</w:t>
      </w:r>
      <w:r w:rsidR="00244A91" w:rsidRPr="004F6EE6">
        <w:rPr>
          <w:rFonts w:cs="Arial"/>
        </w:rPr>
        <w:t xml:space="preserve"> the establishment of an open-ended working group to support the work of CMS on this broad topic. Such a group will allow </w:t>
      </w:r>
      <w:r w:rsidR="00244A91" w:rsidRPr="0031443B">
        <w:rPr>
          <w:rFonts w:cs="Arial"/>
          <w:color w:val="000000" w:themeColor="text1"/>
        </w:rPr>
        <w:t xml:space="preserve">expert opinion to </w:t>
      </w:r>
      <w:r w:rsidR="00D55FD5" w:rsidRPr="0031443B">
        <w:rPr>
          <w:rFonts w:cs="Arial"/>
          <w:color w:val="000000" w:themeColor="text1"/>
        </w:rPr>
        <w:t>inform</w:t>
      </w:r>
      <w:r w:rsidR="00244A91" w:rsidRPr="0031443B">
        <w:rPr>
          <w:rFonts w:cs="Arial"/>
          <w:color w:val="000000" w:themeColor="text1"/>
        </w:rPr>
        <w:t xml:space="preserve"> </w:t>
      </w:r>
      <w:r w:rsidR="00244A91" w:rsidRPr="004F6EE6">
        <w:rPr>
          <w:rFonts w:cs="Arial"/>
        </w:rPr>
        <w:t xml:space="preserve">the development and delivery of an appropriate work programme. </w:t>
      </w:r>
    </w:p>
    <w:p w14:paraId="4EBAB271" w14:textId="77777777" w:rsidR="00244A91" w:rsidRPr="004F6EE6" w:rsidRDefault="00244A91" w:rsidP="00E23884">
      <w:pPr>
        <w:shd w:val="clear" w:color="auto" w:fill="FFFFFF"/>
        <w:spacing w:after="0" w:line="240" w:lineRule="auto"/>
        <w:jc w:val="both"/>
        <w:rPr>
          <w:rFonts w:cs="Arial"/>
        </w:rPr>
      </w:pPr>
    </w:p>
    <w:p w14:paraId="6B5C6673" w14:textId="77777777" w:rsidR="00244A91" w:rsidRPr="004F6EE6" w:rsidRDefault="00244A91" w:rsidP="00E23884">
      <w:pPr>
        <w:pStyle w:val="ListParagraph"/>
        <w:numPr>
          <w:ilvl w:val="0"/>
          <w:numId w:val="14"/>
        </w:numPr>
        <w:shd w:val="clear" w:color="auto" w:fill="FFFFFF"/>
        <w:spacing w:after="0" w:line="240" w:lineRule="auto"/>
        <w:ind w:left="567" w:hanging="567"/>
        <w:jc w:val="both"/>
        <w:rPr>
          <w:rFonts w:cs="Arial"/>
          <w:b/>
          <w:bCs/>
        </w:rPr>
      </w:pPr>
      <w:r w:rsidRPr="004F6EE6">
        <w:rPr>
          <w:rFonts w:cs="Arial"/>
          <w:b/>
          <w:bCs/>
        </w:rPr>
        <w:t xml:space="preserve">Purpose </w:t>
      </w:r>
    </w:p>
    <w:p w14:paraId="52D33BF8" w14:textId="77777777" w:rsidR="00244A91" w:rsidRPr="004F6EE6" w:rsidRDefault="00244A91" w:rsidP="00E23884">
      <w:pPr>
        <w:pStyle w:val="ListParagraph"/>
        <w:shd w:val="clear" w:color="auto" w:fill="FFFFFF"/>
        <w:spacing w:after="80" w:line="240" w:lineRule="auto"/>
        <w:ind w:left="360"/>
        <w:jc w:val="both"/>
        <w:rPr>
          <w:rFonts w:cs="Arial"/>
        </w:rPr>
      </w:pPr>
    </w:p>
    <w:p w14:paraId="0CB06C0B" w14:textId="396D4768" w:rsidR="00244A91" w:rsidRDefault="00A464AB" w:rsidP="00E23884">
      <w:pPr>
        <w:pStyle w:val="ListParagraph"/>
        <w:numPr>
          <w:ilvl w:val="0"/>
          <w:numId w:val="8"/>
        </w:numPr>
        <w:shd w:val="clear" w:color="auto" w:fill="FFFFFF"/>
        <w:spacing w:after="80" w:line="240" w:lineRule="auto"/>
        <w:ind w:left="993" w:hanging="426"/>
        <w:contextualSpacing w:val="0"/>
        <w:jc w:val="both"/>
        <w:rPr>
          <w:rFonts w:cs="Arial"/>
        </w:rPr>
      </w:pPr>
      <w:r w:rsidRPr="004F6EE6">
        <w:rPr>
          <w:rFonts w:cs="Arial"/>
        </w:rPr>
        <w:t>The</w:t>
      </w:r>
      <w:r w:rsidR="00244A91" w:rsidRPr="004F6EE6">
        <w:rPr>
          <w:rFonts w:cs="Arial"/>
        </w:rPr>
        <w:t xml:space="preserve"> primary objective of the Working Group is to support the delivery of relevant tasks as identified by the C</w:t>
      </w:r>
      <w:r w:rsidR="007D1C04">
        <w:rPr>
          <w:rFonts w:cs="Arial"/>
        </w:rPr>
        <w:t>O</w:t>
      </w:r>
      <w:r w:rsidR="00244A91" w:rsidRPr="004F6EE6">
        <w:rPr>
          <w:rFonts w:cs="Arial"/>
        </w:rPr>
        <w:t>P related to marine pollution, with a particular focus on chemical pollution and marine debris.</w:t>
      </w:r>
    </w:p>
    <w:p w14:paraId="672D9864" w14:textId="0C05632B" w:rsidR="00244A91" w:rsidRDefault="00244A91" w:rsidP="00E23884">
      <w:pPr>
        <w:pStyle w:val="ListParagraph"/>
        <w:numPr>
          <w:ilvl w:val="0"/>
          <w:numId w:val="8"/>
        </w:numPr>
        <w:shd w:val="clear" w:color="auto" w:fill="FFFFFF"/>
        <w:spacing w:after="80" w:line="240" w:lineRule="auto"/>
        <w:ind w:left="993" w:hanging="426"/>
        <w:contextualSpacing w:val="0"/>
        <w:jc w:val="both"/>
        <w:rPr>
          <w:rFonts w:cs="Arial"/>
        </w:rPr>
      </w:pPr>
      <w:r w:rsidRPr="004F6EE6">
        <w:rPr>
          <w:rFonts w:cs="Arial"/>
        </w:rPr>
        <w:t xml:space="preserve">In addition, the Working </w:t>
      </w:r>
      <w:r w:rsidRPr="0031443B">
        <w:rPr>
          <w:rFonts w:cs="Arial"/>
          <w:color w:val="000000" w:themeColor="text1"/>
        </w:rPr>
        <w:t>Group will advise the C</w:t>
      </w:r>
      <w:r w:rsidR="007D1C04" w:rsidRPr="0031443B">
        <w:rPr>
          <w:rFonts w:cs="Arial"/>
          <w:color w:val="000000" w:themeColor="text1"/>
        </w:rPr>
        <w:t>O</w:t>
      </w:r>
      <w:r w:rsidRPr="0031443B">
        <w:rPr>
          <w:rFonts w:cs="Arial"/>
          <w:color w:val="000000" w:themeColor="text1"/>
        </w:rPr>
        <w:t>P</w:t>
      </w:r>
      <w:r w:rsidR="007D1C04" w:rsidRPr="0031443B">
        <w:rPr>
          <w:rFonts w:cs="Arial"/>
          <w:color w:val="000000" w:themeColor="text1"/>
        </w:rPr>
        <w:t>-</w:t>
      </w:r>
      <w:r w:rsidRPr="0031443B">
        <w:rPr>
          <w:rFonts w:cs="Arial"/>
          <w:color w:val="000000" w:themeColor="text1"/>
        </w:rPr>
        <w:t xml:space="preserve">appointed Councillor </w:t>
      </w:r>
      <w:r w:rsidR="007D1C04" w:rsidRPr="0031443B">
        <w:rPr>
          <w:rFonts w:cs="Arial"/>
          <w:color w:val="000000" w:themeColor="text1"/>
        </w:rPr>
        <w:t xml:space="preserve">for Marine Pollution </w:t>
      </w:r>
      <w:r w:rsidR="008F0E65" w:rsidRPr="0031443B">
        <w:rPr>
          <w:rFonts w:cs="Arial"/>
          <w:color w:val="000000" w:themeColor="text1"/>
        </w:rPr>
        <w:t>and assist her/him in</w:t>
      </w:r>
      <w:r w:rsidRPr="0031443B">
        <w:rPr>
          <w:rFonts w:cs="Arial"/>
          <w:color w:val="000000" w:themeColor="text1"/>
        </w:rPr>
        <w:t xml:space="preserve"> developing </w:t>
      </w:r>
      <w:r w:rsidRPr="004F6EE6">
        <w:rPr>
          <w:rFonts w:cs="Arial"/>
        </w:rPr>
        <w:t xml:space="preserve">ways for CMS to further develop work in this area. </w:t>
      </w:r>
    </w:p>
    <w:p w14:paraId="5B3C2F95" w14:textId="1C7A5801" w:rsidR="00244A91" w:rsidRPr="004F6EE6" w:rsidRDefault="00244A91" w:rsidP="00E23884">
      <w:pPr>
        <w:pStyle w:val="ListParagraph"/>
        <w:numPr>
          <w:ilvl w:val="0"/>
          <w:numId w:val="8"/>
        </w:numPr>
        <w:shd w:val="clear" w:color="auto" w:fill="FFFFFF"/>
        <w:spacing w:after="0" w:line="240" w:lineRule="auto"/>
        <w:ind w:left="993" w:hanging="426"/>
        <w:contextualSpacing w:val="0"/>
        <w:jc w:val="both"/>
        <w:rPr>
          <w:rFonts w:cs="Arial"/>
        </w:rPr>
      </w:pPr>
      <w:r w:rsidRPr="004F6EE6">
        <w:rPr>
          <w:rFonts w:cs="Arial"/>
        </w:rPr>
        <w:t xml:space="preserve">The Working Group will also help to monitor relevant scientific literature and facilitate the provision of timely advice to the Parties. </w:t>
      </w:r>
    </w:p>
    <w:p w14:paraId="2EFA5F9D" w14:textId="77777777" w:rsidR="00244A91" w:rsidRPr="004F6EE6" w:rsidRDefault="00244A91" w:rsidP="00E23884">
      <w:pPr>
        <w:shd w:val="clear" w:color="auto" w:fill="FFFFFF"/>
        <w:spacing w:after="0" w:line="240" w:lineRule="auto"/>
        <w:jc w:val="both"/>
        <w:rPr>
          <w:rFonts w:eastAsia="Times New Roman" w:cs="Arial"/>
          <w:color w:val="222222"/>
        </w:rPr>
      </w:pPr>
    </w:p>
    <w:p w14:paraId="5632E6DF" w14:textId="77777777" w:rsidR="00244A91" w:rsidRPr="004F6EE6" w:rsidRDefault="00244A91" w:rsidP="00E23884">
      <w:pPr>
        <w:pStyle w:val="ListParagraph"/>
        <w:numPr>
          <w:ilvl w:val="0"/>
          <w:numId w:val="14"/>
        </w:numPr>
        <w:shd w:val="clear" w:color="auto" w:fill="FFFFFF"/>
        <w:spacing w:after="0" w:line="240" w:lineRule="auto"/>
        <w:ind w:left="567" w:hanging="567"/>
        <w:jc w:val="both"/>
        <w:rPr>
          <w:rFonts w:cs="Arial"/>
          <w:b/>
          <w:bCs/>
        </w:rPr>
      </w:pPr>
      <w:r w:rsidRPr="004F6EE6">
        <w:rPr>
          <w:rFonts w:cs="Arial"/>
          <w:b/>
          <w:bCs/>
        </w:rPr>
        <w:t xml:space="preserve">Membership </w:t>
      </w:r>
    </w:p>
    <w:p w14:paraId="79CFD4DF" w14:textId="77777777" w:rsidR="00244A91" w:rsidRPr="004F6EE6" w:rsidRDefault="00244A91" w:rsidP="00E23884">
      <w:pPr>
        <w:pStyle w:val="ListParagraph"/>
        <w:shd w:val="clear" w:color="auto" w:fill="FFFFFF"/>
        <w:spacing w:after="0" w:line="240" w:lineRule="auto"/>
        <w:ind w:left="360"/>
        <w:jc w:val="both"/>
        <w:rPr>
          <w:rFonts w:cs="Arial"/>
        </w:rPr>
      </w:pPr>
    </w:p>
    <w:p w14:paraId="1CBF372A" w14:textId="77455C0B" w:rsidR="00244A91" w:rsidRDefault="00244A91" w:rsidP="00E23884">
      <w:pPr>
        <w:pStyle w:val="ListParagraph"/>
        <w:numPr>
          <w:ilvl w:val="0"/>
          <w:numId w:val="15"/>
        </w:numPr>
        <w:shd w:val="clear" w:color="auto" w:fill="FFFFFF"/>
        <w:spacing w:after="80" w:line="240" w:lineRule="auto"/>
        <w:ind w:left="992" w:hanging="425"/>
        <w:contextualSpacing w:val="0"/>
        <w:jc w:val="both"/>
        <w:rPr>
          <w:rFonts w:cs="Arial"/>
        </w:rPr>
      </w:pPr>
      <w:r w:rsidRPr="004F6EE6">
        <w:rPr>
          <w:rFonts w:cs="Arial"/>
        </w:rPr>
        <w:t>Membership of the Working Group can include both members of the Scientific Council and observers. The Working Group will strive to maintain a balance of gender, regional representation and taxonomic categories of expertise.</w:t>
      </w:r>
    </w:p>
    <w:p w14:paraId="0A524988" w14:textId="5ABD99DB" w:rsidR="00244A91" w:rsidRDefault="00244A91" w:rsidP="00E23884">
      <w:pPr>
        <w:pStyle w:val="ListParagraph"/>
        <w:numPr>
          <w:ilvl w:val="0"/>
          <w:numId w:val="15"/>
        </w:numPr>
        <w:shd w:val="clear" w:color="auto" w:fill="FFFFFF"/>
        <w:spacing w:after="80" w:line="240" w:lineRule="auto"/>
        <w:ind w:left="992" w:hanging="425"/>
        <w:contextualSpacing w:val="0"/>
        <w:jc w:val="both"/>
        <w:rPr>
          <w:rFonts w:cs="Arial"/>
        </w:rPr>
      </w:pPr>
      <w:r w:rsidRPr="004F6EE6">
        <w:rPr>
          <w:rFonts w:cs="Arial"/>
        </w:rPr>
        <w:t xml:space="preserve">The involvement of Working Group members is entirely on voluntarily basis. </w:t>
      </w:r>
    </w:p>
    <w:p w14:paraId="11DB9F94" w14:textId="77777777" w:rsidR="00244A91" w:rsidRPr="004F6EE6" w:rsidRDefault="00244A91" w:rsidP="00E23884">
      <w:pPr>
        <w:pStyle w:val="ListParagraph"/>
        <w:numPr>
          <w:ilvl w:val="0"/>
          <w:numId w:val="15"/>
        </w:numPr>
        <w:shd w:val="clear" w:color="auto" w:fill="FFFFFF"/>
        <w:spacing w:after="0" w:line="240" w:lineRule="auto"/>
        <w:ind w:left="993" w:hanging="426"/>
        <w:contextualSpacing w:val="0"/>
        <w:jc w:val="both"/>
        <w:rPr>
          <w:rFonts w:cs="Arial"/>
        </w:rPr>
      </w:pPr>
      <w:r w:rsidRPr="004F6EE6">
        <w:rPr>
          <w:rFonts w:cs="Arial"/>
        </w:rPr>
        <w:t xml:space="preserve">If and when needed, experts external to the Working Group and interested in contributing to the objectives of the Working Group may occasionally be invited to join meetings or to support specific tasks. </w:t>
      </w:r>
    </w:p>
    <w:p w14:paraId="3185BAF2" w14:textId="77777777" w:rsidR="00244A91" w:rsidRPr="004F6EE6" w:rsidRDefault="00244A91" w:rsidP="00E23884">
      <w:pPr>
        <w:shd w:val="clear" w:color="auto" w:fill="FFFFFF"/>
        <w:spacing w:after="0" w:line="240" w:lineRule="auto"/>
        <w:jc w:val="both"/>
        <w:rPr>
          <w:rFonts w:cs="Arial"/>
        </w:rPr>
      </w:pPr>
    </w:p>
    <w:p w14:paraId="7261A902" w14:textId="77777777" w:rsidR="00244A91" w:rsidRPr="004F6EE6" w:rsidRDefault="00244A91" w:rsidP="00E23884">
      <w:pPr>
        <w:pStyle w:val="ListParagraph"/>
        <w:numPr>
          <w:ilvl w:val="0"/>
          <w:numId w:val="14"/>
        </w:numPr>
        <w:shd w:val="clear" w:color="auto" w:fill="FFFFFF"/>
        <w:spacing w:after="0" w:line="240" w:lineRule="auto"/>
        <w:ind w:left="567" w:hanging="567"/>
        <w:jc w:val="both"/>
        <w:rPr>
          <w:rFonts w:cs="Arial"/>
          <w:b/>
          <w:bCs/>
        </w:rPr>
      </w:pPr>
      <w:r w:rsidRPr="004F6EE6">
        <w:rPr>
          <w:rFonts w:cs="Arial"/>
          <w:b/>
          <w:bCs/>
        </w:rPr>
        <w:t xml:space="preserve">Organization of work </w:t>
      </w:r>
    </w:p>
    <w:p w14:paraId="279D9C6D" w14:textId="77777777" w:rsidR="00244A91" w:rsidRPr="004F6EE6" w:rsidRDefault="00244A91" w:rsidP="00E23884">
      <w:pPr>
        <w:pStyle w:val="ListParagraph"/>
        <w:shd w:val="clear" w:color="auto" w:fill="FFFFFF"/>
        <w:spacing w:after="0" w:line="240" w:lineRule="auto"/>
        <w:ind w:left="360"/>
        <w:jc w:val="both"/>
        <w:rPr>
          <w:rFonts w:cs="Arial"/>
        </w:rPr>
      </w:pPr>
    </w:p>
    <w:p w14:paraId="6486CE3F" w14:textId="0A860427" w:rsidR="00244A91" w:rsidRPr="004F6EE6" w:rsidRDefault="00244A91" w:rsidP="00E23884">
      <w:pPr>
        <w:pStyle w:val="ListParagraph"/>
        <w:numPr>
          <w:ilvl w:val="0"/>
          <w:numId w:val="16"/>
        </w:numPr>
        <w:shd w:val="clear" w:color="auto" w:fill="FFFFFF"/>
        <w:spacing w:after="80" w:line="240" w:lineRule="auto"/>
        <w:ind w:left="992" w:hanging="425"/>
        <w:contextualSpacing w:val="0"/>
        <w:jc w:val="both"/>
        <w:rPr>
          <w:rFonts w:cs="Arial"/>
        </w:rPr>
      </w:pPr>
      <w:r w:rsidRPr="004F6EE6">
        <w:rPr>
          <w:rFonts w:cs="Arial"/>
        </w:rPr>
        <w:t>The Working Group will be chaired by the COP-</w:t>
      </w:r>
      <w:r w:rsidR="0049582E">
        <w:rPr>
          <w:rFonts w:cs="Arial"/>
        </w:rPr>
        <w:t>a</w:t>
      </w:r>
      <w:r w:rsidRPr="004F6EE6">
        <w:rPr>
          <w:rFonts w:cs="Arial"/>
        </w:rPr>
        <w:t xml:space="preserve">ppointed Councillor for Marine Pollution. If the Chair has to leave her/his position, a new Chair will be appointed from among the remaining Sessional Committee/Scientific Council members of the Working Group. </w:t>
      </w:r>
    </w:p>
    <w:p w14:paraId="6BDFBB0D" w14:textId="1B58DC87" w:rsidR="00244A91" w:rsidRPr="0031443B" w:rsidRDefault="00244A91" w:rsidP="00E23884">
      <w:pPr>
        <w:pStyle w:val="ListParagraph"/>
        <w:numPr>
          <w:ilvl w:val="0"/>
          <w:numId w:val="16"/>
        </w:numPr>
        <w:shd w:val="clear" w:color="auto" w:fill="FFFFFF"/>
        <w:spacing w:after="80" w:line="240" w:lineRule="auto"/>
        <w:ind w:left="992" w:hanging="425"/>
        <w:contextualSpacing w:val="0"/>
        <w:jc w:val="both"/>
        <w:rPr>
          <w:rFonts w:cs="Arial"/>
          <w:color w:val="000000" w:themeColor="text1"/>
        </w:rPr>
      </w:pPr>
      <w:r w:rsidRPr="004F6EE6">
        <w:rPr>
          <w:rFonts w:cs="Arial"/>
        </w:rPr>
        <w:t>The Working Group will mainly operate electronically by communicating via email and</w:t>
      </w:r>
      <w:r w:rsidRPr="006C6005">
        <w:rPr>
          <w:rFonts w:cs="Arial"/>
          <w:color w:val="EE0000"/>
        </w:rPr>
        <w:t xml:space="preserve"> </w:t>
      </w:r>
      <w:r w:rsidRPr="0031443B">
        <w:rPr>
          <w:rFonts w:cs="Arial"/>
          <w:color w:val="000000" w:themeColor="text1"/>
        </w:rPr>
        <w:t xml:space="preserve">making </w:t>
      </w:r>
      <w:r w:rsidR="00E6430D" w:rsidRPr="0031443B">
        <w:rPr>
          <w:rFonts w:cs="Arial"/>
          <w:color w:val="000000" w:themeColor="text1"/>
        </w:rPr>
        <w:t xml:space="preserve">possible </w:t>
      </w:r>
      <w:r w:rsidRPr="0031443B">
        <w:rPr>
          <w:rFonts w:cs="Arial"/>
          <w:color w:val="000000" w:themeColor="text1"/>
        </w:rPr>
        <w:t xml:space="preserve">use of a dedicated workspace. </w:t>
      </w:r>
    </w:p>
    <w:p w14:paraId="0C237432" w14:textId="77777777" w:rsidR="00244A91" w:rsidRPr="004F6EE6" w:rsidRDefault="00244A91" w:rsidP="00E23884">
      <w:pPr>
        <w:pStyle w:val="ListParagraph"/>
        <w:numPr>
          <w:ilvl w:val="0"/>
          <w:numId w:val="16"/>
        </w:numPr>
        <w:shd w:val="clear" w:color="auto" w:fill="FFFFFF"/>
        <w:spacing w:after="80" w:line="240" w:lineRule="auto"/>
        <w:ind w:left="992" w:hanging="425"/>
        <w:contextualSpacing w:val="0"/>
        <w:jc w:val="both"/>
        <w:rPr>
          <w:rFonts w:cs="Arial"/>
        </w:rPr>
      </w:pPr>
      <w:r w:rsidRPr="004F6EE6">
        <w:rPr>
          <w:rFonts w:cs="Arial"/>
        </w:rPr>
        <w:t xml:space="preserve">The Chair of the Working Group will report on progress to the Sessional Committee. </w:t>
      </w:r>
    </w:p>
    <w:p w14:paraId="32356680" w14:textId="77777777" w:rsidR="00244A91" w:rsidRPr="004F6EE6" w:rsidRDefault="00244A91" w:rsidP="00E23884">
      <w:pPr>
        <w:pStyle w:val="ListParagraph"/>
        <w:numPr>
          <w:ilvl w:val="0"/>
          <w:numId w:val="16"/>
        </w:numPr>
        <w:shd w:val="clear" w:color="auto" w:fill="FFFFFF"/>
        <w:spacing w:after="0" w:line="240" w:lineRule="auto"/>
        <w:ind w:left="993" w:hanging="426"/>
        <w:contextualSpacing w:val="0"/>
        <w:jc w:val="both"/>
        <w:rPr>
          <w:rFonts w:cs="Arial"/>
        </w:rPr>
      </w:pPr>
      <w:r w:rsidRPr="004F6EE6">
        <w:rPr>
          <w:rFonts w:cs="Arial"/>
        </w:rPr>
        <w:t xml:space="preserve">The CMS Secretariat will support and facilitate the coordination of the activities and the organization of meetings of the Working Group. </w:t>
      </w:r>
    </w:p>
    <w:p w14:paraId="171FD91C" w14:textId="77777777" w:rsidR="00244A91" w:rsidRPr="004F6EE6" w:rsidRDefault="00244A91" w:rsidP="00E23884">
      <w:pPr>
        <w:shd w:val="clear" w:color="auto" w:fill="FFFFFF"/>
        <w:spacing w:after="0" w:line="240" w:lineRule="auto"/>
        <w:jc w:val="both"/>
        <w:rPr>
          <w:rFonts w:cs="Arial"/>
        </w:rPr>
      </w:pPr>
    </w:p>
    <w:p w14:paraId="294D3799" w14:textId="77777777" w:rsidR="00244A91" w:rsidRPr="004F6EE6" w:rsidRDefault="00244A91" w:rsidP="00E23884">
      <w:pPr>
        <w:pStyle w:val="ListParagraph"/>
        <w:numPr>
          <w:ilvl w:val="0"/>
          <w:numId w:val="14"/>
        </w:numPr>
        <w:shd w:val="clear" w:color="auto" w:fill="FFFFFF"/>
        <w:spacing w:after="0" w:line="240" w:lineRule="auto"/>
        <w:jc w:val="both"/>
        <w:rPr>
          <w:rFonts w:cs="Arial"/>
          <w:b/>
          <w:bCs/>
        </w:rPr>
      </w:pPr>
      <w:r w:rsidRPr="004F6EE6">
        <w:rPr>
          <w:rFonts w:cs="Arial"/>
          <w:b/>
          <w:bCs/>
        </w:rPr>
        <w:t xml:space="preserve">Duration </w:t>
      </w:r>
    </w:p>
    <w:p w14:paraId="125AB2C4" w14:textId="77777777" w:rsidR="00244A91" w:rsidRDefault="00244A91" w:rsidP="00E23884">
      <w:pPr>
        <w:shd w:val="clear" w:color="auto" w:fill="FFFFFF"/>
        <w:spacing w:after="0" w:line="240" w:lineRule="auto"/>
        <w:jc w:val="both"/>
        <w:rPr>
          <w:rFonts w:cs="Arial"/>
        </w:rPr>
      </w:pPr>
    </w:p>
    <w:p w14:paraId="1E164654" w14:textId="77777777" w:rsidR="005F6A73" w:rsidRDefault="00244A91" w:rsidP="00E23884">
      <w:pPr>
        <w:shd w:val="clear" w:color="auto" w:fill="FFFFFF"/>
        <w:spacing w:after="0" w:line="240" w:lineRule="auto"/>
        <w:jc w:val="both"/>
        <w:rPr>
          <w:rFonts w:cs="Arial"/>
        </w:rPr>
        <w:sectPr w:rsidR="005F6A73" w:rsidSect="00B23760">
          <w:headerReference w:type="even" r:id="rId29"/>
          <w:headerReference w:type="default" r:id="rId30"/>
          <w:headerReference w:type="first" r:id="rId31"/>
          <w:pgSz w:w="11906" w:h="16838" w:code="9"/>
          <w:pgMar w:top="1440" w:right="1440" w:bottom="1440" w:left="1440" w:header="720" w:footer="720" w:gutter="0"/>
          <w:cols w:space="720"/>
          <w:titlePg/>
          <w:docGrid w:linePitch="360"/>
        </w:sectPr>
      </w:pPr>
      <w:r w:rsidRPr="004F6EE6">
        <w:rPr>
          <w:rFonts w:cs="Arial"/>
        </w:rPr>
        <w:t xml:space="preserve">The Working Group will </w:t>
      </w:r>
      <w:r w:rsidR="00324A98">
        <w:rPr>
          <w:rFonts w:cs="Arial"/>
        </w:rPr>
        <w:t>remain in place</w:t>
      </w:r>
      <w:r w:rsidRPr="004F6EE6">
        <w:rPr>
          <w:rFonts w:cs="Arial"/>
        </w:rPr>
        <w:t xml:space="preserve"> until the Sessional Committee decides that its work is complete or an alternative arrangement is made</w:t>
      </w:r>
      <w:r>
        <w:rPr>
          <w:rFonts w:cs="Arial"/>
        </w:rPr>
        <w:t>.</w:t>
      </w:r>
    </w:p>
    <w:p w14:paraId="454AEDAE" w14:textId="4E85EFE0" w:rsidR="004C17BC" w:rsidRPr="00BC3F7A" w:rsidRDefault="004C17BC" w:rsidP="004C17BC">
      <w:pPr>
        <w:pStyle w:val="Secondnumbering"/>
        <w:jc w:val="right"/>
      </w:pPr>
      <w:r w:rsidRPr="00BC3F7A">
        <w:rPr>
          <w:rFonts w:cs="Arial"/>
          <w:b/>
          <w:caps/>
        </w:rPr>
        <w:lastRenderedPageBreak/>
        <w:t xml:space="preserve">Annex </w:t>
      </w:r>
      <w:r w:rsidR="00AB0B8C" w:rsidRPr="00BC3F7A">
        <w:rPr>
          <w:rFonts w:cs="Arial"/>
          <w:b/>
          <w:caps/>
        </w:rPr>
        <w:t>3</w:t>
      </w:r>
    </w:p>
    <w:p w14:paraId="668D0D77" w14:textId="77777777" w:rsidR="004C17BC" w:rsidRDefault="004C17BC" w:rsidP="004C17BC">
      <w:pPr>
        <w:pStyle w:val="Secondnumbering"/>
      </w:pPr>
    </w:p>
    <w:p w14:paraId="71EB880C" w14:textId="77777777" w:rsidR="00457D73" w:rsidRPr="00BC3F7A" w:rsidRDefault="00457D73" w:rsidP="004C17BC">
      <w:pPr>
        <w:pStyle w:val="Secondnumbering"/>
      </w:pPr>
    </w:p>
    <w:p w14:paraId="06CEB494" w14:textId="77777777" w:rsidR="00244A91" w:rsidRPr="00BC3F7A" w:rsidRDefault="00244A91" w:rsidP="00244A91">
      <w:pPr>
        <w:widowControl w:val="0"/>
        <w:autoSpaceDE w:val="0"/>
        <w:autoSpaceDN w:val="0"/>
        <w:adjustRightInd w:val="0"/>
        <w:spacing w:after="0" w:line="240" w:lineRule="auto"/>
        <w:jc w:val="center"/>
        <w:rPr>
          <w:rFonts w:eastAsia="Times New Roman" w:cs="Arial"/>
        </w:rPr>
      </w:pPr>
      <w:r w:rsidRPr="00BC3F7A">
        <w:rPr>
          <w:rFonts w:eastAsia="Times New Roman" w:cs="Arial"/>
        </w:rPr>
        <w:t>DRAFT RESOLUTION</w:t>
      </w:r>
    </w:p>
    <w:p w14:paraId="42F233B6" w14:textId="77777777" w:rsidR="00244A91" w:rsidRPr="00BC3F7A" w:rsidRDefault="00244A91" w:rsidP="00244A91">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bCs/>
        </w:rPr>
      </w:pPr>
    </w:p>
    <w:p w14:paraId="01785600" w14:textId="6D5E850A" w:rsidR="00653835" w:rsidRPr="00811B3C" w:rsidRDefault="00653835" w:rsidP="000B2A11">
      <w:pPr>
        <w:spacing w:after="0" w:line="240" w:lineRule="auto"/>
        <w:jc w:val="center"/>
        <w:rPr>
          <w:rFonts w:eastAsia="Times New Roman"/>
          <w:b/>
          <w:bCs/>
        </w:rPr>
      </w:pPr>
      <w:r>
        <w:rPr>
          <w:rFonts w:eastAsia="Times New Roman"/>
          <w:b/>
          <w:bCs/>
        </w:rPr>
        <w:t>MARINE POLLUTION</w:t>
      </w:r>
    </w:p>
    <w:p w14:paraId="5E65AD68" w14:textId="77777777" w:rsidR="000B2A11" w:rsidRDefault="000B2A11" w:rsidP="000B2A11">
      <w:pPr>
        <w:spacing w:after="0" w:line="240" w:lineRule="auto"/>
        <w:jc w:val="both"/>
        <w:rPr>
          <w:i/>
          <w:iCs/>
        </w:rPr>
      </w:pPr>
    </w:p>
    <w:p w14:paraId="71918A20" w14:textId="77777777" w:rsidR="000B2A11" w:rsidRDefault="000B2A11" w:rsidP="000B2A11">
      <w:pPr>
        <w:spacing w:after="0" w:line="240" w:lineRule="auto"/>
        <w:jc w:val="both"/>
        <w:rPr>
          <w:i/>
          <w:iCs/>
        </w:rPr>
      </w:pPr>
    </w:p>
    <w:p w14:paraId="10E576A3" w14:textId="76231B1A" w:rsidR="002A1BE8" w:rsidRDefault="002A1BE8" w:rsidP="000B2A11">
      <w:pPr>
        <w:spacing w:after="0" w:line="240" w:lineRule="auto"/>
        <w:jc w:val="both"/>
        <w:rPr>
          <w:i/>
          <w:iCs/>
        </w:rPr>
      </w:pPr>
      <w:r w:rsidRPr="40E9D7F1">
        <w:rPr>
          <w:i/>
          <w:iCs/>
        </w:rPr>
        <w:t>Acknowledging</w:t>
      </w:r>
      <w:r>
        <w:t xml:space="preserve"> that migratory species face multiple, and potentially interacting, cumulative or synergistic threats caused by chemical and other marine pollution with potential effects over vast areas,</w:t>
      </w:r>
      <w:r w:rsidRPr="40E9D7F1">
        <w:rPr>
          <w:i/>
          <w:iCs/>
        </w:rPr>
        <w:t xml:space="preserve"> </w:t>
      </w:r>
    </w:p>
    <w:p w14:paraId="6B77A2D8" w14:textId="77777777" w:rsidR="000B2A11" w:rsidRPr="002A1BE8" w:rsidRDefault="000B2A11" w:rsidP="000B2A11">
      <w:pPr>
        <w:spacing w:after="0" w:line="240" w:lineRule="auto"/>
        <w:jc w:val="both"/>
      </w:pPr>
    </w:p>
    <w:p w14:paraId="2F07F0DB" w14:textId="2161D16A" w:rsidR="002A1BE8" w:rsidRDefault="002A1BE8" w:rsidP="000B2A11">
      <w:pPr>
        <w:spacing w:after="0" w:line="240" w:lineRule="auto"/>
        <w:jc w:val="both"/>
      </w:pPr>
      <w:r w:rsidRPr="40E9D7F1">
        <w:rPr>
          <w:i/>
          <w:iCs/>
        </w:rPr>
        <w:t>Mindful</w:t>
      </w:r>
      <w:r>
        <w:t xml:space="preserve"> of the fact that pollution is recogni</w:t>
      </w:r>
      <w:r w:rsidR="000F3313">
        <w:t>z</w:t>
      </w:r>
      <w:r>
        <w:t>ed by UNFCCC as one of the three threats constituting the triple planetary crisis severely affecting our planet and its wildlife,</w:t>
      </w:r>
    </w:p>
    <w:p w14:paraId="460D0807" w14:textId="77777777" w:rsidR="000B2A11" w:rsidRPr="002A1BE8" w:rsidRDefault="000B2A11" w:rsidP="000B2A11">
      <w:pPr>
        <w:spacing w:after="0" w:line="240" w:lineRule="auto"/>
        <w:jc w:val="both"/>
      </w:pPr>
    </w:p>
    <w:p w14:paraId="199DBF75" w14:textId="6435A974" w:rsidR="002A1BE8" w:rsidRDefault="002A1BE8" w:rsidP="000B2A11">
      <w:pPr>
        <w:spacing w:after="0" w:line="240" w:lineRule="auto"/>
        <w:jc w:val="both"/>
      </w:pPr>
      <w:r w:rsidRPr="3F1DF26E">
        <w:rPr>
          <w:i/>
          <w:iCs/>
        </w:rPr>
        <w:t>Noting with concern</w:t>
      </w:r>
      <w:r>
        <w:t xml:space="preserve"> the widespread occurrence and impacts of chemical pollution, including legacy and emerging persistent organic pollutants (POPs), toxic metals, antibiotics from human, agricultural, and aquaculture use, pesticides, pharmaceuticals and personal care products (PPCPs), as well as pollution caused by nutrients, sediments, wastewater/sewage, low-level radioactive substances, anthropogenic radionuclides, unexploded ordnance and shipwrecks, and, potentially, marine geoengineering and mining activities,</w:t>
      </w:r>
    </w:p>
    <w:p w14:paraId="16107B8B" w14:textId="77777777" w:rsidR="000B2A11" w:rsidRDefault="000B2A11" w:rsidP="000B2A11">
      <w:pPr>
        <w:spacing w:after="0" w:line="240" w:lineRule="auto"/>
        <w:jc w:val="both"/>
      </w:pPr>
    </w:p>
    <w:p w14:paraId="06019288" w14:textId="38E14D88" w:rsidR="002A1BE8" w:rsidRDefault="002A1BE8" w:rsidP="000B2A11">
      <w:pPr>
        <w:spacing w:after="0" w:line="240" w:lineRule="auto"/>
        <w:jc w:val="both"/>
      </w:pPr>
      <w:r w:rsidRPr="1B724D16">
        <w:rPr>
          <w:i/>
          <w:iCs/>
        </w:rPr>
        <w:t>Recalling</w:t>
      </w:r>
      <w:r>
        <w:t xml:space="preserve"> that the Samarkand Strategic Plan</w:t>
      </w:r>
      <w:r w:rsidRPr="1B724D16">
        <w:rPr>
          <w:i/>
          <w:iCs/>
        </w:rPr>
        <w:t xml:space="preserve"> </w:t>
      </w:r>
      <w:r w:rsidRPr="0031443B">
        <w:t>for Migratory Species</w:t>
      </w:r>
      <w:r w:rsidRPr="1B724D16">
        <w:rPr>
          <w:i/>
          <w:iCs/>
        </w:rPr>
        <w:t xml:space="preserve"> </w:t>
      </w:r>
      <w:r>
        <w:t>2024-2032</w:t>
      </w:r>
      <w:r w:rsidR="00610CFA">
        <w:t xml:space="preserve"> </w:t>
      </w:r>
      <w:r>
        <w:t xml:space="preserve">has as </w:t>
      </w:r>
      <w:r w:rsidR="00D56CE0">
        <w:t>Target 3.3</w:t>
      </w:r>
      <w:r>
        <w:t xml:space="preserve"> </w:t>
      </w:r>
      <w:r w:rsidR="00C53585">
        <w:t>“</w:t>
      </w:r>
      <w:r>
        <w:t>By 2032, the negative impacts of pollution including transboundary effects, and poisoning on migratory species and their habitats are reduced to levels that are not harmful to species’ viability</w:t>
      </w:r>
      <w:r w:rsidR="00C53585">
        <w:t>”</w:t>
      </w:r>
      <w:r>
        <w:t>,</w:t>
      </w:r>
    </w:p>
    <w:p w14:paraId="363D5CB2" w14:textId="77777777" w:rsidR="000B2A11" w:rsidRDefault="000B2A11" w:rsidP="000B2A11">
      <w:pPr>
        <w:spacing w:after="0" w:line="240" w:lineRule="auto"/>
        <w:jc w:val="both"/>
      </w:pPr>
    </w:p>
    <w:p w14:paraId="2D811227" w14:textId="3E9636DA" w:rsidR="002A1BE8" w:rsidRDefault="002A1BE8" w:rsidP="000B2A11">
      <w:pPr>
        <w:spacing w:after="0" w:line="240" w:lineRule="auto"/>
        <w:jc w:val="both"/>
        <w:rPr>
          <w:i/>
          <w:iCs/>
        </w:rPr>
      </w:pPr>
      <w:r w:rsidRPr="00593C12">
        <w:rPr>
          <w:i/>
        </w:rPr>
        <w:t xml:space="preserve">Acknowledging </w:t>
      </w:r>
      <w:r>
        <w:t>other related CMS Resolutions including Resolution 12.20</w:t>
      </w:r>
      <w:r w:rsidDel="003D16F6">
        <w:t xml:space="preserve"> </w:t>
      </w:r>
      <w:r w:rsidRPr="3F1DF26E">
        <w:rPr>
          <w:i/>
          <w:iCs/>
        </w:rPr>
        <w:t>Management of Marine Debris</w:t>
      </w:r>
      <w:r>
        <w:t xml:space="preserve">, Resolution 7.3 (Rev. COP12) </w:t>
      </w:r>
      <w:r w:rsidRPr="3F1DF26E">
        <w:rPr>
          <w:i/>
          <w:iCs/>
        </w:rPr>
        <w:t>Oil Pollution and Migratory Species</w:t>
      </w:r>
      <w:r>
        <w:t xml:space="preserve">, Resolution 12.14 </w:t>
      </w:r>
      <w:r w:rsidRPr="3F1DF26E">
        <w:rPr>
          <w:i/>
          <w:iCs/>
        </w:rPr>
        <w:t>Adverse Impacts of Anthropogenic Noise</w:t>
      </w:r>
      <w:r w:rsidRPr="3F1DF26E" w:rsidDel="003D16F6">
        <w:rPr>
          <w:i/>
          <w:iCs/>
        </w:rPr>
        <w:t xml:space="preserve"> </w:t>
      </w:r>
      <w:r w:rsidR="001B2B4B">
        <w:rPr>
          <w:i/>
          <w:iCs/>
        </w:rPr>
        <w:t xml:space="preserve">on </w:t>
      </w:r>
      <w:r w:rsidRPr="3F1DF26E">
        <w:rPr>
          <w:i/>
          <w:iCs/>
        </w:rPr>
        <w:t xml:space="preserve">Cetaceans and Other Migratory Species, </w:t>
      </w:r>
      <w:r>
        <w:t xml:space="preserve">and Resolution 13.5 (Rev. COP14) </w:t>
      </w:r>
      <w:r w:rsidRPr="3F1DF26E">
        <w:rPr>
          <w:i/>
          <w:iCs/>
        </w:rPr>
        <w:t>CMS International Light Pollution Guidelines for Migratory Species,</w:t>
      </w:r>
    </w:p>
    <w:p w14:paraId="5AE9AE05" w14:textId="77777777" w:rsidR="000B2A11" w:rsidRPr="00891B41" w:rsidRDefault="000B2A11" w:rsidP="000B2A11">
      <w:pPr>
        <w:spacing w:after="0" w:line="240" w:lineRule="auto"/>
        <w:jc w:val="both"/>
        <w:rPr>
          <w:i/>
        </w:rPr>
      </w:pPr>
    </w:p>
    <w:p w14:paraId="29C82BB1" w14:textId="31428C94" w:rsidR="002A1BE8" w:rsidRDefault="002A1BE8" w:rsidP="000B2A11">
      <w:pPr>
        <w:spacing w:after="0" w:line="240" w:lineRule="auto"/>
        <w:jc w:val="both"/>
      </w:pPr>
      <w:r w:rsidRPr="3F1DF26E">
        <w:rPr>
          <w:i/>
          <w:iCs/>
        </w:rPr>
        <w:t xml:space="preserve">Recognizing </w:t>
      </w:r>
      <w:r>
        <w:t>also related resolutions adopted by CMS daughter agreements including ACCOBAMS Resolution 8.20</w:t>
      </w:r>
      <w:r w:rsidDel="003D16F6">
        <w:t xml:space="preserve"> </w:t>
      </w:r>
      <w:r w:rsidRPr="3F1DF26E">
        <w:rPr>
          <w:i/>
          <w:iCs/>
        </w:rPr>
        <w:t>Marine Litter and Chemical Pollution,</w:t>
      </w:r>
      <w:r>
        <w:rPr>
          <w:i/>
          <w:iCs/>
        </w:rPr>
        <w:t xml:space="preserve"> </w:t>
      </w:r>
      <w:r>
        <w:t xml:space="preserve">ASCOBANS Resolution 7.4 </w:t>
      </w:r>
      <w:r w:rsidRPr="3F1DF26E">
        <w:rPr>
          <w:i/>
          <w:iCs/>
        </w:rPr>
        <w:t>Impacts of Chemical Pollution on Small Cetaceans</w:t>
      </w:r>
      <w:r>
        <w:t xml:space="preserve">, ASCOBANS Resolution 8.7 </w:t>
      </w:r>
      <w:r w:rsidRPr="3F1DF26E">
        <w:rPr>
          <w:i/>
          <w:iCs/>
        </w:rPr>
        <w:t>Impacts of Polychlorinated Biphenyls (PCBs)</w:t>
      </w:r>
      <w:r>
        <w:t>, ASCOBANS Resolution 8.8</w:t>
      </w:r>
      <w:r w:rsidRPr="3F1DF26E" w:rsidDel="003D16F6">
        <w:rPr>
          <w:i/>
        </w:rPr>
        <w:t xml:space="preserve"> </w:t>
      </w:r>
      <w:r w:rsidRPr="3F1DF26E">
        <w:rPr>
          <w:i/>
          <w:iCs/>
        </w:rPr>
        <w:t>Addressing the Threats from Underwater Munitions</w:t>
      </w:r>
      <w:r>
        <w:t xml:space="preserve">, ASCOBANS Resolution 9.3 </w:t>
      </w:r>
      <w:r w:rsidRPr="3F1DF26E">
        <w:rPr>
          <w:i/>
          <w:iCs/>
        </w:rPr>
        <w:t>Marine Debris,</w:t>
      </w:r>
      <w:r w:rsidRPr="1B724D16">
        <w:rPr>
          <w:i/>
          <w:iCs/>
        </w:rPr>
        <w:t xml:space="preserve"> ACCOBAMS </w:t>
      </w:r>
      <w:r w:rsidRPr="00272C47">
        <w:t>Resolution 8.17</w:t>
      </w:r>
      <w:r w:rsidRPr="1B724D16">
        <w:rPr>
          <w:i/>
          <w:iCs/>
        </w:rPr>
        <w:t xml:space="preserve"> Anthropogenic Noise </w:t>
      </w:r>
      <w:r w:rsidRPr="00092F4C">
        <w:t>and its predecessors</w:t>
      </w:r>
      <w:r w:rsidR="004A015A">
        <w:t>,</w:t>
      </w:r>
    </w:p>
    <w:p w14:paraId="2F8511A2" w14:textId="77777777" w:rsidR="000B2A11" w:rsidRPr="00811B3C" w:rsidRDefault="000B2A11" w:rsidP="000B2A11">
      <w:pPr>
        <w:spacing w:after="0" w:line="240" w:lineRule="auto"/>
        <w:jc w:val="both"/>
      </w:pPr>
    </w:p>
    <w:p w14:paraId="14E3B0A5" w14:textId="5050685A" w:rsidR="002A1BE8" w:rsidRDefault="002A1BE8" w:rsidP="000B2A11">
      <w:pPr>
        <w:spacing w:after="0" w:line="240" w:lineRule="auto"/>
        <w:jc w:val="both"/>
      </w:pPr>
      <w:r w:rsidRPr="5B3CBF3A">
        <w:rPr>
          <w:i/>
          <w:iCs/>
        </w:rPr>
        <w:t xml:space="preserve">Recalling </w:t>
      </w:r>
      <w:r>
        <w:t xml:space="preserve">that United Nations General Assembly Resolution A/RES/79/314 </w:t>
      </w:r>
      <w:r w:rsidRPr="5B3CBF3A">
        <w:rPr>
          <w:i/>
          <w:iCs/>
        </w:rPr>
        <w:t>Our Ocean, Our Future: United for Urgent Action</w:t>
      </w:r>
      <w:r>
        <w:t xml:space="preserve"> “reaffirm[s] our shared commitment to accelerating action to prevent, significantly reduce and control marine pollution of all kinds”,</w:t>
      </w:r>
    </w:p>
    <w:p w14:paraId="32AB3C2B" w14:textId="77777777" w:rsidR="000B2A11" w:rsidRDefault="000B2A11" w:rsidP="000B2A11">
      <w:pPr>
        <w:spacing w:after="0" w:line="240" w:lineRule="auto"/>
        <w:jc w:val="both"/>
      </w:pPr>
    </w:p>
    <w:p w14:paraId="0C1187E9" w14:textId="61DD2131" w:rsidR="002A1BE8" w:rsidRDefault="002A1BE8" w:rsidP="000B2A11">
      <w:pPr>
        <w:spacing w:after="0" w:line="240" w:lineRule="auto"/>
        <w:jc w:val="both"/>
      </w:pPr>
      <w:r w:rsidRPr="3F1DF26E">
        <w:rPr>
          <w:i/>
          <w:iCs/>
        </w:rPr>
        <w:t xml:space="preserve">Concerned </w:t>
      </w:r>
      <w:r>
        <w:t>about the many documented negative impacts of marine pollution on migratory species with regard to their health and survival, reproductive, endocrine and immunological systems, conservation and welfare,</w:t>
      </w:r>
    </w:p>
    <w:p w14:paraId="453D6455" w14:textId="77777777" w:rsidR="000B2A11" w:rsidRDefault="000B2A11" w:rsidP="000B2A11">
      <w:pPr>
        <w:spacing w:after="0" w:line="240" w:lineRule="auto"/>
        <w:jc w:val="both"/>
      </w:pPr>
    </w:p>
    <w:p w14:paraId="30B89681" w14:textId="0FE16406" w:rsidR="002A1BE8" w:rsidRDefault="002A1BE8" w:rsidP="000B2A11">
      <w:pPr>
        <w:spacing w:after="0" w:line="240" w:lineRule="auto"/>
        <w:jc w:val="both"/>
      </w:pPr>
      <w:r w:rsidRPr="3F1DF26E">
        <w:rPr>
          <w:i/>
          <w:iCs/>
        </w:rPr>
        <w:t>Alarmed</w:t>
      </w:r>
      <w:r>
        <w:t xml:space="preserve"> about the potential of climate change to increase remobili</w:t>
      </w:r>
      <w:r w:rsidR="00494A46">
        <w:t>z</w:t>
      </w:r>
      <w:r>
        <w:t xml:space="preserve">ation rates and </w:t>
      </w:r>
      <w:r w:rsidR="0088790F">
        <w:t>the</w:t>
      </w:r>
      <w:r w:rsidR="009740C8">
        <w:t xml:space="preserve"> release of </w:t>
      </w:r>
      <w:r>
        <w:t>legacy chemicals into the marine environment</w:t>
      </w:r>
      <w:r w:rsidR="006D2CF4">
        <w:t xml:space="preserve"> as well as enhancing other mechanisms of toxicity</w:t>
      </w:r>
      <w:r>
        <w:t>,</w:t>
      </w:r>
    </w:p>
    <w:p w14:paraId="0D7452DD" w14:textId="1AEE3DE9" w:rsidR="0083616E" w:rsidRDefault="0083616E" w:rsidP="000B2A11">
      <w:pPr>
        <w:spacing w:after="0" w:line="240" w:lineRule="auto"/>
        <w:jc w:val="both"/>
      </w:pPr>
      <w:r>
        <w:br w:type="page"/>
      </w:r>
    </w:p>
    <w:p w14:paraId="3D18E37C" w14:textId="48F5CEE9" w:rsidR="00512BE6" w:rsidRDefault="00512BE6" w:rsidP="000B2A11">
      <w:pPr>
        <w:spacing w:after="0" w:line="240" w:lineRule="auto"/>
        <w:jc w:val="both"/>
      </w:pPr>
      <w:r>
        <w:rPr>
          <w:i/>
          <w:iCs/>
        </w:rPr>
        <w:lastRenderedPageBreak/>
        <w:t>Recognizing</w:t>
      </w:r>
      <w:r>
        <w:t xml:space="preserve"> that chemical pollutants and toxic metals</w:t>
      </w:r>
      <w:r w:rsidDel="19E2F56E">
        <w:t xml:space="preserve"> </w:t>
      </w:r>
      <w:r>
        <w:t>are not only linked to historical industrial pollution but are also being remobili</w:t>
      </w:r>
      <w:r w:rsidR="00D539DD">
        <w:t>z</w:t>
      </w:r>
      <w:r>
        <w:t xml:space="preserve">ed due to processes such as permafrost thawing, </w:t>
      </w:r>
      <w:r w:rsidR="00B342C1">
        <w:t>the</w:t>
      </w:r>
      <w:r w:rsidR="00D539DD">
        <w:t xml:space="preserve"> </w:t>
      </w:r>
      <w:r>
        <w:t>increas</w:t>
      </w:r>
      <w:r w:rsidR="00D539DD">
        <w:t>e</w:t>
      </w:r>
      <w:r>
        <w:t xml:space="preserve"> </w:t>
      </w:r>
      <w:r w:rsidR="00D539DD">
        <w:t xml:space="preserve">in </w:t>
      </w:r>
      <w:r>
        <w:t>forest fires and alter</w:t>
      </w:r>
      <w:r w:rsidR="00D539DD">
        <w:t>ations to</w:t>
      </w:r>
      <w:r>
        <w:t xml:space="preserve"> biochemical cycling in warming oceans, and that these processes may intensify exposure risks for long-lived migratory species in polar and low-latitude regions,</w:t>
      </w:r>
    </w:p>
    <w:p w14:paraId="64BF3003" w14:textId="77777777" w:rsidR="000B2A11" w:rsidRDefault="000B2A11" w:rsidP="000B2A11">
      <w:pPr>
        <w:spacing w:after="0" w:line="240" w:lineRule="auto"/>
        <w:jc w:val="both"/>
      </w:pPr>
    </w:p>
    <w:p w14:paraId="72E14463" w14:textId="77777777" w:rsidR="008459C1" w:rsidRDefault="008459C1" w:rsidP="0083616E">
      <w:pPr>
        <w:spacing w:after="0" w:line="240" w:lineRule="auto"/>
        <w:rPr>
          <w:rFonts w:eastAsia="Times New Roman"/>
          <w:i/>
        </w:rPr>
      </w:pPr>
    </w:p>
    <w:p w14:paraId="243ADCDB" w14:textId="159792A3" w:rsidR="002A1BE8" w:rsidRPr="00811B3C" w:rsidRDefault="002A1BE8" w:rsidP="000B2A11">
      <w:pPr>
        <w:spacing w:after="0" w:line="240" w:lineRule="auto"/>
        <w:jc w:val="center"/>
        <w:rPr>
          <w:rFonts w:eastAsia="Times New Roman"/>
          <w:i/>
        </w:rPr>
      </w:pPr>
      <w:r w:rsidRPr="00811B3C">
        <w:rPr>
          <w:rFonts w:eastAsia="Times New Roman"/>
          <w:i/>
        </w:rPr>
        <w:t>The Conference of the Parties to the</w:t>
      </w:r>
      <w:r w:rsidRPr="00811B3C">
        <w:rPr>
          <w:rFonts w:eastAsia="Times New Roman"/>
          <w:i/>
        </w:rPr>
        <w:br/>
        <w:t xml:space="preserve"> Convention on the Conservation of Migratory Species of Wild Animals</w:t>
      </w:r>
    </w:p>
    <w:p w14:paraId="01378FAF" w14:textId="2AD7AB15" w:rsidR="002A1BE8" w:rsidRDefault="002A1BE8" w:rsidP="0083616E">
      <w:pPr>
        <w:spacing w:after="0" w:line="240" w:lineRule="auto"/>
        <w:rPr>
          <w:i/>
        </w:rPr>
      </w:pPr>
    </w:p>
    <w:p w14:paraId="3D2F6360" w14:textId="77777777" w:rsidR="0083616E" w:rsidRPr="00811B3C" w:rsidRDefault="0083616E" w:rsidP="0083616E">
      <w:pPr>
        <w:spacing w:after="0" w:line="240" w:lineRule="auto"/>
        <w:rPr>
          <w:i/>
        </w:rPr>
      </w:pPr>
    </w:p>
    <w:p w14:paraId="2E3CF0D0" w14:textId="5B4CD5AB" w:rsidR="007C6722" w:rsidRDefault="002A1BE8" w:rsidP="0083616E">
      <w:pPr>
        <w:pStyle w:val="ListParagraph"/>
        <w:numPr>
          <w:ilvl w:val="0"/>
          <w:numId w:val="27"/>
        </w:numPr>
        <w:spacing w:after="0" w:line="240" w:lineRule="auto"/>
        <w:ind w:left="567" w:hanging="567"/>
        <w:contextualSpacing w:val="0"/>
        <w:jc w:val="both"/>
      </w:pPr>
      <w:r w:rsidRPr="007C6722">
        <w:rPr>
          <w:i/>
          <w:iCs/>
        </w:rPr>
        <w:t>Urges</w:t>
      </w:r>
      <w:r>
        <w:t xml:space="preserve"> Parties to address the following </w:t>
      </w:r>
      <w:r w:rsidR="00512BE6">
        <w:t xml:space="preserve">pressing </w:t>
      </w:r>
      <w:r>
        <w:t>issues</w:t>
      </w:r>
      <w:r w:rsidR="000452C7">
        <w:t>,</w:t>
      </w:r>
      <w:r w:rsidR="002A30EE">
        <w:t xml:space="preserve"> due to their significant </w:t>
      </w:r>
      <w:r w:rsidR="00312497">
        <w:t>impacts and</w:t>
      </w:r>
      <w:r w:rsidR="00911C4F">
        <w:t>,</w:t>
      </w:r>
      <w:r w:rsidR="00312497">
        <w:t xml:space="preserve"> </w:t>
      </w:r>
      <w:r w:rsidR="00911C4F">
        <w:t xml:space="preserve">when remedied, </w:t>
      </w:r>
      <w:r w:rsidR="00312497">
        <w:t>immediate rewards for conservation</w:t>
      </w:r>
      <w:r>
        <w:t xml:space="preserve">: </w:t>
      </w:r>
    </w:p>
    <w:p w14:paraId="1E297504" w14:textId="77777777" w:rsidR="00D56CE0" w:rsidRDefault="00D56CE0" w:rsidP="00D56CE0">
      <w:pPr>
        <w:pStyle w:val="ListParagraph"/>
        <w:spacing w:after="0" w:line="240" w:lineRule="auto"/>
        <w:jc w:val="both"/>
      </w:pPr>
    </w:p>
    <w:p w14:paraId="4CB63256" w14:textId="6B770548" w:rsidR="007C6722" w:rsidRDefault="002A1BE8" w:rsidP="001B4A00">
      <w:pPr>
        <w:pStyle w:val="ListParagraph"/>
        <w:numPr>
          <w:ilvl w:val="1"/>
          <w:numId w:val="28"/>
        </w:numPr>
        <w:spacing w:after="120" w:line="240" w:lineRule="auto"/>
        <w:ind w:left="964" w:hanging="397"/>
        <w:contextualSpacing w:val="0"/>
        <w:jc w:val="both"/>
      </w:pPr>
      <w:r>
        <w:t>the securing of land-based sources of pollution (e.g., landfills, open dumps, contaminated sites) from inundation caused by coastal flooding/storm surges, extreme storms/rainfall and sea level rise;</w:t>
      </w:r>
    </w:p>
    <w:p w14:paraId="5978B9A0" w14:textId="296A7475" w:rsidR="007C6722" w:rsidRDefault="002A1BE8" w:rsidP="001B4A00">
      <w:pPr>
        <w:pStyle w:val="ListParagraph"/>
        <w:numPr>
          <w:ilvl w:val="1"/>
          <w:numId w:val="28"/>
        </w:numPr>
        <w:spacing w:after="120" w:line="240" w:lineRule="auto"/>
        <w:ind w:left="964" w:hanging="397"/>
        <w:contextualSpacing w:val="0"/>
        <w:jc w:val="both"/>
      </w:pPr>
      <w:r>
        <w:t>the prevention and abatement of nutrient, sediment and sewage/wastewater discharges from land into the marine environment via rivers, estuaries, water catchment areas or directly;</w:t>
      </w:r>
    </w:p>
    <w:p w14:paraId="6B3C5F7F" w14:textId="00F3BD00" w:rsidR="00D56CE0" w:rsidRPr="00D56CE0" w:rsidRDefault="002A1BE8" w:rsidP="001B4A00">
      <w:pPr>
        <w:pStyle w:val="ListParagraph"/>
        <w:numPr>
          <w:ilvl w:val="1"/>
          <w:numId w:val="28"/>
        </w:numPr>
        <w:spacing w:after="120" w:line="240" w:lineRule="auto"/>
        <w:ind w:left="964" w:hanging="397"/>
        <w:contextualSpacing w:val="0"/>
        <w:jc w:val="both"/>
      </w:pPr>
      <w:r>
        <w:t xml:space="preserve">the prevention and abatement of emissions, spills and leakages from coastal industries (e.g., petrochemical and refinery industries, oil pipelines, transferring stations, tankers), including during transfer of materials, and abandoned military bases as sources of polycyclic aromatic hydrocarbons </w:t>
      </w:r>
      <w:r w:rsidRPr="007C6722">
        <w:rPr>
          <w:rFonts w:ascii="Aptos" w:eastAsia="Aptos" w:hAnsi="Aptos" w:cs="Aptos"/>
          <w:sz w:val="24"/>
          <w:szCs w:val="24"/>
        </w:rPr>
        <w:t>(</w:t>
      </w:r>
      <w:r>
        <w:t xml:space="preserve">PAHs) and other persistent organic pollutants </w:t>
      </w:r>
      <w:r w:rsidRPr="007C6722">
        <w:rPr>
          <w:rFonts w:ascii="Aptos" w:eastAsia="Aptos" w:hAnsi="Aptos" w:cs="Aptos"/>
          <w:sz w:val="24"/>
          <w:szCs w:val="24"/>
        </w:rPr>
        <w:t>(</w:t>
      </w:r>
      <w:r>
        <w:t xml:space="preserve">POPs), </w:t>
      </w:r>
      <w:r w:rsidR="00B36A8A">
        <w:t>prima</w:t>
      </w:r>
      <w:r w:rsidR="00FB166E">
        <w:t xml:space="preserve">rily </w:t>
      </w:r>
      <w:r>
        <w:t xml:space="preserve">including </w:t>
      </w:r>
      <w:r w:rsidRPr="00A8488F">
        <w:rPr>
          <w:rFonts w:eastAsia="Aptos" w:cs="Arial"/>
        </w:rPr>
        <w:t>polychlorinated biphenyls (</w:t>
      </w:r>
      <w:r>
        <w:t>PCBs)</w:t>
      </w:r>
      <w:r w:rsidR="00691213">
        <w:t>,</w:t>
      </w:r>
      <w:r>
        <w:t xml:space="preserve"> polybrominated diphenyl ethers (PB</w:t>
      </w:r>
      <w:r w:rsidDel="07214698">
        <w:t>D</w:t>
      </w:r>
      <w:r>
        <w:t>Es) and per- and polyfluoroalkyl substances</w:t>
      </w:r>
      <w:r w:rsidRPr="007C6722">
        <w:rPr>
          <w:rFonts w:ascii="Aptos" w:eastAsia="Aptos" w:hAnsi="Aptos" w:cs="Aptos"/>
          <w:sz w:val="24"/>
          <w:szCs w:val="24"/>
        </w:rPr>
        <w:t xml:space="preserve"> (</w:t>
      </w:r>
      <w:r>
        <w:t>PFAS</w:t>
      </w:r>
      <w:r w:rsidRPr="007C6722">
        <w:rPr>
          <w:color w:val="000000" w:themeColor="text1"/>
        </w:rPr>
        <w:t>s);</w:t>
      </w:r>
    </w:p>
    <w:p w14:paraId="2FC38A12" w14:textId="189B53D0" w:rsidR="00D56CE0" w:rsidRDefault="002A1BE8" w:rsidP="001B4A00">
      <w:pPr>
        <w:pStyle w:val="ListParagraph"/>
        <w:numPr>
          <w:ilvl w:val="1"/>
          <w:numId w:val="28"/>
        </w:numPr>
        <w:spacing w:after="120" w:line="240" w:lineRule="auto"/>
        <w:ind w:left="964" w:hanging="397"/>
        <w:contextualSpacing w:val="0"/>
        <w:jc w:val="both"/>
      </w:pPr>
      <w:r>
        <w:t>the prevention and abatement of spills and losses of (raw) materials from ships during transportation</w:t>
      </w:r>
      <w:r w:rsidR="00CE0BAB">
        <w:t xml:space="preserve"> and</w:t>
      </w:r>
      <w:r>
        <w:t xml:space="preserve"> transfer in harbours, as well as following accidents (e.g., spills of nurdles and other types of plastics, fuel and oil);</w:t>
      </w:r>
    </w:p>
    <w:p w14:paraId="3F2CF119" w14:textId="7EC93DCC" w:rsidR="00E40211" w:rsidRDefault="009E057A" w:rsidP="001B4A00">
      <w:pPr>
        <w:pStyle w:val="ListParagraph"/>
        <w:numPr>
          <w:ilvl w:val="1"/>
          <w:numId w:val="28"/>
        </w:numPr>
        <w:spacing w:after="120" w:line="240" w:lineRule="auto"/>
        <w:ind w:left="964" w:hanging="397"/>
        <w:contextualSpacing w:val="0"/>
        <w:jc w:val="both"/>
      </w:pPr>
      <w:r>
        <w:t>the enforcement of swift implementation of precautionary bans of emerging chemical pollutants;</w:t>
      </w:r>
    </w:p>
    <w:p w14:paraId="221E0E2E" w14:textId="43F60D52" w:rsidR="002A30EE" w:rsidRDefault="002A1BE8" w:rsidP="001B4A00">
      <w:pPr>
        <w:pStyle w:val="ListParagraph"/>
        <w:numPr>
          <w:ilvl w:val="1"/>
          <w:numId w:val="28"/>
        </w:numPr>
        <w:spacing w:after="120" w:line="240" w:lineRule="auto"/>
        <w:ind w:left="964" w:hanging="397"/>
        <w:contextualSpacing w:val="0"/>
        <w:jc w:val="both"/>
      </w:pPr>
      <w:r>
        <w:t>the recognition of PFAS as a transboundary emerging threat, now widely detected in apex predators, and still poorly regulated under international conventions, including by</w:t>
      </w:r>
    </w:p>
    <w:p w14:paraId="653D3EF2" w14:textId="7C292630" w:rsidR="002A30EE" w:rsidRDefault="002A30EE" w:rsidP="00457D73">
      <w:pPr>
        <w:pStyle w:val="ListParagraph"/>
        <w:numPr>
          <w:ilvl w:val="2"/>
          <w:numId w:val="27"/>
        </w:numPr>
        <w:spacing w:after="80" w:line="240" w:lineRule="auto"/>
        <w:ind w:left="1325" w:hanging="187"/>
        <w:contextualSpacing w:val="0"/>
        <w:jc w:val="both"/>
      </w:pPr>
      <w:r w:rsidRPr="00811B3C">
        <w:t>advocating for broader and precautionary action on the entire class of PFAS due to their persistence, bioaccumulation potential and detection in migratory species;</w:t>
      </w:r>
    </w:p>
    <w:p w14:paraId="240324B6" w14:textId="73853898" w:rsidR="002A30EE" w:rsidRDefault="002A30EE" w:rsidP="00457D73">
      <w:pPr>
        <w:pStyle w:val="ListParagraph"/>
        <w:numPr>
          <w:ilvl w:val="2"/>
          <w:numId w:val="27"/>
        </w:numPr>
        <w:spacing w:after="80" w:line="240" w:lineRule="auto"/>
        <w:ind w:left="1325" w:hanging="187"/>
        <w:contextualSpacing w:val="0"/>
        <w:jc w:val="both"/>
      </w:pPr>
      <w:r w:rsidRPr="00811B3C">
        <w:t>advocating for the inclusion of all PFAS under the Stockholm Convention;</w:t>
      </w:r>
      <w:r>
        <w:t xml:space="preserve"> and</w:t>
      </w:r>
    </w:p>
    <w:p w14:paraId="27E8A8F6" w14:textId="25377BD9" w:rsidR="002A30EE" w:rsidRDefault="002A30EE" w:rsidP="00585B28">
      <w:pPr>
        <w:pStyle w:val="ListParagraph"/>
        <w:numPr>
          <w:ilvl w:val="2"/>
          <w:numId w:val="27"/>
        </w:numPr>
        <w:spacing w:after="0" w:line="240" w:lineRule="auto"/>
        <w:ind w:left="1315" w:hanging="181"/>
        <w:contextualSpacing w:val="0"/>
        <w:jc w:val="both"/>
      </w:pPr>
      <w:r w:rsidRPr="00811B3C">
        <w:t>calling for harmoni</w:t>
      </w:r>
      <w:r w:rsidR="005D680E">
        <w:t>z</w:t>
      </w:r>
      <w:r w:rsidRPr="00811B3C">
        <w:t>ed monitoring</w:t>
      </w:r>
      <w:r>
        <w:t xml:space="preserve"> </w:t>
      </w:r>
      <w:r w:rsidR="00C62EB2">
        <w:t xml:space="preserve">of PFAS </w:t>
      </w:r>
      <w:r w:rsidRPr="00811B3C">
        <w:t>in migratory species;</w:t>
      </w:r>
    </w:p>
    <w:p w14:paraId="68DDBF1A" w14:textId="77777777" w:rsidR="00C62EB2" w:rsidRDefault="00C62EB2" w:rsidP="00C62EB2">
      <w:pPr>
        <w:pStyle w:val="ListParagraph"/>
        <w:spacing w:after="0" w:line="240" w:lineRule="auto"/>
        <w:ind w:left="2160"/>
        <w:jc w:val="both"/>
      </w:pPr>
    </w:p>
    <w:p w14:paraId="06FB91BF" w14:textId="7D61D389" w:rsidR="00C62EB2" w:rsidRDefault="002A1BE8" w:rsidP="008459C1">
      <w:pPr>
        <w:pStyle w:val="ListParagraph"/>
        <w:numPr>
          <w:ilvl w:val="1"/>
          <w:numId w:val="28"/>
        </w:numPr>
        <w:spacing w:after="0" w:line="240" w:lineRule="auto"/>
        <w:ind w:left="964" w:hanging="397"/>
        <w:contextualSpacing w:val="0"/>
        <w:jc w:val="both"/>
      </w:pPr>
      <w:r>
        <w:t>the regulation and reduction of pollution caused by fisheries and maritime traffic, especially abandoned, lost or otherwise discarded fishing gear (ALDFG) and other forms of pollution from fisheries, as well as littering, noise and light pollution from fishing</w:t>
      </w:r>
      <w:r w:rsidR="009E057A">
        <w:t xml:space="preserve"> and </w:t>
      </w:r>
      <w:r>
        <w:t>commercial vessels, especially</w:t>
      </w:r>
      <w:r w:rsidR="00C62EB2">
        <w:t xml:space="preserve"> </w:t>
      </w:r>
      <w:r w:rsidR="00162EF7">
        <w:t xml:space="preserve">when and as they exacerbate chemical pollution (e.g., by acting </w:t>
      </w:r>
      <w:r w:rsidR="00C62EB2">
        <w:t>as vectors for chemicals and diseases</w:t>
      </w:r>
      <w:r w:rsidR="00F63C73">
        <w:t>)</w:t>
      </w:r>
      <w:r>
        <w:t xml:space="preserve">; </w:t>
      </w:r>
    </w:p>
    <w:p w14:paraId="6572682C" w14:textId="61F60883" w:rsidR="0083616E" w:rsidRDefault="0083616E" w:rsidP="008459C1">
      <w:pPr>
        <w:pStyle w:val="ListParagraph"/>
        <w:spacing w:after="0" w:line="240" w:lineRule="auto"/>
        <w:ind w:left="1440"/>
        <w:contextualSpacing w:val="0"/>
        <w:jc w:val="both"/>
      </w:pPr>
      <w:r>
        <w:br w:type="page"/>
      </w:r>
    </w:p>
    <w:p w14:paraId="1D5B7324" w14:textId="00C049FE" w:rsidR="00C62EB2" w:rsidRDefault="003B6F74" w:rsidP="008459C1">
      <w:pPr>
        <w:pStyle w:val="ListParagraph"/>
        <w:numPr>
          <w:ilvl w:val="0"/>
          <w:numId w:val="27"/>
        </w:numPr>
        <w:spacing w:after="0" w:line="240" w:lineRule="auto"/>
        <w:ind w:left="567" w:hanging="567"/>
        <w:contextualSpacing w:val="0"/>
        <w:jc w:val="both"/>
      </w:pPr>
      <w:r>
        <w:rPr>
          <w:i/>
          <w:iCs/>
        </w:rPr>
        <w:lastRenderedPageBreak/>
        <w:t>Further u</w:t>
      </w:r>
      <w:r w:rsidR="002A1BE8" w:rsidRPr="00C62EB2">
        <w:rPr>
          <w:i/>
          <w:iCs/>
        </w:rPr>
        <w:t>rges</w:t>
      </w:r>
      <w:r w:rsidR="002A1BE8">
        <w:t xml:space="preserve"> Parties to develop conservation strategies for migratory animals that address pollution, especially during particularly vulnerable stages of the migratory cycle, including at foraging/feeding grounds, where breeding occurs, along migratory corridors (especially along coasts) and regional biological corridors, and, where appropriate, during oceanic life stages (e.g., </w:t>
      </w:r>
      <w:r w:rsidR="001D52B4">
        <w:t>for</w:t>
      </w:r>
      <w:r w:rsidR="002A1BE8">
        <w:t xml:space="preserve"> sea turtles);</w:t>
      </w:r>
    </w:p>
    <w:p w14:paraId="7678A340" w14:textId="77777777" w:rsidR="00C62EB2" w:rsidRDefault="00C62EB2" w:rsidP="008459C1">
      <w:pPr>
        <w:pStyle w:val="ListParagraph"/>
        <w:spacing w:after="0" w:line="240" w:lineRule="auto"/>
        <w:ind w:left="567" w:hanging="567"/>
        <w:contextualSpacing w:val="0"/>
        <w:jc w:val="both"/>
      </w:pPr>
    </w:p>
    <w:p w14:paraId="356FEE94" w14:textId="720F1B35" w:rsidR="00BF39F5" w:rsidRDefault="003B6F74" w:rsidP="008459C1">
      <w:pPr>
        <w:pStyle w:val="ListParagraph"/>
        <w:numPr>
          <w:ilvl w:val="0"/>
          <w:numId w:val="27"/>
        </w:numPr>
        <w:spacing w:after="0" w:line="240" w:lineRule="auto"/>
        <w:ind w:left="567" w:hanging="567"/>
        <w:contextualSpacing w:val="0"/>
        <w:jc w:val="both"/>
      </w:pPr>
      <w:r>
        <w:rPr>
          <w:i/>
        </w:rPr>
        <w:t>C</w:t>
      </w:r>
      <w:r w:rsidR="002A1BE8" w:rsidRPr="00C62EB2">
        <w:rPr>
          <w:i/>
        </w:rPr>
        <w:t>alls on</w:t>
      </w:r>
      <w:r w:rsidR="002A1BE8">
        <w:t xml:space="preserve"> Parties to prioriti</w:t>
      </w:r>
      <w:r w:rsidR="001D52B4">
        <w:t>z</w:t>
      </w:r>
      <w:r w:rsidR="002A1BE8">
        <w:t>e taking decisive, fast and sustainable action in areas where critical habitats overlap with pollution hotspots, including:</w:t>
      </w:r>
    </w:p>
    <w:p w14:paraId="36FDCAC2" w14:textId="77777777" w:rsidR="007660FF" w:rsidRDefault="007660FF" w:rsidP="008459C1">
      <w:pPr>
        <w:pStyle w:val="ListParagraph"/>
        <w:spacing w:after="0" w:line="240" w:lineRule="auto"/>
        <w:contextualSpacing w:val="0"/>
      </w:pPr>
    </w:p>
    <w:p w14:paraId="6398177F" w14:textId="6070C1DA" w:rsidR="00BF39F5" w:rsidRDefault="00BF39F5" w:rsidP="008459C1">
      <w:pPr>
        <w:pStyle w:val="ListParagraph"/>
        <w:numPr>
          <w:ilvl w:val="1"/>
          <w:numId w:val="30"/>
        </w:numPr>
        <w:spacing w:after="120" w:line="240" w:lineRule="auto"/>
        <w:ind w:left="964" w:hanging="397"/>
        <w:contextualSpacing w:val="0"/>
        <w:jc w:val="both"/>
      </w:pPr>
      <w:r>
        <w:t xml:space="preserve">coastal areas, especially in the vicinity of industrial zones, cities </w:t>
      </w:r>
      <w:r w:rsidR="00162EF7">
        <w:t xml:space="preserve">and </w:t>
      </w:r>
      <w:r>
        <w:t>pollution sources</w:t>
      </w:r>
      <w:r w:rsidR="00503F30">
        <w:t>,</w:t>
      </w:r>
      <w:r>
        <w:t xml:space="preserve"> and </w:t>
      </w:r>
      <w:r w:rsidR="00403B96">
        <w:t xml:space="preserve">with regard to </w:t>
      </w:r>
      <w:r>
        <w:t>macro-plastic, trace metals, PPCPs, chemical and light pollution;</w:t>
      </w:r>
    </w:p>
    <w:p w14:paraId="5CCA4ECF" w14:textId="5D49E364" w:rsidR="00BF39F5" w:rsidRDefault="00BF39F5" w:rsidP="008459C1">
      <w:pPr>
        <w:pStyle w:val="ListParagraph"/>
        <w:numPr>
          <w:ilvl w:val="1"/>
          <w:numId w:val="30"/>
        </w:numPr>
        <w:spacing w:after="120" w:line="240" w:lineRule="auto"/>
        <w:ind w:left="964" w:hanging="397"/>
        <w:contextualSpacing w:val="0"/>
        <w:jc w:val="both"/>
      </w:pPr>
      <w:r>
        <w:t xml:space="preserve">the great ocean gyres and other possible </w:t>
      </w:r>
      <w:r w:rsidR="00503F30">
        <w:t>‘</w:t>
      </w:r>
      <w:r>
        <w:t>ecological traps</w:t>
      </w:r>
      <w:r w:rsidR="00503F30">
        <w:t>’</w:t>
      </w:r>
      <w:r>
        <w:t>, including frontal areas;</w:t>
      </w:r>
    </w:p>
    <w:p w14:paraId="583E35B6" w14:textId="77777777" w:rsidR="00BF39F5" w:rsidRDefault="00BF39F5" w:rsidP="008459C1">
      <w:pPr>
        <w:pStyle w:val="ListParagraph"/>
        <w:numPr>
          <w:ilvl w:val="1"/>
          <w:numId w:val="30"/>
        </w:numPr>
        <w:spacing w:after="120" w:line="240" w:lineRule="auto"/>
        <w:ind w:left="964" w:hanging="397"/>
        <w:contextualSpacing w:val="0"/>
        <w:jc w:val="both"/>
      </w:pPr>
      <w:r>
        <w:t>the open ocean areas where feeding activities, high ocean productivity, biodiversity and plastic pollution overlap;</w:t>
      </w:r>
    </w:p>
    <w:p w14:paraId="659F7124" w14:textId="273EEAC1" w:rsidR="00BF39F5" w:rsidRDefault="00BF39F5" w:rsidP="008459C1">
      <w:pPr>
        <w:pStyle w:val="ListParagraph"/>
        <w:numPr>
          <w:ilvl w:val="1"/>
          <w:numId w:val="30"/>
        </w:numPr>
        <w:spacing w:after="120" w:line="240" w:lineRule="auto"/>
        <w:ind w:left="964" w:hanging="397"/>
        <w:contextualSpacing w:val="0"/>
        <w:jc w:val="both"/>
      </w:pPr>
      <w:r>
        <w:t>migratory corridors, especially along coasts (noting that some migratory routes are already changing due to climate change) and oceanic seascape migratory corridors (e.g., the Eastern Tropical Pacific Marine Corridor);</w:t>
      </w:r>
    </w:p>
    <w:p w14:paraId="30C44CBE" w14:textId="2AD4D0E7" w:rsidR="00BF39F5" w:rsidRDefault="00BF39F5" w:rsidP="008459C1">
      <w:pPr>
        <w:pStyle w:val="ListParagraph"/>
        <w:numPr>
          <w:ilvl w:val="1"/>
          <w:numId w:val="30"/>
        </w:numPr>
        <w:spacing w:after="120" w:line="240" w:lineRule="auto"/>
        <w:ind w:left="964" w:hanging="397"/>
        <w:contextualSpacing w:val="0"/>
        <w:jc w:val="both"/>
      </w:pPr>
      <w:r>
        <w:t xml:space="preserve">the Clarion-Clipperton </w:t>
      </w:r>
      <w:r w:rsidR="00760F58">
        <w:t>Z</w:t>
      </w:r>
      <w:r>
        <w:t>one and other regions where deep-sea mining may occur;</w:t>
      </w:r>
    </w:p>
    <w:p w14:paraId="75C0E69E" w14:textId="77777777" w:rsidR="00BF39F5" w:rsidRDefault="00BF39F5" w:rsidP="008459C1">
      <w:pPr>
        <w:pStyle w:val="ListParagraph"/>
        <w:numPr>
          <w:ilvl w:val="1"/>
          <w:numId w:val="30"/>
        </w:numPr>
        <w:spacing w:after="120" w:line="240" w:lineRule="auto"/>
        <w:ind w:left="964" w:hanging="397"/>
        <w:contextualSpacing w:val="0"/>
        <w:jc w:val="both"/>
      </w:pPr>
      <w:r>
        <w:t>the Mediterranean Sea;</w:t>
      </w:r>
    </w:p>
    <w:p w14:paraId="045C3430" w14:textId="1B1845B3" w:rsidR="00BF39F5" w:rsidRDefault="00BF39F5" w:rsidP="008459C1">
      <w:pPr>
        <w:pStyle w:val="ListParagraph"/>
        <w:numPr>
          <w:ilvl w:val="1"/>
          <w:numId w:val="30"/>
        </w:numPr>
        <w:spacing w:after="120" w:line="240" w:lineRule="auto"/>
        <w:ind w:left="964" w:hanging="397"/>
        <w:contextualSpacing w:val="0"/>
        <w:jc w:val="both"/>
      </w:pPr>
      <w:r>
        <w:t xml:space="preserve">the North Pacific and North Atlantic </w:t>
      </w:r>
      <w:r w:rsidR="00E800A0">
        <w:t>O</w:t>
      </w:r>
      <w:r>
        <w:t>ceans; and</w:t>
      </w:r>
    </w:p>
    <w:p w14:paraId="604AC16B" w14:textId="6E3A12E5" w:rsidR="00BF39F5" w:rsidRDefault="00BF39F5" w:rsidP="008459C1">
      <w:pPr>
        <w:pStyle w:val="ListParagraph"/>
        <w:numPr>
          <w:ilvl w:val="1"/>
          <w:numId w:val="30"/>
        </w:numPr>
        <w:spacing w:after="0" w:line="240" w:lineRule="auto"/>
        <w:ind w:left="964" w:hanging="397"/>
        <w:contextualSpacing w:val="0"/>
        <w:jc w:val="both"/>
      </w:pPr>
      <w:r>
        <w:t xml:space="preserve">the </w:t>
      </w:r>
      <w:r w:rsidR="00E800A0">
        <w:t>E</w:t>
      </w:r>
      <w:r>
        <w:t>ast</w:t>
      </w:r>
      <w:r w:rsidR="00E800A0">
        <w:t>ern</w:t>
      </w:r>
      <w:r>
        <w:t xml:space="preserve"> Indian Ocean and Southeast Asia;</w:t>
      </w:r>
    </w:p>
    <w:p w14:paraId="1032628F" w14:textId="77777777" w:rsidR="005222B6" w:rsidRDefault="005222B6" w:rsidP="008459C1">
      <w:pPr>
        <w:spacing w:after="0" w:line="240" w:lineRule="auto"/>
        <w:jc w:val="both"/>
        <w:rPr>
          <w:color w:val="000000" w:themeColor="text1"/>
        </w:rPr>
      </w:pPr>
    </w:p>
    <w:p w14:paraId="7F3F5E5E" w14:textId="34A4EB75" w:rsidR="005222B6" w:rsidRPr="0003412E" w:rsidRDefault="005222B6" w:rsidP="008459C1">
      <w:pPr>
        <w:pStyle w:val="ListParagraph"/>
        <w:numPr>
          <w:ilvl w:val="0"/>
          <w:numId w:val="27"/>
        </w:numPr>
        <w:spacing w:after="0" w:line="240" w:lineRule="auto"/>
        <w:ind w:left="567" w:hanging="567"/>
        <w:contextualSpacing w:val="0"/>
        <w:jc w:val="both"/>
        <w:rPr>
          <w:color w:val="000000" w:themeColor="text1"/>
        </w:rPr>
      </w:pPr>
      <w:r w:rsidRPr="0003412E">
        <w:rPr>
          <w:i/>
          <w:iCs/>
          <w:color w:val="000000" w:themeColor="text1"/>
        </w:rPr>
        <w:t>Urges</w:t>
      </w:r>
      <w:r w:rsidRPr="0003412E">
        <w:rPr>
          <w:color w:val="000000" w:themeColor="text1"/>
        </w:rPr>
        <w:t xml:space="preserve"> Parties to ensure that migrating species are not disrupted within, or displaced from, such </w:t>
      </w:r>
      <w:r w:rsidR="003B59E1" w:rsidRPr="0003412E">
        <w:rPr>
          <w:color w:val="000000" w:themeColor="text1"/>
        </w:rPr>
        <w:t xml:space="preserve">critical </w:t>
      </w:r>
      <w:r w:rsidRPr="0003412E">
        <w:rPr>
          <w:color w:val="000000" w:themeColor="text1"/>
        </w:rPr>
        <w:t xml:space="preserve">habitats and are able to undertake </w:t>
      </w:r>
      <w:r w:rsidR="003B59E1" w:rsidRPr="0003412E">
        <w:rPr>
          <w:color w:val="000000" w:themeColor="text1"/>
        </w:rPr>
        <w:t xml:space="preserve">vital </w:t>
      </w:r>
      <w:r w:rsidRPr="0003412E">
        <w:rPr>
          <w:color w:val="000000" w:themeColor="text1"/>
        </w:rPr>
        <w:t>behaviours such as foraging, reproduction and migration;</w:t>
      </w:r>
    </w:p>
    <w:p w14:paraId="3270E942" w14:textId="77777777" w:rsidR="00223285" w:rsidRDefault="00223285" w:rsidP="008459C1">
      <w:pPr>
        <w:spacing w:after="0" w:line="240" w:lineRule="auto"/>
        <w:jc w:val="both"/>
        <w:rPr>
          <w:color w:val="000000" w:themeColor="text1"/>
        </w:rPr>
      </w:pPr>
    </w:p>
    <w:p w14:paraId="608B3509" w14:textId="71F24EA7" w:rsidR="00763C90" w:rsidRDefault="002A1BE8" w:rsidP="008459C1">
      <w:pPr>
        <w:pStyle w:val="ListParagraph"/>
        <w:numPr>
          <w:ilvl w:val="0"/>
          <w:numId w:val="27"/>
        </w:numPr>
        <w:spacing w:after="0" w:line="240" w:lineRule="auto"/>
        <w:ind w:left="567" w:hanging="567"/>
        <w:contextualSpacing w:val="0"/>
        <w:jc w:val="both"/>
      </w:pPr>
      <w:r w:rsidRPr="00763C90">
        <w:rPr>
          <w:i/>
          <w:iCs/>
        </w:rPr>
        <w:t xml:space="preserve">Encourages </w:t>
      </w:r>
      <w:r>
        <w:t>Parties to recogni</w:t>
      </w:r>
      <w:r w:rsidR="00100977">
        <w:t>z</w:t>
      </w:r>
      <w:r>
        <w:t>e and develop dedicated conservation plans (</w:t>
      </w:r>
      <w:r w:rsidR="004747DA">
        <w:t>such as</w:t>
      </w:r>
      <w:r>
        <w:t xml:space="preserve"> single species action plans) to mitigate the vulnerability of migratory species to combined threats from chemical pollutants and disrupted migration cues; </w:t>
      </w:r>
    </w:p>
    <w:p w14:paraId="05A7D9D8" w14:textId="77777777" w:rsidR="00763C90" w:rsidRDefault="00763C90" w:rsidP="008459C1">
      <w:pPr>
        <w:pStyle w:val="ListParagraph"/>
        <w:spacing w:after="0" w:line="240" w:lineRule="auto"/>
        <w:ind w:left="567" w:hanging="567"/>
        <w:contextualSpacing w:val="0"/>
        <w:jc w:val="both"/>
      </w:pPr>
    </w:p>
    <w:p w14:paraId="23ECA64B" w14:textId="0328B0F3" w:rsidR="00763C90" w:rsidRDefault="002A1BE8" w:rsidP="008459C1">
      <w:pPr>
        <w:pStyle w:val="ListParagraph"/>
        <w:numPr>
          <w:ilvl w:val="0"/>
          <w:numId w:val="27"/>
        </w:numPr>
        <w:spacing w:after="0" w:line="240" w:lineRule="auto"/>
        <w:ind w:left="567" w:hanging="567"/>
        <w:contextualSpacing w:val="0"/>
        <w:jc w:val="both"/>
      </w:pPr>
      <w:r w:rsidRPr="00763C90">
        <w:rPr>
          <w:i/>
          <w:iCs/>
        </w:rPr>
        <w:t xml:space="preserve">Urges </w:t>
      </w:r>
      <w:r>
        <w:t>Parties and</w:t>
      </w:r>
      <w:r w:rsidRPr="00763C90">
        <w:rPr>
          <w:i/>
          <w:iCs/>
        </w:rPr>
        <w:t xml:space="preserve"> invites</w:t>
      </w:r>
      <w:r>
        <w:t xml:space="preserve"> non-Parties to explicitly incorporate the cumulative, synergistic and interactive nature of anthropogenic threats to migratory species (especially, between marine pollution and climate change) into their </w:t>
      </w:r>
      <w:r w:rsidR="00A90F32">
        <w:t xml:space="preserve">risk analyses, impact assessments and </w:t>
      </w:r>
      <w:r>
        <w:t>conservation plans</w:t>
      </w:r>
      <w:r w:rsidR="00287CBB">
        <w:t>;</w:t>
      </w:r>
    </w:p>
    <w:p w14:paraId="4692E579" w14:textId="77777777" w:rsidR="00763C90" w:rsidRDefault="00763C90" w:rsidP="008459C1">
      <w:pPr>
        <w:pStyle w:val="ListParagraph"/>
        <w:spacing w:after="0" w:line="240" w:lineRule="auto"/>
        <w:ind w:left="567" w:hanging="567"/>
        <w:contextualSpacing w:val="0"/>
        <w:jc w:val="both"/>
      </w:pPr>
    </w:p>
    <w:p w14:paraId="3B3FF15C" w14:textId="2BE16EDC" w:rsidR="00763C90" w:rsidRDefault="002A1BE8" w:rsidP="008459C1">
      <w:pPr>
        <w:pStyle w:val="ListParagraph"/>
        <w:numPr>
          <w:ilvl w:val="0"/>
          <w:numId w:val="27"/>
        </w:numPr>
        <w:spacing w:after="0" w:line="240" w:lineRule="auto"/>
        <w:ind w:left="567" w:hanging="567"/>
        <w:contextualSpacing w:val="0"/>
        <w:jc w:val="both"/>
      </w:pPr>
      <w:r w:rsidRPr="00763C90">
        <w:rPr>
          <w:i/>
          <w:iCs/>
        </w:rPr>
        <w:t xml:space="preserve">Encourages </w:t>
      </w:r>
      <w:r>
        <w:t xml:space="preserve">Parties to promote the adoption of </w:t>
      </w:r>
      <w:r w:rsidR="00A90F32">
        <w:t>e</w:t>
      </w:r>
      <w:r>
        <w:t>ffects-</w:t>
      </w:r>
      <w:r w:rsidR="00A90F32">
        <w:t>b</w:t>
      </w:r>
      <w:r>
        <w:t xml:space="preserve">ased </w:t>
      </w:r>
      <w:r w:rsidR="00A90F32">
        <w:t>m</w:t>
      </w:r>
      <w:r>
        <w:t>onitoring frameworks, which move beyond traditional chemical concentration thresholds to focus on the biological impacts of pollutant mixtures on migratory species;</w:t>
      </w:r>
    </w:p>
    <w:p w14:paraId="5282FD08" w14:textId="77777777" w:rsidR="00763C90" w:rsidRDefault="00763C90" w:rsidP="008459C1">
      <w:pPr>
        <w:pStyle w:val="ListParagraph"/>
        <w:spacing w:after="0" w:line="240" w:lineRule="auto"/>
        <w:ind w:left="567" w:hanging="567"/>
        <w:contextualSpacing w:val="0"/>
        <w:jc w:val="both"/>
      </w:pPr>
    </w:p>
    <w:p w14:paraId="4633C904" w14:textId="4150B5BA" w:rsidR="00763C90" w:rsidRDefault="00547715" w:rsidP="000B2A11">
      <w:pPr>
        <w:pStyle w:val="ListParagraph"/>
        <w:numPr>
          <w:ilvl w:val="0"/>
          <w:numId w:val="27"/>
        </w:numPr>
        <w:spacing w:after="0" w:line="240" w:lineRule="auto"/>
        <w:ind w:left="567" w:hanging="567"/>
        <w:contextualSpacing w:val="0"/>
        <w:jc w:val="both"/>
      </w:pPr>
      <w:r>
        <w:rPr>
          <w:i/>
        </w:rPr>
        <w:t>E</w:t>
      </w:r>
      <w:r w:rsidR="002A1BE8" w:rsidRPr="00763C90">
        <w:rPr>
          <w:i/>
        </w:rPr>
        <w:t xml:space="preserve">ncourages </w:t>
      </w:r>
      <w:r w:rsidR="002A1BE8" w:rsidRPr="00891B41">
        <w:t>Parties</w:t>
      </w:r>
      <w:r w:rsidR="002A1BE8" w:rsidRPr="00763C90">
        <w:rPr>
          <w:i/>
          <w:iCs/>
        </w:rPr>
        <w:t xml:space="preserve"> </w:t>
      </w:r>
      <w:r w:rsidR="002A1BE8">
        <w:t>to strengthen inter</w:t>
      </w:r>
      <w:r w:rsidR="00191AE4">
        <w:t>-agency</w:t>
      </w:r>
      <w:r w:rsidR="002A1BE8">
        <w:t xml:space="preserve"> cooperation in promoting the recognition and strategic use of stranding investigations as a valuable, cost-effective and ethical method for assessing the health of migratory species, and</w:t>
      </w:r>
      <w:r w:rsidR="00A90F32">
        <w:t>:</w:t>
      </w:r>
    </w:p>
    <w:p w14:paraId="6492380C" w14:textId="77777777" w:rsidR="007660FF" w:rsidRDefault="007660FF" w:rsidP="000B2A11">
      <w:pPr>
        <w:pStyle w:val="ListParagraph"/>
        <w:spacing w:after="0" w:line="240" w:lineRule="auto"/>
        <w:contextualSpacing w:val="0"/>
      </w:pPr>
    </w:p>
    <w:p w14:paraId="3E5371BD" w14:textId="1A145701" w:rsidR="00763C90" w:rsidRDefault="002A1BE8" w:rsidP="001B4A00">
      <w:pPr>
        <w:pStyle w:val="ListParagraph"/>
        <w:numPr>
          <w:ilvl w:val="1"/>
          <w:numId w:val="29"/>
        </w:numPr>
        <w:spacing w:after="120" w:line="240" w:lineRule="auto"/>
        <w:ind w:left="964" w:hanging="397"/>
        <w:contextualSpacing w:val="0"/>
        <w:jc w:val="both"/>
      </w:pPr>
      <w:r>
        <w:t>encourage the development of standardi</w:t>
      </w:r>
      <w:r w:rsidR="00847629">
        <w:t>z</w:t>
      </w:r>
      <w:r>
        <w:t>ed protocols for the collection and archiving of biological, toxicological and pathological data and samples across</w:t>
      </w:r>
      <w:r w:rsidDel="0016166A">
        <w:t xml:space="preserve"> </w:t>
      </w:r>
      <w:r>
        <w:t>Part</w:t>
      </w:r>
      <w:r w:rsidR="006E6DAB">
        <w:t>ies</w:t>
      </w:r>
      <w:r w:rsidR="00A67CC1">
        <w:t>,</w:t>
      </w:r>
    </w:p>
    <w:p w14:paraId="42730AD6" w14:textId="294AFE2A" w:rsidR="00763C90" w:rsidRDefault="002A1BE8" w:rsidP="001B4A00">
      <w:pPr>
        <w:pStyle w:val="ListParagraph"/>
        <w:numPr>
          <w:ilvl w:val="1"/>
          <w:numId w:val="29"/>
        </w:numPr>
        <w:spacing w:after="120" w:line="240" w:lineRule="auto"/>
        <w:ind w:left="964" w:hanging="397"/>
        <w:contextualSpacing w:val="0"/>
        <w:jc w:val="both"/>
      </w:pPr>
      <w:r>
        <w:t>support international collaboration to integrate data into long-term health surveillance networks for migratory species</w:t>
      </w:r>
      <w:r w:rsidR="00A67CC1">
        <w:t>,</w:t>
      </w:r>
      <w:r>
        <w:t xml:space="preserve"> and</w:t>
      </w:r>
    </w:p>
    <w:p w14:paraId="7C8A3879" w14:textId="5AA1F8C1" w:rsidR="00763C90" w:rsidRDefault="002A1BE8" w:rsidP="00DA6755">
      <w:pPr>
        <w:pStyle w:val="ListParagraph"/>
        <w:numPr>
          <w:ilvl w:val="1"/>
          <w:numId w:val="29"/>
        </w:numPr>
        <w:spacing w:after="0" w:line="240" w:lineRule="auto"/>
        <w:ind w:left="964" w:hanging="397"/>
        <w:contextualSpacing w:val="0"/>
        <w:jc w:val="both"/>
      </w:pPr>
      <w:r>
        <w:lastRenderedPageBreak/>
        <w:t>recogni</w:t>
      </w:r>
      <w:r w:rsidR="00A67CC1">
        <w:t>z</w:t>
      </w:r>
      <w:r>
        <w:t>e stranded individuals as sentinels of ocean health, providing insight into the cumulative and synergistic impacts of pollution, disease and other stressors;</w:t>
      </w:r>
      <w:r w:rsidR="003B7BCA">
        <w:t xml:space="preserve"> and</w:t>
      </w:r>
    </w:p>
    <w:p w14:paraId="0C65F096" w14:textId="77777777" w:rsidR="00763C90" w:rsidRDefault="00763C90" w:rsidP="00763C90">
      <w:pPr>
        <w:pStyle w:val="ListParagraph"/>
        <w:spacing w:after="0" w:line="240" w:lineRule="auto"/>
        <w:ind w:left="1440"/>
        <w:jc w:val="both"/>
      </w:pPr>
    </w:p>
    <w:p w14:paraId="5309E5B7" w14:textId="230F4843" w:rsidR="002A1BE8" w:rsidRDefault="002A1BE8" w:rsidP="00585B28">
      <w:pPr>
        <w:pStyle w:val="ListParagraph"/>
        <w:numPr>
          <w:ilvl w:val="0"/>
          <w:numId w:val="27"/>
        </w:numPr>
        <w:spacing w:after="0" w:line="240" w:lineRule="auto"/>
        <w:ind w:left="567" w:hanging="567"/>
        <w:contextualSpacing w:val="0"/>
        <w:jc w:val="both"/>
      </w:pPr>
      <w:r w:rsidRPr="00763C90">
        <w:rPr>
          <w:i/>
        </w:rPr>
        <w:t>Urges</w:t>
      </w:r>
      <w:r w:rsidRPr="00763C90" w:rsidDel="00D3116C">
        <w:rPr>
          <w:i/>
        </w:rPr>
        <w:t xml:space="preserve"> </w:t>
      </w:r>
      <w:r>
        <w:t>Parties to apply the precautionary principle with respect to deep</w:t>
      </w:r>
      <w:r w:rsidR="00DA6755">
        <w:t>-</w:t>
      </w:r>
      <w:r>
        <w:t xml:space="preserve">sea mining in line with the provisions of Resolution 14.6 </w:t>
      </w:r>
      <w:r w:rsidRPr="00763C90">
        <w:rPr>
          <w:i/>
          <w:iCs/>
        </w:rPr>
        <w:t>Deep-Seabed Mineral Exploitation Activities and Migratory Species</w:t>
      </w:r>
      <w:r>
        <w:t>.</w:t>
      </w:r>
    </w:p>
    <w:p w14:paraId="5304630D" w14:textId="06F4887E" w:rsidR="00244A91" w:rsidRPr="00A90F32" w:rsidRDefault="00244A91" w:rsidP="00173BB7">
      <w:pPr>
        <w:pStyle w:val="Secondnumbering"/>
        <w:jc w:val="both"/>
        <w:rPr>
          <w:rFonts w:cs="Arial"/>
          <w:b/>
          <w:caps/>
        </w:rPr>
      </w:pPr>
    </w:p>
    <w:p w14:paraId="60EE0083" w14:textId="77777777" w:rsidR="007C6448" w:rsidRDefault="007C6448" w:rsidP="00B54F32">
      <w:pPr>
        <w:pStyle w:val="Secondnumbering"/>
        <w:rPr>
          <w:rFonts w:cs="Arial"/>
          <w:b/>
          <w:caps/>
        </w:rPr>
        <w:sectPr w:rsidR="007C6448" w:rsidSect="00B23760">
          <w:headerReference w:type="even" r:id="rId32"/>
          <w:headerReference w:type="first" r:id="rId33"/>
          <w:pgSz w:w="11906" w:h="16838" w:code="9"/>
          <w:pgMar w:top="1440" w:right="1440" w:bottom="1440" w:left="1440" w:header="720" w:footer="720" w:gutter="0"/>
          <w:cols w:space="720"/>
          <w:titlePg/>
          <w:docGrid w:linePitch="360"/>
        </w:sectPr>
      </w:pPr>
    </w:p>
    <w:p w14:paraId="567F710A" w14:textId="77777777" w:rsidR="007C6448" w:rsidRDefault="007C6448" w:rsidP="00B54F32">
      <w:pPr>
        <w:pStyle w:val="Secondnumbering"/>
        <w:rPr>
          <w:rFonts w:cs="Arial"/>
          <w:b/>
          <w:caps/>
        </w:rPr>
      </w:pPr>
    </w:p>
    <w:p w14:paraId="14291FF7" w14:textId="08D34CD1" w:rsidR="00DD07FD" w:rsidRPr="00BC3F7A" w:rsidRDefault="00DD07FD" w:rsidP="006E2401">
      <w:pPr>
        <w:pStyle w:val="Secondnumbering"/>
        <w:jc w:val="right"/>
      </w:pPr>
      <w:r w:rsidRPr="00BC3F7A">
        <w:rPr>
          <w:rFonts w:cs="Arial"/>
          <w:b/>
          <w:caps/>
        </w:rPr>
        <w:t xml:space="preserve">Annex </w:t>
      </w:r>
      <w:r w:rsidR="007E73B2" w:rsidRPr="00BC3F7A">
        <w:rPr>
          <w:rFonts w:cs="Arial"/>
          <w:b/>
          <w:caps/>
        </w:rPr>
        <w:t>4</w:t>
      </w:r>
    </w:p>
    <w:p w14:paraId="08BBF916" w14:textId="77777777" w:rsidR="00DD07FD" w:rsidRPr="00BC3F7A" w:rsidRDefault="00DD07FD" w:rsidP="00DD07FD">
      <w:pPr>
        <w:spacing w:after="0" w:line="240" w:lineRule="auto"/>
        <w:rPr>
          <w:rFonts w:cs="Arial"/>
        </w:rPr>
      </w:pPr>
    </w:p>
    <w:p w14:paraId="398FED21" w14:textId="5C3ABD15" w:rsidR="00DD07FD" w:rsidRPr="00BC3F7A" w:rsidRDefault="00DD07FD" w:rsidP="00DD07FD">
      <w:pPr>
        <w:spacing w:after="0" w:line="240" w:lineRule="auto"/>
        <w:jc w:val="center"/>
        <w:rPr>
          <w:rFonts w:cs="Arial"/>
        </w:rPr>
      </w:pPr>
      <w:r w:rsidRPr="00BC3F7A">
        <w:rPr>
          <w:rFonts w:cs="Arial"/>
        </w:rPr>
        <w:t xml:space="preserve">DRAFT DECISIONS </w:t>
      </w:r>
    </w:p>
    <w:p w14:paraId="2010C255" w14:textId="77777777" w:rsidR="001D3402" w:rsidRPr="00BC3F7A" w:rsidRDefault="001D3402" w:rsidP="00DD07FD">
      <w:pPr>
        <w:spacing w:after="0" w:line="240" w:lineRule="auto"/>
        <w:jc w:val="center"/>
        <w:rPr>
          <w:rFonts w:cs="Arial"/>
        </w:rPr>
      </w:pPr>
    </w:p>
    <w:p w14:paraId="592A486E" w14:textId="38B7CA97" w:rsidR="00DD07FD" w:rsidRPr="00BC3F7A" w:rsidRDefault="006E2401" w:rsidP="006E2401">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bCs/>
          <w:caps/>
        </w:rPr>
      </w:pPr>
      <w:r w:rsidRPr="00BC3F7A">
        <w:rPr>
          <w:rFonts w:cs="Arial"/>
          <w:b/>
          <w:bCs/>
        </w:rPr>
        <w:t>MARINE POLLUTION</w:t>
      </w:r>
    </w:p>
    <w:p w14:paraId="299CFD6D" w14:textId="127F607E" w:rsidR="00E6282A" w:rsidRPr="00D5736D" w:rsidRDefault="00E6282A" w:rsidP="00134CC3">
      <w:pPr>
        <w:spacing w:after="0" w:line="240" w:lineRule="auto"/>
        <w:jc w:val="both"/>
        <w:rPr>
          <w:rFonts w:cs="Arial"/>
          <w:i/>
        </w:rPr>
      </w:pPr>
    </w:p>
    <w:p w14:paraId="06B3027D" w14:textId="77777777" w:rsidR="00DD07FD" w:rsidRPr="00CD0FE9" w:rsidRDefault="00DD07FD" w:rsidP="00DD07FD">
      <w:pPr>
        <w:spacing w:after="0" w:line="240" w:lineRule="auto"/>
        <w:jc w:val="both"/>
        <w:rPr>
          <w:rFonts w:cs="Arial"/>
          <w:b/>
          <w:i/>
        </w:rPr>
      </w:pPr>
      <w:r w:rsidRPr="00CD0FE9">
        <w:rPr>
          <w:rFonts w:cs="Arial"/>
          <w:b/>
          <w:i/>
        </w:rPr>
        <w:t xml:space="preserve">Directed to Parties </w:t>
      </w:r>
    </w:p>
    <w:p w14:paraId="1C7323C1" w14:textId="77777777" w:rsidR="00DD07FD" w:rsidRPr="00CD0FE9" w:rsidRDefault="00DD07FD" w:rsidP="00DD07FD">
      <w:pPr>
        <w:spacing w:after="0" w:line="240" w:lineRule="auto"/>
        <w:jc w:val="both"/>
        <w:rPr>
          <w:rFonts w:cs="Arial"/>
        </w:rPr>
      </w:pPr>
    </w:p>
    <w:p w14:paraId="1EAA37D2" w14:textId="5913B07B" w:rsidR="00DD07FD" w:rsidRPr="00CD0FE9" w:rsidRDefault="00DD07FD" w:rsidP="00416B31">
      <w:pPr>
        <w:spacing w:after="0" w:line="240" w:lineRule="auto"/>
        <w:ind w:left="851" w:hanging="851"/>
        <w:jc w:val="both"/>
        <w:rPr>
          <w:rFonts w:cs="Arial"/>
        </w:rPr>
      </w:pPr>
      <w:r w:rsidRPr="00CD0FE9">
        <w:rPr>
          <w:rFonts w:cs="Arial"/>
        </w:rPr>
        <w:t>1</w:t>
      </w:r>
      <w:r w:rsidR="006136F1">
        <w:rPr>
          <w:rFonts w:cs="Arial"/>
        </w:rPr>
        <w:t>5</w:t>
      </w:r>
      <w:r w:rsidRPr="00CD0FE9">
        <w:rPr>
          <w:rFonts w:cs="Arial"/>
        </w:rPr>
        <w:t>.AA</w:t>
      </w:r>
      <w:r w:rsidRPr="00CD0FE9">
        <w:rPr>
          <w:rFonts w:cs="Arial"/>
        </w:rPr>
        <w:tab/>
      </w:r>
      <w:r w:rsidR="00DA4153" w:rsidRPr="00DA4153">
        <w:rPr>
          <w:rFonts w:cs="Arial"/>
          <w:iCs/>
        </w:rPr>
        <w:t>Parties are encouraged to</w:t>
      </w:r>
      <w:r w:rsidR="00416B31">
        <w:rPr>
          <w:rFonts w:cs="Arial"/>
          <w:iCs/>
        </w:rPr>
        <w:t xml:space="preserve"> </w:t>
      </w:r>
      <w:r w:rsidR="002F36EA" w:rsidRPr="00DA4153">
        <w:rPr>
          <w:rFonts w:cs="Arial"/>
          <w:iCs/>
        </w:rPr>
        <w:t xml:space="preserve">apply the recommendations </w:t>
      </w:r>
      <w:r w:rsidR="008F4662">
        <w:rPr>
          <w:rFonts w:cs="Arial"/>
          <w:iCs/>
        </w:rPr>
        <w:t xml:space="preserve">from the </w:t>
      </w:r>
      <w:r w:rsidR="008F4662">
        <w:rPr>
          <w:rFonts w:cs="Arial"/>
          <w:i/>
          <w:iCs/>
        </w:rPr>
        <w:t>Report of the CMS Marine Pollution Workshop</w:t>
      </w:r>
      <w:r w:rsidR="008F4662" w:rsidRPr="00DA4153">
        <w:rPr>
          <w:rFonts w:cs="Arial"/>
          <w:iCs/>
        </w:rPr>
        <w:t xml:space="preserve"> </w:t>
      </w:r>
      <w:r w:rsidR="002F36EA" w:rsidRPr="00DA4153">
        <w:rPr>
          <w:rFonts w:cs="Arial"/>
          <w:iCs/>
        </w:rPr>
        <w:t xml:space="preserve">contained in </w:t>
      </w:r>
      <w:r w:rsidR="005F3AFA">
        <w:rPr>
          <w:rFonts w:cs="Arial"/>
          <w:iCs/>
        </w:rPr>
        <w:t xml:space="preserve">Annex 1 </w:t>
      </w:r>
      <w:r w:rsidR="00E7659B">
        <w:rPr>
          <w:rFonts w:cs="Arial"/>
          <w:iCs/>
        </w:rPr>
        <w:t>of UNEP/CMS/COP15/</w:t>
      </w:r>
      <w:r w:rsidR="00E31417">
        <w:rPr>
          <w:rFonts w:cs="Arial"/>
          <w:iCs/>
        </w:rPr>
        <w:t>Doc.</w:t>
      </w:r>
      <w:r w:rsidR="00E7659B">
        <w:rPr>
          <w:rFonts w:cs="Arial"/>
          <w:iCs/>
        </w:rPr>
        <w:t>25.2.1</w:t>
      </w:r>
      <w:r w:rsidR="00A57FF9">
        <w:rPr>
          <w:rFonts w:cs="Arial"/>
          <w:iCs/>
        </w:rPr>
        <w:t>.</w:t>
      </w:r>
    </w:p>
    <w:p w14:paraId="032C32E8" w14:textId="77777777" w:rsidR="00DD07FD" w:rsidRPr="00CD0FE9" w:rsidRDefault="00DD07FD" w:rsidP="00DD07FD">
      <w:pPr>
        <w:spacing w:after="0" w:line="240" w:lineRule="auto"/>
        <w:jc w:val="both"/>
        <w:rPr>
          <w:rFonts w:cs="Arial"/>
          <w:b/>
          <w:i/>
        </w:rPr>
      </w:pPr>
    </w:p>
    <w:p w14:paraId="016F646F" w14:textId="77777777" w:rsidR="00DD07FD" w:rsidRPr="00CD0FE9" w:rsidRDefault="00DD07FD" w:rsidP="00DD07FD">
      <w:pPr>
        <w:spacing w:after="0" w:line="240" w:lineRule="auto"/>
        <w:jc w:val="both"/>
        <w:rPr>
          <w:rFonts w:cs="Arial"/>
        </w:rPr>
      </w:pPr>
      <w:r w:rsidRPr="00CD0FE9">
        <w:rPr>
          <w:rFonts w:cs="Arial"/>
          <w:b/>
          <w:i/>
        </w:rPr>
        <w:t xml:space="preserve">Directed to the Scientific Council </w:t>
      </w:r>
    </w:p>
    <w:p w14:paraId="296C97F8" w14:textId="77777777" w:rsidR="00DD07FD" w:rsidRPr="00CD0FE9" w:rsidRDefault="00DD07FD" w:rsidP="00DD07FD">
      <w:pPr>
        <w:spacing w:after="0" w:line="240" w:lineRule="auto"/>
        <w:jc w:val="both"/>
        <w:rPr>
          <w:rFonts w:cs="Arial"/>
        </w:rPr>
      </w:pPr>
    </w:p>
    <w:p w14:paraId="460ECDED" w14:textId="1404CCD4" w:rsidR="00DD07FD" w:rsidRPr="00CD0FE9" w:rsidRDefault="00DD07FD" w:rsidP="00371DE1">
      <w:pPr>
        <w:spacing w:after="0" w:line="240" w:lineRule="auto"/>
        <w:ind w:left="851" w:hanging="851"/>
        <w:jc w:val="both"/>
        <w:rPr>
          <w:rFonts w:cs="Arial"/>
        </w:rPr>
      </w:pPr>
      <w:r w:rsidRPr="00CD0FE9">
        <w:rPr>
          <w:rFonts w:cs="Arial"/>
        </w:rPr>
        <w:t>1</w:t>
      </w:r>
      <w:r w:rsidR="008D5169">
        <w:rPr>
          <w:rFonts w:cs="Arial"/>
        </w:rPr>
        <w:t>5</w:t>
      </w:r>
      <w:r w:rsidRPr="00CD0FE9">
        <w:rPr>
          <w:rFonts w:cs="Arial"/>
        </w:rPr>
        <w:t>.</w:t>
      </w:r>
      <w:r w:rsidR="00EB61DD">
        <w:rPr>
          <w:rFonts w:cs="Arial"/>
        </w:rPr>
        <w:t>BB</w:t>
      </w:r>
      <w:r w:rsidRPr="00CD0FE9">
        <w:rPr>
          <w:rFonts w:cs="Arial"/>
        </w:rPr>
        <w:tab/>
        <w:t xml:space="preserve">The Scientific Council </w:t>
      </w:r>
      <w:r w:rsidR="00B3670B">
        <w:rPr>
          <w:rFonts w:cs="Arial"/>
        </w:rPr>
        <w:t>is requested</w:t>
      </w:r>
      <w:r w:rsidR="001C7087">
        <w:rPr>
          <w:rFonts w:cs="Arial"/>
        </w:rPr>
        <w:t xml:space="preserve">, </w:t>
      </w:r>
      <w:r w:rsidR="001C7087" w:rsidRPr="00CD0FE9">
        <w:rPr>
          <w:rFonts w:cs="Arial"/>
        </w:rPr>
        <w:t>subject to the availability of resources</w:t>
      </w:r>
      <w:r w:rsidR="007C63E8">
        <w:rPr>
          <w:rFonts w:cs="Arial"/>
        </w:rPr>
        <w:t>,</w:t>
      </w:r>
      <w:r w:rsidR="00B3670B">
        <w:rPr>
          <w:rFonts w:cs="Arial"/>
        </w:rPr>
        <w:t xml:space="preserve"> to</w:t>
      </w:r>
      <w:r w:rsidRPr="00CD0FE9">
        <w:rPr>
          <w:rFonts w:cs="Arial"/>
        </w:rPr>
        <w:t>:</w:t>
      </w:r>
    </w:p>
    <w:p w14:paraId="782E1E64" w14:textId="77777777" w:rsidR="00DD07FD" w:rsidRPr="00CD0FE9" w:rsidRDefault="00DD07FD" w:rsidP="00F35F10">
      <w:pPr>
        <w:spacing w:after="0" w:line="240" w:lineRule="auto"/>
        <w:jc w:val="both"/>
        <w:rPr>
          <w:rFonts w:cs="Arial"/>
        </w:rPr>
      </w:pPr>
    </w:p>
    <w:p w14:paraId="681E6845" w14:textId="2672770A" w:rsidR="00E03F03" w:rsidRDefault="00D32289" w:rsidP="00585B28">
      <w:pPr>
        <w:widowControl w:val="0"/>
        <w:numPr>
          <w:ilvl w:val="0"/>
          <w:numId w:val="6"/>
        </w:numPr>
        <w:autoSpaceDE w:val="0"/>
        <w:autoSpaceDN w:val="0"/>
        <w:adjustRightInd w:val="0"/>
        <w:spacing w:after="0" w:line="240" w:lineRule="auto"/>
        <w:ind w:left="1418" w:hanging="567"/>
        <w:jc w:val="both"/>
        <w:rPr>
          <w:rFonts w:cs="Arial"/>
        </w:rPr>
      </w:pPr>
      <w:r w:rsidRPr="00D32289">
        <w:rPr>
          <w:rFonts w:cs="Arial"/>
        </w:rPr>
        <w:t>establish an open-ended working group on marine pollution (with a focus on chemical pollution);</w:t>
      </w:r>
    </w:p>
    <w:p w14:paraId="7F0C449D" w14:textId="77777777" w:rsidR="004D5C0A" w:rsidRPr="004D5C0A" w:rsidRDefault="004D5C0A" w:rsidP="005F3AFA">
      <w:pPr>
        <w:widowControl w:val="0"/>
        <w:autoSpaceDE w:val="0"/>
        <w:autoSpaceDN w:val="0"/>
        <w:adjustRightInd w:val="0"/>
        <w:spacing w:after="0" w:line="240" w:lineRule="auto"/>
        <w:ind w:left="1418"/>
        <w:jc w:val="both"/>
        <w:rPr>
          <w:rFonts w:cs="Arial"/>
        </w:rPr>
      </w:pPr>
    </w:p>
    <w:p w14:paraId="35855592" w14:textId="1CB31574" w:rsidR="00E03F03" w:rsidRPr="008C6B5D" w:rsidRDefault="00D71038" w:rsidP="0045790D">
      <w:pPr>
        <w:widowControl w:val="0"/>
        <w:numPr>
          <w:ilvl w:val="0"/>
          <w:numId w:val="6"/>
        </w:numPr>
        <w:autoSpaceDE w:val="0"/>
        <w:autoSpaceDN w:val="0"/>
        <w:adjustRightInd w:val="0"/>
        <w:spacing w:after="80" w:line="240" w:lineRule="auto"/>
        <w:ind w:left="1418" w:hanging="567"/>
        <w:jc w:val="both"/>
        <w:rPr>
          <w:rFonts w:cs="Arial"/>
        </w:rPr>
      </w:pPr>
      <w:r>
        <w:rPr>
          <w:rFonts w:cs="Arial"/>
        </w:rPr>
        <w:t>i</w:t>
      </w:r>
      <w:r w:rsidR="00E03F03">
        <w:rPr>
          <w:rFonts w:cs="Arial"/>
        </w:rPr>
        <w:t>dentify and evaluate:</w:t>
      </w:r>
    </w:p>
    <w:p w14:paraId="429CBC99" w14:textId="2BB7E59B" w:rsidR="008C6B5D" w:rsidRDefault="00BA78AC" w:rsidP="0045790D">
      <w:pPr>
        <w:pStyle w:val="ListParagraph"/>
        <w:widowControl w:val="0"/>
        <w:numPr>
          <w:ilvl w:val="2"/>
          <w:numId w:val="6"/>
        </w:numPr>
        <w:autoSpaceDE w:val="0"/>
        <w:autoSpaceDN w:val="0"/>
        <w:adjustRightInd w:val="0"/>
        <w:spacing w:after="80" w:line="240" w:lineRule="auto"/>
        <w:ind w:left="1843" w:hanging="283"/>
        <w:contextualSpacing w:val="0"/>
        <w:jc w:val="both"/>
        <w:rPr>
          <w:rFonts w:cs="Arial"/>
          <w:lang w:val="en-US"/>
        </w:rPr>
      </w:pPr>
      <w:r w:rsidRPr="00BA78AC">
        <w:rPr>
          <w:rFonts w:cs="Arial"/>
          <w:lang w:val="en-US"/>
        </w:rPr>
        <w:t>species</w:t>
      </w:r>
      <w:r w:rsidR="00A57FF9">
        <w:rPr>
          <w:rFonts w:cs="Arial"/>
          <w:lang w:val="en-US"/>
        </w:rPr>
        <w:t xml:space="preserve"> and </w:t>
      </w:r>
      <w:r w:rsidRPr="00BA78AC">
        <w:rPr>
          <w:rFonts w:cs="Arial"/>
          <w:lang w:val="en-US"/>
        </w:rPr>
        <w:t>populations, habitats and migratory/life stages that are most at risk,</w:t>
      </w:r>
      <w:r>
        <w:rPr>
          <w:rFonts w:cs="Arial"/>
          <w:lang w:val="en-US"/>
        </w:rPr>
        <w:t xml:space="preserve"> </w:t>
      </w:r>
      <w:r w:rsidRPr="00BA78AC">
        <w:rPr>
          <w:rFonts w:cs="Arial"/>
          <w:lang w:val="en-US"/>
        </w:rPr>
        <w:t xml:space="preserve">noting the preliminary list </w:t>
      </w:r>
      <w:r w:rsidR="00E51FC3">
        <w:rPr>
          <w:rFonts w:cs="Arial"/>
          <w:lang w:val="en-US"/>
        </w:rPr>
        <w:t>referenced</w:t>
      </w:r>
      <w:r w:rsidRPr="00BA78AC">
        <w:rPr>
          <w:rFonts w:cs="Arial"/>
          <w:lang w:val="en-US"/>
        </w:rPr>
        <w:t xml:space="preserve"> in </w:t>
      </w:r>
      <w:r w:rsidR="00AF6B8C">
        <w:rPr>
          <w:rFonts w:cs="Arial"/>
          <w:lang w:val="en-US"/>
        </w:rPr>
        <w:t>Annex 1 of UNEP/CMS/COP15/</w:t>
      </w:r>
      <w:r w:rsidR="00883726">
        <w:rPr>
          <w:rFonts w:cs="Arial"/>
          <w:lang w:val="en-US"/>
        </w:rPr>
        <w:t>Doc.</w:t>
      </w:r>
      <w:r w:rsidR="00AF6B8C">
        <w:rPr>
          <w:rFonts w:cs="Arial"/>
          <w:lang w:val="en-US"/>
        </w:rPr>
        <w:t>25.2.1</w:t>
      </w:r>
      <w:r w:rsidR="00D2094D">
        <w:rPr>
          <w:rFonts w:cs="Arial"/>
          <w:lang w:val="en-US"/>
        </w:rPr>
        <w:t>;</w:t>
      </w:r>
      <w:r w:rsidRPr="00BA78AC">
        <w:rPr>
          <w:rFonts w:cs="Arial"/>
          <w:lang w:val="en-US"/>
        </w:rPr>
        <w:t xml:space="preserve"> and</w:t>
      </w:r>
    </w:p>
    <w:p w14:paraId="4C1750D8" w14:textId="1B97A742" w:rsidR="00E03F03" w:rsidRPr="005F3AFA" w:rsidRDefault="008C6B5D" w:rsidP="0045790D">
      <w:pPr>
        <w:pStyle w:val="ListParagraph"/>
        <w:widowControl w:val="0"/>
        <w:numPr>
          <w:ilvl w:val="2"/>
          <w:numId w:val="6"/>
        </w:numPr>
        <w:autoSpaceDE w:val="0"/>
        <w:autoSpaceDN w:val="0"/>
        <w:adjustRightInd w:val="0"/>
        <w:spacing w:after="0" w:line="240" w:lineRule="auto"/>
        <w:ind w:left="1843" w:hanging="283"/>
        <w:jc w:val="both"/>
        <w:rPr>
          <w:rFonts w:cs="Arial"/>
          <w:lang w:val="en-US"/>
        </w:rPr>
      </w:pPr>
      <w:r w:rsidRPr="008C6B5D">
        <w:rPr>
          <w:rFonts w:cs="Arial"/>
          <w:lang w:val="en-US"/>
        </w:rPr>
        <w:t>global hotspots where marine pollution and critical habitat for migratory species overlap</w:t>
      </w:r>
      <w:r w:rsidR="00A57FF9">
        <w:rPr>
          <w:rFonts w:cs="Arial"/>
          <w:lang w:val="en-US"/>
        </w:rPr>
        <w:t>;</w:t>
      </w:r>
    </w:p>
    <w:p w14:paraId="373422F9" w14:textId="77777777" w:rsidR="00D32289" w:rsidRPr="00D32289" w:rsidRDefault="00D32289" w:rsidP="005F3AFA">
      <w:pPr>
        <w:widowControl w:val="0"/>
        <w:autoSpaceDE w:val="0"/>
        <w:autoSpaceDN w:val="0"/>
        <w:adjustRightInd w:val="0"/>
        <w:spacing w:after="0" w:line="240" w:lineRule="auto"/>
        <w:jc w:val="both"/>
        <w:rPr>
          <w:rFonts w:cs="Arial"/>
        </w:rPr>
      </w:pPr>
    </w:p>
    <w:p w14:paraId="662E8412" w14:textId="0F9E6A61" w:rsidR="00D32289" w:rsidRPr="00D32289" w:rsidRDefault="00F71228" w:rsidP="00585B28">
      <w:pPr>
        <w:widowControl w:val="0"/>
        <w:numPr>
          <w:ilvl w:val="0"/>
          <w:numId w:val="6"/>
        </w:numPr>
        <w:autoSpaceDE w:val="0"/>
        <w:autoSpaceDN w:val="0"/>
        <w:adjustRightInd w:val="0"/>
        <w:spacing w:after="0" w:line="240" w:lineRule="auto"/>
        <w:ind w:left="1418" w:hanging="567"/>
        <w:jc w:val="both"/>
        <w:rPr>
          <w:rFonts w:cs="Arial"/>
        </w:rPr>
      </w:pPr>
      <w:r>
        <w:rPr>
          <w:rFonts w:cs="Arial"/>
        </w:rPr>
        <w:t>consider</w:t>
      </w:r>
      <w:r w:rsidR="00D32289" w:rsidRPr="00D32289">
        <w:rPr>
          <w:rFonts w:cs="Arial"/>
        </w:rPr>
        <w:t xml:space="preserve"> the application of </w:t>
      </w:r>
      <w:r w:rsidR="00000677">
        <w:rPr>
          <w:rFonts w:cs="Arial"/>
        </w:rPr>
        <w:t>‘</w:t>
      </w:r>
      <w:r w:rsidR="00D32289" w:rsidRPr="00D32289">
        <w:rPr>
          <w:rFonts w:cs="Arial"/>
        </w:rPr>
        <w:t>vulnerability matrix</w:t>
      </w:r>
      <w:r w:rsidR="00000677">
        <w:rPr>
          <w:rFonts w:cs="Arial"/>
        </w:rPr>
        <w:t>’</w:t>
      </w:r>
      <w:r w:rsidR="00D32289" w:rsidRPr="00D32289">
        <w:rPr>
          <w:rFonts w:cs="Arial"/>
        </w:rPr>
        <w:t xml:space="preserve"> approaches that integrate species’ sensitivity, exposure and adaptive capacity to both marine pollution and climate change to help prioriti</w:t>
      </w:r>
      <w:r w:rsidR="00CE44EE">
        <w:rPr>
          <w:rFonts w:cs="Arial"/>
        </w:rPr>
        <w:t>z</w:t>
      </w:r>
      <w:r w:rsidR="00D32289" w:rsidRPr="00D32289">
        <w:rPr>
          <w:rFonts w:cs="Arial"/>
        </w:rPr>
        <w:t>e conservation actions under future environmental scenarios; and</w:t>
      </w:r>
    </w:p>
    <w:p w14:paraId="218D89AC" w14:textId="77777777" w:rsidR="00D32289" w:rsidRPr="00D32289" w:rsidRDefault="00D32289" w:rsidP="00F35F10">
      <w:pPr>
        <w:widowControl w:val="0"/>
        <w:autoSpaceDE w:val="0"/>
        <w:autoSpaceDN w:val="0"/>
        <w:adjustRightInd w:val="0"/>
        <w:spacing w:after="0" w:line="240" w:lineRule="auto"/>
        <w:ind w:left="1418"/>
        <w:jc w:val="both"/>
        <w:rPr>
          <w:rFonts w:cs="Arial"/>
        </w:rPr>
      </w:pPr>
    </w:p>
    <w:p w14:paraId="4DE74AE0" w14:textId="77777777" w:rsidR="00D32289" w:rsidRPr="00D32289" w:rsidRDefault="00D32289" w:rsidP="00585B28">
      <w:pPr>
        <w:widowControl w:val="0"/>
        <w:numPr>
          <w:ilvl w:val="0"/>
          <w:numId w:val="6"/>
        </w:numPr>
        <w:autoSpaceDE w:val="0"/>
        <w:autoSpaceDN w:val="0"/>
        <w:adjustRightInd w:val="0"/>
        <w:spacing w:after="0" w:line="240" w:lineRule="auto"/>
        <w:ind w:left="1418" w:hanging="567"/>
        <w:jc w:val="both"/>
        <w:rPr>
          <w:rFonts w:cs="Arial"/>
        </w:rPr>
      </w:pPr>
      <w:proofErr w:type="gramStart"/>
      <w:r w:rsidRPr="00D32289">
        <w:rPr>
          <w:rFonts w:cs="Arial"/>
        </w:rPr>
        <w:t>give further consideration to</w:t>
      </w:r>
      <w:proofErr w:type="gramEnd"/>
      <w:r w:rsidRPr="00D32289">
        <w:rPr>
          <w:rFonts w:cs="Arial"/>
        </w:rPr>
        <w:t xml:space="preserve"> the effects of pollution on marine birds, including potentially through a dedicated workshop.</w:t>
      </w:r>
    </w:p>
    <w:p w14:paraId="43DF7753" w14:textId="3D30407A" w:rsidR="00C16A8A" w:rsidRDefault="00C16A8A" w:rsidP="008417B7">
      <w:pPr>
        <w:widowControl w:val="0"/>
        <w:autoSpaceDE w:val="0"/>
        <w:autoSpaceDN w:val="0"/>
        <w:adjustRightInd w:val="0"/>
        <w:spacing w:after="0" w:line="240" w:lineRule="auto"/>
        <w:ind w:left="1418"/>
        <w:jc w:val="both"/>
        <w:rPr>
          <w:rFonts w:cs="Arial"/>
        </w:rPr>
      </w:pPr>
    </w:p>
    <w:p w14:paraId="50B23BA1" w14:textId="77777777" w:rsidR="00DD07FD" w:rsidRPr="00CD0FE9" w:rsidRDefault="00DD07FD" w:rsidP="008417B7">
      <w:pPr>
        <w:spacing w:after="0" w:line="240" w:lineRule="auto"/>
        <w:jc w:val="both"/>
        <w:rPr>
          <w:rFonts w:cs="Arial"/>
          <w:b/>
          <w:i/>
        </w:rPr>
      </w:pPr>
      <w:r w:rsidRPr="00CD0FE9">
        <w:rPr>
          <w:rFonts w:cs="Arial"/>
          <w:b/>
          <w:i/>
        </w:rPr>
        <w:t>Directed to the Secretariat</w:t>
      </w:r>
    </w:p>
    <w:p w14:paraId="60A66C66" w14:textId="77777777" w:rsidR="00DD07FD" w:rsidRPr="00CD0FE9" w:rsidRDefault="00DD07FD" w:rsidP="008417B7">
      <w:pPr>
        <w:spacing w:after="0" w:line="240" w:lineRule="auto"/>
        <w:jc w:val="both"/>
        <w:rPr>
          <w:rFonts w:cs="Arial"/>
        </w:rPr>
      </w:pPr>
    </w:p>
    <w:p w14:paraId="6B9967E2" w14:textId="3E64A3F0" w:rsidR="00DD07FD" w:rsidRPr="00CD0FE9" w:rsidRDefault="00DD07FD" w:rsidP="008417B7">
      <w:pPr>
        <w:spacing w:after="0" w:line="240" w:lineRule="auto"/>
        <w:ind w:left="851" w:hanging="851"/>
        <w:jc w:val="both"/>
        <w:rPr>
          <w:rFonts w:cs="Arial"/>
          <w:iCs/>
        </w:rPr>
      </w:pPr>
      <w:r w:rsidRPr="00CD0FE9">
        <w:rPr>
          <w:rFonts w:cs="Arial"/>
        </w:rPr>
        <w:t>1</w:t>
      </w:r>
      <w:r w:rsidR="008D5169">
        <w:rPr>
          <w:rFonts w:cs="Arial"/>
        </w:rPr>
        <w:t>5</w:t>
      </w:r>
      <w:r w:rsidRPr="00CD0FE9">
        <w:rPr>
          <w:rFonts w:cs="Arial"/>
        </w:rPr>
        <w:t>.</w:t>
      </w:r>
      <w:r w:rsidR="00EB61DD">
        <w:rPr>
          <w:rFonts w:cs="Arial"/>
        </w:rPr>
        <w:t>CC</w:t>
      </w:r>
      <w:r w:rsidRPr="00CD0FE9">
        <w:rPr>
          <w:rFonts w:cs="Arial"/>
        </w:rPr>
        <w:tab/>
        <w:t>The Secretariat shall</w:t>
      </w:r>
      <w:r w:rsidR="0019381B">
        <w:rPr>
          <w:rFonts w:cs="Arial"/>
        </w:rPr>
        <w:t>,</w:t>
      </w:r>
      <w:r w:rsidRPr="00CD0FE9">
        <w:rPr>
          <w:rFonts w:cs="Arial"/>
        </w:rPr>
        <w:t xml:space="preserve"> subject to the availability of resources</w:t>
      </w:r>
      <w:r w:rsidR="0019381B">
        <w:rPr>
          <w:rFonts w:cs="Arial"/>
        </w:rPr>
        <w:t>:</w:t>
      </w:r>
    </w:p>
    <w:p w14:paraId="77333957" w14:textId="77777777" w:rsidR="00DD07FD" w:rsidRPr="00CD0FE9" w:rsidRDefault="00DD07FD" w:rsidP="008417B7">
      <w:pPr>
        <w:spacing w:after="0" w:line="240" w:lineRule="auto"/>
        <w:ind w:left="720" w:hanging="720"/>
        <w:jc w:val="both"/>
        <w:rPr>
          <w:rFonts w:cs="Arial"/>
          <w:iCs/>
        </w:rPr>
      </w:pPr>
    </w:p>
    <w:p w14:paraId="6079ABC4" w14:textId="267EB1EC" w:rsidR="00C45D90" w:rsidRDefault="00C45D90" w:rsidP="008417B7">
      <w:pPr>
        <w:numPr>
          <w:ilvl w:val="0"/>
          <w:numId w:val="7"/>
        </w:numPr>
        <w:spacing w:after="0" w:line="240" w:lineRule="auto"/>
        <w:ind w:left="1418" w:hanging="567"/>
        <w:jc w:val="both"/>
        <w:rPr>
          <w:rFonts w:cs="Arial"/>
        </w:rPr>
      </w:pPr>
      <w:r w:rsidRPr="00C45D90">
        <w:rPr>
          <w:rFonts w:cs="Arial"/>
        </w:rPr>
        <w:t xml:space="preserve">seek to strengthen cooperation between CMS and the </w:t>
      </w:r>
      <w:r w:rsidR="00D11E28">
        <w:rPr>
          <w:rFonts w:cs="Arial"/>
        </w:rPr>
        <w:t xml:space="preserve">BBNJ Agreement, the </w:t>
      </w:r>
      <w:r w:rsidRPr="00C45D90">
        <w:rPr>
          <w:rFonts w:cs="Arial"/>
        </w:rPr>
        <w:t>Stockholm, Basel, Rotterdam and Minamata Conventions</w:t>
      </w:r>
      <w:r w:rsidR="00D11E28">
        <w:rPr>
          <w:rFonts w:cs="Arial"/>
        </w:rPr>
        <w:t>,</w:t>
      </w:r>
      <w:r w:rsidRPr="00C45D90">
        <w:rPr>
          <w:rFonts w:cs="Arial"/>
        </w:rPr>
        <w:t xml:space="preserve"> and the </w:t>
      </w:r>
      <w:r w:rsidR="00564804">
        <w:rPr>
          <w:rFonts w:cs="Arial"/>
        </w:rPr>
        <w:t xml:space="preserve">future </w:t>
      </w:r>
      <w:r w:rsidRPr="00C45D90">
        <w:rPr>
          <w:rFonts w:cs="Arial"/>
        </w:rPr>
        <w:t xml:space="preserve">Plastics Treaty to </w:t>
      </w:r>
      <w:r w:rsidR="00A57FF9">
        <w:rPr>
          <w:rFonts w:cs="Arial"/>
        </w:rPr>
        <w:t xml:space="preserve">better </w:t>
      </w:r>
      <w:r w:rsidRPr="00C45D90">
        <w:rPr>
          <w:rFonts w:cs="Arial"/>
        </w:rPr>
        <w:t>address marine pollution risks to migratory species</w:t>
      </w:r>
      <w:r w:rsidR="00CE6EA1">
        <w:rPr>
          <w:rFonts w:cs="Arial"/>
        </w:rPr>
        <w:t>;</w:t>
      </w:r>
      <w:r w:rsidR="004F7130">
        <w:rPr>
          <w:rFonts w:cs="Arial"/>
        </w:rPr>
        <w:t xml:space="preserve"> and</w:t>
      </w:r>
    </w:p>
    <w:p w14:paraId="6D731DD5" w14:textId="77777777" w:rsidR="008417B7" w:rsidRPr="00C45D90" w:rsidRDefault="008417B7" w:rsidP="008417B7">
      <w:pPr>
        <w:spacing w:after="0" w:line="240" w:lineRule="auto"/>
        <w:ind w:left="1418"/>
        <w:jc w:val="both"/>
        <w:rPr>
          <w:rFonts w:cs="Arial"/>
        </w:rPr>
      </w:pPr>
    </w:p>
    <w:p w14:paraId="7CA0EC0A" w14:textId="320F22CC" w:rsidR="00EB61DD" w:rsidRPr="008F512F" w:rsidRDefault="00C45D90" w:rsidP="008417B7">
      <w:pPr>
        <w:numPr>
          <w:ilvl w:val="0"/>
          <w:numId w:val="7"/>
        </w:numPr>
        <w:spacing w:after="0" w:line="240" w:lineRule="auto"/>
        <w:ind w:left="1418" w:hanging="567"/>
        <w:jc w:val="both"/>
        <w:rPr>
          <w:rFonts w:cs="Arial"/>
          <w:lang w:val="hr-HR"/>
        </w:rPr>
      </w:pPr>
      <w:r w:rsidRPr="00C45D90">
        <w:rPr>
          <w:rFonts w:cs="Arial"/>
        </w:rPr>
        <w:t xml:space="preserve">seek better engagement on marine pollution with </w:t>
      </w:r>
      <w:r w:rsidR="00DA3AA6">
        <w:rPr>
          <w:rFonts w:cs="Arial"/>
        </w:rPr>
        <w:t>R</w:t>
      </w:r>
      <w:r w:rsidRPr="00C45D90">
        <w:rPr>
          <w:rFonts w:cs="Arial"/>
        </w:rPr>
        <w:t xml:space="preserve">egional </w:t>
      </w:r>
      <w:r w:rsidR="00DA3AA6">
        <w:rPr>
          <w:rFonts w:cs="Arial"/>
        </w:rPr>
        <w:t>S</w:t>
      </w:r>
      <w:r w:rsidRPr="00C45D90">
        <w:rPr>
          <w:rFonts w:cs="Arial"/>
        </w:rPr>
        <w:t xml:space="preserve">eas </w:t>
      </w:r>
      <w:r w:rsidR="00DA3AA6">
        <w:rPr>
          <w:rFonts w:cs="Arial"/>
        </w:rPr>
        <w:t>C</w:t>
      </w:r>
      <w:r w:rsidRPr="00C45D90">
        <w:rPr>
          <w:rFonts w:cs="Arial"/>
        </w:rPr>
        <w:t>onventions</w:t>
      </w:r>
      <w:r w:rsidR="007F33CE">
        <w:rPr>
          <w:rFonts w:cs="Arial"/>
        </w:rPr>
        <w:t xml:space="preserve"> </w:t>
      </w:r>
      <w:r w:rsidR="00DA3AA6">
        <w:rPr>
          <w:rFonts w:cs="Arial"/>
        </w:rPr>
        <w:t>and Action Plans</w:t>
      </w:r>
      <w:r w:rsidR="008F512F">
        <w:rPr>
          <w:rFonts w:cs="Arial"/>
        </w:rPr>
        <w:t>.</w:t>
      </w:r>
    </w:p>
    <w:bookmarkEnd w:id="0"/>
    <w:p w14:paraId="58CD53A6" w14:textId="6993E979" w:rsidR="00831DC2" w:rsidRPr="004F38FE" w:rsidRDefault="00831DC2" w:rsidP="00EB61DD">
      <w:pPr>
        <w:widowControl w:val="0"/>
        <w:autoSpaceDE w:val="0"/>
        <w:autoSpaceDN w:val="0"/>
        <w:adjustRightInd w:val="0"/>
        <w:spacing w:after="0" w:line="240" w:lineRule="auto"/>
        <w:jc w:val="both"/>
        <w:rPr>
          <w:rFonts w:cs="Arial"/>
        </w:rPr>
      </w:pPr>
    </w:p>
    <w:sectPr w:rsidR="00831DC2" w:rsidRPr="004F38FE" w:rsidSect="00F3209C">
      <w:headerReference w:type="first" r:id="rId34"/>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46AD50" w14:textId="77777777" w:rsidR="00CB57C9" w:rsidRDefault="00CB57C9" w:rsidP="002E0DE9">
      <w:pPr>
        <w:spacing w:after="0" w:line="240" w:lineRule="auto"/>
      </w:pPr>
      <w:r>
        <w:separator/>
      </w:r>
    </w:p>
  </w:endnote>
  <w:endnote w:type="continuationSeparator" w:id="0">
    <w:p w14:paraId="49C9A34D" w14:textId="77777777" w:rsidR="00CB57C9" w:rsidRDefault="00CB57C9" w:rsidP="002E0DE9">
      <w:pPr>
        <w:spacing w:after="0" w:line="240" w:lineRule="auto"/>
      </w:pPr>
      <w:r>
        <w:continuationSeparator/>
      </w:r>
    </w:p>
  </w:endnote>
  <w:endnote w:type="continuationNotice" w:id="1">
    <w:p w14:paraId="79008AA6" w14:textId="77777777" w:rsidR="00CB57C9" w:rsidRDefault="00CB57C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15323FF" w14:textId="77777777" w:rsidR="00CB57C9" w:rsidRDefault="00CB57C9" w:rsidP="002E0DE9">
      <w:pPr>
        <w:spacing w:after="0" w:line="240" w:lineRule="auto"/>
      </w:pPr>
      <w:r>
        <w:separator/>
      </w:r>
    </w:p>
  </w:footnote>
  <w:footnote w:type="continuationSeparator" w:id="0">
    <w:p w14:paraId="15E7CA80" w14:textId="77777777" w:rsidR="00CB57C9" w:rsidRDefault="00CB57C9" w:rsidP="002E0DE9">
      <w:pPr>
        <w:spacing w:after="0" w:line="240" w:lineRule="auto"/>
      </w:pPr>
      <w:r>
        <w:continuationSeparator/>
      </w:r>
    </w:p>
  </w:footnote>
  <w:footnote w:type="continuationNotice" w:id="1">
    <w:p w14:paraId="3CD64244" w14:textId="77777777" w:rsidR="00CB57C9" w:rsidRDefault="00CB57C9">
      <w:pPr>
        <w:spacing w:after="0" w:line="240" w:lineRule="auto"/>
      </w:pPr>
    </w:p>
  </w:footnote>
  <w:footnote w:id="2">
    <w:p w14:paraId="4FA54586" w14:textId="3163CD34" w:rsidR="00804CBA" w:rsidRDefault="00804CBA">
      <w:pPr>
        <w:pStyle w:val="FootnoteText"/>
      </w:pPr>
      <w:r w:rsidRPr="003A6741">
        <w:rPr>
          <w:rStyle w:val="FootnoteReference"/>
          <w:sz w:val="16"/>
          <w:szCs w:val="16"/>
        </w:rPr>
        <w:footnoteRef/>
      </w:r>
      <w:r w:rsidRPr="003A6741">
        <w:rPr>
          <w:sz w:val="16"/>
          <w:szCs w:val="16"/>
        </w:rPr>
        <w:t xml:space="preserve"> </w:t>
      </w:r>
      <w:r w:rsidRPr="003A6741">
        <w:rPr>
          <w:rFonts w:cs="Arial"/>
          <w:sz w:val="16"/>
          <w:szCs w:val="16"/>
          <w:lang w:val="hr-HR"/>
        </w:rPr>
        <w:t>Agreement under the United Nations Convention on the Law of the Sea on the conservation and sustainable use of marine biological diversity of areas beyond national jurisdiction</w:t>
      </w:r>
    </w:p>
  </w:footnote>
  <w:footnote w:id="3">
    <w:p w14:paraId="35F86B65" w14:textId="77777777" w:rsidR="00B9741C" w:rsidRPr="00DF7C25" w:rsidRDefault="00B9741C" w:rsidP="00067C13">
      <w:pPr>
        <w:spacing w:after="0" w:line="240" w:lineRule="auto"/>
        <w:jc w:val="both"/>
        <w:rPr>
          <w:rFonts w:eastAsia="Times New Roman"/>
          <w:sz w:val="16"/>
          <w:szCs w:val="16"/>
        </w:rPr>
      </w:pPr>
      <w:r w:rsidRPr="008321D7">
        <w:rPr>
          <w:sz w:val="16"/>
          <w:szCs w:val="16"/>
          <w:vertAlign w:val="superscript"/>
        </w:rPr>
        <w:footnoteRef/>
      </w:r>
      <w:r w:rsidRPr="008321D7">
        <w:rPr>
          <w:rFonts w:eastAsia="Times New Roman"/>
          <w:sz w:val="16"/>
          <w:szCs w:val="16"/>
        </w:rPr>
        <w:t xml:space="preserve"> Noting that </w:t>
      </w:r>
      <w:hyperlink r:id="rId1" w:history="1">
        <w:r w:rsidRPr="008321D7">
          <w:rPr>
            <w:rStyle w:val="Hyperlink"/>
            <w:rFonts w:eastAsia="Times New Roman"/>
            <w:sz w:val="16"/>
            <w:szCs w:val="16"/>
          </w:rPr>
          <w:t>CMS Resolution 12.20</w:t>
        </w:r>
      </w:hyperlink>
      <w:r w:rsidRPr="008321D7">
        <w:rPr>
          <w:rFonts w:eastAsia="Times New Roman"/>
          <w:sz w:val="16"/>
          <w:szCs w:val="16"/>
        </w:rPr>
        <w:t xml:space="preserve"> </w:t>
      </w:r>
      <w:r w:rsidRPr="008321D7">
        <w:rPr>
          <w:rFonts w:eastAsia="Times New Roman"/>
          <w:i/>
          <w:iCs/>
          <w:sz w:val="16"/>
          <w:szCs w:val="16"/>
        </w:rPr>
        <w:t>Management of Marine Debris</w:t>
      </w:r>
      <w:r w:rsidRPr="008321D7">
        <w:rPr>
          <w:rFonts w:eastAsia="Times New Roman"/>
          <w:sz w:val="16"/>
          <w:szCs w:val="16"/>
        </w:rPr>
        <w:t xml:space="preserve"> “Calls upon Parties and invites other stakeholders to address the issue of abandoned, lost or otherwise discarded fishing gear (ALDFG), by following the strategies set out under the Food and Agriculture Organization’s Code of Conduct for Responsible Fisheries”.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1154059680" name="Picture 1154059680"/>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1306803684" name="Picture 1306803684"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663378210" name="Picture 663378210"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849E7" w14:textId="41D64BD6" w:rsidR="00371DE1" w:rsidRPr="00661875" w:rsidRDefault="00371DE1" w:rsidP="00371DE1">
    <w:pPr>
      <w:pStyle w:val="Header"/>
      <w:pBdr>
        <w:bottom w:val="single" w:sz="4" w:space="1" w:color="auto"/>
      </w:pBdr>
      <w:rPr>
        <w:rFonts w:cs="Arial"/>
        <w:i/>
        <w:sz w:val="18"/>
        <w:szCs w:val="18"/>
        <w:lang w:val="de-DE"/>
      </w:rPr>
    </w:pPr>
    <w:r w:rsidRPr="00C87582">
      <w:rPr>
        <w:rFonts w:cs="Arial"/>
        <w:i/>
        <w:sz w:val="18"/>
        <w:szCs w:val="18"/>
        <w:lang w:val="de-DE"/>
      </w:rPr>
      <w:t>UNEP/CMS/COP1</w:t>
    </w:r>
    <w:r w:rsidR="00492194">
      <w:rPr>
        <w:rFonts w:cs="Arial"/>
        <w:i/>
        <w:sz w:val="18"/>
        <w:szCs w:val="18"/>
        <w:lang w:val="de-DE"/>
      </w:rPr>
      <w:t>5</w:t>
    </w:r>
    <w:r w:rsidRPr="00661875">
      <w:rPr>
        <w:rFonts w:cs="Arial"/>
        <w:i/>
        <w:sz w:val="18"/>
        <w:szCs w:val="18"/>
        <w:lang w:val="de-DE"/>
      </w:rPr>
      <w:t>/Doc.</w:t>
    </w:r>
    <w:r w:rsidR="00B21944">
      <w:rPr>
        <w:rFonts w:cs="Arial"/>
        <w:i/>
        <w:sz w:val="18"/>
        <w:szCs w:val="18"/>
        <w:lang w:val="de-DE"/>
      </w:rPr>
      <w:t>25.2.1</w:t>
    </w:r>
  </w:p>
  <w:p w14:paraId="7797D15F" w14:textId="77777777" w:rsidR="00371DE1" w:rsidRPr="00371DE1" w:rsidRDefault="00371DE1" w:rsidP="00371DE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5A657" w14:textId="178CB0DF" w:rsidR="00A836DB" w:rsidRPr="00661875" w:rsidRDefault="00A836DB" w:rsidP="00A836DB">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sidR="00EC79F2">
      <w:rPr>
        <w:rFonts w:cs="Arial"/>
        <w:i/>
        <w:sz w:val="18"/>
        <w:szCs w:val="18"/>
        <w:lang w:val="de-DE"/>
      </w:rPr>
      <w:t>15</w:t>
    </w:r>
    <w:r w:rsidRPr="00661875">
      <w:rPr>
        <w:rFonts w:cs="Arial"/>
        <w:i/>
        <w:sz w:val="18"/>
        <w:szCs w:val="18"/>
        <w:lang w:val="de-DE"/>
      </w:rPr>
      <w:t>/Doc.</w:t>
    </w:r>
    <w:r w:rsidR="002627C6">
      <w:rPr>
        <w:rFonts w:cs="Arial"/>
        <w:i/>
        <w:sz w:val="18"/>
        <w:szCs w:val="18"/>
        <w:lang w:val="de-DE"/>
      </w:rPr>
      <w:t>25.2.1</w:t>
    </w:r>
  </w:p>
  <w:p w14:paraId="5E40C068" w14:textId="24E32600" w:rsidR="002D6582" w:rsidRPr="00A836DB" w:rsidRDefault="002D6582" w:rsidP="00A836D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0BCF2972" w:rsidR="00831DC2" w:rsidRPr="00661875" w:rsidRDefault="00831DC2" w:rsidP="002D6582">
    <w:pPr>
      <w:pStyle w:val="Header"/>
      <w:pBdr>
        <w:bottom w:val="single" w:sz="4" w:space="1" w:color="auto"/>
      </w:pBdr>
      <w:rPr>
        <w:rFonts w:cs="Arial"/>
        <w:i/>
        <w:sz w:val="18"/>
        <w:szCs w:val="18"/>
        <w:lang w:val="de-DE"/>
      </w:rPr>
    </w:pPr>
    <w:r w:rsidRPr="00661875">
      <w:rPr>
        <w:rFonts w:cs="Arial"/>
        <w:i/>
        <w:sz w:val="18"/>
        <w:szCs w:val="18"/>
        <w:lang w:val="de-DE"/>
      </w:rPr>
      <w:t>UNEP/CMS/COP</w:t>
    </w:r>
    <w:r w:rsidR="005A6F57">
      <w:rPr>
        <w:rFonts w:cs="Arial"/>
        <w:i/>
        <w:sz w:val="18"/>
        <w:szCs w:val="18"/>
        <w:lang w:val="de-DE"/>
      </w:rPr>
      <w:t>15</w:t>
    </w:r>
    <w:r w:rsidRPr="00661875">
      <w:rPr>
        <w:rFonts w:cs="Arial"/>
        <w:i/>
        <w:sz w:val="18"/>
        <w:szCs w:val="18"/>
        <w:lang w:val="de-DE"/>
      </w:rPr>
      <w:t>/Doc.</w:t>
    </w:r>
    <w:r w:rsidR="005A6F57">
      <w:rPr>
        <w:rFonts w:cs="Arial"/>
        <w:i/>
        <w:sz w:val="18"/>
        <w:szCs w:val="18"/>
        <w:lang w:val="de-DE"/>
      </w:rPr>
      <w:t>25.2.1</w:t>
    </w:r>
  </w:p>
  <w:p w14:paraId="5FEC35DB" w14:textId="77777777" w:rsidR="00831DC2" w:rsidRPr="002D6582"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E328B" w14:textId="1F7CFBD7" w:rsidR="00673424" w:rsidRPr="00661875" w:rsidRDefault="00673424" w:rsidP="007C6448">
    <w:pPr>
      <w:pStyle w:val="Header"/>
      <w:pBdr>
        <w:bottom w:val="single" w:sz="4" w:space="1" w:color="auto"/>
      </w:pBdr>
      <w:rPr>
        <w:rFonts w:cs="Arial"/>
        <w:i/>
        <w:sz w:val="18"/>
        <w:szCs w:val="18"/>
        <w:lang w:val="de-DE"/>
      </w:rPr>
    </w:pPr>
    <w:r w:rsidRPr="00C87582">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 xml:space="preserve">25.2.1/Annex </w:t>
    </w:r>
    <w:r w:rsidR="00183E74">
      <w:rPr>
        <w:rFonts w:cs="Arial"/>
        <w:i/>
        <w:sz w:val="18"/>
        <w:szCs w:val="18"/>
        <w:lang w:val="de-DE"/>
      </w:rPr>
      <w:t>1</w:t>
    </w:r>
  </w:p>
  <w:p w14:paraId="66849521" w14:textId="77777777" w:rsidR="00673424" w:rsidRPr="00371DE1" w:rsidRDefault="00673424" w:rsidP="00371DE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21A369" w14:textId="6DA33FCD" w:rsidR="00673424" w:rsidRPr="00661875" w:rsidRDefault="00673424" w:rsidP="007C6448">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 xml:space="preserve">25.2.1/Annex </w:t>
    </w:r>
    <w:r w:rsidR="00183E74">
      <w:rPr>
        <w:rFonts w:cs="Arial"/>
        <w:i/>
        <w:sz w:val="18"/>
        <w:szCs w:val="18"/>
        <w:lang w:val="de-DE"/>
      </w:rPr>
      <w:t>1</w:t>
    </w:r>
  </w:p>
  <w:p w14:paraId="3BA78313" w14:textId="77777777" w:rsidR="00673424" w:rsidRPr="00A836DB" w:rsidRDefault="00673424" w:rsidP="00A836DB">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4F6DA5" w14:textId="415D1067" w:rsidR="00673424" w:rsidRPr="00661875" w:rsidRDefault="00673424" w:rsidP="006B52E7">
    <w:pPr>
      <w:pStyle w:val="Header"/>
      <w:pBdr>
        <w:bottom w:val="single" w:sz="4" w:space="1" w:color="auto"/>
      </w:pBdr>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 xml:space="preserve">25.2.1/Annex </w:t>
    </w:r>
    <w:r w:rsidR="007C6448">
      <w:rPr>
        <w:rFonts w:cs="Arial"/>
        <w:i/>
        <w:sz w:val="18"/>
        <w:szCs w:val="18"/>
        <w:lang w:val="de-DE"/>
      </w:rPr>
      <w:t>1</w:t>
    </w:r>
  </w:p>
  <w:p w14:paraId="222E2511" w14:textId="77777777" w:rsidR="00673424" w:rsidRPr="002D6582" w:rsidRDefault="00673424"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588C47" w14:textId="68B1F921" w:rsidR="00183E74" w:rsidRPr="00661875" w:rsidRDefault="00183E74" w:rsidP="007C6448">
    <w:pPr>
      <w:pStyle w:val="Header"/>
      <w:pBdr>
        <w:bottom w:val="single" w:sz="4" w:space="1" w:color="auto"/>
      </w:pBdr>
      <w:rPr>
        <w:rFonts w:cs="Arial"/>
        <w:i/>
        <w:sz w:val="18"/>
        <w:szCs w:val="18"/>
        <w:lang w:val="de-DE"/>
      </w:rPr>
    </w:pPr>
    <w:r w:rsidRPr="00C87582">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 xml:space="preserve">25.2.1/Annex </w:t>
    </w:r>
    <w:r w:rsidR="00457D73">
      <w:rPr>
        <w:rFonts w:cs="Arial"/>
        <w:i/>
        <w:sz w:val="18"/>
        <w:szCs w:val="18"/>
        <w:lang w:val="de-DE"/>
      </w:rPr>
      <w:t>2</w:t>
    </w:r>
  </w:p>
  <w:p w14:paraId="790A75A7" w14:textId="77777777" w:rsidR="00183E74" w:rsidRPr="00371DE1" w:rsidRDefault="00183E74" w:rsidP="00371DE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366462" w14:textId="296FB6D4" w:rsidR="00183E74" w:rsidRPr="00661875" w:rsidRDefault="00183E74" w:rsidP="007C6448">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25.2.1/Annex 3</w:t>
    </w:r>
  </w:p>
  <w:p w14:paraId="68B5F1AC" w14:textId="77777777" w:rsidR="00183E74" w:rsidRPr="00A836DB" w:rsidRDefault="00183E74" w:rsidP="00A836DB">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0080FF" w14:textId="1D825E0F" w:rsidR="007C6448" w:rsidRPr="00661875" w:rsidRDefault="007C6448" w:rsidP="00B23760">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25.2.1/Annex 2</w:t>
    </w:r>
  </w:p>
  <w:p w14:paraId="4061907A" w14:textId="77777777" w:rsidR="007C6448" w:rsidRPr="002D6582" w:rsidRDefault="007C6448"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3F9C92" w14:textId="5D4553C8" w:rsidR="00457D73" w:rsidRPr="00661875" w:rsidRDefault="00457D73" w:rsidP="007C6448">
    <w:pPr>
      <w:pStyle w:val="Header"/>
      <w:pBdr>
        <w:bottom w:val="single" w:sz="4" w:space="1" w:color="auto"/>
      </w:pBdr>
      <w:rPr>
        <w:rFonts w:cs="Arial"/>
        <w:i/>
        <w:sz w:val="18"/>
        <w:szCs w:val="18"/>
        <w:lang w:val="de-DE"/>
      </w:rPr>
    </w:pPr>
    <w:r w:rsidRPr="00C87582">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25.2.1/Annex 3</w:t>
    </w:r>
  </w:p>
  <w:p w14:paraId="29666BFA" w14:textId="77777777" w:rsidR="00457D73" w:rsidRPr="00371DE1" w:rsidRDefault="00457D73" w:rsidP="00371DE1">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DEEE5C" w14:textId="7BE89250" w:rsidR="005F6A73" w:rsidRPr="00661875" w:rsidRDefault="005F6A73" w:rsidP="00457D73">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25.2.1/Annex 3</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745083" w14:textId="657849E2" w:rsidR="000734ED" w:rsidRPr="00661875" w:rsidRDefault="000734ED" w:rsidP="00457D73">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25.2.1/Annex 4</w:t>
    </w:r>
  </w:p>
  <w:p w14:paraId="4F41AD25" w14:textId="77777777" w:rsidR="000734ED" w:rsidRPr="002D6582" w:rsidRDefault="000734ED"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4513DB"/>
    <w:multiLevelType w:val="multilevel"/>
    <w:tmpl w:val="35625D8A"/>
    <w:lvl w:ilvl="0">
      <w:start w:val="1"/>
      <w:numFmt w:val="bullet"/>
      <w:lvlText w:val="-"/>
      <w:lvlJc w:val="left"/>
      <w:pPr>
        <w:ind w:left="2160" w:hanging="360"/>
      </w:pPr>
      <w:rPr>
        <w:u w:val="none"/>
      </w:rPr>
    </w:lvl>
    <w:lvl w:ilvl="1">
      <w:start w:val="1"/>
      <w:numFmt w:val="bullet"/>
      <w:lvlText w:val=""/>
      <w:lvlJc w:val="left"/>
      <w:pPr>
        <w:ind w:left="2880" w:hanging="360"/>
      </w:pPr>
      <w:rPr>
        <w:rFonts w:ascii="Symbol" w:hAnsi="Symbol" w:hint="default"/>
      </w:rPr>
    </w:lvl>
    <w:lvl w:ilvl="2">
      <w:start w:val="1"/>
      <w:numFmt w:val="bullet"/>
      <w:lvlText w:val="-"/>
      <w:lvlJc w:val="left"/>
      <w:pPr>
        <w:ind w:left="3600" w:hanging="360"/>
      </w:pPr>
      <w:rPr>
        <w:u w:val="none"/>
      </w:rPr>
    </w:lvl>
    <w:lvl w:ilvl="3">
      <w:start w:val="1"/>
      <w:numFmt w:val="bullet"/>
      <w:lvlText w:val="-"/>
      <w:lvlJc w:val="left"/>
      <w:pPr>
        <w:ind w:left="4320" w:hanging="360"/>
      </w:pPr>
      <w:rPr>
        <w:u w:val="none"/>
      </w:rPr>
    </w:lvl>
    <w:lvl w:ilvl="4">
      <w:start w:val="1"/>
      <w:numFmt w:val="bullet"/>
      <w:lvlText w:val="-"/>
      <w:lvlJc w:val="left"/>
      <w:pPr>
        <w:ind w:left="5040" w:hanging="360"/>
      </w:pPr>
      <w:rPr>
        <w:u w:val="none"/>
      </w:rPr>
    </w:lvl>
    <w:lvl w:ilvl="5">
      <w:start w:val="1"/>
      <w:numFmt w:val="bullet"/>
      <w:lvlText w:val="-"/>
      <w:lvlJc w:val="left"/>
      <w:pPr>
        <w:ind w:left="5760" w:hanging="360"/>
      </w:pPr>
      <w:rPr>
        <w:u w:val="none"/>
      </w:rPr>
    </w:lvl>
    <w:lvl w:ilvl="6">
      <w:start w:val="1"/>
      <w:numFmt w:val="bullet"/>
      <w:lvlText w:val="-"/>
      <w:lvlJc w:val="left"/>
      <w:pPr>
        <w:ind w:left="6480" w:hanging="360"/>
      </w:pPr>
      <w:rPr>
        <w:u w:val="none"/>
      </w:rPr>
    </w:lvl>
    <w:lvl w:ilvl="7">
      <w:start w:val="1"/>
      <w:numFmt w:val="bullet"/>
      <w:lvlText w:val="-"/>
      <w:lvlJc w:val="left"/>
      <w:pPr>
        <w:ind w:left="7200" w:hanging="360"/>
      </w:pPr>
      <w:rPr>
        <w:u w:val="none"/>
      </w:rPr>
    </w:lvl>
    <w:lvl w:ilvl="8">
      <w:start w:val="1"/>
      <w:numFmt w:val="bullet"/>
      <w:lvlText w:val="-"/>
      <w:lvlJc w:val="left"/>
      <w:pPr>
        <w:ind w:left="7920" w:hanging="360"/>
      </w:pPr>
      <w:rPr>
        <w:u w:val="none"/>
      </w:rPr>
    </w:lvl>
  </w:abstractNum>
  <w:abstractNum w:abstractNumId="1" w15:restartNumberingAfterBreak="0">
    <w:nsid w:val="03A32286"/>
    <w:multiLevelType w:val="multilevel"/>
    <w:tmpl w:val="4418D280"/>
    <w:lvl w:ilvl="0">
      <w:start w:val="14"/>
      <w:numFmt w:val="decimal"/>
      <w:lvlText w:val="%1"/>
      <w:lvlJc w:val="left"/>
      <w:pPr>
        <w:ind w:left="500" w:hanging="500"/>
      </w:pPr>
      <w:rPr>
        <w:rFonts w:hint="default"/>
      </w:rPr>
    </w:lvl>
    <w:lvl w:ilvl="1">
      <w:start w:val="43"/>
      <w:numFmt w:val="decimal"/>
      <w:lvlText w:val="%1.%2"/>
      <w:lvlJc w:val="left"/>
      <w:pPr>
        <w:ind w:left="1067" w:hanging="5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 w15:restartNumberingAfterBreak="0">
    <w:nsid w:val="07057E98"/>
    <w:multiLevelType w:val="hybridMultilevel"/>
    <w:tmpl w:val="73F05EDA"/>
    <w:lvl w:ilvl="0" w:tplc="2000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08346D29"/>
    <w:multiLevelType w:val="multilevel"/>
    <w:tmpl w:val="B726B5FA"/>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4" w15:restartNumberingAfterBreak="0">
    <w:nsid w:val="087B7FB9"/>
    <w:multiLevelType w:val="hybridMultilevel"/>
    <w:tmpl w:val="61DEEFA6"/>
    <w:lvl w:ilvl="0" w:tplc="20000017">
      <w:start w:val="1"/>
      <w:numFmt w:val="lowerLetter"/>
      <w:lvlText w:val="%1)"/>
      <w:lvlJc w:val="left"/>
      <w:pPr>
        <w:ind w:left="927" w:hanging="360"/>
      </w:pPr>
    </w:lvl>
    <w:lvl w:ilvl="1" w:tplc="0C000019" w:tentative="1">
      <w:start w:val="1"/>
      <w:numFmt w:val="lowerLetter"/>
      <w:lvlText w:val="%2."/>
      <w:lvlJc w:val="left"/>
      <w:pPr>
        <w:ind w:left="1647" w:hanging="360"/>
      </w:p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5"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6" w15:restartNumberingAfterBreak="0">
    <w:nsid w:val="0DFB178C"/>
    <w:multiLevelType w:val="hybridMultilevel"/>
    <w:tmpl w:val="15F47A26"/>
    <w:lvl w:ilvl="0" w:tplc="FFFFFFFF">
      <w:start w:val="1"/>
      <w:numFmt w:val="decimal"/>
      <w:lvlText w:val="%1."/>
      <w:lvlJc w:val="left"/>
      <w:pPr>
        <w:ind w:left="720" w:hanging="360"/>
      </w:pPr>
    </w:lvl>
    <w:lvl w:ilvl="1" w:tplc="20000017">
      <w:start w:val="1"/>
      <w:numFmt w:val="lowerLetter"/>
      <w:lvlText w:val="%2)"/>
      <w:lvlJc w:val="left"/>
      <w:pPr>
        <w:ind w:left="72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0E8F4287"/>
    <w:multiLevelType w:val="hybridMultilevel"/>
    <w:tmpl w:val="920446A8"/>
    <w:lvl w:ilvl="0" w:tplc="20000015">
      <w:start w:val="1"/>
      <w:numFmt w:val="upperLetter"/>
      <w:lvlText w:val="%1."/>
      <w:lvlJc w:val="left"/>
      <w:pPr>
        <w:ind w:left="720" w:hanging="360"/>
      </w:pPr>
    </w:lvl>
    <w:lvl w:ilvl="1" w:tplc="0C000019">
      <w:start w:val="1"/>
      <w:numFmt w:val="lowerLetter"/>
      <w:lvlText w:val="%2."/>
      <w:lvlJc w:val="left"/>
      <w:pPr>
        <w:ind w:left="1440" w:hanging="360"/>
      </w:pPr>
    </w:lvl>
    <w:lvl w:ilvl="2" w:tplc="0C00001B">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8" w15:restartNumberingAfterBreak="0">
    <w:nsid w:val="23DF48E4"/>
    <w:multiLevelType w:val="hybridMultilevel"/>
    <w:tmpl w:val="055E681E"/>
    <w:lvl w:ilvl="0" w:tplc="20000017">
      <w:start w:val="1"/>
      <w:numFmt w:val="lowerLetter"/>
      <w:lvlText w:val="%1)"/>
      <w:lvlJc w:val="left"/>
      <w:pPr>
        <w:ind w:left="72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367" w:hanging="360"/>
      </w:pPr>
    </w:lvl>
    <w:lvl w:ilvl="2" w:tplc="0409001B" w:tentative="1">
      <w:start w:val="1"/>
      <w:numFmt w:val="lowerRoman"/>
      <w:lvlText w:val="%3."/>
      <w:lvlJc w:val="right"/>
      <w:pPr>
        <w:ind w:left="3087" w:hanging="180"/>
      </w:pPr>
    </w:lvl>
    <w:lvl w:ilvl="3" w:tplc="0409000F" w:tentative="1">
      <w:start w:val="1"/>
      <w:numFmt w:val="decimal"/>
      <w:lvlText w:val="%4."/>
      <w:lvlJc w:val="left"/>
      <w:pPr>
        <w:ind w:left="3807" w:hanging="360"/>
      </w:pPr>
    </w:lvl>
    <w:lvl w:ilvl="4" w:tplc="04090019" w:tentative="1">
      <w:start w:val="1"/>
      <w:numFmt w:val="lowerLetter"/>
      <w:lvlText w:val="%5."/>
      <w:lvlJc w:val="left"/>
      <w:pPr>
        <w:ind w:left="4527" w:hanging="360"/>
      </w:pPr>
    </w:lvl>
    <w:lvl w:ilvl="5" w:tplc="0409001B" w:tentative="1">
      <w:start w:val="1"/>
      <w:numFmt w:val="lowerRoman"/>
      <w:lvlText w:val="%6."/>
      <w:lvlJc w:val="right"/>
      <w:pPr>
        <w:ind w:left="5247" w:hanging="180"/>
      </w:pPr>
    </w:lvl>
    <w:lvl w:ilvl="6" w:tplc="0409000F" w:tentative="1">
      <w:start w:val="1"/>
      <w:numFmt w:val="decimal"/>
      <w:lvlText w:val="%7."/>
      <w:lvlJc w:val="left"/>
      <w:pPr>
        <w:ind w:left="5967" w:hanging="360"/>
      </w:pPr>
    </w:lvl>
    <w:lvl w:ilvl="7" w:tplc="04090019" w:tentative="1">
      <w:start w:val="1"/>
      <w:numFmt w:val="lowerLetter"/>
      <w:lvlText w:val="%8."/>
      <w:lvlJc w:val="left"/>
      <w:pPr>
        <w:ind w:left="6687" w:hanging="360"/>
      </w:pPr>
    </w:lvl>
    <w:lvl w:ilvl="8" w:tplc="0409001B" w:tentative="1">
      <w:start w:val="1"/>
      <w:numFmt w:val="lowerRoman"/>
      <w:lvlText w:val="%9."/>
      <w:lvlJc w:val="right"/>
      <w:pPr>
        <w:ind w:left="7407" w:hanging="180"/>
      </w:pPr>
    </w:lvl>
  </w:abstractNum>
  <w:abstractNum w:abstractNumId="9" w15:restartNumberingAfterBreak="0">
    <w:nsid w:val="274E12D0"/>
    <w:multiLevelType w:val="hybridMultilevel"/>
    <w:tmpl w:val="D97261F6"/>
    <w:lvl w:ilvl="0" w:tplc="FFFFFFFF">
      <w:start w:val="1"/>
      <w:numFmt w:val="lowerLetter"/>
      <w:lvlText w:val="%1)"/>
      <w:lvlJc w:val="left"/>
      <w:pPr>
        <w:ind w:left="927" w:hanging="360"/>
      </w:pPr>
    </w:lvl>
    <w:lvl w:ilvl="1" w:tplc="FFFFFFFF">
      <w:start w:val="1"/>
      <w:numFmt w:val="lowerLetter"/>
      <w:lvlText w:val="%2."/>
      <w:lvlJc w:val="left"/>
      <w:pPr>
        <w:ind w:left="1297" w:hanging="360"/>
      </w:pPr>
    </w:lvl>
    <w:lvl w:ilvl="2" w:tplc="FFFFFFFF">
      <w:start w:val="1"/>
      <w:numFmt w:val="lowerRoman"/>
      <w:lvlText w:val="%3."/>
      <w:lvlJc w:val="right"/>
      <w:pPr>
        <w:ind w:left="2017" w:hanging="180"/>
      </w:pPr>
    </w:lvl>
    <w:lvl w:ilvl="3" w:tplc="FFFFFFFF">
      <w:start w:val="1"/>
      <w:numFmt w:val="decimal"/>
      <w:lvlText w:val="%4."/>
      <w:lvlJc w:val="left"/>
      <w:pPr>
        <w:ind w:left="2737" w:hanging="360"/>
      </w:pPr>
    </w:lvl>
    <w:lvl w:ilvl="4" w:tplc="FFFFFFFF">
      <w:start w:val="1"/>
      <w:numFmt w:val="lowerLetter"/>
      <w:lvlText w:val="%5."/>
      <w:lvlJc w:val="left"/>
      <w:pPr>
        <w:ind w:left="3457" w:hanging="360"/>
      </w:pPr>
    </w:lvl>
    <w:lvl w:ilvl="5" w:tplc="FFFFFFFF">
      <w:start w:val="1"/>
      <w:numFmt w:val="lowerRoman"/>
      <w:lvlText w:val="%6."/>
      <w:lvlJc w:val="right"/>
      <w:pPr>
        <w:ind w:left="4177" w:hanging="180"/>
      </w:pPr>
    </w:lvl>
    <w:lvl w:ilvl="6" w:tplc="FFFFFFFF">
      <w:start w:val="1"/>
      <w:numFmt w:val="decimal"/>
      <w:lvlText w:val="%7."/>
      <w:lvlJc w:val="left"/>
      <w:pPr>
        <w:ind w:left="4897" w:hanging="360"/>
      </w:pPr>
    </w:lvl>
    <w:lvl w:ilvl="7" w:tplc="FFFFFFFF">
      <w:start w:val="1"/>
      <w:numFmt w:val="lowerLetter"/>
      <w:lvlText w:val="%8."/>
      <w:lvlJc w:val="left"/>
      <w:pPr>
        <w:ind w:left="5617" w:hanging="360"/>
      </w:pPr>
    </w:lvl>
    <w:lvl w:ilvl="8" w:tplc="FFFFFFFF">
      <w:start w:val="1"/>
      <w:numFmt w:val="lowerRoman"/>
      <w:lvlText w:val="%9."/>
      <w:lvlJc w:val="right"/>
      <w:pPr>
        <w:ind w:left="6337" w:hanging="180"/>
      </w:pPr>
    </w:lvl>
  </w:abstractNum>
  <w:abstractNum w:abstractNumId="10" w15:restartNumberingAfterBreak="0">
    <w:nsid w:val="27E654C4"/>
    <w:multiLevelType w:val="hybridMultilevel"/>
    <w:tmpl w:val="017A23EC"/>
    <w:lvl w:ilvl="0" w:tplc="60D435F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11" w15:restartNumberingAfterBreak="0">
    <w:nsid w:val="35247698"/>
    <w:multiLevelType w:val="multilevel"/>
    <w:tmpl w:val="121889F6"/>
    <w:lvl w:ilvl="0">
      <w:start w:val="14"/>
      <w:numFmt w:val="decimal"/>
      <w:lvlText w:val="%1"/>
      <w:lvlJc w:val="left"/>
      <w:pPr>
        <w:ind w:left="620" w:hanging="620"/>
      </w:pPr>
      <w:rPr>
        <w:rFonts w:hint="default"/>
        <w:b/>
      </w:rPr>
    </w:lvl>
    <w:lvl w:ilvl="1">
      <w:start w:val="225"/>
      <w:numFmt w:val="decimal"/>
      <w:lvlText w:val="%1.%2"/>
      <w:lvlJc w:val="left"/>
      <w:pPr>
        <w:ind w:left="1187" w:hanging="620"/>
      </w:pPr>
      <w:rPr>
        <w:rFonts w:hint="default"/>
        <w:b/>
      </w:rPr>
    </w:lvl>
    <w:lvl w:ilvl="2">
      <w:start w:val="1"/>
      <w:numFmt w:val="decimal"/>
      <w:lvlText w:val="%1.%2.%3"/>
      <w:lvlJc w:val="left"/>
      <w:pPr>
        <w:ind w:left="1854" w:hanging="720"/>
      </w:pPr>
      <w:rPr>
        <w:rFonts w:hint="default"/>
        <w:b/>
      </w:rPr>
    </w:lvl>
    <w:lvl w:ilvl="3">
      <w:start w:val="1"/>
      <w:numFmt w:val="decimal"/>
      <w:lvlText w:val="%1.%2.%3.%4"/>
      <w:lvlJc w:val="left"/>
      <w:pPr>
        <w:ind w:left="2421" w:hanging="720"/>
      </w:pPr>
      <w:rPr>
        <w:rFonts w:hint="default"/>
        <w:b/>
      </w:rPr>
    </w:lvl>
    <w:lvl w:ilvl="4">
      <w:start w:val="1"/>
      <w:numFmt w:val="decimal"/>
      <w:lvlText w:val="%1.%2.%3.%4.%5"/>
      <w:lvlJc w:val="left"/>
      <w:pPr>
        <w:ind w:left="3348" w:hanging="1080"/>
      </w:pPr>
      <w:rPr>
        <w:rFonts w:hint="default"/>
        <w:b/>
      </w:rPr>
    </w:lvl>
    <w:lvl w:ilvl="5">
      <w:start w:val="1"/>
      <w:numFmt w:val="decimal"/>
      <w:lvlText w:val="%1.%2.%3.%4.%5.%6"/>
      <w:lvlJc w:val="left"/>
      <w:pPr>
        <w:ind w:left="3915" w:hanging="1080"/>
      </w:pPr>
      <w:rPr>
        <w:rFonts w:hint="default"/>
        <w:b/>
      </w:rPr>
    </w:lvl>
    <w:lvl w:ilvl="6">
      <w:start w:val="1"/>
      <w:numFmt w:val="decimal"/>
      <w:lvlText w:val="%1.%2.%3.%4.%5.%6.%7"/>
      <w:lvlJc w:val="left"/>
      <w:pPr>
        <w:ind w:left="4842" w:hanging="1440"/>
      </w:pPr>
      <w:rPr>
        <w:rFonts w:hint="default"/>
        <w:b/>
      </w:rPr>
    </w:lvl>
    <w:lvl w:ilvl="7">
      <w:start w:val="1"/>
      <w:numFmt w:val="decimal"/>
      <w:lvlText w:val="%1.%2.%3.%4.%5.%6.%7.%8"/>
      <w:lvlJc w:val="left"/>
      <w:pPr>
        <w:ind w:left="5409" w:hanging="1440"/>
      </w:pPr>
      <w:rPr>
        <w:rFonts w:hint="default"/>
        <w:b/>
      </w:rPr>
    </w:lvl>
    <w:lvl w:ilvl="8">
      <w:start w:val="1"/>
      <w:numFmt w:val="decimal"/>
      <w:lvlText w:val="%1.%2.%3.%4.%5.%6.%7.%8.%9"/>
      <w:lvlJc w:val="left"/>
      <w:pPr>
        <w:ind w:left="6336" w:hanging="1800"/>
      </w:pPr>
      <w:rPr>
        <w:rFonts w:hint="default"/>
        <w:b/>
      </w:rPr>
    </w:lvl>
  </w:abstractNum>
  <w:abstractNum w:abstractNumId="12" w15:restartNumberingAfterBreak="0">
    <w:nsid w:val="3BC82A81"/>
    <w:multiLevelType w:val="hybridMultilevel"/>
    <w:tmpl w:val="AB14BA26"/>
    <w:lvl w:ilvl="0" w:tplc="FFFFFFFF">
      <w:start w:val="1"/>
      <w:numFmt w:val="decimal"/>
      <w:lvlText w:val="%1."/>
      <w:lvlJc w:val="left"/>
      <w:pPr>
        <w:ind w:left="720" w:hanging="360"/>
      </w:pPr>
    </w:lvl>
    <w:lvl w:ilvl="1" w:tplc="20000017">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3C0F3D50"/>
    <w:multiLevelType w:val="multilevel"/>
    <w:tmpl w:val="99525B6C"/>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14" w15:restartNumberingAfterBreak="0">
    <w:nsid w:val="3E200771"/>
    <w:multiLevelType w:val="hybridMultilevel"/>
    <w:tmpl w:val="99362684"/>
    <w:lvl w:ilvl="0" w:tplc="08090017">
      <w:start w:val="1"/>
      <w:numFmt w:val="lowerLetter"/>
      <w:lvlText w:val="%1)"/>
      <w:lvlJc w:val="left"/>
      <w:pPr>
        <w:ind w:left="720" w:hanging="360"/>
      </w:pPr>
    </w:lvl>
    <w:lvl w:ilvl="1" w:tplc="FE5EF57C">
      <w:start w:val="1"/>
      <w:numFmt w:val="lowerRoman"/>
      <w:lvlText w:val="%2."/>
      <w:lvlJc w:val="left"/>
      <w:pPr>
        <w:ind w:left="1440" w:hanging="360"/>
      </w:pPr>
      <w:rPr>
        <w:rFonts w:ascii="Arial" w:eastAsiaTheme="minorHAnsi" w:hAnsi="Arial" w:cs="Arial"/>
      </w:r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5" w15:restartNumberingAfterBreak="0">
    <w:nsid w:val="40D97761"/>
    <w:multiLevelType w:val="hybridMultilevel"/>
    <w:tmpl w:val="5942CF10"/>
    <w:lvl w:ilvl="0" w:tplc="2000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46450E24"/>
    <w:multiLevelType w:val="multilevel"/>
    <w:tmpl w:val="F4C835B8"/>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17" w15:restartNumberingAfterBreak="0">
    <w:nsid w:val="46642B45"/>
    <w:multiLevelType w:val="multilevel"/>
    <w:tmpl w:val="710EC0B0"/>
    <w:lvl w:ilvl="0">
      <w:start w:val="1"/>
      <w:numFmt w:val="bullet"/>
      <w:lvlText w:val="-"/>
      <w:lvlJc w:val="left"/>
      <w:pPr>
        <w:ind w:left="1080" w:hanging="360"/>
      </w:pPr>
      <w:rPr>
        <w:u w:val="none"/>
      </w:rPr>
    </w:lvl>
    <w:lvl w:ilvl="1">
      <w:start w:val="1"/>
      <w:numFmt w:val="bullet"/>
      <w:lvlText w:val="-"/>
      <w:lvlJc w:val="left"/>
      <w:pPr>
        <w:ind w:left="1800" w:hanging="360"/>
      </w:pPr>
      <w:rPr>
        <w:u w:val="none"/>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18"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19"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0" w15:restartNumberingAfterBreak="0">
    <w:nsid w:val="5F2B3F2A"/>
    <w:multiLevelType w:val="hybridMultilevel"/>
    <w:tmpl w:val="474CB85C"/>
    <w:lvl w:ilvl="0" w:tplc="2000000F">
      <w:start w:val="1"/>
      <w:numFmt w:val="decimal"/>
      <w:lvlText w:val="%1."/>
      <w:lvlJc w:val="left"/>
      <w:pPr>
        <w:ind w:left="360" w:hanging="360"/>
      </w:pPr>
      <w:rPr>
        <w:rFonts w:hint="default"/>
      </w:rPr>
    </w:lvl>
    <w:lvl w:ilvl="1" w:tplc="20000019" w:tentative="1">
      <w:start w:val="1"/>
      <w:numFmt w:val="lowerLetter"/>
      <w:lvlText w:val="%2."/>
      <w:lvlJc w:val="left"/>
      <w:pPr>
        <w:ind w:left="1080" w:hanging="360"/>
      </w:pPr>
    </w:lvl>
    <w:lvl w:ilvl="2" w:tplc="2000001B" w:tentative="1">
      <w:start w:val="1"/>
      <w:numFmt w:val="lowerRoman"/>
      <w:lvlText w:val="%3."/>
      <w:lvlJc w:val="right"/>
      <w:pPr>
        <w:ind w:left="1800" w:hanging="180"/>
      </w:pPr>
    </w:lvl>
    <w:lvl w:ilvl="3" w:tplc="2000000F" w:tentative="1">
      <w:start w:val="1"/>
      <w:numFmt w:val="decimal"/>
      <w:lvlText w:val="%4."/>
      <w:lvlJc w:val="left"/>
      <w:pPr>
        <w:ind w:left="2520" w:hanging="360"/>
      </w:pPr>
    </w:lvl>
    <w:lvl w:ilvl="4" w:tplc="20000019" w:tentative="1">
      <w:start w:val="1"/>
      <w:numFmt w:val="lowerLetter"/>
      <w:lvlText w:val="%5."/>
      <w:lvlJc w:val="left"/>
      <w:pPr>
        <w:ind w:left="3240" w:hanging="360"/>
      </w:pPr>
    </w:lvl>
    <w:lvl w:ilvl="5" w:tplc="2000001B" w:tentative="1">
      <w:start w:val="1"/>
      <w:numFmt w:val="lowerRoman"/>
      <w:lvlText w:val="%6."/>
      <w:lvlJc w:val="right"/>
      <w:pPr>
        <w:ind w:left="3960" w:hanging="180"/>
      </w:pPr>
    </w:lvl>
    <w:lvl w:ilvl="6" w:tplc="2000000F" w:tentative="1">
      <w:start w:val="1"/>
      <w:numFmt w:val="decimal"/>
      <w:lvlText w:val="%7."/>
      <w:lvlJc w:val="left"/>
      <w:pPr>
        <w:ind w:left="4680" w:hanging="360"/>
      </w:pPr>
    </w:lvl>
    <w:lvl w:ilvl="7" w:tplc="20000019" w:tentative="1">
      <w:start w:val="1"/>
      <w:numFmt w:val="lowerLetter"/>
      <w:lvlText w:val="%8."/>
      <w:lvlJc w:val="left"/>
      <w:pPr>
        <w:ind w:left="5400" w:hanging="360"/>
      </w:pPr>
    </w:lvl>
    <w:lvl w:ilvl="8" w:tplc="2000001B" w:tentative="1">
      <w:start w:val="1"/>
      <w:numFmt w:val="lowerRoman"/>
      <w:lvlText w:val="%9."/>
      <w:lvlJc w:val="right"/>
      <w:pPr>
        <w:ind w:left="6120" w:hanging="180"/>
      </w:pPr>
    </w:lvl>
  </w:abstractNum>
  <w:abstractNum w:abstractNumId="21" w15:restartNumberingAfterBreak="0">
    <w:nsid w:val="6856741E"/>
    <w:multiLevelType w:val="hybridMultilevel"/>
    <w:tmpl w:val="618EE89A"/>
    <w:lvl w:ilvl="0" w:tplc="FFFFFFFF">
      <w:start w:val="1"/>
      <w:numFmt w:val="lowerLetter"/>
      <w:lvlText w:val="%1)"/>
      <w:lvlJc w:val="left"/>
      <w:pPr>
        <w:ind w:left="1003" w:hanging="360"/>
      </w:pPr>
    </w:lvl>
    <w:lvl w:ilvl="1" w:tplc="2000001B">
      <w:start w:val="1"/>
      <w:numFmt w:val="lowerRoman"/>
      <w:lvlText w:val="%2."/>
      <w:lvlJc w:val="right"/>
      <w:pPr>
        <w:ind w:left="1723" w:hanging="360"/>
      </w:pPr>
    </w:lvl>
    <w:lvl w:ilvl="2" w:tplc="FFFFFFFF">
      <w:start w:val="1"/>
      <w:numFmt w:val="lowerRoman"/>
      <w:lvlText w:val="%3."/>
      <w:lvlJc w:val="right"/>
      <w:pPr>
        <w:ind w:left="2443" w:hanging="180"/>
      </w:pPr>
    </w:lvl>
    <w:lvl w:ilvl="3" w:tplc="FFFFFFFF">
      <w:start w:val="1"/>
      <w:numFmt w:val="decimal"/>
      <w:lvlText w:val="%4."/>
      <w:lvlJc w:val="left"/>
      <w:pPr>
        <w:ind w:left="3163" w:hanging="360"/>
      </w:pPr>
    </w:lvl>
    <w:lvl w:ilvl="4" w:tplc="FFFFFFFF">
      <w:start w:val="1"/>
      <w:numFmt w:val="lowerLetter"/>
      <w:lvlText w:val="%5."/>
      <w:lvlJc w:val="left"/>
      <w:pPr>
        <w:ind w:left="3883" w:hanging="360"/>
      </w:pPr>
    </w:lvl>
    <w:lvl w:ilvl="5" w:tplc="FFFFFFFF">
      <w:start w:val="1"/>
      <w:numFmt w:val="lowerRoman"/>
      <w:lvlText w:val="%6."/>
      <w:lvlJc w:val="right"/>
      <w:pPr>
        <w:ind w:left="4603" w:hanging="180"/>
      </w:pPr>
    </w:lvl>
    <w:lvl w:ilvl="6" w:tplc="FFFFFFFF">
      <w:start w:val="1"/>
      <w:numFmt w:val="decimal"/>
      <w:lvlText w:val="%7."/>
      <w:lvlJc w:val="left"/>
      <w:pPr>
        <w:ind w:left="5323" w:hanging="360"/>
      </w:pPr>
    </w:lvl>
    <w:lvl w:ilvl="7" w:tplc="FFFFFFFF">
      <w:start w:val="1"/>
      <w:numFmt w:val="lowerLetter"/>
      <w:lvlText w:val="%8."/>
      <w:lvlJc w:val="left"/>
      <w:pPr>
        <w:ind w:left="6043" w:hanging="360"/>
      </w:pPr>
    </w:lvl>
    <w:lvl w:ilvl="8" w:tplc="FFFFFFFF">
      <w:start w:val="1"/>
      <w:numFmt w:val="lowerRoman"/>
      <w:lvlText w:val="%9."/>
      <w:lvlJc w:val="right"/>
      <w:pPr>
        <w:ind w:left="6763" w:hanging="180"/>
      </w:pPr>
    </w:lvl>
  </w:abstractNum>
  <w:abstractNum w:abstractNumId="22" w15:restartNumberingAfterBreak="0">
    <w:nsid w:val="69A23F83"/>
    <w:multiLevelType w:val="hybridMultilevel"/>
    <w:tmpl w:val="8744A5E6"/>
    <w:lvl w:ilvl="0" w:tplc="DEC00A20">
      <w:start w:val="1"/>
      <w:numFmt w:val="decimal"/>
      <w:lvlText w:val="%1."/>
      <w:lvlJc w:val="left"/>
      <w:pPr>
        <w:ind w:left="360" w:hanging="360"/>
      </w:pPr>
      <w:rPr>
        <w:b w:val="0"/>
        <w:bCs/>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3" w15:restartNumberingAfterBreak="0">
    <w:nsid w:val="6B23627B"/>
    <w:multiLevelType w:val="hybridMultilevel"/>
    <w:tmpl w:val="B2945D16"/>
    <w:lvl w:ilvl="0" w:tplc="FFFFFFFF">
      <w:start w:val="1"/>
      <w:numFmt w:val="decimal"/>
      <w:lvlText w:val="%1."/>
      <w:lvlJc w:val="left"/>
      <w:pPr>
        <w:ind w:left="720" w:hanging="360"/>
      </w:pPr>
    </w:lvl>
    <w:lvl w:ilvl="1" w:tplc="20000017">
      <w:start w:val="1"/>
      <w:numFmt w:val="lowerLetter"/>
      <w:lvlText w:val="%2)"/>
      <w:lvlJc w:val="left"/>
      <w:pPr>
        <w:ind w:left="72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6EDB277A"/>
    <w:multiLevelType w:val="hybridMultilevel"/>
    <w:tmpl w:val="3E023DF6"/>
    <w:lvl w:ilvl="0" w:tplc="08090001">
      <w:start w:val="1"/>
      <w:numFmt w:val="bullet"/>
      <w:lvlText w:val=""/>
      <w:lvlJc w:val="left"/>
      <w:pPr>
        <w:ind w:left="927" w:hanging="360"/>
      </w:pPr>
      <w:rPr>
        <w:rFonts w:ascii="Symbol" w:hAnsi="Symbol" w:hint="default"/>
      </w:rPr>
    </w:lvl>
    <w:lvl w:ilvl="1" w:tplc="08090003" w:tentative="1">
      <w:start w:val="1"/>
      <w:numFmt w:val="bullet"/>
      <w:lvlText w:val="o"/>
      <w:lvlJc w:val="left"/>
      <w:pPr>
        <w:ind w:left="1647" w:hanging="360"/>
      </w:pPr>
      <w:rPr>
        <w:rFonts w:ascii="Courier New" w:hAnsi="Courier New" w:cs="Courier New" w:hint="default"/>
      </w:rPr>
    </w:lvl>
    <w:lvl w:ilvl="2" w:tplc="08090005" w:tentative="1">
      <w:start w:val="1"/>
      <w:numFmt w:val="bullet"/>
      <w:lvlText w:val=""/>
      <w:lvlJc w:val="left"/>
      <w:pPr>
        <w:ind w:left="2367" w:hanging="360"/>
      </w:pPr>
      <w:rPr>
        <w:rFonts w:ascii="Wingdings" w:hAnsi="Wingdings" w:hint="default"/>
      </w:rPr>
    </w:lvl>
    <w:lvl w:ilvl="3" w:tplc="08090001" w:tentative="1">
      <w:start w:val="1"/>
      <w:numFmt w:val="bullet"/>
      <w:lvlText w:val=""/>
      <w:lvlJc w:val="left"/>
      <w:pPr>
        <w:ind w:left="3087" w:hanging="360"/>
      </w:pPr>
      <w:rPr>
        <w:rFonts w:ascii="Symbol" w:hAnsi="Symbol" w:hint="default"/>
      </w:rPr>
    </w:lvl>
    <w:lvl w:ilvl="4" w:tplc="08090003" w:tentative="1">
      <w:start w:val="1"/>
      <w:numFmt w:val="bullet"/>
      <w:lvlText w:val="o"/>
      <w:lvlJc w:val="left"/>
      <w:pPr>
        <w:ind w:left="3807" w:hanging="360"/>
      </w:pPr>
      <w:rPr>
        <w:rFonts w:ascii="Courier New" w:hAnsi="Courier New" w:cs="Courier New" w:hint="default"/>
      </w:rPr>
    </w:lvl>
    <w:lvl w:ilvl="5" w:tplc="08090005" w:tentative="1">
      <w:start w:val="1"/>
      <w:numFmt w:val="bullet"/>
      <w:lvlText w:val=""/>
      <w:lvlJc w:val="left"/>
      <w:pPr>
        <w:ind w:left="4527" w:hanging="360"/>
      </w:pPr>
      <w:rPr>
        <w:rFonts w:ascii="Wingdings" w:hAnsi="Wingdings" w:hint="default"/>
      </w:rPr>
    </w:lvl>
    <w:lvl w:ilvl="6" w:tplc="08090001" w:tentative="1">
      <w:start w:val="1"/>
      <w:numFmt w:val="bullet"/>
      <w:lvlText w:val=""/>
      <w:lvlJc w:val="left"/>
      <w:pPr>
        <w:ind w:left="5247" w:hanging="360"/>
      </w:pPr>
      <w:rPr>
        <w:rFonts w:ascii="Symbol" w:hAnsi="Symbol" w:hint="default"/>
      </w:rPr>
    </w:lvl>
    <w:lvl w:ilvl="7" w:tplc="08090003" w:tentative="1">
      <w:start w:val="1"/>
      <w:numFmt w:val="bullet"/>
      <w:lvlText w:val="o"/>
      <w:lvlJc w:val="left"/>
      <w:pPr>
        <w:ind w:left="5967" w:hanging="360"/>
      </w:pPr>
      <w:rPr>
        <w:rFonts w:ascii="Courier New" w:hAnsi="Courier New" w:cs="Courier New" w:hint="default"/>
      </w:rPr>
    </w:lvl>
    <w:lvl w:ilvl="8" w:tplc="08090005" w:tentative="1">
      <w:start w:val="1"/>
      <w:numFmt w:val="bullet"/>
      <w:lvlText w:val=""/>
      <w:lvlJc w:val="left"/>
      <w:pPr>
        <w:ind w:left="6687" w:hanging="360"/>
      </w:pPr>
      <w:rPr>
        <w:rFonts w:ascii="Wingdings" w:hAnsi="Wingdings" w:hint="default"/>
      </w:rPr>
    </w:lvl>
  </w:abstractNum>
  <w:abstractNum w:abstractNumId="25"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71301467"/>
    <w:multiLevelType w:val="hybridMultilevel"/>
    <w:tmpl w:val="B5A2B866"/>
    <w:lvl w:ilvl="0" w:tplc="B57CC882">
      <w:start w:val="1"/>
      <w:numFmt w:val="bullet"/>
      <w:lvlText w:val="˗"/>
      <w:lvlJc w:val="left"/>
      <w:pPr>
        <w:ind w:left="720" w:hanging="360"/>
      </w:pPr>
      <w:rPr>
        <w:rFonts w:ascii="Courier New" w:hAnsi="Courier New"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27" w15:restartNumberingAfterBreak="0">
    <w:nsid w:val="76ED2235"/>
    <w:multiLevelType w:val="multilevel"/>
    <w:tmpl w:val="5868E9F2"/>
    <w:lvl w:ilvl="0">
      <w:start w:val="1"/>
      <w:numFmt w:val="bullet"/>
      <w:lvlText w:val=""/>
      <w:lvlJc w:val="left"/>
      <w:pPr>
        <w:ind w:left="2880" w:hanging="360"/>
      </w:pPr>
      <w:rPr>
        <w:rFonts w:ascii="Symbol" w:hAnsi="Symbol" w:hint="default"/>
        <w:u w:val="none"/>
      </w:rPr>
    </w:lvl>
    <w:lvl w:ilvl="1">
      <w:start w:val="1"/>
      <w:numFmt w:val="bullet"/>
      <w:lvlText w:val="-"/>
      <w:lvlJc w:val="left"/>
      <w:pPr>
        <w:ind w:left="3600" w:hanging="360"/>
      </w:pPr>
      <w:rPr>
        <w:u w:val="none"/>
      </w:rPr>
    </w:lvl>
    <w:lvl w:ilvl="2">
      <w:start w:val="1"/>
      <w:numFmt w:val="bullet"/>
      <w:lvlText w:val="-"/>
      <w:lvlJc w:val="left"/>
      <w:pPr>
        <w:ind w:left="4320" w:hanging="360"/>
      </w:pPr>
      <w:rPr>
        <w:u w:val="none"/>
      </w:rPr>
    </w:lvl>
    <w:lvl w:ilvl="3">
      <w:start w:val="1"/>
      <w:numFmt w:val="bullet"/>
      <w:lvlText w:val="-"/>
      <w:lvlJc w:val="left"/>
      <w:pPr>
        <w:ind w:left="5040" w:hanging="360"/>
      </w:pPr>
      <w:rPr>
        <w:u w:val="none"/>
      </w:rPr>
    </w:lvl>
    <w:lvl w:ilvl="4">
      <w:start w:val="1"/>
      <w:numFmt w:val="bullet"/>
      <w:lvlText w:val="-"/>
      <w:lvlJc w:val="left"/>
      <w:pPr>
        <w:ind w:left="5760" w:hanging="360"/>
      </w:pPr>
      <w:rPr>
        <w:u w:val="none"/>
      </w:rPr>
    </w:lvl>
    <w:lvl w:ilvl="5">
      <w:start w:val="1"/>
      <w:numFmt w:val="bullet"/>
      <w:lvlText w:val="-"/>
      <w:lvlJc w:val="left"/>
      <w:pPr>
        <w:ind w:left="6480" w:hanging="360"/>
      </w:pPr>
      <w:rPr>
        <w:u w:val="none"/>
      </w:rPr>
    </w:lvl>
    <w:lvl w:ilvl="6">
      <w:start w:val="1"/>
      <w:numFmt w:val="bullet"/>
      <w:lvlText w:val="-"/>
      <w:lvlJc w:val="left"/>
      <w:pPr>
        <w:ind w:left="7200" w:hanging="360"/>
      </w:pPr>
      <w:rPr>
        <w:u w:val="none"/>
      </w:rPr>
    </w:lvl>
    <w:lvl w:ilvl="7">
      <w:start w:val="1"/>
      <w:numFmt w:val="bullet"/>
      <w:lvlText w:val="-"/>
      <w:lvlJc w:val="left"/>
      <w:pPr>
        <w:ind w:left="7920" w:hanging="360"/>
      </w:pPr>
      <w:rPr>
        <w:u w:val="none"/>
      </w:rPr>
    </w:lvl>
    <w:lvl w:ilvl="8">
      <w:start w:val="1"/>
      <w:numFmt w:val="bullet"/>
      <w:lvlText w:val="-"/>
      <w:lvlJc w:val="left"/>
      <w:pPr>
        <w:ind w:left="8640" w:hanging="360"/>
      </w:pPr>
      <w:rPr>
        <w:u w:val="none"/>
      </w:rPr>
    </w:lvl>
  </w:abstractNum>
  <w:abstractNum w:abstractNumId="28" w15:restartNumberingAfterBreak="0">
    <w:nsid w:val="7A055A31"/>
    <w:multiLevelType w:val="hybridMultilevel"/>
    <w:tmpl w:val="C4322C14"/>
    <w:lvl w:ilvl="0" w:tplc="08445A06">
      <w:start w:val="1"/>
      <w:numFmt w:val="lowerLetter"/>
      <w:lvlText w:val="%1)"/>
      <w:lvlJc w:val="left"/>
      <w:pPr>
        <w:ind w:left="927" w:hanging="360"/>
      </w:pPr>
      <w:rPr>
        <w:rFonts w:hint="default"/>
      </w:rPr>
    </w:lvl>
    <w:lvl w:ilvl="1" w:tplc="20000019" w:tentative="1">
      <w:start w:val="1"/>
      <w:numFmt w:val="lowerLetter"/>
      <w:lvlText w:val="%2."/>
      <w:lvlJc w:val="left"/>
      <w:pPr>
        <w:ind w:left="1364" w:hanging="360"/>
      </w:pPr>
    </w:lvl>
    <w:lvl w:ilvl="2" w:tplc="2000001B" w:tentative="1">
      <w:start w:val="1"/>
      <w:numFmt w:val="lowerRoman"/>
      <w:lvlText w:val="%3."/>
      <w:lvlJc w:val="right"/>
      <w:pPr>
        <w:ind w:left="2084" w:hanging="180"/>
      </w:pPr>
    </w:lvl>
    <w:lvl w:ilvl="3" w:tplc="2000000F" w:tentative="1">
      <w:start w:val="1"/>
      <w:numFmt w:val="decimal"/>
      <w:lvlText w:val="%4."/>
      <w:lvlJc w:val="left"/>
      <w:pPr>
        <w:ind w:left="2804" w:hanging="360"/>
      </w:pPr>
    </w:lvl>
    <w:lvl w:ilvl="4" w:tplc="20000019" w:tentative="1">
      <w:start w:val="1"/>
      <w:numFmt w:val="lowerLetter"/>
      <w:lvlText w:val="%5."/>
      <w:lvlJc w:val="left"/>
      <w:pPr>
        <w:ind w:left="3524" w:hanging="360"/>
      </w:pPr>
    </w:lvl>
    <w:lvl w:ilvl="5" w:tplc="2000001B" w:tentative="1">
      <w:start w:val="1"/>
      <w:numFmt w:val="lowerRoman"/>
      <w:lvlText w:val="%6."/>
      <w:lvlJc w:val="right"/>
      <w:pPr>
        <w:ind w:left="4244" w:hanging="180"/>
      </w:pPr>
    </w:lvl>
    <w:lvl w:ilvl="6" w:tplc="2000000F" w:tentative="1">
      <w:start w:val="1"/>
      <w:numFmt w:val="decimal"/>
      <w:lvlText w:val="%7."/>
      <w:lvlJc w:val="left"/>
      <w:pPr>
        <w:ind w:left="4964" w:hanging="360"/>
      </w:pPr>
    </w:lvl>
    <w:lvl w:ilvl="7" w:tplc="20000019" w:tentative="1">
      <w:start w:val="1"/>
      <w:numFmt w:val="lowerLetter"/>
      <w:lvlText w:val="%8."/>
      <w:lvlJc w:val="left"/>
      <w:pPr>
        <w:ind w:left="5684" w:hanging="360"/>
      </w:pPr>
    </w:lvl>
    <w:lvl w:ilvl="8" w:tplc="2000001B" w:tentative="1">
      <w:start w:val="1"/>
      <w:numFmt w:val="lowerRoman"/>
      <w:lvlText w:val="%9."/>
      <w:lvlJc w:val="right"/>
      <w:pPr>
        <w:ind w:left="6404" w:hanging="180"/>
      </w:pPr>
    </w:lvl>
  </w:abstractNum>
  <w:abstractNum w:abstractNumId="29" w15:restartNumberingAfterBreak="0">
    <w:nsid w:val="7F251232"/>
    <w:multiLevelType w:val="hybridMultilevel"/>
    <w:tmpl w:val="82EC130C"/>
    <w:lvl w:ilvl="0" w:tplc="FE1038CA">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741906446">
    <w:abstractNumId w:val="25"/>
  </w:num>
  <w:num w:numId="2" w16cid:durableId="308674728">
    <w:abstractNumId w:val="18"/>
  </w:num>
  <w:num w:numId="3" w16cid:durableId="1500343192">
    <w:abstractNumId w:val="5"/>
  </w:num>
  <w:num w:numId="4" w16cid:durableId="947470795">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141927803">
    <w:abstractNumId w:val="22"/>
  </w:num>
  <w:num w:numId="6" w16cid:durableId="54344577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230572826">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3095959">
    <w:abstractNumId w:val="8"/>
  </w:num>
  <w:num w:numId="9" w16cid:durableId="642926219">
    <w:abstractNumId w:val="21"/>
  </w:num>
  <w:num w:numId="10" w16cid:durableId="398678745">
    <w:abstractNumId w:val="28"/>
  </w:num>
  <w:num w:numId="11" w16cid:durableId="1988708185">
    <w:abstractNumId w:val="9"/>
  </w:num>
  <w:num w:numId="12" w16cid:durableId="40836500">
    <w:abstractNumId w:val="1"/>
  </w:num>
  <w:num w:numId="13" w16cid:durableId="9109674">
    <w:abstractNumId w:val="10"/>
  </w:num>
  <w:num w:numId="14" w16cid:durableId="1925451750">
    <w:abstractNumId w:val="20"/>
  </w:num>
  <w:num w:numId="15" w16cid:durableId="1398281104">
    <w:abstractNumId w:val="2"/>
  </w:num>
  <w:num w:numId="16" w16cid:durableId="614749703">
    <w:abstractNumId w:val="15"/>
  </w:num>
  <w:num w:numId="17" w16cid:durableId="1235579628">
    <w:abstractNumId w:val="4"/>
  </w:num>
  <w:num w:numId="18" w16cid:durableId="1139032378">
    <w:abstractNumId w:val="17"/>
  </w:num>
  <w:num w:numId="19" w16cid:durableId="2076003950">
    <w:abstractNumId w:val="0"/>
  </w:num>
  <w:num w:numId="20" w16cid:durableId="1044058796">
    <w:abstractNumId w:val="26"/>
  </w:num>
  <w:num w:numId="21" w16cid:durableId="511839909">
    <w:abstractNumId w:val="16"/>
  </w:num>
  <w:num w:numId="22" w16cid:durableId="1660842360">
    <w:abstractNumId w:val="13"/>
  </w:num>
  <w:num w:numId="23" w16cid:durableId="298653285">
    <w:abstractNumId w:val="3"/>
  </w:num>
  <w:num w:numId="24" w16cid:durableId="1905093572">
    <w:abstractNumId w:val="7"/>
  </w:num>
  <w:num w:numId="25" w16cid:durableId="1912109878">
    <w:abstractNumId w:val="27"/>
  </w:num>
  <w:num w:numId="26" w16cid:durableId="385033989">
    <w:abstractNumId w:val="11"/>
  </w:num>
  <w:num w:numId="27" w16cid:durableId="1676301984">
    <w:abstractNumId w:val="29"/>
  </w:num>
  <w:num w:numId="28" w16cid:durableId="249891323">
    <w:abstractNumId w:val="6"/>
  </w:num>
  <w:num w:numId="29" w16cid:durableId="1194420139">
    <w:abstractNumId w:val="12"/>
  </w:num>
  <w:num w:numId="30" w16cid:durableId="1549026654">
    <w:abstractNumId w:val="23"/>
  </w:num>
  <w:num w:numId="31" w16cid:durableId="900599647">
    <w:abstractNumId w:val="14"/>
  </w:num>
  <w:num w:numId="32" w16cid:durableId="2071879205">
    <w:abstractNumId w:val="24"/>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3D8"/>
    <w:rsid w:val="00000521"/>
    <w:rsid w:val="00000677"/>
    <w:rsid w:val="0000088F"/>
    <w:rsid w:val="000016B1"/>
    <w:rsid w:val="000024C8"/>
    <w:rsid w:val="000030B1"/>
    <w:rsid w:val="00004218"/>
    <w:rsid w:val="00004AC6"/>
    <w:rsid w:val="00004DAA"/>
    <w:rsid w:val="00006301"/>
    <w:rsid w:val="00006C47"/>
    <w:rsid w:val="00007884"/>
    <w:rsid w:val="000109FF"/>
    <w:rsid w:val="0001212C"/>
    <w:rsid w:val="0001443F"/>
    <w:rsid w:val="000148B9"/>
    <w:rsid w:val="00016B50"/>
    <w:rsid w:val="00022107"/>
    <w:rsid w:val="0002210E"/>
    <w:rsid w:val="00022F03"/>
    <w:rsid w:val="00023285"/>
    <w:rsid w:val="0002379E"/>
    <w:rsid w:val="000250CC"/>
    <w:rsid w:val="0002519B"/>
    <w:rsid w:val="0003412E"/>
    <w:rsid w:val="00035CB2"/>
    <w:rsid w:val="0003664A"/>
    <w:rsid w:val="00041776"/>
    <w:rsid w:val="00041F64"/>
    <w:rsid w:val="000424F8"/>
    <w:rsid w:val="00042704"/>
    <w:rsid w:val="000452C7"/>
    <w:rsid w:val="00045A31"/>
    <w:rsid w:val="00045D6C"/>
    <w:rsid w:val="00047FA5"/>
    <w:rsid w:val="00050939"/>
    <w:rsid w:val="00051BBF"/>
    <w:rsid w:val="00052636"/>
    <w:rsid w:val="00054C0F"/>
    <w:rsid w:val="00056D98"/>
    <w:rsid w:val="0006370A"/>
    <w:rsid w:val="00067C13"/>
    <w:rsid w:val="00067C15"/>
    <w:rsid w:val="00071835"/>
    <w:rsid w:val="0007188E"/>
    <w:rsid w:val="000734ED"/>
    <w:rsid w:val="00075B3B"/>
    <w:rsid w:val="00075B40"/>
    <w:rsid w:val="000762D2"/>
    <w:rsid w:val="00076609"/>
    <w:rsid w:val="000770E5"/>
    <w:rsid w:val="00077C70"/>
    <w:rsid w:val="0008293C"/>
    <w:rsid w:val="00082D6E"/>
    <w:rsid w:val="00090D14"/>
    <w:rsid w:val="00090FAC"/>
    <w:rsid w:val="00092F4C"/>
    <w:rsid w:val="00094577"/>
    <w:rsid w:val="00094AB7"/>
    <w:rsid w:val="00094FA9"/>
    <w:rsid w:val="0009638D"/>
    <w:rsid w:val="000A0422"/>
    <w:rsid w:val="000A1981"/>
    <w:rsid w:val="000A3D26"/>
    <w:rsid w:val="000A4016"/>
    <w:rsid w:val="000A44F7"/>
    <w:rsid w:val="000A4C50"/>
    <w:rsid w:val="000A537E"/>
    <w:rsid w:val="000A5A1E"/>
    <w:rsid w:val="000A5E94"/>
    <w:rsid w:val="000A7486"/>
    <w:rsid w:val="000A782B"/>
    <w:rsid w:val="000B097F"/>
    <w:rsid w:val="000B1420"/>
    <w:rsid w:val="000B1A95"/>
    <w:rsid w:val="000B2A11"/>
    <w:rsid w:val="000B47A8"/>
    <w:rsid w:val="000B4ED5"/>
    <w:rsid w:val="000B50AD"/>
    <w:rsid w:val="000B5DC5"/>
    <w:rsid w:val="000B5E72"/>
    <w:rsid w:val="000B676D"/>
    <w:rsid w:val="000B7D58"/>
    <w:rsid w:val="000C22F2"/>
    <w:rsid w:val="000C23BD"/>
    <w:rsid w:val="000C349E"/>
    <w:rsid w:val="000D11AA"/>
    <w:rsid w:val="000D318F"/>
    <w:rsid w:val="000D3A06"/>
    <w:rsid w:val="000D3E1A"/>
    <w:rsid w:val="000D3EA4"/>
    <w:rsid w:val="000D43A5"/>
    <w:rsid w:val="000D51CF"/>
    <w:rsid w:val="000D6068"/>
    <w:rsid w:val="000D7B92"/>
    <w:rsid w:val="000E0325"/>
    <w:rsid w:val="000E03DF"/>
    <w:rsid w:val="000E465E"/>
    <w:rsid w:val="000E65DB"/>
    <w:rsid w:val="000E767E"/>
    <w:rsid w:val="000E778D"/>
    <w:rsid w:val="000F0759"/>
    <w:rsid w:val="000F1830"/>
    <w:rsid w:val="000F24DE"/>
    <w:rsid w:val="000F3313"/>
    <w:rsid w:val="000F58F7"/>
    <w:rsid w:val="000F64FB"/>
    <w:rsid w:val="000F6D54"/>
    <w:rsid w:val="00100977"/>
    <w:rsid w:val="00100A08"/>
    <w:rsid w:val="00100AF1"/>
    <w:rsid w:val="00101D08"/>
    <w:rsid w:val="0010769B"/>
    <w:rsid w:val="00111987"/>
    <w:rsid w:val="00111DAA"/>
    <w:rsid w:val="00111DDF"/>
    <w:rsid w:val="00112D9A"/>
    <w:rsid w:val="00113B73"/>
    <w:rsid w:val="00117747"/>
    <w:rsid w:val="00117E96"/>
    <w:rsid w:val="00120088"/>
    <w:rsid w:val="00120752"/>
    <w:rsid w:val="00120A37"/>
    <w:rsid w:val="0012175E"/>
    <w:rsid w:val="0012669E"/>
    <w:rsid w:val="001275C2"/>
    <w:rsid w:val="001325FD"/>
    <w:rsid w:val="00133AF8"/>
    <w:rsid w:val="00133D7B"/>
    <w:rsid w:val="00134B58"/>
    <w:rsid w:val="00134CC3"/>
    <w:rsid w:val="0013514F"/>
    <w:rsid w:val="001351B6"/>
    <w:rsid w:val="00136118"/>
    <w:rsid w:val="00136E73"/>
    <w:rsid w:val="0013732D"/>
    <w:rsid w:val="001410BF"/>
    <w:rsid w:val="00145646"/>
    <w:rsid w:val="00145DCE"/>
    <w:rsid w:val="001463BB"/>
    <w:rsid w:val="001473E8"/>
    <w:rsid w:val="0015003D"/>
    <w:rsid w:val="001508C7"/>
    <w:rsid w:val="00151050"/>
    <w:rsid w:val="00153144"/>
    <w:rsid w:val="00155833"/>
    <w:rsid w:val="00160C29"/>
    <w:rsid w:val="00162EF7"/>
    <w:rsid w:val="001639ED"/>
    <w:rsid w:val="001644D1"/>
    <w:rsid w:val="00166E78"/>
    <w:rsid w:val="00167C9C"/>
    <w:rsid w:val="0017266D"/>
    <w:rsid w:val="00173BB7"/>
    <w:rsid w:val="00175B13"/>
    <w:rsid w:val="001770D3"/>
    <w:rsid w:val="00180BD5"/>
    <w:rsid w:val="0018243E"/>
    <w:rsid w:val="00182591"/>
    <w:rsid w:val="00183E74"/>
    <w:rsid w:val="001848A2"/>
    <w:rsid w:val="00185108"/>
    <w:rsid w:val="00185CE3"/>
    <w:rsid w:val="00187723"/>
    <w:rsid w:val="001878D6"/>
    <w:rsid w:val="00187A72"/>
    <w:rsid w:val="00190D44"/>
    <w:rsid w:val="00191A16"/>
    <w:rsid w:val="00191AE4"/>
    <w:rsid w:val="001926F2"/>
    <w:rsid w:val="0019290D"/>
    <w:rsid w:val="0019381B"/>
    <w:rsid w:val="00194A3D"/>
    <w:rsid w:val="00194F84"/>
    <w:rsid w:val="001952E5"/>
    <w:rsid w:val="001955BB"/>
    <w:rsid w:val="0019594F"/>
    <w:rsid w:val="00196EE9"/>
    <w:rsid w:val="001971F4"/>
    <w:rsid w:val="001A2ED9"/>
    <w:rsid w:val="001A38D7"/>
    <w:rsid w:val="001A3920"/>
    <w:rsid w:val="001A5DEC"/>
    <w:rsid w:val="001A5F70"/>
    <w:rsid w:val="001A7527"/>
    <w:rsid w:val="001B04DA"/>
    <w:rsid w:val="001B219C"/>
    <w:rsid w:val="001B2B4B"/>
    <w:rsid w:val="001B4A00"/>
    <w:rsid w:val="001B4D05"/>
    <w:rsid w:val="001B4FF1"/>
    <w:rsid w:val="001B59BE"/>
    <w:rsid w:val="001C62B1"/>
    <w:rsid w:val="001C7087"/>
    <w:rsid w:val="001D0A03"/>
    <w:rsid w:val="001D143D"/>
    <w:rsid w:val="001D1BD1"/>
    <w:rsid w:val="001D3402"/>
    <w:rsid w:val="001D379B"/>
    <w:rsid w:val="001D4EE9"/>
    <w:rsid w:val="001D4FD8"/>
    <w:rsid w:val="001D52B4"/>
    <w:rsid w:val="001D5751"/>
    <w:rsid w:val="001D5CBA"/>
    <w:rsid w:val="001D6BB1"/>
    <w:rsid w:val="001D7FCE"/>
    <w:rsid w:val="001E00FF"/>
    <w:rsid w:val="001E0430"/>
    <w:rsid w:val="001E0741"/>
    <w:rsid w:val="001E130E"/>
    <w:rsid w:val="001E4E80"/>
    <w:rsid w:val="001F1C75"/>
    <w:rsid w:val="001F1D53"/>
    <w:rsid w:val="001F49D3"/>
    <w:rsid w:val="001F4F83"/>
    <w:rsid w:val="001F5C18"/>
    <w:rsid w:val="00200B22"/>
    <w:rsid w:val="002016EB"/>
    <w:rsid w:val="00201DFA"/>
    <w:rsid w:val="00206884"/>
    <w:rsid w:val="002108C3"/>
    <w:rsid w:val="00211C04"/>
    <w:rsid w:val="00214F55"/>
    <w:rsid w:val="0021517B"/>
    <w:rsid w:val="00216146"/>
    <w:rsid w:val="00221119"/>
    <w:rsid w:val="00221B43"/>
    <w:rsid w:val="002227A2"/>
    <w:rsid w:val="00223285"/>
    <w:rsid w:val="002233A3"/>
    <w:rsid w:val="00224365"/>
    <w:rsid w:val="00226636"/>
    <w:rsid w:val="00226B1D"/>
    <w:rsid w:val="002308E3"/>
    <w:rsid w:val="002331B9"/>
    <w:rsid w:val="00233541"/>
    <w:rsid w:val="002343EF"/>
    <w:rsid w:val="0023673F"/>
    <w:rsid w:val="0023698F"/>
    <w:rsid w:val="00240F90"/>
    <w:rsid w:val="00243D8D"/>
    <w:rsid w:val="00243EAE"/>
    <w:rsid w:val="00244A91"/>
    <w:rsid w:val="00246ED9"/>
    <w:rsid w:val="0025303B"/>
    <w:rsid w:val="002546AE"/>
    <w:rsid w:val="00254988"/>
    <w:rsid w:val="00254F3D"/>
    <w:rsid w:val="002550B9"/>
    <w:rsid w:val="0025558D"/>
    <w:rsid w:val="00256AC8"/>
    <w:rsid w:val="002602CE"/>
    <w:rsid w:val="00260AAC"/>
    <w:rsid w:val="00261624"/>
    <w:rsid w:val="00261740"/>
    <w:rsid w:val="00261AFB"/>
    <w:rsid w:val="002627C6"/>
    <w:rsid w:val="00263B3D"/>
    <w:rsid w:val="00264942"/>
    <w:rsid w:val="00264EED"/>
    <w:rsid w:val="002652F3"/>
    <w:rsid w:val="002657E9"/>
    <w:rsid w:val="0026651B"/>
    <w:rsid w:val="00267C6B"/>
    <w:rsid w:val="00270D06"/>
    <w:rsid w:val="002721EE"/>
    <w:rsid w:val="00272C47"/>
    <w:rsid w:val="002736C3"/>
    <w:rsid w:val="00274F9F"/>
    <w:rsid w:val="002760E5"/>
    <w:rsid w:val="0027617B"/>
    <w:rsid w:val="0027689A"/>
    <w:rsid w:val="00277633"/>
    <w:rsid w:val="00280C34"/>
    <w:rsid w:val="00281B9F"/>
    <w:rsid w:val="00281BAF"/>
    <w:rsid w:val="0028319F"/>
    <w:rsid w:val="00284919"/>
    <w:rsid w:val="00285234"/>
    <w:rsid w:val="00286F9C"/>
    <w:rsid w:val="00287CBB"/>
    <w:rsid w:val="00291654"/>
    <w:rsid w:val="002927F5"/>
    <w:rsid w:val="00292D3A"/>
    <w:rsid w:val="00293122"/>
    <w:rsid w:val="00294762"/>
    <w:rsid w:val="002956F5"/>
    <w:rsid w:val="002966CB"/>
    <w:rsid w:val="002968F5"/>
    <w:rsid w:val="002973B6"/>
    <w:rsid w:val="002A012C"/>
    <w:rsid w:val="002A0A6B"/>
    <w:rsid w:val="002A15D7"/>
    <w:rsid w:val="002A1BE8"/>
    <w:rsid w:val="002A1FD6"/>
    <w:rsid w:val="002A2D44"/>
    <w:rsid w:val="002A30EE"/>
    <w:rsid w:val="002A440F"/>
    <w:rsid w:val="002A4F82"/>
    <w:rsid w:val="002A6F1D"/>
    <w:rsid w:val="002A6FC9"/>
    <w:rsid w:val="002A7564"/>
    <w:rsid w:val="002A7F53"/>
    <w:rsid w:val="002B04B6"/>
    <w:rsid w:val="002B0E18"/>
    <w:rsid w:val="002B40A8"/>
    <w:rsid w:val="002B6ED0"/>
    <w:rsid w:val="002B7D09"/>
    <w:rsid w:val="002B7FEA"/>
    <w:rsid w:val="002C1135"/>
    <w:rsid w:val="002C1E39"/>
    <w:rsid w:val="002C25FA"/>
    <w:rsid w:val="002C2936"/>
    <w:rsid w:val="002C304E"/>
    <w:rsid w:val="002C5537"/>
    <w:rsid w:val="002C6BD6"/>
    <w:rsid w:val="002C772B"/>
    <w:rsid w:val="002D3E4B"/>
    <w:rsid w:val="002D42CB"/>
    <w:rsid w:val="002D5C7B"/>
    <w:rsid w:val="002D637A"/>
    <w:rsid w:val="002D6582"/>
    <w:rsid w:val="002D7492"/>
    <w:rsid w:val="002E0DE9"/>
    <w:rsid w:val="002E394C"/>
    <w:rsid w:val="002E3E48"/>
    <w:rsid w:val="002E5872"/>
    <w:rsid w:val="002E5BE2"/>
    <w:rsid w:val="002E6A6C"/>
    <w:rsid w:val="002F0CBE"/>
    <w:rsid w:val="002F1778"/>
    <w:rsid w:val="002F1AD5"/>
    <w:rsid w:val="002F3056"/>
    <w:rsid w:val="002F36EA"/>
    <w:rsid w:val="002F5B06"/>
    <w:rsid w:val="002F5C16"/>
    <w:rsid w:val="002F61D3"/>
    <w:rsid w:val="002F6DA4"/>
    <w:rsid w:val="002F74BF"/>
    <w:rsid w:val="002F761B"/>
    <w:rsid w:val="00300346"/>
    <w:rsid w:val="00300412"/>
    <w:rsid w:val="00301A81"/>
    <w:rsid w:val="00301F0B"/>
    <w:rsid w:val="00302F4A"/>
    <w:rsid w:val="0030410D"/>
    <w:rsid w:val="00304FA0"/>
    <w:rsid w:val="00305918"/>
    <w:rsid w:val="00307531"/>
    <w:rsid w:val="0030765A"/>
    <w:rsid w:val="003109DF"/>
    <w:rsid w:val="00310B43"/>
    <w:rsid w:val="0031196E"/>
    <w:rsid w:val="00312497"/>
    <w:rsid w:val="0031443B"/>
    <w:rsid w:val="0031753B"/>
    <w:rsid w:val="003204D6"/>
    <w:rsid w:val="00320F6B"/>
    <w:rsid w:val="00322248"/>
    <w:rsid w:val="003226EE"/>
    <w:rsid w:val="003229AE"/>
    <w:rsid w:val="00323DDD"/>
    <w:rsid w:val="00324448"/>
    <w:rsid w:val="00324A98"/>
    <w:rsid w:val="00326074"/>
    <w:rsid w:val="00326FE6"/>
    <w:rsid w:val="00331167"/>
    <w:rsid w:val="00331467"/>
    <w:rsid w:val="00332E39"/>
    <w:rsid w:val="0033317A"/>
    <w:rsid w:val="0033397E"/>
    <w:rsid w:val="00334FC9"/>
    <w:rsid w:val="00335E2E"/>
    <w:rsid w:val="003363B0"/>
    <w:rsid w:val="0033652B"/>
    <w:rsid w:val="003378DA"/>
    <w:rsid w:val="00337AE1"/>
    <w:rsid w:val="00342921"/>
    <w:rsid w:val="003434A3"/>
    <w:rsid w:val="00343715"/>
    <w:rsid w:val="00344195"/>
    <w:rsid w:val="003467BC"/>
    <w:rsid w:val="003531B9"/>
    <w:rsid w:val="00353EE1"/>
    <w:rsid w:val="00354966"/>
    <w:rsid w:val="00354DB3"/>
    <w:rsid w:val="00355DE5"/>
    <w:rsid w:val="00356C4C"/>
    <w:rsid w:val="00356CD8"/>
    <w:rsid w:val="00356FB2"/>
    <w:rsid w:val="00360838"/>
    <w:rsid w:val="00361A5F"/>
    <w:rsid w:val="00361DC3"/>
    <w:rsid w:val="003622DF"/>
    <w:rsid w:val="00362B87"/>
    <w:rsid w:val="00363BDB"/>
    <w:rsid w:val="003654C7"/>
    <w:rsid w:val="00367990"/>
    <w:rsid w:val="00367CC3"/>
    <w:rsid w:val="0037133A"/>
    <w:rsid w:val="00371DE1"/>
    <w:rsid w:val="00374F5B"/>
    <w:rsid w:val="0037514F"/>
    <w:rsid w:val="00377874"/>
    <w:rsid w:val="00380652"/>
    <w:rsid w:val="003816B5"/>
    <w:rsid w:val="00381FD8"/>
    <w:rsid w:val="003831A2"/>
    <w:rsid w:val="00383651"/>
    <w:rsid w:val="00384563"/>
    <w:rsid w:val="00386A00"/>
    <w:rsid w:val="00387908"/>
    <w:rsid w:val="0038792B"/>
    <w:rsid w:val="0038795F"/>
    <w:rsid w:val="00390FFD"/>
    <w:rsid w:val="00391A57"/>
    <w:rsid w:val="0039210C"/>
    <w:rsid w:val="00392513"/>
    <w:rsid w:val="00394AFB"/>
    <w:rsid w:val="0039652B"/>
    <w:rsid w:val="003A017E"/>
    <w:rsid w:val="003A0555"/>
    <w:rsid w:val="003A0D01"/>
    <w:rsid w:val="003A2ED9"/>
    <w:rsid w:val="003A3FE2"/>
    <w:rsid w:val="003A5C59"/>
    <w:rsid w:val="003A6070"/>
    <w:rsid w:val="003A6518"/>
    <w:rsid w:val="003A6741"/>
    <w:rsid w:val="003B13DB"/>
    <w:rsid w:val="003B210B"/>
    <w:rsid w:val="003B25AB"/>
    <w:rsid w:val="003B31E1"/>
    <w:rsid w:val="003B5288"/>
    <w:rsid w:val="003B59E1"/>
    <w:rsid w:val="003B6574"/>
    <w:rsid w:val="003B6F74"/>
    <w:rsid w:val="003B7BCA"/>
    <w:rsid w:val="003C041A"/>
    <w:rsid w:val="003C08E7"/>
    <w:rsid w:val="003C131D"/>
    <w:rsid w:val="003C2606"/>
    <w:rsid w:val="003C262F"/>
    <w:rsid w:val="003C4C6C"/>
    <w:rsid w:val="003C7847"/>
    <w:rsid w:val="003C7FC2"/>
    <w:rsid w:val="003D0878"/>
    <w:rsid w:val="003D22AB"/>
    <w:rsid w:val="003D2A6E"/>
    <w:rsid w:val="003D2CA6"/>
    <w:rsid w:val="003D387F"/>
    <w:rsid w:val="003D3A11"/>
    <w:rsid w:val="003D45F2"/>
    <w:rsid w:val="003E0726"/>
    <w:rsid w:val="003E0F1E"/>
    <w:rsid w:val="003E16BF"/>
    <w:rsid w:val="003E4C6B"/>
    <w:rsid w:val="003E62B3"/>
    <w:rsid w:val="003E7DB2"/>
    <w:rsid w:val="003F05CE"/>
    <w:rsid w:val="003F0F62"/>
    <w:rsid w:val="003F55EC"/>
    <w:rsid w:val="003F6B67"/>
    <w:rsid w:val="003F6D93"/>
    <w:rsid w:val="003F7250"/>
    <w:rsid w:val="0040049A"/>
    <w:rsid w:val="00401769"/>
    <w:rsid w:val="004017A3"/>
    <w:rsid w:val="00403596"/>
    <w:rsid w:val="00403B96"/>
    <w:rsid w:val="0040465C"/>
    <w:rsid w:val="00407C83"/>
    <w:rsid w:val="00410B40"/>
    <w:rsid w:val="00413BC6"/>
    <w:rsid w:val="00413D96"/>
    <w:rsid w:val="00416B31"/>
    <w:rsid w:val="00416B5B"/>
    <w:rsid w:val="00417239"/>
    <w:rsid w:val="00421B2E"/>
    <w:rsid w:val="00424270"/>
    <w:rsid w:val="004246CF"/>
    <w:rsid w:val="00425E88"/>
    <w:rsid w:val="00426731"/>
    <w:rsid w:val="00430984"/>
    <w:rsid w:val="00432503"/>
    <w:rsid w:val="00440192"/>
    <w:rsid w:val="004402EC"/>
    <w:rsid w:val="00442833"/>
    <w:rsid w:val="00443448"/>
    <w:rsid w:val="00443751"/>
    <w:rsid w:val="0044687F"/>
    <w:rsid w:val="0044745A"/>
    <w:rsid w:val="004477C3"/>
    <w:rsid w:val="00450745"/>
    <w:rsid w:val="00451774"/>
    <w:rsid w:val="00452C31"/>
    <w:rsid w:val="00452CF8"/>
    <w:rsid w:val="00453499"/>
    <w:rsid w:val="00453B71"/>
    <w:rsid w:val="0045647E"/>
    <w:rsid w:val="00456D2F"/>
    <w:rsid w:val="0045790D"/>
    <w:rsid w:val="00457B03"/>
    <w:rsid w:val="00457D73"/>
    <w:rsid w:val="00462A14"/>
    <w:rsid w:val="0046394B"/>
    <w:rsid w:val="00464212"/>
    <w:rsid w:val="00464238"/>
    <w:rsid w:val="004665B9"/>
    <w:rsid w:val="004707C7"/>
    <w:rsid w:val="00472800"/>
    <w:rsid w:val="0047395A"/>
    <w:rsid w:val="004747DA"/>
    <w:rsid w:val="00477400"/>
    <w:rsid w:val="0048118D"/>
    <w:rsid w:val="004820B4"/>
    <w:rsid w:val="00485440"/>
    <w:rsid w:val="0048570F"/>
    <w:rsid w:val="004909AF"/>
    <w:rsid w:val="004910CF"/>
    <w:rsid w:val="00492194"/>
    <w:rsid w:val="00492D6F"/>
    <w:rsid w:val="00493079"/>
    <w:rsid w:val="00493161"/>
    <w:rsid w:val="004939D0"/>
    <w:rsid w:val="00494A46"/>
    <w:rsid w:val="00494E42"/>
    <w:rsid w:val="004952FB"/>
    <w:rsid w:val="0049582E"/>
    <w:rsid w:val="00495D7A"/>
    <w:rsid w:val="004968BB"/>
    <w:rsid w:val="00497610"/>
    <w:rsid w:val="004A015A"/>
    <w:rsid w:val="004A21BC"/>
    <w:rsid w:val="004A324F"/>
    <w:rsid w:val="004A3915"/>
    <w:rsid w:val="004A4E69"/>
    <w:rsid w:val="004A6C98"/>
    <w:rsid w:val="004A6D9E"/>
    <w:rsid w:val="004B0FC5"/>
    <w:rsid w:val="004B1166"/>
    <w:rsid w:val="004B2F6F"/>
    <w:rsid w:val="004B3961"/>
    <w:rsid w:val="004B5BD8"/>
    <w:rsid w:val="004B682D"/>
    <w:rsid w:val="004B6FC5"/>
    <w:rsid w:val="004B7071"/>
    <w:rsid w:val="004B73FA"/>
    <w:rsid w:val="004C10F5"/>
    <w:rsid w:val="004C14E4"/>
    <w:rsid w:val="004C17BC"/>
    <w:rsid w:val="004C4B51"/>
    <w:rsid w:val="004C794D"/>
    <w:rsid w:val="004D12BB"/>
    <w:rsid w:val="004D1EDC"/>
    <w:rsid w:val="004D1EF5"/>
    <w:rsid w:val="004D3829"/>
    <w:rsid w:val="004D3C90"/>
    <w:rsid w:val="004D5C0A"/>
    <w:rsid w:val="004D60F6"/>
    <w:rsid w:val="004E03F1"/>
    <w:rsid w:val="004E12DA"/>
    <w:rsid w:val="004E299B"/>
    <w:rsid w:val="004E632D"/>
    <w:rsid w:val="004E645D"/>
    <w:rsid w:val="004E79CC"/>
    <w:rsid w:val="004E7C2A"/>
    <w:rsid w:val="004E7CA2"/>
    <w:rsid w:val="004F1402"/>
    <w:rsid w:val="004F1835"/>
    <w:rsid w:val="004F1B5A"/>
    <w:rsid w:val="004F30A7"/>
    <w:rsid w:val="004F38FE"/>
    <w:rsid w:val="004F3ABB"/>
    <w:rsid w:val="004F406A"/>
    <w:rsid w:val="004F4DFD"/>
    <w:rsid w:val="004F5904"/>
    <w:rsid w:val="004F6EE6"/>
    <w:rsid w:val="004F6FE9"/>
    <w:rsid w:val="004F7130"/>
    <w:rsid w:val="005015AD"/>
    <w:rsid w:val="0050397B"/>
    <w:rsid w:val="00503F30"/>
    <w:rsid w:val="005046A8"/>
    <w:rsid w:val="00504A23"/>
    <w:rsid w:val="00504AF1"/>
    <w:rsid w:val="00505052"/>
    <w:rsid w:val="00506F91"/>
    <w:rsid w:val="00507669"/>
    <w:rsid w:val="00511F50"/>
    <w:rsid w:val="00512BE6"/>
    <w:rsid w:val="005141DE"/>
    <w:rsid w:val="005168DC"/>
    <w:rsid w:val="0051770A"/>
    <w:rsid w:val="005214E3"/>
    <w:rsid w:val="005222B6"/>
    <w:rsid w:val="005246C8"/>
    <w:rsid w:val="00524FA2"/>
    <w:rsid w:val="00525F0F"/>
    <w:rsid w:val="005267DF"/>
    <w:rsid w:val="00526AB7"/>
    <w:rsid w:val="005309D1"/>
    <w:rsid w:val="00531C74"/>
    <w:rsid w:val="00532AFF"/>
    <w:rsid w:val="005330F7"/>
    <w:rsid w:val="00534B74"/>
    <w:rsid w:val="00535FF1"/>
    <w:rsid w:val="00537668"/>
    <w:rsid w:val="00540306"/>
    <w:rsid w:val="00540C89"/>
    <w:rsid w:val="00541D9E"/>
    <w:rsid w:val="0054456C"/>
    <w:rsid w:val="00544840"/>
    <w:rsid w:val="0054696B"/>
    <w:rsid w:val="00547439"/>
    <w:rsid w:val="00547715"/>
    <w:rsid w:val="00547BF8"/>
    <w:rsid w:val="005506F5"/>
    <w:rsid w:val="00550D51"/>
    <w:rsid w:val="005530D1"/>
    <w:rsid w:val="005559C0"/>
    <w:rsid w:val="005560B0"/>
    <w:rsid w:val="005566C6"/>
    <w:rsid w:val="00557D5E"/>
    <w:rsid w:val="00562348"/>
    <w:rsid w:val="005625AA"/>
    <w:rsid w:val="00562A3C"/>
    <w:rsid w:val="00563598"/>
    <w:rsid w:val="00563ED8"/>
    <w:rsid w:val="00564804"/>
    <w:rsid w:val="00565814"/>
    <w:rsid w:val="00566EF3"/>
    <w:rsid w:val="0057024A"/>
    <w:rsid w:val="00571AE1"/>
    <w:rsid w:val="00571E6C"/>
    <w:rsid w:val="00571FF0"/>
    <w:rsid w:val="005727D6"/>
    <w:rsid w:val="00573F94"/>
    <w:rsid w:val="00575A8A"/>
    <w:rsid w:val="005807F8"/>
    <w:rsid w:val="005819DE"/>
    <w:rsid w:val="00581FEF"/>
    <w:rsid w:val="00584BA2"/>
    <w:rsid w:val="00584C70"/>
    <w:rsid w:val="00584C91"/>
    <w:rsid w:val="00585182"/>
    <w:rsid w:val="00585B28"/>
    <w:rsid w:val="00587129"/>
    <w:rsid w:val="00587E30"/>
    <w:rsid w:val="00590CED"/>
    <w:rsid w:val="005911EE"/>
    <w:rsid w:val="00591632"/>
    <w:rsid w:val="00593D80"/>
    <w:rsid w:val="00594B32"/>
    <w:rsid w:val="00596B70"/>
    <w:rsid w:val="005A124C"/>
    <w:rsid w:val="005A1C26"/>
    <w:rsid w:val="005A2951"/>
    <w:rsid w:val="005A3E04"/>
    <w:rsid w:val="005A4CC2"/>
    <w:rsid w:val="005A6F57"/>
    <w:rsid w:val="005A7782"/>
    <w:rsid w:val="005A7D1C"/>
    <w:rsid w:val="005B075A"/>
    <w:rsid w:val="005B16E0"/>
    <w:rsid w:val="005B369F"/>
    <w:rsid w:val="005B3DE8"/>
    <w:rsid w:val="005B419A"/>
    <w:rsid w:val="005B5815"/>
    <w:rsid w:val="005B5B46"/>
    <w:rsid w:val="005B6406"/>
    <w:rsid w:val="005B7011"/>
    <w:rsid w:val="005B77B9"/>
    <w:rsid w:val="005C153B"/>
    <w:rsid w:val="005C1828"/>
    <w:rsid w:val="005C182B"/>
    <w:rsid w:val="005C18E1"/>
    <w:rsid w:val="005C1E35"/>
    <w:rsid w:val="005C1F88"/>
    <w:rsid w:val="005C200E"/>
    <w:rsid w:val="005C283A"/>
    <w:rsid w:val="005C2F94"/>
    <w:rsid w:val="005C3AA9"/>
    <w:rsid w:val="005C4233"/>
    <w:rsid w:val="005C570B"/>
    <w:rsid w:val="005C6784"/>
    <w:rsid w:val="005D0BFA"/>
    <w:rsid w:val="005D1D51"/>
    <w:rsid w:val="005D2258"/>
    <w:rsid w:val="005D3326"/>
    <w:rsid w:val="005D345E"/>
    <w:rsid w:val="005D488F"/>
    <w:rsid w:val="005D6538"/>
    <w:rsid w:val="005D680E"/>
    <w:rsid w:val="005D695D"/>
    <w:rsid w:val="005D6AE1"/>
    <w:rsid w:val="005E0680"/>
    <w:rsid w:val="005E1DAD"/>
    <w:rsid w:val="005E354B"/>
    <w:rsid w:val="005E484F"/>
    <w:rsid w:val="005E5A53"/>
    <w:rsid w:val="005F0AE9"/>
    <w:rsid w:val="005F1861"/>
    <w:rsid w:val="005F1F45"/>
    <w:rsid w:val="005F2FA1"/>
    <w:rsid w:val="005F38D3"/>
    <w:rsid w:val="005F3AFA"/>
    <w:rsid w:val="005F6616"/>
    <w:rsid w:val="005F6A73"/>
    <w:rsid w:val="005F6F0F"/>
    <w:rsid w:val="005F7878"/>
    <w:rsid w:val="006005F8"/>
    <w:rsid w:val="00600B90"/>
    <w:rsid w:val="00601DD5"/>
    <w:rsid w:val="00602A34"/>
    <w:rsid w:val="00602E98"/>
    <w:rsid w:val="006033DA"/>
    <w:rsid w:val="006054D8"/>
    <w:rsid w:val="00605A70"/>
    <w:rsid w:val="006067A8"/>
    <w:rsid w:val="006071CB"/>
    <w:rsid w:val="006100C4"/>
    <w:rsid w:val="00610A17"/>
    <w:rsid w:val="00610CFA"/>
    <w:rsid w:val="006136F1"/>
    <w:rsid w:val="00613CF1"/>
    <w:rsid w:val="006152EB"/>
    <w:rsid w:val="00615D80"/>
    <w:rsid w:val="0061633A"/>
    <w:rsid w:val="006234EC"/>
    <w:rsid w:val="00623A78"/>
    <w:rsid w:val="0063026B"/>
    <w:rsid w:val="00630AEF"/>
    <w:rsid w:val="00630F42"/>
    <w:rsid w:val="00631BB0"/>
    <w:rsid w:val="006332A6"/>
    <w:rsid w:val="00635587"/>
    <w:rsid w:val="00640515"/>
    <w:rsid w:val="0064248C"/>
    <w:rsid w:val="00643642"/>
    <w:rsid w:val="00644D5B"/>
    <w:rsid w:val="0064586D"/>
    <w:rsid w:val="00645EB6"/>
    <w:rsid w:val="00647E1A"/>
    <w:rsid w:val="00652364"/>
    <w:rsid w:val="00653835"/>
    <w:rsid w:val="006566E2"/>
    <w:rsid w:val="00656F39"/>
    <w:rsid w:val="0065793B"/>
    <w:rsid w:val="00657A42"/>
    <w:rsid w:val="006603C2"/>
    <w:rsid w:val="00660A58"/>
    <w:rsid w:val="00661875"/>
    <w:rsid w:val="006619E3"/>
    <w:rsid w:val="006624D6"/>
    <w:rsid w:val="00663872"/>
    <w:rsid w:val="00664E1D"/>
    <w:rsid w:val="00665600"/>
    <w:rsid w:val="00670235"/>
    <w:rsid w:val="00672525"/>
    <w:rsid w:val="00673424"/>
    <w:rsid w:val="00673F4E"/>
    <w:rsid w:val="00674DCC"/>
    <w:rsid w:val="006761F0"/>
    <w:rsid w:val="00676BBD"/>
    <w:rsid w:val="00681B6C"/>
    <w:rsid w:val="00682ECA"/>
    <w:rsid w:val="006831DA"/>
    <w:rsid w:val="00685C10"/>
    <w:rsid w:val="00686C2F"/>
    <w:rsid w:val="00686CC8"/>
    <w:rsid w:val="00686F0E"/>
    <w:rsid w:val="00687A3F"/>
    <w:rsid w:val="00690371"/>
    <w:rsid w:val="006905E5"/>
    <w:rsid w:val="00690C87"/>
    <w:rsid w:val="00691213"/>
    <w:rsid w:val="00691880"/>
    <w:rsid w:val="00693E2E"/>
    <w:rsid w:val="00695AAD"/>
    <w:rsid w:val="00696257"/>
    <w:rsid w:val="0069797E"/>
    <w:rsid w:val="006A0651"/>
    <w:rsid w:val="006A0F38"/>
    <w:rsid w:val="006A137E"/>
    <w:rsid w:val="006A2CD9"/>
    <w:rsid w:val="006A32BF"/>
    <w:rsid w:val="006A3F10"/>
    <w:rsid w:val="006A5EA8"/>
    <w:rsid w:val="006A7DF3"/>
    <w:rsid w:val="006B0B4A"/>
    <w:rsid w:val="006B1A68"/>
    <w:rsid w:val="006B52E7"/>
    <w:rsid w:val="006B7199"/>
    <w:rsid w:val="006B75FA"/>
    <w:rsid w:val="006C0EC4"/>
    <w:rsid w:val="006C130B"/>
    <w:rsid w:val="006C2675"/>
    <w:rsid w:val="006C4352"/>
    <w:rsid w:val="006C4636"/>
    <w:rsid w:val="006C491A"/>
    <w:rsid w:val="006C4F87"/>
    <w:rsid w:val="006C5998"/>
    <w:rsid w:val="006C6005"/>
    <w:rsid w:val="006C70F6"/>
    <w:rsid w:val="006C7112"/>
    <w:rsid w:val="006C7124"/>
    <w:rsid w:val="006D0B4D"/>
    <w:rsid w:val="006D2423"/>
    <w:rsid w:val="006D2CF4"/>
    <w:rsid w:val="006D4AE5"/>
    <w:rsid w:val="006D55C0"/>
    <w:rsid w:val="006D5D57"/>
    <w:rsid w:val="006D66B3"/>
    <w:rsid w:val="006E0CEF"/>
    <w:rsid w:val="006E134B"/>
    <w:rsid w:val="006E192D"/>
    <w:rsid w:val="006E1B5F"/>
    <w:rsid w:val="006E1C2E"/>
    <w:rsid w:val="006E2401"/>
    <w:rsid w:val="006E2EF5"/>
    <w:rsid w:val="006E4358"/>
    <w:rsid w:val="006E4D4C"/>
    <w:rsid w:val="006E5314"/>
    <w:rsid w:val="006E5EA3"/>
    <w:rsid w:val="006E6DAB"/>
    <w:rsid w:val="006F38D7"/>
    <w:rsid w:val="006F5169"/>
    <w:rsid w:val="007003AA"/>
    <w:rsid w:val="00703A91"/>
    <w:rsid w:val="00704731"/>
    <w:rsid w:val="00705D5C"/>
    <w:rsid w:val="00707F50"/>
    <w:rsid w:val="00711A29"/>
    <w:rsid w:val="00711A8C"/>
    <w:rsid w:val="00711E2A"/>
    <w:rsid w:val="00713B8E"/>
    <w:rsid w:val="00716051"/>
    <w:rsid w:val="00716BB3"/>
    <w:rsid w:val="00716E2B"/>
    <w:rsid w:val="007211A0"/>
    <w:rsid w:val="00722559"/>
    <w:rsid w:val="00725D86"/>
    <w:rsid w:val="007267AD"/>
    <w:rsid w:val="007273B5"/>
    <w:rsid w:val="00731659"/>
    <w:rsid w:val="007320A6"/>
    <w:rsid w:val="00732C36"/>
    <w:rsid w:val="0073325B"/>
    <w:rsid w:val="0073362C"/>
    <w:rsid w:val="00735448"/>
    <w:rsid w:val="00736149"/>
    <w:rsid w:val="007372F3"/>
    <w:rsid w:val="00740228"/>
    <w:rsid w:val="00740769"/>
    <w:rsid w:val="007433AD"/>
    <w:rsid w:val="007436A3"/>
    <w:rsid w:val="00743A88"/>
    <w:rsid w:val="0074432A"/>
    <w:rsid w:val="00745272"/>
    <w:rsid w:val="0074634C"/>
    <w:rsid w:val="00746A9D"/>
    <w:rsid w:val="00751EA7"/>
    <w:rsid w:val="00754079"/>
    <w:rsid w:val="00756442"/>
    <w:rsid w:val="007572E4"/>
    <w:rsid w:val="00760F58"/>
    <w:rsid w:val="00761481"/>
    <w:rsid w:val="007623C9"/>
    <w:rsid w:val="00763C90"/>
    <w:rsid w:val="00764821"/>
    <w:rsid w:val="00764FE8"/>
    <w:rsid w:val="007660FF"/>
    <w:rsid w:val="00766185"/>
    <w:rsid w:val="007670C6"/>
    <w:rsid w:val="007704F3"/>
    <w:rsid w:val="007707EC"/>
    <w:rsid w:val="00770AB3"/>
    <w:rsid w:val="00773715"/>
    <w:rsid w:val="00775645"/>
    <w:rsid w:val="00775F42"/>
    <w:rsid w:val="007763FC"/>
    <w:rsid w:val="007765A7"/>
    <w:rsid w:val="00777662"/>
    <w:rsid w:val="00777B9C"/>
    <w:rsid w:val="00780B25"/>
    <w:rsid w:val="00781BDF"/>
    <w:rsid w:val="00783A43"/>
    <w:rsid w:val="00784789"/>
    <w:rsid w:val="00784917"/>
    <w:rsid w:val="00786115"/>
    <w:rsid w:val="00793043"/>
    <w:rsid w:val="007936FA"/>
    <w:rsid w:val="00793A9E"/>
    <w:rsid w:val="00796C5B"/>
    <w:rsid w:val="00797EF3"/>
    <w:rsid w:val="007A06AF"/>
    <w:rsid w:val="007A2F3C"/>
    <w:rsid w:val="007A39AC"/>
    <w:rsid w:val="007A5939"/>
    <w:rsid w:val="007A78C0"/>
    <w:rsid w:val="007B07D4"/>
    <w:rsid w:val="007B1DF3"/>
    <w:rsid w:val="007B1E13"/>
    <w:rsid w:val="007B2989"/>
    <w:rsid w:val="007B5E2B"/>
    <w:rsid w:val="007B64F1"/>
    <w:rsid w:val="007B7089"/>
    <w:rsid w:val="007B74EF"/>
    <w:rsid w:val="007B7D9F"/>
    <w:rsid w:val="007C0889"/>
    <w:rsid w:val="007C112E"/>
    <w:rsid w:val="007C2E75"/>
    <w:rsid w:val="007C51CA"/>
    <w:rsid w:val="007C5536"/>
    <w:rsid w:val="007C565C"/>
    <w:rsid w:val="007C63E8"/>
    <w:rsid w:val="007C6448"/>
    <w:rsid w:val="007C666D"/>
    <w:rsid w:val="007C6722"/>
    <w:rsid w:val="007C7454"/>
    <w:rsid w:val="007D1C04"/>
    <w:rsid w:val="007D7482"/>
    <w:rsid w:val="007D77D9"/>
    <w:rsid w:val="007E03E2"/>
    <w:rsid w:val="007E0C7C"/>
    <w:rsid w:val="007E1751"/>
    <w:rsid w:val="007E2B3E"/>
    <w:rsid w:val="007E2F77"/>
    <w:rsid w:val="007E3A77"/>
    <w:rsid w:val="007E491E"/>
    <w:rsid w:val="007E4F8A"/>
    <w:rsid w:val="007E595E"/>
    <w:rsid w:val="007E641E"/>
    <w:rsid w:val="007E6DA0"/>
    <w:rsid w:val="007E73B2"/>
    <w:rsid w:val="007E77AE"/>
    <w:rsid w:val="007E7AD0"/>
    <w:rsid w:val="007F0DF7"/>
    <w:rsid w:val="007F16AB"/>
    <w:rsid w:val="007F1E3C"/>
    <w:rsid w:val="007F21CE"/>
    <w:rsid w:val="007F33CE"/>
    <w:rsid w:val="007F56FA"/>
    <w:rsid w:val="007F7E41"/>
    <w:rsid w:val="00800ED8"/>
    <w:rsid w:val="00802A0C"/>
    <w:rsid w:val="008038B5"/>
    <w:rsid w:val="00803CE1"/>
    <w:rsid w:val="008044CB"/>
    <w:rsid w:val="00804ADE"/>
    <w:rsid w:val="00804CBA"/>
    <w:rsid w:val="0080574F"/>
    <w:rsid w:val="0080629B"/>
    <w:rsid w:val="00806431"/>
    <w:rsid w:val="00807CAD"/>
    <w:rsid w:val="00810AE8"/>
    <w:rsid w:val="00811C0E"/>
    <w:rsid w:val="00812A51"/>
    <w:rsid w:val="00812B38"/>
    <w:rsid w:val="008156DF"/>
    <w:rsid w:val="008179E6"/>
    <w:rsid w:val="00817AC2"/>
    <w:rsid w:val="008221DE"/>
    <w:rsid w:val="008226C3"/>
    <w:rsid w:val="00822CC3"/>
    <w:rsid w:val="008249E2"/>
    <w:rsid w:val="00825748"/>
    <w:rsid w:val="00825C3A"/>
    <w:rsid w:val="0082634E"/>
    <w:rsid w:val="00826747"/>
    <w:rsid w:val="00826D4A"/>
    <w:rsid w:val="00831057"/>
    <w:rsid w:val="00831DC2"/>
    <w:rsid w:val="00834B45"/>
    <w:rsid w:val="008355C0"/>
    <w:rsid w:val="0083603C"/>
    <w:rsid w:val="0083616E"/>
    <w:rsid w:val="008363D8"/>
    <w:rsid w:val="00836979"/>
    <w:rsid w:val="008417B7"/>
    <w:rsid w:val="00841FF0"/>
    <w:rsid w:val="00843044"/>
    <w:rsid w:val="008437CF"/>
    <w:rsid w:val="008449FC"/>
    <w:rsid w:val="00845138"/>
    <w:rsid w:val="00845558"/>
    <w:rsid w:val="008456DA"/>
    <w:rsid w:val="008459C1"/>
    <w:rsid w:val="00845BF2"/>
    <w:rsid w:val="00846F1C"/>
    <w:rsid w:val="00847629"/>
    <w:rsid w:val="00850B0A"/>
    <w:rsid w:val="00851DF2"/>
    <w:rsid w:val="00853577"/>
    <w:rsid w:val="00854541"/>
    <w:rsid w:val="008547B0"/>
    <w:rsid w:val="00855096"/>
    <w:rsid w:val="0085526D"/>
    <w:rsid w:val="008574D5"/>
    <w:rsid w:val="00857850"/>
    <w:rsid w:val="008605FD"/>
    <w:rsid w:val="008615F9"/>
    <w:rsid w:val="00861A94"/>
    <w:rsid w:val="008624AD"/>
    <w:rsid w:val="008628F5"/>
    <w:rsid w:val="00863CF0"/>
    <w:rsid w:val="00864181"/>
    <w:rsid w:val="008644F9"/>
    <w:rsid w:val="00864524"/>
    <w:rsid w:val="0086457B"/>
    <w:rsid w:val="00866AC1"/>
    <w:rsid w:val="00867B86"/>
    <w:rsid w:val="00867F8C"/>
    <w:rsid w:val="00870055"/>
    <w:rsid w:val="0087035C"/>
    <w:rsid w:val="00872312"/>
    <w:rsid w:val="00873A23"/>
    <w:rsid w:val="00873AF5"/>
    <w:rsid w:val="00877AB7"/>
    <w:rsid w:val="00877F0A"/>
    <w:rsid w:val="008809FF"/>
    <w:rsid w:val="00880A80"/>
    <w:rsid w:val="00880DC4"/>
    <w:rsid w:val="00883726"/>
    <w:rsid w:val="00884757"/>
    <w:rsid w:val="00885144"/>
    <w:rsid w:val="008867FD"/>
    <w:rsid w:val="0088790F"/>
    <w:rsid w:val="00891B41"/>
    <w:rsid w:val="00895482"/>
    <w:rsid w:val="008960A7"/>
    <w:rsid w:val="00897BF8"/>
    <w:rsid w:val="00897FFB"/>
    <w:rsid w:val="008A08DC"/>
    <w:rsid w:val="008A0C5D"/>
    <w:rsid w:val="008A1BD6"/>
    <w:rsid w:val="008A2730"/>
    <w:rsid w:val="008A2ECD"/>
    <w:rsid w:val="008A38E0"/>
    <w:rsid w:val="008A4F36"/>
    <w:rsid w:val="008A5D05"/>
    <w:rsid w:val="008B0AC3"/>
    <w:rsid w:val="008B1154"/>
    <w:rsid w:val="008B18C5"/>
    <w:rsid w:val="008B19D9"/>
    <w:rsid w:val="008B1B57"/>
    <w:rsid w:val="008B2B09"/>
    <w:rsid w:val="008B5BB4"/>
    <w:rsid w:val="008B7FAA"/>
    <w:rsid w:val="008C3429"/>
    <w:rsid w:val="008C3546"/>
    <w:rsid w:val="008C6B5D"/>
    <w:rsid w:val="008C77C9"/>
    <w:rsid w:val="008D0A58"/>
    <w:rsid w:val="008D0C81"/>
    <w:rsid w:val="008D2632"/>
    <w:rsid w:val="008D5169"/>
    <w:rsid w:val="008D53D0"/>
    <w:rsid w:val="008D5580"/>
    <w:rsid w:val="008D5F51"/>
    <w:rsid w:val="008D66E6"/>
    <w:rsid w:val="008E04E8"/>
    <w:rsid w:val="008E0C45"/>
    <w:rsid w:val="008E0D44"/>
    <w:rsid w:val="008E1173"/>
    <w:rsid w:val="008E3C68"/>
    <w:rsid w:val="008E5E46"/>
    <w:rsid w:val="008E62ED"/>
    <w:rsid w:val="008E647A"/>
    <w:rsid w:val="008E6FCF"/>
    <w:rsid w:val="008E7A45"/>
    <w:rsid w:val="008F0A07"/>
    <w:rsid w:val="008F0E65"/>
    <w:rsid w:val="008F176A"/>
    <w:rsid w:val="008F26D4"/>
    <w:rsid w:val="008F2B1E"/>
    <w:rsid w:val="008F39D8"/>
    <w:rsid w:val="008F4662"/>
    <w:rsid w:val="008F512F"/>
    <w:rsid w:val="009004F7"/>
    <w:rsid w:val="00900CEA"/>
    <w:rsid w:val="009011EE"/>
    <w:rsid w:val="0090132F"/>
    <w:rsid w:val="0090362D"/>
    <w:rsid w:val="00903AA9"/>
    <w:rsid w:val="00903D5B"/>
    <w:rsid w:val="00905376"/>
    <w:rsid w:val="00906448"/>
    <w:rsid w:val="0090648C"/>
    <w:rsid w:val="00906FBD"/>
    <w:rsid w:val="00911139"/>
    <w:rsid w:val="00911996"/>
    <w:rsid w:val="00911C4F"/>
    <w:rsid w:val="00911EB9"/>
    <w:rsid w:val="00912393"/>
    <w:rsid w:val="00912C1A"/>
    <w:rsid w:val="00913736"/>
    <w:rsid w:val="009147BC"/>
    <w:rsid w:val="00916C75"/>
    <w:rsid w:val="009177AB"/>
    <w:rsid w:val="0092134E"/>
    <w:rsid w:val="00922C83"/>
    <w:rsid w:val="0092337A"/>
    <w:rsid w:val="00925D84"/>
    <w:rsid w:val="00926087"/>
    <w:rsid w:val="009263DD"/>
    <w:rsid w:val="00926CEB"/>
    <w:rsid w:val="00927A91"/>
    <w:rsid w:val="00931143"/>
    <w:rsid w:val="00931FCA"/>
    <w:rsid w:val="00933A49"/>
    <w:rsid w:val="00940458"/>
    <w:rsid w:val="009415CD"/>
    <w:rsid w:val="009439EC"/>
    <w:rsid w:val="009469B3"/>
    <w:rsid w:val="00946A6F"/>
    <w:rsid w:val="00947EA9"/>
    <w:rsid w:val="00947FE4"/>
    <w:rsid w:val="009502FD"/>
    <w:rsid w:val="009509B4"/>
    <w:rsid w:val="00950AD8"/>
    <w:rsid w:val="0096066B"/>
    <w:rsid w:val="00961491"/>
    <w:rsid w:val="00963DCE"/>
    <w:rsid w:val="00964C43"/>
    <w:rsid w:val="0096536B"/>
    <w:rsid w:val="009654C0"/>
    <w:rsid w:val="00965D9F"/>
    <w:rsid w:val="00971B82"/>
    <w:rsid w:val="0097216C"/>
    <w:rsid w:val="00972669"/>
    <w:rsid w:val="00973EA0"/>
    <w:rsid w:val="009740C8"/>
    <w:rsid w:val="00975EC3"/>
    <w:rsid w:val="00976641"/>
    <w:rsid w:val="00977A47"/>
    <w:rsid w:val="00977E57"/>
    <w:rsid w:val="00980EB6"/>
    <w:rsid w:val="00981C2B"/>
    <w:rsid w:val="009837E7"/>
    <w:rsid w:val="009863DD"/>
    <w:rsid w:val="00986991"/>
    <w:rsid w:val="00986EA7"/>
    <w:rsid w:val="0099140C"/>
    <w:rsid w:val="00993746"/>
    <w:rsid w:val="00993AB9"/>
    <w:rsid w:val="009975B7"/>
    <w:rsid w:val="009977B5"/>
    <w:rsid w:val="00997CE9"/>
    <w:rsid w:val="00997FEA"/>
    <w:rsid w:val="009A0664"/>
    <w:rsid w:val="009A17E7"/>
    <w:rsid w:val="009A5F64"/>
    <w:rsid w:val="009A72B5"/>
    <w:rsid w:val="009A76F8"/>
    <w:rsid w:val="009B4731"/>
    <w:rsid w:val="009B4DE6"/>
    <w:rsid w:val="009B6888"/>
    <w:rsid w:val="009B745A"/>
    <w:rsid w:val="009B77BF"/>
    <w:rsid w:val="009C1079"/>
    <w:rsid w:val="009C5710"/>
    <w:rsid w:val="009C6314"/>
    <w:rsid w:val="009C724E"/>
    <w:rsid w:val="009C72FB"/>
    <w:rsid w:val="009C76F0"/>
    <w:rsid w:val="009D49BC"/>
    <w:rsid w:val="009D5E96"/>
    <w:rsid w:val="009D6A99"/>
    <w:rsid w:val="009D76A6"/>
    <w:rsid w:val="009E057A"/>
    <w:rsid w:val="009E12EA"/>
    <w:rsid w:val="009E26C7"/>
    <w:rsid w:val="009E2876"/>
    <w:rsid w:val="009E4B76"/>
    <w:rsid w:val="009E5E87"/>
    <w:rsid w:val="009E5FEC"/>
    <w:rsid w:val="009E7868"/>
    <w:rsid w:val="009E7C39"/>
    <w:rsid w:val="009F18D9"/>
    <w:rsid w:val="009F2C2F"/>
    <w:rsid w:val="009F3474"/>
    <w:rsid w:val="009F4CFF"/>
    <w:rsid w:val="00A009EA"/>
    <w:rsid w:val="00A0306C"/>
    <w:rsid w:val="00A05E3B"/>
    <w:rsid w:val="00A06C34"/>
    <w:rsid w:val="00A06E69"/>
    <w:rsid w:val="00A14155"/>
    <w:rsid w:val="00A14E4A"/>
    <w:rsid w:val="00A16634"/>
    <w:rsid w:val="00A16896"/>
    <w:rsid w:val="00A205E5"/>
    <w:rsid w:val="00A21813"/>
    <w:rsid w:val="00A22F7C"/>
    <w:rsid w:val="00A245D4"/>
    <w:rsid w:val="00A279F9"/>
    <w:rsid w:val="00A30F94"/>
    <w:rsid w:val="00A3383C"/>
    <w:rsid w:val="00A33D1E"/>
    <w:rsid w:val="00A34291"/>
    <w:rsid w:val="00A349B1"/>
    <w:rsid w:val="00A43A14"/>
    <w:rsid w:val="00A445BF"/>
    <w:rsid w:val="00A44EC8"/>
    <w:rsid w:val="00A45EE9"/>
    <w:rsid w:val="00A4608A"/>
    <w:rsid w:val="00A464AB"/>
    <w:rsid w:val="00A471F0"/>
    <w:rsid w:val="00A5128B"/>
    <w:rsid w:val="00A52FFF"/>
    <w:rsid w:val="00A53BBA"/>
    <w:rsid w:val="00A5455B"/>
    <w:rsid w:val="00A54B1C"/>
    <w:rsid w:val="00A5641C"/>
    <w:rsid w:val="00A56AAC"/>
    <w:rsid w:val="00A56D68"/>
    <w:rsid w:val="00A56E06"/>
    <w:rsid w:val="00A57A19"/>
    <w:rsid w:val="00A57CC0"/>
    <w:rsid w:val="00A57FF9"/>
    <w:rsid w:val="00A622DD"/>
    <w:rsid w:val="00A62B6D"/>
    <w:rsid w:val="00A64C4C"/>
    <w:rsid w:val="00A65B14"/>
    <w:rsid w:val="00A67CC1"/>
    <w:rsid w:val="00A7055A"/>
    <w:rsid w:val="00A70C1A"/>
    <w:rsid w:val="00A73A8C"/>
    <w:rsid w:val="00A75D6C"/>
    <w:rsid w:val="00A76723"/>
    <w:rsid w:val="00A76B1B"/>
    <w:rsid w:val="00A778D0"/>
    <w:rsid w:val="00A77EC2"/>
    <w:rsid w:val="00A81368"/>
    <w:rsid w:val="00A836DB"/>
    <w:rsid w:val="00A8475D"/>
    <w:rsid w:val="00A8488F"/>
    <w:rsid w:val="00A86681"/>
    <w:rsid w:val="00A8684B"/>
    <w:rsid w:val="00A907D6"/>
    <w:rsid w:val="00A90F32"/>
    <w:rsid w:val="00A92EFB"/>
    <w:rsid w:val="00A9331D"/>
    <w:rsid w:val="00A94E08"/>
    <w:rsid w:val="00A97A6B"/>
    <w:rsid w:val="00A97EA4"/>
    <w:rsid w:val="00AA0055"/>
    <w:rsid w:val="00AA15F5"/>
    <w:rsid w:val="00AA288D"/>
    <w:rsid w:val="00AA43AF"/>
    <w:rsid w:val="00AA45ED"/>
    <w:rsid w:val="00AB0B8C"/>
    <w:rsid w:val="00AB25DD"/>
    <w:rsid w:val="00AB4428"/>
    <w:rsid w:val="00AB5301"/>
    <w:rsid w:val="00AB5C82"/>
    <w:rsid w:val="00AB6F23"/>
    <w:rsid w:val="00AC55D0"/>
    <w:rsid w:val="00AC6497"/>
    <w:rsid w:val="00AD1B5E"/>
    <w:rsid w:val="00AD2515"/>
    <w:rsid w:val="00AD2DB5"/>
    <w:rsid w:val="00AD2DD6"/>
    <w:rsid w:val="00AD35A2"/>
    <w:rsid w:val="00AD4D67"/>
    <w:rsid w:val="00AD73A9"/>
    <w:rsid w:val="00AD776B"/>
    <w:rsid w:val="00AE0933"/>
    <w:rsid w:val="00AE3FCD"/>
    <w:rsid w:val="00AE78BB"/>
    <w:rsid w:val="00AF00BF"/>
    <w:rsid w:val="00AF05D9"/>
    <w:rsid w:val="00AF150B"/>
    <w:rsid w:val="00AF33FF"/>
    <w:rsid w:val="00AF5B29"/>
    <w:rsid w:val="00AF678E"/>
    <w:rsid w:val="00AF6B8C"/>
    <w:rsid w:val="00B00555"/>
    <w:rsid w:val="00B0304F"/>
    <w:rsid w:val="00B03789"/>
    <w:rsid w:val="00B04409"/>
    <w:rsid w:val="00B056F9"/>
    <w:rsid w:val="00B062E9"/>
    <w:rsid w:val="00B06CC7"/>
    <w:rsid w:val="00B0758F"/>
    <w:rsid w:val="00B0768A"/>
    <w:rsid w:val="00B1115D"/>
    <w:rsid w:val="00B14A50"/>
    <w:rsid w:val="00B15DF9"/>
    <w:rsid w:val="00B167F4"/>
    <w:rsid w:val="00B1711A"/>
    <w:rsid w:val="00B21944"/>
    <w:rsid w:val="00B23760"/>
    <w:rsid w:val="00B24318"/>
    <w:rsid w:val="00B31287"/>
    <w:rsid w:val="00B31CDB"/>
    <w:rsid w:val="00B32E8F"/>
    <w:rsid w:val="00B32F61"/>
    <w:rsid w:val="00B333AB"/>
    <w:rsid w:val="00B3373F"/>
    <w:rsid w:val="00B342C1"/>
    <w:rsid w:val="00B343FD"/>
    <w:rsid w:val="00B34C6A"/>
    <w:rsid w:val="00B34C76"/>
    <w:rsid w:val="00B34F60"/>
    <w:rsid w:val="00B35017"/>
    <w:rsid w:val="00B3670B"/>
    <w:rsid w:val="00B36A8A"/>
    <w:rsid w:val="00B36D75"/>
    <w:rsid w:val="00B41D59"/>
    <w:rsid w:val="00B4274F"/>
    <w:rsid w:val="00B42F9F"/>
    <w:rsid w:val="00B45392"/>
    <w:rsid w:val="00B45F79"/>
    <w:rsid w:val="00B46AF5"/>
    <w:rsid w:val="00B476C9"/>
    <w:rsid w:val="00B47EBF"/>
    <w:rsid w:val="00B5037C"/>
    <w:rsid w:val="00B50644"/>
    <w:rsid w:val="00B507CA"/>
    <w:rsid w:val="00B509F1"/>
    <w:rsid w:val="00B5142A"/>
    <w:rsid w:val="00B52559"/>
    <w:rsid w:val="00B53A52"/>
    <w:rsid w:val="00B53D81"/>
    <w:rsid w:val="00B54F32"/>
    <w:rsid w:val="00B57E93"/>
    <w:rsid w:val="00B6411A"/>
    <w:rsid w:val="00B65EF6"/>
    <w:rsid w:val="00B66027"/>
    <w:rsid w:val="00B70824"/>
    <w:rsid w:val="00B708FF"/>
    <w:rsid w:val="00B71716"/>
    <w:rsid w:val="00B740ED"/>
    <w:rsid w:val="00B74B6D"/>
    <w:rsid w:val="00B75D1B"/>
    <w:rsid w:val="00B807B0"/>
    <w:rsid w:val="00B80D42"/>
    <w:rsid w:val="00B82A74"/>
    <w:rsid w:val="00B85C38"/>
    <w:rsid w:val="00B867A5"/>
    <w:rsid w:val="00B872EA"/>
    <w:rsid w:val="00B87A04"/>
    <w:rsid w:val="00B87E13"/>
    <w:rsid w:val="00B90EC7"/>
    <w:rsid w:val="00B91262"/>
    <w:rsid w:val="00B93E88"/>
    <w:rsid w:val="00B94C7A"/>
    <w:rsid w:val="00B94CE5"/>
    <w:rsid w:val="00B95372"/>
    <w:rsid w:val="00B9741C"/>
    <w:rsid w:val="00BA0629"/>
    <w:rsid w:val="00BA0E3F"/>
    <w:rsid w:val="00BA120C"/>
    <w:rsid w:val="00BA66D4"/>
    <w:rsid w:val="00BA78AC"/>
    <w:rsid w:val="00BB00DE"/>
    <w:rsid w:val="00BB2182"/>
    <w:rsid w:val="00BB2683"/>
    <w:rsid w:val="00BB5637"/>
    <w:rsid w:val="00BB5C08"/>
    <w:rsid w:val="00BB5C86"/>
    <w:rsid w:val="00BB7C62"/>
    <w:rsid w:val="00BC1FF2"/>
    <w:rsid w:val="00BC2D18"/>
    <w:rsid w:val="00BC3898"/>
    <w:rsid w:val="00BC3F7A"/>
    <w:rsid w:val="00BC4416"/>
    <w:rsid w:val="00BC5519"/>
    <w:rsid w:val="00BD1C5C"/>
    <w:rsid w:val="00BD253B"/>
    <w:rsid w:val="00BD2D0E"/>
    <w:rsid w:val="00BD30CA"/>
    <w:rsid w:val="00BD57AA"/>
    <w:rsid w:val="00BD57E8"/>
    <w:rsid w:val="00BD6E37"/>
    <w:rsid w:val="00BE0EA7"/>
    <w:rsid w:val="00BE31F8"/>
    <w:rsid w:val="00BE36FF"/>
    <w:rsid w:val="00BE50EF"/>
    <w:rsid w:val="00BE659C"/>
    <w:rsid w:val="00BE6F3B"/>
    <w:rsid w:val="00BE743D"/>
    <w:rsid w:val="00BF1D71"/>
    <w:rsid w:val="00BF2F5A"/>
    <w:rsid w:val="00BF3159"/>
    <w:rsid w:val="00BF3266"/>
    <w:rsid w:val="00BF39F5"/>
    <w:rsid w:val="00BF3A3D"/>
    <w:rsid w:val="00BF4444"/>
    <w:rsid w:val="00BF5DC8"/>
    <w:rsid w:val="00BF6417"/>
    <w:rsid w:val="00BF6EA1"/>
    <w:rsid w:val="00BF7255"/>
    <w:rsid w:val="00BF781D"/>
    <w:rsid w:val="00C007D1"/>
    <w:rsid w:val="00C019B5"/>
    <w:rsid w:val="00C043EE"/>
    <w:rsid w:val="00C04E1C"/>
    <w:rsid w:val="00C05471"/>
    <w:rsid w:val="00C07606"/>
    <w:rsid w:val="00C10250"/>
    <w:rsid w:val="00C10415"/>
    <w:rsid w:val="00C15318"/>
    <w:rsid w:val="00C1583C"/>
    <w:rsid w:val="00C15971"/>
    <w:rsid w:val="00C16A8A"/>
    <w:rsid w:val="00C2025E"/>
    <w:rsid w:val="00C20A0C"/>
    <w:rsid w:val="00C21B49"/>
    <w:rsid w:val="00C22602"/>
    <w:rsid w:val="00C229C4"/>
    <w:rsid w:val="00C23839"/>
    <w:rsid w:val="00C23F5B"/>
    <w:rsid w:val="00C24FD3"/>
    <w:rsid w:val="00C25E64"/>
    <w:rsid w:val="00C2719B"/>
    <w:rsid w:val="00C31C61"/>
    <w:rsid w:val="00C31F85"/>
    <w:rsid w:val="00C34432"/>
    <w:rsid w:val="00C35A98"/>
    <w:rsid w:val="00C426EA"/>
    <w:rsid w:val="00C431F5"/>
    <w:rsid w:val="00C44397"/>
    <w:rsid w:val="00C4572C"/>
    <w:rsid w:val="00C45914"/>
    <w:rsid w:val="00C45D90"/>
    <w:rsid w:val="00C508F9"/>
    <w:rsid w:val="00C53585"/>
    <w:rsid w:val="00C5478C"/>
    <w:rsid w:val="00C56661"/>
    <w:rsid w:val="00C60512"/>
    <w:rsid w:val="00C60A67"/>
    <w:rsid w:val="00C629CE"/>
    <w:rsid w:val="00C62EB2"/>
    <w:rsid w:val="00C71B9D"/>
    <w:rsid w:val="00C71C65"/>
    <w:rsid w:val="00C737C0"/>
    <w:rsid w:val="00C81972"/>
    <w:rsid w:val="00C828EF"/>
    <w:rsid w:val="00C84CB0"/>
    <w:rsid w:val="00C86524"/>
    <w:rsid w:val="00C87582"/>
    <w:rsid w:val="00C90348"/>
    <w:rsid w:val="00C919B3"/>
    <w:rsid w:val="00C921DB"/>
    <w:rsid w:val="00C9248C"/>
    <w:rsid w:val="00C93C78"/>
    <w:rsid w:val="00C93CF5"/>
    <w:rsid w:val="00C940E7"/>
    <w:rsid w:val="00C94751"/>
    <w:rsid w:val="00C95269"/>
    <w:rsid w:val="00C95592"/>
    <w:rsid w:val="00CA24E2"/>
    <w:rsid w:val="00CA29D1"/>
    <w:rsid w:val="00CA674F"/>
    <w:rsid w:val="00CB218B"/>
    <w:rsid w:val="00CB22C6"/>
    <w:rsid w:val="00CB4CDA"/>
    <w:rsid w:val="00CB544E"/>
    <w:rsid w:val="00CB57C9"/>
    <w:rsid w:val="00CB5B13"/>
    <w:rsid w:val="00CB6BA9"/>
    <w:rsid w:val="00CB761E"/>
    <w:rsid w:val="00CC0CB8"/>
    <w:rsid w:val="00CC1D06"/>
    <w:rsid w:val="00CC5ED5"/>
    <w:rsid w:val="00CD0D91"/>
    <w:rsid w:val="00CD3F7C"/>
    <w:rsid w:val="00CD49A3"/>
    <w:rsid w:val="00CD52D2"/>
    <w:rsid w:val="00CD6C24"/>
    <w:rsid w:val="00CD7745"/>
    <w:rsid w:val="00CE0AEA"/>
    <w:rsid w:val="00CE0BAB"/>
    <w:rsid w:val="00CE0DF2"/>
    <w:rsid w:val="00CE0FDC"/>
    <w:rsid w:val="00CE2FD2"/>
    <w:rsid w:val="00CE3AF2"/>
    <w:rsid w:val="00CE44EE"/>
    <w:rsid w:val="00CE6284"/>
    <w:rsid w:val="00CE6791"/>
    <w:rsid w:val="00CE6EA1"/>
    <w:rsid w:val="00CF1B90"/>
    <w:rsid w:val="00CF4B55"/>
    <w:rsid w:val="00CF6CA9"/>
    <w:rsid w:val="00D005F9"/>
    <w:rsid w:val="00D0065F"/>
    <w:rsid w:val="00D0076F"/>
    <w:rsid w:val="00D00F0F"/>
    <w:rsid w:val="00D0256B"/>
    <w:rsid w:val="00D06CE8"/>
    <w:rsid w:val="00D0734C"/>
    <w:rsid w:val="00D1013B"/>
    <w:rsid w:val="00D101DB"/>
    <w:rsid w:val="00D105E7"/>
    <w:rsid w:val="00D11590"/>
    <w:rsid w:val="00D11645"/>
    <w:rsid w:val="00D11DDE"/>
    <w:rsid w:val="00D11E28"/>
    <w:rsid w:val="00D13129"/>
    <w:rsid w:val="00D132B3"/>
    <w:rsid w:val="00D14DF6"/>
    <w:rsid w:val="00D16787"/>
    <w:rsid w:val="00D16E17"/>
    <w:rsid w:val="00D17054"/>
    <w:rsid w:val="00D1720D"/>
    <w:rsid w:val="00D2094D"/>
    <w:rsid w:val="00D20FE9"/>
    <w:rsid w:val="00D2314C"/>
    <w:rsid w:val="00D31823"/>
    <w:rsid w:val="00D32289"/>
    <w:rsid w:val="00D3261F"/>
    <w:rsid w:val="00D32D36"/>
    <w:rsid w:val="00D33B66"/>
    <w:rsid w:val="00D3519B"/>
    <w:rsid w:val="00D41485"/>
    <w:rsid w:val="00D41F30"/>
    <w:rsid w:val="00D4296B"/>
    <w:rsid w:val="00D42DF5"/>
    <w:rsid w:val="00D43862"/>
    <w:rsid w:val="00D44C62"/>
    <w:rsid w:val="00D45234"/>
    <w:rsid w:val="00D47CEF"/>
    <w:rsid w:val="00D537E4"/>
    <w:rsid w:val="00D539DD"/>
    <w:rsid w:val="00D55FD5"/>
    <w:rsid w:val="00D56CE0"/>
    <w:rsid w:val="00D57120"/>
    <w:rsid w:val="00D5736D"/>
    <w:rsid w:val="00D602A3"/>
    <w:rsid w:val="00D61948"/>
    <w:rsid w:val="00D65649"/>
    <w:rsid w:val="00D6578C"/>
    <w:rsid w:val="00D70CC2"/>
    <w:rsid w:val="00D71038"/>
    <w:rsid w:val="00D717F8"/>
    <w:rsid w:val="00D760A0"/>
    <w:rsid w:val="00D803BA"/>
    <w:rsid w:val="00D83840"/>
    <w:rsid w:val="00D84EFF"/>
    <w:rsid w:val="00D861E8"/>
    <w:rsid w:val="00D90443"/>
    <w:rsid w:val="00D90C58"/>
    <w:rsid w:val="00D926E7"/>
    <w:rsid w:val="00D93A10"/>
    <w:rsid w:val="00D963BA"/>
    <w:rsid w:val="00D9757B"/>
    <w:rsid w:val="00DA1297"/>
    <w:rsid w:val="00DA3AA6"/>
    <w:rsid w:val="00DA4153"/>
    <w:rsid w:val="00DA4544"/>
    <w:rsid w:val="00DA5924"/>
    <w:rsid w:val="00DA5FDA"/>
    <w:rsid w:val="00DA6755"/>
    <w:rsid w:val="00DA6C42"/>
    <w:rsid w:val="00DB281E"/>
    <w:rsid w:val="00DB4AF3"/>
    <w:rsid w:val="00DB4E04"/>
    <w:rsid w:val="00DB7A72"/>
    <w:rsid w:val="00DC09AE"/>
    <w:rsid w:val="00DC4B5D"/>
    <w:rsid w:val="00DC4B9A"/>
    <w:rsid w:val="00DC61D0"/>
    <w:rsid w:val="00DC665D"/>
    <w:rsid w:val="00DD07FD"/>
    <w:rsid w:val="00DD17F4"/>
    <w:rsid w:val="00DD20C6"/>
    <w:rsid w:val="00DD3E44"/>
    <w:rsid w:val="00DD63AB"/>
    <w:rsid w:val="00DD6F10"/>
    <w:rsid w:val="00DE1992"/>
    <w:rsid w:val="00DE1AD5"/>
    <w:rsid w:val="00DE247B"/>
    <w:rsid w:val="00DE25E6"/>
    <w:rsid w:val="00DE2828"/>
    <w:rsid w:val="00DE46B1"/>
    <w:rsid w:val="00DE56B1"/>
    <w:rsid w:val="00DE68FF"/>
    <w:rsid w:val="00DE69A9"/>
    <w:rsid w:val="00DE6CF3"/>
    <w:rsid w:val="00DF024A"/>
    <w:rsid w:val="00DF1378"/>
    <w:rsid w:val="00DF1C97"/>
    <w:rsid w:val="00DF49F7"/>
    <w:rsid w:val="00DF5532"/>
    <w:rsid w:val="00DF6027"/>
    <w:rsid w:val="00DF6258"/>
    <w:rsid w:val="00DF65CD"/>
    <w:rsid w:val="00E02D9E"/>
    <w:rsid w:val="00E0320C"/>
    <w:rsid w:val="00E03267"/>
    <w:rsid w:val="00E03F03"/>
    <w:rsid w:val="00E04F2D"/>
    <w:rsid w:val="00E05F14"/>
    <w:rsid w:val="00E05F27"/>
    <w:rsid w:val="00E06547"/>
    <w:rsid w:val="00E0657D"/>
    <w:rsid w:val="00E07DC9"/>
    <w:rsid w:val="00E108E4"/>
    <w:rsid w:val="00E13865"/>
    <w:rsid w:val="00E14411"/>
    <w:rsid w:val="00E16080"/>
    <w:rsid w:val="00E16BDD"/>
    <w:rsid w:val="00E210DE"/>
    <w:rsid w:val="00E2125D"/>
    <w:rsid w:val="00E22049"/>
    <w:rsid w:val="00E234BF"/>
    <w:rsid w:val="00E23884"/>
    <w:rsid w:val="00E24907"/>
    <w:rsid w:val="00E25169"/>
    <w:rsid w:val="00E31417"/>
    <w:rsid w:val="00E34C1C"/>
    <w:rsid w:val="00E34E3A"/>
    <w:rsid w:val="00E350CD"/>
    <w:rsid w:val="00E35E1F"/>
    <w:rsid w:val="00E36168"/>
    <w:rsid w:val="00E36794"/>
    <w:rsid w:val="00E37A10"/>
    <w:rsid w:val="00E40211"/>
    <w:rsid w:val="00E40B70"/>
    <w:rsid w:val="00E42099"/>
    <w:rsid w:val="00E4386B"/>
    <w:rsid w:val="00E43BD2"/>
    <w:rsid w:val="00E444D0"/>
    <w:rsid w:val="00E47034"/>
    <w:rsid w:val="00E5188E"/>
    <w:rsid w:val="00E51973"/>
    <w:rsid w:val="00E51FC3"/>
    <w:rsid w:val="00E55CDD"/>
    <w:rsid w:val="00E56F67"/>
    <w:rsid w:val="00E6033E"/>
    <w:rsid w:val="00E60BB4"/>
    <w:rsid w:val="00E6174D"/>
    <w:rsid w:val="00E61912"/>
    <w:rsid w:val="00E6282A"/>
    <w:rsid w:val="00E63D89"/>
    <w:rsid w:val="00E6430D"/>
    <w:rsid w:val="00E64BA1"/>
    <w:rsid w:val="00E66CB9"/>
    <w:rsid w:val="00E70813"/>
    <w:rsid w:val="00E7107B"/>
    <w:rsid w:val="00E72156"/>
    <w:rsid w:val="00E755E0"/>
    <w:rsid w:val="00E7659B"/>
    <w:rsid w:val="00E76646"/>
    <w:rsid w:val="00E76BC3"/>
    <w:rsid w:val="00E77A9E"/>
    <w:rsid w:val="00E800A0"/>
    <w:rsid w:val="00E854CE"/>
    <w:rsid w:val="00E857B7"/>
    <w:rsid w:val="00E86054"/>
    <w:rsid w:val="00E867A2"/>
    <w:rsid w:val="00E938DF"/>
    <w:rsid w:val="00E94FA9"/>
    <w:rsid w:val="00E95D82"/>
    <w:rsid w:val="00E96AAE"/>
    <w:rsid w:val="00E97B18"/>
    <w:rsid w:val="00E97F40"/>
    <w:rsid w:val="00EA1133"/>
    <w:rsid w:val="00EA116F"/>
    <w:rsid w:val="00EA154F"/>
    <w:rsid w:val="00EA2DB9"/>
    <w:rsid w:val="00EA36A3"/>
    <w:rsid w:val="00EA7126"/>
    <w:rsid w:val="00EA72D7"/>
    <w:rsid w:val="00EB4235"/>
    <w:rsid w:val="00EB49BA"/>
    <w:rsid w:val="00EB61DD"/>
    <w:rsid w:val="00EB6407"/>
    <w:rsid w:val="00EB77D9"/>
    <w:rsid w:val="00EB7C31"/>
    <w:rsid w:val="00EC0791"/>
    <w:rsid w:val="00EC0AB5"/>
    <w:rsid w:val="00EC1DFE"/>
    <w:rsid w:val="00EC23AE"/>
    <w:rsid w:val="00EC24DE"/>
    <w:rsid w:val="00EC32BB"/>
    <w:rsid w:val="00EC3967"/>
    <w:rsid w:val="00EC4F04"/>
    <w:rsid w:val="00EC67B5"/>
    <w:rsid w:val="00EC694F"/>
    <w:rsid w:val="00EC6EE1"/>
    <w:rsid w:val="00EC700C"/>
    <w:rsid w:val="00EC79F2"/>
    <w:rsid w:val="00ED0707"/>
    <w:rsid w:val="00ED08E4"/>
    <w:rsid w:val="00ED5C91"/>
    <w:rsid w:val="00ED636C"/>
    <w:rsid w:val="00ED7CEE"/>
    <w:rsid w:val="00EE021C"/>
    <w:rsid w:val="00EE281E"/>
    <w:rsid w:val="00EE4363"/>
    <w:rsid w:val="00EE6472"/>
    <w:rsid w:val="00EE64D0"/>
    <w:rsid w:val="00EE7D9B"/>
    <w:rsid w:val="00EF1178"/>
    <w:rsid w:val="00EF3B2D"/>
    <w:rsid w:val="00EF5DC4"/>
    <w:rsid w:val="00EF7153"/>
    <w:rsid w:val="00F01837"/>
    <w:rsid w:val="00F01FBD"/>
    <w:rsid w:val="00F022DD"/>
    <w:rsid w:val="00F04022"/>
    <w:rsid w:val="00F04260"/>
    <w:rsid w:val="00F04E73"/>
    <w:rsid w:val="00F106A3"/>
    <w:rsid w:val="00F118AA"/>
    <w:rsid w:val="00F118DB"/>
    <w:rsid w:val="00F145AE"/>
    <w:rsid w:val="00F1616F"/>
    <w:rsid w:val="00F17189"/>
    <w:rsid w:val="00F17510"/>
    <w:rsid w:val="00F211FD"/>
    <w:rsid w:val="00F22D2F"/>
    <w:rsid w:val="00F244FC"/>
    <w:rsid w:val="00F2469E"/>
    <w:rsid w:val="00F25E90"/>
    <w:rsid w:val="00F2747A"/>
    <w:rsid w:val="00F27C1A"/>
    <w:rsid w:val="00F31CD8"/>
    <w:rsid w:val="00F3209C"/>
    <w:rsid w:val="00F326C5"/>
    <w:rsid w:val="00F33D7F"/>
    <w:rsid w:val="00F34C5D"/>
    <w:rsid w:val="00F358A5"/>
    <w:rsid w:val="00F35E1F"/>
    <w:rsid w:val="00F35F10"/>
    <w:rsid w:val="00F3731A"/>
    <w:rsid w:val="00F42D67"/>
    <w:rsid w:val="00F437E8"/>
    <w:rsid w:val="00F44373"/>
    <w:rsid w:val="00F4775D"/>
    <w:rsid w:val="00F502A6"/>
    <w:rsid w:val="00F50569"/>
    <w:rsid w:val="00F51E02"/>
    <w:rsid w:val="00F531CA"/>
    <w:rsid w:val="00F538A1"/>
    <w:rsid w:val="00F55FF3"/>
    <w:rsid w:val="00F56CD1"/>
    <w:rsid w:val="00F625D7"/>
    <w:rsid w:val="00F6394D"/>
    <w:rsid w:val="00F63C73"/>
    <w:rsid w:val="00F653E3"/>
    <w:rsid w:val="00F66F1A"/>
    <w:rsid w:val="00F67C1F"/>
    <w:rsid w:val="00F70C29"/>
    <w:rsid w:val="00F71228"/>
    <w:rsid w:val="00F71696"/>
    <w:rsid w:val="00F72C55"/>
    <w:rsid w:val="00F7546E"/>
    <w:rsid w:val="00F7614C"/>
    <w:rsid w:val="00F761BF"/>
    <w:rsid w:val="00F76D0D"/>
    <w:rsid w:val="00F77C25"/>
    <w:rsid w:val="00F77EC3"/>
    <w:rsid w:val="00F806FB"/>
    <w:rsid w:val="00F81B4A"/>
    <w:rsid w:val="00F833C5"/>
    <w:rsid w:val="00F836BB"/>
    <w:rsid w:val="00F838B6"/>
    <w:rsid w:val="00F84FD0"/>
    <w:rsid w:val="00F85B42"/>
    <w:rsid w:val="00F86E8F"/>
    <w:rsid w:val="00F87004"/>
    <w:rsid w:val="00F90F43"/>
    <w:rsid w:val="00F92F10"/>
    <w:rsid w:val="00F9305F"/>
    <w:rsid w:val="00F94C1D"/>
    <w:rsid w:val="00FA071F"/>
    <w:rsid w:val="00FA11C8"/>
    <w:rsid w:val="00FA2C7D"/>
    <w:rsid w:val="00FA342D"/>
    <w:rsid w:val="00FA3EAB"/>
    <w:rsid w:val="00FA4815"/>
    <w:rsid w:val="00FA4944"/>
    <w:rsid w:val="00FA7135"/>
    <w:rsid w:val="00FB166E"/>
    <w:rsid w:val="00FB1D1E"/>
    <w:rsid w:val="00FB4976"/>
    <w:rsid w:val="00FB63C7"/>
    <w:rsid w:val="00FB650C"/>
    <w:rsid w:val="00FB743B"/>
    <w:rsid w:val="00FB754B"/>
    <w:rsid w:val="00FC0F99"/>
    <w:rsid w:val="00FC2283"/>
    <w:rsid w:val="00FC272C"/>
    <w:rsid w:val="00FC31A4"/>
    <w:rsid w:val="00FC405E"/>
    <w:rsid w:val="00FC5406"/>
    <w:rsid w:val="00FC5419"/>
    <w:rsid w:val="00FC615F"/>
    <w:rsid w:val="00FC639D"/>
    <w:rsid w:val="00FC6429"/>
    <w:rsid w:val="00FC79C9"/>
    <w:rsid w:val="00FD0A38"/>
    <w:rsid w:val="00FD1457"/>
    <w:rsid w:val="00FD1793"/>
    <w:rsid w:val="00FD2541"/>
    <w:rsid w:val="00FD2B7C"/>
    <w:rsid w:val="00FD3734"/>
    <w:rsid w:val="00FD483A"/>
    <w:rsid w:val="00FD4EAD"/>
    <w:rsid w:val="00FD63BD"/>
    <w:rsid w:val="00FE00E5"/>
    <w:rsid w:val="00FE064F"/>
    <w:rsid w:val="00FE3B41"/>
    <w:rsid w:val="00FE3BF0"/>
    <w:rsid w:val="00FE484F"/>
    <w:rsid w:val="00FE5A0C"/>
    <w:rsid w:val="00FE74D1"/>
    <w:rsid w:val="00FE7577"/>
    <w:rsid w:val="00FF08B2"/>
    <w:rsid w:val="00FF29A3"/>
    <w:rsid w:val="00FF34D0"/>
    <w:rsid w:val="00FF3AE4"/>
    <w:rsid w:val="00FF3BA5"/>
    <w:rsid w:val="00FF47C2"/>
    <w:rsid w:val="00FF48B5"/>
    <w:rsid w:val="00FF4D84"/>
    <w:rsid w:val="00FF5A6E"/>
    <w:rsid w:val="00FF72DB"/>
    <w:rsid w:val="051539C0"/>
    <w:rsid w:val="0BF52A8B"/>
    <w:rsid w:val="0DE53C99"/>
    <w:rsid w:val="0EF97E3B"/>
    <w:rsid w:val="0F0959B1"/>
    <w:rsid w:val="0F0E472F"/>
    <w:rsid w:val="0FF7640F"/>
    <w:rsid w:val="149A3190"/>
    <w:rsid w:val="1C68F2DE"/>
    <w:rsid w:val="228BC418"/>
    <w:rsid w:val="27CBDEDE"/>
    <w:rsid w:val="28CDD443"/>
    <w:rsid w:val="299C4AD3"/>
    <w:rsid w:val="2F820791"/>
    <w:rsid w:val="3416049C"/>
    <w:rsid w:val="34ED6356"/>
    <w:rsid w:val="356EEF46"/>
    <w:rsid w:val="36617F6D"/>
    <w:rsid w:val="36FFA279"/>
    <w:rsid w:val="37797D32"/>
    <w:rsid w:val="386CC56C"/>
    <w:rsid w:val="3E03B54C"/>
    <w:rsid w:val="3FFA21FD"/>
    <w:rsid w:val="46097392"/>
    <w:rsid w:val="46C49674"/>
    <w:rsid w:val="47781ABA"/>
    <w:rsid w:val="49EDDFDF"/>
    <w:rsid w:val="4A4EC0A9"/>
    <w:rsid w:val="4BCCA035"/>
    <w:rsid w:val="50D489C6"/>
    <w:rsid w:val="51160F64"/>
    <w:rsid w:val="52970B97"/>
    <w:rsid w:val="57D29872"/>
    <w:rsid w:val="580C7681"/>
    <w:rsid w:val="5CD30717"/>
    <w:rsid w:val="5E25A5E3"/>
    <w:rsid w:val="5FBD06A2"/>
    <w:rsid w:val="607CD4C2"/>
    <w:rsid w:val="62837DBD"/>
    <w:rsid w:val="67A58FA3"/>
    <w:rsid w:val="6FD7C01F"/>
    <w:rsid w:val="751BB53A"/>
    <w:rsid w:val="78943D52"/>
    <w:rsid w:val="789C3259"/>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330AC0A5-CFC9-48BC-B2F6-005B87D4A47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1">
    <w:name w:val="heading 1"/>
    <w:basedOn w:val="Normal"/>
    <w:next w:val="Normal"/>
    <w:link w:val="Heading1Char"/>
    <w:uiPriority w:val="9"/>
    <w:qFormat/>
    <w:rsid w:val="00B9741C"/>
    <w:pPr>
      <w:keepNext/>
      <w:keepLines/>
      <w:spacing w:before="400" w:after="120" w:line="276" w:lineRule="auto"/>
      <w:outlineLvl w:val="0"/>
    </w:pPr>
    <w:rPr>
      <w:rFonts w:eastAsia="Arial" w:cs="Arial"/>
      <w:sz w:val="40"/>
      <w:szCs w:val="4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0"/>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paragraph" w:styleId="NormalWeb">
    <w:name w:val="Normal (Web)"/>
    <w:basedOn w:val="Normal"/>
    <w:uiPriority w:val="99"/>
    <w:semiHidden/>
    <w:unhideWhenUsed/>
    <w:rsid w:val="004B73FA"/>
    <w:rPr>
      <w:rFonts w:ascii="Times New Roman" w:hAnsi="Times New Roman" w:cs="Times New Roman"/>
      <w:sz w:val="24"/>
      <w:szCs w:val="24"/>
    </w:rPr>
  </w:style>
  <w:style w:type="paragraph" w:customStyle="1" w:styleId="paragraph">
    <w:name w:val="paragraph"/>
    <w:basedOn w:val="Normal"/>
    <w:rsid w:val="0003664A"/>
    <w:pPr>
      <w:spacing w:before="100" w:beforeAutospacing="1" w:after="100" w:afterAutospacing="1" w:line="240" w:lineRule="auto"/>
    </w:pPr>
    <w:rPr>
      <w:rFonts w:ascii="Times New Roman" w:eastAsia="Times New Roman" w:hAnsi="Times New Roman" w:cs="Times New Roman"/>
      <w:sz w:val="24"/>
      <w:szCs w:val="24"/>
      <w:lang w:val="en-US" w:eastAsia="en-GB"/>
    </w:rPr>
  </w:style>
  <w:style w:type="character" w:customStyle="1" w:styleId="normaltextrun">
    <w:name w:val="normaltextrun"/>
    <w:basedOn w:val="DefaultParagraphFont"/>
    <w:rsid w:val="0003664A"/>
  </w:style>
  <w:style w:type="character" w:customStyle="1" w:styleId="eop">
    <w:name w:val="eop"/>
    <w:basedOn w:val="DefaultParagraphFont"/>
    <w:rsid w:val="0003664A"/>
  </w:style>
  <w:style w:type="character" w:customStyle="1" w:styleId="Heading1Char">
    <w:name w:val="Heading 1 Char"/>
    <w:basedOn w:val="DefaultParagraphFont"/>
    <w:link w:val="Heading1"/>
    <w:uiPriority w:val="9"/>
    <w:rsid w:val="00B9741C"/>
    <w:rPr>
      <w:rFonts w:eastAsia="Arial" w:cs="Arial"/>
      <w:sz w:val="40"/>
      <w:szCs w:val="40"/>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350453564">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463623622">
      <w:bodyDiv w:val="1"/>
      <w:marLeft w:val="0"/>
      <w:marRight w:val="0"/>
      <w:marTop w:val="0"/>
      <w:marBottom w:val="0"/>
      <w:divBdr>
        <w:top w:val="none" w:sz="0" w:space="0" w:color="auto"/>
        <w:left w:val="none" w:sz="0" w:space="0" w:color="auto"/>
        <w:bottom w:val="none" w:sz="0" w:space="0" w:color="auto"/>
        <w:right w:val="none" w:sz="0" w:space="0" w:color="auto"/>
      </w:divBdr>
    </w:div>
    <w:div w:id="614140514">
      <w:bodyDiv w:val="1"/>
      <w:marLeft w:val="0"/>
      <w:marRight w:val="0"/>
      <w:marTop w:val="0"/>
      <w:marBottom w:val="0"/>
      <w:divBdr>
        <w:top w:val="none" w:sz="0" w:space="0" w:color="auto"/>
        <w:left w:val="none" w:sz="0" w:space="0" w:color="auto"/>
        <w:bottom w:val="none" w:sz="0" w:space="0" w:color="auto"/>
        <w:right w:val="none" w:sz="0" w:space="0" w:color="auto"/>
      </w:divBdr>
    </w:div>
    <w:div w:id="716440900">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76312177">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226838245">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653559822">
      <w:bodyDiv w:val="1"/>
      <w:marLeft w:val="0"/>
      <w:marRight w:val="0"/>
      <w:marTop w:val="0"/>
      <w:marBottom w:val="0"/>
      <w:divBdr>
        <w:top w:val="none" w:sz="0" w:space="0" w:color="auto"/>
        <w:left w:val="none" w:sz="0" w:space="0" w:color="auto"/>
        <w:bottom w:val="none" w:sz="0" w:space="0" w:color="auto"/>
        <w:right w:val="none" w:sz="0" w:space="0" w:color="auto"/>
      </w:divBdr>
    </w:div>
    <w:div w:id="1708916764">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en/document/fish-aggregating-devices-2" TargetMode="Externa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eader" Target="header5.xml"/><Relationship Id="rId34" Type="http://schemas.openxmlformats.org/officeDocument/2006/relationships/header" Target="header15.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yperlink" Target="https://www.cms.int/en/document/underwater-noise" TargetMode="External"/><Relationship Id="rId25" Type="http://schemas.openxmlformats.org/officeDocument/2006/relationships/hyperlink" Target="https://www.cms.int/en/document/report-cms-marine-pollution-workshop-0" TargetMode="External"/><Relationship Id="rId33" Type="http://schemas.openxmlformats.org/officeDocument/2006/relationships/header" Target="header14.xml"/><Relationship Id="rId2" Type="http://schemas.openxmlformats.org/officeDocument/2006/relationships/customXml" Target="../customXml/item2.xml"/><Relationship Id="rId16" Type="http://schemas.openxmlformats.org/officeDocument/2006/relationships/hyperlink" Target="https://www.cms.int/en/document/light-pollution-0" TargetMode="External"/><Relationship Id="rId20" Type="http://schemas.openxmlformats.org/officeDocument/2006/relationships/header" Target="header4.xm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3.xml"/><Relationship Id="rId32" Type="http://schemas.openxmlformats.org/officeDocument/2006/relationships/header" Target="header13.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eader" Target="header6.xml"/><Relationship Id="rId28" Type="http://schemas.openxmlformats.org/officeDocument/2006/relationships/header" Target="header9.xml"/><Relationship Id="rId36"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s://www.cms.int/en/document/report-cms-marine-pollution-workshop-0" TargetMode="Externa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2.xml"/><Relationship Id="rId27" Type="http://schemas.openxmlformats.org/officeDocument/2006/relationships/header" Target="header8.xml"/><Relationship Id="rId30" Type="http://schemas.openxmlformats.org/officeDocument/2006/relationships/header" Target="header11.xml"/><Relationship Id="rId35" Type="http://schemas.openxmlformats.org/officeDocument/2006/relationships/fontTable" Target="fontTable.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n/document/management-marine-debris-5"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6f186221d9cf7c9a7108dbe54f4958c9">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6c6d4f79006ecf891092d3ae07d7f021"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2.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3.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4.xml><?xml version="1.0" encoding="utf-8"?>
<ds:datastoreItem xmlns:ds="http://schemas.openxmlformats.org/officeDocument/2006/customXml" ds:itemID="{66D0D3BD-B1A4-44B8-BEBA-395B3AB50923}"/>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5</TotalTime>
  <Pages>14</Pages>
  <Words>4155</Words>
  <Characters>25731</Characters>
  <Application>Microsoft Office Word</Application>
  <DocSecurity>0</DocSecurity>
  <Lines>214</Lines>
  <Paragraphs>59</Paragraphs>
  <ScaleCrop>false</ScaleCrop>
  <Company/>
  <LinksUpToDate>false</LinksUpToDate>
  <CharactersWithSpaces>29827</CharactersWithSpaces>
  <SharedDoc>false</SharedDoc>
  <HLinks>
    <vt:vector size="60" baseType="variant">
      <vt:variant>
        <vt:i4>2359334</vt:i4>
      </vt:variant>
      <vt:variant>
        <vt:i4>12</vt:i4>
      </vt:variant>
      <vt:variant>
        <vt:i4>0</vt:i4>
      </vt:variant>
      <vt:variant>
        <vt:i4>5</vt:i4>
      </vt:variant>
      <vt:variant>
        <vt:lpwstr>https://www.cms.int/en/document/report-cms-marine-pollution-workshop-0</vt:lpwstr>
      </vt:variant>
      <vt:variant>
        <vt:lpwstr/>
      </vt:variant>
      <vt:variant>
        <vt:i4>2359334</vt:i4>
      </vt:variant>
      <vt:variant>
        <vt:i4>9</vt:i4>
      </vt:variant>
      <vt:variant>
        <vt:i4>0</vt:i4>
      </vt:variant>
      <vt:variant>
        <vt:i4>5</vt:i4>
      </vt:variant>
      <vt:variant>
        <vt:lpwstr>https://www.cms.int/en/document/report-cms-marine-pollution-workshop-0</vt:lpwstr>
      </vt:variant>
      <vt:variant>
        <vt:lpwstr/>
      </vt:variant>
      <vt:variant>
        <vt:i4>3276853</vt:i4>
      </vt:variant>
      <vt:variant>
        <vt:i4>6</vt:i4>
      </vt:variant>
      <vt:variant>
        <vt:i4>0</vt:i4>
      </vt:variant>
      <vt:variant>
        <vt:i4>5</vt:i4>
      </vt:variant>
      <vt:variant>
        <vt:lpwstr>https://www.cms.int/en/document/fish-aggregating-devices-2</vt:lpwstr>
      </vt:variant>
      <vt:variant>
        <vt:lpwstr/>
      </vt:variant>
      <vt:variant>
        <vt:i4>1507418</vt:i4>
      </vt:variant>
      <vt:variant>
        <vt:i4>3</vt:i4>
      </vt:variant>
      <vt:variant>
        <vt:i4>0</vt:i4>
      </vt:variant>
      <vt:variant>
        <vt:i4>5</vt:i4>
      </vt:variant>
      <vt:variant>
        <vt:lpwstr>https://www.cms.int/en/document/underwater-noise</vt:lpwstr>
      </vt:variant>
      <vt:variant>
        <vt:lpwstr/>
      </vt:variant>
      <vt:variant>
        <vt:i4>1441821</vt:i4>
      </vt:variant>
      <vt:variant>
        <vt:i4>0</vt:i4>
      </vt:variant>
      <vt:variant>
        <vt:i4>0</vt:i4>
      </vt:variant>
      <vt:variant>
        <vt:i4>5</vt:i4>
      </vt:variant>
      <vt:variant>
        <vt:lpwstr>https://www.cms.int/en/document/light-pollution-0</vt:lpwstr>
      </vt:variant>
      <vt:variant>
        <vt:lpwstr/>
      </vt:variant>
      <vt:variant>
        <vt:i4>7733353</vt:i4>
      </vt:variant>
      <vt:variant>
        <vt:i4>0</vt:i4>
      </vt:variant>
      <vt:variant>
        <vt:i4>0</vt:i4>
      </vt:variant>
      <vt:variant>
        <vt:i4>5</vt:i4>
      </vt:variant>
      <vt:variant>
        <vt:lpwstr>https://www.cms.int/en/document/management-marine-debris-5</vt:lpwstr>
      </vt:variant>
      <vt:variant>
        <vt:lpwstr/>
      </vt:variant>
      <vt:variant>
        <vt:i4>3539071</vt:i4>
      </vt:variant>
      <vt:variant>
        <vt:i4>9</vt:i4>
      </vt:variant>
      <vt:variant>
        <vt:i4>0</vt:i4>
      </vt:variant>
      <vt:variant>
        <vt:i4>5</vt:i4>
      </vt:variant>
      <vt:variant>
        <vt:lpwstr>https://www.cms.int/sites/default/files/document/cms_marine-pollution-ws_report.pdf</vt:lpwstr>
      </vt:variant>
      <vt:variant>
        <vt:lpwstr/>
      </vt:variant>
      <vt:variant>
        <vt:i4>4784170</vt:i4>
      </vt:variant>
      <vt:variant>
        <vt:i4>6</vt:i4>
      </vt:variant>
      <vt:variant>
        <vt:i4>0</vt:i4>
      </vt:variant>
      <vt:variant>
        <vt:i4>5</vt:i4>
      </vt:variant>
      <vt:variant>
        <vt:lpwstr>mailto:jenny.renell@un.org</vt:lpwstr>
      </vt:variant>
      <vt:variant>
        <vt:lpwstr/>
      </vt:variant>
      <vt:variant>
        <vt:i4>4128856</vt:i4>
      </vt:variant>
      <vt:variant>
        <vt:i4>3</vt:i4>
      </vt:variant>
      <vt:variant>
        <vt:i4>0</vt:i4>
      </vt:variant>
      <vt:variant>
        <vt:i4>5</vt:i4>
      </vt:variant>
      <vt:variant>
        <vt:lpwstr>mailto:melanie.virtue@un.org</vt:lpwstr>
      </vt:variant>
      <vt:variant>
        <vt:lpwstr/>
      </vt:variant>
      <vt:variant>
        <vt:i4>1769576</vt:i4>
      </vt:variant>
      <vt:variant>
        <vt:i4>0</vt:i4>
      </vt:variant>
      <vt:variant>
        <vt:i4>0</vt:i4>
      </vt:variant>
      <vt:variant>
        <vt:i4>5</vt:i4>
      </vt:variant>
      <vt:variant>
        <vt:lpwstr>mailto:louisa.breimann@un.org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4</cp:revision>
  <cp:lastPrinted>2019-09-23T14:54:00Z</cp:lastPrinted>
  <dcterms:created xsi:type="dcterms:W3CDTF">2025-10-09T07:59:00Z</dcterms:created>
  <dcterms:modified xsi:type="dcterms:W3CDTF">2025-12-17T06:57:00Z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