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AE648F" w:rsidRPr="00AE648F" w14:paraId="75FE752A" w14:textId="77777777" w:rsidTr="00E62483">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366F8C9" w14:textId="77777777" w:rsidR="00AE648F" w:rsidRPr="00EC2A58" w:rsidRDefault="00AE648F" w:rsidP="00E62483">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noProof/>
              </w:rPr>
              <w:drawing>
                <wp:inline distT="0" distB="0" distL="0" distR="0" wp14:anchorId="608CD89D" wp14:editId="165EF7BF">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7062F98E" w14:textId="77777777" w:rsidR="00AE648F" w:rsidRPr="00EC2A58" w:rsidRDefault="00AE648F" w:rsidP="00E62483">
            <w:pPr>
              <w:widowControl w:val="0"/>
              <w:suppressAutoHyphens/>
              <w:autoSpaceDE w:val="0"/>
              <w:autoSpaceDN w:val="0"/>
              <w:spacing w:after="0" w:line="240" w:lineRule="auto"/>
              <w:textAlignment w:val="baseline"/>
              <w:rPr>
                <w:rFonts w:eastAsia="Times New Roman"/>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200CA1D1" w14:textId="77777777" w:rsidR="00AE648F" w:rsidRPr="00EC2A58" w:rsidRDefault="00AE648F" w:rsidP="00E62483">
            <w:pPr>
              <w:keepNext/>
              <w:widowControl w:val="0"/>
              <w:suppressAutoHyphens/>
              <w:autoSpaceDE w:val="0"/>
              <w:autoSpaceDN w:val="0"/>
              <w:spacing w:after="0" w:line="240" w:lineRule="auto"/>
              <w:ind w:left="-108"/>
              <w:textAlignment w:val="baseline"/>
              <w:outlineLvl w:val="1"/>
              <w:rPr>
                <w:rFonts w:eastAsia="Times New Roman"/>
                <w:sz w:val="12"/>
                <w:szCs w:val="12"/>
                <w:lang w:val="fr-FR"/>
              </w:rPr>
            </w:pPr>
          </w:p>
          <w:p w14:paraId="1FA891B0" w14:textId="77777777" w:rsidR="00AE648F" w:rsidRPr="00EC2A58" w:rsidRDefault="00AE648F" w:rsidP="00E62483">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b/>
                <w:bCs/>
                <w:sz w:val="32"/>
                <w:szCs w:val="32"/>
                <w:lang w:val="fr-FR"/>
              </w:rPr>
              <w:t>CONVENTION SUR</w:t>
            </w:r>
          </w:p>
          <w:p w14:paraId="20E9E0B6" w14:textId="77777777" w:rsidR="00AE648F" w:rsidRPr="00EC2A58" w:rsidRDefault="00AE648F" w:rsidP="00E62483">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b/>
                <w:bCs/>
                <w:sz w:val="32"/>
                <w:szCs w:val="32"/>
                <w:lang w:val="fr-FR"/>
              </w:rPr>
              <w:t>LES ESPÈCES</w:t>
            </w:r>
          </w:p>
          <w:p w14:paraId="475E5C71" w14:textId="77777777" w:rsidR="00AE648F" w:rsidRPr="00EC2A58" w:rsidRDefault="00AE648F" w:rsidP="00E62483">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0A0D28FB" w14:textId="3533C026" w:rsidR="00AE648F" w:rsidRPr="00AF3AEC" w:rsidRDefault="00AE648F" w:rsidP="00E6248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lang w:val="fr-FR"/>
              </w:rPr>
            </w:pPr>
            <w:r w:rsidRPr="00EC2A58">
              <w:rPr>
                <w:lang w:val="fr-FR"/>
              </w:rPr>
              <w:t>UNEP/CMS/COP1</w:t>
            </w:r>
            <w:r>
              <w:rPr>
                <w:lang w:val="fr-FR"/>
              </w:rPr>
              <w:t>5</w:t>
            </w:r>
            <w:r w:rsidRPr="00EC2A58">
              <w:rPr>
                <w:lang w:val="fr-FR"/>
              </w:rPr>
              <w:t>/Doc.</w:t>
            </w:r>
            <w:r w:rsidR="00436492">
              <w:rPr>
                <w:lang w:val="fr-FR"/>
              </w:rPr>
              <w:t>31.3.14</w:t>
            </w:r>
          </w:p>
          <w:p w14:paraId="35E9D510" w14:textId="2239C2EC" w:rsidR="00AE648F" w:rsidRPr="00AF3AEC" w:rsidRDefault="00436492" w:rsidP="00E6248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lang w:val="fr-FR"/>
              </w:rPr>
            </w:pPr>
            <w:r>
              <w:rPr>
                <w:lang w:val="fr-FR"/>
              </w:rPr>
              <w:t xml:space="preserve">24 octobre </w:t>
            </w:r>
            <w:r w:rsidR="00AE648F" w:rsidRPr="00AF3AEC">
              <w:rPr>
                <w:lang w:val="fr-FR"/>
              </w:rPr>
              <w:t>2025</w:t>
            </w:r>
          </w:p>
          <w:p w14:paraId="669FA346" w14:textId="77777777" w:rsidR="00AE648F" w:rsidRPr="00FC4F18" w:rsidRDefault="00AE648F" w:rsidP="00E62483">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lang w:val="fr-FR"/>
              </w:rPr>
              <w:t>Français</w:t>
            </w:r>
          </w:p>
          <w:p w14:paraId="154793D1" w14:textId="77777777" w:rsidR="00AE648F" w:rsidRPr="00FC4F18" w:rsidRDefault="00AE648F" w:rsidP="00E62483">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lang w:val="fr-FR"/>
              </w:rPr>
              <w:t>Original : Anglais</w:t>
            </w:r>
          </w:p>
        </w:tc>
      </w:tr>
    </w:tbl>
    <w:p w14:paraId="3DE1CDF6" w14:textId="77777777" w:rsidR="00AE648F" w:rsidRPr="00EC2A58" w:rsidRDefault="00AE648F" w:rsidP="00AE648F">
      <w:pPr>
        <w:widowControl w:val="0"/>
        <w:tabs>
          <w:tab w:val="left" w:pos="-1057"/>
          <w:tab w:val="left" w:pos="-720"/>
        </w:tabs>
        <w:suppressAutoHyphens/>
        <w:autoSpaceDE w:val="0"/>
        <w:autoSpaceDN w:val="0"/>
        <w:spacing w:after="0" w:line="240" w:lineRule="auto"/>
        <w:textAlignment w:val="baseline"/>
        <w:rPr>
          <w:sz w:val="8"/>
          <w:szCs w:val="8"/>
          <w:lang w:val="fr-FR"/>
        </w:rPr>
      </w:pPr>
      <w:bookmarkStart w:id="1" w:name="_Hlk208560946"/>
      <w:bookmarkEnd w:id="0"/>
    </w:p>
    <w:p w14:paraId="1AA71A08" w14:textId="77777777" w:rsidR="00AE648F" w:rsidRPr="00EC2A58" w:rsidRDefault="00AE648F" w:rsidP="00AE648F">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lang w:val="fr-FR"/>
        </w:rPr>
        <w:t>1</w:t>
      </w:r>
      <w:r>
        <w:rPr>
          <w:lang w:val="fr-FR"/>
        </w:rPr>
        <w:t>5</w:t>
      </w:r>
      <w:r w:rsidRPr="00EC2A58">
        <w:rPr>
          <w:vertAlign w:val="superscript"/>
          <w:lang w:val="fr-FR"/>
        </w:rPr>
        <w:t>ème</w:t>
      </w:r>
      <w:r w:rsidRPr="00EC2A58">
        <w:rPr>
          <w:lang w:val="fr-FR"/>
        </w:rPr>
        <w:t xml:space="preserve"> SESSION DE LA CONFÉRENCE DES PARTIES</w:t>
      </w:r>
    </w:p>
    <w:p w14:paraId="179E5936" w14:textId="77777777" w:rsidR="00AE648F" w:rsidRPr="00EC2A58" w:rsidRDefault="00AE648F" w:rsidP="00AE648F">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bCs/>
          <w:lang w:val="fr-FR"/>
        </w:rPr>
        <w:t>Campo Grande, Brésil, 23 au 29 mars 2026</w:t>
      </w:r>
    </w:p>
    <w:p w14:paraId="30D117DA" w14:textId="33A9B70F" w:rsidR="00AE648F" w:rsidRPr="00EC2A58" w:rsidRDefault="00AE648F" w:rsidP="00AE648F">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iCs/>
          <w:lang w:val="fr-FR"/>
        </w:rPr>
        <w:t xml:space="preserve">Point </w:t>
      </w:r>
      <w:r w:rsidR="00436492">
        <w:rPr>
          <w:iCs/>
          <w:lang w:val="fr-FR"/>
        </w:rPr>
        <w:t>31.3.14</w:t>
      </w:r>
      <w:r w:rsidRPr="00EC2A58">
        <w:rPr>
          <w:iCs/>
          <w:lang w:val="fr-FR"/>
        </w:rPr>
        <w:t xml:space="preserve"> de l’ordre du jour</w:t>
      </w:r>
    </w:p>
    <w:bookmarkEnd w:id="1"/>
    <w:p w14:paraId="233AC1BE" w14:textId="77777777" w:rsidR="00466A51" w:rsidRPr="00C22904" w:rsidRDefault="00466A51">
      <w:pPr>
        <w:widowControl w:val="0"/>
        <w:spacing w:after="0" w:line="240" w:lineRule="auto"/>
        <w:jc w:val="both"/>
        <w:rPr>
          <w:lang w:val="fr-FR"/>
        </w:rPr>
      </w:pPr>
    </w:p>
    <w:p w14:paraId="20275A49" w14:textId="77777777" w:rsidR="00466A51" w:rsidRPr="00C22904" w:rsidRDefault="00466A51">
      <w:pPr>
        <w:widowControl w:val="0"/>
        <w:spacing w:after="0" w:line="240" w:lineRule="auto"/>
        <w:jc w:val="both"/>
        <w:rPr>
          <w:lang w:val="fr-FR"/>
        </w:rPr>
      </w:pPr>
    </w:p>
    <w:p w14:paraId="20BF6835" w14:textId="77777777" w:rsidR="00466A51" w:rsidRPr="00C22904" w:rsidRDefault="00466A51">
      <w:pPr>
        <w:widowControl w:val="0"/>
        <w:spacing w:after="0" w:line="240" w:lineRule="auto"/>
        <w:jc w:val="both"/>
        <w:rPr>
          <w:lang w:val="fr-FR"/>
        </w:rPr>
      </w:pPr>
    </w:p>
    <w:p w14:paraId="6A0D69E1" w14:textId="77777777" w:rsidR="00466A51" w:rsidRPr="00C22904" w:rsidRDefault="00570972">
      <w:pPr>
        <w:widowControl w:val="0"/>
        <w:pBdr>
          <w:top w:val="single" w:sz="6" w:space="0" w:color="FFFFFF"/>
          <w:left w:val="single" w:sz="6" w:space="0" w:color="FFFFFF"/>
          <w:bottom w:val="single" w:sz="6" w:space="0" w:color="FFFFFF"/>
          <w:right w:val="single" w:sz="6" w:space="0" w:color="FFFFFF"/>
        </w:pBdr>
        <w:spacing w:after="0"/>
        <w:ind w:left="-90" w:right="-367"/>
        <w:jc w:val="center"/>
        <w:rPr>
          <w:b/>
          <w:lang w:val="fr-FR"/>
        </w:rPr>
      </w:pPr>
      <w:r w:rsidRPr="00C22904">
        <w:rPr>
          <w:b/>
          <w:lang w:val="fr-FR"/>
        </w:rPr>
        <w:t>PROPOSITION D</w:t>
      </w:r>
      <w:r w:rsidR="00D47269" w:rsidRPr="00C22904">
        <w:rPr>
          <w:b/>
          <w:lang w:val="fr-FR"/>
        </w:rPr>
        <w:t>’</w:t>
      </w:r>
      <w:r w:rsidRPr="00C22904">
        <w:rPr>
          <w:b/>
          <w:lang w:val="fr-FR"/>
        </w:rPr>
        <w:t>ACTION CONCERTÉE POUR</w:t>
      </w:r>
    </w:p>
    <w:p w14:paraId="1FA3D886" w14:textId="77777777" w:rsidR="00466A51" w:rsidRPr="00C22904" w:rsidRDefault="00570972">
      <w:pPr>
        <w:widowControl w:val="0"/>
        <w:pBdr>
          <w:top w:val="single" w:sz="6" w:space="0" w:color="FFFFFF"/>
          <w:left w:val="single" w:sz="6" w:space="0" w:color="FFFFFF"/>
          <w:bottom w:val="single" w:sz="6" w:space="0" w:color="FFFFFF"/>
          <w:right w:val="single" w:sz="6" w:space="0" w:color="FFFFFF"/>
        </w:pBdr>
        <w:spacing w:after="0"/>
        <w:ind w:left="-90" w:right="-367"/>
        <w:jc w:val="center"/>
        <w:rPr>
          <w:lang w:val="fr-FR"/>
        </w:rPr>
      </w:pPr>
      <w:r w:rsidRPr="00C22904">
        <w:rPr>
          <w:b/>
          <w:lang w:val="fr-FR"/>
        </w:rPr>
        <w:t>LE REQUIN PÈLERIN (</w:t>
      </w:r>
      <w:proofErr w:type="spellStart"/>
      <w:r w:rsidRPr="00C22904">
        <w:rPr>
          <w:b/>
          <w:i/>
          <w:lang w:val="fr-FR"/>
        </w:rPr>
        <w:t>cetorhinus</w:t>
      </w:r>
      <w:proofErr w:type="spellEnd"/>
      <w:r w:rsidRPr="00C22904">
        <w:rPr>
          <w:b/>
          <w:i/>
          <w:lang w:val="fr-FR"/>
        </w:rPr>
        <w:t xml:space="preserve"> </w:t>
      </w:r>
      <w:proofErr w:type="spellStart"/>
      <w:r w:rsidRPr="00C22904">
        <w:rPr>
          <w:b/>
          <w:i/>
          <w:lang w:val="fr-FR"/>
        </w:rPr>
        <w:t>maximus</w:t>
      </w:r>
      <w:proofErr w:type="spellEnd"/>
      <w:r w:rsidRPr="00C22904">
        <w:rPr>
          <w:b/>
          <w:lang w:val="fr-FR"/>
        </w:rPr>
        <w:t>) DÉJÀ INSCRIT</w:t>
      </w:r>
    </w:p>
    <w:p w14:paraId="6BB642DA" w14:textId="77777777" w:rsidR="00466A51" w:rsidRPr="00C22904" w:rsidRDefault="00570972">
      <w:pPr>
        <w:widowControl w:val="0"/>
        <w:pBdr>
          <w:top w:val="single" w:sz="6" w:space="0" w:color="FFFFFF"/>
          <w:left w:val="single" w:sz="6" w:space="0" w:color="FFFFFF"/>
          <w:bottom w:val="single" w:sz="6" w:space="0" w:color="FFFFFF"/>
          <w:right w:val="single" w:sz="6" w:space="0" w:color="FFFFFF"/>
        </w:pBdr>
        <w:spacing w:after="0"/>
        <w:ind w:left="-90" w:right="-367"/>
        <w:jc w:val="center"/>
        <w:rPr>
          <w:lang w:val="fr-FR"/>
        </w:rPr>
      </w:pPr>
      <w:r w:rsidRPr="00C22904">
        <w:rPr>
          <w:b/>
          <w:lang w:val="fr-FR"/>
        </w:rPr>
        <w:t>AUX ANNEXES I ET II DE LA CONVENTION</w:t>
      </w:r>
      <w:r w:rsidRPr="00C22904">
        <w:rPr>
          <w:sz w:val="21"/>
          <w:szCs w:val="21"/>
          <w:lang w:val="fr-FR"/>
        </w:rPr>
        <w:t>*</w:t>
      </w:r>
    </w:p>
    <w:p w14:paraId="4A2F8B8C" w14:textId="77777777" w:rsidR="00466A51" w:rsidRPr="00C22904" w:rsidRDefault="00466A51">
      <w:pPr>
        <w:widowControl w:val="0"/>
        <w:spacing w:after="0" w:line="240" w:lineRule="auto"/>
        <w:jc w:val="center"/>
        <w:rPr>
          <w:lang w:val="fr-FR"/>
        </w:rPr>
      </w:pPr>
    </w:p>
    <w:p w14:paraId="1D09587F" w14:textId="77777777" w:rsidR="00466A51" w:rsidRPr="00C22904" w:rsidRDefault="00466A51">
      <w:pPr>
        <w:widowControl w:val="0"/>
        <w:tabs>
          <w:tab w:val="left" w:pos="8295"/>
        </w:tabs>
        <w:spacing w:after="0" w:line="240" w:lineRule="auto"/>
        <w:jc w:val="both"/>
        <w:rPr>
          <w:sz w:val="21"/>
          <w:szCs w:val="21"/>
          <w:lang w:val="fr-FR"/>
        </w:rPr>
      </w:pPr>
    </w:p>
    <w:p w14:paraId="0A94C36D" w14:textId="77777777" w:rsidR="00466A51" w:rsidRPr="00C22904" w:rsidRDefault="00570972">
      <w:pPr>
        <w:widowControl w:val="0"/>
        <w:spacing w:after="0" w:line="240" w:lineRule="auto"/>
        <w:jc w:val="both"/>
        <w:rPr>
          <w:sz w:val="21"/>
          <w:szCs w:val="21"/>
          <w:lang w:val="fr-FR"/>
        </w:rPr>
      </w:pPr>
      <w:r w:rsidRPr="00C22904">
        <w:rPr>
          <w:noProof/>
          <w:sz w:val="21"/>
          <w:szCs w:val="21"/>
          <w:lang w:val="fr-FR" w:eastAsia="fr-FR"/>
        </w:rPr>
        <mc:AlternateContent>
          <mc:Choice Requires="wps">
            <w:drawing>
              <wp:anchor distT="0" distB="0" distL="114300" distR="114300" simplePos="0" relativeHeight="251658240" behindDoc="0" locked="0" layoutInCell="1" hidden="0" allowOverlap="1" wp14:anchorId="6E9BAB92" wp14:editId="7EE953F7">
                <wp:simplePos x="0" y="0"/>
                <wp:positionH relativeFrom="margin">
                  <wp:posOffset>800100</wp:posOffset>
                </wp:positionH>
                <wp:positionV relativeFrom="margin">
                  <wp:posOffset>2971800</wp:posOffset>
                </wp:positionV>
                <wp:extent cx="4333240" cy="1476375"/>
                <wp:effectExtent l="0" t="0" r="10160" b="28575"/>
                <wp:wrapSquare wrapText="bothSides" distT="0" distB="0" distL="114300" distR="114300"/>
                <wp:docPr id="31" name="Rectangle 31"/>
                <wp:cNvGraphicFramePr/>
                <a:graphic xmlns:a="http://schemas.openxmlformats.org/drawingml/2006/main">
                  <a:graphicData uri="http://schemas.microsoft.com/office/word/2010/wordprocessingShape">
                    <wps:wsp>
                      <wps:cNvSpPr/>
                      <wps:spPr>
                        <a:xfrm>
                          <a:off x="0" y="0"/>
                          <a:ext cx="4333240" cy="1476375"/>
                        </a:xfrm>
                        <a:prstGeom prst="rect">
                          <a:avLst/>
                        </a:prstGeom>
                        <a:solidFill>
                          <a:srgbClr val="FFFFFF"/>
                        </a:solidFill>
                        <a:ln w="9525" cap="flat" cmpd="sng">
                          <a:solidFill>
                            <a:srgbClr val="000000"/>
                          </a:solidFill>
                          <a:prstDash val="solid"/>
                          <a:round/>
                          <a:headEnd type="none" w="sm" len="sm"/>
                          <a:tailEnd type="none" w="sm" len="sm"/>
                        </a:ln>
                      </wps:spPr>
                      <wps:txbx>
                        <w:txbxContent>
                          <w:p w14:paraId="3BE57312" w14:textId="77777777" w:rsidR="00466A51" w:rsidRPr="0040178C" w:rsidRDefault="00570972">
                            <w:pPr>
                              <w:spacing w:after="0" w:line="258" w:lineRule="auto"/>
                              <w:jc w:val="both"/>
                              <w:textDirection w:val="btLr"/>
                              <w:rPr>
                                <w:lang w:val="fr-FR"/>
                              </w:rPr>
                            </w:pPr>
                            <w:r w:rsidRPr="0040178C">
                              <w:rPr>
                                <w:color w:val="000000"/>
                                <w:lang w:val="fr-FR"/>
                              </w:rPr>
                              <w:t>Résumé</w:t>
                            </w:r>
                            <w:r w:rsidR="00D47269" w:rsidRPr="0040178C">
                              <w:rPr>
                                <w:color w:val="000000"/>
                                <w:lang w:val="fr-FR"/>
                              </w:rPr>
                              <w:t> </w:t>
                            </w:r>
                            <w:r w:rsidRPr="0040178C">
                              <w:rPr>
                                <w:color w:val="000000"/>
                                <w:lang w:val="fr-FR"/>
                              </w:rPr>
                              <w:t>:</w:t>
                            </w:r>
                          </w:p>
                          <w:p w14:paraId="6C7C4E21" w14:textId="77777777" w:rsidR="00466A51" w:rsidRPr="0040178C" w:rsidRDefault="00466A51">
                            <w:pPr>
                              <w:spacing w:after="0" w:line="258" w:lineRule="auto"/>
                              <w:jc w:val="both"/>
                              <w:textDirection w:val="btLr"/>
                              <w:rPr>
                                <w:lang w:val="fr-FR"/>
                              </w:rPr>
                            </w:pPr>
                          </w:p>
                          <w:p w14:paraId="77CE4AF6" w14:textId="77777777" w:rsidR="00466A51" w:rsidRPr="0040178C" w:rsidRDefault="00570972">
                            <w:pPr>
                              <w:spacing w:after="0" w:line="240" w:lineRule="auto"/>
                              <w:jc w:val="both"/>
                              <w:textDirection w:val="btLr"/>
                              <w:rPr>
                                <w:lang w:val="fr-FR"/>
                              </w:rPr>
                            </w:pPr>
                            <w:r w:rsidRPr="0040178C">
                              <w:rPr>
                                <w:color w:val="000000"/>
                                <w:lang w:val="fr-FR"/>
                              </w:rPr>
                              <w:t>La Marine Research and Conservation Foundation (MARECO) et l</w:t>
                            </w:r>
                            <w:r w:rsidR="00D47269" w:rsidRPr="0040178C">
                              <w:rPr>
                                <w:color w:val="000000"/>
                                <w:lang w:val="fr-FR"/>
                              </w:rPr>
                              <w:t>’</w:t>
                            </w:r>
                            <w:r w:rsidRPr="0040178C">
                              <w:rPr>
                                <w:color w:val="000000"/>
                                <w:lang w:val="fr-FR"/>
                              </w:rPr>
                              <w:t>Irish Basking Shark Group ont soumis la proposition ci-jointe pour une action concertée concernant le requin pèlerin (</w:t>
                            </w:r>
                            <w:r w:rsidRPr="0040178C">
                              <w:rPr>
                                <w:i/>
                                <w:color w:val="000000"/>
                                <w:lang w:val="fr-FR"/>
                              </w:rPr>
                              <w:t>Cetorhinus maximus</w:t>
                            </w:r>
                            <w:r w:rsidRPr="0040178C">
                              <w:rPr>
                                <w:color w:val="000000"/>
                                <w:lang w:val="fr-FR"/>
                              </w:rPr>
                              <w:t>) conformément au processus élaboré dans la Résolution</w:t>
                            </w:r>
                            <w:r w:rsidR="00D47269" w:rsidRPr="0040178C">
                              <w:rPr>
                                <w:color w:val="000000"/>
                                <w:lang w:val="fr-FR"/>
                              </w:rPr>
                              <w:t> </w:t>
                            </w:r>
                            <w:r w:rsidRPr="0040178C">
                              <w:rPr>
                                <w:color w:val="000000"/>
                                <w:lang w:val="fr-FR"/>
                              </w:rPr>
                              <w:t>12.28 (Rev.</w:t>
                            </w:r>
                            <w:r w:rsidR="00D47269" w:rsidRPr="0040178C">
                              <w:rPr>
                                <w:color w:val="000000"/>
                                <w:lang w:val="fr-FR"/>
                              </w:rPr>
                              <w:t> </w:t>
                            </w:r>
                            <w:r w:rsidRPr="0040178C">
                              <w:rPr>
                                <w:color w:val="000000"/>
                                <w:lang w:val="fr-FR"/>
                              </w:rPr>
                              <w:t>COP14).</w:t>
                            </w:r>
                          </w:p>
                        </w:txbxContent>
                      </wps:txbx>
                      <wps:bodyPr spcFirstLastPara="1" wrap="square" lIns="91425" tIns="45700" rIns="91425" bIns="45700" anchor="t" anchorCtr="0">
                        <a:noAutofit/>
                      </wps:bodyPr>
                    </wps:wsp>
                  </a:graphicData>
                </a:graphic>
                <wp14:sizeRelV relativeFrom="margin">
                  <wp14:pctHeight>0</wp14:pctHeight>
                </wp14:sizeRelV>
              </wp:anchor>
            </w:drawing>
          </mc:Choice>
          <mc:Fallback>
            <w:pict>
              <v:rect w14:anchorId="6E9BAB92" id="Rectangle 31" o:spid="_x0000_s1026" style="position:absolute;left:0;text-align:left;margin-left:63pt;margin-top:234pt;width:341.2pt;height:116.25pt;z-index:251658240;visibility:visible;mso-wrap-style:square;mso-height-percent:0;mso-wrap-distance-left:9pt;mso-wrap-distance-top:0;mso-wrap-distance-right:9pt;mso-wrap-distance-bottom:0;mso-position-horizontal:absolute;mso-position-horizontal-relative:margin;mso-position-vertical:absolute;mso-position-vertical-relative:margin;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dwlADAIAADMEAAAOAAAAZHJzL2Uyb0RvYy54bWysU22P0zAM/o7Ef4jynbXdy42r1p3QjSGk&#10;Ezfp4Ad4abpGSpMQZ2v373Gyse0ACQnRD6lTu48fP7YXD0On2UF6VNZUvBjlnEkjbK3MruLfvq7f&#10;vecMA5gatDWy4keJ/GH59s2id6Uc29bqWnpGIAbL3lW8DcGVWYailR3gyDppyNlY30Ggq99ltYee&#10;0DudjfP8Luutr523QiLS19XJyZcJv2mkCM9NgzIwXXHiFtLp07mNZ7ZcQLnz4FolzjTgH1h0oAwl&#10;vUCtIADbe/UbVKeEt2ibMBK2y2zTKCFTDVRNkf9SzUsLTqZaSBx0F5nw/8GKL4cXt/EkQ++wRDJj&#10;FUPju/gmfmxIYh0vYskhMEEfp5PJZDwlTQX5iun8bjKfRTmz6+/OY/gkbceiUXFP3UgiweEJwyn0&#10;Z0jMhlareq20The/2z5qzw5AnVun54z+Kkwb1lf8fjaeERGgAWo0BDI7V1cczS7le/UH3gLn6fkT&#10;cCS2AmxPBBJCDIPS272pk9VKqD+amoWjo8k2NN88ksGOMy1pG8hIcQGU/nsc6aYNyXftQ7TCsB0I&#10;JJpbWx83nqETa0XkngDDBjxNa0FpaYIp4fc9eCKhPxsakftiGlUJ6TKdzXPqlb/1bG89YERraTFI&#10;vJP5GNKaxJKN/bAPtlGpZ1cqZ7I0manr5y2Ko397T1HXXV/+AAAA//8DAFBLAwQUAAYACAAAACEA&#10;v8FWVN4AAAALAQAADwAAAGRycy9kb3ducmV2LnhtbEyPzU7DMBCE70i8g7VIXBC1KSWN0jgVROII&#10;EikP4MbbJCJeR7Hzw9uznOC2ox3NfJMfV9eLGcfQedLwsFEgkGpvO2o0fJ5e71MQIRqypveEGr4x&#10;wLG4vspNZv1CHzhXsREcQiEzGtoYh0zKULfoTNj4AYl/Fz86E1mOjbSjWTjc9XKrVCKd6YgbWjNg&#10;2WL9VU1Owyk8diX21T7Mc/X2Uk53bjHvWt/erM8HEBHX+GeGX3xGh4KZzn4iG0TPepvwlqhhl6R8&#10;sCNV6Q7EWcNeqSeQRS7/byh+AAAA//8DAFBLAQItABQABgAIAAAAIQC2gziS/gAAAOEBAAATAAAA&#10;AAAAAAAAAAAAAAAAAABbQ29udGVudF9UeXBlc10ueG1sUEsBAi0AFAAGAAgAAAAhADj9If/WAAAA&#10;lAEAAAsAAAAAAAAAAAAAAAAALwEAAF9yZWxzLy5yZWxzUEsBAi0AFAAGAAgAAAAhACN3CUAMAgAA&#10;MwQAAA4AAAAAAAAAAAAAAAAALgIAAGRycy9lMm9Eb2MueG1sUEsBAi0AFAAGAAgAAAAhAL/BVlTe&#10;AAAACwEAAA8AAAAAAAAAAAAAAAAAZgQAAGRycy9kb3ducmV2LnhtbFBLBQYAAAAABAAEAPMAAABx&#10;BQAAAAA=&#10;">
                <v:stroke startarrowwidth="narrow" startarrowlength="short" endarrowwidth="narrow" endarrowlength="short" joinstyle="round"/>
                <v:textbox inset="2.53958mm,1.2694mm,2.53958mm,1.2694mm">
                  <w:txbxContent>
                    <w:p w14:paraId="3BE57312" w14:textId="77777777" w:rsidR="00466A51" w:rsidRPr="0040178C" w:rsidRDefault="00570972">
                      <w:pPr>
                        <w:spacing w:after="0" w:line="258" w:lineRule="auto"/>
                        <w:jc w:val="both"/>
                        <w:textDirection w:val="btLr"/>
                        <w:rPr>
                          <w:lang w:val="fr-FR"/>
                        </w:rPr>
                      </w:pPr>
                      <w:r w:rsidRPr="0040178C">
                        <w:rPr>
                          <w:color w:val="000000"/>
                          <w:lang w:val="fr-FR"/>
                        </w:rPr>
                        <w:t>Résumé</w:t>
                      </w:r>
                      <w:r w:rsidR="00D47269" w:rsidRPr="0040178C">
                        <w:rPr>
                          <w:color w:val="000000"/>
                          <w:lang w:val="fr-FR"/>
                        </w:rPr>
                        <w:t> </w:t>
                      </w:r>
                      <w:r w:rsidRPr="0040178C">
                        <w:rPr>
                          <w:color w:val="000000"/>
                          <w:lang w:val="fr-FR"/>
                        </w:rPr>
                        <w:t>:</w:t>
                      </w:r>
                    </w:p>
                    <w:p w14:paraId="6C7C4E21" w14:textId="77777777" w:rsidR="00466A51" w:rsidRPr="0040178C" w:rsidRDefault="00466A51">
                      <w:pPr>
                        <w:spacing w:after="0" w:line="258" w:lineRule="auto"/>
                        <w:jc w:val="both"/>
                        <w:textDirection w:val="btLr"/>
                        <w:rPr>
                          <w:lang w:val="fr-FR"/>
                        </w:rPr>
                      </w:pPr>
                    </w:p>
                    <w:p w14:paraId="77CE4AF6" w14:textId="77777777" w:rsidR="00466A51" w:rsidRPr="0040178C" w:rsidRDefault="00570972">
                      <w:pPr>
                        <w:spacing w:after="0" w:line="240" w:lineRule="auto"/>
                        <w:jc w:val="both"/>
                        <w:textDirection w:val="btLr"/>
                        <w:rPr>
                          <w:lang w:val="fr-FR"/>
                        </w:rPr>
                      </w:pPr>
                      <w:r w:rsidRPr="0040178C">
                        <w:rPr>
                          <w:color w:val="000000"/>
                          <w:lang w:val="fr-FR"/>
                        </w:rPr>
                        <w:t>La Marine Research and Conservation Foundation (MARECO) et l</w:t>
                      </w:r>
                      <w:r w:rsidR="00D47269" w:rsidRPr="0040178C">
                        <w:rPr>
                          <w:color w:val="000000"/>
                          <w:lang w:val="fr-FR"/>
                        </w:rPr>
                        <w:t>’</w:t>
                      </w:r>
                      <w:r w:rsidRPr="0040178C">
                        <w:rPr>
                          <w:color w:val="000000"/>
                          <w:lang w:val="fr-FR"/>
                        </w:rPr>
                        <w:t>Irish Basking Shark Group ont soumis la proposition ci-jointe pour une action concertée concernant le requin pèlerin (</w:t>
                      </w:r>
                      <w:r w:rsidRPr="0040178C">
                        <w:rPr>
                          <w:i/>
                          <w:color w:val="000000"/>
                          <w:lang w:val="fr-FR"/>
                        </w:rPr>
                        <w:t>Cetorhinus maximus</w:t>
                      </w:r>
                      <w:r w:rsidRPr="0040178C">
                        <w:rPr>
                          <w:color w:val="000000"/>
                          <w:lang w:val="fr-FR"/>
                        </w:rPr>
                        <w:t>) conformément au processus élaboré dans la Résolution</w:t>
                      </w:r>
                      <w:r w:rsidR="00D47269" w:rsidRPr="0040178C">
                        <w:rPr>
                          <w:color w:val="000000"/>
                          <w:lang w:val="fr-FR"/>
                        </w:rPr>
                        <w:t> </w:t>
                      </w:r>
                      <w:r w:rsidRPr="0040178C">
                        <w:rPr>
                          <w:color w:val="000000"/>
                          <w:lang w:val="fr-FR"/>
                        </w:rPr>
                        <w:t>12.28 (Rev.</w:t>
                      </w:r>
                      <w:r w:rsidR="00D47269" w:rsidRPr="0040178C">
                        <w:rPr>
                          <w:color w:val="000000"/>
                          <w:lang w:val="fr-FR"/>
                        </w:rPr>
                        <w:t> </w:t>
                      </w:r>
                      <w:r w:rsidRPr="0040178C">
                        <w:rPr>
                          <w:color w:val="000000"/>
                          <w:lang w:val="fr-FR"/>
                        </w:rPr>
                        <w:t>COP14).</w:t>
                      </w:r>
                    </w:p>
                  </w:txbxContent>
                </v:textbox>
                <w10:wrap type="square" anchorx="margin" anchory="margin"/>
              </v:rect>
            </w:pict>
          </mc:Fallback>
        </mc:AlternateContent>
      </w:r>
    </w:p>
    <w:p w14:paraId="0819E46C" w14:textId="77777777" w:rsidR="00466A51" w:rsidRPr="00C22904" w:rsidRDefault="00466A51">
      <w:pPr>
        <w:widowControl w:val="0"/>
        <w:spacing w:after="0" w:line="240" w:lineRule="auto"/>
        <w:jc w:val="both"/>
        <w:rPr>
          <w:sz w:val="21"/>
          <w:szCs w:val="21"/>
          <w:lang w:val="fr-FR"/>
        </w:rPr>
      </w:pPr>
    </w:p>
    <w:p w14:paraId="645CC312" w14:textId="77777777" w:rsidR="00466A51" w:rsidRPr="00C22904" w:rsidRDefault="00466A51">
      <w:pPr>
        <w:widowControl w:val="0"/>
        <w:spacing w:after="0" w:line="240" w:lineRule="auto"/>
        <w:jc w:val="both"/>
        <w:rPr>
          <w:sz w:val="21"/>
          <w:szCs w:val="21"/>
          <w:lang w:val="fr-FR"/>
        </w:rPr>
      </w:pPr>
    </w:p>
    <w:p w14:paraId="55B48073" w14:textId="77777777" w:rsidR="00466A51" w:rsidRPr="00C22904" w:rsidRDefault="00466A51">
      <w:pPr>
        <w:widowControl w:val="0"/>
        <w:spacing w:after="0" w:line="240" w:lineRule="auto"/>
        <w:jc w:val="both"/>
        <w:rPr>
          <w:sz w:val="21"/>
          <w:szCs w:val="21"/>
          <w:lang w:val="fr-FR"/>
        </w:rPr>
      </w:pPr>
    </w:p>
    <w:p w14:paraId="08B09FBC" w14:textId="77777777" w:rsidR="00466A51" w:rsidRPr="00C22904" w:rsidRDefault="00466A51">
      <w:pPr>
        <w:widowControl w:val="0"/>
        <w:spacing w:after="0" w:line="240" w:lineRule="auto"/>
        <w:jc w:val="both"/>
        <w:rPr>
          <w:sz w:val="21"/>
          <w:szCs w:val="21"/>
          <w:lang w:val="fr-FR"/>
        </w:rPr>
      </w:pPr>
    </w:p>
    <w:p w14:paraId="7AECAE9C" w14:textId="77777777" w:rsidR="00466A51" w:rsidRPr="00C22904" w:rsidRDefault="00466A51">
      <w:pPr>
        <w:widowControl w:val="0"/>
        <w:spacing w:after="0" w:line="240" w:lineRule="auto"/>
        <w:jc w:val="both"/>
        <w:rPr>
          <w:sz w:val="21"/>
          <w:szCs w:val="21"/>
          <w:lang w:val="fr-FR"/>
        </w:rPr>
      </w:pPr>
    </w:p>
    <w:p w14:paraId="64F3832B" w14:textId="77777777" w:rsidR="00466A51" w:rsidRPr="00C22904" w:rsidRDefault="00466A51">
      <w:pPr>
        <w:widowControl w:val="0"/>
        <w:spacing w:after="0" w:line="240" w:lineRule="auto"/>
        <w:jc w:val="both"/>
        <w:rPr>
          <w:sz w:val="21"/>
          <w:szCs w:val="21"/>
          <w:lang w:val="fr-FR"/>
        </w:rPr>
      </w:pPr>
    </w:p>
    <w:p w14:paraId="6CFBE30F" w14:textId="77777777" w:rsidR="00466A51" w:rsidRPr="00C22904" w:rsidRDefault="00466A51">
      <w:pPr>
        <w:widowControl w:val="0"/>
        <w:spacing w:after="0" w:line="240" w:lineRule="auto"/>
        <w:jc w:val="both"/>
        <w:rPr>
          <w:sz w:val="21"/>
          <w:szCs w:val="21"/>
          <w:lang w:val="fr-FR"/>
        </w:rPr>
      </w:pPr>
    </w:p>
    <w:p w14:paraId="16429982" w14:textId="77777777" w:rsidR="00466A51" w:rsidRPr="00C22904" w:rsidRDefault="00466A51">
      <w:pPr>
        <w:spacing w:after="0" w:line="240" w:lineRule="auto"/>
        <w:jc w:val="both"/>
        <w:rPr>
          <w:lang w:val="fr-FR"/>
        </w:rPr>
      </w:pPr>
    </w:p>
    <w:p w14:paraId="1407C8CD" w14:textId="77777777" w:rsidR="00466A51" w:rsidRPr="00C22904" w:rsidRDefault="00466A51">
      <w:pPr>
        <w:spacing w:after="0" w:line="240" w:lineRule="auto"/>
        <w:jc w:val="both"/>
        <w:rPr>
          <w:lang w:val="fr-FR"/>
        </w:rPr>
      </w:pPr>
    </w:p>
    <w:p w14:paraId="09AF1946" w14:textId="77777777" w:rsidR="00466A51" w:rsidRPr="00C22904" w:rsidRDefault="00466A51">
      <w:pPr>
        <w:spacing w:after="0" w:line="240" w:lineRule="auto"/>
        <w:jc w:val="both"/>
        <w:rPr>
          <w:lang w:val="fr-FR"/>
        </w:rPr>
      </w:pPr>
    </w:p>
    <w:p w14:paraId="1D6939C5" w14:textId="77777777" w:rsidR="00466A51" w:rsidRPr="00C22904" w:rsidRDefault="00466A51">
      <w:pPr>
        <w:spacing w:after="0" w:line="240" w:lineRule="auto"/>
        <w:jc w:val="both"/>
        <w:rPr>
          <w:lang w:val="fr-FR"/>
        </w:rPr>
      </w:pPr>
    </w:p>
    <w:p w14:paraId="68D9FBE7" w14:textId="77777777" w:rsidR="00466A51" w:rsidRPr="00C22904" w:rsidRDefault="00466A51">
      <w:pPr>
        <w:spacing w:after="0" w:line="240" w:lineRule="auto"/>
        <w:jc w:val="both"/>
        <w:rPr>
          <w:lang w:val="fr-FR"/>
        </w:rPr>
      </w:pPr>
    </w:p>
    <w:p w14:paraId="0DA1B5BF" w14:textId="77777777" w:rsidR="00466A51" w:rsidRPr="00C22904" w:rsidRDefault="00466A51">
      <w:pPr>
        <w:spacing w:after="0" w:line="240" w:lineRule="auto"/>
        <w:jc w:val="both"/>
        <w:rPr>
          <w:lang w:val="fr-FR"/>
        </w:rPr>
      </w:pPr>
    </w:p>
    <w:p w14:paraId="0FC61849" w14:textId="77777777" w:rsidR="00466A51" w:rsidRPr="00C22904" w:rsidRDefault="00466A51">
      <w:pPr>
        <w:spacing w:after="0" w:line="240" w:lineRule="auto"/>
        <w:jc w:val="both"/>
        <w:rPr>
          <w:lang w:val="fr-FR"/>
        </w:rPr>
      </w:pPr>
    </w:p>
    <w:p w14:paraId="3D9E6F54" w14:textId="77777777" w:rsidR="00466A51" w:rsidRPr="00C22904" w:rsidRDefault="00466A51">
      <w:pPr>
        <w:spacing w:after="0" w:line="240" w:lineRule="auto"/>
        <w:jc w:val="both"/>
        <w:rPr>
          <w:lang w:val="fr-FR"/>
        </w:rPr>
      </w:pPr>
    </w:p>
    <w:p w14:paraId="0221B5F2" w14:textId="77777777" w:rsidR="00466A51" w:rsidRPr="00C22904" w:rsidRDefault="00466A51">
      <w:pPr>
        <w:spacing w:after="0" w:line="240" w:lineRule="auto"/>
        <w:jc w:val="both"/>
        <w:rPr>
          <w:lang w:val="fr-FR"/>
        </w:rPr>
      </w:pPr>
    </w:p>
    <w:p w14:paraId="624DC2E1" w14:textId="77777777" w:rsidR="00466A51" w:rsidRPr="00C22904" w:rsidRDefault="00466A51">
      <w:pPr>
        <w:widowControl w:val="0"/>
        <w:spacing w:after="0" w:line="240" w:lineRule="auto"/>
        <w:rPr>
          <w:lang w:val="fr-FR"/>
        </w:rPr>
      </w:pPr>
    </w:p>
    <w:p w14:paraId="5C3A13E5" w14:textId="77777777" w:rsidR="00466A51" w:rsidRPr="00C22904" w:rsidRDefault="00466A51">
      <w:pPr>
        <w:widowControl w:val="0"/>
        <w:spacing w:after="0" w:line="240" w:lineRule="auto"/>
        <w:rPr>
          <w:lang w:val="fr-FR"/>
        </w:rPr>
      </w:pPr>
    </w:p>
    <w:p w14:paraId="3B1A2716" w14:textId="77777777" w:rsidR="00466A51" w:rsidRPr="00C22904" w:rsidRDefault="00466A51">
      <w:pPr>
        <w:widowControl w:val="0"/>
        <w:spacing w:after="0" w:line="240" w:lineRule="auto"/>
        <w:rPr>
          <w:lang w:val="fr-FR"/>
        </w:rPr>
      </w:pPr>
    </w:p>
    <w:p w14:paraId="755A4A3C" w14:textId="77777777" w:rsidR="00466A51" w:rsidRPr="00C22904" w:rsidRDefault="00466A51">
      <w:pPr>
        <w:widowControl w:val="0"/>
        <w:spacing w:after="0" w:line="240" w:lineRule="auto"/>
        <w:rPr>
          <w:lang w:val="fr-FR"/>
        </w:rPr>
      </w:pPr>
    </w:p>
    <w:p w14:paraId="23DED86F" w14:textId="77777777" w:rsidR="00466A51" w:rsidRPr="00C22904" w:rsidRDefault="00466A51">
      <w:pPr>
        <w:widowControl w:val="0"/>
        <w:spacing w:after="0" w:line="240" w:lineRule="auto"/>
        <w:rPr>
          <w:lang w:val="fr-FR"/>
        </w:rPr>
      </w:pPr>
    </w:p>
    <w:p w14:paraId="3721DEE2" w14:textId="77777777" w:rsidR="00466A51" w:rsidRPr="00C22904" w:rsidRDefault="00466A51">
      <w:pPr>
        <w:widowControl w:val="0"/>
        <w:spacing w:after="0" w:line="240" w:lineRule="auto"/>
        <w:rPr>
          <w:lang w:val="fr-FR"/>
        </w:rPr>
      </w:pPr>
    </w:p>
    <w:p w14:paraId="297065A9" w14:textId="77777777" w:rsidR="00466A51" w:rsidRPr="00C22904" w:rsidRDefault="00466A51">
      <w:pPr>
        <w:widowControl w:val="0"/>
        <w:spacing w:after="0" w:line="240" w:lineRule="auto"/>
        <w:rPr>
          <w:lang w:val="fr-FR"/>
        </w:rPr>
      </w:pPr>
    </w:p>
    <w:p w14:paraId="57F8CAE7" w14:textId="77777777" w:rsidR="00466A51" w:rsidRPr="00C22904" w:rsidRDefault="00466A51">
      <w:pPr>
        <w:widowControl w:val="0"/>
        <w:spacing w:after="0" w:line="240" w:lineRule="auto"/>
        <w:rPr>
          <w:lang w:val="fr-FR"/>
        </w:rPr>
      </w:pPr>
    </w:p>
    <w:p w14:paraId="7E8CD6D5" w14:textId="77777777" w:rsidR="00466A51" w:rsidRPr="00C22904" w:rsidRDefault="00466A51">
      <w:pPr>
        <w:widowControl w:val="0"/>
        <w:spacing w:after="0" w:line="240" w:lineRule="auto"/>
        <w:rPr>
          <w:lang w:val="fr-FR"/>
        </w:rPr>
      </w:pPr>
    </w:p>
    <w:p w14:paraId="7C1A9E30" w14:textId="77777777" w:rsidR="00466A51" w:rsidRPr="00C22904" w:rsidRDefault="00466A51">
      <w:pPr>
        <w:widowControl w:val="0"/>
        <w:spacing w:after="0" w:line="240" w:lineRule="auto"/>
        <w:rPr>
          <w:lang w:val="fr-FR"/>
        </w:rPr>
      </w:pPr>
    </w:p>
    <w:p w14:paraId="24339E89" w14:textId="77777777" w:rsidR="00466A51" w:rsidRPr="00C22904" w:rsidRDefault="00466A51">
      <w:pPr>
        <w:widowControl w:val="0"/>
        <w:spacing w:after="0" w:line="240" w:lineRule="auto"/>
        <w:rPr>
          <w:lang w:val="fr-FR"/>
        </w:rPr>
      </w:pPr>
    </w:p>
    <w:p w14:paraId="6B55B46D" w14:textId="77777777" w:rsidR="00466A51" w:rsidRPr="00C22904" w:rsidRDefault="00466A51">
      <w:pPr>
        <w:widowControl w:val="0"/>
        <w:spacing w:after="0" w:line="240" w:lineRule="auto"/>
        <w:rPr>
          <w:lang w:val="fr-FR"/>
        </w:rPr>
      </w:pPr>
    </w:p>
    <w:p w14:paraId="51F79E73" w14:textId="77777777" w:rsidR="00466A51" w:rsidRPr="00C22904" w:rsidRDefault="00466A51">
      <w:pPr>
        <w:widowControl w:val="0"/>
        <w:spacing w:after="0" w:line="240" w:lineRule="auto"/>
        <w:rPr>
          <w:lang w:val="fr-FR"/>
        </w:rPr>
      </w:pPr>
    </w:p>
    <w:p w14:paraId="23868E80" w14:textId="77777777" w:rsidR="00466A51" w:rsidRPr="00C22904" w:rsidRDefault="00466A51">
      <w:pPr>
        <w:widowControl w:val="0"/>
        <w:spacing w:after="0" w:line="240" w:lineRule="auto"/>
        <w:rPr>
          <w:lang w:val="fr-FR"/>
        </w:rPr>
      </w:pPr>
    </w:p>
    <w:p w14:paraId="7C158D7A" w14:textId="77777777" w:rsidR="00466A51" w:rsidRPr="00C22904" w:rsidRDefault="00466A51">
      <w:pPr>
        <w:widowControl w:val="0"/>
        <w:spacing w:after="0" w:line="240" w:lineRule="auto"/>
        <w:rPr>
          <w:lang w:val="fr-FR"/>
        </w:rPr>
      </w:pPr>
    </w:p>
    <w:p w14:paraId="61E17E60" w14:textId="77777777" w:rsidR="00466A51" w:rsidRPr="00C22904" w:rsidRDefault="00466A51">
      <w:pPr>
        <w:widowControl w:val="0"/>
        <w:spacing w:after="0" w:line="240" w:lineRule="auto"/>
        <w:rPr>
          <w:lang w:val="fr-FR"/>
        </w:rPr>
      </w:pPr>
    </w:p>
    <w:p w14:paraId="22BA08DC" w14:textId="77777777" w:rsidR="00466A51" w:rsidRPr="00C22904" w:rsidRDefault="00466A51">
      <w:pPr>
        <w:widowControl w:val="0"/>
        <w:spacing w:after="0" w:line="240" w:lineRule="auto"/>
        <w:rPr>
          <w:lang w:val="fr-FR"/>
        </w:rPr>
      </w:pPr>
    </w:p>
    <w:p w14:paraId="55F2AD8C" w14:textId="732D25D0" w:rsidR="00466A51" w:rsidRPr="00C22904" w:rsidRDefault="007F2C2D">
      <w:pPr>
        <w:widowControl w:val="0"/>
        <w:spacing w:after="0" w:line="240" w:lineRule="auto"/>
        <w:jc w:val="both"/>
        <w:rPr>
          <w:lang w:val="fr-FR"/>
        </w:rPr>
        <w:sectPr w:rsidR="00466A51" w:rsidRPr="00C22904">
          <w:headerReference w:type="even" r:id="rId12"/>
          <w:headerReference w:type="default" r:id="rId13"/>
          <w:footerReference w:type="even" r:id="rId14"/>
          <w:footerReference w:type="default" r:id="rId15"/>
          <w:headerReference w:type="first" r:id="rId16"/>
          <w:footerReference w:type="first" r:id="rId17"/>
          <w:pgSz w:w="11905" w:h="16837"/>
          <w:pgMar w:top="1440" w:right="1440" w:bottom="1440" w:left="1440" w:header="432" w:footer="432" w:gutter="0"/>
          <w:pgNumType w:start="1"/>
          <w:cols w:space="720"/>
          <w:titlePg/>
        </w:sectPr>
      </w:pPr>
      <w:r w:rsidRPr="007F2C2D">
        <w:rPr>
          <w:rFonts w:eastAsia="Times New Roman"/>
          <w:sz w:val="18"/>
          <w:szCs w:val="18"/>
          <w:lang w:val="fr-FR"/>
        </w:rPr>
        <w:t>* Les appellations géographiques utilisées dans ce document n'impliquent d'aucune manière l'opinion de la part du Secrétariat de la CMS (ou du Programme des Nations Unies pour l'Environnement) concernant le statut juridique de tout pays, territoire ou zone ou concernant la délimitation de ses frontières ou limites. La responsabilité du contenu du document repose exclusivement sur son auteur</w:t>
      </w:r>
      <w:r w:rsidR="00570972" w:rsidRPr="007F2C2D">
        <w:rPr>
          <w:sz w:val="18"/>
          <w:szCs w:val="18"/>
          <w:lang w:val="fr-FR"/>
        </w:rPr>
        <w:t>.</w:t>
      </w:r>
    </w:p>
    <w:p w14:paraId="1A651892" w14:textId="77777777" w:rsidR="00804604" w:rsidRPr="00C22904" w:rsidRDefault="00804604" w:rsidP="00804604">
      <w:pPr>
        <w:widowControl w:val="0"/>
        <w:pBdr>
          <w:top w:val="single" w:sz="6" w:space="0" w:color="FFFFFF"/>
          <w:left w:val="single" w:sz="6" w:space="0" w:color="FFFFFF"/>
          <w:bottom w:val="single" w:sz="6" w:space="0" w:color="FFFFFF"/>
          <w:right w:val="single" w:sz="6" w:space="0" w:color="FFFFFF"/>
        </w:pBdr>
        <w:spacing w:after="0"/>
        <w:ind w:left="-90" w:right="-367"/>
        <w:jc w:val="center"/>
        <w:rPr>
          <w:b/>
          <w:lang w:val="fr-FR"/>
        </w:rPr>
      </w:pPr>
      <w:r w:rsidRPr="00C22904">
        <w:rPr>
          <w:b/>
          <w:lang w:val="fr-FR"/>
        </w:rPr>
        <w:lastRenderedPageBreak/>
        <w:t>PROPOSITION D’ACTION CONCERTÉE POUR</w:t>
      </w:r>
    </w:p>
    <w:p w14:paraId="336C56C8" w14:textId="77777777" w:rsidR="00804604" w:rsidRPr="00C22904" w:rsidRDefault="00804604" w:rsidP="00804604">
      <w:pPr>
        <w:widowControl w:val="0"/>
        <w:pBdr>
          <w:top w:val="single" w:sz="6" w:space="0" w:color="FFFFFF"/>
          <w:left w:val="single" w:sz="6" w:space="0" w:color="FFFFFF"/>
          <w:bottom w:val="single" w:sz="6" w:space="0" w:color="FFFFFF"/>
          <w:right w:val="single" w:sz="6" w:space="0" w:color="FFFFFF"/>
        </w:pBdr>
        <w:spacing w:after="0"/>
        <w:ind w:left="-90" w:right="-367"/>
        <w:jc w:val="center"/>
        <w:rPr>
          <w:lang w:val="fr-FR"/>
        </w:rPr>
      </w:pPr>
      <w:r w:rsidRPr="00C22904">
        <w:rPr>
          <w:b/>
          <w:lang w:val="fr-FR"/>
        </w:rPr>
        <w:t>LE REQUIN PÈLERIN (</w:t>
      </w:r>
      <w:proofErr w:type="spellStart"/>
      <w:r w:rsidRPr="00C22904">
        <w:rPr>
          <w:b/>
          <w:i/>
          <w:lang w:val="fr-FR"/>
        </w:rPr>
        <w:t>cetorhinus</w:t>
      </w:r>
      <w:proofErr w:type="spellEnd"/>
      <w:r w:rsidRPr="00C22904">
        <w:rPr>
          <w:b/>
          <w:i/>
          <w:lang w:val="fr-FR"/>
        </w:rPr>
        <w:t xml:space="preserve"> </w:t>
      </w:r>
      <w:proofErr w:type="spellStart"/>
      <w:r w:rsidRPr="00C22904">
        <w:rPr>
          <w:b/>
          <w:i/>
          <w:lang w:val="fr-FR"/>
        </w:rPr>
        <w:t>maximus</w:t>
      </w:r>
      <w:proofErr w:type="spellEnd"/>
      <w:r w:rsidRPr="00C22904">
        <w:rPr>
          <w:b/>
          <w:lang w:val="fr-FR"/>
        </w:rPr>
        <w:t>) DÉJÀ INSCRIT</w:t>
      </w:r>
    </w:p>
    <w:p w14:paraId="3534F1CD" w14:textId="5E4A03E8" w:rsidR="00466A51" w:rsidRPr="00C22904" w:rsidRDefault="00804604" w:rsidP="00804604">
      <w:pPr>
        <w:spacing w:after="0" w:line="240" w:lineRule="auto"/>
        <w:jc w:val="center"/>
        <w:rPr>
          <w:lang w:val="fr-FR"/>
        </w:rPr>
      </w:pPr>
      <w:r w:rsidRPr="00C22904">
        <w:rPr>
          <w:b/>
          <w:lang w:val="fr-FR"/>
        </w:rPr>
        <w:t>AUX ANNEXES I ET II DE LA CONVENTION</w:t>
      </w:r>
    </w:p>
    <w:p w14:paraId="4B2D235C" w14:textId="77777777" w:rsidR="00466A51" w:rsidRPr="00C22904" w:rsidRDefault="00466A51">
      <w:pPr>
        <w:spacing w:after="0" w:line="240" w:lineRule="auto"/>
        <w:jc w:val="both"/>
        <w:rPr>
          <w:lang w:val="fr-FR"/>
        </w:rPr>
      </w:pPr>
    </w:p>
    <w:p w14:paraId="0ED59A93" w14:textId="77777777" w:rsidR="00804604" w:rsidRDefault="00804604">
      <w:pPr>
        <w:widowControl w:val="0"/>
        <w:spacing w:after="0" w:line="240" w:lineRule="auto"/>
        <w:jc w:val="both"/>
        <w:rPr>
          <w:b/>
          <w:lang w:val="fr-FR"/>
        </w:rPr>
      </w:pPr>
    </w:p>
    <w:p w14:paraId="1DB24AC1" w14:textId="7E40965E" w:rsidR="00466A51" w:rsidRPr="00C22904" w:rsidRDefault="00570972">
      <w:pPr>
        <w:widowControl w:val="0"/>
        <w:spacing w:after="0" w:line="240" w:lineRule="auto"/>
        <w:jc w:val="both"/>
        <w:rPr>
          <w:b/>
          <w:lang w:val="fr-FR"/>
        </w:rPr>
      </w:pPr>
      <w:r w:rsidRPr="00C22904">
        <w:rPr>
          <w:b/>
          <w:lang w:val="fr-FR"/>
        </w:rPr>
        <w:t>Auteur(s) de la proposition</w:t>
      </w:r>
    </w:p>
    <w:p w14:paraId="5BEA88C8" w14:textId="77777777" w:rsidR="00466A51" w:rsidRPr="00C22904" w:rsidRDefault="00466A51">
      <w:pPr>
        <w:widowControl w:val="0"/>
        <w:spacing w:after="0" w:line="240" w:lineRule="auto"/>
        <w:jc w:val="both"/>
        <w:rPr>
          <w:lang w:val="fr-FR"/>
        </w:rPr>
      </w:pPr>
    </w:p>
    <w:p w14:paraId="4F8E431D" w14:textId="77777777" w:rsidR="00466A51" w:rsidRPr="00C22904" w:rsidRDefault="00570972">
      <w:pPr>
        <w:widowControl w:val="0"/>
        <w:spacing w:after="0" w:line="240" w:lineRule="auto"/>
        <w:jc w:val="both"/>
      </w:pPr>
      <w:r w:rsidRPr="00C22904">
        <w:t>Irish Basking Shark Group (IBSG), Marine Research and Conservation Foundation (MARECO)</w:t>
      </w:r>
    </w:p>
    <w:p w14:paraId="1FB17CF0" w14:textId="77777777" w:rsidR="00466A51" w:rsidRPr="007F2C2D" w:rsidRDefault="00466A51">
      <w:pPr>
        <w:widowControl w:val="0"/>
        <w:spacing w:after="0" w:line="240" w:lineRule="auto"/>
        <w:jc w:val="both"/>
        <w:rPr>
          <w:b/>
          <w:lang w:val="en-GB"/>
        </w:rPr>
      </w:pPr>
    </w:p>
    <w:p w14:paraId="7712CF03" w14:textId="77777777" w:rsidR="00466A51" w:rsidRPr="00C22904" w:rsidRDefault="00570972">
      <w:pPr>
        <w:widowControl w:val="0"/>
        <w:spacing w:after="0" w:line="240" w:lineRule="auto"/>
        <w:jc w:val="both"/>
        <w:rPr>
          <w:lang w:val="fr-FR"/>
        </w:rPr>
      </w:pPr>
      <w:r w:rsidRPr="00C22904">
        <w:rPr>
          <w:b/>
          <w:lang w:val="fr-FR"/>
        </w:rPr>
        <w:t>Espèce, taxon inférieur, population ou groupe de taxons ayant des besoins communs cible</w:t>
      </w:r>
    </w:p>
    <w:p w14:paraId="279C9F67" w14:textId="77777777" w:rsidR="00466A51" w:rsidRPr="00C22904" w:rsidRDefault="00466A51">
      <w:pPr>
        <w:widowControl w:val="0"/>
        <w:spacing w:after="0" w:line="240" w:lineRule="auto"/>
        <w:jc w:val="both"/>
        <w:rPr>
          <w:lang w:val="fr-FR"/>
        </w:rPr>
      </w:pPr>
    </w:p>
    <w:p w14:paraId="3E9BE8E4" w14:textId="77777777" w:rsidR="00466A51" w:rsidRPr="00C22904" w:rsidRDefault="00570972">
      <w:pPr>
        <w:widowControl w:val="0"/>
        <w:spacing w:after="80" w:line="240" w:lineRule="auto"/>
        <w:jc w:val="both"/>
        <w:rPr>
          <w:lang w:val="fr-FR"/>
        </w:rPr>
      </w:pPr>
      <w:r w:rsidRPr="00C22904">
        <w:rPr>
          <w:lang w:val="fr-FR"/>
        </w:rPr>
        <w:t>Classe</w:t>
      </w:r>
      <w:r w:rsidR="00D47269" w:rsidRPr="00C22904">
        <w:rPr>
          <w:lang w:val="fr-FR"/>
        </w:rPr>
        <w:t> </w:t>
      </w:r>
      <w:r w:rsidRPr="00C22904">
        <w:rPr>
          <w:lang w:val="fr-FR"/>
        </w:rPr>
        <w:t xml:space="preserve">: </w:t>
      </w:r>
      <w:proofErr w:type="spellStart"/>
      <w:r w:rsidRPr="00C22904">
        <w:rPr>
          <w:lang w:val="fr-FR"/>
        </w:rPr>
        <w:t>Chondrichthyens</w:t>
      </w:r>
      <w:proofErr w:type="spellEnd"/>
    </w:p>
    <w:p w14:paraId="7E424EB0" w14:textId="77777777" w:rsidR="00466A51" w:rsidRPr="00C22904" w:rsidRDefault="00570972">
      <w:pPr>
        <w:widowControl w:val="0"/>
        <w:spacing w:after="80" w:line="240" w:lineRule="auto"/>
        <w:jc w:val="both"/>
        <w:rPr>
          <w:lang w:val="fr-FR"/>
        </w:rPr>
      </w:pPr>
      <w:r w:rsidRPr="00C22904">
        <w:rPr>
          <w:lang w:val="fr-FR"/>
        </w:rPr>
        <w:t>Sous-classe</w:t>
      </w:r>
      <w:r w:rsidR="00D47269" w:rsidRPr="00C22904">
        <w:rPr>
          <w:lang w:val="fr-FR"/>
        </w:rPr>
        <w:t> </w:t>
      </w:r>
      <w:r w:rsidRPr="00C22904">
        <w:rPr>
          <w:lang w:val="fr-FR"/>
        </w:rPr>
        <w:t>: Élasmobranches</w:t>
      </w:r>
    </w:p>
    <w:p w14:paraId="50D1AA4D" w14:textId="77777777" w:rsidR="00466A51" w:rsidRPr="00C22904" w:rsidRDefault="00570972">
      <w:pPr>
        <w:widowControl w:val="0"/>
        <w:spacing w:after="80" w:line="240" w:lineRule="auto"/>
        <w:jc w:val="both"/>
        <w:rPr>
          <w:lang w:val="fr-FR"/>
        </w:rPr>
      </w:pPr>
      <w:r w:rsidRPr="00C22904">
        <w:rPr>
          <w:lang w:val="fr-FR"/>
        </w:rPr>
        <w:t>Ordre</w:t>
      </w:r>
      <w:r w:rsidR="00D47269" w:rsidRPr="00C22904">
        <w:rPr>
          <w:lang w:val="fr-FR"/>
        </w:rPr>
        <w:t> </w:t>
      </w:r>
      <w:r w:rsidRPr="00C22904">
        <w:rPr>
          <w:lang w:val="fr-FR"/>
        </w:rPr>
        <w:t xml:space="preserve">: </w:t>
      </w:r>
      <w:proofErr w:type="spellStart"/>
      <w:r w:rsidRPr="00C22904">
        <w:rPr>
          <w:lang w:val="fr-FR"/>
        </w:rPr>
        <w:t>Lamniformes</w:t>
      </w:r>
      <w:proofErr w:type="spellEnd"/>
    </w:p>
    <w:p w14:paraId="167F2943" w14:textId="77777777" w:rsidR="00466A51" w:rsidRPr="00C22904" w:rsidRDefault="00570972">
      <w:pPr>
        <w:widowControl w:val="0"/>
        <w:spacing w:after="80" w:line="240" w:lineRule="auto"/>
        <w:jc w:val="both"/>
        <w:rPr>
          <w:lang w:val="fr-FR"/>
        </w:rPr>
      </w:pPr>
      <w:r w:rsidRPr="00C22904">
        <w:rPr>
          <w:lang w:val="fr-FR"/>
        </w:rPr>
        <w:t>Famille</w:t>
      </w:r>
      <w:r w:rsidR="00D47269" w:rsidRPr="00C22904">
        <w:rPr>
          <w:lang w:val="fr-FR"/>
        </w:rPr>
        <w:t> </w:t>
      </w:r>
      <w:r w:rsidRPr="00C22904">
        <w:rPr>
          <w:lang w:val="fr-FR"/>
        </w:rPr>
        <w:t xml:space="preserve">: </w:t>
      </w:r>
      <w:proofErr w:type="spellStart"/>
      <w:r w:rsidRPr="00C22904">
        <w:rPr>
          <w:lang w:val="fr-FR"/>
        </w:rPr>
        <w:t>Cetorhinidés</w:t>
      </w:r>
      <w:proofErr w:type="spellEnd"/>
    </w:p>
    <w:p w14:paraId="275EA84A" w14:textId="77777777" w:rsidR="00466A51" w:rsidRPr="00C22904" w:rsidRDefault="00570972">
      <w:pPr>
        <w:widowControl w:val="0"/>
        <w:spacing w:after="80" w:line="240" w:lineRule="auto"/>
        <w:jc w:val="both"/>
        <w:rPr>
          <w:lang w:val="fr-FR"/>
        </w:rPr>
      </w:pPr>
      <w:r w:rsidRPr="00C22904">
        <w:rPr>
          <w:lang w:val="fr-FR"/>
        </w:rPr>
        <w:t>Genre</w:t>
      </w:r>
      <w:r w:rsidR="00D47269" w:rsidRPr="00C22904">
        <w:rPr>
          <w:lang w:val="fr-FR"/>
        </w:rPr>
        <w:t> </w:t>
      </w:r>
      <w:r w:rsidRPr="00C22904">
        <w:rPr>
          <w:lang w:val="fr-FR"/>
        </w:rPr>
        <w:t xml:space="preserve">: </w:t>
      </w:r>
      <w:proofErr w:type="spellStart"/>
      <w:r w:rsidRPr="00C22904">
        <w:rPr>
          <w:lang w:val="fr-FR"/>
        </w:rPr>
        <w:t>Cetorhinus</w:t>
      </w:r>
      <w:proofErr w:type="spellEnd"/>
    </w:p>
    <w:p w14:paraId="756AD427" w14:textId="77777777" w:rsidR="00466A51" w:rsidRPr="00C22904" w:rsidRDefault="00570972">
      <w:pPr>
        <w:widowControl w:val="0"/>
        <w:spacing w:after="0" w:line="240" w:lineRule="auto"/>
        <w:jc w:val="both"/>
        <w:rPr>
          <w:i/>
          <w:lang w:val="fr-FR"/>
        </w:rPr>
      </w:pPr>
      <w:r w:rsidRPr="00C22904">
        <w:rPr>
          <w:lang w:val="fr-FR"/>
        </w:rPr>
        <w:t>Espèce</w:t>
      </w:r>
      <w:r w:rsidR="00D47269" w:rsidRPr="00C22904">
        <w:rPr>
          <w:lang w:val="fr-FR"/>
        </w:rPr>
        <w:t> </w:t>
      </w:r>
      <w:r w:rsidRPr="00C22904">
        <w:rPr>
          <w:lang w:val="fr-FR"/>
        </w:rPr>
        <w:t>:</w:t>
      </w:r>
      <w:r w:rsidRPr="00C22904">
        <w:rPr>
          <w:i/>
          <w:lang w:val="fr-FR"/>
        </w:rPr>
        <w:t xml:space="preserve"> </w:t>
      </w:r>
      <w:proofErr w:type="spellStart"/>
      <w:r w:rsidRPr="00C22904">
        <w:rPr>
          <w:i/>
          <w:lang w:val="fr-FR"/>
        </w:rPr>
        <w:t>Cetorhinus</w:t>
      </w:r>
      <w:proofErr w:type="spellEnd"/>
      <w:r w:rsidRPr="00C22904">
        <w:rPr>
          <w:i/>
          <w:lang w:val="fr-FR"/>
        </w:rPr>
        <w:t xml:space="preserve"> </w:t>
      </w:r>
      <w:proofErr w:type="spellStart"/>
      <w:r w:rsidRPr="00C22904">
        <w:rPr>
          <w:i/>
          <w:lang w:val="fr-FR"/>
        </w:rPr>
        <w:t>maximus</w:t>
      </w:r>
      <w:proofErr w:type="spellEnd"/>
    </w:p>
    <w:p w14:paraId="1E59E1FE" w14:textId="77777777" w:rsidR="00466A51" w:rsidRPr="00C22904" w:rsidRDefault="00466A51">
      <w:pPr>
        <w:widowControl w:val="0"/>
        <w:spacing w:after="0" w:line="240" w:lineRule="auto"/>
        <w:jc w:val="both"/>
        <w:rPr>
          <w:lang w:val="fr-FR"/>
        </w:rPr>
      </w:pPr>
    </w:p>
    <w:p w14:paraId="793F90A1" w14:textId="77777777" w:rsidR="00466A51" w:rsidRPr="00C22904" w:rsidRDefault="00570972">
      <w:pPr>
        <w:widowControl w:val="0"/>
        <w:spacing w:after="0" w:line="240" w:lineRule="auto"/>
        <w:jc w:val="both"/>
        <w:rPr>
          <w:lang w:val="fr-FR"/>
        </w:rPr>
      </w:pPr>
      <w:r w:rsidRPr="00C22904">
        <w:rPr>
          <w:lang w:val="fr-FR"/>
        </w:rPr>
        <w:t>Inscrite aux Annexes I et II de la CMS</w:t>
      </w:r>
    </w:p>
    <w:p w14:paraId="169C7C02" w14:textId="77777777" w:rsidR="00466A51" w:rsidRPr="00C22904" w:rsidRDefault="00466A51">
      <w:pPr>
        <w:widowControl w:val="0"/>
        <w:spacing w:after="0" w:line="240" w:lineRule="auto"/>
        <w:jc w:val="both"/>
        <w:rPr>
          <w:b/>
          <w:lang w:val="fr-FR"/>
        </w:rPr>
      </w:pPr>
    </w:p>
    <w:p w14:paraId="0C4E1499" w14:textId="77777777" w:rsidR="00466A51" w:rsidRPr="00C22904" w:rsidRDefault="00570972">
      <w:pPr>
        <w:widowControl w:val="0"/>
        <w:spacing w:after="0" w:line="240" w:lineRule="auto"/>
        <w:jc w:val="both"/>
        <w:rPr>
          <w:b/>
          <w:lang w:val="fr-FR"/>
        </w:rPr>
      </w:pPr>
      <w:r w:rsidRPr="00C22904">
        <w:rPr>
          <w:b/>
          <w:lang w:val="fr-FR"/>
        </w:rPr>
        <w:t>Aire de répartition géographique</w:t>
      </w:r>
    </w:p>
    <w:p w14:paraId="2A78EA14" w14:textId="77777777" w:rsidR="00466A51" w:rsidRPr="00C22904" w:rsidRDefault="00466A51">
      <w:pPr>
        <w:widowControl w:val="0"/>
        <w:spacing w:after="0" w:line="240" w:lineRule="auto"/>
        <w:jc w:val="both"/>
        <w:rPr>
          <w:b/>
          <w:lang w:val="fr-FR"/>
        </w:rPr>
      </w:pPr>
    </w:p>
    <w:p w14:paraId="7BB8D974" w14:textId="77777777" w:rsidR="00466A51" w:rsidRPr="00C22904" w:rsidRDefault="00570972">
      <w:pPr>
        <w:spacing w:after="0" w:line="240" w:lineRule="auto"/>
        <w:jc w:val="both"/>
        <w:rPr>
          <w:lang w:val="fr-FR"/>
        </w:rPr>
      </w:pPr>
      <w:r w:rsidRPr="00C22904">
        <w:rPr>
          <w:lang w:val="fr-FR"/>
        </w:rPr>
        <w:t>Le requin pèlerin est une espèce hautement migratoire, que l</w:t>
      </w:r>
      <w:r w:rsidR="00D47269" w:rsidRPr="00C22904">
        <w:rPr>
          <w:lang w:val="fr-FR"/>
        </w:rPr>
        <w:t>’</w:t>
      </w:r>
      <w:r w:rsidRPr="00C22904">
        <w:rPr>
          <w:lang w:val="fr-FR"/>
        </w:rPr>
        <w:t>on trouve dans les eaux tempérées du monde entier. Les requins pèlerins occupent généralement des eaux dont la température est comprise entre 9 et 17</w:t>
      </w:r>
      <w:r w:rsidR="00D47269" w:rsidRPr="00C22904">
        <w:rPr>
          <w:lang w:val="fr-FR"/>
        </w:rPr>
        <w:t> </w:t>
      </w:r>
      <w:r w:rsidRPr="00C22904">
        <w:rPr>
          <w:lang w:val="fr-FR"/>
        </w:rPr>
        <w:t>°C, mais ils peuvent tolérer une gamme de températures plus étendue allant de 6 à 27</w:t>
      </w:r>
      <w:r w:rsidR="00D47269" w:rsidRPr="00C22904">
        <w:rPr>
          <w:lang w:val="fr-FR"/>
        </w:rPr>
        <w:t> </w:t>
      </w:r>
      <w:r w:rsidRPr="00C22904">
        <w:rPr>
          <w:lang w:val="fr-FR"/>
        </w:rPr>
        <w:t>°C (Johnston et al. 2022), depuis la surface jusqu’à une profondeur de plus de 1200</w:t>
      </w:r>
      <w:r w:rsidR="00D47269" w:rsidRPr="00C22904">
        <w:rPr>
          <w:lang w:val="fr-FR"/>
        </w:rPr>
        <w:t> </w:t>
      </w:r>
      <w:r w:rsidRPr="00C22904">
        <w:rPr>
          <w:lang w:val="fr-FR"/>
        </w:rPr>
        <w:t>m (Gore et al. 2008). Dans l</w:t>
      </w:r>
      <w:r w:rsidR="00D47269" w:rsidRPr="00C22904">
        <w:rPr>
          <w:lang w:val="fr-FR"/>
        </w:rPr>
        <w:t>’</w:t>
      </w:r>
      <w:r w:rsidRPr="00C22904">
        <w:rPr>
          <w:lang w:val="fr-FR"/>
        </w:rPr>
        <w:t>Atlantique Nord, ils sont observés dans des habitats côtiers peu profonds, d</w:t>
      </w:r>
      <w:r w:rsidR="00D47269" w:rsidRPr="00C22904">
        <w:rPr>
          <w:lang w:val="fr-FR"/>
        </w:rPr>
        <w:t>’</w:t>
      </w:r>
      <w:r w:rsidRPr="00C22904">
        <w:rPr>
          <w:lang w:val="fr-FR"/>
        </w:rPr>
        <w:t>avril à septembre, où ils forment de grandes agrégations dans des zones reconnues comme des points chauds, notamment en République d</w:t>
      </w:r>
      <w:r w:rsidR="00D47269" w:rsidRPr="00C22904">
        <w:rPr>
          <w:lang w:val="fr-FR"/>
        </w:rPr>
        <w:t>’</w:t>
      </w:r>
      <w:r w:rsidRPr="00C22904">
        <w:rPr>
          <w:lang w:val="fr-FR"/>
        </w:rPr>
        <w:t>Irlande (Martin &amp; Clark, 2008</w:t>
      </w:r>
      <w:r w:rsidR="00D47269" w:rsidRPr="00C22904">
        <w:rPr>
          <w:lang w:val="fr-FR"/>
        </w:rPr>
        <w:t> </w:t>
      </w:r>
      <w:r w:rsidRPr="00C22904">
        <w:rPr>
          <w:lang w:val="fr-FR"/>
        </w:rPr>
        <w:t>; CSAS, 2008). Dans le Pacifique, les requins pèlerins sont principalement signalés d</w:t>
      </w:r>
      <w:r w:rsidR="00D47269" w:rsidRPr="00C22904">
        <w:rPr>
          <w:lang w:val="fr-FR"/>
        </w:rPr>
        <w:t>’</w:t>
      </w:r>
      <w:r w:rsidRPr="00C22904">
        <w:rPr>
          <w:lang w:val="fr-FR"/>
        </w:rPr>
        <w:t>octobre à mai, historiquement le long de la côte californienne, se déplaçant de la Californie vers le Mexique et Hawaï (Dewar et al., 2018</w:t>
      </w:r>
      <w:r w:rsidR="00D47269" w:rsidRPr="00C22904">
        <w:rPr>
          <w:lang w:val="fr-FR"/>
        </w:rPr>
        <w:t> </w:t>
      </w:r>
      <w:r w:rsidRPr="00C22904">
        <w:rPr>
          <w:lang w:val="fr-FR"/>
        </w:rPr>
        <w:t>; Squire, 1990). Cependant, depuis une campagne d</w:t>
      </w:r>
      <w:r w:rsidR="00D47269" w:rsidRPr="00C22904">
        <w:rPr>
          <w:lang w:val="fr-FR"/>
        </w:rPr>
        <w:t>’</w:t>
      </w:r>
      <w:r w:rsidRPr="00C22904">
        <w:rPr>
          <w:lang w:val="fr-FR"/>
        </w:rPr>
        <w:t>éradication menée dans la seconde moitié du 20ᵉ</w:t>
      </w:r>
      <w:r w:rsidR="00D47269" w:rsidRPr="00C22904">
        <w:rPr>
          <w:lang w:val="fr-FR"/>
        </w:rPr>
        <w:t> </w:t>
      </w:r>
      <w:r w:rsidRPr="00C22904">
        <w:rPr>
          <w:lang w:val="fr-FR"/>
        </w:rPr>
        <w:t>siècle, les populations de requins pèlerins ont connu un déclin atteignant 90</w:t>
      </w:r>
      <w:r w:rsidR="00D47269" w:rsidRPr="00C22904">
        <w:rPr>
          <w:lang w:val="fr-FR"/>
        </w:rPr>
        <w:t> </w:t>
      </w:r>
      <w:r w:rsidRPr="00C22904">
        <w:rPr>
          <w:lang w:val="fr-FR"/>
        </w:rPr>
        <w:t>% sur la côte Pacifique des États-Unis et du Canada, et les observations le long de ces côtes sont désormais rares (CSAS, 2008</w:t>
      </w:r>
      <w:r w:rsidR="00D47269" w:rsidRPr="00C22904">
        <w:rPr>
          <w:lang w:val="fr-FR"/>
        </w:rPr>
        <w:t> </w:t>
      </w:r>
      <w:r w:rsidRPr="00C22904">
        <w:rPr>
          <w:lang w:val="fr-FR"/>
        </w:rPr>
        <w:t xml:space="preserve">; </w:t>
      </w:r>
      <w:proofErr w:type="spellStart"/>
      <w:r w:rsidRPr="00C22904">
        <w:rPr>
          <w:lang w:val="fr-FR"/>
        </w:rPr>
        <w:t>McInturf</w:t>
      </w:r>
      <w:proofErr w:type="spellEnd"/>
      <w:r w:rsidRPr="00C22904">
        <w:rPr>
          <w:lang w:val="fr-FR"/>
        </w:rPr>
        <w:t xml:space="preserve"> et al. 2022). Bien que les données disponibles soient limitées dans l</w:t>
      </w:r>
      <w:r w:rsidR="00D47269" w:rsidRPr="00C22904">
        <w:rPr>
          <w:lang w:val="fr-FR"/>
        </w:rPr>
        <w:t>’</w:t>
      </w:r>
      <w:r w:rsidRPr="00C22904">
        <w:rPr>
          <w:lang w:val="fr-FR"/>
        </w:rPr>
        <w:t>hémisphère sud, les requins pèlerins sont observés de manière saisonnière dans certaines régions d</w:t>
      </w:r>
      <w:r w:rsidR="00D47269" w:rsidRPr="00C22904">
        <w:rPr>
          <w:lang w:val="fr-FR"/>
        </w:rPr>
        <w:t>’</w:t>
      </w:r>
      <w:r w:rsidRPr="00C22904">
        <w:rPr>
          <w:lang w:val="fr-FR"/>
        </w:rPr>
        <w:t>Amérique du Sud et d</w:t>
      </w:r>
      <w:r w:rsidR="00D47269" w:rsidRPr="00C22904">
        <w:rPr>
          <w:lang w:val="fr-FR"/>
        </w:rPr>
        <w:t>’</w:t>
      </w:r>
      <w:r w:rsidRPr="00C22904">
        <w:rPr>
          <w:lang w:val="fr-FR"/>
        </w:rPr>
        <w:t>Afrique australe, avec des enregistrements historiques et récents au Brésil et en Argentine (</w:t>
      </w:r>
      <w:proofErr w:type="spellStart"/>
      <w:r w:rsidRPr="00C22904">
        <w:rPr>
          <w:lang w:val="fr-FR"/>
        </w:rPr>
        <w:t>Lucifora</w:t>
      </w:r>
      <w:proofErr w:type="spellEnd"/>
      <w:r w:rsidRPr="00C22904">
        <w:rPr>
          <w:lang w:val="fr-FR"/>
        </w:rPr>
        <w:t xml:space="preserve"> et al., 2015). Des modifications dans la répartition du requin pèlerin et des déclins de population ont été observés dans le monde entier (CSAS, 2008</w:t>
      </w:r>
      <w:r w:rsidR="00D47269" w:rsidRPr="00C22904">
        <w:rPr>
          <w:lang w:val="fr-FR"/>
        </w:rPr>
        <w:t> </w:t>
      </w:r>
      <w:r w:rsidRPr="00C22904">
        <w:rPr>
          <w:lang w:val="fr-FR"/>
        </w:rPr>
        <w:t xml:space="preserve">; </w:t>
      </w:r>
      <w:proofErr w:type="spellStart"/>
      <w:r w:rsidRPr="00C22904">
        <w:rPr>
          <w:lang w:val="fr-FR"/>
        </w:rPr>
        <w:t>McInturf</w:t>
      </w:r>
      <w:proofErr w:type="spellEnd"/>
      <w:r w:rsidRPr="00C22904">
        <w:rPr>
          <w:lang w:val="fr-FR"/>
        </w:rPr>
        <w:t xml:space="preserve"> et al., 2022).</w:t>
      </w:r>
    </w:p>
    <w:p w14:paraId="7D7B2F52" w14:textId="77777777" w:rsidR="00466A51" w:rsidRPr="00C22904" w:rsidRDefault="00466A51">
      <w:pPr>
        <w:spacing w:after="0" w:line="240" w:lineRule="auto"/>
        <w:rPr>
          <w:lang w:val="fr-FR"/>
        </w:rPr>
      </w:pPr>
    </w:p>
    <w:p w14:paraId="79D36A7A" w14:textId="77777777" w:rsidR="00466A51" w:rsidRPr="00C22904" w:rsidRDefault="00466A51">
      <w:pPr>
        <w:spacing w:after="0" w:line="240" w:lineRule="auto"/>
        <w:rPr>
          <w:lang w:val="fr-FR"/>
        </w:rPr>
      </w:pPr>
    </w:p>
    <w:p w14:paraId="3EA8B6BE" w14:textId="77777777" w:rsidR="00466A51" w:rsidRPr="00C22904" w:rsidRDefault="00466A51">
      <w:pPr>
        <w:rPr>
          <w:lang w:val="fr-FR"/>
        </w:rPr>
      </w:pPr>
    </w:p>
    <w:p w14:paraId="69776A91" w14:textId="77777777" w:rsidR="00466A51" w:rsidRPr="00C22904" w:rsidRDefault="00570972">
      <w:pPr>
        <w:widowControl w:val="0"/>
        <w:spacing w:after="0" w:line="240" w:lineRule="auto"/>
        <w:jc w:val="center"/>
        <w:rPr>
          <w:lang w:val="fr-FR"/>
        </w:rPr>
      </w:pPr>
      <w:r w:rsidRPr="00C22904">
        <w:rPr>
          <w:noProof/>
          <w:lang w:val="fr-FR" w:eastAsia="fr-FR"/>
        </w:rPr>
        <w:lastRenderedPageBreak/>
        <w:drawing>
          <wp:inline distT="114300" distB="114300" distL="114300" distR="114300" wp14:anchorId="7CBA5233" wp14:editId="12F05BC7">
            <wp:extent cx="4838745" cy="3832938"/>
            <wp:effectExtent l="0" t="0" r="0" b="0"/>
            <wp:docPr id="33"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18"/>
                    <a:srcRect/>
                    <a:stretch>
                      <a:fillRect/>
                    </a:stretch>
                  </pic:blipFill>
                  <pic:spPr>
                    <a:xfrm>
                      <a:off x="0" y="0"/>
                      <a:ext cx="4838745" cy="3832938"/>
                    </a:xfrm>
                    <a:prstGeom prst="rect">
                      <a:avLst/>
                    </a:prstGeom>
                    <a:ln/>
                  </pic:spPr>
                </pic:pic>
              </a:graphicData>
            </a:graphic>
          </wp:inline>
        </w:drawing>
      </w:r>
    </w:p>
    <w:p w14:paraId="25402AD3" w14:textId="77777777" w:rsidR="00466A51" w:rsidRPr="00C22904" w:rsidRDefault="00570972">
      <w:pPr>
        <w:widowControl w:val="0"/>
        <w:spacing w:after="0" w:line="240" w:lineRule="auto"/>
        <w:jc w:val="center"/>
        <w:rPr>
          <w:sz w:val="20"/>
          <w:szCs w:val="20"/>
          <w:lang w:val="fr-FR"/>
        </w:rPr>
      </w:pPr>
      <w:r w:rsidRPr="00C22904">
        <w:rPr>
          <w:b/>
          <w:bCs/>
          <w:sz w:val="20"/>
          <w:szCs w:val="20"/>
          <w:lang w:val="fr-FR"/>
        </w:rPr>
        <w:t>Figure</w:t>
      </w:r>
      <w:r w:rsidR="00D47269" w:rsidRPr="00C22904">
        <w:rPr>
          <w:b/>
          <w:bCs/>
          <w:sz w:val="20"/>
          <w:szCs w:val="20"/>
          <w:lang w:val="fr-FR"/>
        </w:rPr>
        <w:t> </w:t>
      </w:r>
      <w:r w:rsidRPr="00C22904">
        <w:rPr>
          <w:b/>
          <w:bCs/>
          <w:sz w:val="20"/>
          <w:szCs w:val="20"/>
          <w:lang w:val="fr-FR"/>
        </w:rPr>
        <w:t>1</w:t>
      </w:r>
      <w:r w:rsidR="00D47269" w:rsidRPr="00C22904">
        <w:rPr>
          <w:b/>
          <w:bCs/>
          <w:sz w:val="20"/>
          <w:szCs w:val="20"/>
          <w:lang w:val="fr-FR"/>
        </w:rPr>
        <w:t> </w:t>
      </w:r>
      <w:r w:rsidRPr="00C22904">
        <w:rPr>
          <w:sz w:val="20"/>
          <w:szCs w:val="20"/>
          <w:lang w:val="fr-FR"/>
        </w:rPr>
        <w:t>: Répartition du requin pèlerin (© Liste rouge de l</w:t>
      </w:r>
      <w:r w:rsidR="00D47269" w:rsidRPr="00C22904">
        <w:rPr>
          <w:sz w:val="20"/>
          <w:szCs w:val="20"/>
          <w:lang w:val="fr-FR"/>
        </w:rPr>
        <w:t>’</w:t>
      </w:r>
      <w:r w:rsidRPr="00C22904">
        <w:rPr>
          <w:sz w:val="20"/>
          <w:szCs w:val="20"/>
          <w:lang w:val="fr-FR"/>
        </w:rPr>
        <w:t>UICN).</w:t>
      </w:r>
    </w:p>
    <w:p w14:paraId="29B79494" w14:textId="77777777" w:rsidR="00466A51" w:rsidRPr="00C22904" w:rsidRDefault="00466A51">
      <w:pPr>
        <w:widowControl w:val="0"/>
        <w:spacing w:after="0" w:line="240" w:lineRule="auto"/>
        <w:jc w:val="both"/>
        <w:rPr>
          <w:b/>
          <w:lang w:val="fr-FR"/>
        </w:rPr>
      </w:pPr>
    </w:p>
    <w:p w14:paraId="02CBC6E3" w14:textId="77777777" w:rsidR="00466A51" w:rsidRPr="00C22904" w:rsidRDefault="00570972">
      <w:pPr>
        <w:pStyle w:val="Heading3"/>
        <w:widowControl w:val="0"/>
        <w:rPr>
          <w:lang w:val="fr-FR"/>
        </w:rPr>
      </w:pPr>
      <w:bookmarkStart w:id="4" w:name="_heading=h.rz93gqvll9ul" w:colFirst="0" w:colLast="0"/>
      <w:bookmarkEnd w:id="4"/>
      <w:r w:rsidRPr="00C22904">
        <w:rPr>
          <w:lang w:val="fr-FR"/>
        </w:rPr>
        <w:t>Résumé des activités</w:t>
      </w:r>
    </w:p>
    <w:p w14:paraId="5E99B320" w14:textId="77777777" w:rsidR="00466A51" w:rsidRPr="00C22904" w:rsidRDefault="00466A51">
      <w:pPr>
        <w:spacing w:after="0" w:line="240" w:lineRule="auto"/>
        <w:rPr>
          <w:lang w:val="fr-FR"/>
        </w:rPr>
      </w:pPr>
    </w:p>
    <w:p w14:paraId="4979C977"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Les organisations de conservation concernées facilitent la recherche, l</w:t>
      </w:r>
      <w:r w:rsidR="00D47269" w:rsidRPr="00C22904">
        <w:rPr>
          <w:lang w:val="fr-FR"/>
        </w:rPr>
        <w:t>’</w:t>
      </w:r>
      <w:r w:rsidRPr="00C22904">
        <w:rPr>
          <w:lang w:val="fr-FR"/>
        </w:rPr>
        <w:t>éducation et l</w:t>
      </w:r>
      <w:r w:rsidR="00D47269" w:rsidRPr="00C22904">
        <w:rPr>
          <w:lang w:val="fr-FR"/>
        </w:rPr>
        <w:t>’</w:t>
      </w:r>
      <w:r w:rsidRPr="00C22904">
        <w:rPr>
          <w:lang w:val="fr-FR"/>
        </w:rPr>
        <w:t>échange avec les décideurs politiques, afin que les Parties puissent s</w:t>
      </w:r>
      <w:r w:rsidR="00D47269" w:rsidRPr="00C22904">
        <w:rPr>
          <w:lang w:val="fr-FR"/>
        </w:rPr>
        <w:t>’</w:t>
      </w:r>
      <w:r w:rsidRPr="00C22904">
        <w:rPr>
          <w:lang w:val="fr-FR"/>
        </w:rPr>
        <w:t>engager efficacement avec d</w:t>
      </w:r>
      <w:r w:rsidR="00D47269" w:rsidRPr="00C22904">
        <w:rPr>
          <w:lang w:val="fr-FR"/>
        </w:rPr>
        <w:t>’</w:t>
      </w:r>
      <w:r w:rsidRPr="00C22904">
        <w:rPr>
          <w:lang w:val="fr-FR"/>
        </w:rPr>
        <w:t>autres accords multilatéraux sur l</w:t>
      </w:r>
      <w:r w:rsidR="00D47269" w:rsidRPr="00C22904">
        <w:rPr>
          <w:lang w:val="fr-FR"/>
        </w:rPr>
        <w:t>’</w:t>
      </w:r>
      <w:r w:rsidRPr="00C22904">
        <w:rPr>
          <w:lang w:val="fr-FR"/>
        </w:rPr>
        <w:t>environnement, des organes régionaux des pêches (ORP) et d</w:t>
      </w:r>
      <w:r w:rsidR="00D47269" w:rsidRPr="00C22904">
        <w:rPr>
          <w:lang w:val="fr-FR"/>
        </w:rPr>
        <w:t>’</w:t>
      </w:r>
      <w:r w:rsidRPr="00C22904">
        <w:rPr>
          <w:lang w:val="fr-FR"/>
        </w:rPr>
        <w:t>autres entités pertinentes pour améliorer la gestion des requins pèlerins (prévention des prises accessoires et des collisions avec les navires), notamment le développement de la Stratégie de Conservation et du Plan d</w:t>
      </w:r>
      <w:r w:rsidR="00D47269" w:rsidRPr="00C22904">
        <w:rPr>
          <w:lang w:val="fr-FR"/>
        </w:rPr>
        <w:t>’</w:t>
      </w:r>
      <w:r w:rsidRPr="00C22904">
        <w:rPr>
          <w:lang w:val="fr-FR"/>
        </w:rPr>
        <w:t>Action du Groupe de Spécialistes des Requins de la Commission de sauvegarde des espèces (CSE) de l</w:t>
      </w:r>
      <w:r w:rsidR="00D47269" w:rsidRPr="00C22904">
        <w:rPr>
          <w:lang w:val="fr-FR"/>
        </w:rPr>
        <w:t>’</w:t>
      </w:r>
      <w:r w:rsidRPr="00C22904">
        <w:rPr>
          <w:lang w:val="fr-FR"/>
        </w:rPr>
        <w:t>UICN pour les requins pélagiques et les raies, en coopération avec le Mémorandum d</w:t>
      </w:r>
      <w:r w:rsidR="00D47269" w:rsidRPr="00C22904">
        <w:rPr>
          <w:lang w:val="fr-FR"/>
        </w:rPr>
        <w:t>’</w:t>
      </w:r>
      <w:r w:rsidRPr="00C22904">
        <w:rPr>
          <w:lang w:val="fr-FR"/>
        </w:rPr>
        <w:t>entente sur la conservation des requins migrateurs (</w:t>
      </w:r>
      <w:proofErr w:type="spellStart"/>
      <w:r w:rsidRPr="00C22904">
        <w:rPr>
          <w:lang w:val="fr-FR"/>
        </w:rPr>
        <w:t>MdE</w:t>
      </w:r>
      <w:proofErr w:type="spellEnd"/>
      <w:r w:rsidRPr="00C22904">
        <w:rPr>
          <w:lang w:val="fr-FR"/>
        </w:rPr>
        <w:t xml:space="preserve"> requins)</w:t>
      </w:r>
      <w:r w:rsidR="00D47269" w:rsidRPr="00C22904">
        <w:rPr>
          <w:lang w:val="fr-FR"/>
        </w:rPr>
        <w:t> </w:t>
      </w:r>
      <w:r w:rsidRPr="00C22904">
        <w:rPr>
          <w:lang w:val="fr-FR"/>
        </w:rPr>
        <w:t>;</w:t>
      </w:r>
    </w:p>
    <w:p w14:paraId="6032A7DB" w14:textId="77777777" w:rsidR="00466A51" w:rsidRPr="00C22904" w:rsidRDefault="00466A51">
      <w:pPr>
        <w:pStyle w:val="ListParagraph"/>
        <w:widowControl w:val="0"/>
        <w:spacing w:after="0" w:line="240" w:lineRule="auto"/>
        <w:ind w:left="540" w:hanging="540"/>
        <w:jc w:val="both"/>
        <w:rPr>
          <w:lang w:val="fr-FR"/>
        </w:rPr>
      </w:pPr>
    </w:p>
    <w:p w14:paraId="125E5D4B"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Identifier les incohérences dans le niveau de protection fourni par les différents États de l</w:t>
      </w:r>
      <w:r w:rsidR="00D47269" w:rsidRPr="00C22904">
        <w:rPr>
          <w:lang w:val="fr-FR"/>
        </w:rPr>
        <w:t>’</w:t>
      </w:r>
      <w:r w:rsidRPr="00C22904">
        <w:rPr>
          <w:lang w:val="fr-FR"/>
        </w:rPr>
        <w:t>aire de répartition Parties et formuler des recommandations aux organismes régionaux ou nationaux responsables de la gestion du requin pèlerin, en vue de promouvoir l</w:t>
      </w:r>
      <w:r w:rsidR="00D47269" w:rsidRPr="00C22904">
        <w:rPr>
          <w:lang w:val="fr-FR"/>
        </w:rPr>
        <w:t>’</w:t>
      </w:r>
      <w:r w:rsidRPr="00C22904">
        <w:rPr>
          <w:lang w:val="fr-FR"/>
        </w:rPr>
        <w:t>harmonisation des mesures de protection à l</w:t>
      </w:r>
      <w:r w:rsidR="00D47269" w:rsidRPr="00C22904">
        <w:rPr>
          <w:lang w:val="fr-FR"/>
        </w:rPr>
        <w:t>’</w:t>
      </w:r>
      <w:r w:rsidRPr="00C22904">
        <w:rPr>
          <w:lang w:val="fr-FR"/>
        </w:rPr>
        <w:t>échelle mondiale</w:t>
      </w:r>
      <w:r w:rsidR="00D47269" w:rsidRPr="00C22904">
        <w:rPr>
          <w:lang w:val="fr-FR"/>
        </w:rPr>
        <w:t> </w:t>
      </w:r>
      <w:r w:rsidRPr="00C22904">
        <w:rPr>
          <w:lang w:val="fr-FR"/>
        </w:rPr>
        <w:t xml:space="preserve">; </w:t>
      </w:r>
    </w:p>
    <w:p w14:paraId="492DCCD4" w14:textId="77777777" w:rsidR="00466A51" w:rsidRPr="00C22904" w:rsidRDefault="00466A51">
      <w:pPr>
        <w:widowControl w:val="0"/>
        <w:spacing w:after="0" w:line="240" w:lineRule="auto"/>
        <w:ind w:left="540" w:hanging="540"/>
        <w:jc w:val="both"/>
        <w:rPr>
          <w:sz w:val="20"/>
          <w:szCs w:val="20"/>
          <w:lang w:val="fr-FR"/>
        </w:rPr>
      </w:pPr>
    </w:p>
    <w:p w14:paraId="7D17BEE6"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Élaborer des lignes directrices internationales unifiées concernant les meilleures pratiques en matière d</w:t>
      </w:r>
      <w:r w:rsidR="00D47269" w:rsidRPr="00C22904">
        <w:rPr>
          <w:lang w:val="fr-FR"/>
        </w:rPr>
        <w:t>’</w:t>
      </w:r>
      <w:r w:rsidRPr="00C22904">
        <w:rPr>
          <w:lang w:val="fr-FR"/>
        </w:rPr>
        <w:t>activités touristiques, notamment en ce qui concerne les distances et les limites de vitesse, en s</w:t>
      </w:r>
      <w:r w:rsidR="00D47269" w:rsidRPr="00C22904">
        <w:rPr>
          <w:lang w:val="fr-FR"/>
        </w:rPr>
        <w:t>’</w:t>
      </w:r>
      <w:r w:rsidRPr="00C22904">
        <w:rPr>
          <w:lang w:val="fr-FR"/>
        </w:rPr>
        <w:t>appuyant sur des pays où le tourisme lié aux requins pèlerins est bien établi (par exemple, l</w:t>
      </w:r>
      <w:r w:rsidR="00D47269" w:rsidRPr="00C22904">
        <w:rPr>
          <w:lang w:val="fr-FR"/>
        </w:rPr>
        <w:t>’</w:t>
      </w:r>
      <w:r w:rsidRPr="00C22904">
        <w:rPr>
          <w:lang w:val="fr-FR"/>
        </w:rPr>
        <w:t>Irlande et le Royaume-Uni)</w:t>
      </w:r>
      <w:r w:rsidR="00D47269" w:rsidRPr="00C22904">
        <w:rPr>
          <w:lang w:val="fr-FR"/>
        </w:rPr>
        <w:t> </w:t>
      </w:r>
      <w:r w:rsidRPr="00C22904">
        <w:rPr>
          <w:lang w:val="fr-FR"/>
        </w:rPr>
        <w:t xml:space="preserve">; </w:t>
      </w:r>
    </w:p>
    <w:p w14:paraId="13036E40" w14:textId="77777777" w:rsidR="00466A51" w:rsidRPr="00C22904" w:rsidRDefault="00466A51">
      <w:pPr>
        <w:widowControl w:val="0"/>
        <w:spacing w:after="0" w:line="240" w:lineRule="auto"/>
        <w:ind w:left="540" w:hanging="540"/>
        <w:jc w:val="both"/>
        <w:rPr>
          <w:lang w:val="fr-FR"/>
        </w:rPr>
      </w:pPr>
    </w:p>
    <w:p w14:paraId="05A947EC"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Encourager la recherche sur les conséquences de la pêche sur les requins pèlerins (mortalité induite par la pêche, rejets), la conception de stratégies d’atténuation des prises accessoires ainsi que l’évaluation de la mortalité des requins pèlerins après leur remise à l’eau en fonction des régions, des caractéristiques démographiques (mâles, femelles, adultes, juvéniles) et des engins de pêche</w:t>
      </w:r>
      <w:r w:rsidR="00D47269" w:rsidRPr="00C22904">
        <w:rPr>
          <w:lang w:val="fr-FR"/>
        </w:rPr>
        <w:t> </w:t>
      </w:r>
      <w:r w:rsidRPr="00C22904">
        <w:rPr>
          <w:lang w:val="fr-FR"/>
        </w:rPr>
        <w:t>;</w:t>
      </w:r>
    </w:p>
    <w:p w14:paraId="4A38E4D4" w14:textId="13602578" w:rsidR="00C07202" w:rsidRDefault="00C07202">
      <w:pPr>
        <w:widowControl w:val="0"/>
        <w:spacing w:after="0" w:line="240" w:lineRule="auto"/>
        <w:ind w:left="540" w:hanging="540"/>
        <w:jc w:val="both"/>
        <w:rPr>
          <w:lang w:val="fr-FR"/>
        </w:rPr>
      </w:pPr>
      <w:r>
        <w:rPr>
          <w:lang w:val="fr-FR"/>
        </w:rPr>
        <w:br w:type="page"/>
      </w:r>
    </w:p>
    <w:p w14:paraId="03AF666C"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lastRenderedPageBreak/>
        <w:t>Encourager la recherche afin d</w:t>
      </w:r>
      <w:r w:rsidR="00D47269" w:rsidRPr="00C22904">
        <w:rPr>
          <w:lang w:val="fr-FR"/>
        </w:rPr>
        <w:t>’</w:t>
      </w:r>
      <w:r w:rsidRPr="00C22904">
        <w:rPr>
          <w:lang w:val="fr-FR"/>
        </w:rPr>
        <w:t>évaluer les impacts des collisions avec les navires sur les requins pèlerins (fréquence des incidents, taux de mortalité et méthodes pour atténuer les impacts)</w:t>
      </w:r>
      <w:r w:rsidR="00D47269" w:rsidRPr="00C22904">
        <w:rPr>
          <w:lang w:val="fr-FR"/>
        </w:rPr>
        <w:t> </w:t>
      </w:r>
      <w:r w:rsidRPr="00C22904">
        <w:rPr>
          <w:lang w:val="fr-FR"/>
        </w:rPr>
        <w:t xml:space="preserve">; </w:t>
      </w:r>
    </w:p>
    <w:p w14:paraId="7AF8E2B2" w14:textId="77777777" w:rsidR="00466A51" w:rsidRPr="00C22904" w:rsidRDefault="00466A51">
      <w:pPr>
        <w:widowControl w:val="0"/>
        <w:spacing w:after="0" w:line="240" w:lineRule="auto"/>
        <w:ind w:left="540" w:hanging="540"/>
        <w:jc w:val="both"/>
        <w:rPr>
          <w:lang w:val="fr-FR"/>
        </w:rPr>
      </w:pPr>
    </w:p>
    <w:p w14:paraId="391DBFF9"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Identifier les habitats critiques pour les requins pèlerins et promouvoir ou soutenir la recherche visant à documenter les déplacements des requins pèlerins entre les différentes zones de leur aire de répartition (par exemple, le marquage), afin d</w:t>
      </w:r>
      <w:r w:rsidR="00D47269" w:rsidRPr="00C22904">
        <w:rPr>
          <w:lang w:val="fr-FR"/>
        </w:rPr>
        <w:t>’</w:t>
      </w:r>
      <w:r w:rsidRPr="00C22904">
        <w:rPr>
          <w:lang w:val="fr-FR"/>
        </w:rPr>
        <w:t>identifier les itinéraires ou corridors de migration possibles, ce qui permettra d</w:t>
      </w:r>
      <w:r w:rsidR="00D47269" w:rsidRPr="00C22904">
        <w:rPr>
          <w:lang w:val="fr-FR"/>
        </w:rPr>
        <w:t>’</w:t>
      </w:r>
      <w:r w:rsidRPr="00C22904">
        <w:rPr>
          <w:lang w:val="fr-FR"/>
        </w:rPr>
        <w:t>éclairer les stratégies de gestion</w:t>
      </w:r>
      <w:r w:rsidR="00D47269" w:rsidRPr="00C22904">
        <w:rPr>
          <w:lang w:val="fr-FR"/>
        </w:rPr>
        <w:t> </w:t>
      </w:r>
      <w:r w:rsidRPr="00C22904">
        <w:rPr>
          <w:lang w:val="fr-FR"/>
        </w:rPr>
        <w:t>;</w:t>
      </w:r>
    </w:p>
    <w:p w14:paraId="455A904B" w14:textId="77777777" w:rsidR="00466A51" w:rsidRPr="00C22904" w:rsidRDefault="00466A51">
      <w:pPr>
        <w:widowControl w:val="0"/>
        <w:spacing w:after="0" w:line="240" w:lineRule="auto"/>
        <w:ind w:left="540" w:hanging="540"/>
        <w:jc w:val="both"/>
        <w:rPr>
          <w:lang w:val="fr-FR"/>
        </w:rPr>
      </w:pPr>
    </w:p>
    <w:p w14:paraId="3E5E691C" w14:textId="77777777" w:rsidR="00466A51" w:rsidRPr="00C22904" w:rsidRDefault="00570972">
      <w:pPr>
        <w:pStyle w:val="ListParagraph"/>
        <w:widowControl w:val="0"/>
        <w:numPr>
          <w:ilvl w:val="0"/>
          <w:numId w:val="1"/>
        </w:numPr>
        <w:spacing w:after="0" w:line="240" w:lineRule="auto"/>
        <w:ind w:left="540"/>
        <w:jc w:val="both"/>
        <w:rPr>
          <w:lang w:val="fr-FR"/>
        </w:rPr>
      </w:pPr>
      <w:r w:rsidRPr="00C22904">
        <w:rPr>
          <w:lang w:val="fr-FR"/>
        </w:rPr>
        <w:t>Soutenir la recherche sur les effets des changements climatiques sur les requins pèlerins selon les populations ou les régions</w:t>
      </w:r>
      <w:r w:rsidR="00D47269" w:rsidRPr="00C22904">
        <w:rPr>
          <w:lang w:val="fr-FR"/>
        </w:rPr>
        <w:t> </w:t>
      </w:r>
      <w:r w:rsidRPr="00C22904">
        <w:rPr>
          <w:lang w:val="fr-FR"/>
        </w:rPr>
        <w:t>;</w:t>
      </w:r>
    </w:p>
    <w:p w14:paraId="46F3252C" w14:textId="77777777" w:rsidR="00466A51" w:rsidRPr="00C22904" w:rsidRDefault="00466A51">
      <w:pPr>
        <w:widowControl w:val="0"/>
        <w:spacing w:after="0" w:line="240" w:lineRule="auto"/>
        <w:ind w:left="540" w:hanging="540"/>
        <w:jc w:val="both"/>
        <w:rPr>
          <w:lang w:val="fr-FR"/>
        </w:rPr>
      </w:pPr>
    </w:p>
    <w:p w14:paraId="78E5E631" w14:textId="77777777" w:rsidR="00466A51" w:rsidRPr="00C22904" w:rsidRDefault="00570972">
      <w:pPr>
        <w:widowControl w:val="0"/>
        <w:spacing w:after="0" w:line="240" w:lineRule="auto"/>
        <w:ind w:left="540" w:hanging="540"/>
        <w:jc w:val="both"/>
        <w:rPr>
          <w:lang w:val="fr-FR"/>
        </w:rPr>
      </w:pPr>
      <w:r w:rsidRPr="00C22904">
        <w:rPr>
          <w:lang w:val="fr-FR"/>
        </w:rPr>
        <w:t>8)</w:t>
      </w:r>
      <w:r w:rsidRPr="00C22904">
        <w:rPr>
          <w:lang w:val="fr-FR"/>
        </w:rPr>
        <w:tab/>
        <w:t>Uniformiser la méthode de collecte des données sur les observations, les prises accessoires et les collisions avec les navires dans les États Parties afin de mieux comprendre les schémas globaux d</w:t>
      </w:r>
      <w:r w:rsidR="00D47269" w:rsidRPr="00C22904">
        <w:rPr>
          <w:lang w:val="fr-FR"/>
        </w:rPr>
        <w:t>’</w:t>
      </w:r>
      <w:r w:rsidRPr="00C22904">
        <w:rPr>
          <w:lang w:val="fr-FR"/>
        </w:rPr>
        <w:t>utilisation de l</w:t>
      </w:r>
      <w:r w:rsidR="00D47269" w:rsidRPr="00C22904">
        <w:rPr>
          <w:lang w:val="fr-FR"/>
        </w:rPr>
        <w:t>’</w:t>
      </w:r>
      <w:r w:rsidRPr="00C22904">
        <w:rPr>
          <w:lang w:val="fr-FR"/>
        </w:rPr>
        <w:t>habitat et les menaces auxquelles l</w:t>
      </w:r>
      <w:r w:rsidR="00D47269" w:rsidRPr="00C22904">
        <w:rPr>
          <w:lang w:val="fr-FR"/>
        </w:rPr>
        <w:t>’</w:t>
      </w:r>
      <w:r w:rsidRPr="00C22904">
        <w:rPr>
          <w:lang w:val="fr-FR"/>
        </w:rPr>
        <w:t>espèce est confrontée dans l</w:t>
      </w:r>
      <w:r w:rsidR="00D47269" w:rsidRPr="00C22904">
        <w:rPr>
          <w:lang w:val="fr-FR"/>
        </w:rPr>
        <w:t>’</w:t>
      </w:r>
      <w:r w:rsidRPr="00C22904">
        <w:rPr>
          <w:lang w:val="fr-FR"/>
        </w:rPr>
        <w:t>ensemble de son aire de répartition.</w:t>
      </w:r>
    </w:p>
    <w:p w14:paraId="26BCE482" w14:textId="77777777" w:rsidR="00466A51" w:rsidRPr="00C22904" w:rsidRDefault="00466A51">
      <w:pPr>
        <w:widowControl w:val="0"/>
        <w:spacing w:after="0" w:line="240" w:lineRule="auto"/>
        <w:ind w:left="540" w:hanging="540"/>
        <w:jc w:val="both"/>
        <w:rPr>
          <w:lang w:val="fr-FR"/>
        </w:rPr>
      </w:pPr>
    </w:p>
    <w:p w14:paraId="379708B3" w14:textId="77777777" w:rsidR="00466A51" w:rsidRPr="00C22904" w:rsidRDefault="00570972">
      <w:pPr>
        <w:widowControl w:val="0"/>
        <w:spacing w:after="0" w:line="240" w:lineRule="auto"/>
        <w:jc w:val="both"/>
        <w:rPr>
          <w:b/>
          <w:lang w:val="fr-FR"/>
        </w:rPr>
      </w:pPr>
      <w:r w:rsidRPr="00C22904">
        <w:rPr>
          <w:b/>
          <w:lang w:val="fr-FR"/>
        </w:rPr>
        <w:t>Avantages associés</w:t>
      </w:r>
    </w:p>
    <w:p w14:paraId="38357AB8" w14:textId="77777777" w:rsidR="00466A51" w:rsidRPr="00C22904" w:rsidRDefault="00466A51">
      <w:pPr>
        <w:widowControl w:val="0"/>
        <w:spacing w:after="0" w:line="240" w:lineRule="auto"/>
        <w:jc w:val="both"/>
        <w:rPr>
          <w:b/>
          <w:lang w:val="fr-FR"/>
        </w:rPr>
      </w:pPr>
    </w:p>
    <w:p w14:paraId="76B1A774" w14:textId="77777777" w:rsidR="00466A51" w:rsidRPr="00C22904" w:rsidRDefault="00570972">
      <w:pPr>
        <w:spacing w:after="0" w:line="240" w:lineRule="auto"/>
        <w:jc w:val="both"/>
        <w:rPr>
          <w:lang w:val="fr-FR"/>
        </w:rPr>
      </w:pPr>
      <w:r w:rsidRPr="00C22904">
        <w:rPr>
          <w:lang w:val="fr-FR"/>
        </w:rPr>
        <w:t>L</w:t>
      </w:r>
      <w:r w:rsidR="00D47269" w:rsidRPr="00C22904">
        <w:rPr>
          <w:lang w:val="fr-FR"/>
        </w:rPr>
        <w:t>’</w:t>
      </w:r>
      <w:r w:rsidRPr="00C22904">
        <w:rPr>
          <w:lang w:val="fr-FR"/>
        </w:rPr>
        <w:t>espèce bénéficierait d</w:t>
      </w:r>
      <w:r w:rsidR="00D47269" w:rsidRPr="00C22904">
        <w:rPr>
          <w:lang w:val="fr-FR"/>
        </w:rPr>
        <w:t>’</w:t>
      </w:r>
      <w:r w:rsidRPr="00C22904">
        <w:rPr>
          <w:lang w:val="fr-FR"/>
        </w:rPr>
        <w:t>une gestion améliorée et d</w:t>
      </w:r>
      <w:r w:rsidR="00D47269" w:rsidRPr="00C22904">
        <w:rPr>
          <w:lang w:val="fr-FR"/>
        </w:rPr>
        <w:t>’</w:t>
      </w:r>
      <w:r w:rsidRPr="00C22904">
        <w:rPr>
          <w:lang w:val="fr-FR"/>
        </w:rPr>
        <w:t xml:space="preserve">efforts de conservation renforcés au-delà des limites juridictionnelles. Le présent document devrait servir de modèle aux Parties à la CMS pour les aider à mettre en œuvre leurs obligations au titre de la CMS, tout en assurant un avenir durable au requin pèlerin. </w:t>
      </w:r>
      <w:sdt>
        <w:sdtPr>
          <w:tag w:val="goog_rdk_0"/>
          <w:id w:val="-363548471"/>
        </w:sdtPr>
        <w:sdtEndPr/>
        <w:sdtContent/>
      </w:sdt>
      <w:r w:rsidRPr="00C22904">
        <w:rPr>
          <w:lang w:val="fr-FR"/>
        </w:rPr>
        <w:t>Bien que les requins pèlerins soient présents dans le monde entier, la plupart des recherches se sont concentrées sur l</w:t>
      </w:r>
      <w:r w:rsidR="00D47269" w:rsidRPr="00C22904">
        <w:rPr>
          <w:lang w:val="fr-FR"/>
        </w:rPr>
        <w:t>’</w:t>
      </w:r>
      <w:r w:rsidRPr="00C22904">
        <w:rPr>
          <w:lang w:val="fr-FR"/>
        </w:rPr>
        <w:t xml:space="preserve">Atlantique Nord. Il est indispensable de mener des recherches approfondies sur la taille des populations de requins pèlerins, leur répartition, leurs comportements alimentaires et leurs schémas migratoires afin de répondre efficacement aux menaces mondiales. Cette Action concertée pourrait offrir une protection plus cohérente aux espèces migratrices et renforcer l’impact du travail de la CMS. </w:t>
      </w:r>
    </w:p>
    <w:p w14:paraId="1871F957" w14:textId="77777777" w:rsidR="00466A51" w:rsidRPr="00C22904" w:rsidRDefault="00466A51">
      <w:pPr>
        <w:spacing w:after="0" w:line="240" w:lineRule="auto"/>
        <w:jc w:val="both"/>
        <w:rPr>
          <w:lang w:val="fr-FR"/>
        </w:rPr>
      </w:pPr>
    </w:p>
    <w:p w14:paraId="67773D2B" w14:textId="77777777" w:rsidR="00466A51" w:rsidRPr="00C22904" w:rsidRDefault="00570972">
      <w:pPr>
        <w:spacing w:after="0" w:line="240" w:lineRule="auto"/>
        <w:jc w:val="both"/>
        <w:rPr>
          <w:lang w:val="fr-FR"/>
        </w:rPr>
      </w:pPr>
      <w:r w:rsidRPr="00C22904">
        <w:rPr>
          <w:lang w:val="fr-FR"/>
        </w:rPr>
        <w:t>L</w:t>
      </w:r>
      <w:r w:rsidR="00D47269" w:rsidRPr="00C22904">
        <w:rPr>
          <w:lang w:val="fr-FR"/>
        </w:rPr>
        <w:t>’</w:t>
      </w:r>
      <w:r w:rsidRPr="00C22904">
        <w:rPr>
          <w:lang w:val="fr-FR"/>
        </w:rPr>
        <w:t>écotourisme lié aux requins pèlerins connaît une croissance rapide dans l</w:t>
      </w:r>
      <w:r w:rsidR="00D47269" w:rsidRPr="00C22904">
        <w:rPr>
          <w:lang w:val="fr-FR"/>
        </w:rPr>
        <w:t>’</w:t>
      </w:r>
      <w:r w:rsidRPr="00C22904">
        <w:rPr>
          <w:lang w:val="fr-FR"/>
        </w:rPr>
        <w:t>Atlantique Nord, où les regroupements saisonniers suscitent un intérêt considérable auprès du public. Si les impacts de la pêche, de l</w:t>
      </w:r>
      <w:r w:rsidR="00D47269" w:rsidRPr="00C22904">
        <w:rPr>
          <w:lang w:val="fr-FR"/>
        </w:rPr>
        <w:t>’</w:t>
      </w:r>
      <w:r w:rsidRPr="00C22904">
        <w:rPr>
          <w:lang w:val="fr-FR"/>
        </w:rPr>
        <w:t>utilisation des bateaux, du trafic de drones et de l</w:t>
      </w:r>
      <w:r w:rsidR="00D47269" w:rsidRPr="00C22904">
        <w:rPr>
          <w:lang w:val="fr-FR"/>
        </w:rPr>
        <w:t>’</w:t>
      </w:r>
      <w:r w:rsidRPr="00C22904">
        <w:rPr>
          <w:lang w:val="fr-FR"/>
        </w:rPr>
        <w:t>activité humaine peuvent être gérés de manière durable, le tourisme lié aux requins pèlerins pourrait générer des avantages socio-économiques majeurs pour les communautés locales et créer d</w:t>
      </w:r>
      <w:r w:rsidR="00D47269" w:rsidRPr="00C22904">
        <w:rPr>
          <w:lang w:val="fr-FR"/>
        </w:rPr>
        <w:t>’</w:t>
      </w:r>
      <w:r w:rsidRPr="00C22904">
        <w:rPr>
          <w:lang w:val="fr-FR"/>
        </w:rPr>
        <w:t xml:space="preserve">autres moyens de subsistance. </w:t>
      </w:r>
    </w:p>
    <w:p w14:paraId="64728E29" w14:textId="77777777" w:rsidR="00466A51" w:rsidRPr="00C22904" w:rsidRDefault="00466A51">
      <w:pPr>
        <w:widowControl w:val="0"/>
        <w:spacing w:after="0" w:line="240" w:lineRule="auto"/>
        <w:jc w:val="both"/>
        <w:rPr>
          <w:lang w:val="fr-FR"/>
        </w:rPr>
      </w:pPr>
    </w:p>
    <w:p w14:paraId="19C4982F" w14:textId="77777777" w:rsidR="00466A51" w:rsidRPr="00C22904" w:rsidRDefault="00570972">
      <w:pPr>
        <w:widowControl w:val="0"/>
        <w:spacing w:after="0" w:line="240" w:lineRule="auto"/>
        <w:jc w:val="both"/>
        <w:rPr>
          <w:b/>
          <w:lang w:val="fr-FR"/>
        </w:rPr>
      </w:pPr>
      <w:r w:rsidRPr="00C22904">
        <w:rPr>
          <w:b/>
          <w:lang w:val="fr-FR"/>
        </w:rPr>
        <w:t>Calendrier</w:t>
      </w:r>
    </w:p>
    <w:p w14:paraId="260EFC06" w14:textId="77777777" w:rsidR="00466A51" w:rsidRPr="00C22904" w:rsidRDefault="00466A51">
      <w:pPr>
        <w:widowControl w:val="0"/>
        <w:spacing w:after="0" w:line="240" w:lineRule="auto"/>
        <w:jc w:val="both"/>
        <w:rPr>
          <w:lang w:val="fr-FR"/>
        </w:rPr>
      </w:pPr>
    </w:p>
    <w:p w14:paraId="27E72775" w14:textId="77777777" w:rsidR="00466A51" w:rsidRPr="00C22904" w:rsidRDefault="00570972">
      <w:pPr>
        <w:widowControl w:val="0"/>
        <w:spacing w:after="0" w:line="240" w:lineRule="auto"/>
        <w:jc w:val="both"/>
        <w:rPr>
          <w:lang w:val="fr-FR"/>
        </w:rPr>
      </w:pPr>
      <w:proofErr w:type="spellStart"/>
      <w:r w:rsidRPr="00C22904">
        <w:rPr>
          <w:lang w:val="fr-FR"/>
        </w:rPr>
        <w:t>Veuillez vous</w:t>
      </w:r>
      <w:proofErr w:type="spellEnd"/>
      <w:r w:rsidRPr="00C22904">
        <w:rPr>
          <w:lang w:val="fr-FR"/>
        </w:rPr>
        <w:t xml:space="preserve"> référer à la section Activités et résultats attendus. </w:t>
      </w:r>
    </w:p>
    <w:p w14:paraId="69E16C99" w14:textId="77777777" w:rsidR="00466A51" w:rsidRPr="00C22904" w:rsidRDefault="00466A51">
      <w:pPr>
        <w:widowControl w:val="0"/>
        <w:spacing w:after="0" w:line="240" w:lineRule="auto"/>
        <w:jc w:val="both"/>
        <w:rPr>
          <w:lang w:val="fr-FR"/>
        </w:rPr>
      </w:pPr>
    </w:p>
    <w:p w14:paraId="08101329" w14:textId="77777777" w:rsidR="00466A51" w:rsidRPr="00C22904" w:rsidRDefault="00570972">
      <w:pPr>
        <w:widowControl w:val="0"/>
        <w:spacing w:after="0" w:line="240" w:lineRule="auto"/>
        <w:jc w:val="both"/>
        <w:rPr>
          <w:b/>
          <w:lang w:val="fr-FR"/>
        </w:rPr>
      </w:pPr>
      <w:r w:rsidRPr="00C22904">
        <w:rPr>
          <w:b/>
          <w:lang w:val="fr-FR"/>
        </w:rPr>
        <w:t>Relation avec d</w:t>
      </w:r>
      <w:r w:rsidR="00D47269" w:rsidRPr="00C22904">
        <w:rPr>
          <w:b/>
          <w:lang w:val="fr-FR"/>
        </w:rPr>
        <w:t>’</w:t>
      </w:r>
      <w:r w:rsidRPr="00C22904">
        <w:rPr>
          <w:b/>
          <w:lang w:val="fr-FR"/>
        </w:rPr>
        <w:t>autres actions de la CMS</w:t>
      </w:r>
    </w:p>
    <w:p w14:paraId="6BBBBCBF" w14:textId="77777777" w:rsidR="00466A51" w:rsidRPr="00C22904" w:rsidRDefault="00466A51">
      <w:pPr>
        <w:widowControl w:val="0"/>
        <w:spacing w:after="0" w:line="240" w:lineRule="auto"/>
        <w:jc w:val="both"/>
        <w:rPr>
          <w:lang w:val="fr-FR"/>
        </w:rPr>
      </w:pPr>
    </w:p>
    <w:p w14:paraId="1C44D5B6" w14:textId="77777777" w:rsidR="00466A51" w:rsidRPr="00C22904" w:rsidRDefault="00570972">
      <w:pPr>
        <w:widowControl w:val="0"/>
        <w:spacing w:after="80" w:line="240" w:lineRule="auto"/>
        <w:jc w:val="both"/>
        <w:rPr>
          <w:lang w:val="fr-FR"/>
        </w:rPr>
      </w:pPr>
      <w:r w:rsidRPr="00C22904">
        <w:rPr>
          <w:lang w:val="fr-FR"/>
        </w:rPr>
        <w:t xml:space="preserve">La présente Action concertée contribuerait considérablement à la mise en œuvre des mandats suivants établis au titre de la CMS et du </w:t>
      </w:r>
      <w:proofErr w:type="spellStart"/>
      <w:r w:rsidRPr="00C22904">
        <w:rPr>
          <w:lang w:val="fr-FR"/>
        </w:rPr>
        <w:t>MdE</w:t>
      </w:r>
      <w:proofErr w:type="spellEnd"/>
      <w:r w:rsidRPr="00C22904">
        <w:rPr>
          <w:lang w:val="fr-FR"/>
        </w:rPr>
        <w:t xml:space="preserve"> Requins</w:t>
      </w:r>
      <w:r w:rsidR="00D47269" w:rsidRPr="00C22904">
        <w:rPr>
          <w:lang w:val="fr-FR"/>
        </w:rPr>
        <w:t> </w:t>
      </w:r>
      <w:r w:rsidRPr="00C22904">
        <w:rPr>
          <w:lang w:val="fr-FR"/>
        </w:rPr>
        <w:t>:</w:t>
      </w:r>
    </w:p>
    <w:p w14:paraId="17C7775E" w14:textId="77777777" w:rsidR="00466A51" w:rsidRPr="00C22904" w:rsidRDefault="00570972">
      <w:pPr>
        <w:pStyle w:val="ListParagraph"/>
        <w:widowControl w:val="0"/>
        <w:numPr>
          <w:ilvl w:val="0"/>
          <w:numId w:val="2"/>
        </w:numPr>
        <w:spacing w:after="80" w:line="240" w:lineRule="auto"/>
        <w:ind w:left="900"/>
        <w:contextualSpacing w:val="0"/>
        <w:jc w:val="both"/>
        <w:rPr>
          <w:lang w:val="fr-FR"/>
        </w:rPr>
      </w:pPr>
      <w:r w:rsidRPr="00C22904">
        <w:rPr>
          <w:lang w:val="fr-FR"/>
        </w:rPr>
        <w:t>la Résolution</w:t>
      </w:r>
      <w:r w:rsidR="00D47269" w:rsidRPr="00C22904">
        <w:rPr>
          <w:lang w:val="fr-FR"/>
        </w:rPr>
        <w:t> </w:t>
      </w:r>
      <w:r w:rsidRPr="00C22904">
        <w:rPr>
          <w:lang w:val="fr-FR"/>
        </w:rPr>
        <w:t>12.22 et les Décisions</w:t>
      </w:r>
      <w:r w:rsidR="00D47269" w:rsidRPr="00C22904">
        <w:rPr>
          <w:lang w:val="fr-FR"/>
        </w:rPr>
        <w:t> </w:t>
      </w:r>
      <w:r w:rsidRPr="00C22904">
        <w:rPr>
          <w:lang w:val="fr-FR"/>
        </w:rPr>
        <w:t>13.62 à 13.63 sur les Prises accessoires</w:t>
      </w:r>
      <w:r w:rsidR="00D47269" w:rsidRPr="00C22904">
        <w:rPr>
          <w:lang w:val="fr-FR"/>
        </w:rPr>
        <w:t> </w:t>
      </w:r>
      <w:r w:rsidRPr="00C22904">
        <w:rPr>
          <w:lang w:val="fr-FR"/>
        </w:rPr>
        <w:t>;</w:t>
      </w:r>
    </w:p>
    <w:p w14:paraId="5A3B193A" w14:textId="77777777" w:rsidR="00466A51" w:rsidRPr="00C22904" w:rsidRDefault="00570972">
      <w:pPr>
        <w:pStyle w:val="ListParagraph"/>
        <w:widowControl w:val="0"/>
        <w:numPr>
          <w:ilvl w:val="0"/>
          <w:numId w:val="2"/>
        </w:numPr>
        <w:spacing w:after="80" w:line="240" w:lineRule="auto"/>
        <w:ind w:left="900"/>
        <w:contextualSpacing w:val="0"/>
        <w:jc w:val="both"/>
        <w:rPr>
          <w:lang w:val="fr-FR"/>
        </w:rPr>
      </w:pPr>
      <w:r w:rsidRPr="00C22904">
        <w:rPr>
          <w:lang w:val="fr-FR"/>
        </w:rPr>
        <w:t>la Résolution</w:t>
      </w:r>
      <w:r w:rsidR="00D47269" w:rsidRPr="00C22904">
        <w:rPr>
          <w:lang w:val="fr-FR"/>
        </w:rPr>
        <w:t> </w:t>
      </w:r>
      <w:r w:rsidRPr="00C22904">
        <w:rPr>
          <w:lang w:val="fr-FR"/>
        </w:rPr>
        <w:t>13.3 et les Décisions</w:t>
      </w:r>
      <w:r w:rsidR="00D47269" w:rsidRPr="00C22904">
        <w:rPr>
          <w:lang w:val="fr-FR"/>
        </w:rPr>
        <w:t> </w:t>
      </w:r>
      <w:r w:rsidRPr="00C22904">
        <w:rPr>
          <w:lang w:val="fr-FR"/>
        </w:rPr>
        <w:t>13.71 à 13.73 sur les Espèces de Chondrichtyens</w:t>
      </w:r>
      <w:r w:rsidR="00D47269" w:rsidRPr="00C22904">
        <w:rPr>
          <w:lang w:val="fr-FR"/>
        </w:rPr>
        <w:t> </w:t>
      </w:r>
      <w:r w:rsidRPr="00C22904">
        <w:rPr>
          <w:lang w:val="fr-FR"/>
        </w:rPr>
        <w:t>;</w:t>
      </w:r>
    </w:p>
    <w:p w14:paraId="2843BC3C" w14:textId="77777777" w:rsidR="00466A51" w:rsidRPr="00C22904" w:rsidRDefault="00570972">
      <w:pPr>
        <w:pStyle w:val="ListParagraph"/>
        <w:widowControl w:val="0"/>
        <w:numPr>
          <w:ilvl w:val="0"/>
          <w:numId w:val="2"/>
        </w:numPr>
        <w:spacing w:after="80" w:line="240" w:lineRule="auto"/>
        <w:ind w:left="900"/>
        <w:contextualSpacing w:val="0"/>
        <w:jc w:val="both"/>
        <w:rPr>
          <w:lang w:val="fr-FR"/>
        </w:rPr>
      </w:pPr>
      <w:r w:rsidRPr="00C22904">
        <w:rPr>
          <w:lang w:val="fr-FR"/>
        </w:rPr>
        <w:t>les Décisions</w:t>
      </w:r>
      <w:r w:rsidR="00D47269" w:rsidRPr="00C22904">
        <w:rPr>
          <w:lang w:val="fr-FR"/>
        </w:rPr>
        <w:t> </w:t>
      </w:r>
      <w:r w:rsidRPr="00C22904">
        <w:rPr>
          <w:lang w:val="fr-FR"/>
        </w:rPr>
        <w:t>13.66 à 13.68 sur l</w:t>
      </w:r>
      <w:r w:rsidR="00D47269" w:rsidRPr="00C22904">
        <w:rPr>
          <w:lang w:val="fr-FR"/>
        </w:rPr>
        <w:t>’</w:t>
      </w:r>
      <w:r w:rsidRPr="00C22904">
        <w:rPr>
          <w:lang w:val="fr-FR"/>
        </w:rPr>
        <w:t>Observation de la vie sauvage marine</w:t>
      </w:r>
      <w:r w:rsidR="00D47269" w:rsidRPr="00C22904">
        <w:rPr>
          <w:lang w:val="fr-FR"/>
        </w:rPr>
        <w:t> </w:t>
      </w:r>
      <w:r w:rsidRPr="00C22904">
        <w:rPr>
          <w:lang w:val="fr-FR"/>
        </w:rPr>
        <w:t>;</w:t>
      </w:r>
    </w:p>
    <w:p w14:paraId="49990E6E" w14:textId="77777777" w:rsidR="00466A51" w:rsidRPr="00C22904" w:rsidRDefault="00570972">
      <w:pPr>
        <w:pStyle w:val="ListParagraph"/>
        <w:widowControl w:val="0"/>
        <w:numPr>
          <w:ilvl w:val="0"/>
          <w:numId w:val="2"/>
        </w:numPr>
        <w:spacing w:after="80" w:line="240" w:lineRule="auto"/>
        <w:ind w:left="900"/>
        <w:contextualSpacing w:val="0"/>
        <w:jc w:val="both"/>
        <w:rPr>
          <w:lang w:val="fr-FR"/>
        </w:rPr>
      </w:pPr>
      <w:r w:rsidRPr="00C22904">
        <w:rPr>
          <w:lang w:val="fr-FR"/>
        </w:rPr>
        <w:t>le Programme de travail</w:t>
      </w:r>
      <w:r w:rsidR="00D47269" w:rsidRPr="00C22904">
        <w:rPr>
          <w:lang w:val="fr-FR"/>
        </w:rPr>
        <w:t> </w:t>
      </w:r>
      <w:r w:rsidRPr="00C22904">
        <w:rPr>
          <w:lang w:val="fr-FR"/>
        </w:rPr>
        <w:t xml:space="preserve">2023-2025 du </w:t>
      </w:r>
      <w:proofErr w:type="spellStart"/>
      <w:r w:rsidRPr="00C22904">
        <w:rPr>
          <w:lang w:val="fr-FR"/>
        </w:rPr>
        <w:t>MdE</w:t>
      </w:r>
      <w:proofErr w:type="spellEnd"/>
      <w:r w:rsidRPr="00C22904">
        <w:rPr>
          <w:lang w:val="fr-FR"/>
        </w:rPr>
        <w:t xml:space="preserve"> requins</w:t>
      </w:r>
      <w:r w:rsidR="00D47269" w:rsidRPr="00C22904">
        <w:rPr>
          <w:lang w:val="fr-FR"/>
        </w:rPr>
        <w:t> </w:t>
      </w:r>
      <w:r w:rsidRPr="00C22904">
        <w:rPr>
          <w:lang w:val="fr-FR"/>
        </w:rPr>
        <w:t>: Développement d</w:t>
      </w:r>
      <w:r w:rsidR="00D47269" w:rsidRPr="00C22904">
        <w:rPr>
          <w:lang w:val="fr-FR"/>
        </w:rPr>
        <w:t>’</w:t>
      </w:r>
      <w:r w:rsidRPr="00C22904">
        <w:rPr>
          <w:lang w:val="fr-FR"/>
        </w:rPr>
        <w:t>une stratégie mondiale</w:t>
      </w:r>
    </w:p>
    <w:p w14:paraId="0FCB7A7D" w14:textId="77777777" w:rsidR="00466A51" w:rsidRPr="00C22904" w:rsidRDefault="00570972">
      <w:pPr>
        <w:pStyle w:val="ListParagraph"/>
        <w:widowControl w:val="0"/>
        <w:numPr>
          <w:ilvl w:val="0"/>
          <w:numId w:val="2"/>
        </w:numPr>
        <w:spacing w:after="0" w:line="240" w:lineRule="auto"/>
        <w:ind w:left="900"/>
        <w:jc w:val="both"/>
        <w:rPr>
          <w:lang w:val="fr-FR"/>
        </w:rPr>
      </w:pPr>
      <w:r w:rsidRPr="00C22904">
        <w:rPr>
          <w:lang w:val="fr-FR"/>
        </w:rPr>
        <w:t>et les plans d</w:t>
      </w:r>
      <w:r w:rsidR="00D47269" w:rsidRPr="00C22904">
        <w:rPr>
          <w:lang w:val="fr-FR"/>
        </w:rPr>
        <w:t>’</w:t>
      </w:r>
      <w:r w:rsidRPr="00C22904">
        <w:rPr>
          <w:lang w:val="fr-FR"/>
        </w:rPr>
        <w:t>action régionaux pour les requins pélagiques</w:t>
      </w:r>
    </w:p>
    <w:p w14:paraId="0C26CFCD" w14:textId="77777777" w:rsidR="00466A51" w:rsidRPr="00C22904" w:rsidRDefault="00466A51">
      <w:pPr>
        <w:widowControl w:val="0"/>
        <w:spacing w:after="0" w:line="240" w:lineRule="auto"/>
        <w:jc w:val="both"/>
        <w:rPr>
          <w:lang w:val="fr-FR"/>
        </w:rPr>
      </w:pPr>
    </w:p>
    <w:p w14:paraId="47FE9C67" w14:textId="77777777" w:rsidR="00466A51" w:rsidRPr="00C22904" w:rsidRDefault="00570972">
      <w:pPr>
        <w:widowControl w:val="0"/>
        <w:spacing w:after="0" w:line="240" w:lineRule="auto"/>
        <w:jc w:val="both"/>
        <w:rPr>
          <w:sz w:val="17"/>
          <w:szCs w:val="17"/>
          <w:lang w:val="fr-FR"/>
        </w:rPr>
      </w:pPr>
      <w:r w:rsidRPr="00C22904">
        <w:rPr>
          <w:b/>
          <w:lang w:val="fr-FR"/>
        </w:rPr>
        <w:lastRenderedPageBreak/>
        <w:t>Priorité de conservation</w:t>
      </w:r>
    </w:p>
    <w:p w14:paraId="0DC2E65A" w14:textId="77777777" w:rsidR="00466A51" w:rsidRPr="00C22904" w:rsidRDefault="00466A51">
      <w:pPr>
        <w:spacing w:after="0" w:line="240" w:lineRule="auto"/>
        <w:jc w:val="both"/>
        <w:rPr>
          <w:lang w:val="fr-FR"/>
        </w:rPr>
      </w:pPr>
    </w:p>
    <w:p w14:paraId="090BB063" w14:textId="77777777" w:rsidR="00466A51" w:rsidRPr="00C22904" w:rsidRDefault="00570972">
      <w:pPr>
        <w:spacing w:after="0" w:line="240" w:lineRule="auto"/>
        <w:jc w:val="both"/>
        <w:rPr>
          <w:lang w:val="fr-FR"/>
        </w:rPr>
      </w:pPr>
      <w:r w:rsidRPr="00C22904">
        <w:rPr>
          <w:lang w:val="fr-FR"/>
        </w:rPr>
        <w:t>Une réévaluation menée en 2018 de l</w:t>
      </w:r>
      <w:r w:rsidR="00D47269" w:rsidRPr="00C22904">
        <w:rPr>
          <w:lang w:val="fr-FR"/>
        </w:rPr>
        <w:t>’</w:t>
      </w:r>
      <w:r w:rsidRPr="00C22904">
        <w:rPr>
          <w:lang w:val="fr-FR"/>
        </w:rPr>
        <w:t>état de conservation global de l</w:t>
      </w:r>
      <w:r w:rsidR="00D47269" w:rsidRPr="00C22904">
        <w:rPr>
          <w:lang w:val="fr-FR"/>
        </w:rPr>
        <w:t>’</w:t>
      </w:r>
      <w:r w:rsidRPr="00C22904">
        <w:rPr>
          <w:lang w:val="fr-FR"/>
        </w:rPr>
        <w:t>espèce pour la Liste rouge des espèces menacées de l</w:t>
      </w:r>
      <w:r w:rsidR="00D47269" w:rsidRPr="00C22904">
        <w:rPr>
          <w:lang w:val="fr-FR"/>
        </w:rPr>
        <w:t>’</w:t>
      </w:r>
      <w:r w:rsidRPr="00C22904">
        <w:rPr>
          <w:lang w:val="fr-FR"/>
        </w:rPr>
        <w:t>Union internationale pour la conservation de la nature (UICN) a classé l</w:t>
      </w:r>
      <w:r w:rsidR="00D47269" w:rsidRPr="00C22904">
        <w:rPr>
          <w:lang w:val="fr-FR"/>
        </w:rPr>
        <w:t>’</w:t>
      </w:r>
      <w:r w:rsidRPr="00C22904">
        <w:rPr>
          <w:lang w:val="fr-FR"/>
        </w:rPr>
        <w:t>espèce comme étant en danger à l</w:t>
      </w:r>
      <w:r w:rsidR="00D47269" w:rsidRPr="00C22904">
        <w:rPr>
          <w:lang w:val="fr-FR"/>
        </w:rPr>
        <w:t>’</w:t>
      </w:r>
      <w:r w:rsidRPr="00C22904">
        <w:rPr>
          <w:lang w:val="fr-FR"/>
        </w:rPr>
        <w:t>échelle mondiale (</w:t>
      </w:r>
      <w:proofErr w:type="spellStart"/>
      <w:r w:rsidRPr="00C22904">
        <w:rPr>
          <w:lang w:val="fr-FR"/>
        </w:rPr>
        <w:t>Rigby</w:t>
      </w:r>
      <w:proofErr w:type="spellEnd"/>
      <w:r w:rsidRPr="00C22904">
        <w:rPr>
          <w:lang w:val="fr-FR"/>
        </w:rPr>
        <w:t xml:space="preserve"> et al. 2019). Cela s</w:t>
      </w:r>
      <w:r w:rsidR="00D47269" w:rsidRPr="00C22904">
        <w:rPr>
          <w:lang w:val="fr-FR"/>
        </w:rPr>
        <w:t>’</w:t>
      </w:r>
      <w:r w:rsidRPr="00C22904">
        <w:rPr>
          <w:lang w:val="fr-FR"/>
        </w:rPr>
        <w:t>explique par des estimations d</w:t>
      </w:r>
      <w:r w:rsidR="00D47269" w:rsidRPr="00C22904">
        <w:rPr>
          <w:lang w:val="fr-FR"/>
        </w:rPr>
        <w:t>’</w:t>
      </w:r>
      <w:r w:rsidRPr="00C22904">
        <w:rPr>
          <w:lang w:val="fr-FR"/>
        </w:rPr>
        <w:t>abondance nettement inférieures aux niveaux historiques, la demande persistante pour des ailerons de grande valeur, une diminution mondiale de la population estimée entre 50 et 79</w:t>
      </w:r>
      <w:r w:rsidR="00D47269" w:rsidRPr="00C22904">
        <w:rPr>
          <w:lang w:val="fr-FR"/>
        </w:rPr>
        <w:t> </w:t>
      </w:r>
      <w:r w:rsidRPr="00C22904">
        <w:rPr>
          <w:lang w:val="fr-FR"/>
        </w:rPr>
        <w:t>% au cours des trois dernières générations (102</w:t>
      </w:r>
      <w:r w:rsidR="00D47269" w:rsidRPr="00C22904">
        <w:rPr>
          <w:lang w:val="fr-FR"/>
        </w:rPr>
        <w:t> </w:t>
      </w:r>
      <w:r w:rsidRPr="00C22904">
        <w:rPr>
          <w:lang w:val="fr-FR"/>
        </w:rPr>
        <w:t>ans), ainsi que des migrations transatlantiques (Gore et al., 2008), ce qui a suscité un débat considérable sur la possibilité d</w:t>
      </w:r>
      <w:r w:rsidR="00D47269" w:rsidRPr="00C22904">
        <w:rPr>
          <w:lang w:val="fr-FR"/>
        </w:rPr>
        <w:t>’</w:t>
      </w:r>
      <w:r w:rsidRPr="00C22904">
        <w:rPr>
          <w:lang w:val="fr-FR"/>
        </w:rPr>
        <w:t>une population génétique unique dans l</w:t>
      </w:r>
      <w:r w:rsidR="00D47269" w:rsidRPr="00C22904">
        <w:rPr>
          <w:lang w:val="fr-FR"/>
        </w:rPr>
        <w:t>’</w:t>
      </w:r>
      <w:r w:rsidRPr="00C22904">
        <w:rPr>
          <w:lang w:val="fr-FR"/>
        </w:rPr>
        <w:t>Atlantique Nord. Cette situation aurait des répercussions considérables pour les organismes de conservation et l</w:t>
      </w:r>
      <w:r w:rsidR="00D47269" w:rsidRPr="00C22904">
        <w:rPr>
          <w:lang w:val="fr-FR"/>
        </w:rPr>
        <w:t>’</w:t>
      </w:r>
      <w:r w:rsidRPr="00C22904">
        <w:rPr>
          <w:lang w:val="fr-FR"/>
        </w:rPr>
        <w:t>échelle à laquelle les mesures de protection sont mises en œuvre.</w:t>
      </w:r>
    </w:p>
    <w:p w14:paraId="207A8774" w14:textId="77777777" w:rsidR="00466A51" w:rsidRPr="00C22904" w:rsidRDefault="00466A51">
      <w:pPr>
        <w:spacing w:after="0" w:line="240" w:lineRule="auto"/>
        <w:jc w:val="both"/>
        <w:rPr>
          <w:lang w:val="fr-FR"/>
        </w:rPr>
      </w:pPr>
    </w:p>
    <w:p w14:paraId="17AB3D8B" w14:textId="77777777" w:rsidR="00466A51" w:rsidRPr="00C22904" w:rsidRDefault="00570972">
      <w:pPr>
        <w:spacing w:after="0" w:line="240" w:lineRule="auto"/>
        <w:jc w:val="both"/>
        <w:rPr>
          <w:sz w:val="23"/>
          <w:szCs w:val="23"/>
          <w:lang w:val="fr-FR"/>
        </w:rPr>
      </w:pPr>
      <w:r w:rsidRPr="00C22904">
        <w:rPr>
          <w:lang w:val="fr-FR"/>
        </w:rPr>
        <w:t xml:space="preserve">Les principales menaces contemporaines qui pèsent sur les requins pèlerins incluent les captures de pêche, les prises accessoires dans les filets et les collisions avec les navires. Des chercheurs ont documenté des collisions de requins pèlerins avec des navires à </w:t>
      </w:r>
      <w:proofErr w:type="spellStart"/>
      <w:r w:rsidRPr="00C22904">
        <w:rPr>
          <w:lang w:val="fr-FR"/>
        </w:rPr>
        <w:t>Páirc</w:t>
      </w:r>
      <w:proofErr w:type="spellEnd"/>
      <w:r w:rsidRPr="00C22904">
        <w:rPr>
          <w:lang w:val="fr-FR"/>
        </w:rPr>
        <w:t xml:space="preserve"> </w:t>
      </w:r>
      <w:proofErr w:type="spellStart"/>
      <w:r w:rsidRPr="00C22904">
        <w:rPr>
          <w:lang w:val="fr-FR"/>
        </w:rPr>
        <w:t>Náisiúnta</w:t>
      </w:r>
      <w:proofErr w:type="spellEnd"/>
      <w:r w:rsidRPr="00C22904">
        <w:rPr>
          <w:lang w:val="fr-FR"/>
        </w:rPr>
        <w:t xml:space="preserve"> na </w:t>
      </w:r>
      <w:proofErr w:type="spellStart"/>
      <w:r w:rsidRPr="00C22904">
        <w:rPr>
          <w:lang w:val="fr-FR"/>
        </w:rPr>
        <w:t>Mara</w:t>
      </w:r>
      <w:proofErr w:type="spellEnd"/>
      <w:r w:rsidRPr="00C22904">
        <w:rPr>
          <w:lang w:val="fr-FR"/>
        </w:rPr>
        <w:t xml:space="preserve"> (</w:t>
      </w:r>
      <w:proofErr w:type="spellStart"/>
      <w:r w:rsidRPr="00C22904">
        <w:rPr>
          <w:lang w:val="fr-FR"/>
        </w:rPr>
        <w:t>Ciarraí</w:t>
      </w:r>
      <w:proofErr w:type="spellEnd"/>
      <w:r w:rsidRPr="00C22904">
        <w:rPr>
          <w:lang w:val="fr-FR"/>
        </w:rPr>
        <w:t>), en République d</w:t>
      </w:r>
      <w:r w:rsidR="00D47269" w:rsidRPr="00C22904">
        <w:rPr>
          <w:lang w:val="fr-FR"/>
        </w:rPr>
        <w:t>’</w:t>
      </w:r>
      <w:r w:rsidRPr="00C22904">
        <w:rPr>
          <w:lang w:val="fr-FR"/>
        </w:rPr>
        <w:t>Irlande, ce qui souligne l</w:t>
      </w:r>
      <w:r w:rsidR="00D47269" w:rsidRPr="00C22904">
        <w:rPr>
          <w:lang w:val="fr-FR"/>
        </w:rPr>
        <w:t>’</w:t>
      </w:r>
      <w:r w:rsidRPr="00C22904">
        <w:rPr>
          <w:lang w:val="fr-FR"/>
        </w:rPr>
        <w:t>importance des réglementations, telles que la limitation de la vitesse des bateaux dans les habitats importants des requins pèlerins (</w:t>
      </w:r>
      <w:proofErr w:type="spellStart"/>
      <w:r w:rsidRPr="00C22904">
        <w:rPr>
          <w:lang w:val="fr-FR"/>
        </w:rPr>
        <w:t>Chapple</w:t>
      </w:r>
      <w:proofErr w:type="spellEnd"/>
      <w:r w:rsidRPr="00C22904">
        <w:rPr>
          <w:lang w:val="fr-FR"/>
        </w:rPr>
        <w:t xml:space="preserve"> et al., 2024). Des enchevêtrements dans des filets ont également été signalés, en Irlande (par des photographes sous-marins</w:t>
      </w:r>
      <w:r w:rsidR="00D47269" w:rsidRPr="00C22904">
        <w:rPr>
          <w:lang w:val="fr-FR"/>
        </w:rPr>
        <w:t> </w:t>
      </w:r>
      <w:r w:rsidRPr="00C22904">
        <w:rPr>
          <w:lang w:val="fr-FR"/>
        </w:rPr>
        <w:t xml:space="preserve">; Michael </w:t>
      </w:r>
      <w:proofErr w:type="spellStart"/>
      <w:r w:rsidRPr="00C22904">
        <w:rPr>
          <w:lang w:val="fr-FR"/>
        </w:rPr>
        <w:t>O</w:t>
      </w:r>
      <w:r w:rsidR="00D47269" w:rsidRPr="00C22904">
        <w:rPr>
          <w:lang w:val="fr-FR"/>
        </w:rPr>
        <w:t>’</w:t>
      </w:r>
      <w:r w:rsidRPr="00C22904">
        <w:rPr>
          <w:lang w:val="fr-FR"/>
        </w:rPr>
        <w:t>Donnell</w:t>
      </w:r>
      <w:proofErr w:type="spellEnd"/>
      <w:r w:rsidRPr="00C22904">
        <w:rPr>
          <w:lang w:val="fr-FR"/>
        </w:rPr>
        <w:t>, Nicholas Pfeiffer, pers. obs.) ainsi que d</w:t>
      </w:r>
      <w:r w:rsidR="00D47269" w:rsidRPr="00C22904">
        <w:rPr>
          <w:lang w:val="fr-FR"/>
        </w:rPr>
        <w:t>’</w:t>
      </w:r>
      <w:r w:rsidRPr="00C22904">
        <w:rPr>
          <w:lang w:val="fr-FR"/>
        </w:rPr>
        <w:t>autres endroits à travers le monde (par exemple, Hernandez et al. 2011). Le commerce international des requins pèlerins se poursuit, potentiellement de manière illégale (</w:t>
      </w:r>
      <w:hyperlink r:id="rId19">
        <w:r w:rsidRPr="00C22904">
          <w:rPr>
            <w:lang w:val="fr-FR"/>
          </w:rPr>
          <w:t>Magnussen</w:t>
        </w:r>
      </w:hyperlink>
      <w:r w:rsidRPr="00C22904">
        <w:rPr>
          <w:lang w:val="fr-FR"/>
        </w:rPr>
        <w:t xml:space="preserve"> et al. 2007), malgré l</w:t>
      </w:r>
      <w:r w:rsidR="00D47269" w:rsidRPr="00C22904">
        <w:rPr>
          <w:lang w:val="fr-FR"/>
        </w:rPr>
        <w:t>’</w:t>
      </w:r>
      <w:r w:rsidRPr="00C22904">
        <w:rPr>
          <w:lang w:val="fr-FR"/>
        </w:rPr>
        <w:t>inscription de l</w:t>
      </w:r>
      <w:r w:rsidR="00D47269" w:rsidRPr="00C22904">
        <w:rPr>
          <w:lang w:val="fr-FR"/>
        </w:rPr>
        <w:t>’</w:t>
      </w:r>
      <w:r w:rsidRPr="00C22904">
        <w:rPr>
          <w:lang w:val="fr-FR"/>
        </w:rPr>
        <w:t>espèce à l</w:t>
      </w:r>
      <w:r w:rsidR="00D47269" w:rsidRPr="00C22904">
        <w:rPr>
          <w:lang w:val="fr-FR"/>
        </w:rPr>
        <w:t>’</w:t>
      </w:r>
      <w:r w:rsidRPr="00C22904">
        <w:rPr>
          <w:lang w:val="fr-FR"/>
        </w:rPr>
        <w:t>Annexe I de la CMS, l</w:t>
      </w:r>
      <w:r w:rsidR="00D47269" w:rsidRPr="00C22904">
        <w:rPr>
          <w:lang w:val="fr-FR"/>
        </w:rPr>
        <w:t>’</w:t>
      </w:r>
      <w:r w:rsidRPr="00C22904">
        <w:rPr>
          <w:lang w:val="fr-FR"/>
        </w:rPr>
        <w:t>absence de résultats de recherche soutenant un prélèvement durable à quelque niveau que ce soit et le manque de preuves démontrant que l</w:t>
      </w:r>
      <w:r w:rsidR="00D47269" w:rsidRPr="00C22904">
        <w:rPr>
          <w:lang w:val="fr-FR"/>
        </w:rPr>
        <w:t>’</w:t>
      </w:r>
      <w:r w:rsidRPr="00C22904">
        <w:rPr>
          <w:lang w:val="fr-FR"/>
        </w:rPr>
        <w:t>exploitation peut être durable.</w:t>
      </w:r>
    </w:p>
    <w:p w14:paraId="1F64AD27" w14:textId="77777777" w:rsidR="00466A51" w:rsidRPr="00C22904" w:rsidRDefault="00570972">
      <w:pPr>
        <w:widowControl w:val="0"/>
        <w:spacing w:after="0" w:line="240" w:lineRule="auto"/>
        <w:jc w:val="both"/>
        <w:rPr>
          <w:lang w:val="fr-FR"/>
        </w:rPr>
      </w:pPr>
      <w:r w:rsidRPr="00C22904">
        <w:rPr>
          <w:sz w:val="23"/>
          <w:szCs w:val="23"/>
          <w:lang w:val="fr-FR"/>
        </w:rPr>
        <w:t xml:space="preserve"> </w:t>
      </w:r>
    </w:p>
    <w:p w14:paraId="745378B9" w14:textId="77777777" w:rsidR="00466A51" w:rsidRPr="00C22904" w:rsidRDefault="00570972">
      <w:pPr>
        <w:widowControl w:val="0"/>
        <w:spacing w:after="0" w:line="240" w:lineRule="auto"/>
        <w:jc w:val="both"/>
        <w:rPr>
          <w:b/>
          <w:lang w:val="fr-FR"/>
        </w:rPr>
      </w:pPr>
      <w:r w:rsidRPr="00C22904">
        <w:rPr>
          <w:b/>
          <w:lang w:val="fr-FR"/>
        </w:rPr>
        <w:t>Pertinence</w:t>
      </w:r>
    </w:p>
    <w:p w14:paraId="414B3CF4" w14:textId="77777777" w:rsidR="00466A51" w:rsidRPr="00C22904" w:rsidRDefault="00466A51">
      <w:pPr>
        <w:spacing w:after="0" w:line="240" w:lineRule="auto"/>
        <w:jc w:val="both"/>
        <w:rPr>
          <w:lang w:val="fr-FR"/>
        </w:rPr>
      </w:pPr>
    </w:p>
    <w:p w14:paraId="7E6E3E45" w14:textId="77777777" w:rsidR="00466A51" w:rsidRPr="00C22904" w:rsidRDefault="00570972">
      <w:pPr>
        <w:spacing w:after="0" w:line="240" w:lineRule="auto"/>
        <w:jc w:val="both"/>
        <w:rPr>
          <w:lang w:val="fr-FR"/>
        </w:rPr>
      </w:pPr>
      <w:r w:rsidRPr="00C22904">
        <w:rPr>
          <w:lang w:val="fr-FR"/>
        </w:rPr>
        <w:t>Le requin pèlerin est actuellement inscrit aux Annexes I et II de la CMS et à l</w:t>
      </w:r>
      <w:r w:rsidR="00D47269" w:rsidRPr="00C22904">
        <w:rPr>
          <w:lang w:val="fr-FR"/>
        </w:rPr>
        <w:t>’</w:t>
      </w:r>
      <w:r w:rsidRPr="00C22904">
        <w:rPr>
          <w:lang w:val="fr-FR"/>
        </w:rPr>
        <w:t>Annexe</w:t>
      </w:r>
      <w:r w:rsidR="00D47269" w:rsidRPr="00C22904">
        <w:rPr>
          <w:lang w:val="fr-FR"/>
        </w:rPr>
        <w:t> </w:t>
      </w:r>
      <w:r w:rsidRPr="00C22904">
        <w:rPr>
          <w:lang w:val="fr-FR"/>
        </w:rPr>
        <w:t>1 du Mémorandum d</w:t>
      </w:r>
      <w:r w:rsidR="00D47269" w:rsidRPr="00C22904">
        <w:rPr>
          <w:lang w:val="fr-FR"/>
        </w:rPr>
        <w:t>’</w:t>
      </w:r>
      <w:r w:rsidRPr="00C22904">
        <w:rPr>
          <w:lang w:val="fr-FR"/>
        </w:rPr>
        <w:t>entente sur la conservation des requins migrateurs (</w:t>
      </w:r>
      <w:proofErr w:type="spellStart"/>
      <w:r w:rsidRPr="00C22904">
        <w:rPr>
          <w:lang w:val="fr-FR"/>
        </w:rPr>
        <w:t>MdE</w:t>
      </w:r>
      <w:proofErr w:type="spellEnd"/>
      <w:r w:rsidRPr="00C22904">
        <w:rPr>
          <w:lang w:val="fr-FR"/>
        </w:rPr>
        <w:t xml:space="preserve"> requins). L</w:t>
      </w:r>
      <w:r w:rsidR="00D47269" w:rsidRPr="00C22904">
        <w:rPr>
          <w:lang w:val="fr-FR"/>
        </w:rPr>
        <w:t>’</w:t>
      </w:r>
      <w:r w:rsidRPr="00C22904">
        <w:rPr>
          <w:lang w:val="fr-FR"/>
        </w:rPr>
        <w:t>action collective est indispensable à la conservation de cette espèce en raison de son caractère hautement migrateur, le requin pèlerin figurant à l</w:t>
      </w:r>
      <w:r w:rsidR="00D47269" w:rsidRPr="00C22904">
        <w:rPr>
          <w:lang w:val="fr-FR"/>
        </w:rPr>
        <w:t>’</w:t>
      </w:r>
      <w:r w:rsidRPr="00C22904">
        <w:rPr>
          <w:lang w:val="fr-FR"/>
        </w:rPr>
        <w:t>Annexe I (Espèces hautement migratrices) de la Convention des Nations Unies sur le droit de la mer (CNUDM). Certains États de l</w:t>
      </w:r>
      <w:r w:rsidR="00D47269" w:rsidRPr="00C22904">
        <w:rPr>
          <w:lang w:val="fr-FR"/>
        </w:rPr>
        <w:t>’</w:t>
      </w:r>
      <w:r w:rsidRPr="00C22904">
        <w:rPr>
          <w:lang w:val="fr-FR"/>
        </w:rPr>
        <w:t>aire de répartition ne disposent pas de protections juridiques pour les requins pèlerins (par exemple, le Japon et l</w:t>
      </w:r>
      <w:r w:rsidR="00D47269" w:rsidRPr="00C22904">
        <w:rPr>
          <w:lang w:val="fr-FR"/>
        </w:rPr>
        <w:t>’</w:t>
      </w:r>
      <w:r w:rsidRPr="00C22904">
        <w:rPr>
          <w:lang w:val="fr-FR"/>
        </w:rPr>
        <w:t>Indonésie), bien qu</w:t>
      </w:r>
      <w:r w:rsidR="00D47269" w:rsidRPr="00C22904">
        <w:rPr>
          <w:lang w:val="fr-FR"/>
        </w:rPr>
        <w:t>’</w:t>
      </w:r>
      <w:r w:rsidRPr="00C22904">
        <w:rPr>
          <w:lang w:val="fr-FR"/>
        </w:rPr>
        <w:t>ils puissent être dotés d</w:t>
      </w:r>
      <w:r w:rsidR="00D47269" w:rsidRPr="00C22904">
        <w:rPr>
          <w:lang w:val="fr-FR"/>
        </w:rPr>
        <w:t>’</w:t>
      </w:r>
      <w:r w:rsidRPr="00C22904">
        <w:rPr>
          <w:lang w:val="fr-FR"/>
        </w:rPr>
        <w:t xml:space="preserve">une législation de conservation qui profite aux requins pèlerins. </w:t>
      </w:r>
    </w:p>
    <w:p w14:paraId="6657D0E7" w14:textId="77777777" w:rsidR="00466A51" w:rsidRPr="00C22904" w:rsidRDefault="00570972">
      <w:pPr>
        <w:spacing w:after="0" w:line="240" w:lineRule="auto"/>
        <w:jc w:val="both"/>
        <w:rPr>
          <w:lang w:val="fr-FR"/>
        </w:rPr>
      </w:pPr>
      <w:r w:rsidRPr="00C22904">
        <w:rPr>
          <w:lang w:val="fr-FR"/>
        </w:rPr>
        <w:t>L</w:t>
      </w:r>
      <w:r w:rsidR="00D47269" w:rsidRPr="00C22904">
        <w:rPr>
          <w:lang w:val="fr-FR"/>
        </w:rPr>
        <w:t>’</w:t>
      </w:r>
      <w:r w:rsidRPr="00C22904">
        <w:rPr>
          <w:lang w:val="fr-FR"/>
        </w:rPr>
        <w:t>Action concertée jouera un rôle essentiel dans le renforcement de l</w:t>
      </w:r>
      <w:r w:rsidR="00D47269" w:rsidRPr="00C22904">
        <w:rPr>
          <w:lang w:val="fr-FR"/>
        </w:rPr>
        <w:t>’</w:t>
      </w:r>
      <w:r w:rsidRPr="00C22904">
        <w:rPr>
          <w:lang w:val="fr-FR"/>
        </w:rPr>
        <w:t>engagement politique en faveur des requins pèlerins et dans la mise en œuvre coordonnée et opportune des mesures de conservation.</w:t>
      </w:r>
    </w:p>
    <w:p w14:paraId="51F6273A" w14:textId="77777777" w:rsidR="00466A51" w:rsidRPr="00C22904" w:rsidRDefault="00466A51">
      <w:pPr>
        <w:widowControl w:val="0"/>
        <w:spacing w:after="0" w:line="240" w:lineRule="auto"/>
        <w:jc w:val="both"/>
        <w:rPr>
          <w:lang w:val="fr-FR"/>
        </w:rPr>
      </w:pPr>
    </w:p>
    <w:p w14:paraId="6B4BB8D4" w14:textId="77777777" w:rsidR="00466A51" w:rsidRPr="00C22904" w:rsidRDefault="00570972">
      <w:pPr>
        <w:widowControl w:val="0"/>
        <w:spacing w:after="0" w:line="240" w:lineRule="auto"/>
        <w:jc w:val="both"/>
        <w:rPr>
          <w:b/>
          <w:lang w:val="fr-FR"/>
        </w:rPr>
      </w:pPr>
      <w:r w:rsidRPr="00C22904">
        <w:rPr>
          <w:b/>
          <w:lang w:val="fr-FR"/>
        </w:rPr>
        <w:t>Absence de solutions plus efficaces</w:t>
      </w:r>
    </w:p>
    <w:p w14:paraId="52FE9846" w14:textId="77777777" w:rsidR="00466A51" w:rsidRPr="00C22904" w:rsidRDefault="00466A51">
      <w:pPr>
        <w:spacing w:after="0" w:line="240" w:lineRule="auto"/>
        <w:jc w:val="both"/>
        <w:rPr>
          <w:lang w:val="fr-FR"/>
        </w:rPr>
      </w:pPr>
    </w:p>
    <w:p w14:paraId="0C2487A1" w14:textId="77777777" w:rsidR="00466A51" w:rsidRPr="00C22904" w:rsidRDefault="00570972">
      <w:pPr>
        <w:spacing w:after="0" w:line="240" w:lineRule="auto"/>
        <w:jc w:val="both"/>
        <w:rPr>
          <w:lang w:val="fr-FR"/>
        </w:rPr>
      </w:pPr>
      <w:r w:rsidRPr="00C22904">
        <w:rPr>
          <w:lang w:val="fr-FR"/>
        </w:rPr>
        <w:t>Une seule organisation régionale de gestion des pêches thonières (la Commission interaméricaine du thon tropical) a adopté des mesures de gestion pour cette espèce, et le mandat de la Convention sur le commerce international des espèces de faune et de flore sauvages menacées d</w:t>
      </w:r>
      <w:r w:rsidR="00D47269" w:rsidRPr="00C22904">
        <w:rPr>
          <w:lang w:val="fr-FR"/>
        </w:rPr>
        <w:t>’</w:t>
      </w:r>
      <w:r w:rsidRPr="00C22904">
        <w:rPr>
          <w:lang w:val="fr-FR"/>
        </w:rPr>
        <w:t>extinction (CITES) est étroitement axé sur la garantie que le commerce international ne mette pas davantage en péril l</w:t>
      </w:r>
      <w:r w:rsidR="00D47269" w:rsidRPr="00C22904">
        <w:rPr>
          <w:lang w:val="fr-FR"/>
        </w:rPr>
        <w:t>’</w:t>
      </w:r>
      <w:r w:rsidRPr="00C22904">
        <w:rPr>
          <w:lang w:val="fr-FR"/>
        </w:rPr>
        <w:t xml:space="preserve">espèce. Par conséquent, cette Action concertée constitue un moyen important de faire face aux menaces persistantes et au manque de coopération en matière de gestion de cette espèce, ainsi que de promouvoir la recherche et les mesures de conservation. </w:t>
      </w:r>
    </w:p>
    <w:p w14:paraId="7073E8ED" w14:textId="77777777" w:rsidR="00466A51" w:rsidRPr="00C22904" w:rsidRDefault="00466A51">
      <w:pPr>
        <w:widowControl w:val="0"/>
        <w:spacing w:after="0" w:line="240" w:lineRule="auto"/>
        <w:jc w:val="both"/>
        <w:rPr>
          <w:lang w:val="fr-FR"/>
        </w:rPr>
      </w:pPr>
    </w:p>
    <w:p w14:paraId="29BBCA34" w14:textId="77777777" w:rsidR="00466A51" w:rsidRDefault="00570972">
      <w:pPr>
        <w:spacing w:after="0" w:line="240" w:lineRule="auto"/>
        <w:jc w:val="both"/>
        <w:rPr>
          <w:lang w:val="fr-FR"/>
        </w:rPr>
      </w:pPr>
      <w:r w:rsidRPr="00C22904">
        <w:rPr>
          <w:lang w:val="fr-FR"/>
        </w:rPr>
        <w:t>Les requins pèlerins sont actuellement inscrits à l</w:t>
      </w:r>
      <w:r w:rsidR="00D47269" w:rsidRPr="00C22904">
        <w:rPr>
          <w:lang w:val="fr-FR"/>
        </w:rPr>
        <w:t>’</w:t>
      </w:r>
      <w:r w:rsidRPr="00C22904">
        <w:rPr>
          <w:lang w:val="fr-FR"/>
        </w:rPr>
        <w:t>Annexe</w:t>
      </w:r>
      <w:r w:rsidR="00D47269" w:rsidRPr="00C22904">
        <w:rPr>
          <w:lang w:val="fr-FR"/>
        </w:rPr>
        <w:t> </w:t>
      </w:r>
      <w:r w:rsidRPr="00C22904">
        <w:rPr>
          <w:lang w:val="fr-FR"/>
        </w:rPr>
        <w:t xml:space="preserve">II de la CITES. Cependant, cette inscription se limite au commerce international des requins pèlerins et ne prend pas en considération des facteurs tels que les collisions avec les navires, les changements </w:t>
      </w:r>
      <w:r w:rsidRPr="00C22904">
        <w:rPr>
          <w:lang w:val="fr-FR"/>
        </w:rPr>
        <w:lastRenderedPageBreak/>
        <w:t xml:space="preserve">climatiques, les prises accessoires, le tourisme non réglementé, le trafic de drones et les perturbations anthropiques, qui sont autant de menaces majeures pour les requins pèlerins. Le requin pèlerin effectue également des migrations transocéaniques et passe donc beaucoup de temps en haute mer, où les mesures de protection sont limitées. Le </w:t>
      </w:r>
      <w:proofErr w:type="spellStart"/>
      <w:r w:rsidRPr="00C22904">
        <w:rPr>
          <w:lang w:val="fr-FR"/>
        </w:rPr>
        <w:t>MdE</w:t>
      </w:r>
      <w:proofErr w:type="spellEnd"/>
      <w:r w:rsidRPr="00C22904">
        <w:rPr>
          <w:lang w:val="fr-FR"/>
        </w:rPr>
        <w:t xml:space="preserve"> requins, qui inscrit également le requin pèlerin à l</w:t>
      </w:r>
      <w:r w:rsidR="00D47269" w:rsidRPr="00C22904">
        <w:rPr>
          <w:lang w:val="fr-FR"/>
        </w:rPr>
        <w:t>’</w:t>
      </w:r>
      <w:r w:rsidRPr="00C22904">
        <w:rPr>
          <w:lang w:val="fr-FR"/>
        </w:rPr>
        <w:t>Annexe</w:t>
      </w:r>
      <w:r w:rsidR="00D47269" w:rsidRPr="00C22904">
        <w:rPr>
          <w:lang w:val="fr-FR"/>
        </w:rPr>
        <w:t> </w:t>
      </w:r>
      <w:r w:rsidRPr="00C22904">
        <w:rPr>
          <w:lang w:val="fr-FR"/>
        </w:rPr>
        <w:t>1, sera invité à coopérer à la mise en œuvre des actions proposées et à fournir des orientations techniques, le cas échéant.</w:t>
      </w:r>
    </w:p>
    <w:p w14:paraId="249A7756" w14:textId="77777777" w:rsidR="00C07202" w:rsidRPr="00C22904" w:rsidRDefault="00C07202">
      <w:pPr>
        <w:spacing w:after="0" w:line="240" w:lineRule="auto"/>
        <w:jc w:val="both"/>
        <w:rPr>
          <w:lang w:val="fr-FR"/>
        </w:rPr>
      </w:pPr>
    </w:p>
    <w:p w14:paraId="2448FB58" w14:textId="77777777" w:rsidR="00466A51" w:rsidRPr="00C22904" w:rsidRDefault="00570972">
      <w:pPr>
        <w:spacing w:after="0" w:line="240" w:lineRule="auto"/>
        <w:jc w:val="both"/>
        <w:rPr>
          <w:lang w:val="fr-FR"/>
        </w:rPr>
      </w:pPr>
      <w:r w:rsidRPr="00C22904">
        <w:rPr>
          <w:lang w:val="fr-FR"/>
        </w:rPr>
        <w:t>Bon nombre des actions proposées, notamment l</w:t>
      </w:r>
      <w:r w:rsidR="00D47269" w:rsidRPr="00C22904">
        <w:rPr>
          <w:lang w:val="fr-FR"/>
        </w:rPr>
        <w:t>’</w:t>
      </w:r>
      <w:r w:rsidRPr="00C22904">
        <w:rPr>
          <w:lang w:val="fr-FR"/>
        </w:rPr>
        <w:t>évaluation des impacts des pêcheries sur les requins pèlerins, la documentation de la connectivité entre les habitats critiques et l</w:t>
      </w:r>
      <w:r w:rsidR="00D47269" w:rsidRPr="00C22904">
        <w:rPr>
          <w:lang w:val="fr-FR"/>
        </w:rPr>
        <w:t>’</w:t>
      </w:r>
      <w:r w:rsidRPr="00C22904">
        <w:rPr>
          <w:lang w:val="fr-FR"/>
        </w:rPr>
        <w:t>élaboration de stratégies visant à atténuer les menaces qui pèsent sur l</w:t>
      </w:r>
      <w:r w:rsidR="00D47269" w:rsidRPr="00C22904">
        <w:rPr>
          <w:lang w:val="fr-FR"/>
        </w:rPr>
        <w:t>’</w:t>
      </w:r>
      <w:r w:rsidRPr="00C22904">
        <w:rPr>
          <w:lang w:val="fr-FR"/>
        </w:rPr>
        <w:t>espèce à l</w:t>
      </w:r>
      <w:r w:rsidR="00D47269" w:rsidRPr="00C22904">
        <w:rPr>
          <w:lang w:val="fr-FR"/>
        </w:rPr>
        <w:t>’</w:t>
      </w:r>
      <w:r w:rsidRPr="00C22904">
        <w:rPr>
          <w:lang w:val="fr-FR"/>
        </w:rPr>
        <w:t>échelle mondiale, s</w:t>
      </w:r>
      <w:r w:rsidR="00D47269" w:rsidRPr="00C22904">
        <w:rPr>
          <w:lang w:val="fr-FR"/>
        </w:rPr>
        <w:t>’</w:t>
      </w:r>
      <w:r w:rsidRPr="00C22904">
        <w:rPr>
          <w:lang w:val="fr-FR"/>
        </w:rPr>
        <w:t xml:space="preserve">harmoniseront avec le Traité de la haute mer récemment ratifié. </w:t>
      </w:r>
    </w:p>
    <w:p w14:paraId="1EDF1944" w14:textId="77777777" w:rsidR="00466A51" w:rsidRPr="00C22904" w:rsidRDefault="00466A51">
      <w:pPr>
        <w:widowControl w:val="0"/>
        <w:spacing w:after="0" w:line="240" w:lineRule="auto"/>
        <w:jc w:val="both"/>
        <w:rPr>
          <w:lang w:val="fr-FR"/>
        </w:rPr>
      </w:pPr>
    </w:p>
    <w:p w14:paraId="6FD90551" w14:textId="77777777" w:rsidR="00466A51" w:rsidRPr="00C22904" w:rsidRDefault="00570972">
      <w:pPr>
        <w:widowControl w:val="0"/>
        <w:spacing w:after="0" w:line="240" w:lineRule="auto"/>
        <w:jc w:val="both"/>
        <w:rPr>
          <w:b/>
          <w:lang w:val="fr-FR"/>
        </w:rPr>
      </w:pPr>
      <w:r w:rsidRPr="00C22904">
        <w:rPr>
          <w:b/>
          <w:lang w:val="fr-FR"/>
        </w:rPr>
        <w:t>État de préparation et faisabilité</w:t>
      </w:r>
    </w:p>
    <w:p w14:paraId="73ADD66E" w14:textId="77777777" w:rsidR="00466A51" w:rsidRPr="00C22904" w:rsidRDefault="00466A51">
      <w:pPr>
        <w:widowControl w:val="0"/>
        <w:spacing w:after="0" w:line="240" w:lineRule="auto"/>
        <w:jc w:val="both"/>
        <w:rPr>
          <w:lang w:val="fr-FR"/>
        </w:rPr>
      </w:pPr>
    </w:p>
    <w:p w14:paraId="6F082A47" w14:textId="77777777" w:rsidR="00466A51" w:rsidRPr="00C22904" w:rsidRDefault="00570972">
      <w:pPr>
        <w:widowControl w:val="0"/>
        <w:spacing w:after="0" w:line="240" w:lineRule="auto"/>
        <w:jc w:val="both"/>
        <w:rPr>
          <w:lang w:val="fr-FR"/>
        </w:rPr>
      </w:pPr>
      <w:r w:rsidRPr="00C22904">
        <w:rPr>
          <w:lang w:val="fr-FR"/>
        </w:rPr>
        <w:t>Des organisations non gouvernementales (ONG), des experts scientifiques, ainsi que des organisations communautaires, engagés et déterminés, sont prêts à soutenir les États de l</w:t>
      </w:r>
      <w:r w:rsidR="00D47269" w:rsidRPr="00C22904">
        <w:rPr>
          <w:lang w:val="fr-FR"/>
        </w:rPr>
        <w:t>’</w:t>
      </w:r>
      <w:r w:rsidRPr="00C22904">
        <w:rPr>
          <w:lang w:val="fr-FR"/>
        </w:rPr>
        <w:t>aire de répartition dans l</w:t>
      </w:r>
      <w:r w:rsidR="00D47269" w:rsidRPr="00C22904">
        <w:rPr>
          <w:lang w:val="fr-FR"/>
        </w:rPr>
        <w:t>’</w:t>
      </w:r>
      <w:r w:rsidRPr="00C22904">
        <w:rPr>
          <w:lang w:val="fr-FR"/>
        </w:rPr>
        <w:t>élaboration, le financement et la mise en œuvre de travaux collaboratifs. De récentes initiatives prises dans d</w:t>
      </w:r>
      <w:r w:rsidR="00D47269" w:rsidRPr="00C22904">
        <w:rPr>
          <w:lang w:val="fr-FR"/>
        </w:rPr>
        <w:t>’</w:t>
      </w:r>
      <w:r w:rsidRPr="00C22904">
        <w:rPr>
          <w:lang w:val="fr-FR"/>
        </w:rPr>
        <w:t>autres forums internationaux ont révélé l</w:t>
      </w:r>
      <w:r w:rsidR="00D47269" w:rsidRPr="00C22904">
        <w:rPr>
          <w:lang w:val="fr-FR"/>
        </w:rPr>
        <w:t>’</w:t>
      </w:r>
      <w:r w:rsidRPr="00C22904">
        <w:rPr>
          <w:lang w:val="fr-FR"/>
        </w:rPr>
        <w:t>existence de réseaux d</w:t>
      </w:r>
      <w:r w:rsidR="00D47269" w:rsidRPr="00C22904">
        <w:rPr>
          <w:lang w:val="fr-FR"/>
        </w:rPr>
        <w:t>’</w:t>
      </w:r>
      <w:r w:rsidRPr="00C22904">
        <w:rPr>
          <w:lang w:val="fr-FR"/>
        </w:rPr>
        <w:t>experts prêts à soutenir les États de l</w:t>
      </w:r>
      <w:r w:rsidR="00D47269" w:rsidRPr="00C22904">
        <w:rPr>
          <w:lang w:val="fr-FR"/>
        </w:rPr>
        <w:t>’</w:t>
      </w:r>
      <w:r w:rsidRPr="00C22904">
        <w:rPr>
          <w:lang w:val="fr-FR"/>
        </w:rPr>
        <w:t xml:space="preserve">aire de répartition dans la mise en œuvre des activités proposées. Le soutien du </w:t>
      </w:r>
      <w:proofErr w:type="spellStart"/>
      <w:r w:rsidRPr="00C22904">
        <w:rPr>
          <w:lang w:val="fr-FR"/>
        </w:rPr>
        <w:t>MdE</w:t>
      </w:r>
      <w:proofErr w:type="spellEnd"/>
      <w:r w:rsidRPr="00C22904">
        <w:rPr>
          <w:lang w:val="fr-FR"/>
        </w:rPr>
        <w:t xml:space="preserve"> requins et des partenaires coopérants serait précieux pour faciliter l</w:t>
      </w:r>
      <w:r w:rsidR="00D47269" w:rsidRPr="00C22904">
        <w:rPr>
          <w:lang w:val="fr-FR"/>
        </w:rPr>
        <w:t>’</w:t>
      </w:r>
      <w:r w:rsidRPr="00C22904">
        <w:rPr>
          <w:lang w:val="fr-FR"/>
        </w:rPr>
        <w:t>élaboration et la mise en œuvre des plans d</w:t>
      </w:r>
      <w:r w:rsidR="00D47269" w:rsidRPr="00C22904">
        <w:rPr>
          <w:lang w:val="fr-FR"/>
        </w:rPr>
        <w:t>’</w:t>
      </w:r>
      <w:r w:rsidRPr="00C22904">
        <w:rPr>
          <w:lang w:val="fr-FR"/>
        </w:rPr>
        <w:t>action.</w:t>
      </w:r>
    </w:p>
    <w:p w14:paraId="274ACA6C" w14:textId="77777777" w:rsidR="00466A51" w:rsidRPr="00C22904" w:rsidRDefault="00466A51">
      <w:pPr>
        <w:widowControl w:val="0"/>
        <w:spacing w:after="0" w:line="240" w:lineRule="auto"/>
        <w:jc w:val="both"/>
        <w:rPr>
          <w:lang w:val="fr-FR"/>
        </w:rPr>
      </w:pPr>
    </w:p>
    <w:p w14:paraId="7B4468F9" w14:textId="77777777" w:rsidR="00466A51" w:rsidRPr="00C22904" w:rsidRDefault="00570972">
      <w:pPr>
        <w:widowControl w:val="0"/>
        <w:spacing w:after="0" w:line="240" w:lineRule="auto"/>
        <w:jc w:val="both"/>
        <w:rPr>
          <w:b/>
          <w:lang w:val="fr-FR"/>
        </w:rPr>
      </w:pPr>
      <w:r w:rsidRPr="00C22904">
        <w:rPr>
          <w:b/>
          <w:lang w:val="fr-FR"/>
        </w:rPr>
        <w:t>Probabilité de réussite</w:t>
      </w:r>
    </w:p>
    <w:p w14:paraId="0A7C0D33" w14:textId="77777777" w:rsidR="00466A51" w:rsidRPr="00C22904" w:rsidRDefault="00466A51">
      <w:pPr>
        <w:widowControl w:val="0"/>
        <w:spacing w:after="0" w:line="240" w:lineRule="auto"/>
        <w:jc w:val="both"/>
        <w:rPr>
          <w:lang w:val="fr-FR"/>
        </w:rPr>
      </w:pPr>
    </w:p>
    <w:p w14:paraId="54131101" w14:textId="77777777" w:rsidR="00466A51" w:rsidRPr="00C22904" w:rsidRDefault="00570972">
      <w:pPr>
        <w:widowControl w:val="0"/>
        <w:spacing w:after="0" w:line="240" w:lineRule="auto"/>
        <w:jc w:val="both"/>
        <w:rPr>
          <w:lang w:val="fr-FR"/>
        </w:rPr>
      </w:pPr>
      <w:r w:rsidRPr="00C22904">
        <w:rPr>
          <w:lang w:val="fr-FR"/>
        </w:rPr>
        <w:t>Avec le soutien d</w:t>
      </w:r>
      <w:r w:rsidR="00D47269" w:rsidRPr="00C22904">
        <w:rPr>
          <w:lang w:val="fr-FR"/>
        </w:rPr>
        <w:t>’</w:t>
      </w:r>
      <w:r w:rsidRPr="00C22904">
        <w:rPr>
          <w:lang w:val="fr-FR"/>
        </w:rPr>
        <w:t>ONG, d</w:t>
      </w:r>
      <w:r w:rsidR="00D47269" w:rsidRPr="00C22904">
        <w:rPr>
          <w:lang w:val="fr-FR"/>
        </w:rPr>
        <w:t>’</w:t>
      </w:r>
      <w:r w:rsidRPr="00C22904">
        <w:rPr>
          <w:lang w:val="fr-FR"/>
        </w:rPr>
        <w:t>experts et d</w:t>
      </w:r>
      <w:r w:rsidR="00D47269" w:rsidRPr="00C22904">
        <w:rPr>
          <w:lang w:val="fr-FR"/>
        </w:rPr>
        <w:t>’</w:t>
      </w:r>
      <w:r w:rsidRPr="00C22904">
        <w:rPr>
          <w:lang w:val="fr-FR"/>
        </w:rPr>
        <w:t>organisations engagés, ces actions concertées ont de fortes chances de réussir. De plus, en raison de la cohérence de certaines actions concertées avec la Stratégie de conservation et les Plans d</w:t>
      </w:r>
      <w:r w:rsidR="00D47269" w:rsidRPr="00C22904">
        <w:rPr>
          <w:lang w:val="fr-FR"/>
        </w:rPr>
        <w:t>’</w:t>
      </w:r>
      <w:r w:rsidRPr="00C22904">
        <w:rPr>
          <w:lang w:val="fr-FR"/>
        </w:rPr>
        <w:t xml:space="preserve">action pour les requins pélagiques et raies adoptés dans le cadre du </w:t>
      </w:r>
      <w:proofErr w:type="spellStart"/>
      <w:r w:rsidRPr="00C22904">
        <w:rPr>
          <w:lang w:val="fr-FR"/>
        </w:rPr>
        <w:t>MdE</w:t>
      </w:r>
      <w:proofErr w:type="spellEnd"/>
      <w:r w:rsidRPr="00C22904">
        <w:rPr>
          <w:lang w:val="fr-FR"/>
        </w:rPr>
        <w:t xml:space="preserve"> Requins, les parties prenantes sont déjà activement mobilisées. Aucun facteur de risque susceptible de compromettre notablement le succès des activités proposées n</w:t>
      </w:r>
      <w:r w:rsidR="00D47269" w:rsidRPr="00C22904">
        <w:rPr>
          <w:lang w:val="fr-FR"/>
        </w:rPr>
        <w:t>’</w:t>
      </w:r>
      <w:r w:rsidRPr="00C22904">
        <w:rPr>
          <w:lang w:val="fr-FR"/>
        </w:rPr>
        <w:t>a été relevé.</w:t>
      </w:r>
    </w:p>
    <w:p w14:paraId="7A802508" w14:textId="77777777" w:rsidR="00466A51" w:rsidRPr="00C22904" w:rsidRDefault="00466A51">
      <w:pPr>
        <w:widowControl w:val="0"/>
        <w:spacing w:after="0" w:line="240" w:lineRule="auto"/>
        <w:jc w:val="both"/>
        <w:rPr>
          <w:lang w:val="fr-FR"/>
        </w:rPr>
      </w:pPr>
    </w:p>
    <w:p w14:paraId="2119A3A9" w14:textId="77777777" w:rsidR="00466A51" w:rsidRPr="00C22904" w:rsidRDefault="00570972">
      <w:pPr>
        <w:widowControl w:val="0"/>
        <w:spacing w:after="0" w:line="240" w:lineRule="auto"/>
        <w:jc w:val="both"/>
        <w:rPr>
          <w:b/>
          <w:lang w:val="fr-FR"/>
        </w:rPr>
      </w:pPr>
      <w:r w:rsidRPr="00C22904">
        <w:rPr>
          <w:b/>
          <w:lang w:val="fr-FR"/>
        </w:rPr>
        <w:t>Ampleur de l</w:t>
      </w:r>
      <w:r w:rsidR="00D47269" w:rsidRPr="00C22904">
        <w:rPr>
          <w:b/>
          <w:lang w:val="fr-FR"/>
        </w:rPr>
        <w:t>’</w:t>
      </w:r>
      <w:r w:rsidRPr="00C22904">
        <w:rPr>
          <w:b/>
          <w:lang w:val="fr-FR"/>
        </w:rPr>
        <w:t>impact probable</w:t>
      </w:r>
    </w:p>
    <w:p w14:paraId="6FA858B1" w14:textId="77777777" w:rsidR="00466A51" w:rsidRPr="00C22904" w:rsidRDefault="00466A51">
      <w:pPr>
        <w:widowControl w:val="0"/>
        <w:spacing w:after="0" w:line="240" w:lineRule="auto"/>
        <w:jc w:val="both"/>
        <w:rPr>
          <w:lang w:val="fr-FR"/>
        </w:rPr>
      </w:pPr>
    </w:p>
    <w:p w14:paraId="285F7763" w14:textId="77777777" w:rsidR="00466A51" w:rsidRPr="00C22904" w:rsidRDefault="00570972">
      <w:pPr>
        <w:widowControl w:val="0"/>
        <w:spacing w:after="0" w:line="240" w:lineRule="auto"/>
        <w:jc w:val="both"/>
        <w:rPr>
          <w:lang w:val="fr-FR"/>
        </w:rPr>
      </w:pPr>
      <w:r w:rsidRPr="00C22904">
        <w:rPr>
          <w:lang w:val="fr-FR"/>
        </w:rPr>
        <w:t>Les présentes actions concertées devraient améliorer la gestion et les perspectives de conservation du requin pèlerin, permettant une meilleure protection de l</w:t>
      </w:r>
      <w:r w:rsidR="00D47269" w:rsidRPr="00C22904">
        <w:rPr>
          <w:lang w:val="fr-FR"/>
        </w:rPr>
        <w:t>’</w:t>
      </w:r>
      <w:r w:rsidRPr="00C22904">
        <w:rPr>
          <w:lang w:val="fr-FR"/>
        </w:rPr>
        <w:t xml:space="preserve">espèce dans toute son aire de répartition </w:t>
      </w:r>
      <w:sdt>
        <w:sdtPr>
          <w:tag w:val="goog_rdk_1"/>
          <w:id w:val="1252138801"/>
        </w:sdtPr>
        <w:sdtEndPr/>
        <w:sdtContent/>
      </w:sdt>
      <w:r w:rsidRPr="00C22904">
        <w:rPr>
          <w:lang w:val="fr-FR"/>
        </w:rPr>
        <w:t>géographique en incitant toutes les Parties à la CMS à participer à ces activités. En parallèle, ces actions peuvent ouvrir la voie à une meilleure prise en considération de la conservation des requins pèlerins en haute mer grâce à la collaboration avec les organisations régionales de gestion des pêches (ORGP).</w:t>
      </w:r>
    </w:p>
    <w:p w14:paraId="7173D8D2" w14:textId="77777777" w:rsidR="00466A51" w:rsidRPr="00C22904" w:rsidRDefault="00466A51">
      <w:pPr>
        <w:widowControl w:val="0"/>
        <w:spacing w:after="0" w:line="240" w:lineRule="auto"/>
        <w:jc w:val="both"/>
        <w:rPr>
          <w:lang w:val="fr-FR"/>
        </w:rPr>
      </w:pPr>
    </w:p>
    <w:p w14:paraId="0451D18D" w14:textId="77777777" w:rsidR="00466A51" w:rsidRPr="00C22904" w:rsidRDefault="00570972">
      <w:pPr>
        <w:widowControl w:val="0"/>
        <w:spacing w:after="0" w:line="240" w:lineRule="auto"/>
        <w:jc w:val="both"/>
        <w:rPr>
          <w:lang w:val="fr-FR"/>
        </w:rPr>
      </w:pPr>
      <w:r w:rsidRPr="00C22904">
        <w:rPr>
          <w:lang w:val="fr-FR"/>
        </w:rPr>
        <w:t>Le tourisme est une industrie en pleine expansion (par exemple au Royaume-Uni et en Irlande) et les requins pèlerins suscitent un intérêt croissant, notamment dans les régions où les observations semblent s’intensifier (par exemple en Irlande</w:t>
      </w:r>
      <w:r w:rsidR="00D47269" w:rsidRPr="00C22904">
        <w:rPr>
          <w:lang w:val="fr-FR"/>
        </w:rPr>
        <w:t> </w:t>
      </w:r>
      <w:r w:rsidRPr="00C22904">
        <w:rPr>
          <w:lang w:val="fr-FR"/>
        </w:rPr>
        <w:t xml:space="preserve">; </w:t>
      </w:r>
      <w:proofErr w:type="spellStart"/>
      <w:r w:rsidRPr="00C22904">
        <w:rPr>
          <w:lang w:val="fr-FR"/>
        </w:rPr>
        <w:t>McInturf</w:t>
      </w:r>
      <w:proofErr w:type="spellEnd"/>
      <w:r w:rsidRPr="00C22904">
        <w:rPr>
          <w:lang w:val="fr-FR"/>
        </w:rPr>
        <w:t xml:space="preserve"> et al., en cours d</w:t>
      </w:r>
      <w:r w:rsidR="00D47269" w:rsidRPr="00C22904">
        <w:rPr>
          <w:lang w:val="fr-FR"/>
        </w:rPr>
        <w:t>’</w:t>
      </w:r>
      <w:r w:rsidRPr="00C22904">
        <w:rPr>
          <w:lang w:val="fr-FR"/>
        </w:rPr>
        <w:t>examen). La demande en activités touristiques liées au requin pèlerin devrait augmenter dans le monde entier, constituant ainsi à la fois une menace et une chance. Avec une gestion efficace, ces activités économiques peuvent contribuer à la gestion de l</w:t>
      </w:r>
      <w:r w:rsidR="00D47269" w:rsidRPr="00C22904">
        <w:rPr>
          <w:lang w:val="fr-FR"/>
        </w:rPr>
        <w:t>’</w:t>
      </w:r>
      <w:r w:rsidRPr="00C22904">
        <w:rPr>
          <w:lang w:val="fr-FR"/>
        </w:rPr>
        <w:t>espèce, améliorer la sensibilisation et faciliter la recherche. La CMS peut fournir des lignes directrices efficaces pour garantir la durabilité et l</w:t>
      </w:r>
      <w:r w:rsidR="00D47269" w:rsidRPr="00C22904">
        <w:rPr>
          <w:lang w:val="fr-FR"/>
        </w:rPr>
        <w:t>’</w:t>
      </w:r>
      <w:r w:rsidRPr="00C22904">
        <w:rPr>
          <w:lang w:val="fr-FR"/>
        </w:rPr>
        <w:t>équité de ces activités, avec un modèle adaptable à d</w:t>
      </w:r>
      <w:r w:rsidR="00D47269" w:rsidRPr="00C22904">
        <w:rPr>
          <w:lang w:val="fr-FR"/>
        </w:rPr>
        <w:t>’</w:t>
      </w:r>
      <w:r w:rsidRPr="00C22904">
        <w:rPr>
          <w:lang w:val="fr-FR"/>
        </w:rPr>
        <w:t>autres espèces.</w:t>
      </w:r>
    </w:p>
    <w:p w14:paraId="51E0B902" w14:textId="77777777" w:rsidR="00466A51" w:rsidRPr="00C22904" w:rsidRDefault="00466A51">
      <w:pPr>
        <w:widowControl w:val="0"/>
        <w:spacing w:after="0" w:line="240" w:lineRule="auto"/>
        <w:jc w:val="both"/>
        <w:rPr>
          <w:lang w:val="fr-FR"/>
        </w:rPr>
      </w:pPr>
    </w:p>
    <w:p w14:paraId="352650B4" w14:textId="77777777" w:rsidR="00466A51" w:rsidRPr="00C22904" w:rsidRDefault="00570972">
      <w:pPr>
        <w:widowControl w:val="0"/>
        <w:spacing w:after="0" w:line="240" w:lineRule="auto"/>
        <w:jc w:val="both"/>
        <w:rPr>
          <w:b/>
          <w:lang w:val="fr-FR"/>
        </w:rPr>
      </w:pPr>
      <w:r w:rsidRPr="00C22904">
        <w:rPr>
          <w:b/>
          <w:lang w:val="fr-FR"/>
        </w:rPr>
        <w:t>Rapport coût-efficacité</w:t>
      </w:r>
    </w:p>
    <w:p w14:paraId="19F2CE1A" w14:textId="77777777" w:rsidR="00466A51" w:rsidRPr="00C22904" w:rsidRDefault="00466A51">
      <w:pPr>
        <w:widowControl w:val="0"/>
        <w:spacing w:after="0" w:line="240" w:lineRule="auto"/>
        <w:jc w:val="both"/>
        <w:rPr>
          <w:lang w:val="fr-FR"/>
        </w:rPr>
      </w:pPr>
    </w:p>
    <w:p w14:paraId="12D98494" w14:textId="77777777" w:rsidR="00466A51" w:rsidRPr="00C22904" w:rsidRDefault="00570972">
      <w:pPr>
        <w:widowControl w:val="0"/>
        <w:spacing w:after="0" w:line="240" w:lineRule="auto"/>
        <w:jc w:val="both"/>
        <w:rPr>
          <w:lang w:val="fr-FR"/>
        </w:rPr>
      </w:pPr>
      <w:r w:rsidRPr="00C22904">
        <w:rPr>
          <w:lang w:val="fr-FR"/>
        </w:rPr>
        <w:t>L</w:t>
      </w:r>
      <w:r w:rsidR="00D47269" w:rsidRPr="00C22904">
        <w:rPr>
          <w:lang w:val="fr-FR"/>
        </w:rPr>
        <w:t>’</w:t>
      </w:r>
      <w:r w:rsidRPr="00C22904">
        <w:rPr>
          <w:lang w:val="fr-FR"/>
        </w:rPr>
        <w:t>un des éléments clés des Actions concertées est d</w:t>
      </w:r>
      <w:r w:rsidR="00D47269" w:rsidRPr="00C22904">
        <w:rPr>
          <w:lang w:val="fr-FR"/>
        </w:rPr>
        <w:t>’</w:t>
      </w:r>
      <w:r w:rsidRPr="00C22904">
        <w:rPr>
          <w:lang w:val="fr-FR"/>
        </w:rPr>
        <w:t>encourager la coopération entre les Parties, l</w:t>
      </w:r>
      <w:r w:rsidR="00D47269" w:rsidRPr="00C22904">
        <w:rPr>
          <w:lang w:val="fr-FR"/>
        </w:rPr>
        <w:t>’</w:t>
      </w:r>
      <w:r w:rsidRPr="00C22904">
        <w:rPr>
          <w:lang w:val="fr-FR"/>
        </w:rPr>
        <w:t>échange d</w:t>
      </w:r>
      <w:r w:rsidR="00D47269" w:rsidRPr="00C22904">
        <w:rPr>
          <w:lang w:val="fr-FR"/>
        </w:rPr>
        <w:t>’</w:t>
      </w:r>
      <w:r w:rsidRPr="00C22904">
        <w:rPr>
          <w:lang w:val="fr-FR"/>
        </w:rPr>
        <w:t xml:space="preserve">informations et de connaissances ainsi que la création de stratégies efficaces. Si les réussites en matière de conservation peuvent être reproduites et si les </w:t>
      </w:r>
      <w:r w:rsidRPr="00C22904">
        <w:rPr>
          <w:lang w:val="fr-FR"/>
        </w:rPr>
        <w:lastRenderedPageBreak/>
        <w:t>meilleures pratiques (par ex. des lignes directrices en matière de tourisme) sont établies, cette collaboration présentera un rapport coût/efficacité bien meilleur que si chaque pays suivait sa propre voie.</w:t>
      </w:r>
    </w:p>
    <w:p w14:paraId="3DBFE008" w14:textId="77777777" w:rsidR="00466A51" w:rsidRPr="00C22904" w:rsidRDefault="00466A51">
      <w:pPr>
        <w:widowControl w:val="0"/>
        <w:spacing w:after="0" w:line="240" w:lineRule="auto"/>
        <w:jc w:val="both"/>
        <w:rPr>
          <w:lang w:val="fr-FR"/>
        </w:rPr>
      </w:pPr>
    </w:p>
    <w:p w14:paraId="05026A94" w14:textId="77777777" w:rsidR="00466A51" w:rsidRPr="00C22904" w:rsidRDefault="00570972">
      <w:pPr>
        <w:widowControl w:val="0"/>
        <w:spacing w:after="0" w:line="240" w:lineRule="auto"/>
        <w:jc w:val="both"/>
        <w:rPr>
          <w:lang w:val="fr-FR"/>
        </w:rPr>
      </w:pPr>
      <w:r w:rsidRPr="00C22904">
        <w:rPr>
          <w:b/>
          <w:lang w:val="fr-FR"/>
        </w:rPr>
        <w:t>Consultations planifiées/entreprises</w:t>
      </w:r>
    </w:p>
    <w:p w14:paraId="48BF50CF" w14:textId="77777777" w:rsidR="00466A51" w:rsidRPr="00C22904" w:rsidRDefault="00466A51">
      <w:pPr>
        <w:spacing w:after="0" w:line="240" w:lineRule="auto"/>
        <w:jc w:val="both"/>
        <w:rPr>
          <w:lang w:val="fr-FR"/>
        </w:rPr>
      </w:pPr>
    </w:p>
    <w:p w14:paraId="6E8BF302" w14:textId="77777777" w:rsidR="00466A51" w:rsidRPr="00C22904" w:rsidRDefault="00570972">
      <w:pPr>
        <w:spacing w:after="0" w:line="240" w:lineRule="auto"/>
        <w:jc w:val="both"/>
        <w:rPr>
          <w:lang w:val="fr-FR"/>
        </w:rPr>
      </w:pPr>
      <w:r w:rsidRPr="00C22904">
        <w:rPr>
          <w:lang w:val="fr-FR"/>
        </w:rPr>
        <w:t>La recherche en Irlande est actuellement financée et menée par des experts de l</w:t>
      </w:r>
      <w:r w:rsidR="00D47269" w:rsidRPr="00C22904">
        <w:rPr>
          <w:lang w:val="fr-FR"/>
        </w:rPr>
        <w:t>’</w:t>
      </w:r>
      <w:r w:rsidRPr="00C22904">
        <w:rPr>
          <w:lang w:val="fr-FR"/>
        </w:rPr>
        <w:t xml:space="preserve">Oregon State </w:t>
      </w:r>
      <w:proofErr w:type="spellStart"/>
      <w:r w:rsidRPr="00C22904">
        <w:rPr>
          <w:lang w:val="fr-FR"/>
        </w:rPr>
        <w:t>University</w:t>
      </w:r>
      <w:proofErr w:type="spellEnd"/>
      <w:r w:rsidRPr="00C22904">
        <w:rPr>
          <w:lang w:val="fr-FR"/>
        </w:rPr>
        <w:t xml:space="preserve"> et du Trinity </w:t>
      </w:r>
      <w:proofErr w:type="spellStart"/>
      <w:r w:rsidRPr="00C22904">
        <w:rPr>
          <w:lang w:val="fr-FR"/>
        </w:rPr>
        <w:t>College</w:t>
      </w:r>
      <w:proofErr w:type="spellEnd"/>
      <w:r w:rsidRPr="00C22904">
        <w:rPr>
          <w:lang w:val="fr-FR"/>
        </w:rPr>
        <w:t xml:space="preserve"> de Dublin, avec l</w:t>
      </w:r>
      <w:r w:rsidR="00D47269" w:rsidRPr="00C22904">
        <w:rPr>
          <w:lang w:val="fr-FR"/>
        </w:rPr>
        <w:t>’</w:t>
      </w:r>
      <w:r w:rsidRPr="00C22904">
        <w:rPr>
          <w:lang w:val="fr-FR"/>
        </w:rPr>
        <w:t>appui de l</w:t>
      </w:r>
      <w:r w:rsidR="00D47269" w:rsidRPr="00C22904">
        <w:rPr>
          <w:lang w:val="fr-FR"/>
        </w:rPr>
        <w:t>’</w:t>
      </w:r>
      <w:r w:rsidRPr="00C22904">
        <w:rPr>
          <w:lang w:val="fr-FR"/>
        </w:rPr>
        <w:t>IBSG. La première conférence internationale sur le requin pèlerin depuis près de vingt ans s</w:t>
      </w:r>
      <w:r w:rsidR="00D47269" w:rsidRPr="00C22904">
        <w:rPr>
          <w:lang w:val="fr-FR"/>
        </w:rPr>
        <w:t>’</w:t>
      </w:r>
      <w:r w:rsidRPr="00C22904">
        <w:rPr>
          <w:lang w:val="fr-FR"/>
        </w:rPr>
        <w:t>est tenue à Galway en août 2025 et a rassemblé environ 120</w:t>
      </w:r>
      <w:r w:rsidR="00D47269" w:rsidRPr="00C22904">
        <w:rPr>
          <w:lang w:val="fr-FR"/>
        </w:rPr>
        <w:t> </w:t>
      </w:r>
      <w:r w:rsidRPr="00C22904">
        <w:rPr>
          <w:lang w:val="fr-FR"/>
        </w:rPr>
        <w:t>participants représentant des personnes du monde entier. Un atelier organisé lors de la conférence avait pour objectifs spécifiques de garantir la collaboration entre tous les groupes et individus détenant ou collectant des données sur les requins pèlerins, ainsi que de renforcer le partage et la gestion des données au-delà des frontières internationales. Une base de données des informations disponibles sur les requins pèlerins est en cours de développement par le Shark Trust (Royaume-Uni). Des collaborateurs internationaux ont travaillé avec la NOAA (Administration américaine pour les océans et l</w:t>
      </w:r>
      <w:r w:rsidR="00D47269" w:rsidRPr="00C22904">
        <w:rPr>
          <w:lang w:val="fr-FR"/>
        </w:rPr>
        <w:t>’</w:t>
      </w:r>
      <w:r w:rsidRPr="00C22904">
        <w:rPr>
          <w:lang w:val="fr-FR"/>
        </w:rPr>
        <w:t>atmosphère) pour compiler des données sur les requins pèlerins dans le Pacifique Nord-Est, et l</w:t>
      </w:r>
      <w:r w:rsidR="00D47269" w:rsidRPr="00C22904">
        <w:rPr>
          <w:lang w:val="fr-FR"/>
        </w:rPr>
        <w:t>’</w:t>
      </w:r>
      <w:r w:rsidRPr="00C22904">
        <w:rPr>
          <w:lang w:val="fr-FR"/>
        </w:rPr>
        <w:t>IBSG a officiellement consulté des représentants du gouvernement en Irlande. Les groupes de travail sur le requin pèlerin dans la mer des Salish et le Pacifique Nord-Est, en collaboration avec la NOAA, développent également un programme d</w:t>
      </w:r>
      <w:r w:rsidR="00D47269" w:rsidRPr="00C22904">
        <w:rPr>
          <w:lang w:val="fr-FR"/>
        </w:rPr>
        <w:t>’</w:t>
      </w:r>
      <w:r w:rsidRPr="00C22904">
        <w:rPr>
          <w:lang w:val="fr-FR"/>
        </w:rPr>
        <w:t>observation indépendant, comprenant notamment des rapports d</w:t>
      </w:r>
      <w:r w:rsidR="00D47269" w:rsidRPr="00C22904">
        <w:rPr>
          <w:lang w:val="fr-FR"/>
        </w:rPr>
        <w:t>’</w:t>
      </w:r>
      <w:r w:rsidRPr="00C22904">
        <w:rPr>
          <w:lang w:val="fr-FR"/>
        </w:rPr>
        <w:t xml:space="preserve">observation opportunistes et des données provenant de sources en ligne (par exemple, les réseaux sociaux). </w:t>
      </w:r>
    </w:p>
    <w:p w14:paraId="09F67D74" w14:textId="77777777" w:rsidR="00466A51" w:rsidRPr="00C22904" w:rsidRDefault="00466A51">
      <w:pPr>
        <w:spacing w:after="0" w:line="240" w:lineRule="auto"/>
        <w:jc w:val="both"/>
        <w:rPr>
          <w:lang w:val="fr-FR"/>
        </w:rPr>
      </w:pPr>
    </w:p>
    <w:p w14:paraId="50378A01" w14:textId="77777777" w:rsidR="00466A51" w:rsidRPr="00C22904" w:rsidRDefault="00570972">
      <w:pPr>
        <w:spacing w:after="0" w:line="240" w:lineRule="auto"/>
        <w:jc w:val="both"/>
        <w:rPr>
          <w:lang w:val="fr-FR"/>
        </w:rPr>
      </w:pPr>
      <w:r w:rsidRPr="00C22904">
        <w:rPr>
          <w:lang w:val="fr-FR"/>
        </w:rPr>
        <w:t>Des chercheurs au Royaume-Uni, en Irlande et aux États-Unis/Canada entreprennent actuellement ou prévoient d</w:t>
      </w:r>
      <w:r w:rsidR="00D47269" w:rsidRPr="00C22904">
        <w:rPr>
          <w:lang w:val="fr-FR"/>
        </w:rPr>
        <w:t>’</w:t>
      </w:r>
      <w:r w:rsidRPr="00C22904">
        <w:rPr>
          <w:lang w:val="fr-FR"/>
        </w:rPr>
        <w:t>entreprendre des recherches qui nous permettront de mieux comprendre les mouvements transatlantiques des requins pèlerins ainsi que leur vulnérabilité aux collisions avec les navires et aux prises accessoires.</w:t>
      </w:r>
    </w:p>
    <w:p w14:paraId="7DB63169" w14:textId="77777777" w:rsidR="00466A51" w:rsidRPr="00C22904" w:rsidRDefault="00466A51">
      <w:pPr>
        <w:widowControl w:val="0"/>
        <w:spacing w:after="0" w:line="240" w:lineRule="auto"/>
        <w:jc w:val="both"/>
        <w:rPr>
          <w:strike/>
          <w:lang w:val="fr-FR"/>
        </w:rPr>
      </w:pPr>
    </w:p>
    <w:p w14:paraId="51927C4F" w14:textId="77777777" w:rsidR="00466A51" w:rsidRPr="00C22904" w:rsidRDefault="00570972">
      <w:pPr>
        <w:rPr>
          <w:b/>
          <w:u w:val="single"/>
          <w:lang w:val="fr-FR"/>
        </w:rPr>
      </w:pPr>
      <w:r w:rsidRPr="00C22904">
        <w:rPr>
          <w:b/>
          <w:u w:val="single"/>
          <w:lang w:val="fr-FR"/>
        </w:rPr>
        <w:br w:type="page"/>
      </w:r>
    </w:p>
    <w:p w14:paraId="7BB7C394" w14:textId="77777777" w:rsidR="00466A51" w:rsidRPr="00C22904" w:rsidRDefault="00570972">
      <w:pPr>
        <w:widowControl w:val="0"/>
        <w:spacing w:after="0" w:line="240" w:lineRule="auto"/>
        <w:jc w:val="both"/>
        <w:rPr>
          <w:b/>
          <w:u w:val="single"/>
          <w:lang w:val="fr-FR"/>
        </w:rPr>
      </w:pPr>
      <w:r w:rsidRPr="00C22904">
        <w:rPr>
          <w:b/>
          <w:u w:val="single"/>
          <w:lang w:val="fr-FR"/>
        </w:rPr>
        <w:lastRenderedPageBreak/>
        <w:t>Activités et résultats attendus</w:t>
      </w:r>
    </w:p>
    <w:p w14:paraId="53D6FFA6" w14:textId="77777777" w:rsidR="00466A51" w:rsidRPr="00C22904" w:rsidRDefault="00466A51">
      <w:pPr>
        <w:widowControl w:val="0"/>
        <w:spacing w:after="0" w:line="240" w:lineRule="auto"/>
        <w:jc w:val="both"/>
        <w:rPr>
          <w:strike/>
          <w:lang w:val="fr-FR"/>
        </w:rPr>
      </w:pPr>
    </w:p>
    <w:tbl>
      <w:tblPr>
        <w:tblStyle w:val="a5"/>
        <w:tblW w:w="901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718"/>
        <w:gridCol w:w="2250"/>
        <w:gridCol w:w="1545"/>
        <w:gridCol w:w="1782"/>
        <w:gridCol w:w="1721"/>
      </w:tblGrid>
      <w:tr w:rsidR="00466A51" w:rsidRPr="007A14FE" w14:paraId="288B59E8" w14:textId="77777777">
        <w:trPr>
          <w:tblHeader/>
        </w:trPr>
        <w:tc>
          <w:tcPr>
            <w:tcW w:w="1718" w:type="dxa"/>
          </w:tcPr>
          <w:p w14:paraId="7A1A58F2"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Activité</w:t>
            </w:r>
          </w:p>
        </w:tc>
        <w:tc>
          <w:tcPr>
            <w:tcW w:w="2250" w:type="dxa"/>
          </w:tcPr>
          <w:p w14:paraId="5FD32D5B"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Produits/Résultats</w:t>
            </w:r>
          </w:p>
        </w:tc>
        <w:tc>
          <w:tcPr>
            <w:tcW w:w="1545" w:type="dxa"/>
          </w:tcPr>
          <w:p w14:paraId="437FD633"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Calendrier</w:t>
            </w:r>
          </w:p>
        </w:tc>
        <w:tc>
          <w:tcPr>
            <w:tcW w:w="1782" w:type="dxa"/>
          </w:tcPr>
          <w:p w14:paraId="1A4929B6"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Responsable(s)</w:t>
            </w:r>
          </w:p>
        </w:tc>
        <w:tc>
          <w:tcPr>
            <w:tcW w:w="1721" w:type="dxa"/>
          </w:tcPr>
          <w:p w14:paraId="03D1F407"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Financement</w:t>
            </w:r>
          </w:p>
        </w:tc>
      </w:tr>
      <w:tr w:rsidR="00466A51" w:rsidRPr="007A14FE" w14:paraId="25B6EE90" w14:textId="77777777">
        <w:trPr>
          <w:trHeight w:val="240"/>
        </w:trPr>
        <w:tc>
          <w:tcPr>
            <w:tcW w:w="9016" w:type="dxa"/>
            <w:gridSpan w:val="5"/>
            <w:shd w:val="clear" w:color="auto" w:fill="F3F3F3"/>
          </w:tcPr>
          <w:p w14:paraId="0504D6F3"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Gestion</w:t>
            </w:r>
          </w:p>
        </w:tc>
      </w:tr>
      <w:tr w:rsidR="00466A51" w:rsidRPr="007A14FE" w14:paraId="05ED69D3" w14:textId="77777777" w:rsidTr="00AF1E76">
        <w:tc>
          <w:tcPr>
            <w:tcW w:w="1718" w:type="dxa"/>
            <w:vAlign w:val="center"/>
          </w:tcPr>
          <w:p w14:paraId="4BAD66F7" w14:textId="5C5C7F4A" w:rsidR="00466A51" w:rsidRPr="007A14FE" w:rsidRDefault="00570972" w:rsidP="00AF1E76">
            <w:pPr>
              <w:rPr>
                <w:rFonts w:ascii="Arial" w:eastAsia="Arial" w:hAnsi="Arial" w:cs="Arial"/>
                <w:sz w:val="22"/>
                <w:szCs w:val="22"/>
                <w:lang w:val="fr-FR"/>
              </w:rPr>
            </w:pPr>
            <w:r w:rsidRPr="007A14FE">
              <w:rPr>
                <w:rFonts w:ascii="Arial" w:eastAsia="Arial" w:hAnsi="Arial" w:cs="Arial"/>
                <w:sz w:val="22"/>
                <w:szCs w:val="22"/>
                <w:lang w:val="fr-FR"/>
              </w:rPr>
              <w:t>Faciliter la recherche,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éducation et la collaboration avec les décideurs politiques, afin que les Parties puissent interagir efficacement avec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autres accords multilatéraux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environnement, des organes régionaux des pêches et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autres entités pertinentes.</w:t>
            </w:r>
          </w:p>
        </w:tc>
        <w:tc>
          <w:tcPr>
            <w:tcW w:w="2250" w:type="dxa"/>
            <w:vAlign w:val="center"/>
          </w:tcPr>
          <w:p w14:paraId="5653F143"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Amélioration des perspectives à long terme concernant la population de requins pèlerins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3B44675A" w14:textId="77777777" w:rsidR="00466A51" w:rsidRDefault="00570972">
            <w:pPr>
              <w:rPr>
                <w:rFonts w:ascii="Arial" w:eastAsia="Arial" w:hAnsi="Arial" w:cs="Arial"/>
                <w:sz w:val="22"/>
                <w:szCs w:val="22"/>
                <w:lang w:val="fr-FR"/>
              </w:rPr>
            </w:pPr>
            <w:r w:rsidRPr="007A14FE">
              <w:rPr>
                <w:rFonts w:ascii="Arial" w:eastAsia="Arial" w:hAnsi="Arial" w:cs="Arial"/>
                <w:sz w:val="22"/>
                <w:szCs w:val="22"/>
                <w:lang w:val="fr-FR"/>
              </w:rPr>
              <w:t>Fournir des recommandations actualisées (par exemple, des livres blancs) aux Parties contenant des informations pertinentes sur les requins pèlerins, afin qu</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elles puissent élaborer des politiques fondées sur des données scientifiques au sein des accords multilatéraux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environnement, des organes régionaux des pêches et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autres entités pertinentes, dans le but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améliorer la gestion des requins pèlerins.</w:t>
            </w:r>
          </w:p>
          <w:p w14:paraId="6D5B87E1" w14:textId="77777777" w:rsidR="007A14FE" w:rsidRPr="007A14FE" w:rsidRDefault="007A14FE">
            <w:pPr>
              <w:rPr>
                <w:rFonts w:ascii="Arial" w:eastAsia="Arial" w:hAnsi="Arial" w:cs="Arial"/>
                <w:sz w:val="22"/>
                <w:szCs w:val="22"/>
                <w:lang w:val="fr-FR"/>
              </w:rPr>
            </w:pPr>
          </w:p>
        </w:tc>
        <w:tc>
          <w:tcPr>
            <w:tcW w:w="1545" w:type="dxa"/>
            <w:vAlign w:val="center"/>
          </w:tcPr>
          <w:p w14:paraId="6B78BC32" w14:textId="77777777" w:rsidR="00466A51" w:rsidRPr="007A14FE" w:rsidRDefault="00570972">
            <w:pPr>
              <w:widowControl w:val="0"/>
              <w:jc w:val="center"/>
              <w:rPr>
                <w:rFonts w:ascii="Arial" w:eastAsia="Arial" w:hAnsi="Arial" w:cs="Arial"/>
                <w:sz w:val="22"/>
                <w:szCs w:val="22"/>
              </w:rPr>
            </w:pPr>
            <w:r w:rsidRPr="007A14FE">
              <w:rPr>
                <w:rFonts w:ascii="Arial" w:eastAsia="Arial" w:hAnsi="Arial" w:cs="Arial"/>
                <w:sz w:val="22"/>
                <w:szCs w:val="22"/>
              </w:rPr>
              <w:t>2026-2028</w:t>
            </w:r>
          </w:p>
        </w:tc>
        <w:tc>
          <w:tcPr>
            <w:tcW w:w="1782" w:type="dxa"/>
            <w:vAlign w:val="center"/>
          </w:tcPr>
          <w:p w14:paraId="11D8B4F1" w14:textId="77777777" w:rsidR="00466A51" w:rsidRPr="007A14FE" w:rsidRDefault="00570972" w:rsidP="00AF1E76">
            <w:pPr>
              <w:widowControl w:val="0"/>
              <w:rPr>
                <w:rFonts w:ascii="Arial" w:eastAsia="Arial" w:hAnsi="Arial" w:cs="Arial"/>
                <w:sz w:val="22"/>
                <w:szCs w:val="22"/>
                <w:lang w:val="fr-FR"/>
              </w:rPr>
            </w:pPr>
            <w:r w:rsidRPr="007A14FE">
              <w:rPr>
                <w:rFonts w:ascii="Arial" w:eastAsia="Arial" w:hAnsi="Arial" w:cs="Arial"/>
                <w:sz w:val="22"/>
                <w:szCs w:val="22"/>
                <w:lang w:val="fr-FR"/>
              </w:rPr>
              <w:t>ONG, chercheurs, groupes et individus ayant une expertise dans la gestion des espèces marines et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engagement politique (par exemple,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41A22EE2" w14:textId="77777777" w:rsidR="00466A51" w:rsidRPr="007A14FE" w:rsidRDefault="00466A51">
            <w:pPr>
              <w:widowControl w:val="0"/>
              <w:rPr>
                <w:rFonts w:ascii="Arial" w:eastAsia="Arial" w:hAnsi="Arial" w:cs="Arial"/>
                <w:sz w:val="22"/>
                <w:szCs w:val="22"/>
                <w:lang w:val="fr-FR"/>
              </w:rPr>
            </w:pPr>
          </w:p>
        </w:tc>
      </w:tr>
      <w:tr w:rsidR="00466A51" w:rsidRPr="007A14FE" w14:paraId="6E9F5FEA" w14:textId="77777777">
        <w:trPr>
          <w:trHeight w:val="4427"/>
        </w:trPr>
        <w:tc>
          <w:tcPr>
            <w:tcW w:w="1718" w:type="dxa"/>
            <w:vAlign w:val="center"/>
          </w:tcPr>
          <w:p w14:paraId="2F5E9062" w14:textId="77777777" w:rsidR="00466A51" w:rsidRDefault="00570972">
            <w:pPr>
              <w:rPr>
                <w:rFonts w:ascii="Arial" w:eastAsia="Arial" w:hAnsi="Arial" w:cs="Arial"/>
                <w:sz w:val="22"/>
                <w:szCs w:val="22"/>
                <w:lang w:val="fr-FR"/>
              </w:rPr>
            </w:pPr>
            <w:r w:rsidRPr="007A14FE">
              <w:rPr>
                <w:rFonts w:ascii="Arial" w:eastAsia="Arial" w:hAnsi="Arial" w:cs="Arial"/>
                <w:sz w:val="22"/>
                <w:szCs w:val="22"/>
                <w:lang w:val="fr-FR"/>
              </w:rPr>
              <w:t>Identifier les incohérences dans le niveau de protection accordé par les différents États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aire de répartition Parties et formuler des recommandations pour favoriser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alignement aux mesures de protection à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échelle mondiale.</w:t>
            </w:r>
          </w:p>
          <w:p w14:paraId="00016F57" w14:textId="77777777" w:rsidR="007A14FE" w:rsidRPr="007A14FE" w:rsidRDefault="007A14FE">
            <w:pPr>
              <w:rPr>
                <w:rFonts w:ascii="Arial" w:eastAsia="Arial" w:hAnsi="Arial" w:cs="Arial"/>
                <w:sz w:val="22"/>
                <w:szCs w:val="22"/>
                <w:lang w:val="fr-FR"/>
              </w:rPr>
            </w:pPr>
          </w:p>
        </w:tc>
        <w:tc>
          <w:tcPr>
            <w:tcW w:w="2250" w:type="dxa"/>
            <w:vAlign w:val="center"/>
          </w:tcPr>
          <w:p w14:paraId="52190C1C"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Combler les lacunes dans la protection des requins pèlerins aux niveaux national et régional</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25F26E29"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Intégrer une section dédiée aux requins pèlerins (ou des sous-sections) dans la Stratégie de conservation des requins pélagiques et des raies élaborée par le Groupe de spécialistes des requins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UICN.</w:t>
            </w:r>
          </w:p>
        </w:tc>
        <w:tc>
          <w:tcPr>
            <w:tcW w:w="1545" w:type="dxa"/>
            <w:vAlign w:val="center"/>
          </w:tcPr>
          <w:p w14:paraId="6078D004" w14:textId="77777777" w:rsidR="00466A51" w:rsidRPr="007A14FE" w:rsidRDefault="00570972">
            <w:pPr>
              <w:widowControl w:val="0"/>
              <w:jc w:val="center"/>
              <w:rPr>
                <w:rFonts w:ascii="Arial" w:eastAsia="Arial" w:hAnsi="Arial" w:cs="Arial"/>
                <w:sz w:val="22"/>
                <w:szCs w:val="22"/>
              </w:rPr>
            </w:pPr>
            <w:r w:rsidRPr="007A14FE">
              <w:rPr>
                <w:rFonts w:ascii="Arial" w:eastAsia="Arial" w:hAnsi="Arial" w:cs="Arial"/>
                <w:sz w:val="22"/>
                <w:szCs w:val="22"/>
              </w:rPr>
              <w:t>2026-2028</w:t>
            </w:r>
          </w:p>
        </w:tc>
        <w:tc>
          <w:tcPr>
            <w:tcW w:w="1782" w:type="dxa"/>
            <w:vAlign w:val="center"/>
          </w:tcPr>
          <w:p w14:paraId="15D12157"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ONG, États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aire de répartition, chercheurs et groupes disposant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une expertise en gestion et en engagement politique (par ex.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12F8D210" w14:textId="77777777" w:rsidR="00466A51" w:rsidRPr="007A14FE" w:rsidRDefault="00466A51">
            <w:pPr>
              <w:widowControl w:val="0"/>
              <w:rPr>
                <w:rFonts w:ascii="Arial" w:eastAsia="Arial" w:hAnsi="Arial" w:cs="Arial"/>
                <w:sz w:val="22"/>
                <w:szCs w:val="22"/>
                <w:lang w:val="fr-FR"/>
              </w:rPr>
            </w:pPr>
          </w:p>
        </w:tc>
      </w:tr>
      <w:tr w:rsidR="00466A51" w:rsidRPr="007A14FE" w14:paraId="011C86FA" w14:textId="77777777">
        <w:trPr>
          <w:trHeight w:val="240"/>
        </w:trPr>
        <w:tc>
          <w:tcPr>
            <w:tcW w:w="9016" w:type="dxa"/>
            <w:gridSpan w:val="5"/>
            <w:shd w:val="clear" w:color="auto" w:fill="F3F3F3"/>
            <w:vAlign w:val="center"/>
          </w:tcPr>
          <w:p w14:paraId="732F855F"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lastRenderedPageBreak/>
              <w:t>Tourisme durable</w:t>
            </w:r>
          </w:p>
        </w:tc>
      </w:tr>
      <w:tr w:rsidR="00466A51" w:rsidRPr="007A14FE" w14:paraId="0243001A" w14:textId="77777777">
        <w:tc>
          <w:tcPr>
            <w:tcW w:w="1718" w:type="dxa"/>
            <w:vAlign w:val="center"/>
          </w:tcPr>
          <w:p w14:paraId="3E72C2DE"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Élaborer des lignes directrices internationales unifiées pour les meilleures pratiques relatives aux opérations touristiques.</w:t>
            </w:r>
          </w:p>
        </w:tc>
        <w:tc>
          <w:tcPr>
            <w:tcW w:w="2250" w:type="dxa"/>
            <w:vAlign w:val="center"/>
          </w:tcPr>
          <w:p w14:paraId="53AA9245"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Mise en place de protocoles volontaires pour des interactions touristiques responsables avec les requins pèlerins</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Toutes les Parties impliquées dans des activités touristiques sont informées des bonnes pratiques et encouragées à les intégrer dans leur plan de gestion du tourisme</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51BA3B48"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Publication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un document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orientation sur le tourisme responsable concernant les requins pèlerins, disponible en ligne et partagé avec les voyagistes concernés à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échelle mondiale.</w:t>
            </w:r>
          </w:p>
        </w:tc>
        <w:tc>
          <w:tcPr>
            <w:tcW w:w="1545" w:type="dxa"/>
            <w:vAlign w:val="center"/>
          </w:tcPr>
          <w:p w14:paraId="7081074E"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t>2026-2028</w:t>
            </w:r>
          </w:p>
          <w:p w14:paraId="2102267C" w14:textId="77777777" w:rsidR="00466A51" w:rsidRPr="007A14FE" w:rsidRDefault="00466A51">
            <w:pPr>
              <w:widowControl w:val="0"/>
              <w:jc w:val="center"/>
              <w:rPr>
                <w:rFonts w:ascii="Arial" w:eastAsia="Arial" w:hAnsi="Arial" w:cs="Arial"/>
                <w:sz w:val="22"/>
                <w:szCs w:val="22"/>
                <w:lang w:val="fr-FR"/>
              </w:rPr>
            </w:pPr>
          </w:p>
        </w:tc>
        <w:tc>
          <w:tcPr>
            <w:tcW w:w="1782" w:type="dxa"/>
            <w:vAlign w:val="center"/>
          </w:tcPr>
          <w:p w14:paraId="6A8B334B"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ONG, chercheurs (par ex.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793BB2B0" w14:textId="77777777" w:rsidR="00466A51" w:rsidRPr="007A14FE" w:rsidRDefault="00466A51">
            <w:pPr>
              <w:widowControl w:val="0"/>
              <w:rPr>
                <w:rFonts w:ascii="Arial" w:eastAsia="Arial" w:hAnsi="Arial" w:cs="Arial"/>
                <w:sz w:val="22"/>
                <w:szCs w:val="22"/>
                <w:lang w:val="fr-FR"/>
              </w:rPr>
            </w:pPr>
          </w:p>
        </w:tc>
      </w:tr>
      <w:tr w:rsidR="00466A51" w:rsidRPr="007A14FE" w14:paraId="26F789AA" w14:textId="77777777">
        <w:trPr>
          <w:trHeight w:val="240"/>
        </w:trPr>
        <w:tc>
          <w:tcPr>
            <w:tcW w:w="9016" w:type="dxa"/>
            <w:gridSpan w:val="5"/>
            <w:shd w:val="clear" w:color="auto" w:fill="F3F3F3"/>
            <w:vAlign w:val="center"/>
          </w:tcPr>
          <w:p w14:paraId="5F67AA27" w14:textId="77777777" w:rsidR="00466A51" w:rsidRPr="007A14FE" w:rsidRDefault="00570972">
            <w:pPr>
              <w:widowControl w:val="0"/>
              <w:jc w:val="center"/>
              <w:rPr>
                <w:rFonts w:ascii="Arial" w:eastAsia="Arial" w:hAnsi="Arial" w:cs="Arial"/>
                <w:b/>
                <w:sz w:val="22"/>
                <w:szCs w:val="22"/>
                <w:lang w:val="fr-FR"/>
              </w:rPr>
            </w:pPr>
            <w:r w:rsidRPr="007A14FE">
              <w:rPr>
                <w:rFonts w:ascii="Arial" w:eastAsia="Arial" w:hAnsi="Arial" w:cs="Arial"/>
                <w:b/>
                <w:sz w:val="22"/>
                <w:szCs w:val="22"/>
                <w:lang w:val="fr-FR"/>
              </w:rPr>
              <w:t>Recherche</w:t>
            </w:r>
          </w:p>
        </w:tc>
      </w:tr>
      <w:tr w:rsidR="00466A51" w:rsidRPr="007A14FE" w14:paraId="18E828AA" w14:textId="77777777">
        <w:tc>
          <w:tcPr>
            <w:tcW w:w="1718" w:type="dxa"/>
            <w:vAlign w:val="center"/>
          </w:tcPr>
          <w:p w14:paraId="01691408"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Soutenir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évaluation des incidences de la pêche sur les interactions avec le requin pèlerin (par exemple, la mortalité induite par la pêche, comme les prises accessoires).</w:t>
            </w:r>
          </w:p>
          <w:p w14:paraId="37321F25" w14:textId="77777777" w:rsidR="00466A51" w:rsidRPr="007A14FE" w:rsidRDefault="00466A51">
            <w:pPr>
              <w:widowControl w:val="0"/>
              <w:rPr>
                <w:rFonts w:ascii="Arial" w:eastAsia="Arial" w:hAnsi="Arial" w:cs="Arial"/>
                <w:sz w:val="22"/>
                <w:szCs w:val="22"/>
                <w:lang w:val="fr-FR"/>
              </w:rPr>
            </w:pPr>
          </w:p>
        </w:tc>
        <w:tc>
          <w:tcPr>
            <w:tcW w:w="2250" w:type="dxa"/>
            <w:vAlign w:val="center"/>
          </w:tcPr>
          <w:p w14:paraId="18E196AD"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Détermination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incidence des interactions et des taux de mortalité</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215E2DB0" w14:textId="77777777" w:rsidR="00466A51" w:rsidRPr="007A14FE" w:rsidRDefault="00466A51">
            <w:pPr>
              <w:rPr>
                <w:rFonts w:ascii="Arial" w:eastAsia="Arial" w:hAnsi="Arial" w:cs="Arial"/>
                <w:sz w:val="22"/>
                <w:szCs w:val="22"/>
                <w:lang w:val="fr-FR"/>
              </w:rPr>
            </w:pPr>
          </w:p>
          <w:p w14:paraId="350B6D50"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Propositions visant à réduire le risque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interactions avec les requins pèlerins (par exemple, basées sur la probabilité que les requins se trouvent à la surface ou juste en dessous de celle-ci de manière saisonnière et dans des lieux spécifiques)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126D6EA1" w14:textId="77777777" w:rsidR="00466A51" w:rsidRPr="007A14FE" w:rsidRDefault="00466A51">
            <w:pPr>
              <w:rPr>
                <w:rFonts w:ascii="Arial" w:eastAsia="Arial" w:hAnsi="Arial" w:cs="Arial"/>
                <w:sz w:val="22"/>
                <w:szCs w:val="22"/>
                <w:lang w:val="fr-FR"/>
              </w:rPr>
            </w:pPr>
          </w:p>
          <w:p w14:paraId="0B39E4CB"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lastRenderedPageBreak/>
              <w:t>Meilleure compréhension des impacts de la pêche sur les populations de requins pélagiques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470AEC1B"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Les informations disponibles à ce moment-là seront également intégrées dans la section consacrée aux requins pèlerins du Plan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action pour les requins pélagiques et les raies.</w:t>
            </w:r>
          </w:p>
        </w:tc>
        <w:tc>
          <w:tcPr>
            <w:tcW w:w="1545" w:type="dxa"/>
            <w:vAlign w:val="center"/>
          </w:tcPr>
          <w:p w14:paraId="09108FAB"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lastRenderedPageBreak/>
              <w:t>2026-2029</w:t>
            </w:r>
          </w:p>
          <w:p w14:paraId="5B644E03" w14:textId="77777777" w:rsidR="00466A51" w:rsidRPr="007A14FE" w:rsidRDefault="00466A51">
            <w:pPr>
              <w:widowControl w:val="0"/>
              <w:jc w:val="center"/>
              <w:rPr>
                <w:rFonts w:ascii="Arial" w:eastAsia="Arial" w:hAnsi="Arial" w:cs="Arial"/>
                <w:sz w:val="22"/>
                <w:szCs w:val="22"/>
                <w:lang w:val="fr-FR"/>
              </w:rPr>
            </w:pPr>
          </w:p>
        </w:tc>
        <w:tc>
          <w:tcPr>
            <w:tcW w:w="1782" w:type="dxa"/>
            <w:vAlign w:val="center"/>
          </w:tcPr>
          <w:p w14:paraId="3211C074"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Parties à la CMS (et États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aire de répartition non-Parties)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 ONG, chercheurs, groupes ayant une expertise en matière de gestion de la pêche.</w:t>
            </w:r>
            <w:r w:rsidRPr="007A14FE">
              <w:rPr>
                <w:rFonts w:ascii="Arial" w:eastAsia="Arial" w:hAnsi="Arial" w:cs="Arial"/>
                <w:sz w:val="22"/>
                <w:szCs w:val="22"/>
                <w:lang w:val="fr-FR"/>
              </w:rPr>
              <w:br/>
            </w:r>
          </w:p>
        </w:tc>
        <w:tc>
          <w:tcPr>
            <w:tcW w:w="1721" w:type="dxa"/>
            <w:vAlign w:val="center"/>
          </w:tcPr>
          <w:p w14:paraId="6E10E32D"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 xml:space="preserve">Paul M. </w:t>
            </w:r>
            <w:proofErr w:type="spellStart"/>
            <w:r w:rsidRPr="007A14FE">
              <w:rPr>
                <w:rFonts w:ascii="Arial" w:eastAsia="Arial" w:hAnsi="Arial" w:cs="Arial"/>
                <w:sz w:val="22"/>
                <w:szCs w:val="22"/>
                <w:lang w:val="fr-FR"/>
              </w:rPr>
              <w:t>Angell</w:t>
            </w:r>
            <w:proofErr w:type="spellEnd"/>
            <w:r w:rsidRPr="007A14FE">
              <w:rPr>
                <w:rFonts w:ascii="Arial" w:eastAsia="Arial" w:hAnsi="Arial" w:cs="Arial"/>
                <w:sz w:val="22"/>
                <w:szCs w:val="22"/>
                <w:lang w:val="fr-FR"/>
              </w:rPr>
              <w:t xml:space="preserve"> </w:t>
            </w:r>
            <w:proofErr w:type="spellStart"/>
            <w:r w:rsidRPr="007A14FE">
              <w:rPr>
                <w:rFonts w:ascii="Arial" w:eastAsia="Arial" w:hAnsi="Arial" w:cs="Arial"/>
                <w:sz w:val="22"/>
                <w:szCs w:val="22"/>
                <w:lang w:val="fr-FR"/>
              </w:rPr>
              <w:t>Foundation</w:t>
            </w:r>
            <w:proofErr w:type="spellEnd"/>
            <w:r w:rsidRPr="007A14FE">
              <w:rPr>
                <w:rFonts w:ascii="Arial" w:eastAsia="Arial" w:hAnsi="Arial" w:cs="Arial"/>
                <w:sz w:val="22"/>
                <w:szCs w:val="22"/>
                <w:lang w:val="fr-FR"/>
              </w:rPr>
              <w:t xml:space="preserve"> Conservation Grant (pour des recherches financées en Irlande)</w:t>
            </w:r>
          </w:p>
        </w:tc>
      </w:tr>
      <w:tr w:rsidR="00466A51" w:rsidRPr="007A14FE" w14:paraId="3DF9A563" w14:textId="77777777">
        <w:tc>
          <w:tcPr>
            <w:tcW w:w="1718" w:type="dxa"/>
            <w:vAlign w:val="center"/>
          </w:tcPr>
          <w:p w14:paraId="1D6CCA37"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Soutenir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évaluation des impacts des collisions avec les navires sur les requins pèlerins.</w:t>
            </w:r>
          </w:p>
          <w:p w14:paraId="71966C41" w14:textId="77777777" w:rsidR="00466A51" w:rsidRPr="007A14FE" w:rsidRDefault="00466A51">
            <w:pPr>
              <w:widowControl w:val="0"/>
              <w:rPr>
                <w:rFonts w:ascii="Arial" w:eastAsia="Arial" w:hAnsi="Arial" w:cs="Arial"/>
                <w:sz w:val="22"/>
                <w:szCs w:val="22"/>
                <w:highlight w:val="yellow"/>
                <w:lang w:val="fr-FR"/>
              </w:rPr>
            </w:pPr>
          </w:p>
        </w:tc>
        <w:tc>
          <w:tcPr>
            <w:tcW w:w="2250" w:type="dxa"/>
            <w:vAlign w:val="center"/>
          </w:tcPr>
          <w:p w14:paraId="32C3F65F"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Soutenir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évaluation des impacts des collisions avec les navires sur les requins pèlerins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22CF5EA0"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Détermination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incidence des interactions et des taux de mortalité</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086DD7E0"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Propositions visant à réduire le risque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interactions avec les requins pèlerins (par exemple, basées sur la probabilité que les requins se trouvent à la surface ou juste en dessous de celle-ci de manière saisonnière et dans des lieux spécifiques)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78FF653E" w14:textId="77777777" w:rsidR="00466A51" w:rsidRPr="007A14FE" w:rsidRDefault="00466A51">
            <w:pPr>
              <w:rPr>
                <w:rFonts w:ascii="Arial" w:eastAsia="Arial" w:hAnsi="Arial" w:cs="Arial"/>
                <w:sz w:val="22"/>
                <w:szCs w:val="22"/>
                <w:lang w:val="fr-FR"/>
              </w:rPr>
            </w:pPr>
          </w:p>
          <w:p w14:paraId="78DBF68D" w14:textId="77777777" w:rsidR="00466A51" w:rsidRPr="007A14FE" w:rsidRDefault="00570972">
            <w:pPr>
              <w:rPr>
                <w:rFonts w:ascii="Arial" w:eastAsia="Arial" w:hAnsi="Arial" w:cs="Arial"/>
                <w:sz w:val="22"/>
                <w:szCs w:val="22"/>
                <w:highlight w:val="yellow"/>
                <w:lang w:val="fr-FR"/>
              </w:rPr>
            </w:pPr>
            <w:r w:rsidRPr="007A14FE">
              <w:rPr>
                <w:rFonts w:ascii="Arial" w:eastAsia="Arial" w:hAnsi="Arial" w:cs="Arial"/>
                <w:sz w:val="22"/>
                <w:szCs w:val="22"/>
                <w:lang w:val="fr-FR"/>
              </w:rPr>
              <w:t>Meilleure compréhension des menaces que représentent les collisions de navires avec les requins pèlerins, qui pourra être utilisée pour orienter les futures actions de gestion.</w:t>
            </w:r>
          </w:p>
        </w:tc>
        <w:tc>
          <w:tcPr>
            <w:tcW w:w="1545" w:type="dxa"/>
            <w:vAlign w:val="center"/>
          </w:tcPr>
          <w:p w14:paraId="298E8951"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t>2026-2029+</w:t>
            </w:r>
          </w:p>
        </w:tc>
        <w:tc>
          <w:tcPr>
            <w:tcW w:w="1782" w:type="dxa"/>
            <w:vAlign w:val="center"/>
          </w:tcPr>
          <w:p w14:paraId="5C36B946" w14:textId="77777777" w:rsidR="00466A51" w:rsidRPr="007A14FE" w:rsidRDefault="00570972">
            <w:pPr>
              <w:rPr>
                <w:rFonts w:ascii="Arial" w:eastAsia="Arial" w:hAnsi="Arial" w:cs="Arial"/>
                <w:sz w:val="22"/>
                <w:szCs w:val="22"/>
                <w:highlight w:val="yellow"/>
                <w:lang w:val="fr-FR"/>
              </w:rPr>
            </w:pPr>
            <w:r w:rsidRPr="007A14FE">
              <w:rPr>
                <w:rFonts w:ascii="Arial" w:eastAsia="Arial" w:hAnsi="Arial" w:cs="Arial"/>
                <w:sz w:val="22"/>
                <w:szCs w:val="22"/>
                <w:lang w:val="fr-FR"/>
              </w:rPr>
              <w:t>Parties à la CMS (et États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aire de répartition non-Parties)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 ONG, chercheurs (par exemple,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3A6E8BE5" w14:textId="77777777" w:rsidR="00466A51" w:rsidRPr="007A14FE" w:rsidRDefault="00570972">
            <w:pPr>
              <w:rPr>
                <w:rFonts w:ascii="Arial" w:eastAsia="Arial" w:hAnsi="Arial" w:cs="Arial"/>
                <w:sz w:val="22"/>
                <w:szCs w:val="22"/>
                <w:highlight w:val="yellow"/>
                <w:lang w:val="fr-FR"/>
              </w:rPr>
            </w:pPr>
            <w:r w:rsidRPr="007A14FE">
              <w:rPr>
                <w:rFonts w:ascii="Arial" w:eastAsia="Arial" w:hAnsi="Arial" w:cs="Arial"/>
                <w:sz w:val="22"/>
                <w:szCs w:val="22"/>
                <w:lang w:val="fr-FR"/>
              </w:rPr>
              <w:t xml:space="preserve">Paul M. </w:t>
            </w:r>
            <w:proofErr w:type="spellStart"/>
            <w:r w:rsidRPr="007A14FE">
              <w:rPr>
                <w:rFonts w:ascii="Arial" w:eastAsia="Arial" w:hAnsi="Arial" w:cs="Arial"/>
                <w:sz w:val="22"/>
                <w:szCs w:val="22"/>
                <w:lang w:val="fr-FR"/>
              </w:rPr>
              <w:t>Angell</w:t>
            </w:r>
            <w:proofErr w:type="spellEnd"/>
            <w:r w:rsidRPr="007A14FE">
              <w:rPr>
                <w:rFonts w:ascii="Arial" w:eastAsia="Arial" w:hAnsi="Arial" w:cs="Arial"/>
                <w:sz w:val="22"/>
                <w:szCs w:val="22"/>
                <w:lang w:val="fr-FR"/>
              </w:rPr>
              <w:t xml:space="preserve"> </w:t>
            </w:r>
            <w:proofErr w:type="spellStart"/>
            <w:r w:rsidRPr="007A14FE">
              <w:rPr>
                <w:rFonts w:ascii="Arial" w:eastAsia="Arial" w:hAnsi="Arial" w:cs="Arial"/>
                <w:sz w:val="22"/>
                <w:szCs w:val="22"/>
                <w:lang w:val="fr-FR"/>
              </w:rPr>
              <w:t>Foundation</w:t>
            </w:r>
            <w:proofErr w:type="spellEnd"/>
            <w:r w:rsidRPr="007A14FE">
              <w:rPr>
                <w:rFonts w:ascii="Arial" w:eastAsia="Arial" w:hAnsi="Arial" w:cs="Arial"/>
                <w:sz w:val="22"/>
                <w:szCs w:val="22"/>
                <w:lang w:val="fr-FR"/>
              </w:rPr>
              <w:t xml:space="preserve"> Conservation Grant (pour des recherches financées en Irlande)</w:t>
            </w:r>
          </w:p>
        </w:tc>
      </w:tr>
      <w:tr w:rsidR="00466A51" w:rsidRPr="007A14FE" w14:paraId="14AC8925" w14:textId="77777777">
        <w:tc>
          <w:tcPr>
            <w:tcW w:w="1718" w:type="dxa"/>
            <w:vAlign w:val="center"/>
          </w:tcPr>
          <w:p w14:paraId="2D4A8E99"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lastRenderedPageBreak/>
              <w:t>Recenser les habitats critiques et comprendre la connectivité des habitats et les itinéraires de migration.</w:t>
            </w:r>
          </w:p>
          <w:p w14:paraId="204D4FF0" w14:textId="77777777" w:rsidR="00466A51" w:rsidRPr="007A14FE" w:rsidRDefault="00466A51">
            <w:pPr>
              <w:widowControl w:val="0"/>
              <w:rPr>
                <w:rFonts w:ascii="Arial" w:eastAsia="Arial" w:hAnsi="Arial" w:cs="Arial"/>
                <w:sz w:val="22"/>
                <w:szCs w:val="22"/>
                <w:lang w:val="fr-FR"/>
              </w:rPr>
            </w:pPr>
          </w:p>
        </w:tc>
        <w:tc>
          <w:tcPr>
            <w:tcW w:w="2250" w:type="dxa"/>
            <w:vAlign w:val="center"/>
          </w:tcPr>
          <w:p w14:paraId="5100612F"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Recensement des zones critiques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169D2E5B"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Détermination des voies de migration</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27080A37"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Identification des zones prioritaires pour la conservation (ZPC) (par exemple, zones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alimentation/de reproduction prévisibles)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7A7C9972"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Une base de données mondiale des principaux habitats du requin pèlerin, basée sur les rapports d</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observation</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 les ZPC sont identifiées et partagées avec les initiatives mondiales (par exemple, les aires importantes pour les requins et les raies).</w:t>
            </w:r>
          </w:p>
          <w:p w14:paraId="1917B6D5" w14:textId="77777777" w:rsidR="00466A51" w:rsidRPr="007A14FE" w:rsidRDefault="00466A51">
            <w:pPr>
              <w:widowControl w:val="0"/>
              <w:rPr>
                <w:rFonts w:ascii="Arial" w:eastAsia="Arial" w:hAnsi="Arial" w:cs="Arial"/>
                <w:sz w:val="22"/>
                <w:szCs w:val="22"/>
                <w:lang w:val="fr-FR"/>
              </w:rPr>
            </w:pPr>
          </w:p>
        </w:tc>
        <w:tc>
          <w:tcPr>
            <w:tcW w:w="1545" w:type="dxa"/>
            <w:vAlign w:val="center"/>
          </w:tcPr>
          <w:p w14:paraId="3DCDCC24"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t>2026-2029+</w:t>
            </w:r>
          </w:p>
        </w:tc>
        <w:tc>
          <w:tcPr>
            <w:tcW w:w="1782" w:type="dxa"/>
            <w:vAlign w:val="center"/>
          </w:tcPr>
          <w:p w14:paraId="1B1D54DA"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ONG/groupes de recherche/agences nationales et fédérales/Groupe de Spécialistes des Requins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UICN (aires importantes pour les requins et les raies)</w:t>
            </w:r>
          </w:p>
          <w:p w14:paraId="4F4CE585"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Plusieurs groupes de recherche (ou le «</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réseau des requins pèlerins</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 pourrait peut-être favoriser la collaboration et tenter de coordonner les analyses dans plusieurs régions).</w:t>
            </w:r>
          </w:p>
          <w:p w14:paraId="540DED3E" w14:textId="77777777" w:rsidR="00466A51" w:rsidRPr="007A14FE" w:rsidRDefault="00466A51">
            <w:pPr>
              <w:widowControl w:val="0"/>
              <w:rPr>
                <w:rFonts w:ascii="Arial" w:eastAsia="Arial" w:hAnsi="Arial" w:cs="Arial"/>
                <w:sz w:val="22"/>
                <w:szCs w:val="22"/>
                <w:lang w:val="fr-FR"/>
              </w:rPr>
            </w:pPr>
          </w:p>
        </w:tc>
        <w:tc>
          <w:tcPr>
            <w:tcW w:w="1721" w:type="dxa"/>
            <w:vAlign w:val="center"/>
          </w:tcPr>
          <w:p w14:paraId="355339C4"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 xml:space="preserve">Paul M. </w:t>
            </w:r>
            <w:proofErr w:type="spellStart"/>
            <w:r w:rsidRPr="007A14FE">
              <w:rPr>
                <w:rFonts w:ascii="Arial" w:eastAsia="Arial" w:hAnsi="Arial" w:cs="Arial"/>
                <w:sz w:val="22"/>
                <w:szCs w:val="22"/>
                <w:lang w:val="fr-FR"/>
              </w:rPr>
              <w:t>Angell</w:t>
            </w:r>
            <w:proofErr w:type="spellEnd"/>
            <w:r w:rsidRPr="007A14FE">
              <w:rPr>
                <w:rFonts w:ascii="Arial" w:eastAsia="Arial" w:hAnsi="Arial" w:cs="Arial"/>
                <w:sz w:val="22"/>
                <w:szCs w:val="22"/>
                <w:lang w:val="fr-FR"/>
              </w:rPr>
              <w:t xml:space="preserve"> </w:t>
            </w:r>
            <w:proofErr w:type="spellStart"/>
            <w:r w:rsidRPr="007A14FE">
              <w:rPr>
                <w:rFonts w:ascii="Arial" w:eastAsia="Arial" w:hAnsi="Arial" w:cs="Arial"/>
                <w:sz w:val="22"/>
                <w:szCs w:val="22"/>
                <w:lang w:val="fr-FR"/>
              </w:rPr>
              <w:t>Foundation</w:t>
            </w:r>
            <w:proofErr w:type="spellEnd"/>
            <w:r w:rsidRPr="007A14FE">
              <w:rPr>
                <w:rFonts w:ascii="Arial" w:eastAsia="Arial" w:hAnsi="Arial" w:cs="Arial"/>
                <w:sz w:val="22"/>
                <w:szCs w:val="22"/>
                <w:lang w:val="fr-FR"/>
              </w:rPr>
              <w:t xml:space="preserve"> Conservation Grant (pour la recherche financée en Irlande), financement du programme PEACEPLUS de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UE, Commission de coopération environnementale (États-Unis, Mexique, Canada)</w:t>
            </w:r>
            <w:r w:rsidR="00D47269" w:rsidRPr="007A14FE">
              <w:rPr>
                <w:rFonts w:ascii="Arial" w:eastAsia="Arial" w:hAnsi="Arial" w:cs="Arial"/>
                <w:sz w:val="22"/>
                <w:szCs w:val="22"/>
                <w:lang w:val="fr-FR"/>
              </w:rPr>
              <w:t> </w:t>
            </w:r>
            <w:r w:rsidRPr="007A14FE">
              <w:rPr>
                <w:rFonts w:ascii="Arial" w:eastAsia="Arial" w:hAnsi="Arial" w:cs="Arial"/>
                <w:sz w:val="22"/>
                <w:szCs w:val="22"/>
                <w:lang w:val="fr-FR"/>
              </w:rPr>
              <w:t>;</w:t>
            </w:r>
          </w:p>
          <w:p w14:paraId="54DBF0AA" w14:textId="77777777" w:rsidR="00466A51" w:rsidRPr="007A14FE" w:rsidRDefault="00466A51">
            <w:pPr>
              <w:widowControl w:val="0"/>
              <w:rPr>
                <w:rFonts w:ascii="Arial" w:eastAsia="Arial" w:hAnsi="Arial" w:cs="Arial"/>
                <w:sz w:val="22"/>
                <w:szCs w:val="22"/>
                <w:lang w:val="fr-FR"/>
              </w:rPr>
            </w:pPr>
          </w:p>
        </w:tc>
      </w:tr>
      <w:tr w:rsidR="00466A51" w:rsidRPr="007A14FE" w14:paraId="4F598C6A" w14:textId="77777777">
        <w:tc>
          <w:tcPr>
            <w:tcW w:w="1718" w:type="dxa"/>
            <w:vAlign w:val="center"/>
          </w:tcPr>
          <w:p w14:paraId="3A160CAF"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Soutenir les évaluations des impacts des changements climatiques sur les requins pèlerins.</w:t>
            </w:r>
          </w:p>
        </w:tc>
        <w:tc>
          <w:tcPr>
            <w:tcW w:w="2250" w:type="dxa"/>
            <w:vAlign w:val="center"/>
          </w:tcPr>
          <w:p w14:paraId="7AF170E9"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Cartes régionales détaillées des impacts des changements climatiques sur la répartition des requins pèlerins, pour compléter les prévisions à grande échelle (Sun et al. 2024).</w:t>
            </w:r>
          </w:p>
          <w:p w14:paraId="1B858498" w14:textId="77777777" w:rsidR="00466A51" w:rsidRPr="007A14FE" w:rsidRDefault="00466A51">
            <w:pPr>
              <w:widowControl w:val="0"/>
              <w:rPr>
                <w:rFonts w:ascii="Arial" w:eastAsia="Arial" w:hAnsi="Arial" w:cs="Arial"/>
                <w:sz w:val="22"/>
                <w:szCs w:val="22"/>
                <w:lang w:val="fr-FR"/>
              </w:rPr>
            </w:pPr>
          </w:p>
        </w:tc>
        <w:tc>
          <w:tcPr>
            <w:tcW w:w="1545" w:type="dxa"/>
            <w:vAlign w:val="center"/>
          </w:tcPr>
          <w:p w14:paraId="6C3C8F10"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t>2026-2030</w:t>
            </w:r>
          </w:p>
        </w:tc>
        <w:tc>
          <w:tcPr>
            <w:tcW w:w="1782" w:type="dxa"/>
            <w:vAlign w:val="center"/>
          </w:tcPr>
          <w:p w14:paraId="6A493C77"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ONG, chercheurs (par ex.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16A1918D"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 xml:space="preserve">Paul M. </w:t>
            </w:r>
            <w:proofErr w:type="spellStart"/>
            <w:r w:rsidRPr="007A14FE">
              <w:rPr>
                <w:rFonts w:ascii="Arial" w:eastAsia="Arial" w:hAnsi="Arial" w:cs="Arial"/>
                <w:sz w:val="22"/>
                <w:szCs w:val="22"/>
                <w:lang w:val="fr-FR"/>
              </w:rPr>
              <w:t>Angell</w:t>
            </w:r>
            <w:proofErr w:type="spellEnd"/>
            <w:r w:rsidRPr="007A14FE">
              <w:rPr>
                <w:rFonts w:ascii="Arial" w:eastAsia="Arial" w:hAnsi="Arial" w:cs="Arial"/>
                <w:sz w:val="22"/>
                <w:szCs w:val="22"/>
                <w:lang w:val="fr-FR"/>
              </w:rPr>
              <w:t xml:space="preserve"> </w:t>
            </w:r>
            <w:proofErr w:type="spellStart"/>
            <w:r w:rsidRPr="007A14FE">
              <w:rPr>
                <w:rFonts w:ascii="Arial" w:eastAsia="Arial" w:hAnsi="Arial" w:cs="Arial"/>
                <w:sz w:val="22"/>
                <w:szCs w:val="22"/>
                <w:lang w:val="fr-FR"/>
              </w:rPr>
              <w:t>Foundation</w:t>
            </w:r>
            <w:proofErr w:type="spellEnd"/>
            <w:r w:rsidRPr="007A14FE">
              <w:rPr>
                <w:rFonts w:ascii="Arial" w:eastAsia="Arial" w:hAnsi="Arial" w:cs="Arial"/>
                <w:sz w:val="22"/>
                <w:szCs w:val="22"/>
                <w:lang w:val="fr-FR"/>
              </w:rPr>
              <w:t xml:space="preserve"> Conservation Grant (pour des recherches financées en Irlande)</w:t>
            </w:r>
          </w:p>
        </w:tc>
      </w:tr>
      <w:tr w:rsidR="00466A51" w:rsidRPr="007A14FE" w14:paraId="6B8E38A1" w14:textId="77777777">
        <w:tc>
          <w:tcPr>
            <w:tcW w:w="1718" w:type="dxa"/>
            <w:vAlign w:val="center"/>
          </w:tcPr>
          <w:p w14:paraId="396C8F35"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Uniformiser la collecte de données sur les requins pèlerins.</w:t>
            </w:r>
          </w:p>
        </w:tc>
        <w:tc>
          <w:tcPr>
            <w:tcW w:w="2250" w:type="dxa"/>
            <w:vAlign w:val="center"/>
          </w:tcPr>
          <w:p w14:paraId="14BEAFC9"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Des bases de données partagées avec une méthodologie cohérente.</w:t>
            </w:r>
          </w:p>
        </w:tc>
        <w:tc>
          <w:tcPr>
            <w:tcW w:w="1545" w:type="dxa"/>
            <w:vAlign w:val="center"/>
          </w:tcPr>
          <w:p w14:paraId="726A6917" w14:textId="77777777" w:rsidR="00466A51" w:rsidRPr="007A14FE" w:rsidRDefault="00570972">
            <w:pPr>
              <w:jc w:val="center"/>
              <w:rPr>
                <w:rFonts w:ascii="Arial" w:eastAsia="Arial" w:hAnsi="Arial" w:cs="Arial"/>
                <w:sz w:val="22"/>
                <w:szCs w:val="22"/>
              </w:rPr>
            </w:pPr>
            <w:r w:rsidRPr="007A14FE">
              <w:rPr>
                <w:rFonts w:ascii="Arial" w:eastAsia="Arial" w:hAnsi="Arial" w:cs="Arial"/>
                <w:sz w:val="22"/>
                <w:szCs w:val="22"/>
              </w:rPr>
              <w:t>2026-2030</w:t>
            </w:r>
          </w:p>
        </w:tc>
        <w:tc>
          <w:tcPr>
            <w:tcW w:w="1782" w:type="dxa"/>
            <w:vAlign w:val="center"/>
          </w:tcPr>
          <w:p w14:paraId="774E8499" w14:textId="77777777" w:rsidR="00466A51" w:rsidRPr="007A14FE" w:rsidRDefault="00570972">
            <w:pPr>
              <w:rPr>
                <w:rFonts w:ascii="Arial" w:eastAsia="Arial" w:hAnsi="Arial" w:cs="Arial"/>
                <w:sz w:val="22"/>
                <w:szCs w:val="22"/>
                <w:lang w:val="fr-FR"/>
              </w:rPr>
            </w:pPr>
            <w:r w:rsidRPr="007A14FE">
              <w:rPr>
                <w:rFonts w:ascii="Arial" w:eastAsia="Arial" w:hAnsi="Arial" w:cs="Arial"/>
                <w:sz w:val="22"/>
                <w:szCs w:val="22"/>
                <w:lang w:val="fr-FR"/>
              </w:rPr>
              <w:t>ONG, chercheurs (par ex.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 xml:space="preserve">Irish </w:t>
            </w:r>
            <w:proofErr w:type="spellStart"/>
            <w:r w:rsidRPr="007A14FE">
              <w:rPr>
                <w:rFonts w:ascii="Arial" w:eastAsia="Arial" w:hAnsi="Arial" w:cs="Arial"/>
                <w:sz w:val="22"/>
                <w:szCs w:val="22"/>
                <w:lang w:val="fr-FR"/>
              </w:rPr>
              <w:t>Basking</w:t>
            </w:r>
            <w:proofErr w:type="spellEnd"/>
            <w:r w:rsidRPr="007A14FE">
              <w:rPr>
                <w:rFonts w:ascii="Arial" w:eastAsia="Arial" w:hAnsi="Arial" w:cs="Arial"/>
                <w:sz w:val="22"/>
                <w:szCs w:val="22"/>
                <w:lang w:val="fr-FR"/>
              </w:rPr>
              <w:t xml:space="preserve"> Shark Group, ciblé sur l</w:t>
            </w:r>
            <w:r w:rsidR="00D47269" w:rsidRPr="007A14FE">
              <w:rPr>
                <w:rFonts w:ascii="Arial" w:eastAsia="Arial" w:hAnsi="Arial" w:cs="Arial"/>
                <w:sz w:val="22"/>
                <w:szCs w:val="22"/>
                <w:lang w:val="fr-FR"/>
              </w:rPr>
              <w:t>’</w:t>
            </w:r>
            <w:r w:rsidRPr="007A14FE">
              <w:rPr>
                <w:rFonts w:ascii="Arial" w:eastAsia="Arial" w:hAnsi="Arial" w:cs="Arial"/>
                <w:sz w:val="22"/>
                <w:szCs w:val="22"/>
                <w:lang w:val="fr-FR"/>
              </w:rPr>
              <w:t>Atlantique Nord)</w:t>
            </w:r>
            <w:r w:rsidRPr="007A14FE">
              <w:rPr>
                <w:rFonts w:ascii="Arial" w:eastAsia="Arial" w:hAnsi="Arial" w:cs="Arial"/>
                <w:sz w:val="22"/>
                <w:szCs w:val="22"/>
                <w:lang w:val="fr-FR"/>
              </w:rPr>
              <w:br/>
            </w:r>
          </w:p>
        </w:tc>
        <w:tc>
          <w:tcPr>
            <w:tcW w:w="1721" w:type="dxa"/>
            <w:vAlign w:val="center"/>
          </w:tcPr>
          <w:p w14:paraId="1A41DB7E" w14:textId="77777777" w:rsidR="00466A51" w:rsidRPr="007A14FE" w:rsidRDefault="00466A51">
            <w:pPr>
              <w:widowControl w:val="0"/>
              <w:rPr>
                <w:rFonts w:ascii="Arial" w:eastAsia="Arial" w:hAnsi="Arial" w:cs="Arial"/>
                <w:sz w:val="22"/>
                <w:szCs w:val="22"/>
                <w:lang w:val="fr-FR"/>
              </w:rPr>
            </w:pPr>
          </w:p>
        </w:tc>
      </w:tr>
    </w:tbl>
    <w:p w14:paraId="2F674F19" w14:textId="615737D9" w:rsidR="007A14FE" w:rsidRDefault="007A14FE">
      <w:pPr>
        <w:widowControl w:val="0"/>
        <w:spacing w:before="40" w:after="40" w:line="240" w:lineRule="auto"/>
        <w:jc w:val="both"/>
        <w:rPr>
          <w:b/>
          <w:strike/>
          <w:lang w:val="fr-FR"/>
        </w:rPr>
      </w:pPr>
      <w:r>
        <w:rPr>
          <w:b/>
          <w:strike/>
          <w:lang w:val="fr-FR"/>
        </w:rPr>
        <w:br w:type="page"/>
      </w:r>
    </w:p>
    <w:p w14:paraId="3B3D278E" w14:textId="3840FBBD" w:rsidR="00466A51" w:rsidRPr="007A14FE" w:rsidRDefault="00570972">
      <w:pPr>
        <w:spacing w:after="0" w:line="240" w:lineRule="auto"/>
        <w:jc w:val="both"/>
        <w:rPr>
          <w:b/>
        </w:rPr>
      </w:pPr>
      <w:proofErr w:type="spellStart"/>
      <w:r w:rsidRPr="007A14FE">
        <w:rPr>
          <w:b/>
        </w:rPr>
        <w:lastRenderedPageBreak/>
        <w:t>R</w:t>
      </w:r>
      <w:r w:rsidR="007A14FE">
        <w:rPr>
          <w:b/>
        </w:rPr>
        <w:t>é</w:t>
      </w:r>
      <w:r w:rsidRPr="007A14FE">
        <w:rPr>
          <w:b/>
        </w:rPr>
        <w:t>f</w:t>
      </w:r>
      <w:r w:rsidR="007A14FE">
        <w:rPr>
          <w:b/>
        </w:rPr>
        <w:t>é</w:t>
      </w:r>
      <w:r w:rsidRPr="007A14FE">
        <w:rPr>
          <w:b/>
        </w:rPr>
        <w:t>rences</w:t>
      </w:r>
      <w:proofErr w:type="spellEnd"/>
    </w:p>
    <w:p w14:paraId="342339FE" w14:textId="77777777" w:rsidR="00466A51" w:rsidRPr="007A14FE" w:rsidRDefault="00570972">
      <w:pPr>
        <w:spacing w:after="0" w:line="240" w:lineRule="auto"/>
        <w:jc w:val="both"/>
      </w:pPr>
      <w:r w:rsidRPr="007A14FE">
        <w:t xml:space="preserve"> </w:t>
      </w:r>
    </w:p>
    <w:p w14:paraId="4674A315" w14:textId="77777777" w:rsidR="00466A51" w:rsidRPr="007A14FE" w:rsidRDefault="00570972">
      <w:pPr>
        <w:spacing w:after="80" w:line="240" w:lineRule="auto"/>
        <w:ind w:left="547" w:hanging="547"/>
        <w:jc w:val="both"/>
        <w:rPr>
          <w:sz w:val="20"/>
          <w:szCs w:val="20"/>
        </w:rPr>
      </w:pPr>
      <w:r w:rsidRPr="007A14FE">
        <w:rPr>
          <w:sz w:val="20"/>
          <w:szCs w:val="20"/>
        </w:rPr>
        <w:t>Berrow, S.D. 1994. Incidental capture of elasmobranchs in bottom set gill net fishery off the south coast of Ireland. Journal of Marine Biological Association United Kingdom 74, 837-847.</w:t>
      </w:r>
    </w:p>
    <w:p w14:paraId="03A1465B" w14:textId="77777777" w:rsidR="00466A51" w:rsidRPr="007A14FE" w:rsidRDefault="00570972">
      <w:pPr>
        <w:spacing w:after="80" w:line="240" w:lineRule="auto"/>
        <w:ind w:left="547" w:hanging="547"/>
        <w:jc w:val="both"/>
        <w:rPr>
          <w:sz w:val="20"/>
          <w:szCs w:val="20"/>
        </w:rPr>
      </w:pPr>
      <w:r w:rsidRPr="007A14FE">
        <w:rPr>
          <w:sz w:val="20"/>
          <w:szCs w:val="20"/>
        </w:rPr>
        <w:t xml:space="preserve">Berrow, S.D. 2008, article </w:t>
      </w:r>
      <w:proofErr w:type="spellStart"/>
      <w:r w:rsidRPr="007A14FE">
        <w:rPr>
          <w:sz w:val="20"/>
          <w:szCs w:val="20"/>
        </w:rPr>
        <w:t>summarising</w:t>
      </w:r>
      <w:proofErr w:type="spellEnd"/>
      <w:r w:rsidRPr="007A14FE">
        <w:rPr>
          <w:sz w:val="20"/>
          <w:szCs w:val="20"/>
        </w:rPr>
        <w:t xml:space="preserve"> Irish basking shark research and history. </w:t>
      </w:r>
      <w:hyperlink r:id="rId20">
        <w:r w:rsidRPr="007A14FE">
          <w:rPr>
            <w:sz w:val="20"/>
            <w:szCs w:val="20"/>
            <w:u w:val="single"/>
          </w:rPr>
          <w:t>http://www.iwdg.ie/article.asp?id=2053</w:t>
        </w:r>
      </w:hyperlink>
    </w:p>
    <w:p w14:paraId="5D14CFD9" w14:textId="77777777" w:rsidR="00466A51" w:rsidRPr="007A14FE" w:rsidRDefault="00570972">
      <w:pPr>
        <w:spacing w:after="80" w:line="240" w:lineRule="auto"/>
        <w:ind w:left="547" w:hanging="547"/>
        <w:jc w:val="both"/>
        <w:rPr>
          <w:sz w:val="20"/>
          <w:szCs w:val="20"/>
        </w:rPr>
      </w:pPr>
      <w:r w:rsidRPr="007A14FE">
        <w:rPr>
          <w:sz w:val="20"/>
          <w:szCs w:val="20"/>
        </w:rPr>
        <w:t xml:space="preserve">Berrow, S. D. &amp; </w:t>
      </w:r>
      <w:proofErr w:type="spellStart"/>
      <w:r w:rsidRPr="007A14FE">
        <w:rPr>
          <w:sz w:val="20"/>
          <w:szCs w:val="20"/>
        </w:rPr>
        <w:t>Heardman</w:t>
      </w:r>
      <w:proofErr w:type="spellEnd"/>
      <w:r w:rsidRPr="007A14FE">
        <w:rPr>
          <w:sz w:val="20"/>
          <w:szCs w:val="20"/>
        </w:rPr>
        <w:t>, C.</w:t>
      </w:r>
      <w:r w:rsidR="00D47269" w:rsidRPr="007A14FE">
        <w:rPr>
          <w:sz w:val="20"/>
          <w:szCs w:val="20"/>
        </w:rPr>
        <w:t> </w:t>
      </w:r>
      <w:r w:rsidRPr="007A14FE">
        <w:rPr>
          <w:sz w:val="20"/>
          <w:szCs w:val="20"/>
        </w:rPr>
        <w:t xml:space="preserve">1994. The Basking Shark </w:t>
      </w:r>
      <w:proofErr w:type="spellStart"/>
      <w:r w:rsidRPr="007A14FE">
        <w:rPr>
          <w:sz w:val="20"/>
          <w:szCs w:val="20"/>
        </w:rPr>
        <w:t>Cetorhinus</w:t>
      </w:r>
      <w:proofErr w:type="spellEnd"/>
      <w:r w:rsidRPr="007A14FE">
        <w:rPr>
          <w:sz w:val="20"/>
          <w:szCs w:val="20"/>
        </w:rPr>
        <w:t xml:space="preserve"> maximus (</w:t>
      </w:r>
      <w:proofErr w:type="spellStart"/>
      <w:r w:rsidRPr="007A14FE">
        <w:rPr>
          <w:sz w:val="20"/>
          <w:szCs w:val="20"/>
        </w:rPr>
        <w:t>Gunnerus</w:t>
      </w:r>
      <w:proofErr w:type="spellEnd"/>
      <w:r w:rsidRPr="007A14FE">
        <w:rPr>
          <w:sz w:val="20"/>
          <w:szCs w:val="20"/>
        </w:rPr>
        <w:t>) in Irish waters: patterns of distribution and abundance. Biology &amp; Environment. Proceeding of the Royal Irish Academy. 94B(2). pp</w:t>
      </w:r>
      <w:r w:rsidR="00D47269" w:rsidRPr="007A14FE">
        <w:rPr>
          <w:sz w:val="20"/>
          <w:szCs w:val="20"/>
        </w:rPr>
        <w:t> </w:t>
      </w:r>
      <w:r w:rsidRPr="007A14FE">
        <w:rPr>
          <w:sz w:val="20"/>
          <w:szCs w:val="20"/>
        </w:rPr>
        <w:t xml:space="preserve">101-107. </w:t>
      </w:r>
    </w:p>
    <w:p w14:paraId="027699EB" w14:textId="77777777" w:rsidR="00466A51" w:rsidRPr="007A14FE" w:rsidRDefault="00570972">
      <w:pPr>
        <w:spacing w:after="80" w:line="240" w:lineRule="auto"/>
        <w:ind w:left="547" w:hanging="547"/>
        <w:jc w:val="both"/>
        <w:rPr>
          <w:sz w:val="20"/>
          <w:szCs w:val="20"/>
        </w:rPr>
      </w:pPr>
      <w:r w:rsidRPr="007A14FE">
        <w:rPr>
          <w:sz w:val="20"/>
          <w:szCs w:val="20"/>
          <w:lang w:val="en-GB"/>
        </w:rPr>
        <w:t xml:space="preserve">Chapple, T. K., Cade, D. E., </w:t>
      </w:r>
      <w:proofErr w:type="spellStart"/>
      <w:r w:rsidRPr="007A14FE">
        <w:rPr>
          <w:sz w:val="20"/>
          <w:szCs w:val="20"/>
          <w:lang w:val="en-GB"/>
        </w:rPr>
        <w:t>Goldbogen</w:t>
      </w:r>
      <w:proofErr w:type="spellEnd"/>
      <w:r w:rsidRPr="007A14FE">
        <w:rPr>
          <w:sz w:val="20"/>
          <w:szCs w:val="20"/>
          <w:lang w:val="en-GB"/>
        </w:rPr>
        <w:t xml:space="preserve">, J., Massett, N., Payne, N., &amp; McInturf, A. G. (2024). </w:t>
      </w:r>
      <w:r w:rsidRPr="007A14FE">
        <w:rPr>
          <w:sz w:val="20"/>
          <w:szCs w:val="20"/>
        </w:rPr>
        <w:t xml:space="preserve">Behavioral response of megafauna to boat collision measured via animal-borne camera and IMU. Frontiers in Marine Science, 11. </w:t>
      </w:r>
      <w:hyperlink r:id="rId21">
        <w:r w:rsidRPr="007A14FE">
          <w:rPr>
            <w:sz w:val="20"/>
            <w:szCs w:val="20"/>
            <w:u w:val="single"/>
          </w:rPr>
          <w:t>https://doi.org/10.3389/fmars.2024.1430961</w:t>
        </w:r>
      </w:hyperlink>
    </w:p>
    <w:p w14:paraId="1AFB76EF" w14:textId="77777777" w:rsidR="00466A51" w:rsidRPr="007A14FE" w:rsidRDefault="00570972">
      <w:pPr>
        <w:spacing w:after="80" w:line="240" w:lineRule="auto"/>
        <w:ind w:left="547" w:hanging="547"/>
        <w:jc w:val="both"/>
        <w:rPr>
          <w:sz w:val="20"/>
          <w:szCs w:val="20"/>
        </w:rPr>
      </w:pPr>
      <w:r w:rsidRPr="007A14FE">
        <w:rPr>
          <w:sz w:val="20"/>
          <w:szCs w:val="20"/>
        </w:rPr>
        <w:t xml:space="preserve">CSAS (Canadian Science Advisory Secretariat) 2008. Status of Basking Sharks in Atlantic Canada, Science Advisory Report 2008/036. </w:t>
      </w:r>
    </w:p>
    <w:p w14:paraId="3C0E68E6" w14:textId="77777777" w:rsidR="00466A51" w:rsidRPr="007A14FE" w:rsidRDefault="00570972">
      <w:pPr>
        <w:spacing w:after="80" w:line="240" w:lineRule="auto"/>
        <w:ind w:left="547" w:hanging="547"/>
        <w:jc w:val="both"/>
        <w:rPr>
          <w:sz w:val="20"/>
          <w:szCs w:val="20"/>
        </w:rPr>
      </w:pPr>
      <w:r w:rsidRPr="007A14FE">
        <w:rPr>
          <w:sz w:val="20"/>
          <w:szCs w:val="20"/>
        </w:rPr>
        <w:t xml:space="preserve">Crowe, L. M., O’Brien, O., Curtis, T. H., Leiter, S. M., Kenney, R. D., Duley, P., &amp; Kraus, S. D. (2018). Characterization of large basking shark </w:t>
      </w:r>
      <w:proofErr w:type="spellStart"/>
      <w:r w:rsidRPr="007A14FE">
        <w:rPr>
          <w:sz w:val="20"/>
          <w:szCs w:val="20"/>
        </w:rPr>
        <w:t>Cetorhinus</w:t>
      </w:r>
      <w:proofErr w:type="spellEnd"/>
      <w:r w:rsidRPr="007A14FE">
        <w:rPr>
          <w:sz w:val="20"/>
          <w:szCs w:val="20"/>
        </w:rPr>
        <w:t xml:space="preserve"> maximus aggregations in the western North Atlantic Ocean. Journal of Fish Biology, 92(5), 1371–1384. </w:t>
      </w:r>
      <w:hyperlink r:id="rId22">
        <w:r w:rsidRPr="007A14FE">
          <w:rPr>
            <w:sz w:val="20"/>
            <w:szCs w:val="20"/>
            <w:u w:val="single"/>
          </w:rPr>
          <w:t>https://doi.org/10.1111/jfb.13592</w:t>
        </w:r>
        <w:r w:rsidRPr="007A14FE">
          <w:rPr>
            <w:sz w:val="20"/>
            <w:szCs w:val="20"/>
            <w:u w:val="single"/>
          </w:rPr>
          <w:br/>
        </w:r>
      </w:hyperlink>
      <w:r w:rsidRPr="007A14FE">
        <w:rPr>
          <w:sz w:val="20"/>
          <w:szCs w:val="20"/>
        </w:rPr>
        <w:t>Dewar, H., Wilson, S. G., Hyde, J. R., Snodgrass, O. E., Leising, A., Lam, C. H., Domokos, R., Wraith, J. A., Bograd, S. J., Van Sommeran, S. R., &amp; Kohin, S. (2018). Basking Shark (</w:t>
      </w:r>
      <w:proofErr w:type="spellStart"/>
      <w:r w:rsidRPr="007A14FE">
        <w:rPr>
          <w:sz w:val="20"/>
          <w:szCs w:val="20"/>
        </w:rPr>
        <w:t>Cetorhinus</w:t>
      </w:r>
      <w:proofErr w:type="spellEnd"/>
      <w:r w:rsidRPr="007A14FE">
        <w:rPr>
          <w:sz w:val="20"/>
          <w:szCs w:val="20"/>
        </w:rPr>
        <w:t xml:space="preserve"> maximus) Movements in the Eastern North Pacific Determined Using Satellite Telemetry. Frontiers in Marine Science, 5. </w:t>
      </w:r>
      <w:hyperlink r:id="rId23">
        <w:r w:rsidRPr="007A14FE">
          <w:rPr>
            <w:sz w:val="20"/>
            <w:szCs w:val="20"/>
            <w:u w:val="single"/>
          </w:rPr>
          <w:t>https://doi.org/10.3389/fmars.2018.00163</w:t>
        </w:r>
        <w:r w:rsidRPr="007A14FE">
          <w:rPr>
            <w:sz w:val="20"/>
            <w:szCs w:val="20"/>
            <w:u w:val="single"/>
          </w:rPr>
          <w:br/>
        </w:r>
      </w:hyperlink>
      <w:r w:rsidRPr="007A14FE">
        <w:rPr>
          <w:sz w:val="20"/>
          <w:szCs w:val="20"/>
        </w:rPr>
        <w:t>Doherty, P.</w:t>
      </w:r>
      <w:r w:rsidR="00D47269" w:rsidRPr="007A14FE">
        <w:rPr>
          <w:sz w:val="20"/>
          <w:szCs w:val="20"/>
        </w:rPr>
        <w:t> </w:t>
      </w:r>
      <w:r w:rsidRPr="007A14FE">
        <w:rPr>
          <w:sz w:val="20"/>
          <w:szCs w:val="20"/>
        </w:rPr>
        <w:t>D., Baxter, J. M., Gell, F.</w:t>
      </w:r>
      <w:r w:rsidR="00D47269" w:rsidRPr="007A14FE">
        <w:rPr>
          <w:sz w:val="20"/>
          <w:szCs w:val="20"/>
        </w:rPr>
        <w:t> </w:t>
      </w:r>
      <w:r w:rsidRPr="007A14FE">
        <w:rPr>
          <w:sz w:val="20"/>
          <w:szCs w:val="20"/>
        </w:rPr>
        <w:t>R., Godley, B.</w:t>
      </w:r>
      <w:r w:rsidR="00D47269" w:rsidRPr="007A14FE">
        <w:rPr>
          <w:sz w:val="20"/>
          <w:szCs w:val="20"/>
        </w:rPr>
        <w:t> </w:t>
      </w:r>
      <w:r w:rsidRPr="007A14FE">
        <w:rPr>
          <w:sz w:val="20"/>
          <w:szCs w:val="20"/>
        </w:rPr>
        <w:t>J., Graham, R. T., Hall, G., ... &amp; Speedie, C. 2017. Long-term satellite tracking reveals variable seasonal migration strategies of basking sharks in the north-east Atlantic. Scientific Reports. p. 7.</w:t>
      </w:r>
    </w:p>
    <w:p w14:paraId="0FDB0145" w14:textId="77777777" w:rsidR="00466A51" w:rsidRPr="007A14FE" w:rsidRDefault="00570972">
      <w:pPr>
        <w:spacing w:after="80" w:line="240" w:lineRule="auto"/>
        <w:ind w:left="547" w:hanging="547"/>
        <w:jc w:val="both"/>
        <w:rPr>
          <w:sz w:val="20"/>
          <w:szCs w:val="20"/>
        </w:rPr>
      </w:pPr>
      <w:r w:rsidRPr="007A14FE">
        <w:rPr>
          <w:sz w:val="20"/>
          <w:szCs w:val="20"/>
        </w:rPr>
        <w:t xml:space="preserve">Gore, </w:t>
      </w:r>
      <w:proofErr w:type="spellStart"/>
      <w:r w:rsidRPr="007A14FE">
        <w:rPr>
          <w:sz w:val="20"/>
          <w:szCs w:val="20"/>
        </w:rPr>
        <w:t>Mauvis</w:t>
      </w:r>
      <w:proofErr w:type="spellEnd"/>
      <w:r w:rsidRPr="007A14FE">
        <w:rPr>
          <w:sz w:val="20"/>
          <w:szCs w:val="20"/>
        </w:rPr>
        <w:t xml:space="preserve"> A., David Rowat, Jackie Hall, Fiona R. Gell and Rupert F. Ormond, 2008. Transatlantic migration and deep mid ocean diving by basking shark. Biology letters Marine Biology 0147. </w:t>
      </w:r>
    </w:p>
    <w:p w14:paraId="5FCC7301" w14:textId="77777777" w:rsidR="00466A51" w:rsidRPr="007A14FE" w:rsidRDefault="00570972">
      <w:pPr>
        <w:spacing w:after="80" w:line="240" w:lineRule="auto"/>
        <w:ind w:left="547" w:hanging="547"/>
        <w:jc w:val="both"/>
        <w:rPr>
          <w:sz w:val="20"/>
          <w:szCs w:val="20"/>
          <w:lang w:val="en-GB"/>
        </w:rPr>
      </w:pPr>
      <w:r w:rsidRPr="007A14FE">
        <w:rPr>
          <w:sz w:val="20"/>
          <w:szCs w:val="20"/>
        </w:rPr>
        <w:t xml:space="preserve">Harvey-Clark, C. J., Stobo, W. T., Helle, E., &amp; Mattson, M. (1999). Putative Mating Behavior in Basking Sharks off the Nova Scotia Coast. </w:t>
      </w:r>
      <w:proofErr w:type="spellStart"/>
      <w:r w:rsidRPr="007A14FE">
        <w:rPr>
          <w:sz w:val="20"/>
          <w:szCs w:val="20"/>
          <w:lang w:val="en-GB"/>
        </w:rPr>
        <w:t>Copeia</w:t>
      </w:r>
      <w:proofErr w:type="spellEnd"/>
      <w:r w:rsidRPr="007A14FE">
        <w:rPr>
          <w:sz w:val="20"/>
          <w:szCs w:val="20"/>
          <w:lang w:val="en-GB"/>
        </w:rPr>
        <w:t xml:space="preserve">, 1999(3), 780. </w:t>
      </w:r>
      <w:hyperlink r:id="rId24">
        <w:r w:rsidRPr="007A14FE">
          <w:rPr>
            <w:sz w:val="20"/>
            <w:szCs w:val="20"/>
            <w:u w:val="single"/>
            <w:lang w:val="en-GB"/>
          </w:rPr>
          <w:t>https://doi.org/10.2307/1447614</w:t>
        </w:r>
      </w:hyperlink>
      <w:r w:rsidRPr="007A14FE">
        <w:rPr>
          <w:sz w:val="20"/>
          <w:szCs w:val="20"/>
          <w:lang w:val="en-GB"/>
        </w:rPr>
        <w:t>.</w:t>
      </w:r>
    </w:p>
    <w:p w14:paraId="4164DD62" w14:textId="77777777" w:rsidR="00466A51" w:rsidRPr="007A14FE" w:rsidRDefault="00570972">
      <w:pPr>
        <w:spacing w:after="80" w:line="240" w:lineRule="auto"/>
        <w:ind w:left="547" w:hanging="547"/>
        <w:jc w:val="both"/>
        <w:rPr>
          <w:sz w:val="20"/>
          <w:szCs w:val="20"/>
        </w:rPr>
      </w:pPr>
      <w:r w:rsidRPr="007A14FE">
        <w:rPr>
          <w:sz w:val="20"/>
          <w:szCs w:val="20"/>
          <w:lang w:val="en-GB"/>
        </w:rPr>
        <w:t xml:space="preserve"> Hernandez, Sebastian &amp; </w:t>
      </w:r>
      <w:proofErr w:type="spellStart"/>
      <w:r w:rsidRPr="007A14FE">
        <w:rPr>
          <w:sz w:val="20"/>
          <w:szCs w:val="20"/>
          <w:lang w:val="en-GB"/>
        </w:rPr>
        <w:t>Vögler</w:t>
      </w:r>
      <w:proofErr w:type="spellEnd"/>
      <w:r w:rsidRPr="007A14FE">
        <w:rPr>
          <w:sz w:val="20"/>
          <w:szCs w:val="20"/>
          <w:lang w:val="en-GB"/>
        </w:rPr>
        <w:t xml:space="preserve"> Santos, Rodolfo &amp; Bustamante, Carlos &amp; </w:t>
      </w:r>
      <w:proofErr w:type="spellStart"/>
      <w:r w:rsidRPr="007A14FE">
        <w:rPr>
          <w:sz w:val="20"/>
          <w:szCs w:val="20"/>
          <w:lang w:val="en-GB"/>
        </w:rPr>
        <w:t>Lamilla</w:t>
      </w:r>
      <w:proofErr w:type="spellEnd"/>
      <w:r w:rsidRPr="007A14FE">
        <w:rPr>
          <w:sz w:val="20"/>
          <w:szCs w:val="20"/>
          <w:lang w:val="en-GB"/>
        </w:rPr>
        <w:t xml:space="preserve">, Julio. </w:t>
      </w:r>
      <w:r w:rsidRPr="007A14FE">
        <w:rPr>
          <w:sz w:val="20"/>
          <w:szCs w:val="20"/>
        </w:rPr>
        <w:t>(2011). Review of the occurrence and distribution of the basking shark (</w:t>
      </w:r>
      <w:proofErr w:type="spellStart"/>
      <w:r w:rsidRPr="007A14FE">
        <w:rPr>
          <w:sz w:val="20"/>
          <w:szCs w:val="20"/>
        </w:rPr>
        <w:t>Cetorhinus</w:t>
      </w:r>
      <w:proofErr w:type="spellEnd"/>
      <w:r w:rsidRPr="007A14FE">
        <w:rPr>
          <w:sz w:val="20"/>
          <w:szCs w:val="20"/>
        </w:rPr>
        <w:t xml:space="preserve"> maximus) in Chilean waters. Marine Biodiversity Records. 3. 10.1017/S1755267210000540.  </w:t>
      </w:r>
    </w:p>
    <w:p w14:paraId="558DC148" w14:textId="77777777" w:rsidR="00466A51" w:rsidRPr="007A14FE" w:rsidRDefault="00570972">
      <w:pPr>
        <w:spacing w:after="80" w:line="240" w:lineRule="auto"/>
        <w:ind w:left="547" w:hanging="547"/>
        <w:jc w:val="both"/>
        <w:rPr>
          <w:sz w:val="20"/>
          <w:szCs w:val="20"/>
        </w:rPr>
      </w:pPr>
      <w:r w:rsidRPr="007A14FE">
        <w:rPr>
          <w:sz w:val="20"/>
          <w:szCs w:val="20"/>
        </w:rPr>
        <w:t>ICES WGEF Report</w:t>
      </w:r>
      <w:r w:rsidR="00D47269" w:rsidRPr="007A14FE">
        <w:rPr>
          <w:sz w:val="20"/>
          <w:szCs w:val="20"/>
        </w:rPr>
        <w:t> </w:t>
      </w:r>
      <w:r w:rsidRPr="007A14FE">
        <w:rPr>
          <w:sz w:val="20"/>
          <w:szCs w:val="20"/>
        </w:rPr>
        <w:t>2008. Basking Shark in the Northeast Atlantic (ICES areas I-XIV). Ch</w:t>
      </w:r>
      <w:r w:rsidR="00D47269" w:rsidRPr="007A14FE">
        <w:rPr>
          <w:sz w:val="20"/>
          <w:szCs w:val="20"/>
        </w:rPr>
        <w:t> </w:t>
      </w:r>
      <w:r w:rsidRPr="007A14FE">
        <w:rPr>
          <w:sz w:val="20"/>
          <w:szCs w:val="20"/>
        </w:rPr>
        <w:t>7. 98 112</w:t>
      </w:r>
    </w:p>
    <w:p w14:paraId="3A3CC857" w14:textId="77777777" w:rsidR="00466A51" w:rsidRPr="007A14FE" w:rsidRDefault="00570972">
      <w:pPr>
        <w:spacing w:after="80" w:line="240" w:lineRule="auto"/>
        <w:ind w:left="547" w:hanging="547"/>
        <w:jc w:val="both"/>
        <w:rPr>
          <w:sz w:val="20"/>
          <w:szCs w:val="20"/>
        </w:rPr>
      </w:pPr>
      <w:r w:rsidRPr="007A14FE">
        <w:rPr>
          <w:sz w:val="20"/>
          <w:szCs w:val="20"/>
        </w:rPr>
        <w:t>ICES, 2005. Report of the Working Group on Elasmobranch Fishes ICES, CM 2005/ACFM:03.</w:t>
      </w:r>
    </w:p>
    <w:p w14:paraId="48DE7BA2" w14:textId="77777777" w:rsidR="00466A51" w:rsidRPr="007A14FE" w:rsidRDefault="00570972">
      <w:pPr>
        <w:spacing w:after="80" w:line="240" w:lineRule="auto"/>
        <w:ind w:left="547" w:hanging="547"/>
        <w:jc w:val="both"/>
        <w:rPr>
          <w:sz w:val="20"/>
          <w:szCs w:val="20"/>
        </w:rPr>
      </w:pPr>
      <w:r w:rsidRPr="007A14FE">
        <w:rPr>
          <w:sz w:val="20"/>
          <w:szCs w:val="20"/>
        </w:rPr>
        <w:t xml:space="preserve">Irish Marine Institute </w:t>
      </w:r>
      <w:proofErr w:type="spellStart"/>
      <w:r w:rsidRPr="007A14FE">
        <w:rPr>
          <w:sz w:val="20"/>
          <w:szCs w:val="20"/>
        </w:rPr>
        <w:t>Foras</w:t>
      </w:r>
      <w:proofErr w:type="spellEnd"/>
      <w:r w:rsidRPr="007A14FE">
        <w:rPr>
          <w:sz w:val="20"/>
          <w:szCs w:val="20"/>
        </w:rPr>
        <w:t xml:space="preserve"> </w:t>
      </w:r>
      <w:proofErr w:type="spellStart"/>
      <w:r w:rsidRPr="007A14FE">
        <w:rPr>
          <w:sz w:val="20"/>
          <w:szCs w:val="20"/>
        </w:rPr>
        <w:t>na</w:t>
      </w:r>
      <w:proofErr w:type="spellEnd"/>
      <w:r w:rsidRPr="007A14FE">
        <w:rPr>
          <w:sz w:val="20"/>
          <w:szCs w:val="20"/>
        </w:rPr>
        <w:t xml:space="preserve"> Mara, 2008 North East Atlantic Basking Shark. Fisheries Science Services</w:t>
      </w:r>
      <w:r w:rsidR="00D47269" w:rsidRPr="007A14FE">
        <w:rPr>
          <w:sz w:val="20"/>
          <w:szCs w:val="20"/>
        </w:rPr>
        <w:t> </w:t>
      </w:r>
      <w:r w:rsidRPr="007A14FE">
        <w:rPr>
          <w:sz w:val="20"/>
          <w:szCs w:val="20"/>
        </w:rPr>
        <w:t>94-95.</w:t>
      </w:r>
    </w:p>
    <w:p w14:paraId="1A39E160" w14:textId="77777777" w:rsidR="00466A51" w:rsidRPr="007A14FE" w:rsidRDefault="00570972">
      <w:pPr>
        <w:spacing w:after="80" w:line="240" w:lineRule="auto"/>
        <w:ind w:left="547" w:hanging="547"/>
        <w:jc w:val="both"/>
        <w:rPr>
          <w:sz w:val="20"/>
          <w:szCs w:val="20"/>
        </w:rPr>
      </w:pPr>
      <w:r w:rsidRPr="007A14FE">
        <w:rPr>
          <w:sz w:val="20"/>
          <w:szCs w:val="20"/>
        </w:rPr>
        <w:t>Johnston, E. M., Mayo, P.</w:t>
      </w:r>
      <w:r w:rsidR="00D47269" w:rsidRPr="007A14FE">
        <w:rPr>
          <w:sz w:val="20"/>
          <w:szCs w:val="20"/>
        </w:rPr>
        <w:t> </w:t>
      </w:r>
      <w:r w:rsidRPr="007A14FE">
        <w:rPr>
          <w:sz w:val="20"/>
          <w:szCs w:val="20"/>
        </w:rPr>
        <w:t>A., Mensink, P.</w:t>
      </w:r>
      <w:r w:rsidR="00D47269" w:rsidRPr="007A14FE">
        <w:rPr>
          <w:sz w:val="20"/>
          <w:szCs w:val="20"/>
        </w:rPr>
        <w:t> </w:t>
      </w:r>
      <w:r w:rsidRPr="007A14FE">
        <w:rPr>
          <w:sz w:val="20"/>
          <w:szCs w:val="20"/>
        </w:rPr>
        <w:t xml:space="preserve">J., Savetsky, E., &amp; Houghton, J. D. R. (2019). Serendipitous re-sighting of a basking shark </w:t>
      </w:r>
      <w:proofErr w:type="spellStart"/>
      <w:r w:rsidRPr="007A14FE">
        <w:rPr>
          <w:sz w:val="20"/>
          <w:szCs w:val="20"/>
        </w:rPr>
        <w:t>Cetorhinus</w:t>
      </w:r>
      <w:proofErr w:type="spellEnd"/>
      <w:r w:rsidRPr="007A14FE">
        <w:rPr>
          <w:sz w:val="20"/>
          <w:szCs w:val="20"/>
        </w:rPr>
        <w:t xml:space="preserve"> maximus reveals inter-annual connectivity between American and European coastal hotspots. Journal of Fish Biology, 95(6), 1530–1534. </w:t>
      </w:r>
      <w:hyperlink r:id="rId25">
        <w:r w:rsidRPr="007A14FE">
          <w:rPr>
            <w:sz w:val="20"/>
            <w:szCs w:val="20"/>
            <w:u w:val="single"/>
          </w:rPr>
          <w:t>https://doi.org/10.1111/jfb.14163</w:t>
        </w:r>
      </w:hyperlink>
    </w:p>
    <w:p w14:paraId="3987EC74" w14:textId="77777777" w:rsidR="00466A51" w:rsidRPr="007A14FE" w:rsidRDefault="00570972">
      <w:pPr>
        <w:spacing w:after="80" w:line="240" w:lineRule="auto"/>
        <w:ind w:left="547" w:hanging="547"/>
        <w:jc w:val="both"/>
        <w:rPr>
          <w:sz w:val="20"/>
          <w:szCs w:val="20"/>
        </w:rPr>
      </w:pPr>
      <w:r w:rsidRPr="007A14FE">
        <w:rPr>
          <w:sz w:val="20"/>
          <w:szCs w:val="20"/>
        </w:rPr>
        <w:t>Kelly, C., Glegg, G. A., &amp; Speedie, C. D.</w:t>
      </w:r>
      <w:r w:rsidR="00D47269" w:rsidRPr="007A14FE">
        <w:rPr>
          <w:sz w:val="20"/>
          <w:szCs w:val="20"/>
        </w:rPr>
        <w:t> </w:t>
      </w:r>
      <w:r w:rsidRPr="007A14FE">
        <w:rPr>
          <w:sz w:val="20"/>
          <w:szCs w:val="20"/>
        </w:rPr>
        <w:t>2004. Management of marine wildlife disturbance. Ocean &amp; Coastal Management, 47(1-2). pp.</w:t>
      </w:r>
      <w:r w:rsidR="00D47269" w:rsidRPr="007A14FE">
        <w:rPr>
          <w:sz w:val="20"/>
          <w:szCs w:val="20"/>
        </w:rPr>
        <w:t> </w:t>
      </w:r>
      <w:r w:rsidRPr="007A14FE">
        <w:rPr>
          <w:sz w:val="20"/>
          <w:szCs w:val="20"/>
        </w:rPr>
        <w:t>1-19.</w:t>
      </w:r>
    </w:p>
    <w:p w14:paraId="2E86EA0B" w14:textId="77777777" w:rsidR="00466A51" w:rsidRPr="007A14FE" w:rsidRDefault="00570972">
      <w:pPr>
        <w:spacing w:after="80" w:line="240" w:lineRule="auto"/>
        <w:ind w:left="547" w:hanging="547"/>
        <w:jc w:val="both"/>
        <w:rPr>
          <w:sz w:val="20"/>
          <w:szCs w:val="20"/>
        </w:rPr>
      </w:pPr>
      <w:proofErr w:type="spellStart"/>
      <w:r w:rsidRPr="007A14FE">
        <w:rPr>
          <w:sz w:val="20"/>
          <w:szCs w:val="20"/>
        </w:rPr>
        <w:t>Kunzlik</w:t>
      </w:r>
      <w:proofErr w:type="spellEnd"/>
      <w:r w:rsidRPr="007A14FE">
        <w:rPr>
          <w:sz w:val="20"/>
          <w:szCs w:val="20"/>
        </w:rPr>
        <w:t xml:space="preserve"> P.A. 1988. The Basking Shark, Scottish Fisheries Information Pamphlet Number 14, Dept. of Agriculture and Fisheries Scotland.</w:t>
      </w:r>
    </w:p>
    <w:p w14:paraId="08CD81EA" w14:textId="77777777" w:rsidR="00466A51" w:rsidRPr="007A14FE" w:rsidRDefault="00570972">
      <w:pPr>
        <w:spacing w:after="80" w:line="240" w:lineRule="auto"/>
        <w:ind w:left="547" w:hanging="547"/>
        <w:jc w:val="both"/>
        <w:rPr>
          <w:sz w:val="20"/>
          <w:szCs w:val="20"/>
        </w:rPr>
      </w:pPr>
      <w:r w:rsidRPr="007A14FE">
        <w:rPr>
          <w:sz w:val="20"/>
          <w:szCs w:val="20"/>
        </w:rPr>
        <w:t xml:space="preserve">Lack M. and G. Sant, 2008. Illegal, unreported and unregulated shark catch: a review of current knowledge and action. Dept. of Environment, Water, Heritage and the Arts and TRAFFIC, Canberra.  </w:t>
      </w:r>
    </w:p>
    <w:p w14:paraId="4EFDA049" w14:textId="77777777" w:rsidR="00466A51" w:rsidRPr="007A14FE" w:rsidRDefault="00570972">
      <w:pPr>
        <w:spacing w:after="80" w:line="240" w:lineRule="auto"/>
        <w:ind w:left="547" w:hanging="547"/>
        <w:jc w:val="both"/>
        <w:rPr>
          <w:sz w:val="20"/>
          <w:szCs w:val="20"/>
        </w:rPr>
      </w:pPr>
      <w:r w:rsidRPr="007A14FE">
        <w:rPr>
          <w:sz w:val="20"/>
          <w:szCs w:val="20"/>
          <w:lang w:val="it-IT"/>
        </w:rPr>
        <w:t xml:space="preserve">Lucifora, L. O., Barbini, S. A., Di Giácomo, E. E., Waessle, J. A., &amp; Figueroa, D. E. (2015). </w:t>
      </w:r>
      <w:r w:rsidRPr="007A14FE">
        <w:rPr>
          <w:sz w:val="20"/>
          <w:szCs w:val="20"/>
        </w:rPr>
        <w:t xml:space="preserve">Estimating the geographic range of a threatened shark in a data-poor region: </w:t>
      </w:r>
      <w:proofErr w:type="spellStart"/>
      <w:r w:rsidRPr="007A14FE">
        <w:rPr>
          <w:sz w:val="20"/>
          <w:szCs w:val="20"/>
        </w:rPr>
        <w:t>Cetorhinus</w:t>
      </w:r>
      <w:proofErr w:type="spellEnd"/>
      <w:r w:rsidRPr="007A14FE">
        <w:rPr>
          <w:sz w:val="20"/>
          <w:szCs w:val="20"/>
        </w:rPr>
        <w:t xml:space="preserve"> maximus in the South Atlantic Ocean. Current Zoology, 61(5), 811–826. </w:t>
      </w:r>
      <w:hyperlink r:id="rId26">
        <w:r w:rsidRPr="007A14FE">
          <w:rPr>
            <w:sz w:val="20"/>
            <w:szCs w:val="20"/>
            <w:u w:val="single"/>
          </w:rPr>
          <w:t>https://doi.org/10.1093/czoolo/61.5.811</w:t>
        </w:r>
      </w:hyperlink>
    </w:p>
    <w:p w14:paraId="72FAE5C9" w14:textId="77777777" w:rsidR="00466A51" w:rsidRPr="007A14FE" w:rsidRDefault="00570972">
      <w:pPr>
        <w:spacing w:after="80" w:line="240" w:lineRule="auto"/>
        <w:ind w:left="547" w:hanging="547"/>
        <w:jc w:val="both"/>
        <w:rPr>
          <w:sz w:val="20"/>
          <w:szCs w:val="20"/>
        </w:rPr>
      </w:pPr>
      <w:r w:rsidRPr="007A14FE">
        <w:rPr>
          <w:sz w:val="20"/>
          <w:szCs w:val="20"/>
        </w:rPr>
        <w:t xml:space="preserve">Martin R.A.&amp; Harvey- Clark ,2008, Draft Background Document for </w:t>
      </w:r>
      <w:proofErr w:type="spellStart"/>
      <w:r w:rsidRPr="007A14FE">
        <w:rPr>
          <w:sz w:val="20"/>
          <w:szCs w:val="20"/>
        </w:rPr>
        <w:t>Cetorhinus</w:t>
      </w:r>
      <w:proofErr w:type="spellEnd"/>
      <w:r w:rsidRPr="007A14FE">
        <w:rPr>
          <w:sz w:val="20"/>
          <w:szCs w:val="20"/>
        </w:rPr>
        <w:t xml:space="preserve"> maximus (Basking Shark) Marine Protected Areas Species and Habitats (MASH) working Group. OSPAR Convention for the </w:t>
      </w:r>
      <w:proofErr w:type="spellStart"/>
      <w:r w:rsidRPr="007A14FE">
        <w:rPr>
          <w:sz w:val="20"/>
          <w:szCs w:val="20"/>
        </w:rPr>
        <w:t>Portection</w:t>
      </w:r>
      <w:proofErr w:type="spellEnd"/>
      <w:r w:rsidRPr="007A14FE">
        <w:rPr>
          <w:sz w:val="20"/>
          <w:szCs w:val="20"/>
        </w:rPr>
        <w:t xml:space="preserve"> of the Marine Environment. MASH 08/4/1 Add.15-E</w:t>
      </w:r>
    </w:p>
    <w:p w14:paraId="1E4E44FC" w14:textId="77777777" w:rsidR="00466A51" w:rsidRPr="007A14FE" w:rsidRDefault="00570972">
      <w:pPr>
        <w:spacing w:after="80" w:line="240" w:lineRule="auto"/>
        <w:ind w:left="547" w:hanging="547"/>
        <w:jc w:val="both"/>
        <w:rPr>
          <w:sz w:val="20"/>
          <w:szCs w:val="20"/>
        </w:rPr>
      </w:pPr>
      <w:r w:rsidRPr="007A14FE">
        <w:rPr>
          <w:sz w:val="20"/>
          <w:szCs w:val="20"/>
        </w:rPr>
        <w:t xml:space="preserve">McInturf, A. G., </w:t>
      </w:r>
      <w:proofErr w:type="spellStart"/>
      <w:r w:rsidRPr="007A14FE">
        <w:rPr>
          <w:sz w:val="20"/>
          <w:szCs w:val="20"/>
        </w:rPr>
        <w:t>Muhling</w:t>
      </w:r>
      <w:proofErr w:type="spellEnd"/>
      <w:r w:rsidRPr="007A14FE">
        <w:rPr>
          <w:sz w:val="20"/>
          <w:szCs w:val="20"/>
        </w:rPr>
        <w:t>, B., Bizzarro, J. J., Fangue, N. A., Ebert, D. A., Caillaud, D., &amp; Dewar, H. (2022). Spatial Distribution, Temporal Changes, and Knowledge Gaps in Basking Shark (</w:t>
      </w:r>
      <w:proofErr w:type="spellStart"/>
      <w:r w:rsidRPr="007A14FE">
        <w:rPr>
          <w:sz w:val="20"/>
          <w:szCs w:val="20"/>
        </w:rPr>
        <w:t>Cetorhinus</w:t>
      </w:r>
      <w:proofErr w:type="spellEnd"/>
      <w:r w:rsidRPr="007A14FE">
        <w:rPr>
          <w:sz w:val="20"/>
          <w:szCs w:val="20"/>
        </w:rPr>
        <w:t xml:space="preserve"> </w:t>
      </w:r>
      <w:r w:rsidRPr="007A14FE">
        <w:rPr>
          <w:sz w:val="20"/>
          <w:szCs w:val="20"/>
        </w:rPr>
        <w:lastRenderedPageBreak/>
        <w:t xml:space="preserve">maximus) Sightings in the California Current Ecosystem. Frontiers in Marine Science, 9. </w:t>
      </w:r>
      <w:hyperlink r:id="rId27">
        <w:r w:rsidRPr="007A14FE">
          <w:rPr>
            <w:sz w:val="20"/>
            <w:szCs w:val="20"/>
            <w:u w:val="single"/>
          </w:rPr>
          <w:t>https://www.frontiersin.org/articles/10.3389/fmars.2022.818670</w:t>
        </w:r>
      </w:hyperlink>
      <w:r w:rsidRPr="007A14FE">
        <w:rPr>
          <w:sz w:val="20"/>
          <w:szCs w:val="20"/>
        </w:rPr>
        <w:t xml:space="preserve"> </w:t>
      </w:r>
    </w:p>
    <w:p w14:paraId="3BB93FDA" w14:textId="77777777" w:rsidR="00466A51" w:rsidRPr="007A14FE" w:rsidRDefault="00570972">
      <w:pPr>
        <w:spacing w:after="80" w:line="240" w:lineRule="auto"/>
        <w:ind w:left="547" w:hanging="547"/>
        <w:jc w:val="both"/>
        <w:rPr>
          <w:sz w:val="20"/>
          <w:szCs w:val="20"/>
        </w:rPr>
      </w:pPr>
      <w:r w:rsidRPr="007A14FE">
        <w:rPr>
          <w:sz w:val="20"/>
          <w:szCs w:val="20"/>
        </w:rPr>
        <w:t>Sims, D.W.</w:t>
      </w:r>
      <w:r w:rsidR="00D47269" w:rsidRPr="007A14FE">
        <w:rPr>
          <w:sz w:val="20"/>
          <w:szCs w:val="20"/>
        </w:rPr>
        <w:t> </w:t>
      </w:r>
      <w:r w:rsidRPr="007A14FE">
        <w:rPr>
          <w:sz w:val="20"/>
          <w:szCs w:val="20"/>
        </w:rPr>
        <w:t>2000. Can threshold foraging responses of basking sharks be used to estimate their metabolic rate? Marine ecology progress series Vol 200:289-296.</w:t>
      </w:r>
    </w:p>
    <w:p w14:paraId="4CD372E6" w14:textId="77777777" w:rsidR="00466A51" w:rsidRPr="007A14FE" w:rsidRDefault="00570972">
      <w:pPr>
        <w:spacing w:after="80" w:line="240" w:lineRule="auto"/>
        <w:ind w:left="547" w:hanging="547"/>
        <w:jc w:val="both"/>
        <w:rPr>
          <w:sz w:val="20"/>
          <w:szCs w:val="20"/>
        </w:rPr>
      </w:pPr>
      <w:r w:rsidRPr="007A14FE">
        <w:rPr>
          <w:sz w:val="20"/>
          <w:szCs w:val="20"/>
        </w:rPr>
        <w:t xml:space="preserve">Sims D.W., E.J. Southall, J.D. Metcalfe, M.G. Pawson, 2005. Basking Shark Population Assessment, Final report for Global Wildlife Division of DEFRA. </w:t>
      </w:r>
    </w:p>
    <w:p w14:paraId="66EBC030" w14:textId="77777777" w:rsidR="00466A51" w:rsidRPr="007A14FE" w:rsidRDefault="00570972">
      <w:pPr>
        <w:spacing w:after="80" w:line="240" w:lineRule="auto"/>
        <w:ind w:left="547" w:hanging="547"/>
        <w:jc w:val="both"/>
        <w:rPr>
          <w:sz w:val="20"/>
          <w:szCs w:val="20"/>
        </w:rPr>
      </w:pPr>
      <w:r w:rsidRPr="007A14FE">
        <w:rPr>
          <w:sz w:val="20"/>
          <w:szCs w:val="20"/>
        </w:rPr>
        <w:t xml:space="preserve">Sims, D.W., Emily J. Southall, Victoria A. Quayle and Adrian M. Fox, 2000. Annual social </w:t>
      </w:r>
      <w:proofErr w:type="spellStart"/>
      <w:r w:rsidRPr="007A14FE">
        <w:rPr>
          <w:sz w:val="20"/>
          <w:szCs w:val="20"/>
        </w:rPr>
        <w:t>behaviour</w:t>
      </w:r>
      <w:proofErr w:type="spellEnd"/>
      <w:r w:rsidRPr="007A14FE">
        <w:rPr>
          <w:sz w:val="20"/>
          <w:szCs w:val="20"/>
        </w:rPr>
        <w:t xml:space="preserve"> of basking sharks associated with coastal front areas. Procedures of the Royal Society London. B</w:t>
      </w:r>
      <w:r w:rsidR="00D47269" w:rsidRPr="007A14FE">
        <w:rPr>
          <w:sz w:val="20"/>
          <w:szCs w:val="20"/>
        </w:rPr>
        <w:t> </w:t>
      </w:r>
      <w:r w:rsidRPr="007A14FE">
        <w:rPr>
          <w:sz w:val="20"/>
          <w:szCs w:val="20"/>
        </w:rPr>
        <w:t>2000 267 1897-1904.</w:t>
      </w:r>
    </w:p>
    <w:p w14:paraId="7D38DB15" w14:textId="77777777" w:rsidR="00466A51" w:rsidRPr="007A14FE" w:rsidRDefault="00570972">
      <w:pPr>
        <w:spacing w:after="80" w:line="240" w:lineRule="auto"/>
        <w:ind w:left="547" w:hanging="547"/>
        <w:jc w:val="both"/>
        <w:rPr>
          <w:sz w:val="20"/>
          <w:szCs w:val="20"/>
        </w:rPr>
      </w:pPr>
      <w:r w:rsidRPr="007A14FE">
        <w:rPr>
          <w:sz w:val="20"/>
          <w:szCs w:val="20"/>
        </w:rPr>
        <w:t>Sims, D.</w:t>
      </w:r>
      <w:r w:rsidR="00D47269" w:rsidRPr="007A14FE">
        <w:rPr>
          <w:sz w:val="20"/>
          <w:szCs w:val="20"/>
        </w:rPr>
        <w:t> </w:t>
      </w:r>
      <w:r w:rsidRPr="007A14FE">
        <w:rPr>
          <w:sz w:val="20"/>
          <w:szCs w:val="20"/>
        </w:rPr>
        <w:t>W. &amp; Reid, P. C. 2002. Congruent trends in long-term zooplankton decline in the north-east Atlantic and Basking Shark (</w:t>
      </w:r>
      <w:proofErr w:type="spellStart"/>
      <w:r w:rsidRPr="007A14FE">
        <w:rPr>
          <w:sz w:val="20"/>
          <w:szCs w:val="20"/>
        </w:rPr>
        <w:t>Cetorhinus</w:t>
      </w:r>
      <w:proofErr w:type="spellEnd"/>
      <w:r w:rsidRPr="007A14FE">
        <w:rPr>
          <w:sz w:val="20"/>
          <w:szCs w:val="20"/>
        </w:rPr>
        <w:t xml:space="preserve"> maximus) fishery catches off west Ireland. Fisheries Oceanography. 11(1). pp 59-63</w:t>
      </w:r>
    </w:p>
    <w:p w14:paraId="0939B92E" w14:textId="77777777" w:rsidR="00466A51" w:rsidRPr="007A14FE" w:rsidRDefault="00570972">
      <w:pPr>
        <w:spacing w:after="80" w:line="240" w:lineRule="auto"/>
        <w:ind w:left="547" w:hanging="547"/>
        <w:jc w:val="both"/>
        <w:rPr>
          <w:sz w:val="20"/>
          <w:szCs w:val="20"/>
        </w:rPr>
      </w:pPr>
      <w:r w:rsidRPr="007A14FE">
        <w:rPr>
          <w:sz w:val="20"/>
          <w:szCs w:val="20"/>
        </w:rPr>
        <w:t xml:space="preserve">Sims, D.W., E.J. Southall, </w:t>
      </w:r>
      <w:proofErr w:type="spellStart"/>
      <w:r w:rsidRPr="007A14FE">
        <w:rPr>
          <w:sz w:val="20"/>
          <w:szCs w:val="20"/>
        </w:rPr>
        <w:t>D.A.Merrett</w:t>
      </w:r>
      <w:proofErr w:type="spellEnd"/>
      <w:r w:rsidRPr="007A14FE">
        <w:rPr>
          <w:sz w:val="20"/>
          <w:szCs w:val="20"/>
        </w:rPr>
        <w:t>, J. Sanders, 2003. Effects of zooplankton density and diel period on surface swimming duration of basking sharks. Journal of Marine Biological Association of the United Kingdom. 83,643-646</w:t>
      </w:r>
    </w:p>
    <w:p w14:paraId="0681D9A1" w14:textId="77777777" w:rsidR="00466A51" w:rsidRPr="007A14FE" w:rsidRDefault="00570972">
      <w:pPr>
        <w:spacing w:after="80" w:line="240" w:lineRule="auto"/>
        <w:ind w:left="547" w:hanging="547"/>
        <w:jc w:val="both"/>
        <w:rPr>
          <w:sz w:val="20"/>
          <w:szCs w:val="20"/>
        </w:rPr>
      </w:pPr>
      <w:r w:rsidRPr="007A14FE">
        <w:rPr>
          <w:sz w:val="20"/>
          <w:szCs w:val="20"/>
        </w:rPr>
        <w:t>Sims, D. W., Southall, E.</w:t>
      </w:r>
      <w:r w:rsidR="00D47269" w:rsidRPr="007A14FE">
        <w:rPr>
          <w:sz w:val="20"/>
          <w:szCs w:val="20"/>
        </w:rPr>
        <w:t> </w:t>
      </w:r>
      <w:r w:rsidRPr="007A14FE">
        <w:rPr>
          <w:sz w:val="20"/>
          <w:szCs w:val="20"/>
        </w:rPr>
        <w:t>J., Richardson, A.</w:t>
      </w:r>
      <w:r w:rsidR="00D47269" w:rsidRPr="007A14FE">
        <w:rPr>
          <w:sz w:val="20"/>
          <w:szCs w:val="20"/>
        </w:rPr>
        <w:t> </w:t>
      </w:r>
      <w:r w:rsidRPr="007A14FE">
        <w:rPr>
          <w:sz w:val="20"/>
          <w:szCs w:val="20"/>
        </w:rPr>
        <w:t>J., Reid, P.</w:t>
      </w:r>
      <w:r w:rsidR="00D47269" w:rsidRPr="007A14FE">
        <w:rPr>
          <w:sz w:val="20"/>
          <w:szCs w:val="20"/>
        </w:rPr>
        <w:t> </w:t>
      </w:r>
      <w:r w:rsidRPr="007A14FE">
        <w:rPr>
          <w:sz w:val="20"/>
          <w:szCs w:val="20"/>
        </w:rPr>
        <w:t>C. &amp; Metcalfe, J.D.</w:t>
      </w:r>
      <w:r w:rsidR="00D47269" w:rsidRPr="007A14FE">
        <w:rPr>
          <w:sz w:val="20"/>
          <w:szCs w:val="20"/>
        </w:rPr>
        <w:t> </w:t>
      </w:r>
      <w:r w:rsidRPr="007A14FE">
        <w:rPr>
          <w:sz w:val="20"/>
          <w:szCs w:val="20"/>
        </w:rPr>
        <w:t xml:space="preserve">2003. Seasonal movements and </w:t>
      </w:r>
      <w:proofErr w:type="spellStart"/>
      <w:r w:rsidRPr="007A14FE">
        <w:rPr>
          <w:sz w:val="20"/>
          <w:szCs w:val="20"/>
        </w:rPr>
        <w:t>behaviour</w:t>
      </w:r>
      <w:proofErr w:type="spellEnd"/>
      <w:r w:rsidRPr="007A14FE">
        <w:rPr>
          <w:sz w:val="20"/>
          <w:szCs w:val="20"/>
        </w:rPr>
        <w:t xml:space="preserve"> of Basking Sharks from archival tagging: no evidence of winter hibernation. Marine Ecology Progress Series. 248. pp 187-196</w:t>
      </w:r>
    </w:p>
    <w:p w14:paraId="3E86A6A4" w14:textId="77777777" w:rsidR="00466A51" w:rsidRPr="007A14FE" w:rsidRDefault="00570972">
      <w:pPr>
        <w:spacing w:after="80" w:line="240" w:lineRule="auto"/>
        <w:ind w:left="547" w:hanging="547"/>
        <w:jc w:val="both"/>
        <w:rPr>
          <w:sz w:val="20"/>
          <w:szCs w:val="20"/>
        </w:rPr>
      </w:pPr>
      <w:r w:rsidRPr="007A14FE">
        <w:rPr>
          <w:sz w:val="20"/>
          <w:szCs w:val="20"/>
        </w:rPr>
        <w:t>Sims, D.</w:t>
      </w:r>
      <w:r w:rsidR="00D47269" w:rsidRPr="007A14FE">
        <w:rPr>
          <w:sz w:val="20"/>
          <w:szCs w:val="20"/>
        </w:rPr>
        <w:t> </w:t>
      </w:r>
      <w:r w:rsidRPr="007A14FE">
        <w:rPr>
          <w:sz w:val="20"/>
          <w:szCs w:val="20"/>
        </w:rPr>
        <w:t>W., Berrow, S. D., O’Sullivan, K. M., Pfeiffer, N. J., Collins, R., Smith, K.</w:t>
      </w:r>
      <w:r w:rsidR="00D47269" w:rsidRPr="007A14FE">
        <w:rPr>
          <w:sz w:val="20"/>
          <w:szCs w:val="20"/>
        </w:rPr>
        <w:t> </w:t>
      </w:r>
      <w:r w:rsidRPr="007A14FE">
        <w:rPr>
          <w:sz w:val="20"/>
          <w:szCs w:val="20"/>
        </w:rPr>
        <w:t>L., Pfeiffer, B. M., Connery, P., Wasik, S., Flounders, L., Queiroz, N., Humphries, N. E., Womersley, F.</w:t>
      </w:r>
      <w:r w:rsidR="00D47269" w:rsidRPr="007A14FE">
        <w:rPr>
          <w:sz w:val="20"/>
          <w:szCs w:val="20"/>
        </w:rPr>
        <w:t> </w:t>
      </w:r>
      <w:r w:rsidRPr="007A14FE">
        <w:rPr>
          <w:sz w:val="20"/>
          <w:szCs w:val="20"/>
        </w:rPr>
        <w:t xml:space="preserve">C., &amp; Southall, E. J. (2022). Circles in the sea: Annual courtship “torus” </w:t>
      </w:r>
      <w:proofErr w:type="spellStart"/>
      <w:r w:rsidRPr="007A14FE">
        <w:rPr>
          <w:sz w:val="20"/>
          <w:szCs w:val="20"/>
        </w:rPr>
        <w:t>behaviour</w:t>
      </w:r>
      <w:proofErr w:type="spellEnd"/>
      <w:r w:rsidRPr="007A14FE">
        <w:rPr>
          <w:sz w:val="20"/>
          <w:szCs w:val="20"/>
        </w:rPr>
        <w:t xml:space="preserve"> of basking sharks </w:t>
      </w:r>
      <w:proofErr w:type="spellStart"/>
      <w:r w:rsidRPr="007A14FE">
        <w:rPr>
          <w:sz w:val="20"/>
          <w:szCs w:val="20"/>
        </w:rPr>
        <w:t>Cetorhinus</w:t>
      </w:r>
      <w:proofErr w:type="spellEnd"/>
      <w:r w:rsidRPr="007A14FE">
        <w:rPr>
          <w:sz w:val="20"/>
          <w:szCs w:val="20"/>
        </w:rPr>
        <w:t xml:space="preserve"> maximus identified in the eastern North Atlantic Ocean. Journal of Fish Biology, 1–22. </w:t>
      </w:r>
      <w:hyperlink r:id="rId28">
        <w:r w:rsidRPr="007A14FE">
          <w:rPr>
            <w:sz w:val="20"/>
            <w:szCs w:val="20"/>
            <w:u w:val="single"/>
          </w:rPr>
          <w:t>https://doi.org/10.1111/jfb.15187</w:t>
        </w:r>
      </w:hyperlink>
    </w:p>
    <w:p w14:paraId="4EB3C169" w14:textId="77777777" w:rsidR="00466A51" w:rsidRPr="007A14FE" w:rsidRDefault="00570972">
      <w:pPr>
        <w:spacing w:after="80" w:line="240" w:lineRule="auto"/>
        <w:ind w:left="547" w:hanging="547"/>
        <w:jc w:val="both"/>
        <w:rPr>
          <w:sz w:val="20"/>
          <w:szCs w:val="20"/>
        </w:rPr>
      </w:pPr>
      <w:r w:rsidRPr="007A14FE">
        <w:rPr>
          <w:sz w:val="20"/>
          <w:szCs w:val="20"/>
        </w:rPr>
        <w:t xml:space="preserve">Sims, D.W. &amp; Victoria </w:t>
      </w:r>
      <w:proofErr w:type="spellStart"/>
      <w:r w:rsidRPr="007A14FE">
        <w:rPr>
          <w:sz w:val="20"/>
          <w:szCs w:val="20"/>
        </w:rPr>
        <w:t>A.Quayle</w:t>
      </w:r>
      <w:proofErr w:type="spellEnd"/>
      <w:r w:rsidRPr="007A14FE">
        <w:rPr>
          <w:sz w:val="20"/>
          <w:szCs w:val="20"/>
        </w:rPr>
        <w:t xml:space="preserve">, 1998. Selective foraging </w:t>
      </w:r>
      <w:proofErr w:type="spellStart"/>
      <w:r w:rsidRPr="007A14FE">
        <w:rPr>
          <w:sz w:val="20"/>
          <w:szCs w:val="20"/>
        </w:rPr>
        <w:t>behaviour</w:t>
      </w:r>
      <w:proofErr w:type="spellEnd"/>
      <w:r w:rsidRPr="007A14FE">
        <w:rPr>
          <w:sz w:val="20"/>
          <w:szCs w:val="20"/>
        </w:rPr>
        <w:t xml:space="preserve"> of basking sharks on zooplankton in a small scale front. Letters to Nature Vol 393 </w:t>
      </w:r>
      <w:proofErr w:type="spellStart"/>
      <w:r w:rsidRPr="007A14FE">
        <w:rPr>
          <w:sz w:val="20"/>
          <w:szCs w:val="20"/>
        </w:rPr>
        <w:t>pg</w:t>
      </w:r>
      <w:proofErr w:type="spellEnd"/>
      <w:r w:rsidRPr="007A14FE">
        <w:rPr>
          <w:sz w:val="20"/>
          <w:szCs w:val="20"/>
        </w:rPr>
        <w:t xml:space="preserve"> 460 - 464.</w:t>
      </w:r>
    </w:p>
    <w:p w14:paraId="610FBF32" w14:textId="77777777" w:rsidR="00466A51" w:rsidRPr="007A14FE" w:rsidRDefault="00570972">
      <w:pPr>
        <w:spacing w:after="80" w:line="240" w:lineRule="auto"/>
        <w:ind w:left="547" w:hanging="547"/>
        <w:jc w:val="both"/>
        <w:rPr>
          <w:sz w:val="20"/>
          <w:szCs w:val="20"/>
        </w:rPr>
      </w:pPr>
      <w:r w:rsidRPr="007A14FE">
        <w:rPr>
          <w:sz w:val="20"/>
          <w:szCs w:val="20"/>
        </w:rPr>
        <w:t>Squire, James L.</w:t>
      </w:r>
      <w:r w:rsidR="00D47269" w:rsidRPr="007A14FE">
        <w:rPr>
          <w:sz w:val="20"/>
          <w:szCs w:val="20"/>
        </w:rPr>
        <w:t> </w:t>
      </w:r>
      <w:r w:rsidRPr="007A14FE">
        <w:rPr>
          <w:sz w:val="20"/>
          <w:szCs w:val="20"/>
        </w:rPr>
        <w:t xml:space="preserve">1990. Distribution and apparent abundance of the basking shark, </w:t>
      </w:r>
      <w:proofErr w:type="spellStart"/>
      <w:r w:rsidRPr="007A14FE">
        <w:rPr>
          <w:sz w:val="20"/>
          <w:szCs w:val="20"/>
        </w:rPr>
        <w:t>Cetorhinus</w:t>
      </w:r>
      <w:proofErr w:type="spellEnd"/>
      <w:r w:rsidRPr="007A14FE">
        <w:rPr>
          <w:sz w:val="20"/>
          <w:szCs w:val="20"/>
        </w:rPr>
        <w:t xml:space="preserve"> maximus, off the Central and Southern California Coast, 1962 - 85. Marine fisheries Review 52(2) 8-11</w:t>
      </w:r>
    </w:p>
    <w:p w14:paraId="3426CA24" w14:textId="77777777" w:rsidR="00466A51" w:rsidRPr="007A14FE" w:rsidRDefault="00570972">
      <w:pPr>
        <w:spacing w:after="80" w:line="240" w:lineRule="auto"/>
        <w:ind w:left="547" w:hanging="547"/>
        <w:jc w:val="both"/>
        <w:rPr>
          <w:sz w:val="20"/>
          <w:szCs w:val="20"/>
        </w:rPr>
      </w:pPr>
      <w:r w:rsidRPr="007A14FE">
        <w:rPr>
          <w:sz w:val="20"/>
          <w:szCs w:val="20"/>
        </w:rPr>
        <w:t>UK and Australia Governments. 2000. Proposal to include the basking shark (</w:t>
      </w:r>
      <w:proofErr w:type="spellStart"/>
      <w:r w:rsidRPr="007A14FE">
        <w:rPr>
          <w:sz w:val="20"/>
          <w:szCs w:val="20"/>
        </w:rPr>
        <w:t>Cetorhinus</w:t>
      </w:r>
      <w:proofErr w:type="spellEnd"/>
      <w:r w:rsidRPr="007A14FE">
        <w:rPr>
          <w:sz w:val="20"/>
          <w:szCs w:val="20"/>
        </w:rPr>
        <w:t xml:space="preserve"> maximus) on Appendix II of the Convention on International Trade in Endangered Species (CITES). Submission to the Convention on CITES parties, Proposal I/10 and II/17.</w:t>
      </w:r>
    </w:p>
    <w:p w14:paraId="4F258CE9" w14:textId="77777777" w:rsidR="00466A51" w:rsidRPr="00C22904" w:rsidRDefault="00570972">
      <w:pPr>
        <w:spacing w:after="0" w:line="240" w:lineRule="auto"/>
        <w:ind w:left="540" w:hanging="540"/>
        <w:jc w:val="both"/>
        <w:rPr>
          <w:sz w:val="20"/>
          <w:szCs w:val="20"/>
        </w:rPr>
      </w:pPr>
      <w:r w:rsidRPr="007A14FE">
        <w:rPr>
          <w:sz w:val="20"/>
          <w:szCs w:val="20"/>
        </w:rPr>
        <w:t>UK Government on behalf of the Member states of the European Community, 2002. CITES consideration of proposals for amendment of APPENDICES I and II. Proposal 12:36.</w:t>
      </w:r>
    </w:p>
    <w:sectPr w:rsidR="00466A51" w:rsidRPr="00C22904">
      <w:headerReference w:type="even" r:id="rId29"/>
      <w:headerReference w:type="default" r:id="rId30"/>
      <w:footerReference w:type="even" r:id="rId31"/>
      <w:footerReference w:type="default" r:id="rId32"/>
      <w:headerReference w:type="first" r:id="rId33"/>
      <w:footerReference w:type="first" r:id="rId34"/>
      <w:pgSz w:w="11905" w:h="16837"/>
      <w:pgMar w:top="1440" w:right="1440" w:bottom="1440" w:left="1440" w:header="720" w:footer="72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761281" w14:textId="77777777" w:rsidR="00167EE5" w:rsidRDefault="00167EE5">
      <w:pPr>
        <w:spacing w:after="0" w:line="240" w:lineRule="auto"/>
        <w:rPr>
          <w:lang w:val="fr-FR"/>
        </w:rPr>
      </w:pPr>
      <w:r>
        <w:rPr>
          <w:lang w:val="fr-FR"/>
        </w:rPr>
        <w:separator/>
      </w:r>
    </w:p>
  </w:endnote>
  <w:endnote w:type="continuationSeparator" w:id="0">
    <w:p w14:paraId="6F4B1970" w14:textId="77777777" w:rsidR="00167EE5" w:rsidRDefault="00167EE5">
      <w:pPr>
        <w:spacing w:after="0" w:line="240" w:lineRule="auto"/>
        <w:rPr>
          <w:lang w:val="fr-FR"/>
        </w:rPr>
      </w:pPr>
      <w:r>
        <w:rPr>
          <w:lang w:val="fr-FR"/>
        </w:rP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Georgia">
    <w:panose1 w:val="020405020504050203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64D1D1" w14:textId="77777777" w:rsidR="00895F8C" w:rsidRPr="00D96B4D" w:rsidRDefault="00AC4125">
    <w:pPr>
      <w:pBdr>
        <w:top w:val="nil"/>
        <w:left w:val="nil"/>
        <w:bottom w:val="nil"/>
        <w:right w:val="nil"/>
        <w:between w:val="nil"/>
      </w:pBdr>
      <w:tabs>
        <w:tab w:val="center" w:pos="4680"/>
        <w:tab w:val="right" w:pos="9360"/>
      </w:tabs>
      <w:spacing w:after="0" w:line="240" w:lineRule="auto"/>
      <w:jc w:val="center"/>
      <w:rPr>
        <w:color w:val="000000"/>
        <w:sz w:val="18"/>
        <w:szCs w:val="18"/>
      </w:rPr>
    </w:pPr>
    <w:r w:rsidRPr="00D96B4D">
      <w:rPr>
        <w:color w:val="000000"/>
        <w:sz w:val="18"/>
        <w:szCs w:val="18"/>
      </w:rPr>
      <w:fldChar w:fldCharType="begin"/>
    </w:r>
    <w:r w:rsidRPr="00D96B4D">
      <w:rPr>
        <w:color w:val="000000"/>
        <w:sz w:val="18"/>
        <w:szCs w:val="18"/>
      </w:rPr>
      <w:instrText>PAGE</w:instrText>
    </w:r>
    <w:r w:rsidRPr="00D96B4D">
      <w:rPr>
        <w:color w:val="000000"/>
        <w:sz w:val="18"/>
        <w:szCs w:val="18"/>
      </w:rPr>
      <w:fldChar w:fldCharType="separate"/>
    </w:r>
    <w:r w:rsidR="00E1093A" w:rsidRPr="00D96B4D">
      <w:rPr>
        <w:noProof/>
        <w:color w:val="000000"/>
        <w:sz w:val="18"/>
        <w:szCs w:val="18"/>
      </w:rPr>
      <w:t>2</w:t>
    </w:r>
    <w:r w:rsidRPr="00D96B4D">
      <w:rPr>
        <w:color w:val="000000"/>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0A68C" w14:textId="77777777" w:rsidR="00466A51" w:rsidRDefault="00570972">
    <w:pPr>
      <w:pBdr>
        <w:top w:val="nil"/>
        <w:left w:val="nil"/>
        <w:bottom w:val="nil"/>
        <w:right w:val="nil"/>
        <w:between w:val="nil"/>
      </w:pBdr>
      <w:tabs>
        <w:tab w:val="center" w:pos="4680"/>
        <w:tab w:val="right" w:pos="9360"/>
      </w:tabs>
      <w:spacing w:after="0" w:line="240" w:lineRule="auto"/>
      <w:ind w:right="-367"/>
      <w:jc w:val="center"/>
      <w:rPr>
        <w:color w:val="000000"/>
        <w:lang w:val="fr-FR"/>
      </w:rPr>
    </w:pPr>
    <w:r>
      <w:rPr>
        <w:color w:val="000000"/>
        <w:lang w:val="fr-FR"/>
      </w:rPr>
      <w:fldChar w:fldCharType="begin"/>
    </w:r>
    <w:r>
      <w:rPr>
        <w:color w:val="000000"/>
        <w:lang w:val="fr-FR"/>
      </w:rPr>
      <w:instrText>PAGE</w:instrText>
    </w:r>
    <w:r>
      <w:rPr>
        <w:color w:val="000000"/>
        <w:lang w:val="fr-F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7586C6" w14:textId="77777777" w:rsidR="00466A51" w:rsidRDefault="00466A51">
    <w:pPr>
      <w:pBdr>
        <w:top w:val="nil"/>
        <w:left w:val="nil"/>
        <w:bottom w:val="nil"/>
        <w:right w:val="nil"/>
        <w:between w:val="nil"/>
      </w:pBdr>
      <w:tabs>
        <w:tab w:val="center" w:pos="4680"/>
        <w:tab w:val="right" w:pos="9360"/>
      </w:tabs>
      <w:spacing w:after="0" w:line="240" w:lineRule="auto"/>
      <w:ind w:right="-637"/>
      <w:jc w:val="right"/>
      <w:rPr>
        <w:color w:val="000000"/>
        <w:lang w:val="fr-FR"/>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455548" w14:textId="77777777" w:rsidR="00895F8C" w:rsidRPr="00D96B4D" w:rsidRDefault="00AC4125">
    <w:pPr>
      <w:pBdr>
        <w:top w:val="nil"/>
        <w:left w:val="nil"/>
        <w:bottom w:val="nil"/>
        <w:right w:val="nil"/>
        <w:between w:val="nil"/>
      </w:pBdr>
      <w:tabs>
        <w:tab w:val="center" w:pos="4680"/>
        <w:tab w:val="right" w:pos="9360"/>
      </w:tabs>
      <w:spacing w:after="0" w:line="240" w:lineRule="auto"/>
      <w:jc w:val="center"/>
      <w:rPr>
        <w:color w:val="000000"/>
        <w:sz w:val="18"/>
        <w:szCs w:val="18"/>
      </w:rPr>
    </w:pPr>
    <w:r w:rsidRPr="00D96B4D">
      <w:rPr>
        <w:color w:val="000000"/>
        <w:sz w:val="18"/>
        <w:szCs w:val="18"/>
      </w:rPr>
      <w:fldChar w:fldCharType="begin"/>
    </w:r>
    <w:r w:rsidRPr="00D96B4D">
      <w:rPr>
        <w:color w:val="000000"/>
        <w:sz w:val="18"/>
        <w:szCs w:val="18"/>
      </w:rPr>
      <w:instrText>PAGE</w:instrText>
    </w:r>
    <w:r w:rsidRPr="00D96B4D">
      <w:rPr>
        <w:color w:val="000000"/>
        <w:sz w:val="18"/>
        <w:szCs w:val="18"/>
      </w:rPr>
      <w:fldChar w:fldCharType="separate"/>
    </w:r>
    <w:r w:rsidR="00D47269">
      <w:rPr>
        <w:noProof/>
        <w:color w:val="000000"/>
        <w:sz w:val="18"/>
        <w:szCs w:val="18"/>
      </w:rPr>
      <w:t>12</w:t>
    </w:r>
    <w:r w:rsidRPr="00D96B4D">
      <w:rPr>
        <w:color w:val="000000"/>
        <w:sz w:val="18"/>
        <w:szCs w:val="1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C4AC7A" w14:textId="77777777" w:rsidR="00895F8C" w:rsidRPr="00D96B4D" w:rsidRDefault="00AC4125">
    <w:pPr>
      <w:pBdr>
        <w:top w:val="nil"/>
        <w:left w:val="nil"/>
        <w:bottom w:val="nil"/>
        <w:right w:val="nil"/>
        <w:between w:val="nil"/>
      </w:pBdr>
      <w:tabs>
        <w:tab w:val="center" w:pos="4680"/>
        <w:tab w:val="right" w:pos="9360"/>
      </w:tabs>
      <w:spacing w:after="0" w:line="240" w:lineRule="auto"/>
      <w:jc w:val="center"/>
      <w:rPr>
        <w:color w:val="000000"/>
        <w:sz w:val="18"/>
        <w:szCs w:val="18"/>
      </w:rPr>
    </w:pPr>
    <w:r w:rsidRPr="00D96B4D">
      <w:rPr>
        <w:color w:val="000000"/>
        <w:sz w:val="18"/>
        <w:szCs w:val="18"/>
      </w:rPr>
      <w:fldChar w:fldCharType="begin"/>
    </w:r>
    <w:r w:rsidRPr="00D96B4D">
      <w:rPr>
        <w:color w:val="000000"/>
        <w:sz w:val="18"/>
        <w:szCs w:val="18"/>
      </w:rPr>
      <w:instrText>PAGE</w:instrText>
    </w:r>
    <w:r w:rsidRPr="00D96B4D">
      <w:rPr>
        <w:color w:val="000000"/>
        <w:sz w:val="18"/>
        <w:szCs w:val="18"/>
      </w:rPr>
      <w:fldChar w:fldCharType="separate"/>
    </w:r>
    <w:r w:rsidR="00D47269">
      <w:rPr>
        <w:noProof/>
        <w:color w:val="000000"/>
        <w:sz w:val="18"/>
        <w:szCs w:val="18"/>
      </w:rPr>
      <w:t>13</w:t>
    </w:r>
    <w:r w:rsidRPr="00D96B4D">
      <w:rPr>
        <w:color w:val="000000"/>
        <w:sz w:val="18"/>
        <w:szCs w:val="18"/>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93364155"/>
      <w:docPartObj>
        <w:docPartGallery w:val="Page Numbers (Bottom of Page)"/>
        <w:docPartUnique/>
      </w:docPartObj>
    </w:sdtPr>
    <w:sdtEndPr>
      <w:rPr>
        <w:noProof/>
        <w:sz w:val="18"/>
        <w:szCs w:val="18"/>
      </w:rPr>
    </w:sdtEndPr>
    <w:sdtContent>
      <w:p w14:paraId="02E6ADC7" w14:textId="77777777" w:rsidR="006C3E80" w:rsidRPr="00D96B4D" w:rsidRDefault="006C3E80">
        <w:pPr>
          <w:pStyle w:val="Footer"/>
          <w:jc w:val="center"/>
          <w:rPr>
            <w:sz w:val="18"/>
            <w:szCs w:val="18"/>
          </w:rPr>
        </w:pPr>
        <w:r w:rsidRPr="00D96B4D">
          <w:rPr>
            <w:sz w:val="18"/>
            <w:szCs w:val="18"/>
          </w:rPr>
          <w:fldChar w:fldCharType="begin"/>
        </w:r>
        <w:r w:rsidRPr="00D96B4D">
          <w:rPr>
            <w:sz w:val="18"/>
            <w:szCs w:val="18"/>
          </w:rPr>
          <w:instrText xml:space="preserve"> PAGE   \* MERGEFORMAT </w:instrText>
        </w:r>
        <w:r w:rsidRPr="00D96B4D">
          <w:rPr>
            <w:sz w:val="18"/>
            <w:szCs w:val="18"/>
          </w:rPr>
          <w:fldChar w:fldCharType="separate"/>
        </w:r>
        <w:r w:rsidR="00D47269">
          <w:rPr>
            <w:noProof/>
            <w:sz w:val="18"/>
            <w:szCs w:val="18"/>
          </w:rPr>
          <w:t>2</w:t>
        </w:r>
        <w:r w:rsidRPr="00D96B4D">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AC020D" w14:textId="77777777" w:rsidR="00167EE5" w:rsidRDefault="00167EE5">
      <w:pPr>
        <w:spacing w:after="0" w:line="240" w:lineRule="auto"/>
        <w:rPr>
          <w:lang w:val="fr-FR"/>
        </w:rPr>
      </w:pPr>
      <w:r>
        <w:rPr>
          <w:lang w:val="fr-FR"/>
        </w:rPr>
        <w:separator/>
      </w:r>
    </w:p>
  </w:footnote>
  <w:footnote w:type="continuationSeparator" w:id="0">
    <w:p w14:paraId="39C4B7DE" w14:textId="77777777" w:rsidR="00167EE5" w:rsidRDefault="00167EE5">
      <w:pPr>
        <w:spacing w:after="0" w:line="240" w:lineRule="auto"/>
        <w:rPr>
          <w:lang w:val="fr-FR"/>
        </w:rPr>
      </w:pPr>
      <w:r>
        <w:rPr>
          <w:lang w:val="fr-FR"/>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719916" w14:textId="77777777" w:rsidR="00466A51" w:rsidRDefault="00570972">
    <w:pPr>
      <w:pBdr>
        <w:top w:val="nil"/>
        <w:left w:val="nil"/>
        <w:bottom w:val="single" w:sz="4" w:space="1" w:color="000000"/>
        <w:right w:val="nil"/>
        <w:between w:val="nil"/>
      </w:pBdr>
      <w:tabs>
        <w:tab w:val="center" w:pos="4680"/>
        <w:tab w:val="right" w:pos="9360"/>
      </w:tabs>
      <w:spacing w:after="0" w:line="240" w:lineRule="auto"/>
      <w:rPr>
        <w:color w:val="000000"/>
      </w:rPr>
    </w:pPr>
    <w:r>
      <w:rPr>
        <w:i/>
        <w:color w:val="000000"/>
        <w:sz w:val="18"/>
        <w:szCs w:val="18"/>
      </w:rPr>
      <w:t>UNEP/CMS/COP14/Doc.[</w:t>
    </w:r>
    <w:r>
      <w:rPr>
        <w:i/>
        <w:sz w:val="18"/>
        <w:szCs w:val="18"/>
      </w:rPr>
      <w:t xml:space="preserve"> </w:t>
    </w:r>
    <w:r>
      <w:rPr>
        <w:i/>
        <w:color w:val="000000"/>
        <w:sz w:val="18"/>
        <w:szCs w:val="18"/>
      </w:rPr>
      <w:t>]</w:t>
    </w:r>
  </w:p>
  <w:p w14:paraId="600AC70B" w14:textId="77777777" w:rsidR="00466A51" w:rsidRDefault="00466A51">
    <w:pPr>
      <w:pBdr>
        <w:top w:val="nil"/>
        <w:left w:val="nil"/>
        <w:bottom w:val="nil"/>
        <w:right w:val="nil"/>
        <w:between w:val="nil"/>
      </w:pBdr>
      <w:tabs>
        <w:tab w:val="center" w:pos="4680"/>
        <w:tab w:val="right" w:pos="9360"/>
      </w:tabs>
      <w:spacing w:after="0" w:line="240" w:lineRule="auto"/>
      <w:rPr>
        <w:color w:val="000000"/>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0EB4A" w14:textId="77777777" w:rsidR="00895F8C" w:rsidRPr="00D96B4D" w:rsidRDefault="00AC4125">
    <w:pPr>
      <w:pStyle w:val="Heading1"/>
      <w:keepNext w:val="0"/>
      <w:pBdr>
        <w:bottom w:val="single" w:sz="4" w:space="1" w:color="000000"/>
      </w:pBdr>
      <w:ind w:left="261" w:right="-277" w:hanging="261"/>
      <w:jc w:val="right"/>
      <w:rPr>
        <w:lang w:val="fr-FR"/>
      </w:rPr>
    </w:pPr>
    <w:r w:rsidRPr="00D96B4D">
      <w:rPr>
        <w:i/>
        <w:sz w:val="18"/>
        <w:szCs w:val="18"/>
        <w:lang w:val="fr-FR"/>
      </w:rPr>
      <w:t>UNEP/CMS/COP12/</w:t>
    </w:r>
    <w:proofErr w:type="spellStart"/>
    <w:r w:rsidRPr="00D96B4D">
      <w:rPr>
        <w:i/>
        <w:sz w:val="18"/>
        <w:szCs w:val="18"/>
        <w:lang w:val="fr-FR"/>
      </w:rPr>
      <w:t>Doc.x</w:t>
    </w:r>
    <w:proofErr w:type="spellEnd"/>
    <w:r w:rsidRPr="00D96B4D">
      <w:rPr>
        <w:i/>
        <w:sz w:val="18"/>
        <w:szCs w:val="18"/>
        <w:lang w:val="fr-FR"/>
      </w:rPr>
      <w:t>/x</w:t>
    </w:r>
  </w:p>
  <w:p w14:paraId="2B7F5AD0" w14:textId="77777777" w:rsidR="00895F8C" w:rsidRPr="00D96B4D" w:rsidRDefault="00895F8C">
    <w:pPr>
      <w:jc w:val="right"/>
      <w:rPr>
        <w:i/>
        <w:lang w:val="fr-F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328A20" w14:textId="77777777" w:rsidR="00B068C9" w:rsidRPr="00FF59D5" w:rsidRDefault="00B068C9" w:rsidP="00B068C9">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lang w:val="en-GB"/>
      </w:rPr>
    </w:pPr>
    <w:bookmarkStart w:id="2" w:name="_Hlk208560916"/>
    <w:bookmarkStart w:id="3" w:name="_Hlk208560917"/>
    <w:r>
      <w:rPr>
        <w:noProof/>
      </w:rPr>
      <w:drawing>
        <wp:anchor distT="0" distB="0" distL="114300" distR="114300" simplePos="0" relativeHeight="251661312" behindDoc="0" locked="0" layoutInCell="1" allowOverlap="1" wp14:anchorId="0FE9D9E6" wp14:editId="19591217">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9264" behindDoc="0" locked="0" layoutInCell="1" allowOverlap="1" wp14:anchorId="0917C56A" wp14:editId="0274CF93">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lang w:val="en-GB"/>
      </w:rPr>
      <w:drawing>
        <wp:anchor distT="0" distB="0" distL="114300" distR="114300" simplePos="0" relativeHeight="251660288" behindDoc="0" locked="0" layoutInCell="1" allowOverlap="1" wp14:anchorId="5E5FFC9F" wp14:editId="236B4D3C">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238A7B15" w14:textId="77777777" w:rsidR="00466A51" w:rsidRDefault="00466A51">
    <w:pPr>
      <w:pBdr>
        <w:top w:val="nil"/>
        <w:left w:val="nil"/>
        <w:bottom w:val="nil"/>
        <w:right w:val="nil"/>
        <w:between w:val="nil"/>
      </w:pBdr>
      <w:tabs>
        <w:tab w:val="center" w:pos="4680"/>
        <w:tab w:val="right" w:pos="9360"/>
      </w:tabs>
      <w:spacing w:after="0" w:line="240" w:lineRule="auto"/>
      <w:rPr>
        <w:color w:val="000000"/>
        <w:lang w:val="fr-FR"/>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EADA19" w14:textId="77777777" w:rsidR="00895F8C" w:rsidRPr="00D96B4D" w:rsidRDefault="00AC4125">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D96B4D">
      <w:rPr>
        <w:i/>
        <w:color w:val="000000"/>
        <w:sz w:val="18"/>
        <w:szCs w:val="18"/>
      </w:rPr>
      <w:t>UNEP/CMS/COP15/Doc.</w:t>
    </w:r>
    <w:r w:rsidR="006D3272" w:rsidRPr="00D96B4D">
      <w:rPr>
        <w:i/>
        <w:color w:val="000000"/>
        <w:sz w:val="18"/>
        <w:szCs w:val="18"/>
      </w:rPr>
      <w:t>31.3.14</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492D04" w14:textId="77777777" w:rsidR="00895F8C" w:rsidRPr="00D96B4D" w:rsidRDefault="00AC4125">
    <w:pPr>
      <w:pBdr>
        <w:top w:val="nil"/>
        <w:left w:val="nil"/>
        <w:bottom w:val="single" w:sz="4" w:space="1" w:color="000000"/>
        <w:right w:val="nil"/>
        <w:between w:val="nil"/>
      </w:pBdr>
      <w:tabs>
        <w:tab w:val="center" w:pos="4680"/>
        <w:tab w:val="right" w:pos="9360"/>
      </w:tabs>
      <w:spacing w:after="0" w:line="240" w:lineRule="auto"/>
      <w:jc w:val="right"/>
      <w:rPr>
        <w:i/>
        <w:color w:val="000000"/>
        <w:sz w:val="18"/>
        <w:szCs w:val="18"/>
      </w:rPr>
    </w:pPr>
    <w:r w:rsidRPr="00D96B4D">
      <w:rPr>
        <w:i/>
        <w:color w:val="000000"/>
        <w:sz w:val="18"/>
        <w:szCs w:val="18"/>
      </w:rPr>
      <w:t>UNEP/CMS/COP15/Doc..</w:t>
    </w:r>
    <w:r w:rsidR="006D3272" w:rsidRPr="00D96B4D">
      <w:rPr>
        <w:i/>
        <w:color w:val="000000"/>
        <w:sz w:val="18"/>
        <w:szCs w:val="18"/>
      </w:rPr>
      <w:t>31.3.14</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79E33C" w14:textId="77777777" w:rsidR="00895F8C" w:rsidRPr="00D96B4D" w:rsidRDefault="00AC4125">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sidRPr="00D96B4D">
      <w:rPr>
        <w:i/>
        <w:color w:val="000000"/>
        <w:sz w:val="18"/>
        <w:szCs w:val="18"/>
      </w:rPr>
      <w:t>UNEP/CMS/COP15/Doc..</w:t>
    </w:r>
    <w:r w:rsidR="006C3E80" w:rsidRPr="00D96B4D">
      <w:rPr>
        <w:i/>
        <w:color w:val="000000"/>
        <w:sz w:val="18"/>
        <w:szCs w:val="18"/>
      </w:rPr>
      <w:t>31.3.14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F7651B5"/>
    <w:multiLevelType w:val="hybridMultilevel"/>
    <w:tmpl w:val="9BD6CA6C"/>
    <w:lvl w:ilvl="0" w:tplc="10000003">
      <w:start w:val="1"/>
      <w:numFmt w:val="bullet"/>
      <w:lvlText w:val="o"/>
      <w:lvlJc w:val="left"/>
      <w:pPr>
        <w:ind w:left="1440" w:hanging="360"/>
      </w:pPr>
      <w:rPr>
        <w:rFonts w:ascii="Courier New" w:hAnsi="Courier New" w:cs="Courier New"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1" w15:restartNumberingAfterBreak="0">
    <w:nsid w:val="7ECA6046"/>
    <w:multiLevelType w:val="hybridMultilevel"/>
    <w:tmpl w:val="20522D7E"/>
    <w:lvl w:ilvl="0" w:tplc="B67E9F8A">
      <w:start w:val="1"/>
      <w:numFmt w:val="decimal"/>
      <w:lvlText w:val="%1)"/>
      <w:lvlJc w:val="left"/>
      <w:pPr>
        <w:ind w:left="900" w:hanging="540"/>
      </w:pPr>
      <w:rPr>
        <w:rFonts w:hint="default"/>
      </w:r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num w:numId="1" w16cid:durableId="1432237769">
    <w:abstractNumId w:val="1"/>
  </w:num>
  <w:num w:numId="2" w16cid:durableId="84216582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95F8C"/>
    <w:rsid w:val="00030D64"/>
    <w:rsid w:val="00050950"/>
    <w:rsid w:val="00090DA0"/>
    <w:rsid w:val="0012621C"/>
    <w:rsid w:val="00131EB3"/>
    <w:rsid w:val="00167EE5"/>
    <w:rsid w:val="00195053"/>
    <w:rsid w:val="001A0EE3"/>
    <w:rsid w:val="00283B8E"/>
    <w:rsid w:val="00285332"/>
    <w:rsid w:val="00290B35"/>
    <w:rsid w:val="002A408D"/>
    <w:rsid w:val="002A63FB"/>
    <w:rsid w:val="0032075C"/>
    <w:rsid w:val="00363729"/>
    <w:rsid w:val="003A14E0"/>
    <w:rsid w:val="003B72FB"/>
    <w:rsid w:val="0040178C"/>
    <w:rsid w:val="00436492"/>
    <w:rsid w:val="00466A51"/>
    <w:rsid w:val="004B02BE"/>
    <w:rsid w:val="00522F5B"/>
    <w:rsid w:val="00560310"/>
    <w:rsid w:val="00570972"/>
    <w:rsid w:val="005845E5"/>
    <w:rsid w:val="005A5E49"/>
    <w:rsid w:val="006214A7"/>
    <w:rsid w:val="00634D19"/>
    <w:rsid w:val="006C3E80"/>
    <w:rsid w:val="006D3272"/>
    <w:rsid w:val="006F5238"/>
    <w:rsid w:val="007153B0"/>
    <w:rsid w:val="0074541A"/>
    <w:rsid w:val="00746F4D"/>
    <w:rsid w:val="007610DF"/>
    <w:rsid w:val="00763D54"/>
    <w:rsid w:val="007A14FE"/>
    <w:rsid w:val="007F1339"/>
    <w:rsid w:val="007F2C2D"/>
    <w:rsid w:val="00804604"/>
    <w:rsid w:val="00865CEC"/>
    <w:rsid w:val="00895F8C"/>
    <w:rsid w:val="008A076C"/>
    <w:rsid w:val="008B4A7A"/>
    <w:rsid w:val="009312A8"/>
    <w:rsid w:val="0094423C"/>
    <w:rsid w:val="00945194"/>
    <w:rsid w:val="00974566"/>
    <w:rsid w:val="009D2D03"/>
    <w:rsid w:val="00A31C12"/>
    <w:rsid w:val="00A345E5"/>
    <w:rsid w:val="00A459D2"/>
    <w:rsid w:val="00A63052"/>
    <w:rsid w:val="00A711F0"/>
    <w:rsid w:val="00A965A7"/>
    <w:rsid w:val="00AC4125"/>
    <w:rsid w:val="00AC6902"/>
    <w:rsid w:val="00AD0F4C"/>
    <w:rsid w:val="00AE648F"/>
    <w:rsid w:val="00AF1E76"/>
    <w:rsid w:val="00B068C9"/>
    <w:rsid w:val="00B17515"/>
    <w:rsid w:val="00B26E1E"/>
    <w:rsid w:val="00B46A61"/>
    <w:rsid w:val="00B47FD9"/>
    <w:rsid w:val="00B8263F"/>
    <w:rsid w:val="00B85038"/>
    <w:rsid w:val="00BD0314"/>
    <w:rsid w:val="00C04479"/>
    <w:rsid w:val="00C07202"/>
    <w:rsid w:val="00C22904"/>
    <w:rsid w:val="00C30734"/>
    <w:rsid w:val="00C535BE"/>
    <w:rsid w:val="00C54551"/>
    <w:rsid w:val="00D319E5"/>
    <w:rsid w:val="00D33B3E"/>
    <w:rsid w:val="00D37A54"/>
    <w:rsid w:val="00D47269"/>
    <w:rsid w:val="00D71AD4"/>
    <w:rsid w:val="00D72D0E"/>
    <w:rsid w:val="00D96B4D"/>
    <w:rsid w:val="00E1093A"/>
    <w:rsid w:val="00E11AD5"/>
    <w:rsid w:val="00E23FA9"/>
    <w:rsid w:val="00F60010"/>
    <w:rsid w:val="00F61D1F"/>
    <w:rsid w:val="00F83D7C"/>
    <w:rsid w:val="00FA179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EE8066"/>
  <w15:docId w15:val="{81D2AD06-9757-2B46-99E6-5E06F200C3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240" w:after="0"/>
      <w:outlineLvl w:val="0"/>
    </w:pPr>
    <w:rPr>
      <w:rFonts w:ascii="Calibri" w:eastAsia="Calibri" w:hAnsi="Calibri" w:cs="Calibri"/>
      <w:color w:val="2F5496"/>
      <w:sz w:val="32"/>
      <w:szCs w:val="32"/>
    </w:rPr>
  </w:style>
  <w:style w:type="paragraph" w:styleId="Heading2">
    <w:name w:val="heading 2"/>
    <w:basedOn w:val="Normal"/>
    <w:next w:val="Normal"/>
    <w:link w:val="Heading2Char"/>
    <w:uiPriority w:val="9"/>
    <w:unhideWhenUsed/>
    <w:qFormat/>
    <w:pPr>
      <w:keepNext/>
      <w:widowControl w:val="0"/>
      <w:pBdr>
        <w:top w:val="single" w:sz="6" w:space="0" w:color="FFFFFF"/>
        <w:left w:val="single" w:sz="6" w:space="0" w:color="FFFFFF"/>
        <w:bottom w:val="single" w:sz="6" w:space="0" w:color="FFFFFF"/>
        <w:right w:val="single" w:sz="6" w:space="0" w:color="FFFFFF"/>
      </w:pBdr>
      <w:spacing w:after="0" w:line="240" w:lineRule="auto"/>
      <w:outlineLvl w:val="1"/>
    </w:pPr>
    <w:rPr>
      <w:rFonts w:ascii="Times New Roman" w:eastAsia="Times New Roman" w:hAnsi="Times New Roman" w:cs="Times New Roman"/>
      <w:b/>
      <w:sz w:val="36"/>
      <w:szCs w:val="36"/>
    </w:rPr>
  </w:style>
  <w:style w:type="paragraph" w:styleId="Heading3">
    <w:name w:val="heading 3"/>
    <w:basedOn w:val="Normal"/>
    <w:next w:val="Normal"/>
    <w:uiPriority w:val="9"/>
    <w:unhideWhenUsed/>
    <w:qFormat/>
    <w:pPr>
      <w:keepNext/>
      <w:keepLines/>
      <w:spacing w:after="0" w:line="240" w:lineRule="auto"/>
      <w:jc w:val="both"/>
      <w:outlineLvl w:val="2"/>
    </w:pPr>
    <w:rPr>
      <w:b/>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uiPriority w:val="10"/>
    <w:qFormat/>
    <w:pPr>
      <w:keepNext/>
      <w:keepLines/>
      <w:spacing w:before="480" w:after="120"/>
    </w:pPr>
    <w:rPr>
      <w:b/>
      <w:sz w:val="72"/>
      <w:szCs w:val="72"/>
    </w:rPr>
  </w:style>
  <w:style w:type="table" w:customStyle="1" w:styleId="TableNormal1">
    <w:name w:val="TableNormal"/>
    <w:tblPr>
      <w:tblCellMar>
        <w:top w:w="100" w:type="dxa"/>
        <w:left w:w="100" w:type="dxa"/>
        <w:bottom w:w="100" w:type="dxa"/>
        <w:right w:w="100" w:type="dxa"/>
      </w:tblCellMar>
    </w:tblPr>
  </w:style>
  <w:style w:type="table" w:customStyle="1" w:styleId="TableNormal2">
    <w:name w:val="TableNormal"/>
    <w:tblPr>
      <w:tblCellMar>
        <w:top w:w="100" w:type="dxa"/>
        <w:left w:w="100" w:type="dxa"/>
        <w:bottom w:w="100" w:type="dxa"/>
        <w:right w:w="100" w:type="dxa"/>
      </w:tblCellMar>
    </w:tblPr>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ListParagraph">
    <w:name w:val="List Paragraph"/>
    <w:basedOn w:val="Normal"/>
    <w:uiPriority w:val="34"/>
    <w:qFormat/>
    <w:rsid w:val="00A44ED2"/>
    <w:pPr>
      <w:ind w:left="720"/>
      <w:contextualSpacing/>
    </w:pPr>
  </w:style>
  <w:style w:type="paragraph" w:styleId="BalloonText">
    <w:name w:val="Balloon Text"/>
    <w:basedOn w:val="Normal"/>
    <w:link w:val="BalloonTextChar"/>
    <w:uiPriority w:val="99"/>
    <w:semiHidden/>
    <w:unhideWhenUsed/>
    <w:rsid w:val="00D9362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93628"/>
    <w:rPr>
      <w:rFonts w:ascii="Segoe UI" w:hAnsi="Segoe UI" w:cs="Segoe UI"/>
      <w:sz w:val="18"/>
      <w:szCs w:val="18"/>
    </w:rPr>
  </w:style>
  <w:style w:type="character" w:customStyle="1" w:styleId="Heading2Char">
    <w:name w:val="Heading 2 Char"/>
    <w:basedOn w:val="DefaultParagraphFont"/>
    <w:link w:val="Heading2"/>
    <w:uiPriority w:val="99"/>
    <w:semiHidden/>
    <w:rsid w:val="00C108C1"/>
    <w:rPr>
      <w:rFonts w:ascii="Times New Roman" w:eastAsia="Times New Roman" w:hAnsi="Times New Roman" w:cs="Times New Roman"/>
      <w:b/>
      <w:bCs/>
      <w:sz w:val="36"/>
      <w:szCs w:val="24"/>
    </w:rPr>
  </w:style>
  <w:style w:type="paragraph" w:styleId="FootnoteText">
    <w:name w:val="footnote text"/>
    <w:basedOn w:val="Normal"/>
    <w:link w:val="FootnoteTextChar"/>
    <w:uiPriority w:val="99"/>
    <w:semiHidden/>
    <w:unhideWhenUsed/>
    <w:rsid w:val="00B2055E"/>
    <w:pPr>
      <w:widowControl w:val="0"/>
      <w:autoSpaceDE w:val="0"/>
      <w:autoSpaceDN w:val="0"/>
      <w:adjustRightInd w:val="0"/>
      <w:spacing w:after="0" w:line="240" w:lineRule="auto"/>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semiHidden/>
    <w:rsid w:val="00B2055E"/>
    <w:rPr>
      <w:rFonts w:ascii="Times New Roman" w:eastAsia="Times New Roman" w:hAnsi="Times New Roman" w:cs="Times New Roman"/>
      <w:sz w:val="20"/>
      <w:szCs w:val="20"/>
    </w:rPr>
  </w:style>
  <w:style w:type="character" w:styleId="FootnoteReference">
    <w:name w:val="footnote reference"/>
    <w:uiPriority w:val="99"/>
    <w:semiHidden/>
    <w:unhideWhenUsed/>
    <w:rsid w:val="00B2055E"/>
    <w:rPr>
      <w:rFonts w:ascii="Times New Roman" w:hAnsi="Times New Roman" w:cs="Times New Roman" w:hint="default"/>
    </w:rPr>
  </w:style>
  <w:style w:type="table" w:styleId="TableGrid">
    <w:name w:val="Table Grid"/>
    <w:basedOn w:val="TableNormal"/>
    <w:uiPriority w:val="39"/>
    <w:rsid w:val="00C974A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DD57DD"/>
    <w:rPr>
      <w:sz w:val="16"/>
      <w:szCs w:val="16"/>
    </w:rPr>
  </w:style>
  <w:style w:type="paragraph" w:styleId="CommentText">
    <w:name w:val="annotation text"/>
    <w:basedOn w:val="Normal"/>
    <w:link w:val="CommentTextChar"/>
    <w:uiPriority w:val="99"/>
    <w:unhideWhenUsed/>
    <w:rsid w:val="00DD57DD"/>
    <w:pPr>
      <w:spacing w:line="240" w:lineRule="auto"/>
    </w:pPr>
    <w:rPr>
      <w:sz w:val="20"/>
      <w:szCs w:val="20"/>
    </w:rPr>
  </w:style>
  <w:style w:type="character" w:customStyle="1" w:styleId="CommentTextChar">
    <w:name w:val="Comment Text Char"/>
    <w:basedOn w:val="DefaultParagraphFont"/>
    <w:link w:val="CommentText"/>
    <w:uiPriority w:val="99"/>
    <w:rsid w:val="00DD57DD"/>
    <w:rPr>
      <w:sz w:val="20"/>
      <w:szCs w:val="20"/>
    </w:rPr>
  </w:style>
  <w:style w:type="paragraph" w:styleId="CommentSubject">
    <w:name w:val="annotation subject"/>
    <w:basedOn w:val="CommentText"/>
    <w:next w:val="CommentText"/>
    <w:link w:val="CommentSubjectChar"/>
    <w:uiPriority w:val="99"/>
    <w:semiHidden/>
    <w:unhideWhenUsed/>
    <w:rsid w:val="00DD57DD"/>
    <w:rPr>
      <w:b/>
      <w:bCs/>
    </w:rPr>
  </w:style>
  <w:style w:type="character" w:customStyle="1" w:styleId="CommentSubjectChar">
    <w:name w:val="Comment Subject Char"/>
    <w:basedOn w:val="CommentTextChar"/>
    <w:link w:val="CommentSubject"/>
    <w:uiPriority w:val="99"/>
    <w:semiHidden/>
    <w:rsid w:val="00DD57DD"/>
    <w:rPr>
      <w:b/>
      <w:bCs/>
      <w:sz w:val="20"/>
      <w:szCs w:val="20"/>
    </w:rPr>
  </w:style>
  <w:style w:type="character" w:styleId="Hyperlink">
    <w:name w:val="Hyperlink"/>
    <w:basedOn w:val="DefaultParagraphFont"/>
    <w:uiPriority w:val="99"/>
    <w:unhideWhenUsed/>
    <w:rsid w:val="0073233F"/>
    <w:rPr>
      <w:color w:val="0563C1"/>
      <w:u w:val="single"/>
    </w:rPr>
  </w:style>
  <w:style w:type="paragraph" w:customStyle="1" w:styleId="Default">
    <w:name w:val="Default"/>
    <w:rsid w:val="0073233F"/>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Heading1Char">
    <w:name w:val="Heading 1 Char"/>
    <w:basedOn w:val="DefaultParagraphFont"/>
    <w:link w:val="Heading1"/>
    <w:uiPriority w:val="9"/>
    <w:rsid w:val="003A1362"/>
    <w:rPr>
      <w:rFonts w:asciiTheme="majorHAnsi" w:eastAsiaTheme="majorEastAsia" w:hAnsiTheme="majorHAnsi" w:cstheme="majorBidi"/>
      <w:color w:val="2F5496" w:themeColor="accent1" w:themeShade="BF"/>
      <w:sz w:val="32"/>
      <w:szCs w:val="32"/>
    </w:rPr>
  </w:style>
  <w:style w:type="table" w:customStyle="1" w:styleId="TableGrid1">
    <w:name w:val="Table Grid1"/>
    <w:basedOn w:val="TableNormal"/>
    <w:next w:val="TableGrid"/>
    <w:uiPriority w:val="39"/>
    <w:rsid w:val="00843436"/>
    <w:pPr>
      <w:spacing w:after="0" w:line="240" w:lineRule="auto"/>
    </w:pPr>
    <w:rPr>
      <w:rFonts w:ascii="Times New Roman" w:eastAsiaTheme="minorEastAsia" w:hAnsi="Times New Roman"/>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a">
    <w:basedOn w:val="TableNormal"/>
    <w:tblPr>
      <w:tblStyleRowBandSize w:val="1"/>
      <w:tblStyleColBandSize w:val="1"/>
      <w:tblCellMar>
        <w:left w:w="10" w:type="dxa"/>
        <w:right w:w="10" w:type="dxa"/>
      </w:tblCellMar>
    </w:tblPr>
  </w:style>
  <w:style w:type="table" w:customStyle="1" w:styleId="a0">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 w:type="table" w:customStyle="1" w:styleId="a1">
    <w:basedOn w:val="TableNormal"/>
    <w:tblPr>
      <w:tblStyleRowBandSize w:val="1"/>
      <w:tblStyleColBandSize w:val="1"/>
    </w:tblPr>
  </w:style>
  <w:style w:type="paragraph" w:styleId="Revision">
    <w:name w:val="Revision"/>
    <w:hidden/>
    <w:uiPriority w:val="99"/>
    <w:semiHidden/>
    <w:rsid w:val="002B6564"/>
    <w:pPr>
      <w:spacing w:after="0" w:line="240" w:lineRule="auto"/>
    </w:pPr>
  </w:style>
  <w:style w:type="character" w:customStyle="1" w:styleId="UnresolvedMention1">
    <w:name w:val="Unresolved Mention1"/>
    <w:basedOn w:val="DefaultParagraphFont"/>
    <w:uiPriority w:val="99"/>
    <w:semiHidden/>
    <w:unhideWhenUsed/>
    <w:rsid w:val="002E1D4F"/>
    <w:rPr>
      <w:color w:val="605E5C"/>
      <w:shd w:val="clear" w:color="auto" w:fill="E1DFDD"/>
    </w:rPr>
  </w:style>
  <w:style w:type="table" w:customStyle="1" w:styleId="a2">
    <w:basedOn w:val="TableNormal"/>
    <w:tblPr>
      <w:tblStyleRowBandSize w:val="1"/>
      <w:tblStyleColBandSize w:val="1"/>
      <w:tblCellMar>
        <w:left w:w="10" w:type="dxa"/>
        <w:right w:w="10" w:type="dxa"/>
      </w:tblCellMar>
    </w:tblPr>
  </w:style>
  <w:style w:type="table" w:customStyle="1" w:styleId="a3">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4">
    <w:basedOn w:val="TableNormal"/>
    <w:tblPr>
      <w:tblStyleRowBandSize w:val="1"/>
      <w:tblStyleColBandSize w:val="1"/>
      <w:tblCellMar>
        <w:left w:w="10" w:type="dxa"/>
        <w:right w:w="10" w:type="dxa"/>
      </w:tblCellMar>
    </w:tblPr>
  </w:style>
  <w:style w:type="table" w:customStyle="1" w:styleId="a5">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image" Target="media/image5.png"/><Relationship Id="rId26" Type="http://schemas.openxmlformats.org/officeDocument/2006/relationships/hyperlink" Target="https://doi.org/10.1093/czoolo/61.5.811" TargetMode="External"/><Relationship Id="rId3" Type="http://schemas.openxmlformats.org/officeDocument/2006/relationships/customXml" Target="../customXml/item3.xml"/><Relationship Id="rId21" Type="http://schemas.openxmlformats.org/officeDocument/2006/relationships/hyperlink" Target="https://doi.org/10.3389/fmars.2024.1430961" TargetMode="External"/><Relationship Id="rId34" Type="http://schemas.openxmlformats.org/officeDocument/2006/relationships/footer" Target="footer6.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doi.org/10.1111/jfb.14163" TargetMode="External"/><Relationship Id="rId33"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yperlink" Target="http://www.iwdg.ie/article.asp?id=2053"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doi.org/10.2307/1447614" TargetMode="External"/><Relationship Id="rId32"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doi.org/10.3389/fmars.2018.00163" TargetMode="External"/><Relationship Id="rId28" Type="http://schemas.openxmlformats.org/officeDocument/2006/relationships/hyperlink" Target="https://doi.org/10.1111/jfb.15187" TargetMode="Externa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zslpublications.onlinelibrary.wiley.com/authored-by/Magnussen/J.+E." TargetMode="Externa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doi.org/10.1111/jfb.13592" TargetMode="External"/><Relationship Id="rId27" Type="http://schemas.openxmlformats.org/officeDocument/2006/relationships/hyperlink" Target="https://www.frontiersin.org/articles/10.3389/fmars.2022.818670" TargetMode="External"/><Relationship Id="rId30" Type="http://schemas.openxmlformats.org/officeDocument/2006/relationships/header" Target="header5.xml"/><Relationship Id="rId35" Type="http://schemas.openxmlformats.org/officeDocument/2006/relationships/fontTable" Target="fontTable.xml"/><Relationship Id="rId8" Type="http://schemas.openxmlformats.org/officeDocument/2006/relationships/webSettings" Target="webSettings.xm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7Ch4gWXK8+jquI1i0/qJACXvfxA==">CgMxLjAaJwoBMBIiCiAIBCocCgtBQUFCdEcwY1UxVRAIGgtBQUFCdEcwY1UxVRonCgExEiIKIAgEKhwKC0FBQUJ0eVhQV01nEAgaC0FBQUJ0eVhQV01nIoUJCgtBQUFCdEcwY1UxVRLUCAoLQUFBQnRHMGNVMVUSC0FBQUJ0RzBjVTFVGooCCgl0ZXh0L2h0bWwS/AFQYW5hbWEmIzM5O3MgU3VnZ2VzdGVkIHRleHQ6wqBBbHRob3VnaCBiYXNraW5nIHNoYXJrcyBhcmUgZm91bmQgd29ybGR3aWRlLCB0aGUgbWFqb3JpdHkgb2Ztb3N0IG9mIHRoZSByZXNlYXJjaCBoYXMgZm9jdXNlZCBvbiB0aGUgTm9ydGggQXRsYW50aWMuIEZ1cnRoZXIgcmVzZWFyY2ggb24gYmFza2luZyBzaGFyayBwb3B1bGF0aW9uIHNpemUsIGRpc3RyaWJ1dGlvbiwgZm9yYWdpbmcgcGF0dGVybnMsIGFuZCBtaWdyYXRvcnkgcGF0dGVybnMihwIKCnRleHQvcGxhaW4S+AFQYW5hbWEncyBTdWdnZXN0ZWQgdGV4dDrCoEFsdGhvdWdoIGJhc2tpbmcgc2hhcmtzIGFyZSBmb3VuZCB3b3JsZHdpZGUsIHRoZSBtYWpvcml0eSBvZm1vc3Qgb2YgdGhlIHJlc2VhcmNoIGhhcyBmb2N1c2VkIG9uIHRoZSBOb3J0aCBBdGxhbnRpYy4gRnVydGhlciByZXNlYXJjaCBvbiBiYXNraW5nIHNoYXJrIHBvcHVsYXRpb24gc2l6ZSwgZGlzdHJpYnV0aW9uLCBmb3JhZ2luZyBwYXR0ZXJucywgYW5kIG1pZ3JhdG9yeSBwYXR0ZXJucyobIhUxMTE5ODYxNzg3MTA5NTcyMTk3ODEoADgAMP7RguqgMzj+0YLqoDNKzwEKCnRleHQvcGxhaW4SwAFBbHRob3VnaCBiYXNraW5nIHNoYXJrcyBhcmUgZm91bmQgd29ybGR3aWRlLCB0aGUgbWFqb3JpdHkgb2YgcmVzZWFyY2ggaGFzIGZvY3VzZWQgb24gdGhlIE5vcnRoIEF0bGFudGljLiBGdXJ0aGVyIHJlc2VhcmNoIG9uIGJhc2tpbmcgc2hhcmsgcG9wdWxhdGlvbiBzaXplLCBkaXN0cmlidXRpb24sIGFuZCBtaWdyYXRvcnkgcGF0dGVybnNaDGR0c2xlNG95Nm1oaHICIAB4AJoBBggAEAAYAKoB/wES/AFQYW5hbWEmIzM5O3MgU3VnZ2VzdGVkIHRleHQ6wqBBbHRob3VnaCBiYXNraW5nIHNoYXJrcyBhcmUgZm91bmQgd29ybGR3aWRlLCB0aGUgbWFqb3JpdHkgb2Ztb3N0IG9mIHRoZSByZXNlYXJjaCBoYXMgZm9jdXNlZCBvbiB0aGUgTm9ydGggQXRsYW50aWMuIEZ1cnRoZXIgcmVzZWFyY2ggb24gYmFza2luZyBzaGFyayBwb3B1bGF0aW9uIHNpemUsIGRpc3RyaWJ1dGlvbiwgZm9yYWdpbmcgcGF0dGVybnMsIGFuZCBtaWdyYXRvcnkgcGF0dGVybnOwAQC4AQAY/tGC6qAzIP7RguqgMzAAQg9raXguOGN0YmRlaGZmOTIi0gMKC0FBQUJ0eVhQV01nEqADCgtBQUFCdHlYUFdNZxILQUFBQnR5WFBXTWcaWAoJdGV4dC9odG1sEktBdXN0cmFsaWEgc3VnZ2VzdGVkIHRleHQ6ICZxdW90O2VuY291cmFnaW5nIGFsbCBDTVMgUGFydGllcyB0byBlbmdhZ2UmcXVvdDsiTwoKdGV4dC9wbGFpbhJBQXVzdHJhbGlhIHN1Z2dlc3RlZCB0ZXh0OiAiZW5jb3VyYWdpbmcgYWxsIENNUyBQYXJ0aWVzIHRvIGVuZ2FnZSIqGyIVMTExOTg2MTc4NzEwOTU3MjE5NzgxKAA4ADD+5v3hoDM4/ub94aAzSjsKCnRleHQvcGxhaW4SLXJhbmdlIGJ5IGVuc3VyaW5nIGFsbCBDTVMgUGFydGllcyBhcmUgZW5nYWdlZFoMZ3FrZHNyejVland0cgIgAHgAmgEGCAAQABgAqgFNEktBdXN0cmFsaWEgc3VnZ2VzdGVkIHRleHQ6ICZxdW90O2VuY291cmFnaW5nIGFsbCBDTVMgUGFydGllcyB0byBlbmdhZ2UmcXVvdDuwAQC4AQAY/ub94aAzIP7m/eGgMzAAQhBraXgueHRibXhycjJ1OGY3Mg5oLnJ6OTNncXZsbDl1bDgAciExbjIwY2RCdWpiSnNsam1KMUdmMnJiZ0ZIMnRvVUNaNDg=</go:docsCustomData>
</go:gDocsCustomXmlDataStorage>
</file>

<file path=customXml/item4.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D57D23C7-5132-4432-BC86-D058089B74EF}">
  <ds:schemaRefs>
    <ds:schemaRef ds:uri="http://schemas.microsoft.com/sharepoint/v3/contenttype/forms"/>
  </ds:schemaRefs>
</ds:datastoreItem>
</file>

<file path=customXml/itemProps2.xml><?xml version="1.0" encoding="utf-8"?>
<ds:datastoreItem xmlns:ds="http://schemas.openxmlformats.org/officeDocument/2006/customXml" ds:itemID="{CA51A0E6-9627-452A-B63B-F58D02B162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24215D3D-05B3-4728-9FF6-7FDE3ACD1581}">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37</TotalTime>
  <Pages>13</Pages>
  <Words>4650</Words>
  <Characters>26505</Characters>
  <Application>Microsoft Office Word</Application>
  <DocSecurity>0</DocSecurity>
  <Lines>220</Lines>
  <Paragraphs>62</Paragraphs>
  <ScaleCrop>false</ScaleCrop>
  <Company/>
  <LinksUpToDate>false</LinksUpToDate>
  <CharactersWithSpaces>31093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Ximena Cancino</dc:creator>
  <cp:lastModifiedBy>Catherine Brueckner</cp:lastModifiedBy>
  <cp:revision>30</cp:revision>
  <dcterms:created xsi:type="dcterms:W3CDTF">2025-10-23T22:44:00Z</dcterms:created>
  <dcterms:modified xsi:type="dcterms:W3CDTF">2025-11-12T08:28:00Z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