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738" w:type="dxa"/>
        <w:tblInd w:w="-90" w:type="dxa"/>
        <w:tblLayout w:type="fixed"/>
        <w:tblCellMar>
          <w:left w:w="10" w:type="dxa"/>
          <w:right w:w="10" w:type="dxa"/>
        </w:tblCellMar>
        <w:tblLook w:val="0000" w:firstRow="0" w:lastRow="0" w:firstColumn="0" w:lastColumn="0" w:noHBand="0" w:noVBand="0"/>
      </w:tblPr>
      <w:tblGrid>
        <w:gridCol w:w="1616"/>
        <w:gridCol w:w="4144"/>
        <w:gridCol w:w="3978"/>
      </w:tblGrid>
      <w:tr w:rsidR="000C5335" w:rsidRPr="000C5335" w14:paraId="437F81CF" w14:textId="77777777" w:rsidTr="00DC6677">
        <w:trPr>
          <w:trHeight w:val="1328"/>
        </w:trPr>
        <w:tc>
          <w:tcPr>
            <w:tcW w:w="1616" w:type="dxa"/>
            <w:tcBorders>
              <w:top w:val="single" w:sz="12" w:space="0" w:color="000000"/>
              <w:bottom w:val="single" w:sz="12" w:space="0" w:color="000000"/>
            </w:tcBorders>
            <w:tcMar>
              <w:top w:w="85" w:type="dxa"/>
              <w:left w:w="108" w:type="dxa"/>
              <w:bottom w:w="0" w:type="dxa"/>
              <w:right w:w="108" w:type="dxa"/>
            </w:tcMar>
          </w:tcPr>
          <w:p w14:paraId="55664A65" w14:textId="77777777" w:rsidR="000C5335" w:rsidRPr="000C5335" w:rsidRDefault="000C5335" w:rsidP="000C5335">
            <w:pPr>
              <w:widowControl w:val="0"/>
              <w:suppressAutoHyphens/>
              <w:autoSpaceDE w:val="0"/>
              <w:autoSpaceDN w:val="0"/>
              <w:textAlignment w:val="baseline"/>
              <w:rPr>
                <w:rFonts w:ascii="Calibri" w:eastAsia="Calibri" w:hAnsi="Calibri"/>
                <w:sz w:val="22"/>
                <w:szCs w:val="22"/>
                <w:lang w:val="en-US" w:eastAsia="en-US"/>
              </w:rPr>
            </w:pPr>
            <w:bookmarkStart w:id="0" w:name="_Hlk213850153"/>
            <w:r w:rsidRPr="000C5335">
              <w:rPr>
                <w:rFonts w:ascii="Arial" w:hAnsi="Arial" w:cs="Arial"/>
                <w:noProof/>
                <w:sz w:val="22"/>
                <w:lang w:val="en-US" w:eastAsia="en-US"/>
              </w:rPr>
              <w:drawing>
                <wp:inline distT="0" distB="0" distL="0" distR="0" wp14:anchorId="2B4A8F94" wp14:editId="6672F9A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040EFD7" w14:textId="77777777" w:rsidR="000C5335" w:rsidRPr="000C5335" w:rsidRDefault="000C5335" w:rsidP="000C5335">
            <w:pPr>
              <w:keepNext/>
              <w:widowControl w:val="0"/>
              <w:suppressAutoHyphens/>
              <w:autoSpaceDE w:val="0"/>
              <w:autoSpaceDN w:val="0"/>
              <w:ind w:left="-108"/>
              <w:textAlignment w:val="baseline"/>
              <w:outlineLvl w:val="1"/>
              <w:rPr>
                <w:rFonts w:ascii="Arial" w:hAnsi="Arial" w:cs="Arial"/>
                <w:sz w:val="12"/>
                <w:szCs w:val="12"/>
                <w:lang w:val="es-ES" w:eastAsia="es-ES"/>
              </w:rPr>
            </w:pPr>
          </w:p>
          <w:p w14:paraId="663DDB34" w14:textId="77777777" w:rsidR="000C5335" w:rsidRPr="000C5335" w:rsidRDefault="000C5335" w:rsidP="000C5335">
            <w:pPr>
              <w:keepNext/>
              <w:widowControl w:val="0"/>
              <w:suppressAutoHyphens/>
              <w:autoSpaceDE w:val="0"/>
              <w:autoSpaceDN w:val="0"/>
              <w:ind w:left="-108"/>
              <w:textAlignment w:val="baseline"/>
              <w:outlineLvl w:val="1"/>
              <w:rPr>
                <w:rFonts w:ascii="Calibri" w:eastAsia="Calibri" w:hAnsi="Calibri"/>
                <w:sz w:val="22"/>
                <w:szCs w:val="22"/>
                <w:lang w:val="es-ES" w:eastAsia="en-US"/>
              </w:rPr>
            </w:pPr>
            <w:r w:rsidRPr="000C5335">
              <w:rPr>
                <w:rFonts w:ascii="Arial" w:hAnsi="Arial" w:cs="Arial"/>
                <w:b/>
                <w:bCs/>
                <w:sz w:val="32"/>
                <w:lang w:val="es-ES" w:eastAsia="es-ES"/>
              </w:rPr>
              <w:t>CONVENCIÓN SOBRE</w:t>
            </w:r>
          </w:p>
          <w:p w14:paraId="6E0F3A65" w14:textId="77777777" w:rsidR="000C5335" w:rsidRPr="000C5335" w:rsidRDefault="000C5335" w:rsidP="000C5335">
            <w:pPr>
              <w:keepNext/>
              <w:widowControl w:val="0"/>
              <w:suppressAutoHyphens/>
              <w:autoSpaceDE w:val="0"/>
              <w:autoSpaceDN w:val="0"/>
              <w:ind w:left="-108"/>
              <w:textAlignment w:val="baseline"/>
              <w:outlineLvl w:val="1"/>
              <w:rPr>
                <w:rFonts w:ascii="Calibri" w:eastAsia="Calibri" w:hAnsi="Calibri"/>
                <w:sz w:val="22"/>
                <w:szCs w:val="22"/>
                <w:lang w:val="es-ES" w:eastAsia="en-US"/>
              </w:rPr>
            </w:pPr>
            <w:r w:rsidRPr="000C5335">
              <w:rPr>
                <w:rFonts w:ascii="Arial" w:hAnsi="Arial" w:cs="Arial"/>
                <w:b/>
                <w:bCs/>
                <w:sz w:val="32"/>
                <w:lang w:val="es-ES" w:eastAsia="es-ES"/>
              </w:rPr>
              <w:t>LAS ESPECIES</w:t>
            </w:r>
          </w:p>
          <w:p w14:paraId="59403318" w14:textId="77777777" w:rsidR="000C5335" w:rsidRPr="000C5335" w:rsidRDefault="000C5335" w:rsidP="000C5335">
            <w:pPr>
              <w:keepNext/>
              <w:widowControl w:val="0"/>
              <w:suppressAutoHyphens/>
              <w:autoSpaceDE w:val="0"/>
              <w:autoSpaceDN w:val="0"/>
              <w:ind w:left="-108"/>
              <w:textAlignment w:val="baseline"/>
              <w:outlineLvl w:val="1"/>
              <w:rPr>
                <w:rFonts w:ascii="Calibri" w:eastAsia="Calibri" w:hAnsi="Calibri"/>
                <w:sz w:val="22"/>
                <w:szCs w:val="22"/>
                <w:lang w:val="es-ES" w:eastAsia="en-US"/>
              </w:rPr>
            </w:pPr>
            <w:r w:rsidRPr="000C5335">
              <w:rPr>
                <w:rFonts w:ascii="Arial" w:hAnsi="Arial" w:cs="Arial"/>
                <w:b/>
                <w:bCs/>
                <w:sz w:val="32"/>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0EF50A0C" w14:textId="2A0C6701" w:rsidR="000C5335" w:rsidRPr="000C5335" w:rsidRDefault="000C5335" w:rsidP="000C5335">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textAlignment w:val="baseline"/>
              <w:rPr>
                <w:rFonts w:ascii="Calibri" w:eastAsia="Calibri" w:hAnsi="Calibri"/>
                <w:sz w:val="22"/>
                <w:szCs w:val="22"/>
                <w:lang w:val="fr-FR" w:eastAsia="en-US"/>
              </w:rPr>
            </w:pPr>
            <w:r w:rsidRPr="000C5335">
              <w:rPr>
                <w:rFonts w:ascii="Arial" w:hAnsi="Arial" w:cs="Arial"/>
                <w:sz w:val="22"/>
                <w:lang w:val="fr-FR" w:eastAsia="es-ES"/>
              </w:rPr>
              <w:t>UNEP/CMS/COP15/Doc.</w:t>
            </w:r>
            <w:r w:rsidR="007307EE">
              <w:rPr>
                <w:rFonts w:ascii="Arial" w:hAnsi="Arial" w:cs="Arial"/>
                <w:sz w:val="22"/>
                <w:lang w:val="fr-FR" w:eastAsia="es-ES"/>
              </w:rPr>
              <w:t>31.2.5</w:t>
            </w:r>
          </w:p>
          <w:p w14:paraId="698F182B" w14:textId="3192491E" w:rsidR="000C5335" w:rsidRPr="000C5335" w:rsidRDefault="007307EE" w:rsidP="000C5335">
            <w:pPr>
              <w:widowControl w:val="0"/>
              <w:tabs>
                <w:tab w:val="left" w:pos="5040"/>
                <w:tab w:val="left" w:pos="5760"/>
                <w:tab w:val="left" w:pos="6008"/>
                <w:tab w:val="left" w:pos="6480"/>
                <w:tab w:val="left" w:pos="7200"/>
                <w:tab w:val="left" w:pos="7920"/>
                <w:tab w:val="left" w:pos="8640"/>
              </w:tabs>
              <w:suppressAutoHyphens/>
              <w:autoSpaceDE w:val="0"/>
              <w:autoSpaceDN w:val="0"/>
              <w:spacing w:after="120"/>
              <w:textAlignment w:val="baseline"/>
              <w:rPr>
                <w:rFonts w:ascii="Calibri" w:eastAsia="Calibri" w:hAnsi="Calibri"/>
                <w:sz w:val="22"/>
                <w:szCs w:val="22"/>
                <w:lang w:val="fr-FR" w:eastAsia="en-US"/>
              </w:rPr>
            </w:pPr>
            <w:r>
              <w:rPr>
                <w:rFonts w:ascii="Arial" w:hAnsi="Arial" w:cs="Arial"/>
                <w:sz w:val="22"/>
                <w:lang w:val="fr-FR" w:eastAsia="es-ES"/>
              </w:rPr>
              <w:t xml:space="preserve">24 de </w:t>
            </w:r>
            <w:proofErr w:type="spellStart"/>
            <w:r>
              <w:rPr>
                <w:rFonts w:ascii="Arial" w:hAnsi="Arial" w:cs="Arial"/>
                <w:sz w:val="22"/>
                <w:lang w:val="fr-FR" w:eastAsia="es-ES"/>
              </w:rPr>
              <w:t>octubre</w:t>
            </w:r>
            <w:proofErr w:type="spellEnd"/>
            <w:r>
              <w:rPr>
                <w:rFonts w:ascii="Arial" w:hAnsi="Arial" w:cs="Arial"/>
                <w:sz w:val="22"/>
                <w:lang w:val="fr-FR" w:eastAsia="es-ES"/>
              </w:rPr>
              <w:t xml:space="preserve"> </w:t>
            </w:r>
            <w:r w:rsidR="000C5335" w:rsidRPr="000C5335">
              <w:rPr>
                <w:rFonts w:ascii="Arial" w:hAnsi="Arial" w:cs="Arial"/>
                <w:sz w:val="22"/>
                <w:lang w:val="fr-FR" w:eastAsia="es-ES"/>
              </w:rPr>
              <w:t>2025</w:t>
            </w:r>
          </w:p>
          <w:p w14:paraId="319F1119" w14:textId="77777777" w:rsidR="000C5335" w:rsidRPr="000C5335" w:rsidRDefault="000C5335" w:rsidP="000C5335">
            <w:pPr>
              <w:widowControl w:val="0"/>
              <w:suppressAutoHyphens/>
              <w:autoSpaceDE w:val="0"/>
              <w:autoSpaceDN w:val="0"/>
              <w:textAlignment w:val="baseline"/>
              <w:rPr>
                <w:rFonts w:ascii="Arial" w:hAnsi="Arial" w:cs="Arial"/>
                <w:sz w:val="22"/>
                <w:lang w:val="es-ES_tradnl" w:eastAsia="es-ES"/>
              </w:rPr>
            </w:pPr>
            <w:r w:rsidRPr="000C5335">
              <w:rPr>
                <w:rFonts w:ascii="Arial" w:hAnsi="Arial" w:cs="Arial"/>
                <w:sz w:val="22"/>
                <w:lang w:val="es-ES_tradnl" w:eastAsia="es-ES"/>
              </w:rPr>
              <w:t>Español</w:t>
            </w:r>
          </w:p>
          <w:p w14:paraId="3E5FC001" w14:textId="77777777" w:rsidR="000C5335" w:rsidRPr="000C5335" w:rsidRDefault="000C5335" w:rsidP="000C5335">
            <w:pPr>
              <w:widowControl w:val="0"/>
              <w:suppressAutoHyphens/>
              <w:autoSpaceDE w:val="0"/>
              <w:autoSpaceDN w:val="0"/>
              <w:textAlignment w:val="baseline"/>
              <w:rPr>
                <w:rFonts w:ascii="Calibri" w:eastAsia="Calibri" w:hAnsi="Calibri"/>
                <w:sz w:val="22"/>
                <w:szCs w:val="22"/>
                <w:lang w:val="es-ES" w:eastAsia="en-US"/>
              </w:rPr>
            </w:pPr>
            <w:r w:rsidRPr="000C5335">
              <w:rPr>
                <w:rFonts w:ascii="Arial" w:hAnsi="Arial" w:cs="Arial"/>
                <w:sz w:val="22"/>
                <w:lang w:val="es-ES" w:eastAsia="es-ES"/>
              </w:rPr>
              <w:t xml:space="preserve">Original: </w:t>
            </w:r>
            <w:proofErr w:type="gramStart"/>
            <w:r w:rsidRPr="000C5335">
              <w:rPr>
                <w:rFonts w:ascii="Arial" w:hAnsi="Arial" w:cs="Arial"/>
                <w:sz w:val="22"/>
                <w:lang w:val="es-ES" w:eastAsia="es-ES"/>
              </w:rPr>
              <w:t>Inglés</w:t>
            </w:r>
            <w:proofErr w:type="gramEnd"/>
          </w:p>
          <w:p w14:paraId="7A55AA9F" w14:textId="77777777" w:rsidR="000C5335" w:rsidRPr="000C5335" w:rsidRDefault="000C5335" w:rsidP="000C5335">
            <w:pPr>
              <w:widowControl w:val="0"/>
              <w:suppressAutoHyphens/>
              <w:autoSpaceDE w:val="0"/>
              <w:autoSpaceDN w:val="0"/>
              <w:textAlignment w:val="baseline"/>
              <w:rPr>
                <w:rFonts w:ascii="Arial" w:hAnsi="Arial" w:cs="Arial"/>
                <w:sz w:val="12"/>
                <w:szCs w:val="12"/>
                <w:lang w:val="es-ES" w:eastAsia="es-ES"/>
              </w:rPr>
            </w:pPr>
          </w:p>
        </w:tc>
      </w:tr>
    </w:tbl>
    <w:p w14:paraId="0DA3B958" w14:textId="77777777" w:rsidR="000C5335" w:rsidRPr="000C5335" w:rsidRDefault="000C5335" w:rsidP="000C5335">
      <w:pPr>
        <w:widowControl w:val="0"/>
        <w:tabs>
          <w:tab w:val="left" w:pos="-1057"/>
          <w:tab w:val="left" w:pos="-720"/>
        </w:tabs>
        <w:suppressAutoHyphens/>
        <w:autoSpaceDE w:val="0"/>
        <w:autoSpaceDN w:val="0"/>
        <w:textAlignment w:val="baseline"/>
        <w:rPr>
          <w:rFonts w:ascii="Arial" w:hAnsi="Arial" w:cs="Arial"/>
          <w:sz w:val="8"/>
          <w:szCs w:val="8"/>
          <w:lang w:val="es-ES" w:eastAsia="es-ES"/>
        </w:rPr>
      </w:pPr>
    </w:p>
    <w:p w14:paraId="5D0A21F5" w14:textId="77777777" w:rsidR="000C5335" w:rsidRPr="000C5335" w:rsidRDefault="000C5335" w:rsidP="000C5335">
      <w:pPr>
        <w:widowControl w:val="0"/>
        <w:tabs>
          <w:tab w:val="left" w:pos="-1057"/>
          <w:tab w:val="left" w:pos="-720"/>
        </w:tabs>
        <w:suppressAutoHyphens/>
        <w:autoSpaceDE w:val="0"/>
        <w:autoSpaceDN w:val="0"/>
        <w:textAlignment w:val="baseline"/>
        <w:rPr>
          <w:rFonts w:ascii="Calibri" w:eastAsia="Calibri" w:hAnsi="Calibri"/>
          <w:sz w:val="22"/>
          <w:szCs w:val="22"/>
          <w:lang w:val="es-ES" w:eastAsia="en-US"/>
        </w:rPr>
      </w:pPr>
      <w:r w:rsidRPr="000C5335">
        <w:rPr>
          <w:rFonts w:ascii="Arial" w:hAnsi="Arial" w:cs="Arial"/>
          <w:sz w:val="22"/>
          <w:lang w:val="es-ES" w:eastAsia="es-ES"/>
        </w:rPr>
        <w:t>15ª REUNIÓN DE LA CONFERENCIA DE LAS PARTES</w:t>
      </w:r>
    </w:p>
    <w:p w14:paraId="68C5AEA9" w14:textId="77777777" w:rsidR="000C5335" w:rsidRPr="000C5335" w:rsidRDefault="000C5335" w:rsidP="000C533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line="228" w:lineRule="auto"/>
        <w:textAlignment w:val="baseline"/>
        <w:outlineLvl w:val="1"/>
        <w:rPr>
          <w:rFonts w:ascii="Calibri" w:eastAsia="Calibri" w:hAnsi="Calibri"/>
          <w:sz w:val="22"/>
          <w:szCs w:val="22"/>
          <w:lang w:val="es-ES" w:eastAsia="en-US"/>
        </w:rPr>
      </w:pPr>
      <w:r w:rsidRPr="000C5335">
        <w:rPr>
          <w:rFonts w:ascii="Arial" w:hAnsi="Arial" w:cs="Arial"/>
          <w:bCs/>
          <w:sz w:val="22"/>
          <w:lang w:val="es-ES" w:eastAsia="es-ES"/>
        </w:rPr>
        <w:t>Campo Grande, Brasil, 23 al 29 marzo 2026</w:t>
      </w:r>
    </w:p>
    <w:p w14:paraId="02CA7080" w14:textId="0C9D47AF" w:rsidR="000C5335" w:rsidRPr="000C5335" w:rsidRDefault="000C5335" w:rsidP="000C5335">
      <w:pPr>
        <w:widowControl w:val="0"/>
        <w:tabs>
          <w:tab w:val="left" w:pos="7020"/>
        </w:tabs>
        <w:suppressAutoHyphens/>
        <w:autoSpaceDE w:val="0"/>
        <w:autoSpaceDN w:val="0"/>
        <w:textAlignment w:val="baseline"/>
        <w:rPr>
          <w:rFonts w:ascii="Calibri" w:eastAsia="Calibri" w:hAnsi="Calibri"/>
          <w:sz w:val="22"/>
          <w:szCs w:val="22"/>
          <w:lang w:val="es-ES" w:eastAsia="en-US"/>
        </w:rPr>
      </w:pPr>
      <w:r w:rsidRPr="000C5335">
        <w:rPr>
          <w:rFonts w:ascii="Arial" w:hAnsi="Arial" w:cs="Arial"/>
          <w:sz w:val="22"/>
          <w:lang w:val="es-ES" w:eastAsia="es-ES"/>
        </w:rPr>
        <w:t xml:space="preserve">Punto </w:t>
      </w:r>
      <w:r w:rsidR="007307EE">
        <w:rPr>
          <w:rFonts w:ascii="Arial" w:hAnsi="Arial" w:cs="Arial"/>
          <w:sz w:val="22"/>
          <w:lang w:val="es-ES" w:eastAsia="es-ES"/>
        </w:rPr>
        <w:t xml:space="preserve">31.2.5 </w:t>
      </w:r>
      <w:r w:rsidRPr="000C5335">
        <w:rPr>
          <w:rFonts w:ascii="Arial" w:hAnsi="Arial" w:cs="Arial"/>
          <w:sz w:val="22"/>
          <w:lang w:val="es-ES" w:eastAsia="es-ES"/>
        </w:rPr>
        <w:t>del orden del día</w:t>
      </w:r>
    </w:p>
    <w:bookmarkEnd w:id="0"/>
    <w:p w14:paraId="59D6FD3E" w14:textId="27BE196D" w:rsidR="00E87B52" w:rsidRPr="00AD681A" w:rsidRDefault="00E87B52" w:rsidP="002E0DE9">
      <w:pPr>
        <w:widowControl w:val="0"/>
        <w:suppressAutoHyphens/>
        <w:autoSpaceDE w:val="0"/>
        <w:autoSpaceDN w:val="0"/>
        <w:textAlignment w:val="baseline"/>
        <w:rPr>
          <w:rFonts w:ascii="Arial" w:hAnsi="Arial" w:cs="Arial"/>
          <w:sz w:val="22"/>
          <w:szCs w:val="22"/>
          <w:lang w:val="es-ES"/>
        </w:rPr>
      </w:pPr>
    </w:p>
    <w:p w14:paraId="42E245A3" w14:textId="77777777" w:rsidR="00E87B52" w:rsidRPr="00AD681A" w:rsidRDefault="00E87B52" w:rsidP="002E0DE9">
      <w:pPr>
        <w:widowControl w:val="0"/>
        <w:suppressAutoHyphens/>
        <w:autoSpaceDE w:val="0"/>
        <w:autoSpaceDN w:val="0"/>
        <w:textAlignment w:val="baseline"/>
        <w:rPr>
          <w:rFonts w:ascii="Arial" w:hAnsi="Arial" w:cs="Arial"/>
          <w:sz w:val="22"/>
          <w:szCs w:val="22"/>
          <w:lang w:val="es-ES"/>
        </w:rPr>
      </w:pPr>
    </w:p>
    <w:p w14:paraId="7415E9D9" w14:textId="149411C6" w:rsidR="00E87B52" w:rsidRPr="00AD681A" w:rsidRDefault="00E87B52" w:rsidP="00E87B52">
      <w:pPr>
        <w:widowControl w:val="0"/>
        <w:pBdr>
          <w:top w:val="single" w:sz="6" w:space="0" w:color="FFFFFF"/>
          <w:left w:val="single" w:sz="6" w:space="0" w:color="FFFFFF"/>
          <w:bottom w:val="single" w:sz="6" w:space="0" w:color="FFFFFF"/>
          <w:right w:val="single" w:sz="6" w:space="0" w:color="FFFFFF"/>
        </w:pBdr>
        <w:suppressAutoHyphens/>
        <w:autoSpaceDE w:val="0"/>
        <w:autoSpaceDN w:val="0"/>
        <w:ind w:left="-90" w:right="-367"/>
        <w:jc w:val="center"/>
        <w:textAlignment w:val="baseline"/>
        <w:outlineLvl w:val="1"/>
        <w:rPr>
          <w:rFonts w:ascii="Arial" w:hAnsi="Arial" w:cs="Arial"/>
          <w:b/>
          <w:bCs/>
          <w:sz w:val="22"/>
          <w:szCs w:val="22"/>
          <w:lang w:val="es-ES"/>
        </w:rPr>
      </w:pPr>
      <w:commentRangeStart w:id="1"/>
      <w:r w:rsidRPr="00AD681A">
        <w:rPr>
          <w:rFonts w:ascii="Arial" w:hAnsi="Arial" w:cs="Arial"/>
          <w:b/>
          <w:bCs/>
          <w:sz w:val="22"/>
          <w:szCs w:val="22"/>
          <w:lang w:val="es-ES"/>
        </w:rPr>
        <w:t xml:space="preserve">INFORME SOBRE LA APLICACIÓN DE LA ACCIÓN CONCERTADA </w:t>
      </w:r>
    </w:p>
    <w:p w14:paraId="6255720E" w14:textId="24492732" w:rsidR="00E87B52" w:rsidRPr="009A7758" w:rsidRDefault="00E87B52" w:rsidP="3678082F">
      <w:pPr>
        <w:widowControl w:val="0"/>
        <w:pBdr>
          <w:top w:val="single" w:sz="6" w:space="0" w:color="FFFFFF"/>
          <w:left w:val="single" w:sz="6" w:space="0" w:color="FFFFFF"/>
          <w:bottom w:val="single" w:sz="6" w:space="0" w:color="FFFFFF"/>
          <w:right w:val="single" w:sz="6" w:space="0" w:color="FFFFFF"/>
        </w:pBdr>
        <w:suppressAutoHyphens/>
        <w:autoSpaceDE w:val="0"/>
        <w:autoSpaceDN w:val="0"/>
        <w:ind w:left="-90" w:right="-367"/>
        <w:jc w:val="center"/>
        <w:textAlignment w:val="baseline"/>
        <w:outlineLvl w:val="1"/>
        <w:rPr>
          <w:rFonts w:ascii="Arial" w:hAnsi="Arial" w:cs="Arial"/>
          <w:b/>
          <w:bCs/>
          <w:color w:val="000000" w:themeColor="text1"/>
          <w:sz w:val="22"/>
          <w:szCs w:val="22"/>
          <w:lang w:val="es-ES"/>
        </w:rPr>
      </w:pPr>
      <w:r w:rsidRPr="009A7758">
        <w:rPr>
          <w:rFonts w:ascii="Arial" w:hAnsi="Arial" w:cs="Arial"/>
          <w:b/>
          <w:bCs/>
          <w:sz w:val="22"/>
          <w:szCs w:val="22"/>
          <w:lang w:val="es-ES"/>
        </w:rPr>
        <w:t>PARA LA</w:t>
      </w:r>
      <w:commentRangeStart w:id="2"/>
      <w:r w:rsidR="009518A9" w:rsidRPr="009A7758">
        <w:rPr>
          <w:rFonts w:ascii="Arial" w:hAnsi="Arial" w:cs="Arial"/>
          <w:b/>
          <w:bCs/>
          <w:sz w:val="22"/>
          <w:szCs w:val="22"/>
          <w:lang w:val="es-ES"/>
        </w:rPr>
        <w:t xml:space="preserve"> </w:t>
      </w:r>
      <w:commentRangeEnd w:id="2"/>
      <w:r w:rsidRPr="00AD681A">
        <w:rPr>
          <w:rStyle w:val="CommentReference"/>
          <w:rFonts w:ascii="Arial" w:hAnsi="Arial" w:cs="Arial"/>
          <w:b/>
          <w:bCs/>
          <w:sz w:val="22"/>
          <w:szCs w:val="22"/>
          <w:lang w:val="es-ES"/>
        </w:rPr>
        <w:commentReference w:id="2"/>
      </w:r>
      <w:r w:rsidR="009518A9" w:rsidRPr="009A7758">
        <w:rPr>
          <w:rFonts w:ascii="Arial" w:hAnsi="Arial" w:cs="Arial"/>
          <w:b/>
          <w:bCs/>
          <w:sz w:val="22"/>
          <w:szCs w:val="22"/>
          <w:lang w:val="es-ES"/>
        </w:rPr>
        <w:t>JIRAFA</w:t>
      </w:r>
      <w:r w:rsidR="00986903" w:rsidRPr="009A7758">
        <w:rPr>
          <w:rFonts w:ascii="Arial" w:eastAsia="Calibri" w:hAnsi="Arial" w:cs="Arial"/>
          <w:i/>
          <w:iCs/>
          <w:sz w:val="22"/>
          <w:szCs w:val="22"/>
          <w:lang w:val="es-ES"/>
        </w:rPr>
        <w:t xml:space="preserve"> (</w:t>
      </w:r>
      <w:proofErr w:type="spellStart"/>
      <w:r w:rsidR="00986903" w:rsidRPr="009A7758">
        <w:rPr>
          <w:rFonts w:ascii="Arial" w:eastAsia="Calibri" w:hAnsi="Arial" w:cs="Arial"/>
          <w:i/>
          <w:iCs/>
          <w:sz w:val="22"/>
          <w:szCs w:val="22"/>
          <w:lang w:val="es-ES"/>
        </w:rPr>
        <w:t>Giraffa</w:t>
      </w:r>
      <w:proofErr w:type="spellEnd"/>
      <w:r w:rsidR="00986903" w:rsidRPr="009A7758">
        <w:rPr>
          <w:rFonts w:ascii="Arial" w:eastAsia="Calibri" w:hAnsi="Arial" w:cs="Arial"/>
          <w:i/>
          <w:iCs/>
          <w:sz w:val="22"/>
          <w:szCs w:val="22"/>
          <w:lang w:val="es-ES"/>
        </w:rPr>
        <w:t xml:space="preserve"> </w:t>
      </w:r>
      <w:proofErr w:type="spellStart"/>
      <w:r w:rsidR="00986903" w:rsidRPr="009A7758">
        <w:rPr>
          <w:rFonts w:ascii="Arial" w:eastAsia="Calibri" w:hAnsi="Arial" w:cs="Arial"/>
          <w:i/>
          <w:iCs/>
          <w:sz w:val="22"/>
          <w:szCs w:val="22"/>
          <w:lang w:val="es-ES"/>
        </w:rPr>
        <w:t>camelopardalis</w:t>
      </w:r>
      <w:proofErr w:type="spellEnd"/>
      <w:r w:rsidR="00986903" w:rsidRPr="009A7758">
        <w:rPr>
          <w:rFonts w:ascii="Arial" w:eastAsia="Calibri" w:hAnsi="Arial" w:cs="Arial"/>
          <w:i/>
          <w:iCs/>
          <w:sz w:val="22"/>
          <w:szCs w:val="22"/>
          <w:lang w:val="es-ES"/>
        </w:rPr>
        <w:t>)</w:t>
      </w:r>
      <w:r w:rsidR="00986903" w:rsidRPr="009A7758">
        <w:rPr>
          <w:rFonts w:ascii="Arial" w:hAnsi="Arial" w:cs="Arial"/>
          <w:b/>
          <w:bCs/>
          <w:i/>
          <w:iCs/>
          <w:color w:val="000000" w:themeColor="text1"/>
          <w:sz w:val="22"/>
          <w:szCs w:val="22"/>
          <w:lang w:val="es-ES"/>
        </w:rPr>
        <w:t xml:space="preserve"> </w:t>
      </w:r>
      <w:r w:rsidRPr="009A7758">
        <w:rPr>
          <w:rFonts w:ascii="Arial" w:hAnsi="Arial" w:cs="Arial"/>
          <w:b/>
          <w:bCs/>
          <w:i/>
          <w:iCs/>
          <w:color w:val="000000" w:themeColor="text1"/>
          <w:sz w:val="22"/>
          <w:szCs w:val="22"/>
          <w:lang w:val="es-ES"/>
        </w:rPr>
        <w:t>*</w:t>
      </w:r>
      <w:commentRangeEnd w:id="1"/>
      <w:r w:rsidRPr="00AD681A">
        <w:rPr>
          <w:rStyle w:val="CommentReference"/>
          <w:rFonts w:ascii="Arial" w:hAnsi="Arial" w:cs="Arial"/>
          <w:b/>
          <w:bCs/>
          <w:color w:val="000000" w:themeColor="text1"/>
          <w:sz w:val="22"/>
          <w:szCs w:val="22"/>
          <w:lang w:val="es-ES"/>
        </w:rPr>
        <w:commentReference w:id="1"/>
      </w:r>
    </w:p>
    <w:p w14:paraId="04541202" w14:textId="77777777" w:rsidR="002E0DE9" w:rsidRPr="009A7758" w:rsidRDefault="002E0DE9" w:rsidP="002E0DE9">
      <w:pPr>
        <w:widowControl w:val="0"/>
        <w:suppressAutoHyphens/>
        <w:autoSpaceDE w:val="0"/>
        <w:autoSpaceDN w:val="0"/>
        <w:jc w:val="both"/>
        <w:textAlignment w:val="baseline"/>
        <w:rPr>
          <w:rFonts w:ascii="Arial" w:hAnsi="Arial" w:cs="Arial"/>
          <w:sz w:val="22"/>
          <w:szCs w:val="22"/>
          <w:lang w:val="es-ES"/>
        </w:rPr>
      </w:pPr>
    </w:p>
    <w:p w14:paraId="2843937F" w14:textId="3BDE4D6A" w:rsidR="002E0DE9" w:rsidRPr="009A7758" w:rsidRDefault="00CF7E6F" w:rsidP="002E0DE9">
      <w:pPr>
        <w:widowControl w:val="0"/>
        <w:tabs>
          <w:tab w:val="left" w:pos="8295"/>
        </w:tabs>
        <w:suppressAutoHyphens/>
        <w:autoSpaceDE w:val="0"/>
        <w:autoSpaceDN w:val="0"/>
        <w:jc w:val="both"/>
        <w:textAlignment w:val="baseline"/>
        <w:rPr>
          <w:rFonts w:ascii="Arial" w:hAnsi="Arial" w:cs="Arial"/>
          <w:sz w:val="22"/>
          <w:szCs w:val="22"/>
          <w:lang w:val="es-ES"/>
        </w:rPr>
      </w:pPr>
      <w:r w:rsidRPr="00AD681A">
        <w:rPr>
          <w:rFonts w:ascii="Arial" w:hAnsi="Arial" w:cs="Arial"/>
          <w:noProof/>
          <w:sz w:val="22"/>
          <w:szCs w:val="22"/>
          <w:lang w:val="es-ES" w:eastAsia="es-ES"/>
        </w:rPr>
        <mc:AlternateContent>
          <mc:Choice Requires="wps">
            <w:drawing>
              <wp:anchor distT="0" distB="0" distL="114300" distR="114300" simplePos="0" relativeHeight="251658240" behindDoc="1" locked="0" layoutInCell="1" allowOverlap="1" wp14:anchorId="6AF39586" wp14:editId="11638B48">
                <wp:simplePos x="0" y="0"/>
                <wp:positionH relativeFrom="margin">
                  <wp:posOffset>879475</wp:posOffset>
                </wp:positionH>
                <wp:positionV relativeFrom="margin">
                  <wp:posOffset>2493010</wp:posOffset>
                </wp:positionV>
                <wp:extent cx="4304665" cy="1267460"/>
                <wp:effectExtent l="0" t="0" r="19685" b="27940"/>
                <wp:wrapSquare wrapText="bothSides"/>
                <wp:docPr id="5" name="Text Box 4"/>
                <wp:cNvGraphicFramePr/>
                <a:graphic xmlns:a="http://schemas.openxmlformats.org/drawingml/2006/main">
                  <a:graphicData uri="http://schemas.microsoft.com/office/word/2010/wordprocessingShape">
                    <wps:wsp>
                      <wps:cNvSpPr txBox="1"/>
                      <wps:spPr>
                        <a:xfrm>
                          <a:off x="0" y="0"/>
                          <a:ext cx="4304665" cy="1267460"/>
                        </a:xfrm>
                        <a:prstGeom prst="rect">
                          <a:avLst/>
                        </a:prstGeom>
                        <a:solidFill>
                          <a:srgbClr val="FFFFFF"/>
                        </a:solidFill>
                        <a:ln w="3172">
                          <a:solidFill>
                            <a:srgbClr val="000000"/>
                          </a:solidFill>
                          <a:prstDash val="solid"/>
                        </a:ln>
                      </wps:spPr>
                      <wps:txbx>
                        <w:txbxContent>
                          <w:p w14:paraId="361301A9" w14:textId="77777777" w:rsidR="002E0DE9" w:rsidRPr="00AD681A" w:rsidRDefault="002E0DE9" w:rsidP="004F7D19">
                            <w:pPr>
                              <w:jc w:val="both"/>
                              <w:rPr>
                                <w:rFonts w:ascii="Arial" w:hAnsi="Arial" w:cs="Arial"/>
                                <w:sz w:val="22"/>
                                <w:szCs w:val="22"/>
                                <w:lang w:val="es-ES"/>
                              </w:rPr>
                            </w:pPr>
                            <w:r w:rsidRPr="00AD681A">
                              <w:rPr>
                                <w:rFonts w:ascii="Arial" w:hAnsi="Arial" w:cs="Arial"/>
                                <w:sz w:val="22"/>
                                <w:szCs w:val="22"/>
                                <w:lang w:val="es-ES"/>
                              </w:rPr>
                              <w:t>Resumen:</w:t>
                            </w:r>
                          </w:p>
                          <w:p w14:paraId="12338272" w14:textId="097C4F46" w:rsidR="002E0DE9" w:rsidRPr="00AD681A" w:rsidRDefault="002E0DE9" w:rsidP="004F7D19">
                            <w:pPr>
                              <w:jc w:val="both"/>
                              <w:rPr>
                                <w:rFonts w:ascii="Arial" w:hAnsi="Arial" w:cs="Arial"/>
                                <w:sz w:val="22"/>
                                <w:szCs w:val="22"/>
                                <w:lang w:val="es-ES"/>
                              </w:rPr>
                            </w:pPr>
                          </w:p>
                          <w:p w14:paraId="00F9E8DB" w14:textId="43118C1F" w:rsidR="00E87B52" w:rsidRPr="00AD681A" w:rsidRDefault="00E87B52" w:rsidP="004F7D19">
                            <w:pPr>
                              <w:jc w:val="both"/>
                              <w:rPr>
                                <w:rFonts w:ascii="Arial" w:hAnsi="Arial" w:cs="Arial"/>
                                <w:sz w:val="22"/>
                                <w:szCs w:val="22"/>
                                <w:lang w:val="es-ES"/>
                              </w:rPr>
                            </w:pPr>
                            <w:r w:rsidRPr="00AD681A">
                              <w:rPr>
                                <w:rFonts w:ascii="Arial" w:hAnsi="Arial" w:cs="Arial"/>
                                <w:sz w:val="22"/>
                                <w:szCs w:val="22"/>
                                <w:lang w:val="es-ES"/>
                              </w:rPr>
                              <w:t xml:space="preserve">La Fundación para la Conservación de la Jirafa ha presentado el informe adjunto sobre la aplicación de la Acción Concertada para la </w:t>
                            </w:r>
                            <w:proofErr w:type="gramStart"/>
                            <w:r w:rsidRPr="00AD681A">
                              <w:rPr>
                                <w:rFonts w:ascii="Arial" w:hAnsi="Arial" w:cs="Arial"/>
                                <w:sz w:val="22"/>
                                <w:szCs w:val="22"/>
                                <w:lang w:val="es-ES"/>
                              </w:rPr>
                              <w:t xml:space="preserve">jirafa </w:t>
                            </w:r>
                            <w:r w:rsidR="009A7758" w:rsidRPr="009A7758">
                              <w:rPr>
                                <w:rFonts w:ascii="Arial" w:eastAsia="Calibri" w:hAnsi="Arial" w:cs="Arial"/>
                                <w:i/>
                                <w:iCs/>
                                <w:sz w:val="22"/>
                                <w:szCs w:val="22"/>
                                <w:lang w:val="es-ES"/>
                              </w:rPr>
                              <w:t xml:space="preserve"> (</w:t>
                            </w:r>
                            <w:proofErr w:type="spellStart"/>
                            <w:proofErr w:type="gramEnd"/>
                            <w:r w:rsidR="009A7758" w:rsidRPr="009A7758">
                              <w:rPr>
                                <w:rFonts w:ascii="Arial" w:eastAsia="Calibri" w:hAnsi="Arial" w:cs="Arial"/>
                                <w:i/>
                                <w:iCs/>
                                <w:sz w:val="22"/>
                                <w:szCs w:val="22"/>
                                <w:lang w:val="es-ES"/>
                              </w:rPr>
                              <w:t>Giraffa</w:t>
                            </w:r>
                            <w:proofErr w:type="spellEnd"/>
                            <w:r w:rsidR="009A7758" w:rsidRPr="009A7758">
                              <w:rPr>
                                <w:rFonts w:ascii="Arial" w:eastAsia="Calibri" w:hAnsi="Arial" w:cs="Arial"/>
                                <w:i/>
                                <w:iCs/>
                                <w:sz w:val="22"/>
                                <w:szCs w:val="22"/>
                                <w:lang w:val="es-ES"/>
                              </w:rPr>
                              <w:t xml:space="preserve"> </w:t>
                            </w:r>
                            <w:proofErr w:type="spellStart"/>
                            <w:r w:rsidR="009A7758" w:rsidRPr="009A7758">
                              <w:rPr>
                                <w:rFonts w:ascii="Arial" w:eastAsia="Calibri" w:hAnsi="Arial" w:cs="Arial"/>
                                <w:i/>
                                <w:iCs/>
                                <w:sz w:val="22"/>
                                <w:szCs w:val="22"/>
                                <w:lang w:val="es-ES"/>
                              </w:rPr>
                              <w:t>camelopardalis</w:t>
                            </w:r>
                            <w:proofErr w:type="spellEnd"/>
                            <w:r w:rsidR="009A7758" w:rsidRPr="009A7758">
                              <w:rPr>
                                <w:rFonts w:ascii="Arial" w:eastAsia="Calibri" w:hAnsi="Arial" w:cs="Arial"/>
                                <w:i/>
                                <w:iCs/>
                                <w:sz w:val="22"/>
                                <w:szCs w:val="22"/>
                                <w:lang w:val="es-ES"/>
                              </w:rPr>
                              <w:t>)</w:t>
                            </w:r>
                            <w:r w:rsidR="00CF7E6F">
                              <w:rPr>
                                <w:rFonts w:ascii="Arial" w:eastAsia="Calibri" w:hAnsi="Arial" w:cs="Arial"/>
                                <w:i/>
                                <w:iCs/>
                                <w:sz w:val="22"/>
                                <w:szCs w:val="22"/>
                                <w:lang w:val="es-ES"/>
                              </w:rPr>
                              <w:t xml:space="preserve"> </w:t>
                            </w:r>
                            <w:r w:rsidR="00B4571A" w:rsidRPr="00AD681A">
                              <w:rPr>
                                <w:rFonts w:ascii="Arial" w:hAnsi="Arial" w:cs="Arial"/>
                                <w:iCs/>
                                <w:sz w:val="22"/>
                                <w:szCs w:val="22"/>
                                <w:lang w:val="es-ES"/>
                              </w:rPr>
                              <w:t>UNEP/CMS/Acción Concertada 13.3 (Rev.COP14).</w:t>
                            </w: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6AF39586" id="_x0000_t202" coordsize="21600,21600" o:spt="202" path="m,l,21600r21600,l21600,xe">
                <v:stroke joinstyle="miter"/>
                <v:path gradientshapeok="t" o:connecttype="rect"/>
              </v:shapetype>
              <v:shape id="Text Box 4" o:spid="_x0000_s1026" type="#_x0000_t202" style="position:absolute;left:0;text-align:left;margin-left:69.25pt;margin-top:196.3pt;width:338.95pt;height:99.8pt;z-index:-251658240;visibility:visible;mso-wrap-style:square;mso-height-percent:0;mso-wrap-distance-left:9pt;mso-wrap-distance-top:0;mso-wrap-distance-right:9pt;mso-wrap-distance-bottom:0;mso-position-horizontal:absolute;mso-position-horizontal-relative:margin;mso-position-vertical:absolute;mso-position-vertical-relative:margin;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HWD45wEAANQDAAAOAAAAZHJzL2Uyb0RvYy54bWysU9uO0zAQfUfiHyy/01w2m0LUdAVbFSGt&#10;WKTCB7iO3URybDN2m5SvZ+yEtgs8IfLgeDzjM2fOjFcPY6/ISYDrjK5ptkgpEZqbptOHmn77un3z&#10;lhLnmW6YMlrU9CwcfVi/frUabCVy0xrVCCAIol012Jq23tsqSRxvRc/cwlih0SkN9MyjCYekATYg&#10;eq+SPE3LZDDQWDBcOIenm8lJ1xFfSsH9s5ROeKJqitx8XCGu+7Am6xWrDsBs2/GZBvsHFj3rNCa9&#10;QG2YZ+QI3R9QfcfBOCP9gps+MVJ2XMQasJos/a2aXcusiLWgOM5eZHL/D5Z/Pu3sFyB+/GBGbGAQ&#10;ZLCucngY6hkl9OGPTAn6UcLzRTYxesLxsLhLi7K8p4SjL8vLZVFGYZPrdQvOfxSmJ2FTU8C+RLnY&#10;6cl5TImhv0JCNmdU12w7paIBh/2jAnJi2MNt/AJLvPIiTGky1PQuW+YR+YXP3UKk8fsbRKCwYa6d&#10;UkWEOUxpTHjVJez8uB9nsfamOaOG+AywttbAD0oGHKmauu9HBoIS9Uljz95lRRFmMBrF/TJHA249&#10;+1sP0xyhauopmbaPfppbHBzL/JPeWR5aESTS5v3RG9lFKQO5idHMGUcnyjWPeZjNWztGXR/j+icA&#10;AAD//wMAUEsDBBQABgAIAAAAIQCE5e/14QAAAAsBAAAPAAAAZHJzL2Rvd25yZXYueG1sTI8xT8Mw&#10;EIV3JP6DdUhs1ElK0jTEqRAIKQNLCkNHNz6SQHyObLcJ/fWYCcan+/Ted+Vu0SM7o3WDIQHxKgKG&#10;1Bo1UCfg/e3lLgfmvCQlR0Mo4Bsd7Krrq1IWyszU4HnvOxZKyBVSQO/9VHDu2h61dCszIYXbh7Fa&#10;+hBtx5WVcyjXI0+iKONaDhQWejnhU4/t1/6kBXxePCXUvKbTbA+bOm2e67i+CHF7szw+APO4+D8Y&#10;fvWDOlTB6WhOpBwbQ17naUAFrLdJBiwQeZzdAzsKSLdJArwq+f8fqh8AAAD//wMAUEsBAi0AFAAG&#10;AAgAAAAhALaDOJL+AAAA4QEAABMAAAAAAAAAAAAAAAAAAAAAAFtDb250ZW50X1R5cGVzXS54bWxQ&#10;SwECLQAUAAYACAAAACEAOP0h/9YAAACUAQAACwAAAAAAAAAAAAAAAAAvAQAAX3JlbHMvLnJlbHNQ&#10;SwECLQAUAAYACAAAACEAQR1g+OcBAADUAwAADgAAAAAAAAAAAAAAAAAuAgAAZHJzL2Uyb0RvYy54&#10;bWxQSwECLQAUAAYACAAAACEAhOXv9eEAAAALAQAADwAAAAAAAAAAAAAAAABBBAAAZHJzL2Rvd25y&#10;ZXYueG1sUEsFBgAAAAAEAAQA8wAAAE8FAAAAAA==&#10;" strokeweight=".08811mm">
                <v:textbox>
                  <w:txbxContent>
                    <w:p w14:paraId="361301A9" w14:textId="77777777" w:rsidR="002E0DE9" w:rsidRPr="00AD681A" w:rsidRDefault="002E0DE9" w:rsidP="004F7D19">
                      <w:pPr>
                        <w:jc w:val="both"/>
                        <w:rPr>
                          <w:rFonts w:ascii="Arial" w:hAnsi="Arial" w:cs="Arial"/>
                          <w:sz w:val="22"/>
                          <w:szCs w:val="22"/>
                          <w:lang w:val="es-ES"/>
                        </w:rPr>
                      </w:pPr>
                      <w:r w:rsidRPr="00AD681A">
                        <w:rPr>
                          <w:rFonts w:ascii="Arial" w:hAnsi="Arial" w:cs="Arial"/>
                          <w:sz w:val="22"/>
                          <w:szCs w:val="22"/>
                          <w:lang w:val="es-ES"/>
                        </w:rPr>
                        <w:t>Resumen:</w:t>
                      </w:r>
                    </w:p>
                    <w:p w14:paraId="12338272" w14:textId="097C4F46" w:rsidR="002E0DE9" w:rsidRPr="00AD681A" w:rsidRDefault="002E0DE9" w:rsidP="004F7D19">
                      <w:pPr>
                        <w:jc w:val="both"/>
                        <w:rPr>
                          <w:rFonts w:ascii="Arial" w:hAnsi="Arial" w:cs="Arial"/>
                          <w:sz w:val="22"/>
                          <w:szCs w:val="22"/>
                          <w:lang w:val="es-ES"/>
                        </w:rPr>
                      </w:pPr>
                    </w:p>
                    <w:p w14:paraId="00F9E8DB" w14:textId="43118C1F" w:rsidR="00E87B52" w:rsidRPr="00AD681A" w:rsidRDefault="00E87B52" w:rsidP="004F7D19">
                      <w:pPr>
                        <w:jc w:val="both"/>
                        <w:rPr>
                          <w:rFonts w:ascii="Arial" w:hAnsi="Arial" w:cs="Arial"/>
                          <w:sz w:val="22"/>
                          <w:szCs w:val="22"/>
                          <w:lang w:val="es-ES"/>
                        </w:rPr>
                      </w:pPr>
                      <w:r w:rsidRPr="00AD681A">
                        <w:rPr>
                          <w:rFonts w:ascii="Arial" w:hAnsi="Arial" w:cs="Arial"/>
                          <w:sz w:val="22"/>
                          <w:szCs w:val="22"/>
                          <w:lang w:val="es-ES"/>
                        </w:rPr>
                        <w:t xml:space="preserve">La Fundación para la Conservación de la Jirafa ha presentado el informe adjunto sobre la aplicación de la Acción Concertada para la </w:t>
                      </w:r>
                      <w:proofErr w:type="gramStart"/>
                      <w:r w:rsidRPr="00AD681A">
                        <w:rPr>
                          <w:rFonts w:ascii="Arial" w:hAnsi="Arial" w:cs="Arial"/>
                          <w:sz w:val="22"/>
                          <w:szCs w:val="22"/>
                          <w:lang w:val="es-ES"/>
                        </w:rPr>
                        <w:t xml:space="preserve">jirafa </w:t>
                      </w:r>
                      <w:r w:rsidR="009A7758" w:rsidRPr="009A7758">
                        <w:rPr>
                          <w:rFonts w:ascii="Arial" w:eastAsia="Calibri" w:hAnsi="Arial" w:cs="Arial"/>
                          <w:i/>
                          <w:iCs/>
                          <w:sz w:val="22"/>
                          <w:szCs w:val="22"/>
                          <w:lang w:val="es-ES"/>
                        </w:rPr>
                        <w:t xml:space="preserve"> (</w:t>
                      </w:r>
                      <w:proofErr w:type="spellStart"/>
                      <w:proofErr w:type="gramEnd"/>
                      <w:r w:rsidR="009A7758" w:rsidRPr="009A7758">
                        <w:rPr>
                          <w:rFonts w:ascii="Arial" w:eastAsia="Calibri" w:hAnsi="Arial" w:cs="Arial"/>
                          <w:i/>
                          <w:iCs/>
                          <w:sz w:val="22"/>
                          <w:szCs w:val="22"/>
                          <w:lang w:val="es-ES"/>
                        </w:rPr>
                        <w:t>Giraffa</w:t>
                      </w:r>
                      <w:proofErr w:type="spellEnd"/>
                      <w:r w:rsidR="009A7758" w:rsidRPr="009A7758">
                        <w:rPr>
                          <w:rFonts w:ascii="Arial" w:eastAsia="Calibri" w:hAnsi="Arial" w:cs="Arial"/>
                          <w:i/>
                          <w:iCs/>
                          <w:sz w:val="22"/>
                          <w:szCs w:val="22"/>
                          <w:lang w:val="es-ES"/>
                        </w:rPr>
                        <w:t xml:space="preserve"> </w:t>
                      </w:r>
                      <w:proofErr w:type="spellStart"/>
                      <w:r w:rsidR="009A7758" w:rsidRPr="009A7758">
                        <w:rPr>
                          <w:rFonts w:ascii="Arial" w:eastAsia="Calibri" w:hAnsi="Arial" w:cs="Arial"/>
                          <w:i/>
                          <w:iCs/>
                          <w:sz w:val="22"/>
                          <w:szCs w:val="22"/>
                          <w:lang w:val="es-ES"/>
                        </w:rPr>
                        <w:t>camelopardalis</w:t>
                      </w:r>
                      <w:proofErr w:type="spellEnd"/>
                      <w:r w:rsidR="009A7758" w:rsidRPr="009A7758">
                        <w:rPr>
                          <w:rFonts w:ascii="Arial" w:eastAsia="Calibri" w:hAnsi="Arial" w:cs="Arial"/>
                          <w:i/>
                          <w:iCs/>
                          <w:sz w:val="22"/>
                          <w:szCs w:val="22"/>
                          <w:lang w:val="es-ES"/>
                        </w:rPr>
                        <w:t>)</w:t>
                      </w:r>
                      <w:r w:rsidR="00CF7E6F">
                        <w:rPr>
                          <w:rFonts w:ascii="Arial" w:eastAsia="Calibri" w:hAnsi="Arial" w:cs="Arial"/>
                          <w:i/>
                          <w:iCs/>
                          <w:sz w:val="22"/>
                          <w:szCs w:val="22"/>
                          <w:lang w:val="es-ES"/>
                        </w:rPr>
                        <w:t xml:space="preserve"> </w:t>
                      </w:r>
                      <w:r w:rsidR="00B4571A" w:rsidRPr="00AD681A">
                        <w:rPr>
                          <w:rFonts w:ascii="Arial" w:hAnsi="Arial" w:cs="Arial"/>
                          <w:iCs/>
                          <w:sz w:val="22"/>
                          <w:szCs w:val="22"/>
                          <w:lang w:val="es-ES"/>
                        </w:rPr>
                        <w:t>UNEP/CMS/Acción Concertada 13.3 (Rev.COP14).</w:t>
                      </w:r>
                    </w:p>
                  </w:txbxContent>
                </v:textbox>
                <w10:wrap type="square" anchorx="margin" anchory="margin"/>
              </v:shape>
            </w:pict>
          </mc:Fallback>
        </mc:AlternateContent>
      </w:r>
    </w:p>
    <w:p w14:paraId="437E2E87" w14:textId="74E2CCF8" w:rsidR="002E0DE9" w:rsidRPr="009A7758" w:rsidRDefault="002E0DE9" w:rsidP="002E0DE9">
      <w:pPr>
        <w:widowControl w:val="0"/>
        <w:suppressAutoHyphens/>
        <w:autoSpaceDE w:val="0"/>
        <w:autoSpaceDN w:val="0"/>
        <w:textAlignment w:val="baseline"/>
        <w:rPr>
          <w:rFonts w:ascii="Arial" w:eastAsia="Calibri" w:hAnsi="Arial" w:cs="Arial"/>
          <w:sz w:val="22"/>
          <w:szCs w:val="22"/>
          <w:lang w:val="es-ES"/>
        </w:rPr>
      </w:pPr>
    </w:p>
    <w:p w14:paraId="5ACBBE25" w14:textId="7F01F7C3" w:rsidR="002E0DE9" w:rsidRPr="009A7758" w:rsidRDefault="002E0DE9" w:rsidP="002E0DE9">
      <w:pPr>
        <w:widowControl w:val="0"/>
        <w:suppressAutoHyphens/>
        <w:autoSpaceDE w:val="0"/>
        <w:autoSpaceDN w:val="0"/>
        <w:textAlignment w:val="baseline"/>
        <w:rPr>
          <w:rFonts w:ascii="Arial" w:hAnsi="Arial" w:cs="Arial"/>
          <w:sz w:val="22"/>
          <w:szCs w:val="22"/>
          <w:lang w:val="es-ES"/>
        </w:rPr>
      </w:pPr>
    </w:p>
    <w:p w14:paraId="554A67C2" w14:textId="116655DB"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227B60E9" w14:textId="62CE3E75"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72417F8B" w14:textId="34B9FC3D"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55C6DA7A"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48B85236" w14:textId="6418E789"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6236BDED"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692124E8"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3791C321" w14:textId="5150700A"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6DF7A393"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504B2F65"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6F660C3B"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38F02BC5"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70CBF39D"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5B4DC013"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50CE846C" w14:textId="77777777" w:rsidR="002E0DE9" w:rsidRPr="009A7758" w:rsidRDefault="002E0DE9" w:rsidP="002E0DE9">
      <w:pPr>
        <w:widowControl w:val="0"/>
        <w:suppressAutoHyphens/>
        <w:autoSpaceDE w:val="0"/>
        <w:autoSpaceDN w:val="0"/>
        <w:textAlignment w:val="baseline"/>
        <w:rPr>
          <w:rFonts w:ascii="Arial" w:hAnsi="Arial" w:cs="Arial"/>
          <w:sz w:val="21"/>
          <w:szCs w:val="21"/>
          <w:lang w:val="es-ES"/>
        </w:rPr>
      </w:pPr>
    </w:p>
    <w:p w14:paraId="4C10F8E6" w14:textId="77777777" w:rsidR="002E0DE9" w:rsidRPr="009A7758" w:rsidRDefault="002E0DE9" w:rsidP="002E0DE9">
      <w:pPr>
        <w:widowControl w:val="0"/>
        <w:suppressAutoHyphens/>
        <w:autoSpaceDE w:val="0"/>
        <w:autoSpaceDN w:val="0"/>
        <w:textAlignment w:val="baseline"/>
        <w:rPr>
          <w:rFonts w:ascii="Arial" w:hAnsi="Arial" w:cs="Arial"/>
          <w:lang w:val="es-ES"/>
        </w:rPr>
      </w:pPr>
    </w:p>
    <w:p w14:paraId="422964D3" w14:textId="77777777" w:rsidR="005330F7" w:rsidRPr="009A7758" w:rsidRDefault="005330F7" w:rsidP="002E0DE9">
      <w:pPr>
        <w:rPr>
          <w:rFonts w:ascii="Arial" w:hAnsi="Arial" w:cs="Arial"/>
          <w:lang w:val="es-ES"/>
        </w:rPr>
      </w:pPr>
    </w:p>
    <w:p w14:paraId="2FBBA2D8" w14:textId="77777777" w:rsidR="002E0DE9" w:rsidRPr="009A7758" w:rsidRDefault="002E0DE9" w:rsidP="002E0DE9">
      <w:pPr>
        <w:rPr>
          <w:rFonts w:ascii="Arial" w:hAnsi="Arial" w:cs="Arial"/>
          <w:lang w:val="es-ES"/>
        </w:rPr>
      </w:pPr>
    </w:p>
    <w:p w14:paraId="4C631634" w14:textId="77777777" w:rsidR="002E0DE9" w:rsidRPr="009A7758" w:rsidRDefault="002E0DE9" w:rsidP="002E0DE9">
      <w:pPr>
        <w:rPr>
          <w:rFonts w:ascii="Arial" w:hAnsi="Arial" w:cs="Arial"/>
          <w:lang w:val="es-ES"/>
        </w:rPr>
      </w:pPr>
    </w:p>
    <w:p w14:paraId="1057ABA6" w14:textId="77777777" w:rsidR="002E0DE9" w:rsidRPr="009A7758" w:rsidRDefault="002E0DE9" w:rsidP="002E0DE9">
      <w:pPr>
        <w:rPr>
          <w:rFonts w:ascii="Arial" w:hAnsi="Arial" w:cs="Arial"/>
          <w:lang w:val="es-ES"/>
        </w:rPr>
      </w:pPr>
    </w:p>
    <w:p w14:paraId="0E60C238" w14:textId="77777777" w:rsidR="002E0DE9" w:rsidRPr="009A7758" w:rsidRDefault="002E0DE9" w:rsidP="002E0DE9">
      <w:pPr>
        <w:rPr>
          <w:rFonts w:ascii="Arial" w:hAnsi="Arial" w:cs="Arial"/>
          <w:lang w:val="es-ES"/>
        </w:rPr>
      </w:pPr>
    </w:p>
    <w:p w14:paraId="310799B0" w14:textId="77777777" w:rsidR="002E0DE9" w:rsidRPr="009A7758" w:rsidRDefault="002E0DE9" w:rsidP="002E0DE9">
      <w:pPr>
        <w:rPr>
          <w:rFonts w:ascii="Arial" w:hAnsi="Arial" w:cs="Arial"/>
          <w:lang w:val="es-ES"/>
        </w:rPr>
      </w:pPr>
    </w:p>
    <w:p w14:paraId="283DAF92" w14:textId="77777777" w:rsidR="00884062" w:rsidRPr="009A7758" w:rsidRDefault="00884062" w:rsidP="002E0DE9">
      <w:pPr>
        <w:rPr>
          <w:rFonts w:ascii="Arial" w:hAnsi="Arial" w:cs="Arial"/>
          <w:lang w:val="es-ES"/>
        </w:rPr>
      </w:pPr>
    </w:p>
    <w:p w14:paraId="6C8C92CE" w14:textId="77777777" w:rsidR="00884062" w:rsidRPr="009A7758" w:rsidRDefault="00884062" w:rsidP="002E0DE9">
      <w:pPr>
        <w:rPr>
          <w:rFonts w:ascii="Arial" w:hAnsi="Arial" w:cs="Arial"/>
          <w:lang w:val="es-ES"/>
        </w:rPr>
      </w:pPr>
    </w:p>
    <w:p w14:paraId="1FD3689C" w14:textId="77777777" w:rsidR="00884062" w:rsidRPr="009A7758" w:rsidRDefault="00884062" w:rsidP="002E0DE9">
      <w:pPr>
        <w:rPr>
          <w:rFonts w:ascii="Arial" w:hAnsi="Arial" w:cs="Arial"/>
          <w:lang w:val="es-ES"/>
        </w:rPr>
      </w:pPr>
    </w:p>
    <w:p w14:paraId="5762D6D6" w14:textId="77777777" w:rsidR="00884062" w:rsidRPr="009A7758" w:rsidRDefault="00884062" w:rsidP="002E0DE9">
      <w:pPr>
        <w:rPr>
          <w:rFonts w:ascii="Arial" w:hAnsi="Arial" w:cs="Arial"/>
          <w:lang w:val="es-ES"/>
        </w:rPr>
      </w:pPr>
    </w:p>
    <w:p w14:paraId="19EAD132" w14:textId="77777777" w:rsidR="00884062" w:rsidRPr="009A7758" w:rsidRDefault="00884062" w:rsidP="002E0DE9">
      <w:pPr>
        <w:rPr>
          <w:rFonts w:ascii="Arial" w:hAnsi="Arial" w:cs="Arial"/>
          <w:lang w:val="es-ES"/>
        </w:rPr>
      </w:pPr>
    </w:p>
    <w:p w14:paraId="361E812C" w14:textId="77777777" w:rsidR="00884062" w:rsidRPr="009A7758" w:rsidRDefault="00884062" w:rsidP="002E0DE9">
      <w:pPr>
        <w:rPr>
          <w:rFonts w:ascii="Arial" w:hAnsi="Arial" w:cs="Arial"/>
          <w:lang w:val="es-ES"/>
        </w:rPr>
      </w:pPr>
    </w:p>
    <w:p w14:paraId="0B9FC963" w14:textId="77777777" w:rsidR="002E0DE9" w:rsidRPr="009A7758" w:rsidRDefault="002E0DE9" w:rsidP="002E0DE9">
      <w:pPr>
        <w:rPr>
          <w:rFonts w:ascii="Arial" w:hAnsi="Arial" w:cs="Arial"/>
          <w:lang w:val="es-ES"/>
        </w:rPr>
      </w:pPr>
    </w:p>
    <w:p w14:paraId="0BFD8348" w14:textId="77777777" w:rsidR="002E0DE9" w:rsidRPr="009A7758" w:rsidRDefault="002E0DE9" w:rsidP="002E0DE9">
      <w:pPr>
        <w:rPr>
          <w:rFonts w:ascii="Arial" w:hAnsi="Arial" w:cs="Arial"/>
          <w:lang w:val="es-ES"/>
        </w:rPr>
      </w:pPr>
    </w:p>
    <w:p w14:paraId="2DABE7E2" w14:textId="2033877F" w:rsidR="00E87B52" w:rsidRPr="00F90599" w:rsidRDefault="00F90599" w:rsidP="00E87B52">
      <w:pPr>
        <w:widowControl w:val="0"/>
        <w:suppressAutoHyphens/>
        <w:autoSpaceDE w:val="0"/>
        <w:autoSpaceDN w:val="0"/>
        <w:jc w:val="both"/>
        <w:textAlignment w:val="baseline"/>
        <w:rPr>
          <w:rFonts w:ascii="Arial" w:eastAsia="Calibri" w:hAnsi="Arial" w:cs="Arial"/>
          <w:lang w:val="es-ES"/>
        </w:rPr>
        <w:sectPr w:rsidR="00E87B52" w:rsidRPr="00F90599" w:rsidSect="003A3136">
          <w:headerReference w:type="default" r:id="rId16"/>
          <w:footerReference w:type="default" r:id="rId17"/>
          <w:headerReference w:type="first" r:id="rId18"/>
          <w:footerReference w:type="first" r:id="rId19"/>
          <w:endnotePr>
            <w:numFmt w:val="decimal"/>
          </w:endnotePr>
          <w:pgSz w:w="11905" w:h="16837" w:code="9"/>
          <w:pgMar w:top="1440" w:right="1440" w:bottom="1440" w:left="1440" w:header="432" w:footer="432" w:gutter="0"/>
          <w:cols w:space="720"/>
          <w:titlePg/>
        </w:sectPr>
      </w:pPr>
      <w:r w:rsidRPr="00F90599">
        <w:rPr>
          <w:rFonts w:ascii="Arial" w:hAnsi="Arial" w:cs="Arial"/>
          <w:sz w:val="18"/>
          <w:szCs w:val="18"/>
          <w:lang w:val="es-ES"/>
        </w:rPr>
        <w:t>*Las designaciones geográficas empleadas en este documento no implican, de parte de la Secretaría de la CMS (o del Programa de las Naciones Unidas para el Medio Ambiente), juicio alguno sobre la condición jurídica de ningún país, territorio o área, ni sobre la delimitación de su frontera o fronteras. La responsabilidad del contenido del documento recae exclusivamente en su autor.</w:t>
      </w:r>
    </w:p>
    <w:p w14:paraId="7CCC0257" w14:textId="6B5B3211" w:rsidR="00CF7E6F" w:rsidRPr="00AD681A" w:rsidRDefault="00E87B52" w:rsidP="00CF7E6F">
      <w:pPr>
        <w:widowControl w:val="0"/>
        <w:pBdr>
          <w:top w:val="single" w:sz="6" w:space="0" w:color="FFFFFF"/>
          <w:left w:val="single" w:sz="6" w:space="0" w:color="FFFFFF"/>
          <w:bottom w:val="single" w:sz="6" w:space="0" w:color="FFFFFF"/>
          <w:right w:val="single" w:sz="6" w:space="0" w:color="FFFFFF"/>
        </w:pBdr>
        <w:suppressAutoHyphens/>
        <w:autoSpaceDE w:val="0"/>
        <w:autoSpaceDN w:val="0"/>
        <w:ind w:left="-90" w:right="-367"/>
        <w:jc w:val="center"/>
        <w:textAlignment w:val="baseline"/>
        <w:outlineLvl w:val="1"/>
        <w:rPr>
          <w:rFonts w:ascii="Arial" w:hAnsi="Arial" w:cs="Arial"/>
          <w:b/>
          <w:bCs/>
          <w:sz w:val="22"/>
          <w:szCs w:val="22"/>
          <w:lang w:val="es-ES"/>
        </w:rPr>
      </w:pPr>
      <w:r w:rsidRPr="00AD681A">
        <w:rPr>
          <w:rFonts w:ascii="Arial" w:hAnsi="Arial" w:cs="Arial"/>
          <w:b/>
          <w:bCs/>
          <w:sz w:val="22"/>
          <w:szCs w:val="22"/>
          <w:lang w:val="es-ES"/>
        </w:rPr>
        <w:lastRenderedPageBreak/>
        <w:t>I</w:t>
      </w:r>
      <w:r w:rsidR="00CF7E6F" w:rsidRPr="00CF7E6F">
        <w:rPr>
          <w:rFonts w:ascii="Arial" w:hAnsi="Arial" w:cs="Arial"/>
          <w:b/>
          <w:bCs/>
          <w:sz w:val="22"/>
          <w:szCs w:val="22"/>
          <w:lang w:val="es-ES"/>
        </w:rPr>
        <w:t xml:space="preserve"> </w:t>
      </w:r>
      <w:r w:rsidR="00CF7E6F" w:rsidRPr="00AD681A">
        <w:rPr>
          <w:rFonts w:ascii="Arial" w:hAnsi="Arial" w:cs="Arial"/>
          <w:b/>
          <w:bCs/>
          <w:sz w:val="22"/>
          <w:szCs w:val="22"/>
          <w:lang w:val="es-ES"/>
        </w:rPr>
        <w:t xml:space="preserve">NFORME SOBRE LA APLICACIÓN DE LA ACCIÓN CONCERTADA </w:t>
      </w:r>
    </w:p>
    <w:p w14:paraId="1957D9D4" w14:textId="3982CA07" w:rsidR="00E87B52" w:rsidRPr="00AD681A" w:rsidRDefault="00CF7E6F" w:rsidP="00CF7E6F">
      <w:pPr>
        <w:widowControl w:val="0"/>
        <w:pBdr>
          <w:top w:val="single" w:sz="6" w:space="0" w:color="FFFFFF"/>
          <w:left w:val="single" w:sz="6" w:space="0" w:color="FFFFFF"/>
          <w:bottom w:val="single" w:sz="6" w:space="0" w:color="FFFFFF"/>
          <w:right w:val="single" w:sz="6" w:space="0" w:color="FFFFFF"/>
        </w:pBdr>
        <w:suppressAutoHyphens/>
        <w:autoSpaceDE w:val="0"/>
        <w:autoSpaceDN w:val="0"/>
        <w:ind w:left="-90" w:right="-367"/>
        <w:jc w:val="center"/>
        <w:textAlignment w:val="baseline"/>
        <w:outlineLvl w:val="1"/>
        <w:rPr>
          <w:rFonts w:ascii="Arial" w:eastAsia="Calibri" w:hAnsi="Arial" w:cs="Arial"/>
          <w:b/>
          <w:sz w:val="22"/>
          <w:szCs w:val="22"/>
          <w:lang w:val="es-ES"/>
        </w:rPr>
      </w:pPr>
      <w:r w:rsidRPr="009A7758">
        <w:rPr>
          <w:rFonts w:ascii="Arial" w:hAnsi="Arial" w:cs="Arial"/>
          <w:b/>
          <w:bCs/>
          <w:sz w:val="22"/>
          <w:szCs w:val="22"/>
          <w:lang w:val="es-ES"/>
        </w:rPr>
        <w:t>PARA LA</w:t>
      </w:r>
      <w:commentRangeStart w:id="4"/>
      <w:r w:rsidRPr="009A7758">
        <w:rPr>
          <w:rFonts w:ascii="Arial" w:hAnsi="Arial" w:cs="Arial"/>
          <w:b/>
          <w:bCs/>
          <w:sz w:val="22"/>
          <w:szCs w:val="22"/>
          <w:lang w:val="es-ES"/>
        </w:rPr>
        <w:t xml:space="preserve"> </w:t>
      </w:r>
      <w:commentRangeEnd w:id="4"/>
      <w:r w:rsidRPr="00AD681A">
        <w:rPr>
          <w:rStyle w:val="CommentReference"/>
          <w:rFonts w:ascii="Arial" w:hAnsi="Arial" w:cs="Arial"/>
          <w:b/>
          <w:bCs/>
          <w:sz w:val="22"/>
          <w:szCs w:val="22"/>
          <w:lang w:val="es-ES"/>
        </w:rPr>
        <w:commentReference w:id="4"/>
      </w:r>
      <w:r w:rsidRPr="009A7758">
        <w:rPr>
          <w:rFonts w:ascii="Arial" w:hAnsi="Arial" w:cs="Arial"/>
          <w:b/>
          <w:bCs/>
          <w:sz w:val="22"/>
          <w:szCs w:val="22"/>
          <w:lang w:val="es-ES"/>
        </w:rPr>
        <w:t>JIRAFA</w:t>
      </w:r>
      <w:r w:rsidRPr="009A7758">
        <w:rPr>
          <w:rFonts w:ascii="Arial" w:eastAsia="Calibri" w:hAnsi="Arial" w:cs="Arial"/>
          <w:i/>
          <w:iCs/>
          <w:sz w:val="22"/>
          <w:szCs w:val="22"/>
          <w:lang w:val="es-ES"/>
        </w:rPr>
        <w:t xml:space="preserve"> (</w:t>
      </w:r>
      <w:proofErr w:type="spellStart"/>
      <w:r w:rsidRPr="009A7758">
        <w:rPr>
          <w:rFonts w:ascii="Arial" w:eastAsia="Calibri" w:hAnsi="Arial" w:cs="Arial"/>
          <w:i/>
          <w:iCs/>
          <w:sz w:val="22"/>
          <w:szCs w:val="22"/>
          <w:lang w:val="es-ES"/>
        </w:rPr>
        <w:t>Giraffa</w:t>
      </w:r>
      <w:proofErr w:type="spellEnd"/>
      <w:r w:rsidRPr="009A7758">
        <w:rPr>
          <w:rFonts w:ascii="Arial" w:eastAsia="Calibri" w:hAnsi="Arial" w:cs="Arial"/>
          <w:i/>
          <w:iCs/>
          <w:sz w:val="22"/>
          <w:szCs w:val="22"/>
          <w:lang w:val="es-ES"/>
        </w:rPr>
        <w:t xml:space="preserve"> </w:t>
      </w:r>
      <w:proofErr w:type="spellStart"/>
      <w:r w:rsidRPr="009A7758">
        <w:rPr>
          <w:rFonts w:ascii="Arial" w:eastAsia="Calibri" w:hAnsi="Arial" w:cs="Arial"/>
          <w:i/>
          <w:iCs/>
          <w:sz w:val="22"/>
          <w:szCs w:val="22"/>
          <w:lang w:val="es-ES"/>
        </w:rPr>
        <w:t>camelopardalis</w:t>
      </w:r>
      <w:proofErr w:type="spellEnd"/>
      <w:r w:rsidRPr="009A7758">
        <w:rPr>
          <w:rFonts w:ascii="Arial" w:eastAsia="Calibri" w:hAnsi="Arial" w:cs="Arial"/>
          <w:i/>
          <w:iCs/>
          <w:sz w:val="22"/>
          <w:szCs w:val="22"/>
          <w:lang w:val="es-ES"/>
        </w:rPr>
        <w:t>)</w:t>
      </w:r>
    </w:p>
    <w:p w14:paraId="23822F42" w14:textId="77777777" w:rsidR="002312D4" w:rsidRPr="00AD681A" w:rsidRDefault="002312D4" w:rsidP="002312D4">
      <w:pPr>
        <w:widowControl w:val="0"/>
        <w:pBdr>
          <w:top w:val="single" w:sz="6" w:space="0" w:color="FFFFFF"/>
          <w:left w:val="single" w:sz="6" w:space="0" w:color="FFFFFF"/>
          <w:bottom w:val="single" w:sz="6" w:space="0" w:color="FFFFFF"/>
          <w:right w:val="single" w:sz="6" w:space="0" w:color="FFFFFF"/>
        </w:pBdr>
        <w:suppressAutoHyphens/>
        <w:autoSpaceDE w:val="0"/>
        <w:autoSpaceDN w:val="0"/>
        <w:ind w:left="-90" w:right="-367"/>
        <w:jc w:val="both"/>
        <w:textAlignment w:val="baseline"/>
        <w:outlineLvl w:val="1"/>
        <w:rPr>
          <w:rFonts w:ascii="Arial" w:eastAsia="Calibri" w:hAnsi="Arial" w:cs="Arial"/>
          <w:b/>
          <w:sz w:val="22"/>
          <w:szCs w:val="22"/>
          <w:lang w:val="es-ES"/>
        </w:rPr>
      </w:pPr>
    </w:p>
    <w:p w14:paraId="5A4C5B94" w14:textId="7DCA2BF9" w:rsidR="00E87B52" w:rsidRPr="00AD681A" w:rsidRDefault="00E87B52" w:rsidP="00310114">
      <w:pPr>
        <w:suppressAutoHyphens/>
        <w:autoSpaceDN w:val="0"/>
        <w:ind w:right="25"/>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UNEP/CMS/ACCIÓN CONCERTADA 13.3 (Rev.COP14)</w:t>
      </w:r>
    </w:p>
    <w:p w14:paraId="53AB2E3F" w14:textId="77777777" w:rsidR="00E87B52" w:rsidRPr="00AD681A" w:rsidRDefault="00E87B52" w:rsidP="00310114">
      <w:pPr>
        <w:suppressAutoHyphens/>
        <w:autoSpaceDN w:val="0"/>
        <w:ind w:right="25"/>
        <w:jc w:val="both"/>
        <w:textAlignment w:val="baseline"/>
        <w:rPr>
          <w:rFonts w:ascii="Arial" w:eastAsia="Calibri" w:hAnsi="Arial" w:cs="Arial"/>
          <w:sz w:val="22"/>
          <w:szCs w:val="22"/>
          <w:lang w:val="es-ES"/>
        </w:rPr>
      </w:pPr>
    </w:p>
    <w:p w14:paraId="42B16DFE" w14:textId="77777777" w:rsidR="00F55BC2" w:rsidRPr="00AD681A" w:rsidRDefault="00E87B52" w:rsidP="00310114">
      <w:pPr>
        <w:ind w:right="25"/>
        <w:jc w:val="both"/>
        <w:rPr>
          <w:rFonts w:ascii="Arial" w:eastAsia="Calibri" w:hAnsi="Arial" w:cs="Arial"/>
          <w:b/>
          <w:bCs/>
          <w:sz w:val="22"/>
          <w:szCs w:val="22"/>
          <w:lang w:val="es-ES"/>
        </w:rPr>
      </w:pPr>
      <w:r w:rsidRPr="00AD681A">
        <w:rPr>
          <w:rFonts w:ascii="Arial" w:eastAsia="Calibri" w:hAnsi="Arial" w:cs="Arial"/>
          <w:b/>
          <w:bCs/>
          <w:sz w:val="22"/>
          <w:szCs w:val="22"/>
          <w:lang w:val="es-ES"/>
        </w:rPr>
        <w:t>ACCIÓN CONCERTADA</w:t>
      </w:r>
    </w:p>
    <w:p w14:paraId="691A152E" w14:textId="6A4F2C94" w:rsidR="00E87B52" w:rsidRPr="00AD681A" w:rsidRDefault="00E87B52" w:rsidP="00310114">
      <w:pPr>
        <w:ind w:right="25"/>
        <w:jc w:val="both"/>
        <w:rPr>
          <w:rFonts w:ascii="Arial" w:eastAsia="Calibri" w:hAnsi="Arial" w:cs="Arial"/>
          <w:sz w:val="22"/>
          <w:szCs w:val="22"/>
          <w:lang w:val="es-ES"/>
        </w:rPr>
      </w:pPr>
    </w:p>
    <w:p w14:paraId="704D8820" w14:textId="22725194" w:rsidR="00B4571A" w:rsidRPr="00AD681A" w:rsidRDefault="00E87B52" w:rsidP="00310114">
      <w:pPr>
        <w:widowControl w:val="0"/>
        <w:pBdr>
          <w:top w:val="single" w:sz="6" w:space="0" w:color="FFFFFF"/>
          <w:left w:val="single" w:sz="6" w:space="0" w:color="FFFFFF"/>
          <w:bottom w:val="single" w:sz="6" w:space="0" w:color="FFFFFF"/>
          <w:right w:val="single" w:sz="6" w:space="0" w:color="FFFFFF"/>
        </w:pBdr>
        <w:suppressAutoHyphens/>
        <w:autoSpaceDE w:val="0"/>
        <w:autoSpaceDN w:val="0"/>
        <w:ind w:right="25"/>
        <w:jc w:val="both"/>
        <w:textAlignment w:val="baseline"/>
        <w:outlineLvl w:val="1"/>
        <w:rPr>
          <w:rFonts w:ascii="Arial" w:hAnsi="Arial" w:cs="Arial"/>
          <w:iCs/>
          <w:sz w:val="22"/>
          <w:szCs w:val="22"/>
          <w:lang w:val="es-ES"/>
        </w:rPr>
      </w:pPr>
      <w:r w:rsidRPr="00AD681A">
        <w:rPr>
          <w:rFonts w:ascii="Arial" w:eastAsia="Calibri" w:hAnsi="Arial" w:cs="Arial"/>
          <w:sz w:val="22"/>
          <w:szCs w:val="22"/>
          <w:lang w:val="es-ES"/>
        </w:rPr>
        <w:t xml:space="preserve">Título: Actualización sobre la aplicación de la conservación y gestión de la jirafa masái </w:t>
      </w:r>
      <w:r w:rsidR="00B4571A" w:rsidRPr="00AD681A">
        <w:rPr>
          <w:rFonts w:ascii="Arial" w:hAnsi="Arial" w:cs="Arial"/>
          <w:i/>
          <w:sz w:val="22"/>
          <w:szCs w:val="22"/>
          <w:lang w:val="es-ES"/>
        </w:rPr>
        <w:t>(</w:t>
      </w:r>
      <w:proofErr w:type="spellStart"/>
      <w:r w:rsidR="00B4571A" w:rsidRPr="00AD681A">
        <w:rPr>
          <w:rFonts w:ascii="Arial" w:hAnsi="Arial" w:cs="Arial"/>
          <w:i/>
          <w:sz w:val="22"/>
          <w:szCs w:val="22"/>
          <w:lang w:val="es-ES"/>
        </w:rPr>
        <w:t>Giraffa</w:t>
      </w:r>
      <w:proofErr w:type="spellEnd"/>
      <w:r w:rsidR="00B4571A" w:rsidRPr="00AD681A">
        <w:rPr>
          <w:rFonts w:ascii="Arial" w:hAnsi="Arial" w:cs="Arial"/>
          <w:i/>
          <w:sz w:val="22"/>
          <w:szCs w:val="22"/>
          <w:lang w:val="es-ES"/>
        </w:rPr>
        <w:t xml:space="preserve"> </w:t>
      </w:r>
      <w:proofErr w:type="spellStart"/>
      <w:r w:rsidR="00B4571A" w:rsidRPr="00AD681A">
        <w:rPr>
          <w:rFonts w:ascii="Arial" w:hAnsi="Arial" w:cs="Arial"/>
          <w:i/>
          <w:sz w:val="22"/>
          <w:szCs w:val="22"/>
          <w:lang w:val="es-ES"/>
        </w:rPr>
        <w:t>tippelskirchi</w:t>
      </w:r>
      <w:proofErr w:type="spellEnd"/>
      <w:r w:rsidR="00B4571A" w:rsidRPr="00AD681A">
        <w:rPr>
          <w:rFonts w:ascii="Arial" w:hAnsi="Arial" w:cs="Arial"/>
          <w:i/>
          <w:sz w:val="22"/>
          <w:szCs w:val="22"/>
          <w:lang w:val="es-ES"/>
        </w:rPr>
        <w:t>)</w:t>
      </w:r>
      <w:r w:rsidR="00B4571A" w:rsidRPr="00AD681A">
        <w:rPr>
          <w:rFonts w:ascii="Arial" w:hAnsi="Arial" w:cs="Arial"/>
          <w:sz w:val="22"/>
          <w:szCs w:val="22"/>
          <w:lang w:val="es-ES"/>
        </w:rPr>
        <w:t xml:space="preserve">, la jirafa </w:t>
      </w:r>
      <w:r w:rsidR="00B4571A" w:rsidRPr="00AD681A">
        <w:rPr>
          <w:rFonts w:ascii="Arial" w:hAnsi="Arial" w:cs="Arial"/>
          <w:i/>
          <w:sz w:val="22"/>
          <w:szCs w:val="22"/>
          <w:lang w:val="es-ES"/>
        </w:rPr>
        <w:t>(</w:t>
      </w:r>
      <w:proofErr w:type="spellStart"/>
      <w:r w:rsidR="00B4571A" w:rsidRPr="00AD681A">
        <w:rPr>
          <w:rFonts w:ascii="Arial" w:hAnsi="Arial" w:cs="Arial"/>
          <w:i/>
          <w:sz w:val="22"/>
          <w:szCs w:val="22"/>
          <w:lang w:val="es-ES"/>
        </w:rPr>
        <w:t>Giraffa</w:t>
      </w:r>
      <w:proofErr w:type="spellEnd"/>
      <w:r w:rsidR="00B4571A" w:rsidRPr="00AD681A">
        <w:rPr>
          <w:rFonts w:ascii="Arial" w:hAnsi="Arial" w:cs="Arial"/>
          <w:i/>
          <w:sz w:val="22"/>
          <w:szCs w:val="22"/>
          <w:lang w:val="es-ES"/>
        </w:rPr>
        <w:t xml:space="preserve"> </w:t>
      </w:r>
      <w:proofErr w:type="spellStart"/>
      <w:r w:rsidR="00B4571A" w:rsidRPr="00AD681A">
        <w:rPr>
          <w:rFonts w:ascii="Arial" w:hAnsi="Arial" w:cs="Arial"/>
          <w:i/>
          <w:sz w:val="22"/>
          <w:szCs w:val="22"/>
          <w:lang w:val="es-ES"/>
        </w:rPr>
        <w:t>camelopardalis</w:t>
      </w:r>
      <w:proofErr w:type="spellEnd"/>
      <w:r w:rsidR="00B4571A" w:rsidRPr="00AD681A">
        <w:rPr>
          <w:rFonts w:ascii="Arial" w:hAnsi="Arial" w:cs="Arial"/>
          <w:i/>
          <w:sz w:val="22"/>
          <w:szCs w:val="22"/>
          <w:lang w:val="es-ES"/>
        </w:rPr>
        <w:t>)</w:t>
      </w:r>
      <w:r w:rsidR="00B4571A" w:rsidRPr="00AD681A">
        <w:rPr>
          <w:rFonts w:ascii="Arial" w:hAnsi="Arial" w:cs="Arial"/>
          <w:sz w:val="22"/>
          <w:szCs w:val="22"/>
          <w:lang w:val="es-ES"/>
        </w:rPr>
        <w:t xml:space="preserve">, la jirafa somalí </w:t>
      </w:r>
      <w:r w:rsidR="00B4571A" w:rsidRPr="00AD681A">
        <w:rPr>
          <w:rFonts w:ascii="Arial" w:hAnsi="Arial" w:cs="Arial"/>
          <w:i/>
          <w:sz w:val="22"/>
          <w:szCs w:val="22"/>
          <w:lang w:val="es-ES"/>
        </w:rPr>
        <w:t>(</w:t>
      </w:r>
      <w:proofErr w:type="spellStart"/>
      <w:r w:rsidR="00B4571A" w:rsidRPr="00AD681A">
        <w:rPr>
          <w:rFonts w:ascii="Arial" w:hAnsi="Arial" w:cs="Arial"/>
          <w:i/>
          <w:sz w:val="22"/>
          <w:szCs w:val="22"/>
          <w:lang w:val="es-ES"/>
        </w:rPr>
        <w:t>Giraffa</w:t>
      </w:r>
      <w:proofErr w:type="spellEnd"/>
      <w:r w:rsidR="00B4571A" w:rsidRPr="00AD681A">
        <w:rPr>
          <w:rFonts w:ascii="Arial" w:hAnsi="Arial" w:cs="Arial"/>
          <w:i/>
          <w:sz w:val="22"/>
          <w:szCs w:val="22"/>
          <w:lang w:val="es-ES"/>
        </w:rPr>
        <w:t xml:space="preserve"> </w:t>
      </w:r>
      <w:proofErr w:type="spellStart"/>
      <w:r w:rsidR="00B4571A" w:rsidRPr="00AD681A">
        <w:rPr>
          <w:rFonts w:ascii="Arial" w:hAnsi="Arial" w:cs="Arial"/>
          <w:i/>
          <w:sz w:val="22"/>
          <w:szCs w:val="22"/>
          <w:lang w:val="es-ES"/>
        </w:rPr>
        <w:t>reticulata</w:t>
      </w:r>
      <w:proofErr w:type="spellEnd"/>
      <w:r w:rsidR="00B4571A" w:rsidRPr="00AD681A">
        <w:rPr>
          <w:rFonts w:ascii="Arial" w:hAnsi="Arial" w:cs="Arial"/>
          <w:i/>
          <w:sz w:val="22"/>
          <w:szCs w:val="22"/>
          <w:lang w:val="es-ES"/>
        </w:rPr>
        <w:t>)</w:t>
      </w:r>
      <w:r w:rsidR="00B4571A" w:rsidRPr="00AD681A">
        <w:rPr>
          <w:rFonts w:ascii="Arial" w:hAnsi="Arial" w:cs="Arial"/>
          <w:sz w:val="22"/>
          <w:szCs w:val="22"/>
          <w:lang w:val="es-ES"/>
        </w:rPr>
        <w:t xml:space="preserve"> y la jirafa del sur </w:t>
      </w:r>
      <w:r w:rsidR="00B4571A" w:rsidRPr="00AD681A">
        <w:rPr>
          <w:rFonts w:ascii="Arial" w:hAnsi="Arial" w:cs="Arial"/>
          <w:i/>
          <w:sz w:val="22"/>
          <w:szCs w:val="22"/>
          <w:lang w:val="es-ES"/>
        </w:rPr>
        <w:t>(</w:t>
      </w:r>
      <w:proofErr w:type="spellStart"/>
      <w:r w:rsidR="00B4571A" w:rsidRPr="00AD681A">
        <w:rPr>
          <w:rFonts w:ascii="Arial" w:hAnsi="Arial" w:cs="Arial"/>
          <w:i/>
          <w:sz w:val="22"/>
          <w:szCs w:val="22"/>
          <w:lang w:val="es-ES"/>
        </w:rPr>
        <w:t>Giraffa</w:t>
      </w:r>
      <w:proofErr w:type="spellEnd"/>
      <w:r w:rsidR="00B4571A" w:rsidRPr="00AD681A">
        <w:rPr>
          <w:rFonts w:ascii="Arial" w:hAnsi="Arial" w:cs="Arial"/>
          <w:iCs/>
          <w:sz w:val="22"/>
          <w:szCs w:val="22"/>
          <w:lang w:val="es-ES"/>
        </w:rPr>
        <w:t xml:space="preserve"> </w:t>
      </w:r>
      <w:proofErr w:type="spellStart"/>
      <w:r w:rsidR="00B4571A" w:rsidRPr="00AD681A">
        <w:rPr>
          <w:rFonts w:ascii="Arial" w:hAnsi="Arial" w:cs="Arial"/>
          <w:i/>
          <w:sz w:val="22"/>
          <w:szCs w:val="22"/>
          <w:lang w:val="es-ES"/>
        </w:rPr>
        <w:t>giraffa</w:t>
      </w:r>
      <w:proofErr w:type="spellEnd"/>
      <w:r w:rsidR="00B4571A" w:rsidRPr="00AD681A">
        <w:rPr>
          <w:rFonts w:ascii="Arial" w:hAnsi="Arial" w:cs="Arial"/>
          <w:i/>
          <w:sz w:val="22"/>
          <w:szCs w:val="22"/>
          <w:lang w:val="es-ES"/>
        </w:rPr>
        <w:t>)</w:t>
      </w:r>
      <w:r w:rsidR="00B4571A" w:rsidRPr="00AD681A">
        <w:rPr>
          <w:rFonts w:ascii="Arial" w:hAnsi="Arial" w:cs="Arial"/>
          <w:iCs/>
          <w:sz w:val="22"/>
          <w:szCs w:val="22"/>
          <w:lang w:val="es-ES"/>
        </w:rPr>
        <w:t>.</w:t>
      </w:r>
    </w:p>
    <w:p w14:paraId="37815350" w14:textId="77777777" w:rsidR="00F55BC2" w:rsidRPr="00AD681A" w:rsidRDefault="00F55BC2" w:rsidP="002312D4">
      <w:pPr>
        <w:suppressAutoHyphens/>
        <w:autoSpaceDN w:val="0"/>
        <w:jc w:val="both"/>
        <w:textAlignment w:val="baseline"/>
        <w:rPr>
          <w:rFonts w:ascii="Arial" w:eastAsia="Calibri" w:hAnsi="Arial" w:cs="Arial"/>
          <w:sz w:val="22"/>
          <w:szCs w:val="22"/>
          <w:lang w:val="es-ES"/>
        </w:rPr>
      </w:pPr>
    </w:p>
    <w:p w14:paraId="24B92F0F" w14:textId="644531C2" w:rsidR="00A65A0C" w:rsidRPr="00AD681A" w:rsidRDefault="00E87B52" w:rsidP="002312D4">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sz w:val="22"/>
          <w:szCs w:val="22"/>
          <w:highlight w:val="yellow"/>
          <w:lang w:val="es-ES"/>
        </w:rPr>
      </w:pPr>
      <w:r w:rsidRPr="00AD681A">
        <w:rPr>
          <w:rFonts w:ascii="Arial" w:eastAsia="Calibri" w:hAnsi="Arial" w:cs="Arial"/>
          <w:sz w:val="22"/>
          <w:szCs w:val="22"/>
          <w:lang w:val="es-ES"/>
        </w:rPr>
        <w:t>Número del documento:</w:t>
      </w:r>
      <w:r w:rsidRPr="00AD681A">
        <w:rPr>
          <w:rFonts w:ascii="Arial" w:eastAsia="Calibri" w:hAnsi="Arial" w:cs="Arial"/>
          <w:i/>
          <w:sz w:val="22"/>
          <w:szCs w:val="22"/>
          <w:lang w:val="es-ES"/>
        </w:rPr>
        <w:t xml:space="preserve"> </w:t>
      </w:r>
      <w:r w:rsidR="00C67E62" w:rsidRPr="00AD681A">
        <w:rPr>
          <w:rFonts w:ascii="Arial" w:eastAsia="Calibri" w:hAnsi="Arial" w:cs="Arial"/>
          <w:sz w:val="22"/>
          <w:szCs w:val="22"/>
          <w:lang w:val="es-ES"/>
        </w:rPr>
        <w:t xml:space="preserve">UNEP/CMS/ACCIÓN CONCERTADA 13.3 (Rev.COP14) </w:t>
      </w:r>
      <w:r w:rsidR="008346A7" w:rsidRPr="00AD681A">
        <w:rPr>
          <w:rFonts w:ascii="Arial" w:eastAsia="Calibri" w:hAnsi="Arial" w:cs="Arial"/>
          <w:i/>
          <w:iCs/>
          <w:sz w:val="22"/>
          <w:szCs w:val="22"/>
          <w:lang w:val="es-ES"/>
        </w:rPr>
        <w:t>Acción concertada para la Jirafa (</w:t>
      </w:r>
      <w:proofErr w:type="spellStart"/>
      <w:r w:rsidR="008346A7" w:rsidRPr="00AD681A">
        <w:rPr>
          <w:rFonts w:ascii="Arial" w:eastAsia="Calibri" w:hAnsi="Arial" w:cs="Arial"/>
          <w:i/>
          <w:iCs/>
          <w:sz w:val="22"/>
          <w:szCs w:val="22"/>
          <w:lang w:val="es-ES"/>
        </w:rPr>
        <w:t>Giraffa</w:t>
      </w:r>
      <w:proofErr w:type="spellEnd"/>
      <w:r w:rsidR="008346A7" w:rsidRPr="00AD681A">
        <w:rPr>
          <w:rFonts w:ascii="Arial" w:eastAsia="Calibri" w:hAnsi="Arial" w:cs="Arial"/>
          <w:i/>
          <w:iCs/>
          <w:sz w:val="22"/>
          <w:szCs w:val="22"/>
          <w:lang w:val="es-ES"/>
        </w:rPr>
        <w:t xml:space="preserve"> </w:t>
      </w:r>
      <w:proofErr w:type="spellStart"/>
      <w:r w:rsidR="008346A7" w:rsidRPr="00AD681A">
        <w:rPr>
          <w:rFonts w:ascii="Arial" w:eastAsia="Calibri" w:hAnsi="Arial" w:cs="Arial"/>
          <w:i/>
          <w:iCs/>
          <w:sz w:val="22"/>
          <w:szCs w:val="22"/>
          <w:lang w:val="es-ES"/>
        </w:rPr>
        <w:t>camelopardalis</w:t>
      </w:r>
      <w:proofErr w:type="spellEnd"/>
      <w:r w:rsidR="008346A7" w:rsidRPr="00AD681A">
        <w:rPr>
          <w:rFonts w:ascii="Arial" w:eastAsia="Calibri" w:hAnsi="Arial" w:cs="Arial"/>
          <w:i/>
          <w:iCs/>
          <w:sz w:val="22"/>
          <w:szCs w:val="22"/>
          <w:lang w:val="es-ES"/>
        </w:rPr>
        <w:t>)</w:t>
      </w:r>
    </w:p>
    <w:p w14:paraId="69B72493" w14:textId="77777777" w:rsidR="00E87B52" w:rsidRPr="00AD681A" w:rsidRDefault="00E87B52" w:rsidP="002312D4">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sz w:val="22"/>
          <w:szCs w:val="22"/>
          <w:lang w:val="es-ES"/>
        </w:rPr>
      </w:pPr>
    </w:p>
    <w:p w14:paraId="32030AAC" w14:textId="5ADDFCD6" w:rsidR="00E87B52" w:rsidRPr="00AD681A" w:rsidRDefault="00E87B52" w:rsidP="00632CD3">
      <w:pPr>
        <w:jc w:val="both"/>
        <w:rPr>
          <w:rFonts w:ascii="Arial" w:eastAsia="Calibri" w:hAnsi="Arial" w:cs="Arial"/>
          <w:b/>
          <w:bCs/>
          <w:sz w:val="22"/>
          <w:szCs w:val="22"/>
          <w:lang w:val="es-ES"/>
        </w:rPr>
      </w:pPr>
      <w:r w:rsidRPr="00AD681A">
        <w:rPr>
          <w:rFonts w:ascii="Arial" w:eastAsia="Calibri" w:hAnsi="Arial" w:cs="Arial"/>
          <w:b/>
          <w:bCs/>
          <w:sz w:val="22"/>
          <w:szCs w:val="22"/>
          <w:lang w:val="es-ES"/>
        </w:rPr>
        <w:t>ORGANIZACIÓN INFORMANTE</w:t>
      </w:r>
    </w:p>
    <w:p w14:paraId="6CE89C4F" w14:textId="77777777" w:rsidR="00F55BC2" w:rsidRPr="00AD681A" w:rsidRDefault="00F55BC2" w:rsidP="002312D4">
      <w:pPr>
        <w:jc w:val="both"/>
        <w:rPr>
          <w:rFonts w:ascii="Arial" w:eastAsia="Calibri" w:hAnsi="Arial" w:cs="Arial"/>
          <w:sz w:val="22"/>
          <w:szCs w:val="22"/>
          <w:lang w:val="es-ES"/>
        </w:rPr>
      </w:pPr>
    </w:p>
    <w:p w14:paraId="2B222D49" w14:textId="428C83BC" w:rsidR="00E87B52" w:rsidRPr="00AD681A" w:rsidRDefault="00B4571A" w:rsidP="00310114">
      <w:pPr>
        <w:widowControl w:val="0"/>
        <w:pBdr>
          <w:top w:val="single" w:sz="6" w:space="0" w:color="FFFFFF"/>
          <w:left w:val="single" w:sz="6" w:space="0" w:color="FFFFFF"/>
          <w:bottom w:val="single" w:sz="6" w:space="0" w:color="FFFFFF"/>
          <w:right w:val="single" w:sz="6" w:space="0" w:color="FFFFFF"/>
        </w:pBdr>
        <w:suppressAutoHyphens/>
        <w:autoSpaceDE w:val="0"/>
        <w:autoSpaceDN w:val="0"/>
        <w:ind w:right="25"/>
        <w:jc w:val="both"/>
        <w:textAlignment w:val="baseline"/>
        <w:outlineLvl w:val="1"/>
        <w:rPr>
          <w:rFonts w:ascii="Arial" w:eastAsiaTheme="minorHAnsi" w:hAnsi="Arial" w:cs="Arial"/>
          <w:sz w:val="22"/>
          <w:szCs w:val="22"/>
          <w:lang w:val="es-ES"/>
        </w:rPr>
      </w:pPr>
      <w:r w:rsidRPr="00AD681A">
        <w:rPr>
          <w:rFonts w:ascii="Arial" w:eastAsia="Calibri" w:hAnsi="Arial" w:cs="Arial"/>
          <w:sz w:val="22"/>
          <w:szCs w:val="22"/>
          <w:lang w:val="es-ES"/>
        </w:rPr>
        <w:t>La Fundación para la Conservación de la Jirafa (GCF, por sus siglas en inglés) es una organización no gubernamental (ONG) dedicada exclusivamente a la conservación y ges</w:t>
      </w:r>
      <w:r w:rsidR="00970222" w:rsidRPr="00AD681A">
        <w:rPr>
          <w:rFonts w:ascii="Arial" w:eastAsia="Calibri" w:hAnsi="Arial" w:cs="Arial"/>
          <w:sz w:val="22"/>
          <w:szCs w:val="22"/>
          <w:lang w:val="es-ES"/>
        </w:rPr>
        <w:t>tión de las cuatro especies de j</w:t>
      </w:r>
      <w:r w:rsidRPr="00AD681A">
        <w:rPr>
          <w:rFonts w:ascii="Arial" w:eastAsia="Calibri" w:hAnsi="Arial" w:cs="Arial"/>
          <w:sz w:val="22"/>
          <w:szCs w:val="22"/>
          <w:lang w:val="es-ES"/>
        </w:rPr>
        <w:t xml:space="preserve">irafa en estado silvestre en África. Actualmente, la GCF trabaja y respalda iniciativas de conservación de la jirafa en 21 países africanos, en más de </w:t>
      </w:r>
      <w:r w:rsidR="006816C1" w:rsidRPr="00AD681A">
        <w:rPr>
          <w:rStyle w:val="Strong"/>
          <w:rFonts w:ascii="Arial" w:hAnsi="Arial" w:cs="Arial"/>
          <w:b w:val="0"/>
          <w:bCs w:val="0"/>
          <w:sz w:val="22"/>
          <w:szCs w:val="22"/>
          <w:lang w:val="es-ES"/>
        </w:rPr>
        <w:t>110 millones de acres</w:t>
      </w:r>
      <w:r w:rsidR="00970222" w:rsidRPr="00AD681A">
        <w:rPr>
          <w:rFonts w:ascii="Arial" w:hAnsi="Arial" w:cs="Arial"/>
          <w:sz w:val="22"/>
          <w:szCs w:val="22"/>
          <w:lang w:val="es-ES"/>
        </w:rPr>
        <w:t xml:space="preserve"> (aproximadamente 445 000 </w:t>
      </w:r>
      <w:r w:rsidR="006816C1" w:rsidRPr="00AD681A">
        <w:rPr>
          <w:rFonts w:ascii="Arial" w:hAnsi="Arial" w:cs="Arial"/>
          <w:sz w:val="22"/>
          <w:szCs w:val="22"/>
          <w:lang w:val="es-ES"/>
        </w:rPr>
        <w:t>km²) de hábitat de jirafa.</w:t>
      </w:r>
    </w:p>
    <w:p w14:paraId="05507C07" w14:textId="77777777" w:rsidR="00B4571A" w:rsidRPr="00AD681A" w:rsidRDefault="00B4571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sz w:val="22"/>
          <w:szCs w:val="22"/>
          <w:lang w:val="es-ES"/>
        </w:rPr>
      </w:pPr>
    </w:p>
    <w:p w14:paraId="02B58475" w14:textId="56BC67DD" w:rsidR="00C92A76" w:rsidRPr="00AD681A" w:rsidRDefault="00E87B52" w:rsidP="00310114">
      <w:pPr>
        <w:ind w:right="25"/>
        <w:jc w:val="both"/>
        <w:rPr>
          <w:rFonts w:ascii="Arial" w:eastAsia="Calibri" w:hAnsi="Arial" w:cs="Arial"/>
          <w:b/>
          <w:bCs/>
          <w:sz w:val="22"/>
          <w:szCs w:val="22"/>
          <w:lang w:val="es-ES"/>
        </w:rPr>
      </w:pPr>
      <w:r w:rsidRPr="00AD681A">
        <w:rPr>
          <w:rFonts w:ascii="Arial" w:eastAsia="Calibri" w:hAnsi="Arial" w:cs="Arial"/>
          <w:b/>
          <w:bCs/>
          <w:sz w:val="22"/>
          <w:szCs w:val="22"/>
          <w:lang w:val="es-ES"/>
        </w:rPr>
        <w:t>ESPECIES OBJETO DEL INFORME</w:t>
      </w:r>
    </w:p>
    <w:p w14:paraId="6F203478" w14:textId="77777777" w:rsidR="00AC06A1" w:rsidRPr="00AD681A" w:rsidRDefault="00AC06A1" w:rsidP="00310114">
      <w:pPr>
        <w:ind w:right="25"/>
        <w:jc w:val="both"/>
        <w:rPr>
          <w:rFonts w:ascii="Arial" w:eastAsia="Calibri" w:hAnsi="Arial" w:cs="Arial"/>
          <w:sz w:val="22"/>
          <w:szCs w:val="22"/>
          <w:lang w:val="es-ES"/>
        </w:rPr>
      </w:pPr>
    </w:p>
    <w:p w14:paraId="23DB13DA" w14:textId="5E732632" w:rsidR="00E87B52" w:rsidRPr="00AD681A" w:rsidRDefault="00E87B52" w:rsidP="00310114">
      <w:pPr>
        <w:suppressAutoHyphens/>
        <w:autoSpaceDN w:val="0"/>
        <w:spacing w:after="80"/>
        <w:ind w:right="29"/>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 xml:space="preserve">Clase: </w:t>
      </w:r>
      <w:proofErr w:type="spellStart"/>
      <w:r w:rsidRPr="00AD681A">
        <w:rPr>
          <w:rFonts w:ascii="Arial" w:eastAsia="Calibri" w:hAnsi="Arial" w:cs="Arial"/>
          <w:sz w:val="22"/>
          <w:szCs w:val="22"/>
          <w:lang w:val="es-ES"/>
        </w:rPr>
        <w:t>Mammalia</w:t>
      </w:r>
      <w:proofErr w:type="spellEnd"/>
    </w:p>
    <w:p w14:paraId="47C4077A" w14:textId="0358F8C6" w:rsidR="00E87B52" w:rsidRPr="00AD681A" w:rsidRDefault="00E87B52" w:rsidP="00310114">
      <w:pPr>
        <w:suppressAutoHyphens/>
        <w:autoSpaceDN w:val="0"/>
        <w:spacing w:after="80"/>
        <w:ind w:right="29"/>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 xml:space="preserve">Orden: </w:t>
      </w:r>
      <w:proofErr w:type="spellStart"/>
      <w:r w:rsidRPr="00AD681A">
        <w:rPr>
          <w:rFonts w:ascii="Arial" w:eastAsia="Calibri" w:hAnsi="Arial" w:cs="Arial"/>
          <w:sz w:val="22"/>
          <w:szCs w:val="22"/>
          <w:lang w:val="es-ES"/>
        </w:rPr>
        <w:t>Artiodactyla</w:t>
      </w:r>
      <w:proofErr w:type="spellEnd"/>
    </w:p>
    <w:p w14:paraId="55A45E47" w14:textId="521D4DC5" w:rsidR="006816C1" w:rsidRPr="00AD681A" w:rsidRDefault="006816C1" w:rsidP="00310114">
      <w:pPr>
        <w:suppressAutoHyphens/>
        <w:autoSpaceDN w:val="0"/>
        <w:spacing w:after="80"/>
        <w:ind w:right="29"/>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 xml:space="preserve">Familia: </w:t>
      </w:r>
      <w:proofErr w:type="spellStart"/>
      <w:r w:rsidRPr="00AD681A">
        <w:rPr>
          <w:rFonts w:ascii="Arial" w:eastAsia="Calibri" w:hAnsi="Arial" w:cs="Arial"/>
          <w:sz w:val="22"/>
          <w:szCs w:val="22"/>
          <w:lang w:val="es-ES"/>
        </w:rPr>
        <w:t>Giraffidae</w:t>
      </w:r>
      <w:proofErr w:type="spellEnd"/>
    </w:p>
    <w:p w14:paraId="1295E870" w14:textId="33CC92D6" w:rsidR="006B1CF0" w:rsidRPr="00AD681A" w:rsidRDefault="006816C1" w:rsidP="00310114">
      <w:pPr>
        <w:suppressAutoHyphens/>
        <w:autoSpaceDN w:val="0"/>
        <w:ind w:right="25"/>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 xml:space="preserve">Género, especies: </w:t>
      </w:r>
      <w:proofErr w:type="spellStart"/>
      <w:r w:rsidRPr="00AD681A">
        <w:rPr>
          <w:rFonts w:ascii="Arial" w:eastAsia="Calibri" w:hAnsi="Arial" w:cs="Arial"/>
          <w:i/>
          <w:iCs/>
          <w:sz w:val="22"/>
          <w:szCs w:val="22"/>
          <w:lang w:val="es-ES"/>
        </w:rPr>
        <w:t>Giraffa</w:t>
      </w:r>
      <w:proofErr w:type="spellEnd"/>
      <w:r w:rsidRPr="00AD681A">
        <w:rPr>
          <w:rFonts w:ascii="Arial" w:eastAsia="Calibri" w:hAnsi="Arial" w:cs="Arial"/>
          <w:i/>
          <w:iCs/>
          <w:sz w:val="22"/>
          <w:szCs w:val="22"/>
          <w:lang w:val="es-ES"/>
        </w:rPr>
        <w:t xml:space="preserve"> </w:t>
      </w:r>
      <w:proofErr w:type="spellStart"/>
      <w:r w:rsidRPr="00AD681A">
        <w:rPr>
          <w:rFonts w:ascii="Arial" w:eastAsia="Calibri" w:hAnsi="Arial" w:cs="Arial"/>
          <w:i/>
          <w:iCs/>
          <w:sz w:val="22"/>
          <w:szCs w:val="22"/>
          <w:lang w:val="es-ES"/>
        </w:rPr>
        <w:t>camelopardalis</w:t>
      </w:r>
      <w:proofErr w:type="spellEnd"/>
      <w:r w:rsidRPr="00AD681A">
        <w:rPr>
          <w:rFonts w:ascii="Arial" w:eastAsia="Calibri" w:hAnsi="Arial" w:cs="Arial"/>
          <w:sz w:val="22"/>
          <w:szCs w:val="22"/>
          <w:lang w:val="es-ES"/>
        </w:rPr>
        <w:t xml:space="preserve"> (</w:t>
      </w:r>
      <w:proofErr w:type="spellStart"/>
      <w:r w:rsidRPr="00AD681A">
        <w:rPr>
          <w:rFonts w:ascii="Arial" w:eastAsia="Calibri" w:hAnsi="Arial" w:cs="Arial"/>
          <w:sz w:val="22"/>
          <w:szCs w:val="22"/>
          <w:lang w:val="es-ES"/>
        </w:rPr>
        <w:t>Linnaeus</w:t>
      </w:r>
      <w:proofErr w:type="spellEnd"/>
      <w:r w:rsidRPr="00AD681A">
        <w:rPr>
          <w:rFonts w:ascii="Arial" w:eastAsia="Calibri" w:hAnsi="Arial" w:cs="Arial"/>
          <w:sz w:val="22"/>
          <w:szCs w:val="22"/>
          <w:lang w:val="es-ES"/>
        </w:rPr>
        <w:t xml:space="preserve"> 1758), </w:t>
      </w:r>
      <w:proofErr w:type="spellStart"/>
      <w:r w:rsidRPr="00AD681A">
        <w:rPr>
          <w:rFonts w:ascii="Arial" w:eastAsia="Calibri" w:hAnsi="Arial" w:cs="Arial"/>
          <w:i/>
          <w:iCs/>
          <w:sz w:val="22"/>
          <w:szCs w:val="22"/>
          <w:lang w:val="es-ES"/>
        </w:rPr>
        <w:t>Giraffa</w:t>
      </w:r>
      <w:proofErr w:type="spellEnd"/>
      <w:r w:rsidRPr="00AD681A">
        <w:rPr>
          <w:rFonts w:ascii="Arial" w:eastAsia="Calibri" w:hAnsi="Arial" w:cs="Arial"/>
          <w:i/>
          <w:iCs/>
          <w:sz w:val="22"/>
          <w:szCs w:val="22"/>
          <w:lang w:val="es-ES"/>
        </w:rPr>
        <w:t xml:space="preserve"> </w:t>
      </w:r>
      <w:proofErr w:type="spellStart"/>
      <w:r w:rsidRPr="00AD681A">
        <w:rPr>
          <w:rFonts w:ascii="Arial" w:eastAsia="Calibri" w:hAnsi="Arial" w:cs="Arial"/>
          <w:i/>
          <w:iCs/>
          <w:sz w:val="22"/>
          <w:szCs w:val="22"/>
          <w:lang w:val="es-ES"/>
        </w:rPr>
        <w:t>giraffa</w:t>
      </w:r>
      <w:proofErr w:type="spellEnd"/>
      <w:r w:rsidR="00F81F9A" w:rsidRPr="00AD681A">
        <w:rPr>
          <w:rFonts w:ascii="Arial" w:eastAsia="Calibri" w:hAnsi="Arial" w:cs="Arial"/>
          <w:sz w:val="22"/>
          <w:szCs w:val="22"/>
          <w:lang w:val="es-ES"/>
        </w:rPr>
        <w:t xml:space="preserve"> (Schreber 1784), </w:t>
      </w:r>
      <w:proofErr w:type="spellStart"/>
      <w:r w:rsidRPr="00AD681A">
        <w:rPr>
          <w:rFonts w:ascii="Arial" w:eastAsia="Calibri" w:hAnsi="Arial" w:cs="Arial"/>
          <w:i/>
          <w:iCs/>
          <w:sz w:val="22"/>
          <w:szCs w:val="22"/>
          <w:lang w:val="es-ES"/>
        </w:rPr>
        <w:t>Giraffa</w:t>
      </w:r>
      <w:proofErr w:type="spellEnd"/>
      <w:r w:rsidRPr="00AD681A">
        <w:rPr>
          <w:rFonts w:ascii="Arial" w:eastAsia="Calibri" w:hAnsi="Arial" w:cs="Arial"/>
          <w:i/>
          <w:iCs/>
          <w:sz w:val="22"/>
          <w:szCs w:val="22"/>
          <w:lang w:val="es-ES"/>
        </w:rPr>
        <w:t xml:space="preserve"> </w:t>
      </w:r>
      <w:proofErr w:type="spellStart"/>
      <w:r w:rsidRPr="00AD681A">
        <w:rPr>
          <w:rFonts w:ascii="Arial" w:eastAsia="Calibri" w:hAnsi="Arial" w:cs="Arial"/>
          <w:i/>
          <w:iCs/>
          <w:sz w:val="22"/>
          <w:szCs w:val="22"/>
          <w:lang w:val="es-ES"/>
        </w:rPr>
        <w:t>reticulata</w:t>
      </w:r>
      <w:proofErr w:type="spellEnd"/>
      <w:r w:rsidRPr="00AD681A">
        <w:rPr>
          <w:rFonts w:ascii="Arial" w:eastAsia="Calibri" w:hAnsi="Arial" w:cs="Arial"/>
          <w:sz w:val="22"/>
          <w:szCs w:val="22"/>
          <w:lang w:val="es-ES"/>
        </w:rPr>
        <w:t xml:space="preserve"> (de </w:t>
      </w:r>
      <w:proofErr w:type="spellStart"/>
      <w:r w:rsidRPr="00AD681A">
        <w:rPr>
          <w:rFonts w:ascii="Arial" w:eastAsia="Calibri" w:hAnsi="Arial" w:cs="Arial"/>
          <w:sz w:val="22"/>
          <w:szCs w:val="22"/>
          <w:lang w:val="es-ES"/>
        </w:rPr>
        <w:t>Winton</w:t>
      </w:r>
      <w:proofErr w:type="spellEnd"/>
      <w:r w:rsidRPr="00AD681A">
        <w:rPr>
          <w:rFonts w:ascii="Arial" w:eastAsia="Calibri" w:hAnsi="Arial" w:cs="Arial"/>
          <w:sz w:val="22"/>
          <w:szCs w:val="22"/>
          <w:lang w:val="es-ES"/>
        </w:rPr>
        <w:t xml:space="preserve"> 1899), </w:t>
      </w:r>
      <w:proofErr w:type="spellStart"/>
      <w:r w:rsidRPr="00AD681A">
        <w:rPr>
          <w:rFonts w:ascii="Arial" w:eastAsia="Calibri" w:hAnsi="Arial" w:cs="Arial"/>
          <w:i/>
          <w:iCs/>
          <w:sz w:val="22"/>
          <w:szCs w:val="22"/>
          <w:lang w:val="es-ES"/>
        </w:rPr>
        <w:t>Giraffa</w:t>
      </w:r>
      <w:proofErr w:type="spellEnd"/>
      <w:r w:rsidRPr="00AD681A">
        <w:rPr>
          <w:rFonts w:ascii="Arial" w:eastAsia="Calibri" w:hAnsi="Arial" w:cs="Arial"/>
          <w:i/>
          <w:iCs/>
          <w:sz w:val="22"/>
          <w:szCs w:val="22"/>
          <w:lang w:val="es-ES"/>
        </w:rPr>
        <w:t xml:space="preserve"> </w:t>
      </w:r>
      <w:proofErr w:type="spellStart"/>
      <w:r w:rsidRPr="00AD681A">
        <w:rPr>
          <w:rFonts w:ascii="Arial" w:eastAsia="Calibri" w:hAnsi="Arial" w:cs="Arial"/>
          <w:i/>
          <w:iCs/>
          <w:sz w:val="22"/>
          <w:szCs w:val="22"/>
          <w:lang w:val="es-ES"/>
        </w:rPr>
        <w:t>tippelskirchi</w:t>
      </w:r>
      <w:proofErr w:type="spellEnd"/>
      <w:r w:rsidR="00F81F9A" w:rsidRPr="00AD681A">
        <w:rPr>
          <w:rFonts w:ascii="Arial" w:eastAsia="Calibri" w:hAnsi="Arial" w:cs="Arial"/>
          <w:sz w:val="22"/>
          <w:szCs w:val="22"/>
          <w:lang w:val="es-ES"/>
        </w:rPr>
        <w:t xml:space="preserve"> (</w:t>
      </w:r>
      <w:proofErr w:type="spellStart"/>
      <w:r w:rsidR="00F81F9A" w:rsidRPr="00AD681A">
        <w:rPr>
          <w:rFonts w:ascii="Arial" w:eastAsia="Calibri" w:hAnsi="Arial" w:cs="Arial"/>
          <w:sz w:val="22"/>
          <w:szCs w:val="22"/>
          <w:lang w:val="es-ES"/>
        </w:rPr>
        <w:t>Matschie</w:t>
      </w:r>
      <w:proofErr w:type="spellEnd"/>
      <w:r w:rsidR="00F81F9A" w:rsidRPr="00AD681A">
        <w:rPr>
          <w:rFonts w:ascii="Arial" w:eastAsia="Calibri" w:hAnsi="Arial" w:cs="Arial"/>
          <w:sz w:val="22"/>
          <w:szCs w:val="22"/>
          <w:lang w:val="es-ES"/>
        </w:rPr>
        <w:t xml:space="preserve"> 1898)</w:t>
      </w:r>
    </w:p>
    <w:p w14:paraId="29B6A5A1" w14:textId="77777777" w:rsidR="00C92A76" w:rsidRPr="00AD681A" w:rsidRDefault="00C92A76" w:rsidP="00310114">
      <w:pPr>
        <w:suppressAutoHyphens/>
        <w:autoSpaceDN w:val="0"/>
        <w:ind w:right="25"/>
        <w:jc w:val="both"/>
        <w:textAlignment w:val="baseline"/>
        <w:rPr>
          <w:rFonts w:ascii="Arial" w:eastAsia="Calibri" w:hAnsi="Arial" w:cs="Arial"/>
          <w:sz w:val="22"/>
          <w:szCs w:val="22"/>
          <w:lang w:val="es-ES"/>
        </w:rPr>
      </w:pPr>
    </w:p>
    <w:p w14:paraId="191037B5" w14:textId="7309D99F" w:rsidR="006B1CF0" w:rsidRPr="00AD681A" w:rsidRDefault="008D30D4" w:rsidP="00310114">
      <w:pPr>
        <w:ind w:right="25"/>
        <w:jc w:val="both"/>
        <w:rPr>
          <w:rFonts w:ascii="Arial" w:eastAsia="Calibri" w:hAnsi="Arial" w:cs="Arial"/>
          <w:sz w:val="20"/>
          <w:szCs w:val="20"/>
          <w:lang w:val="es-ES"/>
        </w:rPr>
      </w:pPr>
      <w:r w:rsidRPr="00AD681A">
        <w:rPr>
          <w:rFonts w:ascii="Arial" w:eastAsia="Calibri" w:hAnsi="Arial" w:cs="Arial"/>
          <w:b/>
          <w:bCs/>
          <w:sz w:val="20"/>
          <w:szCs w:val="20"/>
          <w:lang w:val="es-ES"/>
        </w:rPr>
        <w:t>Tabla 1.</w:t>
      </w:r>
      <w:r w:rsidRPr="00AD681A">
        <w:rPr>
          <w:rFonts w:ascii="Arial" w:eastAsia="Calibri" w:hAnsi="Arial" w:cs="Arial"/>
          <w:sz w:val="20"/>
          <w:szCs w:val="20"/>
          <w:lang w:val="es-ES"/>
        </w:rPr>
        <w:t xml:space="preserve"> La taxonomía actualizada de la jirafa adoptada en el presente informe se basa en la reciente revisión del Grupo de Especialistas en Jirafas y </w:t>
      </w:r>
      <w:proofErr w:type="spellStart"/>
      <w:r w:rsidRPr="00AD681A">
        <w:rPr>
          <w:rFonts w:ascii="Arial" w:eastAsia="Calibri" w:hAnsi="Arial" w:cs="Arial"/>
          <w:sz w:val="20"/>
          <w:szCs w:val="20"/>
          <w:lang w:val="es-ES"/>
        </w:rPr>
        <w:t>Okapis</w:t>
      </w:r>
      <w:proofErr w:type="spellEnd"/>
      <w:r w:rsidRPr="00AD681A">
        <w:rPr>
          <w:rFonts w:ascii="Arial" w:eastAsia="Calibri" w:hAnsi="Arial" w:cs="Arial"/>
          <w:sz w:val="20"/>
          <w:szCs w:val="20"/>
          <w:lang w:val="es-ES"/>
        </w:rPr>
        <w:t xml:space="preserve"> de la CSE de la UICN (2025). La taxonomía utilizada en la evaluación de la Lista Roja de la UICN para la jirafa (como una única especie con nueve subespecies) está desactualizada y se prevé su revisión en 2026.</w:t>
      </w:r>
    </w:p>
    <w:p w14:paraId="39E897E7" w14:textId="77777777" w:rsidR="00310114" w:rsidRPr="00AD681A" w:rsidRDefault="00310114" w:rsidP="00310114">
      <w:pPr>
        <w:ind w:right="25"/>
        <w:jc w:val="both"/>
        <w:rPr>
          <w:rFonts w:ascii="Arial" w:eastAsia="Calibri" w:hAnsi="Arial" w:cs="Arial"/>
          <w:sz w:val="20"/>
          <w:szCs w:val="20"/>
          <w:lang w:val="es-ES"/>
        </w:rPr>
      </w:pPr>
    </w:p>
    <w:tbl>
      <w:tblPr>
        <w:tblStyle w:val="TableGrid"/>
        <w:tblW w:w="9265" w:type="dxa"/>
        <w:tblLook w:val="04A0" w:firstRow="1" w:lastRow="0" w:firstColumn="1" w:lastColumn="0" w:noHBand="0" w:noVBand="1"/>
      </w:tblPr>
      <w:tblGrid>
        <w:gridCol w:w="3823"/>
        <w:gridCol w:w="3192"/>
        <w:gridCol w:w="2250"/>
      </w:tblGrid>
      <w:tr w:rsidR="00200056" w:rsidRPr="00AD681A" w14:paraId="11EA0EED" w14:textId="77777777" w:rsidTr="00310114">
        <w:trPr>
          <w:trHeight w:val="1213"/>
          <w:tblHeader/>
        </w:trPr>
        <w:tc>
          <w:tcPr>
            <w:tcW w:w="3823" w:type="dxa"/>
            <w:shd w:val="clear" w:color="auto" w:fill="E7E6E6" w:themeFill="background2"/>
            <w:vAlign w:val="center"/>
          </w:tcPr>
          <w:p w14:paraId="25939178" w14:textId="7E43F84D"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b/>
                <w:bCs/>
                <w:color w:val="000000" w:themeColor="text1"/>
                <w:sz w:val="20"/>
                <w:szCs w:val="20"/>
                <w:lang w:val="es-ES"/>
              </w:rPr>
              <w:t xml:space="preserve">Grupo de Especialistas en Jirafas y </w:t>
            </w:r>
            <w:proofErr w:type="spellStart"/>
            <w:r w:rsidRPr="00AD681A">
              <w:rPr>
                <w:rFonts w:ascii="Arial" w:eastAsia="Calibri" w:hAnsi="Arial" w:cs="Arial"/>
                <w:b/>
                <w:bCs/>
                <w:color w:val="000000" w:themeColor="text1"/>
                <w:sz w:val="20"/>
                <w:szCs w:val="20"/>
                <w:lang w:val="es-ES"/>
              </w:rPr>
              <w:t>Okapis</w:t>
            </w:r>
            <w:proofErr w:type="spellEnd"/>
            <w:r w:rsidRPr="00AD681A">
              <w:rPr>
                <w:rFonts w:ascii="Arial" w:eastAsia="Calibri" w:hAnsi="Arial" w:cs="Arial"/>
                <w:b/>
                <w:bCs/>
                <w:color w:val="000000" w:themeColor="text1"/>
                <w:sz w:val="20"/>
                <w:szCs w:val="20"/>
                <w:lang w:val="es-ES"/>
              </w:rPr>
              <w:t xml:space="preserve"> de la CSE de la UICN</w:t>
            </w:r>
          </w:p>
          <w:p w14:paraId="1552FEF8" w14:textId="640A0E29"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 xml:space="preserve">(Grupo de Trabajo Taxonómico del Grupo de Especialistas en Jirafas y </w:t>
            </w:r>
            <w:proofErr w:type="spellStart"/>
            <w:r w:rsidRPr="00AD681A">
              <w:rPr>
                <w:rFonts w:ascii="Arial" w:eastAsia="Calibri" w:hAnsi="Arial" w:cs="Arial"/>
                <w:color w:val="000000" w:themeColor="text1"/>
                <w:sz w:val="20"/>
                <w:szCs w:val="20"/>
                <w:lang w:val="es-ES"/>
              </w:rPr>
              <w:t>Okapis</w:t>
            </w:r>
            <w:proofErr w:type="spellEnd"/>
            <w:r w:rsidRPr="00AD681A">
              <w:rPr>
                <w:rFonts w:ascii="Arial" w:eastAsia="Calibri" w:hAnsi="Arial" w:cs="Arial"/>
                <w:color w:val="000000" w:themeColor="text1"/>
                <w:sz w:val="20"/>
                <w:szCs w:val="20"/>
                <w:lang w:val="es-ES"/>
              </w:rPr>
              <w:t xml:space="preserve"> de la CSE de la UICN, 2025)</w:t>
            </w:r>
          </w:p>
        </w:tc>
        <w:tc>
          <w:tcPr>
            <w:tcW w:w="3192" w:type="dxa"/>
            <w:shd w:val="clear" w:color="auto" w:fill="E7E6E6" w:themeFill="background2"/>
            <w:vAlign w:val="center"/>
          </w:tcPr>
          <w:p w14:paraId="1F67C898" w14:textId="77777777" w:rsidR="00DF3901"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b/>
                <w:bCs/>
                <w:color w:val="000000" w:themeColor="text1"/>
                <w:sz w:val="20"/>
                <w:szCs w:val="20"/>
                <w:lang w:val="es-ES"/>
              </w:rPr>
              <w:t>Taxonomía de la Lista Roja de la UICN 2018</w:t>
            </w:r>
          </w:p>
          <w:p w14:paraId="30EE8C13" w14:textId="0AEC1ED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Muller</w:t>
            </w:r>
            <w:proofErr w:type="spellEnd"/>
            <w:r w:rsidRPr="00AD681A">
              <w:rPr>
                <w:rFonts w:ascii="Arial" w:eastAsia="Calibri" w:hAnsi="Arial" w:cs="Arial"/>
                <w:color w:val="000000" w:themeColor="text1"/>
                <w:sz w:val="20"/>
                <w:szCs w:val="20"/>
                <w:lang w:val="es-ES"/>
              </w:rPr>
              <w:t xml:space="preserve"> et al. 2018)</w:t>
            </w:r>
          </w:p>
        </w:tc>
        <w:tc>
          <w:tcPr>
            <w:tcW w:w="2250" w:type="dxa"/>
            <w:shd w:val="clear" w:color="auto" w:fill="E7E6E6" w:themeFill="background2"/>
            <w:vAlign w:val="center"/>
          </w:tcPr>
          <w:p w14:paraId="1D6D1F37" w14:textId="10D6D3E0"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b/>
                <w:bCs/>
                <w:color w:val="000000" w:themeColor="text1"/>
                <w:sz w:val="20"/>
                <w:szCs w:val="20"/>
                <w:lang w:val="es-ES"/>
              </w:rPr>
              <w:t>Categoría de la Lista Roja de la UICN 2018</w:t>
            </w:r>
          </w:p>
          <w:p w14:paraId="6B5E0B72" w14:textId="1D353634"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(como especie individual)</w:t>
            </w:r>
          </w:p>
        </w:tc>
      </w:tr>
      <w:tr w:rsidR="00200056" w:rsidRPr="007647FC" w14:paraId="2D0715ED" w14:textId="77777777" w:rsidTr="00310114">
        <w:trPr>
          <w:trHeight w:val="598"/>
        </w:trPr>
        <w:tc>
          <w:tcPr>
            <w:tcW w:w="3823" w:type="dxa"/>
            <w:vAlign w:val="center"/>
          </w:tcPr>
          <w:p w14:paraId="5B4B4CF9" w14:textId="6CE7DD40"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camelopardalis</w:t>
            </w:r>
            <w:proofErr w:type="spellEnd"/>
            <w:r w:rsidRPr="00AD681A">
              <w:rPr>
                <w:rFonts w:ascii="Arial" w:eastAsia="Calibri" w:hAnsi="Arial" w:cs="Arial"/>
                <w:color w:val="000000" w:themeColor="text1"/>
                <w:sz w:val="20"/>
                <w:szCs w:val="20"/>
                <w:lang w:val="es-ES"/>
              </w:rPr>
              <w:t xml:space="preserve"> (Jirafa)</w:t>
            </w:r>
          </w:p>
        </w:tc>
        <w:tc>
          <w:tcPr>
            <w:tcW w:w="3192" w:type="dxa"/>
            <w:vAlign w:val="center"/>
          </w:tcPr>
          <w:p w14:paraId="6E3F6516" w14:textId="77777777" w:rsidR="00200056" w:rsidRPr="00AD681A" w:rsidRDefault="008671AD"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r w:rsidRPr="00AD681A">
              <w:rPr>
                <w:rFonts w:ascii="Arial" w:eastAsia="Calibri" w:hAnsi="Arial" w:cs="Arial"/>
                <w:i/>
                <w:iCs/>
                <w:color w:val="000000" w:themeColor="text1"/>
                <w:sz w:val="20"/>
                <w:szCs w:val="20"/>
                <w:lang w:val="es-ES"/>
              </w:rPr>
              <w:t xml:space="preserve">G. c. </w:t>
            </w:r>
            <w:proofErr w:type="spellStart"/>
            <w:r w:rsidRPr="00AD681A">
              <w:rPr>
                <w:rFonts w:ascii="Arial" w:eastAsia="Calibri" w:hAnsi="Arial" w:cs="Arial"/>
                <w:i/>
                <w:iCs/>
                <w:color w:val="000000" w:themeColor="text1"/>
                <w:sz w:val="20"/>
                <w:szCs w:val="20"/>
                <w:lang w:val="es-ES"/>
              </w:rPr>
              <w:t>rothschildi</w:t>
            </w:r>
            <w:proofErr w:type="spellEnd"/>
          </w:p>
          <w:p w14:paraId="3C6794F2" w14:textId="2AB425A2" w:rsidR="008671AD" w:rsidRPr="00AD681A" w:rsidRDefault="008671AD"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 xml:space="preserve">(Jirafa de </w:t>
            </w:r>
            <w:proofErr w:type="gramStart"/>
            <w:r w:rsidRPr="00AD681A">
              <w:rPr>
                <w:rFonts w:ascii="Arial" w:eastAsia="Calibri" w:hAnsi="Arial" w:cs="Arial"/>
                <w:color w:val="000000" w:themeColor="text1"/>
                <w:sz w:val="20"/>
                <w:szCs w:val="20"/>
                <w:lang w:val="es-ES"/>
              </w:rPr>
              <w:t>Rothschild)*</w:t>
            </w:r>
            <w:proofErr w:type="gramEnd"/>
          </w:p>
        </w:tc>
        <w:tc>
          <w:tcPr>
            <w:tcW w:w="2250" w:type="dxa"/>
            <w:vAlign w:val="center"/>
          </w:tcPr>
          <w:p w14:paraId="69B3AD2A" w14:textId="4840C347" w:rsidR="00200056" w:rsidRPr="00AD681A" w:rsidRDefault="00DF3901"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Casi amenazada (</w:t>
            </w:r>
            <w:proofErr w:type="spellStart"/>
            <w:r w:rsidRPr="00AD681A">
              <w:rPr>
                <w:rFonts w:ascii="Arial" w:eastAsia="Calibri" w:hAnsi="Arial" w:cs="Arial"/>
                <w:color w:val="000000" w:themeColor="text1"/>
                <w:sz w:val="20"/>
                <w:szCs w:val="20"/>
                <w:lang w:val="es-ES"/>
              </w:rPr>
              <w:t>Fennessy</w:t>
            </w:r>
            <w:proofErr w:type="spellEnd"/>
            <w:r w:rsidRPr="00AD681A">
              <w:rPr>
                <w:rFonts w:ascii="Arial" w:eastAsia="Calibri" w:hAnsi="Arial" w:cs="Arial"/>
                <w:color w:val="000000" w:themeColor="text1"/>
                <w:sz w:val="20"/>
                <w:szCs w:val="20"/>
                <w:lang w:val="es-ES"/>
              </w:rPr>
              <w:t xml:space="preserve"> et al. 2018)</w:t>
            </w:r>
          </w:p>
        </w:tc>
      </w:tr>
      <w:tr w:rsidR="00200056" w:rsidRPr="007647FC" w14:paraId="3DCB7147" w14:textId="77777777" w:rsidTr="00310114">
        <w:trPr>
          <w:trHeight w:val="898"/>
        </w:trPr>
        <w:tc>
          <w:tcPr>
            <w:tcW w:w="3823" w:type="dxa"/>
            <w:vAlign w:val="center"/>
          </w:tcPr>
          <w:p w14:paraId="01B6611C" w14:textId="4A0A56AD"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camelopardalis</w:t>
            </w:r>
            <w:proofErr w:type="spellEnd"/>
            <w:r w:rsidRPr="00AD681A">
              <w:rPr>
                <w:rFonts w:ascii="Arial" w:eastAsia="Calibri" w:hAnsi="Arial" w:cs="Arial"/>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antiquorum</w:t>
            </w:r>
            <w:proofErr w:type="spellEnd"/>
          </w:p>
          <w:p w14:paraId="76C5EA82" w14:textId="70DE226A"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de Kordofán)</w:t>
            </w:r>
          </w:p>
        </w:tc>
        <w:tc>
          <w:tcPr>
            <w:tcW w:w="3192" w:type="dxa"/>
            <w:vAlign w:val="center"/>
          </w:tcPr>
          <w:p w14:paraId="7CA09AEA" w14:textId="0230DB72"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de-DE"/>
              </w:rPr>
            </w:pPr>
            <w:r w:rsidRPr="007647FC">
              <w:rPr>
                <w:rFonts w:ascii="Arial" w:eastAsia="Calibri" w:hAnsi="Arial" w:cs="Arial"/>
                <w:i/>
                <w:iCs/>
                <w:color w:val="000000" w:themeColor="text1"/>
                <w:sz w:val="20"/>
                <w:szCs w:val="20"/>
                <w:lang w:val="de-DE"/>
              </w:rPr>
              <w:t>G. c.</w:t>
            </w:r>
            <w:r w:rsidRPr="007647FC">
              <w:rPr>
                <w:rFonts w:ascii="Arial" w:eastAsia="Calibri" w:hAnsi="Arial" w:cs="Arial"/>
                <w:color w:val="000000" w:themeColor="text1"/>
                <w:sz w:val="20"/>
                <w:szCs w:val="20"/>
                <w:lang w:val="de-DE"/>
              </w:rPr>
              <w:t xml:space="preserve"> </w:t>
            </w:r>
            <w:r w:rsidRPr="007647FC">
              <w:rPr>
                <w:rFonts w:ascii="Arial" w:eastAsia="Calibri" w:hAnsi="Arial" w:cs="Arial"/>
                <w:i/>
                <w:iCs/>
                <w:color w:val="000000" w:themeColor="text1"/>
                <w:sz w:val="20"/>
                <w:szCs w:val="20"/>
                <w:lang w:val="de-DE"/>
              </w:rPr>
              <w:t>antiquorum</w:t>
            </w:r>
          </w:p>
          <w:p w14:paraId="145FE365" w14:textId="47133176"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EE0000"/>
                <w:sz w:val="20"/>
                <w:szCs w:val="20"/>
                <w:lang w:val="de-DE"/>
              </w:rPr>
            </w:pPr>
            <w:r w:rsidRPr="007647FC">
              <w:rPr>
                <w:rFonts w:ascii="Arial" w:eastAsia="Calibri" w:hAnsi="Arial" w:cs="Arial"/>
                <w:color w:val="000000" w:themeColor="text1"/>
                <w:sz w:val="20"/>
                <w:szCs w:val="20"/>
                <w:lang w:val="de-DE"/>
              </w:rPr>
              <w:t>(Jirafa de Kordofán)</w:t>
            </w:r>
          </w:p>
        </w:tc>
        <w:tc>
          <w:tcPr>
            <w:tcW w:w="2250" w:type="dxa"/>
            <w:vAlign w:val="center"/>
          </w:tcPr>
          <w:p w14:paraId="21C28094" w14:textId="7C7FFB1C"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EE0000"/>
                <w:sz w:val="20"/>
                <w:szCs w:val="20"/>
                <w:lang w:val="es-ES"/>
              </w:rPr>
              <w:t xml:space="preserve">En Peligro crítico </w:t>
            </w: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Fennessy</w:t>
            </w:r>
            <w:proofErr w:type="spellEnd"/>
            <w:r w:rsidRPr="00AD681A">
              <w:rPr>
                <w:rFonts w:ascii="Arial" w:eastAsia="Calibri" w:hAnsi="Arial" w:cs="Arial"/>
                <w:color w:val="000000" w:themeColor="text1"/>
                <w:sz w:val="20"/>
                <w:szCs w:val="20"/>
                <w:lang w:val="es-ES"/>
              </w:rPr>
              <w:t xml:space="preserve"> y </w:t>
            </w:r>
            <w:proofErr w:type="spellStart"/>
            <w:r w:rsidRPr="00AD681A">
              <w:rPr>
                <w:rFonts w:ascii="Arial" w:eastAsia="Calibri" w:hAnsi="Arial" w:cs="Arial"/>
                <w:color w:val="000000" w:themeColor="text1"/>
                <w:sz w:val="20"/>
                <w:szCs w:val="20"/>
                <w:lang w:val="es-ES"/>
              </w:rPr>
              <w:t>Marais</w:t>
            </w:r>
            <w:proofErr w:type="spellEnd"/>
            <w:r w:rsidRPr="00AD681A">
              <w:rPr>
                <w:rFonts w:ascii="Arial" w:eastAsia="Calibri" w:hAnsi="Arial" w:cs="Arial"/>
                <w:color w:val="000000" w:themeColor="text1"/>
                <w:sz w:val="20"/>
                <w:szCs w:val="20"/>
                <w:lang w:val="es-ES"/>
              </w:rPr>
              <w:t xml:space="preserve"> 2018)</w:t>
            </w:r>
          </w:p>
        </w:tc>
      </w:tr>
      <w:tr w:rsidR="00200056" w:rsidRPr="007647FC" w14:paraId="4948FFFD" w14:textId="77777777" w:rsidTr="00310114">
        <w:trPr>
          <w:trHeight w:val="598"/>
        </w:trPr>
        <w:tc>
          <w:tcPr>
            <w:tcW w:w="3823" w:type="dxa"/>
            <w:vAlign w:val="center"/>
          </w:tcPr>
          <w:p w14:paraId="5579C3A4" w14:textId="3719CB88"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camelopardalis</w:t>
            </w:r>
            <w:proofErr w:type="spellEnd"/>
          </w:p>
          <w:p w14:paraId="6BE1FB32" w14:textId="2B66301F"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 xml:space="preserve">(Jirafa </w:t>
            </w:r>
            <w:proofErr w:type="spellStart"/>
            <w:r w:rsidRPr="00AD681A">
              <w:rPr>
                <w:rFonts w:ascii="Arial" w:eastAsia="Calibri" w:hAnsi="Arial" w:cs="Arial"/>
                <w:color w:val="000000" w:themeColor="text1"/>
                <w:sz w:val="20"/>
                <w:szCs w:val="20"/>
                <w:lang w:val="es-ES"/>
              </w:rPr>
              <w:t>nubiana</w:t>
            </w:r>
            <w:proofErr w:type="spellEnd"/>
            <w:r w:rsidRPr="00AD681A">
              <w:rPr>
                <w:rFonts w:ascii="Arial" w:eastAsia="Calibri" w:hAnsi="Arial" w:cs="Arial"/>
                <w:color w:val="000000" w:themeColor="text1"/>
                <w:sz w:val="20"/>
                <w:szCs w:val="20"/>
                <w:lang w:val="es-ES"/>
              </w:rPr>
              <w:t>)</w:t>
            </w:r>
          </w:p>
        </w:tc>
        <w:tc>
          <w:tcPr>
            <w:tcW w:w="3192" w:type="dxa"/>
            <w:vAlign w:val="center"/>
          </w:tcPr>
          <w:p w14:paraId="6D6C3C5A" w14:textId="6B73D738"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i/>
                <w:iCs/>
                <w:color w:val="000000" w:themeColor="text1"/>
                <w:sz w:val="20"/>
                <w:szCs w:val="20"/>
                <w:lang w:val="es-ES"/>
              </w:rPr>
              <w:t xml:space="preserve">G. c. </w:t>
            </w:r>
            <w:proofErr w:type="spellStart"/>
            <w:r w:rsidRPr="00AD681A">
              <w:rPr>
                <w:rFonts w:ascii="Arial" w:eastAsia="Calibri" w:hAnsi="Arial" w:cs="Arial"/>
                <w:i/>
                <w:iCs/>
                <w:color w:val="000000" w:themeColor="text1"/>
                <w:sz w:val="20"/>
                <w:szCs w:val="20"/>
                <w:lang w:val="es-ES"/>
              </w:rPr>
              <w:t>camelopardalis</w:t>
            </w:r>
            <w:proofErr w:type="spellEnd"/>
          </w:p>
          <w:p w14:paraId="40F60CB4" w14:textId="5DAA9D9E"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EE0000"/>
                <w:sz w:val="20"/>
                <w:szCs w:val="20"/>
                <w:lang w:val="es-ES"/>
              </w:rPr>
            </w:pPr>
            <w:r w:rsidRPr="00AD681A">
              <w:rPr>
                <w:rFonts w:ascii="Arial" w:eastAsia="Calibri" w:hAnsi="Arial" w:cs="Arial"/>
                <w:color w:val="000000" w:themeColor="text1"/>
                <w:sz w:val="20"/>
                <w:szCs w:val="20"/>
                <w:lang w:val="es-ES"/>
              </w:rPr>
              <w:t xml:space="preserve">(Jirafa </w:t>
            </w:r>
            <w:proofErr w:type="spellStart"/>
            <w:r w:rsidRPr="00AD681A">
              <w:rPr>
                <w:rFonts w:ascii="Arial" w:eastAsia="Calibri" w:hAnsi="Arial" w:cs="Arial"/>
                <w:color w:val="000000" w:themeColor="text1"/>
                <w:sz w:val="20"/>
                <w:szCs w:val="20"/>
                <w:lang w:val="es-ES"/>
              </w:rPr>
              <w:t>nubiana</w:t>
            </w:r>
            <w:proofErr w:type="spellEnd"/>
            <w:r w:rsidRPr="00AD681A">
              <w:rPr>
                <w:rFonts w:ascii="Arial" w:eastAsia="Calibri" w:hAnsi="Arial" w:cs="Arial"/>
                <w:color w:val="000000" w:themeColor="text1"/>
                <w:sz w:val="20"/>
                <w:szCs w:val="20"/>
                <w:lang w:val="es-ES"/>
              </w:rPr>
              <w:t>)</w:t>
            </w:r>
          </w:p>
        </w:tc>
        <w:tc>
          <w:tcPr>
            <w:tcW w:w="2250" w:type="dxa"/>
            <w:vAlign w:val="center"/>
          </w:tcPr>
          <w:p w14:paraId="576E9B4F" w14:textId="0137FE8A"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EE0000"/>
                <w:sz w:val="20"/>
                <w:szCs w:val="20"/>
                <w:lang w:val="es-ES"/>
              </w:rPr>
              <w:t xml:space="preserve">En Peligro crítico </w:t>
            </w: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Wube</w:t>
            </w:r>
            <w:proofErr w:type="spellEnd"/>
            <w:r w:rsidRPr="00AD681A">
              <w:rPr>
                <w:rFonts w:ascii="Arial" w:eastAsia="Calibri" w:hAnsi="Arial" w:cs="Arial"/>
                <w:color w:val="000000" w:themeColor="text1"/>
                <w:sz w:val="20"/>
                <w:szCs w:val="20"/>
                <w:lang w:val="es-ES"/>
              </w:rPr>
              <w:t xml:space="preserve"> et al. 2018)</w:t>
            </w:r>
          </w:p>
        </w:tc>
      </w:tr>
      <w:tr w:rsidR="00200056" w:rsidRPr="00AD681A" w14:paraId="53FAC2A5" w14:textId="77777777" w:rsidTr="00310114">
        <w:trPr>
          <w:trHeight w:val="614"/>
        </w:trPr>
        <w:tc>
          <w:tcPr>
            <w:tcW w:w="3823" w:type="dxa"/>
            <w:vAlign w:val="center"/>
          </w:tcPr>
          <w:p w14:paraId="7A275B25" w14:textId="4161AB45"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camelopardalis</w:t>
            </w:r>
            <w:proofErr w:type="spellEnd"/>
            <w:r w:rsidRPr="00AD681A">
              <w:rPr>
                <w:rFonts w:ascii="Arial" w:eastAsia="Calibri" w:hAnsi="Arial" w:cs="Arial"/>
                <w:color w:val="000000" w:themeColor="text1"/>
                <w:sz w:val="20"/>
                <w:szCs w:val="20"/>
                <w:lang w:val="es-ES"/>
              </w:rPr>
              <w:t xml:space="preserve"> </w:t>
            </w:r>
            <w:r w:rsidRPr="00AD681A">
              <w:rPr>
                <w:rFonts w:ascii="Arial" w:eastAsia="Calibri" w:hAnsi="Arial" w:cs="Arial"/>
                <w:i/>
                <w:iCs/>
                <w:color w:val="000000" w:themeColor="text1"/>
                <w:sz w:val="20"/>
                <w:szCs w:val="20"/>
                <w:lang w:val="es-ES"/>
              </w:rPr>
              <w:t>peralta</w:t>
            </w:r>
          </w:p>
          <w:p w14:paraId="57AFECA4" w14:textId="49861EA0"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nigeriana)</w:t>
            </w:r>
          </w:p>
        </w:tc>
        <w:tc>
          <w:tcPr>
            <w:tcW w:w="3192" w:type="dxa"/>
            <w:vAlign w:val="center"/>
          </w:tcPr>
          <w:p w14:paraId="74757FA7" w14:textId="242B735F"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i/>
                <w:iCs/>
                <w:color w:val="000000" w:themeColor="text1"/>
                <w:sz w:val="20"/>
                <w:szCs w:val="20"/>
                <w:lang w:val="es-ES"/>
              </w:rPr>
              <w:t>G. c. peralta</w:t>
            </w:r>
          </w:p>
          <w:p w14:paraId="7ACBA00E" w14:textId="4D568C90"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color w:val="000000" w:themeColor="text1"/>
                <w:sz w:val="20"/>
                <w:szCs w:val="20"/>
                <w:lang w:val="es-ES"/>
              </w:rPr>
              <w:t>(Jirafa nigeriana)</w:t>
            </w:r>
          </w:p>
        </w:tc>
        <w:tc>
          <w:tcPr>
            <w:tcW w:w="2250" w:type="dxa"/>
            <w:vAlign w:val="center"/>
          </w:tcPr>
          <w:p w14:paraId="14613CFC" w14:textId="39493049"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b/>
                <w:bCs/>
                <w:color w:val="000000" w:themeColor="text1"/>
                <w:sz w:val="20"/>
                <w:szCs w:val="20"/>
                <w:lang w:val="es-ES"/>
              </w:rPr>
              <w:t xml:space="preserve">Vulnerable </w:t>
            </w:r>
          </w:p>
          <w:p w14:paraId="1316279F" w14:textId="4CAC9872"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Fennessy</w:t>
            </w:r>
            <w:proofErr w:type="spellEnd"/>
            <w:r w:rsidRPr="00AD681A">
              <w:rPr>
                <w:rFonts w:ascii="Arial" w:eastAsia="Calibri" w:hAnsi="Arial" w:cs="Arial"/>
                <w:color w:val="000000" w:themeColor="text1"/>
                <w:sz w:val="20"/>
                <w:szCs w:val="20"/>
                <w:lang w:val="es-ES"/>
              </w:rPr>
              <w:t xml:space="preserve"> et al. 2018a)</w:t>
            </w:r>
          </w:p>
        </w:tc>
      </w:tr>
      <w:tr w:rsidR="00200056" w:rsidRPr="007647FC" w14:paraId="16B15774" w14:textId="77777777" w:rsidTr="00310114">
        <w:trPr>
          <w:trHeight w:val="598"/>
        </w:trPr>
        <w:tc>
          <w:tcPr>
            <w:tcW w:w="3823" w:type="dxa"/>
            <w:vAlign w:val="center"/>
          </w:tcPr>
          <w:p w14:paraId="6D47F834" w14:textId="7777777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giraffa</w:t>
            </w:r>
            <w:proofErr w:type="spellEnd"/>
          </w:p>
          <w:p w14:paraId="03E0EDA2" w14:textId="0BEF2EA3"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del sur)</w:t>
            </w:r>
          </w:p>
        </w:tc>
        <w:tc>
          <w:tcPr>
            <w:tcW w:w="3192" w:type="dxa"/>
            <w:vAlign w:val="center"/>
          </w:tcPr>
          <w:p w14:paraId="0A56BF40" w14:textId="1C81AA91"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r w:rsidRPr="00AD681A">
              <w:rPr>
                <w:rFonts w:ascii="Arial" w:eastAsia="Calibri" w:hAnsi="Arial" w:cs="Arial"/>
                <w:i/>
                <w:iCs/>
                <w:color w:val="000000" w:themeColor="text1"/>
                <w:sz w:val="20"/>
                <w:szCs w:val="20"/>
                <w:lang w:val="es-ES"/>
              </w:rPr>
              <w:t xml:space="preserve">G. c. </w:t>
            </w:r>
            <w:proofErr w:type="spellStart"/>
            <w:r w:rsidRPr="00AD681A">
              <w:rPr>
                <w:rFonts w:ascii="Arial" w:eastAsia="Calibri" w:hAnsi="Arial" w:cs="Arial"/>
                <w:i/>
                <w:iCs/>
                <w:color w:val="000000" w:themeColor="text1"/>
                <w:sz w:val="20"/>
                <w:szCs w:val="20"/>
                <w:lang w:val="es-ES"/>
              </w:rPr>
              <w:t>giraffa</w:t>
            </w:r>
            <w:proofErr w:type="spellEnd"/>
          </w:p>
          <w:p w14:paraId="4B702775" w14:textId="7E148FAD"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del sur)</w:t>
            </w:r>
          </w:p>
        </w:tc>
        <w:tc>
          <w:tcPr>
            <w:tcW w:w="2250" w:type="dxa"/>
            <w:vAlign w:val="center"/>
          </w:tcPr>
          <w:p w14:paraId="613A5A91" w14:textId="4A65D25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
        </w:tc>
      </w:tr>
      <w:tr w:rsidR="00200056" w:rsidRPr="007647FC" w14:paraId="38C51B14" w14:textId="77777777" w:rsidTr="00310114">
        <w:trPr>
          <w:trHeight w:val="898"/>
        </w:trPr>
        <w:tc>
          <w:tcPr>
            <w:tcW w:w="3823" w:type="dxa"/>
            <w:vAlign w:val="center"/>
          </w:tcPr>
          <w:p w14:paraId="4560EAD1" w14:textId="2CC0C29B"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lastRenderedPageBreak/>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angolensis</w:t>
            </w:r>
            <w:proofErr w:type="spellEnd"/>
          </w:p>
          <w:p w14:paraId="53BD1632" w14:textId="7BC325B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de Angola)</w:t>
            </w:r>
          </w:p>
        </w:tc>
        <w:tc>
          <w:tcPr>
            <w:tcW w:w="3192" w:type="dxa"/>
            <w:vAlign w:val="center"/>
          </w:tcPr>
          <w:p w14:paraId="696B409D" w14:textId="7777777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angolensis</w:t>
            </w:r>
            <w:proofErr w:type="spellEnd"/>
          </w:p>
          <w:p w14:paraId="1A77A466" w14:textId="1487BC51"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70AD47" w:themeColor="accent6"/>
                <w:sz w:val="20"/>
                <w:szCs w:val="20"/>
                <w:lang w:val="es-ES"/>
              </w:rPr>
            </w:pPr>
            <w:r w:rsidRPr="00AD681A">
              <w:rPr>
                <w:rFonts w:ascii="Arial" w:eastAsia="Calibri" w:hAnsi="Arial" w:cs="Arial"/>
                <w:color w:val="000000" w:themeColor="text1"/>
                <w:sz w:val="20"/>
                <w:szCs w:val="20"/>
                <w:lang w:val="es-ES"/>
              </w:rPr>
              <w:t>(Jirafa de Angola)</w:t>
            </w:r>
          </w:p>
        </w:tc>
        <w:tc>
          <w:tcPr>
            <w:tcW w:w="2250" w:type="dxa"/>
            <w:vAlign w:val="center"/>
          </w:tcPr>
          <w:p w14:paraId="3EAD7C2C" w14:textId="0EC60501"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70AD47" w:themeColor="accent6"/>
                <w:sz w:val="20"/>
                <w:szCs w:val="20"/>
                <w:lang w:val="es-ES"/>
              </w:rPr>
            </w:pPr>
            <w:r w:rsidRPr="00AD681A">
              <w:rPr>
                <w:rFonts w:ascii="Arial" w:eastAsia="Calibri" w:hAnsi="Arial" w:cs="Arial"/>
                <w:color w:val="70AD47" w:themeColor="accent6"/>
                <w:sz w:val="20"/>
                <w:szCs w:val="20"/>
                <w:lang w:val="es-ES"/>
              </w:rPr>
              <w:t xml:space="preserve">Preocupación menor </w:t>
            </w:r>
          </w:p>
          <w:p w14:paraId="18095315" w14:textId="5E9614EC"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Marais</w:t>
            </w:r>
            <w:proofErr w:type="spellEnd"/>
            <w:r w:rsidRPr="00AD681A">
              <w:rPr>
                <w:rFonts w:ascii="Arial" w:eastAsia="Calibri" w:hAnsi="Arial" w:cs="Arial"/>
                <w:color w:val="000000" w:themeColor="text1"/>
                <w:sz w:val="20"/>
                <w:szCs w:val="20"/>
                <w:lang w:val="es-ES"/>
              </w:rPr>
              <w:t xml:space="preserve"> et al. 2018)</w:t>
            </w:r>
          </w:p>
        </w:tc>
      </w:tr>
      <w:tr w:rsidR="00200056" w:rsidRPr="00AD681A" w14:paraId="46EC1DDB" w14:textId="77777777" w:rsidTr="00310114">
        <w:trPr>
          <w:trHeight w:val="598"/>
        </w:trPr>
        <w:tc>
          <w:tcPr>
            <w:tcW w:w="3823" w:type="dxa"/>
            <w:vAlign w:val="center"/>
          </w:tcPr>
          <w:p w14:paraId="17BB305F" w14:textId="0F630686"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giraffa</w:t>
            </w:r>
            <w:proofErr w:type="spellEnd"/>
          </w:p>
          <w:p w14:paraId="2C74AA66" w14:textId="38BE203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de Sudáfrica)</w:t>
            </w:r>
          </w:p>
        </w:tc>
        <w:tc>
          <w:tcPr>
            <w:tcW w:w="3192" w:type="dxa"/>
            <w:vAlign w:val="center"/>
          </w:tcPr>
          <w:p w14:paraId="1464BD28" w14:textId="09F7E8FE"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i/>
                <w:iCs/>
                <w:color w:val="000000" w:themeColor="text1"/>
                <w:sz w:val="20"/>
                <w:szCs w:val="20"/>
                <w:lang w:val="es-ES"/>
              </w:rPr>
              <w:t>G. c.</w:t>
            </w:r>
            <w:r w:rsidRPr="00AD681A">
              <w:rPr>
                <w:rFonts w:ascii="Arial" w:eastAsia="Calibri" w:hAnsi="Arial" w:cs="Arial"/>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giraffa</w:t>
            </w:r>
            <w:proofErr w:type="spellEnd"/>
          </w:p>
          <w:p w14:paraId="16A8A133" w14:textId="096CF1E2"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de Sudáfrica)</w:t>
            </w:r>
          </w:p>
        </w:tc>
        <w:tc>
          <w:tcPr>
            <w:tcW w:w="2250" w:type="dxa"/>
            <w:vAlign w:val="center"/>
          </w:tcPr>
          <w:p w14:paraId="7EE58A00" w14:textId="5DA0471F"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No evaluada</w:t>
            </w:r>
          </w:p>
        </w:tc>
      </w:tr>
      <w:tr w:rsidR="00200056" w:rsidRPr="007647FC" w14:paraId="3949858C" w14:textId="77777777" w:rsidTr="00310114">
        <w:trPr>
          <w:trHeight w:val="614"/>
        </w:trPr>
        <w:tc>
          <w:tcPr>
            <w:tcW w:w="3823" w:type="dxa"/>
            <w:vAlign w:val="center"/>
          </w:tcPr>
          <w:p w14:paraId="37062F94" w14:textId="7777777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reticulata</w:t>
            </w:r>
            <w:proofErr w:type="spellEnd"/>
          </w:p>
          <w:p w14:paraId="0EF24A1A" w14:textId="2B645C3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somalí)</w:t>
            </w:r>
          </w:p>
        </w:tc>
        <w:tc>
          <w:tcPr>
            <w:tcW w:w="3192" w:type="dxa"/>
            <w:vAlign w:val="center"/>
          </w:tcPr>
          <w:p w14:paraId="1FD92B63" w14:textId="3573061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r w:rsidRPr="00AD681A">
              <w:rPr>
                <w:rFonts w:ascii="Arial" w:eastAsia="Calibri" w:hAnsi="Arial" w:cs="Arial"/>
                <w:i/>
                <w:iCs/>
                <w:color w:val="000000" w:themeColor="text1"/>
                <w:sz w:val="20"/>
                <w:szCs w:val="20"/>
                <w:lang w:val="es-ES"/>
              </w:rPr>
              <w:t xml:space="preserve">G. c. </w:t>
            </w:r>
            <w:proofErr w:type="spellStart"/>
            <w:r w:rsidRPr="00AD681A">
              <w:rPr>
                <w:rFonts w:ascii="Arial" w:eastAsia="Calibri" w:hAnsi="Arial" w:cs="Arial"/>
                <w:i/>
                <w:iCs/>
                <w:color w:val="000000" w:themeColor="text1"/>
                <w:sz w:val="20"/>
                <w:szCs w:val="20"/>
                <w:lang w:val="es-ES"/>
              </w:rPr>
              <w:t>reticulata</w:t>
            </w:r>
            <w:proofErr w:type="spellEnd"/>
          </w:p>
          <w:p w14:paraId="5DDE6361" w14:textId="255DD00D"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EE0000"/>
                <w:sz w:val="20"/>
                <w:szCs w:val="20"/>
                <w:lang w:val="es-ES"/>
              </w:rPr>
            </w:pPr>
            <w:r w:rsidRPr="00AD681A">
              <w:rPr>
                <w:rFonts w:ascii="Arial" w:eastAsia="Calibri" w:hAnsi="Arial" w:cs="Arial"/>
                <w:color w:val="000000" w:themeColor="text1"/>
                <w:sz w:val="20"/>
                <w:szCs w:val="20"/>
                <w:lang w:val="es-ES"/>
              </w:rPr>
              <w:t>(Jirafa somalí)</w:t>
            </w:r>
          </w:p>
        </w:tc>
        <w:tc>
          <w:tcPr>
            <w:tcW w:w="2250" w:type="dxa"/>
            <w:vAlign w:val="center"/>
          </w:tcPr>
          <w:p w14:paraId="7B30855B" w14:textId="5A3AD119"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EE0000"/>
                <w:sz w:val="20"/>
                <w:szCs w:val="20"/>
                <w:lang w:val="es-ES"/>
              </w:rPr>
            </w:pPr>
            <w:r w:rsidRPr="00AD681A">
              <w:rPr>
                <w:rFonts w:ascii="Arial" w:eastAsia="Calibri" w:hAnsi="Arial" w:cs="Arial"/>
                <w:color w:val="EE0000"/>
                <w:sz w:val="20"/>
                <w:szCs w:val="20"/>
                <w:lang w:val="es-ES"/>
              </w:rPr>
              <w:t xml:space="preserve">En Peligro </w:t>
            </w:r>
          </w:p>
          <w:p w14:paraId="00117887" w14:textId="50E4F8FB"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Muneza</w:t>
            </w:r>
            <w:proofErr w:type="spellEnd"/>
            <w:r w:rsidRPr="00AD681A">
              <w:rPr>
                <w:rFonts w:ascii="Arial" w:eastAsia="Calibri" w:hAnsi="Arial" w:cs="Arial"/>
                <w:color w:val="000000" w:themeColor="text1"/>
                <w:sz w:val="20"/>
                <w:szCs w:val="20"/>
                <w:lang w:val="es-ES"/>
              </w:rPr>
              <w:t xml:space="preserve"> et al. 2018)</w:t>
            </w:r>
          </w:p>
        </w:tc>
      </w:tr>
      <w:tr w:rsidR="00200056" w:rsidRPr="00AD681A" w14:paraId="4C3AABF4" w14:textId="77777777" w:rsidTr="00310114">
        <w:trPr>
          <w:trHeight w:val="598"/>
        </w:trPr>
        <w:tc>
          <w:tcPr>
            <w:tcW w:w="3823" w:type="dxa"/>
            <w:vAlign w:val="center"/>
          </w:tcPr>
          <w:p w14:paraId="5136B2D1" w14:textId="0F78DB8A"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tippelskirchi</w:t>
            </w:r>
            <w:proofErr w:type="spellEnd"/>
          </w:p>
          <w:p w14:paraId="6B423E23" w14:textId="287EB575"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(Jirafa masái)</w:t>
            </w:r>
          </w:p>
        </w:tc>
        <w:tc>
          <w:tcPr>
            <w:tcW w:w="3192" w:type="dxa"/>
            <w:vAlign w:val="center"/>
          </w:tcPr>
          <w:p w14:paraId="47C01C66" w14:textId="36833FDE"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
        </w:tc>
        <w:tc>
          <w:tcPr>
            <w:tcW w:w="2250" w:type="dxa"/>
            <w:vAlign w:val="center"/>
          </w:tcPr>
          <w:p w14:paraId="035AC4C0" w14:textId="1C256AAF"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p>
        </w:tc>
      </w:tr>
      <w:tr w:rsidR="00200056" w:rsidRPr="00AD681A" w14:paraId="3B7FDAC8" w14:textId="77777777" w:rsidTr="00310114">
        <w:trPr>
          <w:trHeight w:val="598"/>
        </w:trPr>
        <w:tc>
          <w:tcPr>
            <w:tcW w:w="3823" w:type="dxa"/>
            <w:vAlign w:val="center"/>
          </w:tcPr>
          <w:p w14:paraId="50D10D6C" w14:textId="44EF49BD"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rPr>
            </w:pPr>
            <w:r w:rsidRPr="007647FC">
              <w:rPr>
                <w:rFonts w:ascii="Arial" w:eastAsia="Calibri" w:hAnsi="Arial" w:cs="Arial"/>
                <w:i/>
                <w:iCs/>
                <w:color w:val="000000" w:themeColor="text1"/>
                <w:sz w:val="20"/>
                <w:szCs w:val="20"/>
              </w:rPr>
              <w:t xml:space="preserve">Giraffa </w:t>
            </w:r>
            <w:proofErr w:type="spellStart"/>
            <w:r w:rsidRPr="007647FC">
              <w:rPr>
                <w:rFonts w:ascii="Arial" w:eastAsia="Calibri" w:hAnsi="Arial" w:cs="Arial"/>
                <w:i/>
                <w:iCs/>
                <w:color w:val="000000" w:themeColor="text1"/>
                <w:sz w:val="20"/>
                <w:szCs w:val="20"/>
              </w:rPr>
              <w:t>tippelskirchi</w:t>
            </w:r>
            <w:proofErr w:type="spellEnd"/>
            <w:r w:rsidRPr="007647FC">
              <w:rPr>
                <w:rFonts w:ascii="Arial" w:eastAsia="Calibri" w:hAnsi="Arial" w:cs="Arial"/>
                <w:i/>
                <w:iCs/>
                <w:color w:val="000000" w:themeColor="text1"/>
                <w:sz w:val="20"/>
                <w:szCs w:val="20"/>
              </w:rPr>
              <w:t xml:space="preserve"> </w:t>
            </w:r>
            <w:proofErr w:type="spellStart"/>
            <w:r w:rsidRPr="007647FC">
              <w:rPr>
                <w:rFonts w:ascii="Arial" w:eastAsia="Calibri" w:hAnsi="Arial" w:cs="Arial"/>
                <w:i/>
                <w:iCs/>
                <w:color w:val="000000" w:themeColor="text1"/>
                <w:sz w:val="20"/>
                <w:szCs w:val="20"/>
              </w:rPr>
              <w:t>thornicrofti</w:t>
            </w:r>
            <w:proofErr w:type="spellEnd"/>
          </w:p>
          <w:p w14:paraId="01E37DF2" w14:textId="60405B1A"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rPr>
            </w:pPr>
            <w:r w:rsidRPr="007647FC">
              <w:rPr>
                <w:rFonts w:ascii="Arial" w:eastAsia="Calibri" w:hAnsi="Arial" w:cs="Arial"/>
                <w:color w:val="000000" w:themeColor="text1"/>
                <w:sz w:val="20"/>
                <w:szCs w:val="20"/>
              </w:rPr>
              <w:t>(</w:t>
            </w:r>
            <w:proofErr w:type="spellStart"/>
            <w:r w:rsidRPr="007647FC">
              <w:rPr>
                <w:rFonts w:ascii="Arial" w:eastAsia="Calibri" w:hAnsi="Arial" w:cs="Arial"/>
                <w:color w:val="000000" w:themeColor="text1"/>
                <w:sz w:val="20"/>
                <w:szCs w:val="20"/>
              </w:rPr>
              <w:t>Jirafa</w:t>
            </w:r>
            <w:proofErr w:type="spellEnd"/>
            <w:r w:rsidRPr="007647FC">
              <w:rPr>
                <w:rFonts w:ascii="Arial" w:eastAsia="Calibri" w:hAnsi="Arial" w:cs="Arial"/>
                <w:color w:val="000000" w:themeColor="text1"/>
                <w:sz w:val="20"/>
                <w:szCs w:val="20"/>
              </w:rPr>
              <w:t xml:space="preserve"> de Luangwa)</w:t>
            </w:r>
          </w:p>
        </w:tc>
        <w:tc>
          <w:tcPr>
            <w:tcW w:w="3192" w:type="dxa"/>
            <w:vAlign w:val="center"/>
          </w:tcPr>
          <w:p w14:paraId="1481BA88" w14:textId="66DC8FBD"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rPr>
            </w:pPr>
            <w:r w:rsidRPr="007647FC">
              <w:rPr>
                <w:rFonts w:ascii="Arial" w:eastAsia="Calibri" w:hAnsi="Arial" w:cs="Arial"/>
                <w:i/>
                <w:iCs/>
                <w:color w:val="000000" w:themeColor="text1"/>
                <w:sz w:val="20"/>
                <w:szCs w:val="20"/>
              </w:rPr>
              <w:t xml:space="preserve">G. c. </w:t>
            </w:r>
            <w:proofErr w:type="spellStart"/>
            <w:r w:rsidRPr="007647FC">
              <w:rPr>
                <w:rFonts w:ascii="Arial" w:eastAsia="Calibri" w:hAnsi="Arial" w:cs="Arial"/>
                <w:i/>
                <w:iCs/>
                <w:color w:val="000000" w:themeColor="text1"/>
                <w:sz w:val="20"/>
                <w:szCs w:val="20"/>
              </w:rPr>
              <w:t>thornicrofti</w:t>
            </w:r>
            <w:proofErr w:type="spellEnd"/>
          </w:p>
          <w:p w14:paraId="2FD2FA6B" w14:textId="3C7430F1"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rPr>
            </w:pPr>
            <w:r w:rsidRPr="007647FC">
              <w:rPr>
                <w:rFonts w:ascii="Arial" w:eastAsia="Calibri" w:hAnsi="Arial" w:cs="Arial"/>
                <w:color w:val="000000" w:themeColor="text1"/>
                <w:sz w:val="20"/>
                <w:szCs w:val="20"/>
              </w:rPr>
              <w:t>(</w:t>
            </w:r>
            <w:proofErr w:type="spellStart"/>
            <w:r w:rsidRPr="007647FC">
              <w:rPr>
                <w:rFonts w:ascii="Arial" w:eastAsia="Calibri" w:hAnsi="Arial" w:cs="Arial"/>
                <w:color w:val="000000" w:themeColor="text1"/>
                <w:sz w:val="20"/>
                <w:szCs w:val="20"/>
              </w:rPr>
              <w:t>Jirafa</w:t>
            </w:r>
            <w:proofErr w:type="spellEnd"/>
            <w:r w:rsidRPr="007647FC">
              <w:rPr>
                <w:rFonts w:ascii="Arial" w:eastAsia="Calibri" w:hAnsi="Arial" w:cs="Arial"/>
                <w:color w:val="000000" w:themeColor="text1"/>
                <w:sz w:val="20"/>
                <w:szCs w:val="20"/>
              </w:rPr>
              <w:t xml:space="preserve"> de Luangwa)</w:t>
            </w:r>
          </w:p>
        </w:tc>
        <w:tc>
          <w:tcPr>
            <w:tcW w:w="2250" w:type="dxa"/>
            <w:vAlign w:val="center"/>
          </w:tcPr>
          <w:p w14:paraId="2AFCC5D3" w14:textId="0DACDB47"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b/>
                <w:bCs/>
                <w:color w:val="000000" w:themeColor="text1"/>
                <w:sz w:val="20"/>
                <w:szCs w:val="20"/>
                <w:lang w:val="es-ES"/>
              </w:rPr>
            </w:pPr>
            <w:r w:rsidRPr="00AD681A">
              <w:rPr>
                <w:rFonts w:ascii="Arial" w:eastAsia="Calibri" w:hAnsi="Arial" w:cs="Arial"/>
                <w:b/>
                <w:bCs/>
                <w:color w:val="000000" w:themeColor="text1"/>
                <w:sz w:val="20"/>
                <w:szCs w:val="20"/>
                <w:lang w:val="es-ES"/>
              </w:rPr>
              <w:t xml:space="preserve">Vulnerable </w:t>
            </w:r>
          </w:p>
          <w:p w14:paraId="71649A49" w14:textId="0E13DC72"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Bercovitch</w:t>
            </w:r>
            <w:proofErr w:type="spellEnd"/>
            <w:r w:rsidRPr="00AD681A">
              <w:rPr>
                <w:rFonts w:ascii="Arial" w:eastAsia="Calibri" w:hAnsi="Arial" w:cs="Arial"/>
                <w:color w:val="000000" w:themeColor="text1"/>
                <w:sz w:val="20"/>
                <w:szCs w:val="20"/>
                <w:lang w:val="es-ES"/>
              </w:rPr>
              <w:t xml:space="preserve"> et al. 2018)</w:t>
            </w:r>
          </w:p>
        </w:tc>
      </w:tr>
      <w:tr w:rsidR="00200056" w:rsidRPr="007647FC" w14:paraId="7847F9D2" w14:textId="77777777" w:rsidTr="00310114">
        <w:trPr>
          <w:trHeight w:val="598"/>
        </w:trPr>
        <w:tc>
          <w:tcPr>
            <w:tcW w:w="3823" w:type="dxa"/>
            <w:vAlign w:val="center"/>
          </w:tcPr>
          <w:p w14:paraId="17A0B6D4" w14:textId="71EC6534"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proofErr w:type="spellStart"/>
            <w:r w:rsidRPr="00AD681A">
              <w:rPr>
                <w:rFonts w:ascii="Arial" w:eastAsia="Calibri" w:hAnsi="Arial" w:cs="Arial"/>
                <w:i/>
                <w:iCs/>
                <w:color w:val="000000" w:themeColor="text1"/>
                <w:sz w:val="20"/>
                <w:szCs w:val="20"/>
                <w:lang w:val="es-ES"/>
              </w:rPr>
              <w:t>Giraffa</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tippelskirchi</w:t>
            </w:r>
            <w:proofErr w:type="spellEnd"/>
            <w:r w:rsidRPr="00AD681A">
              <w:rPr>
                <w:rFonts w:ascii="Arial" w:eastAsia="Calibri" w:hAnsi="Arial" w:cs="Arial"/>
                <w:i/>
                <w:iCs/>
                <w:color w:val="000000" w:themeColor="text1"/>
                <w:sz w:val="20"/>
                <w:szCs w:val="20"/>
                <w:lang w:val="es-ES"/>
              </w:rPr>
              <w:t xml:space="preserve"> </w:t>
            </w:r>
            <w:proofErr w:type="spellStart"/>
            <w:r w:rsidRPr="00AD681A">
              <w:rPr>
                <w:rFonts w:ascii="Arial" w:eastAsia="Calibri" w:hAnsi="Arial" w:cs="Arial"/>
                <w:i/>
                <w:iCs/>
                <w:color w:val="000000" w:themeColor="text1"/>
                <w:sz w:val="20"/>
                <w:szCs w:val="20"/>
                <w:lang w:val="es-ES"/>
              </w:rPr>
              <w:t>tippelskirchi</w:t>
            </w:r>
            <w:proofErr w:type="spellEnd"/>
          </w:p>
          <w:p w14:paraId="32F8F2AA" w14:textId="08DD431F"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 xml:space="preserve">(Jirafa masái) </w:t>
            </w:r>
            <w:r w:rsidRPr="00AD681A">
              <w:rPr>
                <w:rFonts w:ascii="Arial" w:eastAsia="Calibri" w:hAnsi="Arial" w:cs="Arial"/>
                <w:i/>
                <w:iCs/>
                <w:color w:val="000000" w:themeColor="text1"/>
                <w:sz w:val="20"/>
                <w:szCs w:val="20"/>
                <w:lang w:val="es-ES"/>
              </w:rPr>
              <w:t>en sentido estricto</w:t>
            </w:r>
          </w:p>
        </w:tc>
        <w:tc>
          <w:tcPr>
            <w:tcW w:w="3192" w:type="dxa"/>
            <w:vAlign w:val="center"/>
          </w:tcPr>
          <w:p w14:paraId="06019626" w14:textId="4D4C5ED7"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de-DE"/>
              </w:rPr>
            </w:pPr>
            <w:r w:rsidRPr="007647FC">
              <w:rPr>
                <w:rFonts w:ascii="Arial" w:eastAsia="Calibri" w:hAnsi="Arial" w:cs="Arial"/>
                <w:i/>
                <w:iCs/>
                <w:color w:val="000000" w:themeColor="text1"/>
                <w:sz w:val="20"/>
                <w:szCs w:val="20"/>
                <w:lang w:val="de-DE"/>
              </w:rPr>
              <w:t xml:space="preserve">G. c. tippelskirchi </w:t>
            </w:r>
          </w:p>
          <w:p w14:paraId="0F42EBA5" w14:textId="55B7603A" w:rsidR="00200056" w:rsidRPr="007647FC"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EE0000"/>
                <w:sz w:val="20"/>
                <w:szCs w:val="20"/>
                <w:lang w:val="de-DE"/>
              </w:rPr>
            </w:pPr>
            <w:r w:rsidRPr="007647FC">
              <w:rPr>
                <w:rFonts w:ascii="Arial" w:eastAsia="Calibri" w:hAnsi="Arial" w:cs="Arial"/>
                <w:color w:val="000000" w:themeColor="text1"/>
                <w:sz w:val="20"/>
                <w:szCs w:val="20"/>
                <w:lang w:val="de-DE"/>
              </w:rPr>
              <w:t>(Jirafa masái)</w:t>
            </w:r>
          </w:p>
        </w:tc>
        <w:tc>
          <w:tcPr>
            <w:tcW w:w="2250" w:type="dxa"/>
            <w:vAlign w:val="center"/>
          </w:tcPr>
          <w:p w14:paraId="10BD1DE4" w14:textId="2A1928C6"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EE0000"/>
                <w:sz w:val="20"/>
                <w:szCs w:val="20"/>
                <w:lang w:val="es-ES"/>
              </w:rPr>
            </w:pPr>
            <w:r w:rsidRPr="00AD681A">
              <w:rPr>
                <w:rFonts w:ascii="Arial" w:eastAsia="Calibri" w:hAnsi="Arial" w:cs="Arial"/>
                <w:color w:val="EE0000"/>
                <w:sz w:val="20"/>
                <w:szCs w:val="20"/>
                <w:lang w:val="es-ES"/>
              </w:rPr>
              <w:t xml:space="preserve">En Peligro </w:t>
            </w:r>
          </w:p>
          <w:p w14:paraId="03F5659D" w14:textId="5077E1F0" w:rsidR="00200056" w:rsidRPr="00AD681A" w:rsidRDefault="00200056"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color w:val="000000" w:themeColor="text1"/>
                <w:sz w:val="20"/>
                <w:szCs w:val="20"/>
                <w:lang w:val="es-ES"/>
              </w:rPr>
            </w:pPr>
            <w:r w:rsidRPr="00AD681A">
              <w:rPr>
                <w:rFonts w:ascii="Arial" w:eastAsia="Calibri" w:hAnsi="Arial" w:cs="Arial"/>
                <w:color w:val="000000" w:themeColor="text1"/>
                <w:sz w:val="20"/>
                <w:szCs w:val="20"/>
                <w:lang w:val="es-ES"/>
              </w:rPr>
              <w:t>(</w:t>
            </w:r>
            <w:proofErr w:type="spellStart"/>
            <w:r w:rsidRPr="00AD681A">
              <w:rPr>
                <w:rFonts w:ascii="Arial" w:eastAsia="Calibri" w:hAnsi="Arial" w:cs="Arial"/>
                <w:color w:val="000000" w:themeColor="text1"/>
                <w:sz w:val="20"/>
                <w:szCs w:val="20"/>
                <w:lang w:val="es-ES"/>
              </w:rPr>
              <w:t>Bolger</w:t>
            </w:r>
            <w:proofErr w:type="spellEnd"/>
            <w:r w:rsidRPr="00AD681A">
              <w:rPr>
                <w:rFonts w:ascii="Arial" w:eastAsia="Calibri" w:hAnsi="Arial" w:cs="Arial"/>
                <w:color w:val="000000" w:themeColor="text1"/>
                <w:sz w:val="20"/>
                <w:szCs w:val="20"/>
                <w:lang w:val="es-ES"/>
              </w:rPr>
              <w:t xml:space="preserve"> et al. 2019)</w:t>
            </w:r>
          </w:p>
        </w:tc>
      </w:tr>
    </w:tbl>
    <w:p w14:paraId="5391B7D4" w14:textId="210F29DE" w:rsidR="007E3232" w:rsidRPr="00AD681A" w:rsidRDefault="008671AD" w:rsidP="00310114">
      <w:pPr>
        <w:tabs>
          <w:tab w:val="left" w:pos="5040"/>
          <w:tab w:val="left" w:pos="5760"/>
          <w:tab w:val="left" w:pos="6008"/>
          <w:tab w:val="left" w:pos="6480"/>
          <w:tab w:val="left" w:pos="7200"/>
          <w:tab w:val="left" w:pos="7920"/>
          <w:tab w:val="left" w:pos="8640"/>
        </w:tabs>
        <w:suppressAutoHyphens/>
        <w:autoSpaceDN w:val="0"/>
        <w:ind w:right="25"/>
        <w:textAlignment w:val="baseline"/>
        <w:rPr>
          <w:rFonts w:ascii="Arial" w:eastAsia="Calibri" w:hAnsi="Arial" w:cs="Arial"/>
          <w:i/>
          <w:iCs/>
          <w:color w:val="000000" w:themeColor="text1"/>
          <w:sz w:val="20"/>
          <w:szCs w:val="20"/>
          <w:lang w:val="es-ES"/>
        </w:rPr>
      </w:pPr>
      <w:r w:rsidRPr="00AD681A">
        <w:rPr>
          <w:rFonts w:ascii="Arial" w:eastAsia="Calibri" w:hAnsi="Arial" w:cs="Arial"/>
          <w:i/>
          <w:iCs/>
          <w:color w:val="000000" w:themeColor="text1"/>
          <w:sz w:val="20"/>
          <w:szCs w:val="20"/>
          <w:lang w:val="es-ES"/>
        </w:rPr>
        <w:t xml:space="preserve">*La </w:t>
      </w:r>
      <w:r w:rsidR="00970222" w:rsidRPr="00AD681A">
        <w:rPr>
          <w:rFonts w:ascii="Arial" w:eastAsia="Calibri" w:hAnsi="Arial" w:cs="Arial"/>
          <w:i/>
          <w:iCs/>
          <w:color w:val="000000" w:themeColor="text1"/>
          <w:sz w:val="20"/>
          <w:szCs w:val="20"/>
          <w:lang w:val="es-ES"/>
        </w:rPr>
        <w:t>revisión taxonómica integró la j</w:t>
      </w:r>
      <w:r w:rsidRPr="00AD681A">
        <w:rPr>
          <w:rFonts w:ascii="Arial" w:eastAsia="Calibri" w:hAnsi="Arial" w:cs="Arial"/>
          <w:i/>
          <w:iCs/>
          <w:color w:val="000000" w:themeColor="text1"/>
          <w:sz w:val="20"/>
          <w:szCs w:val="20"/>
          <w:lang w:val="es-ES"/>
        </w:rPr>
        <w:t>ir</w:t>
      </w:r>
      <w:r w:rsidR="00970222" w:rsidRPr="00AD681A">
        <w:rPr>
          <w:rFonts w:ascii="Arial" w:eastAsia="Calibri" w:hAnsi="Arial" w:cs="Arial"/>
          <w:i/>
          <w:iCs/>
          <w:color w:val="000000" w:themeColor="text1"/>
          <w:sz w:val="20"/>
          <w:szCs w:val="20"/>
          <w:lang w:val="es-ES"/>
        </w:rPr>
        <w:t>afa de Rothschild dentro de la j</w:t>
      </w:r>
      <w:r w:rsidRPr="00AD681A">
        <w:rPr>
          <w:rFonts w:ascii="Arial" w:eastAsia="Calibri" w:hAnsi="Arial" w:cs="Arial"/>
          <w:i/>
          <w:iCs/>
          <w:color w:val="000000" w:themeColor="text1"/>
          <w:sz w:val="20"/>
          <w:szCs w:val="20"/>
          <w:lang w:val="es-ES"/>
        </w:rPr>
        <w:t xml:space="preserve">irafa </w:t>
      </w:r>
      <w:proofErr w:type="spellStart"/>
      <w:r w:rsidRPr="00AD681A">
        <w:rPr>
          <w:rFonts w:ascii="Arial" w:eastAsia="Calibri" w:hAnsi="Arial" w:cs="Arial"/>
          <w:i/>
          <w:iCs/>
          <w:color w:val="000000" w:themeColor="text1"/>
          <w:sz w:val="20"/>
          <w:szCs w:val="20"/>
          <w:lang w:val="es-ES"/>
        </w:rPr>
        <w:t>nubiana</w:t>
      </w:r>
      <w:proofErr w:type="spellEnd"/>
      <w:r w:rsidRPr="00AD681A">
        <w:rPr>
          <w:rFonts w:ascii="Arial" w:eastAsia="Calibri" w:hAnsi="Arial" w:cs="Arial"/>
          <w:i/>
          <w:iCs/>
          <w:color w:val="000000" w:themeColor="text1"/>
          <w:sz w:val="20"/>
          <w:szCs w:val="20"/>
          <w:lang w:val="es-ES"/>
        </w:rPr>
        <w:t xml:space="preserve"> (G. c. </w:t>
      </w:r>
      <w:proofErr w:type="spellStart"/>
      <w:r w:rsidRPr="00AD681A">
        <w:rPr>
          <w:rFonts w:ascii="Arial" w:eastAsia="Calibri" w:hAnsi="Arial" w:cs="Arial"/>
          <w:i/>
          <w:iCs/>
          <w:color w:val="000000" w:themeColor="text1"/>
          <w:sz w:val="20"/>
          <w:szCs w:val="20"/>
          <w:lang w:val="es-ES"/>
        </w:rPr>
        <w:t>camelopardalis</w:t>
      </w:r>
      <w:proofErr w:type="spellEnd"/>
      <w:r w:rsidRPr="00AD681A">
        <w:rPr>
          <w:rFonts w:ascii="Arial" w:eastAsia="Calibri" w:hAnsi="Arial" w:cs="Arial"/>
          <w:i/>
          <w:iCs/>
          <w:color w:val="000000" w:themeColor="text1"/>
          <w:sz w:val="20"/>
          <w:szCs w:val="20"/>
          <w:lang w:val="es-ES"/>
        </w:rPr>
        <w:t>).</w:t>
      </w:r>
    </w:p>
    <w:p w14:paraId="01B93FDE" w14:textId="77777777" w:rsidR="00310114" w:rsidRPr="00AD681A" w:rsidRDefault="00310114" w:rsidP="00310114">
      <w:pPr>
        <w:ind w:right="25"/>
        <w:rPr>
          <w:rFonts w:ascii="Arial" w:eastAsia="Calibri" w:hAnsi="Arial" w:cs="Arial"/>
          <w:b/>
          <w:bCs/>
          <w:lang w:val="es-ES"/>
        </w:rPr>
      </w:pPr>
    </w:p>
    <w:p w14:paraId="467AC084" w14:textId="02FB675E" w:rsidR="00E87B52" w:rsidRPr="00AD681A" w:rsidRDefault="00E87B52" w:rsidP="00310114">
      <w:pPr>
        <w:ind w:right="25"/>
        <w:rPr>
          <w:rFonts w:ascii="Arial" w:eastAsia="Calibri" w:hAnsi="Arial" w:cs="Arial"/>
          <w:b/>
          <w:bCs/>
          <w:sz w:val="22"/>
          <w:szCs w:val="22"/>
          <w:lang w:val="es-ES"/>
        </w:rPr>
      </w:pPr>
      <w:r w:rsidRPr="00AD681A">
        <w:rPr>
          <w:rFonts w:ascii="Arial" w:eastAsia="Calibri" w:hAnsi="Arial" w:cs="Arial"/>
          <w:b/>
          <w:bCs/>
          <w:sz w:val="22"/>
          <w:szCs w:val="22"/>
          <w:lang w:val="es-ES"/>
        </w:rPr>
        <w:t xml:space="preserve">PROGRESO DE LAS ACTIVIDADES </w:t>
      </w:r>
    </w:p>
    <w:p w14:paraId="5E9C815B" w14:textId="77777777" w:rsidR="00F55BC2" w:rsidRPr="00AD681A" w:rsidRDefault="00F55BC2" w:rsidP="00310114">
      <w:pPr>
        <w:ind w:right="25"/>
        <w:rPr>
          <w:rFonts w:ascii="Arial" w:eastAsia="Calibri" w:hAnsi="Arial" w:cs="Arial"/>
          <w:sz w:val="22"/>
          <w:szCs w:val="22"/>
          <w:lang w:val="es-ES"/>
        </w:rPr>
      </w:pPr>
    </w:p>
    <w:p w14:paraId="0A64B08C" w14:textId="51F29732" w:rsidR="00490EF6" w:rsidRPr="00AD681A" w:rsidRDefault="00490EF6"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Consultar las secciones</w:t>
      </w:r>
      <w:r w:rsidR="00970222" w:rsidRPr="00AD681A">
        <w:rPr>
          <w:rFonts w:ascii="Arial" w:eastAsia="Calibri" w:hAnsi="Arial" w:cs="Arial"/>
          <w:sz w:val="22"/>
          <w:szCs w:val="22"/>
          <w:lang w:val="es-ES"/>
        </w:rPr>
        <w:t xml:space="preserve"> resaltadas en azul en la Tabla </w:t>
      </w:r>
      <w:r w:rsidRPr="00AD681A">
        <w:rPr>
          <w:rFonts w:ascii="Arial" w:eastAsia="Calibri" w:hAnsi="Arial" w:cs="Arial"/>
          <w:sz w:val="22"/>
          <w:szCs w:val="22"/>
          <w:lang w:val="es-ES"/>
        </w:rPr>
        <w:t>2 para obtener actualizaciones de las actividades hasta septiembre de 2025.</w:t>
      </w:r>
    </w:p>
    <w:p w14:paraId="2FA7C32D" w14:textId="77777777" w:rsidR="00270E6E" w:rsidRPr="00AD681A" w:rsidRDefault="00270E6E"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sz w:val="22"/>
          <w:szCs w:val="22"/>
          <w:lang w:val="es-ES"/>
        </w:rPr>
      </w:pPr>
    </w:p>
    <w:p w14:paraId="34D53371" w14:textId="6E130876" w:rsidR="00480BB2" w:rsidRPr="00AD681A" w:rsidRDefault="00480BB2"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sz w:val="22"/>
          <w:szCs w:val="22"/>
          <w:lang w:val="es-ES"/>
        </w:rPr>
      </w:pPr>
      <w:r w:rsidRPr="00AD681A">
        <w:rPr>
          <w:rFonts w:ascii="Arial" w:eastAsia="Calibri" w:hAnsi="Arial" w:cs="Arial"/>
          <w:sz w:val="22"/>
          <w:szCs w:val="22"/>
          <w:lang w:val="es-ES"/>
        </w:rPr>
        <w:t>Según las acti</w:t>
      </w:r>
      <w:r w:rsidR="00970222" w:rsidRPr="00AD681A">
        <w:rPr>
          <w:rFonts w:ascii="Arial" w:eastAsia="Calibri" w:hAnsi="Arial" w:cs="Arial"/>
          <w:sz w:val="22"/>
          <w:szCs w:val="22"/>
          <w:lang w:val="es-ES"/>
        </w:rPr>
        <w:t>vidades presentadas en la Tabla </w:t>
      </w:r>
      <w:r w:rsidRPr="00AD681A">
        <w:rPr>
          <w:rFonts w:ascii="Arial" w:eastAsia="Calibri" w:hAnsi="Arial" w:cs="Arial"/>
          <w:sz w:val="22"/>
          <w:szCs w:val="22"/>
          <w:lang w:val="es-ES"/>
        </w:rPr>
        <w:t>2, se han elaborado 13 Estrategias y Planes de Conservación de Jirafas a nivel de Parques, Nacionales o Regionales en colaboración con los Estados del área de distribución en todo el continente, dos han sido revisados y renovados, y tres han quedado obsoletos sin que se adopten nuevas medidas.</w:t>
      </w:r>
    </w:p>
    <w:p w14:paraId="665694CC" w14:textId="77777777" w:rsidR="00480BB2" w:rsidRPr="00AD681A" w:rsidRDefault="00480BB2"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sz w:val="22"/>
          <w:szCs w:val="22"/>
          <w:lang w:val="es-ES"/>
        </w:rPr>
      </w:pPr>
    </w:p>
    <w:p w14:paraId="21E87778" w14:textId="1DF3F5E7" w:rsidR="00480BB2" w:rsidRPr="00AD681A" w:rsidRDefault="0058582E"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pPr>
      <w:r w:rsidRPr="00AD681A">
        <w:rPr>
          <w:rFonts w:ascii="Arial" w:eastAsia="Calibri" w:hAnsi="Arial" w:cs="Arial"/>
          <w:sz w:val="22"/>
          <w:szCs w:val="22"/>
          <w:lang w:val="es-ES"/>
        </w:rPr>
        <w:t xml:space="preserve">Una revisión taxonómica del </w:t>
      </w:r>
      <w:r w:rsidR="00480BB2" w:rsidRPr="00AD681A">
        <w:rPr>
          <w:rFonts w:ascii="Arial" w:eastAsia="Calibri" w:hAnsi="Arial" w:cs="Arial"/>
          <w:color w:val="000000" w:themeColor="text1"/>
          <w:sz w:val="22"/>
          <w:szCs w:val="22"/>
          <w:lang w:val="es-ES"/>
        </w:rPr>
        <w:t xml:space="preserve">Grupo de Trabajo sobre Taxonomía del Grupo de Especialistas en Jirafas y </w:t>
      </w:r>
      <w:proofErr w:type="spellStart"/>
      <w:r w:rsidR="00480BB2" w:rsidRPr="00AD681A">
        <w:rPr>
          <w:rFonts w:ascii="Arial" w:eastAsia="Calibri" w:hAnsi="Arial" w:cs="Arial"/>
          <w:color w:val="000000" w:themeColor="text1"/>
          <w:sz w:val="22"/>
          <w:szCs w:val="22"/>
          <w:lang w:val="es-ES"/>
        </w:rPr>
        <w:t>Okapis</w:t>
      </w:r>
      <w:proofErr w:type="spellEnd"/>
      <w:r w:rsidR="00480BB2" w:rsidRPr="00AD681A">
        <w:rPr>
          <w:rFonts w:ascii="Arial" w:eastAsia="Calibri" w:hAnsi="Arial" w:cs="Arial"/>
          <w:color w:val="000000" w:themeColor="text1"/>
          <w:sz w:val="22"/>
          <w:szCs w:val="22"/>
          <w:lang w:val="es-ES"/>
        </w:rPr>
        <w:t xml:space="preserve"> de la CSE de la UICN fue publicada recientemente (agosto de 2025) y destaca la modificación a cuatro especies y siete subespecies. Este es un avance significativo y respalda la investigación detallada realizada en la última década. El próximo paso será que el Grupo de Especialistas en Jirafas y </w:t>
      </w:r>
      <w:proofErr w:type="spellStart"/>
      <w:r w:rsidR="00480BB2" w:rsidRPr="00AD681A">
        <w:rPr>
          <w:rFonts w:ascii="Arial" w:eastAsia="Calibri" w:hAnsi="Arial" w:cs="Arial"/>
          <w:color w:val="000000" w:themeColor="text1"/>
          <w:sz w:val="22"/>
          <w:szCs w:val="22"/>
          <w:lang w:val="es-ES"/>
        </w:rPr>
        <w:t>Okapis</w:t>
      </w:r>
      <w:proofErr w:type="spellEnd"/>
      <w:r w:rsidR="00480BB2" w:rsidRPr="00AD681A">
        <w:rPr>
          <w:rFonts w:ascii="Arial" w:eastAsia="Calibri" w:hAnsi="Arial" w:cs="Arial"/>
          <w:color w:val="000000" w:themeColor="text1"/>
          <w:sz w:val="22"/>
          <w:szCs w:val="22"/>
          <w:lang w:val="es-ES"/>
        </w:rPr>
        <w:t xml:space="preserve"> de la CSE de la UICN lleve a cabo Evaluaciones de la Lista Roja para cada especie de jirafa, lo cual está previsto para 2026. El cambio en la taxonomía y las evaluaciones actualizadas de la Lista Roja contribuirán aún má</w:t>
      </w:r>
      <w:r w:rsidR="00970222" w:rsidRPr="00AD681A">
        <w:rPr>
          <w:rFonts w:ascii="Arial" w:eastAsia="Calibri" w:hAnsi="Arial" w:cs="Arial"/>
          <w:color w:val="000000" w:themeColor="text1"/>
          <w:sz w:val="22"/>
          <w:szCs w:val="22"/>
          <w:lang w:val="es-ES"/>
        </w:rPr>
        <w:t>s a la protección de todas las j</w:t>
      </w:r>
      <w:r w:rsidR="00480BB2" w:rsidRPr="00AD681A">
        <w:rPr>
          <w:rFonts w:ascii="Arial" w:eastAsia="Calibri" w:hAnsi="Arial" w:cs="Arial"/>
          <w:color w:val="000000" w:themeColor="text1"/>
          <w:sz w:val="22"/>
          <w:szCs w:val="22"/>
          <w:lang w:val="es-ES"/>
        </w:rPr>
        <w:t>irafas en estado silvestre.</w:t>
      </w:r>
    </w:p>
    <w:p w14:paraId="317FFB52" w14:textId="77777777" w:rsidR="00B017AA" w:rsidRPr="00AD681A" w:rsidRDefault="00B017A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pPr>
    </w:p>
    <w:p w14:paraId="4B891013" w14:textId="420D4631" w:rsidR="00B017AA" w:rsidRPr="00AD681A" w:rsidRDefault="00B017A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pPr>
      <w:r w:rsidRPr="00AD681A">
        <w:rPr>
          <w:rFonts w:ascii="Arial" w:eastAsia="Calibri" w:hAnsi="Arial" w:cs="Arial"/>
          <w:color w:val="000000" w:themeColor="text1"/>
          <w:sz w:val="22"/>
          <w:szCs w:val="22"/>
          <w:lang w:val="es-ES"/>
        </w:rPr>
        <w:t xml:space="preserve">El </w:t>
      </w:r>
      <w:hyperlink r:id="rId20" w:history="1">
        <w:r w:rsidRPr="00AD681A">
          <w:rPr>
            <w:rStyle w:val="Hyperlink"/>
            <w:rFonts w:ascii="Arial" w:eastAsia="Calibri" w:hAnsi="Arial" w:cs="Arial"/>
            <w:sz w:val="22"/>
            <w:szCs w:val="22"/>
            <w:lang w:val="es-ES"/>
          </w:rPr>
          <w:t>informe Estado de la Jirafa 2025</w:t>
        </w:r>
      </w:hyperlink>
      <w:r w:rsidRPr="00AD681A">
        <w:rPr>
          <w:rFonts w:ascii="Arial" w:eastAsia="Calibri" w:hAnsi="Arial" w:cs="Arial"/>
          <w:color w:val="000000" w:themeColor="text1"/>
          <w:sz w:val="22"/>
          <w:szCs w:val="22"/>
          <w:lang w:val="es-ES"/>
        </w:rPr>
        <w:t xml:space="preserve"> (State of </w:t>
      </w:r>
      <w:proofErr w:type="spellStart"/>
      <w:r w:rsidRPr="00AD681A">
        <w:rPr>
          <w:rFonts w:ascii="Arial" w:eastAsia="Calibri" w:hAnsi="Arial" w:cs="Arial"/>
          <w:color w:val="000000" w:themeColor="text1"/>
          <w:sz w:val="22"/>
          <w:szCs w:val="22"/>
          <w:lang w:val="es-ES"/>
        </w:rPr>
        <w:t>Giraffe</w:t>
      </w:r>
      <w:proofErr w:type="spellEnd"/>
      <w:r w:rsidRPr="00AD681A">
        <w:rPr>
          <w:rFonts w:ascii="Arial" w:eastAsia="Calibri" w:hAnsi="Arial" w:cs="Arial"/>
          <w:color w:val="000000" w:themeColor="text1"/>
          <w:sz w:val="22"/>
          <w:szCs w:val="22"/>
          <w:lang w:val="es-ES"/>
        </w:rPr>
        <w:t xml:space="preserve"> 2025) fue publicado por la GCF el 21 de junio de 2025, con motivo del Día Mundial de la Jirafa. Los resultados destacan que el número combinado de las cuatro especies de jirafa y su distribución ha aumentado hasta una estimación actual aproximada de 140 000 jirafas. Más concretamente, la población de la jirafa del sur continúa incrementándose de forma notable, mientras que las otras tres especies se mantienen estables o aumentan lentamente.</w:t>
      </w:r>
    </w:p>
    <w:p w14:paraId="5E31857C" w14:textId="77777777" w:rsidR="00B017AA" w:rsidRPr="00AD681A" w:rsidRDefault="00B017A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pPr>
    </w:p>
    <w:p w14:paraId="625E9256" w14:textId="70C6ABD6" w:rsidR="00B017AA" w:rsidRPr="00AD681A" w:rsidRDefault="00DC2C7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pPr>
      <w:r w:rsidRPr="00AD681A">
        <w:rPr>
          <w:rFonts w:ascii="Arial" w:eastAsia="Calibri" w:hAnsi="Arial" w:cs="Arial"/>
          <w:color w:val="000000" w:themeColor="text1"/>
          <w:sz w:val="22"/>
          <w:szCs w:val="22"/>
          <w:lang w:val="es-ES"/>
        </w:rPr>
        <w:t xml:space="preserve">En 2022, se actualizó </w:t>
      </w:r>
      <w:hyperlink r:id="rId21" w:history="1">
        <w:r w:rsidR="00B017AA" w:rsidRPr="00AD681A">
          <w:rPr>
            <w:rStyle w:val="Hyperlink"/>
            <w:rFonts w:ascii="Arial" w:eastAsia="Calibri" w:hAnsi="Arial" w:cs="Arial"/>
            <w:sz w:val="22"/>
            <w:szCs w:val="22"/>
            <w:lang w:val="es-ES"/>
          </w:rPr>
          <w:t xml:space="preserve">A </w:t>
        </w:r>
        <w:proofErr w:type="spellStart"/>
        <w:r w:rsidR="00B017AA" w:rsidRPr="00AD681A">
          <w:rPr>
            <w:rStyle w:val="Hyperlink"/>
            <w:rFonts w:ascii="Arial" w:eastAsia="Calibri" w:hAnsi="Arial" w:cs="Arial"/>
            <w:sz w:val="22"/>
            <w:szCs w:val="22"/>
            <w:lang w:val="es-ES"/>
          </w:rPr>
          <w:t>Journey</w:t>
        </w:r>
        <w:proofErr w:type="spellEnd"/>
        <w:r w:rsidR="00B017AA" w:rsidRPr="00AD681A">
          <w:rPr>
            <w:rStyle w:val="Hyperlink"/>
            <w:rFonts w:ascii="Arial" w:eastAsia="Calibri" w:hAnsi="Arial" w:cs="Arial"/>
            <w:sz w:val="22"/>
            <w:szCs w:val="22"/>
            <w:lang w:val="es-ES"/>
          </w:rPr>
          <w:t xml:space="preserve"> of </w:t>
        </w:r>
        <w:proofErr w:type="spellStart"/>
        <w:r w:rsidR="00B017AA" w:rsidRPr="00AD681A">
          <w:rPr>
            <w:rStyle w:val="Hyperlink"/>
            <w:rFonts w:ascii="Arial" w:eastAsia="Calibri" w:hAnsi="Arial" w:cs="Arial"/>
            <w:sz w:val="22"/>
            <w:szCs w:val="22"/>
            <w:lang w:val="es-ES"/>
          </w:rPr>
          <w:t>Giraffe</w:t>
        </w:r>
        <w:proofErr w:type="spellEnd"/>
        <w:r w:rsidR="00B017AA" w:rsidRPr="00AD681A">
          <w:rPr>
            <w:rStyle w:val="Hyperlink"/>
            <w:rFonts w:ascii="Arial" w:eastAsia="Calibri" w:hAnsi="Arial" w:cs="Arial"/>
            <w:sz w:val="22"/>
            <w:szCs w:val="22"/>
            <w:lang w:val="es-ES"/>
          </w:rPr>
          <w:t xml:space="preserve"> – A </w:t>
        </w:r>
        <w:proofErr w:type="spellStart"/>
        <w:r w:rsidR="00B017AA" w:rsidRPr="00AD681A">
          <w:rPr>
            <w:rStyle w:val="Hyperlink"/>
            <w:rFonts w:ascii="Arial" w:eastAsia="Calibri" w:hAnsi="Arial" w:cs="Arial"/>
            <w:sz w:val="22"/>
            <w:szCs w:val="22"/>
            <w:lang w:val="es-ES"/>
          </w:rPr>
          <w:t>practical</w:t>
        </w:r>
        <w:proofErr w:type="spellEnd"/>
        <w:r w:rsidR="00B017AA" w:rsidRPr="00AD681A">
          <w:rPr>
            <w:rStyle w:val="Hyperlink"/>
            <w:rFonts w:ascii="Arial" w:eastAsia="Calibri" w:hAnsi="Arial" w:cs="Arial"/>
            <w:sz w:val="22"/>
            <w:szCs w:val="22"/>
            <w:lang w:val="es-ES"/>
          </w:rPr>
          <w:t xml:space="preserve"> guide </w:t>
        </w:r>
        <w:proofErr w:type="spellStart"/>
        <w:r w:rsidR="00B017AA" w:rsidRPr="00AD681A">
          <w:rPr>
            <w:rStyle w:val="Hyperlink"/>
            <w:rFonts w:ascii="Arial" w:eastAsia="Calibri" w:hAnsi="Arial" w:cs="Arial"/>
            <w:sz w:val="22"/>
            <w:szCs w:val="22"/>
            <w:lang w:val="es-ES"/>
          </w:rPr>
          <w:t>to</w:t>
        </w:r>
        <w:proofErr w:type="spellEnd"/>
        <w:r w:rsidR="00B017AA" w:rsidRPr="00AD681A">
          <w:rPr>
            <w:rStyle w:val="Hyperlink"/>
            <w:rFonts w:ascii="Arial" w:eastAsia="Calibri" w:hAnsi="Arial" w:cs="Arial"/>
            <w:sz w:val="22"/>
            <w:szCs w:val="22"/>
            <w:lang w:val="es-ES"/>
          </w:rPr>
          <w:t xml:space="preserve"> wild </w:t>
        </w:r>
        <w:proofErr w:type="spellStart"/>
        <w:r w:rsidR="00B017AA" w:rsidRPr="00AD681A">
          <w:rPr>
            <w:rStyle w:val="Hyperlink"/>
            <w:rFonts w:ascii="Arial" w:eastAsia="Calibri" w:hAnsi="Arial" w:cs="Arial"/>
            <w:sz w:val="22"/>
            <w:szCs w:val="22"/>
            <w:lang w:val="es-ES"/>
          </w:rPr>
          <w:t>giraffe</w:t>
        </w:r>
        <w:proofErr w:type="spellEnd"/>
        <w:r w:rsidR="00B017AA" w:rsidRPr="00AD681A">
          <w:rPr>
            <w:rStyle w:val="Hyperlink"/>
            <w:rFonts w:ascii="Arial" w:eastAsia="Calibri" w:hAnsi="Arial" w:cs="Arial"/>
            <w:sz w:val="22"/>
            <w:szCs w:val="22"/>
            <w:lang w:val="es-ES"/>
          </w:rPr>
          <w:t xml:space="preserve"> </w:t>
        </w:r>
        <w:proofErr w:type="spellStart"/>
        <w:r w:rsidR="00B017AA" w:rsidRPr="00AD681A">
          <w:rPr>
            <w:rStyle w:val="Hyperlink"/>
            <w:rFonts w:ascii="Arial" w:eastAsia="Calibri" w:hAnsi="Arial" w:cs="Arial"/>
            <w:sz w:val="22"/>
            <w:szCs w:val="22"/>
            <w:lang w:val="es-ES"/>
          </w:rPr>
          <w:t>translocations</w:t>
        </w:r>
        <w:proofErr w:type="spellEnd"/>
      </w:hyperlink>
      <w:r w:rsidRPr="00AD681A">
        <w:rPr>
          <w:rFonts w:ascii="Arial" w:eastAsia="Calibri" w:hAnsi="Arial" w:cs="Arial"/>
          <w:color w:val="000000" w:themeColor="text1"/>
          <w:sz w:val="22"/>
          <w:szCs w:val="22"/>
          <w:lang w:val="es-ES"/>
        </w:rPr>
        <w:t xml:space="preserve"> (Un viaje de Jirafas – Una guía prácti</w:t>
      </w:r>
      <w:r w:rsidR="003C5D73" w:rsidRPr="00AD681A">
        <w:rPr>
          <w:rFonts w:ascii="Arial" w:eastAsia="Calibri" w:hAnsi="Arial" w:cs="Arial"/>
          <w:color w:val="000000" w:themeColor="text1"/>
          <w:sz w:val="22"/>
          <w:szCs w:val="22"/>
          <w:lang w:val="es-ES"/>
        </w:rPr>
        <w:t>ca para las translocaciones de j</w:t>
      </w:r>
      <w:r w:rsidRPr="00AD681A">
        <w:rPr>
          <w:rFonts w:ascii="Arial" w:eastAsia="Calibri" w:hAnsi="Arial" w:cs="Arial"/>
          <w:color w:val="000000" w:themeColor="text1"/>
          <w:sz w:val="22"/>
          <w:szCs w:val="22"/>
          <w:lang w:val="es-ES"/>
        </w:rPr>
        <w:t>irafas en estado silvestre) que está disponible gratuitamente en línea.</w:t>
      </w:r>
    </w:p>
    <w:p w14:paraId="2C87D11E" w14:textId="77777777" w:rsidR="00B017AA" w:rsidRPr="00AD681A" w:rsidRDefault="00B017A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pPr>
    </w:p>
    <w:p w14:paraId="5A5F8F1B" w14:textId="77777777" w:rsidR="00310114" w:rsidRPr="00AD681A" w:rsidRDefault="00B017AA"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color w:val="000000" w:themeColor="text1"/>
          <w:sz w:val="22"/>
          <w:szCs w:val="22"/>
          <w:lang w:val="es-ES"/>
        </w:rPr>
        <w:sectPr w:rsidR="00310114" w:rsidRPr="00AD681A" w:rsidSect="00CF7E6F">
          <w:headerReference w:type="even" r:id="rId22"/>
          <w:headerReference w:type="default" r:id="rId23"/>
          <w:footerReference w:type="even" r:id="rId24"/>
          <w:headerReference w:type="first" r:id="rId25"/>
          <w:footerReference w:type="first" r:id="rId26"/>
          <w:endnotePr>
            <w:numFmt w:val="decimal"/>
          </w:endnotePr>
          <w:pgSz w:w="11905" w:h="16837" w:code="9"/>
          <w:pgMar w:top="1440" w:right="1440" w:bottom="1440" w:left="1440" w:header="720" w:footer="432" w:gutter="0"/>
          <w:cols w:space="720"/>
          <w:titlePg/>
          <w:docGrid w:linePitch="299"/>
        </w:sectPr>
      </w:pPr>
      <w:r w:rsidRPr="00AD681A">
        <w:rPr>
          <w:rFonts w:ascii="Arial" w:eastAsia="Calibri" w:hAnsi="Arial" w:cs="Arial"/>
          <w:color w:val="000000" w:themeColor="text1"/>
          <w:sz w:val="22"/>
          <w:szCs w:val="22"/>
          <w:lang w:val="es-ES"/>
        </w:rPr>
        <w:lastRenderedPageBreak/>
        <w:t>Asimismo, y sin que se informe aquí en detalle, se han llevado a cabo numerosas translocaciones de conservación de jirafas hacia áreas donde habían desaparecido localmente o donde solo permanecían en pequeños números; estudios sobre los movimientos de jirafas; censos poblacionales detallados; y programas de educación ambiental, que se han implementado en los Estados del área de distribución. Colectivamente, y junto con los esfuerzos de conservación mejorados, estas acciones continúan impulsando la conservación de la jirafa en África.</w:t>
      </w:r>
    </w:p>
    <w:p w14:paraId="18BA52A1" w14:textId="254C10A0" w:rsidR="00F97ECF" w:rsidRPr="00AD681A" w:rsidRDefault="00F97ECF" w:rsidP="00310114">
      <w:pPr>
        <w:tabs>
          <w:tab w:val="left" w:pos="5040"/>
          <w:tab w:val="left" w:pos="5760"/>
          <w:tab w:val="left" w:pos="6008"/>
          <w:tab w:val="left" w:pos="6480"/>
          <w:tab w:val="left" w:pos="7200"/>
          <w:tab w:val="left" w:pos="7920"/>
          <w:tab w:val="left" w:pos="8640"/>
        </w:tabs>
        <w:suppressAutoHyphens/>
        <w:autoSpaceDN w:val="0"/>
        <w:ind w:right="25"/>
        <w:jc w:val="both"/>
        <w:textAlignment w:val="baseline"/>
        <w:rPr>
          <w:rFonts w:ascii="Arial" w:eastAsia="Calibri" w:hAnsi="Arial" w:cs="Arial"/>
          <w:sz w:val="22"/>
          <w:szCs w:val="22"/>
          <w:lang w:val="es-ES"/>
        </w:rPr>
      </w:pPr>
      <w:r w:rsidRPr="00AD681A">
        <w:rPr>
          <w:rFonts w:ascii="Arial" w:eastAsia="Calibri" w:hAnsi="Arial" w:cs="Arial"/>
          <w:b/>
          <w:bCs/>
          <w:color w:val="000000" w:themeColor="text1"/>
          <w:sz w:val="22"/>
          <w:szCs w:val="22"/>
          <w:lang w:val="es-ES"/>
        </w:rPr>
        <w:lastRenderedPageBreak/>
        <w:t>Tabla 2:</w:t>
      </w:r>
      <w:r w:rsidRPr="00AD681A">
        <w:rPr>
          <w:rFonts w:ascii="Arial" w:eastAsia="Calibri" w:hAnsi="Arial" w:cs="Arial"/>
          <w:color w:val="000000" w:themeColor="text1"/>
          <w:sz w:val="22"/>
          <w:szCs w:val="22"/>
          <w:lang w:val="es-ES"/>
        </w:rPr>
        <w:t xml:space="preserve"> Actividades, Responsabilidades y Plazos actualizados de la Acción Concertada, en azul, hasta septiembre de 2025</w:t>
      </w:r>
      <w:r w:rsidRPr="00AD681A">
        <w:rPr>
          <w:rFonts w:ascii="Arial" w:eastAsia="Calibri" w:hAnsi="Arial" w:cs="Arial"/>
          <w:color w:val="0000FF"/>
          <w:sz w:val="22"/>
          <w:szCs w:val="22"/>
          <w:lang w:val="es-ES"/>
        </w:rPr>
        <w:t>.</w:t>
      </w:r>
    </w:p>
    <w:p w14:paraId="1146FFB8" w14:textId="3F00BC63" w:rsidR="00F97ECF" w:rsidRPr="00AD681A" w:rsidRDefault="00F97ECF">
      <w:pPr>
        <w:rPr>
          <w:lang w:val="es-ES"/>
        </w:rPr>
      </w:pPr>
    </w:p>
    <w:tbl>
      <w:tblPr>
        <w:tblStyle w:val="TableGrid"/>
        <w:tblW w:w="5000" w:type="pct"/>
        <w:tblLook w:val="04A0" w:firstRow="1" w:lastRow="0" w:firstColumn="1" w:lastColumn="0" w:noHBand="0" w:noVBand="1"/>
      </w:tblPr>
      <w:tblGrid>
        <w:gridCol w:w="2224"/>
        <w:gridCol w:w="2496"/>
        <w:gridCol w:w="2707"/>
        <w:gridCol w:w="2047"/>
        <w:gridCol w:w="1461"/>
        <w:gridCol w:w="1750"/>
        <w:gridCol w:w="1262"/>
      </w:tblGrid>
      <w:tr w:rsidR="009B02DF" w:rsidRPr="00AD681A" w14:paraId="6B652D40" w14:textId="77777777" w:rsidTr="003A3136">
        <w:trPr>
          <w:trHeight w:val="440"/>
          <w:tblHeader/>
        </w:trPr>
        <w:tc>
          <w:tcPr>
            <w:tcW w:w="894" w:type="pct"/>
            <w:vMerge w:val="restart"/>
            <w:shd w:val="clear" w:color="auto" w:fill="E7E6E6" w:themeFill="background2"/>
            <w:vAlign w:val="center"/>
          </w:tcPr>
          <w:p w14:paraId="7C753082" w14:textId="3B143521" w:rsidR="00874F6E" w:rsidRPr="00AD681A" w:rsidRDefault="00874F6E" w:rsidP="00A02199">
            <w:pPr>
              <w:spacing w:line="259" w:lineRule="auto"/>
              <w:rPr>
                <w:rFonts w:ascii="Arial" w:hAnsi="Arial" w:cs="Arial"/>
                <w:b/>
                <w:bCs/>
                <w:sz w:val="20"/>
                <w:szCs w:val="20"/>
                <w:lang w:val="es-ES"/>
              </w:rPr>
            </w:pPr>
            <w:r w:rsidRPr="00AD681A">
              <w:rPr>
                <w:rFonts w:ascii="Arial" w:hAnsi="Arial" w:cs="Arial"/>
                <w:b/>
                <w:bCs/>
                <w:sz w:val="20"/>
                <w:szCs w:val="20"/>
                <w:lang w:val="es-ES"/>
              </w:rPr>
              <w:t>Objetivo/Resultado</w:t>
            </w:r>
          </w:p>
        </w:tc>
        <w:tc>
          <w:tcPr>
            <w:tcW w:w="895" w:type="pct"/>
            <w:vMerge w:val="restart"/>
            <w:shd w:val="clear" w:color="auto" w:fill="E7E6E6" w:themeFill="background2"/>
            <w:vAlign w:val="center"/>
          </w:tcPr>
          <w:p w14:paraId="36D2F3F9" w14:textId="77777777" w:rsidR="00874F6E" w:rsidRPr="00AD681A" w:rsidRDefault="00874F6E" w:rsidP="00A02199">
            <w:pPr>
              <w:spacing w:line="259" w:lineRule="auto"/>
              <w:rPr>
                <w:rFonts w:ascii="Arial" w:hAnsi="Arial" w:cs="Arial"/>
                <w:b/>
                <w:bCs/>
                <w:sz w:val="20"/>
                <w:szCs w:val="20"/>
                <w:lang w:val="es-ES"/>
              </w:rPr>
            </w:pPr>
            <w:r w:rsidRPr="00AD681A">
              <w:rPr>
                <w:rFonts w:ascii="Arial" w:hAnsi="Arial" w:cs="Arial"/>
                <w:b/>
                <w:bCs/>
                <w:sz w:val="20"/>
                <w:szCs w:val="20"/>
                <w:lang w:val="es-ES"/>
              </w:rPr>
              <w:t>Actividad</w:t>
            </w:r>
            <w:r w:rsidRPr="00AD681A">
              <w:rPr>
                <w:rStyle w:val="FootnoteReference"/>
                <w:rFonts w:ascii="Arial" w:hAnsi="Arial" w:cs="Arial"/>
                <w:b/>
                <w:bCs/>
                <w:sz w:val="20"/>
                <w:szCs w:val="20"/>
                <w:lang w:val="es-ES"/>
              </w:rPr>
              <w:footnoteReference w:id="2"/>
            </w:r>
          </w:p>
        </w:tc>
        <w:tc>
          <w:tcPr>
            <w:tcW w:w="894" w:type="pct"/>
            <w:vMerge w:val="restart"/>
            <w:shd w:val="clear" w:color="auto" w:fill="E7E6E6" w:themeFill="background2"/>
            <w:vAlign w:val="center"/>
          </w:tcPr>
          <w:p w14:paraId="55E65DF7" w14:textId="77777777" w:rsidR="00874F6E" w:rsidRPr="00AD681A" w:rsidRDefault="00874F6E" w:rsidP="00A02199">
            <w:pPr>
              <w:spacing w:line="259" w:lineRule="auto"/>
              <w:rPr>
                <w:rFonts w:ascii="Arial" w:hAnsi="Arial" w:cs="Arial"/>
                <w:b/>
                <w:bCs/>
                <w:sz w:val="20"/>
                <w:szCs w:val="20"/>
                <w:lang w:val="es-ES"/>
              </w:rPr>
            </w:pPr>
            <w:r w:rsidRPr="00AD681A">
              <w:rPr>
                <w:rFonts w:ascii="Arial" w:hAnsi="Arial" w:cs="Arial"/>
                <w:b/>
                <w:bCs/>
                <w:sz w:val="20"/>
                <w:szCs w:val="20"/>
                <w:lang w:val="es-ES"/>
              </w:rPr>
              <w:t>Indicadores medibles</w:t>
            </w:r>
          </w:p>
        </w:tc>
        <w:tc>
          <w:tcPr>
            <w:tcW w:w="895" w:type="pct"/>
            <w:vMerge w:val="restart"/>
            <w:shd w:val="clear" w:color="auto" w:fill="E7E6E6" w:themeFill="background2"/>
            <w:vAlign w:val="center"/>
          </w:tcPr>
          <w:p w14:paraId="01AFA3A7" w14:textId="079161EA" w:rsidR="00270E6E" w:rsidRPr="00AD681A" w:rsidRDefault="00270E6E" w:rsidP="00A02199">
            <w:pPr>
              <w:spacing w:line="259" w:lineRule="auto"/>
              <w:rPr>
                <w:rFonts w:ascii="Arial" w:hAnsi="Arial" w:cs="Arial"/>
                <w:b/>
                <w:bCs/>
                <w:sz w:val="20"/>
                <w:szCs w:val="20"/>
                <w:lang w:val="es-ES"/>
              </w:rPr>
            </w:pPr>
            <w:r w:rsidRPr="00AD681A">
              <w:rPr>
                <w:rFonts w:ascii="Arial" w:hAnsi="Arial" w:cs="Arial"/>
                <w:b/>
                <w:bCs/>
                <w:sz w:val="20"/>
                <w:szCs w:val="20"/>
                <w:lang w:val="es-ES"/>
              </w:rPr>
              <w:t>Acciones</w:t>
            </w:r>
            <w:r w:rsidRPr="00AD681A">
              <w:rPr>
                <w:rFonts w:ascii="Arial" w:hAnsi="Arial" w:cs="Arial"/>
                <w:b/>
                <w:bCs/>
                <w:sz w:val="20"/>
                <w:szCs w:val="20"/>
                <w:lang w:val="es-ES"/>
              </w:rPr>
              <w:br/>
              <w:t>(septiembre de 2025)</w:t>
            </w:r>
          </w:p>
        </w:tc>
        <w:tc>
          <w:tcPr>
            <w:tcW w:w="1055" w:type="pct"/>
            <w:gridSpan w:val="2"/>
            <w:shd w:val="clear" w:color="auto" w:fill="E7E6E6" w:themeFill="background2"/>
            <w:vAlign w:val="center"/>
          </w:tcPr>
          <w:p w14:paraId="4A25E5C1" w14:textId="77777777" w:rsidR="00874F6E" w:rsidRPr="00AD681A" w:rsidRDefault="00874F6E" w:rsidP="00A02199">
            <w:pPr>
              <w:spacing w:line="259" w:lineRule="auto"/>
              <w:rPr>
                <w:rFonts w:ascii="Arial" w:hAnsi="Arial" w:cs="Arial"/>
                <w:b/>
                <w:bCs/>
                <w:sz w:val="20"/>
                <w:szCs w:val="20"/>
                <w:lang w:val="es-ES"/>
              </w:rPr>
            </w:pPr>
            <w:r w:rsidRPr="00AD681A">
              <w:rPr>
                <w:rFonts w:ascii="Arial" w:hAnsi="Arial" w:cs="Arial"/>
                <w:b/>
                <w:bCs/>
                <w:sz w:val="20"/>
                <w:szCs w:val="20"/>
                <w:lang w:val="es-ES"/>
              </w:rPr>
              <w:t>Responsabilidad</w:t>
            </w:r>
          </w:p>
        </w:tc>
        <w:tc>
          <w:tcPr>
            <w:tcW w:w="367" w:type="pct"/>
            <w:vMerge w:val="restart"/>
            <w:shd w:val="clear" w:color="auto" w:fill="E7E6E6" w:themeFill="background2"/>
            <w:vAlign w:val="center"/>
          </w:tcPr>
          <w:p w14:paraId="78F1B2CC" w14:textId="77777777" w:rsidR="00874F6E" w:rsidRPr="00AD681A" w:rsidRDefault="00874F6E" w:rsidP="00A02199">
            <w:pPr>
              <w:spacing w:line="259" w:lineRule="auto"/>
              <w:rPr>
                <w:rFonts w:ascii="Arial" w:hAnsi="Arial" w:cs="Arial"/>
                <w:b/>
                <w:bCs/>
                <w:sz w:val="20"/>
                <w:szCs w:val="20"/>
                <w:lang w:val="es-ES"/>
              </w:rPr>
            </w:pPr>
            <w:r w:rsidRPr="00AD681A">
              <w:rPr>
                <w:rFonts w:ascii="Arial" w:hAnsi="Arial" w:cs="Arial"/>
                <w:b/>
                <w:bCs/>
                <w:sz w:val="20"/>
                <w:szCs w:val="20"/>
                <w:lang w:val="es-ES"/>
              </w:rPr>
              <w:t>Plazo</w:t>
            </w:r>
          </w:p>
        </w:tc>
      </w:tr>
      <w:tr w:rsidR="009836EE" w:rsidRPr="00AD681A" w14:paraId="0148691C" w14:textId="77777777" w:rsidTr="003A3136">
        <w:trPr>
          <w:trHeight w:val="440"/>
          <w:tblHeader/>
        </w:trPr>
        <w:tc>
          <w:tcPr>
            <w:tcW w:w="894" w:type="pct"/>
            <w:vMerge/>
          </w:tcPr>
          <w:p w14:paraId="2385D4BB" w14:textId="77777777" w:rsidR="00874F6E" w:rsidRPr="00AD681A" w:rsidRDefault="00874F6E" w:rsidP="002016B5">
            <w:pPr>
              <w:rPr>
                <w:rFonts w:ascii="Arial" w:hAnsi="Arial" w:cs="Arial"/>
                <w:b/>
                <w:bCs/>
                <w:sz w:val="16"/>
                <w:szCs w:val="16"/>
                <w:lang w:val="es-ES"/>
              </w:rPr>
            </w:pPr>
          </w:p>
        </w:tc>
        <w:tc>
          <w:tcPr>
            <w:tcW w:w="895" w:type="pct"/>
            <w:vMerge/>
          </w:tcPr>
          <w:p w14:paraId="603ED3BC" w14:textId="77777777" w:rsidR="00874F6E" w:rsidRPr="00AD681A" w:rsidRDefault="00874F6E" w:rsidP="002016B5">
            <w:pPr>
              <w:rPr>
                <w:rFonts w:ascii="Arial" w:hAnsi="Arial" w:cs="Arial"/>
                <w:b/>
                <w:bCs/>
                <w:sz w:val="16"/>
                <w:szCs w:val="16"/>
                <w:lang w:val="es-ES"/>
              </w:rPr>
            </w:pPr>
          </w:p>
        </w:tc>
        <w:tc>
          <w:tcPr>
            <w:tcW w:w="894" w:type="pct"/>
            <w:vMerge/>
          </w:tcPr>
          <w:p w14:paraId="654DD046" w14:textId="77777777" w:rsidR="00874F6E" w:rsidRPr="00AD681A" w:rsidRDefault="00874F6E" w:rsidP="002016B5">
            <w:pPr>
              <w:rPr>
                <w:rFonts w:ascii="Arial" w:hAnsi="Arial" w:cs="Arial"/>
                <w:b/>
                <w:bCs/>
                <w:sz w:val="16"/>
                <w:szCs w:val="16"/>
                <w:lang w:val="es-ES"/>
              </w:rPr>
            </w:pPr>
          </w:p>
        </w:tc>
        <w:tc>
          <w:tcPr>
            <w:tcW w:w="895" w:type="pct"/>
            <w:vMerge/>
          </w:tcPr>
          <w:p w14:paraId="753C0CBB" w14:textId="77777777" w:rsidR="00874F6E" w:rsidRPr="00AD681A" w:rsidRDefault="00874F6E" w:rsidP="002016B5">
            <w:pPr>
              <w:rPr>
                <w:rFonts w:ascii="Arial" w:hAnsi="Arial" w:cs="Arial"/>
                <w:b/>
                <w:bCs/>
                <w:sz w:val="16"/>
                <w:szCs w:val="16"/>
                <w:lang w:val="es-ES"/>
              </w:rPr>
            </w:pPr>
          </w:p>
        </w:tc>
        <w:tc>
          <w:tcPr>
            <w:tcW w:w="527" w:type="pct"/>
            <w:vAlign w:val="center"/>
          </w:tcPr>
          <w:p w14:paraId="1BC15314" w14:textId="77777777" w:rsidR="00874F6E" w:rsidRPr="00AD681A" w:rsidRDefault="00874F6E" w:rsidP="00E34EEF">
            <w:pPr>
              <w:rPr>
                <w:rFonts w:ascii="Arial" w:hAnsi="Arial" w:cs="Arial"/>
                <w:b/>
                <w:bCs/>
                <w:sz w:val="20"/>
                <w:szCs w:val="20"/>
                <w:lang w:val="es-ES"/>
              </w:rPr>
            </w:pPr>
            <w:r w:rsidRPr="00AD681A">
              <w:rPr>
                <w:rFonts w:ascii="Arial" w:hAnsi="Arial" w:cs="Arial"/>
                <w:b/>
                <w:bCs/>
                <w:sz w:val="20"/>
                <w:szCs w:val="20"/>
                <w:lang w:val="es-ES"/>
              </w:rPr>
              <w:t>Responsable de la ejecución</w:t>
            </w:r>
          </w:p>
        </w:tc>
        <w:tc>
          <w:tcPr>
            <w:tcW w:w="527" w:type="pct"/>
            <w:vAlign w:val="center"/>
          </w:tcPr>
          <w:p w14:paraId="629CE461" w14:textId="409F5BD8" w:rsidR="00874F6E" w:rsidRPr="00AD681A" w:rsidRDefault="00874F6E" w:rsidP="00E34EEF">
            <w:pPr>
              <w:rPr>
                <w:rFonts w:ascii="Arial" w:hAnsi="Arial" w:cs="Arial"/>
                <w:b/>
                <w:bCs/>
                <w:sz w:val="20"/>
                <w:szCs w:val="20"/>
                <w:lang w:val="es-ES"/>
              </w:rPr>
            </w:pPr>
            <w:r w:rsidRPr="00AD681A">
              <w:rPr>
                <w:rFonts w:ascii="Arial" w:hAnsi="Arial" w:cs="Arial"/>
                <w:b/>
                <w:bCs/>
                <w:sz w:val="20"/>
                <w:szCs w:val="20"/>
                <w:lang w:val="es-ES"/>
              </w:rPr>
              <w:t>Entidad financiadora</w:t>
            </w:r>
          </w:p>
        </w:tc>
        <w:tc>
          <w:tcPr>
            <w:tcW w:w="367" w:type="pct"/>
            <w:vMerge/>
          </w:tcPr>
          <w:p w14:paraId="658D8587" w14:textId="77777777" w:rsidR="00874F6E" w:rsidRPr="00AD681A" w:rsidRDefault="00874F6E" w:rsidP="002016B5">
            <w:pPr>
              <w:rPr>
                <w:rFonts w:ascii="Arial" w:hAnsi="Arial" w:cs="Arial"/>
                <w:b/>
                <w:bCs/>
                <w:sz w:val="16"/>
                <w:szCs w:val="16"/>
                <w:lang w:val="es-ES"/>
              </w:rPr>
            </w:pPr>
          </w:p>
        </w:tc>
      </w:tr>
      <w:tr w:rsidR="00C46B36" w:rsidRPr="00AD681A" w14:paraId="79BFBAA7" w14:textId="77777777" w:rsidTr="003A3136">
        <w:trPr>
          <w:trHeight w:val="3512"/>
        </w:trPr>
        <w:tc>
          <w:tcPr>
            <w:tcW w:w="894" w:type="pct"/>
          </w:tcPr>
          <w:p w14:paraId="3E562E9F" w14:textId="0B90DDC3"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1. Elaborar una Estrategia Africana de Conservación de la Jirafa en consulta con los Estados del área de distribución </w:t>
            </w:r>
            <w:r w:rsidRPr="00AD681A">
              <w:rPr>
                <w:rFonts w:ascii="Arial" w:hAnsi="Arial" w:cs="Arial"/>
                <w:bCs/>
                <w:i/>
                <w:sz w:val="20"/>
                <w:szCs w:val="20"/>
                <w:lang w:val="es-ES"/>
              </w:rPr>
              <w:t xml:space="preserve">sobre la base del </w:t>
            </w:r>
            <w:r w:rsidRPr="00AD681A">
              <w:rPr>
                <w:rFonts w:ascii="Cambria Math" w:hAnsi="Cambria Math" w:cs="Cambria Math"/>
                <w:bCs/>
                <w:i/>
                <w:sz w:val="20"/>
                <w:szCs w:val="20"/>
                <w:lang w:val="es-ES"/>
              </w:rPr>
              <w:t>‐</w:t>
            </w:r>
            <w:r w:rsidRPr="00AD681A">
              <w:rPr>
                <w:rFonts w:ascii="Arial" w:hAnsi="Arial" w:cs="Arial"/>
                <w:bCs/>
                <w:i/>
                <w:sz w:val="20"/>
                <w:szCs w:val="20"/>
                <w:lang w:val="es-ES"/>
              </w:rPr>
              <w:t>Marco Estratégico para la Conservación de la Jirafa en toda África: Hoja de Ruta</w:t>
            </w:r>
            <w:r w:rsidRPr="00AD681A">
              <w:rPr>
                <w:rFonts w:ascii="Arial" w:hAnsi="Arial" w:cs="Arial"/>
                <w:bCs/>
                <w:sz w:val="20"/>
                <w:szCs w:val="20"/>
                <w:lang w:val="es-ES"/>
              </w:rPr>
              <w:t xml:space="preserve"> 2016 (Apéndice 2)</w:t>
            </w:r>
            <w:r w:rsidR="003C5D73" w:rsidRPr="00AD681A">
              <w:rPr>
                <w:rFonts w:ascii="Arial" w:hAnsi="Arial" w:cs="Arial"/>
                <w:bCs/>
                <w:sz w:val="20"/>
                <w:szCs w:val="20"/>
                <w:lang w:val="es-ES"/>
              </w:rPr>
              <w:t>.</w:t>
            </w:r>
          </w:p>
        </w:tc>
        <w:tc>
          <w:tcPr>
            <w:tcW w:w="895" w:type="pct"/>
          </w:tcPr>
          <w:p w14:paraId="49696349" w14:textId="25D1A87C"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Revisión y consenso sobre la taxonomía para guiar la conservación de la jirafa e integrarla en la estrategia para toda África.</w:t>
            </w:r>
          </w:p>
          <w:p w14:paraId="4A2ED0FB" w14:textId="3D66CECF"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Organizar un taller consultivo que incluya a todos los representantes de los Estados </w:t>
            </w:r>
            <w:r w:rsidR="003C5D73" w:rsidRPr="00AD681A">
              <w:rPr>
                <w:rFonts w:ascii="Arial" w:hAnsi="Arial" w:cs="Arial"/>
                <w:sz w:val="20"/>
                <w:szCs w:val="20"/>
                <w:lang w:val="es-ES"/>
              </w:rPr>
              <w:t xml:space="preserve">del área </w:t>
            </w:r>
            <w:r w:rsidRPr="00AD681A">
              <w:rPr>
                <w:rFonts w:ascii="Arial" w:hAnsi="Arial" w:cs="Arial"/>
                <w:sz w:val="20"/>
                <w:szCs w:val="20"/>
                <w:lang w:val="es-ES"/>
              </w:rPr>
              <w:t>de distribución y a las partes interesadas relevantes (véase el Apéndice 2, el marco de conservación de la jirafa para toda África, que fue revisado y aprobado por los proponentes de esta Acción Concertada).</w:t>
            </w:r>
          </w:p>
        </w:tc>
        <w:tc>
          <w:tcPr>
            <w:tcW w:w="894" w:type="pct"/>
          </w:tcPr>
          <w:p w14:paraId="78D6FD6B" w14:textId="2C7EFDCB"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Consenso sobre la taxonomía.</w:t>
            </w:r>
          </w:p>
          <w:p w14:paraId="1D8542B3" w14:textId="1EDB1C61"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Elaborar un proyecto de estrategia. </w:t>
            </w:r>
          </w:p>
          <w:p w14:paraId="270200C6" w14:textId="571A44E3"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Compartir el proyecto de la estrategia con los participantes y partes interesadas.</w:t>
            </w:r>
          </w:p>
          <w:p w14:paraId="77A2C6C2" w14:textId="021CF395"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Recopilar comentarios y finalizar la estrategia.</w:t>
            </w:r>
          </w:p>
        </w:tc>
        <w:tc>
          <w:tcPr>
            <w:tcW w:w="895" w:type="pct"/>
          </w:tcPr>
          <w:p w14:paraId="3AAFF91D" w14:textId="7CFF4A80"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El Grupo de Trabajo sobre Taxonomía del Grupo de Especialistas en Jirafas y </w:t>
            </w:r>
            <w:proofErr w:type="spellStart"/>
            <w:r w:rsidRPr="00AD681A">
              <w:rPr>
                <w:rFonts w:ascii="Arial" w:hAnsi="Arial" w:cs="Arial"/>
                <w:color w:val="4472C4" w:themeColor="accent1"/>
                <w:sz w:val="20"/>
                <w:szCs w:val="20"/>
                <w:lang w:val="es-ES"/>
              </w:rPr>
              <w:t>Okapis</w:t>
            </w:r>
            <w:proofErr w:type="spellEnd"/>
            <w:r w:rsidRPr="00AD681A">
              <w:rPr>
                <w:rFonts w:ascii="Arial" w:hAnsi="Arial" w:cs="Arial"/>
                <w:color w:val="4472C4" w:themeColor="accent1"/>
                <w:sz w:val="20"/>
                <w:szCs w:val="20"/>
                <w:lang w:val="es-ES"/>
              </w:rPr>
              <w:t xml:space="preserve"> de la CSE de la UICN revisó la taxonomía y publicó sus conclusiones en agosto de 2025.</w:t>
            </w:r>
          </w:p>
          <w:p w14:paraId="0BF491F3" w14:textId="029072CC"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Se identificaron cuatro especies y siete subespecies.</w:t>
            </w:r>
          </w:p>
          <w:p w14:paraId="66738A84" w14:textId="29435B42"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No se ha realizado ninguna acción sobre la Estrategia panafricana.</w:t>
            </w:r>
          </w:p>
        </w:tc>
        <w:tc>
          <w:tcPr>
            <w:tcW w:w="527" w:type="pct"/>
          </w:tcPr>
          <w:p w14:paraId="06B7F88B" w14:textId="2D2CC30B"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Grupo de Especialistas en Jirafas y </w:t>
            </w:r>
            <w:proofErr w:type="spellStart"/>
            <w:r w:rsidRPr="00AD681A">
              <w:rPr>
                <w:rFonts w:ascii="Arial" w:hAnsi="Arial" w:cs="Arial"/>
                <w:color w:val="4472C4" w:themeColor="accent1"/>
                <w:sz w:val="20"/>
                <w:szCs w:val="20"/>
                <w:lang w:val="es-ES"/>
              </w:rPr>
              <w:t>Okapis</w:t>
            </w:r>
            <w:proofErr w:type="spellEnd"/>
            <w:r w:rsidRPr="00AD681A">
              <w:rPr>
                <w:rFonts w:ascii="Arial" w:hAnsi="Arial" w:cs="Arial"/>
                <w:color w:val="4472C4" w:themeColor="accent1"/>
                <w:sz w:val="20"/>
                <w:szCs w:val="20"/>
                <w:lang w:val="es-ES"/>
              </w:rPr>
              <w:t xml:space="preserve"> de la CSE de la UICN</w:t>
            </w:r>
          </w:p>
        </w:tc>
        <w:tc>
          <w:tcPr>
            <w:tcW w:w="527" w:type="pct"/>
          </w:tcPr>
          <w:p w14:paraId="7C049DD2" w14:textId="6AF02A89"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En especie.</w:t>
            </w:r>
          </w:p>
          <w:p w14:paraId="582775F4" w14:textId="77777777" w:rsidR="00874F6E" w:rsidRPr="00AD681A" w:rsidRDefault="00874F6E" w:rsidP="00C90A74">
            <w:pPr>
              <w:rPr>
                <w:rFonts w:ascii="Arial" w:hAnsi="Arial" w:cs="Arial"/>
                <w:color w:val="4472C4" w:themeColor="accent1"/>
                <w:sz w:val="20"/>
                <w:szCs w:val="20"/>
                <w:lang w:val="es-ES"/>
              </w:rPr>
            </w:pPr>
          </w:p>
        </w:tc>
        <w:tc>
          <w:tcPr>
            <w:tcW w:w="367" w:type="pct"/>
          </w:tcPr>
          <w:p w14:paraId="0BCE8528" w14:textId="75ECA6E2"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Agosto de 2025.</w:t>
            </w:r>
          </w:p>
          <w:p w14:paraId="0CD7155E" w14:textId="77777777" w:rsidR="00874F6E" w:rsidRPr="00AD681A" w:rsidRDefault="00874F6E" w:rsidP="00C90A74">
            <w:pPr>
              <w:rPr>
                <w:rFonts w:ascii="Arial" w:hAnsi="Arial" w:cs="Arial"/>
                <w:color w:val="4472C4" w:themeColor="accent1"/>
                <w:sz w:val="20"/>
                <w:szCs w:val="20"/>
                <w:lang w:val="es-ES"/>
              </w:rPr>
            </w:pPr>
          </w:p>
          <w:p w14:paraId="325B75B7" w14:textId="77777777" w:rsidR="00874F6E" w:rsidRPr="00AD681A" w:rsidRDefault="00874F6E" w:rsidP="00C90A74">
            <w:pPr>
              <w:rPr>
                <w:rFonts w:ascii="Arial" w:hAnsi="Arial" w:cs="Arial"/>
                <w:color w:val="4472C4" w:themeColor="accent1"/>
                <w:sz w:val="20"/>
                <w:szCs w:val="20"/>
                <w:lang w:val="es-ES"/>
              </w:rPr>
            </w:pPr>
          </w:p>
        </w:tc>
      </w:tr>
      <w:tr w:rsidR="009836EE" w:rsidRPr="00AD681A" w14:paraId="50B19BD5" w14:textId="77777777" w:rsidTr="003A3136">
        <w:trPr>
          <w:trHeight w:val="332"/>
        </w:trPr>
        <w:tc>
          <w:tcPr>
            <w:tcW w:w="894" w:type="pct"/>
          </w:tcPr>
          <w:p w14:paraId="4B689C51"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2. Elaborar estrategias regionales o por taxón en consulta con los Estados del área de distribución.</w:t>
            </w:r>
          </w:p>
        </w:tc>
        <w:tc>
          <w:tcPr>
            <w:tcW w:w="895" w:type="pct"/>
          </w:tcPr>
          <w:p w14:paraId="0741AED0"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Organizar talleres de consulta con representantes de todos los Estados del área de distribución y las partes interesadas pertinentes.</w:t>
            </w:r>
          </w:p>
        </w:tc>
        <w:tc>
          <w:tcPr>
            <w:tcW w:w="894" w:type="pct"/>
          </w:tcPr>
          <w:p w14:paraId="0070432E" w14:textId="5C46F4B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Elaborar proyectos de estrategias.</w:t>
            </w:r>
          </w:p>
          <w:p w14:paraId="0D0AFC65" w14:textId="2926F88F"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Compartir los proyectos con los participantes y partes interesadas.</w:t>
            </w:r>
          </w:p>
          <w:p w14:paraId="79816576"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Recopilar comentarios y finalizar las estrategias.</w:t>
            </w:r>
          </w:p>
        </w:tc>
        <w:tc>
          <w:tcPr>
            <w:tcW w:w="895" w:type="pct"/>
          </w:tcPr>
          <w:p w14:paraId="186CE572" w14:textId="1810B9C9"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Estrategia de Conservación de la Jirafa en el Área de Conservación Transfronteriza de </w:t>
            </w:r>
            <w:proofErr w:type="spellStart"/>
            <w:r w:rsidRPr="00AD681A">
              <w:rPr>
                <w:rFonts w:ascii="Arial" w:hAnsi="Arial" w:cs="Arial"/>
                <w:color w:val="4472C4" w:themeColor="accent1"/>
                <w:sz w:val="20"/>
                <w:szCs w:val="20"/>
                <w:lang w:val="es-ES"/>
              </w:rPr>
              <w:t>Kavango</w:t>
            </w:r>
            <w:proofErr w:type="spellEnd"/>
            <w:r w:rsidRPr="00AD681A">
              <w:rPr>
                <w:rFonts w:ascii="Arial" w:hAnsi="Arial" w:cs="Arial"/>
                <w:color w:val="4472C4" w:themeColor="accent1"/>
                <w:sz w:val="20"/>
                <w:szCs w:val="20"/>
                <w:lang w:val="es-ES"/>
              </w:rPr>
              <w:t xml:space="preserve"> </w:t>
            </w:r>
            <w:proofErr w:type="spellStart"/>
            <w:r w:rsidRPr="00AD681A">
              <w:rPr>
                <w:rFonts w:ascii="Arial" w:hAnsi="Arial" w:cs="Arial"/>
                <w:color w:val="4472C4" w:themeColor="accent1"/>
                <w:sz w:val="20"/>
                <w:szCs w:val="20"/>
                <w:lang w:val="es-ES"/>
              </w:rPr>
              <w:t>Zambezi</w:t>
            </w:r>
            <w:proofErr w:type="spellEnd"/>
            <w:r w:rsidRPr="00AD681A">
              <w:rPr>
                <w:rFonts w:ascii="Arial" w:hAnsi="Arial" w:cs="Arial"/>
                <w:color w:val="4472C4" w:themeColor="accent1"/>
                <w:sz w:val="20"/>
                <w:szCs w:val="20"/>
                <w:lang w:val="es-ES"/>
              </w:rPr>
              <w:t xml:space="preserve"> (KAZA TFCA) 2022-26.</w:t>
            </w:r>
          </w:p>
        </w:tc>
        <w:tc>
          <w:tcPr>
            <w:tcW w:w="527" w:type="pct"/>
          </w:tcPr>
          <w:p w14:paraId="46554AB2" w14:textId="5890B22C" w:rsidR="00270E6E"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p w14:paraId="3C945310" w14:textId="77777777" w:rsidR="00270E6E" w:rsidRPr="00AD681A" w:rsidRDefault="00270E6E" w:rsidP="00C90A74">
            <w:pPr>
              <w:rPr>
                <w:rFonts w:ascii="Arial" w:hAnsi="Arial" w:cs="Arial"/>
                <w:color w:val="4472C4" w:themeColor="accent1"/>
                <w:sz w:val="20"/>
                <w:szCs w:val="20"/>
                <w:lang w:val="es-ES"/>
              </w:rPr>
            </w:pPr>
          </w:p>
          <w:p w14:paraId="24AB0FEC" w14:textId="511F65E1"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Estados del área de distribución (Angola, Botsuana, Namibia, Zambia, Zimbabue).</w:t>
            </w:r>
          </w:p>
          <w:p w14:paraId="518E8B7A" w14:textId="77777777" w:rsidR="00874F6E" w:rsidRPr="00AD681A" w:rsidRDefault="00874F6E" w:rsidP="00C90A74">
            <w:pPr>
              <w:rPr>
                <w:rFonts w:ascii="Arial" w:hAnsi="Arial" w:cs="Arial"/>
                <w:color w:val="4472C4" w:themeColor="accent1"/>
                <w:sz w:val="20"/>
                <w:szCs w:val="20"/>
                <w:lang w:val="es-ES"/>
              </w:rPr>
            </w:pPr>
          </w:p>
          <w:p w14:paraId="6489B0BE" w14:textId="5FFBC783" w:rsidR="00874F6E" w:rsidRPr="00AD681A" w:rsidRDefault="00270E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Secretaría de KAZA.</w:t>
            </w:r>
          </w:p>
        </w:tc>
        <w:tc>
          <w:tcPr>
            <w:tcW w:w="527" w:type="pct"/>
          </w:tcPr>
          <w:p w14:paraId="04480EB8" w14:textId="262D148F" w:rsidR="00270E6E"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lastRenderedPageBreak/>
              <w:t>GCF</w:t>
            </w:r>
          </w:p>
          <w:p w14:paraId="34328CC7" w14:textId="5921CAA0" w:rsidR="00874F6E" w:rsidRPr="00AD681A" w:rsidRDefault="00874F6E" w:rsidP="00C90A74">
            <w:pPr>
              <w:rPr>
                <w:rFonts w:ascii="Arial" w:hAnsi="Arial" w:cs="Arial"/>
                <w:color w:val="4472C4" w:themeColor="accent1"/>
                <w:sz w:val="20"/>
                <w:szCs w:val="20"/>
                <w:lang w:val="es-ES"/>
              </w:rPr>
            </w:pPr>
          </w:p>
        </w:tc>
        <w:tc>
          <w:tcPr>
            <w:tcW w:w="367" w:type="pct"/>
          </w:tcPr>
          <w:p w14:paraId="1243DE3E" w14:textId="132E7D88"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2022</w:t>
            </w:r>
            <w:r w:rsidR="003C5D73" w:rsidRPr="00AD681A">
              <w:rPr>
                <w:rFonts w:ascii="Arial" w:hAnsi="Arial" w:cs="Arial"/>
                <w:color w:val="4472C4" w:themeColor="accent1"/>
                <w:sz w:val="20"/>
                <w:szCs w:val="20"/>
                <w:lang w:val="es-ES"/>
              </w:rPr>
              <w:t>.</w:t>
            </w:r>
          </w:p>
        </w:tc>
      </w:tr>
      <w:tr w:rsidR="009836EE" w:rsidRPr="00AD681A" w14:paraId="067D3D62" w14:textId="77777777" w:rsidTr="003A3136">
        <w:trPr>
          <w:trHeight w:val="332"/>
        </w:trPr>
        <w:tc>
          <w:tcPr>
            <w:tcW w:w="894" w:type="pct"/>
          </w:tcPr>
          <w:p w14:paraId="48B413C5"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3. Elaborar nuevas estrategias nacionales en consulta con los Estados del área de distribución.</w:t>
            </w:r>
          </w:p>
        </w:tc>
        <w:tc>
          <w:tcPr>
            <w:tcW w:w="895" w:type="pct"/>
          </w:tcPr>
          <w:p w14:paraId="3F673ACB"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Organizar talleres consultivos que incluyan a representantes nacionales y a las partes interesadas.</w:t>
            </w:r>
          </w:p>
        </w:tc>
        <w:tc>
          <w:tcPr>
            <w:tcW w:w="894" w:type="pct"/>
          </w:tcPr>
          <w:p w14:paraId="27DB7F7B" w14:textId="0ECCECF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Elaborar proyectos de estrategias.</w:t>
            </w:r>
          </w:p>
          <w:p w14:paraId="2E963B69" w14:textId="66AB7F7E"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Compartir los proyectos con los participantes y partes interesadas.</w:t>
            </w:r>
          </w:p>
          <w:p w14:paraId="547200C9"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Recopilar comentarios y finalizar las estrategias.</w:t>
            </w:r>
          </w:p>
        </w:tc>
        <w:tc>
          <w:tcPr>
            <w:tcW w:w="895" w:type="pct"/>
          </w:tcPr>
          <w:p w14:paraId="4BDD6FF4" w14:textId="77777777" w:rsidR="00C46B36" w:rsidRPr="00AD681A" w:rsidRDefault="00C46B36"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Plan de Acción para la Conservación de la Jirafa en el Parque Nacional </w:t>
            </w:r>
            <w:proofErr w:type="spellStart"/>
            <w:r w:rsidRPr="00AD681A">
              <w:rPr>
                <w:rFonts w:ascii="Arial" w:hAnsi="Arial" w:cs="Arial"/>
                <w:color w:val="4472C4" w:themeColor="accent1"/>
                <w:sz w:val="20"/>
                <w:szCs w:val="20"/>
                <w:lang w:val="es-ES"/>
              </w:rPr>
              <w:t>Akagera</w:t>
            </w:r>
            <w:proofErr w:type="spellEnd"/>
            <w:r w:rsidRPr="00AD681A">
              <w:rPr>
                <w:rFonts w:ascii="Arial" w:hAnsi="Arial" w:cs="Arial"/>
                <w:color w:val="4472C4" w:themeColor="accent1"/>
                <w:sz w:val="20"/>
                <w:szCs w:val="20"/>
                <w:lang w:val="es-ES"/>
              </w:rPr>
              <w:t xml:space="preserve"> (2024-2029).</w:t>
            </w:r>
          </w:p>
          <w:p w14:paraId="2E059036" w14:textId="77777777" w:rsidR="00C46B36" w:rsidRPr="00AD681A" w:rsidRDefault="00C46B36" w:rsidP="00C90A74">
            <w:pPr>
              <w:rPr>
                <w:rFonts w:ascii="Arial" w:hAnsi="Arial" w:cs="Arial"/>
                <w:color w:val="4472C4" w:themeColor="accent1"/>
                <w:sz w:val="20"/>
                <w:szCs w:val="20"/>
                <w:lang w:val="es-ES"/>
              </w:rPr>
            </w:pPr>
          </w:p>
          <w:p w14:paraId="51AAAADC" w14:textId="091CB983" w:rsidR="00DA6C60"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Plan de Acción para la Conservación de la Jirafa en Etiopía 2023-2027.</w:t>
            </w:r>
          </w:p>
          <w:p w14:paraId="301ED3DF" w14:textId="77777777" w:rsidR="00DA6C60" w:rsidRPr="00AD681A" w:rsidRDefault="00DA6C60" w:rsidP="00C90A74">
            <w:pPr>
              <w:rPr>
                <w:rFonts w:ascii="Arial" w:hAnsi="Arial" w:cs="Arial"/>
                <w:color w:val="4472C4" w:themeColor="accent1"/>
                <w:sz w:val="20"/>
                <w:szCs w:val="20"/>
                <w:lang w:val="es-ES"/>
              </w:rPr>
            </w:pPr>
          </w:p>
          <w:p w14:paraId="1BC0FA72" w14:textId="144D5F40" w:rsidR="00FF28C1" w:rsidRPr="00AD681A" w:rsidRDefault="00FF28C1"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Plan de Acción para la Conservación de la Jirafa en Malaui 2024-2028.</w:t>
            </w:r>
          </w:p>
          <w:p w14:paraId="2C30F2B2" w14:textId="77777777" w:rsidR="00FF28C1" w:rsidRPr="00AD681A" w:rsidRDefault="00FF28C1" w:rsidP="00C90A74">
            <w:pPr>
              <w:rPr>
                <w:rFonts w:ascii="Arial" w:hAnsi="Arial" w:cs="Arial"/>
                <w:color w:val="4472C4" w:themeColor="accent1"/>
                <w:sz w:val="20"/>
                <w:szCs w:val="20"/>
                <w:lang w:val="es-ES"/>
              </w:rPr>
            </w:pPr>
          </w:p>
          <w:p w14:paraId="29B2D1B4" w14:textId="0F4794C5" w:rsidR="00DA6C60"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Estrategia Nacional de Conservación de la Jirafa (</w:t>
            </w:r>
            <w:proofErr w:type="spellStart"/>
            <w:r w:rsidRPr="00AD681A">
              <w:rPr>
                <w:rFonts w:ascii="Arial" w:hAnsi="Arial" w:cs="Arial"/>
                <w:i/>
                <w:iCs/>
                <w:color w:val="4472C4" w:themeColor="accent1"/>
                <w:sz w:val="20"/>
                <w:szCs w:val="20"/>
                <w:lang w:val="es-ES"/>
              </w:rPr>
              <w:t>Giraffa</w:t>
            </w:r>
            <w:proofErr w:type="spellEnd"/>
            <w:r w:rsidRPr="00AD681A">
              <w:rPr>
                <w:rFonts w:ascii="Arial" w:hAnsi="Arial" w:cs="Arial"/>
                <w:i/>
                <w:iCs/>
                <w:color w:val="4472C4" w:themeColor="accent1"/>
                <w:sz w:val="20"/>
                <w:szCs w:val="20"/>
                <w:lang w:val="es-ES"/>
              </w:rPr>
              <w:t xml:space="preserve"> </w:t>
            </w:r>
            <w:proofErr w:type="spellStart"/>
            <w:r w:rsidRPr="00AD681A">
              <w:rPr>
                <w:rFonts w:ascii="Arial" w:hAnsi="Arial" w:cs="Arial"/>
                <w:i/>
                <w:iCs/>
                <w:color w:val="4472C4" w:themeColor="accent1"/>
                <w:sz w:val="20"/>
                <w:szCs w:val="20"/>
                <w:lang w:val="es-ES"/>
              </w:rPr>
              <w:t>camelopardalis</w:t>
            </w:r>
            <w:proofErr w:type="spellEnd"/>
            <w:r w:rsidRPr="00AD681A">
              <w:rPr>
                <w:rFonts w:ascii="Arial" w:hAnsi="Arial" w:cs="Arial"/>
                <w:i/>
                <w:iCs/>
                <w:color w:val="4472C4" w:themeColor="accent1"/>
                <w:sz w:val="20"/>
                <w:szCs w:val="20"/>
                <w:lang w:val="es-ES"/>
              </w:rPr>
              <w:t xml:space="preserve"> </w:t>
            </w:r>
            <w:proofErr w:type="spellStart"/>
            <w:r w:rsidRPr="00AD681A">
              <w:rPr>
                <w:rFonts w:ascii="Arial" w:hAnsi="Arial" w:cs="Arial"/>
                <w:i/>
                <w:iCs/>
                <w:color w:val="4472C4" w:themeColor="accent1"/>
                <w:sz w:val="20"/>
                <w:szCs w:val="20"/>
                <w:lang w:val="es-ES"/>
              </w:rPr>
              <w:t>antiquorum</w:t>
            </w:r>
            <w:proofErr w:type="spellEnd"/>
            <w:r w:rsidRPr="00AD681A">
              <w:rPr>
                <w:rFonts w:ascii="Arial" w:hAnsi="Arial" w:cs="Arial"/>
                <w:color w:val="4472C4" w:themeColor="accent1"/>
                <w:sz w:val="20"/>
                <w:szCs w:val="20"/>
                <w:lang w:val="es-ES"/>
              </w:rPr>
              <w:t>) en Camerún 2025-2035 (Proyecto Final).</w:t>
            </w:r>
          </w:p>
          <w:p w14:paraId="4FFBF668" w14:textId="77777777" w:rsidR="00DA6C60" w:rsidRPr="00AD681A" w:rsidRDefault="00DA6C60" w:rsidP="00C90A74">
            <w:pPr>
              <w:rPr>
                <w:rFonts w:ascii="Arial" w:hAnsi="Arial" w:cs="Arial"/>
                <w:color w:val="4472C4" w:themeColor="accent1"/>
                <w:sz w:val="20"/>
                <w:szCs w:val="20"/>
                <w:lang w:val="es-ES"/>
              </w:rPr>
            </w:pPr>
          </w:p>
          <w:p w14:paraId="05E3D14C" w14:textId="3926B39C"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Estrategia Nacional de Conservación y Plan de Acción para la Jirafa (2018-2020) en la </w:t>
            </w:r>
            <w:r w:rsidRPr="00AD681A">
              <w:rPr>
                <w:rFonts w:ascii="Arial" w:hAnsi="Arial" w:cs="Arial"/>
                <w:color w:val="4472C4" w:themeColor="accent1"/>
                <w:sz w:val="20"/>
                <w:szCs w:val="20"/>
                <w:lang w:val="es-ES"/>
              </w:rPr>
              <w:lastRenderedPageBreak/>
              <w:t>República Democrática del Congo.</w:t>
            </w:r>
          </w:p>
          <w:p w14:paraId="116F2242" w14:textId="77777777" w:rsidR="009836EE" w:rsidRPr="00AD681A" w:rsidRDefault="009836EE" w:rsidP="00C90A74">
            <w:pPr>
              <w:rPr>
                <w:rFonts w:ascii="Arial" w:hAnsi="Arial" w:cs="Arial"/>
                <w:color w:val="4472C4" w:themeColor="accent1"/>
                <w:sz w:val="20"/>
                <w:szCs w:val="20"/>
                <w:lang w:val="es-ES"/>
              </w:rPr>
            </w:pPr>
          </w:p>
          <w:p w14:paraId="24E7A8FE" w14:textId="001D50A5" w:rsidR="00C565AD" w:rsidRPr="00AD681A" w:rsidRDefault="00C565AD"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Plan de Acción Nacional para la Conservación de la Jirafa (2020-2024) en Tanzania.</w:t>
            </w:r>
          </w:p>
          <w:p w14:paraId="55B421CC" w14:textId="77777777" w:rsidR="00C46B36" w:rsidRPr="00AD681A" w:rsidRDefault="00C46B36" w:rsidP="00C90A74">
            <w:pPr>
              <w:rPr>
                <w:rFonts w:ascii="Arial" w:hAnsi="Arial" w:cs="Arial"/>
                <w:color w:val="4472C4" w:themeColor="accent1"/>
                <w:sz w:val="20"/>
                <w:szCs w:val="20"/>
                <w:lang w:val="es-ES"/>
              </w:rPr>
            </w:pPr>
          </w:p>
          <w:p w14:paraId="55D9F373" w14:textId="2286F812" w:rsidR="00C46B36" w:rsidRPr="00AD681A" w:rsidRDefault="00C46B36"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Estrategia Nacional de Conservación y Plan de Acción para la Jirafa en Uganda (2020-2030).</w:t>
            </w:r>
          </w:p>
          <w:p w14:paraId="62628949" w14:textId="77777777" w:rsidR="00C565AD" w:rsidRPr="00AD681A" w:rsidRDefault="00C565AD" w:rsidP="00C90A74">
            <w:pPr>
              <w:rPr>
                <w:rFonts w:ascii="Arial" w:hAnsi="Arial" w:cs="Arial"/>
                <w:color w:val="4472C4" w:themeColor="accent1"/>
                <w:sz w:val="20"/>
                <w:szCs w:val="20"/>
                <w:lang w:val="es-ES"/>
              </w:rPr>
            </w:pPr>
          </w:p>
          <w:p w14:paraId="0F4551E0" w14:textId="47F347C8" w:rsidR="00DA6C60"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Plan Nacional de Recuperación y Acción para la Jirafa (2023-2027) en Kenia.</w:t>
            </w:r>
          </w:p>
          <w:p w14:paraId="1A1FE4FB" w14:textId="77777777" w:rsidR="00200056" w:rsidRPr="00AD681A" w:rsidRDefault="00200056" w:rsidP="00C90A74">
            <w:pPr>
              <w:rPr>
                <w:rFonts w:ascii="Arial" w:hAnsi="Arial" w:cs="Arial"/>
                <w:color w:val="4472C4" w:themeColor="accent1"/>
                <w:sz w:val="20"/>
                <w:szCs w:val="20"/>
                <w:lang w:val="es-ES"/>
              </w:rPr>
            </w:pPr>
          </w:p>
          <w:p w14:paraId="1A95DC99" w14:textId="77777777" w:rsidR="00DA6C60"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Estrategia y Plan de Acción Nacional para la Conservación de la Jirafa en Angola 2025-2030.</w:t>
            </w:r>
          </w:p>
          <w:p w14:paraId="38F5AE0A" w14:textId="77777777" w:rsidR="00FF28C1" w:rsidRPr="00AD681A" w:rsidRDefault="00FF28C1" w:rsidP="00C90A74">
            <w:pPr>
              <w:rPr>
                <w:rFonts w:ascii="Arial" w:hAnsi="Arial" w:cs="Arial"/>
                <w:color w:val="4472C4" w:themeColor="accent1"/>
                <w:sz w:val="20"/>
                <w:szCs w:val="20"/>
                <w:lang w:val="es-ES"/>
              </w:rPr>
            </w:pPr>
          </w:p>
          <w:p w14:paraId="44228894" w14:textId="77777777" w:rsidR="00FF28C1" w:rsidRPr="00AD681A" w:rsidRDefault="00FF28C1"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Estrategia y Plan de Acción Nacional para la Conservación de la </w:t>
            </w:r>
            <w:r w:rsidRPr="00AD681A">
              <w:rPr>
                <w:rFonts w:ascii="Arial" w:hAnsi="Arial" w:cs="Arial"/>
                <w:color w:val="4472C4" w:themeColor="accent1"/>
                <w:sz w:val="20"/>
                <w:szCs w:val="20"/>
                <w:lang w:val="es-ES"/>
              </w:rPr>
              <w:lastRenderedPageBreak/>
              <w:t>Jirafa en Níger 2016.</w:t>
            </w:r>
          </w:p>
          <w:p w14:paraId="694C9AFD" w14:textId="77777777" w:rsidR="00DA6C60" w:rsidRPr="00AD681A" w:rsidRDefault="00DA6C60" w:rsidP="00C90A74">
            <w:pPr>
              <w:rPr>
                <w:rFonts w:ascii="Arial" w:hAnsi="Arial" w:cs="Arial"/>
                <w:color w:val="4472C4" w:themeColor="accent1"/>
                <w:sz w:val="20"/>
                <w:szCs w:val="20"/>
                <w:lang w:val="es-ES"/>
              </w:rPr>
            </w:pPr>
          </w:p>
          <w:p w14:paraId="6A0EC373" w14:textId="596D472F" w:rsidR="00FF28C1" w:rsidRPr="00AD681A" w:rsidRDefault="00FF28C1"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Estrategia Nacional de Conservación de la Jirafa (</w:t>
            </w:r>
            <w:proofErr w:type="spellStart"/>
            <w:r w:rsidRPr="00AD681A">
              <w:rPr>
                <w:rFonts w:ascii="Arial" w:hAnsi="Arial" w:cs="Arial"/>
                <w:i/>
                <w:iCs/>
                <w:color w:val="4472C4" w:themeColor="accent1"/>
                <w:sz w:val="20"/>
                <w:szCs w:val="20"/>
                <w:lang w:val="es-ES"/>
              </w:rPr>
              <w:t>Giraffa</w:t>
            </w:r>
            <w:proofErr w:type="spellEnd"/>
            <w:r w:rsidRPr="00AD681A">
              <w:rPr>
                <w:rFonts w:ascii="Arial" w:hAnsi="Arial" w:cs="Arial"/>
                <w:i/>
                <w:iCs/>
                <w:color w:val="4472C4" w:themeColor="accent1"/>
                <w:sz w:val="20"/>
                <w:szCs w:val="20"/>
                <w:lang w:val="es-ES"/>
              </w:rPr>
              <w:t xml:space="preserve"> </w:t>
            </w:r>
            <w:proofErr w:type="spellStart"/>
            <w:r w:rsidRPr="00AD681A">
              <w:rPr>
                <w:rFonts w:ascii="Arial" w:hAnsi="Arial" w:cs="Arial"/>
                <w:i/>
                <w:iCs/>
                <w:color w:val="4472C4" w:themeColor="accent1"/>
                <w:sz w:val="20"/>
                <w:szCs w:val="20"/>
                <w:lang w:val="es-ES"/>
              </w:rPr>
              <w:t>camelopardalis</w:t>
            </w:r>
            <w:proofErr w:type="spellEnd"/>
            <w:r w:rsidRPr="00AD681A">
              <w:rPr>
                <w:rFonts w:ascii="Arial" w:hAnsi="Arial" w:cs="Arial"/>
                <w:i/>
                <w:iCs/>
                <w:color w:val="4472C4" w:themeColor="accent1"/>
                <w:sz w:val="20"/>
                <w:szCs w:val="20"/>
                <w:lang w:val="es-ES"/>
              </w:rPr>
              <w:t xml:space="preserve"> </w:t>
            </w:r>
            <w:proofErr w:type="spellStart"/>
            <w:r w:rsidRPr="00AD681A">
              <w:rPr>
                <w:rFonts w:ascii="Arial" w:hAnsi="Arial" w:cs="Arial"/>
                <w:i/>
                <w:iCs/>
                <w:color w:val="4472C4" w:themeColor="accent1"/>
                <w:sz w:val="20"/>
                <w:szCs w:val="20"/>
                <w:lang w:val="es-ES"/>
              </w:rPr>
              <w:t>antiquorum</w:t>
            </w:r>
            <w:proofErr w:type="spellEnd"/>
            <w:r w:rsidRPr="00AD681A">
              <w:rPr>
                <w:rFonts w:ascii="Arial" w:hAnsi="Arial" w:cs="Arial"/>
                <w:color w:val="4472C4" w:themeColor="accent1"/>
                <w:sz w:val="20"/>
                <w:szCs w:val="20"/>
                <w:lang w:val="es-ES"/>
              </w:rPr>
              <w:t>) en Chad 2024-2034.</w:t>
            </w:r>
          </w:p>
          <w:p w14:paraId="1AC2F5C1" w14:textId="77777777" w:rsidR="00FF28C1" w:rsidRPr="00AD681A" w:rsidRDefault="00FF28C1" w:rsidP="00C90A74">
            <w:pPr>
              <w:rPr>
                <w:rFonts w:ascii="Arial" w:hAnsi="Arial" w:cs="Arial"/>
                <w:color w:val="4472C4" w:themeColor="accent1"/>
                <w:sz w:val="20"/>
                <w:szCs w:val="20"/>
                <w:lang w:val="es-ES"/>
              </w:rPr>
            </w:pPr>
          </w:p>
          <w:p w14:paraId="3BBCA7C5" w14:textId="5F160C13" w:rsidR="00874F6E"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Estrategia Nacional de Conservación y Plan de Acción para la Jirafa en Zimbabue 2025-2035. </w:t>
            </w:r>
          </w:p>
        </w:tc>
        <w:tc>
          <w:tcPr>
            <w:tcW w:w="527" w:type="pct"/>
          </w:tcPr>
          <w:p w14:paraId="79D180E2" w14:textId="2A969F01" w:rsidR="00C46B36" w:rsidRPr="00AD681A" w:rsidRDefault="00C46B36"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lastRenderedPageBreak/>
              <w:t>Parques Africanos (República Democrática del Congo, Ruanda).</w:t>
            </w:r>
          </w:p>
          <w:p w14:paraId="40E2553A" w14:textId="77777777" w:rsidR="00C46B36" w:rsidRPr="00AD681A" w:rsidRDefault="00C46B36" w:rsidP="00C90A74">
            <w:pPr>
              <w:rPr>
                <w:rFonts w:ascii="Arial" w:hAnsi="Arial" w:cs="Arial"/>
                <w:color w:val="4472C4" w:themeColor="accent1"/>
                <w:sz w:val="20"/>
                <w:szCs w:val="20"/>
                <w:lang w:val="es-ES"/>
              </w:rPr>
            </w:pPr>
          </w:p>
          <w:p w14:paraId="6F569876" w14:textId="1F16B26E" w:rsidR="00270E6E"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 (todas)</w:t>
            </w:r>
          </w:p>
          <w:p w14:paraId="40709CCF" w14:textId="77777777" w:rsidR="00270E6E" w:rsidRPr="00AD681A" w:rsidRDefault="00270E6E" w:rsidP="00C90A74">
            <w:pPr>
              <w:rPr>
                <w:rFonts w:ascii="Arial" w:hAnsi="Arial" w:cs="Arial"/>
                <w:sz w:val="20"/>
                <w:szCs w:val="20"/>
                <w:lang w:val="es-ES"/>
              </w:rPr>
            </w:pPr>
          </w:p>
          <w:p w14:paraId="09643C36" w14:textId="6CF44176"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Estados del área de distribución (Angola, Camerún, Chad, República Democrática del Congo, Etiopía, Kenia, Malaui, Níger, Ruanda, Tanzania, Uganda, Zimbabue).</w:t>
            </w:r>
          </w:p>
        </w:tc>
        <w:tc>
          <w:tcPr>
            <w:tcW w:w="527" w:type="pct"/>
          </w:tcPr>
          <w:p w14:paraId="7B62BEAD" w14:textId="426DC1B7" w:rsidR="00C46B36" w:rsidRPr="00AD681A" w:rsidRDefault="00C46B36"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Parques Africanos (Ruanda)</w:t>
            </w:r>
          </w:p>
          <w:p w14:paraId="60150CB5" w14:textId="77777777" w:rsidR="00C46B36" w:rsidRPr="00AD681A" w:rsidRDefault="00C46B36" w:rsidP="00C90A74">
            <w:pPr>
              <w:rPr>
                <w:rFonts w:ascii="Arial" w:hAnsi="Arial" w:cs="Arial"/>
                <w:color w:val="4472C4" w:themeColor="accent1"/>
                <w:sz w:val="20"/>
                <w:szCs w:val="20"/>
                <w:lang w:val="es-ES"/>
              </w:rPr>
            </w:pPr>
          </w:p>
          <w:p w14:paraId="2FFA595F" w14:textId="1A05803B" w:rsidR="00270E6E"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p w14:paraId="277A612F" w14:textId="77777777" w:rsidR="00270E6E" w:rsidRPr="00AD681A" w:rsidRDefault="00270E6E" w:rsidP="00C90A74">
            <w:pPr>
              <w:rPr>
                <w:rFonts w:ascii="Arial" w:hAnsi="Arial" w:cs="Arial"/>
                <w:color w:val="4472C4" w:themeColor="accent1"/>
                <w:sz w:val="20"/>
                <w:szCs w:val="20"/>
                <w:lang w:val="es-ES"/>
              </w:rPr>
            </w:pPr>
          </w:p>
          <w:p w14:paraId="4DF16FD1" w14:textId="70ED3CA2" w:rsidR="00874F6E" w:rsidRPr="00AD681A" w:rsidRDefault="2BC861FA" w:rsidP="00C90A74">
            <w:pPr>
              <w:rPr>
                <w:rFonts w:ascii="Arial" w:hAnsi="Arial" w:cs="Arial"/>
                <w:color w:val="4472C4" w:themeColor="accent1"/>
                <w:sz w:val="20"/>
                <w:szCs w:val="20"/>
                <w:lang w:val="es-ES"/>
              </w:rPr>
            </w:pPr>
            <w:commentRangeStart w:id="5"/>
            <w:r w:rsidRPr="00AD681A">
              <w:rPr>
                <w:rFonts w:ascii="Arial" w:hAnsi="Arial" w:cs="Arial"/>
                <w:color w:val="4472C4" w:themeColor="accent1"/>
                <w:sz w:val="20"/>
                <w:szCs w:val="20"/>
                <w:lang w:val="es-ES"/>
              </w:rPr>
              <w:t xml:space="preserve">EU/CMS </w:t>
            </w:r>
            <w:commentRangeEnd w:id="5"/>
            <w:r w:rsidR="00270E6E" w:rsidRPr="00AD681A">
              <w:rPr>
                <w:rStyle w:val="CommentReference"/>
                <w:rFonts w:ascii="Arial" w:hAnsi="Arial" w:cs="Arial"/>
                <w:color w:val="4472C4" w:themeColor="accent1"/>
                <w:sz w:val="20"/>
                <w:szCs w:val="20"/>
                <w:lang w:val="es-ES"/>
              </w:rPr>
              <w:commentReference w:id="5"/>
            </w:r>
            <w:r w:rsidR="00270E6E" w:rsidRPr="00AD681A">
              <w:rPr>
                <w:rFonts w:ascii="Arial" w:hAnsi="Arial" w:cs="Arial"/>
                <w:color w:val="4472C4" w:themeColor="accent1"/>
                <w:sz w:val="20"/>
                <w:szCs w:val="20"/>
                <w:lang w:val="es-ES"/>
              </w:rPr>
              <w:t>(Zimbabue)</w:t>
            </w:r>
          </w:p>
          <w:p w14:paraId="3108081D" w14:textId="77777777" w:rsidR="00FF28C1" w:rsidRPr="00AD681A" w:rsidRDefault="00FF28C1" w:rsidP="00C90A74">
            <w:pPr>
              <w:rPr>
                <w:rFonts w:ascii="Arial" w:hAnsi="Arial" w:cs="Arial"/>
                <w:color w:val="4472C4" w:themeColor="accent1"/>
                <w:sz w:val="20"/>
                <w:szCs w:val="20"/>
                <w:lang w:val="es-ES"/>
              </w:rPr>
            </w:pPr>
          </w:p>
          <w:p w14:paraId="5EBE176E" w14:textId="0C756478" w:rsidR="00FF28C1" w:rsidRPr="00AD681A" w:rsidRDefault="00FF28C1"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EU (Chad / Zimbabue)</w:t>
            </w:r>
          </w:p>
          <w:p w14:paraId="0A76D927" w14:textId="77777777" w:rsidR="00FF28C1" w:rsidRPr="00AD681A" w:rsidRDefault="00FF28C1" w:rsidP="00C90A74">
            <w:pPr>
              <w:rPr>
                <w:rFonts w:ascii="Arial" w:hAnsi="Arial" w:cs="Arial"/>
                <w:color w:val="4472C4" w:themeColor="accent1"/>
                <w:sz w:val="20"/>
                <w:szCs w:val="20"/>
                <w:lang w:val="es-ES"/>
              </w:rPr>
            </w:pPr>
          </w:p>
          <w:p w14:paraId="6FAF9249" w14:textId="77777777" w:rsidR="00DA6C60" w:rsidRPr="00AD681A" w:rsidRDefault="00DA6C60"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Estados del </w:t>
            </w:r>
            <w:proofErr w:type="spellStart"/>
            <w:r w:rsidRPr="00AD681A">
              <w:rPr>
                <w:rFonts w:ascii="Arial" w:hAnsi="Arial" w:cs="Arial"/>
                <w:color w:val="4472C4" w:themeColor="accent1"/>
                <w:sz w:val="20"/>
                <w:szCs w:val="20"/>
                <w:lang w:val="es-ES"/>
              </w:rPr>
              <w:t>área</w:t>
            </w:r>
            <w:proofErr w:type="spellEnd"/>
            <w:r w:rsidRPr="00AD681A">
              <w:rPr>
                <w:rFonts w:ascii="Arial" w:hAnsi="Arial" w:cs="Arial"/>
                <w:color w:val="4472C4" w:themeColor="accent1"/>
                <w:sz w:val="20"/>
                <w:szCs w:val="20"/>
                <w:lang w:val="es-ES"/>
              </w:rPr>
              <w:t xml:space="preserve"> de </w:t>
            </w:r>
            <w:proofErr w:type="spellStart"/>
            <w:r w:rsidRPr="00AD681A">
              <w:rPr>
                <w:rFonts w:ascii="Arial" w:hAnsi="Arial" w:cs="Arial"/>
                <w:color w:val="4472C4" w:themeColor="accent1"/>
                <w:sz w:val="20"/>
                <w:szCs w:val="20"/>
                <w:lang w:val="es-ES"/>
              </w:rPr>
              <w:t>distribución</w:t>
            </w:r>
            <w:proofErr w:type="spellEnd"/>
            <w:r w:rsidRPr="00AD681A">
              <w:rPr>
                <w:rFonts w:ascii="Arial" w:hAnsi="Arial" w:cs="Arial"/>
                <w:color w:val="4472C4" w:themeColor="accent1"/>
                <w:sz w:val="20"/>
                <w:szCs w:val="20"/>
                <w:lang w:val="es-ES"/>
              </w:rPr>
              <w:t>.</w:t>
            </w:r>
          </w:p>
          <w:p w14:paraId="3BDF76D2" w14:textId="77777777" w:rsidR="00C565AD" w:rsidRPr="00AD681A" w:rsidRDefault="00C565AD" w:rsidP="00C90A74">
            <w:pPr>
              <w:rPr>
                <w:rFonts w:ascii="Arial" w:hAnsi="Arial" w:cs="Arial"/>
                <w:color w:val="4472C4" w:themeColor="accent1"/>
                <w:sz w:val="20"/>
                <w:szCs w:val="20"/>
                <w:lang w:val="es-ES"/>
              </w:rPr>
            </w:pPr>
          </w:p>
          <w:p w14:paraId="58970B11" w14:textId="77777777" w:rsidR="00CC109B" w:rsidRPr="00AD681A" w:rsidRDefault="00CC109B"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Agencia de los Estados Unidos para el Desarrollo Internacional</w:t>
            </w:r>
          </w:p>
          <w:p w14:paraId="18C4B602" w14:textId="4E48F17F" w:rsidR="00C565AD" w:rsidRPr="00AD681A" w:rsidRDefault="00CC109B"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(USAID)</w:t>
            </w:r>
          </w:p>
        </w:tc>
        <w:tc>
          <w:tcPr>
            <w:tcW w:w="367" w:type="pct"/>
          </w:tcPr>
          <w:p w14:paraId="7977DD99" w14:textId="17284507" w:rsidR="00874F6E" w:rsidRPr="00AD681A" w:rsidRDefault="00C46B36" w:rsidP="00C90A74">
            <w:pPr>
              <w:rPr>
                <w:rFonts w:ascii="Arial" w:hAnsi="Arial" w:cs="Arial"/>
                <w:sz w:val="20"/>
                <w:szCs w:val="20"/>
                <w:lang w:val="es-ES"/>
              </w:rPr>
            </w:pPr>
            <w:r w:rsidRPr="00AD681A">
              <w:rPr>
                <w:rFonts w:ascii="Arial" w:hAnsi="Arial" w:cs="Arial"/>
                <w:color w:val="4472C4" w:themeColor="accent1"/>
                <w:sz w:val="20"/>
                <w:szCs w:val="20"/>
                <w:lang w:val="es-ES"/>
              </w:rPr>
              <w:t>Consultar cada documento</w:t>
            </w:r>
            <w:r w:rsidR="003C5D73" w:rsidRPr="00AD681A">
              <w:rPr>
                <w:rFonts w:ascii="Arial" w:hAnsi="Arial" w:cs="Arial"/>
                <w:color w:val="4472C4" w:themeColor="accent1"/>
                <w:sz w:val="20"/>
                <w:szCs w:val="20"/>
                <w:lang w:val="es-ES"/>
              </w:rPr>
              <w:t>.</w:t>
            </w:r>
          </w:p>
        </w:tc>
      </w:tr>
      <w:tr w:rsidR="009836EE" w:rsidRPr="00AD681A" w14:paraId="15D0A1B1" w14:textId="77777777" w:rsidTr="003A3136">
        <w:trPr>
          <w:trHeight w:val="6830"/>
        </w:trPr>
        <w:tc>
          <w:tcPr>
            <w:tcW w:w="894" w:type="pct"/>
          </w:tcPr>
          <w:p w14:paraId="0DA88364"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lastRenderedPageBreak/>
              <w:t>4. Implementar las estrategias nacionales actuales/vigentes en consulta con los Estados del área de distribución.</w:t>
            </w:r>
          </w:p>
        </w:tc>
        <w:tc>
          <w:tcPr>
            <w:tcW w:w="895" w:type="pct"/>
          </w:tcPr>
          <w:p w14:paraId="6D995142" w14:textId="582340AA"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Organizar reuniones anuales de grupos de trabajo nacionales para revisar y evaluar las estrategias.</w:t>
            </w:r>
          </w:p>
          <w:p w14:paraId="02E9203A" w14:textId="5B74ADF8"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Revisar la Estrategia Nacional y actualizarla cada 5 años.</w:t>
            </w:r>
          </w:p>
          <w:p w14:paraId="44860260"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Desarrollar una base de datos internacional de jirafas en línea (G.I.D.).  </w:t>
            </w:r>
          </w:p>
          <w:p w14:paraId="36E392F8" w14:textId="2642F8BC"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Designar un representante específico de jirafas para cada país.</w:t>
            </w:r>
          </w:p>
          <w:p w14:paraId="734AEFB9" w14:textId="724CFE83"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Realizar censos a lo largo de toda el área de distribución para priorizar las zonas donde se identifiquen lagunas de conocimiento, estandarizar metodologías, abordar lagunas de datos y establecer coherencia.</w:t>
            </w:r>
          </w:p>
          <w:p w14:paraId="2EDFBBB9" w14:textId="4C1ACAE0"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Mayor comprensión de los movimientos/corredores y del uso del hábitat para guiar la planificación del uso del suelo, la protección de corredores y el desarrollo de infraestructuras.</w:t>
            </w:r>
          </w:p>
          <w:p w14:paraId="58316665"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lastRenderedPageBreak/>
              <w:t>- Inclusión de los medios de vida comunitarios y la educación/concienciación para la coexistencia y la gestión de conflictos.</w:t>
            </w:r>
          </w:p>
        </w:tc>
        <w:tc>
          <w:tcPr>
            <w:tcW w:w="894" w:type="pct"/>
          </w:tcPr>
          <w:p w14:paraId="712BE2A3" w14:textId="2EE798E1"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lastRenderedPageBreak/>
              <w:t xml:space="preserve">- Informes actualizados sobre los planes de acción anuales. </w:t>
            </w:r>
          </w:p>
          <w:p w14:paraId="3BA28B04"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Estrategia Nacional actualizada cada 5 años.</w:t>
            </w:r>
          </w:p>
          <w:p w14:paraId="73769981" w14:textId="05E0B2C4"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G.I.D. desarrollada.</w:t>
            </w:r>
          </w:p>
          <w:p w14:paraId="20D59C0C" w14:textId="1836BBD2"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Datos de censos incorporados en la G.I.D.</w:t>
            </w:r>
          </w:p>
          <w:p w14:paraId="3DD029D0"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Representante de jirafas designado en cada país. </w:t>
            </w:r>
          </w:p>
          <w:p w14:paraId="4FE0CAD9" w14:textId="06D02260"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Protocolos evaluados y armonizados cuando sea posible; análisis de datos complementario; censos realizados de manera coherente. </w:t>
            </w:r>
          </w:p>
          <w:p w14:paraId="1BB47B73" w14:textId="79C365BF"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Corredores identificados/cartografiados. </w:t>
            </w:r>
          </w:p>
          <w:p w14:paraId="75F0A3A5"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Materiales desarrollados para educación y sensibilización, alineados con el currículo nacional cuando corresponda.</w:t>
            </w:r>
          </w:p>
        </w:tc>
        <w:tc>
          <w:tcPr>
            <w:tcW w:w="895" w:type="pct"/>
          </w:tcPr>
          <w:p w14:paraId="2BC2EBFA" w14:textId="002FABF5" w:rsidR="00874F6E" w:rsidRPr="00AD681A" w:rsidRDefault="00E644CD"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República Democrática del Congo – desactualizada.</w:t>
            </w:r>
          </w:p>
          <w:p w14:paraId="1DF53B8C" w14:textId="77777777" w:rsidR="009836EE" w:rsidRPr="00AD681A" w:rsidRDefault="009836EE" w:rsidP="00C90A74">
            <w:pPr>
              <w:rPr>
                <w:rFonts w:ascii="Arial" w:hAnsi="Arial" w:cs="Arial"/>
                <w:color w:val="4472C4" w:themeColor="accent1"/>
                <w:sz w:val="20"/>
                <w:szCs w:val="20"/>
                <w:lang w:val="es-ES"/>
              </w:rPr>
            </w:pPr>
          </w:p>
          <w:p w14:paraId="6FE39309" w14:textId="35632DE2"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Kenia – actualizada, reuniones semestrales.</w:t>
            </w:r>
          </w:p>
          <w:p w14:paraId="10383BE8" w14:textId="77777777" w:rsidR="009836EE" w:rsidRPr="00AD681A" w:rsidRDefault="009836EE" w:rsidP="00C90A74">
            <w:pPr>
              <w:rPr>
                <w:rFonts w:ascii="Arial" w:hAnsi="Arial" w:cs="Arial"/>
                <w:color w:val="4472C4" w:themeColor="accent1"/>
                <w:sz w:val="20"/>
                <w:szCs w:val="20"/>
                <w:lang w:val="es-ES"/>
              </w:rPr>
            </w:pPr>
          </w:p>
          <w:p w14:paraId="088CA979" w14:textId="6AD412BF"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Níger – desactualizada.</w:t>
            </w:r>
          </w:p>
          <w:p w14:paraId="0549A762" w14:textId="77777777" w:rsidR="009836EE" w:rsidRPr="00AD681A" w:rsidRDefault="009836EE" w:rsidP="00C90A74">
            <w:pPr>
              <w:rPr>
                <w:rFonts w:ascii="Arial" w:hAnsi="Arial" w:cs="Arial"/>
                <w:color w:val="4472C4" w:themeColor="accent1"/>
                <w:sz w:val="20"/>
                <w:szCs w:val="20"/>
                <w:lang w:val="es-ES"/>
              </w:rPr>
            </w:pPr>
          </w:p>
          <w:p w14:paraId="499701B8" w14:textId="79F77E15"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Ruanda – actualizada.</w:t>
            </w:r>
          </w:p>
          <w:p w14:paraId="266934B4" w14:textId="77777777" w:rsidR="009836EE" w:rsidRPr="00AD681A" w:rsidRDefault="009836EE" w:rsidP="00C90A74">
            <w:pPr>
              <w:rPr>
                <w:rFonts w:ascii="Arial" w:hAnsi="Arial" w:cs="Arial"/>
                <w:color w:val="4472C4" w:themeColor="accent1"/>
                <w:sz w:val="20"/>
                <w:szCs w:val="20"/>
                <w:lang w:val="es-ES"/>
              </w:rPr>
            </w:pPr>
          </w:p>
          <w:p w14:paraId="174E3B56" w14:textId="011EC46F"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Tanzania – desactualizada.</w:t>
            </w:r>
          </w:p>
          <w:p w14:paraId="00F72E75" w14:textId="77777777" w:rsidR="009836EE" w:rsidRPr="00AD681A" w:rsidRDefault="009836EE" w:rsidP="00C90A74">
            <w:pPr>
              <w:rPr>
                <w:rFonts w:ascii="Arial" w:hAnsi="Arial" w:cs="Arial"/>
                <w:color w:val="4472C4" w:themeColor="accent1"/>
                <w:sz w:val="20"/>
                <w:szCs w:val="20"/>
                <w:lang w:val="es-ES"/>
              </w:rPr>
            </w:pPr>
          </w:p>
          <w:p w14:paraId="528257B7" w14:textId="26523909"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Uganda – sin actualizaciones.</w:t>
            </w:r>
          </w:p>
        </w:tc>
        <w:tc>
          <w:tcPr>
            <w:tcW w:w="527" w:type="pct"/>
          </w:tcPr>
          <w:p w14:paraId="02731AB6" w14:textId="318176CE"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Parques Africanos.</w:t>
            </w:r>
          </w:p>
          <w:p w14:paraId="766ED634" w14:textId="77777777" w:rsidR="001F03BC" w:rsidRPr="00AD681A" w:rsidRDefault="001F03BC" w:rsidP="00C90A74">
            <w:pPr>
              <w:rPr>
                <w:rFonts w:ascii="Arial" w:hAnsi="Arial" w:cs="Arial"/>
                <w:color w:val="4472C4" w:themeColor="accent1"/>
                <w:sz w:val="20"/>
                <w:szCs w:val="20"/>
                <w:lang w:val="es-ES"/>
              </w:rPr>
            </w:pPr>
          </w:p>
          <w:p w14:paraId="7D1C51C8" w14:textId="2056C488"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p w14:paraId="427A58F9" w14:textId="77777777" w:rsidR="009836EE" w:rsidRPr="00AD681A" w:rsidRDefault="009836EE" w:rsidP="00C90A74">
            <w:pPr>
              <w:rPr>
                <w:rFonts w:ascii="Arial" w:hAnsi="Arial" w:cs="Arial"/>
                <w:color w:val="4472C4" w:themeColor="accent1"/>
                <w:sz w:val="20"/>
                <w:szCs w:val="20"/>
                <w:lang w:val="es-ES"/>
              </w:rPr>
            </w:pPr>
          </w:p>
          <w:p w14:paraId="35FFD3E0" w14:textId="114ADD99"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Estados del </w:t>
            </w:r>
            <w:proofErr w:type="spellStart"/>
            <w:r w:rsidRPr="00AD681A">
              <w:rPr>
                <w:rFonts w:ascii="Arial" w:hAnsi="Arial" w:cs="Arial"/>
                <w:color w:val="4472C4" w:themeColor="accent1"/>
                <w:sz w:val="20"/>
                <w:szCs w:val="20"/>
                <w:lang w:val="es-ES"/>
              </w:rPr>
              <w:t>área</w:t>
            </w:r>
            <w:proofErr w:type="spellEnd"/>
            <w:r w:rsidRPr="00AD681A">
              <w:rPr>
                <w:rFonts w:ascii="Arial" w:hAnsi="Arial" w:cs="Arial"/>
                <w:color w:val="4472C4" w:themeColor="accent1"/>
                <w:sz w:val="20"/>
                <w:szCs w:val="20"/>
                <w:lang w:val="es-ES"/>
              </w:rPr>
              <w:t xml:space="preserve"> de </w:t>
            </w:r>
            <w:proofErr w:type="spellStart"/>
            <w:r w:rsidRPr="00AD681A">
              <w:rPr>
                <w:rFonts w:ascii="Arial" w:hAnsi="Arial" w:cs="Arial"/>
                <w:color w:val="4472C4" w:themeColor="accent1"/>
                <w:sz w:val="20"/>
                <w:szCs w:val="20"/>
                <w:lang w:val="es-ES"/>
              </w:rPr>
              <w:t>distribución</w:t>
            </w:r>
            <w:proofErr w:type="spellEnd"/>
            <w:r w:rsidRPr="00AD681A">
              <w:rPr>
                <w:rFonts w:ascii="Arial" w:hAnsi="Arial" w:cs="Arial"/>
                <w:color w:val="4472C4" w:themeColor="accent1"/>
                <w:sz w:val="20"/>
                <w:szCs w:val="20"/>
                <w:lang w:val="es-ES"/>
              </w:rPr>
              <w:t>.</w:t>
            </w:r>
          </w:p>
          <w:p w14:paraId="7B980179" w14:textId="77777777" w:rsidR="009836EE" w:rsidRPr="00AD681A" w:rsidRDefault="009836EE" w:rsidP="00C90A74">
            <w:pPr>
              <w:rPr>
                <w:rFonts w:ascii="Arial" w:hAnsi="Arial" w:cs="Arial"/>
                <w:sz w:val="20"/>
                <w:szCs w:val="20"/>
                <w:lang w:val="es-ES"/>
              </w:rPr>
            </w:pPr>
          </w:p>
          <w:p w14:paraId="5D9EC4BF" w14:textId="36675A4C" w:rsidR="00874F6E" w:rsidRPr="00AD681A" w:rsidRDefault="00874F6E" w:rsidP="00C90A74">
            <w:pPr>
              <w:rPr>
                <w:rFonts w:ascii="Arial" w:hAnsi="Arial" w:cs="Arial"/>
                <w:sz w:val="20"/>
                <w:szCs w:val="20"/>
                <w:lang w:val="es-ES"/>
              </w:rPr>
            </w:pPr>
            <w:r w:rsidRPr="00AD681A">
              <w:rPr>
                <w:rFonts w:ascii="Arial" w:hAnsi="Arial" w:cs="Arial"/>
                <w:color w:val="4472C4" w:themeColor="accent1"/>
                <w:sz w:val="20"/>
                <w:szCs w:val="20"/>
                <w:lang w:val="es-ES"/>
              </w:rPr>
              <w:t>ONG</w:t>
            </w:r>
          </w:p>
        </w:tc>
        <w:tc>
          <w:tcPr>
            <w:tcW w:w="527" w:type="pct"/>
          </w:tcPr>
          <w:p w14:paraId="3EA5971B" w14:textId="77777777"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Parques Africanos.</w:t>
            </w:r>
          </w:p>
          <w:p w14:paraId="71A2C511" w14:textId="77777777" w:rsidR="009836EE" w:rsidRPr="00AD681A" w:rsidRDefault="009836EE" w:rsidP="00C90A74">
            <w:pPr>
              <w:rPr>
                <w:rFonts w:ascii="Arial" w:hAnsi="Arial" w:cs="Arial"/>
                <w:color w:val="4472C4" w:themeColor="accent1"/>
                <w:sz w:val="20"/>
                <w:szCs w:val="20"/>
                <w:lang w:val="es-ES"/>
              </w:rPr>
            </w:pPr>
          </w:p>
          <w:p w14:paraId="0C6F0A5A" w14:textId="5DBDC8DE"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p w14:paraId="1AECC4D6" w14:textId="77777777" w:rsidR="009836EE" w:rsidRPr="00AD681A" w:rsidRDefault="009836EE" w:rsidP="00C90A74">
            <w:pPr>
              <w:rPr>
                <w:rFonts w:ascii="Arial" w:hAnsi="Arial" w:cs="Arial"/>
                <w:color w:val="4472C4" w:themeColor="accent1"/>
                <w:sz w:val="20"/>
                <w:szCs w:val="20"/>
                <w:lang w:val="es-ES"/>
              </w:rPr>
            </w:pPr>
          </w:p>
          <w:p w14:paraId="08480AAE" w14:textId="77777777" w:rsidR="009836EE" w:rsidRPr="00AD681A" w:rsidRDefault="009836E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Estados del </w:t>
            </w:r>
            <w:proofErr w:type="spellStart"/>
            <w:r w:rsidRPr="00AD681A">
              <w:rPr>
                <w:rFonts w:ascii="Arial" w:hAnsi="Arial" w:cs="Arial"/>
                <w:color w:val="4472C4" w:themeColor="accent1"/>
                <w:sz w:val="20"/>
                <w:szCs w:val="20"/>
                <w:lang w:val="es-ES"/>
              </w:rPr>
              <w:t>área</w:t>
            </w:r>
            <w:proofErr w:type="spellEnd"/>
            <w:r w:rsidRPr="00AD681A">
              <w:rPr>
                <w:rFonts w:ascii="Arial" w:hAnsi="Arial" w:cs="Arial"/>
                <w:color w:val="4472C4" w:themeColor="accent1"/>
                <w:sz w:val="20"/>
                <w:szCs w:val="20"/>
                <w:lang w:val="es-ES"/>
              </w:rPr>
              <w:t xml:space="preserve"> de </w:t>
            </w:r>
            <w:proofErr w:type="spellStart"/>
            <w:r w:rsidRPr="00AD681A">
              <w:rPr>
                <w:rFonts w:ascii="Arial" w:hAnsi="Arial" w:cs="Arial"/>
                <w:color w:val="4472C4" w:themeColor="accent1"/>
                <w:sz w:val="20"/>
                <w:szCs w:val="20"/>
                <w:lang w:val="es-ES"/>
              </w:rPr>
              <w:t>distribución</w:t>
            </w:r>
            <w:proofErr w:type="spellEnd"/>
            <w:r w:rsidRPr="00AD681A">
              <w:rPr>
                <w:rFonts w:ascii="Arial" w:hAnsi="Arial" w:cs="Arial"/>
                <w:color w:val="4472C4" w:themeColor="accent1"/>
                <w:sz w:val="20"/>
                <w:szCs w:val="20"/>
                <w:lang w:val="es-ES"/>
              </w:rPr>
              <w:t>.</w:t>
            </w:r>
          </w:p>
          <w:p w14:paraId="4ECE6CE2" w14:textId="77777777" w:rsidR="009836EE" w:rsidRPr="00AD681A" w:rsidRDefault="009836EE" w:rsidP="00C90A74">
            <w:pPr>
              <w:rPr>
                <w:rFonts w:ascii="Arial" w:hAnsi="Arial" w:cs="Arial"/>
                <w:sz w:val="20"/>
                <w:szCs w:val="20"/>
                <w:lang w:val="es-ES"/>
              </w:rPr>
            </w:pPr>
          </w:p>
          <w:p w14:paraId="43F631F3" w14:textId="6033F25E" w:rsidR="00874F6E" w:rsidRPr="00AD681A" w:rsidRDefault="009836EE" w:rsidP="00C90A74">
            <w:pPr>
              <w:rPr>
                <w:rFonts w:ascii="Arial" w:hAnsi="Arial" w:cs="Arial"/>
                <w:sz w:val="20"/>
                <w:szCs w:val="20"/>
                <w:lang w:val="es-ES"/>
              </w:rPr>
            </w:pPr>
            <w:r w:rsidRPr="00AD681A">
              <w:rPr>
                <w:rFonts w:ascii="Arial" w:hAnsi="Arial" w:cs="Arial"/>
                <w:color w:val="4472C4" w:themeColor="accent1"/>
                <w:sz w:val="20"/>
                <w:szCs w:val="20"/>
                <w:lang w:val="es-ES"/>
              </w:rPr>
              <w:t>ONG</w:t>
            </w:r>
          </w:p>
        </w:tc>
        <w:tc>
          <w:tcPr>
            <w:tcW w:w="367" w:type="pct"/>
          </w:tcPr>
          <w:p w14:paraId="791E2DD1" w14:textId="587643FB" w:rsidR="00874F6E" w:rsidRPr="00AD681A" w:rsidRDefault="009836EE" w:rsidP="00C90A74">
            <w:pPr>
              <w:rPr>
                <w:rFonts w:ascii="Arial" w:hAnsi="Arial" w:cs="Arial"/>
                <w:sz w:val="20"/>
                <w:szCs w:val="20"/>
                <w:lang w:val="es-ES"/>
              </w:rPr>
            </w:pPr>
            <w:r w:rsidRPr="00AD681A">
              <w:rPr>
                <w:rFonts w:ascii="Arial" w:hAnsi="Arial" w:cs="Arial"/>
                <w:color w:val="4472C4" w:themeColor="accent1"/>
                <w:sz w:val="20"/>
                <w:szCs w:val="20"/>
                <w:lang w:val="es-ES"/>
              </w:rPr>
              <w:t>En curso.</w:t>
            </w:r>
          </w:p>
        </w:tc>
      </w:tr>
      <w:tr w:rsidR="009836EE" w:rsidRPr="00AD681A" w14:paraId="5B3B021A" w14:textId="77777777" w:rsidTr="003A3136">
        <w:trPr>
          <w:trHeight w:val="3632"/>
        </w:trPr>
        <w:tc>
          <w:tcPr>
            <w:tcW w:w="894" w:type="pct"/>
          </w:tcPr>
          <w:p w14:paraId="7FD7B307" w14:textId="487C716C"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lastRenderedPageBreak/>
              <w:t>5. Elaboración de directrices africanas para la translocación de jirafas.</w:t>
            </w:r>
          </w:p>
        </w:tc>
        <w:tc>
          <w:tcPr>
            <w:tcW w:w="895" w:type="pct"/>
          </w:tcPr>
          <w:p w14:paraId="2FDC4B97" w14:textId="63958DF5"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Recopilar y armonizar los protocolos existentes de translocación de jirafas. </w:t>
            </w:r>
          </w:p>
          <w:p w14:paraId="314C9B5A"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Compartirlos y revisarlos con los Estados del área de distribución y socios para recibir aportaciones.</w:t>
            </w:r>
          </w:p>
        </w:tc>
        <w:tc>
          <w:tcPr>
            <w:tcW w:w="894" w:type="pct"/>
          </w:tcPr>
          <w:p w14:paraId="40933DEA" w14:textId="3F89D4DB"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Elaborar un proyecto de directrices de translocación.</w:t>
            </w:r>
          </w:p>
          <w:p w14:paraId="0179CE94" w14:textId="620D9E96"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Compartir los proyectos con los participantes y partes interesadas.</w:t>
            </w:r>
          </w:p>
          <w:p w14:paraId="2DBCD09E" w14:textId="0F4EEE03"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Recopilar comentarios y finalizar las directrices de translocación.</w:t>
            </w:r>
          </w:p>
        </w:tc>
        <w:tc>
          <w:tcPr>
            <w:tcW w:w="895" w:type="pct"/>
          </w:tcPr>
          <w:p w14:paraId="39229546" w14:textId="77777777" w:rsidR="00F14AA2" w:rsidRPr="00AD681A" w:rsidRDefault="00F14AA2"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Un viaje de la Jirafa: guía práctica para las translocaciones de jirafas silvestres. </w:t>
            </w:r>
          </w:p>
          <w:p w14:paraId="786D2331" w14:textId="77777777" w:rsidR="00F14AA2" w:rsidRPr="00AD681A" w:rsidRDefault="00F14AA2" w:rsidP="00C90A74">
            <w:pPr>
              <w:rPr>
                <w:rFonts w:ascii="Arial" w:hAnsi="Arial" w:cs="Arial"/>
                <w:color w:val="4472C4" w:themeColor="accent1"/>
                <w:sz w:val="20"/>
                <w:szCs w:val="20"/>
                <w:lang w:val="es-ES"/>
              </w:rPr>
            </w:pPr>
          </w:p>
          <w:p w14:paraId="3F9BFD76" w14:textId="7EC576D7" w:rsidR="008B492D" w:rsidRPr="00AD681A" w:rsidRDefault="008B492D" w:rsidP="00C90A74">
            <w:pPr>
              <w:rPr>
                <w:rFonts w:ascii="Arial" w:hAnsi="Arial" w:cs="Arial"/>
                <w:sz w:val="20"/>
                <w:szCs w:val="20"/>
                <w:lang w:val="es-ES"/>
              </w:rPr>
            </w:pPr>
            <w:proofErr w:type="spellStart"/>
            <w:r w:rsidRPr="00AD681A">
              <w:rPr>
                <w:rFonts w:ascii="Arial" w:hAnsi="Arial" w:cs="Arial"/>
                <w:color w:val="4472C4" w:themeColor="accent1"/>
                <w:sz w:val="20"/>
                <w:szCs w:val="20"/>
                <w:lang w:val="es-ES"/>
              </w:rPr>
              <w:t>Fennessy</w:t>
            </w:r>
            <w:proofErr w:type="spellEnd"/>
            <w:r w:rsidRPr="00AD681A">
              <w:rPr>
                <w:rFonts w:ascii="Arial" w:hAnsi="Arial" w:cs="Arial"/>
                <w:color w:val="4472C4" w:themeColor="accent1"/>
                <w:sz w:val="20"/>
                <w:szCs w:val="20"/>
                <w:lang w:val="es-ES"/>
              </w:rPr>
              <w:t xml:space="preserve">, J., </w:t>
            </w:r>
            <w:proofErr w:type="spellStart"/>
            <w:r w:rsidRPr="00AD681A">
              <w:rPr>
                <w:rFonts w:ascii="Arial" w:hAnsi="Arial" w:cs="Arial"/>
                <w:color w:val="4472C4" w:themeColor="accent1"/>
                <w:sz w:val="20"/>
                <w:szCs w:val="20"/>
                <w:lang w:val="es-ES"/>
              </w:rPr>
              <w:t>Bower</w:t>
            </w:r>
            <w:proofErr w:type="spellEnd"/>
            <w:r w:rsidRPr="00AD681A">
              <w:rPr>
                <w:rFonts w:ascii="Arial" w:hAnsi="Arial" w:cs="Arial"/>
                <w:color w:val="4472C4" w:themeColor="accent1"/>
                <w:sz w:val="20"/>
                <w:szCs w:val="20"/>
                <w:lang w:val="es-ES"/>
              </w:rPr>
              <w:t xml:space="preserve">, V., </w:t>
            </w:r>
            <w:proofErr w:type="spellStart"/>
            <w:r w:rsidRPr="00AD681A">
              <w:rPr>
                <w:rFonts w:ascii="Arial" w:hAnsi="Arial" w:cs="Arial"/>
                <w:color w:val="4472C4" w:themeColor="accent1"/>
                <w:sz w:val="20"/>
                <w:szCs w:val="20"/>
                <w:lang w:val="es-ES"/>
              </w:rPr>
              <w:t>Castles</w:t>
            </w:r>
            <w:proofErr w:type="spellEnd"/>
            <w:r w:rsidRPr="00AD681A">
              <w:rPr>
                <w:rFonts w:ascii="Arial" w:hAnsi="Arial" w:cs="Arial"/>
                <w:color w:val="4472C4" w:themeColor="accent1"/>
                <w:sz w:val="20"/>
                <w:szCs w:val="20"/>
                <w:lang w:val="es-ES"/>
              </w:rPr>
              <w:t xml:space="preserve">, M., </w:t>
            </w:r>
            <w:proofErr w:type="spellStart"/>
            <w:r w:rsidRPr="00AD681A">
              <w:rPr>
                <w:rFonts w:ascii="Arial" w:hAnsi="Arial" w:cs="Arial"/>
                <w:color w:val="4472C4" w:themeColor="accent1"/>
                <w:sz w:val="20"/>
                <w:szCs w:val="20"/>
                <w:lang w:val="es-ES"/>
              </w:rPr>
              <w:t>Fennessy</w:t>
            </w:r>
            <w:proofErr w:type="spellEnd"/>
            <w:r w:rsidRPr="00AD681A">
              <w:rPr>
                <w:rFonts w:ascii="Arial" w:hAnsi="Arial" w:cs="Arial"/>
                <w:color w:val="4472C4" w:themeColor="accent1"/>
                <w:sz w:val="20"/>
                <w:szCs w:val="20"/>
                <w:lang w:val="es-ES"/>
              </w:rPr>
              <w:t xml:space="preserve">, S., Brown, M., Hoffman, R., </w:t>
            </w:r>
            <w:proofErr w:type="spellStart"/>
            <w:r w:rsidRPr="00AD681A">
              <w:rPr>
                <w:rFonts w:ascii="Arial" w:hAnsi="Arial" w:cs="Arial"/>
                <w:color w:val="4472C4" w:themeColor="accent1"/>
                <w:sz w:val="20"/>
                <w:szCs w:val="20"/>
                <w:lang w:val="es-ES"/>
              </w:rPr>
              <w:t>Muneza</w:t>
            </w:r>
            <w:proofErr w:type="spellEnd"/>
            <w:r w:rsidRPr="00AD681A">
              <w:rPr>
                <w:rFonts w:ascii="Arial" w:hAnsi="Arial" w:cs="Arial"/>
                <w:color w:val="4472C4" w:themeColor="accent1"/>
                <w:sz w:val="20"/>
                <w:szCs w:val="20"/>
                <w:lang w:val="es-ES"/>
              </w:rPr>
              <w:t xml:space="preserve">, A., Alves, J., </w:t>
            </w:r>
            <w:proofErr w:type="spellStart"/>
            <w:r w:rsidRPr="00AD681A">
              <w:rPr>
                <w:rFonts w:ascii="Arial" w:hAnsi="Arial" w:cs="Arial"/>
                <w:color w:val="4472C4" w:themeColor="accent1"/>
                <w:sz w:val="20"/>
                <w:szCs w:val="20"/>
                <w:lang w:val="es-ES"/>
              </w:rPr>
              <w:t>Morkel</w:t>
            </w:r>
            <w:proofErr w:type="spellEnd"/>
            <w:r w:rsidRPr="00AD681A">
              <w:rPr>
                <w:rFonts w:ascii="Arial" w:hAnsi="Arial" w:cs="Arial"/>
                <w:color w:val="4472C4" w:themeColor="accent1"/>
                <w:sz w:val="20"/>
                <w:szCs w:val="20"/>
                <w:lang w:val="es-ES"/>
              </w:rPr>
              <w:t>, P. y Ferguson, S. 2022. Un viaje de la Jirafa: guía práctica para las translocaciones de jirafas silvestres. Fundación para la Conservación de la Jirafa (GCF), Windhoek, Namibia.</w:t>
            </w:r>
          </w:p>
        </w:tc>
        <w:tc>
          <w:tcPr>
            <w:tcW w:w="527" w:type="pct"/>
          </w:tcPr>
          <w:p w14:paraId="43598ADD" w14:textId="2A6C6137" w:rsidR="00874F6E" w:rsidRPr="00AD681A" w:rsidRDefault="001F03BC"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tc>
        <w:tc>
          <w:tcPr>
            <w:tcW w:w="527" w:type="pct"/>
          </w:tcPr>
          <w:p w14:paraId="57F01FBE" w14:textId="2D97D299" w:rsidR="00874F6E" w:rsidRPr="00AD681A" w:rsidRDefault="008B492D" w:rsidP="00C90A74">
            <w:pPr>
              <w:rPr>
                <w:rFonts w:ascii="Arial" w:hAnsi="Arial" w:cs="Arial"/>
                <w:sz w:val="20"/>
                <w:szCs w:val="20"/>
                <w:lang w:val="es-ES"/>
              </w:rPr>
            </w:pPr>
            <w:r w:rsidRPr="00AD681A">
              <w:rPr>
                <w:rFonts w:ascii="Arial" w:hAnsi="Arial" w:cs="Arial"/>
                <w:color w:val="4472C4" w:themeColor="accent1"/>
                <w:sz w:val="20"/>
                <w:szCs w:val="20"/>
                <w:lang w:val="es-ES"/>
              </w:rPr>
              <w:t>GCF</w:t>
            </w:r>
          </w:p>
        </w:tc>
        <w:tc>
          <w:tcPr>
            <w:tcW w:w="367" w:type="pct"/>
          </w:tcPr>
          <w:p w14:paraId="10745DB1" w14:textId="44E485B6" w:rsidR="00874F6E" w:rsidRPr="00AD681A" w:rsidRDefault="00874F6E" w:rsidP="00C90A74">
            <w:pPr>
              <w:rPr>
                <w:rFonts w:ascii="Arial" w:hAnsi="Arial" w:cs="Arial"/>
                <w:sz w:val="20"/>
                <w:szCs w:val="20"/>
                <w:lang w:val="es-ES"/>
              </w:rPr>
            </w:pPr>
            <w:r w:rsidRPr="00AD681A">
              <w:rPr>
                <w:rFonts w:ascii="Arial" w:hAnsi="Arial" w:cs="Arial"/>
                <w:color w:val="4472C4" w:themeColor="accent1"/>
                <w:sz w:val="20"/>
                <w:szCs w:val="20"/>
                <w:lang w:val="es-ES"/>
              </w:rPr>
              <w:t>2022</w:t>
            </w:r>
            <w:r w:rsidR="003C5D73" w:rsidRPr="00AD681A">
              <w:rPr>
                <w:rFonts w:ascii="Arial" w:hAnsi="Arial" w:cs="Arial"/>
                <w:color w:val="4472C4" w:themeColor="accent1"/>
                <w:sz w:val="20"/>
                <w:szCs w:val="20"/>
                <w:lang w:val="es-ES"/>
              </w:rPr>
              <w:t>.</w:t>
            </w:r>
          </w:p>
        </w:tc>
      </w:tr>
      <w:tr w:rsidR="009836EE" w:rsidRPr="00AD681A" w14:paraId="3E010636" w14:textId="77777777" w:rsidTr="003A3136">
        <w:trPr>
          <w:trHeight w:val="3259"/>
        </w:trPr>
        <w:tc>
          <w:tcPr>
            <w:tcW w:w="894" w:type="pct"/>
          </w:tcPr>
          <w:p w14:paraId="01CC7F22"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lastRenderedPageBreak/>
              <w:t>6. Actualización bianual en toda África sobre la ciencia y la gestión de la conservación de la jirafa.</w:t>
            </w:r>
          </w:p>
        </w:tc>
        <w:tc>
          <w:tcPr>
            <w:tcW w:w="895" w:type="pct"/>
          </w:tcPr>
          <w:p w14:paraId="38D5EFAA" w14:textId="7B73E231"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Recopilar informes anuales sobre ciencia y gestión de la conservación de la jirafa. </w:t>
            </w:r>
          </w:p>
          <w:p w14:paraId="0B23C961" w14:textId="27B96B1D"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Sintetizar los informes para la toma de decisiones en materia de políticas.</w:t>
            </w:r>
          </w:p>
          <w:p w14:paraId="76F138B9"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 Organizar un foro de ciencia y gestión de la conservación de la jirafa solo por invitación. </w:t>
            </w:r>
          </w:p>
          <w:p w14:paraId="1F1A01AB" w14:textId="77777777" w:rsidR="00874F6E" w:rsidRPr="00AD681A" w:rsidRDefault="00874F6E" w:rsidP="00FA5127">
            <w:pPr>
              <w:jc w:val="both"/>
              <w:rPr>
                <w:rFonts w:ascii="Arial" w:hAnsi="Arial" w:cs="Arial"/>
                <w:sz w:val="20"/>
                <w:szCs w:val="20"/>
                <w:lang w:val="es-ES"/>
              </w:rPr>
            </w:pPr>
          </w:p>
        </w:tc>
        <w:tc>
          <w:tcPr>
            <w:tcW w:w="894" w:type="pct"/>
          </w:tcPr>
          <w:p w14:paraId="06F3DEF6" w14:textId="49F9E341"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Elaborar un informe anual resumido sobre la ciencia y la gestión de la conservación de la jirafa y enviarlo a los coordinadores nacionales.</w:t>
            </w:r>
          </w:p>
          <w:p w14:paraId="7C88B022" w14:textId="4A9ED262"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Adaptar los informes anuales para la toma de decisiones de políticas públicas.</w:t>
            </w:r>
          </w:p>
          <w:p w14:paraId="21E8BCF0" w14:textId="0FB1C5FE"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Los países miembros comparten informes de población y distribución para ser incorporados en las evaluaciones de la Lista Roja.</w:t>
            </w:r>
          </w:p>
        </w:tc>
        <w:tc>
          <w:tcPr>
            <w:tcW w:w="895" w:type="pct"/>
          </w:tcPr>
          <w:p w14:paraId="43CE6CAF" w14:textId="77777777" w:rsidR="00874F6E" w:rsidRPr="00AD681A" w:rsidRDefault="00F14AA2"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Estado de la Jirafa 2025.</w:t>
            </w:r>
          </w:p>
          <w:p w14:paraId="7C8D8010" w14:textId="77777777" w:rsidR="00F14AA2" w:rsidRPr="00AD681A" w:rsidRDefault="00F14AA2" w:rsidP="00C90A74">
            <w:pPr>
              <w:rPr>
                <w:rFonts w:ascii="Arial" w:hAnsi="Arial" w:cs="Arial"/>
                <w:color w:val="4472C4" w:themeColor="accent1"/>
                <w:sz w:val="20"/>
                <w:szCs w:val="20"/>
                <w:lang w:val="es-ES"/>
              </w:rPr>
            </w:pPr>
          </w:p>
          <w:p w14:paraId="78A50A84" w14:textId="6FC7A30D" w:rsidR="00F14AA2" w:rsidRPr="00AD681A" w:rsidRDefault="00F14AA2" w:rsidP="00C90A74">
            <w:pPr>
              <w:rPr>
                <w:rFonts w:ascii="Arial" w:hAnsi="Arial" w:cs="Arial"/>
                <w:sz w:val="20"/>
                <w:szCs w:val="20"/>
                <w:lang w:val="es-ES"/>
              </w:rPr>
            </w:pPr>
            <w:proofErr w:type="spellStart"/>
            <w:r w:rsidRPr="00AD681A">
              <w:rPr>
                <w:rFonts w:ascii="Arial" w:hAnsi="Arial" w:cs="Arial"/>
                <w:color w:val="4472C4" w:themeColor="accent1"/>
                <w:sz w:val="20"/>
                <w:szCs w:val="20"/>
                <w:lang w:val="es-ES"/>
              </w:rPr>
              <w:t>Marneweck</w:t>
            </w:r>
            <w:proofErr w:type="spellEnd"/>
            <w:r w:rsidRPr="00AD681A">
              <w:rPr>
                <w:rFonts w:ascii="Arial" w:hAnsi="Arial" w:cs="Arial"/>
                <w:color w:val="4472C4" w:themeColor="accent1"/>
                <w:sz w:val="20"/>
                <w:szCs w:val="20"/>
                <w:lang w:val="es-ES"/>
              </w:rPr>
              <w:t xml:space="preserve"> CJ, Brown MB, </w:t>
            </w:r>
            <w:proofErr w:type="spellStart"/>
            <w:r w:rsidRPr="00AD681A">
              <w:rPr>
                <w:rFonts w:ascii="Arial" w:hAnsi="Arial" w:cs="Arial"/>
                <w:color w:val="4472C4" w:themeColor="accent1"/>
                <w:sz w:val="20"/>
                <w:szCs w:val="20"/>
                <w:lang w:val="es-ES"/>
              </w:rPr>
              <w:t>Ekandjo</w:t>
            </w:r>
            <w:proofErr w:type="spellEnd"/>
            <w:r w:rsidRPr="00AD681A">
              <w:rPr>
                <w:rFonts w:ascii="Arial" w:hAnsi="Arial" w:cs="Arial"/>
                <w:color w:val="4472C4" w:themeColor="accent1"/>
                <w:sz w:val="20"/>
                <w:szCs w:val="20"/>
                <w:lang w:val="es-ES"/>
              </w:rPr>
              <w:t xml:space="preserve"> P, </w:t>
            </w:r>
            <w:proofErr w:type="spellStart"/>
            <w:r w:rsidRPr="00AD681A">
              <w:rPr>
                <w:rFonts w:ascii="Arial" w:hAnsi="Arial" w:cs="Arial"/>
                <w:color w:val="4472C4" w:themeColor="accent1"/>
                <w:sz w:val="20"/>
                <w:szCs w:val="20"/>
                <w:lang w:val="es-ES"/>
              </w:rPr>
              <w:t>Fennessy</w:t>
            </w:r>
            <w:proofErr w:type="spellEnd"/>
            <w:r w:rsidRPr="00AD681A">
              <w:rPr>
                <w:rFonts w:ascii="Arial" w:hAnsi="Arial" w:cs="Arial"/>
                <w:color w:val="4472C4" w:themeColor="accent1"/>
                <w:sz w:val="20"/>
                <w:szCs w:val="20"/>
                <w:lang w:val="es-ES"/>
              </w:rPr>
              <w:t xml:space="preserve"> S, Hoffman R, </w:t>
            </w:r>
            <w:proofErr w:type="spellStart"/>
            <w:r w:rsidRPr="00AD681A">
              <w:rPr>
                <w:rFonts w:ascii="Arial" w:hAnsi="Arial" w:cs="Arial"/>
                <w:color w:val="4472C4" w:themeColor="accent1"/>
                <w:sz w:val="20"/>
                <w:szCs w:val="20"/>
                <w:lang w:val="es-ES"/>
              </w:rPr>
              <w:t>Kipchumba</w:t>
            </w:r>
            <w:proofErr w:type="spellEnd"/>
            <w:r w:rsidRPr="00AD681A">
              <w:rPr>
                <w:rFonts w:ascii="Arial" w:hAnsi="Arial" w:cs="Arial"/>
                <w:color w:val="4472C4" w:themeColor="accent1"/>
                <w:sz w:val="20"/>
                <w:szCs w:val="20"/>
                <w:lang w:val="es-ES"/>
              </w:rPr>
              <w:t xml:space="preserve"> A, </w:t>
            </w:r>
            <w:proofErr w:type="spellStart"/>
            <w:r w:rsidRPr="00AD681A">
              <w:rPr>
                <w:rFonts w:ascii="Arial" w:hAnsi="Arial" w:cs="Arial"/>
                <w:color w:val="4472C4" w:themeColor="accent1"/>
                <w:sz w:val="20"/>
                <w:szCs w:val="20"/>
                <w:lang w:val="es-ES"/>
              </w:rPr>
              <w:t>Muneza</w:t>
            </w:r>
            <w:proofErr w:type="spellEnd"/>
            <w:r w:rsidRPr="00AD681A">
              <w:rPr>
                <w:rFonts w:ascii="Arial" w:hAnsi="Arial" w:cs="Arial"/>
                <w:color w:val="4472C4" w:themeColor="accent1"/>
                <w:sz w:val="20"/>
                <w:szCs w:val="20"/>
                <w:lang w:val="es-ES"/>
              </w:rPr>
              <w:t xml:space="preserve"> A, </w:t>
            </w:r>
            <w:proofErr w:type="spellStart"/>
            <w:r w:rsidRPr="00AD681A">
              <w:rPr>
                <w:rFonts w:ascii="Arial" w:hAnsi="Arial" w:cs="Arial"/>
                <w:color w:val="4472C4" w:themeColor="accent1"/>
                <w:sz w:val="20"/>
                <w:szCs w:val="20"/>
                <w:lang w:val="es-ES"/>
              </w:rPr>
              <w:t>Otten</w:t>
            </w:r>
            <w:proofErr w:type="spellEnd"/>
            <w:r w:rsidRPr="00AD681A">
              <w:rPr>
                <w:rFonts w:ascii="Arial" w:hAnsi="Arial" w:cs="Arial"/>
                <w:color w:val="4472C4" w:themeColor="accent1"/>
                <w:sz w:val="20"/>
                <w:szCs w:val="20"/>
                <w:lang w:val="es-ES"/>
              </w:rPr>
              <w:t xml:space="preserve"> F y </w:t>
            </w:r>
            <w:proofErr w:type="spellStart"/>
            <w:r w:rsidRPr="00AD681A">
              <w:rPr>
                <w:rFonts w:ascii="Arial" w:hAnsi="Arial" w:cs="Arial"/>
                <w:color w:val="4472C4" w:themeColor="accent1"/>
                <w:sz w:val="20"/>
                <w:szCs w:val="20"/>
                <w:lang w:val="es-ES"/>
              </w:rPr>
              <w:t>Fennessy</w:t>
            </w:r>
            <w:proofErr w:type="spellEnd"/>
            <w:r w:rsidRPr="00AD681A">
              <w:rPr>
                <w:rFonts w:ascii="Arial" w:hAnsi="Arial" w:cs="Arial"/>
                <w:color w:val="4472C4" w:themeColor="accent1"/>
                <w:sz w:val="20"/>
                <w:szCs w:val="20"/>
                <w:lang w:val="es-ES"/>
              </w:rPr>
              <w:t xml:space="preserve"> J (</w:t>
            </w:r>
            <w:proofErr w:type="spellStart"/>
            <w:r w:rsidRPr="00AD681A">
              <w:rPr>
                <w:rFonts w:ascii="Arial" w:hAnsi="Arial" w:cs="Arial"/>
                <w:color w:val="4472C4" w:themeColor="accent1"/>
                <w:sz w:val="20"/>
                <w:szCs w:val="20"/>
                <w:lang w:val="es-ES"/>
              </w:rPr>
              <w:t>Eds</w:t>
            </w:r>
            <w:proofErr w:type="spellEnd"/>
            <w:r w:rsidRPr="00AD681A">
              <w:rPr>
                <w:rFonts w:ascii="Arial" w:hAnsi="Arial" w:cs="Arial"/>
                <w:color w:val="4472C4" w:themeColor="accent1"/>
                <w:sz w:val="20"/>
                <w:szCs w:val="20"/>
                <w:lang w:val="es-ES"/>
              </w:rPr>
              <w:t>). 2025. Estado de la Jirafa 2025: Una actualización de la Base de Datos Africana de la Jirafa (GAD). Fundación para la Conservación de la Jirafa (GCF), Windhoek, Namibia.</w:t>
            </w:r>
          </w:p>
        </w:tc>
        <w:tc>
          <w:tcPr>
            <w:tcW w:w="527" w:type="pct"/>
          </w:tcPr>
          <w:p w14:paraId="683324AF" w14:textId="4AEDBE12" w:rsidR="00874F6E" w:rsidRPr="00AD681A" w:rsidRDefault="00F14AA2" w:rsidP="00C90A74">
            <w:pPr>
              <w:rPr>
                <w:rFonts w:ascii="Arial" w:hAnsi="Arial" w:cs="Arial"/>
                <w:sz w:val="20"/>
                <w:szCs w:val="20"/>
                <w:lang w:val="es-ES"/>
              </w:rPr>
            </w:pPr>
            <w:r w:rsidRPr="00AD681A">
              <w:rPr>
                <w:rFonts w:ascii="Arial" w:hAnsi="Arial" w:cs="Arial"/>
                <w:color w:val="4472C4" w:themeColor="accent1"/>
                <w:sz w:val="20"/>
                <w:szCs w:val="20"/>
                <w:lang w:val="es-ES"/>
              </w:rPr>
              <w:t>GCF</w:t>
            </w:r>
          </w:p>
        </w:tc>
        <w:tc>
          <w:tcPr>
            <w:tcW w:w="527" w:type="pct"/>
          </w:tcPr>
          <w:p w14:paraId="36FE13EC" w14:textId="668DFD81" w:rsidR="00874F6E" w:rsidRPr="00AD681A" w:rsidRDefault="00F14AA2"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tc>
        <w:tc>
          <w:tcPr>
            <w:tcW w:w="367" w:type="pct"/>
          </w:tcPr>
          <w:p w14:paraId="7583026D" w14:textId="6E47E1D3" w:rsidR="00874F6E" w:rsidRPr="00AD681A" w:rsidRDefault="00F2606B"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Junio de 2025.</w:t>
            </w:r>
          </w:p>
        </w:tc>
      </w:tr>
      <w:tr w:rsidR="00F2606B" w:rsidRPr="00AD681A" w14:paraId="194392AA" w14:textId="77777777" w:rsidTr="003A3136">
        <w:trPr>
          <w:trHeight w:val="1081"/>
        </w:trPr>
        <w:tc>
          <w:tcPr>
            <w:tcW w:w="894" w:type="pct"/>
          </w:tcPr>
          <w:p w14:paraId="48580DC6" w14:textId="77777777" w:rsidR="00F2606B" w:rsidRPr="00AD681A" w:rsidRDefault="00F2606B" w:rsidP="00FA5127">
            <w:pPr>
              <w:jc w:val="both"/>
              <w:rPr>
                <w:rFonts w:ascii="Arial" w:hAnsi="Arial" w:cs="Arial"/>
                <w:sz w:val="20"/>
                <w:szCs w:val="20"/>
                <w:lang w:val="es-ES"/>
              </w:rPr>
            </w:pPr>
            <w:r w:rsidRPr="00AD681A">
              <w:rPr>
                <w:rFonts w:ascii="Arial" w:hAnsi="Arial" w:cs="Arial"/>
                <w:sz w:val="20"/>
                <w:szCs w:val="20"/>
                <w:lang w:val="es-ES"/>
              </w:rPr>
              <w:t xml:space="preserve">7. Colaborar con el Grupo de Especialistas en Jirafas y </w:t>
            </w:r>
            <w:proofErr w:type="spellStart"/>
            <w:r w:rsidRPr="00AD681A">
              <w:rPr>
                <w:rFonts w:ascii="Arial" w:hAnsi="Arial" w:cs="Arial"/>
                <w:sz w:val="20"/>
                <w:szCs w:val="20"/>
                <w:lang w:val="es-ES"/>
              </w:rPr>
              <w:t>Okapis</w:t>
            </w:r>
            <w:proofErr w:type="spellEnd"/>
            <w:r w:rsidRPr="00AD681A">
              <w:rPr>
                <w:rFonts w:ascii="Arial" w:hAnsi="Arial" w:cs="Arial"/>
                <w:sz w:val="20"/>
                <w:szCs w:val="20"/>
                <w:lang w:val="es-ES"/>
              </w:rPr>
              <w:t xml:space="preserve"> de la CSE de la UICN y contribuir a las nuevas reevaluaciones de la Lista Roja Global.</w:t>
            </w:r>
          </w:p>
        </w:tc>
        <w:tc>
          <w:tcPr>
            <w:tcW w:w="895" w:type="pct"/>
          </w:tcPr>
          <w:p w14:paraId="75153BB2" w14:textId="77777777" w:rsidR="00F2606B" w:rsidRPr="00AD681A" w:rsidRDefault="00F2606B" w:rsidP="00FA5127">
            <w:pPr>
              <w:jc w:val="both"/>
              <w:rPr>
                <w:rFonts w:ascii="Arial" w:hAnsi="Arial" w:cs="Arial"/>
                <w:sz w:val="20"/>
                <w:szCs w:val="20"/>
                <w:lang w:val="es-ES"/>
              </w:rPr>
            </w:pPr>
            <w:r w:rsidRPr="00AD681A">
              <w:rPr>
                <w:rFonts w:ascii="Arial" w:hAnsi="Arial" w:cs="Arial"/>
                <w:sz w:val="20"/>
                <w:szCs w:val="20"/>
                <w:lang w:val="es-ES"/>
              </w:rPr>
              <w:t xml:space="preserve">- Se estableció la colaboración con el Grupo de Especialistas en Jirafas y </w:t>
            </w:r>
            <w:proofErr w:type="spellStart"/>
            <w:r w:rsidRPr="00AD681A">
              <w:rPr>
                <w:rFonts w:ascii="Arial" w:hAnsi="Arial" w:cs="Arial"/>
                <w:sz w:val="20"/>
                <w:szCs w:val="20"/>
                <w:lang w:val="es-ES"/>
              </w:rPr>
              <w:t>Okapis</w:t>
            </w:r>
            <w:proofErr w:type="spellEnd"/>
            <w:r w:rsidRPr="00AD681A">
              <w:rPr>
                <w:rFonts w:ascii="Arial" w:hAnsi="Arial" w:cs="Arial"/>
                <w:sz w:val="20"/>
                <w:szCs w:val="20"/>
                <w:lang w:val="es-ES"/>
              </w:rPr>
              <w:t xml:space="preserve"> de la CSE de la UICN, y se proporcionó información científica para apoyar la reevaluación de la jirafa.</w:t>
            </w:r>
          </w:p>
        </w:tc>
        <w:tc>
          <w:tcPr>
            <w:tcW w:w="894" w:type="pct"/>
          </w:tcPr>
          <w:p w14:paraId="4AA0028A" w14:textId="32056396" w:rsidR="00F2606B" w:rsidRPr="00AD681A" w:rsidRDefault="00F2606B" w:rsidP="00FA5127">
            <w:pPr>
              <w:jc w:val="both"/>
              <w:rPr>
                <w:rFonts w:ascii="Arial" w:hAnsi="Arial" w:cs="Arial"/>
                <w:sz w:val="20"/>
                <w:szCs w:val="20"/>
                <w:lang w:val="es-ES"/>
              </w:rPr>
            </w:pPr>
            <w:r w:rsidRPr="00AD681A">
              <w:rPr>
                <w:rFonts w:ascii="Arial" w:hAnsi="Arial" w:cs="Arial"/>
                <w:sz w:val="20"/>
                <w:szCs w:val="20"/>
                <w:lang w:val="es-ES"/>
              </w:rPr>
              <w:t>- Datos incorporados en las evaluaciones de la Lista Roja.</w:t>
            </w:r>
          </w:p>
        </w:tc>
        <w:tc>
          <w:tcPr>
            <w:tcW w:w="895" w:type="pct"/>
          </w:tcPr>
          <w:p w14:paraId="0D78F8A3" w14:textId="77777777" w:rsidR="00F2606B" w:rsidRPr="00AD681A" w:rsidRDefault="00F2606B"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Estado de la Jirafa 2025.</w:t>
            </w:r>
          </w:p>
          <w:p w14:paraId="74E74C9E" w14:textId="77777777" w:rsidR="00F2606B" w:rsidRPr="00AD681A" w:rsidRDefault="00F2606B" w:rsidP="00C90A74">
            <w:pPr>
              <w:rPr>
                <w:rFonts w:ascii="Arial" w:hAnsi="Arial" w:cs="Arial"/>
                <w:color w:val="4472C4" w:themeColor="accent1"/>
                <w:sz w:val="20"/>
                <w:szCs w:val="20"/>
                <w:lang w:val="es-ES"/>
              </w:rPr>
            </w:pPr>
          </w:p>
          <w:p w14:paraId="778E511B" w14:textId="68734D92" w:rsidR="00F2606B" w:rsidRPr="00AD681A" w:rsidRDefault="00F2606B" w:rsidP="00C90A74">
            <w:pPr>
              <w:rPr>
                <w:rFonts w:ascii="Arial" w:hAnsi="Arial" w:cs="Arial"/>
                <w:sz w:val="20"/>
                <w:szCs w:val="20"/>
                <w:lang w:val="es-ES"/>
              </w:rPr>
            </w:pPr>
            <w:proofErr w:type="spellStart"/>
            <w:r w:rsidRPr="00AD681A">
              <w:rPr>
                <w:rFonts w:ascii="Arial" w:hAnsi="Arial" w:cs="Arial"/>
                <w:color w:val="4472C4" w:themeColor="accent1"/>
                <w:sz w:val="20"/>
                <w:szCs w:val="20"/>
                <w:lang w:val="es-ES"/>
              </w:rPr>
              <w:t>Marneweck</w:t>
            </w:r>
            <w:proofErr w:type="spellEnd"/>
            <w:r w:rsidRPr="00AD681A">
              <w:rPr>
                <w:rFonts w:ascii="Arial" w:hAnsi="Arial" w:cs="Arial"/>
                <w:color w:val="4472C4" w:themeColor="accent1"/>
                <w:sz w:val="20"/>
                <w:szCs w:val="20"/>
                <w:lang w:val="es-ES"/>
              </w:rPr>
              <w:t xml:space="preserve"> CJ, Brown MB, </w:t>
            </w:r>
            <w:proofErr w:type="spellStart"/>
            <w:r w:rsidRPr="00AD681A">
              <w:rPr>
                <w:rFonts w:ascii="Arial" w:hAnsi="Arial" w:cs="Arial"/>
                <w:color w:val="4472C4" w:themeColor="accent1"/>
                <w:sz w:val="20"/>
                <w:szCs w:val="20"/>
                <w:lang w:val="es-ES"/>
              </w:rPr>
              <w:t>Ekandjo</w:t>
            </w:r>
            <w:proofErr w:type="spellEnd"/>
            <w:r w:rsidRPr="00AD681A">
              <w:rPr>
                <w:rFonts w:ascii="Arial" w:hAnsi="Arial" w:cs="Arial"/>
                <w:color w:val="4472C4" w:themeColor="accent1"/>
                <w:sz w:val="20"/>
                <w:szCs w:val="20"/>
                <w:lang w:val="es-ES"/>
              </w:rPr>
              <w:t xml:space="preserve"> P, </w:t>
            </w:r>
            <w:proofErr w:type="spellStart"/>
            <w:r w:rsidRPr="00AD681A">
              <w:rPr>
                <w:rFonts w:ascii="Arial" w:hAnsi="Arial" w:cs="Arial"/>
                <w:color w:val="4472C4" w:themeColor="accent1"/>
                <w:sz w:val="20"/>
                <w:szCs w:val="20"/>
                <w:lang w:val="es-ES"/>
              </w:rPr>
              <w:t>Fennessy</w:t>
            </w:r>
            <w:proofErr w:type="spellEnd"/>
            <w:r w:rsidRPr="00AD681A">
              <w:rPr>
                <w:rFonts w:ascii="Arial" w:hAnsi="Arial" w:cs="Arial"/>
                <w:color w:val="4472C4" w:themeColor="accent1"/>
                <w:sz w:val="20"/>
                <w:szCs w:val="20"/>
                <w:lang w:val="es-ES"/>
              </w:rPr>
              <w:t xml:space="preserve"> S, Hoffman R, </w:t>
            </w:r>
            <w:proofErr w:type="spellStart"/>
            <w:r w:rsidRPr="00AD681A">
              <w:rPr>
                <w:rFonts w:ascii="Arial" w:hAnsi="Arial" w:cs="Arial"/>
                <w:color w:val="4472C4" w:themeColor="accent1"/>
                <w:sz w:val="20"/>
                <w:szCs w:val="20"/>
                <w:lang w:val="es-ES"/>
              </w:rPr>
              <w:t>Kipchumba</w:t>
            </w:r>
            <w:proofErr w:type="spellEnd"/>
            <w:r w:rsidRPr="00AD681A">
              <w:rPr>
                <w:rFonts w:ascii="Arial" w:hAnsi="Arial" w:cs="Arial"/>
                <w:color w:val="4472C4" w:themeColor="accent1"/>
                <w:sz w:val="20"/>
                <w:szCs w:val="20"/>
                <w:lang w:val="es-ES"/>
              </w:rPr>
              <w:t xml:space="preserve"> A, </w:t>
            </w:r>
            <w:proofErr w:type="spellStart"/>
            <w:r w:rsidRPr="00AD681A">
              <w:rPr>
                <w:rFonts w:ascii="Arial" w:hAnsi="Arial" w:cs="Arial"/>
                <w:color w:val="4472C4" w:themeColor="accent1"/>
                <w:sz w:val="20"/>
                <w:szCs w:val="20"/>
                <w:lang w:val="es-ES"/>
              </w:rPr>
              <w:t>Muneza</w:t>
            </w:r>
            <w:proofErr w:type="spellEnd"/>
            <w:r w:rsidRPr="00AD681A">
              <w:rPr>
                <w:rFonts w:ascii="Arial" w:hAnsi="Arial" w:cs="Arial"/>
                <w:color w:val="4472C4" w:themeColor="accent1"/>
                <w:sz w:val="20"/>
                <w:szCs w:val="20"/>
                <w:lang w:val="es-ES"/>
              </w:rPr>
              <w:t xml:space="preserve"> A, </w:t>
            </w:r>
            <w:proofErr w:type="spellStart"/>
            <w:r w:rsidRPr="00AD681A">
              <w:rPr>
                <w:rFonts w:ascii="Arial" w:hAnsi="Arial" w:cs="Arial"/>
                <w:color w:val="4472C4" w:themeColor="accent1"/>
                <w:sz w:val="20"/>
                <w:szCs w:val="20"/>
                <w:lang w:val="es-ES"/>
              </w:rPr>
              <w:t>Otten</w:t>
            </w:r>
            <w:proofErr w:type="spellEnd"/>
            <w:r w:rsidRPr="00AD681A">
              <w:rPr>
                <w:rFonts w:ascii="Arial" w:hAnsi="Arial" w:cs="Arial"/>
                <w:color w:val="4472C4" w:themeColor="accent1"/>
                <w:sz w:val="20"/>
                <w:szCs w:val="20"/>
                <w:lang w:val="es-ES"/>
              </w:rPr>
              <w:t xml:space="preserve"> F y </w:t>
            </w:r>
            <w:proofErr w:type="spellStart"/>
            <w:r w:rsidRPr="00AD681A">
              <w:rPr>
                <w:rFonts w:ascii="Arial" w:hAnsi="Arial" w:cs="Arial"/>
                <w:color w:val="4472C4" w:themeColor="accent1"/>
                <w:sz w:val="20"/>
                <w:szCs w:val="20"/>
                <w:lang w:val="es-ES"/>
              </w:rPr>
              <w:t>Fennessy</w:t>
            </w:r>
            <w:proofErr w:type="spellEnd"/>
            <w:r w:rsidRPr="00AD681A">
              <w:rPr>
                <w:rFonts w:ascii="Arial" w:hAnsi="Arial" w:cs="Arial"/>
                <w:color w:val="4472C4" w:themeColor="accent1"/>
                <w:sz w:val="20"/>
                <w:szCs w:val="20"/>
                <w:lang w:val="es-ES"/>
              </w:rPr>
              <w:t xml:space="preserve"> J (</w:t>
            </w:r>
            <w:proofErr w:type="spellStart"/>
            <w:r w:rsidRPr="00AD681A">
              <w:rPr>
                <w:rFonts w:ascii="Arial" w:hAnsi="Arial" w:cs="Arial"/>
                <w:color w:val="4472C4" w:themeColor="accent1"/>
                <w:sz w:val="20"/>
                <w:szCs w:val="20"/>
                <w:lang w:val="es-ES"/>
              </w:rPr>
              <w:t>Eds</w:t>
            </w:r>
            <w:proofErr w:type="spellEnd"/>
            <w:r w:rsidRPr="00AD681A">
              <w:rPr>
                <w:rFonts w:ascii="Arial" w:hAnsi="Arial" w:cs="Arial"/>
                <w:color w:val="4472C4" w:themeColor="accent1"/>
                <w:sz w:val="20"/>
                <w:szCs w:val="20"/>
                <w:lang w:val="es-ES"/>
              </w:rPr>
              <w:t xml:space="preserve">). 2025. Estado de la Jirafa 2025: Una actualización de la Base de Datos </w:t>
            </w:r>
            <w:r w:rsidRPr="00AD681A">
              <w:rPr>
                <w:rFonts w:ascii="Arial" w:hAnsi="Arial" w:cs="Arial"/>
                <w:color w:val="4472C4" w:themeColor="accent1"/>
                <w:sz w:val="20"/>
                <w:szCs w:val="20"/>
                <w:lang w:val="es-ES"/>
              </w:rPr>
              <w:lastRenderedPageBreak/>
              <w:t>Africana de la Jirafa (GAD). Fundación para la Conservación de la Jirafa (GCF), Windhoek, Namibia.</w:t>
            </w:r>
          </w:p>
        </w:tc>
        <w:tc>
          <w:tcPr>
            <w:tcW w:w="527" w:type="pct"/>
          </w:tcPr>
          <w:p w14:paraId="3570AFB3" w14:textId="3B0BEF58" w:rsidR="00F2606B" w:rsidRPr="00AD681A" w:rsidRDefault="00F2606B" w:rsidP="00C90A74">
            <w:pPr>
              <w:rPr>
                <w:rFonts w:ascii="Arial" w:hAnsi="Arial" w:cs="Arial"/>
                <w:sz w:val="20"/>
                <w:szCs w:val="20"/>
                <w:lang w:val="es-ES"/>
              </w:rPr>
            </w:pPr>
            <w:r w:rsidRPr="00AD681A">
              <w:rPr>
                <w:rFonts w:ascii="Arial" w:hAnsi="Arial" w:cs="Arial"/>
                <w:color w:val="4472C4" w:themeColor="accent1"/>
                <w:sz w:val="20"/>
                <w:szCs w:val="20"/>
                <w:lang w:val="es-ES"/>
              </w:rPr>
              <w:lastRenderedPageBreak/>
              <w:t>GCF</w:t>
            </w:r>
          </w:p>
        </w:tc>
        <w:tc>
          <w:tcPr>
            <w:tcW w:w="527" w:type="pct"/>
          </w:tcPr>
          <w:p w14:paraId="3F1148A2" w14:textId="189CF1FC" w:rsidR="00F2606B" w:rsidRPr="00AD681A" w:rsidRDefault="00F2606B" w:rsidP="00C90A74">
            <w:pPr>
              <w:rPr>
                <w:rFonts w:ascii="Arial" w:hAnsi="Arial" w:cs="Arial"/>
                <w:sz w:val="20"/>
                <w:szCs w:val="20"/>
                <w:lang w:val="es-ES"/>
              </w:rPr>
            </w:pPr>
            <w:r w:rsidRPr="00AD681A">
              <w:rPr>
                <w:rFonts w:ascii="Arial" w:hAnsi="Arial" w:cs="Arial"/>
                <w:color w:val="4472C4" w:themeColor="accent1"/>
                <w:sz w:val="20"/>
                <w:szCs w:val="20"/>
                <w:lang w:val="es-ES"/>
              </w:rPr>
              <w:t>GCF</w:t>
            </w:r>
          </w:p>
        </w:tc>
        <w:tc>
          <w:tcPr>
            <w:tcW w:w="367" w:type="pct"/>
          </w:tcPr>
          <w:p w14:paraId="7956FD62" w14:textId="7B303778" w:rsidR="00F2606B" w:rsidRPr="00AD681A" w:rsidRDefault="00F2606B" w:rsidP="00C90A74">
            <w:pPr>
              <w:rPr>
                <w:rFonts w:ascii="Arial" w:hAnsi="Arial" w:cs="Arial"/>
                <w:sz w:val="20"/>
                <w:szCs w:val="20"/>
                <w:lang w:val="es-ES"/>
              </w:rPr>
            </w:pPr>
            <w:r w:rsidRPr="00AD681A">
              <w:rPr>
                <w:rFonts w:ascii="Arial" w:hAnsi="Arial" w:cs="Arial"/>
                <w:color w:val="4472C4" w:themeColor="accent1"/>
                <w:sz w:val="20"/>
                <w:szCs w:val="20"/>
                <w:lang w:val="es-ES"/>
              </w:rPr>
              <w:t>Junio de 2025.</w:t>
            </w:r>
          </w:p>
        </w:tc>
      </w:tr>
      <w:tr w:rsidR="009836EE" w:rsidRPr="00AD681A" w14:paraId="2E919072" w14:textId="77777777" w:rsidTr="003A3136">
        <w:trPr>
          <w:trHeight w:val="1455"/>
        </w:trPr>
        <w:tc>
          <w:tcPr>
            <w:tcW w:w="894" w:type="pct"/>
          </w:tcPr>
          <w:p w14:paraId="505E3330"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8. Evaluar la viabilidad de establecer un fondo para la financiación sostenible de la jirafa.</w:t>
            </w:r>
          </w:p>
        </w:tc>
        <w:tc>
          <w:tcPr>
            <w:tcW w:w="895" w:type="pct"/>
          </w:tcPr>
          <w:p w14:paraId="1D7EE0E4" w14:textId="2736F17D"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Realizar un estudio de viabilidad e identificar posibles socios.</w:t>
            </w:r>
          </w:p>
          <w:p w14:paraId="278644D3"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Contacto con el Fondo para Elefantes Africanos para recibir orientación.</w:t>
            </w:r>
          </w:p>
        </w:tc>
        <w:tc>
          <w:tcPr>
            <w:tcW w:w="894" w:type="pct"/>
          </w:tcPr>
          <w:p w14:paraId="1DB2A4C4" w14:textId="01DB06C1"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Informe de viabilidad elaborado.</w:t>
            </w:r>
          </w:p>
        </w:tc>
        <w:tc>
          <w:tcPr>
            <w:tcW w:w="895" w:type="pct"/>
          </w:tcPr>
          <w:p w14:paraId="6967BF8E" w14:textId="25DD4AC0" w:rsidR="00874F6E"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Sin acciones.</w:t>
            </w:r>
          </w:p>
        </w:tc>
        <w:tc>
          <w:tcPr>
            <w:tcW w:w="527" w:type="pct"/>
          </w:tcPr>
          <w:p w14:paraId="0DAEE285" w14:textId="7E1D41B5" w:rsidR="00874F6E" w:rsidRPr="00AD681A" w:rsidRDefault="00874F6E" w:rsidP="00C90A74">
            <w:pPr>
              <w:rPr>
                <w:rFonts w:ascii="Arial" w:hAnsi="Arial" w:cs="Arial"/>
                <w:sz w:val="20"/>
                <w:szCs w:val="20"/>
                <w:lang w:val="es-ES"/>
              </w:rPr>
            </w:pPr>
          </w:p>
        </w:tc>
        <w:tc>
          <w:tcPr>
            <w:tcW w:w="527" w:type="pct"/>
          </w:tcPr>
          <w:p w14:paraId="0934CE3A" w14:textId="436ECABE" w:rsidR="00874F6E" w:rsidRPr="00AD681A" w:rsidRDefault="00874F6E" w:rsidP="00C90A74">
            <w:pPr>
              <w:rPr>
                <w:rFonts w:ascii="Arial" w:hAnsi="Arial" w:cs="Arial"/>
                <w:sz w:val="20"/>
                <w:szCs w:val="20"/>
                <w:lang w:val="es-ES"/>
              </w:rPr>
            </w:pPr>
          </w:p>
        </w:tc>
        <w:tc>
          <w:tcPr>
            <w:tcW w:w="367" w:type="pct"/>
          </w:tcPr>
          <w:p w14:paraId="09FF9F5E" w14:textId="0C64BCF5" w:rsidR="00874F6E" w:rsidRPr="00AD681A" w:rsidRDefault="00874F6E" w:rsidP="00C90A74">
            <w:pPr>
              <w:rPr>
                <w:rFonts w:ascii="Arial" w:hAnsi="Arial" w:cs="Arial"/>
                <w:sz w:val="20"/>
                <w:szCs w:val="20"/>
                <w:lang w:val="es-ES"/>
              </w:rPr>
            </w:pPr>
          </w:p>
        </w:tc>
      </w:tr>
      <w:tr w:rsidR="009836EE" w:rsidRPr="00AD681A" w14:paraId="18FAB4A4" w14:textId="77777777" w:rsidTr="003A3136">
        <w:trPr>
          <w:trHeight w:val="3391"/>
        </w:trPr>
        <w:tc>
          <w:tcPr>
            <w:tcW w:w="894" w:type="pct"/>
          </w:tcPr>
          <w:p w14:paraId="215F4134"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xml:space="preserve">9. Aumentar el perfil y la concienciación sobre la conservación de la jirafa en distintos niveles de gestión y dentro de la esfera pública. </w:t>
            </w:r>
          </w:p>
        </w:tc>
        <w:tc>
          <w:tcPr>
            <w:tcW w:w="895" w:type="pct"/>
          </w:tcPr>
          <w:p w14:paraId="04F5F512" w14:textId="72BAF3DE"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Facilitar la incorporación de la conservación de la jirafa en el currículo educativo en todos los niveles.</w:t>
            </w:r>
          </w:p>
          <w:p w14:paraId="7E7FF95B" w14:textId="092A747A"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Evaluar la política/legislación en cada Estado del área de distribución para la jirafa; promover la inclusión de la jirafa en los Estados del área de distribución pertinentes.</w:t>
            </w:r>
          </w:p>
          <w:p w14:paraId="7A68698D" w14:textId="6F1B815A"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Promover a la jirafa en los días internacionales relevantes, por ejemplo: El Día Mundial de la Jirafa / El Día Mundial de la Vida Silvestre.</w:t>
            </w:r>
          </w:p>
        </w:tc>
        <w:tc>
          <w:tcPr>
            <w:tcW w:w="894" w:type="pct"/>
          </w:tcPr>
          <w:p w14:paraId="0FEB7525" w14:textId="25541F06"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Materiales sobre la jirafa incorporados en los planes educativos nacionales.</w:t>
            </w:r>
          </w:p>
          <w:p w14:paraId="459513EF" w14:textId="3CC3244B"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Políticas/</w:t>
            </w:r>
            <w:proofErr w:type="gramStart"/>
            <w:r w:rsidRPr="00AD681A">
              <w:rPr>
                <w:rFonts w:ascii="Arial" w:hAnsi="Arial" w:cs="Arial"/>
                <w:sz w:val="20"/>
                <w:szCs w:val="20"/>
                <w:lang w:val="es-ES"/>
              </w:rPr>
              <w:t>legislación adaptadas</w:t>
            </w:r>
            <w:proofErr w:type="gramEnd"/>
            <w:r w:rsidRPr="00AD681A">
              <w:rPr>
                <w:rFonts w:ascii="Arial" w:hAnsi="Arial" w:cs="Arial"/>
                <w:sz w:val="20"/>
                <w:szCs w:val="20"/>
                <w:lang w:val="es-ES"/>
              </w:rPr>
              <w:t xml:space="preserve"> a los cambios en las poblaciones de jirafas cuando corresponda.</w:t>
            </w:r>
          </w:p>
          <w:p w14:paraId="032A800F" w14:textId="77777777" w:rsidR="00874F6E" w:rsidRPr="00AD681A" w:rsidRDefault="00874F6E" w:rsidP="00FA5127">
            <w:pPr>
              <w:jc w:val="both"/>
              <w:rPr>
                <w:rFonts w:ascii="Arial" w:hAnsi="Arial" w:cs="Arial"/>
                <w:sz w:val="20"/>
                <w:szCs w:val="20"/>
                <w:lang w:val="es-ES"/>
              </w:rPr>
            </w:pPr>
            <w:r w:rsidRPr="00AD681A">
              <w:rPr>
                <w:rFonts w:ascii="Arial" w:hAnsi="Arial" w:cs="Arial"/>
                <w:sz w:val="20"/>
                <w:szCs w:val="20"/>
                <w:lang w:val="es-ES"/>
              </w:rPr>
              <w:t>- Actividades celebradas en los Estados del área de distribución y a nivel internacional.</w:t>
            </w:r>
          </w:p>
        </w:tc>
        <w:tc>
          <w:tcPr>
            <w:tcW w:w="895" w:type="pct"/>
          </w:tcPr>
          <w:p w14:paraId="747A3D43" w14:textId="77777777" w:rsidR="00874F6E"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Actividades del Día Mundial de la Jirafa (21 de junio) realizadas a lo largo de los Estados del área de distribución y a nivel internacional.</w:t>
            </w:r>
          </w:p>
          <w:p w14:paraId="101C99FE" w14:textId="77777777" w:rsidR="00C21789" w:rsidRPr="00AD681A" w:rsidRDefault="00C21789" w:rsidP="00C90A74">
            <w:pPr>
              <w:rPr>
                <w:rFonts w:ascii="Arial" w:hAnsi="Arial" w:cs="Arial"/>
                <w:color w:val="4472C4" w:themeColor="accent1"/>
                <w:sz w:val="20"/>
                <w:szCs w:val="20"/>
                <w:lang w:val="es-ES"/>
              </w:rPr>
            </w:pPr>
          </w:p>
          <w:p w14:paraId="29BCBE3D" w14:textId="77777777" w:rsidR="00C21789"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Diversos programas nacionales de educación ambiental.</w:t>
            </w:r>
          </w:p>
          <w:p w14:paraId="151E46B6" w14:textId="77777777" w:rsidR="00C21789" w:rsidRPr="00AD681A" w:rsidRDefault="00C21789" w:rsidP="00C90A74">
            <w:pPr>
              <w:rPr>
                <w:rFonts w:ascii="Arial" w:hAnsi="Arial" w:cs="Arial"/>
                <w:color w:val="4472C4" w:themeColor="accent1"/>
                <w:sz w:val="20"/>
                <w:szCs w:val="20"/>
                <w:lang w:val="es-ES"/>
              </w:rPr>
            </w:pPr>
          </w:p>
          <w:p w14:paraId="27DF5B46" w14:textId="083ADC00" w:rsidR="00C21789"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No se conoce ninguna evaluación de políticas/legislación para la jirafa.</w:t>
            </w:r>
          </w:p>
        </w:tc>
        <w:tc>
          <w:tcPr>
            <w:tcW w:w="527" w:type="pct"/>
          </w:tcPr>
          <w:p w14:paraId="77F25DAE" w14:textId="54D313E4" w:rsidR="00C21789"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p w14:paraId="409F4816" w14:textId="77777777" w:rsidR="00C21789" w:rsidRPr="00AD681A" w:rsidRDefault="00C21789" w:rsidP="00C90A74">
            <w:pPr>
              <w:rPr>
                <w:rFonts w:ascii="Arial" w:hAnsi="Arial" w:cs="Arial"/>
                <w:color w:val="4472C4" w:themeColor="accent1"/>
                <w:sz w:val="20"/>
                <w:szCs w:val="20"/>
                <w:lang w:val="es-ES"/>
              </w:rPr>
            </w:pPr>
          </w:p>
          <w:p w14:paraId="3EBD6512" w14:textId="2800C556" w:rsidR="00874F6E" w:rsidRPr="00AD681A" w:rsidRDefault="00874F6E"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Estados del </w:t>
            </w:r>
            <w:proofErr w:type="spellStart"/>
            <w:r w:rsidRPr="00AD681A">
              <w:rPr>
                <w:rFonts w:ascii="Arial" w:hAnsi="Arial" w:cs="Arial"/>
                <w:color w:val="4472C4" w:themeColor="accent1"/>
                <w:sz w:val="20"/>
                <w:szCs w:val="20"/>
                <w:lang w:val="es-ES"/>
              </w:rPr>
              <w:t>área</w:t>
            </w:r>
            <w:proofErr w:type="spellEnd"/>
            <w:r w:rsidRPr="00AD681A">
              <w:rPr>
                <w:rFonts w:ascii="Arial" w:hAnsi="Arial" w:cs="Arial"/>
                <w:color w:val="4472C4" w:themeColor="accent1"/>
                <w:sz w:val="20"/>
                <w:szCs w:val="20"/>
                <w:lang w:val="es-ES"/>
              </w:rPr>
              <w:t xml:space="preserve"> de </w:t>
            </w:r>
            <w:proofErr w:type="spellStart"/>
            <w:r w:rsidRPr="00AD681A">
              <w:rPr>
                <w:rFonts w:ascii="Arial" w:hAnsi="Arial" w:cs="Arial"/>
                <w:color w:val="4472C4" w:themeColor="accent1"/>
                <w:sz w:val="20"/>
                <w:szCs w:val="20"/>
                <w:lang w:val="es-ES"/>
              </w:rPr>
              <w:t>distribución</w:t>
            </w:r>
            <w:proofErr w:type="spellEnd"/>
            <w:r w:rsidRPr="00AD681A">
              <w:rPr>
                <w:rFonts w:ascii="Arial" w:hAnsi="Arial" w:cs="Arial"/>
                <w:color w:val="4472C4" w:themeColor="accent1"/>
                <w:sz w:val="20"/>
                <w:szCs w:val="20"/>
                <w:lang w:val="es-ES"/>
              </w:rPr>
              <w:t>.</w:t>
            </w:r>
          </w:p>
          <w:p w14:paraId="02DB38D0" w14:textId="77777777" w:rsidR="00874F6E" w:rsidRPr="00AD681A" w:rsidRDefault="00874F6E" w:rsidP="00C90A74">
            <w:pPr>
              <w:rPr>
                <w:rFonts w:ascii="Arial" w:hAnsi="Arial" w:cs="Arial"/>
                <w:color w:val="4472C4" w:themeColor="accent1"/>
                <w:sz w:val="20"/>
                <w:szCs w:val="20"/>
                <w:lang w:val="es-ES"/>
              </w:rPr>
            </w:pPr>
          </w:p>
          <w:p w14:paraId="59E01FB4" w14:textId="399D57A6" w:rsidR="00874F6E" w:rsidRPr="00AD681A" w:rsidRDefault="00874F6E" w:rsidP="00C90A74">
            <w:pPr>
              <w:rPr>
                <w:rFonts w:ascii="Arial" w:hAnsi="Arial" w:cs="Arial"/>
                <w:sz w:val="20"/>
                <w:szCs w:val="20"/>
                <w:lang w:val="es-ES"/>
              </w:rPr>
            </w:pPr>
            <w:r w:rsidRPr="00AD681A">
              <w:rPr>
                <w:rFonts w:ascii="Arial" w:hAnsi="Arial" w:cs="Arial"/>
                <w:color w:val="4472C4" w:themeColor="accent1"/>
                <w:sz w:val="20"/>
                <w:szCs w:val="20"/>
                <w:lang w:val="es-ES"/>
              </w:rPr>
              <w:t>ONG</w:t>
            </w:r>
          </w:p>
        </w:tc>
        <w:tc>
          <w:tcPr>
            <w:tcW w:w="527" w:type="pct"/>
          </w:tcPr>
          <w:p w14:paraId="7EADC22C" w14:textId="13C60131" w:rsidR="00C21789" w:rsidRPr="00AD681A" w:rsidRDefault="00B017AA"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GCF</w:t>
            </w:r>
          </w:p>
          <w:p w14:paraId="6AFF1388" w14:textId="77777777" w:rsidR="00C21789" w:rsidRPr="00AD681A" w:rsidRDefault="00C21789" w:rsidP="00C90A74">
            <w:pPr>
              <w:rPr>
                <w:rFonts w:ascii="Arial" w:hAnsi="Arial" w:cs="Arial"/>
                <w:color w:val="4472C4" w:themeColor="accent1"/>
                <w:sz w:val="20"/>
                <w:szCs w:val="20"/>
                <w:lang w:val="es-ES"/>
              </w:rPr>
            </w:pPr>
          </w:p>
          <w:p w14:paraId="569D4ADB" w14:textId="77777777" w:rsidR="00C21789"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Estados del </w:t>
            </w:r>
            <w:proofErr w:type="spellStart"/>
            <w:r w:rsidRPr="00AD681A">
              <w:rPr>
                <w:rFonts w:ascii="Arial" w:hAnsi="Arial" w:cs="Arial"/>
                <w:color w:val="4472C4" w:themeColor="accent1"/>
                <w:sz w:val="20"/>
                <w:szCs w:val="20"/>
                <w:lang w:val="es-ES"/>
              </w:rPr>
              <w:t>área</w:t>
            </w:r>
            <w:proofErr w:type="spellEnd"/>
            <w:r w:rsidRPr="00AD681A">
              <w:rPr>
                <w:rFonts w:ascii="Arial" w:hAnsi="Arial" w:cs="Arial"/>
                <w:color w:val="4472C4" w:themeColor="accent1"/>
                <w:sz w:val="20"/>
                <w:szCs w:val="20"/>
                <w:lang w:val="es-ES"/>
              </w:rPr>
              <w:t xml:space="preserve"> de </w:t>
            </w:r>
            <w:proofErr w:type="spellStart"/>
            <w:r w:rsidRPr="00AD681A">
              <w:rPr>
                <w:rFonts w:ascii="Arial" w:hAnsi="Arial" w:cs="Arial"/>
                <w:color w:val="4472C4" w:themeColor="accent1"/>
                <w:sz w:val="20"/>
                <w:szCs w:val="20"/>
                <w:lang w:val="es-ES"/>
              </w:rPr>
              <w:t>distribución</w:t>
            </w:r>
            <w:proofErr w:type="spellEnd"/>
            <w:r w:rsidRPr="00AD681A">
              <w:rPr>
                <w:rFonts w:ascii="Arial" w:hAnsi="Arial" w:cs="Arial"/>
                <w:color w:val="4472C4" w:themeColor="accent1"/>
                <w:sz w:val="20"/>
                <w:szCs w:val="20"/>
                <w:lang w:val="es-ES"/>
              </w:rPr>
              <w:t>.</w:t>
            </w:r>
          </w:p>
          <w:p w14:paraId="6B4D9689" w14:textId="77777777" w:rsidR="00C21789" w:rsidRPr="00AD681A" w:rsidRDefault="00C21789" w:rsidP="00C90A74">
            <w:pPr>
              <w:rPr>
                <w:rFonts w:ascii="Arial" w:hAnsi="Arial" w:cs="Arial"/>
                <w:color w:val="4472C4" w:themeColor="accent1"/>
                <w:sz w:val="20"/>
                <w:szCs w:val="20"/>
                <w:lang w:val="es-ES"/>
              </w:rPr>
            </w:pPr>
          </w:p>
          <w:p w14:paraId="0EC298AE" w14:textId="1A9503F4" w:rsidR="00874F6E"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ONG</w:t>
            </w:r>
          </w:p>
          <w:p w14:paraId="770A86CC" w14:textId="77777777" w:rsidR="00C21789" w:rsidRPr="00AD681A" w:rsidRDefault="00C21789" w:rsidP="00C90A74">
            <w:pPr>
              <w:rPr>
                <w:rFonts w:ascii="Arial" w:hAnsi="Arial" w:cs="Arial"/>
                <w:color w:val="4472C4" w:themeColor="accent1"/>
                <w:sz w:val="20"/>
                <w:szCs w:val="20"/>
                <w:lang w:val="es-ES"/>
              </w:rPr>
            </w:pPr>
          </w:p>
          <w:p w14:paraId="07833757" w14:textId="28C9EEC4" w:rsidR="00874F6E" w:rsidRPr="00AD681A" w:rsidRDefault="00874F6E" w:rsidP="00C90A74">
            <w:pPr>
              <w:rPr>
                <w:rFonts w:ascii="Arial" w:hAnsi="Arial" w:cs="Arial"/>
                <w:sz w:val="20"/>
                <w:szCs w:val="20"/>
                <w:lang w:val="es-ES"/>
              </w:rPr>
            </w:pPr>
            <w:r w:rsidRPr="00AD681A">
              <w:rPr>
                <w:rFonts w:ascii="Arial" w:hAnsi="Arial" w:cs="Arial"/>
                <w:color w:val="4472C4" w:themeColor="accent1"/>
                <w:sz w:val="20"/>
                <w:szCs w:val="20"/>
                <w:lang w:val="es-ES"/>
              </w:rPr>
              <w:t>Donantes Internacionales.</w:t>
            </w:r>
          </w:p>
        </w:tc>
        <w:tc>
          <w:tcPr>
            <w:tcW w:w="367" w:type="pct"/>
          </w:tcPr>
          <w:p w14:paraId="130A9B76" w14:textId="238170CA" w:rsidR="00874F6E" w:rsidRPr="00AD681A" w:rsidRDefault="00C21789" w:rsidP="00C90A74">
            <w:pPr>
              <w:rPr>
                <w:rFonts w:ascii="Arial" w:hAnsi="Arial" w:cs="Arial"/>
                <w:color w:val="4472C4" w:themeColor="accent1"/>
                <w:sz w:val="20"/>
                <w:szCs w:val="20"/>
                <w:lang w:val="es-ES"/>
              </w:rPr>
            </w:pPr>
            <w:r w:rsidRPr="00AD681A">
              <w:rPr>
                <w:rFonts w:ascii="Arial" w:hAnsi="Arial" w:cs="Arial"/>
                <w:color w:val="4472C4" w:themeColor="accent1"/>
                <w:sz w:val="20"/>
                <w:szCs w:val="20"/>
                <w:lang w:val="es-ES"/>
              </w:rPr>
              <w:t xml:space="preserve">En curso. </w:t>
            </w:r>
          </w:p>
        </w:tc>
      </w:tr>
    </w:tbl>
    <w:p w14:paraId="7EB6E2F6" w14:textId="77777777" w:rsidR="001A3250" w:rsidRPr="00AD681A" w:rsidRDefault="001A3250" w:rsidP="00C90A74">
      <w:pPr>
        <w:rPr>
          <w:rFonts w:ascii="Arial" w:eastAsia="Calibri" w:hAnsi="Arial" w:cs="Arial"/>
          <w:lang w:val="es-ES"/>
        </w:rPr>
      </w:pPr>
    </w:p>
    <w:p w14:paraId="492E05F5" w14:textId="64C8D7AC" w:rsidR="00DF3901" w:rsidRPr="00AD681A" w:rsidRDefault="00DF3901" w:rsidP="00DF3901">
      <w:pPr>
        <w:tabs>
          <w:tab w:val="left" w:pos="5040"/>
          <w:tab w:val="left" w:pos="5760"/>
          <w:tab w:val="left" w:pos="6008"/>
          <w:tab w:val="left" w:pos="6480"/>
          <w:tab w:val="left" w:pos="7200"/>
          <w:tab w:val="left" w:pos="7920"/>
          <w:tab w:val="left" w:pos="8640"/>
        </w:tabs>
        <w:suppressAutoHyphens/>
        <w:autoSpaceDN w:val="0"/>
        <w:textAlignment w:val="baseline"/>
        <w:rPr>
          <w:rFonts w:ascii="Arial" w:eastAsia="Calibri" w:hAnsi="Arial" w:cs="Arial"/>
          <w:color w:val="000000" w:themeColor="text1"/>
          <w:lang w:val="es-ES"/>
        </w:rPr>
      </w:pPr>
    </w:p>
    <w:p w14:paraId="4CF14148" w14:textId="77777777" w:rsidR="00DF3901" w:rsidRPr="00AD681A" w:rsidRDefault="00DF3901" w:rsidP="001A3250">
      <w:pPr>
        <w:rPr>
          <w:rFonts w:ascii="Arial" w:eastAsia="Calibri" w:hAnsi="Arial" w:cs="Arial"/>
          <w:lang w:val="es-ES"/>
        </w:rPr>
        <w:sectPr w:rsidR="00DF3901" w:rsidRPr="00AD681A" w:rsidSect="003A3136">
          <w:endnotePr>
            <w:numFmt w:val="decimal"/>
          </w:endnotePr>
          <w:pgSz w:w="16837" w:h="11905" w:orient="landscape" w:code="9"/>
          <w:pgMar w:top="1440" w:right="1440" w:bottom="1440" w:left="1440" w:header="432" w:footer="432" w:gutter="0"/>
          <w:cols w:space="720"/>
          <w:titlePg/>
          <w:docGrid w:linePitch="326"/>
        </w:sectPr>
      </w:pPr>
    </w:p>
    <w:p w14:paraId="76FF8411" w14:textId="59893511" w:rsidR="00F931DE" w:rsidRPr="00AD681A" w:rsidRDefault="00E87B52" w:rsidP="00C90A74">
      <w:pPr>
        <w:rPr>
          <w:rFonts w:ascii="Arial" w:eastAsia="Calibri" w:hAnsi="Arial" w:cs="Arial"/>
          <w:b/>
          <w:bCs/>
          <w:sz w:val="22"/>
          <w:szCs w:val="22"/>
          <w:lang w:val="es-ES"/>
        </w:rPr>
      </w:pPr>
      <w:r w:rsidRPr="00AD681A">
        <w:rPr>
          <w:rFonts w:ascii="Arial" w:eastAsia="Calibri" w:hAnsi="Arial" w:cs="Arial"/>
          <w:b/>
          <w:bCs/>
          <w:sz w:val="22"/>
          <w:szCs w:val="22"/>
          <w:lang w:val="es-ES"/>
        </w:rPr>
        <w:lastRenderedPageBreak/>
        <w:t>CAMBIOS EN LA ACCIÓN CONCERTADA</w:t>
      </w:r>
    </w:p>
    <w:p w14:paraId="79D54A5D" w14:textId="77777777" w:rsidR="00F55BC2" w:rsidRPr="00AD681A" w:rsidRDefault="00F55BC2" w:rsidP="00F931DE">
      <w:pPr>
        <w:rPr>
          <w:rFonts w:ascii="Arial" w:eastAsia="Calibri" w:hAnsi="Arial" w:cs="Arial"/>
          <w:color w:val="000000" w:themeColor="text1"/>
          <w:sz w:val="22"/>
          <w:szCs w:val="22"/>
          <w:lang w:val="es-ES"/>
        </w:rPr>
      </w:pPr>
    </w:p>
    <w:p w14:paraId="3ADFBCAE" w14:textId="206E6F7C" w:rsidR="009B091C" w:rsidRPr="00AD681A" w:rsidRDefault="00421FEA" w:rsidP="0017210D">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color w:val="000000" w:themeColor="text1"/>
          <w:sz w:val="22"/>
          <w:szCs w:val="22"/>
          <w:lang w:val="es-ES"/>
        </w:rPr>
      </w:pPr>
      <w:r w:rsidRPr="00AD681A">
        <w:rPr>
          <w:rFonts w:ascii="Arial" w:eastAsia="Calibri" w:hAnsi="Arial" w:cs="Arial"/>
          <w:color w:val="000000" w:themeColor="text1"/>
          <w:sz w:val="22"/>
          <w:szCs w:val="22"/>
          <w:lang w:val="es-ES"/>
        </w:rPr>
        <w:t xml:space="preserve">Como prioridad, se recomienda actualizar la Acción Concertada con la nueva taxonomía de </w:t>
      </w:r>
      <w:proofErr w:type="spellStart"/>
      <w:r w:rsidR="009B091C" w:rsidRPr="00AD681A">
        <w:rPr>
          <w:rFonts w:ascii="Arial" w:eastAsia="Calibri" w:hAnsi="Arial" w:cs="Arial"/>
          <w:i/>
          <w:iCs/>
          <w:color w:val="000000" w:themeColor="text1"/>
          <w:sz w:val="22"/>
          <w:szCs w:val="22"/>
          <w:lang w:val="es-ES"/>
        </w:rPr>
        <w:t>Giraffa</w:t>
      </w:r>
      <w:proofErr w:type="spellEnd"/>
      <w:r w:rsidR="009B091C" w:rsidRPr="00AD681A">
        <w:rPr>
          <w:rFonts w:ascii="Arial" w:eastAsia="Calibri" w:hAnsi="Arial" w:cs="Arial"/>
          <w:color w:val="000000" w:themeColor="text1"/>
          <w:sz w:val="22"/>
          <w:szCs w:val="22"/>
          <w:lang w:val="es-ES"/>
        </w:rPr>
        <w:t xml:space="preserve"> </w:t>
      </w:r>
      <w:proofErr w:type="spellStart"/>
      <w:r w:rsidR="009B091C" w:rsidRPr="00AD681A">
        <w:rPr>
          <w:rFonts w:ascii="Arial" w:eastAsia="Calibri" w:hAnsi="Arial" w:cs="Arial"/>
          <w:color w:val="000000" w:themeColor="text1"/>
          <w:sz w:val="22"/>
          <w:szCs w:val="22"/>
          <w:lang w:val="es-ES"/>
        </w:rPr>
        <w:t>spp</w:t>
      </w:r>
      <w:proofErr w:type="spellEnd"/>
      <w:r w:rsidR="009B091C" w:rsidRPr="00AD681A">
        <w:rPr>
          <w:rFonts w:ascii="Arial" w:eastAsia="Calibri" w:hAnsi="Arial" w:cs="Arial"/>
          <w:color w:val="000000" w:themeColor="text1"/>
          <w:sz w:val="22"/>
          <w:szCs w:val="22"/>
          <w:lang w:val="es-ES"/>
        </w:rPr>
        <w:t xml:space="preserve">. publicada recientemente por el Grupo de Trabajo sobre Taxonomía del Grupo de Especialistas en Jirafas y </w:t>
      </w:r>
      <w:proofErr w:type="spellStart"/>
      <w:r w:rsidR="009B091C" w:rsidRPr="00AD681A">
        <w:rPr>
          <w:rFonts w:ascii="Arial" w:eastAsia="Calibri" w:hAnsi="Arial" w:cs="Arial"/>
          <w:color w:val="000000" w:themeColor="text1"/>
          <w:sz w:val="22"/>
          <w:szCs w:val="22"/>
          <w:lang w:val="es-ES"/>
        </w:rPr>
        <w:t>Okapis</w:t>
      </w:r>
      <w:proofErr w:type="spellEnd"/>
      <w:r w:rsidR="009B091C" w:rsidRPr="00AD681A">
        <w:rPr>
          <w:rFonts w:ascii="Arial" w:eastAsia="Calibri" w:hAnsi="Arial" w:cs="Arial"/>
          <w:color w:val="000000" w:themeColor="text1"/>
          <w:sz w:val="22"/>
          <w:szCs w:val="22"/>
          <w:lang w:val="es-ES"/>
        </w:rPr>
        <w:t xml:space="preserve"> de la CSE de la UICN (2025). Alternativamente, podría ser más apropiado cerrar esta Acción Concertada y desarrollar una nueva Acción Concertada centrada en la última revisión taxonómica, ya que ello permitiría destacar las acciones para cada especie individual.</w:t>
      </w:r>
    </w:p>
    <w:p w14:paraId="446B5038" w14:textId="77777777" w:rsidR="00421FEA" w:rsidRPr="00AD681A" w:rsidRDefault="00421FEA" w:rsidP="0017210D">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color w:val="000000" w:themeColor="text1"/>
          <w:sz w:val="22"/>
          <w:szCs w:val="22"/>
          <w:lang w:val="es-ES"/>
        </w:rPr>
      </w:pPr>
    </w:p>
    <w:p w14:paraId="3A2EDFCF" w14:textId="7F7B73D4" w:rsidR="00421FEA" w:rsidRPr="00AD681A" w:rsidRDefault="00721126" w:rsidP="0017210D">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color w:val="000000" w:themeColor="text1"/>
          <w:sz w:val="22"/>
          <w:szCs w:val="22"/>
          <w:lang w:val="es-ES"/>
        </w:rPr>
      </w:pPr>
      <w:r w:rsidRPr="00AD681A">
        <w:rPr>
          <w:rFonts w:ascii="Arial" w:eastAsia="Calibri" w:hAnsi="Arial" w:cs="Arial"/>
          <w:color w:val="000000" w:themeColor="text1"/>
          <w:sz w:val="22"/>
          <w:szCs w:val="22"/>
          <w:lang w:val="es-ES"/>
        </w:rPr>
        <w:t>La revisión del documento de la Acción Concertada está pendiente y debería llevarse a cabo en colaboración con los Estados del área de distribución interesados y los socios, con el fin de evaluar la pertinencia de cada acción. Esto debería realizarse en un foro facilitado, con la participación de expertos en conservación y gestión de la jirafa provenientes de cada Estado del área de distribución.</w:t>
      </w:r>
    </w:p>
    <w:p w14:paraId="1E42E4C1" w14:textId="77777777" w:rsidR="00E87B52" w:rsidRPr="00AD681A" w:rsidRDefault="00E87B52" w:rsidP="0017210D">
      <w:pPr>
        <w:suppressAutoHyphens/>
        <w:autoSpaceDN w:val="0"/>
        <w:textAlignment w:val="baseline"/>
        <w:rPr>
          <w:rFonts w:ascii="Arial" w:eastAsia="Calibri" w:hAnsi="Arial" w:cs="Arial"/>
          <w:color w:val="000000" w:themeColor="text1"/>
          <w:sz w:val="22"/>
          <w:szCs w:val="22"/>
          <w:lang w:val="es-ES"/>
        </w:rPr>
      </w:pPr>
    </w:p>
    <w:p w14:paraId="074E7C82" w14:textId="36EA13A9" w:rsidR="00E87B52" w:rsidRPr="005E12F4" w:rsidRDefault="00E87B52" w:rsidP="00C90A74">
      <w:pPr>
        <w:rPr>
          <w:rFonts w:ascii="Arial" w:eastAsia="Calibri" w:hAnsi="Arial" w:cs="Arial"/>
          <w:b/>
          <w:bCs/>
          <w:sz w:val="22"/>
          <w:szCs w:val="22"/>
          <w:lang w:val="en-US"/>
        </w:rPr>
      </w:pPr>
      <w:r w:rsidRPr="005E12F4">
        <w:rPr>
          <w:rFonts w:ascii="Arial" w:eastAsia="Calibri" w:hAnsi="Arial" w:cs="Arial"/>
          <w:b/>
          <w:bCs/>
          <w:sz w:val="22"/>
          <w:szCs w:val="22"/>
          <w:lang w:val="en-US"/>
        </w:rPr>
        <w:t>REFERENC</w:t>
      </w:r>
      <w:r w:rsidR="005E12F4" w:rsidRPr="005E12F4">
        <w:rPr>
          <w:rFonts w:ascii="Arial" w:eastAsia="Calibri" w:hAnsi="Arial" w:cs="Arial"/>
          <w:b/>
          <w:bCs/>
          <w:sz w:val="22"/>
          <w:szCs w:val="22"/>
          <w:lang w:val="en-US"/>
        </w:rPr>
        <w:t>IAS</w:t>
      </w:r>
    </w:p>
    <w:p w14:paraId="58A32C56" w14:textId="77777777" w:rsidR="00F81F9A" w:rsidRPr="005E12F4" w:rsidRDefault="00F81F9A" w:rsidP="0017210D">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sz w:val="22"/>
          <w:szCs w:val="22"/>
          <w:lang w:val="en-US"/>
        </w:rPr>
      </w:pPr>
    </w:p>
    <w:p w14:paraId="20F0F23E" w14:textId="568A0B11" w:rsidR="00421FEA" w:rsidRPr="005E12F4" w:rsidRDefault="00421FEA" w:rsidP="008E4D72">
      <w:pPr>
        <w:tabs>
          <w:tab w:val="left" w:pos="5040"/>
          <w:tab w:val="left" w:pos="5760"/>
          <w:tab w:val="left" w:pos="6008"/>
          <w:tab w:val="left" w:pos="6480"/>
          <w:tab w:val="left" w:pos="7200"/>
          <w:tab w:val="left" w:pos="7920"/>
          <w:tab w:val="left" w:pos="8640"/>
        </w:tabs>
        <w:suppressAutoHyphens/>
        <w:autoSpaceDN w:val="0"/>
        <w:spacing w:after="80"/>
        <w:ind w:left="547" w:hanging="547"/>
        <w:jc w:val="both"/>
        <w:textAlignment w:val="baseline"/>
        <w:rPr>
          <w:rFonts w:ascii="Arial" w:eastAsia="Calibri" w:hAnsi="Arial" w:cs="Arial"/>
          <w:sz w:val="20"/>
          <w:szCs w:val="20"/>
          <w:lang w:val="en-US"/>
        </w:rPr>
      </w:pPr>
      <w:r w:rsidRPr="005E12F4">
        <w:rPr>
          <w:rFonts w:ascii="Arial" w:eastAsia="Calibri" w:hAnsi="Arial" w:cs="Arial"/>
          <w:sz w:val="20"/>
          <w:szCs w:val="20"/>
          <w:lang w:val="en-US"/>
        </w:rPr>
        <w:t>Fennessy, J., Bower, V., Castles, M., Fennessy, S., Brown, M., Hoffman, R., Muneza, A., Alves, J., Morkel, P. &amp; Ferguson, S. 2022. A Journey of Giraffe – A practical guide to wild giraffe translocations. Giraffe Conservation Foundation, Windhoek, Namibia.</w:t>
      </w:r>
    </w:p>
    <w:p w14:paraId="2C474751" w14:textId="77920240" w:rsidR="00F81F9A" w:rsidRPr="005E12F4" w:rsidRDefault="00F81F9A" w:rsidP="008E4D72">
      <w:pPr>
        <w:tabs>
          <w:tab w:val="left" w:pos="5040"/>
          <w:tab w:val="left" w:pos="5760"/>
          <w:tab w:val="left" w:pos="6008"/>
          <w:tab w:val="left" w:pos="6480"/>
          <w:tab w:val="left" w:pos="7200"/>
          <w:tab w:val="left" w:pos="7920"/>
          <w:tab w:val="left" w:pos="8640"/>
        </w:tabs>
        <w:suppressAutoHyphens/>
        <w:autoSpaceDN w:val="0"/>
        <w:spacing w:after="80"/>
        <w:ind w:left="547" w:hanging="547"/>
        <w:jc w:val="both"/>
        <w:textAlignment w:val="baseline"/>
        <w:rPr>
          <w:rFonts w:ascii="Arial" w:eastAsia="Calibri" w:hAnsi="Arial" w:cs="Arial"/>
          <w:color w:val="000000" w:themeColor="text1"/>
          <w:sz w:val="20"/>
          <w:szCs w:val="20"/>
          <w:lang w:val="en-US"/>
        </w:rPr>
      </w:pPr>
      <w:r w:rsidRPr="005E12F4">
        <w:rPr>
          <w:rFonts w:ascii="Arial" w:eastAsia="Calibri" w:hAnsi="Arial" w:cs="Arial"/>
          <w:color w:val="000000" w:themeColor="text1"/>
          <w:sz w:val="20"/>
          <w:szCs w:val="20"/>
          <w:lang w:val="en-US"/>
        </w:rPr>
        <w:t>IUCN SSC Giraffe and Okapi Specialist Group Taxonomic Task Force. (2025). An evaluation of the taxonomic status of giraffe (</w:t>
      </w:r>
      <w:r w:rsidRPr="005E12F4">
        <w:rPr>
          <w:rFonts w:ascii="Arial" w:eastAsia="Calibri" w:hAnsi="Arial" w:cs="Arial"/>
          <w:i/>
          <w:iCs/>
          <w:color w:val="000000" w:themeColor="text1"/>
          <w:sz w:val="20"/>
          <w:szCs w:val="20"/>
          <w:lang w:val="en-US"/>
        </w:rPr>
        <w:t>Giraffa</w:t>
      </w:r>
      <w:r w:rsidRPr="005E12F4">
        <w:rPr>
          <w:rFonts w:ascii="Arial" w:eastAsia="Calibri" w:hAnsi="Arial" w:cs="Arial"/>
          <w:color w:val="000000" w:themeColor="text1"/>
          <w:sz w:val="20"/>
          <w:szCs w:val="20"/>
          <w:lang w:val="en-US"/>
        </w:rPr>
        <w:t xml:space="preserve"> spp.). IUCN SSC Giraffe and Okapi Specialist Group. Windhoek, Namibia.</w:t>
      </w:r>
    </w:p>
    <w:p w14:paraId="7E104CC3" w14:textId="688C3A4B" w:rsidR="00F81F9A" w:rsidRPr="005E12F4" w:rsidRDefault="00421FEA" w:rsidP="008E4D72">
      <w:pPr>
        <w:tabs>
          <w:tab w:val="left" w:pos="5040"/>
          <w:tab w:val="left" w:pos="5760"/>
          <w:tab w:val="left" w:pos="6008"/>
          <w:tab w:val="left" w:pos="6480"/>
          <w:tab w:val="left" w:pos="7200"/>
          <w:tab w:val="left" w:pos="7920"/>
          <w:tab w:val="left" w:pos="8640"/>
        </w:tabs>
        <w:suppressAutoHyphens/>
        <w:autoSpaceDN w:val="0"/>
        <w:spacing w:after="80"/>
        <w:ind w:left="547" w:hanging="547"/>
        <w:jc w:val="both"/>
        <w:textAlignment w:val="baseline"/>
        <w:rPr>
          <w:rFonts w:ascii="Arial" w:eastAsia="Calibri" w:hAnsi="Arial" w:cs="Arial"/>
          <w:color w:val="000000" w:themeColor="text1"/>
          <w:sz w:val="20"/>
          <w:szCs w:val="20"/>
          <w:lang w:val="en-US"/>
        </w:rPr>
      </w:pPr>
      <w:proofErr w:type="spellStart"/>
      <w:r w:rsidRPr="005E12F4">
        <w:rPr>
          <w:rFonts w:ascii="Arial" w:eastAsia="Calibri" w:hAnsi="Arial" w:cs="Arial"/>
          <w:color w:val="000000" w:themeColor="text1"/>
          <w:sz w:val="20"/>
          <w:szCs w:val="20"/>
          <w:lang w:val="en-US"/>
        </w:rPr>
        <w:t>Marneweck</w:t>
      </w:r>
      <w:proofErr w:type="spellEnd"/>
      <w:r w:rsidRPr="005E12F4">
        <w:rPr>
          <w:rFonts w:ascii="Arial" w:eastAsia="Calibri" w:hAnsi="Arial" w:cs="Arial"/>
          <w:color w:val="000000" w:themeColor="text1"/>
          <w:sz w:val="20"/>
          <w:szCs w:val="20"/>
          <w:lang w:val="en-US"/>
        </w:rPr>
        <w:t xml:space="preserve"> CJ, Brown MB, </w:t>
      </w:r>
      <w:proofErr w:type="spellStart"/>
      <w:r w:rsidRPr="005E12F4">
        <w:rPr>
          <w:rFonts w:ascii="Arial" w:eastAsia="Calibri" w:hAnsi="Arial" w:cs="Arial"/>
          <w:color w:val="000000" w:themeColor="text1"/>
          <w:sz w:val="20"/>
          <w:szCs w:val="20"/>
          <w:lang w:val="en-US"/>
        </w:rPr>
        <w:t>Ekandjo</w:t>
      </w:r>
      <w:proofErr w:type="spellEnd"/>
      <w:r w:rsidRPr="005E12F4">
        <w:rPr>
          <w:rFonts w:ascii="Arial" w:eastAsia="Calibri" w:hAnsi="Arial" w:cs="Arial"/>
          <w:color w:val="000000" w:themeColor="text1"/>
          <w:sz w:val="20"/>
          <w:szCs w:val="20"/>
          <w:lang w:val="en-US"/>
        </w:rPr>
        <w:t xml:space="preserve"> P, Fennessy S, Hoffman R, Kipchumba A, Muneza A, Otten F &amp; Fennessy J (Eds). 2025. State of Giraffe 2025: An update from the Giraffe Africa Database (GAD). Giraffe Conservation Foundation, Windhoek, Namibia.</w:t>
      </w:r>
    </w:p>
    <w:p w14:paraId="7128026B" w14:textId="4048C4E0" w:rsidR="00E87B52" w:rsidRPr="005E12F4" w:rsidRDefault="00EB1E4C" w:rsidP="008E4D72">
      <w:pPr>
        <w:tabs>
          <w:tab w:val="left" w:pos="5040"/>
          <w:tab w:val="left" w:pos="5760"/>
          <w:tab w:val="left" w:pos="6008"/>
          <w:tab w:val="left" w:pos="6480"/>
          <w:tab w:val="left" w:pos="7200"/>
          <w:tab w:val="left" w:pos="7920"/>
          <w:tab w:val="left" w:pos="8640"/>
        </w:tabs>
        <w:suppressAutoHyphens/>
        <w:autoSpaceDN w:val="0"/>
        <w:spacing w:after="80"/>
        <w:ind w:left="547" w:hanging="547"/>
        <w:jc w:val="both"/>
        <w:textAlignment w:val="baseline"/>
        <w:rPr>
          <w:rFonts w:ascii="Arial" w:eastAsia="Calibri" w:hAnsi="Arial" w:cs="Arial"/>
          <w:color w:val="000000" w:themeColor="text1"/>
          <w:sz w:val="20"/>
          <w:szCs w:val="20"/>
          <w:lang w:val="es-ES"/>
        </w:rPr>
      </w:pPr>
      <w:proofErr w:type="spellStart"/>
      <w:r w:rsidRPr="005E12F4">
        <w:rPr>
          <w:rFonts w:ascii="Arial" w:eastAsia="Calibri" w:hAnsi="Arial" w:cs="Arial"/>
          <w:color w:val="000000" w:themeColor="text1"/>
          <w:sz w:val="20"/>
          <w:szCs w:val="20"/>
          <w:lang w:val="es-ES"/>
        </w:rPr>
        <w:t>Strategies</w:t>
      </w:r>
      <w:proofErr w:type="spellEnd"/>
      <w:r w:rsidRPr="005E12F4">
        <w:rPr>
          <w:rFonts w:ascii="Arial" w:eastAsia="Calibri" w:hAnsi="Arial" w:cs="Arial"/>
          <w:color w:val="000000" w:themeColor="text1"/>
          <w:sz w:val="20"/>
          <w:szCs w:val="20"/>
          <w:lang w:val="es-ES"/>
        </w:rPr>
        <w:t xml:space="preserve"> and </w:t>
      </w:r>
      <w:proofErr w:type="spellStart"/>
      <w:r w:rsidRPr="005E12F4">
        <w:rPr>
          <w:rFonts w:ascii="Arial" w:eastAsia="Calibri" w:hAnsi="Arial" w:cs="Arial"/>
          <w:color w:val="000000" w:themeColor="text1"/>
          <w:sz w:val="20"/>
          <w:szCs w:val="20"/>
          <w:lang w:val="es-ES"/>
        </w:rPr>
        <w:t>Action</w:t>
      </w:r>
      <w:proofErr w:type="spellEnd"/>
      <w:r w:rsidRPr="005E12F4">
        <w:rPr>
          <w:rFonts w:ascii="Arial" w:eastAsia="Calibri" w:hAnsi="Arial" w:cs="Arial"/>
          <w:color w:val="000000" w:themeColor="text1"/>
          <w:sz w:val="20"/>
          <w:szCs w:val="20"/>
          <w:lang w:val="es-ES"/>
        </w:rPr>
        <w:t xml:space="preserve"> </w:t>
      </w:r>
      <w:proofErr w:type="spellStart"/>
      <w:r w:rsidRPr="005E12F4">
        <w:rPr>
          <w:rFonts w:ascii="Arial" w:eastAsia="Calibri" w:hAnsi="Arial" w:cs="Arial"/>
          <w:color w:val="000000" w:themeColor="text1"/>
          <w:sz w:val="20"/>
          <w:szCs w:val="20"/>
          <w:lang w:val="es-ES"/>
        </w:rPr>
        <w:t>Plans</w:t>
      </w:r>
      <w:proofErr w:type="spellEnd"/>
    </w:p>
    <w:p w14:paraId="22A38A23" w14:textId="0E23C6D9"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lang w:val="es-ES"/>
        </w:rPr>
      </w:pPr>
      <w:proofErr w:type="spellStart"/>
      <w:r w:rsidRPr="005E12F4">
        <w:rPr>
          <w:rFonts w:eastAsia="Calibri" w:cs="Arial"/>
          <w:sz w:val="20"/>
          <w:szCs w:val="20"/>
          <w:lang w:val="es-ES"/>
        </w:rPr>
        <w:t>Akagera</w:t>
      </w:r>
      <w:proofErr w:type="spellEnd"/>
      <w:r w:rsidRPr="005E12F4">
        <w:rPr>
          <w:rFonts w:eastAsia="Calibri" w:cs="Arial"/>
          <w:sz w:val="20"/>
          <w:szCs w:val="20"/>
          <w:lang w:val="es-ES"/>
        </w:rPr>
        <w:t xml:space="preserve"> </w:t>
      </w:r>
      <w:proofErr w:type="spellStart"/>
      <w:r w:rsidRPr="005E12F4">
        <w:rPr>
          <w:rFonts w:eastAsia="Calibri" w:cs="Arial"/>
          <w:sz w:val="20"/>
          <w:szCs w:val="20"/>
          <w:lang w:val="es-ES"/>
        </w:rPr>
        <w:t>National</w:t>
      </w:r>
      <w:proofErr w:type="spellEnd"/>
      <w:r w:rsidRPr="005E12F4">
        <w:rPr>
          <w:rFonts w:eastAsia="Calibri" w:cs="Arial"/>
          <w:sz w:val="20"/>
          <w:szCs w:val="20"/>
          <w:lang w:val="es-ES"/>
        </w:rPr>
        <w:t xml:space="preserve"> Park </w:t>
      </w:r>
      <w:proofErr w:type="spellStart"/>
      <w:r w:rsidRPr="005E12F4">
        <w:rPr>
          <w:rFonts w:eastAsia="Calibri" w:cs="Arial"/>
          <w:sz w:val="20"/>
          <w:szCs w:val="20"/>
          <w:lang w:val="es-ES"/>
        </w:rPr>
        <w:t>Giraffe</w:t>
      </w:r>
      <w:proofErr w:type="spellEnd"/>
      <w:r w:rsidRPr="005E12F4">
        <w:rPr>
          <w:rFonts w:eastAsia="Calibri" w:cs="Arial"/>
          <w:sz w:val="20"/>
          <w:szCs w:val="20"/>
          <w:lang w:val="es-ES"/>
        </w:rPr>
        <w:t xml:space="preserve"> </w:t>
      </w:r>
      <w:proofErr w:type="spellStart"/>
      <w:r w:rsidRPr="005E12F4">
        <w:rPr>
          <w:rFonts w:eastAsia="Calibri" w:cs="Arial"/>
          <w:sz w:val="20"/>
          <w:szCs w:val="20"/>
          <w:lang w:val="es-ES"/>
        </w:rPr>
        <w:t>Conservation</w:t>
      </w:r>
      <w:proofErr w:type="spellEnd"/>
      <w:r w:rsidRPr="005E12F4">
        <w:rPr>
          <w:rFonts w:eastAsia="Calibri" w:cs="Arial"/>
          <w:sz w:val="20"/>
          <w:szCs w:val="20"/>
          <w:lang w:val="es-ES"/>
        </w:rPr>
        <w:t xml:space="preserve"> </w:t>
      </w:r>
      <w:proofErr w:type="spellStart"/>
      <w:r w:rsidRPr="005E12F4">
        <w:rPr>
          <w:rFonts w:eastAsia="Calibri" w:cs="Arial"/>
          <w:sz w:val="20"/>
          <w:szCs w:val="20"/>
          <w:lang w:val="es-ES"/>
        </w:rPr>
        <w:t>Action</w:t>
      </w:r>
      <w:proofErr w:type="spellEnd"/>
      <w:r w:rsidRPr="005E12F4">
        <w:rPr>
          <w:rFonts w:eastAsia="Calibri" w:cs="Arial"/>
          <w:sz w:val="20"/>
          <w:szCs w:val="20"/>
          <w:lang w:val="es-ES"/>
        </w:rPr>
        <w:t xml:space="preserve"> Plan (2024-2029)</w:t>
      </w:r>
    </w:p>
    <w:p w14:paraId="039CE1A3" w14:textId="606541AB"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Ethiopian Giraffe Conservation Action Plan 2023-2027</w:t>
      </w:r>
    </w:p>
    <w:p w14:paraId="7F3AFD2A" w14:textId="6846A7C6"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lang w:val="es-ES"/>
        </w:rPr>
      </w:pPr>
      <w:r w:rsidRPr="005E12F4">
        <w:rPr>
          <w:rFonts w:eastAsia="Calibri" w:cs="Arial"/>
          <w:sz w:val="20"/>
          <w:szCs w:val="20"/>
          <w:lang w:val="es-ES"/>
        </w:rPr>
        <w:t xml:space="preserve">Malawi </w:t>
      </w:r>
      <w:proofErr w:type="spellStart"/>
      <w:r w:rsidRPr="005E12F4">
        <w:rPr>
          <w:rFonts w:eastAsia="Calibri" w:cs="Arial"/>
          <w:sz w:val="20"/>
          <w:szCs w:val="20"/>
          <w:lang w:val="es-ES"/>
        </w:rPr>
        <w:t>Giraffe</w:t>
      </w:r>
      <w:proofErr w:type="spellEnd"/>
      <w:r w:rsidRPr="005E12F4">
        <w:rPr>
          <w:rFonts w:eastAsia="Calibri" w:cs="Arial"/>
          <w:sz w:val="20"/>
          <w:szCs w:val="20"/>
          <w:lang w:val="es-ES"/>
        </w:rPr>
        <w:t xml:space="preserve"> </w:t>
      </w:r>
      <w:proofErr w:type="spellStart"/>
      <w:r w:rsidRPr="005E12F4">
        <w:rPr>
          <w:rFonts w:eastAsia="Calibri" w:cs="Arial"/>
          <w:sz w:val="20"/>
          <w:szCs w:val="20"/>
          <w:lang w:val="es-ES"/>
        </w:rPr>
        <w:t>Conservation</w:t>
      </w:r>
      <w:proofErr w:type="spellEnd"/>
      <w:r w:rsidRPr="005E12F4">
        <w:rPr>
          <w:rFonts w:eastAsia="Calibri" w:cs="Arial"/>
          <w:sz w:val="20"/>
          <w:szCs w:val="20"/>
          <w:lang w:val="es-ES"/>
        </w:rPr>
        <w:t xml:space="preserve"> </w:t>
      </w:r>
      <w:proofErr w:type="spellStart"/>
      <w:r w:rsidRPr="005E12F4">
        <w:rPr>
          <w:rFonts w:eastAsia="Calibri" w:cs="Arial"/>
          <w:sz w:val="20"/>
          <w:szCs w:val="20"/>
          <w:lang w:val="es-ES"/>
        </w:rPr>
        <w:t>Action</w:t>
      </w:r>
      <w:proofErr w:type="spellEnd"/>
      <w:r w:rsidRPr="005E12F4">
        <w:rPr>
          <w:rFonts w:eastAsia="Calibri" w:cs="Arial"/>
          <w:sz w:val="20"/>
          <w:szCs w:val="20"/>
          <w:lang w:val="es-ES"/>
        </w:rPr>
        <w:t xml:space="preserve"> Plan 2024-2028</w:t>
      </w:r>
    </w:p>
    <w:p w14:paraId="7FF28BED" w14:textId="081F57F2"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National Conservation Strategy for giraffe (</w:t>
      </w:r>
      <w:r w:rsidRPr="005E12F4">
        <w:rPr>
          <w:rFonts w:eastAsia="Calibri" w:cs="Arial"/>
          <w:i/>
          <w:iCs/>
          <w:sz w:val="20"/>
          <w:szCs w:val="20"/>
        </w:rPr>
        <w:t xml:space="preserve">Giraffa camelopardalis </w:t>
      </w:r>
      <w:proofErr w:type="spellStart"/>
      <w:r w:rsidRPr="005E12F4">
        <w:rPr>
          <w:rFonts w:eastAsia="Calibri" w:cs="Arial"/>
          <w:i/>
          <w:iCs/>
          <w:sz w:val="20"/>
          <w:szCs w:val="20"/>
        </w:rPr>
        <w:t>antiquourum</w:t>
      </w:r>
      <w:proofErr w:type="spellEnd"/>
      <w:r w:rsidRPr="005E12F4">
        <w:rPr>
          <w:rFonts w:eastAsia="Calibri" w:cs="Arial"/>
          <w:sz w:val="20"/>
          <w:szCs w:val="20"/>
        </w:rPr>
        <w:t>) in Cameroon 2025-2035 (Final Draft)</w:t>
      </w:r>
    </w:p>
    <w:p w14:paraId="695E9E27" w14:textId="2A554D80"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National Giraffe Conservation Strategy and Action Plan 2018-2020, Democratic Republic of Congo</w:t>
      </w:r>
    </w:p>
    <w:p w14:paraId="325B920F" w14:textId="6AC13C4D"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National Giraffe Conservation Action Plan (2020-2024) for Tanzania</w:t>
      </w:r>
    </w:p>
    <w:p w14:paraId="3EDA2C7D" w14:textId="6F5FC485"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National Giraffe Conservation Strategy and Action Plan for Uganda (2020-2030)</w:t>
      </w:r>
    </w:p>
    <w:p w14:paraId="52E986E9" w14:textId="77777777"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National Recovery and Action Plan for Giraffe (2023-2027) in Kenya</w:t>
      </w:r>
    </w:p>
    <w:p w14:paraId="0C3EC337" w14:textId="71F609A7"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National Strategy and Action Plan for Giraffe Conservation in Angola 2025-2030</w:t>
      </w:r>
    </w:p>
    <w:p w14:paraId="7FC08B06" w14:textId="427522AA"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rPr>
      </w:pPr>
      <w:r w:rsidRPr="005E12F4">
        <w:rPr>
          <w:rFonts w:eastAsia="Calibri" w:cs="Arial"/>
          <w:sz w:val="20"/>
          <w:szCs w:val="20"/>
        </w:rPr>
        <w:t>Niger National Giraffe Conservation Strategy and Action Plan 2016</w:t>
      </w:r>
    </w:p>
    <w:p w14:paraId="26920225" w14:textId="77777777" w:rsidR="00EB1E4C" w:rsidRPr="005E12F4" w:rsidRDefault="00EB1E4C" w:rsidP="000B5776">
      <w:pPr>
        <w:pStyle w:val="ListParagraph"/>
        <w:numPr>
          <w:ilvl w:val="0"/>
          <w:numId w:val="7"/>
        </w:numPr>
        <w:suppressAutoHyphens/>
        <w:autoSpaceDN w:val="0"/>
        <w:spacing w:after="80" w:line="240" w:lineRule="auto"/>
        <w:ind w:left="1080" w:hanging="540"/>
        <w:jc w:val="both"/>
        <w:textAlignment w:val="baseline"/>
        <w:rPr>
          <w:rFonts w:eastAsia="Calibri" w:cs="Arial"/>
          <w:sz w:val="20"/>
          <w:szCs w:val="20"/>
          <w:lang w:val="fr-FR"/>
        </w:rPr>
      </w:pPr>
      <w:r w:rsidRPr="005E12F4">
        <w:rPr>
          <w:rFonts w:eastAsia="Calibri" w:cs="Arial"/>
          <w:sz w:val="20"/>
          <w:szCs w:val="20"/>
          <w:lang w:val="fr-FR"/>
        </w:rPr>
        <w:t xml:space="preserve">Stratégie nationale de conservation de la </w:t>
      </w:r>
      <w:proofErr w:type="spellStart"/>
      <w:r w:rsidRPr="005E12F4">
        <w:rPr>
          <w:rFonts w:eastAsia="Calibri" w:cs="Arial"/>
          <w:sz w:val="20"/>
          <w:szCs w:val="20"/>
          <w:lang w:val="fr-FR"/>
        </w:rPr>
        <w:t>giraffe</w:t>
      </w:r>
      <w:proofErr w:type="spellEnd"/>
      <w:r w:rsidRPr="005E12F4">
        <w:rPr>
          <w:rFonts w:eastAsia="Calibri" w:cs="Arial"/>
          <w:sz w:val="20"/>
          <w:szCs w:val="20"/>
          <w:lang w:val="fr-FR"/>
        </w:rPr>
        <w:t xml:space="preserve"> (</w:t>
      </w:r>
      <w:proofErr w:type="spellStart"/>
      <w:r w:rsidRPr="005E12F4">
        <w:rPr>
          <w:rFonts w:eastAsia="Calibri" w:cs="Arial"/>
          <w:i/>
          <w:iCs/>
          <w:sz w:val="20"/>
          <w:szCs w:val="20"/>
          <w:lang w:val="fr-FR"/>
        </w:rPr>
        <w:t>Giraffa</w:t>
      </w:r>
      <w:proofErr w:type="spellEnd"/>
      <w:r w:rsidRPr="005E12F4">
        <w:rPr>
          <w:rFonts w:eastAsia="Calibri" w:cs="Arial"/>
          <w:i/>
          <w:iCs/>
          <w:sz w:val="20"/>
          <w:szCs w:val="20"/>
          <w:lang w:val="fr-FR"/>
        </w:rPr>
        <w:t xml:space="preserve"> </w:t>
      </w:r>
      <w:proofErr w:type="spellStart"/>
      <w:r w:rsidRPr="005E12F4">
        <w:rPr>
          <w:rFonts w:eastAsia="Calibri" w:cs="Arial"/>
          <w:i/>
          <w:iCs/>
          <w:sz w:val="20"/>
          <w:szCs w:val="20"/>
          <w:lang w:val="fr-FR"/>
        </w:rPr>
        <w:t>camelopardalis</w:t>
      </w:r>
      <w:proofErr w:type="spellEnd"/>
      <w:r w:rsidRPr="005E12F4">
        <w:rPr>
          <w:rFonts w:eastAsia="Calibri" w:cs="Arial"/>
          <w:i/>
          <w:iCs/>
          <w:sz w:val="20"/>
          <w:szCs w:val="20"/>
          <w:lang w:val="fr-FR"/>
        </w:rPr>
        <w:t xml:space="preserve"> </w:t>
      </w:r>
      <w:proofErr w:type="spellStart"/>
      <w:r w:rsidRPr="005E12F4">
        <w:rPr>
          <w:rFonts w:eastAsia="Calibri" w:cs="Arial"/>
          <w:i/>
          <w:iCs/>
          <w:sz w:val="20"/>
          <w:szCs w:val="20"/>
          <w:lang w:val="fr-FR"/>
        </w:rPr>
        <w:t>antiquorum</w:t>
      </w:r>
      <w:proofErr w:type="spellEnd"/>
      <w:r w:rsidRPr="005E12F4">
        <w:rPr>
          <w:rFonts w:eastAsia="Calibri" w:cs="Arial"/>
          <w:sz w:val="20"/>
          <w:szCs w:val="20"/>
          <w:lang w:val="fr-FR"/>
        </w:rPr>
        <w:t>) au Tchad 2024 – 2034</w:t>
      </w:r>
    </w:p>
    <w:p w14:paraId="12FFEE99" w14:textId="0572A375" w:rsidR="00EB1E4C" w:rsidRPr="005E12F4" w:rsidRDefault="00EB1E4C" w:rsidP="000B5776">
      <w:pPr>
        <w:pStyle w:val="ListParagraph"/>
        <w:numPr>
          <w:ilvl w:val="0"/>
          <w:numId w:val="7"/>
        </w:numPr>
        <w:suppressAutoHyphens/>
        <w:autoSpaceDN w:val="0"/>
        <w:ind w:left="1080" w:hanging="540"/>
        <w:jc w:val="both"/>
        <w:textAlignment w:val="baseline"/>
        <w:rPr>
          <w:rFonts w:eastAsia="Calibri" w:cs="Arial"/>
          <w:sz w:val="20"/>
          <w:szCs w:val="20"/>
        </w:rPr>
      </w:pPr>
      <w:r w:rsidRPr="005E12F4">
        <w:rPr>
          <w:rFonts w:eastAsia="Calibri" w:cs="Arial"/>
          <w:sz w:val="20"/>
          <w:szCs w:val="20"/>
        </w:rPr>
        <w:t>Zimbabwe Giraffe Conservation Strategy and Action Plan 2025-2035</w:t>
      </w:r>
    </w:p>
    <w:p w14:paraId="318E409D" w14:textId="77777777" w:rsidR="00EB1E4C" w:rsidRPr="007647FC" w:rsidRDefault="00EB1E4C" w:rsidP="0017210D">
      <w:pPr>
        <w:suppressAutoHyphens/>
        <w:autoSpaceDN w:val="0"/>
        <w:textAlignment w:val="baseline"/>
        <w:rPr>
          <w:rFonts w:ascii="Arial" w:eastAsia="Calibri" w:hAnsi="Arial" w:cs="Arial"/>
          <w:sz w:val="22"/>
          <w:szCs w:val="22"/>
          <w:lang w:val="en-US"/>
        </w:rPr>
      </w:pPr>
    </w:p>
    <w:p w14:paraId="26F1BDAE" w14:textId="37EAD54C" w:rsidR="00E87B52" w:rsidRPr="00AD681A" w:rsidRDefault="00E87B52" w:rsidP="00C90A74">
      <w:pPr>
        <w:rPr>
          <w:rFonts w:ascii="Arial" w:eastAsia="Calibri" w:hAnsi="Arial" w:cs="Arial"/>
          <w:b/>
          <w:bCs/>
          <w:sz w:val="22"/>
          <w:szCs w:val="22"/>
          <w:lang w:val="es-ES"/>
        </w:rPr>
      </w:pPr>
      <w:r w:rsidRPr="00AD681A">
        <w:rPr>
          <w:rFonts w:ascii="Arial" w:eastAsia="Calibri" w:hAnsi="Arial" w:cs="Arial"/>
          <w:b/>
          <w:bCs/>
          <w:sz w:val="22"/>
          <w:szCs w:val="22"/>
          <w:lang w:val="es-ES"/>
        </w:rPr>
        <w:t>ACCIÓN</w:t>
      </w:r>
    </w:p>
    <w:p w14:paraId="7393AA49" w14:textId="77777777" w:rsidR="0092671C" w:rsidRPr="00AD681A" w:rsidRDefault="0092671C" w:rsidP="00EB1E4C">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color w:val="000000" w:themeColor="text1"/>
          <w:sz w:val="22"/>
          <w:szCs w:val="22"/>
          <w:lang w:val="es-ES"/>
        </w:rPr>
      </w:pPr>
    </w:p>
    <w:p w14:paraId="12C7EB97" w14:textId="04B36D49" w:rsidR="004D3AEC" w:rsidRPr="00AD681A" w:rsidRDefault="00EB1E4C" w:rsidP="00EB1E4C">
      <w:pPr>
        <w:tabs>
          <w:tab w:val="left" w:pos="5040"/>
          <w:tab w:val="left" w:pos="5760"/>
          <w:tab w:val="left" w:pos="6008"/>
          <w:tab w:val="left" w:pos="6480"/>
          <w:tab w:val="left" w:pos="7200"/>
          <w:tab w:val="left" w:pos="7920"/>
          <w:tab w:val="left" w:pos="8640"/>
        </w:tabs>
        <w:suppressAutoHyphens/>
        <w:autoSpaceDN w:val="0"/>
        <w:jc w:val="both"/>
        <w:textAlignment w:val="baseline"/>
        <w:rPr>
          <w:rFonts w:ascii="Arial" w:eastAsia="Calibri" w:hAnsi="Arial" w:cs="Arial"/>
          <w:color w:val="000000" w:themeColor="text1"/>
          <w:sz w:val="22"/>
          <w:szCs w:val="22"/>
          <w:lang w:val="es-ES"/>
        </w:rPr>
      </w:pPr>
      <w:r w:rsidRPr="00AD681A">
        <w:rPr>
          <w:rFonts w:ascii="Arial" w:eastAsia="Calibri" w:hAnsi="Arial" w:cs="Arial"/>
          <w:color w:val="000000" w:themeColor="text1"/>
          <w:sz w:val="22"/>
          <w:szCs w:val="22"/>
          <w:lang w:val="es-ES"/>
        </w:rPr>
        <w:t xml:space="preserve">Proponemos que la Acción Concertada se cierre y/o se modifique, tal como se indica anteriormente, conforme a la nueva taxonomía de cuatro especies de jirafa publicada recientemente por el Grupo de Trabajo sobre Taxonomía del Grupo de Especialistas en Jirafas y </w:t>
      </w:r>
      <w:proofErr w:type="spellStart"/>
      <w:r w:rsidRPr="00AD681A">
        <w:rPr>
          <w:rFonts w:ascii="Arial" w:eastAsia="Calibri" w:hAnsi="Arial" w:cs="Arial"/>
          <w:color w:val="000000" w:themeColor="text1"/>
          <w:sz w:val="22"/>
          <w:szCs w:val="22"/>
          <w:lang w:val="es-ES"/>
        </w:rPr>
        <w:t>Okapis</w:t>
      </w:r>
      <w:proofErr w:type="spellEnd"/>
      <w:r w:rsidRPr="00AD681A">
        <w:rPr>
          <w:rFonts w:ascii="Arial" w:eastAsia="Calibri" w:hAnsi="Arial" w:cs="Arial"/>
          <w:color w:val="000000" w:themeColor="text1"/>
          <w:sz w:val="22"/>
          <w:szCs w:val="22"/>
          <w:lang w:val="es-ES"/>
        </w:rPr>
        <w:t xml:space="preserve"> de la CSE de la UICN (2025).</w:t>
      </w:r>
    </w:p>
    <w:p w14:paraId="23C815F0" w14:textId="77777777" w:rsidR="006D7B10" w:rsidRPr="0085417D" w:rsidRDefault="006D7B10" w:rsidP="002016B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ind w:right="-360"/>
        <w:jc w:val="both"/>
        <w:textAlignment w:val="baseline"/>
        <w:outlineLvl w:val="1"/>
        <w:rPr>
          <w:rFonts w:ascii="Arial" w:hAnsi="Arial" w:cs="Arial"/>
          <w:sz w:val="22"/>
          <w:szCs w:val="22"/>
          <w:lang w:val="es-ES"/>
        </w:rPr>
      </w:pPr>
    </w:p>
    <w:sectPr w:rsidR="006D7B10" w:rsidRPr="0085417D" w:rsidSect="003A3136">
      <w:headerReference w:type="first" r:id="rId27"/>
      <w:endnotePr>
        <w:numFmt w:val="decimal"/>
      </w:endnotePr>
      <w:pgSz w:w="11905" w:h="16837" w:code="9"/>
      <w:pgMar w:top="1440" w:right="1440" w:bottom="1440" w:left="1440" w:header="432" w:footer="432" w:gutter="0"/>
      <w:cols w:space="720"/>
      <w:titlePg/>
      <w:docGrid w:linePitch="326"/>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2" w:author="Clara Nobbe" w:date="2025-10-28T16:13:00Z" w:initials="CN">
    <w:p w14:paraId="1A48224D" w14:textId="77777777" w:rsidR="001570CA" w:rsidRPr="00AD681A" w:rsidRDefault="001570CA" w:rsidP="001570CA">
      <w:pPr>
        <w:pStyle w:val="CommentText"/>
      </w:pPr>
      <w:r w:rsidRPr="00AD681A">
        <w:rPr>
          <w:rStyle w:val="CommentReference"/>
        </w:rPr>
        <w:annotationRef/>
      </w:r>
      <w:r w:rsidRPr="00AD681A">
        <w:t>Here we should use the same name as the CA adopted by COP14.</w:t>
      </w:r>
    </w:p>
  </w:comment>
  <w:comment w:id="1" w:author="Nathan Mesnildrey" w:date="2025-10-21T11:21:00Z" w:initials="NM">
    <w:p w14:paraId="6E421117" w14:textId="6975AB33" w:rsidR="00B94E8C" w:rsidRPr="00AD681A" w:rsidRDefault="00A65A0C" w:rsidP="00B94E8C">
      <w:pPr>
        <w:pStyle w:val="CommentText"/>
      </w:pPr>
      <w:r w:rsidRPr="00AD681A">
        <w:rPr>
          <w:rStyle w:val="CommentReference"/>
        </w:rPr>
        <w:annotationRef/>
      </w:r>
      <w:r w:rsidR="00B94E8C" w:rsidRPr="00AD681A">
        <w:t>Confirm CA name change given taxonomic update</w:t>
      </w:r>
    </w:p>
  </w:comment>
  <w:comment w:id="4" w:author="Clara Nobbe" w:date="2025-10-28T16:13:00Z" w:initials="CN">
    <w:p w14:paraId="698D4349" w14:textId="77777777" w:rsidR="00CF7E6F" w:rsidRPr="00AD681A" w:rsidRDefault="00CF7E6F" w:rsidP="00CF7E6F">
      <w:pPr>
        <w:pStyle w:val="CommentText"/>
      </w:pPr>
      <w:r w:rsidRPr="00AD681A">
        <w:rPr>
          <w:rStyle w:val="CommentReference"/>
        </w:rPr>
        <w:annotationRef/>
      </w:r>
      <w:r w:rsidRPr="00AD681A">
        <w:t>Here we should use the same name as the CA adopted by COP14.</w:t>
      </w:r>
    </w:p>
  </w:comment>
  <w:comment w:id="5" w:author="Clara Nobbe" w:date="2025-10-28T16:17:00Z" w:initials="CN">
    <w:p w14:paraId="6ECE70D1" w14:textId="77777777" w:rsidR="00A30026" w:rsidRPr="00AD681A" w:rsidRDefault="00A30026" w:rsidP="00A30026">
      <w:pPr>
        <w:pStyle w:val="CommentText"/>
      </w:pPr>
      <w:r w:rsidRPr="00AD681A">
        <w:rPr>
          <w:rStyle w:val="CommentReference"/>
        </w:rPr>
        <w:annotationRef/>
      </w:r>
      <w:r w:rsidRPr="00AD681A">
        <w:t>Here we should say EU/CMS</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A48224D" w15:done="1"/>
  <w15:commentEx w15:paraId="6E421117" w15:done="1"/>
  <w15:commentEx w15:paraId="698D4349" w15:done="1"/>
  <w15:commentEx w15:paraId="6ECE70D1"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9CE125D" w16cex:dateUtc="2025-10-28T15:13:00Z"/>
  <w16cex:commentExtensible w16cex:durableId="5415A699" w16cex:dateUtc="2025-10-21T09:21:00Z"/>
  <w16cex:commentExtensible w16cex:durableId="6A2FB101" w16cex:dateUtc="2025-10-28T15:13:00Z"/>
  <w16cex:commentExtensible w16cex:durableId="4080D1CE" w16cex:dateUtc="2025-10-28T15:1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A48224D" w16cid:durableId="29CE125D"/>
  <w16cid:commentId w16cid:paraId="6E421117" w16cid:durableId="5415A699"/>
  <w16cid:commentId w16cid:paraId="698D4349" w16cid:durableId="6A2FB101"/>
  <w16cid:commentId w16cid:paraId="6ECE70D1" w16cid:durableId="4080D1C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E9BCDA" w14:textId="77777777" w:rsidR="0002632E" w:rsidRPr="00B55E13" w:rsidRDefault="0002632E" w:rsidP="002E0DE9">
      <w:r w:rsidRPr="00B55E13">
        <w:separator/>
      </w:r>
    </w:p>
  </w:endnote>
  <w:endnote w:type="continuationSeparator" w:id="0">
    <w:p w14:paraId="267D5739" w14:textId="77777777" w:rsidR="0002632E" w:rsidRPr="00B55E13" w:rsidRDefault="0002632E" w:rsidP="002E0DE9">
      <w:r w:rsidRPr="00B55E13">
        <w:continuationSeparator/>
      </w:r>
    </w:p>
  </w:endnote>
  <w:endnote w:type="continuationNotice" w:id="1">
    <w:p w14:paraId="484C9C13" w14:textId="77777777" w:rsidR="0002632E" w:rsidRPr="00B55E13" w:rsidRDefault="0002632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F1ECE" w14:textId="0724A179" w:rsidR="00E87B52" w:rsidRPr="00AD681A" w:rsidRDefault="00E87B52">
    <w:pPr>
      <w:pStyle w:val="Footer"/>
      <w:ind w:right="-367"/>
      <w:jc w:val="center"/>
      <w:rPr>
        <w:sz w:val="18"/>
        <w:szCs w:val="18"/>
        <w:lang w:val="en-GB"/>
      </w:rPr>
    </w:pPr>
    <w:r w:rsidRPr="00AD681A">
      <w:rPr>
        <w:rFonts w:cs="Arial"/>
        <w:sz w:val="18"/>
        <w:szCs w:val="18"/>
        <w:lang w:val="en-GB"/>
      </w:rPr>
      <w:fldChar w:fldCharType="begin"/>
    </w:r>
    <w:r w:rsidRPr="00AD681A">
      <w:rPr>
        <w:rFonts w:cs="Arial"/>
        <w:sz w:val="18"/>
        <w:szCs w:val="18"/>
        <w:lang w:val="en-GB"/>
      </w:rPr>
      <w:instrText xml:space="preserve"> PAGE </w:instrText>
    </w:r>
    <w:r w:rsidRPr="00AD681A">
      <w:rPr>
        <w:rFonts w:cs="Arial"/>
        <w:sz w:val="18"/>
        <w:szCs w:val="18"/>
        <w:lang w:val="en-GB"/>
      </w:rPr>
      <w:fldChar w:fldCharType="separate"/>
    </w:r>
    <w:r w:rsidR="00CD32A4" w:rsidRPr="00AD681A">
      <w:rPr>
        <w:rFonts w:cs="Arial"/>
        <w:noProof/>
        <w:sz w:val="18"/>
        <w:szCs w:val="18"/>
        <w:lang w:val="en-GB"/>
      </w:rPr>
      <w:t>11</w:t>
    </w:r>
    <w:r w:rsidRPr="00AD681A">
      <w:rPr>
        <w:rFonts w:cs="Arial"/>
        <w:sz w:val="18"/>
        <w:szCs w:val="18"/>
        <w:lang w:val="en-GB"/>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7F57B5" w14:textId="77777777" w:rsidR="00E87B52" w:rsidRPr="00B55E13" w:rsidRDefault="00E87B52">
    <w:pPr>
      <w:pStyle w:val="Footer"/>
      <w:ind w:right="-637"/>
      <w:jc w:val="right"/>
      <w:rPr>
        <w:lang w:val="en-GB"/>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en-GB"/>
      </w:rPr>
      <w:id w:val="701450879"/>
      <w:docPartObj>
        <w:docPartGallery w:val="Page Numbers (Bottom of Page)"/>
        <w:docPartUnique/>
      </w:docPartObj>
    </w:sdtPr>
    <w:sdtEndPr>
      <w:rPr>
        <w:sz w:val="18"/>
        <w:szCs w:val="18"/>
      </w:rPr>
    </w:sdtEndPr>
    <w:sdtContent>
      <w:p w14:paraId="72A147D5" w14:textId="6409C940" w:rsidR="004D5029" w:rsidRPr="00AD681A" w:rsidRDefault="004D5029">
        <w:pPr>
          <w:pStyle w:val="Footer"/>
          <w:jc w:val="center"/>
          <w:rPr>
            <w:sz w:val="18"/>
            <w:szCs w:val="18"/>
            <w:lang w:val="en-GB"/>
          </w:rPr>
        </w:pPr>
        <w:r w:rsidRPr="00AD681A">
          <w:rPr>
            <w:sz w:val="18"/>
            <w:szCs w:val="18"/>
            <w:lang w:val="en-GB"/>
          </w:rPr>
          <w:fldChar w:fldCharType="begin"/>
        </w:r>
        <w:r w:rsidRPr="00AD681A">
          <w:rPr>
            <w:sz w:val="18"/>
            <w:szCs w:val="18"/>
            <w:lang w:val="en-GB"/>
          </w:rPr>
          <w:instrText xml:space="preserve"> PAGE   \* MERGEFORMAT </w:instrText>
        </w:r>
        <w:r w:rsidRPr="00AD681A">
          <w:rPr>
            <w:sz w:val="18"/>
            <w:szCs w:val="18"/>
            <w:lang w:val="en-GB"/>
          </w:rPr>
          <w:fldChar w:fldCharType="separate"/>
        </w:r>
        <w:r w:rsidR="00CD32A4" w:rsidRPr="00AD681A">
          <w:rPr>
            <w:noProof/>
            <w:sz w:val="18"/>
            <w:szCs w:val="18"/>
            <w:lang w:val="en-GB"/>
          </w:rPr>
          <w:t>10</w:t>
        </w:r>
        <w:r w:rsidRPr="00AD681A">
          <w:rPr>
            <w:sz w:val="18"/>
            <w:szCs w:val="18"/>
            <w:lang w:val="en-GB"/>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en-GB"/>
      </w:rPr>
      <w:id w:val="-1314793059"/>
      <w:docPartObj>
        <w:docPartGallery w:val="Page Numbers (Bottom of Page)"/>
        <w:docPartUnique/>
      </w:docPartObj>
    </w:sdtPr>
    <w:sdtEndPr>
      <w:rPr>
        <w:sz w:val="18"/>
        <w:szCs w:val="18"/>
      </w:rPr>
    </w:sdtEndPr>
    <w:sdtContent>
      <w:p w14:paraId="394C8363" w14:textId="6602469E" w:rsidR="00E87B52" w:rsidRPr="00AD681A" w:rsidRDefault="00E87B52">
        <w:pPr>
          <w:pStyle w:val="Footer"/>
          <w:jc w:val="center"/>
          <w:rPr>
            <w:sz w:val="18"/>
            <w:szCs w:val="18"/>
            <w:lang w:val="en-GB"/>
          </w:rPr>
        </w:pPr>
        <w:r w:rsidRPr="00AD681A">
          <w:rPr>
            <w:sz w:val="18"/>
            <w:szCs w:val="18"/>
            <w:lang w:val="en-GB"/>
          </w:rPr>
          <w:fldChar w:fldCharType="begin"/>
        </w:r>
        <w:r w:rsidRPr="00AD681A">
          <w:rPr>
            <w:sz w:val="18"/>
            <w:szCs w:val="18"/>
            <w:lang w:val="en-GB"/>
          </w:rPr>
          <w:instrText xml:space="preserve"> PAGE   \* MERGEFORMAT </w:instrText>
        </w:r>
        <w:r w:rsidRPr="00AD681A">
          <w:rPr>
            <w:sz w:val="18"/>
            <w:szCs w:val="18"/>
            <w:lang w:val="en-GB"/>
          </w:rPr>
          <w:fldChar w:fldCharType="separate"/>
        </w:r>
        <w:r w:rsidR="00CD32A4" w:rsidRPr="00AD681A">
          <w:rPr>
            <w:noProof/>
            <w:sz w:val="18"/>
            <w:szCs w:val="18"/>
            <w:lang w:val="en-GB"/>
          </w:rPr>
          <w:t>14</w:t>
        </w:r>
        <w:r w:rsidRPr="00AD681A">
          <w:rPr>
            <w:sz w:val="18"/>
            <w:szCs w:val="18"/>
            <w:lang w:val="en-GB"/>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515185" w14:textId="77777777" w:rsidR="0002632E" w:rsidRPr="00B55E13" w:rsidRDefault="0002632E" w:rsidP="002E0DE9">
      <w:r w:rsidRPr="00B55E13">
        <w:separator/>
      </w:r>
    </w:p>
  </w:footnote>
  <w:footnote w:type="continuationSeparator" w:id="0">
    <w:p w14:paraId="15C742EC" w14:textId="77777777" w:rsidR="0002632E" w:rsidRPr="00B55E13" w:rsidRDefault="0002632E" w:rsidP="002E0DE9">
      <w:r w:rsidRPr="00B55E13">
        <w:continuationSeparator/>
      </w:r>
    </w:p>
  </w:footnote>
  <w:footnote w:type="continuationNotice" w:id="1">
    <w:p w14:paraId="154B999B" w14:textId="77777777" w:rsidR="0002632E" w:rsidRPr="00B55E13" w:rsidRDefault="0002632E"/>
  </w:footnote>
  <w:footnote w:id="2">
    <w:p w14:paraId="6B12435B" w14:textId="77777777" w:rsidR="00874F6E" w:rsidRPr="000C5335" w:rsidRDefault="00874F6E" w:rsidP="00874F6E">
      <w:pPr>
        <w:pStyle w:val="FootnoteText"/>
        <w:rPr>
          <w:rFonts w:ascii="Arial" w:hAnsi="Arial" w:cs="Arial"/>
          <w:lang w:val="es-ES"/>
        </w:rPr>
      </w:pPr>
      <w:r w:rsidRPr="00AD681A">
        <w:rPr>
          <w:rStyle w:val="FootnoteReference"/>
          <w:rFonts w:ascii="Arial" w:hAnsi="Arial" w:cs="Arial"/>
          <w:sz w:val="16"/>
          <w:szCs w:val="16"/>
          <w:lang w:val="es-ES"/>
        </w:rPr>
        <w:footnoteRef/>
      </w:r>
      <w:r w:rsidRPr="00AD681A">
        <w:rPr>
          <w:rFonts w:ascii="Arial" w:hAnsi="Arial" w:cs="Arial"/>
          <w:sz w:val="16"/>
          <w:szCs w:val="16"/>
          <w:lang w:val="es-ES"/>
        </w:rPr>
        <w:t xml:space="preserve"> Dado que resulta difícil obtener financiación para las reuniones, las distintas reuniones de los Estados del área de distribución, aunque aparezcan listadas por separado, se están combinando siempre que es posible.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EB8FE9" w14:textId="77777777" w:rsidR="00E87B52" w:rsidRPr="00AD681A" w:rsidRDefault="00E87B52">
    <w:pPr>
      <w:pStyle w:val="Heading1"/>
      <w:keepNext w:val="0"/>
      <w:pBdr>
        <w:bottom w:val="single" w:sz="4" w:space="1" w:color="000000"/>
      </w:pBdr>
      <w:ind w:left="261" w:right="-277" w:hanging="261"/>
      <w:jc w:val="right"/>
      <w:rPr>
        <w:lang w:val="fr-FR"/>
      </w:rPr>
    </w:pPr>
    <w:r w:rsidRPr="00AD681A">
      <w:rPr>
        <w:rFonts w:cs="Arial"/>
        <w:i/>
        <w:sz w:val="18"/>
        <w:szCs w:val="18"/>
        <w:lang w:val="fr-FR"/>
      </w:rPr>
      <w:t>UNEP/CMS/COP12/</w:t>
    </w:r>
    <w:proofErr w:type="spellStart"/>
    <w:r w:rsidRPr="00AD681A">
      <w:rPr>
        <w:rFonts w:cs="Arial"/>
        <w:i/>
        <w:sz w:val="18"/>
        <w:szCs w:val="18"/>
        <w:lang w:val="fr-FR"/>
      </w:rPr>
      <w:t>Doc.x</w:t>
    </w:r>
    <w:proofErr w:type="spellEnd"/>
    <w:r w:rsidRPr="00AD681A">
      <w:rPr>
        <w:rFonts w:cs="Arial"/>
        <w:i/>
        <w:sz w:val="18"/>
        <w:szCs w:val="18"/>
        <w:lang w:val="fr-FR"/>
      </w:rPr>
      <w:t>/x</w:t>
    </w:r>
  </w:p>
  <w:p w14:paraId="05FCAA13" w14:textId="77777777" w:rsidR="00E87B52" w:rsidRPr="00AD681A" w:rsidRDefault="00E87B52">
    <w:pPr>
      <w:jc w:val="right"/>
      <w:rPr>
        <w:i/>
        <w:szCs w:val="20"/>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2892F9" w14:textId="74588BBC" w:rsidR="007647FC" w:rsidRPr="00002A97" w:rsidRDefault="007647FC" w:rsidP="007647FC">
    <w:pPr>
      <w:widowControl w:val="0"/>
      <w:tabs>
        <w:tab w:val="center" w:pos="4153"/>
        <w:tab w:val="right" w:pos="8306"/>
      </w:tabs>
      <w:suppressAutoHyphens/>
      <w:autoSpaceDE w:val="0"/>
      <w:autoSpaceDN w:val="0"/>
      <w:jc w:val="right"/>
      <w:textAlignment w:val="baseline"/>
      <w:rPr>
        <w:sz w:val="18"/>
        <w:szCs w:val="20"/>
        <w:lang w:val="es-ES" w:eastAsia="es-ES"/>
      </w:rPr>
    </w:pPr>
    <w:bookmarkStart w:id="3" w:name="_Hlk213850681"/>
    <w:r w:rsidRPr="00002A97">
      <w:rPr>
        <w:noProof/>
        <w:sz w:val="18"/>
        <w:szCs w:val="20"/>
      </w:rPr>
      <w:drawing>
        <wp:anchor distT="0" distB="0" distL="114300" distR="114300" simplePos="0" relativeHeight="251659264" behindDoc="0" locked="0" layoutInCell="1" allowOverlap="1" wp14:anchorId="2DCAAC30" wp14:editId="03D600B8">
          <wp:simplePos x="0" y="0"/>
          <wp:positionH relativeFrom="column">
            <wp:posOffset>776030</wp:posOffset>
          </wp:positionH>
          <wp:positionV relativeFrom="paragraph">
            <wp:posOffset>19326</wp:posOffset>
          </wp:positionV>
          <wp:extent cx="431167" cy="441326"/>
          <wp:effectExtent l="0" t="0" r="6983" b="0"/>
          <wp:wrapTight wrapText="bothSides">
            <wp:wrapPolygon edited="0">
              <wp:start x="0" y="0"/>
              <wp:lineTo x="0" y="20512"/>
              <wp:lineTo x="20995" y="20512"/>
              <wp:lineTo x="20995" y="0"/>
              <wp:lineTo x="0" y="0"/>
            </wp:wrapPolygon>
          </wp:wrapTight>
          <wp:docPr id="11"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11" name="Picture 2" descr="A black and white logo&#10;&#10;AI-generated content may be incorrect."/>
                  <pic:cNvPicPr/>
                </pic:nvPicPr>
                <pic:blipFill>
                  <a:blip r:embed="rId1"/>
                  <a:srcRect l="2780" t="-1236" r="60236" b="48836"/>
                  <a:stretch>
                    <a:fillRect/>
                  </a:stretch>
                </pic:blipFill>
                <pic:spPr>
                  <a:xfrm>
                    <a:off x="0" y="0"/>
                    <a:ext cx="431167" cy="441326"/>
                  </a:xfrm>
                  <a:prstGeom prst="rect">
                    <a:avLst/>
                  </a:prstGeom>
                  <a:noFill/>
                  <a:ln>
                    <a:noFill/>
                    <a:prstDash/>
                  </a:ln>
                </pic:spPr>
              </pic:pic>
            </a:graphicData>
          </a:graphic>
        </wp:anchor>
      </w:drawing>
    </w:r>
    <w:r>
      <w:rPr>
        <w:noProof/>
        <w:sz w:val="18"/>
        <w:szCs w:val="20"/>
        <w:lang w:val="es-ES" w:eastAsia="es-ES"/>
      </w:rPr>
      <w:drawing>
        <wp:anchor distT="0" distB="0" distL="114300" distR="114300" simplePos="0" relativeHeight="251661312" behindDoc="1" locked="0" layoutInCell="1" allowOverlap="1" wp14:anchorId="449B2250" wp14:editId="79293A0B">
          <wp:simplePos x="0" y="0"/>
          <wp:positionH relativeFrom="column">
            <wp:posOffset>-97694</wp:posOffset>
          </wp:positionH>
          <wp:positionV relativeFrom="paragraph">
            <wp:posOffset>-119153</wp:posOffset>
          </wp:positionV>
          <wp:extent cx="731520" cy="731520"/>
          <wp:effectExtent l="0" t="0" r="0" b="0"/>
          <wp:wrapTight wrapText="bothSides">
            <wp:wrapPolygon edited="0">
              <wp:start x="0" y="0"/>
              <wp:lineTo x="0" y="20813"/>
              <wp:lineTo x="20813" y="20813"/>
              <wp:lineTo x="20813" y="0"/>
              <wp:lineTo x="0" y="0"/>
            </wp:wrapPolygon>
          </wp:wrapTight>
          <wp:docPr id="2" name="Picture 2" descr="A black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black and white logo&#10;&#10;AI-generated content may be incorrect."/>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Pr="00002A97">
      <w:rPr>
        <w:noProof/>
        <w:sz w:val="18"/>
        <w:szCs w:val="20"/>
        <w:lang w:val="es-ES" w:eastAsia="es-ES"/>
      </w:rPr>
      <w:drawing>
        <wp:anchor distT="0" distB="0" distL="114300" distR="114300" simplePos="0" relativeHeight="251660288" behindDoc="0" locked="0" layoutInCell="1" allowOverlap="1" wp14:anchorId="67FD72C9" wp14:editId="4CB2C1B5">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619121" cy="288922"/>
                  </a:xfrm>
                  <a:prstGeom prst="rect">
                    <a:avLst/>
                  </a:prstGeom>
                  <a:noFill/>
                  <a:ln>
                    <a:noFill/>
                    <a:prstDash/>
                  </a:ln>
                </pic:spPr>
              </pic:pic>
            </a:graphicData>
          </a:graphic>
        </wp:anchor>
      </w:drawing>
    </w:r>
  </w:p>
  <w:bookmarkEnd w:id="3"/>
  <w:p w14:paraId="74836CC6" w14:textId="77777777" w:rsidR="00F4144B" w:rsidRDefault="00F4144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B89B18" w14:textId="76704FDB" w:rsidR="004D5029" w:rsidRPr="00AD681A" w:rsidRDefault="004D5029" w:rsidP="004D5029">
    <w:pPr>
      <w:pStyle w:val="Header"/>
      <w:pBdr>
        <w:bottom w:val="single" w:sz="4" w:space="1" w:color="auto"/>
      </w:pBdr>
      <w:rPr>
        <w:i/>
        <w:sz w:val="18"/>
        <w:szCs w:val="18"/>
        <w:lang w:val="en-GB"/>
      </w:rPr>
    </w:pPr>
    <w:r w:rsidRPr="00AD681A">
      <w:rPr>
        <w:rFonts w:eastAsia="Times New Roman" w:cs="Arial"/>
        <w:i/>
        <w:sz w:val="18"/>
        <w:szCs w:val="18"/>
        <w:lang w:val="es-ES"/>
      </w:rPr>
      <w:t>UNEP/CMS/COP15/Doc.31.2.5</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27429" w14:textId="1D79448F" w:rsidR="001139D3" w:rsidRPr="00AD681A" w:rsidRDefault="001139D3" w:rsidP="004D5029">
    <w:pPr>
      <w:pStyle w:val="Header"/>
      <w:pBdr>
        <w:bottom w:val="single" w:sz="4" w:space="1" w:color="auto"/>
      </w:pBdr>
      <w:jc w:val="right"/>
      <w:rPr>
        <w:i/>
        <w:sz w:val="18"/>
        <w:szCs w:val="18"/>
        <w:lang w:val="en-GB"/>
      </w:rPr>
    </w:pPr>
    <w:r w:rsidRPr="00AD681A">
      <w:rPr>
        <w:rFonts w:eastAsia="Times New Roman" w:cs="Arial"/>
        <w:i/>
        <w:sz w:val="18"/>
        <w:szCs w:val="18"/>
        <w:lang w:val="es-ES"/>
      </w:rPr>
      <w:t>UNEP/CMS/COP15/Doc.31.2.5</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E7D140" w14:textId="1415C894" w:rsidR="00975F46" w:rsidRPr="00AD681A" w:rsidRDefault="00975F46" w:rsidP="003A3136">
    <w:pPr>
      <w:pStyle w:val="Header"/>
      <w:pBdr>
        <w:bottom w:val="single" w:sz="4" w:space="1" w:color="auto"/>
      </w:pBdr>
      <w:jc w:val="right"/>
      <w:rPr>
        <w:i/>
        <w:sz w:val="18"/>
        <w:szCs w:val="18"/>
        <w:lang w:val="en-GB"/>
      </w:rPr>
    </w:pPr>
    <w:r w:rsidRPr="00AD681A">
      <w:rPr>
        <w:rFonts w:eastAsia="Times New Roman" w:cs="Arial"/>
        <w:i/>
        <w:sz w:val="18"/>
        <w:szCs w:val="18"/>
        <w:lang w:val="es-ES"/>
      </w:rPr>
      <w:t>UNEP/CMS/COP15/Doc.31.2.5</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AD0C2B" w14:textId="3C10C408" w:rsidR="00AE4A6B" w:rsidRPr="00AD681A" w:rsidRDefault="00AE4A6B" w:rsidP="008E4D72">
    <w:pPr>
      <w:pStyle w:val="Header"/>
      <w:pBdr>
        <w:bottom w:val="single" w:sz="4" w:space="1" w:color="auto"/>
      </w:pBdr>
      <w:jc w:val="right"/>
      <w:rPr>
        <w:i/>
        <w:sz w:val="18"/>
        <w:szCs w:val="18"/>
        <w:lang w:val="en-GB"/>
      </w:rPr>
    </w:pPr>
    <w:r w:rsidRPr="00AD681A">
      <w:rPr>
        <w:rFonts w:eastAsia="Times New Roman" w:cs="Arial"/>
        <w:i/>
        <w:sz w:val="18"/>
        <w:szCs w:val="18"/>
        <w:lang w:val="es-ES"/>
      </w:rPr>
      <w:t>UNEP/CMS/COP15/Doc.31.2.5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A940F8"/>
    <w:multiLevelType w:val="hybridMultilevel"/>
    <w:tmpl w:val="51FC7FB0"/>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 w15:restartNumberingAfterBreak="0">
    <w:nsid w:val="0E2D054D"/>
    <w:multiLevelType w:val="hybridMultilevel"/>
    <w:tmpl w:val="3A3448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4B3F7345"/>
    <w:multiLevelType w:val="hybridMultilevel"/>
    <w:tmpl w:val="C826DECE"/>
    <w:lvl w:ilvl="0" w:tplc="B9E03566">
      <w:start w:val="1"/>
      <w:numFmt w:val="decimal"/>
      <w:lvlText w:val="%1."/>
      <w:lvlJc w:val="left"/>
      <w:pPr>
        <w:ind w:left="720" w:hanging="360"/>
      </w:pPr>
      <w:rPr>
        <w:rFonts w:ascii="Arial" w:hAnsi="Arial" w:hint="default"/>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640E2CDE"/>
    <w:multiLevelType w:val="hybridMultilevel"/>
    <w:tmpl w:val="FCDC2E58"/>
    <w:lvl w:ilvl="0" w:tplc="71DECF54">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4" w15:restartNumberingAfterBreak="0">
    <w:nsid w:val="6A6C0768"/>
    <w:multiLevelType w:val="hybridMultilevel"/>
    <w:tmpl w:val="368AD0B2"/>
    <w:lvl w:ilvl="0" w:tplc="2000000F">
      <w:start w:val="1"/>
      <w:numFmt w:val="decimal"/>
      <w:lvlText w:val="%1."/>
      <w:lvlJc w:val="left"/>
      <w:pPr>
        <w:ind w:left="1080" w:hanging="72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5" w15:restartNumberingAfterBreak="0">
    <w:nsid w:val="74ED6731"/>
    <w:multiLevelType w:val="hybridMultilevel"/>
    <w:tmpl w:val="FE98D134"/>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6" w15:restartNumberingAfterBreak="0">
    <w:nsid w:val="7AFB421C"/>
    <w:multiLevelType w:val="hybridMultilevel"/>
    <w:tmpl w:val="6046D1D6"/>
    <w:lvl w:ilvl="0" w:tplc="696A9F4A">
      <w:start w:val="1"/>
      <w:numFmt w:val="bullet"/>
      <w:lvlText w:val="-"/>
      <w:lvlJc w:val="left"/>
      <w:pPr>
        <w:ind w:left="720" w:hanging="360"/>
      </w:pPr>
      <w:rPr>
        <w:rFonts w:ascii="Arial" w:eastAsiaTheme="minorHAnsi" w:hAnsi="Arial" w:cs="Aria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num w:numId="1" w16cid:durableId="417605678">
    <w:abstractNumId w:val="2"/>
  </w:num>
  <w:num w:numId="2" w16cid:durableId="1615288491">
    <w:abstractNumId w:val="5"/>
  </w:num>
  <w:num w:numId="3" w16cid:durableId="2122916236">
    <w:abstractNumId w:val="0"/>
  </w:num>
  <w:num w:numId="4" w16cid:durableId="1464423317">
    <w:abstractNumId w:val="4"/>
  </w:num>
  <w:num w:numId="5" w16cid:durableId="487744766">
    <w:abstractNumId w:val="6"/>
  </w:num>
  <w:num w:numId="6" w16cid:durableId="1787961112">
    <w:abstractNumId w:val="3"/>
  </w:num>
  <w:num w:numId="7" w16cid:durableId="19625642">
    <w:abstractNumId w:val="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lara Nobbe">
    <w15:presenceInfo w15:providerId="AD" w15:userId="S::clara.nobbe@un.org::a5a1fffd-0d38-40ef-b857-b85d18151214"/>
  </w15:person>
  <w15:person w15:author="Nathan Mesnildrey">
    <w15:presenceInfo w15:providerId="AD" w15:userId="S::nathan.mesnildrey@un.org::573f749e-7ef4-43ba-b32e-78ec6089996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20"/>
  <w:hyphenationZone w:val="425"/>
  <w:evenAndOddHeaders/>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E0DE9"/>
    <w:rsid w:val="000073FC"/>
    <w:rsid w:val="000151DA"/>
    <w:rsid w:val="0002632E"/>
    <w:rsid w:val="00046E75"/>
    <w:rsid w:val="000661B2"/>
    <w:rsid w:val="00082373"/>
    <w:rsid w:val="00082816"/>
    <w:rsid w:val="000B48E7"/>
    <w:rsid w:val="000B5776"/>
    <w:rsid w:val="000B60DE"/>
    <w:rsid w:val="000C0E11"/>
    <w:rsid w:val="000C3618"/>
    <w:rsid w:val="000C5335"/>
    <w:rsid w:val="000C6125"/>
    <w:rsid w:val="000E71F1"/>
    <w:rsid w:val="00106E2A"/>
    <w:rsid w:val="001139D3"/>
    <w:rsid w:val="00121058"/>
    <w:rsid w:val="00124693"/>
    <w:rsid w:val="00133AD7"/>
    <w:rsid w:val="0015124D"/>
    <w:rsid w:val="0015276D"/>
    <w:rsid w:val="001570CA"/>
    <w:rsid w:val="00162F2B"/>
    <w:rsid w:val="00166D8B"/>
    <w:rsid w:val="0017210D"/>
    <w:rsid w:val="00174931"/>
    <w:rsid w:val="00176082"/>
    <w:rsid w:val="00177CC7"/>
    <w:rsid w:val="0018099C"/>
    <w:rsid w:val="001A2A74"/>
    <w:rsid w:val="001A3250"/>
    <w:rsid w:val="001C165A"/>
    <w:rsid w:val="001C6931"/>
    <w:rsid w:val="001D1030"/>
    <w:rsid w:val="001D763A"/>
    <w:rsid w:val="001F03BC"/>
    <w:rsid w:val="00200056"/>
    <w:rsid w:val="0020025D"/>
    <w:rsid w:val="002016B5"/>
    <w:rsid w:val="00216077"/>
    <w:rsid w:val="0022205C"/>
    <w:rsid w:val="002312D4"/>
    <w:rsid w:val="00236050"/>
    <w:rsid w:val="00247844"/>
    <w:rsid w:val="002577D2"/>
    <w:rsid w:val="00270E6E"/>
    <w:rsid w:val="00277DF9"/>
    <w:rsid w:val="00294946"/>
    <w:rsid w:val="002B2806"/>
    <w:rsid w:val="002B7B1C"/>
    <w:rsid w:val="002C09CF"/>
    <w:rsid w:val="002C1E3A"/>
    <w:rsid w:val="002E0DE9"/>
    <w:rsid w:val="002E2A39"/>
    <w:rsid w:val="002F24BB"/>
    <w:rsid w:val="0030267F"/>
    <w:rsid w:val="00302CB1"/>
    <w:rsid w:val="00310114"/>
    <w:rsid w:val="00331D38"/>
    <w:rsid w:val="00337B70"/>
    <w:rsid w:val="00347FE2"/>
    <w:rsid w:val="0035024E"/>
    <w:rsid w:val="00354A37"/>
    <w:rsid w:val="00367710"/>
    <w:rsid w:val="00377B79"/>
    <w:rsid w:val="0038117D"/>
    <w:rsid w:val="00391356"/>
    <w:rsid w:val="003A3136"/>
    <w:rsid w:val="003A7F26"/>
    <w:rsid w:val="003C569E"/>
    <w:rsid w:val="003C5D73"/>
    <w:rsid w:val="003C76C8"/>
    <w:rsid w:val="003F4B0A"/>
    <w:rsid w:val="0041185A"/>
    <w:rsid w:val="00421FEA"/>
    <w:rsid w:val="00430259"/>
    <w:rsid w:val="0044352F"/>
    <w:rsid w:val="004456DC"/>
    <w:rsid w:val="00457CF8"/>
    <w:rsid w:val="004714F5"/>
    <w:rsid w:val="004735A2"/>
    <w:rsid w:val="00480BB2"/>
    <w:rsid w:val="00490EF6"/>
    <w:rsid w:val="004A7084"/>
    <w:rsid w:val="004D3AEC"/>
    <w:rsid w:val="004D3FC4"/>
    <w:rsid w:val="004D5029"/>
    <w:rsid w:val="004E20C4"/>
    <w:rsid w:val="004F24D1"/>
    <w:rsid w:val="004F676B"/>
    <w:rsid w:val="004F7D19"/>
    <w:rsid w:val="005201A6"/>
    <w:rsid w:val="005312DA"/>
    <w:rsid w:val="005330F7"/>
    <w:rsid w:val="00562009"/>
    <w:rsid w:val="00563598"/>
    <w:rsid w:val="00572A10"/>
    <w:rsid w:val="0058582E"/>
    <w:rsid w:val="005B1F6F"/>
    <w:rsid w:val="005B3D6A"/>
    <w:rsid w:val="005C28E8"/>
    <w:rsid w:val="005C469B"/>
    <w:rsid w:val="005C4CFE"/>
    <w:rsid w:val="005C733A"/>
    <w:rsid w:val="005C7FBE"/>
    <w:rsid w:val="005D020E"/>
    <w:rsid w:val="005E12F4"/>
    <w:rsid w:val="005E6D3C"/>
    <w:rsid w:val="005F66E9"/>
    <w:rsid w:val="005F738C"/>
    <w:rsid w:val="0063196A"/>
    <w:rsid w:val="00632CD3"/>
    <w:rsid w:val="006610FF"/>
    <w:rsid w:val="006816C1"/>
    <w:rsid w:val="006826B9"/>
    <w:rsid w:val="00683B57"/>
    <w:rsid w:val="006A23C4"/>
    <w:rsid w:val="006A31B0"/>
    <w:rsid w:val="006A7DC4"/>
    <w:rsid w:val="006B1CF0"/>
    <w:rsid w:val="006B212D"/>
    <w:rsid w:val="006B6AD4"/>
    <w:rsid w:val="006D7B10"/>
    <w:rsid w:val="006E2EBC"/>
    <w:rsid w:val="006F5B78"/>
    <w:rsid w:val="00706854"/>
    <w:rsid w:val="00721126"/>
    <w:rsid w:val="007307EE"/>
    <w:rsid w:val="00736FE0"/>
    <w:rsid w:val="007460F9"/>
    <w:rsid w:val="00761CB4"/>
    <w:rsid w:val="007647FC"/>
    <w:rsid w:val="007655E0"/>
    <w:rsid w:val="00771FFC"/>
    <w:rsid w:val="007745FF"/>
    <w:rsid w:val="00782BE0"/>
    <w:rsid w:val="00783A7F"/>
    <w:rsid w:val="00793061"/>
    <w:rsid w:val="007A369D"/>
    <w:rsid w:val="007C6010"/>
    <w:rsid w:val="007E3232"/>
    <w:rsid w:val="008046B1"/>
    <w:rsid w:val="008065E4"/>
    <w:rsid w:val="0081446B"/>
    <w:rsid w:val="00822599"/>
    <w:rsid w:val="008275AF"/>
    <w:rsid w:val="008346A7"/>
    <w:rsid w:val="00840FC3"/>
    <w:rsid w:val="00842B75"/>
    <w:rsid w:val="0085417D"/>
    <w:rsid w:val="008671AD"/>
    <w:rsid w:val="00867503"/>
    <w:rsid w:val="00872FF8"/>
    <w:rsid w:val="00874F6E"/>
    <w:rsid w:val="00884062"/>
    <w:rsid w:val="00884C88"/>
    <w:rsid w:val="008938BA"/>
    <w:rsid w:val="00896B97"/>
    <w:rsid w:val="008A0471"/>
    <w:rsid w:val="008B0AC3"/>
    <w:rsid w:val="008B492D"/>
    <w:rsid w:val="008D2E27"/>
    <w:rsid w:val="008D30D4"/>
    <w:rsid w:val="008E0DD3"/>
    <w:rsid w:val="008E4D72"/>
    <w:rsid w:val="008F261C"/>
    <w:rsid w:val="0092510F"/>
    <w:rsid w:val="0092671C"/>
    <w:rsid w:val="009277F9"/>
    <w:rsid w:val="00933B90"/>
    <w:rsid w:val="00940D32"/>
    <w:rsid w:val="0094764D"/>
    <w:rsid w:val="009518A9"/>
    <w:rsid w:val="00960239"/>
    <w:rsid w:val="009638B1"/>
    <w:rsid w:val="00970222"/>
    <w:rsid w:val="00975F46"/>
    <w:rsid w:val="009822C2"/>
    <w:rsid w:val="0098369A"/>
    <w:rsid w:val="009836EE"/>
    <w:rsid w:val="00984BDA"/>
    <w:rsid w:val="00986903"/>
    <w:rsid w:val="009909E4"/>
    <w:rsid w:val="009A7758"/>
    <w:rsid w:val="009B02DF"/>
    <w:rsid w:val="009B091C"/>
    <w:rsid w:val="009B2D9E"/>
    <w:rsid w:val="009C34AE"/>
    <w:rsid w:val="00A02199"/>
    <w:rsid w:val="00A102D8"/>
    <w:rsid w:val="00A17613"/>
    <w:rsid w:val="00A30026"/>
    <w:rsid w:val="00A44ED2"/>
    <w:rsid w:val="00A52418"/>
    <w:rsid w:val="00A62197"/>
    <w:rsid w:val="00A636FC"/>
    <w:rsid w:val="00A65A0C"/>
    <w:rsid w:val="00A7663C"/>
    <w:rsid w:val="00A90775"/>
    <w:rsid w:val="00A9675B"/>
    <w:rsid w:val="00AA46A5"/>
    <w:rsid w:val="00AA5177"/>
    <w:rsid w:val="00AA6139"/>
    <w:rsid w:val="00AB04B1"/>
    <w:rsid w:val="00AB1048"/>
    <w:rsid w:val="00AB19B4"/>
    <w:rsid w:val="00AC06A1"/>
    <w:rsid w:val="00AD681A"/>
    <w:rsid w:val="00AE357B"/>
    <w:rsid w:val="00AE4A6B"/>
    <w:rsid w:val="00AF53CF"/>
    <w:rsid w:val="00B017AA"/>
    <w:rsid w:val="00B021F7"/>
    <w:rsid w:val="00B0675F"/>
    <w:rsid w:val="00B22CE5"/>
    <w:rsid w:val="00B24C58"/>
    <w:rsid w:val="00B42005"/>
    <w:rsid w:val="00B4251E"/>
    <w:rsid w:val="00B4571A"/>
    <w:rsid w:val="00B51A11"/>
    <w:rsid w:val="00B51B32"/>
    <w:rsid w:val="00B559E8"/>
    <w:rsid w:val="00B55E13"/>
    <w:rsid w:val="00B94E8C"/>
    <w:rsid w:val="00BA192A"/>
    <w:rsid w:val="00BB35CC"/>
    <w:rsid w:val="00BB7FAE"/>
    <w:rsid w:val="00BC2650"/>
    <w:rsid w:val="00BF29B0"/>
    <w:rsid w:val="00C10173"/>
    <w:rsid w:val="00C17265"/>
    <w:rsid w:val="00C21789"/>
    <w:rsid w:val="00C46B36"/>
    <w:rsid w:val="00C565AD"/>
    <w:rsid w:val="00C67E62"/>
    <w:rsid w:val="00C7409D"/>
    <w:rsid w:val="00C74FFD"/>
    <w:rsid w:val="00C76440"/>
    <w:rsid w:val="00C80D45"/>
    <w:rsid w:val="00C90A74"/>
    <w:rsid w:val="00C92A76"/>
    <w:rsid w:val="00CA7C24"/>
    <w:rsid w:val="00CB545A"/>
    <w:rsid w:val="00CC05B7"/>
    <w:rsid w:val="00CC109B"/>
    <w:rsid w:val="00CC1271"/>
    <w:rsid w:val="00CC5D6C"/>
    <w:rsid w:val="00CD32A4"/>
    <w:rsid w:val="00CF5D3B"/>
    <w:rsid w:val="00CF7E6F"/>
    <w:rsid w:val="00D12D6D"/>
    <w:rsid w:val="00D15DB8"/>
    <w:rsid w:val="00D419B7"/>
    <w:rsid w:val="00D46E1F"/>
    <w:rsid w:val="00D617F8"/>
    <w:rsid w:val="00D83750"/>
    <w:rsid w:val="00D93628"/>
    <w:rsid w:val="00DA1C8A"/>
    <w:rsid w:val="00DA6C60"/>
    <w:rsid w:val="00DC1F1D"/>
    <w:rsid w:val="00DC2C7A"/>
    <w:rsid w:val="00DE72B2"/>
    <w:rsid w:val="00DF3901"/>
    <w:rsid w:val="00E02DAB"/>
    <w:rsid w:val="00E14D75"/>
    <w:rsid w:val="00E16D5C"/>
    <w:rsid w:val="00E33C4A"/>
    <w:rsid w:val="00E34EEF"/>
    <w:rsid w:val="00E37E58"/>
    <w:rsid w:val="00E40AAB"/>
    <w:rsid w:val="00E425D5"/>
    <w:rsid w:val="00E54BF3"/>
    <w:rsid w:val="00E55DDC"/>
    <w:rsid w:val="00E60C47"/>
    <w:rsid w:val="00E644CD"/>
    <w:rsid w:val="00E7128A"/>
    <w:rsid w:val="00E87B52"/>
    <w:rsid w:val="00EA1B7B"/>
    <w:rsid w:val="00EA2CD6"/>
    <w:rsid w:val="00EB1E4C"/>
    <w:rsid w:val="00EB4C93"/>
    <w:rsid w:val="00ED2DE3"/>
    <w:rsid w:val="00ED44B2"/>
    <w:rsid w:val="00EF6861"/>
    <w:rsid w:val="00F14AA2"/>
    <w:rsid w:val="00F20B11"/>
    <w:rsid w:val="00F2606B"/>
    <w:rsid w:val="00F4144B"/>
    <w:rsid w:val="00F55BC2"/>
    <w:rsid w:val="00F648D1"/>
    <w:rsid w:val="00F702CB"/>
    <w:rsid w:val="00F7457D"/>
    <w:rsid w:val="00F81F9A"/>
    <w:rsid w:val="00F83F9D"/>
    <w:rsid w:val="00F90599"/>
    <w:rsid w:val="00F931DE"/>
    <w:rsid w:val="00F95F88"/>
    <w:rsid w:val="00F97ECF"/>
    <w:rsid w:val="00FA3C82"/>
    <w:rsid w:val="00FA5127"/>
    <w:rsid w:val="00FE2D9F"/>
    <w:rsid w:val="00FF1208"/>
    <w:rsid w:val="00FF28C1"/>
    <w:rsid w:val="00FF5275"/>
    <w:rsid w:val="0FE321DC"/>
    <w:rsid w:val="1769E7A0"/>
    <w:rsid w:val="20C94A49"/>
    <w:rsid w:val="2AF7F490"/>
    <w:rsid w:val="2BC861FA"/>
    <w:rsid w:val="2C66A423"/>
    <w:rsid w:val="36160D59"/>
    <w:rsid w:val="3678082F"/>
    <w:rsid w:val="549F5E53"/>
    <w:rsid w:val="5A292E15"/>
    <w:rsid w:val="5CB68E0B"/>
    <w:rsid w:val="6BBDF473"/>
    <w:rsid w:val="717E582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D2ECF4F"/>
  <w15:chartTrackingRefBased/>
  <w15:docId w15:val="{23CE87F7-899B-46C7-A1F5-BB1FEC85CC8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C1F1D"/>
    <w:pPr>
      <w:spacing w:after="0" w:line="240" w:lineRule="auto"/>
    </w:pPr>
    <w:rPr>
      <w:rFonts w:ascii="Times New Roman" w:eastAsia="Times New Roman" w:hAnsi="Times New Roman" w:cs="Times New Roman"/>
      <w:sz w:val="24"/>
      <w:szCs w:val="24"/>
      <w:lang w:val="en-GB" w:eastAsia="en-GB"/>
    </w:rPr>
  </w:style>
  <w:style w:type="paragraph" w:styleId="Heading1">
    <w:name w:val="heading 1"/>
    <w:basedOn w:val="Normal"/>
    <w:next w:val="Normal"/>
    <w:link w:val="Heading1Char"/>
    <w:uiPriority w:val="9"/>
    <w:qFormat/>
    <w:rsid w:val="00E87B52"/>
    <w:pPr>
      <w:keepNext/>
      <w:keepLines/>
      <w:spacing w:before="240" w:line="259" w:lineRule="auto"/>
      <w:outlineLvl w:val="0"/>
    </w:pPr>
    <w:rPr>
      <w:rFonts w:asciiTheme="majorHAnsi" w:eastAsiaTheme="majorEastAsia" w:hAnsiTheme="majorHAnsi" w:cstheme="majorBidi"/>
      <w:color w:val="2F5496" w:themeColor="accent1" w:themeShade="BF"/>
      <w:sz w:val="32"/>
      <w:szCs w:val="32"/>
      <w:lang w:val="en-US" w:eastAsia="en-US"/>
    </w:rPr>
  </w:style>
  <w:style w:type="paragraph" w:styleId="Heading3">
    <w:name w:val="heading 3"/>
    <w:basedOn w:val="Normal"/>
    <w:next w:val="Normal"/>
    <w:link w:val="Heading3Char"/>
    <w:uiPriority w:val="9"/>
    <w:unhideWhenUsed/>
    <w:qFormat/>
    <w:rsid w:val="00DA6C60"/>
    <w:pPr>
      <w:keepNext/>
      <w:keepLines/>
      <w:spacing w:before="40" w:line="259" w:lineRule="auto"/>
      <w:outlineLvl w:val="2"/>
    </w:pPr>
    <w:rPr>
      <w:rFonts w:asciiTheme="majorHAnsi" w:eastAsiaTheme="majorEastAsia" w:hAnsiTheme="majorHAnsi" w:cstheme="majorBidi"/>
      <w:color w:val="1F3763" w:themeColor="accent1" w:themeShade="7F"/>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pPr>
    <w:rPr>
      <w:rFonts w:ascii="Arial" w:eastAsiaTheme="minorHAnsi" w:hAnsi="Arial" w:cstheme="minorBidi"/>
      <w:sz w:val="22"/>
      <w:szCs w:val="22"/>
      <w:lang w:val="en-US" w:eastAsia="en-US"/>
    </w:r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pPr>
    <w:rPr>
      <w:rFonts w:ascii="Arial" w:eastAsiaTheme="minorHAnsi" w:hAnsi="Arial" w:cstheme="minorBidi"/>
      <w:sz w:val="22"/>
      <w:szCs w:val="22"/>
      <w:lang w:val="en-US" w:eastAsia="en-US"/>
    </w:rPr>
  </w:style>
  <w:style w:type="character" w:customStyle="1" w:styleId="FooterChar">
    <w:name w:val="Footer Char"/>
    <w:basedOn w:val="DefaultParagraphFont"/>
    <w:link w:val="Footer"/>
    <w:uiPriority w:val="99"/>
    <w:rsid w:val="002E0DE9"/>
  </w:style>
  <w:style w:type="paragraph" w:styleId="ListParagraph">
    <w:name w:val="List Paragraph"/>
    <w:basedOn w:val="Normal"/>
    <w:uiPriority w:val="34"/>
    <w:qFormat/>
    <w:rsid w:val="00A44ED2"/>
    <w:pPr>
      <w:spacing w:after="160" w:line="259" w:lineRule="auto"/>
      <w:ind w:left="720"/>
      <w:contextualSpacing/>
    </w:pPr>
    <w:rPr>
      <w:rFonts w:ascii="Arial" w:eastAsiaTheme="minorHAnsi" w:hAnsi="Arial" w:cstheme="minorBidi"/>
      <w:sz w:val="22"/>
      <w:szCs w:val="22"/>
      <w:lang w:val="en-US" w:eastAsia="en-US"/>
    </w:rPr>
  </w:style>
  <w:style w:type="paragraph" w:styleId="BalloonText">
    <w:name w:val="Balloon Text"/>
    <w:basedOn w:val="Normal"/>
    <w:link w:val="BalloonTextChar"/>
    <w:uiPriority w:val="99"/>
    <w:semiHidden/>
    <w:unhideWhenUsed/>
    <w:rsid w:val="00D93628"/>
    <w:rPr>
      <w:rFonts w:ascii="Segoe UI" w:eastAsiaTheme="minorHAnsi" w:hAnsi="Segoe UI" w:cs="Segoe UI"/>
      <w:sz w:val="18"/>
      <w:szCs w:val="18"/>
      <w:lang w:val="en-US" w:eastAsia="en-US"/>
    </w:rPr>
  </w:style>
  <w:style w:type="character" w:customStyle="1" w:styleId="BalloonTextChar">
    <w:name w:val="Balloon Text Char"/>
    <w:basedOn w:val="DefaultParagraphFont"/>
    <w:link w:val="BalloonText"/>
    <w:uiPriority w:val="99"/>
    <w:semiHidden/>
    <w:rsid w:val="00D93628"/>
    <w:rPr>
      <w:rFonts w:ascii="Segoe UI" w:hAnsi="Segoe UI" w:cs="Segoe UI"/>
      <w:sz w:val="18"/>
      <w:szCs w:val="18"/>
    </w:rPr>
  </w:style>
  <w:style w:type="character" w:customStyle="1" w:styleId="Heading1Char">
    <w:name w:val="Heading 1 Char"/>
    <w:basedOn w:val="DefaultParagraphFont"/>
    <w:link w:val="Heading1"/>
    <w:uiPriority w:val="9"/>
    <w:rsid w:val="00E87B52"/>
    <w:rPr>
      <w:rFonts w:asciiTheme="majorHAnsi" w:eastAsiaTheme="majorEastAsia" w:hAnsiTheme="majorHAnsi" w:cstheme="majorBidi"/>
      <w:color w:val="2F5496" w:themeColor="accent1" w:themeShade="BF"/>
      <w:sz w:val="32"/>
      <w:szCs w:val="32"/>
    </w:rPr>
  </w:style>
  <w:style w:type="table" w:customStyle="1" w:styleId="TableGrid1">
    <w:name w:val="Table Grid1"/>
    <w:basedOn w:val="TableNormal"/>
    <w:next w:val="TableGrid"/>
    <w:uiPriority w:val="39"/>
    <w:rsid w:val="00E87B52"/>
    <w:pPr>
      <w:spacing w:after="0" w:line="240" w:lineRule="auto"/>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uiPriority w:val="39"/>
    <w:rsid w:val="00E87B5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6816C1"/>
    <w:pPr>
      <w:spacing w:before="100" w:beforeAutospacing="1" w:after="100" w:afterAutospacing="1"/>
    </w:pPr>
  </w:style>
  <w:style w:type="character" w:customStyle="1" w:styleId="ms-1">
    <w:name w:val="ms-1"/>
    <w:basedOn w:val="DefaultParagraphFont"/>
    <w:rsid w:val="006816C1"/>
  </w:style>
  <w:style w:type="character" w:customStyle="1" w:styleId="max-w-15ch">
    <w:name w:val="max-w-[15ch]"/>
    <w:basedOn w:val="DefaultParagraphFont"/>
    <w:rsid w:val="006816C1"/>
  </w:style>
  <w:style w:type="character" w:customStyle="1" w:styleId="-me-1">
    <w:name w:val="-me-1"/>
    <w:basedOn w:val="DefaultParagraphFont"/>
    <w:rsid w:val="006816C1"/>
  </w:style>
  <w:style w:type="character" w:styleId="Strong">
    <w:name w:val="Strong"/>
    <w:basedOn w:val="DefaultParagraphFont"/>
    <w:uiPriority w:val="22"/>
    <w:qFormat/>
    <w:rsid w:val="006816C1"/>
    <w:rPr>
      <w:b/>
      <w:bCs/>
    </w:rPr>
  </w:style>
  <w:style w:type="paragraph" w:styleId="FootnoteText">
    <w:name w:val="footnote text"/>
    <w:basedOn w:val="Normal"/>
    <w:link w:val="FootnoteTextChar"/>
    <w:uiPriority w:val="99"/>
    <w:semiHidden/>
    <w:unhideWhenUsed/>
    <w:rsid w:val="00874F6E"/>
    <w:rPr>
      <w:sz w:val="20"/>
      <w:szCs w:val="20"/>
      <w:lang w:val="en-US" w:eastAsia="en-US"/>
    </w:rPr>
  </w:style>
  <w:style w:type="character" w:customStyle="1" w:styleId="FootnoteTextChar">
    <w:name w:val="Footnote Text Char"/>
    <w:basedOn w:val="DefaultParagraphFont"/>
    <w:link w:val="FootnoteText"/>
    <w:uiPriority w:val="99"/>
    <w:semiHidden/>
    <w:rsid w:val="00874F6E"/>
    <w:rPr>
      <w:rFonts w:ascii="Times New Roman" w:eastAsia="Times New Roman" w:hAnsi="Times New Roman" w:cs="Times New Roman"/>
      <w:sz w:val="20"/>
      <w:szCs w:val="20"/>
    </w:rPr>
  </w:style>
  <w:style w:type="character" w:styleId="FootnoteReference">
    <w:name w:val="footnote reference"/>
    <w:basedOn w:val="DefaultParagraphFont"/>
    <w:uiPriority w:val="99"/>
    <w:semiHidden/>
    <w:unhideWhenUsed/>
    <w:rsid w:val="00874F6E"/>
    <w:rPr>
      <w:vertAlign w:val="superscript"/>
    </w:rPr>
  </w:style>
  <w:style w:type="character" w:customStyle="1" w:styleId="Heading3Char">
    <w:name w:val="Heading 3 Char"/>
    <w:basedOn w:val="DefaultParagraphFont"/>
    <w:link w:val="Heading3"/>
    <w:uiPriority w:val="9"/>
    <w:rsid w:val="00DA6C60"/>
    <w:rPr>
      <w:rFonts w:asciiTheme="majorHAnsi" w:eastAsiaTheme="majorEastAsia" w:hAnsiTheme="majorHAnsi" w:cstheme="majorBidi"/>
      <w:color w:val="1F3763" w:themeColor="accent1" w:themeShade="7F"/>
      <w:sz w:val="24"/>
      <w:szCs w:val="24"/>
    </w:rPr>
  </w:style>
  <w:style w:type="character" w:styleId="Hyperlink">
    <w:name w:val="Hyperlink"/>
    <w:basedOn w:val="DefaultParagraphFont"/>
    <w:uiPriority w:val="99"/>
    <w:unhideWhenUsed/>
    <w:rsid w:val="00DA6C60"/>
    <w:rPr>
      <w:color w:val="0000FF"/>
      <w:u w:val="single"/>
    </w:rPr>
  </w:style>
  <w:style w:type="character" w:styleId="Emphasis">
    <w:name w:val="Emphasis"/>
    <w:basedOn w:val="DefaultParagraphFont"/>
    <w:uiPriority w:val="20"/>
    <w:qFormat/>
    <w:rsid w:val="00FF28C1"/>
    <w:rPr>
      <w:i/>
      <w:iCs/>
    </w:rPr>
  </w:style>
  <w:style w:type="character" w:customStyle="1" w:styleId="Mencinsinresolver1">
    <w:name w:val="Mención sin resolver1"/>
    <w:basedOn w:val="DefaultParagraphFont"/>
    <w:uiPriority w:val="99"/>
    <w:semiHidden/>
    <w:unhideWhenUsed/>
    <w:rsid w:val="00DC2C7A"/>
    <w:rPr>
      <w:color w:val="605E5C"/>
      <w:shd w:val="clear" w:color="auto" w:fill="E1DFDD"/>
    </w:rPr>
  </w:style>
  <w:style w:type="character" w:styleId="CommentReference">
    <w:name w:val="annotation reference"/>
    <w:basedOn w:val="DefaultParagraphFont"/>
    <w:uiPriority w:val="99"/>
    <w:semiHidden/>
    <w:unhideWhenUsed/>
    <w:rsid w:val="0058582E"/>
    <w:rPr>
      <w:sz w:val="16"/>
      <w:szCs w:val="16"/>
    </w:rPr>
  </w:style>
  <w:style w:type="paragraph" w:styleId="CommentText">
    <w:name w:val="annotation text"/>
    <w:basedOn w:val="Normal"/>
    <w:link w:val="CommentTextChar"/>
    <w:uiPriority w:val="99"/>
    <w:unhideWhenUsed/>
    <w:rsid w:val="0058582E"/>
    <w:rPr>
      <w:sz w:val="20"/>
      <w:szCs w:val="20"/>
    </w:rPr>
  </w:style>
  <w:style w:type="character" w:customStyle="1" w:styleId="CommentTextChar">
    <w:name w:val="Comment Text Char"/>
    <w:basedOn w:val="DefaultParagraphFont"/>
    <w:link w:val="CommentText"/>
    <w:uiPriority w:val="99"/>
    <w:rsid w:val="0058582E"/>
    <w:rPr>
      <w:rFonts w:ascii="Times New Roman" w:eastAsia="Times New Roman" w:hAnsi="Times New Roman" w:cs="Times New Roman"/>
      <w:sz w:val="20"/>
      <w:szCs w:val="20"/>
      <w:lang w:val="en-AU" w:eastAsia="en-GB"/>
    </w:rPr>
  </w:style>
  <w:style w:type="paragraph" w:styleId="CommentSubject">
    <w:name w:val="annotation subject"/>
    <w:basedOn w:val="CommentText"/>
    <w:next w:val="CommentText"/>
    <w:link w:val="CommentSubjectChar"/>
    <w:uiPriority w:val="99"/>
    <w:semiHidden/>
    <w:unhideWhenUsed/>
    <w:rsid w:val="0058582E"/>
    <w:rPr>
      <w:b/>
      <w:bCs/>
    </w:rPr>
  </w:style>
  <w:style w:type="character" w:customStyle="1" w:styleId="CommentSubjectChar">
    <w:name w:val="Comment Subject Char"/>
    <w:basedOn w:val="CommentTextChar"/>
    <w:link w:val="CommentSubject"/>
    <w:uiPriority w:val="99"/>
    <w:semiHidden/>
    <w:rsid w:val="0058582E"/>
    <w:rPr>
      <w:rFonts w:ascii="Times New Roman" w:eastAsia="Times New Roman" w:hAnsi="Times New Roman" w:cs="Times New Roman"/>
      <w:b/>
      <w:bCs/>
      <w:sz w:val="20"/>
      <w:szCs w:val="20"/>
      <w:lang w:val="en-AU" w:eastAsia="en-GB"/>
    </w:rPr>
  </w:style>
  <w:style w:type="paragraph" w:styleId="Revision">
    <w:name w:val="Revision"/>
    <w:hidden/>
    <w:uiPriority w:val="99"/>
    <w:semiHidden/>
    <w:rsid w:val="0058582E"/>
    <w:pPr>
      <w:spacing w:after="0" w:line="240" w:lineRule="auto"/>
    </w:pPr>
    <w:rPr>
      <w:rFonts w:ascii="Times New Roman" w:eastAsia="Times New Roman" w:hAnsi="Times New Roman" w:cs="Times New Roman"/>
      <w:sz w:val="24"/>
      <w:szCs w:val="24"/>
      <w:lang w:val="en-AU"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1/relationships/commentsExtended" Target="commentsExtended.xml"/><Relationship Id="rId18" Type="http://schemas.openxmlformats.org/officeDocument/2006/relationships/header" Target="header2.xml"/><Relationship Id="rId26" Type="http://schemas.openxmlformats.org/officeDocument/2006/relationships/footer" Target="footer4.xml"/><Relationship Id="rId3" Type="http://schemas.openxmlformats.org/officeDocument/2006/relationships/customXml" Target="../customXml/item3.xml"/><Relationship Id="rId21" Type="http://schemas.openxmlformats.org/officeDocument/2006/relationships/hyperlink" Target="https://giraffeconservation.org/wp-content/uploads/2019/03/A-journey-of-giraffe-Giraffe-Translocation-Manual_October-2022.pdf" TargetMode="External"/><Relationship Id="rId7" Type="http://schemas.openxmlformats.org/officeDocument/2006/relationships/settings" Target="settings.xml"/><Relationship Id="rId12" Type="http://schemas.openxmlformats.org/officeDocument/2006/relationships/comments" Target="comments.xml"/><Relationship Id="rId17" Type="http://schemas.openxmlformats.org/officeDocument/2006/relationships/footer" Target="footer1.xml"/><Relationship Id="rId25" Type="http://schemas.openxmlformats.org/officeDocument/2006/relationships/header" Target="header5.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yperlink" Target="https://giraffeconservation.org/wp-content/uploads/2025/06/State-of-Giraffe-2025-Report_final2.pdf" TargetMode="Externa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5" Type="http://schemas.openxmlformats.org/officeDocument/2006/relationships/numbering" Target="numbering.xml"/><Relationship Id="rId15" Type="http://schemas.microsoft.com/office/2018/08/relationships/commentsExtensible" Target="commentsExtensible.xml"/><Relationship Id="rId23" Type="http://schemas.openxmlformats.org/officeDocument/2006/relationships/header" Target="header4.xml"/><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6/09/relationships/commentsIds" Target="commentsIds.xml"/><Relationship Id="rId22" Type="http://schemas.openxmlformats.org/officeDocument/2006/relationships/header" Target="header3.xml"/><Relationship Id="rId27" Type="http://schemas.openxmlformats.org/officeDocument/2006/relationships/header" Target="header6.xml"/><Relationship Id="rId30" Type="http://schemas.openxmlformats.org/officeDocument/2006/relationships/theme" Target="theme/theme1.xml"/></Relationships>
</file>

<file path=word/_rels/head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BC6462-068E-4C1C-88ED-6737EDAC2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46FDD7F-F4A1-487B-8F92-48D78A357558}">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3.xml><?xml version="1.0" encoding="utf-8"?>
<ds:datastoreItem xmlns:ds="http://schemas.openxmlformats.org/officeDocument/2006/customXml" ds:itemID="{680ABB55-B493-44B2-8B02-5D897D95F47C}">
  <ds:schemaRefs>
    <ds:schemaRef ds:uri="http://schemas.openxmlformats.org/officeDocument/2006/bibliography"/>
  </ds:schemaRefs>
</ds:datastoreItem>
</file>

<file path=customXml/itemProps4.xml><?xml version="1.0" encoding="utf-8"?>
<ds:datastoreItem xmlns:ds="http://schemas.openxmlformats.org/officeDocument/2006/customXml" ds:itemID="{EAEE293A-83C1-4B42-A382-33FBBADA1C01}">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31</TotalTime>
  <Pages>14</Pages>
  <Words>2923</Words>
  <Characters>16666</Characters>
  <Application>Microsoft Office Word</Application>
  <DocSecurity>0</DocSecurity>
  <Lines>138</Lines>
  <Paragraphs>39</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19550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18</cp:revision>
  <dcterms:created xsi:type="dcterms:W3CDTF">2025-11-09T09:41:00Z</dcterms:created>
  <dcterms:modified xsi:type="dcterms:W3CDTF">2025-11-12T14:18:00Z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TaxKeyword">
    <vt:lpwstr/>
  </property>
  <property fmtid="{D5CDD505-2E9C-101B-9397-08002B2CF9AE}" pid="4" name="MediaServiceImageTags">
    <vt:lpwstr/>
  </property>
</Properties>
</file>