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mf" ContentType="image/x-wmf"/>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header3.xml" ContentType="application/vnd.openxmlformats-officedocument.wordprocessingml.header+xml"/>
  <Override PartName="/word/footer2.xml" ContentType="application/vnd.openxmlformats-officedocument.wordprocessingml.footer+xml"/>
  <Override PartName="/word/header4.xml" ContentType="application/vnd.openxmlformats-officedocument.wordprocessingml.header+xml"/>
  <Override PartName="/word/header5.xml" ContentType="application/vnd.openxmlformats-officedocument.wordprocessingml.header+xml"/>
  <Override PartName="/word/footer3.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tbl>
      <w:tblPr>
        <w:tblW w:w="9738" w:type="dxa"/>
        <w:tblInd w:w="-90" w:type="dxa"/>
        <w:tblLayout w:type="fixed"/>
        <w:tblCellMar>
          <w:left w:w="10" w:type="dxa"/>
          <w:right w:w="10" w:type="dxa"/>
        </w:tblCellMar>
        <w:tblLook w:val="0000" w:firstRow="0" w:lastRow="0" w:firstColumn="0" w:lastColumn="0" w:noHBand="0" w:noVBand="0"/>
      </w:tblPr>
      <w:tblGrid>
        <w:gridCol w:w="1616"/>
        <w:gridCol w:w="4144"/>
        <w:gridCol w:w="3978"/>
      </w:tblGrid>
      <w:tr w:rsidR="00C21E6F" w:rsidRPr="00C21E6F" w14:paraId="0E3F1974" w14:textId="77777777" w:rsidTr="00DB1B11">
        <w:trPr>
          <w:trHeight w:val="1328"/>
        </w:trPr>
        <w:tc>
          <w:tcPr>
            <w:tcW w:w="1616" w:type="dxa"/>
            <w:tcBorders>
              <w:top w:val="single" w:sz="12" w:space="0" w:color="000000"/>
              <w:bottom w:val="single" w:sz="12" w:space="0" w:color="000000"/>
            </w:tcBorders>
            <w:tcMar>
              <w:top w:w="85" w:type="dxa"/>
              <w:left w:w="108" w:type="dxa"/>
              <w:bottom w:w="0" w:type="dxa"/>
              <w:right w:w="108" w:type="dxa"/>
            </w:tcMar>
          </w:tcPr>
          <w:p w14:paraId="768ECEBD" w14:textId="77777777" w:rsidR="00C21E6F" w:rsidRPr="00C21E6F" w:rsidRDefault="00C21E6F" w:rsidP="00C21E6F">
            <w:pPr>
              <w:suppressAutoHyphens/>
              <w:textAlignment w:val="baseline"/>
              <w:rPr>
                <w:rFonts w:ascii="Calibri" w:eastAsia="Calibri" w:hAnsi="Calibri" w:cs="Times New Roman"/>
                <w:lang w:val="en-US"/>
              </w:rPr>
            </w:pPr>
            <w:bookmarkStart w:id="0" w:name="_Hlk213850153"/>
            <w:r w:rsidRPr="00C21E6F">
              <w:rPr>
                <w:rFonts w:ascii="Arial" w:eastAsia="Times New Roman" w:hAnsi="Arial" w:cs="Arial"/>
                <w:noProof/>
                <w:szCs w:val="24"/>
                <w:lang w:val="en-US"/>
              </w:rPr>
              <w:drawing>
                <wp:inline distT="0" distB="0" distL="0" distR="0" wp14:anchorId="5E05ACFF" wp14:editId="1ACAA4AE">
                  <wp:extent cx="742950" cy="771525"/>
                  <wp:effectExtent l="0" t="0" r="0" b="9525"/>
                  <wp:docPr id="36710366" name="Picture 3"/>
                  <wp:cNvGraphicFramePr/>
                  <a:graphic xmlns:a="http://schemas.openxmlformats.org/drawingml/2006/main">
                    <a:graphicData uri="http://schemas.openxmlformats.org/drawingml/2006/picture">
                      <pic:pic xmlns:pic="http://schemas.openxmlformats.org/drawingml/2006/picture">
                        <pic:nvPicPr>
                          <pic:cNvPr id="0" name=""/>
                          <pic:cNvPicPr/>
                        </pic:nvPicPr>
                        <pic:blipFill>
                          <a:blip r:embed="rId11"/>
                          <a:srcRect l="-2531" t="-740" r="-2531" b="-740"/>
                          <a:stretch>
                            <a:fillRect/>
                          </a:stretch>
                        </pic:blipFill>
                        <pic:spPr>
                          <a:xfrm>
                            <a:off x="0" y="0"/>
                            <a:ext cx="742950" cy="771525"/>
                          </a:xfrm>
                          <a:prstGeom prst="rect">
                            <a:avLst/>
                          </a:prstGeom>
                          <a:noFill/>
                          <a:ln>
                            <a:noFill/>
                            <a:prstDash/>
                          </a:ln>
                        </pic:spPr>
                      </pic:pic>
                    </a:graphicData>
                  </a:graphic>
                </wp:inline>
              </w:drawing>
            </w:r>
          </w:p>
        </w:tc>
        <w:tc>
          <w:tcPr>
            <w:tcW w:w="4144" w:type="dxa"/>
            <w:tcBorders>
              <w:top w:val="single" w:sz="12" w:space="0" w:color="000000"/>
              <w:bottom w:val="single" w:sz="12" w:space="0" w:color="000000"/>
            </w:tcBorders>
            <w:tcMar>
              <w:top w:w="85" w:type="dxa"/>
              <w:left w:w="108" w:type="dxa"/>
              <w:bottom w:w="0" w:type="dxa"/>
              <w:right w:w="108" w:type="dxa"/>
            </w:tcMar>
          </w:tcPr>
          <w:p w14:paraId="5F9E2304" w14:textId="77777777" w:rsidR="00C21E6F" w:rsidRPr="00C21E6F" w:rsidRDefault="00C21E6F" w:rsidP="00C21E6F">
            <w:pPr>
              <w:keepNext/>
              <w:suppressAutoHyphens/>
              <w:ind w:left="-108"/>
              <w:textAlignment w:val="baseline"/>
              <w:outlineLvl w:val="1"/>
              <w:rPr>
                <w:rFonts w:ascii="Arial" w:eastAsia="Times New Roman" w:hAnsi="Arial" w:cs="Arial"/>
                <w:sz w:val="12"/>
                <w:szCs w:val="12"/>
                <w:lang w:val="es-ES" w:eastAsia="es-ES"/>
              </w:rPr>
            </w:pPr>
          </w:p>
          <w:p w14:paraId="50B2421E" w14:textId="77777777" w:rsidR="00C21E6F" w:rsidRPr="00C21E6F" w:rsidRDefault="00C21E6F" w:rsidP="00C21E6F">
            <w:pPr>
              <w:keepNext/>
              <w:suppressAutoHyphens/>
              <w:ind w:left="-108"/>
              <w:textAlignment w:val="baseline"/>
              <w:outlineLvl w:val="1"/>
              <w:rPr>
                <w:rFonts w:ascii="Calibri" w:eastAsia="Calibri" w:hAnsi="Calibri" w:cs="Times New Roman"/>
                <w:lang w:val="es-ES"/>
              </w:rPr>
            </w:pPr>
            <w:r w:rsidRPr="00C21E6F">
              <w:rPr>
                <w:rFonts w:ascii="Arial" w:eastAsia="Times New Roman" w:hAnsi="Arial" w:cs="Arial"/>
                <w:b/>
                <w:bCs/>
                <w:sz w:val="32"/>
                <w:szCs w:val="24"/>
                <w:lang w:val="es-ES" w:eastAsia="es-ES"/>
              </w:rPr>
              <w:t>CONVENCIÓN SOBRE</w:t>
            </w:r>
          </w:p>
          <w:p w14:paraId="619F67CA" w14:textId="77777777" w:rsidR="00C21E6F" w:rsidRPr="00C21E6F" w:rsidRDefault="00C21E6F" w:rsidP="00C21E6F">
            <w:pPr>
              <w:keepNext/>
              <w:suppressAutoHyphens/>
              <w:ind w:left="-108"/>
              <w:textAlignment w:val="baseline"/>
              <w:outlineLvl w:val="1"/>
              <w:rPr>
                <w:rFonts w:ascii="Calibri" w:eastAsia="Calibri" w:hAnsi="Calibri" w:cs="Times New Roman"/>
                <w:lang w:val="es-ES"/>
              </w:rPr>
            </w:pPr>
            <w:r w:rsidRPr="00C21E6F">
              <w:rPr>
                <w:rFonts w:ascii="Arial" w:eastAsia="Times New Roman" w:hAnsi="Arial" w:cs="Arial"/>
                <w:b/>
                <w:bCs/>
                <w:sz w:val="32"/>
                <w:szCs w:val="24"/>
                <w:lang w:val="es-ES" w:eastAsia="es-ES"/>
              </w:rPr>
              <w:t>LAS ESPECIES</w:t>
            </w:r>
          </w:p>
          <w:p w14:paraId="3B5DA9FE" w14:textId="77777777" w:rsidR="00C21E6F" w:rsidRPr="00C21E6F" w:rsidRDefault="00C21E6F" w:rsidP="00C21E6F">
            <w:pPr>
              <w:keepNext/>
              <w:suppressAutoHyphens/>
              <w:ind w:left="-108"/>
              <w:textAlignment w:val="baseline"/>
              <w:outlineLvl w:val="1"/>
              <w:rPr>
                <w:rFonts w:ascii="Calibri" w:eastAsia="Calibri" w:hAnsi="Calibri" w:cs="Times New Roman"/>
                <w:lang w:val="es-ES"/>
              </w:rPr>
            </w:pPr>
            <w:r w:rsidRPr="00C21E6F">
              <w:rPr>
                <w:rFonts w:ascii="Arial" w:eastAsia="Times New Roman" w:hAnsi="Arial" w:cs="Arial"/>
                <w:b/>
                <w:bCs/>
                <w:sz w:val="32"/>
                <w:szCs w:val="24"/>
                <w:lang w:val="es-ES" w:eastAsia="es-ES"/>
              </w:rPr>
              <w:t>MIGRATORIAS</w:t>
            </w:r>
          </w:p>
        </w:tc>
        <w:tc>
          <w:tcPr>
            <w:tcW w:w="3978" w:type="dxa"/>
            <w:tcBorders>
              <w:top w:val="single" w:sz="12" w:space="0" w:color="000000"/>
              <w:bottom w:val="single" w:sz="12" w:space="0" w:color="000000"/>
            </w:tcBorders>
            <w:tcMar>
              <w:top w:w="85" w:type="dxa"/>
              <w:left w:w="108" w:type="dxa"/>
              <w:bottom w:w="0" w:type="dxa"/>
              <w:right w:w="108" w:type="dxa"/>
            </w:tcMar>
          </w:tcPr>
          <w:p w14:paraId="134F478C" w14:textId="3163CB36" w:rsidR="00C21E6F" w:rsidRPr="00C21E6F" w:rsidRDefault="00C21E6F" w:rsidP="00C21E6F">
            <w:pPr>
              <w:tabs>
                <w:tab w:val="left" w:pos="5040"/>
                <w:tab w:val="left" w:pos="5760"/>
                <w:tab w:val="left" w:pos="6008"/>
                <w:tab w:val="left" w:pos="6480"/>
                <w:tab w:val="left" w:pos="7200"/>
                <w:tab w:val="left" w:pos="7920"/>
                <w:tab w:val="left" w:pos="8640"/>
              </w:tabs>
              <w:suppressAutoHyphens/>
              <w:spacing w:before="120" w:after="120"/>
              <w:textAlignment w:val="baseline"/>
              <w:rPr>
                <w:rFonts w:ascii="Calibri" w:eastAsia="Calibri" w:hAnsi="Calibri" w:cs="Times New Roman"/>
              </w:rPr>
            </w:pPr>
            <w:r w:rsidRPr="00C21E6F">
              <w:rPr>
                <w:rFonts w:ascii="Arial" w:eastAsia="Times New Roman" w:hAnsi="Arial" w:cs="Arial"/>
                <w:szCs w:val="24"/>
                <w:lang w:eastAsia="es-ES"/>
              </w:rPr>
              <w:t>UNEP/CMS/COP15/Doc.</w:t>
            </w:r>
            <w:r w:rsidR="003F18FD">
              <w:rPr>
                <w:rFonts w:ascii="Arial" w:eastAsia="Times New Roman" w:hAnsi="Arial" w:cs="Arial"/>
                <w:szCs w:val="24"/>
                <w:lang w:eastAsia="es-ES"/>
              </w:rPr>
              <w:t>30.2.3</w:t>
            </w:r>
          </w:p>
          <w:p w14:paraId="63788A44" w14:textId="6695E720" w:rsidR="00C21E6F" w:rsidRPr="00C21E6F" w:rsidRDefault="003F18FD" w:rsidP="00C21E6F">
            <w:pPr>
              <w:tabs>
                <w:tab w:val="left" w:pos="5040"/>
                <w:tab w:val="left" w:pos="5760"/>
                <w:tab w:val="left" w:pos="6008"/>
                <w:tab w:val="left" w:pos="6480"/>
                <w:tab w:val="left" w:pos="7200"/>
                <w:tab w:val="left" w:pos="7920"/>
                <w:tab w:val="left" w:pos="8640"/>
              </w:tabs>
              <w:suppressAutoHyphens/>
              <w:spacing w:after="120"/>
              <w:textAlignment w:val="baseline"/>
              <w:rPr>
                <w:rFonts w:ascii="Calibri" w:eastAsia="Calibri" w:hAnsi="Calibri" w:cs="Times New Roman"/>
              </w:rPr>
            </w:pPr>
            <w:r>
              <w:rPr>
                <w:rFonts w:ascii="Arial" w:eastAsia="Times New Roman" w:hAnsi="Arial" w:cs="Arial"/>
                <w:szCs w:val="24"/>
                <w:lang w:eastAsia="es-ES"/>
              </w:rPr>
              <w:t xml:space="preserve">24 de </w:t>
            </w:r>
            <w:proofErr w:type="spellStart"/>
            <w:r>
              <w:rPr>
                <w:rFonts w:ascii="Arial" w:eastAsia="Times New Roman" w:hAnsi="Arial" w:cs="Arial"/>
                <w:szCs w:val="24"/>
                <w:lang w:eastAsia="es-ES"/>
              </w:rPr>
              <w:t>octubre</w:t>
            </w:r>
            <w:proofErr w:type="spellEnd"/>
            <w:r w:rsidR="00C21E6F" w:rsidRPr="00C21E6F">
              <w:rPr>
                <w:rFonts w:ascii="Arial" w:eastAsia="Times New Roman" w:hAnsi="Arial" w:cs="Arial"/>
                <w:szCs w:val="24"/>
                <w:lang w:eastAsia="es-ES"/>
              </w:rPr>
              <w:t xml:space="preserve"> 2025</w:t>
            </w:r>
          </w:p>
          <w:p w14:paraId="225D4CB0" w14:textId="77777777" w:rsidR="00C21E6F" w:rsidRPr="00C21E6F" w:rsidRDefault="00C21E6F" w:rsidP="00C21E6F">
            <w:pPr>
              <w:suppressAutoHyphens/>
              <w:textAlignment w:val="baseline"/>
              <w:rPr>
                <w:rFonts w:ascii="Arial" w:eastAsia="Times New Roman" w:hAnsi="Arial" w:cs="Arial"/>
                <w:szCs w:val="24"/>
                <w:lang w:val="es-ES_tradnl" w:eastAsia="es-ES"/>
              </w:rPr>
            </w:pPr>
            <w:r w:rsidRPr="00C21E6F">
              <w:rPr>
                <w:rFonts w:ascii="Arial" w:eastAsia="Times New Roman" w:hAnsi="Arial" w:cs="Arial"/>
                <w:szCs w:val="24"/>
                <w:lang w:val="es-ES_tradnl" w:eastAsia="es-ES"/>
              </w:rPr>
              <w:t>Español</w:t>
            </w:r>
          </w:p>
          <w:p w14:paraId="7053CAAF" w14:textId="77777777" w:rsidR="00C21E6F" w:rsidRPr="00C21E6F" w:rsidRDefault="00C21E6F" w:rsidP="00C21E6F">
            <w:pPr>
              <w:suppressAutoHyphens/>
              <w:textAlignment w:val="baseline"/>
              <w:rPr>
                <w:rFonts w:ascii="Calibri" w:eastAsia="Calibri" w:hAnsi="Calibri" w:cs="Times New Roman"/>
                <w:lang w:val="es-ES"/>
              </w:rPr>
            </w:pPr>
            <w:r w:rsidRPr="00C21E6F">
              <w:rPr>
                <w:rFonts w:ascii="Arial" w:eastAsia="Times New Roman" w:hAnsi="Arial" w:cs="Arial"/>
                <w:szCs w:val="24"/>
                <w:lang w:val="es-ES" w:eastAsia="es-ES"/>
              </w:rPr>
              <w:t xml:space="preserve">Original: </w:t>
            </w:r>
            <w:proofErr w:type="gramStart"/>
            <w:r w:rsidRPr="00C21E6F">
              <w:rPr>
                <w:rFonts w:ascii="Arial" w:eastAsia="Times New Roman" w:hAnsi="Arial" w:cs="Arial"/>
                <w:szCs w:val="24"/>
                <w:lang w:val="es-ES" w:eastAsia="es-ES"/>
              </w:rPr>
              <w:t>Inglés</w:t>
            </w:r>
            <w:proofErr w:type="gramEnd"/>
          </w:p>
          <w:p w14:paraId="5993981B" w14:textId="77777777" w:rsidR="00C21E6F" w:rsidRPr="00C21E6F" w:rsidRDefault="00C21E6F" w:rsidP="00C21E6F">
            <w:pPr>
              <w:suppressAutoHyphens/>
              <w:textAlignment w:val="baseline"/>
              <w:rPr>
                <w:rFonts w:ascii="Arial" w:eastAsia="Times New Roman" w:hAnsi="Arial" w:cs="Arial"/>
                <w:sz w:val="12"/>
                <w:szCs w:val="12"/>
                <w:lang w:val="es-ES" w:eastAsia="es-ES"/>
              </w:rPr>
            </w:pPr>
          </w:p>
        </w:tc>
      </w:tr>
    </w:tbl>
    <w:p w14:paraId="25C04238" w14:textId="77777777" w:rsidR="00C21E6F" w:rsidRPr="00C21E6F" w:rsidRDefault="00C21E6F" w:rsidP="00C21E6F">
      <w:pPr>
        <w:tabs>
          <w:tab w:val="left" w:pos="-1057"/>
          <w:tab w:val="left" w:pos="-720"/>
        </w:tabs>
        <w:suppressAutoHyphens/>
        <w:textAlignment w:val="baseline"/>
        <w:rPr>
          <w:rFonts w:ascii="Arial" w:eastAsia="Times New Roman" w:hAnsi="Arial" w:cs="Arial"/>
          <w:sz w:val="8"/>
          <w:szCs w:val="8"/>
          <w:lang w:val="es-ES" w:eastAsia="es-ES"/>
        </w:rPr>
      </w:pPr>
    </w:p>
    <w:p w14:paraId="5BB93855" w14:textId="77777777" w:rsidR="00C21E6F" w:rsidRPr="00C21E6F" w:rsidRDefault="00C21E6F" w:rsidP="00C21E6F">
      <w:pPr>
        <w:tabs>
          <w:tab w:val="left" w:pos="-1057"/>
          <w:tab w:val="left" w:pos="-720"/>
        </w:tabs>
        <w:suppressAutoHyphens/>
        <w:textAlignment w:val="baseline"/>
        <w:rPr>
          <w:rFonts w:ascii="Calibri" w:eastAsia="Calibri" w:hAnsi="Calibri" w:cs="Times New Roman"/>
          <w:lang w:val="es-ES"/>
        </w:rPr>
      </w:pPr>
      <w:r w:rsidRPr="00C21E6F">
        <w:rPr>
          <w:rFonts w:ascii="Arial" w:eastAsia="Times New Roman" w:hAnsi="Arial" w:cs="Arial"/>
          <w:szCs w:val="24"/>
          <w:lang w:val="es-ES" w:eastAsia="es-ES"/>
        </w:rPr>
        <w:t>15ª REUNIÓN DE LA CONFERENCIA DE LAS PARTES</w:t>
      </w:r>
    </w:p>
    <w:p w14:paraId="6BB2F47C" w14:textId="77777777" w:rsidR="00C21E6F" w:rsidRPr="00C21E6F" w:rsidRDefault="00C21E6F" w:rsidP="00C21E6F">
      <w:pPr>
        <w:pBdr>
          <w:top w:val="single" w:sz="6" w:space="0" w:color="FFFFFF"/>
          <w:left w:val="single" w:sz="6" w:space="0" w:color="FFFFFF"/>
          <w:bottom w:val="single" w:sz="6" w:space="0" w:color="FFFFFF"/>
          <w:right w:val="single" w:sz="6" w:space="0" w:color="FFFFFF"/>
        </w:pBdr>
        <w:suppressAutoHyphens/>
        <w:spacing w:line="228" w:lineRule="auto"/>
        <w:textAlignment w:val="baseline"/>
        <w:outlineLvl w:val="1"/>
        <w:rPr>
          <w:rFonts w:ascii="Calibri" w:eastAsia="Calibri" w:hAnsi="Calibri" w:cs="Times New Roman"/>
          <w:lang w:val="es-ES"/>
        </w:rPr>
      </w:pPr>
      <w:r w:rsidRPr="00C21E6F">
        <w:rPr>
          <w:rFonts w:ascii="Arial" w:eastAsia="Times New Roman" w:hAnsi="Arial" w:cs="Arial"/>
          <w:bCs/>
          <w:szCs w:val="24"/>
          <w:lang w:val="es-ES" w:eastAsia="es-ES"/>
        </w:rPr>
        <w:t>Campo Grande, Brasil, 23 al 29 marzo 2026</w:t>
      </w:r>
    </w:p>
    <w:p w14:paraId="4B5A308F" w14:textId="3F82A91C" w:rsidR="00C21E6F" w:rsidRPr="00C21E6F" w:rsidRDefault="00C21E6F" w:rsidP="00C21E6F">
      <w:pPr>
        <w:tabs>
          <w:tab w:val="left" w:pos="7020"/>
        </w:tabs>
        <w:suppressAutoHyphens/>
        <w:textAlignment w:val="baseline"/>
        <w:rPr>
          <w:rFonts w:ascii="Calibri" w:eastAsia="Calibri" w:hAnsi="Calibri" w:cs="Times New Roman"/>
          <w:lang w:val="es-ES"/>
        </w:rPr>
      </w:pPr>
      <w:r w:rsidRPr="00C21E6F">
        <w:rPr>
          <w:rFonts w:ascii="Arial" w:eastAsia="Times New Roman" w:hAnsi="Arial" w:cs="Arial"/>
          <w:szCs w:val="24"/>
          <w:lang w:val="es-ES" w:eastAsia="es-ES"/>
        </w:rPr>
        <w:t xml:space="preserve">Punto </w:t>
      </w:r>
      <w:r w:rsidR="003F18FD">
        <w:rPr>
          <w:rFonts w:ascii="Arial" w:eastAsia="Times New Roman" w:hAnsi="Arial" w:cs="Arial"/>
          <w:szCs w:val="24"/>
          <w:lang w:val="es-ES" w:eastAsia="es-ES"/>
        </w:rPr>
        <w:t>30.2.3</w:t>
      </w:r>
      <w:r w:rsidRPr="00C21E6F">
        <w:rPr>
          <w:rFonts w:ascii="Arial" w:eastAsia="Times New Roman" w:hAnsi="Arial" w:cs="Arial"/>
          <w:szCs w:val="24"/>
          <w:lang w:val="es-ES" w:eastAsia="es-ES"/>
        </w:rPr>
        <w:t xml:space="preserve"> del orden del día</w:t>
      </w:r>
    </w:p>
    <w:bookmarkEnd w:id="0"/>
    <w:p w14:paraId="3D672C74" w14:textId="77777777" w:rsidR="00220513" w:rsidRDefault="00220513">
      <w:pPr>
        <w:tabs>
          <w:tab w:val="left" w:pos="7020"/>
        </w:tabs>
        <w:suppressAutoHyphens/>
        <w:textAlignment w:val="baseline"/>
        <w:rPr>
          <w:rFonts w:ascii="Arial" w:eastAsia="Times New Roman" w:hAnsi="Arial" w:cs="Arial"/>
          <w:lang w:val="es-ES"/>
        </w:rPr>
      </w:pPr>
    </w:p>
    <w:p w14:paraId="3A2126F9" w14:textId="77777777" w:rsidR="00220513" w:rsidRDefault="002743EF">
      <w:pPr>
        <w:jc w:val="center"/>
        <w:rPr>
          <w:rFonts w:ascii="Arial" w:eastAsia="Times New Roman" w:hAnsi="Arial" w:cs="Arial"/>
          <w:b/>
          <w:caps/>
          <w:lang w:val="es-ES"/>
        </w:rPr>
      </w:pPr>
      <w:r>
        <w:rPr>
          <w:rFonts w:ascii="Arial" w:eastAsia="Times New Roman" w:hAnsi="Arial" w:cs="Arial"/>
          <w:b/>
          <w:caps/>
          <w:lang w:val="es-ES"/>
        </w:rPr>
        <w:t xml:space="preserve">PROPUESTA PARA LA INCLUSIÓN DE </w:t>
      </w:r>
    </w:p>
    <w:p w14:paraId="24E0E737" w14:textId="77777777" w:rsidR="00220513" w:rsidRDefault="002743EF">
      <w:pPr>
        <w:jc w:val="center"/>
        <w:rPr>
          <w:rFonts w:ascii="Arial" w:eastAsia="Times New Roman" w:hAnsi="Arial" w:cs="Arial"/>
          <w:b/>
          <w:caps/>
          <w:lang w:val="es-ES"/>
        </w:rPr>
      </w:pPr>
      <w:bookmarkStart w:id="1" w:name="_Hlk212165271"/>
      <w:r>
        <w:rPr>
          <w:rFonts w:ascii="Arial" w:eastAsia="Times New Roman" w:hAnsi="Arial" w:cs="Arial"/>
          <w:b/>
          <w:caps/>
          <w:lang w:val="es-ES"/>
        </w:rPr>
        <w:t>la nutria gigante (</w:t>
      </w:r>
      <w:r>
        <w:rPr>
          <w:rFonts w:ascii="Arial" w:eastAsia="Times New Roman" w:hAnsi="Arial" w:cs="Arial"/>
          <w:b/>
          <w:i/>
          <w:iCs/>
          <w:lang w:val="es-ES"/>
        </w:rPr>
        <w:t>Pteronura brasiliensis</w:t>
      </w:r>
      <w:r>
        <w:rPr>
          <w:rFonts w:ascii="Arial" w:eastAsia="Times New Roman" w:hAnsi="Arial" w:cs="Arial"/>
          <w:b/>
          <w:caps/>
          <w:lang w:val="es-ES"/>
        </w:rPr>
        <w:t>)</w:t>
      </w:r>
    </w:p>
    <w:bookmarkEnd w:id="1"/>
    <w:p w14:paraId="6312EAC4" w14:textId="77777777" w:rsidR="00220513" w:rsidRDefault="002743EF">
      <w:pPr>
        <w:jc w:val="center"/>
        <w:rPr>
          <w:rFonts w:ascii="Arial" w:eastAsia="Calibri" w:hAnsi="Arial" w:cs="Arial"/>
          <w:lang w:val="es-ES"/>
        </w:rPr>
      </w:pPr>
      <w:r>
        <w:rPr>
          <w:rFonts w:ascii="Arial" w:eastAsia="Times New Roman" w:hAnsi="Arial" w:cs="Arial"/>
          <w:b/>
          <w:caps/>
          <w:lang w:val="es-ES"/>
        </w:rPr>
        <w:t>En los Anexos I y II DE LA CONVENCIÓN*</w:t>
      </w:r>
    </w:p>
    <w:p w14:paraId="67C54D79" w14:textId="77777777" w:rsidR="00220513" w:rsidRDefault="00220513">
      <w:pPr>
        <w:suppressAutoHyphens/>
        <w:jc w:val="both"/>
        <w:textAlignment w:val="baseline"/>
        <w:rPr>
          <w:rFonts w:ascii="Arial" w:eastAsia="Times New Roman" w:hAnsi="Arial" w:cs="Arial"/>
          <w:lang w:val="es-ES"/>
        </w:rPr>
      </w:pPr>
    </w:p>
    <w:p w14:paraId="173A06DB" w14:textId="77777777" w:rsidR="00220513" w:rsidRDefault="00220513">
      <w:pPr>
        <w:tabs>
          <w:tab w:val="left" w:pos="8295"/>
        </w:tabs>
        <w:suppressAutoHyphens/>
        <w:jc w:val="both"/>
        <w:textAlignment w:val="baseline"/>
        <w:rPr>
          <w:rFonts w:ascii="Arial" w:eastAsia="Times New Roman" w:hAnsi="Arial" w:cs="Arial"/>
          <w:lang w:val="es-ES"/>
        </w:rPr>
      </w:pPr>
    </w:p>
    <w:p w14:paraId="2825C89E" w14:textId="77777777" w:rsidR="00220513" w:rsidRDefault="002743EF">
      <w:pPr>
        <w:suppressAutoHyphens/>
        <w:textAlignment w:val="baseline"/>
        <w:rPr>
          <w:rFonts w:ascii="Arial" w:eastAsia="Calibri" w:hAnsi="Arial" w:cs="Arial"/>
          <w:lang w:val="es-ES"/>
        </w:rPr>
      </w:pPr>
      <w:r>
        <w:rPr>
          <w:rFonts w:ascii="Arial" w:eastAsia="Times New Roman" w:hAnsi="Arial" w:cs="Arial"/>
          <w:noProof/>
          <w:lang w:val="es-ES"/>
        </w:rPr>
        <mc:AlternateContent>
          <mc:Choice Requires="wps">
            <w:drawing>
              <wp:anchor distT="0" distB="0" distL="114300" distR="114300" simplePos="0" relativeHeight="251658243" behindDoc="0" locked="0" layoutInCell="1" allowOverlap="1" wp14:anchorId="3CBA488D" wp14:editId="517E2CCD">
                <wp:simplePos x="0" y="0"/>
                <wp:positionH relativeFrom="column">
                  <wp:posOffset>714375</wp:posOffset>
                </wp:positionH>
                <wp:positionV relativeFrom="paragraph">
                  <wp:posOffset>146050</wp:posOffset>
                </wp:positionV>
                <wp:extent cx="4524375" cy="1257300"/>
                <wp:effectExtent l="0" t="0" r="28575" b="19050"/>
                <wp:wrapNone/>
                <wp:docPr id="5" name="Text Box 4"/>
                <wp:cNvGraphicFramePr/>
                <a:graphic xmlns:a="http://schemas.openxmlformats.org/drawingml/2006/main">
                  <a:graphicData uri="http://schemas.microsoft.com/office/word/2010/wordprocessingShape">
                    <wps:wsp>
                      <wps:cNvSpPr txBox="1"/>
                      <wps:spPr>
                        <a:xfrm>
                          <a:off x="0" y="0"/>
                          <a:ext cx="4524375" cy="1257300"/>
                        </a:xfrm>
                        <a:prstGeom prst="rect">
                          <a:avLst/>
                        </a:prstGeom>
                        <a:solidFill>
                          <a:srgbClr val="FFFFFF"/>
                        </a:solidFill>
                        <a:ln w="3172">
                          <a:solidFill>
                            <a:srgbClr val="000000"/>
                          </a:solidFill>
                          <a:prstDash val="solid"/>
                        </a:ln>
                      </wps:spPr>
                      <wps:txbx>
                        <w:txbxContent>
                          <w:p w14:paraId="6AABD180" w14:textId="77777777" w:rsidR="00220513" w:rsidRDefault="002743EF">
                            <w:pPr>
                              <w:rPr>
                                <w:rFonts w:ascii="Arial" w:eastAsia="Times New Roman" w:hAnsi="Arial" w:cs="Arial"/>
                                <w:lang w:val="es-ES"/>
                              </w:rPr>
                            </w:pPr>
                            <w:r>
                              <w:rPr>
                                <w:rFonts w:ascii="Arial" w:eastAsia="Times New Roman" w:hAnsi="Arial" w:cs="Arial"/>
                                <w:lang w:val="es-ES"/>
                              </w:rPr>
                              <w:t>Resumen:</w:t>
                            </w:r>
                          </w:p>
                          <w:p w14:paraId="5C910DFD" w14:textId="77777777" w:rsidR="00220513" w:rsidRDefault="00220513">
                            <w:pPr>
                              <w:rPr>
                                <w:rFonts w:ascii="Arial" w:eastAsia="Times New Roman" w:hAnsi="Arial" w:cs="Arial"/>
                                <w:lang w:val="es-ES"/>
                              </w:rPr>
                            </w:pPr>
                          </w:p>
                          <w:p w14:paraId="43D291BB" w14:textId="77777777" w:rsidR="00220513" w:rsidRDefault="002743EF">
                            <w:pPr>
                              <w:jc w:val="both"/>
                              <w:rPr>
                                <w:rFonts w:ascii="Arial" w:eastAsia="Times New Roman" w:hAnsi="Arial" w:cs="Arial"/>
                                <w:lang w:val="es-ES"/>
                              </w:rPr>
                            </w:pPr>
                            <w:r>
                              <w:rPr>
                                <w:rFonts w:ascii="Arial" w:eastAsia="Times New Roman" w:hAnsi="Arial" w:cs="Arial"/>
                                <w:lang w:val="es-ES"/>
                              </w:rPr>
                              <w:t>El Gobierno de Francia ha presentado la propuesta adjunta* para la inclusión de la nutria gigante (</w:t>
                            </w:r>
                            <w:r>
                              <w:rPr>
                                <w:rFonts w:ascii="Arial" w:eastAsia="Times New Roman" w:hAnsi="Arial" w:cs="Arial"/>
                                <w:i/>
                                <w:iCs/>
                                <w:lang w:val="es-ES"/>
                              </w:rPr>
                              <w:t>Pteronura brasiliensis</w:t>
                            </w:r>
                            <w:r>
                              <w:rPr>
                                <w:rFonts w:ascii="Arial" w:eastAsia="Times New Roman" w:hAnsi="Arial" w:cs="Arial"/>
                                <w:lang w:val="es-ES"/>
                              </w:rPr>
                              <w:t>) en los Anexos I y II de la CMS.</w:t>
                            </w:r>
                          </w:p>
                          <w:p w14:paraId="002D7F37" w14:textId="77777777" w:rsidR="00220513" w:rsidRDefault="00220513">
                            <w:pPr>
                              <w:rPr>
                                <w:rFonts w:ascii="Arial" w:hAnsi="Arial" w:cs="Arial"/>
                                <w:lang w:val="es-ES"/>
                              </w:rPr>
                            </w:pPr>
                          </w:p>
                        </w:txbxContent>
                      </wps:txbx>
                      <wps:bodyPr vert="horz" wrap="square" lIns="91440" tIns="45720" rIns="91440" bIns="45720" anchor="t" anchorCtr="0" compatLnSpc="0">
                        <a:noAutofit/>
                      </wps:bodyPr>
                    </wps:wsp>
                  </a:graphicData>
                </a:graphic>
                <wp14:sizeRelH relativeFrom="margin">
                  <wp14:pctWidth>0</wp14:pctWidth>
                </wp14:sizeRelH>
                <wp14:sizeRelV relativeFrom="margin">
                  <wp14:pctHeight>0</wp14:pctHeight>
                </wp14:sizeRelV>
              </wp:anchor>
            </w:drawing>
          </mc:Choice>
          <mc:Fallback>
            <w:pict>
              <v:shapetype w14:anchorId="3CBA488D" id="_x0000_t202" coordsize="21600,21600" o:spt="202" path="m,l,21600r21600,l21600,xe">
                <v:stroke joinstyle="miter"/>
                <v:path gradientshapeok="t" o:connecttype="rect"/>
              </v:shapetype>
              <v:shape id="Text Box 4" o:spid="_x0000_s1026" type="#_x0000_t202" style="position:absolute;margin-left:56.25pt;margin-top:11.5pt;width:356.25pt;height:99pt;z-index:251658243;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Kp2wx5gEAANQDAAAOAAAAZHJzL2Uyb0RvYy54bWysU12v0zAMfUfiP0R5Z/1Yx6BadwV3GkK6&#10;AqTBD0jTZK2UJiHO1o5fj5OWbRd4QvQhjWPn+PjY2TyMvSJn4aAzuqLZIqVEaG6aTh8r+u3r/tUb&#10;SsAz3TBltKjoRQB92L58sRlsKXLTGtUIRxBEQznYirbe2zJJgLeiZ7AwVmh0SuN65tF0x6RxbED0&#10;XiV5mr5OBuMa6wwXAHi6m5x0G/GlFNx/lhKEJ6qiyM3H1cW1Dmuy3bDy6JhtOz7TYP/AomedxqRX&#10;qB3zjJxc9wdU33FnwEi/4KZPjJQdF7EGrCZLf6vm0DIrYi0oDtirTPD/YPmn88F+ccSP782IDQyC&#10;DBZKwMNQzyhdH/7IlKAfJbxcZROjJxwPi1VeLNcrSjj6sny1XqZR2OR23TrwH4TpSdhU1GFfolzs&#10;/AQeU2Lor5CQDYzqmn2nVDTcsX5UjpwZ9nAfv8ASrzwLU5oMFV1m6zwiP/PBPUQav79BBAo7Bu2U&#10;KiLMYUpjwpsuYefHepzFqk1zQQ3xGWBtrXE/KBlwpCoK30/MCUrUR409e5sVRZjBaBSrdY6Gu/fU&#10;9x6mOUJV1FMybR/9NLc4OJb5J32wPLQiSKTNu5M3sotSBnITo5kzjk6Uax7zMJv3doy6PcbtTwAA&#10;AP//AwBQSwMEFAAGAAgAAAAhADkO5jneAAAACgEAAA8AAABkcnMvZG93bnJldi54bWxMjzFPwzAQ&#10;hXck/oN1SGzUiVGgCnEqBELKwJKWgdGNr0lKfI5itwn99RwTbPfunt59r9gsbhBnnELvSUO6SkAg&#10;Nd721Gr42L3drUGEaMiawRNq+MYAm/L6qjC59TPVeN7GVnAIhdxo6GIccylD06EzYeVHJL4d/ORM&#10;ZDm10k5m5nA3SJUkD9KZnvhDZ0Z86bD52p6chuMlkqL6PRvn6fOxyurXKq0uWt/eLM9PICIu8c8M&#10;v/iMDiUz7f2JbBAD61RlbNWg7rkTG9Yq42HPC5UmIMtC/q9Q/gAAAP//AwBQSwECLQAUAAYACAAA&#10;ACEAtoM4kv4AAADhAQAAEwAAAAAAAAAAAAAAAAAAAAAAW0NvbnRlbnRfVHlwZXNdLnhtbFBLAQIt&#10;ABQABgAIAAAAIQA4/SH/1gAAAJQBAAALAAAAAAAAAAAAAAAAAC8BAABfcmVscy8ucmVsc1BLAQIt&#10;ABQABgAIAAAAIQAKp2wx5gEAANQDAAAOAAAAAAAAAAAAAAAAAC4CAABkcnMvZTJvRG9jLnhtbFBL&#10;AQItABQABgAIAAAAIQA5DuY53gAAAAoBAAAPAAAAAAAAAAAAAAAAAEAEAABkcnMvZG93bnJldi54&#10;bWxQSwUGAAAAAAQABADzAAAASwUAAAAA&#10;" strokeweight=".08811mm">
                <v:textbox>
                  <w:txbxContent>
                    <w:p w14:paraId="6AABD180" w14:textId="77777777" w:rsidR="00220513" w:rsidRDefault="002743EF">
                      <w:pPr>
                        <w:rPr>
                          <w:rFonts w:ascii="Arial" w:eastAsia="Times New Roman" w:hAnsi="Arial" w:cs="Arial"/>
                          <w:lang w:val="es-ES"/>
                        </w:rPr>
                      </w:pPr>
                      <w:r>
                        <w:rPr>
                          <w:rFonts w:ascii="Arial" w:eastAsia="Times New Roman" w:hAnsi="Arial" w:cs="Arial"/>
                          <w:lang w:val="es-ES"/>
                        </w:rPr>
                        <w:t>Resumen:</w:t>
                      </w:r>
                    </w:p>
                    <w:p w14:paraId="5C910DFD" w14:textId="77777777" w:rsidR="00220513" w:rsidRDefault="00220513">
                      <w:pPr>
                        <w:rPr>
                          <w:rFonts w:ascii="Arial" w:eastAsia="Times New Roman" w:hAnsi="Arial" w:cs="Arial"/>
                          <w:lang w:val="es-ES"/>
                        </w:rPr>
                      </w:pPr>
                    </w:p>
                    <w:p w14:paraId="43D291BB" w14:textId="77777777" w:rsidR="00220513" w:rsidRDefault="002743EF">
                      <w:pPr>
                        <w:jc w:val="both"/>
                        <w:rPr>
                          <w:rFonts w:ascii="Arial" w:eastAsia="Times New Roman" w:hAnsi="Arial" w:cs="Arial"/>
                          <w:lang w:val="es-ES"/>
                        </w:rPr>
                      </w:pPr>
                      <w:r>
                        <w:rPr>
                          <w:rFonts w:ascii="Arial" w:eastAsia="Times New Roman" w:hAnsi="Arial" w:cs="Arial"/>
                          <w:lang w:val="es-ES"/>
                        </w:rPr>
                        <w:t>El Gobierno de Francia ha presentado la propuesta adjunta* para la inclusión de la nutria gigante (</w:t>
                      </w:r>
                      <w:r>
                        <w:rPr>
                          <w:rFonts w:ascii="Arial" w:eastAsia="Times New Roman" w:hAnsi="Arial" w:cs="Arial"/>
                          <w:i/>
                          <w:iCs/>
                          <w:lang w:val="es-ES"/>
                        </w:rPr>
                        <w:t>Pteronura brasiliensis</w:t>
                      </w:r>
                      <w:r>
                        <w:rPr>
                          <w:rFonts w:ascii="Arial" w:eastAsia="Times New Roman" w:hAnsi="Arial" w:cs="Arial"/>
                          <w:lang w:val="es-ES"/>
                        </w:rPr>
                        <w:t>) en los Anexos I y II de la CMS.</w:t>
                      </w:r>
                    </w:p>
                    <w:p w14:paraId="002D7F37" w14:textId="77777777" w:rsidR="00220513" w:rsidRDefault="00220513">
                      <w:pPr>
                        <w:rPr>
                          <w:rFonts w:ascii="Arial" w:hAnsi="Arial" w:cs="Arial"/>
                          <w:lang w:val="es-ES"/>
                        </w:rPr>
                      </w:pPr>
                    </w:p>
                  </w:txbxContent>
                </v:textbox>
              </v:shape>
            </w:pict>
          </mc:Fallback>
        </mc:AlternateContent>
      </w:r>
    </w:p>
    <w:p w14:paraId="4C8E0CB2" w14:textId="77777777" w:rsidR="00220513" w:rsidRDefault="00220513">
      <w:pPr>
        <w:suppressAutoHyphens/>
        <w:textAlignment w:val="baseline"/>
        <w:rPr>
          <w:rFonts w:ascii="Arial" w:eastAsia="Times New Roman" w:hAnsi="Arial" w:cs="Arial"/>
          <w:lang w:val="es-ES"/>
        </w:rPr>
      </w:pPr>
    </w:p>
    <w:p w14:paraId="0089E475" w14:textId="77777777" w:rsidR="00220513" w:rsidRDefault="00220513">
      <w:pPr>
        <w:suppressAutoHyphens/>
        <w:textAlignment w:val="baseline"/>
        <w:rPr>
          <w:rFonts w:ascii="Arial" w:eastAsia="Times New Roman" w:hAnsi="Arial" w:cs="Arial"/>
          <w:lang w:val="es-ES"/>
        </w:rPr>
      </w:pPr>
    </w:p>
    <w:p w14:paraId="450DFD2C" w14:textId="77777777" w:rsidR="00220513" w:rsidRDefault="00220513">
      <w:pPr>
        <w:suppressAutoHyphens/>
        <w:textAlignment w:val="baseline"/>
        <w:rPr>
          <w:rFonts w:ascii="Arial" w:eastAsia="Times New Roman" w:hAnsi="Arial" w:cs="Arial"/>
          <w:lang w:val="es-ES"/>
        </w:rPr>
      </w:pPr>
    </w:p>
    <w:p w14:paraId="44B66251" w14:textId="77777777" w:rsidR="00220513" w:rsidRDefault="00220513">
      <w:pPr>
        <w:suppressAutoHyphens/>
        <w:textAlignment w:val="baseline"/>
        <w:rPr>
          <w:rFonts w:ascii="Arial" w:eastAsia="Times New Roman" w:hAnsi="Arial" w:cs="Arial"/>
          <w:lang w:val="es-ES"/>
        </w:rPr>
      </w:pPr>
    </w:p>
    <w:p w14:paraId="23E6A0DC" w14:textId="77777777" w:rsidR="00220513" w:rsidRDefault="00220513">
      <w:pPr>
        <w:suppressAutoHyphens/>
        <w:textAlignment w:val="baseline"/>
        <w:rPr>
          <w:rFonts w:ascii="Arial" w:eastAsia="Times New Roman" w:hAnsi="Arial" w:cs="Arial"/>
          <w:lang w:val="es-ES"/>
        </w:rPr>
      </w:pPr>
    </w:p>
    <w:p w14:paraId="61B5CCD2" w14:textId="77777777" w:rsidR="00220513" w:rsidRDefault="00220513">
      <w:pPr>
        <w:suppressAutoHyphens/>
        <w:textAlignment w:val="baseline"/>
        <w:rPr>
          <w:rFonts w:ascii="Arial" w:eastAsia="Times New Roman" w:hAnsi="Arial" w:cs="Arial"/>
          <w:lang w:val="es-ES"/>
        </w:rPr>
      </w:pPr>
    </w:p>
    <w:p w14:paraId="167F7746" w14:textId="77777777" w:rsidR="00220513" w:rsidRDefault="00220513">
      <w:pPr>
        <w:suppressAutoHyphens/>
        <w:textAlignment w:val="baseline"/>
        <w:rPr>
          <w:rFonts w:ascii="Arial" w:eastAsia="Times New Roman" w:hAnsi="Arial" w:cs="Arial"/>
          <w:lang w:val="es-ES"/>
        </w:rPr>
      </w:pPr>
    </w:p>
    <w:p w14:paraId="330F69E2" w14:textId="77777777" w:rsidR="00220513" w:rsidRDefault="00220513">
      <w:pPr>
        <w:suppressAutoHyphens/>
        <w:textAlignment w:val="baseline"/>
        <w:rPr>
          <w:rFonts w:ascii="Arial" w:eastAsia="Times New Roman" w:hAnsi="Arial" w:cs="Arial"/>
          <w:lang w:val="es-ES"/>
        </w:rPr>
      </w:pPr>
    </w:p>
    <w:p w14:paraId="715DD871" w14:textId="77777777" w:rsidR="00220513" w:rsidRDefault="00220513">
      <w:pPr>
        <w:suppressAutoHyphens/>
        <w:textAlignment w:val="baseline"/>
        <w:rPr>
          <w:rFonts w:ascii="Arial" w:eastAsia="Times New Roman" w:hAnsi="Arial" w:cs="Arial"/>
          <w:lang w:val="es-ES"/>
        </w:rPr>
      </w:pPr>
    </w:p>
    <w:p w14:paraId="384562FC" w14:textId="77777777" w:rsidR="00220513" w:rsidRDefault="00220513">
      <w:pPr>
        <w:suppressAutoHyphens/>
        <w:textAlignment w:val="baseline"/>
        <w:rPr>
          <w:rFonts w:ascii="Arial" w:eastAsia="Times New Roman" w:hAnsi="Arial" w:cs="Arial"/>
          <w:lang w:val="es-ES"/>
        </w:rPr>
      </w:pPr>
    </w:p>
    <w:p w14:paraId="58F321CE" w14:textId="77777777" w:rsidR="00220513" w:rsidRDefault="00220513">
      <w:pPr>
        <w:suppressAutoHyphens/>
        <w:textAlignment w:val="baseline"/>
        <w:rPr>
          <w:rFonts w:ascii="Arial" w:eastAsia="Times New Roman" w:hAnsi="Arial" w:cs="Arial"/>
          <w:lang w:val="es-ES"/>
        </w:rPr>
      </w:pPr>
    </w:p>
    <w:p w14:paraId="0264C7E3" w14:textId="77777777" w:rsidR="00220513" w:rsidRDefault="00220513">
      <w:pPr>
        <w:suppressAutoHyphens/>
        <w:textAlignment w:val="baseline"/>
        <w:rPr>
          <w:rFonts w:ascii="Arial" w:eastAsia="Times New Roman" w:hAnsi="Arial" w:cs="Arial"/>
          <w:lang w:val="es-ES"/>
        </w:rPr>
      </w:pPr>
    </w:p>
    <w:p w14:paraId="6F550017" w14:textId="77777777" w:rsidR="00220513" w:rsidRDefault="00220513">
      <w:pPr>
        <w:suppressAutoHyphens/>
        <w:textAlignment w:val="baseline"/>
        <w:rPr>
          <w:rFonts w:ascii="Arial" w:eastAsia="Times New Roman" w:hAnsi="Arial" w:cs="Arial"/>
          <w:lang w:val="es-ES"/>
        </w:rPr>
      </w:pPr>
    </w:p>
    <w:p w14:paraId="2AF16E24" w14:textId="77777777" w:rsidR="00220513" w:rsidRDefault="00220513">
      <w:pPr>
        <w:suppressAutoHyphens/>
        <w:textAlignment w:val="baseline"/>
        <w:rPr>
          <w:rFonts w:ascii="Arial" w:eastAsia="Times New Roman" w:hAnsi="Arial" w:cs="Arial"/>
          <w:lang w:val="es-ES"/>
        </w:rPr>
      </w:pPr>
    </w:p>
    <w:p w14:paraId="0B1B2855" w14:textId="77777777" w:rsidR="00220513" w:rsidRDefault="00220513">
      <w:pPr>
        <w:suppressAutoHyphens/>
        <w:textAlignment w:val="baseline"/>
        <w:rPr>
          <w:rFonts w:ascii="Arial" w:eastAsia="Times New Roman" w:hAnsi="Arial" w:cs="Arial"/>
          <w:lang w:val="es-ES"/>
        </w:rPr>
      </w:pPr>
    </w:p>
    <w:p w14:paraId="2BE702C5" w14:textId="77777777" w:rsidR="00220513" w:rsidRDefault="00220513">
      <w:pPr>
        <w:suppressAutoHyphens/>
        <w:textAlignment w:val="baseline"/>
        <w:rPr>
          <w:rFonts w:ascii="Arial" w:eastAsia="Times New Roman" w:hAnsi="Arial" w:cs="Arial"/>
          <w:lang w:val="es-ES"/>
        </w:rPr>
      </w:pPr>
    </w:p>
    <w:p w14:paraId="58621AC1" w14:textId="77777777" w:rsidR="00220513" w:rsidRDefault="00220513">
      <w:pPr>
        <w:suppressAutoHyphens/>
        <w:textAlignment w:val="baseline"/>
        <w:rPr>
          <w:rFonts w:ascii="Arial" w:eastAsia="Times New Roman" w:hAnsi="Arial" w:cs="Arial"/>
          <w:lang w:val="es-ES"/>
        </w:rPr>
      </w:pPr>
    </w:p>
    <w:p w14:paraId="46A93A20" w14:textId="77777777" w:rsidR="00220513" w:rsidRDefault="00220513">
      <w:pPr>
        <w:suppressAutoHyphens/>
        <w:textAlignment w:val="baseline"/>
        <w:rPr>
          <w:rFonts w:ascii="Arial" w:eastAsia="Times New Roman" w:hAnsi="Arial" w:cs="Arial"/>
          <w:lang w:val="es-ES"/>
        </w:rPr>
      </w:pPr>
    </w:p>
    <w:p w14:paraId="6527B98F" w14:textId="77777777" w:rsidR="00220513" w:rsidRDefault="00220513">
      <w:pPr>
        <w:suppressAutoHyphens/>
        <w:textAlignment w:val="baseline"/>
        <w:rPr>
          <w:rFonts w:ascii="Arial" w:eastAsia="Times New Roman" w:hAnsi="Arial" w:cs="Arial"/>
          <w:lang w:val="es-ES"/>
        </w:rPr>
      </w:pPr>
    </w:p>
    <w:p w14:paraId="40069E48" w14:textId="77777777" w:rsidR="00220513" w:rsidRDefault="00220513">
      <w:pPr>
        <w:suppressAutoHyphens/>
        <w:textAlignment w:val="baseline"/>
        <w:rPr>
          <w:rFonts w:ascii="Arial" w:eastAsia="Times New Roman" w:hAnsi="Arial" w:cs="Arial"/>
          <w:lang w:val="es-ES"/>
        </w:rPr>
      </w:pPr>
    </w:p>
    <w:p w14:paraId="58F3093F" w14:textId="77777777" w:rsidR="00220513" w:rsidRDefault="00220513">
      <w:pPr>
        <w:suppressAutoHyphens/>
        <w:textAlignment w:val="baseline"/>
        <w:rPr>
          <w:rFonts w:ascii="Arial" w:eastAsia="Times New Roman" w:hAnsi="Arial" w:cs="Arial"/>
          <w:lang w:val="es-ES"/>
        </w:rPr>
      </w:pPr>
    </w:p>
    <w:p w14:paraId="7EB68E99" w14:textId="77777777" w:rsidR="00220513" w:rsidRDefault="00220513">
      <w:pPr>
        <w:suppressAutoHyphens/>
        <w:textAlignment w:val="baseline"/>
        <w:rPr>
          <w:rFonts w:ascii="Arial" w:eastAsia="Times New Roman" w:hAnsi="Arial" w:cs="Arial"/>
          <w:lang w:val="es-ES"/>
        </w:rPr>
      </w:pPr>
    </w:p>
    <w:p w14:paraId="3C89862F" w14:textId="77777777" w:rsidR="00220513" w:rsidRDefault="00220513">
      <w:pPr>
        <w:suppressAutoHyphens/>
        <w:textAlignment w:val="baseline"/>
        <w:rPr>
          <w:rFonts w:ascii="Arial" w:eastAsia="Times New Roman" w:hAnsi="Arial" w:cs="Arial"/>
          <w:lang w:val="es-ES"/>
        </w:rPr>
      </w:pPr>
    </w:p>
    <w:p w14:paraId="02ED83A2" w14:textId="77777777" w:rsidR="00220513" w:rsidRDefault="00220513">
      <w:pPr>
        <w:suppressAutoHyphens/>
        <w:textAlignment w:val="baseline"/>
        <w:rPr>
          <w:rFonts w:ascii="Arial" w:eastAsia="Times New Roman" w:hAnsi="Arial" w:cs="Arial"/>
          <w:lang w:val="es-ES"/>
        </w:rPr>
      </w:pPr>
    </w:p>
    <w:p w14:paraId="6CDF870F" w14:textId="77777777" w:rsidR="00220513" w:rsidRDefault="00220513">
      <w:pPr>
        <w:suppressAutoHyphens/>
        <w:textAlignment w:val="baseline"/>
        <w:rPr>
          <w:rFonts w:ascii="Arial" w:eastAsia="Times New Roman" w:hAnsi="Arial" w:cs="Arial"/>
          <w:lang w:val="es-ES"/>
        </w:rPr>
      </w:pPr>
    </w:p>
    <w:p w14:paraId="564D46E8" w14:textId="77777777" w:rsidR="00220513" w:rsidRDefault="00220513">
      <w:pPr>
        <w:suppressAutoHyphens/>
        <w:textAlignment w:val="baseline"/>
        <w:rPr>
          <w:rFonts w:ascii="Arial" w:eastAsia="Times New Roman" w:hAnsi="Arial" w:cs="Arial"/>
          <w:lang w:val="es-ES"/>
        </w:rPr>
      </w:pPr>
    </w:p>
    <w:p w14:paraId="6DA617CE" w14:textId="77777777" w:rsidR="00220513" w:rsidRDefault="00220513">
      <w:pPr>
        <w:suppressAutoHyphens/>
        <w:textAlignment w:val="baseline"/>
        <w:rPr>
          <w:rFonts w:ascii="Arial" w:eastAsia="Times New Roman" w:hAnsi="Arial" w:cs="Arial"/>
          <w:lang w:val="es-ES"/>
        </w:rPr>
      </w:pPr>
    </w:p>
    <w:p w14:paraId="17EC3EC3" w14:textId="77777777" w:rsidR="00220513" w:rsidRDefault="00220513">
      <w:pPr>
        <w:suppressAutoHyphens/>
        <w:textAlignment w:val="baseline"/>
        <w:rPr>
          <w:rFonts w:ascii="Arial" w:eastAsia="Times New Roman" w:hAnsi="Arial" w:cs="Arial"/>
          <w:lang w:val="es-ES"/>
        </w:rPr>
      </w:pPr>
    </w:p>
    <w:p w14:paraId="5D307B4E" w14:textId="77777777" w:rsidR="00220513" w:rsidRDefault="00220513">
      <w:pPr>
        <w:suppressAutoHyphens/>
        <w:textAlignment w:val="baseline"/>
        <w:rPr>
          <w:rFonts w:ascii="Arial" w:eastAsia="Times New Roman" w:hAnsi="Arial" w:cs="Arial"/>
          <w:lang w:val="es-ES"/>
        </w:rPr>
      </w:pPr>
    </w:p>
    <w:p w14:paraId="27F74F95" w14:textId="77777777" w:rsidR="00220513" w:rsidRDefault="00220513">
      <w:pPr>
        <w:suppressAutoHyphens/>
        <w:textAlignment w:val="baseline"/>
        <w:rPr>
          <w:rFonts w:ascii="Arial" w:eastAsia="Times New Roman" w:hAnsi="Arial" w:cs="Arial"/>
          <w:lang w:val="es-ES"/>
        </w:rPr>
      </w:pPr>
    </w:p>
    <w:p w14:paraId="640E4BB5" w14:textId="77777777" w:rsidR="00136F2F" w:rsidRDefault="00136F2F">
      <w:pPr>
        <w:suppressAutoHyphens/>
        <w:textAlignment w:val="baseline"/>
        <w:rPr>
          <w:rFonts w:ascii="Arial" w:eastAsia="Times New Roman" w:hAnsi="Arial" w:cs="Arial"/>
          <w:lang w:val="es-ES"/>
        </w:rPr>
      </w:pPr>
    </w:p>
    <w:p w14:paraId="7AC39F0A" w14:textId="77777777" w:rsidR="00136F2F" w:rsidRDefault="00136F2F">
      <w:pPr>
        <w:suppressAutoHyphens/>
        <w:textAlignment w:val="baseline"/>
        <w:rPr>
          <w:rFonts w:ascii="Arial" w:eastAsia="Times New Roman" w:hAnsi="Arial" w:cs="Arial"/>
          <w:lang w:val="es-ES"/>
        </w:rPr>
      </w:pPr>
    </w:p>
    <w:p w14:paraId="083752A1" w14:textId="77777777" w:rsidR="00136F2F" w:rsidRDefault="00136F2F">
      <w:pPr>
        <w:suppressAutoHyphens/>
        <w:textAlignment w:val="baseline"/>
        <w:rPr>
          <w:rFonts w:ascii="Arial" w:eastAsia="Times New Roman" w:hAnsi="Arial" w:cs="Arial"/>
          <w:lang w:val="es-ES"/>
        </w:rPr>
      </w:pPr>
    </w:p>
    <w:p w14:paraId="68B574B3" w14:textId="77777777" w:rsidR="00136F2F" w:rsidRDefault="00136F2F">
      <w:pPr>
        <w:suppressAutoHyphens/>
        <w:textAlignment w:val="baseline"/>
        <w:rPr>
          <w:rFonts w:ascii="Arial" w:eastAsia="Times New Roman" w:hAnsi="Arial" w:cs="Arial"/>
          <w:lang w:val="es-ES"/>
        </w:rPr>
      </w:pPr>
    </w:p>
    <w:p w14:paraId="55B4BE5A" w14:textId="3B66E98A" w:rsidR="00220513" w:rsidRPr="00136F2F" w:rsidRDefault="00136F2F">
      <w:pPr>
        <w:jc w:val="both"/>
        <w:rPr>
          <w:rFonts w:ascii="Arial" w:eastAsia="Times New Roman" w:hAnsi="Arial" w:cs="Arial"/>
          <w:sz w:val="18"/>
          <w:szCs w:val="18"/>
          <w:lang w:val="es-ES"/>
        </w:rPr>
        <w:sectPr w:rsidR="00220513" w:rsidRPr="00136F2F">
          <w:headerReference w:type="even" r:id="rId12"/>
          <w:headerReference w:type="default" r:id="rId13"/>
          <w:footerReference w:type="default" r:id="rId14"/>
          <w:headerReference w:type="first" r:id="rId15"/>
          <w:footerReference w:type="first" r:id="rId16"/>
          <w:type w:val="continuous"/>
          <w:pgSz w:w="11905" w:h="16837"/>
          <w:pgMar w:top="1440" w:right="1440" w:bottom="1440" w:left="1440" w:header="432" w:footer="432" w:gutter="0"/>
          <w:cols w:space="720"/>
          <w:titlePg/>
          <w:docGrid w:linePitch="299"/>
        </w:sectPr>
      </w:pPr>
      <w:r w:rsidRPr="00136F2F">
        <w:rPr>
          <w:rFonts w:ascii="Arial" w:eastAsia="Times New Roman" w:hAnsi="Arial" w:cs="Arial"/>
          <w:sz w:val="18"/>
          <w:szCs w:val="18"/>
          <w:lang w:val="es-ES"/>
        </w:rPr>
        <w:t>*Las designaciones geográficas empleadas en este documento no implican, de parte de la Secretaría de la CMS (o del Programa de las Naciones Unidas para el Medio Ambiente), juicio alguno sobre la condición jurídica de ningún país, territorio o área, ni sobre la delimitación de su frontera o fronteras. La responsabilidad del contenido del documento recae exclusivamente en su autor.</w:t>
      </w:r>
    </w:p>
    <w:p w14:paraId="11F75784" w14:textId="77777777" w:rsidR="00220513" w:rsidRDefault="002743EF">
      <w:pPr>
        <w:jc w:val="center"/>
        <w:rPr>
          <w:rFonts w:ascii="Arial" w:eastAsia="Times New Roman" w:hAnsi="Arial" w:cs="Arial"/>
          <w:b/>
          <w:caps/>
          <w:lang w:val="es-ES"/>
        </w:rPr>
      </w:pPr>
      <w:r>
        <w:rPr>
          <w:rFonts w:ascii="Arial" w:eastAsia="Times New Roman" w:hAnsi="Arial" w:cs="Arial"/>
          <w:b/>
          <w:caps/>
          <w:lang w:val="es-ES"/>
        </w:rPr>
        <w:lastRenderedPageBreak/>
        <w:t>PROPUESTA PARA LA INCLUSIÓN DE</w:t>
      </w:r>
    </w:p>
    <w:p w14:paraId="58E52E1B" w14:textId="77777777" w:rsidR="00220513" w:rsidRDefault="002743EF">
      <w:pPr>
        <w:jc w:val="center"/>
        <w:rPr>
          <w:rFonts w:ascii="Arial" w:eastAsia="Times New Roman" w:hAnsi="Arial" w:cs="Arial"/>
          <w:b/>
          <w:caps/>
          <w:lang w:val="es-ES"/>
        </w:rPr>
      </w:pPr>
      <w:r>
        <w:rPr>
          <w:rFonts w:ascii="Arial" w:eastAsia="Times New Roman" w:hAnsi="Arial" w:cs="Arial"/>
          <w:b/>
          <w:caps/>
          <w:lang w:val="es-ES"/>
        </w:rPr>
        <w:t>la nutria gigante (</w:t>
      </w:r>
      <w:r>
        <w:rPr>
          <w:rFonts w:ascii="Arial" w:eastAsia="Times New Roman" w:hAnsi="Arial" w:cs="Arial"/>
          <w:b/>
          <w:i/>
          <w:iCs/>
          <w:lang w:val="es-ES"/>
        </w:rPr>
        <w:t>Pteronura brasiliensis</w:t>
      </w:r>
      <w:r>
        <w:rPr>
          <w:rFonts w:ascii="Arial" w:eastAsia="Times New Roman" w:hAnsi="Arial" w:cs="Arial"/>
          <w:b/>
          <w:caps/>
          <w:lang w:val="es-ES"/>
        </w:rPr>
        <w:t>)</w:t>
      </w:r>
    </w:p>
    <w:p w14:paraId="6B26A2C3" w14:textId="77777777" w:rsidR="00220513" w:rsidRDefault="002743EF">
      <w:pPr>
        <w:pStyle w:val="BodyText"/>
        <w:jc w:val="center"/>
        <w:rPr>
          <w:rFonts w:ascii="Arial" w:hAnsi="Arial" w:cs="Arial"/>
          <w:i/>
          <w:sz w:val="22"/>
          <w:szCs w:val="22"/>
          <w:lang w:val="es-ES"/>
        </w:rPr>
      </w:pPr>
      <w:r>
        <w:rPr>
          <w:rFonts w:ascii="Arial" w:eastAsia="Times New Roman" w:hAnsi="Arial" w:cs="Arial"/>
          <w:b/>
          <w:caps/>
          <w:sz w:val="22"/>
          <w:szCs w:val="22"/>
          <w:lang w:val="es-ES"/>
        </w:rPr>
        <w:t>En los Anexos I y II DE LA CONVENCIÓN</w:t>
      </w:r>
    </w:p>
    <w:p w14:paraId="443F14B1" w14:textId="77777777" w:rsidR="00220513" w:rsidRDefault="00220513">
      <w:pPr>
        <w:pStyle w:val="BodyText"/>
        <w:rPr>
          <w:rFonts w:ascii="Arial" w:hAnsi="Arial" w:cs="Arial"/>
          <w:i/>
          <w:sz w:val="22"/>
          <w:szCs w:val="22"/>
          <w:lang w:val="es-ES"/>
        </w:rPr>
      </w:pPr>
    </w:p>
    <w:p w14:paraId="247B9AC5" w14:textId="77777777" w:rsidR="003F18FD" w:rsidRDefault="003F18FD">
      <w:pPr>
        <w:pStyle w:val="BodyText"/>
        <w:rPr>
          <w:rFonts w:ascii="Arial" w:hAnsi="Arial" w:cs="Arial"/>
          <w:i/>
          <w:sz w:val="22"/>
          <w:szCs w:val="22"/>
          <w:lang w:val="es-ES"/>
        </w:rPr>
      </w:pPr>
    </w:p>
    <w:p w14:paraId="43099BE6" w14:textId="77777777" w:rsidR="00220513" w:rsidRDefault="002743EF">
      <w:pPr>
        <w:pStyle w:val="ListParagraph"/>
        <w:numPr>
          <w:ilvl w:val="0"/>
          <w:numId w:val="13"/>
        </w:numPr>
        <w:ind w:left="567" w:hanging="567"/>
        <w:rPr>
          <w:rFonts w:ascii="Arial" w:hAnsi="Arial" w:cs="Arial"/>
          <w:b/>
          <w:bCs/>
          <w:lang w:val="es-ES"/>
        </w:rPr>
      </w:pPr>
      <w:r>
        <w:rPr>
          <w:rFonts w:ascii="Arial" w:hAnsi="Arial" w:cs="Arial"/>
          <w:b/>
          <w:bCs/>
          <w:spacing w:val="-2"/>
          <w:lang w:val="es-ES"/>
        </w:rPr>
        <w:t>PROPUESTA</w:t>
      </w:r>
    </w:p>
    <w:p w14:paraId="62AE98F9" w14:textId="77777777" w:rsidR="00220513" w:rsidRDefault="00220513">
      <w:pPr>
        <w:pStyle w:val="ListParagraph"/>
        <w:ind w:left="567"/>
        <w:rPr>
          <w:rFonts w:ascii="Arial" w:hAnsi="Arial" w:cs="Arial"/>
          <w:b/>
          <w:bCs/>
          <w:lang w:val="es-ES"/>
        </w:rPr>
      </w:pPr>
    </w:p>
    <w:p w14:paraId="5F2F812A" w14:textId="77777777" w:rsidR="00220513" w:rsidRDefault="002743EF">
      <w:pPr>
        <w:ind w:left="23"/>
        <w:rPr>
          <w:rFonts w:ascii="Arial" w:hAnsi="Arial" w:cs="Arial"/>
          <w:spacing w:val="-5"/>
          <w:lang w:val="es-ES"/>
        </w:rPr>
      </w:pPr>
      <w:r>
        <w:rPr>
          <w:rFonts w:ascii="Arial" w:hAnsi="Arial" w:cs="Arial"/>
          <w:lang w:val="es-ES"/>
        </w:rPr>
        <w:t>Inclusión</w:t>
      </w:r>
      <w:r>
        <w:rPr>
          <w:rFonts w:ascii="Arial" w:hAnsi="Arial" w:cs="Arial"/>
          <w:spacing w:val="-4"/>
          <w:lang w:val="es-ES"/>
        </w:rPr>
        <w:t xml:space="preserve"> </w:t>
      </w:r>
      <w:r>
        <w:rPr>
          <w:rFonts w:ascii="Arial" w:hAnsi="Arial" w:cs="Arial"/>
          <w:lang w:val="es-ES"/>
        </w:rPr>
        <w:t>de</w:t>
      </w:r>
      <w:r>
        <w:rPr>
          <w:rFonts w:ascii="Arial" w:hAnsi="Arial" w:cs="Arial"/>
          <w:spacing w:val="-4"/>
          <w:lang w:val="es-ES"/>
        </w:rPr>
        <w:t xml:space="preserve"> </w:t>
      </w:r>
      <w:r>
        <w:rPr>
          <w:rFonts w:ascii="Arial" w:hAnsi="Arial" w:cs="Arial"/>
          <w:lang w:val="es-ES"/>
        </w:rPr>
        <w:t>la</w:t>
      </w:r>
      <w:r>
        <w:rPr>
          <w:rFonts w:ascii="Arial" w:hAnsi="Arial" w:cs="Arial"/>
          <w:spacing w:val="-4"/>
          <w:lang w:val="es-ES"/>
        </w:rPr>
        <w:t xml:space="preserve"> </w:t>
      </w:r>
      <w:r>
        <w:rPr>
          <w:rFonts w:ascii="Arial" w:hAnsi="Arial" w:cs="Arial"/>
          <w:lang w:val="es-ES"/>
        </w:rPr>
        <w:t>nutria</w:t>
      </w:r>
      <w:r>
        <w:rPr>
          <w:rFonts w:ascii="Arial" w:hAnsi="Arial" w:cs="Arial"/>
          <w:spacing w:val="-1"/>
          <w:lang w:val="es-ES"/>
        </w:rPr>
        <w:t xml:space="preserve"> </w:t>
      </w:r>
      <w:r>
        <w:rPr>
          <w:rFonts w:ascii="Arial" w:hAnsi="Arial" w:cs="Arial"/>
          <w:lang w:val="es-ES"/>
        </w:rPr>
        <w:t>gigante</w:t>
      </w:r>
      <w:r>
        <w:rPr>
          <w:rFonts w:ascii="Arial" w:hAnsi="Arial" w:cs="Arial"/>
          <w:spacing w:val="-2"/>
          <w:lang w:val="es-ES"/>
        </w:rPr>
        <w:t xml:space="preserve"> </w:t>
      </w:r>
      <w:r>
        <w:rPr>
          <w:rFonts w:ascii="Arial" w:hAnsi="Arial" w:cs="Arial"/>
          <w:lang w:val="es-ES"/>
        </w:rPr>
        <w:t>(</w:t>
      </w:r>
      <w:bookmarkStart w:id="3" w:name="_Hlk212165057"/>
      <w:r>
        <w:rPr>
          <w:rFonts w:ascii="Arial" w:hAnsi="Arial" w:cs="Arial"/>
          <w:i/>
          <w:lang w:val="es-ES"/>
        </w:rPr>
        <w:t>Pteronura</w:t>
      </w:r>
      <w:r>
        <w:rPr>
          <w:rFonts w:ascii="Arial" w:hAnsi="Arial" w:cs="Arial"/>
          <w:i/>
          <w:spacing w:val="-4"/>
          <w:lang w:val="es-ES"/>
        </w:rPr>
        <w:t xml:space="preserve"> </w:t>
      </w:r>
      <w:r>
        <w:rPr>
          <w:rFonts w:ascii="Arial" w:hAnsi="Arial" w:cs="Arial"/>
          <w:i/>
          <w:lang w:val="es-ES"/>
        </w:rPr>
        <w:t>brasiliensis</w:t>
      </w:r>
      <w:bookmarkEnd w:id="3"/>
      <w:r>
        <w:rPr>
          <w:rFonts w:ascii="Arial" w:hAnsi="Arial" w:cs="Arial"/>
          <w:lang w:val="es-ES"/>
        </w:rPr>
        <w:t>)</w:t>
      </w:r>
      <w:r>
        <w:rPr>
          <w:rFonts w:ascii="Arial" w:hAnsi="Arial" w:cs="Arial"/>
          <w:spacing w:val="-1"/>
          <w:lang w:val="es-ES"/>
        </w:rPr>
        <w:t xml:space="preserve"> </w:t>
      </w:r>
      <w:r>
        <w:rPr>
          <w:rFonts w:ascii="Arial" w:hAnsi="Arial" w:cs="Arial"/>
          <w:lang w:val="es-ES"/>
        </w:rPr>
        <w:t>en los</w:t>
      </w:r>
      <w:r>
        <w:rPr>
          <w:rFonts w:ascii="Arial" w:hAnsi="Arial" w:cs="Arial"/>
          <w:spacing w:val="-2"/>
          <w:lang w:val="es-ES"/>
        </w:rPr>
        <w:t xml:space="preserve"> </w:t>
      </w:r>
      <w:r>
        <w:rPr>
          <w:rFonts w:ascii="Arial" w:hAnsi="Arial" w:cs="Arial"/>
          <w:lang w:val="es-ES"/>
        </w:rPr>
        <w:t>Anexos</w:t>
      </w:r>
      <w:r>
        <w:rPr>
          <w:rFonts w:ascii="Arial" w:hAnsi="Arial" w:cs="Arial"/>
          <w:spacing w:val="-2"/>
          <w:lang w:val="es-ES"/>
        </w:rPr>
        <w:t xml:space="preserve"> </w:t>
      </w:r>
      <w:r>
        <w:rPr>
          <w:rFonts w:ascii="Arial" w:hAnsi="Arial" w:cs="Arial"/>
          <w:lang w:val="es-ES"/>
        </w:rPr>
        <w:t>I y II</w:t>
      </w:r>
      <w:r>
        <w:rPr>
          <w:rFonts w:ascii="Arial" w:hAnsi="Arial" w:cs="Arial"/>
          <w:spacing w:val="-1"/>
          <w:lang w:val="es-ES"/>
        </w:rPr>
        <w:t xml:space="preserve"> </w:t>
      </w:r>
      <w:r>
        <w:rPr>
          <w:rFonts w:ascii="Arial" w:hAnsi="Arial" w:cs="Arial"/>
          <w:lang w:val="es-ES"/>
        </w:rPr>
        <w:t>de</w:t>
      </w:r>
      <w:r>
        <w:rPr>
          <w:rFonts w:ascii="Arial" w:hAnsi="Arial" w:cs="Arial"/>
          <w:spacing w:val="-4"/>
          <w:lang w:val="es-ES"/>
        </w:rPr>
        <w:t xml:space="preserve"> </w:t>
      </w:r>
      <w:r>
        <w:rPr>
          <w:rFonts w:ascii="Arial" w:hAnsi="Arial" w:cs="Arial"/>
          <w:lang w:val="es-ES"/>
        </w:rPr>
        <w:t>la</w:t>
      </w:r>
      <w:r>
        <w:rPr>
          <w:rFonts w:ascii="Arial" w:hAnsi="Arial" w:cs="Arial"/>
          <w:spacing w:val="-4"/>
          <w:lang w:val="es-ES"/>
        </w:rPr>
        <w:t xml:space="preserve"> </w:t>
      </w:r>
      <w:r>
        <w:rPr>
          <w:rFonts w:ascii="Arial" w:hAnsi="Arial" w:cs="Arial"/>
          <w:spacing w:val="-5"/>
          <w:lang w:val="es-ES"/>
        </w:rPr>
        <w:t>CMS</w:t>
      </w:r>
    </w:p>
    <w:p w14:paraId="3C7B1A00" w14:textId="77777777" w:rsidR="00220513" w:rsidRDefault="00220513">
      <w:pPr>
        <w:rPr>
          <w:rFonts w:ascii="Arial" w:hAnsi="Arial" w:cs="Arial"/>
          <w:lang w:val="es-ES"/>
        </w:rPr>
      </w:pPr>
    </w:p>
    <w:p w14:paraId="59A1417F" w14:textId="77777777" w:rsidR="00220513" w:rsidRDefault="002743EF">
      <w:pPr>
        <w:pStyle w:val="ListParagraph"/>
        <w:numPr>
          <w:ilvl w:val="0"/>
          <w:numId w:val="13"/>
        </w:numPr>
        <w:ind w:left="567" w:hanging="567"/>
        <w:rPr>
          <w:rFonts w:ascii="Arial" w:hAnsi="Arial" w:cs="Arial"/>
          <w:lang w:val="es-ES"/>
        </w:rPr>
      </w:pPr>
      <w:r>
        <w:rPr>
          <w:b/>
          <w:bCs/>
          <w:lang w:val="es-ES"/>
        </w:rPr>
        <w:t>AUTOR DE LA PROPUESTA</w:t>
      </w:r>
    </w:p>
    <w:p w14:paraId="1A5A9AA0" w14:textId="77777777" w:rsidR="00220513" w:rsidRDefault="00220513">
      <w:pPr>
        <w:pStyle w:val="ListParagraph"/>
        <w:ind w:left="567"/>
        <w:rPr>
          <w:b/>
          <w:bCs/>
          <w:lang w:val="es-ES"/>
        </w:rPr>
      </w:pPr>
    </w:p>
    <w:p w14:paraId="20EABEC6" w14:textId="77777777" w:rsidR="00220513" w:rsidRDefault="002743EF">
      <w:pPr>
        <w:pStyle w:val="ListParagraph"/>
        <w:ind w:left="567"/>
        <w:rPr>
          <w:rFonts w:ascii="Arial" w:hAnsi="Arial" w:cs="Arial"/>
          <w:lang w:val="es-ES"/>
        </w:rPr>
      </w:pPr>
      <w:r>
        <w:rPr>
          <w:rFonts w:ascii="Arial" w:hAnsi="Arial" w:cs="Arial"/>
          <w:lang w:val="es-ES"/>
        </w:rPr>
        <w:t xml:space="preserve">Francia </w:t>
      </w:r>
    </w:p>
    <w:p w14:paraId="68A572D1" w14:textId="77777777" w:rsidR="00220513" w:rsidRDefault="00220513">
      <w:pPr>
        <w:pStyle w:val="ListParagraph"/>
        <w:ind w:left="567"/>
        <w:rPr>
          <w:rFonts w:ascii="Arial" w:hAnsi="Arial" w:cs="Arial"/>
          <w:lang w:val="es-ES"/>
        </w:rPr>
      </w:pPr>
    </w:p>
    <w:p w14:paraId="2E32A14E" w14:textId="77777777" w:rsidR="00220513" w:rsidRDefault="002743EF">
      <w:pPr>
        <w:pStyle w:val="ListParagraph"/>
        <w:numPr>
          <w:ilvl w:val="0"/>
          <w:numId w:val="13"/>
        </w:numPr>
        <w:ind w:left="567" w:hanging="567"/>
        <w:rPr>
          <w:rFonts w:ascii="Arial" w:hAnsi="Arial" w:cs="Arial"/>
          <w:b/>
          <w:bCs/>
          <w:lang w:val="es-ES"/>
        </w:rPr>
      </w:pPr>
      <w:r>
        <w:rPr>
          <w:rFonts w:ascii="Arial" w:hAnsi="Arial" w:cs="Arial"/>
          <w:b/>
          <w:bCs/>
          <w:lang w:val="es-ES"/>
        </w:rPr>
        <w:t>JUSTIFICACIÓN</w:t>
      </w:r>
    </w:p>
    <w:p w14:paraId="6762FDF5" w14:textId="77777777" w:rsidR="00220513" w:rsidRDefault="00220513">
      <w:pPr>
        <w:pStyle w:val="ListParagraph"/>
        <w:ind w:left="567"/>
        <w:rPr>
          <w:rFonts w:ascii="Arial" w:hAnsi="Arial" w:cs="Arial"/>
          <w:b/>
          <w:bCs/>
          <w:lang w:val="es-ES"/>
        </w:rPr>
      </w:pPr>
    </w:p>
    <w:p w14:paraId="5BB58AED" w14:textId="77777777" w:rsidR="00220513" w:rsidRDefault="002743EF">
      <w:pPr>
        <w:pStyle w:val="ListParagraph"/>
        <w:numPr>
          <w:ilvl w:val="1"/>
          <w:numId w:val="13"/>
        </w:numPr>
        <w:tabs>
          <w:tab w:val="left" w:pos="23"/>
        </w:tabs>
        <w:spacing w:after="80"/>
        <w:ind w:left="567" w:hanging="567"/>
        <w:jc w:val="left"/>
        <w:rPr>
          <w:rFonts w:ascii="Arial" w:hAnsi="Arial" w:cs="Arial"/>
          <w:b/>
          <w:bCs/>
          <w:lang w:val="es-ES"/>
        </w:rPr>
      </w:pPr>
      <w:r>
        <w:rPr>
          <w:rFonts w:ascii="Arial" w:hAnsi="Arial" w:cs="Arial"/>
          <w:b/>
          <w:bCs/>
          <w:spacing w:val="-2"/>
          <w:lang w:val="es-ES"/>
        </w:rPr>
        <w:t>Taxonomía</w:t>
      </w:r>
    </w:p>
    <w:p w14:paraId="5E9F87A7" w14:textId="77777777" w:rsidR="00220513" w:rsidRDefault="002743EF">
      <w:pPr>
        <w:pStyle w:val="ListParagraph"/>
        <w:numPr>
          <w:ilvl w:val="2"/>
          <w:numId w:val="13"/>
        </w:numPr>
        <w:spacing w:after="80"/>
        <w:ind w:left="1134" w:hanging="567"/>
        <w:rPr>
          <w:rFonts w:ascii="Arial" w:hAnsi="Arial" w:cs="Arial"/>
          <w:lang w:val="es-ES"/>
        </w:rPr>
      </w:pPr>
      <w:r>
        <w:rPr>
          <w:rFonts w:ascii="Arial" w:hAnsi="Arial" w:cs="Arial"/>
          <w:lang w:val="es-ES"/>
        </w:rPr>
        <w:t>Clase</w:t>
      </w:r>
      <w:r>
        <w:rPr>
          <w:rFonts w:ascii="Arial" w:hAnsi="Arial" w:cs="Arial"/>
          <w:spacing w:val="-10"/>
          <w:lang w:val="es-ES"/>
        </w:rPr>
        <w:t xml:space="preserve">: </w:t>
      </w:r>
      <w:r>
        <w:rPr>
          <w:rFonts w:ascii="Arial" w:hAnsi="Arial" w:cs="Arial"/>
          <w:spacing w:val="-2"/>
          <w:lang w:val="es-ES"/>
        </w:rPr>
        <w:t>Mammalia</w:t>
      </w:r>
    </w:p>
    <w:p w14:paraId="2923FE8A" w14:textId="77777777" w:rsidR="00220513" w:rsidRDefault="002743EF">
      <w:pPr>
        <w:pStyle w:val="ListParagraph"/>
        <w:numPr>
          <w:ilvl w:val="2"/>
          <w:numId w:val="13"/>
        </w:numPr>
        <w:spacing w:after="80"/>
        <w:ind w:left="1134" w:hanging="567"/>
        <w:rPr>
          <w:rFonts w:ascii="Arial" w:hAnsi="Arial" w:cs="Arial"/>
          <w:lang w:val="es-ES"/>
        </w:rPr>
      </w:pPr>
      <w:r>
        <w:rPr>
          <w:rFonts w:ascii="Arial" w:hAnsi="Arial" w:cs="Arial"/>
          <w:lang w:val="es-ES"/>
        </w:rPr>
        <w:t>Orden</w:t>
      </w:r>
      <w:r>
        <w:rPr>
          <w:rFonts w:ascii="Arial" w:hAnsi="Arial" w:cs="Arial"/>
          <w:spacing w:val="-3"/>
          <w:lang w:val="es-ES"/>
        </w:rPr>
        <w:t xml:space="preserve">: </w:t>
      </w:r>
      <w:r>
        <w:rPr>
          <w:rFonts w:ascii="Arial" w:hAnsi="Arial" w:cs="Arial"/>
          <w:spacing w:val="-2"/>
          <w:lang w:val="es-ES"/>
        </w:rPr>
        <w:t>Carnivora</w:t>
      </w:r>
    </w:p>
    <w:p w14:paraId="64E8CB0C" w14:textId="77777777" w:rsidR="00220513" w:rsidRDefault="002743EF">
      <w:pPr>
        <w:pStyle w:val="ListParagraph"/>
        <w:numPr>
          <w:ilvl w:val="2"/>
          <w:numId w:val="13"/>
        </w:numPr>
        <w:spacing w:after="80"/>
        <w:ind w:left="1134" w:hanging="567"/>
        <w:rPr>
          <w:rFonts w:ascii="Arial" w:hAnsi="Arial" w:cs="Arial"/>
          <w:lang w:val="es-ES"/>
        </w:rPr>
      </w:pPr>
      <w:r>
        <w:rPr>
          <w:rFonts w:ascii="Arial" w:hAnsi="Arial" w:cs="Arial"/>
          <w:lang w:val="es-ES"/>
        </w:rPr>
        <w:t>Familia</w:t>
      </w:r>
      <w:r>
        <w:rPr>
          <w:rFonts w:ascii="Arial" w:hAnsi="Arial" w:cs="Arial"/>
          <w:spacing w:val="-8"/>
          <w:lang w:val="es-ES"/>
        </w:rPr>
        <w:t xml:space="preserve">: </w:t>
      </w:r>
      <w:r>
        <w:rPr>
          <w:rFonts w:ascii="Arial" w:hAnsi="Arial" w:cs="Arial"/>
          <w:spacing w:val="-2"/>
          <w:lang w:val="es-ES"/>
        </w:rPr>
        <w:t>Mustelidae</w:t>
      </w:r>
    </w:p>
    <w:p w14:paraId="51C2802C" w14:textId="77777777" w:rsidR="00220513" w:rsidRDefault="002743EF">
      <w:pPr>
        <w:pStyle w:val="ListParagraph"/>
        <w:numPr>
          <w:ilvl w:val="2"/>
          <w:numId w:val="13"/>
        </w:numPr>
        <w:tabs>
          <w:tab w:val="left" w:pos="1132"/>
        </w:tabs>
        <w:spacing w:after="80"/>
        <w:ind w:left="1134" w:right="165" w:hanging="567"/>
        <w:rPr>
          <w:rFonts w:ascii="Arial" w:hAnsi="Arial" w:cs="Arial"/>
          <w:lang w:val="es-ES"/>
        </w:rPr>
      </w:pPr>
      <w:r>
        <w:rPr>
          <w:rFonts w:ascii="Arial" w:hAnsi="Arial" w:cs="Arial"/>
          <w:lang w:val="es-ES"/>
        </w:rPr>
        <w:t>Género,</w:t>
      </w:r>
      <w:r>
        <w:rPr>
          <w:rFonts w:ascii="Arial" w:hAnsi="Arial" w:cs="Arial"/>
          <w:spacing w:val="35"/>
          <w:lang w:val="es-ES"/>
        </w:rPr>
        <w:t xml:space="preserve"> </w:t>
      </w:r>
      <w:r>
        <w:rPr>
          <w:rFonts w:ascii="Arial" w:hAnsi="Arial" w:cs="Arial"/>
          <w:lang w:val="es-ES"/>
        </w:rPr>
        <w:t>especie</w:t>
      </w:r>
      <w:r>
        <w:rPr>
          <w:rFonts w:ascii="Arial" w:hAnsi="Arial" w:cs="Arial"/>
          <w:spacing w:val="32"/>
          <w:lang w:val="es-ES"/>
        </w:rPr>
        <w:t xml:space="preserve"> </w:t>
      </w:r>
      <w:r>
        <w:rPr>
          <w:rFonts w:ascii="Arial" w:hAnsi="Arial" w:cs="Arial"/>
          <w:lang w:val="es-ES"/>
        </w:rPr>
        <w:t>o</w:t>
      </w:r>
      <w:r>
        <w:rPr>
          <w:rFonts w:ascii="Arial" w:hAnsi="Arial" w:cs="Arial"/>
          <w:spacing w:val="32"/>
          <w:lang w:val="es-ES"/>
        </w:rPr>
        <w:t xml:space="preserve"> </w:t>
      </w:r>
      <w:r>
        <w:rPr>
          <w:rFonts w:ascii="Arial" w:hAnsi="Arial" w:cs="Arial"/>
          <w:lang w:val="es-ES"/>
        </w:rPr>
        <w:t>subespecie,</w:t>
      </w:r>
      <w:r>
        <w:rPr>
          <w:rFonts w:ascii="Arial" w:hAnsi="Arial" w:cs="Arial"/>
          <w:spacing w:val="34"/>
          <w:lang w:val="es-ES"/>
        </w:rPr>
        <w:t xml:space="preserve"> </w:t>
      </w:r>
      <w:r>
        <w:rPr>
          <w:rFonts w:ascii="Arial" w:hAnsi="Arial" w:cs="Arial"/>
          <w:lang w:val="es-ES"/>
        </w:rPr>
        <w:t>incluyendo</w:t>
      </w:r>
      <w:r>
        <w:rPr>
          <w:rFonts w:ascii="Arial" w:hAnsi="Arial" w:cs="Arial"/>
          <w:spacing w:val="34"/>
          <w:lang w:val="es-ES"/>
        </w:rPr>
        <w:t xml:space="preserve"> </w:t>
      </w:r>
      <w:r>
        <w:rPr>
          <w:rFonts w:ascii="Arial" w:hAnsi="Arial" w:cs="Arial"/>
          <w:lang w:val="es-ES"/>
        </w:rPr>
        <w:t>autor</w:t>
      </w:r>
      <w:r>
        <w:rPr>
          <w:rFonts w:ascii="Arial" w:hAnsi="Arial" w:cs="Arial"/>
          <w:spacing w:val="34"/>
          <w:lang w:val="es-ES"/>
        </w:rPr>
        <w:t xml:space="preserve"> </w:t>
      </w:r>
      <w:r>
        <w:rPr>
          <w:rFonts w:ascii="Arial" w:hAnsi="Arial" w:cs="Arial"/>
          <w:lang w:val="es-ES"/>
        </w:rPr>
        <w:t>y</w:t>
      </w:r>
      <w:r>
        <w:rPr>
          <w:rFonts w:ascii="Arial" w:hAnsi="Arial" w:cs="Arial"/>
          <w:spacing w:val="35"/>
          <w:lang w:val="es-ES"/>
        </w:rPr>
        <w:t xml:space="preserve"> </w:t>
      </w:r>
      <w:r>
        <w:rPr>
          <w:rFonts w:ascii="Arial" w:hAnsi="Arial" w:cs="Arial"/>
          <w:lang w:val="es-ES"/>
        </w:rPr>
        <w:t>año:</w:t>
      </w:r>
      <w:r>
        <w:rPr>
          <w:rFonts w:ascii="Arial" w:hAnsi="Arial" w:cs="Arial"/>
          <w:spacing w:val="34"/>
          <w:lang w:val="es-ES"/>
        </w:rPr>
        <w:t xml:space="preserve"> </w:t>
      </w:r>
      <w:r>
        <w:rPr>
          <w:rFonts w:ascii="Arial" w:hAnsi="Arial" w:cs="Arial"/>
          <w:i/>
          <w:iCs/>
          <w:lang w:val="es-ES"/>
        </w:rPr>
        <w:t>Pteronura</w:t>
      </w:r>
      <w:r>
        <w:rPr>
          <w:rFonts w:ascii="Arial" w:hAnsi="Arial" w:cs="Arial"/>
          <w:i/>
          <w:iCs/>
          <w:spacing w:val="32"/>
          <w:lang w:val="es-ES"/>
        </w:rPr>
        <w:t xml:space="preserve"> </w:t>
      </w:r>
      <w:r>
        <w:rPr>
          <w:rFonts w:ascii="Arial" w:hAnsi="Arial" w:cs="Arial"/>
          <w:i/>
          <w:iCs/>
          <w:lang w:val="es-ES"/>
        </w:rPr>
        <w:t>brasiliensis (nutria gigante o brasileña)</w:t>
      </w:r>
      <w:r>
        <w:rPr>
          <w:rFonts w:ascii="Arial" w:hAnsi="Arial" w:cs="Arial"/>
          <w:lang w:val="es-ES"/>
        </w:rPr>
        <w:t xml:space="preserve"> (Gmelin, 1788)</w:t>
      </w:r>
    </w:p>
    <w:p w14:paraId="2DBBF8A5" w14:textId="77777777" w:rsidR="00220513" w:rsidRDefault="002743EF">
      <w:pPr>
        <w:pStyle w:val="ListParagraph"/>
        <w:numPr>
          <w:ilvl w:val="2"/>
          <w:numId w:val="13"/>
        </w:numPr>
        <w:tabs>
          <w:tab w:val="left" w:pos="1122"/>
        </w:tabs>
        <w:spacing w:after="80"/>
        <w:ind w:left="1134" w:right="168" w:hanging="567"/>
        <w:rPr>
          <w:rFonts w:ascii="Arial" w:hAnsi="Arial" w:cs="Arial"/>
          <w:lang w:val="es-ES"/>
        </w:rPr>
      </w:pPr>
      <w:r>
        <w:rPr>
          <w:rFonts w:ascii="Arial" w:hAnsi="Arial" w:cs="Arial"/>
          <w:lang w:val="es-ES"/>
        </w:rPr>
        <w:t>Sinónimos</w:t>
      </w:r>
      <w:r>
        <w:rPr>
          <w:rFonts w:ascii="Arial" w:hAnsi="Arial" w:cs="Arial"/>
          <w:spacing w:val="28"/>
          <w:lang w:val="es-ES"/>
        </w:rPr>
        <w:t xml:space="preserve"> </w:t>
      </w:r>
      <w:r>
        <w:rPr>
          <w:rFonts w:ascii="Arial" w:hAnsi="Arial" w:cs="Arial"/>
          <w:lang w:val="es-ES"/>
        </w:rPr>
        <w:t>científicos:</w:t>
      </w:r>
      <w:r>
        <w:rPr>
          <w:rFonts w:ascii="Arial" w:hAnsi="Arial" w:cs="Arial"/>
          <w:spacing w:val="28"/>
          <w:lang w:val="es-ES"/>
        </w:rPr>
        <w:t xml:space="preserve"> </w:t>
      </w:r>
      <w:r>
        <w:rPr>
          <w:rFonts w:ascii="Arial" w:hAnsi="Arial" w:cs="Arial"/>
          <w:i/>
          <w:iCs/>
          <w:lang w:val="es-ES"/>
        </w:rPr>
        <w:t>Pteronura sambachii</w:t>
      </w:r>
      <w:r>
        <w:rPr>
          <w:rFonts w:ascii="Arial" w:hAnsi="Arial" w:cs="Arial"/>
          <w:spacing w:val="30"/>
          <w:lang w:val="es-ES"/>
        </w:rPr>
        <w:t xml:space="preserve"> (</w:t>
      </w:r>
      <w:r>
        <w:rPr>
          <w:rFonts w:ascii="Arial" w:hAnsi="Arial" w:cs="Arial"/>
          <w:lang w:val="es-ES"/>
        </w:rPr>
        <w:t>Gray,</w:t>
      </w:r>
      <w:r>
        <w:rPr>
          <w:rFonts w:ascii="Arial" w:hAnsi="Arial" w:cs="Arial"/>
          <w:spacing w:val="28"/>
          <w:lang w:val="es-ES"/>
        </w:rPr>
        <w:t xml:space="preserve"> </w:t>
      </w:r>
      <w:r>
        <w:rPr>
          <w:rFonts w:ascii="Arial" w:hAnsi="Arial" w:cs="Arial"/>
          <w:lang w:val="es-ES"/>
        </w:rPr>
        <w:t>1837);</w:t>
      </w:r>
      <w:r>
        <w:rPr>
          <w:rFonts w:ascii="Arial" w:hAnsi="Arial" w:cs="Arial"/>
          <w:spacing w:val="28"/>
          <w:lang w:val="es-ES"/>
        </w:rPr>
        <w:t xml:space="preserve"> </w:t>
      </w:r>
      <w:r>
        <w:rPr>
          <w:rFonts w:ascii="Arial" w:hAnsi="Arial" w:cs="Arial"/>
          <w:i/>
          <w:iCs/>
          <w:lang w:val="es-ES"/>
        </w:rPr>
        <w:t>Mustela</w:t>
      </w:r>
      <w:r>
        <w:rPr>
          <w:rFonts w:ascii="Arial" w:hAnsi="Arial" w:cs="Arial"/>
          <w:i/>
          <w:iCs/>
          <w:spacing w:val="30"/>
          <w:lang w:val="es-ES"/>
        </w:rPr>
        <w:t xml:space="preserve"> </w:t>
      </w:r>
      <w:r>
        <w:rPr>
          <w:rFonts w:ascii="Arial" w:hAnsi="Arial" w:cs="Arial"/>
          <w:i/>
          <w:iCs/>
          <w:lang w:val="es-ES"/>
        </w:rPr>
        <w:t>brasiliensis</w:t>
      </w:r>
      <w:r>
        <w:rPr>
          <w:rFonts w:ascii="Arial" w:hAnsi="Arial" w:cs="Arial"/>
          <w:lang w:val="es-ES"/>
        </w:rPr>
        <w:t xml:space="preserve"> (Gmelin, 1788)</w:t>
      </w:r>
    </w:p>
    <w:p w14:paraId="1F3E918F" w14:textId="77777777" w:rsidR="00220513" w:rsidRDefault="002743EF">
      <w:pPr>
        <w:pStyle w:val="ListParagraph"/>
        <w:numPr>
          <w:ilvl w:val="2"/>
          <w:numId w:val="13"/>
        </w:numPr>
        <w:spacing w:after="80"/>
        <w:ind w:left="1134" w:right="159" w:hanging="567"/>
        <w:jc w:val="both"/>
        <w:rPr>
          <w:rFonts w:ascii="Arial" w:hAnsi="Arial" w:cs="Arial"/>
          <w:lang w:val="es-ES"/>
        </w:rPr>
      </w:pPr>
      <w:r>
        <w:rPr>
          <w:rFonts w:ascii="Arial" w:hAnsi="Arial" w:cs="Arial"/>
          <w:lang w:val="es-ES"/>
        </w:rPr>
        <w:t>Nombre(s)</w:t>
      </w:r>
      <w:r>
        <w:rPr>
          <w:rFonts w:ascii="Arial" w:hAnsi="Arial" w:cs="Arial"/>
          <w:spacing w:val="-4"/>
          <w:lang w:val="es-ES"/>
        </w:rPr>
        <w:t xml:space="preserve"> </w:t>
      </w:r>
      <w:r>
        <w:rPr>
          <w:rFonts w:ascii="Arial" w:hAnsi="Arial" w:cs="Arial"/>
          <w:lang w:val="es-ES"/>
        </w:rPr>
        <w:t>autóctono(s),</w:t>
      </w:r>
      <w:r>
        <w:rPr>
          <w:rFonts w:ascii="Arial" w:hAnsi="Arial" w:cs="Arial"/>
          <w:spacing w:val="-2"/>
          <w:lang w:val="es-ES"/>
        </w:rPr>
        <w:t xml:space="preserve"> </w:t>
      </w:r>
      <w:r>
        <w:rPr>
          <w:rFonts w:ascii="Arial" w:hAnsi="Arial" w:cs="Arial"/>
          <w:lang w:val="es-ES"/>
        </w:rPr>
        <w:t>en</w:t>
      </w:r>
      <w:r>
        <w:rPr>
          <w:rFonts w:ascii="Arial" w:hAnsi="Arial" w:cs="Arial"/>
          <w:spacing w:val="-4"/>
          <w:lang w:val="es-ES"/>
        </w:rPr>
        <w:t xml:space="preserve"> </w:t>
      </w:r>
      <w:r>
        <w:rPr>
          <w:rFonts w:ascii="Arial" w:hAnsi="Arial" w:cs="Arial"/>
          <w:lang w:val="es-ES"/>
        </w:rPr>
        <w:t>todas</w:t>
      </w:r>
      <w:r>
        <w:rPr>
          <w:rFonts w:ascii="Arial" w:hAnsi="Arial" w:cs="Arial"/>
          <w:spacing w:val="-3"/>
          <w:lang w:val="es-ES"/>
        </w:rPr>
        <w:t xml:space="preserve"> </w:t>
      </w:r>
      <w:r>
        <w:rPr>
          <w:rFonts w:ascii="Arial" w:hAnsi="Arial" w:cs="Arial"/>
          <w:lang w:val="es-ES"/>
        </w:rPr>
        <w:t>las</w:t>
      </w:r>
      <w:r>
        <w:rPr>
          <w:rFonts w:ascii="Arial" w:hAnsi="Arial" w:cs="Arial"/>
          <w:spacing w:val="-4"/>
          <w:lang w:val="es-ES"/>
        </w:rPr>
        <w:t xml:space="preserve"> </w:t>
      </w:r>
      <w:r>
        <w:rPr>
          <w:rFonts w:ascii="Arial" w:hAnsi="Arial" w:cs="Arial"/>
          <w:lang w:val="es-ES"/>
        </w:rPr>
        <w:t>lenguas</w:t>
      </w:r>
      <w:r>
        <w:rPr>
          <w:rFonts w:ascii="Arial" w:hAnsi="Arial" w:cs="Arial"/>
          <w:spacing w:val="-3"/>
          <w:lang w:val="es-ES"/>
        </w:rPr>
        <w:t xml:space="preserve"> </w:t>
      </w:r>
      <w:r>
        <w:rPr>
          <w:rFonts w:ascii="Arial" w:hAnsi="Arial" w:cs="Arial"/>
          <w:lang w:val="es-ES"/>
        </w:rPr>
        <w:t>utilizadas</w:t>
      </w:r>
      <w:r>
        <w:rPr>
          <w:rFonts w:ascii="Arial" w:hAnsi="Arial" w:cs="Arial"/>
          <w:spacing w:val="-3"/>
          <w:lang w:val="es-ES"/>
        </w:rPr>
        <w:t xml:space="preserve"> </w:t>
      </w:r>
      <w:r>
        <w:rPr>
          <w:rFonts w:ascii="Arial" w:hAnsi="Arial" w:cs="Arial"/>
          <w:lang w:val="es-ES"/>
        </w:rPr>
        <w:t>por</w:t>
      </w:r>
      <w:r>
        <w:rPr>
          <w:rFonts w:ascii="Arial" w:hAnsi="Arial" w:cs="Arial"/>
          <w:spacing w:val="-4"/>
          <w:lang w:val="es-ES"/>
        </w:rPr>
        <w:t xml:space="preserve"> </w:t>
      </w:r>
      <w:r>
        <w:rPr>
          <w:rFonts w:ascii="Arial" w:hAnsi="Arial" w:cs="Arial"/>
          <w:lang w:val="es-ES"/>
        </w:rPr>
        <w:t>la</w:t>
      </w:r>
      <w:r>
        <w:rPr>
          <w:rFonts w:ascii="Arial" w:hAnsi="Arial" w:cs="Arial"/>
          <w:spacing w:val="-5"/>
          <w:lang w:val="es-ES"/>
        </w:rPr>
        <w:t xml:space="preserve"> </w:t>
      </w:r>
      <w:r>
        <w:rPr>
          <w:rFonts w:ascii="Arial" w:hAnsi="Arial" w:cs="Arial"/>
          <w:lang w:val="es-ES"/>
        </w:rPr>
        <w:t>Convención:</w:t>
      </w:r>
      <w:r>
        <w:rPr>
          <w:rFonts w:ascii="Arial" w:hAnsi="Arial" w:cs="Arial"/>
          <w:spacing w:val="-2"/>
          <w:lang w:val="es-ES"/>
        </w:rPr>
        <w:t xml:space="preserve"> Francés</w:t>
      </w:r>
      <w:r>
        <w:rPr>
          <w:rFonts w:ascii="Arial" w:hAnsi="Arial" w:cs="Arial"/>
          <w:lang w:val="es-ES"/>
        </w:rPr>
        <w:t>: Loutre géante, Loutre géante du Brésil, Loutre géante sud-américaine;</w:t>
      </w:r>
    </w:p>
    <w:p w14:paraId="3E62D698" w14:textId="77777777" w:rsidR="00220513" w:rsidRPr="00C21E6F" w:rsidRDefault="002743EF">
      <w:pPr>
        <w:pStyle w:val="ListParagraph"/>
        <w:spacing w:after="80"/>
        <w:ind w:left="1134" w:right="159"/>
        <w:jc w:val="both"/>
        <w:rPr>
          <w:rFonts w:ascii="Arial" w:hAnsi="Arial" w:cs="Arial"/>
          <w:lang w:val="en-US"/>
        </w:rPr>
      </w:pPr>
      <w:r w:rsidRPr="00C21E6F">
        <w:rPr>
          <w:rFonts w:ascii="Arial" w:hAnsi="Arial" w:cs="Arial"/>
          <w:lang w:val="en-US"/>
        </w:rPr>
        <w:t xml:space="preserve">Inglés: Giant Otter, Giant Brazilian </w:t>
      </w:r>
      <w:proofErr w:type="gramStart"/>
      <w:r w:rsidRPr="00C21E6F">
        <w:rPr>
          <w:rFonts w:ascii="Arial" w:hAnsi="Arial" w:cs="Arial"/>
          <w:lang w:val="en-US"/>
        </w:rPr>
        <w:t>Otter;</w:t>
      </w:r>
      <w:proofErr w:type="gramEnd"/>
      <w:r w:rsidRPr="00C21E6F">
        <w:rPr>
          <w:rFonts w:ascii="Arial" w:hAnsi="Arial" w:cs="Arial"/>
          <w:lang w:val="en-US"/>
        </w:rPr>
        <w:t xml:space="preserve"> </w:t>
      </w:r>
    </w:p>
    <w:p w14:paraId="70CF4F2C" w14:textId="77777777" w:rsidR="00220513" w:rsidRDefault="002743EF">
      <w:pPr>
        <w:pStyle w:val="ListParagraph"/>
        <w:ind w:left="1134" w:right="161"/>
        <w:jc w:val="both"/>
        <w:rPr>
          <w:rFonts w:ascii="Arial" w:hAnsi="Arial" w:cs="Arial"/>
          <w:lang w:val="es-ES"/>
        </w:rPr>
      </w:pPr>
      <w:r>
        <w:rPr>
          <w:rFonts w:ascii="Arial" w:hAnsi="Arial" w:cs="Arial"/>
          <w:lang w:val="es-ES"/>
        </w:rPr>
        <w:t xml:space="preserve">Español: </w:t>
      </w:r>
      <w:proofErr w:type="spellStart"/>
      <w:r>
        <w:rPr>
          <w:rFonts w:ascii="Arial" w:hAnsi="Arial" w:cs="Arial"/>
          <w:lang w:val="es-ES"/>
        </w:rPr>
        <w:t>Arirai</w:t>
      </w:r>
      <w:proofErr w:type="spellEnd"/>
      <w:r>
        <w:rPr>
          <w:rFonts w:ascii="Arial" w:hAnsi="Arial" w:cs="Arial"/>
          <w:lang w:val="es-ES"/>
        </w:rPr>
        <w:t>, Lobito de Cola Ancha, Lobo Gargantilla, Lobo de Río, Lobo de Río Grande, Lobo del Río, Perro de Agua</w:t>
      </w:r>
    </w:p>
    <w:p w14:paraId="5C1D2F89" w14:textId="77777777" w:rsidR="00220513" w:rsidRDefault="00220513">
      <w:pPr>
        <w:pStyle w:val="ListParagraph"/>
        <w:ind w:left="1134" w:right="161"/>
        <w:jc w:val="both"/>
        <w:rPr>
          <w:rFonts w:ascii="Arial" w:hAnsi="Arial" w:cs="Arial"/>
          <w:lang w:val="es-ES"/>
        </w:rPr>
      </w:pPr>
    </w:p>
    <w:p w14:paraId="66B591FA" w14:textId="77777777" w:rsidR="00220513" w:rsidRDefault="002743EF">
      <w:pPr>
        <w:pStyle w:val="ListParagraph"/>
        <w:numPr>
          <w:ilvl w:val="1"/>
          <w:numId w:val="13"/>
        </w:numPr>
        <w:tabs>
          <w:tab w:val="left" w:pos="23"/>
        </w:tabs>
        <w:ind w:left="567" w:hanging="567"/>
        <w:jc w:val="left"/>
        <w:rPr>
          <w:rFonts w:ascii="Arial" w:hAnsi="Arial" w:cs="Arial"/>
          <w:b/>
          <w:bCs/>
          <w:lang w:val="es-ES"/>
        </w:rPr>
      </w:pPr>
      <w:r>
        <w:rPr>
          <w:rFonts w:ascii="Arial" w:hAnsi="Arial" w:cs="Arial"/>
          <w:noProof/>
          <w:lang w:val="es-ES"/>
        </w:rPr>
        <w:drawing>
          <wp:anchor distT="0" distB="0" distL="0" distR="0" simplePos="0" relativeHeight="251657216" behindDoc="1" locked="0" layoutInCell="1" allowOverlap="1" wp14:anchorId="70899DAB" wp14:editId="6A72AA38">
            <wp:simplePos x="0" y="0"/>
            <wp:positionH relativeFrom="page">
              <wp:posOffset>1799590</wp:posOffset>
            </wp:positionH>
            <wp:positionV relativeFrom="paragraph">
              <wp:posOffset>286385</wp:posOffset>
            </wp:positionV>
            <wp:extent cx="3800475" cy="3000375"/>
            <wp:effectExtent l="0" t="0" r="9525" b="9525"/>
            <wp:wrapTopAndBottom/>
            <wp:docPr id="1" name="Image 1"/>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1" name="Image 1"/>
                    <pic:cNvPicPr/>
                  </pic:nvPicPr>
                  <pic:blipFill>
                    <a:blip r:embed="rId17" cstate="print"/>
                    <a:stretch>
                      <a:fillRect/>
                    </a:stretch>
                  </pic:blipFill>
                  <pic:spPr>
                    <a:xfrm>
                      <a:off x="0" y="0"/>
                      <a:ext cx="3800475" cy="3000375"/>
                    </a:xfrm>
                    <a:prstGeom prst="rect">
                      <a:avLst/>
                    </a:prstGeom>
                  </pic:spPr>
                </pic:pic>
              </a:graphicData>
            </a:graphic>
            <wp14:sizeRelH relativeFrom="margin">
              <wp14:pctWidth>0</wp14:pctWidth>
            </wp14:sizeRelH>
            <wp14:sizeRelV relativeFrom="margin">
              <wp14:pctHeight>0</wp14:pctHeight>
            </wp14:sizeRelV>
          </wp:anchor>
        </w:drawing>
      </w:r>
      <w:r>
        <w:rPr>
          <w:rFonts w:ascii="Arial" w:hAnsi="Arial" w:cs="Arial"/>
          <w:b/>
          <w:bCs/>
          <w:lang w:val="es-ES"/>
        </w:rPr>
        <w:t>Visión general</w:t>
      </w:r>
    </w:p>
    <w:p w14:paraId="5EAE23A5" w14:textId="77777777" w:rsidR="00220513" w:rsidRDefault="00220513">
      <w:pPr>
        <w:pStyle w:val="BodyText"/>
        <w:rPr>
          <w:rFonts w:ascii="Arial" w:hAnsi="Arial" w:cs="Arial"/>
          <w:sz w:val="22"/>
          <w:szCs w:val="22"/>
          <w:lang w:val="es-ES"/>
        </w:rPr>
      </w:pPr>
    </w:p>
    <w:p w14:paraId="599A6C7F" w14:textId="77777777" w:rsidR="00220513" w:rsidRDefault="002743EF">
      <w:pPr>
        <w:ind w:left="924" w:right="1065"/>
        <w:jc w:val="center"/>
        <w:rPr>
          <w:rFonts w:ascii="Arial" w:hAnsi="Arial" w:cs="Arial"/>
          <w:sz w:val="20"/>
          <w:szCs w:val="20"/>
          <w:lang w:val="es-ES"/>
        </w:rPr>
      </w:pPr>
      <w:r>
        <w:rPr>
          <w:rFonts w:ascii="Arial" w:hAnsi="Arial" w:cs="Arial"/>
          <w:sz w:val="20"/>
          <w:szCs w:val="20"/>
          <w:lang w:val="es-ES"/>
        </w:rPr>
        <w:t>Nutria</w:t>
      </w:r>
      <w:r>
        <w:rPr>
          <w:rFonts w:ascii="Arial" w:hAnsi="Arial" w:cs="Arial"/>
          <w:spacing w:val="-1"/>
          <w:sz w:val="20"/>
          <w:szCs w:val="20"/>
          <w:lang w:val="es-ES"/>
        </w:rPr>
        <w:t xml:space="preserve"> </w:t>
      </w:r>
      <w:r>
        <w:rPr>
          <w:rFonts w:ascii="Arial" w:hAnsi="Arial" w:cs="Arial"/>
          <w:sz w:val="20"/>
          <w:szCs w:val="20"/>
          <w:lang w:val="es-ES"/>
        </w:rPr>
        <w:t>gigante</w:t>
      </w:r>
      <w:r>
        <w:rPr>
          <w:rFonts w:ascii="Arial" w:hAnsi="Arial" w:cs="Arial"/>
          <w:spacing w:val="-7"/>
          <w:sz w:val="20"/>
          <w:szCs w:val="20"/>
          <w:lang w:val="es-ES"/>
        </w:rPr>
        <w:t xml:space="preserve"> </w:t>
      </w:r>
      <w:r>
        <w:rPr>
          <w:rFonts w:ascii="Arial" w:hAnsi="Arial" w:cs="Arial"/>
          <w:sz w:val="20"/>
          <w:szCs w:val="20"/>
          <w:lang w:val="es-ES"/>
        </w:rPr>
        <w:t>de río</w:t>
      </w:r>
      <w:r>
        <w:rPr>
          <w:rFonts w:ascii="Arial" w:hAnsi="Arial" w:cs="Arial"/>
          <w:spacing w:val="-3"/>
          <w:sz w:val="20"/>
          <w:szCs w:val="20"/>
          <w:lang w:val="es-ES"/>
        </w:rPr>
        <w:t xml:space="preserve"> </w:t>
      </w:r>
      <w:r>
        <w:rPr>
          <w:rFonts w:ascii="Arial" w:hAnsi="Arial" w:cs="Arial"/>
          <w:sz w:val="20"/>
          <w:szCs w:val="20"/>
          <w:lang w:val="es-ES"/>
        </w:rPr>
        <w:t>con un</w:t>
      </w:r>
      <w:r>
        <w:rPr>
          <w:rFonts w:ascii="Arial" w:hAnsi="Arial" w:cs="Arial"/>
          <w:spacing w:val="-4"/>
          <w:sz w:val="20"/>
          <w:szCs w:val="20"/>
          <w:lang w:val="es-ES"/>
        </w:rPr>
        <w:t xml:space="preserve"> </w:t>
      </w:r>
      <w:r>
        <w:rPr>
          <w:rFonts w:ascii="Arial" w:hAnsi="Arial" w:cs="Arial"/>
          <w:sz w:val="20"/>
          <w:szCs w:val="20"/>
          <w:lang w:val="es-ES"/>
        </w:rPr>
        <w:t>pez,</w:t>
      </w:r>
      <w:r>
        <w:rPr>
          <w:rFonts w:ascii="Arial" w:hAnsi="Arial" w:cs="Arial"/>
          <w:spacing w:val="-2"/>
          <w:sz w:val="20"/>
          <w:szCs w:val="20"/>
          <w:lang w:val="es-ES"/>
        </w:rPr>
        <w:t xml:space="preserve"> </w:t>
      </w:r>
      <w:r>
        <w:rPr>
          <w:rFonts w:ascii="Arial" w:hAnsi="Arial" w:cs="Arial"/>
          <w:sz w:val="20"/>
          <w:szCs w:val="20"/>
          <w:lang w:val="es-ES"/>
        </w:rPr>
        <w:t>Pantanal,</w:t>
      </w:r>
      <w:r>
        <w:rPr>
          <w:rFonts w:ascii="Arial" w:hAnsi="Arial" w:cs="Arial"/>
          <w:spacing w:val="-5"/>
          <w:sz w:val="20"/>
          <w:szCs w:val="20"/>
          <w:lang w:val="es-ES"/>
        </w:rPr>
        <w:t xml:space="preserve"> </w:t>
      </w:r>
      <w:r>
        <w:rPr>
          <w:rFonts w:ascii="Arial" w:hAnsi="Arial" w:cs="Arial"/>
          <w:sz w:val="20"/>
          <w:szCs w:val="20"/>
          <w:lang w:val="es-ES"/>
        </w:rPr>
        <w:t>Brasil</w:t>
      </w:r>
      <w:r>
        <w:rPr>
          <w:rFonts w:ascii="Arial" w:hAnsi="Arial" w:cs="Arial"/>
          <w:spacing w:val="-1"/>
          <w:sz w:val="20"/>
          <w:szCs w:val="20"/>
          <w:lang w:val="es-ES"/>
        </w:rPr>
        <w:t xml:space="preserve"> </w:t>
      </w:r>
      <w:r>
        <w:rPr>
          <w:rFonts w:ascii="Arial" w:hAnsi="Arial" w:cs="Arial"/>
          <w:sz w:val="20"/>
          <w:szCs w:val="20"/>
          <w:lang w:val="es-ES"/>
        </w:rPr>
        <w:t>©</w:t>
      </w:r>
      <w:r>
        <w:rPr>
          <w:rFonts w:ascii="Arial" w:hAnsi="Arial" w:cs="Arial"/>
          <w:spacing w:val="-1"/>
          <w:sz w:val="20"/>
          <w:szCs w:val="20"/>
          <w:lang w:val="es-ES"/>
        </w:rPr>
        <w:t xml:space="preserve"> </w:t>
      </w:r>
      <w:r>
        <w:rPr>
          <w:rFonts w:ascii="Arial" w:hAnsi="Arial" w:cs="Arial"/>
          <w:sz w:val="20"/>
          <w:szCs w:val="20"/>
          <w:lang w:val="es-ES"/>
        </w:rPr>
        <w:t>Grégoire</w:t>
      </w:r>
      <w:r>
        <w:rPr>
          <w:rFonts w:ascii="Arial" w:hAnsi="Arial" w:cs="Arial"/>
          <w:spacing w:val="-3"/>
          <w:sz w:val="20"/>
          <w:szCs w:val="20"/>
          <w:lang w:val="es-ES"/>
        </w:rPr>
        <w:t xml:space="preserve"> </w:t>
      </w:r>
      <w:r>
        <w:rPr>
          <w:rFonts w:ascii="Arial" w:hAnsi="Arial" w:cs="Arial"/>
          <w:spacing w:val="-2"/>
          <w:sz w:val="20"/>
          <w:szCs w:val="20"/>
          <w:lang w:val="es-ES"/>
        </w:rPr>
        <w:t>Dubois</w:t>
      </w:r>
    </w:p>
    <w:p w14:paraId="14413222" w14:textId="77777777" w:rsidR="00220513" w:rsidRDefault="002743EF">
      <w:pPr>
        <w:pStyle w:val="BodyText"/>
        <w:ind w:left="23" w:right="159"/>
        <w:jc w:val="both"/>
        <w:rPr>
          <w:rFonts w:ascii="Arial" w:hAnsi="Arial" w:cs="Arial"/>
          <w:sz w:val="22"/>
          <w:szCs w:val="22"/>
          <w:lang w:val="es-ES"/>
        </w:rPr>
      </w:pPr>
      <w:r>
        <w:rPr>
          <w:rFonts w:ascii="Arial" w:hAnsi="Arial" w:cs="Arial"/>
          <w:sz w:val="22"/>
          <w:szCs w:val="22"/>
          <w:lang w:val="es-ES"/>
        </w:rPr>
        <w:br w:type="page"/>
      </w:r>
    </w:p>
    <w:p w14:paraId="242D0EB5" w14:textId="77777777" w:rsidR="00220513" w:rsidRDefault="00220513">
      <w:pPr>
        <w:pStyle w:val="BodyText"/>
        <w:ind w:left="23" w:right="159"/>
        <w:jc w:val="both"/>
        <w:rPr>
          <w:rFonts w:ascii="Arial" w:hAnsi="Arial" w:cs="Arial"/>
          <w:sz w:val="22"/>
          <w:szCs w:val="22"/>
          <w:lang w:val="es-ES"/>
        </w:rPr>
      </w:pPr>
    </w:p>
    <w:p w14:paraId="6F99ECC0" w14:textId="77777777" w:rsidR="00220513" w:rsidRDefault="002743EF">
      <w:pPr>
        <w:pStyle w:val="BodyText"/>
        <w:ind w:left="23" w:right="159"/>
        <w:jc w:val="both"/>
        <w:rPr>
          <w:rFonts w:ascii="Arial" w:hAnsi="Arial" w:cs="Arial"/>
          <w:sz w:val="22"/>
          <w:szCs w:val="22"/>
          <w:lang w:val="es-ES"/>
        </w:rPr>
      </w:pPr>
      <w:r>
        <w:rPr>
          <w:rFonts w:ascii="Arial" w:hAnsi="Arial" w:cs="Arial"/>
          <w:sz w:val="22"/>
          <w:szCs w:val="22"/>
          <w:lang w:val="es-ES"/>
        </w:rPr>
        <w:t>La nutria gigante (</w:t>
      </w:r>
      <w:r>
        <w:rPr>
          <w:rFonts w:ascii="Arial" w:hAnsi="Arial" w:cs="Arial"/>
          <w:i/>
          <w:iCs/>
          <w:sz w:val="22"/>
          <w:szCs w:val="22"/>
          <w:lang w:val="es-ES"/>
        </w:rPr>
        <w:t>Pteronura brasiliensis</w:t>
      </w:r>
      <w:r>
        <w:rPr>
          <w:rFonts w:ascii="Arial" w:hAnsi="Arial" w:cs="Arial"/>
          <w:sz w:val="22"/>
          <w:szCs w:val="22"/>
          <w:lang w:val="es-ES"/>
        </w:rPr>
        <w:t>) es una especie de mamífero semiacuático que es endémica de América del Sur. Pertenece a la familia de los Mustélidos y es conocida por ser la nutria más grande y uno de los depredadores más importantes de los ecosistemas acuáticos en</w:t>
      </w:r>
      <w:r>
        <w:rPr>
          <w:rFonts w:ascii="Arial" w:hAnsi="Arial" w:cs="Arial"/>
          <w:spacing w:val="-1"/>
          <w:sz w:val="22"/>
          <w:szCs w:val="22"/>
          <w:lang w:val="es-ES"/>
        </w:rPr>
        <w:t xml:space="preserve"> </w:t>
      </w:r>
      <w:r>
        <w:rPr>
          <w:rFonts w:ascii="Arial" w:hAnsi="Arial" w:cs="Arial"/>
          <w:sz w:val="22"/>
          <w:szCs w:val="22"/>
          <w:lang w:val="es-ES"/>
        </w:rPr>
        <w:t>América</w:t>
      </w:r>
      <w:r>
        <w:rPr>
          <w:rFonts w:ascii="Arial" w:hAnsi="Arial" w:cs="Arial"/>
          <w:spacing w:val="-1"/>
          <w:sz w:val="22"/>
          <w:szCs w:val="22"/>
          <w:lang w:val="es-ES"/>
        </w:rPr>
        <w:t xml:space="preserve"> </w:t>
      </w:r>
      <w:r>
        <w:rPr>
          <w:rFonts w:ascii="Arial" w:hAnsi="Arial" w:cs="Arial"/>
          <w:sz w:val="22"/>
          <w:szCs w:val="22"/>
          <w:lang w:val="es-ES"/>
        </w:rPr>
        <w:t>del</w:t>
      </w:r>
      <w:r>
        <w:rPr>
          <w:rFonts w:ascii="Arial" w:hAnsi="Arial" w:cs="Arial"/>
          <w:spacing w:val="-1"/>
          <w:sz w:val="22"/>
          <w:szCs w:val="22"/>
          <w:lang w:val="es-ES"/>
        </w:rPr>
        <w:t xml:space="preserve"> </w:t>
      </w:r>
      <w:r>
        <w:rPr>
          <w:rFonts w:ascii="Arial" w:hAnsi="Arial" w:cs="Arial"/>
          <w:sz w:val="22"/>
          <w:szCs w:val="22"/>
          <w:lang w:val="es-ES"/>
        </w:rPr>
        <w:t>Sur. Se encuentra más concretamente en las cuencas</w:t>
      </w:r>
      <w:r>
        <w:rPr>
          <w:rFonts w:ascii="Arial" w:hAnsi="Arial" w:cs="Arial"/>
          <w:spacing w:val="-1"/>
          <w:sz w:val="22"/>
          <w:szCs w:val="22"/>
          <w:lang w:val="es-ES"/>
        </w:rPr>
        <w:t xml:space="preserve"> </w:t>
      </w:r>
      <w:r>
        <w:rPr>
          <w:rFonts w:ascii="Arial" w:hAnsi="Arial" w:cs="Arial"/>
          <w:sz w:val="22"/>
          <w:szCs w:val="22"/>
          <w:lang w:val="es-ES"/>
        </w:rPr>
        <w:t>del Amazonas, del Orinoco y del Pantanal, y está presente en varios países de América del Sur, incluidos el Brasil, el Perú, Colombia, Venezuela, Bolivia y la Guayana Francesa.</w:t>
      </w:r>
    </w:p>
    <w:p w14:paraId="7F1C6806" w14:textId="77777777" w:rsidR="00220513" w:rsidRDefault="00220513">
      <w:pPr>
        <w:pStyle w:val="BodyText"/>
        <w:rPr>
          <w:rFonts w:ascii="Arial" w:hAnsi="Arial" w:cs="Arial"/>
          <w:sz w:val="22"/>
          <w:szCs w:val="22"/>
          <w:lang w:val="es-ES"/>
        </w:rPr>
      </w:pPr>
    </w:p>
    <w:p w14:paraId="7FCFAC21" w14:textId="77777777" w:rsidR="00220513" w:rsidRDefault="002743EF">
      <w:pPr>
        <w:pStyle w:val="BodyText"/>
        <w:ind w:left="23" w:right="160"/>
        <w:jc w:val="both"/>
        <w:rPr>
          <w:rFonts w:ascii="Arial" w:hAnsi="Arial" w:cs="Arial"/>
          <w:sz w:val="22"/>
          <w:szCs w:val="22"/>
          <w:lang w:val="es-ES"/>
        </w:rPr>
      </w:pPr>
      <w:r>
        <w:rPr>
          <w:rFonts w:ascii="Arial" w:hAnsi="Arial" w:cs="Arial"/>
          <w:sz w:val="22"/>
          <w:szCs w:val="22"/>
          <w:lang w:val="es-ES"/>
        </w:rPr>
        <w:t>Aunque</w:t>
      </w:r>
      <w:r>
        <w:rPr>
          <w:rFonts w:ascii="Arial" w:hAnsi="Arial" w:cs="Arial"/>
          <w:spacing w:val="-15"/>
          <w:sz w:val="22"/>
          <w:szCs w:val="22"/>
          <w:lang w:val="es-ES"/>
        </w:rPr>
        <w:t xml:space="preserve"> </w:t>
      </w:r>
      <w:r>
        <w:rPr>
          <w:rFonts w:ascii="Arial" w:hAnsi="Arial" w:cs="Arial"/>
          <w:sz w:val="22"/>
          <w:szCs w:val="22"/>
          <w:lang w:val="es-ES"/>
        </w:rPr>
        <w:t>la</w:t>
      </w:r>
      <w:r>
        <w:rPr>
          <w:rFonts w:ascii="Arial" w:hAnsi="Arial" w:cs="Arial"/>
          <w:spacing w:val="-14"/>
          <w:sz w:val="22"/>
          <w:szCs w:val="22"/>
          <w:lang w:val="es-ES"/>
        </w:rPr>
        <w:t xml:space="preserve"> </w:t>
      </w:r>
      <w:r>
        <w:rPr>
          <w:rFonts w:ascii="Arial" w:hAnsi="Arial" w:cs="Arial"/>
          <w:sz w:val="22"/>
          <w:szCs w:val="22"/>
          <w:lang w:val="es-ES"/>
        </w:rPr>
        <w:t>distribución</w:t>
      </w:r>
      <w:r>
        <w:rPr>
          <w:rFonts w:ascii="Arial" w:hAnsi="Arial" w:cs="Arial"/>
          <w:spacing w:val="-15"/>
          <w:sz w:val="22"/>
          <w:szCs w:val="22"/>
          <w:lang w:val="es-ES"/>
        </w:rPr>
        <w:t xml:space="preserve"> </w:t>
      </w:r>
      <w:r>
        <w:rPr>
          <w:rFonts w:ascii="Arial" w:hAnsi="Arial" w:cs="Arial"/>
          <w:sz w:val="22"/>
          <w:szCs w:val="22"/>
          <w:lang w:val="es-ES"/>
        </w:rPr>
        <w:t>geográfica</w:t>
      </w:r>
      <w:r>
        <w:rPr>
          <w:rFonts w:ascii="Arial" w:hAnsi="Arial" w:cs="Arial"/>
          <w:spacing w:val="-14"/>
          <w:sz w:val="22"/>
          <w:szCs w:val="22"/>
          <w:lang w:val="es-ES"/>
        </w:rPr>
        <w:t xml:space="preserve"> </w:t>
      </w:r>
      <w:r>
        <w:rPr>
          <w:rFonts w:ascii="Arial" w:hAnsi="Arial" w:cs="Arial"/>
          <w:sz w:val="22"/>
          <w:szCs w:val="22"/>
          <w:lang w:val="es-ES"/>
        </w:rPr>
        <w:t>de</w:t>
      </w:r>
      <w:r>
        <w:rPr>
          <w:rFonts w:ascii="Arial" w:hAnsi="Arial" w:cs="Arial"/>
          <w:spacing w:val="-15"/>
          <w:sz w:val="22"/>
          <w:szCs w:val="22"/>
          <w:lang w:val="es-ES"/>
        </w:rPr>
        <w:t xml:space="preserve"> </w:t>
      </w:r>
      <w:r>
        <w:rPr>
          <w:rFonts w:ascii="Arial" w:hAnsi="Arial" w:cs="Arial"/>
          <w:sz w:val="22"/>
          <w:szCs w:val="22"/>
          <w:lang w:val="es-ES"/>
        </w:rPr>
        <w:t>la</w:t>
      </w:r>
      <w:r>
        <w:rPr>
          <w:rFonts w:ascii="Arial" w:hAnsi="Arial" w:cs="Arial"/>
          <w:spacing w:val="-15"/>
          <w:sz w:val="22"/>
          <w:szCs w:val="22"/>
          <w:lang w:val="es-ES"/>
        </w:rPr>
        <w:t xml:space="preserve"> </w:t>
      </w:r>
      <w:r>
        <w:rPr>
          <w:rFonts w:ascii="Arial" w:hAnsi="Arial" w:cs="Arial"/>
          <w:sz w:val="22"/>
          <w:szCs w:val="22"/>
          <w:lang w:val="es-ES"/>
        </w:rPr>
        <w:t>nutria</w:t>
      </w:r>
      <w:r>
        <w:rPr>
          <w:rFonts w:ascii="Arial" w:hAnsi="Arial" w:cs="Arial"/>
          <w:spacing w:val="-14"/>
          <w:sz w:val="22"/>
          <w:szCs w:val="22"/>
          <w:lang w:val="es-ES"/>
        </w:rPr>
        <w:t xml:space="preserve"> </w:t>
      </w:r>
      <w:r>
        <w:rPr>
          <w:rFonts w:ascii="Arial" w:hAnsi="Arial" w:cs="Arial"/>
          <w:sz w:val="22"/>
          <w:szCs w:val="22"/>
          <w:lang w:val="es-ES"/>
        </w:rPr>
        <w:t>gigante</w:t>
      </w:r>
      <w:r>
        <w:rPr>
          <w:rFonts w:ascii="Arial" w:hAnsi="Arial" w:cs="Arial"/>
          <w:spacing w:val="-15"/>
          <w:sz w:val="22"/>
          <w:szCs w:val="22"/>
          <w:lang w:val="es-ES"/>
        </w:rPr>
        <w:t xml:space="preserve"> </w:t>
      </w:r>
      <w:r>
        <w:rPr>
          <w:rFonts w:ascii="Arial" w:hAnsi="Arial" w:cs="Arial"/>
          <w:sz w:val="22"/>
          <w:szCs w:val="22"/>
          <w:lang w:val="es-ES"/>
        </w:rPr>
        <w:t>parece</w:t>
      </w:r>
      <w:r>
        <w:rPr>
          <w:rFonts w:ascii="Arial" w:hAnsi="Arial" w:cs="Arial"/>
          <w:spacing w:val="-14"/>
          <w:sz w:val="22"/>
          <w:szCs w:val="22"/>
          <w:lang w:val="es-ES"/>
        </w:rPr>
        <w:t xml:space="preserve"> </w:t>
      </w:r>
      <w:r>
        <w:rPr>
          <w:rFonts w:ascii="Arial" w:hAnsi="Arial" w:cs="Arial"/>
          <w:sz w:val="22"/>
          <w:szCs w:val="22"/>
          <w:lang w:val="es-ES"/>
        </w:rPr>
        <w:t>amplia,</w:t>
      </w:r>
      <w:r>
        <w:rPr>
          <w:rFonts w:ascii="Arial" w:hAnsi="Arial" w:cs="Arial"/>
          <w:spacing w:val="-15"/>
          <w:sz w:val="22"/>
          <w:szCs w:val="22"/>
          <w:lang w:val="es-ES"/>
        </w:rPr>
        <w:t xml:space="preserve"> </w:t>
      </w:r>
      <w:r>
        <w:rPr>
          <w:rFonts w:ascii="Arial" w:hAnsi="Arial" w:cs="Arial"/>
          <w:sz w:val="22"/>
          <w:szCs w:val="22"/>
          <w:lang w:val="es-ES"/>
        </w:rPr>
        <w:t>su</w:t>
      </w:r>
      <w:r>
        <w:rPr>
          <w:rFonts w:ascii="Arial" w:hAnsi="Arial" w:cs="Arial"/>
          <w:spacing w:val="-15"/>
          <w:sz w:val="22"/>
          <w:szCs w:val="22"/>
          <w:lang w:val="es-ES"/>
        </w:rPr>
        <w:t xml:space="preserve"> </w:t>
      </w:r>
      <w:r>
        <w:rPr>
          <w:rFonts w:ascii="Arial" w:hAnsi="Arial" w:cs="Arial"/>
          <w:sz w:val="22"/>
          <w:szCs w:val="22"/>
          <w:lang w:val="es-ES"/>
        </w:rPr>
        <w:t>presencia</w:t>
      </w:r>
      <w:r>
        <w:rPr>
          <w:rFonts w:ascii="Arial" w:hAnsi="Arial" w:cs="Arial"/>
          <w:spacing w:val="-14"/>
          <w:sz w:val="22"/>
          <w:szCs w:val="22"/>
          <w:lang w:val="es-ES"/>
        </w:rPr>
        <w:t xml:space="preserve"> </w:t>
      </w:r>
      <w:r>
        <w:rPr>
          <w:rFonts w:ascii="Arial" w:hAnsi="Arial" w:cs="Arial"/>
          <w:sz w:val="22"/>
          <w:szCs w:val="22"/>
          <w:lang w:val="es-ES"/>
        </w:rPr>
        <w:t>es</w:t>
      </w:r>
      <w:r>
        <w:rPr>
          <w:rFonts w:ascii="Arial" w:hAnsi="Arial" w:cs="Arial"/>
          <w:spacing w:val="-15"/>
          <w:sz w:val="22"/>
          <w:szCs w:val="22"/>
          <w:lang w:val="es-ES"/>
        </w:rPr>
        <w:t xml:space="preserve"> </w:t>
      </w:r>
      <w:r>
        <w:rPr>
          <w:rFonts w:ascii="Arial" w:hAnsi="Arial" w:cs="Arial"/>
          <w:sz w:val="22"/>
          <w:szCs w:val="22"/>
          <w:lang w:val="es-ES"/>
        </w:rPr>
        <w:t>irregular, lo</w:t>
      </w:r>
      <w:r>
        <w:rPr>
          <w:rFonts w:ascii="Arial" w:hAnsi="Arial" w:cs="Arial"/>
          <w:spacing w:val="-10"/>
          <w:sz w:val="22"/>
          <w:szCs w:val="22"/>
          <w:lang w:val="es-ES"/>
        </w:rPr>
        <w:t xml:space="preserve"> </w:t>
      </w:r>
      <w:r>
        <w:rPr>
          <w:rFonts w:ascii="Arial" w:hAnsi="Arial" w:cs="Arial"/>
          <w:sz w:val="22"/>
          <w:szCs w:val="22"/>
          <w:lang w:val="es-ES"/>
        </w:rPr>
        <w:t>que</w:t>
      </w:r>
      <w:r>
        <w:rPr>
          <w:rFonts w:ascii="Arial" w:hAnsi="Arial" w:cs="Arial"/>
          <w:spacing w:val="-12"/>
          <w:sz w:val="22"/>
          <w:szCs w:val="22"/>
          <w:lang w:val="es-ES"/>
        </w:rPr>
        <w:t xml:space="preserve"> </w:t>
      </w:r>
      <w:r>
        <w:rPr>
          <w:rFonts w:ascii="Arial" w:hAnsi="Arial" w:cs="Arial"/>
          <w:sz w:val="22"/>
          <w:szCs w:val="22"/>
          <w:lang w:val="es-ES"/>
        </w:rPr>
        <w:t>dificulta</w:t>
      </w:r>
      <w:r>
        <w:rPr>
          <w:rFonts w:ascii="Arial" w:hAnsi="Arial" w:cs="Arial"/>
          <w:spacing w:val="-12"/>
          <w:sz w:val="22"/>
          <w:szCs w:val="22"/>
          <w:lang w:val="es-ES"/>
        </w:rPr>
        <w:t xml:space="preserve"> </w:t>
      </w:r>
      <w:r>
        <w:rPr>
          <w:rFonts w:ascii="Arial" w:hAnsi="Arial" w:cs="Arial"/>
          <w:sz w:val="22"/>
          <w:szCs w:val="22"/>
          <w:lang w:val="es-ES"/>
        </w:rPr>
        <w:t>las</w:t>
      </w:r>
      <w:r>
        <w:rPr>
          <w:rFonts w:ascii="Arial" w:hAnsi="Arial" w:cs="Arial"/>
          <w:spacing w:val="-8"/>
          <w:sz w:val="22"/>
          <w:szCs w:val="22"/>
          <w:lang w:val="es-ES"/>
        </w:rPr>
        <w:t xml:space="preserve"> </w:t>
      </w:r>
      <w:r>
        <w:rPr>
          <w:rFonts w:ascii="Arial" w:hAnsi="Arial" w:cs="Arial"/>
          <w:sz w:val="22"/>
          <w:szCs w:val="22"/>
          <w:lang w:val="es-ES"/>
        </w:rPr>
        <w:t>estimaciones</w:t>
      </w:r>
      <w:r>
        <w:rPr>
          <w:rFonts w:ascii="Arial" w:hAnsi="Arial" w:cs="Arial"/>
          <w:spacing w:val="-14"/>
          <w:sz w:val="22"/>
          <w:szCs w:val="22"/>
          <w:lang w:val="es-ES"/>
        </w:rPr>
        <w:t xml:space="preserve"> </w:t>
      </w:r>
      <w:r>
        <w:rPr>
          <w:rFonts w:ascii="Arial" w:hAnsi="Arial" w:cs="Arial"/>
          <w:sz w:val="22"/>
          <w:szCs w:val="22"/>
          <w:lang w:val="es-ES"/>
        </w:rPr>
        <w:t>globales</w:t>
      </w:r>
      <w:r>
        <w:rPr>
          <w:rFonts w:ascii="Arial" w:hAnsi="Arial" w:cs="Arial"/>
          <w:spacing w:val="-9"/>
          <w:sz w:val="22"/>
          <w:szCs w:val="22"/>
          <w:lang w:val="es-ES"/>
        </w:rPr>
        <w:t xml:space="preserve"> </w:t>
      </w:r>
      <w:r>
        <w:rPr>
          <w:rFonts w:ascii="Arial" w:hAnsi="Arial" w:cs="Arial"/>
          <w:sz w:val="22"/>
          <w:szCs w:val="22"/>
          <w:lang w:val="es-ES"/>
        </w:rPr>
        <w:t>de</w:t>
      </w:r>
      <w:r>
        <w:rPr>
          <w:rFonts w:ascii="Arial" w:hAnsi="Arial" w:cs="Arial"/>
          <w:spacing w:val="-14"/>
          <w:sz w:val="22"/>
          <w:szCs w:val="22"/>
          <w:lang w:val="es-ES"/>
        </w:rPr>
        <w:t xml:space="preserve"> </w:t>
      </w:r>
      <w:r>
        <w:rPr>
          <w:rFonts w:ascii="Arial" w:hAnsi="Arial" w:cs="Arial"/>
          <w:sz w:val="22"/>
          <w:szCs w:val="22"/>
          <w:lang w:val="es-ES"/>
        </w:rPr>
        <w:t>la población,</w:t>
      </w:r>
      <w:r>
        <w:rPr>
          <w:rFonts w:ascii="Arial" w:hAnsi="Arial" w:cs="Arial"/>
          <w:spacing w:val="-10"/>
          <w:sz w:val="22"/>
          <w:szCs w:val="22"/>
          <w:lang w:val="es-ES"/>
        </w:rPr>
        <w:t xml:space="preserve"> </w:t>
      </w:r>
      <w:r>
        <w:rPr>
          <w:rFonts w:ascii="Arial" w:hAnsi="Arial" w:cs="Arial"/>
          <w:sz w:val="22"/>
          <w:szCs w:val="22"/>
          <w:lang w:val="es-ES"/>
        </w:rPr>
        <w:t>especialmente</w:t>
      </w:r>
      <w:r>
        <w:rPr>
          <w:rFonts w:ascii="Arial" w:hAnsi="Arial" w:cs="Arial"/>
          <w:spacing w:val="-10"/>
          <w:sz w:val="22"/>
          <w:szCs w:val="22"/>
          <w:lang w:val="es-ES"/>
        </w:rPr>
        <w:t xml:space="preserve"> </w:t>
      </w:r>
      <w:r>
        <w:rPr>
          <w:rFonts w:ascii="Arial" w:hAnsi="Arial" w:cs="Arial"/>
          <w:sz w:val="22"/>
          <w:szCs w:val="22"/>
          <w:lang w:val="es-ES"/>
        </w:rPr>
        <w:t>porque</w:t>
      </w:r>
      <w:r>
        <w:rPr>
          <w:rFonts w:ascii="Arial" w:hAnsi="Arial" w:cs="Arial"/>
          <w:spacing w:val="-12"/>
          <w:sz w:val="22"/>
          <w:szCs w:val="22"/>
          <w:lang w:val="es-ES"/>
        </w:rPr>
        <w:t xml:space="preserve"> </w:t>
      </w:r>
      <w:r>
        <w:rPr>
          <w:rFonts w:ascii="Arial" w:hAnsi="Arial" w:cs="Arial"/>
          <w:sz w:val="22"/>
          <w:szCs w:val="22"/>
          <w:lang w:val="es-ES"/>
        </w:rPr>
        <w:t>no</w:t>
      </w:r>
      <w:r>
        <w:rPr>
          <w:rFonts w:ascii="Arial" w:hAnsi="Arial" w:cs="Arial"/>
          <w:spacing w:val="-14"/>
          <w:sz w:val="22"/>
          <w:szCs w:val="22"/>
          <w:lang w:val="es-ES"/>
        </w:rPr>
        <w:t xml:space="preserve"> </w:t>
      </w:r>
      <w:r>
        <w:rPr>
          <w:rFonts w:ascii="Arial" w:hAnsi="Arial" w:cs="Arial"/>
          <w:sz w:val="22"/>
          <w:szCs w:val="22"/>
          <w:lang w:val="es-ES"/>
        </w:rPr>
        <w:t>se</w:t>
      </w:r>
      <w:r>
        <w:rPr>
          <w:rFonts w:ascii="Arial" w:hAnsi="Arial" w:cs="Arial"/>
          <w:spacing w:val="-14"/>
          <w:sz w:val="22"/>
          <w:szCs w:val="22"/>
          <w:lang w:val="es-ES"/>
        </w:rPr>
        <w:t xml:space="preserve"> </w:t>
      </w:r>
      <w:r>
        <w:rPr>
          <w:rFonts w:ascii="Arial" w:hAnsi="Arial" w:cs="Arial"/>
          <w:sz w:val="22"/>
          <w:szCs w:val="22"/>
          <w:lang w:val="es-ES"/>
        </w:rPr>
        <w:t>dispone</w:t>
      </w:r>
      <w:r>
        <w:rPr>
          <w:rFonts w:ascii="Arial" w:hAnsi="Arial" w:cs="Arial"/>
          <w:spacing w:val="-14"/>
          <w:sz w:val="22"/>
          <w:szCs w:val="22"/>
          <w:lang w:val="es-ES"/>
        </w:rPr>
        <w:t xml:space="preserve"> </w:t>
      </w:r>
      <w:r>
        <w:rPr>
          <w:rFonts w:ascii="Arial" w:hAnsi="Arial" w:cs="Arial"/>
          <w:sz w:val="22"/>
          <w:szCs w:val="22"/>
          <w:lang w:val="es-ES"/>
        </w:rPr>
        <w:t>del</w:t>
      </w:r>
      <w:r>
        <w:rPr>
          <w:rFonts w:ascii="Arial" w:hAnsi="Arial" w:cs="Arial"/>
          <w:spacing w:val="-14"/>
          <w:sz w:val="22"/>
          <w:szCs w:val="22"/>
          <w:lang w:val="es-ES"/>
        </w:rPr>
        <w:t xml:space="preserve"> </w:t>
      </w:r>
      <w:r>
        <w:rPr>
          <w:rFonts w:ascii="Arial" w:hAnsi="Arial" w:cs="Arial"/>
          <w:sz w:val="22"/>
          <w:szCs w:val="22"/>
          <w:lang w:val="es-ES"/>
        </w:rPr>
        <w:t>número de grupos para todas las zonas estudiadas.</w:t>
      </w:r>
    </w:p>
    <w:p w14:paraId="5D0B7B3A" w14:textId="77777777" w:rsidR="00220513" w:rsidRDefault="00220513">
      <w:pPr>
        <w:pStyle w:val="BodyText"/>
        <w:ind w:left="23" w:right="160"/>
        <w:jc w:val="both"/>
        <w:rPr>
          <w:rFonts w:ascii="Arial" w:hAnsi="Arial" w:cs="Arial"/>
          <w:sz w:val="22"/>
          <w:szCs w:val="22"/>
          <w:lang w:val="es-ES"/>
        </w:rPr>
      </w:pPr>
    </w:p>
    <w:p w14:paraId="1C83490C" w14:textId="77777777" w:rsidR="00220513" w:rsidRDefault="002743EF">
      <w:pPr>
        <w:pStyle w:val="BodyText"/>
        <w:ind w:left="23" w:right="162"/>
        <w:jc w:val="both"/>
        <w:rPr>
          <w:rFonts w:ascii="Arial" w:hAnsi="Arial" w:cs="Arial"/>
          <w:sz w:val="22"/>
          <w:szCs w:val="22"/>
          <w:lang w:val="es-ES"/>
        </w:rPr>
      </w:pPr>
      <w:r>
        <w:rPr>
          <w:rFonts w:ascii="Arial" w:hAnsi="Arial" w:cs="Arial"/>
          <w:sz w:val="22"/>
          <w:szCs w:val="22"/>
          <w:lang w:val="es-ES"/>
        </w:rPr>
        <w:t>Numerosas</w:t>
      </w:r>
      <w:r>
        <w:rPr>
          <w:rFonts w:ascii="Arial" w:hAnsi="Arial" w:cs="Arial"/>
          <w:spacing w:val="-4"/>
          <w:sz w:val="22"/>
          <w:szCs w:val="22"/>
          <w:lang w:val="es-ES"/>
        </w:rPr>
        <w:t xml:space="preserve"> </w:t>
      </w:r>
      <w:r>
        <w:rPr>
          <w:rFonts w:ascii="Arial" w:hAnsi="Arial" w:cs="Arial"/>
          <w:sz w:val="22"/>
          <w:szCs w:val="22"/>
          <w:lang w:val="es-ES"/>
        </w:rPr>
        <w:t>amenazas</w:t>
      </w:r>
      <w:r>
        <w:rPr>
          <w:rFonts w:ascii="Arial" w:hAnsi="Arial" w:cs="Arial"/>
          <w:spacing w:val="-2"/>
          <w:sz w:val="22"/>
          <w:szCs w:val="22"/>
          <w:lang w:val="es-ES"/>
        </w:rPr>
        <w:t xml:space="preserve"> </w:t>
      </w:r>
      <w:r>
        <w:rPr>
          <w:rFonts w:ascii="Arial" w:hAnsi="Arial" w:cs="Arial"/>
          <w:sz w:val="22"/>
          <w:szCs w:val="22"/>
          <w:lang w:val="es-ES"/>
        </w:rPr>
        <w:t>emergentes</w:t>
      </w:r>
      <w:r>
        <w:rPr>
          <w:rFonts w:ascii="Arial" w:hAnsi="Arial" w:cs="Arial"/>
          <w:spacing w:val="-2"/>
          <w:sz w:val="22"/>
          <w:szCs w:val="22"/>
          <w:lang w:val="es-ES"/>
        </w:rPr>
        <w:t xml:space="preserve"> </w:t>
      </w:r>
      <w:r>
        <w:rPr>
          <w:rFonts w:ascii="Arial" w:hAnsi="Arial" w:cs="Arial"/>
          <w:sz w:val="22"/>
          <w:szCs w:val="22"/>
          <w:lang w:val="es-ES"/>
        </w:rPr>
        <w:t>o</w:t>
      </w:r>
      <w:r>
        <w:rPr>
          <w:rFonts w:ascii="Arial" w:hAnsi="Arial" w:cs="Arial"/>
          <w:spacing w:val="-2"/>
          <w:sz w:val="22"/>
          <w:szCs w:val="22"/>
          <w:lang w:val="es-ES"/>
        </w:rPr>
        <w:t xml:space="preserve"> </w:t>
      </w:r>
      <w:r>
        <w:rPr>
          <w:rFonts w:ascii="Arial" w:hAnsi="Arial" w:cs="Arial"/>
          <w:sz w:val="22"/>
          <w:szCs w:val="22"/>
          <w:lang w:val="es-ES"/>
        </w:rPr>
        <w:t>cada</w:t>
      </w:r>
      <w:r>
        <w:rPr>
          <w:rFonts w:ascii="Arial" w:hAnsi="Arial" w:cs="Arial"/>
          <w:spacing w:val="-4"/>
          <w:sz w:val="22"/>
          <w:szCs w:val="22"/>
          <w:lang w:val="es-ES"/>
        </w:rPr>
        <w:t xml:space="preserve"> </w:t>
      </w:r>
      <w:r>
        <w:rPr>
          <w:rFonts w:ascii="Arial" w:hAnsi="Arial" w:cs="Arial"/>
          <w:sz w:val="22"/>
          <w:szCs w:val="22"/>
          <w:lang w:val="es-ES"/>
        </w:rPr>
        <w:t>vez</w:t>
      </w:r>
      <w:r>
        <w:rPr>
          <w:rFonts w:ascii="Arial" w:hAnsi="Arial" w:cs="Arial"/>
          <w:spacing w:val="-2"/>
          <w:sz w:val="22"/>
          <w:szCs w:val="22"/>
          <w:lang w:val="es-ES"/>
        </w:rPr>
        <w:t xml:space="preserve"> </w:t>
      </w:r>
      <w:r>
        <w:rPr>
          <w:rFonts w:ascii="Arial" w:hAnsi="Arial" w:cs="Arial"/>
          <w:sz w:val="22"/>
          <w:szCs w:val="22"/>
          <w:lang w:val="es-ES"/>
        </w:rPr>
        <w:t>mayores</w:t>
      </w:r>
      <w:r>
        <w:rPr>
          <w:rFonts w:ascii="Arial" w:hAnsi="Arial" w:cs="Arial"/>
          <w:spacing w:val="-4"/>
          <w:sz w:val="22"/>
          <w:szCs w:val="22"/>
          <w:lang w:val="es-ES"/>
        </w:rPr>
        <w:t xml:space="preserve"> </w:t>
      </w:r>
      <w:r>
        <w:rPr>
          <w:rFonts w:ascii="Arial" w:hAnsi="Arial" w:cs="Arial"/>
          <w:sz w:val="22"/>
          <w:szCs w:val="22"/>
          <w:lang w:val="es-ES"/>
        </w:rPr>
        <w:t>plantean</w:t>
      </w:r>
      <w:r>
        <w:rPr>
          <w:rFonts w:ascii="Arial" w:hAnsi="Arial" w:cs="Arial"/>
          <w:spacing w:val="-2"/>
          <w:sz w:val="22"/>
          <w:szCs w:val="22"/>
          <w:lang w:val="es-ES"/>
        </w:rPr>
        <w:t xml:space="preserve"> </w:t>
      </w:r>
      <w:r>
        <w:rPr>
          <w:rFonts w:ascii="Arial" w:hAnsi="Arial" w:cs="Arial"/>
          <w:sz w:val="22"/>
          <w:szCs w:val="22"/>
          <w:lang w:val="es-ES"/>
        </w:rPr>
        <w:t>serios</w:t>
      </w:r>
      <w:r>
        <w:rPr>
          <w:rFonts w:ascii="Arial" w:hAnsi="Arial" w:cs="Arial"/>
          <w:spacing w:val="-2"/>
          <w:sz w:val="22"/>
          <w:szCs w:val="22"/>
          <w:lang w:val="es-ES"/>
        </w:rPr>
        <w:t xml:space="preserve"> </w:t>
      </w:r>
      <w:r>
        <w:rPr>
          <w:rFonts w:ascii="Arial" w:hAnsi="Arial" w:cs="Arial"/>
          <w:sz w:val="22"/>
          <w:szCs w:val="22"/>
          <w:lang w:val="es-ES"/>
        </w:rPr>
        <w:t>problemas</w:t>
      </w:r>
      <w:r>
        <w:rPr>
          <w:rFonts w:ascii="Arial" w:hAnsi="Arial" w:cs="Arial"/>
          <w:spacing w:val="-4"/>
          <w:sz w:val="22"/>
          <w:szCs w:val="22"/>
          <w:lang w:val="es-ES"/>
        </w:rPr>
        <w:t xml:space="preserve"> </w:t>
      </w:r>
      <w:r>
        <w:rPr>
          <w:rFonts w:ascii="Arial" w:hAnsi="Arial" w:cs="Arial"/>
          <w:sz w:val="22"/>
          <w:szCs w:val="22"/>
          <w:lang w:val="es-ES"/>
        </w:rPr>
        <w:t>a la nutria gigante, entre ellos la contaminación, la sobrepesca y los conflictos con los pescadores, así como las carreteras y las presas hidroeléctricas. Su preferencia por los humedales de llanura, los ríos y los lagos hace que su hábitat principal se confunda completamente con las exigencias del ser humano (minas de oro, pesca, deforestación, megainfraestructuras y desarrollos energéticos, asentamientos humanos, transporte, turismo, etc.). Ya se están notando los efectos del cambio climático, ya que el Brasil ha sufrido recientemente graves sequías. La deforestación a gran escala en la Amazonia podría reducir las precipitaciones en toda</w:t>
      </w:r>
      <w:r>
        <w:rPr>
          <w:rFonts w:ascii="Arial" w:hAnsi="Arial" w:cs="Arial"/>
          <w:spacing w:val="-13"/>
          <w:sz w:val="22"/>
          <w:szCs w:val="22"/>
          <w:lang w:val="es-ES"/>
        </w:rPr>
        <w:t xml:space="preserve"> </w:t>
      </w:r>
      <w:r>
        <w:rPr>
          <w:rFonts w:ascii="Arial" w:hAnsi="Arial" w:cs="Arial"/>
          <w:sz w:val="22"/>
          <w:szCs w:val="22"/>
          <w:lang w:val="es-ES"/>
        </w:rPr>
        <w:t>la</w:t>
      </w:r>
      <w:r>
        <w:rPr>
          <w:rFonts w:ascii="Arial" w:hAnsi="Arial" w:cs="Arial"/>
          <w:spacing w:val="-14"/>
          <w:sz w:val="22"/>
          <w:szCs w:val="22"/>
          <w:lang w:val="es-ES"/>
        </w:rPr>
        <w:t xml:space="preserve"> </w:t>
      </w:r>
      <w:r>
        <w:rPr>
          <w:rFonts w:ascii="Arial" w:hAnsi="Arial" w:cs="Arial"/>
          <w:sz w:val="22"/>
          <w:szCs w:val="22"/>
          <w:lang w:val="es-ES"/>
        </w:rPr>
        <w:t>cuenca</w:t>
      </w:r>
      <w:r>
        <w:rPr>
          <w:rFonts w:ascii="Arial" w:hAnsi="Arial" w:cs="Arial"/>
          <w:spacing w:val="-14"/>
          <w:sz w:val="22"/>
          <w:szCs w:val="22"/>
          <w:lang w:val="es-ES"/>
        </w:rPr>
        <w:t xml:space="preserve"> </w:t>
      </w:r>
      <w:r>
        <w:rPr>
          <w:rFonts w:ascii="Arial" w:hAnsi="Arial" w:cs="Arial"/>
          <w:sz w:val="22"/>
          <w:szCs w:val="22"/>
          <w:lang w:val="es-ES"/>
        </w:rPr>
        <w:t>en</w:t>
      </w:r>
      <w:r>
        <w:rPr>
          <w:rFonts w:ascii="Arial" w:hAnsi="Arial" w:cs="Arial"/>
          <w:spacing w:val="-13"/>
          <w:sz w:val="22"/>
          <w:szCs w:val="22"/>
          <w:lang w:val="es-ES"/>
        </w:rPr>
        <w:t xml:space="preserve"> </w:t>
      </w:r>
      <w:r>
        <w:rPr>
          <w:rFonts w:ascii="Arial" w:hAnsi="Arial" w:cs="Arial"/>
          <w:sz w:val="22"/>
          <w:szCs w:val="22"/>
          <w:lang w:val="es-ES"/>
        </w:rPr>
        <w:t>un</w:t>
      </w:r>
      <w:r>
        <w:rPr>
          <w:rFonts w:ascii="Arial" w:hAnsi="Arial" w:cs="Arial"/>
          <w:spacing w:val="-14"/>
          <w:sz w:val="22"/>
          <w:szCs w:val="22"/>
          <w:lang w:val="es-ES"/>
        </w:rPr>
        <w:t xml:space="preserve"> </w:t>
      </w:r>
      <w:r>
        <w:rPr>
          <w:rFonts w:ascii="Arial" w:hAnsi="Arial" w:cs="Arial"/>
          <w:sz w:val="22"/>
          <w:szCs w:val="22"/>
          <w:lang w:val="es-ES"/>
        </w:rPr>
        <w:t>12</w:t>
      </w:r>
      <w:r>
        <w:rPr>
          <w:rFonts w:ascii="Arial" w:hAnsi="Arial" w:cs="Arial"/>
          <w:spacing w:val="-14"/>
          <w:sz w:val="22"/>
          <w:szCs w:val="22"/>
          <w:lang w:val="es-ES"/>
        </w:rPr>
        <w:t xml:space="preserve"> </w:t>
      </w:r>
      <w:r>
        <w:rPr>
          <w:rFonts w:ascii="Arial" w:hAnsi="Arial" w:cs="Arial"/>
          <w:sz w:val="22"/>
          <w:szCs w:val="22"/>
          <w:lang w:val="es-ES"/>
        </w:rPr>
        <w:t>%</w:t>
      </w:r>
      <w:r>
        <w:rPr>
          <w:rFonts w:ascii="Arial" w:hAnsi="Arial" w:cs="Arial"/>
          <w:spacing w:val="-14"/>
          <w:sz w:val="22"/>
          <w:szCs w:val="22"/>
          <w:lang w:val="es-ES"/>
        </w:rPr>
        <w:t xml:space="preserve"> </w:t>
      </w:r>
      <w:r>
        <w:rPr>
          <w:rFonts w:ascii="Arial" w:hAnsi="Arial" w:cs="Arial"/>
          <w:sz w:val="22"/>
          <w:szCs w:val="22"/>
          <w:lang w:val="es-ES"/>
        </w:rPr>
        <w:t>durante</w:t>
      </w:r>
      <w:r>
        <w:rPr>
          <w:rFonts w:ascii="Arial" w:hAnsi="Arial" w:cs="Arial"/>
          <w:spacing w:val="-11"/>
          <w:sz w:val="22"/>
          <w:szCs w:val="22"/>
          <w:lang w:val="es-ES"/>
        </w:rPr>
        <w:t xml:space="preserve"> </w:t>
      </w:r>
      <w:r>
        <w:rPr>
          <w:rFonts w:ascii="Arial" w:hAnsi="Arial" w:cs="Arial"/>
          <w:sz w:val="22"/>
          <w:szCs w:val="22"/>
          <w:lang w:val="es-ES"/>
        </w:rPr>
        <w:t>la</w:t>
      </w:r>
      <w:r>
        <w:rPr>
          <w:rFonts w:ascii="Arial" w:hAnsi="Arial" w:cs="Arial"/>
          <w:spacing w:val="-14"/>
          <w:sz w:val="22"/>
          <w:szCs w:val="22"/>
          <w:lang w:val="es-ES"/>
        </w:rPr>
        <w:t xml:space="preserve"> </w:t>
      </w:r>
      <w:r>
        <w:rPr>
          <w:rFonts w:ascii="Arial" w:hAnsi="Arial" w:cs="Arial"/>
          <w:sz w:val="22"/>
          <w:szCs w:val="22"/>
          <w:lang w:val="es-ES"/>
        </w:rPr>
        <w:t>estación</w:t>
      </w:r>
      <w:r>
        <w:rPr>
          <w:rFonts w:ascii="Arial" w:hAnsi="Arial" w:cs="Arial"/>
          <w:spacing w:val="-14"/>
          <w:sz w:val="22"/>
          <w:szCs w:val="22"/>
          <w:lang w:val="es-ES"/>
        </w:rPr>
        <w:t xml:space="preserve"> </w:t>
      </w:r>
      <w:r>
        <w:rPr>
          <w:rFonts w:ascii="Arial" w:hAnsi="Arial" w:cs="Arial"/>
          <w:sz w:val="22"/>
          <w:szCs w:val="22"/>
          <w:lang w:val="es-ES"/>
        </w:rPr>
        <w:t>húmeda</w:t>
      </w:r>
      <w:r>
        <w:rPr>
          <w:rFonts w:ascii="Arial" w:hAnsi="Arial" w:cs="Arial"/>
          <w:spacing w:val="-14"/>
          <w:sz w:val="22"/>
          <w:szCs w:val="22"/>
          <w:lang w:val="es-ES"/>
        </w:rPr>
        <w:t xml:space="preserve"> </w:t>
      </w:r>
      <w:r>
        <w:rPr>
          <w:rFonts w:ascii="Arial" w:hAnsi="Arial" w:cs="Arial"/>
          <w:sz w:val="22"/>
          <w:szCs w:val="22"/>
          <w:lang w:val="es-ES"/>
        </w:rPr>
        <w:t>y</w:t>
      </w:r>
      <w:r>
        <w:rPr>
          <w:rFonts w:ascii="Arial" w:hAnsi="Arial" w:cs="Arial"/>
          <w:spacing w:val="-11"/>
          <w:sz w:val="22"/>
          <w:szCs w:val="22"/>
          <w:lang w:val="es-ES"/>
        </w:rPr>
        <w:t xml:space="preserve"> </w:t>
      </w:r>
      <w:r>
        <w:rPr>
          <w:rFonts w:ascii="Arial" w:hAnsi="Arial" w:cs="Arial"/>
          <w:sz w:val="22"/>
          <w:szCs w:val="22"/>
          <w:lang w:val="es-ES"/>
        </w:rPr>
        <w:t>en</w:t>
      </w:r>
      <w:r>
        <w:rPr>
          <w:rFonts w:ascii="Arial" w:hAnsi="Arial" w:cs="Arial"/>
          <w:spacing w:val="-14"/>
          <w:sz w:val="22"/>
          <w:szCs w:val="22"/>
          <w:lang w:val="es-ES"/>
        </w:rPr>
        <w:t xml:space="preserve">un </w:t>
      </w:r>
      <w:r>
        <w:rPr>
          <w:rFonts w:ascii="Arial" w:hAnsi="Arial" w:cs="Arial"/>
          <w:sz w:val="22"/>
          <w:szCs w:val="22"/>
          <w:lang w:val="es-ES"/>
        </w:rPr>
        <w:t>21</w:t>
      </w:r>
      <w:r>
        <w:rPr>
          <w:rFonts w:ascii="Arial" w:hAnsi="Arial" w:cs="Arial"/>
          <w:spacing w:val="-14"/>
          <w:sz w:val="22"/>
          <w:szCs w:val="22"/>
          <w:lang w:val="es-ES"/>
        </w:rPr>
        <w:t xml:space="preserve"> </w:t>
      </w:r>
      <w:r>
        <w:rPr>
          <w:rFonts w:ascii="Arial" w:hAnsi="Arial" w:cs="Arial"/>
          <w:sz w:val="22"/>
          <w:szCs w:val="22"/>
          <w:lang w:val="es-ES"/>
        </w:rPr>
        <w:t>%</w:t>
      </w:r>
      <w:r>
        <w:rPr>
          <w:rFonts w:ascii="Arial" w:hAnsi="Arial" w:cs="Arial"/>
          <w:spacing w:val="-14"/>
          <w:sz w:val="22"/>
          <w:szCs w:val="22"/>
          <w:lang w:val="es-ES"/>
        </w:rPr>
        <w:t xml:space="preserve"> </w:t>
      </w:r>
      <w:r>
        <w:rPr>
          <w:rFonts w:ascii="Arial" w:hAnsi="Arial" w:cs="Arial"/>
          <w:sz w:val="22"/>
          <w:szCs w:val="22"/>
          <w:lang w:val="es-ES"/>
        </w:rPr>
        <w:t>durante</w:t>
      </w:r>
      <w:r>
        <w:rPr>
          <w:rFonts w:ascii="Arial" w:hAnsi="Arial" w:cs="Arial"/>
          <w:spacing w:val="-11"/>
          <w:sz w:val="22"/>
          <w:szCs w:val="22"/>
          <w:lang w:val="es-ES"/>
        </w:rPr>
        <w:t xml:space="preserve"> </w:t>
      </w:r>
      <w:r>
        <w:rPr>
          <w:rFonts w:ascii="Arial" w:hAnsi="Arial" w:cs="Arial"/>
          <w:sz w:val="22"/>
          <w:szCs w:val="22"/>
          <w:lang w:val="es-ES"/>
        </w:rPr>
        <w:t>la</w:t>
      </w:r>
      <w:r>
        <w:rPr>
          <w:rFonts w:ascii="Arial" w:hAnsi="Arial" w:cs="Arial"/>
          <w:spacing w:val="-14"/>
          <w:sz w:val="22"/>
          <w:szCs w:val="22"/>
          <w:lang w:val="es-ES"/>
        </w:rPr>
        <w:t xml:space="preserve"> </w:t>
      </w:r>
      <w:r>
        <w:rPr>
          <w:rFonts w:ascii="Arial" w:hAnsi="Arial" w:cs="Arial"/>
          <w:sz w:val="22"/>
          <w:szCs w:val="22"/>
          <w:lang w:val="es-ES"/>
        </w:rPr>
        <w:t xml:space="preserve">estación seca desde hoy hasta el 2050 (Spracklen et al. 2012), con impactos desconocidos sobre las especies (semi) </w:t>
      </w:r>
      <w:r>
        <w:rPr>
          <w:rFonts w:ascii="Arial" w:hAnsi="Arial" w:cs="Arial"/>
          <w:spacing w:val="-2"/>
          <w:sz w:val="22"/>
          <w:szCs w:val="22"/>
          <w:lang w:val="es-ES"/>
        </w:rPr>
        <w:t>acuáticas.</w:t>
      </w:r>
    </w:p>
    <w:p w14:paraId="73961731" w14:textId="77777777" w:rsidR="00220513" w:rsidRDefault="00220513">
      <w:pPr>
        <w:pStyle w:val="BodyText"/>
        <w:rPr>
          <w:rFonts w:ascii="Arial" w:hAnsi="Arial" w:cs="Arial"/>
          <w:sz w:val="22"/>
          <w:szCs w:val="22"/>
          <w:lang w:val="es-ES"/>
        </w:rPr>
      </w:pPr>
    </w:p>
    <w:p w14:paraId="600497BA" w14:textId="77777777" w:rsidR="00220513" w:rsidRDefault="002743EF">
      <w:pPr>
        <w:pStyle w:val="BodyText"/>
        <w:ind w:left="23" w:right="159"/>
        <w:jc w:val="both"/>
        <w:rPr>
          <w:rFonts w:ascii="Arial" w:hAnsi="Arial" w:cs="Arial"/>
          <w:sz w:val="22"/>
          <w:szCs w:val="22"/>
          <w:lang w:val="es-ES"/>
        </w:rPr>
      </w:pPr>
      <w:r>
        <w:rPr>
          <w:rFonts w:ascii="Arial" w:hAnsi="Arial" w:cs="Arial"/>
          <w:sz w:val="22"/>
          <w:szCs w:val="22"/>
          <w:lang w:val="es-ES"/>
        </w:rPr>
        <w:t>La aceleración de la destrucción, degradación y explotación del hábitat en toda la zona de</w:t>
      </w:r>
      <w:r>
        <w:rPr>
          <w:rFonts w:ascii="Arial" w:hAnsi="Arial" w:cs="Arial"/>
          <w:spacing w:val="-10"/>
          <w:sz w:val="22"/>
          <w:szCs w:val="22"/>
          <w:lang w:val="es-ES"/>
        </w:rPr>
        <w:t xml:space="preserve"> </w:t>
      </w:r>
      <w:r>
        <w:rPr>
          <w:rFonts w:ascii="Arial" w:hAnsi="Arial" w:cs="Arial"/>
          <w:sz w:val="22"/>
          <w:szCs w:val="22"/>
          <w:lang w:val="es-ES"/>
        </w:rPr>
        <w:t>distribución</w:t>
      </w:r>
      <w:r>
        <w:rPr>
          <w:rFonts w:ascii="Arial" w:hAnsi="Arial" w:cs="Arial"/>
          <w:spacing w:val="-10"/>
          <w:sz w:val="22"/>
          <w:szCs w:val="22"/>
          <w:lang w:val="es-ES"/>
        </w:rPr>
        <w:t xml:space="preserve"> </w:t>
      </w:r>
      <w:r>
        <w:rPr>
          <w:rFonts w:ascii="Arial" w:hAnsi="Arial" w:cs="Arial"/>
          <w:sz w:val="22"/>
          <w:szCs w:val="22"/>
          <w:lang w:val="es-ES"/>
        </w:rPr>
        <w:t>de</w:t>
      </w:r>
      <w:r>
        <w:rPr>
          <w:rFonts w:ascii="Arial" w:hAnsi="Arial" w:cs="Arial"/>
          <w:spacing w:val="-8"/>
          <w:sz w:val="22"/>
          <w:szCs w:val="22"/>
          <w:lang w:val="es-ES"/>
        </w:rPr>
        <w:t xml:space="preserve"> </w:t>
      </w:r>
      <w:r>
        <w:rPr>
          <w:rFonts w:ascii="Arial" w:hAnsi="Arial" w:cs="Arial"/>
          <w:sz w:val="22"/>
          <w:szCs w:val="22"/>
          <w:lang w:val="es-ES"/>
        </w:rPr>
        <w:t>la</w:t>
      </w:r>
      <w:r>
        <w:rPr>
          <w:rFonts w:ascii="Arial" w:hAnsi="Arial" w:cs="Arial"/>
          <w:spacing w:val="-10"/>
          <w:sz w:val="22"/>
          <w:szCs w:val="22"/>
          <w:lang w:val="es-ES"/>
        </w:rPr>
        <w:t xml:space="preserve"> </w:t>
      </w:r>
      <w:r>
        <w:rPr>
          <w:rFonts w:ascii="Arial" w:hAnsi="Arial" w:cs="Arial"/>
          <w:sz w:val="22"/>
          <w:szCs w:val="22"/>
          <w:lang w:val="es-ES"/>
        </w:rPr>
        <w:t>nutria</w:t>
      </w:r>
      <w:r>
        <w:rPr>
          <w:rFonts w:ascii="Arial" w:hAnsi="Arial" w:cs="Arial"/>
          <w:spacing w:val="-10"/>
          <w:sz w:val="22"/>
          <w:szCs w:val="22"/>
          <w:lang w:val="es-ES"/>
        </w:rPr>
        <w:t xml:space="preserve"> </w:t>
      </w:r>
      <w:r>
        <w:rPr>
          <w:rFonts w:ascii="Arial" w:hAnsi="Arial" w:cs="Arial"/>
          <w:sz w:val="22"/>
          <w:szCs w:val="22"/>
          <w:lang w:val="es-ES"/>
        </w:rPr>
        <w:t>gigante</w:t>
      </w:r>
      <w:r>
        <w:rPr>
          <w:rFonts w:ascii="Arial" w:hAnsi="Arial" w:cs="Arial"/>
          <w:spacing w:val="-9"/>
          <w:sz w:val="22"/>
          <w:szCs w:val="22"/>
          <w:lang w:val="es-ES"/>
        </w:rPr>
        <w:t xml:space="preserve"> </w:t>
      </w:r>
      <w:r>
        <w:rPr>
          <w:rFonts w:ascii="Arial" w:hAnsi="Arial" w:cs="Arial"/>
          <w:sz w:val="22"/>
          <w:szCs w:val="22"/>
          <w:lang w:val="es-ES"/>
        </w:rPr>
        <w:t>constituye</w:t>
      </w:r>
      <w:r>
        <w:rPr>
          <w:rFonts w:ascii="Arial" w:hAnsi="Arial" w:cs="Arial"/>
          <w:spacing w:val="-10"/>
          <w:sz w:val="22"/>
          <w:szCs w:val="22"/>
          <w:lang w:val="es-ES"/>
        </w:rPr>
        <w:t xml:space="preserve"> </w:t>
      </w:r>
      <w:r>
        <w:rPr>
          <w:rFonts w:ascii="Arial" w:hAnsi="Arial" w:cs="Arial"/>
          <w:sz w:val="22"/>
          <w:szCs w:val="22"/>
          <w:lang w:val="es-ES"/>
        </w:rPr>
        <w:t>la</w:t>
      </w:r>
      <w:r>
        <w:rPr>
          <w:rFonts w:ascii="Arial" w:hAnsi="Arial" w:cs="Arial"/>
          <w:spacing w:val="-10"/>
          <w:sz w:val="22"/>
          <w:szCs w:val="22"/>
          <w:lang w:val="es-ES"/>
        </w:rPr>
        <w:t xml:space="preserve"> </w:t>
      </w:r>
      <w:r>
        <w:rPr>
          <w:rFonts w:ascii="Arial" w:hAnsi="Arial" w:cs="Arial"/>
          <w:sz w:val="22"/>
          <w:szCs w:val="22"/>
          <w:lang w:val="es-ES"/>
        </w:rPr>
        <w:t>mayor</w:t>
      </w:r>
      <w:r>
        <w:rPr>
          <w:rFonts w:ascii="Arial" w:hAnsi="Arial" w:cs="Arial"/>
          <w:spacing w:val="-8"/>
          <w:sz w:val="22"/>
          <w:szCs w:val="22"/>
          <w:lang w:val="es-ES"/>
        </w:rPr>
        <w:t xml:space="preserve"> </w:t>
      </w:r>
      <w:r>
        <w:rPr>
          <w:rFonts w:ascii="Arial" w:hAnsi="Arial" w:cs="Arial"/>
          <w:sz w:val="22"/>
          <w:szCs w:val="22"/>
          <w:lang w:val="es-ES"/>
        </w:rPr>
        <w:t>amenaza</w:t>
      </w:r>
      <w:r>
        <w:rPr>
          <w:rFonts w:ascii="Arial" w:hAnsi="Arial" w:cs="Arial"/>
          <w:spacing w:val="-10"/>
          <w:sz w:val="22"/>
          <w:szCs w:val="22"/>
          <w:lang w:val="es-ES"/>
        </w:rPr>
        <w:t xml:space="preserve"> </w:t>
      </w:r>
      <w:r>
        <w:rPr>
          <w:rFonts w:ascii="Arial" w:hAnsi="Arial" w:cs="Arial"/>
          <w:sz w:val="22"/>
          <w:szCs w:val="22"/>
          <w:lang w:val="es-ES"/>
        </w:rPr>
        <w:t>para</w:t>
      </w:r>
      <w:r>
        <w:rPr>
          <w:rFonts w:ascii="Arial" w:hAnsi="Arial" w:cs="Arial"/>
          <w:spacing w:val="-8"/>
          <w:sz w:val="22"/>
          <w:szCs w:val="22"/>
          <w:lang w:val="es-ES"/>
        </w:rPr>
        <w:t xml:space="preserve"> </w:t>
      </w:r>
      <w:r>
        <w:rPr>
          <w:rFonts w:ascii="Arial" w:hAnsi="Arial" w:cs="Arial"/>
          <w:sz w:val="22"/>
          <w:szCs w:val="22"/>
          <w:lang w:val="es-ES"/>
        </w:rPr>
        <w:t>la especie,</w:t>
      </w:r>
      <w:r>
        <w:rPr>
          <w:rFonts w:ascii="Arial" w:hAnsi="Arial" w:cs="Arial"/>
          <w:spacing w:val="-7"/>
          <w:sz w:val="22"/>
          <w:szCs w:val="22"/>
          <w:lang w:val="es-ES"/>
        </w:rPr>
        <w:t xml:space="preserve"> </w:t>
      </w:r>
      <w:r>
        <w:rPr>
          <w:rFonts w:ascii="Arial" w:hAnsi="Arial" w:cs="Arial"/>
          <w:sz w:val="22"/>
          <w:szCs w:val="22"/>
          <w:lang w:val="es-ES"/>
        </w:rPr>
        <w:t>y</w:t>
      </w:r>
      <w:r>
        <w:rPr>
          <w:rFonts w:ascii="Arial" w:hAnsi="Arial" w:cs="Arial"/>
          <w:spacing w:val="-10"/>
          <w:sz w:val="22"/>
          <w:szCs w:val="22"/>
          <w:lang w:val="es-ES"/>
        </w:rPr>
        <w:t xml:space="preserve"> </w:t>
      </w:r>
      <w:r>
        <w:rPr>
          <w:rFonts w:ascii="Arial" w:hAnsi="Arial" w:cs="Arial"/>
          <w:sz w:val="22"/>
          <w:szCs w:val="22"/>
          <w:lang w:val="es-ES"/>
        </w:rPr>
        <w:t>se</w:t>
      </w:r>
      <w:r>
        <w:rPr>
          <w:rFonts w:ascii="Arial" w:hAnsi="Arial" w:cs="Arial"/>
          <w:spacing w:val="-7"/>
          <w:sz w:val="22"/>
          <w:szCs w:val="22"/>
          <w:lang w:val="es-ES"/>
        </w:rPr>
        <w:t xml:space="preserve"> </w:t>
      </w:r>
      <w:r>
        <w:rPr>
          <w:rFonts w:ascii="Arial" w:hAnsi="Arial" w:cs="Arial"/>
          <w:sz w:val="22"/>
          <w:szCs w:val="22"/>
          <w:lang w:val="es-ES"/>
        </w:rPr>
        <w:t>considera que ha provocado una disminución de más del 50 % de la población en los últimos 25 años (tres generaciones, según Groenendijk et al. 2014) y (basándose en las tendencias actuales) se prevé que provoque una reducción futura de más del 50 % del tamaño de la población en los próximos 25 años.</w:t>
      </w:r>
    </w:p>
    <w:p w14:paraId="2B3DAE30" w14:textId="77777777" w:rsidR="00220513" w:rsidRDefault="00220513">
      <w:pPr>
        <w:pStyle w:val="BodyText"/>
        <w:rPr>
          <w:rFonts w:ascii="Arial" w:hAnsi="Arial" w:cs="Arial"/>
          <w:sz w:val="22"/>
          <w:szCs w:val="22"/>
          <w:lang w:val="es-ES"/>
        </w:rPr>
      </w:pPr>
    </w:p>
    <w:p w14:paraId="78502553" w14:textId="77777777" w:rsidR="00220513" w:rsidRDefault="002743EF">
      <w:pPr>
        <w:pStyle w:val="BodyText"/>
        <w:ind w:left="23" w:right="164"/>
        <w:jc w:val="both"/>
        <w:rPr>
          <w:rFonts w:ascii="Arial" w:hAnsi="Arial" w:cs="Arial"/>
          <w:sz w:val="22"/>
          <w:szCs w:val="22"/>
          <w:lang w:val="es-ES"/>
        </w:rPr>
      </w:pPr>
      <w:r>
        <w:rPr>
          <w:rFonts w:ascii="Arial" w:hAnsi="Arial" w:cs="Arial"/>
          <w:sz w:val="22"/>
          <w:szCs w:val="22"/>
          <w:lang w:val="es-ES"/>
        </w:rPr>
        <w:t>La nutria gigante</w:t>
      </w:r>
      <w:r>
        <w:rPr>
          <w:rFonts w:ascii="Arial" w:hAnsi="Arial" w:cs="Arial"/>
          <w:spacing w:val="-3"/>
          <w:sz w:val="22"/>
          <w:szCs w:val="22"/>
          <w:lang w:val="es-ES"/>
        </w:rPr>
        <w:t xml:space="preserve"> </w:t>
      </w:r>
      <w:r>
        <w:rPr>
          <w:rFonts w:ascii="Arial" w:hAnsi="Arial" w:cs="Arial"/>
          <w:sz w:val="22"/>
          <w:szCs w:val="22"/>
          <w:lang w:val="es-ES"/>
        </w:rPr>
        <w:t>está clasificada</w:t>
      </w:r>
      <w:r>
        <w:rPr>
          <w:rFonts w:ascii="Arial" w:hAnsi="Arial" w:cs="Arial"/>
          <w:spacing w:val="-4"/>
          <w:sz w:val="22"/>
          <w:szCs w:val="22"/>
          <w:lang w:val="es-ES"/>
        </w:rPr>
        <w:t xml:space="preserve"> </w:t>
      </w:r>
      <w:r>
        <w:rPr>
          <w:rFonts w:ascii="Arial" w:hAnsi="Arial" w:cs="Arial"/>
          <w:sz w:val="22"/>
          <w:szCs w:val="22"/>
          <w:lang w:val="es-ES"/>
        </w:rPr>
        <w:t>como</w:t>
      </w:r>
      <w:r>
        <w:rPr>
          <w:rFonts w:ascii="Arial" w:hAnsi="Arial" w:cs="Arial"/>
          <w:spacing w:val="-4"/>
          <w:sz w:val="22"/>
          <w:szCs w:val="22"/>
          <w:lang w:val="es-ES"/>
        </w:rPr>
        <w:t xml:space="preserve"> </w:t>
      </w:r>
      <w:r>
        <w:rPr>
          <w:rFonts w:ascii="Arial" w:hAnsi="Arial" w:cs="Arial"/>
          <w:sz w:val="22"/>
          <w:szCs w:val="22"/>
          <w:lang w:val="es-ES"/>
        </w:rPr>
        <w:t>«En peligro»</w:t>
      </w:r>
      <w:r>
        <w:rPr>
          <w:rFonts w:ascii="Arial" w:hAnsi="Arial" w:cs="Arial"/>
          <w:spacing w:val="-2"/>
          <w:sz w:val="22"/>
          <w:szCs w:val="22"/>
          <w:lang w:val="es-ES"/>
        </w:rPr>
        <w:t xml:space="preserve"> </w:t>
      </w:r>
      <w:r>
        <w:rPr>
          <w:rFonts w:ascii="Arial" w:hAnsi="Arial" w:cs="Arial"/>
          <w:sz w:val="22"/>
          <w:szCs w:val="22"/>
          <w:lang w:val="es-ES"/>
        </w:rPr>
        <w:t>por la Unión Internacional para la Conservación de la Naturaleza</w:t>
      </w:r>
      <w:r>
        <w:rPr>
          <w:rFonts w:ascii="Arial" w:hAnsi="Arial" w:cs="Arial"/>
          <w:spacing w:val="-4"/>
          <w:sz w:val="22"/>
          <w:szCs w:val="22"/>
          <w:lang w:val="es-ES"/>
        </w:rPr>
        <w:t xml:space="preserve"> </w:t>
      </w:r>
      <w:r>
        <w:rPr>
          <w:rFonts w:ascii="Arial" w:hAnsi="Arial" w:cs="Arial"/>
          <w:sz w:val="22"/>
          <w:szCs w:val="22"/>
          <w:lang w:val="es-ES"/>
        </w:rPr>
        <w:t>(UICN).</w:t>
      </w:r>
    </w:p>
    <w:p w14:paraId="35B4E2B4" w14:textId="77777777" w:rsidR="00220513" w:rsidRDefault="00220513">
      <w:pPr>
        <w:pStyle w:val="BodyText"/>
        <w:ind w:left="23" w:right="164"/>
        <w:jc w:val="both"/>
        <w:rPr>
          <w:rFonts w:ascii="Arial" w:hAnsi="Arial" w:cs="Arial"/>
          <w:sz w:val="22"/>
          <w:szCs w:val="22"/>
          <w:lang w:val="es-ES"/>
        </w:rPr>
      </w:pPr>
    </w:p>
    <w:p w14:paraId="7769EF79" w14:textId="77777777" w:rsidR="00220513" w:rsidRDefault="002743EF">
      <w:pPr>
        <w:pStyle w:val="ListParagraph"/>
        <w:numPr>
          <w:ilvl w:val="1"/>
          <w:numId w:val="13"/>
        </w:numPr>
        <w:tabs>
          <w:tab w:val="left" w:pos="23"/>
        </w:tabs>
        <w:ind w:left="567" w:hanging="567"/>
        <w:jc w:val="left"/>
        <w:rPr>
          <w:rFonts w:ascii="Arial" w:hAnsi="Arial" w:cs="Arial"/>
          <w:b/>
          <w:bCs/>
          <w:lang w:val="es-ES"/>
        </w:rPr>
      </w:pPr>
      <w:r>
        <w:rPr>
          <w:rFonts w:ascii="Arial" w:hAnsi="Arial" w:cs="Arial"/>
          <w:b/>
          <w:bCs/>
          <w:spacing w:val="-2"/>
          <w:lang w:val="es-ES"/>
        </w:rPr>
        <w:t>Migraciones</w:t>
      </w:r>
    </w:p>
    <w:p w14:paraId="3614FE3A" w14:textId="77777777" w:rsidR="00220513" w:rsidRDefault="00220513">
      <w:pPr>
        <w:pStyle w:val="BodyText"/>
        <w:rPr>
          <w:rFonts w:ascii="Arial" w:hAnsi="Arial" w:cs="Arial"/>
          <w:sz w:val="22"/>
          <w:szCs w:val="22"/>
          <w:lang w:val="es-ES"/>
        </w:rPr>
      </w:pPr>
    </w:p>
    <w:p w14:paraId="5E69C7EB" w14:textId="77777777" w:rsidR="00220513" w:rsidRDefault="002743EF">
      <w:pPr>
        <w:tabs>
          <w:tab w:val="left" w:pos="1802"/>
        </w:tabs>
        <w:ind w:left="567" w:hanging="567"/>
        <w:rPr>
          <w:rFonts w:ascii="Arial" w:hAnsi="Arial" w:cs="Arial"/>
          <w:spacing w:val="-2"/>
          <w:lang w:val="es-ES"/>
        </w:rPr>
      </w:pPr>
      <w:r>
        <w:rPr>
          <w:rFonts w:ascii="Arial" w:hAnsi="Arial" w:cs="Arial"/>
          <w:spacing w:val="-2"/>
          <w:lang w:val="es-ES"/>
        </w:rPr>
        <w:t>3.1.</w:t>
      </w:r>
      <w:r>
        <w:rPr>
          <w:rFonts w:ascii="Arial" w:hAnsi="Arial" w:cs="Arial"/>
          <w:spacing w:val="-2"/>
          <w:lang w:val="es-ES"/>
        </w:rPr>
        <w:tab/>
        <w:t>Tipos</w:t>
      </w:r>
      <w:r>
        <w:rPr>
          <w:rFonts w:ascii="Arial" w:hAnsi="Arial" w:cs="Arial"/>
          <w:spacing w:val="-9"/>
          <w:lang w:val="es-ES"/>
        </w:rPr>
        <w:t xml:space="preserve"> </w:t>
      </w:r>
      <w:r>
        <w:rPr>
          <w:rFonts w:ascii="Arial" w:hAnsi="Arial" w:cs="Arial"/>
          <w:spacing w:val="-2"/>
          <w:lang w:val="es-ES"/>
        </w:rPr>
        <w:t>de</w:t>
      </w:r>
      <w:r>
        <w:rPr>
          <w:rFonts w:ascii="Arial" w:hAnsi="Arial" w:cs="Arial"/>
          <w:spacing w:val="-3"/>
          <w:lang w:val="es-ES"/>
        </w:rPr>
        <w:t xml:space="preserve"> </w:t>
      </w:r>
      <w:r>
        <w:rPr>
          <w:rFonts w:ascii="Arial" w:hAnsi="Arial" w:cs="Arial"/>
          <w:spacing w:val="-2"/>
          <w:lang w:val="es-ES"/>
        </w:rPr>
        <w:t>desplazamiento,</w:t>
      </w:r>
      <w:r>
        <w:rPr>
          <w:rFonts w:ascii="Arial" w:hAnsi="Arial" w:cs="Arial"/>
          <w:spacing w:val="-5"/>
          <w:lang w:val="es-ES"/>
        </w:rPr>
        <w:t xml:space="preserve"> </w:t>
      </w:r>
      <w:r>
        <w:rPr>
          <w:rFonts w:ascii="Arial" w:hAnsi="Arial" w:cs="Arial"/>
          <w:spacing w:val="-2"/>
          <w:lang w:val="es-ES"/>
        </w:rPr>
        <w:t>distancia,</w:t>
      </w:r>
      <w:r>
        <w:rPr>
          <w:rFonts w:ascii="Arial" w:hAnsi="Arial" w:cs="Arial"/>
          <w:spacing w:val="-4"/>
          <w:lang w:val="es-ES"/>
        </w:rPr>
        <w:t xml:space="preserve"> </w:t>
      </w:r>
      <w:r>
        <w:rPr>
          <w:rFonts w:ascii="Arial" w:hAnsi="Arial" w:cs="Arial"/>
          <w:spacing w:val="-2"/>
          <w:lang w:val="es-ES"/>
        </w:rPr>
        <w:t>la</w:t>
      </w:r>
      <w:r>
        <w:rPr>
          <w:rFonts w:ascii="Arial" w:hAnsi="Arial" w:cs="Arial"/>
          <w:spacing w:val="-3"/>
          <w:lang w:val="es-ES"/>
        </w:rPr>
        <w:t xml:space="preserve"> </w:t>
      </w:r>
      <w:r>
        <w:rPr>
          <w:rFonts w:ascii="Arial" w:hAnsi="Arial" w:cs="Arial"/>
          <w:spacing w:val="-2"/>
          <w:lang w:val="es-ES"/>
        </w:rPr>
        <w:t>naturaleza</w:t>
      </w:r>
      <w:r>
        <w:rPr>
          <w:rFonts w:ascii="Arial" w:hAnsi="Arial" w:cs="Arial"/>
          <w:spacing w:val="-9"/>
          <w:lang w:val="es-ES"/>
        </w:rPr>
        <w:t xml:space="preserve"> </w:t>
      </w:r>
      <w:r>
        <w:rPr>
          <w:rFonts w:ascii="Arial" w:hAnsi="Arial" w:cs="Arial"/>
          <w:spacing w:val="-2"/>
          <w:lang w:val="es-ES"/>
        </w:rPr>
        <w:t>cíclica</w:t>
      </w:r>
      <w:r>
        <w:rPr>
          <w:rFonts w:ascii="Arial" w:hAnsi="Arial" w:cs="Arial"/>
          <w:spacing w:val="-3"/>
          <w:lang w:val="es-ES"/>
        </w:rPr>
        <w:t xml:space="preserve"> </w:t>
      </w:r>
      <w:r>
        <w:rPr>
          <w:rFonts w:ascii="Arial" w:hAnsi="Arial" w:cs="Arial"/>
          <w:spacing w:val="-2"/>
          <w:lang w:val="es-ES"/>
        </w:rPr>
        <w:t>y</w:t>
      </w:r>
      <w:r>
        <w:rPr>
          <w:rFonts w:ascii="Arial" w:hAnsi="Arial" w:cs="Arial"/>
          <w:spacing w:val="-4"/>
          <w:lang w:val="es-ES"/>
        </w:rPr>
        <w:t xml:space="preserve"> </w:t>
      </w:r>
      <w:r>
        <w:rPr>
          <w:rFonts w:ascii="Arial" w:hAnsi="Arial" w:cs="Arial"/>
          <w:spacing w:val="-2"/>
          <w:lang w:val="es-ES"/>
        </w:rPr>
        <w:t>previsible</w:t>
      </w:r>
      <w:r>
        <w:rPr>
          <w:rFonts w:ascii="Arial" w:hAnsi="Arial" w:cs="Arial"/>
          <w:spacing w:val="-4"/>
          <w:lang w:val="es-ES"/>
        </w:rPr>
        <w:t xml:space="preserve"> </w:t>
      </w:r>
      <w:r>
        <w:rPr>
          <w:rFonts w:ascii="Arial" w:hAnsi="Arial" w:cs="Arial"/>
          <w:spacing w:val="-2"/>
          <w:lang w:val="es-ES"/>
        </w:rPr>
        <w:t>de</w:t>
      </w:r>
      <w:r>
        <w:rPr>
          <w:rFonts w:ascii="Arial" w:hAnsi="Arial" w:cs="Arial"/>
          <w:spacing w:val="-9"/>
          <w:lang w:val="es-ES"/>
        </w:rPr>
        <w:t xml:space="preserve"> </w:t>
      </w:r>
      <w:r>
        <w:rPr>
          <w:rFonts w:ascii="Arial" w:hAnsi="Arial" w:cs="Arial"/>
          <w:spacing w:val="-2"/>
          <w:lang w:val="es-ES"/>
        </w:rPr>
        <w:t>la</w:t>
      </w:r>
      <w:r>
        <w:rPr>
          <w:rFonts w:ascii="Arial" w:hAnsi="Arial" w:cs="Arial"/>
          <w:spacing w:val="-8"/>
          <w:lang w:val="es-ES"/>
        </w:rPr>
        <w:t xml:space="preserve"> </w:t>
      </w:r>
      <w:r>
        <w:rPr>
          <w:rFonts w:ascii="Arial" w:hAnsi="Arial" w:cs="Arial"/>
          <w:spacing w:val="-2"/>
          <w:lang w:val="es-ES"/>
        </w:rPr>
        <w:t>migración</w:t>
      </w:r>
    </w:p>
    <w:p w14:paraId="1B275BD7" w14:textId="77777777" w:rsidR="00220513" w:rsidRDefault="00220513">
      <w:pPr>
        <w:tabs>
          <w:tab w:val="left" w:pos="1802"/>
        </w:tabs>
        <w:ind w:left="567" w:hanging="567"/>
        <w:rPr>
          <w:rFonts w:ascii="Arial" w:hAnsi="Arial" w:cs="Arial"/>
          <w:lang w:val="es-ES"/>
        </w:rPr>
      </w:pPr>
    </w:p>
    <w:p w14:paraId="4FFAF5EF" w14:textId="77777777" w:rsidR="00220513" w:rsidRDefault="002743EF">
      <w:pPr>
        <w:pStyle w:val="BodyText"/>
        <w:ind w:left="23" w:right="167"/>
        <w:jc w:val="both"/>
        <w:rPr>
          <w:rFonts w:ascii="Arial" w:hAnsi="Arial" w:cs="Arial"/>
          <w:sz w:val="22"/>
          <w:szCs w:val="22"/>
          <w:lang w:val="es-ES"/>
        </w:rPr>
      </w:pPr>
      <w:r>
        <w:rPr>
          <w:rFonts w:ascii="Arial" w:hAnsi="Arial" w:cs="Arial"/>
          <w:sz w:val="22"/>
          <w:szCs w:val="22"/>
          <w:lang w:val="es-ES"/>
        </w:rPr>
        <w:t>Aunque</w:t>
      </w:r>
      <w:r>
        <w:rPr>
          <w:rFonts w:ascii="Arial" w:hAnsi="Arial" w:cs="Arial"/>
          <w:spacing w:val="-10"/>
          <w:sz w:val="22"/>
          <w:szCs w:val="22"/>
          <w:lang w:val="es-ES"/>
        </w:rPr>
        <w:t xml:space="preserve"> </w:t>
      </w:r>
      <w:r>
        <w:rPr>
          <w:rFonts w:ascii="Arial" w:hAnsi="Arial" w:cs="Arial"/>
          <w:sz w:val="22"/>
          <w:szCs w:val="22"/>
          <w:lang w:val="es-ES"/>
        </w:rPr>
        <w:t>la</w:t>
      </w:r>
      <w:r>
        <w:rPr>
          <w:rFonts w:ascii="Arial" w:hAnsi="Arial" w:cs="Arial"/>
          <w:spacing w:val="-10"/>
          <w:sz w:val="22"/>
          <w:szCs w:val="22"/>
          <w:lang w:val="es-ES"/>
        </w:rPr>
        <w:t xml:space="preserve"> </w:t>
      </w:r>
      <w:r>
        <w:rPr>
          <w:rFonts w:ascii="Arial" w:hAnsi="Arial" w:cs="Arial"/>
          <w:sz w:val="22"/>
          <w:szCs w:val="22"/>
          <w:lang w:val="es-ES"/>
        </w:rPr>
        <w:t>especie</w:t>
      </w:r>
      <w:r>
        <w:rPr>
          <w:rFonts w:ascii="Arial" w:hAnsi="Arial" w:cs="Arial"/>
          <w:spacing w:val="-10"/>
          <w:sz w:val="22"/>
          <w:szCs w:val="22"/>
          <w:lang w:val="es-ES"/>
        </w:rPr>
        <w:t xml:space="preserve"> </w:t>
      </w:r>
      <w:r>
        <w:rPr>
          <w:rFonts w:ascii="Arial" w:hAnsi="Arial" w:cs="Arial"/>
          <w:sz w:val="22"/>
          <w:szCs w:val="22"/>
          <w:lang w:val="es-ES"/>
        </w:rPr>
        <w:t>esté</w:t>
      </w:r>
      <w:r>
        <w:rPr>
          <w:rFonts w:ascii="Arial" w:hAnsi="Arial" w:cs="Arial"/>
          <w:spacing w:val="-6"/>
          <w:sz w:val="22"/>
          <w:szCs w:val="22"/>
          <w:lang w:val="es-ES"/>
        </w:rPr>
        <w:t xml:space="preserve"> </w:t>
      </w:r>
      <w:r>
        <w:rPr>
          <w:rFonts w:ascii="Arial" w:hAnsi="Arial" w:cs="Arial"/>
          <w:sz w:val="22"/>
          <w:szCs w:val="22"/>
          <w:lang w:val="es-ES"/>
        </w:rPr>
        <w:t>amenazada,</w:t>
      </w:r>
      <w:r>
        <w:rPr>
          <w:rFonts w:ascii="Arial" w:hAnsi="Arial" w:cs="Arial"/>
          <w:spacing w:val="-6"/>
          <w:sz w:val="22"/>
          <w:szCs w:val="22"/>
          <w:lang w:val="es-ES"/>
        </w:rPr>
        <w:t xml:space="preserve"> </w:t>
      </w:r>
      <w:r>
        <w:rPr>
          <w:rFonts w:ascii="Arial" w:hAnsi="Arial" w:cs="Arial"/>
          <w:sz w:val="22"/>
          <w:szCs w:val="22"/>
          <w:lang w:val="es-ES"/>
        </w:rPr>
        <w:t>los</w:t>
      </w:r>
      <w:r>
        <w:rPr>
          <w:rFonts w:ascii="Arial" w:hAnsi="Arial" w:cs="Arial"/>
          <w:spacing w:val="-8"/>
          <w:sz w:val="22"/>
          <w:szCs w:val="22"/>
          <w:lang w:val="es-ES"/>
        </w:rPr>
        <w:t xml:space="preserve"> </w:t>
      </w:r>
      <w:r>
        <w:rPr>
          <w:rFonts w:ascii="Arial" w:hAnsi="Arial" w:cs="Arial"/>
          <w:sz w:val="22"/>
          <w:szCs w:val="22"/>
          <w:lang w:val="es-ES"/>
        </w:rPr>
        <w:t>conocimientos</w:t>
      </w:r>
      <w:r>
        <w:rPr>
          <w:rFonts w:ascii="Arial" w:hAnsi="Arial" w:cs="Arial"/>
          <w:spacing w:val="-8"/>
          <w:sz w:val="22"/>
          <w:szCs w:val="22"/>
          <w:lang w:val="es-ES"/>
        </w:rPr>
        <w:t xml:space="preserve"> </w:t>
      </w:r>
      <w:r>
        <w:rPr>
          <w:rFonts w:ascii="Arial" w:hAnsi="Arial" w:cs="Arial"/>
          <w:sz w:val="22"/>
          <w:szCs w:val="22"/>
          <w:lang w:val="es-ES"/>
        </w:rPr>
        <w:t>sobre</w:t>
      </w:r>
      <w:r>
        <w:rPr>
          <w:rFonts w:ascii="Arial" w:hAnsi="Arial" w:cs="Arial"/>
          <w:spacing w:val="-3"/>
          <w:sz w:val="22"/>
          <w:szCs w:val="22"/>
          <w:lang w:val="es-ES"/>
        </w:rPr>
        <w:t xml:space="preserve"> </w:t>
      </w:r>
      <w:r>
        <w:rPr>
          <w:rFonts w:ascii="Arial" w:hAnsi="Arial" w:cs="Arial"/>
          <w:sz w:val="22"/>
          <w:szCs w:val="22"/>
          <w:lang w:val="es-ES"/>
        </w:rPr>
        <w:t>sus</w:t>
      </w:r>
      <w:r>
        <w:rPr>
          <w:rFonts w:ascii="Arial" w:hAnsi="Arial" w:cs="Arial"/>
          <w:spacing w:val="-8"/>
          <w:sz w:val="22"/>
          <w:szCs w:val="22"/>
          <w:lang w:val="es-ES"/>
        </w:rPr>
        <w:t xml:space="preserve"> </w:t>
      </w:r>
      <w:r>
        <w:rPr>
          <w:rFonts w:ascii="Arial" w:hAnsi="Arial" w:cs="Arial"/>
          <w:sz w:val="22"/>
          <w:szCs w:val="22"/>
          <w:lang w:val="es-ES"/>
        </w:rPr>
        <w:t>necesidades ecológicas</w:t>
      </w:r>
      <w:r>
        <w:rPr>
          <w:rFonts w:ascii="Arial" w:hAnsi="Arial" w:cs="Arial"/>
          <w:spacing w:val="-8"/>
          <w:sz w:val="22"/>
          <w:szCs w:val="22"/>
          <w:lang w:val="es-ES"/>
        </w:rPr>
        <w:t xml:space="preserve"> </w:t>
      </w:r>
      <w:r>
        <w:rPr>
          <w:rFonts w:ascii="Arial" w:hAnsi="Arial" w:cs="Arial"/>
          <w:sz w:val="22"/>
          <w:szCs w:val="22"/>
          <w:lang w:val="es-ES"/>
        </w:rPr>
        <w:t>y</w:t>
      </w:r>
      <w:r>
        <w:rPr>
          <w:rFonts w:ascii="Arial" w:hAnsi="Arial" w:cs="Arial"/>
          <w:spacing w:val="-8"/>
          <w:sz w:val="22"/>
          <w:szCs w:val="22"/>
          <w:lang w:val="es-ES"/>
        </w:rPr>
        <w:t xml:space="preserve"> </w:t>
      </w:r>
      <w:r>
        <w:rPr>
          <w:rFonts w:ascii="Arial" w:hAnsi="Arial" w:cs="Arial"/>
          <w:sz w:val="22"/>
          <w:szCs w:val="22"/>
          <w:lang w:val="es-ES"/>
        </w:rPr>
        <w:t>sus</w:t>
      </w:r>
      <w:r>
        <w:rPr>
          <w:rFonts w:ascii="Arial" w:hAnsi="Arial" w:cs="Arial"/>
          <w:spacing w:val="-6"/>
          <w:sz w:val="22"/>
          <w:szCs w:val="22"/>
          <w:lang w:val="es-ES"/>
        </w:rPr>
        <w:t xml:space="preserve"> </w:t>
      </w:r>
      <w:r>
        <w:rPr>
          <w:rFonts w:ascii="Arial" w:hAnsi="Arial" w:cs="Arial"/>
          <w:sz w:val="22"/>
          <w:szCs w:val="22"/>
          <w:lang w:val="es-ES"/>
        </w:rPr>
        <w:t>modos</w:t>
      </w:r>
      <w:r>
        <w:rPr>
          <w:rFonts w:ascii="Arial" w:hAnsi="Arial" w:cs="Arial"/>
          <w:spacing w:val="-8"/>
          <w:sz w:val="22"/>
          <w:szCs w:val="22"/>
          <w:lang w:val="es-ES"/>
        </w:rPr>
        <w:t xml:space="preserve"> </w:t>
      </w:r>
      <w:r>
        <w:rPr>
          <w:rFonts w:ascii="Arial" w:hAnsi="Arial" w:cs="Arial"/>
          <w:sz w:val="22"/>
          <w:szCs w:val="22"/>
          <w:lang w:val="es-ES"/>
        </w:rPr>
        <w:t>de desplazamiento</w:t>
      </w:r>
      <w:r>
        <w:rPr>
          <w:rFonts w:ascii="Arial" w:hAnsi="Arial" w:cs="Arial"/>
          <w:spacing w:val="-8"/>
          <w:sz w:val="22"/>
          <w:szCs w:val="22"/>
          <w:lang w:val="es-ES"/>
        </w:rPr>
        <w:t xml:space="preserve"> </w:t>
      </w:r>
      <w:r>
        <w:rPr>
          <w:rFonts w:ascii="Arial" w:hAnsi="Arial" w:cs="Arial"/>
          <w:sz w:val="22"/>
          <w:szCs w:val="22"/>
          <w:lang w:val="es-ES"/>
        </w:rPr>
        <w:t>siguen siendo limitados, y su área vital es una de las informaciones que faltan (Utreras et al., 2005).</w:t>
      </w:r>
    </w:p>
    <w:p w14:paraId="69B9BFD1" w14:textId="77777777" w:rsidR="00220513" w:rsidRDefault="00220513">
      <w:pPr>
        <w:pStyle w:val="BodyText"/>
        <w:ind w:left="23" w:right="167"/>
        <w:jc w:val="both"/>
        <w:rPr>
          <w:rFonts w:ascii="Arial" w:hAnsi="Arial" w:cs="Arial"/>
          <w:sz w:val="22"/>
          <w:szCs w:val="22"/>
          <w:lang w:val="es-ES"/>
        </w:rPr>
      </w:pPr>
    </w:p>
    <w:p w14:paraId="1600A7A5" w14:textId="77777777" w:rsidR="00220513" w:rsidRDefault="002743EF">
      <w:pPr>
        <w:pStyle w:val="BodyText"/>
        <w:ind w:left="23" w:right="166"/>
        <w:jc w:val="both"/>
        <w:rPr>
          <w:rFonts w:ascii="Arial" w:hAnsi="Arial" w:cs="Arial"/>
          <w:sz w:val="22"/>
          <w:szCs w:val="22"/>
          <w:lang w:val="es-ES"/>
        </w:rPr>
      </w:pPr>
      <w:r>
        <w:rPr>
          <w:rFonts w:ascii="Arial" w:hAnsi="Arial" w:cs="Arial"/>
          <w:sz w:val="22"/>
          <w:szCs w:val="22"/>
          <w:lang w:val="es-ES"/>
        </w:rPr>
        <w:t>Los desplazamientos de la nutria gigante están determinados por su hábitat acuático, sus necesidades alimenticias y sus interacciones sociales.</w:t>
      </w:r>
    </w:p>
    <w:p w14:paraId="322C1BF1" w14:textId="77777777" w:rsidR="00220513" w:rsidRDefault="00220513">
      <w:pPr>
        <w:pStyle w:val="BodyText"/>
        <w:ind w:left="23" w:right="166"/>
        <w:jc w:val="both"/>
        <w:rPr>
          <w:rFonts w:ascii="Arial" w:hAnsi="Arial" w:cs="Arial"/>
          <w:sz w:val="22"/>
          <w:szCs w:val="22"/>
          <w:lang w:val="es-ES"/>
        </w:rPr>
      </w:pPr>
    </w:p>
    <w:p w14:paraId="6138AC77" w14:textId="77777777" w:rsidR="00220513" w:rsidRDefault="002743EF">
      <w:pPr>
        <w:pStyle w:val="BodyText"/>
        <w:ind w:left="23" w:right="157"/>
        <w:jc w:val="both"/>
        <w:rPr>
          <w:rFonts w:ascii="Arial" w:hAnsi="Arial" w:cs="Arial"/>
          <w:sz w:val="22"/>
          <w:szCs w:val="22"/>
          <w:lang w:val="es-ES"/>
        </w:rPr>
      </w:pPr>
      <w:r>
        <w:rPr>
          <w:rFonts w:ascii="Arial" w:hAnsi="Arial" w:cs="Arial"/>
          <w:sz w:val="22"/>
          <w:szCs w:val="22"/>
          <w:lang w:val="es-ES"/>
        </w:rPr>
        <w:t>Recorre</w:t>
      </w:r>
      <w:r>
        <w:rPr>
          <w:rFonts w:ascii="Arial" w:hAnsi="Arial" w:cs="Arial"/>
          <w:spacing w:val="-3"/>
          <w:sz w:val="22"/>
          <w:szCs w:val="22"/>
          <w:lang w:val="es-ES"/>
        </w:rPr>
        <w:t xml:space="preserve"> </w:t>
      </w:r>
      <w:r>
        <w:rPr>
          <w:rFonts w:ascii="Arial" w:hAnsi="Arial" w:cs="Arial"/>
          <w:sz w:val="22"/>
          <w:szCs w:val="22"/>
          <w:lang w:val="es-ES"/>
        </w:rPr>
        <w:t>largas</w:t>
      </w:r>
      <w:r>
        <w:rPr>
          <w:rFonts w:ascii="Arial" w:hAnsi="Arial" w:cs="Arial"/>
          <w:spacing w:val="-1"/>
          <w:sz w:val="22"/>
          <w:szCs w:val="22"/>
          <w:lang w:val="es-ES"/>
        </w:rPr>
        <w:t xml:space="preserve"> </w:t>
      </w:r>
      <w:r>
        <w:rPr>
          <w:rFonts w:ascii="Arial" w:hAnsi="Arial" w:cs="Arial"/>
          <w:sz w:val="22"/>
          <w:szCs w:val="22"/>
          <w:lang w:val="es-ES"/>
        </w:rPr>
        <w:t>distancias, ya</w:t>
      </w:r>
      <w:r>
        <w:rPr>
          <w:rFonts w:ascii="Arial" w:hAnsi="Arial" w:cs="Arial"/>
          <w:spacing w:val="-3"/>
          <w:sz w:val="22"/>
          <w:szCs w:val="22"/>
          <w:lang w:val="es-ES"/>
        </w:rPr>
        <w:t xml:space="preserve"> </w:t>
      </w:r>
      <w:r>
        <w:rPr>
          <w:rFonts w:ascii="Arial" w:hAnsi="Arial" w:cs="Arial"/>
          <w:sz w:val="22"/>
          <w:szCs w:val="22"/>
          <w:lang w:val="es-ES"/>
        </w:rPr>
        <w:t>sea</w:t>
      </w:r>
      <w:r>
        <w:rPr>
          <w:rFonts w:ascii="Arial" w:hAnsi="Arial" w:cs="Arial"/>
          <w:spacing w:val="-1"/>
          <w:sz w:val="22"/>
          <w:szCs w:val="22"/>
          <w:lang w:val="es-ES"/>
        </w:rPr>
        <w:t xml:space="preserve"> </w:t>
      </w:r>
      <w:r>
        <w:rPr>
          <w:rFonts w:ascii="Arial" w:hAnsi="Arial" w:cs="Arial"/>
          <w:sz w:val="22"/>
          <w:szCs w:val="22"/>
          <w:lang w:val="es-ES"/>
        </w:rPr>
        <w:t>en</w:t>
      </w:r>
      <w:r>
        <w:rPr>
          <w:rFonts w:ascii="Arial" w:hAnsi="Arial" w:cs="Arial"/>
          <w:spacing w:val="-3"/>
          <w:sz w:val="22"/>
          <w:szCs w:val="22"/>
          <w:lang w:val="es-ES"/>
        </w:rPr>
        <w:t xml:space="preserve"> </w:t>
      </w:r>
      <w:r>
        <w:rPr>
          <w:rFonts w:ascii="Arial" w:hAnsi="Arial" w:cs="Arial"/>
          <w:sz w:val="22"/>
          <w:szCs w:val="22"/>
          <w:lang w:val="es-ES"/>
        </w:rPr>
        <w:t>sus</w:t>
      </w:r>
      <w:r>
        <w:rPr>
          <w:rFonts w:ascii="Arial" w:hAnsi="Arial" w:cs="Arial"/>
          <w:spacing w:val="-1"/>
          <w:sz w:val="22"/>
          <w:szCs w:val="22"/>
          <w:lang w:val="es-ES"/>
        </w:rPr>
        <w:t xml:space="preserve"> </w:t>
      </w:r>
      <w:r>
        <w:rPr>
          <w:rFonts w:ascii="Arial" w:hAnsi="Arial" w:cs="Arial"/>
          <w:sz w:val="22"/>
          <w:szCs w:val="22"/>
          <w:lang w:val="es-ES"/>
        </w:rPr>
        <w:t>desplazamientos</w:t>
      </w:r>
      <w:r>
        <w:rPr>
          <w:rFonts w:ascii="Arial" w:hAnsi="Arial" w:cs="Arial"/>
          <w:spacing w:val="-1"/>
          <w:sz w:val="22"/>
          <w:szCs w:val="22"/>
          <w:lang w:val="es-ES"/>
        </w:rPr>
        <w:t xml:space="preserve"> </w:t>
      </w:r>
      <w:r>
        <w:rPr>
          <w:rFonts w:ascii="Arial" w:hAnsi="Arial" w:cs="Arial"/>
          <w:sz w:val="22"/>
          <w:szCs w:val="22"/>
          <w:lang w:val="es-ES"/>
        </w:rPr>
        <w:t>diarios</w:t>
      </w:r>
      <w:r>
        <w:rPr>
          <w:rFonts w:ascii="Arial" w:hAnsi="Arial" w:cs="Arial"/>
          <w:spacing w:val="-1"/>
          <w:sz w:val="22"/>
          <w:szCs w:val="22"/>
          <w:lang w:val="es-ES"/>
        </w:rPr>
        <w:t xml:space="preserve"> </w:t>
      </w:r>
      <w:r>
        <w:rPr>
          <w:rFonts w:ascii="Arial" w:hAnsi="Arial" w:cs="Arial"/>
          <w:sz w:val="22"/>
          <w:szCs w:val="22"/>
          <w:lang w:val="es-ES"/>
        </w:rPr>
        <w:t>(el tamaño de los territorios puede variar en función de la disponibilidad de recursos, pero un grupo familiar puede controlar un territorio de varios kilómetros a lo largo de ríos o lagos) o durante la caza acuática.</w:t>
      </w:r>
    </w:p>
    <w:p w14:paraId="563D28BF" w14:textId="77777777" w:rsidR="00220513" w:rsidRDefault="00220513">
      <w:pPr>
        <w:pStyle w:val="BodyText"/>
        <w:ind w:left="23" w:right="157"/>
        <w:jc w:val="both"/>
        <w:rPr>
          <w:rFonts w:ascii="Arial" w:hAnsi="Arial" w:cs="Arial"/>
          <w:sz w:val="22"/>
          <w:szCs w:val="22"/>
          <w:lang w:val="es-ES"/>
        </w:rPr>
      </w:pPr>
    </w:p>
    <w:p w14:paraId="03510739" w14:textId="77777777" w:rsidR="00220513" w:rsidRDefault="002743EF">
      <w:pPr>
        <w:pStyle w:val="BodyText"/>
        <w:ind w:right="160"/>
        <w:jc w:val="both"/>
        <w:rPr>
          <w:rFonts w:ascii="Arial" w:hAnsi="Arial" w:cs="Arial"/>
          <w:sz w:val="22"/>
          <w:szCs w:val="22"/>
          <w:lang w:val="es-ES"/>
        </w:rPr>
      </w:pPr>
      <w:r>
        <w:rPr>
          <w:rFonts w:ascii="Arial" w:hAnsi="Arial" w:cs="Arial"/>
          <w:sz w:val="22"/>
          <w:szCs w:val="22"/>
          <w:lang w:val="es-ES"/>
        </w:rPr>
        <w:t>En algunas regiones, la nutria gigante puede verse obligada a desplazarse según las estaciones,</w:t>
      </w:r>
      <w:r>
        <w:rPr>
          <w:rFonts w:ascii="Arial" w:hAnsi="Arial" w:cs="Arial"/>
          <w:spacing w:val="-3"/>
          <w:sz w:val="22"/>
          <w:szCs w:val="22"/>
          <w:lang w:val="es-ES"/>
        </w:rPr>
        <w:t xml:space="preserve"> </w:t>
      </w:r>
      <w:r>
        <w:rPr>
          <w:rFonts w:ascii="Arial" w:hAnsi="Arial" w:cs="Arial"/>
          <w:sz w:val="22"/>
          <w:szCs w:val="22"/>
          <w:lang w:val="es-ES"/>
        </w:rPr>
        <w:t>en particular</w:t>
      </w:r>
      <w:r>
        <w:rPr>
          <w:rFonts w:ascii="Arial" w:hAnsi="Arial" w:cs="Arial"/>
          <w:spacing w:val="-2"/>
          <w:sz w:val="22"/>
          <w:szCs w:val="22"/>
          <w:lang w:val="es-ES"/>
        </w:rPr>
        <w:t xml:space="preserve"> </w:t>
      </w:r>
      <w:r>
        <w:rPr>
          <w:rFonts w:ascii="Arial" w:hAnsi="Arial" w:cs="Arial"/>
          <w:sz w:val="22"/>
          <w:szCs w:val="22"/>
          <w:lang w:val="es-ES"/>
        </w:rPr>
        <w:t>para</w:t>
      </w:r>
      <w:r>
        <w:rPr>
          <w:rFonts w:ascii="Arial" w:hAnsi="Arial" w:cs="Arial"/>
          <w:spacing w:val="-4"/>
          <w:sz w:val="22"/>
          <w:szCs w:val="22"/>
          <w:lang w:val="es-ES"/>
        </w:rPr>
        <w:t xml:space="preserve"> </w:t>
      </w:r>
      <w:r>
        <w:rPr>
          <w:rFonts w:ascii="Arial" w:hAnsi="Arial" w:cs="Arial"/>
          <w:sz w:val="22"/>
          <w:szCs w:val="22"/>
          <w:lang w:val="es-ES"/>
        </w:rPr>
        <w:t>evitar</w:t>
      </w:r>
      <w:r>
        <w:rPr>
          <w:rFonts w:ascii="Arial" w:hAnsi="Arial" w:cs="Arial"/>
          <w:spacing w:val="-4"/>
          <w:sz w:val="22"/>
          <w:szCs w:val="22"/>
          <w:lang w:val="es-ES"/>
        </w:rPr>
        <w:t xml:space="preserve"> </w:t>
      </w:r>
      <w:r>
        <w:rPr>
          <w:rFonts w:ascii="Arial" w:hAnsi="Arial" w:cs="Arial"/>
          <w:sz w:val="22"/>
          <w:szCs w:val="22"/>
          <w:lang w:val="es-ES"/>
        </w:rPr>
        <w:t>las</w:t>
      </w:r>
      <w:r>
        <w:rPr>
          <w:rFonts w:ascii="Arial" w:hAnsi="Arial" w:cs="Arial"/>
          <w:spacing w:val="-4"/>
          <w:sz w:val="22"/>
          <w:szCs w:val="22"/>
          <w:lang w:val="es-ES"/>
        </w:rPr>
        <w:t xml:space="preserve"> </w:t>
      </w:r>
      <w:r>
        <w:rPr>
          <w:rFonts w:ascii="Arial" w:hAnsi="Arial" w:cs="Arial"/>
          <w:sz w:val="22"/>
          <w:szCs w:val="22"/>
          <w:lang w:val="es-ES"/>
        </w:rPr>
        <w:t>inundaciones</w:t>
      </w:r>
      <w:r>
        <w:rPr>
          <w:rFonts w:ascii="Arial" w:hAnsi="Arial" w:cs="Arial"/>
          <w:spacing w:val="-4"/>
          <w:sz w:val="22"/>
          <w:szCs w:val="22"/>
          <w:lang w:val="es-ES"/>
        </w:rPr>
        <w:t xml:space="preserve"> </w:t>
      </w:r>
      <w:r>
        <w:rPr>
          <w:rFonts w:ascii="Arial" w:hAnsi="Arial" w:cs="Arial"/>
          <w:sz w:val="22"/>
          <w:szCs w:val="22"/>
          <w:lang w:val="es-ES"/>
        </w:rPr>
        <w:t>durante</w:t>
      </w:r>
      <w:r>
        <w:rPr>
          <w:rFonts w:ascii="Arial" w:hAnsi="Arial" w:cs="Arial"/>
          <w:spacing w:val="-2"/>
          <w:sz w:val="22"/>
          <w:szCs w:val="22"/>
          <w:lang w:val="es-ES"/>
        </w:rPr>
        <w:t xml:space="preserve"> </w:t>
      </w:r>
      <w:r>
        <w:rPr>
          <w:rFonts w:ascii="Arial" w:hAnsi="Arial" w:cs="Arial"/>
          <w:sz w:val="22"/>
          <w:szCs w:val="22"/>
          <w:lang w:val="es-ES"/>
        </w:rPr>
        <w:t>la</w:t>
      </w:r>
      <w:r>
        <w:rPr>
          <w:rFonts w:ascii="Arial" w:hAnsi="Arial" w:cs="Arial"/>
          <w:spacing w:val="-5"/>
          <w:sz w:val="22"/>
          <w:szCs w:val="22"/>
          <w:lang w:val="es-ES"/>
        </w:rPr>
        <w:t xml:space="preserve"> </w:t>
      </w:r>
      <w:r>
        <w:rPr>
          <w:rFonts w:ascii="Arial" w:hAnsi="Arial" w:cs="Arial"/>
          <w:sz w:val="22"/>
          <w:szCs w:val="22"/>
          <w:lang w:val="es-ES"/>
        </w:rPr>
        <w:t>temporada</w:t>
      </w:r>
      <w:r>
        <w:rPr>
          <w:rFonts w:ascii="Arial" w:hAnsi="Arial" w:cs="Arial"/>
          <w:spacing w:val="-5"/>
          <w:sz w:val="22"/>
          <w:szCs w:val="22"/>
          <w:lang w:val="es-ES"/>
        </w:rPr>
        <w:t xml:space="preserve"> </w:t>
      </w:r>
      <w:r>
        <w:rPr>
          <w:rFonts w:ascii="Arial" w:hAnsi="Arial" w:cs="Arial"/>
          <w:sz w:val="22"/>
          <w:szCs w:val="22"/>
          <w:lang w:val="es-ES"/>
        </w:rPr>
        <w:t>de</w:t>
      </w:r>
      <w:r>
        <w:rPr>
          <w:rFonts w:ascii="Arial" w:hAnsi="Arial" w:cs="Arial"/>
          <w:spacing w:val="-4"/>
          <w:sz w:val="22"/>
          <w:szCs w:val="22"/>
          <w:lang w:val="es-ES"/>
        </w:rPr>
        <w:t xml:space="preserve"> </w:t>
      </w:r>
      <w:r>
        <w:rPr>
          <w:rFonts w:ascii="Arial" w:hAnsi="Arial" w:cs="Arial"/>
          <w:sz w:val="22"/>
          <w:szCs w:val="22"/>
          <w:lang w:val="es-ES"/>
        </w:rPr>
        <w:t>lluvias</w:t>
      </w:r>
      <w:r>
        <w:rPr>
          <w:rFonts w:ascii="Arial" w:hAnsi="Arial" w:cs="Arial"/>
          <w:spacing w:val="-4"/>
          <w:sz w:val="22"/>
          <w:szCs w:val="22"/>
          <w:lang w:val="es-ES"/>
        </w:rPr>
        <w:t xml:space="preserve"> </w:t>
      </w:r>
      <w:r>
        <w:rPr>
          <w:rFonts w:ascii="Arial" w:hAnsi="Arial" w:cs="Arial"/>
          <w:sz w:val="22"/>
          <w:szCs w:val="22"/>
          <w:lang w:val="es-ES"/>
        </w:rPr>
        <w:t>o</w:t>
      </w:r>
      <w:r>
        <w:rPr>
          <w:rFonts w:ascii="Arial" w:hAnsi="Arial" w:cs="Arial"/>
          <w:spacing w:val="-5"/>
          <w:sz w:val="22"/>
          <w:szCs w:val="22"/>
          <w:lang w:val="es-ES"/>
        </w:rPr>
        <w:t xml:space="preserve"> </w:t>
      </w:r>
      <w:r>
        <w:rPr>
          <w:rFonts w:ascii="Arial" w:hAnsi="Arial" w:cs="Arial"/>
          <w:sz w:val="22"/>
          <w:szCs w:val="22"/>
          <w:lang w:val="es-ES"/>
        </w:rPr>
        <w:t>para</w:t>
      </w:r>
      <w:r>
        <w:rPr>
          <w:rFonts w:ascii="Arial" w:hAnsi="Arial" w:cs="Arial"/>
          <w:spacing w:val="-4"/>
          <w:sz w:val="22"/>
          <w:szCs w:val="22"/>
          <w:lang w:val="es-ES"/>
        </w:rPr>
        <w:t xml:space="preserve"> </w:t>
      </w:r>
      <w:r>
        <w:rPr>
          <w:rFonts w:ascii="Arial" w:hAnsi="Arial" w:cs="Arial"/>
          <w:sz w:val="22"/>
          <w:szCs w:val="22"/>
          <w:lang w:val="es-ES"/>
        </w:rPr>
        <w:t>encontrar</w:t>
      </w:r>
      <w:r>
        <w:rPr>
          <w:rFonts w:ascii="Arial" w:hAnsi="Arial" w:cs="Arial"/>
          <w:spacing w:val="-4"/>
          <w:sz w:val="22"/>
          <w:szCs w:val="22"/>
          <w:lang w:val="es-ES"/>
        </w:rPr>
        <w:t xml:space="preserve"> </w:t>
      </w:r>
      <w:r>
        <w:rPr>
          <w:rFonts w:ascii="Arial" w:hAnsi="Arial" w:cs="Arial"/>
          <w:sz w:val="22"/>
          <w:szCs w:val="22"/>
          <w:lang w:val="es-ES"/>
        </w:rPr>
        <w:t>zonas</w:t>
      </w:r>
      <w:r>
        <w:rPr>
          <w:rFonts w:ascii="Arial" w:hAnsi="Arial" w:cs="Arial"/>
          <w:spacing w:val="-4"/>
          <w:sz w:val="22"/>
          <w:szCs w:val="22"/>
          <w:lang w:val="es-ES"/>
        </w:rPr>
        <w:t xml:space="preserve"> </w:t>
      </w:r>
      <w:r>
        <w:rPr>
          <w:rFonts w:ascii="Arial" w:hAnsi="Arial" w:cs="Arial"/>
          <w:sz w:val="22"/>
          <w:szCs w:val="22"/>
          <w:lang w:val="es-ES"/>
        </w:rPr>
        <w:t>de agua</w:t>
      </w:r>
      <w:r>
        <w:rPr>
          <w:rFonts w:ascii="Arial" w:hAnsi="Arial" w:cs="Arial"/>
          <w:spacing w:val="-11"/>
          <w:sz w:val="22"/>
          <w:szCs w:val="22"/>
          <w:lang w:val="es-ES"/>
        </w:rPr>
        <w:t xml:space="preserve"> </w:t>
      </w:r>
      <w:r>
        <w:rPr>
          <w:rFonts w:ascii="Arial" w:hAnsi="Arial" w:cs="Arial"/>
          <w:sz w:val="22"/>
          <w:szCs w:val="22"/>
          <w:lang w:val="es-ES"/>
        </w:rPr>
        <w:t>permanente</w:t>
      </w:r>
      <w:r>
        <w:rPr>
          <w:rFonts w:ascii="Arial" w:hAnsi="Arial" w:cs="Arial"/>
          <w:spacing w:val="-11"/>
          <w:sz w:val="22"/>
          <w:szCs w:val="22"/>
          <w:lang w:val="es-ES"/>
        </w:rPr>
        <w:t xml:space="preserve"> </w:t>
      </w:r>
      <w:r>
        <w:rPr>
          <w:rFonts w:ascii="Arial" w:hAnsi="Arial" w:cs="Arial"/>
          <w:sz w:val="22"/>
          <w:szCs w:val="22"/>
          <w:lang w:val="es-ES"/>
        </w:rPr>
        <w:t>durante</w:t>
      </w:r>
      <w:r>
        <w:rPr>
          <w:rFonts w:ascii="Arial" w:hAnsi="Arial" w:cs="Arial"/>
          <w:spacing w:val="-8"/>
          <w:sz w:val="22"/>
          <w:szCs w:val="22"/>
          <w:lang w:val="es-ES"/>
        </w:rPr>
        <w:t xml:space="preserve"> </w:t>
      </w:r>
      <w:r>
        <w:rPr>
          <w:rFonts w:ascii="Arial" w:hAnsi="Arial" w:cs="Arial"/>
          <w:sz w:val="22"/>
          <w:szCs w:val="22"/>
          <w:lang w:val="es-ES"/>
        </w:rPr>
        <w:t>la</w:t>
      </w:r>
      <w:r>
        <w:rPr>
          <w:rFonts w:ascii="Arial" w:hAnsi="Arial" w:cs="Arial"/>
          <w:spacing w:val="-12"/>
          <w:sz w:val="22"/>
          <w:szCs w:val="22"/>
          <w:lang w:val="es-ES"/>
        </w:rPr>
        <w:t xml:space="preserve"> </w:t>
      </w:r>
      <w:r>
        <w:rPr>
          <w:rFonts w:ascii="Arial" w:hAnsi="Arial" w:cs="Arial"/>
          <w:sz w:val="22"/>
          <w:szCs w:val="22"/>
          <w:lang w:val="es-ES"/>
        </w:rPr>
        <w:t>estación</w:t>
      </w:r>
      <w:r>
        <w:rPr>
          <w:rFonts w:ascii="Arial" w:hAnsi="Arial" w:cs="Arial"/>
          <w:spacing w:val="-12"/>
          <w:sz w:val="22"/>
          <w:szCs w:val="22"/>
          <w:lang w:val="es-ES"/>
        </w:rPr>
        <w:t xml:space="preserve"> </w:t>
      </w:r>
      <w:r>
        <w:rPr>
          <w:rFonts w:ascii="Arial" w:hAnsi="Arial" w:cs="Arial"/>
          <w:sz w:val="22"/>
          <w:szCs w:val="22"/>
          <w:lang w:val="es-ES"/>
        </w:rPr>
        <w:t>seca.</w:t>
      </w:r>
      <w:r>
        <w:rPr>
          <w:rFonts w:ascii="Arial" w:hAnsi="Arial" w:cs="Arial"/>
          <w:spacing w:val="-8"/>
          <w:sz w:val="22"/>
          <w:szCs w:val="22"/>
          <w:lang w:val="es-ES"/>
        </w:rPr>
        <w:t xml:space="preserve"> </w:t>
      </w:r>
      <w:r>
        <w:rPr>
          <w:rFonts w:ascii="Arial" w:hAnsi="Arial" w:cs="Arial"/>
          <w:sz w:val="22"/>
          <w:szCs w:val="22"/>
          <w:lang w:val="es-ES"/>
        </w:rPr>
        <w:t>Este</w:t>
      </w:r>
      <w:r>
        <w:rPr>
          <w:rFonts w:ascii="Arial" w:hAnsi="Arial" w:cs="Arial"/>
          <w:spacing w:val="-12"/>
          <w:sz w:val="22"/>
          <w:szCs w:val="22"/>
          <w:lang w:val="es-ES"/>
        </w:rPr>
        <w:t xml:space="preserve"> </w:t>
      </w:r>
      <w:r>
        <w:rPr>
          <w:rFonts w:ascii="Arial" w:hAnsi="Arial" w:cs="Arial"/>
          <w:sz w:val="22"/>
          <w:szCs w:val="22"/>
          <w:lang w:val="es-ES"/>
        </w:rPr>
        <w:t>desplazamiento</w:t>
      </w:r>
      <w:r>
        <w:rPr>
          <w:rFonts w:ascii="Arial" w:hAnsi="Arial" w:cs="Arial"/>
          <w:spacing w:val="-8"/>
          <w:sz w:val="22"/>
          <w:szCs w:val="22"/>
          <w:lang w:val="es-ES"/>
        </w:rPr>
        <w:t xml:space="preserve"> </w:t>
      </w:r>
      <w:r>
        <w:rPr>
          <w:rFonts w:ascii="Arial" w:hAnsi="Arial" w:cs="Arial"/>
          <w:sz w:val="22"/>
          <w:szCs w:val="22"/>
          <w:lang w:val="es-ES"/>
        </w:rPr>
        <w:t>estacional</w:t>
      </w:r>
      <w:r>
        <w:rPr>
          <w:rFonts w:ascii="Arial" w:hAnsi="Arial" w:cs="Arial"/>
          <w:spacing w:val="-10"/>
          <w:sz w:val="22"/>
          <w:szCs w:val="22"/>
          <w:lang w:val="es-ES"/>
        </w:rPr>
        <w:t xml:space="preserve"> </w:t>
      </w:r>
      <w:r>
        <w:rPr>
          <w:rFonts w:ascii="Arial" w:hAnsi="Arial" w:cs="Arial"/>
          <w:sz w:val="22"/>
          <w:szCs w:val="22"/>
          <w:lang w:val="es-ES"/>
        </w:rPr>
        <w:t>es</w:t>
      </w:r>
      <w:r>
        <w:rPr>
          <w:rFonts w:ascii="Arial" w:hAnsi="Arial" w:cs="Arial"/>
          <w:spacing w:val="-8"/>
          <w:sz w:val="22"/>
          <w:szCs w:val="22"/>
          <w:lang w:val="es-ES"/>
        </w:rPr>
        <w:t xml:space="preserve"> </w:t>
      </w:r>
      <w:r>
        <w:rPr>
          <w:rFonts w:ascii="Arial" w:hAnsi="Arial" w:cs="Arial"/>
          <w:sz w:val="22"/>
          <w:szCs w:val="22"/>
          <w:lang w:val="es-ES"/>
        </w:rPr>
        <w:t>crucial</w:t>
      </w:r>
      <w:r>
        <w:rPr>
          <w:rFonts w:ascii="Arial" w:hAnsi="Arial" w:cs="Arial"/>
          <w:spacing w:val="-12"/>
          <w:sz w:val="22"/>
          <w:szCs w:val="22"/>
          <w:lang w:val="es-ES"/>
        </w:rPr>
        <w:t xml:space="preserve"> </w:t>
      </w:r>
      <w:r>
        <w:rPr>
          <w:rFonts w:ascii="Arial" w:hAnsi="Arial" w:cs="Arial"/>
          <w:sz w:val="22"/>
          <w:szCs w:val="22"/>
          <w:lang w:val="es-ES"/>
        </w:rPr>
        <w:t>para</w:t>
      </w:r>
      <w:r>
        <w:rPr>
          <w:rFonts w:ascii="Arial" w:hAnsi="Arial" w:cs="Arial"/>
          <w:spacing w:val="-12"/>
          <w:sz w:val="22"/>
          <w:szCs w:val="22"/>
          <w:lang w:val="es-ES"/>
        </w:rPr>
        <w:t xml:space="preserve"> </w:t>
      </w:r>
      <w:r>
        <w:rPr>
          <w:rFonts w:ascii="Arial" w:hAnsi="Arial" w:cs="Arial"/>
          <w:sz w:val="22"/>
          <w:szCs w:val="22"/>
          <w:lang w:val="es-ES"/>
        </w:rPr>
        <w:t>su supervivencia, ya que el agua es esencial para su alimentación y protección.</w:t>
      </w:r>
    </w:p>
    <w:p w14:paraId="568ED565" w14:textId="77777777" w:rsidR="00220513" w:rsidRDefault="002743EF">
      <w:pPr>
        <w:pStyle w:val="BodyText"/>
        <w:ind w:left="23" w:right="165"/>
        <w:jc w:val="both"/>
        <w:rPr>
          <w:rFonts w:ascii="Arial" w:hAnsi="Arial" w:cs="Arial"/>
          <w:sz w:val="22"/>
          <w:szCs w:val="22"/>
          <w:lang w:val="es-ES"/>
        </w:rPr>
      </w:pPr>
      <w:r>
        <w:rPr>
          <w:rFonts w:ascii="Arial" w:hAnsi="Arial" w:cs="Arial"/>
          <w:sz w:val="22"/>
          <w:szCs w:val="22"/>
          <w:lang w:val="es-ES"/>
        </w:rPr>
        <w:lastRenderedPageBreak/>
        <w:t>La nutria gigante también puede observarse sola. En la mayoría de los casos se trata de un adulto joven</w:t>
      </w:r>
      <w:r>
        <w:rPr>
          <w:rFonts w:ascii="Arial" w:hAnsi="Arial" w:cs="Arial"/>
          <w:spacing w:val="-9"/>
          <w:sz w:val="22"/>
          <w:szCs w:val="22"/>
          <w:lang w:val="es-ES"/>
        </w:rPr>
        <w:t xml:space="preserve"> </w:t>
      </w:r>
      <w:r>
        <w:rPr>
          <w:rFonts w:ascii="Arial" w:hAnsi="Arial" w:cs="Arial"/>
          <w:sz w:val="22"/>
          <w:szCs w:val="22"/>
          <w:lang w:val="es-ES"/>
        </w:rPr>
        <w:t>que</w:t>
      </w:r>
      <w:r>
        <w:rPr>
          <w:rFonts w:ascii="Arial" w:hAnsi="Arial" w:cs="Arial"/>
          <w:spacing w:val="-14"/>
          <w:sz w:val="22"/>
          <w:szCs w:val="22"/>
          <w:lang w:val="es-ES"/>
        </w:rPr>
        <w:t xml:space="preserve"> </w:t>
      </w:r>
      <w:r>
        <w:rPr>
          <w:rFonts w:ascii="Arial" w:hAnsi="Arial" w:cs="Arial"/>
          <w:sz w:val="22"/>
          <w:szCs w:val="22"/>
          <w:lang w:val="es-ES"/>
        </w:rPr>
        <w:t>acaba</w:t>
      </w:r>
      <w:r>
        <w:rPr>
          <w:rFonts w:ascii="Arial" w:hAnsi="Arial" w:cs="Arial"/>
          <w:spacing w:val="-10"/>
          <w:sz w:val="22"/>
          <w:szCs w:val="22"/>
          <w:lang w:val="es-ES"/>
        </w:rPr>
        <w:t xml:space="preserve"> </w:t>
      </w:r>
      <w:r>
        <w:rPr>
          <w:rFonts w:ascii="Arial" w:hAnsi="Arial" w:cs="Arial"/>
          <w:sz w:val="22"/>
          <w:szCs w:val="22"/>
          <w:lang w:val="es-ES"/>
        </w:rPr>
        <w:t>de</w:t>
      </w:r>
      <w:r>
        <w:rPr>
          <w:rFonts w:ascii="Arial" w:hAnsi="Arial" w:cs="Arial"/>
          <w:spacing w:val="-9"/>
          <w:sz w:val="22"/>
          <w:szCs w:val="22"/>
          <w:lang w:val="es-ES"/>
        </w:rPr>
        <w:t xml:space="preserve"> </w:t>
      </w:r>
      <w:r>
        <w:rPr>
          <w:rFonts w:ascii="Arial" w:hAnsi="Arial" w:cs="Arial"/>
          <w:sz w:val="22"/>
          <w:szCs w:val="22"/>
          <w:lang w:val="es-ES"/>
        </w:rPr>
        <w:t>abandonar</w:t>
      </w:r>
      <w:r>
        <w:rPr>
          <w:rFonts w:ascii="Arial" w:hAnsi="Arial" w:cs="Arial"/>
          <w:spacing w:val="-12"/>
          <w:sz w:val="22"/>
          <w:szCs w:val="22"/>
          <w:lang w:val="es-ES"/>
        </w:rPr>
        <w:t xml:space="preserve"> </w:t>
      </w:r>
      <w:r>
        <w:rPr>
          <w:rFonts w:ascii="Arial" w:hAnsi="Arial" w:cs="Arial"/>
          <w:sz w:val="22"/>
          <w:szCs w:val="22"/>
          <w:lang w:val="es-ES"/>
        </w:rPr>
        <w:t>su</w:t>
      </w:r>
      <w:r>
        <w:rPr>
          <w:rFonts w:ascii="Arial" w:hAnsi="Arial" w:cs="Arial"/>
          <w:spacing w:val="-9"/>
          <w:sz w:val="22"/>
          <w:szCs w:val="22"/>
          <w:lang w:val="es-ES"/>
        </w:rPr>
        <w:t xml:space="preserve"> </w:t>
      </w:r>
      <w:r>
        <w:rPr>
          <w:rFonts w:ascii="Arial" w:hAnsi="Arial" w:cs="Arial"/>
          <w:sz w:val="22"/>
          <w:szCs w:val="22"/>
          <w:lang w:val="es-ES"/>
        </w:rPr>
        <w:t>grupo</w:t>
      </w:r>
      <w:r>
        <w:rPr>
          <w:rFonts w:ascii="Arial" w:hAnsi="Arial" w:cs="Arial"/>
          <w:spacing w:val="-10"/>
          <w:sz w:val="22"/>
          <w:szCs w:val="22"/>
          <w:lang w:val="es-ES"/>
        </w:rPr>
        <w:t xml:space="preserve"> </w:t>
      </w:r>
      <w:r>
        <w:rPr>
          <w:rFonts w:ascii="Arial" w:hAnsi="Arial" w:cs="Arial"/>
          <w:sz w:val="22"/>
          <w:szCs w:val="22"/>
          <w:lang w:val="es-ES"/>
        </w:rPr>
        <w:t>y busca</w:t>
      </w:r>
      <w:r>
        <w:rPr>
          <w:rFonts w:ascii="Arial" w:hAnsi="Arial" w:cs="Arial"/>
          <w:spacing w:val="-10"/>
          <w:sz w:val="22"/>
          <w:szCs w:val="22"/>
          <w:lang w:val="es-ES"/>
        </w:rPr>
        <w:t xml:space="preserve"> </w:t>
      </w:r>
      <w:r>
        <w:rPr>
          <w:rFonts w:ascii="Arial" w:hAnsi="Arial" w:cs="Arial"/>
          <w:sz w:val="22"/>
          <w:szCs w:val="22"/>
          <w:lang w:val="es-ES"/>
        </w:rPr>
        <w:t>un</w:t>
      </w:r>
      <w:r>
        <w:rPr>
          <w:rFonts w:ascii="Arial" w:hAnsi="Arial" w:cs="Arial"/>
          <w:spacing w:val="-9"/>
          <w:sz w:val="22"/>
          <w:szCs w:val="22"/>
          <w:lang w:val="es-ES"/>
        </w:rPr>
        <w:t xml:space="preserve"> </w:t>
      </w:r>
      <w:r>
        <w:rPr>
          <w:rFonts w:ascii="Arial" w:hAnsi="Arial" w:cs="Arial"/>
          <w:sz w:val="22"/>
          <w:szCs w:val="22"/>
          <w:lang w:val="es-ES"/>
        </w:rPr>
        <w:t>nuevo</w:t>
      </w:r>
      <w:r>
        <w:rPr>
          <w:rFonts w:ascii="Arial" w:hAnsi="Arial" w:cs="Arial"/>
          <w:spacing w:val="-9"/>
          <w:sz w:val="22"/>
          <w:szCs w:val="22"/>
          <w:lang w:val="es-ES"/>
        </w:rPr>
        <w:t xml:space="preserve"> </w:t>
      </w:r>
      <w:r>
        <w:rPr>
          <w:rFonts w:ascii="Arial" w:hAnsi="Arial" w:cs="Arial"/>
          <w:sz w:val="22"/>
          <w:szCs w:val="22"/>
          <w:lang w:val="es-ES"/>
        </w:rPr>
        <w:t>territorio</w:t>
      </w:r>
      <w:r>
        <w:rPr>
          <w:rFonts w:ascii="Arial" w:hAnsi="Arial" w:cs="Arial"/>
          <w:spacing w:val="-14"/>
          <w:sz w:val="22"/>
          <w:szCs w:val="22"/>
          <w:lang w:val="es-ES"/>
        </w:rPr>
        <w:t xml:space="preserve"> </w:t>
      </w:r>
      <w:r>
        <w:rPr>
          <w:rFonts w:ascii="Arial" w:hAnsi="Arial" w:cs="Arial"/>
          <w:sz w:val="22"/>
          <w:szCs w:val="22"/>
          <w:lang w:val="es-ES"/>
        </w:rPr>
        <w:t>y</w:t>
      </w:r>
      <w:r>
        <w:rPr>
          <w:rFonts w:ascii="Arial" w:hAnsi="Arial" w:cs="Arial"/>
          <w:spacing w:val="-10"/>
          <w:sz w:val="22"/>
          <w:szCs w:val="22"/>
          <w:lang w:val="es-ES"/>
        </w:rPr>
        <w:t xml:space="preserve"> </w:t>
      </w:r>
      <w:r>
        <w:rPr>
          <w:rFonts w:ascii="Arial" w:hAnsi="Arial" w:cs="Arial"/>
          <w:sz w:val="22"/>
          <w:szCs w:val="22"/>
          <w:lang w:val="es-ES"/>
        </w:rPr>
        <w:t>una</w:t>
      </w:r>
      <w:r>
        <w:rPr>
          <w:rFonts w:ascii="Arial" w:hAnsi="Arial" w:cs="Arial"/>
          <w:spacing w:val="-8"/>
          <w:sz w:val="22"/>
          <w:szCs w:val="22"/>
          <w:lang w:val="es-ES"/>
        </w:rPr>
        <w:t xml:space="preserve"> </w:t>
      </w:r>
      <w:r>
        <w:rPr>
          <w:rFonts w:ascii="Arial" w:hAnsi="Arial" w:cs="Arial"/>
          <w:sz w:val="22"/>
          <w:szCs w:val="22"/>
          <w:lang w:val="es-ES"/>
        </w:rPr>
        <w:t>pareja</w:t>
      </w:r>
      <w:r>
        <w:rPr>
          <w:rFonts w:ascii="Arial" w:hAnsi="Arial" w:cs="Arial"/>
          <w:spacing w:val="-14"/>
          <w:sz w:val="22"/>
          <w:szCs w:val="22"/>
          <w:lang w:val="es-ES"/>
        </w:rPr>
        <w:t xml:space="preserve"> </w:t>
      </w:r>
      <w:r>
        <w:rPr>
          <w:rFonts w:ascii="Arial" w:hAnsi="Arial" w:cs="Arial"/>
          <w:sz w:val="22"/>
          <w:szCs w:val="22"/>
          <w:lang w:val="es-ES"/>
        </w:rPr>
        <w:t>para</w:t>
      </w:r>
      <w:r>
        <w:rPr>
          <w:rFonts w:ascii="Arial" w:hAnsi="Arial" w:cs="Arial"/>
          <w:spacing w:val="-12"/>
          <w:sz w:val="22"/>
          <w:szCs w:val="22"/>
          <w:lang w:val="es-ES"/>
        </w:rPr>
        <w:t xml:space="preserve"> </w:t>
      </w:r>
      <w:r>
        <w:rPr>
          <w:rFonts w:ascii="Arial" w:hAnsi="Arial" w:cs="Arial"/>
          <w:sz w:val="22"/>
          <w:szCs w:val="22"/>
          <w:lang w:val="es-ES"/>
        </w:rPr>
        <w:t>formar una</w:t>
      </w:r>
      <w:r>
        <w:rPr>
          <w:rFonts w:ascii="Arial" w:hAnsi="Arial" w:cs="Arial"/>
          <w:spacing w:val="-9"/>
          <w:sz w:val="22"/>
          <w:szCs w:val="22"/>
          <w:lang w:val="es-ES"/>
        </w:rPr>
        <w:t xml:space="preserve"> </w:t>
      </w:r>
      <w:r>
        <w:rPr>
          <w:rFonts w:ascii="Arial" w:hAnsi="Arial" w:cs="Arial"/>
          <w:sz w:val="22"/>
          <w:szCs w:val="22"/>
          <w:lang w:val="es-ES"/>
        </w:rPr>
        <w:t>nueva</w:t>
      </w:r>
      <w:r>
        <w:rPr>
          <w:rFonts w:ascii="Arial" w:hAnsi="Arial" w:cs="Arial"/>
          <w:spacing w:val="-13"/>
          <w:sz w:val="22"/>
          <w:szCs w:val="22"/>
          <w:lang w:val="es-ES"/>
        </w:rPr>
        <w:t xml:space="preserve"> </w:t>
      </w:r>
      <w:r>
        <w:rPr>
          <w:rFonts w:ascii="Arial" w:hAnsi="Arial" w:cs="Arial"/>
          <w:sz w:val="22"/>
          <w:szCs w:val="22"/>
          <w:lang w:val="es-ES"/>
        </w:rPr>
        <w:t>familia.</w:t>
      </w:r>
      <w:r>
        <w:rPr>
          <w:rFonts w:ascii="Arial" w:hAnsi="Arial" w:cs="Arial"/>
          <w:spacing w:val="-10"/>
          <w:sz w:val="22"/>
          <w:szCs w:val="22"/>
          <w:lang w:val="es-ES"/>
        </w:rPr>
        <w:t xml:space="preserve"> </w:t>
      </w:r>
      <w:r>
        <w:rPr>
          <w:rFonts w:ascii="Arial" w:hAnsi="Arial" w:cs="Arial"/>
          <w:sz w:val="22"/>
          <w:szCs w:val="22"/>
          <w:lang w:val="es-ES"/>
        </w:rPr>
        <w:t>También</w:t>
      </w:r>
      <w:r>
        <w:rPr>
          <w:rFonts w:ascii="Arial" w:hAnsi="Arial" w:cs="Arial"/>
          <w:spacing w:val="-10"/>
          <w:sz w:val="22"/>
          <w:szCs w:val="22"/>
          <w:lang w:val="es-ES"/>
        </w:rPr>
        <w:t xml:space="preserve"> </w:t>
      </w:r>
      <w:r>
        <w:rPr>
          <w:rFonts w:ascii="Arial" w:hAnsi="Arial" w:cs="Arial"/>
          <w:sz w:val="22"/>
          <w:szCs w:val="22"/>
          <w:lang w:val="es-ES"/>
        </w:rPr>
        <w:t>puede</w:t>
      </w:r>
      <w:r>
        <w:rPr>
          <w:rFonts w:ascii="Arial" w:hAnsi="Arial" w:cs="Arial"/>
          <w:spacing w:val="-13"/>
          <w:sz w:val="22"/>
          <w:szCs w:val="22"/>
          <w:lang w:val="es-ES"/>
        </w:rPr>
        <w:t xml:space="preserve"> </w:t>
      </w:r>
      <w:r>
        <w:rPr>
          <w:rFonts w:ascii="Arial" w:hAnsi="Arial" w:cs="Arial"/>
          <w:sz w:val="22"/>
          <w:szCs w:val="22"/>
          <w:lang w:val="es-ES"/>
        </w:rPr>
        <w:t>tratarse</w:t>
      </w:r>
      <w:r>
        <w:rPr>
          <w:rFonts w:ascii="Arial" w:hAnsi="Arial" w:cs="Arial"/>
          <w:spacing w:val="-11"/>
          <w:sz w:val="22"/>
          <w:szCs w:val="22"/>
          <w:lang w:val="es-ES"/>
        </w:rPr>
        <w:t xml:space="preserve"> </w:t>
      </w:r>
      <w:r>
        <w:rPr>
          <w:rFonts w:ascii="Arial" w:hAnsi="Arial" w:cs="Arial"/>
          <w:sz w:val="22"/>
          <w:szCs w:val="22"/>
          <w:lang w:val="es-ES"/>
        </w:rPr>
        <w:t>de un</w:t>
      </w:r>
      <w:r>
        <w:rPr>
          <w:rFonts w:ascii="Arial" w:hAnsi="Arial" w:cs="Arial"/>
          <w:spacing w:val="-9"/>
          <w:sz w:val="22"/>
          <w:szCs w:val="22"/>
          <w:lang w:val="es-ES"/>
        </w:rPr>
        <w:t xml:space="preserve"> </w:t>
      </w:r>
      <w:r>
        <w:rPr>
          <w:rFonts w:ascii="Arial" w:hAnsi="Arial" w:cs="Arial"/>
          <w:sz w:val="22"/>
          <w:szCs w:val="22"/>
          <w:lang w:val="es-ES"/>
        </w:rPr>
        <w:t>individuo</w:t>
      </w:r>
      <w:r>
        <w:rPr>
          <w:rFonts w:ascii="Arial" w:hAnsi="Arial" w:cs="Arial"/>
          <w:spacing w:val="-13"/>
          <w:sz w:val="22"/>
          <w:szCs w:val="22"/>
          <w:lang w:val="es-ES"/>
        </w:rPr>
        <w:t xml:space="preserve"> </w:t>
      </w:r>
      <w:r>
        <w:rPr>
          <w:rFonts w:ascii="Arial" w:hAnsi="Arial" w:cs="Arial"/>
          <w:sz w:val="22"/>
          <w:szCs w:val="22"/>
          <w:lang w:val="es-ES"/>
        </w:rPr>
        <w:t>adulto,</w:t>
      </w:r>
      <w:r>
        <w:rPr>
          <w:rFonts w:ascii="Arial" w:hAnsi="Arial" w:cs="Arial"/>
          <w:spacing w:val="-10"/>
          <w:sz w:val="22"/>
          <w:szCs w:val="22"/>
          <w:lang w:val="es-ES"/>
        </w:rPr>
        <w:t xml:space="preserve"> </w:t>
      </w:r>
      <w:r>
        <w:rPr>
          <w:rFonts w:ascii="Arial" w:hAnsi="Arial" w:cs="Arial"/>
          <w:sz w:val="22"/>
          <w:szCs w:val="22"/>
          <w:lang w:val="es-ES"/>
        </w:rPr>
        <w:t>que</w:t>
      </w:r>
      <w:r>
        <w:rPr>
          <w:rFonts w:ascii="Arial" w:hAnsi="Arial" w:cs="Arial"/>
          <w:spacing w:val="-13"/>
          <w:sz w:val="22"/>
          <w:szCs w:val="22"/>
          <w:lang w:val="es-ES"/>
        </w:rPr>
        <w:t xml:space="preserve"> </w:t>
      </w:r>
      <w:r>
        <w:rPr>
          <w:rFonts w:ascii="Arial" w:hAnsi="Arial" w:cs="Arial"/>
          <w:sz w:val="22"/>
          <w:szCs w:val="22"/>
          <w:lang w:val="es-ES"/>
        </w:rPr>
        <w:t>por</w:t>
      </w:r>
      <w:r>
        <w:rPr>
          <w:rFonts w:ascii="Arial" w:hAnsi="Arial" w:cs="Arial"/>
          <w:spacing w:val="-11"/>
          <w:sz w:val="22"/>
          <w:szCs w:val="22"/>
          <w:lang w:val="es-ES"/>
        </w:rPr>
        <w:t xml:space="preserve"> </w:t>
      </w:r>
      <w:r>
        <w:rPr>
          <w:rFonts w:ascii="Arial" w:hAnsi="Arial" w:cs="Arial"/>
          <w:sz w:val="22"/>
          <w:szCs w:val="22"/>
          <w:lang w:val="es-ES"/>
        </w:rPr>
        <w:t>diversas</w:t>
      </w:r>
      <w:r>
        <w:rPr>
          <w:rFonts w:ascii="Arial" w:hAnsi="Arial" w:cs="Arial"/>
          <w:spacing w:val="-11"/>
          <w:sz w:val="22"/>
          <w:szCs w:val="22"/>
          <w:lang w:val="es-ES"/>
        </w:rPr>
        <w:t xml:space="preserve"> </w:t>
      </w:r>
      <w:r>
        <w:rPr>
          <w:rFonts w:ascii="Arial" w:hAnsi="Arial" w:cs="Arial"/>
          <w:sz w:val="22"/>
          <w:szCs w:val="22"/>
          <w:lang w:val="es-ES"/>
        </w:rPr>
        <w:t>razones</w:t>
      </w:r>
      <w:r>
        <w:rPr>
          <w:rFonts w:ascii="Arial" w:hAnsi="Arial" w:cs="Arial"/>
          <w:spacing w:val="-11"/>
          <w:sz w:val="22"/>
          <w:szCs w:val="22"/>
          <w:lang w:val="es-ES"/>
        </w:rPr>
        <w:t xml:space="preserve"> </w:t>
      </w:r>
      <w:r>
        <w:rPr>
          <w:rFonts w:ascii="Arial" w:hAnsi="Arial" w:cs="Arial"/>
          <w:sz w:val="22"/>
          <w:szCs w:val="22"/>
          <w:lang w:val="es-ES"/>
        </w:rPr>
        <w:t>habría</w:t>
      </w:r>
      <w:r>
        <w:rPr>
          <w:rFonts w:ascii="Arial" w:hAnsi="Arial" w:cs="Arial"/>
          <w:spacing w:val="-5"/>
          <w:sz w:val="22"/>
          <w:szCs w:val="22"/>
          <w:lang w:val="es-ES"/>
        </w:rPr>
        <w:t xml:space="preserve"> </w:t>
      </w:r>
      <w:r>
        <w:rPr>
          <w:rFonts w:ascii="Arial" w:hAnsi="Arial" w:cs="Arial"/>
          <w:sz w:val="22"/>
          <w:szCs w:val="22"/>
          <w:lang w:val="es-ES"/>
        </w:rPr>
        <w:t>perdido a su pareja.</w:t>
      </w:r>
    </w:p>
    <w:p w14:paraId="409D6CAB" w14:textId="77777777" w:rsidR="00220513" w:rsidRDefault="00220513">
      <w:pPr>
        <w:pStyle w:val="BodyText"/>
        <w:ind w:left="23" w:right="165"/>
        <w:jc w:val="both"/>
        <w:rPr>
          <w:rFonts w:ascii="Arial" w:hAnsi="Arial" w:cs="Arial"/>
          <w:sz w:val="22"/>
          <w:szCs w:val="22"/>
          <w:lang w:val="es-ES"/>
        </w:rPr>
      </w:pPr>
    </w:p>
    <w:p w14:paraId="725EB8F4" w14:textId="77777777" w:rsidR="00220513" w:rsidRDefault="002743EF">
      <w:pPr>
        <w:pStyle w:val="BodyText"/>
        <w:ind w:left="23" w:right="158"/>
        <w:jc w:val="both"/>
        <w:rPr>
          <w:rFonts w:ascii="Arial" w:hAnsi="Arial" w:cs="Arial"/>
          <w:sz w:val="22"/>
          <w:szCs w:val="22"/>
          <w:lang w:val="es-ES"/>
        </w:rPr>
      </w:pPr>
      <w:r>
        <w:rPr>
          <w:rFonts w:ascii="Arial" w:hAnsi="Arial" w:cs="Arial"/>
          <w:sz w:val="22"/>
          <w:szCs w:val="22"/>
          <w:lang w:val="es-ES"/>
        </w:rPr>
        <w:t>La nutria gigante utiliza amplios territorios en función de los recursos disponibles (Evangelista y Rosas, 2011). Por lo tanto, los desplazamientos y el área vital de la nutria pueden localizarse en</w:t>
      </w:r>
      <w:r>
        <w:rPr>
          <w:rFonts w:ascii="Arial" w:hAnsi="Arial" w:cs="Arial"/>
          <w:spacing w:val="-9"/>
          <w:sz w:val="22"/>
          <w:szCs w:val="22"/>
          <w:lang w:val="es-ES"/>
        </w:rPr>
        <w:t xml:space="preserve"> </w:t>
      </w:r>
      <w:r>
        <w:rPr>
          <w:rFonts w:ascii="Arial" w:hAnsi="Arial" w:cs="Arial"/>
          <w:sz w:val="22"/>
          <w:szCs w:val="22"/>
          <w:lang w:val="es-ES"/>
        </w:rPr>
        <w:t>zonas transfronterizas</w:t>
      </w:r>
      <w:r>
        <w:rPr>
          <w:rFonts w:ascii="Arial" w:hAnsi="Arial" w:cs="Arial"/>
          <w:spacing w:val="-9"/>
          <w:sz w:val="22"/>
          <w:szCs w:val="22"/>
          <w:lang w:val="es-ES"/>
        </w:rPr>
        <w:t xml:space="preserve"> </w:t>
      </w:r>
      <w:r>
        <w:rPr>
          <w:rFonts w:ascii="Arial" w:hAnsi="Arial" w:cs="Arial"/>
          <w:sz w:val="22"/>
          <w:szCs w:val="22"/>
          <w:lang w:val="es-ES"/>
        </w:rPr>
        <w:t>(véase</w:t>
      </w:r>
      <w:r>
        <w:rPr>
          <w:rFonts w:ascii="Arial" w:hAnsi="Arial" w:cs="Arial"/>
          <w:spacing w:val="-9"/>
          <w:sz w:val="22"/>
          <w:szCs w:val="22"/>
          <w:lang w:val="es-ES"/>
        </w:rPr>
        <w:t xml:space="preserve"> </w:t>
      </w:r>
      <w:r>
        <w:rPr>
          <w:rFonts w:ascii="Arial" w:hAnsi="Arial" w:cs="Arial"/>
          <w:sz w:val="22"/>
          <w:szCs w:val="22"/>
          <w:lang w:val="es-ES"/>
        </w:rPr>
        <w:t>el mapa</w:t>
      </w:r>
      <w:r>
        <w:rPr>
          <w:rFonts w:ascii="Arial" w:hAnsi="Arial" w:cs="Arial"/>
          <w:spacing w:val="-11"/>
          <w:sz w:val="22"/>
          <w:szCs w:val="22"/>
          <w:lang w:val="es-ES"/>
        </w:rPr>
        <w:t xml:space="preserve"> </w:t>
      </w:r>
      <w:r>
        <w:rPr>
          <w:rFonts w:ascii="Arial" w:hAnsi="Arial" w:cs="Arial"/>
          <w:sz w:val="22"/>
          <w:szCs w:val="22"/>
          <w:lang w:val="es-ES"/>
        </w:rPr>
        <w:t>a continuación).</w:t>
      </w:r>
      <w:r>
        <w:rPr>
          <w:rFonts w:ascii="Arial" w:hAnsi="Arial" w:cs="Arial"/>
          <w:spacing w:val="-6"/>
          <w:sz w:val="22"/>
          <w:szCs w:val="22"/>
          <w:lang w:val="es-ES"/>
        </w:rPr>
        <w:t xml:space="preserve"> </w:t>
      </w:r>
      <w:r>
        <w:rPr>
          <w:rFonts w:ascii="Arial" w:hAnsi="Arial" w:cs="Arial"/>
          <w:sz w:val="22"/>
          <w:szCs w:val="22"/>
          <w:lang w:val="es-ES"/>
        </w:rPr>
        <w:t>Las</w:t>
      </w:r>
      <w:r>
        <w:rPr>
          <w:rFonts w:ascii="Arial" w:hAnsi="Arial" w:cs="Arial"/>
          <w:spacing w:val="-9"/>
          <w:sz w:val="22"/>
          <w:szCs w:val="22"/>
          <w:lang w:val="es-ES"/>
        </w:rPr>
        <w:t xml:space="preserve"> </w:t>
      </w:r>
      <w:r>
        <w:rPr>
          <w:rFonts w:ascii="Arial" w:hAnsi="Arial" w:cs="Arial"/>
          <w:sz w:val="22"/>
          <w:szCs w:val="22"/>
          <w:lang w:val="es-ES"/>
        </w:rPr>
        <w:t>nutrias</w:t>
      </w:r>
      <w:r>
        <w:rPr>
          <w:rFonts w:ascii="Arial" w:hAnsi="Arial" w:cs="Arial"/>
          <w:spacing w:val="-9"/>
          <w:sz w:val="22"/>
          <w:szCs w:val="22"/>
          <w:lang w:val="es-ES"/>
        </w:rPr>
        <w:t xml:space="preserve"> </w:t>
      </w:r>
      <w:r>
        <w:rPr>
          <w:rFonts w:ascii="Arial" w:hAnsi="Arial" w:cs="Arial"/>
          <w:sz w:val="22"/>
          <w:szCs w:val="22"/>
          <w:lang w:val="es-ES"/>
        </w:rPr>
        <w:t>gigantes</w:t>
      </w:r>
      <w:r>
        <w:rPr>
          <w:rFonts w:ascii="Arial" w:hAnsi="Arial" w:cs="Arial"/>
          <w:spacing w:val="-9"/>
          <w:sz w:val="22"/>
          <w:szCs w:val="22"/>
          <w:lang w:val="es-ES"/>
        </w:rPr>
        <w:t xml:space="preserve"> </w:t>
      </w:r>
      <w:r>
        <w:rPr>
          <w:rFonts w:ascii="Arial" w:hAnsi="Arial" w:cs="Arial"/>
          <w:sz w:val="22"/>
          <w:szCs w:val="22"/>
          <w:lang w:val="es-ES"/>
        </w:rPr>
        <w:t>se</w:t>
      </w:r>
      <w:r>
        <w:rPr>
          <w:rFonts w:ascii="Arial" w:hAnsi="Arial" w:cs="Arial"/>
          <w:spacing w:val="-11"/>
          <w:sz w:val="22"/>
          <w:szCs w:val="22"/>
          <w:lang w:val="es-ES"/>
        </w:rPr>
        <w:t xml:space="preserve"> </w:t>
      </w:r>
      <w:r>
        <w:rPr>
          <w:rFonts w:ascii="Arial" w:hAnsi="Arial" w:cs="Arial"/>
          <w:sz w:val="22"/>
          <w:szCs w:val="22"/>
          <w:lang w:val="es-ES"/>
        </w:rPr>
        <w:t>desplazan</w:t>
      </w:r>
      <w:r>
        <w:rPr>
          <w:rFonts w:ascii="Arial" w:hAnsi="Arial" w:cs="Arial"/>
          <w:spacing w:val="-7"/>
          <w:sz w:val="22"/>
          <w:szCs w:val="22"/>
          <w:lang w:val="es-ES"/>
        </w:rPr>
        <w:t xml:space="preserve"> </w:t>
      </w:r>
      <w:r>
        <w:rPr>
          <w:rFonts w:ascii="Arial" w:hAnsi="Arial" w:cs="Arial"/>
          <w:sz w:val="22"/>
          <w:szCs w:val="22"/>
          <w:lang w:val="es-ES"/>
        </w:rPr>
        <w:t>a</w:t>
      </w:r>
      <w:r>
        <w:rPr>
          <w:rFonts w:ascii="Arial" w:hAnsi="Arial" w:cs="Arial"/>
          <w:spacing w:val="-11"/>
          <w:sz w:val="22"/>
          <w:szCs w:val="22"/>
          <w:lang w:val="es-ES"/>
        </w:rPr>
        <w:t xml:space="preserve"> </w:t>
      </w:r>
      <w:r>
        <w:rPr>
          <w:rFonts w:ascii="Arial" w:hAnsi="Arial" w:cs="Arial"/>
          <w:sz w:val="22"/>
          <w:szCs w:val="22"/>
          <w:lang w:val="es-ES"/>
        </w:rPr>
        <w:t>lo largo de los</w:t>
      </w:r>
      <w:r>
        <w:rPr>
          <w:rFonts w:ascii="Arial" w:hAnsi="Arial" w:cs="Arial"/>
          <w:spacing w:val="-14"/>
          <w:sz w:val="22"/>
          <w:szCs w:val="22"/>
          <w:lang w:val="es-ES"/>
        </w:rPr>
        <w:t xml:space="preserve"> </w:t>
      </w:r>
      <w:r>
        <w:rPr>
          <w:rFonts w:ascii="Arial" w:hAnsi="Arial" w:cs="Arial"/>
          <w:sz w:val="22"/>
          <w:szCs w:val="22"/>
          <w:lang w:val="es-ES"/>
        </w:rPr>
        <w:t>ríos</w:t>
      </w:r>
      <w:r>
        <w:rPr>
          <w:rFonts w:ascii="Arial" w:hAnsi="Arial" w:cs="Arial"/>
          <w:spacing w:val="-13"/>
          <w:sz w:val="22"/>
          <w:szCs w:val="22"/>
          <w:lang w:val="es-ES"/>
        </w:rPr>
        <w:t xml:space="preserve"> </w:t>
      </w:r>
      <w:r>
        <w:rPr>
          <w:rFonts w:ascii="Arial" w:hAnsi="Arial" w:cs="Arial"/>
          <w:sz w:val="22"/>
          <w:szCs w:val="22"/>
          <w:lang w:val="es-ES"/>
        </w:rPr>
        <w:t>y</w:t>
      </w:r>
      <w:r>
        <w:rPr>
          <w:rFonts w:ascii="Arial" w:hAnsi="Arial" w:cs="Arial"/>
          <w:spacing w:val="-13"/>
          <w:sz w:val="22"/>
          <w:szCs w:val="22"/>
          <w:lang w:val="es-ES"/>
        </w:rPr>
        <w:t xml:space="preserve"> </w:t>
      </w:r>
      <w:r>
        <w:rPr>
          <w:rFonts w:ascii="Arial" w:hAnsi="Arial" w:cs="Arial"/>
          <w:sz w:val="22"/>
          <w:szCs w:val="22"/>
          <w:lang w:val="es-ES"/>
        </w:rPr>
        <w:t>cursos</w:t>
      </w:r>
      <w:r>
        <w:rPr>
          <w:rFonts w:ascii="Arial" w:hAnsi="Arial" w:cs="Arial"/>
          <w:spacing w:val="-13"/>
          <w:sz w:val="22"/>
          <w:szCs w:val="22"/>
          <w:lang w:val="es-ES"/>
        </w:rPr>
        <w:t xml:space="preserve"> </w:t>
      </w:r>
      <w:r>
        <w:rPr>
          <w:rFonts w:ascii="Arial" w:hAnsi="Arial" w:cs="Arial"/>
          <w:sz w:val="22"/>
          <w:szCs w:val="22"/>
          <w:lang w:val="es-ES"/>
        </w:rPr>
        <w:t>de agua</w:t>
      </w:r>
      <w:r>
        <w:rPr>
          <w:rFonts w:ascii="Arial" w:hAnsi="Arial" w:cs="Arial"/>
          <w:spacing w:val="-15"/>
          <w:sz w:val="22"/>
          <w:szCs w:val="22"/>
          <w:lang w:val="es-ES"/>
        </w:rPr>
        <w:t xml:space="preserve"> </w:t>
      </w:r>
      <w:r>
        <w:rPr>
          <w:rFonts w:ascii="Arial" w:hAnsi="Arial" w:cs="Arial"/>
          <w:sz w:val="22"/>
          <w:szCs w:val="22"/>
          <w:lang w:val="es-ES"/>
        </w:rPr>
        <w:t>que</w:t>
      </w:r>
      <w:r>
        <w:rPr>
          <w:rFonts w:ascii="Arial" w:hAnsi="Arial" w:cs="Arial"/>
          <w:spacing w:val="-15"/>
          <w:sz w:val="22"/>
          <w:szCs w:val="22"/>
          <w:lang w:val="es-ES"/>
        </w:rPr>
        <w:t xml:space="preserve"> </w:t>
      </w:r>
      <w:r>
        <w:rPr>
          <w:rFonts w:ascii="Arial" w:hAnsi="Arial" w:cs="Arial"/>
          <w:sz w:val="22"/>
          <w:szCs w:val="22"/>
          <w:lang w:val="es-ES"/>
        </w:rPr>
        <w:t>atraviesan</w:t>
      </w:r>
      <w:r>
        <w:rPr>
          <w:rFonts w:ascii="Arial" w:hAnsi="Arial" w:cs="Arial"/>
          <w:spacing w:val="-11"/>
          <w:sz w:val="22"/>
          <w:szCs w:val="22"/>
          <w:lang w:val="es-ES"/>
        </w:rPr>
        <w:t xml:space="preserve"> </w:t>
      </w:r>
      <w:r>
        <w:rPr>
          <w:rFonts w:ascii="Arial" w:hAnsi="Arial" w:cs="Arial"/>
          <w:sz w:val="22"/>
          <w:szCs w:val="22"/>
          <w:lang w:val="es-ES"/>
        </w:rPr>
        <w:t>varios</w:t>
      </w:r>
      <w:r>
        <w:rPr>
          <w:rFonts w:ascii="Arial" w:hAnsi="Arial" w:cs="Arial"/>
          <w:spacing w:val="-9"/>
          <w:sz w:val="22"/>
          <w:szCs w:val="22"/>
          <w:lang w:val="es-ES"/>
        </w:rPr>
        <w:t xml:space="preserve"> </w:t>
      </w:r>
      <w:r>
        <w:rPr>
          <w:rFonts w:ascii="Arial" w:hAnsi="Arial" w:cs="Arial"/>
          <w:sz w:val="22"/>
          <w:szCs w:val="22"/>
          <w:lang w:val="es-ES"/>
        </w:rPr>
        <w:t>países</w:t>
      </w:r>
      <w:r>
        <w:rPr>
          <w:rFonts w:ascii="Arial" w:hAnsi="Arial" w:cs="Arial"/>
          <w:spacing w:val="-13"/>
          <w:sz w:val="22"/>
          <w:szCs w:val="22"/>
          <w:lang w:val="es-ES"/>
        </w:rPr>
        <w:t xml:space="preserve"> </w:t>
      </w:r>
      <w:r>
        <w:rPr>
          <w:rFonts w:ascii="Arial" w:hAnsi="Arial" w:cs="Arial"/>
          <w:sz w:val="22"/>
          <w:szCs w:val="22"/>
          <w:lang w:val="es-ES"/>
        </w:rPr>
        <w:t>de América</w:t>
      </w:r>
      <w:r>
        <w:rPr>
          <w:rFonts w:ascii="Arial" w:hAnsi="Arial" w:cs="Arial"/>
          <w:spacing w:val="-15"/>
          <w:sz w:val="22"/>
          <w:szCs w:val="22"/>
          <w:lang w:val="es-ES"/>
        </w:rPr>
        <w:t xml:space="preserve"> </w:t>
      </w:r>
      <w:r>
        <w:rPr>
          <w:rFonts w:ascii="Arial" w:hAnsi="Arial" w:cs="Arial"/>
          <w:sz w:val="22"/>
          <w:szCs w:val="22"/>
          <w:lang w:val="es-ES"/>
        </w:rPr>
        <w:t>del</w:t>
      </w:r>
      <w:r>
        <w:rPr>
          <w:rFonts w:ascii="Arial" w:hAnsi="Arial" w:cs="Arial"/>
          <w:spacing w:val="-15"/>
          <w:sz w:val="22"/>
          <w:szCs w:val="22"/>
          <w:lang w:val="es-ES"/>
        </w:rPr>
        <w:t xml:space="preserve"> </w:t>
      </w:r>
      <w:r>
        <w:rPr>
          <w:rFonts w:ascii="Arial" w:hAnsi="Arial" w:cs="Arial"/>
          <w:sz w:val="22"/>
          <w:szCs w:val="22"/>
          <w:lang w:val="es-ES"/>
        </w:rPr>
        <w:t>Sur.</w:t>
      </w:r>
      <w:r>
        <w:rPr>
          <w:rFonts w:ascii="Arial" w:hAnsi="Arial" w:cs="Arial"/>
          <w:spacing w:val="-11"/>
          <w:sz w:val="22"/>
          <w:szCs w:val="22"/>
          <w:lang w:val="es-ES"/>
        </w:rPr>
        <w:t xml:space="preserve"> </w:t>
      </w:r>
      <w:r>
        <w:rPr>
          <w:rFonts w:ascii="Arial" w:hAnsi="Arial" w:cs="Arial"/>
          <w:sz w:val="22"/>
          <w:szCs w:val="22"/>
          <w:lang w:val="es-ES"/>
        </w:rPr>
        <w:t>Su</w:t>
      </w:r>
      <w:r>
        <w:rPr>
          <w:rFonts w:ascii="Arial" w:hAnsi="Arial" w:cs="Arial"/>
          <w:spacing w:val="-13"/>
          <w:sz w:val="22"/>
          <w:szCs w:val="22"/>
          <w:lang w:val="es-ES"/>
        </w:rPr>
        <w:t xml:space="preserve"> </w:t>
      </w:r>
      <w:r>
        <w:rPr>
          <w:rFonts w:ascii="Arial" w:hAnsi="Arial" w:cs="Arial"/>
          <w:sz w:val="22"/>
          <w:szCs w:val="22"/>
          <w:lang w:val="es-ES"/>
        </w:rPr>
        <w:t>hábitat</w:t>
      </w:r>
      <w:r>
        <w:rPr>
          <w:rFonts w:ascii="Arial" w:hAnsi="Arial" w:cs="Arial"/>
          <w:spacing w:val="-12"/>
          <w:sz w:val="22"/>
          <w:szCs w:val="22"/>
          <w:lang w:val="es-ES"/>
        </w:rPr>
        <w:t xml:space="preserve"> </w:t>
      </w:r>
      <w:r>
        <w:rPr>
          <w:rFonts w:ascii="Arial" w:hAnsi="Arial" w:cs="Arial"/>
          <w:sz w:val="22"/>
          <w:szCs w:val="22"/>
          <w:lang w:val="es-ES"/>
        </w:rPr>
        <w:t>incluye ecosistemas como el Amazonas, el Pantanal y la Cuenca del Orinoco, que abarcan varios</w:t>
      </w:r>
      <w:r>
        <w:rPr>
          <w:rFonts w:ascii="Arial" w:hAnsi="Arial" w:cs="Arial"/>
          <w:spacing w:val="-7"/>
          <w:sz w:val="22"/>
          <w:szCs w:val="22"/>
          <w:lang w:val="es-ES"/>
        </w:rPr>
        <w:t xml:space="preserve"> </w:t>
      </w:r>
      <w:r>
        <w:rPr>
          <w:rFonts w:ascii="Arial" w:hAnsi="Arial" w:cs="Arial"/>
          <w:sz w:val="22"/>
          <w:szCs w:val="22"/>
          <w:lang w:val="es-ES"/>
        </w:rPr>
        <w:t>países,</w:t>
      </w:r>
      <w:r>
        <w:rPr>
          <w:rFonts w:ascii="Arial" w:hAnsi="Arial" w:cs="Arial"/>
          <w:spacing w:val="-5"/>
          <w:sz w:val="22"/>
          <w:szCs w:val="22"/>
          <w:lang w:val="es-ES"/>
        </w:rPr>
        <w:t xml:space="preserve"> </w:t>
      </w:r>
      <w:r>
        <w:rPr>
          <w:rFonts w:ascii="Arial" w:hAnsi="Arial" w:cs="Arial"/>
          <w:sz w:val="22"/>
          <w:szCs w:val="22"/>
          <w:lang w:val="es-ES"/>
        </w:rPr>
        <w:t>entre ellos</w:t>
      </w:r>
      <w:r>
        <w:rPr>
          <w:rFonts w:ascii="Arial" w:hAnsi="Arial" w:cs="Arial"/>
          <w:spacing w:val="-5"/>
          <w:sz w:val="22"/>
          <w:szCs w:val="22"/>
          <w:lang w:val="es-ES"/>
        </w:rPr>
        <w:t xml:space="preserve"> </w:t>
      </w:r>
      <w:r>
        <w:rPr>
          <w:rFonts w:ascii="Arial" w:hAnsi="Arial" w:cs="Arial"/>
          <w:sz w:val="22"/>
          <w:szCs w:val="22"/>
          <w:lang w:val="es-ES"/>
        </w:rPr>
        <w:t>el</w:t>
      </w:r>
      <w:r>
        <w:rPr>
          <w:rFonts w:ascii="Arial" w:hAnsi="Arial" w:cs="Arial"/>
          <w:spacing w:val="-6"/>
          <w:sz w:val="22"/>
          <w:szCs w:val="22"/>
          <w:lang w:val="es-ES"/>
        </w:rPr>
        <w:t xml:space="preserve"> </w:t>
      </w:r>
      <w:r>
        <w:rPr>
          <w:rFonts w:ascii="Arial" w:hAnsi="Arial" w:cs="Arial"/>
          <w:sz w:val="22"/>
          <w:szCs w:val="22"/>
          <w:lang w:val="es-ES"/>
        </w:rPr>
        <w:t>Brasil,</w:t>
      </w:r>
      <w:r>
        <w:rPr>
          <w:rFonts w:ascii="Arial" w:hAnsi="Arial" w:cs="Arial"/>
          <w:spacing w:val="-9"/>
          <w:sz w:val="22"/>
          <w:szCs w:val="22"/>
          <w:lang w:val="es-ES"/>
        </w:rPr>
        <w:t xml:space="preserve"> </w:t>
      </w:r>
      <w:r>
        <w:rPr>
          <w:rFonts w:ascii="Arial" w:hAnsi="Arial" w:cs="Arial"/>
          <w:sz w:val="22"/>
          <w:szCs w:val="22"/>
          <w:lang w:val="es-ES"/>
        </w:rPr>
        <w:t>Bolivia,</w:t>
      </w:r>
      <w:r>
        <w:rPr>
          <w:rFonts w:ascii="Arial" w:hAnsi="Arial" w:cs="Arial"/>
          <w:spacing w:val="-5"/>
          <w:sz w:val="22"/>
          <w:szCs w:val="22"/>
          <w:lang w:val="es-ES"/>
        </w:rPr>
        <w:t xml:space="preserve"> </w:t>
      </w:r>
      <w:r>
        <w:rPr>
          <w:rFonts w:ascii="Arial" w:hAnsi="Arial" w:cs="Arial"/>
          <w:sz w:val="22"/>
          <w:szCs w:val="22"/>
          <w:lang w:val="es-ES"/>
        </w:rPr>
        <w:t>el</w:t>
      </w:r>
      <w:r>
        <w:rPr>
          <w:rFonts w:ascii="Arial" w:hAnsi="Arial" w:cs="Arial"/>
          <w:spacing w:val="-9"/>
          <w:sz w:val="22"/>
          <w:szCs w:val="22"/>
          <w:lang w:val="es-ES"/>
        </w:rPr>
        <w:t xml:space="preserve"> </w:t>
      </w:r>
      <w:r>
        <w:rPr>
          <w:rFonts w:ascii="Arial" w:hAnsi="Arial" w:cs="Arial"/>
          <w:sz w:val="22"/>
          <w:szCs w:val="22"/>
          <w:lang w:val="es-ES"/>
        </w:rPr>
        <w:t>Perú,</w:t>
      </w:r>
      <w:r>
        <w:rPr>
          <w:rFonts w:ascii="Arial" w:hAnsi="Arial" w:cs="Arial"/>
          <w:spacing w:val="-9"/>
          <w:sz w:val="22"/>
          <w:szCs w:val="22"/>
          <w:lang w:val="es-ES"/>
        </w:rPr>
        <w:t xml:space="preserve"> </w:t>
      </w:r>
      <w:r>
        <w:rPr>
          <w:rFonts w:ascii="Arial" w:hAnsi="Arial" w:cs="Arial"/>
          <w:sz w:val="22"/>
          <w:szCs w:val="22"/>
          <w:lang w:val="es-ES"/>
        </w:rPr>
        <w:t>Venezuela,</w:t>
      </w:r>
      <w:r>
        <w:rPr>
          <w:rFonts w:ascii="Arial" w:hAnsi="Arial" w:cs="Arial"/>
          <w:spacing w:val="-4"/>
          <w:sz w:val="22"/>
          <w:szCs w:val="22"/>
          <w:lang w:val="es-ES"/>
        </w:rPr>
        <w:t xml:space="preserve"> </w:t>
      </w:r>
      <w:r>
        <w:rPr>
          <w:rFonts w:ascii="Arial" w:hAnsi="Arial" w:cs="Arial"/>
          <w:sz w:val="22"/>
          <w:szCs w:val="22"/>
          <w:lang w:val="es-ES"/>
        </w:rPr>
        <w:t>Colombia,</w:t>
      </w:r>
      <w:r>
        <w:rPr>
          <w:rFonts w:ascii="Arial" w:hAnsi="Arial" w:cs="Arial"/>
          <w:spacing w:val="-5"/>
          <w:sz w:val="22"/>
          <w:szCs w:val="22"/>
          <w:lang w:val="es-ES"/>
        </w:rPr>
        <w:t xml:space="preserve"> </w:t>
      </w:r>
      <w:r>
        <w:rPr>
          <w:rFonts w:ascii="Arial" w:hAnsi="Arial" w:cs="Arial"/>
          <w:sz w:val="22"/>
          <w:szCs w:val="22"/>
          <w:lang w:val="es-ES"/>
        </w:rPr>
        <w:t>el Ecuador</w:t>
      </w:r>
      <w:r>
        <w:rPr>
          <w:rFonts w:ascii="Arial" w:hAnsi="Arial" w:cs="Arial"/>
          <w:spacing w:val="-5"/>
          <w:sz w:val="22"/>
          <w:szCs w:val="22"/>
          <w:lang w:val="es-ES"/>
        </w:rPr>
        <w:t xml:space="preserve"> </w:t>
      </w:r>
      <w:r>
        <w:rPr>
          <w:rFonts w:ascii="Arial" w:hAnsi="Arial" w:cs="Arial"/>
          <w:sz w:val="22"/>
          <w:szCs w:val="22"/>
          <w:lang w:val="es-ES"/>
        </w:rPr>
        <w:t>y la Guayana Francesa.</w:t>
      </w:r>
    </w:p>
    <w:p w14:paraId="36EA6ADE" w14:textId="77777777" w:rsidR="00220513" w:rsidRDefault="00220513">
      <w:pPr>
        <w:pStyle w:val="BodyText"/>
        <w:rPr>
          <w:rFonts w:ascii="Arial" w:hAnsi="Arial" w:cs="Arial"/>
          <w:sz w:val="22"/>
          <w:szCs w:val="22"/>
          <w:lang w:val="es-ES"/>
        </w:rPr>
      </w:pPr>
    </w:p>
    <w:p w14:paraId="5A1294CC" w14:textId="77777777" w:rsidR="00220513" w:rsidRDefault="002743EF">
      <w:pPr>
        <w:pStyle w:val="BodyText"/>
        <w:ind w:left="23" w:right="162"/>
        <w:jc w:val="both"/>
        <w:rPr>
          <w:rFonts w:ascii="Arial" w:hAnsi="Arial" w:cs="Arial"/>
          <w:sz w:val="22"/>
          <w:szCs w:val="22"/>
          <w:lang w:val="es-ES"/>
        </w:rPr>
      </w:pPr>
      <w:r>
        <w:rPr>
          <w:rFonts w:ascii="Arial" w:hAnsi="Arial" w:cs="Arial"/>
          <w:sz w:val="22"/>
          <w:szCs w:val="22"/>
          <w:lang w:val="es-ES"/>
        </w:rPr>
        <w:t>Las cuencas fluviales como las del Amazonas, Madeira y el Paraguay son corredores ecológicos naturales que permiten a las nutrias gigantes desplazarse entre distintos países en busca de alimento o de nuevos territorios, o para evitar la competencia con otros grupos</w:t>
      </w:r>
      <w:r>
        <w:rPr>
          <w:rFonts w:ascii="Arial" w:hAnsi="Arial" w:cs="Arial"/>
          <w:spacing w:val="-2"/>
          <w:sz w:val="22"/>
          <w:szCs w:val="22"/>
          <w:lang w:val="es-ES"/>
        </w:rPr>
        <w:t>.</w:t>
      </w:r>
    </w:p>
    <w:p w14:paraId="15E34142" w14:textId="77777777" w:rsidR="00220513" w:rsidRDefault="002743EF">
      <w:pPr>
        <w:pStyle w:val="BodyText"/>
        <w:rPr>
          <w:rFonts w:ascii="Arial" w:hAnsi="Arial" w:cs="Arial"/>
          <w:sz w:val="22"/>
          <w:szCs w:val="22"/>
          <w:lang w:val="es-ES"/>
        </w:rPr>
      </w:pPr>
      <w:r>
        <w:rPr>
          <w:rFonts w:ascii="Arial" w:hAnsi="Arial" w:cs="Arial"/>
          <w:noProof/>
          <w:sz w:val="22"/>
          <w:szCs w:val="22"/>
          <w:lang w:val="es-ES"/>
        </w:rPr>
        <w:drawing>
          <wp:anchor distT="0" distB="0" distL="0" distR="0" simplePos="0" relativeHeight="251659264" behindDoc="1" locked="0" layoutInCell="1" allowOverlap="1" wp14:anchorId="4BF92559" wp14:editId="301A9C9A">
            <wp:simplePos x="0" y="0"/>
            <wp:positionH relativeFrom="page">
              <wp:posOffset>914400</wp:posOffset>
            </wp:positionH>
            <wp:positionV relativeFrom="paragraph">
              <wp:posOffset>154359</wp:posOffset>
            </wp:positionV>
            <wp:extent cx="2376106" cy="3525012"/>
            <wp:effectExtent l="0" t="0" r="0" b="0"/>
            <wp:wrapTopAndBottom/>
            <wp:docPr id="2" name="Image 2"/>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2" name="Image 2"/>
                    <pic:cNvPicPr/>
                  </pic:nvPicPr>
                  <pic:blipFill>
                    <a:blip r:embed="rId18" cstate="print"/>
                    <a:stretch>
                      <a:fillRect/>
                    </a:stretch>
                  </pic:blipFill>
                  <pic:spPr>
                    <a:xfrm>
                      <a:off x="0" y="0"/>
                      <a:ext cx="2376106" cy="3525012"/>
                    </a:xfrm>
                    <a:prstGeom prst="rect">
                      <a:avLst/>
                    </a:prstGeom>
                  </pic:spPr>
                </pic:pic>
              </a:graphicData>
            </a:graphic>
          </wp:anchor>
        </w:drawing>
      </w:r>
      <w:r>
        <w:rPr>
          <w:rFonts w:ascii="Arial" w:hAnsi="Arial" w:cs="Arial"/>
          <w:noProof/>
          <w:sz w:val="22"/>
          <w:szCs w:val="22"/>
          <w:lang w:val="es-ES"/>
        </w:rPr>
        <w:drawing>
          <wp:anchor distT="0" distB="0" distL="0" distR="0" simplePos="0" relativeHeight="251661312" behindDoc="1" locked="0" layoutInCell="1" allowOverlap="1" wp14:anchorId="07F68E8D" wp14:editId="18C75918">
            <wp:simplePos x="0" y="0"/>
            <wp:positionH relativeFrom="page">
              <wp:posOffset>4285615</wp:posOffset>
            </wp:positionH>
            <wp:positionV relativeFrom="paragraph">
              <wp:posOffset>196904</wp:posOffset>
            </wp:positionV>
            <wp:extent cx="2359262" cy="3483864"/>
            <wp:effectExtent l="0" t="0" r="0" b="0"/>
            <wp:wrapTopAndBottom/>
            <wp:docPr id="3" name="Image 3"/>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3" name="Image 3"/>
                    <pic:cNvPicPr/>
                  </pic:nvPicPr>
                  <pic:blipFill>
                    <a:blip r:embed="rId19" cstate="print"/>
                    <a:stretch>
                      <a:fillRect/>
                    </a:stretch>
                  </pic:blipFill>
                  <pic:spPr>
                    <a:xfrm>
                      <a:off x="0" y="0"/>
                      <a:ext cx="2359262" cy="3483864"/>
                    </a:xfrm>
                    <a:prstGeom prst="rect">
                      <a:avLst/>
                    </a:prstGeom>
                  </pic:spPr>
                </pic:pic>
              </a:graphicData>
            </a:graphic>
          </wp:anchor>
        </w:drawing>
      </w:r>
    </w:p>
    <w:p w14:paraId="4A4B5113" w14:textId="77777777" w:rsidR="00220513" w:rsidRDefault="002743EF">
      <w:pPr>
        <w:pStyle w:val="BodyText"/>
        <w:ind w:left="23" w:right="164"/>
        <w:jc w:val="both"/>
        <w:rPr>
          <w:rFonts w:ascii="Arial" w:hAnsi="Arial" w:cs="Arial"/>
          <w:sz w:val="20"/>
          <w:szCs w:val="20"/>
          <w:lang w:val="es-ES"/>
        </w:rPr>
      </w:pPr>
      <w:r>
        <w:rPr>
          <w:rFonts w:ascii="Arial" w:hAnsi="Arial" w:cs="Arial"/>
          <w:sz w:val="20"/>
          <w:szCs w:val="20"/>
          <w:lang w:val="es-ES"/>
        </w:rPr>
        <w:t>Cuadrícula</w:t>
      </w:r>
      <w:r>
        <w:rPr>
          <w:rFonts w:ascii="Arial" w:hAnsi="Arial" w:cs="Arial"/>
          <w:spacing w:val="-4"/>
          <w:sz w:val="20"/>
          <w:szCs w:val="20"/>
          <w:lang w:val="es-ES"/>
        </w:rPr>
        <w:t xml:space="preserve"> </w:t>
      </w:r>
      <w:r>
        <w:rPr>
          <w:rFonts w:ascii="Arial" w:hAnsi="Arial" w:cs="Arial"/>
          <w:sz w:val="20"/>
          <w:szCs w:val="20"/>
          <w:lang w:val="es-ES"/>
        </w:rPr>
        <w:t>de las</w:t>
      </w:r>
      <w:r>
        <w:rPr>
          <w:rFonts w:ascii="Arial" w:hAnsi="Arial" w:cs="Arial"/>
          <w:spacing w:val="-2"/>
          <w:sz w:val="20"/>
          <w:szCs w:val="20"/>
          <w:lang w:val="es-ES"/>
        </w:rPr>
        <w:t xml:space="preserve"> </w:t>
      </w:r>
      <w:r>
        <w:rPr>
          <w:rFonts w:ascii="Arial" w:hAnsi="Arial" w:cs="Arial"/>
          <w:sz w:val="20"/>
          <w:szCs w:val="20"/>
          <w:lang w:val="es-ES"/>
        </w:rPr>
        <w:t>zonas</w:t>
      </w:r>
      <w:r>
        <w:rPr>
          <w:rFonts w:ascii="Arial" w:hAnsi="Arial" w:cs="Arial"/>
          <w:spacing w:val="-2"/>
          <w:sz w:val="20"/>
          <w:szCs w:val="20"/>
          <w:lang w:val="es-ES"/>
        </w:rPr>
        <w:t xml:space="preserve"> </w:t>
      </w:r>
      <w:r>
        <w:rPr>
          <w:rFonts w:ascii="Arial" w:hAnsi="Arial" w:cs="Arial"/>
          <w:sz w:val="20"/>
          <w:szCs w:val="20"/>
          <w:lang w:val="es-ES"/>
        </w:rPr>
        <w:t>fronterizas</w:t>
      </w:r>
      <w:r>
        <w:rPr>
          <w:rFonts w:ascii="Arial" w:hAnsi="Arial" w:cs="Arial"/>
          <w:spacing w:val="-2"/>
          <w:sz w:val="20"/>
          <w:szCs w:val="20"/>
          <w:lang w:val="es-ES"/>
        </w:rPr>
        <w:t xml:space="preserve"> </w:t>
      </w:r>
      <w:r>
        <w:rPr>
          <w:rFonts w:ascii="Arial" w:hAnsi="Arial" w:cs="Arial"/>
          <w:sz w:val="20"/>
          <w:szCs w:val="20"/>
          <w:lang w:val="es-ES"/>
        </w:rPr>
        <w:t>prioritarias</w:t>
      </w:r>
      <w:r>
        <w:rPr>
          <w:rFonts w:ascii="Arial" w:hAnsi="Arial" w:cs="Arial"/>
          <w:spacing w:val="-2"/>
          <w:sz w:val="20"/>
          <w:szCs w:val="20"/>
          <w:lang w:val="es-ES"/>
        </w:rPr>
        <w:t xml:space="preserve"> </w:t>
      </w:r>
      <w:r>
        <w:rPr>
          <w:rFonts w:ascii="Arial" w:hAnsi="Arial" w:cs="Arial"/>
          <w:sz w:val="20"/>
          <w:szCs w:val="20"/>
          <w:lang w:val="es-ES"/>
        </w:rPr>
        <w:t>para</w:t>
      </w:r>
      <w:r>
        <w:rPr>
          <w:rFonts w:ascii="Arial" w:hAnsi="Arial" w:cs="Arial"/>
          <w:spacing w:val="-2"/>
          <w:sz w:val="20"/>
          <w:szCs w:val="20"/>
          <w:lang w:val="es-ES"/>
        </w:rPr>
        <w:t xml:space="preserve"> </w:t>
      </w:r>
      <w:r>
        <w:rPr>
          <w:rFonts w:ascii="Arial" w:hAnsi="Arial" w:cs="Arial"/>
          <w:sz w:val="20"/>
          <w:szCs w:val="20"/>
          <w:lang w:val="es-ES"/>
        </w:rPr>
        <w:t>el estudio</w:t>
      </w:r>
      <w:r>
        <w:rPr>
          <w:rFonts w:ascii="Arial" w:hAnsi="Arial" w:cs="Arial"/>
          <w:spacing w:val="-4"/>
          <w:sz w:val="20"/>
          <w:szCs w:val="20"/>
          <w:lang w:val="es-ES"/>
        </w:rPr>
        <w:t xml:space="preserve"> </w:t>
      </w:r>
      <w:r>
        <w:rPr>
          <w:rFonts w:ascii="Arial" w:hAnsi="Arial" w:cs="Arial"/>
          <w:sz w:val="20"/>
          <w:szCs w:val="20"/>
          <w:lang w:val="es-ES"/>
        </w:rPr>
        <w:t>del</w:t>
      </w:r>
      <w:r>
        <w:rPr>
          <w:rFonts w:ascii="Arial" w:hAnsi="Arial" w:cs="Arial"/>
          <w:spacing w:val="-4"/>
          <w:sz w:val="20"/>
          <w:szCs w:val="20"/>
          <w:lang w:val="es-ES"/>
        </w:rPr>
        <w:t xml:space="preserve"> </w:t>
      </w:r>
      <w:r>
        <w:rPr>
          <w:rFonts w:ascii="Arial" w:hAnsi="Arial" w:cs="Arial"/>
          <w:sz w:val="20"/>
          <w:szCs w:val="20"/>
          <w:lang w:val="es-ES"/>
        </w:rPr>
        <w:t>área</w:t>
      </w:r>
      <w:r>
        <w:rPr>
          <w:rFonts w:ascii="Arial" w:hAnsi="Arial" w:cs="Arial"/>
          <w:spacing w:val="-4"/>
          <w:sz w:val="20"/>
          <w:szCs w:val="20"/>
          <w:lang w:val="es-ES"/>
        </w:rPr>
        <w:t xml:space="preserve"> </w:t>
      </w:r>
      <w:r>
        <w:rPr>
          <w:rFonts w:ascii="Arial" w:hAnsi="Arial" w:cs="Arial"/>
          <w:sz w:val="20"/>
          <w:szCs w:val="20"/>
          <w:lang w:val="es-ES"/>
        </w:rPr>
        <w:t>de</w:t>
      </w:r>
      <w:r>
        <w:rPr>
          <w:rFonts w:ascii="Arial" w:hAnsi="Arial" w:cs="Arial"/>
          <w:spacing w:val="-4"/>
          <w:sz w:val="20"/>
          <w:szCs w:val="20"/>
          <w:lang w:val="es-ES"/>
        </w:rPr>
        <w:t xml:space="preserve"> </w:t>
      </w:r>
      <w:r>
        <w:rPr>
          <w:rFonts w:ascii="Arial" w:hAnsi="Arial" w:cs="Arial"/>
          <w:sz w:val="20"/>
          <w:szCs w:val="20"/>
          <w:lang w:val="es-ES"/>
        </w:rPr>
        <w:t>distribución</w:t>
      </w:r>
      <w:r>
        <w:rPr>
          <w:rFonts w:ascii="Arial" w:hAnsi="Arial" w:cs="Arial"/>
          <w:spacing w:val="-4"/>
          <w:sz w:val="20"/>
          <w:szCs w:val="20"/>
          <w:lang w:val="es-ES"/>
        </w:rPr>
        <w:t xml:space="preserve"> </w:t>
      </w:r>
      <w:r>
        <w:rPr>
          <w:rFonts w:ascii="Arial" w:hAnsi="Arial" w:cs="Arial"/>
          <w:sz w:val="20"/>
          <w:szCs w:val="20"/>
          <w:lang w:val="es-ES"/>
        </w:rPr>
        <w:t>actual</w:t>
      </w:r>
      <w:r>
        <w:rPr>
          <w:rFonts w:ascii="Arial" w:hAnsi="Arial" w:cs="Arial"/>
          <w:spacing w:val="-4"/>
          <w:sz w:val="20"/>
          <w:szCs w:val="20"/>
          <w:lang w:val="es-ES"/>
        </w:rPr>
        <w:t xml:space="preserve"> </w:t>
      </w:r>
      <w:r>
        <w:rPr>
          <w:rFonts w:ascii="Arial" w:hAnsi="Arial" w:cs="Arial"/>
          <w:sz w:val="20"/>
          <w:szCs w:val="20"/>
          <w:lang w:val="es-ES"/>
        </w:rPr>
        <w:t>estimada de la especie (fig. 1, ISOS; 2005) y las áreas actualizadas para incluir las zonas fronterizas del área</w:t>
      </w:r>
      <w:r>
        <w:rPr>
          <w:rFonts w:ascii="Arial" w:hAnsi="Arial" w:cs="Arial"/>
          <w:spacing w:val="-11"/>
          <w:sz w:val="20"/>
          <w:szCs w:val="20"/>
          <w:lang w:val="es-ES"/>
        </w:rPr>
        <w:t xml:space="preserve"> </w:t>
      </w:r>
      <w:r>
        <w:rPr>
          <w:rFonts w:ascii="Arial" w:hAnsi="Arial" w:cs="Arial"/>
          <w:sz w:val="20"/>
          <w:szCs w:val="20"/>
          <w:lang w:val="es-ES"/>
        </w:rPr>
        <w:t>de</w:t>
      </w:r>
      <w:r>
        <w:rPr>
          <w:rFonts w:ascii="Arial" w:hAnsi="Arial" w:cs="Arial"/>
          <w:spacing w:val="-11"/>
          <w:sz w:val="20"/>
          <w:szCs w:val="20"/>
          <w:lang w:val="es-ES"/>
        </w:rPr>
        <w:t xml:space="preserve"> </w:t>
      </w:r>
      <w:r>
        <w:rPr>
          <w:rFonts w:ascii="Arial" w:hAnsi="Arial" w:cs="Arial"/>
          <w:sz w:val="20"/>
          <w:szCs w:val="20"/>
          <w:lang w:val="es-ES"/>
        </w:rPr>
        <w:t>distribución</w:t>
      </w:r>
      <w:r>
        <w:rPr>
          <w:rFonts w:ascii="Arial" w:hAnsi="Arial" w:cs="Arial"/>
          <w:spacing w:val="-11"/>
          <w:sz w:val="20"/>
          <w:szCs w:val="20"/>
          <w:lang w:val="es-ES"/>
        </w:rPr>
        <w:t xml:space="preserve"> </w:t>
      </w:r>
      <w:r>
        <w:rPr>
          <w:rFonts w:ascii="Arial" w:hAnsi="Arial" w:cs="Arial"/>
          <w:sz w:val="20"/>
          <w:szCs w:val="20"/>
          <w:lang w:val="es-ES"/>
        </w:rPr>
        <w:t>estimada</w:t>
      </w:r>
      <w:r>
        <w:rPr>
          <w:rFonts w:ascii="Arial" w:hAnsi="Arial" w:cs="Arial"/>
          <w:spacing w:val="-11"/>
          <w:sz w:val="20"/>
          <w:szCs w:val="20"/>
          <w:lang w:val="es-ES"/>
        </w:rPr>
        <w:t xml:space="preserve"> </w:t>
      </w:r>
      <w:r>
        <w:rPr>
          <w:rFonts w:ascii="Arial" w:hAnsi="Arial" w:cs="Arial"/>
          <w:sz w:val="20"/>
          <w:szCs w:val="20"/>
          <w:lang w:val="es-ES"/>
        </w:rPr>
        <w:t>de</w:t>
      </w:r>
      <w:r>
        <w:rPr>
          <w:rFonts w:ascii="Arial" w:hAnsi="Arial" w:cs="Arial"/>
          <w:spacing w:val="-11"/>
          <w:sz w:val="20"/>
          <w:szCs w:val="20"/>
          <w:lang w:val="es-ES"/>
        </w:rPr>
        <w:t xml:space="preserve"> </w:t>
      </w:r>
      <w:r>
        <w:rPr>
          <w:rFonts w:ascii="Arial" w:hAnsi="Arial" w:cs="Arial"/>
          <w:sz w:val="20"/>
          <w:szCs w:val="20"/>
          <w:lang w:val="es-ES"/>
        </w:rPr>
        <w:t>la especie,</w:t>
      </w:r>
      <w:r>
        <w:rPr>
          <w:rFonts w:ascii="Arial" w:hAnsi="Arial" w:cs="Arial"/>
          <w:spacing w:val="-7"/>
          <w:sz w:val="20"/>
          <w:szCs w:val="20"/>
          <w:lang w:val="es-ES"/>
        </w:rPr>
        <w:t xml:space="preserve"> </w:t>
      </w:r>
      <w:r>
        <w:rPr>
          <w:rFonts w:ascii="Arial" w:hAnsi="Arial" w:cs="Arial"/>
          <w:sz w:val="20"/>
          <w:szCs w:val="20"/>
          <w:lang w:val="es-ES"/>
        </w:rPr>
        <w:t>los</w:t>
      </w:r>
      <w:r>
        <w:rPr>
          <w:rFonts w:ascii="Arial" w:hAnsi="Arial" w:cs="Arial"/>
          <w:spacing w:val="-9"/>
          <w:sz w:val="20"/>
          <w:szCs w:val="20"/>
          <w:lang w:val="es-ES"/>
        </w:rPr>
        <w:t xml:space="preserve"> </w:t>
      </w:r>
      <w:r>
        <w:rPr>
          <w:rFonts w:ascii="Arial" w:hAnsi="Arial" w:cs="Arial"/>
          <w:sz w:val="20"/>
          <w:szCs w:val="20"/>
          <w:lang w:val="es-ES"/>
        </w:rPr>
        <w:t>posibles</w:t>
      </w:r>
      <w:r>
        <w:rPr>
          <w:rFonts w:ascii="Arial" w:hAnsi="Arial" w:cs="Arial"/>
          <w:spacing w:val="-9"/>
          <w:sz w:val="20"/>
          <w:szCs w:val="20"/>
          <w:lang w:val="es-ES"/>
        </w:rPr>
        <w:t xml:space="preserve"> </w:t>
      </w:r>
      <w:r>
        <w:rPr>
          <w:rFonts w:ascii="Arial" w:hAnsi="Arial" w:cs="Arial"/>
          <w:sz w:val="20"/>
          <w:szCs w:val="20"/>
          <w:lang w:val="es-ES"/>
        </w:rPr>
        <w:t>corredores</w:t>
      </w:r>
      <w:r>
        <w:rPr>
          <w:rFonts w:ascii="Arial" w:hAnsi="Arial" w:cs="Arial"/>
          <w:spacing w:val="-9"/>
          <w:sz w:val="20"/>
          <w:szCs w:val="20"/>
          <w:lang w:val="es-ES"/>
        </w:rPr>
        <w:t xml:space="preserve"> </w:t>
      </w:r>
      <w:r>
        <w:rPr>
          <w:rFonts w:ascii="Arial" w:hAnsi="Arial" w:cs="Arial"/>
          <w:sz w:val="20"/>
          <w:szCs w:val="20"/>
          <w:lang w:val="es-ES"/>
        </w:rPr>
        <w:t>entre</w:t>
      </w:r>
      <w:r>
        <w:rPr>
          <w:rFonts w:ascii="Arial" w:hAnsi="Arial" w:cs="Arial"/>
          <w:spacing w:val="-11"/>
          <w:sz w:val="20"/>
          <w:szCs w:val="20"/>
          <w:lang w:val="es-ES"/>
        </w:rPr>
        <w:t xml:space="preserve"> </w:t>
      </w:r>
      <w:r>
        <w:rPr>
          <w:rFonts w:ascii="Arial" w:hAnsi="Arial" w:cs="Arial"/>
          <w:sz w:val="20"/>
          <w:szCs w:val="20"/>
          <w:lang w:val="es-ES"/>
        </w:rPr>
        <w:t>las</w:t>
      </w:r>
      <w:r>
        <w:rPr>
          <w:rFonts w:ascii="Arial" w:hAnsi="Arial" w:cs="Arial"/>
          <w:spacing w:val="-9"/>
          <w:sz w:val="20"/>
          <w:szCs w:val="20"/>
          <w:lang w:val="es-ES"/>
        </w:rPr>
        <w:t xml:space="preserve"> </w:t>
      </w:r>
      <w:r>
        <w:rPr>
          <w:rFonts w:ascii="Arial" w:hAnsi="Arial" w:cs="Arial"/>
          <w:sz w:val="20"/>
          <w:szCs w:val="20"/>
          <w:lang w:val="es-ES"/>
        </w:rPr>
        <w:t>poblaciones</w:t>
      </w:r>
      <w:r>
        <w:rPr>
          <w:rFonts w:ascii="Arial" w:hAnsi="Arial" w:cs="Arial"/>
          <w:spacing w:val="-9"/>
          <w:sz w:val="20"/>
          <w:szCs w:val="20"/>
          <w:lang w:val="es-ES"/>
        </w:rPr>
        <w:t xml:space="preserve"> </w:t>
      </w:r>
      <w:r>
        <w:rPr>
          <w:rFonts w:ascii="Arial" w:hAnsi="Arial" w:cs="Arial"/>
          <w:sz w:val="20"/>
          <w:szCs w:val="20"/>
          <w:lang w:val="es-ES"/>
        </w:rPr>
        <w:t>aisladas</w:t>
      </w:r>
      <w:r>
        <w:rPr>
          <w:rFonts w:ascii="Arial" w:hAnsi="Arial" w:cs="Arial"/>
          <w:spacing w:val="-9"/>
          <w:sz w:val="20"/>
          <w:szCs w:val="20"/>
          <w:lang w:val="es-ES"/>
        </w:rPr>
        <w:t xml:space="preserve"> </w:t>
      </w:r>
      <w:r>
        <w:rPr>
          <w:rFonts w:ascii="Arial" w:hAnsi="Arial" w:cs="Arial"/>
          <w:sz w:val="20"/>
          <w:szCs w:val="20"/>
          <w:lang w:val="es-ES"/>
        </w:rPr>
        <w:t>y</w:t>
      </w:r>
      <w:r>
        <w:rPr>
          <w:rFonts w:ascii="Arial" w:hAnsi="Arial" w:cs="Arial"/>
          <w:spacing w:val="-7"/>
          <w:sz w:val="20"/>
          <w:szCs w:val="20"/>
          <w:lang w:val="es-ES"/>
        </w:rPr>
        <w:t xml:space="preserve"> </w:t>
      </w:r>
      <w:r>
        <w:rPr>
          <w:rFonts w:ascii="Arial" w:hAnsi="Arial" w:cs="Arial"/>
          <w:sz w:val="20"/>
          <w:szCs w:val="20"/>
          <w:lang w:val="es-ES"/>
        </w:rPr>
        <w:t>las áreas de amenaza (fig.2, Giant Otter Species Report, 2008).</w:t>
      </w:r>
    </w:p>
    <w:p w14:paraId="46722669" w14:textId="77777777" w:rsidR="00220513" w:rsidRDefault="00220513">
      <w:pPr>
        <w:pStyle w:val="BodyText"/>
        <w:ind w:left="23" w:right="164"/>
        <w:jc w:val="both"/>
        <w:rPr>
          <w:rFonts w:ascii="Arial" w:hAnsi="Arial" w:cs="Arial"/>
          <w:sz w:val="22"/>
          <w:szCs w:val="22"/>
          <w:lang w:val="es-ES"/>
        </w:rPr>
      </w:pPr>
    </w:p>
    <w:p w14:paraId="24386230" w14:textId="77777777" w:rsidR="00220513" w:rsidRDefault="002743EF">
      <w:pPr>
        <w:pStyle w:val="BodyText"/>
        <w:ind w:left="567" w:right="164" w:hanging="567"/>
        <w:jc w:val="both"/>
        <w:rPr>
          <w:rFonts w:ascii="Arial" w:hAnsi="Arial" w:cs="Arial"/>
          <w:lang w:val="es-ES"/>
        </w:rPr>
      </w:pPr>
      <w:r>
        <w:rPr>
          <w:rFonts w:ascii="Arial" w:hAnsi="Arial" w:cs="Arial"/>
          <w:sz w:val="22"/>
          <w:szCs w:val="22"/>
          <w:lang w:val="es-ES"/>
        </w:rPr>
        <w:t xml:space="preserve">3.2. </w:t>
      </w:r>
      <w:r>
        <w:rPr>
          <w:rFonts w:ascii="Arial" w:hAnsi="Arial" w:cs="Arial"/>
          <w:sz w:val="22"/>
          <w:szCs w:val="22"/>
          <w:lang w:val="es-ES"/>
        </w:rPr>
        <w:tab/>
        <w:t>Proporción</w:t>
      </w:r>
      <w:r>
        <w:rPr>
          <w:rFonts w:ascii="Arial" w:hAnsi="Arial" w:cs="Arial"/>
          <w:spacing w:val="37"/>
          <w:sz w:val="22"/>
          <w:szCs w:val="22"/>
          <w:lang w:val="es-ES"/>
        </w:rPr>
        <w:t xml:space="preserve"> </w:t>
      </w:r>
      <w:r>
        <w:rPr>
          <w:rFonts w:ascii="Arial" w:hAnsi="Arial" w:cs="Arial"/>
          <w:sz w:val="22"/>
          <w:szCs w:val="22"/>
          <w:lang w:val="es-ES"/>
        </w:rPr>
        <w:t>de</w:t>
      </w:r>
      <w:r>
        <w:rPr>
          <w:rFonts w:ascii="Arial" w:hAnsi="Arial" w:cs="Arial"/>
          <w:spacing w:val="37"/>
          <w:sz w:val="22"/>
          <w:szCs w:val="22"/>
          <w:lang w:val="es-ES"/>
        </w:rPr>
        <w:t xml:space="preserve"> </w:t>
      </w:r>
      <w:r>
        <w:rPr>
          <w:rFonts w:ascii="Arial" w:hAnsi="Arial" w:cs="Arial"/>
          <w:sz w:val="22"/>
          <w:szCs w:val="22"/>
          <w:lang w:val="es-ES"/>
        </w:rPr>
        <w:t>la</w:t>
      </w:r>
      <w:r>
        <w:rPr>
          <w:rFonts w:ascii="Arial" w:hAnsi="Arial" w:cs="Arial"/>
          <w:spacing w:val="40"/>
          <w:sz w:val="22"/>
          <w:szCs w:val="22"/>
          <w:lang w:val="es-ES"/>
        </w:rPr>
        <w:t xml:space="preserve"> </w:t>
      </w:r>
      <w:r>
        <w:rPr>
          <w:rFonts w:ascii="Arial" w:hAnsi="Arial" w:cs="Arial"/>
          <w:sz w:val="22"/>
          <w:szCs w:val="22"/>
          <w:lang w:val="es-ES"/>
        </w:rPr>
        <w:t>población</w:t>
      </w:r>
      <w:r>
        <w:rPr>
          <w:rFonts w:ascii="Arial" w:hAnsi="Arial" w:cs="Arial"/>
          <w:spacing w:val="40"/>
          <w:sz w:val="22"/>
          <w:szCs w:val="22"/>
          <w:lang w:val="es-ES"/>
        </w:rPr>
        <w:t xml:space="preserve"> </w:t>
      </w:r>
      <w:r>
        <w:rPr>
          <w:rFonts w:ascii="Arial" w:hAnsi="Arial" w:cs="Arial"/>
          <w:sz w:val="22"/>
          <w:szCs w:val="22"/>
          <w:lang w:val="es-ES"/>
        </w:rPr>
        <w:t>migrante</w:t>
      </w:r>
      <w:r>
        <w:rPr>
          <w:rFonts w:ascii="Arial" w:hAnsi="Arial" w:cs="Arial"/>
          <w:spacing w:val="37"/>
          <w:sz w:val="22"/>
          <w:szCs w:val="22"/>
          <w:lang w:val="es-ES"/>
        </w:rPr>
        <w:t xml:space="preserve"> </w:t>
      </w:r>
      <w:r>
        <w:rPr>
          <w:rFonts w:ascii="Arial" w:hAnsi="Arial" w:cs="Arial"/>
          <w:sz w:val="22"/>
          <w:szCs w:val="22"/>
          <w:lang w:val="es-ES"/>
        </w:rPr>
        <w:t>y</w:t>
      </w:r>
      <w:r>
        <w:rPr>
          <w:rFonts w:ascii="Arial" w:hAnsi="Arial" w:cs="Arial"/>
          <w:spacing w:val="39"/>
          <w:sz w:val="22"/>
          <w:szCs w:val="22"/>
          <w:lang w:val="es-ES"/>
        </w:rPr>
        <w:t xml:space="preserve"> </w:t>
      </w:r>
      <w:r>
        <w:rPr>
          <w:rFonts w:ascii="Arial" w:hAnsi="Arial" w:cs="Arial"/>
          <w:sz w:val="22"/>
          <w:szCs w:val="22"/>
          <w:lang w:val="es-ES"/>
        </w:rPr>
        <w:t>razón</w:t>
      </w:r>
      <w:r>
        <w:rPr>
          <w:rFonts w:ascii="Arial" w:hAnsi="Arial" w:cs="Arial"/>
          <w:spacing w:val="37"/>
          <w:sz w:val="22"/>
          <w:szCs w:val="22"/>
          <w:lang w:val="es-ES"/>
        </w:rPr>
        <w:t xml:space="preserve"> </w:t>
      </w:r>
      <w:r>
        <w:rPr>
          <w:rFonts w:ascii="Arial" w:hAnsi="Arial" w:cs="Arial"/>
          <w:sz w:val="22"/>
          <w:szCs w:val="22"/>
          <w:lang w:val="es-ES"/>
        </w:rPr>
        <w:t>por</w:t>
      </w:r>
      <w:r>
        <w:rPr>
          <w:rFonts w:ascii="Arial" w:hAnsi="Arial" w:cs="Arial"/>
          <w:spacing w:val="40"/>
          <w:sz w:val="22"/>
          <w:szCs w:val="22"/>
          <w:lang w:val="es-ES"/>
        </w:rPr>
        <w:t xml:space="preserve"> </w:t>
      </w:r>
      <w:r>
        <w:rPr>
          <w:rFonts w:ascii="Arial" w:hAnsi="Arial" w:cs="Arial"/>
          <w:sz w:val="22"/>
          <w:szCs w:val="22"/>
          <w:lang w:val="es-ES"/>
        </w:rPr>
        <w:t>la</w:t>
      </w:r>
      <w:r>
        <w:rPr>
          <w:rFonts w:ascii="Arial" w:hAnsi="Arial" w:cs="Arial"/>
          <w:spacing w:val="37"/>
          <w:sz w:val="22"/>
          <w:szCs w:val="22"/>
          <w:lang w:val="es-ES"/>
        </w:rPr>
        <w:t xml:space="preserve"> </w:t>
      </w:r>
      <w:r>
        <w:rPr>
          <w:rFonts w:ascii="Arial" w:hAnsi="Arial" w:cs="Arial"/>
          <w:sz w:val="22"/>
          <w:szCs w:val="22"/>
          <w:lang w:val="es-ES"/>
        </w:rPr>
        <w:t>que</w:t>
      </w:r>
      <w:r>
        <w:rPr>
          <w:rFonts w:ascii="Arial" w:hAnsi="Arial" w:cs="Arial"/>
          <w:spacing w:val="37"/>
          <w:sz w:val="22"/>
          <w:szCs w:val="22"/>
          <w:lang w:val="es-ES"/>
        </w:rPr>
        <w:t xml:space="preserve"> </w:t>
      </w:r>
      <w:r>
        <w:rPr>
          <w:rFonts w:ascii="Arial" w:hAnsi="Arial" w:cs="Arial"/>
          <w:sz w:val="22"/>
          <w:szCs w:val="22"/>
          <w:lang w:val="es-ES"/>
        </w:rPr>
        <w:t>se trata</w:t>
      </w:r>
      <w:r>
        <w:rPr>
          <w:rFonts w:ascii="Arial" w:hAnsi="Arial" w:cs="Arial"/>
          <w:spacing w:val="39"/>
          <w:sz w:val="22"/>
          <w:szCs w:val="22"/>
          <w:lang w:val="es-ES"/>
        </w:rPr>
        <w:t xml:space="preserve"> </w:t>
      </w:r>
      <w:r>
        <w:rPr>
          <w:rFonts w:ascii="Arial" w:hAnsi="Arial" w:cs="Arial"/>
          <w:sz w:val="22"/>
          <w:szCs w:val="22"/>
          <w:lang w:val="es-ES"/>
        </w:rPr>
        <w:t>de una proporción significativa</w:t>
      </w:r>
    </w:p>
    <w:p w14:paraId="221B8F53" w14:textId="77777777" w:rsidR="00220513" w:rsidRDefault="00220513">
      <w:pPr>
        <w:pStyle w:val="BodyText"/>
        <w:jc w:val="both"/>
        <w:rPr>
          <w:rFonts w:ascii="Arial" w:hAnsi="Arial" w:cs="Arial"/>
          <w:sz w:val="22"/>
          <w:szCs w:val="22"/>
          <w:lang w:val="es-ES"/>
        </w:rPr>
      </w:pPr>
    </w:p>
    <w:p w14:paraId="16562C5C" w14:textId="77777777" w:rsidR="00220513" w:rsidRDefault="002743EF">
      <w:pPr>
        <w:pStyle w:val="BodyText"/>
        <w:jc w:val="both"/>
        <w:rPr>
          <w:rFonts w:ascii="Arial" w:hAnsi="Arial" w:cs="Arial"/>
          <w:sz w:val="22"/>
          <w:szCs w:val="22"/>
          <w:lang w:val="es-ES"/>
        </w:rPr>
      </w:pPr>
      <w:r>
        <w:rPr>
          <w:rFonts w:ascii="Arial" w:hAnsi="Arial" w:cs="Arial"/>
          <w:sz w:val="22"/>
          <w:szCs w:val="22"/>
          <w:lang w:val="es-ES"/>
        </w:rPr>
        <w:t>La especie se desplaza de manera natural por un área relativamente extensa a lo largo de los cursos de agua y ríos, y puede verse obligada a desplazarse debido a presiones ambientales locales, como la fluctuación de los niveles de agua, la disponibilidad de presas y la deforestación.</w:t>
      </w:r>
    </w:p>
    <w:p w14:paraId="02F08AA9" w14:textId="77777777" w:rsidR="00220513" w:rsidRDefault="002743EF">
      <w:pPr>
        <w:pStyle w:val="BodyText"/>
        <w:jc w:val="both"/>
        <w:rPr>
          <w:rFonts w:ascii="Arial" w:hAnsi="Arial" w:cs="Arial"/>
          <w:sz w:val="22"/>
          <w:szCs w:val="22"/>
          <w:lang w:val="es-ES"/>
        </w:rPr>
      </w:pPr>
      <w:r>
        <w:rPr>
          <w:rFonts w:ascii="Arial" w:hAnsi="Arial" w:cs="Arial"/>
          <w:sz w:val="22"/>
          <w:szCs w:val="22"/>
          <w:lang w:val="es-ES"/>
        </w:rPr>
        <w:br w:type="page"/>
      </w:r>
    </w:p>
    <w:p w14:paraId="61042293" w14:textId="77777777" w:rsidR="00220513" w:rsidRDefault="002743EF">
      <w:pPr>
        <w:pStyle w:val="BodyText"/>
        <w:jc w:val="both"/>
        <w:rPr>
          <w:rFonts w:ascii="Arial" w:hAnsi="Arial" w:cs="Arial"/>
          <w:sz w:val="22"/>
          <w:szCs w:val="22"/>
          <w:lang w:val="es-ES"/>
        </w:rPr>
      </w:pPr>
      <w:r>
        <w:rPr>
          <w:rFonts w:ascii="Arial" w:hAnsi="Arial" w:cs="Arial"/>
          <w:sz w:val="22"/>
          <w:szCs w:val="22"/>
          <w:lang w:val="es-ES"/>
        </w:rPr>
        <w:lastRenderedPageBreak/>
        <w:t>La extensión de la zona de distribución de la nutria gigante y la diversidad de sus hábitats (así como el aislamiento extremo y la falta de acceso a algunos de ellos) constituyen obstáculos para el seguimiento de la especie y la aplicación de metodologías de estudio estándar de la especie. La distribución</w:t>
      </w:r>
      <w:r>
        <w:rPr>
          <w:rFonts w:ascii="Arial" w:hAnsi="Arial" w:cs="Arial"/>
          <w:spacing w:val="-6"/>
          <w:sz w:val="22"/>
          <w:szCs w:val="22"/>
          <w:lang w:val="es-ES"/>
        </w:rPr>
        <w:t xml:space="preserve"> </w:t>
      </w:r>
      <w:r>
        <w:rPr>
          <w:rFonts w:ascii="Arial" w:hAnsi="Arial" w:cs="Arial"/>
          <w:sz w:val="22"/>
          <w:szCs w:val="22"/>
          <w:lang w:val="es-ES"/>
        </w:rPr>
        <w:t>y</w:t>
      </w:r>
      <w:r>
        <w:rPr>
          <w:rFonts w:ascii="Arial" w:hAnsi="Arial" w:cs="Arial"/>
          <w:spacing w:val="-2"/>
          <w:sz w:val="22"/>
          <w:szCs w:val="22"/>
          <w:lang w:val="es-ES"/>
        </w:rPr>
        <w:t xml:space="preserve"> </w:t>
      </w:r>
      <w:r>
        <w:rPr>
          <w:rFonts w:ascii="Arial" w:hAnsi="Arial" w:cs="Arial"/>
          <w:sz w:val="22"/>
          <w:szCs w:val="22"/>
          <w:lang w:val="es-ES"/>
        </w:rPr>
        <w:t>el</w:t>
      </w:r>
      <w:r>
        <w:rPr>
          <w:rFonts w:ascii="Arial" w:hAnsi="Arial" w:cs="Arial"/>
          <w:spacing w:val="-6"/>
          <w:sz w:val="22"/>
          <w:szCs w:val="22"/>
          <w:lang w:val="es-ES"/>
        </w:rPr>
        <w:t xml:space="preserve"> </w:t>
      </w:r>
      <w:r>
        <w:rPr>
          <w:rFonts w:ascii="Arial" w:hAnsi="Arial" w:cs="Arial"/>
          <w:sz w:val="22"/>
          <w:szCs w:val="22"/>
          <w:lang w:val="es-ES"/>
        </w:rPr>
        <w:t>estado</w:t>
      </w:r>
      <w:r>
        <w:rPr>
          <w:rFonts w:ascii="Arial" w:hAnsi="Arial" w:cs="Arial"/>
          <w:spacing w:val="-6"/>
          <w:sz w:val="22"/>
          <w:szCs w:val="22"/>
          <w:lang w:val="es-ES"/>
        </w:rPr>
        <w:t xml:space="preserve"> </w:t>
      </w:r>
      <w:r>
        <w:rPr>
          <w:rFonts w:ascii="Arial" w:hAnsi="Arial" w:cs="Arial"/>
          <w:sz w:val="22"/>
          <w:szCs w:val="22"/>
          <w:lang w:val="es-ES"/>
        </w:rPr>
        <w:t>de</w:t>
      </w:r>
      <w:r>
        <w:rPr>
          <w:rFonts w:ascii="Arial" w:hAnsi="Arial" w:cs="Arial"/>
          <w:spacing w:val="-6"/>
          <w:sz w:val="22"/>
          <w:szCs w:val="22"/>
          <w:lang w:val="es-ES"/>
        </w:rPr>
        <w:t xml:space="preserve"> </w:t>
      </w:r>
      <w:r>
        <w:rPr>
          <w:rFonts w:ascii="Arial" w:hAnsi="Arial" w:cs="Arial"/>
          <w:sz w:val="22"/>
          <w:szCs w:val="22"/>
          <w:lang w:val="es-ES"/>
        </w:rPr>
        <w:t>conservación</w:t>
      </w:r>
      <w:r>
        <w:rPr>
          <w:rFonts w:ascii="Arial" w:hAnsi="Arial" w:cs="Arial"/>
          <w:spacing w:val="-6"/>
          <w:sz w:val="22"/>
          <w:szCs w:val="22"/>
          <w:lang w:val="es-ES"/>
        </w:rPr>
        <w:t xml:space="preserve"> </w:t>
      </w:r>
      <w:r>
        <w:rPr>
          <w:rFonts w:ascii="Arial" w:hAnsi="Arial" w:cs="Arial"/>
          <w:sz w:val="22"/>
          <w:szCs w:val="22"/>
          <w:lang w:val="es-ES"/>
        </w:rPr>
        <w:t>de</w:t>
      </w:r>
      <w:r>
        <w:rPr>
          <w:rFonts w:ascii="Arial" w:hAnsi="Arial" w:cs="Arial"/>
          <w:spacing w:val="-6"/>
          <w:sz w:val="22"/>
          <w:szCs w:val="22"/>
          <w:lang w:val="es-ES"/>
        </w:rPr>
        <w:t xml:space="preserve"> </w:t>
      </w:r>
      <w:r>
        <w:rPr>
          <w:rFonts w:ascii="Arial" w:hAnsi="Arial" w:cs="Arial"/>
          <w:sz w:val="22"/>
          <w:szCs w:val="22"/>
          <w:lang w:val="es-ES"/>
        </w:rPr>
        <w:t>la</w:t>
      </w:r>
      <w:r>
        <w:rPr>
          <w:rFonts w:ascii="Arial" w:hAnsi="Arial" w:cs="Arial"/>
          <w:spacing w:val="-6"/>
          <w:sz w:val="22"/>
          <w:szCs w:val="22"/>
          <w:lang w:val="es-ES"/>
        </w:rPr>
        <w:t xml:space="preserve"> </w:t>
      </w:r>
      <w:r>
        <w:rPr>
          <w:rFonts w:ascii="Arial" w:hAnsi="Arial" w:cs="Arial"/>
          <w:sz w:val="22"/>
          <w:szCs w:val="22"/>
          <w:lang w:val="es-ES"/>
        </w:rPr>
        <w:t>nutria gigante</w:t>
      </w:r>
      <w:r>
        <w:rPr>
          <w:rFonts w:ascii="Arial" w:hAnsi="Arial" w:cs="Arial"/>
          <w:spacing w:val="-6"/>
          <w:sz w:val="22"/>
          <w:szCs w:val="22"/>
          <w:lang w:val="es-ES"/>
        </w:rPr>
        <w:t xml:space="preserve"> </w:t>
      </w:r>
      <w:r>
        <w:rPr>
          <w:rFonts w:ascii="Arial" w:hAnsi="Arial" w:cs="Arial"/>
          <w:sz w:val="22"/>
          <w:szCs w:val="22"/>
          <w:lang w:val="es-ES"/>
        </w:rPr>
        <w:t>son</w:t>
      </w:r>
      <w:r>
        <w:rPr>
          <w:rFonts w:ascii="Arial" w:hAnsi="Arial" w:cs="Arial"/>
          <w:spacing w:val="-2"/>
          <w:sz w:val="22"/>
          <w:szCs w:val="22"/>
          <w:lang w:val="es-ES"/>
        </w:rPr>
        <w:t xml:space="preserve"> </w:t>
      </w:r>
      <w:r>
        <w:rPr>
          <w:rFonts w:ascii="Arial" w:hAnsi="Arial" w:cs="Arial"/>
          <w:sz w:val="22"/>
          <w:szCs w:val="22"/>
          <w:lang w:val="es-ES"/>
        </w:rPr>
        <w:t>relativamente</w:t>
      </w:r>
      <w:r>
        <w:rPr>
          <w:rFonts w:ascii="Arial" w:hAnsi="Arial" w:cs="Arial"/>
          <w:spacing w:val="-2"/>
          <w:sz w:val="22"/>
          <w:szCs w:val="22"/>
          <w:lang w:val="es-ES"/>
        </w:rPr>
        <w:t xml:space="preserve"> </w:t>
      </w:r>
      <w:r>
        <w:rPr>
          <w:rFonts w:ascii="Arial" w:hAnsi="Arial" w:cs="Arial"/>
          <w:sz w:val="22"/>
          <w:szCs w:val="22"/>
          <w:lang w:val="es-ES"/>
        </w:rPr>
        <w:t>poco</w:t>
      </w:r>
      <w:r>
        <w:rPr>
          <w:rFonts w:ascii="Arial" w:hAnsi="Arial" w:cs="Arial"/>
          <w:spacing w:val="-6"/>
          <w:sz w:val="22"/>
          <w:szCs w:val="22"/>
          <w:lang w:val="es-ES"/>
        </w:rPr>
        <w:t xml:space="preserve"> </w:t>
      </w:r>
      <w:r>
        <w:rPr>
          <w:rFonts w:ascii="Arial" w:hAnsi="Arial" w:cs="Arial"/>
          <w:sz w:val="22"/>
          <w:szCs w:val="22"/>
          <w:lang w:val="es-ES"/>
        </w:rPr>
        <w:t>conocidos</w:t>
      </w:r>
      <w:r>
        <w:rPr>
          <w:rFonts w:ascii="Arial" w:hAnsi="Arial" w:cs="Arial"/>
          <w:spacing w:val="-4"/>
          <w:sz w:val="22"/>
          <w:szCs w:val="22"/>
          <w:lang w:val="es-ES"/>
        </w:rPr>
        <w:t xml:space="preserve"> </w:t>
      </w:r>
      <w:r>
        <w:rPr>
          <w:rFonts w:ascii="Arial" w:hAnsi="Arial" w:cs="Arial"/>
          <w:sz w:val="22"/>
          <w:szCs w:val="22"/>
          <w:lang w:val="es-ES"/>
        </w:rPr>
        <w:t>en</w:t>
      </w:r>
      <w:r>
        <w:rPr>
          <w:rFonts w:ascii="Arial" w:hAnsi="Arial" w:cs="Arial"/>
          <w:spacing w:val="-4"/>
          <w:sz w:val="22"/>
          <w:szCs w:val="22"/>
          <w:lang w:val="es-ES"/>
        </w:rPr>
        <w:t xml:space="preserve"> </w:t>
      </w:r>
      <w:r>
        <w:rPr>
          <w:rFonts w:ascii="Arial" w:hAnsi="Arial" w:cs="Arial"/>
          <w:sz w:val="22"/>
          <w:szCs w:val="22"/>
          <w:lang w:val="es-ES"/>
        </w:rPr>
        <w:t>muchas regiones, o incluso países, de su zona de distribución. Sin embargo, teniendo en cuenta su amplia zona de distribución y el número de Estados que la componen, su importante presencia en zonas cercanas a las fronteras entre estos Estados, la naturaleza transfronteriza de su hábitat (los ríos) y los desplazamientos que son capaces de realizar las nutrias gigantes, en particular los individuos itinerantes que buscan territorio, es casi seguro que estas nutrias cruzan las fronteras de manera regular. Además, en la selva tropical, salvo uno o dos mojones, estas fronteras generalmente están poco definidas.</w:t>
      </w:r>
    </w:p>
    <w:p w14:paraId="76AF4F8C" w14:textId="77777777" w:rsidR="00220513" w:rsidRDefault="00220513">
      <w:pPr>
        <w:pStyle w:val="BodyText"/>
        <w:jc w:val="both"/>
        <w:rPr>
          <w:rFonts w:ascii="Arial" w:hAnsi="Arial" w:cs="Arial"/>
          <w:sz w:val="22"/>
          <w:szCs w:val="22"/>
          <w:lang w:val="es-ES"/>
        </w:rPr>
      </w:pPr>
    </w:p>
    <w:p w14:paraId="3E8B9F27" w14:textId="77777777" w:rsidR="00220513" w:rsidRDefault="002743EF">
      <w:pPr>
        <w:pStyle w:val="BodyText"/>
        <w:ind w:left="23" w:right="157"/>
        <w:jc w:val="both"/>
        <w:rPr>
          <w:rFonts w:ascii="Arial" w:hAnsi="Arial" w:cs="Arial"/>
          <w:sz w:val="22"/>
          <w:szCs w:val="22"/>
          <w:lang w:val="es-ES"/>
        </w:rPr>
      </w:pPr>
      <w:r>
        <w:rPr>
          <w:rFonts w:ascii="Arial" w:hAnsi="Arial" w:cs="Arial"/>
          <w:sz w:val="22"/>
          <w:szCs w:val="22"/>
          <w:lang w:val="es-ES"/>
        </w:rPr>
        <w:t xml:space="preserve">Por otra parte, algunos desplazamientos regulares de la nutria gigante entre los sistemas fluviales podrían encajar en la definición de ciclos "biológicos o climáticos", especialmente en lo que respecta a la búsqueda de alimento durante la temporada de lluvias, ya que los grupos se aventuran con mayor facilidad a lo largo de los numerosos arroyos forestales, que son muy ricos en peces y que han sido recientemente alimentados por las lluvias torrenciales. </w:t>
      </w:r>
    </w:p>
    <w:p w14:paraId="0D656739" w14:textId="77777777" w:rsidR="00220513" w:rsidRDefault="00220513">
      <w:pPr>
        <w:pStyle w:val="BodyText"/>
        <w:ind w:left="23" w:right="157"/>
        <w:jc w:val="both"/>
        <w:rPr>
          <w:rFonts w:ascii="Arial" w:hAnsi="Arial" w:cs="Arial"/>
          <w:sz w:val="22"/>
          <w:szCs w:val="22"/>
          <w:lang w:val="es-ES"/>
        </w:rPr>
      </w:pPr>
    </w:p>
    <w:p w14:paraId="0635B733" w14:textId="77777777" w:rsidR="00220513" w:rsidRDefault="002743EF">
      <w:pPr>
        <w:pStyle w:val="BodyText"/>
        <w:ind w:left="23" w:right="157"/>
        <w:jc w:val="both"/>
        <w:rPr>
          <w:rFonts w:ascii="Arial" w:hAnsi="Arial" w:cs="Arial"/>
          <w:sz w:val="22"/>
          <w:szCs w:val="22"/>
          <w:lang w:val="es-ES"/>
        </w:rPr>
      </w:pPr>
      <w:r>
        <w:rPr>
          <w:rFonts w:ascii="Arial" w:hAnsi="Arial" w:cs="Arial"/>
          <w:sz w:val="22"/>
          <w:szCs w:val="22"/>
          <w:lang w:val="es-ES"/>
        </w:rPr>
        <w:t>En cualquier caso, su condición de especie amenazada parece del todo cierta, tal y como lo indica la evaluación de la Lista Roja de la UICN, según la cual se prevé que la población de nutrias gigantes se reducirá a la mitad en los próximos 25 años, lo que refuerza la hipótesis de un riesgo muy elevado de extinción en estado natural en un futuro próximo. En este sentido su estado se ajusta a la definición de «estado de conservación desfavorable» dada por la Convención y algunas investigaciones insisten en</w:t>
      </w:r>
      <w:r>
        <w:rPr>
          <w:rFonts w:ascii="Arial" w:hAnsi="Arial" w:cs="Arial"/>
          <w:spacing w:val="-15"/>
          <w:sz w:val="22"/>
          <w:szCs w:val="22"/>
          <w:lang w:val="es-ES"/>
        </w:rPr>
        <w:t xml:space="preserve"> </w:t>
      </w:r>
      <w:r>
        <w:rPr>
          <w:rFonts w:ascii="Arial" w:hAnsi="Arial" w:cs="Arial"/>
          <w:sz w:val="22"/>
          <w:szCs w:val="22"/>
          <w:lang w:val="es-ES"/>
        </w:rPr>
        <w:t>que</w:t>
      </w:r>
      <w:r>
        <w:rPr>
          <w:rFonts w:ascii="Arial" w:hAnsi="Arial" w:cs="Arial"/>
          <w:spacing w:val="-15"/>
          <w:sz w:val="22"/>
          <w:szCs w:val="22"/>
          <w:lang w:val="es-ES"/>
        </w:rPr>
        <w:t xml:space="preserve"> </w:t>
      </w:r>
      <w:r>
        <w:rPr>
          <w:rFonts w:ascii="Arial" w:hAnsi="Arial" w:cs="Arial"/>
          <w:sz w:val="22"/>
          <w:szCs w:val="22"/>
          <w:lang w:val="es-ES"/>
        </w:rPr>
        <w:t>deberían</w:t>
      </w:r>
      <w:r>
        <w:rPr>
          <w:rFonts w:ascii="Arial" w:hAnsi="Arial" w:cs="Arial"/>
          <w:spacing w:val="-14"/>
          <w:sz w:val="22"/>
          <w:szCs w:val="22"/>
          <w:lang w:val="es-ES"/>
        </w:rPr>
        <w:t xml:space="preserve"> </w:t>
      </w:r>
      <w:r>
        <w:rPr>
          <w:rFonts w:ascii="Arial" w:hAnsi="Arial" w:cs="Arial"/>
          <w:sz w:val="22"/>
          <w:szCs w:val="22"/>
          <w:lang w:val="es-ES"/>
        </w:rPr>
        <w:t>existir</w:t>
      </w:r>
      <w:r>
        <w:rPr>
          <w:rFonts w:ascii="Arial" w:hAnsi="Arial" w:cs="Arial"/>
          <w:spacing w:val="-15"/>
          <w:sz w:val="22"/>
          <w:szCs w:val="22"/>
          <w:lang w:val="es-ES"/>
        </w:rPr>
        <w:t xml:space="preserve"> </w:t>
      </w:r>
      <w:r>
        <w:rPr>
          <w:rFonts w:ascii="Arial" w:hAnsi="Arial" w:cs="Arial"/>
          <w:sz w:val="22"/>
          <w:szCs w:val="22"/>
          <w:lang w:val="es-ES"/>
        </w:rPr>
        <w:t>corredores</w:t>
      </w:r>
      <w:r>
        <w:rPr>
          <w:rFonts w:ascii="Arial" w:hAnsi="Arial" w:cs="Arial"/>
          <w:spacing w:val="-14"/>
          <w:sz w:val="22"/>
          <w:szCs w:val="22"/>
          <w:lang w:val="es-ES"/>
        </w:rPr>
        <w:t xml:space="preserve"> </w:t>
      </w:r>
      <w:r>
        <w:rPr>
          <w:rFonts w:ascii="Arial" w:hAnsi="Arial" w:cs="Arial"/>
          <w:sz w:val="22"/>
          <w:szCs w:val="22"/>
          <w:lang w:val="es-ES"/>
        </w:rPr>
        <w:t>migratorios</w:t>
      </w:r>
      <w:r>
        <w:rPr>
          <w:rFonts w:ascii="Arial" w:hAnsi="Arial" w:cs="Arial"/>
          <w:spacing w:val="-15"/>
          <w:sz w:val="22"/>
          <w:szCs w:val="22"/>
          <w:lang w:val="es-ES"/>
        </w:rPr>
        <w:t xml:space="preserve"> </w:t>
      </w:r>
      <w:r>
        <w:rPr>
          <w:rFonts w:ascii="Arial" w:hAnsi="Arial" w:cs="Arial"/>
          <w:sz w:val="22"/>
          <w:szCs w:val="22"/>
          <w:lang w:val="es-ES"/>
        </w:rPr>
        <w:t>para</w:t>
      </w:r>
      <w:r>
        <w:rPr>
          <w:rFonts w:ascii="Arial" w:hAnsi="Arial" w:cs="Arial"/>
          <w:spacing w:val="-15"/>
          <w:sz w:val="22"/>
          <w:szCs w:val="22"/>
          <w:lang w:val="es-ES"/>
        </w:rPr>
        <w:t xml:space="preserve"> </w:t>
      </w:r>
      <w:r>
        <w:rPr>
          <w:rFonts w:ascii="Arial" w:hAnsi="Arial" w:cs="Arial"/>
          <w:sz w:val="22"/>
          <w:szCs w:val="22"/>
          <w:lang w:val="es-ES"/>
        </w:rPr>
        <w:t>mantener</w:t>
      </w:r>
      <w:r>
        <w:rPr>
          <w:rFonts w:ascii="Arial" w:hAnsi="Arial" w:cs="Arial"/>
          <w:spacing w:val="-14"/>
          <w:sz w:val="22"/>
          <w:szCs w:val="22"/>
          <w:lang w:val="es-ES"/>
        </w:rPr>
        <w:t xml:space="preserve"> </w:t>
      </w:r>
      <w:r>
        <w:rPr>
          <w:rFonts w:ascii="Arial" w:hAnsi="Arial" w:cs="Arial"/>
          <w:sz w:val="22"/>
          <w:szCs w:val="22"/>
          <w:lang w:val="es-ES"/>
        </w:rPr>
        <w:t>una</w:t>
      </w:r>
      <w:r>
        <w:rPr>
          <w:rFonts w:ascii="Arial" w:hAnsi="Arial" w:cs="Arial"/>
          <w:spacing w:val="-15"/>
          <w:sz w:val="22"/>
          <w:szCs w:val="22"/>
          <w:lang w:val="es-ES"/>
        </w:rPr>
        <w:t xml:space="preserve"> </w:t>
      </w:r>
      <w:r>
        <w:rPr>
          <w:rFonts w:ascii="Arial" w:hAnsi="Arial" w:cs="Arial"/>
          <w:sz w:val="22"/>
          <w:szCs w:val="22"/>
          <w:lang w:val="es-ES"/>
        </w:rPr>
        <w:t>población</w:t>
      </w:r>
      <w:r>
        <w:rPr>
          <w:rFonts w:ascii="Arial" w:hAnsi="Arial" w:cs="Arial"/>
          <w:spacing w:val="-14"/>
          <w:sz w:val="22"/>
          <w:szCs w:val="22"/>
          <w:lang w:val="es-ES"/>
        </w:rPr>
        <w:t xml:space="preserve"> </w:t>
      </w:r>
      <w:r>
        <w:rPr>
          <w:rFonts w:ascii="Arial" w:hAnsi="Arial" w:cs="Arial"/>
          <w:sz w:val="22"/>
          <w:szCs w:val="22"/>
          <w:lang w:val="es-ES"/>
        </w:rPr>
        <w:t>de</w:t>
      </w:r>
      <w:r>
        <w:rPr>
          <w:rFonts w:ascii="Arial" w:hAnsi="Arial" w:cs="Arial"/>
          <w:spacing w:val="-15"/>
          <w:sz w:val="22"/>
          <w:szCs w:val="22"/>
          <w:lang w:val="es-ES"/>
        </w:rPr>
        <w:t xml:space="preserve"> </w:t>
      </w:r>
      <w:r>
        <w:rPr>
          <w:rFonts w:ascii="Arial" w:hAnsi="Arial" w:cs="Arial"/>
          <w:sz w:val="22"/>
          <w:szCs w:val="22"/>
          <w:lang w:val="es-ES"/>
        </w:rPr>
        <w:t>nutrias</w:t>
      </w:r>
      <w:r>
        <w:rPr>
          <w:rFonts w:ascii="Arial" w:hAnsi="Arial" w:cs="Arial"/>
          <w:spacing w:val="-15"/>
          <w:sz w:val="22"/>
          <w:szCs w:val="22"/>
          <w:lang w:val="es-ES"/>
        </w:rPr>
        <w:t xml:space="preserve"> </w:t>
      </w:r>
      <w:r>
        <w:rPr>
          <w:rFonts w:ascii="Arial" w:hAnsi="Arial" w:cs="Arial"/>
          <w:sz w:val="22"/>
          <w:szCs w:val="22"/>
          <w:lang w:val="es-ES"/>
        </w:rPr>
        <w:t>gigantes a largo plazo. El grupo de especialistas en nutrias de la UICN ha identificado una serie de medidas</w:t>
      </w:r>
      <w:r>
        <w:rPr>
          <w:rFonts w:ascii="Arial" w:hAnsi="Arial" w:cs="Arial"/>
          <w:spacing w:val="-12"/>
          <w:sz w:val="22"/>
          <w:szCs w:val="22"/>
          <w:lang w:val="es-ES"/>
        </w:rPr>
        <w:t xml:space="preserve"> </w:t>
      </w:r>
      <w:r>
        <w:rPr>
          <w:rFonts w:ascii="Arial" w:hAnsi="Arial" w:cs="Arial"/>
          <w:sz w:val="22"/>
          <w:szCs w:val="22"/>
          <w:lang w:val="es-ES"/>
        </w:rPr>
        <w:t>para</w:t>
      </w:r>
      <w:r>
        <w:rPr>
          <w:rFonts w:ascii="Arial" w:hAnsi="Arial" w:cs="Arial"/>
          <w:spacing w:val="-12"/>
          <w:sz w:val="22"/>
          <w:szCs w:val="22"/>
          <w:lang w:val="es-ES"/>
        </w:rPr>
        <w:t xml:space="preserve"> </w:t>
      </w:r>
      <w:r>
        <w:rPr>
          <w:rFonts w:ascii="Arial" w:hAnsi="Arial" w:cs="Arial"/>
          <w:sz w:val="22"/>
          <w:szCs w:val="22"/>
          <w:lang w:val="es-ES"/>
        </w:rPr>
        <w:t>mitigar</w:t>
      </w:r>
      <w:r>
        <w:rPr>
          <w:rFonts w:ascii="Arial" w:hAnsi="Arial" w:cs="Arial"/>
          <w:spacing w:val="-12"/>
          <w:sz w:val="22"/>
          <w:szCs w:val="22"/>
          <w:lang w:val="es-ES"/>
        </w:rPr>
        <w:t xml:space="preserve"> </w:t>
      </w:r>
      <w:r>
        <w:rPr>
          <w:rFonts w:ascii="Arial" w:hAnsi="Arial" w:cs="Arial"/>
          <w:sz w:val="22"/>
          <w:szCs w:val="22"/>
          <w:lang w:val="es-ES"/>
        </w:rPr>
        <w:t>las</w:t>
      </w:r>
      <w:r>
        <w:rPr>
          <w:rFonts w:ascii="Arial" w:hAnsi="Arial" w:cs="Arial"/>
          <w:spacing w:val="-12"/>
          <w:sz w:val="22"/>
          <w:szCs w:val="22"/>
          <w:lang w:val="es-ES"/>
        </w:rPr>
        <w:t xml:space="preserve"> </w:t>
      </w:r>
      <w:r>
        <w:rPr>
          <w:rFonts w:ascii="Arial" w:hAnsi="Arial" w:cs="Arial"/>
          <w:sz w:val="22"/>
          <w:szCs w:val="22"/>
          <w:lang w:val="es-ES"/>
        </w:rPr>
        <w:t>amenazas</w:t>
      </w:r>
      <w:r>
        <w:rPr>
          <w:rFonts w:ascii="Arial" w:hAnsi="Arial" w:cs="Arial"/>
          <w:spacing w:val="-12"/>
          <w:sz w:val="22"/>
          <w:szCs w:val="22"/>
          <w:lang w:val="es-ES"/>
        </w:rPr>
        <w:t xml:space="preserve"> </w:t>
      </w:r>
      <w:r>
        <w:rPr>
          <w:rFonts w:ascii="Arial" w:hAnsi="Arial" w:cs="Arial"/>
          <w:sz w:val="22"/>
          <w:szCs w:val="22"/>
          <w:lang w:val="es-ES"/>
        </w:rPr>
        <w:t>a</w:t>
      </w:r>
      <w:r>
        <w:rPr>
          <w:rFonts w:ascii="Arial" w:hAnsi="Arial" w:cs="Arial"/>
          <w:spacing w:val="-7"/>
          <w:sz w:val="22"/>
          <w:szCs w:val="22"/>
          <w:lang w:val="es-ES"/>
        </w:rPr>
        <w:t xml:space="preserve"> </w:t>
      </w:r>
      <w:r>
        <w:rPr>
          <w:rFonts w:ascii="Arial" w:hAnsi="Arial" w:cs="Arial"/>
          <w:sz w:val="22"/>
          <w:szCs w:val="22"/>
          <w:lang w:val="es-ES"/>
        </w:rPr>
        <w:t>la</w:t>
      </w:r>
      <w:r>
        <w:rPr>
          <w:rFonts w:ascii="Arial" w:hAnsi="Arial" w:cs="Arial"/>
          <w:spacing w:val="-14"/>
          <w:sz w:val="22"/>
          <w:szCs w:val="22"/>
          <w:lang w:val="es-ES"/>
        </w:rPr>
        <w:t xml:space="preserve"> </w:t>
      </w:r>
      <w:r>
        <w:rPr>
          <w:rFonts w:ascii="Arial" w:hAnsi="Arial" w:cs="Arial"/>
          <w:sz w:val="22"/>
          <w:szCs w:val="22"/>
          <w:lang w:val="es-ES"/>
        </w:rPr>
        <w:t>nutria</w:t>
      </w:r>
      <w:r>
        <w:rPr>
          <w:rFonts w:ascii="Arial" w:hAnsi="Arial" w:cs="Arial"/>
          <w:spacing w:val="-14"/>
          <w:sz w:val="22"/>
          <w:szCs w:val="22"/>
          <w:lang w:val="es-ES"/>
        </w:rPr>
        <w:t xml:space="preserve"> </w:t>
      </w:r>
      <w:r>
        <w:rPr>
          <w:rFonts w:ascii="Arial" w:hAnsi="Arial" w:cs="Arial"/>
          <w:sz w:val="22"/>
          <w:szCs w:val="22"/>
          <w:lang w:val="es-ES"/>
        </w:rPr>
        <w:t>gigante</w:t>
      </w:r>
      <w:r>
        <w:rPr>
          <w:rFonts w:ascii="Arial" w:hAnsi="Arial" w:cs="Arial"/>
          <w:spacing w:val="-14"/>
          <w:sz w:val="22"/>
          <w:szCs w:val="22"/>
          <w:lang w:val="es-ES"/>
        </w:rPr>
        <w:t xml:space="preserve"> </w:t>
      </w:r>
      <w:r>
        <w:rPr>
          <w:rFonts w:ascii="Arial" w:hAnsi="Arial" w:cs="Arial"/>
          <w:sz w:val="22"/>
          <w:szCs w:val="22"/>
          <w:lang w:val="es-ES"/>
        </w:rPr>
        <w:t>entre</w:t>
      </w:r>
      <w:r>
        <w:rPr>
          <w:rFonts w:ascii="Arial" w:hAnsi="Arial" w:cs="Arial"/>
          <w:spacing w:val="-13"/>
          <w:sz w:val="22"/>
          <w:szCs w:val="22"/>
          <w:lang w:val="es-ES"/>
        </w:rPr>
        <w:t xml:space="preserve"> </w:t>
      </w:r>
      <w:r>
        <w:rPr>
          <w:rFonts w:ascii="Arial" w:hAnsi="Arial" w:cs="Arial"/>
          <w:sz w:val="22"/>
          <w:szCs w:val="22"/>
          <w:lang w:val="es-ES"/>
        </w:rPr>
        <w:t>las que se</w:t>
      </w:r>
      <w:r>
        <w:rPr>
          <w:rFonts w:ascii="Arial" w:hAnsi="Arial" w:cs="Arial"/>
          <w:spacing w:val="-6"/>
          <w:sz w:val="22"/>
          <w:szCs w:val="22"/>
          <w:lang w:val="es-ES"/>
        </w:rPr>
        <w:t xml:space="preserve"> </w:t>
      </w:r>
      <w:r>
        <w:rPr>
          <w:rFonts w:ascii="Arial" w:hAnsi="Arial" w:cs="Arial"/>
          <w:sz w:val="22"/>
          <w:szCs w:val="22"/>
          <w:lang w:val="es-ES"/>
        </w:rPr>
        <w:t>encuentra</w:t>
      </w:r>
      <w:r>
        <w:rPr>
          <w:rFonts w:ascii="Arial" w:hAnsi="Arial" w:cs="Arial"/>
          <w:spacing w:val="-12"/>
          <w:sz w:val="22"/>
          <w:szCs w:val="22"/>
          <w:lang w:val="es-ES"/>
        </w:rPr>
        <w:t xml:space="preserve"> </w:t>
      </w:r>
      <w:r>
        <w:rPr>
          <w:rFonts w:ascii="Arial" w:hAnsi="Arial" w:cs="Arial"/>
          <w:sz w:val="22"/>
          <w:szCs w:val="22"/>
          <w:lang w:val="es-ES"/>
        </w:rPr>
        <w:t>el fomento</w:t>
      </w:r>
      <w:r>
        <w:rPr>
          <w:rFonts w:ascii="Arial" w:hAnsi="Arial" w:cs="Arial"/>
          <w:spacing w:val="-14"/>
          <w:sz w:val="22"/>
          <w:szCs w:val="22"/>
          <w:lang w:val="es-ES"/>
        </w:rPr>
        <w:t xml:space="preserve"> </w:t>
      </w:r>
      <w:r>
        <w:rPr>
          <w:rFonts w:ascii="Arial" w:hAnsi="Arial" w:cs="Arial"/>
          <w:sz w:val="22"/>
          <w:szCs w:val="22"/>
          <w:lang w:val="es-ES"/>
        </w:rPr>
        <w:t>de la cooperación multinacional</w:t>
      </w:r>
      <w:r>
        <w:rPr>
          <w:rFonts w:ascii="Arial" w:hAnsi="Arial" w:cs="Arial"/>
          <w:spacing w:val="-7"/>
          <w:sz w:val="22"/>
          <w:szCs w:val="22"/>
          <w:lang w:val="es-ES"/>
        </w:rPr>
        <w:t xml:space="preserve"> </w:t>
      </w:r>
      <w:r>
        <w:rPr>
          <w:rFonts w:ascii="Arial" w:hAnsi="Arial" w:cs="Arial"/>
          <w:sz w:val="22"/>
          <w:szCs w:val="22"/>
          <w:lang w:val="es-ES"/>
        </w:rPr>
        <w:t>(por</w:t>
      </w:r>
      <w:r>
        <w:rPr>
          <w:rFonts w:ascii="Arial" w:hAnsi="Arial" w:cs="Arial"/>
          <w:spacing w:val="-5"/>
          <w:sz w:val="22"/>
          <w:szCs w:val="22"/>
          <w:lang w:val="es-ES"/>
        </w:rPr>
        <w:t xml:space="preserve"> </w:t>
      </w:r>
      <w:r>
        <w:rPr>
          <w:rFonts w:ascii="Arial" w:hAnsi="Arial" w:cs="Arial"/>
          <w:sz w:val="22"/>
          <w:szCs w:val="22"/>
          <w:lang w:val="es-ES"/>
        </w:rPr>
        <w:t>ejemplo</w:t>
      </w:r>
      <w:r>
        <w:rPr>
          <w:rFonts w:ascii="Arial" w:hAnsi="Arial" w:cs="Arial"/>
          <w:spacing w:val="-7"/>
          <w:sz w:val="22"/>
          <w:szCs w:val="22"/>
          <w:lang w:val="es-ES"/>
        </w:rPr>
        <w:t xml:space="preserve"> </w:t>
      </w:r>
      <w:r>
        <w:rPr>
          <w:rFonts w:ascii="Arial" w:hAnsi="Arial" w:cs="Arial"/>
          <w:sz w:val="22"/>
          <w:szCs w:val="22"/>
          <w:lang w:val="es-ES"/>
        </w:rPr>
        <w:t>:</w:t>
      </w:r>
      <w:r>
        <w:rPr>
          <w:rFonts w:ascii="Arial" w:hAnsi="Arial" w:cs="Arial"/>
          <w:spacing w:val="-4"/>
          <w:sz w:val="22"/>
          <w:szCs w:val="22"/>
          <w:lang w:val="es-ES"/>
        </w:rPr>
        <w:t xml:space="preserve"> </w:t>
      </w:r>
      <w:r>
        <w:rPr>
          <w:rFonts w:ascii="Arial" w:hAnsi="Arial" w:cs="Arial"/>
          <w:sz w:val="22"/>
          <w:szCs w:val="22"/>
          <w:lang w:val="es-ES"/>
        </w:rPr>
        <w:t>Amapá-Brasil</w:t>
      </w:r>
      <w:r>
        <w:rPr>
          <w:rFonts w:ascii="Arial" w:hAnsi="Arial" w:cs="Arial"/>
          <w:spacing w:val="-7"/>
          <w:sz w:val="22"/>
          <w:szCs w:val="22"/>
          <w:lang w:val="es-ES"/>
        </w:rPr>
        <w:t xml:space="preserve"> </w:t>
      </w:r>
      <w:r>
        <w:rPr>
          <w:rFonts w:ascii="Arial" w:hAnsi="Arial" w:cs="Arial"/>
          <w:sz w:val="22"/>
          <w:szCs w:val="22"/>
          <w:lang w:val="es-ES"/>
        </w:rPr>
        <w:t>y</w:t>
      </w:r>
      <w:r>
        <w:rPr>
          <w:rFonts w:ascii="Arial" w:hAnsi="Arial" w:cs="Arial"/>
          <w:spacing w:val="-3"/>
          <w:sz w:val="22"/>
          <w:szCs w:val="22"/>
          <w:lang w:val="es-ES"/>
        </w:rPr>
        <w:t xml:space="preserve"> </w:t>
      </w:r>
      <w:r>
        <w:rPr>
          <w:rFonts w:ascii="Arial" w:hAnsi="Arial" w:cs="Arial"/>
          <w:sz w:val="22"/>
          <w:szCs w:val="22"/>
          <w:lang w:val="es-ES"/>
        </w:rPr>
        <w:t>la Guayana</w:t>
      </w:r>
      <w:r>
        <w:rPr>
          <w:rFonts w:ascii="Arial" w:hAnsi="Arial" w:cs="Arial"/>
          <w:spacing w:val="-7"/>
          <w:sz w:val="22"/>
          <w:szCs w:val="22"/>
          <w:lang w:val="es-ES"/>
        </w:rPr>
        <w:t xml:space="preserve"> </w:t>
      </w:r>
      <w:r>
        <w:rPr>
          <w:rFonts w:ascii="Arial" w:hAnsi="Arial" w:cs="Arial"/>
          <w:sz w:val="22"/>
          <w:szCs w:val="22"/>
          <w:lang w:val="es-ES"/>
        </w:rPr>
        <w:t>francesa,</w:t>
      </w:r>
      <w:r>
        <w:rPr>
          <w:rFonts w:ascii="Arial" w:hAnsi="Arial" w:cs="Arial"/>
          <w:spacing w:val="-4"/>
          <w:sz w:val="22"/>
          <w:szCs w:val="22"/>
          <w:lang w:val="es-ES"/>
        </w:rPr>
        <w:t xml:space="preserve"> </w:t>
      </w:r>
      <w:r>
        <w:rPr>
          <w:rFonts w:ascii="Arial" w:hAnsi="Arial" w:cs="Arial"/>
          <w:sz w:val="22"/>
          <w:szCs w:val="22"/>
          <w:lang w:val="es-ES"/>
        </w:rPr>
        <w:t>Suriname</w:t>
      </w:r>
      <w:r>
        <w:rPr>
          <w:rFonts w:ascii="Arial" w:hAnsi="Arial" w:cs="Arial"/>
          <w:spacing w:val="-7"/>
          <w:sz w:val="22"/>
          <w:szCs w:val="22"/>
          <w:lang w:val="es-ES"/>
        </w:rPr>
        <w:t xml:space="preserve"> </w:t>
      </w:r>
      <w:r>
        <w:rPr>
          <w:rFonts w:ascii="Arial" w:hAnsi="Arial" w:cs="Arial"/>
          <w:sz w:val="22"/>
          <w:szCs w:val="22"/>
          <w:lang w:val="es-ES"/>
        </w:rPr>
        <w:t>y</w:t>
      </w:r>
      <w:r>
        <w:rPr>
          <w:rFonts w:ascii="Arial" w:hAnsi="Arial" w:cs="Arial"/>
          <w:spacing w:val="-3"/>
          <w:sz w:val="22"/>
          <w:szCs w:val="22"/>
          <w:lang w:val="es-ES"/>
        </w:rPr>
        <w:t xml:space="preserve"> </w:t>
      </w:r>
      <w:r>
        <w:rPr>
          <w:rFonts w:ascii="Arial" w:hAnsi="Arial" w:cs="Arial"/>
          <w:sz w:val="22"/>
          <w:szCs w:val="22"/>
          <w:lang w:val="es-ES"/>
        </w:rPr>
        <w:t>Guyana,</w:t>
      </w:r>
      <w:r>
        <w:rPr>
          <w:rFonts w:ascii="Arial" w:hAnsi="Arial" w:cs="Arial"/>
          <w:spacing w:val="-4"/>
          <w:sz w:val="22"/>
          <w:szCs w:val="22"/>
          <w:lang w:val="es-ES"/>
        </w:rPr>
        <w:t xml:space="preserve"> </w:t>
      </w:r>
      <w:r>
        <w:rPr>
          <w:rFonts w:ascii="Arial" w:hAnsi="Arial" w:cs="Arial"/>
          <w:sz w:val="22"/>
          <w:szCs w:val="22"/>
          <w:lang w:val="es-ES"/>
        </w:rPr>
        <w:t>la Amazonia Meridional y Pantanal) para coordinar la gestión de las zonas protegidas transfronterizas o conectadas,</w:t>
      </w:r>
      <w:r>
        <w:rPr>
          <w:rFonts w:ascii="Arial" w:hAnsi="Arial" w:cs="Arial"/>
          <w:spacing w:val="-15"/>
          <w:sz w:val="22"/>
          <w:szCs w:val="22"/>
          <w:lang w:val="es-ES"/>
        </w:rPr>
        <w:t xml:space="preserve"> </w:t>
      </w:r>
      <w:r>
        <w:rPr>
          <w:rFonts w:ascii="Arial" w:hAnsi="Arial" w:cs="Arial"/>
          <w:sz w:val="22"/>
          <w:szCs w:val="22"/>
          <w:lang w:val="es-ES"/>
        </w:rPr>
        <w:t>el</w:t>
      </w:r>
      <w:r>
        <w:rPr>
          <w:rFonts w:ascii="Arial" w:hAnsi="Arial" w:cs="Arial"/>
          <w:spacing w:val="-15"/>
          <w:sz w:val="22"/>
          <w:szCs w:val="22"/>
          <w:lang w:val="es-ES"/>
        </w:rPr>
        <w:t xml:space="preserve"> </w:t>
      </w:r>
      <w:r>
        <w:rPr>
          <w:rFonts w:ascii="Arial" w:hAnsi="Arial" w:cs="Arial"/>
          <w:sz w:val="22"/>
          <w:szCs w:val="22"/>
          <w:lang w:val="es-ES"/>
        </w:rPr>
        <w:t>control</w:t>
      </w:r>
      <w:r>
        <w:rPr>
          <w:rFonts w:ascii="Arial" w:hAnsi="Arial" w:cs="Arial"/>
          <w:spacing w:val="-14"/>
          <w:sz w:val="22"/>
          <w:szCs w:val="22"/>
          <w:lang w:val="es-ES"/>
        </w:rPr>
        <w:t xml:space="preserve"> </w:t>
      </w:r>
      <w:r>
        <w:rPr>
          <w:rFonts w:ascii="Arial" w:hAnsi="Arial" w:cs="Arial"/>
          <w:sz w:val="22"/>
          <w:szCs w:val="22"/>
          <w:lang w:val="es-ES"/>
        </w:rPr>
        <w:t>de</w:t>
      </w:r>
      <w:r>
        <w:rPr>
          <w:rFonts w:ascii="Arial" w:hAnsi="Arial" w:cs="Arial"/>
          <w:spacing w:val="-15"/>
          <w:sz w:val="22"/>
          <w:szCs w:val="22"/>
          <w:lang w:val="es-ES"/>
        </w:rPr>
        <w:t xml:space="preserve"> </w:t>
      </w:r>
      <w:r>
        <w:rPr>
          <w:rFonts w:ascii="Arial" w:hAnsi="Arial" w:cs="Arial"/>
          <w:sz w:val="22"/>
          <w:szCs w:val="22"/>
          <w:lang w:val="es-ES"/>
        </w:rPr>
        <w:t>la explotación</w:t>
      </w:r>
      <w:r>
        <w:rPr>
          <w:rFonts w:ascii="Arial" w:hAnsi="Arial" w:cs="Arial"/>
          <w:spacing w:val="-14"/>
          <w:sz w:val="22"/>
          <w:szCs w:val="22"/>
          <w:lang w:val="es-ES"/>
        </w:rPr>
        <w:t xml:space="preserve"> </w:t>
      </w:r>
      <w:r>
        <w:rPr>
          <w:rFonts w:ascii="Arial" w:hAnsi="Arial" w:cs="Arial"/>
          <w:sz w:val="22"/>
          <w:szCs w:val="22"/>
          <w:lang w:val="es-ES"/>
        </w:rPr>
        <w:t>minera</w:t>
      </w:r>
      <w:r>
        <w:rPr>
          <w:rFonts w:ascii="Arial" w:hAnsi="Arial" w:cs="Arial"/>
          <w:spacing w:val="-15"/>
          <w:sz w:val="22"/>
          <w:szCs w:val="22"/>
          <w:lang w:val="es-ES"/>
        </w:rPr>
        <w:t xml:space="preserve"> </w:t>
      </w:r>
      <w:r>
        <w:rPr>
          <w:rFonts w:ascii="Arial" w:hAnsi="Arial" w:cs="Arial"/>
          <w:sz w:val="22"/>
          <w:szCs w:val="22"/>
          <w:lang w:val="es-ES"/>
        </w:rPr>
        <w:t>ilegal</w:t>
      </w:r>
      <w:r>
        <w:rPr>
          <w:rFonts w:ascii="Arial" w:hAnsi="Arial" w:cs="Arial"/>
          <w:spacing w:val="-15"/>
          <w:sz w:val="22"/>
          <w:szCs w:val="22"/>
          <w:lang w:val="es-ES"/>
        </w:rPr>
        <w:t xml:space="preserve"> </w:t>
      </w:r>
      <w:r>
        <w:rPr>
          <w:rFonts w:ascii="Arial" w:hAnsi="Arial" w:cs="Arial"/>
          <w:sz w:val="22"/>
          <w:szCs w:val="22"/>
          <w:lang w:val="es-ES"/>
        </w:rPr>
        <w:t>y</w:t>
      </w:r>
      <w:r>
        <w:rPr>
          <w:rFonts w:ascii="Arial" w:hAnsi="Arial" w:cs="Arial"/>
          <w:spacing w:val="-14"/>
          <w:sz w:val="22"/>
          <w:szCs w:val="22"/>
          <w:lang w:val="es-ES"/>
        </w:rPr>
        <w:t xml:space="preserve"> </w:t>
      </w:r>
      <w:r>
        <w:rPr>
          <w:rFonts w:ascii="Arial" w:hAnsi="Arial" w:cs="Arial"/>
          <w:sz w:val="22"/>
          <w:szCs w:val="22"/>
          <w:lang w:val="es-ES"/>
        </w:rPr>
        <w:t>la integridad</w:t>
      </w:r>
      <w:r>
        <w:rPr>
          <w:rFonts w:ascii="Arial" w:hAnsi="Arial" w:cs="Arial"/>
          <w:spacing w:val="-15"/>
          <w:sz w:val="22"/>
          <w:szCs w:val="22"/>
          <w:lang w:val="es-ES"/>
        </w:rPr>
        <w:t xml:space="preserve"> </w:t>
      </w:r>
      <w:r>
        <w:rPr>
          <w:rFonts w:ascii="Arial" w:hAnsi="Arial" w:cs="Arial"/>
          <w:sz w:val="22"/>
          <w:szCs w:val="22"/>
          <w:lang w:val="es-ES"/>
        </w:rPr>
        <w:t>del</w:t>
      </w:r>
      <w:r>
        <w:rPr>
          <w:rFonts w:ascii="Arial" w:hAnsi="Arial" w:cs="Arial"/>
          <w:spacing w:val="-14"/>
          <w:sz w:val="22"/>
          <w:szCs w:val="22"/>
          <w:lang w:val="es-ES"/>
        </w:rPr>
        <w:t xml:space="preserve"> </w:t>
      </w:r>
      <w:r>
        <w:rPr>
          <w:rFonts w:ascii="Arial" w:hAnsi="Arial" w:cs="Arial"/>
          <w:sz w:val="22"/>
          <w:szCs w:val="22"/>
          <w:lang w:val="es-ES"/>
        </w:rPr>
        <w:t>hábitat</w:t>
      </w:r>
      <w:r>
        <w:rPr>
          <w:rFonts w:ascii="Arial" w:hAnsi="Arial" w:cs="Arial"/>
          <w:spacing w:val="-15"/>
          <w:sz w:val="22"/>
          <w:szCs w:val="22"/>
          <w:lang w:val="es-ES"/>
        </w:rPr>
        <w:t xml:space="preserve"> </w:t>
      </w:r>
      <w:r>
        <w:rPr>
          <w:rFonts w:ascii="Arial" w:hAnsi="Arial" w:cs="Arial"/>
          <w:sz w:val="22"/>
          <w:szCs w:val="22"/>
          <w:lang w:val="es-ES"/>
        </w:rPr>
        <w:t>continuo</w:t>
      </w:r>
      <w:r>
        <w:rPr>
          <w:rFonts w:ascii="Arial" w:hAnsi="Arial" w:cs="Arial"/>
          <w:spacing w:val="-15"/>
          <w:sz w:val="22"/>
          <w:szCs w:val="22"/>
          <w:lang w:val="es-ES"/>
        </w:rPr>
        <w:t xml:space="preserve"> </w:t>
      </w:r>
      <w:r>
        <w:rPr>
          <w:rFonts w:ascii="Arial" w:hAnsi="Arial" w:cs="Arial"/>
          <w:sz w:val="22"/>
          <w:szCs w:val="22"/>
          <w:lang w:val="es-ES"/>
        </w:rPr>
        <w:t>de</w:t>
      </w:r>
      <w:r>
        <w:rPr>
          <w:rFonts w:ascii="Arial" w:hAnsi="Arial" w:cs="Arial"/>
          <w:spacing w:val="-14"/>
          <w:sz w:val="22"/>
          <w:szCs w:val="22"/>
          <w:lang w:val="es-ES"/>
        </w:rPr>
        <w:t xml:space="preserve"> </w:t>
      </w:r>
      <w:r>
        <w:rPr>
          <w:rFonts w:ascii="Arial" w:hAnsi="Arial" w:cs="Arial"/>
          <w:sz w:val="22"/>
          <w:szCs w:val="22"/>
          <w:lang w:val="es-ES"/>
        </w:rPr>
        <w:t>la</w:t>
      </w:r>
      <w:r>
        <w:rPr>
          <w:rFonts w:ascii="Arial" w:hAnsi="Arial" w:cs="Arial"/>
          <w:spacing w:val="-15"/>
          <w:sz w:val="22"/>
          <w:szCs w:val="22"/>
          <w:lang w:val="es-ES"/>
        </w:rPr>
        <w:t xml:space="preserve"> </w:t>
      </w:r>
      <w:r>
        <w:rPr>
          <w:rFonts w:ascii="Arial" w:hAnsi="Arial" w:cs="Arial"/>
          <w:sz w:val="22"/>
          <w:szCs w:val="22"/>
          <w:lang w:val="es-ES"/>
        </w:rPr>
        <w:t>nutria (Duplaix, N. and M. Savage (2018), The Global Otter Conservation Strategy).</w:t>
      </w:r>
    </w:p>
    <w:p w14:paraId="55C1C990" w14:textId="77777777" w:rsidR="00220513" w:rsidRDefault="00220513">
      <w:pPr>
        <w:pStyle w:val="BodyText"/>
        <w:ind w:left="23" w:right="157"/>
        <w:jc w:val="both"/>
        <w:rPr>
          <w:rFonts w:ascii="Arial" w:hAnsi="Arial" w:cs="Arial"/>
          <w:sz w:val="22"/>
          <w:szCs w:val="22"/>
          <w:lang w:val="es-ES"/>
        </w:rPr>
      </w:pPr>
    </w:p>
    <w:p w14:paraId="065E6F56" w14:textId="77777777" w:rsidR="00220513" w:rsidRDefault="002743EF">
      <w:pPr>
        <w:pStyle w:val="ListParagraph"/>
        <w:numPr>
          <w:ilvl w:val="1"/>
          <w:numId w:val="13"/>
        </w:numPr>
        <w:ind w:left="567" w:hanging="567"/>
        <w:jc w:val="left"/>
        <w:rPr>
          <w:rFonts w:ascii="Arial" w:hAnsi="Arial" w:cs="Arial"/>
          <w:b/>
          <w:bCs/>
          <w:lang w:val="es-ES"/>
        </w:rPr>
      </w:pPr>
      <w:r>
        <w:rPr>
          <w:rFonts w:ascii="Arial" w:hAnsi="Arial" w:cs="Arial"/>
          <w:b/>
          <w:bCs/>
          <w:lang w:val="es-ES"/>
        </w:rPr>
        <w:t>Datos</w:t>
      </w:r>
      <w:r>
        <w:rPr>
          <w:rFonts w:ascii="Arial" w:hAnsi="Arial" w:cs="Arial"/>
          <w:b/>
          <w:bCs/>
          <w:spacing w:val="-5"/>
          <w:lang w:val="es-ES"/>
        </w:rPr>
        <w:t xml:space="preserve"> </w:t>
      </w:r>
      <w:r>
        <w:rPr>
          <w:rFonts w:ascii="Arial" w:hAnsi="Arial" w:cs="Arial"/>
          <w:b/>
          <w:bCs/>
          <w:lang w:val="es-ES"/>
        </w:rPr>
        <w:t>biológicos</w:t>
      </w:r>
      <w:r>
        <w:rPr>
          <w:rFonts w:ascii="Arial" w:hAnsi="Arial" w:cs="Arial"/>
          <w:b/>
          <w:bCs/>
          <w:spacing w:val="-4"/>
          <w:lang w:val="es-ES"/>
        </w:rPr>
        <w:t xml:space="preserve"> </w:t>
      </w:r>
      <w:r>
        <w:rPr>
          <w:rFonts w:ascii="Arial" w:hAnsi="Arial" w:cs="Arial"/>
          <w:b/>
          <w:bCs/>
          <w:lang w:val="es-ES"/>
        </w:rPr>
        <w:t>(distintos</w:t>
      </w:r>
      <w:r>
        <w:rPr>
          <w:rFonts w:ascii="Arial" w:hAnsi="Arial" w:cs="Arial"/>
          <w:b/>
          <w:bCs/>
          <w:spacing w:val="-4"/>
          <w:lang w:val="es-ES"/>
        </w:rPr>
        <w:t xml:space="preserve"> </w:t>
      </w:r>
      <w:r>
        <w:rPr>
          <w:rFonts w:ascii="Arial" w:hAnsi="Arial" w:cs="Arial"/>
          <w:b/>
          <w:bCs/>
          <w:lang w:val="es-ES"/>
        </w:rPr>
        <w:t>de</w:t>
      </w:r>
      <w:r>
        <w:rPr>
          <w:rFonts w:ascii="Arial" w:hAnsi="Arial" w:cs="Arial"/>
          <w:b/>
          <w:bCs/>
          <w:spacing w:val="-6"/>
          <w:lang w:val="es-ES"/>
        </w:rPr>
        <w:t xml:space="preserve"> </w:t>
      </w:r>
      <w:r>
        <w:rPr>
          <w:rFonts w:ascii="Arial" w:hAnsi="Arial" w:cs="Arial"/>
          <w:b/>
          <w:bCs/>
          <w:lang w:val="es-ES"/>
        </w:rPr>
        <w:t>la</w:t>
      </w:r>
      <w:r>
        <w:rPr>
          <w:rFonts w:ascii="Arial" w:hAnsi="Arial" w:cs="Arial"/>
          <w:b/>
          <w:bCs/>
          <w:spacing w:val="-6"/>
          <w:lang w:val="es-ES"/>
        </w:rPr>
        <w:t xml:space="preserve"> </w:t>
      </w:r>
      <w:r>
        <w:rPr>
          <w:rFonts w:ascii="Arial" w:hAnsi="Arial" w:cs="Arial"/>
          <w:b/>
          <w:bCs/>
          <w:spacing w:val="-2"/>
          <w:lang w:val="es-ES"/>
        </w:rPr>
        <w:t>migración)</w:t>
      </w:r>
    </w:p>
    <w:p w14:paraId="6FE1D76F" w14:textId="77777777" w:rsidR="00220513" w:rsidRDefault="00220513">
      <w:pPr>
        <w:pStyle w:val="BodyText"/>
        <w:rPr>
          <w:rFonts w:ascii="Arial" w:hAnsi="Arial" w:cs="Arial"/>
          <w:sz w:val="22"/>
          <w:szCs w:val="22"/>
          <w:lang w:val="es-ES"/>
        </w:rPr>
      </w:pPr>
    </w:p>
    <w:p w14:paraId="4612A912" w14:textId="77777777" w:rsidR="00220513" w:rsidRDefault="002743EF">
      <w:pPr>
        <w:pStyle w:val="ListParagraph"/>
        <w:numPr>
          <w:ilvl w:val="2"/>
          <w:numId w:val="13"/>
        </w:numPr>
        <w:ind w:left="567" w:hanging="567"/>
        <w:rPr>
          <w:rFonts w:ascii="Arial" w:hAnsi="Arial" w:cs="Arial"/>
          <w:lang w:val="es-ES"/>
        </w:rPr>
      </w:pPr>
      <w:r>
        <w:rPr>
          <w:rFonts w:ascii="Arial" w:hAnsi="Arial" w:cs="Arial"/>
          <w:lang w:val="es-ES"/>
        </w:rPr>
        <w:t>Distribución</w:t>
      </w:r>
      <w:r>
        <w:rPr>
          <w:rFonts w:ascii="Arial" w:hAnsi="Arial" w:cs="Arial"/>
          <w:spacing w:val="-5"/>
          <w:lang w:val="es-ES"/>
        </w:rPr>
        <w:t xml:space="preserve"> </w:t>
      </w:r>
      <w:r>
        <w:rPr>
          <w:rFonts w:ascii="Arial" w:hAnsi="Arial" w:cs="Arial"/>
          <w:lang w:val="es-ES"/>
        </w:rPr>
        <w:t>(actual</w:t>
      </w:r>
      <w:r>
        <w:rPr>
          <w:rFonts w:ascii="Arial" w:hAnsi="Arial" w:cs="Arial"/>
          <w:spacing w:val="-5"/>
          <w:lang w:val="es-ES"/>
        </w:rPr>
        <w:t xml:space="preserve"> </w:t>
      </w:r>
      <w:r>
        <w:rPr>
          <w:rFonts w:ascii="Arial" w:hAnsi="Arial" w:cs="Arial"/>
          <w:lang w:val="es-ES"/>
        </w:rPr>
        <w:t>y pasada</w:t>
      </w:r>
      <w:r>
        <w:rPr>
          <w:rFonts w:ascii="Arial" w:hAnsi="Arial" w:cs="Arial"/>
          <w:spacing w:val="-2"/>
          <w:lang w:val="es-ES"/>
        </w:rPr>
        <w:t>)</w:t>
      </w:r>
    </w:p>
    <w:p w14:paraId="54ECF92B" w14:textId="77777777" w:rsidR="00220513" w:rsidRDefault="00220513">
      <w:pPr>
        <w:pStyle w:val="ListParagraph"/>
        <w:ind w:left="567"/>
        <w:rPr>
          <w:rFonts w:ascii="Arial" w:hAnsi="Arial" w:cs="Arial"/>
          <w:lang w:val="es-ES"/>
        </w:rPr>
      </w:pPr>
    </w:p>
    <w:p w14:paraId="221FDA76" w14:textId="77777777" w:rsidR="00220513" w:rsidRDefault="002743EF">
      <w:pPr>
        <w:pStyle w:val="BodyText"/>
        <w:ind w:left="23" w:right="162"/>
        <w:jc w:val="both"/>
        <w:rPr>
          <w:rFonts w:ascii="Arial" w:hAnsi="Arial" w:cs="Arial"/>
          <w:sz w:val="22"/>
          <w:szCs w:val="22"/>
          <w:lang w:val="es-ES"/>
        </w:rPr>
      </w:pPr>
      <w:r>
        <w:rPr>
          <w:rFonts w:ascii="Arial" w:hAnsi="Arial" w:cs="Arial"/>
          <w:sz w:val="22"/>
          <w:szCs w:val="22"/>
          <w:lang w:val="es-ES"/>
        </w:rPr>
        <w:t>Históricamente, la zona de distribución de la nutria gigante se extendía por gran parte de América del Sur, especialmente</w:t>
      </w:r>
      <w:r>
        <w:rPr>
          <w:rFonts w:ascii="Arial" w:hAnsi="Arial" w:cs="Arial"/>
          <w:spacing w:val="-4"/>
          <w:sz w:val="22"/>
          <w:szCs w:val="22"/>
          <w:lang w:val="es-ES"/>
        </w:rPr>
        <w:t xml:space="preserve"> </w:t>
      </w:r>
      <w:r>
        <w:rPr>
          <w:rFonts w:ascii="Arial" w:hAnsi="Arial" w:cs="Arial"/>
          <w:sz w:val="22"/>
          <w:szCs w:val="22"/>
          <w:lang w:val="es-ES"/>
        </w:rPr>
        <w:t>por</w:t>
      </w:r>
      <w:r>
        <w:rPr>
          <w:rFonts w:ascii="Arial" w:hAnsi="Arial" w:cs="Arial"/>
          <w:spacing w:val="-2"/>
          <w:sz w:val="22"/>
          <w:szCs w:val="22"/>
          <w:lang w:val="es-ES"/>
        </w:rPr>
        <w:t xml:space="preserve"> </w:t>
      </w:r>
      <w:r>
        <w:rPr>
          <w:rFonts w:ascii="Arial" w:hAnsi="Arial" w:cs="Arial"/>
          <w:sz w:val="22"/>
          <w:szCs w:val="22"/>
          <w:lang w:val="es-ES"/>
        </w:rPr>
        <w:t>los</w:t>
      </w:r>
      <w:r>
        <w:rPr>
          <w:rFonts w:ascii="Arial" w:hAnsi="Arial" w:cs="Arial"/>
          <w:spacing w:val="-2"/>
          <w:sz w:val="22"/>
          <w:szCs w:val="22"/>
          <w:lang w:val="es-ES"/>
        </w:rPr>
        <w:t xml:space="preserve"> </w:t>
      </w:r>
      <w:r>
        <w:rPr>
          <w:rFonts w:ascii="Arial" w:hAnsi="Arial" w:cs="Arial"/>
          <w:sz w:val="22"/>
          <w:szCs w:val="22"/>
          <w:lang w:val="es-ES"/>
        </w:rPr>
        <w:t>bosques</w:t>
      </w:r>
      <w:r>
        <w:rPr>
          <w:rFonts w:ascii="Arial" w:hAnsi="Arial" w:cs="Arial"/>
          <w:spacing w:val="-2"/>
          <w:sz w:val="22"/>
          <w:szCs w:val="22"/>
          <w:lang w:val="es-ES"/>
        </w:rPr>
        <w:t xml:space="preserve"> </w:t>
      </w:r>
      <w:r>
        <w:rPr>
          <w:rFonts w:ascii="Arial" w:hAnsi="Arial" w:cs="Arial"/>
          <w:sz w:val="22"/>
          <w:szCs w:val="22"/>
          <w:lang w:val="es-ES"/>
        </w:rPr>
        <w:t>tropicales bajos y los</w:t>
      </w:r>
      <w:r>
        <w:rPr>
          <w:rFonts w:ascii="Arial" w:hAnsi="Arial" w:cs="Arial"/>
          <w:spacing w:val="-2"/>
          <w:sz w:val="22"/>
          <w:szCs w:val="22"/>
          <w:lang w:val="es-ES"/>
        </w:rPr>
        <w:t xml:space="preserve"> </w:t>
      </w:r>
      <w:r>
        <w:rPr>
          <w:rFonts w:ascii="Arial" w:hAnsi="Arial" w:cs="Arial"/>
          <w:sz w:val="22"/>
          <w:szCs w:val="22"/>
          <w:lang w:val="es-ES"/>
        </w:rPr>
        <w:t>humedales. Esta distribución se está reduciendo progresivamente: la especie es extremadamente rara en muchas zonas</w:t>
      </w:r>
      <w:r>
        <w:rPr>
          <w:rFonts w:ascii="Arial" w:hAnsi="Arial" w:cs="Arial"/>
          <w:spacing w:val="-13"/>
          <w:sz w:val="22"/>
          <w:szCs w:val="22"/>
          <w:lang w:val="es-ES"/>
        </w:rPr>
        <w:t xml:space="preserve"> </w:t>
      </w:r>
      <w:r>
        <w:rPr>
          <w:rFonts w:ascii="Arial" w:hAnsi="Arial" w:cs="Arial"/>
          <w:sz w:val="22"/>
          <w:szCs w:val="22"/>
          <w:lang w:val="es-ES"/>
        </w:rPr>
        <w:t>del</w:t>
      </w:r>
      <w:r>
        <w:rPr>
          <w:rFonts w:ascii="Arial" w:hAnsi="Arial" w:cs="Arial"/>
          <w:spacing w:val="-15"/>
          <w:sz w:val="22"/>
          <w:szCs w:val="22"/>
          <w:lang w:val="es-ES"/>
        </w:rPr>
        <w:t xml:space="preserve"> </w:t>
      </w:r>
      <w:r>
        <w:rPr>
          <w:rFonts w:ascii="Arial" w:hAnsi="Arial" w:cs="Arial"/>
          <w:sz w:val="22"/>
          <w:szCs w:val="22"/>
          <w:lang w:val="es-ES"/>
        </w:rPr>
        <w:t>Brasil</w:t>
      </w:r>
      <w:r>
        <w:rPr>
          <w:rFonts w:ascii="Arial" w:hAnsi="Arial" w:cs="Arial"/>
          <w:spacing w:val="-14"/>
          <w:sz w:val="22"/>
          <w:szCs w:val="22"/>
          <w:lang w:val="es-ES"/>
        </w:rPr>
        <w:t xml:space="preserve"> </w:t>
      </w:r>
      <w:r>
        <w:rPr>
          <w:rFonts w:ascii="Arial" w:hAnsi="Arial" w:cs="Arial"/>
          <w:sz w:val="22"/>
          <w:szCs w:val="22"/>
          <w:lang w:val="es-ES"/>
        </w:rPr>
        <w:t>y</w:t>
      </w:r>
      <w:r>
        <w:rPr>
          <w:rFonts w:ascii="Arial" w:hAnsi="Arial" w:cs="Arial"/>
          <w:spacing w:val="-11"/>
          <w:sz w:val="22"/>
          <w:szCs w:val="22"/>
          <w:lang w:val="es-ES"/>
        </w:rPr>
        <w:t xml:space="preserve"> </w:t>
      </w:r>
      <w:r>
        <w:rPr>
          <w:rFonts w:ascii="Arial" w:hAnsi="Arial" w:cs="Arial"/>
          <w:sz w:val="22"/>
          <w:szCs w:val="22"/>
          <w:lang w:val="es-ES"/>
        </w:rPr>
        <w:t>del Ecuador.</w:t>
      </w:r>
      <w:r>
        <w:rPr>
          <w:rFonts w:ascii="Arial" w:hAnsi="Arial" w:cs="Arial"/>
          <w:spacing w:val="-11"/>
          <w:sz w:val="22"/>
          <w:szCs w:val="22"/>
          <w:lang w:val="es-ES"/>
        </w:rPr>
        <w:t xml:space="preserve"> </w:t>
      </w:r>
      <w:r>
        <w:rPr>
          <w:rFonts w:ascii="Arial" w:hAnsi="Arial" w:cs="Arial"/>
          <w:sz w:val="22"/>
          <w:szCs w:val="22"/>
          <w:lang w:val="es-ES"/>
        </w:rPr>
        <w:t>Se</w:t>
      </w:r>
      <w:r>
        <w:rPr>
          <w:rFonts w:ascii="Arial" w:hAnsi="Arial" w:cs="Arial"/>
          <w:spacing w:val="-14"/>
          <w:sz w:val="22"/>
          <w:szCs w:val="22"/>
          <w:lang w:val="es-ES"/>
        </w:rPr>
        <w:t xml:space="preserve"> </w:t>
      </w:r>
      <w:r>
        <w:rPr>
          <w:rFonts w:ascii="Arial" w:hAnsi="Arial" w:cs="Arial"/>
          <w:sz w:val="22"/>
          <w:szCs w:val="22"/>
          <w:lang w:val="es-ES"/>
        </w:rPr>
        <w:t>está volviendo escasa</w:t>
      </w:r>
      <w:r>
        <w:rPr>
          <w:rFonts w:ascii="Arial" w:hAnsi="Arial" w:cs="Arial"/>
          <w:spacing w:val="-15"/>
          <w:sz w:val="22"/>
          <w:szCs w:val="22"/>
          <w:lang w:val="es-ES"/>
        </w:rPr>
        <w:t xml:space="preserve"> </w:t>
      </w:r>
      <w:r>
        <w:rPr>
          <w:rFonts w:ascii="Arial" w:hAnsi="Arial" w:cs="Arial"/>
          <w:sz w:val="22"/>
          <w:szCs w:val="22"/>
          <w:lang w:val="es-ES"/>
        </w:rPr>
        <w:t>en</w:t>
      </w:r>
      <w:r>
        <w:rPr>
          <w:rFonts w:ascii="Arial" w:hAnsi="Arial" w:cs="Arial"/>
          <w:spacing w:val="-14"/>
          <w:sz w:val="22"/>
          <w:szCs w:val="22"/>
          <w:lang w:val="es-ES"/>
        </w:rPr>
        <w:t xml:space="preserve"> </w:t>
      </w:r>
      <w:r>
        <w:rPr>
          <w:rFonts w:ascii="Arial" w:hAnsi="Arial" w:cs="Arial"/>
          <w:sz w:val="22"/>
          <w:szCs w:val="22"/>
          <w:lang w:val="es-ES"/>
        </w:rPr>
        <w:t>Bolivia,</w:t>
      </w:r>
      <w:r>
        <w:rPr>
          <w:rFonts w:ascii="Arial" w:hAnsi="Arial" w:cs="Arial"/>
          <w:spacing w:val="-6"/>
          <w:sz w:val="22"/>
          <w:szCs w:val="22"/>
          <w:lang w:val="es-ES"/>
        </w:rPr>
        <w:t xml:space="preserve"> </w:t>
      </w:r>
      <w:r>
        <w:rPr>
          <w:rFonts w:ascii="Arial" w:hAnsi="Arial" w:cs="Arial"/>
          <w:sz w:val="22"/>
          <w:szCs w:val="22"/>
          <w:lang w:val="es-ES"/>
        </w:rPr>
        <w:t>en</w:t>
      </w:r>
      <w:r>
        <w:rPr>
          <w:rFonts w:ascii="Arial" w:hAnsi="Arial" w:cs="Arial"/>
          <w:spacing w:val="-15"/>
          <w:sz w:val="22"/>
          <w:szCs w:val="22"/>
          <w:lang w:val="es-ES"/>
        </w:rPr>
        <w:t xml:space="preserve"> </w:t>
      </w:r>
      <w:r>
        <w:rPr>
          <w:rFonts w:ascii="Arial" w:hAnsi="Arial" w:cs="Arial"/>
          <w:sz w:val="22"/>
          <w:szCs w:val="22"/>
          <w:lang w:val="es-ES"/>
        </w:rPr>
        <w:t>Colombia,</w:t>
      </w:r>
      <w:r>
        <w:rPr>
          <w:rFonts w:ascii="Arial" w:hAnsi="Arial" w:cs="Arial"/>
          <w:spacing w:val="-10"/>
          <w:sz w:val="22"/>
          <w:szCs w:val="22"/>
          <w:lang w:val="es-ES"/>
        </w:rPr>
        <w:t xml:space="preserve"> </w:t>
      </w:r>
      <w:r>
        <w:rPr>
          <w:rFonts w:ascii="Arial" w:hAnsi="Arial" w:cs="Arial"/>
          <w:sz w:val="22"/>
          <w:szCs w:val="22"/>
          <w:lang w:val="es-ES"/>
        </w:rPr>
        <w:t>en</w:t>
      </w:r>
      <w:r>
        <w:rPr>
          <w:rFonts w:ascii="Arial" w:hAnsi="Arial" w:cs="Arial"/>
          <w:spacing w:val="-12"/>
          <w:sz w:val="22"/>
          <w:szCs w:val="22"/>
          <w:lang w:val="es-ES"/>
        </w:rPr>
        <w:t xml:space="preserve"> </w:t>
      </w:r>
      <w:r>
        <w:rPr>
          <w:rFonts w:ascii="Arial" w:hAnsi="Arial" w:cs="Arial"/>
          <w:sz w:val="22"/>
          <w:szCs w:val="22"/>
          <w:lang w:val="es-ES"/>
        </w:rPr>
        <w:t>Venezuela,</w:t>
      </w:r>
      <w:r>
        <w:rPr>
          <w:rFonts w:ascii="Arial" w:hAnsi="Arial" w:cs="Arial"/>
          <w:spacing w:val="-11"/>
          <w:sz w:val="22"/>
          <w:szCs w:val="22"/>
          <w:lang w:val="es-ES"/>
        </w:rPr>
        <w:t xml:space="preserve"> </w:t>
      </w:r>
      <w:r>
        <w:rPr>
          <w:rFonts w:ascii="Arial" w:hAnsi="Arial" w:cs="Arial"/>
          <w:sz w:val="22"/>
          <w:szCs w:val="22"/>
          <w:lang w:val="es-ES"/>
        </w:rPr>
        <w:t>en la</w:t>
      </w:r>
      <w:r>
        <w:rPr>
          <w:rFonts w:ascii="Arial" w:hAnsi="Arial" w:cs="Arial"/>
          <w:spacing w:val="-15"/>
          <w:sz w:val="22"/>
          <w:szCs w:val="22"/>
          <w:lang w:val="es-ES"/>
        </w:rPr>
        <w:t xml:space="preserve"> </w:t>
      </w:r>
      <w:r>
        <w:rPr>
          <w:rFonts w:ascii="Arial" w:hAnsi="Arial" w:cs="Arial"/>
          <w:sz w:val="22"/>
          <w:szCs w:val="22"/>
          <w:lang w:val="es-ES"/>
        </w:rPr>
        <w:t>parte occidental de la Amazonia brasileña y en el Perú. Según la UICN, la especie ya habría desaparecido de la Argentina y el Uruguay.</w:t>
      </w:r>
    </w:p>
    <w:p w14:paraId="3B0CB3AA" w14:textId="77777777" w:rsidR="00220513" w:rsidRDefault="00220513">
      <w:pPr>
        <w:pStyle w:val="BodyText"/>
        <w:ind w:left="23" w:right="162"/>
        <w:jc w:val="both"/>
        <w:rPr>
          <w:rFonts w:ascii="Arial" w:hAnsi="Arial" w:cs="Arial"/>
          <w:sz w:val="22"/>
          <w:szCs w:val="22"/>
          <w:lang w:val="es-ES"/>
        </w:rPr>
      </w:pPr>
    </w:p>
    <w:p w14:paraId="71554F94" w14:textId="77777777" w:rsidR="00220513" w:rsidRDefault="002743EF">
      <w:pPr>
        <w:pStyle w:val="BodyText"/>
        <w:ind w:left="23" w:right="161"/>
        <w:jc w:val="both"/>
        <w:rPr>
          <w:rFonts w:ascii="Arial" w:hAnsi="Arial" w:cs="Arial"/>
          <w:spacing w:val="-2"/>
          <w:sz w:val="22"/>
          <w:szCs w:val="22"/>
          <w:lang w:val="es-ES"/>
        </w:rPr>
      </w:pPr>
      <w:r>
        <w:rPr>
          <w:rFonts w:ascii="Arial" w:hAnsi="Arial" w:cs="Arial"/>
          <w:sz w:val="22"/>
          <w:szCs w:val="22"/>
          <w:lang w:val="es-ES"/>
        </w:rPr>
        <w:t>La especie</w:t>
      </w:r>
      <w:r>
        <w:rPr>
          <w:rFonts w:ascii="Arial" w:hAnsi="Arial" w:cs="Arial"/>
          <w:spacing w:val="-3"/>
          <w:sz w:val="22"/>
          <w:szCs w:val="22"/>
          <w:lang w:val="es-ES"/>
        </w:rPr>
        <w:t xml:space="preserve"> </w:t>
      </w:r>
      <w:r>
        <w:rPr>
          <w:rFonts w:ascii="Arial" w:hAnsi="Arial" w:cs="Arial"/>
          <w:sz w:val="22"/>
          <w:szCs w:val="22"/>
          <w:lang w:val="es-ES"/>
        </w:rPr>
        <w:t>se distribuye en</w:t>
      </w:r>
      <w:r>
        <w:rPr>
          <w:rFonts w:ascii="Arial" w:hAnsi="Arial" w:cs="Arial"/>
          <w:spacing w:val="-3"/>
          <w:sz w:val="22"/>
          <w:szCs w:val="22"/>
          <w:lang w:val="es-ES"/>
        </w:rPr>
        <w:t xml:space="preserve"> </w:t>
      </w:r>
      <w:r>
        <w:rPr>
          <w:rFonts w:ascii="Arial" w:hAnsi="Arial" w:cs="Arial"/>
          <w:sz w:val="22"/>
          <w:szCs w:val="22"/>
          <w:lang w:val="es-ES"/>
        </w:rPr>
        <w:t>América del</w:t>
      </w:r>
      <w:r>
        <w:rPr>
          <w:rFonts w:ascii="Arial" w:hAnsi="Arial" w:cs="Arial"/>
          <w:spacing w:val="-3"/>
          <w:sz w:val="22"/>
          <w:szCs w:val="22"/>
          <w:lang w:val="es-ES"/>
        </w:rPr>
        <w:t xml:space="preserve"> </w:t>
      </w:r>
      <w:r>
        <w:rPr>
          <w:rFonts w:ascii="Arial" w:hAnsi="Arial" w:cs="Arial"/>
          <w:sz w:val="22"/>
          <w:szCs w:val="22"/>
          <w:lang w:val="es-ES"/>
        </w:rPr>
        <w:t>Sur</w:t>
      </w:r>
      <w:r>
        <w:rPr>
          <w:rFonts w:ascii="Arial" w:hAnsi="Arial" w:cs="Arial"/>
          <w:spacing w:val="-3"/>
          <w:sz w:val="22"/>
          <w:szCs w:val="22"/>
          <w:lang w:val="es-ES"/>
        </w:rPr>
        <w:t xml:space="preserve"> </w:t>
      </w:r>
      <w:r>
        <w:rPr>
          <w:rFonts w:ascii="Arial" w:hAnsi="Arial" w:cs="Arial"/>
          <w:sz w:val="22"/>
          <w:szCs w:val="22"/>
          <w:lang w:val="es-ES"/>
        </w:rPr>
        <w:t>al este de</w:t>
      </w:r>
      <w:r>
        <w:rPr>
          <w:rFonts w:ascii="Arial" w:hAnsi="Arial" w:cs="Arial"/>
          <w:spacing w:val="-3"/>
          <w:sz w:val="22"/>
          <w:szCs w:val="22"/>
          <w:lang w:val="es-ES"/>
        </w:rPr>
        <w:t xml:space="preserve"> </w:t>
      </w:r>
      <w:r>
        <w:rPr>
          <w:rFonts w:ascii="Arial" w:hAnsi="Arial" w:cs="Arial"/>
          <w:sz w:val="22"/>
          <w:szCs w:val="22"/>
          <w:lang w:val="es-ES"/>
        </w:rPr>
        <w:t>la</w:t>
      </w:r>
      <w:r>
        <w:rPr>
          <w:rFonts w:ascii="Arial" w:hAnsi="Arial" w:cs="Arial"/>
          <w:spacing w:val="-3"/>
          <w:sz w:val="22"/>
          <w:szCs w:val="22"/>
          <w:lang w:val="es-ES"/>
        </w:rPr>
        <w:t xml:space="preserve"> </w:t>
      </w:r>
      <w:r>
        <w:rPr>
          <w:rFonts w:ascii="Arial" w:hAnsi="Arial" w:cs="Arial"/>
          <w:sz w:val="22"/>
          <w:szCs w:val="22"/>
          <w:lang w:val="es-ES"/>
        </w:rPr>
        <w:t>cordillera</w:t>
      </w:r>
      <w:r>
        <w:rPr>
          <w:rFonts w:ascii="Arial" w:hAnsi="Arial" w:cs="Arial"/>
          <w:spacing w:val="-3"/>
          <w:sz w:val="22"/>
          <w:szCs w:val="22"/>
          <w:lang w:val="es-ES"/>
        </w:rPr>
        <w:t xml:space="preserve"> </w:t>
      </w:r>
      <w:r>
        <w:rPr>
          <w:rFonts w:ascii="Arial" w:hAnsi="Arial" w:cs="Arial"/>
          <w:sz w:val="22"/>
          <w:szCs w:val="22"/>
          <w:lang w:val="es-ES"/>
        </w:rPr>
        <w:t>de los</w:t>
      </w:r>
      <w:r>
        <w:rPr>
          <w:rFonts w:ascii="Arial" w:hAnsi="Arial" w:cs="Arial"/>
          <w:spacing w:val="-1"/>
          <w:sz w:val="22"/>
          <w:szCs w:val="22"/>
          <w:lang w:val="es-ES"/>
        </w:rPr>
        <w:t xml:space="preserve"> </w:t>
      </w:r>
      <w:r>
        <w:rPr>
          <w:rFonts w:ascii="Arial" w:hAnsi="Arial" w:cs="Arial"/>
          <w:sz w:val="22"/>
          <w:szCs w:val="22"/>
          <w:lang w:val="es-ES"/>
        </w:rPr>
        <w:t>Andes, en toda</w:t>
      </w:r>
      <w:r>
        <w:rPr>
          <w:rFonts w:ascii="Arial" w:hAnsi="Arial" w:cs="Arial"/>
          <w:spacing w:val="-3"/>
          <w:sz w:val="22"/>
          <w:szCs w:val="22"/>
          <w:lang w:val="es-ES"/>
        </w:rPr>
        <w:t xml:space="preserve"> </w:t>
      </w:r>
      <w:r>
        <w:rPr>
          <w:rFonts w:ascii="Arial" w:hAnsi="Arial" w:cs="Arial"/>
          <w:sz w:val="22"/>
          <w:szCs w:val="22"/>
          <w:lang w:val="es-ES"/>
        </w:rPr>
        <w:t>la</w:t>
      </w:r>
      <w:r>
        <w:rPr>
          <w:rFonts w:ascii="Arial" w:hAnsi="Arial" w:cs="Arial"/>
          <w:spacing w:val="-15"/>
          <w:sz w:val="22"/>
          <w:szCs w:val="22"/>
          <w:lang w:val="es-ES"/>
        </w:rPr>
        <w:t xml:space="preserve"> </w:t>
      </w:r>
      <w:r>
        <w:rPr>
          <w:rFonts w:ascii="Arial" w:hAnsi="Arial" w:cs="Arial"/>
          <w:sz w:val="22"/>
          <w:szCs w:val="22"/>
          <w:lang w:val="es-ES"/>
        </w:rPr>
        <w:t>llanura</w:t>
      </w:r>
      <w:r>
        <w:rPr>
          <w:rFonts w:ascii="Arial" w:hAnsi="Arial" w:cs="Arial"/>
          <w:spacing w:val="-15"/>
          <w:sz w:val="22"/>
          <w:szCs w:val="22"/>
          <w:lang w:val="es-ES"/>
        </w:rPr>
        <w:t xml:space="preserve"> </w:t>
      </w:r>
      <w:r>
        <w:rPr>
          <w:rFonts w:ascii="Arial" w:hAnsi="Arial" w:cs="Arial"/>
          <w:sz w:val="22"/>
          <w:szCs w:val="22"/>
          <w:lang w:val="es-ES"/>
        </w:rPr>
        <w:t>amazónica</w:t>
      </w:r>
      <w:r>
        <w:rPr>
          <w:rFonts w:ascii="Arial" w:hAnsi="Arial" w:cs="Arial"/>
          <w:spacing w:val="-14"/>
          <w:sz w:val="22"/>
          <w:szCs w:val="22"/>
          <w:lang w:val="es-ES"/>
        </w:rPr>
        <w:t xml:space="preserve"> </w:t>
      </w:r>
      <w:r>
        <w:rPr>
          <w:rFonts w:ascii="Arial" w:hAnsi="Arial" w:cs="Arial"/>
          <w:sz w:val="22"/>
          <w:szCs w:val="22"/>
          <w:lang w:val="es-ES"/>
        </w:rPr>
        <w:t>y</w:t>
      </w:r>
      <w:r>
        <w:rPr>
          <w:rFonts w:ascii="Arial" w:hAnsi="Arial" w:cs="Arial"/>
          <w:spacing w:val="-15"/>
          <w:sz w:val="22"/>
          <w:szCs w:val="22"/>
          <w:lang w:val="es-ES"/>
        </w:rPr>
        <w:t xml:space="preserve"> </w:t>
      </w:r>
      <w:r>
        <w:rPr>
          <w:rFonts w:ascii="Arial" w:hAnsi="Arial" w:cs="Arial"/>
          <w:sz w:val="22"/>
          <w:szCs w:val="22"/>
          <w:lang w:val="es-ES"/>
        </w:rPr>
        <w:t>en</w:t>
      </w:r>
      <w:r>
        <w:rPr>
          <w:rFonts w:ascii="Arial" w:hAnsi="Arial" w:cs="Arial"/>
          <w:spacing w:val="-14"/>
          <w:sz w:val="22"/>
          <w:szCs w:val="22"/>
          <w:lang w:val="es-ES"/>
        </w:rPr>
        <w:t xml:space="preserve"> </w:t>
      </w:r>
      <w:r>
        <w:rPr>
          <w:rFonts w:ascii="Arial" w:hAnsi="Arial" w:cs="Arial"/>
          <w:sz w:val="22"/>
          <w:szCs w:val="22"/>
          <w:lang w:val="es-ES"/>
        </w:rPr>
        <w:t>las</w:t>
      </w:r>
      <w:r>
        <w:rPr>
          <w:rFonts w:ascii="Arial" w:hAnsi="Arial" w:cs="Arial"/>
          <w:spacing w:val="-15"/>
          <w:sz w:val="22"/>
          <w:szCs w:val="22"/>
          <w:lang w:val="es-ES"/>
        </w:rPr>
        <w:t xml:space="preserve"> </w:t>
      </w:r>
      <w:r>
        <w:rPr>
          <w:rFonts w:ascii="Arial" w:hAnsi="Arial" w:cs="Arial"/>
          <w:sz w:val="22"/>
          <w:szCs w:val="22"/>
          <w:lang w:val="es-ES"/>
        </w:rPr>
        <w:t>zonas</w:t>
      </w:r>
      <w:r>
        <w:rPr>
          <w:rFonts w:ascii="Arial" w:hAnsi="Arial" w:cs="Arial"/>
          <w:spacing w:val="-15"/>
          <w:sz w:val="22"/>
          <w:szCs w:val="22"/>
          <w:lang w:val="es-ES"/>
        </w:rPr>
        <w:t xml:space="preserve"> </w:t>
      </w:r>
      <w:r>
        <w:rPr>
          <w:rFonts w:ascii="Arial" w:hAnsi="Arial" w:cs="Arial"/>
          <w:sz w:val="22"/>
          <w:szCs w:val="22"/>
          <w:lang w:val="es-ES"/>
        </w:rPr>
        <w:t>periféricas,</w:t>
      </w:r>
      <w:r>
        <w:rPr>
          <w:rFonts w:ascii="Arial" w:hAnsi="Arial" w:cs="Arial"/>
          <w:spacing w:val="-14"/>
          <w:sz w:val="22"/>
          <w:szCs w:val="22"/>
          <w:lang w:val="es-ES"/>
        </w:rPr>
        <w:t xml:space="preserve"> </w:t>
      </w:r>
      <w:r>
        <w:rPr>
          <w:rFonts w:ascii="Arial" w:hAnsi="Arial" w:cs="Arial"/>
          <w:sz w:val="22"/>
          <w:szCs w:val="22"/>
          <w:lang w:val="es-ES"/>
        </w:rPr>
        <w:t>incluido</w:t>
      </w:r>
      <w:r>
        <w:rPr>
          <w:rFonts w:ascii="Arial" w:hAnsi="Arial" w:cs="Arial"/>
          <w:spacing w:val="-15"/>
          <w:sz w:val="22"/>
          <w:szCs w:val="22"/>
          <w:lang w:val="es-ES"/>
        </w:rPr>
        <w:t xml:space="preserve"> </w:t>
      </w:r>
      <w:r>
        <w:rPr>
          <w:rFonts w:ascii="Arial" w:hAnsi="Arial" w:cs="Arial"/>
          <w:sz w:val="22"/>
          <w:szCs w:val="22"/>
          <w:lang w:val="es-ES"/>
        </w:rPr>
        <w:t>el</w:t>
      </w:r>
      <w:r>
        <w:rPr>
          <w:rFonts w:ascii="Arial" w:hAnsi="Arial" w:cs="Arial"/>
          <w:spacing w:val="-14"/>
          <w:sz w:val="22"/>
          <w:szCs w:val="22"/>
          <w:lang w:val="es-ES"/>
        </w:rPr>
        <w:t xml:space="preserve"> </w:t>
      </w:r>
      <w:r>
        <w:rPr>
          <w:rFonts w:ascii="Arial" w:hAnsi="Arial" w:cs="Arial"/>
          <w:sz w:val="22"/>
          <w:szCs w:val="22"/>
          <w:lang w:val="es-ES"/>
        </w:rPr>
        <w:t>Macizo</w:t>
      </w:r>
      <w:r>
        <w:rPr>
          <w:rFonts w:ascii="Arial" w:hAnsi="Arial" w:cs="Arial"/>
          <w:spacing w:val="-15"/>
          <w:sz w:val="22"/>
          <w:szCs w:val="22"/>
          <w:lang w:val="es-ES"/>
        </w:rPr>
        <w:t xml:space="preserve"> </w:t>
      </w:r>
      <w:r>
        <w:rPr>
          <w:rFonts w:ascii="Arial" w:hAnsi="Arial" w:cs="Arial"/>
          <w:sz w:val="22"/>
          <w:szCs w:val="22"/>
          <w:lang w:val="es-ES"/>
        </w:rPr>
        <w:t>Guayanés.</w:t>
      </w:r>
      <w:r>
        <w:rPr>
          <w:rFonts w:ascii="Arial" w:hAnsi="Arial" w:cs="Arial"/>
          <w:spacing w:val="-14"/>
          <w:sz w:val="22"/>
          <w:szCs w:val="22"/>
          <w:lang w:val="es-ES"/>
        </w:rPr>
        <w:t xml:space="preserve"> </w:t>
      </w:r>
      <w:r>
        <w:rPr>
          <w:rFonts w:ascii="Arial" w:hAnsi="Arial" w:cs="Arial"/>
          <w:sz w:val="22"/>
          <w:szCs w:val="22"/>
          <w:lang w:val="es-ES"/>
        </w:rPr>
        <w:t>Esta</w:t>
      </w:r>
      <w:r>
        <w:rPr>
          <w:rFonts w:ascii="Arial" w:hAnsi="Arial" w:cs="Arial"/>
          <w:spacing w:val="-15"/>
          <w:sz w:val="22"/>
          <w:szCs w:val="22"/>
          <w:lang w:val="es-ES"/>
        </w:rPr>
        <w:t xml:space="preserve"> </w:t>
      </w:r>
      <w:r>
        <w:rPr>
          <w:rFonts w:ascii="Arial" w:hAnsi="Arial" w:cs="Arial"/>
          <w:sz w:val="22"/>
          <w:szCs w:val="22"/>
          <w:lang w:val="es-ES"/>
        </w:rPr>
        <w:t>última región</w:t>
      </w:r>
      <w:r>
        <w:rPr>
          <w:rFonts w:ascii="Arial" w:hAnsi="Arial" w:cs="Arial"/>
          <w:spacing w:val="-5"/>
          <w:sz w:val="22"/>
          <w:szCs w:val="22"/>
          <w:lang w:val="es-ES"/>
        </w:rPr>
        <w:t xml:space="preserve"> </w:t>
      </w:r>
      <w:r>
        <w:rPr>
          <w:rFonts w:ascii="Arial" w:hAnsi="Arial" w:cs="Arial"/>
          <w:sz w:val="22"/>
          <w:szCs w:val="22"/>
          <w:lang w:val="es-ES"/>
        </w:rPr>
        <w:t>se</w:t>
      </w:r>
      <w:r>
        <w:rPr>
          <w:rFonts w:ascii="Arial" w:hAnsi="Arial" w:cs="Arial"/>
          <w:spacing w:val="-1"/>
          <w:sz w:val="22"/>
          <w:szCs w:val="22"/>
          <w:lang w:val="es-ES"/>
        </w:rPr>
        <w:t xml:space="preserve"> </w:t>
      </w:r>
      <w:r>
        <w:rPr>
          <w:rFonts w:ascii="Arial" w:hAnsi="Arial" w:cs="Arial"/>
          <w:sz w:val="22"/>
          <w:szCs w:val="22"/>
          <w:lang w:val="es-ES"/>
        </w:rPr>
        <w:t>considera</w:t>
      </w:r>
      <w:r>
        <w:rPr>
          <w:rFonts w:ascii="Arial" w:hAnsi="Arial" w:cs="Arial"/>
          <w:spacing w:val="-5"/>
          <w:sz w:val="22"/>
          <w:szCs w:val="22"/>
          <w:lang w:val="es-ES"/>
        </w:rPr>
        <w:t xml:space="preserve"> </w:t>
      </w:r>
      <w:r>
        <w:rPr>
          <w:rFonts w:ascii="Arial" w:hAnsi="Arial" w:cs="Arial"/>
          <w:sz w:val="22"/>
          <w:szCs w:val="22"/>
          <w:lang w:val="es-ES"/>
        </w:rPr>
        <w:t>una</w:t>
      </w:r>
      <w:r>
        <w:rPr>
          <w:rFonts w:ascii="Arial" w:hAnsi="Arial" w:cs="Arial"/>
          <w:spacing w:val="-5"/>
          <w:sz w:val="22"/>
          <w:szCs w:val="22"/>
          <w:lang w:val="es-ES"/>
        </w:rPr>
        <w:t xml:space="preserve"> </w:t>
      </w:r>
      <w:r>
        <w:rPr>
          <w:rFonts w:ascii="Arial" w:hAnsi="Arial" w:cs="Arial"/>
          <w:sz w:val="22"/>
          <w:szCs w:val="22"/>
          <w:lang w:val="es-ES"/>
        </w:rPr>
        <w:t>de las</w:t>
      </w:r>
      <w:r>
        <w:rPr>
          <w:rFonts w:ascii="Arial" w:hAnsi="Arial" w:cs="Arial"/>
          <w:spacing w:val="-3"/>
          <w:sz w:val="22"/>
          <w:szCs w:val="22"/>
          <w:lang w:val="es-ES"/>
        </w:rPr>
        <w:t xml:space="preserve"> </w:t>
      </w:r>
      <w:r>
        <w:rPr>
          <w:rFonts w:ascii="Arial" w:hAnsi="Arial" w:cs="Arial"/>
          <w:sz w:val="22"/>
          <w:szCs w:val="22"/>
          <w:lang w:val="es-ES"/>
        </w:rPr>
        <w:t>zonas</w:t>
      </w:r>
      <w:r>
        <w:rPr>
          <w:rFonts w:ascii="Arial" w:hAnsi="Arial" w:cs="Arial"/>
          <w:spacing w:val="-3"/>
          <w:sz w:val="22"/>
          <w:szCs w:val="22"/>
          <w:lang w:val="es-ES"/>
        </w:rPr>
        <w:t xml:space="preserve"> </w:t>
      </w:r>
      <w:r>
        <w:rPr>
          <w:rFonts w:ascii="Arial" w:hAnsi="Arial" w:cs="Arial"/>
          <w:sz w:val="22"/>
          <w:szCs w:val="22"/>
          <w:lang w:val="es-ES"/>
        </w:rPr>
        <w:t>de</w:t>
      </w:r>
      <w:r>
        <w:rPr>
          <w:rFonts w:ascii="Arial" w:hAnsi="Arial" w:cs="Arial"/>
          <w:spacing w:val="-5"/>
          <w:sz w:val="22"/>
          <w:szCs w:val="22"/>
          <w:lang w:val="es-ES"/>
        </w:rPr>
        <w:t xml:space="preserve"> </w:t>
      </w:r>
      <w:r>
        <w:rPr>
          <w:rFonts w:ascii="Arial" w:hAnsi="Arial" w:cs="Arial"/>
          <w:sz w:val="22"/>
          <w:szCs w:val="22"/>
          <w:lang w:val="es-ES"/>
        </w:rPr>
        <w:t>mejor</w:t>
      </w:r>
      <w:r>
        <w:rPr>
          <w:rFonts w:ascii="Arial" w:hAnsi="Arial" w:cs="Arial"/>
          <w:spacing w:val="-5"/>
          <w:sz w:val="22"/>
          <w:szCs w:val="22"/>
          <w:lang w:val="es-ES"/>
        </w:rPr>
        <w:t xml:space="preserve"> </w:t>
      </w:r>
      <w:r>
        <w:rPr>
          <w:rFonts w:ascii="Arial" w:hAnsi="Arial" w:cs="Arial"/>
          <w:sz w:val="22"/>
          <w:szCs w:val="22"/>
          <w:lang w:val="es-ES"/>
        </w:rPr>
        <w:t>conservación</w:t>
      </w:r>
      <w:r>
        <w:rPr>
          <w:rFonts w:ascii="Arial" w:hAnsi="Arial" w:cs="Arial"/>
          <w:spacing w:val="-5"/>
          <w:sz w:val="22"/>
          <w:szCs w:val="22"/>
          <w:lang w:val="es-ES"/>
        </w:rPr>
        <w:t xml:space="preserve"> </w:t>
      </w:r>
      <w:r>
        <w:rPr>
          <w:rFonts w:ascii="Arial" w:hAnsi="Arial" w:cs="Arial"/>
          <w:sz w:val="22"/>
          <w:szCs w:val="22"/>
          <w:lang w:val="es-ES"/>
        </w:rPr>
        <w:t>de</w:t>
      </w:r>
      <w:r>
        <w:rPr>
          <w:rFonts w:ascii="Arial" w:hAnsi="Arial" w:cs="Arial"/>
          <w:spacing w:val="-5"/>
          <w:sz w:val="22"/>
          <w:szCs w:val="22"/>
          <w:lang w:val="es-ES"/>
        </w:rPr>
        <w:t xml:space="preserve"> </w:t>
      </w:r>
      <w:r>
        <w:rPr>
          <w:rFonts w:ascii="Arial" w:hAnsi="Arial" w:cs="Arial"/>
          <w:sz w:val="22"/>
          <w:szCs w:val="22"/>
          <w:lang w:val="es-ES"/>
        </w:rPr>
        <w:t>la</w:t>
      </w:r>
      <w:r>
        <w:rPr>
          <w:rFonts w:ascii="Arial" w:hAnsi="Arial" w:cs="Arial"/>
          <w:spacing w:val="-5"/>
          <w:sz w:val="22"/>
          <w:szCs w:val="22"/>
          <w:lang w:val="es-ES"/>
        </w:rPr>
        <w:t xml:space="preserve"> </w:t>
      </w:r>
      <w:r>
        <w:rPr>
          <w:rFonts w:ascii="Arial" w:hAnsi="Arial" w:cs="Arial"/>
          <w:sz w:val="22"/>
          <w:szCs w:val="22"/>
          <w:lang w:val="es-ES"/>
        </w:rPr>
        <w:t>nutria</w:t>
      </w:r>
      <w:r>
        <w:rPr>
          <w:rFonts w:ascii="Arial" w:hAnsi="Arial" w:cs="Arial"/>
          <w:spacing w:val="-5"/>
          <w:sz w:val="22"/>
          <w:szCs w:val="22"/>
          <w:lang w:val="es-ES"/>
        </w:rPr>
        <w:t xml:space="preserve"> </w:t>
      </w:r>
      <w:r>
        <w:rPr>
          <w:rFonts w:ascii="Arial" w:hAnsi="Arial" w:cs="Arial"/>
          <w:sz w:val="22"/>
          <w:szCs w:val="22"/>
          <w:lang w:val="es-ES"/>
        </w:rPr>
        <w:t xml:space="preserve">(Groenendijk </w:t>
      </w:r>
      <w:r>
        <w:rPr>
          <w:rFonts w:ascii="Arial" w:hAnsi="Arial" w:cs="Arial"/>
          <w:spacing w:val="-2"/>
          <w:sz w:val="22"/>
          <w:szCs w:val="22"/>
          <w:lang w:val="es-ES"/>
        </w:rPr>
        <w:t>1998).</w:t>
      </w:r>
    </w:p>
    <w:p w14:paraId="70DAE443" w14:textId="77777777" w:rsidR="00220513" w:rsidRDefault="00220513">
      <w:pPr>
        <w:pStyle w:val="BodyText"/>
        <w:ind w:left="23" w:right="161"/>
        <w:jc w:val="both"/>
        <w:rPr>
          <w:rFonts w:ascii="Arial" w:hAnsi="Arial" w:cs="Arial"/>
          <w:sz w:val="22"/>
          <w:szCs w:val="22"/>
          <w:lang w:val="es-ES"/>
        </w:rPr>
      </w:pPr>
    </w:p>
    <w:p w14:paraId="1873D627" w14:textId="77777777" w:rsidR="00220513" w:rsidRDefault="002743EF">
      <w:pPr>
        <w:pStyle w:val="BodyText"/>
        <w:ind w:left="23" w:right="162"/>
        <w:jc w:val="both"/>
        <w:rPr>
          <w:rFonts w:ascii="Arial" w:hAnsi="Arial" w:cs="Arial"/>
          <w:sz w:val="22"/>
          <w:szCs w:val="22"/>
          <w:lang w:val="es-ES"/>
        </w:rPr>
      </w:pPr>
      <w:r>
        <w:rPr>
          <w:rFonts w:ascii="Arial" w:hAnsi="Arial" w:cs="Arial"/>
          <w:sz w:val="22"/>
          <w:szCs w:val="22"/>
          <w:lang w:val="es-ES"/>
        </w:rPr>
        <w:t>Las mayores poblaciones se</w:t>
      </w:r>
      <w:r>
        <w:rPr>
          <w:rFonts w:ascii="Arial" w:hAnsi="Arial" w:cs="Arial"/>
          <w:spacing w:val="-1"/>
          <w:sz w:val="22"/>
          <w:szCs w:val="22"/>
          <w:lang w:val="es-ES"/>
        </w:rPr>
        <w:t xml:space="preserve"> </w:t>
      </w:r>
      <w:r>
        <w:rPr>
          <w:rFonts w:ascii="Arial" w:hAnsi="Arial" w:cs="Arial"/>
          <w:sz w:val="22"/>
          <w:szCs w:val="22"/>
          <w:lang w:val="es-ES"/>
        </w:rPr>
        <w:t>encuentran hoy en día</w:t>
      </w:r>
      <w:r>
        <w:rPr>
          <w:rFonts w:ascii="Arial" w:hAnsi="Arial" w:cs="Arial"/>
          <w:spacing w:val="-1"/>
          <w:sz w:val="22"/>
          <w:szCs w:val="22"/>
          <w:lang w:val="es-ES"/>
        </w:rPr>
        <w:t xml:space="preserve"> </w:t>
      </w:r>
      <w:r>
        <w:rPr>
          <w:rFonts w:ascii="Arial" w:hAnsi="Arial" w:cs="Arial"/>
          <w:sz w:val="22"/>
          <w:szCs w:val="22"/>
          <w:lang w:val="es-ES"/>
        </w:rPr>
        <w:t>en la</w:t>
      </w:r>
      <w:r>
        <w:rPr>
          <w:rFonts w:ascii="Arial" w:hAnsi="Arial" w:cs="Arial"/>
          <w:spacing w:val="-1"/>
          <w:sz w:val="22"/>
          <w:szCs w:val="22"/>
          <w:lang w:val="es-ES"/>
        </w:rPr>
        <w:t xml:space="preserve"> </w:t>
      </w:r>
      <w:r>
        <w:rPr>
          <w:rFonts w:ascii="Arial" w:hAnsi="Arial" w:cs="Arial"/>
          <w:sz w:val="22"/>
          <w:szCs w:val="22"/>
          <w:lang w:val="es-ES"/>
        </w:rPr>
        <w:t>parte</w:t>
      </w:r>
      <w:r>
        <w:rPr>
          <w:rFonts w:ascii="Arial" w:hAnsi="Arial" w:cs="Arial"/>
          <w:spacing w:val="-1"/>
          <w:sz w:val="22"/>
          <w:szCs w:val="22"/>
          <w:lang w:val="es-ES"/>
        </w:rPr>
        <w:t xml:space="preserve"> </w:t>
      </w:r>
      <w:r>
        <w:rPr>
          <w:rFonts w:ascii="Arial" w:hAnsi="Arial" w:cs="Arial"/>
          <w:sz w:val="22"/>
          <w:szCs w:val="22"/>
          <w:lang w:val="es-ES"/>
        </w:rPr>
        <w:t>amazónica</w:t>
      </w:r>
      <w:r>
        <w:rPr>
          <w:rFonts w:ascii="Arial" w:hAnsi="Arial" w:cs="Arial"/>
          <w:spacing w:val="-1"/>
          <w:sz w:val="22"/>
          <w:szCs w:val="22"/>
          <w:lang w:val="es-ES"/>
        </w:rPr>
        <w:t xml:space="preserve"> </w:t>
      </w:r>
      <w:r>
        <w:rPr>
          <w:rFonts w:ascii="Arial" w:hAnsi="Arial" w:cs="Arial"/>
          <w:sz w:val="22"/>
          <w:szCs w:val="22"/>
          <w:lang w:val="es-ES"/>
        </w:rPr>
        <w:t>del</w:t>
      </w:r>
      <w:r>
        <w:rPr>
          <w:rFonts w:ascii="Arial" w:hAnsi="Arial" w:cs="Arial"/>
          <w:spacing w:val="-1"/>
          <w:sz w:val="22"/>
          <w:szCs w:val="22"/>
          <w:lang w:val="es-ES"/>
        </w:rPr>
        <w:t xml:space="preserve"> </w:t>
      </w:r>
      <w:r>
        <w:rPr>
          <w:rFonts w:ascii="Arial" w:hAnsi="Arial" w:cs="Arial"/>
          <w:sz w:val="22"/>
          <w:szCs w:val="22"/>
          <w:lang w:val="es-ES"/>
        </w:rPr>
        <w:t>Perú</w:t>
      </w:r>
      <w:r>
        <w:rPr>
          <w:rFonts w:ascii="Arial" w:hAnsi="Arial" w:cs="Arial"/>
          <w:spacing w:val="-1"/>
          <w:sz w:val="22"/>
          <w:szCs w:val="22"/>
          <w:lang w:val="es-ES"/>
        </w:rPr>
        <w:t xml:space="preserve"> </w:t>
      </w:r>
      <w:r>
        <w:rPr>
          <w:rFonts w:ascii="Arial" w:hAnsi="Arial" w:cs="Arial"/>
          <w:sz w:val="22"/>
          <w:szCs w:val="22"/>
          <w:lang w:val="es-ES"/>
        </w:rPr>
        <w:t>y el Brasil, así como en el Macizo Guayanés (WWF).</w:t>
      </w:r>
    </w:p>
    <w:p w14:paraId="2EEB5ABB" w14:textId="77777777" w:rsidR="00220513" w:rsidRDefault="00220513">
      <w:pPr>
        <w:pStyle w:val="BodyText"/>
        <w:ind w:left="23" w:right="162"/>
        <w:jc w:val="both"/>
        <w:rPr>
          <w:rFonts w:ascii="Arial" w:hAnsi="Arial" w:cs="Arial"/>
          <w:sz w:val="22"/>
          <w:szCs w:val="22"/>
          <w:lang w:val="es-ES"/>
        </w:rPr>
      </w:pPr>
    </w:p>
    <w:p w14:paraId="16047321" w14:textId="77777777" w:rsidR="00220513" w:rsidRDefault="002743EF">
      <w:pPr>
        <w:pStyle w:val="BodyText"/>
        <w:ind w:left="296"/>
        <w:rPr>
          <w:rFonts w:ascii="Arial" w:hAnsi="Arial" w:cs="Arial"/>
          <w:sz w:val="22"/>
          <w:szCs w:val="22"/>
          <w:lang w:val="es-ES"/>
        </w:rPr>
      </w:pPr>
      <w:r>
        <w:rPr>
          <w:rFonts w:ascii="Arial" w:hAnsi="Arial" w:cs="Arial"/>
          <w:noProof/>
          <w:sz w:val="22"/>
          <w:szCs w:val="22"/>
          <w:lang w:val="es-ES"/>
        </w:rPr>
        <w:lastRenderedPageBreak/>
        <w:drawing>
          <wp:inline distT="0" distB="0" distL="0" distR="0" wp14:anchorId="32B1A518" wp14:editId="6417461C">
            <wp:extent cx="5552192" cy="7979664"/>
            <wp:effectExtent l="0" t="0" r="0" b="0"/>
            <wp:docPr id="4" name="Image 4"/>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4" name="Image 4"/>
                    <pic:cNvPicPr/>
                  </pic:nvPicPr>
                  <pic:blipFill>
                    <a:blip r:embed="rId20" cstate="print"/>
                    <a:stretch>
                      <a:fillRect/>
                    </a:stretch>
                  </pic:blipFill>
                  <pic:spPr>
                    <a:xfrm>
                      <a:off x="0" y="0"/>
                      <a:ext cx="5552192" cy="7979664"/>
                    </a:xfrm>
                    <a:prstGeom prst="rect">
                      <a:avLst/>
                    </a:prstGeom>
                  </pic:spPr>
                </pic:pic>
              </a:graphicData>
            </a:graphic>
          </wp:inline>
        </w:drawing>
      </w:r>
    </w:p>
    <w:p w14:paraId="43C17F7F" w14:textId="77777777" w:rsidR="00220513" w:rsidRDefault="00220513">
      <w:pPr>
        <w:pStyle w:val="BodyText"/>
        <w:rPr>
          <w:rFonts w:ascii="Arial" w:hAnsi="Arial" w:cs="Arial"/>
          <w:sz w:val="22"/>
          <w:szCs w:val="22"/>
          <w:lang w:val="es-ES"/>
        </w:rPr>
        <w:sectPr w:rsidR="00220513">
          <w:headerReference w:type="even" r:id="rId21"/>
          <w:headerReference w:type="default" r:id="rId22"/>
          <w:footerReference w:type="even" r:id="rId23"/>
          <w:pgSz w:w="11910" w:h="16840"/>
          <w:pgMar w:top="1440" w:right="1440" w:bottom="1440" w:left="1440" w:header="720" w:footer="720" w:gutter="0"/>
          <w:cols w:space="720"/>
          <w:docGrid w:linePitch="299"/>
        </w:sectPr>
      </w:pPr>
    </w:p>
    <w:p w14:paraId="7145020D" w14:textId="77777777" w:rsidR="00220513" w:rsidRDefault="002743EF">
      <w:pPr>
        <w:pStyle w:val="ListParagraph"/>
        <w:numPr>
          <w:ilvl w:val="2"/>
          <w:numId w:val="13"/>
        </w:numPr>
        <w:ind w:left="567" w:hanging="567"/>
        <w:rPr>
          <w:rFonts w:ascii="Arial" w:hAnsi="Arial" w:cs="Arial"/>
          <w:lang w:val="es-ES"/>
        </w:rPr>
      </w:pPr>
      <w:r>
        <w:rPr>
          <w:rFonts w:ascii="Arial" w:hAnsi="Arial" w:cs="Arial"/>
          <w:lang w:val="es-ES"/>
        </w:rPr>
        <w:lastRenderedPageBreak/>
        <w:t>Población</w:t>
      </w:r>
      <w:r>
        <w:rPr>
          <w:rFonts w:ascii="Arial" w:hAnsi="Arial" w:cs="Arial"/>
          <w:spacing w:val="-6"/>
          <w:lang w:val="es-ES"/>
        </w:rPr>
        <w:t xml:space="preserve"> </w:t>
      </w:r>
      <w:r>
        <w:rPr>
          <w:rFonts w:ascii="Arial" w:hAnsi="Arial" w:cs="Arial"/>
          <w:lang w:val="es-ES"/>
        </w:rPr>
        <w:t>(estimaciones</w:t>
      </w:r>
      <w:r>
        <w:rPr>
          <w:rFonts w:ascii="Arial" w:hAnsi="Arial" w:cs="Arial"/>
          <w:spacing w:val="-4"/>
          <w:lang w:val="es-ES"/>
        </w:rPr>
        <w:t xml:space="preserve"> </w:t>
      </w:r>
      <w:r>
        <w:rPr>
          <w:rFonts w:ascii="Arial" w:hAnsi="Arial" w:cs="Arial"/>
          <w:lang w:val="es-ES"/>
        </w:rPr>
        <w:t>y tendencias</w:t>
      </w:r>
      <w:r>
        <w:rPr>
          <w:rFonts w:ascii="Arial" w:hAnsi="Arial" w:cs="Arial"/>
          <w:spacing w:val="-2"/>
          <w:lang w:val="es-ES"/>
        </w:rPr>
        <w:t>)</w:t>
      </w:r>
    </w:p>
    <w:p w14:paraId="7F6CA188" w14:textId="77777777" w:rsidR="00220513" w:rsidRDefault="00220513">
      <w:pPr>
        <w:pStyle w:val="BodyText"/>
        <w:ind w:left="23" w:right="155"/>
        <w:jc w:val="both"/>
        <w:rPr>
          <w:rFonts w:ascii="Arial" w:hAnsi="Arial" w:cs="Arial"/>
          <w:sz w:val="22"/>
          <w:szCs w:val="22"/>
          <w:lang w:val="es-ES"/>
        </w:rPr>
      </w:pPr>
    </w:p>
    <w:p w14:paraId="057DE582" w14:textId="77777777" w:rsidR="00220513" w:rsidRDefault="002743EF">
      <w:pPr>
        <w:pStyle w:val="BodyText"/>
        <w:ind w:left="23" w:right="155"/>
        <w:jc w:val="both"/>
        <w:rPr>
          <w:rFonts w:ascii="Arial" w:hAnsi="Arial" w:cs="Arial"/>
          <w:sz w:val="22"/>
          <w:szCs w:val="22"/>
          <w:lang w:val="es-ES"/>
        </w:rPr>
      </w:pPr>
      <w:r>
        <w:rPr>
          <w:rFonts w:ascii="Arial" w:hAnsi="Arial" w:cs="Arial"/>
          <w:sz w:val="22"/>
          <w:szCs w:val="22"/>
          <w:lang w:val="es-ES"/>
        </w:rPr>
        <w:t>El tamaño total de la población mundial de nutrias gigantes es reducido, pero, lo que resulta aún más preocupante, las</w:t>
      </w:r>
      <w:r>
        <w:rPr>
          <w:rFonts w:ascii="Arial" w:hAnsi="Arial" w:cs="Arial"/>
          <w:spacing w:val="-4"/>
          <w:sz w:val="22"/>
          <w:szCs w:val="22"/>
          <w:lang w:val="es-ES"/>
        </w:rPr>
        <w:t xml:space="preserve"> </w:t>
      </w:r>
      <w:r>
        <w:rPr>
          <w:rFonts w:ascii="Arial" w:hAnsi="Arial" w:cs="Arial"/>
          <w:sz w:val="22"/>
          <w:szCs w:val="22"/>
          <w:lang w:val="es-ES"/>
        </w:rPr>
        <w:t>subpoblaciones individuales</w:t>
      </w:r>
      <w:r>
        <w:rPr>
          <w:rFonts w:ascii="Arial" w:hAnsi="Arial" w:cs="Arial"/>
          <w:spacing w:val="-2"/>
          <w:sz w:val="22"/>
          <w:szCs w:val="22"/>
          <w:lang w:val="es-ES"/>
        </w:rPr>
        <w:t xml:space="preserve"> </w:t>
      </w:r>
      <w:r>
        <w:rPr>
          <w:rFonts w:ascii="Arial" w:hAnsi="Arial" w:cs="Arial"/>
          <w:sz w:val="22"/>
          <w:szCs w:val="22"/>
          <w:lang w:val="es-ES"/>
        </w:rPr>
        <w:t>están fragmentadas</w:t>
      </w:r>
      <w:r>
        <w:rPr>
          <w:rFonts w:ascii="Arial" w:hAnsi="Arial" w:cs="Arial"/>
          <w:spacing w:val="-2"/>
          <w:sz w:val="22"/>
          <w:szCs w:val="22"/>
          <w:lang w:val="es-ES"/>
        </w:rPr>
        <w:t xml:space="preserve"> </w:t>
      </w:r>
      <w:r>
        <w:rPr>
          <w:rFonts w:ascii="Arial" w:hAnsi="Arial" w:cs="Arial"/>
          <w:sz w:val="22"/>
          <w:szCs w:val="22"/>
          <w:lang w:val="es-ES"/>
        </w:rPr>
        <w:t>y la</w:t>
      </w:r>
      <w:r>
        <w:rPr>
          <w:rFonts w:ascii="Arial" w:hAnsi="Arial" w:cs="Arial"/>
          <w:spacing w:val="-2"/>
          <w:sz w:val="22"/>
          <w:szCs w:val="22"/>
          <w:lang w:val="es-ES"/>
        </w:rPr>
        <w:t xml:space="preserve"> </w:t>
      </w:r>
      <w:r>
        <w:rPr>
          <w:rFonts w:ascii="Arial" w:hAnsi="Arial" w:cs="Arial"/>
          <w:sz w:val="22"/>
          <w:szCs w:val="22"/>
          <w:lang w:val="es-ES"/>
        </w:rPr>
        <w:t>mayoría de ellas</w:t>
      </w:r>
      <w:r>
        <w:rPr>
          <w:rFonts w:ascii="Arial" w:hAnsi="Arial" w:cs="Arial"/>
          <w:spacing w:val="-2"/>
          <w:sz w:val="22"/>
          <w:szCs w:val="22"/>
          <w:lang w:val="es-ES"/>
        </w:rPr>
        <w:t xml:space="preserve"> </w:t>
      </w:r>
      <w:r>
        <w:rPr>
          <w:rFonts w:ascii="Arial" w:hAnsi="Arial" w:cs="Arial"/>
          <w:sz w:val="22"/>
          <w:szCs w:val="22"/>
          <w:lang w:val="es-ES"/>
        </w:rPr>
        <w:t>son de</w:t>
      </w:r>
      <w:r>
        <w:rPr>
          <w:rFonts w:ascii="Arial" w:hAnsi="Arial" w:cs="Arial"/>
          <w:spacing w:val="-4"/>
          <w:sz w:val="22"/>
          <w:szCs w:val="22"/>
          <w:lang w:val="es-ES"/>
        </w:rPr>
        <w:t xml:space="preserve"> </w:t>
      </w:r>
      <w:r>
        <w:rPr>
          <w:rFonts w:ascii="Arial" w:hAnsi="Arial" w:cs="Arial"/>
          <w:sz w:val="22"/>
          <w:szCs w:val="22"/>
          <w:lang w:val="es-ES"/>
        </w:rPr>
        <w:t>tamaño pequeño. Debido a su comportamiento visible y su naturaleza social, esta especie es fácil de extinguir y, por lo tanto, es extremadamente vulnerable. Sigue siendo muy vulnerable a la caza (aunque, en la actualidad, la caza de la nutria gigante no es una práctica habitual). El exterminio de individuos y grupos enteros continúa en ciertas zonas donde hay actividad pesquera, incluso en zonas protegidas. Además, la nutria gigante es intrínsicamente vulnerable a la extinción:</w:t>
      </w:r>
      <w:r>
        <w:rPr>
          <w:rFonts w:ascii="Arial" w:hAnsi="Arial" w:cs="Arial"/>
          <w:spacing w:val="-3"/>
          <w:sz w:val="22"/>
          <w:szCs w:val="22"/>
          <w:lang w:val="es-ES"/>
        </w:rPr>
        <w:t xml:space="preserve"> </w:t>
      </w:r>
      <w:r>
        <w:rPr>
          <w:rFonts w:ascii="Arial" w:hAnsi="Arial" w:cs="Arial"/>
          <w:sz w:val="22"/>
          <w:szCs w:val="22"/>
          <w:lang w:val="es-ES"/>
        </w:rPr>
        <w:t>además</w:t>
      </w:r>
      <w:r>
        <w:rPr>
          <w:rFonts w:ascii="Arial" w:hAnsi="Arial" w:cs="Arial"/>
          <w:spacing w:val="-2"/>
          <w:sz w:val="22"/>
          <w:szCs w:val="22"/>
          <w:lang w:val="es-ES"/>
        </w:rPr>
        <w:t xml:space="preserve"> </w:t>
      </w:r>
      <w:r>
        <w:rPr>
          <w:rFonts w:ascii="Arial" w:hAnsi="Arial" w:cs="Arial"/>
          <w:sz w:val="22"/>
          <w:szCs w:val="22"/>
          <w:lang w:val="es-ES"/>
        </w:rPr>
        <w:t>de</w:t>
      </w:r>
      <w:r>
        <w:rPr>
          <w:rFonts w:ascii="Arial" w:hAnsi="Arial" w:cs="Arial"/>
          <w:spacing w:val="-7"/>
          <w:sz w:val="22"/>
          <w:szCs w:val="22"/>
          <w:lang w:val="es-ES"/>
        </w:rPr>
        <w:t xml:space="preserve"> </w:t>
      </w:r>
      <w:r>
        <w:rPr>
          <w:rFonts w:ascii="Arial" w:hAnsi="Arial" w:cs="Arial"/>
          <w:sz w:val="22"/>
          <w:szCs w:val="22"/>
          <w:lang w:val="es-ES"/>
        </w:rPr>
        <w:t>la</w:t>
      </w:r>
      <w:r>
        <w:rPr>
          <w:rFonts w:ascii="Arial" w:hAnsi="Arial" w:cs="Arial"/>
          <w:spacing w:val="-7"/>
          <w:sz w:val="22"/>
          <w:szCs w:val="22"/>
          <w:lang w:val="es-ES"/>
        </w:rPr>
        <w:t xml:space="preserve"> </w:t>
      </w:r>
      <w:r>
        <w:rPr>
          <w:rFonts w:ascii="Arial" w:hAnsi="Arial" w:cs="Arial"/>
          <w:sz w:val="22"/>
          <w:szCs w:val="22"/>
          <w:lang w:val="es-ES"/>
        </w:rPr>
        <w:t>baja</w:t>
      </w:r>
      <w:r>
        <w:rPr>
          <w:rFonts w:ascii="Arial" w:hAnsi="Arial" w:cs="Arial"/>
          <w:spacing w:val="-7"/>
          <w:sz w:val="22"/>
          <w:szCs w:val="22"/>
          <w:lang w:val="es-ES"/>
        </w:rPr>
        <w:t xml:space="preserve"> </w:t>
      </w:r>
      <w:r>
        <w:rPr>
          <w:rFonts w:ascii="Arial" w:hAnsi="Arial" w:cs="Arial"/>
          <w:sz w:val="22"/>
          <w:szCs w:val="22"/>
          <w:lang w:val="es-ES"/>
        </w:rPr>
        <w:t>resiliencia</w:t>
      </w:r>
      <w:r>
        <w:rPr>
          <w:rFonts w:ascii="Arial" w:hAnsi="Arial" w:cs="Arial"/>
          <w:spacing w:val="-7"/>
          <w:sz w:val="22"/>
          <w:szCs w:val="22"/>
          <w:lang w:val="es-ES"/>
        </w:rPr>
        <w:t xml:space="preserve"> </w:t>
      </w:r>
      <w:r>
        <w:rPr>
          <w:rFonts w:ascii="Arial" w:hAnsi="Arial" w:cs="Arial"/>
          <w:sz w:val="22"/>
          <w:szCs w:val="22"/>
          <w:lang w:val="es-ES"/>
        </w:rPr>
        <w:t>del</w:t>
      </w:r>
      <w:r>
        <w:rPr>
          <w:rFonts w:ascii="Arial" w:hAnsi="Arial" w:cs="Arial"/>
          <w:spacing w:val="-2"/>
          <w:sz w:val="22"/>
          <w:szCs w:val="22"/>
          <w:lang w:val="es-ES"/>
        </w:rPr>
        <w:t xml:space="preserve"> </w:t>
      </w:r>
      <w:r>
        <w:rPr>
          <w:rFonts w:ascii="Arial" w:hAnsi="Arial" w:cs="Arial"/>
          <w:sz w:val="22"/>
          <w:szCs w:val="22"/>
          <w:lang w:val="es-ES"/>
        </w:rPr>
        <w:t>hábitat</w:t>
      </w:r>
      <w:r>
        <w:rPr>
          <w:rFonts w:ascii="Arial" w:hAnsi="Arial" w:cs="Arial"/>
          <w:spacing w:val="-3"/>
          <w:sz w:val="22"/>
          <w:szCs w:val="22"/>
          <w:lang w:val="es-ES"/>
        </w:rPr>
        <w:t xml:space="preserve"> </w:t>
      </w:r>
      <w:r>
        <w:rPr>
          <w:rFonts w:ascii="Arial" w:hAnsi="Arial" w:cs="Arial"/>
          <w:sz w:val="22"/>
          <w:szCs w:val="22"/>
          <w:lang w:val="es-ES"/>
        </w:rPr>
        <w:t>y</w:t>
      </w:r>
      <w:r>
        <w:rPr>
          <w:rFonts w:ascii="Arial" w:hAnsi="Arial" w:cs="Arial"/>
          <w:spacing w:val="-3"/>
          <w:sz w:val="22"/>
          <w:szCs w:val="22"/>
          <w:lang w:val="es-ES"/>
        </w:rPr>
        <w:t xml:space="preserve"> </w:t>
      </w:r>
      <w:r>
        <w:rPr>
          <w:rFonts w:ascii="Arial" w:hAnsi="Arial" w:cs="Arial"/>
          <w:sz w:val="22"/>
          <w:szCs w:val="22"/>
          <w:lang w:val="es-ES"/>
        </w:rPr>
        <w:t>el</w:t>
      </w:r>
      <w:r>
        <w:rPr>
          <w:rFonts w:ascii="Arial" w:hAnsi="Arial" w:cs="Arial"/>
          <w:spacing w:val="-7"/>
          <w:sz w:val="22"/>
          <w:szCs w:val="22"/>
          <w:lang w:val="es-ES"/>
        </w:rPr>
        <w:t xml:space="preserve"> </w:t>
      </w:r>
      <w:r>
        <w:rPr>
          <w:rFonts w:ascii="Arial" w:hAnsi="Arial" w:cs="Arial"/>
          <w:sz w:val="22"/>
          <w:szCs w:val="22"/>
          <w:lang w:val="es-ES"/>
        </w:rPr>
        <w:t>hecho</w:t>
      </w:r>
      <w:r>
        <w:rPr>
          <w:rFonts w:ascii="Arial" w:hAnsi="Arial" w:cs="Arial"/>
          <w:spacing w:val="-3"/>
          <w:sz w:val="22"/>
          <w:szCs w:val="22"/>
          <w:lang w:val="es-ES"/>
        </w:rPr>
        <w:t xml:space="preserve"> </w:t>
      </w:r>
      <w:r>
        <w:rPr>
          <w:rFonts w:ascii="Arial" w:hAnsi="Arial" w:cs="Arial"/>
          <w:sz w:val="22"/>
          <w:szCs w:val="22"/>
          <w:lang w:val="es-ES"/>
        </w:rPr>
        <w:t>de que</w:t>
      </w:r>
      <w:r>
        <w:rPr>
          <w:rFonts w:ascii="Arial" w:hAnsi="Arial" w:cs="Arial"/>
          <w:spacing w:val="-7"/>
          <w:sz w:val="22"/>
          <w:szCs w:val="22"/>
          <w:lang w:val="es-ES"/>
        </w:rPr>
        <w:t xml:space="preserve"> </w:t>
      </w:r>
      <w:r>
        <w:rPr>
          <w:rFonts w:ascii="Arial" w:hAnsi="Arial" w:cs="Arial"/>
          <w:sz w:val="22"/>
          <w:szCs w:val="22"/>
          <w:lang w:val="es-ES"/>
        </w:rPr>
        <w:t>solo</w:t>
      </w:r>
      <w:r>
        <w:rPr>
          <w:rFonts w:ascii="Arial" w:hAnsi="Arial" w:cs="Arial"/>
          <w:spacing w:val="-7"/>
          <w:sz w:val="22"/>
          <w:szCs w:val="22"/>
          <w:lang w:val="es-ES"/>
        </w:rPr>
        <w:t xml:space="preserve"> </w:t>
      </w:r>
      <w:r>
        <w:rPr>
          <w:rFonts w:ascii="Arial" w:hAnsi="Arial" w:cs="Arial"/>
          <w:sz w:val="22"/>
          <w:szCs w:val="22"/>
          <w:lang w:val="es-ES"/>
        </w:rPr>
        <w:t>entre</w:t>
      </w:r>
      <w:r>
        <w:rPr>
          <w:rFonts w:ascii="Arial" w:hAnsi="Arial" w:cs="Arial"/>
          <w:spacing w:val="-2"/>
          <w:sz w:val="22"/>
          <w:szCs w:val="22"/>
          <w:lang w:val="es-ES"/>
        </w:rPr>
        <w:t xml:space="preserve"> </w:t>
      </w:r>
      <w:r>
        <w:rPr>
          <w:rFonts w:ascii="Arial" w:hAnsi="Arial" w:cs="Arial"/>
          <w:sz w:val="22"/>
          <w:szCs w:val="22"/>
          <w:lang w:val="es-ES"/>
        </w:rPr>
        <w:t>una cuarta</w:t>
      </w:r>
      <w:r>
        <w:rPr>
          <w:rFonts w:ascii="Arial" w:hAnsi="Arial" w:cs="Arial"/>
          <w:spacing w:val="-3"/>
          <w:sz w:val="22"/>
          <w:szCs w:val="22"/>
          <w:lang w:val="es-ES"/>
        </w:rPr>
        <w:t xml:space="preserve"> </w:t>
      </w:r>
      <w:r>
        <w:rPr>
          <w:rFonts w:ascii="Arial" w:hAnsi="Arial" w:cs="Arial"/>
          <w:sz w:val="22"/>
          <w:szCs w:val="22"/>
          <w:lang w:val="es-ES"/>
        </w:rPr>
        <w:t>y</w:t>
      </w:r>
      <w:r>
        <w:rPr>
          <w:rFonts w:ascii="Arial" w:hAnsi="Arial" w:cs="Arial"/>
          <w:spacing w:val="-7"/>
          <w:sz w:val="22"/>
          <w:szCs w:val="22"/>
          <w:lang w:val="es-ES"/>
        </w:rPr>
        <w:t xml:space="preserve"> </w:t>
      </w:r>
      <w:r>
        <w:rPr>
          <w:rFonts w:ascii="Arial" w:hAnsi="Arial" w:cs="Arial"/>
          <w:sz w:val="22"/>
          <w:szCs w:val="22"/>
          <w:lang w:val="es-ES"/>
        </w:rPr>
        <w:t>una</w:t>
      </w:r>
      <w:r>
        <w:rPr>
          <w:rFonts w:ascii="Arial" w:hAnsi="Arial" w:cs="Arial"/>
          <w:spacing w:val="-7"/>
          <w:sz w:val="22"/>
          <w:szCs w:val="22"/>
          <w:lang w:val="es-ES"/>
        </w:rPr>
        <w:t xml:space="preserve"> </w:t>
      </w:r>
      <w:r>
        <w:rPr>
          <w:rFonts w:ascii="Arial" w:hAnsi="Arial" w:cs="Arial"/>
          <w:sz w:val="22"/>
          <w:szCs w:val="22"/>
          <w:lang w:val="es-ES"/>
        </w:rPr>
        <w:t>tercera parte</w:t>
      </w:r>
      <w:r>
        <w:rPr>
          <w:rFonts w:ascii="Arial" w:hAnsi="Arial" w:cs="Arial"/>
          <w:spacing w:val="-5"/>
          <w:sz w:val="22"/>
          <w:szCs w:val="22"/>
          <w:lang w:val="es-ES"/>
        </w:rPr>
        <w:t xml:space="preserve"> </w:t>
      </w:r>
      <w:r>
        <w:rPr>
          <w:rFonts w:ascii="Arial" w:hAnsi="Arial" w:cs="Arial"/>
          <w:sz w:val="22"/>
          <w:szCs w:val="22"/>
          <w:lang w:val="es-ES"/>
        </w:rPr>
        <w:t xml:space="preserve">de la población total se reproduce, la especie también presenta una madurez tardía, una edad de reproducción tardía, una tasa de supervivencia transitoria que se sospecha que es baja y una tasa de supervivencia de las crías poco elevada, características todas ellas que limitan la recuperación y la recolonización de la nutria </w:t>
      </w:r>
      <w:r>
        <w:rPr>
          <w:rFonts w:ascii="Arial" w:hAnsi="Arial" w:cs="Arial"/>
          <w:spacing w:val="-2"/>
          <w:sz w:val="22"/>
          <w:szCs w:val="22"/>
          <w:lang w:val="es-ES"/>
        </w:rPr>
        <w:t>gigante.</w:t>
      </w:r>
    </w:p>
    <w:p w14:paraId="49DA4C85" w14:textId="77777777" w:rsidR="00220513" w:rsidRDefault="00220513">
      <w:pPr>
        <w:pStyle w:val="BodyText"/>
        <w:rPr>
          <w:rFonts w:ascii="Arial" w:hAnsi="Arial" w:cs="Arial"/>
          <w:sz w:val="22"/>
          <w:szCs w:val="22"/>
          <w:lang w:val="es-ES"/>
        </w:rPr>
      </w:pPr>
    </w:p>
    <w:p w14:paraId="56B66F2B" w14:textId="77777777" w:rsidR="00220513" w:rsidRDefault="002743EF">
      <w:pPr>
        <w:pStyle w:val="BodyText"/>
        <w:spacing w:after="80"/>
        <w:ind w:left="23"/>
        <w:jc w:val="both"/>
        <w:rPr>
          <w:rFonts w:ascii="Arial" w:hAnsi="Arial" w:cs="Arial"/>
          <w:sz w:val="22"/>
          <w:szCs w:val="22"/>
          <w:lang w:val="es-ES"/>
        </w:rPr>
      </w:pPr>
      <w:r>
        <w:rPr>
          <w:rFonts w:ascii="Arial" w:hAnsi="Arial" w:cs="Arial"/>
          <w:sz w:val="22"/>
          <w:szCs w:val="22"/>
          <w:lang w:val="es-ES"/>
        </w:rPr>
        <w:t>Existen</w:t>
      </w:r>
      <w:r>
        <w:rPr>
          <w:rFonts w:ascii="Arial" w:hAnsi="Arial" w:cs="Arial"/>
          <w:spacing w:val="-4"/>
          <w:sz w:val="22"/>
          <w:szCs w:val="22"/>
          <w:lang w:val="es-ES"/>
        </w:rPr>
        <w:t xml:space="preserve"> </w:t>
      </w:r>
      <w:r>
        <w:rPr>
          <w:rFonts w:ascii="Arial" w:hAnsi="Arial" w:cs="Arial"/>
          <w:sz w:val="22"/>
          <w:szCs w:val="22"/>
          <w:lang w:val="es-ES"/>
        </w:rPr>
        <w:t>estimaciones</w:t>
      </w:r>
      <w:r>
        <w:rPr>
          <w:rFonts w:ascii="Arial" w:hAnsi="Arial" w:cs="Arial"/>
          <w:spacing w:val="-4"/>
          <w:sz w:val="22"/>
          <w:szCs w:val="22"/>
          <w:lang w:val="es-ES"/>
        </w:rPr>
        <w:t xml:space="preserve"> </w:t>
      </w:r>
      <w:r>
        <w:rPr>
          <w:rFonts w:ascii="Arial" w:hAnsi="Arial" w:cs="Arial"/>
          <w:sz w:val="22"/>
          <w:szCs w:val="22"/>
          <w:lang w:val="es-ES"/>
        </w:rPr>
        <w:t>de</w:t>
      </w:r>
      <w:r>
        <w:rPr>
          <w:rFonts w:ascii="Arial" w:hAnsi="Arial" w:cs="Arial"/>
          <w:spacing w:val="-5"/>
          <w:sz w:val="22"/>
          <w:szCs w:val="22"/>
          <w:lang w:val="es-ES"/>
        </w:rPr>
        <w:t xml:space="preserve"> </w:t>
      </w:r>
      <w:r>
        <w:rPr>
          <w:rFonts w:ascii="Arial" w:hAnsi="Arial" w:cs="Arial"/>
          <w:sz w:val="22"/>
          <w:szCs w:val="22"/>
          <w:lang w:val="es-ES"/>
        </w:rPr>
        <w:t>población</w:t>
      </w:r>
      <w:r>
        <w:rPr>
          <w:rFonts w:ascii="Arial" w:hAnsi="Arial" w:cs="Arial"/>
          <w:spacing w:val="-6"/>
          <w:sz w:val="22"/>
          <w:szCs w:val="22"/>
          <w:lang w:val="es-ES"/>
        </w:rPr>
        <w:t xml:space="preserve"> </w:t>
      </w:r>
      <w:r>
        <w:rPr>
          <w:rFonts w:ascii="Arial" w:hAnsi="Arial" w:cs="Arial"/>
          <w:sz w:val="22"/>
          <w:szCs w:val="22"/>
          <w:lang w:val="es-ES"/>
        </w:rPr>
        <w:t>basadas</w:t>
      </w:r>
      <w:r>
        <w:rPr>
          <w:rFonts w:ascii="Arial" w:hAnsi="Arial" w:cs="Arial"/>
          <w:spacing w:val="-4"/>
          <w:sz w:val="22"/>
          <w:szCs w:val="22"/>
          <w:lang w:val="es-ES"/>
        </w:rPr>
        <w:t xml:space="preserve"> </w:t>
      </w:r>
      <w:r>
        <w:rPr>
          <w:rFonts w:ascii="Arial" w:hAnsi="Arial" w:cs="Arial"/>
          <w:sz w:val="22"/>
          <w:szCs w:val="22"/>
          <w:lang w:val="es-ES"/>
        </w:rPr>
        <w:t>en</w:t>
      </w:r>
      <w:r>
        <w:rPr>
          <w:rFonts w:ascii="Arial" w:hAnsi="Arial" w:cs="Arial"/>
          <w:spacing w:val="-4"/>
          <w:sz w:val="22"/>
          <w:szCs w:val="22"/>
          <w:lang w:val="es-ES"/>
        </w:rPr>
        <w:t xml:space="preserve"> </w:t>
      </w:r>
      <w:r>
        <w:rPr>
          <w:rFonts w:ascii="Arial" w:hAnsi="Arial" w:cs="Arial"/>
          <w:sz w:val="22"/>
          <w:szCs w:val="22"/>
          <w:lang w:val="es-ES"/>
        </w:rPr>
        <w:t>censos</w:t>
      </w:r>
      <w:r>
        <w:rPr>
          <w:rFonts w:ascii="Arial" w:hAnsi="Arial" w:cs="Arial"/>
          <w:spacing w:val="-2"/>
          <w:sz w:val="22"/>
          <w:szCs w:val="22"/>
          <w:lang w:val="es-ES"/>
        </w:rPr>
        <w:t xml:space="preserve"> </w:t>
      </w:r>
      <w:r>
        <w:rPr>
          <w:rFonts w:ascii="Arial" w:hAnsi="Arial" w:cs="Arial"/>
          <w:sz w:val="22"/>
          <w:szCs w:val="22"/>
          <w:lang w:val="es-ES"/>
        </w:rPr>
        <w:t>para</w:t>
      </w:r>
      <w:r>
        <w:rPr>
          <w:rFonts w:ascii="Arial" w:hAnsi="Arial" w:cs="Arial"/>
          <w:spacing w:val="-4"/>
          <w:sz w:val="22"/>
          <w:szCs w:val="22"/>
          <w:lang w:val="es-ES"/>
        </w:rPr>
        <w:t xml:space="preserve"> </w:t>
      </w:r>
      <w:r>
        <w:rPr>
          <w:rFonts w:ascii="Arial" w:hAnsi="Arial" w:cs="Arial"/>
          <w:sz w:val="22"/>
          <w:szCs w:val="22"/>
          <w:lang w:val="es-ES"/>
        </w:rPr>
        <w:t>algunas</w:t>
      </w:r>
      <w:r>
        <w:rPr>
          <w:rFonts w:ascii="Arial" w:hAnsi="Arial" w:cs="Arial"/>
          <w:spacing w:val="-3"/>
          <w:sz w:val="22"/>
          <w:szCs w:val="22"/>
          <w:lang w:val="es-ES"/>
        </w:rPr>
        <w:t xml:space="preserve"> </w:t>
      </w:r>
      <w:r>
        <w:rPr>
          <w:rFonts w:ascii="Arial" w:hAnsi="Arial" w:cs="Arial"/>
          <w:sz w:val="22"/>
          <w:szCs w:val="22"/>
          <w:lang w:val="es-ES"/>
        </w:rPr>
        <w:t>zonas</w:t>
      </w:r>
      <w:r>
        <w:rPr>
          <w:rFonts w:ascii="Arial" w:hAnsi="Arial" w:cs="Arial"/>
          <w:spacing w:val="-10"/>
          <w:sz w:val="22"/>
          <w:szCs w:val="22"/>
          <w:lang w:val="es-ES"/>
        </w:rPr>
        <w:t>:</w:t>
      </w:r>
    </w:p>
    <w:p w14:paraId="2FD3B132" w14:textId="77777777" w:rsidR="00220513" w:rsidRDefault="002743EF">
      <w:pPr>
        <w:pStyle w:val="ListParagraph"/>
        <w:numPr>
          <w:ilvl w:val="0"/>
          <w:numId w:val="11"/>
        </w:numPr>
        <w:tabs>
          <w:tab w:val="left" w:pos="744"/>
        </w:tabs>
        <w:spacing w:after="80"/>
        <w:ind w:right="162"/>
        <w:jc w:val="both"/>
        <w:rPr>
          <w:rFonts w:ascii="Arial" w:hAnsi="Arial" w:cs="Arial"/>
          <w:lang w:val="es-ES"/>
        </w:rPr>
      </w:pPr>
      <w:r>
        <w:rPr>
          <w:rFonts w:ascii="Arial" w:hAnsi="Arial" w:cs="Arial"/>
          <w:lang w:val="es-ES"/>
        </w:rPr>
        <w:t>El Brasil: en el Pantanal, 1100 individuos reproductores o 3950 individuos en 7350 km de ríos (Tomas et al. 2015); río Xixuaú en la Amazonia, 15 grupos (30 individuos reproductores, 80 individuos) en 40 km de río (Evangelista y Rosas 2011); lago Balbina en la Amazonia, 67 grupos (134 individuos reproductores, 280 individuos) (Palmeirim et al. 2014); Reserva de Amanã en la Amazonia: 12 grupos (24 individuos reproductores, 75 individuos) (Lima et al. 2014); Araguaia, sobre la isla Bananal, el Brasil: cuenca alta del Araguaia en el Cerrado: 200 individuos (G.</w:t>
      </w:r>
      <w:r>
        <w:rPr>
          <w:rFonts w:ascii="Arial" w:hAnsi="Arial" w:cs="Arial"/>
          <w:spacing w:val="-4"/>
          <w:lang w:val="es-ES"/>
        </w:rPr>
        <w:t xml:space="preserve"> </w:t>
      </w:r>
      <w:r>
        <w:rPr>
          <w:rFonts w:ascii="Arial" w:hAnsi="Arial" w:cs="Arial"/>
          <w:lang w:val="es-ES"/>
        </w:rPr>
        <w:t>Georgiadis</w:t>
      </w:r>
      <w:r>
        <w:rPr>
          <w:rFonts w:ascii="Arial" w:hAnsi="Arial" w:cs="Arial"/>
          <w:spacing w:val="-6"/>
          <w:lang w:val="es-ES"/>
        </w:rPr>
        <w:t xml:space="preserve"> </w:t>
      </w:r>
      <w:r>
        <w:rPr>
          <w:rFonts w:ascii="Arial" w:hAnsi="Arial" w:cs="Arial"/>
          <w:lang w:val="es-ES"/>
        </w:rPr>
        <w:t>comm.</w:t>
      </w:r>
      <w:r>
        <w:rPr>
          <w:rFonts w:ascii="Arial" w:hAnsi="Arial" w:cs="Arial"/>
          <w:spacing w:val="-4"/>
          <w:lang w:val="es-ES"/>
        </w:rPr>
        <w:t xml:space="preserve"> </w:t>
      </w:r>
      <w:r>
        <w:rPr>
          <w:rFonts w:ascii="Arial" w:hAnsi="Arial" w:cs="Arial"/>
          <w:lang w:val="es-ES"/>
        </w:rPr>
        <w:t>pers.</w:t>
      </w:r>
      <w:r>
        <w:rPr>
          <w:rFonts w:ascii="Arial" w:hAnsi="Arial" w:cs="Arial"/>
          <w:spacing w:val="-4"/>
          <w:lang w:val="es-ES"/>
        </w:rPr>
        <w:t xml:space="preserve"> </w:t>
      </w:r>
      <w:r>
        <w:rPr>
          <w:rFonts w:ascii="Arial" w:hAnsi="Arial" w:cs="Arial"/>
          <w:lang w:val="es-ES"/>
        </w:rPr>
        <w:t>2018)</w:t>
      </w:r>
    </w:p>
    <w:p w14:paraId="67418635" w14:textId="77777777" w:rsidR="00220513" w:rsidRDefault="002743EF">
      <w:pPr>
        <w:pStyle w:val="BodyText"/>
        <w:spacing w:after="80"/>
        <w:ind w:left="744" w:right="160"/>
        <w:jc w:val="both"/>
        <w:rPr>
          <w:rFonts w:ascii="Arial" w:hAnsi="Arial" w:cs="Arial"/>
          <w:sz w:val="22"/>
          <w:szCs w:val="22"/>
          <w:lang w:val="es-ES"/>
        </w:rPr>
      </w:pPr>
      <w:r>
        <w:rPr>
          <w:rFonts w:ascii="Arial" w:hAnsi="Arial" w:cs="Arial"/>
          <w:sz w:val="22"/>
          <w:szCs w:val="22"/>
          <w:lang w:val="es-ES"/>
        </w:rPr>
        <w:t>;</w:t>
      </w:r>
      <w:r>
        <w:rPr>
          <w:rFonts w:ascii="Arial" w:hAnsi="Arial" w:cs="Arial"/>
          <w:spacing w:val="-15"/>
          <w:sz w:val="22"/>
          <w:szCs w:val="22"/>
          <w:lang w:val="es-ES"/>
        </w:rPr>
        <w:t xml:space="preserve"> </w:t>
      </w:r>
      <w:r>
        <w:rPr>
          <w:rFonts w:ascii="Arial" w:hAnsi="Arial" w:cs="Arial"/>
          <w:sz w:val="22"/>
          <w:szCs w:val="22"/>
          <w:lang w:val="es-ES"/>
        </w:rPr>
        <w:t>Parque</w:t>
      </w:r>
      <w:r>
        <w:rPr>
          <w:rFonts w:ascii="Arial" w:hAnsi="Arial" w:cs="Arial"/>
          <w:spacing w:val="-15"/>
          <w:sz w:val="22"/>
          <w:szCs w:val="22"/>
          <w:lang w:val="es-ES"/>
        </w:rPr>
        <w:t xml:space="preserve"> </w:t>
      </w:r>
      <w:r>
        <w:rPr>
          <w:rFonts w:ascii="Arial" w:hAnsi="Arial" w:cs="Arial"/>
          <w:sz w:val="22"/>
          <w:szCs w:val="22"/>
          <w:lang w:val="es-ES"/>
        </w:rPr>
        <w:t>Estatal</w:t>
      </w:r>
      <w:r>
        <w:rPr>
          <w:rFonts w:ascii="Arial" w:hAnsi="Arial" w:cs="Arial"/>
          <w:spacing w:val="-14"/>
          <w:sz w:val="22"/>
          <w:szCs w:val="22"/>
          <w:lang w:val="es-ES"/>
        </w:rPr>
        <w:t xml:space="preserve"> </w:t>
      </w:r>
      <w:r>
        <w:rPr>
          <w:rFonts w:ascii="Arial" w:hAnsi="Arial" w:cs="Arial"/>
          <w:sz w:val="22"/>
          <w:szCs w:val="22"/>
          <w:lang w:val="es-ES"/>
        </w:rPr>
        <w:t>de</w:t>
      </w:r>
      <w:r>
        <w:rPr>
          <w:rFonts w:ascii="Arial" w:hAnsi="Arial" w:cs="Arial"/>
          <w:spacing w:val="-15"/>
          <w:sz w:val="22"/>
          <w:szCs w:val="22"/>
          <w:lang w:val="es-ES"/>
        </w:rPr>
        <w:t xml:space="preserve"> </w:t>
      </w:r>
      <w:r>
        <w:rPr>
          <w:rFonts w:ascii="Arial" w:hAnsi="Arial" w:cs="Arial"/>
          <w:sz w:val="22"/>
          <w:szCs w:val="22"/>
          <w:lang w:val="es-ES"/>
        </w:rPr>
        <w:t>Cantão:</w:t>
      </w:r>
      <w:r>
        <w:rPr>
          <w:rFonts w:ascii="Arial" w:hAnsi="Arial" w:cs="Arial"/>
          <w:spacing w:val="-15"/>
          <w:sz w:val="22"/>
          <w:szCs w:val="22"/>
          <w:lang w:val="es-ES"/>
        </w:rPr>
        <w:t xml:space="preserve"> </w:t>
      </w:r>
      <w:r>
        <w:rPr>
          <w:rFonts w:ascii="Arial" w:hAnsi="Arial" w:cs="Arial"/>
          <w:sz w:val="22"/>
          <w:szCs w:val="22"/>
          <w:lang w:val="es-ES"/>
        </w:rPr>
        <w:t>4</w:t>
      </w:r>
      <w:r>
        <w:rPr>
          <w:rFonts w:ascii="Arial" w:hAnsi="Arial" w:cs="Arial"/>
          <w:spacing w:val="-15"/>
          <w:sz w:val="22"/>
          <w:szCs w:val="22"/>
          <w:lang w:val="es-ES"/>
        </w:rPr>
        <w:t xml:space="preserve"> </w:t>
      </w:r>
      <w:r>
        <w:rPr>
          <w:rFonts w:ascii="Arial" w:hAnsi="Arial" w:cs="Arial"/>
          <w:sz w:val="22"/>
          <w:szCs w:val="22"/>
          <w:lang w:val="es-ES"/>
        </w:rPr>
        <w:t>grupos</w:t>
      </w:r>
      <w:r>
        <w:rPr>
          <w:rFonts w:ascii="Arial" w:hAnsi="Arial" w:cs="Arial"/>
          <w:spacing w:val="-14"/>
          <w:sz w:val="22"/>
          <w:szCs w:val="22"/>
          <w:lang w:val="es-ES"/>
        </w:rPr>
        <w:t xml:space="preserve"> </w:t>
      </w:r>
      <w:r>
        <w:rPr>
          <w:rFonts w:ascii="Arial" w:hAnsi="Arial" w:cs="Arial"/>
          <w:sz w:val="22"/>
          <w:szCs w:val="22"/>
          <w:lang w:val="es-ES"/>
        </w:rPr>
        <w:t>(ocho</w:t>
      </w:r>
      <w:r>
        <w:rPr>
          <w:rFonts w:ascii="Arial" w:hAnsi="Arial" w:cs="Arial"/>
          <w:spacing w:val="-15"/>
          <w:sz w:val="22"/>
          <w:szCs w:val="22"/>
          <w:lang w:val="es-ES"/>
        </w:rPr>
        <w:t xml:space="preserve"> </w:t>
      </w:r>
      <w:r>
        <w:rPr>
          <w:rFonts w:ascii="Arial" w:hAnsi="Arial" w:cs="Arial"/>
          <w:sz w:val="22"/>
          <w:szCs w:val="22"/>
          <w:lang w:val="es-ES"/>
        </w:rPr>
        <w:t>individuos</w:t>
      </w:r>
      <w:r>
        <w:rPr>
          <w:rFonts w:ascii="Arial" w:hAnsi="Arial" w:cs="Arial"/>
          <w:spacing w:val="-14"/>
          <w:sz w:val="22"/>
          <w:szCs w:val="22"/>
          <w:lang w:val="es-ES"/>
        </w:rPr>
        <w:t xml:space="preserve"> </w:t>
      </w:r>
      <w:r>
        <w:rPr>
          <w:rFonts w:ascii="Arial" w:hAnsi="Arial" w:cs="Arial"/>
          <w:sz w:val="22"/>
          <w:szCs w:val="22"/>
          <w:lang w:val="es-ES"/>
        </w:rPr>
        <w:t>reproductores,</w:t>
      </w:r>
      <w:r>
        <w:rPr>
          <w:rFonts w:ascii="Arial" w:hAnsi="Arial" w:cs="Arial"/>
          <w:spacing w:val="-15"/>
          <w:sz w:val="22"/>
          <w:szCs w:val="22"/>
          <w:lang w:val="es-ES"/>
        </w:rPr>
        <w:t xml:space="preserve"> </w:t>
      </w:r>
      <w:r>
        <w:rPr>
          <w:rFonts w:ascii="Arial" w:hAnsi="Arial" w:cs="Arial"/>
          <w:sz w:val="22"/>
          <w:szCs w:val="22"/>
          <w:lang w:val="es-ES"/>
        </w:rPr>
        <w:t>20</w:t>
      </w:r>
      <w:r>
        <w:rPr>
          <w:rFonts w:ascii="Arial" w:hAnsi="Arial" w:cs="Arial"/>
          <w:spacing w:val="-15"/>
          <w:sz w:val="22"/>
          <w:szCs w:val="22"/>
          <w:lang w:val="es-ES"/>
        </w:rPr>
        <w:t xml:space="preserve"> </w:t>
      </w:r>
      <w:r>
        <w:rPr>
          <w:rFonts w:ascii="Arial" w:hAnsi="Arial" w:cs="Arial"/>
          <w:sz w:val="22"/>
          <w:szCs w:val="22"/>
          <w:lang w:val="es-ES"/>
        </w:rPr>
        <w:t>individuos),</w:t>
      </w:r>
      <w:r>
        <w:rPr>
          <w:rFonts w:ascii="Arial" w:hAnsi="Arial" w:cs="Arial"/>
          <w:spacing w:val="-14"/>
          <w:sz w:val="22"/>
          <w:szCs w:val="22"/>
          <w:lang w:val="es-ES"/>
        </w:rPr>
        <w:t xml:space="preserve"> </w:t>
      </w:r>
      <w:r>
        <w:rPr>
          <w:rFonts w:ascii="Arial" w:hAnsi="Arial" w:cs="Arial"/>
          <w:sz w:val="22"/>
          <w:szCs w:val="22"/>
          <w:lang w:val="es-ES"/>
        </w:rPr>
        <w:t>(Georgiadis et al. 2015). Estos estudios sugieren una población de al menos 1296 individuos reproductores y una población total de 4659 individuos en el Brasil.</w:t>
      </w:r>
    </w:p>
    <w:p w14:paraId="57C67E30" w14:textId="77777777" w:rsidR="00220513" w:rsidRDefault="002743EF">
      <w:pPr>
        <w:pStyle w:val="ListParagraph"/>
        <w:numPr>
          <w:ilvl w:val="0"/>
          <w:numId w:val="11"/>
        </w:numPr>
        <w:tabs>
          <w:tab w:val="left" w:pos="744"/>
        </w:tabs>
        <w:spacing w:after="80"/>
        <w:ind w:right="158"/>
        <w:jc w:val="both"/>
        <w:rPr>
          <w:rFonts w:ascii="Arial" w:hAnsi="Arial" w:cs="Arial"/>
          <w:lang w:val="es-ES"/>
        </w:rPr>
      </w:pPr>
      <w:r>
        <w:rPr>
          <w:rFonts w:ascii="Arial" w:hAnsi="Arial" w:cs="Arial"/>
          <w:lang w:val="es-ES"/>
        </w:rPr>
        <w:t>Bolivia:</w:t>
      </w:r>
      <w:r>
        <w:rPr>
          <w:rFonts w:ascii="Arial" w:hAnsi="Arial" w:cs="Arial"/>
          <w:spacing w:val="-15"/>
          <w:lang w:val="es-ES"/>
        </w:rPr>
        <w:t xml:space="preserve"> </w:t>
      </w:r>
      <w:r>
        <w:rPr>
          <w:rFonts w:ascii="Arial" w:hAnsi="Arial" w:cs="Arial"/>
          <w:lang w:val="es-ES"/>
        </w:rPr>
        <w:t>en</w:t>
      </w:r>
      <w:r>
        <w:rPr>
          <w:rFonts w:ascii="Arial" w:hAnsi="Arial" w:cs="Arial"/>
          <w:spacing w:val="-14"/>
          <w:lang w:val="es-ES"/>
        </w:rPr>
        <w:t xml:space="preserve"> </w:t>
      </w:r>
      <w:r>
        <w:rPr>
          <w:rFonts w:ascii="Arial" w:hAnsi="Arial" w:cs="Arial"/>
          <w:lang w:val="es-ES"/>
        </w:rPr>
        <w:t>el</w:t>
      </w:r>
      <w:r>
        <w:rPr>
          <w:rFonts w:ascii="Arial" w:hAnsi="Arial" w:cs="Arial"/>
          <w:spacing w:val="-15"/>
          <w:lang w:val="es-ES"/>
        </w:rPr>
        <w:t xml:space="preserve"> </w:t>
      </w:r>
      <w:r>
        <w:rPr>
          <w:rFonts w:ascii="Arial" w:hAnsi="Arial" w:cs="Arial"/>
          <w:lang w:val="es-ES"/>
        </w:rPr>
        <w:t>noroeste,</w:t>
      </w:r>
      <w:r>
        <w:rPr>
          <w:rFonts w:ascii="Arial" w:hAnsi="Arial" w:cs="Arial"/>
          <w:spacing w:val="-12"/>
          <w:lang w:val="es-ES"/>
        </w:rPr>
        <w:t xml:space="preserve"> </w:t>
      </w:r>
      <w:r>
        <w:rPr>
          <w:rFonts w:ascii="Arial" w:hAnsi="Arial" w:cs="Arial"/>
          <w:lang w:val="es-ES"/>
        </w:rPr>
        <w:t>subcuenca</w:t>
      </w:r>
      <w:r>
        <w:rPr>
          <w:rFonts w:ascii="Arial" w:hAnsi="Arial" w:cs="Arial"/>
          <w:spacing w:val="-15"/>
          <w:lang w:val="es-ES"/>
        </w:rPr>
        <w:t xml:space="preserve"> </w:t>
      </w:r>
      <w:r>
        <w:rPr>
          <w:rFonts w:ascii="Arial" w:hAnsi="Arial" w:cs="Arial"/>
          <w:lang w:val="es-ES"/>
        </w:rPr>
        <w:t>de</w:t>
      </w:r>
      <w:r>
        <w:rPr>
          <w:rFonts w:ascii="Arial" w:hAnsi="Arial" w:cs="Arial"/>
          <w:spacing w:val="-14"/>
          <w:lang w:val="es-ES"/>
        </w:rPr>
        <w:t xml:space="preserve"> </w:t>
      </w:r>
      <w:r>
        <w:rPr>
          <w:rFonts w:ascii="Arial" w:hAnsi="Arial" w:cs="Arial"/>
          <w:lang w:val="es-ES"/>
        </w:rPr>
        <w:t>Madre</w:t>
      </w:r>
      <w:r>
        <w:rPr>
          <w:rFonts w:ascii="Arial" w:hAnsi="Arial" w:cs="Arial"/>
          <w:spacing w:val="-15"/>
          <w:lang w:val="es-ES"/>
        </w:rPr>
        <w:t xml:space="preserve"> </w:t>
      </w:r>
      <w:r>
        <w:rPr>
          <w:rFonts w:ascii="Arial" w:hAnsi="Arial" w:cs="Arial"/>
          <w:lang w:val="es-ES"/>
        </w:rPr>
        <w:t>de</w:t>
      </w:r>
      <w:r>
        <w:rPr>
          <w:rFonts w:ascii="Arial" w:hAnsi="Arial" w:cs="Arial"/>
          <w:spacing w:val="-14"/>
          <w:lang w:val="es-ES"/>
        </w:rPr>
        <w:t xml:space="preserve"> </w:t>
      </w:r>
      <w:r>
        <w:rPr>
          <w:rFonts w:ascii="Arial" w:hAnsi="Arial" w:cs="Arial"/>
          <w:lang w:val="es-ES"/>
        </w:rPr>
        <w:t>Dios-Beni:</w:t>
      </w:r>
      <w:r>
        <w:rPr>
          <w:rFonts w:ascii="Arial" w:hAnsi="Arial" w:cs="Arial"/>
          <w:spacing w:val="-11"/>
          <w:lang w:val="es-ES"/>
        </w:rPr>
        <w:t xml:space="preserve"> </w:t>
      </w:r>
      <w:r>
        <w:rPr>
          <w:rFonts w:ascii="Arial" w:hAnsi="Arial" w:cs="Arial"/>
          <w:lang w:val="es-ES"/>
        </w:rPr>
        <w:t>271</w:t>
      </w:r>
      <w:r>
        <w:rPr>
          <w:rFonts w:ascii="Arial" w:hAnsi="Arial" w:cs="Arial"/>
          <w:spacing w:val="-15"/>
          <w:lang w:val="es-ES"/>
        </w:rPr>
        <w:t xml:space="preserve"> </w:t>
      </w:r>
      <w:r>
        <w:rPr>
          <w:rFonts w:ascii="Arial" w:hAnsi="Arial" w:cs="Arial"/>
          <w:lang w:val="es-ES"/>
        </w:rPr>
        <w:t>individuos</w:t>
      </w:r>
      <w:r>
        <w:rPr>
          <w:rFonts w:ascii="Arial" w:hAnsi="Arial" w:cs="Arial"/>
          <w:spacing w:val="-13"/>
          <w:lang w:val="es-ES"/>
        </w:rPr>
        <w:t xml:space="preserve"> </w:t>
      </w:r>
      <w:r>
        <w:rPr>
          <w:rFonts w:ascii="Arial" w:hAnsi="Arial" w:cs="Arial"/>
          <w:lang w:val="es-ES"/>
        </w:rPr>
        <w:t>en</w:t>
      </w:r>
      <w:r>
        <w:rPr>
          <w:rFonts w:ascii="Arial" w:hAnsi="Arial" w:cs="Arial"/>
          <w:spacing w:val="-14"/>
          <w:lang w:val="es-ES"/>
        </w:rPr>
        <w:t xml:space="preserve"> </w:t>
      </w:r>
      <w:r>
        <w:rPr>
          <w:rFonts w:ascii="Arial" w:hAnsi="Arial" w:cs="Arial"/>
          <w:lang w:val="es-ES"/>
        </w:rPr>
        <w:t>1318,6 km de ríos y arroyos y 42,14 km² de lagos (Ayala et al. 2015); en el Pantanal (subcuenca</w:t>
      </w:r>
      <w:r>
        <w:rPr>
          <w:rFonts w:ascii="Arial" w:hAnsi="Arial" w:cs="Arial"/>
          <w:spacing w:val="-15"/>
          <w:lang w:val="es-ES"/>
        </w:rPr>
        <w:t xml:space="preserve"> </w:t>
      </w:r>
      <w:r>
        <w:rPr>
          <w:rFonts w:ascii="Arial" w:hAnsi="Arial" w:cs="Arial"/>
          <w:lang w:val="es-ES"/>
        </w:rPr>
        <w:t>del río</w:t>
      </w:r>
      <w:r>
        <w:rPr>
          <w:rFonts w:ascii="Arial" w:hAnsi="Arial" w:cs="Arial"/>
          <w:spacing w:val="-15"/>
          <w:lang w:val="es-ES"/>
        </w:rPr>
        <w:t xml:space="preserve"> </w:t>
      </w:r>
      <w:r>
        <w:rPr>
          <w:rFonts w:ascii="Arial" w:hAnsi="Arial" w:cs="Arial"/>
          <w:lang w:val="es-ES"/>
        </w:rPr>
        <w:t>Paraguay),</w:t>
      </w:r>
      <w:r>
        <w:rPr>
          <w:rFonts w:ascii="Arial" w:hAnsi="Arial" w:cs="Arial"/>
          <w:spacing w:val="-14"/>
          <w:lang w:val="es-ES"/>
        </w:rPr>
        <w:t xml:space="preserve"> </w:t>
      </w:r>
      <w:r>
        <w:rPr>
          <w:rFonts w:ascii="Arial" w:hAnsi="Arial" w:cs="Arial"/>
          <w:lang w:val="es-ES"/>
        </w:rPr>
        <w:t>50</w:t>
      </w:r>
      <w:r>
        <w:rPr>
          <w:rFonts w:ascii="Arial" w:hAnsi="Arial" w:cs="Arial"/>
          <w:spacing w:val="-15"/>
          <w:lang w:val="es-ES"/>
        </w:rPr>
        <w:t xml:space="preserve"> </w:t>
      </w:r>
      <w:r>
        <w:rPr>
          <w:rFonts w:ascii="Arial" w:hAnsi="Arial" w:cs="Arial"/>
          <w:lang w:val="es-ES"/>
        </w:rPr>
        <w:t>individuos</w:t>
      </w:r>
      <w:r>
        <w:rPr>
          <w:rFonts w:ascii="Arial" w:hAnsi="Arial" w:cs="Arial"/>
          <w:spacing w:val="-14"/>
          <w:lang w:val="es-ES"/>
        </w:rPr>
        <w:t xml:space="preserve"> </w:t>
      </w:r>
      <w:r>
        <w:rPr>
          <w:rFonts w:ascii="Arial" w:hAnsi="Arial" w:cs="Arial"/>
          <w:lang w:val="es-ES"/>
        </w:rPr>
        <w:t>en</w:t>
      </w:r>
      <w:r>
        <w:rPr>
          <w:rFonts w:ascii="Arial" w:hAnsi="Arial" w:cs="Arial"/>
          <w:spacing w:val="-15"/>
          <w:lang w:val="es-ES"/>
        </w:rPr>
        <w:t xml:space="preserve"> </w:t>
      </w:r>
      <w:r>
        <w:rPr>
          <w:rFonts w:ascii="Arial" w:hAnsi="Arial" w:cs="Arial"/>
          <w:lang w:val="es-ES"/>
        </w:rPr>
        <w:t>118</w:t>
      </w:r>
      <w:r>
        <w:rPr>
          <w:rFonts w:ascii="Arial" w:hAnsi="Arial" w:cs="Arial"/>
          <w:spacing w:val="-15"/>
          <w:lang w:val="es-ES"/>
        </w:rPr>
        <w:t xml:space="preserve"> </w:t>
      </w:r>
      <w:r>
        <w:rPr>
          <w:rFonts w:ascii="Arial" w:hAnsi="Arial" w:cs="Arial"/>
          <w:lang w:val="es-ES"/>
        </w:rPr>
        <w:t>031 km²;</w:t>
      </w:r>
      <w:r>
        <w:rPr>
          <w:rFonts w:ascii="Arial" w:hAnsi="Arial" w:cs="Arial"/>
          <w:spacing w:val="-15"/>
          <w:lang w:val="es-ES"/>
        </w:rPr>
        <w:t xml:space="preserve"> </w:t>
      </w:r>
      <w:r>
        <w:rPr>
          <w:rFonts w:ascii="Arial" w:hAnsi="Arial" w:cs="Arial"/>
          <w:lang w:val="es-ES"/>
        </w:rPr>
        <w:t>y</w:t>
      </w:r>
      <w:r>
        <w:rPr>
          <w:rFonts w:ascii="Arial" w:hAnsi="Arial" w:cs="Arial"/>
          <w:spacing w:val="-14"/>
          <w:lang w:val="es-ES"/>
        </w:rPr>
        <w:t xml:space="preserve"> </w:t>
      </w:r>
      <w:r>
        <w:rPr>
          <w:rFonts w:ascii="Arial" w:hAnsi="Arial" w:cs="Arial"/>
          <w:lang w:val="es-ES"/>
        </w:rPr>
        <w:t>en</w:t>
      </w:r>
      <w:r>
        <w:rPr>
          <w:rFonts w:ascii="Arial" w:hAnsi="Arial" w:cs="Arial"/>
          <w:spacing w:val="-13"/>
          <w:lang w:val="es-ES"/>
        </w:rPr>
        <w:t xml:space="preserve"> </w:t>
      </w:r>
      <w:r>
        <w:rPr>
          <w:rFonts w:ascii="Arial" w:hAnsi="Arial" w:cs="Arial"/>
          <w:lang w:val="es-ES"/>
        </w:rPr>
        <w:t>el</w:t>
      </w:r>
      <w:r>
        <w:rPr>
          <w:rFonts w:ascii="Arial" w:hAnsi="Arial" w:cs="Arial"/>
          <w:spacing w:val="-15"/>
          <w:lang w:val="es-ES"/>
        </w:rPr>
        <w:t xml:space="preserve"> </w:t>
      </w:r>
      <w:r>
        <w:rPr>
          <w:rFonts w:ascii="Arial" w:hAnsi="Arial" w:cs="Arial"/>
          <w:lang w:val="es-ES"/>
        </w:rPr>
        <w:t>noreste</w:t>
      </w:r>
      <w:r>
        <w:rPr>
          <w:rFonts w:ascii="Arial" w:hAnsi="Arial" w:cs="Arial"/>
          <w:spacing w:val="-10"/>
          <w:lang w:val="es-ES"/>
        </w:rPr>
        <w:t xml:space="preserve"> </w:t>
      </w:r>
      <w:r>
        <w:rPr>
          <w:rFonts w:ascii="Arial" w:hAnsi="Arial" w:cs="Arial"/>
          <w:lang w:val="es-ES"/>
        </w:rPr>
        <w:t>(subcuenca del Itenez), 600 individuos en 186 460 km², lo que totaliza una estimación de 1021 individuos en Bolivia.</w:t>
      </w:r>
    </w:p>
    <w:p w14:paraId="74E3D698" w14:textId="77777777" w:rsidR="00220513" w:rsidRDefault="002743EF">
      <w:pPr>
        <w:pStyle w:val="ListParagraph"/>
        <w:numPr>
          <w:ilvl w:val="0"/>
          <w:numId w:val="11"/>
        </w:numPr>
        <w:tabs>
          <w:tab w:val="left" w:pos="744"/>
        </w:tabs>
        <w:spacing w:after="80"/>
        <w:ind w:right="169"/>
        <w:jc w:val="both"/>
        <w:rPr>
          <w:rFonts w:ascii="Arial" w:hAnsi="Arial" w:cs="Arial"/>
          <w:lang w:val="es-ES"/>
        </w:rPr>
      </w:pPr>
      <w:r>
        <w:rPr>
          <w:rFonts w:ascii="Arial" w:hAnsi="Arial" w:cs="Arial"/>
          <w:lang w:val="es-ES"/>
        </w:rPr>
        <w:t xml:space="preserve">El Perú: sureste del Perú, Madre de Dios: 180 a 400 individuos (R. Williams comm. pers. 2012); Parque Nacional del Manu: 81 individuos y 11 grupos en 2006 (Groenendijk et al. </w:t>
      </w:r>
      <w:r>
        <w:rPr>
          <w:rFonts w:ascii="Arial" w:hAnsi="Arial" w:cs="Arial"/>
          <w:spacing w:val="-2"/>
          <w:lang w:val="es-ES"/>
        </w:rPr>
        <w:t>2014).</w:t>
      </w:r>
    </w:p>
    <w:p w14:paraId="63AC7948" w14:textId="77777777" w:rsidR="00220513" w:rsidRDefault="002743EF">
      <w:pPr>
        <w:pStyle w:val="ListParagraph"/>
        <w:numPr>
          <w:ilvl w:val="0"/>
          <w:numId w:val="11"/>
        </w:numPr>
        <w:tabs>
          <w:tab w:val="left" w:pos="744"/>
        </w:tabs>
        <w:spacing w:after="80"/>
        <w:ind w:right="167"/>
        <w:jc w:val="both"/>
        <w:rPr>
          <w:rFonts w:ascii="Arial" w:hAnsi="Arial" w:cs="Arial"/>
          <w:lang w:val="es-ES"/>
        </w:rPr>
      </w:pPr>
      <w:r>
        <w:rPr>
          <w:rFonts w:ascii="Arial" w:hAnsi="Arial" w:cs="Arial"/>
          <w:lang w:val="es-ES"/>
        </w:rPr>
        <w:t>El Ecuador:</w:t>
      </w:r>
      <w:r>
        <w:rPr>
          <w:rFonts w:ascii="Arial" w:hAnsi="Arial" w:cs="Arial"/>
          <w:spacing w:val="-2"/>
          <w:lang w:val="es-ES"/>
        </w:rPr>
        <w:t xml:space="preserve"> </w:t>
      </w:r>
      <w:r>
        <w:rPr>
          <w:rFonts w:ascii="Arial" w:hAnsi="Arial" w:cs="Arial"/>
          <w:lang w:val="es-ES"/>
        </w:rPr>
        <w:t>reserva</w:t>
      </w:r>
      <w:r>
        <w:rPr>
          <w:rFonts w:ascii="Arial" w:hAnsi="Arial" w:cs="Arial"/>
          <w:spacing w:val="-5"/>
          <w:lang w:val="es-ES"/>
        </w:rPr>
        <w:t xml:space="preserve"> </w:t>
      </w:r>
      <w:r>
        <w:rPr>
          <w:rFonts w:ascii="Arial" w:hAnsi="Arial" w:cs="Arial"/>
          <w:lang w:val="es-ES"/>
        </w:rPr>
        <w:t>de</w:t>
      </w:r>
      <w:r>
        <w:rPr>
          <w:rFonts w:ascii="Arial" w:hAnsi="Arial" w:cs="Arial"/>
          <w:spacing w:val="-5"/>
          <w:lang w:val="es-ES"/>
        </w:rPr>
        <w:t xml:space="preserve"> </w:t>
      </w:r>
      <w:r>
        <w:rPr>
          <w:rFonts w:ascii="Arial" w:hAnsi="Arial" w:cs="Arial"/>
          <w:lang w:val="es-ES"/>
        </w:rPr>
        <w:t>fauna</w:t>
      </w:r>
      <w:r>
        <w:rPr>
          <w:rFonts w:ascii="Arial" w:hAnsi="Arial" w:cs="Arial"/>
          <w:spacing w:val="-5"/>
          <w:lang w:val="es-ES"/>
        </w:rPr>
        <w:t xml:space="preserve"> </w:t>
      </w:r>
      <w:r>
        <w:rPr>
          <w:rFonts w:ascii="Arial" w:hAnsi="Arial" w:cs="Arial"/>
          <w:lang w:val="es-ES"/>
        </w:rPr>
        <w:t>de</w:t>
      </w:r>
      <w:r>
        <w:rPr>
          <w:rFonts w:ascii="Arial" w:hAnsi="Arial" w:cs="Arial"/>
          <w:spacing w:val="-5"/>
          <w:lang w:val="es-ES"/>
        </w:rPr>
        <w:t xml:space="preserve"> </w:t>
      </w:r>
      <w:r>
        <w:rPr>
          <w:rFonts w:ascii="Arial" w:hAnsi="Arial" w:cs="Arial"/>
          <w:lang w:val="es-ES"/>
        </w:rPr>
        <w:t>Cuyabeno, nueve grupos</w:t>
      </w:r>
      <w:r>
        <w:rPr>
          <w:rFonts w:ascii="Arial" w:hAnsi="Arial" w:cs="Arial"/>
          <w:spacing w:val="-3"/>
          <w:lang w:val="es-ES"/>
        </w:rPr>
        <w:t xml:space="preserve"> </w:t>
      </w:r>
      <w:r>
        <w:rPr>
          <w:rFonts w:ascii="Arial" w:hAnsi="Arial" w:cs="Arial"/>
          <w:lang w:val="es-ES"/>
        </w:rPr>
        <w:t>(18</w:t>
      </w:r>
      <w:r>
        <w:rPr>
          <w:rFonts w:ascii="Arial" w:hAnsi="Arial" w:cs="Arial"/>
          <w:spacing w:val="-5"/>
          <w:lang w:val="es-ES"/>
        </w:rPr>
        <w:t xml:space="preserve"> </w:t>
      </w:r>
      <w:r>
        <w:rPr>
          <w:rFonts w:ascii="Arial" w:hAnsi="Arial" w:cs="Arial"/>
          <w:lang w:val="es-ES"/>
        </w:rPr>
        <w:t>individuos</w:t>
      </w:r>
      <w:r>
        <w:rPr>
          <w:rFonts w:ascii="Arial" w:hAnsi="Arial" w:cs="Arial"/>
          <w:spacing w:val="-3"/>
          <w:lang w:val="es-ES"/>
        </w:rPr>
        <w:t xml:space="preserve"> </w:t>
      </w:r>
      <w:r>
        <w:rPr>
          <w:rFonts w:ascii="Arial" w:hAnsi="Arial" w:cs="Arial"/>
          <w:lang w:val="es-ES"/>
        </w:rPr>
        <w:t>reproductores, 45 individuos), pero Utreras y Tirica (2011) sugieren que la población ecuatoriana es inferior a 250 individuos.</w:t>
      </w:r>
    </w:p>
    <w:p w14:paraId="6AB5A6EE" w14:textId="77777777" w:rsidR="00220513" w:rsidRDefault="002743EF">
      <w:pPr>
        <w:pStyle w:val="ListParagraph"/>
        <w:numPr>
          <w:ilvl w:val="0"/>
          <w:numId w:val="11"/>
        </w:numPr>
        <w:tabs>
          <w:tab w:val="left" w:pos="743"/>
        </w:tabs>
        <w:spacing w:after="80"/>
        <w:ind w:left="743" w:hanging="359"/>
        <w:rPr>
          <w:rFonts w:ascii="Arial" w:hAnsi="Arial" w:cs="Arial"/>
          <w:lang w:val="es-ES"/>
        </w:rPr>
      </w:pPr>
      <w:r>
        <w:rPr>
          <w:rFonts w:ascii="Arial" w:hAnsi="Arial" w:cs="Arial"/>
          <w:lang w:val="es-ES"/>
        </w:rPr>
        <w:t>Guayana Francesa:</w:t>
      </w:r>
      <w:r>
        <w:rPr>
          <w:rFonts w:ascii="Arial" w:hAnsi="Arial" w:cs="Arial"/>
          <w:spacing w:val="-1"/>
          <w:lang w:val="es-ES"/>
        </w:rPr>
        <w:t xml:space="preserve"> </w:t>
      </w:r>
      <w:r>
        <w:rPr>
          <w:rFonts w:ascii="Arial" w:hAnsi="Arial" w:cs="Arial"/>
          <w:lang w:val="es-ES"/>
        </w:rPr>
        <w:t>al</w:t>
      </w:r>
      <w:r>
        <w:rPr>
          <w:rFonts w:ascii="Arial" w:hAnsi="Arial" w:cs="Arial"/>
          <w:spacing w:val="-5"/>
          <w:lang w:val="es-ES"/>
        </w:rPr>
        <w:t xml:space="preserve"> </w:t>
      </w:r>
      <w:r>
        <w:rPr>
          <w:rFonts w:ascii="Arial" w:hAnsi="Arial" w:cs="Arial"/>
          <w:lang w:val="es-ES"/>
        </w:rPr>
        <w:t>menos</w:t>
      </w:r>
      <w:r>
        <w:rPr>
          <w:rFonts w:ascii="Arial" w:hAnsi="Arial" w:cs="Arial"/>
          <w:spacing w:val="-2"/>
          <w:lang w:val="es-ES"/>
        </w:rPr>
        <w:t xml:space="preserve"> </w:t>
      </w:r>
      <w:r>
        <w:rPr>
          <w:rFonts w:ascii="Arial" w:hAnsi="Arial" w:cs="Arial"/>
          <w:lang w:val="es-ES"/>
        </w:rPr>
        <w:t>200</w:t>
      </w:r>
      <w:r>
        <w:rPr>
          <w:rFonts w:ascii="Arial" w:hAnsi="Arial" w:cs="Arial"/>
          <w:spacing w:val="-5"/>
          <w:lang w:val="es-ES"/>
        </w:rPr>
        <w:t xml:space="preserve"> </w:t>
      </w:r>
      <w:r>
        <w:rPr>
          <w:rFonts w:ascii="Arial" w:hAnsi="Arial" w:cs="Arial"/>
          <w:lang w:val="es-ES"/>
        </w:rPr>
        <w:t>individuos</w:t>
      </w:r>
      <w:r>
        <w:rPr>
          <w:rFonts w:ascii="Arial" w:hAnsi="Arial" w:cs="Arial"/>
          <w:spacing w:val="-3"/>
          <w:lang w:val="es-ES"/>
        </w:rPr>
        <w:t xml:space="preserve"> </w:t>
      </w:r>
      <w:r>
        <w:rPr>
          <w:rFonts w:ascii="Arial" w:hAnsi="Arial" w:cs="Arial"/>
          <w:lang w:val="es-ES"/>
        </w:rPr>
        <w:t>(Benoit de</w:t>
      </w:r>
      <w:r>
        <w:rPr>
          <w:rFonts w:ascii="Arial" w:hAnsi="Arial" w:cs="Arial"/>
          <w:spacing w:val="-5"/>
          <w:lang w:val="es-ES"/>
        </w:rPr>
        <w:t xml:space="preserve"> </w:t>
      </w:r>
      <w:r>
        <w:rPr>
          <w:rFonts w:ascii="Arial" w:hAnsi="Arial" w:cs="Arial"/>
          <w:lang w:val="es-ES"/>
        </w:rPr>
        <w:t>Thoisy</w:t>
      </w:r>
      <w:r>
        <w:rPr>
          <w:rFonts w:ascii="Arial" w:hAnsi="Arial" w:cs="Arial"/>
          <w:spacing w:val="-3"/>
          <w:lang w:val="es-ES"/>
        </w:rPr>
        <w:t xml:space="preserve"> </w:t>
      </w:r>
      <w:r>
        <w:rPr>
          <w:rFonts w:ascii="Arial" w:hAnsi="Arial" w:cs="Arial"/>
          <w:lang w:val="es-ES"/>
        </w:rPr>
        <w:t>comm.</w:t>
      </w:r>
      <w:r>
        <w:rPr>
          <w:rFonts w:ascii="Arial" w:hAnsi="Arial" w:cs="Arial"/>
          <w:spacing w:val="-1"/>
          <w:lang w:val="es-ES"/>
        </w:rPr>
        <w:t xml:space="preserve"> </w:t>
      </w:r>
      <w:r>
        <w:rPr>
          <w:rFonts w:ascii="Arial" w:hAnsi="Arial" w:cs="Arial"/>
          <w:lang w:val="es-ES"/>
        </w:rPr>
        <w:t>pers.</w:t>
      </w:r>
      <w:r>
        <w:rPr>
          <w:rFonts w:ascii="Arial" w:hAnsi="Arial" w:cs="Arial"/>
          <w:spacing w:val="-2"/>
          <w:lang w:val="es-ES"/>
        </w:rPr>
        <w:t xml:space="preserve"> 2012).</w:t>
      </w:r>
    </w:p>
    <w:p w14:paraId="55D1E841" w14:textId="77777777" w:rsidR="00220513" w:rsidRDefault="002743EF">
      <w:pPr>
        <w:pStyle w:val="ListParagraph"/>
        <w:numPr>
          <w:ilvl w:val="0"/>
          <w:numId w:val="11"/>
        </w:numPr>
        <w:tabs>
          <w:tab w:val="left" w:pos="743"/>
        </w:tabs>
        <w:spacing w:after="80"/>
        <w:ind w:left="743" w:hanging="359"/>
        <w:rPr>
          <w:rFonts w:ascii="Arial" w:hAnsi="Arial" w:cs="Arial"/>
          <w:lang w:val="es-ES"/>
        </w:rPr>
      </w:pPr>
      <w:r>
        <w:rPr>
          <w:rFonts w:ascii="Arial" w:hAnsi="Arial" w:cs="Arial"/>
          <w:lang w:val="es-ES"/>
        </w:rPr>
        <w:t>El Paraguay:</w:t>
      </w:r>
      <w:r>
        <w:rPr>
          <w:rFonts w:ascii="Arial" w:hAnsi="Arial" w:cs="Arial"/>
          <w:spacing w:val="-2"/>
          <w:lang w:val="es-ES"/>
        </w:rPr>
        <w:t xml:space="preserve"> </w:t>
      </w:r>
      <w:r>
        <w:rPr>
          <w:rFonts w:ascii="Arial" w:hAnsi="Arial" w:cs="Arial"/>
          <w:lang w:val="es-ES"/>
        </w:rPr>
        <w:t>24</w:t>
      </w:r>
      <w:r>
        <w:rPr>
          <w:rFonts w:ascii="Arial" w:hAnsi="Arial" w:cs="Arial"/>
          <w:spacing w:val="-5"/>
          <w:lang w:val="es-ES"/>
        </w:rPr>
        <w:t xml:space="preserve"> </w:t>
      </w:r>
      <w:r>
        <w:rPr>
          <w:rFonts w:ascii="Arial" w:hAnsi="Arial" w:cs="Arial"/>
          <w:lang w:val="es-ES"/>
        </w:rPr>
        <w:t>a</w:t>
      </w:r>
      <w:r>
        <w:rPr>
          <w:rFonts w:ascii="Arial" w:hAnsi="Arial" w:cs="Arial"/>
          <w:spacing w:val="-5"/>
          <w:lang w:val="es-ES"/>
        </w:rPr>
        <w:t xml:space="preserve"> </w:t>
      </w:r>
      <w:r>
        <w:rPr>
          <w:rFonts w:ascii="Arial" w:hAnsi="Arial" w:cs="Arial"/>
          <w:lang w:val="es-ES"/>
        </w:rPr>
        <w:t>32</w:t>
      </w:r>
      <w:r>
        <w:rPr>
          <w:rFonts w:ascii="Arial" w:hAnsi="Arial" w:cs="Arial"/>
          <w:spacing w:val="-5"/>
          <w:lang w:val="es-ES"/>
        </w:rPr>
        <w:t xml:space="preserve"> </w:t>
      </w:r>
      <w:r>
        <w:rPr>
          <w:rFonts w:ascii="Arial" w:hAnsi="Arial" w:cs="Arial"/>
          <w:lang w:val="es-ES"/>
        </w:rPr>
        <w:t>individuos</w:t>
      </w:r>
      <w:r>
        <w:rPr>
          <w:rFonts w:ascii="Arial" w:hAnsi="Arial" w:cs="Arial"/>
          <w:spacing w:val="-3"/>
          <w:lang w:val="es-ES"/>
        </w:rPr>
        <w:t xml:space="preserve"> </w:t>
      </w:r>
      <w:r>
        <w:rPr>
          <w:rFonts w:ascii="Arial" w:hAnsi="Arial" w:cs="Arial"/>
          <w:lang w:val="es-ES"/>
        </w:rPr>
        <w:t>(Cartes</w:t>
      </w:r>
      <w:r>
        <w:rPr>
          <w:rFonts w:ascii="Arial" w:hAnsi="Arial" w:cs="Arial"/>
          <w:spacing w:val="-3"/>
          <w:lang w:val="es-ES"/>
        </w:rPr>
        <w:t xml:space="preserve"> </w:t>
      </w:r>
      <w:r>
        <w:rPr>
          <w:rFonts w:ascii="Arial" w:hAnsi="Arial" w:cs="Arial"/>
          <w:lang w:val="es-ES"/>
        </w:rPr>
        <w:t>y</w:t>
      </w:r>
      <w:r>
        <w:rPr>
          <w:rFonts w:ascii="Arial" w:hAnsi="Arial" w:cs="Arial"/>
          <w:spacing w:val="-1"/>
          <w:lang w:val="es-ES"/>
        </w:rPr>
        <w:t xml:space="preserve"> </w:t>
      </w:r>
      <w:r>
        <w:rPr>
          <w:rFonts w:ascii="Arial" w:hAnsi="Arial" w:cs="Arial"/>
          <w:lang w:val="es-ES"/>
        </w:rPr>
        <w:t>R.</w:t>
      </w:r>
      <w:r>
        <w:rPr>
          <w:rFonts w:ascii="Arial" w:hAnsi="Arial" w:cs="Arial"/>
          <w:spacing w:val="-2"/>
          <w:lang w:val="es-ES"/>
        </w:rPr>
        <w:t xml:space="preserve"> </w:t>
      </w:r>
      <w:r>
        <w:rPr>
          <w:rFonts w:ascii="Arial" w:hAnsi="Arial" w:cs="Arial"/>
          <w:lang w:val="es-ES"/>
        </w:rPr>
        <w:t>Pickles</w:t>
      </w:r>
      <w:r>
        <w:rPr>
          <w:rFonts w:ascii="Arial" w:hAnsi="Arial" w:cs="Arial"/>
          <w:spacing w:val="-3"/>
          <w:lang w:val="es-ES"/>
        </w:rPr>
        <w:t xml:space="preserve"> </w:t>
      </w:r>
      <w:r>
        <w:rPr>
          <w:rFonts w:ascii="Arial" w:hAnsi="Arial" w:cs="Arial"/>
          <w:lang w:val="es-ES"/>
        </w:rPr>
        <w:t>comm.</w:t>
      </w:r>
      <w:r>
        <w:rPr>
          <w:rFonts w:ascii="Arial" w:hAnsi="Arial" w:cs="Arial"/>
          <w:spacing w:val="-2"/>
          <w:lang w:val="es-ES"/>
        </w:rPr>
        <w:t xml:space="preserve"> </w:t>
      </w:r>
      <w:r>
        <w:rPr>
          <w:rFonts w:ascii="Arial" w:hAnsi="Arial" w:cs="Arial"/>
          <w:lang w:val="es-ES"/>
        </w:rPr>
        <w:t>pers.</w:t>
      </w:r>
      <w:r>
        <w:rPr>
          <w:rFonts w:ascii="Arial" w:hAnsi="Arial" w:cs="Arial"/>
          <w:spacing w:val="-2"/>
          <w:lang w:val="es-ES"/>
        </w:rPr>
        <w:t xml:space="preserve"> 2011).</w:t>
      </w:r>
    </w:p>
    <w:p w14:paraId="70C7DFC0" w14:textId="77777777" w:rsidR="00220513" w:rsidRDefault="002743EF">
      <w:pPr>
        <w:pStyle w:val="ListParagraph"/>
        <w:numPr>
          <w:ilvl w:val="0"/>
          <w:numId w:val="11"/>
        </w:numPr>
        <w:tabs>
          <w:tab w:val="left" w:pos="743"/>
        </w:tabs>
        <w:ind w:left="743" w:hanging="359"/>
        <w:rPr>
          <w:rFonts w:ascii="Arial" w:hAnsi="Arial" w:cs="Arial"/>
          <w:lang w:val="es-ES"/>
        </w:rPr>
      </w:pPr>
      <w:r>
        <w:rPr>
          <w:rFonts w:ascii="Arial" w:hAnsi="Arial" w:cs="Arial"/>
          <w:lang w:val="es-ES"/>
        </w:rPr>
        <w:t>Guyana:</w:t>
      </w:r>
      <w:r>
        <w:rPr>
          <w:rFonts w:ascii="Arial" w:hAnsi="Arial" w:cs="Arial"/>
          <w:spacing w:val="-2"/>
          <w:lang w:val="es-ES"/>
        </w:rPr>
        <w:t xml:space="preserve"> </w:t>
      </w:r>
      <w:r>
        <w:rPr>
          <w:rFonts w:ascii="Arial" w:hAnsi="Arial" w:cs="Arial"/>
          <w:lang w:val="es-ES"/>
        </w:rPr>
        <w:t>Rewa</w:t>
      </w:r>
      <w:r>
        <w:rPr>
          <w:rFonts w:ascii="Arial" w:hAnsi="Arial" w:cs="Arial"/>
          <w:spacing w:val="-4"/>
          <w:lang w:val="es-ES"/>
        </w:rPr>
        <w:t xml:space="preserve"> </w:t>
      </w:r>
      <w:r>
        <w:rPr>
          <w:rFonts w:ascii="Arial" w:hAnsi="Arial" w:cs="Arial"/>
          <w:lang w:val="es-ES"/>
        </w:rPr>
        <w:t>Head:</w:t>
      </w:r>
      <w:r>
        <w:rPr>
          <w:rFonts w:ascii="Arial" w:hAnsi="Arial" w:cs="Arial"/>
          <w:spacing w:val="-2"/>
          <w:lang w:val="es-ES"/>
        </w:rPr>
        <w:t xml:space="preserve"> </w:t>
      </w:r>
      <w:r>
        <w:rPr>
          <w:rFonts w:ascii="Arial" w:hAnsi="Arial" w:cs="Arial"/>
          <w:lang w:val="es-ES"/>
        </w:rPr>
        <w:t>mínimo</w:t>
      </w:r>
      <w:r>
        <w:rPr>
          <w:rFonts w:ascii="Arial" w:hAnsi="Arial" w:cs="Arial"/>
          <w:spacing w:val="-3"/>
          <w:lang w:val="es-ES"/>
        </w:rPr>
        <w:t xml:space="preserve"> </w:t>
      </w:r>
      <w:r>
        <w:rPr>
          <w:rFonts w:ascii="Arial" w:hAnsi="Arial" w:cs="Arial"/>
          <w:lang w:val="es-ES"/>
        </w:rPr>
        <w:t>de</w:t>
      </w:r>
      <w:r>
        <w:rPr>
          <w:rFonts w:ascii="Arial" w:hAnsi="Arial" w:cs="Arial"/>
          <w:spacing w:val="-4"/>
          <w:lang w:val="es-ES"/>
        </w:rPr>
        <w:t xml:space="preserve"> </w:t>
      </w:r>
      <w:r>
        <w:rPr>
          <w:rFonts w:ascii="Arial" w:hAnsi="Arial" w:cs="Arial"/>
          <w:lang w:val="es-ES"/>
        </w:rPr>
        <w:t>35</w:t>
      </w:r>
      <w:r>
        <w:rPr>
          <w:rFonts w:ascii="Arial" w:hAnsi="Arial" w:cs="Arial"/>
          <w:spacing w:val="-4"/>
          <w:lang w:val="es-ES"/>
        </w:rPr>
        <w:t xml:space="preserve"> </w:t>
      </w:r>
      <w:r>
        <w:rPr>
          <w:rFonts w:ascii="Arial" w:hAnsi="Arial" w:cs="Arial"/>
          <w:lang w:val="es-ES"/>
        </w:rPr>
        <w:t>individuos</w:t>
      </w:r>
      <w:r>
        <w:rPr>
          <w:rFonts w:ascii="Arial" w:hAnsi="Arial" w:cs="Arial"/>
          <w:spacing w:val="-3"/>
          <w:lang w:val="es-ES"/>
        </w:rPr>
        <w:t xml:space="preserve"> </w:t>
      </w:r>
      <w:r>
        <w:rPr>
          <w:rFonts w:ascii="Arial" w:hAnsi="Arial" w:cs="Arial"/>
          <w:lang w:val="es-ES"/>
        </w:rPr>
        <w:t>(Pickles</w:t>
      </w:r>
      <w:r>
        <w:rPr>
          <w:rFonts w:ascii="Arial" w:hAnsi="Arial" w:cs="Arial"/>
          <w:spacing w:val="-3"/>
          <w:lang w:val="es-ES"/>
        </w:rPr>
        <w:t xml:space="preserve"> </w:t>
      </w:r>
      <w:r>
        <w:rPr>
          <w:rFonts w:ascii="Arial" w:hAnsi="Arial" w:cs="Arial"/>
          <w:lang w:val="es-ES"/>
        </w:rPr>
        <w:t>et al.</w:t>
      </w:r>
      <w:r>
        <w:rPr>
          <w:rFonts w:ascii="Arial" w:hAnsi="Arial" w:cs="Arial"/>
          <w:spacing w:val="-2"/>
          <w:lang w:val="es-ES"/>
        </w:rPr>
        <w:t xml:space="preserve"> 2011).</w:t>
      </w:r>
    </w:p>
    <w:p w14:paraId="3EDFB64C" w14:textId="77777777" w:rsidR="00220513" w:rsidRDefault="00220513">
      <w:pPr>
        <w:pStyle w:val="BodyText"/>
        <w:rPr>
          <w:rFonts w:ascii="Arial" w:hAnsi="Arial" w:cs="Arial"/>
          <w:sz w:val="22"/>
          <w:szCs w:val="22"/>
          <w:lang w:val="es-ES"/>
        </w:rPr>
      </w:pPr>
    </w:p>
    <w:p w14:paraId="27614AAB" w14:textId="77777777" w:rsidR="00220513" w:rsidRDefault="002743EF">
      <w:pPr>
        <w:pStyle w:val="ListParagraph"/>
        <w:numPr>
          <w:ilvl w:val="2"/>
          <w:numId w:val="13"/>
        </w:numPr>
        <w:ind w:left="567" w:hanging="567"/>
        <w:rPr>
          <w:rFonts w:ascii="Arial" w:hAnsi="Arial" w:cs="Arial"/>
          <w:lang w:val="es-ES"/>
        </w:rPr>
      </w:pPr>
      <w:r>
        <w:rPr>
          <w:rFonts w:ascii="Arial" w:hAnsi="Arial" w:cs="Arial"/>
          <w:lang w:val="es-ES"/>
        </w:rPr>
        <w:t>Hábitat</w:t>
      </w:r>
      <w:r>
        <w:rPr>
          <w:rFonts w:ascii="Arial" w:hAnsi="Arial" w:cs="Arial"/>
          <w:spacing w:val="-3"/>
          <w:lang w:val="es-ES"/>
        </w:rPr>
        <w:t xml:space="preserve"> </w:t>
      </w:r>
      <w:r>
        <w:rPr>
          <w:rFonts w:ascii="Arial" w:hAnsi="Arial" w:cs="Arial"/>
          <w:lang w:val="es-ES"/>
        </w:rPr>
        <w:t>(breve descripción</w:t>
      </w:r>
      <w:r>
        <w:rPr>
          <w:rFonts w:ascii="Arial" w:hAnsi="Arial" w:cs="Arial"/>
          <w:spacing w:val="-6"/>
          <w:lang w:val="es-ES"/>
        </w:rPr>
        <w:t xml:space="preserve"> </w:t>
      </w:r>
      <w:r>
        <w:rPr>
          <w:rFonts w:ascii="Arial" w:hAnsi="Arial" w:cs="Arial"/>
          <w:lang w:val="es-ES"/>
        </w:rPr>
        <w:t>y</w:t>
      </w:r>
      <w:r>
        <w:rPr>
          <w:rFonts w:ascii="Arial" w:hAnsi="Arial" w:cs="Arial"/>
          <w:spacing w:val="-6"/>
          <w:lang w:val="es-ES"/>
        </w:rPr>
        <w:t xml:space="preserve"> </w:t>
      </w:r>
      <w:r>
        <w:rPr>
          <w:rFonts w:ascii="Arial" w:hAnsi="Arial" w:cs="Arial"/>
          <w:lang w:val="es-ES"/>
        </w:rPr>
        <w:t>tendencias</w:t>
      </w:r>
      <w:r>
        <w:rPr>
          <w:rFonts w:ascii="Arial" w:hAnsi="Arial" w:cs="Arial"/>
          <w:spacing w:val="-2"/>
          <w:lang w:val="es-ES"/>
        </w:rPr>
        <w:t>)</w:t>
      </w:r>
    </w:p>
    <w:p w14:paraId="5A7A396B" w14:textId="77777777" w:rsidR="00220513" w:rsidRDefault="00220513">
      <w:pPr>
        <w:pStyle w:val="BodyText"/>
        <w:ind w:left="23" w:right="164"/>
        <w:jc w:val="both"/>
        <w:rPr>
          <w:rFonts w:ascii="Arial" w:hAnsi="Arial" w:cs="Arial"/>
          <w:sz w:val="22"/>
          <w:szCs w:val="22"/>
          <w:lang w:val="es-ES"/>
        </w:rPr>
      </w:pPr>
    </w:p>
    <w:p w14:paraId="1DF999A9" w14:textId="77777777" w:rsidR="00220513" w:rsidRDefault="002743EF">
      <w:pPr>
        <w:pStyle w:val="BodyText"/>
        <w:ind w:left="23" w:right="164"/>
        <w:jc w:val="both"/>
        <w:rPr>
          <w:rFonts w:ascii="Arial" w:hAnsi="Arial" w:cs="Arial"/>
          <w:spacing w:val="70"/>
          <w:sz w:val="22"/>
          <w:szCs w:val="22"/>
          <w:lang w:val="es-ES"/>
        </w:rPr>
      </w:pPr>
      <w:r>
        <w:rPr>
          <w:rFonts w:ascii="Arial" w:hAnsi="Arial" w:cs="Arial"/>
          <w:sz w:val="22"/>
          <w:szCs w:val="22"/>
          <w:lang w:val="es-ES"/>
        </w:rPr>
        <w:t>La nutria gigante habita en los grandes ríos, arroyos, lagos y pantanos (Duplaix 1980,</w:t>
      </w:r>
      <w:r>
        <w:rPr>
          <w:rFonts w:ascii="Arial" w:hAnsi="Arial" w:cs="Arial"/>
          <w:spacing w:val="-6"/>
          <w:sz w:val="22"/>
          <w:szCs w:val="22"/>
          <w:lang w:val="es-ES"/>
        </w:rPr>
        <w:t xml:space="preserve"> </w:t>
      </w:r>
      <w:r>
        <w:rPr>
          <w:rFonts w:ascii="Arial" w:hAnsi="Arial" w:cs="Arial"/>
          <w:sz w:val="22"/>
          <w:szCs w:val="22"/>
          <w:lang w:val="es-ES"/>
        </w:rPr>
        <w:t>Carter</w:t>
      </w:r>
      <w:r>
        <w:rPr>
          <w:rFonts w:ascii="Arial" w:hAnsi="Arial" w:cs="Arial"/>
          <w:spacing w:val="-8"/>
          <w:sz w:val="22"/>
          <w:szCs w:val="22"/>
          <w:lang w:val="es-ES"/>
        </w:rPr>
        <w:t xml:space="preserve"> </w:t>
      </w:r>
      <w:r>
        <w:rPr>
          <w:rFonts w:ascii="Arial" w:hAnsi="Arial" w:cs="Arial"/>
          <w:sz w:val="22"/>
          <w:szCs w:val="22"/>
          <w:lang w:val="es-ES"/>
        </w:rPr>
        <w:t>y</w:t>
      </w:r>
      <w:r>
        <w:rPr>
          <w:rFonts w:ascii="Arial" w:hAnsi="Arial" w:cs="Arial"/>
          <w:spacing w:val="-6"/>
          <w:sz w:val="22"/>
          <w:szCs w:val="22"/>
          <w:lang w:val="es-ES"/>
        </w:rPr>
        <w:t xml:space="preserve"> </w:t>
      </w:r>
      <w:r>
        <w:rPr>
          <w:rFonts w:ascii="Arial" w:hAnsi="Arial" w:cs="Arial"/>
          <w:sz w:val="22"/>
          <w:szCs w:val="22"/>
          <w:lang w:val="es-ES"/>
        </w:rPr>
        <w:t>Rosas</w:t>
      </w:r>
      <w:r>
        <w:rPr>
          <w:rFonts w:ascii="Arial" w:hAnsi="Arial" w:cs="Arial"/>
          <w:spacing w:val="-8"/>
          <w:sz w:val="22"/>
          <w:szCs w:val="22"/>
          <w:lang w:val="es-ES"/>
        </w:rPr>
        <w:t xml:space="preserve"> </w:t>
      </w:r>
      <w:r>
        <w:rPr>
          <w:rFonts w:ascii="Arial" w:hAnsi="Arial" w:cs="Arial"/>
          <w:sz w:val="22"/>
          <w:szCs w:val="22"/>
          <w:lang w:val="es-ES"/>
        </w:rPr>
        <w:t>1997).</w:t>
      </w:r>
      <w:r>
        <w:rPr>
          <w:rFonts w:ascii="Arial" w:hAnsi="Arial" w:cs="Arial"/>
          <w:spacing w:val="-6"/>
          <w:sz w:val="22"/>
          <w:szCs w:val="22"/>
          <w:lang w:val="es-ES"/>
        </w:rPr>
        <w:t xml:space="preserve"> </w:t>
      </w:r>
      <w:r>
        <w:rPr>
          <w:rFonts w:ascii="Arial" w:hAnsi="Arial" w:cs="Arial"/>
          <w:sz w:val="22"/>
          <w:szCs w:val="22"/>
          <w:lang w:val="es-ES"/>
        </w:rPr>
        <w:t>En</w:t>
      </w:r>
      <w:r>
        <w:rPr>
          <w:rFonts w:ascii="Arial" w:hAnsi="Arial" w:cs="Arial"/>
          <w:spacing w:val="-10"/>
          <w:sz w:val="22"/>
          <w:szCs w:val="22"/>
          <w:lang w:val="es-ES"/>
        </w:rPr>
        <w:t xml:space="preserve"> </w:t>
      </w:r>
      <w:r>
        <w:rPr>
          <w:rFonts w:ascii="Arial" w:hAnsi="Arial" w:cs="Arial"/>
          <w:sz w:val="22"/>
          <w:szCs w:val="22"/>
          <w:lang w:val="es-ES"/>
        </w:rPr>
        <w:t>Surinam,</w:t>
      </w:r>
      <w:r>
        <w:rPr>
          <w:rFonts w:ascii="Arial" w:hAnsi="Arial" w:cs="Arial"/>
          <w:spacing w:val="-6"/>
          <w:sz w:val="22"/>
          <w:szCs w:val="22"/>
          <w:lang w:val="es-ES"/>
        </w:rPr>
        <w:t xml:space="preserve"> </w:t>
      </w:r>
      <w:r>
        <w:rPr>
          <w:rFonts w:ascii="Arial" w:hAnsi="Arial" w:cs="Arial"/>
          <w:sz w:val="22"/>
          <w:szCs w:val="22"/>
          <w:lang w:val="es-ES"/>
        </w:rPr>
        <w:t>la especie</w:t>
      </w:r>
      <w:r>
        <w:rPr>
          <w:rFonts w:ascii="Arial" w:hAnsi="Arial" w:cs="Arial"/>
          <w:spacing w:val="-10"/>
          <w:sz w:val="22"/>
          <w:szCs w:val="22"/>
          <w:lang w:val="es-ES"/>
        </w:rPr>
        <w:t xml:space="preserve"> </w:t>
      </w:r>
      <w:r>
        <w:rPr>
          <w:rFonts w:ascii="Arial" w:hAnsi="Arial" w:cs="Arial"/>
          <w:sz w:val="22"/>
          <w:szCs w:val="22"/>
          <w:lang w:val="es-ES"/>
        </w:rPr>
        <w:t>parece</w:t>
      </w:r>
      <w:r>
        <w:rPr>
          <w:rFonts w:ascii="Arial" w:hAnsi="Arial" w:cs="Arial"/>
          <w:spacing w:val="-10"/>
          <w:sz w:val="22"/>
          <w:szCs w:val="22"/>
          <w:lang w:val="es-ES"/>
        </w:rPr>
        <w:t xml:space="preserve"> </w:t>
      </w:r>
      <w:r>
        <w:rPr>
          <w:rFonts w:ascii="Arial" w:hAnsi="Arial" w:cs="Arial"/>
          <w:sz w:val="22"/>
          <w:szCs w:val="22"/>
          <w:lang w:val="es-ES"/>
        </w:rPr>
        <w:t>preferir</w:t>
      </w:r>
      <w:r>
        <w:rPr>
          <w:rFonts w:ascii="Arial" w:hAnsi="Arial" w:cs="Arial"/>
          <w:spacing w:val="-8"/>
          <w:sz w:val="22"/>
          <w:szCs w:val="22"/>
          <w:lang w:val="es-ES"/>
        </w:rPr>
        <w:t xml:space="preserve"> </w:t>
      </w:r>
      <w:r>
        <w:rPr>
          <w:rFonts w:ascii="Arial" w:hAnsi="Arial" w:cs="Arial"/>
          <w:sz w:val="22"/>
          <w:szCs w:val="22"/>
          <w:lang w:val="es-ES"/>
        </w:rPr>
        <w:t>las</w:t>
      </w:r>
      <w:r>
        <w:rPr>
          <w:rFonts w:ascii="Arial" w:hAnsi="Arial" w:cs="Arial"/>
          <w:spacing w:val="-8"/>
          <w:sz w:val="22"/>
          <w:szCs w:val="22"/>
          <w:lang w:val="es-ES"/>
        </w:rPr>
        <w:t xml:space="preserve"> </w:t>
      </w:r>
      <w:r>
        <w:rPr>
          <w:rFonts w:ascii="Arial" w:hAnsi="Arial" w:cs="Arial"/>
          <w:sz w:val="22"/>
          <w:szCs w:val="22"/>
          <w:lang w:val="es-ES"/>
        </w:rPr>
        <w:t>calas</w:t>
      </w:r>
      <w:r>
        <w:rPr>
          <w:rFonts w:ascii="Arial" w:hAnsi="Arial" w:cs="Arial"/>
          <w:spacing w:val="-8"/>
          <w:sz w:val="22"/>
          <w:szCs w:val="22"/>
          <w:lang w:val="es-ES"/>
        </w:rPr>
        <w:t xml:space="preserve"> </w:t>
      </w:r>
      <w:r>
        <w:rPr>
          <w:rFonts w:ascii="Arial" w:hAnsi="Arial" w:cs="Arial"/>
          <w:sz w:val="22"/>
          <w:szCs w:val="22"/>
          <w:lang w:val="es-ES"/>
        </w:rPr>
        <w:t>de</w:t>
      </w:r>
      <w:r>
        <w:rPr>
          <w:rFonts w:ascii="Arial" w:hAnsi="Arial" w:cs="Arial"/>
          <w:spacing w:val="-10"/>
          <w:sz w:val="22"/>
          <w:szCs w:val="22"/>
          <w:lang w:val="es-ES"/>
        </w:rPr>
        <w:t xml:space="preserve"> </w:t>
      </w:r>
      <w:r>
        <w:rPr>
          <w:rFonts w:ascii="Arial" w:hAnsi="Arial" w:cs="Arial"/>
          <w:sz w:val="22"/>
          <w:szCs w:val="22"/>
          <w:lang w:val="es-ES"/>
        </w:rPr>
        <w:t>agua negra</w:t>
      </w:r>
      <w:r>
        <w:rPr>
          <w:rFonts w:ascii="Arial" w:hAnsi="Arial" w:cs="Arial"/>
          <w:spacing w:val="-10"/>
          <w:sz w:val="22"/>
          <w:szCs w:val="22"/>
          <w:lang w:val="es-ES"/>
        </w:rPr>
        <w:t xml:space="preserve"> </w:t>
      </w:r>
      <w:r>
        <w:rPr>
          <w:rFonts w:ascii="Arial" w:hAnsi="Arial" w:cs="Arial"/>
          <w:sz w:val="22"/>
          <w:szCs w:val="22"/>
          <w:lang w:val="es-ES"/>
        </w:rPr>
        <w:t>y</w:t>
      </w:r>
      <w:r>
        <w:rPr>
          <w:rFonts w:ascii="Arial" w:hAnsi="Arial" w:cs="Arial"/>
          <w:spacing w:val="-6"/>
          <w:sz w:val="22"/>
          <w:szCs w:val="22"/>
          <w:lang w:val="es-ES"/>
        </w:rPr>
        <w:t xml:space="preserve"> </w:t>
      </w:r>
      <w:r>
        <w:rPr>
          <w:rFonts w:ascii="Arial" w:hAnsi="Arial" w:cs="Arial"/>
          <w:sz w:val="22"/>
          <w:szCs w:val="22"/>
          <w:lang w:val="es-ES"/>
        </w:rPr>
        <w:t>los ríos con fondo arenoso o rocoso (Duplaix 1980). En el Perú, la especie prefiere los grandes ríos</w:t>
      </w:r>
      <w:r>
        <w:rPr>
          <w:rFonts w:ascii="Arial" w:hAnsi="Arial" w:cs="Arial"/>
          <w:spacing w:val="-8"/>
          <w:sz w:val="22"/>
          <w:szCs w:val="22"/>
          <w:lang w:val="es-ES"/>
        </w:rPr>
        <w:t xml:space="preserve"> </w:t>
      </w:r>
      <w:r>
        <w:rPr>
          <w:rFonts w:ascii="Arial" w:hAnsi="Arial" w:cs="Arial"/>
          <w:sz w:val="22"/>
          <w:szCs w:val="22"/>
          <w:lang w:val="es-ES"/>
        </w:rPr>
        <w:t>de</w:t>
      </w:r>
      <w:r>
        <w:rPr>
          <w:rFonts w:ascii="Arial" w:hAnsi="Arial" w:cs="Arial"/>
          <w:spacing w:val="-10"/>
          <w:sz w:val="22"/>
          <w:szCs w:val="22"/>
          <w:lang w:val="es-ES"/>
        </w:rPr>
        <w:t xml:space="preserve"> </w:t>
      </w:r>
      <w:r>
        <w:rPr>
          <w:rFonts w:ascii="Arial" w:hAnsi="Arial" w:cs="Arial"/>
          <w:sz w:val="22"/>
          <w:szCs w:val="22"/>
          <w:lang w:val="es-ES"/>
        </w:rPr>
        <w:t>llanura</w:t>
      </w:r>
      <w:r>
        <w:rPr>
          <w:rFonts w:ascii="Arial" w:hAnsi="Arial" w:cs="Arial"/>
          <w:spacing w:val="-10"/>
          <w:sz w:val="22"/>
          <w:szCs w:val="22"/>
          <w:lang w:val="es-ES"/>
        </w:rPr>
        <w:t xml:space="preserve"> </w:t>
      </w:r>
      <w:r>
        <w:rPr>
          <w:rFonts w:ascii="Arial" w:hAnsi="Arial" w:cs="Arial"/>
          <w:sz w:val="22"/>
          <w:szCs w:val="22"/>
          <w:lang w:val="es-ES"/>
        </w:rPr>
        <w:t>de</w:t>
      </w:r>
      <w:r>
        <w:rPr>
          <w:rFonts w:ascii="Arial" w:hAnsi="Arial" w:cs="Arial"/>
          <w:spacing w:val="-10"/>
          <w:sz w:val="22"/>
          <w:szCs w:val="22"/>
          <w:lang w:val="es-ES"/>
        </w:rPr>
        <w:t xml:space="preserve"> </w:t>
      </w:r>
      <w:r>
        <w:rPr>
          <w:rFonts w:ascii="Arial" w:hAnsi="Arial" w:cs="Arial"/>
          <w:sz w:val="22"/>
          <w:szCs w:val="22"/>
          <w:lang w:val="es-ES"/>
        </w:rPr>
        <w:t>caudal</w:t>
      </w:r>
      <w:r>
        <w:rPr>
          <w:rFonts w:ascii="Arial" w:hAnsi="Arial" w:cs="Arial"/>
          <w:spacing w:val="-10"/>
          <w:sz w:val="22"/>
          <w:szCs w:val="22"/>
          <w:lang w:val="es-ES"/>
        </w:rPr>
        <w:t xml:space="preserve"> </w:t>
      </w:r>
      <w:r>
        <w:rPr>
          <w:rFonts w:ascii="Arial" w:hAnsi="Arial" w:cs="Arial"/>
          <w:sz w:val="22"/>
          <w:szCs w:val="22"/>
          <w:lang w:val="es-ES"/>
        </w:rPr>
        <w:t>bajo</w:t>
      </w:r>
      <w:r>
        <w:rPr>
          <w:rFonts w:ascii="Arial" w:hAnsi="Arial" w:cs="Arial"/>
          <w:spacing w:val="-6"/>
          <w:sz w:val="22"/>
          <w:szCs w:val="22"/>
          <w:lang w:val="es-ES"/>
        </w:rPr>
        <w:t xml:space="preserve"> </w:t>
      </w:r>
      <w:r>
        <w:rPr>
          <w:rFonts w:ascii="Arial" w:hAnsi="Arial" w:cs="Arial"/>
          <w:sz w:val="22"/>
          <w:szCs w:val="22"/>
          <w:lang w:val="es-ES"/>
        </w:rPr>
        <w:t>y</w:t>
      </w:r>
      <w:r>
        <w:rPr>
          <w:rFonts w:ascii="Arial" w:hAnsi="Arial" w:cs="Arial"/>
          <w:spacing w:val="-6"/>
          <w:sz w:val="22"/>
          <w:szCs w:val="22"/>
          <w:lang w:val="es-ES"/>
        </w:rPr>
        <w:t xml:space="preserve"> </w:t>
      </w:r>
      <w:r>
        <w:rPr>
          <w:rFonts w:ascii="Arial" w:hAnsi="Arial" w:cs="Arial"/>
          <w:sz w:val="22"/>
          <w:szCs w:val="22"/>
          <w:lang w:val="es-ES"/>
        </w:rPr>
        <w:t>los</w:t>
      </w:r>
      <w:r>
        <w:rPr>
          <w:rFonts w:ascii="Arial" w:hAnsi="Arial" w:cs="Arial"/>
          <w:spacing w:val="-8"/>
          <w:sz w:val="22"/>
          <w:szCs w:val="22"/>
          <w:lang w:val="es-ES"/>
        </w:rPr>
        <w:t xml:space="preserve"> </w:t>
      </w:r>
      <w:r>
        <w:rPr>
          <w:rFonts w:ascii="Arial" w:hAnsi="Arial" w:cs="Arial"/>
          <w:sz w:val="22"/>
          <w:szCs w:val="22"/>
          <w:lang w:val="es-ES"/>
        </w:rPr>
        <w:t>lagos</w:t>
      </w:r>
      <w:r>
        <w:rPr>
          <w:rFonts w:ascii="Arial" w:hAnsi="Arial" w:cs="Arial"/>
          <w:spacing w:val="-8"/>
          <w:sz w:val="22"/>
          <w:szCs w:val="22"/>
          <w:lang w:val="es-ES"/>
        </w:rPr>
        <w:t xml:space="preserve"> </w:t>
      </w:r>
      <w:r>
        <w:rPr>
          <w:rFonts w:ascii="Arial" w:hAnsi="Arial" w:cs="Arial"/>
          <w:sz w:val="22"/>
          <w:szCs w:val="22"/>
          <w:lang w:val="es-ES"/>
        </w:rPr>
        <w:t>en</w:t>
      </w:r>
      <w:r>
        <w:rPr>
          <w:rFonts w:ascii="Arial" w:hAnsi="Arial" w:cs="Arial"/>
          <w:spacing w:val="-10"/>
          <w:sz w:val="22"/>
          <w:szCs w:val="22"/>
          <w:lang w:val="es-ES"/>
        </w:rPr>
        <w:t xml:space="preserve"> </w:t>
      </w:r>
      <w:r>
        <w:rPr>
          <w:rFonts w:ascii="Arial" w:hAnsi="Arial" w:cs="Arial"/>
          <w:sz w:val="22"/>
          <w:szCs w:val="22"/>
          <w:lang w:val="es-ES"/>
        </w:rPr>
        <w:t>forma redonda</w:t>
      </w:r>
      <w:r>
        <w:rPr>
          <w:rFonts w:ascii="Arial" w:hAnsi="Arial" w:cs="Arial"/>
          <w:spacing w:val="-10"/>
          <w:sz w:val="22"/>
          <w:szCs w:val="22"/>
          <w:lang w:val="es-ES"/>
        </w:rPr>
        <w:t xml:space="preserve"> </w:t>
      </w:r>
      <w:r>
        <w:rPr>
          <w:rFonts w:ascii="Arial" w:hAnsi="Arial" w:cs="Arial"/>
          <w:sz w:val="22"/>
          <w:szCs w:val="22"/>
          <w:lang w:val="es-ES"/>
        </w:rPr>
        <w:t>con</w:t>
      </w:r>
      <w:r>
        <w:rPr>
          <w:rFonts w:ascii="Arial" w:hAnsi="Arial" w:cs="Arial"/>
          <w:spacing w:val="-10"/>
          <w:sz w:val="22"/>
          <w:szCs w:val="22"/>
          <w:lang w:val="es-ES"/>
        </w:rPr>
        <w:t xml:space="preserve"> </w:t>
      </w:r>
      <w:r>
        <w:rPr>
          <w:rFonts w:ascii="Arial" w:hAnsi="Arial" w:cs="Arial"/>
          <w:sz w:val="22"/>
          <w:szCs w:val="22"/>
          <w:lang w:val="es-ES"/>
        </w:rPr>
        <w:t>alta</w:t>
      </w:r>
      <w:r>
        <w:rPr>
          <w:rFonts w:ascii="Arial" w:hAnsi="Arial" w:cs="Arial"/>
          <w:spacing w:val="-8"/>
          <w:sz w:val="22"/>
          <w:szCs w:val="22"/>
          <w:lang w:val="es-ES"/>
        </w:rPr>
        <w:t xml:space="preserve"> </w:t>
      </w:r>
      <w:r>
        <w:rPr>
          <w:rFonts w:ascii="Arial" w:hAnsi="Arial" w:cs="Arial"/>
          <w:sz w:val="22"/>
          <w:szCs w:val="22"/>
          <w:lang w:val="es-ES"/>
        </w:rPr>
        <w:t>densidad</w:t>
      </w:r>
      <w:r>
        <w:rPr>
          <w:rFonts w:ascii="Arial" w:hAnsi="Arial" w:cs="Arial"/>
          <w:spacing w:val="-8"/>
          <w:sz w:val="22"/>
          <w:szCs w:val="22"/>
          <w:lang w:val="es-ES"/>
        </w:rPr>
        <w:t xml:space="preserve"> </w:t>
      </w:r>
      <w:r>
        <w:rPr>
          <w:rFonts w:ascii="Arial" w:hAnsi="Arial" w:cs="Arial"/>
          <w:sz w:val="22"/>
          <w:szCs w:val="22"/>
          <w:lang w:val="es-ES"/>
        </w:rPr>
        <w:t>de</w:t>
      </w:r>
      <w:r>
        <w:rPr>
          <w:rFonts w:ascii="Arial" w:hAnsi="Arial" w:cs="Arial"/>
          <w:spacing w:val="-10"/>
          <w:sz w:val="22"/>
          <w:szCs w:val="22"/>
          <w:lang w:val="es-ES"/>
        </w:rPr>
        <w:t xml:space="preserve"> </w:t>
      </w:r>
      <w:r>
        <w:rPr>
          <w:rFonts w:ascii="Arial" w:hAnsi="Arial" w:cs="Arial"/>
          <w:sz w:val="22"/>
          <w:szCs w:val="22"/>
          <w:lang w:val="es-ES"/>
        </w:rPr>
        <w:t>peces</w:t>
      </w:r>
      <w:r>
        <w:rPr>
          <w:rFonts w:ascii="Arial" w:hAnsi="Arial" w:cs="Arial"/>
          <w:spacing w:val="-8"/>
          <w:sz w:val="22"/>
          <w:szCs w:val="22"/>
          <w:lang w:val="es-ES"/>
        </w:rPr>
        <w:t xml:space="preserve"> </w:t>
      </w:r>
      <w:r>
        <w:rPr>
          <w:rFonts w:ascii="Arial" w:hAnsi="Arial" w:cs="Arial"/>
          <w:sz w:val="22"/>
          <w:szCs w:val="22"/>
          <w:lang w:val="es-ES"/>
        </w:rPr>
        <w:t>(Schenck 1999).</w:t>
      </w:r>
      <w:r>
        <w:rPr>
          <w:rFonts w:ascii="Arial" w:hAnsi="Arial" w:cs="Arial"/>
          <w:spacing w:val="-15"/>
          <w:sz w:val="22"/>
          <w:szCs w:val="22"/>
          <w:lang w:val="es-ES"/>
        </w:rPr>
        <w:t xml:space="preserve"> </w:t>
      </w:r>
      <w:r>
        <w:rPr>
          <w:rFonts w:ascii="Arial" w:hAnsi="Arial" w:cs="Arial"/>
          <w:sz w:val="22"/>
          <w:szCs w:val="22"/>
          <w:lang w:val="es-ES"/>
        </w:rPr>
        <w:t>En</w:t>
      </w:r>
      <w:r>
        <w:rPr>
          <w:rFonts w:ascii="Arial" w:hAnsi="Arial" w:cs="Arial"/>
          <w:spacing w:val="-15"/>
          <w:sz w:val="22"/>
          <w:szCs w:val="22"/>
          <w:lang w:val="es-ES"/>
        </w:rPr>
        <w:t xml:space="preserve"> </w:t>
      </w:r>
      <w:r>
        <w:rPr>
          <w:rFonts w:ascii="Arial" w:hAnsi="Arial" w:cs="Arial"/>
          <w:sz w:val="22"/>
          <w:szCs w:val="22"/>
          <w:lang w:val="es-ES"/>
        </w:rPr>
        <w:t>Bolivia,</w:t>
      </w:r>
      <w:r>
        <w:rPr>
          <w:rFonts w:ascii="Arial" w:hAnsi="Arial" w:cs="Arial"/>
          <w:spacing w:val="-14"/>
          <w:sz w:val="22"/>
          <w:szCs w:val="22"/>
          <w:lang w:val="es-ES"/>
        </w:rPr>
        <w:t xml:space="preserve"> </w:t>
      </w:r>
      <w:r>
        <w:rPr>
          <w:rFonts w:ascii="Arial" w:hAnsi="Arial" w:cs="Arial"/>
          <w:sz w:val="22"/>
          <w:szCs w:val="22"/>
          <w:lang w:val="es-ES"/>
        </w:rPr>
        <w:t>utiliza las</w:t>
      </w:r>
      <w:r>
        <w:rPr>
          <w:rFonts w:ascii="Arial" w:hAnsi="Arial" w:cs="Arial"/>
          <w:spacing w:val="-15"/>
          <w:sz w:val="22"/>
          <w:szCs w:val="22"/>
          <w:lang w:val="es-ES"/>
        </w:rPr>
        <w:t xml:space="preserve"> </w:t>
      </w:r>
      <w:r>
        <w:rPr>
          <w:rFonts w:ascii="Arial" w:hAnsi="Arial" w:cs="Arial"/>
          <w:sz w:val="22"/>
          <w:szCs w:val="22"/>
          <w:lang w:val="es-ES"/>
        </w:rPr>
        <w:t>llanuras</w:t>
      </w:r>
      <w:r>
        <w:rPr>
          <w:rFonts w:ascii="Arial" w:hAnsi="Arial" w:cs="Arial"/>
          <w:spacing w:val="-14"/>
          <w:sz w:val="22"/>
          <w:szCs w:val="22"/>
          <w:lang w:val="es-ES"/>
        </w:rPr>
        <w:t xml:space="preserve"> </w:t>
      </w:r>
      <w:r>
        <w:rPr>
          <w:rFonts w:ascii="Arial" w:hAnsi="Arial" w:cs="Arial"/>
          <w:sz w:val="22"/>
          <w:szCs w:val="22"/>
          <w:lang w:val="es-ES"/>
        </w:rPr>
        <w:t>aluviales</w:t>
      </w:r>
      <w:r>
        <w:rPr>
          <w:rFonts w:ascii="Arial" w:hAnsi="Arial" w:cs="Arial"/>
          <w:spacing w:val="-15"/>
          <w:sz w:val="22"/>
          <w:szCs w:val="22"/>
          <w:lang w:val="es-ES"/>
        </w:rPr>
        <w:t xml:space="preserve"> </w:t>
      </w:r>
      <w:r>
        <w:rPr>
          <w:rFonts w:ascii="Arial" w:hAnsi="Arial" w:cs="Arial"/>
          <w:sz w:val="22"/>
          <w:szCs w:val="22"/>
          <w:lang w:val="es-ES"/>
        </w:rPr>
        <w:t>de aguas</w:t>
      </w:r>
      <w:r>
        <w:rPr>
          <w:rFonts w:ascii="Arial" w:hAnsi="Arial" w:cs="Arial"/>
          <w:spacing w:val="-15"/>
          <w:sz w:val="22"/>
          <w:szCs w:val="22"/>
          <w:lang w:val="es-ES"/>
        </w:rPr>
        <w:t xml:space="preserve"> </w:t>
      </w:r>
      <w:r>
        <w:rPr>
          <w:rFonts w:ascii="Arial" w:hAnsi="Arial" w:cs="Arial"/>
          <w:sz w:val="22"/>
          <w:szCs w:val="22"/>
          <w:lang w:val="es-ES"/>
        </w:rPr>
        <w:t>claras</w:t>
      </w:r>
      <w:r>
        <w:rPr>
          <w:rFonts w:ascii="Arial" w:hAnsi="Arial" w:cs="Arial"/>
          <w:spacing w:val="-14"/>
          <w:sz w:val="22"/>
          <w:szCs w:val="22"/>
          <w:lang w:val="es-ES"/>
        </w:rPr>
        <w:t xml:space="preserve"> </w:t>
      </w:r>
      <w:r>
        <w:rPr>
          <w:rFonts w:ascii="Arial" w:hAnsi="Arial" w:cs="Arial"/>
          <w:sz w:val="22"/>
          <w:szCs w:val="22"/>
          <w:lang w:val="es-ES"/>
        </w:rPr>
        <w:t>y</w:t>
      </w:r>
      <w:r>
        <w:rPr>
          <w:rFonts w:ascii="Arial" w:hAnsi="Arial" w:cs="Arial"/>
          <w:spacing w:val="-14"/>
          <w:sz w:val="22"/>
          <w:szCs w:val="22"/>
          <w:lang w:val="es-ES"/>
        </w:rPr>
        <w:t xml:space="preserve"> </w:t>
      </w:r>
      <w:r>
        <w:rPr>
          <w:rFonts w:ascii="Arial" w:hAnsi="Arial" w:cs="Arial"/>
          <w:sz w:val="22"/>
          <w:szCs w:val="22"/>
          <w:lang w:val="es-ES"/>
        </w:rPr>
        <w:t>rápidas</w:t>
      </w:r>
      <w:r>
        <w:rPr>
          <w:rFonts w:ascii="Arial" w:hAnsi="Arial" w:cs="Arial"/>
          <w:spacing w:val="-14"/>
          <w:sz w:val="22"/>
          <w:szCs w:val="22"/>
          <w:lang w:val="es-ES"/>
        </w:rPr>
        <w:t xml:space="preserve"> </w:t>
      </w:r>
      <w:r>
        <w:rPr>
          <w:rFonts w:ascii="Arial" w:hAnsi="Arial" w:cs="Arial"/>
          <w:sz w:val="22"/>
          <w:szCs w:val="22"/>
          <w:lang w:val="es-ES"/>
        </w:rPr>
        <w:t>(Zambrana</w:t>
      </w:r>
      <w:r>
        <w:rPr>
          <w:rFonts w:ascii="Arial" w:hAnsi="Arial" w:cs="Arial"/>
          <w:spacing w:val="-15"/>
          <w:sz w:val="22"/>
          <w:szCs w:val="22"/>
          <w:lang w:val="es-ES"/>
        </w:rPr>
        <w:t xml:space="preserve"> </w:t>
      </w:r>
      <w:r>
        <w:rPr>
          <w:rFonts w:ascii="Arial" w:hAnsi="Arial" w:cs="Arial"/>
          <w:sz w:val="22"/>
          <w:szCs w:val="22"/>
          <w:lang w:val="es-ES"/>
        </w:rPr>
        <w:t>Rojas et al. 2012).</w:t>
      </w:r>
      <w:r>
        <w:rPr>
          <w:rFonts w:ascii="Arial" w:hAnsi="Arial" w:cs="Arial"/>
          <w:spacing w:val="70"/>
          <w:sz w:val="22"/>
          <w:szCs w:val="22"/>
          <w:lang w:val="es-ES"/>
        </w:rPr>
        <w:t xml:space="preserve"> </w:t>
      </w:r>
    </w:p>
    <w:p w14:paraId="0B88AF6E" w14:textId="77777777" w:rsidR="00220513" w:rsidRDefault="00220513">
      <w:pPr>
        <w:pStyle w:val="BodyText"/>
        <w:ind w:left="23" w:right="164"/>
        <w:jc w:val="both"/>
        <w:rPr>
          <w:rFonts w:ascii="Arial" w:hAnsi="Arial" w:cs="Arial"/>
          <w:spacing w:val="70"/>
          <w:sz w:val="22"/>
          <w:szCs w:val="22"/>
          <w:lang w:val="es-ES"/>
        </w:rPr>
      </w:pPr>
    </w:p>
    <w:p w14:paraId="15BEC9EF" w14:textId="77777777" w:rsidR="00220513" w:rsidRDefault="00220513">
      <w:pPr>
        <w:pStyle w:val="BodyText"/>
        <w:ind w:left="23" w:right="164"/>
        <w:jc w:val="both"/>
        <w:rPr>
          <w:rFonts w:ascii="Arial" w:hAnsi="Arial" w:cs="Arial"/>
          <w:spacing w:val="70"/>
          <w:sz w:val="22"/>
          <w:szCs w:val="22"/>
          <w:lang w:val="es-ES"/>
        </w:rPr>
      </w:pPr>
    </w:p>
    <w:p w14:paraId="5355876D" w14:textId="77777777" w:rsidR="00220513" w:rsidRDefault="002743EF">
      <w:pPr>
        <w:pStyle w:val="BodyText"/>
        <w:ind w:right="162"/>
        <w:jc w:val="both"/>
        <w:rPr>
          <w:rFonts w:ascii="Arial" w:hAnsi="Arial" w:cs="Arial"/>
          <w:spacing w:val="-2"/>
          <w:sz w:val="22"/>
          <w:szCs w:val="22"/>
          <w:lang w:val="es-ES"/>
        </w:rPr>
      </w:pPr>
      <w:r>
        <w:rPr>
          <w:rFonts w:ascii="Arial" w:hAnsi="Arial" w:cs="Arial"/>
          <w:sz w:val="22"/>
          <w:szCs w:val="22"/>
          <w:lang w:val="es-ES"/>
        </w:rPr>
        <w:t>Dado que las nutrias gigantes utilizan madrigueras y lugares de marcaje a lo largo de las orillas de las masas de agua, ciertas características del hábitat son determinante para su presencia, como las pendientes suaves, la cobertura vegetal y la proximidad al borde del agua (Lima et al. 2012). En los hábitats inundados estacionalmente, la disponibilidad de</w:t>
      </w:r>
      <w:r>
        <w:rPr>
          <w:rFonts w:ascii="Arial" w:hAnsi="Arial" w:cs="Arial"/>
          <w:spacing w:val="-10"/>
          <w:sz w:val="22"/>
          <w:szCs w:val="22"/>
          <w:lang w:val="es-ES"/>
        </w:rPr>
        <w:t xml:space="preserve"> </w:t>
      </w:r>
      <w:r>
        <w:rPr>
          <w:rFonts w:ascii="Arial" w:hAnsi="Arial" w:cs="Arial"/>
          <w:sz w:val="22"/>
          <w:szCs w:val="22"/>
          <w:lang w:val="es-ES"/>
        </w:rPr>
        <w:t>riberas</w:t>
      </w:r>
      <w:r>
        <w:rPr>
          <w:rFonts w:ascii="Arial" w:hAnsi="Arial" w:cs="Arial"/>
          <w:spacing w:val="-10"/>
          <w:sz w:val="22"/>
          <w:szCs w:val="22"/>
          <w:lang w:val="es-ES"/>
        </w:rPr>
        <w:t xml:space="preserve"> </w:t>
      </w:r>
      <w:r>
        <w:rPr>
          <w:rFonts w:ascii="Arial" w:hAnsi="Arial" w:cs="Arial"/>
          <w:sz w:val="22"/>
          <w:szCs w:val="22"/>
          <w:lang w:val="es-ES"/>
        </w:rPr>
        <w:t>y</w:t>
      </w:r>
      <w:r>
        <w:rPr>
          <w:rFonts w:ascii="Arial" w:hAnsi="Arial" w:cs="Arial"/>
          <w:spacing w:val="-8"/>
          <w:sz w:val="22"/>
          <w:szCs w:val="22"/>
          <w:lang w:val="es-ES"/>
        </w:rPr>
        <w:t xml:space="preserve"> </w:t>
      </w:r>
      <w:r>
        <w:rPr>
          <w:rFonts w:ascii="Arial" w:hAnsi="Arial" w:cs="Arial"/>
          <w:sz w:val="22"/>
          <w:szCs w:val="22"/>
          <w:lang w:val="es-ES"/>
        </w:rPr>
        <w:t>otras</w:t>
      </w:r>
      <w:r>
        <w:rPr>
          <w:rFonts w:ascii="Arial" w:hAnsi="Arial" w:cs="Arial"/>
          <w:spacing w:val="-10"/>
          <w:sz w:val="22"/>
          <w:szCs w:val="22"/>
          <w:lang w:val="es-ES"/>
        </w:rPr>
        <w:t xml:space="preserve"> </w:t>
      </w:r>
      <w:r>
        <w:rPr>
          <w:rFonts w:ascii="Arial" w:hAnsi="Arial" w:cs="Arial"/>
          <w:sz w:val="22"/>
          <w:szCs w:val="22"/>
          <w:lang w:val="es-ES"/>
        </w:rPr>
        <w:t>características</w:t>
      </w:r>
      <w:r>
        <w:rPr>
          <w:rFonts w:ascii="Arial" w:hAnsi="Arial" w:cs="Arial"/>
          <w:spacing w:val="-10"/>
          <w:sz w:val="22"/>
          <w:szCs w:val="22"/>
          <w:lang w:val="es-ES"/>
        </w:rPr>
        <w:t xml:space="preserve"> </w:t>
      </w:r>
      <w:r>
        <w:rPr>
          <w:rFonts w:ascii="Arial" w:hAnsi="Arial" w:cs="Arial"/>
          <w:sz w:val="22"/>
          <w:szCs w:val="22"/>
          <w:lang w:val="es-ES"/>
        </w:rPr>
        <w:t>del</w:t>
      </w:r>
      <w:r>
        <w:rPr>
          <w:rFonts w:ascii="Arial" w:hAnsi="Arial" w:cs="Arial"/>
          <w:spacing w:val="-11"/>
          <w:sz w:val="22"/>
          <w:szCs w:val="22"/>
          <w:lang w:val="es-ES"/>
        </w:rPr>
        <w:t xml:space="preserve"> </w:t>
      </w:r>
      <w:r>
        <w:rPr>
          <w:rFonts w:ascii="Arial" w:hAnsi="Arial" w:cs="Arial"/>
          <w:sz w:val="22"/>
          <w:szCs w:val="22"/>
          <w:lang w:val="es-ES"/>
        </w:rPr>
        <w:t>hábitat</w:t>
      </w:r>
      <w:r>
        <w:rPr>
          <w:rFonts w:ascii="Arial" w:hAnsi="Arial" w:cs="Arial"/>
          <w:spacing w:val="-8"/>
          <w:sz w:val="22"/>
          <w:szCs w:val="22"/>
          <w:lang w:val="es-ES"/>
        </w:rPr>
        <w:t xml:space="preserve"> </w:t>
      </w:r>
      <w:r>
        <w:rPr>
          <w:rFonts w:ascii="Arial" w:hAnsi="Arial" w:cs="Arial"/>
          <w:sz w:val="22"/>
          <w:szCs w:val="22"/>
          <w:lang w:val="es-ES"/>
        </w:rPr>
        <w:t>pueden</w:t>
      </w:r>
      <w:r>
        <w:rPr>
          <w:rFonts w:ascii="Arial" w:hAnsi="Arial" w:cs="Arial"/>
          <w:spacing w:val="-3"/>
          <w:sz w:val="22"/>
          <w:szCs w:val="22"/>
          <w:lang w:val="es-ES"/>
        </w:rPr>
        <w:t xml:space="preserve"> </w:t>
      </w:r>
      <w:r>
        <w:rPr>
          <w:rFonts w:ascii="Arial" w:hAnsi="Arial" w:cs="Arial"/>
          <w:sz w:val="22"/>
          <w:szCs w:val="22"/>
          <w:lang w:val="es-ES"/>
        </w:rPr>
        <w:t>cambiar</w:t>
      </w:r>
      <w:r>
        <w:rPr>
          <w:rFonts w:ascii="Arial" w:hAnsi="Arial" w:cs="Arial"/>
          <w:spacing w:val="-10"/>
          <w:sz w:val="22"/>
          <w:szCs w:val="22"/>
          <w:lang w:val="es-ES"/>
        </w:rPr>
        <w:t xml:space="preserve"> </w:t>
      </w:r>
      <w:r>
        <w:rPr>
          <w:rFonts w:ascii="Arial" w:hAnsi="Arial" w:cs="Arial"/>
          <w:sz w:val="22"/>
          <w:szCs w:val="22"/>
          <w:lang w:val="es-ES"/>
        </w:rPr>
        <w:t>e</w:t>
      </w:r>
      <w:r>
        <w:rPr>
          <w:rFonts w:ascii="Arial" w:hAnsi="Arial" w:cs="Arial"/>
          <w:spacing w:val="-8"/>
          <w:sz w:val="22"/>
          <w:szCs w:val="22"/>
          <w:lang w:val="es-ES"/>
        </w:rPr>
        <w:t xml:space="preserve"> </w:t>
      </w:r>
      <w:r>
        <w:rPr>
          <w:rFonts w:ascii="Arial" w:hAnsi="Arial" w:cs="Arial"/>
          <w:sz w:val="22"/>
          <w:szCs w:val="22"/>
          <w:lang w:val="es-ES"/>
        </w:rPr>
        <w:t>inducir</w:t>
      </w:r>
      <w:r>
        <w:rPr>
          <w:rFonts w:ascii="Arial" w:hAnsi="Arial" w:cs="Arial"/>
          <w:spacing w:val="-10"/>
          <w:sz w:val="22"/>
          <w:szCs w:val="22"/>
          <w:lang w:val="es-ES"/>
        </w:rPr>
        <w:t xml:space="preserve"> </w:t>
      </w:r>
      <w:r>
        <w:rPr>
          <w:rFonts w:ascii="Arial" w:hAnsi="Arial" w:cs="Arial"/>
          <w:sz w:val="22"/>
          <w:szCs w:val="22"/>
          <w:lang w:val="es-ES"/>
        </w:rPr>
        <w:t>cambios</w:t>
      </w:r>
      <w:r>
        <w:rPr>
          <w:rFonts w:ascii="Arial" w:hAnsi="Arial" w:cs="Arial"/>
          <w:spacing w:val="-10"/>
          <w:sz w:val="22"/>
          <w:szCs w:val="22"/>
          <w:lang w:val="es-ES"/>
        </w:rPr>
        <w:t xml:space="preserve"> </w:t>
      </w:r>
      <w:r>
        <w:rPr>
          <w:rFonts w:ascii="Arial" w:hAnsi="Arial" w:cs="Arial"/>
          <w:sz w:val="22"/>
          <w:szCs w:val="22"/>
          <w:lang w:val="es-ES"/>
        </w:rPr>
        <w:t>en la selección del hábitat (Leuchtenberger et al. 2013). Durante el nivel máximo de inundaciones en el sur del Pantanal, cuando no había</w:t>
      </w:r>
      <w:r>
        <w:rPr>
          <w:rFonts w:ascii="Arial" w:hAnsi="Arial" w:cs="Arial"/>
          <w:spacing w:val="-2"/>
          <w:sz w:val="22"/>
          <w:szCs w:val="22"/>
          <w:lang w:val="es-ES"/>
        </w:rPr>
        <w:t xml:space="preserve"> </w:t>
      </w:r>
      <w:r>
        <w:rPr>
          <w:rFonts w:ascii="Arial" w:hAnsi="Arial" w:cs="Arial"/>
          <w:sz w:val="22"/>
          <w:szCs w:val="22"/>
          <w:lang w:val="es-ES"/>
        </w:rPr>
        <w:t>riberas disponibles, los grupos de nutrias gigantes utilizaron arbustos emergentes como refugios y letrinas (Leuchtenberger et al. 2015). En esos momentos,</w:t>
      </w:r>
      <w:r>
        <w:rPr>
          <w:rFonts w:ascii="Arial" w:hAnsi="Arial" w:cs="Arial"/>
          <w:spacing w:val="-2"/>
          <w:sz w:val="22"/>
          <w:szCs w:val="22"/>
          <w:lang w:val="es-ES"/>
        </w:rPr>
        <w:t xml:space="preserve"> </w:t>
      </w:r>
      <w:r>
        <w:rPr>
          <w:rFonts w:ascii="Arial" w:hAnsi="Arial" w:cs="Arial"/>
          <w:sz w:val="22"/>
          <w:szCs w:val="22"/>
          <w:lang w:val="es-ES"/>
        </w:rPr>
        <w:t>cuando</w:t>
      </w:r>
      <w:r>
        <w:rPr>
          <w:rFonts w:ascii="Arial" w:hAnsi="Arial" w:cs="Arial"/>
          <w:spacing w:val="-5"/>
          <w:sz w:val="22"/>
          <w:szCs w:val="22"/>
          <w:lang w:val="es-ES"/>
        </w:rPr>
        <w:t xml:space="preserve"> </w:t>
      </w:r>
      <w:r>
        <w:rPr>
          <w:rFonts w:ascii="Arial" w:hAnsi="Arial" w:cs="Arial"/>
          <w:sz w:val="22"/>
          <w:szCs w:val="22"/>
          <w:lang w:val="es-ES"/>
        </w:rPr>
        <w:t>las</w:t>
      </w:r>
      <w:r>
        <w:rPr>
          <w:rFonts w:ascii="Arial" w:hAnsi="Arial" w:cs="Arial"/>
          <w:spacing w:val="-3"/>
          <w:sz w:val="22"/>
          <w:szCs w:val="22"/>
          <w:lang w:val="es-ES"/>
        </w:rPr>
        <w:t xml:space="preserve"> </w:t>
      </w:r>
      <w:r>
        <w:rPr>
          <w:rFonts w:ascii="Arial" w:hAnsi="Arial" w:cs="Arial"/>
          <w:sz w:val="22"/>
          <w:szCs w:val="22"/>
          <w:lang w:val="es-ES"/>
        </w:rPr>
        <w:t>presas</w:t>
      </w:r>
      <w:r>
        <w:rPr>
          <w:rFonts w:ascii="Arial" w:hAnsi="Arial" w:cs="Arial"/>
          <w:spacing w:val="-3"/>
          <w:sz w:val="22"/>
          <w:szCs w:val="22"/>
          <w:lang w:val="es-ES"/>
        </w:rPr>
        <w:t xml:space="preserve"> </w:t>
      </w:r>
      <w:r>
        <w:rPr>
          <w:rFonts w:ascii="Arial" w:hAnsi="Arial" w:cs="Arial"/>
          <w:sz w:val="22"/>
          <w:szCs w:val="22"/>
          <w:lang w:val="es-ES"/>
        </w:rPr>
        <w:t>están</w:t>
      </w:r>
      <w:r>
        <w:rPr>
          <w:rFonts w:ascii="Arial" w:hAnsi="Arial" w:cs="Arial"/>
          <w:spacing w:val="-1"/>
          <w:sz w:val="22"/>
          <w:szCs w:val="22"/>
          <w:lang w:val="es-ES"/>
        </w:rPr>
        <w:t xml:space="preserve"> </w:t>
      </w:r>
      <w:r>
        <w:rPr>
          <w:rFonts w:ascii="Arial" w:hAnsi="Arial" w:cs="Arial"/>
          <w:sz w:val="22"/>
          <w:szCs w:val="22"/>
          <w:lang w:val="es-ES"/>
        </w:rPr>
        <w:t>más</w:t>
      </w:r>
      <w:r>
        <w:rPr>
          <w:rFonts w:ascii="Arial" w:hAnsi="Arial" w:cs="Arial"/>
          <w:spacing w:val="-3"/>
          <w:sz w:val="22"/>
          <w:szCs w:val="22"/>
          <w:lang w:val="es-ES"/>
        </w:rPr>
        <w:t xml:space="preserve"> </w:t>
      </w:r>
      <w:r>
        <w:rPr>
          <w:rFonts w:ascii="Arial" w:hAnsi="Arial" w:cs="Arial"/>
          <w:sz w:val="22"/>
          <w:szCs w:val="22"/>
          <w:lang w:val="es-ES"/>
        </w:rPr>
        <w:t>dispersas,</w:t>
      </w:r>
      <w:r>
        <w:rPr>
          <w:rFonts w:ascii="Arial" w:hAnsi="Arial" w:cs="Arial"/>
          <w:spacing w:val="-2"/>
          <w:sz w:val="22"/>
          <w:szCs w:val="22"/>
          <w:lang w:val="es-ES"/>
        </w:rPr>
        <w:t xml:space="preserve"> </w:t>
      </w:r>
      <w:r>
        <w:rPr>
          <w:rFonts w:ascii="Arial" w:hAnsi="Arial" w:cs="Arial"/>
          <w:sz w:val="22"/>
          <w:szCs w:val="22"/>
          <w:lang w:val="es-ES"/>
        </w:rPr>
        <w:t>se han observado nutrias gigantes</w:t>
      </w:r>
      <w:r>
        <w:rPr>
          <w:rFonts w:ascii="Arial" w:hAnsi="Arial" w:cs="Arial"/>
          <w:spacing w:val="-3"/>
          <w:sz w:val="22"/>
          <w:szCs w:val="22"/>
          <w:lang w:val="es-ES"/>
        </w:rPr>
        <w:t xml:space="preserve"> </w:t>
      </w:r>
      <w:r>
        <w:rPr>
          <w:rFonts w:ascii="Arial" w:hAnsi="Arial" w:cs="Arial"/>
          <w:sz w:val="22"/>
          <w:szCs w:val="22"/>
          <w:lang w:val="es-ES"/>
        </w:rPr>
        <w:t>en</w:t>
      </w:r>
      <w:r>
        <w:rPr>
          <w:rFonts w:ascii="Arial" w:hAnsi="Arial" w:cs="Arial"/>
          <w:spacing w:val="-3"/>
          <w:sz w:val="22"/>
          <w:szCs w:val="22"/>
          <w:lang w:val="es-ES"/>
        </w:rPr>
        <w:t xml:space="preserve"> </w:t>
      </w:r>
      <w:r>
        <w:rPr>
          <w:rFonts w:ascii="Arial" w:hAnsi="Arial" w:cs="Arial"/>
          <w:sz w:val="22"/>
          <w:szCs w:val="22"/>
          <w:lang w:val="es-ES"/>
        </w:rPr>
        <w:t>los</w:t>
      </w:r>
      <w:r>
        <w:rPr>
          <w:rFonts w:ascii="Arial" w:hAnsi="Arial" w:cs="Arial"/>
          <w:spacing w:val="-3"/>
          <w:sz w:val="22"/>
          <w:szCs w:val="22"/>
          <w:lang w:val="es-ES"/>
        </w:rPr>
        <w:t xml:space="preserve"> </w:t>
      </w:r>
      <w:r>
        <w:rPr>
          <w:rFonts w:ascii="Arial" w:hAnsi="Arial" w:cs="Arial"/>
          <w:sz w:val="22"/>
          <w:szCs w:val="22"/>
          <w:lang w:val="es-ES"/>
        </w:rPr>
        <w:t>bosques inundados, los pantanos y las praderas adyacentes al río (Leuchtenberger et al. 2013). La territorialidad y la densidad de población pueden llevar a algunos grupos a utilizar</w:t>
      </w:r>
      <w:r>
        <w:rPr>
          <w:rFonts w:ascii="Arial" w:hAnsi="Arial" w:cs="Arial"/>
          <w:spacing w:val="-10"/>
          <w:sz w:val="22"/>
          <w:szCs w:val="22"/>
          <w:lang w:val="es-ES"/>
        </w:rPr>
        <w:t xml:space="preserve"> </w:t>
      </w:r>
      <w:r>
        <w:rPr>
          <w:rFonts w:ascii="Arial" w:hAnsi="Arial" w:cs="Arial"/>
          <w:sz w:val="22"/>
          <w:szCs w:val="22"/>
          <w:lang w:val="es-ES"/>
        </w:rPr>
        <w:t>lugares</w:t>
      </w:r>
      <w:r>
        <w:rPr>
          <w:rFonts w:ascii="Arial" w:hAnsi="Arial" w:cs="Arial"/>
          <w:spacing w:val="-13"/>
          <w:sz w:val="22"/>
          <w:szCs w:val="22"/>
          <w:lang w:val="es-ES"/>
        </w:rPr>
        <w:t xml:space="preserve"> </w:t>
      </w:r>
      <w:r>
        <w:rPr>
          <w:rFonts w:ascii="Arial" w:hAnsi="Arial" w:cs="Arial"/>
          <w:sz w:val="22"/>
          <w:szCs w:val="22"/>
          <w:lang w:val="es-ES"/>
        </w:rPr>
        <w:t>inusuales</w:t>
      </w:r>
      <w:r>
        <w:rPr>
          <w:rFonts w:ascii="Arial" w:hAnsi="Arial" w:cs="Arial"/>
          <w:spacing w:val="-15"/>
          <w:sz w:val="22"/>
          <w:szCs w:val="22"/>
          <w:lang w:val="es-ES"/>
        </w:rPr>
        <w:t xml:space="preserve"> </w:t>
      </w:r>
      <w:r>
        <w:rPr>
          <w:rFonts w:ascii="Arial" w:hAnsi="Arial" w:cs="Arial"/>
          <w:sz w:val="22"/>
          <w:szCs w:val="22"/>
          <w:lang w:val="es-ES"/>
        </w:rPr>
        <w:t>como los</w:t>
      </w:r>
      <w:r>
        <w:rPr>
          <w:rFonts w:ascii="Arial" w:hAnsi="Arial" w:cs="Arial"/>
          <w:spacing w:val="-12"/>
          <w:sz w:val="22"/>
          <w:szCs w:val="22"/>
          <w:lang w:val="es-ES"/>
        </w:rPr>
        <w:t xml:space="preserve"> </w:t>
      </w:r>
      <w:r>
        <w:rPr>
          <w:rFonts w:ascii="Arial" w:hAnsi="Arial" w:cs="Arial"/>
          <w:sz w:val="22"/>
          <w:szCs w:val="22"/>
          <w:lang w:val="es-ES"/>
        </w:rPr>
        <w:t>lagos</w:t>
      </w:r>
      <w:r>
        <w:rPr>
          <w:rFonts w:ascii="Arial" w:hAnsi="Arial" w:cs="Arial"/>
          <w:spacing w:val="-13"/>
          <w:sz w:val="22"/>
          <w:szCs w:val="22"/>
          <w:lang w:val="es-ES"/>
        </w:rPr>
        <w:t xml:space="preserve"> </w:t>
      </w:r>
      <w:r>
        <w:rPr>
          <w:rFonts w:ascii="Arial" w:hAnsi="Arial" w:cs="Arial"/>
          <w:sz w:val="22"/>
          <w:szCs w:val="22"/>
          <w:lang w:val="es-ES"/>
        </w:rPr>
        <w:t>artificiales</w:t>
      </w:r>
      <w:r>
        <w:rPr>
          <w:rFonts w:ascii="Arial" w:hAnsi="Arial" w:cs="Arial"/>
          <w:spacing w:val="-13"/>
          <w:sz w:val="22"/>
          <w:szCs w:val="22"/>
          <w:lang w:val="es-ES"/>
        </w:rPr>
        <w:t xml:space="preserve"> </w:t>
      </w:r>
      <w:r>
        <w:rPr>
          <w:rFonts w:ascii="Arial" w:hAnsi="Arial" w:cs="Arial"/>
          <w:sz w:val="22"/>
          <w:szCs w:val="22"/>
          <w:lang w:val="es-ES"/>
        </w:rPr>
        <w:t>a lo</w:t>
      </w:r>
      <w:r>
        <w:rPr>
          <w:rFonts w:ascii="Arial" w:hAnsi="Arial" w:cs="Arial"/>
          <w:spacing w:val="-15"/>
          <w:sz w:val="22"/>
          <w:szCs w:val="22"/>
          <w:lang w:val="es-ES"/>
        </w:rPr>
        <w:t xml:space="preserve"> </w:t>
      </w:r>
      <w:r>
        <w:rPr>
          <w:rFonts w:ascii="Arial" w:hAnsi="Arial" w:cs="Arial"/>
          <w:sz w:val="22"/>
          <w:szCs w:val="22"/>
          <w:lang w:val="es-ES"/>
        </w:rPr>
        <w:t>largo</w:t>
      </w:r>
      <w:r>
        <w:rPr>
          <w:rFonts w:ascii="Arial" w:hAnsi="Arial" w:cs="Arial"/>
          <w:spacing w:val="-14"/>
          <w:sz w:val="22"/>
          <w:szCs w:val="22"/>
          <w:lang w:val="es-ES"/>
        </w:rPr>
        <w:t xml:space="preserve"> </w:t>
      </w:r>
      <w:r>
        <w:rPr>
          <w:rFonts w:ascii="Arial" w:hAnsi="Arial" w:cs="Arial"/>
          <w:sz w:val="22"/>
          <w:szCs w:val="22"/>
          <w:lang w:val="es-ES"/>
        </w:rPr>
        <w:t>de las</w:t>
      </w:r>
      <w:r>
        <w:rPr>
          <w:rFonts w:ascii="Arial" w:hAnsi="Arial" w:cs="Arial"/>
          <w:spacing w:val="-13"/>
          <w:sz w:val="22"/>
          <w:szCs w:val="22"/>
          <w:lang w:val="es-ES"/>
        </w:rPr>
        <w:t xml:space="preserve"> </w:t>
      </w:r>
      <w:r>
        <w:rPr>
          <w:rFonts w:ascii="Arial" w:hAnsi="Arial" w:cs="Arial"/>
          <w:sz w:val="22"/>
          <w:szCs w:val="22"/>
          <w:lang w:val="es-ES"/>
        </w:rPr>
        <w:t>carreteras</w:t>
      </w:r>
      <w:r>
        <w:rPr>
          <w:rFonts w:ascii="Arial" w:hAnsi="Arial" w:cs="Arial"/>
          <w:spacing w:val="-13"/>
          <w:sz w:val="22"/>
          <w:szCs w:val="22"/>
          <w:lang w:val="es-ES"/>
        </w:rPr>
        <w:t xml:space="preserve"> </w:t>
      </w:r>
      <w:r>
        <w:rPr>
          <w:rFonts w:ascii="Arial" w:hAnsi="Arial" w:cs="Arial"/>
          <w:sz w:val="22"/>
          <w:szCs w:val="22"/>
          <w:lang w:val="es-ES"/>
        </w:rPr>
        <w:t>del</w:t>
      </w:r>
      <w:r>
        <w:rPr>
          <w:rFonts w:ascii="Arial" w:hAnsi="Arial" w:cs="Arial"/>
          <w:spacing w:val="-15"/>
          <w:sz w:val="22"/>
          <w:szCs w:val="22"/>
          <w:lang w:val="es-ES"/>
        </w:rPr>
        <w:t xml:space="preserve"> </w:t>
      </w:r>
      <w:r>
        <w:rPr>
          <w:rFonts w:ascii="Arial" w:hAnsi="Arial" w:cs="Arial"/>
          <w:sz w:val="22"/>
          <w:szCs w:val="22"/>
          <w:lang w:val="es-ES"/>
        </w:rPr>
        <w:t>sur</w:t>
      </w:r>
      <w:r>
        <w:rPr>
          <w:rFonts w:ascii="Arial" w:hAnsi="Arial" w:cs="Arial"/>
          <w:spacing w:val="-14"/>
          <w:sz w:val="22"/>
          <w:szCs w:val="22"/>
          <w:lang w:val="es-ES"/>
        </w:rPr>
        <w:t xml:space="preserve"> </w:t>
      </w:r>
      <w:r>
        <w:rPr>
          <w:rFonts w:ascii="Arial" w:hAnsi="Arial" w:cs="Arial"/>
          <w:sz w:val="22"/>
          <w:szCs w:val="22"/>
          <w:lang w:val="es-ES"/>
        </w:rPr>
        <w:t>del</w:t>
      </w:r>
      <w:r>
        <w:rPr>
          <w:rFonts w:ascii="Arial" w:hAnsi="Arial" w:cs="Arial"/>
          <w:spacing w:val="-15"/>
          <w:sz w:val="22"/>
          <w:szCs w:val="22"/>
          <w:lang w:val="es-ES"/>
        </w:rPr>
        <w:t xml:space="preserve"> </w:t>
      </w:r>
      <w:r>
        <w:rPr>
          <w:rFonts w:ascii="Arial" w:hAnsi="Arial" w:cs="Arial"/>
          <w:sz w:val="22"/>
          <w:szCs w:val="22"/>
          <w:lang w:val="es-ES"/>
        </w:rPr>
        <w:t>Pantanal</w:t>
      </w:r>
      <w:r>
        <w:rPr>
          <w:rFonts w:ascii="Arial" w:hAnsi="Arial" w:cs="Arial"/>
          <w:spacing w:val="-14"/>
          <w:sz w:val="22"/>
          <w:szCs w:val="22"/>
          <w:lang w:val="es-ES"/>
        </w:rPr>
        <w:t xml:space="preserve"> </w:t>
      </w:r>
      <w:r>
        <w:rPr>
          <w:rFonts w:ascii="Arial" w:hAnsi="Arial" w:cs="Arial"/>
          <w:sz w:val="22"/>
          <w:szCs w:val="22"/>
          <w:lang w:val="es-ES"/>
        </w:rPr>
        <w:t xml:space="preserve">(Leuchtenberger et al. 2013), e incluso a adaptar su dieta (Ribas et al. 2012). La especie también utiliza los canales agrícolas (Laidler 1984) y los embalses de las presas (Palmeirim et al. </w:t>
      </w:r>
      <w:r>
        <w:rPr>
          <w:rFonts w:ascii="Arial" w:hAnsi="Arial" w:cs="Arial"/>
          <w:spacing w:val="-2"/>
          <w:sz w:val="22"/>
          <w:szCs w:val="22"/>
          <w:lang w:val="es-ES"/>
        </w:rPr>
        <w:t>2014).</w:t>
      </w:r>
    </w:p>
    <w:p w14:paraId="133943E1" w14:textId="77777777" w:rsidR="00220513" w:rsidRDefault="00220513">
      <w:pPr>
        <w:pStyle w:val="BodyText"/>
        <w:ind w:right="162"/>
        <w:jc w:val="both"/>
        <w:rPr>
          <w:rFonts w:ascii="Arial" w:hAnsi="Arial" w:cs="Arial"/>
          <w:sz w:val="22"/>
          <w:szCs w:val="22"/>
          <w:lang w:val="es-ES"/>
        </w:rPr>
      </w:pPr>
    </w:p>
    <w:p w14:paraId="16EDDC11" w14:textId="77777777" w:rsidR="00220513" w:rsidRDefault="002743EF">
      <w:pPr>
        <w:pStyle w:val="BodyText"/>
        <w:ind w:left="23" w:right="160"/>
        <w:jc w:val="both"/>
        <w:rPr>
          <w:rFonts w:ascii="Arial" w:hAnsi="Arial" w:cs="Arial"/>
          <w:sz w:val="22"/>
          <w:szCs w:val="22"/>
          <w:lang w:val="es-ES"/>
        </w:rPr>
      </w:pPr>
      <w:r>
        <w:rPr>
          <w:rFonts w:ascii="Arial" w:hAnsi="Arial" w:cs="Arial"/>
          <w:sz w:val="22"/>
          <w:szCs w:val="22"/>
          <w:lang w:val="es-ES"/>
        </w:rPr>
        <w:t>El hábitat preferido de las nutrias gigantes parecen ser las masas de agua sin perturbaciones, con una cubierta vegetal de alta calidad y una abundante densidad de presas.</w:t>
      </w:r>
    </w:p>
    <w:p w14:paraId="3E203D09" w14:textId="77777777" w:rsidR="00220513" w:rsidRDefault="00220513">
      <w:pPr>
        <w:pStyle w:val="BodyText"/>
        <w:ind w:left="23" w:right="160"/>
        <w:jc w:val="both"/>
        <w:rPr>
          <w:rFonts w:ascii="Arial" w:hAnsi="Arial" w:cs="Arial"/>
          <w:sz w:val="22"/>
          <w:szCs w:val="22"/>
          <w:lang w:val="es-ES"/>
        </w:rPr>
      </w:pPr>
    </w:p>
    <w:p w14:paraId="75D25955" w14:textId="77777777" w:rsidR="00220513" w:rsidRDefault="002743EF">
      <w:pPr>
        <w:pStyle w:val="BodyText"/>
        <w:ind w:left="23" w:right="159"/>
        <w:jc w:val="both"/>
        <w:rPr>
          <w:rFonts w:ascii="Arial" w:hAnsi="Arial" w:cs="Arial"/>
          <w:sz w:val="22"/>
          <w:szCs w:val="22"/>
          <w:lang w:val="es-ES"/>
        </w:rPr>
      </w:pPr>
      <w:r>
        <w:rPr>
          <w:rFonts w:ascii="Arial" w:hAnsi="Arial" w:cs="Arial"/>
          <w:sz w:val="22"/>
          <w:szCs w:val="22"/>
          <w:lang w:val="es-ES"/>
        </w:rPr>
        <w:t>El ejemplo más conocido del uso de las zonas de marismas por esta especie es el Pantanal. Este inmenso humedal extiende sus meandros pantanosos por tres países (el Brasil, Bolivia y el Paraguay) y alberga una de las poblaciones más importantes de nutrias gigantes.</w:t>
      </w:r>
    </w:p>
    <w:p w14:paraId="21BA14A2" w14:textId="77777777" w:rsidR="00220513" w:rsidRDefault="00220513">
      <w:pPr>
        <w:pStyle w:val="BodyText"/>
        <w:ind w:left="23" w:right="159"/>
        <w:jc w:val="both"/>
        <w:rPr>
          <w:rFonts w:ascii="Arial" w:hAnsi="Arial" w:cs="Arial"/>
          <w:sz w:val="22"/>
          <w:szCs w:val="22"/>
          <w:lang w:val="es-ES"/>
        </w:rPr>
      </w:pPr>
    </w:p>
    <w:p w14:paraId="7AB63CFA" w14:textId="77777777" w:rsidR="00220513" w:rsidRDefault="002743EF">
      <w:pPr>
        <w:pStyle w:val="BodyText"/>
        <w:ind w:left="23" w:right="161"/>
        <w:jc w:val="both"/>
        <w:rPr>
          <w:rFonts w:ascii="Arial" w:hAnsi="Arial" w:cs="Arial"/>
          <w:sz w:val="22"/>
          <w:szCs w:val="22"/>
          <w:lang w:val="es-ES"/>
        </w:rPr>
      </w:pPr>
      <w:r>
        <w:rPr>
          <w:rFonts w:ascii="Arial" w:hAnsi="Arial" w:cs="Arial"/>
          <w:sz w:val="22"/>
          <w:szCs w:val="22"/>
          <w:lang w:val="es-ES"/>
        </w:rPr>
        <w:t>En la Amazonia, los pequeños arroyos forestales (o «riachuelos») son, sin duda, los hábitats preferidos de las nutrias gigantes. Estos pequeños ríos suelen tener un caudal lento y un lecho poco profundo, especialmente en la estación seca. Allí encuentran abundante comida y la poca profundidad facilita la captura de las presas.</w:t>
      </w:r>
    </w:p>
    <w:p w14:paraId="3C4E3084" w14:textId="77777777" w:rsidR="00220513" w:rsidRDefault="00220513">
      <w:pPr>
        <w:pStyle w:val="BodyText"/>
        <w:ind w:right="161"/>
        <w:jc w:val="both"/>
        <w:rPr>
          <w:rFonts w:ascii="Arial" w:hAnsi="Arial" w:cs="Arial"/>
          <w:sz w:val="22"/>
          <w:szCs w:val="22"/>
          <w:lang w:val="es-ES"/>
        </w:rPr>
      </w:pPr>
    </w:p>
    <w:p w14:paraId="1EA80ECC" w14:textId="77777777" w:rsidR="00220513" w:rsidRDefault="002743EF">
      <w:pPr>
        <w:pStyle w:val="ListParagraph"/>
        <w:numPr>
          <w:ilvl w:val="2"/>
          <w:numId w:val="13"/>
        </w:numPr>
        <w:ind w:left="567" w:hanging="567"/>
        <w:rPr>
          <w:rFonts w:ascii="Arial" w:hAnsi="Arial" w:cs="Arial"/>
          <w:lang w:val="es-ES"/>
        </w:rPr>
      </w:pPr>
      <w:r>
        <w:rPr>
          <w:rFonts w:ascii="Arial" w:hAnsi="Arial" w:cs="Arial"/>
          <w:lang w:val="es-ES"/>
        </w:rPr>
        <w:t>Características</w:t>
      </w:r>
      <w:r>
        <w:rPr>
          <w:rFonts w:ascii="Arial" w:hAnsi="Arial" w:cs="Arial"/>
          <w:spacing w:val="-10"/>
          <w:lang w:val="es-ES"/>
        </w:rPr>
        <w:t xml:space="preserve"> </w:t>
      </w:r>
      <w:r>
        <w:rPr>
          <w:rFonts w:ascii="Arial" w:hAnsi="Arial" w:cs="Arial"/>
          <w:spacing w:val="-2"/>
          <w:lang w:val="es-ES"/>
        </w:rPr>
        <w:t>biológicas</w:t>
      </w:r>
    </w:p>
    <w:p w14:paraId="304C6F98" w14:textId="77777777" w:rsidR="00220513" w:rsidRDefault="00220513">
      <w:pPr>
        <w:pStyle w:val="BodyText"/>
        <w:ind w:left="23" w:right="163"/>
        <w:jc w:val="both"/>
        <w:rPr>
          <w:rFonts w:ascii="Arial" w:hAnsi="Arial" w:cs="Arial"/>
          <w:sz w:val="22"/>
          <w:szCs w:val="22"/>
          <w:lang w:val="es-ES"/>
        </w:rPr>
      </w:pPr>
    </w:p>
    <w:p w14:paraId="7F61D8A1" w14:textId="77777777" w:rsidR="00220513" w:rsidRDefault="002743EF">
      <w:pPr>
        <w:pStyle w:val="BodyText"/>
        <w:ind w:left="23" w:right="163"/>
        <w:jc w:val="both"/>
        <w:rPr>
          <w:rFonts w:ascii="Arial" w:hAnsi="Arial" w:cs="Arial"/>
          <w:sz w:val="22"/>
          <w:szCs w:val="22"/>
          <w:lang w:val="es-ES"/>
        </w:rPr>
      </w:pPr>
      <w:r>
        <w:rPr>
          <w:rFonts w:ascii="Arial" w:hAnsi="Arial" w:cs="Arial"/>
          <w:sz w:val="22"/>
          <w:szCs w:val="22"/>
          <w:lang w:val="es-ES"/>
        </w:rPr>
        <w:t>La nutria gigante es la nutria de río más grande del mundo, con una longitud total de entre 145 y</w:t>
      </w:r>
      <w:r>
        <w:rPr>
          <w:rFonts w:ascii="Arial" w:hAnsi="Arial" w:cs="Arial"/>
          <w:spacing w:val="-2"/>
          <w:sz w:val="22"/>
          <w:szCs w:val="22"/>
          <w:lang w:val="es-ES"/>
        </w:rPr>
        <w:t xml:space="preserve"> </w:t>
      </w:r>
      <w:r>
        <w:rPr>
          <w:rFonts w:ascii="Arial" w:hAnsi="Arial" w:cs="Arial"/>
          <w:sz w:val="22"/>
          <w:szCs w:val="22"/>
          <w:lang w:val="es-ES"/>
        </w:rPr>
        <w:t>180</w:t>
      </w:r>
      <w:r>
        <w:rPr>
          <w:rFonts w:ascii="Arial" w:hAnsi="Arial" w:cs="Arial"/>
          <w:spacing w:val="-2"/>
          <w:sz w:val="22"/>
          <w:szCs w:val="22"/>
          <w:lang w:val="es-ES"/>
        </w:rPr>
        <w:t xml:space="preserve"> </w:t>
      </w:r>
      <w:r>
        <w:rPr>
          <w:rFonts w:ascii="Arial" w:hAnsi="Arial" w:cs="Arial"/>
          <w:sz w:val="22"/>
          <w:szCs w:val="22"/>
          <w:lang w:val="es-ES"/>
        </w:rPr>
        <w:t>cm; el cuerpo</w:t>
      </w:r>
      <w:r>
        <w:rPr>
          <w:rFonts w:ascii="Arial" w:hAnsi="Arial" w:cs="Arial"/>
          <w:spacing w:val="-1"/>
          <w:sz w:val="22"/>
          <w:szCs w:val="22"/>
          <w:lang w:val="es-ES"/>
        </w:rPr>
        <w:t xml:space="preserve"> </w:t>
      </w:r>
      <w:r>
        <w:rPr>
          <w:rFonts w:ascii="Arial" w:hAnsi="Arial" w:cs="Arial"/>
          <w:sz w:val="22"/>
          <w:szCs w:val="22"/>
          <w:lang w:val="es-ES"/>
        </w:rPr>
        <w:t>mide de</w:t>
      </w:r>
      <w:r>
        <w:rPr>
          <w:rFonts w:ascii="Arial" w:hAnsi="Arial" w:cs="Arial"/>
          <w:spacing w:val="-2"/>
          <w:sz w:val="22"/>
          <w:szCs w:val="22"/>
          <w:lang w:val="es-ES"/>
        </w:rPr>
        <w:t xml:space="preserve"> </w:t>
      </w:r>
      <w:r>
        <w:rPr>
          <w:rFonts w:ascii="Arial" w:hAnsi="Arial" w:cs="Arial"/>
          <w:sz w:val="22"/>
          <w:szCs w:val="22"/>
          <w:lang w:val="es-ES"/>
        </w:rPr>
        <w:t>95</w:t>
      </w:r>
      <w:r>
        <w:rPr>
          <w:rFonts w:ascii="Arial" w:hAnsi="Arial" w:cs="Arial"/>
          <w:spacing w:val="-2"/>
          <w:sz w:val="22"/>
          <w:szCs w:val="22"/>
          <w:lang w:val="es-ES"/>
        </w:rPr>
        <w:t xml:space="preserve"> </w:t>
      </w:r>
      <w:r>
        <w:rPr>
          <w:rFonts w:ascii="Arial" w:hAnsi="Arial" w:cs="Arial"/>
          <w:sz w:val="22"/>
          <w:szCs w:val="22"/>
          <w:lang w:val="es-ES"/>
        </w:rPr>
        <w:t>a 125</w:t>
      </w:r>
      <w:r>
        <w:rPr>
          <w:rFonts w:ascii="Arial" w:hAnsi="Arial" w:cs="Arial"/>
          <w:spacing w:val="-2"/>
          <w:sz w:val="22"/>
          <w:szCs w:val="22"/>
          <w:lang w:val="es-ES"/>
        </w:rPr>
        <w:t xml:space="preserve"> </w:t>
      </w:r>
      <w:r>
        <w:rPr>
          <w:rFonts w:ascii="Arial" w:hAnsi="Arial" w:cs="Arial"/>
          <w:sz w:val="22"/>
          <w:szCs w:val="22"/>
          <w:lang w:val="es-ES"/>
        </w:rPr>
        <w:t>cm, y la cola de</w:t>
      </w:r>
      <w:r>
        <w:rPr>
          <w:rFonts w:ascii="Arial" w:hAnsi="Arial" w:cs="Arial"/>
          <w:spacing w:val="-2"/>
          <w:sz w:val="22"/>
          <w:szCs w:val="22"/>
          <w:lang w:val="es-ES"/>
        </w:rPr>
        <w:t xml:space="preserve"> </w:t>
      </w:r>
      <w:r>
        <w:rPr>
          <w:rFonts w:ascii="Arial" w:hAnsi="Arial" w:cs="Arial"/>
          <w:sz w:val="22"/>
          <w:szCs w:val="22"/>
          <w:lang w:val="es-ES"/>
        </w:rPr>
        <w:t>45</w:t>
      </w:r>
      <w:r>
        <w:rPr>
          <w:rFonts w:ascii="Arial" w:hAnsi="Arial" w:cs="Arial"/>
          <w:spacing w:val="-2"/>
          <w:sz w:val="22"/>
          <w:szCs w:val="22"/>
          <w:lang w:val="es-ES"/>
        </w:rPr>
        <w:t xml:space="preserve"> </w:t>
      </w:r>
      <w:r>
        <w:rPr>
          <w:rFonts w:ascii="Arial" w:hAnsi="Arial" w:cs="Arial"/>
          <w:sz w:val="22"/>
          <w:szCs w:val="22"/>
          <w:lang w:val="es-ES"/>
        </w:rPr>
        <w:t>a 65</w:t>
      </w:r>
      <w:r>
        <w:rPr>
          <w:rFonts w:ascii="Arial" w:hAnsi="Arial" w:cs="Arial"/>
          <w:spacing w:val="-2"/>
          <w:sz w:val="22"/>
          <w:szCs w:val="22"/>
          <w:lang w:val="es-ES"/>
        </w:rPr>
        <w:t xml:space="preserve"> </w:t>
      </w:r>
      <w:r>
        <w:rPr>
          <w:rFonts w:ascii="Arial" w:hAnsi="Arial" w:cs="Arial"/>
          <w:sz w:val="22"/>
          <w:szCs w:val="22"/>
          <w:lang w:val="es-ES"/>
        </w:rPr>
        <w:t>cm. El</w:t>
      </w:r>
      <w:r>
        <w:rPr>
          <w:rFonts w:ascii="Arial" w:hAnsi="Arial" w:cs="Arial"/>
          <w:spacing w:val="-2"/>
          <w:sz w:val="22"/>
          <w:szCs w:val="22"/>
          <w:lang w:val="es-ES"/>
        </w:rPr>
        <w:t xml:space="preserve"> </w:t>
      </w:r>
      <w:r>
        <w:rPr>
          <w:rFonts w:ascii="Arial" w:hAnsi="Arial" w:cs="Arial"/>
          <w:sz w:val="22"/>
          <w:szCs w:val="22"/>
          <w:lang w:val="es-ES"/>
        </w:rPr>
        <w:t>macho</w:t>
      </w:r>
      <w:r>
        <w:rPr>
          <w:rFonts w:ascii="Arial" w:hAnsi="Arial" w:cs="Arial"/>
          <w:spacing w:val="-2"/>
          <w:sz w:val="22"/>
          <w:szCs w:val="22"/>
          <w:lang w:val="es-ES"/>
        </w:rPr>
        <w:t xml:space="preserve"> </w:t>
      </w:r>
      <w:r>
        <w:rPr>
          <w:rFonts w:ascii="Arial" w:hAnsi="Arial" w:cs="Arial"/>
          <w:sz w:val="22"/>
          <w:szCs w:val="22"/>
          <w:lang w:val="es-ES"/>
        </w:rPr>
        <w:t>adulto tiene</w:t>
      </w:r>
      <w:r>
        <w:rPr>
          <w:rFonts w:ascii="Arial" w:hAnsi="Arial" w:cs="Arial"/>
          <w:spacing w:val="-2"/>
          <w:sz w:val="22"/>
          <w:szCs w:val="22"/>
          <w:lang w:val="es-ES"/>
        </w:rPr>
        <w:t xml:space="preserve"> </w:t>
      </w:r>
      <w:r>
        <w:rPr>
          <w:rFonts w:ascii="Arial" w:hAnsi="Arial" w:cs="Arial"/>
          <w:sz w:val="22"/>
          <w:szCs w:val="22"/>
          <w:lang w:val="es-ES"/>
        </w:rPr>
        <w:t>la</w:t>
      </w:r>
      <w:r>
        <w:rPr>
          <w:rFonts w:ascii="Arial" w:hAnsi="Arial" w:cs="Arial"/>
          <w:spacing w:val="-2"/>
          <w:sz w:val="22"/>
          <w:szCs w:val="22"/>
          <w:lang w:val="es-ES"/>
        </w:rPr>
        <w:t xml:space="preserve"> </w:t>
      </w:r>
      <w:r>
        <w:rPr>
          <w:rFonts w:ascii="Arial" w:hAnsi="Arial" w:cs="Arial"/>
          <w:sz w:val="22"/>
          <w:szCs w:val="22"/>
          <w:lang w:val="es-ES"/>
        </w:rPr>
        <w:t>cabeza</w:t>
      </w:r>
      <w:r>
        <w:rPr>
          <w:rFonts w:ascii="Arial" w:hAnsi="Arial" w:cs="Arial"/>
          <w:spacing w:val="-2"/>
          <w:sz w:val="22"/>
          <w:szCs w:val="22"/>
          <w:lang w:val="es-ES"/>
        </w:rPr>
        <w:t xml:space="preserve"> </w:t>
      </w:r>
      <w:r>
        <w:rPr>
          <w:rFonts w:ascii="Arial" w:hAnsi="Arial" w:cs="Arial"/>
          <w:sz w:val="22"/>
          <w:szCs w:val="22"/>
          <w:lang w:val="es-ES"/>
        </w:rPr>
        <w:t>y el cuello sensiblemente más grandes que la hembra. Los adultos pesan de 25 a 35 kg. Al nacer, las crías de nutria pesan alrededor de 200 g y miden unos 33 cm. Las patas son muy anchas,</w:t>
      </w:r>
      <w:r>
        <w:rPr>
          <w:rFonts w:ascii="Arial" w:hAnsi="Arial" w:cs="Arial"/>
          <w:spacing w:val="-7"/>
          <w:sz w:val="22"/>
          <w:szCs w:val="22"/>
          <w:lang w:val="es-ES"/>
        </w:rPr>
        <w:t xml:space="preserve"> </w:t>
      </w:r>
      <w:r>
        <w:rPr>
          <w:rFonts w:ascii="Arial" w:hAnsi="Arial" w:cs="Arial"/>
          <w:sz w:val="22"/>
          <w:szCs w:val="22"/>
          <w:lang w:val="es-ES"/>
        </w:rPr>
        <w:t>con</w:t>
      </w:r>
      <w:r>
        <w:rPr>
          <w:rFonts w:ascii="Arial" w:hAnsi="Arial" w:cs="Arial"/>
          <w:spacing w:val="-7"/>
          <w:sz w:val="22"/>
          <w:szCs w:val="22"/>
          <w:lang w:val="es-ES"/>
        </w:rPr>
        <w:t xml:space="preserve"> </w:t>
      </w:r>
      <w:r>
        <w:rPr>
          <w:rFonts w:ascii="Arial" w:hAnsi="Arial" w:cs="Arial"/>
          <w:sz w:val="22"/>
          <w:szCs w:val="22"/>
          <w:lang w:val="es-ES"/>
        </w:rPr>
        <w:t>membranas</w:t>
      </w:r>
      <w:r>
        <w:rPr>
          <w:rFonts w:ascii="Arial" w:hAnsi="Arial" w:cs="Arial"/>
          <w:spacing w:val="-3"/>
          <w:sz w:val="22"/>
          <w:szCs w:val="22"/>
          <w:lang w:val="es-ES"/>
        </w:rPr>
        <w:t xml:space="preserve"> </w:t>
      </w:r>
      <w:r>
        <w:rPr>
          <w:rFonts w:ascii="Arial" w:hAnsi="Arial" w:cs="Arial"/>
          <w:sz w:val="22"/>
          <w:szCs w:val="22"/>
          <w:lang w:val="es-ES"/>
        </w:rPr>
        <w:t>gruesas</w:t>
      </w:r>
      <w:r>
        <w:rPr>
          <w:rFonts w:ascii="Arial" w:hAnsi="Arial" w:cs="Arial"/>
          <w:spacing w:val="-3"/>
          <w:sz w:val="22"/>
          <w:szCs w:val="22"/>
          <w:lang w:val="es-ES"/>
        </w:rPr>
        <w:t xml:space="preserve"> </w:t>
      </w:r>
      <w:r>
        <w:rPr>
          <w:rFonts w:ascii="Arial" w:hAnsi="Arial" w:cs="Arial"/>
          <w:sz w:val="22"/>
          <w:szCs w:val="22"/>
          <w:lang w:val="es-ES"/>
        </w:rPr>
        <w:t>y</w:t>
      </w:r>
      <w:r>
        <w:rPr>
          <w:rFonts w:ascii="Arial" w:hAnsi="Arial" w:cs="Arial"/>
          <w:spacing w:val="-6"/>
          <w:sz w:val="22"/>
          <w:szCs w:val="22"/>
          <w:lang w:val="es-ES"/>
        </w:rPr>
        <w:t xml:space="preserve"> </w:t>
      </w:r>
      <w:r>
        <w:rPr>
          <w:rFonts w:ascii="Arial" w:hAnsi="Arial" w:cs="Arial"/>
          <w:sz w:val="22"/>
          <w:szCs w:val="22"/>
          <w:lang w:val="es-ES"/>
        </w:rPr>
        <w:t>muy</w:t>
      </w:r>
      <w:r>
        <w:rPr>
          <w:rFonts w:ascii="Arial" w:hAnsi="Arial" w:cs="Arial"/>
          <w:spacing w:val="-5"/>
          <w:sz w:val="22"/>
          <w:szCs w:val="22"/>
          <w:lang w:val="es-ES"/>
        </w:rPr>
        <w:t xml:space="preserve"> </w:t>
      </w:r>
      <w:r>
        <w:rPr>
          <w:rFonts w:ascii="Arial" w:hAnsi="Arial" w:cs="Arial"/>
          <w:sz w:val="22"/>
          <w:szCs w:val="22"/>
          <w:lang w:val="es-ES"/>
        </w:rPr>
        <w:t>desarrolladas;</w:t>
      </w:r>
      <w:r>
        <w:rPr>
          <w:rFonts w:ascii="Arial" w:hAnsi="Arial" w:cs="Arial"/>
          <w:spacing w:val="-5"/>
          <w:sz w:val="22"/>
          <w:szCs w:val="22"/>
          <w:lang w:val="es-ES"/>
        </w:rPr>
        <w:t xml:space="preserve"> </w:t>
      </w:r>
      <w:r>
        <w:rPr>
          <w:rFonts w:ascii="Arial" w:hAnsi="Arial" w:cs="Arial"/>
          <w:sz w:val="22"/>
          <w:szCs w:val="22"/>
          <w:lang w:val="es-ES"/>
        </w:rPr>
        <w:t>la</w:t>
      </w:r>
      <w:r>
        <w:rPr>
          <w:rFonts w:ascii="Arial" w:hAnsi="Arial" w:cs="Arial"/>
          <w:spacing w:val="-5"/>
          <w:sz w:val="22"/>
          <w:szCs w:val="22"/>
          <w:lang w:val="es-ES"/>
        </w:rPr>
        <w:t xml:space="preserve"> </w:t>
      </w:r>
      <w:r>
        <w:rPr>
          <w:rFonts w:ascii="Arial" w:hAnsi="Arial" w:cs="Arial"/>
          <w:sz w:val="22"/>
          <w:szCs w:val="22"/>
          <w:lang w:val="es-ES"/>
        </w:rPr>
        <w:t>cola</w:t>
      </w:r>
      <w:r>
        <w:rPr>
          <w:rFonts w:ascii="Arial" w:hAnsi="Arial" w:cs="Arial"/>
          <w:spacing w:val="-5"/>
          <w:sz w:val="22"/>
          <w:szCs w:val="22"/>
          <w:lang w:val="es-ES"/>
        </w:rPr>
        <w:t xml:space="preserve"> </w:t>
      </w:r>
      <w:r>
        <w:rPr>
          <w:rFonts w:ascii="Arial" w:hAnsi="Arial" w:cs="Arial"/>
          <w:sz w:val="22"/>
          <w:szCs w:val="22"/>
          <w:lang w:val="es-ES"/>
        </w:rPr>
        <w:t>es</w:t>
      </w:r>
      <w:r>
        <w:rPr>
          <w:rFonts w:ascii="Arial" w:hAnsi="Arial" w:cs="Arial"/>
          <w:spacing w:val="-6"/>
          <w:sz w:val="22"/>
          <w:szCs w:val="22"/>
          <w:lang w:val="es-ES"/>
        </w:rPr>
        <w:t xml:space="preserve"> </w:t>
      </w:r>
      <w:r>
        <w:rPr>
          <w:rFonts w:ascii="Arial" w:hAnsi="Arial" w:cs="Arial"/>
          <w:sz w:val="22"/>
          <w:szCs w:val="22"/>
          <w:lang w:val="es-ES"/>
        </w:rPr>
        <w:t>gruesa</w:t>
      </w:r>
      <w:r>
        <w:rPr>
          <w:rFonts w:ascii="Arial" w:hAnsi="Arial" w:cs="Arial"/>
          <w:spacing w:val="-5"/>
          <w:sz w:val="22"/>
          <w:szCs w:val="22"/>
          <w:lang w:val="es-ES"/>
        </w:rPr>
        <w:t xml:space="preserve"> </w:t>
      </w:r>
      <w:r>
        <w:rPr>
          <w:rFonts w:ascii="Arial" w:hAnsi="Arial" w:cs="Arial"/>
          <w:sz w:val="22"/>
          <w:szCs w:val="22"/>
          <w:lang w:val="es-ES"/>
        </w:rPr>
        <w:t>en</w:t>
      </w:r>
      <w:r>
        <w:rPr>
          <w:rFonts w:ascii="Arial" w:hAnsi="Arial" w:cs="Arial"/>
          <w:spacing w:val="-9"/>
          <w:sz w:val="22"/>
          <w:szCs w:val="22"/>
          <w:lang w:val="es-ES"/>
        </w:rPr>
        <w:t xml:space="preserve"> </w:t>
      </w:r>
      <w:r>
        <w:rPr>
          <w:rFonts w:ascii="Arial" w:hAnsi="Arial" w:cs="Arial"/>
          <w:sz w:val="22"/>
          <w:szCs w:val="22"/>
          <w:lang w:val="es-ES"/>
        </w:rPr>
        <w:t>la</w:t>
      </w:r>
      <w:r>
        <w:rPr>
          <w:rFonts w:ascii="Arial" w:hAnsi="Arial" w:cs="Arial"/>
          <w:spacing w:val="-9"/>
          <w:sz w:val="22"/>
          <w:szCs w:val="22"/>
          <w:lang w:val="es-ES"/>
        </w:rPr>
        <w:t xml:space="preserve"> </w:t>
      </w:r>
      <w:r>
        <w:rPr>
          <w:rFonts w:ascii="Arial" w:hAnsi="Arial" w:cs="Arial"/>
          <w:sz w:val="22"/>
          <w:szCs w:val="22"/>
          <w:lang w:val="es-ES"/>
        </w:rPr>
        <w:t>base,</w:t>
      </w:r>
      <w:r>
        <w:rPr>
          <w:rFonts w:ascii="Arial" w:hAnsi="Arial" w:cs="Arial"/>
          <w:spacing w:val="-6"/>
          <w:sz w:val="22"/>
          <w:szCs w:val="22"/>
          <w:lang w:val="es-ES"/>
        </w:rPr>
        <w:t xml:space="preserve"> </w:t>
      </w:r>
      <w:r>
        <w:rPr>
          <w:rFonts w:ascii="Arial" w:hAnsi="Arial" w:cs="Arial"/>
          <w:sz w:val="22"/>
          <w:szCs w:val="22"/>
          <w:lang w:val="es-ES"/>
        </w:rPr>
        <w:t>subcilíndrica y muy aplanada dorso-ventralmente en la mitad distal. La garganta y los labios presentan manchas blancas o amarillentas. La piel es gruesa, con pelo liso muy corto de color marrón muy oscuro. Las variaciones intraespecíficas de coloración son insignificantes. El pelaje de los ejemplares jóvenes es más claro que el de los adultos, pero las manchas blancas están presentes desde el nacimiento.</w:t>
      </w:r>
    </w:p>
    <w:p w14:paraId="67C0A474" w14:textId="77777777" w:rsidR="00220513" w:rsidRDefault="00220513">
      <w:pPr>
        <w:pStyle w:val="BodyText"/>
        <w:ind w:left="23" w:right="163"/>
        <w:jc w:val="both"/>
        <w:rPr>
          <w:rFonts w:ascii="Arial" w:hAnsi="Arial" w:cs="Arial"/>
          <w:sz w:val="22"/>
          <w:szCs w:val="22"/>
          <w:lang w:val="es-ES"/>
        </w:rPr>
      </w:pPr>
    </w:p>
    <w:p w14:paraId="6471DBAB" w14:textId="77777777" w:rsidR="00220513" w:rsidRDefault="002743EF">
      <w:pPr>
        <w:pStyle w:val="BodyText"/>
        <w:ind w:left="23" w:right="157"/>
        <w:jc w:val="both"/>
        <w:rPr>
          <w:rFonts w:ascii="Arial" w:hAnsi="Arial" w:cs="Arial"/>
          <w:sz w:val="22"/>
          <w:szCs w:val="22"/>
          <w:lang w:val="es-ES"/>
        </w:rPr>
      </w:pPr>
      <w:r>
        <w:rPr>
          <w:rFonts w:ascii="Arial" w:hAnsi="Arial" w:cs="Arial"/>
          <w:sz w:val="22"/>
          <w:szCs w:val="22"/>
          <w:lang w:val="es-ES"/>
        </w:rPr>
        <w:t>Gregarias</w:t>
      </w:r>
      <w:r>
        <w:rPr>
          <w:rFonts w:ascii="Arial" w:hAnsi="Arial" w:cs="Arial"/>
          <w:spacing w:val="-8"/>
          <w:sz w:val="22"/>
          <w:szCs w:val="22"/>
          <w:lang w:val="es-ES"/>
        </w:rPr>
        <w:t xml:space="preserve"> </w:t>
      </w:r>
      <w:r>
        <w:rPr>
          <w:rFonts w:ascii="Arial" w:hAnsi="Arial" w:cs="Arial"/>
          <w:sz w:val="22"/>
          <w:szCs w:val="22"/>
          <w:lang w:val="es-ES"/>
        </w:rPr>
        <w:t>y</w:t>
      </w:r>
      <w:r>
        <w:rPr>
          <w:rFonts w:ascii="Arial" w:hAnsi="Arial" w:cs="Arial"/>
          <w:spacing w:val="-11"/>
          <w:sz w:val="22"/>
          <w:szCs w:val="22"/>
          <w:lang w:val="es-ES"/>
        </w:rPr>
        <w:t xml:space="preserve"> </w:t>
      </w:r>
      <w:r>
        <w:rPr>
          <w:rFonts w:ascii="Arial" w:hAnsi="Arial" w:cs="Arial"/>
          <w:sz w:val="22"/>
          <w:szCs w:val="22"/>
          <w:lang w:val="es-ES"/>
        </w:rPr>
        <w:t>territoriales,</w:t>
      </w:r>
      <w:r>
        <w:rPr>
          <w:rFonts w:ascii="Arial" w:hAnsi="Arial" w:cs="Arial"/>
          <w:spacing w:val="-11"/>
          <w:sz w:val="22"/>
          <w:szCs w:val="22"/>
          <w:lang w:val="es-ES"/>
        </w:rPr>
        <w:t xml:space="preserve"> </w:t>
      </w:r>
      <w:r>
        <w:rPr>
          <w:rFonts w:ascii="Arial" w:hAnsi="Arial" w:cs="Arial"/>
          <w:sz w:val="22"/>
          <w:szCs w:val="22"/>
          <w:lang w:val="es-ES"/>
        </w:rPr>
        <w:t>las</w:t>
      </w:r>
      <w:r>
        <w:rPr>
          <w:rFonts w:ascii="Arial" w:hAnsi="Arial" w:cs="Arial"/>
          <w:spacing w:val="-6"/>
          <w:sz w:val="22"/>
          <w:szCs w:val="22"/>
          <w:lang w:val="es-ES"/>
        </w:rPr>
        <w:t xml:space="preserve"> </w:t>
      </w:r>
      <w:r>
        <w:rPr>
          <w:rFonts w:ascii="Arial" w:hAnsi="Arial" w:cs="Arial"/>
          <w:sz w:val="22"/>
          <w:szCs w:val="22"/>
          <w:lang w:val="es-ES"/>
        </w:rPr>
        <w:t>nutrias</w:t>
      </w:r>
      <w:r>
        <w:rPr>
          <w:rFonts w:ascii="Arial" w:hAnsi="Arial" w:cs="Arial"/>
          <w:spacing w:val="-8"/>
          <w:sz w:val="22"/>
          <w:szCs w:val="22"/>
          <w:lang w:val="es-ES"/>
        </w:rPr>
        <w:t xml:space="preserve"> </w:t>
      </w:r>
      <w:r>
        <w:rPr>
          <w:rFonts w:ascii="Arial" w:hAnsi="Arial" w:cs="Arial"/>
          <w:sz w:val="22"/>
          <w:szCs w:val="22"/>
          <w:lang w:val="es-ES"/>
        </w:rPr>
        <w:t>gigantes</w:t>
      </w:r>
      <w:r>
        <w:rPr>
          <w:rFonts w:ascii="Arial" w:hAnsi="Arial" w:cs="Arial"/>
          <w:spacing w:val="-13"/>
          <w:sz w:val="22"/>
          <w:szCs w:val="22"/>
          <w:lang w:val="es-ES"/>
        </w:rPr>
        <w:t xml:space="preserve"> </w:t>
      </w:r>
      <w:r>
        <w:rPr>
          <w:rFonts w:ascii="Arial" w:hAnsi="Arial" w:cs="Arial"/>
          <w:sz w:val="22"/>
          <w:szCs w:val="22"/>
          <w:lang w:val="es-ES"/>
        </w:rPr>
        <w:t>forman</w:t>
      </w:r>
      <w:r>
        <w:rPr>
          <w:rFonts w:ascii="Arial" w:hAnsi="Arial" w:cs="Arial"/>
          <w:spacing w:val="-13"/>
          <w:sz w:val="22"/>
          <w:szCs w:val="22"/>
          <w:lang w:val="es-ES"/>
        </w:rPr>
        <w:t xml:space="preserve"> </w:t>
      </w:r>
      <w:r>
        <w:rPr>
          <w:rFonts w:ascii="Arial" w:hAnsi="Arial" w:cs="Arial"/>
          <w:sz w:val="22"/>
          <w:szCs w:val="22"/>
          <w:lang w:val="es-ES"/>
        </w:rPr>
        <w:t>grupos</w:t>
      </w:r>
      <w:r>
        <w:rPr>
          <w:rFonts w:ascii="Arial" w:hAnsi="Arial" w:cs="Arial"/>
          <w:spacing w:val="-13"/>
          <w:sz w:val="22"/>
          <w:szCs w:val="22"/>
          <w:lang w:val="es-ES"/>
        </w:rPr>
        <w:t xml:space="preserve"> </w:t>
      </w:r>
      <w:r>
        <w:rPr>
          <w:rFonts w:ascii="Arial" w:hAnsi="Arial" w:cs="Arial"/>
          <w:sz w:val="22"/>
          <w:szCs w:val="22"/>
          <w:lang w:val="es-ES"/>
        </w:rPr>
        <w:t>familiares</w:t>
      </w:r>
      <w:r>
        <w:rPr>
          <w:rFonts w:ascii="Arial" w:hAnsi="Arial" w:cs="Arial"/>
          <w:spacing w:val="-13"/>
          <w:sz w:val="22"/>
          <w:szCs w:val="22"/>
          <w:lang w:val="es-ES"/>
        </w:rPr>
        <w:t xml:space="preserve"> </w:t>
      </w:r>
      <w:r>
        <w:rPr>
          <w:rFonts w:ascii="Arial" w:hAnsi="Arial" w:cs="Arial"/>
          <w:sz w:val="22"/>
          <w:szCs w:val="22"/>
          <w:lang w:val="es-ES"/>
        </w:rPr>
        <w:t>estables</w:t>
      </w:r>
      <w:r>
        <w:rPr>
          <w:rFonts w:ascii="Arial" w:hAnsi="Arial" w:cs="Arial"/>
          <w:spacing w:val="-13"/>
          <w:sz w:val="22"/>
          <w:szCs w:val="22"/>
          <w:lang w:val="es-ES"/>
        </w:rPr>
        <w:t xml:space="preserve"> </w:t>
      </w:r>
      <w:r>
        <w:rPr>
          <w:rFonts w:ascii="Arial" w:hAnsi="Arial" w:cs="Arial"/>
          <w:sz w:val="22"/>
          <w:szCs w:val="22"/>
          <w:lang w:val="es-ES"/>
        </w:rPr>
        <w:t>que</w:t>
      </w:r>
      <w:r>
        <w:rPr>
          <w:rFonts w:ascii="Arial" w:hAnsi="Arial" w:cs="Arial"/>
          <w:spacing w:val="-15"/>
          <w:sz w:val="22"/>
          <w:szCs w:val="22"/>
          <w:lang w:val="es-ES"/>
        </w:rPr>
        <w:t xml:space="preserve"> </w:t>
      </w:r>
      <w:r>
        <w:rPr>
          <w:rFonts w:ascii="Arial" w:hAnsi="Arial" w:cs="Arial"/>
          <w:sz w:val="22"/>
          <w:szCs w:val="22"/>
          <w:lang w:val="es-ES"/>
        </w:rPr>
        <w:t>defienden determinadas partes de su área vital contra las incursiones de sus congéneres. Los grupos bien</w:t>
      </w:r>
      <w:r>
        <w:rPr>
          <w:rFonts w:ascii="Arial" w:hAnsi="Arial" w:cs="Arial"/>
          <w:spacing w:val="-10"/>
          <w:sz w:val="22"/>
          <w:szCs w:val="22"/>
          <w:lang w:val="es-ES"/>
        </w:rPr>
        <w:t xml:space="preserve"> </w:t>
      </w:r>
      <w:r>
        <w:rPr>
          <w:rFonts w:ascii="Arial" w:hAnsi="Arial" w:cs="Arial"/>
          <w:sz w:val="22"/>
          <w:szCs w:val="22"/>
          <w:lang w:val="es-ES"/>
        </w:rPr>
        <w:t>coordinados</w:t>
      </w:r>
      <w:r>
        <w:rPr>
          <w:rFonts w:ascii="Arial" w:hAnsi="Arial" w:cs="Arial"/>
          <w:spacing w:val="-9"/>
          <w:sz w:val="22"/>
          <w:szCs w:val="22"/>
          <w:lang w:val="es-ES"/>
        </w:rPr>
        <w:t xml:space="preserve"> </w:t>
      </w:r>
      <w:r>
        <w:rPr>
          <w:rFonts w:ascii="Arial" w:hAnsi="Arial" w:cs="Arial"/>
          <w:sz w:val="22"/>
          <w:szCs w:val="22"/>
          <w:lang w:val="es-ES"/>
        </w:rPr>
        <w:t>y</w:t>
      </w:r>
      <w:r>
        <w:rPr>
          <w:rFonts w:ascii="Arial" w:hAnsi="Arial" w:cs="Arial"/>
          <w:spacing w:val="-7"/>
          <w:sz w:val="22"/>
          <w:szCs w:val="22"/>
          <w:lang w:val="es-ES"/>
        </w:rPr>
        <w:t xml:space="preserve"> </w:t>
      </w:r>
      <w:r>
        <w:rPr>
          <w:rFonts w:ascii="Arial" w:hAnsi="Arial" w:cs="Arial"/>
          <w:sz w:val="22"/>
          <w:szCs w:val="22"/>
          <w:lang w:val="es-ES"/>
        </w:rPr>
        <w:t>muy</w:t>
      </w:r>
      <w:r>
        <w:rPr>
          <w:rFonts w:ascii="Arial" w:hAnsi="Arial" w:cs="Arial"/>
          <w:spacing w:val="-7"/>
          <w:sz w:val="22"/>
          <w:szCs w:val="22"/>
          <w:lang w:val="es-ES"/>
        </w:rPr>
        <w:t xml:space="preserve"> </w:t>
      </w:r>
      <w:r>
        <w:rPr>
          <w:rFonts w:ascii="Arial" w:hAnsi="Arial" w:cs="Arial"/>
          <w:sz w:val="22"/>
          <w:szCs w:val="22"/>
          <w:lang w:val="es-ES"/>
        </w:rPr>
        <w:t>unidos</w:t>
      </w:r>
      <w:r>
        <w:rPr>
          <w:rFonts w:ascii="Arial" w:hAnsi="Arial" w:cs="Arial"/>
          <w:spacing w:val="-7"/>
          <w:sz w:val="22"/>
          <w:szCs w:val="22"/>
          <w:lang w:val="es-ES"/>
        </w:rPr>
        <w:t xml:space="preserve"> </w:t>
      </w:r>
      <w:r>
        <w:rPr>
          <w:rFonts w:ascii="Arial" w:hAnsi="Arial" w:cs="Arial"/>
          <w:sz w:val="22"/>
          <w:szCs w:val="22"/>
          <w:lang w:val="es-ES"/>
        </w:rPr>
        <w:t>comprenden</w:t>
      </w:r>
      <w:r>
        <w:rPr>
          <w:rFonts w:ascii="Arial" w:hAnsi="Arial" w:cs="Arial"/>
          <w:spacing w:val="-7"/>
          <w:sz w:val="22"/>
          <w:szCs w:val="22"/>
          <w:lang w:val="es-ES"/>
        </w:rPr>
        <w:t xml:space="preserve"> </w:t>
      </w:r>
      <w:r>
        <w:rPr>
          <w:rFonts w:ascii="Arial" w:hAnsi="Arial" w:cs="Arial"/>
          <w:sz w:val="22"/>
          <w:szCs w:val="22"/>
          <w:lang w:val="es-ES"/>
        </w:rPr>
        <w:t>de 2</w:t>
      </w:r>
      <w:r>
        <w:rPr>
          <w:rFonts w:ascii="Arial" w:hAnsi="Arial" w:cs="Arial"/>
          <w:spacing w:val="-9"/>
          <w:sz w:val="22"/>
          <w:szCs w:val="22"/>
          <w:lang w:val="es-ES"/>
        </w:rPr>
        <w:t xml:space="preserve"> </w:t>
      </w:r>
      <w:r>
        <w:rPr>
          <w:rFonts w:ascii="Arial" w:hAnsi="Arial" w:cs="Arial"/>
          <w:sz w:val="22"/>
          <w:szCs w:val="22"/>
          <w:lang w:val="es-ES"/>
        </w:rPr>
        <w:t>a</w:t>
      </w:r>
      <w:r>
        <w:rPr>
          <w:rFonts w:ascii="Arial" w:hAnsi="Arial" w:cs="Arial"/>
          <w:spacing w:val="-10"/>
          <w:sz w:val="22"/>
          <w:szCs w:val="22"/>
          <w:lang w:val="es-ES"/>
        </w:rPr>
        <w:t xml:space="preserve"> </w:t>
      </w:r>
      <w:r>
        <w:rPr>
          <w:rFonts w:ascii="Arial" w:hAnsi="Arial" w:cs="Arial"/>
          <w:sz w:val="22"/>
          <w:szCs w:val="22"/>
          <w:lang w:val="es-ES"/>
        </w:rPr>
        <w:t>20</w:t>
      </w:r>
      <w:r>
        <w:rPr>
          <w:rFonts w:ascii="Arial" w:hAnsi="Arial" w:cs="Arial"/>
          <w:spacing w:val="-9"/>
          <w:sz w:val="22"/>
          <w:szCs w:val="22"/>
          <w:lang w:val="es-ES"/>
        </w:rPr>
        <w:t xml:space="preserve"> </w:t>
      </w:r>
      <w:r>
        <w:rPr>
          <w:rFonts w:ascii="Arial" w:hAnsi="Arial" w:cs="Arial"/>
          <w:sz w:val="22"/>
          <w:szCs w:val="22"/>
          <w:lang w:val="es-ES"/>
        </w:rPr>
        <w:t>individuos</w:t>
      </w:r>
      <w:r>
        <w:rPr>
          <w:rFonts w:ascii="Arial" w:hAnsi="Arial" w:cs="Arial"/>
          <w:spacing w:val="-9"/>
          <w:sz w:val="22"/>
          <w:szCs w:val="22"/>
          <w:lang w:val="es-ES"/>
        </w:rPr>
        <w:t xml:space="preserve"> </w:t>
      </w:r>
      <w:r>
        <w:rPr>
          <w:rFonts w:ascii="Arial" w:hAnsi="Arial" w:cs="Arial"/>
          <w:sz w:val="22"/>
          <w:szCs w:val="22"/>
          <w:lang w:val="es-ES"/>
        </w:rPr>
        <w:t>(una</w:t>
      </w:r>
      <w:r>
        <w:rPr>
          <w:rFonts w:ascii="Arial" w:hAnsi="Arial" w:cs="Arial"/>
          <w:spacing w:val="-10"/>
          <w:sz w:val="22"/>
          <w:szCs w:val="22"/>
          <w:lang w:val="es-ES"/>
        </w:rPr>
        <w:t xml:space="preserve"> </w:t>
      </w:r>
      <w:r>
        <w:rPr>
          <w:rFonts w:ascii="Arial" w:hAnsi="Arial" w:cs="Arial"/>
          <w:sz w:val="22"/>
          <w:szCs w:val="22"/>
          <w:lang w:val="es-ES"/>
        </w:rPr>
        <w:t>pareja</w:t>
      </w:r>
      <w:r>
        <w:rPr>
          <w:rFonts w:ascii="Arial" w:hAnsi="Arial" w:cs="Arial"/>
          <w:spacing w:val="-10"/>
          <w:sz w:val="22"/>
          <w:szCs w:val="22"/>
          <w:lang w:val="es-ES"/>
        </w:rPr>
        <w:t xml:space="preserve"> </w:t>
      </w:r>
      <w:r>
        <w:rPr>
          <w:rFonts w:ascii="Arial" w:hAnsi="Arial" w:cs="Arial"/>
          <w:sz w:val="22"/>
          <w:szCs w:val="22"/>
          <w:lang w:val="es-ES"/>
        </w:rPr>
        <w:t>de adultos,</w:t>
      </w:r>
      <w:r>
        <w:rPr>
          <w:rFonts w:ascii="Arial" w:hAnsi="Arial" w:cs="Arial"/>
          <w:spacing w:val="-7"/>
          <w:sz w:val="22"/>
          <w:szCs w:val="22"/>
          <w:lang w:val="es-ES"/>
        </w:rPr>
        <w:t xml:space="preserve"> </w:t>
      </w:r>
      <w:r>
        <w:rPr>
          <w:rFonts w:ascii="Arial" w:hAnsi="Arial" w:cs="Arial"/>
          <w:sz w:val="22"/>
          <w:szCs w:val="22"/>
          <w:lang w:val="es-ES"/>
        </w:rPr>
        <w:t>uno</w:t>
      </w:r>
      <w:r>
        <w:rPr>
          <w:rFonts w:ascii="Arial" w:hAnsi="Arial" w:cs="Arial"/>
          <w:spacing w:val="-10"/>
          <w:sz w:val="22"/>
          <w:szCs w:val="22"/>
          <w:lang w:val="es-ES"/>
        </w:rPr>
        <w:t xml:space="preserve"> </w:t>
      </w:r>
      <w:r>
        <w:rPr>
          <w:rFonts w:ascii="Arial" w:hAnsi="Arial" w:cs="Arial"/>
          <w:sz w:val="22"/>
          <w:szCs w:val="22"/>
          <w:lang w:val="es-ES"/>
        </w:rPr>
        <w:t>o varios subadultos y uno o varios juveniles), siendo los grupos de 3 o 4 individuos los más frecuentes.</w:t>
      </w:r>
      <w:r>
        <w:rPr>
          <w:rFonts w:ascii="Arial" w:hAnsi="Arial" w:cs="Arial"/>
          <w:spacing w:val="-5"/>
          <w:sz w:val="22"/>
          <w:szCs w:val="22"/>
          <w:lang w:val="es-ES"/>
        </w:rPr>
        <w:t xml:space="preserve"> </w:t>
      </w:r>
      <w:r>
        <w:rPr>
          <w:rFonts w:ascii="Arial" w:hAnsi="Arial" w:cs="Arial"/>
          <w:sz w:val="22"/>
          <w:szCs w:val="22"/>
          <w:lang w:val="es-ES"/>
        </w:rPr>
        <w:t>Cada</w:t>
      </w:r>
      <w:r>
        <w:rPr>
          <w:rFonts w:ascii="Arial" w:hAnsi="Arial" w:cs="Arial"/>
          <w:spacing w:val="-8"/>
          <w:sz w:val="22"/>
          <w:szCs w:val="22"/>
          <w:lang w:val="es-ES"/>
        </w:rPr>
        <w:t xml:space="preserve"> </w:t>
      </w:r>
      <w:r>
        <w:rPr>
          <w:rFonts w:ascii="Arial" w:hAnsi="Arial" w:cs="Arial"/>
          <w:sz w:val="22"/>
          <w:szCs w:val="22"/>
          <w:lang w:val="es-ES"/>
        </w:rPr>
        <w:t>año,</w:t>
      </w:r>
      <w:r>
        <w:rPr>
          <w:rFonts w:ascii="Arial" w:hAnsi="Arial" w:cs="Arial"/>
          <w:spacing w:val="-5"/>
          <w:sz w:val="22"/>
          <w:szCs w:val="22"/>
          <w:lang w:val="es-ES"/>
        </w:rPr>
        <w:t xml:space="preserve"> </w:t>
      </w:r>
      <w:r>
        <w:rPr>
          <w:rFonts w:ascii="Arial" w:hAnsi="Arial" w:cs="Arial"/>
          <w:sz w:val="22"/>
          <w:szCs w:val="22"/>
          <w:lang w:val="es-ES"/>
        </w:rPr>
        <w:t>las</w:t>
      </w:r>
      <w:r>
        <w:rPr>
          <w:rFonts w:ascii="Arial" w:hAnsi="Arial" w:cs="Arial"/>
          <w:spacing w:val="-7"/>
          <w:sz w:val="22"/>
          <w:szCs w:val="22"/>
          <w:lang w:val="es-ES"/>
        </w:rPr>
        <w:t xml:space="preserve"> </w:t>
      </w:r>
      <w:r>
        <w:rPr>
          <w:rFonts w:ascii="Arial" w:hAnsi="Arial" w:cs="Arial"/>
          <w:sz w:val="22"/>
          <w:szCs w:val="22"/>
          <w:lang w:val="es-ES"/>
        </w:rPr>
        <w:t>hembras</w:t>
      </w:r>
      <w:r>
        <w:rPr>
          <w:rFonts w:ascii="Arial" w:hAnsi="Arial" w:cs="Arial"/>
          <w:spacing w:val="-7"/>
          <w:sz w:val="22"/>
          <w:szCs w:val="22"/>
          <w:lang w:val="es-ES"/>
        </w:rPr>
        <w:t xml:space="preserve"> </w:t>
      </w:r>
      <w:r>
        <w:rPr>
          <w:rFonts w:ascii="Arial" w:hAnsi="Arial" w:cs="Arial"/>
          <w:sz w:val="22"/>
          <w:szCs w:val="22"/>
          <w:lang w:val="es-ES"/>
        </w:rPr>
        <w:t>tienen</w:t>
      </w:r>
      <w:r>
        <w:rPr>
          <w:rFonts w:ascii="Arial" w:hAnsi="Arial" w:cs="Arial"/>
          <w:spacing w:val="-5"/>
          <w:sz w:val="22"/>
          <w:szCs w:val="22"/>
          <w:lang w:val="es-ES"/>
        </w:rPr>
        <w:t xml:space="preserve"> </w:t>
      </w:r>
      <w:r>
        <w:rPr>
          <w:rFonts w:ascii="Arial" w:hAnsi="Arial" w:cs="Arial"/>
          <w:sz w:val="22"/>
          <w:szCs w:val="22"/>
          <w:lang w:val="es-ES"/>
        </w:rPr>
        <w:t>una</w:t>
      </w:r>
      <w:r>
        <w:rPr>
          <w:rFonts w:ascii="Arial" w:hAnsi="Arial" w:cs="Arial"/>
          <w:spacing w:val="-8"/>
          <w:sz w:val="22"/>
          <w:szCs w:val="22"/>
          <w:lang w:val="es-ES"/>
        </w:rPr>
        <w:t xml:space="preserve"> </w:t>
      </w:r>
      <w:r>
        <w:rPr>
          <w:rFonts w:ascii="Arial" w:hAnsi="Arial" w:cs="Arial"/>
          <w:sz w:val="22"/>
          <w:szCs w:val="22"/>
          <w:lang w:val="es-ES"/>
        </w:rPr>
        <w:t>camada</w:t>
      </w:r>
      <w:r>
        <w:rPr>
          <w:rFonts w:ascii="Arial" w:hAnsi="Arial" w:cs="Arial"/>
          <w:spacing w:val="-4"/>
          <w:sz w:val="22"/>
          <w:szCs w:val="22"/>
          <w:lang w:val="es-ES"/>
        </w:rPr>
        <w:t xml:space="preserve"> </w:t>
      </w:r>
      <w:r>
        <w:rPr>
          <w:rFonts w:ascii="Arial" w:hAnsi="Arial" w:cs="Arial"/>
          <w:sz w:val="22"/>
          <w:szCs w:val="22"/>
          <w:lang w:val="es-ES"/>
        </w:rPr>
        <w:t>de</w:t>
      </w:r>
      <w:r>
        <w:rPr>
          <w:rFonts w:ascii="Arial" w:hAnsi="Arial" w:cs="Arial"/>
          <w:spacing w:val="-8"/>
          <w:sz w:val="22"/>
          <w:szCs w:val="22"/>
          <w:lang w:val="es-ES"/>
        </w:rPr>
        <w:t xml:space="preserve"> </w:t>
      </w:r>
      <w:r>
        <w:rPr>
          <w:rFonts w:ascii="Arial" w:hAnsi="Arial" w:cs="Arial"/>
          <w:sz w:val="22"/>
          <w:szCs w:val="22"/>
          <w:lang w:val="es-ES"/>
        </w:rPr>
        <w:t>1</w:t>
      </w:r>
      <w:r>
        <w:rPr>
          <w:rFonts w:ascii="Arial" w:hAnsi="Arial" w:cs="Arial"/>
          <w:spacing w:val="-8"/>
          <w:sz w:val="22"/>
          <w:szCs w:val="22"/>
          <w:lang w:val="es-ES"/>
        </w:rPr>
        <w:t xml:space="preserve"> </w:t>
      </w:r>
      <w:r>
        <w:rPr>
          <w:rFonts w:ascii="Arial" w:hAnsi="Arial" w:cs="Arial"/>
          <w:sz w:val="22"/>
          <w:szCs w:val="22"/>
          <w:lang w:val="es-ES"/>
        </w:rPr>
        <w:t>a</w:t>
      </w:r>
      <w:r>
        <w:rPr>
          <w:rFonts w:ascii="Arial" w:hAnsi="Arial" w:cs="Arial"/>
          <w:spacing w:val="-8"/>
          <w:sz w:val="22"/>
          <w:szCs w:val="22"/>
          <w:lang w:val="es-ES"/>
        </w:rPr>
        <w:t xml:space="preserve"> </w:t>
      </w:r>
      <w:r>
        <w:rPr>
          <w:rFonts w:ascii="Arial" w:hAnsi="Arial" w:cs="Arial"/>
          <w:sz w:val="22"/>
          <w:szCs w:val="22"/>
          <w:lang w:val="es-ES"/>
        </w:rPr>
        <w:t>4</w:t>
      </w:r>
      <w:r>
        <w:rPr>
          <w:rFonts w:ascii="Arial" w:hAnsi="Arial" w:cs="Arial"/>
          <w:spacing w:val="-4"/>
          <w:sz w:val="22"/>
          <w:szCs w:val="22"/>
          <w:lang w:val="es-ES"/>
        </w:rPr>
        <w:t xml:space="preserve"> </w:t>
      </w:r>
      <w:r>
        <w:rPr>
          <w:rFonts w:ascii="Arial" w:hAnsi="Arial" w:cs="Arial"/>
          <w:sz w:val="22"/>
          <w:szCs w:val="22"/>
          <w:lang w:val="es-ES"/>
        </w:rPr>
        <w:t>crías.</w:t>
      </w:r>
      <w:r>
        <w:rPr>
          <w:rFonts w:ascii="Arial" w:hAnsi="Arial" w:cs="Arial"/>
          <w:spacing w:val="-5"/>
          <w:sz w:val="22"/>
          <w:szCs w:val="22"/>
          <w:lang w:val="es-ES"/>
        </w:rPr>
        <w:t xml:space="preserve"> </w:t>
      </w:r>
      <w:r>
        <w:rPr>
          <w:rFonts w:ascii="Arial" w:hAnsi="Arial" w:cs="Arial"/>
          <w:sz w:val="22"/>
          <w:szCs w:val="22"/>
          <w:lang w:val="es-ES"/>
        </w:rPr>
        <w:t>Alrededor de los</w:t>
      </w:r>
      <w:r>
        <w:rPr>
          <w:rFonts w:ascii="Arial" w:hAnsi="Arial" w:cs="Arial"/>
          <w:spacing w:val="-7"/>
          <w:sz w:val="22"/>
          <w:szCs w:val="22"/>
          <w:lang w:val="es-ES"/>
        </w:rPr>
        <w:t xml:space="preserve"> </w:t>
      </w:r>
      <w:r>
        <w:rPr>
          <w:rFonts w:ascii="Arial" w:hAnsi="Arial" w:cs="Arial"/>
          <w:sz w:val="22"/>
          <w:szCs w:val="22"/>
          <w:lang w:val="es-ES"/>
        </w:rPr>
        <w:t>tres</w:t>
      </w:r>
      <w:r>
        <w:rPr>
          <w:rFonts w:ascii="Arial" w:hAnsi="Arial" w:cs="Arial"/>
          <w:spacing w:val="-7"/>
          <w:sz w:val="22"/>
          <w:szCs w:val="22"/>
          <w:lang w:val="es-ES"/>
        </w:rPr>
        <w:t xml:space="preserve"> </w:t>
      </w:r>
      <w:r>
        <w:rPr>
          <w:rFonts w:ascii="Arial" w:hAnsi="Arial" w:cs="Arial"/>
          <w:sz w:val="22"/>
          <w:szCs w:val="22"/>
          <w:lang w:val="es-ES"/>
        </w:rPr>
        <w:t>años de edad,</w:t>
      </w:r>
      <w:r>
        <w:rPr>
          <w:rFonts w:ascii="Arial" w:hAnsi="Arial" w:cs="Arial"/>
          <w:spacing w:val="-5"/>
          <w:sz w:val="22"/>
          <w:szCs w:val="22"/>
          <w:lang w:val="es-ES"/>
        </w:rPr>
        <w:t xml:space="preserve"> </w:t>
      </w:r>
      <w:r>
        <w:rPr>
          <w:rFonts w:ascii="Arial" w:hAnsi="Arial" w:cs="Arial"/>
          <w:sz w:val="22"/>
          <w:szCs w:val="22"/>
          <w:lang w:val="es-ES"/>
        </w:rPr>
        <w:t>los</w:t>
      </w:r>
      <w:r>
        <w:rPr>
          <w:rFonts w:ascii="Arial" w:hAnsi="Arial" w:cs="Arial"/>
          <w:spacing w:val="-7"/>
          <w:sz w:val="22"/>
          <w:szCs w:val="22"/>
          <w:lang w:val="es-ES"/>
        </w:rPr>
        <w:t xml:space="preserve"> </w:t>
      </w:r>
      <w:r>
        <w:rPr>
          <w:rFonts w:ascii="Arial" w:hAnsi="Arial" w:cs="Arial"/>
          <w:sz w:val="22"/>
          <w:szCs w:val="22"/>
          <w:lang w:val="es-ES"/>
        </w:rPr>
        <w:t>jóvenes abandonan el grupo en</w:t>
      </w:r>
      <w:r>
        <w:rPr>
          <w:rFonts w:ascii="Arial" w:hAnsi="Arial" w:cs="Arial"/>
          <w:spacing w:val="-3"/>
          <w:sz w:val="22"/>
          <w:szCs w:val="22"/>
          <w:lang w:val="es-ES"/>
        </w:rPr>
        <w:t xml:space="preserve"> </w:t>
      </w:r>
      <w:r>
        <w:rPr>
          <w:rFonts w:ascii="Arial" w:hAnsi="Arial" w:cs="Arial"/>
          <w:sz w:val="22"/>
          <w:szCs w:val="22"/>
          <w:lang w:val="es-ES"/>
        </w:rPr>
        <w:t>busca</w:t>
      </w:r>
      <w:r>
        <w:rPr>
          <w:rFonts w:ascii="Arial" w:hAnsi="Arial" w:cs="Arial"/>
          <w:spacing w:val="-3"/>
          <w:sz w:val="22"/>
          <w:szCs w:val="22"/>
          <w:lang w:val="es-ES"/>
        </w:rPr>
        <w:t xml:space="preserve"> </w:t>
      </w:r>
      <w:r>
        <w:rPr>
          <w:rFonts w:ascii="Arial" w:hAnsi="Arial" w:cs="Arial"/>
          <w:sz w:val="22"/>
          <w:szCs w:val="22"/>
          <w:lang w:val="es-ES"/>
        </w:rPr>
        <w:t>de un</w:t>
      </w:r>
      <w:r>
        <w:rPr>
          <w:rFonts w:ascii="Arial" w:hAnsi="Arial" w:cs="Arial"/>
          <w:spacing w:val="-3"/>
          <w:sz w:val="22"/>
          <w:szCs w:val="22"/>
          <w:lang w:val="es-ES"/>
        </w:rPr>
        <w:t xml:space="preserve"> </w:t>
      </w:r>
      <w:r>
        <w:rPr>
          <w:rFonts w:ascii="Arial" w:hAnsi="Arial" w:cs="Arial"/>
          <w:sz w:val="22"/>
          <w:szCs w:val="22"/>
          <w:lang w:val="es-ES"/>
        </w:rPr>
        <w:t>nuevo</w:t>
      </w:r>
      <w:r>
        <w:rPr>
          <w:rFonts w:ascii="Arial" w:hAnsi="Arial" w:cs="Arial"/>
          <w:spacing w:val="-3"/>
          <w:sz w:val="22"/>
          <w:szCs w:val="22"/>
          <w:lang w:val="es-ES"/>
        </w:rPr>
        <w:t xml:space="preserve"> </w:t>
      </w:r>
      <w:r>
        <w:rPr>
          <w:rFonts w:ascii="Arial" w:hAnsi="Arial" w:cs="Arial"/>
          <w:sz w:val="22"/>
          <w:szCs w:val="22"/>
          <w:lang w:val="es-ES"/>
        </w:rPr>
        <w:t>territorio</w:t>
      </w:r>
      <w:r>
        <w:rPr>
          <w:rFonts w:ascii="Arial" w:hAnsi="Arial" w:cs="Arial"/>
          <w:spacing w:val="-3"/>
          <w:sz w:val="22"/>
          <w:szCs w:val="22"/>
          <w:lang w:val="es-ES"/>
        </w:rPr>
        <w:t xml:space="preserve"> </w:t>
      </w:r>
      <w:r>
        <w:rPr>
          <w:rFonts w:ascii="Arial" w:hAnsi="Arial" w:cs="Arial"/>
          <w:sz w:val="22"/>
          <w:szCs w:val="22"/>
          <w:lang w:val="es-ES"/>
        </w:rPr>
        <w:t>y de una</w:t>
      </w:r>
      <w:r>
        <w:rPr>
          <w:rFonts w:ascii="Arial" w:hAnsi="Arial" w:cs="Arial"/>
          <w:spacing w:val="-3"/>
          <w:sz w:val="22"/>
          <w:szCs w:val="22"/>
          <w:lang w:val="es-ES"/>
        </w:rPr>
        <w:t xml:space="preserve"> </w:t>
      </w:r>
      <w:r>
        <w:rPr>
          <w:rFonts w:ascii="Arial" w:hAnsi="Arial" w:cs="Arial"/>
          <w:sz w:val="22"/>
          <w:szCs w:val="22"/>
          <w:lang w:val="es-ES"/>
        </w:rPr>
        <w:t>pareja</w:t>
      </w:r>
      <w:r>
        <w:rPr>
          <w:rFonts w:ascii="Arial" w:hAnsi="Arial" w:cs="Arial"/>
          <w:spacing w:val="-3"/>
          <w:sz w:val="22"/>
          <w:szCs w:val="22"/>
          <w:lang w:val="es-ES"/>
        </w:rPr>
        <w:t xml:space="preserve"> </w:t>
      </w:r>
      <w:r>
        <w:rPr>
          <w:rFonts w:ascii="Arial" w:hAnsi="Arial" w:cs="Arial"/>
          <w:sz w:val="22"/>
          <w:szCs w:val="22"/>
          <w:lang w:val="es-ES"/>
        </w:rPr>
        <w:t>(WWF).</w:t>
      </w:r>
      <w:r>
        <w:rPr>
          <w:rFonts w:ascii="Arial" w:hAnsi="Arial" w:cs="Arial"/>
          <w:spacing w:val="40"/>
          <w:sz w:val="22"/>
          <w:szCs w:val="22"/>
          <w:lang w:val="es-ES"/>
        </w:rPr>
        <w:t xml:space="preserve"> </w:t>
      </w:r>
      <w:r>
        <w:rPr>
          <w:rFonts w:ascii="Arial" w:hAnsi="Arial" w:cs="Arial"/>
          <w:sz w:val="22"/>
          <w:szCs w:val="22"/>
          <w:lang w:val="es-ES"/>
        </w:rPr>
        <w:t>Los</w:t>
      </w:r>
      <w:r>
        <w:rPr>
          <w:rFonts w:ascii="Arial" w:hAnsi="Arial" w:cs="Arial"/>
          <w:spacing w:val="-1"/>
          <w:sz w:val="22"/>
          <w:szCs w:val="22"/>
          <w:lang w:val="es-ES"/>
        </w:rPr>
        <w:t xml:space="preserve"> </w:t>
      </w:r>
      <w:r>
        <w:rPr>
          <w:rFonts w:ascii="Arial" w:hAnsi="Arial" w:cs="Arial"/>
          <w:sz w:val="22"/>
          <w:szCs w:val="22"/>
          <w:lang w:val="es-ES"/>
        </w:rPr>
        <w:t>grupos</w:t>
      </w:r>
      <w:r>
        <w:rPr>
          <w:rFonts w:ascii="Arial" w:hAnsi="Arial" w:cs="Arial"/>
          <w:spacing w:val="-1"/>
          <w:sz w:val="22"/>
          <w:szCs w:val="22"/>
          <w:lang w:val="es-ES"/>
        </w:rPr>
        <w:t xml:space="preserve"> </w:t>
      </w:r>
      <w:r>
        <w:rPr>
          <w:rFonts w:ascii="Arial" w:hAnsi="Arial" w:cs="Arial"/>
          <w:sz w:val="22"/>
          <w:szCs w:val="22"/>
          <w:lang w:val="es-ES"/>
        </w:rPr>
        <w:t>viven en</w:t>
      </w:r>
      <w:r>
        <w:rPr>
          <w:rFonts w:ascii="Arial" w:hAnsi="Arial" w:cs="Arial"/>
          <w:spacing w:val="-8"/>
          <w:sz w:val="22"/>
          <w:szCs w:val="22"/>
          <w:lang w:val="es-ES"/>
        </w:rPr>
        <w:t xml:space="preserve"> </w:t>
      </w:r>
      <w:r>
        <w:rPr>
          <w:rFonts w:ascii="Arial" w:hAnsi="Arial" w:cs="Arial"/>
          <w:sz w:val="22"/>
          <w:szCs w:val="22"/>
          <w:lang w:val="es-ES"/>
        </w:rPr>
        <w:t>territorios</w:t>
      </w:r>
      <w:r>
        <w:rPr>
          <w:rFonts w:ascii="Arial" w:hAnsi="Arial" w:cs="Arial"/>
          <w:spacing w:val="-8"/>
          <w:sz w:val="22"/>
          <w:szCs w:val="22"/>
          <w:lang w:val="es-ES"/>
        </w:rPr>
        <w:t xml:space="preserve"> </w:t>
      </w:r>
      <w:r>
        <w:rPr>
          <w:rFonts w:ascii="Arial" w:hAnsi="Arial" w:cs="Arial"/>
          <w:sz w:val="22"/>
          <w:szCs w:val="22"/>
          <w:lang w:val="es-ES"/>
        </w:rPr>
        <w:t>bien</w:t>
      </w:r>
      <w:r>
        <w:rPr>
          <w:rFonts w:ascii="Arial" w:hAnsi="Arial" w:cs="Arial"/>
          <w:spacing w:val="-10"/>
          <w:sz w:val="22"/>
          <w:szCs w:val="22"/>
          <w:lang w:val="es-ES"/>
        </w:rPr>
        <w:t xml:space="preserve"> </w:t>
      </w:r>
      <w:r>
        <w:rPr>
          <w:rFonts w:ascii="Arial" w:hAnsi="Arial" w:cs="Arial"/>
          <w:sz w:val="22"/>
          <w:szCs w:val="22"/>
          <w:lang w:val="es-ES"/>
        </w:rPr>
        <w:t>establecidos</w:t>
      </w:r>
      <w:r>
        <w:rPr>
          <w:rFonts w:ascii="Arial" w:hAnsi="Arial" w:cs="Arial"/>
          <w:spacing w:val="-8"/>
          <w:sz w:val="22"/>
          <w:szCs w:val="22"/>
          <w:lang w:val="es-ES"/>
        </w:rPr>
        <w:t xml:space="preserve"> </w:t>
      </w:r>
      <w:r>
        <w:rPr>
          <w:rFonts w:ascii="Arial" w:hAnsi="Arial" w:cs="Arial"/>
          <w:sz w:val="22"/>
          <w:szCs w:val="22"/>
          <w:lang w:val="es-ES"/>
        </w:rPr>
        <w:t>que</w:t>
      </w:r>
      <w:r>
        <w:rPr>
          <w:rFonts w:ascii="Arial" w:hAnsi="Arial" w:cs="Arial"/>
          <w:spacing w:val="-6"/>
          <w:sz w:val="22"/>
          <w:szCs w:val="22"/>
          <w:lang w:val="es-ES"/>
        </w:rPr>
        <w:t xml:space="preserve"> </w:t>
      </w:r>
      <w:r>
        <w:rPr>
          <w:rFonts w:ascii="Arial" w:hAnsi="Arial" w:cs="Arial"/>
          <w:sz w:val="22"/>
          <w:szCs w:val="22"/>
          <w:lang w:val="es-ES"/>
        </w:rPr>
        <w:t>defienden</w:t>
      </w:r>
      <w:r>
        <w:rPr>
          <w:rFonts w:ascii="Arial" w:hAnsi="Arial" w:cs="Arial"/>
          <w:spacing w:val="-8"/>
          <w:sz w:val="22"/>
          <w:szCs w:val="22"/>
          <w:lang w:val="es-ES"/>
        </w:rPr>
        <w:t xml:space="preserve"> </w:t>
      </w:r>
      <w:r>
        <w:rPr>
          <w:rFonts w:ascii="Arial" w:hAnsi="Arial" w:cs="Arial"/>
          <w:sz w:val="22"/>
          <w:szCs w:val="22"/>
          <w:lang w:val="es-ES"/>
        </w:rPr>
        <w:t>constantemente</w:t>
      </w:r>
      <w:r>
        <w:rPr>
          <w:rFonts w:ascii="Arial" w:hAnsi="Arial" w:cs="Arial"/>
          <w:spacing w:val="-8"/>
          <w:sz w:val="22"/>
          <w:szCs w:val="22"/>
          <w:lang w:val="es-ES"/>
        </w:rPr>
        <w:t xml:space="preserve"> </w:t>
      </w:r>
      <w:r>
        <w:rPr>
          <w:rFonts w:ascii="Arial" w:hAnsi="Arial" w:cs="Arial"/>
          <w:sz w:val="22"/>
          <w:szCs w:val="22"/>
          <w:lang w:val="es-ES"/>
        </w:rPr>
        <w:t>mediante marcas olfativas</w:t>
      </w:r>
      <w:r>
        <w:rPr>
          <w:rFonts w:ascii="Arial" w:hAnsi="Arial" w:cs="Arial"/>
          <w:spacing w:val="-8"/>
          <w:sz w:val="22"/>
          <w:szCs w:val="22"/>
          <w:lang w:val="es-ES"/>
        </w:rPr>
        <w:t xml:space="preserve"> </w:t>
      </w:r>
      <w:r>
        <w:rPr>
          <w:rFonts w:ascii="Arial" w:hAnsi="Arial" w:cs="Arial"/>
          <w:sz w:val="22"/>
          <w:szCs w:val="22"/>
          <w:lang w:val="es-ES"/>
        </w:rPr>
        <w:t>en letrinas, campamentos y madrigueras a lo largo de las orillas de los lagos y ríos (Leuchtenberger</w:t>
      </w:r>
      <w:r>
        <w:rPr>
          <w:rFonts w:ascii="Arial" w:hAnsi="Arial" w:cs="Arial"/>
          <w:spacing w:val="-9"/>
          <w:sz w:val="22"/>
          <w:szCs w:val="22"/>
          <w:lang w:val="es-ES"/>
        </w:rPr>
        <w:t xml:space="preserve"> </w:t>
      </w:r>
      <w:r>
        <w:rPr>
          <w:rFonts w:ascii="Arial" w:hAnsi="Arial" w:cs="Arial"/>
          <w:sz w:val="22"/>
          <w:szCs w:val="22"/>
          <w:lang w:val="es-ES"/>
        </w:rPr>
        <w:t>y</w:t>
      </w:r>
      <w:r>
        <w:rPr>
          <w:rFonts w:ascii="Arial" w:hAnsi="Arial" w:cs="Arial"/>
          <w:spacing w:val="-7"/>
          <w:sz w:val="22"/>
          <w:szCs w:val="22"/>
          <w:lang w:val="es-ES"/>
        </w:rPr>
        <w:t xml:space="preserve"> </w:t>
      </w:r>
      <w:r>
        <w:rPr>
          <w:rFonts w:ascii="Arial" w:hAnsi="Arial" w:cs="Arial"/>
          <w:sz w:val="22"/>
          <w:szCs w:val="22"/>
          <w:lang w:val="es-ES"/>
        </w:rPr>
        <w:t>Mourão</w:t>
      </w:r>
      <w:r>
        <w:rPr>
          <w:rFonts w:ascii="Arial" w:hAnsi="Arial" w:cs="Arial"/>
          <w:spacing w:val="-11"/>
          <w:sz w:val="22"/>
          <w:szCs w:val="22"/>
          <w:lang w:val="es-ES"/>
        </w:rPr>
        <w:t xml:space="preserve"> </w:t>
      </w:r>
      <w:r>
        <w:rPr>
          <w:rFonts w:ascii="Arial" w:hAnsi="Arial" w:cs="Arial"/>
          <w:sz w:val="22"/>
          <w:szCs w:val="22"/>
          <w:lang w:val="es-ES"/>
        </w:rPr>
        <w:t>2009),</w:t>
      </w:r>
      <w:r>
        <w:rPr>
          <w:rFonts w:ascii="Arial" w:hAnsi="Arial" w:cs="Arial"/>
          <w:spacing w:val="-7"/>
          <w:sz w:val="22"/>
          <w:szCs w:val="22"/>
          <w:lang w:val="es-ES"/>
        </w:rPr>
        <w:t xml:space="preserve"> </w:t>
      </w:r>
      <w:r>
        <w:rPr>
          <w:rFonts w:ascii="Arial" w:hAnsi="Arial" w:cs="Arial"/>
          <w:sz w:val="22"/>
          <w:szCs w:val="22"/>
          <w:lang w:val="es-ES"/>
        </w:rPr>
        <w:t>y</w:t>
      </w:r>
      <w:r>
        <w:rPr>
          <w:rFonts w:ascii="Arial" w:hAnsi="Arial" w:cs="Arial"/>
          <w:spacing w:val="-7"/>
          <w:sz w:val="22"/>
          <w:szCs w:val="22"/>
          <w:lang w:val="es-ES"/>
        </w:rPr>
        <w:t xml:space="preserve"> </w:t>
      </w:r>
      <w:r>
        <w:rPr>
          <w:rFonts w:ascii="Arial" w:hAnsi="Arial" w:cs="Arial"/>
          <w:sz w:val="22"/>
          <w:szCs w:val="22"/>
          <w:lang w:val="es-ES"/>
        </w:rPr>
        <w:t>mediante</w:t>
      </w:r>
      <w:r>
        <w:rPr>
          <w:rFonts w:ascii="Arial" w:hAnsi="Arial" w:cs="Arial"/>
          <w:spacing w:val="-9"/>
          <w:sz w:val="22"/>
          <w:szCs w:val="22"/>
          <w:lang w:val="es-ES"/>
        </w:rPr>
        <w:t xml:space="preserve"> </w:t>
      </w:r>
      <w:r>
        <w:rPr>
          <w:rFonts w:ascii="Arial" w:hAnsi="Arial" w:cs="Arial"/>
          <w:sz w:val="22"/>
          <w:szCs w:val="22"/>
          <w:lang w:val="es-ES"/>
        </w:rPr>
        <w:t>vocalizaciones</w:t>
      </w:r>
      <w:r>
        <w:rPr>
          <w:rFonts w:ascii="Arial" w:hAnsi="Arial" w:cs="Arial"/>
          <w:spacing w:val="-9"/>
          <w:sz w:val="22"/>
          <w:szCs w:val="22"/>
          <w:lang w:val="es-ES"/>
        </w:rPr>
        <w:t xml:space="preserve"> </w:t>
      </w:r>
      <w:r>
        <w:rPr>
          <w:rFonts w:ascii="Arial" w:hAnsi="Arial" w:cs="Arial"/>
          <w:sz w:val="22"/>
          <w:szCs w:val="22"/>
          <w:lang w:val="es-ES"/>
        </w:rPr>
        <w:t>de advertencia</w:t>
      </w:r>
      <w:r>
        <w:rPr>
          <w:rFonts w:ascii="Arial" w:hAnsi="Arial" w:cs="Arial"/>
          <w:spacing w:val="-7"/>
          <w:sz w:val="22"/>
          <w:szCs w:val="22"/>
          <w:lang w:val="es-ES"/>
        </w:rPr>
        <w:t xml:space="preserve"> </w:t>
      </w:r>
      <w:r>
        <w:rPr>
          <w:rFonts w:ascii="Arial" w:hAnsi="Arial" w:cs="Arial"/>
          <w:sz w:val="22"/>
          <w:szCs w:val="22"/>
          <w:lang w:val="es-ES"/>
        </w:rPr>
        <w:t>(Leuchtenberger</w:t>
      </w:r>
      <w:r>
        <w:rPr>
          <w:rFonts w:ascii="Arial" w:hAnsi="Arial" w:cs="Arial"/>
          <w:spacing w:val="-9"/>
          <w:sz w:val="22"/>
          <w:szCs w:val="22"/>
          <w:lang w:val="es-ES"/>
        </w:rPr>
        <w:t xml:space="preserve"> </w:t>
      </w:r>
      <w:r>
        <w:rPr>
          <w:rFonts w:ascii="Arial" w:hAnsi="Arial" w:cs="Arial"/>
          <w:sz w:val="22"/>
          <w:szCs w:val="22"/>
          <w:lang w:val="es-ES"/>
        </w:rPr>
        <w:t>et</w:t>
      </w:r>
      <w:r>
        <w:rPr>
          <w:rFonts w:ascii="Arial" w:hAnsi="Arial" w:cs="Arial"/>
          <w:spacing w:val="-7"/>
          <w:sz w:val="22"/>
          <w:szCs w:val="22"/>
          <w:lang w:val="es-ES"/>
        </w:rPr>
        <w:t xml:space="preserve"> </w:t>
      </w:r>
      <w:r>
        <w:rPr>
          <w:rFonts w:ascii="Arial" w:hAnsi="Arial" w:cs="Arial"/>
          <w:sz w:val="22"/>
          <w:szCs w:val="22"/>
          <w:lang w:val="es-ES"/>
        </w:rPr>
        <w:t>al. 2014,</w:t>
      </w:r>
      <w:r>
        <w:rPr>
          <w:rFonts w:ascii="Arial" w:hAnsi="Arial" w:cs="Arial"/>
          <w:spacing w:val="-10"/>
          <w:sz w:val="22"/>
          <w:szCs w:val="22"/>
          <w:lang w:val="es-ES"/>
        </w:rPr>
        <w:t xml:space="preserve"> </w:t>
      </w:r>
      <w:r>
        <w:rPr>
          <w:rFonts w:ascii="Arial" w:hAnsi="Arial" w:cs="Arial"/>
          <w:sz w:val="22"/>
          <w:szCs w:val="22"/>
          <w:lang w:val="es-ES"/>
        </w:rPr>
        <w:t>Mumm</w:t>
      </w:r>
      <w:r>
        <w:rPr>
          <w:rFonts w:ascii="Arial" w:hAnsi="Arial" w:cs="Arial"/>
          <w:spacing w:val="-12"/>
          <w:sz w:val="22"/>
          <w:szCs w:val="22"/>
          <w:lang w:val="es-ES"/>
        </w:rPr>
        <w:t xml:space="preserve"> </w:t>
      </w:r>
      <w:r>
        <w:rPr>
          <w:rFonts w:ascii="Arial" w:hAnsi="Arial" w:cs="Arial"/>
          <w:sz w:val="22"/>
          <w:szCs w:val="22"/>
          <w:lang w:val="es-ES"/>
        </w:rPr>
        <w:t>Knörnschild</w:t>
      </w:r>
      <w:r>
        <w:rPr>
          <w:rFonts w:ascii="Arial" w:hAnsi="Arial" w:cs="Arial"/>
          <w:spacing w:val="-14"/>
          <w:sz w:val="22"/>
          <w:szCs w:val="22"/>
          <w:lang w:val="es-ES"/>
        </w:rPr>
        <w:t xml:space="preserve"> </w:t>
      </w:r>
      <w:r>
        <w:rPr>
          <w:rFonts w:ascii="Arial" w:hAnsi="Arial" w:cs="Arial"/>
          <w:sz w:val="22"/>
          <w:szCs w:val="22"/>
          <w:lang w:val="es-ES"/>
        </w:rPr>
        <w:t>2017).</w:t>
      </w:r>
      <w:r>
        <w:rPr>
          <w:rFonts w:ascii="Arial" w:hAnsi="Arial" w:cs="Arial"/>
          <w:spacing w:val="-10"/>
          <w:sz w:val="22"/>
          <w:szCs w:val="22"/>
          <w:lang w:val="es-ES"/>
        </w:rPr>
        <w:t xml:space="preserve"> </w:t>
      </w:r>
      <w:r>
        <w:rPr>
          <w:rFonts w:ascii="Arial" w:hAnsi="Arial" w:cs="Arial"/>
          <w:sz w:val="22"/>
          <w:szCs w:val="22"/>
          <w:lang w:val="es-ES"/>
        </w:rPr>
        <w:t>Los</w:t>
      </w:r>
      <w:r>
        <w:rPr>
          <w:rFonts w:ascii="Arial" w:hAnsi="Arial" w:cs="Arial"/>
          <w:spacing w:val="-12"/>
          <w:sz w:val="22"/>
          <w:szCs w:val="22"/>
          <w:lang w:val="es-ES"/>
        </w:rPr>
        <w:t xml:space="preserve"> </w:t>
      </w:r>
      <w:r>
        <w:rPr>
          <w:rFonts w:ascii="Arial" w:hAnsi="Arial" w:cs="Arial"/>
          <w:sz w:val="22"/>
          <w:szCs w:val="22"/>
          <w:lang w:val="es-ES"/>
        </w:rPr>
        <w:t>conflictos</w:t>
      </w:r>
      <w:r>
        <w:rPr>
          <w:rFonts w:ascii="Arial" w:hAnsi="Arial" w:cs="Arial"/>
          <w:spacing w:val="-12"/>
          <w:sz w:val="22"/>
          <w:szCs w:val="22"/>
          <w:lang w:val="es-ES"/>
        </w:rPr>
        <w:t xml:space="preserve"> </w:t>
      </w:r>
      <w:r>
        <w:rPr>
          <w:rFonts w:ascii="Arial" w:hAnsi="Arial" w:cs="Arial"/>
          <w:sz w:val="22"/>
          <w:szCs w:val="22"/>
          <w:lang w:val="es-ES"/>
        </w:rPr>
        <w:t>son</w:t>
      </w:r>
      <w:r>
        <w:rPr>
          <w:rFonts w:ascii="Arial" w:hAnsi="Arial" w:cs="Arial"/>
          <w:spacing w:val="-10"/>
          <w:sz w:val="22"/>
          <w:szCs w:val="22"/>
          <w:lang w:val="es-ES"/>
        </w:rPr>
        <w:t xml:space="preserve"> </w:t>
      </w:r>
      <w:r>
        <w:rPr>
          <w:rFonts w:ascii="Arial" w:hAnsi="Arial" w:cs="Arial"/>
          <w:sz w:val="22"/>
          <w:szCs w:val="22"/>
          <w:lang w:val="es-ES"/>
        </w:rPr>
        <w:t>frecuentes</w:t>
      </w:r>
      <w:r>
        <w:rPr>
          <w:rFonts w:ascii="Arial" w:hAnsi="Arial" w:cs="Arial"/>
          <w:spacing w:val="-12"/>
          <w:sz w:val="22"/>
          <w:szCs w:val="22"/>
          <w:lang w:val="es-ES"/>
        </w:rPr>
        <w:t xml:space="preserve"> </w:t>
      </w:r>
      <w:r>
        <w:rPr>
          <w:rFonts w:ascii="Arial" w:hAnsi="Arial" w:cs="Arial"/>
          <w:sz w:val="22"/>
          <w:szCs w:val="22"/>
          <w:lang w:val="es-ES"/>
        </w:rPr>
        <w:t>cuando se detecta</w:t>
      </w:r>
      <w:r>
        <w:rPr>
          <w:rFonts w:ascii="Arial" w:hAnsi="Arial" w:cs="Arial"/>
          <w:spacing w:val="-8"/>
          <w:sz w:val="22"/>
          <w:szCs w:val="22"/>
          <w:lang w:val="es-ES"/>
        </w:rPr>
        <w:t xml:space="preserve"> </w:t>
      </w:r>
      <w:r>
        <w:rPr>
          <w:rFonts w:ascii="Arial" w:hAnsi="Arial" w:cs="Arial"/>
          <w:sz w:val="22"/>
          <w:szCs w:val="22"/>
          <w:lang w:val="es-ES"/>
        </w:rPr>
        <w:t>un intruso</w:t>
      </w:r>
      <w:r>
        <w:rPr>
          <w:rFonts w:ascii="Arial" w:hAnsi="Arial" w:cs="Arial"/>
          <w:spacing w:val="-14"/>
          <w:sz w:val="22"/>
          <w:szCs w:val="22"/>
          <w:lang w:val="es-ES"/>
        </w:rPr>
        <w:t xml:space="preserve"> </w:t>
      </w:r>
      <w:r>
        <w:rPr>
          <w:rFonts w:ascii="Arial" w:hAnsi="Arial" w:cs="Arial"/>
          <w:sz w:val="22"/>
          <w:szCs w:val="22"/>
          <w:lang w:val="es-ES"/>
        </w:rPr>
        <w:t>y</w:t>
      </w:r>
      <w:r>
        <w:rPr>
          <w:rFonts w:ascii="Arial" w:hAnsi="Arial" w:cs="Arial"/>
          <w:spacing w:val="-10"/>
          <w:sz w:val="22"/>
          <w:szCs w:val="22"/>
          <w:lang w:val="es-ES"/>
        </w:rPr>
        <w:t xml:space="preserve"> </w:t>
      </w:r>
      <w:r>
        <w:rPr>
          <w:rFonts w:ascii="Arial" w:hAnsi="Arial" w:cs="Arial"/>
          <w:sz w:val="22"/>
          <w:szCs w:val="22"/>
          <w:lang w:val="es-ES"/>
        </w:rPr>
        <w:t xml:space="preserve">pueden provocar lesiones graves o incluso la muerte (Schweizer 1992, Rosas y Mattos 2003, Ribas y Mourão </w:t>
      </w:r>
      <w:r>
        <w:rPr>
          <w:rFonts w:ascii="Arial" w:hAnsi="Arial" w:cs="Arial"/>
          <w:sz w:val="22"/>
          <w:szCs w:val="22"/>
          <w:lang w:val="es-ES"/>
        </w:rPr>
        <w:lastRenderedPageBreak/>
        <w:t>2004).</w:t>
      </w:r>
    </w:p>
    <w:p w14:paraId="7F050DAD" w14:textId="77777777" w:rsidR="00220513" w:rsidRDefault="00220513">
      <w:pPr>
        <w:pStyle w:val="BodyText"/>
        <w:ind w:left="23" w:right="157"/>
        <w:jc w:val="both"/>
        <w:rPr>
          <w:rFonts w:ascii="Arial" w:hAnsi="Arial" w:cs="Arial"/>
          <w:sz w:val="22"/>
          <w:szCs w:val="22"/>
          <w:lang w:val="es-ES"/>
        </w:rPr>
      </w:pPr>
    </w:p>
    <w:p w14:paraId="7FEAAEE3" w14:textId="77777777" w:rsidR="00220513" w:rsidRDefault="002743EF">
      <w:pPr>
        <w:pStyle w:val="BodyText"/>
        <w:ind w:left="23" w:right="167"/>
        <w:jc w:val="both"/>
        <w:rPr>
          <w:rFonts w:ascii="Arial" w:hAnsi="Arial" w:cs="Arial"/>
          <w:sz w:val="22"/>
          <w:szCs w:val="22"/>
          <w:lang w:val="es-ES"/>
        </w:rPr>
      </w:pPr>
      <w:r>
        <w:rPr>
          <w:rFonts w:ascii="Arial" w:hAnsi="Arial" w:cs="Arial"/>
          <w:sz w:val="22"/>
          <w:szCs w:val="22"/>
          <w:lang w:val="es-ES"/>
        </w:rPr>
        <w:t>El tamaño de</w:t>
      </w:r>
      <w:r>
        <w:rPr>
          <w:rFonts w:ascii="Arial" w:hAnsi="Arial" w:cs="Arial"/>
          <w:spacing w:val="-5"/>
          <w:sz w:val="22"/>
          <w:szCs w:val="22"/>
          <w:lang w:val="es-ES"/>
        </w:rPr>
        <w:t xml:space="preserve"> </w:t>
      </w:r>
      <w:r>
        <w:rPr>
          <w:rFonts w:ascii="Arial" w:hAnsi="Arial" w:cs="Arial"/>
          <w:sz w:val="22"/>
          <w:szCs w:val="22"/>
          <w:lang w:val="es-ES"/>
        </w:rPr>
        <w:t>los territorios</w:t>
      </w:r>
      <w:r>
        <w:rPr>
          <w:rFonts w:ascii="Arial" w:hAnsi="Arial" w:cs="Arial"/>
          <w:spacing w:val="-5"/>
          <w:sz w:val="22"/>
          <w:szCs w:val="22"/>
          <w:lang w:val="es-ES"/>
        </w:rPr>
        <w:t xml:space="preserve"> </w:t>
      </w:r>
      <w:r>
        <w:rPr>
          <w:rFonts w:ascii="Arial" w:hAnsi="Arial" w:cs="Arial"/>
          <w:sz w:val="22"/>
          <w:szCs w:val="22"/>
          <w:lang w:val="es-ES"/>
        </w:rPr>
        <w:t>varía de</w:t>
      </w:r>
      <w:r>
        <w:rPr>
          <w:rFonts w:ascii="Arial" w:hAnsi="Arial" w:cs="Arial"/>
          <w:spacing w:val="-5"/>
          <w:sz w:val="22"/>
          <w:szCs w:val="22"/>
          <w:lang w:val="es-ES"/>
        </w:rPr>
        <w:t xml:space="preserve"> </w:t>
      </w:r>
      <w:r>
        <w:rPr>
          <w:rFonts w:ascii="Arial" w:hAnsi="Arial" w:cs="Arial"/>
          <w:sz w:val="22"/>
          <w:szCs w:val="22"/>
          <w:lang w:val="es-ES"/>
        </w:rPr>
        <w:t>0,5</w:t>
      </w:r>
      <w:r>
        <w:rPr>
          <w:rFonts w:ascii="Arial" w:hAnsi="Arial" w:cs="Arial"/>
          <w:spacing w:val="-5"/>
          <w:sz w:val="22"/>
          <w:szCs w:val="22"/>
          <w:lang w:val="es-ES"/>
        </w:rPr>
        <w:t xml:space="preserve"> </w:t>
      </w:r>
      <w:r>
        <w:rPr>
          <w:rFonts w:ascii="Arial" w:hAnsi="Arial" w:cs="Arial"/>
          <w:sz w:val="22"/>
          <w:szCs w:val="22"/>
          <w:lang w:val="es-ES"/>
        </w:rPr>
        <w:t>km</w:t>
      </w:r>
      <w:r>
        <w:rPr>
          <w:rFonts w:ascii="Arial" w:hAnsi="Arial" w:cs="Arial"/>
          <w:spacing w:val="-3"/>
          <w:sz w:val="22"/>
          <w:szCs w:val="22"/>
          <w:lang w:val="es-ES"/>
        </w:rPr>
        <w:t xml:space="preserve"> </w:t>
      </w:r>
      <w:r>
        <w:rPr>
          <w:rFonts w:ascii="Arial" w:hAnsi="Arial" w:cs="Arial"/>
          <w:sz w:val="22"/>
          <w:szCs w:val="22"/>
          <w:lang w:val="es-ES"/>
        </w:rPr>
        <w:t>a</w:t>
      </w:r>
      <w:r>
        <w:rPr>
          <w:rFonts w:ascii="Arial" w:hAnsi="Arial" w:cs="Arial"/>
          <w:spacing w:val="-5"/>
          <w:sz w:val="22"/>
          <w:szCs w:val="22"/>
          <w:lang w:val="es-ES"/>
        </w:rPr>
        <w:t xml:space="preserve"> </w:t>
      </w:r>
      <w:r>
        <w:rPr>
          <w:rFonts w:ascii="Arial" w:hAnsi="Arial" w:cs="Arial"/>
          <w:sz w:val="22"/>
          <w:szCs w:val="22"/>
          <w:lang w:val="es-ES"/>
        </w:rPr>
        <w:t>18</w:t>
      </w:r>
      <w:r>
        <w:rPr>
          <w:rFonts w:ascii="Arial" w:hAnsi="Arial" w:cs="Arial"/>
          <w:spacing w:val="-5"/>
          <w:sz w:val="22"/>
          <w:szCs w:val="22"/>
          <w:lang w:val="es-ES"/>
        </w:rPr>
        <w:t xml:space="preserve"> </w:t>
      </w:r>
      <w:r>
        <w:rPr>
          <w:rFonts w:ascii="Arial" w:hAnsi="Arial" w:cs="Arial"/>
          <w:sz w:val="22"/>
          <w:szCs w:val="22"/>
          <w:lang w:val="es-ES"/>
        </w:rPr>
        <w:t>km</w:t>
      </w:r>
      <w:r>
        <w:rPr>
          <w:rFonts w:ascii="Arial" w:hAnsi="Arial" w:cs="Arial"/>
          <w:spacing w:val="-3"/>
          <w:sz w:val="22"/>
          <w:szCs w:val="22"/>
          <w:lang w:val="es-ES"/>
        </w:rPr>
        <w:t xml:space="preserve"> </w:t>
      </w:r>
      <w:r>
        <w:rPr>
          <w:rFonts w:ascii="Arial" w:hAnsi="Arial" w:cs="Arial"/>
          <w:sz w:val="22"/>
          <w:szCs w:val="22"/>
          <w:lang w:val="es-ES"/>
        </w:rPr>
        <w:t>durante</w:t>
      </w:r>
      <w:r>
        <w:rPr>
          <w:rFonts w:ascii="Arial" w:hAnsi="Arial" w:cs="Arial"/>
          <w:spacing w:val="-5"/>
          <w:sz w:val="22"/>
          <w:szCs w:val="22"/>
          <w:lang w:val="es-ES"/>
        </w:rPr>
        <w:t xml:space="preserve"> </w:t>
      </w:r>
      <w:r>
        <w:rPr>
          <w:rFonts w:ascii="Arial" w:hAnsi="Arial" w:cs="Arial"/>
          <w:sz w:val="22"/>
          <w:szCs w:val="22"/>
          <w:lang w:val="es-ES"/>
        </w:rPr>
        <w:t>la</w:t>
      </w:r>
      <w:r>
        <w:rPr>
          <w:rFonts w:ascii="Arial" w:hAnsi="Arial" w:cs="Arial"/>
          <w:spacing w:val="-5"/>
          <w:sz w:val="22"/>
          <w:szCs w:val="22"/>
          <w:lang w:val="es-ES"/>
        </w:rPr>
        <w:t xml:space="preserve"> </w:t>
      </w:r>
      <w:r>
        <w:rPr>
          <w:rFonts w:ascii="Arial" w:hAnsi="Arial" w:cs="Arial"/>
          <w:sz w:val="22"/>
          <w:szCs w:val="22"/>
          <w:lang w:val="es-ES"/>
        </w:rPr>
        <w:t>estación seca,</w:t>
      </w:r>
      <w:r>
        <w:rPr>
          <w:rFonts w:ascii="Arial" w:hAnsi="Arial" w:cs="Arial"/>
          <w:spacing w:val="-2"/>
          <w:sz w:val="22"/>
          <w:szCs w:val="22"/>
          <w:lang w:val="es-ES"/>
        </w:rPr>
        <w:t xml:space="preserve"> </w:t>
      </w:r>
      <w:r>
        <w:rPr>
          <w:rFonts w:ascii="Arial" w:hAnsi="Arial" w:cs="Arial"/>
          <w:sz w:val="22"/>
          <w:szCs w:val="22"/>
          <w:lang w:val="es-ES"/>
        </w:rPr>
        <w:t>y</w:t>
      </w:r>
      <w:r>
        <w:rPr>
          <w:rFonts w:ascii="Arial" w:hAnsi="Arial" w:cs="Arial"/>
          <w:spacing w:val="-1"/>
          <w:sz w:val="22"/>
          <w:szCs w:val="22"/>
          <w:lang w:val="es-ES"/>
        </w:rPr>
        <w:t xml:space="preserve"> </w:t>
      </w:r>
      <w:r>
        <w:rPr>
          <w:rFonts w:ascii="Arial" w:hAnsi="Arial" w:cs="Arial"/>
          <w:sz w:val="22"/>
          <w:szCs w:val="22"/>
          <w:lang w:val="es-ES"/>
        </w:rPr>
        <w:t>de</w:t>
      </w:r>
      <w:r>
        <w:rPr>
          <w:rFonts w:ascii="Arial" w:hAnsi="Arial" w:cs="Arial"/>
          <w:spacing w:val="-5"/>
          <w:sz w:val="22"/>
          <w:szCs w:val="22"/>
          <w:lang w:val="es-ES"/>
        </w:rPr>
        <w:t xml:space="preserve"> </w:t>
      </w:r>
      <w:r>
        <w:rPr>
          <w:rFonts w:ascii="Arial" w:hAnsi="Arial" w:cs="Arial"/>
          <w:sz w:val="22"/>
          <w:szCs w:val="22"/>
          <w:lang w:val="es-ES"/>
        </w:rPr>
        <w:t>8</w:t>
      </w:r>
      <w:r>
        <w:rPr>
          <w:rFonts w:ascii="Arial" w:hAnsi="Arial" w:cs="Arial"/>
          <w:spacing w:val="-5"/>
          <w:sz w:val="22"/>
          <w:szCs w:val="22"/>
          <w:lang w:val="es-ES"/>
        </w:rPr>
        <w:t xml:space="preserve"> </w:t>
      </w:r>
      <w:r>
        <w:rPr>
          <w:rFonts w:ascii="Arial" w:hAnsi="Arial" w:cs="Arial"/>
          <w:sz w:val="22"/>
          <w:szCs w:val="22"/>
          <w:lang w:val="es-ES"/>
        </w:rPr>
        <w:t>a</w:t>
      </w:r>
      <w:r>
        <w:rPr>
          <w:rFonts w:ascii="Arial" w:hAnsi="Arial" w:cs="Arial"/>
          <w:spacing w:val="-5"/>
          <w:sz w:val="22"/>
          <w:szCs w:val="22"/>
          <w:lang w:val="es-ES"/>
        </w:rPr>
        <w:t xml:space="preserve"> </w:t>
      </w:r>
      <w:r>
        <w:rPr>
          <w:rFonts w:ascii="Arial" w:hAnsi="Arial" w:cs="Arial"/>
          <w:sz w:val="22"/>
          <w:szCs w:val="22"/>
          <w:lang w:val="es-ES"/>
        </w:rPr>
        <w:t>24</w:t>
      </w:r>
      <w:r>
        <w:rPr>
          <w:rFonts w:ascii="Arial" w:hAnsi="Arial" w:cs="Arial"/>
          <w:spacing w:val="-5"/>
          <w:sz w:val="22"/>
          <w:szCs w:val="22"/>
          <w:lang w:val="es-ES"/>
        </w:rPr>
        <w:t xml:space="preserve"> </w:t>
      </w:r>
      <w:r>
        <w:rPr>
          <w:rFonts w:ascii="Arial" w:hAnsi="Arial" w:cs="Arial"/>
          <w:sz w:val="22"/>
          <w:szCs w:val="22"/>
          <w:lang w:val="es-ES"/>
        </w:rPr>
        <w:t>km</w:t>
      </w:r>
      <w:r>
        <w:rPr>
          <w:rFonts w:ascii="Arial" w:hAnsi="Arial" w:cs="Arial"/>
          <w:spacing w:val="-7"/>
          <w:sz w:val="22"/>
          <w:szCs w:val="22"/>
          <w:lang w:val="es-ES"/>
        </w:rPr>
        <w:t xml:space="preserve"> </w:t>
      </w:r>
      <w:r>
        <w:rPr>
          <w:rFonts w:ascii="Arial" w:hAnsi="Arial" w:cs="Arial"/>
          <w:sz w:val="22"/>
          <w:szCs w:val="22"/>
          <w:lang w:val="es-ES"/>
        </w:rPr>
        <w:t>durante la estación húmeda (Utreras et al. 2005, Leuchtenberger et al. 2015), y parece estar relacionado con el tamaño del</w:t>
      </w:r>
      <w:r>
        <w:rPr>
          <w:rFonts w:ascii="Arial" w:hAnsi="Arial" w:cs="Arial"/>
          <w:spacing w:val="-15"/>
          <w:sz w:val="22"/>
          <w:szCs w:val="22"/>
          <w:lang w:val="es-ES"/>
        </w:rPr>
        <w:t xml:space="preserve"> </w:t>
      </w:r>
      <w:r>
        <w:rPr>
          <w:rFonts w:ascii="Arial" w:hAnsi="Arial" w:cs="Arial"/>
          <w:sz w:val="22"/>
          <w:szCs w:val="22"/>
          <w:lang w:val="es-ES"/>
        </w:rPr>
        <w:t>grupo</w:t>
      </w:r>
      <w:r>
        <w:rPr>
          <w:rFonts w:ascii="Arial" w:hAnsi="Arial" w:cs="Arial"/>
          <w:spacing w:val="-15"/>
          <w:sz w:val="22"/>
          <w:szCs w:val="22"/>
          <w:lang w:val="es-ES"/>
        </w:rPr>
        <w:t xml:space="preserve"> </w:t>
      </w:r>
      <w:r>
        <w:rPr>
          <w:rFonts w:ascii="Arial" w:hAnsi="Arial" w:cs="Arial"/>
          <w:sz w:val="22"/>
          <w:szCs w:val="22"/>
          <w:lang w:val="es-ES"/>
        </w:rPr>
        <w:t>(Groenendijk</w:t>
      </w:r>
      <w:r>
        <w:rPr>
          <w:rFonts w:ascii="Arial" w:hAnsi="Arial" w:cs="Arial"/>
          <w:spacing w:val="-12"/>
          <w:sz w:val="22"/>
          <w:szCs w:val="22"/>
          <w:lang w:val="es-ES"/>
        </w:rPr>
        <w:t xml:space="preserve"> </w:t>
      </w:r>
      <w:r>
        <w:rPr>
          <w:rFonts w:ascii="Arial" w:hAnsi="Arial" w:cs="Arial"/>
          <w:sz w:val="22"/>
          <w:szCs w:val="22"/>
          <w:lang w:val="es-ES"/>
        </w:rPr>
        <w:t>et</w:t>
      </w:r>
      <w:r>
        <w:rPr>
          <w:rFonts w:ascii="Arial" w:hAnsi="Arial" w:cs="Arial"/>
          <w:spacing w:val="-11"/>
          <w:sz w:val="22"/>
          <w:szCs w:val="22"/>
          <w:lang w:val="es-ES"/>
        </w:rPr>
        <w:t xml:space="preserve"> </w:t>
      </w:r>
      <w:r>
        <w:rPr>
          <w:rFonts w:ascii="Arial" w:hAnsi="Arial" w:cs="Arial"/>
          <w:sz w:val="22"/>
          <w:szCs w:val="22"/>
          <w:lang w:val="es-ES"/>
        </w:rPr>
        <w:t>al.</w:t>
      </w:r>
      <w:r>
        <w:rPr>
          <w:rFonts w:ascii="Arial" w:hAnsi="Arial" w:cs="Arial"/>
          <w:spacing w:val="-11"/>
          <w:sz w:val="22"/>
          <w:szCs w:val="22"/>
          <w:lang w:val="es-ES"/>
        </w:rPr>
        <w:t xml:space="preserve"> </w:t>
      </w:r>
      <w:r>
        <w:rPr>
          <w:rFonts w:ascii="Arial" w:hAnsi="Arial" w:cs="Arial"/>
          <w:sz w:val="22"/>
          <w:szCs w:val="22"/>
          <w:lang w:val="es-ES"/>
        </w:rPr>
        <w:t>2015,</w:t>
      </w:r>
      <w:r>
        <w:rPr>
          <w:rFonts w:ascii="Arial" w:hAnsi="Arial" w:cs="Arial"/>
          <w:spacing w:val="-11"/>
          <w:sz w:val="22"/>
          <w:szCs w:val="22"/>
          <w:lang w:val="es-ES"/>
        </w:rPr>
        <w:t xml:space="preserve"> </w:t>
      </w:r>
      <w:r>
        <w:rPr>
          <w:rFonts w:ascii="Arial" w:hAnsi="Arial" w:cs="Arial"/>
          <w:sz w:val="22"/>
          <w:szCs w:val="22"/>
          <w:lang w:val="es-ES"/>
        </w:rPr>
        <w:t>Leuchtenberger</w:t>
      </w:r>
      <w:r>
        <w:rPr>
          <w:rFonts w:ascii="Arial" w:hAnsi="Arial" w:cs="Arial"/>
          <w:spacing w:val="-13"/>
          <w:sz w:val="22"/>
          <w:szCs w:val="22"/>
          <w:lang w:val="es-ES"/>
        </w:rPr>
        <w:t xml:space="preserve"> </w:t>
      </w:r>
      <w:r>
        <w:rPr>
          <w:rFonts w:ascii="Arial" w:hAnsi="Arial" w:cs="Arial"/>
          <w:sz w:val="22"/>
          <w:szCs w:val="22"/>
          <w:lang w:val="es-ES"/>
        </w:rPr>
        <w:t>et al. 2015).</w:t>
      </w:r>
      <w:r>
        <w:rPr>
          <w:rFonts w:ascii="Arial" w:hAnsi="Arial" w:cs="Arial"/>
          <w:spacing w:val="-11"/>
          <w:sz w:val="22"/>
          <w:szCs w:val="22"/>
          <w:lang w:val="es-ES"/>
        </w:rPr>
        <w:t xml:space="preserve"> </w:t>
      </w:r>
      <w:r>
        <w:rPr>
          <w:rFonts w:ascii="Arial" w:hAnsi="Arial" w:cs="Arial"/>
          <w:sz w:val="22"/>
          <w:szCs w:val="22"/>
          <w:lang w:val="es-ES"/>
        </w:rPr>
        <w:t>El</w:t>
      </w:r>
      <w:r>
        <w:rPr>
          <w:rFonts w:ascii="Arial" w:hAnsi="Arial" w:cs="Arial"/>
          <w:spacing w:val="-15"/>
          <w:sz w:val="22"/>
          <w:szCs w:val="22"/>
          <w:lang w:val="es-ES"/>
        </w:rPr>
        <w:t xml:space="preserve"> </w:t>
      </w:r>
      <w:r>
        <w:rPr>
          <w:rFonts w:ascii="Arial" w:hAnsi="Arial" w:cs="Arial"/>
          <w:sz w:val="22"/>
          <w:szCs w:val="22"/>
          <w:lang w:val="es-ES"/>
        </w:rPr>
        <w:t>tamaño</w:t>
      </w:r>
      <w:r>
        <w:rPr>
          <w:rFonts w:ascii="Arial" w:hAnsi="Arial" w:cs="Arial"/>
          <w:spacing w:val="-15"/>
          <w:sz w:val="22"/>
          <w:szCs w:val="22"/>
          <w:lang w:val="es-ES"/>
        </w:rPr>
        <w:t xml:space="preserve"> </w:t>
      </w:r>
      <w:r>
        <w:rPr>
          <w:rFonts w:ascii="Arial" w:hAnsi="Arial" w:cs="Arial"/>
          <w:sz w:val="22"/>
          <w:szCs w:val="22"/>
          <w:lang w:val="es-ES"/>
        </w:rPr>
        <w:t>de los</w:t>
      </w:r>
      <w:r>
        <w:rPr>
          <w:rFonts w:ascii="Arial" w:hAnsi="Arial" w:cs="Arial"/>
          <w:spacing w:val="-12"/>
          <w:sz w:val="22"/>
          <w:szCs w:val="22"/>
          <w:lang w:val="es-ES"/>
        </w:rPr>
        <w:t xml:space="preserve"> </w:t>
      </w:r>
      <w:r>
        <w:rPr>
          <w:rFonts w:ascii="Arial" w:hAnsi="Arial" w:cs="Arial"/>
          <w:sz w:val="22"/>
          <w:szCs w:val="22"/>
          <w:lang w:val="es-ES"/>
        </w:rPr>
        <w:t>grupos</w:t>
      </w:r>
      <w:r>
        <w:rPr>
          <w:rFonts w:ascii="Arial" w:hAnsi="Arial" w:cs="Arial"/>
          <w:spacing w:val="-13"/>
          <w:sz w:val="22"/>
          <w:szCs w:val="22"/>
          <w:lang w:val="es-ES"/>
        </w:rPr>
        <w:t xml:space="preserve"> </w:t>
      </w:r>
      <w:r>
        <w:rPr>
          <w:rFonts w:ascii="Arial" w:hAnsi="Arial" w:cs="Arial"/>
          <w:sz w:val="22"/>
          <w:szCs w:val="22"/>
          <w:lang w:val="es-ES"/>
        </w:rPr>
        <w:t>vecinos</w:t>
      </w:r>
      <w:r>
        <w:rPr>
          <w:rFonts w:ascii="Arial" w:hAnsi="Arial" w:cs="Arial"/>
          <w:spacing w:val="-8"/>
          <w:sz w:val="22"/>
          <w:szCs w:val="22"/>
          <w:lang w:val="es-ES"/>
        </w:rPr>
        <w:t xml:space="preserve"> </w:t>
      </w:r>
      <w:r>
        <w:rPr>
          <w:rFonts w:ascii="Arial" w:hAnsi="Arial" w:cs="Arial"/>
          <w:sz w:val="22"/>
          <w:szCs w:val="22"/>
          <w:lang w:val="es-ES"/>
        </w:rPr>
        <w:t>puede limitar la expansión del territorio (Leuchtenberger et al. 2015).</w:t>
      </w:r>
    </w:p>
    <w:p w14:paraId="69444335" w14:textId="77777777" w:rsidR="00220513" w:rsidRDefault="00220513">
      <w:pPr>
        <w:pStyle w:val="BodyText"/>
        <w:ind w:left="23" w:right="167"/>
        <w:jc w:val="both"/>
        <w:rPr>
          <w:rFonts w:ascii="Arial" w:hAnsi="Arial" w:cs="Arial"/>
          <w:sz w:val="22"/>
          <w:szCs w:val="22"/>
          <w:lang w:val="es-ES"/>
        </w:rPr>
      </w:pPr>
    </w:p>
    <w:p w14:paraId="7AD3351F" w14:textId="77777777" w:rsidR="00220513" w:rsidRDefault="002743EF">
      <w:pPr>
        <w:pStyle w:val="BodyText"/>
        <w:ind w:left="23" w:right="170"/>
        <w:jc w:val="both"/>
        <w:rPr>
          <w:rFonts w:ascii="Arial" w:hAnsi="Arial" w:cs="Arial"/>
          <w:sz w:val="22"/>
          <w:szCs w:val="22"/>
          <w:lang w:val="es-ES"/>
        </w:rPr>
      </w:pPr>
      <w:r>
        <w:rPr>
          <w:rFonts w:ascii="Arial" w:hAnsi="Arial" w:cs="Arial"/>
          <w:sz w:val="22"/>
          <w:szCs w:val="22"/>
          <w:lang w:val="es-ES"/>
        </w:rPr>
        <w:t>Los animales solitarios itinerantes son subadultos que abandonan el grupo familiar al cumplir los 2 años o uno de los dos miembros de una pareja que ha perdido a su compañero.</w:t>
      </w:r>
    </w:p>
    <w:p w14:paraId="13A9E38B" w14:textId="77777777" w:rsidR="00220513" w:rsidRDefault="00220513">
      <w:pPr>
        <w:pStyle w:val="BodyText"/>
        <w:ind w:left="23" w:right="170"/>
        <w:jc w:val="both"/>
        <w:rPr>
          <w:rFonts w:ascii="Arial" w:hAnsi="Arial" w:cs="Arial"/>
          <w:sz w:val="22"/>
          <w:szCs w:val="22"/>
          <w:lang w:val="es-ES"/>
        </w:rPr>
      </w:pPr>
    </w:p>
    <w:p w14:paraId="778B19F1" w14:textId="77777777" w:rsidR="00220513" w:rsidRDefault="002743EF">
      <w:pPr>
        <w:pStyle w:val="BodyText"/>
        <w:ind w:left="23" w:right="161"/>
        <w:jc w:val="both"/>
        <w:rPr>
          <w:rFonts w:ascii="Arial" w:hAnsi="Arial" w:cs="Arial"/>
          <w:sz w:val="22"/>
          <w:szCs w:val="22"/>
          <w:lang w:val="es-ES"/>
        </w:rPr>
      </w:pPr>
      <w:r>
        <w:rPr>
          <w:rFonts w:ascii="Arial" w:hAnsi="Arial" w:cs="Arial"/>
          <w:sz w:val="22"/>
          <w:szCs w:val="22"/>
          <w:lang w:val="es-ES"/>
        </w:rPr>
        <w:t>La</w:t>
      </w:r>
      <w:r>
        <w:rPr>
          <w:rFonts w:ascii="Arial" w:hAnsi="Arial" w:cs="Arial"/>
          <w:spacing w:val="-4"/>
          <w:sz w:val="22"/>
          <w:szCs w:val="22"/>
          <w:lang w:val="es-ES"/>
        </w:rPr>
        <w:t xml:space="preserve"> </w:t>
      </w:r>
      <w:r>
        <w:rPr>
          <w:rFonts w:ascii="Arial" w:hAnsi="Arial" w:cs="Arial"/>
          <w:sz w:val="22"/>
          <w:szCs w:val="22"/>
          <w:lang w:val="es-ES"/>
        </w:rPr>
        <w:t>dieta</w:t>
      </w:r>
      <w:r>
        <w:rPr>
          <w:rFonts w:ascii="Arial" w:hAnsi="Arial" w:cs="Arial"/>
          <w:spacing w:val="-4"/>
          <w:sz w:val="22"/>
          <w:szCs w:val="22"/>
          <w:lang w:val="es-ES"/>
        </w:rPr>
        <w:t xml:space="preserve"> </w:t>
      </w:r>
      <w:r>
        <w:rPr>
          <w:rFonts w:ascii="Arial" w:hAnsi="Arial" w:cs="Arial"/>
          <w:sz w:val="22"/>
          <w:szCs w:val="22"/>
          <w:lang w:val="es-ES"/>
        </w:rPr>
        <w:t>de</w:t>
      </w:r>
      <w:r>
        <w:rPr>
          <w:rFonts w:ascii="Arial" w:hAnsi="Arial" w:cs="Arial"/>
          <w:spacing w:val="-4"/>
          <w:sz w:val="22"/>
          <w:szCs w:val="22"/>
          <w:lang w:val="es-ES"/>
        </w:rPr>
        <w:t xml:space="preserve"> </w:t>
      </w:r>
      <w:r>
        <w:rPr>
          <w:rFonts w:ascii="Arial" w:hAnsi="Arial" w:cs="Arial"/>
          <w:sz w:val="22"/>
          <w:szCs w:val="22"/>
          <w:lang w:val="es-ES"/>
        </w:rPr>
        <w:t>la</w:t>
      </w:r>
      <w:r>
        <w:rPr>
          <w:rFonts w:ascii="Arial" w:hAnsi="Arial" w:cs="Arial"/>
          <w:spacing w:val="-1"/>
          <w:sz w:val="22"/>
          <w:szCs w:val="22"/>
          <w:lang w:val="es-ES"/>
        </w:rPr>
        <w:t xml:space="preserve"> </w:t>
      </w:r>
      <w:r>
        <w:rPr>
          <w:rFonts w:ascii="Arial" w:hAnsi="Arial" w:cs="Arial"/>
          <w:sz w:val="22"/>
          <w:szCs w:val="22"/>
          <w:lang w:val="es-ES"/>
        </w:rPr>
        <w:t>nutria</w:t>
      </w:r>
      <w:r>
        <w:rPr>
          <w:rFonts w:ascii="Arial" w:hAnsi="Arial" w:cs="Arial"/>
          <w:spacing w:val="-4"/>
          <w:sz w:val="22"/>
          <w:szCs w:val="22"/>
          <w:lang w:val="es-ES"/>
        </w:rPr>
        <w:t xml:space="preserve"> </w:t>
      </w:r>
      <w:r>
        <w:rPr>
          <w:rFonts w:ascii="Arial" w:hAnsi="Arial" w:cs="Arial"/>
          <w:sz w:val="22"/>
          <w:szCs w:val="22"/>
          <w:lang w:val="es-ES"/>
        </w:rPr>
        <w:t>gigante</w:t>
      </w:r>
      <w:r>
        <w:rPr>
          <w:rFonts w:ascii="Arial" w:hAnsi="Arial" w:cs="Arial"/>
          <w:spacing w:val="-4"/>
          <w:sz w:val="22"/>
          <w:szCs w:val="22"/>
          <w:lang w:val="es-ES"/>
        </w:rPr>
        <w:t xml:space="preserve"> </w:t>
      </w:r>
      <w:r>
        <w:rPr>
          <w:rFonts w:ascii="Arial" w:hAnsi="Arial" w:cs="Arial"/>
          <w:sz w:val="22"/>
          <w:szCs w:val="22"/>
          <w:lang w:val="es-ES"/>
        </w:rPr>
        <w:t>se</w:t>
      </w:r>
      <w:r>
        <w:rPr>
          <w:rFonts w:ascii="Arial" w:hAnsi="Arial" w:cs="Arial"/>
          <w:spacing w:val="-4"/>
          <w:sz w:val="22"/>
          <w:szCs w:val="22"/>
          <w:lang w:val="es-ES"/>
        </w:rPr>
        <w:t xml:space="preserve"> </w:t>
      </w:r>
      <w:r>
        <w:rPr>
          <w:rFonts w:ascii="Arial" w:hAnsi="Arial" w:cs="Arial"/>
          <w:sz w:val="22"/>
          <w:szCs w:val="22"/>
          <w:lang w:val="es-ES"/>
        </w:rPr>
        <w:t>compone casi exclusivamente de</w:t>
      </w:r>
      <w:r>
        <w:rPr>
          <w:rFonts w:ascii="Arial" w:hAnsi="Arial" w:cs="Arial"/>
          <w:spacing w:val="-4"/>
          <w:sz w:val="22"/>
          <w:szCs w:val="22"/>
          <w:lang w:val="es-ES"/>
        </w:rPr>
        <w:t xml:space="preserve"> </w:t>
      </w:r>
      <w:r>
        <w:rPr>
          <w:rFonts w:ascii="Arial" w:hAnsi="Arial" w:cs="Arial"/>
          <w:sz w:val="22"/>
          <w:szCs w:val="22"/>
          <w:lang w:val="es-ES"/>
        </w:rPr>
        <w:t>peces,</w:t>
      </w:r>
      <w:r>
        <w:rPr>
          <w:rFonts w:ascii="Arial" w:hAnsi="Arial" w:cs="Arial"/>
          <w:spacing w:val="-1"/>
          <w:sz w:val="22"/>
          <w:szCs w:val="22"/>
          <w:lang w:val="es-ES"/>
        </w:rPr>
        <w:t xml:space="preserve"> </w:t>
      </w:r>
      <w:r>
        <w:rPr>
          <w:rFonts w:ascii="Arial" w:hAnsi="Arial" w:cs="Arial"/>
          <w:sz w:val="22"/>
          <w:szCs w:val="22"/>
          <w:lang w:val="es-ES"/>
        </w:rPr>
        <w:t>pero también puede incluir</w:t>
      </w:r>
      <w:r>
        <w:rPr>
          <w:rFonts w:ascii="Arial" w:hAnsi="Arial" w:cs="Arial"/>
          <w:spacing w:val="-4"/>
          <w:sz w:val="22"/>
          <w:szCs w:val="22"/>
          <w:lang w:val="es-ES"/>
        </w:rPr>
        <w:t xml:space="preserve"> </w:t>
      </w:r>
      <w:r>
        <w:rPr>
          <w:rFonts w:ascii="Arial" w:hAnsi="Arial" w:cs="Arial"/>
          <w:sz w:val="22"/>
          <w:szCs w:val="22"/>
          <w:lang w:val="es-ES"/>
        </w:rPr>
        <w:t>caimanes</w:t>
      </w:r>
      <w:r>
        <w:rPr>
          <w:rFonts w:ascii="Arial" w:hAnsi="Arial" w:cs="Arial"/>
          <w:spacing w:val="-2"/>
          <w:sz w:val="22"/>
          <w:szCs w:val="22"/>
          <w:lang w:val="es-ES"/>
        </w:rPr>
        <w:t xml:space="preserve"> </w:t>
      </w:r>
      <w:r>
        <w:rPr>
          <w:rFonts w:ascii="Arial" w:hAnsi="Arial" w:cs="Arial"/>
          <w:sz w:val="22"/>
          <w:szCs w:val="22"/>
          <w:lang w:val="es-ES"/>
        </w:rPr>
        <w:t>y otros</w:t>
      </w:r>
      <w:r>
        <w:rPr>
          <w:rFonts w:ascii="Arial" w:hAnsi="Arial" w:cs="Arial"/>
          <w:spacing w:val="-2"/>
          <w:sz w:val="22"/>
          <w:szCs w:val="22"/>
          <w:lang w:val="es-ES"/>
        </w:rPr>
        <w:t xml:space="preserve"> </w:t>
      </w:r>
      <w:r>
        <w:rPr>
          <w:rFonts w:ascii="Arial" w:hAnsi="Arial" w:cs="Arial"/>
          <w:sz w:val="22"/>
          <w:szCs w:val="22"/>
          <w:lang w:val="es-ES"/>
        </w:rPr>
        <w:t>vertebrados</w:t>
      </w:r>
      <w:r>
        <w:rPr>
          <w:rFonts w:ascii="Arial" w:hAnsi="Arial" w:cs="Arial"/>
          <w:spacing w:val="-2"/>
          <w:sz w:val="22"/>
          <w:szCs w:val="22"/>
          <w:lang w:val="es-ES"/>
        </w:rPr>
        <w:t xml:space="preserve"> </w:t>
      </w:r>
      <w:r>
        <w:rPr>
          <w:rFonts w:ascii="Arial" w:hAnsi="Arial" w:cs="Arial"/>
          <w:sz w:val="22"/>
          <w:szCs w:val="22"/>
          <w:lang w:val="es-ES"/>
        </w:rPr>
        <w:t>(Ribas</w:t>
      </w:r>
      <w:r>
        <w:rPr>
          <w:rFonts w:ascii="Arial" w:hAnsi="Arial" w:cs="Arial"/>
          <w:spacing w:val="-2"/>
          <w:sz w:val="22"/>
          <w:szCs w:val="22"/>
          <w:lang w:val="es-ES"/>
        </w:rPr>
        <w:t xml:space="preserve"> </w:t>
      </w:r>
      <w:r>
        <w:rPr>
          <w:rFonts w:ascii="Arial" w:hAnsi="Arial" w:cs="Arial"/>
          <w:sz w:val="22"/>
          <w:szCs w:val="22"/>
          <w:lang w:val="es-ES"/>
        </w:rPr>
        <w:t>et al.</w:t>
      </w:r>
      <w:r>
        <w:rPr>
          <w:rFonts w:ascii="Arial" w:hAnsi="Arial" w:cs="Arial"/>
          <w:spacing w:val="-2"/>
          <w:sz w:val="22"/>
          <w:szCs w:val="22"/>
          <w:lang w:val="es-ES"/>
        </w:rPr>
        <w:t xml:space="preserve"> </w:t>
      </w:r>
      <w:r>
        <w:rPr>
          <w:rFonts w:ascii="Arial" w:hAnsi="Arial" w:cs="Arial"/>
          <w:sz w:val="22"/>
          <w:szCs w:val="22"/>
          <w:lang w:val="es-ES"/>
        </w:rPr>
        <w:t>2012,</w:t>
      </w:r>
      <w:r>
        <w:rPr>
          <w:rFonts w:ascii="Arial" w:hAnsi="Arial" w:cs="Arial"/>
          <w:spacing w:val="-1"/>
          <w:sz w:val="22"/>
          <w:szCs w:val="22"/>
          <w:lang w:val="es-ES"/>
        </w:rPr>
        <w:t xml:space="preserve"> </w:t>
      </w:r>
      <w:r>
        <w:rPr>
          <w:rFonts w:ascii="Arial" w:hAnsi="Arial" w:cs="Arial"/>
          <w:sz w:val="22"/>
          <w:szCs w:val="22"/>
          <w:lang w:val="es-ES"/>
        </w:rPr>
        <w:t>Rosas-Ribeiro</w:t>
      </w:r>
      <w:r>
        <w:rPr>
          <w:rFonts w:ascii="Arial" w:hAnsi="Arial" w:cs="Arial"/>
          <w:spacing w:val="-1"/>
          <w:sz w:val="22"/>
          <w:szCs w:val="22"/>
          <w:lang w:val="es-ES"/>
        </w:rPr>
        <w:t xml:space="preserve"> </w:t>
      </w:r>
      <w:r>
        <w:rPr>
          <w:rFonts w:ascii="Arial" w:hAnsi="Arial" w:cs="Arial"/>
          <w:sz w:val="22"/>
          <w:szCs w:val="22"/>
          <w:lang w:val="es-ES"/>
        </w:rPr>
        <w:t>et al.</w:t>
      </w:r>
      <w:r>
        <w:rPr>
          <w:rFonts w:ascii="Arial" w:hAnsi="Arial" w:cs="Arial"/>
          <w:spacing w:val="-4"/>
          <w:sz w:val="22"/>
          <w:szCs w:val="22"/>
          <w:lang w:val="es-ES"/>
        </w:rPr>
        <w:t xml:space="preserve"> </w:t>
      </w:r>
      <w:r>
        <w:rPr>
          <w:rFonts w:ascii="Arial" w:hAnsi="Arial" w:cs="Arial"/>
          <w:sz w:val="22"/>
          <w:szCs w:val="22"/>
          <w:lang w:val="es-ES"/>
        </w:rPr>
        <w:t>2012). La especie es oportunista en su dieta y la adapta según la disponibilidad de presas.</w:t>
      </w:r>
    </w:p>
    <w:p w14:paraId="2E6F3993" w14:textId="77777777" w:rsidR="00220513" w:rsidRDefault="00220513">
      <w:pPr>
        <w:pStyle w:val="BodyText"/>
        <w:ind w:left="23" w:right="161"/>
        <w:jc w:val="both"/>
        <w:rPr>
          <w:rFonts w:ascii="Arial" w:hAnsi="Arial" w:cs="Arial"/>
          <w:sz w:val="22"/>
          <w:szCs w:val="22"/>
          <w:lang w:val="es-ES"/>
        </w:rPr>
      </w:pPr>
    </w:p>
    <w:p w14:paraId="7C007C2A" w14:textId="77777777" w:rsidR="00220513" w:rsidRDefault="002743EF">
      <w:pPr>
        <w:pStyle w:val="BodyText"/>
        <w:ind w:left="23" w:right="164"/>
        <w:jc w:val="both"/>
        <w:rPr>
          <w:rFonts w:ascii="Arial" w:hAnsi="Arial" w:cs="Arial"/>
          <w:sz w:val="22"/>
          <w:szCs w:val="22"/>
          <w:lang w:val="es-ES"/>
        </w:rPr>
      </w:pPr>
      <w:r>
        <w:rPr>
          <w:rFonts w:ascii="Arial" w:hAnsi="Arial" w:cs="Arial"/>
          <w:sz w:val="22"/>
          <w:szCs w:val="22"/>
          <w:lang w:val="es-ES"/>
        </w:rPr>
        <w:t>La vida reproductiva media es de aproximadamente cinco años tanto para las hembras como para los machos (Groenendijk et al. 2014). Esto, junto con la mortalidad de aproximadamente el 50 % (Groenendijk et al. 2014), una mortalidad transitoria que se sospecha que es elevada y la dificultad para establecer nuevos grupos</w:t>
      </w:r>
      <w:r>
        <w:rPr>
          <w:rFonts w:ascii="Arial" w:hAnsi="Arial" w:cs="Arial"/>
          <w:spacing w:val="-4"/>
          <w:sz w:val="22"/>
          <w:szCs w:val="22"/>
          <w:lang w:val="es-ES"/>
        </w:rPr>
        <w:t xml:space="preserve"> </w:t>
      </w:r>
      <w:r>
        <w:rPr>
          <w:rFonts w:ascii="Arial" w:hAnsi="Arial" w:cs="Arial"/>
          <w:sz w:val="22"/>
          <w:szCs w:val="22"/>
          <w:lang w:val="es-ES"/>
        </w:rPr>
        <w:t>(Schenck</w:t>
      </w:r>
      <w:r>
        <w:rPr>
          <w:rFonts w:ascii="Arial" w:hAnsi="Arial" w:cs="Arial"/>
          <w:spacing w:val="-4"/>
          <w:sz w:val="22"/>
          <w:szCs w:val="22"/>
          <w:lang w:val="es-ES"/>
        </w:rPr>
        <w:t xml:space="preserve"> </w:t>
      </w:r>
      <w:r>
        <w:rPr>
          <w:rFonts w:ascii="Arial" w:hAnsi="Arial" w:cs="Arial"/>
          <w:sz w:val="22"/>
          <w:szCs w:val="22"/>
          <w:lang w:val="es-ES"/>
        </w:rPr>
        <w:t>y</w:t>
      </w:r>
      <w:r>
        <w:rPr>
          <w:rFonts w:ascii="Arial" w:hAnsi="Arial" w:cs="Arial"/>
          <w:spacing w:val="-2"/>
          <w:sz w:val="22"/>
          <w:szCs w:val="22"/>
          <w:lang w:val="es-ES"/>
        </w:rPr>
        <w:t xml:space="preserve"> </w:t>
      </w:r>
      <w:r>
        <w:rPr>
          <w:rFonts w:ascii="Arial" w:hAnsi="Arial" w:cs="Arial"/>
          <w:sz w:val="22"/>
          <w:szCs w:val="22"/>
          <w:lang w:val="es-ES"/>
        </w:rPr>
        <w:t>Staib</w:t>
      </w:r>
      <w:r>
        <w:rPr>
          <w:rFonts w:ascii="Arial" w:hAnsi="Arial" w:cs="Arial"/>
          <w:spacing w:val="-6"/>
          <w:sz w:val="22"/>
          <w:szCs w:val="22"/>
          <w:lang w:val="es-ES"/>
        </w:rPr>
        <w:t xml:space="preserve"> </w:t>
      </w:r>
      <w:r>
        <w:rPr>
          <w:rFonts w:ascii="Arial" w:hAnsi="Arial" w:cs="Arial"/>
          <w:sz w:val="22"/>
          <w:szCs w:val="22"/>
          <w:lang w:val="es-ES"/>
        </w:rPr>
        <w:t>1998),</w:t>
      </w:r>
      <w:r>
        <w:rPr>
          <w:rFonts w:ascii="Arial" w:hAnsi="Arial" w:cs="Arial"/>
          <w:spacing w:val="-3"/>
          <w:sz w:val="22"/>
          <w:szCs w:val="22"/>
          <w:lang w:val="es-ES"/>
        </w:rPr>
        <w:t xml:space="preserve"> </w:t>
      </w:r>
      <w:r>
        <w:rPr>
          <w:rFonts w:ascii="Arial" w:hAnsi="Arial" w:cs="Arial"/>
          <w:sz w:val="22"/>
          <w:szCs w:val="22"/>
          <w:lang w:val="es-ES"/>
        </w:rPr>
        <w:t>significa</w:t>
      </w:r>
      <w:r>
        <w:rPr>
          <w:rFonts w:ascii="Arial" w:hAnsi="Arial" w:cs="Arial"/>
          <w:spacing w:val="-6"/>
          <w:sz w:val="22"/>
          <w:szCs w:val="22"/>
          <w:lang w:val="es-ES"/>
        </w:rPr>
        <w:t xml:space="preserve"> </w:t>
      </w:r>
      <w:r>
        <w:rPr>
          <w:rFonts w:ascii="Arial" w:hAnsi="Arial" w:cs="Arial"/>
          <w:sz w:val="22"/>
          <w:szCs w:val="22"/>
          <w:lang w:val="es-ES"/>
        </w:rPr>
        <w:t>que</w:t>
      </w:r>
      <w:r>
        <w:rPr>
          <w:rFonts w:ascii="Arial" w:hAnsi="Arial" w:cs="Arial"/>
          <w:spacing w:val="-6"/>
          <w:sz w:val="22"/>
          <w:szCs w:val="22"/>
          <w:lang w:val="es-ES"/>
        </w:rPr>
        <w:t xml:space="preserve"> </w:t>
      </w:r>
      <w:r>
        <w:rPr>
          <w:rFonts w:ascii="Arial" w:hAnsi="Arial" w:cs="Arial"/>
          <w:sz w:val="22"/>
          <w:szCs w:val="22"/>
          <w:lang w:val="es-ES"/>
        </w:rPr>
        <w:t>la</w:t>
      </w:r>
      <w:r>
        <w:rPr>
          <w:rFonts w:ascii="Arial" w:hAnsi="Arial" w:cs="Arial"/>
          <w:spacing w:val="-6"/>
          <w:sz w:val="22"/>
          <w:szCs w:val="22"/>
          <w:lang w:val="es-ES"/>
        </w:rPr>
        <w:t xml:space="preserve"> </w:t>
      </w:r>
      <w:r>
        <w:rPr>
          <w:rFonts w:ascii="Arial" w:hAnsi="Arial" w:cs="Arial"/>
          <w:sz w:val="22"/>
          <w:szCs w:val="22"/>
          <w:lang w:val="es-ES"/>
        </w:rPr>
        <w:t>recuperación</w:t>
      </w:r>
      <w:r>
        <w:rPr>
          <w:rFonts w:ascii="Arial" w:hAnsi="Arial" w:cs="Arial"/>
          <w:spacing w:val="-2"/>
          <w:sz w:val="22"/>
          <w:szCs w:val="22"/>
          <w:lang w:val="es-ES"/>
        </w:rPr>
        <w:t xml:space="preserve"> </w:t>
      </w:r>
      <w:r>
        <w:rPr>
          <w:rFonts w:ascii="Arial" w:hAnsi="Arial" w:cs="Arial"/>
          <w:sz w:val="22"/>
          <w:szCs w:val="22"/>
          <w:lang w:val="es-ES"/>
        </w:rPr>
        <w:t>de</w:t>
      </w:r>
      <w:r>
        <w:rPr>
          <w:rFonts w:ascii="Arial" w:hAnsi="Arial" w:cs="Arial"/>
          <w:spacing w:val="-6"/>
          <w:sz w:val="22"/>
          <w:szCs w:val="22"/>
          <w:lang w:val="es-ES"/>
        </w:rPr>
        <w:t xml:space="preserve"> </w:t>
      </w:r>
      <w:r>
        <w:rPr>
          <w:rFonts w:ascii="Arial" w:hAnsi="Arial" w:cs="Arial"/>
          <w:sz w:val="22"/>
          <w:szCs w:val="22"/>
          <w:lang w:val="es-ES"/>
        </w:rPr>
        <w:t>la</w:t>
      </w:r>
      <w:r>
        <w:rPr>
          <w:rFonts w:ascii="Arial" w:hAnsi="Arial" w:cs="Arial"/>
          <w:spacing w:val="-6"/>
          <w:sz w:val="22"/>
          <w:szCs w:val="22"/>
          <w:lang w:val="es-ES"/>
        </w:rPr>
        <w:t xml:space="preserve"> </w:t>
      </w:r>
      <w:r>
        <w:rPr>
          <w:rFonts w:ascii="Arial" w:hAnsi="Arial" w:cs="Arial"/>
          <w:sz w:val="22"/>
          <w:szCs w:val="22"/>
          <w:lang w:val="es-ES"/>
        </w:rPr>
        <w:t>población</w:t>
      </w:r>
      <w:r>
        <w:rPr>
          <w:rFonts w:ascii="Arial" w:hAnsi="Arial" w:cs="Arial"/>
          <w:spacing w:val="-6"/>
          <w:sz w:val="22"/>
          <w:szCs w:val="22"/>
          <w:lang w:val="es-ES"/>
        </w:rPr>
        <w:t xml:space="preserve"> </w:t>
      </w:r>
      <w:r>
        <w:rPr>
          <w:rFonts w:ascii="Arial" w:hAnsi="Arial" w:cs="Arial"/>
          <w:sz w:val="22"/>
          <w:szCs w:val="22"/>
          <w:lang w:val="es-ES"/>
        </w:rPr>
        <w:t>y</w:t>
      </w:r>
      <w:r>
        <w:rPr>
          <w:rFonts w:ascii="Arial" w:hAnsi="Arial" w:cs="Arial"/>
          <w:spacing w:val="-2"/>
          <w:sz w:val="22"/>
          <w:szCs w:val="22"/>
          <w:lang w:val="es-ES"/>
        </w:rPr>
        <w:t xml:space="preserve"> </w:t>
      </w:r>
      <w:r>
        <w:rPr>
          <w:rFonts w:ascii="Arial" w:hAnsi="Arial" w:cs="Arial"/>
          <w:sz w:val="22"/>
          <w:szCs w:val="22"/>
          <w:lang w:val="es-ES"/>
        </w:rPr>
        <w:t>la</w:t>
      </w:r>
      <w:r>
        <w:rPr>
          <w:rFonts w:ascii="Arial" w:hAnsi="Arial" w:cs="Arial"/>
          <w:spacing w:val="-6"/>
          <w:sz w:val="22"/>
          <w:szCs w:val="22"/>
          <w:lang w:val="es-ES"/>
        </w:rPr>
        <w:t xml:space="preserve"> </w:t>
      </w:r>
      <w:r>
        <w:rPr>
          <w:rFonts w:ascii="Arial" w:hAnsi="Arial" w:cs="Arial"/>
          <w:sz w:val="22"/>
          <w:szCs w:val="22"/>
          <w:lang w:val="es-ES"/>
        </w:rPr>
        <w:t>colonización de nuevas zonas pueden ser lentas.</w:t>
      </w:r>
    </w:p>
    <w:p w14:paraId="39A84734" w14:textId="77777777" w:rsidR="00220513" w:rsidRDefault="00220513">
      <w:pPr>
        <w:pStyle w:val="BodyText"/>
        <w:rPr>
          <w:rFonts w:ascii="Arial" w:hAnsi="Arial" w:cs="Arial"/>
          <w:sz w:val="22"/>
          <w:szCs w:val="22"/>
          <w:lang w:val="es-ES"/>
        </w:rPr>
      </w:pPr>
    </w:p>
    <w:p w14:paraId="07C057C2" w14:textId="77777777" w:rsidR="00220513" w:rsidRDefault="002743EF">
      <w:pPr>
        <w:pStyle w:val="ListParagraph"/>
        <w:numPr>
          <w:ilvl w:val="2"/>
          <w:numId w:val="13"/>
        </w:numPr>
        <w:ind w:left="567" w:hanging="567"/>
        <w:rPr>
          <w:rFonts w:ascii="Arial" w:hAnsi="Arial" w:cs="Arial"/>
          <w:lang w:val="es-ES"/>
        </w:rPr>
      </w:pPr>
      <w:r>
        <w:rPr>
          <w:rFonts w:ascii="Arial" w:hAnsi="Arial" w:cs="Arial"/>
          <w:lang w:val="es-ES"/>
        </w:rPr>
        <w:t>Papel</w:t>
      </w:r>
      <w:r>
        <w:rPr>
          <w:rFonts w:ascii="Arial" w:hAnsi="Arial" w:cs="Arial"/>
          <w:spacing w:val="-4"/>
          <w:lang w:val="es-ES"/>
        </w:rPr>
        <w:t xml:space="preserve"> </w:t>
      </w:r>
      <w:r>
        <w:rPr>
          <w:rFonts w:ascii="Arial" w:hAnsi="Arial" w:cs="Arial"/>
          <w:lang w:val="es-ES"/>
        </w:rPr>
        <w:t>del taxón</w:t>
      </w:r>
      <w:r>
        <w:rPr>
          <w:rFonts w:ascii="Arial" w:hAnsi="Arial" w:cs="Arial"/>
          <w:spacing w:val="-4"/>
          <w:lang w:val="es-ES"/>
        </w:rPr>
        <w:t xml:space="preserve"> </w:t>
      </w:r>
      <w:r>
        <w:rPr>
          <w:rFonts w:ascii="Arial" w:hAnsi="Arial" w:cs="Arial"/>
          <w:lang w:val="es-ES"/>
        </w:rPr>
        <w:t>en</w:t>
      </w:r>
      <w:r>
        <w:rPr>
          <w:rFonts w:ascii="Arial" w:hAnsi="Arial" w:cs="Arial"/>
          <w:spacing w:val="-2"/>
          <w:lang w:val="es-ES"/>
        </w:rPr>
        <w:t xml:space="preserve"> su ecosistema</w:t>
      </w:r>
    </w:p>
    <w:p w14:paraId="78F353FD" w14:textId="77777777" w:rsidR="00220513" w:rsidRDefault="00220513">
      <w:pPr>
        <w:pStyle w:val="BodyText"/>
        <w:ind w:left="23" w:right="164"/>
        <w:jc w:val="both"/>
        <w:rPr>
          <w:rFonts w:ascii="Arial" w:hAnsi="Arial" w:cs="Arial"/>
          <w:sz w:val="22"/>
          <w:szCs w:val="22"/>
          <w:lang w:val="es-ES"/>
        </w:rPr>
      </w:pPr>
    </w:p>
    <w:p w14:paraId="29E9F8B0" w14:textId="77777777" w:rsidR="00220513" w:rsidRDefault="002743EF">
      <w:pPr>
        <w:pStyle w:val="BodyText"/>
        <w:ind w:left="23" w:right="164"/>
        <w:jc w:val="both"/>
        <w:rPr>
          <w:rFonts w:ascii="Arial" w:hAnsi="Arial" w:cs="Arial"/>
          <w:sz w:val="22"/>
          <w:szCs w:val="22"/>
          <w:lang w:val="es-ES"/>
        </w:rPr>
      </w:pPr>
      <w:r>
        <w:rPr>
          <w:rFonts w:ascii="Arial" w:hAnsi="Arial" w:cs="Arial"/>
          <w:sz w:val="22"/>
          <w:szCs w:val="22"/>
          <w:lang w:val="es-ES"/>
        </w:rPr>
        <w:t>La</w:t>
      </w:r>
      <w:r>
        <w:rPr>
          <w:rFonts w:ascii="Arial" w:hAnsi="Arial" w:cs="Arial"/>
          <w:spacing w:val="-9"/>
          <w:sz w:val="22"/>
          <w:szCs w:val="22"/>
          <w:lang w:val="es-ES"/>
        </w:rPr>
        <w:t xml:space="preserve"> </w:t>
      </w:r>
      <w:r>
        <w:rPr>
          <w:rFonts w:ascii="Arial" w:hAnsi="Arial" w:cs="Arial"/>
          <w:sz w:val="22"/>
          <w:szCs w:val="22"/>
          <w:lang w:val="es-ES"/>
        </w:rPr>
        <w:t>nutria</w:t>
      </w:r>
      <w:r>
        <w:rPr>
          <w:rFonts w:ascii="Arial" w:hAnsi="Arial" w:cs="Arial"/>
          <w:spacing w:val="-9"/>
          <w:sz w:val="22"/>
          <w:szCs w:val="22"/>
          <w:lang w:val="es-ES"/>
        </w:rPr>
        <w:t xml:space="preserve"> </w:t>
      </w:r>
      <w:r>
        <w:rPr>
          <w:rFonts w:ascii="Arial" w:hAnsi="Arial" w:cs="Arial"/>
          <w:sz w:val="22"/>
          <w:szCs w:val="22"/>
          <w:lang w:val="es-ES"/>
        </w:rPr>
        <w:t>gigante</w:t>
      </w:r>
      <w:r>
        <w:rPr>
          <w:rFonts w:ascii="Arial" w:hAnsi="Arial" w:cs="Arial"/>
          <w:spacing w:val="-9"/>
          <w:sz w:val="22"/>
          <w:szCs w:val="22"/>
          <w:lang w:val="es-ES"/>
        </w:rPr>
        <w:t xml:space="preserve"> </w:t>
      </w:r>
      <w:r>
        <w:rPr>
          <w:rFonts w:ascii="Arial" w:hAnsi="Arial" w:cs="Arial"/>
          <w:sz w:val="22"/>
          <w:szCs w:val="22"/>
          <w:lang w:val="es-ES"/>
        </w:rPr>
        <w:t>es</w:t>
      </w:r>
      <w:r>
        <w:rPr>
          <w:rFonts w:ascii="Arial" w:hAnsi="Arial" w:cs="Arial"/>
          <w:spacing w:val="-5"/>
          <w:sz w:val="22"/>
          <w:szCs w:val="22"/>
          <w:lang w:val="es-ES"/>
        </w:rPr>
        <w:t xml:space="preserve"> </w:t>
      </w:r>
      <w:r>
        <w:rPr>
          <w:rFonts w:ascii="Arial" w:hAnsi="Arial" w:cs="Arial"/>
          <w:sz w:val="22"/>
          <w:szCs w:val="22"/>
          <w:lang w:val="es-ES"/>
        </w:rPr>
        <w:t>un</w:t>
      </w:r>
      <w:r>
        <w:rPr>
          <w:rFonts w:ascii="Arial" w:hAnsi="Arial" w:cs="Arial"/>
          <w:spacing w:val="-9"/>
          <w:sz w:val="22"/>
          <w:szCs w:val="22"/>
          <w:lang w:val="es-ES"/>
        </w:rPr>
        <w:t xml:space="preserve"> </w:t>
      </w:r>
      <w:r>
        <w:rPr>
          <w:rFonts w:ascii="Arial" w:hAnsi="Arial" w:cs="Arial"/>
          <w:sz w:val="22"/>
          <w:szCs w:val="22"/>
          <w:lang w:val="es-ES"/>
        </w:rPr>
        <w:t>depredador</w:t>
      </w:r>
      <w:r>
        <w:rPr>
          <w:rFonts w:ascii="Arial" w:hAnsi="Arial" w:cs="Arial"/>
          <w:spacing w:val="-7"/>
          <w:sz w:val="22"/>
          <w:szCs w:val="22"/>
          <w:lang w:val="es-ES"/>
        </w:rPr>
        <w:t xml:space="preserve"> </w:t>
      </w:r>
      <w:r>
        <w:rPr>
          <w:rFonts w:ascii="Arial" w:hAnsi="Arial" w:cs="Arial"/>
          <w:sz w:val="22"/>
          <w:szCs w:val="22"/>
          <w:lang w:val="es-ES"/>
        </w:rPr>
        <w:t>situado</w:t>
      </w:r>
      <w:r>
        <w:rPr>
          <w:rFonts w:ascii="Arial" w:hAnsi="Arial" w:cs="Arial"/>
          <w:spacing w:val="-9"/>
          <w:sz w:val="22"/>
          <w:szCs w:val="22"/>
          <w:lang w:val="es-ES"/>
        </w:rPr>
        <w:t xml:space="preserve"> </w:t>
      </w:r>
      <w:r>
        <w:rPr>
          <w:rFonts w:ascii="Arial" w:hAnsi="Arial" w:cs="Arial"/>
          <w:sz w:val="22"/>
          <w:szCs w:val="22"/>
          <w:lang w:val="es-ES"/>
        </w:rPr>
        <w:t>en</w:t>
      </w:r>
      <w:r>
        <w:rPr>
          <w:rFonts w:ascii="Arial" w:hAnsi="Arial" w:cs="Arial"/>
          <w:spacing w:val="-9"/>
          <w:sz w:val="22"/>
          <w:szCs w:val="22"/>
          <w:lang w:val="es-ES"/>
        </w:rPr>
        <w:t xml:space="preserve"> </w:t>
      </w:r>
      <w:r>
        <w:rPr>
          <w:rFonts w:ascii="Arial" w:hAnsi="Arial" w:cs="Arial"/>
          <w:sz w:val="22"/>
          <w:szCs w:val="22"/>
          <w:lang w:val="es-ES"/>
        </w:rPr>
        <w:t>la</w:t>
      </w:r>
      <w:r>
        <w:rPr>
          <w:rFonts w:ascii="Arial" w:hAnsi="Arial" w:cs="Arial"/>
          <w:spacing w:val="-5"/>
          <w:sz w:val="22"/>
          <w:szCs w:val="22"/>
          <w:lang w:val="es-ES"/>
        </w:rPr>
        <w:t xml:space="preserve"> </w:t>
      </w:r>
      <w:r>
        <w:rPr>
          <w:rFonts w:ascii="Arial" w:hAnsi="Arial" w:cs="Arial"/>
          <w:sz w:val="22"/>
          <w:szCs w:val="22"/>
          <w:lang w:val="es-ES"/>
        </w:rPr>
        <w:t>cima</w:t>
      </w:r>
      <w:r>
        <w:rPr>
          <w:rFonts w:ascii="Arial" w:hAnsi="Arial" w:cs="Arial"/>
          <w:spacing w:val="-9"/>
          <w:sz w:val="22"/>
          <w:szCs w:val="22"/>
          <w:lang w:val="es-ES"/>
        </w:rPr>
        <w:t xml:space="preserve"> </w:t>
      </w:r>
      <w:r>
        <w:rPr>
          <w:rFonts w:ascii="Arial" w:hAnsi="Arial" w:cs="Arial"/>
          <w:sz w:val="22"/>
          <w:szCs w:val="22"/>
          <w:lang w:val="es-ES"/>
        </w:rPr>
        <w:t>de</w:t>
      </w:r>
      <w:r>
        <w:rPr>
          <w:rFonts w:ascii="Arial" w:hAnsi="Arial" w:cs="Arial"/>
          <w:spacing w:val="-9"/>
          <w:sz w:val="22"/>
          <w:szCs w:val="22"/>
          <w:lang w:val="es-ES"/>
        </w:rPr>
        <w:t xml:space="preserve"> </w:t>
      </w:r>
      <w:r>
        <w:rPr>
          <w:rFonts w:ascii="Arial" w:hAnsi="Arial" w:cs="Arial"/>
          <w:sz w:val="22"/>
          <w:szCs w:val="22"/>
          <w:lang w:val="es-ES"/>
        </w:rPr>
        <w:t>la</w:t>
      </w:r>
      <w:r>
        <w:rPr>
          <w:rFonts w:ascii="Arial" w:hAnsi="Arial" w:cs="Arial"/>
          <w:spacing w:val="-6"/>
          <w:sz w:val="22"/>
          <w:szCs w:val="22"/>
          <w:lang w:val="es-ES"/>
        </w:rPr>
        <w:t xml:space="preserve"> </w:t>
      </w:r>
      <w:r>
        <w:rPr>
          <w:rFonts w:ascii="Arial" w:hAnsi="Arial" w:cs="Arial"/>
          <w:sz w:val="22"/>
          <w:szCs w:val="22"/>
          <w:lang w:val="es-ES"/>
        </w:rPr>
        <w:t>cadena alimentaria,</w:t>
      </w:r>
      <w:r>
        <w:rPr>
          <w:rFonts w:ascii="Arial" w:hAnsi="Arial" w:cs="Arial"/>
          <w:spacing w:val="-5"/>
          <w:sz w:val="22"/>
          <w:szCs w:val="22"/>
          <w:lang w:val="es-ES"/>
        </w:rPr>
        <w:t xml:space="preserve"> </w:t>
      </w:r>
      <w:r>
        <w:rPr>
          <w:rFonts w:ascii="Arial" w:hAnsi="Arial" w:cs="Arial"/>
          <w:sz w:val="22"/>
          <w:szCs w:val="22"/>
          <w:lang w:val="es-ES"/>
        </w:rPr>
        <w:t>y</w:t>
      </w:r>
      <w:r>
        <w:rPr>
          <w:rFonts w:ascii="Arial" w:hAnsi="Arial" w:cs="Arial"/>
          <w:spacing w:val="-5"/>
          <w:sz w:val="22"/>
          <w:szCs w:val="22"/>
          <w:lang w:val="es-ES"/>
        </w:rPr>
        <w:t xml:space="preserve"> </w:t>
      </w:r>
      <w:r>
        <w:rPr>
          <w:rFonts w:ascii="Arial" w:hAnsi="Arial" w:cs="Arial"/>
          <w:sz w:val="22"/>
          <w:szCs w:val="22"/>
          <w:lang w:val="es-ES"/>
        </w:rPr>
        <w:t>la abundancia</w:t>
      </w:r>
      <w:r>
        <w:rPr>
          <w:rFonts w:ascii="Arial" w:hAnsi="Arial" w:cs="Arial"/>
          <w:spacing w:val="-9"/>
          <w:sz w:val="22"/>
          <w:szCs w:val="22"/>
          <w:lang w:val="es-ES"/>
        </w:rPr>
        <w:t xml:space="preserve"> </w:t>
      </w:r>
      <w:r>
        <w:rPr>
          <w:rFonts w:ascii="Arial" w:hAnsi="Arial" w:cs="Arial"/>
          <w:sz w:val="22"/>
          <w:szCs w:val="22"/>
          <w:lang w:val="es-ES"/>
        </w:rPr>
        <w:t>de</w:t>
      </w:r>
      <w:r>
        <w:rPr>
          <w:rFonts w:ascii="Arial" w:hAnsi="Arial" w:cs="Arial"/>
          <w:spacing w:val="-9"/>
          <w:sz w:val="22"/>
          <w:szCs w:val="22"/>
          <w:lang w:val="es-ES"/>
        </w:rPr>
        <w:t xml:space="preserve"> </w:t>
      </w:r>
      <w:r>
        <w:rPr>
          <w:rFonts w:ascii="Arial" w:hAnsi="Arial" w:cs="Arial"/>
          <w:sz w:val="22"/>
          <w:szCs w:val="22"/>
          <w:lang w:val="es-ES"/>
        </w:rPr>
        <w:t>su población es un indicador del estado de salud global del ecosistema fluvial.</w:t>
      </w:r>
    </w:p>
    <w:p w14:paraId="0FF64172" w14:textId="77777777" w:rsidR="00220513" w:rsidRDefault="00220513">
      <w:pPr>
        <w:pStyle w:val="BodyText"/>
        <w:ind w:left="23" w:right="164"/>
        <w:jc w:val="both"/>
        <w:rPr>
          <w:rFonts w:ascii="Arial" w:hAnsi="Arial" w:cs="Arial"/>
          <w:sz w:val="22"/>
          <w:szCs w:val="22"/>
          <w:lang w:val="es-ES"/>
        </w:rPr>
      </w:pPr>
    </w:p>
    <w:p w14:paraId="75396D28" w14:textId="77777777" w:rsidR="00220513" w:rsidRDefault="002743EF">
      <w:pPr>
        <w:pStyle w:val="ListParagraph"/>
        <w:numPr>
          <w:ilvl w:val="1"/>
          <w:numId w:val="13"/>
        </w:numPr>
        <w:tabs>
          <w:tab w:val="left" w:pos="-709"/>
        </w:tabs>
        <w:ind w:left="567" w:hanging="567"/>
        <w:jc w:val="left"/>
        <w:rPr>
          <w:rFonts w:ascii="Arial" w:hAnsi="Arial" w:cs="Arial"/>
          <w:b/>
          <w:bCs/>
          <w:lang w:val="es-ES"/>
        </w:rPr>
      </w:pPr>
      <w:r>
        <w:rPr>
          <w:rFonts w:ascii="Arial" w:hAnsi="Arial" w:cs="Arial"/>
          <w:b/>
          <w:bCs/>
          <w:lang w:val="es-ES"/>
        </w:rPr>
        <w:t>Estado</w:t>
      </w:r>
      <w:r>
        <w:rPr>
          <w:rFonts w:ascii="Arial" w:hAnsi="Arial" w:cs="Arial"/>
          <w:b/>
          <w:bCs/>
          <w:spacing w:val="-2"/>
          <w:lang w:val="es-ES"/>
        </w:rPr>
        <w:t xml:space="preserve"> </w:t>
      </w:r>
      <w:r>
        <w:rPr>
          <w:rFonts w:ascii="Arial" w:hAnsi="Arial" w:cs="Arial"/>
          <w:b/>
          <w:bCs/>
          <w:lang w:val="es-ES"/>
        </w:rPr>
        <w:t>de</w:t>
      </w:r>
      <w:r>
        <w:rPr>
          <w:rFonts w:ascii="Arial" w:hAnsi="Arial" w:cs="Arial"/>
          <w:b/>
          <w:bCs/>
          <w:spacing w:val="-4"/>
          <w:lang w:val="es-ES"/>
        </w:rPr>
        <w:t xml:space="preserve"> </w:t>
      </w:r>
      <w:r>
        <w:rPr>
          <w:rFonts w:ascii="Arial" w:hAnsi="Arial" w:cs="Arial"/>
          <w:b/>
          <w:bCs/>
          <w:lang w:val="es-ES"/>
        </w:rPr>
        <w:t>conservación</w:t>
      </w:r>
      <w:r>
        <w:rPr>
          <w:rFonts w:ascii="Arial" w:hAnsi="Arial" w:cs="Arial"/>
          <w:b/>
          <w:bCs/>
          <w:spacing w:val="-5"/>
          <w:lang w:val="es-ES"/>
        </w:rPr>
        <w:t xml:space="preserve"> </w:t>
      </w:r>
      <w:r>
        <w:rPr>
          <w:rFonts w:ascii="Arial" w:hAnsi="Arial" w:cs="Arial"/>
          <w:b/>
          <w:bCs/>
          <w:lang w:val="es-ES"/>
        </w:rPr>
        <w:t>y</w:t>
      </w:r>
      <w:r>
        <w:rPr>
          <w:rFonts w:ascii="Arial" w:hAnsi="Arial" w:cs="Arial"/>
          <w:b/>
          <w:bCs/>
          <w:spacing w:val="-1"/>
          <w:lang w:val="es-ES"/>
        </w:rPr>
        <w:t xml:space="preserve"> </w:t>
      </w:r>
      <w:r>
        <w:rPr>
          <w:rFonts w:ascii="Arial" w:hAnsi="Arial" w:cs="Arial"/>
          <w:b/>
          <w:bCs/>
          <w:spacing w:val="-2"/>
          <w:lang w:val="es-ES"/>
        </w:rPr>
        <w:t>amenazas</w:t>
      </w:r>
    </w:p>
    <w:p w14:paraId="371D80F5" w14:textId="77777777" w:rsidR="00220513" w:rsidRDefault="00220513">
      <w:pPr>
        <w:pStyle w:val="BodyText"/>
        <w:rPr>
          <w:rFonts w:ascii="Arial" w:hAnsi="Arial" w:cs="Arial"/>
          <w:sz w:val="22"/>
          <w:szCs w:val="22"/>
          <w:lang w:val="es-ES"/>
        </w:rPr>
      </w:pPr>
    </w:p>
    <w:p w14:paraId="01E9005D" w14:textId="77777777" w:rsidR="00220513" w:rsidRDefault="002743EF">
      <w:pPr>
        <w:pStyle w:val="ListParagraph"/>
        <w:numPr>
          <w:ilvl w:val="2"/>
          <w:numId w:val="13"/>
        </w:numPr>
        <w:ind w:left="567" w:hanging="567"/>
        <w:rPr>
          <w:rFonts w:ascii="Arial" w:hAnsi="Arial" w:cs="Arial"/>
          <w:lang w:val="es-ES"/>
        </w:rPr>
      </w:pPr>
      <w:r>
        <w:rPr>
          <w:rFonts w:ascii="Arial" w:hAnsi="Arial" w:cs="Arial"/>
          <w:lang w:val="es-ES"/>
        </w:rPr>
        <w:t>Evaluación</w:t>
      </w:r>
      <w:r>
        <w:rPr>
          <w:rFonts w:ascii="Arial" w:hAnsi="Arial" w:cs="Arial"/>
          <w:spacing w:val="-3"/>
          <w:lang w:val="es-ES"/>
        </w:rPr>
        <w:t xml:space="preserve"> </w:t>
      </w:r>
      <w:r>
        <w:rPr>
          <w:rFonts w:ascii="Arial" w:hAnsi="Arial" w:cs="Arial"/>
          <w:lang w:val="es-ES"/>
        </w:rPr>
        <w:t>de</w:t>
      </w:r>
      <w:r>
        <w:rPr>
          <w:rFonts w:ascii="Arial" w:hAnsi="Arial" w:cs="Arial"/>
          <w:spacing w:val="-3"/>
          <w:lang w:val="es-ES"/>
        </w:rPr>
        <w:t xml:space="preserve"> </w:t>
      </w:r>
      <w:r>
        <w:rPr>
          <w:rFonts w:ascii="Arial" w:hAnsi="Arial" w:cs="Arial"/>
          <w:lang w:val="es-ES"/>
        </w:rPr>
        <w:t>la</w:t>
      </w:r>
      <w:r>
        <w:rPr>
          <w:rFonts w:ascii="Arial" w:hAnsi="Arial" w:cs="Arial"/>
          <w:spacing w:val="-3"/>
          <w:lang w:val="es-ES"/>
        </w:rPr>
        <w:t xml:space="preserve"> </w:t>
      </w:r>
      <w:r>
        <w:rPr>
          <w:rFonts w:ascii="Arial" w:hAnsi="Arial" w:cs="Arial"/>
          <w:lang w:val="es-ES"/>
        </w:rPr>
        <w:t xml:space="preserve">Lista Roja </w:t>
      </w:r>
      <w:r>
        <w:rPr>
          <w:rFonts w:ascii="Arial" w:hAnsi="Arial" w:cs="Arial"/>
          <w:spacing w:val="-3"/>
          <w:lang w:val="es-ES"/>
        </w:rPr>
        <w:t xml:space="preserve">de </w:t>
      </w:r>
      <w:r>
        <w:rPr>
          <w:rFonts w:ascii="Arial" w:hAnsi="Arial" w:cs="Arial"/>
          <w:lang w:val="es-ES"/>
        </w:rPr>
        <w:t>la UICN</w:t>
      </w:r>
      <w:r>
        <w:rPr>
          <w:rFonts w:ascii="Arial" w:hAnsi="Arial" w:cs="Arial"/>
          <w:spacing w:val="-3"/>
          <w:lang w:val="es-ES"/>
        </w:rPr>
        <w:t xml:space="preserve"> </w:t>
      </w:r>
      <w:r>
        <w:rPr>
          <w:rFonts w:ascii="Arial" w:hAnsi="Arial" w:cs="Arial"/>
          <w:lang w:val="es-ES"/>
        </w:rPr>
        <w:t>(si</w:t>
      </w:r>
      <w:r>
        <w:rPr>
          <w:rFonts w:ascii="Arial" w:hAnsi="Arial" w:cs="Arial"/>
          <w:spacing w:val="-1"/>
          <w:lang w:val="es-ES"/>
        </w:rPr>
        <w:t xml:space="preserve"> </w:t>
      </w:r>
      <w:r>
        <w:rPr>
          <w:rFonts w:ascii="Arial" w:hAnsi="Arial" w:cs="Arial"/>
          <w:spacing w:val="-2"/>
          <w:lang w:val="es-ES"/>
        </w:rPr>
        <w:t>está disponible)</w:t>
      </w:r>
    </w:p>
    <w:p w14:paraId="62BF9C97" w14:textId="77777777" w:rsidR="00220513" w:rsidRDefault="00220513">
      <w:pPr>
        <w:pStyle w:val="BodyText"/>
        <w:ind w:left="23" w:right="161"/>
        <w:jc w:val="both"/>
        <w:rPr>
          <w:rFonts w:ascii="Arial" w:hAnsi="Arial" w:cs="Arial"/>
          <w:sz w:val="22"/>
          <w:szCs w:val="22"/>
          <w:lang w:val="es-ES"/>
        </w:rPr>
      </w:pPr>
    </w:p>
    <w:p w14:paraId="6BE73E86" w14:textId="77777777" w:rsidR="00220513" w:rsidRDefault="002743EF">
      <w:pPr>
        <w:pStyle w:val="BodyText"/>
        <w:ind w:left="23" w:right="161"/>
        <w:jc w:val="both"/>
        <w:rPr>
          <w:rFonts w:ascii="Arial" w:hAnsi="Arial" w:cs="Arial"/>
          <w:sz w:val="22"/>
          <w:szCs w:val="22"/>
          <w:lang w:val="es-ES"/>
        </w:rPr>
      </w:pPr>
      <w:r>
        <w:rPr>
          <w:rFonts w:ascii="Arial" w:hAnsi="Arial" w:cs="Arial"/>
          <w:sz w:val="22"/>
          <w:szCs w:val="22"/>
          <w:lang w:val="es-ES"/>
        </w:rPr>
        <w:t>La nutria gigante fue clasificada en peligro de extinción en 1999 en la Lista Roja de la UICN. El estado de la nutria gigante es supervisado regularmente por los países de su zona de distribución. De las 12 evaluaciones nacionales sobre la distribución y el estado de conservación de la nutria gigante que se han elaborado, en dos países la especie ha sido clasificada en las listas rojas nacionales como en peligro crítico de extinción (el Paraguay y el Ecuador), en cuatro países como en peligro (el Perú, Colombia, Venezuela y Bolivia), y como vulnerable en el Brasil; se considera extinta en el Uruguay y probablemente también en la Argentina. En las Guayanas, la nutria gigante también está protegida por la ley, aunque esta rara vez se aplica. Los especialistas en la nutria gigante coinciden en que debería considerarse una especie en peligro a nivel continental.</w:t>
      </w:r>
    </w:p>
    <w:p w14:paraId="21567A37" w14:textId="77777777" w:rsidR="00220513" w:rsidRDefault="00220513">
      <w:pPr>
        <w:pStyle w:val="BodyText"/>
        <w:ind w:left="23" w:right="161"/>
        <w:jc w:val="both"/>
        <w:rPr>
          <w:rFonts w:ascii="Arial" w:hAnsi="Arial" w:cs="Arial"/>
          <w:sz w:val="22"/>
          <w:szCs w:val="22"/>
          <w:lang w:val="es-ES"/>
        </w:rPr>
      </w:pPr>
    </w:p>
    <w:p w14:paraId="0D9B5A3D" w14:textId="77777777" w:rsidR="00220513" w:rsidRDefault="002743EF">
      <w:pPr>
        <w:pStyle w:val="ListParagraph"/>
        <w:numPr>
          <w:ilvl w:val="2"/>
          <w:numId w:val="13"/>
        </w:numPr>
        <w:ind w:left="567" w:hanging="567"/>
        <w:rPr>
          <w:rFonts w:ascii="Arial" w:hAnsi="Arial" w:cs="Arial"/>
          <w:lang w:val="es-ES"/>
        </w:rPr>
      </w:pPr>
      <w:r>
        <w:rPr>
          <w:rFonts w:ascii="Arial" w:hAnsi="Arial" w:cs="Arial"/>
          <w:lang w:val="es-ES"/>
        </w:rPr>
        <w:t>Información</w:t>
      </w:r>
      <w:r>
        <w:rPr>
          <w:rFonts w:ascii="Arial" w:hAnsi="Arial" w:cs="Arial"/>
          <w:spacing w:val="-7"/>
          <w:lang w:val="es-ES"/>
        </w:rPr>
        <w:t xml:space="preserve"> </w:t>
      </w:r>
      <w:r>
        <w:rPr>
          <w:rFonts w:ascii="Arial" w:hAnsi="Arial" w:cs="Arial"/>
          <w:lang w:val="es-ES"/>
        </w:rPr>
        <w:t>equivalente</w:t>
      </w:r>
      <w:r>
        <w:rPr>
          <w:rFonts w:ascii="Arial" w:hAnsi="Arial" w:cs="Arial"/>
          <w:spacing w:val="-4"/>
          <w:lang w:val="es-ES"/>
        </w:rPr>
        <w:t xml:space="preserve"> </w:t>
      </w:r>
      <w:r>
        <w:rPr>
          <w:rFonts w:ascii="Arial" w:hAnsi="Arial" w:cs="Arial"/>
          <w:lang w:val="es-ES"/>
        </w:rPr>
        <w:t>relacionada</w:t>
      </w:r>
      <w:r>
        <w:rPr>
          <w:rFonts w:ascii="Arial" w:hAnsi="Arial" w:cs="Arial"/>
          <w:spacing w:val="-4"/>
          <w:lang w:val="es-ES"/>
        </w:rPr>
        <w:t xml:space="preserve"> </w:t>
      </w:r>
      <w:r>
        <w:rPr>
          <w:rFonts w:ascii="Arial" w:hAnsi="Arial" w:cs="Arial"/>
          <w:lang w:val="es-ES"/>
        </w:rPr>
        <w:t>con</w:t>
      </w:r>
      <w:r>
        <w:rPr>
          <w:rFonts w:ascii="Arial" w:hAnsi="Arial" w:cs="Arial"/>
          <w:spacing w:val="-4"/>
          <w:lang w:val="es-ES"/>
        </w:rPr>
        <w:t xml:space="preserve"> </w:t>
      </w:r>
      <w:r>
        <w:rPr>
          <w:rFonts w:ascii="Arial" w:hAnsi="Arial" w:cs="Arial"/>
          <w:lang w:val="es-ES"/>
        </w:rPr>
        <w:t>la evaluación</w:t>
      </w:r>
      <w:r>
        <w:rPr>
          <w:rFonts w:ascii="Arial" w:hAnsi="Arial" w:cs="Arial"/>
          <w:spacing w:val="-4"/>
          <w:lang w:val="es-ES"/>
        </w:rPr>
        <w:t xml:space="preserve"> </w:t>
      </w:r>
      <w:r>
        <w:rPr>
          <w:rFonts w:ascii="Arial" w:hAnsi="Arial" w:cs="Arial"/>
          <w:lang w:val="es-ES"/>
        </w:rPr>
        <w:t>del</w:t>
      </w:r>
      <w:r>
        <w:rPr>
          <w:rFonts w:ascii="Arial" w:hAnsi="Arial" w:cs="Arial"/>
          <w:spacing w:val="-4"/>
          <w:lang w:val="es-ES"/>
        </w:rPr>
        <w:t xml:space="preserve"> </w:t>
      </w:r>
      <w:r>
        <w:rPr>
          <w:rFonts w:ascii="Arial" w:hAnsi="Arial" w:cs="Arial"/>
          <w:lang w:val="es-ES"/>
        </w:rPr>
        <w:t>estado de conservación</w:t>
      </w:r>
    </w:p>
    <w:p w14:paraId="1BE189DD" w14:textId="77777777" w:rsidR="00220513" w:rsidRDefault="00220513">
      <w:pPr>
        <w:pStyle w:val="ListParagraph"/>
        <w:tabs>
          <w:tab w:val="left" w:pos="1082"/>
        </w:tabs>
        <w:ind w:left="1082"/>
        <w:rPr>
          <w:rFonts w:ascii="Arial" w:hAnsi="Arial" w:cs="Arial"/>
          <w:lang w:val="es-ES"/>
        </w:rPr>
      </w:pPr>
    </w:p>
    <w:p w14:paraId="3672A380" w14:textId="77777777" w:rsidR="00220513" w:rsidRDefault="002743EF">
      <w:pPr>
        <w:pStyle w:val="BodyText"/>
        <w:ind w:left="23" w:right="161"/>
        <w:jc w:val="both"/>
        <w:rPr>
          <w:rFonts w:ascii="Arial" w:hAnsi="Arial" w:cs="Arial"/>
          <w:spacing w:val="-2"/>
          <w:sz w:val="22"/>
          <w:szCs w:val="22"/>
          <w:lang w:val="es-ES"/>
        </w:rPr>
      </w:pPr>
      <w:r>
        <w:rPr>
          <w:rFonts w:ascii="Arial" w:hAnsi="Arial" w:cs="Arial"/>
          <w:sz w:val="22"/>
          <w:szCs w:val="22"/>
          <w:lang w:val="es-ES"/>
        </w:rPr>
        <w:t>La nutria gigante está incluida en el Anexo I de la Convención sobre el Comercio Internacional de Especies Amenazadas de Fauna y Flora Silvestres (CITES) y está en peligro de extinción en virtud de</w:t>
      </w:r>
      <w:r>
        <w:rPr>
          <w:rFonts w:ascii="Arial" w:hAnsi="Arial" w:cs="Arial"/>
          <w:spacing w:val="-14"/>
          <w:sz w:val="22"/>
          <w:szCs w:val="22"/>
          <w:lang w:val="es-ES"/>
        </w:rPr>
        <w:t xml:space="preserve"> </w:t>
      </w:r>
      <w:r>
        <w:rPr>
          <w:rFonts w:ascii="Arial" w:hAnsi="Arial" w:cs="Arial"/>
          <w:sz w:val="22"/>
          <w:szCs w:val="22"/>
          <w:lang w:val="es-ES"/>
        </w:rPr>
        <w:t>la</w:t>
      </w:r>
      <w:r>
        <w:rPr>
          <w:rFonts w:ascii="Arial" w:hAnsi="Arial" w:cs="Arial"/>
          <w:spacing w:val="-14"/>
          <w:sz w:val="22"/>
          <w:szCs w:val="22"/>
          <w:lang w:val="es-ES"/>
        </w:rPr>
        <w:t xml:space="preserve"> </w:t>
      </w:r>
      <w:r>
        <w:rPr>
          <w:rFonts w:ascii="Arial" w:hAnsi="Arial" w:cs="Arial"/>
          <w:sz w:val="22"/>
          <w:szCs w:val="22"/>
          <w:lang w:val="es-ES"/>
        </w:rPr>
        <w:t>Ley</w:t>
      </w:r>
      <w:r>
        <w:rPr>
          <w:rFonts w:ascii="Arial" w:hAnsi="Arial" w:cs="Arial"/>
          <w:spacing w:val="-14"/>
          <w:sz w:val="22"/>
          <w:szCs w:val="22"/>
          <w:lang w:val="es-ES"/>
        </w:rPr>
        <w:t xml:space="preserve"> </w:t>
      </w:r>
      <w:r>
        <w:rPr>
          <w:rFonts w:ascii="Arial" w:hAnsi="Arial" w:cs="Arial"/>
          <w:sz w:val="22"/>
          <w:szCs w:val="22"/>
          <w:lang w:val="es-ES"/>
        </w:rPr>
        <w:t>de</w:t>
      </w:r>
      <w:r>
        <w:rPr>
          <w:rFonts w:ascii="Arial" w:hAnsi="Arial" w:cs="Arial"/>
          <w:spacing w:val="-14"/>
          <w:sz w:val="22"/>
          <w:szCs w:val="22"/>
          <w:lang w:val="es-ES"/>
        </w:rPr>
        <w:t xml:space="preserve"> </w:t>
      </w:r>
      <w:r>
        <w:rPr>
          <w:rFonts w:ascii="Arial" w:hAnsi="Arial" w:cs="Arial"/>
          <w:sz w:val="22"/>
          <w:szCs w:val="22"/>
          <w:lang w:val="es-ES"/>
        </w:rPr>
        <w:t>especies</w:t>
      </w:r>
      <w:r>
        <w:rPr>
          <w:rFonts w:ascii="Arial" w:hAnsi="Arial" w:cs="Arial"/>
          <w:spacing w:val="-14"/>
          <w:sz w:val="22"/>
          <w:szCs w:val="22"/>
          <w:lang w:val="es-ES"/>
        </w:rPr>
        <w:t xml:space="preserve"> </w:t>
      </w:r>
      <w:r>
        <w:rPr>
          <w:rFonts w:ascii="Arial" w:hAnsi="Arial" w:cs="Arial"/>
          <w:sz w:val="22"/>
          <w:szCs w:val="22"/>
          <w:lang w:val="es-ES"/>
        </w:rPr>
        <w:t>en peligro de</w:t>
      </w:r>
      <w:r>
        <w:rPr>
          <w:rFonts w:ascii="Arial" w:hAnsi="Arial" w:cs="Arial"/>
          <w:spacing w:val="-14"/>
          <w:sz w:val="22"/>
          <w:szCs w:val="22"/>
          <w:lang w:val="es-ES"/>
        </w:rPr>
        <w:t xml:space="preserve"> </w:t>
      </w:r>
      <w:r>
        <w:rPr>
          <w:rFonts w:ascii="Arial" w:hAnsi="Arial" w:cs="Arial"/>
          <w:sz w:val="22"/>
          <w:szCs w:val="22"/>
          <w:lang w:val="es-ES"/>
        </w:rPr>
        <w:t>extinción</w:t>
      </w:r>
      <w:r>
        <w:rPr>
          <w:rFonts w:ascii="Arial" w:hAnsi="Arial" w:cs="Arial"/>
          <w:spacing w:val="-12"/>
          <w:sz w:val="22"/>
          <w:szCs w:val="22"/>
          <w:lang w:val="es-ES"/>
        </w:rPr>
        <w:t xml:space="preserve"> </w:t>
      </w:r>
      <w:r>
        <w:rPr>
          <w:rFonts w:ascii="Arial" w:hAnsi="Arial" w:cs="Arial"/>
          <w:sz w:val="22"/>
          <w:szCs w:val="22"/>
          <w:lang w:val="es-ES"/>
        </w:rPr>
        <w:t>de</w:t>
      </w:r>
      <w:r>
        <w:rPr>
          <w:rFonts w:ascii="Arial" w:hAnsi="Arial" w:cs="Arial"/>
          <w:spacing w:val="-12"/>
          <w:sz w:val="22"/>
          <w:szCs w:val="22"/>
          <w:lang w:val="es-ES"/>
        </w:rPr>
        <w:t xml:space="preserve"> </w:t>
      </w:r>
      <w:r>
        <w:rPr>
          <w:rFonts w:ascii="Arial" w:hAnsi="Arial" w:cs="Arial"/>
          <w:sz w:val="22"/>
          <w:szCs w:val="22"/>
          <w:lang w:val="es-ES"/>
        </w:rPr>
        <w:t>1973</w:t>
      </w:r>
      <w:r>
        <w:rPr>
          <w:rFonts w:ascii="Arial" w:hAnsi="Arial" w:cs="Arial"/>
          <w:spacing w:val="-12"/>
          <w:sz w:val="22"/>
          <w:szCs w:val="22"/>
          <w:lang w:val="es-ES"/>
        </w:rPr>
        <w:t xml:space="preserve"> </w:t>
      </w:r>
      <w:r>
        <w:rPr>
          <w:rFonts w:ascii="Arial" w:hAnsi="Arial" w:cs="Arial"/>
          <w:sz w:val="22"/>
          <w:szCs w:val="22"/>
          <w:lang w:val="es-ES"/>
        </w:rPr>
        <w:t>de los</w:t>
      </w:r>
      <w:r>
        <w:rPr>
          <w:rFonts w:ascii="Arial" w:hAnsi="Arial" w:cs="Arial"/>
          <w:spacing w:val="-12"/>
          <w:sz w:val="22"/>
          <w:szCs w:val="22"/>
          <w:lang w:val="es-ES"/>
        </w:rPr>
        <w:t xml:space="preserve"> </w:t>
      </w:r>
      <w:r>
        <w:rPr>
          <w:rFonts w:ascii="Arial" w:hAnsi="Arial" w:cs="Arial"/>
          <w:sz w:val="22"/>
          <w:szCs w:val="22"/>
          <w:lang w:val="es-ES"/>
        </w:rPr>
        <w:t>Estados Unidos</w:t>
      </w:r>
      <w:r>
        <w:rPr>
          <w:rFonts w:ascii="Arial" w:hAnsi="Arial" w:cs="Arial"/>
          <w:spacing w:val="-14"/>
          <w:sz w:val="22"/>
          <w:szCs w:val="22"/>
          <w:lang w:val="es-ES"/>
        </w:rPr>
        <w:t xml:space="preserve"> </w:t>
      </w:r>
      <w:r>
        <w:rPr>
          <w:rFonts w:ascii="Arial" w:hAnsi="Arial" w:cs="Arial"/>
          <w:sz w:val="22"/>
          <w:szCs w:val="22"/>
          <w:lang w:val="es-ES"/>
        </w:rPr>
        <w:t>[Ley de Especies Amenazadas (Enderangered Species Act)</w:t>
      </w:r>
      <w:r>
        <w:rPr>
          <w:rFonts w:ascii="Arial" w:hAnsi="Arial" w:cs="Arial"/>
          <w:spacing w:val="-2"/>
          <w:sz w:val="22"/>
          <w:szCs w:val="22"/>
          <w:lang w:val="es-ES"/>
        </w:rPr>
        <w:t>].</w:t>
      </w:r>
    </w:p>
    <w:p w14:paraId="66F73286" w14:textId="77777777" w:rsidR="00220513" w:rsidRDefault="00220513">
      <w:pPr>
        <w:pStyle w:val="BodyText"/>
        <w:ind w:left="23" w:right="161"/>
        <w:jc w:val="both"/>
        <w:rPr>
          <w:rFonts w:ascii="Arial" w:hAnsi="Arial" w:cs="Arial"/>
          <w:sz w:val="22"/>
          <w:szCs w:val="22"/>
          <w:lang w:val="es-ES"/>
        </w:rPr>
      </w:pPr>
    </w:p>
    <w:p w14:paraId="345A3465" w14:textId="77777777" w:rsidR="00220513" w:rsidRDefault="002743EF">
      <w:pPr>
        <w:pStyle w:val="ListParagraph"/>
        <w:numPr>
          <w:ilvl w:val="2"/>
          <w:numId w:val="13"/>
        </w:numPr>
        <w:ind w:left="567" w:hanging="567"/>
        <w:rPr>
          <w:rFonts w:ascii="Arial" w:hAnsi="Arial" w:cs="Arial"/>
          <w:lang w:val="es-ES"/>
        </w:rPr>
      </w:pPr>
      <w:r>
        <w:rPr>
          <w:rFonts w:ascii="Arial" w:hAnsi="Arial" w:cs="Arial"/>
          <w:lang w:val="es-ES"/>
        </w:rPr>
        <w:t>Amenazas</w:t>
      </w:r>
      <w:r>
        <w:rPr>
          <w:rFonts w:ascii="Arial" w:hAnsi="Arial" w:cs="Arial"/>
          <w:spacing w:val="1"/>
          <w:lang w:val="es-ES"/>
        </w:rPr>
        <w:t xml:space="preserve"> </w:t>
      </w:r>
      <w:r>
        <w:rPr>
          <w:rFonts w:ascii="Arial" w:hAnsi="Arial" w:cs="Arial"/>
          <w:lang w:val="es-ES"/>
        </w:rPr>
        <w:t>para</w:t>
      </w:r>
      <w:r>
        <w:rPr>
          <w:rFonts w:ascii="Arial" w:hAnsi="Arial" w:cs="Arial"/>
          <w:spacing w:val="-6"/>
          <w:lang w:val="es-ES"/>
        </w:rPr>
        <w:t xml:space="preserve"> </w:t>
      </w:r>
      <w:r>
        <w:rPr>
          <w:rFonts w:ascii="Arial" w:hAnsi="Arial" w:cs="Arial"/>
          <w:lang w:val="es-ES"/>
        </w:rPr>
        <w:t>la población</w:t>
      </w:r>
      <w:r>
        <w:rPr>
          <w:rFonts w:ascii="Arial" w:hAnsi="Arial" w:cs="Arial"/>
          <w:spacing w:val="-5"/>
          <w:lang w:val="es-ES"/>
        </w:rPr>
        <w:t xml:space="preserve"> </w:t>
      </w:r>
      <w:r>
        <w:rPr>
          <w:rFonts w:ascii="Arial" w:hAnsi="Arial" w:cs="Arial"/>
          <w:lang w:val="es-ES"/>
        </w:rPr>
        <w:t>(factores,</w:t>
      </w:r>
      <w:r>
        <w:rPr>
          <w:rFonts w:ascii="Arial" w:hAnsi="Arial" w:cs="Arial"/>
          <w:spacing w:val="-2"/>
          <w:lang w:val="es-ES"/>
        </w:rPr>
        <w:t xml:space="preserve"> intensidad)</w:t>
      </w:r>
    </w:p>
    <w:p w14:paraId="0398C7E2" w14:textId="77777777" w:rsidR="00220513" w:rsidRDefault="00220513">
      <w:pPr>
        <w:pStyle w:val="BodyText"/>
        <w:ind w:left="23" w:right="163"/>
        <w:jc w:val="both"/>
        <w:rPr>
          <w:rFonts w:ascii="Arial" w:hAnsi="Arial" w:cs="Arial"/>
          <w:sz w:val="22"/>
          <w:szCs w:val="22"/>
          <w:lang w:val="es-ES"/>
        </w:rPr>
      </w:pPr>
    </w:p>
    <w:p w14:paraId="1738DDA1" w14:textId="77777777" w:rsidR="00220513" w:rsidRDefault="002743EF">
      <w:pPr>
        <w:pStyle w:val="BodyText"/>
        <w:ind w:left="23" w:right="163"/>
        <w:jc w:val="both"/>
        <w:rPr>
          <w:rFonts w:ascii="Arial" w:hAnsi="Arial" w:cs="Arial"/>
          <w:sz w:val="22"/>
          <w:szCs w:val="22"/>
          <w:lang w:val="es-ES"/>
        </w:rPr>
      </w:pPr>
      <w:r>
        <w:rPr>
          <w:rFonts w:ascii="Arial" w:hAnsi="Arial" w:cs="Arial"/>
          <w:sz w:val="22"/>
          <w:szCs w:val="22"/>
          <w:lang w:val="es-ES"/>
        </w:rPr>
        <w:t>La especie</w:t>
      </w:r>
      <w:r>
        <w:rPr>
          <w:rFonts w:ascii="Arial" w:hAnsi="Arial" w:cs="Arial"/>
          <w:spacing w:val="-3"/>
          <w:sz w:val="22"/>
          <w:szCs w:val="22"/>
          <w:lang w:val="es-ES"/>
        </w:rPr>
        <w:t xml:space="preserve"> </w:t>
      </w:r>
      <w:r>
        <w:rPr>
          <w:rFonts w:ascii="Arial" w:hAnsi="Arial" w:cs="Arial"/>
          <w:sz w:val="22"/>
          <w:szCs w:val="22"/>
          <w:lang w:val="es-ES"/>
        </w:rPr>
        <w:t>se enfrenta</w:t>
      </w:r>
      <w:r>
        <w:rPr>
          <w:rFonts w:ascii="Arial" w:hAnsi="Arial" w:cs="Arial"/>
          <w:spacing w:val="-4"/>
          <w:sz w:val="22"/>
          <w:szCs w:val="22"/>
          <w:lang w:val="es-ES"/>
        </w:rPr>
        <w:t xml:space="preserve"> </w:t>
      </w:r>
      <w:r>
        <w:rPr>
          <w:rFonts w:ascii="Arial" w:hAnsi="Arial" w:cs="Arial"/>
          <w:sz w:val="22"/>
          <w:szCs w:val="22"/>
          <w:lang w:val="es-ES"/>
        </w:rPr>
        <w:t>a</w:t>
      </w:r>
      <w:r>
        <w:rPr>
          <w:rFonts w:ascii="Arial" w:hAnsi="Arial" w:cs="Arial"/>
          <w:spacing w:val="-4"/>
          <w:sz w:val="22"/>
          <w:szCs w:val="22"/>
          <w:lang w:val="es-ES"/>
        </w:rPr>
        <w:t xml:space="preserve"> </w:t>
      </w:r>
      <w:r>
        <w:rPr>
          <w:rFonts w:ascii="Arial" w:hAnsi="Arial" w:cs="Arial"/>
          <w:sz w:val="22"/>
          <w:szCs w:val="22"/>
          <w:lang w:val="es-ES"/>
        </w:rPr>
        <w:t>numerosas</w:t>
      </w:r>
      <w:r>
        <w:rPr>
          <w:rFonts w:ascii="Arial" w:hAnsi="Arial" w:cs="Arial"/>
          <w:spacing w:val="-4"/>
          <w:sz w:val="22"/>
          <w:szCs w:val="22"/>
          <w:lang w:val="es-ES"/>
        </w:rPr>
        <w:t xml:space="preserve"> </w:t>
      </w:r>
      <w:r>
        <w:rPr>
          <w:rFonts w:ascii="Arial" w:hAnsi="Arial" w:cs="Arial"/>
          <w:sz w:val="22"/>
          <w:szCs w:val="22"/>
          <w:lang w:val="es-ES"/>
        </w:rPr>
        <w:t>amenazas</w:t>
      </w:r>
      <w:r>
        <w:rPr>
          <w:rFonts w:ascii="Arial" w:hAnsi="Arial" w:cs="Arial"/>
          <w:spacing w:val="-2"/>
          <w:sz w:val="22"/>
          <w:szCs w:val="22"/>
          <w:lang w:val="es-ES"/>
        </w:rPr>
        <w:t xml:space="preserve"> </w:t>
      </w:r>
      <w:r>
        <w:rPr>
          <w:rFonts w:ascii="Arial" w:hAnsi="Arial" w:cs="Arial"/>
          <w:sz w:val="22"/>
          <w:szCs w:val="22"/>
          <w:lang w:val="es-ES"/>
        </w:rPr>
        <w:t>críticas. Poco</w:t>
      </w:r>
      <w:r>
        <w:rPr>
          <w:rFonts w:ascii="Arial" w:hAnsi="Arial" w:cs="Arial"/>
          <w:spacing w:val="-3"/>
          <w:sz w:val="22"/>
          <w:szCs w:val="22"/>
          <w:lang w:val="es-ES"/>
        </w:rPr>
        <w:t xml:space="preserve"> </w:t>
      </w:r>
      <w:r>
        <w:rPr>
          <w:rFonts w:ascii="Arial" w:hAnsi="Arial" w:cs="Arial"/>
          <w:sz w:val="22"/>
          <w:szCs w:val="22"/>
          <w:lang w:val="es-ES"/>
        </w:rPr>
        <w:t>tímida,</w:t>
      </w:r>
      <w:r>
        <w:rPr>
          <w:rFonts w:ascii="Arial" w:hAnsi="Arial" w:cs="Arial"/>
          <w:spacing w:val="-1"/>
          <w:sz w:val="22"/>
          <w:szCs w:val="22"/>
          <w:lang w:val="es-ES"/>
        </w:rPr>
        <w:t xml:space="preserve"> </w:t>
      </w:r>
      <w:r>
        <w:rPr>
          <w:rFonts w:ascii="Arial" w:hAnsi="Arial" w:cs="Arial"/>
          <w:sz w:val="22"/>
          <w:szCs w:val="22"/>
          <w:lang w:val="es-ES"/>
        </w:rPr>
        <w:t>tiende</w:t>
      </w:r>
      <w:r>
        <w:rPr>
          <w:rFonts w:ascii="Arial" w:hAnsi="Arial" w:cs="Arial"/>
          <w:spacing w:val="-3"/>
          <w:sz w:val="22"/>
          <w:szCs w:val="22"/>
          <w:lang w:val="es-ES"/>
        </w:rPr>
        <w:t xml:space="preserve"> </w:t>
      </w:r>
      <w:r>
        <w:rPr>
          <w:rFonts w:ascii="Arial" w:hAnsi="Arial" w:cs="Arial"/>
          <w:sz w:val="22"/>
          <w:szCs w:val="22"/>
          <w:lang w:val="es-ES"/>
        </w:rPr>
        <w:t>a</w:t>
      </w:r>
      <w:r>
        <w:rPr>
          <w:rFonts w:ascii="Arial" w:hAnsi="Arial" w:cs="Arial"/>
          <w:spacing w:val="-3"/>
          <w:sz w:val="22"/>
          <w:szCs w:val="22"/>
          <w:lang w:val="es-ES"/>
        </w:rPr>
        <w:t xml:space="preserve"> </w:t>
      </w:r>
      <w:r>
        <w:rPr>
          <w:rFonts w:ascii="Arial" w:hAnsi="Arial" w:cs="Arial"/>
          <w:sz w:val="22"/>
          <w:szCs w:val="22"/>
          <w:lang w:val="es-ES"/>
        </w:rPr>
        <w:t>acercarse</w:t>
      </w:r>
      <w:r>
        <w:rPr>
          <w:rFonts w:ascii="Arial" w:hAnsi="Arial" w:cs="Arial"/>
          <w:spacing w:val="-2"/>
          <w:sz w:val="22"/>
          <w:szCs w:val="22"/>
          <w:lang w:val="es-ES"/>
        </w:rPr>
        <w:t xml:space="preserve"> </w:t>
      </w:r>
      <w:r>
        <w:rPr>
          <w:rFonts w:ascii="Arial" w:hAnsi="Arial" w:cs="Arial"/>
          <w:sz w:val="22"/>
          <w:szCs w:val="22"/>
          <w:lang w:val="es-ES"/>
        </w:rPr>
        <w:t>de forma natural</w:t>
      </w:r>
      <w:r>
        <w:rPr>
          <w:rFonts w:ascii="Arial" w:hAnsi="Arial" w:cs="Arial"/>
          <w:spacing w:val="-5"/>
          <w:sz w:val="22"/>
          <w:szCs w:val="22"/>
          <w:lang w:val="es-ES"/>
        </w:rPr>
        <w:t xml:space="preserve"> </w:t>
      </w:r>
      <w:r>
        <w:rPr>
          <w:rFonts w:ascii="Arial" w:hAnsi="Arial" w:cs="Arial"/>
          <w:sz w:val="22"/>
          <w:szCs w:val="22"/>
          <w:lang w:val="es-ES"/>
        </w:rPr>
        <w:t>a</w:t>
      </w:r>
      <w:r>
        <w:rPr>
          <w:rFonts w:ascii="Arial" w:hAnsi="Arial" w:cs="Arial"/>
          <w:spacing w:val="-9"/>
          <w:sz w:val="22"/>
          <w:szCs w:val="22"/>
          <w:lang w:val="es-ES"/>
        </w:rPr>
        <w:t xml:space="preserve"> </w:t>
      </w:r>
      <w:r>
        <w:rPr>
          <w:rFonts w:ascii="Arial" w:hAnsi="Arial" w:cs="Arial"/>
          <w:sz w:val="22"/>
          <w:szCs w:val="22"/>
          <w:lang w:val="es-ES"/>
        </w:rPr>
        <w:t>los humanos,</w:t>
      </w:r>
      <w:r>
        <w:rPr>
          <w:rFonts w:ascii="Arial" w:hAnsi="Arial" w:cs="Arial"/>
          <w:spacing w:val="-5"/>
          <w:sz w:val="22"/>
          <w:szCs w:val="22"/>
          <w:lang w:val="es-ES"/>
        </w:rPr>
        <w:t xml:space="preserve"> </w:t>
      </w:r>
      <w:r>
        <w:rPr>
          <w:rFonts w:ascii="Arial" w:hAnsi="Arial" w:cs="Arial"/>
          <w:sz w:val="22"/>
          <w:szCs w:val="22"/>
          <w:lang w:val="es-ES"/>
        </w:rPr>
        <w:t>lo</w:t>
      </w:r>
      <w:r>
        <w:rPr>
          <w:rFonts w:ascii="Arial" w:hAnsi="Arial" w:cs="Arial"/>
          <w:spacing w:val="-9"/>
          <w:sz w:val="22"/>
          <w:szCs w:val="22"/>
          <w:lang w:val="es-ES"/>
        </w:rPr>
        <w:t xml:space="preserve"> </w:t>
      </w:r>
      <w:r>
        <w:rPr>
          <w:rFonts w:ascii="Arial" w:hAnsi="Arial" w:cs="Arial"/>
          <w:sz w:val="22"/>
          <w:szCs w:val="22"/>
          <w:lang w:val="es-ES"/>
        </w:rPr>
        <w:t>que</w:t>
      </w:r>
      <w:r>
        <w:rPr>
          <w:rFonts w:ascii="Arial" w:hAnsi="Arial" w:cs="Arial"/>
          <w:spacing w:val="-9"/>
          <w:sz w:val="22"/>
          <w:szCs w:val="22"/>
          <w:lang w:val="es-ES"/>
        </w:rPr>
        <w:t xml:space="preserve"> </w:t>
      </w:r>
      <w:r>
        <w:rPr>
          <w:rFonts w:ascii="Arial" w:hAnsi="Arial" w:cs="Arial"/>
          <w:sz w:val="22"/>
          <w:szCs w:val="22"/>
          <w:lang w:val="es-ES"/>
        </w:rPr>
        <w:t>ha</w:t>
      </w:r>
      <w:r>
        <w:rPr>
          <w:rFonts w:ascii="Arial" w:hAnsi="Arial" w:cs="Arial"/>
          <w:spacing w:val="-4"/>
          <w:sz w:val="22"/>
          <w:szCs w:val="22"/>
          <w:lang w:val="es-ES"/>
        </w:rPr>
        <w:t xml:space="preserve"> </w:t>
      </w:r>
      <w:r>
        <w:rPr>
          <w:rFonts w:ascii="Arial" w:hAnsi="Arial" w:cs="Arial"/>
          <w:sz w:val="22"/>
          <w:szCs w:val="22"/>
          <w:lang w:val="es-ES"/>
        </w:rPr>
        <w:t>contribuido</w:t>
      </w:r>
      <w:r>
        <w:rPr>
          <w:rFonts w:ascii="Arial" w:hAnsi="Arial" w:cs="Arial"/>
          <w:spacing w:val="-5"/>
          <w:sz w:val="22"/>
          <w:szCs w:val="22"/>
          <w:lang w:val="es-ES"/>
        </w:rPr>
        <w:t xml:space="preserve"> </w:t>
      </w:r>
      <w:r>
        <w:rPr>
          <w:rFonts w:ascii="Arial" w:hAnsi="Arial" w:cs="Arial"/>
          <w:sz w:val="22"/>
          <w:szCs w:val="22"/>
          <w:lang w:val="es-ES"/>
        </w:rPr>
        <w:t>en gran medida</w:t>
      </w:r>
      <w:r>
        <w:rPr>
          <w:rFonts w:ascii="Arial" w:hAnsi="Arial" w:cs="Arial"/>
          <w:spacing w:val="-9"/>
          <w:sz w:val="22"/>
          <w:szCs w:val="22"/>
          <w:lang w:val="es-ES"/>
        </w:rPr>
        <w:t xml:space="preserve"> </w:t>
      </w:r>
      <w:r>
        <w:rPr>
          <w:rFonts w:ascii="Arial" w:hAnsi="Arial" w:cs="Arial"/>
          <w:sz w:val="22"/>
          <w:szCs w:val="22"/>
          <w:lang w:val="es-ES"/>
        </w:rPr>
        <w:t>a</w:t>
      </w:r>
      <w:r>
        <w:rPr>
          <w:rFonts w:ascii="Arial" w:hAnsi="Arial" w:cs="Arial"/>
          <w:spacing w:val="-4"/>
          <w:sz w:val="22"/>
          <w:szCs w:val="22"/>
          <w:lang w:val="es-ES"/>
        </w:rPr>
        <w:t xml:space="preserve"> </w:t>
      </w:r>
      <w:r>
        <w:rPr>
          <w:rFonts w:ascii="Arial" w:hAnsi="Arial" w:cs="Arial"/>
          <w:sz w:val="22"/>
          <w:szCs w:val="22"/>
          <w:lang w:val="es-ES"/>
        </w:rPr>
        <w:t>exacerbar</w:t>
      </w:r>
      <w:r>
        <w:rPr>
          <w:rFonts w:ascii="Arial" w:hAnsi="Arial" w:cs="Arial"/>
          <w:spacing w:val="-2"/>
          <w:sz w:val="22"/>
          <w:szCs w:val="22"/>
          <w:lang w:val="es-ES"/>
        </w:rPr>
        <w:t xml:space="preserve"> </w:t>
      </w:r>
      <w:r>
        <w:rPr>
          <w:rFonts w:ascii="Arial" w:hAnsi="Arial" w:cs="Arial"/>
          <w:sz w:val="22"/>
          <w:szCs w:val="22"/>
          <w:lang w:val="es-ES"/>
        </w:rPr>
        <w:t>la</w:t>
      </w:r>
      <w:r>
        <w:rPr>
          <w:rFonts w:ascii="Arial" w:hAnsi="Arial" w:cs="Arial"/>
          <w:spacing w:val="-4"/>
          <w:sz w:val="22"/>
          <w:szCs w:val="22"/>
          <w:lang w:val="es-ES"/>
        </w:rPr>
        <w:t xml:space="preserve"> </w:t>
      </w:r>
      <w:r>
        <w:rPr>
          <w:rFonts w:ascii="Arial" w:hAnsi="Arial" w:cs="Arial"/>
          <w:sz w:val="22"/>
          <w:szCs w:val="22"/>
          <w:lang w:val="es-ES"/>
        </w:rPr>
        <w:t>caza furtiva</w:t>
      </w:r>
      <w:r>
        <w:rPr>
          <w:rFonts w:ascii="Arial" w:hAnsi="Arial" w:cs="Arial"/>
          <w:spacing w:val="-4"/>
          <w:sz w:val="22"/>
          <w:szCs w:val="22"/>
          <w:lang w:val="es-ES"/>
        </w:rPr>
        <w:t xml:space="preserve"> </w:t>
      </w:r>
      <w:r>
        <w:rPr>
          <w:rFonts w:ascii="Arial" w:hAnsi="Arial" w:cs="Arial"/>
          <w:sz w:val="22"/>
          <w:szCs w:val="22"/>
          <w:lang w:val="es-ES"/>
        </w:rPr>
        <w:t>de la especie, codiciada por su piel. Las estadísticas muestran que entre 1959</w:t>
      </w:r>
      <w:r>
        <w:rPr>
          <w:rFonts w:ascii="Arial" w:hAnsi="Arial" w:cs="Arial"/>
          <w:spacing w:val="-7"/>
          <w:sz w:val="22"/>
          <w:szCs w:val="22"/>
          <w:lang w:val="es-ES"/>
        </w:rPr>
        <w:t xml:space="preserve"> </w:t>
      </w:r>
      <w:r>
        <w:rPr>
          <w:rFonts w:ascii="Arial" w:hAnsi="Arial" w:cs="Arial"/>
          <w:sz w:val="22"/>
          <w:szCs w:val="22"/>
          <w:lang w:val="es-ES"/>
        </w:rPr>
        <w:t>y</w:t>
      </w:r>
      <w:r>
        <w:rPr>
          <w:rFonts w:ascii="Arial" w:hAnsi="Arial" w:cs="Arial"/>
          <w:spacing w:val="-9"/>
          <w:sz w:val="22"/>
          <w:szCs w:val="22"/>
          <w:lang w:val="es-ES"/>
        </w:rPr>
        <w:t xml:space="preserve"> </w:t>
      </w:r>
      <w:r>
        <w:rPr>
          <w:rFonts w:ascii="Arial" w:hAnsi="Arial" w:cs="Arial"/>
          <w:sz w:val="22"/>
          <w:szCs w:val="22"/>
          <w:lang w:val="es-ES"/>
        </w:rPr>
        <w:lastRenderedPageBreak/>
        <w:t>1969,</w:t>
      </w:r>
      <w:r>
        <w:rPr>
          <w:rFonts w:ascii="Arial" w:hAnsi="Arial" w:cs="Arial"/>
          <w:spacing w:val="-13"/>
          <w:sz w:val="22"/>
          <w:szCs w:val="22"/>
          <w:lang w:val="es-ES"/>
        </w:rPr>
        <w:t xml:space="preserve"> </w:t>
      </w:r>
      <w:r>
        <w:rPr>
          <w:rFonts w:ascii="Arial" w:hAnsi="Arial" w:cs="Arial"/>
          <w:sz w:val="22"/>
          <w:szCs w:val="22"/>
          <w:lang w:val="es-ES"/>
        </w:rPr>
        <w:t>solo en la</w:t>
      </w:r>
      <w:r>
        <w:rPr>
          <w:rFonts w:ascii="Arial" w:hAnsi="Arial" w:cs="Arial"/>
          <w:spacing w:val="-13"/>
          <w:sz w:val="22"/>
          <w:szCs w:val="22"/>
          <w:lang w:val="es-ES"/>
        </w:rPr>
        <w:t xml:space="preserve"> </w:t>
      </w:r>
      <w:r>
        <w:rPr>
          <w:rFonts w:ascii="Arial" w:hAnsi="Arial" w:cs="Arial"/>
          <w:sz w:val="22"/>
          <w:szCs w:val="22"/>
          <w:lang w:val="es-ES"/>
        </w:rPr>
        <w:t>Amazonia</w:t>
      </w:r>
      <w:r>
        <w:rPr>
          <w:rFonts w:ascii="Arial" w:hAnsi="Arial" w:cs="Arial"/>
          <w:spacing w:val="-13"/>
          <w:sz w:val="22"/>
          <w:szCs w:val="22"/>
          <w:lang w:val="es-ES"/>
        </w:rPr>
        <w:t xml:space="preserve"> </w:t>
      </w:r>
      <w:r>
        <w:rPr>
          <w:rFonts w:ascii="Arial" w:hAnsi="Arial" w:cs="Arial"/>
          <w:sz w:val="22"/>
          <w:szCs w:val="22"/>
          <w:lang w:val="es-ES"/>
        </w:rPr>
        <w:t>brasileña</w:t>
      </w:r>
      <w:r>
        <w:rPr>
          <w:rFonts w:ascii="Arial" w:hAnsi="Arial" w:cs="Arial"/>
          <w:spacing w:val="-13"/>
          <w:sz w:val="22"/>
          <w:szCs w:val="22"/>
          <w:lang w:val="es-ES"/>
        </w:rPr>
        <w:t xml:space="preserve"> </w:t>
      </w:r>
      <w:r>
        <w:rPr>
          <w:rFonts w:ascii="Arial" w:hAnsi="Arial" w:cs="Arial"/>
          <w:sz w:val="22"/>
          <w:szCs w:val="22"/>
          <w:lang w:val="es-ES"/>
        </w:rPr>
        <w:t>se</w:t>
      </w:r>
      <w:r>
        <w:rPr>
          <w:rFonts w:ascii="Arial" w:hAnsi="Arial" w:cs="Arial"/>
          <w:spacing w:val="-8"/>
          <w:sz w:val="22"/>
          <w:szCs w:val="22"/>
          <w:lang w:val="es-ES"/>
        </w:rPr>
        <w:t xml:space="preserve"> </w:t>
      </w:r>
      <w:r>
        <w:rPr>
          <w:rFonts w:ascii="Arial" w:hAnsi="Arial" w:cs="Arial"/>
          <w:sz w:val="22"/>
          <w:szCs w:val="22"/>
          <w:lang w:val="es-ES"/>
        </w:rPr>
        <w:t>produjeron</w:t>
      </w:r>
      <w:r>
        <w:rPr>
          <w:rFonts w:ascii="Arial" w:hAnsi="Arial" w:cs="Arial"/>
          <w:spacing w:val="-9"/>
          <w:sz w:val="22"/>
          <w:szCs w:val="22"/>
          <w:lang w:val="es-ES"/>
        </w:rPr>
        <w:t xml:space="preserve"> </w:t>
      </w:r>
      <w:r>
        <w:rPr>
          <w:rFonts w:ascii="Arial" w:hAnsi="Arial" w:cs="Arial"/>
          <w:sz w:val="22"/>
          <w:szCs w:val="22"/>
          <w:lang w:val="es-ES"/>
        </w:rPr>
        <w:t>entre</w:t>
      </w:r>
      <w:r>
        <w:rPr>
          <w:rFonts w:ascii="Arial" w:hAnsi="Arial" w:cs="Arial"/>
          <w:spacing w:val="-13"/>
          <w:sz w:val="22"/>
          <w:szCs w:val="22"/>
          <w:lang w:val="es-ES"/>
        </w:rPr>
        <w:t xml:space="preserve"> </w:t>
      </w:r>
      <w:r>
        <w:rPr>
          <w:rFonts w:ascii="Arial" w:hAnsi="Arial" w:cs="Arial"/>
          <w:sz w:val="22"/>
          <w:szCs w:val="22"/>
          <w:lang w:val="es-ES"/>
        </w:rPr>
        <w:t>1000</w:t>
      </w:r>
      <w:r>
        <w:rPr>
          <w:rFonts w:ascii="Arial" w:hAnsi="Arial" w:cs="Arial"/>
          <w:spacing w:val="-13"/>
          <w:sz w:val="22"/>
          <w:szCs w:val="22"/>
          <w:lang w:val="es-ES"/>
        </w:rPr>
        <w:t xml:space="preserve"> </w:t>
      </w:r>
      <w:r>
        <w:rPr>
          <w:rFonts w:ascii="Arial" w:hAnsi="Arial" w:cs="Arial"/>
          <w:sz w:val="22"/>
          <w:szCs w:val="22"/>
          <w:lang w:val="es-ES"/>
        </w:rPr>
        <w:t>y</w:t>
      </w:r>
      <w:r>
        <w:rPr>
          <w:rFonts w:ascii="Arial" w:hAnsi="Arial" w:cs="Arial"/>
          <w:spacing w:val="-9"/>
          <w:sz w:val="22"/>
          <w:szCs w:val="22"/>
          <w:lang w:val="es-ES"/>
        </w:rPr>
        <w:t xml:space="preserve"> </w:t>
      </w:r>
      <w:r>
        <w:rPr>
          <w:rFonts w:ascii="Arial" w:hAnsi="Arial" w:cs="Arial"/>
          <w:sz w:val="22"/>
          <w:szCs w:val="22"/>
          <w:lang w:val="es-ES"/>
        </w:rPr>
        <w:t>3000</w:t>
      </w:r>
      <w:r>
        <w:rPr>
          <w:rFonts w:ascii="Arial" w:hAnsi="Arial" w:cs="Arial"/>
          <w:spacing w:val="-13"/>
          <w:sz w:val="22"/>
          <w:szCs w:val="22"/>
          <w:lang w:val="es-ES"/>
        </w:rPr>
        <w:t xml:space="preserve"> </w:t>
      </w:r>
      <w:r>
        <w:rPr>
          <w:rFonts w:ascii="Arial" w:hAnsi="Arial" w:cs="Arial"/>
          <w:sz w:val="22"/>
          <w:szCs w:val="22"/>
          <w:lang w:val="es-ES"/>
        </w:rPr>
        <w:t>pieles</w:t>
      </w:r>
      <w:r>
        <w:rPr>
          <w:rFonts w:ascii="Arial" w:hAnsi="Arial" w:cs="Arial"/>
          <w:spacing w:val="-6"/>
          <w:sz w:val="22"/>
          <w:szCs w:val="22"/>
          <w:lang w:val="es-ES"/>
        </w:rPr>
        <w:t xml:space="preserve"> </w:t>
      </w:r>
      <w:r>
        <w:rPr>
          <w:rFonts w:ascii="Arial" w:hAnsi="Arial" w:cs="Arial"/>
          <w:sz w:val="22"/>
          <w:szCs w:val="22"/>
          <w:lang w:val="es-ES"/>
        </w:rPr>
        <w:t>al</w:t>
      </w:r>
      <w:r>
        <w:rPr>
          <w:rFonts w:ascii="Arial" w:hAnsi="Arial" w:cs="Arial"/>
          <w:spacing w:val="-11"/>
          <w:sz w:val="22"/>
          <w:szCs w:val="22"/>
          <w:lang w:val="es-ES"/>
        </w:rPr>
        <w:t xml:space="preserve"> </w:t>
      </w:r>
      <w:r>
        <w:rPr>
          <w:rFonts w:ascii="Arial" w:hAnsi="Arial" w:cs="Arial"/>
          <w:sz w:val="22"/>
          <w:szCs w:val="22"/>
          <w:lang w:val="es-ES"/>
        </w:rPr>
        <w:t>año.</w:t>
      </w:r>
      <w:r>
        <w:rPr>
          <w:rFonts w:ascii="Arial" w:hAnsi="Arial" w:cs="Arial"/>
          <w:spacing w:val="-9"/>
          <w:sz w:val="22"/>
          <w:szCs w:val="22"/>
          <w:lang w:val="es-ES"/>
        </w:rPr>
        <w:t xml:space="preserve"> </w:t>
      </w:r>
      <w:r>
        <w:rPr>
          <w:rFonts w:ascii="Arial" w:hAnsi="Arial" w:cs="Arial"/>
          <w:sz w:val="22"/>
          <w:szCs w:val="22"/>
          <w:lang w:val="es-ES"/>
        </w:rPr>
        <w:t>La especie fue tan completamente perjudicada que su número se redujo a solo 12 ejemplares en 1971. La aplicación de la CITES en 1973 finalmente condujo a una reducción significativa de la caza, aunque la demanda no ha desaparecido por completo. Son extremadamente fáciles de cazar, ya que están activas todo el día y son muy curiosas. La madurez sexual relativamente tardía del animal y su vida social compleja hacen que la caza sea especialmente desastrosa.</w:t>
      </w:r>
    </w:p>
    <w:p w14:paraId="7B9B29A0" w14:textId="77777777" w:rsidR="00220513" w:rsidRDefault="00220513">
      <w:pPr>
        <w:pStyle w:val="BodyText"/>
        <w:ind w:left="23" w:right="163"/>
        <w:jc w:val="both"/>
        <w:rPr>
          <w:rFonts w:ascii="Arial" w:hAnsi="Arial" w:cs="Arial"/>
          <w:sz w:val="20"/>
          <w:szCs w:val="20"/>
          <w:lang w:val="es-ES"/>
        </w:rPr>
      </w:pPr>
    </w:p>
    <w:p w14:paraId="0A98CB8D" w14:textId="77777777" w:rsidR="00220513" w:rsidRDefault="002743EF">
      <w:pPr>
        <w:pStyle w:val="BodyText"/>
        <w:ind w:left="23" w:right="163"/>
        <w:jc w:val="both"/>
        <w:rPr>
          <w:rFonts w:ascii="Arial" w:hAnsi="Arial" w:cs="Arial"/>
          <w:sz w:val="22"/>
          <w:szCs w:val="22"/>
          <w:lang w:val="es-ES"/>
        </w:rPr>
      </w:pPr>
      <w:r>
        <w:rPr>
          <w:rFonts w:ascii="Arial" w:hAnsi="Arial" w:cs="Arial"/>
          <w:sz w:val="22"/>
          <w:szCs w:val="22"/>
          <w:lang w:val="es-ES"/>
        </w:rPr>
        <w:t>Aunque</w:t>
      </w:r>
      <w:r>
        <w:rPr>
          <w:rFonts w:ascii="Arial" w:hAnsi="Arial" w:cs="Arial"/>
          <w:spacing w:val="-9"/>
          <w:sz w:val="22"/>
          <w:szCs w:val="22"/>
          <w:lang w:val="es-ES"/>
        </w:rPr>
        <w:t xml:space="preserve"> </w:t>
      </w:r>
      <w:r>
        <w:rPr>
          <w:rFonts w:ascii="Arial" w:hAnsi="Arial" w:cs="Arial"/>
          <w:sz w:val="22"/>
          <w:szCs w:val="22"/>
          <w:lang w:val="es-ES"/>
        </w:rPr>
        <w:t>la</w:t>
      </w:r>
      <w:r>
        <w:rPr>
          <w:rFonts w:ascii="Arial" w:hAnsi="Arial" w:cs="Arial"/>
          <w:spacing w:val="-9"/>
          <w:sz w:val="22"/>
          <w:szCs w:val="22"/>
          <w:lang w:val="es-ES"/>
        </w:rPr>
        <w:t xml:space="preserve"> </w:t>
      </w:r>
      <w:r>
        <w:rPr>
          <w:rFonts w:ascii="Arial" w:hAnsi="Arial" w:cs="Arial"/>
          <w:sz w:val="22"/>
          <w:szCs w:val="22"/>
          <w:lang w:val="es-ES"/>
        </w:rPr>
        <w:t>especie</w:t>
      </w:r>
      <w:r>
        <w:rPr>
          <w:rFonts w:ascii="Arial" w:hAnsi="Arial" w:cs="Arial"/>
          <w:spacing w:val="-9"/>
          <w:sz w:val="22"/>
          <w:szCs w:val="22"/>
          <w:lang w:val="es-ES"/>
        </w:rPr>
        <w:t xml:space="preserve"> </w:t>
      </w:r>
      <w:r>
        <w:rPr>
          <w:rFonts w:ascii="Arial" w:hAnsi="Arial" w:cs="Arial"/>
          <w:sz w:val="22"/>
          <w:szCs w:val="22"/>
          <w:lang w:val="es-ES"/>
        </w:rPr>
        <w:t>esté</w:t>
      </w:r>
      <w:r>
        <w:rPr>
          <w:rFonts w:ascii="Arial" w:hAnsi="Arial" w:cs="Arial"/>
          <w:spacing w:val="-5"/>
          <w:sz w:val="22"/>
          <w:szCs w:val="22"/>
          <w:lang w:val="es-ES"/>
        </w:rPr>
        <w:t xml:space="preserve"> </w:t>
      </w:r>
      <w:r>
        <w:rPr>
          <w:rFonts w:ascii="Arial" w:hAnsi="Arial" w:cs="Arial"/>
          <w:sz w:val="22"/>
          <w:szCs w:val="22"/>
          <w:lang w:val="es-ES"/>
        </w:rPr>
        <w:t>muy</w:t>
      </w:r>
      <w:r>
        <w:rPr>
          <w:rFonts w:ascii="Arial" w:hAnsi="Arial" w:cs="Arial"/>
          <w:spacing w:val="-5"/>
          <w:sz w:val="22"/>
          <w:szCs w:val="22"/>
          <w:lang w:val="es-ES"/>
        </w:rPr>
        <w:t xml:space="preserve"> </w:t>
      </w:r>
      <w:r>
        <w:rPr>
          <w:rFonts w:ascii="Arial" w:hAnsi="Arial" w:cs="Arial"/>
          <w:sz w:val="22"/>
          <w:szCs w:val="22"/>
          <w:lang w:val="es-ES"/>
        </w:rPr>
        <w:t>extendida</w:t>
      </w:r>
      <w:r>
        <w:rPr>
          <w:rFonts w:ascii="Arial" w:hAnsi="Arial" w:cs="Arial"/>
          <w:spacing w:val="-4"/>
          <w:sz w:val="22"/>
          <w:szCs w:val="22"/>
          <w:lang w:val="es-ES"/>
        </w:rPr>
        <w:t xml:space="preserve"> </w:t>
      </w:r>
      <w:r>
        <w:rPr>
          <w:rFonts w:ascii="Arial" w:hAnsi="Arial" w:cs="Arial"/>
          <w:sz w:val="22"/>
          <w:szCs w:val="22"/>
          <w:lang w:val="es-ES"/>
        </w:rPr>
        <w:t>a</w:t>
      </w:r>
      <w:r>
        <w:rPr>
          <w:rFonts w:ascii="Arial" w:hAnsi="Arial" w:cs="Arial"/>
          <w:spacing w:val="-9"/>
          <w:sz w:val="22"/>
          <w:szCs w:val="22"/>
          <w:lang w:val="es-ES"/>
        </w:rPr>
        <w:t xml:space="preserve"> </w:t>
      </w:r>
      <w:r>
        <w:rPr>
          <w:rFonts w:ascii="Arial" w:hAnsi="Arial" w:cs="Arial"/>
          <w:sz w:val="22"/>
          <w:szCs w:val="22"/>
          <w:lang w:val="es-ES"/>
        </w:rPr>
        <w:t>escala</w:t>
      </w:r>
      <w:r>
        <w:rPr>
          <w:rFonts w:ascii="Arial" w:hAnsi="Arial" w:cs="Arial"/>
          <w:spacing w:val="-9"/>
          <w:sz w:val="22"/>
          <w:szCs w:val="22"/>
          <w:lang w:val="es-ES"/>
        </w:rPr>
        <w:t xml:space="preserve"> </w:t>
      </w:r>
      <w:r>
        <w:rPr>
          <w:rFonts w:ascii="Arial" w:hAnsi="Arial" w:cs="Arial"/>
          <w:sz w:val="22"/>
          <w:szCs w:val="22"/>
          <w:lang w:val="es-ES"/>
        </w:rPr>
        <w:t>continental,</w:t>
      </w:r>
      <w:r>
        <w:rPr>
          <w:rFonts w:ascii="Arial" w:hAnsi="Arial" w:cs="Arial"/>
          <w:spacing w:val="-5"/>
          <w:sz w:val="22"/>
          <w:szCs w:val="22"/>
          <w:lang w:val="es-ES"/>
        </w:rPr>
        <w:t xml:space="preserve"> </w:t>
      </w:r>
      <w:r>
        <w:rPr>
          <w:rFonts w:ascii="Arial" w:hAnsi="Arial" w:cs="Arial"/>
          <w:sz w:val="22"/>
          <w:szCs w:val="22"/>
          <w:lang w:val="es-ES"/>
        </w:rPr>
        <w:t>puede</w:t>
      </w:r>
      <w:r>
        <w:rPr>
          <w:rFonts w:ascii="Arial" w:hAnsi="Arial" w:cs="Arial"/>
          <w:spacing w:val="-5"/>
          <w:sz w:val="22"/>
          <w:szCs w:val="22"/>
          <w:lang w:val="es-ES"/>
        </w:rPr>
        <w:t xml:space="preserve"> </w:t>
      </w:r>
      <w:r>
        <w:rPr>
          <w:rFonts w:ascii="Arial" w:hAnsi="Arial" w:cs="Arial"/>
          <w:sz w:val="22"/>
          <w:szCs w:val="22"/>
          <w:lang w:val="es-ES"/>
        </w:rPr>
        <w:t>ocupar</w:t>
      </w:r>
      <w:r>
        <w:rPr>
          <w:rFonts w:ascii="Arial" w:hAnsi="Arial" w:cs="Arial"/>
          <w:spacing w:val="-7"/>
          <w:sz w:val="22"/>
          <w:szCs w:val="22"/>
          <w:lang w:val="es-ES"/>
        </w:rPr>
        <w:t xml:space="preserve"> </w:t>
      </w:r>
      <w:r>
        <w:rPr>
          <w:rFonts w:ascii="Arial" w:hAnsi="Arial" w:cs="Arial"/>
          <w:sz w:val="22"/>
          <w:szCs w:val="22"/>
          <w:lang w:val="es-ES"/>
        </w:rPr>
        <w:t>en total menos del 5 %, y a menudo menos del 1 %, de una cuenca hidrográfica determinada. Esto significa que los cambios en este hábitat específico, o los impactos en el mismo, tendrán efectos graves</w:t>
      </w:r>
      <w:r>
        <w:rPr>
          <w:rFonts w:ascii="Arial" w:hAnsi="Arial" w:cs="Arial"/>
          <w:spacing w:val="-11"/>
          <w:sz w:val="22"/>
          <w:szCs w:val="22"/>
          <w:lang w:val="es-ES"/>
        </w:rPr>
        <w:t xml:space="preserve"> </w:t>
      </w:r>
      <w:r>
        <w:rPr>
          <w:rFonts w:ascii="Arial" w:hAnsi="Arial" w:cs="Arial"/>
          <w:sz w:val="22"/>
          <w:szCs w:val="22"/>
          <w:lang w:val="es-ES"/>
        </w:rPr>
        <w:t>aunque</w:t>
      </w:r>
      <w:r>
        <w:rPr>
          <w:rFonts w:ascii="Arial" w:hAnsi="Arial" w:cs="Arial"/>
          <w:spacing w:val="-13"/>
          <w:sz w:val="22"/>
          <w:szCs w:val="22"/>
          <w:lang w:val="es-ES"/>
        </w:rPr>
        <w:t xml:space="preserve"> </w:t>
      </w:r>
      <w:r>
        <w:rPr>
          <w:rFonts w:ascii="Arial" w:hAnsi="Arial" w:cs="Arial"/>
          <w:sz w:val="22"/>
          <w:szCs w:val="22"/>
          <w:lang w:val="es-ES"/>
        </w:rPr>
        <w:t>solo</w:t>
      </w:r>
      <w:r>
        <w:rPr>
          <w:rFonts w:ascii="Arial" w:hAnsi="Arial" w:cs="Arial"/>
          <w:spacing w:val="-13"/>
          <w:sz w:val="22"/>
          <w:szCs w:val="22"/>
          <w:lang w:val="es-ES"/>
        </w:rPr>
        <w:t xml:space="preserve"> </w:t>
      </w:r>
      <w:r>
        <w:rPr>
          <w:rFonts w:ascii="Arial" w:hAnsi="Arial" w:cs="Arial"/>
          <w:sz w:val="22"/>
          <w:szCs w:val="22"/>
          <w:lang w:val="es-ES"/>
        </w:rPr>
        <w:t>se vea afectada</w:t>
      </w:r>
      <w:r>
        <w:rPr>
          <w:rFonts w:ascii="Arial" w:hAnsi="Arial" w:cs="Arial"/>
          <w:spacing w:val="-9"/>
          <w:sz w:val="22"/>
          <w:szCs w:val="22"/>
          <w:lang w:val="es-ES"/>
        </w:rPr>
        <w:t xml:space="preserve"> </w:t>
      </w:r>
      <w:r>
        <w:rPr>
          <w:rFonts w:ascii="Arial" w:hAnsi="Arial" w:cs="Arial"/>
          <w:sz w:val="22"/>
          <w:szCs w:val="22"/>
          <w:lang w:val="es-ES"/>
        </w:rPr>
        <w:t>una fracción</w:t>
      </w:r>
      <w:r>
        <w:rPr>
          <w:rFonts w:ascii="Arial" w:hAnsi="Arial" w:cs="Arial"/>
          <w:spacing w:val="-13"/>
          <w:sz w:val="22"/>
          <w:szCs w:val="22"/>
          <w:lang w:val="es-ES"/>
        </w:rPr>
        <w:t xml:space="preserve"> </w:t>
      </w:r>
      <w:r>
        <w:rPr>
          <w:rFonts w:ascii="Arial" w:hAnsi="Arial" w:cs="Arial"/>
          <w:sz w:val="22"/>
          <w:szCs w:val="22"/>
          <w:lang w:val="es-ES"/>
        </w:rPr>
        <w:t>de</w:t>
      </w:r>
      <w:r>
        <w:rPr>
          <w:rFonts w:ascii="Arial" w:hAnsi="Arial" w:cs="Arial"/>
          <w:spacing w:val="-8"/>
          <w:sz w:val="22"/>
          <w:szCs w:val="22"/>
          <w:lang w:val="es-ES"/>
        </w:rPr>
        <w:t xml:space="preserve"> </w:t>
      </w:r>
      <w:r>
        <w:rPr>
          <w:rFonts w:ascii="Arial" w:hAnsi="Arial" w:cs="Arial"/>
          <w:sz w:val="22"/>
          <w:szCs w:val="22"/>
          <w:lang w:val="es-ES"/>
        </w:rPr>
        <w:t>la</w:t>
      </w:r>
      <w:r>
        <w:rPr>
          <w:rFonts w:ascii="Arial" w:hAnsi="Arial" w:cs="Arial"/>
          <w:spacing w:val="-13"/>
          <w:sz w:val="22"/>
          <w:szCs w:val="22"/>
          <w:lang w:val="es-ES"/>
        </w:rPr>
        <w:t xml:space="preserve"> </w:t>
      </w:r>
      <w:r>
        <w:rPr>
          <w:rFonts w:ascii="Arial" w:hAnsi="Arial" w:cs="Arial"/>
          <w:sz w:val="22"/>
          <w:szCs w:val="22"/>
          <w:lang w:val="es-ES"/>
        </w:rPr>
        <w:t>superficie</w:t>
      </w:r>
      <w:r>
        <w:rPr>
          <w:rFonts w:ascii="Arial" w:hAnsi="Arial" w:cs="Arial"/>
          <w:spacing w:val="-13"/>
          <w:sz w:val="22"/>
          <w:szCs w:val="22"/>
          <w:lang w:val="es-ES"/>
        </w:rPr>
        <w:t xml:space="preserve"> </w:t>
      </w:r>
      <w:r>
        <w:rPr>
          <w:rFonts w:ascii="Arial" w:hAnsi="Arial" w:cs="Arial"/>
          <w:sz w:val="22"/>
          <w:szCs w:val="22"/>
          <w:lang w:val="es-ES"/>
        </w:rPr>
        <w:t>total.</w:t>
      </w:r>
      <w:r>
        <w:rPr>
          <w:rFonts w:ascii="Arial" w:hAnsi="Arial" w:cs="Arial"/>
          <w:spacing w:val="-9"/>
          <w:sz w:val="22"/>
          <w:szCs w:val="22"/>
          <w:lang w:val="es-ES"/>
        </w:rPr>
        <w:t xml:space="preserve"> </w:t>
      </w:r>
      <w:r>
        <w:rPr>
          <w:rFonts w:ascii="Arial" w:hAnsi="Arial" w:cs="Arial"/>
          <w:sz w:val="22"/>
          <w:szCs w:val="22"/>
          <w:lang w:val="es-ES"/>
        </w:rPr>
        <w:t>Los</w:t>
      </w:r>
      <w:r>
        <w:rPr>
          <w:rFonts w:ascii="Arial" w:hAnsi="Arial" w:cs="Arial"/>
          <w:spacing w:val="-11"/>
          <w:sz w:val="22"/>
          <w:szCs w:val="22"/>
          <w:lang w:val="es-ES"/>
        </w:rPr>
        <w:t xml:space="preserve"> </w:t>
      </w:r>
      <w:r>
        <w:rPr>
          <w:rFonts w:ascii="Arial" w:hAnsi="Arial" w:cs="Arial"/>
          <w:sz w:val="22"/>
          <w:szCs w:val="22"/>
          <w:lang w:val="es-ES"/>
        </w:rPr>
        <w:t>ríos</w:t>
      </w:r>
      <w:r>
        <w:rPr>
          <w:rFonts w:ascii="Arial" w:hAnsi="Arial" w:cs="Arial"/>
          <w:spacing w:val="-11"/>
          <w:sz w:val="22"/>
          <w:szCs w:val="22"/>
          <w:lang w:val="es-ES"/>
        </w:rPr>
        <w:t xml:space="preserve"> </w:t>
      </w:r>
      <w:r>
        <w:rPr>
          <w:rFonts w:ascii="Arial" w:hAnsi="Arial" w:cs="Arial"/>
          <w:sz w:val="22"/>
          <w:szCs w:val="22"/>
          <w:lang w:val="es-ES"/>
        </w:rPr>
        <w:t>son</w:t>
      </w:r>
      <w:r>
        <w:rPr>
          <w:rFonts w:ascii="Arial" w:hAnsi="Arial" w:cs="Arial"/>
          <w:spacing w:val="-9"/>
          <w:sz w:val="22"/>
          <w:szCs w:val="22"/>
          <w:lang w:val="es-ES"/>
        </w:rPr>
        <w:t xml:space="preserve"> </w:t>
      </w:r>
      <w:r>
        <w:rPr>
          <w:rFonts w:ascii="Arial" w:hAnsi="Arial" w:cs="Arial"/>
          <w:sz w:val="22"/>
          <w:szCs w:val="22"/>
          <w:lang w:val="es-ES"/>
        </w:rPr>
        <w:t>vías de acceso al bosque; es allí donde se asienta la población, donde se explotan las minas de oro, existe competencia por los peces o sobrepesca, donde se puede obtener energía "verde", donde el cambio climático tendrá un gran impacto, donde la contaminación puede propagarse rápidamente, y así sucesivamente. Este vínculo vital con los ríos y los humedales hace que la nutria gigante sea mucho más vulnerable que la mayoría de los otros grandes depredadores comparables de la Amazonia, como el jaguar.</w:t>
      </w:r>
    </w:p>
    <w:p w14:paraId="22C58D68" w14:textId="77777777" w:rsidR="00220513" w:rsidRDefault="00220513">
      <w:pPr>
        <w:pStyle w:val="BodyText"/>
        <w:ind w:left="23" w:right="163"/>
        <w:jc w:val="both"/>
        <w:rPr>
          <w:rFonts w:ascii="Arial" w:hAnsi="Arial" w:cs="Arial"/>
          <w:sz w:val="20"/>
          <w:szCs w:val="20"/>
          <w:lang w:val="es-ES"/>
        </w:rPr>
      </w:pPr>
    </w:p>
    <w:p w14:paraId="0FCE9691" w14:textId="77777777" w:rsidR="00220513" w:rsidRDefault="002743EF">
      <w:pPr>
        <w:pStyle w:val="ListParagraph"/>
        <w:numPr>
          <w:ilvl w:val="2"/>
          <w:numId w:val="13"/>
        </w:numPr>
        <w:ind w:left="567" w:hanging="567"/>
        <w:rPr>
          <w:rFonts w:ascii="Arial" w:hAnsi="Arial" w:cs="Arial"/>
          <w:lang w:val="es-ES"/>
        </w:rPr>
      </w:pPr>
      <w:r>
        <w:rPr>
          <w:rFonts w:ascii="Arial" w:hAnsi="Arial" w:cs="Arial"/>
          <w:lang w:val="es-ES"/>
        </w:rPr>
        <w:t>Amenazas</w:t>
      </w:r>
      <w:r>
        <w:rPr>
          <w:rFonts w:ascii="Arial" w:hAnsi="Arial" w:cs="Arial"/>
          <w:spacing w:val="-6"/>
          <w:lang w:val="es-ES"/>
        </w:rPr>
        <w:t xml:space="preserve"> </w:t>
      </w:r>
      <w:r>
        <w:rPr>
          <w:rFonts w:ascii="Arial" w:hAnsi="Arial" w:cs="Arial"/>
          <w:lang w:val="es-ES"/>
        </w:rPr>
        <w:t>que afectan</w:t>
      </w:r>
      <w:r>
        <w:rPr>
          <w:rFonts w:ascii="Arial" w:hAnsi="Arial" w:cs="Arial"/>
          <w:spacing w:val="-4"/>
          <w:lang w:val="es-ES"/>
        </w:rPr>
        <w:t xml:space="preserve"> </w:t>
      </w:r>
      <w:r>
        <w:rPr>
          <w:rFonts w:ascii="Arial" w:hAnsi="Arial" w:cs="Arial"/>
          <w:lang w:val="es-ES"/>
        </w:rPr>
        <w:t>particularmente</w:t>
      </w:r>
      <w:r>
        <w:rPr>
          <w:rFonts w:ascii="Arial" w:hAnsi="Arial" w:cs="Arial"/>
          <w:spacing w:val="-5"/>
          <w:lang w:val="es-ES"/>
        </w:rPr>
        <w:t xml:space="preserve"> </w:t>
      </w:r>
      <w:r>
        <w:rPr>
          <w:rFonts w:ascii="Arial" w:hAnsi="Arial" w:cs="Arial"/>
          <w:lang w:val="es-ES"/>
        </w:rPr>
        <w:t>a las</w:t>
      </w:r>
      <w:r>
        <w:rPr>
          <w:rFonts w:ascii="Arial" w:hAnsi="Arial" w:cs="Arial"/>
          <w:spacing w:val="-5"/>
          <w:lang w:val="es-ES"/>
        </w:rPr>
        <w:t xml:space="preserve"> </w:t>
      </w:r>
      <w:r>
        <w:rPr>
          <w:rFonts w:ascii="Arial" w:hAnsi="Arial" w:cs="Arial"/>
          <w:spacing w:val="-2"/>
          <w:lang w:val="es-ES"/>
        </w:rPr>
        <w:t>migraciones</w:t>
      </w:r>
    </w:p>
    <w:p w14:paraId="0372EC9B" w14:textId="77777777" w:rsidR="00220513" w:rsidRDefault="00220513">
      <w:pPr>
        <w:pStyle w:val="BodyText"/>
        <w:ind w:left="23" w:right="163"/>
        <w:jc w:val="both"/>
        <w:rPr>
          <w:rFonts w:ascii="Arial" w:hAnsi="Arial" w:cs="Arial"/>
          <w:sz w:val="20"/>
          <w:szCs w:val="20"/>
          <w:lang w:val="es-ES"/>
        </w:rPr>
      </w:pPr>
    </w:p>
    <w:p w14:paraId="6AEBA510" w14:textId="77777777" w:rsidR="00220513" w:rsidRDefault="002743EF">
      <w:pPr>
        <w:pStyle w:val="BodyText"/>
        <w:ind w:left="23" w:right="163"/>
        <w:jc w:val="both"/>
        <w:rPr>
          <w:rFonts w:ascii="Arial" w:hAnsi="Arial" w:cs="Arial"/>
          <w:spacing w:val="-2"/>
          <w:sz w:val="22"/>
          <w:szCs w:val="22"/>
          <w:lang w:val="es-ES"/>
        </w:rPr>
      </w:pPr>
      <w:r>
        <w:rPr>
          <w:rFonts w:ascii="Arial" w:hAnsi="Arial" w:cs="Arial"/>
          <w:sz w:val="22"/>
          <w:szCs w:val="22"/>
          <w:lang w:val="es-ES"/>
        </w:rPr>
        <w:t>Numerosas</w:t>
      </w:r>
      <w:r>
        <w:rPr>
          <w:rFonts w:ascii="Arial" w:hAnsi="Arial" w:cs="Arial"/>
          <w:spacing w:val="-15"/>
          <w:sz w:val="22"/>
          <w:szCs w:val="22"/>
          <w:lang w:val="es-ES"/>
        </w:rPr>
        <w:t xml:space="preserve"> </w:t>
      </w:r>
      <w:r>
        <w:rPr>
          <w:rFonts w:ascii="Arial" w:hAnsi="Arial" w:cs="Arial"/>
          <w:sz w:val="22"/>
          <w:szCs w:val="22"/>
          <w:lang w:val="es-ES"/>
        </w:rPr>
        <w:t>amenazas</w:t>
      </w:r>
      <w:r>
        <w:rPr>
          <w:rFonts w:ascii="Arial" w:hAnsi="Arial" w:cs="Arial"/>
          <w:spacing w:val="-10"/>
          <w:sz w:val="22"/>
          <w:szCs w:val="22"/>
          <w:lang w:val="es-ES"/>
        </w:rPr>
        <w:t xml:space="preserve"> </w:t>
      </w:r>
      <w:r>
        <w:rPr>
          <w:rFonts w:ascii="Arial" w:hAnsi="Arial" w:cs="Arial"/>
          <w:sz w:val="22"/>
          <w:szCs w:val="22"/>
          <w:lang w:val="es-ES"/>
        </w:rPr>
        <w:t>emergentes</w:t>
      </w:r>
      <w:r>
        <w:rPr>
          <w:rFonts w:ascii="Arial" w:hAnsi="Arial" w:cs="Arial"/>
          <w:spacing w:val="-14"/>
          <w:sz w:val="22"/>
          <w:szCs w:val="22"/>
          <w:lang w:val="es-ES"/>
        </w:rPr>
        <w:t xml:space="preserve"> </w:t>
      </w:r>
      <w:r>
        <w:rPr>
          <w:rFonts w:ascii="Arial" w:hAnsi="Arial" w:cs="Arial"/>
          <w:sz w:val="22"/>
          <w:szCs w:val="22"/>
          <w:lang w:val="es-ES"/>
        </w:rPr>
        <w:t>o</w:t>
      </w:r>
      <w:r>
        <w:rPr>
          <w:rFonts w:ascii="Arial" w:hAnsi="Arial" w:cs="Arial"/>
          <w:spacing w:val="-15"/>
          <w:sz w:val="22"/>
          <w:szCs w:val="22"/>
          <w:lang w:val="es-ES"/>
        </w:rPr>
        <w:t xml:space="preserve"> </w:t>
      </w:r>
      <w:r>
        <w:rPr>
          <w:rFonts w:ascii="Arial" w:hAnsi="Arial" w:cs="Arial"/>
          <w:sz w:val="22"/>
          <w:szCs w:val="22"/>
          <w:lang w:val="es-ES"/>
        </w:rPr>
        <w:t>crecientes</w:t>
      </w:r>
      <w:r>
        <w:rPr>
          <w:rFonts w:ascii="Arial" w:hAnsi="Arial" w:cs="Arial"/>
          <w:spacing w:val="-14"/>
          <w:sz w:val="22"/>
          <w:szCs w:val="22"/>
          <w:lang w:val="es-ES"/>
        </w:rPr>
        <w:t xml:space="preserve"> </w:t>
      </w:r>
      <w:r>
        <w:rPr>
          <w:rFonts w:ascii="Arial" w:hAnsi="Arial" w:cs="Arial"/>
          <w:sz w:val="22"/>
          <w:szCs w:val="22"/>
          <w:lang w:val="es-ES"/>
        </w:rPr>
        <w:t>plantean</w:t>
      </w:r>
      <w:r>
        <w:rPr>
          <w:rFonts w:ascii="Arial" w:hAnsi="Arial" w:cs="Arial"/>
          <w:spacing w:val="-15"/>
          <w:sz w:val="22"/>
          <w:szCs w:val="22"/>
          <w:lang w:val="es-ES"/>
        </w:rPr>
        <w:t xml:space="preserve"> </w:t>
      </w:r>
      <w:r>
        <w:rPr>
          <w:rFonts w:ascii="Arial" w:hAnsi="Arial" w:cs="Arial"/>
          <w:sz w:val="22"/>
          <w:szCs w:val="22"/>
          <w:lang w:val="es-ES"/>
        </w:rPr>
        <w:t>graves</w:t>
      </w:r>
      <w:r>
        <w:rPr>
          <w:rFonts w:ascii="Arial" w:hAnsi="Arial" w:cs="Arial"/>
          <w:spacing w:val="-9"/>
          <w:sz w:val="22"/>
          <w:szCs w:val="22"/>
          <w:lang w:val="es-ES"/>
        </w:rPr>
        <w:t xml:space="preserve"> </w:t>
      </w:r>
      <w:r>
        <w:rPr>
          <w:rFonts w:ascii="Arial" w:hAnsi="Arial" w:cs="Arial"/>
          <w:sz w:val="22"/>
          <w:szCs w:val="22"/>
          <w:lang w:val="es-ES"/>
        </w:rPr>
        <w:t>problemas</w:t>
      </w:r>
      <w:r>
        <w:rPr>
          <w:rFonts w:ascii="Arial" w:hAnsi="Arial" w:cs="Arial"/>
          <w:spacing w:val="-9"/>
          <w:sz w:val="22"/>
          <w:szCs w:val="22"/>
          <w:lang w:val="es-ES"/>
        </w:rPr>
        <w:t xml:space="preserve"> </w:t>
      </w:r>
      <w:r>
        <w:rPr>
          <w:rFonts w:ascii="Arial" w:hAnsi="Arial" w:cs="Arial"/>
          <w:sz w:val="22"/>
          <w:szCs w:val="22"/>
          <w:lang w:val="es-ES"/>
        </w:rPr>
        <w:t>a las</w:t>
      </w:r>
      <w:r>
        <w:rPr>
          <w:rFonts w:ascii="Arial" w:hAnsi="Arial" w:cs="Arial"/>
          <w:spacing w:val="-5"/>
          <w:sz w:val="22"/>
          <w:szCs w:val="22"/>
          <w:lang w:val="es-ES"/>
        </w:rPr>
        <w:t xml:space="preserve"> </w:t>
      </w:r>
      <w:r>
        <w:rPr>
          <w:rFonts w:ascii="Arial" w:hAnsi="Arial" w:cs="Arial"/>
          <w:sz w:val="22"/>
          <w:szCs w:val="22"/>
          <w:lang w:val="es-ES"/>
        </w:rPr>
        <w:t>nutrias gigantes,</w:t>
      </w:r>
      <w:r>
        <w:rPr>
          <w:rFonts w:ascii="Arial" w:hAnsi="Arial" w:cs="Arial"/>
          <w:spacing w:val="-1"/>
          <w:sz w:val="22"/>
          <w:szCs w:val="22"/>
          <w:lang w:val="es-ES"/>
        </w:rPr>
        <w:t xml:space="preserve"> </w:t>
      </w:r>
      <w:r>
        <w:rPr>
          <w:rFonts w:ascii="Arial" w:hAnsi="Arial" w:cs="Arial"/>
          <w:sz w:val="22"/>
          <w:szCs w:val="22"/>
          <w:lang w:val="es-ES"/>
        </w:rPr>
        <w:t>en particular la</w:t>
      </w:r>
      <w:r>
        <w:rPr>
          <w:rFonts w:ascii="Arial" w:hAnsi="Arial" w:cs="Arial"/>
          <w:spacing w:val="-4"/>
          <w:sz w:val="22"/>
          <w:szCs w:val="22"/>
          <w:lang w:val="es-ES"/>
        </w:rPr>
        <w:t xml:space="preserve"> </w:t>
      </w:r>
      <w:r>
        <w:rPr>
          <w:rFonts w:ascii="Arial" w:hAnsi="Arial" w:cs="Arial"/>
          <w:sz w:val="22"/>
          <w:szCs w:val="22"/>
          <w:lang w:val="es-ES"/>
        </w:rPr>
        <w:t>contaminación,</w:t>
      </w:r>
      <w:r>
        <w:rPr>
          <w:rFonts w:ascii="Arial" w:hAnsi="Arial" w:cs="Arial"/>
          <w:spacing w:val="-1"/>
          <w:sz w:val="22"/>
          <w:szCs w:val="22"/>
          <w:lang w:val="es-ES"/>
        </w:rPr>
        <w:t xml:space="preserve"> </w:t>
      </w:r>
      <w:r>
        <w:rPr>
          <w:rFonts w:ascii="Arial" w:hAnsi="Arial" w:cs="Arial"/>
          <w:sz w:val="22"/>
          <w:szCs w:val="22"/>
          <w:lang w:val="es-ES"/>
        </w:rPr>
        <w:t>la</w:t>
      </w:r>
      <w:r>
        <w:rPr>
          <w:rFonts w:ascii="Arial" w:hAnsi="Arial" w:cs="Arial"/>
          <w:spacing w:val="-4"/>
          <w:sz w:val="22"/>
          <w:szCs w:val="22"/>
          <w:lang w:val="es-ES"/>
        </w:rPr>
        <w:t xml:space="preserve"> </w:t>
      </w:r>
      <w:r>
        <w:rPr>
          <w:rFonts w:ascii="Arial" w:hAnsi="Arial" w:cs="Arial"/>
          <w:sz w:val="22"/>
          <w:szCs w:val="22"/>
          <w:lang w:val="es-ES"/>
        </w:rPr>
        <w:t>sobrepesca</w:t>
      </w:r>
      <w:r>
        <w:rPr>
          <w:rFonts w:ascii="Arial" w:hAnsi="Arial" w:cs="Arial"/>
          <w:spacing w:val="-4"/>
          <w:sz w:val="22"/>
          <w:szCs w:val="22"/>
          <w:lang w:val="es-ES"/>
        </w:rPr>
        <w:t xml:space="preserve"> </w:t>
      </w:r>
      <w:r>
        <w:rPr>
          <w:rFonts w:ascii="Arial" w:hAnsi="Arial" w:cs="Arial"/>
          <w:sz w:val="22"/>
          <w:szCs w:val="22"/>
          <w:lang w:val="es-ES"/>
        </w:rPr>
        <w:t>y los</w:t>
      </w:r>
      <w:r>
        <w:rPr>
          <w:rFonts w:ascii="Arial" w:hAnsi="Arial" w:cs="Arial"/>
          <w:spacing w:val="-2"/>
          <w:sz w:val="22"/>
          <w:szCs w:val="22"/>
          <w:lang w:val="es-ES"/>
        </w:rPr>
        <w:t xml:space="preserve"> </w:t>
      </w:r>
      <w:r>
        <w:rPr>
          <w:rFonts w:ascii="Arial" w:hAnsi="Arial" w:cs="Arial"/>
          <w:sz w:val="22"/>
          <w:szCs w:val="22"/>
          <w:lang w:val="es-ES"/>
        </w:rPr>
        <w:t>conflictos</w:t>
      </w:r>
      <w:r>
        <w:rPr>
          <w:rFonts w:ascii="Arial" w:hAnsi="Arial" w:cs="Arial"/>
          <w:spacing w:val="-2"/>
          <w:sz w:val="22"/>
          <w:szCs w:val="22"/>
          <w:lang w:val="es-ES"/>
        </w:rPr>
        <w:t xml:space="preserve"> </w:t>
      </w:r>
      <w:r>
        <w:rPr>
          <w:rFonts w:ascii="Arial" w:hAnsi="Arial" w:cs="Arial"/>
          <w:sz w:val="22"/>
          <w:szCs w:val="22"/>
          <w:lang w:val="es-ES"/>
        </w:rPr>
        <w:t>con</w:t>
      </w:r>
      <w:r>
        <w:rPr>
          <w:rFonts w:ascii="Arial" w:hAnsi="Arial" w:cs="Arial"/>
          <w:spacing w:val="-2"/>
          <w:sz w:val="22"/>
          <w:szCs w:val="22"/>
          <w:lang w:val="es-ES"/>
        </w:rPr>
        <w:t xml:space="preserve"> </w:t>
      </w:r>
      <w:r>
        <w:rPr>
          <w:rFonts w:ascii="Arial" w:hAnsi="Arial" w:cs="Arial"/>
          <w:sz w:val="22"/>
          <w:szCs w:val="22"/>
          <w:lang w:val="es-ES"/>
        </w:rPr>
        <w:t>los</w:t>
      </w:r>
      <w:r>
        <w:rPr>
          <w:rFonts w:ascii="Arial" w:hAnsi="Arial" w:cs="Arial"/>
          <w:spacing w:val="-2"/>
          <w:sz w:val="22"/>
          <w:szCs w:val="22"/>
          <w:lang w:val="es-ES"/>
        </w:rPr>
        <w:t xml:space="preserve"> </w:t>
      </w:r>
      <w:r>
        <w:rPr>
          <w:rFonts w:ascii="Arial" w:hAnsi="Arial" w:cs="Arial"/>
          <w:sz w:val="22"/>
          <w:szCs w:val="22"/>
          <w:lang w:val="es-ES"/>
        </w:rPr>
        <w:t>pescadores,</w:t>
      </w:r>
      <w:r>
        <w:rPr>
          <w:rFonts w:ascii="Arial" w:hAnsi="Arial" w:cs="Arial"/>
          <w:spacing w:val="-1"/>
          <w:sz w:val="22"/>
          <w:szCs w:val="22"/>
          <w:lang w:val="es-ES"/>
        </w:rPr>
        <w:t xml:space="preserve"> </w:t>
      </w:r>
      <w:r>
        <w:rPr>
          <w:rFonts w:ascii="Arial" w:hAnsi="Arial" w:cs="Arial"/>
          <w:sz w:val="22"/>
          <w:szCs w:val="22"/>
          <w:lang w:val="es-ES"/>
        </w:rPr>
        <w:t>así</w:t>
      </w:r>
      <w:r>
        <w:rPr>
          <w:rFonts w:ascii="Arial" w:hAnsi="Arial" w:cs="Arial"/>
          <w:spacing w:val="-4"/>
          <w:sz w:val="22"/>
          <w:szCs w:val="22"/>
          <w:lang w:val="es-ES"/>
        </w:rPr>
        <w:t xml:space="preserve"> </w:t>
      </w:r>
      <w:r>
        <w:rPr>
          <w:rFonts w:ascii="Arial" w:hAnsi="Arial" w:cs="Arial"/>
          <w:sz w:val="22"/>
          <w:szCs w:val="22"/>
          <w:lang w:val="es-ES"/>
        </w:rPr>
        <w:t>como</w:t>
      </w:r>
      <w:r>
        <w:rPr>
          <w:rFonts w:ascii="Arial" w:hAnsi="Arial" w:cs="Arial"/>
          <w:spacing w:val="-4"/>
          <w:sz w:val="22"/>
          <w:szCs w:val="22"/>
          <w:lang w:val="es-ES"/>
        </w:rPr>
        <w:t xml:space="preserve"> </w:t>
      </w:r>
      <w:r>
        <w:rPr>
          <w:rFonts w:ascii="Arial" w:hAnsi="Arial" w:cs="Arial"/>
          <w:sz w:val="22"/>
          <w:szCs w:val="22"/>
          <w:lang w:val="es-ES"/>
        </w:rPr>
        <w:t>las infraestructuras como carreteras y presas hidroeléctricas. Su preferencia por los humedales de llanura, los ríos y los lagos hace que su hábitat principal se confunda completamente con las exigencias del ser humano (minas de oro, pesca, deforestación, megainfraestructuras y desarrollos energéticos, asentamientos humanos, transporte, turismo, etc.). Ya se están notando los efectos del cambio climático, ya que el Brasil ha sufrido recientemente graves sequías. La deforestación a gran escala en la Amazonia podría reducir las precipitaciones en toda</w:t>
      </w:r>
      <w:r>
        <w:rPr>
          <w:rFonts w:ascii="Arial" w:hAnsi="Arial" w:cs="Arial"/>
          <w:spacing w:val="-14"/>
          <w:sz w:val="22"/>
          <w:szCs w:val="22"/>
          <w:lang w:val="es-ES"/>
        </w:rPr>
        <w:t xml:space="preserve"> </w:t>
      </w:r>
      <w:r>
        <w:rPr>
          <w:rFonts w:ascii="Arial" w:hAnsi="Arial" w:cs="Arial"/>
          <w:sz w:val="22"/>
          <w:szCs w:val="22"/>
          <w:lang w:val="es-ES"/>
        </w:rPr>
        <w:t>la</w:t>
      </w:r>
      <w:r>
        <w:rPr>
          <w:rFonts w:ascii="Arial" w:hAnsi="Arial" w:cs="Arial"/>
          <w:spacing w:val="-14"/>
          <w:sz w:val="22"/>
          <w:szCs w:val="22"/>
          <w:lang w:val="es-ES"/>
        </w:rPr>
        <w:t xml:space="preserve"> </w:t>
      </w:r>
      <w:r>
        <w:rPr>
          <w:rFonts w:ascii="Arial" w:hAnsi="Arial" w:cs="Arial"/>
          <w:sz w:val="22"/>
          <w:szCs w:val="22"/>
          <w:lang w:val="es-ES"/>
        </w:rPr>
        <w:t>cuenca</w:t>
      </w:r>
      <w:r>
        <w:rPr>
          <w:rFonts w:ascii="Arial" w:hAnsi="Arial" w:cs="Arial"/>
          <w:spacing w:val="-14"/>
          <w:sz w:val="22"/>
          <w:szCs w:val="22"/>
          <w:lang w:val="es-ES"/>
        </w:rPr>
        <w:t xml:space="preserve"> </w:t>
      </w:r>
      <w:r>
        <w:rPr>
          <w:rFonts w:ascii="Arial" w:hAnsi="Arial" w:cs="Arial"/>
          <w:sz w:val="22"/>
          <w:szCs w:val="22"/>
          <w:lang w:val="es-ES"/>
        </w:rPr>
        <w:t>en</w:t>
      </w:r>
      <w:r>
        <w:rPr>
          <w:rFonts w:ascii="Arial" w:hAnsi="Arial" w:cs="Arial"/>
          <w:spacing w:val="-11"/>
          <w:sz w:val="22"/>
          <w:szCs w:val="22"/>
          <w:lang w:val="es-ES"/>
        </w:rPr>
        <w:t xml:space="preserve"> </w:t>
      </w:r>
      <w:r>
        <w:rPr>
          <w:rFonts w:ascii="Arial" w:hAnsi="Arial" w:cs="Arial"/>
          <w:sz w:val="22"/>
          <w:szCs w:val="22"/>
          <w:lang w:val="es-ES"/>
        </w:rPr>
        <w:t>un</w:t>
      </w:r>
      <w:r>
        <w:rPr>
          <w:rFonts w:ascii="Arial" w:hAnsi="Arial" w:cs="Arial"/>
          <w:spacing w:val="-2"/>
          <w:sz w:val="22"/>
          <w:szCs w:val="22"/>
          <w:lang w:val="es-ES"/>
        </w:rPr>
        <w:t xml:space="preserve"> </w:t>
      </w:r>
      <w:r>
        <w:rPr>
          <w:rFonts w:ascii="Arial" w:hAnsi="Arial" w:cs="Arial"/>
          <w:sz w:val="22"/>
          <w:szCs w:val="22"/>
          <w:lang w:val="es-ES"/>
        </w:rPr>
        <w:t>12</w:t>
      </w:r>
      <w:r>
        <w:rPr>
          <w:rFonts w:ascii="Arial" w:hAnsi="Arial" w:cs="Arial"/>
          <w:spacing w:val="-14"/>
          <w:sz w:val="22"/>
          <w:szCs w:val="22"/>
          <w:lang w:val="es-ES"/>
        </w:rPr>
        <w:t xml:space="preserve"> </w:t>
      </w:r>
      <w:r>
        <w:rPr>
          <w:rFonts w:ascii="Arial" w:hAnsi="Arial" w:cs="Arial"/>
          <w:sz w:val="22"/>
          <w:szCs w:val="22"/>
          <w:lang w:val="es-ES"/>
        </w:rPr>
        <w:t>%</w:t>
      </w:r>
      <w:r>
        <w:rPr>
          <w:rFonts w:ascii="Arial" w:hAnsi="Arial" w:cs="Arial"/>
          <w:spacing w:val="-14"/>
          <w:sz w:val="22"/>
          <w:szCs w:val="22"/>
          <w:lang w:val="es-ES"/>
        </w:rPr>
        <w:t xml:space="preserve"> </w:t>
      </w:r>
      <w:r>
        <w:rPr>
          <w:rFonts w:ascii="Arial" w:hAnsi="Arial" w:cs="Arial"/>
          <w:sz w:val="22"/>
          <w:szCs w:val="22"/>
          <w:lang w:val="es-ES"/>
        </w:rPr>
        <w:t>durante</w:t>
      </w:r>
      <w:r>
        <w:rPr>
          <w:rFonts w:ascii="Arial" w:hAnsi="Arial" w:cs="Arial"/>
          <w:spacing w:val="-11"/>
          <w:sz w:val="22"/>
          <w:szCs w:val="22"/>
          <w:lang w:val="es-ES"/>
        </w:rPr>
        <w:t xml:space="preserve"> </w:t>
      </w:r>
      <w:r>
        <w:rPr>
          <w:rFonts w:ascii="Arial" w:hAnsi="Arial" w:cs="Arial"/>
          <w:sz w:val="22"/>
          <w:szCs w:val="22"/>
          <w:lang w:val="es-ES"/>
        </w:rPr>
        <w:t>la</w:t>
      </w:r>
      <w:r>
        <w:rPr>
          <w:rFonts w:ascii="Arial" w:hAnsi="Arial" w:cs="Arial"/>
          <w:spacing w:val="-14"/>
          <w:sz w:val="22"/>
          <w:szCs w:val="22"/>
          <w:lang w:val="es-ES"/>
        </w:rPr>
        <w:t xml:space="preserve"> </w:t>
      </w:r>
      <w:r>
        <w:rPr>
          <w:rFonts w:ascii="Arial" w:hAnsi="Arial" w:cs="Arial"/>
          <w:sz w:val="22"/>
          <w:szCs w:val="22"/>
          <w:lang w:val="es-ES"/>
        </w:rPr>
        <w:t>estación</w:t>
      </w:r>
      <w:r>
        <w:rPr>
          <w:rFonts w:ascii="Arial" w:hAnsi="Arial" w:cs="Arial"/>
          <w:spacing w:val="-14"/>
          <w:sz w:val="22"/>
          <w:szCs w:val="22"/>
          <w:lang w:val="es-ES"/>
        </w:rPr>
        <w:t xml:space="preserve"> </w:t>
      </w:r>
      <w:r>
        <w:rPr>
          <w:rFonts w:ascii="Arial" w:hAnsi="Arial" w:cs="Arial"/>
          <w:sz w:val="22"/>
          <w:szCs w:val="22"/>
          <w:lang w:val="es-ES"/>
        </w:rPr>
        <w:t>húmeda</w:t>
      </w:r>
      <w:r>
        <w:rPr>
          <w:rFonts w:ascii="Arial" w:hAnsi="Arial" w:cs="Arial"/>
          <w:spacing w:val="-14"/>
          <w:sz w:val="22"/>
          <w:szCs w:val="22"/>
          <w:lang w:val="es-ES"/>
        </w:rPr>
        <w:t xml:space="preserve"> </w:t>
      </w:r>
      <w:r>
        <w:rPr>
          <w:rFonts w:ascii="Arial" w:hAnsi="Arial" w:cs="Arial"/>
          <w:sz w:val="22"/>
          <w:szCs w:val="22"/>
          <w:lang w:val="es-ES"/>
        </w:rPr>
        <w:t>y</w:t>
      </w:r>
      <w:r>
        <w:rPr>
          <w:rFonts w:ascii="Arial" w:hAnsi="Arial" w:cs="Arial"/>
          <w:spacing w:val="-11"/>
          <w:sz w:val="22"/>
          <w:szCs w:val="22"/>
          <w:lang w:val="es-ES"/>
        </w:rPr>
        <w:t xml:space="preserve"> </w:t>
      </w:r>
      <w:r>
        <w:rPr>
          <w:rFonts w:ascii="Arial" w:hAnsi="Arial" w:cs="Arial"/>
          <w:sz w:val="22"/>
          <w:szCs w:val="22"/>
          <w:lang w:val="es-ES"/>
        </w:rPr>
        <w:t xml:space="preserve">en </w:t>
      </w:r>
      <w:r>
        <w:rPr>
          <w:rFonts w:ascii="Arial" w:hAnsi="Arial" w:cs="Arial"/>
          <w:spacing w:val="-12"/>
          <w:sz w:val="22"/>
          <w:szCs w:val="22"/>
          <w:lang w:val="es-ES"/>
        </w:rPr>
        <w:t xml:space="preserve">un </w:t>
      </w:r>
      <w:r>
        <w:rPr>
          <w:rFonts w:ascii="Arial" w:hAnsi="Arial" w:cs="Arial"/>
          <w:sz w:val="22"/>
          <w:szCs w:val="22"/>
          <w:lang w:val="es-ES"/>
        </w:rPr>
        <w:t>21</w:t>
      </w:r>
      <w:r>
        <w:rPr>
          <w:rFonts w:ascii="Arial" w:hAnsi="Arial" w:cs="Arial"/>
          <w:spacing w:val="-14"/>
          <w:sz w:val="22"/>
          <w:szCs w:val="22"/>
          <w:lang w:val="es-ES"/>
        </w:rPr>
        <w:t xml:space="preserve"> </w:t>
      </w:r>
      <w:r>
        <w:rPr>
          <w:rFonts w:ascii="Arial" w:hAnsi="Arial" w:cs="Arial"/>
          <w:sz w:val="22"/>
          <w:szCs w:val="22"/>
          <w:lang w:val="es-ES"/>
        </w:rPr>
        <w:t>%</w:t>
      </w:r>
      <w:r>
        <w:rPr>
          <w:rFonts w:ascii="Arial" w:hAnsi="Arial" w:cs="Arial"/>
          <w:spacing w:val="-14"/>
          <w:sz w:val="22"/>
          <w:szCs w:val="22"/>
          <w:lang w:val="es-ES"/>
        </w:rPr>
        <w:t xml:space="preserve"> </w:t>
      </w:r>
      <w:r>
        <w:rPr>
          <w:rFonts w:ascii="Arial" w:hAnsi="Arial" w:cs="Arial"/>
          <w:sz w:val="22"/>
          <w:szCs w:val="22"/>
          <w:lang w:val="es-ES"/>
        </w:rPr>
        <w:t>durante</w:t>
      </w:r>
      <w:r>
        <w:rPr>
          <w:rFonts w:ascii="Arial" w:hAnsi="Arial" w:cs="Arial"/>
          <w:spacing w:val="-14"/>
          <w:sz w:val="22"/>
          <w:szCs w:val="22"/>
          <w:lang w:val="es-ES"/>
        </w:rPr>
        <w:t xml:space="preserve"> </w:t>
      </w:r>
      <w:r>
        <w:rPr>
          <w:rFonts w:ascii="Arial" w:hAnsi="Arial" w:cs="Arial"/>
          <w:sz w:val="22"/>
          <w:szCs w:val="22"/>
          <w:lang w:val="es-ES"/>
        </w:rPr>
        <w:t>la</w:t>
      </w:r>
      <w:r>
        <w:rPr>
          <w:rFonts w:ascii="Arial" w:hAnsi="Arial" w:cs="Arial"/>
          <w:spacing w:val="-14"/>
          <w:sz w:val="22"/>
          <w:szCs w:val="22"/>
          <w:lang w:val="es-ES"/>
        </w:rPr>
        <w:t xml:space="preserve"> </w:t>
      </w:r>
      <w:r>
        <w:rPr>
          <w:rFonts w:ascii="Arial" w:hAnsi="Arial" w:cs="Arial"/>
          <w:sz w:val="22"/>
          <w:szCs w:val="22"/>
          <w:lang w:val="es-ES"/>
        </w:rPr>
        <w:t xml:space="preserve">estación seca de aquí a 2050 (Spracklen et al. 2012), con impactos desconocidos sobre las especies (semi) </w:t>
      </w:r>
      <w:r>
        <w:rPr>
          <w:rFonts w:ascii="Arial" w:hAnsi="Arial" w:cs="Arial"/>
          <w:spacing w:val="-14"/>
          <w:sz w:val="22"/>
          <w:szCs w:val="22"/>
          <w:lang w:val="es-ES"/>
        </w:rPr>
        <w:t>acuáticas.</w:t>
      </w:r>
    </w:p>
    <w:p w14:paraId="6D283DD6" w14:textId="77777777" w:rsidR="00220513" w:rsidRDefault="00220513">
      <w:pPr>
        <w:pStyle w:val="BodyText"/>
        <w:ind w:left="23" w:right="163"/>
        <w:jc w:val="both"/>
        <w:rPr>
          <w:rFonts w:ascii="Arial" w:hAnsi="Arial" w:cs="Arial"/>
          <w:sz w:val="20"/>
          <w:szCs w:val="20"/>
          <w:lang w:val="es-ES"/>
        </w:rPr>
      </w:pPr>
    </w:p>
    <w:p w14:paraId="3BD931A7" w14:textId="77777777" w:rsidR="00220513" w:rsidRDefault="002743EF">
      <w:pPr>
        <w:pStyle w:val="BodyText"/>
        <w:ind w:left="23" w:right="161"/>
        <w:jc w:val="both"/>
        <w:rPr>
          <w:rFonts w:ascii="Arial" w:hAnsi="Arial" w:cs="Arial"/>
          <w:sz w:val="22"/>
          <w:szCs w:val="22"/>
          <w:lang w:val="es-ES"/>
        </w:rPr>
      </w:pPr>
      <w:r>
        <w:rPr>
          <w:rFonts w:ascii="Arial" w:hAnsi="Arial" w:cs="Arial"/>
          <w:sz w:val="22"/>
          <w:szCs w:val="22"/>
          <w:lang w:val="es-ES"/>
        </w:rPr>
        <w:t>La</w:t>
      </w:r>
      <w:r>
        <w:rPr>
          <w:rFonts w:ascii="Arial" w:hAnsi="Arial" w:cs="Arial"/>
          <w:spacing w:val="-15"/>
          <w:sz w:val="22"/>
          <w:szCs w:val="22"/>
          <w:lang w:val="es-ES"/>
        </w:rPr>
        <w:t xml:space="preserve"> </w:t>
      </w:r>
      <w:r>
        <w:rPr>
          <w:rFonts w:ascii="Arial" w:hAnsi="Arial" w:cs="Arial"/>
          <w:sz w:val="22"/>
          <w:szCs w:val="22"/>
          <w:lang w:val="es-ES"/>
        </w:rPr>
        <w:t>migración</w:t>
      </w:r>
      <w:r>
        <w:rPr>
          <w:rFonts w:ascii="Arial" w:hAnsi="Arial" w:cs="Arial"/>
          <w:spacing w:val="-15"/>
          <w:sz w:val="22"/>
          <w:szCs w:val="22"/>
          <w:lang w:val="es-ES"/>
        </w:rPr>
        <w:t xml:space="preserve"> </w:t>
      </w:r>
      <w:r>
        <w:rPr>
          <w:rFonts w:ascii="Arial" w:hAnsi="Arial" w:cs="Arial"/>
          <w:sz w:val="22"/>
          <w:szCs w:val="22"/>
          <w:lang w:val="es-ES"/>
        </w:rPr>
        <w:t>de</w:t>
      </w:r>
      <w:r>
        <w:rPr>
          <w:rFonts w:ascii="Arial" w:hAnsi="Arial" w:cs="Arial"/>
          <w:spacing w:val="-14"/>
          <w:sz w:val="22"/>
          <w:szCs w:val="22"/>
          <w:lang w:val="es-ES"/>
        </w:rPr>
        <w:t xml:space="preserve"> </w:t>
      </w:r>
      <w:r>
        <w:rPr>
          <w:rFonts w:ascii="Arial" w:hAnsi="Arial" w:cs="Arial"/>
          <w:sz w:val="22"/>
          <w:szCs w:val="22"/>
          <w:lang w:val="es-ES"/>
        </w:rPr>
        <w:t>peces</w:t>
      </w:r>
      <w:r>
        <w:rPr>
          <w:rFonts w:ascii="Arial" w:hAnsi="Arial" w:cs="Arial"/>
          <w:spacing w:val="-15"/>
          <w:sz w:val="22"/>
          <w:szCs w:val="22"/>
          <w:lang w:val="es-ES"/>
        </w:rPr>
        <w:t xml:space="preserve"> </w:t>
      </w:r>
      <w:r>
        <w:rPr>
          <w:rFonts w:ascii="Arial" w:hAnsi="Arial" w:cs="Arial"/>
          <w:sz w:val="22"/>
          <w:szCs w:val="22"/>
          <w:lang w:val="es-ES"/>
        </w:rPr>
        <w:t>contaminados</w:t>
      </w:r>
      <w:r>
        <w:rPr>
          <w:rFonts w:ascii="Arial" w:hAnsi="Arial" w:cs="Arial"/>
          <w:spacing w:val="-14"/>
          <w:sz w:val="22"/>
          <w:szCs w:val="22"/>
          <w:lang w:val="es-ES"/>
        </w:rPr>
        <w:t xml:space="preserve"> </w:t>
      </w:r>
      <w:r>
        <w:rPr>
          <w:rFonts w:ascii="Arial" w:hAnsi="Arial" w:cs="Arial"/>
          <w:sz w:val="22"/>
          <w:szCs w:val="22"/>
          <w:lang w:val="es-ES"/>
        </w:rPr>
        <w:t>y</w:t>
      </w:r>
      <w:r>
        <w:rPr>
          <w:rFonts w:ascii="Arial" w:hAnsi="Arial" w:cs="Arial"/>
          <w:spacing w:val="-15"/>
          <w:sz w:val="22"/>
          <w:szCs w:val="22"/>
          <w:lang w:val="es-ES"/>
        </w:rPr>
        <w:t xml:space="preserve"> </w:t>
      </w:r>
      <w:r>
        <w:rPr>
          <w:rFonts w:ascii="Arial" w:hAnsi="Arial" w:cs="Arial"/>
          <w:sz w:val="22"/>
          <w:szCs w:val="22"/>
          <w:lang w:val="es-ES"/>
        </w:rPr>
        <w:t>el</w:t>
      </w:r>
      <w:r>
        <w:rPr>
          <w:rFonts w:ascii="Arial" w:hAnsi="Arial" w:cs="Arial"/>
          <w:spacing w:val="-15"/>
          <w:sz w:val="22"/>
          <w:szCs w:val="22"/>
          <w:lang w:val="es-ES"/>
        </w:rPr>
        <w:t xml:space="preserve"> </w:t>
      </w:r>
      <w:r>
        <w:rPr>
          <w:rFonts w:ascii="Arial" w:hAnsi="Arial" w:cs="Arial"/>
          <w:sz w:val="22"/>
          <w:szCs w:val="22"/>
          <w:lang w:val="es-ES"/>
        </w:rPr>
        <w:t>transporte</w:t>
      </w:r>
      <w:r>
        <w:rPr>
          <w:rFonts w:ascii="Arial" w:hAnsi="Arial" w:cs="Arial"/>
          <w:spacing w:val="-14"/>
          <w:sz w:val="22"/>
          <w:szCs w:val="22"/>
          <w:lang w:val="es-ES"/>
        </w:rPr>
        <w:t xml:space="preserve"> </w:t>
      </w:r>
      <w:r>
        <w:rPr>
          <w:rFonts w:ascii="Arial" w:hAnsi="Arial" w:cs="Arial"/>
          <w:sz w:val="22"/>
          <w:szCs w:val="22"/>
          <w:lang w:val="es-ES"/>
        </w:rPr>
        <w:t>atmosférico</w:t>
      </w:r>
      <w:r>
        <w:rPr>
          <w:rFonts w:ascii="Arial" w:hAnsi="Arial" w:cs="Arial"/>
          <w:spacing w:val="-15"/>
          <w:sz w:val="22"/>
          <w:szCs w:val="22"/>
          <w:lang w:val="es-ES"/>
        </w:rPr>
        <w:t xml:space="preserve"> </w:t>
      </w:r>
      <w:r>
        <w:rPr>
          <w:rFonts w:ascii="Arial" w:hAnsi="Arial" w:cs="Arial"/>
          <w:sz w:val="22"/>
          <w:szCs w:val="22"/>
          <w:lang w:val="es-ES"/>
        </w:rPr>
        <w:t>a</w:t>
      </w:r>
      <w:r>
        <w:rPr>
          <w:rFonts w:ascii="Arial" w:hAnsi="Arial" w:cs="Arial"/>
          <w:spacing w:val="-14"/>
          <w:sz w:val="22"/>
          <w:szCs w:val="22"/>
          <w:lang w:val="es-ES"/>
        </w:rPr>
        <w:t xml:space="preserve"> </w:t>
      </w:r>
      <w:r>
        <w:rPr>
          <w:rFonts w:ascii="Arial" w:hAnsi="Arial" w:cs="Arial"/>
          <w:sz w:val="22"/>
          <w:szCs w:val="22"/>
          <w:lang w:val="es-ES"/>
        </w:rPr>
        <w:t>larga</w:t>
      </w:r>
      <w:r>
        <w:rPr>
          <w:rFonts w:ascii="Arial" w:hAnsi="Arial" w:cs="Arial"/>
          <w:spacing w:val="-15"/>
          <w:sz w:val="22"/>
          <w:szCs w:val="22"/>
          <w:lang w:val="es-ES"/>
        </w:rPr>
        <w:t xml:space="preserve"> </w:t>
      </w:r>
      <w:r>
        <w:rPr>
          <w:rFonts w:ascii="Arial" w:hAnsi="Arial" w:cs="Arial"/>
          <w:sz w:val="22"/>
          <w:szCs w:val="22"/>
          <w:lang w:val="es-ES"/>
        </w:rPr>
        <w:t>distancia</w:t>
      </w:r>
      <w:r>
        <w:rPr>
          <w:rFonts w:ascii="Arial" w:hAnsi="Arial" w:cs="Arial"/>
          <w:spacing w:val="-15"/>
          <w:sz w:val="22"/>
          <w:szCs w:val="22"/>
          <w:lang w:val="es-ES"/>
        </w:rPr>
        <w:t xml:space="preserve"> </w:t>
      </w:r>
      <w:r>
        <w:rPr>
          <w:rFonts w:ascii="Arial" w:hAnsi="Arial" w:cs="Arial"/>
          <w:sz w:val="22"/>
          <w:szCs w:val="22"/>
          <w:lang w:val="es-ES"/>
        </w:rPr>
        <w:t>del</w:t>
      </w:r>
      <w:r>
        <w:rPr>
          <w:rFonts w:ascii="Arial" w:hAnsi="Arial" w:cs="Arial"/>
          <w:spacing w:val="-14"/>
          <w:sz w:val="22"/>
          <w:szCs w:val="22"/>
          <w:lang w:val="es-ES"/>
        </w:rPr>
        <w:t xml:space="preserve"> </w:t>
      </w:r>
      <w:r>
        <w:rPr>
          <w:rFonts w:ascii="Arial" w:hAnsi="Arial" w:cs="Arial"/>
          <w:sz w:val="22"/>
          <w:szCs w:val="22"/>
          <w:lang w:val="es-ES"/>
        </w:rPr>
        <w:t>mercurio probablemente</w:t>
      </w:r>
      <w:r>
        <w:rPr>
          <w:rFonts w:ascii="Arial" w:hAnsi="Arial" w:cs="Arial"/>
          <w:spacing w:val="-1"/>
          <w:sz w:val="22"/>
          <w:szCs w:val="22"/>
          <w:lang w:val="es-ES"/>
        </w:rPr>
        <w:t xml:space="preserve"> </w:t>
      </w:r>
      <w:r>
        <w:rPr>
          <w:rFonts w:ascii="Arial" w:hAnsi="Arial" w:cs="Arial"/>
          <w:sz w:val="22"/>
          <w:szCs w:val="22"/>
          <w:lang w:val="es-ES"/>
        </w:rPr>
        <w:t>aumentan</w:t>
      </w:r>
      <w:r>
        <w:rPr>
          <w:rFonts w:ascii="Arial" w:hAnsi="Arial" w:cs="Arial"/>
          <w:spacing w:val="-1"/>
          <w:sz w:val="22"/>
          <w:szCs w:val="22"/>
          <w:lang w:val="es-ES"/>
        </w:rPr>
        <w:t xml:space="preserve"> </w:t>
      </w:r>
      <w:r>
        <w:rPr>
          <w:rFonts w:ascii="Arial" w:hAnsi="Arial" w:cs="Arial"/>
          <w:sz w:val="22"/>
          <w:szCs w:val="22"/>
          <w:lang w:val="es-ES"/>
        </w:rPr>
        <w:t>la</w:t>
      </w:r>
      <w:r>
        <w:rPr>
          <w:rFonts w:ascii="Arial" w:hAnsi="Arial" w:cs="Arial"/>
          <w:spacing w:val="-5"/>
          <w:sz w:val="22"/>
          <w:szCs w:val="22"/>
          <w:lang w:val="es-ES"/>
        </w:rPr>
        <w:t xml:space="preserve"> </w:t>
      </w:r>
      <w:r>
        <w:rPr>
          <w:rFonts w:ascii="Arial" w:hAnsi="Arial" w:cs="Arial"/>
          <w:sz w:val="22"/>
          <w:szCs w:val="22"/>
          <w:lang w:val="es-ES"/>
        </w:rPr>
        <w:t>zona</w:t>
      </w:r>
      <w:r>
        <w:rPr>
          <w:rFonts w:ascii="Arial" w:hAnsi="Arial" w:cs="Arial"/>
          <w:spacing w:val="-5"/>
          <w:sz w:val="22"/>
          <w:szCs w:val="22"/>
          <w:lang w:val="es-ES"/>
        </w:rPr>
        <w:t xml:space="preserve"> </w:t>
      </w:r>
      <w:r>
        <w:rPr>
          <w:rFonts w:ascii="Arial" w:hAnsi="Arial" w:cs="Arial"/>
          <w:sz w:val="22"/>
          <w:szCs w:val="22"/>
          <w:lang w:val="es-ES"/>
        </w:rPr>
        <w:t>de influencia</w:t>
      </w:r>
      <w:r>
        <w:rPr>
          <w:rFonts w:ascii="Arial" w:hAnsi="Arial" w:cs="Arial"/>
          <w:spacing w:val="-5"/>
          <w:sz w:val="22"/>
          <w:szCs w:val="22"/>
          <w:lang w:val="es-ES"/>
        </w:rPr>
        <w:t xml:space="preserve"> </w:t>
      </w:r>
      <w:r>
        <w:rPr>
          <w:rFonts w:ascii="Arial" w:hAnsi="Arial" w:cs="Arial"/>
          <w:sz w:val="22"/>
          <w:szCs w:val="22"/>
          <w:lang w:val="es-ES"/>
        </w:rPr>
        <w:t>de</w:t>
      </w:r>
      <w:r>
        <w:rPr>
          <w:rFonts w:ascii="Arial" w:hAnsi="Arial" w:cs="Arial"/>
          <w:spacing w:val="-5"/>
          <w:sz w:val="22"/>
          <w:szCs w:val="22"/>
          <w:lang w:val="es-ES"/>
        </w:rPr>
        <w:t xml:space="preserve"> </w:t>
      </w:r>
      <w:r>
        <w:rPr>
          <w:rFonts w:ascii="Arial" w:hAnsi="Arial" w:cs="Arial"/>
          <w:sz w:val="22"/>
          <w:szCs w:val="22"/>
          <w:lang w:val="es-ES"/>
        </w:rPr>
        <w:t>los</w:t>
      </w:r>
      <w:r>
        <w:rPr>
          <w:rFonts w:ascii="Arial" w:hAnsi="Arial" w:cs="Arial"/>
          <w:spacing w:val="-3"/>
          <w:sz w:val="22"/>
          <w:szCs w:val="22"/>
          <w:lang w:val="es-ES"/>
        </w:rPr>
        <w:t xml:space="preserve"> </w:t>
      </w:r>
      <w:r>
        <w:rPr>
          <w:rFonts w:ascii="Arial" w:hAnsi="Arial" w:cs="Arial"/>
          <w:sz w:val="22"/>
          <w:szCs w:val="22"/>
          <w:lang w:val="es-ES"/>
        </w:rPr>
        <w:t>contaminantes.</w:t>
      </w:r>
      <w:r>
        <w:rPr>
          <w:rFonts w:ascii="Arial" w:hAnsi="Arial" w:cs="Arial"/>
          <w:spacing w:val="-2"/>
          <w:sz w:val="22"/>
          <w:szCs w:val="22"/>
          <w:lang w:val="es-ES"/>
        </w:rPr>
        <w:t xml:space="preserve"> </w:t>
      </w:r>
      <w:r>
        <w:rPr>
          <w:rFonts w:ascii="Arial" w:hAnsi="Arial" w:cs="Arial"/>
          <w:sz w:val="22"/>
          <w:szCs w:val="22"/>
          <w:lang w:val="es-ES"/>
        </w:rPr>
        <w:t>La</w:t>
      </w:r>
      <w:r>
        <w:rPr>
          <w:rFonts w:ascii="Arial" w:hAnsi="Arial" w:cs="Arial"/>
          <w:spacing w:val="-5"/>
          <w:sz w:val="22"/>
          <w:szCs w:val="22"/>
          <w:lang w:val="es-ES"/>
        </w:rPr>
        <w:t xml:space="preserve"> </w:t>
      </w:r>
      <w:r>
        <w:rPr>
          <w:rFonts w:ascii="Arial" w:hAnsi="Arial" w:cs="Arial"/>
          <w:sz w:val="22"/>
          <w:szCs w:val="22"/>
          <w:lang w:val="es-ES"/>
        </w:rPr>
        <w:t>contaminación</w:t>
      </w:r>
      <w:r>
        <w:rPr>
          <w:rFonts w:ascii="Arial" w:hAnsi="Arial" w:cs="Arial"/>
          <w:spacing w:val="-5"/>
          <w:sz w:val="22"/>
          <w:szCs w:val="22"/>
          <w:lang w:val="es-ES"/>
        </w:rPr>
        <w:t xml:space="preserve"> </w:t>
      </w:r>
      <w:r>
        <w:rPr>
          <w:rFonts w:ascii="Arial" w:hAnsi="Arial" w:cs="Arial"/>
          <w:sz w:val="22"/>
          <w:szCs w:val="22"/>
          <w:lang w:val="es-ES"/>
        </w:rPr>
        <w:t>de las</w:t>
      </w:r>
      <w:r>
        <w:rPr>
          <w:rFonts w:ascii="Arial" w:hAnsi="Arial" w:cs="Arial"/>
          <w:spacing w:val="-3"/>
          <w:sz w:val="22"/>
          <w:szCs w:val="22"/>
          <w:lang w:val="es-ES"/>
        </w:rPr>
        <w:t xml:space="preserve"> </w:t>
      </w:r>
      <w:r>
        <w:rPr>
          <w:rFonts w:ascii="Arial" w:hAnsi="Arial" w:cs="Arial"/>
          <w:sz w:val="22"/>
          <w:szCs w:val="22"/>
          <w:lang w:val="es-ES"/>
        </w:rPr>
        <w:t>nutrias por</w:t>
      </w:r>
      <w:r>
        <w:rPr>
          <w:rFonts w:ascii="Arial" w:hAnsi="Arial" w:cs="Arial"/>
          <w:spacing w:val="-12"/>
          <w:sz w:val="22"/>
          <w:szCs w:val="22"/>
          <w:lang w:val="es-ES"/>
        </w:rPr>
        <w:t xml:space="preserve"> </w:t>
      </w:r>
      <w:r>
        <w:rPr>
          <w:rFonts w:ascii="Arial" w:hAnsi="Arial" w:cs="Arial"/>
          <w:sz w:val="22"/>
          <w:szCs w:val="22"/>
          <w:lang w:val="es-ES"/>
        </w:rPr>
        <w:t>otros</w:t>
      </w:r>
      <w:r>
        <w:rPr>
          <w:rFonts w:ascii="Arial" w:hAnsi="Arial" w:cs="Arial"/>
          <w:spacing w:val="-12"/>
          <w:sz w:val="22"/>
          <w:szCs w:val="22"/>
          <w:lang w:val="es-ES"/>
        </w:rPr>
        <w:t xml:space="preserve"> </w:t>
      </w:r>
      <w:r>
        <w:rPr>
          <w:rFonts w:ascii="Arial" w:hAnsi="Arial" w:cs="Arial"/>
          <w:sz w:val="22"/>
          <w:szCs w:val="22"/>
          <w:lang w:val="es-ES"/>
        </w:rPr>
        <w:t>metales</w:t>
      </w:r>
      <w:r>
        <w:rPr>
          <w:rFonts w:ascii="Arial" w:hAnsi="Arial" w:cs="Arial"/>
          <w:spacing w:val="-12"/>
          <w:sz w:val="22"/>
          <w:szCs w:val="22"/>
          <w:lang w:val="es-ES"/>
        </w:rPr>
        <w:t xml:space="preserve"> </w:t>
      </w:r>
      <w:r>
        <w:rPr>
          <w:rFonts w:ascii="Arial" w:hAnsi="Arial" w:cs="Arial"/>
          <w:sz w:val="22"/>
          <w:szCs w:val="22"/>
          <w:lang w:val="es-ES"/>
        </w:rPr>
        <w:t>pesados</w:t>
      </w:r>
      <w:r>
        <w:rPr>
          <w:rFonts w:ascii="Arial" w:hAnsi="Arial" w:cs="Arial"/>
          <w:spacing w:val="-7"/>
          <w:sz w:val="22"/>
          <w:szCs w:val="22"/>
          <w:lang w:val="es-ES"/>
        </w:rPr>
        <w:t xml:space="preserve"> </w:t>
      </w:r>
      <w:r>
        <w:rPr>
          <w:rFonts w:ascii="Arial" w:hAnsi="Arial" w:cs="Arial"/>
          <w:sz w:val="22"/>
          <w:szCs w:val="22"/>
          <w:lang w:val="es-ES"/>
        </w:rPr>
        <w:t>a</w:t>
      </w:r>
      <w:r>
        <w:rPr>
          <w:rFonts w:ascii="Arial" w:hAnsi="Arial" w:cs="Arial"/>
          <w:spacing w:val="-12"/>
          <w:sz w:val="22"/>
          <w:szCs w:val="22"/>
          <w:lang w:val="es-ES"/>
        </w:rPr>
        <w:t xml:space="preserve"> </w:t>
      </w:r>
      <w:r>
        <w:rPr>
          <w:rFonts w:ascii="Arial" w:hAnsi="Arial" w:cs="Arial"/>
          <w:sz w:val="22"/>
          <w:szCs w:val="22"/>
          <w:lang w:val="es-ES"/>
        </w:rPr>
        <w:t>través</w:t>
      </w:r>
      <w:r>
        <w:rPr>
          <w:rFonts w:ascii="Arial" w:hAnsi="Arial" w:cs="Arial"/>
          <w:spacing w:val="-12"/>
          <w:sz w:val="22"/>
          <w:szCs w:val="22"/>
          <w:lang w:val="es-ES"/>
        </w:rPr>
        <w:t xml:space="preserve"> </w:t>
      </w:r>
      <w:r>
        <w:rPr>
          <w:rFonts w:ascii="Arial" w:hAnsi="Arial" w:cs="Arial"/>
          <w:sz w:val="22"/>
          <w:szCs w:val="22"/>
          <w:lang w:val="es-ES"/>
        </w:rPr>
        <w:t>de</w:t>
      </w:r>
      <w:r>
        <w:rPr>
          <w:rFonts w:ascii="Arial" w:hAnsi="Arial" w:cs="Arial"/>
          <w:spacing w:val="-14"/>
          <w:sz w:val="22"/>
          <w:szCs w:val="22"/>
          <w:lang w:val="es-ES"/>
        </w:rPr>
        <w:t xml:space="preserve"> </w:t>
      </w:r>
      <w:r>
        <w:rPr>
          <w:rFonts w:ascii="Arial" w:hAnsi="Arial" w:cs="Arial"/>
          <w:sz w:val="22"/>
          <w:szCs w:val="22"/>
          <w:lang w:val="es-ES"/>
        </w:rPr>
        <w:t>pesticidas</w:t>
      </w:r>
      <w:r>
        <w:rPr>
          <w:rFonts w:ascii="Arial" w:hAnsi="Arial" w:cs="Arial"/>
          <w:spacing w:val="-12"/>
          <w:sz w:val="22"/>
          <w:szCs w:val="22"/>
          <w:lang w:val="es-ES"/>
        </w:rPr>
        <w:t xml:space="preserve"> </w:t>
      </w:r>
      <w:r>
        <w:rPr>
          <w:rFonts w:ascii="Arial" w:hAnsi="Arial" w:cs="Arial"/>
          <w:sz w:val="22"/>
          <w:szCs w:val="22"/>
          <w:lang w:val="es-ES"/>
        </w:rPr>
        <w:t>y</w:t>
      </w:r>
      <w:r>
        <w:rPr>
          <w:rFonts w:ascii="Arial" w:hAnsi="Arial" w:cs="Arial"/>
          <w:spacing w:val="-6"/>
          <w:sz w:val="22"/>
          <w:szCs w:val="22"/>
          <w:lang w:val="es-ES"/>
        </w:rPr>
        <w:t xml:space="preserve"> </w:t>
      </w:r>
      <w:r>
        <w:rPr>
          <w:rFonts w:ascii="Arial" w:hAnsi="Arial" w:cs="Arial"/>
          <w:sz w:val="22"/>
          <w:szCs w:val="22"/>
          <w:lang w:val="es-ES"/>
        </w:rPr>
        <w:t>otros</w:t>
      </w:r>
      <w:r>
        <w:rPr>
          <w:rFonts w:ascii="Arial" w:hAnsi="Arial" w:cs="Arial"/>
          <w:spacing w:val="-3"/>
          <w:sz w:val="22"/>
          <w:szCs w:val="22"/>
          <w:lang w:val="es-ES"/>
        </w:rPr>
        <w:t xml:space="preserve"> </w:t>
      </w:r>
      <w:r>
        <w:rPr>
          <w:rFonts w:ascii="Arial" w:hAnsi="Arial" w:cs="Arial"/>
          <w:sz w:val="22"/>
          <w:szCs w:val="22"/>
          <w:lang w:val="es-ES"/>
        </w:rPr>
        <w:t>productos</w:t>
      </w:r>
      <w:r>
        <w:rPr>
          <w:rFonts w:ascii="Arial" w:hAnsi="Arial" w:cs="Arial"/>
          <w:spacing w:val="-12"/>
          <w:sz w:val="22"/>
          <w:szCs w:val="22"/>
          <w:lang w:val="es-ES"/>
        </w:rPr>
        <w:t xml:space="preserve"> </w:t>
      </w:r>
      <w:r>
        <w:rPr>
          <w:rFonts w:ascii="Arial" w:hAnsi="Arial" w:cs="Arial"/>
          <w:sz w:val="22"/>
          <w:szCs w:val="22"/>
          <w:lang w:val="es-ES"/>
        </w:rPr>
        <w:t>agroquímicos</w:t>
      </w:r>
      <w:r>
        <w:rPr>
          <w:rFonts w:ascii="Arial" w:hAnsi="Arial" w:cs="Arial"/>
          <w:spacing w:val="-12"/>
          <w:sz w:val="22"/>
          <w:szCs w:val="22"/>
          <w:lang w:val="es-ES"/>
        </w:rPr>
        <w:t xml:space="preserve"> </w:t>
      </w:r>
      <w:r>
        <w:rPr>
          <w:rFonts w:ascii="Arial" w:hAnsi="Arial" w:cs="Arial"/>
          <w:sz w:val="22"/>
          <w:szCs w:val="22"/>
          <w:lang w:val="es-ES"/>
        </w:rPr>
        <w:t>aún</w:t>
      </w:r>
      <w:r>
        <w:rPr>
          <w:rFonts w:ascii="Arial" w:hAnsi="Arial" w:cs="Arial"/>
          <w:spacing w:val="-10"/>
          <w:sz w:val="22"/>
          <w:szCs w:val="22"/>
          <w:lang w:val="es-ES"/>
        </w:rPr>
        <w:t xml:space="preserve"> </w:t>
      </w:r>
      <w:r>
        <w:rPr>
          <w:rFonts w:ascii="Arial" w:hAnsi="Arial" w:cs="Arial"/>
          <w:sz w:val="22"/>
          <w:szCs w:val="22"/>
          <w:lang w:val="es-ES"/>
        </w:rPr>
        <w:t>no se comprende</w:t>
      </w:r>
      <w:r>
        <w:rPr>
          <w:rFonts w:ascii="Arial" w:hAnsi="Arial" w:cs="Arial"/>
          <w:spacing w:val="-1"/>
          <w:sz w:val="22"/>
          <w:szCs w:val="22"/>
          <w:lang w:val="es-ES"/>
        </w:rPr>
        <w:t xml:space="preserve"> </w:t>
      </w:r>
      <w:r>
        <w:rPr>
          <w:rFonts w:ascii="Arial" w:hAnsi="Arial" w:cs="Arial"/>
          <w:sz w:val="22"/>
          <w:szCs w:val="22"/>
          <w:lang w:val="es-ES"/>
        </w:rPr>
        <w:t>bien. Durante</w:t>
      </w:r>
      <w:r>
        <w:rPr>
          <w:rFonts w:ascii="Arial" w:hAnsi="Arial" w:cs="Arial"/>
          <w:spacing w:val="-1"/>
          <w:sz w:val="22"/>
          <w:szCs w:val="22"/>
          <w:lang w:val="es-ES"/>
        </w:rPr>
        <w:t xml:space="preserve"> </w:t>
      </w:r>
      <w:r>
        <w:rPr>
          <w:rFonts w:ascii="Arial" w:hAnsi="Arial" w:cs="Arial"/>
          <w:sz w:val="22"/>
          <w:szCs w:val="22"/>
          <w:lang w:val="es-ES"/>
        </w:rPr>
        <w:t>las dos últimas décadas, las regiones de las Guayanas y</w:t>
      </w:r>
      <w:r>
        <w:rPr>
          <w:rFonts w:ascii="Arial" w:hAnsi="Arial" w:cs="Arial"/>
          <w:spacing w:val="-1"/>
          <w:sz w:val="22"/>
          <w:szCs w:val="22"/>
          <w:lang w:val="es-ES"/>
        </w:rPr>
        <w:t xml:space="preserve"> </w:t>
      </w:r>
      <w:r>
        <w:rPr>
          <w:rFonts w:ascii="Arial" w:hAnsi="Arial" w:cs="Arial"/>
          <w:sz w:val="22"/>
          <w:szCs w:val="22"/>
          <w:lang w:val="es-ES"/>
        </w:rPr>
        <w:t>el Perú</w:t>
      </w:r>
      <w:r>
        <w:rPr>
          <w:rFonts w:ascii="Arial" w:hAnsi="Arial" w:cs="Arial"/>
          <w:spacing w:val="-1"/>
          <w:sz w:val="22"/>
          <w:szCs w:val="22"/>
          <w:lang w:val="es-ES"/>
        </w:rPr>
        <w:t xml:space="preserve"> </w:t>
      </w:r>
      <w:r>
        <w:rPr>
          <w:rFonts w:ascii="Arial" w:hAnsi="Arial" w:cs="Arial"/>
          <w:sz w:val="22"/>
          <w:szCs w:val="22"/>
          <w:lang w:val="es-ES"/>
        </w:rPr>
        <w:t>se han enfrentado a una expansión significativa de las zonas sometidas a la explotación aurífera y,</w:t>
      </w:r>
      <w:r>
        <w:rPr>
          <w:rFonts w:ascii="Arial" w:hAnsi="Arial" w:cs="Arial"/>
          <w:spacing w:val="-4"/>
          <w:sz w:val="22"/>
          <w:szCs w:val="22"/>
          <w:lang w:val="es-ES"/>
        </w:rPr>
        <w:t xml:space="preserve"> </w:t>
      </w:r>
      <w:r>
        <w:rPr>
          <w:rFonts w:ascii="Arial" w:hAnsi="Arial" w:cs="Arial"/>
          <w:sz w:val="22"/>
          <w:szCs w:val="22"/>
          <w:lang w:val="es-ES"/>
        </w:rPr>
        <w:t>en consecuencia,</w:t>
      </w:r>
      <w:r>
        <w:rPr>
          <w:rFonts w:ascii="Arial" w:hAnsi="Arial" w:cs="Arial"/>
          <w:spacing w:val="-3"/>
          <w:sz w:val="22"/>
          <w:szCs w:val="22"/>
          <w:lang w:val="es-ES"/>
        </w:rPr>
        <w:t xml:space="preserve"> </w:t>
      </w:r>
      <w:r>
        <w:rPr>
          <w:rFonts w:ascii="Arial" w:hAnsi="Arial" w:cs="Arial"/>
          <w:sz w:val="22"/>
          <w:szCs w:val="22"/>
          <w:lang w:val="es-ES"/>
        </w:rPr>
        <w:t>en la</w:t>
      </w:r>
      <w:r>
        <w:rPr>
          <w:rFonts w:ascii="Arial" w:hAnsi="Arial" w:cs="Arial"/>
          <w:spacing w:val="-6"/>
          <w:sz w:val="22"/>
          <w:szCs w:val="22"/>
          <w:lang w:val="es-ES"/>
        </w:rPr>
        <w:t xml:space="preserve"> </w:t>
      </w:r>
      <w:r>
        <w:rPr>
          <w:rFonts w:ascii="Arial" w:hAnsi="Arial" w:cs="Arial"/>
          <w:sz w:val="22"/>
          <w:szCs w:val="22"/>
          <w:lang w:val="es-ES"/>
        </w:rPr>
        <w:t>Guayana</w:t>
      </w:r>
      <w:r>
        <w:rPr>
          <w:rFonts w:ascii="Arial" w:hAnsi="Arial" w:cs="Arial"/>
          <w:spacing w:val="-6"/>
          <w:sz w:val="22"/>
          <w:szCs w:val="22"/>
          <w:lang w:val="es-ES"/>
        </w:rPr>
        <w:t xml:space="preserve"> </w:t>
      </w:r>
      <w:r>
        <w:rPr>
          <w:rFonts w:ascii="Arial" w:hAnsi="Arial" w:cs="Arial"/>
          <w:sz w:val="22"/>
          <w:szCs w:val="22"/>
          <w:lang w:val="es-ES"/>
        </w:rPr>
        <w:t>francesa,</w:t>
      </w:r>
      <w:r>
        <w:rPr>
          <w:rFonts w:ascii="Arial" w:hAnsi="Arial" w:cs="Arial"/>
          <w:spacing w:val="-3"/>
          <w:sz w:val="22"/>
          <w:szCs w:val="22"/>
          <w:lang w:val="es-ES"/>
        </w:rPr>
        <w:t xml:space="preserve"> </w:t>
      </w:r>
      <w:r>
        <w:rPr>
          <w:rFonts w:ascii="Arial" w:hAnsi="Arial" w:cs="Arial"/>
          <w:sz w:val="22"/>
          <w:szCs w:val="22"/>
          <w:lang w:val="es-ES"/>
        </w:rPr>
        <w:t>las</w:t>
      </w:r>
      <w:r>
        <w:rPr>
          <w:rFonts w:ascii="Arial" w:hAnsi="Arial" w:cs="Arial"/>
          <w:spacing w:val="-4"/>
          <w:sz w:val="22"/>
          <w:szCs w:val="22"/>
          <w:lang w:val="es-ES"/>
        </w:rPr>
        <w:t xml:space="preserve"> </w:t>
      </w:r>
      <w:r>
        <w:rPr>
          <w:rFonts w:ascii="Arial" w:hAnsi="Arial" w:cs="Arial"/>
          <w:sz w:val="22"/>
          <w:szCs w:val="22"/>
          <w:lang w:val="es-ES"/>
        </w:rPr>
        <w:t>poblaciones siguen</w:t>
      </w:r>
      <w:r>
        <w:rPr>
          <w:rFonts w:ascii="Arial" w:hAnsi="Arial" w:cs="Arial"/>
          <w:spacing w:val="-4"/>
          <w:sz w:val="22"/>
          <w:szCs w:val="22"/>
          <w:lang w:val="es-ES"/>
        </w:rPr>
        <w:t xml:space="preserve"> </w:t>
      </w:r>
      <w:r>
        <w:rPr>
          <w:rFonts w:ascii="Arial" w:hAnsi="Arial" w:cs="Arial"/>
          <w:sz w:val="22"/>
          <w:szCs w:val="22"/>
          <w:lang w:val="es-ES"/>
        </w:rPr>
        <w:t>considerándose</w:t>
      </w:r>
      <w:r>
        <w:rPr>
          <w:rFonts w:ascii="Arial" w:hAnsi="Arial" w:cs="Arial"/>
          <w:spacing w:val="-4"/>
          <w:sz w:val="22"/>
          <w:szCs w:val="22"/>
          <w:lang w:val="es-ES"/>
        </w:rPr>
        <w:t xml:space="preserve"> </w:t>
      </w:r>
      <w:r>
        <w:rPr>
          <w:rFonts w:ascii="Arial" w:hAnsi="Arial" w:cs="Arial"/>
          <w:sz w:val="22"/>
          <w:szCs w:val="22"/>
          <w:lang w:val="es-ES"/>
        </w:rPr>
        <w:t>en</w:t>
      </w:r>
      <w:r>
        <w:rPr>
          <w:rFonts w:ascii="Arial" w:hAnsi="Arial" w:cs="Arial"/>
          <w:spacing w:val="-3"/>
          <w:sz w:val="22"/>
          <w:szCs w:val="22"/>
          <w:lang w:val="es-ES"/>
        </w:rPr>
        <w:t xml:space="preserve"> </w:t>
      </w:r>
      <w:r>
        <w:rPr>
          <w:rFonts w:ascii="Arial" w:hAnsi="Arial" w:cs="Arial"/>
          <w:sz w:val="22"/>
          <w:szCs w:val="22"/>
          <w:lang w:val="es-ES"/>
        </w:rPr>
        <w:t>declive, debido a las amenazas que pesan sobre el hábitat (Allard et al. 2017).</w:t>
      </w:r>
    </w:p>
    <w:p w14:paraId="1652B7B3" w14:textId="77777777" w:rsidR="00220513" w:rsidRDefault="00220513">
      <w:pPr>
        <w:pStyle w:val="BodyText"/>
        <w:ind w:left="23" w:right="161"/>
        <w:jc w:val="both"/>
        <w:rPr>
          <w:rFonts w:ascii="Arial" w:hAnsi="Arial" w:cs="Arial"/>
          <w:sz w:val="20"/>
          <w:szCs w:val="20"/>
          <w:lang w:val="es-ES"/>
        </w:rPr>
      </w:pPr>
    </w:p>
    <w:p w14:paraId="7E5E144E" w14:textId="77777777" w:rsidR="00220513" w:rsidRDefault="002743EF">
      <w:pPr>
        <w:pStyle w:val="ListParagraph"/>
        <w:numPr>
          <w:ilvl w:val="2"/>
          <w:numId w:val="13"/>
        </w:numPr>
        <w:ind w:left="567" w:hanging="567"/>
        <w:rPr>
          <w:rFonts w:ascii="Arial" w:hAnsi="Arial" w:cs="Arial"/>
          <w:lang w:val="es-ES"/>
        </w:rPr>
      </w:pPr>
      <w:r>
        <w:rPr>
          <w:rFonts w:ascii="Arial" w:hAnsi="Arial" w:cs="Arial"/>
          <w:lang w:val="es-ES"/>
        </w:rPr>
        <w:t>Explotación nacional e internacional</w:t>
      </w:r>
    </w:p>
    <w:p w14:paraId="7A3E0312" w14:textId="77777777" w:rsidR="00220513" w:rsidRDefault="00220513">
      <w:pPr>
        <w:pStyle w:val="BodyText"/>
        <w:rPr>
          <w:rFonts w:ascii="Arial" w:hAnsi="Arial" w:cs="Arial"/>
          <w:sz w:val="20"/>
          <w:szCs w:val="20"/>
          <w:lang w:val="es-ES"/>
        </w:rPr>
      </w:pPr>
    </w:p>
    <w:p w14:paraId="3808CACB" w14:textId="77777777" w:rsidR="00220513" w:rsidRDefault="002743EF">
      <w:pPr>
        <w:pStyle w:val="ListParagraph"/>
        <w:numPr>
          <w:ilvl w:val="1"/>
          <w:numId w:val="13"/>
        </w:numPr>
        <w:ind w:left="567" w:hanging="567"/>
        <w:jc w:val="left"/>
        <w:rPr>
          <w:rFonts w:ascii="Arial" w:hAnsi="Arial" w:cs="Arial"/>
          <w:b/>
          <w:bCs/>
          <w:lang w:val="es-ES"/>
        </w:rPr>
      </w:pPr>
      <w:r>
        <w:rPr>
          <w:rFonts w:ascii="Arial" w:hAnsi="Arial" w:cs="Arial"/>
          <w:b/>
          <w:bCs/>
          <w:lang w:val="es-ES"/>
        </w:rPr>
        <w:t>Nivel</w:t>
      </w:r>
      <w:r>
        <w:rPr>
          <w:rFonts w:ascii="Arial" w:hAnsi="Arial" w:cs="Arial"/>
          <w:b/>
          <w:bCs/>
          <w:spacing w:val="-4"/>
          <w:lang w:val="es-ES"/>
        </w:rPr>
        <w:t xml:space="preserve"> </w:t>
      </w:r>
      <w:r>
        <w:rPr>
          <w:rFonts w:ascii="Arial" w:hAnsi="Arial" w:cs="Arial"/>
          <w:b/>
          <w:bCs/>
          <w:lang w:val="es-ES"/>
        </w:rPr>
        <w:t>de</w:t>
      </w:r>
      <w:r>
        <w:rPr>
          <w:rFonts w:ascii="Arial" w:hAnsi="Arial" w:cs="Arial"/>
          <w:b/>
          <w:bCs/>
          <w:spacing w:val="-4"/>
          <w:lang w:val="es-ES"/>
        </w:rPr>
        <w:t xml:space="preserve"> </w:t>
      </w:r>
      <w:r>
        <w:rPr>
          <w:rFonts w:ascii="Arial" w:hAnsi="Arial" w:cs="Arial"/>
          <w:b/>
          <w:bCs/>
          <w:lang w:val="es-ES"/>
        </w:rPr>
        <w:t>protección</w:t>
      </w:r>
      <w:r>
        <w:rPr>
          <w:rFonts w:ascii="Arial" w:hAnsi="Arial" w:cs="Arial"/>
          <w:b/>
          <w:bCs/>
          <w:spacing w:val="-4"/>
          <w:lang w:val="es-ES"/>
        </w:rPr>
        <w:t xml:space="preserve"> </w:t>
      </w:r>
      <w:r>
        <w:rPr>
          <w:rFonts w:ascii="Arial" w:hAnsi="Arial" w:cs="Arial"/>
          <w:b/>
          <w:bCs/>
          <w:lang w:val="es-ES"/>
        </w:rPr>
        <w:t>y</w:t>
      </w:r>
      <w:r>
        <w:rPr>
          <w:rFonts w:ascii="Arial" w:hAnsi="Arial" w:cs="Arial"/>
          <w:b/>
          <w:bCs/>
          <w:spacing w:val="-1"/>
          <w:lang w:val="es-ES"/>
        </w:rPr>
        <w:t xml:space="preserve"> </w:t>
      </w:r>
      <w:r>
        <w:rPr>
          <w:rFonts w:ascii="Arial" w:hAnsi="Arial" w:cs="Arial"/>
          <w:b/>
          <w:bCs/>
          <w:lang w:val="es-ES"/>
        </w:rPr>
        <w:t>gestión</w:t>
      </w:r>
      <w:r>
        <w:rPr>
          <w:rFonts w:ascii="Arial" w:hAnsi="Arial" w:cs="Arial"/>
          <w:b/>
          <w:bCs/>
          <w:spacing w:val="-4"/>
          <w:lang w:val="es-ES"/>
        </w:rPr>
        <w:t xml:space="preserve"> </w:t>
      </w:r>
      <w:r>
        <w:rPr>
          <w:rFonts w:ascii="Arial" w:hAnsi="Arial" w:cs="Arial"/>
          <w:b/>
          <w:bCs/>
          <w:lang w:val="es-ES"/>
        </w:rPr>
        <w:t>de</w:t>
      </w:r>
      <w:r>
        <w:rPr>
          <w:rFonts w:ascii="Arial" w:hAnsi="Arial" w:cs="Arial"/>
          <w:b/>
          <w:bCs/>
          <w:spacing w:val="-3"/>
          <w:lang w:val="es-ES"/>
        </w:rPr>
        <w:t xml:space="preserve"> </w:t>
      </w:r>
      <w:r>
        <w:rPr>
          <w:rFonts w:ascii="Arial" w:hAnsi="Arial" w:cs="Arial"/>
          <w:b/>
          <w:bCs/>
          <w:spacing w:val="-2"/>
          <w:lang w:val="es-ES"/>
        </w:rPr>
        <w:t>la especie</w:t>
      </w:r>
    </w:p>
    <w:p w14:paraId="44588DF6" w14:textId="77777777" w:rsidR="00220513" w:rsidRDefault="00220513">
      <w:pPr>
        <w:pStyle w:val="BodyText"/>
        <w:rPr>
          <w:rFonts w:ascii="Arial" w:hAnsi="Arial" w:cs="Arial"/>
          <w:sz w:val="20"/>
          <w:szCs w:val="20"/>
          <w:lang w:val="es-ES"/>
        </w:rPr>
      </w:pPr>
    </w:p>
    <w:p w14:paraId="144AE365" w14:textId="77777777" w:rsidR="00220513" w:rsidRDefault="002743EF">
      <w:pPr>
        <w:pStyle w:val="ListParagraph"/>
        <w:numPr>
          <w:ilvl w:val="2"/>
          <w:numId w:val="13"/>
        </w:numPr>
        <w:ind w:left="567" w:hanging="567"/>
        <w:rPr>
          <w:rFonts w:ascii="Arial" w:hAnsi="Arial" w:cs="Arial"/>
          <w:lang w:val="es-ES"/>
        </w:rPr>
      </w:pPr>
      <w:r>
        <w:rPr>
          <w:rFonts w:ascii="Arial" w:hAnsi="Arial" w:cs="Arial"/>
          <w:lang w:val="es-ES"/>
        </w:rPr>
        <w:t>Nivel</w:t>
      </w:r>
      <w:r>
        <w:rPr>
          <w:rFonts w:ascii="Arial" w:hAnsi="Arial" w:cs="Arial"/>
          <w:spacing w:val="-6"/>
          <w:lang w:val="es-ES"/>
        </w:rPr>
        <w:t xml:space="preserve"> </w:t>
      </w:r>
      <w:r>
        <w:rPr>
          <w:rFonts w:ascii="Arial" w:hAnsi="Arial" w:cs="Arial"/>
          <w:lang w:val="es-ES"/>
        </w:rPr>
        <w:t>de</w:t>
      </w:r>
      <w:r>
        <w:rPr>
          <w:rFonts w:ascii="Arial" w:hAnsi="Arial" w:cs="Arial"/>
          <w:spacing w:val="-5"/>
          <w:lang w:val="es-ES"/>
        </w:rPr>
        <w:t xml:space="preserve"> </w:t>
      </w:r>
      <w:r>
        <w:rPr>
          <w:rFonts w:ascii="Arial" w:hAnsi="Arial" w:cs="Arial"/>
          <w:lang w:val="es-ES"/>
        </w:rPr>
        <w:t>protección</w:t>
      </w:r>
      <w:r>
        <w:rPr>
          <w:rFonts w:ascii="Arial" w:hAnsi="Arial" w:cs="Arial"/>
          <w:spacing w:val="-5"/>
          <w:lang w:val="es-ES"/>
        </w:rPr>
        <w:t xml:space="preserve"> </w:t>
      </w:r>
      <w:r>
        <w:rPr>
          <w:rFonts w:ascii="Arial" w:hAnsi="Arial" w:cs="Arial"/>
          <w:spacing w:val="-2"/>
          <w:lang w:val="es-ES"/>
        </w:rPr>
        <w:t>nacional</w:t>
      </w:r>
    </w:p>
    <w:p w14:paraId="1802690B" w14:textId="77777777" w:rsidR="00220513" w:rsidRDefault="00220513">
      <w:pPr>
        <w:pStyle w:val="BodyText"/>
        <w:ind w:left="23" w:right="158"/>
        <w:jc w:val="both"/>
        <w:rPr>
          <w:rFonts w:ascii="Arial" w:hAnsi="Arial" w:cs="Arial"/>
          <w:sz w:val="20"/>
          <w:szCs w:val="20"/>
          <w:lang w:val="es-ES"/>
        </w:rPr>
      </w:pPr>
    </w:p>
    <w:p w14:paraId="2F848C2F" w14:textId="77777777" w:rsidR="00220513" w:rsidRDefault="002743EF">
      <w:pPr>
        <w:pStyle w:val="BodyText"/>
        <w:ind w:left="23" w:right="158"/>
        <w:jc w:val="both"/>
        <w:rPr>
          <w:rFonts w:ascii="Arial" w:hAnsi="Arial" w:cs="Arial"/>
          <w:sz w:val="22"/>
          <w:szCs w:val="22"/>
          <w:lang w:val="es-ES"/>
        </w:rPr>
      </w:pPr>
      <w:r>
        <w:rPr>
          <w:rFonts w:ascii="Arial" w:hAnsi="Arial" w:cs="Arial"/>
          <w:sz w:val="22"/>
          <w:szCs w:val="22"/>
          <w:lang w:val="es-ES"/>
        </w:rPr>
        <w:t>La</w:t>
      </w:r>
      <w:r>
        <w:rPr>
          <w:rFonts w:ascii="Arial" w:hAnsi="Arial" w:cs="Arial"/>
          <w:spacing w:val="-5"/>
          <w:sz w:val="22"/>
          <w:szCs w:val="22"/>
          <w:lang w:val="es-ES"/>
        </w:rPr>
        <w:t xml:space="preserve"> </w:t>
      </w:r>
      <w:r>
        <w:rPr>
          <w:rFonts w:ascii="Arial" w:hAnsi="Arial" w:cs="Arial"/>
          <w:sz w:val="22"/>
          <w:szCs w:val="22"/>
          <w:lang w:val="es-ES"/>
        </w:rPr>
        <w:t>nutria</w:t>
      </w:r>
      <w:r>
        <w:rPr>
          <w:rFonts w:ascii="Arial" w:hAnsi="Arial" w:cs="Arial"/>
          <w:spacing w:val="-5"/>
          <w:sz w:val="22"/>
          <w:szCs w:val="22"/>
          <w:lang w:val="es-ES"/>
        </w:rPr>
        <w:t xml:space="preserve"> </w:t>
      </w:r>
      <w:r>
        <w:rPr>
          <w:rFonts w:ascii="Arial" w:hAnsi="Arial" w:cs="Arial"/>
          <w:sz w:val="22"/>
          <w:szCs w:val="22"/>
          <w:lang w:val="es-ES"/>
        </w:rPr>
        <w:t>gigante</w:t>
      </w:r>
      <w:r>
        <w:rPr>
          <w:rFonts w:ascii="Arial" w:hAnsi="Arial" w:cs="Arial"/>
          <w:spacing w:val="-5"/>
          <w:sz w:val="22"/>
          <w:szCs w:val="22"/>
          <w:lang w:val="es-ES"/>
        </w:rPr>
        <w:t xml:space="preserve"> </w:t>
      </w:r>
      <w:r>
        <w:rPr>
          <w:rFonts w:ascii="Arial" w:hAnsi="Arial" w:cs="Arial"/>
          <w:sz w:val="22"/>
          <w:szCs w:val="22"/>
          <w:lang w:val="es-ES"/>
        </w:rPr>
        <w:t>está</w:t>
      </w:r>
      <w:r>
        <w:rPr>
          <w:rFonts w:ascii="Arial" w:hAnsi="Arial" w:cs="Arial"/>
          <w:spacing w:val="-1"/>
          <w:sz w:val="22"/>
          <w:szCs w:val="22"/>
          <w:lang w:val="es-ES"/>
        </w:rPr>
        <w:t xml:space="preserve"> </w:t>
      </w:r>
      <w:r>
        <w:rPr>
          <w:rFonts w:ascii="Arial" w:hAnsi="Arial" w:cs="Arial"/>
          <w:sz w:val="22"/>
          <w:szCs w:val="22"/>
          <w:lang w:val="es-ES"/>
        </w:rPr>
        <w:t>protegida</w:t>
      </w:r>
      <w:r>
        <w:rPr>
          <w:rFonts w:ascii="Arial" w:hAnsi="Arial" w:cs="Arial"/>
          <w:spacing w:val="-5"/>
          <w:sz w:val="22"/>
          <w:szCs w:val="22"/>
          <w:lang w:val="es-ES"/>
        </w:rPr>
        <w:t xml:space="preserve"> </w:t>
      </w:r>
      <w:r>
        <w:rPr>
          <w:rFonts w:ascii="Arial" w:hAnsi="Arial" w:cs="Arial"/>
          <w:sz w:val="22"/>
          <w:szCs w:val="22"/>
          <w:lang w:val="es-ES"/>
        </w:rPr>
        <w:t>en</w:t>
      </w:r>
      <w:r>
        <w:rPr>
          <w:rFonts w:ascii="Arial" w:hAnsi="Arial" w:cs="Arial"/>
          <w:spacing w:val="-3"/>
          <w:sz w:val="22"/>
          <w:szCs w:val="22"/>
          <w:lang w:val="es-ES"/>
        </w:rPr>
        <w:t xml:space="preserve"> </w:t>
      </w:r>
      <w:r>
        <w:rPr>
          <w:rFonts w:ascii="Arial" w:hAnsi="Arial" w:cs="Arial"/>
          <w:sz w:val="22"/>
          <w:szCs w:val="22"/>
          <w:lang w:val="es-ES"/>
        </w:rPr>
        <w:t>varios</w:t>
      </w:r>
      <w:r>
        <w:rPr>
          <w:rFonts w:ascii="Arial" w:hAnsi="Arial" w:cs="Arial"/>
          <w:spacing w:val="-3"/>
          <w:sz w:val="22"/>
          <w:szCs w:val="22"/>
          <w:lang w:val="es-ES"/>
        </w:rPr>
        <w:t xml:space="preserve"> </w:t>
      </w:r>
      <w:r>
        <w:rPr>
          <w:rFonts w:ascii="Arial" w:hAnsi="Arial" w:cs="Arial"/>
          <w:sz w:val="22"/>
          <w:szCs w:val="22"/>
          <w:lang w:val="es-ES"/>
        </w:rPr>
        <w:t>países</w:t>
      </w:r>
      <w:r>
        <w:rPr>
          <w:rFonts w:ascii="Arial" w:hAnsi="Arial" w:cs="Arial"/>
          <w:spacing w:val="-5"/>
          <w:sz w:val="22"/>
          <w:szCs w:val="22"/>
          <w:lang w:val="es-ES"/>
        </w:rPr>
        <w:t xml:space="preserve"> </w:t>
      </w:r>
      <w:r>
        <w:rPr>
          <w:rFonts w:ascii="Arial" w:hAnsi="Arial" w:cs="Arial"/>
          <w:sz w:val="22"/>
          <w:szCs w:val="22"/>
          <w:lang w:val="es-ES"/>
        </w:rPr>
        <w:t>de</w:t>
      </w:r>
      <w:r>
        <w:rPr>
          <w:rFonts w:ascii="Arial" w:hAnsi="Arial" w:cs="Arial"/>
          <w:spacing w:val="-5"/>
          <w:sz w:val="22"/>
          <w:szCs w:val="22"/>
          <w:lang w:val="es-ES"/>
        </w:rPr>
        <w:t xml:space="preserve"> </w:t>
      </w:r>
      <w:r>
        <w:rPr>
          <w:rFonts w:ascii="Arial" w:hAnsi="Arial" w:cs="Arial"/>
          <w:sz w:val="22"/>
          <w:szCs w:val="22"/>
          <w:lang w:val="es-ES"/>
        </w:rPr>
        <w:t>América del Sur</w:t>
      </w:r>
      <w:r>
        <w:rPr>
          <w:rFonts w:ascii="Arial" w:hAnsi="Arial" w:cs="Arial"/>
          <w:spacing w:val="-5"/>
          <w:sz w:val="22"/>
          <w:szCs w:val="22"/>
          <w:lang w:val="es-ES"/>
        </w:rPr>
        <w:t xml:space="preserve"> </w:t>
      </w:r>
      <w:r>
        <w:rPr>
          <w:rFonts w:ascii="Arial" w:hAnsi="Arial" w:cs="Arial"/>
          <w:sz w:val="22"/>
          <w:szCs w:val="22"/>
          <w:lang w:val="es-ES"/>
        </w:rPr>
        <w:t>debido</w:t>
      </w:r>
      <w:r>
        <w:rPr>
          <w:rFonts w:ascii="Arial" w:hAnsi="Arial" w:cs="Arial"/>
          <w:spacing w:val="-5"/>
          <w:sz w:val="22"/>
          <w:szCs w:val="22"/>
          <w:lang w:val="es-ES"/>
        </w:rPr>
        <w:t xml:space="preserve"> </w:t>
      </w:r>
      <w:r>
        <w:rPr>
          <w:rFonts w:ascii="Arial" w:hAnsi="Arial" w:cs="Arial"/>
          <w:sz w:val="22"/>
          <w:szCs w:val="22"/>
          <w:lang w:val="es-ES"/>
        </w:rPr>
        <w:t>a</w:t>
      </w:r>
      <w:r>
        <w:rPr>
          <w:rFonts w:ascii="Arial" w:hAnsi="Arial" w:cs="Arial"/>
          <w:spacing w:val="-5"/>
          <w:sz w:val="22"/>
          <w:szCs w:val="22"/>
          <w:lang w:val="es-ES"/>
        </w:rPr>
        <w:t xml:space="preserve"> </w:t>
      </w:r>
      <w:r>
        <w:rPr>
          <w:rFonts w:ascii="Arial" w:hAnsi="Arial" w:cs="Arial"/>
          <w:sz w:val="22"/>
          <w:szCs w:val="22"/>
          <w:lang w:val="es-ES"/>
        </w:rPr>
        <w:t>su</w:t>
      </w:r>
      <w:r>
        <w:rPr>
          <w:rFonts w:ascii="Arial" w:hAnsi="Arial" w:cs="Arial"/>
          <w:spacing w:val="-5"/>
          <w:sz w:val="22"/>
          <w:szCs w:val="22"/>
          <w:lang w:val="es-ES"/>
        </w:rPr>
        <w:t xml:space="preserve"> </w:t>
      </w:r>
      <w:r>
        <w:rPr>
          <w:rFonts w:ascii="Arial" w:hAnsi="Arial" w:cs="Arial"/>
          <w:sz w:val="22"/>
          <w:szCs w:val="22"/>
          <w:lang w:val="es-ES"/>
        </w:rPr>
        <w:t>estado</w:t>
      </w:r>
      <w:r>
        <w:rPr>
          <w:rFonts w:ascii="Arial" w:hAnsi="Arial" w:cs="Arial"/>
          <w:spacing w:val="-1"/>
          <w:sz w:val="22"/>
          <w:szCs w:val="22"/>
          <w:lang w:val="es-ES"/>
        </w:rPr>
        <w:t xml:space="preserve"> </w:t>
      </w:r>
      <w:r>
        <w:rPr>
          <w:rFonts w:ascii="Arial" w:hAnsi="Arial" w:cs="Arial"/>
          <w:sz w:val="22"/>
          <w:szCs w:val="22"/>
          <w:lang w:val="es-ES"/>
        </w:rPr>
        <w:t>de conservación «en peligro». Goza de protección legal en la Argentina, el Brasil, Colombia, el Ecuador, la Guayana Francesa, el Perú, Surinam, el Uruguay y Venezuela (Duplaix, N., Savage, M., 2018). La nutria gigante también está considerada como una especie en peligro de extinción según la Ley de especies en peligro de extinción de 1973 de los Estados Unidos.</w:t>
      </w:r>
    </w:p>
    <w:p w14:paraId="0B02C1F7" w14:textId="77777777" w:rsidR="00220513" w:rsidRDefault="00220513">
      <w:pPr>
        <w:pStyle w:val="BodyText"/>
        <w:ind w:left="23" w:right="158"/>
        <w:jc w:val="both"/>
        <w:rPr>
          <w:rFonts w:ascii="Arial" w:hAnsi="Arial" w:cs="Arial"/>
          <w:sz w:val="20"/>
          <w:szCs w:val="20"/>
          <w:lang w:val="es-ES"/>
        </w:rPr>
      </w:pPr>
    </w:p>
    <w:p w14:paraId="03D7E0E0" w14:textId="77777777" w:rsidR="00220513" w:rsidRDefault="002743EF">
      <w:pPr>
        <w:pStyle w:val="BodyText"/>
        <w:ind w:left="23" w:right="160"/>
        <w:jc w:val="both"/>
        <w:rPr>
          <w:rFonts w:ascii="Arial" w:hAnsi="Arial" w:cs="Arial"/>
          <w:sz w:val="22"/>
          <w:szCs w:val="22"/>
          <w:lang w:val="es-ES"/>
        </w:rPr>
      </w:pPr>
      <w:r>
        <w:rPr>
          <w:rFonts w:ascii="Arial" w:hAnsi="Arial" w:cs="Arial"/>
          <w:sz w:val="22"/>
          <w:szCs w:val="22"/>
          <w:lang w:val="es-ES"/>
        </w:rPr>
        <w:t>Aunque</w:t>
      </w:r>
      <w:r>
        <w:rPr>
          <w:rFonts w:ascii="Arial" w:hAnsi="Arial" w:cs="Arial"/>
          <w:spacing w:val="-9"/>
          <w:sz w:val="22"/>
          <w:szCs w:val="22"/>
          <w:lang w:val="es-ES"/>
        </w:rPr>
        <w:t xml:space="preserve"> </w:t>
      </w:r>
      <w:r>
        <w:rPr>
          <w:rFonts w:ascii="Arial" w:hAnsi="Arial" w:cs="Arial"/>
          <w:sz w:val="22"/>
          <w:szCs w:val="22"/>
          <w:lang w:val="es-ES"/>
        </w:rPr>
        <w:t>cuenta</w:t>
      </w:r>
      <w:r>
        <w:rPr>
          <w:rFonts w:ascii="Arial" w:hAnsi="Arial" w:cs="Arial"/>
          <w:spacing w:val="-9"/>
          <w:sz w:val="22"/>
          <w:szCs w:val="22"/>
          <w:lang w:val="es-ES"/>
        </w:rPr>
        <w:t xml:space="preserve"> </w:t>
      </w:r>
      <w:r>
        <w:rPr>
          <w:rFonts w:ascii="Arial" w:hAnsi="Arial" w:cs="Arial"/>
          <w:sz w:val="22"/>
          <w:szCs w:val="22"/>
          <w:lang w:val="es-ES"/>
        </w:rPr>
        <w:t>con</w:t>
      </w:r>
      <w:r>
        <w:rPr>
          <w:rFonts w:ascii="Arial" w:hAnsi="Arial" w:cs="Arial"/>
          <w:spacing w:val="-9"/>
          <w:sz w:val="22"/>
          <w:szCs w:val="22"/>
          <w:lang w:val="es-ES"/>
        </w:rPr>
        <w:t xml:space="preserve"> </w:t>
      </w:r>
      <w:r>
        <w:rPr>
          <w:rFonts w:ascii="Arial" w:hAnsi="Arial" w:cs="Arial"/>
          <w:sz w:val="22"/>
          <w:szCs w:val="22"/>
          <w:lang w:val="es-ES"/>
        </w:rPr>
        <w:t>protecciones</w:t>
      </w:r>
      <w:r>
        <w:rPr>
          <w:rFonts w:ascii="Arial" w:hAnsi="Arial" w:cs="Arial"/>
          <w:spacing w:val="-7"/>
          <w:sz w:val="22"/>
          <w:szCs w:val="22"/>
          <w:lang w:val="es-ES"/>
        </w:rPr>
        <w:t xml:space="preserve"> </w:t>
      </w:r>
      <w:r>
        <w:rPr>
          <w:rFonts w:ascii="Arial" w:hAnsi="Arial" w:cs="Arial"/>
          <w:sz w:val="22"/>
          <w:szCs w:val="22"/>
          <w:lang w:val="es-ES"/>
        </w:rPr>
        <w:t>nacionales</w:t>
      </w:r>
      <w:r>
        <w:rPr>
          <w:rFonts w:ascii="Arial" w:hAnsi="Arial" w:cs="Arial"/>
          <w:spacing w:val="-7"/>
          <w:sz w:val="22"/>
          <w:szCs w:val="22"/>
          <w:lang w:val="es-ES"/>
        </w:rPr>
        <w:t xml:space="preserve"> </w:t>
      </w:r>
      <w:r>
        <w:rPr>
          <w:rFonts w:ascii="Arial" w:hAnsi="Arial" w:cs="Arial"/>
          <w:sz w:val="22"/>
          <w:szCs w:val="22"/>
          <w:lang w:val="es-ES"/>
        </w:rPr>
        <w:t>y</w:t>
      </w:r>
      <w:r>
        <w:rPr>
          <w:rFonts w:ascii="Arial" w:hAnsi="Arial" w:cs="Arial"/>
          <w:spacing w:val="-6"/>
          <w:sz w:val="22"/>
          <w:szCs w:val="22"/>
          <w:lang w:val="es-ES"/>
        </w:rPr>
        <w:t xml:space="preserve"> </w:t>
      </w:r>
      <w:r>
        <w:rPr>
          <w:rFonts w:ascii="Arial" w:hAnsi="Arial" w:cs="Arial"/>
          <w:sz w:val="22"/>
          <w:szCs w:val="22"/>
          <w:lang w:val="es-ES"/>
        </w:rPr>
        <w:t>hoy en día</w:t>
      </w:r>
      <w:r>
        <w:rPr>
          <w:rFonts w:ascii="Arial" w:hAnsi="Arial" w:cs="Arial"/>
          <w:spacing w:val="-8"/>
          <w:sz w:val="22"/>
          <w:szCs w:val="22"/>
          <w:lang w:val="es-ES"/>
        </w:rPr>
        <w:t xml:space="preserve"> </w:t>
      </w:r>
      <w:r>
        <w:rPr>
          <w:rFonts w:ascii="Arial" w:hAnsi="Arial" w:cs="Arial"/>
          <w:sz w:val="22"/>
          <w:szCs w:val="22"/>
          <w:lang w:val="es-ES"/>
        </w:rPr>
        <w:t>la</w:t>
      </w:r>
      <w:r>
        <w:rPr>
          <w:rFonts w:ascii="Arial" w:hAnsi="Arial" w:cs="Arial"/>
          <w:spacing w:val="-8"/>
          <w:sz w:val="22"/>
          <w:szCs w:val="22"/>
          <w:lang w:val="es-ES"/>
        </w:rPr>
        <w:t xml:space="preserve"> </w:t>
      </w:r>
      <w:r>
        <w:rPr>
          <w:rFonts w:ascii="Arial" w:hAnsi="Arial" w:cs="Arial"/>
          <w:sz w:val="22"/>
          <w:szCs w:val="22"/>
          <w:lang w:val="es-ES"/>
        </w:rPr>
        <w:t>caza</w:t>
      </w:r>
      <w:r>
        <w:rPr>
          <w:rFonts w:ascii="Arial" w:hAnsi="Arial" w:cs="Arial"/>
          <w:spacing w:val="-9"/>
          <w:sz w:val="22"/>
          <w:szCs w:val="22"/>
          <w:lang w:val="es-ES"/>
        </w:rPr>
        <w:t xml:space="preserve"> </w:t>
      </w:r>
      <w:r>
        <w:rPr>
          <w:rFonts w:ascii="Arial" w:hAnsi="Arial" w:cs="Arial"/>
          <w:sz w:val="22"/>
          <w:szCs w:val="22"/>
          <w:lang w:val="es-ES"/>
        </w:rPr>
        <w:t>ya</w:t>
      </w:r>
      <w:r>
        <w:rPr>
          <w:rFonts w:ascii="Arial" w:hAnsi="Arial" w:cs="Arial"/>
          <w:spacing w:val="-6"/>
          <w:sz w:val="22"/>
          <w:szCs w:val="22"/>
          <w:lang w:val="es-ES"/>
        </w:rPr>
        <w:t xml:space="preserve"> </w:t>
      </w:r>
      <w:r>
        <w:rPr>
          <w:rFonts w:ascii="Arial" w:hAnsi="Arial" w:cs="Arial"/>
          <w:sz w:val="22"/>
          <w:szCs w:val="22"/>
          <w:lang w:val="es-ES"/>
        </w:rPr>
        <w:t>no supone</w:t>
      </w:r>
      <w:r>
        <w:rPr>
          <w:rFonts w:ascii="Arial" w:hAnsi="Arial" w:cs="Arial"/>
          <w:spacing w:val="-7"/>
          <w:sz w:val="22"/>
          <w:szCs w:val="22"/>
          <w:lang w:val="es-ES"/>
        </w:rPr>
        <w:t xml:space="preserve"> </w:t>
      </w:r>
      <w:r>
        <w:rPr>
          <w:rFonts w:ascii="Arial" w:hAnsi="Arial" w:cs="Arial"/>
          <w:sz w:val="22"/>
          <w:szCs w:val="22"/>
          <w:lang w:val="es-ES"/>
        </w:rPr>
        <w:t>una</w:t>
      </w:r>
      <w:r>
        <w:rPr>
          <w:rFonts w:ascii="Arial" w:hAnsi="Arial" w:cs="Arial"/>
          <w:spacing w:val="-9"/>
          <w:sz w:val="22"/>
          <w:szCs w:val="22"/>
          <w:lang w:val="es-ES"/>
        </w:rPr>
        <w:t xml:space="preserve"> </w:t>
      </w:r>
      <w:r>
        <w:rPr>
          <w:rFonts w:ascii="Arial" w:hAnsi="Arial" w:cs="Arial"/>
          <w:sz w:val="22"/>
          <w:szCs w:val="22"/>
          <w:lang w:val="es-ES"/>
        </w:rPr>
        <w:lastRenderedPageBreak/>
        <w:t>amenaza, la nutria gigante se enfrenta a nuevas e importantes presiones: la destrucción de sus hábitats, la pesca intensiva</w:t>
      </w:r>
      <w:r>
        <w:rPr>
          <w:rFonts w:ascii="Arial" w:hAnsi="Arial" w:cs="Arial"/>
          <w:spacing w:val="76"/>
          <w:sz w:val="22"/>
          <w:szCs w:val="22"/>
          <w:lang w:val="es-ES"/>
        </w:rPr>
        <w:t xml:space="preserve"> </w:t>
      </w:r>
      <w:r>
        <w:rPr>
          <w:rFonts w:ascii="Arial" w:hAnsi="Arial" w:cs="Arial"/>
          <w:sz w:val="22"/>
          <w:szCs w:val="22"/>
          <w:lang w:val="es-ES"/>
        </w:rPr>
        <w:t>y</w:t>
      </w:r>
      <w:r>
        <w:rPr>
          <w:rFonts w:ascii="Arial" w:hAnsi="Arial" w:cs="Arial"/>
          <w:spacing w:val="77"/>
          <w:sz w:val="22"/>
          <w:szCs w:val="22"/>
          <w:lang w:val="es-ES"/>
        </w:rPr>
        <w:t xml:space="preserve"> </w:t>
      </w:r>
      <w:r>
        <w:rPr>
          <w:rFonts w:ascii="Arial" w:hAnsi="Arial" w:cs="Arial"/>
          <w:sz w:val="22"/>
          <w:szCs w:val="22"/>
          <w:lang w:val="es-ES"/>
        </w:rPr>
        <w:t>la</w:t>
      </w:r>
      <w:r>
        <w:rPr>
          <w:rFonts w:ascii="Arial" w:hAnsi="Arial" w:cs="Arial"/>
          <w:spacing w:val="77"/>
          <w:sz w:val="22"/>
          <w:szCs w:val="22"/>
          <w:lang w:val="es-ES"/>
        </w:rPr>
        <w:t xml:space="preserve"> </w:t>
      </w:r>
      <w:r>
        <w:rPr>
          <w:rFonts w:ascii="Arial" w:hAnsi="Arial" w:cs="Arial"/>
          <w:sz w:val="22"/>
          <w:szCs w:val="22"/>
          <w:lang w:val="es-ES"/>
        </w:rPr>
        <w:t>contaminación</w:t>
      </w:r>
      <w:r>
        <w:rPr>
          <w:rFonts w:ascii="Arial" w:hAnsi="Arial" w:cs="Arial"/>
          <w:spacing w:val="76"/>
          <w:sz w:val="22"/>
          <w:szCs w:val="22"/>
          <w:lang w:val="es-ES"/>
        </w:rPr>
        <w:t xml:space="preserve"> </w:t>
      </w:r>
      <w:r>
        <w:rPr>
          <w:rFonts w:ascii="Arial" w:hAnsi="Arial" w:cs="Arial"/>
          <w:sz w:val="22"/>
          <w:szCs w:val="22"/>
          <w:lang w:val="es-ES"/>
        </w:rPr>
        <w:t>de los</w:t>
      </w:r>
      <w:r>
        <w:rPr>
          <w:rFonts w:ascii="Arial" w:hAnsi="Arial" w:cs="Arial"/>
          <w:spacing w:val="77"/>
          <w:sz w:val="22"/>
          <w:szCs w:val="22"/>
          <w:lang w:val="es-ES"/>
        </w:rPr>
        <w:t xml:space="preserve"> </w:t>
      </w:r>
      <w:r>
        <w:rPr>
          <w:rFonts w:ascii="Arial" w:hAnsi="Arial" w:cs="Arial"/>
          <w:sz w:val="22"/>
          <w:szCs w:val="22"/>
          <w:lang w:val="es-ES"/>
        </w:rPr>
        <w:t>cursos</w:t>
      </w:r>
      <w:r>
        <w:rPr>
          <w:rFonts w:ascii="Arial" w:hAnsi="Arial" w:cs="Arial"/>
          <w:spacing w:val="79"/>
          <w:sz w:val="22"/>
          <w:szCs w:val="22"/>
          <w:lang w:val="es-ES"/>
        </w:rPr>
        <w:t xml:space="preserve"> </w:t>
      </w:r>
      <w:r>
        <w:rPr>
          <w:rFonts w:ascii="Arial" w:hAnsi="Arial" w:cs="Arial"/>
          <w:sz w:val="22"/>
          <w:szCs w:val="22"/>
          <w:lang w:val="es-ES"/>
        </w:rPr>
        <w:t>de agua</w:t>
      </w:r>
      <w:r>
        <w:rPr>
          <w:rFonts w:ascii="Arial" w:hAnsi="Arial" w:cs="Arial"/>
          <w:spacing w:val="77"/>
          <w:sz w:val="22"/>
          <w:szCs w:val="22"/>
          <w:lang w:val="es-ES"/>
        </w:rPr>
        <w:t xml:space="preserve"> </w:t>
      </w:r>
      <w:r>
        <w:rPr>
          <w:rFonts w:ascii="Arial" w:hAnsi="Arial" w:cs="Arial"/>
          <w:sz w:val="22"/>
          <w:szCs w:val="22"/>
          <w:lang w:val="es-ES"/>
        </w:rPr>
        <w:t>en particular por la</w:t>
      </w:r>
      <w:r>
        <w:rPr>
          <w:rFonts w:ascii="Arial" w:hAnsi="Arial" w:cs="Arial"/>
          <w:spacing w:val="77"/>
          <w:sz w:val="22"/>
          <w:szCs w:val="22"/>
          <w:lang w:val="es-ES"/>
        </w:rPr>
        <w:t xml:space="preserve"> </w:t>
      </w:r>
      <w:r>
        <w:rPr>
          <w:rFonts w:ascii="Arial" w:hAnsi="Arial" w:cs="Arial"/>
          <w:sz w:val="22"/>
          <w:szCs w:val="22"/>
          <w:lang w:val="es-ES"/>
        </w:rPr>
        <w:t>extracción</w:t>
      </w:r>
      <w:r>
        <w:rPr>
          <w:rFonts w:ascii="Arial" w:hAnsi="Arial" w:cs="Arial"/>
          <w:spacing w:val="79"/>
          <w:sz w:val="22"/>
          <w:szCs w:val="22"/>
          <w:lang w:val="es-ES"/>
        </w:rPr>
        <w:t xml:space="preserve"> </w:t>
      </w:r>
      <w:r>
        <w:rPr>
          <w:rFonts w:ascii="Arial" w:hAnsi="Arial" w:cs="Arial"/>
          <w:spacing w:val="-2"/>
          <w:sz w:val="22"/>
          <w:szCs w:val="22"/>
          <w:lang w:val="es-ES"/>
        </w:rPr>
        <w:t>de oro.</w:t>
      </w:r>
    </w:p>
    <w:p w14:paraId="0BDA9113" w14:textId="77777777" w:rsidR="00220513" w:rsidRDefault="002743EF">
      <w:pPr>
        <w:pStyle w:val="ListParagraph"/>
        <w:numPr>
          <w:ilvl w:val="2"/>
          <w:numId w:val="13"/>
        </w:numPr>
        <w:tabs>
          <w:tab w:val="left" w:pos="744"/>
        </w:tabs>
        <w:ind w:left="567" w:hanging="567"/>
        <w:rPr>
          <w:rFonts w:ascii="Arial" w:hAnsi="Arial" w:cs="Arial"/>
          <w:lang w:val="es-ES"/>
        </w:rPr>
      </w:pPr>
      <w:r>
        <w:rPr>
          <w:rFonts w:ascii="Arial" w:hAnsi="Arial" w:cs="Arial"/>
          <w:lang w:val="es-ES"/>
        </w:rPr>
        <w:t>Nivel</w:t>
      </w:r>
      <w:r>
        <w:rPr>
          <w:rFonts w:ascii="Arial" w:hAnsi="Arial" w:cs="Arial"/>
          <w:spacing w:val="-6"/>
          <w:lang w:val="es-ES"/>
        </w:rPr>
        <w:t xml:space="preserve"> </w:t>
      </w:r>
      <w:r>
        <w:rPr>
          <w:rFonts w:ascii="Arial" w:hAnsi="Arial" w:cs="Arial"/>
          <w:lang w:val="es-ES"/>
        </w:rPr>
        <w:t>de</w:t>
      </w:r>
      <w:r>
        <w:rPr>
          <w:rFonts w:ascii="Arial" w:hAnsi="Arial" w:cs="Arial"/>
          <w:spacing w:val="-5"/>
          <w:lang w:val="es-ES"/>
        </w:rPr>
        <w:t xml:space="preserve"> </w:t>
      </w:r>
      <w:r>
        <w:rPr>
          <w:rFonts w:ascii="Arial" w:hAnsi="Arial" w:cs="Arial"/>
          <w:lang w:val="es-ES"/>
        </w:rPr>
        <w:t>protección</w:t>
      </w:r>
      <w:r>
        <w:rPr>
          <w:rFonts w:ascii="Arial" w:hAnsi="Arial" w:cs="Arial"/>
          <w:spacing w:val="-5"/>
          <w:lang w:val="es-ES"/>
        </w:rPr>
        <w:t xml:space="preserve"> </w:t>
      </w:r>
      <w:r>
        <w:rPr>
          <w:rFonts w:ascii="Arial" w:hAnsi="Arial" w:cs="Arial"/>
          <w:spacing w:val="-2"/>
          <w:lang w:val="es-ES"/>
        </w:rPr>
        <w:t>internacional</w:t>
      </w:r>
    </w:p>
    <w:p w14:paraId="5AFC3302" w14:textId="77777777" w:rsidR="00220513" w:rsidRDefault="00220513">
      <w:pPr>
        <w:pStyle w:val="BodyText"/>
        <w:ind w:left="23" w:right="172"/>
        <w:jc w:val="both"/>
        <w:rPr>
          <w:rFonts w:ascii="Arial" w:hAnsi="Arial" w:cs="Arial"/>
          <w:sz w:val="22"/>
          <w:szCs w:val="22"/>
          <w:lang w:val="es-ES"/>
        </w:rPr>
      </w:pPr>
    </w:p>
    <w:p w14:paraId="183DBAE8" w14:textId="77777777" w:rsidR="00220513" w:rsidRDefault="002743EF">
      <w:pPr>
        <w:pStyle w:val="BodyText"/>
        <w:ind w:left="23" w:right="172"/>
        <w:jc w:val="both"/>
        <w:rPr>
          <w:rFonts w:ascii="Arial" w:hAnsi="Arial" w:cs="Arial"/>
          <w:sz w:val="22"/>
          <w:szCs w:val="22"/>
          <w:lang w:val="es-ES"/>
        </w:rPr>
      </w:pPr>
      <w:r>
        <w:rPr>
          <w:rFonts w:ascii="Arial" w:hAnsi="Arial" w:cs="Arial"/>
          <w:sz w:val="22"/>
          <w:szCs w:val="22"/>
          <w:lang w:val="es-ES"/>
        </w:rPr>
        <w:t>La nutria gigante está incluida en el Anexo I de la Convención sobre el Comercio Internacional de Especies Amenazadas de Fauna y Flora Silvestres (CITES).</w:t>
      </w:r>
    </w:p>
    <w:p w14:paraId="13380E55" w14:textId="77777777" w:rsidR="00220513" w:rsidRDefault="00220513">
      <w:pPr>
        <w:pStyle w:val="BodyText"/>
        <w:ind w:left="23" w:right="172"/>
        <w:jc w:val="both"/>
        <w:rPr>
          <w:rFonts w:ascii="Arial" w:hAnsi="Arial" w:cs="Arial"/>
          <w:sz w:val="22"/>
          <w:szCs w:val="22"/>
          <w:lang w:val="es-ES"/>
        </w:rPr>
      </w:pPr>
    </w:p>
    <w:p w14:paraId="688A8142" w14:textId="77777777" w:rsidR="00220513" w:rsidRDefault="002743EF">
      <w:pPr>
        <w:pStyle w:val="ListParagraph"/>
        <w:numPr>
          <w:ilvl w:val="2"/>
          <w:numId w:val="13"/>
        </w:numPr>
        <w:ind w:left="567" w:hanging="567"/>
        <w:rPr>
          <w:rFonts w:ascii="Arial" w:hAnsi="Arial" w:cs="Arial"/>
          <w:lang w:val="es-ES"/>
        </w:rPr>
      </w:pPr>
      <w:r>
        <w:rPr>
          <w:rFonts w:ascii="Arial" w:hAnsi="Arial" w:cs="Arial"/>
          <w:lang w:val="es-ES"/>
        </w:rPr>
        <w:t>Medidas</w:t>
      </w:r>
      <w:r>
        <w:rPr>
          <w:rFonts w:ascii="Arial" w:hAnsi="Arial" w:cs="Arial"/>
          <w:spacing w:val="-5"/>
          <w:lang w:val="es-ES"/>
        </w:rPr>
        <w:t xml:space="preserve"> </w:t>
      </w:r>
      <w:r>
        <w:rPr>
          <w:rFonts w:ascii="Arial" w:hAnsi="Arial" w:cs="Arial"/>
          <w:lang w:val="es-ES"/>
        </w:rPr>
        <w:t>de</w:t>
      </w:r>
      <w:r>
        <w:rPr>
          <w:rFonts w:ascii="Arial" w:hAnsi="Arial" w:cs="Arial"/>
          <w:spacing w:val="-1"/>
          <w:lang w:val="es-ES"/>
        </w:rPr>
        <w:t xml:space="preserve"> </w:t>
      </w:r>
      <w:r>
        <w:rPr>
          <w:rFonts w:ascii="Arial" w:hAnsi="Arial" w:cs="Arial"/>
          <w:spacing w:val="-2"/>
          <w:lang w:val="es-ES"/>
        </w:rPr>
        <w:t>gestión</w:t>
      </w:r>
    </w:p>
    <w:p w14:paraId="248DAB87" w14:textId="77777777" w:rsidR="00220513" w:rsidRDefault="00220513">
      <w:pPr>
        <w:pStyle w:val="ListParagraph"/>
        <w:ind w:left="567"/>
        <w:rPr>
          <w:rFonts w:ascii="Arial" w:hAnsi="Arial" w:cs="Arial"/>
          <w:lang w:val="es-ES"/>
        </w:rPr>
      </w:pPr>
    </w:p>
    <w:p w14:paraId="69FA18C1" w14:textId="77777777" w:rsidR="00220513" w:rsidRDefault="002743EF">
      <w:pPr>
        <w:pStyle w:val="BodyText"/>
        <w:ind w:left="23" w:right="159"/>
        <w:jc w:val="both"/>
        <w:rPr>
          <w:rFonts w:ascii="Arial" w:hAnsi="Arial" w:cs="Arial"/>
          <w:sz w:val="22"/>
          <w:szCs w:val="22"/>
          <w:lang w:val="es-ES"/>
        </w:rPr>
      </w:pPr>
      <w:r>
        <w:rPr>
          <w:rFonts w:ascii="Arial" w:hAnsi="Arial" w:cs="Arial"/>
          <w:sz w:val="22"/>
          <w:szCs w:val="22"/>
          <w:lang w:val="es-ES"/>
        </w:rPr>
        <w:t>Se han elaborado planes de acción específicos de conservación en el Brasil (ICMBio 2016), en Colombia</w:t>
      </w:r>
      <w:r>
        <w:rPr>
          <w:rFonts w:ascii="Arial" w:hAnsi="Arial" w:cs="Arial"/>
          <w:spacing w:val="-9"/>
          <w:sz w:val="22"/>
          <w:szCs w:val="22"/>
          <w:lang w:val="es-ES"/>
        </w:rPr>
        <w:t xml:space="preserve"> </w:t>
      </w:r>
      <w:r>
        <w:rPr>
          <w:rFonts w:ascii="Arial" w:hAnsi="Arial" w:cs="Arial"/>
          <w:sz w:val="22"/>
          <w:szCs w:val="22"/>
          <w:lang w:val="es-ES"/>
        </w:rPr>
        <w:t>(Colombia</w:t>
      </w:r>
      <w:r>
        <w:rPr>
          <w:rFonts w:ascii="Arial" w:hAnsi="Arial" w:cs="Arial"/>
          <w:spacing w:val="-9"/>
          <w:sz w:val="22"/>
          <w:szCs w:val="22"/>
          <w:lang w:val="es-ES"/>
        </w:rPr>
        <w:t xml:space="preserve"> </w:t>
      </w:r>
      <w:r>
        <w:rPr>
          <w:rFonts w:ascii="Arial" w:hAnsi="Arial" w:cs="Arial"/>
          <w:sz w:val="22"/>
          <w:szCs w:val="22"/>
          <w:lang w:val="es-ES"/>
        </w:rPr>
        <w:t>2016),</w:t>
      </w:r>
      <w:r>
        <w:rPr>
          <w:rFonts w:ascii="Arial" w:hAnsi="Arial" w:cs="Arial"/>
          <w:spacing w:val="-2"/>
          <w:sz w:val="22"/>
          <w:szCs w:val="22"/>
          <w:lang w:val="es-ES"/>
        </w:rPr>
        <w:t xml:space="preserve"> </w:t>
      </w:r>
      <w:r>
        <w:rPr>
          <w:rFonts w:ascii="Arial" w:hAnsi="Arial" w:cs="Arial"/>
          <w:sz w:val="22"/>
          <w:szCs w:val="22"/>
          <w:lang w:val="es-ES"/>
        </w:rPr>
        <w:t>en</w:t>
      </w:r>
      <w:r>
        <w:rPr>
          <w:rFonts w:ascii="Arial" w:hAnsi="Arial" w:cs="Arial"/>
          <w:spacing w:val="-9"/>
          <w:sz w:val="22"/>
          <w:szCs w:val="22"/>
          <w:lang w:val="es-ES"/>
        </w:rPr>
        <w:t xml:space="preserve"> </w:t>
      </w:r>
      <w:r>
        <w:rPr>
          <w:rFonts w:ascii="Arial" w:hAnsi="Arial" w:cs="Arial"/>
          <w:sz w:val="22"/>
          <w:szCs w:val="22"/>
          <w:lang w:val="es-ES"/>
        </w:rPr>
        <w:t>el Ecuador</w:t>
      </w:r>
      <w:r>
        <w:rPr>
          <w:rFonts w:ascii="Arial" w:hAnsi="Arial" w:cs="Arial"/>
          <w:spacing w:val="-2"/>
          <w:sz w:val="22"/>
          <w:szCs w:val="22"/>
          <w:lang w:val="es-ES"/>
        </w:rPr>
        <w:t xml:space="preserve"> </w:t>
      </w:r>
      <w:r>
        <w:rPr>
          <w:rFonts w:ascii="Arial" w:hAnsi="Arial" w:cs="Arial"/>
          <w:sz w:val="22"/>
          <w:szCs w:val="22"/>
          <w:lang w:val="es-ES"/>
        </w:rPr>
        <w:t>(Utreras et</w:t>
      </w:r>
      <w:r>
        <w:rPr>
          <w:rFonts w:ascii="Arial" w:hAnsi="Arial" w:cs="Arial"/>
          <w:spacing w:val="-5"/>
          <w:sz w:val="22"/>
          <w:szCs w:val="22"/>
          <w:lang w:val="es-ES"/>
        </w:rPr>
        <w:t xml:space="preserve"> </w:t>
      </w:r>
      <w:r>
        <w:rPr>
          <w:rFonts w:ascii="Arial" w:hAnsi="Arial" w:cs="Arial"/>
          <w:sz w:val="22"/>
          <w:szCs w:val="22"/>
          <w:lang w:val="es-ES"/>
        </w:rPr>
        <w:t>al. 2013) y</w:t>
      </w:r>
      <w:r>
        <w:rPr>
          <w:rFonts w:ascii="Arial" w:hAnsi="Arial" w:cs="Arial"/>
          <w:spacing w:val="-6"/>
          <w:sz w:val="22"/>
          <w:szCs w:val="22"/>
          <w:lang w:val="es-ES"/>
        </w:rPr>
        <w:t xml:space="preserve"> </w:t>
      </w:r>
      <w:r>
        <w:rPr>
          <w:rFonts w:ascii="Arial" w:hAnsi="Arial" w:cs="Arial"/>
          <w:sz w:val="22"/>
          <w:szCs w:val="22"/>
          <w:lang w:val="es-ES"/>
        </w:rPr>
        <w:t>en</w:t>
      </w:r>
      <w:r>
        <w:rPr>
          <w:rFonts w:ascii="Arial" w:hAnsi="Arial" w:cs="Arial"/>
          <w:spacing w:val="-5"/>
          <w:sz w:val="22"/>
          <w:szCs w:val="22"/>
          <w:lang w:val="es-ES"/>
        </w:rPr>
        <w:t xml:space="preserve"> </w:t>
      </w:r>
      <w:r>
        <w:rPr>
          <w:rFonts w:ascii="Arial" w:hAnsi="Arial" w:cs="Arial"/>
          <w:sz w:val="22"/>
          <w:szCs w:val="22"/>
          <w:lang w:val="es-ES"/>
        </w:rPr>
        <w:t>Venezuela</w:t>
      </w:r>
      <w:r>
        <w:rPr>
          <w:rFonts w:ascii="Arial" w:hAnsi="Arial" w:cs="Arial"/>
          <w:spacing w:val="-10"/>
          <w:sz w:val="22"/>
          <w:szCs w:val="22"/>
          <w:lang w:val="es-ES"/>
        </w:rPr>
        <w:t xml:space="preserve"> </w:t>
      </w:r>
      <w:r>
        <w:rPr>
          <w:rFonts w:ascii="Arial" w:hAnsi="Arial" w:cs="Arial"/>
          <w:sz w:val="22"/>
          <w:szCs w:val="22"/>
          <w:lang w:val="es-ES"/>
        </w:rPr>
        <w:t>(Ferrer et al. 2017) para restaurar y mantener las poblaciones restantes. En estos lugares se necesitan estrategias de conservación continuas y eficaces.</w:t>
      </w:r>
    </w:p>
    <w:p w14:paraId="3A94A597" w14:textId="77777777" w:rsidR="00220513" w:rsidRDefault="00220513">
      <w:pPr>
        <w:pStyle w:val="BodyText"/>
        <w:ind w:left="23" w:right="159"/>
        <w:jc w:val="both"/>
        <w:rPr>
          <w:rFonts w:ascii="Arial" w:hAnsi="Arial" w:cs="Arial"/>
          <w:sz w:val="22"/>
          <w:szCs w:val="22"/>
          <w:lang w:val="es-ES"/>
        </w:rPr>
      </w:pPr>
    </w:p>
    <w:p w14:paraId="73A166E5" w14:textId="77777777" w:rsidR="00220513" w:rsidRDefault="002743EF">
      <w:pPr>
        <w:pStyle w:val="BodyText"/>
        <w:ind w:left="23" w:right="163"/>
        <w:jc w:val="both"/>
        <w:rPr>
          <w:rFonts w:ascii="Arial" w:hAnsi="Arial" w:cs="Arial"/>
          <w:sz w:val="22"/>
          <w:szCs w:val="22"/>
          <w:lang w:val="es-ES"/>
        </w:rPr>
      </w:pPr>
      <w:r>
        <w:rPr>
          <w:rFonts w:ascii="Arial" w:hAnsi="Arial" w:cs="Arial"/>
          <w:sz w:val="22"/>
          <w:szCs w:val="22"/>
          <w:lang w:val="es-ES"/>
        </w:rPr>
        <w:t>También</w:t>
      </w:r>
      <w:r>
        <w:rPr>
          <w:rFonts w:ascii="Arial" w:hAnsi="Arial" w:cs="Arial"/>
          <w:spacing w:val="-9"/>
          <w:sz w:val="22"/>
          <w:szCs w:val="22"/>
          <w:lang w:val="es-ES"/>
        </w:rPr>
        <w:t xml:space="preserve"> </w:t>
      </w:r>
      <w:r>
        <w:rPr>
          <w:rFonts w:ascii="Arial" w:hAnsi="Arial" w:cs="Arial"/>
          <w:sz w:val="22"/>
          <w:szCs w:val="22"/>
          <w:lang w:val="es-ES"/>
        </w:rPr>
        <w:t>se están aplicando</w:t>
      </w:r>
      <w:r>
        <w:rPr>
          <w:rFonts w:ascii="Arial" w:hAnsi="Arial" w:cs="Arial"/>
          <w:spacing w:val="-8"/>
          <w:sz w:val="22"/>
          <w:szCs w:val="22"/>
          <w:lang w:val="es-ES"/>
        </w:rPr>
        <w:t xml:space="preserve"> </w:t>
      </w:r>
      <w:r>
        <w:rPr>
          <w:rFonts w:ascii="Arial" w:hAnsi="Arial" w:cs="Arial"/>
          <w:sz w:val="22"/>
          <w:szCs w:val="22"/>
          <w:lang w:val="es-ES"/>
        </w:rPr>
        <w:t>medidas de</w:t>
      </w:r>
      <w:r>
        <w:rPr>
          <w:rFonts w:ascii="Arial" w:hAnsi="Arial" w:cs="Arial"/>
          <w:spacing w:val="-9"/>
          <w:sz w:val="22"/>
          <w:szCs w:val="22"/>
          <w:lang w:val="es-ES"/>
        </w:rPr>
        <w:t xml:space="preserve"> </w:t>
      </w:r>
      <w:r>
        <w:rPr>
          <w:rFonts w:ascii="Arial" w:hAnsi="Arial" w:cs="Arial"/>
          <w:sz w:val="22"/>
          <w:szCs w:val="22"/>
          <w:lang w:val="es-ES"/>
        </w:rPr>
        <w:t>gestión</w:t>
      </w:r>
      <w:r>
        <w:rPr>
          <w:rFonts w:ascii="Arial" w:hAnsi="Arial" w:cs="Arial"/>
          <w:spacing w:val="-11"/>
          <w:sz w:val="22"/>
          <w:szCs w:val="22"/>
          <w:lang w:val="es-ES"/>
        </w:rPr>
        <w:t xml:space="preserve"> </w:t>
      </w:r>
      <w:r>
        <w:rPr>
          <w:rFonts w:ascii="Arial" w:hAnsi="Arial" w:cs="Arial"/>
          <w:sz w:val="22"/>
          <w:szCs w:val="22"/>
          <w:lang w:val="es-ES"/>
        </w:rPr>
        <w:t>a</w:t>
      </w:r>
      <w:r>
        <w:rPr>
          <w:rFonts w:ascii="Arial" w:hAnsi="Arial" w:cs="Arial"/>
          <w:spacing w:val="-7"/>
          <w:sz w:val="22"/>
          <w:szCs w:val="22"/>
          <w:lang w:val="es-ES"/>
        </w:rPr>
        <w:t xml:space="preserve"> </w:t>
      </w:r>
      <w:r>
        <w:rPr>
          <w:rFonts w:ascii="Arial" w:hAnsi="Arial" w:cs="Arial"/>
          <w:sz w:val="22"/>
          <w:szCs w:val="22"/>
          <w:lang w:val="es-ES"/>
        </w:rPr>
        <w:t>escala</w:t>
      </w:r>
      <w:r>
        <w:rPr>
          <w:rFonts w:ascii="Arial" w:hAnsi="Arial" w:cs="Arial"/>
          <w:spacing w:val="-11"/>
          <w:sz w:val="22"/>
          <w:szCs w:val="22"/>
          <w:lang w:val="es-ES"/>
        </w:rPr>
        <w:t xml:space="preserve"> </w:t>
      </w:r>
      <w:r>
        <w:rPr>
          <w:rFonts w:ascii="Arial" w:hAnsi="Arial" w:cs="Arial"/>
          <w:sz w:val="22"/>
          <w:szCs w:val="22"/>
          <w:lang w:val="es-ES"/>
        </w:rPr>
        <w:t>más</w:t>
      </w:r>
      <w:r>
        <w:rPr>
          <w:rFonts w:ascii="Arial" w:hAnsi="Arial" w:cs="Arial"/>
          <w:spacing w:val="-10"/>
          <w:sz w:val="22"/>
          <w:szCs w:val="22"/>
          <w:lang w:val="es-ES"/>
        </w:rPr>
        <w:t xml:space="preserve"> </w:t>
      </w:r>
      <w:r>
        <w:rPr>
          <w:rFonts w:ascii="Arial" w:hAnsi="Arial" w:cs="Arial"/>
          <w:sz w:val="22"/>
          <w:szCs w:val="22"/>
          <w:lang w:val="es-ES"/>
        </w:rPr>
        <w:t>local.</w:t>
      </w:r>
      <w:r>
        <w:rPr>
          <w:rFonts w:ascii="Arial" w:hAnsi="Arial" w:cs="Arial"/>
          <w:spacing w:val="-8"/>
          <w:sz w:val="22"/>
          <w:szCs w:val="22"/>
          <w:lang w:val="es-ES"/>
        </w:rPr>
        <w:t xml:space="preserve"> </w:t>
      </w:r>
      <w:r>
        <w:rPr>
          <w:rFonts w:ascii="Arial" w:hAnsi="Arial" w:cs="Arial"/>
          <w:sz w:val="22"/>
          <w:szCs w:val="22"/>
          <w:lang w:val="es-ES"/>
        </w:rPr>
        <w:t>Por</w:t>
      </w:r>
      <w:r>
        <w:rPr>
          <w:rFonts w:ascii="Arial" w:hAnsi="Arial" w:cs="Arial"/>
          <w:spacing w:val="-9"/>
          <w:sz w:val="22"/>
          <w:szCs w:val="22"/>
          <w:lang w:val="es-ES"/>
        </w:rPr>
        <w:t xml:space="preserve"> </w:t>
      </w:r>
      <w:r>
        <w:rPr>
          <w:rFonts w:ascii="Arial" w:hAnsi="Arial" w:cs="Arial"/>
          <w:sz w:val="22"/>
          <w:szCs w:val="22"/>
          <w:lang w:val="es-ES"/>
        </w:rPr>
        <w:t>ejemplo, en</w:t>
      </w:r>
      <w:r>
        <w:rPr>
          <w:rFonts w:ascii="Arial" w:hAnsi="Arial" w:cs="Arial"/>
          <w:spacing w:val="-9"/>
          <w:sz w:val="22"/>
          <w:szCs w:val="22"/>
          <w:lang w:val="es-ES"/>
        </w:rPr>
        <w:t xml:space="preserve"> </w:t>
      </w:r>
      <w:r>
        <w:rPr>
          <w:rFonts w:ascii="Arial" w:hAnsi="Arial" w:cs="Arial"/>
          <w:sz w:val="22"/>
          <w:szCs w:val="22"/>
          <w:lang w:val="es-ES"/>
        </w:rPr>
        <w:t>2010,</w:t>
      </w:r>
      <w:r>
        <w:rPr>
          <w:rFonts w:ascii="Arial" w:hAnsi="Arial" w:cs="Arial"/>
          <w:spacing w:val="-5"/>
          <w:sz w:val="22"/>
          <w:szCs w:val="22"/>
          <w:lang w:val="es-ES"/>
        </w:rPr>
        <w:t xml:space="preserve"> </w:t>
      </w:r>
      <w:r>
        <w:rPr>
          <w:rFonts w:ascii="Arial" w:hAnsi="Arial" w:cs="Arial"/>
          <w:sz w:val="22"/>
          <w:szCs w:val="22"/>
          <w:lang w:val="es-ES"/>
        </w:rPr>
        <w:t>el Instituto</w:t>
      </w:r>
      <w:r>
        <w:rPr>
          <w:rFonts w:ascii="Arial" w:hAnsi="Arial" w:cs="Arial"/>
          <w:spacing w:val="-9"/>
          <w:sz w:val="22"/>
          <w:szCs w:val="22"/>
          <w:lang w:val="es-ES"/>
        </w:rPr>
        <w:t xml:space="preserve"> </w:t>
      </w:r>
      <w:r>
        <w:rPr>
          <w:rFonts w:ascii="Arial" w:hAnsi="Arial" w:cs="Arial"/>
          <w:sz w:val="22"/>
          <w:szCs w:val="22"/>
          <w:lang w:val="es-ES"/>
        </w:rPr>
        <w:t>Araguaia,</w:t>
      </w:r>
      <w:r>
        <w:rPr>
          <w:rFonts w:ascii="Arial" w:hAnsi="Arial" w:cs="Arial"/>
          <w:spacing w:val="-5"/>
          <w:sz w:val="22"/>
          <w:szCs w:val="22"/>
          <w:lang w:val="es-ES"/>
        </w:rPr>
        <w:t xml:space="preserve"> </w:t>
      </w:r>
      <w:r>
        <w:rPr>
          <w:rFonts w:ascii="Arial" w:hAnsi="Arial" w:cs="Arial"/>
          <w:sz w:val="22"/>
          <w:szCs w:val="22"/>
          <w:lang w:val="es-ES"/>
        </w:rPr>
        <w:t>una</w:t>
      </w:r>
      <w:r>
        <w:rPr>
          <w:rFonts w:ascii="Arial" w:hAnsi="Arial" w:cs="Arial"/>
          <w:spacing w:val="-9"/>
          <w:sz w:val="22"/>
          <w:szCs w:val="22"/>
          <w:lang w:val="es-ES"/>
        </w:rPr>
        <w:t xml:space="preserve"> </w:t>
      </w:r>
      <w:r>
        <w:rPr>
          <w:rFonts w:ascii="Arial" w:hAnsi="Arial" w:cs="Arial"/>
          <w:sz w:val="22"/>
          <w:szCs w:val="22"/>
          <w:lang w:val="es-ES"/>
        </w:rPr>
        <w:t>ONG</w:t>
      </w:r>
      <w:r>
        <w:rPr>
          <w:rFonts w:ascii="Arial" w:hAnsi="Arial" w:cs="Arial"/>
          <w:spacing w:val="-5"/>
          <w:sz w:val="22"/>
          <w:szCs w:val="22"/>
          <w:lang w:val="es-ES"/>
        </w:rPr>
        <w:t xml:space="preserve"> </w:t>
      </w:r>
      <w:r>
        <w:rPr>
          <w:rFonts w:ascii="Arial" w:hAnsi="Arial" w:cs="Arial"/>
          <w:sz w:val="22"/>
          <w:szCs w:val="22"/>
          <w:lang w:val="es-ES"/>
        </w:rPr>
        <w:t>local,</w:t>
      </w:r>
      <w:r>
        <w:rPr>
          <w:rFonts w:ascii="Arial" w:hAnsi="Arial" w:cs="Arial"/>
          <w:spacing w:val="-5"/>
          <w:sz w:val="22"/>
          <w:szCs w:val="22"/>
          <w:lang w:val="es-ES"/>
        </w:rPr>
        <w:t xml:space="preserve"> </w:t>
      </w:r>
      <w:r>
        <w:rPr>
          <w:rFonts w:ascii="Arial" w:hAnsi="Arial" w:cs="Arial"/>
          <w:sz w:val="22"/>
          <w:szCs w:val="22"/>
          <w:lang w:val="es-ES"/>
        </w:rPr>
        <w:t>puso</w:t>
      </w:r>
      <w:r>
        <w:rPr>
          <w:rFonts w:ascii="Arial" w:hAnsi="Arial" w:cs="Arial"/>
          <w:spacing w:val="-9"/>
          <w:sz w:val="22"/>
          <w:szCs w:val="22"/>
          <w:lang w:val="es-ES"/>
        </w:rPr>
        <w:t xml:space="preserve"> </w:t>
      </w:r>
      <w:r>
        <w:rPr>
          <w:rFonts w:ascii="Arial" w:hAnsi="Arial" w:cs="Arial"/>
          <w:sz w:val="22"/>
          <w:szCs w:val="22"/>
          <w:lang w:val="es-ES"/>
        </w:rPr>
        <w:t>en marcha</w:t>
      </w:r>
      <w:r>
        <w:rPr>
          <w:rFonts w:ascii="Arial" w:hAnsi="Arial" w:cs="Arial"/>
          <w:spacing w:val="-4"/>
          <w:sz w:val="22"/>
          <w:szCs w:val="22"/>
          <w:lang w:val="es-ES"/>
        </w:rPr>
        <w:t xml:space="preserve"> </w:t>
      </w:r>
      <w:r>
        <w:rPr>
          <w:rFonts w:ascii="Arial" w:hAnsi="Arial" w:cs="Arial"/>
          <w:sz w:val="22"/>
          <w:szCs w:val="22"/>
          <w:lang w:val="es-ES"/>
        </w:rPr>
        <w:t>un</w:t>
      </w:r>
      <w:r>
        <w:rPr>
          <w:rFonts w:ascii="Arial" w:hAnsi="Arial" w:cs="Arial"/>
          <w:spacing w:val="-9"/>
          <w:sz w:val="22"/>
          <w:szCs w:val="22"/>
          <w:lang w:val="es-ES"/>
        </w:rPr>
        <w:t xml:space="preserve"> </w:t>
      </w:r>
      <w:r>
        <w:rPr>
          <w:rFonts w:ascii="Arial" w:hAnsi="Arial" w:cs="Arial"/>
          <w:sz w:val="22"/>
          <w:szCs w:val="22"/>
          <w:lang w:val="es-ES"/>
        </w:rPr>
        <w:t>programa</w:t>
      </w:r>
      <w:r>
        <w:rPr>
          <w:rFonts w:ascii="Arial" w:hAnsi="Arial" w:cs="Arial"/>
          <w:spacing w:val="-9"/>
          <w:sz w:val="22"/>
          <w:szCs w:val="22"/>
          <w:lang w:val="es-ES"/>
        </w:rPr>
        <w:t xml:space="preserve"> </w:t>
      </w:r>
      <w:r>
        <w:rPr>
          <w:rFonts w:ascii="Arial" w:hAnsi="Arial" w:cs="Arial"/>
          <w:sz w:val="22"/>
          <w:szCs w:val="22"/>
          <w:lang w:val="es-ES"/>
        </w:rPr>
        <w:t>de</w:t>
      </w:r>
      <w:r>
        <w:rPr>
          <w:rFonts w:ascii="Arial" w:hAnsi="Arial" w:cs="Arial"/>
          <w:spacing w:val="-9"/>
          <w:sz w:val="22"/>
          <w:szCs w:val="22"/>
          <w:lang w:val="es-ES"/>
        </w:rPr>
        <w:t xml:space="preserve"> </w:t>
      </w:r>
      <w:r>
        <w:rPr>
          <w:rFonts w:ascii="Arial" w:hAnsi="Arial" w:cs="Arial"/>
          <w:sz w:val="22"/>
          <w:szCs w:val="22"/>
          <w:lang w:val="es-ES"/>
        </w:rPr>
        <w:t>protección</w:t>
      </w:r>
      <w:r>
        <w:rPr>
          <w:rFonts w:ascii="Arial" w:hAnsi="Arial" w:cs="Arial"/>
          <w:spacing w:val="-9"/>
          <w:sz w:val="22"/>
          <w:szCs w:val="22"/>
          <w:lang w:val="es-ES"/>
        </w:rPr>
        <w:t xml:space="preserve"> </w:t>
      </w:r>
      <w:r>
        <w:rPr>
          <w:rFonts w:ascii="Arial" w:hAnsi="Arial" w:cs="Arial"/>
          <w:sz w:val="22"/>
          <w:szCs w:val="22"/>
          <w:lang w:val="es-ES"/>
        </w:rPr>
        <w:t>y</w:t>
      </w:r>
      <w:r>
        <w:rPr>
          <w:rFonts w:ascii="Arial" w:hAnsi="Arial" w:cs="Arial"/>
          <w:spacing w:val="-9"/>
          <w:sz w:val="22"/>
          <w:szCs w:val="22"/>
          <w:lang w:val="es-ES"/>
        </w:rPr>
        <w:t xml:space="preserve"> </w:t>
      </w:r>
      <w:r>
        <w:rPr>
          <w:rFonts w:ascii="Arial" w:hAnsi="Arial" w:cs="Arial"/>
          <w:sz w:val="22"/>
          <w:szCs w:val="22"/>
          <w:lang w:val="es-ES"/>
        </w:rPr>
        <w:t>seguimiento</w:t>
      </w:r>
      <w:r>
        <w:rPr>
          <w:rFonts w:ascii="Arial" w:hAnsi="Arial" w:cs="Arial"/>
          <w:spacing w:val="-9"/>
          <w:sz w:val="22"/>
          <w:szCs w:val="22"/>
          <w:lang w:val="es-ES"/>
        </w:rPr>
        <w:t xml:space="preserve"> </w:t>
      </w:r>
      <w:r>
        <w:rPr>
          <w:rFonts w:ascii="Arial" w:hAnsi="Arial" w:cs="Arial"/>
          <w:sz w:val="22"/>
          <w:szCs w:val="22"/>
          <w:lang w:val="es-ES"/>
        </w:rPr>
        <w:t>de las nutrias gigantes, con el fin de utilizarlas como especie paraguas y emblemática para la conservación del ecosistema de Cantão. En el marco de este programa se realizó un censo para determinar la población de nutrias gigantes de un grupo de 16 lagos del parque, y</w:t>
      </w:r>
      <w:r>
        <w:rPr>
          <w:rFonts w:ascii="Arial" w:hAnsi="Arial" w:cs="Arial"/>
          <w:spacing w:val="-1"/>
          <w:sz w:val="22"/>
          <w:szCs w:val="22"/>
          <w:lang w:val="es-ES"/>
        </w:rPr>
        <w:t xml:space="preserve"> </w:t>
      </w:r>
      <w:r>
        <w:rPr>
          <w:rFonts w:ascii="Arial" w:hAnsi="Arial" w:cs="Arial"/>
          <w:sz w:val="22"/>
          <w:szCs w:val="22"/>
          <w:lang w:val="es-ES"/>
        </w:rPr>
        <w:t>se</w:t>
      </w:r>
      <w:r>
        <w:rPr>
          <w:rFonts w:ascii="Arial" w:hAnsi="Arial" w:cs="Arial"/>
          <w:spacing w:val="-5"/>
          <w:sz w:val="22"/>
          <w:szCs w:val="22"/>
          <w:lang w:val="es-ES"/>
        </w:rPr>
        <w:t xml:space="preserve"> </w:t>
      </w:r>
      <w:r>
        <w:rPr>
          <w:rFonts w:ascii="Arial" w:hAnsi="Arial" w:cs="Arial"/>
          <w:sz w:val="22"/>
          <w:szCs w:val="22"/>
          <w:lang w:val="es-ES"/>
        </w:rPr>
        <w:t>realizó un</w:t>
      </w:r>
      <w:r>
        <w:rPr>
          <w:rFonts w:ascii="Arial" w:hAnsi="Arial" w:cs="Arial"/>
          <w:spacing w:val="-15"/>
          <w:sz w:val="22"/>
          <w:szCs w:val="22"/>
          <w:lang w:val="es-ES"/>
        </w:rPr>
        <w:t xml:space="preserve"> </w:t>
      </w:r>
      <w:r>
        <w:rPr>
          <w:rFonts w:ascii="Arial" w:hAnsi="Arial" w:cs="Arial"/>
          <w:sz w:val="22"/>
          <w:szCs w:val="22"/>
          <w:lang w:val="es-ES"/>
        </w:rPr>
        <w:t>seguimiento</w:t>
      </w:r>
      <w:r>
        <w:rPr>
          <w:rFonts w:ascii="Arial" w:hAnsi="Arial" w:cs="Arial"/>
          <w:spacing w:val="-15"/>
          <w:sz w:val="22"/>
          <w:szCs w:val="22"/>
          <w:lang w:val="es-ES"/>
        </w:rPr>
        <w:t xml:space="preserve"> </w:t>
      </w:r>
      <w:r>
        <w:rPr>
          <w:rFonts w:ascii="Arial" w:hAnsi="Arial" w:cs="Arial"/>
          <w:sz w:val="22"/>
          <w:szCs w:val="22"/>
          <w:lang w:val="es-ES"/>
        </w:rPr>
        <w:t>de esta población durante</w:t>
      </w:r>
      <w:r>
        <w:rPr>
          <w:rFonts w:ascii="Arial" w:hAnsi="Arial" w:cs="Arial"/>
          <w:spacing w:val="-14"/>
          <w:sz w:val="22"/>
          <w:szCs w:val="22"/>
          <w:lang w:val="es-ES"/>
        </w:rPr>
        <w:t xml:space="preserve"> </w:t>
      </w:r>
      <w:r>
        <w:rPr>
          <w:rFonts w:ascii="Arial" w:hAnsi="Arial" w:cs="Arial"/>
          <w:sz w:val="22"/>
          <w:szCs w:val="22"/>
          <w:lang w:val="es-ES"/>
        </w:rPr>
        <w:t>un</w:t>
      </w:r>
      <w:r>
        <w:rPr>
          <w:rFonts w:ascii="Arial" w:hAnsi="Arial" w:cs="Arial"/>
          <w:spacing w:val="-15"/>
          <w:sz w:val="22"/>
          <w:szCs w:val="22"/>
          <w:lang w:val="es-ES"/>
        </w:rPr>
        <w:t xml:space="preserve"> </w:t>
      </w:r>
      <w:r>
        <w:rPr>
          <w:rFonts w:ascii="Arial" w:hAnsi="Arial" w:cs="Arial"/>
          <w:sz w:val="22"/>
          <w:szCs w:val="22"/>
          <w:lang w:val="es-ES"/>
        </w:rPr>
        <w:t>período</w:t>
      </w:r>
      <w:r>
        <w:rPr>
          <w:rFonts w:ascii="Arial" w:hAnsi="Arial" w:cs="Arial"/>
          <w:spacing w:val="-14"/>
          <w:sz w:val="22"/>
          <w:szCs w:val="22"/>
          <w:lang w:val="es-ES"/>
        </w:rPr>
        <w:t xml:space="preserve"> </w:t>
      </w:r>
      <w:r>
        <w:rPr>
          <w:rFonts w:ascii="Arial" w:hAnsi="Arial" w:cs="Arial"/>
          <w:sz w:val="22"/>
          <w:szCs w:val="22"/>
          <w:lang w:val="es-ES"/>
        </w:rPr>
        <w:t>de</w:t>
      </w:r>
      <w:r>
        <w:rPr>
          <w:rFonts w:ascii="Arial" w:hAnsi="Arial" w:cs="Arial"/>
          <w:spacing w:val="-15"/>
          <w:sz w:val="22"/>
          <w:szCs w:val="22"/>
          <w:lang w:val="es-ES"/>
        </w:rPr>
        <w:t xml:space="preserve"> </w:t>
      </w:r>
      <w:r>
        <w:rPr>
          <w:rFonts w:ascii="Arial" w:hAnsi="Arial" w:cs="Arial"/>
          <w:sz w:val="22"/>
          <w:szCs w:val="22"/>
          <w:lang w:val="es-ES"/>
        </w:rPr>
        <w:t>28</w:t>
      </w:r>
      <w:r>
        <w:rPr>
          <w:rFonts w:ascii="Arial" w:hAnsi="Arial" w:cs="Arial"/>
          <w:spacing w:val="-15"/>
          <w:sz w:val="22"/>
          <w:szCs w:val="22"/>
          <w:lang w:val="es-ES"/>
        </w:rPr>
        <w:t xml:space="preserve"> </w:t>
      </w:r>
      <w:r>
        <w:rPr>
          <w:rFonts w:ascii="Arial" w:hAnsi="Arial" w:cs="Arial"/>
          <w:sz w:val="22"/>
          <w:szCs w:val="22"/>
          <w:lang w:val="es-ES"/>
        </w:rPr>
        <w:t>meses</w:t>
      </w:r>
      <w:r>
        <w:rPr>
          <w:rFonts w:ascii="Arial" w:hAnsi="Arial" w:cs="Arial"/>
          <w:spacing w:val="-14"/>
          <w:sz w:val="22"/>
          <w:szCs w:val="22"/>
          <w:lang w:val="es-ES"/>
        </w:rPr>
        <w:t xml:space="preserve"> </w:t>
      </w:r>
      <w:r>
        <w:rPr>
          <w:rFonts w:ascii="Arial" w:hAnsi="Arial" w:cs="Arial"/>
          <w:sz w:val="22"/>
          <w:szCs w:val="22"/>
          <w:lang w:val="es-ES"/>
        </w:rPr>
        <w:t>que abarcó</w:t>
      </w:r>
      <w:r>
        <w:rPr>
          <w:rFonts w:ascii="Arial" w:hAnsi="Arial" w:cs="Arial"/>
          <w:spacing w:val="-15"/>
          <w:sz w:val="22"/>
          <w:szCs w:val="22"/>
          <w:lang w:val="es-ES"/>
        </w:rPr>
        <w:t xml:space="preserve"> </w:t>
      </w:r>
      <w:r>
        <w:rPr>
          <w:rFonts w:ascii="Arial" w:hAnsi="Arial" w:cs="Arial"/>
          <w:sz w:val="22"/>
          <w:szCs w:val="22"/>
          <w:lang w:val="es-ES"/>
        </w:rPr>
        <w:t>tres</w:t>
      </w:r>
      <w:r>
        <w:rPr>
          <w:rFonts w:ascii="Arial" w:hAnsi="Arial" w:cs="Arial"/>
          <w:spacing w:val="-14"/>
          <w:sz w:val="22"/>
          <w:szCs w:val="22"/>
          <w:lang w:val="es-ES"/>
        </w:rPr>
        <w:t xml:space="preserve"> </w:t>
      </w:r>
      <w:r>
        <w:rPr>
          <w:rFonts w:ascii="Arial" w:hAnsi="Arial" w:cs="Arial"/>
          <w:sz w:val="22"/>
          <w:szCs w:val="22"/>
          <w:lang w:val="es-ES"/>
        </w:rPr>
        <w:t>temporadas</w:t>
      </w:r>
      <w:r>
        <w:rPr>
          <w:rFonts w:ascii="Arial" w:hAnsi="Arial" w:cs="Arial"/>
          <w:spacing w:val="-15"/>
          <w:sz w:val="22"/>
          <w:szCs w:val="22"/>
          <w:lang w:val="es-ES"/>
        </w:rPr>
        <w:t xml:space="preserve"> </w:t>
      </w:r>
      <w:r>
        <w:rPr>
          <w:rFonts w:ascii="Arial" w:hAnsi="Arial" w:cs="Arial"/>
          <w:sz w:val="22"/>
          <w:szCs w:val="22"/>
          <w:lang w:val="es-ES"/>
        </w:rPr>
        <w:t>de</w:t>
      </w:r>
      <w:r>
        <w:rPr>
          <w:rFonts w:ascii="Arial" w:hAnsi="Arial" w:cs="Arial"/>
          <w:spacing w:val="-15"/>
          <w:sz w:val="22"/>
          <w:szCs w:val="22"/>
          <w:lang w:val="es-ES"/>
        </w:rPr>
        <w:t xml:space="preserve"> </w:t>
      </w:r>
      <w:r>
        <w:rPr>
          <w:rFonts w:ascii="Arial" w:hAnsi="Arial" w:cs="Arial"/>
          <w:sz w:val="22"/>
          <w:szCs w:val="22"/>
          <w:lang w:val="es-ES"/>
        </w:rPr>
        <w:t>reproducción,</w:t>
      </w:r>
      <w:r>
        <w:rPr>
          <w:rFonts w:ascii="Arial" w:hAnsi="Arial" w:cs="Arial"/>
          <w:spacing w:val="-14"/>
          <w:sz w:val="22"/>
          <w:szCs w:val="22"/>
          <w:lang w:val="es-ES"/>
        </w:rPr>
        <w:t xml:space="preserve"> </w:t>
      </w:r>
      <w:r>
        <w:rPr>
          <w:rFonts w:ascii="Arial" w:hAnsi="Arial" w:cs="Arial"/>
          <w:sz w:val="22"/>
          <w:szCs w:val="22"/>
          <w:lang w:val="es-ES"/>
        </w:rPr>
        <w:t>entre</w:t>
      </w:r>
      <w:r>
        <w:rPr>
          <w:rFonts w:ascii="Arial" w:hAnsi="Arial" w:cs="Arial"/>
          <w:spacing w:val="-15"/>
          <w:sz w:val="22"/>
          <w:szCs w:val="22"/>
          <w:lang w:val="es-ES"/>
        </w:rPr>
        <w:t xml:space="preserve"> </w:t>
      </w:r>
      <w:r>
        <w:rPr>
          <w:rFonts w:ascii="Arial" w:hAnsi="Arial" w:cs="Arial"/>
          <w:sz w:val="22"/>
          <w:szCs w:val="22"/>
          <w:lang w:val="es-ES"/>
        </w:rPr>
        <w:t>septiembre de 2010 y diciembre de 2012.</w:t>
      </w:r>
    </w:p>
    <w:p w14:paraId="11F5659E" w14:textId="77777777" w:rsidR="00220513" w:rsidRDefault="00220513">
      <w:pPr>
        <w:pStyle w:val="BodyText"/>
        <w:ind w:left="23" w:right="163"/>
        <w:jc w:val="both"/>
        <w:rPr>
          <w:rFonts w:ascii="Arial" w:hAnsi="Arial" w:cs="Arial"/>
          <w:sz w:val="22"/>
          <w:szCs w:val="22"/>
          <w:lang w:val="es-ES"/>
        </w:rPr>
      </w:pPr>
    </w:p>
    <w:p w14:paraId="0E480CC8" w14:textId="77777777" w:rsidR="00220513" w:rsidRDefault="002743EF">
      <w:pPr>
        <w:pStyle w:val="BodyText"/>
        <w:ind w:left="23" w:right="166"/>
        <w:jc w:val="both"/>
        <w:rPr>
          <w:rFonts w:ascii="Arial" w:hAnsi="Arial" w:cs="Arial"/>
          <w:sz w:val="22"/>
          <w:szCs w:val="22"/>
          <w:lang w:val="es-ES"/>
        </w:rPr>
      </w:pPr>
      <w:r>
        <w:rPr>
          <w:rFonts w:ascii="Arial" w:hAnsi="Arial" w:cs="Arial"/>
          <w:sz w:val="22"/>
          <w:szCs w:val="22"/>
          <w:lang w:val="es-ES"/>
        </w:rPr>
        <w:t>La nutria gigante se considera extinta en la Argentina y el Uruguay. Desde hace algunos años, se está llevando a cabo un importante proyecto de recuperación de la reserva argentina de Iberá (1,3 millones de hectáreas). Entre 2019 y 2022, se rehabilitaron 2 parejas de nutrias gigantes procedentes de programas de cría de zoológicos europeos y americanos.</w:t>
      </w:r>
    </w:p>
    <w:p w14:paraId="7D1F18D6" w14:textId="77777777" w:rsidR="00220513" w:rsidRDefault="00220513">
      <w:pPr>
        <w:pStyle w:val="BodyText"/>
        <w:ind w:left="23" w:right="166"/>
        <w:jc w:val="both"/>
        <w:rPr>
          <w:rFonts w:ascii="Arial" w:hAnsi="Arial" w:cs="Arial"/>
          <w:sz w:val="22"/>
          <w:szCs w:val="22"/>
          <w:lang w:val="es-ES"/>
        </w:rPr>
      </w:pPr>
    </w:p>
    <w:p w14:paraId="2D08D52F" w14:textId="77777777" w:rsidR="00220513" w:rsidRDefault="002743EF">
      <w:pPr>
        <w:pStyle w:val="ListParagraph"/>
        <w:numPr>
          <w:ilvl w:val="2"/>
          <w:numId w:val="13"/>
        </w:numPr>
        <w:ind w:left="567" w:hanging="567"/>
        <w:rPr>
          <w:rFonts w:ascii="Arial" w:hAnsi="Arial" w:cs="Arial"/>
          <w:lang w:val="es-ES"/>
        </w:rPr>
      </w:pPr>
      <w:r>
        <w:rPr>
          <w:rFonts w:ascii="Arial" w:hAnsi="Arial" w:cs="Arial"/>
          <w:lang w:val="es-ES"/>
        </w:rPr>
        <w:t>Conservación</w:t>
      </w:r>
      <w:r>
        <w:rPr>
          <w:rFonts w:ascii="Arial" w:hAnsi="Arial" w:cs="Arial"/>
          <w:spacing w:val="-5"/>
          <w:lang w:val="es-ES"/>
        </w:rPr>
        <w:t xml:space="preserve"> </w:t>
      </w:r>
      <w:r>
        <w:rPr>
          <w:rFonts w:ascii="Arial" w:hAnsi="Arial" w:cs="Arial"/>
          <w:lang w:val="es-ES"/>
        </w:rPr>
        <w:t>del</w:t>
      </w:r>
      <w:r>
        <w:rPr>
          <w:rFonts w:ascii="Arial" w:hAnsi="Arial" w:cs="Arial"/>
          <w:spacing w:val="-5"/>
          <w:lang w:val="es-ES"/>
        </w:rPr>
        <w:t xml:space="preserve"> </w:t>
      </w:r>
      <w:r>
        <w:rPr>
          <w:rFonts w:ascii="Arial" w:hAnsi="Arial" w:cs="Arial"/>
          <w:spacing w:val="-2"/>
          <w:lang w:val="es-ES"/>
        </w:rPr>
        <w:t>hábitat</w:t>
      </w:r>
    </w:p>
    <w:p w14:paraId="46E74743" w14:textId="77777777" w:rsidR="00220513" w:rsidRDefault="00220513">
      <w:pPr>
        <w:pStyle w:val="BodyText"/>
        <w:ind w:left="23"/>
        <w:jc w:val="both"/>
        <w:rPr>
          <w:rFonts w:ascii="Arial" w:hAnsi="Arial" w:cs="Arial"/>
          <w:sz w:val="22"/>
          <w:szCs w:val="22"/>
          <w:lang w:val="es-ES"/>
        </w:rPr>
      </w:pPr>
    </w:p>
    <w:p w14:paraId="31A5B15A" w14:textId="77777777" w:rsidR="00220513" w:rsidRDefault="002743EF">
      <w:pPr>
        <w:pStyle w:val="BodyText"/>
        <w:ind w:left="23"/>
        <w:jc w:val="both"/>
        <w:rPr>
          <w:rFonts w:ascii="Arial" w:hAnsi="Arial" w:cs="Arial"/>
          <w:sz w:val="22"/>
          <w:szCs w:val="22"/>
          <w:lang w:val="es-ES"/>
        </w:rPr>
      </w:pPr>
      <w:r>
        <w:rPr>
          <w:rFonts w:ascii="Arial" w:hAnsi="Arial" w:cs="Arial"/>
          <w:sz w:val="22"/>
          <w:szCs w:val="22"/>
          <w:lang w:val="es-ES"/>
        </w:rPr>
        <w:t>La</w:t>
      </w:r>
      <w:r>
        <w:rPr>
          <w:rFonts w:ascii="Arial" w:hAnsi="Arial" w:cs="Arial"/>
          <w:spacing w:val="-6"/>
          <w:sz w:val="22"/>
          <w:szCs w:val="22"/>
          <w:lang w:val="es-ES"/>
        </w:rPr>
        <w:t xml:space="preserve"> </w:t>
      </w:r>
      <w:r>
        <w:rPr>
          <w:rFonts w:ascii="Arial" w:hAnsi="Arial" w:cs="Arial"/>
          <w:sz w:val="22"/>
          <w:szCs w:val="22"/>
          <w:lang w:val="es-ES"/>
        </w:rPr>
        <w:t>nutria</w:t>
      </w:r>
      <w:r>
        <w:rPr>
          <w:rFonts w:ascii="Arial" w:hAnsi="Arial" w:cs="Arial"/>
          <w:spacing w:val="1"/>
          <w:sz w:val="22"/>
          <w:szCs w:val="22"/>
          <w:lang w:val="es-ES"/>
        </w:rPr>
        <w:t xml:space="preserve"> </w:t>
      </w:r>
      <w:r>
        <w:rPr>
          <w:rFonts w:ascii="Arial" w:hAnsi="Arial" w:cs="Arial"/>
          <w:sz w:val="22"/>
          <w:szCs w:val="22"/>
          <w:lang w:val="es-ES"/>
        </w:rPr>
        <w:t>gigante</w:t>
      </w:r>
      <w:r>
        <w:rPr>
          <w:rFonts w:ascii="Arial" w:hAnsi="Arial" w:cs="Arial"/>
          <w:spacing w:val="-4"/>
          <w:sz w:val="22"/>
          <w:szCs w:val="22"/>
          <w:lang w:val="es-ES"/>
        </w:rPr>
        <w:t xml:space="preserve"> </w:t>
      </w:r>
      <w:r>
        <w:rPr>
          <w:rFonts w:ascii="Arial" w:hAnsi="Arial" w:cs="Arial"/>
          <w:sz w:val="22"/>
          <w:szCs w:val="22"/>
          <w:lang w:val="es-ES"/>
        </w:rPr>
        <w:t>se encuentra hoy en día</w:t>
      </w:r>
      <w:r>
        <w:rPr>
          <w:rFonts w:ascii="Arial" w:hAnsi="Arial" w:cs="Arial"/>
          <w:spacing w:val="-4"/>
          <w:sz w:val="22"/>
          <w:szCs w:val="22"/>
          <w:lang w:val="es-ES"/>
        </w:rPr>
        <w:t xml:space="preserve"> </w:t>
      </w:r>
      <w:r>
        <w:rPr>
          <w:rFonts w:ascii="Arial" w:hAnsi="Arial" w:cs="Arial"/>
          <w:sz w:val="22"/>
          <w:szCs w:val="22"/>
          <w:lang w:val="es-ES"/>
        </w:rPr>
        <w:t>amenazada</w:t>
      </w:r>
      <w:r>
        <w:rPr>
          <w:rFonts w:ascii="Arial" w:hAnsi="Arial" w:cs="Arial"/>
          <w:spacing w:val="-3"/>
          <w:sz w:val="22"/>
          <w:szCs w:val="22"/>
          <w:lang w:val="es-ES"/>
        </w:rPr>
        <w:t xml:space="preserve"> </w:t>
      </w:r>
      <w:r>
        <w:rPr>
          <w:rFonts w:ascii="Arial" w:hAnsi="Arial" w:cs="Arial"/>
          <w:sz w:val="22"/>
          <w:szCs w:val="22"/>
          <w:lang w:val="es-ES"/>
        </w:rPr>
        <w:t>por</w:t>
      </w:r>
      <w:r>
        <w:rPr>
          <w:rFonts w:ascii="Arial" w:hAnsi="Arial" w:cs="Arial"/>
          <w:spacing w:val="-2"/>
          <w:sz w:val="22"/>
          <w:szCs w:val="22"/>
          <w:lang w:val="es-ES"/>
        </w:rPr>
        <w:t xml:space="preserve"> </w:t>
      </w:r>
      <w:r>
        <w:rPr>
          <w:rFonts w:ascii="Arial" w:hAnsi="Arial" w:cs="Arial"/>
          <w:sz w:val="22"/>
          <w:szCs w:val="22"/>
          <w:lang w:val="es-ES"/>
        </w:rPr>
        <w:t>la</w:t>
      </w:r>
      <w:r>
        <w:rPr>
          <w:rFonts w:ascii="Arial" w:hAnsi="Arial" w:cs="Arial"/>
          <w:spacing w:val="-4"/>
          <w:sz w:val="22"/>
          <w:szCs w:val="22"/>
          <w:lang w:val="es-ES"/>
        </w:rPr>
        <w:t xml:space="preserve"> </w:t>
      </w:r>
      <w:r>
        <w:rPr>
          <w:rFonts w:ascii="Arial" w:hAnsi="Arial" w:cs="Arial"/>
          <w:sz w:val="22"/>
          <w:szCs w:val="22"/>
          <w:lang w:val="es-ES"/>
        </w:rPr>
        <w:t>desaparición</w:t>
      </w:r>
      <w:r>
        <w:rPr>
          <w:rFonts w:ascii="Arial" w:hAnsi="Arial" w:cs="Arial"/>
          <w:spacing w:val="-4"/>
          <w:sz w:val="22"/>
          <w:szCs w:val="22"/>
          <w:lang w:val="es-ES"/>
        </w:rPr>
        <w:t xml:space="preserve"> </w:t>
      </w:r>
      <w:r>
        <w:rPr>
          <w:rFonts w:ascii="Arial" w:hAnsi="Arial" w:cs="Arial"/>
          <w:sz w:val="22"/>
          <w:szCs w:val="22"/>
          <w:lang w:val="es-ES"/>
        </w:rPr>
        <w:t>y la</w:t>
      </w:r>
      <w:r>
        <w:rPr>
          <w:rFonts w:ascii="Arial" w:hAnsi="Arial" w:cs="Arial"/>
          <w:spacing w:val="-3"/>
          <w:sz w:val="22"/>
          <w:szCs w:val="22"/>
          <w:lang w:val="es-ES"/>
        </w:rPr>
        <w:t xml:space="preserve"> </w:t>
      </w:r>
      <w:r>
        <w:rPr>
          <w:rFonts w:ascii="Arial" w:hAnsi="Arial" w:cs="Arial"/>
          <w:sz w:val="22"/>
          <w:szCs w:val="22"/>
          <w:lang w:val="es-ES"/>
        </w:rPr>
        <w:t>contaminación</w:t>
      </w:r>
      <w:r>
        <w:rPr>
          <w:rFonts w:ascii="Arial" w:hAnsi="Arial" w:cs="Arial"/>
          <w:spacing w:val="-4"/>
          <w:sz w:val="22"/>
          <w:szCs w:val="22"/>
          <w:lang w:val="es-ES"/>
        </w:rPr>
        <w:t xml:space="preserve"> </w:t>
      </w:r>
      <w:r>
        <w:rPr>
          <w:rFonts w:ascii="Arial" w:hAnsi="Arial" w:cs="Arial"/>
          <w:sz w:val="22"/>
          <w:szCs w:val="22"/>
          <w:lang w:val="es-ES"/>
        </w:rPr>
        <w:t>de</w:t>
      </w:r>
      <w:r>
        <w:rPr>
          <w:rFonts w:ascii="Arial" w:hAnsi="Arial" w:cs="Arial"/>
          <w:spacing w:val="-4"/>
          <w:sz w:val="22"/>
          <w:szCs w:val="22"/>
          <w:lang w:val="es-ES"/>
        </w:rPr>
        <w:t xml:space="preserve"> </w:t>
      </w:r>
      <w:r>
        <w:rPr>
          <w:rFonts w:ascii="Arial" w:hAnsi="Arial" w:cs="Arial"/>
          <w:sz w:val="22"/>
          <w:szCs w:val="22"/>
          <w:lang w:val="es-ES"/>
        </w:rPr>
        <w:t>su</w:t>
      </w:r>
      <w:r>
        <w:rPr>
          <w:rFonts w:ascii="Arial" w:hAnsi="Arial" w:cs="Arial"/>
          <w:spacing w:val="-3"/>
          <w:sz w:val="22"/>
          <w:szCs w:val="22"/>
          <w:lang w:val="es-ES"/>
        </w:rPr>
        <w:t xml:space="preserve"> </w:t>
      </w:r>
      <w:r>
        <w:rPr>
          <w:rFonts w:ascii="Arial" w:hAnsi="Arial" w:cs="Arial"/>
          <w:spacing w:val="-2"/>
          <w:sz w:val="22"/>
          <w:szCs w:val="22"/>
          <w:lang w:val="es-ES"/>
        </w:rPr>
        <w:t>hábitat.</w:t>
      </w:r>
    </w:p>
    <w:p w14:paraId="3C91A5A2" w14:textId="77777777" w:rsidR="00220513" w:rsidRDefault="002743EF">
      <w:pPr>
        <w:pStyle w:val="BodyText"/>
        <w:spacing w:after="80"/>
        <w:ind w:left="23" w:right="161"/>
        <w:jc w:val="both"/>
        <w:rPr>
          <w:rFonts w:ascii="Arial" w:hAnsi="Arial" w:cs="Arial"/>
          <w:sz w:val="22"/>
          <w:szCs w:val="22"/>
          <w:lang w:val="es-ES"/>
        </w:rPr>
      </w:pPr>
      <w:r>
        <w:rPr>
          <w:rFonts w:ascii="Arial" w:hAnsi="Arial" w:cs="Arial"/>
          <w:sz w:val="22"/>
          <w:szCs w:val="22"/>
          <w:lang w:val="es-ES"/>
        </w:rPr>
        <w:t>La Estrategia Mundial de Conservación de la Nutria, para esta especie (Leuchtenberger et al. 2018), recomienda acciones prioritarias entre las que se incluyen:</w:t>
      </w:r>
    </w:p>
    <w:p w14:paraId="3A8C0CD2" w14:textId="77777777" w:rsidR="00220513" w:rsidRDefault="002743EF">
      <w:pPr>
        <w:pStyle w:val="ListParagraph"/>
        <w:numPr>
          <w:ilvl w:val="0"/>
          <w:numId w:val="10"/>
        </w:numPr>
        <w:tabs>
          <w:tab w:val="left" w:pos="744"/>
        </w:tabs>
        <w:spacing w:after="80"/>
        <w:ind w:right="165"/>
        <w:jc w:val="both"/>
        <w:rPr>
          <w:rFonts w:ascii="Arial" w:hAnsi="Arial" w:cs="Arial"/>
          <w:lang w:val="es-ES"/>
        </w:rPr>
      </w:pPr>
      <w:r>
        <w:rPr>
          <w:rFonts w:ascii="Arial" w:hAnsi="Arial" w:cs="Arial"/>
          <w:lang w:val="es-ES"/>
        </w:rPr>
        <w:t>Establecer áreas protegidas en todos los países de la zona de distribución, incluidos corredores piscícolas para conectar las zonas fragmentadas.</w:t>
      </w:r>
    </w:p>
    <w:p w14:paraId="29D4AD61" w14:textId="77777777" w:rsidR="00220513" w:rsidRDefault="002743EF">
      <w:pPr>
        <w:pStyle w:val="ListParagraph"/>
        <w:numPr>
          <w:ilvl w:val="0"/>
          <w:numId w:val="10"/>
        </w:numPr>
        <w:tabs>
          <w:tab w:val="left" w:pos="744"/>
        </w:tabs>
        <w:ind w:right="162"/>
        <w:jc w:val="both"/>
        <w:rPr>
          <w:rFonts w:ascii="Arial" w:hAnsi="Arial" w:cs="Arial"/>
          <w:lang w:val="es-ES"/>
        </w:rPr>
      </w:pPr>
      <w:r>
        <w:rPr>
          <w:rFonts w:ascii="Arial" w:hAnsi="Arial" w:cs="Arial"/>
          <w:lang w:val="es-ES"/>
        </w:rPr>
        <w:t>Fomentar</w:t>
      </w:r>
      <w:r>
        <w:rPr>
          <w:rFonts w:ascii="Arial" w:hAnsi="Arial" w:cs="Arial"/>
          <w:spacing w:val="-3"/>
          <w:lang w:val="es-ES"/>
        </w:rPr>
        <w:t xml:space="preserve"> </w:t>
      </w:r>
      <w:r>
        <w:rPr>
          <w:rFonts w:ascii="Arial" w:hAnsi="Arial" w:cs="Arial"/>
          <w:lang w:val="es-ES"/>
        </w:rPr>
        <w:t>la cooperación</w:t>
      </w:r>
      <w:r>
        <w:rPr>
          <w:rFonts w:ascii="Arial" w:hAnsi="Arial" w:cs="Arial"/>
          <w:spacing w:val="-4"/>
          <w:lang w:val="es-ES"/>
        </w:rPr>
        <w:t xml:space="preserve"> </w:t>
      </w:r>
      <w:r>
        <w:rPr>
          <w:rFonts w:ascii="Arial" w:hAnsi="Arial" w:cs="Arial"/>
          <w:lang w:val="es-ES"/>
        </w:rPr>
        <w:t>multinacional</w:t>
      </w:r>
      <w:r>
        <w:rPr>
          <w:rFonts w:ascii="Arial" w:hAnsi="Arial" w:cs="Arial"/>
          <w:spacing w:val="-4"/>
          <w:lang w:val="es-ES"/>
        </w:rPr>
        <w:t xml:space="preserve"> </w:t>
      </w:r>
      <w:r>
        <w:rPr>
          <w:rFonts w:ascii="Arial" w:hAnsi="Arial" w:cs="Arial"/>
          <w:lang w:val="es-ES"/>
        </w:rPr>
        <w:t>(es decir, Amapá-Brasil</w:t>
      </w:r>
      <w:r>
        <w:rPr>
          <w:rFonts w:ascii="Arial" w:hAnsi="Arial" w:cs="Arial"/>
          <w:spacing w:val="-4"/>
          <w:lang w:val="es-ES"/>
        </w:rPr>
        <w:t xml:space="preserve"> </w:t>
      </w:r>
      <w:r>
        <w:rPr>
          <w:rFonts w:ascii="Arial" w:hAnsi="Arial" w:cs="Arial"/>
          <w:lang w:val="es-ES"/>
        </w:rPr>
        <w:t>y</w:t>
      </w:r>
      <w:r>
        <w:rPr>
          <w:rFonts w:ascii="Arial" w:hAnsi="Arial" w:cs="Arial"/>
          <w:spacing w:val="-1"/>
          <w:lang w:val="es-ES"/>
        </w:rPr>
        <w:t xml:space="preserve"> </w:t>
      </w:r>
      <w:r>
        <w:rPr>
          <w:rFonts w:ascii="Arial" w:hAnsi="Arial" w:cs="Arial"/>
          <w:lang w:val="es-ES"/>
        </w:rPr>
        <w:t>la Guayana Francesa, Surinam</w:t>
      </w:r>
      <w:r>
        <w:rPr>
          <w:rFonts w:ascii="Arial" w:hAnsi="Arial" w:cs="Arial"/>
          <w:spacing w:val="-15"/>
          <w:lang w:val="es-ES"/>
        </w:rPr>
        <w:t xml:space="preserve"> </w:t>
      </w:r>
      <w:r>
        <w:rPr>
          <w:rFonts w:ascii="Arial" w:hAnsi="Arial" w:cs="Arial"/>
          <w:lang w:val="es-ES"/>
        </w:rPr>
        <w:t>y</w:t>
      </w:r>
      <w:r>
        <w:rPr>
          <w:rFonts w:ascii="Arial" w:hAnsi="Arial" w:cs="Arial"/>
          <w:spacing w:val="-15"/>
          <w:lang w:val="es-ES"/>
        </w:rPr>
        <w:t xml:space="preserve"> </w:t>
      </w:r>
      <w:r>
        <w:rPr>
          <w:rFonts w:ascii="Arial" w:hAnsi="Arial" w:cs="Arial"/>
          <w:lang w:val="es-ES"/>
        </w:rPr>
        <w:t>la Guyana,</w:t>
      </w:r>
      <w:r>
        <w:rPr>
          <w:rFonts w:ascii="Arial" w:hAnsi="Arial" w:cs="Arial"/>
          <w:spacing w:val="-14"/>
          <w:lang w:val="es-ES"/>
        </w:rPr>
        <w:t xml:space="preserve"> </w:t>
      </w:r>
      <w:r>
        <w:rPr>
          <w:rFonts w:ascii="Arial" w:hAnsi="Arial" w:cs="Arial"/>
          <w:lang w:val="es-ES"/>
        </w:rPr>
        <w:t>Amazonia</w:t>
      </w:r>
      <w:r>
        <w:rPr>
          <w:rFonts w:ascii="Arial" w:hAnsi="Arial" w:cs="Arial"/>
          <w:spacing w:val="-15"/>
          <w:lang w:val="es-ES"/>
        </w:rPr>
        <w:t xml:space="preserve"> </w:t>
      </w:r>
      <w:r>
        <w:rPr>
          <w:rFonts w:ascii="Arial" w:hAnsi="Arial" w:cs="Arial"/>
          <w:lang w:val="es-ES"/>
        </w:rPr>
        <w:t>del</w:t>
      </w:r>
      <w:r>
        <w:rPr>
          <w:rFonts w:ascii="Arial" w:hAnsi="Arial" w:cs="Arial"/>
          <w:spacing w:val="-14"/>
          <w:lang w:val="es-ES"/>
        </w:rPr>
        <w:t xml:space="preserve"> </w:t>
      </w:r>
      <w:r>
        <w:rPr>
          <w:rFonts w:ascii="Arial" w:hAnsi="Arial" w:cs="Arial"/>
          <w:lang w:val="es-ES"/>
        </w:rPr>
        <w:t>Sur</w:t>
      </w:r>
      <w:r>
        <w:rPr>
          <w:rFonts w:ascii="Arial" w:hAnsi="Arial" w:cs="Arial"/>
          <w:spacing w:val="-15"/>
          <w:lang w:val="es-ES"/>
        </w:rPr>
        <w:t xml:space="preserve"> </w:t>
      </w:r>
      <w:r>
        <w:rPr>
          <w:rFonts w:ascii="Arial" w:hAnsi="Arial" w:cs="Arial"/>
          <w:lang w:val="es-ES"/>
        </w:rPr>
        <w:t>y</w:t>
      </w:r>
      <w:r>
        <w:rPr>
          <w:rFonts w:ascii="Arial" w:hAnsi="Arial" w:cs="Arial"/>
          <w:spacing w:val="-15"/>
          <w:lang w:val="es-ES"/>
        </w:rPr>
        <w:t xml:space="preserve"> </w:t>
      </w:r>
      <w:r>
        <w:rPr>
          <w:rFonts w:ascii="Arial" w:hAnsi="Arial" w:cs="Arial"/>
          <w:lang w:val="es-ES"/>
        </w:rPr>
        <w:t>Pantanal)</w:t>
      </w:r>
      <w:r>
        <w:rPr>
          <w:rFonts w:ascii="Arial" w:hAnsi="Arial" w:cs="Arial"/>
          <w:spacing w:val="-14"/>
          <w:lang w:val="es-ES"/>
        </w:rPr>
        <w:t xml:space="preserve"> </w:t>
      </w:r>
      <w:r>
        <w:rPr>
          <w:rFonts w:ascii="Arial" w:hAnsi="Arial" w:cs="Arial"/>
          <w:lang w:val="es-ES"/>
        </w:rPr>
        <w:t>para coordinar</w:t>
      </w:r>
      <w:r>
        <w:rPr>
          <w:rFonts w:ascii="Arial" w:hAnsi="Arial" w:cs="Arial"/>
          <w:spacing w:val="-14"/>
          <w:lang w:val="es-ES"/>
        </w:rPr>
        <w:t xml:space="preserve"> </w:t>
      </w:r>
      <w:r>
        <w:rPr>
          <w:rFonts w:ascii="Arial" w:hAnsi="Arial" w:cs="Arial"/>
          <w:lang w:val="es-ES"/>
        </w:rPr>
        <w:t>la gestión</w:t>
      </w:r>
      <w:r>
        <w:rPr>
          <w:rFonts w:ascii="Arial" w:hAnsi="Arial" w:cs="Arial"/>
          <w:spacing w:val="-15"/>
          <w:lang w:val="es-ES"/>
        </w:rPr>
        <w:t xml:space="preserve"> </w:t>
      </w:r>
      <w:r>
        <w:rPr>
          <w:rFonts w:ascii="Arial" w:hAnsi="Arial" w:cs="Arial"/>
          <w:lang w:val="es-ES"/>
        </w:rPr>
        <w:t>de</w:t>
      </w:r>
      <w:r>
        <w:rPr>
          <w:rFonts w:ascii="Arial" w:hAnsi="Arial" w:cs="Arial"/>
          <w:spacing w:val="-14"/>
          <w:lang w:val="es-ES"/>
        </w:rPr>
        <w:t xml:space="preserve"> </w:t>
      </w:r>
      <w:r>
        <w:rPr>
          <w:rFonts w:ascii="Arial" w:hAnsi="Arial" w:cs="Arial"/>
          <w:lang w:val="es-ES"/>
        </w:rPr>
        <w:t>las zonas protegidas transfronterizas o conectadas, el control de la minería ilegal y la integridad del hábitat continuo de la nutria.</w:t>
      </w:r>
    </w:p>
    <w:p w14:paraId="5F0C3AF4" w14:textId="77777777" w:rsidR="00220513" w:rsidRDefault="00220513">
      <w:pPr>
        <w:pStyle w:val="BodyText"/>
        <w:ind w:left="23" w:right="158"/>
        <w:jc w:val="both"/>
        <w:rPr>
          <w:rFonts w:ascii="Arial" w:hAnsi="Arial" w:cs="Arial"/>
          <w:sz w:val="22"/>
          <w:szCs w:val="22"/>
          <w:lang w:val="es-ES"/>
        </w:rPr>
      </w:pPr>
    </w:p>
    <w:p w14:paraId="733E7EE0" w14:textId="77777777" w:rsidR="00220513" w:rsidRDefault="002743EF">
      <w:pPr>
        <w:pStyle w:val="BodyText"/>
        <w:ind w:left="23" w:right="158"/>
        <w:jc w:val="both"/>
        <w:rPr>
          <w:rFonts w:ascii="Arial" w:hAnsi="Arial" w:cs="Arial"/>
          <w:sz w:val="22"/>
          <w:szCs w:val="22"/>
          <w:lang w:val="es-ES"/>
        </w:rPr>
      </w:pPr>
      <w:r>
        <w:rPr>
          <w:rFonts w:ascii="Arial" w:hAnsi="Arial" w:cs="Arial"/>
          <w:sz w:val="22"/>
          <w:szCs w:val="22"/>
          <w:lang w:val="es-ES"/>
        </w:rPr>
        <w:t>En un estudio realizado en 2008 en Bolivia, los investigadores estimaron que era necesario disponer de corredores de migración para mantener una población de nutrias gigantes a largo plazo, ya que esto permitirá evitar la endogamia y reducir la vulnerabilidad de las poblaciones individuales «insulares» a las catástrofes medioambientales.</w:t>
      </w:r>
      <w:r>
        <w:rPr>
          <w:rFonts w:ascii="Arial" w:hAnsi="Arial" w:cs="Arial"/>
          <w:spacing w:val="40"/>
          <w:sz w:val="22"/>
          <w:szCs w:val="22"/>
          <w:lang w:val="es-ES"/>
        </w:rPr>
        <w:t xml:space="preserve"> </w:t>
      </w:r>
      <w:r>
        <w:rPr>
          <w:rFonts w:ascii="Arial" w:hAnsi="Arial" w:cs="Arial"/>
          <w:sz w:val="22"/>
          <w:szCs w:val="22"/>
          <w:lang w:val="es-ES"/>
        </w:rPr>
        <w:t>(R. Pickles, R. Cornwallis, P.A. Van Damme, 2009)</w:t>
      </w:r>
    </w:p>
    <w:p w14:paraId="3F964838" w14:textId="77777777" w:rsidR="00220513" w:rsidRDefault="00220513">
      <w:pPr>
        <w:pStyle w:val="BodyText"/>
        <w:rPr>
          <w:rFonts w:ascii="Arial" w:hAnsi="Arial" w:cs="Arial"/>
          <w:sz w:val="22"/>
          <w:szCs w:val="22"/>
          <w:lang w:val="es-ES"/>
        </w:rPr>
      </w:pPr>
    </w:p>
    <w:p w14:paraId="035D551A" w14:textId="77777777" w:rsidR="00220513" w:rsidRDefault="002743EF">
      <w:pPr>
        <w:pStyle w:val="ListParagraph"/>
        <w:numPr>
          <w:ilvl w:val="2"/>
          <w:numId w:val="13"/>
        </w:numPr>
        <w:ind w:left="567" w:hanging="567"/>
        <w:rPr>
          <w:rFonts w:ascii="Arial" w:hAnsi="Arial" w:cs="Arial"/>
          <w:lang w:val="es-ES"/>
        </w:rPr>
      </w:pPr>
      <w:r>
        <w:rPr>
          <w:rFonts w:ascii="Arial" w:hAnsi="Arial" w:cs="Arial"/>
          <w:lang w:val="es-ES"/>
        </w:rPr>
        <w:t>Vigilancia</w:t>
      </w:r>
      <w:r>
        <w:rPr>
          <w:rFonts w:ascii="Arial" w:hAnsi="Arial" w:cs="Arial"/>
          <w:spacing w:val="-4"/>
          <w:lang w:val="es-ES"/>
        </w:rPr>
        <w:t xml:space="preserve"> </w:t>
      </w:r>
      <w:r>
        <w:rPr>
          <w:rFonts w:ascii="Arial" w:hAnsi="Arial" w:cs="Arial"/>
          <w:lang w:val="es-ES"/>
        </w:rPr>
        <w:t>de</w:t>
      </w:r>
      <w:r>
        <w:rPr>
          <w:rFonts w:ascii="Arial" w:hAnsi="Arial" w:cs="Arial"/>
          <w:spacing w:val="-3"/>
          <w:lang w:val="es-ES"/>
        </w:rPr>
        <w:t xml:space="preserve"> </w:t>
      </w:r>
      <w:r>
        <w:rPr>
          <w:rFonts w:ascii="Arial" w:hAnsi="Arial" w:cs="Arial"/>
          <w:lang w:val="es-ES"/>
        </w:rPr>
        <w:t>la</w:t>
      </w:r>
      <w:r>
        <w:rPr>
          <w:rFonts w:ascii="Arial" w:hAnsi="Arial" w:cs="Arial"/>
          <w:spacing w:val="-3"/>
          <w:lang w:val="es-ES"/>
        </w:rPr>
        <w:t xml:space="preserve"> </w:t>
      </w:r>
      <w:r>
        <w:rPr>
          <w:rFonts w:ascii="Arial" w:hAnsi="Arial" w:cs="Arial"/>
          <w:spacing w:val="-2"/>
          <w:lang w:val="es-ES"/>
        </w:rPr>
        <w:t>población</w:t>
      </w:r>
    </w:p>
    <w:p w14:paraId="2E96883C" w14:textId="77777777" w:rsidR="00220513" w:rsidRDefault="00220513">
      <w:pPr>
        <w:pStyle w:val="BodyText"/>
        <w:ind w:right="164"/>
        <w:jc w:val="both"/>
        <w:rPr>
          <w:rFonts w:ascii="Arial" w:hAnsi="Arial" w:cs="Arial"/>
          <w:sz w:val="22"/>
          <w:szCs w:val="22"/>
          <w:lang w:val="es-ES"/>
        </w:rPr>
      </w:pPr>
    </w:p>
    <w:p w14:paraId="5FF52BB4" w14:textId="77777777" w:rsidR="00220513" w:rsidRDefault="002743EF">
      <w:pPr>
        <w:pStyle w:val="BodyText"/>
        <w:ind w:right="164"/>
        <w:jc w:val="both"/>
        <w:rPr>
          <w:rFonts w:ascii="Arial" w:hAnsi="Arial" w:cs="Arial"/>
          <w:sz w:val="22"/>
          <w:szCs w:val="22"/>
          <w:lang w:val="es-ES"/>
        </w:rPr>
      </w:pPr>
      <w:r>
        <w:rPr>
          <w:rFonts w:ascii="Arial" w:hAnsi="Arial" w:cs="Arial"/>
          <w:sz w:val="22"/>
          <w:szCs w:val="22"/>
          <w:lang w:val="es-ES"/>
        </w:rPr>
        <w:t>Los programas de vigilancia a largo plazo de la población han permitido documentar la recuperación</w:t>
      </w:r>
      <w:r>
        <w:rPr>
          <w:rFonts w:ascii="Arial" w:hAnsi="Arial" w:cs="Arial"/>
          <w:spacing w:val="19"/>
          <w:sz w:val="22"/>
          <w:szCs w:val="22"/>
          <w:lang w:val="es-ES"/>
        </w:rPr>
        <w:t xml:space="preserve"> </w:t>
      </w:r>
      <w:r>
        <w:rPr>
          <w:rFonts w:ascii="Arial" w:hAnsi="Arial" w:cs="Arial"/>
          <w:sz w:val="22"/>
          <w:szCs w:val="22"/>
          <w:lang w:val="es-ES"/>
        </w:rPr>
        <w:t>de</w:t>
      </w:r>
      <w:r>
        <w:rPr>
          <w:rFonts w:ascii="Arial" w:hAnsi="Arial" w:cs="Arial"/>
          <w:spacing w:val="16"/>
          <w:sz w:val="22"/>
          <w:szCs w:val="22"/>
          <w:lang w:val="es-ES"/>
        </w:rPr>
        <w:t xml:space="preserve"> </w:t>
      </w:r>
      <w:r>
        <w:rPr>
          <w:rFonts w:ascii="Arial" w:hAnsi="Arial" w:cs="Arial"/>
          <w:sz w:val="22"/>
          <w:szCs w:val="22"/>
          <w:lang w:val="es-ES"/>
        </w:rPr>
        <w:t>la</w:t>
      </w:r>
      <w:r>
        <w:rPr>
          <w:rFonts w:ascii="Arial" w:hAnsi="Arial" w:cs="Arial"/>
          <w:spacing w:val="16"/>
          <w:sz w:val="22"/>
          <w:szCs w:val="22"/>
          <w:lang w:val="es-ES"/>
        </w:rPr>
        <w:t xml:space="preserve"> </w:t>
      </w:r>
      <w:r>
        <w:rPr>
          <w:rFonts w:ascii="Arial" w:hAnsi="Arial" w:cs="Arial"/>
          <w:sz w:val="22"/>
          <w:szCs w:val="22"/>
          <w:lang w:val="es-ES"/>
        </w:rPr>
        <w:t>nutria</w:t>
      </w:r>
      <w:r>
        <w:rPr>
          <w:rFonts w:ascii="Arial" w:hAnsi="Arial" w:cs="Arial"/>
          <w:spacing w:val="16"/>
          <w:sz w:val="22"/>
          <w:szCs w:val="22"/>
          <w:lang w:val="es-ES"/>
        </w:rPr>
        <w:t xml:space="preserve"> </w:t>
      </w:r>
      <w:r>
        <w:rPr>
          <w:rFonts w:ascii="Arial" w:hAnsi="Arial" w:cs="Arial"/>
          <w:sz w:val="22"/>
          <w:szCs w:val="22"/>
          <w:lang w:val="es-ES"/>
        </w:rPr>
        <w:t>gigante</w:t>
      </w:r>
      <w:r>
        <w:rPr>
          <w:rFonts w:ascii="Arial" w:hAnsi="Arial" w:cs="Arial"/>
          <w:spacing w:val="21"/>
          <w:sz w:val="22"/>
          <w:szCs w:val="22"/>
          <w:lang w:val="es-ES"/>
        </w:rPr>
        <w:t xml:space="preserve"> </w:t>
      </w:r>
      <w:r>
        <w:rPr>
          <w:rFonts w:ascii="Arial" w:hAnsi="Arial" w:cs="Arial"/>
          <w:sz w:val="22"/>
          <w:szCs w:val="22"/>
          <w:lang w:val="es-ES"/>
        </w:rPr>
        <w:t>desde</w:t>
      </w:r>
      <w:r>
        <w:rPr>
          <w:rFonts w:ascii="Arial" w:hAnsi="Arial" w:cs="Arial"/>
          <w:spacing w:val="16"/>
          <w:sz w:val="22"/>
          <w:szCs w:val="22"/>
          <w:lang w:val="es-ES"/>
        </w:rPr>
        <w:t xml:space="preserve"> </w:t>
      </w:r>
      <w:r>
        <w:rPr>
          <w:rFonts w:ascii="Arial" w:hAnsi="Arial" w:cs="Arial"/>
          <w:sz w:val="22"/>
          <w:szCs w:val="22"/>
          <w:lang w:val="es-ES"/>
        </w:rPr>
        <w:t>principios</w:t>
      </w:r>
      <w:r>
        <w:rPr>
          <w:rFonts w:ascii="Arial" w:hAnsi="Arial" w:cs="Arial"/>
          <w:spacing w:val="19"/>
          <w:sz w:val="22"/>
          <w:szCs w:val="22"/>
          <w:lang w:val="es-ES"/>
        </w:rPr>
        <w:t xml:space="preserve"> </w:t>
      </w:r>
      <w:r>
        <w:rPr>
          <w:rFonts w:ascii="Arial" w:hAnsi="Arial" w:cs="Arial"/>
          <w:sz w:val="22"/>
          <w:szCs w:val="22"/>
          <w:lang w:val="es-ES"/>
        </w:rPr>
        <w:t>del</w:t>
      </w:r>
      <w:r>
        <w:rPr>
          <w:rFonts w:ascii="Arial" w:hAnsi="Arial" w:cs="Arial"/>
          <w:spacing w:val="16"/>
          <w:sz w:val="22"/>
          <w:szCs w:val="22"/>
          <w:lang w:val="es-ES"/>
        </w:rPr>
        <w:t xml:space="preserve"> </w:t>
      </w:r>
      <w:r>
        <w:rPr>
          <w:rFonts w:ascii="Arial" w:hAnsi="Arial" w:cs="Arial"/>
          <w:sz w:val="22"/>
          <w:szCs w:val="22"/>
          <w:lang w:val="es-ES"/>
        </w:rPr>
        <w:t>año</w:t>
      </w:r>
      <w:r>
        <w:rPr>
          <w:rFonts w:ascii="Arial" w:hAnsi="Arial" w:cs="Arial"/>
          <w:spacing w:val="21"/>
          <w:sz w:val="22"/>
          <w:szCs w:val="22"/>
          <w:lang w:val="es-ES"/>
        </w:rPr>
        <w:t xml:space="preserve"> </w:t>
      </w:r>
      <w:r>
        <w:rPr>
          <w:rFonts w:ascii="Arial" w:hAnsi="Arial" w:cs="Arial"/>
          <w:sz w:val="22"/>
          <w:szCs w:val="22"/>
          <w:lang w:val="es-ES"/>
        </w:rPr>
        <w:t>2000</w:t>
      </w:r>
      <w:r>
        <w:rPr>
          <w:rFonts w:ascii="Arial" w:hAnsi="Arial" w:cs="Arial"/>
          <w:spacing w:val="16"/>
          <w:sz w:val="22"/>
          <w:szCs w:val="22"/>
          <w:lang w:val="es-ES"/>
        </w:rPr>
        <w:t xml:space="preserve"> </w:t>
      </w:r>
      <w:r>
        <w:rPr>
          <w:rFonts w:ascii="Arial" w:hAnsi="Arial" w:cs="Arial"/>
          <w:sz w:val="22"/>
          <w:szCs w:val="22"/>
          <w:lang w:val="es-ES"/>
        </w:rPr>
        <w:t>en:</w:t>
      </w:r>
      <w:r>
        <w:rPr>
          <w:rFonts w:ascii="Arial" w:hAnsi="Arial" w:cs="Arial"/>
          <w:spacing w:val="19"/>
          <w:sz w:val="22"/>
          <w:szCs w:val="22"/>
          <w:lang w:val="es-ES"/>
        </w:rPr>
        <w:t xml:space="preserve"> </w:t>
      </w:r>
      <w:r>
        <w:rPr>
          <w:rFonts w:ascii="Arial" w:hAnsi="Arial" w:cs="Arial"/>
          <w:sz w:val="22"/>
          <w:szCs w:val="22"/>
          <w:lang w:val="es-ES"/>
        </w:rPr>
        <w:t>el</w:t>
      </w:r>
      <w:r>
        <w:rPr>
          <w:rFonts w:ascii="Arial" w:hAnsi="Arial" w:cs="Arial"/>
          <w:spacing w:val="16"/>
          <w:sz w:val="22"/>
          <w:szCs w:val="22"/>
          <w:lang w:val="es-ES"/>
        </w:rPr>
        <w:t xml:space="preserve"> </w:t>
      </w:r>
      <w:r>
        <w:rPr>
          <w:rFonts w:ascii="Arial" w:hAnsi="Arial" w:cs="Arial"/>
          <w:sz w:val="22"/>
          <w:szCs w:val="22"/>
          <w:lang w:val="es-ES"/>
        </w:rPr>
        <w:t>Parque</w:t>
      </w:r>
      <w:r>
        <w:rPr>
          <w:rFonts w:ascii="Arial" w:hAnsi="Arial" w:cs="Arial"/>
          <w:spacing w:val="18"/>
          <w:sz w:val="22"/>
          <w:szCs w:val="22"/>
          <w:lang w:val="es-ES"/>
        </w:rPr>
        <w:t xml:space="preserve"> </w:t>
      </w:r>
      <w:r>
        <w:rPr>
          <w:rFonts w:ascii="Arial" w:hAnsi="Arial" w:cs="Arial"/>
          <w:sz w:val="22"/>
          <w:szCs w:val="22"/>
          <w:lang w:val="es-ES"/>
        </w:rPr>
        <w:t>Nacional</w:t>
      </w:r>
      <w:r>
        <w:rPr>
          <w:rFonts w:ascii="Arial" w:hAnsi="Arial" w:cs="Arial"/>
          <w:spacing w:val="16"/>
          <w:sz w:val="22"/>
          <w:szCs w:val="22"/>
          <w:lang w:val="es-ES"/>
        </w:rPr>
        <w:t xml:space="preserve"> </w:t>
      </w:r>
      <w:r>
        <w:rPr>
          <w:rFonts w:ascii="Arial" w:hAnsi="Arial" w:cs="Arial"/>
          <w:sz w:val="22"/>
          <w:szCs w:val="22"/>
          <w:lang w:val="es-ES"/>
        </w:rPr>
        <w:t xml:space="preserve">del Manu, el Perú, en los ríos Vermelho-Miranda, el Pantanal brasileño, en el lago Balbina </w:t>
      </w:r>
      <w:r>
        <w:rPr>
          <w:rFonts w:ascii="Arial" w:hAnsi="Arial" w:cs="Arial"/>
          <w:sz w:val="22"/>
          <w:szCs w:val="22"/>
          <w:lang w:val="es-ES"/>
        </w:rPr>
        <w:lastRenderedPageBreak/>
        <w:t>y la reserva</w:t>
      </w:r>
      <w:r>
        <w:rPr>
          <w:rFonts w:ascii="Arial" w:hAnsi="Arial" w:cs="Arial"/>
          <w:spacing w:val="-15"/>
          <w:sz w:val="22"/>
          <w:szCs w:val="22"/>
          <w:lang w:val="es-ES"/>
        </w:rPr>
        <w:t xml:space="preserve"> </w:t>
      </w:r>
      <w:r>
        <w:rPr>
          <w:rFonts w:ascii="Arial" w:hAnsi="Arial" w:cs="Arial"/>
          <w:sz w:val="22"/>
          <w:szCs w:val="22"/>
          <w:lang w:val="es-ES"/>
        </w:rPr>
        <w:t>de</w:t>
      </w:r>
      <w:r>
        <w:rPr>
          <w:rFonts w:ascii="Arial" w:hAnsi="Arial" w:cs="Arial"/>
          <w:spacing w:val="-15"/>
          <w:sz w:val="22"/>
          <w:szCs w:val="22"/>
          <w:lang w:val="es-ES"/>
        </w:rPr>
        <w:t xml:space="preserve"> </w:t>
      </w:r>
      <w:r>
        <w:rPr>
          <w:rFonts w:ascii="Arial" w:hAnsi="Arial" w:cs="Arial"/>
          <w:sz w:val="22"/>
          <w:szCs w:val="22"/>
          <w:lang w:val="es-ES"/>
        </w:rPr>
        <w:t>desarrollo</w:t>
      </w:r>
      <w:r>
        <w:rPr>
          <w:rFonts w:ascii="Arial" w:hAnsi="Arial" w:cs="Arial"/>
          <w:spacing w:val="-14"/>
          <w:sz w:val="22"/>
          <w:szCs w:val="22"/>
          <w:lang w:val="es-ES"/>
        </w:rPr>
        <w:t xml:space="preserve"> </w:t>
      </w:r>
      <w:r>
        <w:rPr>
          <w:rFonts w:ascii="Arial" w:hAnsi="Arial" w:cs="Arial"/>
          <w:sz w:val="22"/>
          <w:szCs w:val="22"/>
          <w:lang w:val="es-ES"/>
        </w:rPr>
        <w:t>sostenible</w:t>
      </w:r>
      <w:r>
        <w:rPr>
          <w:rFonts w:ascii="Arial" w:hAnsi="Arial" w:cs="Arial"/>
          <w:spacing w:val="-15"/>
          <w:sz w:val="22"/>
          <w:szCs w:val="22"/>
          <w:lang w:val="es-ES"/>
        </w:rPr>
        <w:t xml:space="preserve"> </w:t>
      </w:r>
      <w:r>
        <w:rPr>
          <w:rFonts w:ascii="Arial" w:hAnsi="Arial" w:cs="Arial"/>
          <w:sz w:val="22"/>
          <w:szCs w:val="22"/>
          <w:lang w:val="es-ES"/>
        </w:rPr>
        <w:t>de Amanã</w:t>
      </w:r>
      <w:r>
        <w:rPr>
          <w:rFonts w:ascii="Arial" w:hAnsi="Arial" w:cs="Arial"/>
          <w:spacing w:val="-14"/>
          <w:sz w:val="22"/>
          <w:szCs w:val="22"/>
          <w:lang w:val="es-ES"/>
        </w:rPr>
        <w:t xml:space="preserve"> </w:t>
      </w:r>
      <w:r>
        <w:rPr>
          <w:rFonts w:ascii="Arial" w:hAnsi="Arial" w:cs="Arial"/>
          <w:sz w:val="22"/>
          <w:szCs w:val="22"/>
          <w:lang w:val="es-ES"/>
        </w:rPr>
        <w:t>en</w:t>
      </w:r>
      <w:r>
        <w:rPr>
          <w:rFonts w:ascii="Arial" w:hAnsi="Arial" w:cs="Arial"/>
          <w:spacing w:val="-15"/>
          <w:sz w:val="22"/>
          <w:szCs w:val="22"/>
          <w:lang w:val="es-ES"/>
        </w:rPr>
        <w:t xml:space="preserve"> </w:t>
      </w:r>
      <w:r>
        <w:rPr>
          <w:rFonts w:ascii="Arial" w:hAnsi="Arial" w:cs="Arial"/>
          <w:sz w:val="22"/>
          <w:szCs w:val="22"/>
          <w:lang w:val="es-ES"/>
        </w:rPr>
        <w:t>la Amazonia</w:t>
      </w:r>
      <w:r>
        <w:rPr>
          <w:rFonts w:ascii="Arial" w:hAnsi="Arial" w:cs="Arial"/>
          <w:spacing w:val="-14"/>
          <w:sz w:val="22"/>
          <w:szCs w:val="22"/>
          <w:lang w:val="es-ES"/>
        </w:rPr>
        <w:t xml:space="preserve"> </w:t>
      </w:r>
      <w:r>
        <w:rPr>
          <w:rFonts w:ascii="Arial" w:hAnsi="Arial" w:cs="Arial"/>
          <w:sz w:val="22"/>
          <w:szCs w:val="22"/>
          <w:lang w:val="es-ES"/>
        </w:rPr>
        <w:t>brasileña,</w:t>
      </w:r>
      <w:r>
        <w:rPr>
          <w:rFonts w:ascii="Arial" w:hAnsi="Arial" w:cs="Arial"/>
          <w:spacing w:val="-15"/>
          <w:sz w:val="22"/>
          <w:szCs w:val="22"/>
          <w:lang w:val="es-ES"/>
        </w:rPr>
        <w:t xml:space="preserve"> </w:t>
      </w:r>
      <w:r>
        <w:rPr>
          <w:rFonts w:ascii="Arial" w:hAnsi="Arial" w:cs="Arial"/>
          <w:sz w:val="22"/>
          <w:szCs w:val="22"/>
          <w:lang w:val="es-ES"/>
        </w:rPr>
        <w:t>en</w:t>
      </w:r>
      <w:r>
        <w:rPr>
          <w:rFonts w:ascii="Arial" w:hAnsi="Arial" w:cs="Arial"/>
          <w:spacing w:val="-14"/>
          <w:sz w:val="22"/>
          <w:szCs w:val="22"/>
          <w:lang w:val="es-ES"/>
        </w:rPr>
        <w:t xml:space="preserve"> </w:t>
      </w:r>
      <w:r>
        <w:rPr>
          <w:rFonts w:ascii="Arial" w:hAnsi="Arial" w:cs="Arial"/>
          <w:sz w:val="22"/>
          <w:szCs w:val="22"/>
          <w:lang w:val="es-ES"/>
        </w:rPr>
        <w:t>el</w:t>
      </w:r>
      <w:r>
        <w:rPr>
          <w:rFonts w:ascii="Arial" w:hAnsi="Arial" w:cs="Arial"/>
          <w:spacing w:val="-15"/>
          <w:sz w:val="22"/>
          <w:szCs w:val="22"/>
          <w:lang w:val="es-ES"/>
        </w:rPr>
        <w:t xml:space="preserve"> </w:t>
      </w:r>
      <w:r>
        <w:rPr>
          <w:rFonts w:ascii="Arial" w:hAnsi="Arial" w:cs="Arial"/>
          <w:sz w:val="22"/>
          <w:szCs w:val="22"/>
          <w:lang w:val="es-ES"/>
        </w:rPr>
        <w:t>Parque</w:t>
      </w:r>
      <w:r>
        <w:rPr>
          <w:rFonts w:ascii="Arial" w:hAnsi="Arial" w:cs="Arial"/>
          <w:spacing w:val="-15"/>
          <w:sz w:val="22"/>
          <w:szCs w:val="22"/>
          <w:lang w:val="es-ES"/>
        </w:rPr>
        <w:t xml:space="preserve"> </w:t>
      </w:r>
      <w:r>
        <w:rPr>
          <w:rFonts w:ascii="Arial" w:hAnsi="Arial" w:cs="Arial"/>
          <w:sz w:val="22"/>
          <w:szCs w:val="22"/>
          <w:lang w:val="es-ES"/>
        </w:rPr>
        <w:t>Nacional</w:t>
      </w:r>
      <w:r>
        <w:rPr>
          <w:rFonts w:ascii="Arial" w:hAnsi="Arial" w:cs="Arial"/>
          <w:spacing w:val="-14"/>
          <w:sz w:val="22"/>
          <w:szCs w:val="22"/>
          <w:lang w:val="es-ES"/>
        </w:rPr>
        <w:t xml:space="preserve"> </w:t>
      </w:r>
      <w:r>
        <w:rPr>
          <w:rFonts w:ascii="Arial" w:hAnsi="Arial" w:cs="Arial"/>
          <w:sz w:val="22"/>
          <w:szCs w:val="22"/>
          <w:lang w:val="es-ES"/>
        </w:rPr>
        <w:t>de</w:t>
      </w:r>
      <w:r>
        <w:rPr>
          <w:rFonts w:ascii="Arial" w:hAnsi="Arial" w:cs="Arial"/>
          <w:spacing w:val="-15"/>
          <w:sz w:val="22"/>
          <w:szCs w:val="22"/>
          <w:lang w:val="es-ES"/>
        </w:rPr>
        <w:t xml:space="preserve"> </w:t>
      </w:r>
      <w:r>
        <w:rPr>
          <w:rFonts w:ascii="Arial" w:hAnsi="Arial" w:cs="Arial"/>
          <w:sz w:val="22"/>
          <w:szCs w:val="22"/>
          <w:lang w:val="es-ES"/>
        </w:rPr>
        <w:t>Cantão en el Cerrado brasileño, en el río Upper Rupununi en Guyana, lo que demuestra un aumento de su número y una ampliación de su zona de ocupación (Georgiadis et al. 2015, Groenendijk et al. 2014, Leuchtenberger et al. 2015, Lima et al. 2014, Marmontel et al. 2015).</w:t>
      </w:r>
    </w:p>
    <w:p w14:paraId="5B9A8449" w14:textId="77777777" w:rsidR="00220513" w:rsidRDefault="00220513">
      <w:pPr>
        <w:pStyle w:val="BodyText"/>
        <w:ind w:right="164"/>
        <w:jc w:val="both"/>
        <w:rPr>
          <w:lang w:val="es-ES"/>
        </w:rPr>
      </w:pPr>
    </w:p>
    <w:p w14:paraId="51D1D3F0" w14:textId="77777777" w:rsidR="00220513" w:rsidRDefault="002743EF">
      <w:pPr>
        <w:pStyle w:val="BodyText"/>
        <w:ind w:left="23" w:right="166"/>
        <w:jc w:val="both"/>
        <w:rPr>
          <w:rFonts w:ascii="Arial" w:hAnsi="Arial" w:cs="Arial"/>
          <w:sz w:val="22"/>
          <w:szCs w:val="22"/>
          <w:lang w:val="es-ES"/>
        </w:rPr>
      </w:pPr>
      <w:r>
        <w:rPr>
          <w:rFonts w:ascii="Arial" w:hAnsi="Arial" w:cs="Arial"/>
          <w:sz w:val="22"/>
          <w:szCs w:val="22"/>
          <w:lang w:val="es-ES"/>
        </w:rPr>
        <w:t>En 2017, se puso en marcha un programa en el Perú para estudiar los efectos de la explotación minera y otras actividades humanas en las poblaciones de nutrias gigantes. El programa supervisa los territorios de las nutrias gigantes en el Parque Nacional del Manu, que está protegido, y los compara con las zonas mineras adyacentes en la parte baja del río Madre de Dios.</w:t>
      </w:r>
    </w:p>
    <w:p w14:paraId="79BC7BD8" w14:textId="77777777" w:rsidR="00220513" w:rsidRDefault="00220513">
      <w:pPr>
        <w:pStyle w:val="BodyText"/>
        <w:ind w:left="23" w:right="166"/>
        <w:jc w:val="both"/>
        <w:rPr>
          <w:rFonts w:ascii="Arial" w:hAnsi="Arial" w:cs="Arial"/>
          <w:sz w:val="22"/>
          <w:szCs w:val="22"/>
          <w:lang w:val="es-ES"/>
        </w:rPr>
      </w:pPr>
    </w:p>
    <w:p w14:paraId="4EE80F9E" w14:textId="77777777" w:rsidR="00220513" w:rsidRDefault="002743EF">
      <w:pPr>
        <w:pStyle w:val="BodyText"/>
        <w:ind w:left="23" w:right="171"/>
        <w:jc w:val="both"/>
        <w:rPr>
          <w:rFonts w:ascii="Arial" w:hAnsi="Arial" w:cs="Arial"/>
          <w:sz w:val="22"/>
          <w:szCs w:val="22"/>
          <w:lang w:val="es-ES"/>
        </w:rPr>
      </w:pPr>
      <w:r>
        <w:rPr>
          <w:rFonts w:ascii="Arial" w:hAnsi="Arial" w:cs="Arial"/>
          <w:sz w:val="22"/>
          <w:szCs w:val="22"/>
          <w:lang w:val="es-ES"/>
        </w:rPr>
        <w:t>La población de nutrias del Pantanal debería recibir una atención especial debido a su escasa diversidad genética (Pickles et al. 2011), su límite de distribución en el sur y las perturbaciones humanas (Harris et al. 2005, Alho y Sabino 2011).</w:t>
      </w:r>
    </w:p>
    <w:p w14:paraId="37AC0DDF" w14:textId="77777777" w:rsidR="00220513" w:rsidRDefault="00220513">
      <w:pPr>
        <w:pStyle w:val="BodyText"/>
        <w:ind w:left="23" w:right="171"/>
        <w:jc w:val="both"/>
        <w:rPr>
          <w:lang w:val="es-ES"/>
        </w:rPr>
      </w:pPr>
    </w:p>
    <w:p w14:paraId="5E9CE5F2" w14:textId="77777777" w:rsidR="00220513" w:rsidRDefault="002743EF">
      <w:pPr>
        <w:pStyle w:val="ListParagraph"/>
        <w:numPr>
          <w:ilvl w:val="1"/>
          <w:numId w:val="13"/>
        </w:numPr>
        <w:ind w:left="567" w:hanging="567"/>
        <w:jc w:val="left"/>
        <w:rPr>
          <w:rFonts w:ascii="Arial" w:hAnsi="Arial" w:cs="Arial"/>
          <w:b/>
          <w:bCs/>
          <w:lang w:val="es-ES"/>
        </w:rPr>
      </w:pPr>
      <w:r>
        <w:rPr>
          <w:rFonts w:ascii="Arial" w:hAnsi="Arial" w:cs="Arial"/>
          <w:b/>
          <w:bCs/>
          <w:lang w:val="es-ES"/>
        </w:rPr>
        <w:t>Efectos</w:t>
      </w:r>
      <w:r>
        <w:rPr>
          <w:rFonts w:ascii="Arial" w:hAnsi="Arial" w:cs="Arial"/>
          <w:b/>
          <w:bCs/>
          <w:spacing w:val="-8"/>
          <w:lang w:val="es-ES"/>
        </w:rPr>
        <w:t xml:space="preserve"> </w:t>
      </w:r>
      <w:r>
        <w:rPr>
          <w:rFonts w:ascii="Arial" w:hAnsi="Arial" w:cs="Arial"/>
          <w:b/>
          <w:bCs/>
          <w:lang w:val="es-ES"/>
        </w:rPr>
        <w:t>de</w:t>
      </w:r>
      <w:r>
        <w:rPr>
          <w:rFonts w:ascii="Arial" w:hAnsi="Arial" w:cs="Arial"/>
          <w:b/>
          <w:bCs/>
          <w:spacing w:val="-5"/>
          <w:lang w:val="es-ES"/>
        </w:rPr>
        <w:t xml:space="preserve"> </w:t>
      </w:r>
      <w:r>
        <w:rPr>
          <w:rFonts w:ascii="Arial" w:hAnsi="Arial" w:cs="Arial"/>
          <w:b/>
          <w:bCs/>
          <w:lang w:val="es-ES"/>
        </w:rPr>
        <w:t>la enmienda propuesta</w:t>
      </w:r>
    </w:p>
    <w:p w14:paraId="442E6F1F" w14:textId="77777777" w:rsidR="00220513" w:rsidRDefault="00220513">
      <w:pPr>
        <w:pStyle w:val="BodyText"/>
        <w:rPr>
          <w:rFonts w:ascii="Arial" w:hAnsi="Arial" w:cs="Arial"/>
          <w:sz w:val="22"/>
          <w:szCs w:val="22"/>
          <w:lang w:val="es-ES"/>
        </w:rPr>
      </w:pPr>
    </w:p>
    <w:p w14:paraId="4469DBEB" w14:textId="77777777" w:rsidR="00220513" w:rsidRDefault="002743EF">
      <w:pPr>
        <w:pStyle w:val="ListParagraph"/>
        <w:numPr>
          <w:ilvl w:val="2"/>
          <w:numId w:val="13"/>
        </w:numPr>
        <w:ind w:left="567" w:hanging="567"/>
        <w:rPr>
          <w:rFonts w:ascii="Arial" w:hAnsi="Arial" w:cs="Arial"/>
          <w:lang w:val="es-ES"/>
        </w:rPr>
      </w:pPr>
      <w:r>
        <w:rPr>
          <w:rFonts w:ascii="Arial" w:hAnsi="Arial" w:cs="Arial"/>
          <w:lang w:val="es-ES"/>
        </w:rPr>
        <w:t>Ventajas</w:t>
      </w:r>
      <w:r>
        <w:rPr>
          <w:rFonts w:ascii="Arial" w:hAnsi="Arial" w:cs="Arial"/>
          <w:spacing w:val="-4"/>
          <w:lang w:val="es-ES"/>
        </w:rPr>
        <w:t xml:space="preserve"> </w:t>
      </w:r>
      <w:r>
        <w:rPr>
          <w:rFonts w:ascii="Arial" w:hAnsi="Arial" w:cs="Arial"/>
          <w:lang w:val="es-ES"/>
        </w:rPr>
        <w:t>previstas</w:t>
      </w:r>
      <w:r>
        <w:rPr>
          <w:rFonts w:ascii="Arial" w:hAnsi="Arial" w:cs="Arial"/>
          <w:spacing w:val="-3"/>
          <w:lang w:val="es-ES"/>
        </w:rPr>
        <w:t xml:space="preserve"> </w:t>
      </w:r>
      <w:r>
        <w:rPr>
          <w:rFonts w:ascii="Arial" w:hAnsi="Arial" w:cs="Arial"/>
          <w:lang w:val="es-ES"/>
        </w:rPr>
        <w:t>de</w:t>
      </w:r>
      <w:r>
        <w:rPr>
          <w:rFonts w:ascii="Arial" w:hAnsi="Arial" w:cs="Arial"/>
          <w:spacing w:val="-5"/>
          <w:lang w:val="es-ES"/>
        </w:rPr>
        <w:t xml:space="preserve"> </w:t>
      </w:r>
      <w:r>
        <w:rPr>
          <w:rFonts w:ascii="Arial" w:hAnsi="Arial" w:cs="Arial"/>
          <w:spacing w:val="-2"/>
          <w:lang w:val="es-ES"/>
        </w:rPr>
        <w:t>la enmienda</w:t>
      </w:r>
    </w:p>
    <w:p w14:paraId="2C26902D" w14:textId="77777777" w:rsidR="00220513" w:rsidRDefault="00220513">
      <w:pPr>
        <w:pStyle w:val="BodyText"/>
        <w:ind w:left="23" w:right="158"/>
        <w:jc w:val="both"/>
        <w:rPr>
          <w:rFonts w:ascii="Arial" w:hAnsi="Arial" w:cs="Arial"/>
          <w:sz w:val="22"/>
          <w:szCs w:val="22"/>
          <w:lang w:val="es-ES"/>
        </w:rPr>
      </w:pPr>
    </w:p>
    <w:p w14:paraId="5E75E4F7" w14:textId="77777777" w:rsidR="00220513" w:rsidRDefault="002743EF">
      <w:pPr>
        <w:pStyle w:val="BodyText"/>
        <w:ind w:left="23" w:right="158"/>
        <w:jc w:val="both"/>
        <w:rPr>
          <w:rFonts w:ascii="Arial" w:hAnsi="Arial" w:cs="Arial"/>
          <w:sz w:val="22"/>
          <w:szCs w:val="22"/>
          <w:lang w:val="es-ES"/>
        </w:rPr>
      </w:pPr>
      <w:r>
        <w:rPr>
          <w:rFonts w:ascii="Arial" w:hAnsi="Arial" w:cs="Arial"/>
          <w:sz w:val="22"/>
          <w:szCs w:val="22"/>
          <w:lang w:val="es-ES"/>
        </w:rPr>
        <w:t>En resumen,</w:t>
      </w:r>
      <w:r>
        <w:rPr>
          <w:rFonts w:ascii="Arial" w:hAnsi="Arial" w:cs="Arial"/>
          <w:spacing w:val="-6"/>
          <w:sz w:val="22"/>
          <w:szCs w:val="22"/>
          <w:lang w:val="es-ES"/>
        </w:rPr>
        <w:t xml:space="preserve"> </w:t>
      </w:r>
      <w:r>
        <w:rPr>
          <w:rFonts w:ascii="Arial" w:hAnsi="Arial" w:cs="Arial"/>
          <w:sz w:val="22"/>
          <w:szCs w:val="22"/>
          <w:lang w:val="es-ES"/>
        </w:rPr>
        <w:t>tres</w:t>
      </w:r>
      <w:r>
        <w:rPr>
          <w:rFonts w:ascii="Arial" w:hAnsi="Arial" w:cs="Arial"/>
          <w:spacing w:val="-8"/>
          <w:sz w:val="22"/>
          <w:szCs w:val="22"/>
          <w:lang w:val="es-ES"/>
        </w:rPr>
        <w:t xml:space="preserve"> </w:t>
      </w:r>
      <w:r>
        <w:rPr>
          <w:rFonts w:ascii="Arial" w:hAnsi="Arial" w:cs="Arial"/>
          <w:sz w:val="22"/>
          <w:szCs w:val="22"/>
          <w:lang w:val="es-ES"/>
        </w:rPr>
        <w:t>generaciones de</w:t>
      </w:r>
      <w:r>
        <w:rPr>
          <w:rFonts w:ascii="Arial" w:hAnsi="Arial" w:cs="Arial"/>
          <w:spacing w:val="-7"/>
          <w:sz w:val="22"/>
          <w:szCs w:val="22"/>
          <w:lang w:val="es-ES"/>
        </w:rPr>
        <w:t xml:space="preserve"> </w:t>
      </w:r>
      <w:r>
        <w:rPr>
          <w:rFonts w:ascii="Arial" w:hAnsi="Arial" w:cs="Arial"/>
          <w:sz w:val="22"/>
          <w:szCs w:val="22"/>
          <w:lang w:val="es-ES"/>
        </w:rPr>
        <w:t>nutrias gigantes</w:t>
      </w:r>
      <w:r>
        <w:rPr>
          <w:rFonts w:ascii="Arial" w:hAnsi="Arial" w:cs="Arial"/>
          <w:spacing w:val="-8"/>
          <w:sz w:val="22"/>
          <w:szCs w:val="22"/>
          <w:lang w:val="es-ES"/>
        </w:rPr>
        <w:t xml:space="preserve"> </w:t>
      </w:r>
      <w:r>
        <w:rPr>
          <w:rFonts w:ascii="Arial" w:hAnsi="Arial" w:cs="Arial"/>
          <w:sz w:val="22"/>
          <w:szCs w:val="22"/>
          <w:lang w:val="es-ES"/>
        </w:rPr>
        <w:t>representan</w:t>
      </w:r>
      <w:r>
        <w:rPr>
          <w:rFonts w:ascii="Arial" w:hAnsi="Arial" w:cs="Arial"/>
          <w:spacing w:val="-6"/>
          <w:sz w:val="22"/>
          <w:szCs w:val="22"/>
          <w:lang w:val="es-ES"/>
        </w:rPr>
        <w:t xml:space="preserve"> </w:t>
      </w:r>
      <w:r>
        <w:rPr>
          <w:rFonts w:ascii="Arial" w:hAnsi="Arial" w:cs="Arial"/>
          <w:sz w:val="22"/>
          <w:szCs w:val="22"/>
          <w:lang w:val="es-ES"/>
        </w:rPr>
        <w:t>aproximadamente</w:t>
      </w:r>
      <w:r>
        <w:rPr>
          <w:rFonts w:ascii="Arial" w:hAnsi="Arial" w:cs="Arial"/>
          <w:spacing w:val="-5"/>
          <w:sz w:val="22"/>
          <w:szCs w:val="22"/>
          <w:lang w:val="es-ES"/>
        </w:rPr>
        <w:t xml:space="preserve"> </w:t>
      </w:r>
      <w:r>
        <w:rPr>
          <w:rFonts w:ascii="Arial" w:hAnsi="Arial" w:cs="Arial"/>
          <w:sz w:val="22"/>
          <w:szCs w:val="22"/>
          <w:lang w:val="es-ES"/>
        </w:rPr>
        <w:t>un</w:t>
      </w:r>
      <w:r>
        <w:rPr>
          <w:rFonts w:ascii="Arial" w:hAnsi="Arial" w:cs="Arial"/>
          <w:spacing w:val="-5"/>
          <w:sz w:val="22"/>
          <w:szCs w:val="22"/>
          <w:lang w:val="es-ES"/>
        </w:rPr>
        <w:t xml:space="preserve"> </w:t>
      </w:r>
      <w:r>
        <w:rPr>
          <w:rFonts w:ascii="Arial" w:hAnsi="Arial" w:cs="Arial"/>
          <w:sz w:val="22"/>
          <w:szCs w:val="22"/>
          <w:lang w:val="es-ES"/>
        </w:rPr>
        <w:t>periodo de 25 años. La aceleración de la destrucción, la degradación y la explotación del hábitat en toda la zona de distribución de la nutria gigante representa la mayor amenaza para la especie</w:t>
      </w:r>
      <w:r>
        <w:rPr>
          <w:rFonts w:ascii="Arial" w:hAnsi="Arial" w:cs="Arial"/>
          <w:spacing w:val="-7"/>
          <w:sz w:val="22"/>
          <w:szCs w:val="22"/>
          <w:lang w:val="es-ES"/>
        </w:rPr>
        <w:t xml:space="preserve"> </w:t>
      </w:r>
      <w:r>
        <w:rPr>
          <w:rFonts w:ascii="Arial" w:hAnsi="Arial" w:cs="Arial"/>
          <w:sz w:val="22"/>
          <w:szCs w:val="22"/>
          <w:lang w:val="es-ES"/>
        </w:rPr>
        <w:t>y</w:t>
      </w:r>
      <w:r>
        <w:rPr>
          <w:rFonts w:ascii="Arial" w:hAnsi="Arial" w:cs="Arial"/>
          <w:spacing w:val="-7"/>
          <w:sz w:val="22"/>
          <w:szCs w:val="22"/>
          <w:lang w:val="es-ES"/>
        </w:rPr>
        <w:t xml:space="preserve"> </w:t>
      </w:r>
      <w:r>
        <w:rPr>
          <w:rFonts w:ascii="Arial" w:hAnsi="Arial" w:cs="Arial"/>
          <w:sz w:val="22"/>
          <w:szCs w:val="22"/>
          <w:lang w:val="es-ES"/>
        </w:rPr>
        <w:t>se</w:t>
      </w:r>
      <w:r>
        <w:rPr>
          <w:rFonts w:ascii="Arial" w:hAnsi="Arial" w:cs="Arial"/>
          <w:spacing w:val="-11"/>
          <w:sz w:val="22"/>
          <w:szCs w:val="22"/>
          <w:lang w:val="es-ES"/>
        </w:rPr>
        <w:t xml:space="preserve"> </w:t>
      </w:r>
      <w:r>
        <w:rPr>
          <w:rFonts w:ascii="Arial" w:hAnsi="Arial" w:cs="Arial"/>
          <w:sz w:val="22"/>
          <w:szCs w:val="22"/>
          <w:lang w:val="es-ES"/>
        </w:rPr>
        <w:t>sospecha</w:t>
      </w:r>
      <w:r>
        <w:rPr>
          <w:rFonts w:ascii="Arial" w:hAnsi="Arial" w:cs="Arial"/>
          <w:spacing w:val="-11"/>
          <w:sz w:val="22"/>
          <w:szCs w:val="22"/>
          <w:lang w:val="es-ES"/>
        </w:rPr>
        <w:t xml:space="preserve"> </w:t>
      </w:r>
      <w:r>
        <w:rPr>
          <w:rFonts w:ascii="Arial" w:hAnsi="Arial" w:cs="Arial"/>
          <w:sz w:val="22"/>
          <w:szCs w:val="22"/>
          <w:lang w:val="es-ES"/>
        </w:rPr>
        <w:t>que ha</w:t>
      </w:r>
      <w:r>
        <w:rPr>
          <w:rFonts w:ascii="Arial" w:hAnsi="Arial" w:cs="Arial"/>
          <w:spacing w:val="-11"/>
          <w:sz w:val="22"/>
          <w:szCs w:val="22"/>
          <w:lang w:val="es-ES"/>
        </w:rPr>
        <w:t xml:space="preserve"> </w:t>
      </w:r>
      <w:r>
        <w:rPr>
          <w:rFonts w:ascii="Arial" w:hAnsi="Arial" w:cs="Arial"/>
          <w:sz w:val="22"/>
          <w:szCs w:val="22"/>
          <w:lang w:val="es-ES"/>
        </w:rPr>
        <w:t>causado</w:t>
      </w:r>
      <w:r>
        <w:rPr>
          <w:rFonts w:ascii="Arial" w:hAnsi="Arial" w:cs="Arial"/>
          <w:spacing w:val="-11"/>
          <w:sz w:val="22"/>
          <w:szCs w:val="22"/>
          <w:lang w:val="es-ES"/>
        </w:rPr>
        <w:t xml:space="preserve"> </w:t>
      </w:r>
      <w:r>
        <w:rPr>
          <w:rFonts w:ascii="Arial" w:hAnsi="Arial" w:cs="Arial"/>
          <w:sz w:val="22"/>
          <w:szCs w:val="22"/>
          <w:lang w:val="es-ES"/>
        </w:rPr>
        <w:t>una</w:t>
      </w:r>
      <w:r>
        <w:rPr>
          <w:rFonts w:ascii="Arial" w:hAnsi="Arial" w:cs="Arial"/>
          <w:spacing w:val="-8"/>
          <w:sz w:val="22"/>
          <w:szCs w:val="22"/>
          <w:lang w:val="es-ES"/>
        </w:rPr>
        <w:t xml:space="preserve"> </w:t>
      </w:r>
      <w:r>
        <w:rPr>
          <w:rFonts w:ascii="Arial" w:hAnsi="Arial" w:cs="Arial"/>
          <w:sz w:val="22"/>
          <w:szCs w:val="22"/>
          <w:lang w:val="es-ES"/>
        </w:rPr>
        <w:t>disminución</w:t>
      </w:r>
      <w:r>
        <w:rPr>
          <w:rFonts w:ascii="Arial" w:hAnsi="Arial" w:cs="Arial"/>
          <w:spacing w:val="-4"/>
          <w:sz w:val="22"/>
          <w:szCs w:val="22"/>
          <w:lang w:val="es-ES"/>
        </w:rPr>
        <w:t xml:space="preserve"> </w:t>
      </w:r>
      <w:r>
        <w:rPr>
          <w:rFonts w:ascii="Arial" w:hAnsi="Arial" w:cs="Arial"/>
          <w:sz w:val="22"/>
          <w:szCs w:val="22"/>
          <w:lang w:val="es-ES"/>
        </w:rPr>
        <w:t>de</w:t>
      </w:r>
      <w:r>
        <w:rPr>
          <w:rFonts w:ascii="Arial" w:hAnsi="Arial" w:cs="Arial"/>
          <w:spacing w:val="-4"/>
          <w:sz w:val="22"/>
          <w:szCs w:val="22"/>
          <w:lang w:val="es-ES"/>
        </w:rPr>
        <w:t xml:space="preserve"> </w:t>
      </w:r>
      <w:r>
        <w:rPr>
          <w:rFonts w:ascii="Arial" w:hAnsi="Arial" w:cs="Arial"/>
          <w:sz w:val="22"/>
          <w:szCs w:val="22"/>
          <w:lang w:val="es-ES"/>
        </w:rPr>
        <w:t>la</w:t>
      </w:r>
      <w:r>
        <w:rPr>
          <w:rFonts w:ascii="Arial" w:hAnsi="Arial" w:cs="Arial"/>
          <w:spacing w:val="-3"/>
          <w:sz w:val="22"/>
          <w:szCs w:val="22"/>
          <w:lang w:val="es-ES"/>
        </w:rPr>
        <w:t xml:space="preserve"> </w:t>
      </w:r>
      <w:r>
        <w:rPr>
          <w:rFonts w:ascii="Arial" w:hAnsi="Arial" w:cs="Arial"/>
          <w:sz w:val="22"/>
          <w:szCs w:val="22"/>
          <w:lang w:val="es-ES"/>
        </w:rPr>
        <w:t>población</w:t>
      </w:r>
      <w:r>
        <w:rPr>
          <w:rFonts w:ascii="Arial" w:hAnsi="Arial" w:cs="Arial"/>
          <w:spacing w:val="-6"/>
          <w:sz w:val="22"/>
          <w:szCs w:val="22"/>
          <w:lang w:val="es-ES"/>
        </w:rPr>
        <w:t xml:space="preserve"> </w:t>
      </w:r>
      <w:r>
        <w:rPr>
          <w:rFonts w:ascii="Arial" w:hAnsi="Arial" w:cs="Arial"/>
          <w:sz w:val="22"/>
          <w:szCs w:val="22"/>
          <w:lang w:val="es-ES"/>
        </w:rPr>
        <w:t>de</w:t>
      </w:r>
      <w:r>
        <w:rPr>
          <w:rFonts w:ascii="Arial" w:hAnsi="Arial" w:cs="Arial"/>
          <w:spacing w:val="-8"/>
          <w:sz w:val="22"/>
          <w:szCs w:val="22"/>
          <w:lang w:val="es-ES"/>
        </w:rPr>
        <w:t xml:space="preserve"> </w:t>
      </w:r>
      <w:r>
        <w:rPr>
          <w:rFonts w:ascii="Arial" w:hAnsi="Arial" w:cs="Arial"/>
          <w:sz w:val="22"/>
          <w:szCs w:val="22"/>
          <w:lang w:val="es-ES"/>
        </w:rPr>
        <w:t>más</w:t>
      </w:r>
      <w:r>
        <w:rPr>
          <w:rFonts w:ascii="Arial" w:hAnsi="Arial" w:cs="Arial"/>
          <w:spacing w:val="-3"/>
          <w:sz w:val="22"/>
          <w:szCs w:val="22"/>
          <w:lang w:val="es-ES"/>
        </w:rPr>
        <w:t xml:space="preserve"> </w:t>
      </w:r>
      <w:r>
        <w:rPr>
          <w:rFonts w:ascii="Arial" w:hAnsi="Arial" w:cs="Arial"/>
          <w:sz w:val="22"/>
          <w:szCs w:val="22"/>
          <w:lang w:val="es-ES"/>
        </w:rPr>
        <w:t>del</w:t>
      </w:r>
      <w:r>
        <w:rPr>
          <w:rFonts w:ascii="Arial" w:hAnsi="Arial" w:cs="Arial"/>
          <w:spacing w:val="-8"/>
          <w:sz w:val="22"/>
          <w:szCs w:val="22"/>
          <w:lang w:val="es-ES"/>
        </w:rPr>
        <w:t xml:space="preserve"> </w:t>
      </w:r>
      <w:r>
        <w:rPr>
          <w:rFonts w:ascii="Arial" w:hAnsi="Arial" w:cs="Arial"/>
          <w:sz w:val="22"/>
          <w:szCs w:val="22"/>
          <w:lang w:val="es-ES"/>
        </w:rPr>
        <w:t>50</w:t>
      </w:r>
      <w:r>
        <w:rPr>
          <w:rFonts w:ascii="Arial" w:hAnsi="Arial" w:cs="Arial"/>
          <w:spacing w:val="-8"/>
          <w:sz w:val="22"/>
          <w:szCs w:val="22"/>
          <w:lang w:val="es-ES"/>
        </w:rPr>
        <w:t xml:space="preserve"> </w:t>
      </w:r>
      <w:r>
        <w:rPr>
          <w:rFonts w:ascii="Arial" w:hAnsi="Arial" w:cs="Arial"/>
          <w:sz w:val="22"/>
          <w:szCs w:val="22"/>
          <w:lang w:val="es-ES"/>
        </w:rPr>
        <w:t>%</w:t>
      </w:r>
      <w:r>
        <w:rPr>
          <w:rFonts w:ascii="Arial" w:hAnsi="Arial" w:cs="Arial"/>
          <w:spacing w:val="-8"/>
          <w:sz w:val="22"/>
          <w:szCs w:val="22"/>
          <w:lang w:val="es-ES"/>
        </w:rPr>
        <w:t xml:space="preserve"> </w:t>
      </w:r>
      <w:r>
        <w:rPr>
          <w:rFonts w:ascii="Arial" w:hAnsi="Arial" w:cs="Arial"/>
          <w:sz w:val="22"/>
          <w:szCs w:val="22"/>
          <w:lang w:val="es-ES"/>
        </w:rPr>
        <w:t>en</w:t>
      </w:r>
      <w:r>
        <w:rPr>
          <w:rFonts w:ascii="Arial" w:hAnsi="Arial" w:cs="Arial"/>
          <w:spacing w:val="-8"/>
          <w:sz w:val="22"/>
          <w:szCs w:val="22"/>
          <w:lang w:val="es-ES"/>
        </w:rPr>
        <w:t xml:space="preserve"> </w:t>
      </w:r>
      <w:r>
        <w:rPr>
          <w:rFonts w:ascii="Arial" w:hAnsi="Arial" w:cs="Arial"/>
          <w:sz w:val="22"/>
          <w:szCs w:val="22"/>
          <w:lang w:val="es-ES"/>
        </w:rPr>
        <w:t>los</w:t>
      </w:r>
      <w:r>
        <w:rPr>
          <w:rFonts w:ascii="Arial" w:hAnsi="Arial" w:cs="Arial"/>
          <w:spacing w:val="-8"/>
          <w:sz w:val="22"/>
          <w:szCs w:val="22"/>
          <w:lang w:val="es-ES"/>
        </w:rPr>
        <w:t xml:space="preserve"> </w:t>
      </w:r>
      <w:r>
        <w:rPr>
          <w:rFonts w:ascii="Arial" w:hAnsi="Arial" w:cs="Arial"/>
          <w:sz w:val="22"/>
          <w:szCs w:val="22"/>
          <w:lang w:val="es-ES"/>
        </w:rPr>
        <w:t>últimos 25</w:t>
      </w:r>
      <w:r>
        <w:rPr>
          <w:rFonts w:ascii="Arial" w:hAnsi="Arial" w:cs="Arial"/>
          <w:spacing w:val="-6"/>
          <w:sz w:val="22"/>
          <w:szCs w:val="22"/>
          <w:lang w:val="es-ES"/>
        </w:rPr>
        <w:t xml:space="preserve"> </w:t>
      </w:r>
      <w:r>
        <w:rPr>
          <w:rFonts w:ascii="Arial" w:hAnsi="Arial" w:cs="Arial"/>
          <w:sz w:val="22"/>
          <w:szCs w:val="22"/>
          <w:lang w:val="es-ES"/>
        </w:rPr>
        <w:t>años</w:t>
      </w:r>
      <w:r>
        <w:rPr>
          <w:rFonts w:ascii="Arial" w:hAnsi="Arial" w:cs="Arial"/>
          <w:spacing w:val="-3"/>
          <w:sz w:val="22"/>
          <w:szCs w:val="22"/>
          <w:lang w:val="es-ES"/>
        </w:rPr>
        <w:t xml:space="preserve"> </w:t>
      </w:r>
      <w:r>
        <w:rPr>
          <w:rFonts w:ascii="Arial" w:hAnsi="Arial" w:cs="Arial"/>
          <w:sz w:val="22"/>
          <w:szCs w:val="22"/>
          <w:lang w:val="es-ES"/>
        </w:rPr>
        <w:t>(tres</w:t>
      </w:r>
      <w:r>
        <w:rPr>
          <w:rFonts w:ascii="Arial" w:hAnsi="Arial" w:cs="Arial"/>
          <w:spacing w:val="-7"/>
          <w:sz w:val="22"/>
          <w:szCs w:val="22"/>
          <w:lang w:val="es-ES"/>
        </w:rPr>
        <w:t xml:space="preserve"> </w:t>
      </w:r>
      <w:r>
        <w:rPr>
          <w:rFonts w:ascii="Arial" w:hAnsi="Arial" w:cs="Arial"/>
          <w:sz w:val="22"/>
          <w:szCs w:val="22"/>
          <w:lang w:val="es-ES"/>
        </w:rPr>
        <w:t>generaciones),</w:t>
      </w:r>
      <w:r>
        <w:rPr>
          <w:rFonts w:ascii="Arial" w:hAnsi="Arial" w:cs="Arial"/>
          <w:spacing w:val="-3"/>
          <w:sz w:val="22"/>
          <w:szCs w:val="22"/>
          <w:lang w:val="es-ES"/>
        </w:rPr>
        <w:t xml:space="preserve"> </w:t>
      </w:r>
      <w:r>
        <w:rPr>
          <w:rFonts w:ascii="Arial" w:hAnsi="Arial" w:cs="Arial"/>
          <w:sz w:val="22"/>
          <w:szCs w:val="22"/>
          <w:lang w:val="es-ES"/>
        </w:rPr>
        <w:t>lo</w:t>
      </w:r>
      <w:r>
        <w:rPr>
          <w:rFonts w:ascii="Arial" w:hAnsi="Arial" w:cs="Arial"/>
          <w:spacing w:val="-8"/>
          <w:sz w:val="22"/>
          <w:szCs w:val="22"/>
          <w:lang w:val="es-ES"/>
        </w:rPr>
        <w:t xml:space="preserve"> </w:t>
      </w:r>
      <w:r>
        <w:rPr>
          <w:rFonts w:ascii="Arial" w:hAnsi="Arial" w:cs="Arial"/>
          <w:sz w:val="22"/>
          <w:szCs w:val="22"/>
          <w:lang w:val="es-ES"/>
        </w:rPr>
        <w:t>que</w:t>
      </w:r>
      <w:r>
        <w:rPr>
          <w:rFonts w:ascii="Arial" w:hAnsi="Arial" w:cs="Arial"/>
          <w:spacing w:val="-6"/>
          <w:sz w:val="22"/>
          <w:szCs w:val="22"/>
          <w:lang w:val="es-ES"/>
        </w:rPr>
        <w:t xml:space="preserve"> </w:t>
      </w:r>
      <w:r>
        <w:rPr>
          <w:rFonts w:ascii="Arial" w:hAnsi="Arial" w:cs="Arial"/>
          <w:sz w:val="22"/>
          <w:szCs w:val="22"/>
          <w:lang w:val="es-ES"/>
        </w:rPr>
        <w:t>también</w:t>
      </w:r>
      <w:r>
        <w:rPr>
          <w:rFonts w:ascii="Arial" w:hAnsi="Arial" w:cs="Arial"/>
          <w:spacing w:val="-10"/>
          <w:sz w:val="22"/>
          <w:szCs w:val="22"/>
          <w:lang w:val="es-ES"/>
        </w:rPr>
        <w:t xml:space="preserve"> </w:t>
      </w:r>
      <w:r>
        <w:rPr>
          <w:rFonts w:ascii="Arial" w:hAnsi="Arial" w:cs="Arial"/>
          <w:sz w:val="22"/>
          <w:szCs w:val="22"/>
          <w:lang w:val="es-ES"/>
        </w:rPr>
        <w:t>podría</w:t>
      </w:r>
      <w:r>
        <w:rPr>
          <w:rFonts w:ascii="Arial" w:hAnsi="Arial" w:cs="Arial"/>
          <w:spacing w:val="-9"/>
          <w:sz w:val="22"/>
          <w:szCs w:val="22"/>
          <w:lang w:val="es-ES"/>
        </w:rPr>
        <w:t xml:space="preserve"> </w:t>
      </w:r>
      <w:r>
        <w:rPr>
          <w:rFonts w:ascii="Arial" w:hAnsi="Arial" w:cs="Arial"/>
          <w:sz w:val="22"/>
          <w:szCs w:val="22"/>
          <w:lang w:val="es-ES"/>
        </w:rPr>
        <w:t>conducir</w:t>
      </w:r>
      <w:r>
        <w:rPr>
          <w:rFonts w:ascii="Arial" w:hAnsi="Arial" w:cs="Arial"/>
          <w:spacing w:val="-9"/>
          <w:sz w:val="22"/>
          <w:szCs w:val="22"/>
          <w:lang w:val="es-ES"/>
        </w:rPr>
        <w:t xml:space="preserve"> </w:t>
      </w:r>
      <w:r>
        <w:rPr>
          <w:rFonts w:ascii="Arial" w:hAnsi="Arial" w:cs="Arial"/>
          <w:sz w:val="22"/>
          <w:szCs w:val="22"/>
          <w:lang w:val="es-ES"/>
        </w:rPr>
        <w:t>a</w:t>
      </w:r>
      <w:r>
        <w:rPr>
          <w:rFonts w:ascii="Arial" w:hAnsi="Arial" w:cs="Arial"/>
          <w:spacing w:val="-9"/>
          <w:sz w:val="22"/>
          <w:szCs w:val="22"/>
          <w:lang w:val="es-ES"/>
        </w:rPr>
        <w:t xml:space="preserve"> </w:t>
      </w:r>
      <w:r>
        <w:rPr>
          <w:rFonts w:ascii="Arial" w:hAnsi="Arial" w:cs="Arial"/>
          <w:sz w:val="22"/>
          <w:szCs w:val="22"/>
          <w:lang w:val="es-ES"/>
        </w:rPr>
        <w:t>una</w:t>
      </w:r>
      <w:r>
        <w:rPr>
          <w:rFonts w:ascii="Arial" w:hAnsi="Arial" w:cs="Arial"/>
          <w:spacing w:val="-7"/>
          <w:sz w:val="22"/>
          <w:szCs w:val="22"/>
          <w:lang w:val="es-ES"/>
        </w:rPr>
        <w:t xml:space="preserve"> </w:t>
      </w:r>
      <w:r>
        <w:rPr>
          <w:rFonts w:ascii="Arial" w:hAnsi="Arial" w:cs="Arial"/>
          <w:sz w:val="22"/>
          <w:szCs w:val="22"/>
          <w:lang w:val="es-ES"/>
        </w:rPr>
        <w:t>reducción</w:t>
      </w:r>
      <w:r>
        <w:rPr>
          <w:rFonts w:ascii="Arial" w:hAnsi="Arial" w:cs="Arial"/>
          <w:spacing w:val="-11"/>
          <w:sz w:val="22"/>
          <w:szCs w:val="22"/>
          <w:lang w:val="es-ES"/>
        </w:rPr>
        <w:t xml:space="preserve"> </w:t>
      </w:r>
      <w:r>
        <w:rPr>
          <w:rFonts w:ascii="Arial" w:hAnsi="Arial" w:cs="Arial"/>
          <w:sz w:val="22"/>
          <w:szCs w:val="22"/>
          <w:lang w:val="es-ES"/>
        </w:rPr>
        <w:t>futura</w:t>
      </w:r>
      <w:r>
        <w:rPr>
          <w:rFonts w:ascii="Arial" w:hAnsi="Arial" w:cs="Arial"/>
          <w:spacing w:val="-11"/>
          <w:sz w:val="22"/>
          <w:szCs w:val="22"/>
          <w:lang w:val="es-ES"/>
        </w:rPr>
        <w:t xml:space="preserve"> </w:t>
      </w:r>
      <w:r>
        <w:rPr>
          <w:rFonts w:ascii="Arial" w:hAnsi="Arial" w:cs="Arial"/>
          <w:sz w:val="22"/>
          <w:szCs w:val="22"/>
          <w:lang w:val="es-ES"/>
        </w:rPr>
        <w:t>de la población de un 50 % o más durante los próximos 25 años (criterio A3), que se sospecha que se debe a un declive en la zona de ocupación, la extensión de la ocurrencia y la calidad del hábitat, así como a la explotación, los contaminantes (especialmente el mercurio y los combustibles fósiles), los agentes patógenos (enfermedades de los animales domésticos) y los competidores (pescadores), que podrían desempeñar un papel importante.</w:t>
      </w:r>
    </w:p>
    <w:p w14:paraId="6BDDB0AB" w14:textId="77777777" w:rsidR="00220513" w:rsidRDefault="00220513">
      <w:pPr>
        <w:pStyle w:val="BodyText"/>
        <w:ind w:left="23" w:right="158"/>
        <w:jc w:val="both"/>
        <w:rPr>
          <w:rFonts w:ascii="Arial" w:hAnsi="Arial" w:cs="Arial"/>
          <w:sz w:val="22"/>
          <w:szCs w:val="22"/>
          <w:lang w:val="es-ES"/>
        </w:rPr>
      </w:pPr>
    </w:p>
    <w:p w14:paraId="32CF8144" w14:textId="77777777" w:rsidR="00220513" w:rsidRDefault="002743EF">
      <w:pPr>
        <w:pStyle w:val="BodyText"/>
        <w:ind w:left="23" w:right="165"/>
        <w:jc w:val="both"/>
        <w:rPr>
          <w:rFonts w:ascii="Arial" w:hAnsi="Arial" w:cs="Arial"/>
          <w:sz w:val="22"/>
          <w:szCs w:val="22"/>
          <w:lang w:val="es-ES"/>
        </w:rPr>
      </w:pPr>
      <w:r>
        <w:rPr>
          <w:rFonts w:ascii="Arial" w:hAnsi="Arial" w:cs="Arial"/>
          <w:sz w:val="22"/>
          <w:szCs w:val="22"/>
          <w:lang w:val="es-ES"/>
        </w:rPr>
        <w:t>La enmienda permitiría reforzar la colaboración entre los Estados de la zona de distribución de la nutria gigante y aplicar medidas para garantizar la conectividad ecológica, así como la gestión y protección de los hábitats y las especies de los ecosistemas de agua dulce.</w:t>
      </w:r>
    </w:p>
    <w:p w14:paraId="5D9ECBF8" w14:textId="77777777" w:rsidR="00220513" w:rsidRDefault="00220513">
      <w:pPr>
        <w:pStyle w:val="BodyText"/>
        <w:ind w:left="23" w:right="165"/>
        <w:jc w:val="both"/>
        <w:rPr>
          <w:rFonts w:ascii="Arial" w:hAnsi="Arial" w:cs="Arial"/>
          <w:sz w:val="22"/>
          <w:szCs w:val="22"/>
          <w:lang w:val="es-ES"/>
        </w:rPr>
      </w:pPr>
    </w:p>
    <w:p w14:paraId="3003C0C3" w14:textId="77777777" w:rsidR="00220513" w:rsidRDefault="002743EF">
      <w:pPr>
        <w:pStyle w:val="BodyText"/>
        <w:spacing w:after="80"/>
        <w:ind w:left="23" w:right="172"/>
        <w:jc w:val="both"/>
        <w:rPr>
          <w:rFonts w:ascii="Arial" w:hAnsi="Arial" w:cs="Arial"/>
          <w:sz w:val="22"/>
          <w:szCs w:val="22"/>
          <w:lang w:val="es-ES"/>
        </w:rPr>
      </w:pPr>
      <w:r>
        <w:rPr>
          <w:rFonts w:ascii="Arial" w:hAnsi="Arial" w:cs="Arial"/>
          <w:sz w:val="22"/>
          <w:szCs w:val="22"/>
          <w:lang w:val="es-ES"/>
        </w:rPr>
        <w:t>La inclusión de la nutria gigante en los Anexos de la CMS podría aportar varios beneficios y contribuir a las recomendaciones de la Estrategia Mundial para la Conservación de la Nutria:</w:t>
      </w:r>
    </w:p>
    <w:p w14:paraId="1B06C040" w14:textId="77777777" w:rsidR="00220513" w:rsidRDefault="002743EF">
      <w:pPr>
        <w:pStyle w:val="ListParagraph"/>
        <w:numPr>
          <w:ilvl w:val="0"/>
          <w:numId w:val="10"/>
        </w:numPr>
        <w:tabs>
          <w:tab w:val="left" w:pos="744"/>
        </w:tabs>
        <w:spacing w:after="80"/>
        <w:ind w:right="161"/>
        <w:jc w:val="both"/>
        <w:rPr>
          <w:rFonts w:ascii="Arial" w:hAnsi="Arial" w:cs="Arial"/>
          <w:lang w:val="es-ES"/>
        </w:rPr>
      </w:pPr>
      <w:r>
        <w:rPr>
          <w:rFonts w:ascii="Arial" w:hAnsi="Arial" w:cs="Arial"/>
          <w:lang w:val="es-ES"/>
        </w:rPr>
        <w:t>El diseño de un plan de acción regional para la preservación y conservación de la nutria gigante.</w:t>
      </w:r>
    </w:p>
    <w:p w14:paraId="6D0A0EB2" w14:textId="77777777" w:rsidR="00220513" w:rsidRDefault="002743EF">
      <w:pPr>
        <w:pStyle w:val="ListParagraph"/>
        <w:numPr>
          <w:ilvl w:val="0"/>
          <w:numId w:val="10"/>
        </w:numPr>
        <w:tabs>
          <w:tab w:val="left" w:pos="744"/>
        </w:tabs>
        <w:spacing w:after="80"/>
        <w:ind w:right="159"/>
        <w:jc w:val="both"/>
        <w:rPr>
          <w:rFonts w:ascii="Arial" w:hAnsi="Arial" w:cs="Arial"/>
          <w:lang w:val="es-ES"/>
        </w:rPr>
      </w:pPr>
      <w:r>
        <w:rPr>
          <w:rFonts w:ascii="Arial" w:hAnsi="Arial" w:cs="Arial"/>
          <w:lang w:val="es-ES"/>
        </w:rPr>
        <w:t>La mejora de los conocimientos sobre el estado de la población de nutrias gigantes y sus desplazamientos transfronterizos.</w:t>
      </w:r>
    </w:p>
    <w:p w14:paraId="35E2AC64" w14:textId="77777777" w:rsidR="00220513" w:rsidRDefault="002743EF">
      <w:pPr>
        <w:pStyle w:val="ListParagraph"/>
        <w:numPr>
          <w:ilvl w:val="0"/>
          <w:numId w:val="10"/>
        </w:numPr>
        <w:tabs>
          <w:tab w:val="left" w:pos="744"/>
        </w:tabs>
        <w:spacing w:after="80"/>
        <w:ind w:right="163"/>
        <w:jc w:val="both"/>
        <w:rPr>
          <w:rFonts w:ascii="Arial" w:hAnsi="Arial" w:cs="Arial"/>
          <w:lang w:val="es-ES"/>
        </w:rPr>
      </w:pPr>
      <w:r>
        <w:rPr>
          <w:rFonts w:ascii="Arial" w:hAnsi="Arial" w:cs="Arial"/>
          <w:lang w:val="es-ES"/>
        </w:rPr>
        <w:t>La identificación, la mitigación y la eliminación de las principales amenazas a las que se enfrentan las nutrias gigantes.</w:t>
      </w:r>
    </w:p>
    <w:p w14:paraId="53FC3731" w14:textId="77777777" w:rsidR="00220513" w:rsidRDefault="002743EF">
      <w:pPr>
        <w:pStyle w:val="ListParagraph"/>
        <w:numPr>
          <w:ilvl w:val="0"/>
          <w:numId w:val="10"/>
        </w:numPr>
        <w:tabs>
          <w:tab w:val="left" w:pos="744"/>
        </w:tabs>
        <w:spacing w:after="80"/>
        <w:ind w:right="154"/>
        <w:jc w:val="both"/>
        <w:rPr>
          <w:rFonts w:ascii="Arial" w:hAnsi="Arial" w:cs="Arial"/>
          <w:lang w:val="es-ES"/>
        </w:rPr>
      </w:pPr>
      <w:r>
        <w:rPr>
          <w:rFonts w:ascii="Arial" w:hAnsi="Arial" w:cs="Arial"/>
          <w:lang w:val="es-ES"/>
        </w:rPr>
        <w:t>El establecimiento</w:t>
      </w:r>
      <w:r>
        <w:rPr>
          <w:rFonts w:ascii="Arial" w:hAnsi="Arial" w:cs="Arial"/>
          <w:spacing w:val="-8"/>
          <w:lang w:val="es-ES"/>
        </w:rPr>
        <w:t xml:space="preserve"> </w:t>
      </w:r>
      <w:r>
        <w:rPr>
          <w:rFonts w:ascii="Arial" w:hAnsi="Arial" w:cs="Arial"/>
          <w:lang w:val="es-ES"/>
        </w:rPr>
        <w:t>de zonas</w:t>
      </w:r>
      <w:r>
        <w:rPr>
          <w:rFonts w:ascii="Arial" w:hAnsi="Arial" w:cs="Arial"/>
          <w:spacing w:val="-10"/>
          <w:lang w:val="es-ES"/>
        </w:rPr>
        <w:t xml:space="preserve"> </w:t>
      </w:r>
      <w:r>
        <w:rPr>
          <w:rFonts w:ascii="Arial" w:hAnsi="Arial" w:cs="Arial"/>
          <w:lang w:val="es-ES"/>
        </w:rPr>
        <w:t>protegidas</w:t>
      </w:r>
      <w:r>
        <w:rPr>
          <w:rFonts w:ascii="Arial" w:hAnsi="Arial" w:cs="Arial"/>
          <w:spacing w:val="-10"/>
          <w:lang w:val="es-ES"/>
        </w:rPr>
        <w:t xml:space="preserve"> </w:t>
      </w:r>
      <w:r>
        <w:rPr>
          <w:rFonts w:ascii="Arial" w:hAnsi="Arial" w:cs="Arial"/>
          <w:lang w:val="es-ES"/>
        </w:rPr>
        <w:t>en</w:t>
      </w:r>
      <w:r>
        <w:rPr>
          <w:rFonts w:ascii="Arial" w:hAnsi="Arial" w:cs="Arial"/>
          <w:spacing w:val="-10"/>
          <w:lang w:val="es-ES"/>
        </w:rPr>
        <w:t xml:space="preserve"> </w:t>
      </w:r>
      <w:r>
        <w:rPr>
          <w:rFonts w:ascii="Arial" w:hAnsi="Arial" w:cs="Arial"/>
          <w:lang w:val="es-ES"/>
        </w:rPr>
        <w:t>todos</w:t>
      </w:r>
      <w:r>
        <w:rPr>
          <w:rFonts w:ascii="Arial" w:hAnsi="Arial" w:cs="Arial"/>
          <w:spacing w:val="-10"/>
          <w:lang w:val="es-ES"/>
        </w:rPr>
        <w:t xml:space="preserve"> </w:t>
      </w:r>
      <w:r>
        <w:rPr>
          <w:rFonts w:ascii="Arial" w:hAnsi="Arial" w:cs="Arial"/>
          <w:lang w:val="es-ES"/>
        </w:rPr>
        <w:t>los</w:t>
      </w:r>
      <w:r>
        <w:rPr>
          <w:rFonts w:ascii="Arial" w:hAnsi="Arial" w:cs="Arial"/>
          <w:spacing w:val="-10"/>
          <w:lang w:val="es-ES"/>
        </w:rPr>
        <w:t xml:space="preserve"> </w:t>
      </w:r>
      <w:r>
        <w:rPr>
          <w:rFonts w:ascii="Arial" w:hAnsi="Arial" w:cs="Arial"/>
          <w:lang w:val="es-ES"/>
        </w:rPr>
        <w:t>países</w:t>
      </w:r>
      <w:r>
        <w:rPr>
          <w:rFonts w:ascii="Arial" w:hAnsi="Arial" w:cs="Arial"/>
          <w:spacing w:val="-10"/>
          <w:lang w:val="es-ES"/>
        </w:rPr>
        <w:t xml:space="preserve"> </w:t>
      </w:r>
      <w:r>
        <w:rPr>
          <w:rFonts w:ascii="Arial" w:hAnsi="Arial" w:cs="Arial"/>
          <w:lang w:val="es-ES"/>
        </w:rPr>
        <w:t>de</w:t>
      </w:r>
      <w:r>
        <w:rPr>
          <w:rFonts w:ascii="Arial" w:hAnsi="Arial" w:cs="Arial"/>
          <w:spacing w:val="-12"/>
          <w:lang w:val="es-ES"/>
        </w:rPr>
        <w:t xml:space="preserve"> </w:t>
      </w:r>
      <w:r>
        <w:rPr>
          <w:rFonts w:ascii="Arial" w:hAnsi="Arial" w:cs="Arial"/>
          <w:lang w:val="es-ES"/>
        </w:rPr>
        <w:t>la</w:t>
      </w:r>
      <w:r>
        <w:rPr>
          <w:rFonts w:ascii="Arial" w:hAnsi="Arial" w:cs="Arial"/>
          <w:spacing w:val="-12"/>
          <w:lang w:val="es-ES"/>
        </w:rPr>
        <w:t xml:space="preserve"> zona</w:t>
      </w:r>
      <w:r>
        <w:rPr>
          <w:rFonts w:ascii="Arial" w:hAnsi="Arial" w:cs="Arial"/>
          <w:lang w:val="es-ES"/>
        </w:rPr>
        <w:t>de</w:t>
      </w:r>
      <w:r>
        <w:rPr>
          <w:rFonts w:ascii="Arial" w:hAnsi="Arial" w:cs="Arial"/>
          <w:spacing w:val="-9"/>
          <w:lang w:val="es-ES"/>
        </w:rPr>
        <w:t xml:space="preserve"> </w:t>
      </w:r>
      <w:r>
        <w:rPr>
          <w:rFonts w:ascii="Arial" w:hAnsi="Arial" w:cs="Arial"/>
          <w:lang w:val="es-ES"/>
        </w:rPr>
        <w:t>distribución,</w:t>
      </w:r>
      <w:r>
        <w:rPr>
          <w:rFonts w:ascii="Arial" w:hAnsi="Arial" w:cs="Arial"/>
          <w:spacing w:val="-10"/>
          <w:lang w:val="es-ES"/>
        </w:rPr>
        <w:t xml:space="preserve"> </w:t>
      </w:r>
      <w:r>
        <w:rPr>
          <w:rFonts w:ascii="Arial" w:hAnsi="Arial" w:cs="Arial"/>
          <w:lang w:val="es-ES"/>
        </w:rPr>
        <w:t>incluidos</w:t>
      </w:r>
      <w:r>
        <w:rPr>
          <w:rFonts w:ascii="Arial" w:hAnsi="Arial" w:cs="Arial"/>
          <w:spacing w:val="-10"/>
          <w:lang w:val="es-ES"/>
        </w:rPr>
        <w:t xml:space="preserve"> </w:t>
      </w:r>
      <w:r>
        <w:rPr>
          <w:rFonts w:ascii="Arial" w:hAnsi="Arial" w:cs="Arial"/>
          <w:lang w:val="es-ES"/>
        </w:rPr>
        <w:t>los corredores piscícolas para conectar las zonas fragmentadas.</w:t>
      </w:r>
    </w:p>
    <w:p w14:paraId="0DDE3BDB" w14:textId="77777777" w:rsidR="00220513" w:rsidRDefault="002743EF">
      <w:pPr>
        <w:pStyle w:val="ListParagraph"/>
        <w:numPr>
          <w:ilvl w:val="0"/>
          <w:numId w:val="10"/>
        </w:numPr>
        <w:tabs>
          <w:tab w:val="left" w:pos="744"/>
        </w:tabs>
        <w:spacing w:after="80"/>
        <w:ind w:right="162"/>
        <w:jc w:val="both"/>
        <w:rPr>
          <w:rFonts w:ascii="Arial" w:hAnsi="Arial" w:cs="Arial"/>
          <w:lang w:val="es-ES"/>
        </w:rPr>
      </w:pPr>
      <w:r>
        <w:rPr>
          <w:rFonts w:ascii="Arial" w:hAnsi="Arial" w:cs="Arial"/>
          <w:lang w:val="es-ES"/>
        </w:rPr>
        <w:t>El fomento de</w:t>
      </w:r>
      <w:r>
        <w:rPr>
          <w:rFonts w:ascii="Arial" w:hAnsi="Arial" w:cs="Arial"/>
          <w:spacing w:val="-3"/>
          <w:lang w:val="es-ES"/>
        </w:rPr>
        <w:t xml:space="preserve"> </w:t>
      </w:r>
      <w:r>
        <w:rPr>
          <w:rFonts w:ascii="Arial" w:hAnsi="Arial" w:cs="Arial"/>
          <w:lang w:val="es-ES"/>
        </w:rPr>
        <w:t>la cooperación</w:t>
      </w:r>
      <w:r>
        <w:rPr>
          <w:rFonts w:ascii="Arial" w:hAnsi="Arial" w:cs="Arial"/>
          <w:spacing w:val="-4"/>
          <w:lang w:val="es-ES"/>
        </w:rPr>
        <w:t xml:space="preserve"> </w:t>
      </w:r>
      <w:r>
        <w:rPr>
          <w:rFonts w:ascii="Arial" w:hAnsi="Arial" w:cs="Arial"/>
          <w:lang w:val="es-ES"/>
        </w:rPr>
        <w:t>multinacional</w:t>
      </w:r>
      <w:r>
        <w:rPr>
          <w:rFonts w:ascii="Arial" w:hAnsi="Arial" w:cs="Arial"/>
          <w:spacing w:val="-4"/>
          <w:lang w:val="es-ES"/>
        </w:rPr>
        <w:t xml:space="preserve"> </w:t>
      </w:r>
      <w:r>
        <w:rPr>
          <w:rFonts w:ascii="Arial" w:hAnsi="Arial" w:cs="Arial"/>
          <w:lang w:val="es-ES"/>
        </w:rPr>
        <w:t>(es decir, Amapá-Brasil</w:t>
      </w:r>
      <w:r>
        <w:rPr>
          <w:rFonts w:ascii="Arial" w:hAnsi="Arial" w:cs="Arial"/>
          <w:spacing w:val="-4"/>
          <w:lang w:val="es-ES"/>
        </w:rPr>
        <w:t xml:space="preserve"> </w:t>
      </w:r>
      <w:r>
        <w:rPr>
          <w:rFonts w:ascii="Arial" w:hAnsi="Arial" w:cs="Arial"/>
          <w:lang w:val="es-ES"/>
        </w:rPr>
        <w:t>y</w:t>
      </w:r>
      <w:r>
        <w:rPr>
          <w:rFonts w:ascii="Arial" w:hAnsi="Arial" w:cs="Arial"/>
          <w:spacing w:val="-1"/>
          <w:lang w:val="es-ES"/>
        </w:rPr>
        <w:t xml:space="preserve"> </w:t>
      </w:r>
      <w:r>
        <w:rPr>
          <w:rFonts w:ascii="Arial" w:hAnsi="Arial" w:cs="Arial"/>
          <w:lang w:val="es-ES"/>
        </w:rPr>
        <w:t>la Guayana Francesa, Surinam</w:t>
      </w:r>
      <w:r>
        <w:rPr>
          <w:rFonts w:ascii="Arial" w:hAnsi="Arial" w:cs="Arial"/>
          <w:spacing w:val="-15"/>
          <w:lang w:val="es-ES"/>
        </w:rPr>
        <w:t xml:space="preserve"> </w:t>
      </w:r>
      <w:r>
        <w:rPr>
          <w:rFonts w:ascii="Arial" w:hAnsi="Arial" w:cs="Arial"/>
          <w:lang w:val="es-ES"/>
        </w:rPr>
        <w:t>y</w:t>
      </w:r>
      <w:r>
        <w:rPr>
          <w:rFonts w:ascii="Arial" w:hAnsi="Arial" w:cs="Arial"/>
          <w:spacing w:val="-15"/>
          <w:lang w:val="es-ES"/>
        </w:rPr>
        <w:t xml:space="preserve"> </w:t>
      </w:r>
      <w:r>
        <w:rPr>
          <w:rFonts w:ascii="Arial" w:hAnsi="Arial" w:cs="Arial"/>
          <w:lang w:val="es-ES"/>
        </w:rPr>
        <w:t>la Guyana,</w:t>
      </w:r>
      <w:r>
        <w:rPr>
          <w:rFonts w:ascii="Arial" w:hAnsi="Arial" w:cs="Arial"/>
          <w:spacing w:val="-14"/>
          <w:lang w:val="es-ES"/>
        </w:rPr>
        <w:t xml:space="preserve"> </w:t>
      </w:r>
      <w:r>
        <w:rPr>
          <w:rFonts w:ascii="Arial" w:hAnsi="Arial" w:cs="Arial"/>
          <w:lang w:val="es-ES"/>
        </w:rPr>
        <w:t>Amazonia</w:t>
      </w:r>
      <w:r>
        <w:rPr>
          <w:rFonts w:ascii="Arial" w:hAnsi="Arial" w:cs="Arial"/>
          <w:spacing w:val="-15"/>
          <w:lang w:val="es-ES"/>
        </w:rPr>
        <w:t xml:space="preserve"> </w:t>
      </w:r>
      <w:r>
        <w:rPr>
          <w:rFonts w:ascii="Arial" w:hAnsi="Arial" w:cs="Arial"/>
          <w:lang w:val="es-ES"/>
        </w:rPr>
        <w:t>del</w:t>
      </w:r>
      <w:r>
        <w:rPr>
          <w:rFonts w:ascii="Arial" w:hAnsi="Arial" w:cs="Arial"/>
          <w:spacing w:val="-14"/>
          <w:lang w:val="es-ES"/>
        </w:rPr>
        <w:t xml:space="preserve"> </w:t>
      </w:r>
      <w:r>
        <w:rPr>
          <w:rFonts w:ascii="Arial" w:hAnsi="Arial" w:cs="Arial"/>
          <w:lang w:val="es-ES"/>
        </w:rPr>
        <w:t>Sur</w:t>
      </w:r>
      <w:r>
        <w:rPr>
          <w:rFonts w:ascii="Arial" w:hAnsi="Arial" w:cs="Arial"/>
          <w:spacing w:val="-15"/>
          <w:lang w:val="es-ES"/>
        </w:rPr>
        <w:t xml:space="preserve"> </w:t>
      </w:r>
      <w:r>
        <w:rPr>
          <w:rFonts w:ascii="Arial" w:hAnsi="Arial" w:cs="Arial"/>
          <w:lang w:val="es-ES"/>
        </w:rPr>
        <w:t>y</w:t>
      </w:r>
      <w:r>
        <w:rPr>
          <w:rFonts w:ascii="Arial" w:hAnsi="Arial" w:cs="Arial"/>
          <w:spacing w:val="-15"/>
          <w:lang w:val="es-ES"/>
        </w:rPr>
        <w:t xml:space="preserve"> </w:t>
      </w:r>
      <w:r>
        <w:rPr>
          <w:rFonts w:ascii="Arial" w:hAnsi="Arial" w:cs="Arial"/>
          <w:lang w:val="es-ES"/>
        </w:rPr>
        <w:t>Pantanal)</w:t>
      </w:r>
      <w:r>
        <w:rPr>
          <w:rFonts w:ascii="Arial" w:hAnsi="Arial" w:cs="Arial"/>
          <w:spacing w:val="-14"/>
          <w:lang w:val="es-ES"/>
        </w:rPr>
        <w:t xml:space="preserve"> </w:t>
      </w:r>
      <w:r>
        <w:rPr>
          <w:rFonts w:ascii="Arial" w:hAnsi="Arial" w:cs="Arial"/>
          <w:lang w:val="es-ES"/>
        </w:rPr>
        <w:t>para coordinar</w:t>
      </w:r>
      <w:r>
        <w:rPr>
          <w:rFonts w:ascii="Arial" w:hAnsi="Arial" w:cs="Arial"/>
          <w:spacing w:val="-14"/>
          <w:lang w:val="es-ES"/>
        </w:rPr>
        <w:t xml:space="preserve"> </w:t>
      </w:r>
      <w:r>
        <w:rPr>
          <w:rFonts w:ascii="Arial" w:hAnsi="Arial" w:cs="Arial"/>
          <w:lang w:val="es-ES"/>
        </w:rPr>
        <w:t>la gestión</w:t>
      </w:r>
      <w:r>
        <w:rPr>
          <w:rFonts w:ascii="Arial" w:hAnsi="Arial" w:cs="Arial"/>
          <w:spacing w:val="-15"/>
          <w:lang w:val="es-ES"/>
        </w:rPr>
        <w:t xml:space="preserve"> </w:t>
      </w:r>
      <w:r>
        <w:rPr>
          <w:rFonts w:ascii="Arial" w:hAnsi="Arial" w:cs="Arial"/>
          <w:lang w:val="es-ES"/>
        </w:rPr>
        <w:t>de</w:t>
      </w:r>
      <w:r>
        <w:rPr>
          <w:rFonts w:ascii="Arial" w:hAnsi="Arial" w:cs="Arial"/>
          <w:spacing w:val="-14"/>
          <w:lang w:val="es-ES"/>
        </w:rPr>
        <w:t xml:space="preserve"> </w:t>
      </w:r>
      <w:r>
        <w:rPr>
          <w:rFonts w:ascii="Arial" w:hAnsi="Arial" w:cs="Arial"/>
          <w:lang w:val="es-ES"/>
        </w:rPr>
        <w:t>las zonas protegidas transfronterizas o conectadas, el control de la minería ilegal y la integridad del hábitat continuo de la nutria.</w:t>
      </w:r>
    </w:p>
    <w:p w14:paraId="21AAE700" w14:textId="77777777" w:rsidR="00220513" w:rsidRDefault="002743EF">
      <w:pPr>
        <w:pStyle w:val="ListParagraph"/>
        <w:numPr>
          <w:ilvl w:val="0"/>
          <w:numId w:val="10"/>
        </w:numPr>
        <w:tabs>
          <w:tab w:val="left" w:pos="744"/>
        </w:tabs>
        <w:spacing w:after="80"/>
        <w:ind w:right="165"/>
        <w:jc w:val="both"/>
        <w:rPr>
          <w:rFonts w:ascii="Arial" w:hAnsi="Arial" w:cs="Arial"/>
          <w:lang w:val="es-ES"/>
        </w:rPr>
      </w:pPr>
      <w:r>
        <w:rPr>
          <w:rFonts w:ascii="Arial" w:hAnsi="Arial" w:cs="Arial"/>
          <w:lang w:val="es-ES"/>
        </w:rPr>
        <w:t>La aplicación de programas de reintroducción para recuperar las poblaciones históricas perdidas en la Argentina (Corrientes) y el Brasil (cuenca del Paraná).</w:t>
      </w:r>
    </w:p>
    <w:p w14:paraId="346CA572" w14:textId="77777777" w:rsidR="00220513" w:rsidRDefault="002743EF">
      <w:pPr>
        <w:pStyle w:val="ListParagraph"/>
        <w:numPr>
          <w:ilvl w:val="0"/>
          <w:numId w:val="10"/>
        </w:numPr>
        <w:tabs>
          <w:tab w:val="left" w:pos="744"/>
        </w:tabs>
        <w:spacing w:after="80"/>
        <w:ind w:right="166"/>
        <w:jc w:val="both"/>
        <w:rPr>
          <w:rFonts w:ascii="Arial" w:hAnsi="Arial" w:cs="Arial"/>
          <w:lang w:val="es-ES"/>
        </w:rPr>
      </w:pPr>
      <w:r>
        <w:rPr>
          <w:rFonts w:ascii="Arial" w:hAnsi="Arial" w:cs="Arial"/>
          <w:lang w:val="es-ES"/>
        </w:rPr>
        <w:lastRenderedPageBreak/>
        <w:t>La creación de protocolos en todos los países de la zona de distribución para regular las medidas de mitigación y compensación para proyectos como las presas hidroeléctricas,</w:t>
      </w:r>
      <w:r>
        <w:rPr>
          <w:rFonts w:ascii="Arial" w:hAnsi="Arial" w:cs="Arial"/>
          <w:spacing w:val="-7"/>
          <w:lang w:val="es-ES"/>
        </w:rPr>
        <w:t xml:space="preserve"> </w:t>
      </w:r>
      <w:r>
        <w:rPr>
          <w:rFonts w:ascii="Arial" w:hAnsi="Arial" w:cs="Arial"/>
          <w:lang w:val="es-ES"/>
        </w:rPr>
        <w:t>las</w:t>
      </w:r>
      <w:r>
        <w:rPr>
          <w:rFonts w:ascii="Arial" w:hAnsi="Arial" w:cs="Arial"/>
          <w:spacing w:val="-8"/>
          <w:lang w:val="es-ES"/>
        </w:rPr>
        <w:t xml:space="preserve"> </w:t>
      </w:r>
      <w:r>
        <w:rPr>
          <w:rFonts w:ascii="Arial" w:hAnsi="Arial" w:cs="Arial"/>
          <w:lang w:val="es-ES"/>
        </w:rPr>
        <w:t>minas</w:t>
      </w:r>
      <w:r>
        <w:rPr>
          <w:rFonts w:ascii="Arial" w:hAnsi="Arial" w:cs="Arial"/>
          <w:spacing w:val="-4"/>
          <w:lang w:val="es-ES"/>
        </w:rPr>
        <w:t xml:space="preserve"> </w:t>
      </w:r>
      <w:r>
        <w:rPr>
          <w:rFonts w:ascii="Arial" w:hAnsi="Arial" w:cs="Arial"/>
          <w:lang w:val="es-ES"/>
        </w:rPr>
        <w:t>de oro,</w:t>
      </w:r>
      <w:r>
        <w:rPr>
          <w:rFonts w:ascii="Arial" w:hAnsi="Arial" w:cs="Arial"/>
          <w:spacing w:val="-7"/>
          <w:lang w:val="es-ES"/>
        </w:rPr>
        <w:t xml:space="preserve"> </w:t>
      </w:r>
      <w:r>
        <w:rPr>
          <w:rFonts w:ascii="Arial" w:hAnsi="Arial" w:cs="Arial"/>
          <w:lang w:val="es-ES"/>
        </w:rPr>
        <w:t>la agricultura,</w:t>
      </w:r>
      <w:r>
        <w:rPr>
          <w:rFonts w:ascii="Arial" w:hAnsi="Arial" w:cs="Arial"/>
          <w:spacing w:val="-7"/>
          <w:lang w:val="es-ES"/>
        </w:rPr>
        <w:t xml:space="preserve"> </w:t>
      </w:r>
      <w:r>
        <w:rPr>
          <w:rFonts w:ascii="Arial" w:hAnsi="Arial" w:cs="Arial"/>
          <w:lang w:val="es-ES"/>
        </w:rPr>
        <w:t>la</w:t>
      </w:r>
      <w:r>
        <w:rPr>
          <w:rFonts w:ascii="Arial" w:hAnsi="Arial" w:cs="Arial"/>
          <w:spacing w:val="-10"/>
          <w:lang w:val="es-ES"/>
        </w:rPr>
        <w:t xml:space="preserve"> </w:t>
      </w:r>
      <w:r>
        <w:rPr>
          <w:rFonts w:ascii="Arial" w:hAnsi="Arial" w:cs="Arial"/>
          <w:lang w:val="es-ES"/>
        </w:rPr>
        <w:t>deforestación</w:t>
      </w:r>
      <w:r>
        <w:rPr>
          <w:rFonts w:ascii="Arial" w:hAnsi="Arial" w:cs="Arial"/>
          <w:spacing w:val="-10"/>
          <w:lang w:val="es-ES"/>
        </w:rPr>
        <w:t xml:space="preserve"> </w:t>
      </w:r>
      <w:r>
        <w:rPr>
          <w:rFonts w:ascii="Arial" w:hAnsi="Arial" w:cs="Arial"/>
          <w:lang w:val="es-ES"/>
        </w:rPr>
        <w:t>y</w:t>
      </w:r>
      <w:r>
        <w:rPr>
          <w:rFonts w:ascii="Arial" w:hAnsi="Arial" w:cs="Arial"/>
          <w:spacing w:val="-7"/>
          <w:lang w:val="es-ES"/>
        </w:rPr>
        <w:t xml:space="preserve"> </w:t>
      </w:r>
      <w:r>
        <w:rPr>
          <w:rFonts w:ascii="Arial" w:hAnsi="Arial" w:cs="Arial"/>
          <w:lang w:val="es-ES"/>
        </w:rPr>
        <w:t>la</w:t>
      </w:r>
      <w:r>
        <w:rPr>
          <w:rFonts w:ascii="Arial" w:hAnsi="Arial" w:cs="Arial"/>
          <w:spacing w:val="-10"/>
          <w:lang w:val="es-ES"/>
        </w:rPr>
        <w:t xml:space="preserve"> </w:t>
      </w:r>
      <w:r>
        <w:rPr>
          <w:rFonts w:ascii="Arial" w:hAnsi="Arial" w:cs="Arial"/>
          <w:lang w:val="es-ES"/>
        </w:rPr>
        <w:t>sobrepesca</w:t>
      </w:r>
      <w:r>
        <w:rPr>
          <w:rFonts w:ascii="Arial" w:hAnsi="Arial" w:cs="Arial"/>
          <w:spacing w:val="-10"/>
          <w:lang w:val="es-ES"/>
        </w:rPr>
        <w:t xml:space="preserve"> </w:t>
      </w:r>
      <w:r>
        <w:rPr>
          <w:rFonts w:ascii="Arial" w:hAnsi="Arial" w:cs="Arial"/>
          <w:lang w:val="es-ES"/>
        </w:rPr>
        <w:t>en</w:t>
      </w:r>
      <w:r>
        <w:rPr>
          <w:rFonts w:ascii="Arial" w:hAnsi="Arial" w:cs="Arial"/>
          <w:spacing w:val="-8"/>
          <w:lang w:val="es-ES"/>
        </w:rPr>
        <w:t xml:space="preserve"> </w:t>
      </w:r>
      <w:r>
        <w:rPr>
          <w:rFonts w:ascii="Arial" w:hAnsi="Arial" w:cs="Arial"/>
          <w:lang w:val="es-ES"/>
        </w:rPr>
        <w:t>el hábitat de la nutria gigante.</w:t>
      </w:r>
    </w:p>
    <w:p w14:paraId="4713D3F7" w14:textId="77777777" w:rsidR="00220513" w:rsidRDefault="002743EF">
      <w:pPr>
        <w:pStyle w:val="ListParagraph"/>
        <w:numPr>
          <w:ilvl w:val="0"/>
          <w:numId w:val="10"/>
        </w:numPr>
        <w:tabs>
          <w:tab w:val="left" w:pos="744"/>
        </w:tabs>
        <w:ind w:left="743" w:right="164" w:hanging="357"/>
        <w:jc w:val="both"/>
        <w:rPr>
          <w:rFonts w:ascii="Arial" w:hAnsi="Arial" w:cs="Arial"/>
          <w:lang w:val="es-ES"/>
        </w:rPr>
      </w:pPr>
      <w:r>
        <w:rPr>
          <w:rFonts w:ascii="Arial" w:hAnsi="Arial" w:cs="Arial"/>
          <w:lang w:val="es-ES"/>
        </w:rPr>
        <w:t>Trabajar</w:t>
      </w:r>
      <w:r>
        <w:rPr>
          <w:rFonts w:ascii="Arial" w:hAnsi="Arial" w:cs="Arial"/>
          <w:spacing w:val="-4"/>
          <w:lang w:val="es-ES"/>
        </w:rPr>
        <w:t xml:space="preserve"> </w:t>
      </w:r>
      <w:r>
        <w:rPr>
          <w:rFonts w:ascii="Arial" w:hAnsi="Arial" w:cs="Arial"/>
          <w:lang w:val="es-ES"/>
        </w:rPr>
        <w:t>para</w:t>
      </w:r>
      <w:r>
        <w:rPr>
          <w:rFonts w:ascii="Arial" w:hAnsi="Arial" w:cs="Arial"/>
          <w:spacing w:val="-4"/>
          <w:lang w:val="es-ES"/>
        </w:rPr>
        <w:t xml:space="preserve"> </w:t>
      </w:r>
      <w:r>
        <w:rPr>
          <w:rFonts w:ascii="Arial" w:hAnsi="Arial" w:cs="Arial"/>
          <w:lang w:val="es-ES"/>
        </w:rPr>
        <w:t>reducir</w:t>
      </w:r>
      <w:r>
        <w:rPr>
          <w:rFonts w:ascii="Arial" w:hAnsi="Arial" w:cs="Arial"/>
          <w:spacing w:val="-6"/>
          <w:lang w:val="es-ES"/>
        </w:rPr>
        <w:t xml:space="preserve"> </w:t>
      </w:r>
      <w:r>
        <w:rPr>
          <w:rFonts w:ascii="Arial" w:hAnsi="Arial" w:cs="Arial"/>
          <w:lang w:val="es-ES"/>
        </w:rPr>
        <w:t>los</w:t>
      </w:r>
      <w:r>
        <w:rPr>
          <w:rFonts w:ascii="Arial" w:hAnsi="Arial" w:cs="Arial"/>
          <w:spacing w:val="-4"/>
          <w:lang w:val="es-ES"/>
        </w:rPr>
        <w:t xml:space="preserve"> </w:t>
      </w:r>
      <w:r>
        <w:rPr>
          <w:rFonts w:ascii="Arial" w:hAnsi="Arial" w:cs="Arial"/>
          <w:lang w:val="es-ES"/>
        </w:rPr>
        <w:t>conflictos</w:t>
      </w:r>
      <w:r>
        <w:rPr>
          <w:rFonts w:ascii="Arial" w:hAnsi="Arial" w:cs="Arial"/>
          <w:spacing w:val="-4"/>
          <w:lang w:val="es-ES"/>
        </w:rPr>
        <w:t xml:space="preserve"> </w:t>
      </w:r>
      <w:r>
        <w:rPr>
          <w:rFonts w:ascii="Arial" w:hAnsi="Arial" w:cs="Arial"/>
          <w:lang w:val="es-ES"/>
        </w:rPr>
        <w:t>con</w:t>
      </w:r>
      <w:r>
        <w:rPr>
          <w:rFonts w:ascii="Arial" w:hAnsi="Arial" w:cs="Arial"/>
          <w:spacing w:val="-4"/>
          <w:lang w:val="es-ES"/>
        </w:rPr>
        <w:t xml:space="preserve"> </w:t>
      </w:r>
      <w:r>
        <w:rPr>
          <w:rFonts w:ascii="Arial" w:hAnsi="Arial" w:cs="Arial"/>
          <w:lang w:val="es-ES"/>
        </w:rPr>
        <w:t>las</w:t>
      </w:r>
      <w:r>
        <w:rPr>
          <w:rFonts w:ascii="Arial" w:hAnsi="Arial" w:cs="Arial"/>
          <w:spacing w:val="-4"/>
          <w:lang w:val="es-ES"/>
        </w:rPr>
        <w:t xml:space="preserve"> </w:t>
      </w:r>
      <w:r>
        <w:rPr>
          <w:rFonts w:ascii="Arial" w:hAnsi="Arial" w:cs="Arial"/>
          <w:lang w:val="es-ES"/>
        </w:rPr>
        <w:t>poblaciones</w:t>
      </w:r>
      <w:r>
        <w:rPr>
          <w:rFonts w:ascii="Arial" w:hAnsi="Arial" w:cs="Arial"/>
          <w:spacing w:val="-4"/>
          <w:lang w:val="es-ES"/>
        </w:rPr>
        <w:t xml:space="preserve"> </w:t>
      </w:r>
      <w:r>
        <w:rPr>
          <w:rFonts w:ascii="Arial" w:hAnsi="Arial" w:cs="Arial"/>
          <w:lang w:val="es-ES"/>
        </w:rPr>
        <w:t>locales. La protección de la especie podría permitir invertir su declive.</w:t>
      </w:r>
    </w:p>
    <w:p w14:paraId="5EB7847E" w14:textId="77777777" w:rsidR="00220513" w:rsidRDefault="00220513">
      <w:pPr>
        <w:pStyle w:val="ListParagraph"/>
        <w:tabs>
          <w:tab w:val="left" w:pos="744"/>
        </w:tabs>
        <w:ind w:left="743" w:right="164"/>
        <w:jc w:val="both"/>
        <w:rPr>
          <w:rFonts w:ascii="Arial" w:hAnsi="Arial" w:cs="Arial"/>
          <w:lang w:val="es-ES"/>
        </w:rPr>
      </w:pPr>
    </w:p>
    <w:p w14:paraId="4162C6D7" w14:textId="77777777" w:rsidR="00220513" w:rsidRDefault="002743EF">
      <w:pPr>
        <w:pStyle w:val="ListParagraph"/>
        <w:numPr>
          <w:ilvl w:val="2"/>
          <w:numId w:val="13"/>
        </w:numPr>
        <w:ind w:left="567" w:hanging="567"/>
        <w:rPr>
          <w:rFonts w:ascii="Arial" w:hAnsi="Arial" w:cs="Arial"/>
          <w:lang w:val="es-ES"/>
        </w:rPr>
      </w:pPr>
      <w:r>
        <w:rPr>
          <w:rFonts w:ascii="Arial" w:hAnsi="Arial" w:cs="Arial"/>
          <w:lang w:val="es-ES"/>
        </w:rPr>
        <w:t>Riesgos</w:t>
      </w:r>
      <w:r>
        <w:rPr>
          <w:rFonts w:ascii="Arial" w:hAnsi="Arial" w:cs="Arial"/>
          <w:spacing w:val="-4"/>
          <w:lang w:val="es-ES"/>
        </w:rPr>
        <w:t xml:space="preserve"> </w:t>
      </w:r>
      <w:r>
        <w:rPr>
          <w:rFonts w:ascii="Arial" w:hAnsi="Arial" w:cs="Arial"/>
          <w:lang w:val="es-ES"/>
        </w:rPr>
        <w:t>potenciales</w:t>
      </w:r>
      <w:r>
        <w:rPr>
          <w:rFonts w:ascii="Arial" w:hAnsi="Arial" w:cs="Arial"/>
          <w:spacing w:val="-2"/>
          <w:lang w:val="es-ES"/>
        </w:rPr>
        <w:t xml:space="preserve"> </w:t>
      </w:r>
      <w:r>
        <w:rPr>
          <w:rFonts w:ascii="Arial" w:hAnsi="Arial" w:cs="Arial"/>
          <w:lang w:val="es-ES"/>
        </w:rPr>
        <w:t>de la</w:t>
      </w:r>
      <w:r>
        <w:rPr>
          <w:rFonts w:ascii="Arial" w:hAnsi="Arial" w:cs="Arial"/>
          <w:spacing w:val="-6"/>
          <w:lang w:val="es-ES"/>
        </w:rPr>
        <w:t xml:space="preserve"> </w:t>
      </w:r>
      <w:r>
        <w:rPr>
          <w:rFonts w:ascii="Arial" w:hAnsi="Arial" w:cs="Arial"/>
          <w:spacing w:val="-2"/>
          <w:lang w:val="es-ES"/>
        </w:rPr>
        <w:t>enmienda</w:t>
      </w:r>
    </w:p>
    <w:p w14:paraId="0573039F" w14:textId="77777777" w:rsidR="00220513" w:rsidRDefault="00220513">
      <w:pPr>
        <w:pStyle w:val="ListParagraph"/>
        <w:tabs>
          <w:tab w:val="left" w:pos="1092"/>
        </w:tabs>
        <w:ind w:left="1092"/>
        <w:rPr>
          <w:rFonts w:ascii="Arial" w:hAnsi="Arial" w:cs="Arial"/>
          <w:lang w:val="es-ES"/>
        </w:rPr>
      </w:pPr>
    </w:p>
    <w:p w14:paraId="285E9240" w14:textId="77777777" w:rsidR="00220513" w:rsidRDefault="002743EF">
      <w:pPr>
        <w:pStyle w:val="ListParagraph"/>
        <w:numPr>
          <w:ilvl w:val="2"/>
          <w:numId w:val="13"/>
        </w:numPr>
        <w:ind w:left="567" w:hanging="567"/>
        <w:rPr>
          <w:rFonts w:ascii="Arial" w:hAnsi="Arial" w:cs="Arial"/>
          <w:lang w:val="es-ES"/>
        </w:rPr>
      </w:pPr>
      <w:r>
        <w:rPr>
          <w:rFonts w:ascii="Arial" w:hAnsi="Arial" w:cs="Arial"/>
          <w:lang w:val="es-ES"/>
        </w:rPr>
        <w:t>Intención</w:t>
      </w:r>
      <w:r>
        <w:rPr>
          <w:rFonts w:ascii="Arial" w:hAnsi="Arial" w:cs="Arial"/>
          <w:spacing w:val="-16"/>
          <w:lang w:val="es-ES"/>
        </w:rPr>
        <w:t xml:space="preserve"> </w:t>
      </w:r>
      <w:r>
        <w:rPr>
          <w:rFonts w:ascii="Arial" w:hAnsi="Arial" w:cs="Arial"/>
          <w:lang w:val="es-ES"/>
        </w:rPr>
        <w:t>del</w:t>
      </w:r>
      <w:r>
        <w:rPr>
          <w:rFonts w:ascii="Arial" w:hAnsi="Arial" w:cs="Arial"/>
          <w:spacing w:val="-16"/>
          <w:lang w:val="es-ES"/>
        </w:rPr>
        <w:t xml:space="preserve"> </w:t>
      </w:r>
      <w:r>
        <w:rPr>
          <w:rFonts w:ascii="Arial" w:hAnsi="Arial" w:cs="Arial"/>
          <w:lang w:val="es-ES"/>
        </w:rPr>
        <w:t>autor</w:t>
      </w:r>
      <w:r>
        <w:rPr>
          <w:rFonts w:ascii="Arial" w:hAnsi="Arial" w:cs="Arial"/>
          <w:spacing w:val="-15"/>
          <w:lang w:val="es-ES"/>
        </w:rPr>
        <w:t xml:space="preserve"> </w:t>
      </w:r>
      <w:r>
        <w:rPr>
          <w:rFonts w:ascii="Arial" w:hAnsi="Arial" w:cs="Arial"/>
          <w:lang w:val="es-ES"/>
        </w:rPr>
        <w:t>de</w:t>
      </w:r>
      <w:r>
        <w:rPr>
          <w:rFonts w:ascii="Arial" w:hAnsi="Arial" w:cs="Arial"/>
          <w:spacing w:val="-16"/>
          <w:lang w:val="es-ES"/>
        </w:rPr>
        <w:t xml:space="preserve"> </w:t>
      </w:r>
      <w:r>
        <w:rPr>
          <w:rFonts w:ascii="Arial" w:hAnsi="Arial" w:cs="Arial"/>
          <w:lang w:val="es-ES"/>
        </w:rPr>
        <w:t>la</w:t>
      </w:r>
      <w:r>
        <w:rPr>
          <w:rFonts w:ascii="Arial" w:hAnsi="Arial" w:cs="Arial"/>
          <w:spacing w:val="-16"/>
          <w:lang w:val="es-ES"/>
        </w:rPr>
        <w:t xml:space="preserve"> </w:t>
      </w:r>
      <w:r>
        <w:rPr>
          <w:rFonts w:ascii="Arial" w:hAnsi="Arial" w:cs="Arial"/>
          <w:lang w:val="es-ES"/>
        </w:rPr>
        <w:t>propuesta</w:t>
      </w:r>
      <w:r>
        <w:rPr>
          <w:rFonts w:ascii="Arial" w:hAnsi="Arial" w:cs="Arial"/>
          <w:spacing w:val="-16"/>
          <w:lang w:val="es-ES"/>
        </w:rPr>
        <w:t xml:space="preserve"> </w:t>
      </w:r>
      <w:r>
        <w:rPr>
          <w:rFonts w:ascii="Arial" w:hAnsi="Arial" w:cs="Arial"/>
          <w:lang w:val="es-ES"/>
        </w:rPr>
        <w:t>con respecto</w:t>
      </w:r>
      <w:r>
        <w:rPr>
          <w:rFonts w:ascii="Arial" w:hAnsi="Arial" w:cs="Arial"/>
          <w:spacing w:val="-15"/>
          <w:lang w:val="es-ES"/>
        </w:rPr>
        <w:t xml:space="preserve"> </w:t>
      </w:r>
      <w:r>
        <w:rPr>
          <w:rFonts w:ascii="Arial" w:hAnsi="Arial" w:cs="Arial"/>
          <w:lang w:val="es-ES"/>
        </w:rPr>
        <w:t>a la elaboración</w:t>
      </w:r>
      <w:r>
        <w:rPr>
          <w:rFonts w:ascii="Arial" w:hAnsi="Arial" w:cs="Arial"/>
          <w:spacing w:val="-16"/>
          <w:lang w:val="es-ES"/>
        </w:rPr>
        <w:t xml:space="preserve"> </w:t>
      </w:r>
      <w:r>
        <w:rPr>
          <w:rFonts w:ascii="Arial" w:hAnsi="Arial" w:cs="Arial"/>
          <w:lang w:val="es-ES"/>
        </w:rPr>
        <w:t>de un</w:t>
      </w:r>
      <w:r>
        <w:rPr>
          <w:rFonts w:ascii="Arial" w:hAnsi="Arial" w:cs="Arial"/>
          <w:spacing w:val="-16"/>
          <w:lang w:val="es-ES"/>
        </w:rPr>
        <w:t xml:space="preserve"> </w:t>
      </w:r>
      <w:r>
        <w:rPr>
          <w:rFonts w:ascii="Arial" w:hAnsi="Arial" w:cs="Arial"/>
          <w:lang w:val="es-ES"/>
        </w:rPr>
        <w:t>acuerdo</w:t>
      </w:r>
      <w:r>
        <w:rPr>
          <w:rFonts w:ascii="Arial" w:hAnsi="Arial" w:cs="Arial"/>
          <w:spacing w:val="-16"/>
          <w:lang w:val="es-ES"/>
        </w:rPr>
        <w:t xml:space="preserve"> </w:t>
      </w:r>
      <w:r>
        <w:rPr>
          <w:rFonts w:ascii="Arial" w:hAnsi="Arial" w:cs="Arial"/>
          <w:lang w:val="es-ES"/>
        </w:rPr>
        <w:t>o</w:t>
      </w:r>
      <w:r>
        <w:rPr>
          <w:rFonts w:ascii="Arial" w:hAnsi="Arial" w:cs="Arial"/>
          <w:spacing w:val="-16"/>
          <w:lang w:val="es-ES"/>
        </w:rPr>
        <w:t xml:space="preserve"> </w:t>
      </w:r>
      <w:r>
        <w:rPr>
          <w:rFonts w:ascii="Arial" w:hAnsi="Arial" w:cs="Arial"/>
          <w:lang w:val="es-ES"/>
        </w:rPr>
        <w:t>acción concertada</w:t>
      </w:r>
    </w:p>
    <w:p w14:paraId="4F1D7086" w14:textId="77777777" w:rsidR="00220513" w:rsidRDefault="00220513">
      <w:pPr>
        <w:pStyle w:val="BodyText"/>
        <w:ind w:left="23" w:right="163"/>
        <w:jc w:val="both"/>
        <w:rPr>
          <w:rFonts w:ascii="Arial" w:hAnsi="Arial" w:cs="Arial"/>
          <w:sz w:val="22"/>
          <w:szCs w:val="22"/>
          <w:lang w:val="es-ES"/>
        </w:rPr>
      </w:pPr>
    </w:p>
    <w:p w14:paraId="3772A543" w14:textId="77777777" w:rsidR="00220513" w:rsidRDefault="002743EF">
      <w:pPr>
        <w:pStyle w:val="BodyText"/>
        <w:ind w:left="23" w:right="163"/>
        <w:jc w:val="both"/>
        <w:rPr>
          <w:rFonts w:ascii="Arial" w:hAnsi="Arial" w:cs="Arial"/>
          <w:sz w:val="22"/>
          <w:szCs w:val="22"/>
          <w:lang w:val="es-ES"/>
        </w:rPr>
      </w:pPr>
      <w:r>
        <w:rPr>
          <w:rFonts w:ascii="Arial" w:hAnsi="Arial" w:cs="Arial"/>
          <w:sz w:val="22"/>
          <w:szCs w:val="22"/>
          <w:lang w:val="es-ES"/>
        </w:rPr>
        <w:t>Fomentar</w:t>
      </w:r>
      <w:r>
        <w:rPr>
          <w:rFonts w:ascii="Arial" w:hAnsi="Arial" w:cs="Arial"/>
          <w:spacing w:val="-14"/>
          <w:sz w:val="22"/>
          <w:szCs w:val="22"/>
          <w:lang w:val="es-ES"/>
        </w:rPr>
        <w:t xml:space="preserve"> </w:t>
      </w:r>
      <w:r>
        <w:rPr>
          <w:rFonts w:ascii="Arial" w:hAnsi="Arial" w:cs="Arial"/>
          <w:sz w:val="22"/>
          <w:szCs w:val="22"/>
          <w:lang w:val="es-ES"/>
        </w:rPr>
        <w:t>la</w:t>
      </w:r>
      <w:r>
        <w:rPr>
          <w:rFonts w:ascii="Arial" w:hAnsi="Arial" w:cs="Arial"/>
          <w:spacing w:val="-15"/>
          <w:sz w:val="22"/>
          <w:szCs w:val="22"/>
          <w:lang w:val="es-ES"/>
        </w:rPr>
        <w:t xml:space="preserve"> </w:t>
      </w:r>
      <w:r>
        <w:rPr>
          <w:rFonts w:ascii="Arial" w:hAnsi="Arial" w:cs="Arial"/>
          <w:sz w:val="22"/>
          <w:szCs w:val="22"/>
          <w:lang w:val="es-ES"/>
        </w:rPr>
        <w:t>cooperación</w:t>
      </w:r>
      <w:r>
        <w:rPr>
          <w:rFonts w:ascii="Arial" w:hAnsi="Arial" w:cs="Arial"/>
          <w:spacing w:val="-14"/>
          <w:sz w:val="22"/>
          <w:szCs w:val="22"/>
          <w:lang w:val="es-ES"/>
        </w:rPr>
        <w:t xml:space="preserve"> </w:t>
      </w:r>
      <w:r>
        <w:rPr>
          <w:rFonts w:ascii="Arial" w:hAnsi="Arial" w:cs="Arial"/>
          <w:sz w:val="22"/>
          <w:szCs w:val="22"/>
          <w:lang w:val="es-ES"/>
        </w:rPr>
        <w:t>transfronteriza</w:t>
      </w:r>
      <w:r>
        <w:rPr>
          <w:rFonts w:ascii="Arial" w:hAnsi="Arial" w:cs="Arial"/>
          <w:spacing w:val="-15"/>
          <w:sz w:val="22"/>
          <w:szCs w:val="22"/>
          <w:lang w:val="es-ES"/>
        </w:rPr>
        <w:t xml:space="preserve"> </w:t>
      </w:r>
      <w:r>
        <w:rPr>
          <w:rFonts w:ascii="Arial" w:hAnsi="Arial" w:cs="Arial"/>
          <w:sz w:val="22"/>
          <w:szCs w:val="22"/>
          <w:lang w:val="es-ES"/>
        </w:rPr>
        <w:t>y</w:t>
      </w:r>
      <w:r>
        <w:rPr>
          <w:rFonts w:ascii="Arial" w:hAnsi="Arial" w:cs="Arial"/>
          <w:spacing w:val="-11"/>
          <w:sz w:val="22"/>
          <w:szCs w:val="22"/>
          <w:lang w:val="es-ES"/>
        </w:rPr>
        <w:t xml:space="preserve"> </w:t>
      </w:r>
      <w:r>
        <w:rPr>
          <w:rFonts w:ascii="Arial" w:hAnsi="Arial" w:cs="Arial"/>
          <w:sz w:val="22"/>
          <w:szCs w:val="22"/>
          <w:lang w:val="es-ES"/>
        </w:rPr>
        <w:t>una</w:t>
      </w:r>
      <w:r>
        <w:rPr>
          <w:rFonts w:ascii="Arial" w:hAnsi="Arial" w:cs="Arial"/>
          <w:spacing w:val="-15"/>
          <w:sz w:val="22"/>
          <w:szCs w:val="22"/>
          <w:lang w:val="es-ES"/>
        </w:rPr>
        <w:t xml:space="preserve"> </w:t>
      </w:r>
      <w:r>
        <w:rPr>
          <w:rFonts w:ascii="Arial" w:hAnsi="Arial" w:cs="Arial"/>
          <w:sz w:val="22"/>
          <w:szCs w:val="22"/>
          <w:lang w:val="es-ES"/>
        </w:rPr>
        <w:t>mejor</w:t>
      </w:r>
      <w:r>
        <w:rPr>
          <w:rFonts w:ascii="Arial" w:hAnsi="Arial" w:cs="Arial"/>
          <w:spacing w:val="-14"/>
          <w:sz w:val="22"/>
          <w:szCs w:val="22"/>
          <w:lang w:val="es-ES"/>
        </w:rPr>
        <w:t xml:space="preserve"> </w:t>
      </w:r>
      <w:r>
        <w:rPr>
          <w:rFonts w:ascii="Arial" w:hAnsi="Arial" w:cs="Arial"/>
          <w:sz w:val="22"/>
          <w:szCs w:val="22"/>
          <w:lang w:val="es-ES"/>
        </w:rPr>
        <w:t>protección</w:t>
      </w:r>
      <w:r>
        <w:rPr>
          <w:rFonts w:ascii="Arial" w:hAnsi="Arial" w:cs="Arial"/>
          <w:spacing w:val="-15"/>
          <w:sz w:val="22"/>
          <w:szCs w:val="22"/>
          <w:lang w:val="es-ES"/>
        </w:rPr>
        <w:t xml:space="preserve"> </w:t>
      </w:r>
      <w:r>
        <w:rPr>
          <w:rFonts w:ascii="Arial" w:hAnsi="Arial" w:cs="Arial"/>
          <w:sz w:val="22"/>
          <w:szCs w:val="22"/>
          <w:lang w:val="es-ES"/>
        </w:rPr>
        <w:t>de</w:t>
      </w:r>
      <w:r>
        <w:rPr>
          <w:rFonts w:ascii="Arial" w:hAnsi="Arial" w:cs="Arial"/>
          <w:spacing w:val="-15"/>
          <w:sz w:val="22"/>
          <w:szCs w:val="22"/>
          <w:lang w:val="es-ES"/>
        </w:rPr>
        <w:t xml:space="preserve"> </w:t>
      </w:r>
      <w:r>
        <w:rPr>
          <w:rFonts w:ascii="Arial" w:hAnsi="Arial" w:cs="Arial"/>
          <w:sz w:val="22"/>
          <w:szCs w:val="22"/>
          <w:lang w:val="es-ES"/>
        </w:rPr>
        <w:t>la especie</w:t>
      </w:r>
      <w:r>
        <w:rPr>
          <w:rFonts w:ascii="Arial" w:hAnsi="Arial" w:cs="Arial"/>
          <w:spacing w:val="-15"/>
          <w:sz w:val="22"/>
          <w:szCs w:val="22"/>
          <w:lang w:val="es-ES"/>
        </w:rPr>
        <w:t xml:space="preserve"> </w:t>
      </w:r>
      <w:r>
        <w:rPr>
          <w:rFonts w:ascii="Arial" w:hAnsi="Arial" w:cs="Arial"/>
          <w:sz w:val="22"/>
          <w:szCs w:val="22"/>
          <w:lang w:val="es-ES"/>
        </w:rPr>
        <w:t>mediante</w:t>
      </w:r>
      <w:r>
        <w:rPr>
          <w:rFonts w:ascii="Arial" w:hAnsi="Arial" w:cs="Arial"/>
          <w:spacing w:val="-13"/>
          <w:sz w:val="22"/>
          <w:szCs w:val="22"/>
          <w:lang w:val="es-ES"/>
        </w:rPr>
        <w:t xml:space="preserve"> </w:t>
      </w:r>
      <w:r>
        <w:rPr>
          <w:rFonts w:ascii="Arial" w:hAnsi="Arial" w:cs="Arial"/>
          <w:sz w:val="22"/>
          <w:szCs w:val="22"/>
          <w:lang w:val="es-ES"/>
        </w:rPr>
        <w:t>la</w:t>
      </w:r>
      <w:r>
        <w:rPr>
          <w:rFonts w:ascii="Arial" w:hAnsi="Arial" w:cs="Arial"/>
          <w:spacing w:val="-15"/>
          <w:sz w:val="22"/>
          <w:szCs w:val="22"/>
          <w:lang w:val="es-ES"/>
        </w:rPr>
        <w:t xml:space="preserve"> </w:t>
      </w:r>
      <w:r>
        <w:rPr>
          <w:rFonts w:ascii="Arial" w:hAnsi="Arial" w:cs="Arial"/>
          <w:sz w:val="22"/>
          <w:szCs w:val="22"/>
          <w:lang w:val="es-ES"/>
        </w:rPr>
        <w:t>creación de corredores ecológicos.</w:t>
      </w:r>
    </w:p>
    <w:p w14:paraId="443ADA59" w14:textId="77777777" w:rsidR="00220513" w:rsidRDefault="00220513">
      <w:pPr>
        <w:pStyle w:val="BodyText"/>
        <w:ind w:left="23" w:right="163"/>
        <w:jc w:val="both"/>
        <w:rPr>
          <w:rFonts w:ascii="Arial" w:hAnsi="Arial" w:cs="Arial"/>
          <w:sz w:val="22"/>
          <w:szCs w:val="22"/>
          <w:lang w:val="es-ES"/>
        </w:rPr>
      </w:pPr>
    </w:p>
    <w:p w14:paraId="20D76E76" w14:textId="77777777" w:rsidR="00220513" w:rsidRDefault="002743EF">
      <w:pPr>
        <w:pStyle w:val="ListParagraph"/>
        <w:numPr>
          <w:ilvl w:val="1"/>
          <w:numId w:val="13"/>
        </w:numPr>
        <w:tabs>
          <w:tab w:val="left" w:pos="23"/>
        </w:tabs>
        <w:ind w:left="567" w:hanging="567"/>
        <w:jc w:val="left"/>
        <w:rPr>
          <w:rFonts w:ascii="Arial" w:hAnsi="Arial" w:cs="Arial"/>
          <w:b/>
          <w:bCs/>
          <w:lang w:val="es-ES"/>
        </w:rPr>
      </w:pPr>
      <w:r>
        <w:rPr>
          <w:rFonts w:ascii="Arial" w:hAnsi="Arial" w:cs="Arial"/>
          <w:b/>
          <w:bCs/>
          <w:lang w:val="es-ES"/>
        </w:rPr>
        <w:t>Estados</w:t>
      </w:r>
      <w:r>
        <w:rPr>
          <w:rFonts w:ascii="Arial" w:hAnsi="Arial" w:cs="Arial"/>
          <w:b/>
          <w:bCs/>
          <w:spacing w:val="-2"/>
          <w:lang w:val="es-ES"/>
        </w:rPr>
        <w:t xml:space="preserve"> </w:t>
      </w:r>
      <w:r>
        <w:rPr>
          <w:rFonts w:ascii="Arial" w:hAnsi="Arial" w:cs="Arial"/>
          <w:b/>
          <w:bCs/>
          <w:lang w:val="es-ES"/>
        </w:rPr>
        <w:t>de</w:t>
      </w:r>
      <w:r>
        <w:rPr>
          <w:rFonts w:ascii="Arial" w:hAnsi="Arial" w:cs="Arial"/>
          <w:b/>
          <w:bCs/>
          <w:spacing w:val="-3"/>
          <w:lang w:val="es-ES"/>
        </w:rPr>
        <w:t xml:space="preserve"> </w:t>
      </w:r>
      <w:r>
        <w:rPr>
          <w:rFonts w:ascii="Arial" w:hAnsi="Arial" w:cs="Arial"/>
          <w:b/>
          <w:bCs/>
          <w:lang w:val="es-ES"/>
        </w:rPr>
        <w:t>la zona</w:t>
      </w:r>
      <w:r>
        <w:rPr>
          <w:rFonts w:ascii="Arial" w:hAnsi="Arial" w:cs="Arial"/>
          <w:b/>
          <w:bCs/>
          <w:spacing w:val="-3"/>
          <w:lang w:val="es-ES"/>
        </w:rPr>
        <w:t xml:space="preserve"> </w:t>
      </w:r>
      <w:r>
        <w:rPr>
          <w:rFonts w:ascii="Arial" w:hAnsi="Arial" w:cs="Arial"/>
          <w:b/>
          <w:bCs/>
          <w:lang w:val="es-ES"/>
        </w:rPr>
        <w:t>de</w:t>
      </w:r>
      <w:r>
        <w:rPr>
          <w:rFonts w:ascii="Arial" w:hAnsi="Arial" w:cs="Arial"/>
          <w:b/>
          <w:bCs/>
          <w:spacing w:val="-3"/>
          <w:lang w:val="es-ES"/>
        </w:rPr>
        <w:t xml:space="preserve"> </w:t>
      </w:r>
      <w:r>
        <w:rPr>
          <w:rFonts w:ascii="Arial" w:hAnsi="Arial" w:cs="Arial"/>
          <w:b/>
          <w:bCs/>
          <w:spacing w:val="-2"/>
          <w:lang w:val="es-ES"/>
        </w:rPr>
        <w:t>distribución</w:t>
      </w:r>
    </w:p>
    <w:p w14:paraId="03B56E73" w14:textId="77777777" w:rsidR="00220513" w:rsidRDefault="00220513">
      <w:pPr>
        <w:pStyle w:val="BodyText"/>
        <w:ind w:left="23" w:right="172"/>
        <w:jc w:val="both"/>
        <w:rPr>
          <w:rFonts w:ascii="Arial" w:hAnsi="Arial" w:cs="Arial"/>
          <w:sz w:val="22"/>
          <w:szCs w:val="22"/>
          <w:lang w:val="es-ES"/>
        </w:rPr>
      </w:pPr>
    </w:p>
    <w:p w14:paraId="625AF37D" w14:textId="77777777" w:rsidR="00220513" w:rsidRDefault="002743EF">
      <w:pPr>
        <w:pStyle w:val="BodyText"/>
        <w:ind w:left="23" w:right="172"/>
        <w:jc w:val="both"/>
        <w:rPr>
          <w:rFonts w:ascii="Arial" w:hAnsi="Arial" w:cs="Arial"/>
          <w:sz w:val="22"/>
          <w:szCs w:val="22"/>
          <w:lang w:val="es-ES"/>
        </w:rPr>
      </w:pPr>
      <w:r>
        <w:rPr>
          <w:rFonts w:ascii="Arial" w:hAnsi="Arial" w:cs="Arial"/>
          <w:b/>
          <w:bCs/>
          <w:sz w:val="22"/>
          <w:szCs w:val="22"/>
          <w:lang w:val="es-ES"/>
        </w:rPr>
        <w:t>Existentes (residentes)</w:t>
      </w:r>
      <w:r>
        <w:rPr>
          <w:rFonts w:ascii="Arial" w:hAnsi="Arial" w:cs="Arial"/>
          <w:sz w:val="22"/>
          <w:szCs w:val="22"/>
          <w:lang w:val="es-ES"/>
        </w:rPr>
        <w:t xml:space="preserve">: </w:t>
      </w:r>
      <w:bookmarkStart w:id="4" w:name="_Hlk212163594"/>
    </w:p>
    <w:p w14:paraId="563BE7B6" w14:textId="77777777" w:rsidR="00220513" w:rsidRDefault="002743EF">
      <w:pPr>
        <w:pStyle w:val="BodyText"/>
        <w:ind w:left="23" w:right="172"/>
        <w:jc w:val="both"/>
        <w:rPr>
          <w:rFonts w:ascii="Arial" w:hAnsi="Arial" w:cs="Arial"/>
          <w:sz w:val="22"/>
          <w:szCs w:val="22"/>
          <w:lang w:val="es-ES"/>
        </w:rPr>
      </w:pPr>
      <w:r>
        <w:rPr>
          <w:rFonts w:ascii="Arial" w:hAnsi="Arial" w:cs="Arial"/>
          <w:sz w:val="22"/>
          <w:szCs w:val="22"/>
          <w:lang w:val="es-ES"/>
        </w:rPr>
        <w:t>Bolivia (Estados Plurinacionales de); el Brasil; Colombia; el Ecuador; la Guayana Francesa; la Guyana; el Paraguay; el Perú; Surinam; Venezuela (República Bolivariana de).</w:t>
      </w:r>
    </w:p>
    <w:bookmarkEnd w:id="4"/>
    <w:p w14:paraId="53352122" w14:textId="77777777" w:rsidR="00220513" w:rsidRDefault="00220513">
      <w:pPr>
        <w:pStyle w:val="BodyText"/>
        <w:ind w:left="23"/>
        <w:jc w:val="both"/>
        <w:rPr>
          <w:rFonts w:ascii="Arial" w:hAnsi="Arial" w:cs="Arial"/>
          <w:sz w:val="22"/>
          <w:szCs w:val="22"/>
          <w:lang w:val="es-ES"/>
        </w:rPr>
      </w:pPr>
    </w:p>
    <w:p w14:paraId="38450465" w14:textId="77777777" w:rsidR="00220513" w:rsidRDefault="002743EF">
      <w:pPr>
        <w:pStyle w:val="BodyText"/>
        <w:ind w:left="23"/>
        <w:jc w:val="both"/>
        <w:rPr>
          <w:rFonts w:ascii="Arial" w:hAnsi="Arial" w:cs="Arial"/>
          <w:spacing w:val="-1"/>
          <w:sz w:val="22"/>
          <w:szCs w:val="22"/>
          <w:lang w:val="es-ES"/>
        </w:rPr>
      </w:pPr>
      <w:r>
        <w:rPr>
          <w:rFonts w:ascii="Arial" w:hAnsi="Arial" w:cs="Arial"/>
          <w:b/>
          <w:bCs/>
          <w:sz w:val="22"/>
          <w:szCs w:val="22"/>
          <w:lang w:val="es-ES"/>
        </w:rPr>
        <w:t>Presencia</w:t>
      </w:r>
      <w:r>
        <w:rPr>
          <w:rFonts w:ascii="Arial" w:hAnsi="Arial" w:cs="Arial"/>
          <w:b/>
          <w:bCs/>
          <w:spacing w:val="-5"/>
          <w:sz w:val="22"/>
          <w:szCs w:val="22"/>
          <w:lang w:val="es-ES"/>
        </w:rPr>
        <w:t xml:space="preserve"> </w:t>
      </w:r>
      <w:r>
        <w:rPr>
          <w:rFonts w:ascii="Arial" w:hAnsi="Arial" w:cs="Arial"/>
          <w:b/>
          <w:bCs/>
          <w:sz w:val="22"/>
          <w:szCs w:val="22"/>
          <w:lang w:val="es-ES"/>
        </w:rPr>
        <w:t>incierta</w:t>
      </w:r>
      <w:r>
        <w:rPr>
          <w:rFonts w:ascii="Arial" w:hAnsi="Arial" w:cs="Arial"/>
          <w:sz w:val="22"/>
          <w:szCs w:val="22"/>
          <w:lang w:val="es-ES"/>
        </w:rPr>
        <w:t>:</w:t>
      </w:r>
      <w:r>
        <w:rPr>
          <w:rFonts w:ascii="Arial" w:hAnsi="Arial" w:cs="Arial"/>
          <w:spacing w:val="-1"/>
          <w:sz w:val="22"/>
          <w:szCs w:val="22"/>
          <w:lang w:val="es-ES"/>
        </w:rPr>
        <w:t xml:space="preserve"> </w:t>
      </w:r>
    </w:p>
    <w:p w14:paraId="4AC677E0" w14:textId="77777777" w:rsidR="00220513" w:rsidRDefault="002743EF">
      <w:pPr>
        <w:pStyle w:val="BodyText"/>
        <w:ind w:left="23"/>
        <w:jc w:val="both"/>
        <w:rPr>
          <w:rFonts w:ascii="Arial" w:hAnsi="Arial" w:cs="Arial"/>
          <w:spacing w:val="-2"/>
          <w:sz w:val="22"/>
          <w:szCs w:val="22"/>
          <w:lang w:val="es-ES"/>
        </w:rPr>
      </w:pPr>
      <w:r>
        <w:rPr>
          <w:rFonts w:ascii="Arial" w:hAnsi="Arial" w:cs="Arial"/>
          <w:sz w:val="22"/>
          <w:szCs w:val="22"/>
          <w:lang w:val="es-ES"/>
        </w:rPr>
        <w:t>La Argentina;</w:t>
      </w:r>
      <w:r>
        <w:rPr>
          <w:rFonts w:ascii="Arial" w:hAnsi="Arial" w:cs="Arial"/>
          <w:spacing w:val="-1"/>
          <w:sz w:val="22"/>
          <w:szCs w:val="22"/>
          <w:lang w:val="es-ES"/>
        </w:rPr>
        <w:t xml:space="preserve"> </w:t>
      </w:r>
      <w:r>
        <w:rPr>
          <w:rFonts w:ascii="Arial" w:hAnsi="Arial" w:cs="Arial"/>
          <w:spacing w:val="-2"/>
          <w:sz w:val="22"/>
          <w:szCs w:val="22"/>
          <w:lang w:val="es-ES"/>
        </w:rPr>
        <w:t>el Uruguay</w:t>
      </w:r>
    </w:p>
    <w:p w14:paraId="3AF19668" w14:textId="77777777" w:rsidR="00220513" w:rsidRDefault="00220513">
      <w:pPr>
        <w:pStyle w:val="BodyText"/>
        <w:ind w:left="23"/>
        <w:jc w:val="both"/>
        <w:rPr>
          <w:rFonts w:ascii="Arial" w:hAnsi="Arial" w:cs="Arial"/>
          <w:sz w:val="22"/>
          <w:szCs w:val="22"/>
          <w:lang w:val="es-ES"/>
        </w:rPr>
      </w:pPr>
    </w:p>
    <w:p w14:paraId="6123D8F0" w14:textId="77777777" w:rsidR="00220513" w:rsidRDefault="002743EF">
      <w:pPr>
        <w:pStyle w:val="ListParagraph"/>
        <w:numPr>
          <w:ilvl w:val="1"/>
          <w:numId w:val="13"/>
        </w:numPr>
        <w:tabs>
          <w:tab w:val="left" w:pos="23"/>
        </w:tabs>
        <w:ind w:left="567" w:hanging="567"/>
        <w:jc w:val="left"/>
        <w:rPr>
          <w:rFonts w:ascii="Arial" w:hAnsi="Arial" w:cs="Arial"/>
          <w:b/>
          <w:bCs/>
          <w:lang w:val="es-ES"/>
        </w:rPr>
      </w:pPr>
      <w:r>
        <w:rPr>
          <w:rFonts w:ascii="Arial" w:hAnsi="Arial" w:cs="Arial"/>
          <w:b/>
          <w:bCs/>
          <w:spacing w:val="-2"/>
          <w:lang w:val="es-ES"/>
        </w:rPr>
        <w:t>Consultas</w:t>
      </w:r>
    </w:p>
    <w:p w14:paraId="37466221" w14:textId="77777777" w:rsidR="00220513" w:rsidRDefault="00220513">
      <w:pPr>
        <w:pStyle w:val="BodyText"/>
        <w:jc w:val="both"/>
        <w:rPr>
          <w:rFonts w:ascii="Arial" w:hAnsi="Arial" w:cs="Arial"/>
          <w:sz w:val="22"/>
          <w:szCs w:val="22"/>
          <w:lang w:val="es-ES"/>
        </w:rPr>
      </w:pPr>
    </w:p>
    <w:p w14:paraId="222F57E5" w14:textId="77777777" w:rsidR="00220513" w:rsidRDefault="002743EF">
      <w:pPr>
        <w:pStyle w:val="BodyText"/>
        <w:jc w:val="both"/>
        <w:rPr>
          <w:rFonts w:ascii="Arial" w:hAnsi="Arial" w:cs="Arial"/>
          <w:sz w:val="22"/>
          <w:szCs w:val="22"/>
          <w:lang w:val="es-ES"/>
        </w:rPr>
      </w:pPr>
      <w:r>
        <w:rPr>
          <w:rFonts w:ascii="Arial" w:hAnsi="Arial" w:cs="Arial"/>
          <w:sz w:val="22"/>
          <w:szCs w:val="22"/>
          <w:lang w:val="es-ES"/>
        </w:rPr>
        <w:t>Se consultó a todos los Estados de la zona de distribución el 11 de julio de 2025 [Bolivia (Estados Plurinacionales de); el Brasil; Colombia; el Ecuador; la Guayana Francesa; la Guyana; el Paraguay; el Perú; Surinam; Venezuela (República Bolivariana de); la Argentina; el Uruguay].</w:t>
      </w:r>
    </w:p>
    <w:p w14:paraId="0D4B9FBF" w14:textId="77777777" w:rsidR="00220513" w:rsidRDefault="00220513">
      <w:pPr>
        <w:pStyle w:val="BodyText"/>
        <w:jc w:val="both"/>
        <w:rPr>
          <w:rFonts w:ascii="Arial" w:hAnsi="Arial" w:cs="Arial"/>
          <w:sz w:val="22"/>
          <w:szCs w:val="22"/>
          <w:lang w:val="es-ES"/>
        </w:rPr>
      </w:pPr>
    </w:p>
    <w:p w14:paraId="293C14AA" w14:textId="77777777" w:rsidR="00220513" w:rsidRDefault="002743EF">
      <w:pPr>
        <w:pStyle w:val="ListParagraph"/>
        <w:numPr>
          <w:ilvl w:val="1"/>
          <w:numId w:val="13"/>
        </w:numPr>
        <w:tabs>
          <w:tab w:val="left" w:pos="23"/>
        </w:tabs>
        <w:ind w:left="567" w:hanging="544"/>
        <w:jc w:val="left"/>
        <w:rPr>
          <w:rFonts w:ascii="Arial" w:hAnsi="Arial" w:cs="Arial"/>
          <w:b/>
          <w:bCs/>
          <w:lang w:val="es-ES"/>
        </w:rPr>
      </w:pPr>
      <w:r>
        <w:rPr>
          <w:rFonts w:ascii="Arial" w:hAnsi="Arial" w:cs="Arial"/>
          <w:b/>
          <w:bCs/>
          <w:lang w:val="es-ES"/>
        </w:rPr>
        <w:t>Observaciones</w:t>
      </w:r>
      <w:r>
        <w:rPr>
          <w:rFonts w:ascii="Arial" w:hAnsi="Arial" w:cs="Arial"/>
          <w:b/>
          <w:bCs/>
          <w:spacing w:val="-10"/>
          <w:lang w:val="es-ES"/>
        </w:rPr>
        <w:t xml:space="preserve"> </w:t>
      </w:r>
      <w:r>
        <w:rPr>
          <w:rFonts w:ascii="Arial" w:hAnsi="Arial" w:cs="Arial"/>
          <w:b/>
          <w:bCs/>
          <w:spacing w:val="-2"/>
          <w:lang w:val="es-ES"/>
        </w:rPr>
        <w:t>adicionales</w:t>
      </w:r>
    </w:p>
    <w:p w14:paraId="00F19308" w14:textId="77777777" w:rsidR="00220513" w:rsidRDefault="002743EF">
      <w:pPr>
        <w:pStyle w:val="BodyText"/>
        <w:rPr>
          <w:rFonts w:ascii="Arial" w:hAnsi="Arial" w:cs="Arial"/>
          <w:sz w:val="22"/>
          <w:szCs w:val="22"/>
          <w:lang w:val="es-ES"/>
        </w:rPr>
      </w:pPr>
      <w:r>
        <w:rPr>
          <w:rFonts w:ascii="Arial" w:hAnsi="Arial" w:cs="Arial"/>
          <w:sz w:val="22"/>
          <w:szCs w:val="22"/>
          <w:lang w:val="es-ES"/>
        </w:rPr>
        <w:br w:type="page"/>
      </w:r>
    </w:p>
    <w:p w14:paraId="4EA24224" w14:textId="52D4EC3E" w:rsidR="00220513" w:rsidRPr="003F18FD" w:rsidRDefault="002743EF">
      <w:pPr>
        <w:pStyle w:val="ListParagraph"/>
        <w:numPr>
          <w:ilvl w:val="1"/>
          <w:numId w:val="13"/>
        </w:numPr>
        <w:tabs>
          <w:tab w:val="left" w:pos="23"/>
        </w:tabs>
        <w:ind w:left="567" w:hanging="567"/>
        <w:jc w:val="left"/>
        <w:rPr>
          <w:rFonts w:ascii="Arial" w:hAnsi="Arial" w:cs="Arial"/>
          <w:b/>
          <w:bCs/>
          <w:vanish/>
        </w:rPr>
      </w:pPr>
      <w:proofErr w:type="spellStart"/>
      <w:r w:rsidRPr="003F18FD">
        <w:rPr>
          <w:rFonts w:ascii="Arial" w:hAnsi="Arial" w:cs="Arial"/>
          <w:b/>
          <w:bCs/>
          <w:vanish/>
          <w:spacing w:val="-2"/>
        </w:rPr>
        <w:lastRenderedPageBreak/>
        <w:t>R</w:t>
      </w:r>
      <w:r w:rsidR="003F18FD" w:rsidRPr="003F18FD">
        <w:rPr>
          <w:rFonts w:ascii="Arial" w:hAnsi="Arial" w:cs="Arial"/>
          <w:b/>
          <w:bCs/>
          <w:vanish/>
          <w:spacing w:val="-2"/>
        </w:rPr>
        <w:t>eferencias</w:t>
      </w:r>
      <w:proofErr w:type="spellEnd"/>
    </w:p>
    <w:p w14:paraId="41D04DAC" w14:textId="77777777" w:rsidR="00220513" w:rsidRPr="003F18FD" w:rsidRDefault="00220513">
      <w:pPr>
        <w:pStyle w:val="BodyText"/>
        <w:ind w:left="23" w:right="171"/>
        <w:jc w:val="both"/>
        <w:rPr>
          <w:rFonts w:ascii="Arial" w:hAnsi="Arial" w:cs="Arial"/>
          <w:vanish/>
          <w:sz w:val="22"/>
          <w:szCs w:val="22"/>
          <w:lang w:val="es-ES"/>
        </w:rPr>
      </w:pPr>
    </w:p>
    <w:p w14:paraId="6F40A8AE" w14:textId="77777777" w:rsidR="00220513" w:rsidRPr="003F18FD" w:rsidRDefault="002743EF">
      <w:pPr>
        <w:pStyle w:val="BodyText"/>
        <w:spacing w:after="80"/>
        <w:ind w:left="567" w:right="171" w:hanging="567"/>
        <w:jc w:val="both"/>
        <w:rPr>
          <w:rFonts w:ascii="Arial" w:hAnsi="Arial" w:cs="Arial"/>
          <w:vanish/>
          <w:sz w:val="20"/>
          <w:szCs w:val="20"/>
        </w:rPr>
      </w:pPr>
      <w:r w:rsidRPr="003F18FD">
        <w:rPr>
          <w:rFonts w:ascii="Arial" w:hAnsi="Arial" w:cs="Arial"/>
          <w:vanish/>
          <w:sz w:val="20"/>
          <w:szCs w:val="20"/>
          <w:lang w:val="en-GB"/>
        </w:rPr>
        <w:t xml:space="preserve">A., Shapley, R., Lehman, S., Henry, E. &amp; Benjamin, P. .(2000) Records of the Giant Otter, Pteronura brasiliensis, from Guyana IUCN Otter Spec. </w:t>
      </w:r>
      <w:r w:rsidRPr="003F18FD">
        <w:rPr>
          <w:rFonts w:ascii="Arial" w:hAnsi="Arial" w:cs="Arial"/>
          <w:vanish/>
          <w:sz w:val="20"/>
          <w:szCs w:val="20"/>
        </w:rPr>
        <w:t>Group Bull. 17(2): 65 - 74</w:t>
      </w:r>
    </w:p>
    <w:p w14:paraId="1E941C51" w14:textId="77777777" w:rsidR="00220513" w:rsidRPr="003F18FD" w:rsidRDefault="002743EF">
      <w:pPr>
        <w:pStyle w:val="BodyText"/>
        <w:spacing w:after="80"/>
        <w:ind w:left="567" w:right="170" w:hanging="567"/>
        <w:jc w:val="both"/>
        <w:rPr>
          <w:rFonts w:ascii="Arial" w:hAnsi="Arial" w:cs="Arial"/>
          <w:vanish/>
          <w:sz w:val="20"/>
          <w:szCs w:val="20"/>
        </w:rPr>
      </w:pPr>
      <w:r w:rsidRPr="003F18FD">
        <w:rPr>
          <w:rFonts w:ascii="Arial" w:hAnsi="Arial" w:cs="Arial"/>
          <w:vanish/>
          <w:sz w:val="20"/>
          <w:szCs w:val="20"/>
        </w:rPr>
        <w:t>Association Kwata, suivi des populations chez la loutre géante : aide à la conservation d'une espèce emblématique des cours d'eau amazoniens, juin 2006</w:t>
      </w:r>
    </w:p>
    <w:p w14:paraId="330F01B4" w14:textId="77777777" w:rsidR="00220513" w:rsidRPr="003F18FD" w:rsidRDefault="002743EF">
      <w:pPr>
        <w:pStyle w:val="BodyText"/>
        <w:spacing w:after="80"/>
        <w:ind w:left="567" w:hanging="567"/>
        <w:jc w:val="both"/>
        <w:rPr>
          <w:rFonts w:ascii="Arial" w:hAnsi="Arial" w:cs="Arial"/>
          <w:vanish/>
          <w:sz w:val="20"/>
          <w:szCs w:val="20"/>
          <w:lang w:val="en-GB"/>
        </w:rPr>
      </w:pPr>
      <w:r w:rsidRPr="003F18FD">
        <w:rPr>
          <w:rFonts w:ascii="Arial" w:hAnsi="Arial" w:cs="Arial"/>
          <w:vanish/>
          <w:sz w:val="20"/>
          <w:szCs w:val="20"/>
          <w:lang w:val="en-GB"/>
        </w:rPr>
        <w:t>Duplaix,</w:t>
      </w:r>
      <w:r w:rsidRPr="003F18FD">
        <w:rPr>
          <w:rFonts w:ascii="Arial" w:hAnsi="Arial" w:cs="Arial"/>
          <w:vanish/>
          <w:spacing w:val="-3"/>
          <w:sz w:val="20"/>
          <w:szCs w:val="20"/>
          <w:lang w:val="en-GB"/>
        </w:rPr>
        <w:t xml:space="preserve"> </w:t>
      </w:r>
      <w:r w:rsidRPr="003F18FD">
        <w:rPr>
          <w:rFonts w:ascii="Arial" w:hAnsi="Arial" w:cs="Arial"/>
          <w:vanish/>
          <w:sz w:val="20"/>
          <w:szCs w:val="20"/>
          <w:lang w:val="en-GB"/>
        </w:rPr>
        <w:t>N.</w:t>
      </w:r>
      <w:r w:rsidRPr="003F18FD">
        <w:rPr>
          <w:rFonts w:ascii="Arial" w:hAnsi="Arial" w:cs="Arial"/>
          <w:vanish/>
          <w:spacing w:val="-3"/>
          <w:sz w:val="20"/>
          <w:szCs w:val="20"/>
          <w:lang w:val="en-GB"/>
        </w:rPr>
        <w:t xml:space="preserve"> </w:t>
      </w:r>
      <w:r w:rsidRPr="003F18FD">
        <w:rPr>
          <w:rFonts w:ascii="Arial" w:hAnsi="Arial" w:cs="Arial"/>
          <w:vanish/>
          <w:sz w:val="20"/>
          <w:szCs w:val="20"/>
          <w:lang w:val="en-GB"/>
        </w:rPr>
        <w:t>and</w:t>
      </w:r>
      <w:r w:rsidRPr="003F18FD">
        <w:rPr>
          <w:rFonts w:ascii="Arial" w:hAnsi="Arial" w:cs="Arial"/>
          <w:vanish/>
          <w:spacing w:val="-6"/>
          <w:sz w:val="20"/>
          <w:szCs w:val="20"/>
          <w:lang w:val="en-GB"/>
        </w:rPr>
        <w:t xml:space="preserve"> </w:t>
      </w:r>
      <w:r w:rsidRPr="003F18FD">
        <w:rPr>
          <w:rFonts w:ascii="Arial" w:hAnsi="Arial" w:cs="Arial"/>
          <w:vanish/>
          <w:sz w:val="20"/>
          <w:szCs w:val="20"/>
          <w:lang w:val="en-GB"/>
        </w:rPr>
        <w:t>M.</w:t>
      </w:r>
      <w:r w:rsidRPr="003F18FD">
        <w:rPr>
          <w:rFonts w:ascii="Arial" w:hAnsi="Arial" w:cs="Arial"/>
          <w:vanish/>
          <w:spacing w:val="-3"/>
          <w:sz w:val="20"/>
          <w:szCs w:val="20"/>
          <w:lang w:val="en-GB"/>
        </w:rPr>
        <w:t xml:space="preserve"> </w:t>
      </w:r>
      <w:r w:rsidRPr="003F18FD">
        <w:rPr>
          <w:rFonts w:ascii="Arial" w:hAnsi="Arial" w:cs="Arial"/>
          <w:vanish/>
          <w:sz w:val="20"/>
          <w:szCs w:val="20"/>
          <w:lang w:val="en-GB"/>
        </w:rPr>
        <w:t>Savage</w:t>
      </w:r>
      <w:r w:rsidRPr="003F18FD">
        <w:rPr>
          <w:rFonts w:ascii="Arial" w:hAnsi="Arial" w:cs="Arial"/>
          <w:vanish/>
          <w:spacing w:val="-6"/>
          <w:sz w:val="20"/>
          <w:szCs w:val="20"/>
          <w:lang w:val="en-GB"/>
        </w:rPr>
        <w:t xml:space="preserve"> </w:t>
      </w:r>
      <w:r w:rsidRPr="003F18FD">
        <w:rPr>
          <w:rFonts w:ascii="Arial" w:hAnsi="Arial" w:cs="Arial"/>
          <w:vanish/>
          <w:sz w:val="20"/>
          <w:szCs w:val="20"/>
          <w:lang w:val="en-GB"/>
        </w:rPr>
        <w:t>(2018),</w:t>
      </w:r>
      <w:r w:rsidRPr="003F18FD">
        <w:rPr>
          <w:rFonts w:ascii="Arial" w:hAnsi="Arial" w:cs="Arial"/>
          <w:vanish/>
          <w:spacing w:val="-3"/>
          <w:sz w:val="20"/>
          <w:szCs w:val="20"/>
          <w:lang w:val="en-GB"/>
        </w:rPr>
        <w:t xml:space="preserve"> </w:t>
      </w:r>
      <w:r w:rsidRPr="003F18FD">
        <w:rPr>
          <w:rFonts w:ascii="Arial" w:hAnsi="Arial" w:cs="Arial"/>
          <w:vanish/>
          <w:sz w:val="20"/>
          <w:szCs w:val="20"/>
          <w:lang w:val="en-GB"/>
        </w:rPr>
        <w:t>The</w:t>
      </w:r>
      <w:r w:rsidRPr="003F18FD">
        <w:rPr>
          <w:rFonts w:ascii="Arial" w:hAnsi="Arial" w:cs="Arial"/>
          <w:vanish/>
          <w:spacing w:val="-2"/>
          <w:sz w:val="20"/>
          <w:szCs w:val="20"/>
          <w:lang w:val="en-GB"/>
        </w:rPr>
        <w:t xml:space="preserve"> </w:t>
      </w:r>
      <w:r w:rsidRPr="003F18FD">
        <w:rPr>
          <w:rFonts w:ascii="Arial" w:hAnsi="Arial" w:cs="Arial"/>
          <w:vanish/>
          <w:sz w:val="20"/>
          <w:szCs w:val="20"/>
          <w:lang w:val="en-GB"/>
        </w:rPr>
        <w:t>Global</w:t>
      </w:r>
      <w:r w:rsidRPr="003F18FD">
        <w:rPr>
          <w:rFonts w:ascii="Arial" w:hAnsi="Arial" w:cs="Arial"/>
          <w:vanish/>
          <w:spacing w:val="-6"/>
          <w:sz w:val="20"/>
          <w:szCs w:val="20"/>
          <w:lang w:val="en-GB"/>
        </w:rPr>
        <w:t xml:space="preserve"> </w:t>
      </w:r>
      <w:r w:rsidRPr="003F18FD">
        <w:rPr>
          <w:rFonts w:ascii="Arial" w:hAnsi="Arial" w:cs="Arial"/>
          <w:vanish/>
          <w:sz w:val="20"/>
          <w:szCs w:val="20"/>
          <w:lang w:val="en-GB"/>
        </w:rPr>
        <w:t>Otter</w:t>
      </w:r>
      <w:r w:rsidRPr="003F18FD">
        <w:rPr>
          <w:rFonts w:ascii="Arial" w:hAnsi="Arial" w:cs="Arial"/>
          <w:vanish/>
          <w:spacing w:val="-4"/>
          <w:sz w:val="20"/>
          <w:szCs w:val="20"/>
          <w:lang w:val="en-GB"/>
        </w:rPr>
        <w:t xml:space="preserve"> </w:t>
      </w:r>
      <w:r w:rsidRPr="003F18FD">
        <w:rPr>
          <w:rFonts w:ascii="Arial" w:hAnsi="Arial" w:cs="Arial"/>
          <w:vanish/>
          <w:sz w:val="20"/>
          <w:szCs w:val="20"/>
          <w:lang w:val="en-GB"/>
        </w:rPr>
        <w:t>Conservation</w:t>
      </w:r>
      <w:r w:rsidRPr="003F18FD">
        <w:rPr>
          <w:rFonts w:ascii="Arial" w:hAnsi="Arial" w:cs="Arial"/>
          <w:vanish/>
          <w:spacing w:val="-5"/>
          <w:sz w:val="20"/>
          <w:szCs w:val="20"/>
          <w:lang w:val="en-GB"/>
        </w:rPr>
        <w:t xml:space="preserve"> </w:t>
      </w:r>
      <w:r w:rsidRPr="003F18FD">
        <w:rPr>
          <w:rFonts w:ascii="Arial" w:hAnsi="Arial" w:cs="Arial"/>
          <w:vanish/>
          <w:spacing w:val="-2"/>
          <w:sz w:val="20"/>
          <w:szCs w:val="20"/>
          <w:lang w:val="en-GB"/>
        </w:rPr>
        <w:t>Strategy</w:t>
      </w:r>
    </w:p>
    <w:p w14:paraId="61C12BA8" w14:textId="77777777" w:rsidR="00220513" w:rsidRPr="003F18FD" w:rsidRDefault="002743EF">
      <w:pPr>
        <w:pStyle w:val="BodyText"/>
        <w:spacing w:after="80"/>
        <w:ind w:left="567" w:right="165" w:hanging="567"/>
        <w:jc w:val="both"/>
        <w:rPr>
          <w:rFonts w:ascii="Arial" w:hAnsi="Arial" w:cs="Arial"/>
          <w:vanish/>
          <w:sz w:val="20"/>
          <w:szCs w:val="20"/>
        </w:rPr>
      </w:pPr>
      <w:r w:rsidRPr="003F18FD">
        <w:rPr>
          <w:rFonts w:ascii="Arial" w:hAnsi="Arial" w:cs="Arial"/>
          <w:vanish/>
          <w:sz w:val="20"/>
          <w:szCs w:val="20"/>
        </w:rPr>
        <w:t>Evangelista, E. et Rosas, FCW, B. (2011) Comportement reproducteur de la loutre géante ( Pteronura brasiliensis ) dans la réserve de Xixuan, Roraima, Brésil. Actes du Xe Colloque international sur la loutre, UICN Otter Spec. GroupeBull . 28A:5-10</w:t>
      </w:r>
    </w:p>
    <w:p w14:paraId="4AB4C0FE" w14:textId="77777777" w:rsidR="00220513" w:rsidRPr="003F18FD" w:rsidRDefault="002743EF">
      <w:pPr>
        <w:pStyle w:val="BodyText"/>
        <w:spacing w:after="80"/>
        <w:ind w:left="567" w:right="174" w:hanging="567"/>
        <w:jc w:val="both"/>
        <w:rPr>
          <w:rFonts w:ascii="Arial" w:hAnsi="Arial" w:cs="Arial"/>
          <w:vanish/>
          <w:sz w:val="20"/>
          <w:szCs w:val="20"/>
        </w:rPr>
      </w:pPr>
      <w:r w:rsidRPr="003F18FD">
        <w:rPr>
          <w:rFonts w:ascii="Arial" w:hAnsi="Arial" w:cs="Arial"/>
          <w:vanish/>
          <w:sz w:val="20"/>
          <w:szCs w:val="20"/>
        </w:rPr>
        <w:t>Feuillet, G., De Thoisy, B., La loutre géante, biologie, écologie, menaces, conservation, assocaition Kwata, 2009</w:t>
      </w:r>
    </w:p>
    <w:p w14:paraId="135CBEDF" w14:textId="77777777" w:rsidR="00220513" w:rsidRPr="003F18FD" w:rsidRDefault="002743EF">
      <w:pPr>
        <w:pStyle w:val="BodyText"/>
        <w:spacing w:after="80"/>
        <w:ind w:left="567" w:right="168" w:hanging="567"/>
        <w:jc w:val="both"/>
        <w:rPr>
          <w:rFonts w:ascii="Arial" w:hAnsi="Arial" w:cs="Arial"/>
          <w:vanish/>
          <w:sz w:val="20"/>
          <w:szCs w:val="20"/>
          <w:lang w:val="nl-NL"/>
        </w:rPr>
      </w:pPr>
      <w:r w:rsidRPr="003F18FD">
        <w:rPr>
          <w:rFonts w:ascii="Arial" w:hAnsi="Arial" w:cs="Arial"/>
          <w:vanish/>
          <w:sz w:val="20"/>
          <w:szCs w:val="20"/>
          <w:lang w:val="en-GB"/>
        </w:rPr>
        <w:t>Georgiadis, G., Campello, S., &amp; Leles, B. N. (2015). Protection and monitoring of the giant otter (Pteronura</w:t>
      </w:r>
      <w:r w:rsidRPr="003F18FD">
        <w:rPr>
          <w:rFonts w:ascii="Arial" w:hAnsi="Arial" w:cs="Arial"/>
          <w:vanish/>
          <w:spacing w:val="-5"/>
          <w:sz w:val="20"/>
          <w:szCs w:val="20"/>
          <w:lang w:val="en-GB"/>
        </w:rPr>
        <w:t xml:space="preserve"> </w:t>
      </w:r>
      <w:r w:rsidRPr="003F18FD">
        <w:rPr>
          <w:rFonts w:ascii="Arial" w:hAnsi="Arial" w:cs="Arial"/>
          <w:vanish/>
          <w:sz w:val="20"/>
          <w:szCs w:val="20"/>
          <w:lang w:val="en-GB"/>
        </w:rPr>
        <w:t>brasiliensis)</w:t>
      </w:r>
      <w:r w:rsidRPr="003F18FD">
        <w:rPr>
          <w:rFonts w:ascii="Arial" w:hAnsi="Arial" w:cs="Arial"/>
          <w:vanish/>
          <w:spacing w:val="-8"/>
          <w:sz w:val="20"/>
          <w:szCs w:val="20"/>
          <w:lang w:val="en-GB"/>
        </w:rPr>
        <w:t xml:space="preserve"> </w:t>
      </w:r>
      <w:r w:rsidRPr="003F18FD">
        <w:rPr>
          <w:rFonts w:ascii="Arial" w:hAnsi="Arial" w:cs="Arial"/>
          <w:vanish/>
          <w:sz w:val="20"/>
          <w:szCs w:val="20"/>
          <w:lang w:val="en-GB"/>
        </w:rPr>
        <w:t>in</w:t>
      </w:r>
      <w:r w:rsidRPr="003F18FD">
        <w:rPr>
          <w:rFonts w:ascii="Arial" w:hAnsi="Arial" w:cs="Arial"/>
          <w:vanish/>
          <w:spacing w:val="-10"/>
          <w:sz w:val="20"/>
          <w:szCs w:val="20"/>
          <w:lang w:val="en-GB"/>
        </w:rPr>
        <w:t xml:space="preserve"> </w:t>
      </w:r>
      <w:r w:rsidRPr="003F18FD">
        <w:rPr>
          <w:rFonts w:ascii="Arial" w:hAnsi="Arial" w:cs="Arial"/>
          <w:vanish/>
          <w:sz w:val="20"/>
          <w:szCs w:val="20"/>
          <w:lang w:val="en-GB"/>
        </w:rPr>
        <w:t>Cantão</w:t>
      </w:r>
      <w:r w:rsidRPr="003F18FD">
        <w:rPr>
          <w:rFonts w:ascii="Arial" w:hAnsi="Arial" w:cs="Arial"/>
          <w:vanish/>
          <w:spacing w:val="-10"/>
          <w:sz w:val="20"/>
          <w:szCs w:val="20"/>
          <w:lang w:val="en-GB"/>
        </w:rPr>
        <w:t xml:space="preserve"> </w:t>
      </w:r>
      <w:r w:rsidRPr="003F18FD">
        <w:rPr>
          <w:rFonts w:ascii="Arial" w:hAnsi="Arial" w:cs="Arial"/>
          <w:vanish/>
          <w:sz w:val="20"/>
          <w:szCs w:val="20"/>
          <w:lang w:val="en-GB"/>
        </w:rPr>
        <w:t>State</w:t>
      </w:r>
      <w:r w:rsidRPr="003F18FD">
        <w:rPr>
          <w:rFonts w:ascii="Arial" w:hAnsi="Arial" w:cs="Arial"/>
          <w:vanish/>
          <w:spacing w:val="-10"/>
          <w:sz w:val="20"/>
          <w:szCs w:val="20"/>
          <w:lang w:val="en-GB"/>
        </w:rPr>
        <w:t xml:space="preserve"> </w:t>
      </w:r>
      <w:r w:rsidRPr="003F18FD">
        <w:rPr>
          <w:rFonts w:ascii="Arial" w:hAnsi="Arial" w:cs="Arial"/>
          <w:vanish/>
          <w:sz w:val="20"/>
          <w:szCs w:val="20"/>
          <w:lang w:val="en-GB"/>
        </w:rPr>
        <w:t>Park,</w:t>
      </w:r>
      <w:r w:rsidRPr="003F18FD">
        <w:rPr>
          <w:rFonts w:ascii="Arial" w:hAnsi="Arial" w:cs="Arial"/>
          <w:vanish/>
          <w:spacing w:val="-6"/>
          <w:sz w:val="20"/>
          <w:szCs w:val="20"/>
          <w:lang w:val="en-GB"/>
        </w:rPr>
        <w:t xml:space="preserve"> </w:t>
      </w:r>
      <w:r w:rsidRPr="003F18FD">
        <w:rPr>
          <w:rFonts w:ascii="Arial" w:hAnsi="Arial" w:cs="Arial"/>
          <w:vanish/>
          <w:sz w:val="20"/>
          <w:szCs w:val="20"/>
          <w:lang w:val="en-GB"/>
        </w:rPr>
        <w:t>Tocantins,</w:t>
      </w:r>
      <w:r w:rsidRPr="003F18FD">
        <w:rPr>
          <w:rFonts w:ascii="Arial" w:hAnsi="Arial" w:cs="Arial"/>
          <w:vanish/>
          <w:spacing w:val="-6"/>
          <w:sz w:val="20"/>
          <w:szCs w:val="20"/>
          <w:lang w:val="en-GB"/>
        </w:rPr>
        <w:t xml:space="preserve"> </w:t>
      </w:r>
      <w:r w:rsidRPr="003F18FD">
        <w:rPr>
          <w:rFonts w:ascii="Arial" w:hAnsi="Arial" w:cs="Arial"/>
          <w:vanish/>
          <w:sz w:val="20"/>
          <w:szCs w:val="20"/>
          <w:lang w:val="en-GB"/>
        </w:rPr>
        <w:t>Brazil.</w:t>
      </w:r>
      <w:r w:rsidRPr="003F18FD">
        <w:rPr>
          <w:rFonts w:ascii="Arial" w:hAnsi="Arial" w:cs="Arial"/>
          <w:vanish/>
          <w:spacing w:val="-6"/>
          <w:sz w:val="20"/>
          <w:szCs w:val="20"/>
          <w:lang w:val="en-GB"/>
        </w:rPr>
        <w:t xml:space="preserve"> </w:t>
      </w:r>
      <w:r w:rsidRPr="003F18FD">
        <w:rPr>
          <w:rFonts w:ascii="Arial" w:hAnsi="Arial" w:cs="Arial"/>
          <w:vanish/>
          <w:sz w:val="20"/>
          <w:szCs w:val="20"/>
          <w:lang w:val="nl-NL"/>
        </w:rPr>
        <w:t>Latin</w:t>
      </w:r>
      <w:r w:rsidRPr="003F18FD">
        <w:rPr>
          <w:rFonts w:ascii="Arial" w:hAnsi="Arial" w:cs="Arial"/>
          <w:vanish/>
          <w:spacing w:val="-10"/>
          <w:sz w:val="20"/>
          <w:szCs w:val="20"/>
          <w:lang w:val="nl-NL"/>
        </w:rPr>
        <w:t xml:space="preserve"> </w:t>
      </w:r>
      <w:r w:rsidRPr="003F18FD">
        <w:rPr>
          <w:rFonts w:ascii="Arial" w:hAnsi="Arial" w:cs="Arial"/>
          <w:vanish/>
          <w:sz w:val="20"/>
          <w:szCs w:val="20"/>
          <w:lang w:val="nl-NL"/>
        </w:rPr>
        <w:t>American</w:t>
      </w:r>
      <w:r w:rsidRPr="003F18FD">
        <w:rPr>
          <w:rFonts w:ascii="Arial" w:hAnsi="Arial" w:cs="Arial"/>
          <w:vanish/>
          <w:spacing w:val="-10"/>
          <w:sz w:val="20"/>
          <w:szCs w:val="20"/>
          <w:lang w:val="nl-NL"/>
        </w:rPr>
        <w:t xml:space="preserve"> </w:t>
      </w:r>
      <w:r w:rsidRPr="003F18FD">
        <w:rPr>
          <w:rFonts w:ascii="Arial" w:hAnsi="Arial" w:cs="Arial"/>
          <w:vanish/>
          <w:sz w:val="20"/>
          <w:szCs w:val="20"/>
          <w:lang w:val="nl-NL"/>
        </w:rPr>
        <w:t>Journal</w:t>
      </w:r>
      <w:r w:rsidRPr="003F18FD">
        <w:rPr>
          <w:rFonts w:ascii="Arial" w:hAnsi="Arial" w:cs="Arial"/>
          <w:vanish/>
          <w:spacing w:val="-10"/>
          <w:sz w:val="20"/>
          <w:szCs w:val="20"/>
          <w:lang w:val="nl-NL"/>
        </w:rPr>
        <w:t xml:space="preserve"> </w:t>
      </w:r>
      <w:r w:rsidRPr="003F18FD">
        <w:rPr>
          <w:rFonts w:ascii="Arial" w:hAnsi="Arial" w:cs="Arial"/>
          <w:vanish/>
          <w:sz w:val="20"/>
          <w:szCs w:val="20"/>
          <w:lang w:val="nl-NL"/>
        </w:rPr>
        <w:t>of</w:t>
      </w:r>
      <w:r w:rsidRPr="003F18FD">
        <w:rPr>
          <w:rFonts w:ascii="Arial" w:hAnsi="Arial" w:cs="Arial"/>
          <w:vanish/>
          <w:spacing w:val="-6"/>
          <w:sz w:val="20"/>
          <w:szCs w:val="20"/>
          <w:lang w:val="nl-NL"/>
        </w:rPr>
        <w:t xml:space="preserve"> </w:t>
      </w:r>
      <w:r w:rsidRPr="003F18FD">
        <w:rPr>
          <w:rFonts w:ascii="Arial" w:hAnsi="Arial" w:cs="Arial"/>
          <w:vanish/>
          <w:sz w:val="20"/>
          <w:szCs w:val="20"/>
          <w:lang w:val="nl-NL"/>
        </w:rPr>
        <w:t>Aquatic Mammals, 10(2), 152-155.</w:t>
      </w:r>
    </w:p>
    <w:p w14:paraId="68132862" w14:textId="77777777" w:rsidR="00220513" w:rsidRPr="003F18FD" w:rsidRDefault="002743EF">
      <w:pPr>
        <w:pStyle w:val="BodyText"/>
        <w:spacing w:after="80"/>
        <w:ind w:left="567" w:hanging="567"/>
        <w:jc w:val="both"/>
        <w:rPr>
          <w:rFonts w:ascii="Arial" w:hAnsi="Arial" w:cs="Arial"/>
          <w:vanish/>
          <w:sz w:val="20"/>
          <w:szCs w:val="20"/>
          <w:lang w:val="nl-NL"/>
        </w:rPr>
      </w:pPr>
      <w:r w:rsidRPr="003F18FD">
        <w:rPr>
          <w:rFonts w:ascii="Arial" w:hAnsi="Arial" w:cs="Arial"/>
          <w:vanish/>
          <w:sz w:val="20"/>
          <w:szCs w:val="20"/>
          <w:lang w:val="nl-NL"/>
        </w:rPr>
        <w:t>Groenendijk,</w:t>
      </w:r>
      <w:r w:rsidRPr="003F18FD">
        <w:rPr>
          <w:rFonts w:ascii="Arial" w:hAnsi="Arial" w:cs="Arial"/>
          <w:vanish/>
          <w:spacing w:val="7"/>
          <w:sz w:val="20"/>
          <w:szCs w:val="20"/>
          <w:lang w:val="nl-NL"/>
        </w:rPr>
        <w:t xml:space="preserve"> </w:t>
      </w:r>
      <w:r w:rsidRPr="003F18FD">
        <w:rPr>
          <w:rFonts w:ascii="Arial" w:hAnsi="Arial" w:cs="Arial"/>
          <w:vanish/>
          <w:sz w:val="20"/>
          <w:szCs w:val="20"/>
          <w:lang w:val="nl-NL"/>
        </w:rPr>
        <w:t>J.,</w:t>
      </w:r>
      <w:r w:rsidRPr="003F18FD">
        <w:rPr>
          <w:rFonts w:ascii="Arial" w:hAnsi="Arial" w:cs="Arial"/>
          <w:vanish/>
          <w:spacing w:val="8"/>
          <w:sz w:val="20"/>
          <w:szCs w:val="20"/>
          <w:lang w:val="nl-NL"/>
        </w:rPr>
        <w:t xml:space="preserve"> </w:t>
      </w:r>
      <w:r w:rsidRPr="003F18FD">
        <w:rPr>
          <w:rFonts w:ascii="Arial" w:hAnsi="Arial" w:cs="Arial"/>
          <w:vanish/>
          <w:sz w:val="20"/>
          <w:szCs w:val="20"/>
          <w:lang w:val="nl-NL"/>
        </w:rPr>
        <w:t>Leuchtenberger,</w:t>
      </w:r>
      <w:r w:rsidRPr="003F18FD">
        <w:rPr>
          <w:rFonts w:ascii="Arial" w:hAnsi="Arial" w:cs="Arial"/>
          <w:vanish/>
          <w:spacing w:val="8"/>
          <w:sz w:val="20"/>
          <w:szCs w:val="20"/>
          <w:lang w:val="nl-NL"/>
        </w:rPr>
        <w:t xml:space="preserve"> </w:t>
      </w:r>
      <w:r w:rsidRPr="003F18FD">
        <w:rPr>
          <w:rFonts w:ascii="Arial" w:hAnsi="Arial" w:cs="Arial"/>
          <w:vanish/>
          <w:sz w:val="20"/>
          <w:szCs w:val="20"/>
          <w:lang w:val="nl-NL"/>
        </w:rPr>
        <w:t>C.,</w:t>
      </w:r>
      <w:r w:rsidRPr="003F18FD">
        <w:rPr>
          <w:rFonts w:ascii="Arial" w:hAnsi="Arial" w:cs="Arial"/>
          <w:vanish/>
          <w:spacing w:val="8"/>
          <w:sz w:val="20"/>
          <w:szCs w:val="20"/>
          <w:lang w:val="nl-NL"/>
        </w:rPr>
        <w:t xml:space="preserve"> </w:t>
      </w:r>
      <w:r w:rsidRPr="003F18FD">
        <w:rPr>
          <w:rFonts w:ascii="Arial" w:hAnsi="Arial" w:cs="Arial"/>
          <w:vanish/>
          <w:sz w:val="20"/>
          <w:szCs w:val="20"/>
          <w:lang w:val="nl-NL"/>
        </w:rPr>
        <w:t>Marmontel,</w:t>
      </w:r>
      <w:r w:rsidRPr="003F18FD">
        <w:rPr>
          <w:rFonts w:ascii="Arial" w:hAnsi="Arial" w:cs="Arial"/>
          <w:vanish/>
          <w:spacing w:val="7"/>
          <w:sz w:val="20"/>
          <w:szCs w:val="20"/>
          <w:lang w:val="nl-NL"/>
        </w:rPr>
        <w:t xml:space="preserve"> </w:t>
      </w:r>
      <w:r w:rsidRPr="003F18FD">
        <w:rPr>
          <w:rFonts w:ascii="Arial" w:hAnsi="Arial" w:cs="Arial"/>
          <w:vanish/>
          <w:sz w:val="20"/>
          <w:szCs w:val="20"/>
          <w:lang w:val="nl-NL"/>
        </w:rPr>
        <w:t>M.,</w:t>
      </w:r>
      <w:r w:rsidRPr="003F18FD">
        <w:rPr>
          <w:rFonts w:ascii="Arial" w:hAnsi="Arial" w:cs="Arial"/>
          <w:vanish/>
          <w:spacing w:val="8"/>
          <w:sz w:val="20"/>
          <w:szCs w:val="20"/>
          <w:lang w:val="nl-NL"/>
        </w:rPr>
        <w:t xml:space="preserve"> </w:t>
      </w:r>
      <w:r w:rsidRPr="003F18FD">
        <w:rPr>
          <w:rFonts w:ascii="Arial" w:hAnsi="Arial" w:cs="Arial"/>
          <w:vanish/>
          <w:sz w:val="20"/>
          <w:szCs w:val="20"/>
          <w:lang w:val="nl-NL"/>
        </w:rPr>
        <w:t>Van</w:t>
      </w:r>
      <w:r w:rsidRPr="003F18FD">
        <w:rPr>
          <w:rFonts w:ascii="Arial" w:hAnsi="Arial" w:cs="Arial"/>
          <w:vanish/>
          <w:spacing w:val="5"/>
          <w:sz w:val="20"/>
          <w:szCs w:val="20"/>
          <w:lang w:val="nl-NL"/>
        </w:rPr>
        <w:t xml:space="preserve"> </w:t>
      </w:r>
      <w:r w:rsidRPr="003F18FD">
        <w:rPr>
          <w:rFonts w:ascii="Arial" w:hAnsi="Arial" w:cs="Arial"/>
          <w:vanish/>
          <w:sz w:val="20"/>
          <w:szCs w:val="20"/>
          <w:lang w:val="nl-NL"/>
        </w:rPr>
        <w:t>Damme,</w:t>
      </w:r>
      <w:r w:rsidRPr="003F18FD">
        <w:rPr>
          <w:rFonts w:ascii="Arial" w:hAnsi="Arial" w:cs="Arial"/>
          <w:vanish/>
          <w:spacing w:val="8"/>
          <w:sz w:val="20"/>
          <w:szCs w:val="20"/>
          <w:lang w:val="nl-NL"/>
        </w:rPr>
        <w:t xml:space="preserve"> </w:t>
      </w:r>
      <w:r w:rsidRPr="003F18FD">
        <w:rPr>
          <w:rFonts w:ascii="Arial" w:hAnsi="Arial" w:cs="Arial"/>
          <w:vanish/>
          <w:sz w:val="20"/>
          <w:szCs w:val="20"/>
          <w:lang w:val="nl-NL"/>
        </w:rPr>
        <w:t>P.A.,</w:t>
      </w:r>
      <w:r w:rsidRPr="003F18FD">
        <w:rPr>
          <w:rFonts w:ascii="Arial" w:hAnsi="Arial" w:cs="Arial"/>
          <w:vanish/>
          <w:spacing w:val="7"/>
          <w:sz w:val="20"/>
          <w:szCs w:val="20"/>
          <w:lang w:val="nl-NL"/>
        </w:rPr>
        <w:t xml:space="preserve"> </w:t>
      </w:r>
      <w:r w:rsidRPr="003F18FD">
        <w:rPr>
          <w:rFonts w:ascii="Arial" w:hAnsi="Arial" w:cs="Arial"/>
          <w:vanish/>
          <w:sz w:val="20"/>
          <w:szCs w:val="20"/>
          <w:lang w:val="nl-NL"/>
        </w:rPr>
        <w:t>Wallace,</w:t>
      </w:r>
      <w:r w:rsidRPr="003F18FD">
        <w:rPr>
          <w:rFonts w:ascii="Arial" w:hAnsi="Arial" w:cs="Arial"/>
          <w:vanish/>
          <w:spacing w:val="8"/>
          <w:sz w:val="20"/>
          <w:szCs w:val="20"/>
          <w:lang w:val="nl-NL"/>
        </w:rPr>
        <w:t xml:space="preserve"> </w:t>
      </w:r>
      <w:r w:rsidRPr="003F18FD">
        <w:rPr>
          <w:rFonts w:ascii="Arial" w:hAnsi="Arial" w:cs="Arial"/>
          <w:vanish/>
          <w:sz w:val="20"/>
          <w:szCs w:val="20"/>
          <w:lang w:val="nl-NL"/>
        </w:rPr>
        <w:t>R.</w:t>
      </w:r>
      <w:r w:rsidRPr="003F18FD">
        <w:rPr>
          <w:rFonts w:ascii="Arial" w:hAnsi="Arial" w:cs="Arial"/>
          <w:vanish/>
          <w:spacing w:val="8"/>
          <w:sz w:val="20"/>
          <w:szCs w:val="20"/>
          <w:lang w:val="nl-NL"/>
        </w:rPr>
        <w:t xml:space="preserve"> </w:t>
      </w:r>
      <w:r w:rsidRPr="003F18FD">
        <w:rPr>
          <w:rFonts w:ascii="Arial" w:hAnsi="Arial" w:cs="Arial"/>
          <w:vanish/>
          <w:sz w:val="20"/>
          <w:szCs w:val="20"/>
          <w:lang w:val="nl-NL"/>
        </w:rPr>
        <w:t>&amp;</w:t>
      </w:r>
      <w:r w:rsidRPr="003F18FD">
        <w:rPr>
          <w:rFonts w:ascii="Arial" w:hAnsi="Arial" w:cs="Arial"/>
          <w:vanish/>
          <w:spacing w:val="7"/>
          <w:sz w:val="20"/>
          <w:szCs w:val="20"/>
          <w:lang w:val="nl-NL"/>
        </w:rPr>
        <w:t xml:space="preserve"> </w:t>
      </w:r>
      <w:r w:rsidRPr="003F18FD">
        <w:rPr>
          <w:rFonts w:ascii="Arial" w:hAnsi="Arial" w:cs="Arial"/>
          <w:vanish/>
          <w:spacing w:val="-2"/>
          <w:sz w:val="20"/>
          <w:szCs w:val="20"/>
          <w:lang w:val="nl-NL"/>
        </w:rPr>
        <w:t>Schenck,</w:t>
      </w:r>
    </w:p>
    <w:p w14:paraId="42011A5B" w14:textId="77777777" w:rsidR="00220513" w:rsidRPr="003F18FD" w:rsidRDefault="002743EF">
      <w:pPr>
        <w:pStyle w:val="BodyText"/>
        <w:spacing w:after="80"/>
        <w:ind w:left="567" w:right="162" w:hanging="567"/>
        <w:jc w:val="both"/>
        <w:rPr>
          <w:rFonts w:ascii="Arial" w:hAnsi="Arial" w:cs="Arial"/>
          <w:vanish/>
          <w:sz w:val="20"/>
          <w:szCs w:val="20"/>
          <w:lang w:val="en-GB"/>
        </w:rPr>
      </w:pPr>
      <w:r w:rsidRPr="003F18FD">
        <w:rPr>
          <w:rFonts w:ascii="Arial" w:hAnsi="Arial" w:cs="Arial"/>
          <w:vanish/>
          <w:sz w:val="20"/>
          <w:szCs w:val="20"/>
          <w:lang w:val="en-GB"/>
        </w:rPr>
        <w:t xml:space="preserve">C. 2023. Pteronura brasiliensis (amended version of 2022 assessment). The IUCN Red List of Threatened Species 2023: e.T18711A244867206. https://dx.doi.org/10.2305/IUCN.UK.2023- </w:t>
      </w:r>
      <w:r w:rsidRPr="003F18FD">
        <w:rPr>
          <w:rFonts w:ascii="Arial" w:hAnsi="Arial" w:cs="Arial"/>
          <w:vanish/>
          <w:spacing w:val="-2"/>
          <w:sz w:val="20"/>
          <w:szCs w:val="20"/>
          <w:lang w:val="en-GB"/>
        </w:rPr>
        <w:t>1.RLTS.T18711A244867206.en.</w:t>
      </w:r>
    </w:p>
    <w:p w14:paraId="3F5CFE55" w14:textId="77777777" w:rsidR="00220513" w:rsidRPr="003F18FD" w:rsidRDefault="002743EF">
      <w:pPr>
        <w:pStyle w:val="BodyText"/>
        <w:spacing w:after="80"/>
        <w:ind w:left="567" w:hanging="567"/>
        <w:jc w:val="both"/>
        <w:rPr>
          <w:rFonts w:ascii="Arial" w:hAnsi="Arial" w:cs="Arial"/>
          <w:vanish/>
          <w:sz w:val="20"/>
          <w:szCs w:val="20"/>
          <w:lang w:val="en-GB"/>
        </w:rPr>
      </w:pPr>
      <w:r w:rsidRPr="003F18FD">
        <w:rPr>
          <w:rFonts w:ascii="Arial" w:hAnsi="Arial" w:cs="Arial"/>
          <w:vanish/>
          <w:sz w:val="20"/>
          <w:szCs w:val="20"/>
          <w:lang w:val="en-GB"/>
        </w:rPr>
        <w:t>The</w:t>
      </w:r>
      <w:r w:rsidRPr="003F18FD">
        <w:rPr>
          <w:rFonts w:ascii="Arial" w:hAnsi="Arial" w:cs="Arial"/>
          <w:vanish/>
          <w:spacing w:val="-5"/>
          <w:sz w:val="20"/>
          <w:szCs w:val="20"/>
          <w:lang w:val="en-GB"/>
        </w:rPr>
        <w:t xml:space="preserve"> </w:t>
      </w:r>
      <w:r w:rsidRPr="003F18FD">
        <w:rPr>
          <w:rFonts w:ascii="Arial" w:hAnsi="Arial" w:cs="Arial"/>
          <w:vanish/>
          <w:sz w:val="20"/>
          <w:szCs w:val="20"/>
          <w:lang w:val="en-GB"/>
        </w:rPr>
        <w:t>IUCN</w:t>
      </w:r>
      <w:r w:rsidRPr="003F18FD">
        <w:rPr>
          <w:rFonts w:ascii="Arial" w:hAnsi="Arial" w:cs="Arial"/>
          <w:vanish/>
          <w:spacing w:val="-5"/>
          <w:sz w:val="20"/>
          <w:szCs w:val="20"/>
          <w:lang w:val="en-GB"/>
        </w:rPr>
        <w:t xml:space="preserve"> </w:t>
      </w:r>
      <w:r w:rsidRPr="003F18FD">
        <w:rPr>
          <w:rFonts w:ascii="Arial" w:hAnsi="Arial" w:cs="Arial"/>
          <w:vanish/>
          <w:sz w:val="20"/>
          <w:szCs w:val="20"/>
          <w:lang w:val="en-GB"/>
        </w:rPr>
        <w:t>Red</w:t>
      </w:r>
      <w:r w:rsidRPr="003F18FD">
        <w:rPr>
          <w:rFonts w:ascii="Arial" w:hAnsi="Arial" w:cs="Arial"/>
          <w:vanish/>
          <w:spacing w:val="-4"/>
          <w:sz w:val="20"/>
          <w:szCs w:val="20"/>
          <w:lang w:val="en-GB"/>
        </w:rPr>
        <w:t xml:space="preserve"> </w:t>
      </w:r>
      <w:r w:rsidRPr="003F18FD">
        <w:rPr>
          <w:rFonts w:ascii="Arial" w:hAnsi="Arial" w:cs="Arial"/>
          <w:vanish/>
          <w:sz w:val="20"/>
          <w:szCs w:val="20"/>
          <w:lang w:val="en-GB"/>
        </w:rPr>
        <w:t>List</w:t>
      </w:r>
      <w:r w:rsidRPr="003F18FD">
        <w:rPr>
          <w:rFonts w:ascii="Arial" w:hAnsi="Arial" w:cs="Arial"/>
          <w:vanish/>
          <w:spacing w:val="-1"/>
          <w:sz w:val="20"/>
          <w:szCs w:val="20"/>
          <w:lang w:val="en-GB"/>
        </w:rPr>
        <w:t xml:space="preserve"> </w:t>
      </w:r>
      <w:r w:rsidRPr="003F18FD">
        <w:rPr>
          <w:rFonts w:ascii="Arial" w:hAnsi="Arial" w:cs="Arial"/>
          <w:vanish/>
          <w:sz w:val="20"/>
          <w:szCs w:val="20"/>
          <w:lang w:val="en-GB"/>
        </w:rPr>
        <w:t>of</w:t>
      </w:r>
      <w:r w:rsidRPr="003F18FD">
        <w:rPr>
          <w:rFonts w:ascii="Arial" w:hAnsi="Arial" w:cs="Arial"/>
          <w:vanish/>
          <w:spacing w:val="-1"/>
          <w:sz w:val="20"/>
          <w:szCs w:val="20"/>
          <w:lang w:val="en-GB"/>
        </w:rPr>
        <w:t xml:space="preserve"> </w:t>
      </w:r>
      <w:r w:rsidRPr="003F18FD">
        <w:rPr>
          <w:rFonts w:ascii="Arial" w:hAnsi="Arial" w:cs="Arial"/>
          <w:vanish/>
          <w:sz w:val="20"/>
          <w:szCs w:val="20"/>
          <w:lang w:val="en-GB"/>
        </w:rPr>
        <w:t>Threatened</w:t>
      </w:r>
      <w:r w:rsidRPr="003F18FD">
        <w:rPr>
          <w:rFonts w:ascii="Arial" w:hAnsi="Arial" w:cs="Arial"/>
          <w:vanish/>
          <w:spacing w:val="-5"/>
          <w:sz w:val="20"/>
          <w:szCs w:val="20"/>
          <w:lang w:val="en-GB"/>
        </w:rPr>
        <w:t xml:space="preserve"> </w:t>
      </w:r>
      <w:r w:rsidRPr="003F18FD">
        <w:rPr>
          <w:rFonts w:ascii="Arial" w:hAnsi="Arial" w:cs="Arial"/>
          <w:vanish/>
          <w:sz w:val="20"/>
          <w:szCs w:val="20"/>
          <w:lang w:val="en-GB"/>
        </w:rPr>
        <w:t>Species:</w:t>
      </w:r>
      <w:r w:rsidRPr="003F18FD">
        <w:rPr>
          <w:rFonts w:ascii="Arial" w:hAnsi="Arial" w:cs="Arial"/>
          <w:vanish/>
          <w:spacing w:val="-2"/>
          <w:sz w:val="20"/>
          <w:szCs w:val="20"/>
          <w:lang w:val="en-GB"/>
        </w:rPr>
        <w:t xml:space="preserve"> </w:t>
      </w:r>
      <w:r w:rsidRPr="003F18FD">
        <w:rPr>
          <w:rFonts w:ascii="Arial" w:hAnsi="Arial" w:cs="Arial"/>
          <w:vanish/>
          <w:sz w:val="20"/>
          <w:szCs w:val="20"/>
          <w:lang w:val="en-GB"/>
        </w:rPr>
        <w:t>Pteronura</w:t>
      </w:r>
      <w:r w:rsidRPr="003F18FD">
        <w:rPr>
          <w:rFonts w:ascii="Arial" w:hAnsi="Arial" w:cs="Arial"/>
          <w:vanish/>
          <w:spacing w:val="-4"/>
          <w:sz w:val="20"/>
          <w:szCs w:val="20"/>
          <w:lang w:val="en-GB"/>
        </w:rPr>
        <w:t xml:space="preserve"> </w:t>
      </w:r>
      <w:r w:rsidRPr="003F18FD">
        <w:rPr>
          <w:rFonts w:ascii="Arial" w:hAnsi="Arial" w:cs="Arial"/>
          <w:vanish/>
          <w:sz w:val="20"/>
          <w:szCs w:val="20"/>
          <w:lang w:val="en-GB"/>
        </w:rPr>
        <w:t>brasiliensis</w:t>
      </w:r>
      <w:r w:rsidRPr="003F18FD">
        <w:rPr>
          <w:rFonts w:ascii="Arial" w:hAnsi="Arial" w:cs="Arial"/>
          <w:vanish/>
          <w:spacing w:val="2"/>
          <w:sz w:val="20"/>
          <w:szCs w:val="20"/>
          <w:lang w:val="en-GB"/>
        </w:rPr>
        <w:t xml:space="preserve"> </w:t>
      </w:r>
      <w:r w:rsidRPr="003F18FD">
        <w:rPr>
          <w:rFonts w:ascii="Arial" w:hAnsi="Arial" w:cs="Arial"/>
          <w:vanish/>
          <w:sz w:val="20"/>
          <w:szCs w:val="20"/>
          <w:lang w:val="en-GB"/>
        </w:rPr>
        <w:t>–</w:t>
      </w:r>
      <w:r w:rsidRPr="003F18FD">
        <w:rPr>
          <w:rFonts w:ascii="Arial" w:hAnsi="Arial" w:cs="Arial"/>
          <w:vanish/>
          <w:spacing w:val="-3"/>
          <w:sz w:val="20"/>
          <w:szCs w:val="20"/>
          <w:lang w:val="en-GB"/>
        </w:rPr>
        <w:t xml:space="preserve"> </w:t>
      </w:r>
      <w:r w:rsidRPr="003F18FD">
        <w:rPr>
          <w:rFonts w:ascii="Arial" w:hAnsi="Arial" w:cs="Arial"/>
          <w:vanish/>
          <w:sz w:val="20"/>
          <w:szCs w:val="20"/>
          <w:lang w:val="en-GB"/>
        </w:rPr>
        <w:t>published</w:t>
      </w:r>
      <w:r w:rsidRPr="003F18FD">
        <w:rPr>
          <w:rFonts w:ascii="Arial" w:hAnsi="Arial" w:cs="Arial"/>
          <w:vanish/>
          <w:spacing w:val="-5"/>
          <w:sz w:val="20"/>
          <w:szCs w:val="20"/>
          <w:lang w:val="en-GB"/>
        </w:rPr>
        <w:t xml:space="preserve"> </w:t>
      </w:r>
      <w:r w:rsidRPr="003F18FD">
        <w:rPr>
          <w:rFonts w:ascii="Arial" w:hAnsi="Arial" w:cs="Arial"/>
          <w:vanish/>
          <w:sz w:val="20"/>
          <w:szCs w:val="20"/>
          <w:lang w:val="en-GB"/>
        </w:rPr>
        <w:t>in</w:t>
      </w:r>
      <w:r w:rsidRPr="003F18FD">
        <w:rPr>
          <w:rFonts w:ascii="Arial" w:hAnsi="Arial" w:cs="Arial"/>
          <w:vanish/>
          <w:spacing w:val="-5"/>
          <w:sz w:val="20"/>
          <w:szCs w:val="20"/>
          <w:lang w:val="en-GB"/>
        </w:rPr>
        <w:t xml:space="preserve"> </w:t>
      </w:r>
      <w:r w:rsidRPr="003F18FD">
        <w:rPr>
          <w:rFonts w:ascii="Arial" w:hAnsi="Arial" w:cs="Arial"/>
          <w:vanish/>
          <w:spacing w:val="-2"/>
          <w:sz w:val="20"/>
          <w:szCs w:val="20"/>
          <w:lang w:val="en-GB"/>
        </w:rPr>
        <w:t>2021.</w:t>
      </w:r>
    </w:p>
    <w:p w14:paraId="6D95E495" w14:textId="77777777" w:rsidR="00220513" w:rsidRPr="003F18FD" w:rsidRDefault="002743EF">
      <w:pPr>
        <w:pStyle w:val="BodyText"/>
        <w:spacing w:after="80"/>
        <w:ind w:left="567" w:right="164" w:hanging="567"/>
        <w:jc w:val="both"/>
        <w:rPr>
          <w:rFonts w:ascii="Arial" w:hAnsi="Arial" w:cs="Arial"/>
          <w:vanish/>
          <w:sz w:val="20"/>
          <w:szCs w:val="20"/>
          <w:lang w:val="en-GB"/>
        </w:rPr>
      </w:pPr>
      <w:r w:rsidRPr="003F18FD">
        <w:rPr>
          <w:rFonts w:ascii="Arial" w:hAnsi="Arial" w:cs="Arial"/>
          <w:vanish/>
          <w:sz w:val="20"/>
          <w:szCs w:val="20"/>
          <w:lang w:val="en-GB"/>
        </w:rPr>
        <w:t>R.S.A. Pickles,J.J. Groombridge,V.D. Zambrana Rojas,P. Van Damme,D. Gottelli,S. Kundu,R. Bodmer,C.V.</w:t>
      </w:r>
      <w:r w:rsidRPr="003F18FD">
        <w:rPr>
          <w:rFonts w:ascii="Arial" w:hAnsi="Arial" w:cs="Arial"/>
          <w:vanish/>
          <w:spacing w:val="-15"/>
          <w:sz w:val="20"/>
          <w:szCs w:val="20"/>
          <w:lang w:val="en-GB"/>
        </w:rPr>
        <w:t xml:space="preserve"> </w:t>
      </w:r>
      <w:r w:rsidRPr="003F18FD">
        <w:rPr>
          <w:rFonts w:ascii="Arial" w:hAnsi="Arial" w:cs="Arial"/>
          <w:vanish/>
          <w:sz w:val="20"/>
          <w:szCs w:val="20"/>
          <w:lang w:val="en-GB"/>
        </w:rPr>
        <w:t>Ariani,A.</w:t>
      </w:r>
      <w:r w:rsidRPr="003F18FD">
        <w:rPr>
          <w:rFonts w:ascii="Arial" w:hAnsi="Arial" w:cs="Arial"/>
          <w:vanish/>
          <w:spacing w:val="-13"/>
          <w:sz w:val="20"/>
          <w:szCs w:val="20"/>
          <w:lang w:val="en-GB"/>
        </w:rPr>
        <w:t xml:space="preserve"> </w:t>
      </w:r>
      <w:r w:rsidRPr="003F18FD">
        <w:rPr>
          <w:rFonts w:ascii="Arial" w:hAnsi="Arial" w:cs="Arial"/>
          <w:vanish/>
          <w:sz w:val="20"/>
          <w:szCs w:val="20"/>
          <w:lang w:val="en-GB"/>
        </w:rPr>
        <w:t>Iyengar,W.C.</w:t>
      </w:r>
      <w:r w:rsidRPr="003F18FD">
        <w:rPr>
          <w:rFonts w:ascii="Arial" w:hAnsi="Arial" w:cs="Arial"/>
          <w:vanish/>
          <w:spacing w:val="-12"/>
          <w:sz w:val="20"/>
          <w:szCs w:val="20"/>
          <w:lang w:val="en-GB"/>
        </w:rPr>
        <w:t xml:space="preserve"> </w:t>
      </w:r>
      <w:r w:rsidRPr="003F18FD">
        <w:rPr>
          <w:rFonts w:ascii="Arial" w:hAnsi="Arial" w:cs="Arial"/>
          <w:vanish/>
          <w:sz w:val="20"/>
          <w:szCs w:val="20"/>
          <w:lang w:val="en-GB"/>
        </w:rPr>
        <w:t>Jordan,</w:t>
      </w:r>
      <w:r w:rsidRPr="003F18FD">
        <w:rPr>
          <w:rFonts w:ascii="Arial" w:hAnsi="Arial" w:cs="Arial"/>
          <w:vanish/>
          <w:spacing w:val="-12"/>
          <w:sz w:val="20"/>
          <w:szCs w:val="20"/>
          <w:lang w:val="en-GB"/>
        </w:rPr>
        <w:t xml:space="preserve"> </w:t>
      </w:r>
      <w:r w:rsidRPr="003F18FD">
        <w:rPr>
          <w:rFonts w:ascii="Arial" w:hAnsi="Arial" w:cs="Arial"/>
          <w:vanish/>
          <w:sz w:val="20"/>
          <w:szCs w:val="20"/>
          <w:lang w:val="en-GB"/>
        </w:rPr>
        <w:t>Evolutionary</w:t>
      </w:r>
      <w:r w:rsidRPr="003F18FD">
        <w:rPr>
          <w:rFonts w:ascii="Arial" w:hAnsi="Arial" w:cs="Arial"/>
          <w:vanish/>
          <w:spacing w:val="-14"/>
          <w:sz w:val="20"/>
          <w:szCs w:val="20"/>
          <w:lang w:val="en-GB"/>
        </w:rPr>
        <w:t xml:space="preserve"> </w:t>
      </w:r>
      <w:r w:rsidRPr="003F18FD">
        <w:rPr>
          <w:rFonts w:ascii="Arial" w:hAnsi="Arial" w:cs="Arial"/>
          <w:vanish/>
          <w:sz w:val="20"/>
          <w:szCs w:val="20"/>
          <w:lang w:val="en-GB"/>
        </w:rPr>
        <w:t>history</w:t>
      </w:r>
      <w:r w:rsidRPr="003F18FD">
        <w:rPr>
          <w:rFonts w:ascii="Arial" w:hAnsi="Arial" w:cs="Arial"/>
          <w:vanish/>
          <w:spacing w:val="-9"/>
          <w:sz w:val="20"/>
          <w:szCs w:val="20"/>
          <w:lang w:val="en-GB"/>
        </w:rPr>
        <w:t xml:space="preserve"> </w:t>
      </w:r>
      <w:r w:rsidRPr="003F18FD">
        <w:rPr>
          <w:rFonts w:ascii="Arial" w:hAnsi="Arial" w:cs="Arial"/>
          <w:vanish/>
          <w:sz w:val="20"/>
          <w:szCs w:val="20"/>
          <w:lang w:val="en-GB"/>
        </w:rPr>
        <w:t>and</w:t>
      </w:r>
      <w:r w:rsidRPr="003F18FD">
        <w:rPr>
          <w:rFonts w:ascii="Arial" w:hAnsi="Arial" w:cs="Arial"/>
          <w:vanish/>
          <w:spacing w:val="-15"/>
          <w:sz w:val="20"/>
          <w:szCs w:val="20"/>
          <w:lang w:val="en-GB"/>
        </w:rPr>
        <w:t xml:space="preserve"> </w:t>
      </w:r>
      <w:r w:rsidRPr="003F18FD">
        <w:rPr>
          <w:rFonts w:ascii="Arial" w:hAnsi="Arial" w:cs="Arial"/>
          <w:vanish/>
          <w:sz w:val="20"/>
          <w:szCs w:val="20"/>
          <w:lang w:val="en-GB"/>
        </w:rPr>
        <w:t>identification</w:t>
      </w:r>
      <w:r w:rsidRPr="003F18FD">
        <w:rPr>
          <w:rFonts w:ascii="Arial" w:hAnsi="Arial" w:cs="Arial"/>
          <w:vanish/>
          <w:spacing w:val="-15"/>
          <w:sz w:val="20"/>
          <w:szCs w:val="20"/>
          <w:lang w:val="en-GB"/>
        </w:rPr>
        <w:t xml:space="preserve"> </w:t>
      </w:r>
      <w:r w:rsidRPr="003F18FD">
        <w:rPr>
          <w:rFonts w:ascii="Arial" w:hAnsi="Arial" w:cs="Arial"/>
          <w:vanish/>
          <w:sz w:val="20"/>
          <w:szCs w:val="20"/>
          <w:lang w:val="en-GB"/>
        </w:rPr>
        <w:t>of</w:t>
      </w:r>
      <w:r w:rsidRPr="003F18FD">
        <w:rPr>
          <w:rFonts w:ascii="Arial" w:hAnsi="Arial" w:cs="Arial"/>
          <w:vanish/>
          <w:spacing w:val="-11"/>
          <w:sz w:val="20"/>
          <w:szCs w:val="20"/>
          <w:lang w:val="en-GB"/>
        </w:rPr>
        <w:t xml:space="preserve"> </w:t>
      </w:r>
      <w:r w:rsidRPr="003F18FD">
        <w:rPr>
          <w:rFonts w:ascii="Arial" w:hAnsi="Arial" w:cs="Arial"/>
          <w:vanish/>
          <w:sz w:val="20"/>
          <w:szCs w:val="20"/>
          <w:lang w:val="en-GB"/>
        </w:rPr>
        <w:t>conservation units in the giant otter, Pteronura brasiliensis, 2011</w:t>
      </w:r>
    </w:p>
    <w:p w14:paraId="2A6F22F0" w14:textId="77777777" w:rsidR="00220513" w:rsidRPr="003F18FD" w:rsidRDefault="002743EF">
      <w:pPr>
        <w:pStyle w:val="BodyText"/>
        <w:spacing w:after="80"/>
        <w:ind w:left="567" w:right="170" w:hanging="567"/>
        <w:jc w:val="both"/>
        <w:rPr>
          <w:rFonts w:ascii="Arial" w:hAnsi="Arial" w:cs="Arial"/>
          <w:vanish/>
          <w:sz w:val="20"/>
          <w:szCs w:val="20"/>
          <w:lang w:val="en-GB"/>
        </w:rPr>
      </w:pPr>
      <w:r w:rsidRPr="003F18FD">
        <w:rPr>
          <w:rFonts w:ascii="Arial" w:hAnsi="Arial" w:cs="Arial"/>
          <w:vanish/>
          <w:sz w:val="20"/>
          <w:szCs w:val="20"/>
          <w:lang w:val="en-GB"/>
        </w:rPr>
        <w:t>R. Pickles, R. Cornwallis, P.A. Van Damme, V. Zambrana, P. Beccera, H. Muñoz, F. Carvajal, J. Franckx, D. Schaerlaekens, An integrated approach towards giant otter (Pteronura brasiliensis) conservation in Bolivia, 2009</w:t>
      </w:r>
    </w:p>
    <w:p w14:paraId="049C1FF1" w14:textId="77777777" w:rsidR="00220513" w:rsidRDefault="002743EF">
      <w:pPr>
        <w:pStyle w:val="BodyText"/>
        <w:spacing w:after="80"/>
        <w:ind w:left="567" w:right="168" w:hanging="567"/>
        <w:rPr>
          <w:rFonts w:ascii="Arial" w:hAnsi="Arial" w:cs="Arial"/>
          <w:sz w:val="20"/>
          <w:szCs w:val="20"/>
          <w:lang w:val="en-GB"/>
        </w:rPr>
      </w:pPr>
      <w:r w:rsidRPr="003F18FD">
        <w:rPr>
          <w:rFonts w:ascii="Arial" w:hAnsi="Arial" w:cs="Arial"/>
          <w:vanish/>
          <w:sz w:val="20"/>
          <w:szCs w:val="20"/>
          <w:lang w:val="en-GB"/>
        </w:rPr>
        <w:t>Waldemarin,</w:t>
      </w:r>
      <w:r w:rsidRPr="003F18FD">
        <w:rPr>
          <w:rFonts w:ascii="Arial" w:hAnsi="Arial" w:cs="Arial"/>
          <w:vanish/>
          <w:spacing w:val="40"/>
          <w:sz w:val="20"/>
          <w:szCs w:val="20"/>
          <w:lang w:val="en-GB"/>
        </w:rPr>
        <w:t xml:space="preserve"> </w:t>
      </w:r>
      <w:r w:rsidRPr="003F18FD">
        <w:rPr>
          <w:rFonts w:ascii="Arial" w:hAnsi="Arial" w:cs="Arial"/>
          <w:vanish/>
          <w:sz w:val="20"/>
          <w:szCs w:val="20"/>
          <w:lang w:val="en-GB"/>
        </w:rPr>
        <w:t>H.,</w:t>
      </w:r>
      <w:r w:rsidRPr="003F18FD">
        <w:rPr>
          <w:rFonts w:ascii="Arial" w:hAnsi="Arial" w:cs="Arial"/>
          <w:vanish/>
          <w:spacing w:val="40"/>
          <w:sz w:val="20"/>
          <w:szCs w:val="20"/>
          <w:lang w:val="en-GB"/>
        </w:rPr>
        <w:t xml:space="preserve"> </w:t>
      </w:r>
      <w:r w:rsidRPr="003F18FD">
        <w:rPr>
          <w:rFonts w:ascii="Arial" w:hAnsi="Arial" w:cs="Arial"/>
          <w:vanish/>
          <w:sz w:val="20"/>
          <w:szCs w:val="20"/>
          <w:lang w:val="en-GB"/>
        </w:rPr>
        <w:t>Walfrido</w:t>
      </w:r>
      <w:r w:rsidRPr="003F18FD">
        <w:rPr>
          <w:rFonts w:ascii="Arial" w:hAnsi="Arial" w:cs="Arial"/>
          <w:vanish/>
          <w:spacing w:val="40"/>
          <w:sz w:val="20"/>
          <w:szCs w:val="20"/>
          <w:lang w:val="en-GB"/>
        </w:rPr>
        <w:t xml:space="preserve"> </w:t>
      </w:r>
      <w:r w:rsidRPr="003F18FD">
        <w:rPr>
          <w:rFonts w:ascii="Arial" w:hAnsi="Arial" w:cs="Arial"/>
          <w:vanish/>
          <w:sz w:val="20"/>
          <w:szCs w:val="20"/>
          <w:lang w:val="en-GB"/>
        </w:rPr>
        <w:t>Moraes,</w:t>
      </w:r>
      <w:r w:rsidRPr="003F18FD">
        <w:rPr>
          <w:rFonts w:ascii="Arial" w:hAnsi="Arial" w:cs="Arial"/>
          <w:vanish/>
          <w:spacing w:val="40"/>
          <w:sz w:val="20"/>
          <w:szCs w:val="20"/>
          <w:lang w:val="en-GB"/>
        </w:rPr>
        <w:t xml:space="preserve"> </w:t>
      </w:r>
      <w:r w:rsidRPr="003F18FD">
        <w:rPr>
          <w:rFonts w:ascii="Arial" w:hAnsi="Arial" w:cs="Arial"/>
          <w:vanish/>
          <w:sz w:val="20"/>
          <w:szCs w:val="20"/>
          <w:lang w:val="en-GB"/>
        </w:rPr>
        <w:t>T.,</w:t>
      </w:r>
      <w:r w:rsidRPr="003F18FD">
        <w:rPr>
          <w:rFonts w:ascii="Arial" w:hAnsi="Arial" w:cs="Arial"/>
          <w:vanish/>
          <w:spacing w:val="40"/>
          <w:sz w:val="20"/>
          <w:szCs w:val="20"/>
          <w:lang w:val="en-GB"/>
        </w:rPr>
        <w:t xml:space="preserve"> </w:t>
      </w:r>
      <w:r w:rsidRPr="003F18FD">
        <w:rPr>
          <w:rFonts w:ascii="Arial" w:hAnsi="Arial" w:cs="Arial"/>
          <w:vanish/>
          <w:sz w:val="20"/>
          <w:szCs w:val="20"/>
          <w:lang w:val="en-GB"/>
        </w:rPr>
        <w:t>Jacques,</w:t>
      </w:r>
      <w:r w:rsidRPr="003F18FD">
        <w:rPr>
          <w:rFonts w:ascii="Arial" w:hAnsi="Arial" w:cs="Arial"/>
          <w:vanish/>
          <w:spacing w:val="40"/>
          <w:sz w:val="20"/>
          <w:szCs w:val="20"/>
          <w:lang w:val="en-GB"/>
        </w:rPr>
        <w:t xml:space="preserve"> </w:t>
      </w:r>
      <w:r w:rsidRPr="003F18FD">
        <w:rPr>
          <w:rFonts w:ascii="Arial" w:hAnsi="Arial" w:cs="Arial"/>
          <w:vanish/>
          <w:sz w:val="20"/>
          <w:szCs w:val="20"/>
          <w:lang w:val="en-GB"/>
        </w:rPr>
        <w:t>H.</w:t>
      </w:r>
      <w:r w:rsidRPr="003F18FD">
        <w:rPr>
          <w:rFonts w:ascii="Arial" w:hAnsi="Arial" w:cs="Arial"/>
          <w:vanish/>
          <w:spacing w:val="40"/>
          <w:sz w:val="20"/>
          <w:szCs w:val="20"/>
          <w:lang w:val="en-GB"/>
        </w:rPr>
        <w:t xml:space="preserve"> </w:t>
      </w:r>
      <w:r w:rsidRPr="003F18FD">
        <w:rPr>
          <w:rFonts w:ascii="Arial" w:hAnsi="Arial" w:cs="Arial"/>
          <w:vanish/>
          <w:sz w:val="20"/>
          <w:szCs w:val="20"/>
          <w:lang w:val="en-GB"/>
        </w:rPr>
        <w:t>et</w:t>
      </w:r>
      <w:r w:rsidRPr="003F18FD">
        <w:rPr>
          <w:rFonts w:ascii="Arial" w:hAnsi="Arial" w:cs="Arial"/>
          <w:vanish/>
          <w:spacing w:val="40"/>
          <w:sz w:val="20"/>
          <w:szCs w:val="20"/>
          <w:lang w:val="en-GB"/>
        </w:rPr>
        <w:t xml:space="preserve"> </w:t>
      </w:r>
      <w:r w:rsidRPr="003F18FD">
        <w:rPr>
          <w:rFonts w:ascii="Arial" w:hAnsi="Arial" w:cs="Arial"/>
          <w:vanish/>
          <w:sz w:val="20"/>
          <w:szCs w:val="20"/>
          <w:lang w:val="en-GB"/>
        </w:rPr>
        <w:t>all,</w:t>
      </w:r>
      <w:r w:rsidRPr="003F18FD">
        <w:rPr>
          <w:rFonts w:ascii="Arial" w:hAnsi="Arial" w:cs="Arial"/>
          <w:vanish/>
          <w:spacing w:val="40"/>
          <w:sz w:val="20"/>
          <w:szCs w:val="20"/>
          <w:lang w:val="en-GB"/>
        </w:rPr>
        <w:t xml:space="preserve"> </w:t>
      </w:r>
      <w:r w:rsidRPr="003F18FD">
        <w:rPr>
          <w:rFonts w:ascii="Arial" w:hAnsi="Arial" w:cs="Arial"/>
          <w:vanish/>
          <w:sz w:val="20"/>
          <w:szCs w:val="20"/>
          <w:lang w:val="en-GB"/>
        </w:rPr>
        <w:t>Giant</w:t>
      </w:r>
      <w:r w:rsidRPr="003F18FD">
        <w:rPr>
          <w:rFonts w:ascii="Arial" w:hAnsi="Arial" w:cs="Arial"/>
          <w:vanish/>
          <w:spacing w:val="40"/>
          <w:sz w:val="20"/>
          <w:szCs w:val="20"/>
          <w:lang w:val="en-GB"/>
        </w:rPr>
        <w:t xml:space="preserve"> </w:t>
      </w:r>
      <w:r w:rsidRPr="003F18FD">
        <w:rPr>
          <w:rFonts w:ascii="Arial" w:hAnsi="Arial" w:cs="Arial"/>
          <w:vanish/>
          <w:sz w:val="20"/>
          <w:szCs w:val="20"/>
          <w:lang w:val="en-GB"/>
        </w:rPr>
        <w:t>Otter</w:t>
      </w:r>
      <w:r w:rsidRPr="003F18FD">
        <w:rPr>
          <w:rFonts w:ascii="Arial" w:hAnsi="Arial" w:cs="Arial"/>
          <w:vanish/>
          <w:spacing w:val="40"/>
          <w:sz w:val="20"/>
          <w:szCs w:val="20"/>
          <w:lang w:val="en-GB"/>
        </w:rPr>
        <w:t xml:space="preserve"> </w:t>
      </w:r>
      <w:r w:rsidRPr="003F18FD">
        <w:rPr>
          <w:rFonts w:ascii="Arial" w:hAnsi="Arial" w:cs="Arial"/>
          <w:vanish/>
          <w:sz w:val="20"/>
          <w:szCs w:val="20"/>
          <w:lang w:val="en-GB"/>
        </w:rPr>
        <w:t>Species</w:t>
      </w:r>
      <w:r w:rsidRPr="003F18FD">
        <w:rPr>
          <w:rFonts w:ascii="Arial" w:hAnsi="Arial" w:cs="Arial"/>
          <w:vanish/>
          <w:spacing w:val="40"/>
          <w:sz w:val="20"/>
          <w:szCs w:val="20"/>
          <w:lang w:val="en-GB"/>
        </w:rPr>
        <w:t xml:space="preserve"> </w:t>
      </w:r>
      <w:r w:rsidRPr="003F18FD">
        <w:rPr>
          <w:rFonts w:ascii="Arial" w:hAnsi="Arial" w:cs="Arial"/>
          <w:vanish/>
          <w:sz w:val="20"/>
          <w:szCs w:val="20"/>
          <w:lang w:val="en-GB"/>
        </w:rPr>
        <w:t>Report,</w:t>
      </w:r>
      <w:r w:rsidRPr="003F18FD">
        <w:rPr>
          <w:rFonts w:ascii="Arial" w:hAnsi="Arial" w:cs="Arial"/>
          <w:vanish/>
          <w:spacing w:val="40"/>
          <w:sz w:val="20"/>
          <w:szCs w:val="20"/>
          <w:lang w:val="en-GB"/>
        </w:rPr>
        <w:t xml:space="preserve"> </w:t>
      </w:r>
      <w:r w:rsidRPr="003F18FD">
        <w:rPr>
          <w:rFonts w:ascii="Arial" w:hAnsi="Arial" w:cs="Arial"/>
          <w:vanish/>
          <w:sz w:val="20"/>
          <w:szCs w:val="20"/>
          <w:lang w:val="en-GB"/>
        </w:rPr>
        <w:t xml:space="preserve">2008, </w:t>
      </w:r>
      <w:r w:rsidRPr="003F18FD">
        <w:rPr>
          <w:rFonts w:ascii="Arial" w:hAnsi="Arial" w:cs="Arial"/>
          <w:vanish/>
          <w:spacing w:val="-2"/>
          <w:sz w:val="20"/>
          <w:szCs w:val="20"/>
          <w:lang w:val="en-GB"/>
        </w:rPr>
        <w:t>https://</w:t>
      </w:r>
      <w:hyperlink r:id="rId24">
        <w:r w:rsidRPr="003F18FD">
          <w:rPr>
            <w:rFonts w:ascii="Arial" w:hAnsi="Arial" w:cs="Arial"/>
            <w:vanish/>
            <w:spacing w:val="-2"/>
            <w:sz w:val="20"/>
            <w:szCs w:val="20"/>
            <w:lang w:val="en-GB"/>
          </w:rPr>
          <w:t>www.otterspecialistgroup.org/Library/Colloquium_10/Presentations/10-10-15-</w:t>
        </w:r>
      </w:hyperlink>
      <w:r w:rsidRPr="003F18FD">
        <w:rPr>
          <w:rFonts w:ascii="Arial" w:hAnsi="Arial" w:cs="Arial"/>
          <w:vanish/>
          <w:spacing w:val="-2"/>
          <w:sz w:val="20"/>
          <w:szCs w:val="20"/>
          <w:lang w:val="en-GB"/>
        </w:rPr>
        <w:t xml:space="preserve"> 08_Giant_otter_species_report_IOC.pdf</w:t>
      </w:r>
      <w:r w:rsidRPr="003F18FD">
        <w:rPr>
          <w:rFonts w:ascii="Arial" w:hAnsi="Arial" w:cs="Arial"/>
          <w:vanish/>
          <w:sz w:val="20"/>
          <w:szCs w:val="20"/>
          <w:lang w:val="en-GB"/>
        </w:rPr>
        <w:t>.</w:t>
      </w:r>
    </w:p>
    <w:p w14:paraId="7482105A" w14:textId="77777777" w:rsidR="00220513" w:rsidRPr="00C21E6F" w:rsidRDefault="00220513">
      <w:pPr>
        <w:pStyle w:val="BodyText"/>
        <w:spacing w:after="80"/>
        <w:ind w:left="567" w:right="168" w:hanging="567"/>
        <w:rPr>
          <w:rFonts w:ascii="Arial" w:hAnsi="Arial" w:cs="Arial"/>
          <w:sz w:val="20"/>
          <w:szCs w:val="20"/>
          <w:lang w:val="en-US"/>
        </w:rPr>
      </w:pPr>
    </w:p>
    <w:sectPr w:rsidR="00220513" w:rsidRPr="00C21E6F">
      <w:pgSz w:w="11910" w:h="16840"/>
      <w:pgMar w:top="1440" w:right="1440" w:bottom="1440" w:left="1440" w:header="720" w:footer="720" w:gutter="0"/>
      <w:cols w:space="720"/>
      <w:docGrid w:linePitch="299"/>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1BB65E67" w14:textId="77777777" w:rsidR="00220513" w:rsidRDefault="002743EF">
      <w:r>
        <w:rPr>
          <w:lang w:val="es-ES"/>
        </w:rPr>
        <w:separator/>
      </w:r>
    </w:p>
  </w:endnote>
  <w:endnote w:type="continuationSeparator" w:id="0">
    <w:p w14:paraId="2A7C1A2F" w14:textId="77777777" w:rsidR="00220513" w:rsidRDefault="002743EF">
      <w:r>
        <w:rPr>
          <w:lang w:val="es-ES"/>
        </w:rP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Arial MT">
    <w:altName w:val="Arial"/>
    <w:charset w:val="01"/>
    <w:family w:val="swiss"/>
    <w:pitch w:val="variable"/>
  </w:font>
  <w:font w:name="Arial">
    <w:panose1 w:val="020B0604020202020204"/>
    <w:charset w:val="00"/>
    <w:family w:val="swiss"/>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Calibri">
    <w:panose1 w:val="020F0502020204030204"/>
    <w:charset w:val="00"/>
    <w:family w:val="swiss"/>
    <w:pitch w:val="variable"/>
    <w:sig w:usb0="E4002EFF" w:usb1="C200247B" w:usb2="00000009" w:usb3="00000000" w:csb0="000001FF" w:csb1="00000000"/>
  </w:font>
  <w:font w:name="MS Gothic">
    <w:altName w:val="ＭＳ ゴシック"/>
    <w:panose1 w:val="020B0609070205080204"/>
    <w:charset w:val="80"/>
    <w:family w:val="modern"/>
    <w:pitch w:val="fixed"/>
    <w:sig w:usb0="E00002FF" w:usb1="6AC7FDFB" w:usb2="08000012" w:usb3="00000000" w:csb0="0002009F" w:csb1="00000000"/>
  </w:font>
  <w:font w:name="Cambria">
    <w:panose1 w:val="02040503050406030204"/>
    <w:charset w:val="00"/>
    <w:family w:val="roman"/>
    <w:pitch w:val="variable"/>
    <w:sig w:usb0="E00006FF" w:usb1="420024FF" w:usb2="02000000" w:usb3="00000000" w:csb0="0000019F" w:csb1="00000000"/>
  </w:font>
  <w:font w:name="MS Mincho">
    <w:altName w:val="ＭＳ 明朝"/>
    <w:panose1 w:val="02020609040205080304"/>
    <w:charset w:val="80"/>
    <w:family w:val="modern"/>
    <w:pitch w:val="fixed"/>
    <w:sig w:usb0="E00002FF" w:usb1="6AC7FDFB" w:usb2="08000012" w:usb3="00000000" w:csb0="000200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5DFF25F" w14:textId="77777777" w:rsidR="003839B2" w:rsidRPr="0025222D" w:rsidRDefault="00B17AED">
    <w:pPr>
      <w:pStyle w:val="Footer"/>
      <w:jc w:val="center"/>
      <w:rPr>
        <w:rFonts w:ascii="Arial" w:hAnsi="Arial" w:cs="Arial"/>
        <w:sz w:val="18"/>
        <w:szCs w:val="18"/>
      </w:rPr>
    </w:pPr>
    <w:r w:rsidRPr="0025222D">
      <w:rPr>
        <w:rFonts w:ascii="Arial" w:hAnsi="Arial" w:cs="Arial"/>
        <w:sz w:val="18"/>
        <w:szCs w:val="18"/>
      </w:rPr>
      <w:fldChar w:fldCharType="begin"/>
    </w:r>
    <w:r w:rsidRPr="0025222D">
      <w:rPr>
        <w:rFonts w:ascii="Arial" w:hAnsi="Arial" w:cs="Arial"/>
        <w:sz w:val="18"/>
        <w:szCs w:val="18"/>
      </w:rPr>
      <w:instrText xml:space="preserve"> PAGE </w:instrText>
    </w:r>
    <w:r w:rsidRPr="0025222D">
      <w:rPr>
        <w:rFonts w:ascii="Arial" w:hAnsi="Arial" w:cs="Arial"/>
        <w:sz w:val="18"/>
        <w:szCs w:val="18"/>
      </w:rPr>
      <w:fldChar w:fldCharType="separate"/>
    </w:r>
    <w:r w:rsidRPr="0025222D">
      <w:rPr>
        <w:rFonts w:ascii="Arial" w:hAnsi="Arial" w:cs="Arial"/>
        <w:sz w:val="18"/>
        <w:szCs w:val="18"/>
      </w:rPr>
      <w:t>13</w:t>
    </w:r>
    <w:r w:rsidRPr="0025222D">
      <w:rPr>
        <w:rFonts w:ascii="Arial" w:hAnsi="Arial" w:cs="Arial"/>
        <w:sz w:val="18"/>
        <w:szCs w:val="18"/>
      </w:rPr>
      <w:fldChar w:fldCharType="end"/>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0131E24" w14:textId="77777777" w:rsidR="00220513" w:rsidRDefault="00220513">
    <w:pPr>
      <w:pStyle w:val="Footer"/>
      <w:ind w:right="-637"/>
      <w:jc w:val="right"/>
      <w:rPr>
        <w:lang w:val="es-ES"/>
      </w:rPr>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rPr>
        <w:rFonts w:ascii="Arial" w:hAnsi="Arial" w:cs="Arial"/>
        <w:sz w:val="18"/>
        <w:szCs w:val="18"/>
      </w:rPr>
      <w:id w:val="776995262"/>
      <w:docPartObj>
        <w:docPartGallery w:val="Page Numbers (Bottom of Page)"/>
        <w:docPartUnique/>
      </w:docPartObj>
    </w:sdtPr>
    <w:sdtEndPr>
      <w:rPr>
        <w:noProof/>
      </w:rPr>
    </w:sdtEndPr>
    <w:sdtContent>
      <w:p w14:paraId="5D708A66" w14:textId="77777777" w:rsidR="00086D00" w:rsidRPr="0025222D" w:rsidRDefault="00086D00" w:rsidP="00086D00">
        <w:pPr>
          <w:pStyle w:val="Footer"/>
          <w:jc w:val="center"/>
          <w:rPr>
            <w:rFonts w:ascii="Arial" w:hAnsi="Arial" w:cs="Arial"/>
            <w:sz w:val="18"/>
            <w:szCs w:val="18"/>
          </w:rPr>
        </w:pPr>
        <w:r w:rsidRPr="0025222D">
          <w:rPr>
            <w:rFonts w:ascii="Arial" w:hAnsi="Arial" w:cs="Arial"/>
            <w:sz w:val="18"/>
            <w:szCs w:val="18"/>
          </w:rPr>
          <w:fldChar w:fldCharType="begin"/>
        </w:r>
        <w:r w:rsidRPr="0025222D">
          <w:rPr>
            <w:rFonts w:ascii="Arial" w:hAnsi="Arial" w:cs="Arial"/>
            <w:sz w:val="18"/>
            <w:szCs w:val="18"/>
          </w:rPr>
          <w:instrText xml:space="preserve"> PAGE   \* MERGEFORMAT </w:instrText>
        </w:r>
        <w:r w:rsidRPr="0025222D">
          <w:rPr>
            <w:rFonts w:ascii="Arial" w:hAnsi="Arial" w:cs="Arial"/>
            <w:sz w:val="18"/>
            <w:szCs w:val="18"/>
          </w:rPr>
          <w:fldChar w:fldCharType="separate"/>
        </w:r>
        <w:r w:rsidRPr="0025222D">
          <w:rPr>
            <w:rFonts w:ascii="Arial" w:hAnsi="Arial" w:cs="Arial"/>
            <w:noProof/>
            <w:sz w:val="18"/>
            <w:szCs w:val="18"/>
          </w:rPr>
          <w:t>2</w:t>
        </w:r>
        <w:r w:rsidRPr="0025222D">
          <w:rPr>
            <w:rFonts w:ascii="Arial" w:hAnsi="Arial" w:cs="Arial"/>
            <w:noProof/>
            <w:sz w:val="18"/>
            <w:szCs w:val="18"/>
          </w:rPr>
          <w:fldChar w:fldCharType="end"/>
        </w:r>
      </w:p>
    </w:sdtContent>
  </w:sdt>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794ABC1E" w14:textId="77777777" w:rsidR="00220513" w:rsidRDefault="002743EF">
      <w:r>
        <w:rPr>
          <w:lang w:val="es-ES"/>
        </w:rPr>
        <w:separator/>
      </w:r>
    </w:p>
  </w:footnote>
  <w:footnote w:type="continuationSeparator" w:id="0">
    <w:p w14:paraId="34F07F81" w14:textId="77777777" w:rsidR="00220513" w:rsidRDefault="002743EF">
      <w:r>
        <w:rPr>
          <w:lang w:val="es-ES"/>
        </w:rP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0E4FA3B" w14:textId="77777777" w:rsidR="00220513" w:rsidRDefault="002743EF">
    <w:pPr>
      <w:pStyle w:val="Heading1"/>
      <w:pBdr>
        <w:bottom w:val="single" w:sz="4" w:space="1" w:color="000000"/>
      </w:pBdr>
      <w:ind w:left="261" w:right="-277" w:hanging="261"/>
      <w:jc w:val="right"/>
    </w:pPr>
    <w:r>
      <w:rPr>
        <w:b w:val="0"/>
        <w:bCs w:val="0"/>
        <w:i/>
        <w:iCs/>
        <w:sz w:val="18"/>
        <w:szCs w:val="18"/>
      </w:rPr>
      <w:t>UNEP/CMS/COP15/Doc.30.2.3</w:t>
    </w:r>
  </w:p>
  <w:p w14:paraId="2B607B55" w14:textId="77777777" w:rsidR="00220513" w:rsidRDefault="00220513">
    <w:pPr>
      <w:pStyle w:val="Header"/>
      <w:rPr>
        <w:lang w:val="es-ES"/>
      </w:rP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B98746D" w14:textId="77777777" w:rsidR="00220513" w:rsidRDefault="002743EF">
    <w:pPr>
      <w:pStyle w:val="Heading1"/>
      <w:pBdr>
        <w:bottom w:val="single" w:sz="4" w:space="1" w:color="000000"/>
      </w:pBdr>
      <w:ind w:left="261" w:right="-277" w:hanging="261"/>
      <w:jc w:val="right"/>
    </w:pPr>
    <w:r>
      <w:rPr>
        <w:b w:val="0"/>
        <w:bCs w:val="0"/>
        <w:i/>
        <w:iCs/>
        <w:sz w:val="18"/>
        <w:szCs w:val="18"/>
      </w:rPr>
      <w:t>UNEP/CMS/COP15/Doc.30.2.3</w:t>
    </w:r>
  </w:p>
  <w:p w14:paraId="32B7467A" w14:textId="77777777" w:rsidR="00220513" w:rsidRDefault="00220513">
    <w:pPr>
      <w:jc w:val="right"/>
      <w:rPr>
        <w:i/>
        <w:szCs w:val="20"/>
        <w:lang w:val="es-ES"/>
      </w:rPr>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ADEFF7C" w14:textId="5AB47B56" w:rsidR="00B65049" w:rsidRPr="00002A97" w:rsidRDefault="00B65049" w:rsidP="00B65049">
    <w:pPr>
      <w:tabs>
        <w:tab w:val="center" w:pos="4153"/>
        <w:tab w:val="right" w:pos="8306"/>
      </w:tabs>
      <w:suppressAutoHyphens/>
      <w:jc w:val="right"/>
      <w:textAlignment w:val="baseline"/>
      <w:rPr>
        <w:rFonts w:eastAsia="Times New Roman" w:cs="Times New Roman"/>
        <w:sz w:val="18"/>
        <w:szCs w:val="20"/>
        <w:lang w:val="es-ES" w:eastAsia="es-ES"/>
      </w:rPr>
    </w:pPr>
    <w:bookmarkStart w:id="2" w:name="_Hlk213850681"/>
    <w:r w:rsidRPr="00002A97">
      <w:rPr>
        <w:rFonts w:eastAsia="Times New Roman" w:cs="Times New Roman"/>
        <w:noProof/>
        <w:sz w:val="18"/>
        <w:szCs w:val="20"/>
      </w:rPr>
      <w:drawing>
        <wp:anchor distT="0" distB="0" distL="114300" distR="114300" simplePos="0" relativeHeight="251659264" behindDoc="0" locked="0" layoutInCell="1" allowOverlap="1" wp14:anchorId="2E38E847" wp14:editId="2D158720">
          <wp:simplePos x="0" y="0"/>
          <wp:positionH relativeFrom="column">
            <wp:posOffset>753745</wp:posOffset>
          </wp:positionH>
          <wp:positionV relativeFrom="paragraph">
            <wp:posOffset>76835</wp:posOffset>
          </wp:positionV>
          <wp:extent cx="431167" cy="441326"/>
          <wp:effectExtent l="0" t="0" r="6983" b="0"/>
          <wp:wrapTight wrapText="bothSides">
            <wp:wrapPolygon edited="0">
              <wp:start x="0" y="0"/>
              <wp:lineTo x="0" y="20512"/>
              <wp:lineTo x="20995" y="20512"/>
              <wp:lineTo x="20995" y="0"/>
              <wp:lineTo x="0" y="0"/>
            </wp:wrapPolygon>
          </wp:wrapTight>
          <wp:docPr id="11" name="Picture 2" descr="A black and white logo&#10;&#10;AI-generated content may be incorrect."/>
          <wp:cNvGraphicFramePr/>
          <a:graphic xmlns:a="http://schemas.openxmlformats.org/drawingml/2006/main">
            <a:graphicData uri="http://schemas.openxmlformats.org/drawingml/2006/picture">
              <pic:pic xmlns:pic="http://schemas.openxmlformats.org/drawingml/2006/picture">
                <pic:nvPicPr>
                  <pic:cNvPr id="11" name="Picture 2" descr="A black and white logo&#10;&#10;AI-generated content may be incorrect."/>
                  <pic:cNvPicPr/>
                </pic:nvPicPr>
                <pic:blipFill>
                  <a:blip r:embed="rId1"/>
                  <a:srcRect l="2780" t="-1236" r="60236" b="48836"/>
                  <a:stretch>
                    <a:fillRect/>
                  </a:stretch>
                </pic:blipFill>
                <pic:spPr>
                  <a:xfrm>
                    <a:off x="0" y="0"/>
                    <a:ext cx="431167" cy="441326"/>
                  </a:xfrm>
                  <a:prstGeom prst="rect">
                    <a:avLst/>
                  </a:prstGeom>
                  <a:noFill/>
                  <a:ln>
                    <a:noFill/>
                    <a:prstDash/>
                  </a:ln>
                </pic:spPr>
              </pic:pic>
            </a:graphicData>
          </a:graphic>
        </wp:anchor>
      </w:drawing>
    </w:r>
    <w:r>
      <w:rPr>
        <w:rFonts w:eastAsia="Times New Roman" w:cs="Times New Roman"/>
        <w:noProof/>
        <w:sz w:val="18"/>
        <w:szCs w:val="20"/>
        <w:lang w:val="es-ES" w:eastAsia="es-ES"/>
      </w:rPr>
      <w:drawing>
        <wp:anchor distT="0" distB="0" distL="114300" distR="114300" simplePos="0" relativeHeight="251661312" behindDoc="1" locked="0" layoutInCell="1" allowOverlap="1" wp14:anchorId="67FC0A04" wp14:editId="6FC7F5C4">
          <wp:simplePos x="0" y="0"/>
          <wp:positionH relativeFrom="column">
            <wp:posOffset>-116205</wp:posOffset>
          </wp:positionH>
          <wp:positionV relativeFrom="paragraph">
            <wp:posOffset>-76200</wp:posOffset>
          </wp:positionV>
          <wp:extent cx="731520" cy="731520"/>
          <wp:effectExtent l="0" t="0" r="0" b="0"/>
          <wp:wrapTight wrapText="bothSides">
            <wp:wrapPolygon edited="0">
              <wp:start x="0" y="0"/>
              <wp:lineTo x="0" y="20813"/>
              <wp:lineTo x="20813" y="20813"/>
              <wp:lineTo x="20813" y="0"/>
              <wp:lineTo x="0" y="0"/>
            </wp:wrapPolygon>
          </wp:wrapTight>
          <wp:docPr id="756556776" name="Picture 756556776" descr="A black and white logo&#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56556776" name="Picture 756556776" descr="A black and white logo&#10;&#10;AI-generated content may be incorrect."/>
                  <pic:cNvPicPr>
                    <a:picLocks noChangeAspect="1" noChangeArrowheads="1"/>
                  </pic:cNvPicPr>
                </pic:nvPicPr>
                <pic:blipFill>
                  <a:blip r:embed="rId2">
                    <a:extLst>
                      <a:ext uri="{28A0092B-C50C-407E-A947-70E740481C1C}">
                        <a14:useLocalDpi xmlns:a14="http://schemas.microsoft.com/office/drawing/2010/main" val="0"/>
                      </a:ext>
                    </a:extLst>
                  </a:blip>
                  <a:srcRect/>
                  <a:stretch>
                    <a:fillRect/>
                  </a:stretch>
                </pic:blipFill>
                <pic:spPr bwMode="auto">
                  <a:xfrm>
                    <a:off x="0" y="0"/>
                    <a:ext cx="731520" cy="731520"/>
                  </a:xfrm>
                  <a:prstGeom prst="rect">
                    <a:avLst/>
                  </a:prstGeom>
                  <a:noFill/>
                </pic:spPr>
              </pic:pic>
            </a:graphicData>
          </a:graphic>
          <wp14:sizeRelH relativeFrom="margin">
            <wp14:pctWidth>0</wp14:pctWidth>
          </wp14:sizeRelH>
          <wp14:sizeRelV relativeFrom="margin">
            <wp14:pctHeight>0</wp14:pctHeight>
          </wp14:sizeRelV>
        </wp:anchor>
      </w:drawing>
    </w:r>
  </w:p>
  <w:bookmarkEnd w:id="2"/>
  <w:p w14:paraId="6DF5BD80" w14:textId="58EC858E" w:rsidR="00220513" w:rsidRDefault="00B65049">
    <w:pPr>
      <w:pStyle w:val="Header"/>
      <w:rPr>
        <w:lang w:val="es-ES"/>
      </w:rPr>
    </w:pPr>
    <w:r w:rsidRPr="00002A97">
      <w:rPr>
        <w:rFonts w:eastAsia="Times New Roman" w:cs="Times New Roman"/>
        <w:noProof/>
        <w:sz w:val="18"/>
        <w:szCs w:val="20"/>
        <w:lang w:val="es-ES" w:eastAsia="es-ES"/>
      </w:rPr>
      <w:drawing>
        <wp:anchor distT="0" distB="0" distL="114300" distR="114300" simplePos="0" relativeHeight="251660288" behindDoc="0" locked="0" layoutInCell="1" allowOverlap="1" wp14:anchorId="206EC096" wp14:editId="10950E0E">
          <wp:simplePos x="0" y="0"/>
          <wp:positionH relativeFrom="column">
            <wp:posOffset>5609590</wp:posOffset>
          </wp:positionH>
          <wp:positionV relativeFrom="paragraph">
            <wp:posOffset>13335</wp:posOffset>
          </wp:positionV>
          <wp:extent cx="618490" cy="288290"/>
          <wp:effectExtent l="0" t="0" r="0" b="0"/>
          <wp:wrapTight wrapText="bothSides">
            <wp:wrapPolygon edited="0">
              <wp:start x="0" y="0"/>
              <wp:lineTo x="0" y="19939"/>
              <wp:lineTo x="20603" y="19939"/>
              <wp:lineTo x="20603" y="0"/>
              <wp:lineTo x="0" y="0"/>
            </wp:wrapPolygon>
          </wp:wrapTight>
          <wp:docPr id="10" name="Picture 5"/>
          <wp:cNvGraphicFramePr/>
          <a:graphic xmlns:a="http://schemas.openxmlformats.org/drawingml/2006/main">
            <a:graphicData uri="http://schemas.openxmlformats.org/drawingml/2006/picture">
              <pic:pic xmlns:pic="http://schemas.openxmlformats.org/drawingml/2006/picture">
                <pic:nvPicPr>
                  <pic:cNvPr id="0" name=""/>
                  <pic:cNvPicPr/>
                </pic:nvPicPr>
                <pic:blipFill>
                  <a:blip r:embed="rId3"/>
                  <a:srcRect/>
                  <a:stretch>
                    <a:fillRect/>
                  </a:stretch>
                </pic:blipFill>
                <pic:spPr>
                  <a:xfrm>
                    <a:off x="0" y="0"/>
                    <a:ext cx="618490" cy="288290"/>
                  </a:xfrm>
                  <a:prstGeom prst="rect">
                    <a:avLst/>
                  </a:prstGeom>
                  <a:noFill/>
                  <a:ln>
                    <a:noFill/>
                    <a:prstDash/>
                  </a:ln>
                </pic:spPr>
              </pic:pic>
            </a:graphicData>
          </a:graphic>
        </wp:anchor>
      </w:drawing>
    </w: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FB7F063" w14:textId="77777777" w:rsidR="00220513" w:rsidRDefault="002743EF">
    <w:pPr>
      <w:pStyle w:val="Heading1"/>
      <w:pBdr>
        <w:bottom w:val="single" w:sz="4" w:space="1" w:color="000000"/>
      </w:pBdr>
      <w:ind w:left="261" w:right="146" w:hanging="261"/>
    </w:pPr>
    <w:r>
      <w:rPr>
        <w:b w:val="0"/>
        <w:bCs w:val="0"/>
        <w:i/>
        <w:iCs/>
        <w:sz w:val="18"/>
        <w:szCs w:val="18"/>
      </w:rPr>
      <w:t>UNEP/CMS/COP15/Doc.30.2.3</w:t>
    </w:r>
  </w:p>
  <w:p w14:paraId="3E8DDF81" w14:textId="77777777" w:rsidR="00220513" w:rsidRDefault="00220513">
    <w:pPr>
      <w:pStyle w:val="Header"/>
      <w:rPr>
        <w:lang w:val="es-ES"/>
      </w:rPr>
    </w:pP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90CB40D" w14:textId="77777777" w:rsidR="002C4029" w:rsidRPr="0025222D" w:rsidRDefault="002C4029" w:rsidP="007873D5">
    <w:pPr>
      <w:pStyle w:val="Heading1"/>
      <w:pBdr>
        <w:bottom w:val="single" w:sz="4" w:space="1" w:color="000000"/>
      </w:pBdr>
      <w:ind w:left="261" w:right="99" w:hanging="261"/>
      <w:jc w:val="right"/>
    </w:pPr>
    <w:r w:rsidRPr="0025222D">
      <w:rPr>
        <w:b w:val="0"/>
        <w:bCs w:val="0"/>
        <w:i/>
        <w:iCs/>
        <w:sz w:val="18"/>
        <w:szCs w:val="18"/>
      </w:rPr>
      <w:t>UNEP/CMS/COP15/Doc.30.2.3</w: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6534C7E"/>
    <w:multiLevelType w:val="multilevel"/>
    <w:tmpl w:val="61927FDC"/>
    <w:lvl w:ilvl="0">
      <w:start w:val="7"/>
      <w:numFmt w:val="decimal"/>
      <w:lvlText w:val="%1."/>
      <w:lvlJc w:val="left"/>
      <w:pPr>
        <w:ind w:left="360" w:hanging="360"/>
      </w:pPr>
      <w:rPr>
        <w:rFonts w:hint="default"/>
      </w:rPr>
    </w:lvl>
    <w:lvl w:ilvl="1">
      <w:start w:val="1"/>
      <w:numFmt w:val="decimal"/>
      <w:lvlText w:val="%1.%2."/>
      <w:lvlJc w:val="left"/>
      <w:pPr>
        <w:ind w:left="1103" w:hanging="360"/>
      </w:pPr>
      <w:rPr>
        <w:rFonts w:hint="default"/>
      </w:rPr>
    </w:lvl>
    <w:lvl w:ilvl="2">
      <w:start w:val="1"/>
      <w:numFmt w:val="decimal"/>
      <w:lvlText w:val="%1.%2.%3."/>
      <w:lvlJc w:val="left"/>
      <w:pPr>
        <w:ind w:left="2206" w:hanging="720"/>
      </w:pPr>
      <w:rPr>
        <w:rFonts w:hint="default"/>
      </w:rPr>
    </w:lvl>
    <w:lvl w:ilvl="3">
      <w:start w:val="1"/>
      <w:numFmt w:val="decimal"/>
      <w:lvlText w:val="%1.%2.%3.%4."/>
      <w:lvlJc w:val="left"/>
      <w:pPr>
        <w:ind w:left="2949" w:hanging="720"/>
      </w:pPr>
      <w:rPr>
        <w:rFonts w:hint="default"/>
      </w:rPr>
    </w:lvl>
    <w:lvl w:ilvl="4">
      <w:start w:val="1"/>
      <w:numFmt w:val="decimal"/>
      <w:lvlText w:val="%1.%2.%3.%4.%5."/>
      <w:lvlJc w:val="left"/>
      <w:pPr>
        <w:ind w:left="4052" w:hanging="1080"/>
      </w:pPr>
      <w:rPr>
        <w:rFonts w:hint="default"/>
      </w:rPr>
    </w:lvl>
    <w:lvl w:ilvl="5">
      <w:start w:val="1"/>
      <w:numFmt w:val="decimal"/>
      <w:lvlText w:val="%1.%2.%3.%4.%5.%6."/>
      <w:lvlJc w:val="left"/>
      <w:pPr>
        <w:ind w:left="4795" w:hanging="1080"/>
      </w:pPr>
      <w:rPr>
        <w:rFonts w:hint="default"/>
      </w:rPr>
    </w:lvl>
    <w:lvl w:ilvl="6">
      <w:start w:val="1"/>
      <w:numFmt w:val="decimal"/>
      <w:lvlText w:val="%1.%2.%3.%4.%5.%6.%7."/>
      <w:lvlJc w:val="left"/>
      <w:pPr>
        <w:ind w:left="5898" w:hanging="1440"/>
      </w:pPr>
      <w:rPr>
        <w:rFonts w:hint="default"/>
      </w:rPr>
    </w:lvl>
    <w:lvl w:ilvl="7">
      <w:start w:val="1"/>
      <w:numFmt w:val="decimal"/>
      <w:lvlText w:val="%1.%2.%3.%4.%5.%6.%7.%8."/>
      <w:lvlJc w:val="left"/>
      <w:pPr>
        <w:ind w:left="6641" w:hanging="1440"/>
      </w:pPr>
      <w:rPr>
        <w:rFonts w:hint="default"/>
      </w:rPr>
    </w:lvl>
    <w:lvl w:ilvl="8">
      <w:start w:val="1"/>
      <w:numFmt w:val="decimal"/>
      <w:lvlText w:val="%1.%2.%3.%4.%5.%6.%7.%8.%9."/>
      <w:lvlJc w:val="left"/>
      <w:pPr>
        <w:ind w:left="7744" w:hanging="1800"/>
      </w:pPr>
      <w:rPr>
        <w:rFonts w:hint="default"/>
      </w:rPr>
    </w:lvl>
  </w:abstractNum>
  <w:abstractNum w:abstractNumId="1" w15:restartNumberingAfterBreak="0">
    <w:nsid w:val="06AC204F"/>
    <w:multiLevelType w:val="multilevel"/>
    <w:tmpl w:val="41B8836A"/>
    <w:lvl w:ilvl="0">
      <w:start w:val="3"/>
      <w:numFmt w:val="decimal"/>
      <w:lvlText w:val="%1"/>
      <w:lvlJc w:val="left"/>
      <w:pPr>
        <w:ind w:left="23" w:hanging="711"/>
      </w:pPr>
      <w:rPr>
        <w:rFonts w:hint="default"/>
        <w:lang w:val="fr-FR" w:eastAsia="en-US" w:bidi="ar-SA"/>
      </w:rPr>
    </w:lvl>
    <w:lvl w:ilvl="1">
      <w:start w:val="1"/>
      <w:numFmt w:val="decimal"/>
      <w:lvlText w:val="%1.%2"/>
      <w:lvlJc w:val="left"/>
      <w:pPr>
        <w:ind w:left="23" w:hanging="711"/>
      </w:pPr>
      <w:rPr>
        <w:rFonts w:ascii="Arial MT" w:eastAsia="Arial MT" w:hAnsi="Arial MT" w:cs="Arial MT" w:hint="default"/>
        <w:b w:val="0"/>
        <w:bCs w:val="0"/>
        <w:i w:val="0"/>
        <w:iCs w:val="0"/>
        <w:spacing w:val="-2"/>
        <w:w w:val="99"/>
        <w:sz w:val="21"/>
        <w:szCs w:val="21"/>
        <w:lang w:val="fr-FR" w:eastAsia="en-US" w:bidi="ar-SA"/>
      </w:rPr>
    </w:lvl>
    <w:lvl w:ilvl="2">
      <w:start w:val="1"/>
      <w:numFmt w:val="lowerRoman"/>
      <w:lvlText w:val="(%3)"/>
      <w:lvlJc w:val="left"/>
      <w:pPr>
        <w:ind w:left="564" w:hanging="265"/>
      </w:pPr>
      <w:rPr>
        <w:rFonts w:ascii="Arial" w:eastAsia="Arial" w:hAnsi="Arial" w:cs="Arial" w:hint="default"/>
        <w:b w:val="0"/>
        <w:bCs w:val="0"/>
        <w:i/>
        <w:iCs/>
        <w:spacing w:val="-2"/>
        <w:w w:val="100"/>
        <w:sz w:val="21"/>
        <w:szCs w:val="21"/>
        <w:lang w:val="fr-FR" w:eastAsia="en-US" w:bidi="ar-SA"/>
      </w:rPr>
    </w:lvl>
    <w:lvl w:ilvl="3">
      <w:numFmt w:val="bullet"/>
      <w:lvlText w:val="•"/>
      <w:lvlJc w:val="left"/>
      <w:pPr>
        <w:ind w:left="2482" w:hanging="265"/>
      </w:pPr>
      <w:rPr>
        <w:rFonts w:hint="default"/>
        <w:lang w:val="fr-FR" w:eastAsia="en-US" w:bidi="ar-SA"/>
      </w:rPr>
    </w:lvl>
    <w:lvl w:ilvl="4">
      <w:numFmt w:val="bullet"/>
      <w:lvlText w:val="•"/>
      <w:lvlJc w:val="left"/>
      <w:pPr>
        <w:ind w:left="3444" w:hanging="265"/>
      </w:pPr>
      <w:rPr>
        <w:rFonts w:hint="default"/>
        <w:lang w:val="fr-FR" w:eastAsia="en-US" w:bidi="ar-SA"/>
      </w:rPr>
    </w:lvl>
    <w:lvl w:ilvl="5">
      <w:numFmt w:val="bullet"/>
      <w:lvlText w:val="•"/>
      <w:lvlJc w:val="left"/>
      <w:pPr>
        <w:ind w:left="4405" w:hanging="265"/>
      </w:pPr>
      <w:rPr>
        <w:rFonts w:hint="default"/>
        <w:lang w:val="fr-FR" w:eastAsia="en-US" w:bidi="ar-SA"/>
      </w:rPr>
    </w:lvl>
    <w:lvl w:ilvl="6">
      <w:numFmt w:val="bullet"/>
      <w:lvlText w:val="•"/>
      <w:lvlJc w:val="left"/>
      <w:pPr>
        <w:ind w:left="5367" w:hanging="265"/>
      </w:pPr>
      <w:rPr>
        <w:rFonts w:hint="default"/>
        <w:lang w:val="fr-FR" w:eastAsia="en-US" w:bidi="ar-SA"/>
      </w:rPr>
    </w:lvl>
    <w:lvl w:ilvl="7">
      <w:numFmt w:val="bullet"/>
      <w:lvlText w:val="•"/>
      <w:lvlJc w:val="left"/>
      <w:pPr>
        <w:ind w:left="6328" w:hanging="265"/>
      </w:pPr>
      <w:rPr>
        <w:rFonts w:hint="default"/>
        <w:lang w:val="fr-FR" w:eastAsia="en-US" w:bidi="ar-SA"/>
      </w:rPr>
    </w:lvl>
    <w:lvl w:ilvl="8">
      <w:numFmt w:val="bullet"/>
      <w:lvlText w:val="•"/>
      <w:lvlJc w:val="left"/>
      <w:pPr>
        <w:ind w:left="7290" w:hanging="265"/>
      </w:pPr>
      <w:rPr>
        <w:rFonts w:hint="default"/>
        <w:lang w:val="fr-FR" w:eastAsia="en-US" w:bidi="ar-SA"/>
      </w:rPr>
    </w:lvl>
  </w:abstractNum>
  <w:abstractNum w:abstractNumId="2" w15:restartNumberingAfterBreak="0">
    <w:nsid w:val="07980BC4"/>
    <w:multiLevelType w:val="multilevel"/>
    <w:tmpl w:val="0562EDC2"/>
    <w:lvl w:ilvl="0">
      <w:start w:val="6"/>
      <w:numFmt w:val="decimal"/>
      <w:lvlText w:val="%1"/>
      <w:lvlJc w:val="left"/>
      <w:pPr>
        <w:ind w:left="23" w:hanging="346"/>
      </w:pPr>
      <w:rPr>
        <w:rFonts w:hint="default"/>
        <w:lang w:val="fr-FR" w:eastAsia="en-US" w:bidi="ar-SA"/>
      </w:rPr>
    </w:lvl>
    <w:lvl w:ilvl="1">
      <w:start w:val="1"/>
      <w:numFmt w:val="decimal"/>
      <w:lvlText w:val="%1.%2"/>
      <w:lvlJc w:val="left"/>
      <w:pPr>
        <w:ind w:left="23" w:hanging="346"/>
      </w:pPr>
      <w:rPr>
        <w:rFonts w:ascii="Arial MT" w:eastAsia="Arial MT" w:hAnsi="Arial MT" w:cs="Arial MT" w:hint="default"/>
        <w:b w:val="0"/>
        <w:bCs w:val="0"/>
        <w:i w:val="0"/>
        <w:iCs w:val="0"/>
        <w:spacing w:val="-2"/>
        <w:w w:val="100"/>
        <w:sz w:val="21"/>
        <w:szCs w:val="21"/>
        <w:lang w:val="fr-FR" w:eastAsia="en-US" w:bidi="ar-SA"/>
      </w:rPr>
    </w:lvl>
    <w:lvl w:ilvl="2">
      <w:numFmt w:val="bullet"/>
      <w:lvlText w:val="•"/>
      <w:lvlJc w:val="left"/>
      <w:pPr>
        <w:ind w:left="1858" w:hanging="346"/>
      </w:pPr>
      <w:rPr>
        <w:rFonts w:hint="default"/>
        <w:lang w:val="fr-FR" w:eastAsia="en-US" w:bidi="ar-SA"/>
      </w:rPr>
    </w:lvl>
    <w:lvl w:ilvl="3">
      <w:numFmt w:val="bullet"/>
      <w:lvlText w:val="•"/>
      <w:lvlJc w:val="left"/>
      <w:pPr>
        <w:ind w:left="2777" w:hanging="346"/>
      </w:pPr>
      <w:rPr>
        <w:rFonts w:hint="default"/>
        <w:lang w:val="fr-FR" w:eastAsia="en-US" w:bidi="ar-SA"/>
      </w:rPr>
    </w:lvl>
    <w:lvl w:ilvl="4">
      <w:numFmt w:val="bullet"/>
      <w:lvlText w:val="•"/>
      <w:lvlJc w:val="left"/>
      <w:pPr>
        <w:ind w:left="3697" w:hanging="346"/>
      </w:pPr>
      <w:rPr>
        <w:rFonts w:hint="default"/>
        <w:lang w:val="fr-FR" w:eastAsia="en-US" w:bidi="ar-SA"/>
      </w:rPr>
    </w:lvl>
    <w:lvl w:ilvl="5">
      <w:numFmt w:val="bullet"/>
      <w:lvlText w:val="•"/>
      <w:lvlJc w:val="left"/>
      <w:pPr>
        <w:ind w:left="4616" w:hanging="346"/>
      </w:pPr>
      <w:rPr>
        <w:rFonts w:hint="default"/>
        <w:lang w:val="fr-FR" w:eastAsia="en-US" w:bidi="ar-SA"/>
      </w:rPr>
    </w:lvl>
    <w:lvl w:ilvl="6">
      <w:numFmt w:val="bullet"/>
      <w:lvlText w:val="•"/>
      <w:lvlJc w:val="left"/>
      <w:pPr>
        <w:ind w:left="5535" w:hanging="346"/>
      </w:pPr>
      <w:rPr>
        <w:rFonts w:hint="default"/>
        <w:lang w:val="fr-FR" w:eastAsia="en-US" w:bidi="ar-SA"/>
      </w:rPr>
    </w:lvl>
    <w:lvl w:ilvl="7">
      <w:numFmt w:val="bullet"/>
      <w:lvlText w:val="•"/>
      <w:lvlJc w:val="left"/>
      <w:pPr>
        <w:ind w:left="6455" w:hanging="346"/>
      </w:pPr>
      <w:rPr>
        <w:rFonts w:hint="default"/>
        <w:lang w:val="fr-FR" w:eastAsia="en-US" w:bidi="ar-SA"/>
      </w:rPr>
    </w:lvl>
    <w:lvl w:ilvl="8">
      <w:numFmt w:val="bullet"/>
      <w:lvlText w:val="•"/>
      <w:lvlJc w:val="left"/>
      <w:pPr>
        <w:ind w:left="7374" w:hanging="346"/>
      </w:pPr>
      <w:rPr>
        <w:rFonts w:hint="default"/>
        <w:lang w:val="fr-FR" w:eastAsia="en-US" w:bidi="ar-SA"/>
      </w:rPr>
    </w:lvl>
  </w:abstractNum>
  <w:abstractNum w:abstractNumId="3" w15:restartNumberingAfterBreak="0">
    <w:nsid w:val="0D3A18C4"/>
    <w:multiLevelType w:val="multilevel"/>
    <w:tmpl w:val="7EAC2200"/>
    <w:lvl w:ilvl="0">
      <w:start w:val="7"/>
      <w:numFmt w:val="decimal"/>
      <w:lvlText w:val="%1"/>
      <w:lvlJc w:val="left"/>
      <w:pPr>
        <w:ind w:left="23" w:hanging="340"/>
      </w:pPr>
      <w:rPr>
        <w:rFonts w:hint="default"/>
        <w:lang w:val="fr-FR" w:eastAsia="en-US" w:bidi="ar-SA"/>
      </w:rPr>
    </w:lvl>
    <w:lvl w:ilvl="1">
      <w:start w:val="1"/>
      <w:numFmt w:val="decimal"/>
      <w:lvlText w:val="%1.%2"/>
      <w:lvlJc w:val="left"/>
      <w:pPr>
        <w:ind w:left="23" w:hanging="340"/>
      </w:pPr>
      <w:rPr>
        <w:rFonts w:ascii="Arial MT" w:eastAsia="Arial MT" w:hAnsi="Arial MT" w:cs="Arial MT" w:hint="default"/>
        <w:b w:val="0"/>
        <w:bCs w:val="0"/>
        <w:i w:val="0"/>
        <w:iCs w:val="0"/>
        <w:spacing w:val="-2"/>
        <w:w w:val="100"/>
        <w:sz w:val="21"/>
        <w:szCs w:val="21"/>
        <w:lang w:val="fr-FR" w:eastAsia="en-US" w:bidi="ar-SA"/>
      </w:rPr>
    </w:lvl>
    <w:lvl w:ilvl="2">
      <w:start w:val="1"/>
      <w:numFmt w:val="lowerRoman"/>
      <w:lvlText w:val="%3."/>
      <w:lvlJc w:val="left"/>
      <w:pPr>
        <w:ind w:left="1444" w:hanging="570"/>
      </w:pPr>
      <w:rPr>
        <w:rFonts w:ascii="Arial MT" w:eastAsia="Arial MT" w:hAnsi="Arial MT" w:cs="Arial MT" w:hint="default"/>
        <w:b w:val="0"/>
        <w:bCs w:val="0"/>
        <w:i w:val="0"/>
        <w:iCs w:val="0"/>
        <w:spacing w:val="-2"/>
        <w:w w:val="100"/>
        <w:sz w:val="21"/>
        <w:szCs w:val="21"/>
        <w:lang w:val="fr-FR" w:eastAsia="en-US" w:bidi="ar-SA"/>
      </w:rPr>
    </w:lvl>
    <w:lvl w:ilvl="3">
      <w:numFmt w:val="bullet"/>
      <w:lvlText w:val="•"/>
      <w:lvlJc w:val="left"/>
      <w:pPr>
        <w:ind w:left="3167" w:hanging="570"/>
      </w:pPr>
      <w:rPr>
        <w:rFonts w:hint="default"/>
        <w:lang w:val="fr-FR" w:eastAsia="en-US" w:bidi="ar-SA"/>
      </w:rPr>
    </w:lvl>
    <w:lvl w:ilvl="4">
      <w:numFmt w:val="bullet"/>
      <w:lvlText w:val="•"/>
      <w:lvlJc w:val="left"/>
      <w:pPr>
        <w:ind w:left="4031" w:hanging="570"/>
      </w:pPr>
      <w:rPr>
        <w:rFonts w:hint="default"/>
        <w:lang w:val="fr-FR" w:eastAsia="en-US" w:bidi="ar-SA"/>
      </w:rPr>
    </w:lvl>
    <w:lvl w:ilvl="5">
      <w:numFmt w:val="bullet"/>
      <w:lvlText w:val="•"/>
      <w:lvlJc w:val="left"/>
      <w:pPr>
        <w:ind w:left="4894" w:hanging="570"/>
      </w:pPr>
      <w:rPr>
        <w:rFonts w:hint="default"/>
        <w:lang w:val="fr-FR" w:eastAsia="en-US" w:bidi="ar-SA"/>
      </w:rPr>
    </w:lvl>
    <w:lvl w:ilvl="6">
      <w:numFmt w:val="bullet"/>
      <w:lvlText w:val="•"/>
      <w:lvlJc w:val="left"/>
      <w:pPr>
        <w:ind w:left="5758" w:hanging="570"/>
      </w:pPr>
      <w:rPr>
        <w:rFonts w:hint="default"/>
        <w:lang w:val="fr-FR" w:eastAsia="en-US" w:bidi="ar-SA"/>
      </w:rPr>
    </w:lvl>
    <w:lvl w:ilvl="7">
      <w:numFmt w:val="bullet"/>
      <w:lvlText w:val="•"/>
      <w:lvlJc w:val="left"/>
      <w:pPr>
        <w:ind w:left="6622" w:hanging="570"/>
      </w:pPr>
      <w:rPr>
        <w:rFonts w:hint="default"/>
        <w:lang w:val="fr-FR" w:eastAsia="en-US" w:bidi="ar-SA"/>
      </w:rPr>
    </w:lvl>
    <w:lvl w:ilvl="8">
      <w:numFmt w:val="bullet"/>
      <w:lvlText w:val="•"/>
      <w:lvlJc w:val="left"/>
      <w:pPr>
        <w:ind w:left="7485" w:hanging="570"/>
      </w:pPr>
      <w:rPr>
        <w:rFonts w:hint="default"/>
        <w:lang w:val="fr-FR" w:eastAsia="en-US" w:bidi="ar-SA"/>
      </w:rPr>
    </w:lvl>
  </w:abstractNum>
  <w:abstractNum w:abstractNumId="4" w15:restartNumberingAfterBreak="0">
    <w:nsid w:val="14F47865"/>
    <w:multiLevelType w:val="hybridMultilevel"/>
    <w:tmpl w:val="C0143390"/>
    <w:lvl w:ilvl="0" w:tplc="20000001">
      <w:start w:val="1"/>
      <w:numFmt w:val="bullet"/>
      <w:lvlText w:val=""/>
      <w:lvlJc w:val="left"/>
      <w:pPr>
        <w:ind w:left="744" w:hanging="360"/>
      </w:pPr>
      <w:rPr>
        <w:rFonts w:ascii="Symbol" w:hAnsi="Symbol" w:hint="default"/>
        <w:b w:val="0"/>
        <w:bCs w:val="0"/>
        <w:i w:val="0"/>
        <w:iCs w:val="0"/>
        <w:color w:val="auto"/>
        <w:spacing w:val="0"/>
        <w:w w:val="100"/>
        <w:sz w:val="22"/>
        <w:szCs w:val="22"/>
        <w:lang w:val="fr-FR" w:eastAsia="en-US" w:bidi="ar-SA"/>
      </w:rPr>
    </w:lvl>
    <w:lvl w:ilvl="1" w:tplc="D8DCEB66">
      <w:numFmt w:val="bullet"/>
      <w:lvlText w:val="•"/>
      <w:lvlJc w:val="left"/>
      <w:pPr>
        <w:ind w:left="1587" w:hanging="360"/>
      </w:pPr>
      <w:rPr>
        <w:rFonts w:hint="default"/>
        <w:lang w:val="fr-FR" w:eastAsia="en-US" w:bidi="ar-SA"/>
      </w:rPr>
    </w:lvl>
    <w:lvl w:ilvl="2" w:tplc="394C698A">
      <w:numFmt w:val="bullet"/>
      <w:lvlText w:val="•"/>
      <w:lvlJc w:val="left"/>
      <w:pPr>
        <w:ind w:left="2434" w:hanging="360"/>
      </w:pPr>
      <w:rPr>
        <w:rFonts w:hint="default"/>
        <w:lang w:val="fr-FR" w:eastAsia="en-US" w:bidi="ar-SA"/>
      </w:rPr>
    </w:lvl>
    <w:lvl w:ilvl="3" w:tplc="59A6A3DC">
      <w:numFmt w:val="bullet"/>
      <w:lvlText w:val="•"/>
      <w:lvlJc w:val="left"/>
      <w:pPr>
        <w:ind w:left="3281" w:hanging="360"/>
      </w:pPr>
      <w:rPr>
        <w:rFonts w:hint="default"/>
        <w:lang w:val="fr-FR" w:eastAsia="en-US" w:bidi="ar-SA"/>
      </w:rPr>
    </w:lvl>
    <w:lvl w:ilvl="4" w:tplc="C89A44F2">
      <w:numFmt w:val="bullet"/>
      <w:lvlText w:val="•"/>
      <w:lvlJc w:val="left"/>
      <w:pPr>
        <w:ind w:left="4129" w:hanging="360"/>
      </w:pPr>
      <w:rPr>
        <w:rFonts w:hint="default"/>
        <w:lang w:val="fr-FR" w:eastAsia="en-US" w:bidi="ar-SA"/>
      </w:rPr>
    </w:lvl>
    <w:lvl w:ilvl="5" w:tplc="5B06568C">
      <w:numFmt w:val="bullet"/>
      <w:lvlText w:val="•"/>
      <w:lvlJc w:val="left"/>
      <w:pPr>
        <w:ind w:left="4976" w:hanging="360"/>
      </w:pPr>
      <w:rPr>
        <w:rFonts w:hint="default"/>
        <w:lang w:val="fr-FR" w:eastAsia="en-US" w:bidi="ar-SA"/>
      </w:rPr>
    </w:lvl>
    <w:lvl w:ilvl="6" w:tplc="D31C5FA8">
      <w:numFmt w:val="bullet"/>
      <w:lvlText w:val="•"/>
      <w:lvlJc w:val="left"/>
      <w:pPr>
        <w:ind w:left="5823" w:hanging="360"/>
      </w:pPr>
      <w:rPr>
        <w:rFonts w:hint="default"/>
        <w:lang w:val="fr-FR" w:eastAsia="en-US" w:bidi="ar-SA"/>
      </w:rPr>
    </w:lvl>
    <w:lvl w:ilvl="7" w:tplc="3E04984C">
      <w:numFmt w:val="bullet"/>
      <w:lvlText w:val="•"/>
      <w:lvlJc w:val="left"/>
      <w:pPr>
        <w:ind w:left="6671" w:hanging="360"/>
      </w:pPr>
      <w:rPr>
        <w:rFonts w:hint="default"/>
        <w:lang w:val="fr-FR" w:eastAsia="en-US" w:bidi="ar-SA"/>
      </w:rPr>
    </w:lvl>
    <w:lvl w:ilvl="8" w:tplc="1F9614D0">
      <w:numFmt w:val="bullet"/>
      <w:lvlText w:val="•"/>
      <w:lvlJc w:val="left"/>
      <w:pPr>
        <w:ind w:left="7518" w:hanging="360"/>
      </w:pPr>
      <w:rPr>
        <w:rFonts w:hint="default"/>
        <w:lang w:val="fr-FR" w:eastAsia="en-US" w:bidi="ar-SA"/>
      </w:rPr>
    </w:lvl>
  </w:abstractNum>
  <w:abstractNum w:abstractNumId="5" w15:restartNumberingAfterBreak="0">
    <w:nsid w:val="1A487E47"/>
    <w:multiLevelType w:val="multilevel"/>
    <w:tmpl w:val="740A051A"/>
    <w:lvl w:ilvl="0">
      <w:start w:val="1"/>
      <w:numFmt w:val="decimal"/>
      <w:lvlText w:val="%1."/>
      <w:lvlJc w:val="left"/>
      <w:pPr>
        <w:ind w:left="23" w:hanging="270"/>
      </w:pPr>
      <w:rPr>
        <w:rFonts w:ascii="Arial MT" w:eastAsia="Arial MT" w:hAnsi="Arial MT" w:cs="Arial MT" w:hint="default"/>
        <w:b w:val="0"/>
        <w:bCs w:val="0"/>
        <w:i w:val="0"/>
        <w:iCs w:val="0"/>
        <w:spacing w:val="-2"/>
        <w:w w:val="99"/>
        <w:sz w:val="21"/>
        <w:szCs w:val="21"/>
        <w:lang w:val="fr-FR" w:eastAsia="en-US" w:bidi="ar-SA"/>
      </w:rPr>
    </w:lvl>
    <w:lvl w:ilvl="1">
      <w:start w:val="4"/>
      <w:numFmt w:val="decimal"/>
      <w:lvlText w:val="%1.%2"/>
      <w:lvlJc w:val="left"/>
      <w:pPr>
        <w:ind w:left="23" w:hanging="355"/>
      </w:pPr>
      <w:rPr>
        <w:rFonts w:ascii="Arial MT" w:eastAsia="Arial MT" w:hAnsi="Arial MT" w:cs="Arial MT" w:hint="default"/>
        <w:b w:val="0"/>
        <w:bCs w:val="0"/>
        <w:i w:val="0"/>
        <w:iCs w:val="0"/>
        <w:spacing w:val="-2"/>
        <w:w w:val="100"/>
        <w:sz w:val="21"/>
        <w:szCs w:val="21"/>
        <w:lang w:val="fr-FR" w:eastAsia="en-US" w:bidi="ar-SA"/>
      </w:rPr>
    </w:lvl>
    <w:lvl w:ilvl="2">
      <w:numFmt w:val="bullet"/>
      <w:lvlText w:val="•"/>
      <w:lvlJc w:val="left"/>
      <w:pPr>
        <w:ind w:left="1858" w:hanging="355"/>
      </w:pPr>
      <w:rPr>
        <w:rFonts w:hint="default"/>
        <w:lang w:val="fr-FR" w:eastAsia="en-US" w:bidi="ar-SA"/>
      </w:rPr>
    </w:lvl>
    <w:lvl w:ilvl="3">
      <w:numFmt w:val="bullet"/>
      <w:lvlText w:val="•"/>
      <w:lvlJc w:val="left"/>
      <w:pPr>
        <w:ind w:left="2777" w:hanging="355"/>
      </w:pPr>
      <w:rPr>
        <w:rFonts w:hint="default"/>
        <w:lang w:val="fr-FR" w:eastAsia="en-US" w:bidi="ar-SA"/>
      </w:rPr>
    </w:lvl>
    <w:lvl w:ilvl="4">
      <w:numFmt w:val="bullet"/>
      <w:lvlText w:val="•"/>
      <w:lvlJc w:val="left"/>
      <w:pPr>
        <w:ind w:left="3697" w:hanging="355"/>
      </w:pPr>
      <w:rPr>
        <w:rFonts w:hint="default"/>
        <w:lang w:val="fr-FR" w:eastAsia="en-US" w:bidi="ar-SA"/>
      </w:rPr>
    </w:lvl>
    <w:lvl w:ilvl="5">
      <w:numFmt w:val="bullet"/>
      <w:lvlText w:val="•"/>
      <w:lvlJc w:val="left"/>
      <w:pPr>
        <w:ind w:left="4616" w:hanging="355"/>
      </w:pPr>
      <w:rPr>
        <w:rFonts w:hint="default"/>
        <w:lang w:val="fr-FR" w:eastAsia="en-US" w:bidi="ar-SA"/>
      </w:rPr>
    </w:lvl>
    <w:lvl w:ilvl="6">
      <w:numFmt w:val="bullet"/>
      <w:lvlText w:val="•"/>
      <w:lvlJc w:val="left"/>
      <w:pPr>
        <w:ind w:left="5535" w:hanging="355"/>
      </w:pPr>
      <w:rPr>
        <w:rFonts w:hint="default"/>
        <w:lang w:val="fr-FR" w:eastAsia="en-US" w:bidi="ar-SA"/>
      </w:rPr>
    </w:lvl>
    <w:lvl w:ilvl="7">
      <w:numFmt w:val="bullet"/>
      <w:lvlText w:val="•"/>
      <w:lvlJc w:val="left"/>
      <w:pPr>
        <w:ind w:left="6455" w:hanging="355"/>
      </w:pPr>
      <w:rPr>
        <w:rFonts w:hint="default"/>
        <w:lang w:val="fr-FR" w:eastAsia="en-US" w:bidi="ar-SA"/>
      </w:rPr>
    </w:lvl>
    <w:lvl w:ilvl="8">
      <w:numFmt w:val="bullet"/>
      <w:lvlText w:val="•"/>
      <w:lvlJc w:val="left"/>
      <w:pPr>
        <w:ind w:left="7374" w:hanging="355"/>
      </w:pPr>
      <w:rPr>
        <w:rFonts w:hint="default"/>
        <w:lang w:val="fr-FR" w:eastAsia="en-US" w:bidi="ar-SA"/>
      </w:rPr>
    </w:lvl>
  </w:abstractNum>
  <w:abstractNum w:abstractNumId="6" w15:restartNumberingAfterBreak="0">
    <w:nsid w:val="462A096E"/>
    <w:multiLevelType w:val="hybridMultilevel"/>
    <w:tmpl w:val="D4AEB950"/>
    <w:lvl w:ilvl="0" w:tplc="BD1ED454">
      <w:numFmt w:val="bullet"/>
      <w:lvlText w:val="-"/>
      <w:lvlJc w:val="left"/>
      <w:pPr>
        <w:ind w:left="744" w:hanging="360"/>
      </w:pPr>
      <w:rPr>
        <w:rFonts w:ascii="Times New Roman" w:eastAsia="Times New Roman" w:hAnsi="Times New Roman" w:cs="Times New Roman" w:hint="default"/>
        <w:b w:val="0"/>
        <w:bCs w:val="0"/>
        <w:i w:val="0"/>
        <w:iCs w:val="0"/>
        <w:spacing w:val="0"/>
        <w:w w:val="100"/>
        <w:sz w:val="21"/>
        <w:szCs w:val="21"/>
        <w:lang w:val="fr-FR" w:eastAsia="en-US" w:bidi="ar-SA"/>
      </w:rPr>
    </w:lvl>
    <w:lvl w:ilvl="1" w:tplc="253A812C">
      <w:numFmt w:val="bullet"/>
      <w:lvlText w:val="•"/>
      <w:lvlJc w:val="left"/>
      <w:pPr>
        <w:ind w:left="1587" w:hanging="360"/>
      </w:pPr>
      <w:rPr>
        <w:rFonts w:hint="default"/>
        <w:lang w:val="fr-FR" w:eastAsia="en-US" w:bidi="ar-SA"/>
      </w:rPr>
    </w:lvl>
    <w:lvl w:ilvl="2" w:tplc="D438F7BE">
      <w:numFmt w:val="bullet"/>
      <w:lvlText w:val="•"/>
      <w:lvlJc w:val="left"/>
      <w:pPr>
        <w:ind w:left="2434" w:hanging="360"/>
      </w:pPr>
      <w:rPr>
        <w:rFonts w:hint="default"/>
        <w:lang w:val="fr-FR" w:eastAsia="en-US" w:bidi="ar-SA"/>
      </w:rPr>
    </w:lvl>
    <w:lvl w:ilvl="3" w:tplc="D2BC1680">
      <w:numFmt w:val="bullet"/>
      <w:lvlText w:val="•"/>
      <w:lvlJc w:val="left"/>
      <w:pPr>
        <w:ind w:left="3281" w:hanging="360"/>
      </w:pPr>
      <w:rPr>
        <w:rFonts w:hint="default"/>
        <w:lang w:val="fr-FR" w:eastAsia="en-US" w:bidi="ar-SA"/>
      </w:rPr>
    </w:lvl>
    <w:lvl w:ilvl="4" w:tplc="B122F020">
      <w:numFmt w:val="bullet"/>
      <w:lvlText w:val="•"/>
      <w:lvlJc w:val="left"/>
      <w:pPr>
        <w:ind w:left="4129" w:hanging="360"/>
      </w:pPr>
      <w:rPr>
        <w:rFonts w:hint="default"/>
        <w:lang w:val="fr-FR" w:eastAsia="en-US" w:bidi="ar-SA"/>
      </w:rPr>
    </w:lvl>
    <w:lvl w:ilvl="5" w:tplc="AEA0C380">
      <w:numFmt w:val="bullet"/>
      <w:lvlText w:val="•"/>
      <w:lvlJc w:val="left"/>
      <w:pPr>
        <w:ind w:left="4976" w:hanging="360"/>
      </w:pPr>
      <w:rPr>
        <w:rFonts w:hint="default"/>
        <w:lang w:val="fr-FR" w:eastAsia="en-US" w:bidi="ar-SA"/>
      </w:rPr>
    </w:lvl>
    <w:lvl w:ilvl="6" w:tplc="A73061E6">
      <w:numFmt w:val="bullet"/>
      <w:lvlText w:val="•"/>
      <w:lvlJc w:val="left"/>
      <w:pPr>
        <w:ind w:left="5823" w:hanging="360"/>
      </w:pPr>
      <w:rPr>
        <w:rFonts w:hint="default"/>
        <w:lang w:val="fr-FR" w:eastAsia="en-US" w:bidi="ar-SA"/>
      </w:rPr>
    </w:lvl>
    <w:lvl w:ilvl="7" w:tplc="4C2A6AC2">
      <w:numFmt w:val="bullet"/>
      <w:lvlText w:val="•"/>
      <w:lvlJc w:val="left"/>
      <w:pPr>
        <w:ind w:left="6671" w:hanging="360"/>
      </w:pPr>
      <w:rPr>
        <w:rFonts w:hint="default"/>
        <w:lang w:val="fr-FR" w:eastAsia="en-US" w:bidi="ar-SA"/>
      </w:rPr>
    </w:lvl>
    <w:lvl w:ilvl="8" w:tplc="F88A53F0">
      <w:numFmt w:val="bullet"/>
      <w:lvlText w:val="•"/>
      <w:lvlJc w:val="left"/>
      <w:pPr>
        <w:ind w:left="7518" w:hanging="360"/>
      </w:pPr>
      <w:rPr>
        <w:rFonts w:hint="default"/>
        <w:lang w:val="fr-FR" w:eastAsia="en-US" w:bidi="ar-SA"/>
      </w:rPr>
    </w:lvl>
  </w:abstractNum>
  <w:abstractNum w:abstractNumId="7" w15:restartNumberingAfterBreak="0">
    <w:nsid w:val="469877EC"/>
    <w:multiLevelType w:val="multilevel"/>
    <w:tmpl w:val="E99E0D84"/>
    <w:lvl w:ilvl="0">
      <w:start w:val="1"/>
      <w:numFmt w:val="decimal"/>
      <w:lvlText w:val="%1"/>
      <w:lvlJc w:val="left"/>
      <w:pPr>
        <w:ind w:left="1804" w:hanging="361"/>
      </w:pPr>
      <w:rPr>
        <w:rFonts w:hint="default"/>
        <w:lang w:val="fr-FR" w:eastAsia="en-US" w:bidi="ar-SA"/>
      </w:rPr>
    </w:lvl>
    <w:lvl w:ilvl="1">
      <w:start w:val="1"/>
      <w:numFmt w:val="decimal"/>
      <w:lvlText w:val="%1.%2"/>
      <w:lvlJc w:val="left"/>
      <w:pPr>
        <w:ind w:left="1804" w:hanging="361"/>
      </w:pPr>
      <w:rPr>
        <w:rFonts w:ascii="Arial MT" w:eastAsia="Arial MT" w:hAnsi="Arial MT" w:cs="Arial MT" w:hint="default"/>
        <w:b w:val="0"/>
        <w:bCs w:val="0"/>
        <w:i w:val="0"/>
        <w:iCs w:val="0"/>
        <w:spacing w:val="-2"/>
        <w:w w:val="99"/>
        <w:sz w:val="21"/>
        <w:szCs w:val="21"/>
        <w:lang w:val="fr-FR" w:eastAsia="en-US" w:bidi="ar-SA"/>
      </w:rPr>
    </w:lvl>
    <w:lvl w:ilvl="2">
      <w:numFmt w:val="bullet"/>
      <w:lvlText w:val="•"/>
      <w:lvlJc w:val="left"/>
      <w:pPr>
        <w:ind w:left="3282" w:hanging="361"/>
      </w:pPr>
      <w:rPr>
        <w:rFonts w:hint="default"/>
        <w:lang w:val="fr-FR" w:eastAsia="en-US" w:bidi="ar-SA"/>
      </w:rPr>
    </w:lvl>
    <w:lvl w:ilvl="3">
      <w:numFmt w:val="bullet"/>
      <w:lvlText w:val="•"/>
      <w:lvlJc w:val="left"/>
      <w:pPr>
        <w:ind w:left="4023" w:hanging="361"/>
      </w:pPr>
      <w:rPr>
        <w:rFonts w:hint="default"/>
        <w:lang w:val="fr-FR" w:eastAsia="en-US" w:bidi="ar-SA"/>
      </w:rPr>
    </w:lvl>
    <w:lvl w:ilvl="4">
      <w:numFmt w:val="bullet"/>
      <w:lvlText w:val="•"/>
      <w:lvlJc w:val="left"/>
      <w:pPr>
        <w:ind w:left="4765" w:hanging="361"/>
      </w:pPr>
      <w:rPr>
        <w:rFonts w:hint="default"/>
        <w:lang w:val="fr-FR" w:eastAsia="en-US" w:bidi="ar-SA"/>
      </w:rPr>
    </w:lvl>
    <w:lvl w:ilvl="5">
      <w:numFmt w:val="bullet"/>
      <w:lvlText w:val="•"/>
      <w:lvlJc w:val="left"/>
      <w:pPr>
        <w:ind w:left="5506" w:hanging="361"/>
      </w:pPr>
      <w:rPr>
        <w:rFonts w:hint="default"/>
        <w:lang w:val="fr-FR" w:eastAsia="en-US" w:bidi="ar-SA"/>
      </w:rPr>
    </w:lvl>
    <w:lvl w:ilvl="6">
      <w:numFmt w:val="bullet"/>
      <w:lvlText w:val="•"/>
      <w:lvlJc w:val="left"/>
      <w:pPr>
        <w:ind w:left="6247" w:hanging="361"/>
      </w:pPr>
      <w:rPr>
        <w:rFonts w:hint="default"/>
        <w:lang w:val="fr-FR" w:eastAsia="en-US" w:bidi="ar-SA"/>
      </w:rPr>
    </w:lvl>
    <w:lvl w:ilvl="7">
      <w:numFmt w:val="bullet"/>
      <w:lvlText w:val="•"/>
      <w:lvlJc w:val="left"/>
      <w:pPr>
        <w:ind w:left="6989" w:hanging="361"/>
      </w:pPr>
      <w:rPr>
        <w:rFonts w:hint="default"/>
        <w:lang w:val="fr-FR" w:eastAsia="en-US" w:bidi="ar-SA"/>
      </w:rPr>
    </w:lvl>
    <w:lvl w:ilvl="8">
      <w:numFmt w:val="bullet"/>
      <w:lvlText w:val="•"/>
      <w:lvlJc w:val="left"/>
      <w:pPr>
        <w:ind w:left="7730" w:hanging="361"/>
      </w:pPr>
      <w:rPr>
        <w:rFonts w:hint="default"/>
        <w:lang w:val="fr-FR" w:eastAsia="en-US" w:bidi="ar-SA"/>
      </w:rPr>
    </w:lvl>
  </w:abstractNum>
  <w:abstractNum w:abstractNumId="8" w15:restartNumberingAfterBreak="0">
    <w:nsid w:val="50EA61B7"/>
    <w:multiLevelType w:val="hybridMultilevel"/>
    <w:tmpl w:val="F7144064"/>
    <w:lvl w:ilvl="0" w:tplc="969C48E0">
      <w:start w:val="1"/>
      <w:numFmt w:val="upperLetter"/>
      <w:lvlText w:val="%1."/>
      <w:lvlJc w:val="left"/>
      <w:pPr>
        <w:ind w:left="319" w:hanging="350"/>
      </w:pPr>
      <w:rPr>
        <w:rFonts w:ascii="Arial MT" w:eastAsia="Arial MT" w:hAnsi="Arial MT" w:cs="Arial MT" w:hint="default"/>
        <w:b w:val="0"/>
        <w:bCs w:val="0"/>
        <w:i w:val="0"/>
        <w:iCs w:val="0"/>
        <w:spacing w:val="0"/>
        <w:w w:val="100"/>
        <w:sz w:val="21"/>
        <w:szCs w:val="21"/>
        <w:lang w:val="fr-FR" w:eastAsia="en-US" w:bidi="ar-SA"/>
      </w:rPr>
    </w:lvl>
    <w:lvl w:ilvl="1" w:tplc="445CD366">
      <w:numFmt w:val="bullet"/>
      <w:lvlText w:val="-"/>
      <w:lvlJc w:val="left"/>
      <w:pPr>
        <w:ind w:left="744" w:hanging="360"/>
      </w:pPr>
      <w:rPr>
        <w:rFonts w:ascii="Times New Roman" w:eastAsia="Times New Roman" w:hAnsi="Times New Roman" w:cs="Times New Roman" w:hint="default"/>
        <w:b w:val="0"/>
        <w:bCs w:val="0"/>
        <w:i w:val="0"/>
        <w:iCs w:val="0"/>
        <w:spacing w:val="0"/>
        <w:w w:val="100"/>
        <w:sz w:val="21"/>
        <w:szCs w:val="21"/>
        <w:lang w:val="fr-FR" w:eastAsia="en-US" w:bidi="ar-SA"/>
      </w:rPr>
    </w:lvl>
    <w:lvl w:ilvl="2" w:tplc="95E627E4">
      <w:numFmt w:val="bullet"/>
      <w:lvlText w:val="•"/>
      <w:lvlJc w:val="left"/>
      <w:pPr>
        <w:ind w:left="1681" w:hanging="360"/>
      </w:pPr>
      <w:rPr>
        <w:rFonts w:hint="default"/>
        <w:lang w:val="fr-FR" w:eastAsia="en-US" w:bidi="ar-SA"/>
      </w:rPr>
    </w:lvl>
    <w:lvl w:ilvl="3" w:tplc="D4601316">
      <w:numFmt w:val="bullet"/>
      <w:lvlText w:val="•"/>
      <w:lvlJc w:val="left"/>
      <w:pPr>
        <w:ind w:left="2622" w:hanging="360"/>
      </w:pPr>
      <w:rPr>
        <w:rFonts w:hint="default"/>
        <w:lang w:val="fr-FR" w:eastAsia="en-US" w:bidi="ar-SA"/>
      </w:rPr>
    </w:lvl>
    <w:lvl w:ilvl="4" w:tplc="A69078E8">
      <w:numFmt w:val="bullet"/>
      <w:lvlText w:val="•"/>
      <w:lvlJc w:val="left"/>
      <w:pPr>
        <w:ind w:left="3564" w:hanging="360"/>
      </w:pPr>
      <w:rPr>
        <w:rFonts w:hint="default"/>
        <w:lang w:val="fr-FR" w:eastAsia="en-US" w:bidi="ar-SA"/>
      </w:rPr>
    </w:lvl>
    <w:lvl w:ilvl="5" w:tplc="E3C6C390">
      <w:numFmt w:val="bullet"/>
      <w:lvlText w:val="•"/>
      <w:lvlJc w:val="left"/>
      <w:pPr>
        <w:ind w:left="4505" w:hanging="360"/>
      </w:pPr>
      <w:rPr>
        <w:rFonts w:hint="default"/>
        <w:lang w:val="fr-FR" w:eastAsia="en-US" w:bidi="ar-SA"/>
      </w:rPr>
    </w:lvl>
    <w:lvl w:ilvl="6" w:tplc="04EC4756">
      <w:numFmt w:val="bullet"/>
      <w:lvlText w:val="•"/>
      <w:lvlJc w:val="left"/>
      <w:pPr>
        <w:ind w:left="5447" w:hanging="360"/>
      </w:pPr>
      <w:rPr>
        <w:rFonts w:hint="default"/>
        <w:lang w:val="fr-FR" w:eastAsia="en-US" w:bidi="ar-SA"/>
      </w:rPr>
    </w:lvl>
    <w:lvl w:ilvl="7" w:tplc="3F0616EA">
      <w:numFmt w:val="bullet"/>
      <w:lvlText w:val="•"/>
      <w:lvlJc w:val="left"/>
      <w:pPr>
        <w:ind w:left="6388" w:hanging="360"/>
      </w:pPr>
      <w:rPr>
        <w:rFonts w:hint="default"/>
        <w:lang w:val="fr-FR" w:eastAsia="en-US" w:bidi="ar-SA"/>
      </w:rPr>
    </w:lvl>
    <w:lvl w:ilvl="8" w:tplc="5B9E3CF6">
      <w:numFmt w:val="bullet"/>
      <w:lvlText w:val="•"/>
      <w:lvlJc w:val="left"/>
      <w:pPr>
        <w:ind w:left="7330" w:hanging="360"/>
      </w:pPr>
      <w:rPr>
        <w:rFonts w:hint="default"/>
        <w:lang w:val="fr-FR" w:eastAsia="en-US" w:bidi="ar-SA"/>
      </w:rPr>
    </w:lvl>
  </w:abstractNum>
  <w:abstractNum w:abstractNumId="9" w15:restartNumberingAfterBreak="0">
    <w:nsid w:val="597E0037"/>
    <w:multiLevelType w:val="multilevel"/>
    <w:tmpl w:val="FDBA8DC4"/>
    <w:lvl w:ilvl="0">
      <w:start w:val="5"/>
      <w:numFmt w:val="decimal"/>
      <w:lvlText w:val="%1"/>
      <w:lvlJc w:val="left"/>
      <w:pPr>
        <w:ind w:left="23" w:hanging="350"/>
      </w:pPr>
      <w:rPr>
        <w:rFonts w:hint="default"/>
        <w:lang w:val="fr-FR" w:eastAsia="en-US" w:bidi="ar-SA"/>
      </w:rPr>
    </w:lvl>
    <w:lvl w:ilvl="1">
      <w:start w:val="1"/>
      <w:numFmt w:val="decimal"/>
      <w:lvlText w:val="%1.%2"/>
      <w:lvlJc w:val="left"/>
      <w:pPr>
        <w:ind w:left="23" w:hanging="350"/>
      </w:pPr>
      <w:rPr>
        <w:rFonts w:ascii="Arial MT" w:eastAsia="Arial MT" w:hAnsi="Arial MT" w:cs="Arial MT" w:hint="default"/>
        <w:b w:val="0"/>
        <w:bCs w:val="0"/>
        <w:i w:val="0"/>
        <w:iCs w:val="0"/>
        <w:spacing w:val="-2"/>
        <w:w w:val="100"/>
        <w:sz w:val="21"/>
        <w:szCs w:val="21"/>
        <w:lang w:val="fr-FR" w:eastAsia="en-US" w:bidi="ar-SA"/>
      </w:rPr>
    </w:lvl>
    <w:lvl w:ilvl="2">
      <w:numFmt w:val="bullet"/>
      <w:lvlText w:val="•"/>
      <w:lvlJc w:val="left"/>
      <w:pPr>
        <w:ind w:left="1858" w:hanging="350"/>
      </w:pPr>
      <w:rPr>
        <w:rFonts w:hint="default"/>
        <w:lang w:val="fr-FR" w:eastAsia="en-US" w:bidi="ar-SA"/>
      </w:rPr>
    </w:lvl>
    <w:lvl w:ilvl="3">
      <w:numFmt w:val="bullet"/>
      <w:lvlText w:val="•"/>
      <w:lvlJc w:val="left"/>
      <w:pPr>
        <w:ind w:left="2777" w:hanging="350"/>
      </w:pPr>
      <w:rPr>
        <w:rFonts w:hint="default"/>
        <w:lang w:val="fr-FR" w:eastAsia="en-US" w:bidi="ar-SA"/>
      </w:rPr>
    </w:lvl>
    <w:lvl w:ilvl="4">
      <w:numFmt w:val="bullet"/>
      <w:lvlText w:val="•"/>
      <w:lvlJc w:val="left"/>
      <w:pPr>
        <w:ind w:left="3697" w:hanging="350"/>
      </w:pPr>
      <w:rPr>
        <w:rFonts w:hint="default"/>
        <w:lang w:val="fr-FR" w:eastAsia="en-US" w:bidi="ar-SA"/>
      </w:rPr>
    </w:lvl>
    <w:lvl w:ilvl="5">
      <w:numFmt w:val="bullet"/>
      <w:lvlText w:val="•"/>
      <w:lvlJc w:val="left"/>
      <w:pPr>
        <w:ind w:left="4616" w:hanging="350"/>
      </w:pPr>
      <w:rPr>
        <w:rFonts w:hint="default"/>
        <w:lang w:val="fr-FR" w:eastAsia="en-US" w:bidi="ar-SA"/>
      </w:rPr>
    </w:lvl>
    <w:lvl w:ilvl="6">
      <w:numFmt w:val="bullet"/>
      <w:lvlText w:val="•"/>
      <w:lvlJc w:val="left"/>
      <w:pPr>
        <w:ind w:left="5535" w:hanging="350"/>
      </w:pPr>
      <w:rPr>
        <w:rFonts w:hint="default"/>
        <w:lang w:val="fr-FR" w:eastAsia="en-US" w:bidi="ar-SA"/>
      </w:rPr>
    </w:lvl>
    <w:lvl w:ilvl="7">
      <w:numFmt w:val="bullet"/>
      <w:lvlText w:val="•"/>
      <w:lvlJc w:val="left"/>
      <w:pPr>
        <w:ind w:left="6455" w:hanging="350"/>
      </w:pPr>
      <w:rPr>
        <w:rFonts w:hint="default"/>
        <w:lang w:val="fr-FR" w:eastAsia="en-US" w:bidi="ar-SA"/>
      </w:rPr>
    </w:lvl>
    <w:lvl w:ilvl="8">
      <w:numFmt w:val="bullet"/>
      <w:lvlText w:val="•"/>
      <w:lvlJc w:val="left"/>
      <w:pPr>
        <w:ind w:left="7374" w:hanging="350"/>
      </w:pPr>
      <w:rPr>
        <w:rFonts w:hint="default"/>
        <w:lang w:val="fr-FR" w:eastAsia="en-US" w:bidi="ar-SA"/>
      </w:rPr>
    </w:lvl>
  </w:abstractNum>
  <w:abstractNum w:abstractNumId="10" w15:restartNumberingAfterBreak="0">
    <w:nsid w:val="5C5C7C42"/>
    <w:multiLevelType w:val="multilevel"/>
    <w:tmpl w:val="FA74EA5A"/>
    <w:lvl w:ilvl="0">
      <w:start w:val="1"/>
      <w:numFmt w:val="upperLetter"/>
      <w:lvlText w:val="%1."/>
      <w:lvlJc w:val="left"/>
      <w:pPr>
        <w:ind w:left="283" w:hanging="260"/>
      </w:pPr>
      <w:rPr>
        <w:rFonts w:ascii="Arial MT" w:eastAsia="Arial MT" w:hAnsi="Arial MT" w:cs="Arial MT" w:hint="default"/>
        <w:b/>
        <w:bCs/>
        <w:i w:val="0"/>
        <w:iCs w:val="0"/>
        <w:spacing w:val="0"/>
        <w:w w:val="100"/>
        <w:sz w:val="22"/>
        <w:szCs w:val="22"/>
        <w:lang w:val="fr-FR" w:eastAsia="en-US" w:bidi="ar-SA"/>
      </w:rPr>
    </w:lvl>
    <w:lvl w:ilvl="1">
      <w:start w:val="1"/>
      <w:numFmt w:val="decimal"/>
      <w:lvlText w:val="%2."/>
      <w:lvlJc w:val="left"/>
      <w:pPr>
        <w:ind w:left="1675" w:hanging="235"/>
        <w:jc w:val="right"/>
      </w:pPr>
      <w:rPr>
        <w:rFonts w:ascii="Arial MT" w:eastAsia="Arial MT" w:hAnsi="Arial MT" w:cs="Arial MT" w:hint="default"/>
        <w:b/>
        <w:bCs/>
        <w:i w:val="0"/>
        <w:iCs w:val="0"/>
        <w:spacing w:val="-2"/>
        <w:w w:val="99"/>
        <w:sz w:val="22"/>
        <w:szCs w:val="22"/>
        <w:lang w:val="fr-FR" w:eastAsia="en-US" w:bidi="ar-SA"/>
      </w:rPr>
    </w:lvl>
    <w:lvl w:ilvl="2">
      <w:start w:val="1"/>
      <w:numFmt w:val="decimal"/>
      <w:lvlText w:val="%2.%3"/>
      <w:lvlJc w:val="left"/>
      <w:pPr>
        <w:ind w:left="1093" w:hanging="350"/>
      </w:pPr>
      <w:rPr>
        <w:rFonts w:ascii="Arial" w:eastAsia="Arial MT" w:hAnsi="Arial" w:cs="Arial" w:hint="default"/>
        <w:b w:val="0"/>
        <w:bCs w:val="0"/>
        <w:i w:val="0"/>
        <w:iCs w:val="0"/>
        <w:spacing w:val="-2"/>
        <w:w w:val="99"/>
        <w:sz w:val="22"/>
        <w:szCs w:val="22"/>
        <w:lang w:val="fr-FR" w:eastAsia="en-US" w:bidi="ar-SA"/>
      </w:rPr>
    </w:lvl>
    <w:lvl w:ilvl="3">
      <w:numFmt w:val="bullet"/>
      <w:lvlText w:val="•"/>
      <w:lvlJc w:val="left"/>
      <w:pPr>
        <w:ind w:left="2114" w:hanging="350"/>
      </w:pPr>
      <w:rPr>
        <w:rFonts w:hint="default"/>
        <w:lang w:val="fr-FR" w:eastAsia="en-US" w:bidi="ar-SA"/>
      </w:rPr>
    </w:lvl>
    <w:lvl w:ilvl="4">
      <w:numFmt w:val="bullet"/>
      <w:lvlText w:val="•"/>
      <w:lvlJc w:val="left"/>
      <w:pPr>
        <w:ind w:left="3128" w:hanging="350"/>
      </w:pPr>
      <w:rPr>
        <w:rFonts w:hint="default"/>
        <w:lang w:val="fr-FR" w:eastAsia="en-US" w:bidi="ar-SA"/>
      </w:rPr>
    </w:lvl>
    <w:lvl w:ilvl="5">
      <w:numFmt w:val="bullet"/>
      <w:lvlText w:val="•"/>
      <w:lvlJc w:val="left"/>
      <w:pPr>
        <w:ind w:left="4142" w:hanging="350"/>
      </w:pPr>
      <w:rPr>
        <w:rFonts w:hint="default"/>
        <w:lang w:val="fr-FR" w:eastAsia="en-US" w:bidi="ar-SA"/>
      </w:rPr>
    </w:lvl>
    <w:lvl w:ilvl="6">
      <w:numFmt w:val="bullet"/>
      <w:lvlText w:val="•"/>
      <w:lvlJc w:val="left"/>
      <w:pPr>
        <w:ind w:left="5156" w:hanging="350"/>
      </w:pPr>
      <w:rPr>
        <w:rFonts w:hint="default"/>
        <w:lang w:val="fr-FR" w:eastAsia="en-US" w:bidi="ar-SA"/>
      </w:rPr>
    </w:lvl>
    <w:lvl w:ilvl="7">
      <w:numFmt w:val="bullet"/>
      <w:lvlText w:val="•"/>
      <w:lvlJc w:val="left"/>
      <w:pPr>
        <w:ind w:left="6170" w:hanging="350"/>
      </w:pPr>
      <w:rPr>
        <w:rFonts w:hint="default"/>
        <w:lang w:val="fr-FR" w:eastAsia="en-US" w:bidi="ar-SA"/>
      </w:rPr>
    </w:lvl>
    <w:lvl w:ilvl="8">
      <w:numFmt w:val="bullet"/>
      <w:lvlText w:val="•"/>
      <w:lvlJc w:val="left"/>
      <w:pPr>
        <w:ind w:left="7184" w:hanging="350"/>
      </w:pPr>
      <w:rPr>
        <w:rFonts w:hint="default"/>
        <w:lang w:val="fr-FR" w:eastAsia="en-US" w:bidi="ar-SA"/>
      </w:rPr>
    </w:lvl>
  </w:abstractNum>
  <w:abstractNum w:abstractNumId="11" w15:restartNumberingAfterBreak="0">
    <w:nsid w:val="64834FE0"/>
    <w:multiLevelType w:val="hybridMultilevel"/>
    <w:tmpl w:val="F4A8531A"/>
    <w:lvl w:ilvl="0" w:tplc="70829AEA">
      <w:numFmt w:val="bullet"/>
      <w:lvlText w:val=""/>
      <w:lvlJc w:val="left"/>
      <w:pPr>
        <w:ind w:left="744" w:hanging="360"/>
      </w:pPr>
      <w:rPr>
        <w:rFonts w:ascii="Symbol" w:eastAsia="Symbol" w:hAnsi="Symbol" w:cs="Symbol" w:hint="default"/>
        <w:b w:val="0"/>
        <w:bCs w:val="0"/>
        <w:i w:val="0"/>
        <w:iCs w:val="0"/>
        <w:spacing w:val="0"/>
        <w:w w:val="100"/>
        <w:sz w:val="21"/>
        <w:szCs w:val="21"/>
        <w:lang w:val="fr-FR" w:eastAsia="en-US" w:bidi="ar-SA"/>
      </w:rPr>
    </w:lvl>
    <w:lvl w:ilvl="1" w:tplc="AF028AC0">
      <w:numFmt w:val="bullet"/>
      <w:lvlText w:val="•"/>
      <w:lvlJc w:val="left"/>
      <w:pPr>
        <w:ind w:left="1587" w:hanging="360"/>
      </w:pPr>
      <w:rPr>
        <w:rFonts w:hint="default"/>
        <w:lang w:val="fr-FR" w:eastAsia="en-US" w:bidi="ar-SA"/>
      </w:rPr>
    </w:lvl>
    <w:lvl w:ilvl="2" w:tplc="6996386C">
      <w:numFmt w:val="bullet"/>
      <w:lvlText w:val="•"/>
      <w:lvlJc w:val="left"/>
      <w:pPr>
        <w:ind w:left="2434" w:hanging="360"/>
      </w:pPr>
      <w:rPr>
        <w:rFonts w:hint="default"/>
        <w:lang w:val="fr-FR" w:eastAsia="en-US" w:bidi="ar-SA"/>
      </w:rPr>
    </w:lvl>
    <w:lvl w:ilvl="3" w:tplc="D77EAA72">
      <w:numFmt w:val="bullet"/>
      <w:lvlText w:val="•"/>
      <w:lvlJc w:val="left"/>
      <w:pPr>
        <w:ind w:left="3281" w:hanging="360"/>
      </w:pPr>
      <w:rPr>
        <w:rFonts w:hint="default"/>
        <w:lang w:val="fr-FR" w:eastAsia="en-US" w:bidi="ar-SA"/>
      </w:rPr>
    </w:lvl>
    <w:lvl w:ilvl="4" w:tplc="4A2CFDFE">
      <w:numFmt w:val="bullet"/>
      <w:lvlText w:val="•"/>
      <w:lvlJc w:val="left"/>
      <w:pPr>
        <w:ind w:left="4129" w:hanging="360"/>
      </w:pPr>
      <w:rPr>
        <w:rFonts w:hint="default"/>
        <w:lang w:val="fr-FR" w:eastAsia="en-US" w:bidi="ar-SA"/>
      </w:rPr>
    </w:lvl>
    <w:lvl w:ilvl="5" w:tplc="8DEE8B84">
      <w:numFmt w:val="bullet"/>
      <w:lvlText w:val="•"/>
      <w:lvlJc w:val="left"/>
      <w:pPr>
        <w:ind w:left="4976" w:hanging="360"/>
      </w:pPr>
      <w:rPr>
        <w:rFonts w:hint="default"/>
        <w:lang w:val="fr-FR" w:eastAsia="en-US" w:bidi="ar-SA"/>
      </w:rPr>
    </w:lvl>
    <w:lvl w:ilvl="6" w:tplc="CFC69268">
      <w:numFmt w:val="bullet"/>
      <w:lvlText w:val="•"/>
      <w:lvlJc w:val="left"/>
      <w:pPr>
        <w:ind w:left="5823" w:hanging="360"/>
      </w:pPr>
      <w:rPr>
        <w:rFonts w:hint="default"/>
        <w:lang w:val="fr-FR" w:eastAsia="en-US" w:bidi="ar-SA"/>
      </w:rPr>
    </w:lvl>
    <w:lvl w:ilvl="7" w:tplc="157C8B8A">
      <w:numFmt w:val="bullet"/>
      <w:lvlText w:val="•"/>
      <w:lvlJc w:val="left"/>
      <w:pPr>
        <w:ind w:left="6671" w:hanging="360"/>
      </w:pPr>
      <w:rPr>
        <w:rFonts w:hint="default"/>
        <w:lang w:val="fr-FR" w:eastAsia="en-US" w:bidi="ar-SA"/>
      </w:rPr>
    </w:lvl>
    <w:lvl w:ilvl="8" w:tplc="BF9425B6">
      <w:numFmt w:val="bullet"/>
      <w:lvlText w:val="•"/>
      <w:lvlJc w:val="left"/>
      <w:pPr>
        <w:ind w:left="7518" w:hanging="360"/>
      </w:pPr>
      <w:rPr>
        <w:rFonts w:hint="default"/>
        <w:lang w:val="fr-FR" w:eastAsia="en-US" w:bidi="ar-SA"/>
      </w:rPr>
    </w:lvl>
  </w:abstractNum>
  <w:abstractNum w:abstractNumId="12" w15:restartNumberingAfterBreak="0">
    <w:nsid w:val="66BF79B7"/>
    <w:multiLevelType w:val="hybridMultilevel"/>
    <w:tmpl w:val="63344C54"/>
    <w:lvl w:ilvl="0" w:tplc="20000001">
      <w:start w:val="1"/>
      <w:numFmt w:val="bullet"/>
      <w:lvlText w:val=""/>
      <w:lvlJc w:val="left"/>
      <w:pPr>
        <w:ind w:left="744" w:hanging="360"/>
      </w:pPr>
      <w:rPr>
        <w:rFonts w:ascii="Symbol" w:hAnsi="Symbol" w:hint="default"/>
        <w:b w:val="0"/>
        <w:bCs w:val="0"/>
        <w:i w:val="0"/>
        <w:iCs w:val="0"/>
        <w:color w:val="auto"/>
        <w:spacing w:val="0"/>
        <w:w w:val="100"/>
        <w:sz w:val="22"/>
        <w:szCs w:val="22"/>
        <w:lang w:val="fr-FR" w:eastAsia="en-US" w:bidi="ar-SA"/>
      </w:rPr>
    </w:lvl>
    <w:lvl w:ilvl="1" w:tplc="381C1D32">
      <w:numFmt w:val="bullet"/>
      <w:lvlText w:val="•"/>
      <w:lvlJc w:val="left"/>
      <w:pPr>
        <w:ind w:left="1587" w:hanging="360"/>
      </w:pPr>
      <w:rPr>
        <w:rFonts w:hint="default"/>
        <w:lang w:val="fr-FR" w:eastAsia="en-US" w:bidi="ar-SA"/>
      </w:rPr>
    </w:lvl>
    <w:lvl w:ilvl="2" w:tplc="91DC08CA">
      <w:numFmt w:val="bullet"/>
      <w:lvlText w:val="•"/>
      <w:lvlJc w:val="left"/>
      <w:pPr>
        <w:ind w:left="2434" w:hanging="360"/>
      </w:pPr>
      <w:rPr>
        <w:rFonts w:hint="default"/>
        <w:lang w:val="fr-FR" w:eastAsia="en-US" w:bidi="ar-SA"/>
      </w:rPr>
    </w:lvl>
    <w:lvl w:ilvl="3" w:tplc="8A4C2D90">
      <w:numFmt w:val="bullet"/>
      <w:lvlText w:val="•"/>
      <w:lvlJc w:val="left"/>
      <w:pPr>
        <w:ind w:left="3281" w:hanging="360"/>
      </w:pPr>
      <w:rPr>
        <w:rFonts w:hint="default"/>
        <w:lang w:val="fr-FR" w:eastAsia="en-US" w:bidi="ar-SA"/>
      </w:rPr>
    </w:lvl>
    <w:lvl w:ilvl="4" w:tplc="747E9A8C">
      <w:numFmt w:val="bullet"/>
      <w:lvlText w:val="•"/>
      <w:lvlJc w:val="left"/>
      <w:pPr>
        <w:ind w:left="4129" w:hanging="360"/>
      </w:pPr>
      <w:rPr>
        <w:rFonts w:hint="default"/>
        <w:lang w:val="fr-FR" w:eastAsia="en-US" w:bidi="ar-SA"/>
      </w:rPr>
    </w:lvl>
    <w:lvl w:ilvl="5" w:tplc="9DFC6AE8">
      <w:numFmt w:val="bullet"/>
      <w:lvlText w:val="•"/>
      <w:lvlJc w:val="left"/>
      <w:pPr>
        <w:ind w:left="4976" w:hanging="360"/>
      </w:pPr>
      <w:rPr>
        <w:rFonts w:hint="default"/>
        <w:lang w:val="fr-FR" w:eastAsia="en-US" w:bidi="ar-SA"/>
      </w:rPr>
    </w:lvl>
    <w:lvl w:ilvl="6" w:tplc="DDC08920">
      <w:numFmt w:val="bullet"/>
      <w:lvlText w:val="•"/>
      <w:lvlJc w:val="left"/>
      <w:pPr>
        <w:ind w:left="5823" w:hanging="360"/>
      </w:pPr>
      <w:rPr>
        <w:rFonts w:hint="default"/>
        <w:lang w:val="fr-FR" w:eastAsia="en-US" w:bidi="ar-SA"/>
      </w:rPr>
    </w:lvl>
    <w:lvl w:ilvl="7" w:tplc="133C6B02">
      <w:numFmt w:val="bullet"/>
      <w:lvlText w:val="•"/>
      <w:lvlJc w:val="left"/>
      <w:pPr>
        <w:ind w:left="6671" w:hanging="360"/>
      </w:pPr>
      <w:rPr>
        <w:rFonts w:hint="default"/>
        <w:lang w:val="fr-FR" w:eastAsia="en-US" w:bidi="ar-SA"/>
      </w:rPr>
    </w:lvl>
    <w:lvl w:ilvl="8" w:tplc="92D0CDD8">
      <w:numFmt w:val="bullet"/>
      <w:lvlText w:val="•"/>
      <w:lvlJc w:val="left"/>
      <w:pPr>
        <w:ind w:left="7518" w:hanging="360"/>
      </w:pPr>
      <w:rPr>
        <w:rFonts w:hint="default"/>
        <w:lang w:val="fr-FR" w:eastAsia="en-US" w:bidi="ar-SA"/>
      </w:rPr>
    </w:lvl>
  </w:abstractNum>
  <w:abstractNum w:abstractNumId="13" w15:restartNumberingAfterBreak="0">
    <w:nsid w:val="7334562C"/>
    <w:multiLevelType w:val="multilevel"/>
    <w:tmpl w:val="1ADCCC8A"/>
    <w:lvl w:ilvl="0">
      <w:start w:val="4"/>
      <w:numFmt w:val="decimal"/>
      <w:lvlText w:val="%1"/>
      <w:lvlJc w:val="left"/>
      <w:pPr>
        <w:ind w:left="23" w:hanging="395"/>
      </w:pPr>
      <w:rPr>
        <w:rFonts w:hint="default"/>
        <w:lang w:val="fr-FR" w:eastAsia="en-US" w:bidi="ar-SA"/>
      </w:rPr>
    </w:lvl>
    <w:lvl w:ilvl="1">
      <w:start w:val="1"/>
      <w:numFmt w:val="decimal"/>
      <w:lvlText w:val="%1.%2"/>
      <w:lvlJc w:val="left"/>
      <w:pPr>
        <w:ind w:left="23" w:hanging="395"/>
      </w:pPr>
      <w:rPr>
        <w:rFonts w:ascii="Arial MT" w:eastAsia="Arial MT" w:hAnsi="Arial MT" w:cs="Arial MT" w:hint="default"/>
        <w:b w:val="0"/>
        <w:bCs w:val="0"/>
        <w:i w:val="0"/>
        <w:iCs w:val="0"/>
        <w:spacing w:val="-2"/>
        <w:w w:val="100"/>
        <w:sz w:val="21"/>
        <w:szCs w:val="21"/>
        <w:lang w:val="fr-FR" w:eastAsia="en-US" w:bidi="ar-SA"/>
      </w:rPr>
    </w:lvl>
    <w:lvl w:ilvl="2">
      <w:numFmt w:val="bullet"/>
      <w:lvlText w:val="•"/>
      <w:lvlJc w:val="left"/>
      <w:pPr>
        <w:ind w:left="1858" w:hanging="395"/>
      </w:pPr>
      <w:rPr>
        <w:rFonts w:hint="default"/>
        <w:lang w:val="fr-FR" w:eastAsia="en-US" w:bidi="ar-SA"/>
      </w:rPr>
    </w:lvl>
    <w:lvl w:ilvl="3">
      <w:numFmt w:val="bullet"/>
      <w:lvlText w:val="•"/>
      <w:lvlJc w:val="left"/>
      <w:pPr>
        <w:ind w:left="2777" w:hanging="395"/>
      </w:pPr>
      <w:rPr>
        <w:rFonts w:hint="default"/>
        <w:lang w:val="fr-FR" w:eastAsia="en-US" w:bidi="ar-SA"/>
      </w:rPr>
    </w:lvl>
    <w:lvl w:ilvl="4">
      <w:numFmt w:val="bullet"/>
      <w:lvlText w:val="•"/>
      <w:lvlJc w:val="left"/>
      <w:pPr>
        <w:ind w:left="3697" w:hanging="395"/>
      </w:pPr>
      <w:rPr>
        <w:rFonts w:hint="default"/>
        <w:lang w:val="fr-FR" w:eastAsia="en-US" w:bidi="ar-SA"/>
      </w:rPr>
    </w:lvl>
    <w:lvl w:ilvl="5">
      <w:numFmt w:val="bullet"/>
      <w:lvlText w:val="•"/>
      <w:lvlJc w:val="left"/>
      <w:pPr>
        <w:ind w:left="4616" w:hanging="395"/>
      </w:pPr>
      <w:rPr>
        <w:rFonts w:hint="default"/>
        <w:lang w:val="fr-FR" w:eastAsia="en-US" w:bidi="ar-SA"/>
      </w:rPr>
    </w:lvl>
    <w:lvl w:ilvl="6">
      <w:numFmt w:val="bullet"/>
      <w:lvlText w:val="•"/>
      <w:lvlJc w:val="left"/>
      <w:pPr>
        <w:ind w:left="5535" w:hanging="395"/>
      </w:pPr>
      <w:rPr>
        <w:rFonts w:hint="default"/>
        <w:lang w:val="fr-FR" w:eastAsia="en-US" w:bidi="ar-SA"/>
      </w:rPr>
    </w:lvl>
    <w:lvl w:ilvl="7">
      <w:numFmt w:val="bullet"/>
      <w:lvlText w:val="•"/>
      <w:lvlJc w:val="left"/>
      <w:pPr>
        <w:ind w:left="6455" w:hanging="395"/>
      </w:pPr>
      <w:rPr>
        <w:rFonts w:hint="default"/>
        <w:lang w:val="fr-FR" w:eastAsia="en-US" w:bidi="ar-SA"/>
      </w:rPr>
    </w:lvl>
    <w:lvl w:ilvl="8">
      <w:numFmt w:val="bullet"/>
      <w:lvlText w:val="•"/>
      <w:lvlJc w:val="left"/>
      <w:pPr>
        <w:ind w:left="7374" w:hanging="395"/>
      </w:pPr>
      <w:rPr>
        <w:rFonts w:hint="default"/>
        <w:lang w:val="fr-FR" w:eastAsia="en-US" w:bidi="ar-SA"/>
      </w:rPr>
    </w:lvl>
  </w:abstractNum>
  <w:num w:numId="1" w16cid:durableId="882323594">
    <w:abstractNumId w:val="11"/>
  </w:num>
  <w:num w:numId="2" w16cid:durableId="2128308211">
    <w:abstractNumId w:val="3"/>
  </w:num>
  <w:num w:numId="3" w16cid:durableId="1739861359">
    <w:abstractNumId w:val="2"/>
  </w:num>
  <w:num w:numId="4" w16cid:durableId="638345759">
    <w:abstractNumId w:val="6"/>
  </w:num>
  <w:num w:numId="5" w16cid:durableId="765465590">
    <w:abstractNumId w:val="9"/>
  </w:num>
  <w:num w:numId="6" w16cid:durableId="1287200684">
    <w:abstractNumId w:val="13"/>
  </w:num>
  <w:num w:numId="7" w16cid:durableId="1659766914">
    <w:abstractNumId w:val="1"/>
  </w:num>
  <w:num w:numId="8" w16cid:durableId="1171095339">
    <w:abstractNumId w:val="5"/>
  </w:num>
  <w:num w:numId="9" w16cid:durableId="522018942">
    <w:abstractNumId w:val="8"/>
  </w:num>
  <w:num w:numId="10" w16cid:durableId="1264800507">
    <w:abstractNumId w:val="4"/>
  </w:num>
  <w:num w:numId="11" w16cid:durableId="2102600022">
    <w:abstractNumId w:val="12"/>
  </w:num>
  <w:num w:numId="12" w16cid:durableId="1739011328">
    <w:abstractNumId w:val="7"/>
  </w:num>
  <w:num w:numId="13" w16cid:durableId="1241216451">
    <w:abstractNumId w:val="10"/>
  </w:num>
  <w:num w:numId="14" w16cid:durableId="1322582425">
    <w:abstractNumId w:val="0"/>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proofState w:spelling="clean" w:grammar="clean"/>
  <w:defaultTabStop w:val="720"/>
  <w:hyphenationZone w:val="425"/>
  <w:evenAndOddHeaders/>
  <w:drawingGridHorizontalSpacing w:val="110"/>
  <w:displayHorizontalDrawingGridEvery w:val="2"/>
  <w:characterSpacingControl w:val="doNotCompress"/>
  <w:footnotePr>
    <w:footnote w:id="-1"/>
    <w:footnote w:id="0"/>
  </w:footnotePr>
  <w:endnotePr>
    <w:endnote w:id="-1"/>
    <w:endnote w:id="0"/>
  </w:endnotePr>
  <w:compat>
    <w:ulTrailSpace/>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9431BB"/>
    <w:rsid w:val="0000055A"/>
    <w:rsid w:val="000044F7"/>
    <w:rsid w:val="00006BDA"/>
    <w:rsid w:val="000103F4"/>
    <w:rsid w:val="00042793"/>
    <w:rsid w:val="00046AD8"/>
    <w:rsid w:val="0004766D"/>
    <w:rsid w:val="00047906"/>
    <w:rsid w:val="00060F0F"/>
    <w:rsid w:val="00065972"/>
    <w:rsid w:val="0006598F"/>
    <w:rsid w:val="00086D00"/>
    <w:rsid w:val="000C351B"/>
    <w:rsid w:val="000D209A"/>
    <w:rsid w:val="000F1170"/>
    <w:rsid w:val="000F76E2"/>
    <w:rsid w:val="00111BAD"/>
    <w:rsid w:val="00122F86"/>
    <w:rsid w:val="0013065D"/>
    <w:rsid w:val="00136F2F"/>
    <w:rsid w:val="00140DEF"/>
    <w:rsid w:val="00146EF4"/>
    <w:rsid w:val="001510D3"/>
    <w:rsid w:val="0015593B"/>
    <w:rsid w:val="0018131A"/>
    <w:rsid w:val="00181D03"/>
    <w:rsid w:val="001A2ACA"/>
    <w:rsid w:val="001B7F49"/>
    <w:rsid w:val="001C18BA"/>
    <w:rsid w:val="001C47CA"/>
    <w:rsid w:val="001C7853"/>
    <w:rsid w:val="001D6CFF"/>
    <w:rsid w:val="002068D9"/>
    <w:rsid w:val="0020717C"/>
    <w:rsid w:val="00220513"/>
    <w:rsid w:val="002221F6"/>
    <w:rsid w:val="00222611"/>
    <w:rsid w:val="00234B64"/>
    <w:rsid w:val="0025222D"/>
    <w:rsid w:val="00271155"/>
    <w:rsid w:val="002743EF"/>
    <w:rsid w:val="00275B23"/>
    <w:rsid w:val="002A4F36"/>
    <w:rsid w:val="002B2976"/>
    <w:rsid w:val="002B5A35"/>
    <w:rsid w:val="002C4029"/>
    <w:rsid w:val="002E4732"/>
    <w:rsid w:val="002E5E42"/>
    <w:rsid w:val="00306ADA"/>
    <w:rsid w:val="003107A9"/>
    <w:rsid w:val="003113E1"/>
    <w:rsid w:val="00312EB9"/>
    <w:rsid w:val="003438EC"/>
    <w:rsid w:val="0036161B"/>
    <w:rsid w:val="003642C4"/>
    <w:rsid w:val="0037260B"/>
    <w:rsid w:val="00373810"/>
    <w:rsid w:val="003839B2"/>
    <w:rsid w:val="003D1689"/>
    <w:rsid w:val="003D7E6A"/>
    <w:rsid w:val="003F18FD"/>
    <w:rsid w:val="004104F5"/>
    <w:rsid w:val="00414FFD"/>
    <w:rsid w:val="00421A7B"/>
    <w:rsid w:val="00423A38"/>
    <w:rsid w:val="0044175D"/>
    <w:rsid w:val="00466FD3"/>
    <w:rsid w:val="004A39F8"/>
    <w:rsid w:val="004A6635"/>
    <w:rsid w:val="004B10DC"/>
    <w:rsid w:val="004D037E"/>
    <w:rsid w:val="004D03C7"/>
    <w:rsid w:val="004D5921"/>
    <w:rsid w:val="00523975"/>
    <w:rsid w:val="00523B91"/>
    <w:rsid w:val="0052420E"/>
    <w:rsid w:val="00527AAF"/>
    <w:rsid w:val="005370D5"/>
    <w:rsid w:val="00542A4D"/>
    <w:rsid w:val="005501A9"/>
    <w:rsid w:val="005515FF"/>
    <w:rsid w:val="00574E4D"/>
    <w:rsid w:val="00580B03"/>
    <w:rsid w:val="00592D43"/>
    <w:rsid w:val="005D3138"/>
    <w:rsid w:val="005D3F1F"/>
    <w:rsid w:val="005F1ADE"/>
    <w:rsid w:val="00603288"/>
    <w:rsid w:val="0061170C"/>
    <w:rsid w:val="00617EB2"/>
    <w:rsid w:val="00630150"/>
    <w:rsid w:val="00655565"/>
    <w:rsid w:val="006767D3"/>
    <w:rsid w:val="0068167D"/>
    <w:rsid w:val="006851A5"/>
    <w:rsid w:val="006A21E3"/>
    <w:rsid w:val="006B5B0C"/>
    <w:rsid w:val="006C7234"/>
    <w:rsid w:val="007017C1"/>
    <w:rsid w:val="007028D9"/>
    <w:rsid w:val="00717BCE"/>
    <w:rsid w:val="007532EC"/>
    <w:rsid w:val="00760D98"/>
    <w:rsid w:val="00777BD4"/>
    <w:rsid w:val="007873D5"/>
    <w:rsid w:val="00791591"/>
    <w:rsid w:val="00794716"/>
    <w:rsid w:val="007A0A0F"/>
    <w:rsid w:val="007A47CF"/>
    <w:rsid w:val="007A4A08"/>
    <w:rsid w:val="007B26D1"/>
    <w:rsid w:val="007C04E5"/>
    <w:rsid w:val="007D17A9"/>
    <w:rsid w:val="007D7084"/>
    <w:rsid w:val="007E27CE"/>
    <w:rsid w:val="0081078B"/>
    <w:rsid w:val="008643B2"/>
    <w:rsid w:val="0088519D"/>
    <w:rsid w:val="00894F9C"/>
    <w:rsid w:val="00896A83"/>
    <w:rsid w:val="008B3FCE"/>
    <w:rsid w:val="008E0EB0"/>
    <w:rsid w:val="008E4B45"/>
    <w:rsid w:val="008E5805"/>
    <w:rsid w:val="008F1C8B"/>
    <w:rsid w:val="009039E3"/>
    <w:rsid w:val="00904D80"/>
    <w:rsid w:val="009113F4"/>
    <w:rsid w:val="00920C37"/>
    <w:rsid w:val="00935792"/>
    <w:rsid w:val="009431BB"/>
    <w:rsid w:val="00943D5C"/>
    <w:rsid w:val="009663F7"/>
    <w:rsid w:val="009818DC"/>
    <w:rsid w:val="00995165"/>
    <w:rsid w:val="00996CCC"/>
    <w:rsid w:val="00997D62"/>
    <w:rsid w:val="009B7A74"/>
    <w:rsid w:val="009F47A4"/>
    <w:rsid w:val="00A076E0"/>
    <w:rsid w:val="00A32F3E"/>
    <w:rsid w:val="00A3453B"/>
    <w:rsid w:val="00A513F6"/>
    <w:rsid w:val="00A60B55"/>
    <w:rsid w:val="00A770AE"/>
    <w:rsid w:val="00B001B9"/>
    <w:rsid w:val="00B037CF"/>
    <w:rsid w:val="00B172D9"/>
    <w:rsid w:val="00B17AED"/>
    <w:rsid w:val="00B22896"/>
    <w:rsid w:val="00B65049"/>
    <w:rsid w:val="00B70A87"/>
    <w:rsid w:val="00B83A61"/>
    <w:rsid w:val="00BA3956"/>
    <w:rsid w:val="00BB1C0A"/>
    <w:rsid w:val="00BB576C"/>
    <w:rsid w:val="00C0455B"/>
    <w:rsid w:val="00C07BAB"/>
    <w:rsid w:val="00C21E6F"/>
    <w:rsid w:val="00C311DD"/>
    <w:rsid w:val="00C34528"/>
    <w:rsid w:val="00C55C90"/>
    <w:rsid w:val="00C64AC4"/>
    <w:rsid w:val="00C76FB7"/>
    <w:rsid w:val="00C928BC"/>
    <w:rsid w:val="00CA5935"/>
    <w:rsid w:val="00CB2063"/>
    <w:rsid w:val="00CC5BD9"/>
    <w:rsid w:val="00CD7FD0"/>
    <w:rsid w:val="00CE4795"/>
    <w:rsid w:val="00CF0721"/>
    <w:rsid w:val="00CF1BFD"/>
    <w:rsid w:val="00CF3CE8"/>
    <w:rsid w:val="00CF7342"/>
    <w:rsid w:val="00D07333"/>
    <w:rsid w:val="00D11AE5"/>
    <w:rsid w:val="00D15973"/>
    <w:rsid w:val="00D54274"/>
    <w:rsid w:val="00D6103A"/>
    <w:rsid w:val="00D82E11"/>
    <w:rsid w:val="00D86353"/>
    <w:rsid w:val="00D93C6A"/>
    <w:rsid w:val="00DA0D15"/>
    <w:rsid w:val="00DA24E3"/>
    <w:rsid w:val="00DA3B54"/>
    <w:rsid w:val="00DD6806"/>
    <w:rsid w:val="00DF0091"/>
    <w:rsid w:val="00E02785"/>
    <w:rsid w:val="00E037C2"/>
    <w:rsid w:val="00E10402"/>
    <w:rsid w:val="00E16A06"/>
    <w:rsid w:val="00E2026B"/>
    <w:rsid w:val="00E43219"/>
    <w:rsid w:val="00E4405B"/>
    <w:rsid w:val="00E507B8"/>
    <w:rsid w:val="00E63143"/>
    <w:rsid w:val="00E645AF"/>
    <w:rsid w:val="00E714D0"/>
    <w:rsid w:val="00E926F7"/>
    <w:rsid w:val="00EA092D"/>
    <w:rsid w:val="00EA79EF"/>
    <w:rsid w:val="00EB474D"/>
    <w:rsid w:val="00ED4F4E"/>
    <w:rsid w:val="00EF647B"/>
    <w:rsid w:val="00F06CF5"/>
    <w:rsid w:val="00F40107"/>
    <w:rsid w:val="00F5584F"/>
    <w:rsid w:val="00F71EEE"/>
    <w:rsid w:val="00F77585"/>
    <w:rsid w:val="00F8256D"/>
    <w:rsid w:val="00F8457E"/>
    <w:rsid w:val="00FA11A7"/>
    <w:rsid w:val="00FB36F0"/>
    <w:rsid w:val="00FC21E9"/>
    <w:rsid w:val="00FD0D9F"/>
    <w:rsid w:val="00FD1CC1"/>
    <w:rsid w:val="00FD3486"/>
    <w:rsid w:val="00FD6CBD"/>
    <w:rsid w:val="00FE2BD7"/>
    <w:rsid w:val="00FF3CAF"/>
    <w:rsid w:val="0739AC98"/>
    <w:rsid w:val="0A89B3E8"/>
    <w:rsid w:val="14913282"/>
    <w:rsid w:val="14ACF797"/>
    <w:rsid w:val="24B1E9AE"/>
    <w:rsid w:val="33467161"/>
    <w:rsid w:val="39800B91"/>
    <w:rsid w:val="40A48A9F"/>
    <w:rsid w:val="4A7C9F0C"/>
    <w:rsid w:val="4F5C34D2"/>
    <w:rsid w:val="51C78F23"/>
    <w:rsid w:val="5B885F70"/>
    <w:rsid w:val="672211C4"/>
    <w:rsid w:val="7136AE60"/>
  </w:rsids>
  <m:mathPr>
    <m:mathFont m:val="Cambria Math"/>
    <m:brkBin m:val="before"/>
    <m:brkBinSub m:val="--"/>
    <m:smallFrac m:val="0"/>
    <m:dispDef/>
    <m:lMargin m:val="0"/>
    <m:rMargin m:val="0"/>
    <m:defJc m:val="centerGroup"/>
    <m:wrapIndent m:val="1440"/>
    <m:intLim m:val="subSup"/>
    <m:naryLim m:val="undOvr"/>
  </m:mathPr>
  <w:themeFontLang w:val="fr-FR" w:eastAsia="ja-JP" w:bidi="ar-SA"/>
  <w:clrSchemeMapping w:bg1="light1" w:t1="dark1" w:bg2="light2" w:t2="dark2" w:accent1="accent1" w:accent2="accent2" w:accent3="accent3" w:accent4="accent4" w:accent5="accent5" w:accent6="accent6" w:hyperlink="hyperlink" w:followedHyperlink="followedHyperlink"/>
  <w:shapeDefaults>
    <o:shapedefaults v:ext="edit" spidmax="1026"/>
    <o:shapelayout v:ext="edit">
      <o:idmap v:ext="edit" data="1"/>
    </o:shapelayout>
  </w:shapeDefaults>
  <w:decimalSymbol w:val="."/>
  <w:listSeparator w:val=","/>
  <w14:docId w14:val="775787B9"/>
  <w15:docId w15:val="{1A04057E-A2C6-4E23-82EE-290E9521E13D}"/>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HAnsi" w:hAnsiTheme="minorHAnsi" w:cstheme="minorBidi"/>
        <w:sz w:val="22"/>
        <w:szCs w:val="22"/>
        <w:lang w:val="en-US" w:eastAsia="en-US" w:bidi="ar-SA"/>
      </w:rPr>
    </w:rPrDefault>
    <w:pPrDefault>
      <w:pPr>
        <w:widowControl w:val="0"/>
        <w:autoSpaceDE w:val="0"/>
        <w:autoSpaceDN w:val="0"/>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Pr>
      <w:rFonts w:ascii="Arial MT" w:eastAsia="Arial MT" w:hAnsi="Arial MT" w:cs="Arial MT"/>
      <w:lang w:val="fr-FR"/>
    </w:rPr>
  </w:style>
  <w:style w:type="paragraph" w:styleId="Heading1">
    <w:name w:val="heading 1"/>
    <w:basedOn w:val="Normal"/>
    <w:uiPriority w:val="9"/>
    <w:qFormat/>
    <w:pPr>
      <w:ind w:left="23"/>
      <w:outlineLvl w:val="0"/>
    </w:pPr>
    <w:rPr>
      <w:rFonts w:ascii="Arial" w:eastAsia="Arial" w:hAnsi="Arial" w:cs="Arial"/>
      <w:b/>
      <w:bCs/>
      <w:sz w:val="21"/>
      <w:szCs w:val="21"/>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table" w:customStyle="1" w:styleId="TableNormal1">
    <w:name w:val="Table Normal1"/>
    <w:uiPriority w:val="2"/>
    <w:semiHidden/>
    <w:unhideWhenUsed/>
    <w:qFormat/>
    <w:tblPr>
      <w:tblInd w:w="0" w:type="dxa"/>
      <w:tblCellMar>
        <w:top w:w="0" w:type="dxa"/>
        <w:left w:w="0" w:type="dxa"/>
        <w:bottom w:w="0" w:type="dxa"/>
        <w:right w:w="0" w:type="dxa"/>
      </w:tblCellMar>
    </w:tblPr>
  </w:style>
  <w:style w:type="paragraph" w:styleId="BodyText">
    <w:name w:val="Body Text"/>
    <w:basedOn w:val="Normal"/>
    <w:uiPriority w:val="1"/>
    <w:qFormat/>
    <w:rPr>
      <w:sz w:val="21"/>
      <w:szCs w:val="21"/>
    </w:rPr>
  </w:style>
  <w:style w:type="paragraph" w:styleId="ListParagraph">
    <w:name w:val="List Paragraph"/>
    <w:basedOn w:val="Normal"/>
    <w:uiPriority w:val="1"/>
    <w:qFormat/>
    <w:pPr>
      <w:ind w:left="23"/>
    </w:pPr>
  </w:style>
  <w:style w:type="paragraph" w:customStyle="1" w:styleId="TableParagraph">
    <w:name w:val="Table Paragraph"/>
    <w:basedOn w:val="Normal"/>
    <w:uiPriority w:val="1"/>
    <w:qFormat/>
  </w:style>
  <w:style w:type="character" w:styleId="CommentReference">
    <w:name w:val="annotation reference"/>
    <w:basedOn w:val="DefaultParagraphFont"/>
    <w:uiPriority w:val="99"/>
    <w:semiHidden/>
    <w:unhideWhenUsed/>
    <w:rsid w:val="00EF647B"/>
    <w:rPr>
      <w:sz w:val="16"/>
      <w:szCs w:val="16"/>
    </w:rPr>
  </w:style>
  <w:style w:type="paragraph" w:styleId="CommentText">
    <w:name w:val="annotation text"/>
    <w:basedOn w:val="Normal"/>
    <w:link w:val="CommentTextChar"/>
    <w:uiPriority w:val="99"/>
    <w:unhideWhenUsed/>
    <w:rsid w:val="00EF647B"/>
    <w:rPr>
      <w:sz w:val="20"/>
      <w:szCs w:val="20"/>
    </w:rPr>
  </w:style>
  <w:style w:type="character" w:customStyle="1" w:styleId="CommentTextChar">
    <w:name w:val="Comment Text Char"/>
    <w:basedOn w:val="DefaultParagraphFont"/>
    <w:link w:val="CommentText"/>
    <w:uiPriority w:val="99"/>
    <w:rsid w:val="00EF647B"/>
    <w:rPr>
      <w:rFonts w:ascii="Arial MT" w:eastAsia="Arial MT" w:hAnsi="Arial MT" w:cs="Arial MT"/>
      <w:sz w:val="20"/>
      <w:szCs w:val="20"/>
      <w:lang w:val="fr-FR"/>
    </w:rPr>
  </w:style>
  <w:style w:type="paragraph" w:styleId="CommentSubject">
    <w:name w:val="annotation subject"/>
    <w:basedOn w:val="CommentText"/>
    <w:next w:val="CommentText"/>
    <w:link w:val="CommentSubjectChar"/>
    <w:uiPriority w:val="99"/>
    <w:semiHidden/>
    <w:unhideWhenUsed/>
    <w:rsid w:val="00EF647B"/>
    <w:rPr>
      <w:b/>
      <w:bCs/>
    </w:rPr>
  </w:style>
  <w:style w:type="character" w:customStyle="1" w:styleId="CommentSubjectChar">
    <w:name w:val="Comment Subject Char"/>
    <w:basedOn w:val="CommentTextChar"/>
    <w:link w:val="CommentSubject"/>
    <w:uiPriority w:val="99"/>
    <w:semiHidden/>
    <w:rsid w:val="00EF647B"/>
    <w:rPr>
      <w:rFonts w:ascii="Arial MT" w:eastAsia="Arial MT" w:hAnsi="Arial MT" w:cs="Arial MT"/>
      <w:b/>
      <w:bCs/>
      <w:sz w:val="20"/>
      <w:szCs w:val="20"/>
      <w:lang w:val="fr-FR"/>
    </w:rPr>
  </w:style>
  <w:style w:type="paragraph" w:styleId="Header">
    <w:name w:val="header"/>
    <w:basedOn w:val="Normal"/>
    <w:link w:val="HeaderChar"/>
    <w:uiPriority w:val="99"/>
    <w:unhideWhenUsed/>
    <w:rsid w:val="00222611"/>
    <w:pPr>
      <w:tabs>
        <w:tab w:val="center" w:pos="4536"/>
        <w:tab w:val="right" w:pos="9072"/>
      </w:tabs>
    </w:pPr>
  </w:style>
  <w:style w:type="character" w:customStyle="1" w:styleId="HeaderChar">
    <w:name w:val="Header Char"/>
    <w:basedOn w:val="DefaultParagraphFont"/>
    <w:link w:val="Header"/>
    <w:uiPriority w:val="99"/>
    <w:rsid w:val="00222611"/>
    <w:rPr>
      <w:rFonts w:ascii="Arial MT" w:eastAsia="Arial MT" w:hAnsi="Arial MT" w:cs="Arial MT"/>
      <w:lang w:val="fr-FR"/>
    </w:rPr>
  </w:style>
  <w:style w:type="paragraph" w:styleId="Footer">
    <w:name w:val="footer"/>
    <w:basedOn w:val="Normal"/>
    <w:link w:val="FooterChar"/>
    <w:uiPriority w:val="99"/>
    <w:unhideWhenUsed/>
    <w:rsid w:val="00222611"/>
    <w:pPr>
      <w:tabs>
        <w:tab w:val="center" w:pos="4536"/>
        <w:tab w:val="right" w:pos="9072"/>
      </w:tabs>
    </w:pPr>
  </w:style>
  <w:style w:type="character" w:customStyle="1" w:styleId="FooterChar">
    <w:name w:val="Footer Char"/>
    <w:basedOn w:val="DefaultParagraphFont"/>
    <w:link w:val="Footer"/>
    <w:uiPriority w:val="99"/>
    <w:rsid w:val="00222611"/>
    <w:rPr>
      <w:rFonts w:ascii="Arial MT" w:eastAsia="Arial MT" w:hAnsi="Arial MT" w:cs="Arial MT"/>
      <w:lang w:val="fr-FR"/>
    </w:rPr>
  </w:style>
  <w:style w:type="paragraph" w:styleId="Revision">
    <w:name w:val="Revision"/>
    <w:hidden/>
    <w:uiPriority w:val="99"/>
    <w:semiHidden/>
    <w:rsid w:val="00920C37"/>
    <w:pPr>
      <w:widowControl/>
      <w:autoSpaceDE/>
      <w:autoSpaceDN/>
    </w:pPr>
    <w:rPr>
      <w:rFonts w:ascii="Arial MT" w:eastAsia="Arial MT" w:hAnsi="Arial MT" w:cs="Arial MT"/>
      <w:lang w:val="fr-FR"/>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file>

<file path=word/_rels/document.xml.rels><?xml version="1.0" encoding="UTF-8" standalone="yes"?>
<Relationships xmlns="http://schemas.openxmlformats.org/package/2006/relationships"><Relationship Id="rId8" Type="http://schemas.openxmlformats.org/officeDocument/2006/relationships/webSettings" Target="webSettings.xml"/><Relationship Id="rId13" Type="http://schemas.openxmlformats.org/officeDocument/2006/relationships/header" Target="header2.xml"/><Relationship Id="rId18" Type="http://schemas.openxmlformats.org/officeDocument/2006/relationships/image" Target="media/image6.jpeg"/><Relationship Id="rId26" Type="http://schemas.openxmlformats.org/officeDocument/2006/relationships/theme" Target="theme/theme1.xml"/><Relationship Id="rId3" Type="http://schemas.openxmlformats.org/officeDocument/2006/relationships/customXml" Target="../customXml/item3.xml"/><Relationship Id="rId21" Type="http://schemas.openxmlformats.org/officeDocument/2006/relationships/header" Target="header4.xml"/><Relationship Id="rId7" Type="http://schemas.openxmlformats.org/officeDocument/2006/relationships/settings" Target="settings.xml"/><Relationship Id="rId12" Type="http://schemas.openxmlformats.org/officeDocument/2006/relationships/header" Target="header1.xml"/><Relationship Id="rId17" Type="http://schemas.openxmlformats.org/officeDocument/2006/relationships/image" Target="media/image5.jpeg"/><Relationship Id="rId25" Type="http://schemas.openxmlformats.org/officeDocument/2006/relationships/fontTable" Target="fontTable.xml"/><Relationship Id="rId2" Type="http://schemas.openxmlformats.org/officeDocument/2006/relationships/customXml" Target="../customXml/item2.xml"/><Relationship Id="rId16" Type="http://schemas.openxmlformats.org/officeDocument/2006/relationships/footer" Target="footer2.xml"/><Relationship Id="rId20" Type="http://schemas.openxmlformats.org/officeDocument/2006/relationships/image" Target="media/image8.jpeg"/><Relationship Id="rId1" Type="http://schemas.openxmlformats.org/officeDocument/2006/relationships/customXml" Target="../customXml/item1.xml"/><Relationship Id="rId6" Type="http://schemas.openxmlformats.org/officeDocument/2006/relationships/styles" Target="styles.xml"/><Relationship Id="rId11" Type="http://schemas.openxmlformats.org/officeDocument/2006/relationships/image" Target="media/image1.wmf"/><Relationship Id="rId24" Type="http://schemas.openxmlformats.org/officeDocument/2006/relationships/hyperlink" Target="http://www.otterspecialistgroup.org/Library/Colloquium_10/Presentations/10-10-15-" TargetMode="External"/><Relationship Id="rId5" Type="http://schemas.openxmlformats.org/officeDocument/2006/relationships/numbering" Target="numbering.xml"/><Relationship Id="rId15" Type="http://schemas.openxmlformats.org/officeDocument/2006/relationships/header" Target="header3.xml"/><Relationship Id="rId23" Type="http://schemas.openxmlformats.org/officeDocument/2006/relationships/footer" Target="footer3.xml"/><Relationship Id="rId10" Type="http://schemas.openxmlformats.org/officeDocument/2006/relationships/endnotes" Target="endnotes.xml"/><Relationship Id="rId19" Type="http://schemas.openxmlformats.org/officeDocument/2006/relationships/image" Target="media/image7.jpeg"/><Relationship Id="rId4" Type="http://schemas.openxmlformats.org/officeDocument/2006/relationships/customXml" Target="../customXml/item4.xml"/><Relationship Id="rId9" Type="http://schemas.openxmlformats.org/officeDocument/2006/relationships/footnotes" Target="footnotes.xml"/><Relationship Id="rId14" Type="http://schemas.openxmlformats.org/officeDocument/2006/relationships/footer" Target="footer1.xml"/><Relationship Id="rId22" Type="http://schemas.openxmlformats.org/officeDocument/2006/relationships/header" Target="header5.xml"/></Relationships>
</file>

<file path=word/_rels/header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image" Target="media/image2.png"/></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9929416AA0540C42B015682282C961AD" ma:contentTypeVersion="26" ma:contentTypeDescription="Create a new document." ma:contentTypeScope="" ma:versionID="6f186221d9cf7c9a7108dbe54f4958c9">
  <xsd:schema xmlns:xsd="http://www.w3.org/2001/XMLSchema" xmlns:xs="http://www.w3.org/2001/XMLSchema" xmlns:p="http://schemas.microsoft.com/office/2006/metadata/properties" xmlns:ns2="a7b50396-0b06-45c1-b28e-46f86d566a10" xmlns:ns3="985ec44e-1bab-4c0b-9df0-6ba128686fc9" xmlns:ns4="c15478a5-0be8-4f5d-8383-b307d5ba8bf6" targetNamespace="http://schemas.microsoft.com/office/2006/metadata/properties" ma:root="true" ma:fieldsID="6c6d4f79006ecf891092d3ae07d7f021" ns2:_="" ns3:_="" ns4:_="">
    <xsd:import namespace="a7b50396-0b06-45c1-b28e-46f86d566a10"/>
    <xsd:import namespace="985ec44e-1bab-4c0b-9df0-6ba128686fc9"/>
    <xsd:import namespace="c15478a5-0be8-4f5d-8383-b307d5ba8bf6"/>
    <xsd:element name="properties">
      <xsd:complexType>
        <xsd:sequence>
          <xsd:element name="documentManagement">
            <xsd:complexType>
              <xsd:all>
                <xsd:element ref="ns2:MediaServiceMetadata" minOccurs="0"/>
                <xsd:element ref="ns2:MediaServiceFastMetadata" minOccurs="0"/>
                <xsd:element ref="ns2:lcf76f155ced4ddcb4097134ff3c332f" minOccurs="0"/>
                <xsd:element ref="ns3:TaxCatchAll" minOccurs="0"/>
                <xsd:element ref="ns2:MediaServiceGenerationTime" minOccurs="0"/>
                <xsd:element ref="ns2:MediaServiceEventHashCode" minOccurs="0"/>
                <xsd:element ref="ns2:MediaServiceDateTaken" minOccurs="0"/>
                <xsd:element ref="ns2:MediaServiceOCR" minOccurs="0"/>
                <xsd:element ref="ns2:MediaServiceLocation" minOccurs="0"/>
                <xsd:element ref="ns2:MediaLengthInSeconds" minOccurs="0"/>
                <xsd:element ref="ns4:SharedWithUsers" minOccurs="0"/>
                <xsd:element ref="ns4:SharedWithDetails" minOccurs="0"/>
                <xsd:element ref="ns4:TaxKeywordTaxHTField" minOccurs="0"/>
                <xsd:element ref="ns2:_Flow_SignoffStatus" minOccurs="0"/>
                <xsd:element ref="ns2:Reviewer" minOccurs="0"/>
                <xsd:element ref="ns2:MariaJoseOrtiz" minOccurs="0"/>
                <xsd:element ref="ns2:MediaServiceObjectDetectorVersions" minOccurs="0"/>
                <xsd:element ref="ns2:Notes" minOccurs="0"/>
                <xsd:element ref="ns2:Sent" minOccurs="0"/>
                <xsd:element ref="ns2:MediaServiceSearchProperties" minOccurs="0"/>
                <xsd:element ref="ns2:MediaServiceBillingMetadata" minOccurs="0"/>
                <xsd:element ref="ns2:Pre_x002d_selec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7b50396-0b06-45c1-b28e-46f86d566a1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lcf76f155ced4ddcb4097134ff3c332f" ma:index="11" nillable="true" ma:taxonomy="true" ma:internalName="lcf76f155ced4ddcb4097134ff3c332f" ma:taxonomyFieldName="MediaServiceImageTags" ma:displayName="Image Tags" ma:readOnly="false" ma:fieldId="{5cf76f15-5ced-4ddc-b409-7134ff3c332f}" ma:taxonomyMulti="true" ma:sspId="78175662-8596-484a-92c7-351d01561e22" ma:termSetId="09814cd3-568e-fe90-9814-8d621ff8fb84" ma:anchorId="fba54fb3-c3e1-fe81-a776-ca4b69148c4d" ma:open="true" ma:isKeyword="false">
      <xsd:complexType>
        <xsd:sequence>
          <xsd:element ref="pc:Terms" minOccurs="0" maxOccurs="1"/>
        </xsd:sequence>
      </xsd:complex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ServiceDateTaken" ma:index="15" nillable="true" ma:displayName="MediaServiceDateTaken" ma:hidden="true" ma:indexed="true" ma:internalName="MediaServiceDateTaken" ma:readOnly="true">
      <xsd:simpleType>
        <xsd:restriction base="dms:Text"/>
      </xsd:simpleType>
    </xsd:element>
    <xsd:element name="MediaServiceOCR" ma:index="16" nillable="true" ma:displayName="Extracted Text" ma:internalName="MediaServiceOCR" ma:readOnly="true">
      <xsd:simpleType>
        <xsd:restriction base="dms:Note">
          <xsd:maxLength value="255"/>
        </xsd:restriction>
      </xsd:simpleType>
    </xsd:element>
    <xsd:element name="MediaServiceLocation" ma:index="17" nillable="true" ma:displayName="Location" ma:indexed="true" ma:internalName="MediaServiceLocation" ma:readOnly="true">
      <xsd:simpleType>
        <xsd:restriction base="dms:Text"/>
      </xsd:simpleType>
    </xsd:element>
    <xsd:element name="MediaLengthInSeconds" ma:index="18" nillable="true" ma:displayName="MediaLengthInSeconds" ma:hidden="true" ma:internalName="MediaLengthInSeconds" ma:readOnly="true">
      <xsd:simpleType>
        <xsd:restriction base="dms:Unknown"/>
      </xsd:simpleType>
    </xsd:element>
    <xsd:element name="_Flow_SignoffStatus" ma:index="23" nillable="true" ma:displayName="Sign-off status" ma:internalName="Sign_x002d_off_x0020_status">
      <xsd:simpleType>
        <xsd:restriction base="dms:Text"/>
      </xsd:simpleType>
    </xsd:element>
    <xsd:element name="Reviewer" ma:index="24" nillable="true" ma:displayName="Reviewer" ma:format="Dropdown" ma:internalName="Reviewer">
      <xsd:simpleType>
        <xsd:restriction base="dms:Text">
          <xsd:maxLength value="255"/>
        </xsd:restriction>
      </xsd:simpleType>
    </xsd:element>
    <xsd:element name="MariaJoseOrtiz" ma:index="25" nillable="true" ma:displayName="Maria Jose Ortiz" ma:description="REVISED BY AF" ma:format="Dropdown" ma:internalName="MariaJoseOrtiz">
      <xsd:simpleType>
        <xsd:restriction base="dms:Text">
          <xsd:maxLength value="255"/>
        </xsd:restriction>
      </xsd:simpleType>
    </xsd:element>
    <xsd:element name="MediaServiceObjectDetectorVersions" ma:index="26" nillable="true" ma:displayName="MediaServiceObjectDetectorVersions" ma:description="" ma:hidden="true" ma:indexed="true" ma:internalName="MediaServiceObjectDetectorVersions" ma:readOnly="true">
      <xsd:simpleType>
        <xsd:restriction base="dms:Text"/>
      </xsd:simpleType>
    </xsd:element>
    <xsd:element name="Notes" ma:index="27" nillable="true" ma:displayName="Notes" ma:format="Dropdown" ma:internalName="Notes">
      <xsd:simpleType>
        <xsd:restriction base="dms:Note">
          <xsd:maxLength value="255"/>
        </xsd:restriction>
      </xsd:simpleType>
    </xsd:element>
    <xsd:element name="Sent" ma:index="28" nillable="true" ma:displayName="Sent" ma:format="Dropdown" ma:internalName="Sent">
      <xsd:simpleType>
        <xsd:restriction base="dms:Choice">
          <xsd:enumeration value="Sent"/>
          <xsd:enumeration value="Pending"/>
        </xsd:restrictio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BillingMetadata" ma:index="30" nillable="true" ma:displayName="MediaServiceBillingMetadata" ma:hidden="true" ma:internalName="MediaServiceBillingMetadata" ma:readOnly="true">
      <xsd:simpleType>
        <xsd:restriction base="dms:Note"/>
      </xsd:simpleType>
    </xsd:element>
    <xsd:element name="Pre_x002d_selection" ma:index="31" nillable="true" ma:displayName="Pre-selection" ma:default="1" ma:format="Dropdown" ma:internalName="Pre_x002d_selection">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985ec44e-1bab-4c0b-9df0-6ba128686fc9" elementFormDefault="qualified">
    <xsd:import namespace="http://schemas.microsoft.com/office/2006/documentManagement/types"/>
    <xsd:import namespace="http://schemas.microsoft.com/office/infopath/2007/PartnerControls"/>
    <xsd:element name="TaxCatchAll" ma:index="12" nillable="true" ma:displayName="Taxonomy Catch All Column" ma:hidden="true" ma:list="{9db64542-7ae3-4878-aafe-ea4cd8782300}" ma:internalName="TaxCatchAll" ma:showField="CatchAllData" ma:web="c15478a5-0be8-4f5d-8383-b307d5ba8bf6">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c15478a5-0be8-4f5d-8383-b307d5ba8bf6" elementFormDefault="qualified">
    <xsd:import namespace="http://schemas.microsoft.com/office/2006/documentManagement/types"/>
    <xsd:import namespace="http://schemas.microsoft.com/office/infopath/2007/PartnerControls"/>
    <xsd:element name="SharedWithUsers" ma:index="19"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0" nillable="true" ma:displayName="Shared With Details" ma:internalName="SharedWithDetails" ma:readOnly="true">
      <xsd:simpleType>
        <xsd:restriction base="dms:Note">
          <xsd:maxLength value="255"/>
        </xsd:restriction>
      </xsd:simpleType>
    </xsd:element>
    <xsd:element name="TaxKeywordTaxHTField" ma:index="22" nillable="true" ma:taxonomy="true" ma:internalName="TaxKeywordTaxHTField" ma:taxonomyFieldName="TaxKeyword" ma:displayName="Enterprise Keywords" ma:fieldId="{23f27201-bee3-471e-b2e7-b64fd8b7ca38}" ma:taxonomyMulti="true" ma:sspId="78175662-8596-484a-92c7-351d01561e22" ma:termSetId="00000000-0000-0000-0000-000000000000" ma:anchorId="00000000-0000-0000-0000-000000000000" ma:open="true" ma:isKeyword="true">
      <xsd:complexType>
        <xsd:sequence>
          <xsd:element ref="pc:Terms" minOccurs="0" maxOccurs="1"/>
        </xsd:sequence>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b:Sources xmlns:b="http://schemas.openxmlformats.org/officeDocument/2006/bibliography" xmlns="http://schemas.openxmlformats.org/officeDocument/2006/bibliography" SelectedStyle="\APASixthEditionOfficeOnline.xsl" StyleName="APA" Version="6"/>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p:properties xmlns:p="http://schemas.microsoft.com/office/2006/metadata/properties" xmlns:xsi="http://www.w3.org/2001/XMLSchema-instance" xmlns:pc="http://schemas.microsoft.com/office/infopath/2007/PartnerControls">
  <documentManagement>
    <_Flow_SignoffStatus xmlns="a7b50396-0b06-45c1-b28e-46f86d566a10" xsi:nil="true"/>
    <MariaJoseOrtiz xmlns="a7b50396-0b06-45c1-b28e-46f86d566a10" xsi:nil="true"/>
    <Notes xmlns="a7b50396-0b06-45c1-b28e-46f86d566a10" xsi:nil="true"/>
    <Sent xmlns="a7b50396-0b06-45c1-b28e-46f86d566a10" xsi:nil="true"/>
    <TaxCatchAll xmlns="985ec44e-1bab-4c0b-9df0-6ba128686fc9" xsi:nil="true"/>
    <TaxKeywordTaxHTField xmlns="c15478a5-0be8-4f5d-8383-b307d5ba8bf6">
      <Terms xmlns="http://schemas.microsoft.com/office/infopath/2007/PartnerControls"/>
    </TaxKeywordTaxHTField>
    <lcf76f155ced4ddcb4097134ff3c332f xmlns="a7b50396-0b06-45c1-b28e-46f86d566a10">
      <Terms xmlns="http://schemas.microsoft.com/office/infopath/2007/PartnerControls"/>
    </lcf76f155ced4ddcb4097134ff3c332f>
    <Reviewer xmlns="a7b50396-0b06-45c1-b28e-46f86d566a10" xsi:nil="true"/>
    <Pre_x002d_selection xmlns="a7b50396-0b06-45c1-b28e-46f86d566a10">true</Pre_x002d_selection>
  </documentManagement>
</p:properties>
</file>

<file path=customXml/itemProps1.xml><?xml version="1.0" encoding="utf-8"?>
<ds:datastoreItem xmlns:ds="http://schemas.openxmlformats.org/officeDocument/2006/customXml" ds:itemID="{5A0BCECE-E4D3-496E-93D5-60AAF0409B8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a7b50396-0b06-45c1-b28e-46f86d566a10"/>
    <ds:schemaRef ds:uri="985ec44e-1bab-4c0b-9df0-6ba128686fc9"/>
    <ds:schemaRef ds:uri="c15478a5-0be8-4f5d-8383-b307d5ba8bf6"/>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EA6A3417-F350-4CC7-BA87-7167752C5675}">
  <ds:schemaRefs>
    <ds:schemaRef ds:uri="http://schemas.openxmlformats.org/officeDocument/2006/bibliography"/>
  </ds:schemaRefs>
</ds:datastoreItem>
</file>

<file path=customXml/itemProps3.xml><?xml version="1.0" encoding="utf-8"?>
<ds:datastoreItem xmlns:ds="http://schemas.openxmlformats.org/officeDocument/2006/customXml" ds:itemID="{0E3CDB28-9386-4164-8B32-C86DE4B10FED}">
  <ds:schemaRefs>
    <ds:schemaRef ds:uri="http://schemas.microsoft.com/sharepoint/v3/contenttype/forms"/>
  </ds:schemaRefs>
</ds:datastoreItem>
</file>

<file path=customXml/itemProps4.xml><?xml version="1.0" encoding="utf-8"?>
<ds:datastoreItem xmlns:ds="http://schemas.openxmlformats.org/officeDocument/2006/customXml" ds:itemID="{FCB74F9E-3236-485E-BCF9-F27A12ADA35F}">
  <ds:schemaRefs>
    <ds:schemaRef ds:uri="http://schemas.microsoft.com/office/2006/metadata/properties"/>
    <ds:schemaRef ds:uri="http://schemas.microsoft.com/office/infopath/2007/PartnerControls"/>
    <ds:schemaRef ds:uri="a7b50396-0b06-45c1-b28e-46f86d566a10"/>
    <ds:schemaRef ds:uri="985ec44e-1bab-4c0b-9df0-6ba128686fc9"/>
    <ds:schemaRef ds:uri="c15478a5-0be8-4f5d-8383-b307d5ba8bf6"/>
  </ds:schemaRefs>
</ds:datastoreItem>
</file>

<file path=docMetadata/LabelInfo.xml><?xml version="1.0" encoding="utf-8"?>
<clbl:labelList xmlns:clbl="http://schemas.microsoft.com/office/2020/mipLabelMetadata">
  <clbl:label id="{8b77875e-5908-45a0-9cb4-dec9ae074618}" enabled="1" method="Privileged" siteId="{0f9e35db-544f-4f60-bdcc-5ea416e6dc70}" removed="0"/>
</clbl:labelList>
</file>

<file path=docProps/app.xml><?xml version="1.0" encoding="utf-8"?>
<Properties xmlns="http://schemas.openxmlformats.org/officeDocument/2006/extended-properties" xmlns:vt="http://schemas.openxmlformats.org/officeDocument/2006/docPropsVTypes">
  <Template>Normal</Template>
  <TotalTime>4</TotalTime>
  <Pages>14</Pages>
  <Words>5223</Words>
  <Characters>29775</Characters>
  <Application>Microsoft Office Word</Application>
  <DocSecurity>0</DocSecurity>
  <Lines>248</Lines>
  <Paragraphs>69</Paragraphs>
  <ScaleCrop>false</ScaleCrop>
  <Company/>
  <LinksUpToDate>false</LinksUpToDate>
  <CharactersWithSpaces>34929</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BLANCHARD Delphine</dc:creator>
  <cp:keywords/>
  <cp:lastModifiedBy>Ximena Victoria Cancino Ordenes</cp:lastModifiedBy>
  <cp:revision>6</cp:revision>
  <dcterms:created xsi:type="dcterms:W3CDTF">2025-11-17T09:55:00Z</dcterms:created>
  <dcterms:modified xsi:type="dcterms:W3CDTF">2025-11-17T12:29:00Z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reated">
    <vt:filetime>2024-10-25T00:00:00Z</vt:filetime>
  </property>
  <property fmtid="{D5CDD505-2E9C-101B-9397-08002B2CF9AE}" pid="3" name="Creator">
    <vt:lpwstr>Microsoft Word</vt:lpwstr>
  </property>
  <property fmtid="{D5CDD505-2E9C-101B-9397-08002B2CF9AE}" pid="4" name="LastSaved">
    <vt:filetime>2025-07-11T00:00:00Z</vt:filetime>
  </property>
  <property fmtid="{D5CDD505-2E9C-101B-9397-08002B2CF9AE}" pid="5" name="ContentTypeId">
    <vt:lpwstr>0x0101009929416AA0540C42B015682282C961AD</vt:lpwstr>
  </property>
  <property fmtid="{D5CDD505-2E9C-101B-9397-08002B2CF9AE}" pid="6" name="TaxKeyword">
    <vt:lpwstr/>
  </property>
  <property fmtid="{D5CDD505-2E9C-101B-9397-08002B2CF9AE}" pid="7" name="MediaServiceImageTags">
    <vt:lpwstr/>
  </property>
</Properties>
</file>