
<file path=[Content_Types].xml><?xml version="1.0" encoding="utf-8"?>
<Types xmlns="http://schemas.openxmlformats.org/package/2006/content-types">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9648" w:type="dxa"/>
        <w:tblLayout w:type="fixed"/>
        <w:tblCellMar>
          <w:left w:w="10" w:type="dxa"/>
          <w:right w:w="10" w:type="dxa"/>
        </w:tblCellMar>
        <w:tblLook w:val="0000" w:firstRow="0" w:lastRow="0" w:firstColumn="0" w:lastColumn="0" w:noHBand="0" w:noVBand="0"/>
      </w:tblPr>
      <w:tblGrid>
        <w:gridCol w:w="1526"/>
        <w:gridCol w:w="4144"/>
        <w:gridCol w:w="3978"/>
      </w:tblGrid>
      <w:tr w:rsidR="00002A97" w:rsidRPr="00BE6C85" w14:paraId="77F5F746" w14:textId="77777777" w:rsidTr="00CF7C14">
        <w:trPr>
          <w:trHeight w:val="1328"/>
        </w:trPr>
        <w:tc>
          <w:tcPr>
            <w:tcW w:w="1526" w:type="dxa"/>
            <w:tcBorders>
              <w:top w:val="single" w:sz="12" w:space="0" w:color="000000"/>
              <w:bottom w:val="single" w:sz="12" w:space="0" w:color="000000"/>
            </w:tcBorders>
            <w:tcMar>
              <w:top w:w="85" w:type="dxa"/>
              <w:left w:w="108" w:type="dxa"/>
              <w:bottom w:w="0" w:type="dxa"/>
              <w:right w:w="108" w:type="dxa"/>
            </w:tcMar>
          </w:tcPr>
          <w:p w14:paraId="68D1D064" w14:textId="77777777" w:rsidR="00002A97" w:rsidRPr="00002A97" w:rsidRDefault="00002A97" w:rsidP="00002A97">
            <w:pPr>
              <w:widowControl w:val="0"/>
              <w:suppressAutoHyphens/>
              <w:autoSpaceDE w:val="0"/>
              <w:autoSpaceDN w:val="0"/>
              <w:spacing w:after="0" w:line="240" w:lineRule="auto"/>
              <w:textAlignment w:val="baseline"/>
              <w:rPr>
                <w:rFonts w:ascii="Calibri" w:eastAsia="Calibri" w:hAnsi="Calibri" w:cs="Times New Roman"/>
              </w:rPr>
            </w:pPr>
            <w:r w:rsidRPr="00002A97">
              <w:rPr>
                <w:rFonts w:eastAsia="Times New Roman" w:cs="Arial"/>
                <w:noProof/>
                <w:szCs w:val="24"/>
              </w:rPr>
              <w:drawing>
                <wp:inline distT="0" distB="0" distL="0" distR="0" wp14:anchorId="01A9DF71" wp14:editId="6CEDAA52">
                  <wp:extent cx="742950" cy="771525"/>
                  <wp:effectExtent l="0" t="0" r="0" b="9525"/>
                  <wp:docPr id="4" name="Picture 3"/>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1"/>
                          <a:srcRect l="-2531" t="-740" r="-2531" b="-740"/>
                          <a:stretch>
                            <a:fillRect/>
                          </a:stretch>
                        </pic:blipFill>
                        <pic:spPr>
                          <a:xfrm>
                            <a:off x="0" y="0"/>
                            <a:ext cx="742950" cy="771525"/>
                          </a:xfrm>
                          <a:prstGeom prst="rect">
                            <a:avLst/>
                          </a:prstGeom>
                          <a:noFill/>
                          <a:ln>
                            <a:noFill/>
                            <a:prstDash/>
                          </a:ln>
                        </pic:spPr>
                      </pic:pic>
                    </a:graphicData>
                  </a:graphic>
                </wp:inline>
              </w:drawing>
            </w:r>
          </w:p>
        </w:tc>
        <w:tc>
          <w:tcPr>
            <w:tcW w:w="4144" w:type="dxa"/>
            <w:tcBorders>
              <w:top w:val="single" w:sz="12" w:space="0" w:color="000000"/>
              <w:bottom w:val="single" w:sz="12" w:space="0" w:color="000000"/>
            </w:tcBorders>
            <w:tcMar>
              <w:top w:w="85" w:type="dxa"/>
              <w:left w:w="108" w:type="dxa"/>
              <w:bottom w:w="0" w:type="dxa"/>
              <w:right w:w="108" w:type="dxa"/>
            </w:tcMar>
          </w:tcPr>
          <w:p w14:paraId="54346F88" w14:textId="77777777" w:rsidR="00002A97" w:rsidRPr="00002A97" w:rsidRDefault="00002A97" w:rsidP="00002A97">
            <w:pPr>
              <w:keepNext/>
              <w:widowControl w:val="0"/>
              <w:suppressAutoHyphens/>
              <w:autoSpaceDE w:val="0"/>
              <w:autoSpaceDN w:val="0"/>
              <w:spacing w:after="0" w:line="240" w:lineRule="auto"/>
              <w:ind w:left="-108"/>
              <w:textAlignment w:val="baseline"/>
              <w:outlineLvl w:val="1"/>
              <w:rPr>
                <w:rFonts w:eastAsia="Times New Roman" w:cs="Arial"/>
                <w:sz w:val="12"/>
                <w:szCs w:val="12"/>
                <w:lang w:val="es-ES" w:eastAsia="es-ES"/>
              </w:rPr>
            </w:pPr>
          </w:p>
          <w:p w14:paraId="7AA7A120" w14:textId="77777777" w:rsidR="00002A97" w:rsidRPr="00002A97" w:rsidRDefault="00002A97" w:rsidP="00002A97">
            <w:pPr>
              <w:keepNext/>
              <w:widowControl w:val="0"/>
              <w:suppressAutoHyphens/>
              <w:autoSpaceDE w:val="0"/>
              <w:autoSpaceDN w:val="0"/>
              <w:spacing w:after="0" w:line="240" w:lineRule="auto"/>
              <w:ind w:left="-108"/>
              <w:textAlignment w:val="baseline"/>
              <w:outlineLvl w:val="1"/>
              <w:rPr>
                <w:rFonts w:ascii="Calibri" w:eastAsia="Calibri" w:hAnsi="Calibri" w:cs="Times New Roman"/>
                <w:lang w:val="es-ES"/>
              </w:rPr>
            </w:pPr>
            <w:r w:rsidRPr="00002A97">
              <w:rPr>
                <w:rFonts w:eastAsia="Times New Roman" w:cs="Arial"/>
                <w:b/>
                <w:bCs/>
                <w:sz w:val="32"/>
                <w:szCs w:val="24"/>
                <w:lang w:val="es-ES" w:eastAsia="es-ES"/>
              </w:rPr>
              <w:t>CONVENCIÓN SOBRE</w:t>
            </w:r>
          </w:p>
          <w:p w14:paraId="0BDD37F9" w14:textId="77777777" w:rsidR="00002A97" w:rsidRPr="00002A97" w:rsidRDefault="00002A97" w:rsidP="00002A97">
            <w:pPr>
              <w:keepNext/>
              <w:widowControl w:val="0"/>
              <w:suppressAutoHyphens/>
              <w:autoSpaceDE w:val="0"/>
              <w:autoSpaceDN w:val="0"/>
              <w:spacing w:after="0" w:line="240" w:lineRule="auto"/>
              <w:ind w:left="-108"/>
              <w:textAlignment w:val="baseline"/>
              <w:outlineLvl w:val="1"/>
              <w:rPr>
                <w:rFonts w:ascii="Calibri" w:eastAsia="Calibri" w:hAnsi="Calibri" w:cs="Times New Roman"/>
                <w:lang w:val="es-ES"/>
              </w:rPr>
            </w:pPr>
            <w:r w:rsidRPr="00002A97">
              <w:rPr>
                <w:rFonts w:eastAsia="Times New Roman" w:cs="Arial"/>
                <w:b/>
                <w:bCs/>
                <w:sz w:val="32"/>
                <w:szCs w:val="24"/>
                <w:lang w:val="es-ES" w:eastAsia="es-ES"/>
              </w:rPr>
              <w:t>LAS ESPECIES</w:t>
            </w:r>
          </w:p>
          <w:p w14:paraId="40B8FBF0" w14:textId="77777777" w:rsidR="00002A97" w:rsidRPr="00002A97" w:rsidRDefault="00002A97" w:rsidP="00002A97">
            <w:pPr>
              <w:keepNext/>
              <w:widowControl w:val="0"/>
              <w:suppressAutoHyphens/>
              <w:autoSpaceDE w:val="0"/>
              <w:autoSpaceDN w:val="0"/>
              <w:spacing w:after="0" w:line="240" w:lineRule="auto"/>
              <w:ind w:left="-108"/>
              <w:textAlignment w:val="baseline"/>
              <w:outlineLvl w:val="1"/>
              <w:rPr>
                <w:rFonts w:ascii="Calibri" w:eastAsia="Calibri" w:hAnsi="Calibri" w:cs="Times New Roman"/>
                <w:lang w:val="es-ES"/>
              </w:rPr>
            </w:pPr>
            <w:r w:rsidRPr="00002A97">
              <w:rPr>
                <w:rFonts w:eastAsia="Times New Roman" w:cs="Arial"/>
                <w:b/>
                <w:bCs/>
                <w:sz w:val="32"/>
                <w:szCs w:val="24"/>
                <w:lang w:val="es-ES" w:eastAsia="es-ES"/>
              </w:rPr>
              <w:t>MIGRATORIAS</w:t>
            </w:r>
          </w:p>
        </w:tc>
        <w:tc>
          <w:tcPr>
            <w:tcW w:w="3978" w:type="dxa"/>
            <w:tcBorders>
              <w:top w:val="single" w:sz="12" w:space="0" w:color="000000"/>
              <w:bottom w:val="single" w:sz="12" w:space="0" w:color="000000"/>
            </w:tcBorders>
            <w:tcMar>
              <w:top w:w="85" w:type="dxa"/>
              <w:left w:w="108" w:type="dxa"/>
              <w:bottom w:w="0" w:type="dxa"/>
              <w:right w:w="108" w:type="dxa"/>
            </w:tcMar>
          </w:tcPr>
          <w:p w14:paraId="13A5EDAC" w14:textId="13799739" w:rsidR="00002A97" w:rsidRPr="00457C8A" w:rsidRDefault="00002A97" w:rsidP="002F7EC2">
            <w:pPr>
              <w:widowControl w:val="0"/>
              <w:tabs>
                <w:tab w:val="left" w:pos="5040"/>
                <w:tab w:val="left" w:pos="5760"/>
                <w:tab w:val="left" w:pos="6008"/>
                <w:tab w:val="left" w:pos="6480"/>
                <w:tab w:val="left" w:pos="7200"/>
                <w:tab w:val="left" w:pos="7920"/>
                <w:tab w:val="left" w:pos="8640"/>
              </w:tabs>
              <w:suppressAutoHyphens/>
              <w:autoSpaceDE w:val="0"/>
              <w:autoSpaceDN w:val="0"/>
              <w:spacing w:before="120" w:after="120" w:line="240" w:lineRule="auto"/>
              <w:textAlignment w:val="baseline"/>
              <w:rPr>
                <w:rFonts w:ascii="Calibri" w:eastAsia="Calibri" w:hAnsi="Calibri" w:cs="Times New Roman"/>
                <w:lang w:val="fr-FR"/>
              </w:rPr>
            </w:pPr>
            <w:r w:rsidRPr="00457C8A">
              <w:rPr>
                <w:rFonts w:eastAsia="Times New Roman" w:cs="Arial"/>
                <w:szCs w:val="24"/>
                <w:lang w:val="fr-FR" w:eastAsia="es-ES"/>
              </w:rPr>
              <w:t>UNEP/CMS/COP1</w:t>
            </w:r>
            <w:r w:rsidR="00C22155">
              <w:rPr>
                <w:rFonts w:eastAsia="Times New Roman" w:cs="Arial"/>
                <w:szCs w:val="24"/>
                <w:lang w:val="fr-FR" w:eastAsia="es-ES"/>
              </w:rPr>
              <w:t>5</w:t>
            </w:r>
            <w:r w:rsidRPr="00457C8A">
              <w:rPr>
                <w:rFonts w:eastAsia="Times New Roman" w:cs="Arial"/>
                <w:szCs w:val="24"/>
                <w:lang w:val="fr-FR" w:eastAsia="es-ES"/>
              </w:rPr>
              <w:t>/</w:t>
            </w:r>
            <w:r w:rsidR="00800CB3">
              <w:rPr>
                <w:rFonts w:eastAsia="Times New Roman" w:cs="Arial"/>
                <w:szCs w:val="24"/>
                <w:lang w:val="fr-FR" w:eastAsia="es-ES"/>
              </w:rPr>
              <w:t>Doc</w:t>
            </w:r>
            <w:r w:rsidRPr="00457C8A">
              <w:rPr>
                <w:rFonts w:eastAsia="Times New Roman" w:cs="Arial"/>
                <w:szCs w:val="24"/>
                <w:lang w:val="fr-FR" w:eastAsia="es-ES"/>
              </w:rPr>
              <w:t>.</w:t>
            </w:r>
            <w:r w:rsidR="009A45B4">
              <w:rPr>
                <w:rFonts w:eastAsia="Times New Roman" w:cs="Arial"/>
                <w:szCs w:val="24"/>
                <w:lang w:val="fr-FR" w:eastAsia="es-ES"/>
              </w:rPr>
              <w:t>28.11</w:t>
            </w:r>
          </w:p>
          <w:p w14:paraId="5F9B9DE6" w14:textId="02D9CD75" w:rsidR="00002A97" w:rsidRPr="001E73E0" w:rsidRDefault="00C31D59" w:rsidP="002F7EC2">
            <w:pPr>
              <w:widowControl w:val="0"/>
              <w:tabs>
                <w:tab w:val="left" w:pos="5040"/>
                <w:tab w:val="left" w:pos="5760"/>
                <w:tab w:val="left" w:pos="6008"/>
                <w:tab w:val="left" w:pos="6480"/>
                <w:tab w:val="left" w:pos="7200"/>
                <w:tab w:val="left" w:pos="7920"/>
                <w:tab w:val="left" w:pos="8640"/>
              </w:tabs>
              <w:suppressAutoHyphens/>
              <w:autoSpaceDE w:val="0"/>
              <w:autoSpaceDN w:val="0"/>
              <w:spacing w:after="120" w:line="240" w:lineRule="auto"/>
              <w:textAlignment w:val="baseline"/>
              <w:rPr>
                <w:rFonts w:ascii="Calibri" w:eastAsia="Calibri" w:hAnsi="Calibri" w:cs="Times New Roman"/>
                <w:lang w:val="fr-FR"/>
              </w:rPr>
            </w:pPr>
            <w:r>
              <w:rPr>
                <w:rFonts w:eastAsia="Times New Roman" w:cs="Arial"/>
                <w:szCs w:val="24"/>
                <w:lang w:val="fr-FR" w:eastAsia="es-ES"/>
              </w:rPr>
              <w:t xml:space="preserve">24 de </w:t>
            </w:r>
            <w:proofErr w:type="spellStart"/>
            <w:r>
              <w:rPr>
                <w:rFonts w:eastAsia="Times New Roman" w:cs="Arial"/>
                <w:szCs w:val="24"/>
                <w:lang w:val="fr-FR" w:eastAsia="es-ES"/>
              </w:rPr>
              <w:t>septiembre</w:t>
            </w:r>
            <w:proofErr w:type="spellEnd"/>
            <w:r w:rsidR="00EF1D13" w:rsidRPr="001E73E0">
              <w:rPr>
                <w:rFonts w:eastAsia="Times New Roman" w:cs="Arial"/>
                <w:szCs w:val="24"/>
                <w:lang w:val="fr-FR" w:eastAsia="es-ES"/>
              </w:rPr>
              <w:t xml:space="preserve"> </w:t>
            </w:r>
            <w:r w:rsidR="00002A97" w:rsidRPr="001E73E0">
              <w:rPr>
                <w:rFonts w:eastAsia="Times New Roman" w:cs="Arial"/>
                <w:szCs w:val="24"/>
                <w:lang w:val="fr-FR" w:eastAsia="es-ES"/>
              </w:rPr>
              <w:t>20</w:t>
            </w:r>
            <w:r w:rsidR="000F4BDA" w:rsidRPr="001E73E0">
              <w:rPr>
                <w:rFonts w:eastAsia="Times New Roman" w:cs="Arial"/>
                <w:szCs w:val="24"/>
                <w:lang w:val="fr-FR" w:eastAsia="es-ES"/>
              </w:rPr>
              <w:t>2</w:t>
            </w:r>
            <w:r w:rsidR="00BE6C85" w:rsidRPr="001E73E0">
              <w:rPr>
                <w:rFonts w:eastAsia="Times New Roman" w:cs="Arial"/>
                <w:szCs w:val="24"/>
                <w:lang w:val="fr-FR" w:eastAsia="es-ES"/>
              </w:rPr>
              <w:t>5</w:t>
            </w:r>
          </w:p>
          <w:p w14:paraId="70056628"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szCs w:val="24"/>
                <w:lang w:val="es-ES_tradnl" w:eastAsia="es-ES"/>
              </w:rPr>
            </w:pPr>
            <w:r w:rsidRPr="00002A97">
              <w:rPr>
                <w:rFonts w:eastAsia="Times New Roman" w:cs="Arial"/>
                <w:szCs w:val="24"/>
                <w:lang w:val="es-ES_tradnl" w:eastAsia="es-ES"/>
              </w:rPr>
              <w:t>Español</w:t>
            </w:r>
          </w:p>
          <w:p w14:paraId="1A2CF210" w14:textId="77777777" w:rsidR="00002A97" w:rsidRPr="000F4BDA" w:rsidRDefault="00002A97" w:rsidP="00002A97">
            <w:pPr>
              <w:widowControl w:val="0"/>
              <w:suppressAutoHyphens/>
              <w:autoSpaceDE w:val="0"/>
              <w:autoSpaceDN w:val="0"/>
              <w:spacing w:after="0" w:line="240" w:lineRule="auto"/>
              <w:textAlignment w:val="baseline"/>
              <w:rPr>
                <w:rFonts w:ascii="Calibri" w:eastAsia="Calibri" w:hAnsi="Calibri" w:cs="Times New Roman"/>
                <w:lang w:val="es-ES"/>
              </w:rPr>
            </w:pPr>
            <w:r w:rsidRPr="00002A97">
              <w:rPr>
                <w:rFonts w:eastAsia="Times New Roman" w:cs="Arial"/>
                <w:szCs w:val="24"/>
                <w:lang w:val="es-ES" w:eastAsia="es-ES"/>
              </w:rPr>
              <w:t xml:space="preserve">Original: </w:t>
            </w:r>
            <w:proofErr w:type="gramStart"/>
            <w:r w:rsidRPr="00002A97">
              <w:rPr>
                <w:rFonts w:eastAsia="Times New Roman" w:cs="Arial"/>
                <w:szCs w:val="24"/>
                <w:lang w:val="es-ES" w:eastAsia="es-ES"/>
              </w:rPr>
              <w:t>Inglés</w:t>
            </w:r>
            <w:proofErr w:type="gramEnd"/>
          </w:p>
          <w:p w14:paraId="494F0815"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sz w:val="12"/>
                <w:szCs w:val="12"/>
                <w:lang w:val="es-ES" w:eastAsia="es-ES"/>
              </w:rPr>
            </w:pPr>
          </w:p>
        </w:tc>
      </w:tr>
    </w:tbl>
    <w:p w14:paraId="321C3CFB" w14:textId="77777777" w:rsidR="00002A97" w:rsidRPr="00002A97" w:rsidRDefault="00002A97" w:rsidP="00002A97">
      <w:pPr>
        <w:widowControl w:val="0"/>
        <w:tabs>
          <w:tab w:val="left" w:pos="-1057"/>
          <w:tab w:val="left" w:pos="-720"/>
        </w:tabs>
        <w:suppressAutoHyphens/>
        <w:autoSpaceDE w:val="0"/>
        <w:autoSpaceDN w:val="0"/>
        <w:spacing w:after="0" w:line="240" w:lineRule="auto"/>
        <w:textAlignment w:val="baseline"/>
        <w:rPr>
          <w:rFonts w:eastAsia="Times New Roman" w:cs="Arial"/>
          <w:sz w:val="8"/>
          <w:szCs w:val="8"/>
          <w:lang w:val="es-ES" w:eastAsia="es-ES"/>
        </w:rPr>
      </w:pPr>
    </w:p>
    <w:p w14:paraId="005C291A" w14:textId="7C581A96" w:rsidR="00002A97" w:rsidRPr="00002A97" w:rsidRDefault="00002A97" w:rsidP="00002A97">
      <w:pPr>
        <w:widowControl w:val="0"/>
        <w:tabs>
          <w:tab w:val="left" w:pos="-1057"/>
          <w:tab w:val="left" w:pos="-720"/>
        </w:tabs>
        <w:suppressAutoHyphens/>
        <w:autoSpaceDE w:val="0"/>
        <w:autoSpaceDN w:val="0"/>
        <w:spacing w:after="0" w:line="240" w:lineRule="auto"/>
        <w:textAlignment w:val="baseline"/>
        <w:rPr>
          <w:rFonts w:ascii="Calibri" w:eastAsia="Calibri" w:hAnsi="Calibri" w:cs="Times New Roman"/>
          <w:lang w:val="es-ES"/>
        </w:rPr>
      </w:pPr>
      <w:r w:rsidRPr="00002A97">
        <w:rPr>
          <w:rFonts w:eastAsia="Times New Roman" w:cs="Arial"/>
          <w:szCs w:val="24"/>
          <w:lang w:val="es-ES" w:eastAsia="es-ES"/>
        </w:rPr>
        <w:t>1</w:t>
      </w:r>
      <w:r w:rsidR="00C22155">
        <w:rPr>
          <w:rFonts w:eastAsia="Times New Roman" w:cs="Arial"/>
          <w:szCs w:val="24"/>
          <w:lang w:val="es-ES" w:eastAsia="es-ES"/>
        </w:rPr>
        <w:t>5</w:t>
      </w:r>
      <w:r w:rsidRPr="00002A97">
        <w:rPr>
          <w:rFonts w:eastAsia="Times New Roman" w:cs="Arial"/>
          <w:szCs w:val="24"/>
          <w:lang w:val="es-ES" w:eastAsia="es-ES"/>
        </w:rPr>
        <w:t>ª REUNIÓN DE LA CONFERENCIA DE LAS PARTES</w:t>
      </w:r>
    </w:p>
    <w:p w14:paraId="6AA17B99" w14:textId="78CEEED7" w:rsidR="00002A97" w:rsidRPr="00002A97" w:rsidRDefault="00BE6C85" w:rsidP="00002A97">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0" w:line="228" w:lineRule="auto"/>
        <w:textAlignment w:val="baseline"/>
        <w:outlineLvl w:val="1"/>
        <w:rPr>
          <w:rFonts w:ascii="Calibri" w:eastAsia="Calibri" w:hAnsi="Calibri" w:cs="Times New Roman"/>
          <w:lang w:val="es-ES"/>
        </w:rPr>
      </w:pPr>
      <w:r>
        <w:rPr>
          <w:rFonts w:eastAsia="Times New Roman" w:cs="Arial"/>
          <w:bCs/>
          <w:szCs w:val="24"/>
          <w:lang w:val="es-ES" w:eastAsia="es-ES"/>
        </w:rPr>
        <w:t>Campo Grande, Brasil, 23 al 29 marzo</w:t>
      </w:r>
      <w:r w:rsidR="00002A97" w:rsidRPr="00002A97">
        <w:rPr>
          <w:rFonts w:eastAsia="Times New Roman" w:cs="Arial"/>
          <w:bCs/>
          <w:szCs w:val="24"/>
          <w:lang w:val="es-ES" w:eastAsia="es-ES"/>
        </w:rPr>
        <w:t xml:space="preserve"> 202</w:t>
      </w:r>
      <w:r w:rsidR="00C22155">
        <w:rPr>
          <w:rFonts w:eastAsia="Times New Roman" w:cs="Arial"/>
          <w:bCs/>
          <w:szCs w:val="24"/>
          <w:lang w:val="es-ES" w:eastAsia="es-ES"/>
        </w:rPr>
        <w:t>6</w:t>
      </w:r>
    </w:p>
    <w:p w14:paraId="500F7C6B" w14:textId="62B3F46D" w:rsidR="00002A97" w:rsidRPr="00002A97" w:rsidRDefault="00002A97" w:rsidP="00002A97">
      <w:pPr>
        <w:widowControl w:val="0"/>
        <w:tabs>
          <w:tab w:val="left" w:pos="7020"/>
        </w:tabs>
        <w:suppressAutoHyphens/>
        <w:autoSpaceDE w:val="0"/>
        <w:autoSpaceDN w:val="0"/>
        <w:spacing w:after="0" w:line="240" w:lineRule="auto"/>
        <w:textAlignment w:val="baseline"/>
        <w:rPr>
          <w:rFonts w:ascii="Calibri" w:eastAsia="Calibri" w:hAnsi="Calibri" w:cs="Times New Roman"/>
          <w:lang w:val="es-ES"/>
        </w:rPr>
      </w:pPr>
      <w:r w:rsidRPr="00002A97">
        <w:rPr>
          <w:rFonts w:eastAsia="Times New Roman" w:cs="Arial"/>
          <w:szCs w:val="24"/>
          <w:lang w:val="es-ES" w:eastAsia="es-ES"/>
        </w:rPr>
        <w:t xml:space="preserve">Punto </w:t>
      </w:r>
      <w:r w:rsidR="009A45B4">
        <w:rPr>
          <w:rFonts w:eastAsia="Times New Roman" w:cs="Arial"/>
          <w:szCs w:val="24"/>
          <w:lang w:val="es-ES" w:eastAsia="es-ES"/>
        </w:rPr>
        <w:t>28.11</w:t>
      </w:r>
      <w:r w:rsidRPr="00002A97">
        <w:rPr>
          <w:rFonts w:eastAsia="Times New Roman" w:cs="Arial"/>
          <w:szCs w:val="24"/>
          <w:lang w:val="es-ES" w:eastAsia="es-ES"/>
        </w:rPr>
        <w:t xml:space="preserve"> del orden del día</w:t>
      </w:r>
    </w:p>
    <w:p w14:paraId="7D24E2F1" w14:textId="77777777" w:rsidR="00002A97" w:rsidRDefault="00002A97" w:rsidP="00002A97">
      <w:pPr>
        <w:widowControl w:val="0"/>
        <w:tabs>
          <w:tab w:val="left" w:pos="7020"/>
        </w:tabs>
        <w:suppressAutoHyphens/>
        <w:autoSpaceDE w:val="0"/>
        <w:autoSpaceDN w:val="0"/>
        <w:spacing w:after="0" w:line="240" w:lineRule="auto"/>
        <w:textAlignment w:val="baseline"/>
        <w:rPr>
          <w:rFonts w:eastAsia="Times New Roman" w:cs="Arial"/>
          <w:lang w:val="es-ES" w:eastAsia="es-ES"/>
        </w:rPr>
      </w:pPr>
    </w:p>
    <w:p w14:paraId="0B234219" w14:textId="77777777" w:rsidR="00AC09AE" w:rsidRPr="00002A97" w:rsidRDefault="00AC09AE" w:rsidP="00002A97">
      <w:pPr>
        <w:widowControl w:val="0"/>
        <w:tabs>
          <w:tab w:val="left" w:pos="7020"/>
        </w:tabs>
        <w:suppressAutoHyphens/>
        <w:autoSpaceDE w:val="0"/>
        <w:autoSpaceDN w:val="0"/>
        <w:spacing w:after="0" w:line="240" w:lineRule="auto"/>
        <w:textAlignment w:val="baseline"/>
        <w:rPr>
          <w:rFonts w:eastAsia="Times New Roman" w:cs="Arial"/>
          <w:lang w:val="es-ES" w:eastAsia="es-ES"/>
        </w:rPr>
      </w:pPr>
    </w:p>
    <w:p w14:paraId="62AB6703" w14:textId="5D65689B" w:rsidR="00002A97" w:rsidRPr="00790422" w:rsidRDefault="003F773C" w:rsidP="002F7EC2">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120" w:line="240" w:lineRule="auto"/>
        <w:jc w:val="center"/>
        <w:textAlignment w:val="baseline"/>
        <w:outlineLvl w:val="1"/>
        <w:rPr>
          <w:rFonts w:ascii="Calibri" w:eastAsia="Calibri" w:hAnsi="Calibri" w:cs="Times New Roman"/>
          <w:lang w:val="es-ES"/>
        </w:rPr>
      </w:pPr>
      <w:r w:rsidRPr="00175A1E">
        <w:rPr>
          <w:rFonts w:eastAsia="Times New Roman" w:cs="Arial"/>
          <w:b/>
          <w:bCs/>
          <w:lang w:val="es-ES"/>
        </w:rPr>
        <w:t>ENERGÍAS RENOVABLES Y ESPECIES MIGRATORIAS</w:t>
      </w:r>
    </w:p>
    <w:p w14:paraId="649BC530" w14:textId="62EED1DF" w:rsidR="00002A97" w:rsidRPr="00002A97" w:rsidRDefault="002D5F2A" w:rsidP="00002A97">
      <w:pPr>
        <w:widowControl w:val="0"/>
        <w:suppressAutoHyphens/>
        <w:autoSpaceDE w:val="0"/>
        <w:autoSpaceDN w:val="0"/>
        <w:spacing w:after="0" w:line="240" w:lineRule="auto"/>
        <w:jc w:val="center"/>
        <w:textAlignment w:val="baseline"/>
        <w:rPr>
          <w:rFonts w:ascii="Calibri" w:eastAsia="Calibri" w:hAnsi="Calibri" w:cs="Times New Roman"/>
          <w:lang w:val="es-ES"/>
        </w:rPr>
      </w:pPr>
      <w:r>
        <w:rPr>
          <w:rFonts w:eastAsia="Times New Roman" w:cs="Arial"/>
          <w:i/>
          <w:szCs w:val="24"/>
          <w:lang w:val="es-ES" w:eastAsia="es-ES"/>
        </w:rPr>
        <w:t xml:space="preserve"> </w:t>
      </w:r>
      <w:r w:rsidR="00E77A9F">
        <w:rPr>
          <w:rFonts w:eastAsia="Times New Roman" w:cs="Arial"/>
          <w:i/>
          <w:szCs w:val="24"/>
          <w:lang w:val="es-ES" w:eastAsia="es-ES"/>
        </w:rPr>
        <w:t xml:space="preserve">(Preparado por la </w:t>
      </w:r>
      <w:r w:rsidR="00800CB3">
        <w:rPr>
          <w:rFonts w:eastAsia="Times New Roman" w:cs="Arial"/>
          <w:i/>
          <w:szCs w:val="24"/>
          <w:lang w:val="es-ES" w:eastAsia="es-ES"/>
        </w:rPr>
        <w:t>Secretaría</w:t>
      </w:r>
      <w:r w:rsidR="00E77A9F">
        <w:rPr>
          <w:rFonts w:eastAsia="Times New Roman" w:cs="Arial"/>
          <w:i/>
          <w:szCs w:val="24"/>
          <w:lang w:val="es-ES" w:eastAsia="es-ES"/>
        </w:rPr>
        <w:t>)</w:t>
      </w:r>
      <w:r w:rsidR="00002A97" w:rsidRPr="00002A97">
        <w:rPr>
          <w:rFonts w:eastAsia="Times New Roman" w:cs="Arial"/>
          <w:i/>
          <w:szCs w:val="24"/>
          <w:lang w:val="es-ES" w:eastAsia="es-ES"/>
        </w:rPr>
        <w:t xml:space="preserve"> </w:t>
      </w:r>
    </w:p>
    <w:p w14:paraId="6A23E363" w14:textId="77777777" w:rsidR="00002A97" w:rsidRPr="00002A97" w:rsidRDefault="00002A97" w:rsidP="00002A97">
      <w:pPr>
        <w:widowControl w:val="0"/>
        <w:tabs>
          <w:tab w:val="left" w:pos="8295"/>
        </w:tabs>
        <w:suppressAutoHyphens/>
        <w:autoSpaceDE w:val="0"/>
        <w:autoSpaceDN w:val="0"/>
        <w:spacing w:after="0" w:line="240" w:lineRule="auto"/>
        <w:jc w:val="both"/>
        <w:textAlignment w:val="baseline"/>
        <w:rPr>
          <w:rFonts w:eastAsia="Times New Roman" w:cs="Arial"/>
          <w:lang w:val="es-ES" w:eastAsia="es-ES"/>
        </w:rPr>
      </w:pPr>
    </w:p>
    <w:p w14:paraId="7DD73723" w14:textId="7EF653A4" w:rsidR="00002A97" w:rsidRPr="00002A97" w:rsidRDefault="002D5F2A" w:rsidP="00002A97">
      <w:pPr>
        <w:widowControl w:val="0"/>
        <w:suppressAutoHyphens/>
        <w:autoSpaceDE w:val="0"/>
        <w:autoSpaceDN w:val="0"/>
        <w:spacing w:after="0" w:line="240" w:lineRule="auto"/>
        <w:textAlignment w:val="baseline"/>
        <w:rPr>
          <w:rFonts w:ascii="Calibri" w:eastAsia="Calibri" w:hAnsi="Calibri" w:cs="Times New Roman"/>
          <w:lang w:val="es-ES"/>
        </w:rPr>
      </w:pPr>
      <w:r w:rsidRPr="00EC2A58">
        <w:rPr>
          <w:rFonts w:eastAsia="Times New Roman" w:cs="Arial"/>
          <w:noProof/>
        </w:rPr>
        <mc:AlternateContent>
          <mc:Choice Requires="wps">
            <w:drawing>
              <wp:anchor distT="0" distB="0" distL="114300" distR="114300" simplePos="0" relativeHeight="251658240" behindDoc="0" locked="0" layoutInCell="1" allowOverlap="1" wp14:anchorId="70DD936B" wp14:editId="16E7B0D4">
                <wp:simplePos x="0" y="0"/>
                <wp:positionH relativeFrom="column">
                  <wp:posOffset>975815</wp:posOffset>
                </wp:positionH>
                <wp:positionV relativeFrom="paragraph">
                  <wp:posOffset>147036</wp:posOffset>
                </wp:positionV>
                <wp:extent cx="4304666" cy="2333767"/>
                <wp:effectExtent l="0" t="0" r="19685" b="28575"/>
                <wp:wrapNone/>
                <wp:docPr id="5" name="Text Box 4"/>
                <wp:cNvGraphicFramePr/>
                <a:graphic xmlns:a="http://schemas.openxmlformats.org/drawingml/2006/main">
                  <a:graphicData uri="http://schemas.microsoft.com/office/word/2010/wordprocessingShape">
                    <wps:wsp>
                      <wps:cNvSpPr txBox="1"/>
                      <wps:spPr>
                        <a:xfrm>
                          <a:off x="0" y="0"/>
                          <a:ext cx="4304666" cy="2333767"/>
                        </a:xfrm>
                        <a:prstGeom prst="rect">
                          <a:avLst/>
                        </a:prstGeom>
                        <a:solidFill>
                          <a:srgbClr val="FFFFFF"/>
                        </a:solidFill>
                        <a:ln w="3172">
                          <a:solidFill>
                            <a:srgbClr val="000000"/>
                          </a:solidFill>
                          <a:prstDash val="solid"/>
                        </a:ln>
                      </wps:spPr>
                      <wps:txbx>
                        <w:txbxContent>
                          <w:p w14:paraId="78EFDF6D" w14:textId="1DCE26E8" w:rsidR="002D5F2A" w:rsidRDefault="002D5F2A" w:rsidP="002D5F2A">
                            <w:pPr>
                              <w:spacing w:after="0"/>
                            </w:pPr>
                            <w:proofErr w:type="spellStart"/>
                            <w:proofErr w:type="gramStart"/>
                            <w:r>
                              <w:rPr>
                                <w:rFonts w:eastAsia="Arial" w:cs="Arial"/>
                                <w:lang w:val="fr-FR"/>
                              </w:rPr>
                              <w:t>Resumen</w:t>
                            </w:r>
                            <w:proofErr w:type="spellEnd"/>
                            <w:r>
                              <w:rPr>
                                <w:rFonts w:eastAsia="Arial" w:cs="Arial"/>
                                <w:lang w:val="fr-FR"/>
                              </w:rPr>
                              <w:t>:</w:t>
                            </w:r>
                            <w:proofErr w:type="gramEnd"/>
                          </w:p>
                          <w:p w14:paraId="255B4E63" w14:textId="77777777" w:rsidR="002D5F2A" w:rsidRDefault="002D5F2A" w:rsidP="002D5F2A">
                            <w:pPr>
                              <w:spacing w:after="0"/>
                              <w:rPr>
                                <w:rFonts w:cs="Arial"/>
                                <w:lang w:val="fr-FR"/>
                              </w:rPr>
                            </w:pPr>
                          </w:p>
                          <w:p w14:paraId="6F9D2448" w14:textId="77777777" w:rsidR="00BE11C6" w:rsidRPr="00A82214" w:rsidRDefault="00BE11C6" w:rsidP="00BE11C6">
                            <w:pPr>
                              <w:suppressAutoHyphens/>
                              <w:spacing w:after="0" w:line="240" w:lineRule="auto"/>
                              <w:jc w:val="both"/>
                              <w:textAlignment w:val="baseline"/>
                              <w:rPr>
                                <w:rFonts w:eastAsia="Calibri" w:cs="Arial"/>
                                <w:lang w:val="es-ES"/>
                              </w:rPr>
                            </w:pPr>
                            <w:r w:rsidRPr="00A82214">
                              <w:rPr>
                                <w:rFonts w:cs="Arial"/>
                                <w:lang w:val="es-ES"/>
                              </w:rPr>
                              <w:t xml:space="preserve">El presente documento informa sobre los progresos en la aplicación de la Resolución 10.11 (Rev.COP13) </w:t>
                            </w:r>
                            <w:r w:rsidRPr="00A82214">
                              <w:rPr>
                                <w:rFonts w:cs="Arial"/>
                                <w:i/>
                                <w:iCs/>
                                <w:lang w:val="es-ES"/>
                              </w:rPr>
                              <w:t>Tendidos eléctricos y Aves migratorias</w:t>
                            </w:r>
                            <w:r w:rsidRPr="00A82214">
                              <w:rPr>
                                <w:rFonts w:cs="Arial"/>
                                <w:lang w:val="es-ES"/>
                              </w:rPr>
                              <w:t xml:space="preserve">, la Resolución 11.27 (Rev.COP13) </w:t>
                            </w:r>
                            <w:r w:rsidRPr="00A82214">
                              <w:rPr>
                                <w:rFonts w:cs="Arial"/>
                                <w:i/>
                                <w:iCs/>
                                <w:lang w:val="es-ES"/>
                              </w:rPr>
                              <w:t>Energías renovables y especies migratorias</w:t>
                            </w:r>
                            <w:r w:rsidRPr="00A82214">
                              <w:rPr>
                                <w:rFonts w:cs="Arial"/>
                                <w:lang w:val="es-ES"/>
                              </w:rPr>
                              <w:t xml:space="preserve"> y las Decisiones 14.207-14.210. Se proponen enmiendas al proyecto de la Resolución 11.27 (Rev.COP13), la adopción de nuevas Decisiones y la eliminación de las Decisiones 14.207-14.210.</w:t>
                            </w:r>
                          </w:p>
                          <w:p w14:paraId="7A85E360" w14:textId="77777777" w:rsidR="00BE11C6" w:rsidRPr="00A82214" w:rsidRDefault="00BE11C6" w:rsidP="00BE11C6">
                            <w:pPr>
                              <w:suppressAutoHyphens/>
                              <w:spacing w:after="0" w:line="240" w:lineRule="auto"/>
                              <w:jc w:val="both"/>
                              <w:textAlignment w:val="baseline"/>
                              <w:rPr>
                                <w:rFonts w:eastAsia="Calibri" w:cs="Arial"/>
                                <w:lang w:val="es-ES"/>
                              </w:rPr>
                            </w:pPr>
                          </w:p>
                          <w:p w14:paraId="0F634D67" w14:textId="7D70D893" w:rsidR="00BE11C6" w:rsidRPr="00BE11C6" w:rsidRDefault="00BE11C6" w:rsidP="00BE11C6">
                            <w:pPr>
                              <w:spacing w:after="0"/>
                              <w:jc w:val="both"/>
                              <w:rPr>
                                <w:rFonts w:cs="Arial"/>
                                <w:lang w:val="es-ES"/>
                              </w:rPr>
                            </w:pPr>
                            <w:r w:rsidRPr="00A82214">
                              <w:rPr>
                                <w:rFonts w:eastAsia="Calibri" w:cs="Arial"/>
                                <w:lang w:val="es-ES"/>
                              </w:rPr>
                              <w:t>Los proyectos de Decisión adjuntos contribuirán a la consecución de las Metas 1.1, 2.1, 3.2, 4.1-4.3, 5.1 y 5.3 del Plan Estratégico de Samarcanda para las Especies Migratorias 2024-2032.</w:t>
                            </w:r>
                          </w:p>
                        </w:txbxContent>
                      </wps:txbx>
                      <wps:bodyPr vert="horz" wrap="square" lIns="91440" tIns="45720" rIns="91440" bIns="45720" anchor="t" anchorCtr="0" compatLnSpc="0">
                        <a:noAutofit/>
                      </wps:bodyPr>
                    </wps:wsp>
                  </a:graphicData>
                </a:graphic>
                <wp14:sizeRelV relativeFrom="margin">
                  <wp14:pctHeight>0</wp14:pctHeight>
                </wp14:sizeRelV>
              </wp:anchor>
            </w:drawing>
          </mc:Choice>
          <mc:Fallback>
            <w:pict>
              <v:shapetype w14:anchorId="70DD936B" id="_x0000_t202" coordsize="21600,21600" o:spt="202" path="m,l,21600r21600,l21600,xe">
                <v:stroke joinstyle="miter"/>
                <v:path gradientshapeok="t" o:connecttype="rect"/>
              </v:shapetype>
              <v:shape id="Text Box 4" o:spid="_x0000_s1026" type="#_x0000_t202" style="position:absolute;margin-left:76.85pt;margin-top:11.6pt;width:338.95pt;height:183.75pt;z-index:251658240;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7Xvu4wEAANQDAAAOAAAAZHJzL2Uyb0RvYy54bWysU9Gu0zAMfUfiH6K8s3Zt6aBadwV3GkK6&#10;AqTBB2RpukZKk+Bka8fX46Rl2wWeEHlw49g9OT521g9jr8hZgJNG13S5SCkRmptG6mNNv33dvXpD&#10;ifNMN0wZLWp6EY4+bF6+WA+2EpnpjGoEEATRrhpsTTvvbZUkjneiZ25hrNAYbA30zKMLx6QBNiB6&#10;r5IsTctkMNBYMFw4h6fbKUg3Eb9tBfef29YJT1RNkZuPFqI9BJts1qw6ArOd5DMN9g8seiY1XnqF&#10;2jLPyAnkH1C95GCcaf2Cmz4xbSu5iDVgNcv0t2r2HbMi1oLiOHuVyf0/WP7pvLdfgPjxvRmxgUGQ&#10;wbrK4WGoZ2yhD19kSjCOEl6usonRE46HRZ4WZVlSwjGW5Xm+KlcBJ7n9bsH5D8L0JGxqCtiXKBc7&#10;Pzk/pf5KCbc5o2Szk0pFB46HRwXkzLCHu7hm9GdpSpOhpvlylUXkZzF3D5HG9TeIQGHLXDddFRHm&#10;NKWxnJsuYefHwziLdTDNBTXEZ4C1dQZ+UDLgSNXUfT8xEJSojxp79nZZFGEGo1O8XmXowH3kcB9h&#10;miNUTT0l0/bRT3OLg2OZf9J7y0MrgkTavDt508ooZSA3MZo54+jEZsxjHmbz3o9Zt8e4+QkAAP//&#10;AwBQSwMEFAAGAAgAAAAhABYQWXbgAAAACgEAAA8AAABkcnMvZG93bnJldi54bWxMj8tOwzAQRfdI&#10;/IM1SOyo81CaksapEAgpCzYpLFi6sZsE4nFku03o1zOs6PJqju49U+4WM7Kzdn6wKCBeRcA0tlYN&#10;2An4eH992ADzQaKSo0Ut4Ed72FW3N6UslJ2x0ed96BiVoC+kgD6EqeDct7020q/spJFuR+uMDBRd&#10;x5WTM5WbkSdRtOZGDkgLvZz0c6/b7/3JCPi6BEywecum2X3mdda81HF9EeL+bnnaAgt6Cf8w/OmT&#10;OlTkdLAnVJ6NlLM0J1RAkibACNik8RrYQUD6GOXAq5Jfv1D9AgAA//8DAFBLAQItABQABgAIAAAA&#10;IQC2gziS/gAAAOEBAAATAAAAAAAAAAAAAAAAAAAAAABbQ29udGVudF9UeXBlc10ueG1sUEsBAi0A&#10;FAAGAAgAAAAhADj9If/WAAAAlAEAAAsAAAAAAAAAAAAAAAAALwEAAF9yZWxzLy5yZWxzUEsBAi0A&#10;FAAGAAgAAAAhAArte+7jAQAA1AMAAA4AAAAAAAAAAAAAAAAALgIAAGRycy9lMm9Eb2MueG1sUEsB&#10;Ai0AFAAGAAgAAAAhABYQWXbgAAAACgEAAA8AAAAAAAAAAAAAAAAAPQQAAGRycy9kb3ducmV2Lnht&#10;bFBLBQYAAAAABAAEAPMAAABKBQAAAAA=&#10;" strokeweight=".08811mm">
                <v:textbox>
                  <w:txbxContent>
                    <w:p w14:paraId="78EFDF6D" w14:textId="1DCE26E8" w:rsidR="002D5F2A" w:rsidRDefault="002D5F2A" w:rsidP="002D5F2A">
                      <w:pPr>
                        <w:spacing w:after="0"/>
                      </w:pPr>
                      <w:proofErr w:type="spellStart"/>
                      <w:proofErr w:type="gramStart"/>
                      <w:r>
                        <w:rPr>
                          <w:rFonts w:eastAsia="Arial" w:cs="Arial"/>
                          <w:lang w:val="fr-FR"/>
                        </w:rPr>
                        <w:t>Resumen</w:t>
                      </w:r>
                      <w:proofErr w:type="spellEnd"/>
                      <w:r>
                        <w:rPr>
                          <w:rFonts w:eastAsia="Arial" w:cs="Arial"/>
                          <w:lang w:val="fr-FR"/>
                        </w:rPr>
                        <w:t>:</w:t>
                      </w:r>
                      <w:proofErr w:type="gramEnd"/>
                    </w:p>
                    <w:p w14:paraId="255B4E63" w14:textId="77777777" w:rsidR="002D5F2A" w:rsidRDefault="002D5F2A" w:rsidP="002D5F2A">
                      <w:pPr>
                        <w:spacing w:after="0"/>
                        <w:rPr>
                          <w:rFonts w:cs="Arial"/>
                          <w:lang w:val="fr-FR"/>
                        </w:rPr>
                      </w:pPr>
                    </w:p>
                    <w:p w14:paraId="6F9D2448" w14:textId="77777777" w:rsidR="00BE11C6" w:rsidRPr="00A82214" w:rsidRDefault="00BE11C6" w:rsidP="00BE11C6">
                      <w:pPr>
                        <w:suppressAutoHyphens/>
                        <w:spacing w:after="0" w:line="240" w:lineRule="auto"/>
                        <w:jc w:val="both"/>
                        <w:textAlignment w:val="baseline"/>
                        <w:rPr>
                          <w:rFonts w:eastAsia="Calibri" w:cs="Arial"/>
                          <w:lang w:val="es-ES"/>
                        </w:rPr>
                      </w:pPr>
                      <w:r w:rsidRPr="00A82214">
                        <w:rPr>
                          <w:rFonts w:cs="Arial"/>
                          <w:lang w:val="es-ES"/>
                        </w:rPr>
                        <w:t xml:space="preserve">El presente documento informa sobre los progresos en la aplicación de la Resolución 10.11 (Rev.COP13) </w:t>
                      </w:r>
                      <w:r w:rsidRPr="00A82214">
                        <w:rPr>
                          <w:rFonts w:cs="Arial"/>
                          <w:i/>
                          <w:iCs/>
                          <w:lang w:val="es-ES"/>
                        </w:rPr>
                        <w:t>Tendidos eléctricos y Aves migratorias</w:t>
                      </w:r>
                      <w:r w:rsidRPr="00A82214">
                        <w:rPr>
                          <w:rFonts w:cs="Arial"/>
                          <w:lang w:val="es-ES"/>
                        </w:rPr>
                        <w:t xml:space="preserve">, la Resolución 11.27 (Rev.COP13) </w:t>
                      </w:r>
                      <w:r w:rsidRPr="00A82214">
                        <w:rPr>
                          <w:rFonts w:cs="Arial"/>
                          <w:i/>
                          <w:iCs/>
                          <w:lang w:val="es-ES"/>
                        </w:rPr>
                        <w:t>Energías renovables y especies migratorias</w:t>
                      </w:r>
                      <w:r w:rsidRPr="00A82214">
                        <w:rPr>
                          <w:rFonts w:cs="Arial"/>
                          <w:lang w:val="es-ES"/>
                        </w:rPr>
                        <w:t xml:space="preserve"> y las Decisiones 14.207-14.210. Se proponen enmiendas al proyecto de la Resolución 11.27 (Rev.COP13), la adopción de nuevas Decisiones y la eliminación de las Decisiones 14.207-14.210.</w:t>
                      </w:r>
                    </w:p>
                    <w:p w14:paraId="7A85E360" w14:textId="77777777" w:rsidR="00BE11C6" w:rsidRPr="00A82214" w:rsidRDefault="00BE11C6" w:rsidP="00BE11C6">
                      <w:pPr>
                        <w:suppressAutoHyphens/>
                        <w:spacing w:after="0" w:line="240" w:lineRule="auto"/>
                        <w:jc w:val="both"/>
                        <w:textAlignment w:val="baseline"/>
                        <w:rPr>
                          <w:rFonts w:eastAsia="Calibri" w:cs="Arial"/>
                          <w:lang w:val="es-ES"/>
                        </w:rPr>
                      </w:pPr>
                    </w:p>
                    <w:p w14:paraId="0F634D67" w14:textId="7D70D893" w:rsidR="00BE11C6" w:rsidRPr="00BE11C6" w:rsidRDefault="00BE11C6" w:rsidP="00BE11C6">
                      <w:pPr>
                        <w:spacing w:after="0"/>
                        <w:jc w:val="both"/>
                        <w:rPr>
                          <w:rFonts w:cs="Arial"/>
                          <w:lang w:val="es-ES"/>
                        </w:rPr>
                      </w:pPr>
                      <w:r w:rsidRPr="00A82214">
                        <w:rPr>
                          <w:rFonts w:eastAsia="Calibri" w:cs="Arial"/>
                          <w:lang w:val="es-ES"/>
                        </w:rPr>
                        <w:t>Los proyectos de Decisión adjuntos contribuirán a la consecución de las Metas 1.1, 2.1, 3.2, 4.1-4.3, 5.1 y 5.3 del Plan Estratégico de Samarcanda para las Especies Migratorias 2024-2032.</w:t>
                      </w:r>
                    </w:p>
                  </w:txbxContent>
                </v:textbox>
              </v:shape>
            </w:pict>
          </mc:Fallback>
        </mc:AlternateContent>
      </w:r>
    </w:p>
    <w:p w14:paraId="446B2251" w14:textId="3D106049"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5D1046C7" w14:textId="292C83CD"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547839D3"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234F4552"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33232352"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660ED408"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61E92F8A"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49D1ABE8"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0BBCB6E8"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61C18AAA"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58F1984A"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476C2460"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1ABC5A62"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46E41D78"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384B6374"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3F333155"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29F85BB4"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37E2C95B"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12536E0B"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25B16880"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2202BB70"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5DDD6F5C"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1305F4B1"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6688DCBA"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2B88AEC7"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35A5CEA7"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34F5A5A6"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4EE0A7FF"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1B99C18C"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74A2DE84" w14:textId="08B74B01" w:rsidR="002D5F2A" w:rsidRDefault="002D5F2A">
      <w:pPr>
        <w:rPr>
          <w:rFonts w:eastAsia="Times New Roman" w:cs="Arial"/>
          <w:lang w:val="es-ES" w:eastAsia="es-ES"/>
        </w:rPr>
      </w:pPr>
      <w:r>
        <w:rPr>
          <w:rFonts w:eastAsia="Times New Roman" w:cs="Arial"/>
          <w:lang w:val="es-ES" w:eastAsia="es-ES"/>
        </w:rPr>
        <w:br w:type="page"/>
      </w:r>
    </w:p>
    <w:p w14:paraId="1A2EED31" w14:textId="77777777" w:rsidR="000E6CB7" w:rsidRPr="00175A1E" w:rsidRDefault="000E6CB7" w:rsidP="000E6CB7">
      <w:pPr>
        <w:pStyle w:val="Title1"/>
      </w:pPr>
      <w:r w:rsidRPr="00175A1E">
        <w:lastRenderedPageBreak/>
        <w:t>Energías renovables y especies migratorias</w:t>
      </w:r>
    </w:p>
    <w:p w14:paraId="154E2747" w14:textId="77777777" w:rsidR="000E6CB7" w:rsidRPr="00175A1E" w:rsidRDefault="000E6CB7" w:rsidP="000E6CB7">
      <w:pPr>
        <w:suppressAutoHyphens/>
        <w:autoSpaceDN w:val="0"/>
        <w:spacing w:after="0" w:line="240" w:lineRule="auto"/>
        <w:textAlignment w:val="baseline"/>
        <w:rPr>
          <w:rFonts w:eastAsia="Calibri" w:cs="Arial"/>
          <w:lang w:val="es-ES"/>
        </w:rPr>
      </w:pPr>
    </w:p>
    <w:p w14:paraId="7245844A" w14:textId="77777777" w:rsidR="000E6CB7" w:rsidRPr="00175A1E" w:rsidRDefault="000E6CB7" w:rsidP="000E6CB7">
      <w:pPr>
        <w:suppressAutoHyphens/>
        <w:autoSpaceDN w:val="0"/>
        <w:spacing w:after="0" w:line="240" w:lineRule="auto"/>
        <w:textAlignment w:val="baseline"/>
        <w:rPr>
          <w:rFonts w:eastAsia="Calibri" w:cs="Arial"/>
          <w:lang w:val="es-ES"/>
        </w:rPr>
      </w:pPr>
    </w:p>
    <w:p w14:paraId="6FF0FF3E" w14:textId="77777777" w:rsidR="000E6CB7" w:rsidRPr="00175A1E" w:rsidRDefault="000E6CB7" w:rsidP="000E6CB7">
      <w:pPr>
        <w:suppressAutoHyphens/>
        <w:autoSpaceDN w:val="0"/>
        <w:spacing w:after="0" w:line="240" w:lineRule="auto"/>
        <w:textAlignment w:val="baseline"/>
        <w:rPr>
          <w:rFonts w:eastAsia="Calibri" w:cs="Arial"/>
          <w:sz w:val="21"/>
          <w:szCs w:val="21"/>
          <w:u w:val="single"/>
          <w:lang w:val="es-ES"/>
        </w:rPr>
      </w:pPr>
      <w:r w:rsidRPr="00175A1E">
        <w:rPr>
          <w:rFonts w:eastAsia="Calibri" w:cs="Arial"/>
          <w:sz w:val="21"/>
          <w:szCs w:val="21"/>
          <w:u w:val="single"/>
          <w:lang w:val="es-ES"/>
        </w:rPr>
        <w:t>Antecedentes</w:t>
      </w:r>
    </w:p>
    <w:p w14:paraId="0B7CF12D" w14:textId="77777777" w:rsidR="000E6CB7" w:rsidRPr="00175A1E" w:rsidRDefault="000E6CB7" w:rsidP="000E6CB7">
      <w:pPr>
        <w:spacing w:after="0" w:line="240" w:lineRule="auto"/>
        <w:rPr>
          <w:rFonts w:cs="Arial"/>
          <w:sz w:val="20"/>
          <w:szCs w:val="20"/>
          <w:lang w:val="es-ES"/>
        </w:rPr>
      </w:pPr>
    </w:p>
    <w:p w14:paraId="533D045E" w14:textId="77777777" w:rsidR="000E6CB7" w:rsidRPr="00175A1E" w:rsidRDefault="000E6CB7" w:rsidP="000E6CB7">
      <w:pPr>
        <w:pStyle w:val="ListParagraph"/>
        <w:numPr>
          <w:ilvl w:val="0"/>
          <w:numId w:val="14"/>
        </w:numPr>
        <w:spacing w:after="0" w:line="240" w:lineRule="auto"/>
        <w:ind w:left="540" w:hanging="540"/>
        <w:jc w:val="both"/>
        <w:rPr>
          <w:lang w:val="es-ES"/>
        </w:rPr>
      </w:pPr>
      <w:r w:rsidRPr="00175A1E">
        <w:rPr>
          <w:lang w:val="es-ES"/>
        </w:rPr>
        <w:t>Se prevé que la demanda mundial de energía se duplique de aquí a 2050 y, según el escenario de emisiones netas cero de la Agencia Internacional de la Energía, las energías renovables podrían aportar hasta el 88 % de la electricidad mundial para ese mismo año. Esta transformación es esencial para descarbonizar el sistema energético y mitigar el cambio climático. Sin embargo, si no se planifica y ejecuta de manera adecuada, la infraestructura energética podría tener importantes repercusiones adversas sobre las especies migratorias y la naturaleza.</w:t>
      </w:r>
    </w:p>
    <w:p w14:paraId="66DD6CC1" w14:textId="77777777" w:rsidR="000E6CB7" w:rsidRPr="00175A1E" w:rsidRDefault="000E6CB7" w:rsidP="000E6CB7">
      <w:pPr>
        <w:pStyle w:val="ListParagraph"/>
        <w:spacing w:after="0" w:line="240" w:lineRule="auto"/>
        <w:ind w:left="540"/>
        <w:jc w:val="both"/>
        <w:rPr>
          <w:lang w:val="es-ES"/>
        </w:rPr>
      </w:pPr>
    </w:p>
    <w:p w14:paraId="57A20373" w14:textId="77777777" w:rsidR="000E6CB7" w:rsidRPr="00175A1E" w:rsidRDefault="000E6CB7" w:rsidP="000E6CB7">
      <w:pPr>
        <w:pStyle w:val="ListParagraph"/>
        <w:numPr>
          <w:ilvl w:val="0"/>
          <w:numId w:val="14"/>
        </w:numPr>
        <w:spacing w:after="0" w:line="240" w:lineRule="auto"/>
        <w:ind w:left="540" w:hanging="540"/>
        <w:jc w:val="both"/>
        <w:rPr>
          <w:lang w:val="es-ES"/>
        </w:rPr>
      </w:pPr>
      <w:r w:rsidRPr="00175A1E">
        <w:rPr>
          <w:lang w:val="es-ES"/>
        </w:rPr>
        <w:t>Para alcanzar las</w:t>
      </w:r>
      <w:r w:rsidRPr="00175A1E">
        <w:rPr>
          <w:color w:val="000000" w:themeColor="text1"/>
          <w:lang w:val="es-ES"/>
        </w:rPr>
        <w:t xml:space="preserve"> Metas </w:t>
      </w:r>
      <w:r w:rsidRPr="00175A1E">
        <w:rPr>
          <w:lang w:val="es-ES"/>
        </w:rPr>
        <w:t>del Plan Estratégico de Samarcanda para las Especies Migratorias 2024</w:t>
      </w:r>
      <w:bookmarkStart w:id="0" w:name="_Hlk208996630"/>
      <w:r w:rsidRPr="00175A1E">
        <w:rPr>
          <w:lang w:val="es-ES"/>
        </w:rPr>
        <w:t>-</w:t>
      </w:r>
      <w:bookmarkEnd w:id="0"/>
      <w:r w:rsidRPr="00175A1E">
        <w:rPr>
          <w:lang w:val="es-ES"/>
        </w:rPr>
        <w:t>2032 (SPMS, por sus siglas en inglés), los Objetivos de Desarrollo Sostenible, el Acuerdo de París y el Marco Mundial para la Biodiversidad, y evitar socavar los esfuerzos en el marco de los acuerdos multilaterales sobre el medio ambiente, es fundamental que la transición energética se alinee con los esfuerzos en favor de la naturaleza, el clima y las personas.</w:t>
      </w:r>
    </w:p>
    <w:p w14:paraId="7D6B3CB9" w14:textId="77777777" w:rsidR="000E6CB7" w:rsidRPr="00175A1E" w:rsidRDefault="000E6CB7" w:rsidP="000E6CB7">
      <w:pPr>
        <w:spacing w:after="0" w:line="240" w:lineRule="auto"/>
        <w:rPr>
          <w:lang w:val="es-ES"/>
        </w:rPr>
      </w:pPr>
    </w:p>
    <w:p w14:paraId="16057F45" w14:textId="77777777" w:rsidR="000E6CB7" w:rsidRPr="00175A1E" w:rsidRDefault="000E6CB7" w:rsidP="000E6CB7">
      <w:pPr>
        <w:pStyle w:val="ListParagraph"/>
        <w:numPr>
          <w:ilvl w:val="0"/>
          <w:numId w:val="14"/>
        </w:numPr>
        <w:spacing w:after="0" w:line="240" w:lineRule="auto"/>
        <w:ind w:left="540" w:hanging="540"/>
        <w:jc w:val="both"/>
        <w:rPr>
          <w:lang w:val="es-ES"/>
        </w:rPr>
      </w:pPr>
      <w:r w:rsidRPr="00175A1E">
        <w:rPr>
          <w:lang w:val="es-ES"/>
        </w:rPr>
        <w:t xml:space="preserve">La Conferencia de las Partes (COP) ha venido </w:t>
      </w:r>
      <w:r w:rsidRPr="00175A1E">
        <w:rPr>
          <w:color w:val="000000" w:themeColor="text1"/>
          <w:lang w:val="es-ES"/>
        </w:rPr>
        <w:t xml:space="preserve">abordando cuestiones relacionadas con la interrelación </w:t>
      </w:r>
      <w:r w:rsidRPr="00175A1E">
        <w:rPr>
          <w:lang w:val="es-ES"/>
        </w:rPr>
        <w:t xml:space="preserve">entre la energía, las especies migratorias y la naturaleza mediante diversas Resoluciones y Decisiones. La Resolución 07.05 (Rev.COP12) </w:t>
      </w:r>
      <w:r w:rsidRPr="00175A1E">
        <w:rPr>
          <w:i/>
          <w:iCs/>
          <w:lang w:val="es-ES"/>
        </w:rPr>
        <w:t>Turbinas eólicas y Especies migratorias</w:t>
      </w:r>
      <w:r w:rsidRPr="00175A1E">
        <w:rPr>
          <w:lang w:val="es-ES"/>
        </w:rPr>
        <w:t xml:space="preserve"> y la Resolución 07.04 </w:t>
      </w:r>
      <w:r w:rsidRPr="00175A1E">
        <w:rPr>
          <w:i/>
          <w:iCs/>
          <w:lang w:val="es-ES"/>
        </w:rPr>
        <w:t xml:space="preserve">Electrocución de las Aves migratorias </w:t>
      </w:r>
      <w:r w:rsidRPr="00175A1E">
        <w:rPr>
          <w:lang w:val="es-ES"/>
        </w:rPr>
        <w:t xml:space="preserve">dan instrucciones a la Secretaría para compilar información sobre la colisión y la electrocución de aves migratorias. La Resolución 10.11 (Rev.COP13) </w:t>
      </w:r>
      <w:r w:rsidRPr="00175A1E">
        <w:rPr>
          <w:i/>
          <w:iCs/>
          <w:lang w:val="es-ES"/>
        </w:rPr>
        <w:t>Tendidos eléctricos y Aves migratorias</w:t>
      </w:r>
      <w:r w:rsidRPr="00175A1E">
        <w:rPr>
          <w:lang w:val="es-ES"/>
        </w:rPr>
        <w:t xml:space="preserve"> también da instrucciones a la Secretaría para actualizar la información disponible sobre la mitigación de estas amenazas para las aves migratorias.</w:t>
      </w:r>
    </w:p>
    <w:p w14:paraId="6BF0297E" w14:textId="77777777" w:rsidR="000E6CB7" w:rsidRPr="00175A1E" w:rsidRDefault="000E6CB7" w:rsidP="000E6CB7">
      <w:pPr>
        <w:pStyle w:val="ListParagraph"/>
        <w:spacing w:after="0" w:line="240" w:lineRule="auto"/>
        <w:ind w:left="540"/>
        <w:jc w:val="both"/>
        <w:rPr>
          <w:lang w:val="es-ES"/>
        </w:rPr>
      </w:pPr>
    </w:p>
    <w:p w14:paraId="7774C626" w14:textId="0FCBED69" w:rsidR="000E6CB7" w:rsidRPr="00175A1E" w:rsidRDefault="000E6CB7" w:rsidP="000E6CB7">
      <w:pPr>
        <w:pStyle w:val="ListParagraph"/>
        <w:numPr>
          <w:ilvl w:val="0"/>
          <w:numId w:val="14"/>
        </w:numPr>
        <w:spacing w:after="0" w:line="240" w:lineRule="auto"/>
        <w:ind w:left="540" w:hanging="540"/>
        <w:jc w:val="both"/>
        <w:rPr>
          <w:lang w:val="es-ES"/>
        </w:rPr>
      </w:pPr>
      <w:r w:rsidRPr="00175A1E">
        <w:rPr>
          <w:lang w:val="es-ES"/>
        </w:rPr>
        <w:t xml:space="preserve">La Resolución 11.27 (Rev.COP13) </w:t>
      </w:r>
      <w:r w:rsidRPr="00175A1E">
        <w:rPr>
          <w:i/>
          <w:iCs/>
          <w:lang w:val="es-ES"/>
        </w:rPr>
        <w:t>Energías renovables y especies migratorias</w:t>
      </w:r>
      <w:r w:rsidRPr="00175A1E">
        <w:rPr>
          <w:lang w:val="es-ES"/>
        </w:rPr>
        <w:t xml:space="preserve"> aborda esta cuestión con mayor detalle. Esta Resolución respalda las </w:t>
      </w:r>
      <w:r w:rsidRPr="00175A1E">
        <w:rPr>
          <w:i/>
          <w:iCs/>
          <w:lang w:val="es-ES"/>
        </w:rPr>
        <w:t>Directrices para una implementación sostenible</w:t>
      </w:r>
      <w:r w:rsidRPr="00175A1E">
        <w:rPr>
          <w:lang w:val="es-ES"/>
        </w:rPr>
        <w:t xml:space="preserve"> (</w:t>
      </w:r>
      <w:hyperlink r:id="rId12" w:history="1">
        <w:r w:rsidR="004D75F3" w:rsidRPr="004D75F3">
          <w:rPr>
            <w:rStyle w:val="Hyperlink"/>
            <w:lang w:val="es-ES"/>
          </w:rPr>
          <w:t>UNEP/CMS/COP11/Doc.23.4.3.22</w:t>
        </w:r>
      </w:hyperlink>
      <w:r w:rsidRPr="00175A1E">
        <w:rPr>
          <w:lang w:val="es-ES"/>
        </w:rPr>
        <w:t>) y da instrucciones a la Secretaría para convocar un Grupo Operativo de múltiples partes interesadas sobre la compatibilización de determinados desarrollos del sector energético con la conservación de las especies migratorias (</w:t>
      </w:r>
      <w:hyperlink r:id="rId13" w:history="1">
        <w:r w:rsidRPr="00175A1E">
          <w:rPr>
            <w:rStyle w:val="Hyperlink"/>
            <w:lang w:val="es-ES"/>
          </w:rPr>
          <w:t>Grupo Operativo sobre Energía —ETF, por sus siglas en inglés</w:t>
        </w:r>
      </w:hyperlink>
      <w:r w:rsidRPr="00175A1E">
        <w:rPr>
          <w:lang w:val="es-ES"/>
        </w:rPr>
        <w:t xml:space="preserve">). </w:t>
      </w:r>
    </w:p>
    <w:p w14:paraId="55E297EA" w14:textId="77777777" w:rsidR="000E6CB7" w:rsidRPr="00175A1E" w:rsidRDefault="000E6CB7" w:rsidP="000E6CB7">
      <w:pPr>
        <w:pStyle w:val="ListParagraph"/>
        <w:spacing w:after="0" w:line="240" w:lineRule="auto"/>
        <w:ind w:left="540"/>
        <w:jc w:val="both"/>
        <w:rPr>
          <w:i/>
          <w:iCs/>
          <w:sz w:val="20"/>
          <w:szCs w:val="20"/>
          <w:lang w:val="es-ES"/>
        </w:rPr>
      </w:pPr>
    </w:p>
    <w:p w14:paraId="70EACC70" w14:textId="77777777" w:rsidR="000E6CB7" w:rsidRPr="00175A1E" w:rsidRDefault="000E6CB7" w:rsidP="000E6CB7">
      <w:pPr>
        <w:pStyle w:val="ListParagraph"/>
        <w:numPr>
          <w:ilvl w:val="0"/>
          <w:numId w:val="14"/>
        </w:numPr>
        <w:spacing w:after="0" w:line="240" w:lineRule="auto"/>
        <w:ind w:left="540" w:hanging="540"/>
        <w:jc w:val="both"/>
        <w:rPr>
          <w:lang w:val="es-ES"/>
        </w:rPr>
      </w:pPr>
      <w:r w:rsidRPr="00175A1E">
        <w:rPr>
          <w:lang w:val="es-ES"/>
        </w:rPr>
        <w:t xml:space="preserve">La COP14 adoptó las </w:t>
      </w:r>
      <w:hyperlink r:id="rId14" w:history="1">
        <w:r w:rsidRPr="00175A1E">
          <w:rPr>
            <w:rStyle w:val="Hyperlink"/>
            <w:lang w:val="es-ES"/>
          </w:rPr>
          <w:t>Decisiones 14.207-14.210</w:t>
        </w:r>
      </w:hyperlink>
      <w:r w:rsidRPr="00175A1E">
        <w:rPr>
          <w:lang w:val="es-ES"/>
        </w:rPr>
        <w:t xml:space="preserve"> </w:t>
      </w:r>
      <w:r w:rsidRPr="00175A1E">
        <w:rPr>
          <w:i/>
          <w:iCs/>
          <w:lang w:val="es-ES"/>
        </w:rPr>
        <w:t xml:space="preserve">Energías renovables y especies migratorias, </w:t>
      </w:r>
      <w:r w:rsidRPr="00175A1E">
        <w:rPr>
          <w:lang w:val="es-ES"/>
        </w:rPr>
        <w:t>que establecen</w:t>
      </w:r>
      <w:r w:rsidRPr="00175A1E">
        <w:rPr>
          <w:i/>
          <w:iCs/>
          <w:lang w:val="es-ES"/>
        </w:rPr>
        <w:t xml:space="preserve">: </w:t>
      </w:r>
    </w:p>
    <w:p w14:paraId="7AB1DC1F" w14:textId="77777777" w:rsidR="000E6CB7" w:rsidRPr="00175A1E" w:rsidRDefault="000E6CB7" w:rsidP="000E6CB7">
      <w:pPr>
        <w:pStyle w:val="ListParagraph"/>
        <w:spacing w:after="0" w:line="240" w:lineRule="auto"/>
        <w:ind w:left="540"/>
        <w:jc w:val="both"/>
        <w:rPr>
          <w:lang w:val="es-ES"/>
        </w:rPr>
      </w:pPr>
    </w:p>
    <w:p w14:paraId="14567FC9" w14:textId="69EDA97E" w:rsidR="000E6CB7" w:rsidRPr="00A41309" w:rsidRDefault="000E6CB7" w:rsidP="009E34F7">
      <w:pPr>
        <w:spacing w:after="0" w:line="240" w:lineRule="auto"/>
        <w:ind w:left="720"/>
        <w:rPr>
          <w:b/>
          <w:bCs/>
          <w:i/>
          <w:iCs/>
          <w:vanish/>
          <w:sz w:val="20"/>
          <w:szCs w:val="20"/>
        </w:rPr>
      </w:pPr>
      <w:r w:rsidRPr="00A41309">
        <w:rPr>
          <w:b/>
          <w:bCs/>
          <w:i/>
          <w:iCs/>
          <w:vanish/>
          <w:sz w:val="20"/>
          <w:szCs w:val="20"/>
        </w:rPr>
        <w:t xml:space="preserve">14.207 </w:t>
      </w:r>
      <w:proofErr w:type="spellStart"/>
      <w:r w:rsidR="00F158CE">
        <w:rPr>
          <w:b/>
          <w:bCs/>
          <w:i/>
          <w:iCs/>
          <w:vanish/>
          <w:sz w:val="20"/>
          <w:szCs w:val="20"/>
        </w:rPr>
        <w:t>d</w:t>
      </w:r>
      <w:r w:rsidR="00F158CE" w:rsidRPr="00F158CE">
        <w:rPr>
          <w:b/>
          <w:bCs/>
          <w:i/>
          <w:iCs/>
          <w:vanish/>
          <w:sz w:val="20"/>
          <w:szCs w:val="20"/>
        </w:rPr>
        <w:t>irigid</w:t>
      </w:r>
      <w:r w:rsidR="00F158CE">
        <w:rPr>
          <w:b/>
          <w:bCs/>
          <w:i/>
          <w:iCs/>
          <w:vanish/>
          <w:sz w:val="20"/>
          <w:szCs w:val="20"/>
        </w:rPr>
        <w:t>a</w:t>
      </w:r>
      <w:proofErr w:type="spellEnd"/>
      <w:r w:rsidR="00F158CE" w:rsidRPr="00F158CE">
        <w:rPr>
          <w:b/>
          <w:bCs/>
          <w:i/>
          <w:iCs/>
          <w:vanish/>
          <w:sz w:val="20"/>
          <w:szCs w:val="20"/>
        </w:rPr>
        <w:t xml:space="preserve"> a las Partes</w:t>
      </w:r>
      <w:r w:rsidRPr="00A41309">
        <w:rPr>
          <w:b/>
          <w:bCs/>
          <w:i/>
          <w:iCs/>
          <w:vanish/>
          <w:sz w:val="20"/>
          <w:szCs w:val="20"/>
        </w:rPr>
        <w:t>,</w:t>
      </w:r>
    </w:p>
    <w:p w14:paraId="5570F27F" w14:textId="77777777" w:rsidR="000E6CB7" w:rsidRPr="00A41309" w:rsidRDefault="000E6CB7" w:rsidP="000E6CB7">
      <w:pPr>
        <w:spacing w:after="0" w:line="240" w:lineRule="auto"/>
        <w:ind w:left="851"/>
        <w:rPr>
          <w:rFonts w:cs="Arial"/>
          <w:b/>
          <w:bCs/>
          <w:i/>
          <w:iCs/>
          <w:vanish/>
          <w:sz w:val="20"/>
          <w:szCs w:val="20"/>
        </w:rPr>
      </w:pPr>
    </w:p>
    <w:p w14:paraId="6E84B7E6" w14:textId="77777777" w:rsidR="00961526" w:rsidRPr="00961526" w:rsidRDefault="00961526" w:rsidP="009E34F7">
      <w:pPr>
        <w:spacing w:after="0" w:line="240" w:lineRule="auto"/>
        <w:ind w:left="720"/>
        <w:jc w:val="both"/>
        <w:rPr>
          <w:rFonts w:cs="Arial"/>
          <w:i/>
          <w:iCs/>
          <w:vanish/>
          <w:sz w:val="20"/>
          <w:szCs w:val="20"/>
        </w:rPr>
      </w:pPr>
      <w:r w:rsidRPr="00961526">
        <w:rPr>
          <w:rFonts w:cs="Arial"/>
          <w:i/>
          <w:iCs/>
          <w:vanish/>
          <w:sz w:val="20"/>
          <w:szCs w:val="20"/>
        </w:rPr>
        <w:t xml:space="preserve">A las Partes: </w:t>
      </w:r>
    </w:p>
    <w:p w14:paraId="748FE006" w14:textId="77777777" w:rsidR="00961526" w:rsidRPr="00961526" w:rsidRDefault="00961526" w:rsidP="009E34F7">
      <w:pPr>
        <w:pStyle w:val="ListParagraph"/>
        <w:spacing w:after="0" w:line="240" w:lineRule="auto"/>
        <w:ind w:left="1080"/>
        <w:jc w:val="both"/>
        <w:rPr>
          <w:rFonts w:cs="Arial"/>
          <w:i/>
          <w:iCs/>
          <w:vanish/>
          <w:sz w:val="20"/>
          <w:szCs w:val="20"/>
        </w:rPr>
      </w:pPr>
    </w:p>
    <w:p w14:paraId="4E922E8E" w14:textId="77777777" w:rsidR="00961526" w:rsidRPr="00961526" w:rsidRDefault="00961526" w:rsidP="009E34F7">
      <w:pPr>
        <w:pStyle w:val="ListParagraph"/>
        <w:numPr>
          <w:ilvl w:val="0"/>
          <w:numId w:val="17"/>
        </w:numPr>
        <w:spacing w:after="80" w:line="240" w:lineRule="auto"/>
        <w:ind w:left="1080" w:hanging="360"/>
        <w:contextualSpacing w:val="0"/>
        <w:jc w:val="both"/>
        <w:rPr>
          <w:rFonts w:cs="Arial"/>
          <w:i/>
          <w:iCs/>
          <w:vanish/>
          <w:sz w:val="20"/>
          <w:szCs w:val="20"/>
          <w:lang w:val="es-ES"/>
        </w:rPr>
      </w:pPr>
      <w:r w:rsidRPr="00961526">
        <w:rPr>
          <w:rFonts w:cs="Arial"/>
          <w:i/>
          <w:iCs/>
          <w:vanish/>
          <w:sz w:val="20"/>
          <w:szCs w:val="20"/>
          <w:lang w:val="es-ES"/>
        </w:rPr>
        <w:t>se les solicita integrar las necesidades de conservación de la biodiversidad y de las especies migratorias en las políticas climáticas y de energía a nivel nacional y los planes de acción, la planificación espacial terrestre y marina y en la legislación y los reglamentos sobre colocación de nuevas infraestructuras de energía, con el objetivo de evitar impactos negativos sobre las especies migratorias, y en consonancia con el Marco Mundial de Biodiversidad de Kunming Montreal;</w:t>
      </w:r>
    </w:p>
    <w:p w14:paraId="551486F6" w14:textId="77777777" w:rsidR="009E34F7" w:rsidRDefault="00961526" w:rsidP="009E34F7">
      <w:pPr>
        <w:pStyle w:val="ListParagraph"/>
        <w:numPr>
          <w:ilvl w:val="0"/>
          <w:numId w:val="17"/>
        </w:numPr>
        <w:spacing w:after="80" w:line="240" w:lineRule="auto"/>
        <w:ind w:left="1080" w:hanging="360"/>
        <w:contextualSpacing w:val="0"/>
        <w:jc w:val="both"/>
        <w:rPr>
          <w:rFonts w:cs="Arial"/>
          <w:i/>
          <w:iCs/>
          <w:vanish/>
          <w:sz w:val="20"/>
          <w:szCs w:val="20"/>
          <w:lang w:val="es-ES"/>
        </w:rPr>
      </w:pPr>
      <w:r w:rsidRPr="00961526">
        <w:rPr>
          <w:rFonts w:cs="Arial"/>
          <w:i/>
          <w:iCs/>
          <w:vanish/>
          <w:sz w:val="20"/>
          <w:szCs w:val="20"/>
          <w:lang w:val="es-ES"/>
        </w:rPr>
        <w:t xml:space="preserve">se les anima a apoyar una combinación de energía renovable basada en pruebas en el diseño y la implementación de políticas de energías renovables tales como las Contribuciones determinadas a nivel nacional (NDC, por sus siglas en inglés) y los planes climáticos y energéticos nacionales, y a integrar Evaluaciones medioambientales estratégicas y mapeo de sensibilidad para especies migratorias, especialmente para </w:t>
      </w:r>
      <w:r w:rsidRPr="00961526">
        <w:rPr>
          <w:rFonts w:cs="Arial"/>
          <w:i/>
          <w:iCs/>
          <w:vanish/>
          <w:sz w:val="20"/>
          <w:szCs w:val="20"/>
          <w:lang w:val="es-ES"/>
        </w:rPr>
        <w:lastRenderedPageBreak/>
        <w:t>aquellas que están protegidas a nivel nacional o internacional, en los procesos de toma de decisiones para los objetivos climáticos y en la planificación espacial terrestre y marina;</w:t>
      </w:r>
    </w:p>
    <w:p w14:paraId="6F797A46" w14:textId="7E1B4746" w:rsidR="009E34F7" w:rsidRDefault="000E6CB7" w:rsidP="009E34F7">
      <w:pPr>
        <w:pStyle w:val="ListParagraph"/>
        <w:numPr>
          <w:ilvl w:val="0"/>
          <w:numId w:val="17"/>
        </w:numPr>
        <w:spacing w:after="80" w:line="240" w:lineRule="auto"/>
        <w:ind w:left="1080" w:hanging="360"/>
        <w:contextualSpacing w:val="0"/>
        <w:jc w:val="both"/>
        <w:rPr>
          <w:rFonts w:cs="Arial"/>
          <w:i/>
          <w:iCs/>
          <w:vanish/>
          <w:sz w:val="20"/>
          <w:szCs w:val="20"/>
          <w:lang w:val="es-ES"/>
        </w:rPr>
      </w:pPr>
      <w:r w:rsidRPr="00961526">
        <w:rPr>
          <w:rFonts w:cs="Arial"/>
          <w:i/>
          <w:iCs/>
          <w:vanish/>
          <w:sz w:val="20"/>
          <w:szCs w:val="20"/>
          <w:lang w:val="es-ES"/>
        </w:rPr>
        <w:t xml:space="preserve"> </w:t>
      </w:r>
      <w:r w:rsidR="009E34F7" w:rsidRPr="009E34F7">
        <w:rPr>
          <w:rFonts w:cs="Arial"/>
          <w:i/>
          <w:iCs/>
          <w:vanish/>
          <w:sz w:val="20"/>
          <w:szCs w:val="20"/>
          <w:lang w:val="es-ES"/>
        </w:rPr>
        <w:t xml:space="preserve">se les invita a proporcionar al Grupo Operativo sobre la Energía y a la Secretaría la información y los indicadores que se hubieran integrado en los planes de acción climáticos nacionales y NDC; </w:t>
      </w:r>
    </w:p>
    <w:p w14:paraId="26F6D655" w14:textId="77777777" w:rsidR="009E34F7" w:rsidRDefault="009E34F7" w:rsidP="009E34F7">
      <w:pPr>
        <w:pStyle w:val="ListParagraph"/>
        <w:numPr>
          <w:ilvl w:val="0"/>
          <w:numId w:val="17"/>
        </w:numPr>
        <w:spacing w:after="80" w:line="240" w:lineRule="auto"/>
        <w:ind w:left="1080" w:hanging="360"/>
        <w:contextualSpacing w:val="0"/>
        <w:jc w:val="both"/>
        <w:rPr>
          <w:rFonts w:cs="Arial"/>
          <w:i/>
          <w:iCs/>
          <w:vanish/>
          <w:sz w:val="20"/>
          <w:szCs w:val="20"/>
          <w:lang w:val="es-ES"/>
        </w:rPr>
      </w:pPr>
      <w:r w:rsidRPr="009E34F7">
        <w:rPr>
          <w:rFonts w:cs="Arial"/>
          <w:i/>
          <w:iCs/>
          <w:vanish/>
          <w:sz w:val="20"/>
          <w:szCs w:val="20"/>
          <w:lang w:val="es-ES"/>
        </w:rPr>
        <w:t>se les solicita informar a la COP15 sobre las actividades mencionadas más arriba en sus informes nacionales; y</w:t>
      </w:r>
    </w:p>
    <w:p w14:paraId="14037CE7" w14:textId="3AE626A6" w:rsidR="000E6CB7" w:rsidRPr="009E34F7" w:rsidRDefault="009E34F7" w:rsidP="009E34F7">
      <w:pPr>
        <w:pStyle w:val="ListParagraph"/>
        <w:numPr>
          <w:ilvl w:val="0"/>
          <w:numId w:val="17"/>
        </w:numPr>
        <w:spacing w:after="80" w:line="240" w:lineRule="auto"/>
        <w:ind w:left="1080" w:hanging="360"/>
        <w:contextualSpacing w:val="0"/>
        <w:jc w:val="both"/>
        <w:rPr>
          <w:rFonts w:cs="Arial"/>
          <w:i/>
          <w:iCs/>
          <w:vanish/>
          <w:sz w:val="20"/>
          <w:szCs w:val="20"/>
          <w:lang w:val="es-ES"/>
        </w:rPr>
      </w:pPr>
      <w:r w:rsidRPr="009E34F7">
        <w:rPr>
          <w:rFonts w:cs="Arial"/>
          <w:i/>
          <w:iCs/>
          <w:vanish/>
          <w:sz w:val="20"/>
          <w:szCs w:val="20"/>
          <w:lang w:val="es-ES"/>
        </w:rPr>
        <w:t>se les recomienda que tomen medidas legales, administrativas o políticas para alentar y permitir que el sector energético controle, evalúe y divulgue de forma transparente sus riesgos, dependencias e impactos sobre la biodiversidad a lo largo de sus operaciones, cadenas de suministro y de valor, con el fin de reducir progresivamente los impactos negativos sobre la biodiversidad, aumentar los impactos positivos y promover acciones que garanticen modelos de producción sostenibles</w:t>
      </w:r>
    </w:p>
    <w:p w14:paraId="64DB6961" w14:textId="77777777" w:rsidR="000E6CB7" w:rsidRPr="009E34F7" w:rsidRDefault="000E6CB7" w:rsidP="000E6CB7">
      <w:pPr>
        <w:spacing w:after="0" w:line="240" w:lineRule="auto"/>
        <w:ind w:left="720"/>
        <w:jc w:val="both"/>
        <w:rPr>
          <w:rFonts w:cs="Arial"/>
          <w:i/>
          <w:iCs/>
          <w:vanish/>
          <w:sz w:val="20"/>
          <w:szCs w:val="20"/>
          <w:lang w:val="es-ES"/>
        </w:rPr>
      </w:pPr>
    </w:p>
    <w:p w14:paraId="5066A8AC" w14:textId="422DFF31" w:rsidR="000E6CB7" w:rsidRPr="009546A5" w:rsidRDefault="000E6CB7" w:rsidP="00487D74">
      <w:pPr>
        <w:spacing w:after="0" w:line="240" w:lineRule="auto"/>
        <w:ind w:left="720"/>
        <w:jc w:val="both"/>
        <w:rPr>
          <w:b/>
          <w:bCs/>
          <w:i/>
          <w:iCs/>
          <w:vanish/>
          <w:sz w:val="20"/>
          <w:szCs w:val="20"/>
          <w:lang w:val="es-ES"/>
        </w:rPr>
      </w:pPr>
      <w:bookmarkStart w:id="1" w:name="13.107"/>
      <w:bookmarkEnd w:id="1"/>
      <w:r w:rsidRPr="009546A5">
        <w:rPr>
          <w:b/>
          <w:bCs/>
          <w:i/>
          <w:iCs/>
          <w:vanish/>
          <w:sz w:val="20"/>
          <w:szCs w:val="20"/>
          <w:lang w:val="es-ES"/>
        </w:rPr>
        <w:t>14.208</w:t>
      </w:r>
      <w:r w:rsidR="009546A5" w:rsidRPr="009546A5">
        <w:rPr>
          <w:lang w:val="es-ES"/>
        </w:rPr>
        <w:t xml:space="preserve"> </w:t>
      </w:r>
      <w:r w:rsidR="009546A5">
        <w:rPr>
          <w:b/>
          <w:bCs/>
          <w:i/>
          <w:iCs/>
          <w:vanish/>
          <w:sz w:val="20"/>
          <w:szCs w:val="20"/>
          <w:lang w:val="es-ES"/>
        </w:rPr>
        <w:t>d</w:t>
      </w:r>
      <w:r w:rsidR="009546A5" w:rsidRPr="009546A5">
        <w:rPr>
          <w:b/>
          <w:bCs/>
          <w:i/>
          <w:iCs/>
          <w:vanish/>
          <w:sz w:val="20"/>
          <w:szCs w:val="20"/>
          <w:lang w:val="es-ES"/>
        </w:rPr>
        <w:t>irigid</w:t>
      </w:r>
      <w:r w:rsidR="009546A5">
        <w:rPr>
          <w:b/>
          <w:bCs/>
          <w:i/>
          <w:iCs/>
          <w:vanish/>
          <w:sz w:val="20"/>
          <w:szCs w:val="20"/>
          <w:lang w:val="es-ES"/>
        </w:rPr>
        <w:t>a</w:t>
      </w:r>
      <w:r w:rsidR="009546A5" w:rsidRPr="009546A5">
        <w:rPr>
          <w:b/>
          <w:bCs/>
          <w:i/>
          <w:iCs/>
          <w:vanish/>
          <w:sz w:val="20"/>
          <w:szCs w:val="20"/>
          <w:lang w:val="es-ES"/>
        </w:rPr>
        <w:t xml:space="preserve"> a las Partes, a las organizaciones gubernamentales y no gubernamentales y a todos los demás</w:t>
      </w:r>
    </w:p>
    <w:p w14:paraId="0D61A0AF" w14:textId="77777777" w:rsidR="000E6CB7" w:rsidRPr="009546A5" w:rsidRDefault="000E6CB7" w:rsidP="00487D74">
      <w:pPr>
        <w:spacing w:after="0" w:line="240" w:lineRule="auto"/>
        <w:ind w:left="720"/>
        <w:jc w:val="both"/>
        <w:rPr>
          <w:rFonts w:cs="Arial"/>
          <w:i/>
          <w:iCs/>
          <w:vanish/>
          <w:sz w:val="20"/>
          <w:szCs w:val="20"/>
          <w:lang w:val="es-ES"/>
        </w:rPr>
      </w:pPr>
    </w:p>
    <w:p w14:paraId="755E1703" w14:textId="1510FAFB" w:rsidR="000E6CB7" w:rsidRPr="00C01F9F" w:rsidRDefault="00C01F9F" w:rsidP="00487D74">
      <w:pPr>
        <w:spacing w:after="0" w:line="240" w:lineRule="auto"/>
        <w:ind w:left="720"/>
        <w:jc w:val="both"/>
        <w:rPr>
          <w:rFonts w:cs="Arial"/>
          <w:i/>
          <w:iCs/>
          <w:vanish/>
          <w:sz w:val="20"/>
          <w:szCs w:val="20"/>
          <w:lang w:val="es-ES"/>
        </w:rPr>
      </w:pPr>
      <w:r w:rsidRPr="00450D38">
        <w:rPr>
          <w:rFonts w:cs="Arial"/>
          <w:szCs w:val="20"/>
          <w:lang w:val="es-ES"/>
        </w:rPr>
        <w:t>Se anima a las partes, incluidos sus representantes tanto de las autoridades como de los ministerios de energía y medio ambiente, a las organizaciones intergubernamentales y no gubernamentales, y a las demás partes interesadas del sector de la energía a apoyar la implementación del Plan de trabajo del Grupo de Operativo sobre la Energía y las operaciones en curso del Grupo Operativo sobre la Energía.</w:t>
      </w:r>
    </w:p>
    <w:p w14:paraId="35A5CC32" w14:textId="77777777" w:rsidR="000E6CB7" w:rsidRPr="00C01F9F" w:rsidRDefault="000E6CB7" w:rsidP="00487D74">
      <w:pPr>
        <w:spacing w:after="0" w:line="240" w:lineRule="auto"/>
        <w:ind w:left="720"/>
        <w:jc w:val="both"/>
        <w:rPr>
          <w:rFonts w:cs="Arial"/>
          <w:i/>
          <w:iCs/>
          <w:vanish/>
          <w:sz w:val="20"/>
          <w:szCs w:val="20"/>
          <w:lang w:val="es-ES"/>
        </w:rPr>
      </w:pPr>
    </w:p>
    <w:p w14:paraId="3497689D" w14:textId="69156AF2" w:rsidR="000E6CB7" w:rsidRPr="00A73E12" w:rsidRDefault="000E6CB7" w:rsidP="00487D74">
      <w:pPr>
        <w:spacing w:after="0" w:line="240" w:lineRule="auto"/>
        <w:ind w:left="720"/>
        <w:jc w:val="both"/>
        <w:rPr>
          <w:b/>
          <w:bCs/>
          <w:i/>
          <w:iCs/>
          <w:vanish/>
          <w:sz w:val="20"/>
          <w:szCs w:val="20"/>
          <w:lang w:val="es-ES"/>
        </w:rPr>
      </w:pPr>
      <w:bookmarkStart w:id="2" w:name="13.108"/>
      <w:bookmarkEnd w:id="2"/>
      <w:r w:rsidRPr="00A73E12">
        <w:rPr>
          <w:b/>
          <w:bCs/>
          <w:i/>
          <w:iCs/>
          <w:vanish/>
          <w:sz w:val="20"/>
          <w:szCs w:val="20"/>
          <w:lang w:val="es-ES"/>
        </w:rPr>
        <w:t xml:space="preserve">14.209 </w:t>
      </w:r>
      <w:r w:rsidR="00A73E12">
        <w:rPr>
          <w:b/>
          <w:bCs/>
          <w:i/>
          <w:iCs/>
          <w:vanish/>
          <w:sz w:val="20"/>
          <w:szCs w:val="20"/>
          <w:lang w:val="es-ES"/>
        </w:rPr>
        <w:t>d</w:t>
      </w:r>
      <w:r w:rsidR="00A73E12" w:rsidRPr="00A73E12">
        <w:rPr>
          <w:b/>
          <w:bCs/>
          <w:i/>
          <w:iCs/>
          <w:vanish/>
          <w:sz w:val="20"/>
          <w:szCs w:val="20"/>
          <w:lang w:val="es-ES"/>
        </w:rPr>
        <w:t>irigid</w:t>
      </w:r>
      <w:r w:rsidR="00A73E12">
        <w:rPr>
          <w:b/>
          <w:bCs/>
          <w:i/>
          <w:iCs/>
          <w:vanish/>
          <w:sz w:val="20"/>
          <w:szCs w:val="20"/>
          <w:lang w:val="es-ES"/>
        </w:rPr>
        <w:t>a</w:t>
      </w:r>
      <w:r w:rsidR="00A73E12" w:rsidRPr="00A73E12">
        <w:rPr>
          <w:b/>
          <w:bCs/>
          <w:i/>
          <w:iCs/>
          <w:vanish/>
          <w:sz w:val="20"/>
          <w:szCs w:val="20"/>
          <w:lang w:val="es-ES"/>
        </w:rPr>
        <w:t xml:space="preserve"> al Grupo Operativo sobre la Energía</w:t>
      </w:r>
    </w:p>
    <w:p w14:paraId="2F952FB2" w14:textId="77777777" w:rsidR="000E6CB7" w:rsidRPr="00A73E12" w:rsidRDefault="000E6CB7" w:rsidP="000E6CB7">
      <w:pPr>
        <w:spacing w:after="0" w:line="240" w:lineRule="auto"/>
        <w:ind w:left="851"/>
        <w:jc w:val="both"/>
        <w:rPr>
          <w:rFonts w:cs="Arial"/>
          <w:i/>
          <w:iCs/>
          <w:vanish/>
          <w:sz w:val="20"/>
          <w:szCs w:val="20"/>
          <w:lang w:val="es-ES"/>
        </w:rPr>
      </w:pPr>
    </w:p>
    <w:p w14:paraId="7D74922B" w14:textId="77777777" w:rsidR="00210E50" w:rsidRPr="00210E50" w:rsidRDefault="00210E50" w:rsidP="00487D74">
      <w:pPr>
        <w:pStyle w:val="ListParagraph"/>
        <w:spacing w:after="80" w:line="240" w:lineRule="auto"/>
        <w:jc w:val="both"/>
        <w:rPr>
          <w:rFonts w:cs="Arial"/>
          <w:i/>
          <w:iCs/>
          <w:vanish/>
          <w:sz w:val="20"/>
          <w:szCs w:val="20"/>
          <w:lang w:val="es-ES"/>
        </w:rPr>
      </w:pPr>
      <w:r w:rsidRPr="00210E50">
        <w:rPr>
          <w:rFonts w:cs="Arial"/>
          <w:i/>
          <w:iCs/>
          <w:vanish/>
          <w:sz w:val="20"/>
          <w:szCs w:val="20"/>
          <w:lang w:val="es-ES"/>
        </w:rPr>
        <w:t xml:space="preserve">Al Grupo Operativo sobre la Energía se le solicita, en función de la disponibilidad de recursos: </w:t>
      </w:r>
    </w:p>
    <w:p w14:paraId="7C187514" w14:textId="77777777" w:rsidR="00210E50" w:rsidRPr="00210E50" w:rsidRDefault="00210E50" w:rsidP="00210E50">
      <w:pPr>
        <w:pStyle w:val="ListParagraph"/>
        <w:spacing w:after="80" w:line="240" w:lineRule="auto"/>
        <w:ind w:left="1184"/>
        <w:jc w:val="both"/>
        <w:rPr>
          <w:rFonts w:cs="Arial"/>
          <w:i/>
          <w:iCs/>
          <w:vanish/>
          <w:sz w:val="20"/>
          <w:szCs w:val="20"/>
          <w:lang w:val="es-ES"/>
        </w:rPr>
      </w:pPr>
    </w:p>
    <w:p w14:paraId="28C68A6E" w14:textId="410C87B4" w:rsidR="000E6CB7" w:rsidRPr="00210E50" w:rsidRDefault="00210E50" w:rsidP="00487D74">
      <w:pPr>
        <w:pStyle w:val="ListParagraph"/>
        <w:numPr>
          <w:ilvl w:val="0"/>
          <w:numId w:val="16"/>
        </w:numPr>
        <w:spacing w:after="80" w:line="240" w:lineRule="auto"/>
        <w:ind w:left="1080" w:hanging="360"/>
        <w:contextualSpacing w:val="0"/>
        <w:jc w:val="both"/>
        <w:rPr>
          <w:rFonts w:cs="Arial"/>
          <w:i/>
          <w:iCs/>
          <w:vanish/>
          <w:sz w:val="20"/>
          <w:szCs w:val="20"/>
          <w:lang w:val="es-ES"/>
        </w:rPr>
      </w:pPr>
      <w:r w:rsidRPr="00210E50">
        <w:rPr>
          <w:rFonts w:cs="Arial"/>
          <w:i/>
          <w:iCs/>
          <w:vanish/>
          <w:sz w:val="20"/>
          <w:szCs w:val="20"/>
          <w:lang w:val="es-ES"/>
        </w:rPr>
        <w:t>revisar herramientas y proporcionar orientación para evaluar y mitigar el impacto de los desarrollos de tendidos eléctricos y energías renovables sobre las especies migratorias a través de rutas migratorias y áreas de distribución de las especies, incluso en áreas de fuera de la jurisdicción nacional; esto incluye enfoques estandarizados para la supervisión posterior a la construcción de los proyectos de energía renovable, y una revisión de las herramientas existentes, tales como AVISTEP</w:t>
      </w:r>
      <w:r w:rsidR="000E6CB7" w:rsidRPr="00210E50">
        <w:rPr>
          <w:rFonts w:cs="Arial"/>
          <w:i/>
          <w:iCs/>
          <w:vanish/>
          <w:sz w:val="20"/>
          <w:szCs w:val="20"/>
          <w:lang w:val="es-ES"/>
        </w:rPr>
        <w:t>;</w:t>
      </w:r>
    </w:p>
    <w:p w14:paraId="302EBC51" w14:textId="446302B7" w:rsidR="00592231" w:rsidRPr="00592231" w:rsidRDefault="000E6CB7" w:rsidP="00487D74">
      <w:pPr>
        <w:spacing w:after="80" w:line="240" w:lineRule="auto"/>
        <w:ind w:left="1080" w:hanging="360"/>
        <w:jc w:val="both"/>
        <w:rPr>
          <w:rFonts w:cs="Arial"/>
          <w:i/>
          <w:iCs/>
          <w:vanish/>
          <w:sz w:val="20"/>
          <w:szCs w:val="20"/>
          <w:lang w:val="es-ES"/>
        </w:rPr>
      </w:pPr>
      <w:r w:rsidRPr="00592231">
        <w:rPr>
          <w:rFonts w:cs="Arial"/>
          <w:i/>
          <w:iCs/>
          <w:vanish/>
          <w:sz w:val="20"/>
          <w:szCs w:val="20"/>
          <w:lang w:val="es-ES"/>
        </w:rPr>
        <w:t>b)</w:t>
      </w:r>
      <w:r w:rsidRPr="00592231">
        <w:rPr>
          <w:rFonts w:cs="Arial"/>
          <w:i/>
          <w:iCs/>
          <w:vanish/>
          <w:sz w:val="20"/>
          <w:szCs w:val="20"/>
          <w:lang w:val="es-ES"/>
        </w:rPr>
        <w:tab/>
      </w:r>
      <w:r w:rsidR="00592231" w:rsidRPr="00592231">
        <w:rPr>
          <w:rFonts w:cs="Arial"/>
          <w:i/>
          <w:iCs/>
          <w:vanish/>
          <w:sz w:val="20"/>
          <w:szCs w:val="20"/>
          <w:lang w:val="es-ES"/>
        </w:rPr>
        <w:t xml:space="preserve">proporcionar orientación sobre el formato y ámbito de una base de datos sobre la mortalidad de la especie del Apéndice I de la CMS provocada por el desarrollo de la energía renovable; </w:t>
      </w:r>
    </w:p>
    <w:p w14:paraId="413992C2" w14:textId="77777777" w:rsidR="00592231" w:rsidRPr="00592231" w:rsidRDefault="00592231" w:rsidP="00487D74">
      <w:pPr>
        <w:spacing w:after="80" w:line="240" w:lineRule="auto"/>
        <w:ind w:left="1080" w:hanging="360"/>
        <w:jc w:val="both"/>
        <w:rPr>
          <w:rFonts w:cs="Arial"/>
          <w:i/>
          <w:iCs/>
          <w:vanish/>
          <w:sz w:val="20"/>
          <w:szCs w:val="20"/>
          <w:lang w:val="es-ES"/>
        </w:rPr>
      </w:pPr>
      <w:r w:rsidRPr="00592231">
        <w:rPr>
          <w:rFonts w:cs="Arial"/>
          <w:i/>
          <w:iCs/>
          <w:vanish/>
          <w:sz w:val="20"/>
          <w:szCs w:val="20"/>
          <w:lang w:val="es-ES"/>
        </w:rPr>
        <w:t>c)</w:t>
      </w:r>
      <w:r w:rsidRPr="00592231">
        <w:rPr>
          <w:rFonts w:cs="Arial"/>
          <w:i/>
          <w:iCs/>
          <w:vanish/>
          <w:sz w:val="20"/>
          <w:szCs w:val="20"/>
          <w:lang w:val="es-ES"/>
        </w:rPr>
        <w:tab/>
        <w:t>coordinar la recopilación de datos de mortalidad para aves y murciélagos con otros grupos Operativos de la CMS que trabajen en iniciativas similares, como el Grupo Operativo sobre Halcón sacre de la CMS, el Grupo Operativo intergubernamental de la CMS sobre matanza, captura y comercio ilegal de aves migratorias en el Mediterráneo (MIKT) y el grupo Operativo de la CMS sobre captura ilegal de aves migratorias en el Pacífico asiático;</w:t>
      </w:r>
    </w:p>
    <w:p w14:paraId="54233815" w14:textId="77777777" w:rsidR="00592231" w:rsidRPr="00592231" w:rsidRDefault="00592231" w:rsidP="00487D74">
      <w:pPr>
        <w:spacing w:after="80" w:line="240" w:lineRule="auto"/>
        <w:ind w:left="1080" w:hanging="360"/>
        <w:jc w:val="both"/>
        <w:rPr>
          <w:rFonts w:cs="Arial"/>
          <w:i/>
          <w:iCs/>
          <w:vanish/>
          <w:sz w:val="20"/>
          <w:szCs w:val="20"/>
          <w:lang w:val="es-ES"/>
        </w:rPr>
      </w:pPr>
      <w:r w:rsidRPr="00592231">
        <w:rPr>
          <w:rFonts w:cs="Arial"/>
          <w:i/>
          <w:iCs/>
          <w:vanish/>
          <w:sz w:val="20"/>
          <w:szCs w:val="20"/>
          <w:lang w:val="es-ES"/>
        </w:rPr>
        <w:t>d)</w:t>
      </w:r>
      <w:r w:rsidRPr="00592231">
        <w:rPr>
          <w:rFonts w:cs="Arial"/>
          <w:i/>
          <w:iCs/>
          <w:vanish/>
          <w:sz w:val="20"/>
          <w:szCs w:val="20"/>
          <w:lang w:val="es-ES"/>
        </w:rPr>
        <w:tab/>
        <w:t>recopilar información sobre los riesgos y los impactos negativos sobre las especies migratorias del sector energético a lo largo de sus operaciones, suministro y cadenas de valor, con el fin de reducir progresivamente los impactos negativos sobre la biodiversidad, aumentar los impactos positivos y promover acciones que garanticen modelos de producción sostenibles;</w:t>
      </w:r>
    </w:p>
    <w:p w14:paraId="2BDDB931" w14:textId="77777777" w:rsidR="00592231" w:rsidRPr="00592231" w:rsidRDefault="00592231" w:rsidP="00487D74">
      <w:pPr>
        <w:spacing w:after="80" w:line="240" w:lineRule="auto"/>
        <w:ind w:left="1080" w:hanging="360"/>
        <w:jc w:val="both"/>
        <w:rPr>
          <w:rFonts w:cs="Arial"/>
          <w:i/>
          <w:iCs/>
          <w:vanish/>
          <w:sz w:val="20"/>
          <w:szCs w:val="20"/>
          <w:lang w:val="es-ES"/>
        </w:rPr>
      </w:pPr>
      <w:r w:rsidRPr="00592231">
        <w:rPr>
          <w:rFonts w:cs="Arial"/>
          <w:i/>
          <w:iCs/>
          <w:vanish/>
          <w:sz w:val="20"/>
          <w:szCs w:val="20"/>
          <w:lang w:val="es-ES"/>
        </w:rPr>
        <w:t>e)</w:t>
      </w:r>
      <w:r w:rsidRPr="00592231">
        <w:rPr>
          <w:rFonts w:cs="Arial"/>
          <w:i/>
          <w:iCs/>
          <w:vanish/>
          <w:sz w:val="20"/>
          <w:szCs w:val="20"/>
          <w:lang w:val="es-ES"/>
        </w:rPr>
        <w:tab/>
        <w:t>ampliar el ámbito del ETF para incluir la toma en consideración de las Áreas Importantes para los Mamíferos Marinos (IMMA) y las Áreas Importantes para los Tiburones y Rayas (ISRA) así como los impactos sobre los cetáceos de la energía renovable marítima;</w:t>
      </w:r>
    </w:p>
    <w:p w14:paraId="19C5BAC1" w14:textId="77777777" w:rsidR="00592231" w:rsidRPr="00592231" w:rsidRDefault="00592231" w:rsidP="00487D74">
      <w:pPr>
        <w:spacing w:after="80" w:line="240" w:lineRule="auto"/>
        <w:ind w:left="1080" w:hanging="360"/>
        <w:jc w:val="both"/>
        <w:rPr>
          <w:rFonts w:cs="Arial"/>
          <w:i/>
          <w:iCs/>
          <w:vanish/>
          <w:sz w:val="20"/>
          <w:szCs w:val="20"/>
          <w:lang w:val="es-ES"/>
        </w:rPr>
      </w:pPr>
      <w:r w:rsidRPr="00592231">
        <w:rPr>
          <w:rFonts w:cs="Arial"/>
          <w:i/>
          <w:iCs/>
          <w:vanish/>
          <w:sz w:val="20"/>
          <w:szCs w:val="20"/>
          <w:lang w:val="es-ES"/>
        </w:rPr>
        <w:t>f)</w:t>
      </w:r>
      <w:r w:rsidRPr="00592231">
        <w:rPr>
          <w:rFonts w:cs="Arial"/>
          <w:i/>
          <w:iCs/>
          <w:vanish/>
          <w:sz w:val="20"/>
          <w:szCs w:val="20"/>
          <w:lang w:val="es-ES"/>
        </w:rPr>
        <w:tab/>
        <w:t>colaborar con el sector empresarial y financiero internacional para apoyar la integración de buenas prácticas e incorporar a las especies migratorias en las salvaguardias y políticas industriales; y</w:t>
      </w:r>
    </w:p>
    <w:p w14:paraId="02FCD930" w14:textId="218B692A" w:rsidR="000E6CB7" w:rsidRPr="00592231" w:rsidRDefault="00592231" w:rsidP="00487D74">
      <w:pPr>
        <w:spacing w:after="80" w:line="240" w:lineRule="auto"/>
        <w:ind w:left="1080" w:hanging="360"/>
        <w:jc w:val="both"/>
        <w:rPr>
          <w:rFonts w:cs="Arial"/>
          <w:i/>
          <w:iCs/>
          <w:vanish/>
          <w:sz w:val="20"/>
          <w:szCs w:val="20"/>
          <w:lang w:val="es-ES"/>
        </w:rPr>
      </w:pPr>
      <w:r w:rsidRPr="00592231">
        <w:rPr>
          <w:rFonts w:cs="Arial"/>
          <w:i/>
          <w:iCs/>
          <w:vanish/>
          <w:sz w:val="20"/>
          <w:szCs w:val="20"/>
          <w:lang w:val="es-ES"/>
        </w:rPr>
        <w:t>g)</w:t>
      </w:r>
      <w:r w:rsidRPr="00592231">
        <w:rPr>
          <w:rFonts w:cs="Arial"/>
          <w:i/>
          <w:iCs/>
          <w:vanish/>
          <w:sz w:val="20"/>
          <w:szCs w:val="20"/>
          <w:lang w:val="es-ES"/>
        </w:rPr>
        <w:tab/>
        <w:t>animar a la comunidad internacional de donantes a incorporar la biodiversidad en las estrategias de financiación relacionadas con la transición hacia energías renovables.</w:t>
      </w:r>
    </w:p>
    <w:p w14:paraId="3924BC29" w14:textId="77777777" w:rsidR="000E6CB7" w:rsidRPr="00592231" w:rsidRDefault="000E6CB7" w:rsidP="000E6CB7">
      <w:pPr>
        <w:spacing w:after="0" w:line="240" w:lineRule="auto"/>
        <w:jc w:val="both"/>
        <w:rPr>
          <w:rFonts w:cs="Arial"/>
          <w:i/>
          <w:iCs/>
          <w:vanish/>
          <w:sz w:val="20"/>
          <w:szCs w:val="20"/>
          <w:lang w:val="es-ES"/>
        </w:rPr>
      </w:pPr>
    </w:p>
    <w:p w14:paraId="515353CD" w14:textId="33588F9D" w:rsidR="000E6CB7" w:rsidRPr="009A6304" w:rsidRDefault="000E6CB7" w:rsidP="009A6304">
      <w:pPr>
        <w:spacing w:after="0" w:line="240" w:lineRule="auto"/>
        <w:ind w:left="720"/>
        <w:jc w:val="both"/>
        <w:rPr>
          <w:b/>
          <w:bCs/>
          <w:i/>
          <w:iCs/>
          <w:vanish/>
          <w:sz w:val="20"/>
          <w:szCs w:val="20"/>
          <w:lang w:val="es-ES"/>
        </w:rPr>
      </w:pPr>
      <w:r w:rsidRPr="009A6304">
        <w:rPr>
          <w:b/>
          <w:bCs/>
          <w:i/>
          <w:iCs/>
          <w:vanish/>
          <w:sz w:val="20"/>
          <w:szCs w:val="20"/>
          <w:lang w:val="es-ES"/>
        </w:rPr>
        <w:lastRenderedPageBreak/>
        <w:t xml:space="preserve">14.210 </w:t>
      </w:r>
      <w:r w:rsidR="006467E3" w:rsidRPr="009A6304">
        <w:rPr>
          <w:b/>
          <w:bCs/>
          <w:i/>
          <w:iCs/>
          <w:vanish/>
          <w:sz w:val="20"/>
          <w:szCs w:val="20"/>
          <w:lang w:val="es-ES"/>
        </w:rPr>
        <w:t>d</w:t>
      </w:r>
      <w:r w:rsidR="006467E3" w:rsidRPr="009A6304">
        <w:rPr>
          <w:b/>
          <w:bCs/>
          <w:i/>
          <w:iCs/>
          <w:vanish/>
          <w:sz w:val="20"/>
          <w:szCs w:val="20"/>
          <w:lang w:val="es-ES"/>
        </w:rPr>
        <w:t>irigid</w:t>
      </w:r>
      <w:r w:rsidR="006467E3" w:rsidRPr="009A6304">
        <w:rPr>
          <w:b/>
          <w:bCs/>
          <w:i/>
          <w:iCs/>
          <w:vanish/>
          <w:sz w:val="20"/>
          <w:szCs w:val="20"/>
          <w:lang w:val="es-ES"/>
        </w:rPr>
        <w:t>a</w:t>
      </w:r>
      <w:r w:rsidR="006467E3" w:rsidRPr="009A6304">
        <w:rPr>
          <w:b/>
          <w:bCs/>
          <w:i/>
          <w:iCs/>
          <w:vanish/>
          <w:sz w:val="20"/>
          <w:szCs w:val="20"/>
          <w:lang w:val="es-ES"/>
        </w:rPr>
        <w:t xml:space="preserve"> a la Secretaría</w:t>
      </w:r>
    </w:p>
    <w:p w14:paraId="04C2C754" w14:textId="77777777" w:rsidR="000E6CB7" w:rsidRPr="009A6304" w:rsidRDefault="000E6CB7" w:rsidP="009A6304">
      <w:pPr>
        <w:spacing w:after="0" w:line="240" w:lineRule="auto"/>
        <w:ind w:left="720"/>
        <w:jc w:val="both"/>
        <w:rPr>
          <w:i/>
          <w:iCs/>
          <w:vanish/>
          <w:sz w:val="20"/>
          <w:szCs w:val="20"/>
          <w:lang w:val="es-ES"/>
        </w:rPr>
      </w:pPr>
    </w:p>
    <w:p w14:paraId="5FA6430E" w14:textId="77777777" w:rsidR="009A6304" w:rsidRPr="009A6304" w:rsidRDefault="009A6304" w:rsidP="009A6304">
      <w:pPr>
        <w:spacing w:after="0" w:line="240" w:lineRule="auto"/>
        <w:ind w:left="720"/>
        <w:jc w:val="both"/>
        <w:rPr>
          <w:i/>
          <w:iCs/>
          <w:vanish/>
          <w:sz w:val="20"/>
          <w:szCs w:val="20"/>
          <w:lang w:val="es-ES"/>
        </w:rPr>
      </w:pPr>
      <w:r w:rsidRPr="009A6304">
        <w:rPr>
          <w:i/>
          <w:iCs/>
          <w:vanish/>
          <w:sz w:val="20"/>
          <w:szCs w:val="20"/>
          <w:lang w:val="es-ES"/>
        </w:rPr>
        <w:t>La Secretaría, en función de la disponibilidad de recursos deberá:</w:t>
      </w:r>
    </w:p>
    <w:p w14:paraId="08675252" w14:textId="77777777" w:rsidR="009A6304" w:rsidRPr="009A6304" w:rsidRDefault="009A6304" w:rsidP="009A6304">
      <w:pPr>
        <w:spacing w:after="0" w:line="240" w:lineRule="auto"/>
        <w:ind w:left="1080" w:hanging="360"/>
        <w:jc w:val="both"/>
        <w:rPr>
          <w:i/>
          <w:iCs/>
          <w:vanish/>
          <w:sz w:val="20"/>
          <w:szCs w:val="20"/>
          <w:lang w:val="es-ES"/>
        </w:rPr>
      </w:pPr>
    </w:p>
    <w:p w14:paraId="7ECDCC48" w14:textId="77777777" w:rsidR="009A6304" w:rsidRPr="009A6304" w:rsidRDefault="009A6304" w:rsidP="009A6304">
      <w:pPr>
        <w:spacing w:after="80" w:line="240" w:lineRule="auto"/>
        <w:ind w:left="1080" w:hanging="360"/>
        <w:jc w:val="both"/>
        <w:rPr>
          <w:i/>
          <w:iCs/>
          <w:vanish/>
          <w:sz w:val="20"/>
          <w:szCs w:val="20"/>
          <w:lang w:val="es-ES"/>
        </w:rPr>
      </w:pPr>
      <w:r w:rsidRPr="009A6304">
        <w:rPr>
          <w:i/>
          <w:iCs/>
          <w:vanish/>
          <w:sz w:val="20"/>
          <w:szCs w:val="20"/>
          <w:lang w:val="es-ES"/>
        </w:rPr>
        <w:t>a)</w:t>
      </w:r>
      <w:r w:rsidRPr="009A6304">
        <w:rPr>
          <w:i/>
          <w:iCs/>
          <w:vanish/>
          <w:sz w:val="20"/>
          <w:szCs w:val="20"/>
          <w:lang w:val="es-ES"/>
        </w:rPr>
        <w:tab/>
        <w:t>incluir en su estrategia de comunicación las directrices y las herramientas elaboradas por el ETF, así como la colaboración con las IFI y toda la gama de agentes de energía renovable;</w:t>
      </w:r>
    </w:p>
    <w:p w14:paraId="2DACEC04" w14:textId="77777777" w:rsidR="009A6304" w:rsidRPr="009A6304" w:rsidRDefault="009A6304" w:rsidP="009A6304">
      <w:pPr>
        <w:spacing w:after="80" w:line="240" w:lineRule="auto"/>
        <w:ind w:left="1080" w:hanging="360"/>
        <w:jc w:val="both"/>
        <w:rPr>
          <w:i/>
          <w:iCs/>
          <w:vanish/>
          <w:sz w:val="20"/>
          <w:szCs w:val="20"/>
          <w:lang w:val="es-ES"/>
        </w:rPr>
      </w:pPr>
      <w:r w:rsidRPr="009A6304">
        <w:rPr>
          <w:i/>
          <w:iCs/>
          <w:vanish/>
          <w:sz w:val="20"/>
          <w:szCs w:val="20"/>
          <w:lang w:val="es-ES"/>
        </w:rPr>
        <w:t>b)</w:t>
      </w:r>
      <w:r w:rsidRPr="009A6304">
        <w:rPr>
          <w:i/>
          <w:iCs/>
          <w:vanish/>
          <w:sz w:val="20"/>
          <w:szCs w:val="20"/>
          <w:lang w:val="es-ES"/>
        </w:rPr>
        <w:tab/>
        <w:t>ayudar al ETF y asegurar que aumenta su número de miembros y que su ámbito se revisa con regularidad para combatir todas las posibles amenazas de las infraestructuras de energías renovables para las especies migratorias;</w:t>
      </w:r>
    </w:p>
    <w:p w14:paraId="065F20D5" w14:textId="77777777" w:rsidR="009A6304" w:rsidRPr="009A6304" w:rsidRDefault="009A6304" w:rsidP="009A6304">
      <w:pPr>
        <w:spacing w:after="80" w:line="240" w:lineRule="auto"/>
        <w:ind w:left="1080" w:hanging="360"/>
        <w:jc w:val="both"/>
        <w:rPr>
          <w:i/>
          <w:iCs/>
          <w:vanish/>
          <w:sz w:val="20"/>
          <w:szCs w:val="20"/>
          <w:lang w:val="es-ES"/>
        </w:rPr>
      </w:pPr>
      <w:r w:rsidRPr="009A6304">
        <w:rPr>
          <w:i/>
          <w:iCs/>
          <w:vanish/>
          <w:sz w:val="20"/>
          <w:szCs w:val="20"/>
          <w:lang w:val="es-ES"/>
        </w:rPr>
        <w:t>c)</w:t>
      </w:r>
      <w:r w:rsidRPr="009A6304">
        <w:rPr>
          <w:i/>
          <w:iCs/>
          <w:vanish/>
          <w:sz w:val="20"/>
          <w:szCs w:val="20"/>
          <w:lang w:val="es-ES"/>
        </w:rPr>
        <w:tab/>
        <w:t>buscar la cooperación con la Convención Marco de las Naciones Unidas sobre el Cambio Climático (UNFCCC, por sus siglas en inglés) y con otras entidades relevantes, para ampliar el papel y la difusión del ETF y la implementación de salvaguardas, herramientas de planificación espacial y directrices para evitar el impacto negativo de las infraestructuras de energías renovables sobre las especies migratorias; y</w:t>
      </w:r>
    </w:p>
    <w:p w14:paraId="48263DAF" w14:textId="3335DF9B" w:rsidR="000E6CB7" w:rsidRPr="009A6304" w:rsidRDefault="009A6304" w:rsidP="009A6304">
      <w:pPr>
        <w:spacing w:after="0" w:line="240" w:lineRule="auto"/>
        <w:ind w:left="1080" w:hanging="360"/>
        <w:jc w:val="both"/>
        <w:rPr>
          <w:i/>
          <w:iCs/>
          <w:sz w:val="20"/>
          <w:szCs w:val="20"/>
          <w:lang w:val="es-ES"/>
        </w:rPr>
      </w:pPr>
      <w:r w:rsidRPr="009A6304">
        <w:rPr>
          <w:i/>
          <w:iCs/>
          <w:vanish/>
          <w:sz w:val="20"/>
          <w:szCs w:val="20"/>
          <w:lang w:val="es-ES"/>
        </w:rPr>
        <w:t>d)</w:t>
      </w:r>
      <w:r w:rsidRPr="009A6304">
        <w:rPr>
          <w:i/>
          <w:iCs/>
          <w:vanish/>
          <w:sz w:val="20"/>
          <w:szCs w:val="20"/>
          <w:lang w:val="es-ES"/>
        </w:rPr>
        <w:tab/>
        <w:t>apoyar la organización de talleres del ETF para ampliar la concienciación y aumentar la capacidad de los representantes gubernamentales que trabajan en las áreas de energías renovables y especies migratorias</w:t>
      </w:r>
      <w:r w:rsidR="000E6CB7" w:rsidRPr="009A6304">
        <w:rPr>
          <w:i/>
          <w:iCs/>
          <w:vanish/>
          <w:sz w:val="20"/>
          <w:szCs w:val="20"/>
          <w:lang w:val="es-ES"/>
        </w:rPr>
        <w:t>.</w:t>
      </w:r>
    </w:p>
    <w:p w14:paraId="7E193584" w14:textId="77777777" w:rsidR="000E6CB7" w:rsidRPr="009A6304" w:rsidRDefault="000E6CB7" w:rsidP="000E6CB7">
      <w:pPr>
        <w:spacing w:after="0" w:line="240" w:lineRule="auto"/>
        <w:jc w:val="both"/>
        <w:rPr>
          <w:rFonts w:eastAsia="Arial" w:cs="Arial"/>
          <w:u w:val="single"/>
          <w:lang w:val="es-ES"/>
        </w:rPr>
      </w:pPr>
    </w:p>
    <w:p w14:paraId="28270C14" w14:textId="77777777" w:rsidR="000E6CB7" w:rsidRPr="00175A1E" w:rsidRDefault="000E6CB7" w:rsidP="000E6CB7">
      <w:pPr>
        <w:spacing w:after="0" w:line="240" w:lineRule="auto"/>
        <w:jc w:val="both"/>
        <w:rPr>
          <w:rFonts w:eastAsia="Arial" w:cs="Arial"/>
          <w:u w:val="single"/>
          <w:lang w:val="es-ES"/>
        </w:rPr>
      </w:pPr>
      <w:r w:rsidRPr="00175A1E">
        <w:rPr>
          <w:rFonts w:eastAsia="Arial" w:cs="Arial"/>
          <w:u w:val="single"/>
          <w:lang w:val="es-ES"/>
        </w:rPr>
        <w:t xml:space="preserve">Actividades para implementar la Resolución 11.27 (Rev.COP13) </w:t>
      </w:r>
      <w:r w:rsidRPr="00175A1E">
        <w:rPr>
          <w:rFonts w:eastAsia="Arial" w:cs="Arial"/>
          <w:i/>
          <w:iCs/>
          <w:u w:val="single"/>
          <w:lang w:val="es-ES"/>
        </w:rPr>
        <w:t>Energías renovables y Especies migratorias</w:t>
      </w:r>
      <w:r w:rsidRPr="00175A1E">
        <w:rPr>
          <w:rFonts w:eastAsia="Arial" w:cs="Arial"/>
          <w:u w:val="single"/>
          <w:lang w:val="es-ES"/>
        </w:rPr>
        <w:t xml:space="preserve"> y las Decisiones 14.209-14.210</w:t>
      </w:r>
    </w:p>
    <w:p w14:paraId="7D07304E" w14:textId="77777777" w:rsidR="000E6CB7" w:rsidRPr="00175A1E" w:rsidRDefault="000E6CB7" w:rsidP="000E6CB7">
      <w:pPr>
        <w:spacing w:after="0" w:line="240" w:lineRule="auto"/>
        <w:jc w:val="both"/>
        <w:rPr>
          <w:rFonts w:eastAsia="Arial" w:cs="Arial"/>
          <w:u w:val="single"/>
          <w:lang w:val="es-ES"/>
        </w:rPr>
      </w:pPr>
    </w:p>
    <w:p w14:paraId="17D526C3" w14:textId="77777777" w:rsidR="000E6CB7" w:rsidRPr="00175A1E" w:rsidRDefault="000E6CB7" w:rsidP="000E6CB7">
      <w:pPr>
        <w:pStyle w:val="ListParagraph"/>
        <w:numPr>
          <w:ilvl w:val="0"/>
          <w:numId w:val="14"/>
        </w:numPr>
        <w:spacing w:after="0" w:line="240" w:lineRule="auto"/>
        <w:ind w:left="567" w:hanging="567"/>
        <w:jc w:val="both"/>
        <w:rPr>
          <w:lang w:val="es-ES"/>
        </w:rPr>
      </w:pPr>
      <w:r w:rsidRPr="00175A1E">
        <w:rPr>
          <w:lang w:val="es-ES"/>
        </w:rPr>
        <w:t xml:space="preserve">En septiembre de 2025, 20 Partes Contratantes de la CMS eran miembros del ETF, con representantes de ministerios y autoridades relacionados con el medio ambiente, la energía y el desarrollo. Además, la membresía incluye tres organismos gubernamentales internacionales de desarrollo, las secretarías de siete acuerdos multilaterales de medio ambiente y </w:t>
      </w:r>
      <w:r w:rsidRPr="00175A1E">
        <w:rPr>
          <w:color w:val="000000" w:themeColor="text1"/>
          <w:lang w:val="es-ES"/>
        </w:rPr>
        <w:t>14</w:t>
      </w:r>
      <w:r w:rsidRPr="00175A1E">
        <w:rPr>
          <w:lang w:val="es-ES"/>
        </w:rPr>
        <w:t xml:space="preserve"> organizaciones e instituciones internacionales, entre ellas organizaciones intergubernamentales y redes, bancos de desarrollo y organizaciones no gubernamentales. Otras 27 organizaciones y asociaciones nacionales e internacionales son observadoras del ETF. </w:t>
      </w:r>
    </w:p>
    <w:p w14:paraId="673CB538" w14:textId="77777777" w:rsidR="000E6CB7" w:rsidRPr="00175A1E" w:rsidRDefault="000E6CB7" w:rsidP="000E6CB7">
      <w:pPr>
        <w:pStyle w:val="ListParagraph"/>
        <w:spacing w:after="0" w:line="240" w:lineRule="auto"/>
        <w:ind w:left="567" w:hanging="567"/>
        <w:rPr>
          <w:lang w:val="es-ES"/>
        </w:rPr>
      </w:pPr>
    </w:p>
    <w:p w14:paraId="1F010FE5" w14:textId="77777777" w:rsidR="000E6CB7" w:rsidRPr="00175A1E" w:rsidRDefault="000E6CB7" w:rsidP="000E6CB7">
      <w:pPr>
        <w:pStyle w:val="ListParagraph"/>
        <w:numPr>
          <w:ilvl w:val="0"/>
          <w:numId w:val="14"/>
        </w:numPr>
        <w:spacing w:after="0" w:line="240" w:lineRule="auto"/>
        <w:ind w:left="567" w:hanging="567"/>
        <w:jc w:val="both"/>
        <w:rPr>
          <w:lang w:val="es-ES"/>
        </w:rPr>
      </w:pPr>
      <w:r w:rsidRPr="00175A1E">
        <w:rPr>
          <w:lang w:val="es-ES"/>
        </w:rPr>
        <w:t>Durante el actual período entre sesiones, se celebraron dos reuniones del Grupo Operativo sobre Energía. La 7.</w:t>
      </w:r>
      <w:r w:rsidRPr="00175A1E">
        <w:rPr>
          <w:vertAlign w:val="superscript"/>
          <w:lang w:val="es-ES"/>
        </w:rPr>
        <w:t>a</w:t>
      </w:r>
      <w:r w:rsidRPr="00175A1E">
        <w:rPr>
          <w:lang w:val="es-ES"/>
        </w:rPr>
        <w:t xml:space="preserve"> reunión del Grupo Operativo sobre Energía de la CMS (ETF7) se celebró (en modalidad </w:t>
      </w:r>
      <w:r w:rsidRPr="00175A1E">
        <w:rPr>
          <w:color w:val="000000" w:themeColor="text1"/>
          <w:lang w:val="es-ES"/>
        </w:rPr>
        <w:t xml:space="preserve">virtual y presencial) </w:t>
      </w:r>
      <w:r w:rsidRPr="00175A1E">
        <w:rPr>
          <w:lang w:val="es-ES"/>
        </w:rPr>
        <w:t>en Madrid, España, los días 24 y 25 de abril de 2024, seguida del «Día Abierto del ETF» y una visita sobre el terreno los días 25 y 26 de abril. La 8.</w:t>
      </w:r>
      <w:r w:rsidRPr="00175A1E">
        <w:rPr>
          <w:vertAlign w:val="superscript"/>
          <w:lang w:val="es-ES"/>
        </w:rPr>
        <w:t>a</w:t>
      </w:r>
      <w:r w:rsidRPr="00175A1E">
        <w:rPr>
          <w:lang w:val="es-ES"/>
        </w:rPr>
        <w:t xml:space="preserve"> reunión del ETF (ETF8) se celebró en línea los días 16 y 17 de septiembre de 2025; los documentos y resultados de ambas reuniones pueden consultarse en el </w:t>
      </w:r>
      <w:hyperlink r:id="rId15">
        <w:r w:rsidRPr="00175A1E">
          <w:rPr>
            <w:rStyle w:val="Hyperlink"/>
            <w:lang w:val="es-ES"/>
          </w:rPr>
          <w:t>sitio web del ETF.</w:t>
        </w:r>
      </w:hyperlink>
    </w:p>
    <w:p w14:paraId="06CB82E9" w14:textId="77777777" w:rsidR="000E6CB7" w:rsidRPr="00175A1E" w:rsidRDefault="000E6CB7" w:rsidP="000E6CB7">
      <w:pPr>
        <w:spacing w:after="0" w:line="240" w:lineRule="auto"/>
        <w:ind w:left="567" w:hanging="567"/>
        <w:jc w:val="both"/>
        <w:rPr>
          <w:lang w:val="es-ES"/>
        </w:rPr>
      </w:pPr>
    </w:p>
    <w:p w14:paraId="4869D965" w14:textId="77777777" w:rsidR="000E6CB7" w:rsidRPr="00175A1E" w:rsidRDefault="000E6CB7" w:rsidP="000E6CB7">
      <w:pPr>
        <w:pStyle w:val="ListParagraph"/>
        <w:numPr>
          <w:ilvl w:val="0"/>
          <w:numId w:val="14"/>
        </w:numPr>
        <w:spacing w:after="0" w:line="240" w:lineRule="auto"/>
        <w:ind w:left="567" w:hanging="567"/>
        <w:jc w:val="both"/>
        <w:rPr>
          <w:lang w:val="es-ES"/>
        </w:rPr>
      </w:pPr>
      <w:r w:rsidRPr="00175A1E">
        <w:rPr>
          <w:color w:val="000000" w:themeColor="text1"/>
          <w:lang w:val="es-ES"/>
        </w:rPr>
        <w:t xml:space="preserve">En respuesta a la </w:t>
      </w:r>
      <w:r w:rsidRPr="00175A1E">
        <w:rPr>
          <w:lang w:val="es-ES"/>
        </w:rPr>
        <w:t xml:space="preserve">Decisión 14.209, la ETF7 examinó la aplicación del Plan de Trabajo del ETF y acordó crear nuevos grupos de trabajo para: i) elaborar orientaciones sobre la creación de una base de datos de mortalidad; </w:t>
      </w:r>
      <w:proofErr w:type="spellStart"/>
      <w:r w:rsidRPr="00175A1E">
        <w:rPr>
          <w:lang w:val="es-ES"/>
        </w:rPr>
        <w:t>ii</w:t>
      </w:r>
      <w:proofErr w:type="spellEnd"/>
      <w:r w:rsidRPr="00175A1E">
        <w:rPr>
          <w:lang w:val="es-ES"/>
        </w:rPr>
        <w:t xml:space="preserve">) guiar la participación con el sector privado; </w:t>
      </w:r>
      <w:proofErr w:type="spellStart"/>
      <w:r w:rsidRPr="00175A1E">
        <w:rPr>
          <w:lang w:val="es-ES"/>
        </w:rPr>
        <w:t>iii</w:t>
      </w:r>
      <w:proofErr w:type="spellEnd"/>
      <w:r w:rsidRPr="00175A1E">
        <w:rPr>
          <w:lang w:val="es-ES"/>
        </w:rPr>
        <w:t xml:space="preserve">) evaluar los impactos de la infraestructura marina de energía renovable sobre las especies marinas (cetáceos); </w:t>
      </w:r>
      <w:proofErr w:type="spellStart"/>
      <w:r w:rsidRPr="00175A1E">
        <w:rPr>
          <w:lang w:val="es-ES"/>
        </w:rPr>
        <w:t>iv</w:t>
      </w:r>
      <w:proofErr w:type="spellEnd"/>
      <w:r w:rsidRPr="00175A1E">
        <w:rPr>
          <w:lang w:val="es-ES"/>
        </w:rPr>
        <w:t xml:space="preserve">) mitigar los impactos sobre los murciélagos; y v) definir un nuevo programa de trabajo que sería refrendado en la ETF8. La ETF7 también acordó elaborar nuevas directrices sobre taxonomías para las evaluaciones de impacto ambiental (EIA) y las evaluaciones ambientales estratégicas (EAE), la energía hidroeléctrica, la bioenergía, así como el abastecimiento responsable de materiales para energías renovables. Otros resultados incluyeron el lanzamiento del Fondo de Pequeñas Subvenciones del ETF.  </w:t>
      </w:r>
    </w:p>
    <w:p w14:paraId="1FC5CCBD" w14:textId="77777777" w:rsidR="000E6CB7" w:rsidRPr="00175A1E" w:rsidRDefault="000E6CB7" w:rsidP="000E6CB7">
      <w:pPr>
        <w:pStyle w:val="ListParagraph"/>
        <w:ind w:left="567" w:hanging="567"/>
        <w:rPr>
          <w:lang w:val="es-ES"/>
        </w:rPr>
      </w:pPr>
    </w:p>
    <w:p w14:paraId="024C285C" w14:textId="77777777" w:rsidR="000E6CB7" w:rsidRPr="00175A1E" w:rsidRDefault="000E6CB7" w:rsidP="000E6CB7">
      <w:pPr>
        <w:pStyle w:val="ListParagraph"/>
        <w:numPr>
          <w:ilvl w:val="0"/>
          <w:numId w:val="14"/>
        </w:numPr>
        <w:spacing w:after="0" w:line="240" w:lineRule="auto"/>
        <w:ind w:left="567" w:hanging="567"/>
        <w:jc w:val="both"/>
        <w:rPr>
          <w:lang w:val="es-ES"/>
        </w:rPr>
      </w:pPr>
      <w:r w:rsidRPr="00175A1E">
        <w:rPr>
          <w:lang w:val="es-ES"/>
        </w:rPr>
        <w:t xml:space="preserve">La ETF8 se centró en la presentación del Plan de Trabajo 2025-2032 del ETF, elaborado por un grupo de trabajo específico que celebró varias reuniones y consultó a todos los miembros del ETF. Este documento, alineado con los objetivos y metas del Plan Estratégico de Samarcanda para las Especies Migratorias 2024-2032, guiará el </w:t>
      </w:r>
      <w:r w:rsidRPr="00175A1E">
        <w:rPr>
          <w:lang w:val="es-ES"/>
        </w:rPr>
        <w:lastRenderedPageBreak/>
        <w:t xml:space="preserve">trabajo del Grupo Operativo en los próximos años </w:t>
      </w:r>
      <w:r w:rsidRPr="00175A1E">
        <w:rPr>
          <w:color w:val="000000" w:themeColor="text1"/>
          <w:lang w:val="es-ES"/>
        </w:rPr>
        <w:t xml:space="preserve">y </w:t>
      </w:r>
      <w:r w:rsidRPr="00175A1E">
        <w:rPr>
          <w:lang w:val="es-ES"/>
        </w:rPr>
        <w:t xml:space="preserve">pondrá en práctica las actividades de los cinco grupos de trabajo definidos en la ETF7. </w:t>
      </w:r>
    </w:p>
    <w:p w14:paraId="3EB4FFA7" w14:textId="77777777" w:rsidR="000E6CB7" w:rsidRPr="00175A1E" w:rsidRDefault="000E6CB7" w:rsidP="000E6CB7">
      <w:pPr>
        <w:pStyle w:val="ListParagraph"/>
        <w:rPr>
          <w:lang w:val="es-ES"/>
        </w:rPr>
      </w:pPr>
    </w:p>
    <w:p w14:paraId="40C08648" w14:textId="77777777" w:rsidR="000E6CB7" w:rsidRPr="00175A1E" w:rsidRDefault="000E6CB7" w:rsidP="000E6CB7">
      <w:pPr>
        <w:pStyle w:val="ListParagraph"/>
        <w:numPr>
          <w:ilvl w:val="0"/>
          <w:numId w:val="14"/>
        </w:numPr>
        <w:spacing w:after="0" w:line="240" w:lineRule="auto"/>
        <w:ind w:left="567" w:hanging="567"/>
        <w:jc w:val="both"/>
        <w:rPr>
          <w:lang w:val="es-ES"/>
        </w:rPr>
      </w:pPr>
      <w:r w:rsidRPr="00175A1E">
        <w:rPr>
          <w:lang w:val="es-ES"/>
        </w:rPr>
        <w:t xml:space="preserve">El ETF siguió apoyando la publicación de orientaciones específicas sobre los impactos y la mitigación de las amenazas que representan las energías renovables para las aves migratorias. Ejemplos de ello son </w:t>
      </w:r>
      <w:proofErr w:type="spellStart"/>
      <w:r w:rsidRPr="00175A1E">
        <w:rPr>
          <w:i/>
          <w:iCs/>
          <w:lang w:val="es-ES"/>
        </w:rPr>
        <w:t>Spatial</w:t>
      </w:r>
      <w:proofErr w:type="spellEnd"/>
      <w:r w:rsidRPr="00175A1E">
        <w:rPr>
          <w:i/>
          <w:iCs/>
          <w:lang w:val="es-ES"/>
        </w:rPr>
        <w:t xml:space="preserve"> </w:t>
      </w:r>
      <w:proofErr w:type="spellStart"/>
      <w:r w:rsidRPr="00175A1E">
        <w:rPr>
          <w:i/>
          <w:iCs/>
          <w:lang w:val="es-ES"/>
        </w:rPr>
        <w:t>planning</w:t>
      </w:r>
      <w:proofErr w:type="spellEnd"/>
      <w:r w:rsidRPr="00175A1E">
        <w:rPr>
          <w:i/>
          <w:iCs/>
          <w:lang w:val="es-ES"/>
        </w:rPr>
        <w:t xml:space="preserve"> for </w:t>
      </w:r>
      <w:proofErr w:type="spellStart"/>
      <w:r w:rsidRPr="00175A1E">
        <w:rPr>
          <w:i/>
          <w:iCs/>
          <w:lang w:val="es-ES"/>
        </w:rPr>
        <w:t>wind</w:t>
      </w:r>
      <w:proofErr w:type="spellEnd"/>
      <w:r w:rsidRPr="00175A1E">
        <w:rPr>
          <w:i/>
          <w:iCs/>
          <w:lang w:val="es-ES"/>
        </w:rPr>
        <w:t xml:space="preserve"> and solar </w:t>
      </w:r>
      <w:proofErr w:type="spellStart"/>
      <w:r w:rsidRPr="00175A1E">
        <w:rPr>
          <w:i/>
          <w:iCs/>
          <w:lang w:val="es-ES"/>
        </w:rPr>
        <w:t>developments</w:t>
      </w:r>
      <w:proofErr w:type="spellEnd"/>
      <w:r w:rsidRPr="00175A1E">
        <w:rPr>
          <w:i/>
          <w:iCs/>
          <w:lang w:val="es-ES"/>
        </w:rPr>
        <w:t xml:space="preserve"> and </w:t>
      </w:r>
      <w:proofErr w:type="spellStart"/>
      <w:r w:rsidRPr="00175A1E">
        <w:rPr>
          <w:i/>
          <w:iCs/>
          <w:lang w:val="es-ES"/>
        </w:rPr>
        <w:t>associated</w:t>
      </w:r>
      <w:proofErr w:type="spellEnd"/>
      <w:r w:rsidRPr="00175A1E">
        <w:rPr>
          <w:i/>
          <w:iCs/>
          <w:lang w:val="es-ES"/>
        </w:rPr>
        <w:t xml:space="preserve"> </w:t>
      </w:r>
      <w:proofErr w:type="spellStart"/>
      <w:r w:rsidRPr="00175A1E">
        <w:rPr>
          <w:i/>
          <w:iCs/>
          <w:lang w:val="es-ES"/>
        </w:rPr>
        <w:t>infrastructures</w:t>
      </w:r>
      <w:proofErr w:type="spellEnd"/>
      <w:r w:rsidRPr="00175A1E">
        <w:rPr>
          <w:i/>
          <w:iCs/>
          <w:lang w:val="es-ES"/>
        </w:rPr>
        <w:t xml:space="preserve"> (Planificación espacial para el desarrollo e infraestructuras asociadas de la energía eólica y solar)</w:t>
      </w:r>
      <w:r w:rsidRPr="00175A1E">
        <w:rPr>
          <w:lang w:val="es-ES"/>
        </w:rPr>
        <w:t xml:space="preserve"> (UICN) y </w:t>
      </w:r>
      <w:proofErr w:type="spellStart"/>
      <w:r w:rsidRPr="00175A1E">
        <w:rPr>
          <w:i/>
          <w:iCs/>
          <w:lang w:val="es-ES"/>
        </w:rPr>
        <w:t>Avoidance</w:t>
      </w:r>
      <w:proofErr w:type="spellEnd"/>
      <w:r w:rsidRPr="00175A1E">
        <w:rPr>
          <w:i/>
          <w:iCs/>
          <w:lang w:val="es-ES"/>
        </w:rPr>
        <w:t xml:space="preserve"> and </w:t>
      </w:r>
      <w:proofErr w:type="spellStart"/>
      <w:r w:rsidRPr="00175A1E">
        <w:rPr>
          <w:i/>
          <w:iCs/>
          <w:lang w:val="es-ES"/>
        </w:rPr>
        <w:t>Minimization</w:t>
      </w:r>
      <w:proofErr w:type="spellEnd"/>
      <w:r w:rsidRPr="00175A1E">
        <w:rPr>
          <w:i/>
          <w:iCs/>
          <w:lang w:val="es-ES"/>
        </w:rPr>
        <w:t xml:space="preserve"> of </w:t>
      </w:r>
      <w:proofErr w:type="spellStart"/>
      <w:r w:rsidRPr="00175A1E">
        <w:rPr>
          <w:i/>
          <w:iCs/>
          <w:lang w:val="es-ES"/>
        </w:rPr>
        <w:t>Environmental</w:t>
      </w:r>
      <w:proofErr w:type="spellEnd"/>
      <w:r w:rsidRPr="00175A1E">
        <w:rPr>
          <w:i/>
          <w:iCs/>
          <w:lang w:val="es-ES"/>
        </w:rPr>
        <w:t xml:space="preserve"> </w:t>
      </w:r>
      <w:proofErr w:type="spellStart"/>
      <w:r w:rsidRPr="00175A1E">
        <w:rPr>
          <w:i/>
          <w:iCs/>
          <w:lang w:val="es-ES"/>
        </w:rPr>
        <w:t>Impacts</w:t>
      </w:r>
      <w:proofErr w:type="spellEnd"/>
      <w:r w:rsidRPr="00175A1E">
        <w:rPr>
          <w:i/>
          <w:iCs/>
          <w:lang w:val="es-ES"/>
        </w:rPr>
        <w:t xml:space="preserve"> </w:t>
      </w:r>
      <w:proofErr w:type="spellStart"/>
      <w:r w:rsidRPr="00175A1E">
        <w:rPr>
          <w:i/>
          <w:iCs/>
          <w:lang w:val="es-ES"/>
        </w:rPr>
        <w:t>from</w:t>
      </w:r>
      <w:proofErr w:type="spellEnd"/>
      <w:r w:rsidRPr="00175A1E">
        <w:rPr>
          <w:i/>
          <w:iCs/>
          <w:lang w:val="es-ES"/>
        </w:rPr>
        <w:t xml:space="preserve"> </w:t>
      </w:r>
      <w:proofErr w:type="gramStart"/>
      <w:r w:rsidRPr="00175A1E">
        <w:rPr>
          <w:i/>
          <w:iCs/>
          <w:lang w:val="es-ES"/>
        </w:rPr>
        <w:t>Offshore</w:t>
      </w:r>
      <w:proofErr w:type="gramEnd"/>
      <w:r w:rsidRPr="00175A1E">
        <w:rPr>
          <w:i/>
          <w:iCs/>
          <w:lang w:val="es-ES"/>
        </w:rPr>
        <w:t xml:space="preserve"> </w:t>
      </w:r>
      <w:proofErr w:type="spellStart"/>
      <w:r w:rsidRPr="00175A1E">
        <w:rPr>
          <w:i/>
          <w:iCs/>
          <w:lang w:val="es-ES"/>
        </w:rPr>
        <w:t>Wind</w:t>
      </w:r>
      <w:proofErr w:type="spellEnd"/>
      <w:r w:rsidRPr="00175A1E">
        <w:rPr>
          <w:i/>
          <w:iCs/>
          <w:lang w:val="es-ES"/>
        </w:rPr>
        <w:t xml:space="preserve"> and </w:t>
      </w:r>
      <w:proofErr w:type="spellStart"/>
      <w:r w:rsidRPr="00175A1E">
        <w:rPr>
          <w:i/>
          <w:iCs/>
          <w:lang w:val="es-ES"/>
        </w:rPr>
        <w:t>Grid</w:t>
      </w:r>
      <w:proofErr w:type="spellEnd"/>
      <w:r w:rsidRPr="00175A1E">
        <w:rPr>
          <w:i/>
          <w:iCs/>
          <w:lang w:val="es-ES"/>
        </w:rPr>
        <w:t xml:space="preserve"> </w:t>
      </w:r>
      <w:proofErr w:type="spellStart"/>
      <w:r w:rsidRPr="00175A1E">
        <w:rPr>
          <w:i/>
          <w:iCs/>
          <w:lang w:val="es-ES"/>
        </w:rPr>
        <w:t>Infrastructure</w:t>
      </w:r>
      <w:proofErr w:type="spellEnd"/>
      <w:r w:rsidRPr="00175A1E">
        <w:rPr>
          <w:i/>
          <w:iCs/>
          <w:lang w:val="es-ES"/>
        </w:rPr>
        <w:t xml:space="preserve"> (Evitar y minimizar los impactos ambientales de la energía eólica marina y la infraestructura de redes eléctricas)</w:t>
      </w:r>
      <w:r w:rsidRPr="00175A1E">
        <w:rPr>
          <w:lang w:val="es-ES"/>
        </w:rPr>
        <w:t xml:space="preserve"> (Coalición Marina para la Energía y la Naturaleza). Puede consultarse la lista completa de publicaciones en el sitio web del ETF. </w:t>
      </w:r>
    </w:p>
    <w:p w14:paraId="34EC561E" w14:textId="77777777" w:rsidR="000E6CB7" w:rsidRPr="00175A1E" w:rsidRDefault="000E6CB7" w:rsidP="000E6CB7">
      <w:pPr>
        <w:pStyle w:val="ListParagraph"/>
        <w:ind w:left="567" w:hanging="567"/>
        <w:rPr>
          <w:lang w:val="es-ES"/>
        </w:rPr>
      </w:pPr>
    </w:p>
    <w:p w14:paraId="69B08E32" w14:textId="77777777" w:rsidR="000E6CB7" w:rsidRPr="00175A1E" w:rsidRDefault="000E6CB7" w:rsidP="000E6CB7">
      <w:pPr>
        <w:pStyle w:val="ListParagraph"/>
        <w:numPr>
          <w:ilvl w:val="0"/>
          <w:numId w:val="14"/>
        </w:numPr>
        <w:spacing w:after="0" w:line="240" w:lineRule="auto"/>
        <w:ind w:left="567" w:hanging="567"/>
        <w:contextualSpacing w:val="0"/>
        <w:jc w:val="both"/>
        <w:rPr>
          <w:lang w:val="es-ES"/>
        </w:rPr>
      </w:pPr>
      <w:r w:rsidRPr="00175A1E">
        <w:rPr>
          <w:color w:val="000000" w:themeColor="text1"/>
          <w:lang w:val="es-ES"/>
        </w:rPr>
        <w:t xml:space="preserve">Gracias a un Acuerdo de Cooperación de Proyecto (PCA, por sus siglas en inglés) firmado en 2022, BirdLife International, en estrecha cooperación con la Secretaría, continuó coordinando el ETF. </w:t>
      </w:r>
      <w:r w:rsidRPr="00175A1E">
        <w:rPr>
          <w:lang w:val="es-ES"/>
        </w:rPr>
        <w:t xml:space="preserve">El PCA establece un programa detallado de actividades y mecanismos de seguimiento de su aplicación y </w:t>
      </w:r>
      <w:r w:rsidRPr="00175A1E">
        <w:rPr>
          <w:color w:val="000000" w:themeColor="text1"/>
          <w:lang w:val="es-ES"/>
        </w:rPr>
        <w:t xml:space="preserve">ha sido </w:t>
      </w:r>
      <w:r w:rsidRPr="00175A1E">
        <w:rPr>
          <w:lang w:val="es-ES"/>
        </w:rPr>
        <w:t>financiado por el Gobierno de la India, el Ministerio de Transición Ecológica e Inclusiva de Francia y la Oficina Francesa de Biodiversidad, el Ministerio Federal de Medio Ambiente, Conservación de la Naturaleza y Seguridad Nuclear de Alemania, el Ministerio para la Transición Ecológica y el Reto Demográfico de España y el Departamento de Cambio Climático, Energía, Medio Ambiente y Agua de Australia.</w:t>
      </w:r>
    </w:p>
    <w:p w14:paraId="354BF113" w14:textId="77777777" w:rsidR="000E6CB7" w:rsidRPr="00175A1E" w:rsidRDefault="000E6CB7" w:rsidP="000E6CB7">
      <w:pPr>
        <w:pStyle w:val="ListParagraph"/>
        <w:spacing w:after="0" w:line="240" w:lineRule="auto"/>
        <w:ind w:left="360"/>
        <w:jc w:val="both"/>
        <w:rPr>
          <w:lang w:val="es-ES"/>
        </w:rPr>
      </w:pPr>
    </w:p>
    <w:p w14:paraId="3D6C48BC" w14:textId="77777777" w:rsidR="000E6CB7" w:rsidRPr="00175A1E" w:rsidRDefault="000E6CB7" w:rsidP="000E6CB7">
      <w:pPr>
        <w:pStyle w:val="ListParagraph"/>
        <w:numPr>
          <w:ilvl w:val="0"/>
          <w:numId w:val="14"/>
        </w:numPr>
        <w:spacing w:after="0" w:line="240" w:lineRule="auto"/>
        <w:ind w:left="567" w:hanging="567"/>
        <w:jc w:val="both"/>
        <w:rPr>
          <w:lang w:val="es-ES"/>
        </w:rPr>
      </w:pPr>
      <w:r w:rsidRPr="00175A1E">
        <w:rPr>
          <w:lang w:val="es-ES"/>
        </w:rPr>
        <w:t xml:space="preserve">El ETF, a través de su </w:t>
      </w:r>
      <w:r w:rsidRPr="00175A1E">
        <w:rPr>
          <w:color w:val="000000" w:themeColor="text1"/>
          <w:lang w:val="es-ES"/>
        </w:rPr>
        <w:t xml:space="preserve">equipo de coordinación, </w:t>
      </w:r>
      <w:r w:rsidRPr="00175A1E">
        <w:rPr>
          <w:lang w:val="es-ES"/>
        </w:rPr>
        <w:t xml:space="preserve">miembros y partes interesadas, ha logrado difundir y promover varias herramientas destinadas a gestionar y supervisar los impactos de la infraestructura de energías renovables. Entre ellas figura el despliegue de la herramienta </w:t>
      </w:r>
      <w:hyperlink r:id="rId16" w:history="1">
        <w:r w:rsidRPr="00175A1E">
          <w:rPr>
            <w:rStyle w:val="Hyperlink"/>
            <w:lang w:val="es-ES"/>
          </w:rPr>
          <w:t>AVISTEP</w:t>
        </w:r>
      </w:hyperlink>
      <w:r w:rsidRPr="00175A1E">
        <w:rPr>
          <w:lang w:val="es-ES"/>
        </w:rPr>
        <w:t xml:space="preserve">, lanzada en 2022 por BirdLife International y disponible en ocho países (Egipto, India, Kenia, República Democrática Popular Lao, Nepal, Tailandia, Uzbekistán y Vietnam), </w:t>
      </w:r>
      <w:r w:rsidRPr="00175A1E">
        <w:rPr>
          <w:color w:val="000000" w:themeColor="text1"/>
          <w:lang w:val="es-ES"/>
        </w:rPr>
        <w:t>con planes de expansión a otros países en curso</w:t>
      </w:r>
      <w:r w:rsidRPr="00175A1E">
        <w:rPr>
          <w:lang w:val="es-ES"/>
        </w:rPr>
        <w:t>. Dado que estos países experimentan una rápida expansión de la infraestructura energética, AVISTEP supone una herramienta esencial para garantizar que este crecimiento no se produzca a expensas de las poblaciones de especies de aves potencialmente sensibles.</w:t>
      </w:r>
    </w:p>
    <w:p w14:paraId="7E2F1E2C" w14:textId="77777777" w:rsidR="000E6CB7" w:rsidRPr="00175A1E" w:rsidRDefault="000E6CB7" w:rsidP="000E6CB7">
      <w:pPr>
        <w:pStyle w:val="ListParagraph"/>
        <w:spacing w:after="0" w:line="240" w:lineRule="auto"/>
        <w:ind w:left="567" w:hanging="567"/>
        <w:jc w:val="both"/>
        <w:rPr>
          <w:lang w:val="es-ES"/>
        </w:rPr>
      </w:pPr>
    </w:p>
    <w:p w14:paraId="70A581EE" w14:textId="77777777" w:rsidR="000E6CB7" w:rsidRPr="00175A1E" w:rsidRDefault="000E6CB7" w:rsidP="000E6CB7">
      <w:pPr>
        <w:pStyle w:val="ListParagraph"/>
        <w:numPr>
          <w:ilvl w:val="0"/>
          <w:numId w:val="14"/>
        </w:numPr>
        <w:spacing w:after="0" w:line="240" w:lineRule="auto"/>
        <w:ind w:left="567" w:hanging="567"/>
        <w:jc w:val="both"/>
        <w:rPr>
          <w:lang w:val="es-ES"/>
        </w:rPr>
      </w:pPr>
      <w:r w:rsidRPr="00175A1E">
        <w:rPr>
          <w:lang w:val="es-ES"/>
        </w:rPr>
        <w:t xml:space="preserve">Tras el acuerdo alcanzado en la ETF7, en 2024 se anunció la primera convocatoria del Fondo de Pequeñas Subvenciones del ETF. </w:t>
      </w:r>
      <w:r w:rsidRPr="00175A1E">
        <w:rPr>
          <w:color w:val="000000" w:themeColor="text1"/>
          <w:lang w:val="es-ES"/>
        </w:rPr>
        <w:t>Tras</w:t>
      </w:r>
      <w:r w:rsidRPr="00175A1E">
        <w:rPr>
          <w:lang w:val="es-ES"/>
        </w:rPr>
        <w:t xml:space="preserve"> un proceso competitivo (licitación), </w:t>
      </w:r>
      <w:r w:rsidRPr="00175A1E">
        <w:rPr>
          <w:i/>
          <w:lang w:val="es-ES"/>
        </w:rPr>
        <w:t xml:space="preserve">Bat </w:t>
      </w:r>
      <w:proofErr w:type="spellStart"/>
      <w:r w:rsidRPr="00175A1E">
        <w:rPr>
          <w:i/>
          <w:lang w:val="es-ES"/>
        </w:rPr>
        <w:t>Conservation</w:t>
      </w:r>
      <w:proofErr w:type="spellEnd"/>
      <w:r w:rsidRPr="00175A1E">
        <w:rPr>
          <w:i/>
          <w:lang w:val="es-ES"/>
        </w:rPr>
        <w:t xml:space="preserve"> International</w:t>
      </w:r>
      <w:r w:rsidRPr="00175A1E">
        <w:rPr>
          <w:lang w:val="es-ES"/>
        </w:rPr>
        <w:t xml:space="preserve"> recibió una subvención para evaluar, documentar e informar sobre las perspectivas mundiales acerca de cómo la energía eólica afecta a los murciélagos migratorios. Se espera que el Fondo de Pequeñas Subvenciones continúe durante el próximo período entre sesiones, siempre que se disponga de recursos.</w:t>
      </w:r>
    </w:p>
    <w:p w14:paraId="187682B9" w14:textId="77777777" w:rsidR="000E6CB7" w:rsidRPr="00175A1E" w:rsidRDefault="000E6CB7" w:rsidP="000E6CB7">
      <w:pPr>
        <w:spacing w:after="0" w:line="240" w:lineRule="auto"/>
        <w:jc w:val="both"/>
        <w:rPr>
          <w:lang w:val="es-ES"/>
        </w:rPr>
      </w:pPr>
    </w:p>
    <w:p w14:paraId="15819F0B" w14:textId="3D0F6593" w:rsidR="000E6CB7" w:rsidRPr="00175A1E" w:rsidRDefault="004443FF" w:rsidP="000E6CB7">
      <w:pPr>
        <w:pStyle w:val="ListParagraph"/>
        <w:numPr>
          <w:ilvl w:val="0"/>
          <w:numId w:val="14"/>
        </w:numPr>
        <w:spacing w:after="0" w:line="240" w:lineRule="auto"/>
        <w:ind w:left="540" w:hanging="540"/>
        <w:jc w:val="both"/>
        <w:rPr>
          <w:lang w:val="es-ES"/>
        </w:rPr>
      </w:pPr>
      <w:r w:rsidRPr="004443FF">
        <w:rPr>
          <w:lang w:val="es-ES"/>
        </w:rPr>
        <w:t>El ETF ha seguido facilitando la cooperación entre la CMS y sus acuerdos hijos tales como el Acuerdo sobre la Conservación de las Aves Acuáticas Migratorias de África y Eurasia (AEWA), el Acuerdo sobre la Conservación de Poblaciones de Murciélagos en Europa (EUROBATS), el Acuerdo sobre la conservación de los pequeños cetáceos del Báltico, el Atlántico Nororiental, el Mar de Irlanda y el Mar del Norte (ASCOBANS), el Acuerdo sobre la Conservación de Cetáceos del Mar Negro, el Mar Mediterráneo y la zona Atlántica contigua (ACCOBAMS) y el Memorando de Entendimiento sobre la Conservación de las Aves Migratorias de Presa en África y Eurasia (</w:t>
      </w:r>
      <w:proofErr w:type="spellStart"/>
      <w:r w:rsidRPr="004443FF">
        <w:rPr>
          <w:lang w:val="es-ES"/>
        </w:rPr>
        <w:t>MdE</w:t>
      </w:r>
      <w:proofErr w:type="spellEnd"/>
      <w:r w:rsidRPr="004443FF">
        <w:rPr>
          <w:lang w:val="es-ES"/>
        </w:rPr>
        <w:t xml:space="preserve"> Aves rapaces). Las Secretarías, los cuerpos técnicos y los grupos de trabajo relevantes han seguido cooperando y han realizado trabajos relevantes sobre el impacto de las líneas eléctricas, las turbinas eólicas y otras tecnologías de energía renovable sobre especies migratorias, tal y como se reflejó en las diversas directrices elaboradas dentro del marco del ETF</w:t>
      </w:r>
      <w:r w:rsidR="0050141C">
        <w:rPr>
          <w:lang w:val="es-ES"/>
        </w:rPr>
        <w:t>.</w:t>
      </w:r>
      <w:r w:rsidR="000E6CB7" w:rsidRPr="004443FF">
        <w:rPr>
          <w:lang w:val="es-ES"/>
        </w:rPr>
        <w:t xml:space="preserve"> </w:t>
      </w:r>
      <w:r w:rsidR="000E6CB7" w:rsidRPr="00175A1E">
        <w:rPr>
          <w:lang w:val="es-ES"/>
        </w:rPr>
        <w:t xml:space="preserve">Asimismo, el ETF ha estado promoviendo los vínculos con las Partes de la </w:t>
      </w:r>
      <w:r w:rsidR="000E6CB7" w:rsidRPr="00175A1E">
        <w:rPr>
          <w:lang w:val="es-ES"/>
        </w:rPr>
        <w:lastRenderedPageBreak/>
        <w:t>CMS y otros organismos e instituciones pertinentes de la Organización de las Naciones Unidas, como la Secretaría de la Convención Marco de las Naciones Unidas sobre el Cambio Climático (CMNUCC), así como con reuniones relacionadas, entre ellas la 29.</w:t>
      </w:r>
      <w:r w:rsidR="000E6CB7" w:rsidRPr="00175A1E">
        <w:rPr>
          <w:vertAlign w:val="superscript"/>
          <w:lang w:val="es-ES"/>
        </w:rPr>
        <w:t>a</w:t>
      </w:r>
      <w:r w:rsidR="000E6CB7" w:rsidRPr="00175A1E">
        <w:rPr>
          <w:lang w:val="es-ES"/>
        </w:rPr>
        <w:t xml:space="preserve"> reunión de la Conferencia de las Partes en la CMNUCC (COP29), y los eventos paralelos organizados en la Conferencia de Bonn sobre el Clima de 2025 (62.</w:t>
      </w:r>
      <w:r w:rsidR="000E6CB7" w:rsidRPr="00175A1E">
        <w:rPr>
          <w:vertAlign w:val="superscript"/>
          <w:lang w:val="es-ES"/>
        </w:rPr>
        <w:t>o</w:t>
      </w:r>
      <w:r w:rsidR="000E6CB7" w:rsidRPr="00175A1E">
        <w:rPr>
          <w:lang w:val="es-ES"/>
        </w:rPr>
        <w:t xml:space="preserve"> período de sesiones de los Órganos Subsidiarios de la CMNUCC).</w:t>
      </w:r>
    </w:p>
    <w:p w14:paraId="28BF2670" w14:textId="77777777" w:rsidR="000E6CB7" w:rsidRPr="00175A1E" w:rsidRDefault="000E6CB7" w:rsidP="000E6CB7">
      <w:pPr>
        <w:pStyle w:val="ListParagraph"/>
        <w:spacing w:after="0" w:line="240" w:lineRule="auto"/>
        <w:ind w:left="540"/>
        <w:jc w:val="both"/>
        <w:rPr>
          <w:lang w:val="es-ES"/>
        </w:rPr>
      </w:pPr>
    </w:p>
    <w:p w14:paraId="48326E6E" w14:textId="77777777" w:rsidR="000E6CB7" w:rsidRPr="00175A1E" w:rsidRDefault="000E6CB7" w:rsidP="000E6CB7">
      <w:pPr>
        <w:spacing w:after="0" w:line="240" w:lineRule="auto"/>
        <w:jc w:val="both"/>
        <w:rPr>
          <w:rFonts w:cs="Arial"/>
          <w:u w:val="single"/>
          <w:lang w:val="es-ES"/>
        </w:rPr>
      </w:pPr>
      <w:r w:rsidRPr="00175A1E">
        <w:rPr>
          <w:rFonts w:cs="Arial"/>
          <w:u w:val="single"/>
          <w:lang w:val="es-ES"/>
        </w:rPr>
        <w:t>Debate y análisis</w:t>
      </w:r>
    </w:p>
    <w:p w14:paraId="51C34056" w14:textId="77777777" w:rsidR="000E6CB7" w:rsidRPr="00175A1E" w:rsidRDefault="000E6CB7" w:rsidP="000E6CB7">
      <w:pPr>
        <w:spacing w:after="0" w:line="240" w:lineRule="auto"/>
        <w:jc w:val="both"/>
        <w:rPr>
          <w:lang w:val="es-ES"/>
        </w:rPr>
      </w:pPr>
    </w:p>
    <w:p w14:paraId="4A87FCEE" w14:textId="77777777" w:rsidR="000E6CB7" w:rsidRPr="00175A1E" w:rsidRDefault="000E6CB7" w:rsidP="000E6CB7">
      <w:pPr>
        <w:pStyle w:val="ListParagraph"/>
        <w:numPr>
          <w:ilvl w:val="0"/>
          <w:numId w:val="14"/>
        </w:numPr>
        <w:spacing w:after="0" w:line="240" w:lineRule="auto"/>
        <w:ind w:left="540" w:hanging="540"/>
        <w:jc w:val="both"/>
        <w:rPr>
          <w:lang w:val="es-ES"/>
        </w:rPr>
      </w:pPr>
      <w:r w:rsidRPr="00175A1E">
        <w:rPr>
          <w:lang w:val="es-ES"/>
        </w:rPr>
        <w:t>El ETF ha concluido con éxito la aplicación de su Plan de Trabajo 2021-2024 y ha lanzado un nuevo y ambicioso plan para el período 2025-2032. Este nuevo Plan de Trabajo identifica áreas clave de acción y la necesidad de ampliar el alcance del Grupo Operativo para incluir aves, murciélagos y especies marinas, así como elaborar directrices sobre infraestructuras emergentes de energías renovables. El ETF ha seguido ampliando su membresía y ha vinculado eficazmente los acuerdos multilaterales de medio ambiente (AMUMA), los gobiernos y las principales partes interesadas en foros de alto nivel y técnicos. Los miembros del ETF participan activamente en las tareas cotidianas, y los nuevos grupos de trabajo reflejan la necesidad de producir orientaciones específicas en diversas áreas.</w:t>
      </w:r>
    </w:p>
    <w:p w14:paraId="5DFF208F" w14:textId="77777777" w:rsidR="000E6CB7" w:rsidRPr="00175A1E" w:rsidRDefault="000E6CB7" w:rsidP="000E6CB7">
      <w:pPr>
        <w:pStyle w:val="ListParagraph"/>
        <w:spacing w:after="0" w:line="240" w:lineRule="auto"/>
        <w:ind w:left="540"/>
        <w:jc w:val="both"/>
        <w:rPr>
          <w:lang w:val="es-ES"/>
        </w:rPr>
      </w:pPr>
    </w:p>
    <w:p w14:paraId="1F90EF95" w14:textId="77777777" w:rsidR="000E6CB7" w:rsidRPr="00175A1E" w:rsidRDefault="000E6CB7" w:rsidP="000E6CB7">
      <w:pPr>
        <w:pStyle w:val="ListParagraph"/>
        <w:numPr>
          <w:ilvl w:val="0"/>
          <w:numId w:val="14"/>
        </w:numPr>
        <w:spacing w:after="0" w:line="240" w:lineRule="auto"/>
        <w:ind w:left="540" w:hanging="540"/>
        <w:jc w:val="both"/>
        <w:rPr>
          <w:lang w:val="es-ES"/>
        </w:rPr>
      </w:pPr>
      <w:r w:rsidRPr="00175A1E">
        <w:rPr>
          <w:lang w:val="es-ES"/>
        </w:rPr>
        <w:t xml:space="preserve">Dado el tamaño y la diversidad de la membresía del ETF, así como la complejidad de las amenazas y oportunidades que plantean las energías renovables en relación con el cumplimiento de los objetivos climáticos de París y la protección de las especies migratorias, la coordinación del ETF se centra ahora en garantizar sinergias con los instrumentos existentes de la CMS y otros AMUMA, para asegurar que las orientaciones técnicas disponibles sean de fácil acceso, se adapten a las diferentes regiones geográficas e identifiquen las necesidades específicas de sus miembros y partes interesadas. </w:t>
      </w:r>
    </w:p>
    <w:p w14:paraId="1643F49C" w14:textId="200B52E7" w:rsidR="000E6CB7" w:rsidRPr="00175A1E" w:rsidRDefault="000E6CB7" w:rsidP="000E6CB7">
      <w:pPr>
        <w:pStyle w:val="ListParagraph"/>
        <w:rPr>
          <w:lang w:val="es-ES"/>
        </w:rPr>
      </w:pPr>
    </w:p>
    <w:p w14:paraId="480BB11B" w14:textId="77777777" w:rsidR="000E6CB7" w:rsidRPr="00175A1E" w:rsidRDefault="000E6CB7" w:rsidP="000E6CB7">
      <w:pPr>
        <w:pStyle w:val="ListParagraph"/>
        <w:numPr>
          <w:ilvl w:val="0"/>
          <w:numId w:val="14"/>
        </w:numPr>
        <w:spacing w:after="0" w:line="240" w:lineRule="auto"/>
        <w:ind w:left="540" w:hanging="540"/>
        <w:jc w:val="both"/>
        <w:rPr>
          <w:lang w:val="es-ES"/>
        </w:rPr>
      </w:pPr>
      <w:r w:rsidRPr="00175A1E">
        <w:rPr>
          <w:lang w:val="es-ES"/>
        </w:rPr>
        <w:t>Lograr energías renovables verdaderamente transformadoras y positivas para la naturaleza a gran escala requerirá una colaboración más sólida con el sector privado. Basándose en una propuesta elaborada por el Grupo de Trabajo del Sector Privado del ETF, este Grupo está explorando actualmente oportunidades para mejorar la participación de los líderes del sector en el próximo período entre sesiones. El objetivo es garantizar que los gobiernos impulsen los marcos normativos necesarios para incentivar la inversión responsable y, al mismo tiempo, posicionar al sector de las energías renovables como un socio clave en la identificación y aplicación de soluciones que aceleren la transición energética y minimicen los impactos sobre las especies migratorias y los ecosistemas.</w:t>
      </w:r>
    </w:p>
    <w:p w14:paraId="039627A3" w14:textId="77777777" w:rsidR="000E6CB7" w:rsidRPr="00175A1E" w:rsidRDefault="000E6CB7" w:rsidP="000E6CB7">
      <w:pPr>
        <w:pStyle w:val="ListParagraph"/>
        <w:rPr>
          <w:lang w:val="es-ES"/>
        </w:rPr>
      </w:pPr>
    </w:p>
    <w:p w14:paraId="327B4EFD" w14:textId="77777777" w:rsidR="000E6CB7" w:rsidRPr="00175A1E" w:rsidRDefault="000E6CB7" w:rsidP="000E6CB7">
      <w:pPr>
        <w:pStyle w:val="ListParagraph"/>
        <w:numPr>
          <w:ilvl w:val="0"/>
          <w:numId w:val="14"/>
        </w:numPr>
        <w:spacing w:after="0" w:line="240" w:lineRule="auto"/>
        <w:ind w:left="540" w:hanging="540"/>
        <w:jc w:val="both"/>
        <w:rPr>
          <w:lang w:val="es-ES"/>
        </w:rPr>
      </w:pPr>
      <w:r w:rsidRPr="00175A1E">
        <w:rPr>
          <w:lang w:val="es-ES"/>
        </w:rPr>
        <w:t xml:space="preserve">Las principales enmiendas propuestas a la Resolución 11.27 (Rev.COP13) incluyen la incorporación de orientaciones específicas sobre cómo integrar la biodiversidad y las especies migratorias en las políticas nacionales de energía y clima, y cómo garantizar los vínculos y sinergias con otros procesos y requisitos de los AMUMA, como los </w:t>
      </w:r>
      <w:r w:rsidRPr="00175A1E">
        <w:rPr>
          <w:color w:val="000000" w:themeColor="text1"/>
          <w:lang w:val="es-ES"/>
        </w:rPr>
        <w:t>descritos por las Partes en el Convenio sobre la Diversidad Biológica en sus Estrategias y Planes de Acción Nacionales sobre la Diversidad Biológica.</w:t>
      </w:r>
    </w:p>
    <w:p w14:paraId="3F921148" w14:textId="77777777" w:rsidR="000E6CB7" w:rsidRPr="00175A1E" w:rsidRDefault="000E6CB7" w:rsidP="000E6CB7">
      <w:pPr>
        <w:spacing w:after="0" w:line="240" w:lineRule="auto"/>
        <w:jc w:val="both"/>
        <w:rPr>
          <w:rFonts w:cs="Arial"/>
          <w:lang w:val="es-ES"/>
        </w:rPr>
      </w:pPr>
    </w:p>
    <w:p w14:paraId="0F5FE503" w14:textId="77777777" w:rsidR="006612F2" w:rsidRDefault="006612F2">
      <w:pPr>
        <w:rPr>
          <w:rFonts w:cs="Arial"/>
          <w:u w:val="single"/>
          <w:lang w:val="es-ES"/>
        </w:rPr>
      </w:pPr>
      <w:r>
        <w:rPr>
          <w:rFonts w:cs="Arial"/>
          <w:u w:val="single"/>
          <w:lang w:val="es-ES"/>
        </w:rPr>
        <w:br w:type="page"/>
      </w:r>
    </w:p>
    <w:p w14:paraId="61ADDB09" w14:textId="755D179D" w:rsidR="000E6CB7" w:rsidRPr="00175A1E" w:rsidRDefault="000E6CB7" w:rsidP="000E6CB7">
      <w:pPr>
        <w:spacing w:after="0" w:line="240" w:lineRule="auto"/>
        <w:rPr>
          <w:rFonts w:cs="Arial"/>
          <w:lang w:val="es-ES"/>
        </w:rPr>
      </w:pPr>
      <w:r w:rsidRPr="00175A1E">
        <w:rPr>
          <w:rFonts w:cs="Arial"/>
          <w:u w:val="single"/>
          <w:lang w:val="es-ES"/>
        </w:rPr>
        <w:lastRenderedPageBreak/>
        <w:t>Acciones recomendadas</w:t>
      </w:r>
    </w:p>
    <w:p w14:paraId="65B8C6FA" w14:textId="77777777" w:rsidR="000E6CB7" w:rsidRPr="00175A1E" w:rsidRDefault="000E6CB7" w:rsidP="000E6CB7">
      <w:pPr>
        <w:spacing w:after="0" w:line="240" w:lineRule="auto"/>
        <w:rPr>
          <w:rFonts w:cs="Arial"/>
          <w:lang w:val="es-ES"/>
        </w:rPr>
      </w:pPr>
    </w:p>
    <w:p w14:paraId="7CB6556F" w14:textId="77777777" w:rsidR="000E6CB7" w:rsidRPr="00175A1E" w:rsidRDefault="000E6CB7" w:rsidP="004D0FE4">
      <w:pPr>
        <w:pStyle w:val="ListParagraph"/>
        <w:widowControl w:val="0"/>
        <w:numPr>
          <w:ilvl w:val="0"/>
          <w:numId w:val="14"/>
        </w:numPr>
        <w:autoSpaceDE w:val="0"/>
        <w:autoSpaceDN w:val="0"/>
        <w:adjustRightInd w:val="0"/>
        <w:spacing w:after="0" w:line="240" w:lineRule="auto"/>
        <w:ind w:left="567" w:hanging="567"/>
        <w:jc w:val="both"/>
        <w:rPr>
          <w:rFonts w:cs="Arial"/>
          <w:lang w:val="es-ES"/>
        </w:rPr>
      </w:pPr>
      <w:r w:rsidRPr="00175A1E">
        <w:rPr>
          <w:rFonts w:cs="Arial"/>
          <w:lang w:val="es-ES" w:eastAsia="es-ES"/>
        </w:rPr>
        <w:t>Se recomienda a la Conferencia de las Partes que:</w:t>
      </w:r>
      <w:r w:rsidRPr="00175A1E">
        <w:rPr>
          <w:rFonts w:cs="Arial"/>
          <w:i/>
          <w:color w:val="0000FF"/>
          <w:lang w:val="es-ES"/>
        </w:rPr>
        <w:t xml:space="preserve"> </w:t>
      </w:r>
    </w:p>
    <w:p w14:paraId="79F883C0" w14:textId="77777777" w:rsidR="000E6CB7" w:rsidRPr="00175A1E" w:rsidRDefault="000E6CB7" w:rsidP="004D0FE4">
      <w:pPr>
        <w:pStyle w:val="Secondnumbering"/>
        <w:numPr>
          <w:ilvl w:val="0"/>
          <w:numId w:val="0"/>
        </w:numPr>
        <w:rPr>
          <w:lang w:val="es-ES"/>
        </w:rPr>
      </w:pPr>
    </w:p>
    <w:p w14:paraId="4DE3437A" w14:textId="77777777" w:rsidR="000E6CB7" w:rsidRPr="00175A1E" w:rsidRDefault="000E6CB7" w:rsidP="004D0FE4">
      <w:pPr>
        <w:pStyle w:val="Secondnumbering"/>
        <w:numPr>
          <w:ilvl w:val="1"/>
          <w:numId w:val="15"/>
        </w:numPr>
        <w:ind w:left="993" w:hanging="426"/>
        <w:rPr>
          <w:lang w:val="es-ES"/>
        </w:rPr>
      </w:pPr>
      <w:r w:rsidRPr="00175A1E">
        <w:rPr>
          <w:lang w:val="es-ES"/>
        </w:rPr>
        <w:t xml:space="preserve">apruebe el proyecto de enmiendas a la Resolución 11.27 (Rev.COP13) incluido en el Anexo 1 del presente documento; </w:t>
      </w:r>
    </w:p>
    <w:p w14:paraId="22A07A5C" w14:textId="77777777" w:rsidR="000E6CB7" w:rsidRPr="00175A1E" w:rsidRDefault="000E6CB7" w:rsidP="004D0FE4">
      <w:pPr>
        <w:pStyle w:val="Secondnumbering"/>
        <w:numPr>
          <w:ilvl w:val="0"/>
          <w:numId w:val="0"/>
        </w:numPr>
        <w:ind w:left="993" w:hanging="426"/>
        <w:rPr>
          <w:lang w:val="es-ES"/>
        </w:rPr>
      </w:pPr>
    </w:p>
    <w:p w14:paraId="0182E980" w14:textId="77777777" w:rsidR="000E6CB7" w:rsidRPr="009A6304" w:rsidRDefault="000E6CB7" w:rsidP="004D0FE4">
      <w:pPr>
        <w:pStyle w:val="Secondnumbering"/>
        <w:numPr>
          <w:ilvl w:val="1"/>
          <w:numId w:val="15"/>
        </w:numPr>
        <w:ind w:left="993" w:hanging="426"/>
        <w:rPr>
          <w:lang w:val="es-ES"/>
        </w:rPr>
      </w:pPr>
      <w:r w:rsidRPr="00175A1E">
        <w:rPr>
          <w:rFonts w:cs="Arial"/>
          <w:lang w:val="es-ES"/>
        </w:rPr>
        <w:t>apruebe los proyectos de Decisión que figuran en el Anexo 2 del presente documento; y</w:t>
      </w:r>
    </w:p>
    <w:p w14:paraId="6DEDC0D5" w14:textId="77777777" w:rsidR="009A6304" w:rsidRDefault="009A6304" w:rsidP="004D0FE4">
      <w:pPr>
        <w:pStyle w:val="ListParagraph"/>
        <w:spacing w:after="0" w:line="240" w:lineRule="auto"/>
        <w:rPr>
          <w:lang w:val="es-ES"/>
        </w:rPr>
      </w:pPr>
    </w:p>
    <w:p w14:paraId="559E8564" w14:textId="5F87A4A5" w:rsidR="002D5F2A" w:rsidRPr="009A6304" w:rsidRDefault="000E6CB7" w:rsidP="004D0FE4">
      <w:pPr>
        <w:pStyle w:val="Secondnumbering"/>
        <w:numPr>
          <w:ilvl w:val="1"/>
          <w:numId w:val="15"/>
        </w:numPr>
        <w:ind w:left="993" w:hanging="426"/>
        <w:rPr>
          <w:lang w:val="es-ES"/>
        </w:rPr>
      </w:pPr>
      <w:r w:rsidRPr="009A6304">
        <w:rPr>
          <w:lang w:val="es-ES"/>
        </w:rPr>
        <w:t>derogue las Decisiones 14.207-14.210.</w:t>
      </w:r>
    </w:p>
    <w:p w14:paraId="4678F77A" w14:textId="77777777" w:rsidR="000E6CB7" w:rsidRDefault="000E6CB7" w:rsidP="000E6CB7">
      <w:pPr>
        <w:widowControl w:val="0"/>
        <w:suppressAutoHyphens/>
        <w:autoSpaceDE w:val="0"/>
        <w:autoSpaceDN w:val="0"/>
        <w:spacing w:after="0" w:line="240" w:lineRule="auto"/>
        <w:jc w:val="center"/>
        <w:textAlignment w:val="baseline"/>
        <w:rPr>
          <w:lang w:val="es-ES"/>
        </w:rPr>
      </w:pPr>
    </w:p>
    <w:p w14:paraId="12B65681" w14:textId="77777777" w:rsidR="000E6CB7" w:rsidRDefault="000E6CB7" w:rsidP="000E6CB7">
      <w:pPr>
        <w:widowControl w:val="0"/>
        <w:suppressAutoHyphens/>
        <w:autoSpaceDE w:val="0"/>
        <w:autoSpaceDN w:val="0"/>
        <w:spacing w:after="0" w:line="240" w:lineRule="auto"/>
        <w:jc w:val="center"/>
        <w:textAlignment w:val="baseline"/>
        <w:rPr>
          <w:rFonts w:eastAsia="Times New Roman" w:cs="Arial"/>
          <w:lang w:val="es-ES" w:eastAsia="es-ES"/>
        </w:rPr>
        <w:sectPr w:rsidR="000E6CB7" w:rsidSect="00875FA2">
          <w:headerReference w:type="even" r:id="rId17"/>
          <w:headerReference w:type="default" r:id="rId18"/>
          <w:footerReference w:type="even" r:id="rId19"/>
          <w:footerReference w:type="default" r:id="rId20"/>
          <w:headerReference w:type="first" r:id="rId21"/>
          <w:footerReference w:type="first" r:id="rId22"/>
          <w:pgSz w:w="11906" w:h="16838" w:code="9"/>
          <w:pgMar w:top="1440" w:right="1440" w:bottom="1440" w:left="1440" w:header="720" w:footer="720" w:gutter="0"/>
          <w:cols w:space="720"/>
          <w:titlePg/>
          <w:docGrid w:linePitch="360"/>
        </w:sectPr>
      </w:pPr>
    </w:p>
    <w:p w14:paraId="52D7FCED" w14:textId="14BCC0B2" w:rsidR="00875FA2" w:rsidRDefault="00875FA2" w:rsidP="00875FA2">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0" w:line="240" w:lineRule="auto"/>
        <w:jc w:val="right"/>
        <w:textAlignment w:val="baseline"/>
        <w:outlineLvl w:val="1"/>
        <w:rPr>
          <w:rFonts w:cs="Arial"/>
          <w:b/>
          <w:bCs/>
          <w:lang w:val="es-ES"/>
        </w:rPr>
      </w:pPr>
      <w:r>
        <w:rPr>
          <w:rFonts w:cs="Arial"/>
          <w:b/>
          <w:bCs/>
          <w:lang w:val="es-ES"/>
        </w:rPr>
        <w:lastRenderedPageBreak/>
        <w:t>ANEXO 1</w:t>
      </w:r>
    </w:p>
    <w:p w14:paraId="31AC85C5" w14:textId="77777777" w:rsidR="00875FA2" w:rsidRDefault="00875FA2" w:rsidP="00875FA2">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0" w:line="240" w:lineRule="auto"/>
        <w:jc w:val="center"/>
        <w:textAlignment w:val="baseline"/>
        <w:outlineLvl w:val="1"/>
        <w:rPr>
          <w:rFonts w:cs="Arial"/>
          <w:b/>
          <w:bCs/>
          <w:lang w:val="es-ES"/>
        </w:rPr>
      </w:pPr>
    </w:p>
    <w:p w14:paraId="32EED29D" w14:textId="77777777" w:rsidR="00875FA2" w:rsidRDefault="00875FA2" w:rsidP="00875FA2">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0" w:line="240" w:lineRule="auto"/>
        <w:jc w:val="center"/>
        <w:textAlignment w:val="baseline"/>
        <w:outlineLvl w:val="1"/>
        <w:rPr>
          <w:rFonts w:cs="Arial"/>
          <w:b/>
          <w:bCs/>
          <w:lang w:val="es-ES"/>
        </w:rPr>
      </w:pPr>
    </w:p>
    <w:p w14:paraId="579D02CA" w14:textId="0C1D837E" w:rsidR="00875FA2" w:rsidRDefault="00875FA2" w:rsidP="00875FA2">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0" w:line="240" w:lineRule="auto"/>
        <w:jc w:val="center"/>
        <w:textAlignment w:val="baseline"/>
        <w:outlineLvl w:val="1"/>
        <w:rPr>
          <w:rFonts w:cs="Arial"/>
          <w:lang w:val="es-ES"/>
        </w:rPr>
      </w:pPr>
      <w:r>
        <w:rPr>
          <w:rFonts w:cs="Arial"/>
          <w:lang w:val="es-ES"/>
        </w:rPr>
        <w:t>ENMIENDAS PROPUES</w:t>
      </w:r>
      <w:r w:rsidR="000456CA">
        <w:rPr>
          <w:rFonts w:cs="Arial"/>
          <w:lang w:val="es-ES"/>
        </w:rPr>
        <w:t>TAS A LA RESOLUCIÓN 11.27 (Rev.COP13)</w:t>
      </w:r>
    </w:p>
    <w:p w14:paraId="31FA691E" w14:textId="77777777" w:rsidR="000456CA" w:rsidRPr="00875FA2" w:rsidRDefault="000456CA" w:rsidP="00875FA2">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0" w:line="240" w:lineRule="auto"/>
        <w:jc w:val="center"/>
        <w:textAlignment w:val="baseline"/>
        <w:outlineLvl w:val="1"/>
        <w:rPr>
          <w:rFonts w:cs="Arial"/>
          <w:lang w:val="es-ES"/>
        </w:rPr>
      </w:pPr>
    </w:p>
    <w:p w14:paraId="0A375019" w14:textId="430F012A" w:rsidR="00F737F4" w:rsidRPr="003C6656" w:rsidRDefault="00F737F4" w:rsidP="00F737F4">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120" w:line="240" w:lineRule="auto"/>
        <w:jc w:val="center"/>
        <w:textAlignment w:val="baseline"/>
        <w:outlineLvl w:val="1"/>
        <w:rPr>
          <w:rFonts w:eastAsia="Times New Roman" w:cs="Arial"/>
          <w:b/>
          <w:bCs/>
          <w:caps/>
          <w:lang w:val="es-ES" w:eastAsia="es-ES"/>
        </w:rPr>
      </w:pPr>
      <w:r w:rsidRPr="002A448D">
        <w:rPr>
          <w:rFonts w:cs="Arial"/>
          <w:b/>
          <w:bCs/>
          <w:lang w:val="es-ES"/>
        </w:rPr>
        <w:t>ENERGÍAS RENOVABLES Y ESPECIES MIGRATORIAS</w:t>
      </w:r>
    </w:p>
    <w:p w14:paraId="1E20A345" w14:textId="1358B393" w:rsidR="00F737F4" w:rsidRPr="009D24E5" w:rsidRDefault="00064BC8" w:rsidP="009D24E5">
      <w:pPr>
        <w:widowControl w:val="0"/>
        <w:suppressAutoHyphens/>
        <w:autoSpaceDE w:val="0"/>
        <w:autoSpaceDN w:val="0"/>
        <w:spacing w:after="0" w:line="240" w:lineRule="auto"/>
        <w:jc w:val="both"/>
        <w:textAlignment w:val="baseline"/>
        <w:rPr>
          <w:rFonts w:eastAsia="Times New Roman" w:cs="Arial"/>
          <w:i/>
          <w:iCs/>
          <w:lang w:val="es-ES" w:eastAsia="es-ES"/>
        </w:rPr>
      </w:pPr>
      <w:r w:rsidRPr="009D24E5">
        <w:rPr>
          <w:rFonts w:eastAsia="Times New Roman" w:cs="Arial"/>
          <w:i/>
          <w:iCs/>
          <w:lang w:val="es-ES" w:eastAsia="es-ES"/>
        </w:rPr>
        <w:t>N</w:t>
      </w:r>
      <w:r w:rsidR="009D24E5">
        <w:rPr>
          <w:rFonts w:eastAsia="Times New Roman" w:cs="Arial"/>
          <w:i/>
          <w:iCs/>
          <w:lang w:val="es-ES" w:eastAsia="es-ES"/>
        </w:rPr>
        <w:t>B</w:t>
      </w:r>
      <w:r w:rsidRPr="009D24E5">
        <w:rPr>
          <w:rFonts w:eastAsia="Times New Roman" w:cs="Arial"/>
          <w:i/>
          <w:iCs/>
          <w:lang w:val="es-ES" w:eastAsia="es-ES"/>
        </w:rPr>
        <w:t xml:space="preserve">: El nuevo texto propuesto para la Resolución aparece </w:t>
      </w:r>
      <w:r w:rsidRPr="009D24E5">
        <w:rPr>
          <w:rFonts w:eastAsia="Times New Roman" w:cs="Arial"/>
          <w:i/>
          <w:iCs/>
          <w:u w:val="single"/>
          <w:lang w:val="es-ES" w:eastAsia="es-ES"/>
        </w:rPr>
        <w:t>subrayado</w:t>
      </w:r>
      <w:r w:rsidRPr="009D24E5">
        <w:rPr>
          <w:rFonts w:eastAsia="Times New Roman" w:cs="Arial"/>
          <w:i/>
          <w:iCs/>
          <w:lang w:val="es-ES" w:eastAsia="es-ES"/>
        </w:rPr>
        <w:t xml:space="preserve">. </w:t>
      </w:r>
      <w:proofErr w:type="gramStart"/>
      <w:r w:rsidRPr="009D24E5">
        <w:rPr>
          <w:rFonts w:eastAsia="Times New Roman" w:cs="Arial"/>
          <w:i/>
          <w:iCs/>
          <w:lang w:val="es-ES" w:eastAsia="es-ES"/>
        </w:rPr>
        <w:t>El texto a eliminar</w:t>
      </w:r>
      <w:proofErr w:type="gramEnd"/>
      <w:r w:rsidRPr="009D24E5">
        <w:rPr>
          <w:rFonts w:eastAsia="Times New Roman" w:cs="Arial"/>
          <w:i/>
          <w:iCs/>
          <w:lang w:val="es-ES" w:eastAsia="es-ES"/>
        </w:rPr>
        <w:t xml:space="preserve"> aparece tachado.</w:t>
      </w:r>
    </w:p>
    <w:p w14:paraId="32121EF5" w14:textId="77777777" w:rsidR="00064BC8" w:rsidRDefault="00064BC8" w:rsidP="00F737F4">
      <w:pPr>
        <w:widowControl w:val="0"/>
        <w:suppressAutoHyphens/>
        <w:autoSpaceDE w:val="0"/>
        <w:autoSpaceDN w:val="0"/>
        <w:spacing w:after="0" w:line="240" w:lineRule="auto"/>
        <w:textAlignment w:val="baseline"/>
        <w:rPr>
          <w:rFonts w:eastAsia="Times New Roman" w:cs="Arial"/>
          <w:lang w:val="es-ES" w:eastAsia="es-ES"/>
        </w:rPr>
      </w:pPr>
    </w:p>
    <w:p w14:paraId="662279DA" w14:textId="77777777" w:rsidR="00064BC8" w:rsidRPr="003C6656" w:rsidRDefault="00064BC8" w:rsidP="00F737F4">
      <w:pPr>
        <w:widowControl w:val="0"/>
        <w:suppressAutoHyphens/>
        <w:autoSpaceDE w:val="0"/>
        <w:autoSpaceDN w:val="0"/>
        <w:spacing w:after="0" w:line="240" w:lineRule="auto"/>
        <w:textAlignment w:val="baseline"/>
        <w:rPr>
          <w:rFonts w:eastAsia="Times New Roman" w:cs="Arial"/>
          <w:lang w:val="es-ES" w:eastAsia="es-ES"/>
        </w:rPr>
      </w:pPr>
    </w:p>
    <w:p w14:paraId="6524571F" w14:textId="77777777" w:rsidR="00F737F4" w:rsidRPr="002F044B" w:rsidRDefault="00F737F4" w:rsidP="00F737F4">
      <w:pPr>
        <w:spacing w:after="0" w:line="240" w:lineRule="auto"/>
        <w:jc w:val="both"/>
        <w:rPr>
          <w:rFonts w:eastAsia="Times New Roman" w:cs="Arial"/>
          <w:lang w:val="es-ES"/>
        </w:rPr>
      </w:pPr>
      <w:r w:rsidRPr="002F044B">
        <w:rPr>
          <w:i/>
          <w:lang w:val="es-ES"/>
        </w:rPr>
        <w:t xml:space="preserve">Reconociendo </w:t>
      </w:r>
      <w:r w:rsidRPr="002F044B">
        <w:rPr>
          <w:lang w:val="es-ES"/>
        </w:rPr>
        <w:t>la importancia que tiene para la sociedad el suministro de energía suficiente y estable</w:t>
      </w:r>
      <w:r w:rsidRPr="002F044B">
        <w:rPr>
          <w:spacing w:val="-5"/>
          <w:lang w:val="es-ES"/>
        </w:rPr>
        <w:t xml:space="preserve"> </w:t>
      </w:r>
      <w:r w:rsidRPr="002F044B">
        <w:rPr>
          <w:lang w:val="es-ES"/>
        </w:rPr>
        <w:t>y</w:t>
      </w:r>
      <w:r w:rsidRPr="002F044B">
        <w:rPr>
          <w:spacing w:val="-7"/>
          <w:lang w:val="es-ES"/>
        </w:rPr>
        <w:t xml:space="preserve"> </w:t>
      </w:r>
      <w:r w:rsidRPr="002F044B">
        <w:rPr>
          <w:lang w:val="es-ES"/>
        </w:rPr>
        <w:t>que</w:t>
      </w:r>
      <w:r w:rsidRPr="002F044B">
        <w:rPr>
          <w:spacing w:val="-6"/>
          <w:lang w:val="es-ES"/>
        </w:rPr>
        <w:t xml:space="preserve"> </w:t>
      </w:r>
      <w:r w:rsidRPr="002F044B">
        <w:rPr>
          <w:lang w:val="es-ES"/>
        </w:rPr>
        <w:t>las</w:t>
      </w:r>
      <w:r w:rsidRPr="002F044B">
        <w:rPr>
          <w:spacing w:val="-8"/>
          <w:lang w:val="es-ES"/>
        </w:rPr>
        <w:t xml:space="preserve"> </w:t>
      </w:r>
      <w:r w:rsidRPr="002F044B">
        <w:rPr>
          <w:lang w:val="es-ES"/>
        </w:rPr>
        <w:t>fuentes</w:t>
      </w:r>
      <w:r w:rsidRPr="002F044B">
        <w:rPr>
          <w:spacing w:val="-7"/>
          <w:lang w:val="es-ES"/>
        </w:rPr>
        <w:t xml:space="preserve"> </w:t>
      </w:r>
      <w:r w:rsidRPr="002F044B">
        <w:rPr>
          <w:lang w:val="es-ES"/>
        </w:rPr>
        <w:t>de</w:t>
      </w:r>
      <w:r w:rsidRPr="002F044B">
        <w:rPr>
          <w:spacing w:val="-6"/>
          <w:lang w:val="es-ES"/>
        </w:rPr>
        <w:t xml:space="preserve"> </w:t>
      </w:r>
      <w:r w:rsidRPr="002F044B">
        <w:rPr>
          <w:lang w:val="es-ES"/>
        </w:rPr>
        <w:t>energías</w:t>
      </w:r>
      <w:r w:rsidRPr="002F044B">
        <w:rPr>
          <w:spacing w:val="-5"/>
          <w:lang w:val="es-ES"/>
        </w:rPr>
        <w:t xml:space="preserve"> </w:t>
      </w:r>
      <w:r w:rsidRPr="002F044B">
        <w:rPr>
          <w:lang w:val="es-ES"/>
        </w:rPr>
        <w:t>renovables</w:t>
      </w:r>
      <w:r w:rsidRPr="002F044B">
        <w:rPr>
          <w:spacing w:val="-5"/>
          <w:lang w:val="es-ES"/>
        </w:rPr>
        <w:t xml:space="preserve"> </w:t>
      </w:r>
      <w:r w:rsidRPr="002F044B">
        <w:rPr>
          <w:lang w:val="es-ES"/>
        </w:rPr>
        <w:t>pueden</w:t>
      </w:r>
      <w:r w:rsidRPr="002F044B">
        <w:rPr>
          <w:spacing w:val="-6"/>
          <w:lang w:val="es-ES"/>
        </w:rPr>
        <w:t xml:space="preserve"> </w:t>
      </w:r>
      <w:r w:rsidRPr="002F044B">
        <w:rPr>
          <w:lang w:val="es-ES"/>
        </w:rPr>
        <w:t>contribuir</w:t>
      </w:r>
      <w:r w:rsidRPr="002F044B">
        <w:rPr>
          <w:spacing w:val="-4"/>
          <w:lang w:val="es-ES"/>
        </w:rPr>
        <w:t xml:space="preserve"> </w:t>
      </w:r>
      <w:r w:rsidRPr="002F044B">
        <w:rPr>
          <w:lang w:val="es-ES"/>
        </w:rPr>
        <w:t>en</w:t>
      </w:r>
      <w:r w:rsidRPr="002F044B">
        <w:rPr>
          <w:spacing w:val="-6"/>
          <w:lang w:val="es-ES"/>
        </w:rPr>
        <w:t xml:space="preserve"> </w:t>
      </w:r>
      <w:r w:rsidRPr="002F044B">
        <w:rPr>
          <w:lang w:val="es-ES"/>
        </w:rPr>
        <w:t>medida</w:t>
      </w:r>
      <w:r w:rsidRPr="002F044B">
        <w:rPr>
          <w:spacing w:val="-6"/>
          <w:lang w:val="es-ES"/>
        </w:rPr>
        <w:t xml:space="preserve"> </w:t>
      </w:r>
      <w:r w:rsidRPr="002F044B">
        <w:rPr>
          <w:lang w:val="es-ES"/>
        </w:rPr>
        <w:t>considerable</w:t>
      </w:r>
      <w:r w:rsidRPr="002F044B">
        <w:rPr>
          <w:spacing w:val="-5"/>
          <w:lang w:val="es-ES"/>
        </w:rPr>
        <w:t xml:space="preserve"> </w:t>
      </w:r>
      <w:r w:rsidRPr="002F044B">
        <w:rPr>
          <w:lang w:val="es-ES"/>
        </w:rPr>
        <w:t xml:space="preserve">a su consecución, y </w:t>
      </w:r>
      <w:r w:rsidRPr="002F044B">
        <w:rPr>
          <w:i/>
          <w:lang w:val="es-ES"/>
        </w:rPr>
        <w:t xml:space="preserve">consciente </w:t>
      </w:r>
      <w:r w:rsidRPr="002F044B">
        <w:rPr>
          <w:lang w:val="es-ES"/>
        </w:rPr>
        <w:t>de que la generación de energías renovables, especialmente las</w:t>
      </w:r>
      <w:r w:rsidRPr="002F044B">
        <w:rPr>
          <w:spacing w:val="-11"/>
          <w:lang w:val="es-ES"/>
        </w:rPr>
        <w:t xml:space="preserve"> </w:t>
      </w:r>
      <w:r w:rsidRPr="002F044B">
        <w:rPr>
          <w:lang w:val="es-ES"/>
        </w:rPr>
        <w:t>derivadas</w:t>
      </w:r>
      <w:r w:rsidRPr="002F044B">
        <w:rPr>
          <w:spacing w:val="-10"/>
          <w:lang w:val="es-ES"/>
        </w:rPr>
        <w:t xml:space="preserve"> </w:t>
      </w:r>
      <w:r w:rsidRPr="002F044B">
        <w:rPr>
          <w:lang w:val="es-ES"/>
        </w:rPr>
        <w:t>de</w:t>
      </w:r>
      <w:r w:rsidRPr="002F044B">
        <w:rPr>
          <w:spacing w:val="-13"/>
          <w:lang w:val="es-ES"/>
        </w:rPr>
        <w:t xml:space="preserve"> </w:t>
      </w:r>
      <w:r w:rsidRPr="002F044B">
        <w:rPr>
          <w:lang w:val="es-ES"/>
        </w:rPr>
        <w:t>la</w:t>
      </w:r>
      <w:r w:rsidRPr="002F044B">
        <w:rPr>
          <w:spacing w:val="-11"/>
          <w:lang w:val="es-ES"/>
        </w:rPr>
        <w:t xml:space="preserve"> </w:t>
      </w:r>
      <w:r w:rsidRPr="002F044B">
        <w:rPr>
          <w:lang w:val="es-ES"/>
        </w:rPr>
        <w:t>energía</w:t>
      </w:r>
      <w:r w:rsidRPr="002F044B">
        <w:rPr>
          <w:spacing w:val="-10"/>
          <w:lang w:val="es-ES"/>
        </w:rPr>
        <w:t xml:space="preserve"> </w:t>
      </w:r>
      <w:r w:rsidRPr="002F044B">
        <w:rPr>
          <w:lang w:val="es-ES"/>
        </w:rPr>
        <w:t>eólica,</w:t>
      </w:r>
      <w:r w:rsidRPr="002F044B">
        <w:rPr>
          <w:spacing w:val="-9"/>
          <w:lang w:val="es-ES"/>
        </w:rPr>
        <w:t xml:space="preserve"> </w:t>
      </w:r>
      <w:r w:rsidRPr="002F044B">
        <w:rPr>
          <w:lang w:val="es-ES"/>
        </w:rPr>
        <w:t>las</w:t>
      </w:r>
      <w:r w:rsidRPr="002F044B">
        <w:rPr>
          <w:spacing w:val="-13"/>
          <w:lang w:val="es-ES"/>
        </w:rPr>
        <w:t xml:space="preserve"> </w:t>
      </w:r>
      <w:r w:rsidRPr="002F044B">
        <w:rPr>
          <w:lang w:val="es-ES"/>
        </w:rPr>
        <w:t>grandes</w:t>
      </w:r>
      <w:r w:rsidRPr="002F044B">
        <w:rPr>
          <w:spacing w:val="-12"/>
          <w:lang w:val="es-ES"/>
        </w:rPr>
        <w:t xml:space="preserve"> </w:t>
      </w:r>
      <w:r w:rsidRPr="002F044B">
        <w:rPr>
          <w:lang w:val="es-ES"/>
        </w:rPr>
        <w:t>centrales</w:t>
      </w:r>
      <w:r w:rsidRPr="002F044B">
        <w:rPr>
          <w:spacing w:val="-13"/>
          <w:lang w:val="es-ES"/>
        </w:rPr>
        <w:t xml:space="preserve"> </w:t>
      </w:r>
      <w:r w:rsidRPr="002F044B">
        <w:rPr>
          <w:lang w:val="es-ES"/>
        </w:rPr>
        <w:t>de</w:t>
      </w:r>
      <w:r w:rsidRPr="002F044B">
        <w:rPr>
          <w:spacing w:val="-12"/>
          <w:lang w:val="es-ES"/>
        </w:rPr>
        <w:t xml:space="preserve"> </w:t>
      </w:r>
      <w:r w:rsidRPr="002F044B">
        <w:rPr>
          <w:lang w:val="es-ES"/>
        </w:rPr>
        <w:t>energía</w:t>
      </w:r>
      <w:r w:rsidRPr="002F044B">
        <w:rPr>
          <w:spacing w:val="-10"/>
          <w:lang w:val="es-ES"/>
        </w:rPr>
        <w:t xml:space="preserve"> </w:t>
      </w:r>
      <w:r w:rsidRPr="002F044B">
        <w:rPr>
          <w:lang w:val="es-ES"/>
        </w:rPr>
        <w:t>a</w:t>
      </w:r>
      <w:r w:rsidRPr="002F044B">
        <w:rPr>
          <w:spacing w:val="-10"/>
          <w:lang w:val="es-ES"/>
        </w:rPr>
        <w:t xml:space="preserve"> </w:t>
      </w:r>
      <w:r w:rsidRPr="002F044B">
        <w:rPr>
          <w:lang w:val="es-ES"/>
        </w:rPr>
        <w:t>base</w:t>
      </w:r>
      <w:r w:rsidRPr="002F044B">
        <w:rPr>
          <w:spacing w:val="-16"/>
          <w:lang w:val="es-ES"/>
        </w:rPr>
        <w:t xml:space="preserve"> </w:t>
      </w:r>
      <w:r w:rsidRPr="002F044B">
        <w:rPr>
          <w:lang w:val="es-ES"/>
        </w:rPr>
        <w:t>de</w:t>
      </w:r>
      <w:r w:rsidRPr="002F044B">
        <w:rPr>
          <w:spacing w:val="-11"/>
          <w:lang w:val="es-ES"/>
        </w:rPr>
        <w:t xml:space="preserve"> </w:t>
      </w:r>
      <w:r w:rsidRPr="002F044B">
        <w:rPr>
          <w:lang w:val="es-ES"/>
        </w:rPr>
        <w:t>paneles</w:t>
      </w:r>
      <w:r w:rsidRPr="002F044B">
        <w:rPr>
          <w:spacing w:val="-12"/>
          <w:lang w:val="es-ES"/>
        </w:rPr>
        <w:t xml:space="preserve"> </w:t>
      </w:r>
      <w:r w:rsidRPr="002F044B">
        <w:rPr>
          <w:lang w:val="es-ES"/>
        </w:rPr>
        <w:t>solares y la producción de biomasa, según proyecciones de la Agencia Internacional de la Energía, se triplicará para</w:t>
      </w:r>
      <w:r w:rsidRPr="002F044B">
        <w:rPr>
          <w:spacing w:val="-2"/>
          <w:lang w:val="es-ES"/>
        </w:rPr>
        <w:t xml:space="preserve"> </w:t>
      </w:r>
      <w:r w:rsidRPr="002F044B">
        <w:rPr>
          <w:lang w:val="es-ES"/>
        </w:rPr>
        <w:t>2035,</w:t>
      </w:r>
    </w:p>
    <w:p w14:paraId="3E2F1DEC" w14:textId="77777777" w:rsidR="00F737F4" w:rsidRPr="002F044B" w:rsidRDefault="00F737F4" w:rsidP="00F737F4">
      <w:pPr>
        <w:spacing w:after="0" w:line="240" w:lineRule="auto"/>
        <w:jc w:val="both"/>
        <w:rPr>
          <w:rFonts w:eastAsia="Times New Roman" w:cs="Arial"/>
          <w:lang w:val="es-ES"/>
        </w:rPr>
      </w:pPr>
    </w:p>
    <w:p w14:paraId="309BC286" w14:textId="77777777" w:rsidR="00F737F4" w:rsidRPr="002F044B" w:rsidRDefault="00F737F4" w:rsidP="00F737F4">
      <w:pPr>
        <w:spacing w:after="0" w:line="240" w:lineRule="auto"/>
        <w:jc w:val="both"/>
        <w:rPr>
          <w:rFonts w:eastAsia="Times New Roman" w:cs="Arial"/>
          <w:lang w:val="es-ES"/>
        </w:rPr>
      </w:pPr>
      <w:r w:rsidRPr="002F044B">
        <w:rPr>
          <w:rFonts w:eastAsia="Times New Roman" w:cs="Arial"/>
          <w:i/>
          <w:lang w:val="es-ES"/>
        </w:rPr>
        <w:t>Reconociendo</w:t>
      </w:r>
      <w:r w:rsidRPr="002F044B">
        <w:rPr>
          <w:rFonts w:eastAsia="Times New Roman" w:cs="Arial"/>
          <w:lang w:val="es-ES"/>
        </w:rPr>
        <w:t xml:space="preserve"> también que el rápido crecimiento de la infraestructura de energías renovables a muchas especies migratorias incluidas en las listas de la CMS y otros marcos jurídicos, y </w:t>
      </w:r>
      <w:r w:rsidRPr="002F044B">
        <w:rPr>
          <w:rFonts w:eastAsia="Times New Roman" w:cs="Arial"/>
          <w:i/>
          <w:iCs/>
          <w:lang w:val="es-ES"/>
        </w:rPr>
        <w:t>preocupada</w:t>
      </w:r>
      <w:r w:rsidRPr="002F044B">
        <w:rPr>
          <w:rFonts w:eastAsia="Times New Roman" w:cs="Arial"/>
          <w:lang w:val="es-ES"/>
        </w:rPr>
        <w:t xml:space="preserve"> por los efectos acumulativos de tales infraestructuras sobre el desplazamiento de las especies migratorias, su capacidad de utilizar áreas de descanso cruciales, la pérdida y fragmentación de sus hábitats, y la mortalidad por colisiones con el desarrollo de infraestructuras,</w:t>
      </w:r>
    </w:p>
    <w:p w14:paraId="628255B6" w14:textId="77777777" w:rsidR="00F737F4" w:rsidRPr="002F044B" w:rsidRDefault="00F737F4" w:rsidP="00F737F4">
      <w:pPr>
        <w:spacing w:after="0" w:line="240" w:lineRule="auto"/>
        <w:jc w:val="both"/>
        <w:rPr>
          <w:rFonts w:eastAsia="Times New Roman" w:cs="Arial"/>
          <w:i/>
          <w:iCs/>
          <w:lang w:val="es-ES"/>
        </w:rPr>
      </w:pPr>
    </w:p>
    <w:p w14:paraId="3D1F0873" w14:textId="77777777" w:rsidR="00F737F4" w:rsidRPr="002F044B" w:rsidRDefault="00F737F4" w:rsidP="00F737F4">
      <w:pPr>
        <w:spacing w:after="0" w:line="240" w:lineRule="auto"/>
        <w:jc w:val="both"/>
        <w:rPr>
          <w:rFonts w:eastAsia="Times New Roman" w:cs="Arial"/>
          <w:lang w:val="es-ES"/>
        </w:rPr>
      </w:pPr>
      <w:r w:rsidRPr="002F044B">
        <w:rPr>
          <w:rFonts w:eastAsia="Times New Roman" w:cs="Arial"/>
          <w:i/>
          <w:lang w:val="es-ES"/>
        </w:rPr>
        <w:t xml:space="preserve">Recordando </w:t>
      </w:r>
      <w:r w:rsidRPr="002F044B">
        <w:rPr>
          <w:rFonts w:eastAsia="Times New Roman" w:cs="Arial"/>
          <w:lang w:val="es-ES"/>
        </w:rPr>
        <w:t xml:space="preserve">el Artículo III 4 (b) de la Convención, que pide a las Partes que procuren, entre otras cosas, "prevenir, eliminar, compensar o minimizar en forma apropiada, los efectos negativos de actividades o de obstáculos que dificultan seriamente o impiden la migración de dicha especie" y </w:t>
      </w:r>
      <w:r w:rsidRPr="002F044B">
        <w:rPr>
          <w:rFonts w:eastAsia="Times New Roman" w:cs="Arial"/>
          <w:i/>
          <w:iCs/>
          <w:lang w:val="es-ES"/>
        </w:rPr>
        <w:t>teniendo en cuenta</w:t>
      </w:r>
      <w:r w:rsidRPr="002F044B">
        <w:rPr>
          <w:rFonts w:eastAsia="Times New Roman" w:cs="Arial"/>
          <w:lang w:val="es-ES"/>
        </w:rPr>
        <w:t xml:space="preserve"> la importancia de esta obligación respecto del desarrollo de energía renovable, especialmente considerando que los impactos perjudiciales de las infraestructuras de energías renovables se pueden minimizar sustancialmente a través de una cuidadosa selección y la planificación del sitio, así como mediante las evaluaciones del impacto ambiental (EIA), incluyendo una evaluación ecológica adecuada en caso de que puedan verse afectadas zonas protegidas y un buen seguimiento posterior a la construcción de las instalaciones para aprender de la experiencia,</w:t>
      </w:r>
    </w:p>
    <w:p w14:paraId="6A93FBBE" w14:textId="77777777" w:rsidR="00F737F4" w:rsidRPr="002F044B" w:rsidRDefault="00F737F4" w:rsidP="00F737F4">
      <w:pPr>
        <w:spacing w:after="0" w:line="240" w:lineRule="auto"/>
        <w:jc w:val="both"/>
        <w:rPr>
          <w:rFonts w:eastAsia="Times New Roman" w:cs="Arial"/>
          <w:lang w:val="es-ES"/>
        </w:rPr>
      </w:pPr>
    </w:p>
    <w:p w14:paraId="4A2D8B4E" w14:textId="77777777" w:rsidR="00F737F4" w:rsidRPr="002F044B" w:rsidRDefault="00F737F4" w:rsidP="00F737F4">
      <w:pPr>
        <w:spacing w:after="80" w:line="240" w:lineRule="auto"/>
        <w:jc w:val="both"/>
        <w:rPr>
          <w:rFonts w:eastAsia="Times New Roman" w:cs="Arial"/>
          <w:lang w:val="es-ES"/>
        </w:rPr>
      </w:pPr>
      <w:r w:rsidRPr="002F044B">
        <w:rPr>
          <w:rFonts w:eastAsia="Times New Roman" w:cs="Arial"/>
          <w:i/>
          <w:lang w:val="es-ES"/>
        </w:rPr>
        <w:t>Recordando a la vez</w:t>
      </w:r>
      <w:r w:rsidRPr="002F044B">
        <w:rPr>
          <w:rFonts w:eastAsia="Times New Roman" w:cs="Arial"/>
          <w:lang w:val="es-ES"/>
        </w:rPr>
        <w:t xml:space="preserve"> las decisiones anteriores de la</w:t>
      </w:r>
      <w:r>
        <w:rPr>
          <w:rFonts w:eastAsia="Times New Roman" w:cs="Arial"/>
          <w:lang w:val="es-ES"/>
        </w:rPr>
        <w:t>s Partes de la</w:t>
      </w:r>
      <w:r w:rsidRPr="002F044B">
        <w:rPr>
          <w:rFonts w:eastAsia="Times New Roman" w:cs="Arial"/>
          <w:lang w:val="es-ES"/>
        </w:rPr>
        <w:t xml:space="preserve"> CMS y consciente de las de otros acuerdos ambientales multilaterales (AAM), incluidos los Acuerdos de la CMS, así como de las directrices pertinentes sobre la conciliación de las instalaciones de energías renovables con la conservación de las especies migratorias, en particular:</w:t>
      </w:r>
    </w:p>
    <w:p w14:paraId="5045FCA9" w14:textId="3C7D43CA" w:rsidR="00F737F4" w:rsidRPr="002F044B" w:rsidRDefault="00F737F4" w:rsidP="00F737F4">
      <w:pPr>
        <w:widowControl w:val="0"/>
        <w:numPr>
          <w:ilvl w:val="0"/>
          <w:numId w:val="22"/>
        </w:numPr>
        <w:tabs>
          <w:tab w:val="left" w:pos="851"/>
          <w:tab w:val="left" w:pos="852"/>
        </w:tabs>
        <w:suppressAutoHyphens/>
        <w:autoSpaceDE w:val="0"/>
        <w:autoSpaceDN w:val="0"/>
        <w:spacing w:after="80" w:line="240" w:lineRule="auto"/>
        <w:ind w:left="850"/>
        <w:jc w:val="both"/>
        <w:textAlignment w:val="baseline"/>
        <w:rPr>
          <w:lang w:val="es-ES"/>
        </w:rPr>
      </w:pPr>
      <w:r w:rsidRPr="002F044B">
        <w:rPr>
          <w:lang w:val="es-ES"/>
        </w:rPr>
        <w:t xml:space="preserve">La Resolución 7.5 (Rev.COP12) de la CMS sobre </w:t>
      </w:r>
      <w:r w:rsidRPr="002F044B">
        <w:rPr>
          <w:i/>
          <w:lang w:val="es-ES"/>
        </w:rPr>
        <w:t>Turbinas eólicas y especies</w:t>
      </w:r>
      <w:r w:rsidRPr="002F044B">
        <w:rPr>
          <w:i/>
          <w:spacing w:val="-11"/>
          <w:lang w:val="es-ES"/>
        </w:rPr>
        <w:t xml:space="preserve"> </w:t>
      </w:r>
      <w:r w:rsidRPr="002F044B">
        <w:rPr>
          <w:i/>
          <w:lang w:val="es-ES"/>
        </w:rPr>
        <w:t>migratorias</w:t>
      </w:r>
      <w:r w:rsidRPr="002F044B">
        <w:rPr>
          <w:lang w:val="es-ES"/>
        </w:rPr>
        <w:t>,</w:t>
      </w:r>
    </w:p>
    <w:p w14:paraId="27FACA9E" w14:textId="534A5B7C" w:rsidR="00F737F4" w:rsidRPr="00E45BE5" w:rsidRDefault="00F737F4" w:rsidP="00F737F4">
      <w:pPr>
        <w:widowControl w:val="0"/>
        <w:numPr>
          <w:ilvl w:val="0"/>
          <w:numId w:val="22"/>
        </w:numPr>
        <w:tabs>
          <w:tab w:val="left" w:pos="851"/>
          <w:tab w:val="left" w:pos="852"/>
        </w:tabs>
        <w:suppressAutoHyphens/>
        <w:autoSpaceDE w:val="0"/>
        <w:autoSpaceDN w:val="0"/>
        <w:spacing w:after="80" w:line="240" w:lineRule="auto"/>
        <w:ind w:left="850" w:right="36"/>
        <w:jc w:val="both"/>
        <w:textAlignment w:val="baseline"/>
        <w:rPr>
          <w:strike/>
          <w:lang w:val="es-ES"/>
        </w:rPr>
      </w:pPr>
      <w:r w:rsidRPr="00E45BE5">
        <w:rPr>
          <w:strike/>
          <w:lang w:val="es-ES"/>
        </w:rPr>
        <w:t>La Resolución 10.19</w:t>
      </w:r>
      <w:r w:rsidRPr="00E45BE5">
        <w:rPr>
          <w:rFonts w:cs="Times New Roman"/>
          <w:strike/>
          <w:vertAlign w:val="superscript"/>
          <w:lang w:val="es-ES"/>
        </w:rPr>
        <w:footnoteReference w:id="1"/>
      </w:r>
      <w:r w:rsidRPr="00E45BE5">
        <w:rPr>
          <w:strike/>
          <w:lang w:val="es-ES"/>
        </w:rPr>
        <w:t xml:space="preserve"> de la </w:t>
      </w:r>
      <w:r w:rsidRPr="00E45BE5">
        <w:rPr>
          <w:strike/>
          <w:spacing w:val="-2"/>
          <w:lang w:val="es-ES"/>
        </w:rPr>
        <w:t xml:space="preserve">CMS </w:t>
      </w:r>
      <w:r w:rsidRPr="00E45BE5">
        <w:rPr>
          <w:strike/>
          <w:lang w:val="es-ES"/>
        </w:rPr>
        <w:t xml:space="preserve">sobre </w:t>
      </w:r>
      <w:r w:rsidRPr="00E45BE5">
        <w:rPr>
          <w:i/>
          <w:strike/>
          <w:lang w:val="es-ES"/>
        </w:rPr>
        <w:t>Conservación de especies migratorias a la luz del cambio</w:t>
      </w:r>
      <w:r w:rsidRPr="00E45BE5">
        <w:rPr>
          <w:i/>
          <w:strike/>
          <w:spacing w:val="-1"/>
          <w:lang w:val="es-ES"/>
        </w:rPr>
        <w:t xml:space="preserve"> </w:t>
      </w:r>
      <w:r w:rsidRPr="00E45BE5">
        <w:rPr>
          <w:i/>
          <w:strike/>
          <w:lang w:val="es-ES"/>
        </w:rPr>
        <w:t>climático</w:t>
      </w:r>
      <w:r w:rsidRPr="00E45BE5">
        <w:rPr>
          <w:strike/>
          <w:lang w:val="es-ES"/>
        </w:rPr>
        <w:t>,</w:t>
      </w:r>
    </w:p>
    <w:p w14:paraId="5B3BE677" w14:textId="2DBBB93E" w:rsidR="00F737F4" w:rsidRPr="00E45BE5" w:rsidRDefault="00F737F4" w:rsidP="00F737F4">
      <w:pPr>
        <w:widowControl w:val="0"/>
        <w:numPr>
          <w:ilvl w:val="0"/>
          <w:numId w:val="22"/>
        </w:numPr>
        <w:tabs>
          <w:tab w:val="left" w:pos="851"/>
          <w:tab w:val="left" w:pos="852"/>
        </w:tabs>
        <w:suppressAutoHyphens/>
        <w:autoSpaceDE w:val="0"/>
        <w:autoSpaceDN w:val="0"/>
        <w:spacing w:after="80" w:line="240" w:lineRule="auto"/>
        <w:ind w:left="850" w:right="36"/>
        <w:jc w:val="both"/>
        <w:textAlignment w:val="baseline"/>
        <w:rPr>
          <w:lang w:val="es-ES"/>
        </w:rPr>
      </w:pPr>
      <w:r w:rsidRPr="00E45BE5">
        <w:rPr>
          <w:strike/>
          <w:lang w:val="es-ES"/>
        </w:rPr>
        <w:t>La Resolución 10.24</w:t>
      </w:r>
      <w:r w:rsidRPr="00E45BE5">
        <w:rPr>
          <w:rFonts w:cs="Times New Roman"/>
          <w:strike/>
          <w:vertAlign w:val="superscript"/>
          <w:lang w:val="es-ES"/>
        </w:rPr>
        <w:footnoteReference w:id="2"/>
      </w:r>
      <w:r w:rsidRPr="00E45BE5">
        <w:rPr>
          <w:strike/>
          <w:lang w:val="es-ES"/>
        </w:rPr>
        <w:t xml:space="preserve"> de la </w:t>
      </w:r>
      <w:r w:rsidRPr="00E45BE5">
        <w:rPr>
          <w:strike/>
          <w:spacing w:val="-2"/>
          <w:lang w:val="es-ES"/>
        </w:rPr>
        <w:t xml:space="preserve">CMS </w:t>
      </w:r>
      <w:r w:rsidRPr="00E45BE5">
        <w:rPr>
          <w:i/>
          <w:strike/>
          <w:lang w:val="es-ES"/>
        </w:rPr>
        <w:t>sobre Otras medidas para reducir la contaminación del ruido submarino para la protección de cetáceos y otras especies</w:t>
      </w:r>
      <w:r w:rsidRPr="00E45BE5">
        <w:rPr>
          <w:i/>
          <w:strike/>
          <w:spacing w:val="-25"/>
          <w:lang w:val="es-ES"/>
        </w:rPr>
        <w:t xml:space="preserve"> </w:t>
      </w:r>
      <w:r w:rsidRPr="00E45BE5">
        <w:rPr>
          <w:i/>
          <w:strike/>
          <w:lang w:val="es-ES"/>
        </w:rPr>
        <w:t>migratorias</w:t>
      </w:r>
      <w:r w:rsidRPr="00E45BE5">
        <w:rPr>
          <w:strike/>
          <w:lang w:val="es-ES"/>
        </w:rPr>
        <w:t>,</w:t>
      </w:r>
    </w:p>
    <w:p w14:paraId="5B87AC6A" w14:textId="3EA002B0" w:rsidR="00E45BE5" w:rsidRPr="002F044B" w:rsidRDefault="00CE21A9" w:rsidP="00F737F4">
      <w:pPr>
        <w:widowControl w:val="0"/>
        <w:numPr>
          <w:ilvl w:val="0"/>
          <w:numId w:val="22"/>
        </w:numPr>
        <w:tabs>
          <w:tab w:val="left" w:pos="851"/>
          <w:tab w:val="left" w:pos="852"/>
        </w:tabs>
        <w:suppressAutoHyphens/>
        <w:autoSpaceDE w:val="0"/>
        <w:autoSpaceDN w:val="0"/>
        <w:spacing w:after="80" w:line="240" w:lineRule="auto"/>
        <w:ind w:left="850" w:right="36"/>
        <w:jc w:val="both"/>
        <w:textAlignment w:val="baseline"/>
        <w:rPr>
          <w:lang w:val="es-ES"/>
        </w:rPr>
      </w:pPr>
      <w:r w:rsidRPr="00CE21A9">
        <w:rPr>
          <w:u w:val="single"/>
          <w:lang w:val="es-ES"/>
        </w:rPr>
        <w:t xml:space="preserve">La Resolución </w:t>
      </w:r>
      <w:r w:rsidRPr="00CE21A9">
        <w:rPr>
          <w:u w:val="single"/>
          <w:lang w:val="es-ES"/>
        </w:rPr>
        <w:t>8.6 (Rev.MOP10</w:t>
      </w:r>
      <w:r w:rsidR="00DA7471">
        <w:rPr>
          <w:u w:val="single"/>
          <w:lang w:val="es-ES"/>
        </w:rPr>
        <w:t>)</w:t>
      </w:r>
      <w:r>
        <w:rPr>
          <w:u w:val="single"/>
          <w:lang w:val="es-ES"/>
        </w:rPr>
        <w:t xml:space="preserve"> de </w:t>
      </w:r>
      <w:r w:rsidRPr="00CE21A9">
        <w:rPr>
          <w:u w:val="single"/>
          <w:lang w:val="es-ES"/>
        </w:rPr>
        <w:t xml:space="preserve">ASCOBANS </w:t>
      </w:r>
      <w:r w:rsidR="007F54DE" w:rsidRPr="007F54DE">
        <w:rPr>
          <w:i/>
          <w:iCs/>
          <w:u w:val="single"/>
          <w:lang w:val="es-ES"/>
        </w:rPr>
        <w:t>Energía oceánica</w:t>
      </w:r>
    </w:p>
    <w:p w14:paraId="24053F9E" w14:textId="2BCE5F78" w:rsidR="00F737F4" w:rsidRPr="002F044B" w:rsidRDefault="00F737F4" w:rsidP="00F737F4">
      <w:pPr>
        <w:widowControl w:val="0"/>
        <w:numPr>
          <w:ilvl w:val="0"/>
          <w:numId w:val="22"/>
        </w:numPr>
        <w:tabs>
          <w:tab w:val="left" w:pos="852"/>
        </w:tabs>
        <w:suppressAutoHyphens/>
        <w:autoSpaceDE w:val="0"/>
        <w:autoSpaceDN w:val="0"/>
        <w:spacing w:after="80" w:line="240" w:lineRule="auto"/>
        <w:ind w:left="850" w:right="36"/>
        <w:jc w:val="both"/>
        <w:textAlignment w:val="baseline"/>
        <w:rPr>
          <w:lang w:val="es-ES"/>
        </w:rPr>
      </w:pPr>
      <w:r w:rsidRPr="002F044B">
        <w:rPr>
          <w:lang w:val="es-ES"/>
        </w:rPr>
        <w:t>La Resolución 6.2 de ASCOBANS</w:t>
      </w:r>
      <w:r w:rsidR="00DC0493">
        <w:rPr>
          <w:lang w:val="es-ES"/>
        </w:rPr>
        <w:t xml:space="preserve"> </w:t>
      </w:r>
      <w:r w:rsidR="00DC0493">
        <w:rPr>
          <w:u w:val="single"/>
          <w:lang w:val="es-ES"/>
        </w:rPr>
        <w:t>(Rev.MOP10)</w:t>
      </w:r>
      <w:r w:rsidRPr="002F044B">
        <w:rPr>
          <w:lang w:val="es-ES"/>
        </w:rPr>
        <w:t xml:space="preserve"> </w:t>
      </w:r>
      <w:r w:rsidRPr="002F044B">
        <w:rPr>
          <w:i/>
          <w:lang w:val="es-ES"/>
        </w:rPr>
        <w:t>Efectos adversos del ruido submarino sobre los mamíferos</w:t>
      </w:r>
      <w:r w:rsidRPr="002F044B">
        <w:rPr>
          <w:i/>
          <w:spacing w:val="-8"/>
          <w:lang w:val="es-ES"/>
        </w:rPr>
        <w:t xml:space="preserve"> </w:t>
      </w:r>
      <w:r w:rsidRPr="002F044B">
        <w:rPr>
          <w:i/>
          <w:lang w:val="es-ES"/>
        </w:rPr>
        <w:t>marinos</w:t>
      </w:r>
      <w:r w:rsidRPr="002F044B">
        <w:rPr>
          <w:i/>
          <w:spacing w:val="-5"/>
          <w:lang w:val="es-ES"/>
        </w:rPr>
        <w:t xml:space="preserve"> </w:t>
      </w:r>
      <w:r w:rsidRPr="002F044B">
        <w:rPr>
          <w:i/>
          <w:lang w:val="es-ES"/>
        </w:rPr>
        <w:t>durante</w:t>
      </w:r>
      <w:r w:rsidRPr="002F044B">
        <w:rPr>
          <w:i/>
          <w:spacing w:val="-4"/>
          <w:lang w:val="es-ES"/>
        </w:rPr>
        <w:t xml:space="preserve"> </w:t>
      </w:r>
      <w:r w:rsidRPr="002F044B">
        <w:rPr>
          <w:i/>
          <w:lang w:val="es-ES"/>
        </w:rPr>
        <w:t>las</w:t>
      </w:r>
      <w:r w:rsidRPr="002F044B">
        <w:rPr>
          <w:i/>
          <w:spacing w:val="-5"/>
          <w:lang w:val="es-ES"/>
        </w:rPr>
        <w:t xml:space="preserve"> </w:t>
      </w:r>
      <w:r w:rsidRPr="002F044B">
        <w:rPr>
          <w:i/>
          <w:lang w:val="es-ES"/>
        </w:rPr>
        <w:t>actividades</w:t>
      </w:r>
      <w:r w:rsidRPr="002F044B">
        <w:rPr>
          <w:i/>
          <w:spacing w:val="-4"/>
          <w:lang w:val="es-ES"/>
        </w:rPr>
        <w:t xml:space="preserve"> </w:t>
      </w:r>
      <w:r w:rsidRPr="002F044B">
        <w:rPr>
          <w:i/>
          <w:lang w:val="es-ES"/>
        </w:rPr>
        <w:t>de</w:t>
      </w:r>
      <w:r w:rsidRPr="002F044B">
        <w:rPr>
          <w:i/>
          <w:spacing w:val="-8"/>
          <w:lang w:val="es-ES"/>
        </w:rPr>
        <w:t xml:space="preserve"> </w:t>
      </w:r>
      <w:r w:rsidRPr="002F044B">
        <w:rPr>
          <w:i/>
          <w:lang w:val="es-ES"/>
        </w:rPr>
        <w:t>construcción</w:t>
      </w:r>
      <w:r w:rsidRPr="002F044B">
        <w:rPr>
          <w:i/>
          <w:spacing w:val="-5"/>
          <w:lang w:val="es-ES"/>
        </w:rPr>
        <w:t xml:space="preserve"> </w:t>
      </w:r>
      <w:r w:rsidRPr="002F044B">
        <w:rPr>
          <w:i/>
          <w:lang w:val="es-ES"/>
        </w:rPr>
        <w:t>en</w:t>
      </w:r>
      <w:r w:rsidRPr="002F044B">
        <w:rPr>
          <w:i/>
          <w:spacing w:val="-8"/>
          <w:lang w:val="es-ES"/>
        </w:rPr>
        <w:t xml:space="preserve"> </w:t>
      </w:r>
      <w:r w:rsidRPr="002F044B">
        <w:rPr>
          <w:i/>
          <w:lang w:val="es-ES"/>
        </w:rPr>
        <w:t>mar</w:t>
      </w:r>
      <w:r w:rsidRPr="002F044B">
        <w:rPr>
          <w:i/>
          <w:spacing w:val="-6"/>
          <w:lang w:val="es-ES"/>
        </w:rPr>
        <w:t xml:space="preserve"> </w:t>
      </w:r>
      <w:r w:rsidRPr="002F044B">
        <w:rPr>
          <w:i/>
          <w:lang w:val="es-ES"/>
        </w:rPr>
        <w:t>para</w:t>
      </w:r>
      <w:r w:rsidRPr="002F044B">
        <w:rPr>
          <w:i/>
          <w:spacing w:val="-8"/>
          <w:lang w:val="es-ES"/>
        </w:rPr>
        <w:t xml:space="preserve"> </w:t>
      </w:r>
      <w:r w:rsidRPr="002F044B">
        <w:rPr>
          <w:i/>
          <w:lang w:val="es-ES"/>
        </w:rPr>
        <w:t>la</w:t>
      </w:r>
      <w:r w:rsidRPr="002F044B">
        <w:rPr>
          <w:i/>
          <w:spacing w:val="-4"/>
          <w:lang w:val="es-ES"/>
        </w:rPr>
        <w:t xml:space="preserve"> </w:t>
      </w:r>
      <w:r w:rsidRPr="002F044B">
        <w:rPr>
          <w:i/>
          <w:lang w:val="es-ES"/>
        </w:rPr>
        <w:t>producción de energía</w:t>
      </w:r>
      <w:r w:rsidRPr="002F044B">
        <w:rPr>
          <w:i/>
          <w:spacing w:val="-3"/>
          <w:lang w:val="es-ES"/>
        </w:rPr>
        <w:t xml:space="preserve"> </w:t>
      </w:r>
      <w:r w:rsidRPr="002F044B">
        <w:rPr>
          <w:i/>
          <w:lang w:val="es-ES"/>
        </w:rPr>
        <w:t>renovabl</w:t>
      </w:r>
      <w:r w:rsidR="004677B2">
        <w:rPr>
          <w:i/>
          <w:lang w:val="es-ES"/>
        </w:rPr>
        <w:t>e,</w:t>
      </w:r>
    </w:p>
    <w:p w14:paraId="786668D0" w14:textId="5FB46157" w:rsidR="00F737F4" w:rsidRPr="00D109D1" w:rsidRDefault="00F737F4" w:rsidP="00F737F4">
      <w:pPr>
        <w:widowControl w:val="0"/>
        <w:numPr>
          <w:ilvl w:val="0"/>
          <w:numId w:val="22"/>
        </w:numPr>
        <w:tabs>
          <w:tab w:val="left" w:pos="851"/>
          <w:tab w:val="left" w:pos="852"/>
        </w:tabs>
        <w:suppressAutoHyphens/>
        <w:autoSpaceDE w:val="0"/>
        <w:autoSpaceDN w:val="0"/>
        <w:spacing w:after="80" w:line="240" w:lineRule="auto"/>
        <w:ind w:left="850" w:right="36"/>
        <w:jc w:val="both"/>
        <w:textAlignment w:val="baseline"/>
        <w:rPr>
          <w:rFonts w:eastAsia="Arial" w:cs="Arial"/>
          <w:sz w:val="21"/>
          <w:lang w:val="es-ES"/>
        </w:rPr>
      </w:pPr>
      <w:r w:rsidRPr="002F044B">
        <w:rPr>
          <w:lang w:val="es-ES"/>
        </w:rPr>
        <w:lastRenderedPageBreak/>
        <w:t xml:space="preserve">La Resolución </w:t>
      </w:r>
      <w:r w:rsidRPr="00C068C1">
        <w:rPr>
          <w:strike/>
          <w:lang w:val="es-ES"/>
        </w:rPr>
        <w:t>4.17</w:t>
      </w:r>
      <w:r w:rsidRPr="002F044B">
        <w:rPr>
          <w:lang w:val="es-ES"/>
        </w:rPr>
        <w:t xml:space="preserve"> </w:t>
      </w:r>
      <w:r w:rsidR="00624B48" w:rsidRPr="00624B48">
        <w:rPr>
          <w:u w:val="single"/>
          <w:lang w:val="es-ES"/>
        </w:rPr>
        <w:t>7.13</w:t>
      </w:r>
      <w:r w:rsidR="00624B48">
        <w:rPr>
          <w:lang w:val="es-ES"/>
        </w:rPr>
        <w:t xml:space="preserve"> </w:t>
      </w:r>
      <w:r w:rsidRPr="002F044B">
        <w:rPr>
          <w:lang w:val="es-ES"/>
        </w:rPr>
        <w:t xml:space="preserve">de ACCOBAMS </w:t>
      </w:r>
      <w:r w:rsidR="00056720" w:rsidRPr="00056720">
        <w:rPr>
          <w:i/>
          <w:u w:val="single"/>
          <w:lang w:val="es-ES"/>
        </w:rPr>
        <w:t>Ruido antropogénico</w:t>
      </w:r>
      <w:r w:rsidR="00056720" w:rsidRPr="00056720">
        <w:rPr>
          <w:i/>
          <w:lang w:val="es-ES"/>
        </w:rPr>
        <w:t xml:space="preserve"> y directrices asociadas para abordar el impacto del ruido antropogénico en los cetáceos en </w:t>
      </w:r>
      <w:r w:rsidR="007A4E27">
        <w:rPr>
          <w:i/>
          <w:lang w:val="es-ES"/>
        </w:rPr>
        <w:t>el área de</w:t>
      </w:r>
      <w:r w:rsidR="00056720" w:rsidRPr="00056720">
        <w:rPr>
          <w:i/>
          <w:lang w:val="es-ES"/>
        </w:rPr>
        <w:t xml:space="preserve"> ACCOBAMS</w:t>
      </w:r>
      <w:r w:rsidRPr="002F044B">
        <w:rPr>
          <w:lang w:val="es-ES"/>
        </w:rPr>
        <w:t>,</w:t>
      </w:r>
    </w:p>
    <w:p w14:paraId="17E0877B" w14:textId="4663910D" w:rsidR="00D109D1" w:rsidRPr="00043D63" w:rsidRDefault="00B74B06" w:rsidP="00F737F4">
      <w:pPr>
        <w:widowControl w:val="0"/>
        <w:numPr>
          <w:ilvl w:val="0"/>
          <w:numId w:val="22"/>
        </w:numPr>
        <w:tabs>
          <w:tab w:val="left" w:pos="851"/>
          <w:tab w:val="left" w:pos="852"/>
        </w:tabs>
        <w:suppressAutoHyphens/>
        <w:autoSpaceDE w:val="0"/>
        <w:autoSpaceDN w:val="0"/>
        <w:spacing w:after="80" w:line="240" w:lineRule="auto"/>
        <w:ind w:left="850" w:right="36"/>
        <w:jc w:val="both"/>
        <w:textAlignment w:val="baseline"/>
        <w:rPr>
          <w:rFonts w:eastAsia="Arial" w:cs="Arial"/>
          <w:u w:val="single"/>
          <w:lang w:val="es-ES"/>
        </w:rPr>
      </w:pPr>
      <w:r w:rsidRPr="00043D63">
        <w:rPr>
          <w:rFonts w:eastAsia="Arial" w:cs="Arial"/>
          <w:u w:val="single"/>
          <w:lang w:val="es-ES"/>
        </w:rPr>
        <w:t xml:space="preserve">Resolución 6.11 del AEWA </w:t>
      </w:r>
      <w:r w:rsidR="00EA1F18" w:rsidRPr="00EA1F18">
        <w:rPr>
          <w:rFonts w:eastAsia="Arial" w:cs="Arial"/>
          <w:i/>
          <w:iCs/>
          <w:u w:val="single"/>
          <w:lang w:val="es-ES"/>
        </w:rPr>
        <w:t>L</w:t>
      </w:r>
      <w:r w:rsidRPr="00EA1F18">
        <w:rPr>
          <w:rFonts w:eastAsia="Arial" w:cs="Arial"/>
          <w:i/>
          <w:iCs/>
          <w:u w:val="single"/>
          <w:lang w:val="es-ES"/>
        </w:rPr>
        <w:t>os efectos del despliegue de energías renovables en las aves acuáticas migratoria</w:t>
      </w:r>
      <w:r w:rsidRPr="00043D63">
        <w:rPr>
          <w:rFonts w:eastAsia="Arial" w:cs="Arial"/>
          <w:u w:val="single"/>
          <w:lang w:val="es-ES"/>
        </w:rPr>
        <w:t xml:space="preserve">, en la que se instaba a las Partes a aplicar las disposiciones del documento AEWA/MOP 6.37 </w:t>
      </w:r>
      <w:r w:rsidRPr="003253C6">
        <w:rPr>
          <w:rFonts w:eastAsia="Arial" w:cs="Arial"/>
          <w:i/>
          <w:iCs/>
          <w:u w:val="single"/>
          <w:lang w:val="es-ES"/>
        </w:rPr>
        <w:t>Tecnologías de energía renovable y especies migratorias: directrices para un despliegue sostenibl</w:t>
      </w:r>
      <w:r w:rsidR="009319E8">
        <w:rPr>
          <w:rFonts w:eastAsia="Arial" w:cs="Arial"/>
          <w:i/>
          <w:iCs/>
          <w:u w:val="single"/>
          <w:lang w:val="es-ES"/>
        </w:rPr>
        <w:t>e,</w:t>
      </w:r>
    </w:p>
    <w:p w14:paraId="3FF623EC" w14:textId="77777777" w:rsidR="00F737F4" w:rsidRPr="002F044B" w:rsidRDefault="00F737F4" w:rsidP="00F737F4">
      <w:pPr>
        <w:widowControl w:val="0"/>
        <w:numPr>
          <w:ilvl w:val="0"/>
          <w:numId w:val="22"/>
        </w:numPr>
        <w:tabs>
          <w:tab w:val="left" w:pos="852"/>
        </w:tabs>
        <w:suppressAutoHyphens/>
        <w:autoSpaceDE w:val="0"/>
        <w:autoSpaceDN w:val="0"/>
        <w:spacing w:after="80" w:line="240" w:lineRule="auto"/>
        <w:ind w:left="850" w:right="-82"/>
        <w:jc w:val="both"/>
        <w:textAlignment w:val="baseline"/>
        <w:rPr>
          <w:lang w:val="es-ES"/>
        </w:rPr>
      </w:pPr>
      <w:r w:rsidRPr="002F044B">
        <w:rPr>
          <w:lang w:val="es-ES"/>
        </w:rPr>
        <w:t>La</w:t>
      </w:r>
      <w:r w:rsidRPr="002F044B">
        <w:rPr>
          <w:spacing w:val="-8"/>
          <w:lang w:val="es-ES"/>
        </w:rPr>
        <w:t xml:space="preserve"> </w:t>
      </w:r>
      <w:r w:rsidRPr="002F044B">
        <w:rPr>
          <w:lang w:val="es-ES"/>
        </w:rPr>
        <w:t>Resolución</w:t>
      </w:r>
      <w:r w:rsidRPr="002F044B">
        <w:rPr>
          <w:spacing w:val="-7"/>
          <w:lang w:val="es-ES"/>
        </w:rPr>
        <w:t xml:space="preserve"> </w:t>
      </w:r>
      <w:r w:rsidRPr="002F044B">
        <w:rPr>
          <w:lang w:val="es-ES"/>
        </w:rPr>
        <w:t>5.16</w:t>
      </w:r>
      <w:r w:rsidRPr="002F044B">
        <w:rPr>
          <w:spacing w:val="-7"/>
          <w:lang w:val="es-ES"/>
        </w:rPr>
        <w:t xml:space="preserve"> </w:t>
      </w:r>
      <w:r w:rsidRPr="002F044B">
        <w:rPr>
          <w:lang w:val="es-ES"/>
        </w:rPr>
        <w:t>del</w:t>
      </w:r>
      <w:r w:rsidRPr="002F044B">
        <w:rPr>
          <w:spacing w:val="-7"/>
          <w:lang w:val="es-ES"/>
        </w:rPr>
        <w:t xml:space="preserve"> </w:t>
      </w:r>
      <w:r w:rsidRPr="002F044B">
        <w:rPr>
          <w:lang w:val="es-ES"/>
        </w:rPr>
        <w:t>AEWA</w:t>
      </w:r>
      <w:r w:rsidRPr="002F044B">
        <w:rPr>
          <w:spacing w:val="-10"/>
          <w:lang w:val="es-ES"/>
        </w:rPr>
        <w:t xml:space="preserve"> </w:t>
      </w:r>
      <w:r w:rsidRPr="002F044B">
        <w:rPr>
          <w:lang w:val="es-ES"/>
        </w:rPr>
        <w:t>sobre</w:t>
      </w:r>
      <w:r w:rsidRPr="002F044B">
        <w:rPr>
          <w:spacing w:val="-7"/>
          <w:lang w:val="es-ES"/>
        </w:rPr>
        <w:t xml:space="preserve"> </w:t>
      </w:r>
      <w:r w:rsidRPr="002F044B">
        <w:rPr>
          <w:i/>
          <w:lang w:val="es-ES"/>
        </w:rPr>
        <w:t>‘Energía</w:t>
      </w:r>
      <w:r w:rsidRPr="002F044B">
        <w:rPr>
          <w:i/>
          <w:spacing w:val="-7"/>
          <w:lang w:val="es-ES"/>
        </w:rPr>
        <w:t xml:space="preserve"> </w:t>
      </w:r>
      <w:r w:rsidRPr="002F044B">
        <w:rPr>
          <w:i/>
          <w:lang w:val="es-ES"/>
        </w:rPr>
        <w:t>renovable</w:t>
      </w:r>
      <w:r w:rsidRPr="002F044B">
        <w:rPr>
          <w:i/>
          <w:spacing w:val="-6"/>
          <w:lang w:val="es-ES"/>
        </w:rPr>
        <w:t xml:space="preserve"> </w:t>
      </w:r>
      <w:r w:rsidRPr="002F044B">
        <w:rPr>
          <w:i/>
          <w:lang w:val="es-ES"/>
        </w:rPr>
        <w:t>y</w:t>
      </w:r>
      <w:r w:rsidRPr="002F044B">
        <w:rPr>
          <w:i/>
          <w:spacing w:val="-7"/>
          <w:lang w:val="es-ES"/>
        </w:rPr>
        <w:t xml:space="preserve"> </w:t>
      </w:r>
      <w:r w:rsidRPr="002F044B">
        <w:rPr>
          <w:i/>
          <w:lang w:val="es-ES"/>
        </w:rPr>
        <w:t>aves</w:t>
      </w:r>
      <w:r w:rsidRPr="002F044B">
        <w:rPr>
          <w:i/>
          <w:spacing w:val="-8"/>
          <w:lang w:val="es-ES"/>
        </w:rPr>
        <w:t xml:space="preserve"> </w:t>
      </w:r>
      <w:r w:rsidRPr="002F044B">
        <w:rPr>
          <w:i/>
          <w:lang w:val="es-ES"/>
        </w:rPr>
        <w:t>acuáticas</w:t>
      </w:r>
      <w:r w:rsidRPr="002F044B">
        <w:rPr>
          <w:i/>
          <w:spacing w:val="-12"/>
          <w:lang w:val="es-ES"/>
        </w:rPr>
        <w:t xml:space="preserve"> </w:t>
      </w:r>
      <w:r w:rsidRPr="002F044B">
        <w:rPr>
          <w:i/>
          <w:lang w:val="es-ES"/>
        </w:rPr>
        <w:t>migratorias’</w:t>
      </w:r>
      <w:r w:rsidRPr="002F044B">
        <w:rPr>
          <w:lang w:val="es-ES"/>
        </w:rPr>
        <w:t>, en la que se subraya la necesidad de abordar o evitar los efectos perjudiciales sobre las aves acuáticas migratorias y que contiene recomendaciones operacionales de importancia para muchas otras especies</w:t>
      </w:r>
      <w:r w:rsidRPr="002F044B">
        <w:rPr>
          <w:spacing w:val="-7"/>
          <w:lang w:val="es-ES"/>
        </w:rPr>
        <w:t xml:space="preserve"> </w:t>
      </w:r>
      <w:r w:rsidRPr="002F044B">
        <w:rPr>
          <w:lang w:val="es-ES"/>
        </w:rPr>
        <w:t>migratorias,</w:t>
      </w:r>
    </w:p>
    <w:p w14:paraId="60CCE2CF" w14:textId="77777777" w:rsidR="00F737F4" w:rsidRPr="002F044B" w:rsidRDefault="00F737F4" w:rsidP="00F737F4">
      <w:pPr>
        <w:widowControl w:val="0"/>
        <w:numPr>
          <w:ilvl w:val="0"/>
          <w:numId w:val="22"/>
        </w:numPr>
        <w:tabs>
          <w:tab w:val="left" w:pos="852"/>
        </w:tabs>
        <w:suppressAutoHyphens/>
        <w:autoSpaceDE w:val="0"/>
        <w:autoSpaceDN w:val="0"/>
        <w:spacing w:after="80" w:line="240" w:lineRule="auto"/>
        <w:ind w:left="850" w:right="-82"/>
        <w:jc w:val="both"/>
        <w:textAlignment w:val="baseline"/>
        <w:rPr>
          <w:lang w:val="es-ES"/>
        </w:rPr>
      </w:pPr>
      <w:r w:rsidRPr="002F044B">
        <w:rPr>
          <w:lang w:val="es-ES"/>
        </w:rPr>
        <w:t xml:space="preserve">Las directrices del AEWA tituladas </w:t>
      </w:r>
      <w:r w:rsidRPr="002F044B">
        <w:rPr>
          <w:i/>
          <w:lang w:val="es-ES"/>
        </w:rPr>
        <w:t>“Directrices sobre la manera de evitar, minimizar o mitigar</w:t>
      </w:r>
      <w:r w:rsidRPr="002F044B">
        <w:rPr>
          <w:i/>
          <w:spacing w:val="-5"/>
          <w:lang w:val="es-ES"/>
        </w:rPr>
        <w:t xml:space="preserve"> </w:t>
      </w:r>
      <w:r w:rsidRPr="002F044B">
        <w:rPr>
          <w:i/>
          <w:lang w:val="es-ES"/>
        </w:rPr>
        <w:t>el</w:t>
      </w:r>
      <w:r w:rsidRPr="002F044B">
        <w:rPr>
          <w:i/>
          <w:spacing w:val="-4"/>
          <w:lang w:val="es-ES"/>
        </w:rPr>
        <w:t xml:space="preserve"> </w:t>
      </w:r>
      <w:r w:rsidRPr="002F044B">
        <w:rPr>
          <w:i/>
          <w:lang w:val="es-ES"/>
        </w:rPr>
        <w:t>impacto</w:t>
      </w:r>
      <w:r w:rsidRPr="002F044B">
        <w:rPr>
          <w:i/>
          <w:spacing w:val="-3"/>
          <w:lang w:val="es-ES"/>
        </w:rPr>
        <w:t xml:space="preserve"> </w:t>
      </w:r>
      <w:r w:rsidRPr="002F044B">
        <w:rPr>
          <w:i/>
          <w:lang w:val="es-ES"/>
        </w:rPr>
        <w:t>de</w:t>
      </w:r>
      <w:r w:rsidRPr="002F044B">
        <w:rPr>
          <w:i/>
          <w:spacing w:val="-7"/>
          <w:lang w:val="es-ES"/>
        </w:rPr>
        <w:t xml:space="preserve"> </w:t>
      </w:r>
      <w:r w:rsidRPr="002F044B">
        <w:rPr>
          <w:i/>
          <w:lang w:val="es-ES"/>
        </w:rPr>
        <w:t>los</w:t>
      </w:r>
      <w:r w:rsidRPr="002F044B">
        <w:rPr>
          <w:i/>
          <w:spacing w:val="-5"/>
          <w:lang w:val="es-ES"/>
        </w:rPr>
        <w:t xml:space="preserve"> </w:t>
      </w:r>
      <w:r w:rsidRPr="002F044B">
        <w:rPr>
          <w:i/>
          <w:lang w:val="es-ES"/>
        </w:rPr>
        <w:t>desarrollos</w:t>
      </w:r>
      <w:r w:rsidRPr="002F044B">
        <w:rPr>
          <w:i/>
          <w:spacing w:val="-3"/>
          <w:lang w:val="es-ES"/>
        </w:rPr>
        <w:t xml:space="preserve"> </w:t>
      </w:r>
      <w:r w:rsidRPr="002F044B">
        <w:rPr>
          <w:i/>
          <w:lang w:val="es-ES"/>
        </w:rPr>
        <w:t>de</w:t>
      </w:r>
      <w:r w:rsidRPr="002F044B">
        <w:rPr>
          <w:i/>
          <w:spacing w:val="-6"/>
          <w:lang w:val="es-ES"/>
        </w:rPr>
        <w:t xml:space="preserve"> </w:t>
      </w:r>
      <w:r w:rsidRPr="002F044B">
        <w:rPr>
          <w:i/>
          <w:lang w:val="es-ES"/>
        </w:rPr>
        <w:t>infraestructuras</w:t>
      </w:r>
      <w:r w:rsidRPr="002F044B">
        <w:rPr>
          <w:i/>
          <w:spacing w:val="-5"/>
          <w:lang w:val="es-ES"/>
        </w:rPr>
        <w:t xml:space="preserve"> </w:t>
      </w:r>
      <w:r w:rsidRPr="002F044B">
        <w:rPr>
          <w:i/>
          <w:lang w:val="es-ES"/>
        </w:rPr>
        <w:t>y</w:t>
      </w:r>
      <w:r w:rsidRPr="002F044B">
        <w:rPr>
          <w:i/>
          <w:spacing w:val="-6"/>
          <w:lang w:val="es-ES"/>
        </w:rPr>
        <w:t xml:space="preserve"> </w:t>
      </w:r>
      <w:r w:rsidRPr="002F044B">
        <w:rPr>
          <w:i/>
          <w:lang w:val="es-ES"/>
        </w:rPr>
        <w:t>perturbaciones</w:t>
      </w:r>
      <w:r w:rsidRPr="002F044B">
        <w:rPr>
          <w:i/>
          <w:spacing w:val="-5"/>
          <w:lang w:val="es-ES"/>
        </w:rPr>
        <w:t xml:space="preserve"> </w:t>
      </w:r>
      <w:r w:rsidRPr="002F044B">
        <w:rPr>
          <w:i/>
          <w:lang w:val="es-ES"/>
        </w:rPr>
        <w:t xml:space="preserve">relacionadas que afectan a las aves acuáticas” </w:t>
      </w:r>
      <w:r w:rsidRPr="002F044B">
        <w:rPr>
          <w:lang w:val="es-ES"/>
        </w:rPr>
        <w:t>(Directrices de Conservación N.º</w:t>
      </w:r>
      <w:r w:rsidRPr="002F044B">
        <w:rPr>
          <w:spacing w:val="-11"/>
          <w:lang w:val="es-ES"/>
        </w:rPr>
        <w:t xml:space="preserve"> </w:t>
      </w:r>
      <w:r w:rsidRPr="002F044B">
        <w:rPr>
          <w:lang w:val="es-ES"/>
        </w:rPr>
        <w:t>11),</w:t>
      </w:r>
    </w:p>
    <w:p w14:paraId="2F260361" w14:textId="6116F379" w:rsidR="00F737F4" w:rsidRPr="002F044B" w:rsidRDefault="00F737F4" w:rsidP="00F737F4">
      <w:pPr>
        <w:widowControl w:val="0"/>
        <w:numPr>
          <w:ilvl w:val="0"/>
          <w:numId w:val="22"/>
        </w:numPr>
        <w:tabs>
          <w:tab w:val="left" w:pos="852"/>
        </w:tabs>
        <w:suppressAutoHyphens/>
        <w:autoSpaceDE w:val="0"/>
        <w:autoSpaceDN w:val="0"/>
        <w:spacing w:after="80" w:line="240" w:lineRule="auto"/>
        <w:ind w:left="850" w:right="-82"/>
        <w:jc w:val="both"/>
        <w:textAlignment w:val="baseline"/>
        <w:rPr>
          <w:u w:val="single"/>
          <w:lang w:val="es-ES"/>
        </w:rPr>
      </w:pPr>
      <w:r w:rsidRPr="002F044B">
        <w:rPr>
          <w:lang w:val="es-ES"/>
        </w:rPr>
        <w:t xml:space="preserve">La Resolución </w:t>
      </w:r>
      <w:r w:rsidRPr="00EF0105">
        <w:rPr>
          <w:strike/>
          <w:lang w:val="es-ES"/>
        </w:rPr>
        <w:t>8.4</w:t>
      </w:r>
      <w:r w:rsidRPr="002F044B">
        <w:rPr>
          <w:lang w:val="es-ES"/>
        </w:rPr>
        <w:t xml:space="preserve"> </w:t>
      </w:r>
      <w:r w:rsidR="00EF0105" w:rsidRPr="00EF0105">
        <w:rPr>
          <w:u w:val="single"/>
          <w:lang w:val="es-ES"/>
        </w:rPr>
        <w:t>9.4</w:t>
      </w:r>
      <w:r w:rsidR="00EF0105">
        <w:rPr>
          <w:lang w:val="es-ES"/>
        </w:rPr>
        <w:t xml:space="preserve"> </w:t>
      </w:r>
      <w:r w:rsidRPr="002F044B">
        <w:rPr>
          <w:lang w:val="es-ES"/>
        </w:rPr>
        <w:t xml:space="preserve">de EUROBATS </w:t>
      </w:r>
      <w:r w:rsidRPr="002F044B">
        <w:rPr>
          <w:i/>
          <w:lang w:val="es-ES"/>
        </w:rPr>
        <w:t xml:space="preserve">“Turbinas eólicas y poblaciones de murciélagos”’ </w:t>
      </w:r>
      <w:r w:rsidRPr="002F044B">
        <w:rPr>
          <w:lang w:val="es-ES"/>
        </w:rPr>
        <w:t>y directrices</w:t>
      </w:r>
      <w:r w:rsidRPr="002F044B">
        <w:rPr>
          <w:spacing w:val="-13"/>
          <w:lang w:val="es-ES"/>
        </w:rPr>
        <w:t xml:space="preserve"> </w:t>
      </w:r>
      <w:r w:rsidRPr="002F044B">
        <w:rPr>
          <w:lang w:val="es-ES"/>
        </w:rPr>
        <w:t>para</w:t>
      </w:r>
      <w:r w:rsidRPr="002F044B">
        <w:rPr>
          <w:spacing w:val="-13"/>
          <w:lang w:val="es-ES"/>
        </w:rPr>
        <w:t xml:space="preserve"> </w:t>
      </w:r>
      <w:r w:rsidRPr="002F044B">
        <w:rPr>
          <w:lang w:val="es-ES"/>
        </w:rPr>
        <w:t>tener</w:t>
      </w:r>
      <w:r w:rsidRPr="002F044B">
        <w:rPr>
          <w:spacing w:val="-11"/>
          <w:lang w:val="es-ES"/>
        </w:rPr>
        <w:t xml:space="preserve"> </w:t>
      </w:r>
      <w:r w:rsidRPr="002F044B">
        <w:rPr>
          <w:lang w:val="es-ES"/>
        </w:rPr>
        <w:t>en</w:t>
      </w:r>
      <w:r w:rsidRPr="002F044B">
        <w:rPr>
          <w:spacing w:val="-12"/>
          <w:lang w:val="es-ES"/>
        </w:rPr>
        <w:t xml:space="preserve"> </w:t>
      </w:r>
      <w:r w:rsidRPr="002F044B">
        <w:rPr>
          <w:lang w:val="es-ES"/>
        </w:rPr>
        <w:t>cuenta</w:t>
      </w:r>
      <w:r w:rsidRPr="002F044B">
        <w:rPr>
          <w:spacing w:val="-12"/>
          <w:lang w:val="es-ES"/>
        </w:rPr>
        <w:t xml:space="preserve"> </w:t>
      </w:r>
      <w:r w:rsidRPr="002F044B">
        <w:rPr>
          <w:lang w:val="es-ES"/>
        </w:rPr>
        <w:t>a</w:t>
      </w:r>
      <w:r w:rsidRPr="002F044B">
        <w:rPr>
          <w:spacing w:val="-13"/>
          <w:lang w:val="es-ES"/>
        </w:rPr>
        <w:t xml:space="preserve"> </w:t>
      </w:r>
      <w:r w:rsidRPr="002F044B">
        <w:rPr>
          <w:lang w:val="es-ES"/>
        </w:rPr>
        <w:t>los</w:t>
      </w:r>
      <w:r w:rsidRPr="002F044B">
        <w:rPr>
          <w:spacing w:val="-11"/>
          <w:lang w:val="es-ES"/>
        </w:rPr>
        <w:t xml:space="preserve"> </w:t>
      </w:r>
      <w:r w:rsidRPr="002F044B">
        <w:rPr>
          <w:lang w:val="es-ES"/>
        </w:rPr>
        <w:t>murciélagos</w:t>
      </w:r>
      <w:r w:rsidRPr="002F044B">
        <w:rPr>
          <w:spacing w:val="-15"/>
          <w:lang w:val="es-ES"/>
        </w:rPr>
        <w:t xml:space="preserve"> </w:t>
      </w:r>
      <w:r w:rsidRPr="002F044B">
        <w:rPr>
          <w:lang w:val="es-ES"/>
        </w:rPr>
        <w:t>en</w:t>
      </w:r>
      <w:r w:rsidRPr="002F044B">
        <w:rPr>
          <w:spacing w:val="-11"/>
          <w:lang w:val="es-ES"/>
        </w:rPr>
        <w:t xml:space="preserve"> </w:t>
      </w:r>
      <w:r w:rsidRPr="002F044B">
        <w:rPr>
          <w:lang w:val="es-ES"/>
        </w:rPr>
        <w:t>los</w:t>
      </w:r>
      <w:r w:rsidRPr="002F044B">
        <w:rPr>
          <w:spacing w:val="-12"/>
          <w:lang w:val="es-ES"/>
        </w:rPr>
        <w:t xml:space="preserve"> </w:t>
      </w:r>
      <w:r w:rsidRPr="002F044B">
        <w:rPr>
          <w:lang w:val="es-ES"/>
        </w:rPr>
        <w:t>proyectos</w:t>
      </w:r>
      <w:r w:rsidRPr="002F044B">
        <w:rPr>
          <w:spacing w:val="-12"/>
          <w:lang w:val="es-ES"/>
        </w:rPr>
        <w:t xml:space="preserve"> </w:t>
      </w:r>
      <w:r w:rsidRPr="002F044B">
        <w:rPr>
          <w:lang w:val="es-ES"/>
        </w:rPr>
        <w:t>de</w:t>
      </w:r>
      <w:r w:rsidRPr="002F044B">
        <w:rPr>
          <w:spacing w:val="-13"/>
          <w:lang w:val="es-ES"/>
        </w:rPr>
        <w:t xml:space="preserve"> </w:t>
      </w:r>
      <w:r w:rsidRPr="002F044B">
        <w:rPr>
          <w:lang w:val="es-ES"/>
        </w:rPr>
        <w:t>parques</w:t>
      </w:r>
      <w:r w:rsidRPr="002F044B">
        <w:rPr>
          <w:spacing w:val="-9"/>
          <w:lang w:val="es-ES"/>
        </w:rPr>
        <w:t xml:space="preserve"> </w:t>
      </w:r>
      <w:r w:rsidRPr="002F044B">
        <w:rPr>
          <w:lang w:val="es-ES"/>
        </w:rPr>
        <w:t>eólicos, publicados en la Serie Nº6 de EUROBATS.</w:t>
      </w:r>
    </w:p>
    <w:p w14:paraId="605C7475" w14:textId="77777777" w:rsidR="00F737F4" w:rsidRPr="002F044B" w:rsidRDefault="00F737F4" w:rsidP="00F737F4">
      <w:pPr>
        <w:widowControl w:val="0"/>
        <w:numPr>
          <w:ilvl w:val="0"/>
          <w:numId w:val="22"/>
        </w:numPr>
        <w:tabs>
          <w:tab w:val="left" w:pos="852"/>
        </w:tabs>
        <w:suppressAutoHyphens/>
        <w:autoSpaceDE w:val="0"/>
        <w:autoSpaceDN w:val="0"/>
        <w:spacing w:after="80" w:line="240" w:lineRule="auto"/>
        <w:ind w:left="850" w:right="-82"/>
        <w:jc w:val="both"/>
        <w:textAlignment w:val="baseline"/>
        <w:rPr>
          <w:lang w:val="es-ES"/>
        </w:rPr>
      </w:pPr>
      <w:r w:rsidRPr="002F044B">
        <w:rPr>
          <w:lang w:val="es-ES"/>
        </w:rPr>
        <w:t>La Recomendación N.º 109 de la Convención de Berna sobre la reducción al mínimo de los efectos perjudiciales de la generación de energía eólica en la fauna silvestre y la guía de 2003 sobre los criterios de evaluación del medio ambiente y las cuestiones relacionadas con la selección de sitios para los parques eólicos, así como las orientaciones relativas a las mejores prácticas de planificación integrada de parques eólicos y la evaluación del impacto presentadas al Comité Permanente de la Convención de Berna en su 33ª reunión celebrada en</w:t>
      </w:r>
      <w:r w:rsidRPr="002F044B">
        <w:rPr>
          <w:spacing w:val="-8"/>
          <w:lang w:val="es-ES"/>
        </w:rPr>
        <w:t xml:space="preserve"> </w:t>
      </w:r>
      <w:r w:rsidRPr="002F044B">
        <w:rPr>
          <w:lang w:val="es-ES"/>
        </w:rPr>
        <w:t>2013,</w:t>
      </w:r>
    </w:p>
    <w:p w14:paraId="55EC8CA3" w14:textId="77777777" w:rsidR="00F737F4" w:rsidRPr="002F044B" w:rsidRDefault="00F737F4" w:rsidP="00F737F4">
      <w:pPr>
        <w:widowControl w:val="0"/>
        <w:numPr>
          <w:ilvl w:val="0"/>
          <w:numId w:val="22"/>
        </w:numPr>
        <w:tabs>
          <w:tab w:val="left" w:pos="852"/>
        </w:tabs>
        <w:suppressAutoHyphens/>
        <w:autoSpaceDE w:val="0"/>
        <w:autoSpaceDN w:val="0"/>
        <w:spacing w:after="80" w:line="240" w:lineRule="auto"/>
        <w:ind w:left="850" w:right="-82"/>
        <w:jc w:val="both"/>
        <w:textAlignment w:val="baseline"/>
        <w:rPr>
          <w:lang w:val="es-ES"/>
        </w:rPr>
      </w:pPr>
      <w:r w:rsidRPr="002F044B">
        <w:rPr>
          <w:lang w:val="es-ES"/>
        </w:rPr>
        <w:t xml:space="preserve">La Resolución XI.10 de Ramsar </w:t>
      </w:r>
      <w:r w:rsidRPr="002F044B">
        <w:rPr>
          <w:i/>
          <w:lang w:val="es-ES"/>
        </w:rPr>
        <w:t>Orientaciones para abordar las repercusiones para los</w:t>
      </w:r>
      <w:r w:rsidRPr="002F044B">
        <w:rPr>
          <w:i/>
          <w:spacing w:val="-3"/>
          <w:lang w:val="es-ES"/>
        </w:rPr>
        <w:t xml:space="preserve"> </w:t>
      </w:r>
      <w:r w:rsidRPr="002F044B">
        <w:rPr>
          <w:i/>
          <w:lang w:val="es-ES"/>
        </w:rPr>
        <w:t>humedales</w:t>
      </w:r>
      <w:r w:rsidRPr="002F044B">
        <w:rPr>
          <w:i/>
          <w:spacing w:val="-3"/>
          <w:lang w:val="es-ES"/>
        </w:rPr>
        <w:t xml:space="preserve"> </w:t>
      </w:r>
      <w:r w:rsidRPr="002F044B">
        <w:rPr>
          <w:i/>
          <w:lang w:val="es-ES"/>
        </w:rPr>
        <w:t>de</w:t>
      </w:r>
      <w:r w:rsidRPr="002F044B">
        <w:rPr>
          <w:i/>
          <w:spacing w:val="-4"/>
          <w:lang w:val="es-ES"/>
        </w:rPr>
        <w:t xml:space="preserve"> </w:t>
      </w:r>
      <w:r w:rsidRPr="002F044B">
        <w:rPr>
          <w:i/>
          <w:lang w:val="es-ES"/>
        </w:rPr>
        <w:t>las</w:t>
      </w:r>
      <w:r w:rsidRPr="002F044B">
        <w:rPr>
          <w:i/>
          <w:spacing w:val="-3"/>
          <w:lang w:val="es-ES"/>
        </w:rPr>
        <w:t xml:space="preserve"> </w:t>
      </w:r>
      <w:r w:rsidRPr="002F044B">
        <w:rPr>
          <w:i/>
          <w:lang w:val="es-ES"/>
        </w:rPr>
        <w:t>políticas, los</w:t>
      </w:r>
      <w:r w:rsidRPr="002F044B">
        <w:rPr>
          <w:i/>
          <w:spacing w:val="-4"/>
          <w:lang w:val="es-ES"/>
        </w:rPr>
        <w:t xml:space="preserve"> </w:t>
      </w:r>
      <w:r w:rsidRPr="002F044B">
        <w:rPr>
          <w:i/>
          <w:lang w:val="es-ES"/>
        </w:rPr>
        <w:t>planes</w:t>
      </w:r>
      <w:r w:rsidRPr="002F044B">
        <w:rPr>
          <w:i/>
          <w:spacing w:val="-4"/>
          <w:lang w:val="es-ES"/>
        </w:rPr>
        <w:t xml:space="preserve"> </w:t>
      </w:r>
      <w:r w:rsidRPr="002F044B">
        <w:rPr>
          <w:i/>
          <w:lang w:val="es-ES"/>
        </w:rPr>
        <w:t>y</w:t>
      </w:r>
      <w:r w:rsidRPr="002F044B">
        <w:rPr>
          <w:i/>
          <w:spacing w:val="-4"/>
          <w:lang w:val="es-ES"/>
        </w:rPr>
        <w:t xml:space="preserve"> </w:t>
      </w:r>
      <w:r w:rsidRPr="002F044B">
        <w:rPr>
          <w:i/>
          <w:lang w:val="es-ES"/>
        </w:rPr>
        <w:t>las</w:t>
      </w:r>
      <w:r w:rsidRPr="002F044B">
        <w:rPr>
          <w:i/>
          <w:spacing w:val="-4"/>
          <w:lang w:val="es-ES"/>
        </w:rPr>
        <w:t xml:space="preserve"> </w:t>
      </w:r>
      <w:r w:rsidRPr="002F044B">
        <w:rPr>
          <w:i/>
          <w:lang w:val="es-ES"/>
        </w:rPr>
        <w:t>actividades</w:t>
      </w:r>
      <w:r w:rsidRPr="002F044B">
        <w:rPr>
          <w:i/>
          <w:spacing w:val="-1"/>
          <w:lang w:val="es-ES"/>
        </w:rPr>
        <w:t xml:space="preserve"> </w:t>
      </w:r>
      <w:r w:rsidRPr="002F044B">
        <w:rPr>
          <w:i/>
          <w:lang w:val="es-ES"/>
        </w:rPr>
        <w:t>en</w:t>
      </w:r>
      <w:r w:rsidRPr="002F044B">
        <w:rPr>
          <w:i/>
          <w:spacing w:val="-4"/>
          <w:lang w:val="es-ES"/>
        </w:rPr>
        <w:t xml:space="preserve"> </w:t>
      </w:r>
      <w:r w:rsidRPr="002F044B">
        <w:rPr>
          <w:i/>
          <w:lang w:val="es-ES"/>
        </w:rPr>
        <w:t>el</w:t>
      </w:r>
      <w:r w:rsidRPr="002F044B">
        <w:rPr>
          <w:i/>
          <w:spacing w:val="-5"/>
          <w:lang w:val="es-ES"/>
        </w:rPr>
        <w:t xml:space="preserve"> </w:t>
      </w:r>
      <w:r w:rsidRPr="002F044B">
        <w:rPr>
          <w:i/>
          <w:lang w:val="es-ES"/>
        </w:rPr>
        <w:t>sector</w:t>
      </w:r>
      <w:r w:rsidRPr="002F044B">
        <w:rPr>
          <w:i/>
          <w:spacing w:val="-3"/>
          <w:lang w:val="es-ES"/>
        </w:rPr>
        <w:t xml:space="preserve"> </w:t>
      </w:r>
      <w:r w:rsidRPr="002F044B">
        <w:rPr>
          <w:i/>
          <w:lang w:val="es-ES"/>
        </w:rPr>
        <w:t>de</w:t>
      </w:r>
      <w:r w:rsidRPr="002F044B">
        <w:rPr>
          <w:i/>
          <w:spacing w:val="-7"/>
          <w:lang w:val="es-ES"/>
        </w:rPr>
        <w:t xml:space="preserve"> </w:t>
      </w:r>
      <w:r w:rsidRPr="002F044B">
        <w:rPr>
          <w:i/>
          <w:lang w:val="es-ES"/>
        </w:rPr>
        <w:t>la</w:t>
      </w:r>
      <w:r w:rsidRPr="002F044B">
        <w:rPr>
          <w:i/>
          <w:spacing w:val="-2"/>
          <w:lang w:val="es-ES"/>
        </w:rPr>
        <w:t xml:space="preserve"> </w:t>
      </w:r>
      <w:r w:rsidRPr="002F044B">
        <w:rPr>
          <w:i/>
          <w:lang w:val="es-ES"/>
        </w:rPr>
        <w:t>energía</w:t>
      </w:r>
      <w:r w:rsidRPr="002F044B">
        <w:rPr>
          <w:lang w:val="es-ES"/>
        </w:rPr>
        <w:t>,</w:t>
      </w:r>
    </w:p>
    <w:p w14:paraId="6EDC24C6" w14:textId="77777777" w:rsidR="00F737F4" w:rsidRPr="00EF0105" w:rsidRDefault="00F737F4" w:rsidP="00F737F4">
      <w:pPr>
        <w:widowControl w:val="0"/>
        <w:numPr>
          <w:ilvl w:val="0"/>
          <w:numId w:val="22"/>
        </w:numPr>
        <w:tabs>
          <w:tab w:val="left" w:pos="852"/>
        </w:tabs>
        <w:suppressAutoHyphens/>
        <w:autoSpaceDE w:val="0"/>
        <w:autoSpaceDN w:val="0"/>
        <w:spacing w:after="80" w:line="240" w:lineRule="auto"/>
        <w:ind w:left="850" w:right="-82"/>
        <w:jc w:val="both"/>
        <w:textAlignment w:val="baseline"/>
        <w:rPr>
          <w:strike/>
          <w:lang w:val="es-ES"/>
        </w:rPr>
      </w:pPr>
      <w:r w:rsidRPr="00EF0105">
        <w:rPr>
          <w:strike/>
          <w:lang w:val="es-ES"/>
        </w:rPr>
        <w:t xml:space="preserve">El Órgano Subsidiario de Asesoramiento Científico y Técnico (OSACTT 16) La Recomendación XVI/9 del </w:t>
      </w:r>
      <w:r w:rsidRPr="00EF0105">
        <w:rPr>
          <w:i/>
          <w:strike/>
          <w:lang w:val="es-ES"/>
        </w:rPr>
        <w:t>Cuestiones técnicas y normativas sobre geoingeniería en relación con el Convenio sobre la Diversidad Biológica</w:t>
      </w:r>
      <w:r w:rsidRPr="00EF0105">
        <w:rPr>
          <w:strike/>
          <w:lang w:val="es-ES"/>
        </w:rPr>
        <w:t>,</w:t>
      </w:r>
      <w:r w:rsidRPr="00EF0105">
        <w:rPr>
          <w:strike/>
          <w:spacing w:val="-15"/>
          <w:lang w:val="es-ES"/>
        </w:rPr>
        <w:t xml:space="preserve"> </w:t>
      </w:r>
      <w:r w:rsidRPr="00EF0105">
        <w:rPr>
          <w:strike/>
          <w:lang w:val="es-ES"/>
        </w:rPr>
        <w:t>y</w:t>
      </w:r>
    </w:p>
    <w:p w14:paraId="0E7BBEC9" w14:textId="77777777" w:rsidR="00F737F4" w:rsidRPr="00EF0105" w:rsidRDefault="00F737F4" w:rsidP="00F737F4">
      <w:pPr>
        <w:widowControl w:val="0"/>
        <w:numPr>
          <w:ilvl w:val="0"/>
          <w:numId w:val="22"/>
        </w:numPr>
        <w:tabs>
          <w:tab w:val="left" w:pos="852"/>
        </w:tabs>
        <w:suppressAutoHyphens/>
        <w:autoSpaceDE w:val="0"/>
        <w:autoSpaceDN w:val="0"/>
        <w:spacing w:after="80" w:line="240" w:lineRule="auto"/>
        <w:ind w:left="850" w:right="-82"/>
        <w:jc w:val="both"/>
        <w:textAlignment w:val="baseline"/>
        <w:rPr>
          <w:strike/>
          <w:lang w:val="es-ES"/>
        </w:rPr>
      </w:pPr>
      <w:r w:rsidRPr="00EF0105">
        <w:rPr>
          <w:strike/>
          <w:lang w:val="es-ES"/>
        </w:rPr>
        <w:t xml:space="preserve">Las orientaciones del proyecto BirdLife PNUD/FMAM sobre </w:t>
      </w:r>
      <w:r w:rsidRPr="00EF0105">
        <w:rPr>
          <w:i/>
          <w:iCs/>
          <w:strike/>
          <w:lang w:val="es-ES"/>
        </w:rPr>
        <w:t>las aves migratorias planeadoras</w:t>
      </w:r>
      <w:r w:rsidRPr="00EF0105">
        <w:rPr>
          <w:strike/>
          <w:lang w:val="es-ES"/>
        </w:rPr>
        <w:t xml:space="preserve"> </w:t>
      </w:r>
      <w:r w:rsidRPr="00EF0105">
        <w:rPr>
          <w:i/>
          <w:iCs/>
          <w:strike/>
          <w:lang w:val="es-ES"/>
        </w:rPr>
        <w:t>en relación con la energía eólica y</w:t>
      </w:r>
      <w:r w:rsidRPr="00EF0105">
        <w:rPr>
          <w:i/>
          <w:iCs/>
          <w:strike/>
          <w:spacing w:val="-14"/>
          <w:lang w:val="es-ES"/>
        </w:rPr>
        <w:t xml:space="preserve"> </w:t>
      </w:r>
      <w:r w:rsidRPr="00EF0105">
        <w:rPr>
          <w:i/>
          <w:iCs/>
          <w:strike/>
          <w:lang w:val="es-ES"/>
        </w:rPr>
        <w:t>solar</w:t>
      </w:r>
      <w:r w:rsidRPr="00EF0105">
        <w:rPr>
          <w:strike/>
          <w:lang w:val="es-ES"/>
        </w:rPr>
        <w:t>,</w:t>
      </w:r>
    </w:p>
    <w:p w14:paraId="3C52EC6D" w14:textId="77777777" w:rsidR="00F737F4" w:rsidRPr="002F044B" w:rsidRDefault="00F737F4" w:rsidP="00F737F4">
      <w:pPr>
        <w:widowControl w:val="0"/>
        <w:numPr>
          <w:ilvl w:val="0"/>
          <w:numId w:val="22"/>
        </w:numPr>
        <w:tabs>
          <w:tab w:val="left" w:pos="852"/>
        </w:tabs>
        <w:suppressAutoHyphens/>
        <w:autoSpaceDE w:val="0"/>
        <w:autoSpaceDN w:val="0"/>
        <w:spacing w:after="80" w:line="240" w:lineRule="auto"/>
        <w:ind w:left="850" w:right="-82"/>
        <w:jc w:val="both"/>
        <w:textAlignment w:val="baseline"/>
        <w:rPr>
          <w:lang w:val="es-ES"/>
        </w:rPr>
      </w:pPr>
      <w:r w:rsidRPr="002F044B">
        <w:rPr>
          <w:lang w:val="es-ES"/>
        </w:rPr>
        <w:t xml:space="preserve">El documento de orientación de la Comisión Europea </w:t>
      </w:r>
      <w:r w:rsidRPr="00116D8B">
        <w:rPr>
          <w:i/>
          <w:iCs/>
          <w:lang w:val="es-ES"/>
        </w:rPr>
        <w:t>La energía eólica y la red Natura 2000</w:t>
      </w:r>
      <w:r w:rsidRPr="002F044B">
        <w:rPr>
          <w:rFonts w:cs="Times New Roman"/>
          <w:vertAlign w:val="superscript"/>
          <w:lang w:val="es-ES"/>
        </w:rPr>
        <w:footnoteReference w:id="3"/>
      </w:r>
      <w:r w:rsidRPr="002F044B">
        <w:rPr>
          <w:lang w:val="es-ES"/>
        </w:rPr>
        <w:t xml:space="preserve"> </w:t>
      </w:r>
      <w:r w:rsidRPr="00EF0105">
        <w:rPr>
          <w:strike/>
          <w:lang w:val="es-ES"/>
        </w:rPr>
        <w:t>(que será actualizado en marzo de 2020)</w:t>
      </w:r>
      <w:r w:rsidRPr="002F044B">
        <w:rPr>
          <w:lang w:val="es-ES"/>
        </w:rPr>
        <w:t>, y</w:t>
      </w:r>
    </w:p>
    <w:p w14:paraId="5444EF68" w14:textId="77777777" w:rsidR="00F737F4" w:rsidRPr="002F044B" w:rsidRDefault="00F737F4" w:rsidP="00F737F4">
      <w:pPr>
        <w:widowControl w:val="0"/>
        <w:numPr>
          <w:ilvl w:val="0"/>
          <w:numId w:val="22"/>
        </w:numPr>
        <w:tabs>
          <w:tab w:val="left" w:pos="852"/>
        </w:tabs>
        <w:suppressAutoHyphens/>
        <w:autoSpaceDE w:val="0"/>
        <w:autoSpaceDN w:val="0"/>
        <w:spacing w:after="0" w:line="240" w:lineRule="auto"/>
        <w:ind w:left="850" w:right="-82"/>
        <w:jc w:val="both"/>
        <w:textAlignment w:val="baseline"/>
        <w:rPr>
          <w:lang w:val="es-ES"/>
        </w:rPr>
      </w:pPr>
      <w:r w:rsidRPr="002F044B">
        <w:rPr>
          <w:lang w:val="es-ES"/>
        </w:rPr>
        <w:t>El documento de orientación de la Comisión Europea sobre energía hidroeléctrica y legislación de la UE en materia de protección de la naturaleza.</w:t>
      </w:r>
    </w:p>
    <w:p w14:paraId="73A15281" w14:textId="77777777" w:rsidR="00F737F4" w:rsidRPr="002F044B" w:rsidRDefault="00F737F4" w:rsidP="00F737F4">
      <w:pPr>
        <w:spacing w:after="0" w:line="240" w:lineRule="auto"/>
        <w:jc w:val="both"/>
        <w:rPr>
          <w:rFonts w:eastAsia="Times New Roman" w:cs="Arial"/>
          <w:i/>
          <w:iCs/>
          <w:lang w:val="es-ES"/>
        </w:rPr>
      </w:pPr>
    </w:p>
    <w:p w14:paraId="0EE70405" w14:textId="77777777" w:rsidR="00F737F4" w:rsidRPr="002F044B" w:rsidRDefault="00F737F4" w:rsidP="00F737F4">
      <w:pPr>
        <w:spacing w:after="0" w:line="240" w:lineRule="auto"/>
        <w:jc w:val="both"/>
        <w:rPr>
          <w:rFonts w:eastAsia="Times New Roman" w:cs="Arial"/>
          <w:iCs/>
          <w:lang w:val="es-ES"/>
        </w:rPr>
      </w:pPr>
      <w:r w:rsidRPr="002F044B">
        <w:rPr>
          <w:rFonts w:eastAsia="Times New Roman" w:cs="Arial"/>
          <w:iCs/>
          <w:lang w:val="es-ES"/>
        </w:rPr>
        <w:t xml:space="preserve">y </w:t>
      </w:r>
      <w:r w:rsidRPr="002F044B">
        <w:rPr>
          <w:rFonts w:eastAsia="Times New Roman" w:cs="Arial"/>
          <w:i/>
          <w:iCs/>
          <w:lang w:val="es-ES"/>
        </w:rPr>
        <w:t>reconociendo</w:t>
      </w:r>
      <w:r w:rsidRPr="002F044B">
        <w:rPr>
          <w:rFonts w:eastAsia="Times New Roman" w:cs="Arial"/>
          <w:iCs/>
          <w:lang w:val="es-ES"/>
        </w:rPr>
        <w:t xml:space="preserve"> la necesidad de una cooperación más estrecha y una implementación sinérgica entre la Familia de la CMS, </w:t>
      </w:r>
      <w:r w:rsidRPr="002F044B">
        <w:rPr>
          <w:rFonts w:eastAsia="Times New Roman" w:cs="Arial"/>
          <w:lang w:val="es-ES"/>
        </w:rPr>
        <w:t>los convenios relacionados con la biodiversidad y</w:t>
      </w:r>
      <w:r w:rsidRPr="002F044B">
        <w:rPr>
          <w:rFonts w:eastAsia="Times New Roman" w:cs="Arial"/>
          <w:u w:val="single"/>
          <w:lang w:val="es-ES"/>
        </w:rPr>
        <w:t xml:space="preserve"> </w:t>
      </w:r>
      <w:r w:rsidRPr="002F044B">
        <w:rPr>
          <w:rFonts w:eastAsia="Times New Roman" w:cs="Arial"/>
          <w:iCs/>
          <w:lang w:val="es-ES"/>
        </w:rPr>
        <w:t xml:space="preserve">otros AMM, </w:t>
      </w:r>
      <w:r w:rsidRPr="002F044B">
        <w:rPr>
          <w:rFonts w:eastAsia="Times New Roman" w:cs="Arial"/>
          <w:lang w:val="es-ES"/>
        </w:rPr>
        <w:t xml:space="preserve">incluido </w:t>
      </w:r>
      <w:r>
        <w:rPr>
          <w:rFonts w:eastAsia="Times New Roman" w:cs="Arial"/>
          <w:lang w:val="es-ES"/>
        </w:rPr>
        <w:t>la</w:t>
      </w:r>
      <w:r w:rsidRPr="002F044B">
        <w:rPr>
          <w:rFonts w:eastAsia="Times New Roman" w:cs="Arial"/>
          <w:lang w:val="es-ES"/>
        </w:rPr>
        <w:t xml:space="preserve"> Conven</w:t>
      </w:r>
      <w:r>
        <w:rPr>
          <w:rFonts w:eastAsia="Times New Roman" w:cs="Arial"/>
          <w:lang w:val="es-ES"/>
        </w:rPr>
        <w:t>ción</w:t>
      </w:r>
      <w:r w:rsidRPr="002F044B">
        <w:rPr>
          <w:rFonts w:eastAsia="Times New Roman" w:cs="Arial"/>
          <w:lang w:val="es-ES"/>
        </w:rPr>
        <w:t xml:space="preserve"> Marco de las Naciones Unidas sobre el Cambio Climático (CMNUCC)</w:t>
      </w:r>
      <w:r w:rsidRPr="002F044B">
        <w:rPr>
          <w:rFonts w:eastAsia="Times New Roman" w:cs="Arial"/>
          <w:iCs/>
          <w:lang w:val="es-ES"/>
        </w:rPr>
        <w:t xml:space="preserve"> y partes interesadas nacionales e internacionales pertinentes acerca de las decisiones y directrices para conciliar el desarrollo del sector energético con las necesidades de conservación de las especies migratorias,</w:t>
      </w:r>
    </w:p>
    <w:p w14:paraId="4F91EFAF" w14:textId="77777777" w:rsidR="00F737F4" w:rsidRPr="002F044B" w:rsidRDefault="00F737F4" w:rsidP="00F737F4">
      <w:pPr>
        <w:spacing w:after="0" w:line="240" w:lineRule="auto"/>
        <w:jc w:val="both"/>
        <w:rPr>
          <w:rFonts w:eastAsia="Times New Roman" w:cs="Arial"/>
          <w:i/>
          <w:iCs/>
          <w:lang w:val="es-ES"/>
        </w:rPr>
      </w:pPr>
    </w:p>
    <w:p w14:paraId="2CA4EB6F" w14:textId="77777777" w:rsidR="00F737F4" w:rsidRPr="002F044B" w:rsidRDefault="00F737F4" w:rsidP="00F737F4">
      <w:pPr>
        <w:spacing w:after="0" w:line="240" w:lineRule="auto"/>
        <w:jc w:val="both"/>
        <w:rPr>
          <w:rFonts w:eastAsia="Times New Roman" w:cs="Arial"/>
          <w:lang w:val="es-ES"/>
        </w:rPr>
      </w:pPr>
      <w:r w:rsidRPr="002F044B">
        <w:rPr>
          <w:rFonts w:eastAsia="Times New Roman" w:cs="Arial"/>
          <w:i/>
          <w:iCs/>
          <w:lang w:val="es-ES"/>
        </w:rPr>
        <w:t xml:space="preserve">Reconociendo </w:t>
      </w:r>
      <w:r w:rsidRPr="002F044B">
        <w:rPr>
          <w:rFonts w:eastAsia="Times New Roman" w:cs="Arial"/>
          <w:iCs/>
          <w:lang w:val="es-ES"/>
        </w:rPr>
        <w:t>la necesidad crítica de enlace, comunicación y planificación estratégica que han de mantener conjuntamente las partes de los gobiernos responsables de la protección del medio ambiente y del desarrollo energético, a fin de evitar o mitigar las consecuencias perjudiciales para las especies migratorias y no migratorias y sus hábitats</w:t>
      </w:r>
      <w:r w:rsidRPr="002F044B">
        <w:rPr>
          <w:rFonts w:eastAsia="Times New Roman" w:cs="Arial"/>
          <w:lang w:val="es-ES"/>
        </w:rPr>
        <w:t>,</w:t>
      </w:r>
    </w:p>
    <w:p w14:paraId="4DE8D984" w14:textId="77777777" w:rsidR="00F737F4" w:rsidRPr="002F044B" w:rsidRDefault="00F737F4" w:rsidP="00F737F4">
      <w:pPr>
        <w:spacing w:after="0" w:line="240" w:lineRule="auto"/>
        <w:jc w:val="both"/>
        <w:rPr>
          <w:rFonts w:eastAsia="Times New Roman" w:cs="Arial"/>
          <w:lang w:val="es-ES"/>
        </w:rPr>
      </w:pPr>
    </w:p>
    <w:p w14:paraId="78ED6EC6" w14:textId="77777777" w:rsidR="00F737F4" w:rsidRPr="002F044B" w:rsidRDefault="00F737F4" w:rsidP="00F737F4">
      <w:pPr>
        <w:spacing w:after="0" w:line="240" w:lineRule="auto"/>
        <w:jc w:val="both"/>
        <w:rPr>
          <w:rFonts w:eastAsia="Times New Roman" w:cs="Arial"/>
          <w:lang w:val="es-ES"/>
        </w:rPr>
      </w:pPr>
      <w:r w:rsidRPr="002F044B">
        <w:rPr>
          <w:rFonts w:eastAsia="Times New Roman" w:cs="Arial"/>
          <w:i/>
          <w:iCs/>
          <w:lang w:val="es-ES"/>
        </w:rPr>
        <w:lastRenderedPageBreak/>
        <w:t>Reconociendo también</w:t>
      </w:r>
      <w:r w:rsidRPr="002F044B">
        <w:rPr>
          <w:rFonts w:eastAsia="Times New Roman" w:cs="Arial"/>
          <w:lang w:val="es-ES"/>
        </w:rPr>
        <w:t xml:space="preserve"> la relación existente entre la conservación de las especies migratorias y las estrategias nacionales e internacionales para la puesta en marcha de los Objetivos de Desarrollo Sostenible de las Naciones Unidas (ODS), con especial atención al ODS 7 sobre Energía, y al ODS 13 sobre Cambio Climático, y en el ámbito de las </w:t>
      </w:r>
      <w:r>
        <w:rPr>
          <w:rFonts w:eastAsia="Times New Roman" w:cs="Arial"/>
          <w:lang w:val="es-ES"/>
        </w:rPr>
        <w:t>C</w:t>
      </w:r>
      <w:r w:rsidRPr="002F044B">
        <w:rPr>
          <w:rFonts w:eastAsia="Times New Roman" w:cs="Arial"/>
          <w:lang w:val="es-ES"/>
        </w:rPr>
        <w:t>ontribuciones determinadas a nivel nacional (CDN) el Acuerdo de París y los planes de acciones nacionales para el clima,</w:t>
      </w:r>
    </w:p>
    <w:p w14:paraId="47BF8941" w14:textId="77777777" w:rsidR="00F737F4" w:rsidRPr="002F044B" w:rsidRDefault="00F737F4" w:rsidP="00F737F4">
      <w:pPr>
        <w:spacing w:after="0" w:line="240" w:lineRule="auto"/>
        <w:jc w:val="both"/>
        <w:rPr>
          <w:rFonts w:eastAsia="Times New Roman" w:cs="Arial"/>
          <w:i/>
          <w:iCs/>
          <w:lang w:val="es-ES"/>
        </w:rPr>
      </w:pPr>
    </w:p>
    <w:p w14:paraId="1A016F0A" w14:textId="77777777" w:rsidR="00F737F4" w:rsidRPr="002F044B" w:rsidRDefault="00F737F4" w:rsidP="00F737F4">
      <w:pPr>
        <w:spacing w:after="0" w:line="240" w:lineRule="auto"/>
        <w:jc w:val="both"/>
        <w:rPr>
          <w:rFonts w:eastAsia="Times New Roman" w:cs="Arial"/>
          <w:iCs/>
          <w:lang w:val="es-ES"/>
        </w:rPr>
      </w:pPr>
      <w:r w:rsidRPr="002F044B">
        <w:rPr>
          <w:rFonts w:eastAsia="Times New Roman" w:cs="Arial"/>
          <w:i/>
          <w:iCs/>
          <w:lang w:val="es-ES"/>
        </w:rPr>
        <w:t xml:space="preserve">Tomando </w:t>
      </w:r>
      <w:r w:rsidRPr="002F044B">
        <w:rPr>
          <w:rFonts w:eastAsia="Times New Roman" w:cs="Arial"/>
          <w:iCs/>
          <w:lang w:val="es-ES"/>
        </w:rPr>
        <w:t xml:space="preserve">nota del documento PNUMA/CMS/COP11/Inf.26 </w:t>
      </w:r>
      <w:r w:rsidRPr="00A02541">
        <w:rPr>
          <w:rFonts w:eastAsia="Times New Roman" w:cs="Arial"/>
          <w:i/>
          <w:lang w:val="es-ES"/>
        </w:rPr>
        <w:t>El despliegue de tecnologías de energías renovables y las especies migratorias</w:t>
      </w:r>
      <w:r w:rsidRPr="002F044B">
        <w:rPr>
          <w:rFonts w:eastAsia="Times New Roman" w:cs="Arial"/>
          <w:iCs/>
          <w:lang w:val="es-ES"/>
        </w:rPr>
        <w:t xml:space="preserve">: </w:t>
      </w:r>
      <w:r w:rsidRPr="00A02541">
        <w:rPr>
          <w:rFonts w:eastAsia="Times New Roman" w:cs="Arial"/>
          <w:i/>
          <w:lang w:val="es-ES"/>
        </w:rPr>
        <w:t>visión general</w:t>
      </w:r>
      <w:r w:rsidRPr="002F044B">
        <w:rPr>
          <w:rFonts w:eastAsia="Times New Roman" w:cs="Arial"/>
          <w:iCs/>
          <w:lang w:val="es-ES"/>
        </w:rPr>
        <w:t>, en el que se resume el conocimiento de los efectos reales y potenciales de las instalaciones de energías renovables en las especies migratorias</w:t>
      </w:r>
      <w:r w:rsidRPr="002F044B">
        <w:rPr>
          <w:rFonts w:eastAsia="Times New Roman" w:cs="Arial"/>
          <w:i/>
          <w:lang w:val="es-ES"/>
        </w:rPr>
        <w:t>, tomando nota</w:t>
      </w:r>
      <w:r w:rsidRPr="002F044B">
        <w:rPr>
          <w:rFonts w:eastAsia="Times New Roman" w:cs="Arial"/>
          <w:iCs/>
          <w:lang w:val="es-ES"/>
        </w:rPr>
        <w:t xml:space="preserve"> de su conclusión según la cual se dispone de relativamente pocos estudios científicos sobre los impactos a corto y largo plazo y acumulativos de las tecnologías de energías renovables, y </w:t>
      </w:r>
      <w:r w:rsidRPr="002F044B">
        <w:rPr>
          <w:rFonts w:eastAsia="Times New Roman" w:cs="Arial"/>
          <w:i/>
          <w:lang w:val="es-ES"/>
        </w:rPr>
        <w:t>reconociendo</w:t>
      </w:r>
      <w:r w:rsidRPr="002F044B">
        <w:rPr>
          <w:rFonts w:eastAsia="Times New Roman" w:cs="Arial"/>
          <w:iCs/>
          <w:lang w:val="es-ES"/>
        </w:rPr>
        <w:t xml:space="preserve"> la necesidad urgente de proseguir las investigaciones sobre el impacto de las tecnologías de energías renovables en las especies migratorias, en particular en relación con la energía solar y de los océanos,</w:t>
      </w:r>
    </w:p>
    <w:p w14:paraId="440D7FBD" w14:textId="77777777" w:rsidR="00F737F4" w:rsidRPr="002F044B" w:rsidRDefault="00F737F4" w:rsidP="00F737F4">
      <w:pPr>
        <w:spacing w:after="0" w:line="240" w:lineRule="auto"/>
        <w:jc w:val="both"/>
        <w:rPr>
          <w:rFonts w:eastAsia="Times New Roman" w:cs="Arial"/>
          <w:i/>
          <w:iCs/>
          <w:lang w:val="es-ES"/>
        </w:rPr>
      </w:pPr>
    </w:p>
    <w:p w14:paraId="54EA5CD6" w14:textId="77777777" w:rsidR="00F737F4" w:rsidRPr="002F044B" w:rsidRDefault="00F737F4" w:rsidP="00F737F4">
      <w:pPr>
        <w:spacing w:after="0" w:line="240" w:lineRule="auto"/>
        <w:jc w:val="both"/>
        <w:rPr>
          <w:rFonts w:eastAsia="Times New Roman" w:cs="Arial"/>
          <w:iCs/>
          <w:lang w:val="es-ES"/>
        </w:rPr>
      </w:pPr>
      <w:r w:rsidRPr="002F044B">
        <w:rPr>
          <w:rFonts w:eastAsia="Times New Roman" w:cs="Arial"/>
          <w:i/>
          <w:iCs/>
          <w:lang w:val="es-ES"/>
        </w:rPr>
        <w:t xml:space="preserve">Tomando nota también </w:t>
      </w:r>
      <w:r w:rsidRPr="002F044B">
        <w:rPr>
          <w:rFonts w:eastAsia="Times New Roman" w:cs="Arial"/>
          <w:iCs/>
          <w:lang w:val="es-ES"/>
        </w:rPr>
        <w:t>de que en el documento PNUMA/CMS/COP11/Inf.26 se destaca la urgente necesidad de recopilar datos sobre la distribución de las especies migratorias, el tamaño de sus poblaciones y las rutas de migración, como parte esencial de cualquier planificación estratégica y evaluación del impacto, antes y/o durante la fase de planificación del desarrollo de los despliegues de tecnologías de energías renovables, y se subraya asimismo la necesidad de vigilar periódicamente la mortalidad que deriva de estos desarrollos,</w:t>
      </w:r>
    </w:p>
    <w:p w14:paraId="3DF85C27" w14:textId="77777777" w:rsidR="00F737F4" w:rsidRPr="002F044B" w:rsidRDefault="00F737F4" w:rsidP="00F737F4">
      <w:pPr>
        <w:spacing w:after="0" w:line="240" w:lineRule="auto"/>
        <w:jc w:val="both"/>
        <w:rPr>
          <w:rFonts w:eastAsia="Times New Roman" w:cs="Arial"/>
          <w:i/>
          <w:iCs/>
          <w:lang w:val="es-ES"/>
        </w:rPr>
      </w:pPr>
    </w:p>
    <w:p w14:paraId="7BF418E9" w14:textId="77777777" w:rsidR="00F737F4" w:rsidRPr="00813EAE" w:rsidRDefault="00F737F4" w:rsidP="00F737F4">
      <w:pPr>
        <w:spacing w:after="0" w:line="240" w:lineRule="auto"/>
        <w:jc w:val="both"/>
        <w:rPr>
          <w:strike/>
          <w:lang w:val="es-ES"/>
        </w:rPr>
      </w:pPr>
      <w:r w:rsidRPr="00813EAE">
        <w:rPr>
          <w:i/>
          <w:strike/>
          <w:lang w:val="es-ES"/>
        </w:rPr>
        <w:t>Tomando</w:t>
      </w:r>
      <w:r w:rsidRPr="00813EAE">
        <w:rPr>
          <w:i/>
          <w:strike/>
          <w:spacing w:val="-8"/>
          <w:lang w:val="es-ES"/>
        </w:rPr>
        <w:t xml:space="preserve"> </w:t>
      </w:r>
      <w:r w:rsidRPr="00813EAE">
        <w:rPr>
          <w:i/>
          <w:strike/>
          <w:lang w:val="es-ES"/>
        </w:rPr>
        <w:t>nota</w:t>
      </w:r>
      <w:r w:rsidRPr="00813EAE">
        <w:rPr>
          <w:i/>
          <w:strike/>
          <w:spacing w:val="-8"/>
          <w:lang w:val="es-ES"/>
        </w:rPr>
        <w:t xml:space="preserve"> </w:t>
      </w:r>
      <w:r w:rsidRPr="00813EAE">
        <w:rPr>
          <w:strike/>
          <w:lang w:val="es-ES"/>
        </w:rPr>
        <w:t>de</w:t>
      </w:r>
      <w:r w:rsidRPr="00813EAE">
        <w:rPr>
          <w:strike/>
          <w:spacing w:val="-8"/>
          <w:lang w:val="es-ES"/>
        </w:rPr>
        <w:t xml:space="preserve"> </w:t>
      </w:r>
      <w:r w:rsidRPr="00813EAE">
        <w:rPr>
          <w:strike/>
          <w:lang w:val="es-ES"/>
        </w:rPr>
        <w:t>los</w:t>
      </w:r>
      <w:r w:rsidRPr="00813EAE">
        <w:rPr>
          <w:strike/>
          <w:spacing w:val="-7"/>
          <w:lang w:val="es-ES"/>
        </w:rPr>
        <w:t xml:space="preserve"> </w:t>
      </w:r>
      <w:r w:rsidRPr="00813EAE">
        <w:rPr>
          <w:strike/>
          <w:lang w:val="es-ES"/>
        </w:rPr>
        <w:t>debates</w:t>
      </w:r>
      <w:r w:rsidRPr="00813EAE">
        <w:rPr>
          <w:strike/>
          <w:spacing w:val="-8"/>
          <w:lang w:val="es-ES"/>
        </w:rPr>
        <w:t xml:space="preserve"> </w:t>
      </w:r>
      <w:r w:rsidRPr="00813EAE">
        <w:rPr>
          <w:strike/>
          <w:lang w:val="es-ES"/>
        </w:rPr>
        <w:t>del</w:t>
      </w:r>
      <w:r w:rsidRPr="00813EAE">
        <w:rPr>
          <w:strike/>
          <w:spacing w:val="-6"/>
          <w:lang w:val="es-ES"/>
        </w:rPr>
        <w:t xml:space="preserve"> </w:t>
      </w:r>
      <w:r w:rsidRPr="00813EAE">
        <w:rPr>
          <w:strike/>
          <w:lang w:val="es-ES"/>
        </w:rPr>
        <w:t>Consejo</w:t>
      </w:r>
      <w:r w:rsidRPr="00813EAE">
        <w:rPr>
          <w:strike/>
          <w:spacing w:val="-7"/>
          <w:lang w:val="es-ES"/>
        </w:rPr>
        <w:t xml:space="preserve"> </w:t>
      </w:r>
      <w:r w:rsidRPr="00813EAE">
        <w:rPr>
          <w:strike/>
          <w:lang w:val="es-ES"/>
        </w:rPr>
        <w:t>Científico</w:t>
      </w:r>
      <w:r w:rsidRPr="00813EAE">
        <w:rPr>
          <w:strike/>
          <w:spacing w:val="-5"/>
          <w:lang w:val="es-ES"/>
        </w:rPr>
        <w:t xml:space="preserve"> </w:t>
      </w:r>
      <w:r w:rsidRPr="00813EAE">
        <w:rPr>
          <w:strike/>
          <w:lang w:val="es-ES"/>
        </w:rPr>
        <w:t>en</w:t>
      </w:r>
      <w:r w:rsidRPr="00813EAE">
        <w:rPr>
          <w:strike/>
          <w:spacing w:val="-8"/>
          <w:lang w:val="es-ES"/>
        </w:rPr>
        <w:t xml:space="preserve"> </w:t>
      </w:r>
      <w:r w:rsidRPr="00813EAE">
        <w:rPr>
          <w:strike/>
          <w:lang w:val="es-ES"/>
        </w:rPr>
        <w:t>su</w:t>
      </w:r>
      <w:r w:rsidRPr="00813EAE">
        <w:rPr>
          <w:strike/>
          <w:spacing w:val="-7"/>
          <w:lang w:val="es-ES"/>
        </w:rPr>
        <w:t xml:space="preserve"> </w:t>
      </w:r>
      <w:r w:rsidRPr="00813EAE">
        <w:rPr>
          <w:strike/>
          <w:lang w:val="es-ES"/>
        </w:rPr>
        <w:t>18ª</w:t>
      </w:r>
      <w:r w:rsidRPr="00813EAE">
        <w:rPr>
          <w:strike/>
          <w:spacing w:val="-7"/>
          <w:lang w:val="es-ES"/>
        </w:rPr>
        <w:t xml:space="preserve"> </w:t>
      </w:r>
      <w:r w:rsidRPr="00813EAE">
        <w:rPr>
          <w:strike/>
          <w:lang w:val="es-ES"/>
        </w:rPr>
        <w:t>reunión</w:t>
      </w:r>
      <w:r w:rsidRPr="00813EAE">
        <w:rPr>
          <w:strike/>
          <w:spacing w:val="-8"/>
          <w:lang w:val="es-ES"/>
        </w:rPr>
        <w:t xml:space="preserve"> </w:t>
      </w:r>
      <w:r w:rsidRPr="00813EAE">
        <w:rPr>
          <w:strike/>
          <w:lang w:val="es-ES"/>
        </w:rPr>
        <w:t>sobre</w:t>
      </w:r>
      <w:r w:rsidRPr="00813EAE">
        <w:rPr>
          <w:strike/>
          <w:spacing w:val="-4"/>
          <w:lang w:val="es-ES"/>
        </w:rPr>
        <w:t xml:space="preserve"> </w:t>
      </w:r>
      <w:r w:rsidRPr="00813EAE">
        <w:rPr>
          <w:strike/>
          <w:lang w:val="es-ES"/>
        </w:rPr>
        <w:t>los</w:t>
      </w:r>
      <w:r w:rsidRPr="00813EAE">
        <w:rPr>
          <w:strike/>
          <w:spacing w:val="-8"/>
          <w:lang w:val="es-ES"/>
        </w:rPr>
        <w:t xml:space="preserve"> </w:t>
      </w:r>
      <w:r w:rsidRPr="00813EAE">
        <w:rPr>
          <w:strike/>
          <w:lang w:val="es-ES"/>
        </w:rPr>
        <w:t>proyectos</w:t>
      </w:r>
      <w:r w:rsidRPr="00813EAE">
        <w:rPr>
          <w:strike/>
          <w:spacing w:val="-7"/>
          <w:lang w:val="es-ES"/>
        </w:rPr>
        <w:t xml:space="preserve"> </w:t>
      </w:r>
      <w:r w:rsidRPr="00813EAE">
        <w:rPr>
          <w:strike/>
          <w:lang w:val="es-ES"/>
        </w:rPr>
        <w:t xml:space="preserve">de los documentos PNUMA/CMS/COP11/Inf.26 y PNUMA/CMS/COP11/Doc.23.4.3.2 </w:t>
      </w:r>
      <w:r w:rsidRPr="00813EAE">
        <w:rPr>
          <w:i/>
          <w:strike/>
          <w:lang w:val="es-ES"/>
        </w:rPr>
        <w:t>Tecnologías de energías renovables y especies migratorias: directrices para una implementación sostenible</w:t>
      </w:r>
      <w:r w:rsidRPr="00813EAE">
        <w:rPr>
          <w:strike/>
          <w:lang w:val="es-ES"/>
        </w:rPr>
        <w:t xml:space="preserve">, y </w:t>
      </w:r>
      <w:r w:rsidRPr="00813EAE">
        <w:rPr>
          <w:i/>
          <w:strike/>
          <w:lang w:val="es-ES"/>
        </w:rPr>
        <w:t xml:space="preserve">consciente </w:t>
      </w:r>
      <w:r w:rsidRPr="00813EAE">
        <w:rPr>
          <w:strike/>
          <w:lang w:val="es-ES"/>
        </w:rPr>
        <w:t>de que en ambos documentos se han incorporado aportaciones de otros órganos asesores de la familia de la</w:t>
      </w:r>
      <w:r w:rsidRPr="00813EAE">
        <w:rPr>
          <w:strike/>
          <w:spacing w:val="-13"/>
          <w:lang w:val="es-ES"/>
        </w:rPr>
        <w:t xml:space="preserve"> </w:t>
      </w:r>
      <w:r w:rsidRPr="00813EAE">
        <w:rPr>
          <w:strike/>
          <w:lang w:val="es-ES"/>
        </w:rPr>
        <w:t>CMS,</w:t>
      </w:r>
    </w:p>
    <w:p w14:paraId="5E6C8D31" w14:textId="21588E11" w:rsidR="00F737F4" w:rsidRPr="00937669" w:rsidRDefault="00937669" w:rsidP="00937669">
      <w:pPr>
        <w:widowControl w:val="0"/>
        <w:autoSpaceDE w:val="0"/>
        <w:autoSpaceDN w:val="0"/>
        <w:spacing w:after="0" w:line="240" w:lineRule="auto"/>
        <w:ind w:right="-141"/>
        <w:jc w:val="both"/>
        <w:rPr>
          <w:rFonts w:eastAsia="Arial" w:cs="Arial"/>
          <w:sz w:val="21"/>
          <w:u w:val="single"/>
          <w:lang w:val="es-ES"/>
        </w:rPr>
      </w:pPr>
      <w:r w:rsidRPr="00937669">
        <w:rPr>
          <w:rFonts w:eastAsia="Arial" w:cs="Arial"/>
          <w:i/>
          <w:iCs/>
          <w:sz w:val="21"/>
          <w:u w:val="single"/>
          <w:lang w:val="es-ES"/>
        </w:rPr>
        <w:t>Acogiendo con satisfacció</w:t>
      </w:r>
      <w:r w:rsidRPr="00937669">
        <w:rPr>
          <w:rFonts w:eastAsia="Arial" w:cs="Arial"/>
          <w:sz w:val="21"/>
          <w:u w:val="single"/>
          <w:lang w:val="es-ES"/>
        </w:rPr>
        <w:t xml:space="preserve">n el informe titulado </w:t>
      </w:r>
      <w:r w:rsidRPr="00937669">
        <w:rPr>
          <w:rFonts w:eastAsia="Arial" w:cs="Arial"/>
          <w:i/>
          <w:iCs/>
          <w:sz w:val="21"/>
          <w:u w:val="single"/>
          <w:lang w:val="es-ES"/>
        </w:rPr>
        <w:t>El cambio climático y las especies migratorias: examen de los impactos, las medidas de conservación, los indicadores y los servicios ecosistémicos</w:t>
      </w:r>
      <w:r w:rsidRPr="00937669">
        <w:rPr>
          <w:rFonts w:eastAsia="Arial" w:cs="Arial"/>
          <w:sz w:val="21"/>
          <w:u w:val="single"/>
          <w:lang w:val="es-ES"/>
        </w:rPr>
        <w:t xml:space="preserve">, presentado como documento UNEP/CMS/COP14/Inf.30.4.1, y </w:t>
      </w:r>
      <w:r w:rsidRPr="00182200">
        <w:rPr>
          <w:rFonts w:eastAsia="Arial" w:cs="Arial"/>
          <w:i/>
          <w:iCs/>
          <w:sz w:val="21"/>
          <w:u w:val="single"/>
          <w:lang w:val="es-ES"/>
        </w:rPr>
        <w:t>destacando</w:t>
      </w:r>
      <w:r w:rsidRPr="00937669">
        <w:rPr>
          <w:rFonts w:eastAsia="Arial" w:cs="Arial"/>
          <w:sz w:val="21"/>
          <w:u w:val="single"/>
          <w:lang w:val="es-ES"/>
        </w:rPr>
        <w:t xml:space="preserve"> su recomendación de que se realicen investigaciones sobre los impactos de las adaptaciones humanas al cambio climático, incluida la infraestructura de energía renovable, en las especies migratorias.</w:t>
      </w:r>
    </w:p>
    <w:p w14:paraId="05717608" w14:textId="77777777" w:rsidR="00F737F4" w:rsidRPr="00182200" w:rsidRDefault="00F737F4" w:rsidP="00F737F4">
      <w:pPr>
        <w:widowControl w:val="0"/>
        <w:autoSpaceDE w:val="0"/>
        <w:autoSpaceDN w:val="0"/>
        <w:spacing w:after="0" w:line="240" w:lineRule="auto"/>
        <w:ind w:right="-141"/>
        <w:jc w:val="both"/>
        <w:rPr>
          <w:rFonts w:eastAsia="Arial" w:cs="Arial"/>
          <w:strike/>
          <w:lang w:val="es-ES"/>
        </w:rPr>
      </w:pPr>
      <w:r w:rsidRPr="00182200">
        <w:rPr>
          <w:rFonts w:eastAsia="Arial" w:cs="Arial"/>
          <w:i/>
          <w:strike/>
          <w:lang w:val="es-ES"/>
        </w:rPr>
        <w:t xml:space="preserve">Convencida </w:t>
      </w:r>
      <w:r w:rsidRPr="00182200">
        <w:rPr>
          <w:rFonts w:eastAsia="Arial" w:cs="Arial"/>
          <w:strike/>
          <w:lang w:val="es-ES"/>
        </w:rPr>
        <w:t>de la importancia de las directrices antes mencionadas para el despliegue sostenible</w:t>
      </w:r>
      <w:r w:rsidRPr="00182200">
        <w:rPr>
          <w:rFonts w:eastAsia="Arial" w:cs="Arial"/>
          <w:strike/>
          <w:spacing w:val="-10"/>
          <w:lang w:val="es-ES"/>
        </w:rPr>
        <w:t xml:space="preserve"> </w:t>
      </w:r>
      <w:r w:rsidRPr="00182200">
        <w:rPr>
          <w:rFonts w:eastAsia="Arial" w:cs="Arial"/>
          <w:strike/>
          <w:lang w:val="es-ES"/>
        </w:rPr>
        <w:t>de</w:t>
      </w:r>
      <w:r w:rsidRPr="00182200">
        <w:rPr>
          <w:rFonts w:eastAsia="Arial" w:cs="Arial"/>
          <w:strike/>
          <w:spacing w:val="-11"/>
          <w:lang w:val="es-ES"/>
        </w:rPr>
        <w:t xml:space="preserve"> </w:t>
      </w:r>
      <w:r w:rsidRPr="00182200">
        <w:rPr>
          <w:rFonts w:eastAsia="Arial" w:cs="Arial"/>
          <w:strike/>
          <w:lang w:val="es-ES"/>
        </w:rPr>
        <w:t>las</w:t>
      </w:r>
      <w:r w:rsidRPr="00182200">
        <w:rPr>
          <w:rFonts w:eastAsia="Arial" w:cs="Arial"/>
          <w:strike/>
          <w:spacing w:val="-10"/>
          <w:lang w:val="es-ES"/>
        </w:rPr>
        <w:t xml:space="preserve"> </w:t>
      </w:r>
      <w:r w:rsidRPr="00182200">
        <w:rPr>
          <w:rFonts w:eastAsia="Arial" w:cs="Arial"/>
          <w:strike/>
          <w:lang w:val="es-ES"/>
        </w:rPr>
        <w:t>tecnologías</w:t>
      </w:r>
      <w:r w:rsidRPr="00182200">
        <w:rPr>
          <w:rFonts w:eastAsia="Arial" w:cs="Arial"/>
          <w:strike/>
          <w:spacing w:val="-10"/>
          <w:lang w:val="es-ES"/>
        </w:rPr>
        <w:t xml:space="preserve"> </w:t>
      </w:r>
      <w:r w:rsidRPr="00182200">
        <w:rPr>
          <w:rFonts w:eastAsia="Arial" w:cs="Arial"/>
          <w:strike/>
          <w:lang w:val="es-ES"/>
        </w:rPr>
        <w:t>de</w:t>
      </w:r>
      <w:r w:rsidRPr="00182200">
        <w:rPr>
          <w:rFonts w:eastAsia="Arial" w:cs="Arial"/>
          <w:strike/>
          <w:spacing w:val="-11"/>
          <w:lang w:val="es-ES"/>
        </w:rPr>
        <w:t xml:space="preserve"> </w:t>
      </w:r>
      <w:r w:rsidRPr="00182200">
        <w:rPr>
          <w:rFonts w:eastAsia="Arial" w:cs="Arial"/>
          <w:strike/>
          <w:lang w:val="es-ES"/>
        </w:rPr>
        <w:t>energías</w:t>
      </w:r>
      <w:r w:rsidRPr="00182200">
        <w:rPr>
          <w:rFonts w:eastAsia="Arial" w:cs="Arial"/>
          <w:strike/>
          <w:spacing w:val="-10"/>
          <w:lang w:val="es-ES"/>
        </w:rPr>
        <w:t xml:space="preserve"> </w:t>
      </w:r>
      <w:r w:rsidRPr="00182200">
        <w:rPr>
          <w:rFonts w:eastAsia="Arial" w:cs="Arial"/>
          <w:strike/>
          <w:lang w:val="es-ES"/>
        </w:rPr>
        <w:t>renovables</w:t>
      </w:r>
      <w:r w:rsidRPr="00182200">
        <w:rPr>
          <w:rFonts w:eastAsia="Arial" w:cs="Arial"/>
          <w:strike/>
          <w:spacing w:val="-10"/>
          <w:lang w:val="es-ES"/>
        </w:rPr>
        <w:t xml:space="preserve"> </w:t>
      </w:r>
      <w:r w:rsidRPr="00182200">
        <w:rPr>
          <w:rFonts w:eastAsia="Arial" w:cs="Arial"/>
          <w:strike/>
          <w:lang w:val="es-ES"/>
        </w:rPr>
        <w:t>para</w:t>
      </w:r>
      <w:r w:rsidRPr="00182200">
        <w:rPr>
          <w:rFonts w:eastAsia="Arial" w:cs="Arial"/>
          <w:strike/>
          <w:spacing w:val="-10"/>
          <w:lang w:val="es-ES"/>
        </w:rPr>
        <w:t xml:space="preserve"> </w:t>
      </w:r>
      <w:r w:rsidRPr="00182200">
        <w:rPr>
          <w:rFonts w:eastAsia="Arial" w:cs="Arial"/>
          <w:strike/>
          <w:lang w:val="es-ES"/>
        </w:rPr>
        <w:t>la</w:t>
      </w:r>
      <w:r w:rsidRPr="00182200">
        <w:rPr>
          <w:rFonts w:eastAsia="Arial" w:cs="Arial"/>
          <w:strike/>
          <w:spacing w:val="-9"/>
          <w:lang w:val="es-ES"/>
        </w:rPr>
        <w:t xml:space="preserve"> </w:t>
      </w:r>
      <w:r w:rsidRPr="00182200">
        <w:rPr>
          <w:rFonts w:eastAsia="Arial" w:cs="Arial"/>
          <w:strike/>
          <w:lang w:val="es-ES"/>
        </w:rPr>
        <w:t>implementación</w:t>
      </w:r>
      <w:r w:rsidRPr="00182200">
        <w:rPr>
          <w:rFonts w:eastAsia="Arial" w:cs="Arial"/>
          <w:strike/>
          <w:spacing w:val="-11"/>
          <w:lang w:val="es-ES"/>
        </w:rPr>
        <w:t xml:space="preserve"> </w:t>
      </w:r>
      <w:r w:rsidRPr="00182200">
        <w:rPr>
          <w:rFonts w:eastAsia="Arial" w:cs="Arial"/>
          <w:strike/>
          <w:lang w:val="es-ES"/>
        </w:rPr>
        <w:t>del</w:t>
      </w:r>
      <w:r w:rsidRPr="00182200">
        <w:rPr>
          <w:rFonts w:eastAsia="Arial" w:cs="Arial"/>
          <w:strike/>
          <w:spacing w:val="-11"/>
          <w:lang w:val="es-ES"/>
        </w:rPr>
        <w:t xml:space="preserve"> </w:t>
      </w:r>
      <w:r w:rsidRPr="00182200">
        <w:rPr>
          <w:rFonts w:eastAsia="Arial" w:cs="Arial"/>
          <w:i/>
          <w:iCs/>
          <w:strike/>
          <w:lang w:val="es-ES"/>
        </w:rPr>
        <w:t>Programa</w:t>
      </w:r>
      <w:r w:rsidRPr="00182200">
        <w:rPr>
          <w:rFonts w:eastAsia="Arial" w:cs="Arial"/>
          <w:i/>
          <w:iCs/>
          <w:strike/>
          <w:spacing w:val="-10"/>
          <w:lang w:val="es-ES"/>
        </w:rPr>
        <w:t xml:space="preserve"> </w:t>
      </w:r>
      <w:r w:rsidRPr="00182200">
        <w:rPr>
          <w:rFonts w:eastAsia="Arial" w:cs="Arial"/>
          <w:i/>
          <w:iCs/>
          <w:strike/>
          <w:lang w:val="es-ES"/>
        </w:rPr>
        <w:t xml:space="preserve">de trabajo de la </w:t>
      </w:r>
      <w:r w:rsidRPr="00182200">
        <w:rPr>
          <w:rFonts w:eastAsia="Arial" w:cs="Arial"/>
          <w:i/>
          <w:iCs/>
          <w:strike/>
          <w:spacing w:val="-2"/>
          <w:lang w:val="es-ES"/>
        </w:rPr>
        <w:t xml:space="preserve">CMS </w:t>
      </w:r>
      <w:r w:rsidRPr="00182200">
        <w:rPr>
          <w:rFonts w:eastAsia="Arial" w:cs="Arial"/>
          <w:i/>
          <w:iCs/>
          <w:strike/>
          <w:lang w:val="es-ES"/>
        </w:rPr>
        <w:t>sobre el cambio climático y las especies migratorias</w:t>
      </w:r>
      <w:r w:rsidRPr="00182200">
        <w:rPr>
          <w:rFonts w:eastAsia="Arial" w:cs="Arial"/>
          <w:strike/>
          <w:lang w:val="es-ES"/>
        </w:rPr>
        <w:t xml:space="preserve"> presentado en el documento</w:t>
      </w:r>
      <w:r w:rsidRPr="00182200">
        <w:rPr>
          <w:rFonts w:eastAsia="Arial" w:cs="Arial"/>
          <w:strike/>
          <w:spacing w:val="-20"/>
          <w:lang w:val="es-ES"/>
        </w:rPr>
        <w:t xml:space="preserve"> </w:t>
      </w:r>
      <w:r w:rsidRPr="00182200">
        <w:rPr>
          <w:rFonts w:eastAsia="Arial" w:cs="Arial"/>
          <w:strike/>
          <w:lang w:val="es-ES"/>
        </w:rPr>
        <w:t>PNUMA/CMS/COP11/Doc.23.4.2</w:t>
      </w:r>
      <w:r w:rsidRPr="00182200">
        <w:rPr>
          <w:rFonts w:eastAsia="Arial" w:cs="Arial"/>
          <w:strike/>
          <w:spacing w:val="-19"/>
          <w:lang w:val="es-ES"/>
        </w:rPr>
        <w:t xml:space="preserve"> </w:t>
      </w:r>
      <w:r w:rsidRPr="00182200">
        <w:rPr>
          <w:rFonts w:eastAsia="Arial" w:cs="Arial"/>
          <w:strike/>
          <w:lang w:val="es-ES"/>
        </w:rPr>
        <w:t>para</w:t>
      </w:r>
      <w:r w:rsidRPr="00182200">
        <w:rPr>
          <w:rFonts w:eastAsia="Arial" w:cs="Arial"/>
          <w:strike/>
          <w:spacing w:val="-16"/>
          <w:lang w:val="es-ES"/>
        </w:rPr>
        <w:t xml:space="preserve"> </w:t>
      </w:r>
      <w:r w:rsidRPr="00182200">
        <w:rPr>
          <w:rFonts w:eastAsia="Arial" w:cs="Arial"/>
          <w:strike/>
          <w:lang w:val="es-ES"/>
        </w:rPr>
        <w:t>su</w:t>
      </w:r>
      <w:r w:rsidRPr="00182200">
        <w:rPr>
          <w:rFonts w:eastAsia="Arial" w:cs="Arial"/>
          <w:strike/>
          <w:spacing w:val="-19"/>
          <w:lang w:val="es-ES"/>
        </w:rPr>
        <w:t xml:space="preserve"> </w:t>
      </w:r>
      <w:r w:rsidRPr="00182200">
        <w:rPr>
          <w:rFonts w:eastAsia="Arial" w:cs="Arial"/>
          <w:strike/>
          <w:lang w:val="es-ES"/>
        </w:rPr>
        <w:t>examen</w:t>
      </w:r>
      <w:r w:rsidRPr="00182200">
        <w:rPr>
          <w:rFonts w:eastAsia="Arial" w:cs="Arial"/>
          <w:strike/>
          <w:spacing w:val="-18"/>
          <w:lang w:val="es-ES"/>
        </w:rPr>
        <w:t xml:space="preserve"> </w:t>
      </w:r>
      <w:r w:rsidRPr="00182200">
        <w:rPr>
          <w:rFonts w:eastAsia="Arial" w:cs="Arial"/>
          <w:strike/>
          <w:lang w:val="es-ES"/>
        </w:rPr>
        <w:t>y</w:t>
      </w:r>
      <w:r w:rsidRPr="00182200">
        <w:rPr>
          <w:rFonts w:eastAsia="Arial" w:cs="Arial"/>
          <w:strike/>
          <w:spacing w:val="-18"/>
          <w:lang w:val="es-ES"/>
        </w:rPr>
        <w:t xml:space="preserve"> </w:t>
      </w:r>
      <w:r w:rsidRPr="00182200">
        <w:rPr>
          <w:rFonts w:eastAsia="Arial" w:cs="Arial"/>
          <w:strike/>
          <w:lang w:val="es-ES"/>
        </w:rPr>
        <w:t>aprobación</w:t>
      </w:r>
      <w:r w:rsidRPr="00182200">
        <w:rPr>
          <w:rFonts w:eastAsia="Arial" w:cs="Arial"/>
          <w:strike/>
          <w:spacing w:val="-16"/>
          <w:lang w:val="es-ES"/>
        </w:rPr>
        <w:t xml:space="preserve"> </w:t>
      </w:r>
      <w:r w:rsidRPr="00182200">
        <w:rPr>
          <w:rFonts w:eastAsia="Arial" w:cs="Arial"/>
          <w:strike/>
          <w:lang w:val="es-ES"/>
        </w:rPr>
        <w:t>por</w:t>
      </w:r>
      <w:r w:rsidRPr="00182200">
        <w:rPr>
          <w:rFonts w:eastAsia="Arial" w:cs="Arial"/>
          <w:strike/>
          <w:spacing w:val="-17"/>
          <w:lang w:val="es-ES"/>
        </w:rPr>
        <w:t xml:space="preserve"> </w:t>
      </w:r>
      <w:r w:rsidRPr="00182200">
        <w:rPr>
          <w:rFonts w:eastAsia="Arial" w:cs="Arial"/>
          <w:strike/>
          <w:lang w:val="es-ES"/>
        </w:rPr>
        <w:t>la</w:t>
      </w:r>
      <w:r w:rsidRPr="00182200">
        <w:rPr>
          <w:rFonts w:eastAsia="Arial" w:cs="Arial"/>
          <w:strike/>
          <w:spacing w:val="-19"/>
          <w:lang w:val="es-ES"/>
        </w:rPr>
        <w:t xml:space="preserve"> </w:t>
      </w:r>
      <w:r w:rsidRPr="00182200">
        <w:rPr>
          <w:rFonts w:eastAsia="Arial" w:cs="Arial"/>
          <w:strike/>
          <w:lang w:val="es-ES"/>
        </w:rPr>
        <w:t>Conferencia de las Partes en su 11ª</w:t>
      </w:r>
      <w:r w:rsidRPr="00182200">
        <w:rPr>
          <w:rFonts w:eastAsia="Arial" w:cs="Arial"/>
          <w:strike/>
          <w:spacing w:val="-5"/>
          <w:lang w:val="es-ES"/>
        </w:rPr>
        <w:t xml:space="preserve"> </w:t>
      </w:r>
      <w:r w:rsidRPr="00182200">
        <w:rPr>
          <w:rFonts w:eastAsia="Arial" w:cs="Arial"/>
          <w:strike/>
          <w:lang w:val="es-ES"/>
        </w:rPr>
        <w:t>reunión,</w:t>
      </w:r>
    </w:p>
    <w:p w14:paraId="6CC9D397" w14:textId="77777777" w:rsidR="00F737F4" w:rsidRPr="002F044B" w:rsidRDefault="00F737F4" w:rsidP="00F737F4">
      <w:pPr>
        <w:widowControl w:val="0"/>
        <w:autoSpaceDE w:val="0"/>
        <w:autoSpaceDN w:val="0"/>
        <w:spacing w:after="0" w:line="240" w:lineRule="auto"/>
        <w:ind w:right="-141"/>
        <w:rPr>
          <w:rFonts w:eastAsia="Arial" w:cs="Arial"/>
          <w:sz w:val="21"/>
          <w:lang w:val="es-ES"/>
        </w:rPr>
      </w:pPr>
    </w:p>
    <w:p w14:paraId="15C73B06" w14:textId="77777777" w:rsidR="00F737F4" w:rsidRPr="002F044B" w:rsidRDefault="00F737F4" w:rsidP="00F737F4">
      <w:pPr>
        <w:widowControl w:val="0"/>
        <w:autoSpaceDE w:val="0"/>
        <w:autoSpaceDN w:val="0"/>
        <w:spacing w:after="80" w:line="240" w:lineRule="auto"/>
        <w:ind w:right="-144"/>
        <w:jc w:val="both"/>
        <w:rPr>
          <w:rFonts w:eastAsia="Arial" w:cs="Arial"/>
          <w:lang w:val="es-ES"/>
        </w:rPr>
      </w:pPr>
      <w:r w:rsidRPr="002F044B">
        <w:rPr>
          <w:rFonts w:eastAsia="Arial" w:cs="Arial"/>
          <w:i/>
          <w:lang w:val="es-ES"/>
        </w:rPr>
        <w:t xml:space="preserve">Tomando nota </w:t>
      </w:r>
      <w:r w:rsidRPr="002F044B">
        <w:rPr>
          <w:rFonts w:eastAsia="Arial" w:cs="Arial"/>
          <w:lang w:val="es-ES"/>
        </w:rPr>
        <w:t>de las decisiones y orientaciones internacionales pertinentes en relación con la mitigación de los impactos específicos de los tendidos eléctricos sobre las aves, en particular:</w:t>
      </w:r>
    </w:p>
    <w:p w14:paraId="17300FB4" w14:textId="6BFAC82F" w:rsidR="00F737F4" w:rsidRPr="002F044B" w:rsidRDefault="00F737F4" w:rsidP="00F737F4">
      <w:pPr>
        <w:widowControl w:val="0"/>
        <w:numPr>
          <w:ilvl w:val="0"/>
          <w:numId w:val="23"/>
        </w:numPr>
        <w:tabs>
          <w:tab w:val="left" w:pos="851"/>
          <w:tab w:val="left" w:pos="852"/>
        </w:tabs>
        <w:suppressAutoHyphens/>
        <w:autoSpaceDE w:val="0"/>
        <w:autoSpaceDN w:val="0"/>
        <w:spacing w:after="80" w:line="240" w:lineRule="auto"/>
        <w:ind w:right="-141"/>
        <w:textAlignment w:val="baseline"/>
        <w:rPr>
          <w:lang w:val="es-ES"/>
        </w:rPr>
      </w:pPr>
      <w:r w:rsidRPr="002F044B">
        <w:rPr>
          <w:lang w:val="es-ES"/>
        </w:rPr>
        <w:t>La Resolución 10.11</w:t>
      </w:r>
      <w:r w:rsidR="00D85E1D" w:rsidRPr="00D85E1D">
        <w:rPr>
          <w:rStyle w:val="FootnoteReference"/>
          <w:vertAlign w:val="superscript"/>
        </w:rPr>
        <w:footnoteReference w:id="4"/>
      </w:r>
      <w:r w:rsidRPr="002F044B">
        <w:rPr>
          <w:lang w:val="es-ES"/>
        </w:rPr>
        <w:t xml:space="preserve"> de la CMS sobre </w:t>
      </w:r>
      <w:r w:rsidRPr="002F044B">
        <w:rPr>
          <w:i/>
          <w:lang w:val="es-ES"/>
        </w:rPr>
        <w:t>Tendidos eléctricos y aves</w:t>
      </w:r>
      <w:r w:rsidRPr="002F044B">
        <w:rPr>
          <w:i/>
          <w:spacing w:val="-12"/>
          <w:lang w:val="es-ES"/>
        </w:rPr>
        <w:t xml:space="preserve"> </w:t>
      </w:r>
      <w:r w:rsidRPr="002F044B">
        <w:rPr>
          <w:i/>
          <w:lang w:val="es-ES"/>
        </w:rPr>
        <w:t>migratorias</w:t>
      </w:r>
      <w:r w:rsidRPr="002F044B">
        <w:rPr>
          <w:lang w:val="es-ES"/>
        </w:rPr>
        <w:t>,</w:t>
      </w:r>
    </w:p>
    <w:p w14:paraId="29D71A8C" w14:textId="77777777" w:rsidR="00F737F4" w:rsidRPr="002F044B" w:rsidRDefault="00F737F4" w:rsidP="00F737F4">
      <w:pPr>
        <w:widowControl w:val="0"/>
        <w:numPr>
          <w:ilvl w:val="0"/>
          <w:numId w:val="23"/>
        </w:numPr>
        <w:tabs>
          <w:tab w:val="left" w:pos="852"/>
        </w:tabs>
        <w:suppressAutoHyphens/>
        <w:autoSpaceDE w:val="0"/>
        <w:autoSpaceDN w:val="0"/>
        <w:spacing w:after="80" w:line="240" w:lineRule="auto"/>
        <w:ind w:right="-141"/>
        <w:jc w:val="both"/>
        <w:textAlignment w:val="baseline"/>
        <w:rPr>
          <w:lang w:val="es-ES"/>
        </w:rPr>
      </w:pPr>
      <w:r w:rsidRPr="002F044B">
        <w:rPr>
          <w:i/>
          <w:lang w:val="es-ES"/>
        </w:rPr>
        <w:t xml:space="preserve">Directrices sobre la manera de evitar o mitigar el impacto de las redes de suministro de electricidad sobre las aves migratorias en la región de África-Eurasia </w:t>
      </w:r>
      <w:r w:rsidRPr="002F044B">
        <w:rPr>
          <w:lang w:val="es-ES"/>
        </w:rPr>
        <w:t>adoptadas por</w:t>
      </w:r>
      <w:r w:rsidRPr="002F044B">
        <w:rPr>
          <w:spacing w:val="-4"/>
          <w:lang w:val="es-ES"/>
        </w:rPr>
        <w:t xml:space="preserve"> </w:t>
      </w:r>
      <w:r w:rsidRPr="002F044B">
        <w:rPr>
          <w:lang w:val="es-ES"/>
        </w:rPr>
        <w:t>la</w:t>
      </w:r>
      <w:r w:rsidRPr="002F044B">
        <w:rPr>
          <w:spacing w:val="-8"/>
          <w:lang w:val="es-ES"/>
        </w:rPr>
        <w:t xml:space="preserve"> </w:t>
      </w:r>
      <w:r w:rsidRPr="002F044B">
        <w:rPr>
          <w:lang w:val="es-ES"/>
        </w:rPr>
        <w:t>COP10</w:t>
      </w:r>
      <w:r w:rsidRPr="002F044B">
        <w:rPr>
          <w:spacing w:val="-7"/>
          <w:lang w:val="es-ES"/>
        </w:rPr>
        <w:t xml:space="preserve"> </w:t>
      </w:r>
      <w:r w:rsidRPr="002F044B">
        <w:rPr>
          <w:lang w:val="es-ES"/>
        </w:rPr>
        <w:t>de</w:t>
      </w:r>
      <w:r w:rsidRPr="002F044B">
        <w:rPr>
          <w:spacing w:val="-6"/>
          <w:lang w:val="es-ES"/>
        </w:rPr>
        <w:t xml:space="preserve"> </w:t>
      </w:r>
      <w:r w:rsidRPr="002F044B">
        <w:rPr>
          <w:lang w:val="es-ES"/>
        </w:rPr>
        <w:t>la</w:t>
      </w:r>
      <w:r w:rsidRPr="002F044B">
        <w:rPr>
          <w:spacing w:val="-8"/>
          <w:lang w:val="es-ES"/>
        </w:rPr>
        <w:t xml:space="preserve"> </w:t>
      </w:r>
      <w:r w:rsidRPr="002F044B">
        <w:rPr>
          <w:lang w:val="es-ES"/>
        </w:rPr>
        <w:t>CMS,</w:t>
      </w:r>
      <w:r w:rsidRPr="002F044B">
        <w:rPr>
          <w:spacing w:val="-3"/>
          <w:lang w:val="es-ES"/>
        </w:rPr>
        <w:t xml:space="preserve"> </w:t>
      </w:r>
      <w:r w:rsidRPr="002F044B">
        <w:rPr>
          <w:lang w:val="es-ES"/>
        </w:rPr>
        <w:t>la</w:t>
      </w:r>
      <w:r w:rsidRPr="002F044B">
        <w:rPr>
          <w:spacing w:val="-8"/>
          <w:lang w:val="es-ES"/>
        </w:rPr>
        <w:t xml:space="preserve"> </w:t>
      </w:r>
      <w:r w:rsidRPr="002F044B">
        <w:rPr>
          <w:lang w:val="es-ES"/>
        </w:rPr>
        <w:t>MOP5</w:t>
      </w:r>
      <w:r w:rsidRPr="002F044B">
        <w:rPr>
          <w:spacing w:val="-5"/>
          <w:lang w:val="es-ES"/>
        </w:rPr>
        <w:t xml:space="preserve"> </w:t>
      </w:r>
      <w:r w:rsidRPr="002F044B">
        <w:rPr>
          <w:lang w:val="es-ES"/>
        </w:rPr>
        <w:t>del</w:t>
      </w:r>
      <w:r w:rsidRPr="002F044B">
        <w:rPr>
          <w:spacing w:val="-5"/>
          <w:lang w:val="es-ES"/>
        </w:rPr>
        <w:t xml:space="preserve"> </w:t>
      </w:r>
      <w:r w:rsidRPr="002F044B">
        <w:rPr>
          <w:lang w:val="es-ES"/>
        </w:rPr>
        <w:t>AEWA</w:t>
      </w:r>
      <w:r w:rsidRPr="002F044B">
        <w:rPr>
          <w:spacing w:val="-8"/>
          <w:lang w:val="es-ES"/>
        </w:rPr>
        <w:t xml:space="preserve"> </w:t>
      </w:r>
      <w:r w:rsidRPr="002F044B">
        <w:rPr>
          <w:lang w:val="es-ES"/>
        </w:rPr>
        <w:t>y</w:t>
      </w:r>
      <w:r w:rsidRPr="002F044B">
        <w:rPr>
          <w:spacing w:val="-6"/>
          <w:lang w:val="es-ES"/>
        </w:rPr>
        <w:t xml:space="preserve"> </w:t>
      </w:r>
      <w:r w:rsidRPr="002F044B">
        <w:rPr>
          <w:lang w:val="es-ES"/>
        </w:rPr>
        <w:t>la</w:t>
      </w:r>
      <w:r w:rsidRPr="002F044B">
        <w:rPr>
          <w:spacing w:val="-8"/>
          <w:lang w:val="es-ES"/>
        </w:rPr>
        <w:t xml:space="preserve"> </w:t>
      </w:r>
      <w:r w:rsidRPr="002F044B">
        <w:rPr>
          <w:lang w:val="es-ES"/>
        </w:rPr>
        <w:t>MOS1</w:t>
      </w:r>
      <w:r w:rsidRPr="002F044B">
        <w:rPr>
          <w:spacing w:val="-5"/>
          <w:lang w:val="es-ES"/>
        </w:rPr>
        <w:t xml:space="preserve"> </w:t>
      </w:r>
      <w:r w:rsidRPr="002F044B">
        <w:rPr>
          <w:lang w:val="es-ES"/>
        </w:rPr>
        <w:t>del</w:t>
      </w:r>
      <w:r w:rsidRPr="002F044B">
        <w:rPr>
          <w:spacing w:val="-5"/>
          <w:lang w:val="es-ES"/>
        </w:rPr>
        <w:t xml:space="preserve"> </w:t>
      </w:r>
      <w:proofErr w:type="spellStart"/>
      <w:r w:rsidRPr="002F044B">
        <w:rPr>
          <w:lang w:val="es-ES"/>
        </w:rPr>
        <w:t>MdE</w:t>
      </w:r>
      <w:proofErr w:type="spellEnd"/>
      <w:r w:rsidRPr="002F044B">
        <w:rPr>
          <w:spacing w:val="-6"/>
          <w:lang w:val="es-ES"/>
        </w:rPr>
        <w:t xml:space="preserve"> </w:t>
      </w:r>
      <w:r w:rsidRPr="002F044B">
        <w:rPr>
          <w:lang w:val="es-ES"/>
        </w:rPr>
        <w:t>de</w:t>
      </w:r>
      <w:r w:rsidRPr="002F044B">
        <w:rPr>
          <w:spacing w:val="-6"/>
          <w:lang w:val="es-ES"/>
        </w:rPr>
        <w:t xml:space="preserve"> </w:t>
      </w:r>
      <w:r w:rsidRPr="002F044B">
        <w:rPr>
          <w:lang w:val="es-ES"/>
        </w:rPr>
        <w:t>la</w:t>
      </w:r>
      <w:r w:rsidRPr="002F044B">
        <w:rPr>
          <w:spacing w:val="-4"/>
          <w:lang w:val="es-ES"/>
        </w:rPr>
        <w:t xml:space="preserve"> </w:t>
      </w:r>
      <w:r w:rsidRPr="002F044B">
        <w:rPr>
          <w:spacing w:val="-2"/>
          <w:lang w:val="es-ES"/>
        </w:rPr>
        <w:t>CMS</w:t>
      </w:r>
      <w:r w:rsidRPr="002F044B">
        <w:rPr>
          <w:spacing w:val="-6"/>
          <w:lang w:val="es-ES"/>
        </w:rPr>
        <w:t xml:space="preserve"> </w:t>
      </w:r>
      <w:r w:rsidRPr="002F044B">
        <w:rPr>
          <w:lang w:val="es-ES"/>
        </w:rPr>
        <w:t>sobre</w:t>
      </w:r>
      <w:r w:rsidRPr="002F044B">
        <w:rPr>
          <w:spacing w:val="-8"/>
          <w:lang w:val="es-ES"/>
        </w:rPr>
        <w:t xml:space="preserve"> </w:t>
      </w:r>
      <w:r w:rsidRPr="002F044B">
        <w:rPr>
          <w:lang w:val="es-ES"/>
        </w:rPr>
        <w:t xml:space="preserve">las </w:t>
      </w:r>
      <w:r>
        <w:rPr>
          <w:lang w:val="es-ES"/>
        </w:rPr>
        <w:t>A</w:t>
      </w:r>
      <w:r w:rsidRPr="002F044B">
        <w:rPr>
          <w:lang w:val="es-ES"/>
        </w:rPr>
        <w:t>ves rapaces,</w:t>
      </w:r>
    </w:p>
    <w:p w14:paraId="3C224281" w14:textId="77777777" w:rsidR="00F737F4" w:rsidRPr="002F044B" w:rsidRDefault="00F737F4" w:rsidP="00F737F4">
      <w:pPr>
        <w:widowControl w:val="0"/>
        <w:numPr>
          <w:ilvl w:val="0"/>
          <w:numId w:val="23"/>
        </w:numPr>
        <w:tabs>
          <w:tab w:val="left" w:pos="851"/>
          <w:tab w:val="left" w:pos="852"/>
        </w:tabs>
        <w:suppressAutoHyphens/>
        <w:autoSpaceDE w:val="0"/>
        <w:autoSpaceDN w:val="0"/>
        <w:spacing w:after="80" w:line="240" w:lineRule="auto"/>
        <w:ind w:right="-141"/>
        <w:textAlignment w:val="baseline"/>
        <w:rPr>
          <w:lang w:val="es-ES"/>
        </w:rPr>
      </w:pPr>
      <w:r w:rsidRPr="002F044B">
        <w:rPr>
          <w:lang w:val="es-ES"/>
        </w:rPr>
        <w:t xml:space="preserve">La Resolución 5.11 del AEWA </w:t>
      </w:r>
      <w:r w:rsidRPr="002F044B">
        <w:rPr>
          <w:i/>
          <w:lang w:val="es-ES"/>
        </w:rPr>
        <w:t>Tendidos eléctricos y aves acuáticas</w:t>
      </w:r>
      <w:r w:rsidRPr="002F044B">
        <w:rPr>
          <w:i/>
          <w:spacing w:val="-11"/>
          <w:lang w:val="es-ES"/>
        </w:rPr>
        <w:t xml:space="preserve"> </w:t>
      </w:r>
      <w:r w:rsidRPr="002F044B">
        <w:rPr>
          <w:i/>
          <w:lang w:val="es-ES"/>
        </w:rPr>
        <w:t>migratorias</w:t>
      </w:r>
      <w:r w:rsidRPr="002F044B">
        <w:rPr>
          <w:lang w:val="es-ES"/>
        </w:rPr>
        <w:t>,</w:t>
      </w:r>
    </w:p>
    <w:p w14:paraId="095E19F2" w14:textId="77777777" w:rsidR="00F737F4" w:rsidRPr="002F044B" w:rsidRDefault="00F737F4" w:rsidP="00F737F4">
      <w:pPr>
        <w:widowControl w:val="0"/>
        <w:numPr>
          <w:ilvl w:val="0"/>
          <w:numId w:val="23"/>
        </w:numPr>
        <w:tabs>
          <w:tab w:val="left" w:pos="852"/>
        </w:tabs>
        <w:suppressAutoHyphens/>
        <w:autoSpaceDE w:val="0"/>
        <w:autoSpaceDN w:val="0"/>
        <w:spacing w:after="80" w:line="240" w:lineRule="auto"/>
        <w:ind w:right="-141"/>
        <w:jc w:val="both"/>
        <w:textAlignment w:val="baseline"/>
        <w:rPr>
          <w:lang w:val="es-ES"/>
        </w:rPr>
      </w:pPr>
      <w:r w:rsidRPr="002F044B">
        <w:rPr>
          <w:lang w:val="es-ES"/>
        </w:rPr>
        <w:t xml:space="preserve">La Recomendación N.º 110 de la Convención de Berna sobre la </w:t>
      </w:r>
      <w:r>
        <w:rPr>
          <w:i/>
          <w:iCs/>
          <w:lang w:val="es-ES"/>
        </w:rPr>
        <w:t>R</w:t>
      </w:r>
      <w:r w:rsidRPr="00392E7E">
        <w:rPr>
          <w:i/>
          <w:iCs/>
          <w:lang w:val="es-ES"/>
        </w:rPr>
        <w:t xml:space="preserve">educción al mínimo de los efectos perjudiciales en las aves de las instalaciones de transmisión de </w:t>
      </w:r>
      <w:r w:rsidRPr="00392E7E">
        <w:rPr>
          <w:i/>
          <w:iCs/>
          <w:lang w:val="es-ES"/>
        </w:rPr>
        <w:lastRenderedPageBreak/>
        <w:t>electricidad elevadas sobre el suelo (tendidos</w:t>
      </w:r>
      <w:r w:rsidRPr="00392E7E">
        <w:rPr>
          <w:i/>
          <w:iCs/>
          <w:spacing w:val="-3"/>
          <w:lang w:val="es-ES"/>
        </w:rPr>
        <w:t xml:space="preserve"> </w:t>
      </w:r>
      <w:r w:rsidRPr="00392E7E">
        <w:rPr>
          <w:i/>
          <w:iCs/>
          <w:lang w:val="es-ES"/>
        </w:rPr>
        <w:t>eléctricos)</w:t>
      </w:r>
      <w:r w:rsidRPr="002F044B">
        <w:rPr>
          <w:lang w:val="es-ES"/>
        </w:rPr>
        <w:t>,</w:t>
      </w:r>
    </w:p>
    <w:p w14:paraId="7A160C89" w14:textId="77777777" w:rsidR="00F737F4" w:rsidRPr="002F044B" w:rsidRDefault="00F737F4" w:rsidP="00F737F4">
      <w:pPr>
        <w:widowControl w:val="0"/>
        <w:numPr>
          <w:ilvl w:val="0"/>
          <w:numId w:val="23"/>
        </w:numPr>
        <w:tabs>
          <w:tab w:val="left" w:pos="852"/>
        </w:tabs>
        <w:suppressAutoHyphens/>
        <w:autoSpaceDE w:val="0"/>
        <w:autoSpaceDN w:val="0"/>
        <w:spacing w:after="80" w:line="240" w:lineRule="auto"/>
        <w:ind w:right="-141"/>
        <w:jc w:val="both"/>
        <w:textAlignment w:val="baseline"/>
        <w:rPr>
          <w:lang w:val="es-ES"/>
        </w:rPr>
      </w:pPr>
      <w:r w:rsidRPr="00392E7E">
        <w:rPr>
          <w:i/>
          <w:iCs/>
          <w:lang w:val="es-ES"/>
        </w:rPr>
        <w:t>La Declaración de Budapest</w:t>
      </w:r>
      <w:r w:rsidRPr="002F044B">
        <w:rPr>
          <w:lang w:val="es-ES"/>
        </w:rPr>
        <w:t xml:space="preserve"> sobre la </w:t>
      </w:r>
      <w:r w:rsidRPr="00392E7E">
        <w:rPr>
          <w:i/>
          <w:iCs/>
          <w:lang w:val="es-ES"/>
        </w:rPr>
        <w:t xml:space="preserve">Protección de las aves y los tendidos eléctricos </w:t>
      </w:r>
      <w:r w:rsidRPr="002F044B">
        <w:rPr>
          <w:lang w:val="es-ES"/>
        </w:rPr>
        <w:t xml:space="preserve">adoptada en 2011 por la Conferencia sobre </w:t>
      </w:r>
      <w:r w:rsidRPr="002F044B">
        <w:rPr>
          <w:i/>
          <w:lang w:val="es-ES"/>
        </w:rPr>
        <w:t>Tendidos eléctricos y mortalidad de aves en Europa</w:t>
      </w:r>
      <w:r w:rsidRPr="002F044B">
        <w:rPr>
          <w:lang w:val="es-ES"/>
        </w:rPr>
        <w:t>,</w:t>
      </w:r>
      <w:r w:rsidRPr="002F044B">
        <w:rPr>
          <w:spacing w:val="2"/>
          <w:lang w:val="es-ES"/>
        </w:rPr>
        <w:t xml:space="preserve"> </w:t>
      </w:r>
    </w:p>
    <w:p w14:paraId="3AEBE9BE" w14:textId="13525DF6" w:rsidR="00F737F4" w:rsidRPr="00392E7E" w:rsidRDefault="00F737F4" w:rsidP="00F737F4">
      <w:pPr>
        <w:widowControl w:val="0"/>
        <w:numPr>
          <w:ilvl w:val="0"/>
          <w:numId w:val="23"/>
        </w:numPr>
        <w:tabs>
          <w:tab w:val="left" w:pos="852"/>
        </w:tabs>
        <w:suppressAutoHyphens/>
        <w:autoSpaceDE w:val="0"/>
        <w:autoSpaceDN w:val="0"/>
        <w:spacing w:after="80" w:line="240" w:lineRule="auto"/>
        <w:ind w:right="-141"/>
        <w:jc w:val="both"/>
        <w:textAlignment w:val="baseline"/>
        <w:rPr>
          <w:i/>
          <w:iCs/>
          <w:lang w:val="es-ES"/>
        </w:rPr>
      </w:pPr>
      <w:r w:rsidRPr="002F044B">
        <w:rPr>
          <w:lang w:val="es-ES"/>
        </w:rPr>
        <w:t xml:space="preserve">Las orientaciones de </w:t>
      </w:r>
      <w:r w:rsidRPr="00392E7E">
        <w:rPr>
          <w:i/>
          <w:iCs/>
          <w:lang w:val="es-ES"/>
        </w:rPr>
        <w:t xml:space="preserve">BirdLife PNUD/FMAM </w:t>
      </w:r>
      <w:r w:rsidRPr="00182200">
        <w:rPr>
          <w:i/>
          <w:iCs/>
          <w:strike/>
          <w:lang w:val="es-ES"/>
        </w:rPr>
        <w:t>Tendidos eléctricos en relación con las aves migratorias planeadoras,</w:t>
      </w:r>
      <w:r w:rsidR="002644DD" w:rsidRPr="002644DD">
        <w:rPr>
          <w:lang w:val="es-ES"/>
        </w:rPr>
        <w:t xml:space="preserve"> </w:t>
      </w:r>
      <w:r w:rsidR="002644DD" w:rsidRPr="002644DD">
        <w:rPr>
          <w:i/>
          <w:iCs/>
          <w:u w:val="single"/>
          <w:lang w:val="es-ES"/>
        </w:rPr>
        <w:t>Orientación sobre los medios adecuados para evaluar el impacto de las redes eléctricas en las aves migratorias que vuelan en planeo en la ruta migratoria del valle del Rift y el mar Rojo</w:t>
      </w:r>
      <w:r w:rsidR="002644DD">
        <w:rPr>
          <w:i/>
          <w:iCs/>
          <w:u w:val="single"/>
          <w:lang w:val="es-ES"/>
        </w:rPr>
        <w:t>,</w:t>
      </w:r>
    </w:p>
    <w:p w14:paraId="0772EF2D" w14:textId="77777777" w:rsidR="00F737F4" w:rsidRPr="002F044B" w:rsidRDefault="00F737F4" w:rsidP="00F737F4">
      <w:pPr>
        <w:widowControl w:val="0"/>
        <w:numPr>
          <w:ilvl w:val="0"/>
          <w:numId w:val="23"/>
        </w:numPr>
        <w:tabs>
          <w:tab w:val="left" w:pos="852"/>
        </w:tabs>
        <w:suppressAutoHyphens/>
        <w:autoSpaceDE w:val="0"/>
        <w:autoSpaceDN w:val="0"/>
        <w:spacing w:after="80" w:line="240" w:lineRule="auto"/>
        <w:ind w:right="-141"/>
        <w:jc w:val="both"/>
        <w:textAlignment w:val="baseline"/>
        <w:rPr>
          <w:lang w:val="es-ES"/>
        </w:rPr>
      </w:pPr>
      <w:r w:rsidRPr="002F044B">
        <w:rPr>
          <w:lang w:val="es-ES"/>
        </w:rPr>
        <w:t>El documento de orientación de la Comisión Europea sobre las infraestructuras de transmisión de la energía y la legislación de la UE sobre protección de la naturaleza</w:t>
      </w:r>
      <w:r w:rsidRPr="002F044B">
        <w:rPr>
          <w:rFonts w:cs="Times New Roman"/>
          <w:vertAlign w:val="superscript"/>
          <w:lang w:val="es-ES"/>
        </w:rPr>
        <w:footnoteReference w:id="5"/>
      </w:r>
      <w:r w:rsidRPr="002F044B">
        <w:rPr>
          <w:vertAlign w:val="superscript"/>
          <w:lang w:val="es-ES"/>
        </w:rPr>
        <w:t xml:space="preserve">  </w:t>
      </w:r>
    </w:p>
    <w:p w14:paraId="5F4E39F5" w14:textId="77777777" w:rsidR="00F737F4" w:rsidRPr="002F044B" w:rsidRDefault="00F737F4" w:rsidP="00F737F4">
      <w:pPr>
        <w:widowControl w:val="0"/>
        <w:numPr>
          <w:ilvl w:val="0"/>
          <w:numId w:val="23"/>
        </w:numPr>
        <w:tabs>
          <w:tab w:val="left" w:pos="852"/>
        </w:tabs>
        <w:suppressAutoHyphens/>
        <w:autoSpaceDE w:val="0"/>
        <w:autoSpaceDN w:val="0"/>
        <w:spacing w:after="0" w:line="240" w:lineRule="auto"/>
        <w:ind w:left="850" w:right="-144"/>
        <w:jc w:val="both"/>
        <w:textAlignment w:val="baseline"/>
        <w:rPr>
          <w:lang w:val="es-ES"/>
        </w:rPr>
      </w:pPr>
      <w:r w:rsidRPr="002F044B">
        <w:rPr>
          <w:lang w:val="es-ES"/>
        </w:rPr>
        <w:t>La declaración y resultados de la Cumbre sobre rutas migratorias mundiales de Abu Dabi, Emiratos Árabes Unidos, en abril de 2018, relativa a infraestructuras energéticas.</w:t>
      </w:r>
    </w:p>
    <w:p w14:paraId="57125713" w14:textId="77777777" w:rsidR="00F737F4" w:rsidRPr="002F044B" w:rsidRDefault="00F737F4" w:rsidP="00F737F4">
      <w:pPr>
        <w:widowControl w:val="0"/>
        <w:autoSpaceDE w:val="0"/>
        <w:autoSpaceDN w:val="0"/>
        <w:spacing w:after="0" w:line="240" w:lineRule="auto"/>
        <w:ind w:left="851" w:right="-141"/>
        <w:rPr>
          <w:rFonts w:eastAsia="Arial" w:cs="Arial"/>
          <w:lang w:val="es-ES"/>
        </w:rPr>
      </w:pPr>
    </w:p>
    <w:p w14:paraId="75A36365" w14:textId="77777777" w:rsidR="00F737F4" w:rsidRPr="002F044B" w:rsidRDefault="00F737F4" w:rsidP="00F737F4">
      <w:pPr>
        <w:widowControl w:val="0"/>
        <w:autoSpaceDE w:val="0"/>
        <w:autoSpaceDN w:val="0"/>
        <w:spacing w:after="0" w:line="240" w:lineRule="auto"/>
        <w:ind w:right="-141"/>
        <w:jc w:val="both"/>
        <w:rPr>
          <w:rFonts w:eastAsia="Arial" w:cs="Arial"/>
          <w:lang w:val="es-ES"/>
        </w:rPr>
      </w:pPr>
      <w:r w:rsidRPr="002F044B">
        <w:rPr>
          <w:rFonts w:eastAsia="Arial" w:cs="Arial"/>
          <w:i/>
          <w:lang w:val="es-ES"/>
        </w:rPr>
        <w:t xml:space="preserve">Acogiendo con satisfacción </w:t>
      </w:r>
      <w:r w:rsidRPr="002F044B">
        <w:rPr>
          <w:rFonts w:eastAsia="Arial" w:cs="Arial"/>
          <w:lang w:val="es-ES"/>
        </w:rPr>
        <w:t>la buena cooperación y las asociaciones ya establecidas, a nivel tanto internacional como nacional entre las partes interesadas, incluidos los gobiernos y sus instituciones, las empresas productoras de energía, las organizaciones no gubernamentales (ONG)</w:t>
      </w:r>
      <w:r w:rsidRPr="002F044B">
        <w:rPr>
          <w:rFonts w:eastAsia="Arial" w:cs="Arial"/>
          <w:spacing w:val="-10"/>
          <w:lang w:val="es-ES"/>
        </w:rPr>
        <w:t xml:space="preserve"> </w:t>
      </w:r>
      <w:r w:rsidRPr="002F044B">
        <w:rPr>
          <w:rFonts w:eastAsia="Arial" w:cs="Arial"/>
          <w:lang w:val="es-ES"/>
        </w:rPr>
        <w:t>y</w:t>
      </w:r>
      <w:r w:rsidRPr="002F044B">
        <w:rPr>
          <w:rFonts w:eastAsia="Arial" w:cs="Arial"/>
          <w:spacing w:val="-12"/>
          <w:lang w:val="es-ES"/>
        </w:rPr>
        <w:t xml:space="preserve"> </w:t>
      </w:r>
      <w:r w:rsidRPr="002F044B">
        <w:rPr>
          <w:rFonts w:eastAsia="Arial" w:cs="Arial"/>
          <w:lang w:val="es-ES"/>
        </w:rPr>
        <w:t>las</w:t>
      </w:r>
      <w:r w:rsidRPr="002F044B">
        <w:rPr>
          <w:rFonts w:eastAsia="Arial" w:cs="Arial"/>
          <w:spacing w:val="-10"/>
          <w:lang w:val="es-ES"/>
        </w:rPr>
        <w:t xml:space="preserve"> </w:t>
      </w:r>
      <w:r>
        <w:rPr>
          <w:rFonts w:eastAsia="Arial" w:cs="Arial"/>
          <w:lang w:val="es-ES"/>
        </w:rPr>
        <w:t>S</w:t>
      </w:r>
      <w:r w:rsidRPr="002F044B">
        <w:rPr>
          <w:rFonts w:eastAsia="Arial" w:cs="Arial"/>
          <w:lang w:val="es-ES"/>
        </w:rPr>
        <w:t>ecretarías</w:t>
      </w:r>
      <w:r w:rsidRPr="002F044B">
        <w:rPr>
          <w:rFonts w:eastAsia="Arial" w:cs="Arial"/>
          <w:spacing w:val="-11"/>
          <w:lang w:val="es-ES"/>
        </w:rPr>
        <w:t xml:space="preserve"> </w:t>
      </w:r>
      <w:r w:rsidRPr="002F044B">
        <w:rPr>
          <w:rFonts w:eastAsia="Arial" w:cs="Arial"/>
          <w:lang w:val="es-ES"/>
        </w:rPr>
        <w:t>de</w:t>
      </w:r>
      <w:r w:rsidRPr="002F044B">
        <w:rPr>
          <w:rFonts w:eastAsia="Arial" w:cs="Arial"/>
          <w:spacing w:val="-11"/>
          <w:lang w:val="es-ES"/>
        </w:rPr>
        <w:t xml:space="preserve"> </w:t>
      </w:r>
      <w:r w:rsidRPr="002F044B">
        <w:rPr>
          <w:rFonts w:eastAsia="Arial" w:cs="Arial"/>
          <w:lang w:val="es-ES"/>
        </w:rPr>
        <w:t>los</w:t>
      </w:r>
      <w:r w:rsidRPr="002F044B">
        <w:rPr>
          <w:rFonts w:eastAsia="Arial" w:cs="Arial"/>
          <w:spacing w:val="-10"/>
          <w:lang w:val="es-ES"/>
        </w:rPr>
        <w:t xml:space="preserve"> </w:t>
      </w:r>
      <w:r w:rsidRPr="002F044B">
        <w:rPr>
          <w:rFonts w:eastAsia="Arial" w:cs="Arial"/>
          <w:lang w:val="es-ES"/>
        </w:rPr>
        <w:t>AAM,</w:t>
      </w:r>
      <w:r w:rsidRPr="002F044B">
        <w:rPr>
          <w:rFonts w:eastAsia="Arial" w:cs="Arial"/>
          <w:spacing w:val="-9"/>
          <w:lang w:val="es-ES"/>
        </w:rPr>
        <w:t xml:space="preserve"> </w:t>
      </w:r>
      <w:r w:rsidRPr="002F044B">
        <w:rPr>
          <w:rFonts w:eastAsia="Arial" w:cs="Arial"/>
          <w:lang w:val="es-ES"/>
        </w:rPr>
        <w:t>así</w:t>
      </w:r>
      <w:r w:rsidRPr="002F044B">
        <w:rPr>
          <w:rFonts w:eastAsia="Arial" w:cs="Arial"/>
          <w:spacing w:val="-15"/>
          <w:lang w:val="es-ES"/>
        </w:rPr>
        <w:t xml:space="preserve"> </w:t>
      </w:r>
      <w:r w:rsidRPr="002F044B">
        <w:rPr>
          <w:rFonts w:eastAsia="Arial" w:cs="Arial"/>
          <w:lang w:val="es-ES"/>
        </w:rPr>
        <w:t>como</w:t>
      </w:r>
      <w:r w:rsidRPr="002F044B">
        <w:rPr>
          <w:rFonts w:eastAsia="Arial" w:cs="Arial"/>
          <w:spacing w:val="-10"/>
          <w:lang w:val="es-ES"/>
        </w:rPr>
        <w:t xml:space="preserve"> </w:t>
      </w:r>
      <w:r w:rsidRPr="002F044B">
        <w:rPr>
          <w:rFonts w:eastAsia="Arial" w:cs="Arial"/>
          <w:lang w:val="es-ES"/>
        </w:rPr>
        <w:t>los</w:t>
      </w:r>
      <w:r w:rsidRPr="002F044B">
        <w:rPr>
          <w:rFonts w:eastAsia="Arial" w:cs="Arial"/>
          <w:spacing w:val="-10"/>
          <w:lang w:val="es-ES"/>
        </w:rPr>
        <w:t xml:space="preserve"> </w:t>
      </w:r>
      <w:r w:rsidRPr="002F044B">
        <w:rPr>
          <w:rFonts w:eastAsia="Arial" w:cs="Arial"/>
          <w:lang w:val="es-ES"/>
        </w:rPr>
        <w:t>esfuerzos</w:t>
      </w:r>
      <w:r w:rsidRPr="002F044B">
        <w:rPr>
          <w:rFonts w:eastAsia="Arial" w:cs="Arial"/>
          <w:spacing w:val="-10"/>
          <w:lang w:val="es-ES"/>
        </w:rPr>
        <w:t xml:space="preserve"> </w:t>
      </w:r>
      <w:r w:rsidRPr="002F044B">
        <w:rPr>
          <w:rFonts w:eastAsia="Arial" w:cs="Arial"/>
          <w:lang w:val="es-ES"/>
        </w:rPr>
        <w:t>concertados</w:t>
      </w:r>
      <w:r w:rsidRPr="002F044B">
        <w:rPr>
          <w:rFonts w:eastAsia="Arial" w:cs="Arial"/>
          <w:spacing w:val="-11"/>
          <w:lang w:val="es-ES"/>
        </w:rPr>
        <w:t xml:space="preserve"> </w:t>
      </w:r>
      <w:r w:rsidRPr="002F044B">
        <w:rPr>
          <w:rFonts w:eastAsia="Arial" w:cs="Arial"/>
          <w:lang w:val="es-ES"/>
        </w:rPr>
        <w:t>para</w:t>
      </w:r>
      <w:r w:rsidRPr="002F044B">
        <w:rPr>
          <w:rFonts w:eastAsia="Arial" w:cs="Arial"/>
          <w:spacing w:val="-10"/>
          <w:lang w:val="es-ES"/>
        </w:rPr>
        <w:t xml:space="preserve"> </w:t>
      </w:r>
      <w:r w:rsidRPr="002F044B">
        <w:rPr>
          <w:rFonts w:eastAsia="Arial" w:cs="Arial"/>
          <w:lang w:val="es-ES"/>
        </w:rPr>
        <w:t>hacer</w:t>
      </w:r>
      <w:r w:rsidRPr="002F044B">
        <w:rPr>
          <w:rFonts w:eastAsia="Arial" w:cs="Arial"/>
          <w:spacing w:val="-12"/>
          <w:lang w:val="es-ES"/>
        </w:rPr>
        <w:t xml:space="preserve"> </w:t>
      </w:r>
      <w:r w:rsidRPr="002F044B">
        <w:rPr>
          <w:rFonts w:eastAsia="Arial" w:cs="Arial"/>
          <w:lang w:val="es-ES"/>
        </w:rPr>
        <w:t>frente al desarrollo de producción de energía que entra en conflicto con la conservación de las especies,</w:t>
      </w:r>
      <w:r w:rsidRPr="002F044B">
        <w:rPr>
          <w:rFonts w:eastAsia="Arial" w:cs="Arial"/>
          <w:spacing w:val="1"/>
          <w:lang w:val="es-ES"/>
        </w:rPr>
        <w:t xml:space="preserve"> </w:t>
      </w:r>
      <w:r w:rsidRPr="002F044B">
        <w:rPr>
          <w:rFonts w:eastAsia="Arial" w:cs="Arial"/>
          <w:lang w:val="es-ES"/>
        </w:rPr>
        <w:t>y</w:t>
      </w:r>
    </w:p>
    <w:p w14:paraId="1828FE53" w14:textId="77777777" w:rsidR="00F737F4" w:rsidRPr="002F044B" w:rsidRDefault="00F737F4" w:rsidP="00F737F4">
      <w:pPr>
        <w:widowControl w:val="0"/>
        <w:autoSpaceDE w:val="0"/>
        <w:autoSpaceDN w:val="0"/>
        <w:spacing w:after="0" w:line="240" w:lineRule="auto"/>
        <w:ind w:right="-141"/>
        <w:jc w:val="both"/>
        <w:rPr>
          <w:rFonts w:eastAsia="Arial" w:cs="Arial"/>
          <w:lang w:val="es-ES"/>
        </w:rPr>
      </w:pPr>
    </w:p>
    <w:p w14:paraId="6BDD9AC7" w14:textId="77777777" w:rsidR="00F737F4" w:rsidRPr="002F044B" w:rsidRDefault="00F737F4" w:rsidP="00F737F4">
      <w:pPr>
        <w:spacing w:after="0" w:line="240" w:lineRule="auto"/>
        <w:ind w:right="-141"/>
        <w:jc w:val="both"/>
        <w:rPr>
          <w:lang w:val="es-ES"/>
        </w:rPr>
      </w:pPr>
      <w:r w:rsidRPr="002F044B">
        <w:rPr>
          <w:i/>
          <w:lang w:val="es-ES"/>
        </w:rPr>
        <w:t xml:space="preserve">Reconociendo con gratitud </w:t>
      </w:r>
      <w:r w:rsidRPr="002F044B">
        <w:rPr>
          <w:lang w:val="es-ES"/>
        </w:rPr>
        <w:t xml:space="preserve">el apoyo financiero proporcionado por los Gobiernos de Alemania y de </w:t>
      </w:r>
      <w:r w:rsidRPr="002F044B">
        <w:rPr>
          <w:spacing w:val="-15"/>
          <w:lang w:val="es-ES"/>
        </w:rPr>
        <w:t xml:space="preserve"> </w:t>
      </w:r>
      <w:r w:rsidRPr="002F044B">
        <w:rPr>
          <w:lang w:val="es-ES"/>
        </w:rPr>
        <w:t>Noruega</w:t>
      </w:r>
      <w:r w:rsidRPr="002F044B">
        <w:rPr>
          <w:spacing w:val="-15"/>
          <w:lang w:val="es-ES"/>
        </w:rPr>
        <w:t xml:space="preserve"> </w:t>
      </w:r>
      <w:r w:rsidRPr="002F044B">
        <w:rPr>
          <w:lang w:val="es-ES"/>
        </w:rPr>
        <w:t>a</w:t>
      </w:r>
      <w:r w:rsidRPr="002F044B">
        <w:rPr>
          <w:spacing w:val="-17"/>
          <w:lang w:val="es-ES"/>
        </w:rPr>
        <w:t xml:space="preserve"> </w:t>
      </w:r>
      <w:r w:rsidRPr="002F044B">
        <w:rPr>
          <w:lang w:val="es-ES"/>
        </w:rPr>
        <w:t>través</w:t>
      </w:r>
      <w:r w:rsidRPr="002F044B">
        <w:rPr>
          <w:spacing w:val="-12"/>
          <w:lang w:val="es-ES"/>
        </w:rPr>
        <w:t xml:space="preserve"> </w:t>
      </w:r>
      <w:r w:rsidRPr="002F044B">
        <w:rPr>
          <w:lang w:val="es-ES"/>
        </w:rPr>
        <w:t>de</w:t>
      </w:r>
      <w:r w:rsidRPr="002F044B">
        <w:rPr>
          <w:spacing w:val="-14"/>
          <w:lang w:val="es-ES"/>
        </w:rPr>
        <w:t xml:space="preserve"> </w:t>
      </w:r>
      <w:r w:rsidRPr="002F044B">
        <w:rPr>
          <w:lang w:val="es-ES"/>
        </w:rPr>
        <w:t>las</w:t>
      </w:r>
      <w:r w:rsidRPr="002F044B">
        <w:rPr>
          <w:spacing w:val="-15"/>
          <w:lang w:val="es-ES"/>
        </w:rPr>
        <w:t xml:space="preserve"> </w:t>
      </w:r>
      <w:r w:rsidRPr="002F044B">
        <w:rPr>
          <w:lang w:val="es-ES"/>
        </w:rPr>
        <w:t>Secretarías</w:t>
      </w:r>
      <w:r w:rsidRPr="002F044B">
        <w:rPr>
          <w:spacing w:val="-11"/>
          <w:lang w:val="es-ES"/>
        </w:rPr>
        <w:t xml:space="preserve"> </w:t>
      </w:r>
      <w:r w:rsidRPr="002F044B">
        <w:rPr>
          <w:lang w:val="es-ES"/>
        </w:rPr>
        <w:t>de</w:t>
      </w:r>
      <w:r w:rsidRPr="002F044B">
        <w:rPr>
          <w:spacing w:val="-13"/>
          <w:lang w:val="es-ES"/>
        </w:rPr>
        <w:t xml:space="preserve"> </w:t>
      </w:r>
      <w:r w:rsidRPr="002F044B">
        <w:rPr>
          <w:lang w:val="es-ES"/>
        </w:rPr>
        <w:t>la</w:t>
      </w:r>
      <w:r w:rsidRPr="002F044B">
        <w:rPr>
          <w:spacing w:val="-14"/>
          <w:lang w:val="es-ES"/>
        </w:rPr>
        <w:t xml:space="preserve"> </w:t>
      </w:r>
      <w:r w:rsidRPr="002F044B">
        <w:rPr>
          <w:spacing w:val="-2"/>
          <w:lang w:val="es-ES"/>
        </w:rPr>
        <w:t>CMS</w:t>
      </w:r>
      <w:r w:rsidRPr="002F044B">
        <w:rPr>
          <w:spacing w:val="-13"/>
          <w:lang w:val="es-ES"/>
        </w:rPr>
        <w:t xml:space="preserve"> </w:t>
      </w:r>
      <w:r w:rsidRPr="002F044B">
        <w:rPr>
          <w:lang w:val="es-ES"/>
        </w:rPr>
        <w:t>y</w:t>
      </w:r>
      <w:r w:rsidRPr="002F044B">
        <w:rPr>
          <w:spacing w:val="-14"/>
          <w:lang w:val="es-ES"/>
        </w:rPr>
        <w:t xml:space="preserve"> </w:t>
      </w:r>
      <w:r w:rsidRPr="002F044B">
        <w:rPr>
          <w:lang w:val="es-ES"/>
        </w:rPr>
        <w:t>del</w:t>
      </w:r>
      <w:r w:rsidRPr="002F044B">
        <w:rPr>
          <w:spacing w:val="-13"/>
          <w:lang w:val="es-ES"/>
        </w:rPr>
        <w:t xml:space="preserve"> </w:t>
      </w:r>
      <w:r w:rsidRPr="002F044B">
        <w:rPr>
          <w:lang w:val="es-ES"/>
        </w:rPr>
        <w:t>AEWA,</w:t>
      </w:r>
      <w:r w:rsidRPr="002F044B">
        <w:rPr>
          <w:spacing w:val="-13"/>
          <w:lang w:val="es-ES"/>
        </w:rPr>
        <w:t xml:space="preserve"> </w:t>
      </w:r>
      <w:r w:rsidRPr="002F044B">
        <w:rPr>
          <w:lang w:val="es-ES"/>
        </w:rPr>
        <w:t>de</w:t>
      </w:r>
      <w:r w:rsidRPr="002F044B">
        <w:rPr>
          <w:spacing w:val="-15"/>
          <w:lang w:val="es-ES"/>
        </w:rPr>
        <w:t xml:space="preserve"> </w:t>
      </w:r>
      <w:r w:rsidRPr="002F044B">
        <w:rPr>
          <w:lang w:val="es-ES"/>
        </w:rPr>
        <w:t>BirdLife</w:t>
      </w:r>
      <w:r w:rsidRPr="002F044B">
        <w:rPr>
          <w:spacing w:val="-17"/>
          <w:lang w:val="es-ES"/>
        </w:rPr>
        <w:t xml:space="preserve"> </w:t>
      </w:r>
      <w:r w:rsidRPr="002F044B">
        <w:rPr>
          <w:lang w:val="es-ES"/>
        </w:rPr>
        <w:t>International</w:t>
      </w:r>
      <w:r w:rsidRPr="002F044B">
        <w:rPr>
          <w:spacing w:val="-14"/>
          <w:lang w:val="es-ES"/>
        </w:rPr>
        <w:t xml:space="preserve"> </w:t>
      </w:r>
      <w:r w:rsidRPr="002F044B">
        <w:rPr>
          <w:lang w:val="es-ES"/>
        </w:rPr>
        <w:t>a</w:t>
      </w:r>
      <w:r w:rsidRPr="002F044B">
        <w:rPr>
          <w:spacing w:val="-17"/>
          <w:lang w:val="es-ES"/>
        </w:rPr>
        <w:t xml:space="preserve"> </w:t>
      </w:r>
      <w:r w:rsidRPr="002F044B">
        <w:rPr>
          <w:lang w:val="es-ES"/>
        </w:rPr>
        <w:t xml:space="preserve">través del proyecto </w:t>
      </w:r>
      <w:r>
        <w:rPr>
          <w:lang w:val="es-ES"/>
        </w:rPr>
        <w:t>BirdLife P</w:t>
      </w:r>
      <w:r w:rsidRPr="002F044B">
        <w:rPr>
          <w:lang w:val="es-ES"/>
        </w:rPr>
        <w:t xml:space="preserve">NUD/FMAM sobre las aves migratorias planeadoras y de </w:t>
      </w:r>
      <w:r>
        <w:rPr>
          <w:lang w:val="es-ES"/>
        </w:rPr>
        <w:t>la Agencia Internacional de Energías Renovables (</w:t>
      </w:r>
      <w:r w:rsidRPr="002F044B">
        <w:rPr>
          <w:lang w:val="es-ES"/>
        </w:rPr>
        <w:t>IRENA</w:t>
      </w:r>
      <w:r>
        <w:rPr>
          <w:lang w:val="es-ES"/>
        </w:rPr>
        <w:t>)</w:t>
      </w:r>
      <w:r w:rsidRPr="002F044B">
        <w:rPr>
          <w:lang w:val="es-ES"/>
        </w:rPr>
        <w:t xml:space="preserve"> para la compilación del informe </w:t>
      </w:r>
      <w:r w:rsidRPr="002F044B">
        <w:rPr>
          <w:i/>
          <w:lang w:val="es-ES"/>
        </w:rPr>
        <w:t>El despliegue de tecnologías de energías renovables y las especies migratorias: visión general</w:t>
      </w:r>
      <w:r w:rsidRPr="002F044B">
        <w:rPr>
          <w:lang w:val="es-ES"/>
        </w:rPr>
        <w:t xml:space="preserve">, así como el documento de directrices titulado </w:t>
      </w:r>
      <w:r w:rsidRPr="002F044B">
        <w:rPr>
          <w:i/>
          <w:lang w:val="es-ES"/>
        </w:rPr>
        <w:t>Tecnologías de energías renovables y especies migratorias: directrices para una implementación</w:t>
      </w:r>
      <w:r w:rsidRPr="002F044B">
        <w:rPr>
          <w:i/>
          <w:spacing w:val="-18"/>
          <w:lang w:val="es-ES"/>
        </w:rPr>
        <w:t xml:space="preserve"> </w:t>
      </w:r>
      <w:r w:rsidRPr="002F044B">
        <w:rPr>
          <w:i/>
          <w:lang w:val="es-ES"/>
        </w:rPr>
        <w:t>sostenible</w:t>
      </w:r>
      <w:r>
        <w:rPr>
          <w:i/>
          <w:lang w:val="es-ES"/>
        </w:rPr>
        <w:t>.</w:t>
      </w:r>
    </w:p>
    <w:p w14:paraId="2F87C47F" w14:textId="77777777" w:rsidR="00F737F4" w:rsidRPr="002F044B" w:rsidRDefault="00F737F4" w:rsidP="00F737F4">
      <w:pPr>
        <w:spacing w:after="0" w:line="240" w:lineRule="auto"/>
        <w:jc w:val="both"/>
        <w:rPr>
          <w:rFonts w:eastAsia="Times New Roman" w:cs="Arial"/>
          <w:lang w:val="es-ES"/>
        </w:rPr>
      </w:pPr>
    </w:p>
    <w:p w14:paraId="068A0DE3" w14:textId="77777777" w:rsidR="00F737F4" w:rsidRPr="002F044B" w:rsidRDefault="00F737F4" w:rsidP="00F737F4">
      <w:pPr>
        <w:autoSpaceDN w:val="0"/>
        <w:spacing w:line="254" w:lineRule="auto"/>
        <w:textAlignment w:val="baseline"/>
        <w:rPr>
          <w:rFonts w:eastAsia="Times New Roman" w:cs="Arial"/>
          <w:lang w:val="es-ES"/>
        </w:rPr>
      </w:pPr>
    </w:p>
    <w:p w14:paraId="79437775" w14:textId="77777777" w:rsidR="00F737F4" w:rsidRPr="002F044B" w:rsidRDefault="00F737F4" w:rsidP="00F737F4">
      <w:pPr>
        <w:tabs>
          <w:tab w:val="left" w:pos="8505"/>
        </w:tabs>
        <w:spacing w:after="0" w:line="240" w:lineRule="auto"/>
        <w:ind w:left="2694" w:right="963" w:hanging="1134"/>
        <w:rPr>
          <w:i/>
          <w:lang w:val="es-ES"/>
        </w:rPr>
      </w:pPr>
      <w:r w:rsidRPr="002F044B">
        <w:rPr>
          <w:i/>
          <w:lang w:val="es-ES"/>
        </w:rPr>
        <w:t>La Conferencia de las Partes de la Convención sobre la Conservación de Especies Migratorias de Animales Silvestres</w:t>
      </w:r>
    </w:p>
    <w:p w14:paraId="2C4AB3F9" w14:textId="77777777" w:rsidR="00F737F4" w:rsidRDefault="00F737F4" w:rsidP="00F737F4">
      <w:pPr>
        <w:widowControl w:val="0"/>
        <w:tabs>
          <w:tab w:val="left" w:pos="8505"/>
        </w:tabs>
        <w:autoSpaceDE w:val="0"/>
        <w:autoSpaceDN w:val="0"/>
        <w:spacing w:after="0" w:line="240" w:lineRule="auto"/>
        <w:rPr>
          <w:rFonts w:eastAsia="Arial" w:cs="Arial"/>
          <w:i/>
          <w:sz w:val="21"/>
          <w:lang w:val="es-ES"/>
        </w:rPr>
      </w:pPr>
    </w:p>
    <w:p w14:paraId="48E723A9" w14:textId="77777777" w:rsidR="00F737F4" w:rsidRPr="002F044B" w:rsidRDefault="00F737F4" w:rsidP="00F737F4">
      <w:pPr>
        <w:widowControl w:val="0"/>
        <w:tabs>
          <w:tab w:val="left" w:pos="8505"/>
        </w:tabs>
        <w:autoSpaceDE w:val="0"/>
        <w:autoSpaceDN w:val="0"/>
        <w:spacing w:after="0" w:line="240" w:lineRule="auto"/>
        <w:rPr>
          <w:rFonts w:eastAsia="Arial" w:cs="Arial"/>
          <w:i/>
          <w:sz w:val="21"/>
          <w:lang w:val="es-ES"/>
        </w:rPr>
      </w:pPr>
    </w:p>
    <w:p w14:paraId="664FD9D1" w14:textId="77777777" w:rsidR="00F737F4" w:rsidRPr="002F044B" w:rsidRDefault="00F737F4" w:rsidP="00F737F4">
      <w:pPr>
        <w:pStyle w:val="Firstnumbering1"/>
        <w:ind w:left="540" w:hanging="540"/>
      </w:pPr>
      <w:r w:rsidRPr="009B4CC4">
        <w:rPr>
          <w:i/>
          <w:iCs/>
        </w:rPr>
        <w:t>Refrenda</w:t>
      </w:r>
      <w:r w:rsidRPr="002F044B">
        <w:t xml:space="preserve"> el documento Tecnologías de energías renovables y especies migratorias: directrices para una implementación sostenible</w:t>
      </w:r>
      <w:r w:rsidRPr="002F044B">
        <w:rPr>
          <w:spacing w:val="-16"/>
        </w:rPr>
        <w:t xml:space="preserve"> </w:t>
      </w:r>
      <w:r w:rsidRPr="002F044B">
        <w:t>(PNUMA/CMS/COP11/Doc.23.4.3.2);</w:t>
      </w:r>
    </w:p>
    <w:p w14:paraId="20641572" w14:textId="77777777" w:rsidR="00F737F4" w:rsidRPr="002F044B" w:rsidRDefault="00F737F4" w:rsidP="00F737F4">
      <w:pPr>
        <w:widowControl w:val="0"/>
        <w:tabs>
          <w:tab w:val="left" w:pos="720"/>
          <w:tab w:val="left" w:pos="8505"/>
        </w:tabs>
        <w:autoSpaceDE w:val="0"/>
        <w:autoSpaceDN w:val="0"/>
        <w:spacing w:after="0" w:line="240" w:lineRule="auto"/>
        <w:ind w:left="540" w:right="8" w:hanging="540"/>
        <w:rPr>
          <w:rFonts w:eastAsia="Arial" w:cs="Arial"/>
          <w:sz w:val="21"/>
          <w:lang w:val="es-ES"/>
        </w:rPr>
      </w:pPr>
    </w:p>
    <w:p w14:paraId="3A978D2F" w14:textId="77777777" w:rsidR="00F737F4" w:rsidRPr="002F044B" w:rsidRDefault="00F737F4" w:rsidP="00F737F4">
      <w:pPr>
        <w:pStyle w:val="Firstnumbering1"/>
        <w:spacing w:after="80"/>
        <w:ind w:left="540" w:hanging="540"/>
        <w:contextualSpacing w:val="0"/>
      </w:pPr>
      <w:r w:rsidRPr="002F044B">
        <w:rPr>
          <w:i/>
        </w:rPr>
        <w:t xml:space="preserve">Insta </w:t>
      </w:r>
      <w:r w:rsidRPr="002F044B">
        <w:t xml:space="preserve">a las Partes </w:t>
      </w:r>
      <w:r w:rsidRPr="002F044B">
        <w:rPr>
          <w:i/>
        </w:rPr>
        <w:t xml:space="preserve">y alienta </w:t>
      </w:r>
      <w:r w:rsidRPr="002F044B">
        <w:t>a las no Partes a implementar estas Directrices voluntarias según</w:t>
      </w:r>
      <w:r w:rsidRPr="002F044B">
        <w:rPr>
          <w:spacing w:val="-19"/>
        </w:rPr>
        <w:t xml:space="preserve"> </w:t>
      </w:r>
      <w:r w:rsidRPr="002F044B">
        <w:t>sea</w:t>
      </w:r>
      <w:r w:rsidRPr="002F044B">
        <w:rPr>
          <w:spacing w:val="-18"/>
        </w:rPr>
        <w:t xml:space="preserve"> </w:t>
      </w:r>
      <w:r w:rsidRPr="002F044B">
        <w:t>aplicable,</w:t>
      </w:r>
      <w:r w:rsidRPr="002F044B">
        <w:rPr>
          <w:spacing w:val="-14"/>
        </w:rPr>
        <w:t xml:space="preserve"> </w:t>
      </w:r>
      <w:r w:rsidRPr="002F044B">
        <w:t>dependiendo</w:t>
      </w:r>
      <w:r w:rsidRPr="002F044B">
        <w:rPr>
          <w:spacing w:val="-16"/>
        </w:rPr>
        <w:t xml:space="preserve"> </w:t>
      </w:r>
      <w:r w:rsidRPr="002F044B">
        <w:t>de</w:t>
      </w:r>
      <w:r w:rsidRPr="002F044B">
        <w:rPr>
          <w:spacing w:val="-15"/>
        </w:rPr>
        <w:t xml:space="preserve"> </w:t>
      </w:r>
      <w:r w:rsidRPr="002F044B">
        <w:t>las</w:t>
      </w:r>
      <w:r w:rsidRPr="002F044B">
        <w:rPr>
          <w:spacing w:val="-18"/>
        </w:rPr>
        <w:t xml:space="preserve"> </w:t>
      </w:r>
      <w:r w:rsidRPr="002F044B">
        <w:t>circunstancias</w:t>
      </w:r>
      <w:r w:rsidRPr="002F044B">
        <w:rPr>
          <w:spacing w:val="-16"/>
        </w:rPr>
        <w:t xml:space="preserve"> </w:t>
      </w:r>
      <w:r w:rsidRPr="002F044B">
        <w:t>particulares</w:t>
      </w:r>
      <w:r w:rsidRPr="002F044B">
        <w:rPr>
          <w:spacing w:val="-17"/>
        </w:rPr>
        <w:t xml:space="preserve"> </w:t>
      </w:r>
      <w:r w:rsidRPr="002F044B">
        <w:t>de</w:t>
      </w:r>
      <w:r w:rsidRPr="002F044B">
        <w:rPr>
          <w:spacing w:val="-18"/>
        </w:rPr>
        <w:t xml:space="preserve"> </w:t>
      </w:r>
      <w:r w:rsidRPr="002F044B">
        <w:t>cada</w:t>
      </w:r>
      <w:r w:rsidRPr="002F044B">
        <w:rPr>
          <w:spacing w:val="-16"/>
        </w:rPr>
        <w:t xml:space="preserve"> </w:t>
      </w:r>
      <w:r w:rsidRPr="002F044B">
        <w:t>Parte,</w:t>
      </w:r>
      <w:r w:rsidRPr="002F044B">
        <w:rPr>
          <w:spacing w:val="-16"/>
        </w:rPr>
        <w:t xml:space="preserve"> </w:t>
      </w:r>
      <w:r w:rsidRPr="002F044B">
        <w:t>y</w:t>
      </w:r>
      <w:r w:rsidRPr="002F044B">
        <w:rPr>
          <w:spacing w:val="-17"/>
        </w:rPr>
        <w:t xml:space="preserve"> </w:t>
      </w:r>
      <w:r w:rsidRPr="002F044B">
        <w:t>a:</w:t>
      </w:r>
    </w:p>
    <w:p w14:paraId="63100496" w14:textId="77777777" w:rsidR="00F737F4" w:rsidRPr="002F044B" w:rsidRDefault="00F737F4" w:rsidP="00F737F4">
      <w:pPr>
        <w:pStyle w:val="Secondnumberinga"/>
        <w:spacing w:after="80"/>
        <w:ind w:left="1080" w:hanging="270"/>
        <w:contextualSpacing w:val="0"/>
      </w:pPr>
      <w:r w:rsidRPr="002F044B">
        <w:t>aplicar la evaluación ambiental estratégica (EAE) y los procedimientos de evaluación de impacto ambiental (EIA), incluyendo una evaluación ecológica adecuada en caso de que puedan verse afectadas zonas protegidas y sensibles, en particular para las especies migratorias, a la hora de</w:t>
      </w:r>
      <w:r w:rsidRPr="002F044B">
        <w:rPr>
          <w:spacing w:val="-14"/>
        </w:rPr>
        <w:t xml:space="preserve"> </w:t>
      </w:r>
      <w:r w:rsidRPr="002F044B">
        <w:t>planificar</w:t>
      </w:r>
      <w:r w:rsidRPr="002F044B">
        <w:rPr>
          <w:spacing w:val="-17"/>
        </w:rPr>
        <w:t xml:space="preserve"> </w:t>
      </w:r>
      <w:r w:rsidRPr="002F044B">
        <w:t>el</w:t>
      </w:r>
      <w:r w:rsidRPr="002F044B">
        <w:rPr>
          <w:spacing w:val="-14"/>
        </w:rPr>
        <w:t xml:space="preserve"> </w:t>
      </w:r>
      <w:r w:rsidRPr="002F044B">
        <w:t>uso</w:t>
      </w:r>
      <w:r w:rsidRPr="002F044B">
        <w:rPr>
          <w:spacing w:val="-13"/>
        </w:rPr>
        <w:t xml:space="preserve"> </w:t>
      </w:r>
      <w:r w:rsidRPr="002F044B">
        <w:t>de tecnologías</w:t>
      </w:r>
      <w:r w:rsidRPr="002F044B">
        <w:rPr>
          <w:spacing w:val="-13"/>
        </w:rPr>
        <w:t xml:space="preserve"> </w:t>
      </w:r>
      <w:r w:rsidRPr="002F044B">
        <w:t>de energías</w:t>
      </w:r>
      <w:r w:rsidRPr="002F044B">
        <w:rPr>
          <w:spacing w:val="-12"/>
        </w:rPr>
        <w:t xml:space="preserve"> </w:t>
      </w:r>
      <w:r w:rsidRPr="002F044B">
        <w:t>renovables,</w:t>
      </w:r>
      <w:r w:rsidRPr="002F044B">
        <w:rPr>
          <w:spacing w:val="-12"/>
        </w:rPr>
        <w:t xml:space="preserve"> </w:t>
      </w:r>
      <w:r w:rsidRPr="002F044B">
        <w:t>evitando las áreas protegidas existentes en el sentido más amplio y otros sitios de importancia para las especies</w:t>
      </w:r>
      <w:r w:rsidRPr="002F044B">
        <w:rPr>
          <w:spacing w:val="-5"/>
        </w:rPr>
        <w:t xml:space="preserve"> </w:t>
      </w:r>
      <w:r w:rsidRPr="002F044B">
        <w:t>migratorias;</w:t>
      </w:r>
    </w:p>
    <w:p w14:paraId="788CD763" w14:textId="77777777" w:rsidR="00F737F4" w:rsidRPr="002F044B" w:rsidRDefault="00F737F4" w:rsidP="00F737F4">
      <w:pPr>
        <w:pStyle w:val="Secondnumberinga"/>
        <w:spacing w:after="80"/>
        <w:ind w:left="1080" w:hanging="270"/>
        <w:contextualSpacing w:val="0"/>
      </w:pPr>
      <w:r>
        <w:t>d</w:t>
      </w:r>
      <w:r w:rsidRPr="002F044B">
        <w:t xml:space="preserve">ar prioridad al establecimiento de energías renovables en zonas en las que ya existan tendidos eléctricos, de modo que se eviten los potenciales impactos adicionales sobre las especies migratorias. </w:t>
      </w:r>
    </w:p>
    <w:p w14:paraId="4E2FFC8E" w14:textId="77777777" w:rsidR="00F737F4" w:rsidRPr="002F044B" w:rsidRDefault="00F737F4" w:rsidP="00F737F4">
      <w:pPr>
        <w:pStyle w:val="Secondnumberinga"/>
        <w:spacing w:after="80"/>
        <w:ind w:left="1080" w:hanging="270"/>
        <w:contextualSpacing w:val="0"/>
      </w:pPr>
      <w:r w:rsidRPr="004D32CD">
        <w:lastRenderedPageBreak/>
        <w:t>emprender</w:t>
      </w:r>
      <w:r w:rsidRPr="002F044B">
        <w:t xml:space="preserve"> actividades apropiadas de estudio y seguimiento tanto antes como después del despliegue de tecnologías de energías renovables para identificar los impactos sobre las especies migratorias y sus hábitats a corto y largo plazo, así como para analizar </w:t>
      </w:r>
      <w:r w:rsidRPr="002F044B">
        <w:rPr>
          <w:rFonts w:eastAsia="Times New Roman" w:cs="Arial"/>
        </w:rPr>
        <w:t>y valorar la efectividad de</w:t>
      </w:r>
      <w:r w:rsidRPr="002F044B">
        <w:t xml:space="preserve"> las medidas de mitigación,</w:t>
      </w:r>
      <w:r w:rsidRPr="002F044B">
        <w:rPr>
          <w:spacing w:val="-6"/>
        </w:rPr>
        <w:t xml:space="preserve"> </w:t>
      </w:r>
      <w:r w:rsidRPr="002F044B">
        <w:rPr>
          <w:rFonts w:eastAsia="Times New Roman" w:cs="Arial"/>
        </w:rPr>
        <w:t>realizando modificaciones donde sea necesario</w:t>
      </w:r>
      <w:r w:rsidRPr="002F044B">
        <w:t>;</w:t>
      </w:r>
    </w:p>
    <w:p w14:paraId="21F8BCB6" w14:textId="77777777" w:rsidR="00F737F4" w:rsidRPr="002F044B" w:rsidRDefault="00F737F4" w:rsidP="00F737F4">
      <w:pPr>
        <w:pStyle w:val="Secondnumberinga"/>
        <w:spacing w:after="80"/>
        <w:ind w:left="1080" w:hanging="270"/>
        <w:contextualSpacing w:val="0"/>
      </w:pPr>
      <w:r w:rsidRPr="002F044B">
        <w:t>requerir el intercambio de información y mejorar la disponibilidad de los datos sobre biodiversidad, los resultados de estudios y la supervisión anterior y posterior a la construcción, mediante la publicación de los datos en una base de datos centralizada, incluidos los datos sobre la mortalidad de las especies derivada de la infraestructura de energía renovable;</w:t>
      </w:r>
    </w:p>
    <w:p w14:paraId="5E6C65E3" w14:textId="77777777" w:rsidR="00F737F4" w:rsidRPr="002F044B" w:rsidRDefault="00F737F4" w:rsidP="00F737F4">
      <w:pPr>
        <w:pStyle w:val="Secondnumberinga"/>
        <w:spacing w:after="80"/>
        <w:ind w:left="1080" w:hanging="270"/>
        <w:contextualSpacing w:val="0"/>
      </w:pPr>
      <w:r w:rsidRPr="002F044B">
        <w:t xml:space="preserve">promulgar legislación apropiada, procedimientos de concesión de licencias y de aprobación que se basen en evidencias científicas, integrar los estudios sobre biodiversidad y especies migratorias e incluir procedimientos claros con el fin de abordar los casos de incumplimiento o infracciones de licencias; </w:t>
      </w:r>
    </w:p>
    <w:p w14:paraId="7F8D9226" w14:textId="77777777" w:rsidR="00F737F4" w:rsidRPr="002F044B" w:rsidRDefault="00F737F4" w:rsidP="00F737F4">
      <w:pPr>
        <w:pStyle w:val="Secondnumberinga"/>
        <w:spacing w:after="80"/>
        <w:ind w:left="1080" w:hanging="270"/>
        <w:contextualSpacing w:val="0"/>
      </w:pPr>
      <w:r w:rsidRPr="002F044B">
        <w:t>aplicar estudios apropiados del impacto acumulativo para describir y comprender los efectos a escala más amplia, tales como a nivel de población, o a lo largo de todo el trayecto de las rutas de migración (p. ej., a escala de rutas migratorias para las</w:t>
      </w:r>
      <w:r w:rsidRPr="002F044B">
        <w:rPr>
          <w:spacing w:val="-5"/>
        </w:rPr>
        <w:t xml:space="preserve"> </w:t>
      </w:r>
      <w:r w:rsidRPr="002F044B">
        <w:t>aves);</w:t>
      </w:r>
    </w:p>
    <w:p w14:paraId="752CB017" w14:textId="77777777" w:rsidR="00F737F4" w:rsidRDefault="00F737F4" w:rsidP="00F737F4">
      <w:pPr>
        <w:pStyle w:val="Secondnumberinga"/>
        <w:ind w:left="1080" w:hanging="270"/>
      </w:pPr>
      <w:r w:rsidRPr="002F044B">
        <w:t>promueve el dialogo y la cooperación continuos entre todas las partes interesadas, en la búsqueda de buenas pr</w:t>
      </w:r>
      <w:r>
        <w:t>á</w:t>
      </w:r>
      <w:r w:rsidRPr="002F044B">
        <w:t xml:space="preserve">cticas para evitar o minimizar el impacto negativo de la generación de energías renovables. </w:t>
      </w:r>
    </w:p>
    <w:p w14:paraId="02737FDE" w14:textId="77777777" w:rsidR="002C7562" w:rsidRDefault="002C7562" w:rsidP="002C7562">
      <w:pPr>
        <w:pStyle w:val="Secondnumberinga"/>
        <w:numPr>
          <w:ilvl w:val="0"/>
          <w:numId w:val="0"/>
        </w:numPr>
        <w:ind w:left="1080"/>
      </w:pPr>
    </w:p>
    <w:p w14:paraId="281E2D26" w14:textId="025E4268" w:rsidR="00BE3E30" w:rsidRPr="00002147" w:rsidRDefault="002C7562" w:rsidP="007A3922">
      <w:pPr>
        <w:pStyle w:val="Secondnumberinga"/>
        <w:ind w:left="1080" w:hanging="270"/>
        <w:contextualSpacing w:val="0"/>
        <w:rPr>
          <w:u w:val="single"/>
        </w:rPr>
      </w:pPr>
      <w:r w:rsidRPr="00002147">
        <w:rPr>
          <w:u w:val="single"/>
        </w:rPr>
        <w:t>integrar las consideraciones relativas a la biodiversidad y las especies migratorias en las políticas energéticas y climáticas nacionales, los planes de acción y los marcos normativos que regulan la ubicación de nuevas infraestructuras energéticas</w:t>
      </w:r>
      <w:r w:rsidR="007A3922" w:rsidRPr="00002147">
        <w:rPr>
          <w:u w:val="single"/>
        </w:rPr>
        <w:t>.</w:t>
      </w:r>
    </w:p>
    <w:p w14:paraId="1ABCFD06" w14:textId="77777777" w:rsidR="007A3922" w:rsidRPr="00002147" w:rsidRDefault="007A3922" w:rsidP="007A3922">
      <w:pPr>
        <w:pStyle w:val="ListParagraph"/>
        <w:spacing w:after="0" w:line="240" w:lineRule="auto"/>
        <w:contextualSpacing w:val="0"/>
        <w:rPr>
          <w:u w:val="single"/>
        </w:rPr>
      </w:pPr>
    </w:p>
    <w:p w14:paraId="56767D97" w14:textId="018C3A39" w:rsidR="007A3922" w:rsidRPr="00002147" w:rsidRDefault="0085684A" w:rsidP="0085684A">
      <w:pPr>
        <w:pStyle w:val="Secondnumberinga"/>
        <w:ind w:left="1080" w:hanging="270"/>
        <w:contextualSpacing w:val="0"/>
        <w:rPr>
          <w:u w:val="single"/>
        </w:rPr>
      </w:pPr>
      <w:r w:rsidRPr="00002147">
        <w:rPr>
          <w:u w:val="single"/>
        </w:rPr>
        <w:t xml:space="preserve">mitigar los impactos de la infraestructura energética existente cuando sea necesario, utilizando las directrices elaboradas por el Grupo de Trabajo sobre Energía de la CMS y otras plataformas pertinentes; </w:t>
      </w:r>
      <w:r w:rsidR="004E37C0" w:rsidRPr="00002147">
        <w:rPr>
          <w:u w:val="single"/>
        </w:rPr>
        <w:t>e</w:t>
      </w:r>
    </w:p>
    <w:p w14:paraId="160498FC" w14:textId="77777777" w:rsidR="0085684A" w:rsidRPr="00002147" w:rsidRDefault="0085684A" w:rsidP="0085684A">
      <w:pPr>
        <w:pStyle w:val="ListParagraph"/>
        <w:spacing w:after="0" w:line="240" w:lineRule="auto"/>
        <w:contextualSpacing w:val="0"/>
        <w:rPr>
          <w:u w:val="single"/>
          <w:lang w:val="es-ES"/>
        </w:rPr>
      </w:pPr>
    </w:p>
    <w:p w14:paraId="411321CD" w14:textId="1FD319B6" w:rsidR="0085684A" w:rsidRPr="00002147" w:rsidRDefault="004E37C0" w:rsidP="00F737F4">
      <w:pPr>
        <w:pStyle w:val="Secondnumberinga"/>
        <w:ind w:left="1080" w:hanging="270"/>
        <w:rPr>
          <w:u w:val="single"/>
        </w:rPr>
      </w:pPr>
      <w:r w:rsidRPr="00002147">
        <w:rPr>
          <w:u w:val="single"/>
        </w:rPr>
        <w:t>integrar consideraciones pertinentes en la planificación, tales como las contribuciones determinadas a nivel nacional y las estrategias y planes de acción nacionales sobre biodiversidad, e incorporar evaluaciones ambientales estratégicas y mapas de sensibilidad de las especies en los procesos de toma de decisiones y los objetivos nacionales.</w:t>
      </w:r>
    </w:p>
    <w:p w14:paraId="4E6C5EF6" w14:textId="77777777" w:rsidR="00F737F4" w:rsidRPr="002F044B" w:rsidRDefault="00F737F4" w:rsidP="00F737F4">
      <w:pPr>
        <w:widowControl w:val="0"/>
        <w:tabs>
          <w:tab w:val="left" w:pos="1572"/>
          <w:tab w:val="left" w:pos="8505"/>
        </w:tabs>
        <w:autoSpaceDE w:val="0"/>
        <w:autoSpaceDN w:val="0"/>
        <w:spacing w:after="0" w:line="240" w:lineRule="auto"/>
        <w:ind w:left="1571" w:right="486"/>
        <w:jc w:val="both"/>
        <w:rPr>
          <w:lang w:val="es-ES"/>
        </w:rPr>
      </w:pPr>
    </w:p>
    <w:p w14:paraId="2E83DFE8" w14:textId="77777777" w:rsidR="00F737F4" w:rsidRPr="002F044B" w:rsidRDefault="00F737F4" w:rsidP="00F737F4">
      <w:pPr>
        <w:pStyle w:val="Firstnumbering1"/>
        <w:spacing w:after="80"/>
        <w:ind w:left="540" w:hanging="540"/>
        <w:contextualSpacing w:val="0"/>
      </w:pPr>
      <w:r w:rsidRPr="002F044B">
        <w:rPr>
          <w:i/>
        </w:rPr>
        <w:t xml:space="preserve">Insta </w:t>
      </w:r>
      <w:r w:rsidRPr="002F044B">
        <w:t>a las Partes a implementar, según proceda, las siguientes prioridades en su desarrollo de tecnologías de energías</w:t>
      </w:r>
      <w:r w:rsidRPr="002F044B">
        <w:rPr>
          <w:spacing w:val="-2"/>
        </w:rPr>
        <w:t xml:space="preserve"> </w:t>
      </w:r>
      <w:r w:rsidRPr="002F044B">
        <w:t>renovables: </w:t>
      </w:r>
    </w:p>
    <w:p w14:paraId="14318746" w14:textId="77777777" w:rsidR="00F737F4" w:rsidRPr="002F044B" w:rsidRDefault="00F737F4" w:rsidP="00F737F4">
      <w:pPr>
        <w:widowControl w:val="0"/>
        <w:numPr>
          <w:ilvl w:val="0"/>
          <w:numId w:val="24"/>
        </w:numPr>
        <w:tabs>
          <w:tab w:val="left" w:pos="900"/>
        </w:tabs>
        <w:suppressAutoHyphens/>
        <w:autoSpaceDE w:val="0"/>
        <w:autoSpaceDN w:val="0"/>
        <w:spacing w:after="80" w:line="240" w:lineRule="auto"/>
        <w:ind w:left="900" w:hanging="360"/>
        <w:jc w:val="both"/>
        <w:textAlignment w:val="baseline"/>
        <w:rPr>
          <w:lang w:val="es-ES"/>
        </w:rPr>
      </w:pPr>
      <w:r w:rsidRPr="002F044B">
        <w:rPr>
          <w:b/>
          <w:lang w:val="es-ES"/>
        </w:rPr>
        <w:t>energía eólica</w:t>
      </w:r>
      <w:r w:rsidRPr="002F044B">
        <w:rPr>
          <w:lang w:val="es-ES"/>
        </w:rPr>
        <w:t>: emprender una</w:t>
      </w:r>
      <w:r w:rsidRPr="002F044B">
        <w:rPr>
          <w:rFonts w:eastAsia="Times New Roman" w:cs="Arial"/>
          <w:lang w:val="es-ES"/>
        </w:rPr>
        <w:t xml:space="preserve"> planificación estratégica y supervisión basadas en la información científica disponible en aras del emplazamiento y la gestión segura de los proyectos de desarrollo de energía renovable, junto a la reducción de los impactos de las alteraciones y el desplazamiento de las especies, incluso en la fase de construcción, y minimizar</w:t>
      </w:r>
      <w:r w:rsidRPr="002F044B">
        <w:rPr>
          <w:spacing w:val="-10"/>
          <w:lang w:val="es-ES"/>
        </w:rPr>
        <w:t xml:space="preserve"> </w:t>
      </w:r>
      <w:r w:rsidRPr="002F044B">
        <w:rPr>
          <w:lang w:val="es-ES"/>
        </w:rPr>
        <w:t>la</w:t>
      </w:r>
      <w:r w:rsidRPr="002F044B">
        <w:rPr>
          <w:spacing w:val="-10"/>
          <w:lang w:val="es-ES"/>
        </w:rPr>
        <w:t xml:space="preserve"> </w:t>
      </w:r>
      <w:r w:rsidRPr="002F044B">
        <w:rPr>
          <w:lang w:val="es-ES"/>
        </w:rPr>
        <w:t>mortalidad</w:t>
      </w:r>
      <w:r w:rsidRPr="002F044B">
        <w:rPr>
          <w:spacing w:val="-10"/>
          <w:lang w:val="es-ES"/>
        </w:rPr>
        <w:t xml:space="preserve"> </w:t>
      </w:r>
      <w:r w:rsidRPr="002F044B">
        <w:rPr>
          <w:lang w:val="es-ES"/>
        </w:rPr>
        <w:t>de</w:t>
      </w:r>
      <w:r w:rsidRPr="002F044B">
        <w:rPr>
          <w:spacing w:val="-8"/>
          <w:lang w:val="es-ES"/>
        </w:rPr>
        <w:t xml:space="preserve"> </w:t>
      </w:r>
      <w:r w:rsidRPr="002F044B">
        <w:rPr>
          <w:lang w:val="es-ES"/>
        </w:rPr>
        <w:t>las</w:t>
      </w:r>
      <w:r w:rsidRPr="002F044B">
        <w:rPr>
          <w:spacing w:val="-8"/>
          <w:lang w:val="es-ES"/>
        </w:rPr>
        <w:t xml:space="preserve"> </w:t>
      </w:r>
      <w:r w:rsidRPr="002F044B">
        <w:rPr>
          <w:lang w:val="es-ES"/>
        </w:rPr>
        <w:t>aves</w:t>
      </w:r>
      <w:r w:rsidRPr="002F044B">
        <w:rPr>
          <w:spacing w:val="-10"/>
          <w:lang w:val="es-ES"/>
        </w:rPr>
        <w:t xml:space="preserve"> </w:t>
      </w:r>
      <w:r w:rsidRPr="002F044B">
        <w:rPr>
          <w:lang w:val="es-ES"/>
        </w:rPr>
        <w:t>(en</w:t>
      </w:r>
      <w:r w:rsidRPr="002F044B">
        <w:rPr>
          <w:spacing w:val="-11"/>
          <w:lang w:val="es-ES"/>
        </w:rPr>
        <w:t xml:space="preserve"> </w:t>
      </w:r>
      <w:r w:rsidRPr="002F044B">
        <w:rPr>
          <w:lang w:val="es-ES"/>
        </w:rPr>
        <w:t>particular</w:t>
      </w:r>
      <w:r w:rsidRPr="002F044B">
        <w:rPr>
          <w:spacing w:val="-10"/>
          <w:lang w:val="es-ES"/>
        </w:rPr>
        <w:t xml:space="preserve"> </w:t>
      </w:r>
      <w:r w:rsidRPr="002F044B">
        <w:rPr>
          <w:lang w:val="es-ES"/>
        </w:rPr>
        <w:t>de</w:t>
      </w:r>
      <w:r w:rsidRPr="002F044B">
        <w:rPr>
          <w:spacing w:val="-11"/>
          <w:lang w:val="es-ES"/>
        </w:rPr>
        <w:t xml:space="preserve"> </w:t>
      </w:r>
      <w:r w:rsidRPr="002F044B">
        <w:rPr>
          <w:lang w:val="es-ES"/>
        </w:rPr>
        <w:t>las</w:t>
      </w:r>
      <w:r w:rsidRPr="002F044B">
        <w:rPr>
          <w:spacing w:val="-8"/>
          <w:lang w:val="es-ES"/>
        </w:rPr>
        <w:t xml:space="preserve"> </w:t>
      </w:r>
      <w:r w:rsidRPr="002F044B">
        <w:rPr>
          <w:lang w:val="es-ES"/>
        </w:rPr>
        <w:t>especies</w:t>
      </w:r>
      <w:r w:rsidRPr="002F044B">
        <w:rPr>
          <w:spacing w:val="-8"/>
          <w:lang w:val="es-ES"/>
        </w:rPr>
        <w:t xml:space="preserve"> </w:t>
      </w:r>
      <w:r w:rsidRPr="002F044B">
        <w:rPr>
          <w:lang w:val="es-ES"/>
        </w:rPr>
        <w:t>de</w:t>
      </w:r>
      <w:r w:rsidRPr="002F044B">
        <w:rPr>
          <w:spacing w:val="-11"/>
          <w:lang w:val="es-ES"/>
        </w:rPr>
        <w:t xml:space="preserve"> </w:t>
      </w:r>
      <w:r w:rsidRPr="002F044B">
        <w:rPr>
          <w:lang w:val="es-ES"/>
        </w:rPr>
        <w:t>larga</w:t>
      </w:r>
      <w:r w:rsidRPr="002F044B">
        <w:rPr>
          <w:spacing w:val="-13"/>
          <w:lang w:val="es-ES"/>
        </w:rPr>
        <w:t xml:space="preserve"> </w:t>
      </w:r>
      <w:r w:rsidRPr="002F044B">
        <w:rPr>
          <w:lang w:val="es-ES"/>
        </w:rPr>
        <w:t xml:space="preserve">vida y baja fecundidad) y de los murciélagos derivada de las colisiones con las turbinas eólicas, así como el creciente riesgo de mortalidad que amenaza a los cetáceos, debido a la reducción permanente de sus funciones auditivas, </w:t>
      </w:r>
      <w:r w:rsidRPr="002F044B">
        <w:rPr>
          <w:rFonts w:eastAsia="Times New Roman" w:cs="Arial"/>
          <w:lang w:val="es-ES"/>
        </w:rPr>
        <w:t xml:space="preserve">tal y como se detalla en el documento orientativo </w:t>
      </w:r>
      <w:proofErr w:type="spellStart"/>
      <w:r w:rsidRPr="002F044B">
        <w:rPr>
          <w:rFonts w:eastAsia="Times New Roman" w:cs="Arial"/>
          <w:i/>
          <w:lang w:val="es-ES"/>
        </w:rPr>
        <w:t>Renewable</w:t>
      </w:r>
      <w:proofErr w:type="spellEnd"/>
      <w:r w:rsidRPr="002F044B">
        <w:rPr>
          <w:rFonts w:eastAsia="Times New Roman" w:cs="Arial"/>
          <w:i/>
          <w:lang w:val="es-ES"/>
        </w:rPr>
        <w:t xml:space="preserve"> Energy Technologies and </w:t>
      </w:r>
      <w:proofErr w:type="spellStart"/>
      <w:r w:rsidRPr="002F044B">
        <w:rPr>
          <w:rFonts w:eastAsia="Times New Roman" w:cs="Arial"/>
          <w:i/>
          <w:lang w:val="es-ES"/>
        </w:rPr>
        <w:t>Migratory</w:t>
      </w:r>
      <w:proofErr w:type="spellEnd"/>
      <w:r w:rsidRPr="002F044B">
        <w:rPr>
          <w:rFonts w:eastAsia="Times New Roman" w:cs="Arial"/>
          <w:i/>
          <w:lang w:val="es-ES"/>
        </w:rPr>
        <w:t xml:space="preserve"> </w:t>
      </w:r>
      <w:proofErr w:type="spellStart"/>
      <w:r w:rsidRPr="002F044B">
        <w:rPr>
          <w:rFonts w:eastAsia="Times New Roman" w:cs="Arial"/>
          <w:i/>
          <w:lang w:val="es-ES"/>
        </w:rPr>
        <w:t>Species</w:t>
      </w:r>
      <w:proofErr w:type="spellEnd"/>
      <w:r w:rsidRPr="002F044B">
        <w:rPr>
          <w:rFonts w:eastAsia="Times New Roman" w:cs="Arial"/>
          <w:i/>
          <w:lang w:val="es-ES"/>
        </w:rPr>
        <w:t xml:space="preserve">: </w:t>
      </w:r>
      <w:proofErr w:type="spellStart"/>
      <w:r w:rsidRPr="002F044B">
        <w:rPr>
          <w:rFonts w:eastAsia="Times New Roman" w:cs="Arial"/>
          <w:i/>
          <w:lang w:val="es-ES"/>
        </w:rPr>
        <w:t>Guidelines</w:t>
      </w:r>
      <w:proofErr w:type="spellEnd"/>
      <w:r w:rsidRPr="002F044B">
        <w:rPr>
          <w:rFonts w:eastAsia="Times New Roman" w:cs="Arial"/>
          <w:i/>
          <w:lang w:val="es-ES"/>
        </w:rPr>
        <w:t xml:space="preserve"> for Sustainable </w:t>
      </w:r>
      <w:proofErr w:type="spellStart"/>
      <w:r w:rsidRPr="002F044B">
        <w:rPr>
          <w:rFonts w:eastAsia="Times New Roman" w:cs="Arial"/>
          <w:i/>
          <w:lang w:val="es-ES"/>
        </w:rPr>
        <w:t>Deployment</w:t>
      </w:r>
      <w:proofErr w:type="spellEnd"/>
      <w:r w:rsidRPr="002F044B">
        <w:rPr>
          <w:rFonts w:eastAsia="Times New Roman" w:cs="Arial"/>
          <w:lang w:val="es-ES"/>
        </w:rPr>
        <w:t xml:space="preserve"> (UNEP/CMS/COP11/Doc.23.4.3.2);</w:t>
      </w:r>
      <w:r w:rsidRPr="002F044B">
        <w:rPr>
          <w:rFonts w:eastAsia="Times New Roman" w:cs="Arial"/>
          <w:u w:val="single"/>
          <w:lang w:val="es-ES"/>
        </w:rPr>
        <w:t xml:space="preserve"> </w:t>
      </w:r>
    </w:p>
    <w:p w14:paraId="4B1F408D" w14:textId="77777777" w:rsidR="00F737F4" w:rsidRPr="002F044B" w:rsidRDefault="00F737F4" w:rsidP="00F737F4">
      <w:pPr>
        <w:widowControl w:val="0"/>
        <w:numPr>
          <w:ilvl w:val="0"/>
          <w:numId w:val="24"/>
        </w:numPr>
        <w:tabs>
          <w:tab w:val="left" w:pos="900"/>
        </w:tabs>
        <w:suppressAutoHyphens/>
        <w:autoSpaceDE w:val="0"/>
        <w:autoSpaceDN w:val="0"/>
        <w:spacing w:after="80" w:line="240" w:lineRule="auto"/>
        <w:ind w:left="900" w:hanging="360"/>
        <w:jc w:val="both"/>
        <w:textAlignment w:val="baseline"/>
        <w:rPr>
          <w:lang w:val="es-ES"/>
        </w:rPr>
      </w:pPr>
      <w:r w:rsidRPr="002F044B">
        <w:rPr>
          <w:b/>
          <w:lang w:val="es-ES"/>
        </w:rPr>
        <w:t>energía solar</w:t>
      </w:r>
      <w:r w:rsidRPr="002F044B">
        <w:rPr>
          <w:lang w:val="es-ES"/>
        </w:rPr>
        <w:t xml:space="preserve">: evitar las áreas protegidas </w:t>
      </w:r>
      <w:r w:rsidRPr="002F044B">
        <w:rPr>
          <w:rFonts w:eastAsia="Times New Roman" w:cs="Arial"/>
          <w:lang w:val="es-ES"/>
        </w:rPr>
        <w:t>y respetar las zonas importantes para la  Biodiversidad</w:t>
      </w:r>
      <w:r w:rsidRPr="002F044B">
        <w:rPr>
          <w:lang w:val="es-ES"/>
        </w:rPr>
        <w:t xml:space="preserve"> identificadas a escala nacional, territorios cubiertos con hábitats naturales o seminaturales, y, en la medida de lo posible, Zonas Clave para la </w:t>
      </w:r>
      <w:r w:rsidRPr="002F044B">
        <w:rPr>
          <w:lang w:val="es-ES"/>
        </w:rPr>
        <w:lastRenderedPageBreak/>
        <w:t xml:space="preserve">biodiversidad, a fin de limitar ulteriormente los impactos del despliegue de plantas de energía solar; llevar a cabo una planificación cuidadosa para reducir los efectos de perturbación y  desplazamiento de las especies relevantes, y dar prioridad al desarrollo de infraestructuras existentes y zonas urbanas así como minimizar los riesgos de lesiones relacionadas con el flujo solar, traumas y otras lesiones relacionadas, </w:t>
      </w:r>
      <w:r w:rsidRPr="002F044B">
        <w:rPr>
          <w:rFonts w:eastAsia="Times New Roman" w:cs="Arial"/>
          <w:lang w:val="es-ES"/>
        </w:rPr>
        <w:t>como el chamuscado</w:t>
      </w:r>
      <w:r w:rsidRPr="002F044B">
        <w:rPr>
          <w:lang w:val="es-ES"/>
        </w:rPr>
        <w:t>, que pueden ser una consecuencia de distintas tecnologías de energía</w:t>
      </w:r>
      <w:r w:rsidRPr="002F044B">
        <w:rPr>
          <w:spacing w:val="-1"/>
          <w:lang w:val="es-ES"/>
        </w:rPr>
        <w:t xml:space="preserve"> </w:t>
      </w:r>
      <w:r w:rsidRPr="002F044B">
        <w:rPr>
          <w:lang w:val="es-ES"/>
        </w:rPr>
        <w:t xml:space="preserve">solar; </w:t>
      </w:r>
      <w:r w:rsidRPr="002F044B">
        <w:rPr>
          <w:rFonts w:eastAsia="Times New Roman" w:cs="Arial"/>
          <w:lang w:val="es-ES"/>
        </w:rPr>
        <w:t>en lugares donde se deban limpiar los paneles solares, como en desiertos, evitar el uso de recursos escasos como el agua, y evaluar el despliegue de otras tecnologías para este fin; minimizar la extracción de agua de humedales para la refrigeración de los paneles solares para evitar la modificación de los hábitats;</w:t>
      </w:r>
    </w:p>
    <w:p w14:paraId="08FC3CF0" w14:textId="637CE7FE" w:rsidR="00F737F4" w:rsidRPr="002F044B" w:rsidRDefault="00F737F4" w:rsidP="00F737F4">
      <w:pPr>
        <w:widowControl w:val="0"/>
        <w:numPr>
          <w:ilvl w:val="0"/>
          <w:numId w:val="24"/>
        </w:numPr>
        <w:tabs>
          <w:tab w:val="left" w:pos="900"/>
        </w:tabs>
        <w:suppressAutoHyphens/>
        <w:autoSpaceDE w:val="0"/>
        <w:autoSpaceDN w:val="0"/>
        <w:spacing w:after="80" w:line="240" w:lineRule="auto"/>
        <w:ind w:left="900" w:hanging="360"/>
        <w:jc w:val="both"/>
        <w:textAlignment w:val="baseline"/>
        <w:rPr>
          <w:lang w:val="es-ES"/>
        </w:rPr>
      </w:pPr>
      <w:r w:rsidRPr="002F044B">
        <w:rPr>
          <w:b/>
          <w:lang w:val="es-ES"/>
        </w:rPr>
        <w:t>energía de los océanos</w:t>
      </w:r>
      <w:r w:rsidRPr="002F044B">
        <w:rPr>
          <w:lang w:val="es-ES"/>
        </w:rPr>
        <w:t xml:space="preserve">: </w:t>
      </w:r>
      <w:r w:rsidR="0082711B" w:rsidRPr="003D7AC8">
        <w:rPr>
          <w:u w:val="single"/>
          <w:lang w:val="es-ES"/>
        </w:rPr>
        <w:t>e</w:t>
      </w:r>
      <w:r w:rsidR="0082711B" w:rsidRPr="003D7AC8">
        <w:rPr>
          <w:u w:val="single"/>
          <w:lang w:val="es-ES"/>
        </w:rPr>
        <w:t>vitar las áreas protegidas y respetar las Áreas Importantes para Mamíferos Marinos, y</w:t>
      </w:r>
      <w:r w:rsidR="0082711B" w:rsidRPr="0082711B">
        <w:rPr>
          <w:lang w:val="es-ES"/>
        </w:rPr>
        <w:t xml:space="preserve"> prestar atención a los posibles </w:t>
      </w:r>
      <w:r w:rsidR="003D7AC8">
        <w:rPr>
          <w:lang w:val="es-ES"/>
        </w:rPr>
        <w:t>efectos</w:t>
      </w:r>
      <w:r w:rsidR="0082711B" w:rsidRPr="0082711B">
        <w:rPr>
          <w:lang w:val="es-ES"/>
        </w:rPr>
        <w:t xml:space="preserve"> sobre las especies migratorias, </w:t>
      </w:r>
      <w:r w:rsidR="0082711B" w:rsidRPr="00C71377">
        <w:rPr>
          <w:u w:val="single"/>
          <w:lang w:val="es-ES"/>
        </w:rPr>
        <w:t xml:space="preserve">incluyendo </w:t>
      </w:r>
      <w:r w:rsidR="0082711B" w:rsidRPr="0082711B">
        <w:rPr>
          <w:lang w:val="es-ES"/>
        </w:rPr>
        <w:t xml:space="preserve">lesiones, </w:t>
      </w:r>
      <w:r w:rsidR="0082711B" w:rsidRPr="00C71377">
        <w:rPr>
          <w:u w:val="single"/>
          <w:lang w:val="es-ES"/>
        </w:rPr>
        <w:t xml:space="preserve">desplazamientos y </w:t>
      </w:r>
      <w:r w:rsidR="0082711B" w:rsidRPr="0082711B">
        <w:rPr>
          <w:lang w:val="es-ES"/>
        </w:rPr>
        <w:t>aumento del ruido y las perturbaciones de los campos electromagnéticos, especialmente durante las obras de construcción</w:t>
      </w:r>
      <w:r w:rsidRPr="002F044B">
        <w:rPr>
          <w:lang w:val="es-ES"/>
        </w:rPr>
        <w:t xml:space="preserve"> </w:t>
      </w:r>
      <w:r w:rsidRPr="00C71377">
        <w:rPr>
          <w:strike/>
          <w:lang w:val="es-ES"/>
        </w:rPr>
        <w:t>en hábitats costeros</w:t>
      </w:r>
      <w:r w:rsidRPr="002F044B">
        <w:rPr>
          <w:lang w:val="es-ES"/>
        </w:rPr>
        <w:t>;</w:t>
      </w:r>
    </w:p>
    <w:p w14:paraId="4FBA8340" w14:textId="77777777" w:rsidR="00F737F4" w:rsidRPr="002F044B" w:rsidRDefault="00F737F4" w:rsidP="00F737F4">
      <w:pPr>
        <w:widowControl w:val="0"/>
        <w:numPr>
          <w:ilvl w:val="0"/>
          <w:numId w:val="24"/>
        </w:numPr>
        <w:tabs>
          <w:tab w:val="left" w:pos="900"/>
        </w:tabs>
        <w:suppressAutoHyphens/>
        <w:autoSpaceDE w:val="0"/>
        <w:autoSpaceDN w:val="0"/>
        <w:spacing w:after="80" w:line="240" w:lineRule="auto"/>
        <w:ind w:left="900" w:hanging="360"/>
        <w:jc w:val="both"/>
        <w:textAlignment w:val="baseline"/>
        <w:rPr>
          <w:lang w:val="es-ES"/>
        </w:rPr>
      </w:pPr>
      <w:r w:rsidRPr="002F044B">
        <w:rPr>
          <w:b/>
          <w:lang w:val="es-ES"/>
        </w:rPr>
        <w:t>energía</w:t>
      </w:r>
      <w:r w:rsidRPr="002F044B">
        <w:rPr>
          <w:b/>
          <w:spacing w:val="-18"/>
          <w:lang w:val="es-ES"/>
        </w:rPr>
        <w:t xml:space="preserve"> </w:t>
      </w:r>
      <w:r w:rsidRPr="002F044B">
        <w:rPr>
          <w:b/>
          <w:lang w:val="es-ES"/>
        </w:rPr>
        <w:t>hidráulica</w:t>
      </w:r>
      <w:r w:rsidRPr="002F044B">
        <w:rPr>
          <w:lang w:val="es-ES"/>
        </w:rPr>
        <w:t>:</w:t>
      </w:r>
      <w:r w:rsidRPr="002F044B">
        <w:rPr>
          <w:spacing w:val="-16"/>
          <w:lang w:val="es-ES"/>
        </w:rPr>
        <w:t xml:space="preserve"> </w:t>
      </w:r>
      <w:r w:rsidRPr="002F044B">
        <w:rPr>
          <w:lang w:val="es-ES"/>
        </w:rPr>
        <w:t>adoptar</w:t>
      </w:r>
      <w:r w:rsidRPr="002F044B">
        <w:rPr>
          <w:spacing w:val="-16"/>
          <w:lang w:val="es-ES"/>
        </w:rPr>
        <w:t xml:space="preserve"> </w:t>
      </w:r>
      <w:r w:rsidRPr="002F044B">
        <w:rPr>
          <w:lang w:val="es-ES"/>
        </w:rPr>
        <w:t>medidas</w:t>
      </w:r>
      <w:r w:rsidRPr="002F044B">
        <w:rPr>
          <w:spacing w:val="-17"/>
          <w:lang w:val="es-ES"/>
        </w:rPr>
        <w:t xml:space="preserve"> </w:t>
      </w:r>
      <w:r w:rsidRPr="002F044B">
        <w:rPr>
          <w:lang w:val="es-ES"/>
        </w:rPr>
        <w:t>para</w:t>
      </w:r>
      <w:r w:rsidRPr="002F044B">
        <w:rPr>
          <w:spacing w:val="-18"/>
          <w:lang w:val="es-ES"/>
        </w:rPr>
        <w:t xml:space="preserve"> </w:t>
      </w:r>
      <w:r w:rsidRPr="002F044B">
        <w:rPr>
          <w:lang w:val="es-ES"/>
        </w:rPr>
        <w:t>reducir</w:t>
      </w:r>
      <w:r w:rsidRPr="002F044B">
        <w:rPr>
          <w:spacing w:val="-15"/>
          <w:lang w:val="es-ES"/>
        </w:rPr>
        <w:t xml:space="preserve"> </w:t>
      </w:r>
      <w:r w:rsidRPr="002F044B">
        <w:rPr>
          <w:lang w:val="es-ES"/>
        </w:rPr>
        <w:t>o</w:t>
      </w:r>
      <w:r w:rsidRPr="002F044B">
        <w:rPr>
          <w:spacing w:val="-18"/>
          <w:lang w:val="es-ES"/>
        </w:rPr>
        <w:t xml:space="preserve"> </w:t>
      </w:r>
      <w:r w:rsidRPr="002F044B">
        <w:rPr>
          <w:lang w:val="es-ES"/>
        </w:rPr>
        <w:t>mitigar</w:t>
      </w:r>
      <w:r w:rsidRPr="002F044B">
        <w:rPr>
          <w:spacing w:val="-14"/>
          <w:lang w:val="es-ES"/>
        </w:rPr>
        <w:t xml:space="preserve"> </w:t>
      </w:r>
      <w:r w:rsidRPr="002F044B">
        <w:rPr>
          <w:lang w:val="es-ES"/>
        </w:rPr>
        <w:t>los</w:t>
      </w:r>
      <w:r w:rsidRPr="002F044B">
        <w:rPr>
          <w:spacing w:val="-20"/>
          <w:lang w:val="es-ES"/>
        </w:rPr>
        <w:t xml:space="preserve"> </w:t>
      </w:r>
      <w:r w:rsidRPr="002F044B">
        <w:rPr>
          <w:lang w:val="es-ES"/>
        </w:rPr>
        <w:t>graves</w:t>
      </w:r>
      <w:r w:rsidRPr="002F044B">
        <w:rPr>
          <w:spacing w:val="-15"/>
          <w:lang w:val="es-ES"/>
        </w:rPr>
        <w:t xml:space="preserve"> </w:t>
      </w:r>
      <w:r w:rsidRPr="002F044B">
        <w:rPr>
          <w:lang w:val="es-ES"/>
        </w:rPr>
        <w:t>impactos conocidos sobre los desplazamientos de ida y de vuelta de las especies acuáticas migratorias, tales como a través de la instalación de medidas de mitigación, como escalas para peces o un modo de funcionamiento adaptativo y la conservación de zonas inundadas regularmente como zonas de reproducción y alimentación cerca de la presa hidroeléctrica;</w:t>
      </w:r>
      <w:r w:rsidRPr="002F044B">
        <w:rPr>
          <w:spacing w:val="-15"/>
          <w:lang w:val="es-ES"/>
        </w:rPr>
        <w:t xml:space="preserve"> </w:t>
      </w:r>
      <w:r w:rsidRPr="002F044B">
        <w:rPr>
          <w:lang w:val="es-ES"/>
        </w:rPr>
        <w:t>y</w:t>
      </w:r>
    </w:p>
    <w:p w14:paraId="414A13B4" w14:textId="77777777" w:rsidR="00F737F4" w:rsidRPr="002F044B" w:rsidRDefault="00F737F4" w:rsidP="00F737F4">
      <w:pPr>
        <w:widowControl w:val="0"/>
        <w:numPr>
          <w:ilvl w:val="0"/>
          <w:numId w:val="24"/>
        </w:numPr>
        <w:tabs>
          <w:tab w:val="left" w:pos="900"/>
        </w:tabs>
        <w:suppressAutoHyphens/>
        <w:autoSpaceDE w:val="0"/>
        <w:autoSpaceDN w:val="0"/>
        <w:spacing w:after="0" w:line="240" w:lineRule="auto"/>
        <w:ind w:left="900" w:hanging="360"/>
        <w:jc w:val="both"/>
        <w:textAlignment w:val="baseline"/>
        <w:rPr>
          <w:lang w:val="es-ES"/>
        </w:rPr>
      </w:pPr>
      <w:r w:rsidRPr="002F044B">
        <w:rPr>
          <w:b/>
          <w:lang w:val="es-ES"/>
        </w:rPr>
        <w:t>energía geotérmica</w:t>
      </w:r>
      <w:r w:rsidRPr="002F044B">
        <w:rPr>
          <w:lang w:val="es-ES"/>
        </w:rPr>
        <w:t>: evitar la pérdida de hábitats, las perturbaciones y los efectos de barrera, con el fin de seguir manteniendo los impactos ambientales generales a su bajo nivel</w:t>
      </w:r>
      <w:r w:rsidRPr="002F044B">
        <w:rPr>
          <w:spacing w:val="-3"/>
          <w:lang w:val="es-ES"/>
        </w:rPr>
        <w:t xml:space="preserve"> </w:t>
      </w:r>
      <w:r w:rsidRPr="002F044B">
        <w:rPr>
          <w:lang w:val="es-ES"/>
        </w:rPr>
        <w:t>actual;</w:t>
      </w:r>
    </w:p>
    <w:p w14:paraId="51E2B7FB" w14:textId="77777777" w:rsidR="00F737F4" w:rsidRPr="005319E7" w:rsidRDefault="00F737F4" w:rsidP="00F737F4">
      <w:pPr>
        <w:widowControl w:val="0"/>
        <w:autoSpaceDE w:val="0"/>
        <w:autoSpaceDN w:val="0"/>
        <w:spacing w:after="0" w:line="240" w:lineRule="auto"/>
        <w:ind w:left="1260" w:hanging="693"/>
        <w:rPr>
          <w:rFonts w:eastAsia="Arial" w:cs="Arial"/>
          <w:sz w:val="16"/>
          <w:szCs w:val="16"/>
          <w:lang w:val="es-ES"/>
        </w:rPr>
      </w:pPr>
    </w:p>
    <w:p w14:paraId="01B8FEFD" w14:textId="77777777" w:rsidR="00F737F4" w:rsidRPr="002F044B" w:rsidRDefault="00F737F4" w:rsidP="00F737F4">
      <w:pPr>
        <w:pStyle w:val="Firstnumbering1"/>
        <w:ind w:left="540" w:hanging="540"/>
        <w:rPr>
          <w:sz w:val="14"/>
        </w:rPr>
      </w:pPr>
      <w:r w:rsidRPr="009B4CC4">
        <w:rPr>
          <w:i/>
          <w:iCs/>
        </w:rPr>
        <w:t>Encarga</w:t>
      </w:r>
      <w:r w:rsidRPr="002F044B">
        <w:t xml:space="preserve"> a la Secretaría que convoque un </w:t>
      </w:r>
      <w:r w:rsidRPr="0092704C">
        <w:t>Grupo Operativo de múltiples partes interesadas sobre el modo de conciliar determinados desarrollos del sector energético con la conservación de las especies migratorias</w:t>
      </w:r>
      <w:r w:rsidRPr="002F044B">
        <w:t xml:space="preserve"> (el Grupo Operativo sobre la</w:t>
      </w:r>
      <w:r w:rsidRPr="002F044B">
        <w:rPr>
          <w:spacing w:val="-18"/>
        </w:rPr>
        <w:t xml:space="preserve"> </w:t>
      </w:r>
      <w:r w:rsidRPr="002F044B">
        <w:t>Energía)</w:t>
      </w:r>
      <w:r w:rsidRPr="002F044B">
        <w:rPr>
          <w:vertAlign w:val="superscript"/>
        </w:rPr>
        <w:t xml:space="preserve"> </w:t>
      </w:r>
      <w:r w:rsidRPr="002F044B">
        <w:rPr>
          <w:vertAlign w:val="superscript"/>
          <w:lang w:val="en-GB"/>
        </w:rPr>
        <w:footnoteReference w:id="6"/>
      </w:r>
    </w:p>
    <w:p w14:paraId="311AEB7B" w14:textId="77777777" w:rsidR="00F737F4" w:rsidRPr="002F044B" w:rsidRDefault="00F737F4" w:rsidP="00F737F4">
      <w:pPr>
        <w:widowControl w:val="0"/>
        <w:autoSpaceDE w:val="0"/>
        <w:autoSpaceDN w:val="0"/>
        <w:spacing w:after="0" w:line="240" w:lineRule="auto"/>
        <w:ind w:left="540" w:hanging="540"/>
        <w:rPr>
          <w:rFonts w:eastAsia="Arial" w:cs="Arial"/>
          <w:lang w:val="es-ES"/>
        </w:rPr>
      </w:pPr>
    </w:p>
    <w:p w14:paraId="70C890AB" w14:textId="77777777" w:rsidR="00F737F4" w:rsidRPr="002F044B" w:rsidRDefault="00F737F4" w:rsidP="00F737F4">
      <w:pPr>
        <w:pStyle w:val="Firstnumbering1"/>
        <w:ind w:left="540" w:hanging="540"/>
      </w:pPr>
      <w:r w:rsidRPr="002F044B">
        <w:rPr>
          <w:i/>
        </w:rPr>
        <w:t xml:space="preserve">Insta </w:t>
      </w:r>
      <w:r w:rsidRPr="002F044B">
        <w:t xml:space="preserve">a las Partes e </w:t>
      </w:r>
      <w:r w:rsidRPr="002F044B">
        <w:rPr>
          <w:i/>
        </w:rPr>
        <w:t xml:space="preserve">invita </w:t>
      </w:r>
      <w:r w:rsidRPr="002F044B">
        <w:t xml:space="preserve">al Programa de las Naciones Unidas para el Medio Ambiente y otras organizaciones internacionales pertinentes, los donantes bilaterales y multilaterales, así como a los representantes de la industria de la energía a prestar apoyo financiero a las actividades del </w:t>
      </w:r>
      <w:r w:rsidRPr="0092704C">
        <w:rPr>
          <w:i/>
          <w:iCs/>
        </w:rPr>
        <w:t>Grupo operativo de múltiples partes</w:t>
      </w:r>
      <w:r w:rsidRPr="0092704C">
        <w:rPr>
          <w:i/>
          <w:iCs/>
          <w:spacing w:val="-15"/>
        </w:rPr>
        <w:t xml:space="preserve"> </w:t>
      </w:r>
      <w:r w:rsidRPr="0092704C">
        <w:rPr>
          <w:i/>
          <w:iCs/>
        </w:rPr>
        <w:t>interesadas</w:t>
      </w:r>
      <w:r w:rsidRPr="0092704C">
        <w:rPr>
          <w:i/>
          <w:iCs/>
          <w:spacing w:val="-17"/>
        </w:rPr>
        <w:t xml:space="preserve"> </w:t>
      </w:r>
      <w:r w:rsidRPr="0092704C">
        <w:rPr>
          <w:i/>
          <w:iCs/>
        </w:rPr>
        <w:t>sobre</w:t>
      </w:r>
      <w:r w:rsidRPr="0092704C">
        <w:rPr>
          <w:i/>
          <w:iCs/>
          <w:spacing w:val="-17"/>
        </w:rPr>
        <w:t xml:space="preserve"> </w:t>
      </w:r>
      <w:r w:rsidRPr="0092704C">
        <w:rPr>
          <w:i/>
          <w:iCs/>
        </w:rPr>
        <w:t>la</w:t>
      </w:r>
      <w:r w:rsidRPr="0092704C">
        <w:rPr>
          <w:i/>
          <w:iCs/>
          <w:spacing w:val="-15"/>
        </w:rPr>
        <w:t xml:space="preserve"> </w:t>
      </w:r>
      <w:r w:rsidRPr="0092704C">
        <w:rPr>
          <w:i/>
          <w:iCs/>
        </w:rPr>
        <w:t>conciliación</w:t>
      </w:r>
      <w:r w:rsidRPr="0092704C">
        <w:rPr>
          <w:i/>
          <w:iCs/>
          <w:spacing w:val="-15"/>
        </w:rPr>
        <w:t xml:space="preserve"> </w:t>
      </w:r>
      <w:r w:rsidRPr="0092704C">
        <w:rPr>
          <w:i/>
          <w:iCs/>
        </w:rPr>
        <w:t>de</w:t>
      </w:r>
      <w:r w:rsidRPr="0092704C">
        <w:rPr>
          <w:i/>
          <w:iCs/>
          <w:spacing w:val="-15"/>
        </w:rPr>
        <w:t xml:space="preserve"> </w:t>
      </w:r>
      <w:r w:rsidRPr="0092704C">
        <w:rPr>
          <w:i/>
          <w:iCs/>
        </w:rPr>
        <w:t>determinados</w:t>
      </w:r>
      <w:r w:rsidRPr="0092704C">
        <w:rPr>
          <w:i/>
          <w:iCs/>
          <w:spacing w:val="-15"/>
        </w:rPr>
        <w:t xml:space="preserve"> </w:t>
      </w:r>
      <w:r w:rsidRPr="0092704C">
        <w:rPr>
          <w:i/>
          <w:iCs/>
        </w:rPr>
        <w:t>desarrollos</w:t>
      </w:r>
      <w:r w:rsidRPr="0092704C">
        <w:rPr>
          <w:i/>
          <w:iCs/>
          <w:spacing w:val="-15"/>
        </w:rPr>
        <w:t xml:space="preserve"> </w:t>
      </w:r>
      <w:r w:rsidRPr="0092704C">
        <w:rPr>
          <w:i/>
          <w:iCs/>
        </w:rPr>
        <w:t>del</w:t>
      </w:r>
      <w:r w:rsidRPr="0092704C">
        <w:rPr>
          <w:i/>
          <w:iCs/>
          <w:spacing w:val="-16"/>
        </w:rPr>
        <w:t xml:space="preserve"> </w:t>
      </w:r>
      <w:r w:rsidRPr="0092704C">
        <w:rPr>
          <w:i/>
          <w:iCs/>
        </w:rPr>
        <w:t>sector</w:t>
      </w:r>
      <w:r w:rsidRPr="0092704C">
        <w:rPr>
          <w:i/>
          <w:iCs/>
          <w:spacing w:val="-14"/>
        </w:rPr>
        <w:t xml:space="preserve"> </w:t>
      </w:r>
      <w:r w:rsidRPr="0092704C">
        <w:rPr>
          <w:i/>
          <w:iCs/>
        </w:rPr>
        <w:t>energético con la conservación de las especies migratorias</w:t>
      </w:r>
      <w:r w:rsidRPr="002F044B">
        <w:t xml:space="preserve"> (Grupo operativo sobre la energía), incluso mediante financiación para su coordinación, la aplicación de su programa de trabajo y la prestación de asistencia financiera dirigida pero no limitada a los países en desarrollo, para </w:t>
      </w:r>
      <w:r>
        <w:t xml:space="preserve">el intercambio de conocimientos pertinentes a </w:t>
      </w:r>
      <w:r w:rsidRPr="002F044B">
        <w:t>la creación de capacidad y el desarrollo e implementación de las orientaciones correspondientes;</w:t>
      </w:r>
      <w:r w:rsidRPr="002F044B">
        <w:rPr>
          <w:spacing w:val="-3"/>
        </w:rPr>
        <w:t xml:space="preserve"> </w:t>
      </w:r>
    </w:p>
    <w:p w14:paraId="5962EFCC" w14:textId="77777777" w:rsidR="00F737F4" w:rsidRPr="002F044B" w:rsidRDefault="00F737F4" w:rsidP="00F737F4">
      <w:pPr>
        <w:widowControl w:val="0"/>
        <w:autoSpaceDE w:val="0"/>
        <w:autoSpaceDN w:val="0"/>
        <w:spacing w:after="0" w:line="240" w:lineRule="auto"/>
        <w:ind w:left="540" w:hanging="540"/>
        <w:rPr>
          <w:rFonts w:eastAsia="Arial" w:cs="Arial"/>
          <w:lang w:val="es-ES"/>
        </w:rPr>
      </w:pPr>
    </w:p>
    <w:p w14:paraId="439652BB" w14:textId="77777777" w:rsidR="00F737F4" w:rsidRPr="002F044B" w:rsidRDefault="00F737F4" w:rsidP="00F737F4">
      <w:pPr>
        <w:pStyle w:val="Firstnumbering1"/>
        <w:ind w:left="540" w:hanging="540"/>
      </w:pPr>
      <w:r w:rsidRPr="002F044B">
        <w:rPr>
          <w:i/>
        </w:rPr>
        <w:t xml:space="preserve">Encarga </w:t>
      </w:r>
      <w:r w:rsidRPr="002F044B">
        <w:t>a la Secretaría que, en representación del Grupo operativo sobre la energía, informe de los progresos realizados en cada reunión de la Conferencia de las Partes, en particular sobre la implementación y, en la medida de lo posible, sobre la evaluación de la eficacia de las medidas</w:t>
      </w:r>
      <w:r w:rsidRPr="002F044B">
        <w:rPr>
          <w:spacing w:val="-4"/>
        </w:rPr>
        <w:t xml:space="preserve"> </w:t>
      </w:r>
      <w:r w:rsidRPr="002F044B">
        <w:t>adoptadas</w:t>
      </w:r>
      <w:r>
        <w:t>; y</w:t>
      </w:r>
    </w:p>
    <w:p w14:paraId="78F09FCE" w14:textId="77777777" w:rsidR="00F737F4" w:rsidRPr="002F044B" w:rsidRDefault="00F737F4" w:rsidP="00F737F4">
      <w:pPr>
        <w:widowControl w:val="0"/>
        <w:suppressAutoHyphens/>
        <w:autoSpaceDE w:val="0"/>
        <w:autoSpaceDN w:val="0"/>
        <w:spacing w:after="0" w:line="240" w:lineRule="auto"/>
        <w:ind w:left="540" w:hanging="540"/>
        <w:contextualSpacing/>
        <w:textAlignment w:val="baseline"/>
        <w:rPr>
          <w:lang w:val="es-ES"/>
        </w:rPr>
      </w:pPr>
    </w:p>
    <w:p w14:paraId="422F93CD" w14:textId="77777777" w:rsidR="00F737F4" w:rsidRPr="002F044B" w:rsidRDefault="00F737F4" w:rsidP="00F737F4">
      <w:pPr>
        <w:pStyle w:val="Firstnumbering1"/>
        <w:ind w:left="540" w:hanging="540"/>
        <w:rPr>
          <w:i/>
          <w:iCs/>
        </w:rPr>
      </w:pPr>
      <w:r w:rsidRPr="002F044B">
        <w:rPr>
          <w:i/>
          <w:iCs/>
        </w:rPr>
        <w:t xml:space="preserve">Alienta </w:t>
      </w:r>
      <w:r w:rsidRPr="002F044B">
        <w:t>a las Partes y a las entidades pertinentes a desarrollar foros y redes multisectoriales a escala nacional o regional para la promoción del mensaje relativo a la energía y las especies migratorias, como un modo de acelerar la difusión de buenas pr</w:t>
      </w:r>
      <w:r>
        <w:t>á</w:t>
      </w:r>
      <w:r w:rsidRPr="002F044B">
        <w:t xml:space="preserve">cticas basadas en pruebas, experiencia y aceptación de las orientaciones adoptadas para proteger a las especies migratorias, potencialmente con apoyo del Grupo operativo sobre </w:t>
      </w:r>
      <w:r>
        <w:t>e</w:t>
      </w:r>
      <w:r w:rsidRPr="002F044B">
        <w:t>nergía de la CMS.</w:t>
      </w:r>
    </w:p>
    <w:p w14:paraId="364603F4" w14:textId="77777777" w:rsidR="00F737F4" w:rsidRDefault="00F737F4" w:rsidP="00F737F4">
      <w:pPr>
        <w:autoSpaceDN w:val="0"/>
        <w:spacing w:line="254" w:lineRule="auto"/>
        <w:textAlignment w:val="baseline"/>
        <w:rPr>
          <w:rFonts w:cs="Arial"/>
          <w:b/>
          <w:color w:val="000000"/>
          <w:lang w:val="es-ES" w:eastAsia="es-ES"/>
        </w:rPr>
        <w:sectPr w:rsidR="00F737F4" w:rsidSect="00875FA2">
          <w:headerReference w:type="even" r:id="rId23"/>
          <w:headerReference w:type="default" r:id="rId24"/>
          <w:footerReference w:type="even" r:id="rId25"/>
          <w:footerReference w:type="default" r:id="rId26"/>
          <w:headerReference w:type="first" r:id="rId27"/>
          <w:footerReference w:type="first" r:id="rId28"/>
          <w:pgSz w:w="11906" w:h="16838" w:code="9"/>
          <w:pgMar w:top="1440" w:right="1440" w:bottom="1440" w:left="1440" w:header="720" w:footer="720" w:gutter="0"/>
          <w:cols w:space="720"/>
          <w:titlePg/>
          <w:docGrid w:linePitch="360"/>
        </w:sectPr>
      </w:pPr>
    </w:p>
    <w:p w14:paraId="3712715F" w14:textId="77777777" w:rsidR="00F737F4" w:rsidRPr="002F044B" w:rsidRDefault="00F737F4" w:rsidP="00F737F4">
      <w:pPr>
        <w:pBdr>
          <w:top w:val="single" w:sz="6" w:space="0" w:color="FFFFFF"/>
          <w:left w:val="single" w:sz="6" w:space="0" w:color="FFFFFF"/>
          <w:bottom w:val="single" w:sz="6" w:space="0" w:color="FFFFFF"/>
          <w:right w:val="single" w:sz="6" w:space="0" w:color="FFFFFF"/>
        </w:pBdr>
        <w:spacing w:after="0" w:line="240" w:lineRule="auto"/>
        <w:jc w:val="right"/>
        <w:outlineLvl w:val="1"/>
        <w:rPr>
          <w:rFonts w:cs="Arial"/>
          <w:b/>
          <w:color w:val="000000"/>
          <w:lang w:val="es-ES" w:eastAsia="es-ES"/>
        </w:rPr>
      </w:pPr>
      <w:r w:rsidRPr="002F044B">
        <w:rPr>
          <w:rFonts w:cs="Arial"/>
          <w:b/>
          <w:color w:val="000000"/>
          <w:lang w:val="es-ES" w:eastAsia="es-ES"/>
        </w:rPr>
        <w:lastRenderedPageBreak/>
        <w:t>Anexo a la Resolución 11.27 (Rev.COP13)</w:t>
      </w:r>
    </w:p>
    <w:p w14:paraId="59941929" w14:textId="77777777" w:rsidR="00F737F4" w:rsidRDefault="00F737F4" w:rsidP="00F737F4">
      <w:pPr>
        <w:pBdr>
          <w:top w:val="single" w:sz="6" w:space="0" w:color="FFFFFF"/>
          <w:left w:val="single" w:sz="6" w:space="0" w:color="FFFFFF"/>
          <w:bottom w:val="single" w:sz="6" w:space="0" w:color="FFFFFF"/>
          <w:right w:val="single" w:sz="6" w:space="0" w:color="FFFFFF"/>
        </w:pBdr>
        <w:spacing w:after="0" w:line="240" w:lineRule="auto"/>
        <w:jc w:val="center"/>
        <w:outlineLvl w:val="1"/>
        <w:rPr>
          <w:rFonts w:cs="Arial"/>
          <w:b/>
          <w:color w:val="000000"/>
          <w:lang w:val="es-ES" w:eastAsia="es-ES"/>
        </w:rPr>
      </w:pPr>
    </w:p>
    <w:p w14:paraId="7556F0B0" w14:textId="77777777" w:rsidR="003C4985" w:rsidRPr="002F044B" w:rsidRDefault="003C4985" w:rsidP="00F737F4">
      <w:pPr>
        <w:pBdr>
          <w:top w:val="single" w:sz="6" w:space="0" w:color="FFFFFF"/>
          <w:left w:val="single" w:sz="6" w:space="0" w:color="FFFFFF"/>
          <w:bottom w:val="single" w:sz="6" w:space="0" w:color="FFFFFF"/>
          <w:right w:val="single" w:sz="6" w:space="0" w:color="FFFFFF"/>
        </w:pBdr>
        <w:spacing w:after="0" w:line="240" w:lineRule="auto"/>
        <w:jc w:val="center"/>
        <w:outlineLvl w:val="1"/>
        <w:rPr>
          <w:rFonts w:cs="Arial"/>
          <w:b/>
          <w:color w:val="000000"/>
          <w:lang w:val="es-ES" w:eastAsia="es-ES"/>
        </w:rPr>
      </w:pPr>
    </w:p>
    <w:p w14:paraId="219616F5" w14:textId="77777777" w:rsidR="00F737F4" w:rsidRPr="002F044B" w:rsidRDefault="00F737F4" w:rsidP="00F737F4">
      <w:pPr>
        <w:pBdr>
          <w:top w:val="single" w:sz="6" w:space="0" w:color="FFFFFF"/>
          <w:left w:val="single" w:sz="6" w:space="0" w:color="FFFFFF"/>
          <w:bottom w:val="single" w:sz="6" w:space="0" w:color="FFFFFF"/>
          <w:right w:val="single" w:sz="6" w:space="0" w:color="FFFFFF"/>
        </w:pBdr>
        <w:spacing w:after="0" w:line="240" w:lineRule="auto"/>
        <w:jc w:val="center"/>
        <w:outlineLvl w:val="1"/>
        <w:rPr>
          <w:rFonts w:cs="Arial"/>
          <w:b/>
          <w:color w:val="000000"/>
          <w:lang w:val="es-ES" w:eastAsia="es-ES"/>
        </w:rPr>
      </w:pPr>
      <w:r w:rsidRPr="002F044B">
        <w:rPr>
          <w:rFonts w:cs="Arial"/>
          <w:b/>
          <w:color w:val="000000"/>
          <w:lang w:val="es-ES" w:eastAsia="es-ES"/>
        </w:rPr>
        <w:t xml:space="preserve">TERMINOS DE REFERENCIA PARA EL GRUPO OPERATIVO DE MULTIPLES PARTES INTERESADAS SOBRE LA CONCILIACION DE DETERMINADOS PROYECTOS DEL SECTOR ENERGETICO CON LA CONSERVACION DE LAS ESPECIES MIGRATORIAS </w:t>
      </w:r>
    </w:p>
    <w:p w14:paraId="15FB7F69" w14:textId="77777777" w:rsidR="00F737F4" w:rsidRPr="002F044B" w:rsidRDefault="00F737F4" w:rsidP="00F737F4">
      <w:pPr>
        <w:pBdr>
          <w:top w:val="single" w:sz="6" w:space="0" w:color="FFFFFF"/>
          <w:left w:val="single" w:sz="6" w:space="0" w:color="FFFFFF"/>
          <w:bottom w:val="single" w:sz="6" w:space="0" w:color="FFFFFF"/>
          <w:right w:val="single" w:sz="6" w:space="0" w:color="FFFFFF"/>
        </w:pBdr>
        <w:spacing w:after="0" w:line="240" w:lineRule="auto"/>
        <w:jc w:val="center"/>
        <w:outlineLvl w:val="1"/>
        <w:rPr>
          <w:rFonts w:cs="Arial"/>
          <w:b/>
          <w:color w:val="000000"/>
          <w:lang w:val="es-ES" w:eastAsia="es-ES"/>
        </w:rPr>
      </w:pPr>
      <w:r w:rsidRPr="002F044B">
        <w:rPr>
          <w:rFonts w:cs="Arial"/>
          <w:b/>
          <w:color w:val="000000"/>
          <w:lang w:val="es-ES" w:eastAsia="es-ES"/>
        </w:rPr>
        <w:t>(</w:t>
      </w:r>
      <w:r w:rsidRPr="002F044B">
        <w:rPr>
          <w:rFonts w:cs="Arial"/>
          <w:b/>
          <w:i/>
          <w:color w:val="000000"/>
          <w:lang w:val="es-ES" w:eastAsia="es-ES"/>
        </w:rPr>
        <w:t>GRUPO OPERATIVO SOBRE LA ENERGIA</w:t>
      </w:r>
      <w:r w:rsidRPr="002F044B">
        <w:rPr>
          <w:rFonts w:cs="Arial"/>
          <w:b/>
          <w:color w:val="000000"/>
          <w:lang w:val="es-ES" w:eastAsia="es-ES"/>
        </w:rPr>
        <w:t>)</w:t>
      </w:r>
    </w:p>
    <w:p w14:paraId="6C53A0C8" w14:textId="77777777" w:rsidR="00F737F4" w:rsidRDefault="00F737F4" w:rsidP="00F737F4">
      <w:pPr>
        <w:spacing w:after="0" w:line="240" w:lineRule="auto"/>
        <w:jc w:val="both"/>
        <w:rPr>
          <w:rFonts w:cs="Arial"/>
          <w:color w:val="000000"/>
          <w:lang w:val="es-ES" w:eastAsia="es-ES"/>
        </w:rPr>
      </w:pPr>
    </w:p>
    <w:p w14:paraId="5F4BF6FD" w14:textId="77777777" w:rsidR="00F737F4" w:rsidRPr="002F044B" w:rsidRDefault="00F737F4" w:rsidP="00F737F4">
      <w:pPr>
        <w:spacing w:after="0" w:line="240" w:lineRule="auto"/>
        <w:jc w:val="both"/>
        <w:rPr>
          <w:rFonts w:cs="Arial"/>
          <w:color w:val="000000"/>
          <w:lang w:val="es-ES" w:eastAsia="es-ES"/>
        </w:rPr>
      </w:pPr>
    </w:p>
    <w:p w14:paraId="004F3C21" w14:textId="77777777" w:rsidR="00F737F4" w:rsidRPr="002F044B" w:rsidRDefault="00F737F4" w:rsidP="00F737F4">
      <w:pPr>
        <w:widowControl w:val="0"/>
        <w:numPr>
          <w:ilvl w:val="0"/>
          <w:numId w:val="25"/>
        </w:numPr>
        <w:suppressAutoHyphens/>
        <w:autoSpaceDE w:val="0"/>
        <w:autoSpaceDN w:val="0"/>
        <w:spacing w:after="120" w:line="240" w:lineRule="auto"/>
        <w:ind w:left="288" w:hanging="288"/>
        <w:jc w:val="both"/>
        <w:textAlignment w:val="baseline"/>
        <w:rPr>
          <w:rFonts w:cs="Arial"/>
          <w:b/>
          <w:color w:val="000000"/>
          <w:lang w:val="es-ES" w:eastAsia="es-ES"/>
        </w:rPr>
      </w:pPr>
      <w:r w:rsidRPr="002F044B">
        <w:rPr>
          <w:rFonts w:cs="Arial"/>
          <w:b/>
          <w:color w:val="000000"/>
          <w:lang w:val="es-ES" w:eastAsia="es-ES"/>
        </w:rPr>
        <w:t>Antecedentes y finalidad</w:t>
      </w:r>
    </w:p>
    <w:p w14:paraId="7AC266E5" w14:textId="77777777" w:rsidR="00F737F4" w:rsidRPr="002F044B" w:rsidRDefault="00F737F4" w:rsidP="00F737F4">
      <w:pPr>
        <w:spacing w:after="0" w:line="240" w:lineRule="auto"/>
        <w:jc w:val="both"/>
        <w:rPr>
          <w:rFonts w:cs="Arial"/>
          <w:color w:val="000000"/>
          <w:lang w:val="es-ES" w:eastAsia="es-ES"/>
        </w:rPr>
      </w:pPr>
      <w:r w:rsidRPr="002F044B">
        <w:rPr>
          <w:rFonts w:cs="Arial"/>
          <w:color w:val="000000"/>
          <w:lang w:val="es-ES" w:eastAsia="es-ES"/>
        </w:rPr>
        <w:t>El Grupo Operativo sobre la energía se convoca de conformidad con el mandato establecido en la Resolución 11.27 (Rev. COP1</w:t>
      </w:r>
      <w:r>
        <w:rPr>
          <w:rFonts w:cs="Arial"/>
          <w:color w:val="000000"/>
          <w:lang w:val="es-ES" w:eastAsia="es-ES"/>
        </w:rPr>
        <w:t>3</w:t>
      </w:r>
      <w:r w:rsidRPr="002F044B">
        <w:rPr>
          <w:rFonts w:cs="Arial"/>
          <w:color w:val="000000"/>
          <w:lang w:val="es-ES" w:eastAsia="es-ES"/>
        </w:rPr>
        <w:t xml:space="preserve">) de la CMS </w:t>
      </w:r>
      <w:r w:rsidRPr="002F044B">
        <w:rPr>
          <w:rFonts w:cs="Arial"/>
          <w:i/>
          <w:color w:val="000000"/>
          <w:lang w:val="es-ES" w:eastAsia="es-ES"/>
        </w:rPr>
        <w:t>Energía renovable y especies migratorias</w:t>
      </w:r>
      <w:r w:rsidRPr="002F044B">
        <w:rPr>
          <w:rFonts w:cs="Arial"/>
          <w:color w:val="000000"/>
          <w:lang w:val="es-ES" w:eastAsia="es-ES"/>
        </w:rPr>
        <w:t xml:space="preserve"> para ayudar a las Partes o los Signatarios de la CMS, el AEWA, EUROBATS, ASCOBANS, ACCOBAMS, el </w:t>
      </w:r>
      <w:proofErr w:type="spellStart"/>
      <w:r w:rsidRPr="002F044B">
        <w:rPr>
          <w:rFonts w:cs="Arial"/>
          <w:color w:val="000000"/>
          <w:lang w:val="es-ES" w:eastAsia="es-ES"/>
        </w:rPr>
        <w:t>MdE</w:t>
      </w:r>
      <w:proofErr w:type="spellEnd"/>
      <w:r w:rsidRPr="002F044B">
        <w:rPr>
          <w:rFonts w:cs="Arial"/>
          <w:color w:val="000000"/>
          <w:lang w:val="es-ES" w:eastAsia="es-ES"/>
        </w:rPr>
        <w:t xml:space="preserve"> sobre las </w:t>
      </w:r>
      <w:r>
        <w:rPr>
          <w:rFonts w:cs="Arial"/>
          <w:color w:val="000000"/>
          <w:lang w:val="es-ES" w:eastAsia="es-ES"/>
        </w:rPr>
        <w:t>A</w:t>
      </w:r>
      <w:r w:rsidRPr="002F044B">
        <w:rPr>
          <w:rFonts w:cs="Arial"/>
          <w:color w:val="000000"/>
          <w:lang w:val="es-ES" w:eastAsia="es-ES"/>
        </w:rPr>
        <w:t>ves rapaces, la Convención de Berna, la Convención de Ramsar y otros AAM pertinentes a cumplir con sus obligaciones por lo que respecta a evitar o mitigar los posibles impactos perjudiciales de los desarrollos del sector de la energía sobre las especies migratorias.</w:t>
      </w:r>
    </w:p>
    <w:p w14:paraId="0EF26624" w14:textId="77777777" w:rsidR="00F737F4" w:rsidRPr="002F044B" w:rsidRDefault="00F737F4" w:rsidP="00F737F4">
      <w:pPr>
        <w:spacing w:after="0" w:line="240" w:lineRule="auto"/>
        <w:jc w:val="both"/>
        <w:rPr>
          <w:rFonts w:cs="Arial"/>
          <w:color w:val="000000"/>
          <w:lang w:val="es-ES" w:eastAsia="es-ES"/>
        </w:rPr>
      </w:pPr>
    </w:p>
    <w:p w14:paraId="04453A30" w14:textId="77777777" w:rsidR="00F737F4" w:rsidRPr="002F044B" w:rsidRDefault="00F737F4" w:rsidP="00F737F4">
      <w:pPr>
        <w:widowControl w:val="0"/>
        <w:numPr>
          <w:ilvl w:val="0"/>
          <w:numId w:val="25"/>
        </w:numPr>
        <w:suppressAutoHyphens/>
        <w:autoSpaceDE w:val="0"/>
        <w:autoSpaceDN w:val="0"/>
        <w:spacing w:after="0" w:line="240" w:lineRule="auto"/>
        <w:ind w:left="284" w:hanging="284"/>
        <w:jc w:val="both"/>
        <w:textAlignment w:val="baseline"/>
        <w:outlineLvl w:val="2"/>
        <w:rPr>
          <w:rFonts w:cs="Arial"/>
          <w:b/>
          <w:color w:val="000000"/>
          <w:lang w:val="es-ES" w:eastAsia="es-ES"/>
        </w:rPr>
      </w:pPr>
      <w:r w:rsidRPr="002F044B">
        <w:rPr>
          <w:rFonts w:cs="Arial"/>
          <w:b/>
          <w:color w:val="000000"/>
          <w:lang w:val="es-ES" w:eastAsia="es-ES"/>
        </w:rPr>
        <w:t>Objetivo</w:t>
      </w:r>
    </w:p>
    <w:p w14:paraId="6ED6055F" w14:textId="77777777" w:rsidR="00F737F4" w:rsidRPr="002F044B" w:rsidRDefault="00F737F4" w:rsidP="00F737F4">
      <w:pPr>
        <w:spacing w:after="0" w:line="240" w:lineRule="auto"/>
        <w:jc w:val="both"/>
        <w:rPr>
          <w:rFonts w:cs="Arial"/>
          <w:color w:val="000000"/>
          <w:lang w:val="es-ES" w:eastAsia="es-ES"/>
        </w:rPr>
      </w:pPr>
    </w:p>
    <w:p w14:paraId="239907B9" w14:textId="77777777" w:rsidR="00F737F4" w:rsidRPr="002F044B" w:rsidRDefault="00F737F4" w:rsidP="00F737F4">
      <w:pPr>
        <w:spacing w:after="0" w:line="240" w:lineRule="auto"/>
        <w:jc w:val="both"/>
        <w:rPr>
          <w:rFonts w:cs="Arial"/>
          <w:color w:val="000000"/>
          <w:lang w:val="es-ES" w:eastAsia="es-ES"/>
        </w:rPr>
      </w:pPr>
      <w:r w:rsidRPr="002F044B">
        <w:rPr>
          <w:rFonts w:cs="Arial"/>
          <w:color w:val="000000"/>
          <w:lang w:val="es-ES" w:eastAsia="es-ES"/>
        </w:rPr>
        <w:t>Todos los desarrollos del sector de la energía se llevan a cabo de manera que se eviten los impactos perjudiciales en las especies migratorias.</w:t>
      </w:r>
    </w:p>
    <w:p w14:paraId="40CA0193" w14:textId="77777777" w:rsidR="00F737F4" w:rsidRPr="002F044B" w:rsidRDefault="00F737F4" w:rsidP="00F737F4">
      <w:pPr>
        <w:spacing w:after="0" w:line="240" w:lineRule="auto"/>
        <w:jc w:val="both"/>
        <w:rPr>
          <w:rFonts w:cs="Arial"/>
          <w:color w:val="000000"/>
          <w:lang w:val="es-ES" w:eastAsia="es-ES"/>
        </w:rPr>
      </w:pPr>
    </w:p>
    <w:p w14:paraId="20AB352D" w14:textId="77777777" w:rsidR="00F737F4" w:rsidRPr="002F044B" w:rsidRDefault="00F737F4" w:rsidP="00F737F4">
      <w:pPr>
        <w:widowControl w:val="0"/>
        <w:numPr>
          <w:ilvl w:val="0"/>
          <w:numId w:val="25"/>
        </w:numPr>
        <w:suppressAutoHyphens/>
        <w:autoSpaceDE w:val="0"/>
        <w:autoSpaceDN w:val="0"/>
        <w:spacing w:after="0" w:line="240" w:lineRule="auto"/>
        <w:ind w:left="284" w:hanging="284"/>
        <w:contextualSpacing/>
        <w:jc w:val="both"/>
        <w:textAlignment w:val="baseline"/>
        <w:rPr>
          <w:rFonts w:cs="Arial"/>
          <w:b/>
          <w:color w:val="000000"/>
          <w:lang w:val="es-ES" w:eastAsia="es-ES"/>
        </w:rPr>
      </w:pPr>
      <w:r w:rsidRPr="002F044B">
        <w:rPr>
          <w:rFonts w:cs="Arial"/>
          <w:b/>
          <w:color w:val="000000"/>
          <w:lang w:val="es-ES" w:eastAsia="es-ES"/>
        </w:rPr>
        <w:t>Función</w:t>
      </w:r>
    </w:p>
    <w:p w14:paraId="6323D1D8" w14:textId="77777777" w:rsidR="00F737F4" w:rsidRPr="002F044B" w:rsidRDefault="00F737F4" w:rsidP="00F737F4">
      <w:pPr>
        <w:spacing w:after="0" w:line="240" w:lineRule="auto"/>
        <w:jc w:val="both"/>
        <w:rPr>
          <w:rFonts w:cs="Arial"/>
          <w:color w:val="000000"/>
          <w:lang w:val="es-ES" w:eastAsia="es-ES"/>
        </w:rPr>
      </w:pPr>
    </w:p>
    <w:p w14:paraId="703624C8" w14:textId="77777777" w:rsidR="00F737F4" w:rsidRPr="002F044B" w:rsidRDefault="00F737F4" w:rsidP="00F737F4">
      <w:pPr>
        <w:spacing w:after="0" w:line="240" w:lineRule="auto"/>
        <w:jc w:val="both"/>
        <w:rPr>
          <w:rFonts w:cs="Arial"/>
          <w:color w:val="000000"/>
          <w:lang w:val="es-ES" w:eastAsia="es-ES"/>
        </w:rPr>
      </w:pPr>
      <w:r w:rsidRPr="002F044B">
        <w:rPr>
          <w:rFonts w:cs="Arial"/>
          <w:color w:val="000000"/>
          <w:lang w:val="es-ES" w:eastAsia="es-ES"/>
        </w:rPr>
        <w:t>La función del Grupo operativo sobre la energía será la de facilitar la participación de todas las partes interesadas pertinentes en el proceso de conciliación de los desarrollos del sector de la energía con la conservación de las especies migratorias, de forma que en todos esos desarrollos se tengan plenamente en cuenta las prioridades de conservación.</w:t>
      </w:r>
    </w:p>
    <w:p w14:paraId="682DFA46" w14:textId="77777777" w:rsidR="00F737F4" w:rsidRPr="002F044B" w:rsidRDefault="00F737F4" w:rsidP="00F737F4">
      <w:pPr>
        <w:spacing w:after="0" w:line="240" w:lineRule="auto"/>
        <w:jc w:val="both"/>
        <w:rPr>
          <w:rFonts w:cs="Arial"/>
          <w:b/>
          <w:color w:val="000000"/>
          <w:lang w:val="es-ES" w:eastAsia="es-ES"/>
        </w:rPr>
      </w:pPr>
    </w:p>
    <w:p w14:paraId="46E745BE" w14:textId="77777777" w:rsidR="00F737F4" w:rsidRPr="002F044B" w:rsidRDefault="00F737F4" w:rsidP="00F737F4">
      <w:pPr>
        <w:widowControl w:val="0"/>
        <w:numPr>
          <w:ilvl w:val="0"/>
          <w:numId w:val="25"/>
        </w:numPr>
        <w:suppressAutoHyphens/>
        <w:autoSpaceDE w:val="0"/>
        <w:autoSpaceDN w:val="0"/>
        <w:spacing w:after="0" w:line="240" w:lineRule="auto"/>
        <w:ind w:left="284" w:hanging="284"/>
        <w:contextualSpacing/>
        <w:jc w:val="both"/>
        <w:textAlignment w:val="baseline"/>
        <w:rPr>
          <w:rFonts w:cs="Arial"/>
          <w:b/>
          <w:color w:val="000000"/>
          <w:lang w:val="es-ES" w:eastAsia="es-ES"/>
        </w:rPr>
      </w:pPr>
      <w:r w:rsidRPr="002F044B">
        <w:rPr>
          <w:rFonts w:cs="Arial"/>
          <w:b/>
          <w:color w:val="000000"/>
          <w:lang w:val="es-ES" w:eastAsia="es-ES"/>
        </w:rPr>
        <w:t>Ámbito de aplicación</w:t>
      </w:r>
    </w:p>
    <w:p w14:paraId="316B5C98" w14:textId="77777777" w:rsidR="00F737F4" w:rsidRPr="002F044B" w:rsidRDefault="00F737F4" w:rsidP="00F737F4">
      <w:pPr>
        <w:spacing w:after="0" w:line="240" w:lineRule="auto"/>
        <w:jc w:val="both"/>
        <w:rPr>
          <w:rFonts w:cs="Arial"/>
          <w:b/>
          <w:color w:val="000000"/>
          <w:lang w:val="es-ES" w:eastAsia="es-ES"/>
        </w:rPr>
      </w:pPr>
    </w:p>
    <w:p w14:paraId="7ECC1380" w14:textId="77777777" w:rsidR="00F737F4" w:rsidRPr="002F044B" w:rsidRDefault="00F737F4" w:rsidP="00F737F4">
      <w:pPr>
        <w:spacing w:after="0" w:line="240" w:lineRule="auto"/>
        <w:jc w:val="both"/>
        <w:rPr>
          <w:rFonts w:cs="Arial"/>
          <w:color w:val="000000"/>
          <w:lang w:val="es-ES" w:eastAsia="es-ES"/>
        </w:rPr>
      </w:pPr>
      <w:r w:rsidRPr="002F044B">
        <w:rPr>
          <w:rFonts w:cs="Arial"/>
          <w:color w:val="000000"/>
          <w:lang w:val="es-ES" w:eastAsia="es-ES"/>
        </w:rPr>
        <w:t>El ámbito de aplicación geográfico del Grupo operativo sobre la energía será de alcance mundial. Inicialmente, se convocará con un ámbito limitado a África y Eurasia, aunque sin excluir los casos relevantes en curso de otras regiones, y se ampliará gradualmente a otras partes del mundo. El calendario y el alcance de las ampliaciones del ámbito geográfico serán decididos por los miembros del Grupo operativo sobre la energía, y se realizarán en función de la financiación disponible.</w:t>
      </w:r>
    </w:p>
    <w:p w14:paraId="7614FEFF" w14:textId="77777777" w:rsidR="00F737F4" w:rsidRPr="002F044B" w:rsidRDefault="00F737F4" w:rsidP="00F737F4">
      <w:pPr>
        <w:spacing w:after="0" w:line="240" w:lineRule="auto"/>
        <w:contextualSpacing/>
        <w:jc w:val="both"/>
        <w:rPr>
          <w:rFonts w:cs="Arial"/>
          <w:color w:val="000000"/>
          <w:lang w:val="es-ES" w:eastAsia="es-ES"/>
        </w:rPr>
      </w:pPr>
    </w:p>
    <w:p w14:paraId="1E877340" w14:textId="77777777" w:rsidR="00F737F4" w:rsidRPr="002F044B" w:rsidRDefault="00F737F4" w:rsidP="00F737F4">
      <w:pPr>
        <w:spacing w:after="0" w:line="240" w:lineRule="auto"/>
        <w:contextualSpacing/>
        <w:jc w:val="both"/>
        <w:rPr>
          <w:rFonts w:cs="Arial"/>
          <w:color w:val="000000"/>
          <w:spacing w:val="-4"/>
          <w:lang w:val="es-ES" w:eastAsia="es-ES"/>
        </w:rPr>
      </w:pPr>
      <w:r w:rsidRPr="002F044B">
        <w:rPr>
          <w:rFonts w:cs="Arial"/>
          <w:color w:val="000000"/>
          <w:spacing w:val="-4"/>
          <w:lang w:val="es-ES" w:eastAsia="es-ES"/>
        </w:rPr>
        <w:t xml:space="preserve">El </w:t>
      </w:r>
      <w:bookmarkStart w:id="12" w:name="_Hlk21095170"/>
      <w:r w:rsidRPr="002F044B">
        <w:rPr>
          <w:rFonts w:cs="Arial"/>
          <w:color w:val="000000"/>
          <w:spacing w:val="-4"/>
          <w:lang w:val="es-ES" w:eastAsia="es-ES"/>
        </w:rPr>
        <w:t xml:space="preserve">Grupo operativo </w:t>
      </w:r>
      <w:bookmarkEnd w:id="12"/>
      <w:r w:rsidRPr="002F044B">
        <w:rPr>
          <w:rFonts w:cs="Arial"/>
          <w:color w:val="000000"/>
          <w:spacing w:val="-4"/>
          <w:lang w:val="es-ES" w:eastAsia="es-ES"/>
        </w:rPr>
        <w:t>sobre la energía abarcará todos los taxones migratorios identificados por la CMS y sus instrumentos asociados.  Inicialmente, el Grupo operativo sobre la energía se centrará en las aves migratorias y se ampliará progresivamente a otros grupos taxonómicos.  El calendario y el alcance de las ampliaciones taxonómicas serán decididos por los miembros del Grupo operativo sobre la energía y se realizarán en función de la financiación disponible.</w:t>
      </w:r>
    </w:p>
    <w:p w14:paraId="4D5D2668" w14:textId="77777777" w:rsidR="00F737F4" w:rsidRPr="002F044B" w:rsidRDefault="00F737F4" w:rsidP="00F737F4">
      <w:pPr>
        <w:spacing w:after="0" w:line="240" w:lineRule="auto"/>
        <w:contextualSpacing/>
        <w:jc w:val="both"/>
        <w:rPr>
          <w:rFonts w:cs="Arial"/>
          <w:color w:val="000000"/>
          <w:lang w:val="es-ES" w:eastAsia="es-ES"/>
        </w:rPr>
      </w:pPr>
    </w:p>
    <w:p w14:paraId="09973A8D" w14:textId="77777777" w:rsidR="00F737F4" w:rsidRPr="002F044B" w:rsidRDefault="00F737F4" w:rsidP="00F737F4">
      <w:pPr>
        <w:spacing w:after="0" w:line="240" w:lineRule="auto"/>
        <w:jc w:val="both"/>
        <w:rPr>
          <w:rFonts w:cs="Arial"/>
          <w:color w:val="000000"/>
          <w:lang w:val="es-ES" w:eastAsia="es-ES"/>
        </w:rPr>
      </w:pPr>
      <w:r w:rsidRPr="002F044B">
        <w:rPr>
          <w:rFonts w:cs="Arial"/>
          <w:color w:val="000000"/>
          <w:lang w:val="es-ES" w:eastAsia="es-ES"/>
        </w:rPr>
        <w:t xml:space="preserve">El </w:t>
      </w:r>
      <w:r w:rsidRPr="002F044B">
        <w:rPr>
          <w:rFonts w:cs="Arial"/>
          <w:color w:val="000000"/>
          <w:spacing w:val="-4"/>
          <w:lang w:val="es-ES" w:eastAsia="es-ES"/>
        </w:rPr>
        <w:t xml:space="preserve">Grupo operativo </w:t>
      </w:r>
      <w:r w:rsidRPr="002F044B">
        <w:rPr>
          <w:rFonts w:cs="Arial"/>
          <w:color w:val="000000"/>
          <w:lang w:val="es-ES" w:eastAsia="es-ES"/>
        </w:rPr>
        <w:t xml:space="preserve">sobre la energía se hará cargo de los problemas relativos a los impactos de los tendidos eléctricos, así como de los impactos de los despliegues de tecnologías de energías renovables (energía eólica, solar, hidráulica, geotérmica, de biomasa y de los océanos) centrando la atención inicialmente en los tendidos eléctricos y las tecnologías de energía hidráulica, eólica y solar.  Las propuestas de ampliación de los tipos de desarrollos del sector energético que habrán de abarcarse podrán ser formuladas, y serán examinadas, por el </w:t>
      </w:r>
      <w:r w:rsidRPr="002F044B">
        <w:rPr>
          <w:rFonts w:cs="Arial"/>
          <w:color w:val="000000"/>
          <w:spacing w:val="-4"/>
          <w:lang w:val="es-ES" w:eastAsia="es-ES"/>
        </w:rPr>
        <w:t xml:space="preserve">Grupo operativo </w:t>
      </w:r>
      <w:r w:rsidRPr="002F044B">
        <w:rPr>
          <w:rFonts w:cs="Arial"/>
          <w:color w:val="000000"/>
          <w:lang w:val="es-ES" w:eastAsia="es-ES"/>
        </w:rPr>
        <w:t>sobre la energía, y se realizarán en función de la financiación disponible.</w:t>
      </w:r>
    </w:p>
    <w:p w14:paraId="09ADF3BD" w14:textId="77777777" w:rsidR="00F737F4" w:rsidRPr="002F044B" w:rsidRDefault="00F737F4" w:rsidP="00F737F4">
      <w:pPr>
        <w:spacing w:after="0" w:line="240" w:lineRule="auto"/>
        <w:jc w:val="both"/>
        <w:rPr>
          <w:rFonts w:cs="Arial"/>
          <w:color w:val="000000"/>
          <w:lang w:val="es-ES" w:eastAsia="es-ES"/>
        </w:rPr>
      </w:pPr>
    </w:p>
    <w:p w14:paraId="716C5C32" w14:textId="77777777" w:rsidR="00F737F4" w:rsidRPr="002F044B" w:rsidRDefault="00F737F4" w:rsidP="00F737F4">
      <w:pPr>
        <w:widowControl w:val="0"/>
        <w:numPr>
          <w:ilvl w:val="0"/>
          <w:numId w:val="25"/>
        </w:numPr>
        <w:suppressAutoHyphens/>
        <w:autoSpaceDE w:val="0"/>
        <w:autoSpaceDN w:val="0"/>
        <w:spacing w:after="0" w:line="240" w:lineRule="auto"/>
        <w:contextualSpacing/>
        <w:jc w:val="both"/>
        <w:textAlignment w:val="baseline"/>
        <w:rPr>
          <w:rFonts w:cs="Arial"/>
          <w:b/>
          <w:color w:val="000000"/>
          <w:lang w:val="es-ES" w:eastAsia="es-ES"/>
        </w:rPr>
      </w:pPr>
      <w:r w:rsidRPr="002F044B">
        <w:rPr>
          <w:rFonts w:cs="Arial"/>
          <w:b/>
          <w:color w:val="000000"/>
          <w:lang w:val="es-ES" w:eastAsia="es-ES"/>
        </w:rPr>
        <w:lastRenderedPageBreak/>
        <w:t>Mandato:</w:t>
      </w:r>
    </w:p>
    <w:p w14:paraId="6519CF64" w14:textId="77777777" w:rsidR="00F737F4" w:rsidRPr="002F044B" w:rsidRDefault="00F737F4" w:rsidP="00F737F4">
      <w:pPr>
        <w:spacing w:after="0" w:line="240" w:lineRule="auto"/>
        <w:jc w:val="both"/>
        <w:rPr>
          <w:rFonts w:cs="Arial"/>
          <w:color w:val="000000"/>
          <w:lang w:val="es-ES" w:eastAsia="es-ES"/>
        </w:rPr>
      </w:pPr>
    </w:p>
    <w:p w14:paraId="2A361874" w14:textId="77777777" w:rsidR="00F737F4" w:rsidRPr="002F044B" w:rsidRDefault="00F737F4" w:rsidP="00F737F4">
      <w:pPr>
        <w:spacing w:after="80" w:line="240" w:lineRule="auto"/>
        <w:jc w:val="both"/>
        <w:rPr>
          <w:rFonts w:cs="Arial"/>
          <w:color w:val="000000"/>
          <w:lang w:val="es-ES" w:eastAsia="es-ES"/>
        </w:rPr>
      </w:pPr>
      <w:r w:rsidRPr="002F044B">
        <w:rPr>
          <w:rFonts w:cs="Arial"/>
          <w:color w:val="000000"/>
          <w:lang w:val="es-ES" w:eastAsia="es-ES"/>
        </w:rPr>
        <w:t xml:space="preserve">El </w:t>
      </w:r>
      <w:r w:rsidRPr="002F044B">
        <w:rPr>
          <w:rFonts w:cs="Arial"/>
          <w:color w:val="000000"/>
          <w:spacing w:val="-4"/>
          <w:lang w:val="es-ES" w:eastAsia="es-ES"/>
        </w:rPr>
        <w:t xml:space="preserve">Grupo operativo </w:t>
      </w:r>
      <w:r w:rsidRPr="002F044B">
        <w:rPr>
          <w:rFonts w:cs="Arial"/>
          <w:color w:val="000000"/>
          <w:lang w:val="es-ES" w:eastAsia="es-ES"/>
        </w:rPr>
        <w:t>sobre la energía deberá:</w:t>
      </w:r>
    </w:p>
    <w:p w14:paraId="7854EDE8" w14:textId="77777777" w:rsidR="00F737F4" w:rsidRPr="004A1130" w:rsidRDefault="00F737F4" w:rsidP="00F737F4">
      <w:pPr>
        <w:widowControl w:val="0"/>
        <w:numPr>
          <w:ilvl w:val="1"/>
          <w:numId w:val="26"/>
        </w:numPr>
        <w:suppressAutoHyphens/>
        <w:autoSpaceDE w:val="0"/>
        <w:autoSpaceDN w:val="0"/>
        <w:spacing w:after="80" w:line="240" w:lineRule="auto"/>
        <w:ind w:left="851" w:hanging="567"/>
        <w:jc w:val="both"/>
        <w:textAlignment w:val="baseline"/>
        <w:rPr>
          <w:rFonts w:cs="Arial"/>
          <w:color w:val="000000"/>
          <w:lang w:val="es-ES" w:eastAsia="es-ES"/>
        </w:rPr>
      </w:pPr>
      <w:r w:rsidRPr="002F044B">
        <w:rPr>
          <w:rFonts w:cs="Arial"/>
          <w:color w:val="000000"/>
          <w:lang w:val="es-ES" w:eastAsia="es-ES"/>
        </w:rPr>
        <w:t>promover la implementación de las directrices pertinentes adoptadas en los marcos de los AAM participantes;</w:t>
      </w:r>
    </w:p>
    <w:p w14:paraId="6D37E054" w14:textId="77777777" w:rsidR="00F737F4" w:rsidRPr="004A1130" w:rsidRDefault="00F737F4" w:rsidP="00F737F4">
      <w:pPr>
        <w:widowControl w:val="0"/>
        <w:numPr>
          <w:ilvl w:val="1"/>
          <w:numId w:val="26"/>
        </w:numPr>
        <w:suppressAutoHyphens/>
        <w:autoSpaceDE w:val="0"/>
        <w:autoSpaceDN w:val="0"/>
        <w:spacing w:after="80" w:line="240" w:lineRule="auto"/>
        <w:ind w:left="851" w:hanging="567"/>
        <w:jc w:val="both"/>
        <w:textAlignment w:val="baseline"/>
        <w:rPr>
          <w:rFonts w:cs="Arial"/>
          <w:color w:val="000000"/>
          <w:lang w:val="es-ES" w:eastAsia="es-ES"/>
        </w:rPr>
      </w:pPr>
      <w:r w:rsidRPr="002F044B">
        <w:rPr>
          <w:rFonts w:cs="Arial"/>
          <w:color w:val="000000"/>
          <w:lang w:val="es-ES" w:eastAsia="es-ES"/>
        </w:rPr>
        <w:t>establecer prioridades para su actuación y ponerlas en práctica;</w:t>
      </w:r>
    </w:p>
    <w:p w14:paraId="13A5EAE2" w14:textId="77777777" w:rsidR="00F737F4" w:rsidRPr="004A1130" w:rsidRDefault="00F737F4" w:rsidP="00F737F4">
      <w:pPr>
        <w:widowControl w:val="0"/>
        <w:numPr>
          <w:ilvl w:val="1"/>
          <w:numId w:val="26"/>
        </w:numPr>
        <w:suppressAutoHyphens/>
        <w:autoSpaceDE w:val="0"/>
        <w:autoSpaceDN w:val="0"/>
        <w:spacing w:after="80" w:line="240" w:lineRule="auto"/>
        <w:ind w:left="851" w:hanging="567"/>
        <w:jc w:val="both"/>
        <w:textAlignment w:val="baseline"/>
        <w:rPr>
          <w:rFonts w:cs="Arial"/>
          <w:color w:val="000000"/>
          <w:lang w:val="es-ES" w:eastAsia="es-ES"/>
        </w:rPr>
      </w:pPr>
      <w:r w:rsidRPr="002F044B">
        <w:rPr>
          <w:rFonts w:cs="Arial"/>
          <w:color w:val="000000"/>
          <w:lang w:val="es-ES" w:eastAsia="es-ES"/>
        </w:rPr>
        <w:t>prestar ayuda en la movilización de recursos para las acciones prioritarias, incluso de la industria de la energía;</w:t>
      </w:r>
    </w:p>
    <w:p w14:paraId="5F309706" w14:textId="77777777" w:rsidR="00F737F4" w:rsidRPr="004A1130" w:rsidRDefault="00F737F4" w:rsidP="00F737F4">
      <w:pPr>
        <w:widowControl w:val="0"/>
        <w:numPr>
          <w:ilvl w:val="1"/>
          <w:numId w:val="26"/>
        </w:numPr>
        <w:suppressAutoHyphens/>
        <w:autoSpaceDE w:val="0"/>
        <w:autoSpaceDN w:val="0"/>
        <w:spacing w:after="80" w:line="240" w:lineRule="auto"/>
        <w:ind w:left="851" w:hanging="567"/>
        <w:jc w:val="both"/>
        <w:textAlignment w:val="baseline"/>
        <w:rPr>
          <w:rFonts w:cs="Arial"/>
          <w:color w:val="000000"/>
          <w:lang w:val="es-ES" w:eastAsia="es-ES"/>
        </w:rPr>
      </w:pPr>
      <w:r w:rsidRPr="002F044B">
        <w:rPr>
          <w:rFonts w:cs="Arial"/>
          <w:color w:val="000000"/>
          <w:lang w:val="es-ES" w:eastAsia="es-ES"/>
        </w:rPr>
        <w:t>supervisar la implementación de las directrices pertinentes y su eficacia, así como los obstáculos existentes para la implementación adecuada de tales directrices, y presentar informes sobre la marcha de los trabajos a los órganos rectores de los AAM participantes;</w:t>
      </w:r>
    </w:p>
    <w:p w14:paraId="661EA07D" w14:textId="77777777" w:rsidR="00F737F4" w:rsidRPr="004A1130" w:rsidRDefault="00F737F4" w:rsidP="00F737F4">
      <w:pPr>
        <w:widowControl w:val="0"/>
        <w:numPr>
          <w:ilvl w:val="1"/>
          <w:numId w:val="26"/>
        </w:numPr>
        <w:suppressAutoHyphens/>
        <w:autoSpaceDE w:val="0"/>
        <w:autoSpaceDN w:val="0"/>
        <w:spacing w:after="80" w:line="240" w:lineRule="auto"/>
        <w:ind w:left="851" w:hanging="567"/>
        <w:jc w:val="both"/>
        <w:textAlignment w:val="baseline"/>
        <w:rPr>
          <w:rFonts w:cs="Arial"/>
          <w:color w:val="000000"/>
          <w:lang w:val="es-ES" w:eastAsia="es-ES"/>
        </w:rPr>
      </w:pPr>
      <w:r w:rsidRPr="002F044B">
        <w:rPr>
          <w:rFonts w:cs="Arial"/>
          <w:color w:val="000000"/>
          <w:lang w:val="es-ES" w:eastAsia="es-ES"/>
        </w:rPr>
        <w:t>estimular la comunicación interna y externa, así como el intercambio de información, experiencias, mejores prácticas y conocimientos técnicos;</w:t>
      </w:r>
    </w:p>
    <w:p w14:paraId="3FFFB70C" w14:textId="77777777" w:rsidR="00F737F4" w:rsidRPr="004A1130" w:rsidRDefault="00F737F4" w:rsidP="00F737F4">
      <w:pPr>
        <w:widowControl w:val="0"/>
        <w:numPr>
          <w:ilvl w:val="1"/>
          <w:numId w:val="26"/>
        </w:numPr>
        <w:suppressAutoHyphens/>
        <w:autoSpaceDE w:val="0"/>
        <w:autoSpaceDN w:val="0"/>
        <w:spacing w:after="80" w:line="240" w:lineRule="auto"/>
        <w:ind w:left="851" w:hanging="567"/>
        <w:jc w:val="both"/>
        <w:textAlignment w:val="baseline"/>
        <w:rPr>
          <w:rFonts w:cs="Arial"/>
          <w:color w:val="000000"/>
          <w:lang w:val="es-ES" w:eastAsia="es-ES"/>
        </w:rPr>
      </w:pPr>
      <w:r w:rsidRPr="002F044B">
        <w:rPr>
          <w:rFonts w:cs="Arial"/>
          <w:color w:val="000000"/>
          <w:lang w:val="es-ES" w:eastAsia="es-ES"/>
        </w:rPr>
        <w:t>fortalecer las redes regionales e internacionales; y</w:t>
      </w:r>
    </w:p>
    <w:p w14:paraId="501E26D1" w14:textId="77777777" w:rsidR="00F737F4" w:rsidRPr="002F044B" w:rsidRDefault="00F737F4" w:rsidP="00F737F4">
      <w:pPr>
        <w:widowControl w:val="0"/>
        <w:numPr>
          <w:ilvl w:val="1"/>
          <w:numId w:val="26"/>
        </w:numPr>
        <w:suppressAutoHyphens/>
        <w:autoSpaceDE w:val="0"/>
        <w:autoSpaceDN w:val="0"/>
        <w:spacing w:after="0" w:line="240" w:lineRule="auto"/>
        <w:ind w:left="851" w:hanging="567"/>
        <w:contextualSpacing/>
        <w:jc w:val="both"/>
        <w:textAlignment w:val="baseline"/>
        <w:rPr>
          <w:rFonts w:cs="Arial"/>
          <w:color w:val="000000"/>
          <w:lang w:val="es-ES" w:eastAsia="es-ES"/>
        </w:rPr>
      </w:pPr>
      <w:r w:rsidRPr="002F044B">
        <w:rPr>
          <w:rFonts w:cs="Arial"/>
          <w:color w:val="000000"/>
          <w:lang w:val="es-ES" w:eastAsia="es-ES"/>
        </w:rPr>
        <w:t xml:space="preserve">estimular más investigaciones sobre el despliegue de tecnologías de energías renovables, donde se han identificado importantes deficiencias de conocimientos en el </w:t>
      </w:r>
      <w:r>
        <w:rPr>
          <w:rFonts w:cs="Arial"/>
          <w:i/>
          <w:iCs/>
          <w:color w:val="000000"/>
          <w:lang w:val="es-ES" w:eastAsia="es-ES"/>
        </w:rPr>
        <w:t>I</w:t>
      </w:r>
      <w:r w:rsidRPr="003712DA">
        <w:rPr>
          <w:rFonts w:cs="Arial"/>
          <w:i/>
          <w:iCs/>
          <w:color w:val="000000"/>
          <w:lang w:val="es-ES" w:eastAsia="es-ES"/>
        </w:rPr>
        <w:t>nforme de examen</w:t>
      </w:r>
      <w:r w:rsidRPr="002F044B">
        <w:rPr>
          <w:rFonts w:cs="Arial"/>
          <w:color w:val="000000"/>
          <w:lang w:val="es-ES" w:eastAsia="es-ES"/>
        </w:rPr>
        <w:t xml:space="preserve"> (PNUMA/CMS/COP11/Inf.26).</w:t>
      </w:r>
    </w:p>
    <w:p w14:paraId="2FC40980" w14:textId="77777777" w:rsidR="00F737F4" w:rsidRPr="002F044B" w:rsidRDefault="00F737F4" w:rsidP="00F737F4">
      <w:pPr>
        <w:spacing w:after="0" w:line="240" w:lineRule="auto"/>
        <w:ind w:left="1260" w:hanging="540"/>
        <w:jc w:val="both"/>
        <w:rPr>
          <w:rFonts w:cs="Arial"/>
          <w:color w:val="000000"/>
          <w:lang w:val="es-ES" w:eastAsia="es-ES"/>
        </w:rPr>
      </w:pPr>
    </w:p>
    <w:p w14:paraId="0EAD4AB8" w14:textId="77777777" w:rsidR="00F737F4" w:rsidRPr="002F044B" w:rsidRDefault="00F737F4" w:rsidP="00F737F4">
      <w:pPr>
        <w:widowControl w:val="0"/>
        <w:numPr>
          <w:ilvl w:val="0"/>
          <w:numId w:val="25"/>
        </w:numPr>
        <w:suppressAutoHyphens/>
        <w:autoSpaceDE w:val="0"/>
        <w:autoSpaceDN w:val="0"/>
        <w:spacing w:after="0" w:line="240" w:lineRule="auto"/>
        <w:ind w:left="709" w:hanging="709"/>
        <w:contextualSpacing/>
        <w:textAlignment w:val="baseline"/>
        <w:rPr>
          <w:rFonts w:cs="Arial"/>
          <w:b/>
          <w:color w:val="000000"/>
          <w:lang w:val="es-ES" w:eastAsia="es-ES"/>
        </w:rPr>
      </w:pPr>
      <w:r w:rsidRPr="002F044B">
        <w:rPr>
          <w:rFonts w:cs="Arial"/>
          <w:b/>
          <w:color w:val="000000"/>
          <w:lang w:val="es-ES" w:eastAsia="es-ES"/>
        </w:rPr>
        <w:t>Composición</w:t>
      </w:r>
    </w:p>
    <w:p w14:paraId="291838CE" w14:textId="77777777" w:rsidR="00F737F4" w:rsidRPr="002F044B" w:rsidRDefault="00F737F4" w:rsidP="00F737F4">
      <w:pPr>
        <w:spacing w:after="0" w:line="240" w:lineRule="auto"/>
        <w:rPr>
          <w:rFonts w:cs="Arial"/>
          <w:color w:val="000000"/>
          <w:lang w:val="es-ES" w:eastAsia="es-ES"/>
        </w:rPr>
      </w:pPr>
    </w:p>
    <w:p w14:paraId="21480703" w14:textId="77777777" w:rsidR="00F737F4" w:rsidRPr="002F044B" w:rsidRDefault="00F737F4" w:rsidP="00F737F4">
      <w:pPr>
        <w:spacing w:after="0" w:line="240" w:lineRule="auto"/>
        <w:jc w:val="both"/>
        <w:rPr>
          <w:rFonts w:cs="Arial"/>
          <w:color w:val="000000"/>
          <w:lang w:val="es-ES" w:eastAsia="es-ES"/>
        </w:rPr>
      </w:pPr>
      <w:r w:rsidRPr="002F044B">
        <w:rPr>
          <w:rFonts w:cs="Arial"/>
          <w:color w:val="000000"/>
          <w:lang w:val="es-ES" w:eastAsia="es-ES"/>
        </w:rPr>
        <w:t xml:space="preserve">El </w:t>
      </w:r>
      <w:r w:rsidRPr="002F044B">
        <w:rPr>
          <w:rFonts w:cs="Arial"/>
          <w:color w:val="000000"/>
          <w:spacing w:val="-4"/>
          <w:lang w:val="es-ES" w:eastAsia="es-ES"/>
        </w:rPr>
        <w:t xml:space="preserve">Grupo operativo </w:t>
      </w:r>
      <w:r w:rsidRPr="002F044B">
        <w:rPr>
          <w:rFonts w:cs="Arial"/>
          <w:color w:val="000000"/>
          <w:lang w:val="es-ES" w:eastAsia="es-ES"/>
        </w:rPr>
        <w:t xml:space="preserve">sobre la energía es de composición abierta:  sus organizaciones miembros comprenderán las </w:t>
      </w:r>
      <w:r>
        <w:rPr>
          <w:rFonts w:cs="Arial"/>
          <w:color w:val="000000"/>
          <w:lang w:val="es-ES" w:eastAsia="es-ES"/>
        </w:rPr>
        <w:t>S</w:t>
      </w:r>
      <w:r w:rsidRPr="002F044B">
        <w:rPr>
          <w:rFonts w:cs="Arial"/>
          <w:color w:val="000000"/>
          <w:lang w:val="es-ES" w:eastAsia="es-ES"/>
        </w:rPr>
        <w:t xml:space="preserve">ecretarías de los AMM participantes, representantes de las instituciones gubernamentales competentes en materia de medio ambiente y energía de las Partes en los AAM participantes, representantes de la industria de la energía, las instituciones académicas, ONG y otras </w:t>
      </w:r>
      <w:r>
        <w:rPr>
          <w:rFonts w:cs="Arial"/>
          <w:color w:val="000000"/>
          <w:lang w:val="es-ES" w:eastAsia="es-ES"/>
        </w:rPr>
        <w:t>p</w:t>
      </w:r>
      <w:r w:rsidRPr="002F044B">
        <w:rPr>
          <w:rFonts w:cs="Arial"/>
          <w:color w:val="000000"/>
          <w:lang w:val="es-ES" w:eastAsia="es-ES"/>
        </w:rPr>
        <w:t>artes pertinentes interesadas.</w:t>
      </w:r>
    </w:p>
    <w:p w14:paraId="6341BF33" w14:textId="77777777" w:rsidR="00F737F4" w:rsidRPr="002F044B" w:rsidRDefault="00F737F4" w:rsidP="00F737F4">
      <w:pPr>
        <w:spacing w:after="0" w:line="240" w:lineRule="auto"/>
        <w:contextualSpacing/>
        <w:rPr>
          <w:rFonts w:cs="Arial"/>
          <w:color w:val="000000"/>
          <w:lang w:val="es-ES" w:eastAsia="es-ES"/>
        </w:rPr>
      </w:pPr>
    </w:p>
    <w:p w14:paraId="6C5101CF" w14:textId="77777777" w:rsidR="00F737F4" w:rsidRPr="002F044B" w:rsidRDefault="00F737F4" w:rsidP="00F737F4">
      <w:pPr>
        <w:widowControl w:val="0"/>
        <w:numPr>
          <w:ilvl w:val="0"/>
          <w:numId w:val="25"/>
        </w:numPr>
        <w:suppressAutoHyphens/>
        <w:autoSpaceDE w:val="0"/>
        <w:autoSpaceDN w:val="0"/>
        <w:spacing w:after="0" w:line="240" w:lineRule="auto"/>
        <w:contextualSpacing/>
        <w:textAlignment w:val="baseline"/>
        <w:rPr>
          <w:rFonts w:cs="Arial"/>
          <w:b/>
          <w:color w:val="000000"/>
          <w:lang w:val="es-ES" w:eastAsia="es-ES"/>
        </w:rPr>
      </w:pPr>
      <w:r w:rsidRPr="002F044B">
        <w:rPr>
          <w:rFonts w:cs="Arial"/>
          <w:b/>
          <w:color w:val="000000"/>
          <w:lang w:val="es-ES" w:eastAsia="es-ES"/>
        </w:rPr>
        <w:t>Gobernanza</w:t>
      </w:r>
    </w:p>
    <w:p w14:paraId="7ABF4CD2" w14:textId="77777777" w:rsidR="00F737F4" w:rsidRPr="002F044B" w:rsidRDefault="00F737F4" w:rsidP="00F737F4">
      <w:pPr>
        <w:spacing w:after="0" w:line="240" w:lineRule="auto"/>
        <w:rPr>
          <w:rFonts w:cs="Arial"/>
          <w:color w:val="000000"/>
          <w:lang w:val="es-ES" w:eastAsia="es-ES"/>
        </w:rPr>
      </w:pPr>
    </w:p>
    <w:p w14:paraId="17F3006A" w14:textId="77777777" w:rsidR="00F737F4" w:rsidRPr="002F044B" w:rsidRDefault="00F737F4" w:rsidP="00F737F4">
      <w:pPr>
        <w:spacing w:after="80" w:line="240" w:lineRule="auto"/>
        <w:rPr>
          <w:rFonts w:cs="Arial"/>
          <w:color w:val="000000"/>
          <w:lang w:val="es-ES" w:eastAsia="es-ES"/>
        </w:rPr>
      </w:pPr>
      <w:r w:rsidRPr="002F044B">
        <w:rPr>
          <w:rFonts w:cs="Arial"/>
          <w:color w:val="000000"/>
          <w:lang w:val="es-ES" w:eastAsia="es-ES"/>
        </w:rPr>
        <w:t xml:space="preserve">El </w:t>
      </w:r>
      <w:r w:rsidRPr="002F044B">
        <w:rPr>
          <w:rFonts w:cs="Arial"/>
          <w:color w:val="000000"/>
          <w:spacing w:val="-4"/>
          <w:lang w:val="es-ES" w:eastAsia="es-ES"/>
        </w:rPr>
        <w:t xml:space="preserve">Grupo operativo </w:t>
      </w:r>
      <w:r w:rsidRPr="002F044B">
        <w:rPr>
          <w:rFonts w:cs="Arial"/>
          <w:color w:val="000000"/>
          <w:lang w:val="es-ES" w:eastAsia="es-ES"/>
        </w:rPr>
        <w:t>sobre la energía deberá:</w:t>
      </w:r>
    </w:p>
    <w:p w14:paraId="60639A2E" w14:textId="77777777" w:rsidR="00F737F4" w:rsidRPr="002F044B" w:rsidRDefault="00F737F4" w:rsidP="00F737F4">
      <w:pPr>
        <w:spacing w:after="80" w:line="240" w:lineRule="auto"/>
        <w:ind w:left="851" w:hanging="567"/>
        <w:jc w:val="both"/>
        <w:rPr>
          <w:rFonts w:cs="Arial"/>
          <w:color w:val="000000"/>
          <w:lang w:val="es-ES" w:eastAsia="es-ES"/>
        </w:rPr>
      </w:pPr>
      <w:r w:rsidRPr="002F044B">
        <w:rPr>
          <w:rFonts w:cs="Arial"/>
          <w:color w:val="000000"/>
          <w:lang w:val="es-ES" w:eastAsia="es-ES"/>
        </w:rPr>
        <w:t xml:space="preserve">7.1. </w:t>
      </w:r>
      <w:r w:rsidRPr="002F044B">
        <w:rPr>
          <w:rFonts w:cs="Arial"/>
          <w:lang w:val="es-ES" w:eastAsia="es-ES"/>
        </w:rPr>
        <w:tab/>
      </w:r>
      <w:r>
        <w:rPr>
          <w:rFonts w:cs="Arial"/>
          <w:color w:val="000000"/>
          <w:lang w:val="es-ES" w:eastAsia="es-ES"/>
        </w:rPr>
        <w:t>d</w:t>
      </w:r>
      <w:r w:rsidRPr="002F044B">
        <w:rPr>
          <w:rFonts w:cs="Arial"/>
          <w:color w:val="000000"/>
          <w:lang w:val="es-ES" w:eastAsia="es-ES"/>
        </w:rPr>
        <w:t>esempeñar su función buscando el consenso, en la medida mayor posible, entre los miembros del Grupo;</w:t>
      </w:r>
    </w:p>
    <w:p w14:paraId="681EAEF9" w14:textId="77777777" w:rsidR="00F737F4" w:rsidRPr="002F044B" w:rsidRDefault="00F737F4" w:rsidP="00F737F4">
      <w:pPr>
        <w:spacing w:after="80" w:line="240" w:lineRule="auto"/>
        <w:ind w:left="851" w:hanging="567"/>
        <w:jc w:val="both"/>
        <w:rPr>
          <w:rFonts w:cs="Arial"/>
          <w:color w:val="000000"/>
          <w:lang w:val="es-ES" w:eastAsia="es-ES"/>
        </w:rPr>
      </w:pPr>
      <w:r w:rsidRPr="002F044B">
        <w:rPr>
          <w:rFonts w:cs="Arial"/>
          <w:color w:val="000000"/>
          <w:lang w:val="es-ES" w:eastAsia="es-ES"/>
        </w:rPr>
        <w:t xml:space="preserve">7.2. </w:t>
      </w:r>
      <w:r w:rsidRPr="002F044B">
        <w:rPr>
          <w:rFonts w:cs="Arial"/>
          <w:lang w:val="es-ES" w:eastAsia="es-ES"/>
        </w:rPr>
        <w:tab/>
      </w:r>
      <w:r>
        <w:rPr>
          <w:rFonts w:cs="Arial"/>
          <w:color w:val="000000"/>
          <w:lang w:val="es-ES" w:eastAsia="es-ES"/>
        </w:rPr>
        <w:t>u</w:t>
      </w:r>
      <w:r w:rsidRPr="002F044B">
        <w:rPr>
          <w:rFonts w:cs="Arial"/>
          <w:color w:val="000000"/>
          <w:lang w:val="es-ES" w:eastAsia="es-ES"/>
        </w:rPr>
        <w:t xml:space="preserve">na vez que ha sido convocado, actuar de acuerdo con un </w:t>
      </w:r>
      <w:r w:rsidRPr="002F044B">
        <w:rPr>
          <w:rFonts w:cs="Arial"/>
          <w:i/>
          <w:color w:val="000000"/>
          <w:lang w:val="es-ES" w:eastAsia="es-ES"/>
        </w:rPr>
        <w:t>modus operandi</w:t>
      </w:r>
      <w:r w:rsidRPr="002F044B">
        <w:rPr>
          <w:rFonts w:cs="Arial"/>
          <w:color w:val="000000"/>
          <w:lang w:val="es-ES" w:eastAsia="es-ES"/>
        </w:rPr>
        <w:t xml:space="preserve"> que será establecido por sus miembros; y</w:t>
      </w:r>
    </w:p>
    <w:p w14:paraId="7C2B859B" w14:textId="77777777" w:rsidR="00F737F4" w:rsidRPr="002F044B" w:rsidRDefault="00F737F4" w:rsidP="00F737F4">
      <w:pPr>
        <w:spacing w:after="0" w:line="240" w:lineRule="auto"/>
        <w:ind w:left="851" w:hanging="567"/>
        <w:jc w:val="both"/>
        <w:rPr>
          <w:rFonts w:cs="Arial"/>
          <w:color w:val="000000"/>
          <w:lang w:val="es-ES" w:eastAsia="es-ES"/>
        </w:rPr>
      </w:pPr>
      <w:r w:rsidRPr="002F044B">
        <w:rPr>
          <w:rFonts w:cs="Arial"/>
          <w:color w:val="000000"/>
          <w:lang w:val="es-ES" w:eastAsia="es-ES"/>
        </w:rPr>
        <w:t xml:space="preserve">7.3. </w:t>
      </w:r>
      <w:r w:rsidRPr="002F044B">
        <w:rPr>
          <w:rFonts w:cs="Arial"/>
          <w:lang w:val="es-ES" w:eastAsia="es-ES"/>
        </w:rPr>
        <w:tab/>
      </w:r>
      <w:r w:rsidRPr="002F044B">
        <w:rPr>
          <w:rFonts w:cs="Arial"/>
          <w:color w:val="000000"/>
          <w:lang w:val="es-ES" w:eastAsia="es-ES"/>
        </w:rPr>
        <w:t>Presentar informe a la Conferencia de las Partes de la CMS y a los órganos rectores de los otros AAM participantes, conforme a lo solicitado por ellos.</w:t>
      </w:r>
    </w:p>
    <w:p w14:paraId="2CB194E1" w14:textId="77777777" w:rsidR="00F737F4" w:rsidRPr="002F044B" w:rsidRDefault="00F737F4" w:rsidP="00F737F4">
      <w:pPr>
        <w:spacing w:after="0" w:line="240" w:lineRule="auto"/>
        <w:rPr>
          <w:rFonts w:cs="Arial"/>
          <w:color w:val="000000"/>
          <w:lang w:val="es-ES" w:eastAsia="es-ES"/>
        </w:rPr>
      </w:pPr>
    </w:p>
    <w:p w14:paraId="33A94219" w14:textId="77777777" w:rsidR="00F737F4" w:rsidRPr="002F044B" w:rsidRDefault="00F737F4" w:rsidP="00F737F4">
      <w:pPr>
        <w:widowControl w:val="0"/>
        <w:numPr>
          <w:ilvl w:val="0"/>
          <w:numId w:val="25"/>
        </w:numPr>
        <w:suppressAutoHyphens/>
        <w:autoSpaceDE w:val="0"/>
        <w:autoSpaceDN w:val="0"/>
        <w:spacing w:after="0" w:line="240" w:lineRule="auto"/>
        <w:ind w:left="709" w:hanging="709"/>
        <w:contextualSpacing/>
        <w:textAlignment w:val="baseline"/>
        <w:rPr>
          <w:rFonts w:cs="Arial"/>
          <w:b/>
          <w:color w:val="000000"/>
          <w:lang w:val="es-ES" w:eastAsia="es-ES"/>
        </w:rPr>
      </w:pPr>
      <w:r w:rsidRPr="002F044B">
        <w:rPr>
          <w:rFonts w:cs="Arial"/>
          <w:b/>
          <w:color w:val="000000"/>
          <w:lang w:val="es-ES" w:eastAsia="es-ES"/>
        </w:rPr>
        <w:t>Funcionamiento:</w:t>
      </w:r>
    </w:p>
    <w:p w14:paraId="7F59820F" w14:textId="77777777" w:rsidR="00F737F4" w:rsidRPr="002F044B" w:rsidRDefault="00F737F4" w:rsidP="00F737F4">
      <w:pPr>
        <w:spacing w:after="0" w:line="240" w:lineRule="auto"/>
        <w:jc w:val="both"/>
        <w:rPr>
          <w:rFonts w:cs="Arial"/>
          <w:color w:val="000000"/>
          <w:lang w:val="es-ES" w:eastAsia="es-ES"/>
        </w:rPr>
      </w:pPr>
    </w:p>
    <w:p w14:paraId="27DF7682" w14:textId="77777777" w:rsidR="00F737F4" w:rsidRPr="002F044B" w:rsidRDefault="00F737F4" w:rsidP="00F737F4">
      <w:pPr>
        <w:spacing w:after="0" w:line="240" w:lineRule="auto"/>
        <w:jc w:val="both"/>
        <w:rPr>
          <w:rFonts w:cs="Arial"/>
          <w:color w:val="000000"/>
          <w:lang w:val="es-ES" w:eastAsia="es-ES"/>
        </w:rPr>
      </w:pPr>
      <w:r w:rsidRPr="002F044B">
        <w:rPr>
          <w:rFonts w:cs="Arial"/>
          <w:color w:val="000000"/>
          <w:lang w:val="es-ES" w:eastAsia="es-ES"/>
        </w:rPr>
        <w:t xml:space="preserve">A reserva de la disponibilidad de fondos, se designará un coordinador de entre los miembros del </w:t>
      </w:r>
      <w:r w:rsidRPr="002F044B">
        <w:rPr>
          <w:rFonts w:cs="Arial"/>
          <w:color w:val="000000"/>
          <w:spacing w:val="-4"/>
          <w:lang w:val="es-ES" w:eastAsia="es-ES"/>
        </w:rPr>
        <w:t xml:space="preserve">Grupo operativo </w:t>
      </w:r>
      <w:r w:rsidRPr="002F044B">
        <w:rPr>
          <w:rFonts w:cs="Arial"/>
          <w:color w:val="000000"/>
          <w:lang w:val="es-ES" w:eastAsia="es-ES"/>
        </w:rPr>
        <w:t xml:space="preserve">sobre la energía </w:t>
      </w:r>
      <w:r>
        <w:rPr>
          <w:rFonts w:cs="Arial"/>
          <w:color w:val="000000"/>
          <w:lang w:val="es-ES" w:eastAsia="es-ES"/>
        </w:rPr>
        <w:t>bajo</w:t>
      </w:r>
      <w:r w:rsidRPr="002F044B">
        <w:rPr>
          <w:rFonts w:cs="Arial"/>
          <w:color w:val="000000"/>
          <w:lang w:val="es-ES" w:eastAsia="es-ES"/>
        </w:rPr>
        <w:t xml:space="preserve"> un acuerdo con la Secretaría de la CMS para que preste apoyo al presidente, el vicepresidente y los miembros del </w:t>
      </w:r>
      <w:r w:rsidRPr="002F044B">
        <w:rPr>
          <w:rFonts w:cs="Arial"/>
          <w:color w:val="000000"/>
          <w:spacing w:val="-4"/>
          <w:lang w:val="es-ES" w:eastAsia="es-ES"/>
        </w:rPr>
        <w:t xml:space="preserve">Grupo operativo </w:t>
      </w:r>
      <w:r w:rsidRPr="002F044B">
        <w:rPr>
          <w:rFonts w:cs="Arial"/>
          <w:color w:val="000000"/>
          <w:lang w:val="es-ES" w:eastAsia="es-ES"/>
        </w:rPr>
        <w:t>sobre la energía, según proceda.</w:t>
      </w:r>
    </w:p>
    <w:p w14:paraId="42D212D9" w14:textId="77777777" w:rsidR="00F737F4" w:rsidRPr="002F044B" w:rsidRDefault="00F737F4" w:rsidP="00F737F4">
      <w:pPr>
        <w:spacing w:after="0" w:line="240" w:lineRule="auto"/>
        <w:jc w:val="both"/>
        <w:rPr>
          <w:rFonts w:cs="Arial"/>
          <w:color w:val="000000"/>
          <w:lang w:val="es-ES" w:eastAsia="es-ES"/>
        </w:rPr>
      </w:pPr>
    </w:p>
    <w:p w14:paraId="1029DC76" w14:textId="77777777" w:rsidR="00F737F4" w:rsidRPr="002F044B" w:rsidRDefault="00F737F4" w:rsidP="00F737F4">
      <w:pPr>
        <w:spacing w:after="80" w:line="240" w:lineRule="auto"/>
        <w:rPr>
          <w:rFonts w:cs="Arial"/>
          <w:color w:val="000000"/>
          <w:lang w:val="es-ES" w:eastAsia="es-ES"/>
        </w:rPr>
      </w:pPr>
      <w:r w:rsidRPr="002F044B">
        <w:rPr>
          <w:rFonts w:cs="Arial"/>
          <w:color w:val="000000"/>
          <w:lang w:val="es-ES" w:eastAsia="es-ES"/>
        </w:rPr>
        <w:t>El coordinador deberá, entre otras cosas:</w:t>
      </w:r>
    </w:p>
    <w:p w14:paraId="30FB553D" w14:textId="77777777" w:rsidR="00F737F4" w:rsidRPr="002F044B" w:rsidRDefault="00F737F4" w:rsidP="009D51C6">
      <w:pPr>
        <w:spacing w:after="80" w:line="240" w:lineRule="auto"/>
        <w:ind w:left="851" w:hanging="567"/>
        <w:jc w:val="both"/>
        <w:rPr>
          <w:rFonts w:cs="Arial"/>
          <w:color w:val="000000"/>
          <w:lang w:val="es-ES" w:eastAsia="es-ES"/>
        </w:rPr>
      </w:pPr>
      <w:r w:rsidRPr="002F044B">
        <w:rPr>
          <w:rFonts w:cs="Arial"/>
          <w:color w:val="000000"/>
          <w:lang w:val="es-ES" w:eastAsia="es-ES"/>
        </w:rPr>
        <w:t xml:space="preserve">- </w:t>
      </w:r>
      <w:r w:rsidRPr="002F044B">
        <w:rPr>
          <w:rFonts w:cs="Arial"/>
          <w:lang w:val="es-ES" w:eastAsia="es-ES"/>
        </w:rPr>
        <w:tab/>
      </w:r>
      <w:r w:rsidRPr="002F044B">
        <w:rPr>
          <w:rFonts w:cs="Arial"/>
          <w:color w:val="000000"/>
          <w:lang w:val="es-ES" w:eastAsia="es-ES"/>
        </w:rPr>
        <w:t xml:space="preserve">organizar las reuniones del </w:t>
      </w:r>
      <w:r w:rsidRPr="002F044B">
        <w:rPr>
          <w:rFonts w:cs="Arial"/>
          <w:color w:val="000000"/>
          <w:spacing w:val="-4"/>
          <w:lang w:val="es-ES" w:eastAsia="es-ES"/>
        </w:rPr>
        <w:t xml:space="preserve">Grupo operativo </w:t>
      </w:r>
      <w:r w:rsidRPr="002F044B">
        <w:rPr>
          <w:rFonts w:cs="Arial"/>
          <w:color w:val="000000"/>
          <w:lang w:val="es-ES" w:eastAsia="es-ES"/>
        </w:rPr>
        <w:t>sobre la energía;</w:t>
      </w:r>
    </w:p>
    <w:p w14:paraId="3501CBBE" w14:textId="77777777" w:rsidR="00F737F4" w:rsidRPr="002F044B" w:rsidRDefault="00F737F4" w:rsidP="009D51C6">
      <w:pPr>
        <w:spacing w:after="80" w:line="240" w:lineRule="auto"/>
        <w:ind w:left="851" w:hanging="567"/>
        <w:jc w:val="both"/>
        <w:rPr>
          <w:rFonts w:cs="Arial"/>
          <w:color w:val="000000"/>
          <w:lang w:val="es-ES" w:eastAsia="es-ES"/>
        </w:rPr>
      </w:pPr>
      <w:r w:rsidRPr="002F044B">
        <w:rPr>
          <w:rFonts w:cs="Arial"/>
          <w:color w:val="000000"/>
          <w:lang w:val="es-ES" w:eastAsia="es-ES"/>
        </w:rPr>
        <w:t xml:space="preserve">- </w:t>
      </w:r>
      <w:r w:rsidRPr="002F044B">
        <w:rPr>
          <w:rFonts w:cs="Arial"/>
          <w:lang w:val="es-ES" w:eastAsia="es-ES"/>
        </w:rPr>
        <w:tab/>
      </w:r>
      <w:r w:rsidRPr="002F044B">
        <w:rPr>
          <w:rFonts w:cs="Arial"/>
          <w:color w:val="000000"/>
          <w:lang w:val="es-ES" w:eastAsia="es-ES"/>
        </w:rPr>
        <w:t xml:space="preserve">mantener y moderar la plataforma de comunicación del </w:t>
      </w:r>
      <w:r w:rsidRPr="002F044B">
        <w:rPr>
          <w:rFonts w:cs="Arial"/>
          <w:color w:val="000000"/>
          <w:spacing w:val="-4"/>
          <w:lang w:val="es-ES" w:eastAsia="es-ES"/>
        </w:rPr>
        <w:t xml:space="preserve">Grupo operativo </w:t>
      </w:r>
      <w:r w:rsidRPr="002F044B">
        <w:rPr>
          <w:rFonts w:cs="Arial"/>
          <w:color w:val="000000"/>
          <w:lang w:val="es-ES" w:eastAsia="es-ES"/>
        </w:rPr>
        <w:t>sobre la energía (sitio web y espacio de trabajo en línea interno);</w:t>
      </w:r>
    </w:p>
    <w:p w14:paraId="20F215E9" w14:textId="77777777" w:rsidR="00F737F4" w:rsidRPr="002F044B" w:rsidRDefault="00F737F4" w:rsidP="009D51C6">
      <w:pPr>
        <w:spacing w:after="80" w:line="240" w:lineRule="auto"/>
        <w:ind w:left="851" w:hanging="567"/>
        <w:jc w:val="both"/>
        <w:rPr>
          <w:rFonts w:cs="Arial"/>
          <w:color w:val="000000"/>
          <w:lang w:val="es-ES" w:eastAsia="es-ES"/>
        </w:rPr>
      </w:pPr>
      <w:r w:rsidRPr="002F044B">
        <w:rPr>
          <w:rFonts w:cs="Arial"/>
          <w:color w:val="000000"/>
          <w:lang w:val="es-ES" w:eastAsia="es-ES"/>
        </w:rPr>
        <w:t xml:space="preserve">- </w:t>
      </w:r>
      <w:r w:rsidRPr="002F044B">
        <w:rPr>
          <w:rFonts w:cs="Arial"/>
          <w:lang w:val="es-ES" w:eastAsia="es-ES"/>
        </w:rPr>
        <w:tab/>
      </w:r>
      <w:r w:rsidRPr="002F044B">
        <w:rPr>
          <w:rFonts w:cs="Arial"/>
          <w:color w:val="000000"/>
          <w:lang w:val="es-ES" w:eastAsia="es-ES"/>
        </w:rPr>
        <w:t xml:space="preserve">facilitar la implementación de las decisiones del </w:t>
      </w:r>
      <w:r w:rsidRPr="002F044B">
        <w:rPr>
          <w:rFonts w:cs="Arial"/>
          <w:color w:val="000000"/>
          <w:spacing w:val="-4"/>
          <w:lang w:val="es-ES" w:eastAsia="es-ES"/>
        </w:rPr>
        <w:t xml:space="preserve">Grupo operativo </w:t>
      </w:r>
      <w:r w:rsidRPr="002F044B">
        <w:rPr>
          <w:rFonts w:cs="Arial"/>
          <w:color w:val="000000"/>
          <w:lang w:val="es-ES" w:eastAsia="es-ES"/>
        </w:rPr>
        <w:t>sobre la energía, según sea necesario;</w:t>
      </w:r>
    </w:p>
    <w:p w14:paraId="023F55FA" w14:textId="77777777" w:rsidR="00F737F4" w:rsidRPr="002F044B" w:rsidRDefault="00F737F4" w:rsidP="009D51C6">
      <w:pPr>
        <w:spacing w:after="80" w:line="240" w:lineRule="auto"/>
        <w:ind w:left="851" w:hanging="567"/>
        <w:jc w:val="both"/>
        <w:rPr>
          <w:rFonts w:cs="Arial"/>
          <w:color w:val="000000"/>
          <w:lang w:val="es-ES" w:eastAsia="es-ES"/>
        </w:rPr>
      </w:pPr>
      <w:r w:rsidRPr="002F044B">
        <w:rPr>
          <w:rFonts w:cs="Arial"/>
          <w:color w:val="000000"/>
          <w:lang w:val="es-ES" w:eastAsia="es-ES"/>
        </w:rPr>
        <w:lastRenderedPageBreak/>
        <w:t xml:space="preserve">- </w:t>
      </w:r>
      <w:r w:rsidRPr="002F044B">
        <w:rPr>
          <w:rFonts w:cs="Arial"/>
          <w:lang w:val="es-ES" w:eastAsia="es-ES"/>
        </w:rPr>
        <w:tab/>
        <w:t xml:space="preserve">facilitar la recaudación de fondos y la movilización de recursos en apoyo de las actividades del </w:t>
      </w:r>
      <w:r w:rsidRPr="002F044B">
        <w:rPr>
          <w:rFonts w:cs="Arial"/>
          <w:color w:val="000000"/>
          <w:spacing w:val="-4"/>
          <w:lang w:val="es-ES" w:eastAsia="es-ES"/>
        </w:rPr>
        <w:t xml:space="preserve">Grupo operativo </w:t>
      </w:r>
      <w:r w:rsidRPr="002F044B">
        <w:rPr>
          <w:rFonts w:cs="Arial"/>
          <w:lang w:val="es-ES" w:eastAsia="es-ES"/>
        </w:rPr>
        <w:t>sobre la energía; y</w:t>
      </w:r>
    </w:p>
    <w:p w14:paraId="52D2127D" w14:textId="77777777" w:rsidR="00F737F4" w:rsidRPr="002F044B" w:rsidRDefault="00F737F4" w:rsidP="009D51C6">
      <w:pPr>
        <w:spacing w:after="0" w:line="240" w:lineRule="auto"/>
        <w:ind w:left="851" w:hanging="567"/>
        <w:jc w:val="both"/>
        <w:rPr>
          <w:rFonts w:cs="Arial"/>
          <w:color w:val="000000"/>
          <w:lang w:val="es-ES" w:eastAsia="es-ES"/>
        </w:rPr>
      </w:pPr>
      <w:r w:rsidRPr="002F044B">
        <w:rPr>
          <w:rFonts w:cs="Arial"/>
          <w:color w:val="000000"/>
          <w:lang w:val="es-ES" w:eastAsia="es-ES"/>
        </w:rPr>
        <w:t xml:space="preserve">- </w:t>
      </w:r>
      <w:r w:rsidRPr="002F044B">
        <w:rPr>
          <w:rFonts w:cs="Arial"/>
          <w:lang w:val="es-ES" w:eastAsia="es-ES"/>
        </w:rPr>
        <w:tab/>
      </w:r>
      <w:r w:rsidRPr="002F044B">
        <w:rPr>
          <w:rFonts w:cs="Arial"/>
          <w:color w:val="000000"/>
          <w:lang w:val="es-ES" w:eastAsia="es-ES"/>
        </w:rPr>
        <w:t xml:space="preserve">facilitar la colaboración con las partes interesadas dentro y fuera del </w:t>
      </w:r>
      <w:r w:rsidRPr="002F044B">
        <w:rPr>
          <w:rFonts w:cs="Arial"/>
          <w:color w:val="000000"/>
          <w:spacing w:val="-4"/>
          <w:lang w:val="es-ES" w:eastAsia="es-ES"/>
        </w:rPr>
        <w:t xml:space="preserve">Grupo operativo </w:t>
      </w:r>
      <w:r w:rsidRPr="002F044B">
        <w:rPr>
          <w:rFonts w:cs="Arial"/>
          <w:color w:val="000000"/>
          <w:lang w:val="es-ES" w:eastAsia="es-ES"/>
        </w:rPr>
        <w:t>sobre la energía.</w:t>
      </w:r>
    </w:p>
    <w:p w14:paraId="601C27DE" w14:textId="77777777" w:rsidR="00F737F4" w:rsidRPr="002F044B" w:rsidRDefault="00F737F4" w:rsidP="00F737F4">
      <w:pPr>
        <w:spacing w:after="0" w:line="240" w:lineRule="auto"/>
        <w:jc w:val="both"/>
        <w:rPr>
          <w:rFonts w:cs="Arial"/>
          <w:color w:val="000000"/>
          <w:lang w:val="es-ES" w:eastAsia="es-ES"/>
        </w:rPr>
      </w:pPr>
    </w:p>
    <w:p w14:paraId="3332540E" w14:textId="77777777" w:rsidR="00F737F4" w:rsidRPr="002F044B" w:rsidRDefault="00F737F4" w:rsidP="00F737F4">
      <w:pPr>
        <w:spacing w:after="0" w:line="240" w:lineRule="auto"/>
        <w:jc w:val="both"/>
        <w:rPr>
          <w:rFonts w:cs="Arial"/>
          <w:color w:val="000000"/>
          <w:lang w:val="es-ES" w:eastAsia="es-ES"/>
        </w:rPr>
      </w:pPr>
      <w:r w:rsidRPr="002F044B">
        <w:rPr>
          <w:rFonts w:cs="Arial"/>
          <w:color w:val="000000"/>
          <w:lang w:val="es-ES" w:eastAsia="es-ES"/>
        </w:rPr>
        <w:t xml:space="preserve">Las reuniones del </w:t>
      </w:r>
      <w:r w:rsidRPr="002F044B">
        <w:rPr>
          <w:rFonts w:cs="Arial"/>
          <w:color w:val="000000"/>
          <w:spacing w:val="-4"/>
          <w:lang w:val="es-ES" w:eastAsia="es-ES"/>
        </w:rPr>
        <w:t xml:space="preserve">Grupo operativo </w:t>
      </w:r>
      <w:r w:rsidRPr="002F044B">
        <w:rPr>
          <w:rFonts w:cs="Arial"/>
          <w:color w:val="000000"/>
          <w:lang w:val="es-ES" w:eastAsia="es-ES"/>
        </w:rPr>
        <w:t>sobre la energía serán convocadas a intervalos apropiados, según se estime necesario y los fondos lo permitan.</w:t>
      </w:r>
      <w:r>
        <w:rPr>
          <w:rFonts w:cs="Arial"/>
          <w:color w:val="000000"/>
          <w:lang w:val="es-ES" w:eastAsia="es-ES"/>
        </w:rPr>
        <w:t xml:space="preserve"> </w:t>
      </w:r>
      <w:r w:rsidRPr="002F044B">
        <w:rPr>
          <w:rFonts w:cs="Arial"/>
          <w:color w:val="000000"/>
          <w:lang w:val="es-ES" w:eastAsia="es-ES"/>
        </w:rPr>
        <w:t xml:space="preserve">Las actividades entre reuniones se llevarán a cabo por vía electrónica a través de un espacio de trabajo disponible en el sitio web del </w:t>
      </w:r>
      <w:r w:rsidRPr="002F044B">
        <w:rPr>
          <w:rFonts w:cs="Arial"/>
          <w:color w:val="000000"/>
          <w:spacing w:val="-4"/>
          <w:lang w:val="es-ES" w:eastAsia="es-ES"/>
        </w:rPr>
        <w:t xml:space="preserve">Grupo operativo </w:t>
      </w:r>
      <w:r w:rsidRPr="002F044B">
        <w:rPr>
          <w:rFonts w:cs="Arial"/>
          <w:color w:val="000000"/>
          <w:lang w:val="es-ES" w:eastAsia="es-ES"/>
        </w:rPr>
        <w:t xml:space="preserve">sobre la energía, que constituirá el principal medio de comunicación y funcionamiento del </w:t>
      </w:r>
      <w:r w:rsidRPr="002F044B">
        <w:rPr>
          <w:rFonts w:cs="Arial"/>
          <w:color w:val="000000"/>
          <w:spacing w:val="-4"/>
          <w:lang w:val="es-ES" w:eastAsia="es-ES"/>
        </w:rPr>
        <w:t xml:space="preserve">Grupo operativo </w:t>
      </w:r>
      <w:r w:rsidRPr="002F044B">
        <w:rPr>
          <w:rFonts w:cs="Arial"/>
          <w:color w:val="000000"/>
          <w:lang w:val="es-ES" w:eastAsia="es-ES"/>
        </w:rPr>
        <w:t>sobre la energía.</w:t>
      </w:r>
    </w:p>
    <w:p w14:paraId="2CCF5FD9" w14:textId="77777777" w:rsidR="00F737F4" w:rsidRPr="002F044B" w:rsidRDefault="00F737F4" w:rsidP="00F737F4">
      <w:pPr>
        <w:spacing w:after="0" w:line="240" w:lineRule="auto"/>
        <w:jc w:val="both"/>
        <w:rPr>
          <w:rFonts w:cs="Arial"/>
          <w:color w:val="000000"/>
          <w:lang w:val="es-ES" w:eastAsia="es-ES"/>
        </w:rPr>
      </w:pPr>
    </w:p>
    <w:p w14:paraId="2A9CDB9A" w14:textId="77777777" w:rsidR="00F737F4" w:rsidRPr="002F044B" w:rsidRDefault="00F737F4" w:rsidP="00F737F4">
      <w:pPr>
        <w:widowControl w:val="0"/>
        <w:numPr>
          <w:ilvl w:val="0"/>
          <w:numId w:val="25"/>
        </w:numPr>
        <w:suppressAutoHyphens/>
        <w:autoSpaceDE w:val="0"/>
        <w:autoSpaceDN w:val="0"/>
        <w:spacing w:after="0" w:line="240" w:lineRule="auto"/>
        <w:contextualSpacing/>
        <w:jc w:val="both"/>
        <w:textAlignment w:val="baseline"/>
        <w:rPr>
          <w:rFonts w:cs="Arial"/>
          <w:b/>
          <w:color w:val="000000"/>
          <w:lang w:val="es-ES" w:eastAsia="es-ES"/>
        </w:rPr>
      </w:pPr>
      <w:r w:rsidRPr="002F044B">
        <w:rPr>
          <w:rFonts w:cs="Arial"/>
          <w:b/>
          <w:color w:val="000000"/>
          <w:lang w:val="es-ES" w:eastAsia="es-ES"/>
        </w:rPr>
        <w:t>Financiación</w:t>
      </w:r>
    </w:p>
    <w:p w14:paraId="5EA17FA1" w14:textId="77777777" w:rsidR="00F737F4" w:rsidRPr="002F044B" w:rsidRDefault="00F737F4" w:rsidP="00F737F4">
      <w:pPr>
        <w:spacing w:after="0" w:line="240" w:lineRule="auto"/>
        <w:jc w:val="both"/>
        <w:rPr>
          <w:rFonts w:cs="Arial"/>
          <w:color w:val="000000"/>
          <w:lang w:val="es-ES" w:eastAsia="es-ES"/>
        </w:rPr>
      </w:pPr>
    </w:p>
    <w:p w14:paraId="74AA37C6" w14:textId="77777777" w:rsidR="00F737F4" w:rsidRPr="002F044B" w:rsidRDefault="00F737F4" w:rsidP="00F737F4">
      <w:pPr>
        <w:widowControl w:val="0"/>
        <w:suppressAutoHyphens/>
        <w:autoSpaceDE w:val="0"/>
        <w:autoSpaceDN w:val="0"/>
        <w:spacing w:after="0" w:line="240" w:lineRule="auto"/>
        <w:textAlignment w:val="baseline"/>
        <w:rPr>
          <w:rFonts w:cs="Arial"/>
          <w:color w:val="000000"/>
          <w:lang w:val="es-ES" w:eastAsia="es-ES"/>
        </w:rPr>
      </w:pPr>
      <w:r w:rsidRPr="002F044B">
        <w:rPr>
          <w:rFonts w:cs="Arial"/>
          <w:color w:val="000000"/>
          <w:lang w:val="es-ES" w:eastAsia="es-ES"/>
        </w:rPr>
        <w:t xml:space="preserve">La financiación para las actividades del </w:t>
      </w:r>
      <w:r w:rsidRPr="002F044B">
        <w:rPr>
          <w:rFonts w:cs="Arial"/>
          <w:color w:val="000000"/>
          <w:spacing w:val="-4"/>
          <w:lang w:val="es-ES" w:eastAsia="es-ES"/>
        </w:rPr>
        <w:t xml:space="preserve">Grupo operativo </w:t>
      </w:r>
      <w:r w:rsidRPr="002F044B">
        <w:rPr>
          <w:rFonts w:cs="Arial"/>
          <w:color w:val="000000"/>
          <w:lang w:val="es-ES" w:eastAsia="es-ES"/>
        </w:rPr>
        <w:t>sobre la energía, entre ellos el puesto de coordinador, así como la implementación de las prioridades identificadas se recabará de diversas fuentes, incluso de las organizaciones miembros.</w:t>
      </w:r>
    </w:p>
    <w:p w14:paraId="412AA389" w14:textId="77777777" w:rsidR="00F737F4" w:rsidRPr="003C6656" w:rsidRDefault="00F737F4" w:rsidP="00F737F4">
      <w:pPr>
        <w:widowControl w:val="0"/>
        <w:suppressAutoHyphens/>
        <w:autoSpaceDE w:val="0"/>
        <w:autoSpaceDN w:val="0"/>
        <w:spacing w:after="0" w:line="240" w:lineRule="auto"/>
        <w:textAlignment w:val="baseline"/>
        <w:rPr>
          <w:rFonts w:eastAsia="Times New Roman" w:cs="Arial"/>
          <w:lang w:val="es-ES" w:eastAsia="es-ES"/>
        </w:rPr>
      </w:pPr>
    </w:p>
    <w:p w14:paraId="4B4A3175" w14:textId="77777777" w:rsidR="00006108" w:rsidRDefault="00006108" w:rsidP="00006108">
      <w:pPr>
        <w:widowControl w:val="0"/>
        <w:suppressAutoHyphens/>
        <w:autoSpaceDE w:val="0"/>
        <w:autoSpaceDN w:val="0"/>
        <w:spacing w:after="0" w:line="240" w:lineRule="auto"/>
        <w:textAlignment w:val="baseline"/>
        <w:rPr>
          <w:rFonts w:eastAsia="Times New Roman" w:cs="Arial"/>
          <w:lang w:val="es-ES" w:eastAsia="es-ES"/>
        </w:rPr>
        <w:sectPr w:rsidR="00006108" w:rsidSect="00875FA2">
          <w:headerReference w:type="first" r:id="rId29"/>
          <w:pgSz w:w="11906" w:h="16838" w:code="9"/>
          <w:pgMar w:top="1440" w:right="1440" w:bottom="1440" w:left="1440" w:header="720" w:footer="720" w:gutter="0"/>
          <w:cols w:space="720"/>
          <w:titlePg/>
          <w:docGrid w:linePitch="360"/>
        </w:sectPr>
      </w:pPr>
    </w:p>
    <w:p w14:paraId="5713C557" w14:textId="77777777" w:rsidR="000401D1" w:rsidRPr="00175A1E" w:rsidRDefault="000401D1" w:rsidP="000401D1">
      <w:pPr>
        <w:spacing w:after="0" w:line="240" w:lineRule="auto"/>
        <w:ind w:left="1985"/>
        <w:jc w:val="right"/>
        <w:rPr>
          <w:rFonts w:cs="Arial"/>
          <w:b/>
          <w:bCs/>
          <w:lang w:val="es-ES"/>
        </w:rPr>
      </w:pPr>
      <w:r w:rsidRPr="00175A1E">
        <w:rPr>
          <w:rFonts w:cs="Arial"/>
          <w:b/>
          <w:bCs/>
          <w:lang w:val="es-ES"/>
        </w:rPr>
        <w:lastRenderedPageBreak/>
        <w:t>ANEXO 2</w:t>
      </w:r>
    </w:p>
    <w:p w14:paraId="2C868528" w14:textId="77777777" w:rsidR="000401D1" w:rsidRDefault="000401D1" w:rsidP="000401D1">
      <w:pPr>
        <w:spacing w:after="0" w:line="240" w:lineRule="auto"/>
        <w:jc w:val="center"/>
        <w:rPr>
          <w:rFonts w:cs="Arial"/>
          <w:lang w:val="es-ES"/>
        </w:rPr>
      </w:pPr>
    </w:p>
    <w:p w14:paraId="319C9351" w14:textId="77777777" w:rsidR="009D51C6" w:rsidRPr="00175A1E" w:rsidRDefault="009D51C6" w:rsidP="000401D1">
      <w:pPr>
        <w:spacing w:after="0" w:line="240" w:lineRule="auto"/>
        <w:jc w:val="center"/>
        <w:rPr>
          <w:rFonts w:cs="Arial"/>
          <w:lang w:val="es-ES"/>
        </w:rPr>
      </w:pPr>
    </w:p>
    <w:p w14:paraId="3FAF2540" w14:textId="77777777" w:rsidR="000401D1" w:rsidRPr="00175A1E" w:rsidRDefault="000401D1" w:rsidP="000401D1">
      <w:pPr>
        <w:spacing w:after="0" w:line="240" w:lineRule="auto"/>
        <w:jc w:val="center"/>
        <w:rPr>
          <w:rFonts w:cs="Arial"/>
          <w:lang w:val="es-ES"/>
        </w:rPr>
      </w:pPr>
      <w:r w:rsidRPr="00175A1E">
        <w:rPr>
          <w:rFonts w:cs="Arial"/>
          <w:lang w:val="es-ES"/>
        </w:rPr>
        <w:t>PROYECTOS DE DECISIÓN</w:t>
      </w:r>
    </w:p>
    <w:p w14:paraId="3D34DA4C" w14:textId="77777777" w:rsidR="000401D1" w:rsidRPr="00175A1E" w:rsidRDefault="000401D1" w:rsidP="000401D1">
      <w:pPr>
        <w:spacing w:after="0" w:line="240" w:lineRule="auto"/>
        <w:jc w:val="center"/>
        <w:rPr>
          <w:rFonts w:cs="Arial"/>
          <w:lang w:val="es-ES"/>
        </w:rPr>
      </w:pPr>
    </w:p>
    <w:p w14:paraId="2FA76B7B" w14:textId="77777777" w:rsidR="000401D1" w:rsidRPr="00175A1E" w:rsidRDefault="000401D1" w:rsidP="000401D1">
      <w:pPr>
        <w:jc w:val="center"/>
        <w:rPr>
          <w:b/>
          <w:bCs/>
          <w:lang w:val="es-ES"/>
        </w:rPr>
      </w:pPr>
      <w:r w:rsidRPr="00175A1E">
        <w:rPr>
          <w:b/>
          <w:bCs/>
          <w:lang w:val="es-ES"/>
        </w:rPr>
        <w:t>ENERGÍAS RENOVABLES Y ESPECIES MIGRATORIAS</w:t>
      </w:r>
    </w:p>
    <w:p w14:paraId="44D3074E" w14:textId="77777777" w:rsidR="000401D1" w:rsidRPr="00175A1E" w:rsidRDefault="000401D1" w:rsidP="000401D1">
      <w:pPr>
        <w:spacing w:after="0" w:line="240" w:lineRule="auto"/>
        <w:jc w:val="center"/>
        <w:rPr>
          <w:rFonts w:cs="Arial"/>
          <w:lang w:val="es-ES"/>
        </w:rPr>
      </w:pPr>
    </w:p>
    <w:p w14:paraId="6ECC08F6" w14:textId="77777777" w:rsidR="000401D1" w:rsidRPr="00175A1E" w:rsidRDefault="000401D1" w:rsidP="000401D1">
      <w:pPr>
        <w:spacing w:after="0" w:line="240" w:lineRule="auto"/>
        <w:ind w:left="851" w:hanging="851"/>
        <w:jc w:val="both"/>
        <w:rPr>
          <w:rFonts w:cs="Arial"/>
          <w:lang w:val="es-ES"/>
        </w:rPr>
      </w:pPr>
    </w:p>
    <w:p w14:paraId="2480A61A" w14:textId="77777777" w:rsidR="000401D1" w:rsidRPr="00175A1E" w:rsidRDefault="000401D1" w:rsidP="000401D1">
      <w:pPr>
        <w:spacing w:after="0" w:line="240" w:lineRule="auto"/>
        <w:rPr>
          <w:b/>
          <w:bCs/>
          <w:i/>
          <w:iCs/>
          <w:lang w:val="es-ES"/>
        </w:rPr>
      </w:pPr>
      <w:r w:rsidRPr="00175A1E">
        <w:rPr>
          <w:b/>
          <w:bCs/>
          <w:i/>
          <w:iCs/>
          <w:lang w:val="es-ES"/>
        </w:rPr>
        <w:t>Dirigido a las Partes</w:t>
      </w:r>
    </w:p>
    <w:p w14:paraId="7670FA1A" w14:textId="77777777" w:rsidR="000401D1" w:rsidRPr="00175A1E" w:rsidRDefault="000401D1" w:rsidP="000401D1">
      <w:pPr>
        <w:spacing w:after="0" w:line="240" w:lineRule="auto"/>
        <w:ind w:left="851" w:hanging="851"/>
        <w:jc w:val="both"/>
        <w:rPr>
          <w:rFonts w:cs="Arial"/>
          <w:lang w:val="es-ES"/>
        </w:rPr>
      </w:pPr>
    </w:p>
    <w:p w14:paraId="67379C4C" w14:textId="77777777" w:rsidR="000401D1" w:rsidRPr="00175A1E" w:rsidRDefault="000401D1" w:rsidP="00C17402">
      <w:pPr>
        <w:spacing w:after="0" w:line="240" w:lineRule="auto"/>
        <w:ind w:left="900" w:hanging="900"/>
        <w:jc w:val="both"/>
        <w:rPr>
          <w:rFonts w:cs="Arial"/>
          <w:lang w:val="es-ES"/>
        </w:rPr>
      </w:pPr>
      <w:r w:rsidRPr="00175A1E">
        <w:rPr>
          <w:rFonts w:cs="Arial"/>
          <w:lang w:val="es-ES"/>
        </w:rPr>
        <w:t>15.AA</w:t>
      </w:r>
      <w:r w:rsidRPr="00175A1E">
        <w:rPr>
          <w:rFonts w:cs="Arial"/>
          <w:lang w:val="es-ES"/>
        </w:rPr>
        <w:tab/>
        <w:t>Se invita a las Partes a informar sobre los avances en la aplicación de la Resolución 11.27 (Rev.COP15) en las reuniones del Grupo Operativo de Energía y/o a través de sus Informes Nacionales, incluyendo el seguimiento de la eficacia de las medidas adoptadas.</w:t>
      </w:r>
    </w:p>
    <w:p w14:paraId="5B73FC54" w14:textId="77777777" w:rsidR="000401D1" w:rsidRPr="00175A1E" w:rsidRDefault="000401D1" w:rsidP="000401D1">
      <w:pPr>
        <w:spacing w:after="0" w:line="240" w:lineRule="auto"/>
        <w:rPr>
          <w:b/>
          <w:bCs/>
          <w:i/>
          <w:iCs/>
          <w:lang w:val="es-ES"/>
        </w:rPr>
      </w:pPr>
    </w:p>
    <w:p w14:paraId="0BA411DD" w14:textId="77777777" w:rsidR="000401D1" w:rsidRPr="00175A1E" w:rsidRDefault="000401D1" w:rsidP="000401D1">
      <w:pPr>
        <w:spacing w:after="0" w:line="240" w:lineRule="auto"/>
        <w:rPr>
          <w:b/>
          <w:bCs/>
          <w:i/>
          <w:iCs/>
          <w:lang w:val="es-ES"/>
        </w:rPr>
      </w:pPr>
      <w:r w:rsidRPr="00175A1E">
        <w:rPr>
          <w:b/>
          <w:bCs/>
          <w:i/>
          <w:iCs/>
          <w:lang w:val="es-ES"/>
        </w:rPr>
        <w:t>Dirigido a las Partes, a las organizaciones intergubernamentales y no gubernamentales y a todos los demás</w:t>
      </w:r>
    </w:p>
    <w:p w14:paraId="304DFB9D" w14:textId="77777777" w:rsidR="000401D1" w:rsidRPr="00175A1E" w:rsidRDefault="000401D1" w:rsidP="000401D1">
      <w:pPr>
        <w:spacing w:after="0" w:line="240" w:lineRule="auto"/>
        <w:rPr>
          <w:b/>
          <w:bCs/>
          <w:i/>
          <w:iCs/>
          <w:lang w:val="es-ES"/>
        </w:rPr>
      </w:pPr>
    </w:p>
    <w:p w14:paraId="3ABA95F2" w14:textId="77777777" w:rsidR="000401D1" w:rsidRPr="00175A1E" w:rsidRDefault="000401D1" w:rsidP="00C17402">
      <w:pPr>
        <w:spacing w:after="0" w:line="240" w:lineRule="auto"/>
        <w:ind w:left="900" w:hanging="900"/>
        <w:jc w:val="both"/>
        <w:rPr>
          <w:rFonts w:cs="Arial"/>
          <w:lang w:val="es-ES"/>
        </w:rPr>
      </w:pPr>
      <w:r w:rsidRPr="00175A1E">
        <w:rPr>
          <w:rFonts w:cs="Arial"/>
          <w:lang w:val="es-ES"/>
        </w:rPr>
        <w:t>15.BB</w:t>
      </w:r>
      <w:r w:rsidRPr="00175A1E">
        <w:rPr>
          <w:rFonts w:cs="Arial"/>
          <w:lang w:val="es-ES"/>
        </w:rPr>
        <w:tab/>
        <w:t>Se alienta a las Partes —incluidos sus representantes de los ministerios y autoridades de medio ambiente y energía—, a las organizaciones intergubernamentales y no gubernamentales, y a otras partes interesadas del sector energético a apoyar la aplicación de la Resolución 11.27 (Rev.COP15), el trabajo del Grupo Operativo de Energía y la ejecución de su Plan de Trabajo.</w:t>
      </w:r>
    </w:p>
    <w:p w14:paraId="23172B93" w14:textId="77777777" w:rsidR="000401D1" w:rsidRPr="00175A1E" w:rsidRDefault="000401D1" w:rsidP="000401D1">
      <w:pPr>
        <w:spacing w:after="0" w:line="240" w:lineRule="auto"/>
        <w:jc w:val="both"/>
        <w:rPr>
          <w:b/>
          <w:bCs/>
          <w:i/>
          <w:iCs/>
          <w:lang w:val="es-ES"/>
        </w:rPr>
      </w:pPr>
    </w:p>
    <w:p w14:paraId="4AEF64E4" w14:textId="77777777" w:rsidR="000401D1" w:rsidRPr="00175A1E" w:rsidRDefault="000401D1" w:rsidP="000401D1">
      <w:pPr>
        <w:spacing w:after="0" w:line="240" w:lineRule="auto"/>
        <w:jc w:val="both"/>
        <w:rPr>
          <w:b/>
          <w:bCs/>
          <w:i/>
          <w:iCs/>
          <w:lang w:val="es-ES"/>
        </w:rPr>
      </w:pPr>
      <w:r w:rsidRPr="00175A1E">
        <w:rPr>
          <w:b/>
          <w:bCs/>
          <w:i/>
          <w:iCs/>
          <w:lang w:val="es-ES"/>
        </w:rPr>
        <w:t>Dirigido al Grupo Operativo sobre la Energía</w:t>
      </w:r>
    </w:p>
    <w:p w14:paraId="5CFE6B66" w14:textId="77777777" w:rsidR="000401D1" w:rsidRPr="00175A1E" w:rsidRDefault="000401D1" w:rsidP="000401D1">
      <w:pPr>
        <w:spacing w:after="0" w:line="240" w:lineRule="auto"/>
        <w:jc w:val="both"/>
        <w:rPr>
          <w:b/>
          <w:bCs/>
          <w:i/>
          <w:iCs/>
          <w:lang w:val="es-ES"/>
        </w:rPr>
      </w:pPr>
    </w:p>
    <w:p w14:paraId="276B0977" w14:textId="77777777" w:rsidR="000401D1" w:rsidRPr="00175A1E" w:rsidRDefault="000401D1" w:rsidP="00C17402">
      <w:pPr>
        <w:spacing w:after="0" w:line="240" w:lineRule="auto"/>
        <w:ind w:left="900" w:hanging="900"/>
        <w:jc w:val="both"/>
        <w:rPr>
          <w:lang w:val="es-ES"/>
        </w:rPr>
      </w:pPr>
      <w:r w:rsidRPr="00175A1E">
        <w:rPr>
          <w:lang w:val="es-ES"/>
        </w:rPr>
        <w:t>15. CC</w:t>
      </w:r>
      <w:r w:rsidRPr="00175A1E">
        <w:rPr>
          <w:lang w:val="es-ES"/>
        </w:rPr>
        <w:tab/>
        <w:t xml:space="preserve">Se solicita al Grupo Operativo de Energía (ETF), en función de la disponibilidad de recursos: </w:t>
      </w:r>
    </w:p>
    <w:p w14:paraId="5056D2CD" w14:textId="77777777" w:rsidR="000401D1" w:rsidRPr="00175A1E" w:rsidRDefault="000401D1" w:rsidP="000401D1">
      <w:pPr>
        <w:spacing w:after="0" w:line="240" w:lineRule="auto"/>
        <w:ind w:left="720" w:hanging="720"/>
        <w:jc w:val="both"/>
        <w:rPr>
          <w:lang w:val="es-ES"/>
        </w:rPr>
      </w:pPr>
    </w:p>
    <w:p w14:paraId="2DE1E1A2" w14:textId="77777777" w:rsidR="000401D1" w:rsidRPr="00175A1E" w:rsidRDefault="000401D1" w:rsidP="00C17402">
      <w:pPr>
        <w:pStyle w:val="ListParagraph"/>
        <w:numPr>
          <w:ilvl w:val="0"/>
          <w:numId w:val="21"/>
        </w:numPr>
        <w:spacing w:after="80" w:line="240" w:lineRule="auto"/>
        <w:ind w:left="1440" w:hanging="540"/>
        <w:contextualSpacing w:val="0"/>
        <w:jc w:val="both"/>
        <w:rPr>
          <w:lang w:val="es-ES"/>
        </w:rPr>
      </w:pPr>
      <w:r w:rsidRPr="00175A1E">
        <w:rPr>
          <w:lang w:val="es-ES"/>
        </w:rPr>
        <w:t>que revise, actualice y promueva las herramientas y directrices para evaluar y mitigar los impactos de las energías renovables y de los tendidos eléctricos sobre las especies migratorias a lo largo de los corredores aéreos y las rutas migratorias marinas, incluidas las zonas situadas fuera de la jurisdicción nacional. Esto deberá incluir:</w:t>
      </w:r>
    </w:p>
    <w:p w14:paraId="4D99D18D" w14:textId="77777777" w:rsidR="000401D1" w:rsidRPr="00175A1E" w:rsidRDefault="000401D1" w:rsidP="00C17402">
      <w:pPr>
        <w:pStyle w:val="ListParagraph"/>
        <w:numPr>
          <w:ilvl w:val="0"/>
          <w:numId w:val="19"/>
        </w:numPr>
        <w:spacing w:after="80" w:line="240" w:lineRule="auto"/>
        <w:ind w:left="1843" w:hanging="403"/>
        <w:contextualSpacing w:val="0"/>
        <w:jc w:val="both"/>
        <w:rPr>
          <w:lang w:val="es-ES"/>
        </w:rPr>
      </w:pPr>
      <w:r w:rsidRPr="00175A1E">
        <w:rPr>
          <w:lang w:val="es-ES"/>
        </w:rPr>
        <w:t>enfoques estandarizados para el seguimiento posterior a la construcción de proyectos de energías renovables,</w:t>
      </w:r>
    </w:p>
    <w:p w14:paraId="2108F5ED" w14:textId="77777777" w:rsidR="000401D1" w:rsidRPr="00175A1E" w:rsidRDefault="000401D1" w:rsidP="00C17402">
      <w:pPr>
        <w:pStyle w:val="ListParagraph"/>
        <w:numPr>
          <w:ilvl w:val="0"/>
          <w:numId w:val="19"/>
        </w:numPr>
        <w:spacing w:after="80" w:line="240" w:lineRule="auto"/>
        <w:ind w:left="1843" w:hanging="403"/>
        <w:contextualSpacing w:val="0"/>
        <w:jc w:val="both"/>
        <w:rPr>
          <w:lang w:val="es-ES"/>
        </w:rPr>
      </w:pPr>
      <w:r w:rsidRPr="00175A1E">
        <w:rPr>
          <w:lang w:val="es-ES"/>
        </w:rPr>
        <w:t>promoción activa de las herramientas de cartografía de detección existentes, como AVISTEP; y</w:t>
      </w:r>
    </w:p>
    <w:p w14:paraId="6FCF478E" w14:textId="77777777" w:rsidR="000401D1" w:rsidRPr="00175A1E" w:rsidRDefault="000401D1" w:rsidP="00C17402">
      <w:pPr>
        <w:pStyle w:val="ListParagraph"/>
        <w:numPr>
          <w:ilvl w:val="0"/>
          <w:numId w:val="19"/>
        </w:numPr>
        <w:spacing w:after="0" w:line="240" w:lineRule="auto"/>
        <w:ind w:left="1843" w:hanging="403"/>
        <w:jc w:val="both"/>
        <w:rPr>
          <w:lang w:val="es-ES"/>
        </w:rPr>
      </w:pPr>
      <w:r w:rsidRPr="00175A1E">
        <w:rPr>
          <w:lang w:val="es-ES"/>
        </w:rPr>
        <w:t>la elaboración de directrices y eventos adaptados regionalmente, en los idiomas locales pertinentes cuando sea apropiado, diseñados para ser claros, accesibles y fáciles de localizar para las partes interesadas de diferentes regiones del mundo;</w:t>
      </w:r>
    </w:p>
    <w:p w14:paraId="7DF91735" w14:textId="77777777" w:rsidR="000401D1" w:rsidRPr="00175A1E" w:rsidRDefault="000401D1" w:rsidP="000401D1">
      <w:pPr>
        <w:pStyle w:val="ListParagraph"/>
        <w:spacing w:after="0" w:line="240" w:lineRule="auto"/>
        <w:ind w:left="1080" w:hanging="360"/>
        <w:jc w:val="both"/>
        <w:rPr>
          <w:lang w:val="es-ES"/>
        </w:rPr>
      </w:pPr>
    </w:p>
    <w:p w14:paraId="57FC3993" w14:textId="77777777" w:rsidR="000401D1" w:rsidRPr="00175A1E" w:rsidRDefault="000401D1" w:rsidP="00C17402">
      <w:pPr>
        <w:pStyle w:val="ListParagraph"/>
        <w:numPr>
          <w:ilvl w:val="1"/>
          <w:numId w:val="20"/>
        </w:numPr>
        <w:spacing w:after="0" w:line="240" w:lineRule="auto"/>
        <w:ind w:hanging="540"/>
        <w:jc w:val="both"/>
        <w:rPr>
          <w:lang w:val="es-ES"/>
        </w:rPr>
      </w:pPr>
      <w:r w:rsidRPr="00175A1E">
        <w:rPr>
          <w:lang w:val="es-ES"/>
        </w:rPr>
        <w:t>que coordine los productos elaborados por los Grupos de Trabajo del ETF y garantice sinergias con otros Grupos Operativos de la CMS que trabajen en iniciativas similares, como el Grupo Operativo sobre el Halcón sacre, los Grupos Operativos de la CMS sobre la Caza ilegal de aves migratorias</w:t>
      </w:r>
      <w:r w:rsidRPr="00175A1E">
        <w:rPr>
          <w:bCs/>
          <w:iCs/>
          <w:lang w:val="es-ES"/>
        </w:rPr>
        <w:t xml:space="preserve"> y el Grupo de Trabajo sobre Infraestructura del Consejo Científico; y</w:t>
      </w:r>
    </w:p>
    <w:p w14:paraId="023996D8" w14:textId="77777777" w:rsidR="000401D1" w:rsidRPr="00175A1E" w:rsidRDefault="000401D1" w:rsidP="00C17402">
      <w:pPr>
        <w:pStyle w:val="ListParagraph"/>
        <w:spacing w:after="0" w:line="240" w:lineRule="auto"/>
        <w:ind w:left="1440" w:hanging="540"/>
        <w:jc w:val="both"/>
        <w:rPr>
          <w:lang w:val="es-ES"/>
        </w:rPr>
      </w:pPr>
    </w:p>
    <w:p w14:paraId="765C9928" w14:textId="77777777" w:rsidR="000401D1" w:rsidRPr="00175A1E" w:rsidRDefault="000401D1" w:rsidP="00C17402">
      <w:pPr>
        <w:pStyle w:val="ListParagraph"/>
        <w:numPr>
          <w:ilvl w:val="1"/>
          <w:numId w:val="20"/>
        </w:numPr>
        <w:spacing w:after="0" w:line="240" w:lineRule="auto"/>
        <w:ind w:hanging="540"/>
        <w:jc w:val="both"/>
        <w:rPr>
          <w:lang w:val="es-ES"/>
        </w:rPr>
      </w:pPr>
      <w:r w:rsidRPr="00175A1E">
        <w:rPr>
          <w:lang w:val="es-ES"/>
        </w:rPr>
        <w:t>que impulse la colaboración con el sector empresarial y las instituciones financieras internacionales para apoyar la integración de las buenas prácticas y la incorporación de las especies migratorias en las políticas y salvaguardas del sector industrial.</w:t>
      </w:r>
    </w:p>
    <w:p w14:paraId="596C98AE" w14:textId="59610F94" w:rsidR="000401D1" w:rsidRPr="00175A1E" w:rsidRDefault="000401D1" w:rsidP="000401D1">
      <w:pPr>
        <w:spacing w:after="0" w:line="240" w:lineRule="auto"/>
        <w:jc w:val="both"/>
        <w:rPr>
          <w:lang w:val="es-ES"/>
        </w:rPr>
      </w:pPr>
    </w:p>
    <w:p w14:paraId="362A3370" w14:textId="77777777" w:rsidR="000401D1" w:rsidRPr="00175A1E" w:rsidRDefault="000401D1" w:rsidP="000401D1">
      <w:pPr>
        <w:spacing w:after="0" w:line="240" w:lineRule="auto"/>
        <w:jc w:val="both"/>
        <w:rPr>
          <w:rFonts w:cs="Arial"/>
          <w:b/>
          <w:i/>
          <w:lang w:val="es-ES"/>
        </w:rPr>
      </w:pPr>
      <w:r w:rsidRPr="00175A1E">
        <w:rPr>
          <w:rFonts w:cs="Arial"/>
          <w:b/>
          <w:i/>
          <w:lang w:val="es-ES"/>
        </w:rPr>
        <w:t>Dirigido a la Secretaría</w:t>
      </w:r>
    </w:p>
    <w:p w14:paraId="0C041C91" w14:textId="77777777" w:rsidR="000401D1" w:rsidRPr="00175A1E" w:rsidRDefault="000401D1" w:rsidP="000401D1">
      <w:pPr>
        <w:pStyle w:val="Secondnumbering"/>
        <w:numPr>
          <w:ilvl w:val="0"/>
          <w:numId w:val="0"/>
        </w:numPr>
        <w:rPr>
          <w:lang w:val="es-ES"/>
        </w:rPr>
      </w:pPr>
    </w:p>
    <w:p w14:paraId="14C8A817" w14:textId="33851792" w:rsidR="000401D1" w:rsidRPr="00175A1E" w:rsidRDefault="000401D1" w:rsidP="00C17402">
      <w:pPr>
        <w:spacing w:after="0" w:line="240" w:lineRule="auto"/>
        <w:ind w:left="900" w:hanging="900"/>
        <w:rPr>
          <w:lang w:val="es-ES"/>
        </w:rPr>
      </w:pPr>
      <w:r w:rsidRPr="00175A1E">
        <w:rPr>
          <w:lang w:val="es-ES"/>
        </w:rPr>
        <w:t>15. DD</w:t>
      </w:r>
      <w:r w:rsidR="00C17402">
        <w:rPr>
          <w:lang w:val="es-ES"/>
        </w:rPr>
        <w:tab/>
      </w:r>
      <w:r w:rsidRPr="00175A1E">
        <w:rPr>
          <w:lang w:val="es-ES"/>
        </w:rPr>
        <w:t>La Secretaría, en función de la disponibilidad de recursos, deberá:</w:t>
      </w:r>
    </w:p>
    <w:p w14:paraId="70E543C8" w14:textId="77777777" w:rsidR="000401D1" w:rsidRPr="00175A1E" w:rsidRDefault="000401D1" w:rsidP="000401D1">
      <w:pPr>
        <w:spacing w:after="0" w:line="240" w:lineRule="auto"/>
        <w:ind w:left="993" w:hanging="993"/>
        <w:rPr>
          <w:lang w:val="es-ES"/>
        </w:rPr>
      </w:pPr>
    </w:p>
    <w:p w14:paraId="26665029" w14:textId="77777777" w:rsidR="000401D1" w:rsidRPr="00175A1E" w:rsidRDefault="000401D1" w:rsidP="00C17402">
      <w:pPr>
        <w:pStyle w:val="ListParagraph"/>
        <w:numPr>
          <w:ilvl w:val="0"/>
          <w:numId w:val="18"/>
        </w:numPr>
        <w:spacing w:after="0" w:line="240" w:lineRule="auto"/>
        <w:ind w:left="1440" w:hanging="540"/>
        <w:jc w:val="both"/>
        <w:rPr>
          <w:lang w:val="es-ES"/>
        </w:rPr>
      </w:pPr>
      <w:r w:rsidRPr="00175A1E">
        <w:rPr>
          <w:lang w:val="es-ES"/>
        </w:rPr>
        <w:t>incluir en su estrategia de comunicación las directrices y herramientas elaboradas por el ETF, así como la colaboración con las instituciones financieras internacionales y con el conjunto de agentes interesados en las energías renovables;</w:t>
      </w:r>
    </w:p>
    <w:p w14:paraId="3E1DFC27" w14:textId="77777777" w:rsidR="000401D1" w:rsidRPr="00175A1E" w:rsidRDefault="000401D1" w:rsidP="00C17402">
      <w:pPr>
        <w:pStyle w:val="ListParagraph"/>
        <w:spacing w:after="0" w:line="240" w:lineRule="auto"/>
        <w:ind w:left="1440" w:hanging="540"/>
        <w:jc w:val="both"/>
        <w:rPr>
          <w:lang w:val="es-ES"/>
        </w:rPr>
      </w:pPr>
    </w:p>
    <w:p w14:paraId="1F5F340B" w14:textId="77777777" w:rsidR="000401D1" w:rsidRPr="00175A1E" w:rsidRDefault="000401D1" w:rsidP="00C17402">
      <w:pPr>
        <w:pStyle w:val="ListParagraph"/>
        <w:numPr>
          <w:ilvl w:val="0"/>
          <w:numId w:val="18"/>
        </w:numPr>
        <w:spacing w:after="0" w:line="240" w:lineRule="auto"/>
        <w:ind w:left="1440" w:hanging="540"/>
        <w:jc w:val="both"/>
        <w:rPr>
          <w:lang w:val="es-ES"/>
        </w:rPr>
      </w:pPr>
      <w:r w:rsidRPr="00175A1E">
        <w:rPr>
          <w:lang w:val="es-ES"/>
        </w:rPr>
        <w:t>apoyar al ETF, incluso organizando reuniones anuales y talleres específicos, y garantizar que su número de miembros aumente y que su ámbito de actuación se revise periódicamente para abordar todas las posibles amenazas que las infraestructuras de energías renovables representen para las especies migratorias;</w:t>
      </w:r>
    </w:p>
    <w:p w14:paraId="225C559A" w14:textId="77777777" w:rsidR="000401D1" w:rsidRPr="00175A1E" w:rsidRDefault="000401D1" w:rsidP="00C17402">
      <w:pPr>
        <w:pStyle w:val="ListParagraph"/>
        <w:ind w:left="1440" w:hanging="540"/>
        <w:rPr>
          <w:lang w:val="es-ES"/>
        </w:rPr>
      </w:pPr>
    </w:p>
    <w:p w14:paraId="4B4CB2FC" w14:textId="77777777" w:rsidR="000401D1" w:rsidRPr="00175A1E" w:rsidRDefault="000401D1" w:rsidP="00C17402">
      <w:pPr>
        <w:pStyle w:val="ListParagraph"/>
        <w:numPr>
          <w:ilvl w:val="0"/>
          <w:numId w:val="18"/>
        </w:numPr>
        <w:spacing w:after="0" w:line="240" w:lineRule="auto"/>
        <w:ind w:left="1440" w:hanging="540"/>
        <w:jc w:val="both"/>
        <w:rPr>
          <w:lang w:val="es-ES"/>
        </w:rPr>
      </w:pPr>
      <w:r w:rsidRPr="00175A1E">
        <w:rPr>
          <w:lang w:val="es-ES"/>
        </w:rPr>
        <w:t>reforzar las alianzas con la Convención Marco de las Naciones Unidas sobre el Cambio Climático (CMNUCC), otras organizaciones intergubernamentales pertinentes y entidades afines para ampliar el papel y la visibilidad del ETF, y apoyar la aplicación de salvaguardas, herramientas de planificación espacial y directrices destinadas a evitar los impactos negativos de las infraestructuras de energías renovables sobre las especies migratorias; y</w:t>
      </w:r>
    </w:p>
    <w:p w14:paraId="587B56AC" w14:textId="77777777" w:rsidR="000401D1" w:rsidRPr="00175A1E" w:rsidRDefault="000401D1" w:rsidP="00C17402">
      <w:pPr>
        <w:pStyle w:val="ListParagraph"/>
        <w:spacing w:after="0" w:line="240" w:lineRule="auto"/>
        <w:ind w:left="1440" w:hanging="540"/>
        <w:jc w:val="both"/>
        <w:rPr>
          <w:lang w:val="es-ES"/>
        </w:rPr>
      </w:pPr>
    </w:p>
    <w:p w14:paraId="0EB8D842" w14:textId="77777777" w:rsidR="000401D1" w:rsidRPr="00175A1E" w:rsidRDefault="000401D1" w:rsidP="00C17402">
      <w:pPr>
        <w:pStyle w:val="ListParagraph"/>
        <w:numPr>
          <w:ilvl w:val="0"/>
          <w:numId w:val="18"/>
        </w:numPr>
        <w:spacing w:after="0" w:line="240" w:lineRule="auto"/>
        <w:ind w:left="1440" w:hanging="540"/>
        <w:jc w:val="both"/>
        <w:rPr>
          <w:lang w:val="es-ES"/>
        </w:rPr>
      </w:pPr>
      <w:r w:rsidRPr="00175A1E">
        <w:rPr>
          <w:lang w:val="es-ES"/>
        </w:rPr>
        <w:t xml:space="preserve">apoyar la elaboración de directrices técnicas adaptadas a las necesidades geográficas, técnicas y específicas de las especies identificadas por los miembros del ETF. </w:t>
      </w:r>
    </w:p>
    <w:p w14:paraId="644D124C" w14:textId="77777777" w:rsidR="000401D1" w:rsidRPr="00175A1E" w:rsidRDefault="000401D1" w:rsidP="000401D1">
      <w:pPr>
        <w:spacing w:after="0" w:line="240" w:lineRule="auto"/>
        <w:jc w:val="both"/>
        <w:rPr>
          <w:lang w:val="es-ES"/>
        </w:rPr>
      </w:pPr>
    </w:p>
    <w:p w14:paraId="0966E41F" w14:textId="77777777" w:rsidR="00006108" w:rsidRDefault="00006108" w:rsidP="00006108">
      <w:pPr>
        <w:widowControl w:val="0"/>
        <w:suppressAutoHyphens/>
        <w:autoSpaceDE w:val="0"/>
        <w:autoSpaceDN w:val="0"/>
        <w:spacing w:after="0" w:line="240" w:lineRule="auto"/>
        <w:textAlignment w:val="baseline"/>
        <w:rPr>
          <w:rFonts w:eastAsia="Times New Roman" w:cs="Arial"/>
          <w:lang w:val="es-ES" w:eastAsia="es-ES"/>
        </w:rPr>
      </w:pPr>
    </w:p>
    <w:sectPr w:rsidR="00006108" w:rsidSect="00875FA2">
      <w:headerReference w:type="even" r:id="rId30"/>
      <w:headerReference w:type="first" r:id="rId31"/>
      <w:pgSz w:w="11906" w:h="16838" w:code="9"/>
      <w:pgMar w:top="1440" w:right="1440" w:bottom="1440" w:left="1440"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B2FBCF4" w14:textId="77777777" w:rsidR="00002A97" w:rsidRDefault="00002A97" w:rsidP="00002A97">
      <w:pPr>
        <w:spacing w:after="0" w:line="240" w:lineRule="auto"/>
      </w:pPr>
      <w:r>
        <w:separator/>
      </w:r>
    </w:p>
  </w:endnote>
  <w:endnote w:type="continuationSeparator" w:id="0">
    <w:p w14:paraId="4DF848A1" w14:textId="77777777" w:rsidR="00002A97" w:rsidRDefault="00002A97" w:rsidP="00002A97">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095858933"/>
      <w:docPartObj>
        <w:docPartGallery w:val="Page Numbers (Bottom of Page)"/>
        <w:docPartUnique/>
      </w:docPartObj>
    </w:sdtPr>
    <w:sdtEndPr>
      <w:rPr>
        <w:noProof/>
        <w:sz w:val="18"/>
        <w:szCs w:val="18"/>
      </w:rPr>
    </w:sdtEndPr>
    <w:sdtContent>
      <w:p w14:paraId="602E550D" w14:textId="4A028FE9" w:rsidR="000F4BDA" w:rsidRPr="000F4BDA" w:rsidRDefault="000F4BDA">
        <w:pPr>
          <w:pStyle w:val="Footer"/>
          <w:jc w:val="center"/>
          <w:rPr>
            <w:sz w:val="18"/>
            <w:szCs w:val="18"/>
          </w:rPr>
        </w:pPr>
        <w:r w:rsidRPr="000F4BDA">
          <w:rPr>
            <w:sz w:val="18"/>
            <w:szCs w:val="18"/>
          </w:rPr>
          <w:fldChar w:fldCharType="begin"/>
        </w:r>
        <w:r w:rsidRPr="000F4BDA">
          <w:rPr>
            <w:sz w:val="18"/>
            <w:szCs w:val="18"/>
          </w:rPr>
          <w:instrText xml:space="preserve"> PAGE   \* MERGEFORMAT </w:instrText>
        </w:r>
        <w:r w:rsidRPr="000F4BDA">
          <w:rPr>
            <w:sz w:val="18"/>
            <w:szCs w:val="18"/>
          </w:rPr>
          <w:fldChar w:fldCharType="separate"/>
        </w:r>
        <w:r w:rsidRPr="000F4BDA">
          <w:rPr>
            <w:noProof/>
            <w:sz w:val="18"/>
            <w:szCs w:val="18"/>
          </w:rPr>
          <w:t>2</w:t>
        </w:r>
        <w:r w:rsidRPr="000F4BDA">
          <w:rPr>
            <w:noProof/>
            <w:sz w:val="18"/>
            <w:szCs w:val="18"/>
          </w:rPr>
          <w:fldChar w:fldCharType="end"/>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26702069"/>
      <w:docPartObj>
        <w:docPartGallery w:val="Page Numbers (Bottom of Page)"/>
        <w:docPartUnique/>
      </w:docPartObj>
    </w:sdtPr>
    <w:sdtEndPr>
      <w:rPr>
        <w:noProof/>
        <w:sz w:val="18"/>
        <w:szCs w:val="18"/>
      </w:rPr>
    </w:sdtEndPr>
    <w:sdtContent>
      <w:p w14:paraId="301D92B9" w14:textId="0535CE5A" w:rsidR="000F4BDA" w:rsidRPr="000F4BDA" w:rsidRDefault="000F4BDA">
        <w:pPr>
          <w:pStyle w:val="Footer"/>
          <w:jc w:val="center"/>
          <w:rPr>
            <w:sz w:val="18"/>
            <w:szCs w:val="18"/>
          </w:rPr>
        </w:pPr>
        <w:r w:rsidRPr="000F4BDA">
          <w:rPr>
            <w:sz w:val="18"/>
            <w:szCs w:val="18"/>
          </w:rPr>
          <w:fldChar w:fldCharType="begin"/>
        </w:r>
        <w:r w:rsidRPr="000F4BDA">
          <w:rPr>
            <w:sz w:val="18"/>
            <w:szCs w:val="18"/>
          </w:rPr>
          <w:instrText xml:space="preserve"> PAGE   \* MERGEFORMAT </w:instrText>
        </w:r>
        <w:r w:rsidRPr="000F4BDA">
          <w:rPr>
            <w:sz w:val="18"/>
            <w:szCs w:val="18"/>
          </w:rPr>
          <w:fldChar w:fldCharType="separate"/>
        </w:r>
        <w:r w:rsidRPr="000F4BDA">
          <w:rPr>
            <w:noProof/>
            <w:sz w:val="18"/>
            <w:szCs w:val="18"/>
          </w:rPr>
          <w:t>2</w:t>
        </w:r>
        <w:r w:rsidRPr="000F4BDA">
          <w:rPr>
            <w:noProof/>
            <w:sz w:val="18"/>
            <w:szCs w:val="18"/>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 w:val="18"/>
        <w:szCs w:val="18"/>
      </w:rPr>
      <w:id w:val="1949419459"/>
      <w:docPartObj>
        <w:docPartGallery w:val="Page Numbers (Bottom of Page)"/>
        <w:docPartUnique/>
      </w:docPartObj>
    </w:sdtPr>
    <w:sdtEndPr>
      <w:rPr>
        <w:noProof/>
      </w:rPr>
    </w:sdtEndPr>
    <w:sdtContent>
      <w:p w14:paraId="31A1958C" w14:textId="3CA64CEB" w:rsidR="00D70275" w:rsidRPr="00D70275" w:rsidRDefault="00C17402">
        <w:pPr>
          <w:pStyle w:val="Footer"/>
          <w:jc w:val="center"/>
          <w:rPr>
            <w:sz w:val="18"/>
            <w:szCs w:val="18"/>
          </w:rPr>
        </w:pPr>
      </w:p>
    </w:sdtContent>
  </w:sdt>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6986331"/>
      <w:docPartObj>
        <w:docPartGallery w:val="Page Numbers (Bottom of Page)"/>
        <w:docPartUnique/>
      </w:docPartObj>
    </w:sdtPr>
    <w:sdtEndPr>
      <w:rPr>
        <w:noProof/>
        <w:sz w:val="18"/>
        <w:szCs w:val="18"/>
      </w:rPr>
    </w:sdtEndPr>
    <w:sdtContent>
      <w:p w14:paraId="4A0B2552" w14:textId="77777777" w:rsidR="00F737F4" w:rsidRPr="007C1C80" w:rsidRDefault="00F737F4">
        <w:pPr>
          <w:pStyle w:val="Footer"/>
          <w:jc w:val="center"/>
          <w:rPr>
            <w:sz w:val="18"/>
            <w:szCs w:val="18"/>
          </w:rPr>
        </w:pPr>
        <w:r w:rsidRPr="007C1C80">
          <w:rPr>
            <w:sz w:val="18"/>
            <w:szCs w:val="18"/>
          </w:rPr>
          <w:fldChar w:fldCharType="begin"/>
        </w:r>
        <w:r w:rsidRPr="007C1C80">
          <w:rPr>
            <w:sz w:val="18"/>
            <w:szCs w:val="18"/>
          </w:rPr>
          <w:instrText xml:space="preserve"> PAGE   \* MERGEFORMAT </w:instrText>
        </w:r>
        <w:r w:rsidRPr="007C1C80">
          <w:rPr>
            <w:sz w:val="18"/>
            <w:szCs w:val="18"/>
          </w:rPr>
          <w:fldChar w:fldCharType="separate"/>
        </w:r>
        <w:r w:rsidRPr="007C1C80">
          <w:rPr>
            <w:noProof/>
            <w:sz w:val="18"/>
            <w:szCs w:val="18"/>
          </w:rPr>
          <w:t>2</w:t>
        </w:r>
        <w:r w:rsidRPr="007C1C80">
          <w:rPr>
            <w:noProof/>
            <w:sz w:val="18"/>
            <w:szCs w:val="18"/>
          </w:rPr>
          <w:fldChar w:fldCharType="end"/>
        </w:r>
      </w:p>
    </w:sdtContent>
  </w:sdt>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42754318"/>
      <w:docPartObj>
        <w:docPartGallery w:val="Page Numbers (Bottom of Page)"/>
        <w:docPartUnique/>
      </w:docPartObj>
    </w:sdtPr>
    <w:sdtEndPr>
      <w:rPr>
        <w:noProof/>
        <w:sz w:val="18"/>
        <w:szCs w:val="18"/>
      </w:rPr>
    </w:sdtEndPr>
    <w:sdtContent>
      <w:p w14:paraId="24EBC8C9" w14:textId="77777777" w:rsidR="00F737F4" w:rsidRPr="007C1C80" w:rsidRDefault="00F737F4">
        <w:pPr>
          <w:pStyle w:val="Footer"/>
          <w:jc w:val="center"/>
          <w:rPr>
            <w:sz w:val="18"/>
            <w:szCs w:val="18"/>
          </w:rPr>
        </w:pPr>
        <w:r w:rsidRPr="007C1C80">
          <w:rPr>
            <w:sz w:val="18"/>
            <w:szCs w:val="18"/>
          </w:rPr>
          <w:fldChar w:fldCharType="begin"/>
        </w:r>
        <w:r w:rsidRPr="007C1C80">
          <w:rPr>
            <w:sz w:val="18"/>
            <w:szCs w:val="18"/>
          </w:rPr>
          <w:instrText xml:space="preserve"> PAGE   \* MERGEFORMAT </w:instrText>
        </w:r>
        <w:r w:rsidRPr="007C1C80">
          <w:rPr>
            <w:sz w:val="18"/>
            <w:szCs w:val="18"/>
          </w:rPr>
          <w:fldChar w:fldCharType="separate"/>
        </w:r>
        <w:r w:rsidRPr="007C1C80">
          <w:rPr>
            <w:noProof/>
            <w:sz w:val="18"/>
            <w:szCs w:val="18"/>
          </w:rPr>
          <w:t>2</w:t>
        </w:r>
        <w:r w:rsidRPr="007C1C80">
          <w:rPr>
            <w:noProof/>
            <w:sz w:val="18"/>
            <w:szCs w:val="18"/>
          </w:rPr>
          <w:fldChar w:fldCharType="end"/>
        </w:r>
      </w:p>
    </w:sdtContent>
  </w:sdt>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55353080"/>
      <w:docPartObj>
        <w:docPartGallery w:val="Page Numbers (Bottom of Page)"/>
        <w:docPartUnique/>
      </w:docPartObj>
    </w:sdtPr>
    <w:sdtEndPr>
      <w:rPr>
        <w:noProof/>
        <w:sz w:val="18"/>
        <w:szCs w:val="18"/>
      </w:rPr>
    </w:sdtEndPr>
    <w:sdtContent>
      <w:p w14:paraId="46524525" w14:textId="77777777" w:rsidR="00F737F4" w:rsidRPr="007C1C80" w:rsidRDefault="00F737F4">
        <w:pPr>
          <w:pStyle w:val="Footer"/>
          <w:jc w:val="center"/>
          <w:rPr>
            <w:sz w:val="18"/>
            <w:szCs w:val="18"/>
          </w:rPr>
        </w:pPr>
        <w:r w:rsidRPr="007C1C80">
          <w:rPr>
            <w:sz w:val="18"/>
            <w:szCs w:val="18"/>
          </w:rPr>
          <w:fldChar w:fldCharType="begin"/>
        </w:r>
        <w:r w:rsidRPr="007C1C80">
          <w:rPr>
            <w:sz w:val="18"/>
            <w:szCs w:val="18"/>
          </w:rPr>
          <w:instrText xml:space="preserve"> PAGE   \* MERGEFORMAT </w:instrText>
        </w:r>
        <w:r w:rsidRPr="007C1C80">
          <w:rPr>
            <w:sz w:val="18"/>
            <w:szCs w:val="18"/>
          </w:rPr>
          <w:fldChar w:fldCharType="separate"/>
        </w:r>
        <w:r w:rsidRPr="007C1C80">
          <w:rPr>
            <w:noProof/>
            <w:sz w:val="18"/>
            <w:szCs w:val="18"/>
          </w:rPr>
          <w:t>2</w:t>
        </w:r>
        <w:r w:rsidRPr="007C1C80">
          <w:rPr>
            <w:noProof/>
            <w:sz w:val="18"/>
            <w:szCs w:val="18"/>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AD874EB" w14:textId="77777777" w:rsidR="00002A97" w:rsidRDefault="00002A97" w:rsidP="00002A97">
      <w:pPr>
        <w:spacing w:after="0" w:line="240" w:lineRule="auto"/>
      </w:pPr>
      <w:r>
        <w:separator/>
      </w:r>
    </w:p>
  </w:footnote>
  <w:footnote w:type="continuationSeparator" w:id="0">
    <w:p w14:paraId="2C0FA5A3" w14:textId="77777777" w:rsidR="00002A97" w:rsidRDefault="00002A97" w:rsidP="00002A97">
      <w:pPr>
        <w:spacing w:after="0" w:line="240" w:lineRule="auto"/>
      </w:pPr>
      <w:r>
        <w:continuationSeparator/>
      </w:r>
    </w:p>
  </w:footnote>
  <w:footnote w:id="1">
    <w:p w14:paraId="1BD09B4F" w14:textId="77777777" w:rsidR="00F737F4" w:rsidRPr="00433813" w:rsidRDefault="00F737F4" w:rsidP="00F737F4">
      <w:pPr>
        <w:pStyle w:val="FootnoteText"/>
        <w:rPr>
          <w:strike/>
          <w:sz w:val="16"/>
          <w:szCs w:val="16"/>
          <w:lang w:val="es-ES_tradnl"/>
        </w:rPr>
      </w:pPr>
      <w:r w:rsidRPr="00433813">
        <w:rPr>
          <w:rStyle w:val="FootnoteReference"/>
          <w:strike/>
          <w:sz w:val="16"/>
          <w:szCs w:val="16"/>
        </w:rPr>
        <w:footnoteRef/>
      </w:r>
      <w:r w:rsidRPr="00433813">
        <w:rPr>
          <w:strike/>
          <w:lang w:val="es-ES_tradnl"/>
        </w:rPr>
        <w:t xml:space="preserve"> </w:t>
      </w:r>
      <w:bookmarkStart w:id="11" w:name="_Hlk33142733"/>
      <w:r w:rsidRPr="00433813">
        <w:rPr>
          <w:strike/>
          <w:sz w:val="16"/>
          <w:szCs w:val="16"/>
          <w:lang w:val="es-ES_tradnl"/>
        </w:rPr>
        <w:t>Consolidada como Resolución 12</w:t>
      </w:r>
      <w:bookmarkEnd w:id="11"/>
      <w:r w:rsidRPr="00433813">
        <w:rPr>
          <w:strike/>
          <w:sz w:val="16"/>
          <w:szCs w:val="16"/>
          <w:lang w:val="es-ES_tradnl"/>
        </w:rPr>
        <w:t xml:space="preserve">.21 </w:t>
      </w:r>
      <w:r w:rsidRPr="00433813">
        <w:rPr>
          <w:i/>
          <w:iCs/>
          <w:strike/>
          <w:sz w:val="16"/>
          <w:szCs w:val="16"/>
          <w:lang w:val="es-ES_tradnl"/>
        </w:rPr>
        <w:t>Cambio climático y especies migratorias</w:t>
      </w:r>
      <w:r w:rsidRPr="00433813">
        <w:rPr>
          <w:strike/>
          <w:sz w:val="16"/>
          <w:szCs w:val="16"/>
          <w:lang w:val="es-ES_tradnl"/>
        </w:rPr>
        <w:t xml:space="preserve"> </w:t>
      </w:r>
    </w:p>
  </w:footnote>
  <w:footnote w:id="2">
    <w:p w14:paraId="2CE2E5B1" w14:textId="77777777" w:rsidR="00F737F4" w:rsidRPr="00506099" w:rsidRDefault="00F737F4" w:rsidP="00F737F4">
      <w:pPr>
        <w:pStyle w:val="FootnoteText"/>
        <w:tabs>
          <w:tab w:val="left" w:pos="9810"/>
        </w:tabs>
        <w:rPr>
          <w:i/>
          <w:iCs/>
          <w:lang w:val="es-ES_tradnl"/>
        </w:rPr>
      </w:pPr>
      <w:r w:rsidRPr="00433813">
        <w:rPr>
          <w:rStyle w:val="FootnoteReference"/>
          <w:strike/>
          <w:sz w:val="16"/>
          <w:szCs w:val="16"/>
        </w:rPr>
        <w:footnoteRef/>
      </w:r>
      <w:r w:rsidRPr="00433813">
        <w:rPr>
          <w:strike/>
          <w:sz w:val="16"/>
          <w:szCs w:val="16"/>
          <w:lang w:val="es-ES_tradnl"/>
        </w:rPr>
        <w:t xml:space="preserve"> Consolidada como Resolución 12.14 </w:t>
      </w:r>
      <w:r w:rsidRPr="00433813">
        <w:rPr>
          <w:i/>
          <w:iCs/>
          <w:strike/>
          <w:sz w:val="16"/>
          <w:szCs w:val="16"/>
          <w:lang w:val="es-ES_tradnl"/>
        </w:rPr>
        <w:t>Impactos adversos del ruido antropogénico sobre los cetáceos y otras especies migratorias</w:t>
      </w:r>
      <w:r w:rsidRPr="00433813">
        <w:rPr>
          <w:i/>
          <w:iCs/>
          <w:strike/>
          <w:lang w:val="es-ES_tradnl"/>
        </w:rPr>
        <w:t xml:space="preserve"> </w:t>
      </w:r>
    </w:p>
  </w:footnote>
  <w:footnote w:id="3">
    <w:p w14:paraId="17926F6D" w14:textId="77777777" w:rsidR="00F737F4" w:rsidRPr="004D32CD" w:rsidRDefault="00F737F4" w:rsidP="00F737F4">
      <w:pPr>
        <w:pStyle w:val="FootnoteText"/>
        <w:rPr>
          <w:rFonts w:eastAsia="Times New Roman" w:cs="Arial"/>
          <w:sz w:val="16"/>
          <w:szCs w:val="16"/>
          <w:lang w:val="es-ES_tradnl"/>
        </w:rPr>
      </w:pPr>
      <w:r w:rsidRPr="004D32CD">
        <w:rPr>
          <w:rStyle w:val="FootnoteReference"/>
          <w:sz w:val="16"/>
          <w:szCs w:val="16"/>
        </w:rPr>
        <w:footnoteRef/>
      </w:r>
      <w:r w:rsidRPr="004D32CD">
        <w:rPr>
          <w:sz w:val="16"/>
          <w:szCs w:val="16"/>
          <w:lang w:val="es-ES_tradnl"/>
        </w:rPr>
        <w:t xml:space="preserve"> </w:t>
      </w:r>
      <w:hyperlink r:id="rId1" w:history="1">
        <w:r w:rsidRPr="004D32CD">
          <w:rPr>
            <w:rStyle w:val="Hyperlink"/>
            <w:rFonts w:cs="Arial"/>
            <w:sz w:val="16"/>
            <w:szCs w:val="16"/>
            <w:u w:val="none"/>
            <w:lang w:val="es-ES_tradnl"/>
          </w:rPr>
          <w:t>https</w:t>
        </w:r>
        <w:r w:rsidRPr="004D32CD">
          <w:rPr>
            <w:rStyle w:val="Hyperlink"/>
            <w:rFonts w:eastAsia="Times New Roman" w:cs="Arial"/>
            <w:sz w:val="16"/>
            <w:szCs w:val="16"/>
            <w:u w:val="none"/>
            <w:lang w:val="es-ES_tradnl"/>
          </w:rPr>
          <w:t>://ec.europa.eu/environment/nature/natura2000/management/docs/Wind_farms.pdf</w:t>
        </w:r>
      </w:hyperlink>
      <w:r w:rsidRPr="004D32CD">
        <w:rPr>
          <w:rFonts w:eastAsia="Times New Roman" w:cs="Arial"/>
          <w:sz w:val="16"/>
          <w:szCs w:val="16"/>
          <w:lang w:val="es-ES_tradnl"/>
        </w:rPr>
        <w:t xml:space="preserve"> </w:t>
      </w:r>
    </w:p>
    <w:p w14:paraId="67C95DF2" w14:textId="77777777" w:rsidR="00F737F4" w:rsidRPr="007C1C80" w:rsidRDefault="00F737F4" w:rsidP="00F737F4">
      <w:pPr>
        <w:pStyle w:val="FootnoteText"/>
        <w:rPr>
          <w:sz w:val="16"/>
          <w:szCs w:val="16"/>
          <w:lang w:val="es-ES_tradnl"/>
        </w:rPr>
      </w:pPr>
    </w:p>
  </w:footnote>
  <w:footnote w:id="4">
    <w:p w14:paraId="0EDE9383" w14:textId="54C13793" w:rsidR="00D85E1D" w:rsidRPr="009D51C6" w:rsidRDefault="00D85E1D" w:rsidP="00D85E1D">
      <w:pPr>
        <w:pStyle w:val="FootnoteText"/>
        <w:rPr>
          <w:sz w:val="16"/>
          <w:szCs w:val="16"/>
          <w:lang w:val="es-ES"/>
        </w:rPr>
      </w:pPr>
      <w:r w:rsidRPr="0085689B">
        <w:rPr>
          <w:rStyle w:val="FootnoteReference"/>
          <w:sz w:val="16"/>
          <w:szCs w:val="16"/>
        </w:rPr>
        <w:footnoteRef/>
      </w:r>
      <w:r w:rsidRPr="009D51C6">
        <w:rPr>
          <w:sz w:val="16"/>
          <w:szCs w:val="16"/>
          <w:lang w:val="es-ES"/>
        </w:rPr>
        <w:t xml:space="preserve"> </w:t>
      </w:r>
      <w:r w:rsidRPr="009D51C6">
        <w:rPr>
          <w:sz w:val="16"/>
          <w:szCs w:val="16"/>
          <w:lang w:val="es-ES"/>
        </w:rPr>
        <w:t>La resolución fue enmendada en la</w:t>
      </w:r>
      <w:r w:rsidRPr="009D51C6">
        <w:rPr>
          <w:sz w:val="16"/>
          <w:szCs w:val="16"/>
          <w:lang w:val="es-ES"/>
        </w:rPr>
        <w:t xml:space="preserve"> COP13.</w:t>
      </w:r>
    </w:p>
  </w:footnote>
  <w:footnote w:id="5">
    <w:p w14:paraId="3325F358" w14:textId="77777777" w:rsidR="00F737F4" w:rsidRPr="00D85E1D" w:rsidRDefault="00F737F4" w:rsidP="00F737F4">
      <w:pPr>
        <w:pStyle w:val="FootnoteText"/>
        <w:rPr>
          <w:sz w:val="16"/>
          <w:szCs w:val="16"/>
        </w:rPr>
      </w:pPr>
      <w:r w:rsidRPr="004D32CD">
        <w:rPr>
          <w:rStyle w:val="FootnoteReference"/>
          <w:sz w:val="16"/>
          <w:szCs w:val="16"/>
        </w:rPr>
        <w:footnoteRef/>
      </w:r>
      <w:r w:rsidRPr="00D85E1D">
        <w:rPr>
          <w:sz w:val="16"/>
          <w:szCs w:val="16"/>
        </w:rPr>
        <w:t xml:space="preserve"> </w:t>
      </w:r>
      <w:hyperlink r:id="rId2" w:history="1">
        <w:r w:rsidRPr="00D85E1D">
          <w:rPr>
            <w:rStyle w:val="Hyperlink"/>
            <w:rFonts w:cs="Arial"/>
            <w:sz w:val="16"/>
            <w:szCs w:val="16"/>
            <w:u w:val="none"/>
          </w:rPr>
          <w:t>https://ec.europa.eu/environment/nature/info/pubs/docs/brochures/ELE_Summary_EN_PDF_HR_rev_18.pdf</w:t>
        </w:r>
      </w:hyperlink>
      <w:r w:rsidRPr="00D85E1D">
        <w:rPr>
          <w:rFonts w:cs="Arial"/>
          <w:sz w:val="16"/>
          <w:szCs w:val="16"/>
        </w:rPr>
        <w:t xml:space="preserve"> </w:t>
      </w:r>
    </w:p>
  </w:footnote>
  <w:footnote w:id="6">
    <w:p w14:paraId="51F5360F" w14:textId="77777777" w:rsidR="00F737F4" w:rsidRPr="00C260E6" w:rsidRDefault="00F737F4" w:rsidP="00F737F4">
      <w:pPr>
        <w:pStyle w:val="FootnoteText"/>
        <w:ind w:left="720" w:hanging="720"/>
        <w:jc w:val="both"/>
        <w:rPr>
          <w:rFonts w:cs="Arial"/>
          <w:sz w:val="16"/>
          <w:szCs w:val="16"/>
          <w:lang w:val="es-ES"/>
        </w:rPr>
      </w:pPr>
      <w:r w:rsidRPr="00CC32F6">
        <w:rPr>
          <w:rStyle w:val="FootnoteReference"/>
          <w:rFonts w:cs="Arial"/>
          <w:sz w:val="16"/>
          <w:szCs w:val="16"/>
          <w:vertAlign w:val="superscript"/>
        </w:rPr>
        <w:footnoteRef/>
      </w:r>
      <w:r w:rsidRPr="00C260E6">
        <w:rPr>
          <w:rFonts w:cs="Arial"/>
          <w:sz w:val="16"/>
          <w:szCs w:val="16"/>
          <w:lang w:val="es-ES"/>
        </w:rPr>
        <w:t xml:space="preserve"> El grupo </w:t>
      </w:r>
      <w:r>
        <w:rPr>
          <w:rFonts w:cs="Arial"/>
          <w:sz w:val="16"/>
          <w:szCs w:val="16"/>
          <w:lang w:val="es-ES"/>
        </w:rPr>
        <w:t>operativo</w:t>
      </w:r>
      <w:r w:rsidRPr="00C260E6">
        <w:rPr>
          <w:rFonts w:cs="Arial"/>
          <w:sz w:val="16"/>
          <w:szCs w:val="16"/>
          <w:lang w:val="es-ES"/>
        </w:rPr>
        <w:t xml:space="preserve"> fue establecido desp</w:t>
      </w:r>
      <w:r>
        <w:rPr>
          <w:rFonts w:cs="Arial"/>
          <w:sz w:val="16"/>
          <w:szCs w:val="16"/>
          <w:lang w:val="es-ES"/>
        </w:rPr>
        <w:t>ué</w:t>
      </w:r>
      <w:r w:rsidRPr="00C260E6">
        <w:rPr>
          <w:rFonts w:cs="Arial"/>
          <w:sz w:val="16"/>
          <w:szCs w:val="16"/>
          <w:lang w:val="es-ES"/>
        </w:rPr>
        <w:t>s de la 11ª Reunión de la Conferencia de las Partes.</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A9C902E" w14:textId="6F0FB2A6" w:rsidR="00D70275" w:rsidRPr="00002A97" w:rsidRDefault="00D70275" w:rsidP="00002A97">
    <w:pPr>
      <w:pStyle w:val="Header"/>
      <w:pBdr>
        <w:bottom w:val="single" w:sz="4" w:space="1" w:color="auto"/>
      </w:pBdr>
      <w:rPr>
        <w:i/>
        <w:sz w:val="18"/>
        <w:szCs w:val="18"/>
      </w:rPr>
    </w:pPr>
    <w:bookmarkStart w:id="3" w:name="_Hlk124847022"/>
    <w:bookmarkStart w:id="4" w:name="_Hlk124847023"/>
    <w:bookmarkStart w:id="5" w:name="_Hlk124847024"/>
    <w:bookmarkStart w:id="6" w:name="_Hlk124847025"/>
    <w:bookmarkStart w:id="7" w:name="_Hlk124847026"/>
    <w:bookmarkStart w:id="8" w:name="_Hlk124847027"/>
    <w:bookmarkStart w:id="9" w:name="_Hlk124847217"/>
    <w:bookmarkStart w:id="10" w:name="_Hlk124847218"/>
    <w:r w:rsidRPr="00002A97">
      <w:rPr>
        <w:rFonts w:eastAsia="Times New Roman" w:cs="Arial"/>
        <w:i/>
        <w:sz w:val="18"/>
        <w:szCs w:val="18"/>
        <w:lang w:val="fr-FR" w:eastAsia="es-ES"/>
      </w:rPr>
      <w:t>UNEP/CMS/COP1</w:t>
    </w:r>
    <w:r w:rsidR="00C22155">
      <w:rPr>
        <w:rFonts w:eastAsia="Times New Roman" w:cs="Arial"/>
        <w:i/>
        <w:sz w:val="18"/>
        <w:szCs w:val="18"/>
        <w:lang w:val="fr-FR" w:eastAsia="es-ES"/>
      </w:rPr>
      <w:t>5</w:t>
    </w:r>
    <w:r w:rsidRPr="00002A97">
      <w:rPr>
        <w:rFonts w:eastAsia="Times New Roman" w:cs="Arial"/>
        <w:i/>
        <w:sz w:val="18"/>
        <w:szCs w:val="18"/>
        <w:lang w:val="fr-FR" w:eastAsia="es-ES"/>
      </w:rPr>
      <w:t>/Doc.</w:t>
    </w:r>
    <w:bookmarkEnd w:id="3"/>
    <w:bookmarkEnd w:id="4"/>
    <w:bookmarkEnd w:id="5"/>
    <w:bookmarkEnd w:id="6"/>
    <w:bookmarkEnd w:id="7"/>
    <w:bookmarkEnd w:id="8"/>
    <w:bookmarkEnd w:id="9"/>
    <w:bookmarkEnd w:id="10"/>
    <w:r w:rsidR="009A45B4">
      <w:rPr>
        <w:rFonts w:eastAsia="Times New Roman" w:cs="Arial"/>
        <w:i/>
        <w:sz w:val="18"/>
        <w:szCs w:val="18"/>
        <w:lang w:val="fr-FR" w:eastAsia="es-ES"/>
      </w:rPr>
      <w:t>28.11</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44B8442" w14:textId="51D9B4F6" w:rsidR="000F4BDA" w:rsidRPr="00002A97" w:rsidRDefault="000F4BDA" w:rsidP="000F4BDA">
    <w:pPr>
      <w:pStyle w:val="Header"/>
      <w:pBdr>
        <w:bottom w:val="single" w:sz="4" w:space="1" w:color="auto"/>
      </w:pBdr>
      <w:jc w:val="right"/>
      <w:rPr>
        <w:i/>
        <w:sz w:val="18"/>
        <w:szCs w:val="18"/>
      </w:rPr>
    </w:pPr>
    <w:r w:rsidRPr="00002A97">
      <w:rPr>
        <w:rFonts w:eastAsia="Times New Roman" w:cs="Arial"/>
        <w:i/>
        <w:sz w:val="18"/>
        <w:szCs w:val="18"/>
        <w:lang w:val="fr-FR" w:eastAsia="es-ES"/>
      </w:rPr>
      <w:t>UNEP/CMS/COP1</w:t>
    </w:r>
    <w:r w:rsidR="00C22155">
      <w:rPr>
        <w:rFonts w:eastAsia="Times New Roman" w:cs="Arial"/>
        <w:i/>
        <w:sz w:val="18"/>
        <w:szCs w:val="18"/>
        <w:lang w:val="fr-FR" w:eastAsia="es-ES"/>
      </w:rPr>
      <w:t>5</w:t>
    </w:r>
    <w:r w:rsidRPr="00002A97">
      <w:rPr>
        <w:rFonts w:eastAsia="Times New Roman" w:cs="Arial"/>
        <w:i/>
        <w:sz w:val="18"/>
        <w:szCs w:val="18"/>
        <w:lang w:val="fr-FR" w:eastAsia="es-ES"/>
      </w:rPr>
      <w:t>/</w:t>
    </w:r>
    <w:r w:rsidR="007B53CC">
      <w:rPr>
        <w:rFonts w:eastAsia="Times New Roman" w:cs="Arial"/>
        <w:i/>
        <w:sz w:val="18"/>
        <w:szCs w:val="18"/>
        <w:lang w:val="fr-FR" w:eastAsia="es-ES"/>
      </w:rPr>
      <w:t>Doc</w:t>
    </w:r>
    <w:r w:rsidR="00430A25">
      <w:rPr>
        <w:rFonts w:eastAsia="Times New Roman" w:cs="Arial"/>
        <w:i/>
        <w:sz w:val="18"/>
        <w:szCs w:val="18"/>
        <w:lang w:val="fr-FR" w:eastAsia="es-ES"/>
      </w:rPr>
      <w:t>.</w:t>
    </w:r>
    <w:r w:rsidR="00A00E94">
      <w:rPr>
        <w:rFonts w:eastAsia="Times New Roman" w:cs="Arial"/>
        <w:i/>
        <w:sz w:val="18"/>
        <w:szCs w:val="18"/>
        <w:lang w:val="fr-FR" w:eastAsia="es-ES"/>
      </w:rPr>
      <w:t>28.11</w:t>
    </w:r>
  </w:p>
  <w:p w14:paraId="1543D16E" w14:textId="77777777" w:rsidR="000F4BDA" w:rsidRDefault="000F4BDA">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29BB20" w14:textId="2192B564" w:rsidR="006F22B0" w:rsidRPr="00002A97" w:rsidRDefault="00457C8A" w:rsidP="006F22B0">
    <w:pPr>
      <w:widowControl w:val="0"/>
      <w:tabs>
        <w:tab w:val="center" w:pos="4153"/>
        <w:tab w:val="right" w:pos="8306"/>
      </w:tabs>
      <w:suppressAutoHyphens/>
      <w:autoSpaceDE w:val="0"/>
      <w:autoSpaceDN w:val="0"/>
      <w:spacing w:after="0" w:line="240" w:lineRule="auto"/>
      <w:jc w:val="right"/>
      <w:textAlignment w:val="baseline"/>
      <w:rPr>
        <w:rFonts w:eastAsia="Times New Roman" w:cs="Times New Roman"/>
        <w:sz w:val="18"/>
        <w:szCs w:val="20"/>
        <w:lang w:val="es-ES" w:eastAsia="es-ES"/>
      </w:rPr>
    </w:pPr>
    <w:r>
      <w:rPr>
        <w:rFonts w:eastAsia="Times New Roman" w:cs="Times New Roman"/>
        <w:noProof/>
        <w:sz w:val="18"/>
        <w:szCs w:val="20"/>
        <w:lang w:val="es-ES" w:eastAsia="es-ES"/>
      </w:rPr>
      <w:drawing>
        <wp:anchor distT="0" distB="0" distL="114300" distR="114300" simplePos="0" relativeHeight="251658242" behindDoc="1" locked="0" layoutInCell="1" allowOverlap="1" wp14:anchorId="0CFECFDF" wp14:editId="557917C4">
          <wp:simplePos x="0" y="0"/>
          <wp:positionH relativeFrom="column">
            <wp:posOffset>-11430</wp:posOffset>
          </wp:positionH>
          <wp:positionV relativeFrom="paragraph">
            <wp:posOffset>-257175</wp:posOffset>
          </wp:positionV>
          <wp:extent cx="731520" cy="731520"/>
          <wp:effectExtent l="0" t="0" r="0" b="0"/>
          <wp:wrapTight wrapText="bothSides">
            <wp:wrapPolygon edited="0">
              <wp:start x="0" y="0"/>
              <wp:lineTo x="0" y="20813"/>
              <wp:lineTo x="20813" y="20813"/>
              <wp:lineTo x="20813" y="0"/>
              <wp:lineTo x="0" y="0"/>
            </wp:wrapPolygon>
          </wp:wrapTight>
          <wp:docPr id="906358384" name="Picture 9063583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731520" cy="731520"/>
                  </a:xfrm>
                  <a:prstGeom prst="rect">
                    <a:avLst/>
                  </a:prstGeom>
                  <a:noFill/>
                </pic:spPr>
              </pic:pic>
            </a:graphicData>
          </a:graphic>
          <wp14:sizeRelH relativeFrom="margin">
            <wp14:pctWidth>0</wp14:pctWidth>
          </wp14:sizeRelH>
          <wp14:sizeRelV relativeFrom="margin">
            <wp14:pctHeight>0</wp14:pctHeight>
          </wp14:sizeRelV>
        </wp:anchor>
      </w:drawing>
    </w:r>
    <w:r w:rsidR="006F22B0" w:rsidRPr="00002A97">
      <w:rPr>
        <w:rFonts w:eastAsia="Times New Roman" w:cs="Times New Roman"/>
        <w:noProof/>
        <w:sz w:val="18"/>
        <w:szCs w:val="20"/>
        <w:lang w:val="es-ES" w:eastAsia="es-ES"/>
      </w:rPr>
      <w:drawing>
        <wp:anchor distT="0" distB="0" distL="114300" distR="114300" simplePos="0" relativeHeight="251658241" behindDoc="0" locked="0" layoutInCell="1" allowOverlap="1" wp14:anchorId="5BB0F591" wp14:editId="7CD9231B">
          <wp:simplePos x="0" y="0"/>
          <wp:positionH relativeFrom="column">
            <wp:posOffset>5609587</wp:posOffset>
          </wp:positionH>
          <wp:positionV relativeFrom="paragraph">
            <wp:posOffset>78108</wp:posOffset>
          </wp:positionV>
          <wp:extent cx="619121" cy="288922"/>
          <wp:effectExtent l="0" t="0" r="0" b="0"/>
          <wp:wrapTight wrapText="bothSides">
            <wp:wrapPolygon edited="0">
              <wp:start x="0" y="0"/>
              <wp:lineTo x="0" y="19939"/>
              <wp:lineTo x="20603" y="19939"/>
              <wp:lineTo x="20603" y="0"/>
              <wp:lineTo x="0" y="0"/>
            </wp:wrapPolygon>
          </wp:wrapTight>
          <wp:docPr id="1413717628" name="Picture 5"/>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2"/>
                  <a:srcRect/>
                  <a:stretch>
                    <a:fillRect/>
                  </a:stretch>
                </pic:blipFill>
                <pic:spPr>
                  <a:xfrm>
                    <a:off x="0" y="0"/>
                    <a:ext cx="619121" cy="288922"/>
                  </a:xfrm>
                  <a:prstGeom prst="rect">
                    <a:avLst/>
                  </a:prstGeom>
                  <a:noFill/>
                  <a:ln>
                    <a:noFill/>
                    <a:prstDash/>
                  </a:ln>
                </pic:spPr>
              </pic:pic>
            </a:graphicData>
          </a:graphic>
        </wp:anchor>
      </w:drawing>
    </w:r>
    <w:r w:rsidR="006F22B0" w:rsidRPr="00002A97">
      <w:rPr>
        <w:rFonts w:eastAsia="Times New Roman" w:cs="Times New Roman"/>
        <w:noProof/>
        <w:sz w:val="18"/>
        <w:szCs w:val="20"/>
      </w:rPr>
      <w:drawing>
        <wp:anchor distT="0" distB="0" distL="114300" distR="114300" simplePos="0" relativeHeight="251658240" behindDoc="0" locked="0" layoutInCell="1" allowOverlap="1" wp14:anchorId="09063D46" wp14:editId="6FDC4C4C">
          <wp:simplePos x="0" y="0"/>
          <wp:positionH relativeFrom="column">
            <wp:posOffset>716276</wp:posOffset>
          </wp:positionH>
          <wp:positionV relativeFrom="paragraph">
            <wp:posOffset>-75566</wp:posOffset>
          </wp:positionV>
          <wp:extent cx="431167" cy="441326"/>
          <wp:effectExtent l="0" t="0" r="6983" b="0"/>
          <wp:wrapTight wrapText="bothSides">
            <wp:wrapPolygon edited="0">
              <wp:start x="0" y="0"/>
              <wp:lineTo x="0" y="20512"/>
              <wp:lineTo x="20995" y="20512"/>
              <wp:lineTo x="20995" y="0"/>
              <wp:lineTo x="0" y="0"/>
            </wp:wrapPolygon>
          </wp:wrapTight>
          <wp:docPr id="1681188275" name="Picture 2"/>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3"/>
                  <a:srcRect l="2780" t="-1236" r="60236" b="48836"/>
                  <a:stretch>
                    <a:fillRect/>
                  </a:stretch>
                </pic:blipFill>
                <pic:spPr>
                  <a:xfrm>
                    <a:off x="0" y="0"/>
                    <a:ext cx="431167" cy="441326"/>
                  </a:xfrm>
                  <a:prstGeom prst="rect">
                    <a:avLst/>
                  </a:prstGeom>
                  <a:noFill/>
                  <a:ln>
                    <a:noFill/>
                    <a:prstDash/>
                  </a:ln>
                </pic:spPr>
              </pic:pic>
            </a:graphicData>
          </a:graphic>
        </wp:anchor>
      </w:drawing>
    </w:r>
  </w:p>
  <w:p w14:paraId="50FCC012" w14:textId="77777777" w:rsidR="00B40E07" w:rsidRPr="006F22B0" w:rsidRDefault="00B40E07" w:rsidP="006F22B0">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27B50A" w14:textId="57A76EFE" w:rsidR="00F737F4" w:rsidRPr="007C1C80" w:rsidRDefault="003C4985" w:rsidP="00002A97">
    <w:pPr>
      <w:pStyle w:val="Header"/>
      <w:pBdr>
        <w:bottom w:val="single" w:sz="4" w:space="1" w:color="auto"/>
      </w:pBdr>
      <w:rPr>
        <w:i/>
        <w:sz w:val="18"/>
        <w:szCs w:val="18"/>
        <w:lang w:val="es-ES"/>
      </w:rPr>
    </w:pPr>
    <w:r w:rsidRPr="00002A97">
      <w:rPr>
        <w:rFonts w:eastAsia="Times New Roman" w:cs="Arial"/>
        <w:i/>
        <w:sz w:val="18"/>
        <w:szCs w:val="18"/>
        <w:lang w:val="fr-FR" w:eastAsia="es-ES"/>
      </w:rPr>
      <w:t>UNEP/CMS/COP1</w:t>
    </w:r>
    <w:r>
      <w:rPr>
        <w:rFonts w:eastAsia="Times New Roman" w:cs="Arial"/>
        <w:i/>
        <w:sz w:val="18"/>
        <w:szCs w:val="18"/>
        <w:lang w:val="fr-FR" w:eastAsia="es-ES"/>
      </w:rPr>
      <w:t>5</w:t>
    </w:r>
    <w:r w:rsidRPr="00002A97">
      <w:rPr>
        <w:rFonts w:eastAsia="Times New Roman" w:cs="Arial"/>
        <w:i/>
        <w:sz w:val="18"/>
        <w:szCs w:val="18"/>
        <w:lang w:val="fr-FR" w:eastAsia="es-ES"/>
      </w:rPr>
      <w:t>/</w:t>
    </w:r>
    <w:r>
      <w:rPr>
        <w:rFonts w:eastAsia="Times New Roman" w:cs="Arial"/>
        <w:i/>
        <w:sz w:val="18"/>
        <w:szCs w:val="18"/>
        <w:lang w:val="fr-FR" w:eastAsia="es-ES"/>
      </w:rPr>
      <w:t>Doc.28.11/</w:t>
    </w:r>
    <w:proofErr w:type="spellStart"/>
    <w:r>
      <w:rPr>
        <w:rFonts w:eastAsia="Times New Roman" w:cs="Arial"/>
        <w:i/>
        <w:sz w:val="18"/>
        <w:szCs w:val="18"/>
        <w:lang w:val="fr-FR" w:eastAsia="es-ES"/>
      </w:rPr>
      <w:t>Anexo</w:t>
    </w:r>
    <w:proofErr w:type="spellEnd"/>
    <w:r>
      <w:rPr>
        <w:rFonts w:eastAsia="Times New Roman" w:cs="Arial"/>
        <w:i/>
        <w:sz w:val="18"/>
        <w:szCs w:val="18"/>
        <w:lang w:val="fr-FR" w:eastAsia="es-ES"/>
      </w:rPr>
      <w:t xml:space="preserve"> 1</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C4AAF41" w14:textId="6841F7C3" w:rsidR="00F737F4" w:rsidRPr="007C1C80" w:rsidRDefault="004177A7" w:rsidP="007C1C80">
    <w:pPr>
      <w:pStyle w:val="Header"/>
      <w:pBdr>
        <w:bottom w:val="single" w:sz="4" w:space="1" w:color="auto"/>
      </w:pBdr>
      <w:jc w:val="right"/>
      <w:rPr>
        <w:i/>
        <w:sz w:val="18"/>
        <w:szCs w:val="18"/>
        <w:lang w:val="es-ES"/>
      </w:rPr>
    </w:pPr>
    <w:r w:rsidRPr="00002A97">
      <w:rPr>
        <w:rFonts w:eastAsia="Times New Roman" w:cs="Arial"/>
        <w:i/>
        <w:sz w:val="18"/>
        <w:szCs w:val="18"/>
        <w:lang w:val="fr-FR" w:eastAsia="es-ES"/>
      </w:rPr>
      <w:t>UNEP/CMS/COP1</w:t>
    </w:r>
    <w:r>
      <w:rPr>
        <w:rFonts w:eastAsia="Times New Roman" w:cs="Arial"/>
        <w:i/>
        <w:sz w:val="18"/>
        <w:szCs w:val="18"/>
        <w:lang w:val="fr-FR" w:eastAsia="es-ES"/>
      </w:rPr>
      <w:t>5</w:t>
    </w:r>
    <w:r w:rsidRPr="00002A97">
      <w:rPr>
        <w:rFonts w:eastAsia="Times New Roman" w:cs="Arial"/>
        <w:i/>
        <w:sz w:val="18"/>
        <w:szCs w:val="18"/>
        <w:lang w:val="fr-FR" w:eastAsia="es-ES"/>
      </w:rPr>
      <w:t>/</w:t>
    </w:r>
    <w:r>
      <w:rPr>
        <w:rFonts w:eastAsia="Times New Roman" w:cs="Arial"/>
        <w:i/>
        <w:sz w:val="18"/>
        <w:szCs w:val="18"/>
        <w:lang w:val="fr-FR" w:eastAsia="es-ES"/>
      </w:rPr>
      <w:t>Doc.28.11/</w:t>
    </w:r>
    <w:proofErr w:type="spellStart"/>
    <w:r>
      <w:rPr>
        <w:rFonts w:eastAsia="Times New Roman" w:cs="Arial"/>
        <w:i/>
        <w:sz w:val="18"/>
        <w:szCs w:val="18"/>
        <w:lang w:val="fr-FR" w:eastAsia="es-ES"/>
      </w:rPr>
      <w:t>Anexo</w:t>
    </w:r>
    <w:proofErr w:type="spellEnd"/>
    <w:r w:rsidR="003C4985">
      <w:rPr>
        <w:rFonts w:eastAsia="Times New Roman" w:cs="Arial"/>
        <w:i/>
        <w:sz w:val="18"/>
        <w:szCs w:val="18"/>
        <w:lang w:val="fr-FR" w:eastAsia="es-ES"/>
      </w:rPr>
      <w:t xml:space="preserve"> 1</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149CB01" w14:textId="6D47037D" w:rsidR="00BD52ED" w:rsidRPr="00002A97" w:rsidRDefault="00BD52ED" w:rsidP="00BD52ED">
    <w:pPr>
      <w:pStyle w:val="Header"/>
      <w:pBdr>
        <w:bottom w:val="single" w:sz="4" w:space="1" w:color="auto"/>
      </w:pBdr>
      <w:rPr>
        <w:i/>
        <w:sz w:val="18"/>
        <w:szCs w:val="18"/>
      </w:rPr>
    </w:pPr>
    <w:r w:rsidRPr="00002A97">
      <w:rPr>
        <w:rFonts w:eastAsia="Times New Roman" w:cs="Arial"/>
        <w:i/>
        <w:sz w:val="18"/>
        <w:szCs w:val="18"/>
        <w:lang w:val="fr-FR" w:eastAsia="es-ES"/>
      </w:rPr>
      <w:t>UNEP/CMS/COP1</w:t>
    </w:r>
    <w:r>
      <w:rPr>
        <w:rFonts w:eastAsia="Times New Roman" w:cs="Arial"/>
        <w:i/>
        <w:sz w:val="18"/>
        <w:szCs w:val="18"/>
        <w:lang w:val="fr-FR" w:eastAsia="es-ES"/>
      </w:rPr>
      <w:t>5</w:t>
    </w:r>
    <w:r w:rsidRPr="00002A97">
      <w:rPr>
        <w:rFonts w:eastAsia="Times New Roman" w:cs="Arial"/>
        <w:i/>
        <w:sz w:val="18"/>
        <w:szCs w:val="18"/>
        <w:lang w:val="fr-FR" w:eastAsia="es-ES"/>
      </w:rPr>
      <w:t>/</w:t>
    </w:r>
    <w:r>
      <w:rPr>
        <w:rFonts w:eastAsia="Times New Roman" w:cs="Arial"/>
        <w:i/>
        <w:sz w:val="18"/>
        <w:szCs w:val="18"/>
        <w:lang w:val="fr-FR" w:eastAsia="es-ES"/>
      </w:rPr>
      <w:t>Doc.28.11</w:t>
    </w:r>
    <w:r>
      <w:rPr>
        <w:rFonts w:eastAsia="Times New Roman" w:cs="Arial"/>
        <w:i/>
        <w:sz w:val="18"/>
        <w:szCs w:val="18"/>
        <w:lang w:val="fr-FR" w:eastAsia="es-ES"/>
      </w:rPr>
      <w:t>/</w:t>
    </w:r>
    <w:proofErr w:type="spellStart"/>
    <w:r>
      <w:rPr>
        <w:rFonts w:eastAsia="Times New Roman" w:cs="Arial"/>
        <w:i/>
        <w:sz w:val="18"/>
        <w:szCs w:val="18"/>
        <w:lang w:val="fr-FR" w:eastAsia="es-ES"/>
      </w:rPr>
      <w:t>Anexo</w:t>
    </w:r>
    <w:proofErr w:type="spellEnd"/>
    <w:r>
      <w:rPr>
        <w:rFonts w:eastAsia="Times New Roman" w:cs="Arial"/>
        <w:i/>
        <w:sz w:val="18"/>
        <w:szCs w:val="18"/>
        <w:lang w:val="fr-FR" w:eastAsia="es-ES"/>
      </w:rPr>
      <w:t xml:space="preserve"> 1</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560787D" w14:textId="0C8B2D41" w:rsidR="0022220E" w:rsidRPr="003C4985" w:rsidRDefault="0022220E" w:rsidP="0022220E">
    <w:pPr>
      <w:pStyle w:val="Header"/>
      <w:pBdr>
        <w:bottom w:val="single" w:sz="4" w:space="1" w:color="auto"/>
      </w:pBdr>
      <w:rPr>
        <w:i/>
        <w:sz w:val="18"/>
        <w:szCs w:val="18"/>
      </w:rPr>
    </w:pPr>
    <w:r w:rsidRPr="003C4985">
      <w:rPr>
        <w:rFonts w:eastAsia="Times New Roman" w:cs="Arial"/>
        <w:i/>
        <w:sz w:val="18"/>
        <w:szCs w:val="18"/>
        <w:lang w:eastAsia="es-ES"/>
      </w:rPr>
      <w:t>UNEP/CMS/COP15/Doc.28.11</w:t>
    </w:r>
    <w:r w:rsidR="003C4985" w:rsidRPr="003C4985">
      <w:rPr>
        <w:rFonts w:eastAsia="Times New Roman" w:cs="Arial"/>
        <w:i/>
        <w:sz w:val="18"/>
        <w:szCs w:val="18"/>
        <w:lang w:eastAsia="es-ES"/>
      </w:rPr>
      <w:t>/Anex</w:t>
    </w:r>
    <w:r w:rsidR="003C4985">
      <w:rPr>
        <w:rFonts w:eastAsia="Times New Roman" w:cs="Arial"/>
        <w:i/>
        <w:sz w:val="18"/>
        <w:szCs w:val="18"/>
        <w:lang w:eastAsia="es-ES"/>
      </w:rPr>
      <w:t>o 1</w:t>
    </w:r>
  </w:p>
  <w:p w14:paraId="2F5B6295" w14:textId="77777777" w:rsidR="000E6CB7" w:rsidRPr="006F22B0" w:rsidRDefault="000E6CB7" w:rsidP="006F22B0">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51020C3" w14:textId="6559DB67" w:rsidR="00522BCD" w:rsidRPr="007C1C80" w:rsidRDefault="00522BCD" w:rsidP="00002A97">
    <w:pPr>
      <w:pStyle w:val="Header"/>
      <w:pBdr>
        <w:bottom w:val="single" w:sz="4" w:space="1" w:color="auto"/>
      </w:pBdr>
      <w:rPr>
        <w:i/>
        <w:sz w:val="18"/>
        <w:szCs w:val="18"/>
        <w:lang w:val="es-ES"/>
      </w:rPr>
    </w:pPr>
    <w:r w:rsidRPr="00002A97">
      <w:rPr>
        <w:rFonts w:eastAsia="Times New Roman" w:cs="Arial"/>
        <w:i/>
        <w:sz w:val="18"/>
        <w:szCs w:val="18"/>
        <w:lang w:val="fr-FR" w:eastAsia="es-ES"/>
      </w:rPr>
      <w:t>UNEP/CMS/COP1</w:t>
    </w:r>
    <w:r>
      <w:rPr>
        <w:rFonts w:eastAsia="Times New Roman" w:cs="Arial"/>
        <w:i/>
        <w:sz w:val="18"/>
        <w:szCs w:val="18"/>
        <w:lang w:val="fr-FR" w:eastAsia="es-ES"/>
      </w:rPr>
      <w:t>5</w:t>
    </w:r>
    <w:r w:rsidRPr="00002A97">
      <w:rPr>
        <w:rFonts w:eastAsia="Times New Roman" w:cs="Arial"/>
        <w:i/>
        <w:sz w:val="18"/>
        <w:szCs w:val="18"/>
        <w:lang w:val="fr-FR" w:eastAsia="es-ES"/>
      </w:rPr>
      <w:t>/</w:t>
    </w:r>
    <w:r>
      <w:rPr>
        <w:rFonts w:eastAsia="Times New Roman" w:cs="Arial"/>
        <w:i/>
        <w:sz w:val="18"/>
        <w:szCs w:val="18"/>
        <w:lang w:val="fr-FR" w:eastAsia="es-ES"/>
      </w:rPr>
      <w:t>Doc.28.11/</w:t>
    </w:r>
    <w:proofErr w:type="spellStart"/>
    <w:r>
      <w:rPr>
        <w:rFonts w:eastAsia="Times New Roman" w:cs="Arial"/>
        <w:i/>
        <w:sz w:val="18"/>
        <w:szCs w:val="18"/>
        <w:lang w:val="fr-FR" w:eastAsia="es-ES"/>
      </w:rPr>
      <w:t>Anexo</w:t>
    </w:r>
    <w:proofErr w:type="spellEnd"/>
    <w:r>
      <w:rPr>
        <w:rFonts w:eastAsia="Times New Roman" w:cs="Arial"/>
        <w:i/>
        <w:sz w:val="18"/>
        <w:szCs w:val="18"/>
        <w:lang w:val="fr-FR" w:eastAsia="es-ES"/>
      </w:rPr>
      <w:t xml:space="preserve"> 2</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6840AAC" w14:textId="4965DDDA" w:rsidR="00522BCD" w:rsidRPr="003C4985" w:rsidRDefault="00522BCD" w:rsidP="00522BCD">
    <w:pPr>
      <w:pStyle w:val="Header"/>
      <w:pBdr>
        <w:bottom w:val="single" w:sz="4" w:space="1" w:color="auto"/>
      </w:pBdr>
      <w:jc w:val="right"/>
      <w:rPr>
        <w:i/>
        <w:sz w:val="18"/>
        <w:szCs w:val="18"/>
      </w:rPr>
    </w:pPr>
    <w:r w:rsidRPr="003C4985">
      <w:rPr>
        <w:rFonts w:eastAsia="Times New Roman" w:cs="Arial"/>
        <w:i/>
        <w:sz w:val="18"/>
        <w:szCs w:val="18"/>
        <w:lang w:eastAsia="es-ES"/>
      </w:rPr>
      <w:t>UNEP/CMS/COP15/Doc.28.11</w:t>
    </w:r>
    <w:r w:rsidRPr="003C4985">
      <w:rPr>
        <w:rFonts w:eastAsia="Times New Roman" w:cs="Arial"/>
        <w:i/>
        <w:sz w:val="18"/>
        <w:szCs w:val="18"/>
        <w:lang w:eastAsia="es-ES"/>
      </w:rPr>
      <w:t>/Anex</w:t>
    </w:r>
    <w:r>
      <w:rPr>
        <w:rFonts w:eastAsia="Times New Roman" w:cs="Arial"/>
        <w:i/>
        <w:sz w:val="18"/>
        <w:szCs w:val="18"/>
        <w:lang w:eastAsia="es-ES"/>
      </w:rPr>
      <w:t>o 2</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2506409"/>
    <w:multiLevelType w:val="hybridMultilevel"/>
    <w:tmpl w:val="FB220CE0"/>
    <w:lvl w:ilvl="0" w:tplc="4A1C7442">
      <w:start w:val="1"/>
      <w:numFmt w:val="decimal"/>
      <w:pStyle w:val="Firstnumbering1"/>
      <w:lvlText w:val="%1."/>
      <w:lvlJc w:val="left"/>
      <w:pPr>
        <w:ind w:left="720" w:hanging="360"/>
      </w:pPr>
      <w:rPr>
        <w:rFonts w:hint="default"/>
        <w:b w:val="0"/>
        <w:sz w:val="22"/>
        <w:szCs w:val="22"/>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 w15:restartNumberingAfterBreak="0">
    <w:nsid w:val="02A940F8"/>
    <w:multiLevelType w:val="hybridMultilevel"/>
    <w:tmpl w:val="0C34A654"/>
    <w:lvl w:ilvl="0" w:tplc="BA6C5D0C">
      <w:start w:val="1"/>
      <w:numFmt w:val="decimal"/>
      <w:lvlText w:val="%1."/>
      <w:lvlJc w:val="left"/>
      <w:pPr>
        <w:ind w:left="360" w:hanging="360"/>
      </w:pPr>
      <w:rPr>
        <w:rFonts w:hint="default"/>
      </w:rPr>
    </w:lvl>
    <w:lvl w:ilvl="1" w:tplc="10000019">
      <w:start w:val="1"/>
      <w:numFmt w:val="lowerLetter"/>
      <w:lvlText w:val="%2."/>
      <w:lvlJc w:val="left"/>
      <w:pPr>
        <w:ind w:left="1440" w:hanging="360"/>
      </w:pPr>
    </w:lvl>
    <w:lvl w:ilvl="2" w:tplc="1000001B">
      <w:start w:val="1"/>
      <w:numFmt w:val="lowerRoman"/>
      <w:lvlText w:val="%3."/>
      <w:lvlJc w:val="right"/>
      <w:pPr>
        <w:ind w:left="2160" w:hanging="180"/>
      </w:pPr>
    </w:lvl>
    <w:lvl w:ilvl="3" w:tplc="1000000F" w:tentative="1">
      <w:start w:val="1"/>
      <w:numFmt w:val="decimal"/>
      <w:lvlText w:val="%4."/>
      <w:lvlJc w:val="left"/>
      <w:pPr>
        <w:ind w:left="2880" w:hanging="360"/>
      </w:pPr>
    </w:lvl>
    <w:lvl w:ilvl="4" w:tplc="10000019" w:tentative="1">
      <w:start w:val="1"/>
      <w:numFmt w:val="lowerLetter"/>
      <w:lvlText w:val="%5."/>
      <w:lvlJc w:val="left"/>
      <w:pPr>
        <w:ind w:left="3600" w:hanging="360"/>
      </w:pPr>
    </w:lvl>
    <w:lvl w:ilvl="5" w:tplc="1000001B" w:tentative="1">
      <w:start w:val="1"/>
      <w:numFmt w:val="lowerRoman"/>
      <w:lvlText w:val="%6."/>
      <w:lvlJc w:val="right"/>
      <w:pPr>
        <w:ind w:left="4320" w:hanging="180"/>
      </w:pPr>
    </w:lvl>
    <w:lvl w:ilvl="6" w:tplc="1000000F" w:tentative="1">
      <w:start w:val="1"/>
      <w:numFmt w:val="decimal"/>
      <w:lvlText w:val="%7."/>
      <w:lvlJc w:val="left"/>
      <w:pPr>
        <w:ind w:left="5040" w:hanging="360"/>
      </w:pPr>
    </w:lvl>
    <w:lvl w:ilvl="7" w:tplc="10000019" w:tentative="1">
      <w:start w:val="1"/>
      <w:numFmt w:val="lowerLetter"/>
      <w:lvlText w:val="%8."/>
      <w:lvlJc w:val="left"/>
      <w:pPr>
        <w:ind w:left="5760" w:hanging="360"/>
      </w:pPr>
    </w:lvl>
    <w:lvl w:ilvl="8" w:tplc="1000001B" w:tentative="1">
      <w:start w:val="1"/>
      <w:numFmt w:val="lowerRoman"/>
      <w:lvlText w:val="%9."/>
      <w:lvlJc w:val="right"/>
      <w:pPr>
        <w:ind w:left="6480" w:hanging="180"/>
      </w:pPr>
    </w:lvl>
  </w:abstractNum>
  <w:abstractNum w:abstractNumId="2" w15:restartNumberingAfterBreak="0">
    <w:nsid w:val="02AF22C7"/>
    <w:multiLevelType w:val="hybridMultilevel"/>
    <w:tmpl w:val="80DAB9C6"/>
    <w:lvl w:ilvl="0" w:tplc="87DEB022">
      <w:start w:val="1"/>
      <w:numFmt w:val="lowerLetter"/>
      <w:pStyle w:val="Secondnumberinga"/>
      <w:lvlText w:val="%1)."/>
      <w:lvlJc w:val="righ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 w15:restartNumberingAfterBreak="0">
    <w:nsid w:val="04061C7F"/>
    <w:multiLevelType w:val="hybridMultilevel"/>
    <w:tmpl w:val="00BA1968"/>
    <w:lvl w:ilvl="0" w:tplc="EE1E7ABA">
      <w:start w:val="1"/>
      <w:numFmt w:val="lowerRoman"/>
      <w:pStyle w:val="Thirdnumberingi"/>
      <w:lvlText w:val="%1)."/>
      <w:lvlJc w:val="righ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 w15:restartNumberingAfterBreak="0">
    <w:nsid w:val="06477BAB"/>
    <w:multiLevelType w:val="hybridMultilevel"/>
    <w:tmpl w:val="DB6EC0B4"/>
    <w:lvl w:ilvl="0" w:tplc="0D8AA67E">
      <w:start w:val="1"/>
      <w:numFmt w:val="lowerLetter"/>
      <w:lvlText w:val="%1)"/>
      <w:lvlJc w:val="left"/>
      <w:pPr>
        <w:ind w:left="1184" w:hanging="390"/>
      </w:pPr>
      <w:rPr>
        <w:rFonts w:hint="default"/>
      </w:rPr>
    </w:lvl>
    <w:lvl w:ilvl="1" w:tplc="10000019" w:tentative="1">
      <w:start w:val="1"/>
      <w:numFmt w:val="lowerLetter"/>
      <w:lvlText w:val="%2."/>
      <w:lvlJc w:val="left"/>
      <w:pPr>
        <w:ind w:left="1874" w:hanging="360"/>
      </w:pPr>
    </w:lvl>
    <w:lvl w:ilvl="2" w:tplc="1000001B" w:tentative="1">
      <w:start w:val="1"/>
      <w:numFmt w:val="lowerRoman"/>
      <w:lvlText w:val="%3."/>
      <w:lvlJc w:val="right"/>
      <w:pPr>
        <w:ind w:left="2594" w:hanging="180"/>
      </w:pPr>
    </w:lvl>
    <w:lvl w:ilvl="3" w:tplc="1000000F" w:tentative="1">
      <w:start w:val="1"/>
      <w:numFmt w:val="decimal"/>
      <w:lvlText w:val="%4."/>
      <w:lvlJc w:val="left"/>
      <w:pPr>
        <w:ind w:left="3314" w:hanging="360"/>
      </w:pPr>
    </w:lvl>
    <w:lvl w:ilvl="4" w:tplc="10000019" w:tentative="1">
      <w:start w:val="1"/>
      <w:numFmt w:val="lowerLetter"/>
      <w:lvlText w:val="%5."/>
      <w:lvlJc w:val="left"/>
      <w:pPr>
        <w:ind w:left="4034" w:hanging="360"/>
      </w:pPr>
    </w:lvl>
    <w:lvl w:ilvl="5" w:tplc="1000001B" w:tentative="1">
      <w:start w:val="1"/>
      <w:numFmt w:val="lowerRoman"/>
      <w:lvlText w:val="%6."/>
      <w:lvlJc w:val="right"/>
      <w:pPr>
        <w:ind w:left="4754" w:hanging="180"/>
      </w:pPr>
    </w:lvl>
    <w:lvl w:ilvl="6" w:tplc="1000000F" w:tentative="1">
      <w:start w:val="1"/>
      <w:numFmt w:val="decimal"/>
      <w:lvlText w:val="%7."/>
      <w:lvlJc w:val="left"/>
      <w:pPr>
        <w:ind w:left="5474" w:hanging="360"/>
      </w:pPr>
    </w:lvl>
    <w:lvl w:ilvl="7" w:tplc="10000019" w:tentative="1">
      <w:start w:val="1"/>
      <w:numFmt w:val="lowerLetter"/>
      <w:lvlText w:val="%8."/>
      <w:lvlJc w:val="left"/>
      <w:pPr>
        <w:ind w:left="6194" w:hanging="360"/>
      </w:pPr>
    </w:lvl>
    <w:lvl w:ilvl="8" w:tplc="1000001B" w:tentative="1">
      <w:start w:val="1"/>
      <w:numFmt w:val="lowerRoman"/>
      <w:lvlText w:val="%9."/>
      <w:lvlJc w:val="right"/>
      <w:pPr>
        <w:ind w:left="6914" w:hanging="180"/>
      </w:pPr>
    </w:lvl>
  </w:abstractNum>
  <w:abstractNum w:abstractNumId="5" w15:restartNumberingAfterBreak="0">
    <w:nsid w:val="0785238C"/>
    <w:multiLevelType w:val="hybridMultilevel"/>
    <w:tmpl w:val="ED30037A"/>
    <w:lvl w:ilvl="0" w:tplc="FFFFFFFF">
      <w:start w:val="1"/>
      <w:numFmt w:val="lowerLetter"/>
      <w:lvlText w:val="%1)"/>
      <w:lvlJc w:val="left"/>
      <w:pPr>
        <w:ind w:left="1260" w:hanging="360"/>
      </w:pPr>
    </w:lvl>
    <w:lvl w:ilvl="1" w:tplc="FFFFFFFF">
      <w:start w:val="1"/>
      <w:numFmt w:val="lowerLetter"/>
      <w:lvlText w:val="%2."/>
      <w:lvlJc w:val="left"/>
      <w:pPr>
        <w:ind w:left="1980" w:hanging="360"/>
      </w:pPr>
    </w:lvl>
    <w:lvl w:ilvl="2" w:tplc="FFFFFFFF" w:tentative="1">
      <w:start w:val="1"/>
      <w:numFmt w:val="lowerRoman"/>
      <w:lvlText w:val="%3."/>
      <w:lvlJc w:val="right"/>
      <w:pPr>
        <w:ind w:left="2700" w:hanging="180"/>
      </w:pPr>
    </w:lvl>
    <w:lvl w:ilvl="3" w:tplc="FFFFFFFF" w:tentative="1">
      <w:start w:val="1"/>
      <w:numFmt w:val="decimal"/>
      <w:lvlText w:val="%4."/>
      <w:lvlJc w:val="left"/>
      <w:pPr>
        <w:ind w:left="3420" w:hanging="360"/>
      </w:pPr>
    </w:lvl>
    <w:lvl w:ilvl="4" w:tplc="FFFFFFFF" w:tentative="1">
      <w:start w:val="1"/>
      <w:numFmt w:val="lowerLetter"/>
      <w:lvlText w:val="%5."/>
      <w:lvlJc w:val="left"/>
      <w:pPr>
        <w:ind w:left="4140" w:hanging="360"/>
      </w:pPr>
    </w:lvl>
    <w:lvl w:ilvl="5" w:tplc="FFFFFFFF" w:tentative="1">
      <w:start w:val="1"/>
      <w:numFmt w:val="lowerRoman"/>
      <w:lvlText w:val="%6."/>
      <w:lvlJc w:val="right"/>
      <w:pPr>
        <w:ind w:left="4860" w:hanging="180"/>
      </w:pPr>
    </w:lvl>
    <w:lvl w:ilvl="6" w:tplc="FFFFFFFF" w:tentative="1">
      <w:start w:val="1"/>
      <w:numFmt w:val="decimal"/>
      <w:lvlText w:val="%7."/>
      <w:lvlJc w:val="left"/>
      <w:pPr>
        <w:ind w:left="5580" w:hanging="360"/>
      </w:pPr>
    </w:lvl>
    <w:lvl w:ilvl="7" w:tplc="FFFFFFFF" w:tentative="1">
      <w:start w:val="1"/>
      <w:numFmt w:val="lowerLetter"/>
      <w:lvlText w:val="%8."/>
      <w:lvlJc w:val="left"/>
      <w:pPr>
        <w:ind w:left="6300" w:hanging="360"/>
      </w:pPr>
    </w:lvl>
    <w:lvl w:ilvl="8" w:tplc="FFFFFFFF" w:tentative="1">
      <w:start w:val="1"/>
      <w:numFmt w:val="lowerRoman"/>
      <w:lvlText w:val="%9."/>
      <w:lvlJc w:val="right"/>
      <w:pPr>
        <w:ind w:left="7020" w:hanging="180"/>
      </w:pPr>
    </w:lvl>
  </w:abstractNum>
  <w:abstractNum w:abstractNumId="6" w15:restartNumberingAfterBreak="0">
    <w:nsid w:val="17263289"/>
    <w:multiLevelType w:val="hybridMultilevel"/>
    <w:tmpl w:val="7448526C"/>
    <w:lvl w:ilvl="0" w:tplc="FFFFFFFF">
      <w:start w:val="1"/>
      <w:numFmt w:val="lowerLetter"/>
      <w:lvlText w:val="%1)"/>
      <w:lvlJc w:val="left"/>
      <w:pPr>
        <w:ind w:left="1154" w:hanging="360"/>
      </w:pPr>
    </w:lvl>
    <w:lvl w:ilvl="1" w:tplc="FFFFFFFF">
      <w:start w:val="1"/>
      <w:numFmt w:val="lowerLetter"/>
      <w:lvlText w:val="%2."/>
      <w:lvlJc w:val="left"/>
      <w:pPr>
        <w:ind w:left="1874" w:hanging="360"/>
      </w:pPr>
    </w:lvl>
    <w:lvl w:ilvl="2" w:tplc="FFFFFFFF" w:tentative="1">
      <w:start w:val="1"/>
      <w:numFmt w:val="lowerRoman"/>
      <w:lvlText w:val="%3."/>
      <w:lvlJc w:val="right"/>
      <w:pPr>
        <w:ind w:left="2594" w:hanging="180"/>
      </w:pPr>
    </w:lvl>
    <w:lvl w:ilvl="3" w:tplc="FFFFFFFF" w:tentative="1">
      <w:start w:val="1"/>
      <w:numFmt w:val="decimal"/>
      <w:lvlText w:val="%4."/>
      <w:lvlJc w:val="left"/>
      <w:pPr>
        <w:ind w:left="3314" w:hanging="360"/>
      </w:pPr>
    </w:lvl>
    <w:lvl w:ilvl="4" w:tplc="FFFFFFFF" w:tentative="1">
      <w:start w:val="1"/>
      <w:numFmt w:val="lowerLetter"/>
      <w:lvlText w:val="%5."/>
      <w:lvlJc w:val="left"/>
      <w:pPr>
        <w:ind w:left="4034" w:hanging="360"/>
      </w:pPr>
    </w:lvl>
    <w:lvl w:ilvl="5" w:tplc="FFFFFFFF" w:tentative="1">
      <w:start w:val="1"/>
      <w:numFmt w:val="lowerRoman"/>
      <w:lvlText w:val="%6."/>
      <w:lvlJc w:val="right"/>
      <w:pPr>
        <w:ind w:left="4754" w:hanging="180"/>
      </w:pPr>
    </w:lvl>
    <w:lvl w:ilvl="6" w:tplc="FFFFFFFF" w:tentative="1">
      <w:start w:val="1"/>
      <w:numFmt w:val="decimal"/>
      <w:lvlText w:val="%7."/>
      <w:lvlJc w:val="left"/>
      <w:pPr>
        <w:ind w:left="5474" w:hanging="360"/>
      </w:pPr>
    </w:lvl>
    <w:lvl w:ilvl="7" w:tplc="FFFFFFFF" w:tentative="1">
      <w:start w:val="1"/>
      <w:numFmt w:val="lowerLetter"/>
      <w:lvlText w:val="%8."/>
      <w:lvlJc w:val="left"/>
      <w:pPr>
        <w:ind w:left="6194" w:hanging="360"/>
      </w:pPr>
    </w:lvl>
    <w:lvl w:ilvl="8" w:tplc="FFFFFFFF" w:tentative="1">
      <w:start w:val="1"/>
      <w:numFmt w:val="lowerRoman"/>
      <w:lvlText w:val="%9."/>
      <w:lvlJc w:val="right"/>
      <w:pPr>
        <w:ind w:left="6914" w:hanging="180"/>
      </w:pPr>
    </w:lvl>
  </w:abstractNum>
  <w:abstractNum w:abstractNumId="7" w15:restartNumberingAfterBreak="0">
    <w:nsid w:val="1B7B6C86"/>
    <w:multiLevelType w:val="hybridMultilevel"/>
    <w:tmpl w:val="6186E6E2"/>
    <w:lvl w:ilvl="0" w:tplc="1040DE44">
      <w:numFmt w:val="bullet"/>
      <w:lvlText w:val=""/>
      <w:lvlJc w:val="left"/>
      <w:pPr>
        <w:ind w:left="851" w:hanging="360"/>
      </w:pPr>
      <w:rPr>
        <w:rFonts w:ascii="Symbol" w:eastAsia="Symbol" w:hAnsi="Symbol" w:cs="Symbol" w:hint="default"/>
        <w:w w:val="100"/>
        <w:sz w:val="22"/>
        <w:szCs w:val="22"/>
      </w:rPr>
    </w:lvl>
    <w:lvl w:ilvl="1" w:tplc="8BF4B58C">
      <w:numFmt w:val="bullet"/>
      <w:lvlText w:val="•"/>
      <w:lvlJc w:val="left"/>
      <w:pPr>
        <w:ind w:left="1744" w:hanging="360"/>
      </w:pPr>
      <w:rPr>
        <w:rFonts w:hint="default"/>
      </w:rPr>
    </w:lvl>
    <w:lvl w:ilvl="2" w:tplc="4A26E95C">
      <w:numFmt w:val="bullet"/>
      <w:lvlText w:val="•"/>
      <w:lvlJc w:val="left"/>
      <w:pPr>
        <w:ind w:left="2628" w:hanging="360"/>
      </w:pPr>
      <w:rPr>
        <w:rFonts w:hint="default"/>
      </w:rPr>
    </w:lvl>
    <w:lvl w:ilvl="3" w:tplc="F0DCC0DC">
      <w:numFmt w:val="bullet"/>
      <w:lvlText w:val="•"/>
      <w:lvlJc w:val="left"/>
      <w:pPr>
        <w:ind w:left="3513" w:hanging="360"/>
      </w:pPr>
      <w:rPr>
        <w:rFonts w:hint="default"/>
      </w:rPr>
    </w:lvl>
    <w:lvl w:ilvl="4" w:tplc="660444E4">
      <w:numFmt w:val="bullet"/>
      <w:lvlText w:val="•"/>
      <w:lvlJc w:val="left"/>
      <w:pPr>
        <w:ind w:left="4397" w:hanging="360"/>
      </w:pPr>
      <w:rPr>
        <w:rFonts w:hint="default"/>
      </w:rPr>
    </w:lvl>
    <w:lvl w:ilvl="5" w:tplc="72FEF404">
      <w:numFmt w:val="bullet"/>
      <w:lvlText w:val="•"/>
      <w:lvlJc w:val="left"/>
      <w:pPr>
        <w:ind w:left="5282" w:hanging="360"/>
      </w:pPr>
      <w:rPr>
        <w:rFonts w:hint="default"/>
      </w:rPr>
    </w:lvl>
    <w:lvl w:ilvl="6" w:tplc="DBB2E31E">
      <w:numFmt w:val="bullet"/>
      <w:lvlText w:val="•"/>
      <w:lvlJc w:val="left"/>
      <w:pPr>
        <w:ind w:left="6166" w:hanging="360"/>
      </w:pPr>
      <w:rPr>
        <w:rFonts w:hint="default"/>
      </w:rPr>
    </w:lvl>
    <w:lvl w:ilvl="7" w:tplc="A2923C4E">
      <w:numFmt w:val="bullet"/>
      <w:lvlText w:val="•"/>
      <w:lvlJc w:val="left"/>
      <w:pPr>
        <w:ind w:left="7050" w:hanging="360"/>
      </w:pPr>
      <w:rPr>
        <w:rFonts w:hint="default"/>
      </w:rPr>
    </w:lvl>
    <w:lvl w:ilvl="8" w:tplc="D820EA0A">
      <w:numFmt w:val="bullet"/>
      <w:lvlText w:val="•"/>
      <w:lvlJc w:val="left"/>
      <w:pPr>
        <w:ind w:left="7935" w:hanging="360"/>
      </w:pPr>
      <w:rPr>
        <w:rFonts w:hint="default"/>
      </w:rPr>
    </w:lvl>
  </w:abstractNum>
  <w:abstractNum w:abstractNumId="8" w15:restartNumberingAfterBreak="0">
    <w:nsid w:val="23DF48E4"/>
    <w:multiLevelType w:val="hybridMultilevel"/>
    <w:tmpl w:val="86841666"/>
    <w:lvl w:ilvl="0" w:tplc="93A4A280">
      <w:start w:val="1"/>
      <w:numFmt w:val="lowerLetter"/>
      <w:pStyle w:val="Secondnumbering"/>
      <w:lvlText w:val="%1)."/>
      <w:lvlJc w:val="right"/>
      <w:pPr>
        <w:ind w:left="360" w:hanging="360"/>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tplc="04090019" w:tentative="1">
      <w:start w:val="1"/>
      <w:numFmt w:val="lowerLetter"/>
      <w:lvlText w:val="%2."/>
      <w:lvlJc w:val="left"/>
      <w:pPr>
        <w:ind w:left="2007" w:hanging="360"/>
      </w:pPr>
    </w:lvl>
    <w:lvl w:ilvl="2" w:tplc="0409001B" w:tentative="1">
      <w:start w:val="1"/>
      <w:numFmt w:val="lowerRoman"/>
      <w:lvlText w:val="%3."/>
      <w:lvlJc w:val="right"/>
      <w:pPr>
        <w:ind w:left="2727" w:hanging="180"/>
      </w:pPr>
    </w:lvl>
    <w:lvl w:ilvl="3" w:tplc="0409000F" w:tentative="1">
      <w:start w:val="1"/>
      <w:numFmt w:val="decimal"/>
      <w:lvlText w:val="%4."/>
      <w:lvlJc w:val="left"/>
      <w:pPr>
        <w:ind w:left="3447" w:hanging="360"/>
      </w:pPr>
    </w:lvl>
    <w:lvl w:ilvl="4" w:tplc="04090019" w:tentative="1">
      <w:start w:val="1"/>
      <w:numFmt w:val="lowerLetter"/>
      <w:lvlText w:val="%5."/>
      <w:lvlJc w:val="left"/>
      <w:pPr>
        <w:ind w:left="4167" w:hanging="360"/>
      </w:pPr>
    </w:lvl>
    <w:lvl w:ilvl="5" w:tplc="0409001B" w:tentative="1">
      <w:start w:val="1"/>
      <w:numFmt w:val="lowerRoman"/>
      <w:lvlText w:val="%6."/>
      <w:lvlJc w:val="right"/>
      <w:pPr>
        <w:ind w:left="4887" w:hanging="180"/>
      </w:pPr>
    </w:lvl>
    <w:lvl w:ilvl="6" w:tplc="0409000F" w:tentative="1">
      <w:start w:val="1"/>
      <w:numFmt w:val="decimal"/>
      <w:lvlText w:val="%7."/>
      <w:lvlJc w:val="left"/>
      <w:pPr>
        <w:ind w:left="5607" w:hanging="360"/>
      </w:pPr>
    </w:lvl>
    <w:lvl w:ilvl="7" w:tplc="04090019" w:tentative="1">
      <w:start w:val="1"/>
      <w:numFmt w:val="lowerLetter"/>
      <w:lvlText w:val="%8."/>
      <w:lvlJc w:val="left"/>
      <w:pPr>
        <w:ind w:left="6327" w:hanging="360"/>
      </w:pPr>
    </w:lvl>
    <w:lvl w:ilvl="8" w:tplc="0409001B" w:tentative="1">
      <w:start w:val="1"/>
      <w:numFmt w:val="lowerRoman"/>
      <w:lvlText w:val="%9."/>
      <w:lvlJc w:val="right"/>
      <w:pPr>
        <w:ind w:left="7047" w:hanging="180"/>
      </w:pPr>
    </w:lvl>
  </w:abstractNum>
  <w:abstractNum w:abstractNumId="9" w15:restartNumberingAfterBreak="0">
    <w:nsid w:val="262108FF"/>
    <w:multiLevelType w:val="hybridMultilevel"/>
    <w:tmpl w:val="8CE48FB2"/>
    <w:lvl w:ilvl="0" w:tplc="10000001">
      <w:start w:val="1"/>
      <w:numFmt w:val="bullet"/>
      <w:lvlText w:val=""/>
      <w:lvlJc w:val="left"/>
      <w:pPr>
        <w:ind w:left="1911" w:hanging="360"/>
      </w:pPr>
      <w:rPr>
        <w:rFonts w:ascii="Symbol" w:hAnsi="Symbol" w:hint="default"/>
      </w:rPr>
    </w:lvl>
    <w:lvl w:ilvl="1" w:tplc="10000003" w:tentative="1">
      <w:start w:val="1"/>
      <w:numFmt w:val="bullet"/>
      <w:lvlText w:val="o"/>
      <w:lvlJc w:val="left"/>
      <w:pPr>
        <w:ind w:left="2631" w:hanging="360"/>
      </w:pPr>
      <w:rPr>
        <w:rFonts w:ascii="Courier New" w:hAnsi="Courier New" w:cs="Courier New" w:hint="default"/>
      </w:rPr>
    </w:lvl>
    <w:lvl w:ilvl="2" w:tplc="10000005" w:tentative="1">
      <w:start w:val="1"/>
      <w:numFmt w:val="bullet"/>
      <w:lvlText w:val=""/>
      <w:lvlJc w:val="left"/>
      <w:pPr>
        <w:ind w:left="3351" w:hanging="360"/>
      </w:pPr>
      <w:rPr>
        <w:rFonts w:ascii="Wingdings" w:hAnsi="Wingdings" w:hint="default"/>
      </w:rPr>
    </w:lvl>
    <w:lvl w:ilvl="3" w:tplc="10000001" w:tentative="1">
      <w:start w:val="1"/>
      <w:numFmt w:val="bullet"/>
      <w:lvlText w:val=""/>
      <w:lvlJc w:val="left"/>
      <w:pPr>
        <w:ind w:left="4071" w:hanging="360"/>
      </w:pPr>
      <w:rPr>
        <w:rFonts w:ascii="Symbol" w:hAnsi="Symbol" w:hint="default"/>
      </w:rPr>
    </w:lvl>
    <w:lvl w:ilvl="4" w:tplc="10000003" w:tentative="1">
      <w:start w:val="1"/>
      <w:numFmt w:val="bullet"/>
      <w:lvlText w:val="o"/>
      <w:lvlJc w:val="left"/>
      <w:pPr>
        <w:ind w:left="4791" w:hanging="360"/>
      </w:pPr>
      <w:rPr>
        <w:rFonts w:ascii="Courier New" w:hAnsi="Courier New" w:cs="Courier New" w:hint="default"/>
      </w:rPr>
    </w:lvl>
    <w:lvl w:ilvl="5" w:tplc="10000005" w:tentative="1">
      <w:start w:val="1"/>
      <w:numFmt w:val="bullet"/>
      <w:lvlText w:val=""/>
      <w:lvlJc w:val="left"/>
      <w:pPr>
        <w:ind w:left="5511" w:hanging="360"/>
      </w:pPr>
      <w:rPr>
        <w:rFonts w:ascii="Wingdings" w:hAnsi="Wingdings" w:hint="default"/>
      </w:rPr>
    </w:lvl>
    <w:lvl w:ilvl="6" w:tplc="10000001" w:tentative="1">
      <w:start w:val="1"/>
      <w:numFmt w:val="bullet"/>
      <w:lvlText w:val=""/>
      <w:lvlJc w:val="left"/>
      <w:pPr>
        <w:ind w:left="6231" w:hanging="360"/>
      </w:pPr>
      <w:rPr>
        <w:rFonts w:ascii="Symbol" w:hAnsi="Symbol" w:hint="default"/>
      </w:rPr>
    </w:lvl>
    <w:lvl w:ilvl="7" w:tplc="10000003" w:tentative="1">
      <w:start w:val="1"/>
      <w:numFmt w:val="bullet"/>
      <w:lvlText w:val="o"/>
      <w:lvlJc w:val="left"/>
      <w:pPr>
        <w:ind w:left="6951" w:hanging="360"/>
      </w:pPr>
      <w:rPr>
        <w:rFonts w:ascii="Courier New" w:hAnsi="Courier New" w:cs="Courier New" w:hint="default"/>
      </w:rPr>
    </w:lvl>
    <w:lvl w:ilvl="8" w:tplc="10000005" w:tentative="1">
      <w:start w:val="1"/>
      <w:numFmt w:val="bullet"/>
      <w:lvlText w:val=""/>
      <w:lvlJc w:val="left"/>
      <w:pPr>
        <w:ind w:left="7671" w:hanging="360"/>
      </w:pPr>
      <w:rPr>
        <w:rFonts w:ascii="Wingdings" w:hAnsi="Wingdings" w:hint="default"/>
      </w:rPr>
    </w:lvl>
  </w:abstractNum>
  <w:abstractNum w:abstractNumId="10" w15:restartNumberingAfterBreak="0">
    <w:nsid w:val="30933BFE"/>
    <w:multiLevelType w:val="hybridMultilevel"/>
    <w:tmpl w:val="C33EC9DA"/>
    <w:lvl w:ilvl="0" w:tplc="0C0A000F">
      <w:start w:val="1"/>
      <w:numFmt w:val="decimal"/>
      <w:lvlText w:val="%1."/>
      <w:lvlJc w:val="left"/>
      <w:pPr>
        <w:ind w:left="720" w:hanging="360"/>
      </w:pPr>
      <w:rPr>
        <w:rFonts w:hint="default"/>
      </w:rPr>
    </w:lvl>
    <w:lvl w:ilvl="1" w:tplc="0C0A0019" w:tentative="1">
      <w:start w:val="1"/>
      <w:numFmt w:val="lowerLetter"/>
      <w:lvlText w:val="%2."/>
      <w:lvlJc w:val="left"/>
      <w:pPr>
        <w:ind w:left="1440" w:hanging="360"/>
      </w:pPr>
    </w:lvl>
    <w:lvl w:ilvl="2" w:tplc="0C0A001B" w:tentative="1">
      <w:start w:val="1"/>
      <w:numFmt w:val="lowerRoman"/>
      <w:lvlText w:val="%3."/>
      <w:lvlJc w:val="right"/>
      <w:pPr>
        <w:ind w:left="2160" w:hanging="180"/>
      </w:pPr>
    </w:lvl>
    <w:lvl w:ilvl="3" w:tplc="0C0A000F" w:tentative="1">
      <w:start w:val="1"/>
      <w:numFmt w:val="decimal"/>
      <w:lvlText w:val="%4."/>
      <w:lvlJc w:val="left"/>
      <w:pPr>
        <w:ind w:left="2880" w:hanging="360"/>
      </w:pPr>
    </w:lvl>
    <w:lvl w:ilvl="4" w:tplc="0C0A0019" w:tentative="1">
      <w:start w:val="1"/>
      <w:numFmt w:val="lowerLetter"/>
      <w:lvlText w:val="%5."/>
      <w:lvlJc w:val="left"/>
      <w:pPr>
        <w:ind w:left="3600" w:hanging="360"/>
      </w:pPr>
    </w:lvl>
    <w:lvl w:ilvl="5" w:tplc="0C0A001B" w:tentative="1">
      <w:start w:val="1"/>
      <w:numFmt w:val="lowerRoman"/>
      <w:lvlText w:val="%6."/>
      <w:lvlJc w:val="right"/>
      <w:pPr>
        <w:ind w:left="4320" w:hanging="180"/>
      </w:pPr>
    </w:lvl>
    <w:lvl w:ilvl="6" w:tplc="0C0A000F" w:tentative="1">
      <w:start w:val="1"/>
      <w:numFmt w:val="decimal"/>
      <w:lvlText w:val="%7."/>
      <w:lvlJc w:val="left"/>
      <w:pPr>
        <w:ind w:left="5040" w:hanging="360"/>
      </w:pPr>
    </w:lvl>
    <w:lvl w:ilvl="7" w:tplc="0C0A0019" w:tentative="1">
      <w:start w:val="1"/>
      <w:numFmt w:val="lowerLetter"/>
      <w:lvlText w:val="%8."/>
      <w:lvlJc w:val="left"/>
      <w:pPr>
        <w:ind w:left="5760" w:hanging="360"/>
      </w:pPr>
    </w:lvl>
    <w:lvl w:ilvl="8" w:tplc="0C0A001B" w:tentative="1">
      <w:start w:val="1"/>
      <w:numFmt w:val="lowerRoman"/>
      <w:lvlText w:val="%9."/>
      <w:lvlJc w:val="right"/>
      <w:pPr>
        <w:ind w:left="6480" w:hanging="180"/>
      </w:pPr>
    </w:lvl>
  </w:abstractNum>
  <w:abstractNum w:abstractNumId="11" w15:restartNumberingAfterBreak="0">
    <w:nsid w:val="39D57185"/>
    <w:multiLevelType w:val="hybridMultilevel"/>
    <w:tmpl w:val="1444CD8E"/>
    <w:lvl w:ilvl="0" w:tplc="04090017">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2" w15:restartNumberingAfterBreak="0">
    <w:nsid w:val="416C04A1"/>
    <w:multiLevelType w:val="hybridMultilevel"/>
    <w:tmpl w:val="467422A4"/>
    <w:lvl w:ilvl="0" w:tplc="0809000F">
      <w:start w:val="1"/>
      <w:numFmt w:val="decimal"/>
      <w:lvlText w:val="%1."/>
      <w:lvlJc w:val="left"/>
      <w:pPr>
        <w:ind w:left="360" w:hanging="360"/>
      </w:pPr>
      <w:rPr>
        <w:rFonts w:cs="Times New Roman"/>
      </w:rPr>
    </w:lvl>
    <w:lvl w:ilvl="1" w:tplc="08090019">
      <w:start w:val="1"/>
      <w:numFmt w:val="lowerLetter"/>
      <w:lvlText w:val="%2."/>
      <w:lvlJc w:val="left"/>
      <w:pPr>
        <w:ind w:left="1080" w:hanging="360"/>
      </w:pPr>
      <w:rPr>
        <w:rFonts w:cs="Times New Roman"/>
      </w:rPr>
    </w:lvl>
    <w:lvl w:ilvl="2" w:tplc="0809001B">
      <w:start w:val="1"/>
      <w:numFmt w:val="lowerRoman"/>
      <w:lvlText w:val="%3."/>
      <w:lvlJc w:val="right"/>
      <w:pPr>
        <w:ind w:left="1800" w:hanging="180"/>
      </w:pPr>
      <w:rPr>
        <w:rFonts w:cs="Times New Roman"/>
      </w:rPr>
    </w:lvl>
    <w:lvl w:ilvl="3" w:tplc="0809000F">
      <w:start w:val="1"/>
      <w:numFmt w:val="decimal"/>
      <w:lvlText w:val="%4."/>
      <w:lvlJc w:val="left"/>
      <w:pPr>
        <w:ind w:left="2520" w:hanging="360"/>
      </w:pPr>
      <w:rPr>
        <w:rFonts w:cs="Times New Roman"/>
      </w:rPr>
    </w:lvl>
    <w:lvl w:ilvl="4" w:tplc="08090019">
      <w:start w:val="1"/>
      <w:numFmt w:val="lowerLetter"/>
      <w:lvlText w:val="%5."/>
      <w:lvlJc w:val="left"/>
      <w:pPr>
        <w:ind w:left="3240" w:hanging="360"/>
      </w:pPr>
      <w:rPr>
        <w:rFonts w:cs="Times New Roman"/>
      </w:rPr>
    </w:lvl>
    <w:lvl w:ilvl="5" w:tplc="0809001B">
      <w:start w:val="1"/>
      <w:numFmt w:val="lowerRoman"/>
      <w:lvlText w:val="%6."/>
      <w:lvlJc w:val="right"/>
      <w:pPr>
        <w:ind w:left="3960" w:hanging="180"/>
      </w:pPr>
      <w:rPr>
        <w:rFonts w:cs="Times New Roman"/>
      </w:rPr>
    </w:lvl>
    <w:lvl w:ilvl="6" w:tplc="0809000F">
      <w:start w:val="1"/>
      <w:numFmt w:val="decimal"/>
      <w:lvlText w:val="%7."/>
      <w:lvlJc w:val="left"/>
      <w:pPr>
        <w:ind w:left="4680" w:hanging="360"/>
      </w:pPr>
      <w:rPr>
        <w:rFonts w:cs="Times New Roman"/>
      </w:rPr>
    </w:lvl>
    <w:lvl w:ilvl="7" w:tplc="08090019">
      <w:start w:val="1"/>
      <w:numFmt w:val="lowerLetter"/>
      <w:lvlText w:val="%8."/>
      <w:lvlJc w:val="left"/>
      <w:pPr>
        <w:ind w:left="5400" w:hanging="360"/>
      </w:pPr>
      <w:rPr>
        <w:rFonts w:cs="Times New Roman"/>
      </w:rPr>
    </w:lvl>
    <w:lvl w:ilvl="8" w:tplc="0809001B">
      <w:start w:val="1"/>
      <w:numFmt w:val="lowerRoman"/>
      <w:lvlText w:val="%9."/>
      <w:lvlJc w:val="right"/>
      <w:pPr>
        <w:ind w:left="6120" w:hanging="180"/>
      </w:pPr>
      <w:rPr>
        <w:rFonts w:cs="Times New Roman"/>
      </w:rPr>
    </w:lvl>
  </w:abstractNum>
  <w:abstractNum w:abstractNumId="13" w15:restartNumberingAfterBreak="0">
    <w:nsid w:val="4B3F7345"/>
    <w:multiLevelType w:val="hybridMultilevel"/>
    <w:tmpl w:val="D75C8D50"/>
    <w:lvl w:ilvl="0" w:tplc="C96494C4">
      <w:start w:val="1"/>
      <w:numFmt w:val="decimal"/>
      <w:lvlText w:val="%1."/>
      <w:lvlJc w:val="left"/>
      <w:pPr>
        <w:ind w:left="720" w:hanging="360"/>
      </w:pPr>
      <w:rPr>
        <w:rFonts w:ascii="Arial" w:hAnsi="Arial" w:hint="default"/>
        <w:b w:val="0"/>
        <w:sz w:val="22"/>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4" w15:restartNumberingAfterBreak="0">
    <w:nsid w:val="4D9D4FA4"/>
    <w:multiLevelType w:val="hybridMultilevel"/>
    <w:tmpl w:val="CDE69C9E"/>
    <w:lvl w:ilvl="0" w:tplc="D0E21E14">
      <w:start w:val="1"/>
      <w:numFmt w:val="upperLetter"/>
      <w:pStyle w:val="FourthnumberingA"/>
      <w:lvlText w:val="%1."/>
      <w:lvlJc w:val="righ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5" w15:restartNumberingAfterBreak="0">
    <w:nsid w:val="529D1E50"/>
    <w:multiLevelType w:val="hybridMultilevel"/>
    <w:tmpl w:val="271238F6"/>
    <w:lvl w:ilvl="0" w:tplc="08090017">
      <w:start w:val="1"/>
      <w:numFmt w:val="lowerLetter"/>
      <w:lvlText w:val="%1)"/>
      <w:lvlJc w:val="left"/>
      <w:pPr>
        <w:ind w:left="360" w:hanging="360"/>
      </w:pPr>
    </w:lvl>
    <w:lvl w:ilvl="1" w:tplc="15909506">
      <w:start w:val="1"/>
      <w:numFmt w:val="lowerRoman"/>
      <w:lvlText w:val="%2."/>
      <w:lvlJc w:val="left"/>
      <w:pPr>
        <w:ind w:left="1080" w:hanging="360"/>
      </w:pPr>
      <w:rPr>
        <w:rFonts w:hint="default"/>
      </w:r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6" w15:restartNumberingAfterBreak="0">
    <w:nsid w:val="58AB61E7"/>
    <w:multiLevelType w:val="hybridMultilevel"/>
    <w:tmpl w:val="67082B38"/>
    <w:lvl w:ilvl="0" w:tplc="55BC81FA">
      <w:numFmt w:val="bullet"/>
      <w:lvlText w:val=""/>
      <w:lvlJc w:val="left"/>
      <w:pPr>
        <w:ind w:left="851" w:hanging="360"/>
      </w:pPr>
      <w:rPr>
        <w:rFonts w:ascii="Symbol" w:eastAsia="Symbol" w:hAnsi="Symbol" w:cs="Symbol" w:hint="default"/>
        <w:w w:val="100"/>
        <w:sz w:val="22"/>
        <w:szCs w:val="22"/>
      </w:rPr>
    </w:lvl>
    <w:lvl w:ilvl="1" w:tplc="B9F209EC">
      <w:numFmt w:val="bullet"/>
      <w:lvlText w:val="•"/>
      <w:lvlJc w:val="left"/>
      <w:pPr>
        <w:ind w:left="1744" w:hanging="360"/>
      </w:pPr>
      <w:rPr>
        <w:rFonts w:hint="default"/>
      </w:rPr>
    </w:lvl>
    <w:lvl w:ilvl="2" w:tplc="1BEEFFE0">
      <w:numFmt w:val="bullet"/>
      <w:lvlText w:val="•"/>
      <w:lvlJc w:val="left"/>
      <w:pPr>
        <w:ind w:left="2628" w:hanging="360"/>
      </w:pPr>
      <w:rPr>
        <w:rFonts w:hint="default"/>
      </w:rPr>
    </w:lvl>
    <w:lvl w:ilvl="3" w:tplc="ED86EE7A">
      <w:numFmt w:val="bullet"/>
      <w:lvlText w:val="•"/>
      <w:lvlJc w:val="left"/>
      <w:pPr>
        <w:ind w:left="3513" w:hanging="360"/>
      </w:pPr>
      <w:rPr>
        <w:rFonts w:hint="default"/>
      </w:rPr>
    </w:lvl>
    <w:lvl w:ilvl="4" w:tplc="4C76D094">
      <w:numFmt w:val="bullet"/>
      <w:lvlText w:val="•"/>
      <w:lvlJc w:val="left"/>
      <w:pPr>
        <w:ind w:left="4397" w:hanging="360"/>
      </w:pPr>
      <w:rPr>
        <w:rFonts w:hint="default"/>
      </w:rPr>
    </w:lvl>
    <w:lvl w:ilvl="5" w:tplc="46CC77CC">
      <w:numFmt w:val="bullet"/>
      <w:lvlText w:val="•"/>
      <w:lvlJc w:val="left"/>
      <w:pPr>
        <w:ind w:left="5282" w:hanging="360"/>
      </w:pPr>
      <w:rPr>
        <w:rFonts w:hint="default"/>
      </w:rPr>
    </w:lvl>
    <w:lvl w:ilvl="6" w:tplc="68A2AC90">
      <w:numFmt w:val="bullet"/>
      <w:lvlText w:val="•"/>
      <w:lvlJc w:val="left"/>
      <w:pPr>
        <w:ind w:left="6166" w:hanging="360"/>
      </w:pPr>
      <w:rPr>
        <w:rFonts w:hint="default"/>
      </w:rPr>
    </w:lvl>
    <w:lvl w:ilvl="7" w:tplc="82B49808">
      <w:numFmt w:val="bullet"/>
      <w:lvlText w:val="•"/>
      <w:lvlJc w:val="left"/>
      <w:pPr>
        <w:ind w:left="7050" w:hanging="360"/>
      </w:pPr>
      <w:rPr>
        <w:rFonts w:hint="default"/>
      </w:rPr>
    </w:lvl>
    <w:lvl w:ilvl="8" w:tplc="FBEAC7B6">
      <w:numFmt w:val="bullet"/>
      <w:lvlText w:val="•"/>
      <w:lvlJc w:val="left"/>
      <w:pPr>
        <w:ind w:left="7935" w:hanging="360"/>
      </w:pPr>
      <w:rPr>
        <w:rFonts w:hint="default"/>
      </w:rPr>
    </w:lvl>
  </w:abstractNum>
  <w:abstractNum w:abstractNumId="17" w15:restartNumberingAfterBreak="0">
    <w:nsid w:val="591B2A54"/>
    <w:multiLevelType w:val="hybridMultilevel"/>
    <w:tmpl w:val="F39657BA"/>
    <w:lvl w:ilvl="0" w:tplc="08090017">
      <w:start w:val="1"/>
      <w:numFmt w:val="lowerLetter"/>
      <w:lvlText w:val="%1)"/>
      <w:lvlJc w:val="left"/>
      <w:pPr>
        <w:ind w:left="360" w:hanging="360"/>
      </w:pPr>
    </w:lvl>
    <w:lvl w:ilvl="1" w:tplc="15909506">
      <w:start w:val="1"/>
      <w:numFmt w:val="lowerRoman"/>
      <w:lvlText w:val="%2."/>
      <w:lvlJc w:val="left"/>
      <w:pPr>
        <w:ind w:left="1080" w:hanging="360"/>
      </w:pPr>
      <w:rPr>
        <w:rFonts w:hint="default"/>
      </w:r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8" w15:restartNumberingAfterBreak="0">
    <w:nsid w:val="5BBE5E56"/>
    <w:multiLevelType w:val="hybridMultilevel"/>
    <w:tmpl w:val="DDBC2B6E"/>
    <w:lvl w:ilvl="0" w:tplc="9A2AB030">
      <w:start w:val="1"/>
      <w:numFmt w:val="lowerLetter"/>
      <w:lvlText w:val="%1)"/>
      <w:lvlJc w:val="left"/>
      <w:pPr>
        <w:ind w:left="1571" w:hanging="720"/>
      </w:pPr>
      <w:rPr>
        <w:rFonts w:ascii="Arial" w:eastAsia="Arial" w:hAnsi="Arial" w:cs="Arial" w:hint="default"/>
        <w:spacing w:val="-1"/>
        <w:w w:val="100"/>
        <w:sz w:val="22"/>
        <w:szCs w:val="22"/>
      </w:rPr>
    </w:lvl>
    <w:lvl w:ilvl="1" w:tplc="0C0A0019">
      <w:start w:val="1"/>
      <w:numFmt w:val="lowerLetter"/>
      <w:lvlText w:val="%2."/>
      <w:lvlJc w:val="left"/>
      <w:pPr>
        <w:ind w:left="1440" w:hanging="360"/>
      </w:pPr>
    </w:lvl>
    <w:lvl w:ilvl="2" w:tplc="0C0A001B" w:tentative="1">
      <w:start w:val="1"/>
      <w:numFmt w:val="lowerRoman"/>
      <w:lvlText w:val="%3."/>
      <w:lvlJc w:val="right"/>
      <w:pPr>
        <w:ind w:left="2160" w:hanging="180"/>
      </w:pPr>
    </w:lvl>
    <w:lvl w:ilvl="3" w:tplc="0C0A000F" w:tentative="1">
      <w:start w:val="1"/>
      <w:numFmt w:val="decimal"/>
      <w:lvlText w:val="%4."/>
      <w:lvlJc w:val="left"/>
      <w:pPr>
        <w:ind w:left="2880" w:hanging="360"/>
      </w:pPr>
    </w:lvl>
    <w:lvl w:ilvl="4" w:tplc="0C0A0019" w:tentative="1">
      <w:start w:val="1"/>
      <w:numFmt w:val="lowerLetter"/>
      <w:lvlText w:val="%5."/>
      <w:lvlJc w:val="left"/>
      <w:pPr>
        <w:ind w:left="3600" w:hanging="360"/>
      </w:pPr>
    </w:lvl>
    <w:lvl w:ilvl="5" w:tplc="0C0A001B" w:tentative="1">
      <w:start w:val="1"/>
      <w:numFmt w:val="lowerRoman"/>
      <w:lvlText w:val="%6."/>
      <w:lvlJc w:val="right"/>
      <w:pPr>
        <w:ind w:left="4320" w:hanging="180"/>
      </w:pPr>
    </w:lvl>
    <w:lvl w:ilvl="6" w:tplc="0C0A000F" w:tentative="1">
      <w:start w:val="1"/>
      <w:numFmt w:val="decimal"/>
      <w:lvlText w:val="%7."/>
      <w:lvlJc w:val="left"/>
      <w:pPr>
        <w:ind w:left="5040" w:hanging="360"/>
      </w:pPr>
    </w:lvl>
    <w:lvl w:ilvl="7" w:tplc="0C0A0019" w:tentative="1">
      <w:start w:val="1"/>
      <w:numFmt w:val="lowerLetter"/>
      <w:lvlText w:val="%8."/>
      <w:lvlJc w:val="left"/>
      <w:pPr>
        <w:ind w:left="5760" w:hanging="360"/>
      </w:pPr>
    </w:lvl>
    <w:lvl w:ilvl="8" w:tplc="0C0A001B" w:tentative="1">
      <w:start w:val="1"/>
      <w:numFmt w:val="lowerRoman"/>
      <w:lvlText w:val="%9."/>
      <w:lvlJc w:val="right"/>
      <w:pPr>
        <w:ind w:left="6480" w:hanging="180"/>
      </w:pPr>
    </w:lvl>
  </w:abstractNum>
  <w:abstractNum w:abstractNumId="19" w15:restartNumberingAfterBreak="0">
    <w:nsid w:val="5E732C9C"/>
    <w:multiLevelType w:val="multilevel"/>
    <w:tmpl w:val="AF4ED182"/>
    <w:lvl w:ilvl="0">
      <w:start w:val="4"/>
      <w:numFmt w:val="decimal"/>
      <w:lvlText w:val="%1."/>
      <w:lvlJc w:val="left"/>
      <w:pPr>
        <w:tabs>
          <w:tab w:val="num" w:pos="720"/>
        </w:tabs>
        <w:ind w:left="720" w:hanging="360"/>
      </w:pPr>
      <w:rPr>
        <w:rFonts w:hint="default"/>
      </w:rPr>
    </w:lvl>
    <w:lvl w:ilvl="1">
      <w:start w:val="2"/>
      <w:numFmt w:val="lowerLetter"/>
      <w:lvlText w:val="%2)"/>
      <w:lvlJc w:val="left"/>
      <w:pPr>
        <w:ind w:left="1440" w:hanging="360"/>
      </w:pPr>
      <w:rPr>
        <w:rFonts w:cs="Arial" w:hint="default"/>
      </w:rPr>
    </w:lvl>
    <w:lvl w:ilvl="2">
      <w:start w:val="1"/>
      <w:numFmt w:val="decimal"/>
      <w:lvlText w:val="%3."/>
      <w:lvlJc w:val="left"/>
      <w:pPr>
        <w:tabs>
          <w:tab w:val="num" w:pos="2160"/>
        </w:tabs>
        <w:ind w:left="2160" w:hanging="360"/>
      </w:pPr>
      <w:rPr>
        <w:rFonts w:hint="default"/>
      </w:rPr>
    </w:lvl>
    <w:lvl w:ilvl="3">
      <w:start w:val="1"/>
      <w:numFmt w:val="decimal"/>
      <w:lvlText w:val="%4."/>
      <w:lvlJc w:val="left"/>
      <w:pPr>
        <w:tabs>
          <w:tab w:val="num" w:pos="2880"/>
        </w:tabs>
        <w:ind w:left="2880" w:hanging="360"/>
      </w:pPr>
      <w:rPr>
        <w:rFonts w:hint="default"/>
      </w:rPr>
    </w:lvl>
    <w:lvl w:ilvl="4">
      <w:start w:val="1"/>
      <w:numFmt w:val="decimal"/>
      <w:lvlText w:val="%5."/>
      <w:lvlJc w:val="left"/>
      <w:pPr>
        <w:tabs>
          <w:tab w:val="num" w:pos="3600"/>
        </w:tabs>
        <w:ind w:left="3600" w:hanging="360"/>
      </w:pPr>
      <w:rPr>
        <w:rFonts w:hint="default"/>
      </w:rPr>
    </w:lvl>
    <w:lvl w:ilvl="5">
      <w:start w:val="1"/>
      <w:numFmt w:val="decimal"/>
      <w:lvlText w:val="%6."/>
      <w:lvlJc w:val="left"/>
      <w:pPr>
        <w:tabs>
          <w:tab w:val="num" w:pos="4320"/>
        </w:tabs>
        <w:ind w:left="4320" w:hanging="360"/>
      </w:pPr>
      <w:rPr>
        <w:rFonts w:hint="default"/>
      </w:rPr>
    </w:lvl>
    <w:lvl w:ilvl="6">
      <w:start w:val="1"/>
      <w:numFmt w:val="decimal"/>
      <w:lvlText w:val="%7."/>
      <w:lvlJc w:val="left"/>
      <w:pPr>
        <w:tabs>
          <w:tab w:val="num" w:pos="5040"/>
        </w:tabs>
        <w:ind w:left="5040" w:hanging="360"/>
      </w:pPr>
      <w:rPr>
        <w:rFonts w:hint="default"/>
      </w:rPr>
    </w:lvl>
    <w:lvl w:ilvl="7">
      <w:start w:val="1"/>
      <w:numFmt w:val="decimal"/>
      <w:lvlText w:val="%8."/>
      <w:lvlJc w:val="left"/>
      <w:pPr>
        <w:tabs>
          <w:tab w:val="num" w:pos="5760"/>
        </w:tabs>
        <w:ind w:left="5760" w:hanging="360"/>
      </w:pPr>
      <w:rPr>
        <w:rFonts w:hint="default"/>
      </w:rPr>
    </w:lvl>
    <w:lvl w:ilvl="8">
      <w:start w:val="1"/>
      <w:numFmt w:val="decimal"/>
      <w:lvlText w:val="%9."/>
      <w:lvlJc w:val="left"/>
      <w:pPr>
        <w:tabs>
          <w:tab w:val="num" w:pos="6480"/>
        </w:tabs>
        <w:ind w:left="6480" w:hanging="360"/>
      </w:pPr>
      <w:rPr>
        <w:rFonts w:hint="default"/>
      </w:rPr>
    </w:lvl>
  </w:abstractNum>
  <w:abstractNum w:abstractNumId="20" w15:restartNumberingAfterBreak="0">
    <w:nsid w:val="5F41130E"/>
    <w:multiLevelType w:val="multilevel"/>
    <w:tmpl w:val="638ED064"/>
    <w:lvl w:ilvl="0">
      <w:start w:val="5"/>
      <w:numFmt w:val="decimal"/>
      <w:lvlText w:val="%1."/>
      <w:lvlJc w:val="left"/>
      <w:pPr>
        <w:ind w:left="360" w:hanging="360"/>
      </w:pPr>
      <w:rPr>
        <w:rFonts w:cs="Times New Roman"/>
      </w:rPr>
    </w:lvl>
    <w:lvl w:ilvl="1">
      <w:start w:val="1"/>
      <w:numFmt w:val="decimal"/>
      <w:lvlText w:val="%1.%2."/>
      <w:lvlJc w:val="left"/>
      <w:pPr>
        <w:ind w:left="720" w:hanging="360"/>
      </w:pPr>
      <w:rPr>
        <w:rFonts w:cs="Times New Roman"/>
      </w:rPr>
    </w:lvl>
    <w:lvl w:ilvl="2">
      <w:start w:val="1"/>
      <w:numFmt w:val="decimal"/>
      <w:lvlText w:val="%1.%2.%3."/>
      <w:lvlJc w:val="left"/>
      <w:pPr>
        <w:ind w:left="1440" w:hanging="720"/>
      </w:pPr>
      <w:rPr>
        <w:rFonts w:cs="Times New Roman"/>
      </w:rPr>
    </w:lvl>
    <w:lvl w:ilvl="3">
      <w:start w:val="1"/>
      <w:numFmt w:val="decimal"/>
      <w:lvlText w:val="%1.%2.%3.%4."/>
      <w:lvlJc w:val="left"/>
      <w:pPr>
        <w:ind w:left="1800" w:hanging="720"/>
      </w:pPr>
      <w:rPr>
        <w:rFonts w:cs="Times New Roman"/>
      </w:rPr>
    </w:lvl>
    <w:lvl w:ilvl="4">
      <w:start w:val="1"/>
      <w:numFmt w:val="decimal"/>
      <w:lvlText w:val="%1.%2.%3.%4.%5."/>
      <w:lvlJc w:val="left"/>
      <w:pPr>
        <w:ind w:left="2520" w:hanging="1080"/>
      </w:pPr>
      <w:rPr>
        <w:rFonts w:cs="Times New Roman"/>
      </w:rPr>
    </w:lvl>
    <w:lvl w:ilvl="5">
      <w:start w:val="1"/>
      <w:numFmt w:val="decimal"/>
      <w:lvlText w:val="%1.%2.%3.%4.%5.%6."/>
      <w:lvlJc w:val="left"/>
      <w:pPr>
        <w:ind w:left="2880" w:hanging="1080"/>
      </w:pPr>
      <w:rPr>
        <w:rFonts w:cs="Times New Roman"/>
      </w:rPr>
    </w:lvl>
    <w:lvl w:ilvl="6">
      <w:start w:val="1"/>
      <w:numFmt w:val="decimal"/>
      <w:lvlText w:val="%1.%2.%3.%4.%5.%6.%7."/>
      <w:lvlJc w:val="left"/>
      <w:pPr>
        <w:ind w:left="3240" w:hanging="1080"/>
      </w:pPr>
      <w:rPr>
        <w:rFonts w:cs="Times New Roman"/>
      </w:rPr>
    </w:lvl>
    <w:lvl w:ilvl="7">
      <w:start w:val="1"/>
      <w:numFmt w:val="decimal"/>
      <w:lvlText w:val="%1.%2.%3.%4.%5.%6.%7.%8."/>
      <w:lvlJc w:val="left"/>
      <w:pPr>
        <w:ind w:left="3960" w:hanging="1440"/>
      </w:pPr>
      <w:rPr>
        <w:rFonts w:cs="Times New Roman"/>
      </w:rPr>
    </w:lvl>
    <w:lvl w:ilvl="8">
      <w:start w:val="1"/>
      <w:numFmt w:val="decimal"/>
      <w:lvlText w:val="%1.%2.%3.%4.%5.%6.%7.%8.%9."/>
      <w:lvlJc w:val="left"/>
      <w:pPr>
        <w:ind w:left="4320" w:hanging="1440"/>
      </w:pPr>
      <w:rPr>
        <w:rFonts w:cs="Times New Roman"/>
      </w:rPr>
    </w:lvl>
  </w:abstractNum>
  <w:abstractNum w:abstractNumId="21" w15:restartNumberingAfterBreak="0">
    <w:nsid w:val="60B3755F"/>
    <w:multiLevelType w:val="multilevel"/>
    <w:tmpl w:val="4D145E90"/>
    <w:lvl w:ilvl="0">
      <w:start w:val="4"/>
      <w:numFmt w:val="decimal"/>
      <w:lvlText w:val="%1."/>
      <w:lvlJc w:val="left"/>
      <w:pPr>
        <w:tabs>
          <w:tab w:val="num" w:pos="720"/>
        </w:tabs>
        <w:ind w:left="720" w:hanging="360"/>
      </w:pPr>
    </w:lvl>
    <w:lvl w:ilvl="1">
      <w:start w:val="1"/>
      <w:numFmt w:val="lowerLetter"/>
      <w:lvlText w:val="%2)"/>
      <w:lvlJc w:val="left"/>
      <w:pPr>
        <w:ind w:left="1440" w:hanging="360"/>
      </w:pPr>
      <w:rPr>
        <w:rFonts w:cs="Arial" w:hint="default"/>
      </w:r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2" w15:restartNumberingAfterBreak="0">
    <w:nsid w:val="61176E72"/>
    <w:multiLevelType w:val="hybridMultilevel"/>
    <w:tmpl w:val="5CEC3454"/>
    <w:lvl w:ilvl="0" w:tplc="08090017">
      <w:start w:val="1"/>
      <w:numFmt w:val="lowerLetter"/>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3" w15:restartNumberingAfterBreak="0">
    <w:nsid w:val="63CA1566"/>
    <w:multiLevelType w:val="hybridMultilevel"/>
    <w:tmpl w:val="4F68A00E"/>
    <w:lvl w:ilvl="0" w:tplc="1000000F">
      <w:start w:val="1"/>
      <w:numFmt w:val="decimal"/>
      <w:lvlText w:val="%1."/>
      <w:lvlJc w:val="left"/>
      <w:pPr>
        <w:ind w:left="720" w:hanging="360"/>
      </w:pPr>
    </w:lvl>
    <w:lvl w:ilvl="1" w:tplc="10000019" w:tentative="1">
      <w:start w:val="1"/>
      <w:numFmt w:val="lowerLetter"/>
      <w:lvlText w:val="%2."/>
      <w:lvlJc w:val="left"/>
      <w:pPr>
        <w:ind w:left="1440" w:hanging="360"/>
      </w:pPr>
    </w:lvl>
    <w:lvl w:ilvl="2" w:tplc="1000001B" w:tentative="1">
      <w:start w:val="1"/>
      <w:numFmt w:val="lowerRoman"/>
      <w:lvlText w:val="%3."/>
      <w:lvlJc w:val="right"/>
      <w:pPr>
        <w:ind w:left="2160" w:hanging="180"/>
      </w:pPr>
    </w:lvl>
    <w:lvl w:ilvl="3" w:tplc="1000000F" w:tentative="1">
      <w:start w:val="1"/>
      <w:numFmt w:val="decimal"/>
      <w:lvlText w:val="%4."/>
      <w:lvlJc w:val="left"/>
      <w:pPr>
        <w:ind w:left="2880" w:hanging="360"/>
      </w:pPr>
    </w:lvl>
    <w:lvl w:ilvl="4" w:tplc="10000019" w:tentative="1">
      <w:start w:val="1"/>
      <w:numFmt w:val="lowerLetter"/>
      <w:lvlText w:val="%5."/>
      <w:lvlJc w:val="left"/>
      <w:pPr>
        <w:ind w:left="3600" w:hanging="360"/>
      </w:pPr>
    </w:lvl>
    <w:lvl w:ilvl="5" w:tplc="1000001B" w:tentative="1">
      <w:start w:val="1"/>
      <w:numFmt w:val="lowerRoman"/>
      <w:lvlText w:val="%6."/>
      <w:lvlJc w:val="right"/>
      <w:pPr>
        <w:ind w:left="4320" w:hanging="180"/>
      </w:pPr>
    </w:lvl>
    <w:lvl w:ilvl="6" w:tplc="1000000F" w:tentative="1">
      <w:start w:val="1"/>
      <w:numFmt w:val="decimal"/>
      <w:lvlText w:val="%7."/>
      <w:lvlJc w:val="left"/>
      <w:pPr>
        <w:ind w:left="5040" w:hanging="360"/>
      </w:pPr>
    </w:lvl>
    <w:lvl w:ilvl="7" w:tplc="10000019" w:tentative="1">
      <w:start w:val="1"/>
      <w:numFmt w:val="lowerLetter"/>
      <w:lvlText w:val="%8."/>
      <w:lvlJc w:val="left"/>
      <w:pPr>
        <w:ind w:left="5760" w:hanging="360"/>
      </w:pPr>
    </w:lvl>
    <w:lvl w:ilvl="8" w:tplc="1000001B" w:tentative="1">
      <w:start w:val="1"/>
      <w:numFmt w:val="lowerRoman"/>
      <w:lvlText w:val="%9."/>
      <w:lvlJc w:val="right"/>
      <w:pPr>
        <w:ind w:left="6480" w:hanging="180"/>
      </w:pPr>
    </w:lvl>
  </w:abstractNum>
  <w:abstractNum w:abstractNumId="24" w15:restartNumberingAfterBreak="0">
    <w:nsid w:val="75091A0C"/>
    <w:multiLevelType w:val="hybridMultilevel"/>
    <w:tmpl w:val="600CFF9C"/>
    <w:lvl w:ilvl="0" w:tplc="67AA427E">
      <w:start w:val="1"/>
      <w:numFmt w:val="lowerLetter"/>
      <w:lvlText w:val="%1)"/>
      <w:lvlJc w:val="left"/>
      <w:pPr>
        <w:ind w:left="3440" w:hanging="470"/>
      </w:pPr>
      <w:rPr>
        <w:rFonts w:hint="default"/>
      </w:rPr>
    </w:lvl>
    <w:lvl w:ilvl="1" w:tplc="10000019" w:tentative="1">
      <w:start w:val="1"/>
      <w:numFmt w:val="lowerLetter"/>
      <w:lvlText w:val="%2."/>
      <w:lvlJc w:val="left"/>
      <w:pPr>
        <w:ind w:left="1800" w:hanging="360"/>
      </w:pPr>
    </w:lvl>
    <w:lvl w:ilvl="2" w:tplc="1000001B" w:tentative="1">
      <w:start w:val="1"/>
      <w:numFmt w:val="lowerRoman"/>
      <w:lvlText w:val="%3."/>
      <w:lvlJc w:val="right"/>
      <w:pPr>
        <w:ind w:left="2520" w:hanging="180"/>
      </w:pPr>
    </w:lvl>
    <w:lvl w:ilvl="3" w:tplc="1000000F" w:tentative="1">
      <w:start w:val="1"/>
      <w:numFmt w:val="decimal"/>
      <w:lvlText w:val="%4."/>
      <w:lvlJc w:val="left"/>
      <w:pPr>
        <w:ind w:left="3240" w:hanging="360"/>
      </w:pPr>
    </w:lvl>
    <w:lvl w:ilvl="4" w:tplc="10000019" w:tentative="1">
      <w:start w:val="1"/>
      <w:numFmt w:val="lowerLetter"/>
      <w:lvlText w:val="%5."/>
      <w:lvlJc w:val="left"/>
      <w:pPr>
        <w:ind w:left="3960" w:hanging="360"/>
      </w:pPr>
    </w:lvl>
    <w:lvl w:ilvl="5" w:tplc="1000001B" w:tentative="1">
      <w:start w:val="1"/>
      <w:numFmt w:val="lowerRoman"/>
      <w:lvlText w:val="%6."/>
      <w:lvlJc w:val="right"/>
      <w:pPr>
        <w:ind w:left="4680" w:hanging="180"/>
      </w:pPr>
    </w:lvl>
    <w:lvl w:ilvl="6" w:tplc="1000000F" w:tentative="1">
      <w:start w:val="1"/>
      <w:numFmt w:val="decimal"/>
      <w:lvlText w:val="%7."/>
      <w:lvlJc w:val="left"/>
      <w:pPr>
        <w:ind w:left="5400" w:hanging="360"/>
      </w:pPr>
    </w:lvl>
    <w:lvl w:ilvl="7" w:tplc="10000019" w:tentative="1">
      <w:start w:val="1"/>
      <w:numFmt w:val="lowerLetter"/>
      <w:lvlText w:val="%8."/>
      <w:lvlJc w:val="left"/>
      <w:pPr>
        <w:ind w:left="6120" w:hanging="360"/>
      </w:pPr>
    </w:lvl>
    <w:lvl w:ilvl="8" w:tplc="1000001B" w:tentative="1">
      <w:start w:val="1"/>
      <w:numFmt w:val="lowerRoman"/>
      <w:lvlText w:val="%9."/>
      <w:lvlJc w:val="right"/>
      <w:pPr>
        <w:ind w:left="6840" w:hanging="180"/>
      </w:pPr>
    </w:lvl>
  </w:abstractNum>
  <w:abstractNum w:abstractNumId="25" w15:restartNumberingAfterBreak="0">
    <w:nsid w:val="7E206986"/>
    <w:multiLevelType w:val="hybridMultilevel"/>
    <w:tmpl w:val="F39657BA"/>
    <w:lvl w:ilvl="0" w:tplc="08090017">
      <w:start w:val="1"/>
      <w:numFmt w:val="lowerLetter"/>
      <w:lvlText w:val="%1)"/>
      <w:lvlJc w:val="left"/>
      <w:pPr>
        <w:ind w:left="360" w:hanging="360"/>
      </w:pPr>
    </w:lvl>
    <w:lvl w:ilvl="1" w:tplc="15909506">
      <w:start w:val="1"/>
      <w:numFmt w:val="lowerRoman"/>
      <w:lvlText w:val="%2."/>
      <w:lvlJc w:val="left"/>
      <w:pPr>
        <w:ind w:left="1080" w:hanging="360"/>
      </w:pPr>
      <w:rPr>
        <w:rFonts w:hint="default"/>
      </w:r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num w:numId="1" w16cid:durableId="1414625602">
    <w:abstractNumId w:val="0"/>
  </w:num>
  <w:num w:numId="2" w16cid:durableId="598490445">
    <w:abstractNumId w:val="2"/>
  </w:num>
  <w:num w:numId="3" w16cid:durableId="1481076609">
    <w:abstractNumId w:val="3"/>
  </w:num>
  <w:num w:numId="4" w16cid:durableId="2146239410">
    <w:abstractNumId w:val="14"/>
  </w:num>
  <w:num w:numId="5" w16cid:durableId="37974177">
    <w:abstractNumId w:val="10"/>
  </w:num>
  <w:num w:numId="6" w16cid:durableId="1958830237">
    <w:abstractNumId w:val="15"/>
  </w:num>
  <w:num w:numId="7" w16cid:durableId="396439182">
    <w:abstractNumId w:val="22"/>
  </w:num>
  <w:num w:numId="8" w16cid:durableId="260603560">
    <w:abstractNumId w:val="13"/>
  </w:num>
  <w:num w:numId="9" w16cid:durableId="1356272424">
    <w:abstractNumId w:val="11"/>
  </w:num>
  <w:num w:numId="10" w16cid:durableId="630594039">
    <w:abstractNumId w:val="25"/>
  </w:num>
  <w:num w:numId="11" w16cid:durableId="2069759870">
    <w:abstractNumId w:val="17"/>
  </w:num>
  <w:num w:numId="12" w16cid:durableId="904724938">
    <w:abstractNumId w:val="23"/>
  </w:num>
  <w:num w:numId="13" w16cid:durableId="1063483971">
    <w:abstractNumId w:val="8"/>
  </w:num>
  <w:num w:numId="14" w16cid:durableId="2085225120">
    <w:abstractNumId w:val="1"/>
  </w:num>
  <w:num w:numId="15" w16cid:durableId="229467886">
    <w:abstractNumId w:val="21"/>
  </w:num>
  <w:num w:numId="16" w16cid:durableId="444345492">
    <w:abstractNumId w:val="4"/>
  </w:num>
  <w:num w:numId="17" w16cid:durableId="1068072881">
    <w:abstractNumId w:val="24"/>
  </w:num>
  <w:num w:numId="18" w16cid:durableId="231891098">
    <w:abstractNumId w:val="5"/>
  </w:num>
  <w:num w:numId="19" w16cid:durableId="45302162">
    <w:abstractNumId w:val="9"/>
  </w:num>
  <w:num w:numId="20" w16cid:durableId="1499418732">
    <w:abstractNumId w:val="19"/>
  </w:num>
  <w:num w:numId="21" w16cid:durableId="908810110">
    <w:abstractNumId w:val="6"/>
  </w:num>
  <w:num w:numId="22" w16cid:durableId="818038167">
    <w:abstractNumId w:val="16"/>
  </w:num>
  <w:num w:numId="23" w16cid:durableId="1359697901">
    <w:abstractNumId w:val="7"/>
  </w:num>
  <w:num w:numId="24" w16cid:durableId="1855682445">
    <w:abstractNumId w:val="18"/>
  </w:num>
  <w:num w:numId="25" w16cid:durableId="1827623146">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6" w16cid:durableId="350453443">
    <w:abstractNumId w:val="20"/>
    <w:lvlOverride w:ilvl="0">
      <w:startOverride w:val="5"/>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40"/>
  <w:proofState w:spelling="clean" w:grammar="clean"/>
  <w:defaultTabStop w:val="720"/>
  <w:evenAndOddHeaders/>
  <w:characterSpacingControl w:val="doNotCompress"/>
  <w:hdrShapeDefaults>
    <o:shapedefaults v:ext="edit" spidmax="34817"/>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02A97"/>
    <w:rsid w:val="00002147"/>
    <w:rsid w:val="00002A58"/>
    <w:rsid w:val="00002A97"/>
    <w:rsid w:val="00006108"/>
    <w:rsid w:val="000401D1"/>
    <w:rsid w:val="00040D1E"/>
    <w:rsid w:val="00043D63"/>
    <w:rsid w:val="000456CA"/>
    <w:rsid w:val="00056720"/>
    <w:rsid w:val="00064BC8"/>
    <w:rsid w:val="000E192F"/>
    <w:rsid w:val="000E6CB7"/>
    <w:rsid w:val="000F4BDA"/>
    <w:rsid w:val="001209F5"/>
    <w:rsid w:val="00127CCF"/>
    <w:rsid w:val="00154A11"/>
    <w:rsid w:val="00166CB7"/>
    <w:rsid w:val="001722A0"/>
    <w:rsid w:val="00182200"/>
    <w:rsid w:val="00192411"/>
    <w:rsid w:val="001E6CDF"/>
    <w:rsid w:val="001E73E0"/>
    <w:rsid w:val="00210E50"/>
    <w:rsid w:val="0022220E"/>
    <w:rsid w:val="0024152C"/>
    <w:rsid w:val="00256158"/>
    <w:rsid w:val="002644DD"/>
    <w:rsid w:val="00276610"/>
    <w:rsid w:val="002A40B8"/>
    <w:rsid w:val="002A5ABE"/>
    <w:rsid w:val="002C7562"/>
    <w:rsid w:val="002D5F2A"/>
    <w:rsid w:val="002F43C9"/>
    <w:rsid w:val="002F7EC2"/>
    <w:rsid w:val="003133A7"/>
    <w:rsid w:val="00323406"/>
    <w:rsid w:val="003253C6"/>
    <w:rsid w:val="003C4985"/>
    <w:rsid w:val="003D7AC8"/>
    <w:rsid w:val="003F773C"/>
    <w:rsid w:val="004177A7"/>
    <w:rsid w:val="00430A25"/>
    <w:rsid w:val="00433813"/>
    <w:rsid w:val="004443FF"/>
    <w:rsid w:val="00457C8A"/>
    <w:rsid w:val="004677B2"/>
    <w:rsid w:val="00487D74"/>
    <w:rsid w:val="004C7808"/>
    <w:rsid w:val="004D0FE4"/>
    <w:rsid w:val="004D75F3"/>
    <w:rsid w:val="004E37C0"/>
    <w:rsid w:val="0050141C"/>
    <w:rsid w:val="00522BCD"/>
    <w:rsid w:val="005330F7"/>
    <w:rsid w:val="00563598"/>
    <w:rsid w:val="00591364"/>
    <w:rsid w:val="00592231"/>
    <w:rsid w:val="00592262"/>
    <w:rsid w:val="0059243E"/>
    <w:rsid w:val="005C39FC"/>
    <w:rsid w:val="006114FC"/>
    <w:rsid w:val="00624B48"/>
    <w:rsid w:val="006467E3"/>
    <w:rsid w:val="006612F2"/>
    <w:rsid w:val="006C2EF5"/>
    <w:rsid w:val="006F22B0"/>
    <w:rsid w:val="00790422"/>
    <w:rsid w:val="007A3922"/>
    <w:rsid w:val="007A4E27"/>
    <w:rsid w:val="007B53CC"/>
    <w:rsid w:val="007C212E"/>
    <w:rsid w:val="007E5A82"/>
    <w:rsid w:val="007F54DE"/>
    <w:rsid w:val="00800CB3"/>
    <w:rsid w:val="00810C64"/>
    <w:rsid w:val="00813EAE"/>
    <w:rsid w:val="0082711B"/>
    <w:rsid w:val="0085684A"/>
    <w:rsid w:val="00875FA2"/>
    <w:rsid w:val="008767C3"/>
    <w:rsid w:val="00890936"/>
    <w:rsid w:val="008D686F"/>
    <w:rsid w:val="009059D0"/>
    <w:rsid w:val="009319E8"/>
    <w:rsid w:val="00937669"/>
    <w:rsid w:val="00943D15"/>
    <w:rsid w:val="009546A5"/>
    <w:rsid w:val="00961526"/>
    <w:rsid w:val="009A45B4"/>
    <w:rsid w:val="009A6304"/>
    <w:rsid w:val="009D24E5"/>
    <w:rsid w:val="009D51C6"/>
    <w:rsid w:val="009E34F7"/>
    <w:rsid w:val="00A00E94"/>
    <w:rsid w:val="00A41309"/>
    <w:rsid w:val="00A73E12"/>
    <w:rsid w:val="00A96EB9"/>
    <w:rsid w:val="00AC09AE"/>
    <w:rsid w:val="00B104EC"/>
    <w:rsid w:val="00B40E07"/>
    <w:rsid w:val="00B74B06"/>
    <w:rsid w:val="00BC5707"/>
    <w:rsid w:val="00BD52ED"/>
    <w:rsid w:val="00BE11C6"/>
    <w:rsid w:val="00BE3E30"/>
    <w:rsid w:val="00BE6C85"/>
    <w:rsid w:val="00BF7838"/>
    <w:rsid w:val="00C01F9F"/>
    <w:rsid w:val="00C068C1"/>
    <w:rsid w:val="00C17402"/>
    <w:rsid w:val="00C22155"/>
    <w:rsid w:val="00C31D59"/>
    <w:rsid w:val="00C41DAD"/>
    <w:rsid w:val="00C664E8"/>
    <w:rsid w:val="00C71377"/>
    <w:rsid w:val="00CE21A9"/>
    <w:rsid w:val="00CF660D"/>
    <w:rsid w:val="00D109D1"/>
    <w:rsid w:val="00D70275"/>
    <w:rsid w:val="00D84650"/>
    <w:rsid w:val="00D85E1D"/>
    <w:rsid w:val="00DA7471"/>
    <w:rsid w:val="00DC0493"/>
    <w:rsid w:val="00E13974"/>
    <w:rsid w:val="00E13F32"/>
    <w:rsid w:val="00E26150"/>
    <w:rsid w:val="00E45BE5"/>
    <w:rsid w:val="00E607BD"/>
    <w:rsid w:val="00E77A9F"/>
    <w:rsid w:val="00E81B4A"/>
    <w:rsid w:val="00EA1F18"/>
    <w:rsid w:val="00EF0105"/>
    <w:rsid w:val="00EF1D13"/>
    <w:rsid w:val="00F147ED"/>
    <w:rsid w:val="00F158CE"/>
    <w:rsid w:val="00F737F4"/>
    <w:rsid w:val="00F75299"/>
    <w:rsid w:val="00F973DB"/>
    <w:rsid w:val="00F97F54"/>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34817"/>
    <o:shapelayout v:ext="edit">
      <o:idmap v:ext="edit" data="1"/>
    </o:shapelayout>
  </w:shapeDefaults>
  <w:decimalSymbol w:val="."/>
  <w:listSeparator w:val=","/>
  <w14:docId w14:val="76E5060B"/>
  <w15:chartTrackingRefBased/>
  <w15:docId w15:val="{7F5A1F93-24F7-4A43-8283-27B668275C9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rial" w:eastAsiaTheme="minorHAnsi" w:hAnsi="Arial"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002A97"/>
    <w:pPr>
      <w:tabs>
        <w:tab w:val="center" w:pos="4680"/>
        <w:tab w:val="right" w:pos="9360"/>
      </w:tabs>
      <w:spacing w:after="0" w:line="240" w:lineRule="auto"/>
    </w:pPr>
  </w:style>
  <w:style w:type="character" w:customStyle="1" w:styleId="HeaderChar">
    <w:name w:val="Header Char"/>
    <w:basedOn w:val="DefaultParagraphFont"/>
    <w:link w:val="Header"/>
    <w:uiPriority w:val="99"/>
    <w:rsid w:val="00002A97"/>
  </w:style>
  <w:style w:type="paragraph" w:styleId="Footer">
    <w:name w:val="footer"/>
    <w:basedOn w:val="Normal"/>
    <w:link w:val="FooterChar"/>
    <w:uiPriority w:val="99"/>
    <w:unhideWhenUsed/>
    <w:rsid w:val="00002A97"/>
    <w:pPr>
      <w:tabs>
        <w:tab w:val="center" w:pos="4680"/>
        <w:tab w:val="right" w:pos="9360"/>
      </w:tabs>
      <w:spacing w:after="0" w:line="240" w:lineRule="auto"/>
    </w:pPr>
  </w:style>
  <w:style w:type="character" w:customStyle="1" w:styleId="FooterChar">
    <w:name w:val="Footer Char"/>
    <w:basedOn w:val="DefaultParagraphFont"/>
    <w:link w:val="Footer"/>
    <w:uiPriority w:val="99"/>
    <w:rsid w:val="00002A97"/>
  </w:style>
  <w:style w:type="paragraph" w:styleId="BalloonText">
    <w:name w:val="Balloon Text"/>
    <w:basedOn w:val="Normal"/>
    <w:link w:val="BalloonTextChar"/>
    <w:uiPriority w:val="99"/>
    <w:semiHidden/>
    <w:unhideWhenUsed/>
    <w:rsid w:val="00E81B4A"/>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E81B4A"/>
    <w:rPr>
      <w:rFonts w:ascii="Segoe UI" w:hAnsi="Segoe UI" w:cs="Segoe UI"/>
      <w:sz w:val="18"/>
      <w:szCs w:val="18"/>
    </w:rPr>
  </w:style>
  <w:style w:type="paragraph" w:customStyle="1" w:styleId="Title1">
    <w:name w:val="Title1"/>
    <w:basedOn w:val="Normal"/>
    <w:link w:val="TITLEChar"/>
    <w:qFormat/>
    <w:rsid w:val="00F147ED"/>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120" w:line="240" w:lineRule="auto"/>
      <w:jc w:val="center"/>
      <w:textAlignment w:val="baseline"/>
      <w:outlineLvl w:val="1"/>
    </w:pPr>
    <w:rPr>
      <w:rFonts w:eastAsia="Times New Roman" w:cs="Arial"/>
      <w:b/>
      <w:bCs/>
      <w:caps/>
      <w:sz w:val="24"/>
      <w:szCs w:val="24"/>
      <w:lang w:val="es-ES" w:eastAsia="es-ES"/>
    </w:rPr>
  </w:style>
  <w:style w:type="paragraph" w:styleId="ListParagraph">
    <w:name w:val="List Paragraph"/>
    <w:basedOn w:val="Normal"/>
    <w:link w:val="ListParagraphChar"/>
    <w:uiPriority w:val="34"/>
    <w:qFormat/>
    <w:rsid w:val="00F147ED"/>
    <w:pPr>
      <w:ind w:left="720"/>
      <w:contextualSpacing/>
    </w:pPr>
  </w:style>
  <w:style w:type="character" w:customStyle="1" w:styleId="TITLEChar">
    <w:name w:val="TITLE Char"/>
    <w:basedOn w:val="DefaultParagraphFont"/>
    <w:link w:val="Title1"/>
    <w:rsid w:val="00F147ED"/>
    <w:rPr>
      <w:rFonts w:eastAsia="Times New Roman" w:cs="Arial"/>
      <w:b/>
      <w:bCs/>
      <w:caps/>
      <w:sz w:val="24"/>
      <w:szCs w:val="24"/>
      <w:lang w:val="es-ES" w:eastAsia="es-ES"/>
    </w:rPr>
  </w:style>
  <w:style w:type="paragraph" w:customStyle="1" w:styleId="Firstnumbering1">
    <w:name w:val="First numbering 1."/>
    <w:basedOn w:val="ListParagraph"/>
    <w:link w:val="Firstnumbering1Char"/>
    <w:qFormat/>
    <w:rsid w:val="000E192F"/>
    <w:pPr>
      <w:widowControl w:val="0"/>
      <w:numPr>
        <w:numId w:val="1"/>
      </w:numPr>
      <w:suppressAutoHyphens/>
      <w:autoSpaceDE w:val="0"/>
      <w:autoSpaceDN w:val="0"/>
      <w:spacing w:after="0" w:line="240" w:lineRule="auto"/>
      <w:ind w:left="567" w:hanging="567"/>
      <w:jc w:val="both"/>
      <w:textAlignment w:val="baseline"/>
    </w:pPr>
    <w:rPr>
      <w:rFonts w:eastAsia="Times New Roman" w:cs="Arial"/>
      <w:lang w:val="es-ES" w:eastAsia="es-ES"/>
    </w:rPr>
  </w:style>
  <w:style w:type="paragraph" w:customStyle="1" w:styleId="Secondnumberinga">
    <w:name w:val="Second numbering a)."/>
    <w:basedOn w:val="ListParagraph"/>
    <w:link w:val="SecondnumberingaChar"/>
    <w:qFormat/>
    <w:rsid w:val="000E192F"/>
    <w:pPr>
      <w:numPr>
        <w:numId w:val="2"/>
      </w:numPr>
      <w:spacing w:after="0" w:line="240" w:lineRule="auto"/>
      <w:ind w:left="1134" w:hanging="283"/>
      <w:jc w:val="both"/>
    </w:pPr>
    <w:rPr>
      <w:lang w:val="es-ES"/>
    </w:rPr>
  </w:style>
  <w:style w:type="character" w:customStyle="1" w:styleId="ListParagraphChar">
    <w:name w:val="List Paragraph Char"/>
    <w:basedOn w:val="DefaultParagraphFont"/>
    <w:link w:val="ListParagraph"/>
    <w:uiPriority w:val="34"/>
    <w:rsid w:val="00F147ED"/>
  </w:style>
  <w:style w:type="character" w:customStyle="1" w:styleId="Firstnumbering1Char">
    <w:name w:val="First numbering 1. Char"/>
    <w:basedOn w:val="ListParagraphChar"/>
    <w:link w:val="Firstnumbering1"/>
    <w:rsid w:val="000E192F"/>
    <w:rPr>
      <w:rFonts w:eastAsia="Times New Roman" w:cs="Arial"/>
      <w:lang w:val="es-ES" w:eastAsia="es-ES"/>
    </w:rPr>
  </w:style>
  <w:style w:type="character" w:customStyle="1" w:styleId="SecondnumberingaChar">
    <w:name w:val="Second numbering a). Char"/>
    <w:basedOn w:val="ListParagraphChar"/>
    <w:link w:val="Secondnumberinga"/>
    <w:rsid w:val="000E192F"/>
    <w:rPr>
      <w:lang w:val="es-ES"/>
    </w:rPr>
  </w:style>
  <w:style w:type="paragraph" w:customStyle="1" w:styleId="Thirdnumberingi">
    <w:name w:val="Third numbering i)."/>
    <w:basedOn w:val="ListParagraph"/>
    <w:link w:val="ThirdnumberingiChar"/>
    <w:qFormat/>
    <w:rsid w:val="00943D15"/>
    <w:pPr>
      <w:numPr>
        <w:numId w:val="3"/>
      </w:numPr>
      <w:spacing w:after="0" w:line="240" w:lineRule="auto"/>
      <w:ind w:left="1560" w:hanging="284"/>
    </w:pPr>
    <w:rPr>
      <w:lang w:val="es-ES"/>
    </w:rPr>
  </w:style>
  <w:style w:type="paragraph" w:customStyle="1" w:styleId="FourthnumberingA">
    <w:name w:val="Fourth numbering A."/>
    <w:basedOn w:val="ListParagraph"/>
    <w:link w:val="FourthnumberingAChar"/>
    <w:qFormat/>
    <w:rsid w:val="00943D15"/>
    <w:pPr>
      <w:numPr>
        <w:numId w:val="4"/>
      </w:numPr>
      <w:spacing w:after="0" w:line="240" w:lineRule="auto"/>
      <w:ind w:left="1985" w:hanging="284"/>
    </w:pPr>
    <w:rPr>
      <w:lang w:val="es-ES"/>
    </w:rPr>
  </w:style>
  <w:style w:type="character" w:customStyle="1" w:styleId="ThirdnumberingiChar">
    <w:name w:val="Third numbering i). Char"/>
    <w:basedOn w:val="ListParagraphChar"/>
    <w:link w:val="Thirdnumberingi"/>
    <w:rsid w:val="00943D15"/>
    <w:rPr>
      <w:lang w:val="es-ES"/>
    </w:rPr>
  </w:style>
  <w:style w:type="character" w:customStyle="1" w:styleId="FourthnumberingAChar">
    <w:name w:val="Fourth numbering A. Char"/>
    <w:basedOn w:val="ListParagraphChar"/>
    <w:link w:val="FourthnumberingA"/>
    <w:rsid w:val="00943D15"/>
    <w:rPr>
      <w:lang w:val="es-ES"/>
    </w:rPr>
  </w:style>
  <w:style w:type="character" w:styleId="Hyperlink">
    <w:name w:val="Hyperlink"/>
    <w:basedOn w:val="DefaultParagraphFont"/>
    <w:uiPriority w:val="99"/>
    <w:unhideWhenUsed/>
    <w:rsid w:val="00AC09AE"/>
    <w:rPr>
      <w:color w:val="0563C1" w:themeColor="hyperlink"/>
      <w:u w:val="single"/>
    </w:rPr>
  </w:style>
  <w:style w:type="character" w:styleId="FootnoteReference">
    <w:name w:val="footnote reference"/>
    <w:uiPriority w:val="99"/>
    <w:semiHidden/>
    <w:rsid w:val="00810C64"/>
    <w:rPr>
      <w:rFonts w:cs="Times New Roman"/>
    </w:rPr>
  </w:style>
  <w:style w:type="paragraph" w:customStyle="1" w:styleId="Secondnumbering">
    <w:name w:val="Second numbering"/>
    <w:basedOn w:val="Normal"/>
    <w:link w:val="SecondnumberingChar"/>
    <w:qFormat/>
    <w:rsid w:val="000E6CB7"/>
    <w:pPr>
      <w:numPr>
        <w:numId w:val="13"/>
      </w:numPr>
      <w:spacing w:after="0" w:line="240" w:lineRule="auto"/>
      <w:ind w:left="1134" w:hanging="283"/>
    </w:pPr>
    <w:rPr>
      <w:lang w:val="en-GB"/>
    </w:rPr>
  </w:style>
  <w:style w:type="character" w:customStyle="1" w:styleId="SecondnumberingChar">
    <w:name w:val="Second numbering Char"/>
    <w:basedOn w:val="DefaultParagraphFont"/>
    <w:link w:val="Secondnumbering"/>
    <w:rsid w:val="000E6CB7"/>
    <w:rPr>
      <w:lang w:val="en-GB"/>
    </w:rPr>
  </w:style>
  <w:style w:type="paragraph" w:styleId="FootnoteText">
    <w:name w:val="footnote text"/>
    <w:basedOn w:val="Normal"/>
    <w:link w:val="FootnoteTextChar"/>
    <w:uiPriority w:val="99"/>
    <w:semiHidden/>
    <w:unhideWhenUsed/>
    <w:rsid w:val="00F737F4"/>
    <w:pPr>
      <w:spacing w:after="0" w:line="240" w:lineRule="auto"/>
    </w:pPr>
    <w:rPr>
      <w:sz w:val="20"/>
      <w:szCs w:val="20"/>
    </w:rPr>
  </w:style>
  <w:style w:type="character" w:customStyle="1" w:styleId="FootnoteTextChar">
    <w:name w:val="Footnote Text Char"/>
    <w:basedOn w:val="DefaultParagraphFont"/>
    <w:link w:val="FootnoteText"/>
    <w:uiPriority w:val="99"/>
    <w:semiHidden/>
    <w:rsid w:val="00F737F4"/>
    <w:rPr>
      <w:sz w:val="20"/>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_rels/document.xml.rels><?xml version="1.0" encoding="UTF-8" standalone="yes"?>
<Relationships xmlns="http://schemas.openxmlformats.org/package/2006/relationships"><Relationship Id="rId13" Type="http://schemas.openxmlformats.org/officeDocument/2006/relationships/hyperlink" Target="https://www.cms.int/es/system/404" TargetMode="External"/><Relationship Id="rId18" Type="http://schemas.openxmlformats.org/officeDocument/2006/relationships/header" Target="header2.xml"/><Relationship Id="rId26" Type="http://schemas.openxmlformats.org/officeDocument/2006/relationships/footer" Target="footer5.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settings" Target="settings.xml"/><Relationship Id="rId12" Type="http://schemas.openxmlformats.org/officeDocument/2006/relationships/hyperlink" Target="https://www.cms.int/en/document/renewable-energy-technologies-and-migratory-species-guidelines-sustainable-deployment-0" TargetMode="External"/><Relationship Id="rId17" Type="http://schemas.openxmlformats.org/officeDocument/2006/relationships/header" Target="header1.xml"/><Relationship Id="rId25" Type="http://schemas.openxmlformats.org/officeDocument/2006/relationships/footer" Target="footer4.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hyperlink" Target="https://avistep.birdlife.org/" TargetMode="External"/><Relationship Id="rId20" Type="http://schemas.openxmlformats.org/officeDocument/2006/relationships/footer" Target="footer2.xml"/><Relationship Id="rId29" Type="http://schemas.openxmlformats.org/officeDocument/2006/relationships/header" Target="header7.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wmf"/><Relationship Id="rId24" Type="http://schemas.openxmlformats.org/officeDocument/2006/relationships/header" Target="header5.xml"/><Relationship Id="rId32" Type="http://schemas.openxmlformats.org/officeDocument/2006/relationships/fontTable" Target="fontTable.xml"/><Relationship Id="rId5" Type="http://schemas.openxmlformats.org/officeDocument/2006/relationships/numbering" Target="numbering.xml"/><Relationship Id="rId15" Type="http://schemas.openxmlformats.org/officeDocument/2006/relationships/hyperlink" Target="https://www.cms.int/es/node/402" TargetMode="External"/><Relationship Id="rId23" Type="http://schemas.openxmlformats.org/officeDocument/2006/relationships/header" Target="header4.xml"/><Relationship Id="rId28" Type="http://schemas.openxmlformats.org/officeDocument/2006/relationships/footer" Target="footer6.xml"/><Relationship Id="rId10" Type="http://schemas.openxmlformats.org/officeDocument/2006/relationships/endnotes" Target="endnotes.xml"/><Relationship Id="rId19" Type="http://schemas.openxmlformats.org/officeDocument/2006/relationships/footer" Target="footer1.xml"/><Relationship Id="rId31" Type="http://schemas.openxmlformats.org/officeDocument/2006/relationships/header" Target="header9.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yperlink" Target="https://www.cms.int/sites/default/files/document/cms_cop14_decisions_s.pdf" TargetMode="External"/><Relationship Id="rId22" Type="http://schemas.openxmlformats.org/officeDocument/2006/relationships/footer" Target="footer3.xml"/><Relationship Id="rId27" Type="http://schemas.openxmlformats.org/officeDocument/2006/relationships/header" Target="header6.xml"/><Relationship Id="rId30" Type="http://schemas.openxmlformats.org/officeDocument/2006/relationships/header" Target="header8.xml"/><Relationship Id="rId8" Type="http://schemas.openxmlformats.org/officeDocument/2006/relationships/webSettings" Target="webSettings.xml"/></Relationships>
</file>

<file path=word/_rels/footnotes.xml.rels><?xml version="1.0" encoding="UTF-8" standalone="yes"?>
<Relationships xmlns="http://schemas.openxmlformats.org/package/2006/relationships"><Relationship Id="rId2" Type="http://schemas.openxmlformats.org/officeDocument/2006/relationships/hyperlink" Target="https://ec.europa.eu/environment/nature/info/pubs/docs/brochures/ELE_Summary_EN_PDF_HR_rev_18.pdf" TargetMode="External"/><Relationship Id="rId1" Type="http://schemas.openxmlformats.org/officeDocument/2006/relationships/hyperlink" Target="https://ec.europa.eu/environment/nature/natura2000/management/docs/Wind_farms.pdf" TargetMode="External"/></Relationships>
</file>

<file path=word/_rels/head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image" Target="media/image2.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a7b50396-0b06-45c1-b28e-46f86d566a10">
      <Terms xmlns="http://schemas.microsoft.com/office/infopath/2007/PartnerControls"/>
    </lcf76f155ced4ddcb4097134ff3c332f>
    <SharedWithUsers xmlns="c15478a5-0be8-4f5d-8383-b307d5ba8bf6">
      <UserInfo>
        <DisplayName>Ximena Victoria Cancino Ordenes</DisplayName>
        <AccountId>16</AccountId>
        <AccountType/>
      </UserInfo>
      <UserInfo>
        <DisplayName>System Account</DisplayName>
        <AccountId>1073741823</AccountId>
        <AccountType/>
      </UserInfo>
      <UserInfo>
        <DisplayName>Thilan Mannan(Affiliate)</DisplayName>
        <AccountId>78</AccountId>
        <AccountType/>
      </UserInfo>
    </SharedWithUsers>
    <TaxKeywordTaxHTField xmlns="c15478a5-0be8-4f5d-8383-b307d5ba8bf6">
      <Terms xmlns="http://schemas.microsoft.com/office/infopath/2007/PartnerControls"/>
    </TaxKeywordTaxHTField>
    <_Flow_SignoffStatus xmlns="a7b50396-0b06-45c1-b28e-46f86d566a10" xsi:nil="true"/>
    <Reviewer xmlns="a7b50396-0b06-45c1-b28e-46f86d566a10" xsi:nil="true"/>
    <MariaJoseOrtiz xmlns="a7b50396-0b06-45c1-b28e-46f86d566a10" xsi:nil="true"/>
    <Notes xmlns="a7b50396-0b06-45c1-b28e-46f86d566a10" xsi:nil="true"/>
    <Sent xmlns="a7b50396-0b06-45c1-b28e-46f86d566a10" xsi:nil="true"/>
    <Pre_x002d_selection xmlns="a7b50396-0b06-45c1-b28e-46f86d566a10">true</Pre_x002d_selection>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o" ma:contentTypeID="0x0101009929416AA0540C42B015682282C961AD" ma:contentTypeVersion="26" ma:contentTypeDescription="Crear nuevo documento." ma:contentTypeScope="" ma:versionID="fcb703264e4e5288cd2bbb11f525fce3">
  <xsd:schema xmlns:xsd="http://www.w3.org/2001/XMLSchema" xmlns:xs="http://www.w3.org/2001/XMLSchema" xmlns:p="http://schemas.microsoft.com/office/2006/metadata/properties" xmlns:ns2="a7b50396-0b06-45c1-b28e-46f86d566a10" xmlns:ns3="985ec44e-1bab-4c0b-9df0-6ba128686fc9" xmlns:ns4="c15478a5-0be8-4f5d-8383-b307d5ba8bf6" targetNamespace="http://schemas.microsoft.com/office/2006/metadata/properties" ma:root="true" ma:fieldsID="54324f7521991c56c65fde74895a2692" ns2:_="" ns3:_="" ns4:_="">
    <xsd:import namespace="a7b50396-0b06-45c1-b28e-46f86d566a10"/>
    <xsd:import namespace="985ec44e-1bab-4c0b-9df0-6ba128686fc9"/>
    <xsd:import namespace="c15478a5-0be8-4f5d-8383-b307d5ba8bf6"/>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GenerationTime" minOccurs="0"/>
                <xsd:element ref="ns2:MediaServiceEventHashCode" minOccurs="0"/>
                <xsd:element ref="ns2:MediaServiceDateTaken" minOccurs="0"/>
                <xsd:element ref="ns2:MediaServiceOCR" minOccurs="0"/>
                <xsd:element ref="ns2:MediaServiceLocation" minOccurs="0"/>
                <xsd:element ref="ns2:MediaLengthInSeconds" minOccurs="0"/>
                <xsd:element ref="ns4:SharedWithUsers" minOccurs="0"/>
                <xsd:element ref="ns4:SharedWithDetails" minOccurs="0"/>
                <xsd:element ref="ns4:TaxKeywordTaxHTField" minOccurs="0"/>
                <xsd:element ref="ns2:_Flow_SignoffStatus" minOccurs="0"/>
                <xsd:element ref="ns2:Reviewer" minOccurs="0"/>
                <xsd:element ref="ns2:MariaJoseOrtiz" minOccurs="0"/>
                <xsd:element ref="ns2:MediaServiceObjectDetectorVersions" minOccurs="0"/>
                <xsd:element ref="ns2:Notes" minOccurs="0"/>
                <xsd:element ref="ns2:Sent" minOccurs="0"/>
                <xsd:element ref="ns2:MediaServiceSearchProperties" minOccurs="0"/>
                <xsd:element ref="ns2:MediaServiceBillingMetadata" minOccurs="0"/>
                <xsd:element ref="ns2:Pre_x002d_sele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7b50396-0b06-45c1-b28e-46f86d566a1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Etiquetas de imagen"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17" nillable="true" ma:displayName="Location" ma:indexed="true" ma:internalName="MediaServiceLocation"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_Flow_SignoffStatus" ma:index="23" nillable="true" ma:displayName="Sign-off status" ma:internalName="Sign_x002d_off_x0020_status">
      <xsd:simpleType>
        <xsd:restriction base="dms:Text"/>
      </xsd:simpleType>
    </xsd:element>
    <xsd:element name="Reviewer" ma:index="24" nillable="true" ma:displayName="Reviewer" ma:format="Dropdown" ma:internalName="Reviewer">
      <xsd:simpleType>
        <xsd:restriction base="dms:Text">
          <xsd:maxLength value="255"/>
        </xsd:restriction>
      </xsd:simpleType>
    </xsd:element>
    <xsd:element name="MariaJoseOrtiz" ma:index="25" nillable="true" ma:displayName="Maria Jose Ortiz" ma:description="REVISED BY AF" ma:format="Dropdown" ma:internalName="MariaJoseOrtiz">
      <xsd:simpleType>
        <xsd:restriction base="dms:Text">
          <xsd:maxLength value="255"/>
        </xsd:restriction>
      </xsd:simpleType>
    </xsd:element>
    <xsd:element name="MediaServiceObjectDetectorVersions" ma:index="26" nillable="true" ma:displayName="MediaServiceObjectDetectorVersions" ma:description="" ma:hidden="true" ma:indexed="true" ma:internalName="MediaServiceObjectDetectorVersions" ma:readOnly="true">
      <xsd:simpleType>
        <xsd:restriction base="dms:Text"/>
      </xsd:simpleType>
    </xsd:element>
    <xsd:element name="Notes" ma:index="27" nillable="true" ma:displayName="Notes" ma:format="Dropdown" ma:internalName="Notes">
      <xsd:simpleType>
        <xsd:restriction base="dms:Note">
          <xsd:maxLength value="255"/>
        </xsd:restriction>
      </xsd:simpleType>
    </xsd:element>
    <xsd:element name="Sent" ma:index="28" nillable="true" ma:displayName="Sent" ma:format="Dropdown" ma:internalName="Sent">
      <xsd:simpleType>
        <xsd:restriction base="dms:Choice">
          <xsd:enumeration value="Sent"/>
          <xsd:enumeration value="Pending"/>
        </xsd:restrictio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BillingMetadata" ma:index="30" nillable="true" ma:displayName="MediaServiceBillingMetadata" ma:hidden="true" ma:internalName="MediaServiceBillingMetadata" ma:readOnly="true">
      <xsd:simpleType>
        <xsd:restriction base="dms:Note"/>
      </xsd:simpleType>
    </xsd:element>
    <xsd:element name="Pre_x002d_selection" ma:index="31" nillable="true" ma:displayName="Pre-selection" ma:default="1" ma:format="Dropdown" ma:internalName="Pre_x002d_selec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9db64542-7ae3-4878-aafe-ea4cd8782300}" ma:internalName="TaxCatchAll" ma:showField="CatchAllData" ma:web="c15478a5-0be8-4f5d-8383-b307d5ba8bf6">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5478a5-0be8-4f5d-8383-b307d5ba8bf6" elementFormDefault="qualified">
    <xsd:import namespace="http://schemas.microsoft.com/office/2006/documentManagement/types"/>
    <xsd:import namespace="http://schemas.microsoft.com/office/infopath/2007/PartnerControls"/>
    <xsd:element name="SharedWithUsers" ma:index="19" nillable="true" ma:displayName="Compartid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Detalles de uso compartido" ma:internalName="SharedWithDetails" ma:readOnly="true">
      <xsd:simpleType>
        <xsd:restriction base="dms:Note">
          <xsd:maxLength value="255"/>
        </xsd:restriction>
      </xsd:simpleType>
    </xsd:element>
    <xsd:element name="TaxKeywordTaxHTField" ma:index="22" nillable="true" ma:taxonomy="true" ma:internalName="TaxKeywordTaxHTField" ma:taxonomyFieldName="TaxKeyword" ma:displayName="Palabras clave de empresa" ma:fieldId="{23f27201-bee3-471e-b2e7-b64fd8b7ca38}" ma:taxonomyMulti="true" ma:sspId="78175662-8596-484a-92c7-351d01561e22" ma:termSetId="00000000-0000-0000-0000-000000000000" ma:anchorId="00000000-0000-0000-0000-000000000000" ma:open="true" ma:isKeyword="tru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48907917-C27C-4920-BCC6-5C06DA29E76A}">
  <ds:schemaRefs>
    <ds:schemaRef ds:uri="http://purl.org/dc/terms/"/>
    <ds:schemaRef ds:uri="c15478a5-0be8-4f5d-8383-b307d5ba8bf6"/>
    <ds:schemaRef ds:uri="http://www.w3.org/XML/1998/namespace"/>
    <ds:schemaRef ds:uri="http://purl.org/dc/elements/1.1/"/>
    <ds:schemaRef ds:uri="http://schemas.microsoft.com/office/2006/documentManagement/types"/>
    <ds:schemaRef ds:uri="http://schemas.microsoft.com/office/infopath/2007/PartnerControls"/>
    <ds:schemaRef ds:uri="http://purl.org/dc/dcmitype/"/>
    <ds:schemaRef ds:uri="http://schemas.openxmlformats.org/package/2006/metadata/core-properties"/>
    <ds:schemaRef ds:uri="985ec44e-1bab-4c0b-9df0-6ba128686fc9"/>
    <ds:schemaRef ds:uri="a7b50396-0b06-45c1-b28e-46f86d566a10"/>
    <ds:schemaRef ds:uri="http://schemas.microsoft.com/office/2006/metadata/properties"/>
  </ds:schemaRefs>
</ds:datastoreItem>
</file>

<file path=customXml/itemProps2.xml><?xml version="1.0" encoding="utf-8"?>
<ds:datastoreItem xmlns:ds="http://schemas.openxmlformats.org/officeDocument/2006/customXml" ds:itemID="{32D31A09-9336-4BDA-A396-44ED1E003CDA}">
  <ds:schemaRefs>
    <ds:schemaRef ds:uri="http://schemas.microsoft.com/sharepoint/v3/contenttype/forms"/>
  </ds:schemaRefs>
</ds:datastoreItem>
</file>

<file path=customXml/itemProps3.xml><?xml version="1.0" encoding="utf-8"?>
<ds:datastoreItem xmlns:ds="http://schemas.openxmlformats.org/officeDocument/2006/customXml" ds:itemID="{41702B1A-3E90-406E-9C45-D5B00AB46F53}"/>
</file>

<file path=customXml/itemProps4.xml><?xml version="1.0" encoding="utf-8"?>
<ds:datastoreItem xmlns:ds="http://schemas.openxmlformats.org/officeDocument/2006/customXml" ds:itemID="{84D73FA1-BF34-46ED-ACEA-890967853F1B}">
  <ds:schemaRefs>
    <ds:schemaRef ds:uri="http://schemas.openxmlformats.org/officeDocument/2006/bibliography"/>
  </ds:schemaRefs>
</ds:datastoreItem>
</file>

<file path=docMetadata/LabelInfo.xml><?xml version="1.0" encoding="utf-8"?>
<clbl:labelList xmlns:clbl="http://schemas.microsoft.com/office/2020/mipLabelMetadata">
  <clbl:label id="{7eb58d0f-f804-411f-a20e-09ebfae62b4c}"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Template>
  <TotalTime>87</TotalTime>
  <Pages>18</Pages>
  <Words>7361</Words>
  <Characters>41962</Characters>
  <Application>Microsoft Office Word</Application>
  <DocSecurity>0</DocSecurity>
  <Lines>349</Lines>
  <Paragraphs>98</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49225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Ximena Cancino</dc:creator>
  <cp:keywords/>
  <dc:description/>
  <cp:lastModifiedBy>Ximena Victoria Cancino Ordenes</cp:lastModifiedBy>
  <cp:revision>74</cp:revision>
  <dcterms:created xsi:type="dcterms:W3CDTF">2025-09-26T11:24:00Z</dcterms:created>
  <dcterms:modified xsi:type="dcterms:W3CDTF">2025-10-09T10:17:00Z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0x0101009929416AA0540C42B015682282C961AD</vt:lpwstr>
  </property>
  <property fmtid="{D5CDD505-2E9C-101B-9397-08002B2CF9AE}" pid="3" name="Order">
    <vt:r8>100</vt:r8>
  </property>
  <property fmtid="{D5CDD505-2E9C-101B-9397-08002B2CF9AE}" pid="4" name="MediaServiceImageTags">
    <vt:lpwstr/>
  </property>
  <property fmtid="{D5CDD505-2E9C-101B-9397-08002B2CF9AE}" pid="5" name="TaxKeyword">
    <vt:lpwstr/>
  </property>
</Properties>
</file>