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144"/>
        <w:gridCol w:w="3978"/>
      </w:tblGrid>
      <w:tr w:rsidR="008C3380" w:rsidRPr="004C019F" w14:paraId="0EE44EEB" w14:textId="77777777" w:rsidTr="00FF6B92">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426D6D48" w14:textId="77777777" w:rsidR="008C3380" w:rsidRPr="00002A97" w:rsidRDefault="008C3380" w:rsidP="00FF6B92">
            <w:pPr>
              <w:widowControl w:val="0"/>
              <w:suppressAutoHyphens/>
              <w:autoSpaceDE w:val="0"/>
              <w:autoSpaceDN w:val="0"/>
              <w:spacing w:after="0" w:line="240" w:lineRule="auto"/>
              <w:textAlignment w:val="baseline"/>
              <w:rPr>
                <w:rFonts w:ascii="Calibri" w:eastAsia="Calibri" w:hAnsi="Calibri" w:cs="Times New Roman"/>
              </w:rPr>
            </w:pPr>
            <w:r w:rsidRPr="00002A97">
              <w:rPr>
                <w:rFonts w:eastAsia="Times New Roman" w:cs="Arial"/>
                <w:noProof/>
                <w:szCs w:val="24"/>
              </w:rPr>
              <w:drawing>
                <wp:inline distT="0" distB="0" distL="0" distR="0" wp14:anchorId="67B43FA5" wp14:editId="08FA9894">
                  <wp:extent cx="742950" cy="771525"/>
                  <wp:effectExtent l="0" t="0" r="0"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1" t="-740" r="-2531" b="-740"/>
                          <a:stretch>
                            <a:fillRect/>
                          </a:stretch>
                        </pic:blipFill>
                        <pic:spPr>
                          <a:xfrm>
                            <a:off x="0" y="0"/>
                            <a:ext cx="742950" cy="771525"/>
                          </a:xfrm>
                          <a:prstGeom prst="rect">
                            <a:avLst/>
                          </a:prstGeom>
                          <a:noFill/>
                          <a:ln>
                            <a:noFill/>
                            <a:prstDash/>
                          </a:ln>
                        </pic:spPr>
                      </pic:pic>
                    </a:graphicData>
                  </a:graphic>
                </wp:inline>
              </w:drawing>
            </w:r>
          </w:p>
        </w:tc>
        <w:tc>
          <w:tcPr>
            <w:tcW w:w="4144" w:type="dxa"/>
            <w:tcBorders>
              <w:top w:val="single" w:sz="12" w:space="0" w:color="000000"/>
              <w:bottom w:val="single" w:sz="12" w:space="0" w:color="000000"/>
            </w:tcBorders>
            <w:tcMar>
              <w:top w:w="85" w:type="dxa"/>
              <w:left w:w="108" w:type="dxa"/>
              <w:bottom w:w="0" w:type="dxa"/>
              <w:right w:w="108" w:type="dxa"/>
            </w:tcMar>
          </w:tcPr>
          <w:p w14:paraId="7B064229" w14:textId="77777777" w:rsidR="008C3380" w:rsidRPr="00002A97" w:rsidRDefault="008C3380" w:rsidP="00FF6B92">
            <w:pPr>
              <w:keepNext/>
              <w:widowControl w:val="0"/>
              <w:suppressAutoHyphens/>
              <w:autoSpaceDE w:val="0"/>
              <w:autoSpaceDN w:val="0"/>
              <w:spacing w:after="0" w:line="240" w:lineRule="auto"/>
              <w:ind w:left="-108"/>
              <w:textAlignment w:val="baseline"/>
              <w:outlineLvl w:val="1"/>
              <w:rPr>
                <w:rFonts w:eastAsia="Times New Roman" w:cs="Arial"/>
                <w:sz w:val="12"/>
                <w:szCs w:val="12"/>
                <w:lang w:val="es-ES" w:eastAsia="es-ES"/>
              </w:rPr>
            </w:pPr>
          </w:p>
          <w:p w14:paraId="3A252B63" w14:textId="77777777" w:rsidR="008C3380" w:rsidRPr="00002A97" w:rsidRDefault="008C3380" w:rsidP="00FF6B92">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CONVENCIÓN SOBRE</w:t>
            </w:r>
          </w:p>
          <w:p w14:paraId="3EFE3E9F" w14:textId="77777777" w:rsidR="008C3380" w:rsidRPr="00002A97" w:rsidRDefault="008C3380" w:rsidP="00FF6B92">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LAS ESPECIES</w:t>
            </w:r>
          </w:p>
          <w:p w14:paraId="3AB52271" w14:textId="77777777" w:rsidR="008C3380" w:rsidRPr="00002A97" w:rsidRDefault="008C3380" w:rsidP="00FF6B92">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MIGRATORIAS</w:t>
            </w:r>
          </w:p>
        </w:tc>
        <w:tc>
          <w:tcPr>
            <w:tcW w:w="3978" w:type="dxa"/>
            <w:tcBorders>
              <w:top w:val="single" w:sz="12" w:space="0" w:color="000000"/>
              <w:bottom w:val="single" w:sz="12" w:space="0" w:color="000000"/>
            </w:tcBorders>
            <w:tcMar>
              <w:top w:w="85" w:type="dxa"/>
              <w:left w:w="108" w:type="dxa"/>
              <w:bottom w:w="0" w:type="dxa"/>
              <w:right w:w="108" w:type="dxa"/>
            </w:tcMar>
          </w:tcPr>
          <w:p w14:paraId="51F72A3B" w14:textId="77777777" w:rsidR="008C3380" w:rsidRPr="00B26725" w:rsidRDefault="008C3380" w:rsidP="00FF6B92">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lang w:val="es-ES"/>
              </w:rPr>
            </w:pPr>
            <w:r w:rsidRPr="00B26725">
              <w:rPr>
                <w:rFonts w:eastAsia="Times New Roman" w:cs="Arial"/>
                <w:szCs w:val="24"/>
                <w:lang w:val="es-ES" w:eastAsia="es-ES"/>
              </w:rPr>
              <w:t>UNEP/CMS/COP15/Doc.</w:t>
            </w:r>
            <w:r>
              <w:rPr>
                <w:rFonts w:eastAsia="Times New Roman" w:cs="Arial"/>
                <w:szCs w:val="24"/>
                <w:lang w:val="es-ES" w:eastAsia="es-ES"/>
              </w:rPr>
              <w:t>20.2</w:t>
            </w:r>
          </w:p>
          <w:p w14:paraId="121C09D4" w14:textId="77777777" w:rsidR="008C3380" w:rsidRPr="00B26725" w:rsidRDefault="008C3380" w:rsidP="00FF6B92">
            <w:pPr>
              <w:widowControl w:val="0"/>
              <w:tabs>
                <w:tab w:val="left" w:pos="5040"/>
                <w:tab w:val="left" w:pos="5760"/>
                <w:tab w:val="left" w:pos="6008"/>
                <w:tab w:val="left" w:pos="6480"/>
                <w:tab w:val="left" w:pos="7200"/>
                <w:tab w:val="left" w:pos="7920"/>
                <w:tab w:val="left" w:pos="8640"/>
              </w:tabs>
              <w:suppressAutoHyphens/>
              <w:autoSpaceDE w:val="0"/>
              <w:autoSpaceDN w:val="0"/>
              <w:spacing w:after="120" w:line="240" w:lineRule="auto"/>
              <w:textAlignment w:val="baseline"/>
              <w:rPr>
                <w:rFonts w:ascii="Calibri" w:eastAsia="Calibri" w:hAnsi="Calibri" w:cs="Times New Roman"/>
                <w:lang w:val="es-ES"/>
              </w:rPr>
            </w:pPr>
            <w:r>
              <w:rPr>
                <w:rFonts w:eastAsia="Times New Roman" w:cs="Arial"/>
                <w:szCs w:val="24"/>
                <w:lang w:val="es-ES" w:eastAsia="es-ES"/>
              </w:rPr>
              <w:t xml:space="preserve">20 de octubre </w:t>
            </w:r>
            <w:r w:rsidRPr="00B26725">
              <w:rPr>
                <w:rFonts w:eastAsia="Times New Roman" w:cs="Arial"/>
                <w:szCs w:val="24"/>
                <w:lang w:val="es-ES" w:eastAsia="es-ES"/>
              </w:rPr>
              <w:t>2025</w:t>
            </w:r>
          </w:p>
          <w:p w14:paraId="58B1CF2C" w14:textId="77777777" w:rsidR="008C3380" w:rsidRPr="00002A97" w:rsidRDefault="008C3380" w:rsidP="00FF6B92">
            <w:pPr>
              <w:widowControl w:val="0"/>
              <w:suppressAutoHyphens/>
              <w:autoSpaceDE w:val="0"/>
              <w:autoSpaceDN w:val="0"/>
              <w:spacing w:after="0" w:line="240" w:lineRule="auto"/>
              <w:textAlignment w:val="baseline"/>
              <w:rPr>
                <w:rFonts w:eastAsia="Times New Roman" w:cs="Arial"/>
                <w:szCs w:val="24"/>
                <w:lang w:val="es-ES_tradnl" w:eastAsia="es-ES"/>
              </w:rPr>
            </w:pPr>
            <w:r w:rsidRPr="00002A97">
              <w:rPr>
                <w:rFonts w:eastAsia="Times New Roman" w:cs="Arial"/>
                <w:szCs w:val="24"/>
                <w:lang w:val="es-ES_tradnl" w:eastAsia="es-ES"/>
              </w:rPr>
              <w:t>Español</w:t>
            </w:r>
          </w:p>
          <w:p w14:paraId="3865BDED" w14:textId="77777777" w:rsidR="008C3380" w:rsidRPr="000F4BDA" w:rsidRDefault="008C3380" w:rsidP="00FF6B92">
            <w:pPr>
              <w:widowControl w:val="0"/>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 xml:space="preserve">Original: </w:t>
            </w:r>
            <w:proofErr w:type="gramStart"/>
            <w:r w:rsidRPr="00002A97">
              <w:rPr>
                <w:rFonts w:eastAsia="Times New Roman" w:cs="Arial"/>
                <w:szCs w:val="24"/>
                <w:lang w:val="es-ES" w:eastAsia="es-ES"/>
              </w:rPr>
              <w:t>Inglés</w:t>
            </w:r>
            <w:proofErr w:type="gramEnd"/>
          </w:p>
          <w:p w14:paraId="3233F900" w14:textId="77777777" w:rsidR="008C3380" w:rsidRPr="00002A97" w:rsidRDefault="008C3380" w:rsidP="00FF6B92">
            <w:pPr>
              <w:widowControl w:val="0"/>
              <w:suppressAutoHyphens/>
              <w:autoSpaceDE w:val="0"/>
              <w:autoSpaceDN w:val="0"/>
              <w:spacing w:after="0" w:line="240" w:lineRule="auto"/>
              <w:textAlignment w:val="baseline"/>
              <w:rPr>
                <w:rFonts w:eastAsia="Times New Roman" w:cs="Arial"/>
                <w:sz w:val="12"/>
                <w:szCs w:val="12"/>
                <w:lang w:val="es-ES" w:eastAsia="es-ES"/>
              </w:rPr>
            </w:pPr>
          </w:p>
        </w:tc>
      </w:tr>
    </w:tbl>
    <w:p w14:paraId="6F980F1F" w14:textId="77777777" w:rsidR="002E0DE9" w:rsidRPr="003431FC" w:rsidRDefault="002E0DE9" w:rsidP="00EC4F04">
      <w:pPr>
        <w:widowControl w:val="0"/>
        <w:tabs>
          <w:tab w:val="left" w:pos="-1057"/>
          <w:tab w:val="left" w:pos="-720"/>
        </w:tabs>
        <w:suppressAutoHyphens/>
        <w:autoSpaceDE w:val="0"/>
        <w:autoSpaceDN w:val="0"/>
        <w:spacing w:after="0" w:line="240" w:lineRule="auto"/>
        <w:ind w:left="-90"/>
        <w:textAlignment w:val="baseline"/>
        <w:rPr>
          <w:rFonts w:eastAsia="Times New Roman" w:cs="Arial"/>
          <w:spacing w:val="-8"/>
          <w:sz w:val="8"/>
          <w:szCs w:val="8"/>
          <w:lang w:val="es-ES"/>
        </w:rPr>
      </w:pPr>
    </w:p>
    <w:p w14:paraId="4283488D" w14:textId="77777777" w:rsidR="00617FE2" w:rsidRPr="00002A97" w:rsidRDefault="00617FE2" w:rsidP="00617FE2">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1</w:t>
      </w:r>
      <w:r>
        <w:rPr>
          <w:rFonts w:eastAsia="Times New Roman" w:cs="Arial"/>
          <w:szCs w:val="24"/>
          <w:lang w:val="es-ES" w:eastAsia="es-ES"/>
        </w:rPr>
        <w:t>5</w:t>
      </w:r>
      <w:r w:rsidRPr="00002A97">
        <w:rPr>
          <w:rFonts w:eastAsia="Times New Roman" w:cs="Arial"/>
          <w:szCs w:val="24"/>
          <w:lang w:val="es-ES" w:eastAsia="es-ES"/>
        </w:rPr>
        <w:t>ª REUNIÓN DE LA CONFERENCIA DE LAS PARTES</w:t>
      </w:r>
    </w:p>
    <w:p w14:paraId="41830F35" w14:textId="77777777" w:rsidR="00617FE2" w:rsidRPr="00002A97" w:rsidRDefault="00617FE2" w:rsidP="00617FE2">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es-ES"/>
        </w:rPr>
      </w:pPr>
      <w:bookmarkStart w:id="0" w:name="_Hlk213325295"/>
      <w:r>
        <w:rPr>
          <w:rFonts w:eastAsia="Times New Roman" w:cs="Arial"/>
          <w:bCs/>
          <w:szCs w:val="24"/>
          <w:lang w:val="es-ES" w:eastAsia="es-ES"/>
        </w:rPr>
        <w:t>Campo Grande, Brasil, 23 al 29 marzo</w:t>
      </w:r>
      <w:r w:rsidRPr="00002A97">
        <w:rPr>
          <w:rFonts w:eastAsia="Times New Roman" w:cs="Arial"/>
          <w:bCs/>
          <w:szCs w:val="24"/>
          <w:lang w:val="es-ES" w:eastAsia="es-ES"/>
        </w:rPr>
        <w:t xml:space="preserve"> 202</w:t>
      </w:r>
      <w:r>
        <w:rPr>
          <w:rFonts w:eastAsia="Times New Roman" w:cs="Arial"/>
          <w:bCs/>
          <w:szCs w:val="24"/>
          <w:lang w:val="es-ES" w:eastAsia="es-ES"/>
        </w:rPr>
        <w:t>6</w:t>
      </w:r>
    </w:p>
    <w:p w14:paraId="3F607F85" w14:textId="5BEB30C1" w:rsidR="002E0DE9" w:rsidRPr="003431FC" w:rsidRDefault="00617FE2" w:rsidP="00617FE2">
      <w:pPr>
        <w:tabs>
          <w:tab w:val="left" w:pos="7020"/>
        </w:tabs>
        <w:rPr>
          <w:rFonts w:cs="Arial"/>
          <w:color w:val="000000" w:themeColor="text1"/>
          <w:lang w:val="es-ES"/>
        </w:rPr>
      </w:pPr>
      <w:r w:rsidRPr="00002A97">
        <w:rPr>
          <w:rFonts w:eastAsia="Times New Roman" w:cs="Arial"/>
          <w:szCs w:val="24"/>
          <w:lang w:val="es-ES" w:eastAsia="es-ES"/>
        </w:rPr>
        <w:t xml:space="preserve">Punto </w:t>
      </w:r>
      <w:r>
        <w:rPr>
          <w:rFonts w:eastAsia="Times New Roman" w:cs="Arial"/>
          <w:szCs w:val="24"/>
          <w:lang w:val="es-ES" w:eastAsia="es-ES"/>
        </w:rPr>
        <w:t>20.2</w:t>
      </w:r>
      <w:r w:rsidRPr="00002A97">
        <w:rPr>
          <w:rFonts w:eastAsia="Times New Roman" w:cs="Arial"/>
          <w:szCs w:val="24"/>
          <w:lang w:val="es-ES" w:eastAsia="es-ES"/>
        </w:rPr>
        <w:t xml:space="preserve"> del orden del día</w:t>
      </w:r>
      <w:bookmarkEnd w:id="0"/>
    </w:p>
    <w:p w14:paraId="7408EC0D" w14:textId="77777777" w:rsidR="002E0DE9" w:rsidRPr="003431FC" w:rsidRDefault="002E0DE9" w:rsidP="7E07EAEE">
      <w:pPr>
        <w:widowControl w:val="0"/>
        <w:suppressAutoHyphens/>
        <w:autoSpaceDE w:val="0"/>
        <w:autoSpaceDN w:val="0"/>
        <w:spacing w:after="0" w:line="240" w:lineRule="auto"/>
        <w:textAlignment w:val="baseline"/>
        <w:rPr>
          <w:rFonts w:eastAsia="Times New Roman" w:cs="Arial"/>
          <w:i/>
          <w:iCs/>
          <w:color w:val="000000" w:themeColor="text1"/>
          <w:lang w:val="es-ES"/>
        </w:rPr>
      </w:pPr>
    </w:p>
    <w:p w14:paraId="1554ADA7"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color w:val="000000" w:themeColor="text1"/>
          <w:lang w:val="es-ES"/>
        </w:rPr>
      </w:pPr>
    </w:p>
    <w:p w14:paraId="6C96AE1E" w14:textId="67203A88" w:rsidR="002E0DE9" w:rsidRPr="003431FC" w:rsidRDefault="002364D3" w:rsidP="751BB53A">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360"/>
        <w:jc w:val="center"/>
        <w:textAlignment w:val="baseline"/>
        <w:outlineLvl w:val="1"/>
        <w:rPr>
          <w:rFonts w:eastAsia="Times New Roman" w:cs="Arial"/>
          <w:b/>
          <w:bCs/>
          <w:color w:val="000000" w:themeColor="text1"/>
          <w:lang w:val="es-ES"/>
        </w:rPr>
      </w:pPr>
      <w:r w:rsidRPr="003431FC">
        <w:rPr>
          <w:rFonts w:eastAsia="Times New Roman" w:cs="Arial"/>
          <w:b/>
          <w:bCs/>
          <w:color w:val="000000" w:themeColor="text1"/>
          <w:lang w:val="es-ES"/>
        </w:rPr>
        <w:t>ESTADO DE LAS ESPECIES MIGRATORIAS EN EL MUNDO: INFORME INTERINO (2026)</w:t>
      </w:r>
    </w:p>
    <w:p w14:paraId="3EE88C23" w14:textId="3F87DA95" w:rsidR="00661875" w:rsidRPr="003431FC" w:rsidRDefault="008B0AC3" w:rsidP="00C11964">
      <w:pPr>
        <w:widowControl w:val="0"/>
        <w:suppressAutoHyphens/>
        <w:autoSpaceDE w:val="0"/>
        <w:autoSpaceDN w:val="0"/>
        <w:spacing w:after="0" w:line="240" w:lineRule="auto"/>
        <w:jc w:val="center"/>
        <w:textAlignment w:val="baseline"/>
        <w:rPr>
          <w:rFonts w:cs="Arial"/>
          <w:i/>
          <w:color w:val="000000" w:themeColor="text1"/>
          <w:sz w:val="21"/>
          <w:szCs w:val="21"/>
          <w:lang w:val="es-ES"/>
        </w:rPr>
      </w:pPr>
      <w:r w:rsidRPr="003431FC">
        <w:rPr>
          <w:rFonts w:eastAsia="Times New Roman" w:cs="Arial"/>
          <w:i/>
          <w:color w:val="000000" w:themeColor="text1"/>
          <w:lang w:val="es-ES"/>
        </w:rPr>
        <w:t>(Preparado por la Secretaría)</w:t>
      </w:r>
    </w:p>
    <w:p w14:paraId="27456450" w14:textId="77777777" w:rsidR="00C11964" w:rsidRPr="003431FC" w:rsidRDefault="00C11964" w:rsidP="00EC4F04">
      <w:pPr>
        <w:widowControl w:val="0"/>
        <w:suppressAutoHyphens/>
        <w:autoSpaceDE w:val="0"/>
        <w:autoSpaceDN w:val="0"/>
        <w:spacing w:after="0" w:line="240" w:lineRule="auto"/>
        <w:textAlignment w:val="baseline"/>
        <w:rPr>
          <w:rFonts w:cs="Arial"/>
          <w:i/>
          <w:color w:val="000000" w:themeColor="text1"/>
          <w:sz w:val="21"/>
          <w:szCs w:val="21"/>
          <w:lang w:val="es-ES"/>
        </w:rPr>
      </w:pPr>
    </w:p>
    <w:p w14:paraId="25A47AE0" w14:textId="2C4D29B2" w:rsidR="002E0DE9" w:rsidRPr="003431FC" w:rsidRDefault="00661875" w:rsidP="00EC4F04">
      <w:pPr>
        <w:widowControl w:val="0"/>
        <w:suppressAutoHyphens/>
        <w:autoSpaceDE w:val="0"/>
        <w:autoSpaceDN w:val="0"/>
        <w:spacing w:after="0" w:line="240" w:lineRule="auto"/>
        <w:textAlignment w:val="baseline"/>
        <w:rPr>
          <w:rFonts w:eastAsia="Calibri" w:cs="Arial"/>
          <w:color w:val="000000" w:themeColor="text1"/>
          <w:lang w:val="es-ES"/>
        </w:rPr>
      </w:pPr>
      <w:r w:rsidRPr="003431FC">
        <w:rPr>
          <w:rFonts w:eastAsia="Times New Roman" w:cs="Arial"/>
          <w:noProof/>
          <w:color w:val="000000" w:themeColor="text1"/>
          <w:sz w:val="21"/>
          <w:szCs w:val="21"/>
          <w:lang w:val="es-ES" w:eastAsia="es-ES"/>
        </w:rPr>
        <mc:AlternateContent>
          <mc:Choice Requires="wps">
            <w:drawing>
              <wp:anchor distT="0" distB="0" distL="114300" distR="114300" simplePos="0" relativeHeight="251650560" behindDoc="0" locked="0" layoutInCell="1" allowOverlap="1" wp14:anchorId="13CF45B1" wp14:editId="02944B74">
                <wp:simplePos x="0" y="0"/>
                <wp:positionH relativeFrom="column">
                  <wp:posOffset>822960</wp:posOffset>
                </wp:positionH>
                <wp:positionV relativeFrom="paragraph">
                  <wp:posOffset>106045</wp:posOffset>
                </wp:positionV>
                <wp:extent cx="4629150" cy="1804946"/>
                <wp:effectExtent l="0" t="0" r="19050" b="24130"/>
                <wp:wrapNone/>
                <wp:docPr id="5" name="Text Box 5"/>
                <wp:cNvGraphicFramePr/>
                <a:graphic xmlns:a="http://schemas.openxmlformats.org/drawingml/2006/main">
                  <a:graphicData uri="http://schemas.microsoft.com/office/word/2010/wordprocessingShape">
                    <wps:wsp>
                      <wps:cNvSpPr txBox="1"/>
                      <wps:spPr>
                        <a:xfrm>
                          <a:off x="0" y="0"/>
                          <a:ext cx="4629150" cy="1804946"/>
                        </a:xfrm>
                        <a:prstGeom prst="rect">
                          <a:avLst/>
                        </a:prstGeom>
                        <a:solidFill>
                          <a:srgbClr val="FFFFFF"/>
                        </a:solidFill>
                        <a:ln w="3172">
                          <a:solidFill>
                            <a:srgbClr val="000000"/>
                          </a:solidFill>
                          <a:prstDash val="solid"/>
                        </a:ln>
                      </wps:spPr>
                      <wps:txbx>
                        <w:txbxContent>
                          <w:p w14:paraId="69DC25A9" w14:textId="77777777" w:rsidR="007865D0" w:rsidRPr="00017E67" w:rsidRDefault="007865D0" w:rsidP="002E0DE9">
                            <w:pPr>
                              <w:spacing w:after="0"/>
                              <w:rPr>
                                <w:rFonts w:cs="Arial"/>
                                <w:lang w:val="es-ES"/>
                              </w:rPr>
                            </w:pPr>
                            <w:r w:rsidRPr="00017E67">
                              <w:rPr>
                                <w:rFonts w:cs="Arial"/>
                                <w:lang w:val="es-ES"/>
                              </w:rPr>
                              <w:t>Resumen:</w:t>
                            </w:r>
                          </w:p>
                          <w:p w14:paraId="0BD54B77" w14:textId="77777777" w:rsidR="007865D0" w:rsidRPr="00017E67" w:rsidRDefault="007865D0" w:rsidP="00661875">
                            <w:pPr>
                              <w:spacing w:after="0" w:line="240" w:lineRule="auto"/>
                              <w:jc w:val="both"/>
                              <w:rPr>
                                <w:rFonts w:cs="Arial"/>
                                <w:lang w:val="es-ES"/>
                              </w:rPr>
                            </w:pPr>
                          </w:p>
                          <w:p w14:paraId="12FE2AAD" w14:textId="0F77A066" w:rsidR="007865D0" w:rsidRPr="00017E67" w:rsidRDefault="007865D0" w:rsidP="00DC3D0F">
                            <w:pPr>
                              <w:spacing w:after="0" w:line="240" w:lineRule="auto"/>
                              <w:jc w:val="both"/>
                              <w:rPr>
                                <w:rFonts w:cs="Arial"/>
                                <w:lang w:val="es-ES"/>
                              </w:rPr>
                            </w:pPr>
                            <w:r w:rsidRPr="00017E67">
                              <w:rPr>
                                <w:rFonts w:cs="Arial"/>
                                <w:lang w:val="es-ES"/>
                              </w:rPr>
                              <w:t xml:space="preserve">Este documento contiene el Estado de las Especies Migratorias en el Mundo: Informe Interino (2026), elaborado en cumplimiento de la Decisión 14.24 d). </w:t>
                            </w:r>
                          </w:p>
                          <w:p w14:paraId="19AE8D9A" w14:textId="77777777" w:rsidR="007865D0" w:rsidRPr="00017E67" w:rsidRDefault="007865D0" w:rsidP="00DC3D0F">
                            <w:pPr>
                              <w:spacing w:after="0" w:line="240" w:lineRule="auto"/>
                              <w:jc w:val="both"/>
                              <w:rPr>
                                <w:rFonts w:cs="Arial"/>
                                <w:lang w:val="es-ES"/>
                              </w:rPr>
                            </w:pPr>
                          </w:p>
                          <w:p w14:paraId="6A822E9B" w14:textId="3370813E" w:rsidR="007865D0" w:rsidRPr="00017E67" w:rsidRDefault="007865D0" w:rsidP="00DC3D0F">
                            <w:pPr>
                              <w:spacing w:after="0" w:line="240" w:lineRule="auto"/>
                              <w:jc w:val="both"/>
                              <w:rPr>
                                <w:rFonts w:cs="Arial"/>
                                <w:lang w:val="es-ES"/>
                              </w:rPr>
                            </w:pPr>
                            <w:r w:rsidRPr="00017E67">
                              <w:rPr>
                                <w:rFonts w:cs="Arial"/>
                                <w:lang w:val="es-ES"/>
                              </w:rPr>
                              <w:t xml:space="preserve">Complementa el documento UNEP/CMS/COP15/Doc.20.1 </w:t>
                            </w:r>
                            <w:r w:rsidRPr="00017E67">
                              <w:rPr>
                                <w:rFonts w:cs="Arial"/>
                                <w:i/>
                                <w:iCs/>
                                <w:lang w:val="es-ES"/>
                              </w:rPr>
                              <w:t>Estado de Conservación de las Especies Migratorias</w:t>
                            </w:r>
                            <w:r w:rsidRPr="00017E67">
                              <w:rPr>
                                <w:rFonts w:cs="Arial"/>
                                <w:lang w:val="es-ES"/>
                              </w:rPr>
                              <w:t>.</w:t>
                            </w: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13CF45B1" id="_x0000_t202" coordsize="21600,21600" o:spt="202" path="m,l,21600r21600,l21600,xe">
                <v:stroke joinstyle="miter"/>
                <v:path gradientshapeok="t" o:connecttype="rect"/>
              </v:shapetype>
              <v:shape id="Text Box 5" o:spid="_x0000_s1026" type="#_x0000_t202" style="position:absolute;margin-left:64.8pt;margin-top:8.35pt;width:364.5pt;height:142.1pt;z-index:2516505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UjvQ4wEAANQDAAAOAAAAZHJzL2Uyb0RvYy54bWysU9uO0zAQfUfiHyy/01zIdrdR0xVsVYS0&#10;AqTCBziO01hybONxm5SvZ+yEtgs8IfLgeHwmx2fOTNaPY6/ISTiQRlc0W6SUCM1NI/Whot++7t48&#10;UAKe6YYpo0VFzwLo4+b1q/VgS5GbzqhGOIIkGsrBVrTz3pZJArwTPYOFsUIj2BrXM4+hOySNYwOy&#10;9yrJ03SZDMY11hkuAPB0O4F0E/nbVnD/uW1BeKIqitp8XF1c67AmmzUrD47ZTvJZBvsHFT2TGi+9&#10;UG2ZZ+To5B9UveTOgGn9gps+MW0ruYg1YDVZ+ls1+45ZEWtBc8BebIL/R8s/nfb2iyN+fG9GbGAw&#10;ZLBQAh6GesbW9eGNSgniaOH5YpsYPeF4WCzzVXaHEEcse0iLVbEMPMn1c+vAfxCmJ2FTUYd9iXax&#10;0zP4KfVXSrgNjJLNTioVA3eon5QjJ4Y93MVnZn+RpjQZKvo2u88j8wsMbinS+PyNIkjYMuimqyLD&#10;nKY0lnP1Jez8WI+zWbVpzugh/gZYW2fcD0oGHKmKwvcjc4IS9VFjz1ZZUYQZjEFxd59j4G6R+hZh&#10;miNVRT0l0/bJT3OLg2OZf9Z7y0MrgkXavDt608poZRA3KZo14+jEZsxjHmbzNo5Z159x8xMAAP//&#10;AwBQSwMEFAAGAAgAAAAhACZ+ICbfAAAACgEAAA8AAABkcnMvZG93bnJldi54bWxMjzFPwzAQhXck&#10;/oN1SGzUblDSNMSpEAgpA0sKA6MbmyQQnyPbbUJ/PcdEt3t3T+++V+4WO7KT8WFwKGG9EsAMtk4P&#10;2El4f3u5y4GFqFCr0aGR8GMC7Krrq1IV2s3YmNM+doxCMBRKQh/jVHAe2t5YFVZuMki3T+etiiR9&#10;x7VXM4XbkSdCZNyqAelDrybz1Jv2e3+0Er7OERNsXtNp9h+bOm2e63V9lvL2Znl8ABbNEv/N8IdP&#10;6FAR08EdUQc2kk62GVlpyDbAyJCnOS0OEu6F2AKvSn5ZofoFAAD//wMAUEsBAi0AFAAGAAgAAAAh&#10;ALaDOJL+AAAA4QEAABMAAAAAAAAAAAAAAAAAAAAAAFtDb250ZW50X1R5cGVzXS54bWxQSwECLQAU&#10;AAYACAAAACEAOP0h/9YAAACUAQAACwAAAAAAAAAAAAAAAAAvAQAAX3JlbHMvLnJlbHNQSwECLQAU&#10;AAYACAAAACEADFI70OMBAADUAwAADgAAAAAAAAAAAAAAAAAuAgAAZHJzL2Uyb0RvYy54bWxQSwEC&#10;LQAUAAYACAAAACEAJn4gJt8AAAAKAQAADwAAAAAAAAAAAAAAAAA9BAAAZHJzL2Rvd25yZXYueG1s&#10;UEsFBgAAAAAEAAQA8wAAAEkFAAAAAA==&#10;" strokeweight=".08811mm">
                <v:textbox>
                  <w:txbxContent>
                    <w:p w14:paraId="69DC25A9" w14:textId="77777777" w:rsidR="007865D0" w:rsidRPr="00017E67" w:rsidRDefault="007865D0" w:rsidP="002E0DE9">
                      <w:pPr>
                        <w:spacing w:after="0"/>
                        <w:rPr>
                          <w:rFonts w:cs="Arial"/>
                          <w:lang w:val="es-ES"/>
                        </w:rPr>
                      </w:pPr>
                      <w:r w:rsidRPr="00017E67">
                        <w:rPr>
                          <w:rFonts w:cs="Arial"/>
                          <w:lang w:val="es-ES"/>
                        </w:rPr>
                        <w:t>Resumen:</w:t>
                      </w:r>
                    </w:p>
                    <w:p w14:paraId="0BD54B77" w14:textId="77777777" w:rsidR="007865D0" w:rsidRPr="00017E67" w:rsidRDefault="007865D0" w:rsidP="00661875">
                      <w:pPr>
                        <w:spacing w:after="0" w:line="240" w:lineRule="auto"/>
                        <w:jc w:val="both"/>
                        <w:rPr>
                          <w:rFonts w:cs="Arial"/>
                          <w:lang w:val="es-ES"/>
                        </w:rPr>
                      </w:pPr>
                    </w:p>
                    <w:p w14:paraId="12FE2AAD" w14:textId="0F77A066" w:rsidR="007865D0" w:rsidRPr="00017E67" w:rsidRDefault="007865D0" w:rsidP="00DC3D0F">
                      <w:pPr>
                        <w:spacing w:after="0" w:line="240" w:lineRule="auto"/>
                        <w:jc w:val="both"/>
                        <w:rPr>
                          <w:rFonts w:cs="Arial"/>
                          <w:lang w:val="es-ES"/>
                        </w:rPr>
                      </w:pPr>
                      <w:r w:rsidRPr="00017E67">
                        <w:rPr>
                          <w:rFonts w:cs="Arial"/>
                          <w:lang w:val="es-ES"/>
                        </w:rPr>
                        <w:t xml:space="preserve">Este documento contiene el Estado de las Especies Migratorias en el Mundo: Informe Interino (2026), elaborado en cumplimiento de la Decisión 14.24 d). </w:t>
                      </w:r>
                    </w:p>
                    <w:p w14:paraId="19AE8D9A" w14:textId="77777777" w:rsidR="007865D0" w:rsidRPr="00017E67" w:rsidRDefault="007865D0" w:rsidP="00DC3D0F">
                      <w:pPr>
                        <w:spacing w:after="0" w:line="240" w:lineRule="auto"/>
                        <w:jc w:val="both"/>
                        <w:rPr>
                          <w:rFonts w:cs="Arial"/>
                          <w:lang w:val="es-ES"/>
                        </w:rPr>
                      </w:pPr>
                    </w:p>
                    <w:p w14:paraId="6A822E9B" w14:textId="3370813E" w:rsidR="007865D0" w:rsidRPr="00017E67" w:rsidRDefault="007865D0" w:rsidP="00DC3D0F">
                      <w:pPr>
                        <w:spacing w:after="0" w:line="240" w:lineRule="auto"/>
                        <w:jc w:val="both"/>
                        <w:rPr>
                          <w:rFonts w:cs="Arial"/>
                          <w:lang w:val="es-ES"/>
                        </w:rPr>
                      </w:pPr>
                      <w:r w:rsidRPr="00017E67">
                        <w:rPr>
                          <w:rFonts w:cs="Arial"/>
                          <w:lang w:val="es-ES"/>
                        </w:rPr>
                        <w:t xml:space="preserve">Complementa el documento UNEP/CMS/COP15/Doc.20.1 </w:t>
                      </w:r>
                      <w:r w:rsidRPr="00017E67">
                        <w:rPr>
                          <w:rFonts w:cs="Arial"/>
                          <w:i/>
                          <w:iCs/>
                          <w:lang w:val="es-ES"/>
                        </w:rPr>
                        <w:t>Estado de Conservación de las Especies Migratorias</w:t>
                      </w:r>
                      <w:r w:rsidRPr="00017E67">
                        <w:rPr>
                          <w:rFonts w:cs="Arial"/>
                          <w:lang w:val="es-ES"/>
                        </w:rPr>
                        <w:t>.</w:t>
                      </w:r>
                    </w:p>
                  </w:txbxContent>
                </v:textbox>
              </v:shape>
            </w:pict>
          </mc:Fallback>
        </mc:AlternateContent>
      </w:r>
    </w:p>
    <w:p w14:paraId="320AAD7B"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color w:val="000000" w:themeColor="text1"/>
          <w:sz w:val="21"/>
          <w:szCs w:val="21"/>
          <w:lang w:val="es-ES"/>
        </w:rPr>
      </w:pPr>
    </w:p>
    <w:p w14:paraId="5EAE13CF"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color w:val="000000" w:themeColor="text1"/>
          <w:sz w:val="21"/>
          <w:szCs w:val="21"/>
          <w:lang w:val="es-ES"/>
        </w:rPr>
      </w:pPr>
    </w:p>
    <w:p w14:paraId="573ADB04"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color w:val="000000" w:themeColor="text1"/>
          <w:sz w:val="21"/>
          <w:szCs w:val="21"/>
          <w:lang w:val="es-ES"/>
        </w:rPr>
      </w:pPr>
    </w:p>
    <w:p w14:paraId="07F11B19"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color w:val="000000" w:themeColor="text1"/>
          <w:sz w:val="21"/>
          <w:szCs w:val="21"/>
          <w:lang w:val="es-ES"/>
        </w:rPr>
      </w:pPr>
    </w:p>
    <w:p w14:paraId="47A93E1C"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color w:val="000000" w:themeColor="text1"/>
          <w:sz w:val="21"/>
          <w:szCs w:val="21"/>
          <w:lang w:val="es-ES"/>
        </w:rPr>
      </w:pPr>
    </w:p>
    <w:p w14:paraId="42C0A292"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color w:val="000000" w:themeColor="text1"/>
          <w:sz w:val="21"/>
          <w:szCs w:val="21"/>
          <w:lang w:val="es-ES"/>
        </w:rPr>
      </w:pPr>
    </w:p>
    <w:p w14:paraId="7329922E"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color w:val="000000" w:themeColor="text1"/>
          <w:sz w:val="21"/>
          <w:szCs w:val="21"/>
          <w:lang w:val="es-ES"/>
        </w:rPr>
      </w:pPr>
    </w:p>
    <w:p w14:paraId="1CD9D211"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color w:val="000000" w:themeColor="text1"/>
          <w:sz w:val="21"/>
          <w:szCs w:val="21"/>
          <w:lang w:val="es-ES"/>
        </w:rPr>
      </w:pPr>
    </w:p>
    <w:p w14:paraId="6B5CAA9E"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color w:val="000000" w:themeColor="text1"/>
          <w:sz w:val="21"/>
          <w:szCs w:val="21"/>
          <w:lang w:val="es-ES"/>
        </w:rPr>
      </w:pPr>
    </w:p>
    <w:p w14:paraId="5D0A646F"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color w:val="000000" w:themeColor="text1"/>
          <w:sz w:val="21"/>
          <w:szCs w:val="21"/>
          <w:lang w:val="es-ES"/>
        </w:rPr>
      </w:pPr>
    </w:p>
    <w:p w14:paraId="72BBEC09"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2E5AFCD2"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73A1DF53"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24016798"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64EFF02F"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63DE1D3A"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5B143853"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sz w:val="21"/>
          <w:szCs w:val="21"/>
          <w:lang w:val="es-ES"/>
        </w:rPr>
      </w:pPr>
    </w:p>
    <w:p w14:paraId="31C1A477" w14:textId="77777777" w:rsidR="002E0DE9" w:rsidRPr="003431FC" w:rsidRDefault="002E0DE9" w:rsidP="00EC4F04">
      <w:pPr>
        <w:widowControl w:val="0"/>
        <w:tabs>
          <w:tab w:val="left" w:pos="7245"/>
        </w:tabs>
        <w:suppressAutoHyphens/>
        <w:autoSpaceDE w:val="0"/>
        <w:autoSpaceDN w:val="0"/>
        <w:spacing w:after="0" w:line="240" w:lineRule="auto"/>
        <w:textAlignment w:val="baseline"/>
        <w:rPr>
          <w:rFonts w:eastAsia="Times New Roman" w:cs="Arial"/>
          <w:sz w:val="21"/>
          <w:szCs w:val="21"/>
          <w:lang w:val="es-ES"/>
        </w:rPr>
      </w:pPr>
    </w:p>
    <w:p w14:paraId="6CCF3AAD"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lang w:val="es-ES"/>
        </w:rPr>
      </w:pPr>
    </w:p>
    <w:p w14:paraId="650AE9B2" w14:textId="77777777" w:rsidR="002E0DE9" w:rsidRPr="003431FC" w:rsidRDefault="002E0DE9" w:rsidP="00EC4F04">
      <w:pPr>
        <w:widowControl w:val="0"/>
        <w:suppressAutoHyphens/>
        <w:autoSpaceDE w:val="0"/>
        <w:autoSpaceDN w:val="0"/>
        <w:spacing w:after="0" w:line="240" w:lineRule="auto"/>
        <w:textAlignment w:val="baseline"/>
        <w:rPr>
          <w:rFonts w:eastAsia="Times New Roman" w:cs="Arial"/>
          <w:lang w:val="es-ES"/>
        </w:rPr>
      </w:pPr>
    </w:p>
    <w:p w14:paraId="6EB42C66" w14:textId="77777777" w:rsidR="005330F7" w:rsidRPr="003431FC" w:rsidRDefault="005330F7" w:rsidP="00EC4F04">
      <w:pPr>
        <w:spacing w:after="0" w:line="240" w:lineRule="auto"/>
        <w:rPr>
          <w:rFonts w:cs="Arial"/>
          <w:lang w:val="es-ES"/>
        </w:rPr>
      </w:pPr>
    </w:p>
    <w:p w14:paraId="111843FD" w14:textId="3BB741DE" w:rsidR="002E0DE9" w:rsidRPr="003431FC" w:rsidRDefault="002E0DE9" w:rsidP="00EC4F04">
      <w:pPr>
        <w:spacing w:after="0" w:line="240" w:lineRule="auto"/>
        <w:rPr>
          <w:rFonts w:cs="Arial"/>
          <w:lang w:val="es-ES"/>
        </w:rPr>
      </w:pPr>
    </w:p>
    <w:p w14:paraId="6AF4E8FF" w14:textId="77777777" w:rsidR="002E0DE9" w:rsidRPr="003431FC" w:rsidRDefault="002E0DE9" w:rsidP="00EC4F04">
      <w:pPr>
        <w:spacing w:after="0" w:line="240" w:lineRule="auto"/>
        <w:rPr>
          <w:rFonts w:cs="Arial"/>
          <w:lang w:val="es-ES"/>
        </w:rPr>
      </w:pPr>
    </w:p>
    <w:p w14:paraId="509B5F4B" w14:textId="77777777" w:rsidR="002E0DE9" w:rsidRPr="003431FC" w:rsidRDefault="002E0DE9" w:rsidP="00EC4F04">
      <w:pPr>
        <w:spacing w:after="0" w:line="240" w:lineRule="auto"/>
        <w:rPr>
          <w:rFonts w:cs="Arial"/>
          <w:lang w:val="es-ES"/>
        </w:rPr>
      </w:pPr>
    </w:p>
    <w:p w14:paraId="73A3A65F" w14:textId="77777777" w:rsidR="00661875" w:rsidRPr="003431FC" w:rsidRDefault="00661875" w:rsidP="00EC4F04">
      <w:pPr>
        <w:spacing w:after="0" w:line="240" w:lineRule="auto"/>
        <w:rPr>
          <w:rFonts w:cs="Arial"/>
          <w:lang w:val="es-ES"/>
        </w:rPr>
        <w:sectPr w:rsidR="00661875" w:rsidRPr="003431FC" w:rsidSect="006532D5">
          <w:headerReference w:type="even" r:id="rId12"/>
          <w:headerReference w:type="default" r:id="rId13"/>
          <w:footerReference w:type="even" r:id="rId14"/>
          <w:footerReference w:type="default" r:id="rId15"/>
          <w:headerReference w:type="first" r:id="rId16"/>
          <w:footerReference w:type="first" r:id="rId17"/>
          <w:pgSz w:w="11906" w:h="16838" w:code="9"/>
          <w:pgMar w:top="1440" w:right="1440" w:bottom="1440" w:left="1440" w:header="720" w:footer="720" w:gutter="0"/>
          <w:pgNumType w:start="2"/>
          <w:cols w:space="720"/>
          <w:titlePg/>
          <w:docGrid w:linePitch="360"/>
        </w:sectPr>
      </w:pPr>
    </w:p>
    <w:p w14:paraId="58E53708" w14:textId="5EF74437" w:rsidR="002D72AD" w:rsidRPr="003431FC" w:rsidRDefault="002D72AD" w:rsidP="002D72AD">
      <w:pPr>
        <w:spacing w:line="256" w:lineRule="auto"/>
        <w:rPr>
          <w:rFonts w:ascii="Roboto" w:eastAsia="Calibri" w:hAnsi="Roboto" w:cs="Arial"/>
          <w:b/>
          <w:bCs/>
          <w:kern w:val="2"/>
          <w:sz w:val="24"/>
          <w:szCs w:val="24"/>
          <w:lang w:val="es-ES"/>
          <w14:ligatures w14:val="standardContextual"/>
        </w:rPr>
      </w:pPr>
      <w:r w:rsidRPr="003431FC">
        <w:rPr>
          <w:rFonts w:ascii="Calibri" w:eastAsia="Calibri" w:hAnsi="Calibri" w:cs="Arial"/>
          <w:noProof/>
          <w:kern w:val="2"/>
          <w:lang w:val="es-ES" w:eastAsia="es-ES"/>
          <w14:ligatures w14:val="standardContextual"/>
        </w:rPr>
        <w:lastRenderedPageBreak/>
        <w:drawing>
          <wp:anchor distT="0" distB="0" distL="114300" distR="114300" simplePos="0" relativeHeight="251651584" behindDoc="1" locked="0" layoutInCell="1" allowOverlap="1" wp14:anchorId="5A6A203F" wp14:editId="0E1F452F">
            <wp:simplePos x="0" y="0"/>
            <wp:positionH relativeFrom="page">
              <wp:posOffset>-240973</wp:posOffset>
            </wp:positionH>
            <wp:positionV relativeFrom="paragraph">
              <wp:posOffset>-785062</wp:posOffset>
            </wp:positionV>
            <wp:extent cx="7680960" cy="11522710"/>
            <wp:effectExtent l="0" t="0" r="0" b="2540"/>
            <wp:wrapNone/>
            <wp:docPr id="48" name="Picture 14" descr="A leopard sitting in gras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descr="A leopard sitting in grass&#10;&#10;Description automatically generated"/>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7680960" cy="11522710"/>
                    </a:xfrm>
                    <a:prstGeom prst="rect">
                      <a:avLst/>
                    </a:prstGeom>
                    <a:noFill/>
                  </pic:spPr>
                </pic:pic>
              </a:graphicData>
            </a:graphic>
            <wp14:sizeRelH relativeFrom="page">
              <wp14:pctWidth>0</wp14:pctWidth>
            </wp14:sizeRelH>
            <wp14:sizeRelV relativeFrom="page">
              <wp14:pctHeight>0</wp14:pctHeight>
            </wp14:sizeRelV>
          </wp:anchor>
        </w:drawing>
      </w:r>
      <w:r w:rsidRPr="003431FC">
        <w:rPr>
          <w:rFonts w:ascii="Calibri" w:eastAsia="Calibri" w:hAnsi="Calibri" w:cs="Arial"/>
          <w:noProof/>
          <w:kern w:val="2"/>
          <w:lang w:val="es-ES" w:eastAsia="es-ES"/>
          <w14:ligatures w14:val="standardContextual"/>
        </w:rPr>
        <mc:AlternateContent>
          <mc:Choice Requires="wps">
            <w:drawing>
              <wp:anchor distT="45720" distB="45720" distL="114300" distR="114300" simplePos="0" relativeHeight="251653632" behindDoc="0" locked="0" layoutInCell="1" allowOverlap="1" wp14:anchorId="79D4605B" wp14:editId="60ADDDB6">
                <wp:simplePos x="0" y="0"/>
                <wp:positionH relativeFrom="margin">
                  <wp:align>center</wp:align>
                </wp:positionH>
                <wp:positionV relativeFrom="paragraph">
                  <wp:posOffset>159385</wp:posOffset>
                </wp:positionV>
                <wp:extent cx="6438900" cy="902970"/>
                <wp:effectExtent l="0" t="0" r="0" b="0"/>
                <wp:wrapSquare wrapText="bothSides"/>
                <wp:docPr id="45913467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38900" cy="889635"/>
                        </a:xfrm>
                        <a:prstGeom prst="rect">
                          <a:avLst/>
                        </a:prstGeom>
                        <a:noFill/>
                        <a:ln w="9525">
                          <a:noFill/>
                          <a:miter lim="800000"/>
                          <a:headEnd/>
                          <a:tailEnd/>
                        </a:ln>
                      </wps:spPr>
                      <wps:txbx>
                        <w:txbxContent>
                          <w:p w14:paraId="7EA4B1F4" w14:textId="77777777" w:rsidR="007865D0" w:rsidRPr="008C3380" w:rsidRDefault="007865D0" w:rsidP="002D72AD">
                            <w:pPr>
                              <w:spacing w:after="0"/>
                              <w:rPr>
                                <w:rFonts w:ascii="Lato" w:hAnsi="Lato"/>
                                <w:b/>
                                <w:bCs/>
                                <w:color w:val="FFFFFF"/>
                                <w:sz w:val="48"/>
                                <w:szCs w:val="48"/>
                                <w:lang w:val="es-ES"/>
                              </w:rPr>
                            </w:pPr>
                            <w:r w:rsidRPr="008C3380">
                              <w:rPr>
                                <w:rFonts w:ascii="Lato" w:hAnsi="Lato"/>
                                <w:b/>
                                <w:bCs/>
                                <w:color w:val="FFFFFF"/>
                                <w:sz w:val="48"/>
                                <w:szCs w:val="48"/>
                                <w:lang w:val="es-ES"/>
                              </w:rPr>
                              <w:t>Estado de las especies migratorias en el mundo:</w:t>
                            </w:r>
                          </w:p>
                          <w:p w14:paraId="0F4BC6D8" w14:textId="77777777" w:rsidR="007865D0" w:rsidRPr="00AC2C4D" w:rsidRDefault="007865D0" w:rsidP="002D72AD">
                            <w:pPr>
                              <w:spacing w:after="0"/>
                              <w:rPr>
                                <w:rFonts w:ascii="Lato" w:hAnsi="Lato"/>
                                <w:b/>
                                <w:color w:val="FFFFFF"/>
                                <w:sz w:val="48"/>
                                <w:szCs w:val="48"/>
                              </w:rPr>
                            </w:pPr>
                            <w:r w:rsidRPr="00AC2C4D">
                              <w:rPr>
                                <w:rFonts w:ascii="Lato" w:hAnsi="Lato"/>
                                <w:b/>
                                <w:bCs/>
                                <w:color w:val="FFFFFF"/>
                                <w:sz w:val="48"/>
                                <w:szCs w:val="48"/>
                              </w:rPr>
                              <w:t xml:space="preserve">Informe Interino (2026) </w:t>
                            </w:r>
                          </w:p>
                        </w:txbxContent>
                      </wps:txbx>
                      <wps:bodyPr rot="0" vertOverflow="clip" horzOverflow="clip"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79D4605B" id="Text Box 2" o:spid="_x0000_s1027" type="#_x0000_t202" style="position:absolute;margin-left:0;margin-top:12.55pt;width:507pt;height:71.1pt;z-index:251653632;visibility:visible;mso-wrap-style:square;mso-width-percent:0;mso-height-percent:200;mso-wrap-distance-left:9pt;mso-wrap-distance-top:3.6pt;mso-wrap-distance-right:9pt;mso-wrap-distance-bottom:3.6pt;mso-position-horizontal:center;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4MZJDAIAAPwDAAAOAAAAZHJzL2Uyb0RvYy54bWysU1Fv2yAQfp+0/4B4X+ykSZZYcaquXaZJ&#10;3Tqp2w/AGMdowDEgsbNfvwO7adS9VeXhxHHw3X3fHZvrXityFM5LMCWdTnJKhOFQS7Mv6a+fuw8r&#10;SnxgpmYKjCjpSXh6vX3/btPZQsygBVULRxDE+KKzJW1DsEWWed4KzfwErDAYbMBpFtB1+6x2rEN0&#10;rbJZni+zDlxtHXDhPZ7eDUG6TfhNI3h4aBovAlElxdpCsi7ZKtpsu2HF3jHbSj6WwV5RhWbSYNIz&#10;1B0LjByc/A9KS+7AQxMmHHQGTSO5SByQzTR/weaxZVYkLiiOt2eZ/NvB8u/HR/vDkdB/gh4bmEh4&#10;ew/8tycGbltm9uLGOehawWpMPI2SZZ31xfg0Su0LH0Gq7hvU2GR2CJCA+sbpqAryJIiODTidRRd9&#10;IBwPl/Or1TrHEMfYarVeXi1SClY8vbbOhy8CNImbkjpsakJnx3sfYjWseLoSkxnYSaVSY5UhXUnX&#10;i9kiPbiIaBlw7pTUmDOPa5iESPKzqdPjwKQa9phAmZF1JDpQDn3VE1mPkkQRKqhPKIODYczwW4QH&#10;NI0CrIIraSlpwf19eRbvYUcxQkmHo1hS/+fAnKBEfTUo+Xo6n8fZTc588XGGjruMVJcRZjhClTRQ&#10;MmxvQ5r3KI23N9ianUyqPVc8UsMRS2KO3yHO8KWfbj1/2u0/AAAA//8DAFBLAwQUAAYACAAAACEA&#10;UfMhHd0AAAAIAQAADwAAAGRycy9kb3ducmV2LnhtbEyPwU7DMBBE70j8g7VI3KidAC1K41QVasuR&#10;UiLObuwmEfHast00/D3bE9x2d0azb8rVZAc2mhB7hxKymQBmsHG6x1ZC/bl9eAEWk0KtBodGwo+J&#10;sKpub0pVaHfBDzMeUssoBGOhJHQp+YLz2HTGqjhz3iBpJxesSrSGluugLhRuB54LMedW9UgfOuXN&#10;a2ea78PZSvDJ7xZv4X2/3mxHUX/t6rxvN1Le303rJbBkpvRnhis+oUNFTEd3Rh3ZIIGKJAn5cwbs&#10;qorsiS5HmuaLR+BVyf8XqH4BAAD//wMAUEsBAi0AFAAGAAgAAAAhALaDOJL+AAAA4QEAABMAAAAA&#10;AAAAAAAAAAAAAAAAAFtDb250ZW50X1R5cGVzXS54bWxQSwECLQAUAAYACAAAACEAOP0h/9YAAACU&#10;AQAACwAAAAAAAAAAAAAAAAAvAQAAX3JlbHMvLnJlbHNQSwECLQAUAAYACAAAACEAw+DGSQwCAAD8&#10;AwAADgAAAAAAAAAAAAAAAAAuAgAAZHJzL2Uyb0RvYy54bWxQSwECLQAUAAYACAAAACEAUfMhHd0A&#10;AAAIAQAADwAAAAAAAAAAAAAAAABmBAAAZHJzL2Rvd25yZXYueG1sUEsFBgAAAAAEAAQA8wAAAHAF&#10;AAAAAA==&#10;" filled="f" stroked="f">
                <v:textbox style="mso-fit-shape-to-text:t">
                  <w:txbxContent>
                    <w:p w14:paraId="7EA4B1F4" w14:textId="77777777" w:rsidR="007865D0" w:rsidRPr="008C3380" w:rsidRDefault="007865D0" w:rsidP="002D72AD">
                      <w:pPr>
                        <w:spacing w:after="0"/>
                        <w:rPr>
                          <w:rFonts w:ascii="Lato" w:hAnsi="Lato"/>
                          <w:b/>
                          <w:bCs/>
                          <w:color w:val="FFFFFF"/>
                          <w:sz w:val="48"/>
                          <w:szCs w:val="48"/>
                          <w:lang w:val="es-ES"/>
                        </w:rPr>
                      </w:pPr>
                      <w:r w:rsidRPr="008C3380">
                        <w:rPr>
                          <w:rFonts w:ascii="Lato" w:hAnsi="Lato"/>
                          <w:b/>
                          <w:bCs/>
                          <w:color w:val="FFFFFF"/>
                          <w:sz w:val="48"/>
                          <w:szCs w:val="48"/>
                          <w:lang w:val="es-ES"/>
                        </w:rPr>
                        <w:t>Estado de las especies migratorias en el mundo:</w:t>
                      </w:r>
                    </w:p>
                    <w:p w14:paraId="0F4BC6D8" w14:textId="77777777" w:rsidR="007865D0" w:rsidRPr="00AC2C4D" w:rsidRDefault="007865D0" w:rsidP="002D72AD">
                      <w:pPr>
                        <w:spacing w:after="0"/>
                        <w:rPr>
                          <w:rFonts w:ascii="Lato" w:hAnsi="Lato"/>
                          <w:b/>
                          <w:color w:val="FFFFFF"/>
                          <w:sz w:val="48"/>
                          <w:szCs w:val="48"/>
                        </w:rPr>
                      </w:pPr>
                      <w:r w:rsidRPr="00AC2C4D">
                        <w:rPr>
                          <w:rFonts w:ascii="Lato" w:hAnsi="Lato"/>
                          <w:b/>
                          <w:bCs/>
                          <w:color w:val="FFFFFF"/>
                          <w:sz w:val="48"/>
                          <w:szCs w:val="48"/>
                        </w:rPr>
                        <w:t xml:space="preserve">Informe Interino (2026) </w:t>
                      </w:r>
                    </w:p>
                  </w:txbxContent>
                </v:textbox>
                <w10:wrap type="square" anchorx="margin"/>
              </v:shape>
            </w:pict>
          </mc:Fallback>
        </mc:AlternateContent>
      </w:r>
    </w:p>
    <w:p w14:paraId="6C7D2291" w14:textId="77777777" w:rsidR="002D72AD" w:rsidRPr="003431FC" w:rsidRDefault="002D72AD" w:rsidP="002D72AD">
      <w:pPr>
        <w:spacing w:line="256" w:lineRule="auto"/>
        <w:rPr>
          <w:rFonts w:ascii="Roboto" w:eastAsia="Calibri" w:hAnsi="Roboto" w:cs="Arial"/>
          <w:b/>
          <w:bCs/>
          <w:kern w:val="2"/>
          <w:sz w:val="24"/>
          <w:szCs w:val="24"/>
          <w:lang w:val="es-ES"/>
          <w14:ligatures w14:val="standardContextual"/>
        </w:rPr>
      </w:pPr>
      <w:r w:rsidRPr="003431FC">
        <w:rPr>
          <w:rFonts w:ascii="Calibri" w:eastAsia="Calibri" w:hAnsi="Calibri" w:cs="Arial"/>
          <w:noProof/>
          <w:kern w:val="2"/>
          <w:lang w:val="es-ES" w:eastAsia="es-ES"/>
          <w14:ligatures w14:val="standardContextual"/>
        </w:rPr>
        <mc:AlternateContent>
          <mc:Choice Requires="wps">
            <w:drawing>
              <wp:anchor distT="0" distB="0" distL="114300" distR="114300" simplePos="0" relativeHeight="251657728" behindDoc="0" locked="0" layoutInCell="1" allowOverlap="1" wp14:anchorId="3B416D95" wp14:editId="5EB7A41C">
                <wp:simplePos x="0" y="0"/>
                <wp:positionH relativeFrom="page">
                  <wp:posOffset>0</wp:posOffset>
                </wp:positionH>
                <wp:positionV relativeFrom="paragraph">
                  <wp:posOffset>6032500</wp:posOffset>
                </wp:positionV>
                <wp:extent cx="7543800" cy="1190625"/>
                <wp:effectExtent l="0" t="0" r="0" b="9525"/>
                <wp:wrapThrough wrapText="bothSides">
                  <wp:wrapPolygon edited="0">
                    <wp:start x="0" y="0"/>
                    <wp:lineTo x="0" y="21427"/>
                    <wp:lineTo x="21545" y="21427"/>
                    <wp:lineTo x="21545" y="0"/>
                    <wp:lineTo x="0" y="0"/>
                  </wp:wrapPolygon>
                </wp:wrapThrough>
                <wp:docPr id="669840799" name="Rectangle 6"/>
                <wp:cNvGraphicFramePr/>
                <a:graphic xmlns:a="http://schemas.openxmlformats.org/drawingml/2006/main">
                  <a:graphicData uri="http://schemas.microsoft.com/office/word/2010/wordprocessingShape">
                    <wps:wsp>
                      <wps:cNvSpPr/>
                      <wps:spPr>
                        <a:xfrm>
                          <a:off x="0" y="0"/>
                          <a:ext cx="7543800" cy="1190625"/>
                        </a:xfrm>
                        <a:prstGeom prst="rect">
                          <a:avLst/>
                        </a:prstGeom>
                        <a:solidFill>
                          <a:sysClr val="windowText" lastClr="000000">
                            <a:alpha val="80000"/>
                          </a:sysClr>
                        </a:solidFill>
                        <a:ln w="12700" cap="flat" cmpd="sng" algn="ctr">
                          <a:noFill/>
                          <a:prstDash val="solid"/>
                          <a:miter lim="800000"/>
                        </a:ln>
                        <a:effectLst/>
                      </wps:spPr>
                      <wps:bodyPr rot="0" spcFirstLastPara="0" vertOverflow="clip" horzOverflow="clip"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page">
                  <wp14:pctHeight>0</wp14:pctHeight>
                </wp14:sizeRelV>
              </wp:anchor>
            </w:drawing>
          </mc:Choice>
          <mc:Fallback>
            <w:pict xmlns:w="http://schemas.openxmlformats.org/wordprocessingml/2006/main">
              <v:rect xmlns:o="urn:schemas-microsoft-com:office:office" xmlns:v="urn:schemas-microsoft-com:vml" xmlns:w14="http://schemas.microsoft.com/office/word/2010/wordml" w14:anchorId="27DA4DA3" id="Rectangle 6" o:spid="_x0000_s1026" style="position:absolute;margin-left:0;margin-top:475pt;width:594pt;height:93.75pt;z-index:251655680;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r7GGZwIAAM8EAAAOAAAAZHJzL2Uyb0RvYy54bWysVMtu2zAQvBfoPxC8N7Jd52VEDowEKQoE&#10;iYGkyHlDURYBvkrSlt2v75Cy4zS9FfWBJrWr2dnhrK6ut0azjQxROVvz8cmIM2mFa5Rd1fzH892X&#10;C85iItuQdlbWfCcjv55//nTV+5mcuM7pRgYGEBtnva95l5KfVVUUnTQUT5yXFsHWBUMJx7CqmkA9&#10;0I2uJqPRWdW70PjghIwRT2+HIJ8X/LaVIj22bZSJ6ZqDWyprKOtrXqv5Fc1WgXynxJ4G/QMLQ8qi&#10;6BvULSVi66D+gjJKBBddm06EM5VrWyVk6QHdjEcfunnqyMvSC8SJ/k2m+P9gxcPmyS8DZOh9nEVs&#10;cxfbNpj8D35sW8TavYklt4kJPDw/nX69GEFTgdh4fDk6m5xmOavj6z7E9E06w/Km5gG3UUSizX1M&#10;Q+ohJVeLTqvmTmldDrt4owPbEC4O9924/hmVOdMUEwKgU34DnvYdDalgBE4DdiwQhdEf0NqyHpQn&#10;54U9wXWtJkAL45uaR7vijPQKdhYpFHzrMiuA0izzvaXYDdUK7OAhoxKMrJWpeeFwIKFtfk0WK+67&#10;Piqdd6+u2S0DC27wZvTiTqHIPfpcUoAZITEGLD1iabUDc6GV56xz4dfHZzkP3kCEsx6mRjc/1xQk&#10;ZPtu4ZrL8XSap6AcpqfnExzC+8jr+4hdmxsH+ccYYS/KNucnfdi2wZkXzN8iV0WIrEDtQbf94SYN&#10;w4YJFnKxKGlwvqd0b5+8yOAHWZ+3LxT83isJl/3gDgNAsw+WGXLzm9Yt1sm1qvjpqCduPR8wNeX+&#10;9xOex/L9uWQdv0Pz3wAAAP//AwBQSwMEFAAGAAgAAAAhAANrYpTeAAAACgEAAA8AAABkcnMvZG93&#10;bnJldi54bWxMj0FLw0AQhe+C/2EZwUuxu7VEY8ymSEEQQcRWPG+zYzaYnQ3ZbZr+eycnvX3De7x5&#10;r9xMvhMjDrENpGG1VCCQ6mBbajR87p9vchAxGbKmC4QazhhhU11elKaw4UQfOO5SIziEYmE0uJT6&#10;QspYO/QmLkOPxNp3GLxJfA6NtIM5cbjv5K1Sd9KblviDMz1uHdY/u6PXkC1GJbfvi/rF7e1Xs359&#10;O4cpaX19NT09gkg4pT8zzPW5OlTc6RCOZKPoNPCQpOEhUwyzvMpzpsNM6/sMZFXK/xOqXwAAAP//&#10;AwBQSwECLQAUAAYACAAAACEAtoM4kv4AAADhAQAAEwAAAAAAAAAAAAAAAAAAAAAAW0NvbnRlbnRf&#10;VHlwZXNdLnhtbFBLAQItABQABgAIAAAAIQA4/SH/1gAAAJQBAAALAAAAAAAAAAAAAAAAAC8BAABf&#10;cmVscy8ucmVsc1BLAQItABQABgAIAAAAIQAir7GGZwIAAM8EAAAOAAAAAAAAAAAAAAAAAC4CAABk&#10;cnMvZTJvRG9jLnhtbFBLAQItABQABgAIAAAAIQADa2KU3gAAAAoBAAAPAAAAAAAAAAAAAAAAAMEE&#10;AABkcnMvZG93bnJldi54bWxQSwUGAAAAAAQABADzAAAAzAUAAAAA&#10;" fillcolor="windowText" stroked="f" strokeweight="1pt">
                <v:fill opacity="52428f"/>
                <w10:wrap xmlns:w10="urn:schemas-microsoft-com:office:word" type="through" anchorx="page"/>
              </v:rect>
            </w:pict>
          </mc:Fallback>
        </mc:AlternateContent>
      </w:r>
      <w:r w:rsidRPr="003431FC">
        <w:rPr>
          <w:rFonts w:ascii="Calibri" w:eastAsia="Calibri" w:hAnsi="Calibri" w:cs="Arial"/>
          <w:noProof/>
          <w:kern w:val="2"/>
          <w:lang w:val="es-ES" w:eastAsia="es-ES"/>
          <w14:ligatures w14:val="standardContextual"/>
        </w:rPr>
        <w:drawing>
          <wp:anchor distT="0" distB="0" distL="114300" distR="114300" simplePos="0" relativeHeight="251659776" behindDoc="0" locked="1" layoutInCell="1" allowOverlap="1" wp14:anchorId="54B01E96" wp14:editId="3A3A479F">
            <wp:simplePos x="0" y="0"/>
            <wp:positionH relativeFrom="margin">
              <wp:posOffset>662940</wp:posOffset>
            </wp:positionH>
            <wp:positionV relativeFrom="paragraph">
              <wp:posOffset>6227445</wp:posOffset>
            </wp:positionV>
            <wp:extent cx="2545080" cy="744220"/>
            <wp:effectExtent l="0" t="0" r="7620" b="0"/>
            <wp:wrapSquare wrapText="bothSides"/>
            <wp:docPr id="50" name="Picture 1328549162" descr="A black and white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 name="Picture 1328549162" descr="A black and white logo&#10;&#10;AI-generated content may be incorrect."/>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2545080" cy="744220"/>
                    </a:xfrm>
                    <a:prstGeom prst="rect">
                      <a:avLst/>
                    </a:prstGeom>
                    <a:noFill/>
                  </pic:spPr>
                </pic:pic>
              </a:graphicData>
            </a:graphic>
            <wp14:sizeRelH relativeFrom="page">
              <wp14:pctWidth>0</wp14:pctWidth>
            </wp14:sizeRelH>
            <wp14:sizeRelV relativeFrom="page">
              <wp14:pctHeight>0</wp14:pctHeight>
            </wp14:sizeRelV>
          </wp:anchor>
        </w:drawing>
      </w:r>
      <w:r w:rsidRPr="003431FC">
        <w:rPr>
          <w:rFonts w:ascii="Calibri" w:eastAsia="Calibri" w:hAnsi="Calibri" w:cs="Arial"/>
          <w:noProof/>
          <w:kern w:val="2"/>
          <w:lang w:val="es-ES" w:eastAsia="es-ES"/>
          <w14:ligatures w14:val="standardContextual"/>
        </w:rPr>
        <w:drawing>
          <wp:anchor distT="0" distB="0" distL="114300" distR="114300" simplePos="0" relativeHeight="251660800" behindDoc="0" locked="1" layoutInCell="1" allowOverlap="1" wp14:anchorId="1D756DCD" wp14:editId="47E85223">
            <wp:simplePos x="0" y="0"/>
            <wp:positionH relativeFrom="margin">
              <wp:posOffset>-353060</wp:posOffset>
            </wp:positionH>
            <wp:positionV relativeFrom="paragraph">
              <wp:posOffset>6208395</wp:posOffset>
            </wp:positionV>
            <wp:extent cx="557530" cy="784225"/>
            <wp:effectExtent l="0" t="0" r="0" b="0"/>
            <wp:wrapThrough wrapText="bothSides">
              <wp:wrapPolygon edited="0">
                <wp:start x="4428" y="0"/>
                <wp:lineTo x="0" y="3148"/>
                <wp:lineTo x="0" y="20988"/>
                <wp:lineTo x="20665" y="20988"/>
                <wp:lineTo x="20665" y="3148"/>
                <wp:lineTo x="16237" y="0"/>
                <wp:lineTo x="4428" y="0"/>
              </wp:wrapPolygon>
            </wp:wrapThrough>
            <wp:docPr id="51" name="Picture 1328549170"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28549170" descr="Logo&#10;&#10;Description automatically generated"/>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557530" cy="784225"/>
                    </a:xfrm>
                    <a:prstGeom prst="rect">
                      <a:avLst/>
                    </a:prstGeom>
                    <a:noFill/>
                  </pic:spPr>
                </pic:pic>
              </a:graphicData>
            </a:graphic>
            <wp14:sizeRelH relativeFrom="page">
              <wp14:pctWidth>0</wp14:pctWidth>
            </wp14:sizeRelH>
            <wp14:sizeRelV relativeFrom="page">
              <wp14:pctHeight>0</wp14:pctHeight>
            </wp14:sizeRelV>
          </wp:anchor>
        </w:drawing>
      </w:r>
    </w:p>
    <w:p w14:paraId="17A40DC3" w14:textId="77777777" w:rsidR="002D72AD" w:rsidRPr="003431FC" w:rsidRDefault="002D72AD" w:rsidP="002D72AD">
      <w:pPr>
        <w:spacing w:after="0" w:line="256" w:lineRule="auto"/>
        <w:rPr>
          <w:rFonts w:ascii="Roboto" w:eastAsia="Calibri" w:hAnsi="Roboto" w:cs="Arial"/>
          <w:b/>
          <w:bCs/>
          <w:sz w:val="24"/>
          <w:szCs w:val="24"/>
          <w:lang w:val="es-ES"/>
        </w:rPr>
        <w:sectPr w:rsidR="002D72AD" w:rsidRPr="003431FC" w:rsidSect="002D72AD">
          <w:headerReference w:type="default" r:id="rId21"/>
          <w:pgSz w:w="11906" w:h="16838"/>
          <w:pgMar w:top="1440" w:right="1440" w:bottom="1440" w:left="1440" w:header="708" w:footer="708" w:gutter="0"/>
          <w:pgNumType w:fmt="lowerRoman"/>
          <w:cols w:space="720"/>
        </w:sectPr>
      </w:pPr>
    </w:p>
    <w:p w14:paraId="0BB0B9B3" w14:textId="77777777" w:rsidR="002D72AD" w:rsidRPr="003431FC" w:rsidRDefault="002D72AD" w:rsidP="002D72AD">
      <w:pPr>
        <w:spacing w:line="256" w:lineRule="auto"/>
        <w:rPr>
          <w:rFonts w:ascii="Roboto" w:eastAsia="Calibri" w:hAnsi="Roboto" w:cs="Arial"/>
          <w:b/>
          <w:bCs/>
          <w:kern w:val="2"/>
          <w:sz w:val="24"/>
          <w:szCs w:val="24"/>
          <w:lang w:val="es-ES"/>
          <w14:ligatures w14:val="standardContextual"/>
        </w:rPr>
      </w:pPr>
      <w:r w:rsidRPr="003431FC">
        <w:rPr>
          <w:rFonts w:ascii="Calibri" w:eastAsia="Calibri" w:hAnsi="Calibri" w:cs="Arial"/>
          <w:noProof/>
          <w:kern w:val="2"/>
          <w:lang w:val="es-ES" w:eastAsia="es-ES"/>
          <w14:ligatures w14:val="standardContextual"/>
        </w:rPr>
        <w:lastRenderedPageBreak/>
        <w:drawing>
          <wp:anchor distT="0" distB="0" distL="114300" distR="114300" simplePos="0" relativeHeight="251652608" behindDoc="1" locked="0" layoutInCell="1" allowOverlap="1" wp14:anchorId="13E334AA" wp14:editId="36A3F67C">
            <wp:simplePos x="0" y="0"/>
            <wp:positionH relativeFrom="page">
              <wp:posOffset>-2957830</wp:posOffset>
            </wp:positionH>
            <wp:positionV relativeFrom="paragraph">
              <wp:posOffset>-721021</wp:posOffset>
            </wp:positionV>
            <wp:extent cx="16108045" cy="10740390"/>
            <wp:effectExtent l="0" t="0" r="8255" b="3810"/>
            <wp:wrapNone/>
            <wp:docPr id="36" name="Picture 2" descr="A group of fish in the wa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A group of fish in the water&#10;&#10;Description automatically generated"/>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6108045" cy="10740390"/>
                    </a:xfrm>
                    <a:prstGeom prst="rect">
                      <a:avLst/>
                    </a:prstGeom>
                    <a:noFill/>
                  </pic:spPr>
                </pic:pic>
              </a:graphicData>
            </a:graphic>
            <wp14:sizeRelH relativeFrom="page">
              <wp14:pctWidth>0</wp14:pctWidth>
            </wp14:sizeRelH>
            <wp14:sizeRelV relativeFrom="page">
              <wp14:pctHeight>0</wp14:pctHeight>
            </wp14:sizeRelV>
          </wp:anchor>
        </w:drawing>
      </w:r>
    </w:p>
    <w:p w14:paraId="15D0C2ED" w14:textId="420C0E29" w:rsidR="002D72AD" w:rsidRPr="003431FC" w:rsidRDefault="002D72AD" w:rsidP="002D72AD">
      <w:pPr>
        <w:spacing w:line="256" w:lineRule="auto"/>
        <w:rPr>
          <w:rFonts w:ascii="Roboto" w:eastAsia="Calibri" w:hAnsi="Roboto" w:cs="Arial"/>
          <w:b/>
          <w:bCs/>
          <w:kern w:val="2"/>
          <w:sz w:val="24"/>
          <w:szCs w:val="24"/>
          <w:lang w:val="es-ES"/>
          <w14:ligatures w14:val="standardContextual"/>
        </w:rPr>
      </w:pPr>
      <w:r w:rsidRPr="003431FC">
        <w:rPr>
          <w:rFonts w:ascii="Roboto" w:eastAsia="Calibri" w:hAnsi="Roboto" w:cs="Arial"/>
          <w:b/>
          <w:bCs/>
          <w:color w:val="FFFFFF"/>
          <w:kern w:val="2"/>
          <w:sz w:val="18"/>
          <w:szCs w:val="18"/>
          <w:lang w:val="es-ES"/>
          <w14:ligatures w14:val="standardContextual"/>
        </w:rPr>
        <w:t>Estado de las especies migratorias en el mundo: Informe interino (2026)</w:t>
      </w:r>
    </w:p>
    <w:p w14:paraId="04D2A8BC" w14:textId="0606D6E3" w:rsidR="002D72AD" w:rsidRPr="003431FC" w:rsidRDefault="002D72AD" w:rsidP="002D72AD">
      <w:pPr>
        <w:spacing w:line="256" w:lineRule="auto"/>
        <w:rPr>
          <w:rFonts w:ascii="Roboto" w:eastAsia="Calibri" w:hAnsi="Roboto" w:cs="Arial"/>
          <w:color w:val="FFFFFF"/>
          <w:kern w:val="2"/>
          <w:sz w:val="18"/>
          <w:szCs w:val="18"/>
          <w:lang w:val="es-ES"/>
          <w14:ligatures w14:val="standardContextual"/>
        </w:rPr>
      </w:pPr>
      <w:r w:rsidRPr="003431FC">
        <w:rPr>
          <w:rFonts w:ascii="Roboto" w:eastAsia="Calibri" w:hAnsi="Roboto" w:cs="Arial"/>
          <w:color w:val="FFFFFF"/>
          <w:kern w:val="2"/>
          <w:sz w:val="18"/>
          <w:szCs w:val="18"/>
          <w:lang w:val="es-ES"/>
          <w14:ligatures w14:val="standardContextual"/>
        </w:rPr>
        <w:t>Preparado por: La Secret</w:t>
      </w:r>
      <w:r w:rsidR="004C0763" w:rsidRPr="003431FC">
        <w:rPr>
          <w:rFonts w:ascii="Roboto" w:eastAsia="Calibri" w:hAnsi="Roboto" w:cs="Arial"/>
          <w:color w:val="FFFFFF"/>
          <w:kern w:val="2"/>
          <w:sz w:val="18"/>
          <w:szCs w:val="18"/>
          <w:lang w:val="es-ES"/>
          <w14:ligatures w14:val="standardContextual"/>
        </w:rPr>
        <w:t>aría de la Convención sobre la C</w:t>
      </w:r>
      <w:r w:rsidRPr="003431FC">
        <w:rPr>
          <w:rFonts w:ascii="Roboto" w:eastAsia="Calibri" w:hAnsi="Roboto" w:cs="Arial"/>
          <w:color w:val="FFFFFF"/>
          <w:kern w:val="2"/>
          <w:sz w:val="18"/>
          <w:szCs w:val="18"/>
          <w:lang w:val="es-ES"/>
          <w14:ligatures w14:val="standardContextual"/>
        </w:rPr>
        <w:t>onservaci</w:t>
      </w:r>
      <w:r w:rsidR="004C0763" w:rsidRPr="003431FC">
        <w:rPr>
          <w:rFonts w:ascii="Roboto" w:eastAsia="Calibri" w:hAnsi="Roboto" w:cs="Arial"/>
          <w:color w:val="FFFFFF"/>
          <w:kern w:val="2"/>
          <w:sz w:val="18"/>
          <w:szCs w:val="18"/>
          <w:lang w:val="es-ES"/>
          <w14:ligatures w14:val="standardContextual"/>
        </w:rPr>
        <w:t>ón de las Especies Migratorias de Animales S</w:t>
      </w:r>
      <w:r w:rsidRPr="003431FC">
        <w:rPr>
          <w:rFonts w:ascii="Roboto" w:eastAsia="Calibri" w:hAnsi="Roboto" w:cs="Arial"/>
          <w:color w:val="FFFFFF"/>
          <w:kern w:val="2"/>
          <w:sz w:val="18"/>
          <w:szCs w:val="18"/>
          <w:lang w:val="es-ES"/>
          <w14:ligatures w14:val="standardContextual"/>
        </w:rPr>
        <w:t>ilvestres (CMS).</w:t>
      </w:r>
    </w:p>
    <w:p w14:paraId="209FF556" w14:textId="77777777" w:rsidR="002D72AD" w:rsidRPr="003431FC" w:rsidRDefault="002D72AD" w:rsidP="002D72AD">
      <w:pPr>
        <w:spacing w:line="256" w:lineRule="auto"/>
        <w:rPr>
          <w:rFonts w:ascii="Roboto" w:eastAsia="Calibri" w:hAnsi="Roboto" w:cs="Arial"/>
          <w:color w:val="FFFFFF"/>
          <w:kern w:val="2"/>
          <w:sz w:val="18"/>
          <w:szCs w:val="18"/>
          <w:lang w:val="es-ES"/>
          <w14:ligatures w14:val="standardContextual"/>
        </w:rPr>
      </w:pPr>
      <w:r w:rsidRPr="003431FC">
        <w:rPr>
          <w:rFonts w:ascii="Roboto" w:eastAsia="Calibri" w:hAnsi="Roboto" w:cs="Arial"/>
          <w:b/>
          <w:bCs/>
          <w:color w:val="FFFFFF"/>
          <w:kern w:val="2"/>
          <w:sz w:val="18"/>
          <w:szCs w:val="18"/>
          <w:lang w:val="es-ES"/>
          <w14:ligatures w14:val="standardContextual"/>
        </w:rPr>
        <w:t>Derechos de autor:</w:t>
      </w:r>
      <w:r w:rsidRPr="003431FC">
        <w:rPr>
          <w:rFonts w:ascii="Roboto" w:eastAsia="Calibri" w:hAnsi="Roboto" w:cs="Arial"/>
          <w:color w:val="FFFFFF"/>
          <w:kern w:val="2"/>
          <w:sz w:val="18"/>
          <w:szCs w:val="18"/>
          <w:lang w:val="es-ES"/>
          <w14:ligatures w14:val="standardContextual"/>
        </w:rPr>
        <w:t xml:space="preserve"> © 2026 Convención sobre la Conservación de las Especies Migratorias de Animales Silvestres.</w:t>
      </w:r>
    </w:p>
    <w:p w14:paraId="3393B132" w14:textId="77777777" w:rsidR="002D72AD" w:rsidRPr="003431FC" w:rsidRDefault="002D72AD" w:rsidP="002D72AD">
      <w:pPr>
        <w:spacing w:line="256" w:lineRule="auto"/>
        <w:rPr>
          <w:rFonts w:ascii="Roboto" w:eastAsia="Calibri" w:hAnsi="Roboto" w:cs="Arial"/>
          <w:color w:val="FFFFFF"/>
          <w:kern w:val="2"/>
          <w:sz w:val="18"/>
          <w:szCs w:val="18"/>
          <w:lang w:val="es-ES"/>
          <w14:ligatures w14:val="standardContextual"/>
        </w:rPr>
      </w:pPr>
      <w:r w:rsidRPr="003431FC">
        <w:rPr>
          <w:rFonts w:ascii="Roboto" w:eastAsia="Calibri" w:hAnsi="Roboto" w:cs="Arial"/>
          <w:b/>
          <w:bCs/>
          <w:color w:val="FFFFFF"/>
          <w:kern w:val="2"/>
          <w:sz w:val="18"/>
          <w:szCs w:val="18"/>
          <w:lang w:val="es-ES"/>
          <w14:ligatures w14:val="standardContextual"/>
        </w:rPr>
        <w:t>Cita:</w:t>
      </w:r>
      <w:r w:rsidRPr="003431FC">
        <w:rPr>
          <w:rFonts w:ascii="Roboto" w:eastAsia="Calibri" w:hAnsi="Roboto" w:cs="Arial"/>
          <w:color w:val="FFFFFF"/>
          <w:kern w:val="2"/>
          <w:sz w:val="18"/>
          <w:szCs w:val="18"/>
          <w:lang w:val="es-ES"/>
          <w14:ligatures w14:val="standardContextual"/>
        </w:rPr>
        <w:t xml:space="preserve"> PNUMA-WCMC, 2026. Estado de las especies migratorias en el mundo: Informe interino (2026). PNUMA-WCMC, Cambridge, Reino Unido.</w:t>
      </w:r>
    </w:p>
    <w:p w14:paraId="4401938B" w14:textId="63881E66" w:rsidR="002D72AD" w:rsidRPr="003431FC" w:rsidRDefault="001D5019" w:rsidP="002D72AD">
      <w:pPr>
        <w:spacing w:line="256" w:lineRule="auto"/>
        <w:rPr>
          <w:rFonts w:ascii="Roboto" w:eastAsia="Calibri" w:hAnsi="Roboto" w:cs="Arial"/>
          <w:color w:val="FFFFFF"/>
          <w:kern w:val="2"/>
          <w:sz w:val="18"/>
          <w:szCs w:val="18"/>
          <w:lang w:val="es-ES"/>
          <w14:ligatures w14:val="standardContextual"/>
        </w:rPr>
      </w:pPr>
      <w:r w:rsidRPr="003431FC">
        <w:rPr>
          <w:rFonts w:ascii="Calibri" w:eastAsia="Calibri" w:hAnsi="Calibri" w:cs="Arial"/>
          <w:noProof/>
          <w:kern w:val="2"/>
          <w:lang w:val="es-ES" w:eastAsia="es-ES"/>
          <w14:ligatures w14:val="standardContextual"/>
        </w:rPr>
        <mc:AlternateContent>
          <mc:Choice Requires="wps">
            <w:drawing>
              <wp:anchor distT="0" distB="0" distL="114300" distR="114300" simplePos="0" relativeHeight="251655680" behindDoc="1" locked="0" layoutInCell="1" allowOverlap="1" wp14:anchorId="4B444721" wp14:editId="3766EEED">
                <wp:simplePos x="0" y="0"/>
                <wp:positionH relativeFrom="column">
                  <wp:posOffset>-238760</wp:posOffset>
                </wp:positionH>
                <wp:positionV relativeFrom="paragraph">
                  <wp:posOffset>43180</wp:posOffset>
                </wp:positionV>
                <wp:extent cx="6394450" cy="9385300"/>
                <wp:effectExtent l="0" t="0" r="6350" b="6350"/>
                <wp:wrapNone/>
                <wp:docPr id="336900895" name="Rectangle 1"/>
                <wp:cNvGraphicFramePr/>
                <a:graphic xmlns:a="http://schemas.openxmlformats.org/drawingml/2006/main">
                  <a:graphicData uri="http://schemas.microsoft.com/office/word/2010/wordprocessingShape">
                    <wps:wsp>
                      <wps:cNvSpPr/>
                      <wps:spPr>
                        <a:xfrm>
                          <a:off x="0" y="0"/>
                          <a:ext cx="6394450" cy="9385300"/>
                        </a:xfrm>
                        <a:prstGeom prst="rect">
                          <a:avLst/>
                        </a:prstGeom>
                        <a:solidFill>
                          <a:srgbClr val="0281AB">
                            <a:alpha val="50196"/>
                          </a:srgbClr>
                        </a:solidFill>
                        <a:ln w="12700" cap="flat" cmpd="sng" algn="ctr">
                          <a:noFill/>
                          <a:prstDash val="solid"/>
                          <a:miter lim="800000"/>
                        </a:ln>
                        <a:effectLst/>
                      </wps:spPr>
                      <wps:bodyPr rot="0" spcFirstLastPara="0" vertOverflow="clip" horzOverflow="clip"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7AB35B8" id="Rectangle 1" o:spid="_x0000_s1026" style="position:absolute;margin-left:-18.8pt;margin-top:3.4pt;width:503.5pt;height:739pt;z-index:-251660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H+FsZQIAALwEAAAOAAAAZHJzL2Uyb0RvYy54bWysVE1PGzEQvVfqf7B8L7sJCU0iNigFUVVC&#10;gAQV54nXzlryV8dONvTXd+wNJKK3qhzMjGd25s3zm1xe7a1hO4lRe9fw0VnNmXTCt9ptGv7z+fbL&#10;jLOYwLVgvJMNf5WRXy0/f7rsw0KOfedNK5FRERcXfWh4l1JYVFUUnbQQz3yQjoLKo4VELm6qFqGn&#10;6tZU47q+qHqPbUAvZIx0ezME+bLUV0qK9KBUlImZhhO2VE4s5zqf1fISFhuE0GlxgAH/gMKCdtT0&#10;vdQNJGBb1H+Vslqgj16lM+Ft5ZXSQpYZaJpR/WGapw6CLLMQOTG80xT/X1lxv3sKj0g09CEuIpl5&#10;ir1Cm/8TPrYvZL2+kyX3iQm6vDifTyZT4lRQbH4+m57Xhc7q+HnAmL5Lb1k2Go70GoUk2N3FRC0p&#10;9S0ld4ve6PZWG1Mc3KyvDbId5Jcbz0arb8O3JnQw3E7r0fwivyDViUP6YJ/WMY71JMzxV0LHBJDE&#10;lIFEpg1tw6PbcAZmQ9oVCUsD5zOEoosM7gZiN7Qr8AbBWJ1ItUbbhs/q/HdAYVyGLovuDiMeac3W&#10;2revj8jQD0KMQdxqanIHMT0CkvIIJG1TeqBDGU/IhdGBs87j7493OY+EQBHOelIwTfNrCyg5Mz8c&#10;SWQ+mkyoXCrOZPp1TA6eRtanEbe1156oHtG+BlHMnJ/Mm6nQ2xdatlXuSiFwgnoPvB2c6zRsFq2r&#10;kKtVSSOZB0h37imIXDzzk2l93r8AhoMwEmnq3r+pHRYf9DHk5i+dX22TV7qI58gnvXp2aEXK+x/W&#10;Oe/gqV+yjj86yz8AAAD//wMAUEsDBBQABgAIAAAAIQAk3h2G3wAAAAoBAAAPAAAAZHJzL2Rvd25y&#10;ZXYueG1sTI9BS8NAEIXvgv9hGcFLaTfVENM0myIFL0IttuJ5s5lmg9nZkN228d87nvQ4vI833ys3&#10;k+vFBcfQeVKwXCQgkIxvOmoVfBxf5jmIEDU1uveECr4xwKa6vSl10fgrvePlEFvBJRQKrcDGOBRS&#10;BmPR6bDwAxJnJz86HfkcW9mM+srlrpcPSZJJpzviD1YPuLVovg5np2An6+3suPfGvNKnf+tknC3t&#10;Tqn7u+l5DSLiFP9g+NVndajYqfZnaoLoFcwfnzJGFWS8gPNVtkpB1AymeZqDrEr5f0L1AwAA//8D&#10;AFBLAQItABQABgAIAAAAIQC2gziS/gAAAOEBAAATAAAAAAAAAAAAAAAAAAAAAABbQ29udGVudF9U&#10;eXBlc10ueG1sUEsBAi0AFAAGAAgAAAAhADj9If/WAAAAlAEAAAsAAAAAAAAAAAAAAAAALwEAAF9y&#10;ZWxzLy5yZWxzUEsBAi0AFAAGAAgAAAAhANEf4WxlAgAAvAQAAA4AAAAAAAAAAAAAAAAALgIAAGRy&#10;cy9lMm9Eb2MueG1sUEsBAi0AFAAGAAgAAAAhACTeHYbfAAAACgEAAA8AAAAAAAAAAAAAAAAAvwQA&#10;AGRycy9kb3ducmV2LnhtbFBLBQYAAAAABAAEAPMAAADLBQAAAAA=&#10;" fillcolor="#0281ab" stroked="f" strokeweight="1pt">
                <v:fill opacity="32896f"/>
              </v:rect>
            </w:pict>
          </mc:Fallback>
        </mc:AlternateContent>
      </w:r>
      <w:r w:rsidR="002D72AD" w:rsidRPr="003431FC">
        <w:rPr>
          <w:rFonts w:ascii="Roboto" w:eastAsia="Calibri" w:hAnsi="Roboto" w:cs="Arial"/>
          <w:b/>
          <w:bCs/>
          <w:color w:val="FFFFFF"/>
          <w:kern w:val="2"/>
          <w:sz w:val="18"/>
          <w:szCs w:val="18"/>
          <w:lang w:val="es-ES"/>
          <w14:ligatures w14:val="standardContextual"/>
        </w:rPr>
        <w:t>Autores:</w:t>
      </w:r>
      <w:r w:rsidR="002D72AD" w:rsidRPr="003431FC">
        <w:rPr>
          <w:rFonts w:ascii="Roboto" w:eastAsia="Calibri" w:hAnsi="Roboto" w:cs="Arial"/>
          <w:color w:val="FFFFFF"/>
          <w:kern w:val="2"/>
          <w:sz w:val="18"/>
          <w:szCs w:val="18"/>
          <w:lang w:val="es-ES"/>
          <w14:ligatures w14:val="standardContextual"/>
        </w:rPr>
        <w:t xml:space="preserve"> Andrew </w:t>
      </w:r>
      <w:proofErr w:type="spellStart"/>
      <w:r w:rsidR="002D72AD" w:rsidRPr="003431FC">
        <w:rPr>
          <w:rFonts w:ascii="Roboto" w:eastAsia="Calibri" w:hAnsi="Roboto" w:cs="Arial"/>
          <w:color w:val="FFFFFF"/>
          <w:kern w:val="2"/>
          <w:sz w:val="18"/>
          <w:szCs w:val="18"/>
          <w:lang w:val="es-ES"/>
          <w14:ligatures w14:val="standardContextual"/>
        </w:rPr>
        <w:t>Szopa-Comley</w:t>
      </w:r>
      <w:proofErr w:type="spellEnd"/>
      <w:r w:rsidR="002D72AD" w:rsidRPr="003431FC">
        <w:rPr>
          <w:rFonts w:ascii="Roboto" w:eastAsia="Calibri" w:hAnsi="Roboto" w:cs="Arial"/>
          <w:color w:val="FFFFFF"/>
          <w:kern w:val="2"/>
          <w:sz w:val="18"/>
          <w:szCs w:val="18"/>
          <w:lang w:val="es-ES"/>
          <w14:ligatures w14:val="standardContextual"/>
        </w:rPr>
        <w:t>, Frances Davis y Kelly Malsch.</w:t>
      </w:r>
    </w:p>
    <w:p w14:paraId="0B86272C" w14:textId="77777777" w:rsidR="002D72AD" w:rsidRPr="003431FC" w:rsidRDefault="002D72AD" w:rsidP="002D72AD">
      <w:pPr>
        <w:spacing w:line="256" w:lineRule="auto"/>
        <w:rPr>
          <w:rFonts w:ascii="Roboto" w:eastAsia="Calibri" w:hAnsi="Roboto" w:cs="Arial"/>
          <w:color w:val="FFFFFF"/>
          <w:kern w:val="2"/>
          <w:sz w:val="18"/>
          <w:szCs w:val="18"/>
          <w:lang w:val="es-ES"/>
          <w14:ligatures w14:val="standardContextual"/>
        </w:rPr>
      </w:pPr>
      <w:r w:rsidRPr="003431FC">
        <w:rPr>
          <w:rFonts w:ascii="Roboto" w:eastAsia="Calibri" w:hAnsi="Roboto" w:cs="Arial"/>
          <w:b/>
          <w:bCs/>
          <w:color w:val="FFFFFF"/>
          <w:kern w:val="2"/>
          <w:sz w:val="18"/>
          <w:szCs w:val="18"/>
          <w:lang w:val="es-ES"/>
          <w14:ligatures w14:val="standardContextual"/>
        </w:rPr>
        <w:t>Agradecimientos:</w:t>
      </w:r>
      <w:r w:rsidRPr="003431FC">
        <w:rPr>
          <w:rFonts w:ascii="Roboto" w:eastAsia="Calibri" w:hAnsi="Roboto" w:cs="Arial"/>
          <w:color w:val="FFFFFF"/>
          <w:kern w:val="2"/>
          <w:sz w:val="18"/>
          <w:szCs w:val="18"/>
          <w:lang w:val="es-ES"/>
          <w14:ligatures w14:val="standardContextual"/>
        </w:rPr>
        <w:t xml:space="preserve"> Este informe fue posible gracias a las generosas contribuciones financieras del Fondo Arcadia.</w:t>
      </w:r>
    </w:p>
    <w:p w14:paraId="34997723" w14:textId="10884EC8" w:rsidR="002D72AD" w:rsidRPr="003431FC" w:rsidRDefault="002D72AD" w:rsidP="002D72AD">
      <w:pPr>
        <w:spacing w:line="240" w:lineRule="auto"/>
        <w:rPr>
          <w:rFonts w:ascii="Roboto" w:eastAsia="Calibri" w:hAnsi="Roboto" w:cs="Arial"/>
          <w:color w:val="FFFFFF"/>
          <w:kern w:val="2"/>
          <w:sz w:val="18"/>
          <w:szCs w:val="18"/>
          <w:lang w:val="es-ES"/>
          <w14:ligatures w14:val="standardContextual"/>
        </w:rPr>
      </w:pPr>
      <w:r w:rsidRPr="003431FC">
        <w:rPr>
          <w:rFonts w:ascii="Roboto" w:eastAsia="Calibri" w:hAnsi="Roboto" w:cs="Arial"/>
          <w:color w:val="FFFFFF"/>
          <w:kern w:val="2"/>
          <w:sz w:val="18"/>
          <w:szCs w:val="18"/>
          <w:lang w:val="es-ES"/>
          <w14:ligatures w14:val="standardContextual"/>
        </w:rPr>
        <w:t>El PNUMA-WCMC también desea expresar su más sincero agradecimiento a los colegas de la Secretaría de la CMS y a los miembros del Grupo de Trabajo de la CMS sobre el Estado</w:t>
      </w:r>
      <w:r w:rsidR="00D90A5A" w:rsidRPr="003431FC">
        <w:rPr>
          <w:rFonts w:ascii="Roboto" w:eastAsia="Calibri" w:hAnsi="Roboto" w:cs="Arial"/>
          <w:color w:val="FFFFFF"/>
          <w:kern w:val="2"/>
          <w:sz w:val="18"/>
          <w:szCs w:val="18"/>
          <w:lang w:val="es-ES"/>
          <w14:ligatures w14:val="standardContextual"/>
        </w:rPr>
        <w:t xml:space="preserve"> de las Especies Migratorias en el</w:t>
      </w:r>
      <w:r w:rsidRPr="003431FC">
        <w:rPr>
          <w:rFonts w:ascii="Roboto" w:eastAsia="Calibri" w:hAnsi="Roboto" w:cs="Arial"/>
          <w:color w:val="FFFFFF"/>
          <w:kern w:val="2"/>
          <w:sz w:val="18"/>
          <w:szCs w:val="18"/>
          <w:lang w:val="es-ES"/>
          <w14:ligatures w14:val="standardContextual"/>
        </w:rPr>
        <w:t xml:space="preserve"> Mundo por su valiosa contribución técnica y revisión. El PNUMA-WCMC agradece asimismo a las siguientes organizaciones por sus valiosas aportaciones al informe: BirdLife International, por su análisis de las Áreas Clave para la Biodiversidad de las especies incluidas en la CMS; </w:t>
      </w:r>
      <w:r w:rsidR="007F7E48" w:rsidRPr="003431FC">
        <w:rPr>
          <w:rFonts w:ascii="Roboto" w:eastAsia="Calibri" w:hAnsi="Roboto" w:cs="Arial"/>
          <w:color w:val="FFFFFF"/>
          <w:kern w:val="2"/>
          <w:sz w:val="18"/>
          <w:szCs w:val="18"/>
          <w:lang w:val="es-ES"/>
          <w14:ligatures w14:val="standardContextual"/>
        </w:rPr>
        <w:t>e</w:t>
      </w:r>
      <w:r w:rsidRPr="003431FC">
        <w:rPr>
          <w:rFonts w:ascii="Roboto" w:eastAsia="Calibri" w:hAnsi="Roboto" w:cs="Arial"/>
          <w:color w:val="FFFFFF"/>
          <w:kern w:val="2"/>
          <w:sz w:val="18"/>
          <w:szCs w:val="18"/>
          <w:lang w:val="es-ES"/>
          <w14:ligatures w14:val="standardContextual"/>
        </w:rPr>
        <w:t xml:space="preserve"> Iniciativa Global sobre la Migración de Ungulados (GIUM, por sus siglas en inglés), </w:t>
      </w:r>
      <w:proofErr w:type="spellStart"/>
      <w:r w:rsidRPr="003431FC">
        <w:rPr>
          <w:rFonts w:ascii="Roboto" w:eastAsia="Calibri" w:hAnsi="Roboto" w:cs="Arial"/>
          <w:color w:val="FFFFFF"/>
          <w:kern w:val="2"/>
          <w:sz w:val="18"/>
          <w:szCs w:val="18"/>
          <w:lang w:val="es-ES"/>
          <w14:ligatures w14:val="standardContextual"/>
        </w:rPr>
        <w:t>Migratory</w:t>
      </w:r>
      <w:proofErr w:type="spellEnd"/>
      <w:r w:rsidRPr="003431FC">
        <w:rPr>
          <w:rFonts w:ascii="Roboto" w:eastAsia="Calibri" w:hAnsi="Roboto" w:cs="Arial"/>
          <w:color w:val="FFFFFF"/>
          <w:kern w:val="2"/>
          <w:sz w:val="18"/>
          <w:szCs w:val="18"/>
          <w:lang w:val="es-ES"/>
          <w14:ligatures w14:val="standardContextual"/>
        </w:rPr>
        <w:t xml:space="preserve"> </w:t>
      </w:r>
      <w:proofErr w:type="spellStart"/>
      <w:r w:rsidRPr="003431FC">
        <w:rPr>
          <w:rFonts w:ascii="Roboto" w:eastAsia="Calibri" w:hAnsi="Roboto" w:cs="Arial"/>
          <w:color w:val="FFFFFF"/>
          <w:kern w:val="2"/>
          <w:sz w:val="18"/>
          <w:szCs w:val="18"/>
          <w:lang w:val="es-ES"/>
          <w14:ligatures w14:val="standardContextual"/>
        </w:rPr>
        <w:t>Connectivity</w:t>
      </w:r>
      <w:proofErr w:type="spellEnd"/>
      <w:r w:rsidRPr="003431FC">
        <w:rPr>
          <w:rFonts w:ascii="Roboto" w:eastAsia="Calibri" w:hAnsi="Roboto" w:cs="Arial"/>
          <w:color w:val="FFFFFF"/>
          <w:kern w:val="2"/>
          <w:sz w:val="18"/>
          <w:szCs w:val="18"/>
          <w:lang w:val="es-ES"/>
          <w14:ligatures w14:val="standardContextual"/>
        </w:rPr>
        <w:t xml:space="preserve"> in the </w:t>
      </w:r>
      <w:proofErr w:type="spellStart"/>
      <w:r w:rsidRPr="003431FC">
        <w:rPr>
          <w:rFonts w:ascii="Roboto" w:eastAsia="Calibri" w:hAnsi="Roboto" w:cs="Arial"/>
          <w:color w:val="FFFFFF"/>
          <w:kern w:val="2"/>
          <w:sz w:val="18"/>
          <w:szCs w:val="18"/>
          <w:lang w:val="es-ES"/>
          <w14:ligatures w14:val="standardContextual"/>
        </w:rPr>
        <w:t>Ocean</w:t>
      </w:r>
      <w:proofErr w:type="spellEnd"/>
      <w:r w:rsidRPr="003431FC">
        <w:rPr>
          <w:rFonts w:ascii="Roboto" w:eastAsia="Calibri" w:hAnsi="Roboto" w:cs="Arial"/>
          <w:color w:val="FFFFFF"/>
          <w:kern w:val="2"/>
          <w:sz w:val="18"/>
          <w:szCs w:val="18"/>
          <w:lang w:val="es-ES"/>
          <w14:ligatures w14:val="standardContextual"/>
        </w:rPr>
        <w:t xml:space="preserve"> (</w:t>
      </w:r>
      <w:proofErr w:type="spellStart"/>
      <w:r w:rsidRPr="003431FC">
        <w:rPr>
          <w:rFonts w:ascii="Roboto" w:eastAsia="Calibri" w:hAnsi="Roboto" w:cs="Arial"/>
          <w:color w:val="FFFFFF"/>
          <w:kern w:val="2"/>
          <w:sz w:val="18"/>
          <w:szCs w:val="18"/>
          <w:lang w:val="es-ES"/>
          <w14:ligatures w14:val="standardContextual"/>
        </w:rPr>
        <w:t>MiCO</w:t>
      </w:r>
      <w:proofErr w:type="spellEnd"/>
      <w:r w:rsidRPr="003431FC">
        <w:rPr>
          <w:rFonts w:ascii="Roboto" w:eastAsia="Calibri" w:hAnsi="Roboto" w:cs="Arial"/>
          <w:color w:val="FFFFFF"/>
          <w:kern w:val="2"/>
          <w:sz w:val="18"/>
          <w:szCs w:val="18"/>
          <w:lang w:val="es-ES"/>
          <w14:ligatures w14:val="standardContextual"/>
        </w:rPr>
        <w:t>) y BirdLife International, por sus contribuciones a la sección sobre el mapeo de las rutas migratorias.</w:t>
      </w:r>
    </w:p>
    <w:p w14:paraId="7E7C3D5F" w14:textId="77777777" w:rsidR="002D72AD" w:rsidRPr="003431FC" w:rsidRDefault="002D72AD" w:rsidP="002D72AD">
      <w:pPr>
        <w:spacing w:line="240" w:lineRule="auto"/>
        <w:rPr>
          <w:rFonts w:ascii="Roboto" w:eastAsia="Calibri" w:hAnsi="Roboto" w:cs="Arial"/>
          <w:color w:val="FFFFFF"/>
          <w:kern w:val="2"/>
          <w:sz w:val="18"/>
          <w:szCs w:val="18"/>
          <w:lang w:val="es-ES"/>
          <w14:ligatures w14:val="standardContextual"/>
        </w:rPr>
      </w:pPr>
      <w:r w:rsidRPr="003431FC">
        <w:rPr>
          <w:rFonts w:ascii="Roboto" w:eastAsia="Calibri" w:hAnsi="Roboto" w:cs="Arial"/>
          <w:color w:val="FFFFFF"/>
          <w:kern w:val="2"/>
          <w:sz w:val="18"/>
          <w:szCs w:val="18"/>
          <w:lang w:val="es-ES"/>
          <w14:ligatures w14:val="standardContextual"/>
        </w:rPr>
        <w:t xml:space="preserve">Los autores del informe desean agradecer a las siguientes personas por sus valiosas contribuciones y/o revisión técnica: Lily Bentley, Daniel Dunn y Angela Liu (Universidad de Queensland); </w:t>
      </w:r>
      <w:proofErr w:type="spellStart"/>
      <w:r w:rsidRPr="003431FC">
        <w:rPr>
          <w:rFonts w:ascii="Roboto" w:eastAsia="Calibri" w:hAnsi="Roboto" w:cs="Arial"/>
          <w:color w:val="FFFFFF"/>
          <w:kern w:val="2"/>
          <w:sz w:val="18"/>
          <w:szCs w:val="18"/>
          <w:lang w:val="es-ES"/>
          <w14:ligatures w14:val="standardContextual"/>
        </w:rPr>
        <w:t>Janey</w:t>
      </w:r>
      <w:proofErr w:type="spellEnd"/>
      <w:r w:rsidRPr="003431FC">
        <w:rPr>
          <w:rFonts w:ascii="Roboto" w:eastAsia="Calibri" w:hAnsi="Roboto" w:cs="Arial"/>
          <w:color w:val="FFFFFF"/>
          <w:kern w:val="2"/>
          <w:sz w:val="18"/>
          <w:szCs w:val="18"/>
          <w:lang w:val="es-ES"/>
          <w14:ligatures w14:val="standardContextual"/>
        </w:rPr>
        <w:t xml:space="preserve"> </w:t>
      </w:r>
      <w:proofErr w:type="spellStart"/>
      <w:r w:rsidRPr="003431FC">
        <w:rPr>
          <w:rFonts w:ascii="Roboto" w:eastAsia="Calibri" w:hAnsi="Roboto" w:cs="Arial"/>
          <w:color w:val="FFFFFF"/>
          <w:kern w:val="2"/>
          <w:sz w:val="18"/>
          <w:szCs w:val="18"/>
          <w:lang w:val="es-ES"/>
          <w14:ligatures w14:val="standardContextual"/>
        </w:rPr>
        <w:t>Fugate</w:t>
      </w:r>
      <w:proofErr w:type="spellEnd"/>
      <w:r w:rsidRPr="003431FC">
        <w:rPr>
          <w:rFonts w:ascii="Roboto" w:eastAsia="Calibri" w:hAnsi="Roboto" w:cs="Arial"/>
          <w:color w:val="FFFFFF"/>
          <w:kern w:val="2"/>
          <w:sz w:val="18"/>
          <w:szCs w:val="18"/>
          <w:lang w:val="es-ES"/>
          <w14:ligatures w14:val="standardContextual"/>
        </w:rPr>
        <w:t xml:space="preserve">, Grant </w:t>
      </w:r>
      <w:proofErr w:type="spellStart"/>
      <w:r w:rsidRPr="003431FC">
        <w:rPr>
          <w:rFonts w:ascii="Roboto" w:eastAsia="Calibri" w:hAnsi="Roboto" w:cs="Arial"/>
          <w:color w:val="FFFFFF"/>
          <w:kern w:val="2"/>
          <w:sz w:val="18"/>
          <w:szCs w:val="18"/>
          <w:lang w:val="es-ES"/>
          <w14:ligatures w14:val="standardContextual"/>
        </w:rPr>
        <w:t>Hopcraft</w:t>
      </w:r>
      <w:proofErr w:type="spellEnd"/>
      <w:r w:rsidRPr="003431FC">
        <w:rPr>
          <w:rFonts w:ascii="Roboto" w:eastAsia="Calibri" w:hAnsi="Roboto" w:cs="Arial"/>
          <w:color w:val="FFFFFF"/>
          <w:kern w:val="2"/>
          <w:sz w:val="18"/>
          <w:szCs w:val="18"/>
          <w:lang w:val="es-ES"/>
          <w14:ligatures w14:val="standardContextual"/>
        </w:rPr>
        <w:t xml:space="preserve">, Matthew Kauffman y Thomas Mueller (GIUM); Ian </w:t>
      </w:r>
      <w:proofErr w:type="spellStart"/>
      <w:r w:rsidRPr="003431FC">
        <w:rPr>
          <w:rFonts w:ascii="Roboto" w:eastAsia="Calibri" w:hAnsi="Roboto" w:cs="Arial"/>
          <w:color w:val="FFFFFF"/>
          <w:kern w:val="2"/>
          <w:sz w:val="18"/>
          <w:szCs w:val="18"/>
          <w:lang w:val="es-ES"/>
          <w14:ligatures w14:val="standardContextual"/>
        </w:rPr>
        <w:t>Burfield</w:t>
      </w:r>
      <w:proofErr w:type="spellEnd"/>
      <w:r w:rsidRPr="003431FC">
        <w:rPr>
          <w:rFonts w:ascii="Roboto" w:eastAsia="Calibri" w:hAnsi="Roboto" w:cs="Arial"/>
          <w:color w:val="FFFFFF"/>
          <w:kern w:val="2"/>
          <w:sz w:val="18"/>
          <w:szCs w:val="18"/>
          <w:lang w:val="es-ES"/>
          <w14:ligatures w14:val="standardContextual"/>
        </w:rPr>
        <w:t xml:space="preserve">, Stuart </w:t>
      </w:r>
      <w:proofErr w:type="spellStart"/>
      <w:r w:rsidRPr="003431FC">
        <w:rPr>
          <w:rFonts w:ascii="Roboto" w:eastAsia="Calibri" w:hAnsi="Roboto" w:cs="Arial"/>
          <w:color w:val="FFFFFF"/>
          <w:kern w:val="2"/>
          <w:sz w:val="18"/>
          <w:szCs w:val="18"/>
          <w:lang w:val="es-ES"/>
          <w14:ligatures w14:val="standardContextual"/>
        </w:rPr>
        <w:t>Butchart</w:t>
      </w:r>
      <w:proofErr w:type="spellEnd"/>
      <w:r w:rsidRPr="003431FC">
        <w:rPr>
          <w:rFonts w:ascii="Roboto" w:eastAsia="Calibri" w:hAnsi="Roboto" w:cs="Arial"/>
          <w:color w:val="FFFFFF"/>
          <w:kern w:val="2"/>
          <w:sz w:val="18"/>
          <w:szCs w:val="18"/>
          <w:lang w:val="es-ES"/>
          <w14:ligatures w14:val="standardContextual"/>
        </w:rPr>
        <w:t xml:space="preserve">, Vicky Jones y Tom Scott (BirdLife International). </w:t>
      </w:r>
    </w:p>
    <w:p w14:paraId="7F4B6689" w14:textId="77777777" w:rsidR="002D72AD" w:rsidRPr="003431FC" w:rsidRDefault="002D72AD" w:rsidP="002D72AD">
      <w:pPr>
        <w:spacing w:line="256" w:lineRule="auto"/>
        <w:rPr>
          <w:rFonts w:ascii="Roboto" w:eastAsia="Calibri" w:hAnsi="Roboto" w:cs="Arial"/>
          <w:b/>
          <w:bCs/>
          <w:color w:val="FFFFFF"/>
          <w:kern w:val="2"/>
          <w:sz w:val="18"/>
          <w:szCs w:val="18"/>
          <w:lang w:val="es-ES"/>
          <w14:ligatures w14:val="standardContextual"/>
        </w:rPr>
      </w:pPr>
      <w:r w:rsidRPr="003431FC">
        <w:rPr>
          <w:rFonts w:ascii="Roboto" w:eastAsia="Calibri" w:hAnsi="Roboto" w:cs="Arial"/>
          <w:b/>
          <w:bCs/>
          <w:color w:val="FFFFFF"/>
          <w:kern w:val="2"/>
          <w:sz w:val="18"/>
          <w:szCs w:val="18"/>
          <w:lang w:val="es-ES"/>
          <w14:ligatures w14:val="standardContextual"/>
        </w:rPr>
        <w:t>Foto de portada:</w:t>
      </w:r>
      <w:r w:rsidRPr="003431FC">
        <w:rPr>
          <w:rFonts w:ascii="Roboto" w:eastAsia="Calibri" w:hAnsi="Roboto" w:cs="Arial"/>
          <w:color w:val="FFFFFF"/>
          <w:kern w:val="2"/>
          <w:sz w:val="18"/>
          <w:szCs w:val="18"/>
          <w:lang w:val="es-ES"/>
          <w14:ligatures w14:val="standardContextual"/>
        </w:rPr>
        <w:t xml:space="preserve"> Jaguar (</w:t>
      </w:r>
      <w:r w:rsidRPr="003431FC">
        <w:rPr>
          <w:rFonts w:ascii="Roboto" w:eastAsia="Calibri" w:hAnsi="Roboto" w:cs="Arial"/>
          <w:i/>
          <w:iCs/>
          <w:color w:val="FFFFFF"/>
          <w:kern w:val="2"/>
          <w:sz w:val="18"/>
          <w:szCs w:val="18"/>
          <w:lang w:val="es-ES"/>
          <w14:ligatures w14:val="standardContextual"/>
        </w:rPr>
        <w:t xml:space="preserve">Panthera </w:t>
      </w:r>
      <w:proofErr w:type="spellStart"/>
      <w:r w:rsidRPr="003431FC">
        <w:rPr>
          <w:rFonts w:ascii="Roboto" w:eastAsia="Calibri" w:hAnsi="Roboto" w:cs="Arial"/>
          <w:i/>
          <w:iCs/>
          <w:color w:val="FFFFFF"/>
          <w:kern w:val="2"/>
          <w:sz w:val="18"/>
          <w:szCs w:val="18"/>
          <w:lang w:val="es-ES"/>
          <w14:ligatures w14:val="standardContextual"/>
        </w:rPr>
        <w:t>onca</w:t>
      </w:r>
      <w:proofErr w:type="spellEnd"/>
      <w:r w:rsidRPr="003431FC">
        <w:rPr>
          <w:rFonts w:ascii="Roboto" w:eastAsia="Calibri" w:hAnsi="Roboto" w:cs="Arial"/>
          <w:color w:val="FFFFFF"/>
          <w:kern w:val="2"/>
          <w:sz w:val="18"/>
          <w:szCs w:val="18"/>
          <w:lang w:val="es-ES"/>
          <w14:ligatures w14:val="standardContextual"/>
        </w:rPr>
        <w:t xml:space="preserve">). </w:t>
      </w:r>
      <w:r w:rsidRPr="003431FC">
        <w:rPr>
          <w:rFonts w:ascii="Roboto" w:eastAsia="Calibri" w:hAnsi="Roboto" w:cs="Arial"/>
          <w:i/>
          <w:iCs/>
          <w:color w:val="FFFFFF"/>
          <w:kern w:val="2"/>
          <w:sz w:val="18"/>
          <w:szCs w:val="18"/>
          <w:lang w:val="es-ES"/>
          <w14:ligatures w14:val="standardContextual"/>
        </w:rPr>
        <w:t>Crédito fotográfico</w:t>
      </w:r>
      <w:r w:rsidRPr="003431FC">
        <w:rPr>
          <w:rFonts w:ascii="Roboto" w:eastAsia="Calibri" w:hAnsi="Roboto" w:cs="Arial"/>
          <w:color w:val="FFFFFF"/>
          <w:kern w:val="2"/>
          <w:sz w:val="18"/>
          <w:szCs w:val="18"/>
          <w:lang w:val="es-ES"/>
          <w14:ligatures w14:val="standardContextual"/>
        </w:rPr>
        <w:t xml:space="preserve">: </w:t>
      </w:r>
      <w:proofErr w:type="spellStart"/>
      <w:r w:rsidRPr="003431FC">
        <w:rPr>
          <w:rFonts w:ascii="Roboto" w:eastAsia="Calibri" w:hAnsi="Roboto" w:cs="Arial"/>
          <w:color w:val="FFFFFF"/>
          <w:kern w:val="2"/>
          <w:sz w:val="18"/>
          <w:szCs w:val="18"/>
          <w:lang w:val="es-ES"/>
          <w14:ligatures w14:val="standardContextual"/>
        </w:rPr>
        <w:t>Photocech</w:t>
      </w:r>
      <w:proofErr w:type="spellEnd"/>
      <w:r w:rsidRPr="003431FC">
        <w:rPr>
          <w:rFonts w:ascii="Roboto" w:eastAsia="Calibri" w:hAnsi="Roboto" w:cs="Arial"/>
          <w:color w:val="FFFFFF"/>
          <w:kern w:val="2"/>
          <w:sz w:val="18"/>
          <w:szCs w:val="18"/>
          <w:lang w:val="es-ES"/>
          <w14:ligatures w14:val="standardContextual"/>
        </w:rPr>
        <w:t xml:space="preserve"> / Adobe Stock | #526706118.</w:t>
      </w:r>
      <w:r w:rsidRPr="003431FC">
        <w:rPr>
          <w:rFonts w:ascii="Roboto" w:eastAsia="Calibri" w:hAnsi="Roboto" w:cs="Arial"/>
          <w:b/>
          <w:bCs/>
          <w:color w:val="FFFFFF"/>
          <w:kern w:val="2"/>
          <w:sz w:val="18"/>
          <w:szCs w:val="18"/>
          <w:lang w:val="es-ES"/>
          <w14:ligatures w14:val="standardContextual"/>
        </w:rPr>
        <w:t xml:space="preserve"> Contraportada interior: </w:t>
      </w:r>
      <w:r w:rsidRPr="003431FC">
        <w:rPr>
          <w:rFonts w:ascii="Roboto" w:eastAsia="Calibri" w:hAnsi="Roboto" w:cs="Arial"/>
          <w:color w:val="FFFFFF"/>
          <w:kern w:val="2"/>
          <w:sz w:val="18"/>
          <w:szCs w:val="18"/>
          <w:lang w:val="es-ES"/>
          <w14:ligatures w14:val="standardContextual"/>
        </w:rPr>
        <w:t>Manta raya (</w:t>
      </w:r>
      <w:proofErr w:type="spellStart"/>
      <w:r w:rsidRPr="003431FC">
        <w:rPr>
          <w:rFonts w:ascii="Roboto" w:eastAsia="Calibri" w:hAnsi="Roboto" w:cs="Arial"/>
          <w:i/>
          <w:iCs/>
          <w:color w:val="FFFFFF"/>
          <w:kern w:val="2"/>
          <w:sz w:val="18"/>
          <w:szCs w:val="18"/>
          <w:lang w:val="es-ES"/>
          <w14:ligatures w14:val="standardContextual"/>
        </w:rPr>
        <w:t>Mobula</w:t>
      </w:r>
      <w:proofErr w:type="spellEnd"/>
      <w:r w:rsidRPr="003431FC">
        <w:rPr>
          <w:rFonts w:ascii="Roboto" w:eastAsia="Calibri" w:hAnsi="Roboto" w:cs="Arial"/>
          <w:i/>
          <w:iCs/>
          <w:color w:val="FFFFFF"/>
          <w:kern w:val="2"/>
          <w:sz w:val="18"/>
          <w:szCs w:val="18"/>
          <w:lang w:val="es-ES"/>
          <w14:ligatures w14:val="standardContextual"/>
        </w:rPr>
        <w:t xml:space="preserve"> </w:t>
      </w:r>
      <w:proofErr w:type="spellStart"/>
      <w:r w:rsidRPr="003431FC">
        <w:rPr>
          <w:rFonts w:ascii="Roboto" w:eastAsia="Calibri" w:hAnsi="Roboto" w:cs="Arial"/>
          <w:i/>
          <w:iCs/>
          <w:color w:val="FFFFFF"/>
          <w:kern w:val="2"/>
          <w:sz w:val="18"/>
          <w:szCs w:val="18"/>
          <w:lang w:val="es-ES"/>
          <w14:ligatures w14:val="standardContextual"/>
        </w:rPr>
        <w:t>munkiana</w:t>
      </w:r>
      <w:proofErr w:type="spellEnd"/>
      <w:r w:rsidRPr="003431FC">
        <w:rPr>
          <w:rFonts w:ascii="Roboto" w:eastAsia="Calibri" w:hAnsi="Roboto" w:cs="Arial"/>
          <w:color w:val="FFFFFF"/>
          <w:kern w:val="2"/>
          <w:sz w:val="18"/>
          <w:szCs w:val="18"/>
          <w:lang w:val="es-ES"/>
          <w14:ligatures w14:val="standardContextual"/>
        </w:rPr>
        <w:t xml:space="preserve">). </w:t>
      </w:r>
      <w:r w:rsidRPr="003431FC">
        <w:rPr>
          <w:rFonts w:ascii="Roboto" w:eastAsia="Calibri" w:hAnsi="Roboto" w:cs="Arial"/>
          <w:i/>
          <w:iCs/>
          <w:color w:val="FFFFFF"/>
          <w:kern w:val="2"/>
          <w:sz w:val="18"/>
          <w:szCs w:val="18"/>
          <w:lang w:val="es-ES"/>
          <w14:ligatures w14:val="standardContextual"/>
        </w:rPr>
        <w:t>Crédito fotográfico</w:t>
      </w:r>
      <w:r w:rsidRPr="003431FC">
        <w:rPr>
          <w:rFonts w:ascii="Roboto" w:eastAsia="Calibri" w:hAnsi="Roboto" w:cs="Arial"/>
          <w:color w:val="FFFFFF"/>
          <w:kern w:val="2"/>
          <w:sz w:val="18"/>
          <w:szCs w:val="18"/>
          <w:lang w:val="es-ES"/>
          <w14:ligatures w14:val="standardContextual"/>
        </w:rPr>
        <w:t xml:space="preserve">: Lars </w:t>
      </w:r>
      <w:proofErr w:type="spellStart"/>
      <w:r w:rsidRPr="003431FC">
        <w:rPr>
          <w:rFonts w:ascii="Roboto" w:eastAsia="Calibri" w:hAnsi="Roboto" w:cs="Arial"/>
          <w:color w:val="FFFFFF"/>
          <w:kern w:val="2"/>
          <w:sz w:val="18"/>
          <w:szCs w:val="18"/>
          <w:lang w:val="es-ES"/>
          <w14:ligatures w14:val="standardContextual"/>
        </w:rPr>
        <w:t>von</w:t>
      </w:r>
      <w:proofErr w:type="spellEnd"/>
      <w:r w:rsidRPr="003431FC">
        <w:rPr>
          <w:rFonts w:ascii="Roboto" w:eastAsia="Calibri" w:hAnsi="Roboto" w:cs="Arial"/>
          <w:color w:val="FFFFFF"/>
          <w:kern w:val="2"/>
          <w:sz w:val="18"/>
          <w:szCs w:val="18"/>
          <w:lang w:val="es-ES"/>
          <w14:ligatures w14:val="standardContextual"/>
        </w:rPr>
        <w:t xml:space="preserve"> Ritter </w:t>
      </w:r>
      <w:proofErr w:type="spellStart"/>
      <w:r w:rsidRPr="003431FC">
        <w:rPr>
          <w:rFonts w:ascii="Roboto" w:eastAsia="Calibri" w:hAnsi="Roboto" w:cs="Arial"/>
          <w:color w:val="FFFFFF"/>
          <w:kern w:val="2"/>
          <w:sz w:val="18"/>
          <w:szCs w:val="18"/>
          <w:lang w:val="es-ES"/>
          <w14:ligatures w14:val="standardContextual"/>
        </w:rPr>
        <w:t>Zahony</w:t>
      </w:r>
      <w:proofErr w:type="spellEnd"/>
      <w:r w:rsidRPr="003431FC">
        <w:rPr>
          <w:rFonts w:ascii="Roboto" w:eastAsia="Calibri" w:hAnsi="Roboto" w:cs="Arial"/>
          <w:color w:val="FFFFFF"/>
          <w:kern w:val="2"/>
          <w:sz w:val="18"/>
          <w:szCs w:val="18"/>
          <w:lang w:val="es-ES"/>
          <w14:ligatures w14:val="standardContextual"/>
        </w:rPr>
        <w:t xml:space="preserve"> / </w:t>
      </w:r>
      <w:proofErr w:type="spellStart"/>
      <w:r w:rsidRPr="003431FC">
        <w:rPr>
          <w:rFonts w:ascii="Roboto" w:eastAsia="Calibri" w:hAnsi="Roboto" w:cs="Arial"/>
          <w:color w:val="FFFFFF"/>
          <w:kern w:val="2"/>
          <w:sz w:val="18"/>
          <w:szCs w:val="18"/>
          <w:lang w:val="es-ES"/>
          <w14:ligatures w14:val="standardContextual"/>
        </w:rPr>
        <w:t>Ocean</w:t>
      </w:r>
      <w:proofErr w:type="spellEnd"/>
      <w:r w:rsidRPr="003431FC">
        <w:rPr>
          <w:rFonts w:ascii="Roboto" w:eastAsia="Calibri" w:hAnsi="Roboto" w:cs="Arial"/>
          <w:color w:val="FFFFFF"/>
          <w:kern w:val="2"/>
          <w:sz w:val="18"/>
          <w:szCs w:val="18"/>
          <w:lang w:val="es-ES"/>
          <w14:ligatures w14:val="standardContextual"/>
        </w:rPr>
        <w:t xml:space="preserve"> </w:t>
      </w:r>
      <w:proofErr w:type="spellStart"/>
      <w:r w:rsidRPr="003431FC">
        <w:rPr>
          <w:rFonts w:ascii="Roboto" w:eastAsia="Calibri" w:hAnsi="Roboto" w:cs="Arial"/>
          <w:color w:val="FFFFFF"/>
          <w:kern w:val="2"/>
          <w:sz w:val="18"/>
          <w:szCs w:val="18"/>
          <w:lang w:val="es-ES"/>
          <w14:ligatures w14:val="standardContextual"/>
        </w:rPr>
        <w:t>Image</w:t>
      </w:r>
      <w:proofErr w:type="spellEnd"/>
      <w:r w:rsidRPr="003431FC">
        <w:rPr>
          <w:rFonts w:ascii="Roboto" w:eastAsia="Calibri" w:hAnsi="Roboto" w:cs="Arial"/>
          <w:color w:val="FFFFFF"/>
          <w:kern w:val="2"/>
          <w:sz w:val="18"/>
          <w:szCs w:val="18"/>
          <w:lang w:val="es-ES"/>
          <w14:ligatures w14:val="standardContextual"/>
        </w:rPr>
        <w:t xml:space="preserve"> Bank.</w:t>
      </w:r>
    </w:p>
    <w:p w14:paraId="0AA98DE2" w14:textId="77777777" w:rsidR="002D72AD" w:rsidRPr="003431FC" w:rsidRDefault="002D72AD" w:rsidP="002D72AD">
      <w:pPr>
        <w:spacing w:line="256" w:lineRule="auto"/>
        <w:rPr>
          <w:rFonts w:ascii="Roboto" w:eastAsia="Calibri" w:hAnsi="Roboto" w:cs="Arial"/>
          <w:color w:val="FF0000"/>
          <w:kern w:val="2"/>
          <w:sz w:val="18"/>
          <w:szCs w:val="18"/>
          <w:lang w:val="es-ES"/>
          <w14:ligatures w14:val="standardContextual"/>
        </w:rPr>
      </w:pPr>
      <w:r w:rsidRPr="003431FC">
        <w:rPr>
          <w:rFonts w:ascii="Roboto" w:eastAsia="Calibri" w:hAnsi="Roboto" w:cs="Arial"/>
          <w:noProof/>
          <w:color w:val="FFFFFF"/>
          <w:kern w:val="2"/>
          <w:sz w:val="18"/>
          <w:szCs w:val="18"/>
          <w:lang w:val="es-ES" w:eastAsia="es-ES"/>
          <w14:ligatures w14:val="standardContextual"/>
        </w:rPr>
        <w:drawing>
          <wp:inline distT="0" distB="0" distL="0" distR="0" wp14:anchorId="1050233B" wp14:editId="04A7F3A2">
            <wp:extent cx="1228725" cy="361950"/>
            <wp:effectExtent l="0" t="0" r="9525" b="0"/>
            <wp:docPr id="59448002" name="Picture 23" descr="A black and white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descr="A black and white logo&#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1228725" cy="361950"/>
                    </a:xfrm>
                    <a:prstGeom prst="rect">
                      <a:avLst/>
                    </a:prstGeom>
                    <a:noFill/>
                    <a:ln>
                      <a:noFill/>
                    </a:ln>
                  </pic:spPr>
                </pic:pic>
              </a:graphicData>
            </a:graphic>
          </wp:inline>
        </w:drawing>
      </w:r>
    </w:p>
    <w:p w14:paraId="25B4D12C" w14:textId="77777777" w:rsidR="002D72AD" w:rsidRPr="003431FC" w:rsidRDefault="002D72AD" w:rsidP="002D72AD">
      <w:pPr>
        <w:spacing w:line="256" w:lineRule="auto"/>
        <w:rPr>
          <w:rFonts w:ascii="Roboto" w:eastAsia="Calibri" w:hAnsi="Roboto" w:cs="Arial"/>
          <w:color w:val="FFFFFF"/>
          <w:kern w:val="2"/>
          <w:sz w:val="18"/>
          <w:szCs w:val="18"/>
          <w:lang w:val="es-ES"/>
          <w14:ligatures w14:val="standardContextual"/>
        </w:rPr>
      </w:pPr>
      <w:r w:rsidRPr="003431FC">
        <w:rPr>
          <w:rFonts w:ascii="Roboto" w:eastAsia="Calibri" w:hAnsi="Roboto" w:cs="Arial"/>
          <w:color w:val="FFFFFF"/>
          <w:kern w:val="2"/>
          <w:sz w:val="18"/>
          <w:szCs w:val="18"/>
          <w:lang w:val="es-ES"/>
          <w14:ligatures w14:val="standardContextual"/>
        </w:rPr>
        <w:t>El Centro Mundial de Vigilancia de la Conservación del Programa de las Naciones Unidas para el Medio Ambiente (PNUMA-WCMC) es un centro mundial de excelencia sobre biodiversidad. El Centro es el resultado de la colaboración entre el Programa de las Naciones Unidas para el Medio Ambiente y la organización benéfica WCMC, registrada en el Reino Unido. Juntos hacemos frente a la crisis global que afecta a la naturaleza.</w:t>
      </w:r>
    </w:p>
    <w:p w14:paraId="24C9560F" w14:textId="77777777" w:rsidR="002D72AD" w:rsidRPr="003431FC" w:rsidRDefault="002D72AD" w:rsidP="002D72AD">
      <w:pPr>
        <w:spacing w:line="256" w:lineRule="auto"/>
        <w:rPr>
          <w:rFonts w:ascii="Roboto" w:eastAsia="Calibri" w:hAnsi="Roboto" w:cs="Arial"/>
          <w:color w:val="FFFFFF"/>
          <w:kern w:val="2"/>
          <w:sz w:val="18"/>
          <w:szCs w:val="18"/>
          <w:lang w:val="es-ES"/>
          <w14:ligatures w14:val="standardContextual"/>
        </w:rPr>
      </w:pPr>
      <w:r w:rsidRPr="003431FC">
        <w:rPr>
          <w:rFonts w:ascii="Roboto" w:eastAsia="Calibri" w:hAnsi="Roboto" w:cs="Arial"/>
          <w:color w:val="FFFFFF"/>
          <w:kern w:val="2"/>
          <w:sz w:val="18"/>
          <w:szCs w:val="18"/>
          <w:lang w:val="es-ES"/>
          <w14:ligatures w14:val="standardContextual"/>
        </w:rPr>
        <w:t>La reproducción de esta publicación con fines educativos o no lucrativos está permitida sin autorización especial, siempre que se cite la fuente. La reutilización de cualquier imagen está sujeta a la autorización de los titulares de los derechos originales. Queda prohibida la reventa o cualquier otro uso comercial de esta publicación sin la autorización por escrito del Programa de las Naciones Unidas para el Medio Ambiente. Las solicitudes para obtener la autorización, junto con una declaración del fin y el alcance de la reproducción, deben enviarse al director, PNUMA-WCMC, 219 Huntingdon Road, Cambridge, CB3 0DL, Reino Unido.</w:t>
      </w:r>
    </w:p>
    <w:p w14:paraId="5AF74574" w14:textId="77777777" w:rsidR="002D72AD" w:rsidRPr="003431FC" w:rsidRDefault="002D72AD" w:rsidP="002D72AD">
      <w:pPr>
        <w:spacing w:line="256" w:lineRule="auto"/>
        <w:rPr>
          <w:rFonts w:ascii="Roboto" w:eastAsia="Calibri" w:hAnsi="Roboto" w:cs="Arial"/>
          <w:color w:val="FFFFFF"/>
          <w:kern w:val="2"/>
          <w:sz w:val="18"/>
          <w:szCs w:val="18"/>
          <w:lang w:val="es-ES"/>
          <w14:ligatures w14:val="standardContextual"/>
        </w:rPr>
      </w:pPr>
      <w:r w:rsidRPr="003431FC">
        <w:rPr>
          <w:rFonts w:ascii="Calibri" w:eastAsia="Calibri" w:hAnsi="Calibri" w:cs="Arial"/>
          <w:noProof/>
          <w:kern w:val="2"/>
          <w:lang w:val="es-ES" w:eastAsia="es-ES"/>
          <w14:ligatures w14:val="standardContextual"/>
        </w:rPr>
        <mc:AlternateContent>
          <mc:Choice Requires="wpg">
            <w:drawing>
              <wp:anchor distT="0" distB="0" distL="114300" distR="114300" simplePos="0" relativeHeight="251656704" behindDoc="0" locked="0" layoutInCell="1" allowOverlap="1" wp14:anchorId="3D0D191D" wp14:editId="2C8D2370">
                <wp:simplePos x="0" y="0"/>
                <wp:positionH relativeFrom="column">
                  <wp:posOffset>4275551</wp:posOffset>
                </wp:positionH>
                <wp:positionV relativeFrom="paragraph">
                  <wp:posOffset>1033667</wp:posOffset>
                </wp:positionV>
                <wp:extent cx="2114550" cy="2114550"/>
                <wp:effectExtent l="0" t="0" r="0" b="0"/>
                <wp:wrapNone/>
                <wp:docPr id="606594178" name="Group 248"/>
                <wp:cNvGraphicFramePr/>
                <a:graphic xmlns:a="http://schemas.openxmlformats.org/drawingml/2006/main">
                  <a:graphicData uri="http://schemas.microsoft.com/office/word/2010/wordprocessingGroup">
                    <wpg:wgp>
                      <wpg:cNvGrpSpPr/>
                      <wpg:grpSpPr>
                        <a:xfrm>
                          <a:off x="0" y="0"/>
                          <a:ext cx="2114550" cy="2114550"/>
                          <a:chOff x="0" y="0"/>
                          <a:chExt cx="2114550" cy="2114550"/>
                        </a:xfrm>
                      </wpg:grpSpPr>
                      <wps:wsp>
                        <wps:cNvPr id="35794616" name="Oval 35794616"/>
                        <wps:cNvSpPr/>
                        <wps:spPr>
                          <a:xfrm>
                            <a:off x="0" y="0"/>
                            <a:ext cx="2114550" cy="2114550"/>
                          </a:xfrm>
                          <a:prstGeom prst="ellipse">
                            <a:avLst/>
                          </a:prstGeom>
                          <a:solidFill>
                            <a:srgbClr val="95CC66"/>
                          </a:solidFill>
                          <a:ln w="12700" cap="flat" cmpd="sng" algn="ctr">
                            <a:noFill/>
                            <a:prstDash val="solid"/>
                            <a:miter lim="800000"/>
                          </a:ln>
                          <a:effectLst/>
                        </wps:spPr>
                        <wps:bodyPr rot="0" spcFirstLastPara="0" vert="horz" wrap="square" lIns="91440" tIns="45720" rIns="91440" bIns="45720" numCol="1" spcCol="0" rtlCol="0" fromWordArt="0" anchor="ctr" anchorCtr="0" forceAA="0" compatLnSpc="1">
                          <a:prstTxWarp prst="textNoShape">
                            <a:avLst/>
                          </a:prstTxWarp>
                          <a:noAutofit/>
                        </wps:bodyPr>
                      </wps:wsp>
                      <wps:wsp>
                        <wps:cNvPr id="1372271678" name="Text Box 204"/>
                        <wps:cNvSpPr txBox="1"/>
                        <wps:spPr>
                          <a:xfrm>
                            <a:off x="246184" y="400929"/>
                            <a:ext cx="1699525" cy="1473800"/>
                          </a:xfrm>
                          <a:prstGeom prst="rect">
                            <a:avLst/>
                          </a:prstGeom>
                          <a:noFill/>
                          <a:ln w="6350">
                            <a:noFill/>
                          </a:ln>
                          <a:effectLst/>
                        </wps:spPr>
                        <wps:txbx>
                          <w:txbxContent>
                            <w:p w14:paraId="691800D7" w14:textId="77777777" w:rsidR="007865D0" w:rsidRPr="008C3380" w:rsidRDefault="007865D0" w:rsidP="002D72AD">
                              <w:pPr>
                                <w:jc w:val="center"/>
                                <w:rPr>
                                  <w:rFonts w:ascii="Arial Narrow" w:hAnsi="Arial Narrow"/>
                                  <w:color w:val="FFFFFF"/>
                                  <w:lang w:val="es-ES"/>
                                </w:rPr>
                              </w:pPr>
                              <w:r w:rsidRPr="008C3380">
                                <w:rPr>
                                  <w:rFonts w:ascii="Arial Narrow" w:hAnsi="Arial Narrow"/>
                                  <w:color w:val="FFFFFF"/>
                                  <w:lang w:val="es-ES"/>
                                </w:rPr>
                                <w:t>PNUMA promueve prácticas ecológicamente responsables en todo el mundo y en sus propias actividades. Nuestra política de distribución pretende reducir la huella de carbono del PNUMA.</w:t>
                              </w:r>
                            </w:p>
                          </w:txbxContent>
                        </wps:txbx>
                        <wps:bodyPr rot="0" spcFirstLastPara="0" vert="horz" wrap="square" lIns="91440" tIns="45720" rIns="91440" bIns="45720" numCol="1" spcCol="0" rtlCol="0" fromWordArt="0" anchor="t" anchorCtr="0" forceAA="0" compatLnSpc="1">
                          <a:prstTxWarp prst="textNoShape">
                            <a:avLst/>
                          </a:prstTxWarp>
                          <a:noAutofit/>
                        </wps:bodyPr>
                      </wps:wsp>
                    </wpg:wgp>
                  </a:graphicData>
                </a:graphic>
                <wp14:sizeRelH relativeFrom="page">
                  <wp14:pctWidth>0</wp14:pctWidth>
                </wp14:sizeRelH>
                <wp14:sizeRelV relativeFrom="margin">
                  <wp14:pctHeight>0</wp14:pctHeight>
                </wp14:sizeRelV>
              </wp:anchor>
            </w:drawing>
          </mc:Choice>
          <mc:Fallback>
            <w:pict>
              <v:group w14:anchorId="3D0D191D" id="Group 248" o:spid="_x0000_s1028" style="position:absolute;margin-left:336.65pt;margin-top:81.4pt;width:166.5pt;height:166.5pt;z-index:251656704;mso-height-relative:margin" coordsize="21145,211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adDdGwMAAG8IAAAOAAAAZHJzL2Uyb0RvYy54bWzUVltP2zAUfp+0/2D5feTSNKUR6dSVgSYh&#10;QIKJZ9dxLpJje7ZLwn79jp2kFNCGBNK08RB8bOdcvvN9Jz353Lcc3TNtGilyHB2FGDFBZdGIKsff&#10;b88+HWNkLBEF4VKwHD8wgz+vPn446VTGYllLXjCNwIkwWadyXFursiAwtGYtMUdSMQGHpdQtsWDq&#10;Kig06cB7y4M4DNOgk7pQWlJmDOyeDod45f2XJaP2qiwNs4jnGHKz/qn9c+ueweqEZJUmqm7omAZ5&#10;QxYtaQQE3bs6JZagnW5euGobqqWRpT2isg1kWTaU+Rqgmih8Vs25ljvla6myrlJ7mADaZzi92S29&#10;vD/X6kZda0CiUxVg4S1XS1/q1v2HLFHvIXvYQ8Z6iyhsxlGUzOeALIWzyfCg0hqQf/Eerb++8mYw&#10;BQ6epNMpIIh5xMC8D4ObmijmoTUZYHCtUVPkeDZfLJM0SjESpAW2Xt0TjvabHiF/fY+XyQxA916w&#10;9iWTTGljz5lskVvkmHHeKOMSJRm5vzAWcoDb0y23bSRvirOGc2/oarvhGkHeOV7ON5s0dRSHV55c&#10;4wJ1oNZ4EbrOEdBdyYmFZasABSMqjAivQNDUah9bSBfB99XFPiWmHmJ4t4OK2saClHnT5vg4dH9j&#10;ZC5cZsyLcazANXMAzq22sniABmg5qNMoetZAkAti7DXRIEdIEkYMnNZS/8SoA7lClj92RDOM+DcB&#10;XFhGSeL07Y1kvojB0Icn28MTsWs3EhCKYDgp6pfuvuXTstSyvYPJsnZR4YgICrEHPEZjY4cxArOJ&#10;svXaXwNNK2IvxI2izrmr28F1298RrcaWWpDOpZz496Ktw133ppDrnZVl43v+iBN0c9SCE+xfEEU0&#10;W8TxIkoXMMoHWdw69X+RPYrDxDXZpQEicqpAtocDV/y4/xt9xCCz4wQjmBpJGC7j5cChaaxE6XI5&#10;j+fDWImSxQwYNdJpmkqTBkZYNYz6P8nkgMED+9MZjK0B55HboJJXuWr7be9HRTwV+B+xFxQ+EPlf&#10;4K4f7/BV89Np/AK7z+ah7bn++Dth9QsAAP//AwBQSwMEFAAGAAgAAAAhAH/BpwjhAAAADAEAAA8A&#10;AABkcnMvZG93bnJldi54bWxMj8FOwzAQRO9I/IO1SNyok4aGEuJUVQWcKiRaJMRtG2+TqLEdxW6S&#10;/j3bExx3ZzTzJl9NphUD9b5xVkE8i0CQLZ1ubKXga//2sAThA1qNrbOk4EIeVsXtTY6ZdqP9pGEX&#10;KsEh1meooA6hy6T0ZU0G/cx1ZFk7ut5g4LOvpO5x5HDTynkUpdJgY7mhxo42NZWn3dkoeB9xXCfx&#10;67A9HTeXn/3i43sbk1L3d9P6BUSgKfyZ4YrP6FAw08GdrfaiVZA+JQlbWUjnvOHq4D5+HRQ8Pi+W&#10;IItc/h9R/AIAAP//AwBQSwECLQAUAAYACAAAACEAtoM4kv4AAADhAQAAEwAAAAAAAAAAAAAAAAAA&#10;AAAAW0NvbnRlbnRfVHlwZXNdLnhtbFBLAQItABQABgAIAAAAIQA4/SH/1gAAAJQBAAALAAAAAAAA&#10;AAAAAAAAAC8BAABfcmVscy8ucmVsc1BLAQItABQABgAIAAAAIQCQadDdGwMAAG8IAAAOAAAAAAAA&#10;AAAAAAAAAC4CAABkcnMvZTJvRG9jLnhtbFBLAQItABQABgAIAAAAIQB/wacI4QAAAAwBAAAPAAAA&#10;AAAAAAAAAAAAAHUFAABkcnMvZG93bnJldi54bWxQSwUGAAAAAAQABADzAAAAgwYAAAAA&#10;">
                <v:oval id="Oval 35794616" o:spid="_x0000_s1029" style="position:absolute;width:21145;height:2114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H7JOyQAAAOEAAAAPAAAAZHJzL2Rvd25yZXYueG1sRI9RT8JA&#10;EITfTfwPlzXxTa4FrFo5CJiovIAR+QGb3tpWentNb4HCr+dMTHyczMw3mcmsd406UBdqzwbSQQKK&#10;uPC25tLA9uv17hFUEGSLjWcycKIAs+n11QRz64/8SYeNlCpCOORooBJpc61DUZHDMPAtcfS+fedQ&#10;ouxKbTs8Rrhr9DBJMu2w5rhQYUsvFRW7zd4ZKEdr0UQfZ1qtx9uf97eFpKvemNubfv4MSqiX//Bf&#10;e2kNjO4fnsZZmsHvo/gG9PQCAAD//wMAUEsBAi0AFAAGAAgAAAAhANvh9svuAAAAhQEAABMAAAAA&#10;AAAAAAAAAAAAAAAAAFtDb250ZW50X1R5cGVzXS54bWxQSwECLQAUAAYACAAAACEAWvQsW78AAAAV&#10;AQAACwAAAAAAAAAAAAAAAAAfAQAAX3JlbHMvLnJlbHNQSwECLQAUAAYACAAAACEA/R+yTskAAADh&#10;AAAADwAAAAAAAAAAAAAAAAAHAgAAZHJzL2Rvd25yZXYueG1sUEsFBgAAAAADAAMAtwAAAP0CAAAA&#10;AA==&#10;" fillcolor="#95cc66" stroked="f" strokeweight="1pt">
                  <v:stroke joinstyle="miter"/>
                </v:oval>
                <v:shape id="Text Box 204" o:spid="_x0000_s1030" type="#_x0000_t202" style="position:absolute;left:2461;top:4009;width:16996;height:1473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sBJozQAAAOMAAAAPAAAAZHJzL2Rvd25yZXYueG1sRI9BT8JA&#10;EIXvJv6HzZhwky01UlJZCGlCJAQPIBdvY3doG7uztbtA5dc7BxOPM+/Ne9/Ml4Nr1YX60Hg2MBkn&#10;oIhLbxuuDBzf148zUCEiW2w9k4EfCrBc3N/NMbf+ynu6HGKlJIRDjgbqGLtc61DW5DCMfUcs2sn3&#10;DqOMfaVtj1cJd61Ok2SqHTYsDTV2VNRUfh3OzsC2WL/h/jN1s1tbvO5Oq+77+PFszOhhWL2AijTE&#10;f/Pf9cYK/lOWptlkmgm0/CQL0ItfAAAA//8DAFBLAQItABQABgAIAAAAIQDb4fbL7gAAAIUBAAAT&#10;AAAAAAAAAAAAAAAAAAAAAABbQ29udGVudF9UeXBlc10ueG1sUEsBAi0AFAAGAAgAAAAhAFr0LFu/&#10;AAAAFQEAAAsAAAAAAAAAAAAAAAAAHwEAAF9yZWxzLy5yZWxzUEsBAi0AFAAGAAgAAAAhAMmwEmjN&#10;AAAA4wAAAA8AAAAAAAAAAAAAAAAABwIAAGRycy9kb3ducmV2LnhtbFBLBQYAAAAAAwADALcAAAAB&#10;AwAAAAA=&#10;" filled="f" stroked="f" strokeweight=".5pt">
                  <v:textbox>
                    <w:txbxContent>
                      <w:p w14:paraId="691800D7" w14:textId="77777777" w:rsidR="007865D0" w:rsidRPr="008C3380" w:rsidRDefault="007865D0" w:rsidP="002D72AD">
                        <w:pPr>
                          <w:jc w:val="center"/>
                          <w:rPr>
                            <w:rFonts w:ascii="Arial Narrow" w:hAnsi="Arial Narrow"/>
                            <w:color w:val="FFFFFF"/>
                            <w:lang w:val="es-ES"/>
                          </w:rPr>
                        </w:pPr>
                        <w:r w:rsidRPr="008C3380">
                          <w:rPr>
                            <w:rFonts w:ascii="Arial Narrow" w:hAnsi="Arial Narrow"/>
                            <w:color w:val="FFFFFF"/>
                            <w:lang w:val="es-ES"/>
                          </w:rPr>
                          <w:t>PNUMA promueve prácticas ecológicamente responsables en todo el mundo y en sus propias actividades. Nuestra política de distribución pretende reducir la huella de carbono del PNUMA.</w:t>
                        </w:r>
                      </w:p>
                    </w:txbxContent>
                  </v:textbox>
                </v:shape>
              </v:group>
            </w:pict>
          </mc:Fallback>
        </mc:AlternateContent>
      </w:r>
      <w:r w:rsidRPr="003431FC">
        <w:rPr>
          <w:rFonts w:ascii="Roboto" w:eastAsia="Calibri" w:hAnsi="Roboto" w:cs="Arial"/>
          <w:color w:val="FFFFFF"/>
          <w:kern w:val="2"/>
          <w:sz w:val="18"/>
          <w:szCs w:val="18"/>
          <w:lang w:val="es-ES"/>
          <w14:ligatures w14:val="standardContextual"/>
        </w:rPr>
        <w:t>El contenido de este informe no refleja necesariamente las opiniones o políticas del Programa de las Naciones Unidas para el Medio Ambiente, las organizaciones colaboradoras o sus editores. Los términos utilizados y la presentación del material que figura en este informe no suponen ninguna toma de posición por parte del Programa de las Naciones Unidas para el Medio Ambiente o de las organizaciones, redactores o editores que han contribuido a su elaboración acerca de la condición jurídica de los países, territorios, ciudades o sus autoridades, ni respecto al trazado de sus fronteras o límites, ni de la designación de su nombre, fronteras o límites. La mención de un producto o entidad comercial en esta publicación no implica su aprobación por el Programa de las Naciones Unidas para el Medio Ambiente.</w:t>
      </w:r>
    </w:p>
    <w:p w14:paraId="5B306255" w14:textId="77777777" w:rsidR="002D72AD" w:rsidRPr="003431FC" w:rsidRDefault="002D72AD" w:rsidP="002D72AD">
      <w:pPr>
        <w:spacing w:after="0" w:line="240" w:lineRule="auto"/>
        <w:rPr>
          <w:rFonts w:ascii="Roboto" w:eastAsia="Calibri" w:hAnsi="Roboto" w:cs="Arial"/>
          <w:b/>
          <w:bCs/>
          <w:color w:val="FFFFFF"/>
          <w:kern w:val="2"/>
          <w:sz w:val="18"/>
          <w:szCs w:val="18"/>
          <w:lang w:val="es-ES"/>
          <w14:ligatures w14:val="standardContextual"/>
        </w:rPr>
      </w:pPr>
      <w:r w:rsidRPr="003431FC">
        <w:rPr>
          <w:rFonts w:ascii="Roboto" w:eastAsia="Calibri" w:hAnsi="Roboto" w:cs="Arial"/>
          <w:b/>
          <w:bCs/>
          <w:color w:val="FFFFFF"/>
          <w:kern w:val="2"/>
          <w:sz w:val="18"/>
          <w:szCs w:val="18"/>
          <w:lang w:val="es-ES"/>
          <w14:ligatures w14:val="standardContextual"/>
        </w:rPr>
        <w:t xml:space="preserve">Centro Mundial de Vigilancia de la Conservación </w:t>
      </w:r>
    </w:p>
    <w:p w14:paraId="6A3945FF" w14:textId="77777777" w:rsidR="002D72AD" w:rsidRPr="00DC7B3B" w:rsidRDefault="002D72AD" w:rsidP="002D72AD">
      <w:pPr>
        <w:spacing w:after="0" w:line="240" w:lineRule="auto"/>
        <w:rPr>
          <w:rFonts w:ascii="Roboto" w:eastAsia="Calibri" w:hAnsi="Roboto" w:cs="Arial"/>
          <w:b/>
          <w:bCs/>
          <w:color w:val="FFFFFF"/>
          <w:kern w:val="2"/>
          <w:sz w:val="18"/>
          <w:szCs w:val="18"/>
          <w:lang w:val="en-US"/>
          <w14:ligatures w14:val="standardContextual"/>
        </w:rPr>
      </w:pPr>
      <w:r w:rsidRPr="00DC7B3B">
        <w:rPr>
          <w:rFonts w:ascii="Roboto" w:eastAsia="Calibri" w:hAnsi="Roboto" w:cs="Arial"/>
          <w:b/>
          <w:bCs/>
          <w:color w:val="FFFFFF"/>
          <w:kern w:val="2"/>
          <w:sz w:val="18"/>
          <w:szCs w:val="18"/>
          <w:lang w:val="en-US"/>
          <w14:ligatures w14:val="standardContextual"/>
        </w:rPr>
        <w:t>(PNUMA-WCMC)</w:t>
      </w:r>
    </w:p>
    <w:p w14:paraId="323F2FCA" w14:textId="77777777" w:rsidR="002D72AD" w:rsidRPr="00DC7B3B" w:rsidRDefault="002D72AD" w:rsidP="002D72AD">
      <w:pPr>
        <w:spacing w:after="0" w:line="240" w:lineRule="auto"/>
        <w:rPr>
          <w:rFonts w:ascii="Roboto" w:eastAsia="Calibri" w:hAnsi="Roboto" w:cs="Arial"/>
          <w:color w:val="FFFFFF"/>
          <w:kern w:val="2"/>
          <w:sz w:val="18"/>
          <w:szCs w:val="18"/>
          <w:lang w:val="en-US"/>
          <w14:ligatures w14:val="standardContextual"/>
        </w:rPr>
      </w:pPr>
      <w:r w:rsidRPr="00DC7B3B">
        <w:rPr>
          <w:rFonts w:ascii="Roboto" w:eastAsia="Calibri" w:hAnsi="Roboto" w:cs="Arial"/>
          <w:color w:val="FFFFFF"/>
          <w:kern w:val="2"/>
          <w:sz w:val="18"/>
          <w:szCs w:val="18"/>
          <w:lang w:val="en-US"/>
          <w14:ligatures w14:val="standardContextual"/>
        </w:rPr>
        <w:t>219 Huntingdon Road,</w:t>
      </w:r>
    </w:p>
    <w:p w14:paraId="3D191E4B" w14:textId="77777777" w:rsidR="002D72AD" w:rsidRPr="00DC7B3B" w:rsidRDefault="002D72AD" w:rsidP="002D72AD">
      <w:pPr>
        <w:spacing w:after="0" w:line="240" w:lineRule="auto"/>
        <w:rPr>
          <w:rFonts w:ascii="Roboto" w:eastAsia="Calibri" w:hAnsi="Roboto" w:cs="Arial"/>
          <w:color w:val="FFFFFF"/>
          <w:kern w:val="2"/>
          <w:sz w:val="18"/>
          <w:szCs w:val="18"/>
          <w:lang w:val="en-US"/>
          <w14:ligatures w14:val="standardContextual"/>
        </w:rPr>
      </w:pPr>
      <w:r w:rsidRPr="00DC7B3B">
        <w:rPr>
          <w:rFonts w:ascii="Roboto" w:eastAsia="Calibri" w:hAnsi="Roboto" w:cs="Arial"/>
          <w:color w:val="FFFFFF"/>
          <w:kern w:val="2"/>
          <w:sz w:val="18"/>
          <w:szCs w:val="18"/>
          <w:lang w:val="en-US"/>
          <w14:ligatures w14:val="standardContextual"/>
        </w:rPr>
        <w:t xml:space="preserve">Cambridge CB3 0DL, Reino </w:t>
      </w:r>
      <w:proofErr w:type="spellStart"/>
      <w:r w:rsidRPr="00DC7B3B">
        <w:rPr>
          <w:rFonts w:ascii="Roboto" w:eastAsia="Calibri" w:hAnsi="Roboto" w:cs="Arial"/>
          <w:color w:val="FFFFFF"/>
          <w:kern w:val="2"/>
          <w:sz w:val="18"/>
          <w:szCs w:val="18"/>
          <w:lang w:val="en-US"/>
          <w14:ligatures w14:val="standardContextual"/>
        </w:rPr>
        <w:t>Unido</w:t>
      </w:r>
      <w:proofErr w:type="spellEnd"/>
    </w:p>
    <w:p w14:paraId="07ABE8C9" w14:textId="77777777" w:rsidR="002D72AD" w:rsidRPr="00DC7B3B" w:rsidRDefault="002D72AD" w:rsidP="002D72AD">
      <w:pPr>
        <w:spacing w:after="0" w:line="240" w:lineRule="auto"/>
        <w:rPr>
          <w:rFonts w:ascii="Roboto" w:eastAsia="Calibri" w:hAnsi="Roboto" w:cs="Arial"/>
          <w:color w:val="FFFFFF"/>
          <w:kern w:val="2"/>
          <w:sz w:val="18"/>
          <w:szCs w:val="18"/>
          <w:lang w:val="de-DE"/>
          <w14:ligatures w14:val="standardContextual"/>
        </w:rPr>
      </w:pPr>
      <w:r w:rsidRPr="00DC7B3B">
        <w:rPr>
          <w:rFonts w:ascii="Roboto" w:eastAsia="Calibri" w:hAnsi="Roboto" w:cs="Arial"/>
          <w:color w:val="FFFFFF"/>
          <w:kern w:val="2"/>
          <w:sz w:val="18"/>
          <w:szCs w:val="18"/>
          <w:lang w:val="de-DE"/>
          <w14:ligatures w14:val="standardContextual"/>
        </w:rPr>
        <w:t>Tel.: +44 1223 277314 www.unep-wcmc.org</w:t>
      </w:r>
    </w:p>
    <w:p w14:paraId="690E09B6" w14:textId="77777777" w:rsidR="002D72AD" w:rsidRPr="00DC7B3B" w:rsidRDefault="002D72AD" w:rsidP="002D72AD">
      <w:pPr>
        <w:spacing w:after="0" w:line="240" w:lineRule="auto"/>
        <w:rPr>
          <w:rFonts w:ascii="Roboto" w:eastAsia="Calibri" w:hAnsi="Roboto" w:cs="Arial"/>
          <w:color w:val="FFFFFF"/>
          <w:kern w:val="2"/>
          <w:sz w:val="18"/>
          <w:szCs w:val="18"/>
          <w:lang w:val="de-DE"/>
          <w14:ligatures w14:val="standardContextual"/>
        </w:rPr>
      </w:pPr>
      <w:r w:rsidRPr="00DC7B3B">
        <w:rPr>
          <w:rFonts w:ascii="Roboto" w:eastAsia="Calibri" w:hAnsi="Roboto" w:cs="Arial"/>
          <w:color w:val="FFFFFF"/>
          <w:kern w:val="2"/>
          <w:sz w:val="18"/>
          <w:szCs w:val="18"/>
          <w:lang w:val="de-DE"/>
          <w14:ligatures w14:val="standardContextual"/>
        </w:rPr>
        <w:t>www.unep-wcmc.org</w:t>
      </w:r>
    </w:p>
    <w:p w14:paraId="7D9B7614" w14:textId="77777777" w:rsidR="002D72AD" w:rsidRPr="00DC7B3B" w:rsidRDefault="002D72AD" w:rsidP="002D72AD">
      <w:pPr>
        <w:spacing w:after="0" w:line="256" w:lineRule="auto"/>
        <w:rPr>
          <w:rFonts w:ascii="Roboto" w:eastAsia="Calibri" w:hAnsi="Roboto" w:cs="Arial"/>
          <w:sz w:val="24"/>
          <w:szCs w:val="24"/>
          <w:lang w:val="de-DE"/>
        </w:rPr>
        <w:sectPr w:rsidR="002D72AD" w:rsidRPr="00DC7B3B" w:rsidSect="002D72AD">
          <w:pgSz w:w="11906" w:h="16838"/>
          <w:pgMar w:top="1440" w:right="1440" w:bottom="1440" w:left="1440" w:header="708" w:footer="708" w:gutter="0"/>
          <w:pgNumType w:fmt="lowerRoman"/>
          <w:cols w:space="720"/>
        </w:sectPr>
      </w:pPr>
    </w:p>
    <w:p w14:paraId="09AF68B6" w14:textId="77777777" w:rsidR="002D72AD" w:rsidRPr="003431FC" w:rsidRDefault="002D72AD" w:rsidP="00C82977">
      <w:pPr>
        <w:rPr>
          <w:rFonts w:cs="Arial"/>
          <w:b/>
          <w:lang w:val="es-ES"/>
        </w:rPr>
      </w:pPr>
      <w:r w:rsidRPr="003431FC">
        <w:rPr>
          <w:rFonts w:cs="Arial"/>
          <w:b/>
          <w:lang w:val="es-ES"/>
        </w:rPr>
        <w:lastRenderedPageBreak/>
        <w:t>Contenido</w:t>
      </w:r>
    </w:p>
    <w:p w14:paraId="2950CA23" w14:textId="19EBFC90" w:rsidR="00C82977" w:rsidRPr="003431FC" w:rsidRDefault="00C82977" w:rsidP="00C82977">
      <w:pPr>
        <w:pStyle w:val="TOC1"/>
        <w:tabs>
          <w:tab w:val="right" w:leader="dot" w:pos="9016"/>
        </w:tabs>
        <w:rPr>
          <w:rFonts w:ascii="Arial" w:eastAsiaTheme="minorEastAsia" w:hAnsi="Arial"/>
          <w:lang w:val="es-ES" w:eastAsia="en-GB"/>
        </w:rPr>
      </w:pPr>
      <w:r w:rsidRPr="003431FC">
        <w:rPr>
          <w:rFonts w:ascii="Arial" w:hAnsi="Arial"/>
          <w:color w:val="003870"/>
          <w:lang w:val="es-ES"/>
        </w:rPr>
        <w:fldChar w:fldCharType="begin"/>
      </w:r>
      <w:r w:rsidRPr="003431FC">
        <w:rPr>
          <w:rFonts w:ascii="Arial" w:hAnsi="Arial"/>
          <w:color w:val="003870"/>
          <w:lang w:val="es-ES"/>
        </w:rPr>
        <w:instrText xml:space="preserve"> TOC \o "1-1" \h \z \u </w:instrText>
      </w:r>
      <w:r w:rsidRPr="003431FC">
        <w:rPr>
          <w:rFonts w:ascii="Arial" w:hAnsi="Arial"/>
          <w:color w:val="003870"/>
          <w:lang w:val="es-ES"/>
        </w:rPr>
        <w:fldChar w:fldCharType="separate"/>
      </w:r>
      <w:hyperlink w:anchor="_Toc210914218" w:history="1">
        <w:r w:rsidRPr="003431FC">
          <w:rPr>
            <w:rStyle w:val="Hyperlink"/>
            <w:rFonts w:ascii="Arial" w:hAnsi="Arial"/>
            <w:lang w:val="es-ES"/>
          </w:rPr>
          <w:t>Executive Summary</w:t>
        </w:r>
        <w:r w:rsidRPr="003431FC">
          <w:rPr>
            <w:rFonts w:ascii="Arial" w:hAnsi="Arial"/>
            <w:webHidden/>
            <w:lang w:val="es-ES"/>
          </w:rPr>
          <w:tab/>
        </w:r>
        <w:r w:rsidRPr="003431FC">
          <w:rPr>
            <w:rFonts w:ascii="Arial" w:hAnsi="Arial"/>
            <w:webHidden/>
            <w:lang w:val="es-ES"/>
          </w:rPr>
          <w:fldChar w:fldCharType="begin"/>
        </w:r>
        <w:r w:rsidRPr="003431FC">
          <w:rPr>
            <w:rFonts w:ascii="Arial" w:hAnsi="Arial"/>
            <w:webHidden/>
            <w:lang w:val="es-ES"/>
          </w:rPr>
          <w:instrText xml:space="preserve"> PAGEREF _Toc210914218 \h </w:instrText>
        </w:r>
        <w:r w:rsidRPr="003431FC">
          <w:rPr>
            <w:rFonts w:ascii="Arial" w:hAnsi="Arial"/>
            <w:webHidden/>
            <w:lang w:val="es-ES"/>
          </w:rPr>
        </w:r>
        <w:r w:rsidRPr="003431FC">
          <w:rPr>
            <w:rFonts w:ascii="Arial" w:hAnsi="Arial"/>
            <w:webHidden/>
            <w:lang w:val="es-ES"/>
          </w:rPr>
          <w:fldChar w:fldCharType="separate"/>
        </w:r>
        <w:r w:rsidR="00AC1A0B" w:rsidRPr="003431FC">
          <w:rPr>
            <w:rFonts w:ascii="Arial" w:hAnsi="Arial"/>
            <w:webHidden/>
            <w:lang w:val="es-ES"/>
          </w:rPr>
          <w:t>v</w:t>
        </w:r>
        <w:r w:rsidRPr="003431FC">
          <w:rPr>
            <w:rFonts w:ascii="Arial" w:hAnsi="Arial"/>
            <w:webHidden/>
            <w:lang w:val="es-ES"/>
          </w:rPr>
          <w:fldChar w:fldCharType="end"/>
        </w:r>
      </w:hyperlink>
    </w:p>
    <w:p w14:paraId="1B676726" w14:textId="24E53967" w:rsidR="00C82977" w:rsidRPr="003431FC" w:rsidRDefault="00C82977" w:rsidP="00C82977">
      <w:pPr>
        <w:pStyle w:val="TOC1"/>
        <w:tabs>
          <w:tab w:val="right" w:leader="dot" w:pos="9016"/>
        </w:tabs>
        <w:rPr>
          <w:rFonts w:ascii="Arial" w:eastAsiaTheme="minorEastAsia" w:hAnsi="Arial"/>
          <w:lang w:val="es-ES" w:eastAsia="en-GB"/>
        </w:rPr>
      </w:pPr>
      <w:hyperlink w:anchor="_Toc210914219" w:history="1">
        <w:r w:rsidRPr="003431FC">
          <w:rPr>
            <w:rStyle w:val="Hyperlink"/>
            <w:rFonts w:ascii="Arial" w:hAnsi="Arial"/>
            <w:lang w:val="es-ES"/>
          </w:rPr>
          <w:t>Introduction</w:t>
        </w:r>
        <w:r w:rsidRPr="003431FC">
          <w:rPr>
            <w:rFonts w:ascii="Arial" w:hAnsi="Arial"/>
            <w:webHidden/>
            <w:lang w:val="es-ES"/>
          </w:rPr>
          <w:tab/>
        </w:r>
        <w:r w:rsidRPr="003431FC">
          <w:rPr>
            <w:rFonts w:ascii="Arial" w:hAnsi="Arial"/>
            <w:webHidden/>
            <w:lang w:val="es-ES"/>
          </w:rPr>
          <w:fldChar w:fldCharType="begin"/>
        </w:r>
        <w:r w:rsidRPr="003431FC">
          <w:rPr>
            <w:rFonts w:ascii="Arial" w:hAnsi="Arial"/>
            <w:webHidden/>
            <w:lang w:val="es-ES"/>
          </w:rPr>
          <w:instrText xml:space="preserve"> PAGEREF _Toc210914219 \h </w:instrText>
        </w:r>
        <w:r w:rsidRPr="003431FC">
          <w:rPr>
            <w:rFonts w:ascii="Arial" w:hAnsi="Arial"/>
            <w:webHidden/>
            <w:lang w:val="es-ES"/>
          </w:rPr>
        </w:r>
        <w:r w:rsidRPr="003431FC">
          <w:rPr>
            <w:rFonts w:ascii="Arial" w:hAnsi="Arial"/>
            <w:webHidden/>
            <w:lang w:val="es-ES"/>
          </w:rPr>
          <w:fldChar w:fldCharType="separate"/>
        </w:r>
        <w:r w:rsidR="00AC1A0B" w:rsidRPr="003431FC">
          <w:rPr>
            <w:rFonts w:ascii="Arial" w:hAnsi="Arial"/>
            <w:webHidden/>
            <w:lang w:val="es-ES"/>
          </w:rPr>
          <w:t>1</w:t>
        </w:r>
        <w:r w:rsidRPr="003431FC">
          <w:rPr>
            <w:rFonts w:ascii="Arial" w:hAnsi="Arial"/>
            <w:webHidden/>
            <w:lang w:val="es-ES"/>
          </w:rPr>
          <w:fldChar w:fldCharType="end"/>
        </w:r>
      </w:hyperlink>
    </w:p>
    <w:p w14:paraId="68ECECC0" w14:textId="5C3475D8" w:rsidR="00C82977" w:rsidRPr="003431FC" w:rsidRDefault="00C82977" w:rsidP="00C82977">
      <w:pPr>
        <w:pStyle w:val="TOC1"/>
        <w:tabs>
          <w:tab w:val="left" w:pos="440"/>
          <w:tab w:val="right" w:leader="dot" w:pos="9016"/>
        </w:tabs>
        <w:rPr>
          <w:rFonts w:ascii="Arial" w:eastAsiaTheme="minorEastAsia" w:hAnsi="Arial"/>
          <w:lang w:val="es-ES" w:eastAsia="en-GB"/>
        </w:rPr>
      </w:pPr>
      <w:hyperlink w:anchor="_Toc210914220" w:history="1">
        <w:r w:rsidRPr="003431FC">
          <w:rPr>
            <w:rStyle w:val="Hyperlink"/>
            <w:rFonts w:ascii="Arial" w:hAnsi="Arial"/>
            <w:lang w:val="es-ES"/>
          </w:rPr>
          <w:t>1.</w:t>
        </w:r>
        <w:r w:rsidRPr="003431FC">
          <w:rPr>
            <w:rFonts w:ascii="Arial" w:eastAsiaTheme="minorEastAsia" w:hAnsi="Arial"/>
            <w:lang w:val="es-ES" w:eastAsia="es-US"/>
          </w:rPr>
          <w:tab/>
        </w:r>
        <w:r w:rsidRPr="003431FC">
          <w:rPr>
            <w:rStyle w:val="Hyperlink"/>
            <w:rFonts w:ascii="Arial" w:hAnsi="Arial"/>
            <w:lang w:val="es-ES"/>
          </w:rPr>
          <w:t>Changes in the conservation status of CMS-listed species</w:t>
        </w:r>
        <w:r w:rsidRPr="003431FC">
          <w:rPr>
            <w:rFonts w:ascii="Arial" w:hAnsi="Arial"/>
            <w:webHidden/>
            <w:lang w:val="es-ES"/>
          </w:rPr>
          <w:tab/>
        </w:r>
        <w:r w:rsidRPr="003431FC">
          <w:rPr>
            <w:rFonts w:ascii="Arial" w:hAnsi="Arial"/>
            <w:webHidden/>
            <w:lang w:val="es-ES"/>
          </w:rPr>
          <w:fldChar w:fldCharType="begin"/>
        </w:r>
        <w:r w:rsidRPr="003431FC">
          <w:rPr>
            <w:rFonts w:ascii="Arial" w:hAnsi="Arial"/>
            <w:webHidden/>
            <w:lang w:val="es-ES"/>
          </w:rPr>
          <w:instrText xml:space="preserve"> PAGEREF _Toc210914220 \h </w:instrText>
        </w:r>
        <w:r w:rsidRPr="003431FC">
          <w:rPr>
            <w:rFonts w:ascii="Arial" w:hAnsi="Arial"/>
            <w:webHidden/>
            <w:lang w:val="es-ES"/>
          </w:rPr>
        </w:r>
        <w:r w:rsidRPr="003431FC">
          <w:rPr>
            <w:rFonts w:ascii="Arial" w:hAnsi="Arial"/>
            <w:webHidden/>
            <w:lang w:val="es-ES"/>
          </w:rPr>
          <w:fldChar w:fldCharType="separate"/>
        </w:r>
        <w:r w:rsidR="00AC1A0B" w:rsidRPr="003431FC">
          <w:rPr>
            <w:rFonts w:ascii="Arial" w:hAnsi="Arial"/>
            <w:webHidden/>
            <w:lang w:val="es-ES"/>
          </w:rPr>
          <w:t>2</w:t>
        </w:r>
        <w:r w:rsidRPr="003431FC">
          <w:rPr>
            <w:rFonts w:ascii="Arial" w:hAnsi="Arial"/>
            <w:webHidden/>
            <w:lang w:val="es-ES"/>
          </w:rPr>
          <w:fldChar w:fldCharType="end"/>
        </w:r>
      </w:hyperlink>
    </w:p>
    <w:p w14:paraId="64437AAF" w14:textId="1D49C7A6" w:rsidR="00C82977" w:rsidRPr="003431FC" w:rsidRDefault="00C82977" w:rsidP="00C82977">
      <w:pPr>
        <w:pStyle w:val="TOC1"/>
        <w:tabs>
          <w:tab w:val="left" w:pos="440"/>
          <w:tab w:val="right" w:leader="dot" w:pos="9016"/>
        </w:tabs>
        <w:rPr>
          <w:rFonts w:ascii="Arial" w:eastAsiaTheme="minorEastAsia" w:hAnsi="Arial"/>
          <w:lang w:val="es-ES" w:eastAsia="en-GB"/>
        </w:rPr>
      </w:pPr>
      <w:hyperlink w:anchor="_Toc210914221" w:history="1">
        <w:r w:rsidRPr="003431FC">
          <w:rPr>
            <w:rStyle w:val="Hyperlink"/>
            <w:rFonts w:ascii="Arial" w:hAnsi="Arial"/>
            <w:lang w:val="es-ES"/>
          </w:rPr>
          <w:t>2.</w:t>
        </w:r>
        <w:r w:rsidRPr="003431FC">
          <w:rPr>
            <w:rFonts w:ascii="Arial" w:eastAsiaTheme="minorEastAsia" w:hAnsi="Arial"/>
            <w:lang w:val="es-ES" w:eastAsia="es-US"/>
          </w:rPr>
          <w:tab/>
        </w:r>
        <w:r w:rsidRPr="003431FC">
          <w:rPr>
            <w:rStyle w:val="Hyperlink"/>
            <w:rFonts w:ascii="Arial" w:hAnsi="Arial"/>
            <w:lang w:val="es-ES"/>
          </w:rPr>
          <w:t>Spotlight on recently reported population changes</w:t>
        </w:r>
        <w:r w:rsidRPr="003431FC">
          <w:rPr>
            <w:rFonts w:ascii="Arial" w:hAnsi="Arial"/>
            <w:webHidden/>
            <w:lang w:val="es-ES"/>
          </w:rPr>
          <w:tab/>
        </w:r>
        <w:r w:rsidRPr="003431FC">
          <w:rPr>
            <w:rFonts w:ascii="Arial" w:hAnsi="Arial"/>
            <w:webHidden/>
            <w:lang w:val="es-ES"/>
          </w:rPr>
          <w:fldChar w:fldCharType="begin"/>
        </w:r>
        <w:r w:rsidRPr="003431FC">
          <w:rPr>
            <w:rFonts w:ascii="Arial" w:hAnsi="Arial"/>
            <w:webHidden/>
            <w:lang w:val="es-ES"/>
          </w:rPr>
          <w:instrText xml:space="preserve"> PAGEREF _Toc210914221 \h </w:instrText>
        </w:r>
        <w:r w:rsidRPr="003431FC">
          <w:rPr>
            <w:rFonts w:ascii="Arial" w:hAnsi="Arial"/>
            <w:webHidden/>
            <w:lang w:val="es-ES"/>
          </w:rPr>
        </w:r>
        <w:r w:rsidRPr="003431FC">
          <w:rPr>
            <w:rFonts w:ascii="Arial" w:hAnsi="Arial"/>
            <w:webHidden/>
            <w:lang w:val="es-ES"/>
          </w:rPr>
          <w:fldChar w:fldCharType="separate"/>
        </w:r>
        <w:r w:rsidR="00AC1A0B" w:rsidRPr="003431FC">
          <w:rPr>
            <w:rFonts w:ascii="Arial" w:hAnsi="Arial"/>
            <w:webHidden/>
            <w:lang w:val="es-ES"/>
          </w:rPr>
          <w:t>6</w:t>
        </w:r>
        <w:r w:rsidRPr="003431FC">
          <w:rPr>
            <w:rFonts w:ascii="Arial" w:hAnsi="Arial"/>
            <w:webHidden/>
            <w:lang w:val="es-ES"/>
          </w:rPr>
          <w:fldChar w:fldCharType="end"/>
        </w:r>
      </w:hyperlink>
    </w:p>
    <w:p w14:paraId="0BC66BDC" w14:textId="7B253434" w:rsidR="00C82977" w:rsidRPr="003431FC" w:rsidRDefault="00C82977" w:rsidP="00C82977">
      <w:pPr>
        <w:pStyle w:val="TOC1"/>
        <w:tabs>
          <w:tab w:val="left" w:pos="440"/>
          <w:tab w:val="right" w:leader="dot" w:pos="9016"/>
        </w:tabs>
        <w:rPr>
          <w:rFonts w:ascii="Arial" w:eastAsiaTheme="minorEastAsia" w:hAnsi="Arial"/>
          <w:lang w:val="es-ES" w:eastAsia="en-GB"/>
        </w:rPr>
      </w:pPr>
      <w:hyperlink w:anchor="_Toc210914222" w:history="1">
        <w:r w:rsidRPr="003431FC">
          <w:rPr>
            <w:rStyle w:val="Hyperlink"/>
            <w:rFonts w:ascii="Arial" w:hAnsi="Arial"/>
            <w:lang w:val="es-ES"/>
          </w:rPr>
          <w:t>3.</w:t>
        </w:r>
        <w:r w:rsidRPr="003431FC">
          <w:rPr>
            <w:rFonts w:ascii="Arial" w:eastAsiaTheme="minorEastAsia" w:hAnsi="Arial"/>
            <w:lang w:val="es-ES" w:eastAsia="es-US"/>
          </w:rPr>
          <w:tab/>
        </w:r>
        <w:r w:rsidRPr="003431FC">
          <w:rPr>
            <w:rStyle w:val="Hyperlink"/>
            <w:rFonts w:ascii="Arial" w:hAnsi="Arial"/>
            <w:lang w:val="es-ES"/>
          </w:rPr>
          <w:t>Progress identifying and protecting important habitats for CMS-listed species</w:t>
        </w:r>
        <w:r w:rsidRPr="003431FC">
          <w:rPr>
            <w:rFonts w:ascii="Arial" w:hAnsi="Arial"/>
            <w:webHidden/>
            <w:lang w:val="es-ES"/>
          </w:rPr>
          <w:tab/>
        </w:r>
        <w:r w:rsidRPr="003431FC">
          <w:rPr>
            <w:rFonts w:ascii="Arial" w:hAnsi="Arial"/>
            <w:webHidden/>
            <w:lang w:val="es-ES"/>
          </w:rPr>
          <w:fldChar w:fldCharType="begin"/>
        </w:r>
        <w:r w:rsidRPr="003431FC">
          <w:rPr>
            <w:rFonts w:ascii="Arial" w:hAnsi="Arial"/>
            <w:webHidden/>
            <w:lang w:val="es-ES"/>
          </w:rPr>
          <w:instrText xml:space="preserve"> PAGEREF _Toc210914222 \h </w:instrText>
        </w:r>
        <w:r w:rsidRPr="003431FC">
          <w:rPr>
            <w:rFonts w:ascii="Arial" w:hAnsi="Arial"/>
            <w:webHidden/>
            <w:lang w:val="es-ES"/>
          </w:rPr>
        </w:r>
        <w:r w:rsidRPr="003431FC">
          <w:rPr>
            <w:rFonts w:ascii="Arial" w:hAnsi="Arial"/>
            <w:webHidden/>
            <w:lang w:val="es-ES"/>
          </w:rPr>
          <w:fldChar w:fldCharType="separate"/>
        </w:r>
        <w:r w:rsidR="00AC1A0B" w:rsidRPr="003431FC">
          <w:rPr>
            <w:rFonts w:ascii="Arial" w:hAnsi="Arial"/>
            <w:webHidden/>
            <w:lang w:val="es-ES"/>
          </w:rPr>
          <w:t>12</w:t>
        </w:r>
        <w:r w:rsidRPr="003431FC">
          <w:rPr>
            <w:rFonts w:ascii="Arial" w:hAnsi="Arial"/>
            <w:webHidden/>
            <w:lang w:val="es-ES"/>
          </w:rPr>
          <w:fldChar w:fldCharType="end"/>
        </w:r>
      </w:hyperlink>
    </w:p>
    <w:p w14:paraId="56249A0E" w14:textId="7C906F7F" w:rsidR="00C82977" w:rsidRPr="003431FC" w:rsidRDefault="00C82977" w:rsidP="00C82977">
      <w:pPr>
        <w:pStyle w:val="TOC1"/>
        <w:tabs>
          <w:tab w:val="left" w:pos="440"/>
          <w:tab w:val="right" w:leader="dot" w:pos="9016"/>
        </w:tabs>
        <w:rPr>
          <w:rFonts w:ascii="Arial" w:eastAsiaTheme="minorEastAsia" w:hAnsi="Arial"/>
          <w:lang w:val="es-ES" w:eastAsia="en-GB"/>
        </w:rPr>
      </w:pPr>
      <w:hyperlink w:anchor="_Toc210914223" w:history="1">
        <w:r w:rsidRPr="003431FC">
          <w:rPr>
            <w:rStyle w:val="Hyperlink"/>
            <w:rFonts w:ascii="Arial" w:hAnsi="Arial"/>
            <w:lang w:val="es-ES"/>
          </w:rPr>
          <w:t>4.</w:t>
        </w:r>
        <w:r w:rsidRPr="003431FC">
          <w:rPr>
            <w:rFonts w:ascii="Arial" w:eastAsiaTheme="minorEastAsia" w:hAnsi="Arial"/>
            <w:lang w:val="es-ES" w:eastAsia="es-US"/>
          </w:rPr>
          <w:tab/>
        </w:r>
        <w:r w:rsidRPr="003431FC">
          <w:rPr>
            <w:rStyle w:val="Hyperlink"/>
            <w:rFonts w:ascii="Arial" w:hAnsi="Arial"/>
            <w:lang w:val="es-ES"/>
          </w:rPr>
          <w:t>Recent progress mapping migratory pathways</w:t>
        </w:r>
        <w:r w:rsidRPr="003431FC">
          <w:rPr>
            <w:rFonts w:ascii="Arial" w:hAnsi="Arial"/>
            <w:webHidden/>
            <w:lang w:val="es-ES"/>
          </w:rPr>
          <w:tab/>
        </w:r>
        <w:r w:rsidRPr="003431FC">
          <w:rPr>
            <w:rFonts w:ascii="Arial" w:hAnsi="Arial"/>
            <w:webHidden/>
            <w:lang w:val="es-ES"/>
          </w:rPr>
          <w:fldChar w:fldCharType="begin"/>
        </w:r>
        <w:r w:rsidRPr="003431FC">
          <w:rPr>
            <w:rFonts w:ascii="Arial" w:hAnsi="Arial"/>
            <w:webHidden/>
            <w:lang w:val="es-ES"/>
          </w:rPr>
          <w:instrText xml:space="preserve"> PAGEREF _Toc210914223 \h </w:instrText>
        </w:r>
        <w:r w:rsidRPr="003431FC">
          <w:rPr>
            <w:rFonts w:ascii="Arial" w:hAnsi="Arial"/>
            <w:webHidden/>
            <w:lang w:val="es-ES"/>
          </w:rPr>
        </w:r>
        <w:r w:rsidRPr="003431FC">
          <w:rPr>
            <w:rFonts w:ascii="Arial" w:hAnsi="Arial"/>
            <w:webHidden/>
            <w:lang w:val="es-ES"/>
          </w:rPr>
          <w:fldChar w:fldCharType="separate"/>
        </w:r>
        <w:r w:rsidR="00AC1A0B" w:rsidRPr="003431FC">
          <w:rPr>
            <w:rFonts w:ascii="Arial" w:hAnsi="Arial"/>
            <w:webHidden/>
            <w:lang w:val="es-ES"/>
          </w:rPr>
          <w:t>17</w:t>
        </w:r>
        <w:r w:rsidRPr="003431FC">
          <w:rPr>
            <w:rFonts w:ascii="Arial" w:hAnsi="Arial"/>
            <w:webHidden/>
            <w:lang w:val="es-ES"/>
          </w:rPr>
          <w:fldChar w:fldCharType="end"/>
        </w:r>
      </w:hyperlink>
    </w:p>
    <w:p w14:paraId="553701B2" w14:textId="74CBA701" w:rsidR="00C82977" w:rsidRPr="003431FC" w:rsidRDefault="00C82977" w:rsidP="00C82977">
      <w:pPr>
        <w:pStyle w:val="TOC1"/>
        <w:tabs>
          <w:tab w:val="right" w:leader="dot" w:pos="9016"/>
        </w:tabs>
        <w:rPr>
          <w:rFonts w:ascii="Arial" w:eastAsiaTheme="minorEastAsia" w:hAnsi="Arial"/>
          <w:lang w:val="es-ES" w:eastAsia="en-GB"/>
        </w:rPr>
      </w:pPr>
      <w:hyperlink w:anchor="_Toc210914224" w:history="1">
        <w:r w:rsidRPr="003431FC">
          <w:rPr>
            <w:rStyle w:val="Hyperlink"/>
            <w:rFonts w:ascii="Arial" w:hAnsi="Arial"/>
            <w:lang w:val="es-ES"/>
          </w:rPr>
          <w:t>Conclusion</w:t>
        </w:r>
        <w:r w:rsidRPr="003431FC">
          <w:rPr>
            <w:rFonts w:ascii="Arial" w:hAnsi="Arial"/>
            <w:webHidden/>
            <w:lang w:val="es-ES"/>
          </w:rPr>
          <w:tab/>
        </w:r>
        <w:r w:rsidRPr="003431FC">
          <w:rPr>
            <w:rFonts w:ascii="Arial" w:hAnsi="Arial"/>
            <w:webHidden/>
            <w:lang w:val="es-ES"/>
          </w:rPr>
          <w:fldChar w:fldCharType="begin"/>
        </w:r>
        <w:r w:rsidRPr="003431FC">
          <w:rPr>
            <w:rFonts w:ascii="Arial" w:hAnsi="Arial"/>
            <w:webHidden/>
            <w:lang w:val="es-ES"/>
          </w:rPr>
          <w:instrText xml:space="preserve"> PAGEREF _Toc210914224 \h </w:instrText>
        </w:r>
        <w:r w:rsidRPr="003431FC">
          <w:rPr>
            <w:rFonts w:ascii="Arial" w:hAnsi="Arial"/>
            <w:webHidden/>
            <w:lang w:val="es-ES"/>
          </w:rPr>
        </w:r>
        <w:r w:rsidRPr="003431FC">
          <w:rPr>
            <w:rFonts w:ascii="Arial" w:hAnsi="Arial"/>
            <w:webHidden/>
            <w:lang w:val="es-ES"/>
          </w:rPr>
          <w:fldChar w:fldCharType="separate"/>
        </w:r>
        <w:r w:rsidR="00AC1A0B" w:rsidRPr="003431FC">
          <w:rPr>
            <w:rFonts w:ascii="Arial" w:hAnsi="Arial"/>
            <w:webHidden/>
            <w:lang w:val="es-ES"/>
          </w:rPr>
          <w:t>21</w:t>
        </w:r>
        <w:r w:rsidRPr="003431FC">
          <w:rPr>
            <w:rFonts w:ascii="Arial" w:hAnsi="Arial"/>
            <w:webHidden/>
            <w:lang w:val="es-ES"/>
          </w:rPr>
          <w:fldChar w:fldCharType="end"/>
        </w:r>
      </w:hyperlink>
    </w:p>
    <w:p w14:paraId="3A48F81C" w14:textId="0A45936C" w:rsidR="00C82977" w:rsidRPr="003431FC" w:rsidRDefault="00C82977" w:rsidP="00C82977">
      <w:pPr>
        <w:pStyle w:val="TOC1"/>
        <w:tabs>
          <w:tab w:val="right" w:leader="dot" w:pos="9016"/>
        </w:tabs>
        <w:rPr>
          <w:rFonts w:ascii="Arial" w:eastAsiaTheme="minorEastAsia" w:hAnsi="Arial"/>
          <w:lang w:val="es-ES" w:eastAsia="en-GB"/>
        </w:rPr>
      </w:pPr>
      <w:hyperlink w:anchor="_Toc210914225" w:history="1">
        <w:r w:rsidRPr="003431FC">
          <w:rPr>
            <w:rStyle w:val="Hyperlink"/>
            <w:rFonts w:ascii="Arial" w:hAnsi="Arial"/>
            <w:lang w:val="es-ES"/>
          </w:rPr>
          <w:t>Appendix</w:t>
        </w:r>
        <w:r w:rsidRPr="003431FC">
          <w:rPr>
            <w:rFonts w:ascii="Arial" w:hAnsi="Arial"/>
            <w:webHidden/>
            <w:lang w:val="es-ES"/>
          </w:rPr>
          <w:tab/>
        </w:r>
        <w:r w:rsidRPr="003431FC">
          <w:rPr>
            <w:rFonts w:ascii="Arial" w:hAnsi="Arial"/>
            <w:webHidden/>
            <w:lang w:val="es-ES"/>
          </w:rPr>
          <w:fldChar w:fldCharType="begin"/>
        </w:r>
        <w:r w:rsidRPr="003431FC">
          <w:rPr>
            <w:rFonts w:ascii="Arial" w:hAnsi="Arial"/>
            <w:webHidden/>
            <w:lang w:val="es-ES"/>
          </w:rPr>
          <w:instrText xml:space="preserve"> PAGEREF _Toc210914225 \h </w:instrText>
        </w:r>
        <w:r w:rsidRPr="003431FC">
          <w:rPr>
            <w:rFonts w:ascii="Arial" w:hAnsi="Arial"/>
            <w:webHidden/>
            <w:lang w:val="es-ES"/>
          </w:rPr>
        </w:r>
        <w:r w:rsidRPr="003431FC">
          <w:rPr>
            <w:rFonts w:ascii="Arial" w:hAnsi="Arial"/>
            <w:webHidden/>
            <w:lang w:val="es-ES"/>
          </w:rPr>
          <w:fldChar w:fldCharType="separate"/>
        </w:r>
        <w:r w:rsidR="00AC1A0B" w:rsidRPr="003431FC">
          <w:rPr>
            <w:rFonts w:ascii="Arial" w:hAnsi="Arial"/>
            <w:webHidden/>
            <w:lang w:val="es-ES"/>
          </w:rPr>
          <w:t>22</w:t>
        </w:r>
        <w:r w:rsidRPr="003431FC">
          <w:rPr>
            <w:rFonts w:ascii="Arial" w:hAnsi="Arial"/>
            <w:webHidden/>
            <w:lang w:val="es-ES"/>
          </w:rPr>
          <w:fldChar w:fldCharType="end"/>
        </w:r>
      </w:hyperlink>
    </w:p>
    <w:p w14:paraId="1C6319F9" w14:textId="5B1728BE" w:rsidR="00C82977" w:rsidRPr="003431FC" w:rsidRDefault="00C82977" w:rsidP="00C82977">
      <w:pPr>
        <w:pStyle w:val="TOC1"/>
        <w:tabs>
          <w:tab w:val="right" w:leader="dot" w:pos="9016"/>
        </w:tabs>
        <w:rPr>
          <w:rFonts w:ascii="Arial" w:eastAsiaTheme="minorEastAsia" w:hAnsi="Arial"/>
          <w:lang w:val="es-ES" w:eastAsia="en-GB"/>
        </w:rPr>
      </w:pPr>
      <w:hyperlink w:anchor="_Toc210914226" w:history="1">
        <w:r w:rsidRPr="003431FC">
          <w:rPr>
            <w:rStyle w:val="Hyperlink"/>
            <w:rFonts w:ascii="Arial" w:hAnsi="Arial"/>
            <w:lang w:val="es-ES"/>
          </w:rPr>
          <w:t>References</w:t>
        </w:r>
        <w:r w:rsidRPr="003431FC">
          <w:rPr>
            <w:rFonts w:ascii="Arial" w:hAnsi="Arial"/>
            <w:webHidden/>
            <w:lang w:val="es-ES"/>
          </w:rPr>
          <w:tab/>
        </w:r>
        <w:r w:rsidRPr="003431FC">
          <w:rPr>
            <w:rFonts w:ascii="Arial" w:hAnsi="Arial"/>
            <w:webHidden/>
            <w:lang w:val="es-ES"/>
          </w:rPr>
          <w:fldChar w:fldCharType="begin"/>
        </w:r>
        <w:r w:rsidRPr="003431FC">
          <w:rPr>
            <w:rFonts w:ascii="Arial" w:hAnsi="Arial"/>
            <w:webHidden/>
            <w:lang w:val="es-ES"/>
          </w:rPr>
          <w:instrText xml:space="preserve"> PAGEREF _Toc210914226 \h </w:instrText>
        </w:r>
        <w:r w:rsidRPr="003431FC">
          <w:rPr>
            <w:rFonts w:ascii="Arial" w:hAnsi="Arial"/>
            <w:webHidden/>
            <w:lang w:val="es-ES"/>
          </w:rPr>
        </w:r>
        <w:r w:rsidRPr="003431FC">
          <w:rPr>
            <w:rFonts w:ascii="Arial" w:hAnsi="Arial"/>
            <w:webHidden/>
            <w:lang w:val="es-ES"/>
          </w:rPr>
          <w:fldChar w:fldCharType="separate"/>
        </w:r>
        <w:r w:rsidR="00AC1A0B" w:rsidRPr="003431FC">
          <w:rPr>
            <w:rFonts w:ascii="Arial" w:hAnsi="Arial"/>
            <w:webHidden/>
            <w:lang w:val="es-ES"/>
          </w:rPr>
          <w:t>24</w:t>
        </w:r>
        <w:r w:rsidRPr="003431FC">
          <w:rPr>
            <w:rFonts w:ascii="Arial" w:hAnsi="Arial"/>
            <w:webHidden/>
            <w:lang w:val="es-ES"/>
          </w:rPr>
          <w:fldChar w:fldCharType="end"/>
        </w:r>
      </w:hyperlink>
    </w:p>
    <w:p w14:paraId="20E82A18" w14:textId="77777777" w:rsidR="002D72AD" w:rsidRPr="003431FC" w:rsidRDefault="00C82977" w:rsidP="00C82977">
      <w:pPr>
        <w:rPr>
          <w:rFonts w:ascii="Roboto" w:hAnsi="Roboto"/>
          <w:color w:val="003870"/>
          <w:lang w:val="es-ES"/>
        </w:rPr>
      </w:pPr>
      <w:r w:rsidRPr="003431FC">
        <w:rPr>
          <w:rFonts w:cs="Arial"/>
          <w:color w:val="003870"/>
          <w:lang w:val="es-ES"/>
        </w:rPr>
        <w:fldChar w:fldCharType="end"/>
      </w:r>
    </w:p>
    <w:p w14:paraId="05A39CE2" w14:textId="77777777" w:rsidR="002D72AD" w:rsidRPr="003431FC" w:rsidRDefault="002D72AD" w:rsidP="00DC79A2">
      <w:pPr>
        <w:spacing w:after="0" w:line="240" w:lineRule="auto"/>
        <w:jc w:val="both"/>
        <w:rPr>
          <w:rFonts w:cs="Arial"/>
          <w:b/>
          <w:color w:val="003870"/>
          <w:lang w:val="es-ES"/>
        </w:rPr>
      </w:pPr>
    </w:p>
    <w:p w14:paraId="70C64C7C" w14:textId="77777777" w:rsidR="002D72AD" w:rsidRPr="003431FC" w:rsidRDefault="002D72AD" w:rsidP="00DC79A2">
      <w:pPr>
        <w:spacing w:after="0" w:line="240" w:lineRule="auto"/>
        <w:jc w:val="both"/>
        <w:rPr>
          <w:rFonts w:cs="Arial"/>
          <w:b/>
          <w:color w:val="003870"/>
          <w:lang w:val="es-ES"/>
        </w:rPr>
        <w:sectPr w:rsidR="002D72AD" w:rsidRPr="003431FC" w:rsidSect="00D95944">
          <w:footerReference w:type="even" r:id="rId24"/>
          <w:pgSz w:w="11906" w:h="16838"/>
          <w:pgMar w:top="1440" w:right="1440" w:bottom="1440" w:left="1440" w:header="708" w:footer="708" w:gutter="0"/>
          <w:pgNumType w:fmt="lowerRoman" w:start="4"/>
          <w:cols w:space="708"/>
          <w:docGrid w:linePitch="360"/>
        </w:sectPr>
      </w:pPr>
    </w:p>
    <w:p w14:paraId="02712EB5" w14:textId="77777777" w:rsidR="002D72AD" w:rsidRPr="003431FC" w:rsidRDefault="002D72AD" w:rsidP="003A750B">
      <w:pPr>
        <w:pStyle w:val="Heading1"/>
        <w:spacing w:before="0" w:line="240" w:lineRule="auto"/>
        <w:jc w:val="both"/>
        <w:rPr>
          <w:rFonts w:ascii="Arial" w:hAnsi="Arial" w:cs="Arial"/>
          <w:b/>
          <w:color w:val="auto"/>
          <w:sz w:val="22"/>
          <w:szCs w:val="22"/>
          <w:lang w:val="es-ES"/>
        </w:rPr>
      </w:pPr>
      <w:bookmarkStart w:id="1" w:name="_Toc210914218"/>
      <w:r w:rsidRPr="003431FC">
        <w:rPr>
          <w:rFonts w:ascii="Arial" w:hAnsi="Arial" w:cs="Arial"/>
          <w:b/>
          <w:color w:val="auto"/>
          <w:sz w:val="22"/>
          <w:szCs w:val="22"/>
          <w:lang w:val="es-ES"/>
        </w:rPr>
        <w:lastRenderedPageBreak/>
        <w:t>Resumen ejecutivo</w:t>
      </w:r>
      <w:bookmarkEnd w:id="1"/>
    </w:p>
    <w:p w14:paraId="082FFD2D" w14:textId="77777777" w:rsidR="00DC79A2" w:rsidRPr="003431FC" w:rsidRDefault="00DC79A2" w:rsidP="003A750B">
      <w:pPr>
        <w:spacing w:after="0" w:line="240" w:lineRule="auto"/>
        <w:rPr>
          <w:lang w:val="es-ES"/>
        </w:rPr>
      </w:pPr>
    </w:p>
    <w:p w14:paraId="4B197A65" w14:textId="6AA8CFD9" w:rsidR="002D72AD" w:rsidRPr="003431FC" w:rsidRDefault="002D72AD" w:rsidP="00DC79A2">
      <w:pPr>
        <w:spacing w:after="0" w:line="240" w:lineRule="auto"/>
        <w:jc w:val="both"/>
        <w:rPr>
          <w:rFonts w:cs="Arial"/>
          <w:lang w:val="es-ES"/>
        </w:rPr>
      </w:pPr>
      <w:r w:rsidRPr="003431FC">
        <w:rPr>
          <w:rFonts w:cs="Arial"/>
          <w:lang w:val="es-ES"/>
        </w:rPr>
        <w:t xml:space="preserve">El primer </w:t>
      </w:r>
      <w:hyperlink r:id="rId25" w:history="1">
        <w:r w:rsidR="00C82977" w:rsidRPr="003431FC">
          <w:rPr>
            <w:rStyle w:val="Hyperlink"/>
            <w:rFonts w:cs="Arial"/>
            <w:i/>
            <w:iCs/>
            <w:lang w:val="es-ES"/>
          </w:rPr>
          <w:t xml:space="preserve">Informe sobre el Estado </w:t>
        </w:r>
        <w:r w:rsidR="00D90A5A" w:rsidRPr="003431FC">
          <w:rPr>
            <w:rStyle w:val="Hyperlink"/>
            <w:rFonts w:cs="Arial"/>
            <w:i/>
            <w:iCs/>
            <w:lang w:val="es-ES"/>
          </w:rPr>
          <w:t>de las Especies Migratorias en el</w:t>
        </w:r>
        <w:r w:rsidR="00C82977" w:rsidRPr="003431FC">
          <w:rPr>
            <w:rStyle w:val="Hyperlink"/>
            <w:rFonts w:cs="Arial"/>
            <w:i/>
            <w:iCs/>
            <w:lang w:val="es-ES"/>
          </w:rPr>
          <w:t xml:space="preserve"> Mundo</w:t>
        </w:r>
      </w:hyperlink>
      <w:r w:rsidRPr="003431FC">
        <w:rPr>
          <w:rFonts w:cs="Arial"/>
          <w:lang w:val="es-ES"/>
        </w:rPr>
        <w:t xml:space="preserve"> se presentó en la 14.ª reunión de la Conferencia de las Partes de la Convención sobre la Conservación de las Especies Migratorias de Animales Silvestres (COP14 de la CMS), en febrero de 2024. El informe reveló que el riesgo de extinción de las especies incluidas en la CMS sigue aumentando, y que esta misma tendencia se observa para las especies migratorias en general, incluidas aquellas no listadas en</w:t>
      </w:r>
      <w:r w:rsidR="001F07FA" w:rsidRPr="003431FC">
        <w:rPr>
          <w:rFonts w:cs="Arial"/>
          <w:lang w:val="es-ES"/>
        </w:rPr>
        <w:t xml:space="preserve"> </w:t>
      </w:r>
      <w:r w:rsidR="001F07FA" w:rsidRPr="003431FC">
        <w:rPr>
          <w:lang w:val="es-ES"/>
        </w:rPr>
        <w:t>los Apéndices de</w:t>
      </w:r>
      <w:r w:rsidRPr="003431FC">
        <w:rPr>
          <w:rFonts w:cs="Arial"/>
          <w:lang w:val="es-ES"/>
        </w:rPr>
        <w:t xml:space="preserve"> la Convención. Esta trayectoria preocupante es el resultado de la intensificación de las presiones derivadas de las actividades humanas, que exponen a muchas especies migratorias a una combinación de amenazas interrelacionadas que se manifiestan en diferentes puntos de sus rutas migratorias.</w:t>
      </w:r>
    </w:p>
    <w:p w14:paraId="73D212CD" w14:textId="77777777" w:rsidR="00DC79A2" w:rsidRPr="003431FC" w:rsidRDefault="00DC79A2" w:rsidP="00DC79A2">
      <w:pPr>
        <w:spacing w:after="0" w:line="240" w:lineRule="auto"/>
        <w:jc w:val="both"/>
        <w:rPr>
          <w:rFonts w:cs="Arial"/>
          <w:lang w:val="es-ES"/>
        </w:rPr>
      </w:pPr>
    </w:p>
    <w:p w14:paraId="2B7947B7" w14:textId="78C1DF04" w:rsidR="002D72AD" w:rsidRPr="003431FC" w:rsidRDefault="002D72AD" w:rsidP="00DC79A2">
      <w:pPr>
        <w:spacing w:after="0" w:line="240" w:lineRule="auto"/>
        <w:jc w:val="both"/>
        <w:rPr>
          <w:rFonts w:cs="Arial"/>
          <w:lang w:val="es-ES"/>
        </w:rPr>
      </w:pPr>
      <w:r w:rsidRPr="003431FC">
        <w:rPr>
          <w:rFonts w:cs="Arial"/>
          <w:lang w:val="es-ES"/>
        </w:rPr>
        <w:t>Este informe interino, elaborado para la COP15 de la CMS en respuesta a la Decisión 14.24 d), ofrece una actualización sobre los principales avances en el estado de conservación de las especies incluidas en la CMS desde la COP14. Incluye un análisis de las actualizaciones de la Lista Roja de Especies Amenazadas de la UICN</w:t>
      </w:r>
      <w:r w:rsidR="00C82977" w:rsidRPr="003431FC">
        <w:rPr>
          <w:rFonts w:eastAsia="Calibri" w:cs="Arial"/>
          <w:kern w:val="2"/>
          <w:vertAlign w:val="superscript"/>
          <w:lang w:val="es-ES"/>
          <w14:ligatures w14:val="standardContextual"/>
        </w:rPr>
        <w:t>TM</w:t>
      </w:r>
      <w:r w:rsidRPr="003431FC">
        <w:rPr>
          <w:rFonts w:cs="Arial"/>
          <w:lang w:val="es-ES"/>
        </w:rPr>
        <w:t>, y resume las conclusiones más recientes sobre tendencias poblacionales y cambios en la distribución extraídas de la literatura científica publicada recientemente. Asimismo, ofrece una actualización sobre el grado en que los hábitats importantes para las especies incluidas en la CMS han sido identificados y protegidos. Por último, destaca varias iniciativas que están mapeando las rutas y corredores utilizados por las especies migratorias.</w:t>
      </w:r>
    </w:p>
    <w:p w14:paraId="6D227220" w14:textId="77777777" w:rsidR="00DC79A2" w:rsidRPr="003431FC" w:rsidRDefault="00DC79A2" w:rsidP="00DC79A2">
      <w:pPr>
        <w:spacing w:after="0" w:line="240" w:lineRule="auto"/>
        <w:jc w:val="both"/>
        <w:rPr>
          <w:rFonts w:cs="Arial"/>
          <w:lang w:val="es-ES"/>
        </w:rPr>
      </w:pPr>
    </w:p>
    <w:p w14:paraId="66C10BD9" w14:textId="106D9CCB" w:rsidR="002D72AD" w:rsidRPr="003431FC" w:rsidRDefault="002D72AD" w:rsidP="00DC79A2">
      <w:pPr>
        <w:spacing w:after="0" w:line="240" w:lineRule="auto"/>
        <w:jc w:val="both"/>
        <w:rPr>
          <w:rFonts w:cs="Arial"/>
          <w:lang w:val="es-ES"/>
        </w:rPr>
      </w:pPr>
      <w:r w:rsidRPr="003431FC">
        <w:rPr>
          <w:rFonts w:cs="Arial"/>
          <w:lang w:val="es-ES"/>
        </w:rPr>
        <w:t xml:space="preserve">Desde la publicación del primer Informe sobre el </w:t>
      </w:r>
      <w:r w:rsidRPr="003431FC">
        <w:rPr>
          <w:rFonts w:cs="Arial"/>
          <w:i/>
          <w:lang w:val="es-ES"/>
        </w:rPr>
        <w:t>Estado</w:t>
      </w:r>
      <w:r w:rsidR="00D90A5A" w:rsidRPr="003431FC">
        <w:rPr>
          <w:rFonts w:cs="Arial"/>
          <w:i/>
          <w:lang w:val="es-ES"/>
        </w:rPr>
        <w:t xml:space="preserve"> de las Especies Migratorias en el </w:t>
      </w:r>
      <w:r w:rsidRPr="003431FC">
        <w:rPr>
          <w:rFonts w:cs="Arial"/>
          <w:i/>
          <w:lang w:val="es-ES"/>
        </w:rPr>
        <w:t>Mundo</w:t>
      </w:r>
      <w:r w:rsidRPr="003431FC">
        <w:rPr>
          <w:rFonts w:cs="Arial"/>
          <w:lang w:val="es-ES"/>
        </w:rPr>
        <w:t xml:space="preserve">, se han actualizado las evaluaciones de la Lista Roja de la UICN para aproximadamente un tercio de todas las especies incluidas en la CMS. Tras estas reevaluaciones, casi una de cada cuatro especies enumeradas en la CMS (24 %) se considera actualmente amenazada a nivel mundial, lo que representa un aumento marginal (2 %) respecto al 22 % informado en la COP14. De las especies que ya estaban incluidas en los Apéndices de la CMS antes de la COP14, 34 han cambiado de categoría en la Lista Roja de la UICN durante el mismo período. De ellas, 26 especies han pasado a una categoría de mayor amenaza en la Lista Roja de la UICN, incluidas 18 aves costeras. La mayoría de estas aves costeras han sufrido deterioros reales en su estado de conservación, atribuibles al aumento de las amenazas, más que a cambios derivados de una mejora en los datos disponibles que indique que la especie estaba más amenazada de lo que se pensaba inicialmente. Al mismo tiempo, siete especies incluidas en la CMS han pasado a una categoría de menor amenaza en la Lista Roja de la UICN, lo que refleja algunos éxitos de conservación. </w:t>
      </w:r>
    </w:p>
    <w:p w14:paraId="3FD2C502" w14:textId="77777777" w:rsidR="00DC79A2" w:rsidRPr="003431FC" w:rsidRDefault="00DC79A2" w:rsidP="00DC79A2">
      <w:pPr>
        <w:spacing w:after="0" w:line="240" w:lineRule="auto"/>
        <w:jc w:val="both"/>
        <w:rPr>
          <w:rFonts w:cs="Arial"/>
          <w:lang w:val="es-ES"/>
        </w:rPr>
      </w:pPr>
    </w:p>
    <w:p w14:paraId="16F071E8" w14:textId="77777777" w:rsidR="002D72AD" w:rsidRPr="003431FC" w:rsidRDefault="002D72AD" w:rsidP="00DC79A2">
      <w:pPr>
        <w:spacing w:after="0" w:line="240" w:lineRule="auto"/>
        <w:jc w:val="both"/>
        <w:rPr>
          <w:rFonts w:cs="Arial"/>
          <w:lang w:val="es-ES"/>
        </w:rPr>
      </w:pPr>
      <w:r w:rsidRPr="003431FC">
        <w:rPr>
          <w:rFonts w:cs="Arial"/>
          <w:lang w:val="es-ES"/>
        </w:rPr>
        <w:t xml:space="preserve">Según los datos de las evaluaciones de la Lista Roja de la UICN, la proporción de especies enumeradas en la CMS con una tendencia poblacional decreciente asciende ahora al 49 %, frente al 44 % reportado en la COP14. Este cambio puede reflejar una mejor información sobre las tendencias poblacionales, más que descensos bruscos desde la COP14; sin embargo, la situación sigue siendo preocupante. Los estudios y reportes científicos publicados recientemente también destacan tendencias descendentes en las poblaciones de aves costeras migratorias, aves rapaces en el corredor aéreo </w:t>
      </w:r>
      <w:proofErr w:type="spellStart"/>
      <w:r w:rsidRPr="003431FC">
        <w:rPr>
          <w:rFonts w:cs="Arial"/>
          <w:lang w:val="es-ES"/>
        </w:rPr>
        <w:t>afroeuroasiático</w:t>
      </w:r>
      <w:proofErr w:type="spellEnd"/>
      <w:r w:rsidRPr="003431FC">
        <w:rPr>
          <w:rFonts w:cs="Arial"/>
          <w:lang w:val="es-ES"/>
        </w:rPr>
        <w:t>, peces de agua dulce, tiburones y rayas. Muchos de estos hallazgos reafirman las tendencias alarmantes ya identificadas en la COP14, entre ellas el empeoramiento del estado de conservación de los peces enumerados en la CMS. Estas tendencias negativas contrastan con un panorama más positivo en términos generales para muchas (aunque no todas) poblaciones de tortugas marinas en todo el mundo.</w:t>
      </w:r>
    </w:p>
    <w:p w14:paraId="15C8A3DC" w14:textId="77777777" w:rsidR="00DC79A2" w:rsidRPr="003431FC" w:rsidRDefault="00DC79A2" w:rsidP="00DC79A2">
      <w:pPr>
        <w:spacing w:after="0" w:line="240" w:lineRule="auto"/>
        <w:jc w:val="both"/>
        <w:rPr>
          <w:rFonts w:cs="Arial"/>
          <w:lang w:val="es-ES"/>
        </w:rPr>
      </w:pPr>
    </w:p>
    <w:p w14:paraId="214E7E3E" w14:textId="77777777" w:rsidR="002D72AD" w:rsidRPr="003431FC" w:rsidRDefault="002D72AD" w:rsidP="00DC79A2">
      <w:pPr>
        <w:spacing w:after="0" w:line="240" w:lineRule="auto"/>
        <w:jc w:val="both"/>
        <w:rPr>
          <w:rFonts w:cs="Arial"/>
          <w:lang w:val="es-ES"/>
        </w:rPr>
      </w:pPr>
      <w:r w:rsidRPr="003431FC">
        <w:rPr>
          <w:rFonts w:cs="Arial"/>
          <w:lang w:val="es-ES"/>
        </w:rPr>
        <w:t xml:space="preserve">Desde la COP14, se ha avanzado en la identificación de áreas que representan hábitats importantes para las especies incluidas en la CMS. Hasta la fecha, de las 16 589 Áreas Clave para la Biodiversidad (KBA, por sus siglas en inglés) reconocidas a nivel mundial, 9372 han sido identificadas como importantes para especies enumeradas en la CMS. Asimismo, un número creciente de Áreas Importantes para Mamíferos Marinos (AIMM) y Áreas Importantes </w:t>
      </w:r>
      <w:r w:rsidRPr="003431FC">
        <w:rPr>
          <w:rFonts w:cs="Arial"/>
          <w:lang w:val="es-ES"/>
        </w:rPr>
        <w:lastRenderedPageBreak/>
        <w:t>para Tiburones y Rayas (ISRA) —que en conjunto suman más de 1000 áreas distintas a nivel mundial— también han sido identificadas. Muchas de las áreas importantes para mamíferos acuáticos y tiburones enumerados en la CMS han sido delimitadas como parte de las redes AIMM e ISRA. Si bien ahora se han identificado áreas importantes para un rango más amplio de especies incluidas en la CMS, aún se necesita más trabajo para identificar de manera integral las redes de sitios de los que dependen las especies a lo largo de sus ciclos vitales y anuales.</w:t>
      </w:r>
    </w:p>
    <w:p w14:paraId="1A758EE9" w14:textId="77777777" w:rsidR="00DC79A2" w:rsidRPr="003431FC" w:rsidRDefault="00DC79A2" w:rsidP="00DC79A2">
      <w:pPr>
        <w:spacing w:after="0" w:line="240" w:lineRule="auto"/>
        <w:jc w:val="both"/>
        <w:rPr>
          <w:rFonts w:cs="Arial"/>
          <w:lang w:val="es-ES"/>
        </w:rPr>
      </w:pPr>
    </w:p>
    <w:p w14:paraId="5B4DC366" w14:textId="77777777" w:rsidR="002D72AD" w:rsidRPr="003431FC" w:rsidRDefault="002D72AD" w:rsidP="00DC79A2">
      <w:pPr>
        <w:spacing w:after="0" w:line="240" w:lineRule="auto"/>
        <w:jc w:val="both"/>
        <w:rPr>
          <w:rFonts w:cs="Arial"/>
          <w:lang w:val="es-ES"/>
        </w:rPr>
      </w:pPr>
      <w:r w:rsidRPr="003431FC">
        <w:rPr>
          <w:rFonts w:cs="Arial"/>
          <w:lang w:val="es-ES"/>
        </w:rPr>
        <w:t xml:space="preserve">Desde la COP14 también se ha logrado un progreso significativo en los esfuerzos por sintetizar la información espacial sobre las rutas, corredores y conexiones migratorias, a través de la labor de diversos grupos e iniciativas. Estos esfuerzos se ilustran en el presente informe mediante una sección destacada que resalta la labor de la Iniciativa Global sobre Migración de Ungulados (GIUM), el sistema </w:t>
      </w:r>
      <w:proofErr w:type="spellStart"/>
      <w:r w:rsidRPr="003431FC">
        <w:rPr>
          <w:rFonts w:cs="Arial"/>
          <w:lang w:val="es-ES"/>
        </w:rPr>
        <w:t>Migratory</w:t>
      </w:r>
      <w:proofErr w:type="spellEnd"/>
      <w:r w:rsidRPr="003431FC">
        <w:rPr>
          <w:rFonts w:cs="Arial"/>
          <w:lang w:val="es-ES"/>
        </w:rPr>
        <w:t xml:space="preserve"> </w:t>
      </w:r>
      <w:proofErr w:type="spellStart"/>
      <w:r w:rsidRPr="003431FC">
        <w:rPr>
          <w:rFonts w:cs="Arial"/>
          <w:lang w:val="es-ES"/>
        </w:rPr>
        <w:t>Connectivity</w:t>
      </w:r>
      <w:proofErr w:type="spellEnd"/>
      <w:r w:rsidRPr="003431FC">
        <w:rPr>
          <w:rFonts w:cs="Arial"/>
          <w:lang w:val="es-ES"/>
        </w:rPr>
        <w:t xml:space="preserve"> in the </w:t>
      </w:r>
      <w:proofErr w:type="spellStart"/>
      <w:r w:rsidRPr="003431FC">
        <w:rPr>
          <w:rFonts w:cs="Arial"/>
          <w:lang w:val="es-ES"/>
        </w:rPr>
        <w:t>Ocean</w:t>
      </w:r>
      <w:proofErr w:type="spellEnd"/>
      <w:r w:rsidRPr="003431FC">
        <w:rPr>
          <w:rFonts w:cs="Arial"/>
          <w:lang w:val="es-ES"/>
        </w:rPr>
        <w:t xml:space="preserve"> (</w:t>
      </w:r>
      <w:proofErr w:type="spellStart"/>
      <w:r w:rsidRPr="003431FC">
        <w:rPr>
          <w:rFonts w:cs="Arial"/>
          <w:lang w:val="es-ES"/>
        </w:rPr>
        <w:t>MiCO</w:t>
      </w:r>
      <w:proofErr w:type="spellEnd"/>
      <w:r w:rsidRPr="003431FC">
        <w:rPr>
          <w:rFonts w:cs="Arial"/>
          <w:lang w:val="es-ES"/>
        </w:rPr>
        <w:t>) y el trabajo de BirdLife International para identificar y cartografiar seis grandes rutas migratorias marinas. La cartografía actualizada puede acelerar la identificación de redes integrales de sitios para las especies migratorias y ayudar a localizar los obstáculos de origen humano y las actividades antropogénicas que amenazan con interrumpir la conectividad y fragmentar las rutas migratorias.</w:t>
      </w:r>
    </w:p>
    <w:p w14:paraId="55195925" w14:textId="77777777" w:rsidR="003A750B" w:rsidRPr="003431FC" w:rsidRDefault="003A750B" w:rsidP="00DC79A2">
      <w:pPr>
        <w:spacing w:after="0" w:line="240" w:lineRule="auto"/>
        <w:jc w:val="both"/>
        <w:rPr>
          <w:rFonts w:cs="Arial"/>
          <w:lang w:val="es-ES"/>
        </w:rPr>
      </w:pPr>
    </w:p>
    <w:p w14:paraId="514E06B5" w14:textId="39B9F56E" w:rsidR="002D72AD" w:rsidRPr="003431FC" w:rsidRDefault="002D72AD" w:rsidP="00DC79A2">
      <w:pPr>
        <w:spacing w:after="0" w:line="240" w:lineRule="auto"/>
        <w:jc w:val="both"/>
        <w:rPr>
          <w:rFonts w:cs="Arial"/>
          <w:lang w:val="es-ES"/>
        </w:rPr>
      </w:pPr>
      <w:r w:rsidRPr="003431FC">
        <w:rPr>
          <w:rFonts w:cs="Arial"/>
          <w:lang w:val="es-ES"/>
        </w:rPr>
        <w:t>A pesar de estos avances, sigue faltando información científica detallada sobre los hábitats y corredores migratorios más importantes para muchas especies incluidas en la CMS, y persisten importantes lagunas de conocimiento regional. También existen lagunas en los esfuerzos para salvaguardar los hábitats clave; de manera crítica, muchas de las áreas importantes para las especies enumeradas en la CMS que han sido identificadas hasta la fecha carecen de niveles adecuados de protección. En promedio, solo algo más de la mitad (52</w:t>
      </w:r>
      <w:r w:rsidR="001F07FA" w:rsidRPr="003431FC">
        <w:rPr>
          <w:rFonts w:cs="Arial"/>
          <w:lang w:val="es-ES"/>
        </w:rPr>
        <w:t>,6 %) del área de cada KBA (Área</w:t>
      </w:r>
      <w:r w:rsidRPr="003431FC">
        <w:rPr>
          <w:rFonts w:cs="Arial"/>
          <w:lang w:val="es-ES"/>
        </w:rPr>
        <w:t xml:space="preserve"> Clave para la Biodiversidad) identificada como importante para especies enumeradas en la CMS se encuentra actualmente cubierta por áreas protegidas y conservadas. Estos resultados sugieren que existen lagunas sustanciales en la protección de los sitios esenciales para la supervivencia global de las especies enumeradas en la CMS. La identificación de estos sitios aún no protegidos también ofrece una base útil para que los países planifiquen, prioricen y adopten decisiones sobre la designación de nuevas áreas protegidas y conservadas.</w:t>
      </w:r>
    </w:p>
    <w:p w14:paraId="1B34E443" w14:textId="77777777" w:rsidR="003A750B" w:rsidRPr="003431FC" w:rsidRDefault="003A750B" w:rsidP="00DC79A2">
      <w:pPr>
        <w:spacing w:after="0" w:line="240" w:lineRule="auto"/>
        <w:jc w:val="both"/>
        <w:rPr>
          <w:rFonts w:cs="Arial"/>
          <w:lang w:val="es-ES"/>
        </w:rPr>
      </w:pPr>
    </w:p>
    <w:p w14:paraId="396421C0" w14:textId="6FCADB82" w:rsidR="00C82977" w:rsidRPr="003431FC" w:rsidRDefault="002D72AD" w:rsidP="00DC79A2">
      <w:pPr>
        <w:spacing w:after="0" w:line="240" w:lineRule="auto"/>
        <w:jc w:val="both"/>
        <w:rPr>
          <w:rFonts w:cs="Arial"/>
          <w:lang w:val="es-ES"/>
        </w:rPr>
        <w:sectPr w:rsidR="00C82977" w:rsidRPr="003431FC" w:rsidSect="00C82977">
          <w:headerReference w:type="default" r:id="rId26"/>
          <w:pgSz w:w="11906" w:h="16838"/>
          <w:pgMar w:top="1440" w:right="1440" w:bottom="1440" w:left="1440" w:header="708" w:footer="708" w:gutter="0"/>
          <w:pgNumType w:fmt="lowerRoman"/>
          <w:cols w:space="708"/>
          <w:docGrid w:linePitch="360"/>
        </w:sectPr>
      </w:pPr>
      <w:r w:rsidRPr="003431FC">
        <w:rPr>
          <w:rFonts w:cs="Arial"/>
          <w:lang w:val="es-ES"/>
        </w:rPr>
        <w:t xml:space="preserve">A partir de los hallazgos de este informe, será necesario incrementar las acciones para alcanzar la Meta 2.2 del Plan Estratégico de Samarcanda para las Especies Migratorias, que establece la protección, conservación efectiva, gestión y restauración de todos los hábitats importantes para las especies incluidas en la CMS de aquí a 2032. Acelerar los esfuerzos para identificar redes de sitios importantes y cartografiar las rutas migratorias que los conectan será fundamental para garantizar que la conservación basada en áreas se dirija a los lugares donde más se necesita. En última instancia, las acciones para restaurar, conectar y proteger hábitats importantes, así como para reducir las presiones que enfrentan las especies migratorias, como la sobreexplotación, el cambio climático y la contaminación, siguen siendo urgentemente necesarias para asegurar su futuro. El primer </w:t>
      </w:r>
      <w:hyperlink r:id="rId27" w:history="1">
        <w:r w:rsidR="00C82977" w:rsidRPr="003431FC">
          <w:rPr>
            <w:rStyle w:val="Hyperlink"/>
            <w:rFonts w:cs="Arial"/>
            <w:i/>
            <w:iCs/>
            <w:lang w:val="es-ES"/>
          </w:rPr>
          <w:t>Informe sobre el Estado de las Especies Migr</w:t>
        </w:r>
        <w:r w:rsidR="00D90A5A" w:rsidRPr="003431FC">
          <w:rPr>
            <w:rStyle w:val="Hyperlink"/>
            <w:rFonts w:cs="Arial"/>
            <w:i/>
            <w:iCs/>
            <w:lang w:val="es-ES"/>
          </w:rPr>
          <w:t xml:space="preserve">atorias en </w:t>
        </w:r>
        <w:r w:rsidR="00C82977" w:rsidRPr="003431FC">
          <w:rPr>
            <w:rStyle w:val="Hyperlink"/>
            <w:rFonts w:cs="Arial"/>
            <w:i/>
            <w:iCs/>
            <w:lang w:val="es-ES"/>
          </w:rPr>
          <w:t>el Mundo</w:t>
        </w:r>
      </w:hyperlink>
      <w:r w:rsidRPr="003431FC">
        <w:rPr>
          <w:rFonts w:cs="Arial"/>
          <w:lang w:val="es-ES"/>
        </w:rPr>
        <w:t xml:space="preserve"> incluyó un conjunto de recomendaciones de acciones prioritarias, que sirvieron de base para el Plan Estratégico de Samarcanda para las Especies Migratorias. Tales acciones recomendadas siguen siendo plenamente válidas y son, de hecho, más urgentes que nunca.</w:t>
      </w:r>
    </w:p>
    <w:p w14:paraId="516F8DFA" w14:textId="18DDF51B" w:rsidR="002D72AD" w:rsidRPr="003431FC" w:rsidRDefault="002D72AD" w:rsidP="00C15A7C">
      <w:pPr>
        <w:pStyle w:val="Heading1"/>
        <w:spacing w:before="0" w:line="240" w:lineRule="auto"/>
        <w:jc w:val="both"/>
        <w:rPr>
          <w:rFonts w:ascii="Arial" w:hAnsi="Arial" w:cs="Arial"/>
          <w:b/>
          <w:color w:val="auto"/>
          <w:sz w:val="22"/>
          <w:szCs w:val="22"/>
          <w:lang w:val="es-ES"/>
        </w:rPr>
      </w:pPr>
      <w:bookmarkStart w:id="2" w:name="_Toc210914219"/>
      <w:r w:rsidRPr="003431FC">
        <w:rPr>
          <w:rFonts w:ascii="Arial" w:hAnsi="Arial" w:cs="Arial"/>
          <w:b/>
          <w:color w:val="auto"/>
          <w:sz w:val="22"/>
          <w:szCs w:val="22"/>
          <w:lang w:val="es-ES"/>
        </w:rPr>
        <w:lastRenderedPageBreak/>
        <w:t>Introducció</w:t>
      </w:r>
      <w:bookmarkEnd w:id="2"/>
      <w:r w:rsidR="003D337A" w:rsidRPr="003431FC">
        <w:rPr>
          <w:rFonts w:ascii="Arial" w:hAnsi="Arial" w:cs="Arial"/>
          <w:b/>
          <w:color w:val="auto"/>
          <w:sz w:val="22"/>
          <w:szCs w:val="22"/>
          <w:lang w:val="es-ES"/>
        </w:rPr>
        <w:t>n</w:t>
      </w:r>
    </w:p>
    <w:p w14:paraId="1B4EA676" w14:textId="77777777" w:rsidR="003D337A" w:rsidRPr="003431FC" w:rsidRDefault="003D337A" w:rsidP="00C15A7C">
      <w:pPr>
        <w:spacing w:after="0" w:line="240" w:lineRule="auto"/>
        <w:rPr>
          <w:lang w:val="es-ES"/>
        </w:rPr>
      </w:pPr>
    </w:p>
    <w:p w14:paraId="3FA697BF" w14:textId="074F31A3" w:rsidR="002D72AD" w:rsidRPr="003431FC" w:rsidRDefault="002D72AD" w:rsidP="003D337A">
      <w:pPr>
        <w:spacing w:after="0" w:line="240" w:lineRule="auto"/>
        <w:jc w:val="both"/>
        <w:rPr>
          <w:rFonts w:cs="Arial"/>
          <w:lang w:val="es-ES"/>
        </w:rPr>
      </w:pPr>
      <w:r w:rsidRPr="003431FC">
        <w:rPr>
          <w:rFonts w:cs="Arial"/>
          <w:lang w:val="es-ES"/>
        </w:rPr>
        <w:t xml:space="preserve">El primer </w:t>
      </w:r>
      <w:hyperlink r:id="rId28" w:history="1">
        <w:r w:rsidRPr="003431FC">
          <w:rPr>
            <w:rStyle w:val="Hyperlink"/>
            <w:rFonts w:cs="Arial"/>
            <w:i/>
            <w:lang w:val="es-ES"/>
          </w:rPr>
          <w:t>Informe sobre el Esta</w:t>
        </w:r>
        <w:r w:rsidR="00D90A5A" w:rsidRPr="003431FC">
          <w:rPr>
            <w:rStyle w:val="Hyperlink"/>
            <w:rFonts w:cs="Arial"/>
            <w:i/>
            <w:lang w:val="es-ES"/>
          </w:rPr>
          <w:t xml:space="preserve">do de las Especies Migratorias en </w:t>
        </w:r>
        <w:r w:rsidRPr="003431FC">
          <w:rPr>
            <w:rStyle w:val="Hyperlink"/>
            <w:rFonts w:cs="Arial"/>
            <w:i/>
            <w:lang w:val="es-ES"/>
          </w:rPr>
          <w:t>el Mundo</w:t>
        </w:r>
      </w:hyperlink>
      <w:r w:rsidRPr="003431FC">
        <w:rPr>
          <w:rFonts w:cs="Arial"/>
          <w:lang w:val="es-ES"/>
        </w:rPr>
        <w:t xml:space="preserve"> se presentó en la COP14 de la CMS, celebrada en Samarcanda (Uzbekistán) en marzo de 2024. El informe proporcionó una panorámica exhaustiva sobre el estado de conservación de las especies migratorias y las presiones que enfrentan. También destacó ejemplos de acciones emprendidas para conservar estas especies y sus hábitats. </w:t>
      </w:r>
    </w:p>
    <w:p w14:paraId="560EAE55" w14:textId="77777777" w:rsidR="003D337A" w:rsidRPr="003431FC" w:rsidRDefault="003D337A" w:rsidP="003D337A">
      <w:pPr>
        <w:spacing w:after="0" w:line="240" w:lineRule="auto"/>
        <w:jc w:val="both"/>
        <w:rPr>
          <w:rFonts w:cs="Arial"/>
          <w:lang w:val="es-ES"/>
        </w:rPr>
      </w:pPr>
    </w:p>
    <w:p w14:paraId="751851C0" w14:textId="32FFF489" w:rsidR="002D72AD" w:rsidRPr="003431FC" w:rsidRDefault="002D72AD" w:rsidP="003D337A">
      <w:pPr>
        <w:spacing w:after="0" w:line="240" w:lineRule="auto"/>
        <w:jc w:val="both"/>
        <w:rPr>
          <w:rFonts w:cs="Arial"/>
          <w:lang w:val="es-ES"/>
        </w:rPr>
      </w:pPr>
      <w:r w:rsidRPr="003431FC">
        <w:rPr>
          <w:rFonts w:cs="Arial"/>
          <w:lang w:val="es-ES"/>
        </w:rPr>
        <w:t xml:space="preserve">Uno de los mensajes clave del </w:t>
      </w:r>
      <w:r w:rsidRPr="003431FC">
        <w:rPr>
          <w:rFonts w:cs="Arial"/>
          <w:i/>
          <w:lang w:val="es-ES"/>
        </w:rPr>
        <w:t>Informe sobre el Esta</w:t>
      </w:r>
      <w:r w:rsidR="00D90A5A" w:rsidRPr="003431FC">
        <w:rPr>
          <w:rFonts w:cs="Arial"/>
          <w:i/>
          <w:lang w:val="es-ES"/>
        </w:rPr>
        <w:t xml:space="preserve">do de las Especies Migratorias en </w:t>
      </w:r>
      <w:r w:rsidRPr="003431FC">
        <w:rPr>
          <w:rFonts w:cs="Arial"/>
          <w:i/>
          <w:lang w:val="es-ES"/>
        </w:rPr>
        <w:t>el Mundo</w:t>
      </w:r>
      <w:r w:rsidRPr="003431FC">
        <w:rPr>
          <w:rFonts w:cs="Arial"/>
          <w:lang w:val="es-ES"/>
        </w:rPr>
        <w:t xml:space="preserve"> es que el estado de conservación de las especies migratorias está deteriorándose en general. Algo más de una de cada cinco especies incluidas en la CMS se consideró amenazada de extinción, y el 44 % presentaba disminuciones poblacionales. El informe concluyó que estas tendencias están impulsadas por altos niveles de presión de origen humano, siendo las principales presiones entre las especies enumeradas en la CMS la pérdida, degradación y fragmentación del hábitat, así como la sobreexplotación. Otras amenazas clave incluyen la contaminación, el cambio climático y las especies invasoras.</w:t>
      </w:r>
    </w:p>
    <w:p w14:paraId="7D82F4AC" w14:textId="77777777" w:rsidR="003D337A" w:rsidRPr="003431FC" w:rsidRDefault="003D337A" w:rsidP="003D337A">
      <w:pPr>
        <w:spacing w:after="0" w:line="240" w:lineRule="auto"/>
        <w:jc w:val="both"/>
        <w:rPr>
          <w:rFonts w:cs="Arial"/>
          <w:lang w:val="es-ES"/>
        </w:rPr>
      </w:pPr>
    </w:p>
    <w:p w14:paraId="41052B03" w14:textId="4650D7BD" w:rsidR="002D72AD" w:rsidRPr="003431FC" w:rsidRDefault="002D72AD" w:rsidP="003D337A">
      <w:pPr>
        <w:spacing w:after="0" w:line="240" w:lineRule="auto"/>
        <w:jc w:val="both"/>
        <w:rPr>
          <w:rFonts w:cs="Arial"/>
          <w:lang w:val="es-ES"/>
        </w:rPr>
      </w:pPr>
      <w:r w:rsidRPr="003431FC">
        <w:rPr>
          <w:rFonts w:cs="Arial"/>
          <w:lang w:val="es-ES"/>
        </w:rPr>
        <w:t xml:space="preserve">Si bien es poco probable que los principales factores que impulsan el aumento del riesgo de extinción entre las especies incluidas en la CMS hayan cambiado sustancialmente desde la COP14, durante el período intermedio se ha publicado nueva información relevante sobre el estado de conservación y las tendencias de muchas especies migratorias y enumeradas en la CMS. Reconociendo la necesidad de revisiones periódicas de la información sobre el estado y las amenazas que enfrentan las especies migratorias, las Partes de la CMS adoptaron la Resolución </w:t>
      </w:r>
      <w:hyperlink r:id="rId29" w:history="1">
        <w:r w:rsidRPr="003431FC">
          <w:rPr>
            <w:rStyle w:val="Hyperlink"/>
            <w:rFonts w:cs="Arial"/>
            <w:lang w:val="es-ES"/>
          </w:rPr>
          <w:t>14.4</w:t>
        </w:r>
      </w:hyperlink>
      <w:r w:rsidRPr="003431FC">
        <w:rPr>
          <w:rFonts w:cs="Arial"/>
          <w:lang w:val="es-ES"/>
        </w:rPr>
        <w:t xml:space="preserve">, con el fin de orientar las acciones de conservación. Mediante esta Resolución, las Partes decidieron que el </w:t>
      </w:r>
      <w:r w:rsidR="00C82977" w:rsidRPr="003431FC">
        <w:rPr>
          <w:rFonts w:cs="Arial"/>
          <w:i/>
          <w:iCs/>
          <w:lang w:val="es-ES"/>
        </w:rPr>
        <w:t>Informe sobre el Estado de las Esp</w:t>
      </w:r>
      <w:r w:rsidR="00DF30E6" w:rsidRPr="003431FC">
        <w:rPr>
          <w:rFonts w:cs="Arial"/>
          <w:i/>
          <w:iCs/>
          <w:lang w:val="es-ES"/>
        </w:rPr>
        <w:t xml:space="preserve">ecies Migratorias en </w:t>
      </w:r>
      <w:r w:rsidR="00C82977" w:rsidRPr="003431FC">
        <w:rPr>
          <w:rFonts w:cs="Arial"/>
          <w:i/>
          <w:iCs/>
          <w:lang w:val="es-ES"/>
        </w:rPr>
        <w:t>el Mundo</w:t>
      </w:r>
      <w:r w:rsidRPr="003431FC">
        <w:rPr>
          <w:rFonts w:cs="Arial"/>
          <w:lang w:val="es-ES"/>
        </w:rPr>
        <w:t xml:space="preserve"> se elabore para reuniones alternas de la Conferencia de las Partes, siendo el próximo informe preparado para la COP16. En las reuniones intermedias —comenzando con la COP15—, las Partes acordaron, a través de la Decisión 14.24 d), que la Secretaría debía:</w:t>
      </w:r>
      <w:r w:rsidR="007F7E48" w:rsidRPr="003431FC">
        <w:rPr>
          <w:rFonts w:cs="Arial"/>
          <w:lang w:val="es-ES"/>
        </w:rPr>
        <w:t xml:space="preserve"> </w:t>
      </w:r>
      <w:r w:rsidRPr="003431FC">
        <w:rPr>
          <w:rFonts w:cs="Arial"/>
          <w:i/>
          <w:lang w:val="es-ES"/>
        </w:rPr>
        <w:t>«Durante el período entre sesiones previo a la COP15, identificar los principales avances relativos al estado de conservación de las especies migratorias, incluidas las tendencias o amenazas emergentes, y preparar un resumen para la 8.ª reunión del Comité del Período de Sesiones y para su presentación a la COP15»</w:t>
      </w:r>
      <w:r w:rsidRPr="003431FC">
        <w:rPr>
          <w:rFonts w:cs="Arial"/>
          <w:lang w:val="es-ES"/>
        </w:rPr>
        <w:t>.</w:t>
      </w:r>
    </w:p>
    <w:p w14:paraId="7D212FEE" w14:textId="77777777" w:rsidR="003D337A" w:rsidRPr="003431FC" w:rsidRDefault="003D337A" w:rsidP="003D337A">
      <w:pPr>
        <w:spacing w:after="0" w:line="240" w:lineRule="auto"/>
        <w:jc w:val="both"/>
        <w:rPr>
          <w:rFonts w:cs="Arial"/>
          <w:lang w:val="es-ES"/>
        </w:rPr>
      </w:pPr>
    </w:p>
    <w:p w14:paraId="7E4FDA18" w14:textId="79A94031" w:rsidR="002D72AD" w:rsidRPr="003431FC" w:rsidRDefault="002D72AD" w:rsidP="003D337A">
      <w:pPr>
        <w:spacing w:after="0" w:line="240" w:lineRule="auto"/>
        <w:jc w:val="both"/>
        <w:rPr>
          <w:rFonts w:cs="Arial"/>
          <w:lang w:val="es-ES"/>
        </w:rPr>
      </w:pPr>
      <w:r w:rsidRPr="003431FC">
        <w:rPr>
          <w:rFonts w:cs="Arial"/>
          <w:lang w:val="es-ES"/>
        </w:rPr>
        <w:t>Este breve informe interino, elaborado para la COP15 de la CMS, ofrece una actualización sobre los cambios recientes en el estado de conservación, las tendencias poblacionales y la distribución de las especies incluidas en la CMS (secciones 1 y 2). También resume los esfuerzos recientes para identificar y proteger hábitats importantes para las especies migratorias (sección 3), así como los avances recientes en la cartografía de las rutas migratorias (sección 4). La orientación sobre el contenido del informe interino para la COP15 fue proporcionada por un Grupo de Trabajo entre Períodos sobre el Esta</w:t>
      </w:r>
      <w:r w:rsidR="00DF30E6" w:rsidRPr="003431FC">
        <w:rPr>
          <w:rFonts w:cs="Arial"/>
          <w:lang w:val="es-ES"/>
        </w:rPr>
        <w:t xml:space="preserve">do de las Especies Migratorias en </w:t>
      </w:r>
      <w:r w:rsidRPr="003431FC">
        <w:rPr>
          <w:rFonts w:cs="Arial"/>
          <w:lang w:val="es-ES"/>
        </w:rPr>
        <w:t xml:space="preserve">el Mundo. Como parte de su labor, este grupo revisó y aportó comentarios sobre el enfoque propuesto por el PNUMA-WCMC para el presente informe y realizó una revisión técnica especializada durante su desarrollo. </w:t>
      </w:r>
    </w:p>
    <w:p w14:paraId="586EB9E9" w14:textId="77777777" w:rsidR="002D72AD" w:rsidRPr="003431FC" w:rsidRDefault="002D72AD" w:rsidP="00C82977">
      <w:pPr>
        <w:rPr>
          <w:rFonts w:cs="Arial"/>
          <w:lang w:val="es-ES"/>
        </w:rPr>
      </w:pPr>
    </w:p>
    <w:p w14:paraId="2ADF0EC4" w14:textId="77777777" w:rsidR="002D72AD" w:rsidRPr="003431FC" w:rsidRDefault="002D72AD" w:rsidP="00C82977">
      <w:pPr>
        <w:rPr>
          <w:rFonts w:cs="Arial"/>
          <w:lang w:val="es-ES"/>
        </w:rPr>
      </w:pPr>
    </w:p>
    <w:p w14:paraId="4A4636FD" w14:textId="77777777" w:rsidR="002D72AD" w:rsidRPr="003431FC" w:rsidRDefault="002D72AD" w:rsidP="00C82977">
      <w:pPr>
        <w:pStyle w:val="Heading1"/>
        <w:spacing w:before="0" w:after="240"/>
        <w:rPr>
          <w:rFonts w:ascii="Roboto" w:hAnsi="Roboto"/>
          <w:b/>
          <w:color w:val="003870"/>
          <w:lang w:val="es-ES"/>
        </w:rPr>
      </w:pPr>
      <w:r w:rsidRPr="003431FC">
        <w:rPr>
          <w:rFonts w:ascii="Roboto" w:hAnsi="Roboto"/>
          <w:b/>
          <w:color w:val="003870"/>
          <w:lang w:val="es-ES"/>
        </w:rPr>
        <w:br w:type="page"/>
      </w:r>
    </w:p>
    <w:p w14:paraId="02B87430" w14:textId="77777777" w:rsidR="002D72AD" w:rsidRPr="003431FC" w:rsidRDefault="002D72AD" w:rsidP="00C15A7C">
      <w:pPr>
        <w:pStyle w:val="Heading1"/>
        <w:numPr>
          <w:ilvl w:val="0"/>
          <w:numId w:val="40"/>
        </w:numPr>
        <w:spacing w:before="0" w:line="240" w:lineRule="auto"/>
        <w:ind w:left="357" w:hanging="357"/>
        <w:jc w:val="both"/>
        <w:rPr>
          <w:rFonts w:ascii="Arial" w:hAnsi="Arial" w:cs="Arial"/>
          <w:b/>
          <w:color w:val="auto"/>
          <w:sz w:val="22"/>
          <w:szCs w:val="22"/>
          <w:lang w:val="es-ES"/>
        </w:rPr>
      </w:pPr>
      <w:bookmarkStart w:id="3" w:name="_Toc210914220"/>
      <w:r w:rsidRPr="003431FC">
        <w:rPr>
          <w:rFonts w:ascii="Arial" w:hAnsi="Arial" w:cs="Arial"/>
          <w:b/>
          <w:color w:val="auto"/>
          <w:sz w:val="22"/>
          <w:szCs w:val="22"/>
          <w:lang w:val="es-ES"/>
        </w:rPr>
        <w:lastRenderedPageBreak/>
        <w:t>Cambios en el estado de conservación de las especies enumeradas en la CMS</w:t>
      </w:r>
      <w:bookmarkEnd w:id="3"/>
    </w:p>
    <w:p w14:paraId="1FE4F809" w14:textId="77777777" w:rsidR="00C15A7C" w:rsidRPr="003431FC" w:rsidRDefault="00C15A7C" w:rsidP="00C15A7C">
      <w:pPr>
        <w:rPr>
          <w:lang w:val="es-ES"/>
        </w:rPr>
      </w:pPr>
    </w:p>
    <w:p w14:paraId="794DF49B" w14:textId="3E6C10DF" w:rsidR="002D72AD" w:rsidRPr="003431FC" w:rsidRDefault="002D72AD" w:rsidP="00C15A7C">
      <w:pPr>
        <w:spacing w:after="0" w:line="240" w:lineRule="auto"/>
        <w:jc w:val="both"/>
        <w:rPr>
          <w:rFonts w:cs="Arial"/>
          <w:lang w:val="es-ES"/>
        </w:rPr>
      </w:pPr>
      <w:r w:rsidRPr="003431FC">
        <w:rPr>
          <w:rFonts w:cs="Arial"/>
          <w:lang w:val="es-ES"/>
        </w:rPr>
        <w:t xml:space="preserve">El primer </w:t>
      </w:r>
      <w:hyperlink r:id="rId30" w:history="1">
        <w:r w:rsidRPr="003431FC">
          <w:rPr>
            <w:rStyle w:val="Hyperlink"/>
            <w:rFonts w:cs="Arial"/>
            <w:i/>
            <w:lang w:val="es-ES"/>
          </w:rPr>
          <w:t>Informe sobre el Esta</w:t>
        </w:r>
        <w:r w:rsidR="00DF30E6" w:rsidRPr="003431FC">
          <w:rPr>
            <w:rStyle w:val="Hyperlink"/>
            <w:rFonts w:cs="Arial"/>
            <w:i/>
            <w:lang w:val="es-ES"/>
          </w:rPr>
          <w:t xml:space="preserve">do de las Especies Migratorias en </w:t>
        </w:r>
        <w:r w:rsidRPr="003431FC">
          <w:rPr>
            <w:rStyle w:val="Hyperlink"/>
            <w:rFonts w:cs="Arial"/>
            <w:i/>
            <w:lang w:val="es-ES"/>
          </w:rPr>
          <w:t>el Mundo</w:t>
        </w:r>
      </w:hyperlink>
      <w:r w:rsidRPr="003431FC">
        <w:rPr>
          <w:rFonts w:cs="Arial"/>
          <w:lang w:val="es-ES"/>
        </w:rPr>
        <w:t xml:space="preserve"> presentó una panorámica del estado de conservación de las especies enumeradas en la CMS, que incluyó un análisis de los datos de la Lista Roja de Especies Amenazadas de la UICN</w:t>
      </w:r>
      <w:r w:rsidRPr="003431FC">
        <w:rPr>
          <w:rFonts w:cs="Arial"/>
          <w:vertAlign w:val="superscript"/>
          <w:lang w:val="es-ES"/>
        </w:rPr>
        <w:t>TM</w:t>
      </w:r>
      <w:r w:rsidRPr="003431FC">
        <w:rPr>
          <w:rFonts w:cs="Arial"/>
          <w:lang w:val="es-ES"/>
        </w:rPr>
        <w:t xml:space="preserve"> disponibles en el momento de su redacción (septiembre de 2025)</w:t>
      </w:r>
      <w:r w:rsidR="00C82977" w:rsidRPr="003431FC">
        <w:rPr>
          <w:rStyle w:val="FootnoteReference"/>
          <w:rFonts w:cs="Arial"/>
          <w:lang w:val="es-ES"/>
        </w:rPr>
        <w:footnoteReference w:id="2"/>
      </w:r>
      <w:r w:rsidRPr="003431FC">
        <w:rPr>
          <w:rFonts w:cs="Arial"/>
          <w:lang w:val="es-ES"/>
        </w:rPr>
        <w:t xml:space="preserve">. La Lista Roja de la UICN asigna las especies a categorías generales de riesgo de extinción, basándose en un conjunto estandarizado de </w:t>
      </w:r>
      <w:hyperlink r:id="rId31" w:history="1">
        <w:r w:rsidRPr="003431FC">
          <w:rPr>
            <w:rStyle w:val="Hyperlink"/>
            <w:rFonts w:cs="Arial"/>
            <w:lang w:val="es-ES"/>
          </w:rPr>
          <w:t>criterios</w:t>
        </w:r>
      </w:hyperlink>
      <w:r w:rsidR="00E961EA" w:rsidRPr="003431FC">
        <w:rPr>
          <w:rFonts w:cs="Arial"/>
          <w:lang w:val="es-ES"/>
        </w:rPr>
        <w:t xml:space="preserve"> científicos rigurosos.</w:t>
      </w:r>
      <w:r w:rsidRPr="003431FC">
        <w:rPr>
          <w:rFonts w:cs="Arial"/>
          <w:lang w:val="es-ES"/>
        </w:rPr>
        <w:t xml:space="preserve"> </w:t>
      </w:r>
    </w:p>
    <w:p w14:paraId="27CCECCE" w14:textId="77777777" w:rsidR="00C15A7C" w:rsidRPr="003431FC" w:rsidRDefault="00C15A7C" w:rsidP="00C15A7C">
      <w:pPr>
        <w:spacing w:after="0" w:line="240" w:lineRule="auto"/>
        <w:jc w:val="both"/>
        <w:rPr>
          <w:rFonts w:cs="Arial"/>
          <w:lang w:val="es-ES"/>
        </w:rPr>
      </w:pPr>
    </w:p>
    <w:p w14:paraId="3EADCDBB" w14:textId="77777777" w:rsidR="002D72AD" w:rsidRPr="003431FC" w:rsidRDefault="00C82977" w:rsidP="00C15A7C">
      <w:pPr>
        <w:spacing w:after="0" w:line="240" w:lineRule="auto"/>
        <w:jc w:val="both"/>
        <w:rPr>
          <w:rFonts w:cs="Arial"/>
          <w:lang w:val="es-ES"/>
        </w:rPr>
      </w:pPr>
      <w:r w:rsidRPr="003431FC">
        <w:rPr>
          <w:rFonts w:cs="Arial"/>
          <w:lang w:val="es-ES"/>
        </w:rPr>
        <w:t>Desde el análisis anterior, que utilizó la versión 2022-2 de la Lista Roja de la UICN, se han revaluado 386 de las 1200 especies</w:t>
      </w:r>
      <w:r w:rsidRPr="003431FC">
        <w:rPr>
          <w:rStyle w:val="FootnoteReference"/>
          <w:rFonts w:cs="Arial"/>
          <w:lang w:val="es-ES"/>
        </w:rPr>
        <w:footnoteReference w:id="3"/>
      </w:r>
      <w:r w:rsidRPr="003431FC">
        <w:rPr>
          <w:rFonts w:cs="Arial"/>
          <w:lang w:val="es-ES"/>
        </w:rPr>
        <w:t xml:space="preserve"> enumeradas en la CMS (excluyendo las especies incorporadas en la COP14). Un examen más detallado de los cambios ocurridos dentro de este grupo de especies revaluadas puede ofrecer información valiosa sobre las variaciones en su estado de conservación. Dado que las evaluaciones globales de la Lista Roja de la UICN se utilizaron como fuente de información para la mayoría (97 %) de las especies enumeradas en la CMS, las categorías de la Lista Roja presentadas en este análisis reflejan principalmente el riesgo de extinción global</w:t>
      </w:r>
      <w:r w:rsidR="002D72AD" w:rsidRPr="003431FC">
        <w:rPr>
          <w:rStyle w:val="FootnoteReference"/>
          <w:rFonts w:cs="Arial"/>
          <w:lang w:val="es-ES"/>
        </w:rPr>
        <w:footnoteReference w:id="4"/>
      </w:r>
      <w:r w:rsidR="002D72AD" w:rsidRPr="003431FC">
        <w:rPr>
          <w:rFonts w:cs="Arial"/>
          <w:lang w:val="es-ES"/>
        </w:rPr>
        <w:t>.</w:t>
      </w:r>
    </w:p>
    <w:p w14:paraId="2CBA4D3C" w14:textId="77777777" w:rsidR="002D72AD" w:rsidRPr="003431FC" w:rsidRDefault="002D72AD" w:rsidP="00C15A7C">
      <w:pPr>
        <w:spacing w:after="0" w:line="240" w:lineRule="auto"/>
        <w:jc w:val="both"/>
        <w:rPr>
          <w:rFonts w:cs="Arial"/>
          <w:b/>
          <w:color w:val="003870"/>
          <w:lang w:val="es-ES"/>
        </w:rPr>
      </w:pPr>
    </w:p>
    <w:p w14:paraId="0231C986" w14:textId="77777777" w:rsidR="002D72AD" w:rsidRPr="003431FC" w:rsidRDefault="002D72AD" w:rsidP="00C15A7C">
      <w:pPr>
        <w:spacing w:after="0" w:line="240" w:lineRule="auto"/>
        <w:jc w:val="both"/>
        <w:rPr>
          <w:rFonts w:cs="Arial"/>
          <w:b/>
          <w:lang w:val="es-ES"/>
        </w:rPr>
      </w:pPr>
      <w:r w:rsidRPr="003431FC">
        <w:rPr>
          <w:rFonts w:cs="Arial"/>
          <w:b/>
          <w:lang w:val="es-ES"/>
        </w:rPr>
        <w:t>Cambios en la categoría de la Lista Roja de la UICN de las especies enumeradas en la CMS</w:t>
      </w:r>
    </w:p>
    <w:p w14:paraId="1138738A" w14:textId="77777777" w:rsidR="00C15A7C" w:rsidRPr="003431FC" w:rsidRDefault="00C15A7C" w:rsidP="00C15A7C">
      <w:pPr>
        <w:spacing w:after="0" w:line="240" w:lineRule="auto"/>
        <w:jc w:val="both"/>
        <w:rPr>
          <w:rFonts w:cs="Arial"/>
          <w:b/>
          <w:color w:val="003870"/>
          <w:lang w:val="es-ES"/>
        </w:rPr>
      </w:pPr>
    </w:p>
    <w:p w14:paraId="4B0CBB2C" w14:textId="7E36184F" w:rsidR="002D72AD" w:rsidRPr="003431FC" w:rsidRDefault="002D72AD" w:rsidP="00C15A7C">
      <w:pPr>
        <w:spacing w:after="0" w:line="240" w:lineRule="auto"/>
        <w:jc w:val="both"/>
        <w:rPr>
          <w:rFonts w:cs="Arial"/>
          <w:lang w:val="es-ES"/>
        </w:rPr>
      </w:pPr>
      <w:r w:rsidRPr="003431FC">
        <w:rPr>
          <w:rFonts w:cs="Arial"/>
          <w:lang w:val="es-ES"/>
        </w:rPr>
        <w:t xml:space="preserve">Treinta y cuatro (9 %) de las 392 especies revaluadas incluidas en la CMS han sido reclasificadas en una categoría diferente de la Lista Roja de la UICN desde 2022. De estas, 26 especies han pasado a una categoría de mayor amenaza, mientras que siete han pasado a una categoría de menor amenaza (véase </w:t>
      </w:r>
      <w:r w:rsidRPr="003431FC">
        <w:rPr>
          <w:rFonts w:cs="Arial"/>
          <w:b/>
          <w:lang w:val="es-ES"/>
        </w:rPr>
        <w:t xml:space="preserve">el Cuadro del Apéndice 1 </w:t>
      </w:r>
      <w:r w:rsidRPr="003431FC">
        <w:rPr>
          <w:rFonts w:cs="Arial"/>
          <w:lang w:val="es-ES"/>
        </w:rPr>
        <w:t>para más detalles)</w:t>
      </w:r>
      <w:r w:rsidRPr="003431FC">
        <w:rPr>
          <w:rStyle w:val="FootnoteReference"/>
          <w:rFonts w:cs="Arial"/>
          <w:lang w:val="es-ES"/>
        </w:rPr>
        <w:footnoteReference w:id="5"/>
      </w:r>
      <w:r w:rsidR="006C008D" w:rsidRPr="003431FC">
        <w:rPr>
          <w:rFonts w:cs="Arial"/>
          <w:lang w:val="es-ES"/>
        </w:rPr>
        <w:t>.</w:t>
      </w:r>
      <w:r w:rsidRPr="003431FC">
        <w:rPr>
          <w:rFonts w:cs="Arial"/>
          <w:lang w:val="es-ES"/>
        </w:rPr>
        <w:t xml:space="preserve"> El número total de especies incluidas</w:t>
      </w:r>
      <w:r w:rsidRPr="003431FC">
        <w:rPr>
          <w:rStyle w:val="FootnoteReference"/>
          <w:rFonts w:cs="Arial"/>
          <w:lang w:val="es-ES"/>
        </w:rPr>
        <w:footnoteReference w:id="6"/>
      </w:r>
      <w:r w:rsidRPr="003431FC">
        <w:rPr>
          <w:rFonts w:cs="Arial"/>
          <w:lang w:val="es-ES"/>
        </w:rPr>
        <w:t xml:space="preserve"> en la CMS consideradas globalmente amenazadas asciende ahora a 284, lo que representa el 24 % de todas las especies enumeradas en la CMS (</w:t>
      </w:r>
      <w:r w:rsidRPr="003431FC">
        <w:rPr>
          <w:rFonts w:cs="Arial"/>
          <w:b/>
          <w:lang w:val="es-ES"/>
        </w:rPr>
        <w:t>Figura 1.1a</w:t>
      </w:r>
      <w:r w:rsidRPr="003431FC">
        <w:rPr>
          <w:rFonts w:cs="Arial"/>
          <w:lang w:val="es-ES"/>
        </w:rPr>
        <w:t xml:space="preserve">), un ligero aumento respecto al 22 % informado en el primer Informe sobre el </w:t>
      </w:r>
      <w:r w:rsidRPr="003431FC">
        <w:rPr>
          <w:rFonts w:cs="Arial"/>
          <w:i/>
          <w:lang w:val="es-ES"/>
        </w:rPr>
        <w:t>Esta</w:t>
      </w:r>
      <w:r w:rsidR="00DF30E6" w:rsidRPr="003431FC">
        <w:rPr>
          <w:rFonts w:cs="Arial"/>
          <w:i/>
          <w:lang w:val="es-ES"/>
        </w:rPr>
        <w:t xml:space="preserve">do de las Especies Migratorias en </w:t>
      </w:r>
      <w:r w:rsidRPr="003431FC">
        <w:rPr>
          <w:rFonts w:cs="Arial"/>
          <w:i/>
          <w:lang w:val="es-ES"/>
        </w:rPr>
        <w:t>el Mundo</w:t>
      </w:r>
      <w:r w:rsidRPr="003431FC">
        <w:rPr>
          <w:rStyle w:val="FootnoteReference"/>
          <w:rFonts w:cs="Arial"/>
          <w:lang w:val="es-ES"/>
        </w:rPr>
        <w:footnoteReference w:id="7"/>
      </w:r>
      <w:r w:rsidRPr="003431FC">
        <w:rPr>
          <w:rFonts w:cs="Arial"/>
          <w:lang w:val="es-ES"/>
        </w:rPr>
        <w:t xml:space="preserve">. </w:t>
      </w:r>
    </w:p>
    <w:p w14:paraId="4275683E" w14:textId="77777777" w:rsidR="002D72AD" w:rsidRPr="003431FC" w:rsidRDefault="002D72AD" w:rsidP="00C15A7C">
      <w:pPr>
        <w:spacing w:after="0" w:line="240" w:lineRule="auto"/>
        <w:jc w:val="both"/>
        <w:rPr>
          <w:rFonts w:cs="Arial"/>
          <w:lang w:val="es-ES"/>
        </w:rPr>
      </w:pPr>
    </w:p>
    <w:p w14:paraId="2D2CFA86" w14:textId="77777777" w:rsidR="002D72AD" w:rsidRPr="003431FC" w:rsidRDefault="00C82977" w:rsidP="00C82977">
      <w:pPr>
        <w:spacing w:after="0"/>
        <w:rPr>
          <w:rFonts w:ascii="Roboto" w:hAnsi="Roboto"/>
          <w:lang w:val="es-ES"/>
        </w:rPr>
      </w:pPr>
      <w:r w:rsidRPr="003431FC">
        <w:rPr>
          <w:rFonts w:ascii="Roboto" w:hAnsi="Roboto"/>
          <w:noProof/>
          <w:lang w:val="es-ES" w:eastAsia="es-ES"/>
        </w:rPr>
        <w:lastRenderedPageBreak/>
        <w:drawing>
          <wp:inline distT="0" distB="0" distL="0" distR="0" wp14:anchorId="296F9415" wp14:editId="594A0270">
            <wp:extent cx="5731510" cy="3726180"/>
            <wp:effectExtent l="0" t="0" r="2540" b="7620"/>
            <wp:docPr id="436220583" name="Picture 3" descr="A screenshot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6220583" name="Picture 3" descr="A screenshot of a graph&#10;&#10;AI-generated content may be incorrect."/>
                    <pic:cNvPicPr/>
                  </pic:nvPicPr>
                  <pic:blipFill rotWithShape="1">
                    <a:blip r:embed="rId32" cstate="print">
                      <a:extLst>
                        <a:ext uri="{28A0092B-C50C-407E-A947-70E740481C1C}">
                          <a14:useLocalDpi xmlns:a14="http://schemas.microsoft.com/office/drawing/2010/main" val="0"/>
                        </a:ext>
                      </a:extLst>
                    </a:blip>
                    <a:srcRect t="2820" b="5219"/>
                    <a:stretch/>
                  </pic:blipFill>
                  <pic:spPr bwMode="auto">
                    <a:xfrm>
                      <a:off x="0" y="0"/>
                      <a:ext cx="5731510" cy="3726180"/>
                    </a:xfrm>
                    <a:prstGeom prst="rect">
                      <a:avLst/>
                    </a:prstGeom>
                    <a:ln>
                      <a:noFill/>
                    </a:ln>
                    <a:extLst>
                      <a:ext uri="{53640926-AAD7-44D8-BBD7-CCE9431645EC}">
                        <a14:shadowObscured xmlns:a14="http://schemas.microsoft.com/office/drawing/2010/main"/>
                      </a:ext>
                    </a:extLst>
                  </pic:spPr>
                </pic:pic>
              </a:graphicData>
            </a:graphic>
          </wp:inline>
        </w:drawing>
      </w:r>
    </w:p>
    <w:p w14:paraId="3193C504" w14:textId="2F679583" w:rsidR="002D72AD" w:rsidRPr="003431FC" w:rsidRDefault="002D72AD" w:rsidP="00C15A7C">
      <w:pPr>
        <w:spacing w:after="0" w:line="240" w:lineRule="auto"/>
        <w:jc w:val="both"/>
        <w:rPr>
          <w:rFonts w:cs="Arial"/>
          <w:sz w:val="20"/>
          <w:szCs w:val="20"/>
          <w:lang w:val="es-ES"/>
        </w:rPr>
      </w:pPr>
      <w:r w:rsidRPr="003431FC">
        <w:rPr>
          <w:rFonts w:cs="Arial"/>
          <w:b/>
          <w:sz w:val="20"/>
          <w:szCs w:val="20"/>
          <w:lang w:val="es-ES"/>
        </w:rPr>
        <w:t>Figura 1.1:</w:t>
      </w:r>
      <w:r w:rsidRPr="003431FC">
        <w:rPr>
          <w:rFonts w:cs="Arial"/>
          <w:sz w:val="20"/>
          <w:szCs w:val="20"/>
          <w:lang w:val="es-ES"/>
        </w:rPr>
        <w:t xml:space="preserve"> </w:t>
      </w:r>
      <w:r w:rsidRPr="003431FC">
        <w:rPr>
          <w:rFonts w:cs="Arial"/>
          <w:b/>
          <w:sz w:val="20"/>
          <w:szCs w:val="20"/>
          <w:lang w:val="es-ES"/>
        </w:rPr>
        <w:t>a) Proporción y número de especies incluidas en la CMS en cada categoría de la Lista Roja de la UICN.</w:t>
      </w:r>
      <w:r w:rsidRPr="003431FC">
        <w:rPr>
          <w:rFonts w:cs="Arial"/>
          <w:sz w:val="20"/>
          <w:szCs w:val="20"/>
          <w:lang w:val="es-ES"/>
        </w:rPr>
        <w:t xml:space="preserve"> En el gráfico principal, cada círculo representa el 1 % de las 1200 especies incluidas en la CMS. La leyenda inferior muestra el número total de especies incluidas en la CMS que se encuentran actualmente en cada categoría. Los números y flechas en rojo indican el </w:t>
      </w:r>
      <w:r w:rsidRPr="003431FC">
        <w:rPr>
          <w:rFonts w:cs="Arial"/>
          <w:b/>
          <w:sz w:val="20"/>
          <w:szCs w:val="20"/>
          <w:lang w:val="es-ES"/>
        </w:rPr>
        <w:t>cambio neto</w:t>
      </w:r>
      <w:r w:rsidRPr="003431FC">
        <w:rPr>
          <w:rFonts w:cs="Arial"/>
          <w:sz w:val="20"/>
          <w:szCs w:val="20"/>
          <w:lang w:val="es-ES"/>
        </w:rPr>
        <w:t xml:space="preserve"> entre el </w:t>
      </w:r>
      <w:r w:rsidRPr="003431FC">
        <w:rPr>
          <w:rFonts w:cs="Arial"/>
          <w:i/>
          <w:sz w:val="20"/>
          <w:szCs w:val="20"/>
          <w:lang w:val="es-ES"/>
        </w:rPr>
        <w:t>Informe sobre el Estado de las</w:t>
      </w:r>
      <w:r w:rsidR="00DF30E6" w:rsidRPr="003431FC">
        <w:rPr>
          <w:rFonts w:cs="Arial"/>
          <w:i/>
          <w:sz w:val="20"/>
          <w:szCs w:val="20"/>
          <w:lang w:val="es-ES"/>
        </w:rPr>
        <w:t xml:space="preserve"> Especies Migratorias en </w:t>
      </w:r>
      <w:r w:rsidRPr="003431FC">
        <w:rPr>
          <w:rFonts w:cs="Arial"/>
          <w:i/>
          <w:sz w:val="20"/>
          <w:szCs w:val="20"/>
          <w:lang w:val="es-ES"/>
        </w:rPr>
        <w:t xml:space="preserve">el Mundo </w:t>
      </w:r>
      <w:r w:rsidRPr="003431FC">
        <w:rPr>
          <w:rFonts w:cs="Arial"/>
          <w:sz w:val="20"/>
          <w:szCs w:val="20"/>
          <w:lang w:val="es-ES"/>
        </w:rPr>
        <w:t>y el presente informe</w:t>
      </w:r>
      <w:r w:rsidRPr="003431FC">
        <w:rPr>
          <w:rFonts w:cs="Arial"/>
          <w:b/>
          <w:sz w:val="20"/>
          <w:szCs w:val="20"/>
          <w:lang w:val="es-ES"/>
        </w:rPr>
        <w:t>*</w:t>
      </w:r>
      <w:r w:rsidRPr="003431FC">
        <w:rPr>
          <w:rFonts w:cs="Arial"/>
          <w:sz w:val="20"/>
          <w:szCs w:val="20"/>
          <w:lang w:val="es-ES"/>
        </w:rPr>
        <w:t xml:space="preserve">. Los cambios netos excluyen las especies que fueron incluidas en la CMS durante la COP14, así como las especies listadas a nivel de población para las cuales se dispone ahora de evaluaciones regionales pertinentes desde la publicación del </w:t>
      </w:r>
      <w:r w:rsidRPr="003431FC">
        <w:rPr>
          <w:rFonts w:cs="Arial"/>
          <w:i/>
          <w:sz w:val="20"/>
          <w:szCs w:val="20"/>
          <w:lang w:val="es-ES"/>
        </w:rPr>
        <w:t>Informe sobre el Esta</w:t>
      </w:r>
      <w:r w:rsidR="00DF30E6" w:rsidRPr="003431FC">
        <w:rPr>
          <w:rFonts w:cs="Arial"/>
          <w:i/>
          <w:sz w:val="20"/>
          <w:szCs w:val="20"/>
          <w:lang w:val="es-ES"/>
        </w:rPr>
        <w:t xml:space="preserve">do de las Especies Migratorias en </w:t>
      </w:r>
      <w:r w:rsidRPr="003431FC">
        <w:rPr>
          <w:rFonts w:cs="Arial"/>
          <w:i/>
          <w:sz w:val="20"/>
          <w:szCs w:val="20"/>
          <w:lang w:val="es-ES"/>
        </w:rPr>
        <w:t>el Mundo</w:t>
      </w:r>
      <w:r w:rsidRPr="003431FC">
        <w:rPr>
          <w:rFonts w:cs="Arial"/>
          <w:sz w:val="20"/>
          <w:szCs w:val="20"/>
          <w:lang w:val="es-ES"/>
        </w:rPr>
        <w:t xml:space="preserve">. Los cambios netos pueden reflejar tanto deterioros o mejoras en el estado de conservación debidos al aumento o reducción de las amenazas, como variaciones resultantes de una mejora en el conocimiento disponible. </w:t>
      </w:r>
      <w:r w:rsidRPr="003431FC">
        <w:rPr>
          <w:rFonts w:cs="Arial"/>
          <w:b/>
          <w:sz w:val="20"/>
          <w:szCs w:val="20"/>
          <w:lang w:val="es-ES"/>
        </w:rPr>
        <w:t xml:space="preserve">b) Cambio en las tendencias poblacionales de las especies incluidas en la CMS entre el </w:t>
      </w:r>
      <w:r w:rsidRPr="003431FC">
        <w:rPr>
          <w:rFonts w:cs="Arial"/>
          <w:b/>
          <w:i/>
          <w:sz w:val="20"/>
          <w:szCs w:val="20"/>
          <w:lang w:val="es-ES"/>
        </w:rPr>
        <w:t>Informe sobre el Esta</w:t>
      </w:r>
      <w:r w:rsidR="00DF30E6" w:rsidRPr="003431FC">
        <w:rPr>
          <w:rFonts w:cs="Arial"/>
          <w:b/>
          <w:i/>
          <w:sz w:val="20"/>
          <w:szCs w:val="20"/>
          <w:lang w:val="es-ES"/>
        </w:rPr>
        <w:t xml:space="preserve">do de las Especies Migratorias en </w:t>
      </w:r>
      <w:r w:rsidRPr="003431FC">
        <w:rPr>
          <w:rFonts w:cs="Arial"/>
          <w:b/>
          <w:i/>
          <w:sz w:val="20"/>
          <w:szCs w:val="20"/>
          <w:lang w:val="es-ES"/>
        </w:rPr>
        <w:t xml:space="preserve">el Mundo </w:t>
      </w:r>
      <w:r w:rsidRPr="003431FC">
        <w:rPr>
          <w:rFonts w:cs="Arial"/>
          <w:b/>
          <w:sz w:val="20"/>
          <w:szCs w:val="20"/>
          <w:lang w:val="es-ES"/>
        </w:rPr>
        <w:t xml:space="preserve">y el presente informe*. </w:t>
      </w:r>
      <w:r w:rsidRPr="003431FC">
        <w:rPr>
          <w:rFonts w:cs="Arial"/>
          <w:sz w:val="20"/>
          <w:szCs w:val="20"/>
          <w:lang w:val="es-ES"/>
        </w:rPr>
        <w:t xml:space="preserve">La leyenda muestra el número total de especies incluidas en la CMS dentro de cada categoría de tendencia poblacional; se excluyen del gráfico los taxones añadidos a los Apéndices de la CMS en la COP14. </w:t>
      </w:r>
    </w:p>
    <w:p w14:paraId="25D07E2C" w14:textId="77777777" w:rsidR="00C15A7C" w:rsidRPr="003431FC" w:rsidRDefault="00C15A7C" w:rsidP="00C15A7C">
      <w:pPr>
        <w:spacing w:after="0" w:line="240" w:lineRule="auto"/>
        <w:jc w:val="both"/>
        <w:rPr>
          <w:rFonts w:cs="Arial"/>
          <w:sz w:val="20"/>
          <w:szCs w:val="20"/>
          <w:lang w:val="es-ES"/>
        </w:rPr>
      </w:pPr>
    </w:p>
    <w:p w14:paraId="0CF9F83B" w14:textId="77C78663" w:rsidR="002D72AD" w:rsidRPr="003431FC" w:rsidRDefault="002D72AD" w:rsidP="00C82977">
      <w:pPr>
        <w:rPr>
          <w:rFonts w:cs="Arial"/>
          <w:i/>
          <w:sz w:val="20"/>
          <w:szCs w:val="20"/>
          <w:lang w:val="es-ES"/>
        </w:rPr>
      </w:pPr>
      <w:r w:rsidRPr="003431FC">
        <w:rPr>
          <w:rFonts w:cs="Arial"/>
          <w:b/>
          <w:sz w:val="20"/>
          <w:szCs w:val="20"/>
          <w:lang w:val="es-ES"/>
        </w:rPr>
        <w:t>*</w:t>
      </w:r>
      <w:r w:rsidRPr="003431FC">
        <w:rPr>
          <w:rFonts w:cs="Arial"/>
          <w:i/>
          <w:sz w:val="20"/>
          <w:szCs w:val="20"/>
          <w:lang w:val="es-ES"/>
        </w:rPr>
        <w:t>El Informe sobre el Esta</w:t>
      </w:r>
      <w:r w:rsidR="00DF30E6" w:rsidRPr="003431FC">
        <w:rPr>
          <w:rFonts w:cs="Arial"/>
          <w:i/>
          <w:sz w:val="20"/>
          <w:szCs w:val="20"/>
          <w:lang w:val="es-ES"/>
        </w:rPr>
        <w:t xml:space="preserve">do de las Especies Migratorias en </w:t>
      </w:r>
      <w:r w:rsidRPr="003431FC">
        <w:rPr>
          <w:rFonts w:cs="Arial"/>
          <w:i/>
          <w:sz w:val="20"/>
          <w:szCs w:val="20"/>
          <w:lang w:val="es-ES"/>
        </w:rPr>
        <w:t xml:space="preserve">el Mundo utilizó datos de las evaluaciones de la Lista Roja de la UICN publicadas hasta 2022 (versión 2022-2); el presente informe utiliza los datos más recientes de la Lista Roja de la UICN (versión 2025-1, publicada en marzo de 2025) disponibles al momento de la redacción (septiembre de 2025). Una especie incluida en la CMS, </w:t>
      </w:r>
      <w:proofErr w:type="spellStart"/>
      <w:r w:rsidRPr="003431FC">
        <w:rPr>
          <w:rFonts w:cs="Arial"/>
          <w:sz w:val="20"/>
          <w:szCs w:val="20"/>
          <w:lang w:val="es-ES"/>
        </w:rPr>
        <w:t>Gazella</w:t>
      </w:r>
      <w:proofErr w:type="spellEnd"/>
      <w:r w:rsidRPr="003431FC">
        <w:rPr>
          <w:rFonts w:cs="Arial"/>
          <w:sz w:val="20"/>
          <w:szCs w:val="20"/>
          <w:lang w:val="es-ES"/>
        </w:rPr>
        <w:t xml:space="preserve"> </w:t>
      </w:r>
      <w:proofErr w:type="spellStart"/>
      <w:r w:rsidRPr="003431FC">
        <w:rPr>
          <w:rFonts w:cs="Arial"/>
          <w:sz w:val="20"/>
          <w:szCs w:val="20"/>
          <w:lang w:val="es-ES"/>
        </w:rPr>
        <w:t>erlangeri</w:t>
      </w:r>
      <w:proofErr w:type="spellEnd"/>
      <w:r w:rsidRPr="003431FC">
        <w:rPr>
          <w:rFonts w:cs="Arial"/>
          <w:i/>
          <w:sz w:val="20"/>
          <w:szCs w:val="20"/>
          <w:lang w:val="es-ES"/>
        </w:rPr>
        <w:t>, no ha sido evaluada por la Lista Roja de la UICN.</w:t>
      </w:r>
    </w:p>
    <w:p w14:paraId="6CB4B7BD" w14:textId="3DC99E05" w:rsidR="002D72AD" w:rsidRPr="003431FC" w:rsidRDefault="00C82977" w:rsidP="00C15A7C">
      <w:pPr>
        <w:spacing w:line="240" w:lineRule="auto"/>
        <w:jc w:val="both"/>
        <w:rPr>
          <w:rFonts w:cs="Arial"/>
          <w:color w:val="000000" w:themeColor="text1"/>
          <w:sz w:val="20"/>
          <w:szCs w:val="20"/>
          <w:lang w:val="es-ES"/>
        </w:rPr>
      </w:pPr>
      <w:r w:rsidRPr="003431FC">
        <w:rPr>
          <w:rFonts w:cs="Arial"/>
          <w:noProof/>
          <w:color w:val="000000" w:themeColor="text1"/>
          <w:sz w:val="20"/>
          <w:szCs w:val="20"/>
          <w:lang w:val="es-ES" w:eastAsia="es-ES"/>
        </w:rPr>
        <w:lastRenderedPageBreak/>
        <w:drawing>
          <wp:anchor distT="0" distB="0" distL="114300" distR="114300" simplePos="0" relativeHeight="251663872" behindDoc="0" locked="0" layoutInCell="1" allowOverlap="1" wp14:anchorId="232F1536" wp14:editId="123A7F95">
            <wp:simplePos x="0" y="0"/>
            <wp:positionH relativeFrom="margin">
              <wp:align>left</wp:align>
            </wp:positionH>
            <wp:positionV relativeFrom="paragraph">
              <wp:posOffset>44904</wp:posOffset>
            </wp:positionV>
            <wp:extent cx="3221990" cy="2148840"/>
            <wp:effectExtent l="0" t="0" r="0" b="3810"/>
            <wp:wrapSquare wrapText="bothSides"/>
            <wp:docPr id="479173149" name="Picture 2" descr="A bird standing in a fiel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9173149" name="Picture 2" descr="A bird standing in a field&#10;&#10;Description automatically generated"/>
                    <pic:cNvPicPr/>
                  </pic:nvPicPr>
                  <pic:blipFill>
                    <a:blip r:embed="rId33" cstate="print">
                      <a:extLst>
                        <a:ext uri="{28A0092B-C50C-407E-A947-70E740481C1C}">
                          <a14:useLocalDpi xmlns:a14="http://schemas.microsoft.com/office/drawing/2010/main" val="0"/>
                        </a:ext>
                      </a:extLst>
                    </a:blip>
                    <a:stretch>
                      <a:fillRect/>
                    </a:stretch>
                  </pic:blipFill>
                  <pic:spPr>
                    <a:xfrm>
                      <a:off x="0" y="0"/>
                      <a:ext cx="3221990" cy="2148840"/>
                    </a:xfrm>
                    <a:prstGeom prst="rect">
                      <a:avLst/>
                    </a:prstGeom>
                  </pic:spPr>
                </pic:pic>
              </a:graphicData>
            </a:graphic>
            <wp14:sizeRelH relativeFrom="page">
              <wp14:pctWidth>0</wp14:pctWidth>
            </wp14:sizeRelH>
            <wp14:sizeRelV relativeFrom="page">
              <wp14:pctHeight>0</wp14:pctHeight>
            </wp14:sizeRelV>
          </wp:anchor>
        </w:drawing>
      </w:r>
      <w:r w:rsidR="002D72AD" w:rsidRPr="003431FC">
        <w:rPr>
          <w:rFonts w:cs="Arial"/>
          <w:i/>
          <w:color w:val="000000" w:themeColor="text1"/>
          <w:sz w:val="20"/>
          <w:szCs w:val="20"/>
          <w:lang w:val="es-ES"/>
        </w:rPr>
        <w:t xml:space="preserve">Leyenda </w:t>
      </w:r>
      <w:r w:rsidR="007F7E48" w:rsidRPr="003431FC">
        <w:rPr>
          <w:rFonts w:cs="Arial"/>
          <w:i/>
          <w:color w:val="000000" w:themeColor="text1"/>
          <w:sz w:val="20"/>
          <w:szCs w:val="20"/>
          <w:lang w:val="es-ES"/>
        </w:rPr>
        <w:t>fotográfica:</w:t>
      </w:r>
      <w:r w:rsidR="002D72AD" w:rsidRPr="003431FC">
        <w:rPr>
          <w:rFonts w:cs="Arial"/>
          <w:color w:val="000000" w:themeColor="text1"/>
          <w:sz w:val="20"/>
          <w:szCs w:val="20"/>
          <w:lang w:val="es-ES"/>
        </w:rPr>
        <w:t xml:space="preserve"> La avutarda </w:t>
      </w:r>
      <w:r w:rsidR="007F7E48" w:rsidRPr="003431FC">
        <w:rPr>
          <w:rFonts w:cs="Arial"/>
          <w:color w:val="000000" w:themeColor="text1"/>
          <w:sz w:val="20"/>
          <w:szCs w:val="20"/>
          <w:lang w:val="es-ES"/>
        </w:rPr>
        <w:t>común (</w:t>
      </w:r>
      <w:r w:rsidR="002D72AD" w:rsidRPr="003431FC">
        <w:rPr>
          <w:rFonts w:cs="Arial"/>
          <w:i/>
          <w:color w:val="000000" w:themeColor="text1"/>
          <w:sz w:val="20"/>
          <w:szCs w:val="20"/>
          <w:lang w:val="es-ES"/>
        </w:rPr>
        <w:t>Otis tarda</w:t>
      </w:r>
      <w:r w:rsidR="002D72AD" w:rsidRPr="003431FC">
        <w:rPr>
          <w:rFonts w:cs="Arial"/>
          <w:color w:val="000000" w:themeColor="text1"/>
          <w:sz w:val="20"/>
          <w:szCs w:val="20"/>
          <w:lang w:val="es-ES"/>
        </w:rPr>
        <w:t>), especie incluida en el Apéndice I de la CMS, categorizada como Vulnerable en 2017, fue reclasificada como En Peligro en 2023. Las avutardas comunes enfrentan diversas presiones, entre ellas la pérdida y fragmentación de hábitat (causadas por la intensificación agrícola y el desarrollo de infraestructuras), la captura ilegal y la pertur</w:t>
      </w:r>
      <w:r w:rsidR="00A660B3" w:rsidRPr="003431FC">
        <w:rPr>
          <w:rFonts w:cs="Arial"/>
          <w:color w:val="000000" w:themeColor="text1"/>
          <w:sz w:val="20"/>
          <w:szCs w:val="20"/>
          <w:lang w:val="es-ES"/>
        </w:rPr>
        <w:t>bación</w:t>
      </w:r>
      <w:r w:rsidR="002D72AD" w:rsidRPr="003431FC">
        <w:rPr>
          <w:rFonts w:cs="Arial"/>
          <w:color w:val="000000" w:themeColor="text1"/>
          <w:sz w:val="20"/>
          <w:szCs w:val="20"/>
          <w:vertAlign w:val="superscript"/>
          <w:lang w:val="es-ES"/>
        </w:rPr>
        <w:t>1</w:t>
      </w:r>
      <w:r w:rsidR="002D72AD" w:rsidRPr="003431FC">
        <w:rPr>
          <w:rFonts w:cs="Arial"/>
          <w:color w:val="000000" w:themeColor="text1"/>
          <w:sz w:val="20"/>
          <w:szCs w:val="20"/>
          <w:lang w:val="es-ES"/>
        </w:rPr>
        <w:t xml:space="preserve">. </w:t>
      </w:r>
      <w:r w:rsidR="002D72AD" w:rsidRPr="003431FC">
        <w:rPr>
          <w:rFonts w:cs="Arial"/>
          <w:i/>
          <w:color w:val="000000" w:themeColor="text1"/>
          <w:sz w:val="20"/>
          <w:szCs w:val="20"/>
          <w:lang w:val="es-ES"/>
        </w:rPr>
        <w:t>Crédito fotográfico</w:t>
      </w:r>
      <w:r w:rsidR="002D72AD" w:rsidRPr="003431FC">
        <w:rPr>
          <w:rFonts w:cs="Arial"/>
          <w:color w:val="000000" w:themeColor="text1"/>
          <w:sz w:val="20"/>
          <w:szCs w:val="20"/>
          <w:lang w:val="es-ES"/>
        </w:rPr>
        <w:t xml:space="preserve">: </w:t>
      </w:r>
      <w:hyperlink r:id="rId34" w:history="1">
        <w:r w:rsidR="002D72AD" w:rsidRPr="003431FC">
          <w:rPr>
            <w:rStyle w:val="Hyperlink"/>
            <w:rFonts w:cs="Arial"/>
            <w:sz w:val="20"/>
            <w:szCs w:val="20"/>
            <w:lang w:val="es-ES"/>
          </w:rPr>
          <w:t>Adobe Stock | #536283277</w:t>
        </w:r>
      </w:hyperlink>
      <w:r w:rsidR="002D72AD" w:rsidRPr="003431FC">
        <w:rPr>
          <w:rFonts w:cs="Arial"/>
          <w:color w:val="000000" w:themeColor="text1"/>
          <w:sz w:val="20"/>
          <w:szCs w:val="20"/>
          <w:lang w:val="es-ES"/>
        </w:rPr>
        <w:t>.</w:t>
      </w:r>
    </w:p>
    <w:p w14:paraId="6BF9B25D" w14:textId="77777777" w:rsidR="002D72AD" w:rsidRPr="003431FC" w:rsidRDefault="002D72AD" w:rsidP="00C82977">
      <w:pPr>
        <w:rPr>
          <w:rFonts w:cs="Arial"/>
          <w:i/>
          <w:sz w:val="20"/>
          <w:szCs w:val="20"/>
          <w:lang w:val="es-ES"/>
        </w:rPr>
      </w:pPr>
    </w:p>
    <w:p w14:paraId="653C786B" w14:textId="77777777" w:rsidR="002D72AD" w:rsidRPr="003431FC" w:rsidRDefault="002D72AD" w:rsidP="00C82977">
      <w:pPr>
        <w:rPr>
          <w:lang w:val="es-ES"/>
        </w:rPr>
      </w:pPr>
    </w:p>
    <w:p w14:paraId="0A96AAFB" w14:textId="77777777" w:rsidR="00B36E8D" w:rsidRPr="003431FC" w:rsidRDefault="00B36E8D" w:rsidP="00C82977">
      <w:pPr>
        <w:rPr>
          <w:lang w:val="es-ES"/>
        </w:rPr>
      </w:pPr>
    </w:p>
    <w:p w14:paraId="5BE48A98" w14:textId="5E0CF13F" w:rsidR="002D72AD" w:rsidRPr="003431FC" w:rsidRDefault="002D72AD" w:rsidP="00C15A7C">
      <w:pPr>
        <w:pStyle w:val="Heading2"/>
        <w:spacing w:before="0" w:line="240" w:lineRule="auto"/>
        <w:jc w:val="both"/>
        <w:rPr>
          <w:rFonts w:ascii="Arial" w:hAnsi="Arial" w:cs="Arial"/>
          <w:i/>
          <w:color w:val="auto"/>
          <w:sz w:val="22"/>
          <w:szCs w:val="22"/>
          <w:lang w:val="es-ES"/>
        </w:rPr>
      </w:pPr>
      <w:r w:rsidRPr="003431FC">
        <w:rPr>
          <w:rFonts w:ascii="Arial" w:hAnsi="Arial" w:cs="Arial"/>
          <w:i/>
          <w:color w:val="auto"/>
          <w:sz w:val="22"/>
          <w:szCs w:val="22"/>
          <w:lang w:val="es-ES"/>
        </w:rPr>
        <w:t>Especies que han pasado a una categoría de mayor amenaza</w:t>
      </w:r>
    </w:p>
    <w:p w14:paraId="3DF98D88" w14:textId="77777777" w:rsidR="00B36E8D" w:rsidRPr="003431FC" w:rsidRDefault="00B36E8D" w:rsidP="00B36E8D">
      <w:pPr>
        <w:spacing w:after="0" w:line="240" w:lineRule="auto"/>
        <w:rPr>
          <w:lang w:val="es-ES"/>
        </w:rPr>
      </w:pPr>
    </w:p>
    <w:p w14:paraId="69A5CE5F" w14:textId="77777777" w:rsidR="002D72AD" w:rsidRPr="003431FC" w:rsidRDefault="002D72AD" w:rsidP="00C15A7C">
      <w:pPr>
        <w:spacing w:after="0" w:line="240" w:lineRule="auto"/>
        <w:jc w:val="both"/>
        <w:rPr>
          <w:rFonts w:cs="Arial"/>
          <w:lang w:val="es-ES"/>
        </w:rPr>
      </w:pPr>
      <w:r w:rsidRPr="003431FC">
        <w:rPr>
          <w:rFonts w:cs="Arial"/>
          <w:lang w:val="es-ES"/>
        </w:rPr>
        <w:t xml:space="preserve">Diecinueve (73 %) de las 26 especies que han pasado recientemente a una categoría de mayor amenaza están ahora clasificadas como Vulnerables, En Peligro o En Peligro Crítico (véase el </w:t>
      </w:r>
      <w:r w:rsidRPr="003431FC">
        <w:rPr>
          <w:rFonts w:cs="Arial"/>
          <w:b/>
          <w:lang w:val="es-ES"/>
        </w:rPr>
        <w:t>Cuadro del Apéndice 1</w:t>
      </w:r>
      <w:r w:rsidRPr="003431FC">
        <w:rPr>
          <w:rFonts w:cs="Arial"/>
          <w:lang w:val="es-ES"/>
        </w:rPr>
        <w:t xml:space="preserve">). De estas 19 especies globalmente amenazadas, 12 estaban previamente categorizadas como de Preocupación Menor o Casi Amenazadas en la evaluación anterior. Otras siete especies ya se encontraban previamente en alguna categoría de amenaza global, pero han pasado a una categoría aún más amenazada: cuatro de estas especies están ahora clasificadas como En Peligro, y tres como En Peligro Crítico. </w:t>
      </w:r>
    </w:p>
    <w:p w14:paraId="0896C86B" w14:textId="77777777" w:rsidR="00B36E8D" w:rsidRPr="003431FC" w:rsidRDefault="00B36E8D" w:rsidP="00C15A7C">
      <w:pPr>
        <w:spacing w:after="0" w:line="240" w:lineRule="auto"/>
        <w:jc w:val="both"/>
        <w:rPr>
          <w:rFonts w:cs="Arial"/>
          <w:lang w:val="es-ES"/>
        </w:rPr>
      </w:pPr>
    </w:p>
    <w:p w14:paraId="18EAF498" w14:textId="77777777" w:rsidR="002D72AD" w:rsidRPr="003431FC" w:rsidRDefault="002D72AD" w:rsidP="00C15A7C">
      <w:pPr>
        <w:widowControl w:val="0"/>
        <w:spacing w:after="0" w:line="240" w:lineRule="auto"/>
        <w:jc w:val="both"/>
        <w:rPr>
          <w:rFonts w:cs="Arial"/>
          <w:lang w:val="es-ES"/>
        </w:rPr>
      </w:pPr>
      <w:r w:rsidRPr="003431FC">
        <w:rPr>
          <w:rFonts w:cs="Arial"/>
          <w:lang w:val="es-ES"/>
        </w:rPr>
        <w:t>Dieciocho (69 %) de las 26 especies incluidas en la CMS que han pasado a una categoría de mayor amenaza son aves costeras migratorias, de las cuales nueve están ahora evaluadas como Vulnerables. Se ha confirmado que al menos 14 de estas especies han experimentado un deterioro en su estado de conservación global desde 1988, atribuible a un aumento de las amenazas más que a mejoras en la información disponible</w:t>
      </w:r>
      <w:r w:rsidRPr="003431FC">
        <w:rPr>
          <w:rFonts w:cs="Arial"/>
          <w:vertAlign w:val="superscript"/>
          <w:lang w:val="es-ES"/>
        </w:rPr>
        <w:t>2</w:t>
      </w:r>
      <w:r w:rsidRPr="003431FC">
        <w:rPr>
          <w:rFonts w:cs="Arial"/>
          <w:lang w:val="es-ES"/>
        </w:rPr>
        <w:t>.</w:t>
      </w:r>
    </w:p>
    <w:p w14:paraId="01C24D65" w14:textId="77777777" w:rsidR="00B36E8D" w:rsidRPr="003431FC" w:rsidRDefault="00B36E8D" w:rsidP="00C15A7C">
      <w:pPr>
        <w:widowControl w:val="0"/>
        <w:spacing w:after="0" w:line="240" w:lineRule="auto"/>
        <w:jc w:val="both"/>
        <w:rPr>
          <w:rFonts w:cs="Arial"/>
          <w:lang w:val="es-ES"/>
        </w:rPr>
      </w:pPr>
    </w:p>
    <w:p w14:paraId="08B63C25" w14:textId="77777777" w:rsidR="002D72AD" w:rsidRPr="003431FC" w:rsidRDefault="00C82977" w:rsidP="00B36E8D">
      <w:pPr>
        <w:spacing w:after="0"/>
        <w:jc w:val="both"/>
        <w:rPr>
          <w:rFonts w:cs="Arial"/>
          <w:i/>
          <w:sz w:val="20"/>
          <w:szCs w:val="20"/>
          <w:lang w:val="es-ES"/>
        </w:rPr>
      </w:pPr>
      <w:r w:rsidRPr="003431FC">
        <w:rPr>
          <w:rFonts w:cs="Arial"/>
          <w:noProof/>
          <w:sz w:val="20"/>
          <w:szCs w:val="20"/>
          <w:lang w:val="es-ES" w:eastAsia="es-ES"/>
        </w:rPr>
        <w:drawing>
          <wp:anchor distT="0" distB="0" distL="114300" distR="114300" simplePos="0" relativeHeight="251662848" behindDoc="0" locked="0" layoutInCell="1" allowOverlap="1" wp14:anchorId="1591C262" wp14:editId="78272EC7">
            <wp:simplePos x="0" y="0"/>
            <wp:positionH relativeFrom="margin">
              <wp:posOffset>7620</wp:posOffset>
            </wp:positionH>
            <wp:positionV relativeFrom="paragraph">
              <wp:posOffset>10795</wp:posOffset>
            </wp:positionV>
            <wp:extent cx="2632075" cy="2920365"/>
            <wp:effectExtent l="0" t="0" r="0" b="0"/>
            <wp:wrapSquare wrapText="bothSides"/>
            <wp:docPr id="1984474495" name="Picture 4" descr="A bird standing on the 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4474495" name="Picture 4" descr="A bird standing on the ground&#10;&#10;Description automatically generated"/>
                    <pic:cNvPicPr/>
                  </pic:nvPicPr>
                  <pic:blipFill rotWithShape="1">
                    <a:blip r:embed="rId35" cstate="print">
                      <a:extLst>
                        <a:ext uri="{28A0092B-C50C-407E-A947-70E740481C1C}">
                          <a14:useLocalDpi xmlns:a14="http://schemas.microsoft.com/office/drawing/2010/main" val="0"/>
                        </a:ext>
                      </a:extLst>
                    </a:blip>
                    <a:srcRect l="20075" r="19837"/>
                    <a:stretch/>
                  </pic:blipFill>
                  <pic:spPr bwMode="auto">
                    <a:xfrm flipH="1">
                      <a:off x="0" y="0"/>
                      <a:ext cx="2632075" cy="292036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2D72AD" w:rsidRPr="003431FC">
        <w:rPr>
          <w:rFonts w:cs="Arial"/>
          <w:i/>
          <w:sz w:val="20"/>
          <w:szCs w:val="20"/>
          <w:lang w:val="es-ES"/>
        </w:rPr>
        <w:t>Leyenda fotográfica</w:t>
      </w:r>
      <w:r w:rsidR="002D72AD" w:rsidRPr="003431FC">
        <w:rPr>
          <w:rFonts w:cs="Arial"/>
          <w:sz w:val="20"/>
          <w:szCs w:val="20"/>
          <w:lang w:val="es-ES"/>
        </w:rPr>
        <w:t>: Al igual que otras aves costeras incluidas en la CMS, el correlimos canelo (</w:t>
      </w:r>
      <w:proofErr w:type="spellStart"/>
      <w:r w:rsidR="002D72AD" w:rsidRPr="003431FC">
        <w:rPr>
          <w:rFonts w:cs="Arial"/>
          <w:i/>
          <w:sz w:val="20"/>
          <w:szCs w:val="20"/>
          <w:lang w:val="es-ES"/>
        </w:rPr>
        <w:t>Calidris</w:t>
      </w:r>
      <w:proofErr w:type="spellEnd"/>
      <w:r w:rsidR="002D72AD" w:rsidRPr="003431FC">
        <w:rPr>
          <w:rFonts w:cs="Arial"/>
          <w:i/>
          <w:sz w:val="20"/>
          <w:szCs w:val="20"/>
          <w:lang w:val="es-ES"/>
        </w:rPr>
        <w:t xml:space="preserve"> </w:t>
      </w:r>
      <w:proofErr w:type="spellStart"/>
      <w:r w:rsidR="002D72AD" w:rsidRPr="003431FC">
        <w:rPr>
          <w:rFonts w:cs="Arial"/>
          <w:i/>
          <w:sz w:val="20"/>
          <w:szCs w:val="20"/>
          <w:lang w:val="es-ES"/>
        </w:rPr>
        <w:t>subruficollis</w:t>
      </w:r>
      <w:proofErr w:type="spellEnd"/>
      <w:r w:rsidR="002D72AD" w:rsidRPr="003431FC">
        <w:rPr>
          <w:rFonts w:cs="Arial"/>
          <w:sz w:val="20"/>
          <w:szCs w:val="20"/>
          <w:lang w:val="es-ES"/>
        </w:rPr>
        <w:t>) enumerado en el Apéndice I de la CMS, ha sido recientemente reclasificado de Casi Amenazado a Vulnerable, tras la publicación de una evaluación actualizada de la Lista Roja de la UICN en 2024. Esta especie realiza una migración de ida y vuelta de 30 000 km, desde sus zonas de reproducción en el Ártico hasta sus áreas no reproductivas en el sur de Sudamérica, pero enfrenta un futuro incierto debido a la pérdida de hábitat y al cambio climático</w:t>
      </w:r>
      <w:r w:rsidR="002D72AD" w:rsidRPr="003431FC">
        <w:rPr>
          <w:rFonts w:cs="Arial"/>
          <w:sz w:val="20"/>
          <w:szCs w:val="20"/>
          <w:vertAlign w:val="superscript"/>
          <w:lang w:val="es-ES"/>
        </w:rPr>
        <w:t>3</w:t>
      </w:r>
      <w:r w:rsidR="002D72AD" w:rsidRPr="003431FC">
        <w:rPr>
          <w:rFonts w:cs="Arial"/>
          <w:sz w:val="20"/>
          <w:szCs w:val="20"/>
          <w:lang w:val="es-ES"/>
        </w:rPr>
        <w:t xml:space="preserve">. </w:t>
      </w:r>
      <w:r w:rsidR="002D72AD" w:rsidRPr="003431FC">
        <w:rPr>
          <w:rFonts w:cs="Arial"/>
          <w:i/>
          <w:sz w:val="20"/>
          <w:szCs w:val="20"/>
          <w:lang w:val="es-ES"/>
        </w:rPr>
        <w:t>Crédito fotográfico</w:t>
      </w:r>
      <w:r w:rsidR="002D72AD" w:rsidRPr="003431FC">
        <w:rPr>
          <w:rFonts w:cs="Arial"/>
          <w:sz w:val="20"/>
          <w:szCs w:val="20"/>
          <w:lang w:val="es-ES"/>
        </w:rPr>
        <w:t xml:space="preserve">: </w:t>
      </w:r>
      <w:hyperlink r:id="rId36" w:history="1">
        <w:r w:rsidR="002D72AD" w:rsidRPr="003431FC">
          <w:rPr>
            <w:rStyle w:val="Hyperlink"/>
            <w:rFonts w:cs="Arial"/>
            <w:sz w:val="20"/>
            <w:szCs w:val="20"/>
            <w:lang w:val="es-ES"/>
          </w:rPr>
          <w:t>Adobe Stock | #402858055</w:t>
        </w:r>
      </w:hyperlink>
      <w:r w:rsidR="002D72AD" w:rsidRPr="003431FC">
        <w:rPr>
          <w:rFonts w:cs="Arial"/>
          <w:sz w:val="20"/>
          <w:szCs w:val="20"/>
          <w:lang w:val="es-ES"/>
        </w:rPr>
        <w:t>.</w:t>
      </w:r>
    </w:p>
    <w:p w14:paraId="522E1183" w14:textId="77777777" w:rsidR="002D72AD" w:rsidRPr="003431FC" w:rsidRDefault="002D72AD" w:rsidP="00C82977">
      <w:pPr>
        <w:spacing w:after="0"/>
        <w:rPr>
          <w:rFonts w:ascii="Roboto" w:hAnsi="Roboto"/>
          <w:sz w:val="20"/>
          <w:szCs w:val="20"/>
          <w:lang w:val="es-ES"/>
        </w:rPr>
      </w:pPr>
    </w:p>
    <w:p w14:paraId="4C629FA9" w14:textId="77777777" w:rsidR="002D72AD" w:rsidRPr="003431FC" w:rsidRDefault="002D72AD" w:rsidP="00C82977">
      <w:pPr>
        <w:pStyle w:val="Heading2"/>
        <w:spacing w:before="0" w:after="240"/>
        <w:rPr>
          <w:rFonts w:ascii="Roboto" w:hAnsi="Roboto"/>
          <w:i/>
          <w:color w:val="003870"/>
          <w:sz w:val="22"/>
          <w:szCs w:val="22"/>
          <w:lang w:val="es-ES"/>
        </w:rPr>
      </w:pPr>
    </w:p>
    <w:p w14:paraId="7E9404C3" w14:textId="77777777" w:rsidR="002D72AD" w:rsidRPr="003431FC" w:rsidRDefault="002D72AD" w:rsidP="00C82977">
      <w:pPr>
        <w:rPr>
          <w:lang w:val="es-ES"/>
        </w:rPr>
      </w:pPr>
    </w:p>
    <w:p w14:paraId="0F879C09" w14:textId="77777777" w:rsidR="002D72AD" w:rsidRPr="003431FC" w:rsidRDefault="002D72AD" w:rsidP="00C82977">
      <w:pPr>
        <w:rPr>
          <w:lang w:val="es-ES"/>
        </w:rPr>
      </w:pPr>
    </w:p>
    <w:p w14:paraId="6079CE06" w14:textId="77777777" w:rsidR="002D72AD" w:rsidRPr="003431FC" w:rsidRDefault="002D72AD" w:rsidP="00C82977">
      <w:pPr>
        <w:rPr>
          <w:lang w:val="es-ES"/>
        </w:rPr>
      </w:pPr>
    </w:p>
    <w:p w14:paraId="3BE1A455" w14:textId="77777777" w:rsidR="002D72AD" w:rsidRPr="003431FC" w:rsidRDefault="002D72AD" w:rsidP="00B36E8D">
      <w:pPr>
        <w:pStyle w:val="Heading2"/>
        <w:spacing w:before="0" w:line="240" w:lineRule="auto"/>
        <w:jc w:val="both"/>
        <w:rPr>
          <w:rFonts w:ascii="Arial" w:hAnsi="Arial" w:cs="Arial"/>
          <w:i/>
          <w:color w:val="auto"/>
          <w:sz w:val="22"/>
          <w:szCs w:val="22"/>
          <w:lang w:val="es-ES"/>
        </w:rPr>
      </w:pPr>
      <w:r w:rsidRPr="003431FC">
        <w:rPr>
          <w:rFonts w:ascii="Arial" w:hAnsi="Arial" w:cs="Arial"/>
          <w:i/>
          <w:color w:val="auto"/>
          <w:sz w:val="22"/>
          <w:szCs w:val="22"/>
          <w:lang w:val="es-ES"/>
        </w:rPr>
        <w:lastRenderedPageBreak/>
        <w:t>Especies que han pasado a una categoría de menor amenaza</w:t>
      </w:r>
    </w:p>
    <w:p w14:paraId="05CBA7A7" w14:textId="77777777" w:rsidR="00B36E8D" w:rsidRPr="003431FC" w:rsidRDefault="00B36E8D" w:rsidP="00943DBF">
      <w:pPr>
        <w:spacing w:after="0" w:line="240" w:lineRule="auto"/>
        <w:rPr>
          <w:lang w:val="es-ES"/>
        </w:rPr>
      </w:pPr>
    </w:p>
    <w:p w14:paraId="5A6A16C9" w14:textId="77777777" w:rsidR="002D72AD" w:rsidRPr="003431FC" w:rsidRDefault="002D72AD" w:rsidP="00B36E8D">
      <w:pPr>
        <w:spacing w:after="80" w:line="240" w:lineRule="auto"/>
        <w:jc w:val="both"/>
        <w:rPr>
          <w:rFonts w:cs="Arial"/>
          <w:lang w:val="es-ES"/>
        </w:rPr>
      </w:pPr>
      <w:r w:rsidRPr="003431FC">
        <w:rPr>
          <w:rFonts w:cs="Arial"/>
          <w:lang w:val="es-ES"/>
        </w:rPr>
        <w:t xml:space="preserve">Siete especies incluidas en la CMS presentan un mejor estado de conservación desde 2022. Entre ellas se incluyen cuatro especies de aves que han pasado de Casi Amenazadas a Preocupación Menor (véase el </w:t>
      </w:r>
      <w:r w:rsidRPr="003431FC">
        <w:rPr>
          <w:rFonts w:cs="Arial"/>
          <w:b/>
          <w:lang w:val="es-ES"/>
        </w:rPr>
        <w:t>Cuadro del Apéndice 1</w:t>
      </w:r>
      <w:r w:rsidRPr="003431FC">
        <w:rPr>
          <w:rFonts w:cs="Arial"/>
          <w:lang w:val="es-ES"/>
        </w:rPr>
        <w:t>), así como los siguientes ejemplos de éxitos de conservación:</w:t>
      </w:r>
    </w:p>
    <w:p w14:paraId="32F908EB" w14:textId="77777777" w:rsidR="002D72AD" w:rsidRPr="003431FC" w:rsidRDefault="002D72AD" w:rsidP="0024268D">
      <w:pPr>
        <w:pStyle w:val="ListParagraph"/>
        <w:numPr>
          <w:ilvl w:val="0"/>
          <w:numId w:val="6"/>
        </w:numPr>
        <w:spacing w:after="80" w:line="240" w:lineRule="auto"/>
        <w:ind w:left="567" w:hanging="567"/>
        <w:contextualSpacing w:val="0"/>
        <w:jc w:val="both"/>
        <w:rPr>
          <w:rFonts w:cs="Arial"/>
          <w:lang w:val="es-ES"/>
        </w:rPr>
      </w:pPr>
      <w:r w:rsidRPr="003431FC">
        <w:rPr>
          <w:rFonts w:cs="Arial"/>
          <w:lang w:val="es-ES"/>
        </w:rPr>
        <w:t xml:space="preserve">Tras un exitoso proyecto de reintroducción en Chad, el </w:t>
      </w:r>
      <w:proofErr w:type="spellStart"/>
      <w:r w:rsidRPr="003431FC">
        <w:rPr>
          <w:rFonts w:cs="Arial"/>
          <w:lang w:val="es-ES"/>
        </w:rPr>
        <w:t>Órix</w:t>
      </w:r>
      <w:proofErr w:type="spellEnd"/>
      <w:r w:rsidRPr="003431FC">
        <w:rPr>
          <w:rFonts w:cs="Arial"/>
          <w:lang w:val="es-ES"/>
        </w:rPr>
        <w:t xml:space="preserve"> de cimitarra (</w:t>
      </w:r>
      <w:proofErr w:type="spellStart"/>
      <w:r w:rsidRPr="003431FC">
        <w:rPr>
          <w:rFonts w:cs="Arial"/>
          <w:i/>
          <w:lang w:val="es-ES"/>
        </w:rPr>
        <w:t>Oryx</w:t>
      </w:r>
      <w:proofErr w:type="spellEnd"/>
      <w:r w:rsidRPr="003431FC">
        <w:rPr>
          <w:rFonts w:cs="Arial"/>
          <w:i/>
          <w:lang w:val="es-ES"/>
        </w:rPr>
        <w:t> </w:t>
      </w:r>
      <w:proofErr w:type="spellStart"/>
      <w:r w:rsidRPr="003431FC">
        <w:rPr>
          <w:rFonts w:cs="Arial"/>
          <w:i/>
          <w:lang w:val="es-ES"/>
        </w:rPr>
        <w:t>dammah</w:t>
      </w:r>
      <w:proofErr w:type="spellEnd"/>
      <w:r w:rsidRPr="003431FC">
        <w:rPr>
          <w:rFonts w:cs="Arial"/>
          <w:lang w:val="es-ES"/>
        </w:rPr>
        <w:t>) se ha reclasificado de Extinto en Estado Silvestre a En Peligro. La reintroducción permitió establecer una población silvestre viable, que en 2022 se estimaba en aproximadamente 575 individuos</w:t>
      </w:r>
      <w:r w:rsidRPr="003431FC">
        <w:rPr>
          <w:rFonts w:cs="Arial"/>
          <w:vertAlign w:val="superscript"/>
          <w:lang w:val="es-ES"/>
        </w:rPr>
        <w:t>4</w:t>
      </w:r>
      <w:r w:rsidRPr="003431FC">
        <w:rPr>
          <w:rFonts w:cs="Arial"/>
          <w:lang w:val="es-ES"/>
        </w:rPr>
        <w:t>.</w:t>
      </w:r>
    </w:p>
    <w:p w14:paraId="16D7E86E" w14:textId="77777777" w:rsidR="002D72AD" w:rsidRPr="003431FC" w:rsidRDefault="002D72AD" w:rsidP="0024268D">
      <w:pPr>
        <w:pStyle w:val="ListParagraph"/>
        <w:numPr>
          <w:ilvl w:val="0"/>
          <w:numId w:val="6"/>
        </w:numPr>
        <w:spacing w:after="80" w:line="240" w:lineRule="auto"/>
        <w:ind w:left="567" w:hanging="567"/>
        <w:contextualSpacing w:val="0"/>
        <w:jc w:val="both"/>
        <w:rPr>
          <w:rFonts w:cs="Arial"/>
          <w:lang w:val="es-ES"/>
        </w:rPr>
      </w:pPr>
      <w:r w:rsidRPr="003431FC">
        <w:rPr>
          <w:rFonts w:cs="Arial"/>
          <w:lang w:val="es-ES"/>
        </w:rPr>
        <w:t>El crecimiento poblacional reciente y la expansión del área de distribución han llevado a que la foca monje del Mediterráneo (</w:t>
      </w:r>
      <w:proofErr w:type="spellStart"/>
      <w:r w:rsidRPr="003431FC">
        <w:rPr>
          <w:rFonts w:cs="Arial"/>
          <w:i/>
          <w:lang w:val="es-ES"/>
        </w:rPr>
        <w:t>Monachus</w:t>
      </w:r>
      <w:proofErr w:type="spellEnd"/>
      <w:r w:rsidRPr="003431FC">
        <w:rPr>
          <w:rFonts w:cs="Arial"/>
          <w:i/>
          <w:lang w:val="es-ES"/>
        </w:rPr>
        <w:t xml:space="preserve"> </w:t>
      </w:r>
      <w:proofErr w:type="spellStart"/>
      <w:r w:rsidRPr="003431FC">
        <w:rPr>
          <w:rFonts w:cs="Arial"/>
          <w:i/>
          <w:lang w:val="es-ES"/>
        </w:rPr>
        <w:t>monachus</w:t>
      </w:r>
      <w:proofErr w:type="spellEnd"/>
      <w:r w:rsidRPr="003431FC">
        <w:rPr>
          <w:rFonts w:cs="Arial"/>
          <w:lang w:val="es-ES"/>
        </w:rPr>
        <w:t>) sea reclasificada de En Peligro a Vulnerable</w:t>
      </w:r>
      <w:r w:rsidRPr="003431FC">
        <w:rPr>
          <w:rFonts w:cs="Arial"/>
          <w:vertAlign w:val="superscript"/>
          <w:lang w:val="es-ES"/>
        </w:rPr>
        <w:t>5</w:t>
      </w:r>
      <w:r w:rsidRPr="003431FC">
        <w:rPr>
          <w:rFonts w:cs="Arial"/>
          <w:lang w:val="es-ES"/>
        </w:rPr>
        <w:t>. Sin embargo, la población global sigue siendo reducida (menos de 1000 individuos) y continúa expuesta a presiones como la pérdida de hábitats óptimos de cría y alimentación, así como a interacciones negativas con la pesca</w:t>
      </w:r>
      <w:r w:rsidRPr="003431FC">
        <w:rPr>
          <w:rFonts w:cs="Arial"/>
          <w:vertAlign w:val="superscript"/>
          <w:lang w:val="es-ES"/>
        </w:rPr>
        <w:t>6</w:t>
      </w:r>
      <w:r w:rsidRPr="003431FC">
        <w:rPr>
          <w:rFonts w:cs="Arial"/>
          <w:lang w:val="es-ES"/>
        </w:rPr>
        <w:t>.</w:t>
      </w:r>
    </w:p>
    <w:p w14:paraId="73FC7B41" w14:textId="77777777" w:rsidR="002D72AD" w:rsidRPr="003431FC" w:rsidRDefault="002D72AD" w:rsidP="0024268D">
      <w:pPr>
        <w:pStyle w:val="ListParagraph"/>
        <w:numPr>
          <w:ilvl w:val="0"/>
          <w:numId w:val="6"/>
        </w:numPr>
        <w:spacing w:after="80" w:line="240" w:lineRule="auto"/>
        <w:ind w:left="567" w:hanging="567"/>
        <w:contextualSpacing w:val="0"/>
        <w:jc w:val="both"/>
        <w:rPr>
          <w:rFonts w:cs="Arial"/>
          <w:lang w:val="es-ES"/>
        </w:rPr>
      </w:pPr>
      <w:r w:rsidRPr="003431FC">
        <w:rPr>
          <w:rFonts w:cs="Arial"/>
          <w:lang w:val="es-ES"/>
        </w:rPr>
        <w:t>Las poblaciones del antílope saiga (</w:t>
      </w:r>
      <w:r w:rsidRPr="003431FC">
        <w:rPr>
          <w:rFonts w:cs="Arial"/>
          <w:i/>
          <w:lang w:val="es-ES"/>
        </w:rPr>
        <w:t xml:space="preserve">Saiga </w:t>
      </w:r>
      <w:proofErr w:type="spellStart"/>
      <w:r w:rsidRPr="003431FC">
        <w:rPr>
          <w:rFonts w:cs="Arial"/>
          <w:i/>
          <w:lang w:val="es-ES"/>
        </w:rPr>
        <w:t>tatarica</w:t>
      </w:r>
      <w:proofErr w:type="spellEnd"/>
      <w:r w:rsidRPr="003431FC">
        <w:rPr>
          <w:rFonts w:cs="Arial"/>
          <w:lang w:val="es-ES"/>
        </w:rPr>
        <w:t>) han experimentado una recuperación espectacular en partes de su área de distribución tras los brotes de enfermedad ocurridos durante la década de 2010, pasando de la categoría de En Peligro a Casi Amenazado. Esta recuperación refleja los intensos esfuerzos de conservación en Kazajistán, que incluyen iniciativas reforzadas contra la caza furtiva, la protección de hábitats clave y el trabajo con las comunidades locales</w:t>
      </w:r>
      <w:r w:rsidRPr="003431FC">
        <w:rPr>
          <w:rFonts w:cs="Arial"/>
          <w:vertAlign w:val="superscript"/>
          <w:lang w:val="es-ES"/>
        </w:rPr>
        <w:t>7</w:t>
      </w:r>
      <w:r w:rsidRPr="003431FC">
        <w:rPr>
          <w:rFonts w:cs="Arial"/>
          <w:lang w:val="es-ES"/>
        </w:rPr>
        <w:t>. No obstante, las poblaciones de saiga siguen amenazadas en algunas zonas y Estados del área de distribución y ausentes en partes de su antigua área de distribución; la recuperación a largo plazo de la especie depende de la continuidad de las medidas de conservación</w:t>
      </w:r>
      <w:r w:rsidRPr="003431FC">
        <w:rPr>
          <w:rFonts w:cs="Arial"/>
          <w:vertAlign w:val="superscript"/>
          <w:lang w:val="es-ES"/>
        </w:rPr>
        <w:t>8</w:t>
      </w:r>
      <w:r w:rsidRPr="003431FC">
        <w:rPr>
          <w:rFonts w:cs="Arial"/>
          <w:lang w:val="es-ES"/>
        </w:rPr>
        <w:t>.</w:t>
      </w:r>
    </w:p>
    <w:p w14:paraId="38116EC4" w14:textId="77777777" w:rsidR="002D72AD" w:rsidRPr="003431FC" w:rsidRDefault="00C82977" w:rsidP="003E7324">
      <w:pPr>
        <w:pStyle w:val="NormalWeb"/>
        <w:spacing w:after="0" w:afterAutospacing="0"/>
        <w:rPr>
          <w:lang w:val="es-ES"/>
        </w:rPr>
      </w:pPr>
      <w:r w:rsidRPr="003431FC">
        <w:rPr>
          <w:noProof/>
          <w:lang w:val="es-ES" w:eastAsia="es-ES"/>
        </w:rPr>
        <w:drawing>
          <wp:inline distT="0" distB="0" distL="0" distR="0" wp14:anchorId="5228CE5B" wp14:editId="074C6D77">
            <wp:extent cx="5651500" cy="3675965"/>
            <wp:effectExtent l="0" t="0" r="6350" b="1270"/>
            <wp:docPr id="1874729332" name="Picture 2" descr="A group of people in a cag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4729332" name="Picture 2" descr="A group of people in a cage&#10;&#10;AI-generated content may be incorrect."/>
                    <pic:cNvPicPr>
                      <a:picLocks noChangeAspect="1" noChangeArrowheads="1"/>
                    </pic:cNvPicPr>
                  </pic:nvPicPr>
                  <pic:blipFill rotWithShape="1">
                    <a:blip r:embed="rId37">
                      <a:extLst>
                        <a:ext uri="{28A0092B-C50C-407E-A947-70E740481C1C}">
                          <a14:useLocalDpi xmlns:a14="http://schemas.microsoft.com/office/drawing/2010/main" val="0"/>
                        </a:ext>
                      </a:extLst>
                    </a:blip>
                    <a:srcRect l="14680" t="9147" r="3268" b="10473"/>
                    <a:stretch/>
                  </pic:blipFill>
                  <pic:spPr bwMode="auto">
                    <a:xfrm>
                      <a:off x="0" y="0"/>
                      <a:ext cx="5666744" cy="3685881"/>
                    </a:xfrm>
                    <a:prstGeom prst="rect">
                      <a:avLst/>
                    </a:prstGeom>
                    <a:noFill/>
                    <a:ln>
                      <a:noFill/>
                    </a:ln>
                    <a:extLst>
                      <a:ext uri="{53640926-AAD7-44D8-BBD7-CCE9431645EC}">
                        <a14:shadowObscured xmlns:a14="http://schemas.microsoft.com/office/drawing/2010/main"/>
                      </a:ext>
                    </a:extLst>
                  </pic:spPr>
                </pic:pic>
              </a:graphicData>
            </a:graphic>
          </wp:inline>
        </w:drawing>
      </w:r>
    </w:p>
    <w:p w14:paraId="0FD31C50" w14:textId="08AEB23B" w:rsidR="002D72AD" w:rsidRPr="003431FC" w:rsidRDefault="002D72AD" w:rsidP="000F2FBE">
      <w:pPr>
        <w:spacing w:before="40" w:after="0" w:line="240" w:lineRule="auto"/>
        <w:jc w:val="both"/>
        <w:rPr>
          <w:rFonts w:cs="Arial"/>
          <w:sz w:val="20"/>
          <w:szCs w:val="20"/>
          <w:lang w:val="es-ES"/>
        </w:rPr>
      </w:pPr>
      <w:r w:rsidRPr="003431FC">
        <w:rPr>
          <w:rFonts w:cs="Arial"/>
          <w:i/>
          <w:sz w:val="20"/>
          <w:szCs w:val="20"/>
          <w:lang w:val="es-ES"/>
        </w:rPr>
        <w:t>Leyenda fotográfica</w:t>
      </w:r>
      <w:r w:rsidRPr="003431FC">
        <w:rPr>
          <w:rFonts w:cs="Arial"/>
          <w:sz w:val="20"/>
          <w:szCs w:val="20"/>
          <w:lang w:val="es-ES"/>
        </w:rPr>
        <w:t xml:space="preserve">: </w:t>
      </w:r>
      <w:proofErr w:type="spellStart"/>
      <w:r w:rsidRPr="003431FC">
        <w:rPr>
          <w:rFonts w:cs="Arial"/>
          <w:sz w:val="20"/>
          <w:szCs w:val="20"/>
          <w:lang w:val="es-ES"/>
        </w:rPr>
        <w:t>Órix</w:t>
      </w:r>
      <w:proofErr w:type="spellEnd"/>
      <w:r w:rsidRPr="003431FC">
        <w:rPr>
          <w:rFonts w:cs="Arial"/>
          <w:sz w:val="20"/>
          <w:szCs w:val="20"/>
          <w:lang w:val="es-ES"/>
        </w:rPr>
        <w:t xml:space="preserve"> de cimitarra (</w:t>
      </w:r>
      <w:proofErr w:type="spellStart"/>
      <w:r w:rsidRPr="003431FC">
        <w:rPr>
          <w:rFonts w:cs="Arial"/>
          <w:i/>
          <w:sz w:val="20"/>
          <w:szCs w:val="20"/>
          <w:lang w:val="es-ES"/>
        </w:rPr>
        <w:t>Oryx</w:t>
      </w:r>
      <w:proofErr w:type="spellEnd"/>
      <w:r w:rsidRPr="003431FC">
        <w:rPr>
          <w:rFonts w:cs="Arial"/>
          <w:i/>
          <w:sz w:val="20"/>
          <w:szCs w:val="20"/>
          <w:lang w:val="es-ES"/>
        </w:rPr>
        <w:t xml:space="preserve"> </w:t>
      </w:r>
      <w:proofErr w:type="spellStart"/>
      <w:r w:rsidRPr="003431FC">
        <w:rPr>
          <w:rFonts w:cs="Arial"/>
          <w:i/>
          <w:sz w:val="20"/>
          <w:szCs w:val="20"/>
          <w:lang w:val="es-ES"/>
        </w:rPr>
        <w:t>dammah</w:t>
      </w:r>
      <w:proofErr w:type="spellEnd"/>
      <w:r w:rsidRPr="003431FC">
        <w:rPr>
          <w:rFonts w:cs="Arial"/>
          <w:sz w:val="20"/>
          <w:szCs w:val="20"/>
          <w:lang w:val="es-ES"/>
        </w:rPr>
        <w:t xml:space="preserve">) liberado como parte de un exitoso proyecto de reintroducción en Chad en 2016. La especie fue clasificada como Extinta en Estado Silvestre por la Lista Roja de la UICN en 2000, pero ha sido reclasificada como En Peligro tras los exitosos esfuerzos de reintroducción. </w:t>
      </w:r>
      <w:r w:rsidRPr="003431FC">
        <w:rPr>
          <w:rFonts w:cs="Arial"/>
          <w:i/>
          <w:sz w:val="20"/>
          <w:szCs w:val="20"/>
          <w:lang w:val="es-ES"/>
        </w:rPr>
        <w:t>Crédito fotográfico</w:t>
      </w:r>
      <w:r w:rsidRPr="003431FC">
        <w:rPr>
          <w:rFonts w:cs="Arial"/>
          <w:sz w:val="20"/>
          <w:szCs w:val="20"/>
          <w:lang w:val="es-ES"/>
        </w:rPr>
        <w:t xml:space="preserve">: </w:t>
      </w:r>
      <w:hyperlink r:id="rId38" w:history="1">
        <w:proofErr w:type="spellStart"/>
        <w:r w:rsidRPr="003431FC">
          <w:rPr>
            <w:rStyle w:val="Hyperlink"/>
            <w:rFonts w:cs="Arial"/>
            <w:sz w:val="20"/>
            <w:szCs w:val="20"/>
            <w:lang w:val="es-ES"/>
          </w:rPr>
          <w:t>Smithsonian’s</w:t>
        </w:r>
        <w:proofErr w:type="spellEnd"/>
        <w:r w:rsidRPr="003431FC">
          <w:rPr>
            <w:rStyle w:val="Hyperlink"/>
            <w:rFonts w:cs="Arial"/>
            <w:sz w:val="20"/>
            <w:szCs w:val="20"/>
            <w:lang w:val="es-ES"/>
          </w:rPr>
          <w:t xml:space="preserve"> </w:t>
        </w:r>
        <w:proofErr w:type="spellStart"/>
        <w:r w:rsidRPr="003431FC">
          <w:rPr>
            <w:rStyle w:val="Hyperlink"/>
            <w:rFonts w:cs="Arial"/>
            <w:sz w:val="20"/>
            <w:szCs w:val="20"/>
            <w:lang w:val="es-ES"/>
          </w:rPr>
          <w:t>National</w:t>
        </w:r>
        <w:proofErr w:type="spellEnd"/>
        <w:r w:rsidRPr="003431FC">
          <w:rPr>
            <w:rStyle w:val="Hyperlink"/>
            <w:rFonts w:cs="Arial"/>
            <w:sz w:val="20"/>
            <w:szCs w:val="20"/>
            <w:lang w:val="es-ES"/>
          </w:rPr>
          <w:t xml:space="preserve"> Zoo</w:t>
        </w:r>
      </w:hyperlink>
      <w:r w:rsidRPr="003431FC">
        <w:rPr>
          <w:rFonts w:cs="Arial"/>
          <w:sz w:val="20"/>
          <w:szCs w:val="20"/>
          <w:lang w:val="es-ES"/>
        </w:rPr>
        <w:t xml:space="preserve"> / </w:t>
      </w:r>
      <w:proofErr w:type="spellStart"/>
      <w:r w:rsidRPr="003431FC">
        <w:rPr>
          <w:rFonts w:cs="Arial"/>
          <w:sz w:val="20"/>
          <w:szCs w:val="20"/>
          <w:lang w:val="es-ES"/>
        </w:rPr>
        <w:t>Environmental</w:t>
      </w:r>
      <w:proofErr w:type="spellEnd"/>
      <w:r w:rsidRPr="003431FC">
        <w:rPr>
          <w:rFonts w:cs="Arial"/>
          <w:sz w:val="20"/>
          <w:szCs w:val="20"/>
          <w:lang w:val="es-ES"/>
        </w:rPr>
        <w:t xml:space="preserve"> Agency—Abu </w:t>
      </w:r>
      <w:proofErr w:type="spellStart"/>
      <w:r w:rsidRPr="003431FC">
        <w:rPr>
          <w:rFonts w:cs="Arial"/>
          <w:sz w:val="20"/>
          <w:szCs w:val="20"/>
          <w:lang w:val="es-ES"/>
        </w:rPr>
        <w:t>Dhabi</w:t>
      </w:r>
      <w:proofErr w:type="spellEnd"/>
      <w:r w:rsidRPr="003431FC">
        <w:rPr>
          <w:rFonts w:cs="Arial"/>
          <w:sz w:val="20"/>
          <w:szCs w:val="20"/>
          <w:lang w:val="es-ES"/>
        </w:rPr>
        <w:t xml:space="preserve"> (EAD), con licencia bajo </w:t>
      </w:r>
      <w:hyperlink r:id="rId39" w:history="1">
        <w:r w:rsidRPr="003431FC">
          <w:rPr>
            <w:rStyle w:val="Hyperlink"/>
            <w:rFonts w:cs="Arial"/>
            <w:sz w:val="20"/>
            <w:szCs w:val="20"/>
            <w:lang w:val="es-ES"/>
          </w:rPr>
          <w:t>CC BY-NC-ND 2.0</w:t>
        </w:r>
      </w:hyperlink>
      <w:r w:rsidRPr="003431FC">
        <w:rPr>
          <w:rFonts w:cs="Arial"/>
          <w:sz w:val="20"/>
          <w:szCs w:val="20"/>
          <w:lang w:val="es-ES"/>
        </w:rPr>
        <w:t xml:space="preserve">. </w:t>
      </w:r>
    </w:p>
    <w:p w14:paraId="30F1EB00" w14:textId="77777777" w:rsidR="002D72AD" w:rsidRPr="003431FC" w:rsidRDefault="002D72AD" w:rsidP="0024268D">
      <w:pPr>
        <w:spacing w:after="0" w:line="240" w:lineRule="auto"/>
        <w:jc w:val="both"/>
        <w:rPr>
          <w:rFonts w:cs="Arial"/>
          <w:b/>
          <w:color w:val="003870"/>
          <w:sz w:val="20"/>
          <w:szCs w:val="20"/>
          <w:lang w:val="es-ES"/>
        </w:rPr>
      </w:pPr>
    </w:p>
    <w:p w14:paraId="4BD132D8" w14:textId="77777777" w:rsidR="002D72AD" w:rsidRPr="003431FC" w:rsidRDefault="002D72AD" w:rsidP="0024268D">
      <w:pPr>
        <w:spacing w:after="0" w:line="240" w:lineRule="auto"/>
        <w:jc w:val="both"/>
        <w:rPr>
          <w:rFonts w:cs="Arial"/>
          <w:b/>
          <w:lang w:val="es-ES"/>
        </w:rPr>
      </w:pPr>
      <w:r w:rsidRPr="003431FC">
        <w:rPr>
          <w:rFonts w:cs="Arial"/>
          <w:b/>
          <w:lang w:val="es-ES"/>
        </w:rPr>
        <w:lastRenderedPageBreak/>
        <w:t>Cambios en las tendencias poblacionales</w:t>
      </w:r>
    </w:p>
    <w:p w14:paraId="4C2DD9BB" w14:textId="77777777" w:rsidR="0024268D" w:rsidRPr="003431FC" w:rsidRDefault="0024268D" w:rsidP="0024268D">
      <w:pPr>
        <w:spacing w:after="0" w:line="240" w:lineRule="auto"/>
        <w:jc w:val="both"/>
        <w:rPr>
          <w:rFonts w:cs="Arial"/>
          <w:b/>
          <w:lang w:val="es-ES"/>
        </w:rPr>
      </w:pPr>
    </w:p>
    <w:p w14:paraId="33986C20" w14:textId="77777777" w:rsidR="002D72AD" w:rsidRPr="003431FC" w:rsidRDefault="002D72AD" w:rsidP="0024268D">
      <w:pPr>
        <w:spacing w:after="0" w:line="240" w:lineRule="auto"/>
        <w:jc w:val="both"/>
        <w:rPr>
          <w:rFonts w:cs="Arial"/>
          <w:lang w:val="es-ES"/>
        </w:rPr>
      </w:pPr>
      <w:r w:rsidRPr="003431FC">
        <w:rPr>
          <w:rFonts w:cs="Arial"/>
          <w:lang w:val="es-ES"/>
        </w:rPr>
        <w:t>Las actualizaciones de la Lista Roja de la UICN también han dado lugar a cambios en las tendencias poblacionales de las especies incluidas en la CMS. Excluyendo las diez especies y subespecies nuevas añadidas a los Apéndices de la CMS en la COP14</w:t>
      </w:r>
      <w:r w:rsidRPr="003431FC">
        <w:rPr>
          <w:rStyle w:val="FootnoteReference"/>
          <w:rFonts w:cs="Arial"/>
          <w:lang w:val="es-ES"/>
        </w:rPr>
        <w:footnoteReference w:id="8"/>
      </w:r>
      <w:r w:rsidRPr="003431FC">
        <w:rPr>
          <w:rFonts w:cs="Arial"/>
          <w:lang w:val="es-ES"/>
        </w:rPr>
        <w:t xml:space="preserve">, la proporción total de especies con tendencia poblacional creciente o estable ha disminuido del 43 % (520 especies) al 38 % (459 especies). Este cambio se debe principalmente a que 67 aves del Apéndice II han sido reasignadas de la categoría «estable» a «en disminución», tal como se muestra en las transiciones de la </w:t>
      </w:r>
      <w:r w:rsidRPr="003431FC">
        <w:rPr>
          <w:rFonts w:cs="Arial"/>
          <w:b/>
          <w:lang w:val="es-ES"/>
        </w:rPr>
        <w:t>Figura 1.1b</w:t>
      </w:r>
      <w:r w:rsidRPr="003431FC">
        <w:rPr>
          <w:rFonts w:cs="Arial"/>
          <w:lang w:val="es-ES"/>
        </w:rPr>
        <w:t xml:space="preserve">. Por el contrario, en cuanto a tendencias positivas, un mamífero terrestre (el antílope saiga, </w:t>
      </w:r>
      <w:r w:rsidRPr="003431FC">
        <w:rPr>
          <w:rFonts w:cs="Arial"/>
          <w:i/>
          <w:lang w:val="es-ES"/>
        </w:rPr>
        <w:t>Saiga </w:t>
      </w:r>
      <w:proofErr w:type="spellStart"/>
      <w:r w:rsidRPr="003431FC">
        <w:rPr>
          <w:rFonts w:cs="Arial"/>
          <w:i/>
          <w:lang w:val="es-ES"/>
        </w:rPr>
        <w:t>tatarica</w:t>
      </w:r>
      <w:proofErr w:type="spellEnd"/>
      <w:r w:rsidRPr="003431FC">
        <w:rPr>
          <w:rFonts w:cs="Arial"/>
          <w:lang w:val="es-ES"/>
        </w:rPr>
        <w:t>) y catorce especies de aves que anteriormente se clasificaban como de «población en disminución» presentan ahora tendencias poblacionales «en aumento» o «estables».</w:t>
      </w:r>
    </w:p>
    <w:p w14:paraId="1B45A92E" w14:textId="77777777" w:rsidR="0024268D" w:rsidRPr="003431FC" w:rsidRDefault="0024268D" w:rsidP="0024268D">
      <w:pPr>
        <w:spacing w:after="0" w:line="240" w:lineRule="auto"/>
        <w:jc w:val="both"/>
        <w:rPr>
          <w:rFonts w:cs="Arial"/>
          <w:lang w:val="es-ES"/>
        </w:rPr>
      </w:pPr>
    </w:p>
    <w:p w14:paraId="7978D16D" w14:textId="54886638" w:rsidR="0024268D" w:rsidRDefault="002D72AD" w:rsidP="0024268D">
      <w:pPr>
        <w:spacing w:after="0" w:line="240" w:lineRule="auto"/>
        <w:jc w:val="both"/>
        <w:rPr>
          <w:rFonts w:cs="Arial"/>
          <w:lang w:val="es-ES"/>
        </w:rPr>
      </w:pPr>
      <w:r w:rsidRPr="003431FC">
        <w:rPr>
          <w:rFonts w:cs="Arial"/>
          <w:lang w:val="es-ES"/>
        </w:rPr>
        <w:t xml:space="preserve">El aumento en el número de especies con poblaciones en declive probablemente refleja la integración de datos adicionales sobre tendencias a largo plazo en las evaluaciones de la Lista Roja de la UICN, más que disminuciones abruptas ocurridas durante el período transcurrido desde la COP14. Aun así, esta actualización presenta un panorama preocupante: el número total de especies incluidas en la CMS con tendencias poblacionales decrecientes asciende ahora a 592, es decir </w:t>
      </w:r>
      <w:r w:rsidRPr="003431FC">
        <w:rPr>
          <w:rFonts w:cs="Arial"/>
          <w:b/>
          <w:lang w:val="es-ES"/>
        </w:rPr>
        <w:t>casi la mitad (49 %) de todas las especies enumeradas en la CMS</w:t>
      </w:r>
      <w:r w:rsidRPr="003431FC">
        <w:rPr>
          <w:rFonts w:cs="Arial"/>
          <w:lang w:val="es-ES"/>
        </w:rPr>
        <w:t xml:space="preserve">, en comparación con el 44 % informado en el </w:t>
      </w:r>
      <w:r w:rsidRPr="003431FC">
        <w:rPr>
          <w:rFonts w:cs="Arial"/>
          <w:i/>
          <w:lang w:val="es-ES"/>
        </w:rPr>
        <w:t>Informe sobre el Esta</w:t>
      </w:r>
      <w:r w:rsidR="00DF30E6" w:rsidRPr="003431FC">
        <w:rPr>
          <w:rFonts w:cs="Arial"/>
          <w:i/>
          <w:lang w:val="es-ES"/>
        </w:rPr>
        <w:t xml:space="preserve">do de las Especies Migratorias en </w:t>
      </w:r>
      <w:r w:rsidRPr="003431FC">
        <w:rPr>
          <w:rFonts w:cs="Arial"/>
          <w:i/>
          <w:lang w:val="es-ES"/>
        </w:rPr>
        <w:t>el Mundo</w:t>
      </w:r>
      <w:r w:rsidRPr="003431FC">
        <w:rPr>
          <w:rFonts w:cs="Arial"/>
          <w:lang w:val="es-ES"/>
        </w:rPr>
        <w:t>.</w:t>
      </w:r>
    </w:p>
    <w:p w14:paraId="1A916E62" w14:textId="77777777" w:rsidR="00415F42" w:rsidRPr="003431FC" w:rsidRDefault="00415F42" w:rsidP="0024268D">
      <w:pPr>
        <w:spacing w:after="0" w:line="240" w:lineRule="auto"/>
        <w:jc w:val="both"/>
        <w:rPr>
          <w:rFonts w:cs="Arial"/>
          <w:lang w:val="es-ES"/>
        </w:rPr>
      </w:pPr>
    </w:p>
    <w:p w14:paraId="2B073F94" w14:textId="77777777" w:rsidR="002D72AD" w:rsidRPr="003431FC" w:rsidRDefault="002D72AD" w:rsidP="0024268D">
      <w:pPr>
        <w:pStyle w:val="Heading1"/>
        <w:numPr>
          <w:ilvl w:val="0"/>
          <w:numId w:val="40"/>
        </w:numPr>
        <w:spacing w:before="0" w:line="240" w:lineRule="auto"/>
        <w:ind w:left="357" w:hanging="357"/>
        <w:jc w:val="both"/>
        <w:rPr>
          <w:rFonts w:ascii="Arial" w:hAnsi="Arial" w:cs="Arial"/>
          <w:b/>
          <w:bCs/>
          <w:color w:val="auto"/>
          <w:sz w:val="22"/>
          <w:szCs w:val="22"/>
          <w:lang w:val="es-ES"/>
        </w:rPr>
      </w:pPr>
      <w:bookmarkStart w:id="4" w:name="_Toc210914221"/>
      <w:r w:rsidRPr="003431FC">
        <w:rPr>
          <w:rFonts w:ascii="Arial" w:hAnsi="Arial" w:cs="Arial"/>
          <w:b/>
          <w:color w:val="auto"/>
          <w:sz w:val="22"/>
          <w:szCs w:val="22"/>
          <w:lang w:val="es-ES"/>
        </w:rPr>
        <w:t>Cambios reportados recientes en las poblaciones</w:t>
      </w:r>
      <w:bookmarkEnd w:id="4"/>
    </w:p>
    <w:p w14:paraId="2E6E7297" w14:textId="77777777" w:rsidR="0024268D" w:rsidRPr="003431FC" w:rsidRDefault="0024268D" w:rsidP="0024268D">
      <w:pPr>
        <w:spacing w:after="0" w:line="240" w:lineRule="auto"/>
        <w:rPr>
          <w:lang w:val="es-ES"/>
        </w:rPr>
      </w:pPr>
    </w:p>
    <w:p w14:paraId="501EE9B4" w14:textId="77777777" w:rsidR="002D72AD" w:rsidRPr="003431FC" w:rsidRDefault="002D72AD" w:rsidP="0024268D">
      <w:pPr>
        <w:spacing w:after="0" w:line="240" w:lineRule="auto"/>
        <w:jc w:val="both"/>
        <w:rPr>
          <w:rFonts w:cs="Arial"/>
          <w:lang w:val="es-ES"/>
        </w:rPr>
      </w:pPr>
      <w:r w:rsidRPr="003431FC">
        <w:rPr>
          <w:rFonts w:cs="Arial"/>
          <w:lang w:val="es-ES"/>
        </w:rPr>
        <w:t>Desde la COP14 de la CMS, se han publicado diversos artículos científicos, evaluaciones e informes que ofrecen información actualizada sobre las tendencias de abundancia poblacional y los cambios en la distribución de las especies migratorias a nivel mundial. Esta sección presenta una síntesis breve de los hallazgos clave de algunos trabajos y evaluaciones seleccionados, publicados entre</w:t>
      </w:r>
      <w:r w:rsidRPr="003431FC">
        <w:rPr>
          <w:rStyle w:val="FootnoteReference"/>
          <w:rFonts w:cs="Arial"/>
          <w:lang w:val="es-ES"/>
        </w:rPr>
        <w:footnoteReference w:id="9"/>
      </w:r>
      <w:r w:rsidRPr="003431FC">
        <w:rPr>
          <w:rFonts w:cs="Arial"/>
          <w:vertAlign w:val="superscript"/>
          <w:lang w:val="es-ES"/>
        </w:rPr>
        <w:t xml:space="preserve"> </w:t>
      </w:r>
      <w:r w:rsidRPr="003431FC">
        <w:rPr>
          <w:rFonts w:cs="Arial"/>
          <w:lang w:val="es-ES"/>
        </w:rPr>
        <w:t>finales de 2023 y septiembre de 2025</w:t>
      </w:r>
      <w:r w:rsidRPr="003431FC">
        <w:rPr>
          <w:rStyle w:val="FootnoteReference"/>
          <w:rFonts w:cs="Arial"/>
          <w:lang w:val="es-ES"/>
        </w:rPr>
        <w:footnoteReference w:id="10"/>
      </w:r>
      <w:r w:rsidRPr="003431FC">
        <w:rPr>
          <w:rFonts w:cs="Arial"/>
          <w:lang w:val="es-ES"/>
        </w:rPr>
        <w:t>. El objetivo de esta sección es ofrecer actualizaciones sobre tendencias globales o regionales clave en algunas especies migratorias incluidas y no incluidas en la CMS, más que realizar un análisis sistemático de toda la literatura y los datos disponibles.</w:t>
      </w:r>
    </w:p>
    <w:p w14:paraId="4CF88F88" w14:textId="77777777" w:rsidR="00C82977" w:rsidRPr="003431FC" w:rsidRDefault="00C82977" w:rsidP="0024268D">
      <w:pPr>
        <w:spacing w:after="0" w:line="240" w:lineRule="auto"/>
        <w:jc w:val="both"/>
        <w:rPr>
          <w:rFonts w:cs="Arial"/>
          <w:b/>
          <w:bCs/>
          <w:color w:val="003870"/>
          <w:lang w:val="es-ES"/>
        </w:rPr>
      </w:pPr>
    </w:p>
    <w:p w14:paraId="76A738E2" w14:textId="77777777" w:rsidR="002D72AD" w:rsidRPr="003431FC" w:rsidRDefault="002D72AD" w:rsidP="0024268D">
      <w:pPr>
        <w:spacing w:after="0" w:line="240" w:lineRule="auto"/>
        <w:jc w:val="both"/>
        <w:rPr>
          <w:rFonts w:cs="Arial"/>
          <w:b/>
          <w:lang w:val="es-ES"/>
        </w:rPr>
      </w:pPr>
      <w:r w:rsidRPr="003431FC">
        <w:rPr>
          <w:rFonts w:cs="Arial"/>
          <w:b/>
          <w:lang w:val="es-ES"/>
        </w:rPr>
        <w:t>Cambios poblacionales reportados en múltiples grupos taxonómicos</w:t>
      </w:r>
    </w:p>
    <w:p w14:paraId="5E6291EB" w14:textId="77777777" w:rsidR="0024268D" w:rsidRPr="003431FC" w:rsidRDefault="0024268D" w:rsidP="0024268D">
      <w:pPr>
        <w:spacing w:after="0" w:line="240" w:lineRule="auto"/>
        <w:jc w:val="both"/>
        <w:rPr>
          <w:rFonts w:cs="Arial"/>
          <w:b/>
          <w:lang w:val="es-ES"/>
        </w:rPr>
      </w:pPr>
    </w:p>
    <w:p w14:paraId="083E2633" w14:textId="77777777" w:rsidR="002D72AD" w:rsidRPr="003431FC" w:rsidRDefault="002D72AD" w:rsidP="0024268D">
      <w:pPr>
        <w:spacing w:after="0" w:line="240" w:lineRule="auto"/>
        <w:jc w:val="both"/>
        <w:rPr>
          <w:rFonts w:cs="Arial"/>
          <w:i/>
          <w:lang w:val="es-ES"/>
        </w:rPr>
      </w:pPr>
      <w:r w:rsidRPr="003431FC">
        <w:rPr>
          <w:rFonts w:cs="Arial"/>
          <w:i/>
          <w:lang w:val="es-ES"/>
        </w:rPr>
        <w:t>Impactos de la gripe aviar</w:t>
      </w:r>
    </w:p>
    <w:p w14:paraId="328C9539" w14:textId="77777777" w:rsidR="0024268D" w:rsidRPr="003431FC" w:rsidRDefault="0024268D" w:rsidP="0024268D">
      <w:pPr>
        <w:spacing w:after="0" w:line="240" w:lineRule="auto"/>
        <w:jc w:val="both"/>
        <w:rPr>
          <w:rFonts w:cs="Arial"/>
          <w:i/>
          <w:lang w:val="es-ES"/>
        </w:rPr>
      </w:pPr>
    </w:p>
    <w:p w14:paraId="534C1BD0" w14:textId="2738A035" w:rsidR="002D72AD" w:rsidRPr="003431FC" w:rsidRDefault="002D72AD" w:rsidP="0024268D">
      <w:pPr>
        <w:pStyle w:val="ListParagraph"/>
        <w:numPr>
          <w:ilvl w:val="0"/>
          <w:numId w:val="7"/>
        </w:numPr>
        <w:spacing w:after="80" w:line="240" w:lineRule="auto"/>
        <w:ind w:left="567" w:hanging="567"/>
        <w:contextualSpacing w:val="0"/>
        <w:jc w:val="both"/>
        <w:rPr>
          <w:rFonts w:cs="Arial"/>
          <w:color w:val="000000" w:themeColor="text1"/>
          <w:lang w:val="es-ES"/>
        </w:rPr>
      </w:pPr>
      <w:r w:rsidRPr="003431FC">
        <w:rPr>
          <w:rFonts w:cs="Arial"/>
          <w:color w:val="000000" w:themeColor="text1"/>
          <w:lang w:val="es-ES"/>
        </w:rPr>
        <w:t>Desde 2021, se ha detectado el virus de influenza aviar altamente patógena (IAAP) H5N1 en un rango inusualmente amplio de especies de aves y mamíferos, causando mortalidades masivas en numerosas poblaciones de aves y mamíferos acuáticos en varios continentes</w:t>
      </w:r>
      <w:r w:rsidRPr="003431FC">
        <w:rPr>
          <w:rFonts w:cs="Arial"/>
          <w:color w:val="000000" w:themeColor="text1"/>
          <w:vertAlign w:val="superscript"/>
          <w:lang w:val="es-ES"/>
        </w:rPr>
        <w:t>1,2</w:t>
      </w:r>
      <w:r w:rsidRPr="003431FC">
        <w:rPr>
          <w:rFonts w:cs="Arial"/>
          <w:color w:val="000000" w:themeColor="text1"/>
          <w:lang w:val="es-ES"/>
        </w:rPr>
        <w:t>. Se han documentado eventos de mortalidad masiva que afectan a diversas especies incluidas en la CMS, los pingüinos del Cabo (</w:t>
      </w:r>
      <w:proofErr w:type="spellStart"/>
      <w:r w:rsidRPr="003431FC">
        <w:rPr>
          <w:rFonts w:cs="Arial"/>
          <w:i/>
          <w:color w:val="000000" w:themeColor="text1"/>
          <w:lang w:val="es-ES"/>
        </w:rPr>
        <w:t>Spheniscus</w:t>
      </w:r>
      <w:proofErr w:type="spellEnd"/>
      <w:r w:rsidRPr="003431FC">
        <w:rPr>
          <w:rFonts w:cs="Arial"/>
          <w:i/>
          <w:color w:val="000000" w:themeColor="text1"/>
          <w:lang w:val="es-ES"/>
        </w:rPr>
        <w:t xml:space="preserve"> </w:t>
      </w:r>
      <w:proofErr w:type="spellStart"/>
      <w:r w:rsidRPr="003431FC">
        <w:rPr>
          <w:rFonts w:cs="Arial"/>
          <w:i/>
          <w:color w:val="000000" w:themeColor="text1"/>
          <w:lang w:val="es-ES"/>
        </w:rPr>
        <w:t>demersus</w:t>
      </w:r>
      <w:proofErr w:type="spellEnd"/>
      <w:r w:rsidRPr="003431FC">
        <w:rPr>
          <w:rFonts w:cs="Arial"/>
          <w:color w:val="000000" w:themeColor="text1"/>
          <w:lang w:val="es-ES"/>
        </w:rPr>
        <w:t>), en Peligro Crítico, los pingüinos de Humboldt (</w:t>
      </w:r>
      <w:proofErr w:type="spellStart"/>
      <w:r w:rsidRPr="003431FC">
        <w:rPr>
          <w:rFonts w:cs="Arial"/>
          <w:i/>
          <w:color w:val="000000" w:themeColor="text1"/>
          <w:lang w:val="es-ES"/>
        </w:rPr>
        <w:t>Spheniscus</w:t>
      </w:r>
      <w:proofErr w:type="spellEnd"/>
      <w:r w:rsidRPr="003431FC">
        <w:rPr>
          <w:rFonts w:cs="Arial"/>
          <w:i/>
          <w:color w:val="000000" w:themeColor="text1"/>
          <w:lang w:val="es-ES"/>
        </w:rPr>
        <w:t xml:space="preserve"> </w:t>
      </w:r>
      <w:proofErr w:type="spellStart"/>
      <w:r w:rsidRPr="003431FC">
        <w:rPr>
          <w:rFonts w:cs="Arial"/>
          <w:i/>
          <w:color w:val="000000" w:themeColor="text1"/>
          <w:lang w:val="es-ES"/>
        </w:rPr>
        <w:t>humboldti</w:t>
      </w:r>
      <w:proofErr w:type="spellEnd"/>
      <w:r w:rsidRPr="003431FC">
        <w:rPr>
          <w:rFonts w:cs="Arial"/>
          <w:color w:val="000000" w:themeColor="text1"/>
          <w:lang w:val="es-ES"/>
        </w:rPr>
        <w:t>), Vulnerable, los pelícanos peruanos (</w:t>
      </w:r>
      <w:proofErr w:type="spellStart"/>
      <w:r w:rsidRPr="003431FC">
        <w:rPr>
          <w:rFonts w:cs="Arial"/>
          <w:i/>
          <w:color w:val="000000" w:themeColor="text1"/>
          <w:lang w:val="es-ES"/>
        </w:rPr>
        <w:t>Pelecanus</w:t>
      </w:r>
      <w:proofErr w:type="spellEnd"/>
      <w:r w:rsidRPr="003431FC">
        <w:rPr>
          <w:rFonts w:cs="Arial"/>
          <w:i/>
          <w:color w:val="000000" w:themeColor="text1"/>
          <w:lang w:val="es-ES"/>
        </w:rPr>
        <w:t xml:space="preserve"> </w:t>
      </w:r>
      <w:proofErr w:type="spellStart"/>
      <w:r w:rsidRPr="003431FC">
        <w:rPr>
          <w:rFonts w:cs="Arial"/>
          <w:i/>
          <w:color w:val="000000" w:themeColor="text1"/>
          <w:lang w:val="es-ES"/>
        </w:rPr>
        <w:t>thagus</w:t>
      </w:r>
      <w:proofErr w:type="spellEnd"/>
      <w:r w:rsidRPr="003431FC">
        <w:rPr>
          <w:rFonts w:cs="Arial"/>
          <w:color w:val="000000" w:themeColor="text1"/>
          <w:lang w:val="es-ES"/>
        </w:rPr>
        <w:t>), Casi Amenazado en Sudamérica, los pelícanos ceñudos (</w:t>
      </w:r>
      <w:proofErr w:type="spellStart"/>
      <w:r w:rsidRPr="003431FC">
        <w:rPr>
          <w:rFonts w:cs="Arial"/>
          <w:i/>
          <w:color w:val="000000" w:themeColor="text1"/>
          <w:lang w:val="es-ES"/>
        </w:rPr>
        <w:t>Pelecanus</w:t>
      </w:r>
      <w:proofErr w:type="spellEnd"/>
      <w:r w:rsidRPr="003431FC">
        <w:rPr>
          <w:rFonts w:cs="Arial"/>
          <w:i/>
          <w:color w:val="000000" w:themeColor="text1"/>
          <w:lang w:val="es-ES"/>
        </w:rPr>
        <w:t xml:space="preserve"> </w:t>
      </w:r>
      <w:proofErr w:type="spellStart"/>
      <w:r w:rsidRPr="003431FC">
        <w:rPr>
          <w:rFonts w:cs="Arial"/>
          <w:i/>
          <w:color w:val="000000" w:themeColor="text1"/>
          <w:lang w:val="es-ES"/>
        </w:rPr>
        <w:t>crispus</w:t>
      </w:r>
      <w:proofErr w:type="spellEnd"/>
      <w:r w:rsidRPr="003431FC">
        <w:rPr>
          <w:rFonts w:cs="Arial"/>
          <w:color w:val="000000" w:themeColor="text1"/>
          <w:lang w:val="es-ES"/>
        </w:rPr>
        <w:t>), casi Amenazado en Europa, y las grullas monje (</w:t>
      </w:r>
      <w:proofErr w:type="spellStart"/>
      <w:r w:rsidRPr="003431FC">
        <w:rPr>
          <w:rFonts w:cs="Arial"/>
          <w:i/>
          <w:color w:val="000000" w:themeColor="text1"/>
          <w:lang w:val="es-ES"/>
        </w:rPr>
        <w:t>Grus</w:t>
      </w:r>
      <w:proofErr w:type="spellEnd"/>
      <w:r w:rsidRPr="003431FC">
        <w:rPr>
          <w:rFonts w:cs="Arial"/>
          <w:i/>
          <w:color w:val="000000" w:themeColor="text1"/>
          <w:lang w:val="es-ES"/>
        </w:rPr>
        <w:t xml:space="preserve"> </w:t>
      </w:r>
      <w:proofErr w:type="spellStart"/>
      <w:r w:rsidRPr="003431FC">
        <w:rPr>
          <w:rFonts w:cs="Arial"/>
          <w:i/>
          <w:color w:val="000000" w:themeColor="text1"/>
          <w:lang w:val="es-ES"/>
        </w:rPr>
        <w:t>monacha</w:t>
      </w:r>
      <w:proofErr w:type="spellEnd"/>
      <w:r w:rsidRPr="003431FC">
        <w:rPr>
          <w:rFonts w:cs="Arial"/>
          <w:color w:val="000000" w:themeColor="text1"/>
          <w:lang w:val="es-ES"/>
        </w:rPr>
        <w:t>), Vulnerable y grullas de Manchuria (</w:t>
      </w:r>
      <w:proofErr w:type="spellStart"/>
      <w:r w:rsidRPr="003431FC">
        <w:rPr>
          <w:rFonts w:cs="Arial"/>
          <w:i/>
          <w:color w:val="000000" w:themeColor="text1"/>
          <w:lang w:val="es-ES"/>
        </w:rPr>
        <w:t>Grus</w:t>
      </w:r>
      <w:proofErr w:type="spellEnd"/>
      <w:r w:rsidRPr="003431FC">
        <w:rPr>
          <w:rFonts w:cs="Arial"/>
          <w:i/>
          <w:color w:val="000000" w:themeColor="text1"/>
          <w:lang w:val="es-ES"/>
        </w:rPr>
        <w:t xml:space="preserve"> </w:t>
      </w:r>
      <w:proofErr w:type="spellStart"/>
      <w:r w:rsidRPr="003431FC">
        <w:rPr>
          <w:rFonts w:cs="Arial"/>
          <w:i/>
          <w:color w:val="000000" w:themeColor="text1"/>
          <w:lang w:val="es-ES"/>
        </w:rPr>
        <w:t>japonensis</w:t>
      </w:r>
      <w:proofErr w:type="spellEnd"/>
      <w:r w:rsidRPr="003431FC">
        <w:rPr>
          <w:rFonts w:cs="Arial"/>
          <w:color w:val="000000" w:themeColor="text1"/>
          <w:lang w:val="es-ES"/>
        </w:rPr>
        <w:t xml:space="preserve">), Vulnerable en </w:t>
      </w:r>
      <w:r w:rsidRPr="003431FC">
        <w:rPr>
          <w:lang w:val="es-ES"/>
        </w:rPr>
        <w:t>Asia</w:t>
      </w:r>
      <w:r w:rsidRPr="003431FC">
        <w:rPr>
          <w:vertAlign w:val="superscript"/>
          <w:lang w:val="es-ES"/>
        </w:rPr>
        <w:t>3</w:t>
      </w:r>
      <w:r w:rsidRPr="003431FC">
        <w:rPr>
          <w:rFonts w:cs="Arial"/>
          <w:color w:val="000000" w:themeColor="text1"/>
          <w:vertAlign w:val="superscript"/>
          <w:lang w:val="es-ES"/>
        </w:rPr>
        <w:t>-6-44</w:t>
      </w:r>
      <w:r w:rsidRPr="003431FC">
        <w:rPr>
          <w:rFonts w:cs="Arial"/>
          <w:color w:val="000000" w:themeColor="text1"/>
          <w:lang w:val="es-ES"/>
        </w:rPr>
        <w:t>. También se han registrado eventos de mortalidad masiva en mamíferos acuáticos incluidos en la CMS, como el león marino sudamericano (</w:t>
      </w:r>
      <w:r w:rsidRPr="003431FC">
        <w:rPr>
          <w:rFonts w:cs="Arial"/>
          <w:i/>
          <w:color w:val="000000" w:themeColor="text1"/>
          <w:lang w:val="es-ES"/>
        </w:rPr>
        <w:t xml:space="preserve">Otaria </w:t>
      </w:r>
      <w:proofErr w:type="spellStart"/>
      <w:r w:rsidRPr="003431FC">
        <w:rPr>
          <w:rFonts w:cs="Arial"/>
          <w:i/>
          <w:color w:val="000000" w:themeColor="text1"/>
          <w:lang w:val="es-ES"/>
        </w:rPr>
        <w:t>byronia</w:t>
      </w:r>
      <w:proofErr w:type="spellEnd"/>
      <w:r w:rsidRPr="003431FC">
        <w:rPr>
          <w:rFonts w:cs="Arial"/>
          <w:color w:val="000000" w:themeColor="text1"/>
          <w:lang w:val="es-ES"/>
        </w:rPr>
        <w:t>) y el lobo fino sudamericano (</w:t>
      </w:r>
      <w:proofErr w:type="spellStart"/>
      <w:r w:rsidRPr="003431FC">
        <w:rPr>
          <w:rFonts w:cs="Arial"/>
          <w:i/>
          <w:color w:val="000000" w:themeColor="text1"/>
          <w:lang w:val="es-ES"/>
        </w:rPr>
        <w:t>Arctocephalus</w:t>
      </w:r>
      <w:proofErr w:type="spellEnd"/>
      <w:r w:rsidRPr="003431FC">
        <w:rPr>
          <w:rFonts w:cs="Arial"/>
          <w:i/>
          <w:color w:val="000000" w:themeColor="text1"/>
          <w:lang w:val="es-ES"/>
        </w:rPr>
        <w:t xml:space="preserve"> </w:t>
      </w:r>
      <w:proofErr w:type="spellStart"/>
      <w:r w:rsidRPr="003431FC">
        <w:rPr>
          <w:rFonts w:cs="Arial"/>
          <w:i/>
          <w:color w:val="000000" w:themeColor="text1"/>
          <w:lang w:val="es-ES"/>
        </w:rPr>
        <w:t>australis</w:t>
      </w:r>
      <w:proofErr w:type="spellEnd"/>
      <w:r w:rsidRPr="003431FC">
        <w:rPr>
          <w:rFonts w:cs="Arial"/>
          <w:color w:val="000000" w:themeColor="text1"/>
          <w:lang w:val="es-ES"/>
        </w:rPr>
        <w:t>)</w:t>
      </w:r>
      <w:r w:rsidRPr="003431FC">
        <w:rPr>
          <w:rFonts w:cs="Arial"/>
          <w:color w:val="000000" w:themeColor="text1"/>
          <w:vertAlign w:val="superscript"/>
          <w:lang w:val="es-ES"/>
        </w:rPr>
        <w:t>3</w:t>
      </w:r>
      <w:r w:rsidRPr="003431FC">
        <w:rPr>
          <w:rFonts w:cs="Arial"/>
          <w:color w:val="000000" w:themeColor="text1"/>
          <w:lang w:val="es-ES"/>
        </w:rPr>
        <w:t>.</w:t>
      </w:r>
    </w:p>
    <w:p w14:paraId="29D3D7A0" w14:textId="77777777" w:rsidR="002D72AD" w:rsidRPr="003431FC" w:rsidRDefault="002D72AD" w:rsidP="0024268D">
      <w:pPr>
        <w:pStyle w:val="ListParagraph"/>
        <w:numPr>
          <w:ilvl w:val="0"/>
          <w:numId w:val="7"/>
        </w:numPr>
        <w:spacing w:after="0" w:line="240" w:lineRule="auto"/>
        <w:ind w:left="567" w:hanging="567"/>
        <w:contextualSpacing w:val="0"/>
        <w:jc w:val="both"/>
        <w:rPr>
          <w:rFonts w:cs="Arial"/>
          <w:color w:val="000000" w:themeColor="text1"/>
          <w:lang w:val="es-ES"/>
        </w:rPr>
      </w:pPr>
      <w:r w:rsidRPr="003431FC">
        <w:rPr>
          <w:rFonts w:cs="Arial"/>
          <w:color w:val="000000" w:themeColor="text1"/>
          <w:lang w:val="es-ES"/>
        </w:rPr>
        <w:lastRenderedPageBreak/>
        <w:t>Aunque los efectos a largo plazo de la IAAP siguen siendo inciertos, estos brotes de enfermedad se suman a las presiones existentes que ya enfrentan muchas especies migratorias. La aparición de la IAAP es especialmente preocupante para las especies migratorias de vida larga, ya que son altamente sensibles a cualquier aumento en la mortalidad</w:t>
      </w:r>
      <w:r w:rsidRPr="003431FC">
        <w:rPr>
          <w:rFonts w:cs="Arial"/>
          <w:color w:val="000000" w:themeColor="text1"/>
          <w:vertAlign w:val="superscript"/>
          <w:lang w:val="es-ES"/>
        </w:rPr>
        <w:t>1</w:t>
      </w:r>
      <w:r w:rsidRPr="003431FC">
        <w:rPr>
          <w:rFonts w:cs="Arial"/>
          <w:color w:val="000000" w:themeColor="text1"/>
          <w:lang w:val="es-ES"/>
        </w:rPr>
        <w:t xml:space="preserve">. </w:t>
      </w:r>
    </w:p>
    <w:p w14:paraId="60296F5E" w14:textId="77777777" w:rsidR="0024268D" w:rsidRPr="003431FC" w:rsidRDefault="0024268D" w:rsidP="00F96CF4">
      <w:pPr>
        <w:spacing w:after="0" w:line="240" w:lineRule="auto"/>
        <w:jc w:val="both"/>
        <w:rPr>
          <w:rFonts w:cs="Arial"/>
          <w:b/>
          <w:lang w:val="es-ES"/>
        </w:rPr>
      </w:pPr>
    </w:p>
    <w:p w14:paraId="3F03DF87" w14:textId="77F72A94" w:rsidR="002D72AD" w:rsidRPr="003431FC" w:rsidRDefault="002D72AD" w:rsidP="00F96CF4">
      <w:pPr>
        <w:spacing w:after="0" w:line="240" w:lineRule="auto"/>
        <w:jc w:val="both"/>
        <w:rPr>
          <w:rFonts w:cs="Arial"/>
          <w:b/>
          <w:lang w:val="es-ES"/>
        </w:rPr>
      </w:pPr>
      <w:r w:rsidRPr="003431FC">
        <w:rPr>
          <w:rFonts w:cs="Arial"/>
          <w:b/>
          <w:lang w:val="es-ES"/>
        </w:rPr>
        <w:t>Mamíferos terrestres</w:t>
      </w:r>
    </w:p>
    <w:p w14:paraId="5DDF1F56" w14:textId="77777777" w:rsidR="0024268D" w:rsidRPr="003431FC" w:rsidRDefault="0024268D" w:rsidP="00F96CF4">
      <w:pPr>
        <w:spacing w:after="0" w:line="240" w:lineRule="auto"/>
        <w:jc w:val="both"/>
        <w:rPr>
          <w:rFonts w:cs="Arial"/>
          <w:b/>
          <w:lang w:val="es-ES"/>
        </w:rPr>
      </w:pPr>
    </w:p>
    <w:p w14:paraId="12A3260C" w14:textId="77777777" w:rsidR="002D72AD" w:rsidRPr="003431FC" w:rsidRDefault="002D72AD" w:rsidP="00F96CF4">
      <w:pPr>
        <w:spacing w:after="0" w:line="240" w:lineRule="auto"/>
        <w:jc w:val="both"/>
        <w:rPr>
          <w:rFonts w:cs="Arial"/>
          <w:i/>
          <w:lang w:val="es-ES"/>
        </w:rPr>
      </w:pPr>
      <w:r w:rsidRPr="003431FC">
        <w:rPr>
          <w:rFonts w:cs="Arial"/>
          <w:i/>
          <w:lang w:val="es-ES"/>
        </w:rPr>
        <w:t>Ungulados</w:t>
      </w:r>
    </w:p>
    <w:p w14:paraId="577B156B" w14:textId="77777777" w:rsidR="0024268D" w:rsidRPr="003431FC" w:rsidRDefault="0024268D" w:rsidP="00F96CF4">
      <w:pPr>
        <w:spacing w:after="0" w:line="240" w:lineRule="auto"/>
        <w:jc w:val="both"/>
        <w:rPr>
          <w:rFonts w:cs="Arial"/>
          <w:i/>
          <w:lang w:val="es-ES"/>
        </w:rPr>
      </w:pPr>
    </w:p>
    <w:p w14:paraId="17F75255" w14:textId="77777777" w:rsidR="002D72AD" w:rsidRPr="003431FC" w:rsidRDefault="002D72AD" w:rsidP="00943DBF">
      <w:pPr>
        <w:pStyle w:val="ListParagraph"/>
        <w:numPr>
          <w:ilvl w:val="0"/>
          <w:numId w:val="8"/>
        </w:numPr>
        <w:spacing w:after="80" w:line="240" w:lineRule="auto"/>
        <w:ind w:left="567" w:hanging="567"/>
        <w:contextualSpacing w:val="0"/>
        <w:jc w:val="both"/>
        <w:rPr>
          <w:rFonts w:cs="Arial"/>
          <w:lang w:val="es-ES"/>
        </w:rPr>
      </w:pPr>
      <w:r w:rsidRPr="003431FC">
        <w:rPr>
          <w:rFonts w:cs="Arial"/>
          <w:lang w:val="es-ES"/>
        </w:rPr>
        <w:t>La expansión de infraestructuras, como carreteras, ferrocarriles, cercas y oleoductos, representa un reto importante para los ungulados migratorios</w:t>
      </w:r>
      <w:r w:rsidRPr="003431FC">
        <w:rPr>
          <w:rFonts w:cs="Arial"/>
          <w:vertAlign w:val="superscript"/>
          <w:lang w:val="es-ES"/>
        </w:rPr>
        <w:t>7</w:t>
      </w:r>
      <w:r w:rsidRPr="003431FC">
        <w:rPr>
          <w:rFonts w:cs="Arial"/>
          <w:lang w:val="es-ES"/>
        </w:rPr>
        <w:t>. Estos obstáculos están limitando cada vez más los movimientos de los ungulados incluidos en la CMS, especialmente en regiones como Asia Central</w:t>
      </w:r>
      <w:r w:rsidRPr="003431FC">
        <w:rPr>
          <w:rFonts w:cs="Arial"/>
          <w:vertAlign w:val="superscript"/>
          <w:lang w:val="es-ES"/>
        </w:rPr>
        <w:t>8</w:t>
      </w:r>
      <w:r w:rsidRPr="003431FC">
        <w:rPr>
          <w:rFonts w:cs="Arial"/>
          <w:lang w:val="es-ES"/>
        </w:rPr>
        <w:t xml:space="preserve"> (véase </w:t>
      </w:r>
      <w:r w:rsidRPr="003431FC">
        <w:rPr>
          <w:rFonts w:cs="Arial"/>
          <w:b/>
          <w:lang w:val="es-ES"/>
        </w:rPr>
        <w:t>Sección 4</w:t>
      </w:r>
      <w:r w:rsidRPr="003431FC">
        <w:rPr>
          <w:rFonts w:cs="Arial"/>
          <w:lang w:val="es-ES"/>
        </w:rPr>
        <w:t xml:space="preserve"> – </w:t>
      </w:r>
      <w:r w:rsidRPr="003431FC">
        <w:rPr>
          <w:rFonts w:cs="Arial"/>
          <w:i/>
          <w:lang w:val="es-ES"/>
        </w:rPr>
        <w:t>Mapeo de las migraciones de ungulados del mundo</w:t>
      </w:r>
      <w:r w:rsidRPr="003431FC">
        <w:rPr>
          <w:rFonts w:cs="Arial"/>
          <w:lang w:val="es-ES"/>
        </w:rPr>
        <w:t xml:space="preserve"> para más información). Por ejemplo, entre 2002 y 2021, la movilidad disminuyó significativamente en la gacela mongola (</w:t>
      </w:r>
      <w:proofErr w:type="spellStart"/>
      <w:r w:rsidRPr="003431FC">
        <w:rPr>
          <w:rFonts w:cs="Arial"/>
          <w:i/>
          <w:lang w:val="es-ES"/>
        </w:rPr>
        <w:t>Procapra</w:t>
      </w:r>
      <w:proofErr w:type="spellEnd"/>
      <w:r w:rsidRPr="003431FC">
        <w:rPr>
          <w:rFonts w:cs="Arial"/>
          <w:i/>
          <w:lang w:val="es-ES"/>
        </w:rPr>
        <w:t xml:space="preserve"> </w:t>
      </w:r>
      <w:proofErr w:type="spellStart"/>
      <w:r w:rsidRPr="003431FC">
        <w:rPr>
          <w:rFonts w:cs="Arial"/>
          <w:i/>
          <w:lang w:val="es-ES"/>
        </w:rPr>
        <w:t>gutturosa</w:t>
      </w:r>
      <w:proofErr w:type="spellEnd"/>
      <w:r w:rsidRPr="003431FC">
        <w:rPr>
          <w:rFonts w:cs="Arial"/>
          <w:lang w:val="es-ES"/>
        </w:rPr>
        <w:t>), una especie nómada que realiza algunos de los desplazamientos más largos jamás registrados</w:t>
      </w:r>
      <w:r w:rsidRPr="003431FC">
        <w:rPr>
          <w:rFonts w:cs="Arial"/>
          <w:vertAlign w:val="superscript"/>
          <w:lang w:val="es-ES"/>
        </w:rPr>
        <w:t>9</w:t>
      </w:r>
      <w:r w:rsidRPr="003431FC">
        <w:rPr>
          <w:rFonts w:cs="Arial"/>
          <w:lang w:val="es-ES"/>
        </w:rPr>
        <w:t>. El aumento del tráfico y la pérdida de conectividad parecen ser factores clave en su declive</w:t>
      </w:r>
      <w:r w:rsidRPr="003431FC">
        <w:rPr>
          <w:rFonts w:cs="Arial"/>
          <w:vertAlign w:val="superscript"/>
          <w:lang w:val="es-ES"/>
        </w:rPr>
        <w:t>9</w:t>
      </w:r>
      <w:r w:rsidRPr="003431FC">
        <w:rPr>
          <w:rFonts w:cs="Arial"/>
          <w:lang w:val="es-ES"/>
        </w:rPr>
        <w:t xml:space="preserve">. </w:t>
      </w:r>
    </w:p>
    <w:p w14:paraId="061E54A9" w14:textId="77777777" w:rsidR="002D72AD" w:rsidRPr="003431FC" w:rsidRDefault="002D72AD" w:rsidP="0024268D">
      <w:pPr>
        <w:pStyle w:val="ListParagraph"/>
        <w:numPr>
          <w:ilvl w:val="0"/>
          <w:numId w:val="8"/>
        </w:numPr>
        <w:spacing w:after="0" w:line="240" w:lineRule="auto"/>
        <w:ind w:left="567" w:hanging="567"/>
        <w:contextualSpacing w:val="0"/>
        <w:jc w:val="both"/>
        <w:rPr>
          <w:rFonts w:cs="Arial"/>
          <w:lang w:val="es-ES"/>
        </w:rPr>
      </w:pPr>
      <w:r w:rsidRPr="003431FC">
        <w:rPr>
          <w:rFonts w:cs="Arial"/>
          <w:lang w:val="es-ES"/>
        </w:rPr>
        <w:t>La rápida proliferación de cercas ha tenido un impacto profundo en muchas especies de ungulados en todo el mundo. Por ejemplo, la población de ñus azules (</w:t>
      </w:r>
      <w:proofErr w:type="spellStart"/>
      <w:r w:rsidRPr="003431FC">
        <w:rPr>
          <w:rFonts w:cs="Arial"/>
          <w:i/>
          <w:lang w:val="es-ES"/>
        </w:rPr>
        <w:t>Connochaetus</w:t>
      </w:r>
      <w:proofErr w:type="spellEnd"/>
      <w:r w:rsidRPr="003431FC">
        <w:rPr>
          <w:rFonts w:cs="Arial"/>
          <w:i/>
          <w:lang w:val="es-ES"/>
        </w:rPr>
        <w:t xml:space="preserve"> </w:t>
      </w:r>
      <w:proofErr w:type="spellStart"/>
      <w:r w:rsidRPr="003431FC">
        <w:rPr>
          <w:rFonts w:cs="Arial"/>
          <w:i/>
          <w:lang w:val="es-ES"/>
        </w:rPr>
        <w:t>taurinus</w:t>
      </w:r>
      <w:proofErr w:type="spellEnd"/>
      <w:r w:rsidRPr="003431FC">
        <w:rPr>
          <w:rFonts w:cs="Arial"/>
          <w:lang w:val="es-ES"/>
        </w:rPr>
        <w:t>) ha disminuido un 75 % desde finales de la década de 1970, tras los cambios en el uso del suelo permitidos en toda su área de distribución</w:t>
      </w:r>
      <w:r w:rsidRPr="003431FC">
        <w:rPr>
          <w:rFonts w:cs="Arial"/>
          <w:vertAlign w:val="superscript"/>
          <w:lang w:val="es-ES"/>
        </w:rPr>
        <w:t>10</w:t>
      </w:r>
      <w:r w:rsidRPr="003431FC">
        <w:rPr>
          <w:rFonts w:cs="Arial"/>
          <w:lang w:val="es-ES"/>
        </w:rPr>
        <w:t>. La población ha sufrido nuevos descensos desde 2021, coincidiendo con la expansión acelerada de cercas</w:t>
      </w:r>
      <w:r w:rsidRPr="003431FC">
        <w:rPr>
          <w:rFonts w:cs="Arial"/>
          <w:vertAlign w:val="superscript"/>
          <w:lang w:val="es-ES"/>
        </w:rPr>
        <w:t>11</w:t>
      </w:r>
      <w:r w:rsidRPr="003431FC">
        <w:rPr>
          <w:rFonts w:cs="Arial"/>
          <w:lang w:val="es-ES"/>
        </w:rPr>
        <w:t xml:space="preserve">. Esto contrasta con la situación en la población del </w:t>
      </w:r>
      <w:proofErr w:type="spellStart"/>
      <w:r w:rsidRPr="003431FC">
        <w:rPr>
          <w:rFonts w:cs="Arial"/>
          <w:lang w:val="es-ES"/>
        </w:rPr>
        <w:t>Serengeti</w:t>
      </w:r>
      <w:proofErr w:type="spellEnd"/>
      <w:r w:rsidRPr="003431FC">
        <w:rPr>
          <w:rFonts w:cs="Arial"/>
          <w:lang w:val="es-ES"/>
        </w:rPr>
        <w:t>-Mara, que se ha mantenido estable, ya que toda su ruta migratoria está bajo algún tipo de protección a ambos lados de la frontera entre Kenia y Tanzania</w:t>
      </w:r>
      <w:r w:rsidRPr="003431FC">
        <w:rPr>
          <w:rFonts w:cs="Arial"/>
          <w:vertAlign w:val="superscript"/>
          <w:lang w:val="es-ES"/>
        </w:rPr>
        <w:t>10</w:t>
      </w:r>
      <w:r w:rsidRPr="003431FC">
        <w:rPr>
          <w:rFonts w:cs="Arial"/>
          <w:lang w:val="es-ES"/>
        </w:rPr>
        <w:t xml:space="preserve">. </w:t>
      </w:r>
    </w:p>
    <w:p w14:paraId="54A27956" w14:textId="77777777" w:rsidR="002D72AD" w:rsidRPr="003431FC" w:rsidRDefault="002D72AD" w:rsidP="00943DBF">
      <w:pPr>
        <w:pStyle w:val="ListParagraph"/>
        <w:numPr>
          <w:ilvl w:val="0"/>
          <w:numId w:val="8"/>
        </w:numPr>
        <w:spacing w:after="0" w:line="240" w:lineRule="auto"/>
        <w:ind w:left="567" w:hanging="567"/>
        <w:contextualSpacing w:val="0"/>
        <w:jc w:val="both"/>
        <w:rPr>
          <w:rFonts w:cs="Arial"/>
          <w:lang w:val="es-ES"/>
        </w:rPr>
      </w:pPr>
      <w:r w:rsidRPr="003431FC">
        <w:rPr>
          <w:rFonts w:cs="Arial"/>
          <w:lang w:val="es-ES"/>
        </w:rPr>
        <w:t>En el Ártico, las poblaciones de reno (</w:t>
      </w:r>
      <w:proofErr w:type="spellStart"/>
      <w:r w:rsidRPr="003431FC">
        <w:rPr>
          <w:rFonts w:cs="Arial"/>
          <w:i/>
          <w:lang w:val="es-ES"/>
        </w:rPr>
        <w:t>Rangifer</w:t>
      </w:r>
      <w:proofErr w:type="spellEnd"/>
      <w:r w:rsidRPr="003431FC">
        <w:rPr>
          <w:rFonts w:cs="Arial"/>
          <w:i/>
          <w:lang w:val="es-ES"/>
        </w:rPr>
        <w:t xml:space="preserve"> </w:t>
      </w:r>
      <w:proofErr w:type="spellStart"/>
      <w:r w:rsidRPr="003431FC">
        <w:rPr>
          <w:rFonts w:cs="Arial"/>
          <w:i/>
          <w:lang w:val="es-ES"/>
        </w:rPr>
        <w:t>tarandus</w:t>
      </w:r>
      <w:proofErr w:type="spellEnd"/>
      <w:r w:rsidRPr="003431FC">
        <w:rPr>
          <w:rFonts w:cs="Arial"/>
          <w:lang w:val="es-ES"/>
        </w:rPr>
        <w:t>) han disminuido un 65 % en los últimos 20–30 años, con indicios de que el cambio climático y la expansión de infraestructuras humanas (como minas y carreteras) están afectando cada vez más a estas poblaciones</w:t>
      </w:r>
      <w:r w:rsidRPr="003431FC">
        <w:rPr>
          <w:rFonts w:cs="Arial"/>
          <w:vertAlign w:val="superscript"/>
          <w:lang w:val="es-ES"/>
        </w:rPr>
        <w:t>12</w:t>
      </w:r>
      <w:r w:rsidRPr="003431FC">
        <w:rPr>
          <w:rFonts w:cs="Arial"/>
          <w:lang w:val="es-ES"/>
        </w:rPr>
        <w:t>. Muchas poblaciones de caribúes y renos silvestres que habitan más al sur también están amenazadas por la pérdida y fragmentación de hábitats forestales importantes</w:t>
      </w:r>
      <w:r w:rsidRPr="003431FC">
        <w:rPr>
          <w:rFonts w:cs="Arial"/>
          <w:vertAlign w:val="superscript"/>
          <w:lang w:val="es-ES"/>
        </w:rPr>
        <w:t>13</w:t>
      </w:r>
      <w:r w:rsidRPr="003431FC">
        <w:rPr>
          <w:rFonts w:cs="Arial"/>
          <w:lang w:val="es-ES"/>
        </w:rPr>
        <w:t>. Aunque los caribúes no están incluidos en los listados de la CMS, sus migraciones desempeñan un papel fundamental en el ecosistema de la tundra y poseen un valor inmenso para las culturas indígenas del Ártico</w:t>
      </w:r>
      <w:r w:rsidRPr="003431FC">
        <w:rPr>
          <w:rFonts w:cs="Arial"/>
          <w:vertAlign w:val="superscript"/>
          <w:lang w:val="es-ES"/>
        </w:rPr>
        <w:t>12</w:t>
      </w:r>
      <w:r w:rsidRPr="003431FC">
        <w:rPr>
          <w:rFonts w:cs="Arial"/>
          <w:lang w:val="es-ES"/>
        </w:rPr>
        <w:t>.</w:t>
      </w:r>
    </w:p>
    <w:p w14:paraId="1B9BBE89" w14:textId="77777777" w:rsidR="00B3196D" w:rsidRPr="003431FC" w:rsidRDefault="00B3196D" w:rsidP="0024268D">
      <w:pPr>
        <w:spacing w:after="0" w:line="240" w:lineRule="auto"/>
        <w:jc w:val="both"/>
        <w:rPr>
          <w:rFonts w:cs="Arial"/>
          <w:i/>
          <w:sz w:val="20"/>
          <w:szCs w:val="20"/>
          <w:lang w:val="es-ES"/>
        </w:rPr>
      </w:pPr>
    </w:p>
    <w:p w14:paraId="7815BCF1" w14:textId="48FD70A6" w:rsidR="00C82977" w:rsidRPr="003431FC" w:rsidRDefault="00C82977" w:rsidP="0024268D">
      <w:pPr>
        <w:spacing w:after="0" w:line="240" w:lineRule="auto"/>
        <w:jc w:val="both"/>
        <w:rPr>
          <w:rFonts w:cs="Arial"/>
          <w:lang w:val="es-ES"/>
        </w:rPr>
      </w:pPr>
      <w:r w:rsidRPr="003431FC">
        <w:rPr>
          <w:rFonts w:cs="Arial"/>
          <w:noProof/>
          <w:sz w:val="20"/>
          <w:szCs w:val="20"/>
          <w:lang w:val="es-ES" w:eastAsia="es-ES"/>
        </w:rPr>
        <w:drawing>
          <wp:anchor distT="0" distB="0" distL="114300" distR="114300" simplePos="0" relativeHeight="251664896" behindDoc="0" locked="0" layoutInCell="1" allowOverlap="1" wp14:anchorId="351CC153" wp14:editId="693D3132">
            <wp:simplePos x="0" y="0"/>
            <wp:positionH relativeFrom="column">
              <wp:posOffset>0</wp:posOffset>
            </wp:positionH>
            <wp:positionV relativeFrom="paragraph">
              <wp:posOffset>-2540</wp:posOffset>
            </wp:positionV>
            <wp:extent cx="3520635" cy="2346960"/>
            <wp:effectExtent l="0" t="0" r="3810" b="0"/>
            <wp:wrapSquare wrapText="bothSides"/>
            <wp:docPr id="365658233" name="Picture 1" descr="A llama standing in a field with mountains in the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5658233" name="Picture 1" descr="A llama standing in a field with mountains in the background&#10;&#10;Description automatically generated"/>
                    <pic:cNvPicPr/>
                  </pic:nvPicPr>
                  <pic:blipFill>
                    <a:blip r:embed="rId40" cstate="print">
                      <a:extLst>
                        <a:ext uri="{28A0092B-C50C-407E-A947-70E740481C1C}">
                          <a14:useLocalDpi xmlns:a14="http://schemas.microsoft.com/office/drawing/2010/main" val="0"/>
                        </a:ext>
                      </a:extLst>
                    </a:blip>
                    <a:stretch>
                      <a:fillRect/>
                    </a:stretch>
                  </pic:blipFill>
                  <pic:spPr>
                    <a:xfrm>
                      <a:off x="0" y="0"/>
                      <a:ext cx="3520635" cy="2346960"/>
                    </a:xfrm>
                    <a:prstGeom prst="rect">
                      <a:avLst/>
                    </a:prstGeom>
                  </pic:spPr>
                </pic:pic>
              </a:graphicData>
            </a:graphic>
            <wp14:sizeRelH relativeFrom="page">
              <wp14:pctWidth>0</wp14:pctWidth>
            </wp14:sizeRelH>
            <wp14:sizeRelV relativeFrom="page">
              <wp14:pctHeight>0</wp14:pctHeight>
            </wp14:sizeRelV>
          </wp:anchor>
        </w:drawing>
      </w:r>
      <w:r w:rsidR="002D72AD" w:rsidRPr="003431FC">
        <w:rPr>
          <w:rFonts w:cs="Arial"/>
          <w:i/>
          <w:sz w:val="20"/>
          <w:szCs w:val="20"/>
          <w:lang w:val="es-ES"/>
        </w:rPr>
        <w:t>Leyenda fotográfica</w:t>
      </w:r>
      <w:r w:rsidR="002D72AD" w:rsidRPr="003431FC">
        <w:rPr>
          <w:rFonts w:cs="Arial"/>
          <w:sz w:val="20"/>
          <w:szCs w:val="20"/>
          <w:lang w:val="es-ES"/>
        </w:rPr>
        <w:t>: Incluido en el Apéndice II de la CMS durante la COP14, el guanaco (</w:t>
      </w:r>
      <w:r w:rsidR="002D72AD" w:rsidRPr="003431FC">
        <w:rPr>
          <w:rFonts w:cs="Arial"/>
          <w:i/>
          <w:sz w:val="20"/>
          <w:szCs w:val="20"/>
          <w:lang w:val="es-ES"/>
        </w:rPr>
        <w:t xml:space="preserve">Llama </w:t>
      </w:r>
      <w:proofErr w:type="spellStart"/>
      <w:r w:rsidR="002D72AD" w:rsidRPr="003431FC">
        <w:rPr>
          <w:rFonts w:cs="Arial"/>
          <w:i/>
          <w:sz w:val="20"/>
          <w:szCs w:val="20"/>
          <w:lang w:val="es-ES"/>
        </w:rPr>
        <w:t>guanicoe</w:t>
      </w:r>
      <w:proofErr w:type="spellEnd"/>
      <w:r w:rsidR="002D72AD" w:rsidRPr="003431FC">
        <w:rPr>
          <w:rFonts w:cs="Arial"/>
          <w:sz w:val="20"/>
          <w:szCs w:val="20"/>
          <w:lang w:val="es-ES"/>
        </w:rPr>
        <w:t>) existe en poblaciones aisladas a lo largo de su rango de distribución, que abarca varios países de América del Sur. El enredo en cercas constituye la principal amenaza para las migraciones de guanacos en la Patagonia, que suelen implicar desplazamientos cortos entre zonas de alta altitud en verano y zonas de menor elevación en invierno14.</w:t>
      </w:r>
      <w:r w:rsidR="002D72AD" w:rsidRPr="003431FC">
        <w:rPr>
          <w:rFonts w:cs="Arial"/>
          <w:i/>
          <w:sz w:val="20"/>
          <w:szCs w:val="20"/>
          <w:lang w:val="es-ES"/>
        </w:rPr>
        <w:t xml:space="preserve"> </w:t>
      </w:r>
      <w:r w:rsidRPr="003431FC">
        <w:rPr>
          <w:rFonts w:cs="Arial"/>
          <w:i/>
          <w:iCs/>
          <w:sz w:val="20"/>
          <w:szCs w:val="20"/>
          <w:lang w:val="es-ES"/>
        </w:rPr>
        <w:t>Crédito fotográfico</w:t>
      </w:r>
      <w:r w:rsidRPr="003431FC">
        <w:rPr>
          <w:rFonts w:cs="Arial"/>
          <w:sz w:val="20"/>
          <w:szCs w:val="20"/>
          <w:lang w:val="es-ES"/>
        </w:rPr>
        <w:t xml:space="preserve">: </w:t>
      </w:r>
      <w:hyperlink r:id="rId41" w:history="1">
        <w:r w:rsidRPr="003431FC">
          <w:rPr>
            <w:rStyle w:val="Hyperlink"/>
            <w:rFonts w:cs="Arial"/>
            <w:sz w:val="20"/>
            <w:szCs w:val="20"/>
            <w:lang w:val="es-ES"/>
          </w:rPr>
          <w:t>Adobe Stock | #83783149</w:t>
        </w:r>
      </w:hyperlink>
      <w:r w:rsidRPr="003431FC">
        <w:rPr>
          <w:rFonts w:cs="Arial"/>
          <w:sz w:val="20"/>
          <w:szCs w:val="20"/>
          <w:lang w:val="es-ES"/>
        </w:rPr>
        <w:t>.</w:t>
      </w:r>
    </w:p>
    <w:p w14:paraId="74FE6E8C" w14:textId="77777777" w:rsidR="002D72AD" w:rsidRPr="003431FC" w:rsidRDefault="002D72AD" w:rsidP="0024268D">
      <w:pPr>
        <w:spacing w:after="0" w:line="240" w:lineRule="auto"/>
        <w:jc w:val="both"/>
        <w:rPr>
          <w:rFonts w:cs="Arial"/>
          <w:b/>
          <w:color w:val="003870"/>
          <w:lang w:val="es-ES"/>
        </w:rPr>
      </w:pPr>
    </w:p>
    <w:p w14:paraId="3D12D23C" w14:textId="77777777" w:rsidR="002D72AD" w:rsidRPr="003431FC" w:rsidRDefault="002D72AD" w:rsidP="0024268D">
      <w:pPr>
        <w:spacing w:after="0" w:line="240" w:lineRule="auto"/>
        <w:jc w:val="both"/>
        <w:rPr>
          <w:rFonts w:cs="Arial"/>
          <w:b/>
          <w:color w:val="003870"/>
          <w:lang w:val="es-ES"/>
        </w:rPr>
      </w:pPr>
    </w:p>
    <w:p w14:paraId="10766D92" w14:textId="77777777" w:rsidR="00943DBF" w:rsidRPr="003431FC" w:rsidRDefault="00943DBF" w:rsidP="0024268D">
      <w:pPr>
        <w:spacing w:after="0" w:line="240" w:lineRule="auto"/>
        <w:jc w:val="both"/>
        <w:rPr>
          <w:rFonts w:cs="Arial"/>
          <w:b/>
          <w:color w:val="003870"/>
          <w:lang w:val="es-ES"/>
        </w:rPr>
      </w:pPr>
    </w:p>
    <w:p w14:paraId="495BD8C2" w14:textId="77777777" w:rsidR="00943DBF" w:rsidRPr="003431FC" w:rsidRDefault="00943DBF" w:rsidP="0024268D">
      <w:pPr>
        <w:spacing w:after="0" w:line="240" w:lineRule="auto"/>
        <w:jc w:val="both"/>
        <w:rPr>
          <w:rFonts w:cs="Arial"/>
          <w:b/>
          <w:lang w:val="es-ES"/>
        </w:rPr>
      </w:pPr>
    </w:p>
    <w:p w14:paraId="51C97E0C" w14:textId="77777777" w:rsidR="00415F42" w:rsidRDefault="00415F42">
      <w:pPr>
        <w:rPr>
          <w:rFonts w:cs="Arial"/>
          <w:b/>
          <w:lang w:val="es-ES"/>
        </w:rPr>
      </w:pPr>
      <w:r>
        <w:rPr>
          <w:rFonts w:cs="Arial"/>
          <w:b/>
          <w:lang w:val="es-ES"/>
        </w:rPr>
        <w:br w:type="page"/>
      </w:r>
    </w:p>
    <w:p w14:paraId="5FE3DA95" w14:textId="58445DA6" w:rsidR="002D72AD" w:rsidRPr="003431FC" w:rsidRDefault="002D72AD" w:rsidP="0024268D">
      <w:pPr>
        <w:spacing w:after="0" w:line="240" w:lineRule="auto"/>
        <w:jc w:val="both"/>
        <w:rPr>
          <w:rFonts w:cs="Arial"/>
          <w:b/>
          <w:lang w:val="es-ES"/>
        </w:rPr>
      </w:pPr>
      <w:r w:rsidRPr="003431FC">
        <w:rPr>
          <w:rFonts w:cs="Arial"/>
          <w:b/>
          <w:lang w:val="es-ES"/>
        </w:rPr>
        <w:lastRenderedPageBreak/>
        <w:t>Aves</w:t>
      </w:r>
    </w:p>
    <w:p w14:paraId="09723877" w14:textId="77777777" w:rsidR="008D74FD" w:rsidRPr="003431FC" w:rsidRDefault="008D74FD" w:rsidP="0024268D">
      <w:pPr>
        <w:spacing w:after="0" w:line="240" w:lineRule="auto"/>
        <w:jc w:val="both"/>
        <w:rPr>
          <w:rFonts w:cs="Arial"/>
          <w:b/>
          <w:lang w:val="es-ES"/>
        </w:rPr>
      </w:pPr>
    </w:p>
    <w:p w14:paraId="43456B5B" w14:textId="77777777" w:rsidR="002D72AD" w:rsidRPr="003431FC" w:rsidRDefault="002D72AD" w:rsidP="0024268D">
      <w:pPr>
        <w:spacing w:after="0" w:line="240" w:lineRule="auto"/>
        <w:jc w:val="both"/>
        <w:rPr>
          <w:rFonts w:cs="Arial"/>
          <w:i/>
          <w:lang w:val="es-ES"/>
        </w:rPr>
      </w:pPr>
      <w:r w:rsidRPr="003431FC">
        <w:rPr>
          <w:rFonts w:cs="Arial"/>
          <w:i/>
          <w:lang w:val="es-ES"/>
        </w:rPr>
        <w:t>Rapaces y otras aves terrestres de África-Eurasia</w:t>
      </w:r>
    </w:p>
    <w:p w14:paraId="04866525" w14:textId="77777777" w:rsidR="008D74FD" w:rsidRPr="003431FC" w:rsidRDefault="008D74FD" w:rsidP="0024268D">
      <w:pPr>
        <w:spacing w:after="0" w:line="240" w:lineRule="auto"/>
        <w:jc w:val="both"/>
        <w:rPr>
          <w:rFonts w:cs="Arial"/>
          <w:i/>
          <w:lang w:val="es-ES"/>
        </w:rPr>
      </w:pPr>
    </w:p>
    <w:p w14:paraId="59346B1B" w14:textId="3B58DA12" w:rsidR="002D72AD" w:rsidRPr="003431FC" w:rsidRDefault="002D72AD" w:rsidP="008D74FD">
      <w:pPr>
        <w:pStyle w:val="ListParagraph"/>
        <w:numPr>
          <w:ilvl w:val="0"/>
          <w:numId w:val="9"/>
        </w:numPr>
        <w:spacing w:after="80" w:line="240" w:lineRule="auto"/>
        <w:ind w:left="567" w:hanging="567"/>
        <w:contextualSpacing w:val="0"/>
        <w:jc w:val="both"/>
        <w:rPr>
          <w:rFonts w:cs="Arial"/>
          <w:lang w:val="es-ES"/>
        </w:rPr>
      </w:pPr>
      <w:r w:rsidRPr="003431FC">
        <w:rPr>
          <w:rFonts w:cs="Arial"/>
          <w:lang w:val="es-ES"/>
        </w:rPr>
        <w:t xml:space="preserve">Según el reciente </w:t>
      </w:r>
      <w:hyperlink r:id="rId42" w:history="1">
        <w:r w:rsidRPr="003431FC">
          <w:rPr>
            <w:rStyle w:val="Hyperlink"/>
            <w:rFonts w:cs="Arial"/>
            <w:lang w:val="es-ES"/>
          </w:rPr>
          <w:t>Informe de Evaluación del Estado de Conservación del Memorando de Entendimiento sobre Rapaces (</w:t>
        </w:r>
        <w:proofErr w:type="spellStart"/>
        <w:r w:rsidRPr="003431FC">
          <w:rPr>
            <w:rStyle w:val="Hyperlink"/>
            <w:rFonts w:cs="Arial"/>
            <w:lang w:val="es-ES"/>
          </w:rPr>
          <w:t>MdE</w:t>
        </w:r>
        <w:proofErr w:type="spellEnd"/>
        <w:r w:rsidRPr="003431FC">
          <w:rPr>
            <w:rStyle w:val="Hyperlink"/>
            <w:rFonts w:cs="Arial"/>
            <w:lang w:val="es-ES"/>
          </w:rPr>
          <w:t xml:space="preserve"> sobre aves rapaces)</w:t>
        </w:r>
      </w:hyperlink>
      <w:r w:rsidRPr="003431FC">
        <w:rPr>
          <w:rFonts w:cs="Arial"/>
          <w:lang w:val="es-ES"/>
        </w:rPr>
        <w:t xml:space="preserve">, las poblaciones globales de más de la mitad (53 %) de las 93 especies incluidas en el Anexo 1 del </w:t>
      </w:r>
      <w:proofErr w:type="spellStart"/>
      <w:r w:rsidRPr="003431FC">
        <w:rPr>
          <w:rFonts w:cs="Arial"/>
          <w:lang w:val="es-ES"/>
        </w:rPr>
        <w:t>MdE</w:t>
      </w:r>
      <w:proofErr w:type="spellEnd"/>
      <w:r w:rsidRPr="003431FC">
        <w:rPr>
          <w:rFonts w:cs="Arial"/>
          <w:lang w:val="es-ES"/>
        </w:rPr>
        <w:t xml:space="preserve"> sobre aves rapaces están en declive, con una proporción especialmente alta de buitres y águilas que muestran tendenc</w:t>
      </w:r>
      <w:r w:rsidR="00FE4A0C" w:rsidRPr="003431FC">
        <w:rPr>
          <w:rFonts w:cs="Arial"/>
          <w:lang w:val="es-ES"/>
        </w:rPr>
        <w:t>ias poblacionales decrecientes</w:t>
      </w:r>
      <w:r w:rsidRPr="003431FC">
        <w:rPr>
          <w:rFonts w:cs="Arial"/>
          <w:vertAlign w:val="superscript"/>
          <w:lang w:val="es-ES"/>
        </w:rPr>
        <w:t>15</w:t>
      </w:r>
      <w:r w:rsidRPr="003431FC">
        <w:rPr>
          <w:rFonts w:cs="Arial"/>
          <w:lang w:val="es-ES"/>
        </w:rPr>
        <w:t xml:space="preserve">. Por ejemplo, un estudio reciente encontró que las especies de rapaces africanas asociadas a hábitats de sabana han experimentado </w:t>
      </w:r>
      <w:hyperlink r:id="rId43" w:history="1">
        <w:r w:rsidRPr="003431FC">
          <w:rPr>
            <w:rStyle w:val="Hyperlink"/>
            <w:rFonts w:cs="Arial"/>
            <w:lang w:val="es-ES"/>
          </w:rPr>
          <w:t>descensos generalizados</w:t>
        </w:r>
      </w:hyperlink>
      <w:r w:rsidRPr="003431FC">
        <w:rPr>
          <w:rFonts w:cs="Arial"/>
          <w:lang w:val="es-ES"/>
        </w:rPr>
        <w:t xml:space="preserve"> durante los últimos 20 a 40 años, según transectos de carretera realizados en todo el continente</w:t>
      </w:r>
      <w:r w:rsidRPr="003431FC">
        <w:rPr>
          <w:rFonts w:cs="Arial"/>
          <w:vertAlign w:val="superscript"/>
          <w:lang w:val="es-ES"/>
        </w:rPr>
        <w:t>16</w:t>
      </w:r>
      <w:r w:rsidRPr="003431FC">
        <w:rPr>
          <w:rFonts w:cs="Arial"/>
          <w:lang w:val="es-ES"/>
        </w:rPr>
        <w:t xml:space="preserve">. </w:t>
      </w:r>
    </w:p>
    <w:p w14:paraId="4AFDDDF9" w14:textId="4DB060F0" w:rsidR="002D72AD" w:rsidRPr="003431FC" w:rsidRDefault="002D72AD" w:rsidP="008D74FD">
      <w:pPr>
        <w:pStyle w:val="ListParagraph"/>
        <w:numPr>
          <w:ilvl w:val="0"/>
          <w:numId w:val="9"/>
        </w:numPr>
        <w:spacing w:after="80" w:line="240" w:lineRule="auto"/>
        <w:ind w:left="567" w:hanging="567"/>
        <w:contextualSpacing w:val="0"/>
        <w:jc w:val="both"/>
        <w:rPr>
          <w:rFonts w:cs="Arial"/>
          <w:lang w:val="es-ES"/>
        </w:rPr>
      </w:pPr>
      <w:r w:rsidRPr="003431FC">
        <w:rPr>
          <w:rFonts w:cs="Arial"/>
          <w:lang w:val="es-ES"/>
        </w:rPr>
        <w:t xml:space="preserve">La </w:t>
      </w:r>
      <w:hyperlink r:id="rId44" w:history="1">
        <w:r w:rsidRPr="003431FC">
          <w:rPr>
            <w:rStyle w:val="Hyperlink"/>
            <w:rFonts w:cs="Arial"/>
            <w:lang w:val="es-ES"/>
          </w:rPr>
          <w:t>Revisión de Mitad de Período de Implementación</w:t>
        </w:r>
      </w:hyperlink>
      <w:r w:rsidRPr="003431FC">
        <w:rPr>
          <w:rFonts w:cs="Arial"/>
          <w:lang w:val="es-ES"/>
        </w:rPr>
        <w:t xml:space="preserve"> del Plan de Acción </w:t>
      </w:r>
      <w:proofErr w:type="spellStart"/>
      <w:r w:rsidRPr="003431FC">
        <w:rPr>
          <w:rFonts w:cs="Arial"/>
          <w:lang w:val="es-ES"/>
        </w:rPr>
        <w:t>Multiespecies</w:t>
      </w:r>
      <w:proofErr w:type="spellEnd"/>
      <w:r w:rsidRPr="003431FC">
        <w:rPr>
          <w:rFonts w:cs="Arial"/>
          <w:lang w:val="es-ES"/>
        </w:rPr>
        <w:t xml:space="preserve"> para la Conservación de los Buitres Afro-Eurasiáticos (</w:t>
      </w:r>
      <w:proofErr w:type="spellStart"/>
      <w:r w:rsidRPr="003431FC">
        <w:rPr>
          <w:rFonts w:cs="Arial"/>
          <w:lang w:val="es-ES"/>
        </w:rPr>
        <w:t>Vulture</w:t>
      </w:r>
      <w:proofErr w:type="spellEnd"/>
      <w:r w:rsidRPr="003431FC">
        <w:rPr>
          <w:rFonts w:cs="Arial"/>
          <w:lang w:val="es-ES"/>
        </w:rPr>
        <w:t xml:space="preserve"> MSAP) ofrece una actualización detallada sobre la situación actual de los buitres en esta región</w:t>
      </w:r>
      <w:r w:rsidRPr="003431FC">
        <w:rPr>
          <w:rFonts w:cs="Arial"/>
          <w:vertAlign w:val="superscript"/>
          <w:lang w:val="es-ES"/>
        </w:rPr>
        <w:t>17</w:t>
      </w:r>
      <w:r w:rsidRPr="003431FC">
        <w:rPr>
          <w:rFonts w:cs="Arial"/>
          <w:lang w:val="es-ES"/>
        </w:rPr>
        <w:t>. La mayoría de las poblaciones de buitres europeos están recuperándose o permanecen estables, y existen indicios de que las poblaciones del sur de Asia se han estabilizado en niveles bajos tras un colapso histórico provocado por envenenamientos no intencionados</w:t>
      </w:r>
      <w:r w:rsidRPr="003431FC">
        <w:rPr>
          <w:rFonts w:cs="Arial"/>
          <w:vertAlign w:val="superscript"/>
          <w:lang w:val="es-ES"/>
        </w:rPr>
        <w:t>17,18</w:t>
      </w:r>
      <w:r w:rsidRPr="003431FC">
        <w:rPr>
          <w:rFonts w:cs="Arial"/>
          <w:lang w:val="es-ES"/>
        </w:rPr>
        <w:t>. Estas tendencias se han atribuido a mejoras en la legislación y a una gestión activa de la conservación</w:t>
      </w:r>
      <w:r w:rsidRPr="003431FC">
        <w:rPr>
          <w:rFonts w:cs="Arial"/>
          <w:vertAlign w:val="superscript"/>
          <w:lang w:val="es-ES"/>
        </w:rPr>
        <w:t>17,19</w:t>
      </w:r>
      <w:r w:rsidRPr="003431FC">
        <w:rPr>
          <w:rFonts w:cs="Arial"/>
          <w:lang w:val="es-ES"/>
        </w:rPr>
        <w:t>. No obstante, muchas poblaciones de buitres africanos aún disminuyen rápidamente</w:t>
      </w:r>
      <w:r w:rsidRPr="003431FC">
        <w:rPr>
          <w:rFonts w:cs="Arial"/>
          <w:vertAlign w:val="superscript"/>
          <w:lang w:val="es-ES"/>
        </w:rPr>
        <w:t>17</w:t>
      </w:r>
      <w:r w:rsidRPr="003431FC">
        <w:rPr>
          <w:rFonts w:cs="Arial"/>
          <w:lang w:val="es-ES"/>
        </w:rPr>
        <w:t xml:space="preserve">. </w:t>
      </w:r>
    </w:p>
    <w:p w14:paraId="08397A45" w14:textId="77777777" w:rsidR="002D72AD" w:rsidRPr="003431FC" w:rsidRDefault="002D72AD" w:rsidP="008D74FD">
      <w:pPr>
        <w:pStyle w:val="ListParagraph"/>
        <w:numPr>
          <w:ilvl w:val="0"/>
          <w:numId w:val="9"/>
        </w:numPr>
        <w:spacing w:after="80" w:line="240" w:lineRule="auto"/>
        <w:ind w:left="567" w:hanging="567"/>
        <w:contextualSpacing w:val="0"/>
        <w:jc w:val="both"/>
        <w:rPr>
          <w:rFonts w:cs="Arial"/>
          <w:i/>
          <w:lang w:val="es-ES"/>
        </w:rPr>
      </w:pPr>
      <w:r w:rsidRPr="003431FC">
        <w:rPr>
          <w:rFonts w:cs="Arial"/>
          <w:lang w:val="es-ES"/>
        </w:rPr>
        <w:t>Las principales presiones que enfrentan las rapaces en África y Eurasia incluyen: la pérdida de hábitat, la captura y caza ilegales, el envenenamiento intencionado y no intencionado, la caza por motivos culturales o de creencias, así como la electrocución y las colisiones con infraestructuras energéticas</w:t>
      </w:r>
      <w:r w:rsidRPr="003431FC">
        <w:rPr>
          <w:rFonts w:cs="Arial"/>
          <w:vertAlign w:val="superscript"/>
          <w:lang w:val="es-ES"/>
        </w:rPr>
        <w:t>15</w:t>
      </w:r>
      <w:r w:rsidRPr="003431FC">
        <w:rPr>
          <w:rFonts w:cs="Arial"/>
          <w:lang w:val="es-ES"/>
        </w:rPr>
        <w:t xml:space="preserve">. Los </w:t>
      </w:r>
      <w:hyperlink r:id="rId45" w:history="1">
        <w:r w:rsidRPr="003431FC">
          <w:rPr>
            <w:rStyle w:val="Hyperlink"/>
            <w:rFonts w:cs="Arial"/>
            <w:lang w:val="es-ES"/>
          </w:rPr>
          <w:t>datos de rastreo</w:t>
        </w:r>
      </w:hyperlink>
      <w:r w:rsidRPr="003431FC">
        <w:rPr>
          <w:rFonts w:cs="Arial"/>
          <w:lang w:val="es-ES"/>
        </w:rPr>
        <w:t xml:space="preserve"> han confirmado que la electrocución y las colisiones con la infraestructura energética representan una causa significativa de mortalidad inducida por el ser humano para las rapaces migratorias a lo largo del corredor aéreo </w:t>
      </w:r>
      <w:proofErr w:type="spellStart"/>
      <w:r w:rsidRPr="003431FC">
        <w:rPr>
          <w:rFonts w:cs="Arial"/>
          <w:lang w:val="es-ES"/>
        </w:rPr>
        <w:t>afroeuroasiático</w:t>
      </w:r>
      <w:proofErr w:type="spellEnd"/>
      <w:r w:rsidRPr="003431FC">
        <w:rPr>
          <w:rFonts w:cs="Arial"/>
          <w:lang w:val="es-ES"/>
        </w:rPr>
        <w:t>, junto con la caza ilegal y el envenenamiento</w:t>
      </w:r>
      <w:r w:rsidRPr="003431FC">
        <w:rPr>
          <w:rFonts w:cs="Arial"/>
          <w:vertAlign w:val="superscript"/>
          <w:lang w:val="es-ES"/>
        </w:rPr>
        <w:t>20</w:t>
      </w:r>
      <w:r w:rsidRPr="003431FC">
        <w:rPr>
          <w:rFonts w:cs="Arial"/>
          <w:lang w:val="es-ES"/>
        </w:rPr>
        <w:t xml:space="preserve">. </w:t>
      </w:r>
    </w:p>
    <w:p w14:paraId="20145042" w14:textId="52595D9A" w:rsidR="002D72AD" w:rsidRPr="003431FC" w:rsidRDefault="002D72AD" w:rsidP="00B37A19">
      <w:pPr>
        <w:pStyle w:val="ListParagraph"/>
        <w:numPr>
          <w:ilvl w:val="0"/>
          <w:numId w:val="7"/>
        </w:numPr>
        <w:spacing w:after="0" w:line="240" w:lineRule="auto"/>
        <w:ind w:left="567" w:hanging="567"/>
        <w:contextualSpacing w:val="0"/>
        <w:jc w:val="both"/>
        <w:rPr>
          <w:rFonts w:cs="Arial"/>
          <w:i/>
          <w:sz w:val="20"/>
          <w:szCs w:val="20"/>
          <w:lang w:val="es-ES"/>
        </w:rPr>
      </w:pPr>
      <w:r w:rsidRPr="003431FC">
        <w:rPr>
          <w:rFonts w:cs="Arial"/>
          <w:lang w:val="es-ES"/>
        </w:rPr>
        <w:t xml:space="preserve">Más allá de las rapaces, las distribuciones de otros migrantes </w:t>
      </w:r>
      <w:proofErr w:type="spellStart"/>
      <w:r w:rsidRPr="003431FC">
        <w:rPr>
          <w:rFonts w:cs="Arial"/>
          <w:lang w:val="es-ES"/>
        </w:rPr>
        <w:t>paleárticos</w:t>
      </w:r>
      <w:proofErr w:type="spellEnd"/>
      <w:r w:rsidRPr="003431FC">
        <w:rPr>
          <w:rFonts w:cs="Arial"/>
          <w:lang w:val="es-ES"/>
        </w:rPr>
        <w:t xml:space="preserve"> se redujeron considerablemente en Kenia entre 1970 y 2023, según una </w:t>
      </w:r>
      <w:hyperlink r:id="rId46" w:history="1">
        <w:r w:rsidRPr="003431FC">
          <w:rPr>
            <w:rStyle w:val="Hyperlink"/>
            <w:rFonts w:cs="Arial"/>
            <w:lang w:val="es-ES"/>
          </w:rPr>
          <w:t>comparación cruzada</w:t>
        </w:r>
      </w:hyperlink>
      <w:r w:rsidRPr="003431FC">
        <w:rPr>
          <w:rFonts w:cs="Arial"/>
          <w:lang w:val="es-ES"/>
        </w:rPr>
        <w:t xml:space="preserve"> entre atlas ornitológicos antiguos y datos recientes de ciencia ciudadana</w:t>
      </w:r>
      <w:r w:rsidRPr="003431FC">
        <w:rPr>
          <w:rFonts w:cs="Arial"/>
          <w:vertAlign w:val="superscript"/>
          <w:lang w:val="es-ES"/>
        </w:rPr>
        <w:t>21</w:t>
      </w:r>
      <w:r w:rsidRPr="003431FC">
        <w:rPr>
          <w:rFonts w:cs="Arial"/>
          <w:lang w:val="es-ES"/>
        </w:rPr>
        <w:t>. Estas pérdidas de área de distribución reflejan las disminuciones generales en la abundancia poblacional de los migrantes afro-</w:t>
      </w:r>
      <w:proofErr w:type="spellStart"/>
      <w:r w:rsidRPr="003431FC">
        <w:rPr>
          <w:rFonts w:cs="Arial"/>
          <w:lang w:val="es-ES"/>
        </w:rPr>
        <w:t>paleárticos</w:t>
      </w:r>
      <w:proofErr w:type="spellEnd"/>
      <w:r w:rsidRPr="003431FC">
        <w:rPr>
          <w:rFonts w:cs="Arial"/>
          <w:lang w:val="es-ES"/>
        </w:rPr>
        <w:t xml:space="preserve"> de larga distancia en Europa entre 1980 y 201722. Las especies migratorias de larga distancia que dependen de sistemas agrícolas parecen estar sufriendo los mayores descensos, agravados por los impactos del cambio climático</w:t>
      </w:r>
      <w:r w:rsidRPr="003431FC">
        <w:rPr>
          <w:rFonts w:cs="Arial"/>
          <w:vertAlign w:val="superscript"/>
          <w:lang w:val="es-ES"/>
        </w:rPr>
        <w:t>22,23</w:t>
      </w:r>
      <w:r w:rsidRPr="003431FC">
        <w:rPr>
          <w:rFonts w:cs="Arial"/>
          <w:lang w:val="es-ES"/>
        </w:rPr>
        <w:t xml:space="preserve">. </w:t>
      </w:r>
    </w:p>
    <w:p w14:paraId="12CFE84E" w14:textId="77777777" w:rsidR="00305BA4" w:rsidRPr="003431FC" w:rsidRDefault="00305BA4" w:rsidP="00B37A19">
      <w:pPr>
        <w:pStyle w:val="ListParagraph"/>
        <w:spacing w:after="0" w:line="240" w:lineRule="auto"/>
        <w:contextualSpacing w:val="0"/>
        <w:jc w:val="both"/>
        <w:rPr>
          <w:rFonts w:cs="Arial"/>
          <w:i/>
          <w:iCs/>
          <w:sz w:val="20"/>
          <w:szCs w:val="20"/>
          <w:lang w:val="es-ES"/>
        </w:rPr>
      </w:pPr>
    </w:p>
    <w:p w14:paraId="2BBCFEF1" w14:textId="15B46237" w:rsidR="002D72AD" w:rsidRPr="003431FC" w:rsidRDefault="00C82977" w:rsidP="00B37A19">
      <w:pPr>
        <w:spacing w:line="240" w:lineRule="auto"/>
        <w:jc w:val="both"/>
        <w:rPr>
          <w:rFonts w:cs="Arial"/>
          <w:sz w:val="20"/>
          <w:szCs w:val="20"/>
          <w:lang w:val="es-ES"/>
        </w:rPr>
      </w:pPr>
      <w:r w:rsidRPr="003431FC">
        <w:rPr>
          <w:rFonts w:cs="Arial"/>
          <w:noProof/>
          <w:sz w:val="20"/>
          <w:szCs w:val="20"/>
          <w:lang w:val="es-ES" w:eastAsia="es-ES"/>
        </w:rPr>
        <w:lastRenderedPageBreak/>
        <w:drawing>
          <wp:anchor distT="0" distB="0" distL="114300" distR="114300" simplePos="0" relativeHeight="251654656" behindDoc="0" locked="0" layoutInCell="1" allowOverlap="1" wp14:anchorId="1F8B7AFF" wp14:editId="4B33D0DB">
            <wp:simplePos x="0" y="0"/>
            <wp:positionH relativeFrom="margin">
              <wp:posOffset>2084070</wp:posOffset>
            </wp:positionH>
            <wp:positionV relativeFrom="paragraph">
              <wp:posOffset>10795</wp:posOffset>
            </wp:positionV>
            <wp:extent cx="3901440" cy="2601595"/>
            <wp:effectExtent l="0" t="0" r="3810" b="8255"/>
            <wp:wrapSquare wrapText="bothSides"/>
            <wp:docPr id="74863425" name="Picture 3" descr="A bird standing on a rock&#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863425" name="Picture 3" descr="A bird standing on a rock&#10;&#10;Description automatically generated"/>
                    <pic:cNvPicPr/>
                  </pic:nvPicPr>
                  <pic:blipFill>
                    <a:blip r:embed="rId47" cstate="print">
                      <a:extLst>
                        <a:ext uri="{28A0092B-C50C-407E-A947-70E740481C1C}">
                          <a14:useLocalDpi xmlns:a14="http://schemas.microsoft.com/office/drawing/2010/main" val="0"/>
                        </a:ext>
                      </a:extLst>
                    </a:blip>
                    <a:stretch>
                      <a:fillRect/>
                    </a:stretch>
                  </pic:blipFill>
                  <pic:spPr>
                    <a:xfrm>
                      <a:off x="0" y="0"/>
                      <a:ext cx="3901440" cy="2601595"/>
                    </a:xfrm>
                    <a:prstGeom prst="rect">
                      <a:avLst/>
                    </a:prstGeom>
                  </pic:spPr>
                </pic:pic>
              </a:graphicData>
            </a:graphic>
            <wp14:sizeRelH relativeFrom="page">
              <wp14:pctWidth>0</wp14:pctWidth>
            </wp14:sizeRelH>
            <wp14:sizeRelV relativeFrom="page">
              <wp14:pctHeight>0</wp14:pctHeight>
            </wp14:sizeRelV>
          </wp:anchor>
        </w:drawing>
      </w:r>
      <w:r w:rsidR="002D72AD" w:rsidRPr="003431FC">
        <w:rPr>
          <w:rFonts w:cs="Arial"/>
          <w:i/>
          <w:sz w:val="20"/>
          <w:szCs w:val="20"/>
          <w:lang w:val="es-ES"/>
        </w:rPr>
        <w:t xml:space="preserve">Leyenda </w:t>
      </w:r>
      <w:r w:rsidR="007F7E48" w:rsidRPr="003431FC">
        <w:rPr>
          <w:rFonts w:cs="Arial"/>
          <w:i/>
          <w:sz w:val="20"/>
          <w:szCs w:val="20"/>
          <w:lang w:val="es-ES"/>
        </w:rPr>
        <w:t>fotográfica</w:t>
      </w:r>
      <w:r w:rsidR="007F7E48" w:rsidRPr="003431FC">
        <w:rPr>
          <w:rFonts w:cs="Arial"/>
          <w:sz w:val="20"/>
          <w:szCs w:val="20"/>
          <w:lang w:val="es-ES"/>
        </w:rPr>
        <w:t>: Las</w:t>
      </w:r>
      <w:r w:rsidR="002D72AD" w:rsidRPr="003431FC">
        <w:rPr>
          <w:rFonts w:cs="Arial"/>
          <w:sz w:val="20"/>
          <w:szCs w:val="20"/>
          <w:lang w:val="es-ES"/>
        </w:rPr>
        <w:t xml:space="preserve"> águilas esteparias (</w:t>
      </w:r>
      <w:r w:rsidR="002D72AD" w:rsidRPr="003431FC">
        <w:rPr>
          <w:rFonts w:cs="Arial"/>
          <w:i/>
          <w:sz w:val="20"/>
          <w:szCs w:val="20"/>
          <w:lang w:val="es-ES"/>
        </w:rPr>
        <w:t>Aquila </w:t>
      </w:r>
      <w:proofErr w:type="spellStart"/>
      <w:r w:rsidR="002D72AD" w:rsidRPr="003431FC">
        <w:rPr>
          <w:rFonts w:cs="Arial"/>
          <w:i/>
          <w:sz w:val="20"/>
          <w:szCs w:val="20"/>
          <w:lang w:val="es-ES"/>
        </w:rPr>
        <w:t>nipalensis</w:t>
      </w:r>
      <w:proofErr w:type="spellEnd"/>
      <w:r w:rsidR="002D72AD" w:rsidRPr="003431FC">
        <w:rPr>
          <w:rFonts w:cs="Arial"/>
          <w:sz w:val="20"/>
          <w:szCs w:val="20"/>
          <w:lang w:val="es-ES"/>
        </w:rPr>
        <w:t xml:space="preserve">) incluidas en el Apéndice I de la CMS, migran miles de kilómetros desde sus áreas de reproducción en China, Asia Central, Mongolia y Rusia hasta sus zonas no reproductivas en África, Oriente Medio y el sur de Asia. Catalogadas como En Peligro a nivel mundial, sus poblaciones se encuentran amenazadas por una variedad de presiones, entre ellas la conversión del hábitat, la caza ilegal y las colisiones con tendidos eléctricos e infraestructuras energéticas25. Se presentará un Plan de Acción Global para el Águila Esteparia en la COP15. </w:t>
      </w:r>
      <w:r w:rsidR="002D72AD" w:rsidRPr="003431FC">
        <w:rPr>
          <w:rFonts w:cs="Arial"/>
          <w:i/>
          <w:sz w:val="20"/>
          <w:szCs w:val="20"/>
          <w:lang w:val="es-ES"/>
        </w:rPr>
        <w:t>Crédito fotográfico</w:t>
      </w:r>
      <w:r w:rsidR="002D72AD" w:rsidRPr="003431FC">
        <w:rPr>
          <w:rFonts w:cs="Arial"/>
          <w:sz w:val="20"/>
          <w:szCs w:val="20"/>
          <w:lang w:val="es-ES"/>
        </w:rPr>
        <w:t xml:space="preserve">: </w:t>
      </w:r>
      <w:hyperlink r:id="rId48" w:history="1">
        <w:r w:rsidR="002D72AD" w:rsidRPr="003431FC">
          <w:rPr>
            <w:rStyle w:val="Hyperlink"/>
            <w:rFonts w:cs="Arial"/>
            <w:sz w:val="20"/>
            <w:szCs w:val="20"/>
            <w:lang w:val="es-ES"/>
          </w:rPr>
          <w:t>Adobe Stock | #1419499617</w:t>
        </w:r>
      </w:hyperlink>
      <w:r w:rsidR="002D72AD" w:rsidRPr="003431FC">
        <w:rPr>
          <w:rFonts w:cs="Arial"/>
          <w:sz w:val="20"/>
          <w:szCs w:val="20"/>
          <w:lang w:val="es-ES"/>
        </w:rPr>
        <w:t>.</w:t>
      </w:r>
    </w:p>
    <w:p w14:paraId="0C8D4111" w14:textId="77777777" w:rsidR="002D72AD" w:rsidRPr="003431FC" w:rsidRDefault="002D72AD" w:rsidP="002D72AD">
      <w:pPr>
        <w:spacing w:after="0" w:line="240" w:lineRule="auto"/>
        <w:rPr>
          <w:rFonts w:ascii="Roboto" w:hAnsi="Roboto"/>
          <w:lang w:val="es-ES"/>
        </w:rPr>
      </w:pPr>
    </w:p>
    <w:p w14:paraId="2205D0AA" w14:textId="77777777" w:rsidR="002D72AD" w:rsidRPr="003431FC" w:rsidRDefault="002D72AD" w:rsidP="00B37A19">
      <w:pPr>
        <w:spacing w:after="0" w:line="240" w:lineRule="auto"/>
        <w:jc w:val="both"/>
        <w:rPr>
          <w:rFonts w:cs="Arial"/>
          <w:i/>
          <w:lang w:val="es-ES"/>
        </w:rPr>
      </w:pPr>
      <w:r w:rsidRPr="003431FC">
        <w:rPr>
          <w:rFonts w:cs="Arial"/>
          <w:i/>
          <w:lang w:val="es-ES"/>
        </w:rPr>
        <w:t>Aves costeras</w:t>
      </w:r>
    </w:p>
    <w:p w14:paraId="5037EDEA" w14:textId="77777777" w:rsidR="00B37A19" w:rsidRPr="003431FC" w:rsidRDefault="00B37A19" w:rsidP="00B37A19">
      <w:pPr>
        <w:spacing w:after="0" w:line="240" w:lineRule="auto"/>
        <w:jc w:val="both"/>
        <w:rPr>
          <w:rFonts w:cs="Arial"/>
          <w:i/>
          <w:lang w:val="es-ES"/>
        </w:rPr>
      </w:pPr>
    </w:p>
    <w:p w14:paraId="5422D908" w14:textId="77777777" w:rsidR="002D72AD" w:rsidRPr="003431FC" w:rsidRDefault="002D72AD" w:rsidP="00B37A19">
      <w:pPr>
        <w:pStyle w:val="ListParagraph"/>
        <w:numPr>
          <w:ilvl w:val="0"/>
          <w:numId w:val="10"/>
        </w:numPr>
        <w:spacing w:after="80" w:line="240" w:lineRule="auto"/>
        <w:ind w:left="567" w:hanging="567"/>
        <w:contextualSpacing w:val="0"/>
        <w:jc w:val="both"/>
        <w:rPr>
          <w:rFonts w:cs="Arial"/>
          <w:lang w:val="es-ES"/>
        </w:rPr>
      </w:pPr>
      <w:r w:rsidRPr="003431FC">
        <w:rPr>
          <w:rFonts w:cs="Arial"/>
          <w:lang w:val="es-ES"/>
        </w:rPr>
        <w:t>Se ha informado sobre la probable extinción mundial del zarapito fino (</w:t>
      </w:r>
      <w:proofErr w:type="spellStart"/>
      <w:r w:rsidRPr="003431FC">
        <w:rPr>
          <w:rFonts w:cs="Arial"/>
          <w:i/>
          <w:lang w:val="es-ES"/>
        </w:rPr>
        <w:t>Numenius</w:t>
      </w:r>
      <w:proofErr w:type="spellEnd"/>
      <w:r w:rsidRPr="003431FC">
        <w:rPr>
          <w:rFonts w:cs="Arial"/>
          <w:i/>
          <w:lang w:val="es-ES"/>
        </w:rPr>
        <w:t> </w:t>
      </w:r>
      <w:proofErr w:type="spellStart"/>
      <w:r w:rsidRPr="003431FC">
        <w:rPr>
          <w:rFonts w:cs="Arial"/>
          <w:i/>
          <w:lang w:val="es-ES"/>
        </w:rPr>
        <w:t>tenuirostris</w:t>
      </w:r>
      <w:proofErr w:type="spellEnd"/>
      <w:r w:rsidRPr="003431FC">
        <w:rPr>
          <w:rFonts w:cs="Arial"/>
          <w:lang w:val="es-ES"/>
        </w:rPr>
        <w:t xml:space="preserve">), especie incluida en el Apéndice I de la CMS, basándose en un </w:t>
      </w:r>
      <w:hyperlink r:id="rId49" w:history="1">
        <w:r w:rsidRPr="003431FC">
          <w:rPr>
            <w:rStyle w:val="Hyperlink"/>
            <w:rFonts w:cs="Arial"/>
            <w:lang w:val="es-ES"/>
          </w:rPr>
          <w:t>análisis</w:t>
        </w:r>
      </w:hyperlink>
      <w:r w:rsidRPr="003431FC">
        <w:rPr>
          <w:rFonts w:cs="Arial"/>
          <w:lang w:val="es-ES"/>
        </w:rPr>
        <w:t xml:space="preserve"> que incorpora datos sobre amenazas, observaciones históricas y esfuerzo de muestreo</w:t>
      </w:r>
      <w:r w:rsidRPr="003431FC">
        <w:rPr>
          <w:rFonts w:cs="Arial"/>
          <w:vertAlign w:val="superscript"/>
          <w:lang w:val="es-ES"/>
        </w:rPr>
        <w:t>26</w:t>
      </w:r>
      <w:r w:rsidRPr="003431FC">
        <w:rPr>
          <w:rFonts w:cs="Arial"/>
          <w:lang w:val="es-ES"/>
        </w:rPr>
        <w:t>. No se han registrado avistamientos confirmados desde 1995. Las presiones que provocaron la desaparición del zarapito fino no se conocen bien, pero probablemente incluyeron la pérdida de hábitat y la caza</w:t>
      </w:r>
      <w:r w:rsidRPr="003431FC">
        <w:rPr>
          <w:rFonts w:cs="Arial"/>
          <w:vertAlign w:val="superscript"/>
          <w:lang w:val="es-ES"/>
        </w:rPr>
        <w:t>26</w:t>
      </w:r>
      <w:r w:rsidRPr="003431FC">
        <w:rPr>
          <w:rFonts w:cs="Arial"/>
          <w:lang w:val="es-ES"/>
        </w:rPr>
        <w:t>. La difícil situación de esta especie ofrece importantes lecciones al mundo sobre la necesidad de actuar con urgencia cuando se detectan descensos poblacionales sustanciales.</w:t>
      </w:r>
    </w:p>
    <w:p w14:paraId="57ECE87D" w14:textId="77777777" w:rsidR="002D72AD" w:rsidRPr="003431FC" w:rsidRDefault="002D72AD" w:rsidP="00B37A19">
      <w:pPr>
        <w:pStyle w:val="ListParagraph"/>
        <w:numPr>
          <w:ilvl w:val="0"/>
          <w:numId w:val="10"/>
        </w:numPr>
        <w:spacing w:after="80" w:line="240" w:lineRule="auto"/>
        <w:ind w:left="567" w:hanging="567"/>
        <w:contextualSpacing w:val="0"/>
        <w:jc w:val="both"/>
        <w:rPr>
          <w:rFonts w:cs="Arial"/>
          <w:lang w:val="es-ES"/>
        </w:rPr>
      </w:pPr>
      <w:r w:rsidRPr="003431FC">
        <w:rPr>
          <w:rFonts w:cs="Arial"/>
          <w:lang w:val="es-ES"/>
        </w:rPr>
        <w:t xml:space="preserve">Se han </w:t>
      </w:r>
      <w:hyperlink r:id="rId50" w:history="1">
        <w:r w:rsidRPr="003431FC">
          <w:rPr>
            <w:rStyle w:val="Hyperlink"/>
            <w:rFonts w:cs="Arial"/>
            <w:lang w:val="es-ES"/>
          </w:rPr>
          <w:t>documentado</w:t>
        </w:r>
      </w:hyperlink>
      <w:r w:rsidRPr="003431FC">
        <w:rPr>
          <w:rFonts w:cs="Arial"/>
          <w:lang w:val="es-ES"/>
        </w:rPr>
        <w:t xml:space="preserve"> descensos graves y acelerados en aves costeras que utilizan la ruta migratoria de las Américas, que se extiende entre el Ártico y América del Sur</w:t>
      </w:r>
      <w:r w:rsidRPr="003431FC">
        <w:rPr>
          <w:rFonts w:cs="Arial"/>
          <w:vertAlign w:val="superscript"/>
          <w:lang w:val="es-ES"/>
        </w:rPr>
        <w:t>27</w:t>
      </w:r>
      <w:r w:rsidRPr="003431FC">
        <w:rPr>
          <w:rFonts w:cs="Arial"/>
          <w:lang w:val="es-ES"/>
        </w:rPr>
        <w:t>. Entre 1980 y 2019, 18 de 28 especies de aves costeras analizadas mostraron evidencias claras de disminución poblacional, basadas en conteos realizados en sitios de parada en Estados Unidos y el sur de Canadá</w:t>
      </w:r>
      <w:r w:rsidRPr="003431FC">
        <w:rPr>
          <w:rFonts w:cs="Arial"/>
          <w:vertAlign w:val="superscript"/>
          <w:lang w:val="es-ES"/>
        </w:rPr>
        <w:t>27</w:t>
      </w:r>
      <w:r w:rsidRPr="003431FC">
        <w:rPr>
          <w:rFonts w:cs="Arial"/>
          <w:lang w:val="es-ES"/>
        </w:rPr>
        <w:t xml:space="preserve">. </w:t>
      </w:r>
    </w:p>
    <w:p w14:paraId="369FE26C" w14:textId="5BEB2B4B" w:rsidR="002D72AD" w:rsidRPr="003431FC" w:rsidRDefault="002D72AD" w:rsidP="00B37A19">
      <w:pPr>
        <w:pStyle w:val="ListParagraph"/>
        <w:numPr>
          <w:ilvl w:val="0"/>
          <w:numId w:val="10"/>
        </w:numPr>
        <w:spacing w:after="0" w:line="240" w:lineRule="auto"/>
        <w:ind w:left="567" w:hanging="567"/>
        <w:contextualSpacing w:val="0"/>
        <w:jc w:val="both"/>
        <w:rPr>
          <w:rFonts w:cs="Arial"/>
          <w:lang w:val="es-ES"/>
        </w:rPr>
      </w:pPr>
      <w:r w:rsidRPr="003431FC">
        <w:rPr>
          <w:rFonts w:cs="Arial"/>
          <w:lang w:val="es-ES"/>
        </w:rPr>
        <w:t>Asimismo, se han registrado descensos pronunciados a largo plazo en muchas poblaciones de aves costeras migratorias en la ruta migratoria de Asia Oriental-Australasia</w:t>
      </w:r>
      <w:r w:rsidRPr="003431FC">
        <w:rPr>
          <w:rFonts w:cs="Arial"/>
          <w:vertAlign w:val="superscript"/>
          <w:lang w:val="es-ES"/>
        </w:rPr>
        <w:t>28</w:t>
      </w:r>
      <w:r w:rsidRPr="003431FC">
        <w:rPr>
          <w:rFonts w:cs="Arial"/>
          <w:lang w:val="es-ES"/>
        </w:rPr>
        <w:t>, en la ruta del Atlántico Oriental (especialmente en especies que se reproducen en regiones árticas y boreales</w:t>
      </w:r>
      <w:r w:rsidRPr="003431FC">
        <w:rPr>
          <w:rFonts w:cs="Arial"/>
          <w:vertAlign w:val="superscript"/>
          <w:lang w:val="es-ES"/>
        </w:rPr>
        <w:t>29</w:t>
      </w:r>
      <w:r w:rsidRPr="003431FC">
        <w:rPr>
          <w:rFonts w:cs="Arial"/>
          <w:lang w:val="es-ES"/>
        </w:rPr>
        <w:t>), y en sitios costeros de la India</w:t>
      </w:r>
      <w:r w:rsidRPr="003431FC">
        <w:rPr>
          <w:rFonts w:cs="Arial"/>
          <w:vertAlign w:val="superscript"/>
          <w:lang w:val="es-ES"/>
        </w:rPr>
        <w:t>30</w:t>
      </w:r>
      <w:r w:rsidRPr="003431FC">
        <w:rPr>
          <w:rFonts w:cs="Arial"/>
          <w:lang w:val="es-ES"/>
        </w:rPr>
        <w:t>. Las principales amenazas globales que afectan a las aves costeras incluyen la pérdida y degradación de hábitats clave, incluidos los sitios de parada y de no reproducción</w:t>
      </w:r>
      <w:r w:rsidR="00625E24" w:rsidRPr="003431FC">
        <w:rPr>
          <w:rFonts w:cs="Arial"/>
          <w:lang w:val="es-ES"/>
        </w:rPr>
        <w:t xml:space="preserve"> </w:t>
      </w:r>
      <w:r w:rsidRPr="003431FC">
        <w:rPr>
          <w:rFonts w:cs="Arial"/>
          <w:vertAlign w:val="superscript"/>
          <w:lang w:val="es-ES"/>
        </w:rPr>
        <w:t>27-31,32</w:t>
      </w:r>
      <w:r w:rsidRPr="003431FC">
        <w:rPr>
          <w:rFonts w:cs="Arial"/>
          <w:lang w:val="es-ES"/>
        </w:rPr>
        <w:t>, la explotación no sostenible</w:t>
      </w:r>
      <w:r w:rsidRPr="003431FC">
        <w:rPr>
          <w:rFonts w:cs="Arial"/>
          <w:vertAlign w:val="superscript"/>
          <w:lang w:val="es-ES"/>
        </w:rPr>
        <w:t>33</w:t>
      </w:r>
      <w:r w:rsidRPr="003431FC">
        <w:rPr>
          <w:rFonts w:cs="Arial"/>
          <w:lang w:val="es-ES"/>
        </w:rPr>
        <w:t>, la perturbación humana y los cambios en las condiciones de los sitios de cría impulsados por el cambio climático</w:t>
      </w:r>
      <w:r w:rsidRPr="003431FC">
        <w:rPr>
          <w:rFonts w:cs="Arial"/>
          <w:vertAlign w:val="superscript"/>
          <w:lang w:val="es-ES"/>
        </w:rPr>
        <w:t>34</w:t>
      </w:r>
      <w:r w:rsidRPr="003431FC">
        <w:rPr>
          <w:rFonts w:cs="Arial"/>
          <w:lang w:val="es-ES"/>
        </w:rPr>
        <w:t xml:space="preserve">. </w:t>
      </w:r>
    </w:p>
    <w:p w14:paraId="2EBE0900" w14:textId="753C77AB" w:rsidR="002D72AD" w:rsidRPr="003431FC" w:rsidRDefault="002D72AD" w:rsidP="00B3196D">
      <w:pPr>
        <w:spacing w:after="0" w:line="240" w:lineRule="auto"/>
        <w:ind w:left="357"/>
        <w:jc w:val="both"/>
        <w:rPr>
          <w:rFonts w:cs="Arial"/>
          <w:sz w:val="20"/>
          <w:szCs w:val="20"/>
          <w:lang w:val="es-ES"/>
        </w:rPr>
      </w:pPr>
      <w:r w:rsidRPr="003431FC">
        <w:rPr>
          <w:rFonts w:cs="Arial"/>
          <w:i/>
          <w:sz w:val="20"/>
          <w:szCs w:val="20"/>
          <w:lang w:val="es-ES"/>
        </w:rPr>
        <w:lastRenderedPageBreak/>
        <w:t>Leyenda fotográfica</w:t>
      </w:r>
      <w:r w:rsidRPr="003431FC">
        <w:rPr>
          <w:rFonts w:cs="Arial"/>
          <w:sz w:val="20"/>
          <w:szCs w:val="20"/>
          <w:lang w:val="es-ES"/>
        </w:rPr>
        <w:t xml:space="preserve">: </w:t>
      </w:r>
      <w:r w:rsidR="00C82977" w:rsidRPr="003431FC">
        <w:rPr>
          <w:rFonts w:cs="Arial"/>
          <w:noProof/>
          <w:sz w:val="20"/>
          <w:szCs w:val="20"/>
          <w:lang w:val="es-ES" w:eastAsia="es-ES"/>
        </w:rPr>
        <w:drawing>
          <wp:anchor distT="0" distB="0" distL="114300" distR="114300" simplePos="0" relativeHeight="251658752" behindDoc="0" locked="0" layoutInCell="1" allowOverlap="1" wp14:anchorId="51311B91" wp14:editId="1DE04B49">
            <wp:simplePos x="0" y="0"/>
            <wp:positionH relativeFrom="column">
              <wp:posOffset>0</wp:posOffset>
            </wp:positionH>
            <wp:positionV relativeFrom="paragraph">
              <wp:posOffset>1546</wp:posOffset>
            </wp:positionV>
            <wp:extent cx="3255698" cy="2170706"/>
            <wp:effectExtent l="0" t="0" r="1905" b="1270"/>
            <wp:wrapSquare wrapText="bothSides"/>
            <wp:docPr id="1072009515" name="Picture 7" descr="A bird standing in wa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2009515" name="Picture 7" descr="A bird standing in water&#10;&#10;Description automatically generated"/>
                    <pic:cNvPicPr/>
                  </pic:nvPicPr>
                  <pic:blipFill>
                    <a:blip r:embed="rId51" cstate="print">
                      <a:extLst>
                        <a:ext uri="{28A0092B-C50C-407E-A947-70E740481C1C}">
                          <a14:useLocalDpi xmlns:a14="http://schemas.microsoft.com/office/drawing/2010/main" val="0"/>
                        </a:ext>
                      </a:extLst>
                    </a:blip>
                    <a:stretch>
                      <a:fillRect/>
                    </a:stretch>
                  </pic:blipFill>
                  <pic:spPr>
                    <a:xfrm flipH="1">
                      <a:off x="0" y="0"/>
                      <a:ext cx="3255698" cy="2170706"/>
                    </a:xfrm>
                    <a:prstGeom prst="rect">
                      <a:avLst/>
                    </a:prstGeom>
                  </pic:spPr>
                </pic:pic>
              </a:graphicData>
            </a:graphic>
          </wp:anchor>
        </w:drawing>
      </w:r>
      <w:r w:rsidRPr="003431FC">
        <w:rPr>
          <w:rFonts w:cs="Arial"/>
          <w:sz w:val="20"/>
          <w:szCs w:val="20"/>
          <w:lang w:val="es-ES"/>
        </w:rPr>
        <w:t xml:space="preserve">La acción de conservación coordinada a lo largo de las rutas migratorias es crucial para reducir las presiones sobre las aves costeras migratorias. Aunque este informe destaca nueva información sobre alarmantes disminuciones poblacionales en este grupo, muchas especies de aves costeras ya se conocían como en rápido declive desde hace tiempo, incluida la críticamente amenazada Correlimos cuchareta </w:t>
      </w:r>
      <w:r w:rsidR="00FE4A0C" w:rsidRPr="003431FC">
        <w:rPr>
          <w:rFonts w:cs="Arial"/>
          <w:sz w:val="20"/>
          <w:szCs w:val="20"/>
          <w:lang w:val="es-ES"/>
        </w:rPr>
        <w:t>(</w:t>
      </w:r>
      <w:proofErr w:type="spellStart"/>
      <w:r w:rsidRPr="003431FC">
        <w:rPr>
          <w:rFonts w:cs="Arial"/>
          <w:i/>
          <w:sz w:val="20"/>
          <w:szCs w:val="20"/>
          <w:lang w:val="es-ES"/>
        </w:rPr>
        <w:t>Calidris</w:t>
      </w:r>
      <w:proofErr w:type="spellEnd"/>
      <w:r w:rsidRPr="003431FC">
        <w:rPr>
          <w:rFonts w:cs="Arial"/>
          <w:i/>
          <w:sz w:val="20"/>
          <w:szCs w:val="20"/>
          <w:lang w:val="es-ES"/>
        </w:rPr>
        <w:t xml:space="preserve"> </w:t>
      </w:r>
      <w:proofErr w:type="spellStart"/>
      <w:r w:rsidRPr="003431FC">
        <w:rPr>
          <w:rFonts w:cs="Arial"/>
          <w:i/>
          <w:sz w:val="20"/>
          <w:szCs w:val="20"/>
          <w:lang w:val="es-ES"/>
        </w:rPr>
        <w:t>pygmaea</w:t>
      </w:r>
      <w:proofErr w:type="spellEnd"/>
      <w:r w:rsidRPr="003431FC">
        <w:rPr>
          <w:rFonts w:cs="Arial"/>
          <w:sz w:val="20"/>
          <w:szCs w:val="20"/>
          <w:lang w:val="es-ES"/>
        </w:rPr>
        <w:t>)</w:t>
      </w:r>
      <w:r w:rsidRPr="003431FC">
        <w:rPr>
          <w:rFonts w:cs="Arial"/>
          <w:sz w:val="20"/>
          <w:szCs w:val="20"/>
          <w:vertAlign w:val="superscript"/>
          <w:lang w:val="es-ES"/>
        </w:rPr>
        <w:t>35</w:t>
      </w:r>
      <w:r w:rsidRPr="003431FC">
        <w:rPr>
          <w:rFonts w:cs="Arial"/>
          <w:sz w:val="20"/>
          <w:szCs w:val="20"/>
          <w:lang w:val="es-ES"/>
        </w:rPr>
        <w:t xml:space="preserve">. </w:t>
      </w:r>
      <w:r w:rsidRPr="003431FC">
        <w:rPr>
          <w:rFonts w:cs="Arial"/>
          <w:i/>
          <w:sz w:val="20"/>
          <w:szCs w:val="20"/>
          <w:lang w:val="es-ES"/>
        </w:rPr>
        <w:t>Crédito fotográfico</w:t>
      </w:r>
      <w:r w:rsidRPr="003431FC">
        <w:rPr>
          <w:rFonts w:cs="Arial"/>
          <w:sz w:val="20"/>
          <w:szCs w:val="20"/>
          <w:lang w:val="es-ES"/>
        </w:rPr>
        <w:t xml:space="preserve">: </w:t>
      </w:r>
      <w:hyperlink r:id="rId52" w:history="1">
        <w:r w:rsidRPr="003431FC">
          <w:rPr>
            <w:rStyle w:val="Hyperlink"/>
            <w:rFonts w:cs="Arial"/>
            <w:sz w:val="20"/>
            <w:szCs w:val="20"/>
            <w:lang w:val="es-ES"/>
          </w:rPr>
          <w:t>Adobe Stock | #98383832</w:t>
        </w:r>
      </w:hyperlink>
      <w:r w:rsidRPr="003431FC">
        <w:rPr>
          <w:rFonts w:cs="Arial"/>
          <w:sz w:val="20"/>
          <w:szCs w:val="20"/>
          <w:lang w:val="es-ES"/>
        </w:rPr>
        <w:t>.</w:t>
      </w:r>
    </w:p>
    <w:p w14:paraId="4B6C0E94" w14:textId="77777777" w:rsidR="002D72AD" w:rsidRPr="003431FC" w:rsidRDefault="002D72AD" w:rsidP="002D72AD">
      <w:pPr>
        <w:spacing w:line="240" w:lineRule="auto"/>
        <w:rPr>
          <w:rFonts w:ascii="Roboto" w:hAnsi="Roboto"/>
          <w:lang w:val="es-ES"/>
        </w:rPr>
      </w:pPr>
    </w:p>
    <w:p w14:paraId="0B782BD8" w14:textId="77777777" w:rsidR="002D72AD" w:rsidRPr="003431FC" w:rsidRDefault="002D72AD" w:rsidP="002D72AD">
      <w:pPr>
        <w:spacing w:line="240" w:lineRule="auto"/>
        <w:rPr>
          <w:rFonts w:ascii="Roboto" w:hAnsi="Roboto"/>
          <w:i/>
          <w:lang w:val="es-ES"/>
        </w:rPr>
      </w:pPr>
    </w:p>
    <w:p w14:paraId="525E9CA5" w14:textId="77777777" w:rsidR="00B3196D" w:rsidRPr="003431FC" w:rsidRDefault="00B3196D" w:rsidP="00B3196D">
      <w:pPr>
        <w:spacing w:after="0" w:line="240" w:lineRule="auto"/>
        <w:rPr>
          <w:rFonts w:ascii="Roboto" w:hAnsi="Roboto"/>
          <w:b/>
          <w:color w:val="003870"/>
          <w:lang w:val="es-ES"/>
        </w:rPr>
      </w:pPr>
    </w:p>
    <w:p w14:paraId="1C36BC69" w14:textId="2BFE35B1" w:rsidR="002D72AD" w:rsidRPr="003431FC" w:rsidRDefault="002D72AD" w:rsidP="00B3196D">
      <w:pPr>
        <w:spacing w:after="0" w:line="240" w:lineRule="auto"/>
        <w:jc w:val="both"/>
        <w:rPr>
          <w:rFonts w:cs="Arial"/>
          <w:b/>
          <w:lang w:val="es-ES"/>
        </w:rPr>
      </w:pPr>
      <w:r w:rsidRPr="003431FC">
        <w:rPr>
          <w:rFonts w:cs="Arial"/>
          <w:b/>
          <w:lang w:val="es-ES"/>
        </w:rPr>
        <w:t>Peces</w:t>
      </w:r>
    </w:p>
    <w:p w14:paraId="342DDD78" w14:textId="77777777" w:rsidR="00B3196D" w:rsidRPr="003431FC" w:rsidRDefault="00B3196D" w:rsidP="00B3196D">
      <w:pPr>
        <w:spacing w:after="0" w:line="240" w:lineRule="auto"/>
        <w:jc w:val="both"/>
        <w:rPr>
          <w:rFonts w:cs="Arial"/>
          <w:b/>
          <w:lang w:val="es-ES"/>
        </w:rPr>
      </w:pPr>
    </w:p>
    <w:p w14:paraId="7AE6D1CC" w14:textId="20650927" w:rsidR="002D72AD" w:rsidRPr="003431FC" w:rsidRDefault="002D72AD" w:rsidP="00B3196D">
      <w:pPr>
        <w:spacing w:after="0" w:line="240" w:lineRule="auto"/>
        <w:jc w:val="both"/>
        <w:rPr>
          <w:rFonts w:cs="Arial"/>
          <w:lang w:val="es-ES"/>
        </w:rPr>
      </w:pPr>
      <w:r w:rsidRPr="003431FC">
        <w:rPr>
          <w:rFonts w:cs="Arial"/>
          <w:lang w:val="es-ES"/>
        </w:rPr>
        <w:t xml:space="preserve">El primer informe </w:t>
      </w:r>
      <w:hyperlink r:id="rId53" w:history="1">
        <w:r w:rsidR="00FE4A0C" w:rsidRPr="003431FC">
          <w:rPr>
            <w:rStyle w:val="Hyperlink"/>
            <w:rFonts w:cs="Arial"/>
            <w:i/>
            <w:lang w:val="es-ES"/>
          </w:rPr>
          <w:t>Estado</w:t>
        </w:r>
        <w:r w:rsidRPr="003431FC">
          <w:rPr>
            <w:rStyle w:val="Hyperlink"/>
            <w:rFonts w:cs="Arial"/>
            <w:i/>
            <w:lang w:val="es-ES"/>
          </w:rPr>
          <w:t xml:space="preserve"> de las Especies Migratorias</w:t>
        </w:r>
      </w:hyperlink>
      <w:r w:rsidR="00FE4A0C" w:rsidRPr="003431FC">
        <w:rPr>
          <w:rStyle w:val="Hyperlink"/>
          <w:rFonts w:cs="Arial"/>
          <w:i/>
          <w:lang w:val="es-ES"/>
        </w:rPr>
        <w:t xml:space="preserve"> en el Mundo</w:t>
      </w:r>
      <w:r w:rsidRPr="003431FC">
        <w:rPr>
          <w:rFonts w:cs="Arial"/>
          <w:lang w:val="es-ES"/>
        </w:rPr>
        <w:t xml:space="preserve"> destacó a los peces,</w:t>
      </w:r>
      <w:r w:rsidR="003431FC">
        <w:rPr>
          <w:rFonts w:cs="Arial"/>
          <w:lang w:val="es-ES"/>
        </w:rPr>
        <w:t xml:space="preserve"> </w:t>
      </w:r>
      <w:r w:rsidRPr="003431FC">
        <w:rPr>
          <w:rFonts w:cs="Arial"/>
          <w:lang w:val="es-ES"/>
        </w:rPr>
        <w:t xml:space="preserve">tanto de agua dulce como marinos, como un grupo de especial preocupación, con casi todos (97 %) los peces incluidos en la CMS amenazados de extinción, y con evidencia de fuertes descensos en la abundancia de las poblaciones monitoreadas durante los últimos 50 años. Los conocimientos recientes disponibles en la literatura confirman estas tendencias negativas, subrayando la necesidad de intensificar las acciones enfocadas en este grupo de especies. </w:t>
      </w:r>
    </w:p>
    <w:p w14:paraId="3F8200DA" w14:textId="77777777" w:rsidR="00B3196D" w:rsidRPr="003431FC" w:rsidRDefault="00B3196D" w:rsidP="00B3196D">
      <w:pPr>
        <w:spacing w:after="0" w:line="240" w:lineRule="auto"/>
        <w:jc w:val="both"/>
        <w:rPr>
          <w:rFonts w:cs="Arial"/>
          <w:lang w:val="es-ES"/>
        </w:rPr>
      </w:pPr>
    </w:p>
    <w:p w14:paraId="040B6E28" w14:textId="77777777" w:rsidR="002D72AD" w:rsidRPr="003431FC" w:rsidRDefault="002D72AD" w:rsidP="00B3196D">
      <w:pPr>
        <w:spacing w:after="0" w:line="240" w:lineRule="auto"/>
        <w:jc w:val="both"/>
        <w:rPr>
          <w:rFonts w:cs="Arial"/>
          <w:i/>
          <w:lang w:val="es-ES"/>
        </w:rPr>
      </w:pPr>
      <w:r w:rsidRPr="003431FC">
        <w:rPr>
          <w:rFonts w:cs="Arial"/>
          <w:i/>
          <w:lang w:val="es-ES"/>
        </w:rPr>
        <w:t>Peces de agua dulce</w:t>
      </w:r>
    </w:p>
    <w:p w14:paraId="1192F106" w14:textId="77777777" w:rsidR="00B3196D" w:rsidRPr="003431FC" w:rsidRDefault="00B3196D" w:rsidP="00B3196D">
      <w:pPr>
        <w:spacing w:after="0" w:line="240" w:lineRule="auto"/>
        <w:jc w:val="both"/>
        <w:rPr>
          <w:rFonts w:cs="Arial"/>
          <w:i/>
          <w:color w:val="003870"/>
          <w:lang w:val="es-ES"/>
        </w:rPr>
      </w:pPr>
    </w:p>
    <w:p w14:paraId="458DAF80" w14:textId="77777777" w:rsidR="002D72AD" w:rsidRPr="003431FC" w:rsidRDefault="002D72AD" w:rsidP="00B3196D">
      <w:pPr>
        <w:pStyle w:val="ListParagraph"/>
        <w:numPr>
          <w:ilvl w:val="0"/>
          <w:numId w:val="11"/>
        </w:numPr>
        <w:spacing w:after="80" w:line="240" w:lineRule="auto"/>
        <w:ind w:left="567" w:hanging="567"/>
        <w:contextualSpacing w:val="0"/>
        <w:jc w:val="both"/>
        <w:rPr>
          <w:rFonts w:cs="Arial"/>
          <w:lang w:val="es-ES"/>
        </w:rPr>
      </w:pPr>
      <w:r w:rsidRPr="003431FC">
        <w:rPr>
          <w:rFonts w:cs="Arial"/>
          <w:lang w:val="es-ES"/>
        </w:rPr>
        <w:t xml:space="preserve">Según la </w:t>
      </w:r>
      <w:hyperlink r:id="rId54" w:history="1">
        <w:r w:rsidRPr="003431FC">
          <w:rPr>
            <w:rStyle w:val="Hyperlink"/>
            <w:rFonts w:cs="Arial"/>
            <w:lang w:val="es-ES"/>
          </w:rPr>
          <w:t>actualización</w:t>
        </w:r>
      </w:hyperlink>
      <w:r w:rsidRPr="003431FC">
        <w:rPr>
          <w:rFonts w:cs="Arial"/>
          <w:lang w:val="es-ES"/>
        </w:rPr>
        <w:t xml:space="preserve"> más reciente del Índice Planeta Vivo (LPI), las poblaciones monitoreadas de peces migratorios de agua dulce disminuyeron en promedio un 81 % a nivel mundial entre 1970 y 202036. Las disminuciones promedio fueron particularmente pronunciadas en América Latina y el Caribe (-91 %) y Europa (-75 %), aunque menos intensas en América del Norte (-34 %) y Asia-Oceanía (-28 %). No hubo suficientes datos para estimar una tendencia en África</w:t>
      </w:r>
      <w:r w:rsidRPr="003431FC">
        <w:rPr>
          <w:rFonts w:cs="Arial"/>
          <w:vertAlign w:val="superscript"/>
          <w:lang w:val="es-ES"/>
        </w:rPr>
        <w:t>36</w:t>
      </w:r>
      <w:r w:rsidRPr="003431FC">
        <w:rPr>
          <w:rFonts w:cs="Arial"/>
          <w:lang w:val="es-ES"/>
        </w:rPr>
        <w:t xml:space="preserve">. </w:t>
      </w:r>
    </w:p>
    <w:p w14:paraId="67929977" w14:textId="77777777" w:rsidR="002D72AD" w:rsidRPr="003431FC" w:rsidRDefault="002D72AD" w:rsidP="00B3196D">
      <w:pPr>
        <w:pStyle w:val="ListParagraph"/>
        <w:numPr>
          <w:ilvl w:val="0"/>
          <w:numId w:val="11"/>
        </w:numPr>
        <w:spacing w:after="0" w:line="240" w:lineRule="auto"/>
        <w:ind w:left="567" w:hanging="567"/>
        <w:contextualSpacing w:val="0"/>
        <w:jc w:val="both"/>
        <w:rPr>
          <w:rFonts w:cs="Arial"/>
          <w:lang w:val="es-ES"/>
        </w:rPr>
      </w:pPr>
      <w:r w:rsidRPr="003431FC">
        <w:rPr>
          <w:rFonts w:cs="Arial"/>
          <w:lang w:val="es-ES"/>
        </w:rPr>
        <w:t>La pérdida, degradación y alteración del hábitat —incluyendo los impactos de represas y otras actividades humanas que modifican los regímenes de caudal— fueron las presiones más reportadas que afectaron a las poblaciones monitoreadas consideradas en la actualización del LPI, seguidas de la sobreexplotación</w:t>
      </w:r>
      <w:r w:rsidRPr="003431FC">
        <w:rPr>
          <w:rFonts w:cs="Arial"/>
          <w:vertAlign w:val="superscript"/>
          <w:lang w:val="es-ES"/>
        </w:rPr>
        <w:t>36</w:t>
      </w:r>
      <w:r w:rsidRPr="003431FC">
        <w:rPr>
          <w:rFonts w:cs="Arial"/>
          <w:lang w:val="es-ES"/>
        </w:rPr>
        <w:t>. Se prevé que las especies migratorias de agua dulce sufran impactos crecientes por represas, incluyendo en las cuencas del Amazonas, Congo, Níger, Mekong y Salween</w:t>
      </w:r>
      <w:r w:rsidRPr="003431FC">
        <w:rPr>
          <w:rFonts w:cs="Arial"/>
          <w:vertAlign w:val="superscript"/>
          <w:lang w:val="es-ES"/>
        </w:rPr>
        <w:t>37</w:t>
      </w:r>
      <w:r w:rsidRPr="003431FC">
        <w:rPr>
          <w:rFonts w:cs="Arial"/>
          <w:lang w:val="es-ES"/>
        </w:rPr>
        <w:t>. En la cuenca del Amazonas, el número de ríos libres de represas de más de 1000 km de longitud podría disminuir de 16 a nueve si se construyen las represas planificadas</w:t>
      </w:r>
      <w:r w:rsidRPr="003431FC">
        <w:rPr>
          <w:rFonts w:cs="Arial"/>
          <w:vertAlign w:val="superscript"/>
          <w:lang w:val="es-ES"/>
        </w:rPr>
        <w:t>38</w:t>
      </w:r>
      <w:r w:rsidRPr="003431FC">
        <w:rPr>
          <w:rFonts w:cs="Arial"/>
          <w:lang w:val="es-ES"/>
        </w:rPr>
        <w:t>. Estos cambios se espera que afecten a mamíferos y reptiles acuáticos enumerados en la CMS que dependen de la conectividad fluvial, como el bufeo (</w:t>
      </w:r>
      <w:proofErr w:type="spellStart"/>
      <w:r w:rsidRPr="003431FC">
        <w:rPr>
          <w:rFonts w:cs="Arial"/>
          <w:i/>
          <w:lang w:val="es-ES"/>
        </w:rPr>
        <w:t>Inia</w:t>
      </w:r>
      <w:proofErr w:type="spellEnd"/>
      <w:r w:rsidRPr="003431FC">
        <w:rPr>
          <w:rFonts w:cs="Arial"/>
          <w:i/>
          <w:lang w:val="es-ES"/>
        </w:rPr>
        <w:t xml:space="preserve"> </w:t>
      </w:r>
      <w:proofErr w:type="spellStart"/>
      <w:r w:rsidRPr="003431FC">
        <w:rPr>
          <w:rFonts w:cs="Arial"/>
          <w:i/>
          <w:lang w:val="es-ES"/>
        </w:rPr>
        <w:t>geoffrensis</w:t>
      </w:r>
      <w:proofErr w:type="spellEnd"/>
      <w:r w:rsidRPr="003431FC">
        <w:rPr>
          <w:rFonts w:cs="Arial"/>
          <w:lang w:val="es-ES"/>
        </w:rPr>
        <w:t>) y la tortuga arrau (</w:t>
      </w:r>
      <w:proofErr w:type="spellStart"/>
      <w:r w:rsidRPr="003431FC">
        <w:rPr>
          <w:rFonts w:cs="Arial"/>
          <w:i/>
          <w:lang w:val="es-ES"/>
        </w:rPr>
        <w:t>Podocnemis</w:t>
      </w:r>
      <w:proofErr w:type="spellEnd"/>
      <w:r w:rsidRPr="003431FC">
        <w:rPr>
          <w:rFonts w:cs="Arial"/>
          <w:i/>
          <w:lang w:val="es-ES"/>
        </w:rPr>
        <w:t xml:space="preserve"> </w:t>
      </w:r>
      <w:proofErr w:type="spellStart"/>
      <w:r w:rsidRPr="003431FC">
        <w:rPr>
          <w:rFonts w:cs="Arial"/>
          <w:i/>
          <w:lang w:val="es-ES"/>
        </w:rPr>
        <w:t>expansa</w:t>
      </w:r>
      <w:proofErr w:type="spellEnd"/>
      <w:r w:rsidRPr="003431FC">
        <w:rPr>
          <w:rFonts w:cs="Arial"/>
          <w:lang w:val="es-ES"/>
        </w:rPr>
        <w:t>)</w:t>
      </w:r>
      <w:r w:rsidRPr="003431FC">
        <w:rPr>
          <w:rFonts w:cs="Arial"/>
          <w:vertAlign w:val="superscript"/>
          <w:lang w:val="es-ES"/>
        </w:rPr>
        <w:t>38</w:t>
      </w:r>
      <w:r w:rsidRPr="003431FC">
        <w:rPr>
          <w:rFonts w:cs="Arial"/>
          <w:lang w:val="es-ES"/>
        </w:rPr>
        <w:t xml:space="preserve">.  </w:t>
      </w:r>
    </w:p>
    <w:p w14:paraId="3A6F3800" w14:textId="77777777" w:rsidR="0080119B" w:rsidRPr="003431FC" w:rsidRDefault="0080119B" w:rsidP="00B3196D">
      <w:pPr>
        <w:spacing w:after="0" w:line="240" w:lineRule="auto"/>
        <w:jc w:val="both"/>
        <w:rPr>
          <w:rFonts w:cs="Arial"/>
          <w:i/>
          <w:lang w:val="es-ES"/>
        </w:rPr>
      </w:pPr>
    </w:p>
    <w:p w14:paraId="7E164D82" w14:textId="4D3539D6" w:rsidR="002D72AD" w:rsidRPr="003431FC" w:rsidRDefault="002D72AD" w:rsidP="00B3196D">
      <w:pPr>
        <w:spacing w:after="0" w:line="240" w:lineRule="auto"/>
        <w:jc w:val="both"/>
        <w:rPr>
          <w:rFonts w:cs="Arial"/>
          <w:i/>
          <w:lang w:val="es-ES"/>
        </w:rPr>
      </w:pPr>
      <w:r w:rsidRPr="003431FC">
        <w:rPr>
          <w:rFonts w:cs="Arial"/>
          <w:i/>
          <w:lang w:val="es-ES"/>
        </w:rPr>
        <w:t>Tiburones y rayas</w:t>
      </w:r>
    </w:p>
    <w:p w14:paraId="4739057B" w14:textId="77777777" w:rsidR="00B3196D" w:rsidRPr="003431FC" w:rsidRDefault="00B3196D" w:rsidP="00B3196D">
      <w:pPr>
        <w:spacing w:after="0" w:line="240" w:lineRule="auto"/>
        <w:jc w:val="both"/>
        <w:rPr>
          <w:rFonts w:cs="Arial"/>
          <w:i/>
          <w:lang w:val="es-ES"/>
        </w:rPr>
      </w:pPr>
    </w:p>
    <w:p w14:paraId="38A867EB" w14:textId="4F8E13A0" w:rsidR="002D72AD" w:rsidRPr="003431FC" w:rsidRDefault="002D72AD" w:rsidP="00B3196D">
      <w:pPr>
        <w:spacing w:after="0" w:line="240" w:lineRule="auto"/>
        <w:jc w:val="both"/>
        <w:rPr>
          <w:rFonts w:cs="Arial"/>
          <w:lang w:val="es-ES"/>
        </w:rPr>
      </w:pPr>
      <w:r w:rsidRPr="003431FC">
        <w:rPr>
          <w:rFonts w:cs="Arial"/>
          <w:lang w:val="es-ES"/>
        </w:rPr>
        <w:t xml:space="preserve">Desde la publicación del primer informe </w:t>
      </w:r>
      <w:hyperlink r:id="rId55" w:history="1">
        <w:r w:rsidRPr="003431FC">
          <w:rPr>
            <w:rStyle w:val="Hyperlink"/>
            <w:rFonts w:cs="Arial"/>
            <w:i/>
            <w:lang w:val="es-ES"/>
          </w:rPr>
          <w:t>Estado de las especies migratorias en el mundo</w:t>
        </w:r>
      </w:hyperlink>
      <w:r w:rsidRPr="003431FC">
        <w:rPr>
          <w:rFonts w:cs="Arial"/>
          <w:lang w:val="es-ES"/>
        </w:rPr>
        <w:t>, se han publicado diversos informes y estudios que aportan información actualizada sobre el estado de los tiburones y rayas. Esto incluye el reciente informe del Grupo Especialista en Tiburones de la Comisión de Supervivencia de Especies de la UICN sobre el «</w:t>
      </w:r>
      <w:hyperlink r:id="rId56">
        <w:r w:rsidR="00C82977" w:rsidRPr="003431FC">
          <w:rPr>
            <w:rStyle w:val="Hyperlink"/>
            <w:rFonts w:cs="Arial"/>
            <w:i/>
            <w:iCs/>
            <w:lang w:val="es-ES"/>
          </w:rPr>
          <w:t>Estado global de los tiburones, rayas y quimeras</w:t>
        </w:r>
      </w:hyperlink>
      <w:r w:rsidRPr="003431FC">
        <w:rPr>
          <w:rFonts w:cs="Arial"/>
          <w:lang w:val="es-ES"/>
        </w:rPr>
        <w:t>»</w:t>
      </w:r>
      <w:r w:rsidR="00C82977" w:rsidRPr="003431FC">
        <w:rPr>
          <w:rFonts w:cs="Arial"/>
          <w:lang w:val="es-ES"/>
        </w:rPr>
        <w:t xml:space="preserve"> </w:t>
      </w:r>
      <w:r w:rsidRPr="003431FC">
        <w:rPr>
          <w:rFonts w:cs="Arial"/>
          <w:lang w:val="es-ES"/>
        </w:rPr>
        <w:t>así como otros estudios clave</w:t>
      </w:r>
      <w:r w:rsidR="00C82977" w:rsidRPr="003431FC">
        <w:rPr>
          <w:rFonts w:cs="Arial"/>
          <w:vertAlign w:val="superscript"/>
          <w:lang w:val="es-ES"/>
        </w:rPr>
        <w:t>39-41</w:t>
      </w:r>
      <w:r w:rsidRPr="003431FC">
        <w:rPr>
          <w:rFonts w:cs="Arial"/>
          <w:lang w:val="es-ES"/>
        </w:rPr>
        <w:t>. Estos estudios concluyen que:</w:t>
      </w:r>
    </w:p>
    <w:p w14:paraId="5B89C57E" w14:textId="77777777" w:rsidR="00B3196D" w:rsidRPr="003431FC" w:rsidRDefault="00B3196D" w:rsidP="00B3196D">
      <w:pPr>
        <w:spacing w:after="0" w:line="240" w:lineRule="auto"/>
        <w:jc w:val="both"/>
        <w:rPr>
          <w:rFonts w:cs="Arial"/>
          <w:lang w:val="es-ES"/>
        </w:rPr>
      </w:pPr>
    </w:p>
    <w:p w14:paraId="2FA7673B" w14:textId="77777777" w:rsidR="002D72AD" w:rsidRPr="003431FC" w:rsidRDefault="002D72AD" w:rsidP="00B3196D">
      <w:pPr>
        <w:pStyle w:val="ListParagraph"/>
        <w:numPr>
          <w:ilvl w:val="0"/>
          <w:numId w:val="12"/>
        </w:numPr>
        <w:spacing w:after="80" w:line="240" w:lineRule="auto"/>
        <w:ind w:left="567" w:hanging="567"/>
        <w:contextualSpacing w:val="0"/>
        <w:jc w:val="both"/>
        <w:rPr>
          <w:rFonts w:cs="Arial"/>
          <w:lang w:val="es-ES"/>
        </w:rPr>
      </w:pPr>
      <w:r w:rsidRPr="003431FC">
        <w:rPr>
          <w:rFonts w:cs="Arial"/>
          <w:lang w:val="es-ES"/>
        </w:rPr>
        <w:t xml:space="preserve">Los tiburones y las rayas en conjunto han experimentado </w:t>
      </w:r>
      <w:hyperlink r:id="rId57" w:history="1">
        <w:r w:rsidRPr="003431FC">
          <w:rPr>
            <w:rStyle w:val="Hyperlink"/>
            <w:rFonts w:cs="Arial"/>
            <w:lang w:val="es-ES"/>
          </w:rPr>
          <w:t>aumentos sustanciales en su riesgo de extinción</w:t>
        </w:r>
      </w:hyperlink>
      <w:r w:rsidRPr="003431FC">
        <w:rPr>
          <w:rFonts w:cs="Arial"/>
          <w:lang w:val="es-ES"/>
        </w:rPr>
        <w:t xml:space="preserve"> entre 1970 y 2020, lo que reafirma su estatus como uno de los grupos de vertebrados más amenazados</w:t>
      </w:r>
      <w:r w:rsidRPr="003431FC">
        <w:rPr>
          <w:rFonts w:cs="Arial"/>
          <w:vertAlign w:val="superscript"/>
          <w:lang w:val="es-ES"/>
        </w:rPr>
        <w:t>40</w:t>
      </w:r>
      <w:r w:rsidRPr="003431FC">
        <w:rPr>
          <w:rFonts w:cs="Arial"/>
          <w:lang w:val="es-ES"/>
        </w:rPr>
        <w:t>. A nivel global, las poblaciones de estas especies han disminuido a la mitad desde 1970 como resultado de la sobrepesca, según un análisis de las tendencias globales de captura por unidad de esfuerzo</w:t>
      </w:r>
      <w:r w:rsidRPr="003431FC">
        <w:rPr>
          <w:rFonts w:cs="Arial"/>
          <w:vertAlign w:val="superscript"/>
          <w:lang w:val="es-ES"/>
        </w:rPr>
        <w:t>40</w:t>
      </w:r>
      <w:r w:rsidRPr="003431FC">
        <w:rPr>
          <w:rFonts w:cs="Arial"/>
          <w:lang w:val="es-ES"/>
        </w:rPr>
        <w:t>. Entre los grupos taxonómicos que contienen varias especies incluidas en la CMS, los peces sierra (</w:t>
      </w:r>
      <w:proofErr w:type="spellStart"/>
      <w:r w:rsidRPr="003431FC">
        <w:rPr>
          <w:rFonts w:cs="Arial"/>
          <w:lang w:val="es-ES"/>
        </w:rPr>
        <w:t>Pristidae</w:t>
      </w:r>
      <w:proofErr w:type="spellEnd"/>
      <w:r w:rsidRPr="003431FC">
        <w:rPr>
          <w:rFonts w:cs="Arial"/>
          <w:lang w:val="es-ES"/>
        </w:rPr>
        <w:t>), las mantarrayas (</w:t>
      </w:r>
      <w:proofErr w:type="spellStart"/>
      <w:r w:rsidRPr="003431FC">
        <w:rPr>
          <w:rFonts w:cs="Arial"/>
          <w:lang w:val="es-ES"/>
        </w:rPr>
        <w:t>Mobulidae</w:t>
      </w:r>
      <w:proofErr w:type="spellEnd"/>
      <w:r w:rsidRPr="003431FC">
        <w:rPr>
          <w:rFonts w:cs="Arial"/>
          <w:lang w:val="es-ES"/>
        </w:rPr>
        <w:t>) y los tiburones martillo (</w:t>
      </w:r>
      <w:proofErr w:type="spellStart"/>
      <w:r w:rsidRPr="003431FC">
        <w:rPr>
          <w:rFonts w:cs="Arial"/>
          <w:lang w:val="es-ES"/>
        </w:rPr>
        <w:t>Sphyrnidae</w:t>
      </w:r>
      <w:proofErr w:type="spellEnd"/>
      <w:r w:rsidRPr="003431FC">
        <w:rPr>
          <w:rFonts w:cs="Arial"/>
          <w:lang w:val="es-ES"/>
        </w:rPr>
        <w:t>) se encuentran entre los más amenazados</w:t>
      </w:r>
      <w:r w:rsidRPr="003431FC">
        <w:rPr>
          <w:rFonts w:cs="Arial"/>
          <w:vertAlign w:val="superscript"/>
          <w:lang w:val="es-ES"/>
        </w:rPr>
        <w:t>40</w:t>
      </w:r>
      <w:r w:rsidRPr="003431FC">
        <w:rPr>
          <w:rFonts w:cs="Arial"/>
          <w:lang w:val="es-ES"/>
        </w:rPr>
        <w:t>. El riesgo de extinción también ha aumentado drásticamente para los tiburones réquiem (</w:t>
      </w:r>
      <w:proofErr w:type="spellStart"/>
      <w:r w:rsidRPr="003431FC">
        <w:rPr>
          <w:rFonts w:cs="Arial"/>
          <w:lang w:val="es-ES"/>
        </w:rPr>
        <w:t>Carcharhinidae</w:t>
      </w:r>
      <w:proofErr w:type="spellEnd"/>
      <w:r w:rsidRPr="003431FC">
        <w:rPr>
          <w:rFonts w:cs="Arial"/>
          <w:lang w:val="es-ES"/>
        </w:rPr>
        <w:t>), que incluyen especies incluidas en la CMS con fuertes descensos, como el tiburón oceánico (</w:t>
      </w:r>
      <w:proofErr w:type="spellStart"/>
      <w:r w:rsidRPr="003431FC">
        <w:rPr>
          <w:rFonts w:cs="Arial"/>
          <w:i/>
          <w:lang w:val="es-ES"/>
        </w:rPr>
        <w:t>Carcharhinus</w:t>
      </w:r>
      <w:proofErr w:type="spellEnd"/>
      <w:r w:rsidRPr="003431FC">
        <w:rPr>
          <w:rFonts w:cs="Arial"/>
          <w:i/>
          <w:lang w:val="es-ES"/>
        </w:rPr>
        <w:t xml:space="preserve"> </w:t>
      </w:r>
      <w:proofErr w:type="spellStart"/>
      <w:r w:rsidRPr="003431FC">
        <w:rPr>
          <w:rFonts w:cs="Arial"/>
          <w:i/>
          <w:lang w:val="es-ES"/>
        </w:rPr>
        <w:t>longimanus</w:t>
      </w:r>
      <w:proofErr w:type="spellEnd"/>
      <w:r w:rsidRPr="003431FC">
        <w:rPr>
          <w:rFonts w:cs="Arial"/>
          <w:lang w:val="es-ES"/>
        </w:rPr>
        <w:t>), catalogado como En Peligro Crítico</w:t>
      </w:r>
      <w:r w:rsidRPr="003431FC">
        <w:rPr>
          <w:rFonts w:cs="Arial"/>
          <w:vertAlign w:val="superscript"/>
          <w:lang w:val="es-ES"/>
        </w:rPr>
        <w:t>43</w:t>
      </w:r>
      <w:r w:rsidRPr="003431FC">
        <w:rPr>
          <w:rFonts w:cs="Arial"/>
          <w:lang w:val="es-ES"/>
        </w:rPr>
        <w:t>.</w:t>
      </w:r>
    </w:p>
    <w:p w14:paraId="44301980" w14:textId="77777777" w:rsidR="002D72AD" w:rsidRPr="003431FC" w:rsidRDefault="002D72AD" w:rsidP="00B3196D">
      <w:pPr>
        <w:pStyle w:val="ListParagraph"/>
        <w:numPr>
          <w:ilvl w:val="0"/>
          <w:numId w:val="12"/>
        </w:numPr>
        <w:spacing w:after="80" w:line="240" w:lineRule="auto"/>
        <w:ind w:left="567" w:hanging="567"/>
        <w:contextualSpacing w:val="0"/>
        <w:jc w:val="both"/>
        <w:rPr>
          <w:rFonts w:cs="Arial"/>
          <w:lang w:val="es-ES"/>
        </w:rPr>
      </w:pPr>
      <w:r w:rsidRPr="003431FC">
        <w:rPr>
          <w:rFonts w:cs="Arial"/>
          <w:lang w:val="es-ES"/>
        </w:rPr>
        <w:t>Desde una perspectiva regional, los mayores incrementos en el riesgo de extinción para tiburones y rayas se han producido en el océano Atlántico tropical, el océano Índico septentrional, el océano Indo-Pacífico occidental y las regiones del mar Mediterráneo y del mar Negro</w:t>
      </w:r>
      <w:r w:rsidRPr="003431FC">
        <w:rPr>
          <w:rFonts w:cs="Arial"/>
          <w:vertAlign w:val="superscript"/>
          <w:lang w:val="es-ES"/>
        </w:rPr>
        <w:t>40</w:t>
      </w:r>
      <w:r w:rsidRPr="003431FC">
        <w:rPr>
          <w:rFonts w:cs="Arial"/>
          <w:lang w:val="es-ES"/>
        </w:rPr>
        <w:t>. Las poblaciones regionales de amplio rango de tiburones y rayas podrían recuperarse, si se aplican los enfoques de gestión pesquera basados en la ciencia</w:t>
      </w:r>
      <w:r w:rsidRPr="003431FC">
        <w:rPr>
          <w:rFonts w:cs="Arial"/>
          <w:vertAlign w:val="superscript"/>
          <w:lang w:val="es-ES"/>
        </w:rPr>
        <w:t>41</w:t>
      </w:r>
      <w:r w:rsidRPr="003431FC">
        <w:rPr>
          <w:rFonts w:cs="Arial"/>
          <w:lang w:val="es-ES"/>
        </w:rPr>
        <w:t>.</w:t>
      </w:r>
    </w:p>
    <w:p w14:paraId="044F1FE4" w14:textId="77777777" w:rsidR="002D72AD" w:rsidRPr="003431FC" w:rsidRDefault="002D72AD" w:rsidP="00B3196D">
      <w:pPr>
        <w:pStyle w:val="ListParagraph"/>
        <w:numPr>
          <w:ilvl w:val="0"/>
          <w:numId w:val="12"/>
        </w:numPr>
        <w:spacing w:after="80" w:line="240" w:lineRule="auto"/>
        <w:ind w:left="567" w:hanging="567"/>
        <w:contextualSpacing w:val="0"/>
        <w:jc w:val="both"/>
        <w:rPr>
          <w:rFonts w:cs="Arial"/>
          <w:lang w:val="es-ES"/>
        </w:rPr>
      </w:pPr>
      <w:r w:rsidRPr="003431FC">
        <w:rPr>
          <w:rFonts w:cs="Arial"/>
          <w:lang w:val="es-ES"/>
        </w:rPr>
        <w:t>La sobrepesca —tanto dirigida como incidental — sigue siendo la principal amenaza que afecta a los tiburones y rayas</w:t>
      </w:r>
      <w:r w:rsidRPr="003431FC">
        <w:rPr>
          <w:rFonts w:cs="Arial"/>
          <w:vertAlign w:val="superscript"/>
          <w:lang w:val="es-ES"/>
        </w:rPr>
        <w:t>39</w:t>
      </w:r>
      <w:r w:rsidRPr="003431FC">
        <w:rPr>
          <w:rFonts w:cs="Arial"/>
          <w:lang w:val="es-ES"/>
        </w:rPr>
        <w:t>. La pérdida y degradación de hábitats costeros, como los manglares, también ha contribuido a fuertes descensos a largo plazo y a una reducción sustancial del rango de distribución de especies costeras como los peces sierra</w:t>
      </w:r>
      <w:r w:rsidRPr="003431FC">
        <w:rPr>
          <w:rFonts w:cs="Arial"/>
          <w:vertAlign w:val="superscript"/>
          <w:lang w:val="es-ES"/>
        </w:rPr>
        <w:t>42</w:t>
      </w:r>
      <w:r w:rsidRPr="003431FC">
        <w:rPr>
          <w:rFonts w:cs="Arial"/>
          <w:lang w:val="es-ES"/>
        </w:rPr>
        <w:t>, todas las cinco especies de este grupo están actualmente catalogadas como En Peligro Crítico en la Lista Roja de la UICN</w:t>
      </w:r>
      <w:r w:rsidRPr="003431FC">
        <w:rPr>
          <w:rFonts w:cs="Arial"/>
          <w:vertAlign w:val="superscript"/>
          <w:lang w:val="es-ES"/>
        </w:rPr>
        <w:t>43</w:t>
      </w:r>
      <w:r w:rsidRPr="003431FC">
        <w:rPr>
          <w:rFonts w:cs="Arial"/>
          <w:lang w:val="es-ES"/>
        </w:rPr>
        <w:t xml:space="preserve">. </w:t>
      </w:r>
    </w:p>
    <w:p w14:paraId="6A871FE1" w14:textId="7CE187A9" w:rsidR="002D72AD" w:rsidRPr="003431FC" w:rsidRDefault="002D72AD" w:rsidP="00B3196D">
      <w:pPr>
        <w:pStyle w:val="ListParagraph"/>
        <w:numPr>
          <w:ilvl w:val="0"/>
          <w:numId w:val="12"/>
        </w:numPr>
        <w:spacing w:after="0" w:line="240" w:lineRule="auto"/>
        <w:ind w:left="567" w:hanging="567"/>
        <w:contextualSpacing w:val="0"/>
        <w:jc w:val="both"/>
        <w:rPr>
          <w:rFonts w:cs="Arial"/>
          <w:lang w:val="es-ES"/>
        </w:rPr>
      </w:pPr>
      <w:r w:rsidRPr="003431FC">
        <w:rPr>
          <w:rFonts w:cs="Arial"/>
          <w:lang w:val="es-ES"/>
        </w:rPr>
        <w:t>El cambio climático, incluidos los impactos del calentamiento oceánico, la acidificación y la posible desoxigenación de los océanos, se ha identificado además como una presión adicional que probablemente tendrá un impacto significativo en las especies costeras y pelágicas</w:t>
      </w:r>
      <w:r w:rsidRPr="003431FC">
        <w:rPr>
          <w:rFonts w:cs="Arial"/>
          <w:vertAlign w:val="superscript"/>
          <w:lang w:val="es-ES"/>
        </w:rPr>
        <w:t>39,44-45</w:t>
      </w:r>
      <w:r w:rsidRPr="003431FC">
        <w:rPr>
          <w:rFonts w:cs="Arial"/>
          <w:lang w:val="es-ES"/>
        </w:rPr>
        <w:t>.</w:t>
      </w:r>
    </w:p>
    <w:p w14:paraId="5CDEE177" w14:textId="77777777" w:rsidR="002D72AD" w:rsidRPr="003431FC" w:rsidRDefault="002D72AD" w:rsidP="0044560F">
      <w:pPr>
        <w:spacing w:after="0" w:line="240" w:lineRule="auto"/>
        <w:rPr>
          <w:rFonts w:ascii="Roboto" w:hAnsi="Roboto"/>
          <w:lang w:val="es-ES"/>
        </w:rPr>
      </w:pPr>
    </w:p>
    <w:p w14:paraId="6D7C6D31" w14:textId="0C07238D" w:rsidR="002D72AD" w:rsidRPr="003431FC" w:rsidRDefault="00C82977" w:rsidP="00C304D2">
      <w:pPr>
        <w:spacing w:after="0" w:line="240" w:lineRule="auto"/>
        <w:jc w:val="both"/>
        <w:rPr>
          <w:rFonts w:cs="Arial"/>
          <w:sz w:val="20"/>
          <w:szCs w:val="20"/>
          <w:lang w:val="es-ES"/>
        </w:rPr>
      </w:pPr>
      <w:r w:rsidRPr="003431FC">
        <w:rPr>
          <w:rFonts w:cs="Arial"/>
          <w:noProof/>
          <w:sz w:val="20"/>
          <w:szCs w:val="20"/>
          <w:lang w:val="es-ES" w:eastAsia="es-ES"/>
        </w:rPr>
        <w:drawing>
          <wp:anchor distT="0" distB="0" distL="114300" distR="114300" simplePos="0" relativeHeight="251661824" behindDoc="0" locked="0" layoutInCell="1" allowOverlap="1" wp14:anchorId="3D5699F0" wp14:editId="40B4EE4F">
            <wp:simplePos x="0" y="0"/>
            <wp:positionH relativeFrom="column">
              <wp:posOffset>0</wp:posOffset>
            </wp:positionH>
            <wp:positionV relativeFrom="paragraph">
              <wp:posOffset>-1905</wp:posOffset>
            </wp:positionV>
            <wp:extent cx="2809875" cy="2162175"/>
            <wp:effectExtent l="0" t="0" r="9525" b="9525"/>
            <wp:wrapSquare wrapText="bothSides"/>
            <wp:docPr id="494246620" name="Picture 1" descr="A fish swimming in the wa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4246620" name="Picture 1" descr="A fish swimming in the water&#10;&#10;Description automatically generated"/>
                    <pic:cNvPicPr/>
                  </pic:nvPicPr>
                  <pic:blipFill rotWithShape="1">
                    <a:blip r:embed="rId58" cstate="print">
                      <a:extLst>
                        <a:ext uri="{28A0092B-C50C-407E-A947-70E740481C1C}">
                          <a14:useLocalDpi xmlns:a14="http://schemas.microsoft.com/office/drawing/2010/main" val="0"/>
                        </a:ext>
                      </a:extLst>
                    </a:blip>
                    <a:srcRect l="41546" r="9429" b="10606"/>
                    <a:stretch/>
                  </pic:blipFill>
                  <pic:spPr bwMode="auto">
                    <a:xfrm>
                      <a:off x="0" y="0"/>
                      <a:ext cx="2809875" cy="216217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2D72AD" w:rsidRPr="003431FC">
        <w:rPr>
          <w:rFonts w:cs="Arial"/>
          <w:i/>
          <w:sz w:val="20"/>
          <w:szCs w:val="20"/>
          <w:lang w:val="es-ES"/>
        </w:rPr>
        <w:t>Leyenda fotográfica</w:t>
      </w:r>
      <w:r w:rsidR="002D72AD" w:rsidRPr="003431FC">
        <w:rPr>
          <w:rFonts w:cs="Arial"/>
          <w:sz w:val="20"/>
          <w:szCs w:val="20"/>
          <w:lang w:val="es-ES"/>
        </w:rPr>
        <w:t>: El angelote (</w:t>
      </w:r>
      <w:proofErr w:type="spellStart"/>
      <w:r w:rsidR="002D72AD" w:rsidRPr="003431FC">
        <w:rPr>
          <w:rFonts w:cs="Arial"/>
          <w:i/>
          <w:sz w:val="20"/>
          <w:szCs w:val="20"/>
          <w:lang w:val="es-ES"/>
        </w:rPr>
        <w:t>Squatina</w:t>
      </w:r>
      <w:proofErr w:type="spellEnd"/>
      <w:r w:rsidR="002D72AD" w:rsidRPr="003431FC">
        <w:rPr>
          <w:rFonts w:cs="Arial"/>
          <w:i/>
          <w:sz w:val="20"/>
          <w:szCs w:val="20"/>
          <w:lang w:val="es-ES"/>
        </w:rPr>
        <w:t xml:space="preserve"> </w:t>
      </w:r>
      <w:proofErr w:type="spellStart"/>
      <w:r w:rsidR="002D72AD" w:rsidRPr="003431FC">
        <w:rPr>
          <w:rFonts w:cs="Arial"/>
          <w:i/>
          <w:sz w:val="20"/>
          <w:szCs w:val="20"/>
          <w:lang w:val="es-ES"/>
        </w:rPr>
        <w:t>squatina</w:t>
      </w:r>
      <w:proofErr w:type="spellEnd"/>
      <w:r w:rsidR="002D72AD" w:rsidRPr="003431FC">
        <w:rPr>
          <w:rFonts w:cs="Arial"/>
          <w:sz w:val="20"/>
          <w:szCs w:val="20"/>
          <w:lang w:val="es-ES"/>
        </w:rPr>
        <w:t xml:space="preserve">) catalogado como En Peligro Crítico e incluido en los Apéndices I y II de la CMS y en el Anexo 1 del </w:t>
      </w:r>
      <w:proofErr w:type="spellStart"/>
      <w:r w:rsidR="002D72AD" w:rsidRPr="003431FC">
        <w:rPr>
          <w:rFonts w:cs="Arial"/>
          <w:sz w:val="20"/>
          <w:szCs w:val="20"/>
          <w:lang w:val="es-ES"/>
        </w:rPr>
        <w:t>MdE</w:t>
      </w:r>
      <w:proofErr w:type="spellEnd"/>
      <w:r w:rsidR="002D72AD" w:rsidRPr="003431FC">
        <w:rPr>
          <w:rFonts w:cs="Arial"/>
          <w:sz w:val="20"/>
          <w:szCs w:val="20"/>
          <w:lang w:val="es-ES"/>
        </w:rPr>
        <w:t xml:space="preserve"> sobre Tiburones— fue anteriormente común en las aguas costeras del Atlántico nororiental y el mar Mediterráneo, pero debido a la sobreexplotación, sus poblaciones se encuentran cada vez más fragmentadas</w:t>
      </w:r>
      <w:r w:rsidR="002D72AD" w:rsidRPr="003431FC">
        <w:rPr>
          <w:rFonts w:cs="Arial"/>
          <w:sz w:val="20"/>
          <w:szCs w:val="20"/>
          <w:vertAlign w:val="superscript"/>
          <w:lang w:val="es-ES"/>
        </w:rPr>
        <w:t>39,46</w:t>
      </w:r>
      <w:r w:rsidR="002D72AD" w:rsidRPr="003431FC">
        <w:rPr>
          <w:rFonts w:cs="Arial"/>
          <w:sz w:val="20"/>
          <w:szCs w:val="20"/>
          <w:lang w:val="es-ES"/>
        </w:rPr>
        <w:t xml:space="preserve">. En la COP14 se adoptó un Plan de Acción de Especies Únicas de la CMS para el angelote en el mar Mediterráneo. </w:t>
      </w:r>
      <w:r w:rsidR="002D72AD" w:rsidRPr="003431FC">
        <w:rPr>
          <w:rFonts w:cs="Arial"/>
          <w:i/>
          <w:sz w:val="20"/>
          <w:szCs w:val="20"/>
          <w:lang w:val="es-ES"/>
        </w:rPr>
        <w:t>Crédito fotográfico</w:t>
      </w:r>
      <w:r w:rsidR="002D72AD" w:rsidRPr="003431FC">
        <w:rPr>
          <w:rFonts w:cs="Arial"/>
          <w:sz w:val="20"/>
          <w:szCs w:val="20"/>
          <w:lang w:val="es-ES"/>
        </w:rPr>
        <w:t xml:space="preserve">: </w:t>
      </w:r>
      <w:hyperlink r:id="rId59" w:history="1">
        <w:r w:rsidR="002D72AD" w:rsidRPr="003431FC">
          <w:rPr>
            <w:rStyle w:val="Hyperlink"/>
            <w:rFonts w:cs="Arial"/>
            <w:sz w:val="20"/>
            <w:szCs w:val="20"/>
            <w:lang w:val="es-ES"/>
          </w:rPr>
          <w:t>Adobe Stock | #220283534</w:t>
        </w:r>
      </w:hyperlink>
      <w:r w:rsidR="002D72AD" w:rsidRPr="003431FC">
        <w:rPr>
          <w:rFonts w:cs="Arial"/>
          <w:sz w:val="20"/>
          <w:szCs w:val="20"/>
          <w:lang w:val="es-ES"/>
        </w:rPr>
        <w:t>.</w:t>
      </w:r>
    </w:p>
    <w:p w14:paraId="5975DE45" w14:textId="77777777" w:rsidR="002D72AD" w:rsidRPr="003431FC" w:rsidRDefault="002D72AD" w:rsidP="002D72AD">
      <w:pPr>
        <w:spacing w:after="0" w:line="240" w:lineRule="auto"/>
        <w:rPr>
          <w:rFonts w:ascii="Roboto" w:hAnsi="Roboto"/>
          <w:sz w:val="20"/>
          <w:szCs w:val="20"/>
          <w:lang w:val="es-ES"/>
        </w:rPr>
      </w:pPr>
    </w:p>
    <w:p w14:paraId="19DCE572" w14:textId="77777777" w:rsidR="002D72AD" w:rsidRPr="003431FC" w:rsidRDefault="002D72AD" w:rsidP="002D72AD">
      <w:pPr>
        <w:spacing w:line="240" w:lineRule="auto"/>
        <w:rPr>
          <w:rFonts w:ascii="Roboto" w:hAnsi="Roboto"/>
          <w:lang w:val="es-ES"/>
        </w:rPr>
      </w:pPr>
    </w:p>
    <w:p w14:paraId="0C4AF6DF" w14:textId="77777777" w:rsidR="00415F42" w:rsidRDefault="00415F42" w:rsidP="00C304D2">
      <w:pPr>
        <w:spacing w:after="0" w:line="240" w:lineRule="auto"/>
        <w:rPr>
          <w:rFonts w:cs="Arial"/>
          <w:b/>
          <w:lang w:val="es-ES"/>
        </w:rPr>
      </w:pPr>
    </w:p>
    <w:p w14:paraId="4A5AFADD" w14:textId="0F3F5921" w:rsidR="002D72AD" w:rsidRPr="003431FC" w:rsidRDefault="002D72AD" w:rsidP="00C304D2">
      <w:pPr>
        <w:spacing w:after="0" w:line="240" w:lineRule="auto"/>
        <w:rPr>
          <w:rFonts w:cs="Arial"/>
          <w:b/>
          <w:lang w:val="es-ES"/>
        </w:rPr>
      </w:pPr>
      <w:r w:rsidRPr="003431FC">
        <w:rPr>
          <w:rFonts w:cs="Arial"/>
          <w:b/>
          <w:lang w:val="es-ES"/>
        </w:rPr>
        <w:t>Reptiles</w:t>
      </w:r>
    </w:p>
    <w:p w14:paraId="7E2839BF" w14:textId="77777777" w:rsidR="00C304D2" w:rsidRPr="003431FC" w:rsidRDefault="00C304D2" w:rsidP="00C304D2">
      <w:pPr>
        <w:spacing w:after="0" w:line="240" w:lineRule="auto"/>
        <w:rPr>
          <w:rFonts w:cs="Arial"/>
          <w:b/>
          <w:lang w:val="es-ES"/>
        </w:rPr>
      </w:pPr>
    </w:p>
    <w:p w14:paraId="1F56CFD2" w14:textId="77777777" w:rsidR="002D72AD" w:rsidRPr="003431FC" w:rsidRDefault="002D72AD" w:rsidP="00C304D2">
      <w:pPr>
        <w:spacing w:after="0" w:line="240" w:lineRule="auto"/>
        <w:rPr>
          <w:rFonts w:cs="Arial"/>
          <w:i/>
          <w:lang w:val="es-ES"/>
        </w:rPr>
      </w:pPr>
      <w:r w:rsidRPr="003431FC">
        <w:rPr>
          <w:rFonts w:cs="Arial"/>
          <w:i/>
          <w:lang w:val="es-ES"/>
        </w:rPr>
        <w:t>Tortugas marinas</w:t>
      </w:r>
    </w:p>
    <w:p w14:paraId="6D6EF7A2" w14:textId="77777777" w:rsidR="00C304D2" w:rsidRPr="003431FC" w:rsidRDefault="00C304D2" w:rsidP="00C304D2">
      <w:pPr>
        <w:spacing w:after="0" w:line="240" w:lineRule="auto"/>
        <w:rPr>
          <w:rFonts w:cs="Arial"/>
          <w:lang w:val="es-ES"/>
        </w:rPr>
      </w:pPr>
    </w:p>
    <w:p w14:paraId="606F7577" w14:textId="7896283D" w:rsidR="002D72AD" w:rsidRPr="003431FC" w:rsidRDefault="002D72AD" w:rsidP="00C304D2">
      <w:pPr>
        <w:pStyle w:val="ListParagraph"/>
        <w:numPr>
          <w:ilvl w:val="0"/>
          <w:numId w:val="13"/>
        </w:numPr>
        <w:spacing w:after="80" w:line="240" w:lineRule="auto"/>
        <w:ind w:left="567" w:hanging="567"/>
        <w:contextualSpacing w:val="0"/>
        <w:jc w:val="both"/>
        <w:rPr>
          <w:rFonts w:cs="Arial"/>
          <w:lang w:val="es-ES"/>
        </w:rPr>
      </w:pPr>
      <w:r w:rsidRPr="003431FC">
        <w:rPr>
          <w:rFonts w:cs="Arial"/>
          <w:lang w:val="es-ES"/>
        </w:rPr>
        <w:t xml:space="preserve">El estado de conservación de las tortugas marinas muestra una tendencia general de mejora. En una </w:t>
      </w:r>
      <w:hyperlink r:id="rId60" w:history="1">
        <w:r w:rsidRPr="003431FC">
          <w:rPr>
            <w:rStyle w:val="Hyperlink"/>
            <w:rFonts w:cs="Arial"/>
            <w:lang w:val="es-ES"/>
          </w:rPr>
          <w:t>evaluación integral</w:t>
        </w:r>
      </w:hyperlink>
      <w:r w:rsidRPr="003431FC">
        <w:rPr>
          <w:rFonts w:cs="Arial"/>
          <w:lang w:val="es-ES"/>
        </w:rPr>
        <w:t xml:space="preserve"> reciente realizada por el Grupo de Especialistas en Tortugas Marinas (MTSG) de la Comisión de Supervivencia de Especies</w:t>
      </w:r>
      <w:r w:rsidR="00A810B3" w:rsidRPr="003431FC">
        <w:rPr>
          <w:rFonts w:cs="Arial"/>
          <w:lang w:val="es-ES"/>
        </w:rPr>
        <w:t xml:space="preserve"> (CSE) de la UICN</w:t>
      </w:r>
      <w:r w:rsidRPr="003431FC">
        <w:rPr>
          <w:rFonts w:cs="Arial"/>
          <w:lang w:val="es-ES"/>
        </w:rPr>
        <w:t xml:space="preserve">, la proporción de unidades regionales de manejo (RMU) clasificadas como de «bajo riesgo-baja amenaza» aumentó del 23 % en 2011 al 40 % en 202447. Durante el </w:t>
      </w:r>
      <w:r w:rsidRPr="003431FC">
        <w:rPr>
          <w:rFonts w:cs="Arial"/>
          <w:lang w:val="es-ES"/>
        </w:rPr>
        <w:lastRenderedPageBreak/>
        <w:t>mismo período, las categorías de riesgo y amenaza mejoraron en el 54 % de las RMU y empeoraron en el 15 %</w:t>
      </w:r>
      <w:r w:rsidRPr="003431FC">
        <w:rPr>
          <w:rFonts w:cs="Arial"/>
          <w:vertAlign w:val="superscript"/>
          <w:lang w:val="es-ES"/>
        </w:rPr>
        <w:t>47</w:t>
      </w:r>
      <w:r w:rsidRPr="003431FC">
        <w:rPr>
          <w:rFonts w:cs="Arial"/>
          <w:lang w:val="es-ES"/>
        </w:rPr>
        <w:t>.</w:t>
      </w:r>
    </w:p>
    <w:p w14:paraId="3098B694" w14:textId="71095CF0" w:rsidR="002D72AD" w:rsidRPr="003431FC" w:rsidRDefault="002D72AD" w:rsidP="00C304D2">
      <w:pPr>
        <w:pStyle w:val="ListParagraph"/>
        <w:numPr>
          <w:ilvl w:val="0"/>
          <w:numId w:val="13"/>
        </w:numPr>
        <w:spacing w:after="80" w:line="240" w:lineRule="auto"/>
        <w:ind w:left="567" w:hanging="567"/>
        <w:contextualSpacing w:val="0"/>
        <w:jc w:val="both"/>
        <w:rPr>
          <w:rFonts w:cs="Arial"/>
          <w:lang w:val="es-ES"/>
        </w:rPr>
      </w:pPr>
      <w:r w:rsidRPr="003431FC">
        <w:rPr>
          <w:rFonts w:cs="Arial"/>
          <w:lang w:val="es-ES"/>
        </w:rPr>
        <w:t xml:space="preserve">Los resultados de esta evaluación actualizada — que pueden consultarse en línea mediante un </w:t>
      </w:r>
      <w:hyperlink r:id="rId61" w:history="1">
        <w:r w:rsidRPr="003431FC">
          <w:rPr>
            <w:rStyle w:val="Hyperlink"/>
            <w:rFonts w:cs="Arial"/>
            <w:lang w:val="es-ES"/>
          </w:rPr>
          <w:t>panel de datos interactivo</w:t>
        </w:r>
      </w:hyperlink>
      <w:r w:rsidRPr="003431FC">
        <w:rPr>
          <w:rFonts w:cs="Arial"/>
          <w:lang w:val="es-ES"/>
        </w:rPr>
        <w:t xml:space="preserve"> – coinciden con el panorama descrito por una </w:t>
      </w:r>
      <w:hyperlink r:id="rId62" w:history="1">
        <w:r w:rsidRPr="003431FC">
          <w:rPr>
            <w:rStyle w:val="Hyperlink"/>
            <w:rFonts w:cs="Arial"/>
            <w:lang w:val="es-ES"/>
          </w:rPr>
          <w:t>síntesis</w:t>
        </w:r>
      </w:hyperlink>
      <w:r w:rsidRPr="003431FC">
        <w:rPr>
          <w:rFonts w:cs="Arial"/>
          <w:lang w:val="es-ES"/>
        </w:rPr>
        <w:t xml:space="preserve"> reciente de las tendencias de anidación anual, que muestra tendencias al alza o estables para la mayoría de las poblaciones monitoreadas</w:t>
      </w:r>
      <w:r w:rsidRPr="003431FC">
        <w:rPr>
          <w:rFonts w:cs="Arial"/>
          <w:vertAlign w:val="superscript"/>
          <w:lang w:val="es-ES"/>
        </w:rPr>
        <w:t>48</w:t>
      </w:r>
      <w:r w:rsidRPr="003431FC">
        <w:rPr>
          <w:rFonts w:cs="Arial"/>
          <w:lang w:val="es-ES"/>
        </w:rPr>
        <w:t>. En algunos casos, las tendencias positivas se atribuyen a medidas de conservación, incluyendo esfuerzos para reducir la captura directa y la creación de áreas protegidas</w:t>
      </w:r>
      <w:r w:rsidRPr="003431FC">
        <w:rPr>
          <w:rFonts w:cs="Arial"/>
          <w:vertAlign w:val="superscript"/>
          <w:lang w:val="es-ES"/>
        </w:rPr>
        <w:t>49</w:t>
      </w:r>
      <w:r w:rsidRPr="003431FC">
        <w:rPr>
          <w:rFonts w:cs="Arial"/>
          <w:lang w:val="es-ES"/>
        </w:rPr>
        <w:t>.</w:t>
      </w:r>
    </w:p>
    <w:p w14:paraId="53CFFDA2" w14:textId="77777777" w:rsidR="002D72AD" w:rsidRPr="003431FC" w:rsidRDefault="002D72AD" w:rsidP="00C304D2">
      <w:pPr>
        <w:pStyle w:val="ListParagraph"/>
        <w:numPr>
          <w:ilvl w:val="0"/>
          <w:numId w:val="14"/>
        </w:numPr>
        <w:spacing w:after="80" w:line="240" w:lineRule="auto"/>
        <w:ind w:left="567" w:hanging="567"/>
        <w:contextualSpacing w:val="0"/>
        <w:jc w:val="both"/>
        <w:rPr>
          <w:rFonts w:cs="Arial"/>
          <w:lang w:val="es-ES"/>
        </w:rPr>
      </w:pPr>
      <w:r w:rsidRPr="003431FC">
        <w:rPr>
          <w:rFonts w:cs="Arial"/>
          <w:lang w:val="es-ES"/>
        </w:rPr>
        <w:t>Sin embargo, muchas poblaciones de tortugas marinas siguen amenazadas</w:t>
      </w:r>
      <w:r w:rsidRPr="003431FC">
        <w:rPr>
          <w:rFonts w:cs="Arial"/>
          <w:vertAlign w:val="superscript"/>
          <w:lang w:val="es-ES"/>
        </w:rPr>
        <w:t>47</w:t>
      </w:r>
      <w:r w:rsidRPr="003431FC">
        <w:rPr>
          <w:rFonts w:cs="Arial"/>
          <w:lang w:val="es-ES"/>
        </w:rPr>
        <w:t>. Desde una perspectiva regional, las mejoras en el estado de conservación fueron más frecuentes en las RMU del océano Atlántico, mientras que la mayoría de las RMU clasificadas como de «alto riesgo-alta amenaza» se concentraron en el océano Pacífico47. De las nueve RMU de «alto riesgo-alta amenaza», cuatro correspondían a la tortuga laúd (</w:t>
      </w:r>
      <w:proofErr w:type="spellStart"/>
      <w:r w:rsidRPr="003431FC">
        <w:rPr>
          <w:rFonts w:cs="Arial"/>
          <w:i/>
          <w:lang w:val="es-ES"/>
        </w:rPr>
        <w:t>Dermochelys</w:t>
      </w:r>
      <w:proofErr w:type="spellEnd"/>
      <w:r w:rsidRPr="003431FC">
        <w:rPr>
          <w:rFonts w:cs="Arial"/>
          <w:i/>
          <w:lang w:val="es-ES"/>
        </w:rPr>
        <w:t xml:space="preserve"> </w:t>
      </w:r>
      <w:proofErr w:type="spellStart"/>
      <w:r w:rsidRPr="003431FC">
        <w:rPr>
          <w:rFonts w:cs="Arial"/>
          <w:i/>
          <w:lang w:val="es-ES"/>
        </w:rPr>
        <w:t>coriacea</w:t>
      </w:r>
      <w:proofErr w:type="spellEnd"/>
      <w:r w:rsidRPr="003431FC">
        <w:rPr>
          <w:rFonts w:cs="Arial"/>
          <w:lang w:val="es-ES"/>
        </w:rPr>
        <w:t>) y tres a la caguama (</w:t>
      </w:r>
      <w:proofErr w:type="spellStart"/>
      <w:r w:rsidRPr="003431FC">
        <w:rPr>
          <w:rFonts w:cs="Arial"/>
          <w:i/>
          <w:lang w:val="es-ES"/>
        </w:rPr>
        <w:t>Caretta</w:t>
      </w:r>
      <w:proofErr w:type="spellEnd"/>
      <w:r w:rsidRPr="003431FC">
        <w:rPr>
          <w:rFonts w:cs="Arial"/>
          <w:i/>
          <w:lang w:val="es-ES"/>
        </w:rPr>
        <w:t xml:space="preserve"> </w:t>
      </w:r>
      <w:proofErr w:type="spellStart"/>
      <w:r w:rsidRPr="003431FC">
        <w:rPr>
          <w:rFonts w:cs="Arial"/>
          <w:i/>
          <w:lang w:val="es-ES"/>
        </w:rPr>
        <w:t>caretta</w:t>
      </w:r>
      <w:proofErr w:type="spellEnd"/>
      <w:r w:rsidRPr="003431FC">
        <w:rPr>
          <w:rFonts w:cs="Arial"/>
          <w:lang w:val="es-ES"/>
        </w:rPr>
        <w:t>)</w:t>
      </w:r>
      <w:r w:rsidRPr="003431FC">
        <w:rPr>
          <w:rFonts w:cs="Arial"/>
          <w:vertAlign w:val="superscript"/>
          <w:lang w:val="es-ES"/>
        </w:rPr>
        <w:t>47</w:t>
      </w:r>
      <w:r w:rsidRPr="003431FC">
        <w:rPr>
          <w:rFonts w:cs="Arial"/>
          <w:lang w:val="es-ES"/>
        </w:rPr>
        <w:t xml:space="preserve">.  </w:t>
      </w:r>
    </w:p>
    <w:p w14:paraId="6D4222DD" w14:textId="77777777" w:rsidR="002D72AD" w:rsidRPr="003431FC" w:rsidRDefault="002D72AD" w:rsidP="00C304D2">
      <w:pPr>
        <w:pStyle w:val="ListParagraph"/>
        <w:numPr>
          <w:ilvl w:val="0"/>
          <w:numId w:val="14"/>
        </w:numPr>
        <w:spacing w:after="0" w:line="240" w:lineRule="auto"/>
        <w:ind w:left="567" w:hanging="567"/>
        <w:contextualSpacing w:val="0"/>
        <w:jc w:val="both"/>
        <w:rPr>
          <w:rFonts w:cs="Arial"/>
          <w:lang w:val="es-ES"/>
        </w:rPr>
      </w:pPr>
      <w:r w:rsidRPr="003431FC">
        <w:rPr>
          <w:rFonts w:cs="Arial"/>
          <w:lang w:val="es-ES"/>
        </w:rPr>
        <w:t>A pesar de las señales generales de recuperación mencionadas, las tortugas marinas continúan enfrentando graves amenazas</w:t>
      </w:r>
      <w:r w:rsidRPr="003431FC">
        <w:rPr>
          <w:rFonts w:cs="Arial"/>
          <w:vertAlign w:val="superscript"/>
          <w:lang w:val="es-ES"/>
        </w:rPr>
        <w:t>49</w:t>
      </w:r>
      <w:r w:rsidRPr="003431FC">
        <w:rPr>
          <w:rFonts w:cs="Arial"/>
          <w:lang w:val="es-ES"/>
        </w:rPr>
        <w:t>. Según la evaluación del MTSG de la CSE de la UICN, la captura incidental en pesquerías fue identificada como la presión más severa entre todas las RMU de tortugas marinas, mostrando pocos signos de mejora desde 201147. Otras presiones persistentes o emergentes incluyen el desarrollo costero, la contaminación por plásticos, el cambio climático y la captura directa</w:t>
      </w:r>
      <w:r w:rsidRPr="003431FC">
        <w:rPr>
          <w:rFonts w:cs="Arial"/>
          <w:vertAlign w:val="superscript"/>
          <w:lang w:val="es-ES"/>
        </w:rPr>
        <w:t>49</w:t>
      </w:r>
      <w:r w:rsidRPr="003431FC">
        <w:rPr>
          <w:rFonts w:cs="Arial"/>
          <w:lang w:val="es-ES"/>
        </w:rPr>
        <w:t>.</w:t>
      </w:r>
    </w:p>
    <w:p w14:paraId="1D407186" w14:textId="77777777" w:rsidR="002D72AD" w:rsidRPr="003431FC" w:rsidRDefault="002D72AD" w:rsidP="002D72AD">
      <w:pPr>
        <w:spacing w:after="0" w:line="240" w:lineRule="auto"/>
        <w:rPr>
          <w:rFonts w:ascii="Roboto" w:hAnsi="Roboto"/>
          <w:lang w:val="es-ES"/>
        </w:rPr>
      </w:pPr>
      <w:r w:rsidRPr="003431FC">
        <w:rPr>
          <w:rFonts w:ascii="Roboto" w:hAnsi="Roboto"/>
          <w:lang w:val="es-ES"/>
        </w:rPr>
        <w:t xml:space="preserve"> </w:t>
      </w:r>
    </w:p>
    <w:p w14:paraId="4C4FD142" w14:textId="77777777" w:rsidR="002D72AD" w:rsidRPr="003431FC" w:rsidRDefault="00C82977" w:rsidP="002D72AD">
      <w:pPr>
        <w:spacing w:after="0" w:line="240" w:lineRule="auto"/>
        <w:rPr>
          <w:rFonts w:ascii="Roboto" w:hAnsi="Roboto"/>
          <w:lang w:val="es-ES"/>
        </w:rPr>
      </w:pPr>
      <w:r w:rsidRPr="003431FC">
        <w:rPr>
          <w:rFonts w:ascii="Roboto" w:hAnsi="Roboto"/>
          <w:noProof/>
          <w:lang w:val="es-ES" w:eastAsia="es-ES"/>
        </w:rPr>
        <w:drawing>
          <wp:inline distT="0" distB="0" distL="0" distR="0" wp14:anchorId="782ABE93" wp14:editId="1ADE16E6">
            <wp:extent cx="5731510" cy="3989070"/>
            <wp:effectExtent l="0" t="0" r="2540" b="0"/>
            <wp:docPr id="1282673742" name="Picture 5" descr="A turtle swimming in the wa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2673742" name="Picture 5" descr="A turtle swimming in the water&#10;&#10;Description automatically generated"/>
                    <pic:cNvPicPr/>
                  </pic:nvPicPr>
                  <pic:blipFill>
                    <a:blip r:embed="rId63" cstate="print">
                      <a:extLst>
                        <a:ext uri="{28A0092B-C50C-407E-A947-70E740481C1C}">
                          <a14:useLocalDpi xmlns:a14="http://schemas.microsoft.com/office/drawing/2010/main" val="0"/>
                        </a:ext>
                      </a:extLst>
                    </a:blip>
                    <a:stretch>
                      <a:fillRect/>
                    </a:stretch>
                  </pic:blipFill>
                  <pic:spPr>
                    <a:xfrm>
                      <a:off x="0" y="0"/>
                      <a:ext cx="5731510" cy="3989070"/>
                    </a:xfrm>
                    <a:prstGeom prst="rect">
                      <a:avLst/>
                    </a:prstGeom>
                  </pic:spPr>
                </pic:pic>
              </a:graphicData>
            </a:graphic>
          </wp:inline>
        </w:drawing>
      </w:r>
    </w:p>
    <w:p w14:paraId="2D1BB7EE" w14:textId="77777777" w:rsidR="002D72AD" w:rsidRPr="003431FC" w:rsidRDefault="002D72AD" w:rsidP="00C304D2">
      <w:pPr>
        <w:spacing w:after="0" w:line="240" w:lineRule="auto"/>
        <w:jc w:val="both"/>
        <w:rPr>
          <w:rFonts w:cs="Arial"/>
          <w:sz w:val="20"/>
          <w:szCs w:val="20"/>
          <w:lang w:val="es-ES"/>
        </w:rPr>
      </w:pPr>
      <w:r w:rsidRPr="003431FC">
        <w:rPr>
          <w:rFonts w:cs="Arial"/>
          <w:i/>
          <w:sz w:val="20"/>
          <w:szCs w:val="20"/>
          <w:lang w:val="es-ES"/>
        </w:rPr>
        <w:t>Leyenda fotográfica</w:t>
      </w:r>
      <w:r w:rsidRPr="003431FC">
        <w:rPr>
          <w:rFonts w:cs="Arial"/>
          <w:sz w:val="20"/>
          <w:szCs w:val="20"/>
          <w:lang w:val="es-ES"/>
        </w:rPr>
        <w:t>: En las playas de anidación monitoreadas, las tendencias de abundancia poblacional de la tortuga verde (</w:t>
      </w:r>
      <w:proofErr w:type="spellStart"/>
      <w:r w:rsidRPr="003431FC">
        <w:rPr>
          <w:rFonts w:cs="Arial"/>
          <w:i/>
          <w:sz w:val="20"/>
          <w:szCs w:val="20"/>
          <w:lang w:val="es-ES"/>
        </w:rPr>
        <w:t>Chelonia</w:t>
      </w:r>
      <w:proofErr w:type="spellEnd"/>
      <w:r w:rsidRPr="003431FC">
        <w:rPr>
          <w:rFonts w:cs="Arial"/>
          <w:i/>
          <w:sz w:val="20"/>
          <w:szCs w:val="20"/>
          <w:lang w:val="es-ES"/>
        </w:rPr>
        <w:t xml:space="preserve"> </w:t>
      </w:r>
      <w:proofErr w:type="spellStart"/>
      <w:r w:rsidRPr="003431FC">
        <w:rPr>
          <w:rFonts w:cs="Arial"/>
          <w:i/>
          <w:sz w:val="20"/>
          <w:szCs w:val="20"/>
          <w:lang w:val="es-ES"/>
        </w:rPr>
        <w:t>mydas</w:t>
      </w:r>
      <w:proofErr w:type="spellEnd"/>
      <w:r w:rsidRPr="003431FC">
        <w:rPr>
          <w:rFonts w:cs="Arial"/>
          <w:sz w:val="20"/>
          <w:szCs w:val="20"/>
          <w:lang w:val="es-ES"/>
        </w:rPr>
        <w:t>) son generalmente estables o en aumento</w:t>
      </w:r>
      <w:r w:rsidRPr="003431FC">
        <w:rPr>
          <w:rFonts w:cs="Arial"/>
          <w:sz w:val="20"/>
          <w:szCs w:val="20"/>
          <w:vertAlign w:val="superscript"/>
          <w:lang w:val="es-ES"/>
        </w:rPr>
        <w:t>48</w:t>
      </w:r>
      <w:r w:rsidRPr="003431FC">
        <w:rPr>
          <w:rFonts w:cs="Arial"/>
          <w:sz w:val="20"/>
          <w:szCs w:val="20"/>
          <w:lang w:val="es-ES"/>
        </w:rPr>
        <w:t>, aunque se han reportado descensos drásticos en una de las colonias de anidación más grandes del mundo</w:t>
      </w:r>
      <w:r w:rsidRPr="003431FC">
        <w:rPr>
          <w:rFonts w:cs="Arial"/>
          <w:sz w:val="20"/>
          <w:szCs w:val="20"/>
          <w:vertAlign w:val="superscript"/>
          <w:lang w:val="es-ES"/>
        </w:rPr>
        <w:t>50</w:t>
      </w:r>
      <w:r w:rsidRPr="003431FC">
        <w:rPr>
          <w:rFonts w:cs="Arial"/>
          <w:sz w:val="20"/>
          <w:szCs w:val="20"/>
          <w:lang w:val="es-ES"/>
        </w:rPr>
        <w:t>. Aún es necesario tomar medidas para abordar las amenazas persistentes que enfrenta esta especie, como la captura incidental, la contaminación y la pérdida de praderas marinas, que constituyen su hábitat de alimentación</w:t>
      </w:r>
      <w:r w:rsidRPr="003431FC">
        <w:rPr>
          <w:rFonts w:cs="Arial"/>
          <w:sz w:val="20"/>
          <w:szCs w:val="20"/>
          <w:vertAlign w:val="superscript"/>
          <w:lang w:val="es-ES"/>
        </w:rPr>
        <w:t>49</w:t>
      </w:r>
      <w:r w:rsidRPr="003431FC">
        <w:rPr>
          <w:rFonts w:cs="Arial"/>
          <w:sz w:val="20"/>
          <w:szCs w:val="20"/>
          <w:lang w:val="es-ES"/>
        </w:rPr>
        <w:t xml:space="preserve">. </w:t>
      </w:r>
      <w:r w:rsidRPr="003431FC">
        <w:rPr>
          <w:rFonts w:cs="Arial"/>
          <w:i/>
          <w:sz w:val="20"/>
          <w:szCs w:val="20"/>
          <w:lang w:val="es-ES"/>
        </w:rPr>
        <w:t>Crédito fotográfico</w:t>
      </w:r>
      <w:r w:rsidRPr="003431FC">
        <w:rPr>
          <w:rFonts w:cs="Arial"/>
          <w:sz w:val="20"/>
          <w:szCs w:val="20"/>
          <w:lang w:val="es-ES"/>
        </w:rPr>
        <w:t xml:space="preserve">: </w:t>
      </w:r>
      <w:hyperlink r:id="rId64" w:history="1">
        <w:r w:rsidRPr="003431FC">
          <w:rPr>
            <w:rStyle w:val="Hyperlink"/>
            <w:rFonts w:cs="Arial"/>
            <w:sz w:val="20"/>
            <w:szCs w:val="20"/>
            <w:lang w:val="es-ES"/>
          </w:rPr>
          <w:t>Adobe Stock | #536146467</w:t>
        </w:r>
      </w:hyperlink>
      <w:r w:rsidRPr="003431FC">
        <w:rPr>
          <w:rFonts w:cs="Arial"/>
          <w:sz w:val="20"/>
          <w:szCs w:val="20"/>
          <w:lang w:val="es-ES"/>
        </w:rPr>
        <w:t>.</w:t>
      </w:r>
    </w:p>
    <w:p w14:paraId="1B6BEEF8" w14:textId="77777777" w:rsidR="002D72AD" w:rsidRPr="003431FC" w:rsidRDefault="002D72AD" w:rsidP="002D72AD">
      <w:pPr>
        <w:spacing w:line="240" w:lineRule="auto"/>
        <w:rPr>
          <w:rFonts w:ascii="Roboto" w:hAnsi="Roboto"/>
          <w:color w:val="000000" w:themeColor="text1"/>
          <w:lang w:val="es-ES"/>
        </w:rPr>
      </w:pPr>
    </w:p>
    <w:p w14:paraId="783813E6" w14:textId="77777777" w:rsidR="002D72AD" w:rsidRPr="003431FC" w:rsidRDefault="002D72AD" w:rsidP="00C304D2">
      <w:pPr>
        <w:pStyle w:val="Heading1"/>
        <w:numPr>
          <w:ilvl w:val="0"/>
          <w:numId w:val="41"/>
        </w:numPr>
        <w:spacing w:before="0" w:line="240" w:lineRule="auto"/>
        <w:ind w:left="357" w:hanging="357"/>
        <w:jc w:val="both"/>
        <w:rPr>
          <w:rFonts w:ascii="Arial" w:hAnsi="Arial" w:cs="Arial"/>
          <w:b/>
          <w:color w:val="auto"/>
          <w:sz w:val="22"/>
          <w:szCs w:val="22"/>
          <w:lang w:val="es-ES"/>
        </w:rPr>
      </w:pPr>
      <w:bookmarkStart w:id="5" w:name="_Toc210914222"/>
      <w:bookmarkStart w:id="6" w:name="_Hlk206419374"/>
      <w:r w:rsidRPr="003431FC">
        <w:rPr>
          <w:rFonts w:ascii="Arial" w:hAnsi="Arial" w:cs="Arial"/>
          <w:b/>
          <w:color w:val="auto"/>
          <w:sz w:val="22"/>
          <w:szCs w:val="22"/>
          <w:lang w:val="es-ES"/>
        </w:rPr>
        <w:lastRenderedPageBreak/>
        <w:t>Avances en la identificación y protección de hábitats importantes para especies incluidas en la CMS</w:t>
      </w:r>
      <w:bookmarkEnd w:id="5"/>
    </w:p>
    <w:p w14:paraId="4BC3ED60" w14:textId="77777777" w:rsidR="00C304D2" w:rsidRPr="003431FC" w:rsidRDefault="00C304D2" w:rsidP="00C304D2">
      <w:pPr>
        <w:spacing w:after="0" w:line="240" w:lineRule="auto"/>
        <w:jc w:val="both"/>
        <w:rPr>
          <w:lang w:val="es-ES"/>
        </w:rPr>
      </w:pPr>
    </w:p>
    <w:bookmarkEnd w:id="6"/>
    <w:p w14:paraId="1A60511F" w14:textId="6F9A9685" w:rsidR="002D72AD" w:rsidRPr="003431FC" w:rsidRDefault="002D72AD" w:rsidP="00C304D2">
      <w:pPr>
        <w:spacing w:after="0" w:line="240" w:lineRule="auto"/>
        <w:jc w:val="both"/>
        <w:rPr>
          <w:rFonts w:cs="Arial"/>
          <w:lang w:val="es-ES"/>
        </w:rPr>
      </w:pPr>
      <w:r w:rsidRPr="003431FC">
        <w:rPr>
          <w:rFonts w:cs="Arial"/>
          <w:lang w:val="es-ES"/>
        </w:rPr>
        <w:t xml:space="preserve">Muchas especies migratorias dependen de una red de áreas y sitios específicos que proporcionan hábitats vitales para la reproducción, alimentación, descanso o migración. Esta sección ofrece un resumen de los avances recientes en la identificación y protección de sitios críticos para las especies incluidas en la CMS a nivel mundial, basado en el análisis realizado para el primer informe </w:t>
      </w:r>
      <w:hyperlink r:id="rId65" w:history="1">
        <w:r w:rsidRPr="003431FC">
          <w:rPr>
            <w:rStyle w:val="Hyperlink"/>
            <w:rFonts w:cs="Arial"/>
            <w:i/>
            <w:lang w:val="es-ES"/>
          </w:rPr>
          <w:t>Estado de las especies migratorias en el mundo</w:t>
        </w:r>
      </w:hyperlink>
      <w:r w:rsidRPr="003431FC">
        <w:rPr>
          <w:rFonts w:cs="Arial"/>
          <w:lang w:val="es-ES"/>
        </w:rPr>
        <w:t xml:space="preserve">. La identificación y protección de hábitats importantes para las especies enumeradas en la CMS no solo constituye un componente esencial del </w:t>
      </w:r>
      <w:hyperlink r:id="rId66" w:history="1">
        <w:r w:rsidRPr="003431FC">
          <w:rPr>
            <w:rStyle w:val="Hyperlink"/>
            <w:rFonts w:cs="Arial"/>
            <w:lang w:val="es-ES"/>
          </w:rPr>
          <w:t>Plan Estratégico de Samarcanda para las Especies Migratorias 2024-2032</w:t>
        </w:r>
      </w:hyperlink>
      <w:r w:rsidRPr="003431FC">
        <w:rPr>
          <w:rFonts w:cs="Arial"/>
          <w:lang w:val="es-ES"/>
        </w:rPr>
        <w:t xml:space="preserve">, sino que también contribuye de forma significativa a los esfuerzos por mantener y mejorar la conectividad ecológica global. Abordar la pérdida, degradación y fragmentación de hábitats clave para las especies migratorias es además fundamental para el logro de múltiples metas del Marco Mundial para la Biodiversidad de Kunming-Montreal. </w:t>
      </w:r>
    </w:p>
    <w:p w14:paraId="7C14E1C2" w14:textId="77777777" w:rsidR="002D72AD" w:rsidRPr="003431FC" w:rsidRDefault="002D72AD" w:rsidP="00C304D2">
      <w:pPr>
        <w:spacing w:after="0" w:line="240" w:lineRule="auto"/>
        <w:jc w:val="both"/>
        <w:rPr>
          <w:rFonts w:cs="Arial"/>
          <w:b/>
          <w:lang w:val="es-ES"/>
        </w:rPr>
      </w:pPr>
    </w:p>
    <w:p w14:paraId="4825C4F7" w14:textId="77777777" w:rsidR="002D72AD" w:rsidRPr="003431FC" w:rsidRDefault="002D72AD" w:rsidP="00C304D2">
      <w:pPr>
        <w:spacing w:after="0" w:line="240" w:lineRule="auto"/>
        <w:jc w:val="both"/>
        <w:rPr>
          <w:rFonts w:cs="Arial"/>
          <w:b/>
          <w:lang w:val="es-ES"/>
        </w:rPr>
      </w:pPr>
      <w:r w:rsidRPr="003431FC">
        <w:rPr>
          <w:rFonts w:cs="Arial"/>
          <w:b/>
          <w:lang w:val="es-ES"/>
        </w:rPr>
        <w:t>Identificación de hábitats importantes</w:t>
      </w:r>
    </w:p>
    <w:p w14:paraId="74B1934C" w14:textId="77777777" w:rsidR="00C304D2" w:rsidRPr="003431FC" w:rsidRDefault="00C304D2" w:rsidP="00C304D2">
      <w:pPr>
        <w:spacing w:after="0" w:line="240" w:lineRule="auto"/>
        <w:jc w:val="both"/>
        <w:rPr>
          <w:rFonts w:cs="Arial"/>
          <w:b/>
          <w:lang w:val="es-ES"/>
        </w:rPr>
      </w:pPr>
    </w:p>
    <w:p w14:paraId="6C020A60" w14:textId="77777777" w:rsidR="002D72AD" w:rsidRPr="003431FC" w:rsidRDefault="002D72AD" w:rsidP="00C304D2">
      <w:pPr>
        <w:spacing w:after="0" w:line="240" w:lineRule="auto"/>
        <w:jc w:val="both"/>
        <w:rPr>
          <w:rFonts w:cs="Arial"/>
          <w:lang w:val="es-ES"/>
        </w:rPr>
      </w:pPr>
      <w:r w:rsidRPr="003431FC">
        <w:rPr>
          <w:rFonts w:cs="Arial"/>
          <w:lang w:val="es-ES"/>
        </w:rPr>
        <w:t>Se han desarrollado múltiples enfoques para identificar áreas importantes para la biodiversidad a nivel mundial</w:t>
      </w:r>
      <w:r w:rsidRPr="003431FC">
        <w:rPr>
          <w:rFonts w:cs="Arial"/>
          <w:vertAlign w:val="superscript"/>
          <w:lang w:val="es-ES"/>
        </w:rPr>
        <w:t>1</w:t>
      </w:r>
      <w:r w:rsidRPr="003431FC">
        <w:rPr>
          <w:rFonts w:cs="Arial"/>
          <w:lang w:val="es-ES"/>
        </w:rPr>
        <w:t>. Entre ellos destacan las Áreas Clave para la Biodiversidad (KBA, por sus siglas en inglés), concebidas como un enfoque integral para identificar sitios relevantes para todos los grupos taxonómicos, ecosistemas, procesos biológicos y de integridad ecológica, así como áreas de irremplazabilidad</w:t>
      </w:r>
      <w:r w:rsidRPr="003431FC">
        <w:rPr>
          <w:rFonts w:cs="Arial"/>
          <w:vertAlign w:val="superscript"/>
          <w:lang w:val="es-ES"/>
        </w:rPr>
        <w:t>2</w:t>
      </w:r>
      <w:r w:rsidRPr="003431FC">
        <w:rPr>
          <w:rFonts w:cs="Arial"/>
          <w:lang w:val="es-ES"/>
        </w:rPr>
        <w:t>. Las KBA se identifican a nivel nacional mediante un conjunto de criterios cuantitativos</w:t>
      </w:r>
      <w:r w:rsidRPr="003431FC">
        <w:rPr>
          <w:rFonts w:cs="Arial"/>
          <w:vertAlign w:val="superscript"/>
          <w:lang w:val="es-ES"/>
        </w:rPr>
        <w:t>2</w:t>
      </w:r>
      <w:r w:rsidRPr="003431FC">
        <w:rPr>
          <w:rFonts w:cs="Arial"/>
          <w:lang w:val="es-ES"/>
        </w:rPr>
        <w:t xml:space="preserve">. Por ejemplo, un sitio puede ser designado como KBA si sostiene una proporción significativa de la población mundial de una especie globalmente amenazada, o si alberga agregaciones demográficas importantes de una especie durante una o más etapas críticas de su ciclo de vida, entre otros criterios. </w:t>
      </w:r>
    </w:p>
    <w:p w14:paraId="73CDAC00" w14:textId="77777777" w:rsidR="00C304D2" w:rsidRPr="003431FC" w:rsidRDefault="00C304D2" w:rsidP="00C304D2">
      <w:pPr>
        <w:spacing w:after="0" w:line="240" w:lineRule="auto"/>
        <w:jc w:val="both"/>
        <w:rPr>
          <w:rFonts w:cs="Arial"/>
          <w:lang w:val="es-ES"/>
        </w:rPr>
      </w:pPr>
    </w:p>
    <w:p w14:paraId="2554EC21" w14:textId="5FA2A53C" w:rsidR="002D72AD" w:rsidRPr="003431FC" w:rsidRDefault="002D72AD" w:rsidP="00C304D2">
      <w:pPr>
        <w:spacing w:after="0" w:line="240" w:lineRule="auto"/>
        <w:jc w:val="both"/>
        <w:rPr>
          <w:rFonts w:cs="Arial"/>
          <w:lang w:val="es-ES"/>
        </w:rPr>
      </w:pPr>
      <w:r w:rsidRPr="003431FC">
        <w:rPr>
          <w:rFonts w:cs="Arial"/>
          <w:lang w:val="es-ES"/>
        </w:rPr>
        <w:t>Además de las KBA, existen otras iniciativas globales específicas por taxón</w:t>
      </w:r>
      <w:r w:rsidRPr="003431FC">
        <w:rPr>
          <w:rStyle w:val="FootnoteReference"/>
          <w:rFonts w:cs="Arial"/>
          <w:lang w:val="es-ES"/>
        </w:rPr>
        <w:footnoteReference w:id="11"/>
      </w:r>
      <w:r w:rsidRPr="003431FC">
        <w:rPr>
          <w:rFonts w:cs="Arial"/>
          <w:lang w:val="es-ES"/>
        </w:rPr>
        <w:t xml:space="preserve">, como las </w:t>
      </w:r>
      <w:hyperlink r:id="rId67" w:history="1">
        <w:r w:rsidRPr="003431FC">
          <w:rPr>
            <w:rStyle w:val="Hyperlink"/>
            <w:rFonts w:cs="Arial"/>
            <w:lang w:val="es-ES"/>
          </w:rPr>
          <w:t>Áreas Importantes para Mamíferos Marinos</w:t>
        </w:r>
      </w:hyperlink>
      <w:r w:rsidRPr="003431FC">
        <w:rPr>
          <w:rFonts w:cs="Arial"/>
          <w:lang w:val="es-ES"/>
        </w:rPr>
        <w:t xml:space="preserve"> (AIMM), </w:t>
      </w:r>
      <w:hyperlink r:id="rId68" w:history="1">
        <w:r w:rsidRPr="003431FC">
          <w:rPr>
            <w:rStyle w:val="Hyperlink"/>
            <w:rFonts w:cs="Arial"/>
            <w:lang w:val="es-ES"/>
          </w:rPr>
          <w:t>las Áreas Importantes para Tiburones y Rayas</w:t>
        </w:r>
      </w:hyperlink>
      <w:r w:rsidRPr="003431FC">
        <w:rPr>
          <w:rFonts w:cs="Arial"/>
          <w:lang w:val="es-ES"/>
        </w:rPr>
        <w:t xml:space="preserve"> (ISRA) y las </w:t>
      </w:r>
      <w:hyperlink r:id="rId69" w:history="1">
        <w:r w:rsidRPr="003431FC">
          <w:rPr>
            <w:rStyle w:val="Hyperlink"/>
            <w:rFonts w:cs="Arial"/>
            <w:lang w:val="es-ES"/>
          </w:rPr>
          <w:t>Áreas Importantes para Tortugas Marinas</w:t>
        </w:r>
      </w:hyperlink>
      <w:r w:rsidRPr="003431FC">
        <w:rPr>
          <w:rFonts w:cs="Arial"/>
          <w:lang w:val="es-ES"/>
        </w:rPr>
        <w:t xml:space="preserve"> (IMTA), que son particularmente relevantes para la CMS (véase el </w:t>
      </w:r>
      <w:r w:rsidRPr="003431FC">
        <w:rPr>
          <w:rFonts w:cs="Arial"/>
          <w:b/>
          <w:lang w:val="es-ES"/>
        </w:rPr>
        <w:t>Recuadro 1</w:t>
      </w:r>
      <w:r w:rsidRPr="003431FC">
        <w:rPr>
          <w:rFonts w:cs="Arial"/>
          <w:lang w:val="es-ES"/>
        </w:rPr>
        <w:t>). Existen diferencias entre los enfoques utilizados para identificar sitios importantes dentro de estos marcos</w:t>
      </w:r>
      <w:r w:rsidRPr="003431FC">
        <w:rPr>
          <w:rFonts w:cs="Arial"/>
          <w:vertAlign w:val="superscript"/>
          <w:lang w:val="es-ES"/>
        </w:rPr>
        <w:t>2-3</w:t>
      </w:r>
      <w:r w:rsidRPr="003431FC">
        <w:rPr>
          <w:rFonts w:cs="Arial"/>
          <w:lang w:val="es-ES"/>
        </w:rPr>
        <w:t>, incluidas diferencias de escala. Mientras que las KBA se definen como sitios que pueden ser gestionados como una unidad</w:t>
      </w:r>
      <w:r w:rsidRPr="003431FC">
        <w:rPr>
          <w:rFonts w:cs="Arial"/>
          <w:vertAlign w:val="superscript"/>
          <w:lang w:val="es-ES"/>
        </w:rPr>
        <w:t>1</w:t>
      </w:r>
      <w:r w:rsidRPr="003431FC">
        <w:rPr>
          <w:rFonts w:cs="Arial"/>
          <w:lang w:val="es-ES"/>
        </w:rPr>
        <w:t>, las AIMM y las ISRA pueden abarcar áreas más extensas, como corredores migratorios costeros o transoceánicos</w:t>
      </w:r>
      <w:r w:rsidRPr="003431FC">
        <w:rPr>
          <w:rFonts w:cs="Arial"/>
          <w:vertAlign w:val="superscript"/>
          <w:lang w:val="es-ES"/>
        </w:rPr>
        <w:t>3</w:t>
      </w:r>
      <w:r w:rsidRPr="003431FC">
        <w:rPr>
          <w:rFonts w:cs="Arial"/>
          <w:lang w:val="es-ES"/>
        </w:rPr>
        <w:t>. Las iniciativas AIMM, ISRA e IMTA también aplican criterios estandarizados a nivel global para identificar porciones discretas de hábitat con potencial de gestión para la conservación</w:t>
      </w:r>
      <w:r w:rsidRPr="003431FC">
        <w:rPr>
          <w:rFonts w:cs="Arial"/>
          <w:vertAlign w:val="superscript"/>
          <w:lang w:val="es-ES"/>
        </w:rPr>
        <w:t>4-6</w:t>
      </w:r>
      <w:r w:rsidRPr="003431FC">
        <w:rPr>
          <w:rFonts w:cs="Arial"/>
          <w:lang w:val="es-ES"/>
        </w:rPr>
        <w:t>.</w:t>
      </w:r>
    </w:p>
    <w:p w14:paraId="71E46FA3" w14:textId="77777777" w:rsidR="00C304D2" w:rsidRPr="003431FC" w:rsidRDefault="00C304D2" w:rsidP="00C304D2">
      <w:pPr>
        <w:spacing w:after="0" w:line="240" w:lineRule="auto"/>
        <w:jc w:val="both"/>
        <w:rPr>
          <w:rFonts w:cs="Arial"/>
          <w:lang w:val="es-ES"/>
        </w:rPr>
      </w:pPr>
    </w:p>
    <w:p w14:paraId="45F36D27" w14:textId="51E8E651" w:rsidR="002D72AD" w:rsidRPr="003431FC" w:rsidRDefault="002D72AD" w:rsidP="00C304D2">
      <w:pPr>
        <w:spacing w:after="0" w:line="240" w:lineRule="auto"/>
        <w:jc w:val="both"/>
        <w:rPr>
          <w:rFonts w:cs="Arial"/>
          <w:lang w:val="es-ES"/>
        </w:rPr>
      </w:pPr>
      <w:r w:rsidRPr="003431FC">
        <w:rPr>
          <w:rFonts w:cs="Arial"/>
          <w:lang w:val="es-ES"/>
        </w:rPr>
        <w:t>Se han identificado y reconocido numerosos hábitats importantes para especies listadas en la CMS como KBA, AIMM y/o ISRA, pero aún persisten vacíos geográfic</w:t>
      </w:r>
      <w:r w:rsidR="0045564E" w:rsidRPr="003431FC">
        <w:rPr>
          <w:rFonts w:cs="Arial"/>
          <w:lang w:val="es-ES"/>
        </w:rPr>
        <w:t>os y taxonómicos significativos</w:t>
      </w:r>
      <w:r w:rsidRPr="003431FC">
        <w:rPr>
          <w:rFonts w:cs="Arial"/>
          <w:lang w:val="es-ES"/>
        </w:rPr>
        <w:t xml:space="preserve"> (</w:t>
      </w:r>
      <w:r w:rsidRPr="003431FC">
        <w:rPr>
          <w:rFonts w:cs="Arial"/>
          <w:b/>
          <w:lang w:val="es-ES"/>
        </w:rPr>
        <w:t>Figura 3.1</w:t>
      </w:r>
      <w:r w:rsidRPr="003431FC">
        <w:rPr>
          <w:rFonts w:cs="Arial"/>
          <w:lang w:val="es-ES"/>
        </w:rPr>
        <w:t xml:space="preserve">). De las 1200 especies incluidas en la CMS, 782 (63 %) cuentan con al menos un sitio importante reconocido a través de una o más de estas iniciativas hasta septiembre de 2025. De las 16 589 KBA reconocidas globalmente, 9372 han sido identificadas como relevantes para 718 (60 %) de las 1200 especies enumeradas en la CMS, lo que significa que esos sitios albergan poblaciones de una o más especies enumeradas en la CMS que superan los umbrales definidos por al menos un criterio KBA. </w:t>
      </w:r>
    </w:p>
    <w:p w14:paraId="6762CF83" w14:textId="77777777" w:rsidR="00C304D2" w:rsidRPr="003431FC" w:rsidRDefault="00C304D2" w:rsidP="00C304D2">
      <w:pPr>
        <w:spacing w:after="0" w:line="240" w:lineRule="auto"/>
        <w:jc w:val="both"/>
        <w:rPr>
          <w:rFonts w:cs="Arial"/>
          <w:lang w:val="es-ES"/>
        </w:rPr>
      </w:pPr>
    </w:p>
    <w:p w14:paraId="26AF4FBB" w14:textId="4F3B8A98" w:rsidR="002D72AD" w:rsidRPr="003431FC" w:rsidRDefault="002D72AD" w:rsidP="00C304D2">
      <w:pPr>
        <w:spacing w:after="0" w:line="240" w:lineRule="auto"/>
        <w:jc w:val="both"/>
        <w:rPr>
          <w:rFonts w:cs="Arial"/>
          <w:lang w:val="es-ES"/>
        </w:rPr>
      </w:pPr>
      <w:r w:rsidRPr="003431FC">
        <w:rPr>
          <w:rFonts w:cs="Arial"/>
          <w:lang w:val="es-ES"/>
        </w:rPr>
        <w:t>Asimismo, se han identificado KBA o AIMM para 57 (86 %) de los 66 mamíferos acuáticos (</w:t>
      </w:r>
      <w:r w:rsidRPr="003431FC">
        <w:rPr>
          <w:rFonts w:cs="Arial"/>
          <w:b/>
          <w:lang w:val="es-ES"/>
        </w:rPr>
        <w:t>Figura 3.1</w:t>
      </w:r>
      <w:r w:rsidRPr="003431FC">
        <w:rPr>
          <w:rFonts w:cs="Arial"/>
          <w:lang w:val="es-ES"/>
        </w:rPr>
        <w:t xml:space="preserve">). Enumerados en la CMS, y KBA o ISRA para 48 (76 %) de los 63 peces de la </w:t>
      </w:r>
      <w:r w:rsidRPr="003431FC">
        <w:rPr>
          <w:rFonts w:cs="Arial"/>
          <w:lang w:val="es-ES"/>
        </w:rPr>
        <w:lastRenderedPageBreak/>
        <w:t>CMS (</w:t>
      </w:r>
      <w:r w:rsidRPr="003431FC">
        <w:rPr>
          <w:rFonts w:cs="Arial"/>
          <w:b/>
          <w:lang w:val="es-ES"/>
        </w:rPr>
        <w:t>Figura 3.1</w:t>
      </w:r>
      <w:r w:rsidRPr="003431FC">
        <w:rPr>
          <w:rFonts w:cs="Arial"/>
          <w:lang w:val="es-ES"/>
        </w:rPr>
        <w:t>), incluidos 39 (98 %) de los 40 tiburones enumerados en la CMS</w:t>
      </w:r>
      <w:r w:rsidRPr="003431FC">
        <w:rPr>
          <w:rFonts w:cs="Arial"/>
          <w:vertAlign w:val="superscript"/>
          <w:lang w:val="es-ES"/>
        </w:rPr>
        <w:t>7</w:t>
      </w:r>
      <w:r w:rsidRPr="003431FC">
        <w:rPr>
          <w:rFonts w:cs="Arial"/>
          <w:lang w:val="es-ES"/>
        </w:rPr>
        <w:t>. Estos resultados reflejan el progreso considerable logrado por el Grupo de Trabajo sobre Áreas Protegidas de Mamíferos Marinos de la UICN y el Grupo de Especialistas en Tiburones de la CSE de la UICN en los últimos años</w:t>
      </w:r>
      <w:r w:rsidR="007F7E48" w:rsidRPr="003431FC">
        <w:rPr>
          <w:rFonts w:cs="Arial"/>
          <w:lang w:val="es-ES"/>
        </w:rPr>
        <w:t xml:space="preserve"> </w:t>
      </w:r>
      <w:r w:rsidR="00FC4CAD" w:rsidRPr="003431FC">
        <w:rPr>
          <w:rFonts w:cs="Arial"/>
          <w:lang w:val="es-ES"/>
        </w:rPr>
        <w:t>(</w:t>
      </w:r>
      <w:r w:rsidRPr="003431FC">
        <w:rPr>
          <w:rFonts w:cs="Arial"/>
          <w:b/>
          <w:lang w:val="es-ES"/>
        </w:rPr>
        <w:t>Recuadro 1</w:t>
      </w:r>
      <w:r w:rsidRPr="003431FC">
        <w:rPr>
          <w:rFonts w:cs="Arial"/>
          <w:lang w:val="es-ES"/>
        </w:rPr>
        <w:t>).</w:t>
      </w:r>
    </w:p>
    <w:p w14:paraId="2E927541" w14:textId="77777777" w:rsidR="002D72AD" w:rsidRPr="003431FC" w:rsidRDefault="00C82977" w:rsidP="00C304D2">
      <w:pPr>
        <w:spacing w:after="0" w:line="240" w:lineRule="auto"/>
        <w:jc w:val="both"/>
        <w:rPr>
          <w:rFonts w:cs="Arial"/>
          <w:lang w:val="es-ES"/>
        </w:rPr>
      </w:pPr>
      <w:r w:rsidRPr="003431FC">
        <w:rPr>
          <w:rFonts w:cs="Arial"/>
          <w:noProof/>
          <w:lang w:val="es-ES" w:eastAsia="es-ES"/>
        </w:rPr>
        <w:drawing>
          <wp:inline distT="0" distB="0" distL="0" distR="0" wp14:anchorId="55213505" wp14:editId="75FBD4E2">
            <wp:extent cx="3303904" cy="3028950"/>
            <wp:effectExtent l="0" t="0" r="0" b="0"/>
            <wp:docPr id="1440377716" name="Picture 1" descr="A pie chart with different colored circl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0377716" name="Picture 1" descr="A pie chart with different colored circles&#10;&#10;Description automatically generated"/>
                    <pic:cNvPicPr/>
                  </pic:nvPicPr>
                  <pic:blipFill rotWithShape="1">
                    <a:blip r:embed="rId70" cstate="print">
                      <a:extLst>
                        <a:ext uri="{28A0092B-C50C-407E-A947-70E740481C1C}">
                          <a14:useLocalDpi xmlns:a14="http://schemas.microsoft.com/office/drawing/2010/main" val="0"/>
                        </a:ext>
                      </a:extLst>
                    </a:blip>
                    <a:srcRect l="8204" t="12752" b="10736"/>
                    <a:stretch/>
                  </pic:blipFill>
                  <pic:spPr bwMode="auto">
                    <a:xfrm>
                      <a:off x="0" y="0"/>
                      <a:ext cx="3304377" cy="3029384"/>
                    </a:xfrm>
                    <a:prstGeom prst="rect">
                      <a:avLst/>
                    </a:prstGeom>
                    <a:ln>
                      <a:noFill/>
                    </a:ln>
                    <a:extLst>
                      <a:ext uri="{53640926-AAD7-44D8-BBD7-CCE9431645EC}">
                        <a14:shadowObscured xmlns:a14="http://schemas.microsoft.com/office/drawing/2010/main"/>
                      </a:ext>
                    </a:extLst>
                  </pic:spPr>
                </pic:pic>
              </a:graphicData>
            </a:graphic>
          </wp:inline>
        </w:drawing>
      </w:r>
    </w:p>
    <w:p w14:paraId="43A8FA8E" w14:textId="77777777" w:rsidR="002D72AD" w:rsidRPr="003431FC" w:rsidRDefault="002D72AD" w:rsidP="001F2968">
      <w:pPr>
        <w:spacing w:after="0" w:line="240" w:lineRule="auto"/>
        <w:jc w:val="both"/>
        <w:rPr>
          <w:rFonts w:cs="Arial"/>
          <w:sz w:val="20"/>
          <w:szCs w:val="20"/>
          <w:lang w:val="es-ES"/>
        </w:rPr>
      </w:pPr>
      <w:r w:rsidRPr="003431FC">
        <w:rPr>
          <w:rFonts w:cs="Arial"/>
          <w:b/>
          <w:sz w:val="20"/>
          <w:szCs w:val="20"/>
          <w:lang w:val="es-ES"/>
        </w:rPr>
        <w:t>Figura 3.1:</w:t>
      </w:r>
      <w:r w:rsidRPr="003431FC">
        <w:rPr>
          <w:rFonts w:cs="Arial"/>
          <w:sz w:val="20"/>
          <w:szCs w:val="20"/>
          <w:lang w:val="es-ES"/>
        </w:rPr>
        <w:t xml:space="preserve"> Proporción de especies enumeradas en la CMS (n=1200) para la cual existe al menos un área clave para la biodiversidad (KBA), una zona importante para los mamíferos marinos (AIMM), o una zona importante para los tiburones y las rayas (ISRA) (n=782), por grupo taxonómico, tal y como se muestra en las áreas sombreadas dentro de cada segmento del gráfico. La anchura de los segmentos es proporcional al número de especies incluidas en la CMS que pertenecen a cada grupo taxonómico (es decir, el segmento de las aves terrestres es el más ancho porque el 49 % de las especies incluidas en la CMS son aves terrestres). Fuentes de datos: Base de datos mundial de áreas clave para la biodiversidad (2025); </w:t>
      </w:r>
      <w:hyperlink r:id="rId71" w:history="1">
        <w:r w:rsidRPr="003431FC">
          <w:rPr>
            <w:rStyle w:val="Hyperlink"/>
            <w:rFonts w:cs="Arial"/>
            <w:sz w:val="20"/>
            <w:szCs w:val="20"/>
            <w:lang w:val="es-ES"/>
          </w:rPr>
          <w:t>base de datos consultable</w:t>
        </w:r>
      </w:hyperlink>
      <w:r w:rsidRPr="003431FC">
        <w:rPr>
          <w:rFonts w:cs="Arial"/>
          <w:sz w:val="20"/>
          <w:szCs w:val="20"/>
          <w:lang w:val="es-ES"/>
        </w:rPr>
        <w:t xml:space="preserve"> de áreas importantes para los mamíferos marinos (2025); Grupo de Especialistas en Tiburones de la CSE de la UICN (2025)</w:t>
      </w:r>
      <w:r w:rsidRPr="003431FC">
        <w:rPr>
          <w:rFonts w:cs="Arial"/>
          <w:sz w:val="20"/>
          <w:szCs w:val="20"/>
          <w:vertAlign w:val="superscript"/>
          <w:lang w:val="es-ES"/>
        </w:rPr>
        <w:t>7</w:t>
      </w:r>
      <w:r w:rsidRPr="003431FC">
        <w:rPr>
          <w:rFonts w:cs="Arial"/>
          <w:sz w:val="20"/>
          <w:szCs w:val="20"/>
          <w:lang w:val="es-ES"/>
        </w:rPr>
        <w:t>.</w:t>
      </w:r>
    </w:p>
    <w:p w14:paraId="6938C6CE" w14:textId="77777777" w:rsidR="002D72AD" w:rsidRPr="003431FC" w:rsidRDefault="002D72AD" w:rsidP="002D72AD">
      <w:pPr>
        <w:spacing w:line="240" w:lineRule="auto"/>
        <w:rPr>
          <w:rFonts w:ascii="Roboto" w:hAnsi="Roboto"/>
          <w:b/>
          <w:color w:val="003870"/>
          <w:lang w:val="es-ES"/>
        </w:rPr>
      </w:pPr>
    </w:p>
    <w:p w14:paraId="422FB36A" w14:textId="77777777" w:rsidR="002D72AD" w:rsidRPr="003431FC" w:rsidRDefault="002D72AD" w:rsidP="001F2968">
      <w:pPr>
        <w:spacing w:after="0" w:line="240" w:lineRule="auto"/>
        <w:jc w:val="both"/>
        <w:rPr>
          <w:rFonts w:cs="Arial"/>
          <w:b/>
          <w:lang w:val="es-ES"/>
        </w:rPr>
      </w:pPr>
      <w:r w:rsidRPr="003431FC">
        <w:rPr>
          <w:rFonts w:cs="Arial"/>
          <w:b/>
          <w:lang w:val="es-ES"/>
        </w:rPr>
        <w:t>Recuadro 1: Identificación de AIMM, ISRA e IMTA para especies marinas migratorias incluidas en la CMS</w:t>
      </w:r>
    </w:p>
    <w:p w14:paraId="2F62F059" w14:textId="77777777" w:rsidR="001F2968" w:rsidRPr="003431FC" w:rsidRDefault="001F2968" w:rsidP="001F2968">
      <w:pPr>
        <w:spacing w:after="0" w:line="240" w:lineRule="auto"/>
        <w:jc w:val="both"/>
        <w:rPr>
          <w:rFonts w:cs="Arial"/>
          <w:b/>
          <w:color w:val="003870"/>
          <w:lang w:val="es-ES"/>
        </w:rPr>
      </w:pPr>
    </w:p>
    <w:p w14:paraId="3B02B689" w14:textId="77777777" w:rsidR="002D72AD" w:rsidRPr="003431FC" w:rsidRDefault="002D72AD" w:rsidP="001F2968">
      <w:pPr>
        <w:spacing w:after="0" w:line="240" w:lineRule="auto"/>
        <w:jc w:val="both"/>
        <w:rPr>
          <w:rFonts w:cs="Arial"/>
          <w:lang w:val="es-ES"/>
        </w:rPr>
      </w:pPr>
      <w:r w:rsidRPr="003431FC">
        <w:rPr>
          <w:rFonts w:cs="Arial"/>
          <w:lang w:val="es-ES"/>
        </w:rPr>
        <w:t xml:space="preserve">Hasta julio de 2025, se han identificado 323 </w:t>
      </w:r>
      <w:r w:rsidRPr="003431FC">
        <w:rPr>
          <w:rFonts w:cs="Arial"/>
          <w:b/>
          <w:lang w:val="es-ES"/>
        </w:rPr>
        <w:t>Áreas Importantes para los Mamíferos Marinos (AIMM)</w:t>
      </w:r>
      <w:r w:rsidRPr="003431FC">
        <w:rPr>
          <w:rFonts w:cs="Arial"/>
          <w:lang w:val="es-ES"/>
        </w:rPr>
        <w:t xml:space="preserve"> para 100 especies de mamíferos acuáticos, incluidas 46 especies listadas en la CMS, como parte de un proceso que involucra talleres regionales de identificación organizados por el Grupo Operativo sobre Áreas Protegidas para Mamíferos Marinos de la UICN</w:t>
      </w:r>
      <w:r w:rsidRPr="003431FC">
        <w:rPr>
          <w:rFonts w:cs="Arial"/>
          <w:vertAlign w:val="superscript"/>
          <w:lang w:val="es-ES"/>
        </w:rPr>
        <w:t>8</w:t>
      </w:r>
      <w:r w:rsidRPr="003431FC">
        <w:rPr>
          <w:rFonts w:cs="Arial"/>
          <w:lang w:val="es-ES"/>
        </w:rPr>
        <w:t xml:space="preserve">. La superficie combinada de estas AIMM —consultable en línea a través del </w:t>
      </w:r>
      <w:hyperlink r:id="rId72" w:history="1">
        <w:r w:rsidRPr="003431FC">
          <w:rPr>
            <w:rStyle w:val="Hyperlink"/>
            <w:rFonts w:cs="Arial"/>
            <w:lang w:val="es-ES"/>
          </w:rPr>
          <w:t>e-Atlas</w:t>
        </w:r>
      </w:hyperlink>
      <w:r w:rsidRPr="003431FC">
        <w:rPr>
          <w:rFonts w:cs="Arial"/>
          <w:lang w:val="es-ES"/>
        </w:rPr>
        <w:t xml:space="preserve"> de AIMM – equivale al 17,8 % del océano mundial</w:t>
      </w:r>
      <w:r w:rsidRPr="003431FC">
        <w:rPr>
          <w:rFonts w:cs="Arial"/>
          <w:vertAlign w:val="superscript"/>
          <w:lang w:val="es-ES"/>
        </w:rPr>
        <w:t>8</w:t>
      </w:r>
      <w:r w:rsidRPr="003431FC">
        <w:rPr>
          <w:rFonts w:cs="Arial"/>
          <w:lang w:val="es-ES"/>
        </w:rPr>
        <w:t>. Desde marzo de 2023, se han realizado talleres regionales de AIMM en el Atlántico nororiental, el Atlántico noroccidental y la región del Gran Caribe, con el objetivo de identificar nuevos sitios</w:t>
      </w:r>
      <w:r w:rsidRPr="003431FC">
        <w:rPr>
          <w:rFonts w:cs="Arial"/>
          <w:vertAlign w:val="superscript"/>
          <w:lang w:val="es-ES"/>
        </w:rPr>
        <w:t>8</w:t>
      </w:r>
      <w:r w:rsidRPr="003431FC">
        <w:rPr>
          <w:rFonts w:cs="Arial"/>
          <w:lang w:val="es-ES"/>
        </w:rPr>
        <w:t>. También se llevó a cabo un estudio piloto en seis países para explorar formas de monitorear y evaluar el estado de las AIMM</w:t>
      </w:r>
      <w:r w:rsidRPr="003431FC">
        <w:rPr>
          <w:rFonts w:cs="Arial"/>
          <w:vertAlign w:val="superscript"/>
          <w:lang w:val="es-ES"/>
        </w:rPr>
        <w:t>9</w:t>
      </w:r>
      <w:r w:rsidRPr="003431FC">
        <w:rPr>
          <w:rFonts w:cs="Arial"/>
          <w:lang w:val="es-ES"/>
        </w:rPr>
        <w:t xml:space="preserve">. </w:t>
      </w:r>
    </w:p>
    <w:p w14:paraId="22A736EC" w14:textId="77777777" w:rsidR="001F2968" w:rsidRPr="003431FC" w:rsidRDefault="001F2968" w:rsidP="001F2968">
      <w:pPr>
        <w:spacing w:after="0" w:line="240" w:lineRule="auto"/>
        <w:jc w:val="both"/>
        <w:rPr>
          <w:rFonts w:cs="Arial"/>
          <w:lang w:val="es-ES"/>
        </w:rPr>
      </w:pPr>
    </w:p>
    <w:p w14:paraId="7221751E" w14:textId="77777777" w:rsidR="002D72AD" w:rsidRPr="003431FC" w:rsidRDefault="002D72AD" w:rsidP="001F2968">
      <w:pPr>
        <w:spacing w:after="0" w:line="240" w:lineRule="auto"/>
        <w:jc w:val="both"/>
        <w:rPr>
          <w:rFonts w:cs="Arial"/>
          <w:lang w:val="es-ES"/>
        </w:rPr>
      </w:pPr>
      <w:r w:rsidRPr="003431FC">
        <w:rPr>
          <w:rFonts w:cs="Arial"/>
          <w:lang w:val="es-ES"/>
        </w:rPr>
        <w:t xml:space="preserve">El proyecto </w:t>
      </w:r>
      <w:r w:rsidRPr="003431FC">
        <w:rPr>
          <w:rFonts w:cs="Arial"/>
          <w:b/>
          <w:lang w:val="es-ES"/>
        </w:rPr>
        <w:t>Áreas Importantes para Tiburones y Rayas (ISRA)</w:t>
      </w:r>
      <w:r w:rsidRPr="003431FC">
        <w:rPr>
          <w:rFonts w:cs="Arial"/>
          <w:lang w:val="es-ES"/>
        </w:rPr>
        <w:t xml:space="preserve"> se estableció por el Grupo de Especialistas en Tiburones de la CSE de la UICN en 2022. La identificación global de ISRA se realiza mediante un proceso regional dirigido por expertos y, hasta enero de 2025, aproximadamente dos tercios (63,8 %) de las aguas marinas del mundo ya habían sido evaluadas</w:t>
      </w:r>
      <w:r w:rsidRPr="003431FC">
        <w:rPr>
          <w:rFonts w:cs="Arial"/>
          <w:vertAlign w:val="superscript"/>
          <w:lang w:val="es-ES"/>
        </w:rPr>
        <w:t>10</w:t>
      </w:r>
      <w:r w:rsidRPr="003431FC">
        <w:rPr>
          <w:rFonts w:cs="Arial"/>
          <w:lang w:val="es-ES"/>
        </w:rPr>
        <w:t>. Se prevé que las evaluaciones en las cinco regiones restantes (Atlántico europeo, Atlántico norte y Caribe, Atlántico africano, Australia y sudeste del océano Índico, y Pacífico norteamericano) concluyan en 2027</w:t>
      </w:r>
      <w:r w:rsidRPr="003431FC">
        <w:rPr>
          <w:rFonts w:cs="Arial"/>
          <w:vertAlign w:val="superscript"/>
          <w:lang w:val="es-ES"/>
        </w:rPr>
        <w:t>10</w:t>
      </w:r>
      <w:r w:rsidRPr="003431FC">
        <w:rPr>
          <w:rFonts w:cs="Arial"/>
          <w:lang w:val="es-ES"/>
        </w:rPr>
        <w:t xml:space="preserve">. </w:t>
      </w:r>
    </w:p>
    <w:p w14:paraId="1396EC7F" w14:textId="77777777" w:rsidR="001F2968" w:rsidRPr="003431FC" w:rsidRDefault="001F2968" w:rsidP="001F2968">
      <w:pPr>
        <w:spacing w:after="0" w:line="240" w:lineRule="auto"/>
        <w:jc w:val="both"/>
        <w:rPr>
          <w:rFonts w:cs="Arial"/>
          <w:lang w:val="es-ES"/>
        </w:rPr>
      </w:pPr>
    </w:p>
    <w:p w14:paraId="0896E774" w14:textId="77777777" w:rsidR="002D72AD" w:rsidRDefault="002D72AD" w:rsidP="001F2968">
      <w:pPr>
        <w:spacing w:after="0" w:line="240" w:lineRule="auto"/>
        <w:jc w:val="both"/>
        <w:rPr>
          <w:rFonts w:ascii="Roboto" w:hAnsi="Roboto"/>
          <w:lang w:val="es-ES"/>
        </w:rPr>
      </w:pPr>
      <w:r w:rsidRPr="003431FC">
        <w:rPr>
          <w:rFonts w:cs="Arial"/>
          <w:lang w:val="es-ES"/>
        </w:rPr>
        <w:lastRenderedPageBreak/>
        <w:t xml:space="preserve">Por su parte, aunque el Grupo de Especialistas en Tortugas Marinas (MTSG) de la CSE de la UICN estableció los criterios y directrices para las </w:t>
      </w:r>
      <w:r w:rsidRPr="003431FC">
        <w:rPr>
          <w:rFonts w:cs="Arial"/>
          <w:b/>
          <w:lang w:val="es-ES"/>
        </w:rPr>
        <w:t>Áreas Importantes para Tortugas Marinas (IMTA)</w:t>
      </w:r>
      <w:r w:rsidRPr="003431FC">
        <w:rPr>
          <w:rFonts w:cs="Arial"/>
          <w:lang w:val="es-ES"/>
        </w:rPr>
        <w:t xml:space="preserve"> en 2021, hasta la fecha no se ha identificado ninguna IMTA de forma oficial. Para abordar esta carencia, la iniciativa </w:t>
      </w:r>
      <w:hyperlink r:id="rId73" w:history="1">
        <w:r w:rsidRPr="003431FC">
          <w:rPr>
            <w:rStyle w:val="Hyperlink"/>
            <w:rFonts w:cs="Arial"/>
            <w:lang w:val="es-ES"/>
          </w:rPr>
          <w:t xml:space="preserve">Blue </w:t>
        </w:r>
        <w:proofErr w:type="spellStart"/>
        <w:r w:rsidRPr="003431FC">
          <w:rPr>
            <w:rStyle w:val="Hyperlink"/>
            <w:rFonts w:cs="Arial"/>
            <w:lang w:val="es-ES"/>
          </w:rPr>
          <w:t>Corridors</w:t>
        </w:r>
        <w:proofErr w:type="spellEnd"/>
        <w:r w:rsidRPr="003431FC">
          <w:rPr>
            <w:rStyle w:val="Hyperlink"/>
            <w:rFonts w:cs="Arial"/>
            <w:lang w:val="es-ES"/>
          </w:rPr>
          <w:t xml:space="preserve"> for </w:t>
        </w:r>
        <w:proofErr w:type="spellStart"/>
        <w:r w:rsidRPr="003431FC">
          <w:rPr>
            <w:rStyle w:val="Hyperlink"/>
            <w:rFonts w:cs="Arial"/>
            <w:lang w:val="es-ES"/>
          </w:rPr>
          <w:t>Turtles</w:t>
        </w:r>
        <w:proofErr w:type="spellEnd"/>
      </w:hyperlink>
      <w:r w:rsidRPr="003431FC">
        <w:rPr>
          <w:rFonts w:cs="Arial"/>
          <w:lang w:val="es-ES"/>
        </w:rPr>
        <w:t xml:space="preserve"> busca sintetizar y evaluar datos de conectividad a escala global y apoyar la identificación de IMTA mediante talleres regionales (bajo los auspicios del MTSG). Blue </w:t>
      </w:r>
      <w:proofErr w:type="spellStart"/>
      <w:r w:rsidRPr="003431FC">
        <w:rPr>
          <w:rFonts w:cs="Arial"/>
          <w:lang w:val="es-ES"/>
        </w:rPr>
        <w:t>Corridors</w:t>
      </w:r>
      <w:proofErr w:type="spellEnd"/>
      <w:r w:rsidRPr="003431FC">
        <w:rPr>
          <w:rFonts w:cs="Arial"/>
          <w:lang w:val="es-ES"/>
        </w:rPr>
        <w:t xml:space="preserve"> for </w:t>
      </w:r>
      <w:proofErr w:type="spellStart"/>
      <w:r w:rsidRPr="003431FC">
        <w:rPr>
          <w:rFonts w:cs="Arial"/>
          <w:lang w:val="es-ES"/>
        </w:rPr>
        <w:t>Turtles</w:t>
      </w:r>
      <w:proofErr w:type="spellEnd"/>
      <w:r w:rsidRPr="003431FC">
        <w:rPr>
          <w:rFonts w:cs="Arial"/>
          <w:lang w:val="es-ES"/>
        </w:rPr>
        <w:t xml:space="preserve"> es una alianza global coordinada por el WWF y la Secretaría de la CMS, junto con la</w:t>
      </w:r>
      <w:r w:rsidRPr="003431FC">
        <w:rPr>
          <w:rFonts w:ascii="Roboto" w:hAnsi="Roboto"/>
          <w:lang w:val="es-ES"/>
        </w:rPr>
        <w:t xml:space="preserve"> Universidad de Queensland, el programa State of the </w:t>
      </w:r>
      <w:proofErr w:type="spellStart"/>
      <w:r w:rsidRPr="003431FC">
        <w:rPr>
          <w:rFonts w:ascii="Roboto" w:hAnsi="Roboto"/>
          <w:lang w:val="es-ES"/>
        </w:rPr>
        <w:t>World’s</w:t>
      </w:r>
      <w:proofErr w:type="spellEnd"/>
      <w:r w:rsidRPr="003431FC">
        <w:rPr>
          <w:rFonts w:ascii="Roboto" w:hAnsi="Roboto"/>
          <w:lang w:val="es-ES"/>
        </w:rPr>
        <w:t xml:space="preserve"> Sea </w:t>
      </w:r>
      <w:proofErr w:type="spellStart"/>
      <w:r w:rsidRPr="003431FC">
        <w:rPr>
          <w:rFonts w:ascii="Roboto" w:hAnsi="Roboto"/>
          <w:lang w:val="es-ES"/>
        </w:rPr>
        <w:t>Turtles</w:t>
      </w:r>
      <w:proofErr w:type="spellEnd"/>
      <w:r w:rsidRPr="003431FC">
        <w:rPr>
          <w:rFonts w:ascii="Roboto" w:hAnsi="Roboto"/>
          <w:lang w:val="es-ES"/>
        </w:rPr>
        <w:t xml:space="preserve"> (SWOT) y </w:t>
      </w:r>
      <w:proofErr w:type="spellStart"/>
      <w:r w:rsidRPr="003431FC">
        <w:rPr>
          <w:rFonts w:ascii="Roboto" w:hAnsi="Roboto"/>
          <w:lang w:val="es-ES"/>
        </w:rPr>
        <w:t>Collecte</w:t>
      </w:r>
      <w:proofErr w:type="spellEnd"/>
      <w:r w:rsidRPr="003431FC">
        <w:rPr>
          <w:rFonts w:ascii="Roboto" w:hAnsi="Roboto"/>
          <w:lang w:val="es-ES"/>
        </w:rPr>
        <w:t xml:space="preserve"> </w:t>
      </w:r>
      <w:proofErr w:type="spellStart"/>
      <w:r w:rsidRPr="003431FC">
        <w:rPr>
          <w:rFonts w:ascii="Roboto" w:hAnsi="Roboto"/>
          <w:lang w:val="es-ES"/>
        </w:rPr>
        <w:t>Localisation</w:t>
      </w:r>
      <w:proofErr w:type="spellEnd"/>
      <w:r w:rsidRPr="003431FC">
        <w:rPr>
          <w:rFonts w:ascii="Roboto" w:hAnsi="Roboto"/>
          <w:lang w:val="es-ES"/>
        </w:rPr>
        <w:t xml:space="preserve"> </w:t>
      </w:r>
      <w:proofErr w:type="spellStart"/>
      <w:r w:rsidRPr="003431FC">
        <w:rPr>
          <w:rFonts w:ascii="Roboto" w:hAnsi="Roboto"/>
          <w:lang w:val="es-ES"/>
        </w:rPr>
        <w:t>Satellites</w:t>
      </w:r>
      <w:proofErr w:type="spellEnd"/>
      <w:r w:rsidRPr="003431FC">
        <w:rPr>
          <w:rFonts w:ascii="Roboto" w:hAnsi="Roboto"/>
          <w:lang w:val="es-ES"/>
        </w:rPr>
        <w:t xml:space="preserve"> – Argos (CLS-Argos) como socios.</w:t>
      </w:r>
    </w:p>
    <w:p w14:paraId="36F105DC" w14:textId="77777777" w:rsidR="00415F42" w:rsidRPr="003431FC" w:rsidRDefault="00415F42" w:rsidP="001F2968">
      <w:pPr>
        <w:spacing w:after="0" w:line="240" w:lineRule="auto"/>
        <w:jc w:val="both"/>
        <w:rPr>
          <w:rFonts w:ascii="Roboto" w:hAnsi="Roboto"/>
          <w:lang w:val="es-ES"/>
        </w:rPr>
      </w:pPr>
    </w:p>
    <w:p w14:paraId="661C4D2D" w14:textId="67298FDB" w:rsidR="002D72AD" w:rsidRPr="003431FC" w:rsidRDefault="002D72AD" w:rsidP="001F2968">
      <w:pPr>
        <w:spacing w:after="0" w:line="240" w:lineRule="auto"/>
        <w:jc w:val="both"/>
        <w:rPr>
          <w:rFonts w:cs="Arial"/>
          <w:lang w:val="es-ES"/>
        </w:rPr>
      </w:pPr>
      <w:r w:rsidRPr="003431FC">
        <w:rPr>
          <w:rFonts w:cs="Arial"/>
          <w:lang w:val="es-ES"/>
        </w:rPr>
        <w:t xml:space="preserve">Las estadísticas resumidas presentadas anteriormente (véase </w:t>
      </w:r>
      <w:r w:rsidR="009302FF" w:rsidRPr="003431FC">
        <w:rPr>
          <w:rFonts w:cs="Arial"/>
          <w:b/>
          <w:lang w:val="es-ES"/>
        </w:rPr>
        <w:t>Figura</w:t>
      </w:r>
      <w:r w:rsidRPr="003431FC">
        <w:rPr>
          <w:rFonts w:cs="Arial"/>
          <w:b/>
          <w:lang w:val="es-ES"/>
        </w:rPr>
        <w:t> 3.1</w:t>
      </w:r>
      <w:r w:rsidRPr="003431FC">
        <w:rPr>
          <w:rFonts w:cs="Arial"/>
          <w:lang w:val="es-ES"/>
        </w:rPr>
        <w:t xml:space="preserve">) representan solo un </w:t>
      </w:r>
      <w:r w:rsidRPr="003431FC">
        <w:rPr>
          <w:rFonts w:cs="Arial"/>
          <w:b/>
          <w:lang w:val="es-ES"/>
        </w:rPr>
        <w:t>primer paso</w:t>
      </w:r>
      <w:r w:rsidRPr="003431FC">
        <w:rPr>
          <w:rFonts w:cs="Arial"/>
          <w:lang w:val="es-ES"/>
        </w:rPr>
        <w:t xml:space="preserve"> hacia una comprensión más completa de los progresos logrados en la identificación de áreas importantes para las especies incluidas en la CMS. Dado que las especies migratorias bajo la CMS se distribuyen por múltiples países y dependen de varios sitios utilizados en diferentes etapas de su ciclo anual —a menudo bajo jurisdicciones distintas—, será necesario realizar análisis más sofisticados, que tengan en cuenta la conectividad entre los sitios, para comprender la magnitud de las lagunas existentes en el conocimiento. Algunas especies migratorias incluidas en la CMS se presentan a bajas densidades en grandes áreas geográficas</w:t>
      </w:r>
      <w:r w:rsidRPr="003431FC">
        <w:rPr>
          <w:rFonts w:cs="Arial"/>
          <w:vertAlign w:val="superscript"/>
          <w:lang w:val="es-ES"/>
        </w:rPr>
        <w:t>11-12</w:t>
      </w:r>
      <w:r w:rsidRPr="003431FC">
        <w:rPr>
          <w:rFonts w:cs="Arial"/>
          <w:lang w:val="es-ES"/>
        </w:rPr>
        <w:t xml:space="preserve">; por lo tanto, los enfoques centrados únicamente en la identificación de sitios discretos pueden ser menos relevantes para estas especies. </w:t>
      </w:r>
    </w:p>
    <w:p w14:paraId="5B09649D" w14:textId="77777777" w:rsidR="001F2968" w:rsidRPr="003431FC" w:rsidRDefault="001F2968" w:rsidP="001F2968">
      <w:pPr>
        <w:spacing w:after="0" w:line="240" w:lineRule="auto"/>
        <w:jc w:val="both"/>
        <w:rPr>
          <w:rFonts w:cs="Arial"/>
          <w:lang w:val="es-ES"/>
        </w:rPr>
      </w:pPr>
    </w:p>
    <w:p w14:paraId="66C9B201" w14:textId="4EA7634C" w:rsidR="002D72AD" w:rsidRPr="003431FC" w:rsidRDefault="002D72AD" w:rsidP="001F2968">
      <w:pPr>
        <w:spacing w:after="0" w:line="240" w:lineRule="auto"/>
        <w:jc w:val="both"/>
        <w:rPr>
          <w:rFonts w:cs="Arial"/>
          <w:lang w:val="es-ES"/>
        </w:rPr>
      </w:pPr>
      <w:r w:rsidRPr="003431FC">
        <w:rPr>
          <w:rFonts w:cs="Arial"/>
          <w:lang w:val="es-ES"/>
        </w:rPr>
        <w:t xml:space="preserve">La identificación de hábitats globalmente importantes para las especies migratorias es también un </w:t>
      </w:r>
      <w:r w:rsidRPr="003431FC">
        <w:rPr>
          <w:rFonts w:cs="Arial"/>
          <w:b/>
          <w:lang w:val="es-ES"/>
        </w:rPr>
        <w:t>proceso continuo</w:t>
      </w:r>
      <w:r w:rsidRPr="003431FC">
        <w:rPr>
          <w:rFonts w:cs="Arial"/>
          <w:lang w:val="es-ES"/>
        </w:rPr>
        <w:t>. Por ejemplo, aunque se han identificado KBA en el 99 % de los países y territorios, solo una pequeña minoría ha identificado sitios de manera integral utilizando el nuevo estándar global KBA</w:t>
      </w:r>
      <w:r w:rsidRPr="003431FC">
        <w:rPr>
          <w:rFonts w:cs="Arial"/>
          <w:vertAlign w:val="superscript"/>
          <w:lang w:val="es-ES"/>
        </w:rPr>
        <w:t>1</w:t>
      </w:r>
      <w:r w:rsidR="009302FF" w:rsidRPr="003431FC">
        <w:rPr>
          <w:rFonts w:cs="Arial"/>
          <w:lang w:val="es-ES"/>
        </w:rPr>
        <w:t xml:space="preserve">. </w:t>
      </w:r>
      <w:r w:rsidRPr="003431FC">
        <w:rPr>
          <w:rFonts w:cs="Arial"/>
          <w:lang w:val="es-ES"/>
        </w:rPr>
        <w:t xml:space="preserve">Siguen existiendo importantes lagunas de conocimiento en relación con los lugares que utilizan muchas especies migratorias a lo largo de sus ciclos vitales y anuales. </w:t>
      </w:r>
    </w:p>
    <w:p w14:paraId="6750D393" w14:textId="77777777" w:rsidR="001F2968" w:rsidRPr="003431FC" w:rsidRDefault="001F2968" w:rsidP="001F2968">
      <w:pPr>
        <w:spacing w:after="0" w:line="240" w:lineRule="auto"/>
        <w:jc w:val="both"/>
        <w:rPr>
          <w:rFonts w:cs="Arial"/>
          <w:lang w:val="es-ES"/>
        </w:rPr>
      </w:pPr>
    </w:p>
    <w:p w14:paraId="62BEB776" w14:textId="06591AFB" w:rsidR="002D72AD" w:rsidRPr="003431FC" w:rsidRDefault="002D72AD" w:rsidP="001F2968">
      <w:pPr>
        <w:spacing w:after="0" w:line="240" w:lineRule="auto"/>
        <w:jc w:val="both"/>
        <w:rPr>
          <w:rFonts w:cs="Arial"/>
          <w:lang w:val="es-ES"/>
        </w:rPr>
      </w:pPr>
      <w:r w:rsidRPr="003431FC">
        <w:rPr>
          <w:rFonts w:cs="Arial"/>
          <w:lang w:val="es-ES"/>
        </w:rPr>
        <w:t>Una forma de abordar estas lagunas de información sobre los lugares es aprovechar los datos de movimiento animal. Las síntesis recientes de datos de seguimiento han facilitado la identificación de lugares importantes para taxones altamente móviles que recorren grandes distancias a través de áreas remotas, como las aves marinas y los mamíferos marinos</w:t>
      </w:r>
      <w:r w:rsidRPr="003431FC">
        <w:rPr>
          <w:rFonts w:cs="Arial"/>
          <w:vertAlign w:val="superscript"/>
          <w:lang w:val="es-ES"/>
        </w:rPr>
        <w:t>13</w:t>
      </w:r>
      <w:r w:rsidRPr="003431FC">
        <w:rPr>
          <w:rFonts w:cs="Arial"/>
          <w:lang w:val="es-ES"/>
        </w:rPr>
        <w:t>. A pesar de las mejoras tecnológicas en los dispositivos de seguimiento, que han permitido recopilar volúmenes cada vez mayores de datos sobre movimientos, todavía falta información detallada sobre los desplazamientos migratorios de muchas especies migratorias</w:t>
      </w:r>
      <w:r w:rsidRPr="003431FC">
        <w:rPr>
          <w:rFonts w:cs="Arial"/>
          <w:vertAlign w:val="superscript"/>
          <w:lang w:val="es-ES"/>
        </w:rPr>
        <w:t>14-16</w:t>
      </w:r>
      <w:r w:rsidRPr="003431FC">
        <w:rPr>
          <w:rFonts w:cs="Arial"/>
          <w:lang w:val="es-ES"/>
        </w:rPr>
        <w:t>. Por ejemplo, los estudios de seguimiento de aves se han centrado de manera desproporcionada en especies de mayor tamaño corporal y en determinadas regiones geográficas, lo que posiblemente refleje limitaciones tecnológicas, así como desigualdades geográficas en la financiación disponible para la investigación</w:t>
      </w:r>
      <w:r w:rsidRPr="003431FC">
        <w:rPr>
          <w:rFonts w:cs="Arial"/>
          <w:vertAlign w:val="superscript"/>
          <w:lang w:val="es-ES"/>
        </w:rPr>
        <w:t>14-16</w:t>
      </w:r>
      <w:r w:rsidRPr="003431FC">
        <w:rPr>
          <w:rFonts w:cs="Arial"/>
          <w:lang w:val="es-ES"/>
        </w:rPr>
        <w:t>. Las iniciativas diseñadas para promover la movilización de datos sobre movimiento animal con fines de conservación global, como la reciente propuesta de una Red de Observación de la Biodiversidad del Movimiento Animal (</w:t>
      </w:r>
      <w:proofErr w:type="spellStart"/>
      <w:r w:rsidRPr="003431FC">
        <w:rPr>
          <w:rFonts w:cs="Arial"/>
          <w:lang w:val="es-ES"/>
        </w:rPr>
        <w:t>Move</w:t>
      </w:r>
      <w:proofErr w:type="spellEnd"/>
      <w:r w:rsidRPr="003431FC">
        <w:rPr>
          <w:rFonts w:cs="Arial"/>
          <w:lang w:val="es-ES"/>
        </w:rPr>
        <w:t xml:space="preserve"> BON), integrada en el marco de </w:t>
      </w:r>
      <w:hyperlink r:id="rId74" w:history="1">
        <w:r w:rsidRPr="003431FC">
          <w:rPr>
            <w:rStyle w:val="Hyperlink"/>
            <w:rFonts w:cs="Arial"/>
            <w:lang w:val="es-ES"/>
          </w:rPr>
          <w:t>GEO BON</w:t>
        </w:r>
      </w:hyperlink>
      <w:r w:rsidRPr="003431FC">
        <w:rPr>
          <w:rFonts w:cs="Arial"/>
          <w:lang w:val="es-ES"/>
        </w:rPr>
        <w:t xml:space="preserve"> pueden contribuir a abordar estos problemas</w:t>
      </w:r>
      <w:r w:rsidRPr="003431FC">
        <w:rPr>
          <w:rFonts w:cs="Arial"/>
          <w:vertAlign w:val="superscript"/>
          <w:lang w:val="es-ES"/>
        </w:rPr>
        <w:t>17</w:t>
      </w:r>
      <w:r w:rsidRPr="003431FC">
        <w:rPr>
          <w:rFonts w:cs="Arial"/>
          <w:lang w:val="es-ES"/>
        </w:rPr>
        <w:t xml:space="preserve">. Uno de los principales objetivos de </w:t>
      </w:r>
      <w:proofErr w:type="spellStart"/>
      <w:r w:rsidRPr="003431FC">
        <w:rPr>
          <w:rFonts w:cs="Arial"/>
          <w:lang w:val="es-ES"/>
        </w:rPr>
        <w:t>Move</w:t>
      </w:r>
      <w:proofErr w:type="spellEnd"/>
      <w:r w:rsidRPr="003431FC">
        <w:rPr>
          <w:rFonts w:cs="Arial"/>
          <w:lang w:val="es-ES"/>
        </w:rPr>
        <w:t xml:space="preserve"> BON es mejorar el grado de coordinación entre las iniciativas de seguimiento existentes, con el fin de cubrir lagunas espaciales y taxonómicas, y aumentar el acceso a los datos de movimiento. </w:t>
      </w:r>
    </w:p>
    <w:p w14:paraId="5CBD74AD" w14:textId="77777777" w:rsidR="001F2968" w:rsidRPr="003431FC" w:rsidRDefault="001F2968" w:rsidP="001F2968">
      <w:pPr>
        <w:spacing w:after="0" w:line="240" w:lineRule="auto"/>
        <w:jc w:val="both"/>
        <w:rPr>
          <w:rFonts w:cs="Arial"/>
          <w:lang w:val="es-ES"/>
        </w:rPr>
      </w:pPr>
    </w:p>
    <w:p w14:paraId="499127AC" w14:textId="77777777" w:rsidR="002D72AD" w:rsidRPr="003431FC" w:rsidRDefault="002D72AD" w:rsidP="001F2968">
      <w:pPr>
        <w:spacing w:after="0" w:line="240" w:lineRule="auto"/>
        <w:jc w:val="both"/>
        <w:rPr>
          <w:rFonts w:cs="Arial"/>
          <w:lang w:val="es-ES"/>
        </w:rPr>
      </w:pPr>
      <w:r w:rsidRPr="003431FC">
        <w:rPr>
          <w:rFonts w:cs="Arial"/>
          <w:lang w:val="es-ES"/>
        </w:rPr>
        <w:t xml:space="preserve">En última instancia, aunque se han logrado avances desde la COP14, se necesitan más esfuerzos de prospección, seguimiento y monitoreo para identificar redes integrales de lugares importantes para las especies migratorias a escala mundial. </w:t>
      </w:r>
    </w:p>
    <w:p w14:paraId="60ABCA59" w14:textId="77777777" w:rsidR="002D72AD" w:rsidRPr="003431FC" w:rsidRDefault="002D72AD" w:rsidP="001F2968">
      <w:pPr>
        <w:spacing w:after="0" w:line="240" w:lineRule="auto"/>
        <w:jc w:val="both"/>
        <w:rPr>
          <w:rFonts w:cs="Arial"/>
          <w:lang w:val="es-ES"/>
        </w:rPr>
      </w:pPr>
    </w:p>
    <w:p w14:paraId="6570BDAB" w14:textId="77777777" w:rsidR="00415F42" w:rsidRDefault="00415F42">
      <w:pPr>
        <w:rPr>
          <w:rFonts w:cs="Arial"/>
          <w:b/>
          <w:lang w:val="es-ES"/>
        </w:rPr>
      </w:pPr>
      <w:r>
        <w:rPr>
          <w:rFonts w:cs="Arial"/>
          <w:b/>
          <w:lang w:val="es-ES"/>
        </w:rPr>
        <w:br w:type="page"/>
      </w:r>
    </w:p>
    <w:p w14:paraId="397EA282" w14:textId="4FA41970" w:rsidR="002D72AD" w:rsidRPr="003431FC" w:rsidRDefault="002D72AD" w:rsidP="001F2968">
      <w:pPr>
        <w:spacing w:after="0" w:line="240" w:lineRule="auto"/>
        <w:jc w:val="both"/>
        <w:rPr>
          <w:rFonts w:cs="Arial"/>
          <w:b/>
          <w:lang w:val="es-ES"/>
        </w:rPr>
      </w:pPr>
      <w:r w:rsidRPr="003431FC">
        <w:rPr>
          <w:rFonts w:cs="Arial"/>
          <w:b/>
          <w:lang w:val="es-ES"/>
        </w:rPr>
        <w:lastRenderedPageBreak/>
        <w:t>Cobertura de las Áreas Clave para la Biodiversidad (KBA) por zonas protegidas y conservadas</w:t>
      </w:r>
    </w:p>
    <w:p w14:paraId="7594ED24" w14:textId="77777777" w:rsidR="001F2968" w:rsidRPr="003431FC" w:rsidRDefault="001F2968" w:rsidP="001F2968">
      <w:pPr>
        <w:spacing w:after="0" w:line="240" w:lineRule="auto"/>
        <w:jc w:val="both"/>
        <w:rPr>
          <w:rFonts w:cs="Arial"/>
          <w:lang w:val="es-ES"/>
        </w:rPr>
      </w:pPr>
    </w:p>
    <w:p w14:paraId="4A2D1776" w14:textId="77777777" w:rsidR="002D72AD" w:rsidRPr="003431FC" w:rsidRDefault="002D72AD" w:rsidP="001F2968">
      <w:pPr>
        <w:spacing w:after="0" w:line="240" w:lineRule="auto"/>
        <w:jc w:val="both"/>
        <w:rPr>
          <w:rFonts w:cs="Arial"/>
          <w:lang w:val="es-ES"/>
        </w:rPr>
      </w:pPr>
      <w:r w:rsidRPr="003431FC">
        <w:rPr>
          <w:rFonts w:cs="Arial"/>
          <w:lang w:val="es-ES"/>
        </w:rPr>
        <w:t>Las iniciativas de identificación de lugares proporcionan información esencial que puede ayudar a orientar los esfuerzos de conservación basados en áreas hacia los sitios más importantes para la persistencia global de la biodiversidad</w:t>
      </w:r>
      <w:r w:rsidRPr="003431FC">
        <w:rPr>
          <w:rFonts w:cs="Arial"/>
          <w:vertAlign w:val="superscript"/>
          <w:lang w:val="es-ES"/>
        </w:rPr>
        <w:t>1</w:t>
      </w:r>
      <w:r w:rsidRPr="003431FC">
        <w:rPr>
          <w:rFonts w:cs="Arial"/>
          <w:lang w:val="es-ES"/>
        </w:rPr>
        <w:t>. A nivel mundial, en promedio, algo más de la mitad (52,6 %) del área de cada KBA identificada como importante para las especies incluidas en la CMS estaba cubierta por áreas protegidas y conservadas en 2025 (</w:t>
      </w:r>
      <w:r w:rsidRPr="003431FC">
        <w:rPr>
          <w:rFonts w:cs="Arial"/>
          <w:b/>
          <w:lang w:val="es-ES"/>
        </w:rPr>
        <w:t>Figura 3.2</w:t>
      </w:r>
      <w:r w:rsidRPr="003431FC">
        <w:rPr>
          <w:rFonts w:cs="Arial"/>
          <w:lang w:val="es-ES"/>
        </w:rPr>
        <w:t>). Aunque los niveles de cobertura han aumentado desde la década de 1980, el ritmo de progreso parece haberse ralentizado en los últimos años (</w:t>
      </w:r>
      <w:r w:rsidRPr="003431FC">
        <w:rPr>
          <w:rFonts w:cs="Arial"/>
          <w:b/>
          <w:lang w:val="es-ES"/>
        </w:rPr>
        <w:t>Figura 3.3</w:t>
      </w:r>
      <w:r w:rsidRPr="003431FC">
        <w:rPr>
          <w:rFonts w:cs="Arial"/>
          <w:lang w:val="es-ES"/>
        </w:rPr>
        <w:t xml:space="preserve">). Actualmente, Europa presenta el mayor porcentaje de cobertura (65,5 %), seguida de África (50,7 %). Asia tiene el porcentaje de cobertura más bajo (35,5 %), justo por debajo de América del Norte (37,6 %), Oceanía (41,3 %) y América del Sur, Central y el Caribe (41,7 %). </w:t>
      </w:r>
    </w:p>
    <w:p w14:paraId="4177FB40" w14:textId="77777777" w:rsidR="001F2968" w:rsidRPr="003431FC" w:rsidRDefault="001F2968" w:rsidP="001F2968">
      <w:pPr>
        <w:spacing w:after="0" w:line="240" w:lineRule="auto"/>
        <w:jc w:val="both"/>
        <w:rPr>
          <w:rFonts w:cs="Arial"/>
          <w:lang w:val="es-ES"/>
        </w:rPr>
      </w:pPr>
    </w:p>
    <w:p w14:paraId="3EE9F996" w14:textId="77777777" w:rsidR="002D72AD" w:rsidRPr="003431FC" w:rsidRDefault="002D72AD" w:rsidP="001F2968">
      <w:pPr>
        <w:spacing w:after="0" w:line="240" w:lineRule="auto"/>
        <w:jc w:val="both"/>
        <w:rPr>
          <w:rFonts w:cs="Arial"/>
          <w:lang w:val="es-ES"/>
        </w:rPr>
      </w:pPr>
      <w:r w:rsidRPr="003431FC">
        <w:rPr>
          <w:rFonts w:cs="Arial"/>
          <w:lang w:val="es-ES"/>
        </w:rPr>
        <w:t>Al analizar distintos grupos taxonómicos de especies incluidas en la CMS, la cobertura media de las KBA por áreas protegidas y conservadas fue mayor para ciertos grupos de aves (aves marinas/acuáticas: 61,8 %; aves acuáticas: 58,6 %; aves terrestres: 58,2 %) y mamíferos terrestres (60,6 %); intermedia para mamíferos acuáticos (43,8 %); y menor para peces y reptiles (ambos 36,7 %). Se identificaron 26 especies incluidas en la CMS y globalmente amenazadas cuya cobertura media de KBA por áreas protegidas y conservadas era inferior al 25 %, entre ellas tres especies en peligro crítico: el guitarra común (</w:t>
      </w:r>
      <w:proofErr w:type="spellStart"/>
      <w:r w:rsidRPr="003431FC">
        <w:rPr>
          <w:rFonts w:cs="Arial"/>
          <w:i/>
          <w:lang w:val="es-ES"/>
        </w:rPr>
        <w:t>Rhinobatos</w:t>
      </w:r>
      <w:proofErr w:type="spellEnd"/>
      <w:r w:rsidRPr="003431FC">
        <w:rPr>
          <w:rFonts w:cs="Arial"/>
          <w:i/>
          <w:lang w:val="es-ES"/>
        </w:rPr>
        <w:t xml:space="preserve"> </w:t>
      </w:r>
      <w:proofErr w:type="spellStart"/>
      <w:r w:rsidRPr="003431FC">
        <w:rPr>
          <w:rFonts w:cs="Arial"/>
          <w:i/>
          <w:lang w:val="es-ES"/>
        </w:rPr>
        <w:t>rhinobatos</w:t>
      </w:r>
      <w:proofErr w:type="spellEnd"/>
      <w:r w:rsidRPr="003431FC">
        <w:rPr>
          <w:rFonts w:cs="Arial"/>
          <w:lang w:val="es-ES"/>
        </w:rPr>
        <w:t>), la polluela especulada (</w:t>
      </w:r>
      <w:proofErr w:type="spellStart"/>
      <w:r w:rsidRPr="003431FC">
        <w:rPr>
          <w:rFonts w:cs="Arial"/>
          <w:i/>
          <w:lang w:val="es-ES"/>
        </w:rPr>
        <w:t>Sarothrura</w:t>
      </w:r>
      <w:proofErr w:type="spellEnd"/>
      <w:r w:rsidRPr="003431FC">
        <w:rPr>
          <w:rFonts w:cs="Arial"/>
          <w:i/>
          <w:lang w:val="es-ES"/>
        </w:rPr>
        <w:t xml:space="preserve"> </w:t>
      </w:r>
      <w:proofErr w:type="spellStart"/>
      <w:r w:rsidRPr="003431FC">
        <w:rPr>
          <w:rFonts w:cs="Arial"/>
          <w:i/>
          <w:lang w:val="es-ES"/>
        </w:rPr>
        <w:t>ayresi</w:t>
      </w:r>
      <w:proofErr w:type="spellEnd"/>
      <w:r w:rsidRPr="003431FC">
        <w:rPr>
          <w:rFonts w:cs="Arial"/>
          <w:lang w:val="es-ES"/>
        </w:rPr>
        <w:t>) y el correlimos cuchareta (</w:t>
      </w:r>
      <w:proofErr w:type="spellStart"/>
      <w:r w:rsidRPr="003431FC">
        <w:rPr>
          <w:rFonts w:cs="Arial"/>
          <w:i/>
          <w:lang w:val="es-ES"/>
        </w:rPr>
        <w:t>Calidris</w:t>
      </w:r>
      <w:proofErr w:type="spellEnd"/>
      <w:r w:rsidRPr="003431FC">
        <w:rPr>
          <w:rFonts w:cs="Arial"/>
          <w:i/>
          <w:lang w:val="es-ES"/>
        </w:rPr>
        <w:t xml:space="preserve"> </w:t>
      </w:r>
      <w:proofErr w:type="spellStart"/>
      <w:r w:rsidRPr="003431FC">
        <w:rPr>
          <w:rFonts w:cs="Arial"/>
          <w:i/>
          <w:lang w:val="es-ES"/>
        </w:rPr>
        <w:t>pygmaea</w:t>
      </w:r>
      <w:proofErr w:type="spellEnd"/>
      <w:r w:rsidRPr="003431FC">
        <w:rPr>
          <w:rFonts w:cs="Arial"/>
          <w:lang w:val="es-ES"/>
        </w:rPr>
        <w:t xml:space="preserve">). </w:t>
      </w:r>
    </w:p>
    <w:p w14:paraId="3118C2AA" w14:textId="77777777" w:rsidR="002D72AD" w:rsidRPr="003431FC" w:rsidRDefault="002D72AD" w:rsidP="001F2968">
      <w:pPr>
        <w:spacing w:after="0" w:line="240" w:lineRule="auto"/>
        <w:jc w:val="both"/>
        <w:rPr>
          <w:rFonts w:cs="Arial"/>
          <w:lang w:val="es-ES"/>
        </w:rPr>
      </w:pPr>
      <w:r w:rsidRPr="003431FC">
        <w:rPr>
          <w:rFonts w:cs="Arial"/>
          <w:lang w:val="es-ES"/>
        </w:rPr>
        <w:t xml:space="preserve">En conjunto, </w:t>
      </w:r>
      <w:bookmarkStart w:id="7" w:name="_Hlk210913928"/>
      <w:r w:rsidRPr="003431FC">
        <w:rPr>
          <w:rFonts w:cs="Arial"/>
          <w:lang w:val="es-ES"/>
        </w:rPr>
        <w:t>estos resultados sugieren que existen lagunas potencialmente importantes en la protección de hábitats clave para las especies incluidas en la CMS a nivel mundial. La identificación de sitios no protegidos que son importantes para la persistencia global de las especies enumeradas en la CMS proporciona un recurso valioso que permite a los países planificar, priorizar y tomar decisiones sobre estos lugares,</w:t>
      </w:r>
      <w:bookmarkEnd w:id="7"/>
      <w:r w:rsidRPr="003431FC">
        <w:rPr>
          <w:rFonts w:cs="Arial"/>
          <w:lang w:val="es-ES"/>
        </w:rPr>
        <w:t xml:space="preserve"> teniendo en cuenta —y garantizando la participación de— todas las partes interesadas relevantes en la toma de decisiones.</w:t>
      </w:r>
    </w:p>
    <w:p w14:paraId="1DF0BF10" w14:textId="77777777" w:rsidR="002D72AD" w:rsidRPr="003431FC" w:rsidRDefault="00C82977" w:rsidP="001F2968">
      <w:pPr>
        <w:spacing w:after="0" w:line="240" w:lineRule="auto"/>
        <w:jc w:val="both"/>
        <w:rPr>
          <w:rFonts w:cs="Arial"/>
          <w:lang w:val="es-ES"/>
        </w:rPr>
      </w:pPr>
      <w:r w:rsidRPr="003431FC">
        <w:rPr>
          <w:rFonts w:cs="Arial"/>
          <w:noProof/>
          <w:lang w:val="es-ES" w:eastAsia="es-ES"/>
        </w:rPr>
        <w:drawing>
          <wp:inline distT="0" distB="0" distL="0" distR="0" wp14:anchorId="5922DAA9" wp14:editId="7EB1C38D">
            <wp:extent cx="5113606" cy="3131842"/>
            <wp:effectExtent l="0" t="0" r="0" b="0"/>
            <wp:docPr id="502611816" name="Picture 1" descr="A map of the worl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2611816" name="Picture 1" descr="A map of the world&#10;&#10;AI-generated content may be incorrect."/>
                    <pic:cNvPicPr/>
                  </pic:nvPicPr>
                  <pic:blipFill>
                    <a:blip r:embed="rId75" cstate="print">
                      <a:extLst>
                        <a:ext uri="{28A0092B-C50C-407E-A947-70E740481C1C}">
                          <a14:useLocalDpi xmlns:a14="http://schemas.microsoft.com/office/drawing/2010/main" val="0"/>
                        </a:ext>
                      </a:extLst>
                    </a:blip>
                    <a:stretch>
                      <a:fillRect/>
                    </a:stretch>
                  </pic:blipFill>
                  <pic:spPr>
                    <a:xfrm>
                      <a:off x="0" y="0"/>
                      <a:ext cx="5127410" cy="3140296"/>
                    </a:xfrm>
                    <a:prstGeom prst="rect">
                      <a:avLst/>
                    </a:prstGeom>
                  </pic:spPr>
                </pic:pic>
              </a:graphicData>
            </a:graphic>
          </wp:inline>
        </w:drawing>
      </w:r>
    </w:p>
    <w:p w14:paraId="37DE9158" w14:textId="77777777" w:rsidR="002D72AD" w:rsidRPr="003431FC" w:rsidRDefault="002D72AD" w:rsidP="001F2968">
      <w:pPr>
        <w:spacing w:after="0" w:line="240" w:lineRule="auto"/>
        <w:jc w:val="both"/>
        <w:rPr>
          <w:rFonts w:cs="Arial"/>
          <w:sz w:val="20"/>
          <w:szCs w:val="20"/>
          <w:lang w:val="es-ES"/>
        </w:rPr>
      </w:pPr>
      <w:r w:rsidRPr="003431FC">
        <w:rPr>
          <w:rFonts w:cs="Arial"/>
          <w:b/>
          <w:sz w:val="20"/>
          <w:szCs w:val="20"/>
          <w:lang w:val="es-ES"/>
        </w:rPr>
        <w:t xml:space="preserve">Figura 3.2: </w:t>
      </w:r>
      <w:r w:rsidRPr="003431FC">
        <w:rPr>
          <w:rFonts w:cs="Arial"/>
          <w:sz w:val="20"/>
          <w:szCs w:val="20"/>
          <w:lang w:val="es-ES"/>
        </w:rPr>
        <w:t xml:space="preserve">Mapa mundial que indica en qué medida las Áreas Clave para la Biodiversidad (KBA), identificadas como importantes para las especies incluidas en la CMS, están cubiertas por áreas protegidas y otras medidas eficaces de conservación basadas en áreas (OECM), clasificadas como cobertura completa (≥98 %), parcial (98–2 %) o nula (≤2 %). Fuentes de datos: Base de Datos Mundial sobre Áreas Protegidas (WDPA) y Base de Datos Mundial de Otras Medidas Eficaces de Conservación Basadas en Áreas (WD-OECM) (2025); Base de Datos Mundial de Áreas Clave para la Biodiversidad (2025). Cálculos realizados por BirdLife International (2025). </w:t>
      </w:r>
    </w:p>
    <w:p w14:paraId="5F316136" w14:textId="77777777" w:rsidR="001F2968" w:rsidRPr="003431FC" w:rsidRDefault="001F2968" w:rsidP="001F2968">
      <w:pPr>
        <w:spacing w:after="0" w:line="240" w:lineRule="auto"/>
        <w:jc w:val="both"/>
        <w:rPr>
          <w:rFonts w:cs="Arial"/>
          <w:sz w:val="20"/>
          <w:szCs w:val="20"/>
          <w:lang w:val="es-ES"/>
        </w:rPr>
      </w:pPr>
    </w:p>
    <w:p w14:paraId="707AB036" w14:textId="77777777" w:rsidR="002D72AD" w:rsidRPr="003431FC" w:rsidRDefault="00C82977" w:rsidP="00C82977">
      <w:pPr>
        <w:spacing w:after="0"/>
        <w:rPr>
          <w:rFonts w:ascii="Roboto" w:hAnsi="Roboto"/>
          <w:b/>
          <w:sz w:val="24"/>
          <w:szCs w:val="24"/>
          <w:lang w:val="es-ES"/>
        </w:rPr>
      </w:pPr>
      <w:r w:rsidRPr="003431FC">
        <w:rPr>
          <w:rFonts w:ascii="Roboto" w:hAnsi="Roboto"/>
          <w:b/>
          <w:bCs/>
          <w:noProof/>
          <w:sz w:val="24"/>
          <w:szCs w:val="24"/>
          <w:lang w:val="es-ES" w:eastAsia="es-ES"/>
        </w:rPr>
        <w:drawing>
          <wp:inline distT="0" distB="0" distL="0" distR="0" wp14:anchorId="01728125" wp14:editId="20D10C56">
            <wp:extent cx="5731510" cy="2378710"/>
            <wp:effectExtent l="0" t="0" r="2540" b="2540"/>
            <wp:docPr id="1832303668" name="Picture 6" descr="A river flowing through a fores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2303668" name="Picture 6" descr="A river flowing through a forest&#10;&#10;Description automatically generated"/>
                    <pic:cNvPicPr/>
                  </pic:nvPicPr>
                  <pic:blipFill>
                    <a:blip r:embed="rId76" cstate="print">
                      <a:extLst>
                        <a:ext uri="{28A0092B-C50C-407E-A947-70E740481C1C}">
                          <a14:useLocalDpi xmlns:a14="http://schemas.microsoft.com/office/drawing/2010/main" val="0"/>
                        </a:ext>
                      </a:extLst>
                    </a:blip>
                    <a:stretch>
                      <a:fillRect/>
                    </a:stretch>
                  </pic:blipFill>
                  <pic:spPr>
                    <a:xfrm>
                      <a:off x="0" y="0"/>
                      <a:ext cx="5731510" cy="2378710"/>
                    </a:xfrm>
                    <a:prstGeom prst="rect">
                      <a:avLst/>
                    </a:prstGeom>
                  </pic:spPr>
                </pic:pic>
              </a:graphicData>
            </a:graphic>
          </wp:inline>
        </w:drawing>
      </w:r>
      <w:r w:rsidR="002D72AD" w:rsidRPr="003431FC">
        <w:rPr>
          <w:rFonts w:ascii="Roboto" w:hAnsi="Roboto"/>
          <w:b/>
          <w:sz w:val="24"/>
          <w:szCs w:val="24"/>
          <w:lang w:val="es-ES"/>
        </w:rPr>
        <w:t xml:space="preserve"> </w:t>
      </w:r>
    </w:p>
    <w:p w14:paraId="2DC70041" w14:textId="77777777" w:rsidR="002D72AD" w:rsidRPr="003431FC" w:rsidRDefault="002D72AD" w:rsidP="00601847">
      <w:pPr>
        <w:spacing w:before="120" w:after="0" w:line="240" w:lineRule="auto"/>
        <w:jc w:val="both"/>
        <w:rPr>
          <w:rFonts w:cs="Arial"/>
          <w:sz w:val="20"/>
          <w:szCs w:val="20"/>
          <w:lang w:val="es-ES"/>
        </w:rPr>
      </w:pPr>
      <w:r w:rsidRPr="003431FC">
        <w:rPr>
          <w:rFonts w:cs="Arial"/>
          <w:i/>
          <w:sz w:val="20"/>
          <w:szCs w:val="20"/>
          <w:lang w:val="es-ES"/>
        </w:rPr>
        <w:t>Leyenda de foto</w:t>
      </w:r>
      <w:r w:rsidRPr="003431FC">
        <w:rPr>
          <w:rFonts w:cs="Arial"/>
          <w:sz w:val="20"/>
          <w:szCs w:val="20"/>
          <w:lang w:val="es-ES"/>
        </w:rPr>
        <w:t xml:space="preserve">: Los humedales, como el Pantanal en Sudamérica, proporcionan hábitats vitales para una amplia diversidad de especies migratorias. Según el </w:t>
      </w:r>
      <w:hyperlink r:id="rId77" w:history="1">
        <w:r w:rsidRPr="003431FC">
          <w:rPr>
            <w:rStyle w:val="Hyperlink"/>
            <w:rFonts w:cs="Arial"/>
            <w:sz w:val="20"/>
            <w:szCs w:val="20"/>
            <w:lang w:val="es-ES"/>
          </w:rPr>
          <w:t xml:space="preserve">Global </w:t>
        </w:r>
        <w:proofErr w:type="spellStart"/>
        <w:r w:rsidRPr="003431FC">
          <w:rPr>
            <w:rStyle w:val="Hyperlink"/>
            <w:rFonts w:cs="Arial"/>
            <w:sz w:val="20"/>
            <w:szCs w:val="20"/>
            <w:lang w:val="es-ES"/>
          </w:rPr>
          <w:t>Wetland</w:t>
        </w:r>
        <w:proofErr w:type="spellEnd"/>
        <w:r w:rsidRPr="003431FC">
          <w:rPr>
            <w:rStyle w:val="Hyperlink"/>
            <w:rFonts w:cs="Arial"/>
            <w:sz w:val="20"/>
            <w:szCs w:val="20"/>
            <w:lang w:val="es-ES"/>
          </w:rPr>
          <w:t xml:space="preserve"> Outlook 2025</w:t>
        </w:r>
      </w:hyperlink>
      <w:r w:rsidRPr="003431FC">
        <w:rPr>
          <w:rFonts w:cs="Arial"/>
          <w:sz w:val="20"/>
          <w:szCs w:val="20"/>
          <w:lang w:val="es-ES"/>
        </w:rPr>
        <w:t>, algo más de una quinta parte de los humedales del mundo se encuentran en mal estado, y un número creciente de Partes de Ramsar ha informado de un deterioro en su condición entre 2011 y 2021</w:t>
      </w:r>
      <w:r w:rsidRPr="003431FC">
        <w:rPr>
          <w:rFonts w:cs="Arial"/>
          <w:sz w:val="20"/>
          <w:szCs w:val="20"/>
          <w:vertAlign w:val="superscript"/>
          <w:lang w:val="es-ES"/>
        </w:rPr>
        <w:t>18</w:t>
      </w:r>
      <w:r w:rsidRPr="003431FC">
        <w:rPr>
          <w:rFonts w:cs="Arial"/>
          <w:sz w:val="20"/>
          <w:szCs w:val="20"/>
          <w:lang w:val="es-ES"/>
        </w:rPr>
        <w:t>. Los principales factores negativos de cambio en el estado de los humedales incluyen la contaminación, la urbanización y el desarrollo industrial e infraestructural, aunque la sequía se destacó como una preocupación particular en Europa</w:t>
      </w:r>
      <w:r w:rsidRPr="003431FC">
        <w:rPr>
          <w:rFonts w:cs="Arial"/>
          <w:sz w:val="20"/>
          <w:szCs w:val="20"/>
          <w:vertAlign w:val="superscript"/>
          <w:lang w:val="es-ES"/>
        </w:rPr>
        <w:t>18</w:t>
      </w:r>
      <w:r w:rsidRPr="003431FC">
        <w:rPr>
          <w:rFonts w:cs="Arial"/>
          <w:sz w:val="20"/>
          <w:szCs w:val="20"/>
          <w:lang w:val="es-ES"/>
        </w:rPr>
        <w:t xml:space="preserve">. Es necesario adoptar medidas adicionales para conservar, gestionar y restaurar eficazmente los humedales que aún quedan en el mundo, garantizando que su valor para la biodiversidad no se vea reducido. </w:t>
      </w:r>
      <w:r w:rsidRPr="003431FC">
        <w:rPr>
          <w:rFonts w:cs="Arial"/>
          <w:i/>
          <w:sz w:val="20"/>
          <w:szCs w:val="20"/>
          <w:lang w:val="es-ES"/>
        </w:rPr>
        <w:t>Crédito fotográfico</w:t>
      </w:r>
      <w:r w:rsidRPr="003431FC">
        <w:rPr>
          <w:rFonts w:cs="Arial"/>
          <w:sz w:val="20"/>
          <w:szCs w:val="20"/>
          <w:lang w:val="es-ES"/>
        </w:rPr>
        <w:t xml:space="preserve">: </w:t>
      </w:r>
      <w:hyperlink r:id="rId78" w:history="1">
        <w:r w:rsidRPr="003431FC">
          <w:rPr>
            <w:rStyle w:val="Hyperlink"/>
            <w:rFonts w:cs="Arial"/>
            <w:sz w:val="20"/>
            <w:szCs w:val="20"/>
            <w:lang w:val="es-ES"/>
          </w:rPr>
          <w:t>Adobe Stock | #301916260</w:t>
        </w:r>
      </w:hyperlink>
      <w:r w:rsidRPr="003431FC">
        <w:rPr>
          <w:rFonts w:cs="Arial"/>
          <w:sz w:val="20"/>
          <w:szCs w:val="20"/>
          <w:lang w:val="es-ES"/>
        </w:rPr>
        <w:t>.</w:t>
      </w:r>
    </w:p>
    <w:p w14:paraId="4661822C" w14:textId="77777777" w:rsidR="002D72AD" w:rsidRPr="003431FC" w:rsidRDefault="002D72AD" w:rsidP="00C82977">
      <w:pPr>
        <w:rPr>
          <w:rFonts w:ascii="Roboto" w:hAnsi="Roboto"/>
          <w:sz w:val="20"/>
          <w:szCs w:val="20"/>
          <w:lang w:val="es-ES"/>
        </w:rPr>
      </w:pPr>
    </w:p>
    <w:p w14:paraId="25CBB38B" w14:textId="77777777" w:rsidR="002D72AD" w:rsidRPr="003431FC" w:rsidRDefault="00C82977" w:rsidP="00C82977">
      <w:pPr>
        <w:rPr>
          <w:rFonts w:ascii="Roboto" w:hAnsi="Roboto"/>
          <w:sz w:val="20"/>
          <w:szCs w:val="20"/>
          <w:lang w:val="es-ES"/>
        </w:rPr>
      </w:pPr>
      <w:r w:rsidRPr="003431FC">
        <w:rPr>
          <w:rFonts w:ascii="Roboto" w:hAnsi="Roboto"/>
          <w:noProof/>
          <w:sz w:val="20"/>
          <w:szCs w:val="20"/>
          <w:lang w:val="es-ES" w:eastAsia="es-ES"/>
        </w:rPr>
        <w:drawing>
          <wp:inline distT="0" distB="0" distL="0" distR="0" wp14:anchorId="0ED2F2F2" wp14:editId="76FB5928">
            <wp:extent cx="5730918" cy="3967259"/>
            <wp:effectExtent l="0" t="0" r="3175" b="0"/>
            <wp:docPr id="1770316226" name="Picture 2" descr="A graph of different colored lin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0316226" name="Picture 2" descr="A graph of different colored lines&#10;&#10;AI-generated content may be incorrect."/>
                    <pic:cNvPicPr/>
                  </pic:nvPicPr>
                  <pic:blipFill rotWithShape="1">
                    <a:blip r:embed="rId79" cstate="print">
                      <a:extLst>
                        <a:ext uri="{28A0092B-C50C-407E-A947-70E740481C1C}">
                          <a14:useLocalDpi xmlns:a14="http://schemas.microsoft.com/office/drawing/2010/main" val="0"/>
                        </a:ext>
                      </a:extLst>
                    </a:blip>
                    <a:srcRect t="6645" b="8332"/>
                    <a:stretch/>
                  </pic:blipFill>
                  <pic:spPr bwMode="auto">
                    <a:xfrm>
                      <a:off x="0" y="0"/>
                      <a:ext cx="5731510" cy="3967669"/>
                    </a:xfrm>
                    <a:prstGeom prst="rect">
                      <a:avLst/>
                    </a:prstGeom>
                    <a:ln>
                      <a:noFill/>
                    </a:ln>
                    <a:extLst>
                      <a:ext uri="{53640926-AAD7-44D8-BBD7-CCE9431645EC}">
                        <a14:shadowObscured xmlns:a14="http://schemas.microsoft.com/office/drawing/2010/main"/>
                      </a:ext>
                    </a:extLst>
                  </pic:spPr>
                </pic:pic>
              </a:graphicData>
            </a:graphic>
          </wp:inline>
        </w:drawing>
      </w:r>
    </w:p>
    <w:p w14:paraId="12B3A202" w14:textId="77777777" w:rsidR="002D72AD" w:rsidRPr="003431FC" w:rsidRDefault="002D72AD" w:rsidP="00431AB7">
      <w:pPr>
        <w:spacing w:after="0" w:line="240" w:lineRule="auto"/>
        <w:jc w:val="both"/>
        <w:rPr>
          <w:rFonts w:cs="Arial"/>
          <w:sz w:val="20"/>
          <w:szCs w:val="20"/>
          <w:lang w:val="es-ES"/>
        </w:rPr>
      </w:pPr>
      <w:r w:rsidRPr="003431FC">
        <w:rPr>
          <w:rFonts w:cs="Arial"/>
          <w:b/>
          <w:sz w:val="20"/>
          <w:szCs w:val="20"/>
          <w:lang w:val="es-ES"/>
        </w:rPr>
        <w:t xml:space="preserve">Figura 3.3: </w:t>
      </w:r>
      <w:r w:rsidRPr="003431FC">
        <w:rPr>
          <w:rFonts w:cs="Arial"/>
          <w:sz w:val="20"/>
          <w:szCs w:val="20"/>
          <w:lang w:val="es-ES"/>
        </w:rPr>
        <w:t xml:space="preserve">Tendencias regionales en el porcentaje medio de cobertura de las Áreas Clave para la Biodiversidad identificadas como importantes para las especies incluidas en la CMS por áreas protegidas y otras medidas eficaces de conservación basadas en áreas (OECM), entre 1980 y 2025. Fuentes de datos: Base de Datos Mundial sobre Áreas Protegidas (WDPA) y Base de Datos Mundial </w:t>
      </w:r>
      <w:r w:rsidRPr="003431FC">
        <w:rPr>
          <w:rFonts w:cs="Arial"/>
          <w:sz w:val="20"/>
          <w:szCs w:val="20"/>
          <w:lang w:val="es-ES"/>
        </w:rPr>
        <w:lastRenderedPageBreak/>
        <w:t>de Otras Medidas Eficaces de Conservación Basadas en Áreas (WD-OECM) (2025); Base de Datos Mundial de Áreas Clave para la Biodiversidad (2025). Cálculos realizados por BirdLife International (2025).</w:t>
      </w:r>
    </w:p>
    <w:p w14:paraId="13BEB230" w14:textId="77777777" w:rsidR="00431AB7" w:rsidRPr="003431FC" w:rsidRDefault="00431AB7" w:rsidP="00431AB7">
      <w:pPr>
        <w:spacing w:after="0" w:line="240" w:lineRule="auto"/>
        <w:jc w:val="both"/>
        <w:rPr>
          <w:rFonts w:cs="Arial"/>
          <w:lang w:val="es-ES"/>
        </w:rPr>
      </w:pPr>
    </w:p>
    <w:p w14:paraId="105AD749" w14:textId="31293D1C" w:rsidR="002D72AD" w:rsidRDefault="002D72AD" w:rsidP="00431AB7">
      <w:pPr>
        <w:spacing w:after="0" w:line="240" w:lineRule="auto"/>
        <w:jc w:val="both"/>
        <w:rPr>
          <w:rFonts w:cs="Arial"/>
          <w:lang w:val="es-ES"/>
        </w:rPr>
      </w:pPr>
      <w:r w:rsidRPr="003431FC">
        <w:rPr>
          <w:rFonts w:cs="Arial"/>
          <w:lang w:val="es-ES"/>
        </w:rPr>
        <w:t xml:space="preserve">Los futuros análisis que evalúen la cobertura de las AIMM, ISRA e IMTA por zonas protegidas y conservadas también serían muy informativos. Un reciente análisis a gran escala de datos de seguimiento global, compilado por el proyecto </w:t>
      </w:r>
      <w:hyperlink r:id="rId80" w:history="1">
        <w:proofErr w:type="spellStart"/>
        <w:r w:rsidRPr="003431FC">
          <w:rPr>
            <w:rStyle w:val="Hyperlink"/>
            <w:rFonts w:cs="Arial"/>
            <w:b/>
            <w:lang w:val="es-ES"/>
          </w:rPr>
          <w:t>MegaMove</w:t>
        </w:r>
        <w:proofErr w:type="spellEnd"/>
      </w:hyperlink>
      <w:r w:rsidRPr="003431FC">
        <w:rPr>
          <w:rFonts w:cs="Arial"/>
          <w:lang w:val="es-ES"/>
        </w:rPr>
        <w:t xml:space="preserve"> encontró que, incluso aumentando la cobertura de áreas marinas protegidas al 30 %, aproximadamente el 60 % de las áreas importantes utilizadas por megafauna marina altamente móvil para reproducción, alimentación o migración seguirían sin estar protegidas</w:t>
      </w:r>
      <w:r w:rsidRPr="003431FC">
        <w:rPr>
          <w:rFonts w:cs="Arial"/>
          <w:vertAlign w:val="superscript"/>
          <w:lang w:val="es-ES"/>
        </w:rPr>
        <w:t>19</w:t>
      </w:r>
      <w:r w:rsidRPr="003431FC">
        <w:rPr>
          <w:rFonts w:cs="Arial"/>
          <w:lang w:val="es-ES"/>
        </w:rPr>
        <w:t>. También serán necesarias formas más amplias de gestión oceánica, diseñadas para mitigar presiones específicas en grandes áreas, como restricciones a la navegación (por ejemplo, reducción de la velocidad de los buques o cambios en las rutas de transporte) o políticas destinadas a reducir la captura incidental, con el fin de disminuir los impactos negativos sobre estas especies</w:t>
      </w:r>
      <w:r w:rsidRPr="003431FC">
        <w:rPr>
          <w:rFonts w:cs="Arial"/>
          <w:vertAlign w:val="superscript"/>
          <w:lang w:val="es-ES"/>
        </w:rPr>
        <w:t>19-20</w:t>
      </w:r>
      <w:r w:rsidRPr="003431FC">
        <w:rPr>
          <w:rFonts w:cs="Arial"/>
          <w:lang w:val="es-ES"/>
        </w:rPr>
        <w:t xml:space="preserve">. Comprender el estado de protección de las especies marinas migratorias se ha identificado como un objetivo clave de investigación dentro de la iniciativa </w:t>
      </w:r>
      <w:proofErr w:type="spellStart"/>
      <w:r w:rsidRPr="003431FC">
        <w:rPr>
          <w:rFonts w:cs="Arial"/>
          <w:lang w:val="es-ES"/>
        </w:rPr>
        <w:t>Migratory</w:t>
      </w:r>
      <w:proofErr w:type="spellEnd"/>
      <w:r w:rsidRPr="003431FC">
        <w:rPr>
          <w:rFonts w:cs="Arial"/>
          <w:lang w:val="es-ES"/>
        </w:rPr>
        <w:t xml:space="preserve"> </w:t>
      </w:r>
      <w:proofErr w:type="spellStart"/>
      <w:r w:rsidRPr="003431FC">
        <w:rPr>
          <w:rFonts w:cs="Arial"/>
          <w:lang w:val="es-ES"/>
        </w:rPr>
        <w:t>Connectivity</w:t>
      </w:r>
      <w:proofErr w:type="spellEnd"/>
      <w:r w:rsidRPr="003431FC">
        <w:rPr>
          <w:rFonts w:cs="Arial"/>
          <w:lang w:val="es-ES"/>
        </w:rPr>
        <w:t xml:space="preserve"> in the </w:t>
      </w:r>
      <w:proofErr w:type="spellStart"/>
      <w:r w:rsidRPr="003431FC">
        <w:rPr>
          <w:rFonts w:cs="Arial"/>
          <w:lang w:val="es-ES"/>
        </w:rPr>
        <w:t>Ocean</w:t>
      </w:r>
      <w:proofErr w:type="spellEnd"/>
      <w:r w:rsidRPr="003431FC">
        <w:rPr>
          <w:rFonts w:cs="Arial"/>
          <w:lang w:val="es-ES"/>
        </w:rPr>
        <w:t xml:space="preserve"> (</w:t>
      </w:r>
      <w:proofErr w:type="spellStart"/>
      <w:r w:rsidRPr="003431FC">
        <w:rPr>
          <w:rFonts w:cs="Arial"/>
          <w:lang w:val="es-ES"/>
        </w:rPr>
        <w:t>MiCO</w:t>
      </w:r>
      <w:proofErr w:type="spellEnd"/>
      <w:r w:rsidRPr="003431FC">
        <w:rPr>
          <w:rFonts w:cs="Arial"/>
          <w:lang w:val="es-ES"/>
        </w:rPr>
        <w:t xml:space="preserve">) (véase </w:t>
      </w:r>
      <w:r w:rsidRPr="003431FC">
        <w:rPr>
          <w:rFonts w:cs="Arial"/>
          <w:b/>
          <w:lang w:val="es-ES"/>
        </w:rPr>
        <w:t>Sección 4</w:t>
      </w:r>
      <w:r w:rsidRPr="003431FC">
        <w:rPr>
          <w:rFonts w:cs="Arial"/>
          <w:lang w:val="es-ES"/>
        </w:rPr>
        <w:t xml:space="preserve">). </w:t>
      </w:r>
    </w:p>
    <w:p w14:paraId="0778F9DE" w14:textId="77777777" w:rsidR="00415F42" w:rsidRPr="003431FC" w:rsidRDefault="00415F42" w:rsidP="00431AB7">
      <w:pPr>
        <w:spacing w:after="0" w:line="240" w:lineRule="auto"/>
        <w:jc w:val="both"/>
        <w:rPr>
          <w:rFonts w:cs="Arial"/>
          <w:b/>
          <w:lang w:val="es-ES"/>
        </w:rPr>
      </w:pPr>
    </w:p>
    <w:p w14:paraId="0801B39C" w14:textId="77777777" w:rsidR="002D72AD" w:rsidRPr="003431FC" w:rsidRDefault="002D72AD" w:rsidP="00431AB7">
      <w:pPr>
        <w:pStyle w:val="Heading1"/>
        <w:numPr>
          <w:ilvl w:val="0"/>
          <w:numId w:val="41"/>
        </w:numPr>
        <w:spacing w:before="0" w:line="240" w:lineRule="auto"/>
        <w:ind w:left="357" w:hanging="357"/>
        <w:jc w:val="both"/>
        <w:rPr>
          <w:rFonts w:ascii="Arial" w:hAnsi="Arial" w:cs="Arial"/>
          <w:b/>
          <w:color w:val="auto"/>
          <w:sz w:val="22"/>
          <w:szCs w:val="22"/>
          <w:lang w:val="es-ES"/>
        </w:rPr>
      </w:pPr>
      <w:bookmarkStart w:id="8" w:name="_Toc210914223"/>
      <w:r w:rsidRPr="003431FC">
        <w:rPr>
          <w:rFonts w:ascii="Arial" w:hAnsi="Arial" w:cs="Arial"/>
          <w:b/>
          <w:color w:val="auto"/>
          <w:sz w:val="22"/>
          <w:szCs w:val="22"/>
          <w:lang w:val="es-ES"/>
        </w:rPr>
        <w:t>Avances recientes en el mapeo de rutas migratorias</w:t>
      </w:r>
      <w:bookmarkEnd w:id="8"/>
    </w:p>
    <w:p w14:paraId="189E86D0" w14:textId="77777777" w:rsidR="00431AB7" w:rsidRPr="003431FC" w:rsidRDefault="00431AB7" w:rsidP="00431AB7">
      <w:pPr>
        <w:spacing w:after="0" w:line="240" w:lineRule="auto"/>
        <w:rPr>
          <w:lang w:val="es-ES"/>
        </w:rPr>
      </w:pPr>
    </w:p>
    <w:p w14:paraId="445421F7" w14:textId="77777777" w:rsidR="002D72AD" w:rsidRPr="003431FC" w:rsidRDefault="002D72AD" w:rsidP="00431AB7">
      <w:pPr>
        <w:spacing w:after="0" w:line="240" w:lineRule="auto"/>
        <w:jc w:val="both"/>
        <w:rPr>
          <w:rFonts w:cs="Arial"/>
          <w:lang w:val="es-ES"/>
        </w:rPr>
      </w:pPr>
      <w:r w:rsidRPr="003431FC">
        <w:rPr>
          <w:rFonts w:cs="Arial"/>
          <w:lang w:val="es-ES"/>
        </w:rPr>
        <w:t xml:space="preserve">Mapear las rutas migratorias del mundo es un paso crucial para garantizar que las poblaciones migratorias puedan continuar accediendo de manera segura a las áreas vitales de reproducción, alimentación y descanso que necesitan para sobrevivir. Los mapas de migración, derivados de datos de seguimiento empíricos, permiten que los propios animales migratorios nos indiquen qué áreas estacionales o corredores son más cruciales a lo largo de su ciclo vital. El reciente aumento de la investigación en seguimiento animal ha mejorado drásticamente el conocimiento en este ámbito, al permitir mapear rutas migratorias con un nivel de detalle sin precedentes y descubrir corredores migratorios previamente desconocidos. </w:t>
      </w:r>
    </w:p>
    <w:p w14:paraId="272DA8A8" w14:textId="77777777" w:rsidR="00431AB7" w:rsidRPr="003431FC" w:rsidRDefault="00431AB7" w:rsidP="00431AB7">
      <w:pPr>
        <w:spacing w:after="0" w:line="240" w:lineRule="auto"/>
        <w:jc w:val="both"/>
        <w:rPr>
          <w:rFonts w:cs="Arial"/>
          <w:lang w:val="es-ES"/>
        </w:rPr>
      </w:pPr>
    </w:p>
    <w:p w14:paraId="6AA7E6B5" w14:textId="3E1865E9" w:rsidR="002D72AD" w:rsidRPr="003431FC" w:rsidRDefault="002D72AD" w:rsidP="00431AB7">
      <w:pPr>
        <w:spacing w:after="0" w:line="240" w:lineRule="auto"/>
        <w:jc w:val="both"/>
        <w:rPr>
          <w:rFonts w:cs="Arial"/>
          <w:lang w:val="es-ES"/>
        </w:rPr>
      </w:pPr>
      <w:r w:rsidRPr="003431FC">
        <w:rPr>
          <w:rFonts w:cs="Arial"/>
          <w:lang w:val="es-ES"/>
        </w:rPr>
        <w:t>Los mapas mejorados de los corredores migratorios pueden ayudar a dirigir los esfuerzos de conservación basados en áreas hacia zonas críticas que necesiten protección reforzada. Sin embargo, dado que los movimientos de los animales a menudo abarcan distancias mucho mayores que cualquier área protegida</w:t>
      </w:r>
      <w:r w:rsidRPr="003431FC">
        <w:rPr>
          <w:rFonts w:cs="Arial"/>
          <w:vertAlign w:val="superscript"/>
          <w:lang w:val="es-ES"/>
        </w:rPr>
        <w:t>1-2</w:t>
      </w:r>
      <w:r w:rsidRPr="003431FC">
        <w:rPr>
          <w:rFonts w:cs="Arial"/>
          <w:lang w:val="es-ES"/>
        </w:rPr>
        <w:t>, las especies migratorias deben poder desplazarse sin impedimentos a través de paisajes terrestres, fluviales o marinos cada vez más fragmentados por infraestructuras y actividades humanas</w:t>
      </w:r>
      <w:r w:rsidRPr="003431FC">
        <w:rPr>
          <w:rFonts w:cs="Arial"/>
          <w:vertAlign w:val="superscript"/>
          <w:lang w:val="es-ES"/>
        </w:rPr>
        <w:t>3-6</w:t>
      </w:r>
      <w:r w:rsidRPr="003431FC">
        <w:rPr>
          <w:rFonts w:cs="Arial"/>
          <w:lang w:val="es-ES"/>
        </w:rPr>
        <w:t>. Los mapas de migración —y los datos de seguimiento que los sustentan— pueden ayudar a identificar posibles obstáculos al movimiento, evaluar el grado de exposición a presiones encontradas durante los viajes migratorios y destacar las regiones más amplias donde se necesitan intervenciones políticas para mantener la conectividad en paisajes terrestres y marinos en uso</w:t>
      </w:r>
      <w:r w:rsidRPr="003431FC">
        <w:rPr>
          <w:rFonts w:cs="Arial"/>
          <w:vertAlign w:val="superscript"/>
          <w:lang w:val="es-ES"/>
        </w:rPr>
        <w:t>6-8</w:t>
      </w:r>
      <w:r w:rsidRPr="003431FC">
        <w:rPr>
          <w:rFonts w:cs="Arial"/>
          <w:lang w:val="es-ES"/>
        </w:rPr>
        <w:t>. Los esfuerzos de mapeo también pueden revelar las conexiones migratorias que vinculan países distantes</w:t>
      </w:r>
      <w:r w:rsidRPr="003431FC">
        <w:rPr>
          <w:rFonts w:cs="Arial"/>
          <w:vertAlign w:val="superscript"/>
          <w:lang w:val="es-ES"/>
        </w:rPr>
        <w:t>9-11</w:t>
      </w:r>
      <w:r w:rsidRPr="003431FC">
        <w:rPr>
          <w:rFonts w:cs="Arial"/>
          <w:lang w:val="es-ES"/>
        </w:rPr>
        <w:t xml:space="preserve">, proporcionando una base científica sólida para los esfuerzos de conservación internacional colaborativa. </w:t>
      </w:r>
    </w:p>
    <w:p w14:paraId="6AF76760" w14:textId="77777777" w:rsidR="00431AB7" w:rsidRPr="003431FC" w:rsidRDefault="00431AB7" w:rsidP="00431AB7">
      <w:pPr>
        <w:spacing w:after="0" w:line="240" w:lineRule="auto"/>
        <w:jc w:val="both"/>
        <w:rPr>
          <w:rFonts w:cs="Arial"/>
          <w:lang w:val="es-ES"/>
        </w:rPr>
      </w:pPr>
    </w:p>
    <w:p w14:paraId="464A8FC3" w14:textId="77777777" w:rsidR="002D72AD" w:rsidRPr="003431FC" w:rsidRDefault="002D72AD" w:rsidP="00431AB7">
      <w:pPr>
        <w:spacing w:after="0" w:line="240" w:lineRule="auto"/>
        <w:jc w:val="both"/>
        <w:rPr>
          <w:rFonts w:cs="Arial"/>
          <w:lang w:val="es-ES"/>
        </w:rPr>
      </w:pPr>
      <w:r w:rsidRPr="003431FC">
        <w:rPr>
          <w:rFonts w:cs="Arial"/>
          <w:lang w:val="es-ES"/>
        </w:rPr>
        <w:t>Esta sección ofrece una panorámica de los progresos recientes realizados por iniciativas dedicadas a mapear rutas migratorias terrestres y marinas. Aquí se destacan dos iniciativas que han liderado los esfuerzos recientes para mapear migraciones: La Iniciativa Global sobre la Migración de Ungulados (GIUM), un módulo del Atlas de Migración de Ungulados de la CMS</w:t>
      </w:r>
      <w:r w:rsidRPr="003431FC">
        <w:rPr>
          <w:rStyle w:val="FootnoteReference"/>
          <w:rFonts w:cs="Arial"/>
          <w:lang w:val="es-ES"/>
        </w:rPr>
        <w:footnoteReference w:id="12"/>
      </w:r>
      <w:r w:rsidRPr="003431FC">
        <w:rPr>
          <w:rFonts w:cs="Arial"/>
          <w:lang w:val="es-ES"/>
        </w:rPr>
        <w:t xml:space="preserve">, y el sistema </w:t>
      </w:r>
      <w:proofErr w:type="spellStart"/>
      <w:r w:rsidRPr="003431FC">
        <w:rPr>
          <w:rFonts w:cs="Arial"/>
          <w:lang w:val="es-ES"/>
        </w:rPr>
        <w:t>Migratory</w:t>
      </w:r>
      <w:proofErr w:type="spellEnd"/>
      <w:r w:rsidRPr="003431FC">
        <w:rPr>
          <w:rFonts w:cs="Arial"/>
          <w:lang w:val="es-ES"/>
        </w:rPr>
        <w:t xml:space="preserve"> </w:t>
      </w:r>
      <w:proofErr w:type="spellStart"/>
      <w:r w:rsidRPr="003431FC">
        <w:rPr>
          <w:rFonts w:cs="Arial"/>
          <w:lang w:val="es-ES"/>
        </w:rPr>
        <w:t>Connectivity</w:t>
      </w:r>
      <w:proofErr w:type="spellEnd"/>
      <w:r w:rsidRPr="003431FC">
        <w:rPr>
          <w:rFonts w:cs="Arial"/>
          <w:lang w:val="es-ES"/>
        </w:rPr>
        <w:t xml:space="preserve"> in the </w:t>
      </w:r>
      <w:proofErr w:type="spellStart"/>
      <w:r w:rsidRPr="003431FC">
        <w:rPr>
          <w:rFonts w:cs="Arial"/>
          <w:lang w:val="es-ES"/>
        </w:rPr>
        <w:t>Ocean</w:t>
      </w:r>
      <w:proofErr w:type="spellEnd"/>
      <w:r w:rsidRPr="003431FC">
        <w:rPr>
          <w:rFonts w:cs="Arial"/>
          <w:lang w:val="es-ES"/>
        </w:rPr>
        <w:t xml:space="preserve"> (</w:t>
      </w:r>
      <w:proofErr w:type="spellStart"/>
      <w:r w:rsidRPr="003431FC">
        <w:rPr>
          <w:rFonts w:cs="Arial"/>
          <w:lang w:val="es-ES"/>
        </w:rPr>
        <w:t>MiCO</w:t>
      </w:r>
      <w:proofErr w:type="spellEnd"/>
      <w:r w:rsidRPr="003431FC">
        <w:rPr>
          <w:rFonts w:cs="Arial"/>
          <w:lang w:val="es-ES"/>
        </w:rPr>
        <w:t xml:space="preserve">). </w:t>
      </w:r>
    </w:p>
    <w:p w14:paraId="3579F5CC" w14:textId="77777777" w:rsidR="002D72AD" w:rsidRPr="003431FC" w:rsidRDefault="002D72AD" w:rsidP="00431AB7">
      <w:pPr>
        <w:spacing w:after="0" w:line="240" w:lineRule="auto"/>
        <w:jc w:val="both"/>
        <w:rPr>
          <w:rFonts w:cs="Arial"/>
          <w:b/>
          <w:lang w:val="es-ES"/>
        </w:rPr>
      </w:pPr>
    </w:p>
    <w:p w14:paraId="43006F50" w14:textId="77777777" w:rsidR="00415F42" w:rsidRDefault="00415F42">
      <w:pPr>
        <w:rPr>
          <w:rFonts w:cs="Arial"/>
          <w:b/>
          <w:lang w:val="es-ES"/>
        </w:rPr>
      </w:pPr>
      <w:r>
        <w:rPr>
          <w:rFonts w:cs="Arial"/>
          <w:b/>
          <w:lang w:val="es-ES"/>
        </w:rPr>
        <w:br w:type="page"/>
      </w:r>
    </w:p>
    <w:p w14:paraId="22D7514D" w14:textId="4716712C" w:rsidR="002D72AD" w:rsidRPr="003431FC" w:rsidRDefault="002D72AD" w:rsidP="00431AB7">
      <w:pPr>
        <w:spacing w:after="0" w:line="240" w:lineRule="auto"/>
        <w:jc w:val="both"/>
        <w:rPr>
          <w:rFonts w:cs="Arial"/>
          <w:b/>
          <w:lang w:val="es-ES"/>
        </w:rPr>
      </w:pPr>
      <w:r w:rsidRPr="003431FC">
        <w:rPr>
          <w:rFonts w:cs="Arial"/>
          <w:b/>
          <w:lang w:val="es-ES"/>
        </w:rPr>
        <w:lastRenderedPageBreak/>
        <w:t>Mapeo de migraciones de ungulados</w:t>
      </w:r>
    </w:p>
    <w:p w14:paraId="7C429D96" w14:textId="77777777" w:rsidR="00431AB7" w:rsidRPr="003431FC" w:rsidRDefault="00431AB7" w:rsidP="00431AB7">
      <w:pPr>
        <w:spacing w:after="0" w:line="240" w:lineRule="auto"/>
        <w:jc w:val="both"/>
        <w:rPr>
          <w:rFonts w:cs="Arial"/>
          <w:b/>
          <w:lang w:val="es-ES"/>
        </w:rPr>
      </w:pPr>
    </w:p>
    <w:p w14:paraId="3956C7AC" w14:textId="77777777" w:rsidR="002D72AD" w:rsidRPr="003431FC" w:rsidRDefault="002D72AD" w:rsidP="00431AB7">
      <w:pPr>
        <w:spacing w:after="0" w:line="240" w:lineRule="auto"/>
        <w:jc w:val="both"/>
        <w:rPr>
          <w:rFonts w:cs="Arial"/>
          <w:i/>
          <w:lang w:val="es-ES"/>
        </w:rPr>
      </w:pPr>
      <w:r w:rsidRPr="003431FC">
        <w:rPr>
          <w:rFonts w:cs="Arial"/>
          <w:lang w:val="es-ES"/>
        </w:rPr>
        <w:t xml:space="preserve">Contribución de: Thomas Mueller, </w:t>
      </w:r>
      <w:proofErr w:type="spellStart"/>
      <w:r w:rsidRPr="003431FC">
        <w:rPr>
          <w:rFonts w:cs="Arial"/>
          <w:lang w:val="es-ES"/>
        </w:rPr>
        <w:t>Janey</w:t>
      </w:r>
      <w:proofErr w:type="spellEnd"/>
      <w:r w:rsidRPr="003431FC">
        <w:rPr>
          <w:rFonts w:cs="Arial"/>
          <w:lang w:val="es-ES"/>
        </w:rPr>
        <w:t xml:space="preserve"> </w:t>
      </w:r>
      <w:proofErr w:type="spellStart"/>
      <w:r w:rsidRPr="003431FC">
        <w:rPr>
          <w:rFonts w:cs="Arial"/>
          <w:lang w:val="es-ES"/>
        </w:rPr>
        <w:t>Fugate</w:t>
      </w:r>
      <w:proofErr w:type="spellEnd"/>
      <w:r w:rsidRPr="003431FC">
        <w:rPr>
          <w:rFonts w:cs="Arial"/>
          <w:lang w:val="es-ES"/>
        </w:rPr>
        <w:t xml:space="preserve"> y Matthew Kauffman – </w:t>
      </w:r>
      <w:r w:rsidRPr="003431FC">
        <w:rPr>
          <w:rFonts w:cs="Arial"/>
          <w:i/>
          <w:lang w:val="es-ES"/>
        </w:rPr>
        <w:t>Iniciativa Global sobre la Migración de Ungulados (GIUM)</w:t>
      </w:r>
    </w:p>
    <w:p w14:paraId="484E6FB9" w14:textId="77777777" w:rsidR="003434EF" w:rsidRPr="003431FC" w:rsidRDefault="003434EF" w:rsidP="00431AB7">
      <w:pPr>
        <w:spacing w:after="0" w:line="240" w:lineRule="auto"/>
        <w:jc w:val="both"/>
        <w:rPr>
          <w:rFonts w:cs="Arial"/>
          <w:i/>
          <w:color w:val="003870"/>
          <w:lang w:val="es-ES"/>
        </w:rPr>
      </w:pPr>
    </w:p>
    <w:p w14:paraId="5136DD03" w14:textId="391EB0FE" w:rsidR="002D72AD" w:rsidRPr="003431FC" w:rsidRDefault="002D72AD" w:rsidP="00431AB7">
      <w:pPr>
        <w:spacing w:after="0" w:line="240" w:lineRule="auto"/>
        <w:jc w:val="both"/>
        <w:rPr>
          <w:rFonts w:cs="Arial"/>
          <w:lang w:val="es-ES"/>
        </w:rPr>
      </w:pPr>
      <w:r w:rsidRPr="003431FC">
        <w:rPr>
          <w:rFonts w:cs="Arial"/>
          <w:lang w:val="es-ES"/>
        </w:rPr>
        <w:t xml:space="preserve">La Iniciativa Global sobre la Migración de Ungulados (GIUM) reúne a una comunidad internacional de investigadores y conservacionistas centrados en la migración para documentar y proteger las rutas migratorias clave de los mamíferos ungulados en todo el mundo. A través de colaboraciones con más de 80 científicos de más de 50 instituciones, la iniciativa ha desarrollado el primer </w:t>
      </w:r>
      <w:hyperlink r:id="rId81" w:history="1">
        <w:r w:rsidRPr="003431FC">
          <w:rPr>
            <w:rStyle w:val="Hyperlink"/>
            <w:rFonts w:cs="Arial"/>
            <w:lang w:val="es-ES"/>
          </w:rPr>
          <w:t>Atlas de Migración de Ungulados</w:t>
        </w:r>
      </w:hyperlink>
      <w:r w:rsidRPr="003431FC">
        <w:rPr>
          <w:rFonts w:cs="Arial"/>
          <w:lang w:val="es-ES"/>
        </w:rPr>
        <w:t xml:space="preserve"> vivo del mundo, mapeando más de 30 de las principales migraciones de ungulados del planeta, abarcando 17 especies diferentes. Para cada migración, fichas detalladas explican la ruta, resumen los desafíos de conservación específicos y, a menudo, incluyen mapas complementarios que muestran dónde estos movimientos </w:t>
      </w:r>
      <w:proofErr w:type="spellStart"/>
      <w:r w:rsidRPr="003431FC">
        <w:rPr>
          <w:rFonts w:cs="Arial"/>
          <w:lang w:val="es-ES"/>
        </w:rPr>
        <w:t>intersectan</w:t>
      </w:r>
      <w:proofErr w:type="spellEnd"/>
      <w:r w:rsidRPr="003431FC">
        <w:rPr>
          <w:rFonts w:cs="Arial"/>
          <w:lang w:val="es-ES"/>
        </w:rPr>
        <w:t xml:space="preserve"> con amenazas o áreas protegidas. Por ejemplo, en abril de 2025 se publicó por primera vez un </w:t>
      </w:r>
      <w:hyperlink r:id="rId82" w:history="1">
        <w:r w:rsidRPr="003431FC">
          <w:rPr>
            <w:rStyle w:val="Hyperlink"/>
            <w:rFonts w:cs="Arial"/>
            <w:lang w:val="es-ES"/>
          </w:rPr>
          <w:t>mapa detallado</w:t>
        </w:r>
      </w:hyperlink>
      <w:r w:rsidRPr="003431FC">
        <w:rPr>
          <w:rFonts w:cs="Arial"/>
          <w:lang w:val="es-ES"/>
        </w:rPr>
        <w:t xml:space="preserve"> de la migración del cobo de orejas blancas (</w:t>
      </w:r>
      <w:proofErr w:type="spellStart"/>
      <w:r w:rsidRPr="003431FC">
        <w:rPr>
          <w:rFonts w:cs="Arial"/>
          <w:i/>
          <w:lang w:val="es-ES"/>
        </w:rPr>
        <w:t>Kobus</w:t>
      </w:r>
      <w:proofErr w:type="spellEnd"/>
      <w:r w:rsidRPr="003431FC">
        <w:rPr>
          <w:rFonts w:cs="Arial"/>
          <w:i/>
          <w:lang w:val="es-ES"/>
        </w:rPr>
        <w:t xml:space="preserve"> </w:t>
      </w:r>
      <w:proofErr w:type="spellStart"/>
      <w:r w:rsidRPr="003431FC">
        <w:rPr>
          <w:rFonts w:cs="Arial"/>
          <w:i/>
          <w:lang w:val="es-ES"/>
        </w:rPr>
        <w:t>kob</w:t>
      </w:r>
      <w:proofErr w:type="spellEnd"/>
      <w:r w:rsidRPr="003431FC">
        <w:rPr>
          <w:rFonts w:cs="Arial"/>
          <w:i/>
          <w:lang w:val="es-ES"/>
        </w:rPr>
        <w:t xml:space="preserve"> </w:t>
      </w:r>
      <w:proofErr w:type="spellStart"/>
      <w:r w:rsidRPr="003431FC">
        <w:rPr>
          <w:rFonts w:cs="Arial"/>
          <w:i/>
          <w:lang w:val="es-ES"/>
        </w:rPr>
        <w:t>leucotis</w:t>
      </w:r>
      <w:proofErr w:type="spellEnd"/>
      <w:r w:rsidRPr="003431FC">
        <w:rPr>
          <w:rFonts w:cs="Arial"/>
          <w:lang w:val="es-ES"/>
        </w:rPr>
        <w:t>)</w:t>
      </w:r>
      <w:r w:rsidRPr="003431FC">
        <w:rPr>
          <w:rFonts w:cs="Arial"/>
          <w:i/>
          <w:lang w:val="es-ES"/>
        </w:rPr>
        <w:t xml:space="preserve"> </w:t>
      </w:r>
      <w:r w:rsidRPr="003431FC">
        <w:rPr>
          <w:rFonts w:cs="Arial"/>
          <w:lang w:val="es-ES"/>
        </w:rPr>
        <w:t xml:space="preserve">y del </w:t>
      </w:r>
      <w:proofErr w:type="spellStart"/>
      <w:r w:rsidRPr="003431FC">
        <w:rPr>
          <w:rFonts w:cs="Arial"/>
          <w:lang w:val="es-ES"/>
        </w:rPr>
        <w:t>Tiang</w:t>
      </w:r>
      <w:proofErr w:type="spellEnd"/>
      <w:r w:rsidRPr="003431FC">
        <w:rPr>
          <w:rFonts w:cs="Arial"/>
          <w:lang w:val="es-ES"/>
        </w:rPr>
        <w:t xml:space="preserve"> (</w:t>
      </w:r>
      <w:proofErr w:type="spellStart"/>
      <w:r w:rsidRPr="003431FC">
        <w:rPr>
          <w:rFonts w:cs="Arial"/>
          <w:i/>
          <w:lang w:val="es-ES"/>
        </w:rPr>
        <w:t>Damaliscus</w:t>
      </w:r>
      <w:proofErr w:type="spellEnd"/>
      <w:r w:rsidRPr="003431FC">
        <w:rPr>
          <w:rFonts w:cs="Arial"/>
          <w:i/>
          <w:lang w:val="es-ES"/>
        </w:rPr>
        <w:t xml:space="preserve"> </w:t>
      </w:r>
      <w:proofErr w:type="spellStart"/>
      <w:r w:rsidRPr="003431FC">
        <w:rPr>
          <w:rFonts w:cs="Arial"/>
          <w:i/>
          <w:lang w:val="es-ES"/>
        </w:rPr>
        <w:t>lunatus</w:t>
      </w:r>
      <w:proofErr w:type="spellEnd"/>
      <w:r w:rsidRPr="003431FC">
        <w:rPr>
          <w:rFonts w:cs="Arial"/>
          <w:i/>
          <w:lang w:val="es-ES"/>
        </w:rPr>
        <w:t xml:space="preserve"> </w:t>
      </w:r>
      <w:proofErr w:type="spellStart"/>
      <w:r w:rsidRPr="003431FC">
        <w:rPr>
          <w:rFonts w:cs="Arial"/>
          <w:i/>
          <w:lang w:val="es-ES"/>
        </w:rPr>
        <w:t>tiang</w:t>
      </w:r>
      <w:proofErr w:type="spellEnd"/>
      <w:r w:rsidRPr="003431FC">
        <w:rPr>
          <w:rFonts w:cs="Arial"/>
          <w:lang w:val="es-ES"/>
        </w:rPr>
        <w:t xml:space="preserve">) en Sudán del Sur y Etiopía. Se trata de la migración de ungulados más grande del mundo, que involucra a más de cinco millones de </w:t>
      </w:r>
      <w:proofErr w:type="spellStart"/>
      <w:r w:rsidRPr="003431FC">
        <w:rPr>
          <w:rFonts w:cs="Arial"/>
          <w:lang w:val="es-ES"/>
        </w:rPr>
        <w:t>cobos</w:t>
      </w:r>
      <w:proofErr w:type="spellEnd"/>
      <w:r w:rsidRPr="003431FC">
        <w:rPr>
          <w:rFonts w:cs="Arial"/>
          <w:lang w:val="es-ES"/>
        </w:rPr>
        <w:t xml:space="preserve"> de orejas blancas, pero se enfrenta a presiones derivadas de la caza no regulada y el inminente desarrollo petrolero. El mapeo continúa en muchas ubicaciones alrededor del mundo, y GIUM planea expandir significativamente el Atlas para finales de 2026. </w:t>
      </w:r>
    </w:p>
    <w:p w14:paraId="7FE38C79" w14:textId="77777777" w:rsidR="003434EF" w:rsidRPr="003431FC" w:rsidRDefault="003434EF" w:rsidP="00431AB7">
      <w:pPr>
        <w:spacing w:after="0" w:line="240" w:lineRule="auto"/>
        <w:jc w:val="both"/>
        <w:rPr>
          <w:rFonts w:cs="Arial"/>
          <w:lang w:val="es-ES"/>
        </w:rPr>
      </w:pPr>
    </w:p>
    <w:p w14:paraId="40C99987" w14:textId="5E11BD93" w:rsidR="002D72AD" w:rsidRPr="003431FC" w:rsidRDefault="002D72AD" w:rsidP="00431AB7">
      <w:pPr>
        <w:spacing w:after="0" w:line="240" w:lineRule="auto"/>
        <w:jc w:val="both"/>
        <w:rPr>
          <w:rFonts w:cs="Arial"/>
          <w:lang w:val="es-ES"/>
        </w:rPr>
      </w:pPr>
      <w:r w:rsidRPr="003431FC">
        <w:rPr>
          <w:rFonts w:cs="Arial"/>
          <w:lang w:val="es-ES"/>
        </w:rPr>
        <w:t>Uno de los riesgos más urgentes y recurrentes destacados por el trabajo de GIUM es la proliferación de infraestructuras lineales, especialmente carreteras, ferrocarriles y cercas. Estas barreras fragmentan los hábitats, dificultan la migración y aumentan los riesgos para las especies migratorias en múltiples regiones. Este problema es especialmente pronunciado en Asia Central y África, donde el rápido crecimiento de la infraestructura ha creado nuevos obstáculos para mamíferos migratorios emblemáticos como la gacela de Mongolia (</w:t>
      </w:r>
      <w:proofErr w:type="spellStart"/>
      <w:r w:rsidRPr="003431FC">
        <w:rPr>
          <w:rFonts w:cs="Arial"/>
          <w:i/>
          <w:lang w:val="es-ES"/>
        </w:rPr>
        <w:t>Procapra</w:t>
      </w:r>
      <w:proofErr w:type="spellEnd"/>
      <w:r w:rsidRPr="003431FC">
        <w:rPr>
          <w:rFonts w:cs="Arial"/>
          <w:i/>
          <w:lang w:val="es-ES"/>
        </w:rPr>
        <w:t xml:space="preserve"> </w:t>
      </w:r>
      <w:proofErr w:type="spellStart"/>
      <w:r w:rsidRPr="003431FC">
        <w:rPr>
          <w:rFonts w:cs="Arial"/>
          <w:i/>
          <w:lang w:val="es-ES"/>
        </w:rPr>
        <w:t>gutturosa</w:t>
      </w:r>
      <w:proofErr w:type="spellEnd"/>
      <w:r w:rsidR="007F7E48" w:rsidRPr="003431FC">
        <w:rPr>
          <w:rFonts w:cs="Arial"/>
          <w:lang w:val="es-ES"/>
        </w:rPr>
        <w:t>), el</w:t>
      </w:r>
      <w:r w:rsidRPr="003431FC">
        <w:rPr>
          <w:rFonts w:cs="Arial"/>
          <w:lang w:val="es-ES"/>
        </w:rPr>
        <w:t xml:space="preserve"> antílope saiga (</w:t>
      </w:r>
      <w:r w:rsidRPr="003431FC">
        <w:rPr>
          <w:rFonts w:cs="Arial"/>
          <w:i/>
          <w:lang w:val="es-ES"/>
        </w:rPr>
        <w:t xml:space="preserve">Saiga </w:t>
      </w:r>
      <w:proofErr w:type="spellStart"/>
      <w:r w:rsidRPr="003431FC">
        <w:rPr>
          <w:rFonts w:cs="Arial"/>
          <w:i/>
          <w:lang w:val="es-ES"/>
        </w:rPr>
        <w:t>tatarica</w:t>
      </w:r>
      <w:proofErr w:type="spellEnd"/>
      <w:r w:rsidRPr="003431FC">
        <w:rPr>
          <w:rFonts w:cs="Arial"/>
          <w:lang w:val="es-ES"/>
        </w:rPr>
        <w:t>) y el ñu azul (</w:t>
      </w:r>
      <w:proofErr w:type="spellStart"/>
      <w:r w:rsidRPr="003431FC">
        <w:rPr>
          <w:rFonts w:cs="Arial"/>
          <w:i/>
          <w:lang w:val="es-ES"/>
        </w:rPr>
        <w:t>Connochaetes</w:t>
      </w:r>
      <w:proofErr w:type="spellEnd"/>
      <w:r w:rsidRPr="003431FC">
        <w:rPr>
          <w:rFonts w:cs="Arial"/>
          <w:i/>
          <w:lang w:val="es-ES"/>
        </w:rPr>
        <w:t xml:space="preserve"> </w:t>
      </w:r>
      <w:proofErr w:type="spellStart"/>
      <w:r w:rsidRPr="003431FC">
        <w:rPr>
          <w:rFonts w:cs="Arial"/>
          <w:i/>
          <w:lang w:val="es-ES"/>
        </w:rPr>
        <w:t>taurinus</w:t>
      </w:r>
      <w:proofErr w:type="spellEnd"/>
      <w:r w:rsidRPr="003431FC">
        <w:rPr>
          <w:rFonts w:cs="Arial"/>
          <w:lang w:val="es-ES"/>
        </w:rPr>
        <w:t>). En estas regiones, la rápida expansión de redes de cercas y nuevos corredores de transporte interrumpe cada vez más los caminos migratorios, truncando a veces migraciones enteras (</w:t>
      </w:r>
      <w:r w:rsidRPr="003431FC">
        <w:rPr>
          <w:rFonts w:cs="Arial"/>
          <w:b/>
          <w:lang w:val="es-ES"/>
        </w:rPr>
        <w:t>Figura 4.1</w:t>
      </w:r>
      <w:r w:rsidRPr="003431FC">
        <w:rPr>
          <w:rFonts w:cs="Arial"/>
          <w:lang w:val="es-ES"/>
        </w:rPr>
        <w:t xml:space="preserve">). A menudo, la construcción ocurre antes de que los biólogos y planificadores dispongan de mapas adecuados de las rutas migratorias de la población. </w:t>
      </w:r>
    </w:p>
    <w:p w14:paraId="194AB6F1" w14:textId="77777777" w:rsidR="003434EF" w:rsidRPr="003431FC" w:rsidRDefault="003434EF" w:rsidP="00431AB7">
      <w:pPr>
        <w:spacing w:after="0" w:line="240" w:lineRule="auto"/>
        <w:jc w:val="both"/>
        <w:rPr>
          <w:rFonts w:cs="Arial"/>
          <w:lang w:val="es-ES"/>
        </w:rPr>
      </w:pPr>
    </w:p>
    <w:p w14:paraId="111396EE" w14:textId="77777777" w:rsidR="002D72AD" w:rsidRPr="003431FC" w:rsidRDefault="00C82977" w:rsidP="00431AB7">
      <w:pPr>
        <w:spacing w:after="0" w:line="240" w:lineRule="auto"/>
        <w:jc w:val="both"/>
        <w:rPr>
          <w:rFonts w:cs="Arial"/>
          <w:lang w:val="es-ES"/>
        </w:rPr>
      </w:pPr>
      <w:r w:rsidRPr="003431FC">
        <w:rPr>
          <w:rFonts w:cs="Arial"/>
          <w:noProof/>
          <w:lang w:val="es-ES" w:eastAsia="es-ES"/>
        </w:rPr>
        <w:lastRenderedPageBreak/>
        <w:drawing>
          <wp:inline distT="0" distB="0" distL="0" distR="0" wp14:anchorId="327B712A" wp14:editId="23985010">
            <wp:extent cx="5731510" cy="3820160"/>
            <wp:effectExtent l="0" t="0" r="2540" b="8890"/>
            <wp:docPr id="1613381904" name="Picture 3" descr="A map of the eastern part of kazakhsta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3381904" name="Picture 3" descr="A map of the eastern part of kazakhstan&#10;&#10;AI-generated content may be incorrect."/>
                    <pic:cNvPicPr>
                      <a:picLocks noChangeAspect="1" noChangeArrowheads="1"/>
                    </pic:cNvPicPr>
                  </pic:nvPicPr>
                  <pic:blipFill>
                    <a:blip r:embed="rId83" cstate="print">
                      <a:extLst>
                        <a:ext uri="{28A0092B-C50C-407E-A947-70E740481C1C}">
                          <a14:useLocalDpi xmlns:a14="http://schemas.microsoft.com/office/drawing/2010/main" val="0"/>
                        </a:ext>
                      </a:extLst>
                    </a:blip>
                    <a:srcRect/>
                    <a:stretch>
                      <a:fillRect/>
                    </a:stretch>
                  </pic:blipFill>
                  <pic:spPr bwMode="auto">
                    <a:xfrm>
                      <a:off x="0" y="0"/>
                      <a:ext cx="5731510" cy="3820160"/>
                    </a:xfrm>
                    <a:prstGeom prst="rect">
                      <a:avLst/>
                    </a:prstGeom>
                    <a:noFill/>
                    <a:ln>
                      <a:noFill/>
                    </a:ln>
                  </pic:spPr>
                </pic:pic>
              </a:graphicData>
            </a:graphic>
          </wp:inline>
        </w:drawing>
      </w:r>
    </w:p>
    <w:p w14:paraId="09D0C5F8" w14:textId="77777777" w:rsidR="003434EF" w:rsidRPr="003431FC" w:rsidRDefault="003434EF" w:rsidP="00431AB7">
      <w:pPr>
        <w:spacing w:after="0" w:line="240" w:lineRule="auto"/>
        <w:jc w:val="both"/>
        <w:rPr>
          <w:rFonts w:cs="Arial"/>
          <w:b/>
          <w:lang w:val="es-ES"/>
        </w:rPr>
      </w:pPr>
    </w:p>
    <w:p w14:paraId="3791D57E" w14:textId="17208673" w:rsidR="002D72AD" w:rsidRPr="003431FC" w:rsidRDefault="002D72AD" w:rsidP="00431AB7">
      <w:pPr>
        <w:spacing w:after="0" w:line="240" w:lineRule="auto"/>
        <w:jc w:val="both"/>
        <w:rPr>
          <w:rFonts w:cs="Arial"/>
          <w:sz w:val="20"/>
          <w:szCs w:val="20"/>
          <w:lang w:val="es-ES"/>
        </w:rPr>
      </w:pPr>
      <w:r w:rsidRPr="003431FC">
        <w:rPr>
          <w:rFonts w:cs="Arial"/>
          <w:b/>
          <w:sz w:val="20"/>
          <w:szCs w:val="20"/>
          <w:lang w:val="es-ES"/>
        </w:rPr>
        <w:t xml:space="preserve">Figura 4.1: </w:t>
      </w:r>
      <w:r w:rsidRPr="003431FC">
        <w:rPr>
          <w:rFonts w:cs="Arial"/>
          <w:sz w:val="20"/>
          <w:szCs w:val="20"/>
          <w:lang w:val="es-ES"/>
        </w:rPr>
        <w:t xml:space="preserve">Los datos de movimiento recogidos antes y después de la construcción de una nueva vía férrea en el área de distribución </w:t>
      </w:r>
      <w:r w:rsidR="007F7E48" w:rsidRPr="003431FC">
        <w:rPr>
          <w:rFonts w:cs="Arial"/>
          <w:sz w:val="20"/>
          <w:szCs w:val="20"/>
          <w:lang w:val="es-ES"/>
        </w:rPr>
        <w:t>del antílope</w:t>
      </w:r>
      <w:r w:rsidRPr="003431FC">
        <w:rPr>
          <w:rFonts w:cs="Arial"/>
          <w:sz w:val="20"/>
          <w:szCs w:val="20"/>
          <w:lang w:val="es-ES"/>
        </w:rPr>
        <w:t xml:space="preserve"> saiga del </w:t>
      </w:r>
      <w:proofErr w:type="spellStart"/>
      <w:r w:rsidRPr="003431FC">
        <w:rPr>
          <w:rFonts w:cs="Arial"/>
          <w:sz w:val="20"/>
          <w:szCs w:val="20"/>
          <w:lang w:val="es-ES"/>
        </w:rPr>
        <w:t>Ustyurt</w:t>
      </w:r>
      <w:proofErr w:type="spellEnd"/>
      <w:r w:rsidRPr="003431FC">
        <w:rPr>
          <w:rFonts w:cs="Arial"/>
          <w:sz w:val="20"/>
          <w:szCs w:val="20"/>
          <w:lang w:val="es-ES"/>
        </w:rPr>
        <w:t xml:space="preserve"> (</w:t>
      </w:r>
      <w:r w:rsidRPr="003431FC">
        <w:rPr>
          <w:rFonts w:cs="Arial"/>
          <w:i/>
          <w:sz w:val="20"/>
          <w:szCs w:val="20"/>
          <w:lang w:val="es-ES"/>
        </w:rPr>
        <w:t xml:space="preserve">Saiga </w:t>
      </w:r>
      <w:proofErr w:type="spellStart"/>
      <w:r w:rsidRPr="003431FC">
        <w:rPr>
          <w:rFonts w:cs="Arial"/>
          <w:i/>
          <w:sz w:val="20"/>
          <w:szCs w:val="20"/>
          <w:lang w:val="es-ES"/>
        </w:rPr>
        <w:t>tatarica</w:t>
      </w:r>
      <w:proofErr w:type="spellEnd"/>
      <w:r w:rsidRPr="003431FC">
        <w:rPr>
          <w:rFonts w:cs="Arial"/>
          <w:sz w:val="20"/>
          <w:szCs w:val="20"/>
          <w:lang w:val="es-ES"/>
        </w:rPr>
        <w:t xml:space="preserve">) muestran el efecto dramático que la infraestructura lineal puede tener sobre la capacidad de la especie, incluida en el Apéndice II de la CMS, para moverse libremente a lo largo de toda su área migratoria. Tras la construcción (rutas moradas), los saigas ya no cruzan la frontera hacia Uzbekistán ni acceden al área protegida al sur, que anteriormente proporcionaba un hábitat crítico invernal (rutas naranjas). Crédito del mapa: </w:t>
      </w:r>
      <w:proofErr w:type="spellStart"/>
      <w:r w:rsidRPr="003431FC">
        <w:rPr>
          <w:rFonts w:cs="Arial"/>
          <w:sz w:val="20"/>
          <w:szCs w:val="20"/>
          <w:lang w:val="es-ES"/>
        </w:rPr>
        <w:t>Salemgareyev</w:t>
      </w:r>
      <w:proofErr w:type="spellEnd"/>
      <w:r w:rsidRPr="003431FC">
        <w:rPr>
          <w:rFonts w:cs="Arial"/>
          <w:sz w:val="20"/>
          <w:szCs w:val="20"/>
          <w:lang w:val="es-ES"/>
        </w:rPr>
        <w:t xml:space="preserve">, A. y S. </w:t>
      </w:r>
      <w:proofErr w:type="spellStart"/>
      <w:r w:rsidRPr="003431FC">
        <w:rPr>
          <w:rFonts w:cs="Arial"/>
          <w:sz w:val="20"/>
          <w:szCs w:val="20"/>
          <w:lang w:val="es-ES"/>
        </w:rPr>
        <w:t>Zuther</w:t>
      </w:r>
      <w:proofErr w:type="spellEnd"/>
      <w:r w:rsidRPr="003431FC">
        <w:rPr>
          <w:rFonts w:cs="Arial"/>
          <w:sz w:val="20"/>
          <w:szCs w:val="20"/>
          <w:lang w:val="es-ES"/>
        </w:rPr>
        <w:t xml:space="preserve">. 2024. Antílope saiga: </w:t>
      </w:r>
      <w:proofErr w:type="spellStart"/>
      <w:r w:rsidRPr="003431FC">
        <w:rPr>
          <w:rFonts w:cs="Arial"/>
          <w:sz w:val="20"/>
          <w:szCs w:val="20"/>
          <w:lang w:val="es-ES"/>
        </w:rPr>
        <w:t>Ustyurt</w:t>
      </w:r>
      <w:proofErr w:type="spellEnd"/>
      <w:r w:rsidRPr="003431FC">
        <w:rPr>
          <w:rFonts w:cs="Arial"/>
          <w:sz w:val="20"/>
          <w:szCs w:val="20"/>
          <w:lang w:val="es-ES"/>
        </w:rPr>
        <w:t xml:space="preserve">, Kazajistán. Iniciativa Global sobre la Migración de Ungulados, editores. Atlas de Migración de Ungulados. Convención sobre la Conservación de las Especies Migratorias de Animales Silvestres. </w:t>
      </w:r>
    </w:p>
    <w:p w14:paraId="7D7BD3E2" w14:textId="77777777" w:rsidR="00FD533B" w:rsidRPr="003431FC" w:rsidRDefault="00FD533B" w:rsidP="00431AB7">
      <w:pPr>
        <w:spacing w:after="0" w:line="240" w:lineRule="auto"/>
        <w:jc w:val="both"/>
        <w:rPr>
          <w:rFonts w:cs="Arial"/>
          <w:i/>
          <w:lang w:val="es-ES"/>
        </w:rPr>
      </w:pPr>
    </w:p>
    <w:p w14:paraId="70B822FB" w14:textId="77777777" w:rsidR="002D72AD" w:rsidRPr="003431FC" w:rsidRDefault="002D72AD" w:rsidP="00431AB7">
      <w:pPr>
        <w:spacing w:after="0" w:line="240" w:lineRule="auto"/>
        <w:jc w:val="both"/>
        <w:rPr>
          <w:rFonts w:cs="Arial"/>
          <w:lang w:val="es-ES"/>
        </w:rPr>
      </w:pPr>
      <w:r w:rsidRPr="003431FC">
        <w:rPr>
          <w:rFonts w:cs="Arial"/>
          <w:lang w:val="es-ES"/>
        </w:rPr>
        <w:t>El Atlas de Migración de Ungulados proporciona a conservacionistas, gestores de territorios y responsables políticos los datos y herramientas necesarios para priorizar la conectividad del paisaje y planificar la infraestructura teniendo en cuenta la vida silvestre migratoria. Ofrece representaciones visuales de las rutas migratorias, además de evaluaciones de amenazas accionables, de manera que los futuros desarrollos puedan proteger las migraciones de ungulados, esenciales para la biodiversidad global.</w:t>
      </w:r>
    </w:p>
    <w:p w14:paraId="6322D9B6" w14:textId="77777777" w:rsidR="002D72AD" w:rsidRPr="003431FC" w:rsidRDefault="002D72AD" w:rsidP="00FD533B">
      <w:pPr>
        <w:spacing w:after="0" w:line="240" w:lineRule="auto"/>
        <w:jc w:val="both"/>
        <w:rPr>
          <w:rFonts w:cs="Arial"/>
          <w:i/>
          <w:lang w:val="es-ES"/>
        </w:rPr>
      </w:pPr>
    </w:p>
    <w:p w14:paraId="4B0715ED" w14:textId="77777777" w:rsidR="002D72AD" w:rsidRPr="003431FC" w:rsidRDefault="002D72AD" w:rsidP="00FD533B">
      <w:pPr>
        <w:spacing w:after="0" w:line="240" w:lineRule="auto"/>
        <w:jc w:val="both"/>
        <w:rPr>
          <w:rFonts w:cs="Arial"/>
          <w:b/>
          <w:lang w:val="es-ES"/>
        </w:rPr>
      </w:pPr>
      <w:r w:rsidRPr="003431FC">
        <w:rPr>
          <w:rFonts w:cs="Arial"/>
          <w:b/>
          <w:lang w:val="es-ES"/>
        </w:rPr>
        <w:t>Avances en la comprensión de la conectividad marina migratoria</w:t>
      </w:r>
    </w:p>
    <w:p w14:paraId="0BDCF4F7" w14:textId="77777777" w:rsidR="00FD533B" w:rsidRPr="003431FC" w:rsidRDefault="00FD533B" w:rsidP="00FD533B">
      <w:pPr>
        <w:spacing w:after="0" w:line="240" w:lineRule="auto"/>
        <w:jc w:val="both"/>
        <w:rPr>
          <w:rFonts w:cs="Arial"/>
          <w:b/>
          <w:lang w:val="es-ES"/>
        </w:rPr>
      </w:pPr>
    </w:p>
    <w:p w14:paraId="69E0F3C5" w14:textId="77777777" w:rsidR="002D72AD" w:rsidRPr="003431FC" w:rsidRDefault="002D72AD" w:rsidP="00FD533B">
      <w:pPr>
        <w:spacing w:after="0" w:line="240" w:lineRule="auto"/>
        <w:jc w:val="both"/>
        <w:rPr>
          <w:rFonts w:cs="Arial"/>
          <w:i/>
          <w:lang w:val="es-ES"/>
        </w:rPr>
      </w:pPr>
      <w:r w:rsidRPr="003431FC">
        <w:rPr>
          <w:rFonts w:cs="Arial"/>
          <w:lang w:val="es-ES"/>
        </w:rPr>
        <w:t xml:space="preserve">Contribución de: Angela Liu, Lily Bentley y Daniel Dunn – </w:t>
      </w:r>
      <w:r w:rsidRPr="003431FC">
        <w:rPr>
          <w:rFonts w:cs="Arial"/>
          <w:i/>
          <w:lang w:val="es-ES"/>
        </w:rPr>
        <w:t>Universidad de Queensland</w:t>
      </w:r>
    </w:p>
    <w:p w14:paraId="59B174A4" w14:textId="77777777" w:rsidR="00FD533B" w:rsidRPr="003431FC" w:rsidRDefault="00FD533B" w:rsidP="00FD533B">
      <w:pPr>
        <w:spacing w:after="0" w:line="240" w:lineRule="auto"/>
        <w:jc w:val="both"/>
        <w:rPr>
          <w:rFonts w:cs="Arial"/>
          <w:lang w:val="es-ES"/>
        </w:rPr>
      </w:pPr>
    </w:p>
    <w:p w14:paraId="75F4C220" w14:textId="3DC826C3" w:rsidR="002D72AD" w:rsidRPr="003431FC" w:rsidRDefault="002D72AD" w:rsidP="00FD533B">
      <w:pPr>
        <w:spacing w:after="0" w:line="240" w:lineRule="auto"/>
        <w:jc w:val="both"/>
        <w:rPr>
          <w:rFonts w:cs="Arial"/>
          <w:lang w:val="es-ES"/>
        </w:rPr>
      </w:pPr>
      <w:r w:rsidRPr="003431FC">
        <w:rPr>
          <w:rFonts w:cs="Arial"/>
          <w:lang w:val="es-ES"/>
        </w:rPr>
        <w:t xml:space="preserve">El sistema </w:t>
      </w:r>
      <w:proofErr w:type="spellStart"/>
      <w:r w:rsidRPr="003431FC">
        <w:rPr>
          <w:rFonts w:cs="Arial"/>
          <w:lang w:val="es-ES"/>
        </w:rPr>
        <w:t>Migratory</w:t>
      </w:r>
      <w:proofErr w:type="spellEnd"/>
      <w:r w:rsidRPr="003431FC">
        <w:rPr>
          <w:rFonts w:cs="Arial"/>
          <w:lang w:val="es-ES"/>
        </w:rPr>
        <w:t xml:space="preserve"> </w:t>
      </w:r>
      <w:proofErr w:type="spellStart"/>
      <w:r w:rsidRPr="003431FC">
        <w:rPr>
          <w:rFonts w:cs="Arial"/>
          <w:lang w:val="es-ES"/>
        </w:rPr>
        <w:t>Connectivity</w:t>
      </w:r>
      <w:proofErr w:type="spellEnd"/>
      <w:r w:rsidRPr="003431FC">
        <w:rPr>
          <w:rFonts w:cs="Arial"/>
          <w:lang w:val="es-ES"/>
        </w:rPr>
        <w:t xml:space="preserve"> in the </w:t>
      </w:r>
      <w:proofErr w:type="spellStart"/>
      <w:r w:rsidRPr="003431FC">
        <w:rPr>
          <w:rFonts w:cs="Arial"/>
          <w:lang w:val="es-ES"/>
        </w:rPr>
        <w:t>Ocean</w:t>
      </w:r>
      <w:proofErr w:type="spellEnd"/>
      <w:r w:rsidRPr="003431FC">
        <w:rPr>
          <w:rFonts w:cs="Arial"/>
          <w:lang w:val="es-ES"/>
        </w:rPr>
        <w:t xml:space="preserve"> (</w:t>
      </w:r>
      <w:proofErr w:type="spellStart"/>
      <w:r w:rsidRPr="003431FC">
        <w:rPr>
          <w:lang w:val="es-ES"/>
        </w:rPr>
        <w:fldChar w:fldCharType="begin"/>
      </w:r>
      <w:r w:rsidRPr="003431FC">
        <w:rPr>
          <w:lang w:val="es-ES"/>
        </w:rPr>
        <w:instrText>HYPERLINK "https://mico.eco/system"</w:instrText>
      </w:r>
      <w:r w:rsidRPr="003431FC">
        <w:rPr>
          <w:lang w:val="es-ES"/>
        </w:rPr>
      </w:r>
      <w:r w:rsidRPr="003431FC">
        <w:rPr>
          <w:lang w:val="es-ES"/>
        </w:rPr>
        <w:fldChar w:fldCharType="separate"/>
      </w:r>
      <w:r w:rsidRPr="003431FC">
        <w:rPr>
          <w:rStyle w:val="Hyperlink"/>
          <w:rFonts w:cs="Arial"/>
          <w:lang w:val="es-ES"/>
        </w:rPr>
        <w:t>MiCO</w:t>
      </w:r>
      <w:proofErr w:type="spellEnd"/>
      <w:r w:rsidRPr="003431FC">
        <w:rPr>
          <w:lang w:val="es-ES"/>
        </w:rPr>
        <w:fldChar w:fldCharType="end"/>
      </w:r>
      <w:r w:rsidRPr="003431FC">
        <w:rPr>
          <w:rFonts w:cs="Arial"/>
          <w:lang w:val="es-ES"/>
        </w:rPr>
        <w:t xml:space="preserve">) es una plataforma en línea de acceso abierto que proporciona información sobre la conectividad migratoria de más de 100 especies marinas incluidas en la CMS. Representa un esfuerzo crucial para sintetizar y traducir el creciente volumen de datos publicados sobre seguimiento marino en conocimiento aplicable para los responsables políticos. Construido a partir de una revisión sistemática de más de 1200 artículos publicados, </w:t>
      </w:r>
      <w:proofErr w:type="spellStart"/>
      <w:r w:rsidRPr="003431FC">
        <w:rPr>
          <w:rFonts w:cs="Arial"/>
          <w:lang w:val="es-ES"/>
        </w:rPr>
        <w:t>MiCO</w:t>
      </w:r>
      <w:proofErr w:type="spellEnd"/>
      <w:r w:rsidRPr="003431FC">
        <w:rPr>
          <w:rFonts w:cs="Arial"/>
          <w:lang w:val="es-ES"/>
        </w:rPr>
        <w:t xml:space="preserve"> agrega datos de movimiento en «</w:t>
      </w:r>
      <w:proofErr w:type="spellStart"/>
      <w:r w:rsidRPr="003431FC">
        <w:rPr>
          <w:rFonts w:cs="Arial"/>
          <w:lang w:val="es-ES"/>
        </w:rPr>
        <w:t>metasitios</w:t>
      </w:r>
      <w:proofErr w:type="spellEnd"/>
      <w:r w:rsidRPr="003431FC">
        <w:rPr>
          <w:rFonts w:cs="Arial"/>
          <w:lang w:val="es-ES"/>
        </w:rPr>
        <w:t xml:space="preserve">» clave que delimitan áreas de reproducción, alimentación, anidación o migración. Las conexiones entre estos </w:t>
      </w:r>
      <w:proofErr w:type="spellStart"/>
      <w:r w:rsidRPr="003431FC">
        <w:rPr>
          <w:rFonts w:cs="Arial"/>
          <w:lang w:val="es-ES"/>
        </w:rPr>
        <w:t>metasitios</w:t>
      </w:r>
      <w:proofErr w:type="spellEnd"/>
      <w:r w:rsidRPr="003431FC">
        <w:rPr>
          <w:rFonts w:cs="Arial"/>
          <w:lang w:val="es-ES"/>
        </w:rPr>
        <w:t xml:space="preserve"> se representan como redes interactivas en el sistema en línea (</w:t>
      </w:r>
      <w:r w:rsidRPr="003431FC">
        <w:rPr>
          <w:rFonts w:cs="Arial"/>
          <w:b/>
          <w:lang w:val="es-ES"/>
        </w:rPr>
        <w:t>Figura 4.2</w:t>
      </w:r>
      <w:r w:rsidRPr="003431FC">
        <w:rPr>
          <w:rFonts w:cs="Arial"/>
          <w:lang w:val="es-ES"/>
        </w:rPr>
        <w:t xml:space="preserve">), junto con información sobre la distribución global de las especies, edad, actividad, proporción de sexos y, para algunas especies, áreas de uso central derivadas de los datos de </w:t>
      </w:r>
      <w:r w:rsidRPr="003431FC">
        <w:rPr>
          <w:rFonts w:cs="Arial"/>
          <w:lang w:val="es-ES"/>
        </w:rPr>
        <w:lastRenderedPageBreak/>
        <w:t xml:space="preserve">seguimiento. Un artículo reciente de </w:t>
      </w:r>
      <w:hyperlink r:id="rId84" w:history="1">
        <w:proofErr w:type="spellStart"/>
        <w:r w:rsidRPr="003431FC">
          <w:rPr>
            <w:rStyle w:val="Hyperlink"/>
            <w:rFonts w:cs="Arial"/>
            <w:lang w:val="es-ES"/>
          </w:rPr>
          <w:t>Nature</w:t>
        </w:r>
        <w:proofErr w:type="spellEnd"/>
        <w:r w:rsidRPr="003431FC">
          <w:rPr>
            <w:rStyle w:val="Hyperlink"/>
            <w:rFonts w:cs="Arial"/>
            <w:lang w:val="es-ES"/>
          </w:rPr>
          <w:t xml:space="preserve"> </w:t>
        </w:r>
        <w:proofErr w:type="spellStart"/>
        <w:r w:rsidRPr="003431FC">
          <w:rPr>
            <w:rStyle w:val="Hyperlink"/>
            <w:rFonts w:cs="Arial"/>
            <w:lang w:val="es-ES"/>
          </w:rPr>
          <w:t>Communications</w:t>
        </w:r>
        <w:proofErr w:type="spellEnd"/>
      </w:hyperlink>
      <w:r w:rsidRPr="003431FC">
        <w:rPr>
          <w:rFonts w:cs="Arial"/>
          <w:lang w:val="es-ES"/>
        </w:rPr>
        <w:t xml:space="preserve"> que resume la base de datos destaca que, de media, los países estaban conectados a unos 28 territorios nacionales o a áreas fuera de jurisdicción nacional mediante especies marinas migratorias, demostrando la naturaleza transfronteriza de estas migraciones y la importancia de la cooperación internacional en su gestión</w:t>
      </w:r>
      <w:r w:rsidRPr="003431FC">
        <w:rPr>
          <w:rFonts w:cs="Arial"/>
          <w:vertAlign w:val="superscript"/>
          <w:lang w:val="es-ES"/>
        </w:rPr>
        <w:t>12</w:t>
      </w:r>
      <w:r w:rsidRPr="003431FC">
        <w:rPr>
          <w:rFonts w:cs="Arial"/>
          <w:lang w:val="es-ES"/>
        </w:rPr>
        <w:t>.</w:t>
      </w:r>
    </w:p>
    <w:p w14:paraId="4777B357" w14:textId="77777777" w:rsidR="00130DE1" w:rsidRPr="003431FC" w:rsidRDefault="00130DE1" w:rsidP="00FD533B">
      <w:pPr>
        <w:spacing w:after="0" w:line="240" w:lineRule="auto"/>
        <w:jc w:val="both"/>
        <w:rPr>
          <w:rFonts w:cs="Arial"/>
          <w:lang w:val="es-ES"/>
        </w:rPr>
      </w:pPr>
    </w:p>
    <w:p w14:paraId="49C8459A" w14:textId="77777777" w:rsidR="002D72AD" w:rsidRPr="003431FC" w:rsidRDefault="00C82977" w:rsidP="00FD533B">
      <w:pPr>
        <w:spacing w:after="0" w:line="240" w:lineRule="auto"/>
        <w:jc w:val="both"/>
        <w:rPr>
          <w:rFonts w:cs="Arial"/>
          <w:b/>
          <w:lang w:val="es-ES"/>
        </w:rPr>
      </w:pPr>
      <w:r w:rsidRPr="003431FC">
        <w:rPr>
          <w:rFonts w:cs="Arial"/>
          <w:i/>
          <w:noProof/>
          <w:lang w:val="es-ES" w:eastAsia="es-ES"/>
        </w:rPr>
        <w:drawing>
          <wp:inline distT="114300" distB="114300" distL="114300" distR="114300" wp14:anchorId="5B57AC36" wp14:editId="25444B75">
            <wp:extent cx="5730903" cy="3642360"/>
            <wp:effectExtent l="0" t="0" r="3175" b="0"/>
            <wp:docPr id="387832638" name="image1.png" descr="A map of the world&#10;&#10;AI-generated content may be incorrect."/>
            <wp:cNvGraphicFramePr/>
            <a:graphic xmlns:a="http://schemas.openxmlformats.org/drawingml/2006/main">
              <a:graphicData uri="http://schemas.openxmlformats.org/drawingml/2006/picture">
                <pic:pic xmlns:pic="http://schemas.openxmlformats.org/drawingml/2006/picture">
                  <pic:nvPicPr>
                    <pic:cNvPr id="387832638" name="image1.png" descr="A map of the world&#10;&#10;AI-generated content may be incorrect."/>
                    <pic:cNvPicPr preferRelativeResize="0"/>
                  </pic:nvPicPr>
                  <pic:blipFill rotWithShape="1">
                    <a:blip r:embed="rId85"/>
                    <a:srcRect t="521"/>
                    <a:stretch/>
                  </pic:blipFill>
                  <pic:spPr bwMode="auto">
                    <a:xfrm>
                      <a:off x="0" y="0"/>
                      <a:ext cx="5731510" cy="3642746"/>
                    </a:xfrm>
                    <a:prstGeom prst="rect">
                      <a:avLst/>
                    </a:prstGeom>
                    <a:ln>
                      <a:noFill/>
                    </a:ln>
                    <a:extLst>
                      <a:ext uri="{53640926-AAD7-44D8-BBD7-CCE9431645EC}">
                        <a14:shadowObscured xmlns:a14="http://schemas.microsoft.com/office/drawing/2010/main"/>
                      </a:ext>
                    </a:extLst>
                  </pic:spPr>
                </pic:pic>
              </a:graphicData>
            </a:graphic>
          </wp:inline>
        </w:drawing>
      </w:r>
    </w:p>
    <w:p w14:paraId="23230814" w14:textId="42C1F86F" w:rsidR="002D72AD" w:rsidRPr="003431FC" w:rsidRDefault="002D72AD" w:rsidP="00FD533B">
      <w:pPr>
        <w:spacing w:after="0" w:line="240" w:lineRule="auto"/>
        <w:jc w:val="both"/>
        <w:rPr>
          <w:rFonts w:cs="Arial"/>
          <w:sz w:val="20"/>
          <w:szCs w:val="20"/>
          <w:lang w:val="es-ES"/>
        </w:rPr>
      </w:pPr>
      <w:r w:rsidRPr="003431FC">
        <w:rPr>
          <w:rFonts w:cs="Arial"/>
          <w:b/>
          <w:sz w:val="20"/>
          <w:szCs w:val="20"/>
          <w:lang w:val="es-ES"/>
        </w:rPr>
        <w:t>Figura 4.2:</w:t>
      </w:r>
      <w:r w:rsidR="008039A7" w:rsidRPr="003431FC">
        <w:rPr>
          <w:rFonts w:cs="Arial"/>
          <w:sz w:val="20"/>
          <w:szCs w:val="20"/>
          <w:lang w:val="es-ES"/>
        </w:rPr>
        <w:t xml:space="preserve"> Conexiones migratorias del</w:t>
      </w:r>
      <w:r w:rsidRPr="003431FC">
        <w:rPr>
          <w:rFonts w:cs="Arial"/>
          <w:sz w:val="20"/>
          <w:szCs w:val="20"/>
          <w:lang w:val="es-ES"/>
        </w:rPr>
        <w:t xml:space="preserve"> charrán ártico (</w:t>
      </w:r>
      <w:proofErr w:type="spellStart"/>
      <w:r w:rsidRPr="003431FC">
        <w:rPr>
          <w:rFonts w:cs="Arial"/>
          <w:i/>
          <w:sz w:val="20"/>
          <w:szCs w:val="20"/>
          <w:lang w:val="es-ES"/>
        </w:rPr>
        <w:t>Sterna</w:t>
      </w:r>
      <w:proofErr w:type="spellEnd"/>
      <w:r w:rsidRPr="003431FC">
        <w:rPr>
          <w:rFonts w:cs="Arial"/>
          <w:i/>
          <w:sz w:val="20"/>
          <w:szCs w:val="20"/>
          <w:lang w:val="es-ES"/>
        </w:rPr>
        <w:t xml:space="preserve"> </w:t>
      </w:r>
      <w:proofErr w:type="spellStart"/>
      <w:r w:rsidRPr="003431FC">
        <w:rPr>
          <w:rFonts w:cs="Arial"/>
          <w:i/>
          <w:sz w:val="20"/>
          <w:szCs w:val="20"/>
          <w:lang w:val="es-ES"/>
        </w:rPr>
        <w:t>paradisaea</w:t>
      </w:r>
      <w:proofErr w:type="spellEnd"/>
      <w:r w:rsidRPr="003431FC">
        <w:rPr>
          <w:rFonts w:cs="Arial"/>
          <w:sz w:val="20"/>
          <w:szCs w:val="20"/>
          <w:lang w:val="es-ES"/>
        </w:rPr>
        <w:t xml:space="preserve">) en </w:t>
      </w:r>
      <w:proofErr w:type="spellStart"/>
      <w:r w:rsidRPr="003431FC">
        <w:rPr>
          <w:rFonts w:cs="Arial"/>
          <w:sz w:val="20"/>
          <w:szCs w:val="20"/>
          <w:lang w:val="es-ES"/>
        </w:rPr>
        <w:t>MiCO</w:t>
      </w:r>
      <w:proofErr w:type="spellEnd"/>
      <w:r w:rsidRPr="003431FC">
        <w:rPr>
          <w:rFonts w:cs="Arial"/>
          <w:sz w:val="20"/>
          <w:szCs w:val="20"/>
          <w:lang w:val="es-ES"/>
        </w:rPr>
        <w:t>.</w:t>
      </w:r>
    </w:p>
    <w:p w14:paraId="54348AC4" w14:textId="77777777" w:rsidR="00130DE1" w:rsidRPr="003431FC" w:rsidRDefault="00130DE1" w:rsidP="00FD533B">
      <w:pPr>
        <w:spacing w:after="0" w:line="240" w:lineRule="auto"/>
        <w:jc w:val="both"/>
        <w:rPr>
          <w:rFonts w:cs="Arial"/>
          <w:lang w:val="es-ES"/>
        </w:rPr>
      </w:pPr>
    </w:p>
    <w:p w14:paraId="11F9A6A8" w14:textId="77777777" w:rsidR="002D72AD" w:rsidRPr="003431FC" w:rsidRDefault="002D72AD" w:rsidP="00FD533B">
      <w:pPr>
        <w:spacing w:after="0" w:line="240" w:lineRule="auto"/>
        <w:jc w:val="both"/>
        <w:rPr>
          <w:rFonts w:cs="Arial"/>
          <w:b/>
          <w:lang w:val="es-ES"/>
        </w:rPr>
      </w:pPr>
      <w:proofErr w:type="spellStart"/>
      <w:r w:rsidRPr="003431FC">
        <w:rPr>
          <w:rFonts w:cs="Arial"/>
          <w:lang w:val="es-ES"/>
        </w:rPr>
        <w:t>MiCO</w:t>
      </w:r>
      <w:proofErr w:type="spellEnd"/>
      <w:r w:rsidRPr="003431FC">
        <w:rPr>
          <w:rFonts w:cs="Arial"/>
          <w:lang w:val="es-ES"/>
        </w:rPr>
        <w:t xml:space="preserve"> fue desarrollado específicamente para informar sobre la creación de una red «bien conectada» de áreas marinas protegidas, contribuyendo al Objetivo 11 de Aichi y al Objetivo 3 del Marco Mundial para la Biodiversidad de Kunming-Montreal. Anteriormente, la conectividad entre áreas protegidas se calculaba en función de la distancia entre ellas o mediante modelos de transporte larvario. Este conjunto de datos ofrece una manera totalmente nueva de comprender y calcular la conectividad entre AMP, centrada en las especies que con mayor frecuencia buscamos proteger. La investigación actual busca aprovechar </w:t>
      </w:r>
      <w:proofErr w:type="spellStart"/>
      <w:r w:rsidRPr="003431FC">
        <w:rPr>
          <w:rFonts w:cs="Arial"/>
          <w:lang w:val="es-ES"/>
        </w:rPr>
        <w:t>MiCO</w:t>
      </w:r>
      <w:proofErr w:type="spellEnd"/>
      <w:r w:rsidRPr="003431FC">
        <w:rPr>
          <w:rFonts w:cs="Arial"/>
          <w:lang w:val="es-ES"/>
        </w:rPr>
        <w:t xml:space="preserve"> junto con conjuntos de datos sobre áreas importantes, como KBA, AIMM, ISRA y EBSA, para comprender mejor la conectividad entre estos sitios y proporcionar un marco para evaluar el estado de protección de los </w:t>
      </w:r>
      <w:proofErr w:type="spellStart"/>
      <w:r w:rsidRPr="003431FC">
        <w:rPr>
          <w:rFonts w:cs="Arial"/>
          <w:lang w:val="es-ES"/>
        </w:rPr>
        <w:t>megavertebrados</w:t>
      </w:r>
      <w:proofErr w:type="spellEnd"/>
      <w:r w:rsidRPr="003431FC">
        <w:rPr>
          <w:rFonts w:cs="Arial"/>
          <w:lang w:val="es-ES"/>
        </w:rPr>
        <w:t xml:space="preserve"> marinos migratorios. Además, </w:t>
      </w:r>
      <w:proofErr w:type="spellStart"/>
      <w:r w:rsidRPr="003431FC">
        <w:rPr>
          <w:rFonts w:cs="Arial"/>
          <w:lang w:val="es-ES"/>
        </w:rPr>
        <w:t>MiCO</w:t>
      </w:r>
      <w:proofErr w:type="spellEnd"/>
      <w:r w:rsidRPr="003431FC">
        <w:rPr>
          <w:rFonts w:cs="Arial"/>
          <w:lang w:val="es-ES"/>
        </w:rPr>
        <w:t xml:space="preserve"> ayuda a identificar lagunas taxonómicas y geográficas en nuestro conocimiento sobre los movimientos de especies migratorias, permitiendo orientar nuevas investigaciones hacia áreas de necesidad específica.</w:t>
      </w:r>
      <w:r w:rsidRPr="003431FC">
        <w:rPr>
          <w:rFonts w:cs="Arial"/>
          <w:b/>
          <w:lang w:val="es-ES"/>
        </w:rPr>
        <w:t xml:space="preserve"> </w:t>
      </w:r>
    </w:p>
    <w:p w14:paraId="4391C49C" w14:textId="77777777" w:rsidR="00025CFF" w:rsidRPr="003431FC" w:rsidRDefault="00025CFF" w:rsidP="00FD533B">
      <w:pPr>
        <w:spacing w:after="0" w:line="240" w:lineRule="auto"/>
        <w:jc w:val="both"/>
        <w:rPr>
          <w:rFonts w:cs="Arial"/>
          <w:b/>
          <w:color w:val="003870"/>
          <w:lang w:val="es-ES"/>
        </w:rPr>
      </w:pPr>
      <w:r w:rsidRPr="003431FC">
        <w:rPr>
          <w:rFonts w:cs="Arial"/>
          <w:b/>
          <w:color w:val="003870"/>
          <w:lang w:val="es-ES"/>
        </w:rPr>
        <w:br w:type="page"/>
      </w:r>
    </w:p>
    <w:p w14:paraId="618B16AB" w14:textId="0C7A1C06" w:rsidR="002D72AD" w:rsidRPr="003431FC" w:rsidRDefault="002D72AD" w:rsidP="00025CFF">
      <w:pPr>
        <w:spacing w:after="0" w:line="240" w:lineRule="auto"/>
        <w:jc w:val="both"/>
        <w:rPr>
          <w:rFonts w:cs="Arial"/>
          <w:b/>
          <w:lang w:val="es-ES"/>
        </w:rPr>
      </w:pPr>
      <w:r w:rsidRPr="003431FC">
        <w:rPr>
          <w:rFonts w:cs="Arial"/>
          <w:b/>
          <w:lang w:val="es-ES"/>
        </w:rPr>
        <w:lastRenderedPageBreak/>
        <w:t>Mapeo de rutas migratorias marinas para aves</w:t>
      </w:r>
    </w:p>
    <w:p w14:paraId="0F903883" w14:textId="77777777" w:rsidR="00025CFF" w:rsidRPr="003431FC" w:rsidRDefault="00025CFF" w:rsidP="00025CFF">
      <w:pPr>
        <w:spacing w:after="0" w:line="240" w:lineRule="auto"/>
        <w:jc w:val="both"/>
        <w:rPr>
          <w:rFonts w:cs="Arial"/>
          <w:b/>
          <w:lang w:val="es-ES"/>
        </w:rPr>
      </w:pPr>
    </w:p>
    <w:p w14:paraId="2FF1818D" w14:textId="0886ED95" w:rsidR="002D72AD" w:rsidRPr="003431FC" w:rsidRDefault="002D72AD" w:rsidP="00025CFF">
      <w:pPr>
        <w:spacing w:after="0" w:line="240" w:lineRule="auto"/>
        <w:jc w:val="both"/>
        <w:rPr>
          <w:rFonts w:cs="Arial"/>
          <w:lang w:val="es-ES"/>
        </w:rPr>
      </w:pPr>
      <w:r w:rsidRPr="003431FC">
        <w:rPr>
          <w:rFonts w:cs="Arial"/>
          <w:lang w:val="es-ES"/>
        </w:rPr>
        <w:t xml:space="preserve">La identificación de las seis principales </w:t>
      </w:r>
      <w:hyperlink r:id="rId86" w:history="1">
        <w:r w:rsidRPr="003431FC">
          <w:rPr>
            <w:rStyle w:val="Hyperlink"/>
            <w:rFonts w:cs="Arial"/>
            <w:lang w:val="es-ES"/>
          </w:rPr>
          <w:t>rutas migratorias marinas</w:t>
        </w:r>
      </w:hyperlink>
      <w:r w:rsidRPr="003431FC">
        <w:rPr>
          <w:rFonts w:cs="Arial"/>
          <w:lang w:val="es-ES"/>
        </w:rPr>
        <w:t xml:space="preserve"> mediante datos de seguimiento recopilados en la </w:t>
      </w:r>
      <w:hyperlink r:id="rId87" w:history="1">
        <w:r w:rsidRPr="003431FC">
          <w:rPr>
            <w:rStyle w:val="Hyperlink"/>
            <w:rFonts w:cs="Arial"/>
            <w:lang w:val="es-ES"/>
          </w:rPr>
          <w:t>Base de Datos de Seguimiento de Aves Marinas</w:t>
        </w:r>
      </w:hyperlink>
      <w:r w:rsidRPr="003431FC">
        <w:rPr>
          <w:rStyle w:val="Hyperlink"/>
          <w:rFonts w:cs="Arial"/>
          <w:lang w:val="es-ES"/>
        </w:rPr>
        <w:t xml:space="preserve"> de BirdLife International es otro avance reciente significativo en la conectividad migratoria marina (</w:t>
      </w:r>
      <w:r w:rsidRPr="003431FC">
        <w:rPr>
          <w:rStyle w:val="Hyperlink"/>
          <w:rFonts w:cs="Arial"/>
          <w:b/>
          <w:lang w:val="es-ES"/>
        </w:rPr>
        <w:t>Figura 4.3</w:t>
      </w:r>
      <w:r w:rsidRPr="003431FC">
        <w:rPr>
          <w:rStyle w:val="Hyperlink"/>
          <w:rFonts w:cs="Arial"/>
          <w:lang w:val="es-ES"/>
        </w:rPr>
        <w:t>)</w:t>
      </w:r>
      <w:r w:rsidRPr="003431FC">
        <w:rPr>
          <w:rFonts w:cs="Arial"/>
          <w:lang w:val="es-ES"/>
        </w:rPr>
        <w:t>. Estas rutas ayudan a ilustrar las rutas migratorias a gran escala seguidas por múltiples especies de aves marinas a través de los océanos del mundo</w:t>
      </w:r>
      <w:r w:rsidRPr="003431FC">
        <w:rPr>
          <w:rFonts w:cs="Arial"/>
          <w:vertAlign w:val="superscript"/>
          <w:lang w:val="es-ES"/>
        </w:rPr>
        <w:t>13</w:t>
      </w:r>
      <w:r w:rsidRPr="003431FC">
        <w:rPr>
          <w:rFonts w:cs="Arial"/>
          <w:lang w:val="es-ES"/>
        </w:rPr>
        <w:t xml:space="preserve">. Un borrador de Resolución sobre Aves Marinas y Rutas Migratorias Marinas se discutirá en la COP15 de la CMS para reconocer formalmente las rutas marinas y su contribución a fortalecer la cooperación internacional para la conservación de aves marinas.    </w:t>
      </w:r>
    </w:p>
    <w:p w14:paraId="3ABB7C77" w14:textId="77777777" w:rsidR="00025CFF" w:rsidRPr="003431FC" w:rsidRDefault="00025CFF" w:rsidP="00025CFF">
      <w:pPr>
        <w:spacing w:after="0" w:line="240" w:lineRule="auto"/>
        <w:jc w:val="both"/>
        <w:rPr>
          <w:rFonts w:cs="Arial"/>
          <w:lang w:val="es-ES"/>
        </w:rPr>
      </w:pPr>
    </w:p>
    <w:p w14:paraId="5F03D97C" w14:textId="77777777" w:rsidR="002D72AD" w:rsidRPr="003431FC" w:rsidRDefault="00C82977" w:rsidP="00025CFF">
      <w:pPr>
        <w:pStyle w:val="NormalWeb"/>
        <w:spacing w:before="0" w:beforeAutospacing="0" w:after="0" w:afterAutospacing="0"/>
        <w:jc w:val="both"/>
        <w:rPr>
          <w:rFonts w:ascii="Arial" w:hAnsi="Arial" w:cs="Arial"/>
          <w:sz w:val="22"/>
          <w:szCs w:val="22"/>
          <w:lang w:val="es-ES"/>
        </w:rPr>
      </w:pPr>
      <w:r w:rsidRPr="003431FC">
        <w:rPr>
          <w:rFonts w:ascii="Arial" w:hAnsi="Arial" w:cs="Arial"/>
          <w:noProof/>
          <w:sz w:val="22"/>
          <w:szCs w:val="22"/>
          <w:lang w:val="es-ES" w:eastAsia="es-ES"/>
        </w:rPr>
        <w:drawing>
          <wp:inline distT="0" distB="0" distL="0" distR="0" wp14:anchorId="562372B7" wp14:editId="480F9295">
            <wp:extent cx="5731510" cy="3224530"/>
            <wp:effectExtent l="0" t="0" r="2540" b="0"/>
            <wp:docPr id="1053908056" name="Picture 1" descr="A map of the world with different colored spot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3908056" name="Picture 1" descr="A map of the world with different colored spots&#10;&#10;AI-generated content may be incorrect."/>
                    <pic:cNvPicPr>
                      <a:picLocks noChangeAspect="1" noChangeArrowheads="1"/>
                    </pic:cNvPicPr>
                  </pic:nvPicPr>
                  <pic:blipFill>
                    <a:blip r:embed="rId88" cstate="print">
                      <a:extLst>
                        <a:ext uri="{28A0092B-C50C-407E-A947-70E740481C1C}">
                          <a14:useLocalDpi xmlns:a14="http://schemas.microsoft.com/office/drawing/2010/main" val="0"/>
                        </a:ext>
                      </a:extLst>
                    </a:blip>
                    <a:srcRect/>
                    <a:stretch>
                      <a:fillRect/>
                    </a:stretch>
                  </pic:blipFill>
                  <pic:spPr bwMode="auto">
                    <a:xfrm>
                      <a:off x="0" y="0"/>
                      <a:ext cx="5731510" cy="3224530"/>
                    </a:xfrm>
                    <a:prstGeom prst="rect">
                      <a:avLst/>
                    </a:prstGeom>
                    <a:noFill/>
                    <a:ln>
                      <a:noFill/>
                    </a:ln>
                  </pic:spPr>
                </pic:pic>
              </a:graphicData>
            </a:graphic>
          </wp:inline>
        </w:drawing>
      </w:r>
    </w:p>
    <w:p w14:paraId="31BB4D07" w14:textId="77777777" w:rsidR="002D72AD" w:rsidRPr="003431FC" w:rsidRDefault="002D72AD" w:rsidP="00025CFF">
      <w:pPr>
        <w:pStyle w:val="NormalWeb"/>
        <w:spacing w:before="0" w:beforeAutospacing="0" w:after="0" w:afterAutospacing="0"/>
        <w:jc w:val="both"/>
        <w:rPr>
          <w:rFonts w:ascii="Arial" w:hAnsi="Arial" w:cs="Arial"/>
          <w:b/>
          <w:bCs/>
          <w:sz w:val="20"/>
          <w:szCs w:val="20"/>
          <w:lang w:val="es-ES"/>
        </w:rPr>
      </w:pPr>
      <w:r w:rsidRPr="003431FC">
        <w:rPr>
          <w:rFonts w:ascii="Arial" w:hAnsi="Arial" w:cs="Arial"/>
          <w:b/>
          <w:sz w:val="20"/>
          <w:szCs w:val="20"/>
          <w:lang w:val="es-ES"/>
        </w:rPr>
        <w:t xml:space="preserve">Figura 4.3: </w:t>
      </w:r>
      <w:r w:rsidRPr="003431FC">
        <w:rPr>
          <w:rFonts w:ascii="Arial" w:hAnsi="Arial" w:cs="Arial"/>
          <w:sz w:val="20"/>
          <w:szCs w:val="20"/>
          <w:lang w:val="es-ES"/>
        </w:rPr>
        <w:t xml:space="preserve">Seis rutas migratorias marinas a través de los océanos del mundo, destacando la migración repetitiva de aves pelágicas. </w:t>
      </w:r>
      <w:r w:rsidRPr="003431FC">
        <w:rPr>
          <w:rFonts w:ascii="Arial" w:hAnsi="Arial" w:cs="Arial"/>
          <w:i/>
          <w:sz w:val="20"/>
          <w:szCs w:val="20"/>
          <w:lang w:val="es-ES"/>
        </w:rPr>
        <w:t>Crédito fotográfico</w:t>
      </w:r>
      <w:r w:rsidRPr="003431FC">
        <w:rPr>
          <w:rFonts w:ascii="Arial" w:hAnsi="Arial" w:cs="Arial"/>
          <w:sz w:val="20"/>
          <w:szCs w:val="20"/>
          <w:lang w:val="es-ES"/>
        </w:rPr>
        <w:t>: BirdLife International.</w:t>
      </w:r>
    </w:p>
    <w:p w14:paraId="7986DD5B" w14:textId="77777777" w:rsidR="002D72AD" w:rsidRPr="003431FC" w:rsidRDefault="002D72AD" w:rsidP="00025CFF">
      <w:pPr>
        <w:spacing w:after="0" w:line="240" w:lineRule="auto"/>
        <w:jc w:val="both"/>
        <w:rPr>
          <w:rFonts w:cs="Arial"/>
          <w:b/>
          <w:lang w:val="es-ES"/>
        </w:rPr>
      </w:pPr>
    </w:p>
    <w:p w14:paraId="45E6E7C4" w14:textId="77777777" w:rsidR="002D72AD" w:rsidRPr="003431FC" w:rsidRDefault="002D72AD" w:rsidP="00025CFF">
      <w:pPr>
        <w:pStyle w:val="Heading1"/>
        <w:spacing w:before="0" w:line="240" w:lineRule="auto"/>
        <w:jc w:val="both"/>
        <w:rPr>
          <w:rFonts w:ascii="Arial" w:hAnsi="Arial" w:cs="Arial"/>
          <w:b/>
          <w:bCs/>
          <w:color w:val="auto"/>
          <w:sz w:val="22"/>
          <w:szCs w:val="22"/>
          <w:lang w:val="es-ES"/>
        </w:rPr>
      </w:pPr>
      <w:r w:rsidRPr="003431FC">
        <w:rPr>
          <w:rFonts w:ascii="Roboto" w:hAnsi="Roboto"/>
          <w:b/>
          <w:color w:val="003870"/>
          <w:lang w:val="es-ES"/>
        </w:rPr>
        <w:br w:type="page"/>
      </w:r>
      <w:bookmarkStart w:id="9" w:name="_Toc210914224"/>
      <w:r w:rsidRPr="003431FC">
        <w:rPr>
          <w:rFonts w:ascii="Arial" w:hAnsi="Arial" w:cs="Arial"/>
          <w:b/>
          <w:bCs/>
          <w:color w:val="auto"/>
          <w:sz w:val="22"/>
          <w:szCs w:val="22"/>
          <w:lang w:val="es-ES"/>
        </w:rPr>
        <w:lastRenderedPageBreak/>
        <w:t>Conclusiones</w:t>
      </w:r>
      <w:bookmarkEnd w:id="9"/>
    </w:p>
    <w:p w14:paraId="2D81BA85" w14:textId="77777777" w:rsidR="00025CFF" w:rsidRPr="003431FC" w:rsidRDefault="00025CFF" w:rsidP="00025CFF">
      <w:pPr>
        <w:spacing w:after="0" w:line="240" w:lineRule="auto"/>
        <w:rPr>
          <w:lang w:val="es-ES"/>
        </w:rPr>
      </w:pPr>
    </w:p>
    <w:p w14:paraId="46561FD9" w14:textId="50627157" w:rsidR="002D72AD" w:rsidRPr="003431FC" w:rsidRDefault="002D72AD" w:rsidP="00025CFF">
      <w:pPr>
        <w:spacing w:after="0" w:line="240" w:lineRule="auto"/>
        <w:jc w:val="both"/>
        <w:rPr>
          <w:rFonts w:cs="Arial"/>
          <w:lang w:val="es-ES"/>
        </w:rPr>
      </w:pPr>
      <w:r w:rsidRPr="003431FC">
        <w:rPr>
          <w:rFonts w:cs="Arial"/>
          <w:lang w:val="es-ES"/>
        </w:rPr>
        <w:t xml:space="preserve">El primer </w:t>
      </w:r>
      <w:hyperlink r:id="rId89" w:history="1">
        <w:r w:rsidR="004E1B75" w:rsidRPr="003431FC">
          <w:rPr>
            <w:rStyle w:val="Hyperlink"/>
            <w:rFonts w:cs="Arial"/>
            <w:i/>
            <w:lang w:val="es-ES"/>
          </w:rPr>
          <w:t xml:space="preserve">Estado </w:t>
        </w:r>
        <w:r w:rsidRPr="003431FC">
          <w:rPr>
            <w:rStyle w:val="Hyperlink"/>
            <w:rFonts w:cs="Arial"/>
            <w:i/>
            <w:lang w:val="es-ES"/>
          </w:rPr>
          <w:t>de las Especies Migratorias</w:t>
        </w:r>
      </w:hyperlink>
      <w:r w:rsidR="004E1B75" w:rsidRPr="003431FC">
        <w:rPr>
          <w:rStyle w:val="Hyperlink"/>
          <w:rFonts w:cs="Arial"/>
          <w:i/>
          <w:lang w:val="es-ES"/>
        </w:rPr>
        <w:t xml:space="preserve"> en el Mundo</w:t>
      </w:r>
      <w:r w:rsidRPr="003431FC">
        <w:rPr>
          <w:rFonts w:cs="Arial"/>
          <w:lang w:val="es-ES"/>
        </w:rPr>
        <w:t xml:space="preserve">, lanzado en la COP14 de la CMS en febrero de 2024, reveló que las especies incluidas en la CMS enfrentan niveles crecientes de riesgo de extinción, con más poblaciones globales en deterioro que en mejora entre 1988 y 2020. El riesgo de extinción también aumentó en el grupo más amplio de todas las especies migratorias, que incluye muchas especies amenazadas globalmente no incluidas en los Apéndices de la CMS. El primer </w:t>
      </w:r>
      <w:r w:rsidR="00AE0BF1" w:rsidRPr="003431FC">
        <w:rPr>
          <w:rFonts w:cs="Arial"/>
          <w:i/>
          <w:lang w:val="es-ES"/>
        </w:rPr>
        <w:t>Estado de</w:t>
      </w:r>
      <w:r w:rsidRPr="003431FC">
        <w:rPr>
          <w:rFonts w:cs="Arial"/>
          <w:i/>
          <w:lang w:val="es-ES"/>
        </w:rPr>
        <w:t xml:space="preserve"> las Especies Migratorias</w:t>
      </w:r>
      <w:r w:rsidR="00AE0BF1" w:rsidRPr="003431FC">
        <w:rPr>
          <w:rFonts w:cs="Arial"/>
          <w:lang w:val="es-ES"/>
        </w:rPr>
        <w:t xml:space="preserve"> </w:t>
      </w:r>
      <w:r w:rsidR="00AE0BF1" w:rsidRPr="003431FC">
        <w:rPr>
          <w:rFonts w:cs="Arial"/>
          <w:i/>
          <w:lang w:val="es-ES"/>
        </w:rPr>
        <w:t>en el Mundo</w:t>
      </w:r>
      <w:r w:rsidR="00AE0BF1" w:rsidRPr="003431FC">
        <w:rPr>
          <w:rFonts w:cs="Arial"/>
          <w:lang w:val="es-ES"/>
        </w:rPr>
        <w:t xml:space="preserve"> </w:t>
      </w:r>
      <w:r w:rsidRPr="003431FC">
        <w:rPr>
          <w:rFonts w:cs="Arial"/>
          <w:lang w:val="es-ES"/>
        </w:rPr>
        <w:t>también encontró que el 22 % de las especies enumeradas en la CMS estaban amenazadas a nivel global y el 44 % presentaban disminuciones poblacionales, frente al 31 % con tendencias estables y el 12 % con tendencias en aumento. Analizando una versión más reciente de la Lista Roja de la UICN, que incluyó múltiples evaluaciones nuevas de especies de la CMS, este informe interino encuentra que actualmente el 24 % de las especies enumeradas en la CMS están amenazadas de extinción y el 49 % presentan tendencias poblacionales decrecientes.</w:t>
      </w:r>
    </w:p>
    <w:p w14:paraId="2EF1C1C6" w14:textId="77777777" w:rsidR="00025CFF" w:rsidRPr="003431FC" w:rsidRDefault="00025CFF" w:rsidP="00025CFF">
      <w:pPr>
        <w:spacing w:after="0" w:line="240" w:lineRule="auto"/>
        <w:jc w:val="both"/>
        <w:rPr>
          <w:rFonts w:cs="Arial"/>
          <w:lang w:val="es-ES"/>
        </w:rPr>
      </w:pPr>
    </w:p>
    <w:p w14:paraId="711092E8" w14:textId="77777777" w:rsidR="002D72AD" w:rsidRPr="003431FC" w:rsidRDefault="002D72AD" w:rsidP="00025CFF">
      <w:pPr>
        <w:spacing w:after="0" w:line="240" w:lineRule="auto"/>
        <w:jc w:val="both"/>
        <w:rPr>
          <w:rFonts w:cs="Arial"/>
          <w:lang w:val="es-ES"/>
        </w:rPr>
      </w:pPr>
      <w:r w:rsidRPr="003431FC">
        <w:rPr>
          <w:rFonts w:cs="Arial"/>
          <w:lang w:val="es-ES"/>
        </w:rPr>
        <w:t xml:space="preserve">Aunque no todas las especies de la CMS han sido reevaluadas por la Lista Roja de la UICN desde el primer </w:t>
      </w:r>
      <w:r w:rsidRPr="003431FC">
        <w:rPr>
          <w:rFonts w:cs="Arial"/>
          <w:i/>
          <w:lang w:val="es-ES"/>
        </w:rPr>
        <w:t>Estado de las especies migratorias en el mundo</w:t>
      </w:r>
      <w:r w:rsidRPr="003431FC">
        <w:rPr>
          <w:rFonts w:cs="Arial"/>
          <w:lang w:val="es-ES"/>
        </w:rPr>
        <w:t xml:space="preserve">, 26 especies pasaron a una categoría de mayor amenaza y solo siete a una categoría menos amenazada. Estas estadísticas subrayan la necesidad urgente de acción en conservación. Aunque este informe incluye ejemplos inspiradores de esfuerzos de conservación exitosos, la mayoría de los cambios poblacionales recientemente reportados son motivo de preocupación. </w:t>
      </w:r>
    </w:p>
    <w:p w14:paraId="1EA57CE1" w14:textId="77777777" w:rsidR="00025CFF" w:rsidRPr="003431FC" w:rsidRDefault="00025CFF" w:rsidP="00025CFF">
      <w:pPr>
        <w:spacing w:after="0" w:line="240" w:lineRule="auto"/>
        <w:jc w:val="both"/>
        <w:rPr>
          <w:rFonts w:cs="Arial"/>
          <w:lang w:val="es-ES"/>
        </w:rPr>
      </w:pPr>
    </w:p>
    <w:p w14:paraId="23E0CEA3" w14:textId="42668532" w:rsidR="002D72AD" w:rsidRPr="003431FC" w:rsidRDefault="002D72AD" w:rsidP="00025CFF">
      <w:pPr>
        <w:spacing w:after="0" w:line="240" w:lineRule="auto"/>
        <w:jc w:val="both"/>
        <w:rPr>
          <w:rFonts w:cs="Arial"/>
          <w:lang w:val="es-ES"/>
        </w:rPr>
      </w:pPr>
      <w:r w:rsidRPr="003431FC">
        <w:rPr>
          <w:rFonts w:cs="Arial"/>
          <w:lang w:val="es-ES"/>
        </w:rPr>
        <w:t xml:space="preserve">El primer </w:t>
      </w:r>
      <w:r w:rsidRPr="003431FC">
        <w:rPr>
          <w:rFonts w:cs="Arial"/>
          <w:i/>
          <w:lang w:val="es-ES"/>
        </w:rPr>
        <w:t xml:space="preserve">Estado de las especies migratorias en el mundo </w:t>
      </w:r>
      <w:r w:rsidRPr="003431FC">
        <w:rPr>
          <w:rFonts w:cs="Arial"/>
          <w:lang w:val="es-ES"/>
        </w:rPr>
        <w:t xml:space="preserve">demostró que, aunque existen lagunas de conocimiento importantes, las presiones antropogénicas que enfrentan las especies enumeradas en la CMS están relativamente bien comprendidas. Estas presiones incluyen pérdida y degradación de hábitat, fragmentación del hábitat, sobreexplotación, contaminación, cambio climático y especies invasoras. El primer </w:t>
      </w:r>
      <w:r w:rsidRPr="003431FC">
        <w:rPr>
          <w:rFonts w:cs="Arial"/>
          <w:i/>
          <w:lang w:val="es-ES"/>
        </w:rPr>
        <w:t xml:space="preserve">Estado de las especies migratorias en el </w:t>
      </w:r>
      <w:r w:rsidR="007F7E48" w:rsidRPr="003431FC">
        <w:rPr>
          <w:rFonts w:cs="Arial"/>
          <w:i/>
          <w:lang w:val="es-ES"/>
        </w:rPr>
        <w:t xml:space="preserve">mundo </w:t>
      </w:r>
      <w:r w:rsidR="007F7E48" w:rsidRPr="003431FC">
        <w:rPr>
          <w:rFonts w:cs="Arial"/>
          <w:lang w:val="es-ES"/>
        </w:rPr>
        <w:t>presentó</w:t>
      </w:r>
      <w:r w:rsidRPr="003431FC">
        <w:rPr>
          <w:rFonts w:cs="Arial"/>
          <w:lang w:val="es-ES"/>
        </w:rPr>
        <w:t xml:space="preserve"> un conjunto claro de recomendaciones específicas para acciones prioritarias que, si se implementan a gran escala, ayudarían a combatir estas presiones y, en última instancia, mejorar el estado de conservación de las especies migratorias. Estas recomendaciones se mantienen sin cambios y deben aplicarse con mayor urgencia. </w:t>
      </w:r>
    </w:p>
    <w:p w14:paraId="23141F33" w14:textId="77777777" w:rsidR="00025CFF" w:rsidRPr="003431FC" w:rsidRDefault="00025CFF" w:rsidP="00025CFF">
      <w:pPr>
        <w:spacing w:after="0" w:line="240" w:lineRule="auto"/>
        <w:jc w:val="both"/>
        <w:rPr>
          <w:rFonts w:cs="Arial"/>
          <w:lang w:val="es-ES"/>
        </w:rPr>
      </w:pPr>
    </w:p>
    <w:p w14:paraId="0263FC8A" w14:textId="77777777" w:rsidR="002D72AD" w:rsidRPr="003431FC" w:rsidRDefault="002D72AD" w:rsidP="00025CFF">
      <w:pPr>
        <w:spacing w:after="0" w:line="240" w:lineRule="auto"/>
        <w:jc w:val="both"/>
        <w:rPr>
          <w:rFonts w:cs="Arial"/>
          <w:lang w:val="es-ES"/>
        </w:rPr>
      </w:pPr>
      <w:r w:rsidRPr="003431FC">
        <w:rPr>
          <w:rFonts w:cs="Arial"/>
          <w:lang w:val="es-ES"/>
        </w:rPr>
        <w:t>En particular, la acción para proteger, conectar y restaurar los hábitats sigue siendo de vital importancia si se quiere mantener la integridad de las redes ecológicas y de los ecosistemas de los que dependen las especies incluidas en la CMS. Aunque se han logrado avances en la identificación de lugares importantes y rutas migratorias, todavía se necesitan trabajos de prospección, monitoreo y seguimiento para identificar redes integrales de sitios y áreas utilizadas por las especies migratorias a nivel mundial. Los nuevos conocimientos aportados por las iniciativas dedicadas al mapeo de rutas migratorias desempeñarán un papel fundamental en la mejora de la base científica necesaria para respaldar la acción.</w:t>
      </w:r>
    </w:p>
    <w:p w14:paraId="0254CBCF" w14:textId="77777777" w:rsidR="00025CFF" w:rsidRPr="003431FC" w:rsidRDefault="00025CFF" w:rsidP="00025CFF">
      <w:pPr>
        <w:spacing w:after="0" w:line="240" w:lineRule="auto"/>
        <w:jc w:val="both"/>
        <w:rPr>
          <w:rFonts w:cs="Arial"/>
          <w:lang w:val="es-ES"/>
        </w:rPr>
      </w:pPr>
    </w:p>
    <w:p w14:paraId="50DBEBE2" w14:textId="77777777" w:rsidR="002D72AD" w:rsidRPr="003431FC" w:rsidRDefault="002D72AD" w:rsidP="00025CFF">
      <w:pPr>
        <w:spacing w:after="0" w:line="240" w:lineRule="auto"/>
        <w:jc w:val="both"/>
        <w:rPr>
          <w:rFonts w:cs="Arial"/>
          <w:lang w:val="es-ES"/>
        </w:rPr>
      </w:pPr>
      <w:r w:rsidRPr="003431FC">
        <w:rPr>
          <w:rFonts w:cs="Arial"/>
          <w:lang w:val="es-ES"/>
        </w:rPr>
        <w:t>Además, se requiere una acción colaborativa y rápida para hacer frente a la sobreexplotación, reducir los impactos perjudiciales de la contaminación ambiental y abordar las causas fundamentales y los efectos transversales del cambio climático. Acelerar el progreso en todos estos ámbitos garantizará un futuro mejor para las especies incluidas en la CMS, en consonancia con la visión establecida en el Plan Estratégico de Samarcanda para las Especies Migratorias 2024-2032.</w:t>
      </w:r>
      <w:r w:rsidRPr="003431FC">
        <w:rPr>
          <w:rFonts w:cs="Arial"/>
          <w:b/>
          <w:lang w:val="es-ES"/>
        </w:rPr>
        <w:br w:type="page"/>
      </w:r>
    </w:p>
    <w:p w14:paraId="1FF52E53" w14:textId="77777777" w:rsidR="002D72AD" w:rsidRPr="003431FC" w:rsidRDefault="002D72AD" w:rsidP="0048305E">
      <w:pPr>
        <w:pStyle w:val="Heading1"/>
        <w:spacing w:before="0" w:line="240" w:lineRule="auto"/>
        <w:rPr>
          <w:rFonts w:ascii="Arial" w:hAnsi="Arial" w:cs="Arial"/>
          <w:b/>
          <w:color w:val="auto"/>
          <w:sz w:val="22"/>
          <w:szCs w:val="22"/>
          <w:lang w:val="es-ES"/>
        </w:rPr>
      </w:pPr>
      <w:bookmarkStart w:id="10" w:name="_Toc210914225"/>
      <w:r w:rsidRPr="003431FC">
        <w:rPr>
          <w:rFonts w:ascii="Arial" w:hAnsi="Arial" w:cs="Arial"/>
          <w:b/>
          <w:color w:val="auto"/>
          <w:sz w:val="22"/>
          <w:szCs w:val="22"/>
          <w:lang w:val="es-ES"/>
        </w:rPr>
        <w:lastRenderedPageBreak/>
        <w:t>Apéndice</w:t>
      </w:r>
      <w:bookmarkEnd w:id="10"/>
    </w:p>
    <w:p w14:paraId="7E7DDA4C" w14:textId="77777777" w:rsidR="0048305E" w:rsidRPr="003431FC" w:rsidRDefault="0048305E" w:rsidP="0048305E">
      <w:pPr>
        <w:spacing w:after="0" w:line="240" w:lineRule="auto"/>
        <w:jc w:val="both"/>
        <w:rPr>
          <w:rFonts w:cs="Arial"/>
          <w:lang w:val="es-ES"/>
        </w:rPr>
      </w:pPr>
    </w:p>
    <w:p w14:paraId="1BFEDBE1" w14:textId="77777777" w:rsidR="002D72AD" w:rsidRPr="003431FC" w:rsidRDefault="002D72AD" w:rsidP="0048305E">
      <w:pPr>
        <w:spacing w:after="0" w:line="240" w:lineRule="auto"/>
        <w:jc w:val="both"/>
        <w:rPr>
          <w:rFonts w:cs="Arial"/>
          <w:sz w:val="20"/>
          <w:szCs w:val="20"/>
          <w:lang w:val="es-ES"/>
        </w:rPr>
      </w:pPr>
      <w:r w:rsidRPr="003431FC">
        <w:rPr>
          <w:rFonts w:cs="Arial"/>
          <w:b/>
          <w:sz w:val="20"/>
          <w:szCs w:val="20"/>
          <w:lang w:val="es-ES"/>
        </w:rPr>
        <w:t>Tabla 1:</w:t>
      </w:r>
      <w:r w:rsidRPr="003431FC">
        <w:rPr>
          <w:rFonts w:cs="Arial"/>
          <w:sz w:val="20"/>
          <w:szCs w:val="20"/>
          <w:lang w:val="es-ES"/>
        </w:rPr>
        <w:t xml:space="preserve"> Panorámica de las 34 especies incluidas en la CMS que han sido recategorizadas por la Lista Roja de la UICN, desde el análisis realizado para el </w:t>
      </w:r>
      <w:r w:rsidRPr="003431FC">
        <w:rPr>
          <w:rFonts w:cs="Arial"/>
          <w:i/>
          <w:sz w:val="20"/>
          <w:szCs w:val="20"/>
          <w:lang w:val="es-ES"/>
        </w:rPr>
        <w:t>Estado de las especies migratorias en el mundo</w:t>
      </w:r>
      <w:r w:rsidRPr="003431FC">
        <w:rPr>
          <w:rFonts w:cs="Arial"/>
          <w:sz w:val="20"/>
          <w:szCs w:val="20"/>
          <w:lang w:val="es-ES"/>
        </w:rPr>
        <w:t xml:space="preserve"> (incorporando datos de la versión 2022-2 de la Lista Roja de la UICN, publicada el 1 de abril de 2022): estas incluyen siete cambios positivos, veintiséis negativos (filas naranjas) y un cambio de Datos Insuficientes a Preocupación Menor (fila gris). Las especies amenazadas a nivel mundial o regional aparecen destacadas en negrita. Para cada especie, la tabla proporciona información sobre el cambio en el estado de conservación y un resumen de la justificación de la categoría actual en la Lista Roja de la UICN, tal como se describe en la evaluación de la especie. Estado a agosto de 2025 (incorporando datos de la versión 2025-1 de la Lista Roja de la UICN, publicada el 27 de marzo de 2025). </w:t>
      </w:r>
    </w:p>
    <w:p w14:paraId="6EC7E6B4" w14:textId="77777777" w:rsidR="0048305E" w:rsidRPr="003431FC" w:rsidRDefault="0048305E" w:rsidP="0048305E">
      <w:pPr>
        <w:spacing w:after="0" w:line="240" w:lineRule="auto"/>
        <w:jc w:val="both"/>
        <w:rPr>
          <w:rFonts w:cs="Arial"/>
          <w:sz w:val="20"/>
          <w:szCs w:val="20"/>
          <w:lang w:val="es-ES"/>
        </w:rPr>
      </w:pPr>
    </w:p>
    <w:tbl>
      <w:tblPr>
        <w:tblStyle w:val="TableGrid"/>
        <w:tblW w:w="9067" w:type="dxa"/>
        <w:tblInd w:w="0" w:type="dxa"/>
        <w:tblLayout w:type="fixed"/>
        <w:tblLook w:val="04A0" w:firstRow="1" w:lastRow="0" w:firstColumn="1" w:lastColumn="0" w:noHBand="0" w:noVBand="1"/>
      </w:tblPr>
      <w:tblGrid>
        <w:gridCol w:w="2405"/>
        <w:gridCol w:w="680"/>
        <w:gridCol w:w="1814"/>
        <w:gridCol w:w="4168"/>
      </w:tblGrid>
      <w:tr w:rsidR="002D72AD" w:rsidRPr="008C3380" w14:paraId="3056FA4F" w14:textId="77777777" w:rsidTr="009555C6">
        <w:trPr>
          <w:trHeight w:val="871"/>
          <w:tblHeader/>
        </w:trPr>
        <w:tc>
          <w:tcPr>
            <w:tcW w:w="2405" w:type="dxa"/>
            <w:tcBorders>
              <w:left w:val="nil"/>
              <w:right w:val="nil"/>
            </w:tcBorders>
            <w:shd w:val="clear" w:color="auto" w:fill="003870"/>
          </w:tcPr>
          <w:p w14:paraId="1B460348" w14:textId="77777777" w:rsidR="002D72AD" w:rsidRPr="003431FC" w:rsidRDefault="002D72AD" w:rsidP="00ED0994">
            <w:pPr>
              <w:spacing w:before="40" w:after="40"/>
              <w:rPr>
                <w:rFonts w:ascii="Arial" w:hAnsi="Arial"/>
                <w:i/>
                <w:sz w:val="18"/>
                <w:szCs w:val="18"/>
                <w:lang w:val="es-ES"/>
              </w:rPr>
            </w:pPr>
            <w:r w:rsidRPr="003431FC">
              <w:rPr>
                <w:rFonts w:ascii="Arial" w:hAnsi="Arial"/>
                <w:i/>
                <w:sz w:val="18"/>
                <w:szCs w:val="18"/>
                <w:lang w:val="es-ES"/>
              </w:rPr>
              <w:t xml:space="preserve">Nombre científico </w:t>
            </w:r>
          </w:p>
          <w:p w14:paraId="67F8B200" w14:textId="77777777" w:rsidR="002D72AD" w:rsidRPr="003431FC" w:rsidRDefault="002D72AD" w:rsidP="00ED0994">
            <w:pPr>
              <w:spacing w:before="40" w:after="40"/>
              <w:rPr>
                <w:rFonts w:ascii="Arial" w:hAnsi="Arial"/>
                <w:i/>
                <w:sz w:val="18"/>
                <w:szCs w:val="18"/>
                <w:lang w:val="es-ES"/>
              </w:rPr>
            </w:pPr>
            <w:r w:rsidRPr="003431FC">
              <w:rPr>
                <w:rFonts w:ascii="Arial" w:hAnsi="Arial"/>
                <w:sz w:val="18"/>
                <w:szCs w:val="18"/>
                <w:lang w:val="es-ES"/>
              </w:rPr>
              <w:t>(Nombre común)</w:t>
            </w:r>
          </w:p>
        </w:tc>
        <w:tc>
          <w:tcPr>
            <w:tcW w:w="680" w:type="dxa"/>
            <w:tcBorders>
              <w:left w:val="nil"/>
              <w:right w:val="nil"/>
            </w:tcBorders>
            <w:shd w:val="clear" w:color="auto" w:fill="003870"/>
          </w:tcPr>
          <w:p w14:paraId="4AD1A9D4" w14:textId="77777777" w:rsidR="002D72AD" w:rsidRPr="003431FC" w:rsidRDefault="002D72AD" w:rsidP="00ED0994">
            <w:pPr>
              <w:spacing w:before="40" w:after="40"/>
              <w:rPr>
                <w:rFonts w:ascii="Arial" w:hAnsi="Arial"/>
                <w:sz w:val="18"/>
                <w:szCs w:val="18"/>
                <w:lang w:val="es-ES"/>
              </w:rPr>
            </w:pPr>
            <w:proofErr w:type="spellStart"/>
            <w:r w:rsidRPr="003431FC">
              <w:rPr>
                <w:rFonts w:ascii="Arial" w:hAnsi="Arial"/>
                <w:sz w:val="18"/>
                <w:szCs w:val="18"/>
                <w:lang w:val="es-ES"/>
              </w:rPr>
              <w:t>Apénd</w:t>
            </w:r>
            <w:proofErr w:type="spellEnd"/>
            <w:r w:rsidRPr="003431FC">
              <w:rPr>
                <w:rFonts w:ascii="Arial" w:hAnsi="Arial"/>
                <w:sz w:val="18"/>
                <w:szCs w:val="18"/>
                <w:lang w:val="es-ES"/>
              </w:rPr>
              <w:t>. de la CMS</w:t>
            </w:r>
          </w:p>
        </w:tc>
        <w:tc>
          <w:tcPr>
            <w:tcW w:w="1814" w:type="dxa"/>
            <w:tcBorders>
              <w:left w:val="nil"/>
              <w:right w:val="nil"/>
            </w:tcBorders>
            <w:shd w:val="clear" w:color="auto" w:fill="003870"/>
          </w:tcPr>
          <w:p w14:paraId="686CFF35"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Cambio en la categoría de la Lista Roja de la UICN (tendencia poblacional)</w:t>
            </w:r>
          </w:p>
        </w:tc>
        <w:tc>
          <w:tcPr>
            <w:tcW w:w="4168" w:type="dxa"/>
            <w:tcBorders>
              <w:left w:val="nil"/>
              <w:right w:val="nil"/>
            </w:tcBorders>
            <w:shd w:val="clear" w:color="auto" w:fill="003870"/>
          </w:tcPr>
          <w:p w14:paraId="38878240"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 xml:space="preserve">Resumen de la justificación de la categoría actual de la Lista Roja de la UICN y principales amenazas </w:t>
            </w:r>
          </w:p>
          <w:p w14:paraId="419C9D9A"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w:t>
            </w:r>
            <w:r w:rsidRPr="003431FC">
              <w:rPr>
                <w:rFonts w:ascii="Arial" w:hAnsi="Arial"/>
                <w:i/>
                <w:sz w:val="18"/>
                <w:szCs w:val="18"/>
                <w:lang w:val="es-ES"/>
              </w:rPr>
              <w:t>todas las estimaciones cuantitativas de cambio poblacional se refieren a los últimos tres períodos generacionales</w:t>
            </w:r>
            <w:r w:rsidRPr="003431FC">
              <w:rPr>
                <w:rFonts w:ascii="Arial" w:hAnsi="Arial"/>
                <w:sz w:val="18"/>
                <w:szCs w:val="18"/>
                <w:lang w:val="es-ES"/>
              </w:rPr>
              <w:t>)</w:t>
            </w:r>
          </w:p>
        </w:tc>
      </w:tr>
      <w:tr w:rsidR="002D72AD" w:rsidRPr="003431FC" w14:paraId="4A33268D" w14:textId="77777777" w:rsidTr="009555C6">
        <w:tc>
          <w:tcPr>
            <w:tcW w:w="9067" w:type="dxa"/>
            <w:gridSpan w:val="4"/>
            <w:tcBorders>
              <w:left w:val="nil"/>
              <w:right w:val="nil"/>
            </w:tcBorders>
            <w:shd w:val="clear" w:color="auto" w:fill="67A2C0"/>
          </w:tcPr>
          <w:p w14:paraId="13CD689E" w14:textId="77777777" w:rsidR="002D72AD" w:rsidRPr="003431FC" w:rsidRDefault="002D72AD" w:rsidP="00ED0994">
            <w:pPr>
              <w:spacing w:before="40" w:after="40"/>
              <w:rPr>
                <w:rFonts w:ascii="Arial" w:hAnsi="Arial"/>
                <w:sz w:val="18"/>
                <w:szCs w:val="18"/>
                <w:lang w:val="es-ES"/>
              </w:rPr>
            </w:pPr>
            <w:r w:rsidRPr="003431FC">
              <w:rPr>
                <w:rFonts w:ascii="Arial" w:hAnsi="Arial"/>
                <w:color w:val="FFFFFF" w:themeColor="background1"/>
                <w:sz w:val="18"/>
                <w:szCs w:val="18"/>
                <w:lang w:val="es-ES"/>
              </w:rPr>
              <w:t>Mamíferos terrestres</w:t>
            </w:r>
          </w:p>
        </w:tc>
      </w:tr>
      <w:tr w:rsidR="002D72AD" w:rsidRPr="008C3380" w14:paraId="50E4C155" w14:textId="77777777" w:rsidTr="009555C6">
        <w:tc>
          <w:tcPr>
            <w:tcW w:w="2405" w:type="dxa"/>
            <w:tcBorders>
              <w:left w:val="nil"/>
              <w:right w:val="nil"/>
            </w:tcBorders>
            <w:shd w:val="clear" w:color="auto" w:fill="FBE4D5" w:themeFill="accent2" w:themeFillTint="33"/>
          </w:tcPr>
          <w:p w14:paraId="275ACF0F" w14:textId="77777777" w:rsidR="002D72AD" w:rsidRPr="003431FC" w:rsidRDefault="002D72AD" w:rsidP="00ED0994">
            <w:pPr>
              <w:spacing w:before="40" w:after="40"/>
              <w:rPr>
                <w:rFonts w:ascii="Arial" w:hAnsi="Arial"/>
                <w:b/>
                <w:i/>
                <w:sz w:val="18"/>
                <w:szCs w:val="18"/>
                <w:lang w:val="es-ES"/>
              </w:rPr>
            </w:pPr>
            <w:proofErr w:type="spellStart"/>
            <w:r w:rsidRPr="003431FC">
              <w:rPr>
                <w:rFonts w:ascii="Arial" w:hAnsi="Arial"/>
                <w:b/>
                <w:i/>
                <w:sz w:val="18"/>
                <w:szCs w:val="18"/>
                <w:lang w:val="es-ES"/>
              </w:rPr>
              <w:t>Plecotus</w:t>
            </w:r>
            <w:proofErr w:type="spellEnd"/>
            <w:r w:rsidRPr="003431FC">
              <w:rPr>
                <w:rFonts w:ascii="Arial" w:hAnsi="Arial"/>
                <w:b/>
                <w:i/>
                <w:sz w:val="18"/>
                <w:szCs w:val="18"/>
                <w:lang w:val="es-ES"/>
              </w:rPr>
              <w:t xml:space="preserve"> </w:t>
            </w:r>
            <w:proofErr w:type="spellStart"/>
            <w:r w:rsidRPr="003431FC">
              <w:rPr>
                <w:rFonts w:ascii="Arial" w:hAnsi="Arial"/>
                <w:b/>
                <w:i/>
                <w:sz w:val="18"/>
                <w:szCs w:val="18"/>
                <w:lang w:val="es-ES"/>
              </w:rPr>
              <w:t>kolombatovici</w:t>
            </w:r>
            <w:proofErr w:type="spellEnd"/>
            <w:r w:rsidRPr="003431FC">
              <w:rPr>
                <w:rFonts w:ascii="Arial" w:hAnsi="Arial"/>
                <w:b/>
                <w:i/>
                <w:sz w:val="18"/>
                <w:szCs w:val="18"/>
                <w:lang w:val="es-ES"/>
              </w:rPr>
              <w:t xml:space="preserve"> </w:t>
            </w:r>
            <w:r w:rsidRPr="003431FC">
              <w:rPr>
                <w:rFonts w:ascii="Arial" w:hAnsi="Arial"/>
                <w:b/>
                <w:sz w:val="18"/>
                <w:szCs w:val="18"/>
                <w:lang w:val="es-ES"/>
              </w:rPr>
              <w:t>(Murciélago orejudo balcánico)</w:t>
            </w:r>
          </w:p>
        </w:tc>
        <w:tc>
          <w:tcPr>
            <w:tcW w:w="680" w:type="dxa"/>
            <w:tcBorders>
              <w:left w:val="nil"/>
              <w:right w:val="nil"/>
            </w:tcBorders>
            <w:shd w:val="clear" w:color="auto" w:fill="FBE4D5" w:themeFill="accent2" w:themeFillTint="33"/>
          </w:tcPr>
          <w:p w14:paraId="61C63223"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0B7E51B1"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NT (</w:t>
            </w:r>
            <w:proofErr w:type="gramStart"/>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r w:rsidRPr="003431FC">
              <w:rPr>
                <w:rFonts w:ascii="Arial" w:hAnsi="Arial"/>
                <w:color w:val="474747"/>
                <w:sz w:val="18"/>
                <w:szCs w:val="18"/>
                <w:shd w:val="clear" w:color="auto" w:fill="FBE4D5" w:themeFill="accent2" w:themeFillTint="33"/>
                <w:lang w:val="es-ES"/>
              </w:rPr>
              <w:t>*</w:t>
            </w:r>
            <w:proofErr w:type="gramEnd"/>
            <w:r w:rsidRPr="003431FC">
              <w:rPr>
                <w:rFonts w:ascii="Arial" w:hAnsi="Arial"/>
                <w:color w:val="474747"/>
                <w:sz w:val="18"/>
                <w:szCs w:val="18"/>
                <w:shd w:val="clear" w:color="auto" w:fill="FBE4D5" w:themeFill="accent2" w:themeFillTint="33"/>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w:t>
            </w:r>
            <w:r w:rsidRPr="003431FC">
              <w:rPr>
                <w:rFonts w:ascii="Arial" w:hAnsi="Arial"/>
                <w:color w:val="040C28"/>
                <w:sz w:val="18"/>
                <w:szCs w:val="18"/>
                <w:lang w:val="es-ES"/>
              </w:rPr>
              <w:t>VU (</w:t>
            </w:r>
            <w:proofErr w:type="gramStart"/>
            <w:r w:rsidRPr="003431FC">
              <w:rPr>
                <w:rFonts w:ascii="Arial" w:hAnsi="Arial"/>
                <w:color w:val="1F1F1F"/>
                <w:sz w:val="18"/>
                <w:szCs w:val="18"/>
                <w:shd w:val="clear" w:color="auto" w:fill="FBE4D5" w:themeFill="accent2" w:themeFillTint="33"/>
                <w:lang w:val="es-ES"/>
              </w:rPr>
              <w:t>↓</w:t>
            </w:r>
            <w:r w:rsidRPr="003431FC">
              <w:rPr>
                <w:rFonts w:ascii="Arial" w:hAnsi="Arial"/>
                <w:color w:val="474747"/>
                <w:sz w:val="18"/>
                <w:szCs w:val="18"/>
                <w:shd w:val="clear" w:color="auto" w:fill="FBE4D5" w:themeFill="accent2" w:themeFillTint="33"/>
                <w:lang w:val="es-ES"/>
              </w:rPr>
              <w:t>)*</w:t>
            </w:r>
            <w:proofErr w:type="gramEnd"/>
          </w:p>
          <w:p w14:paraId="0810B923" w14:textId="77777777" w:rsidR="002D72AD" w:rsidRPr="003431FC" w:rsidRDefault="002D72AD" w:rsidP="00ED0994">
            <w:pPr>
              <w:spacing w:before="40" w:after="40"/>
              <w:rPr>
                <w:rFonts w:ascii="Arial" w:hAnsi="Arial"/>
                <w:color w:val="040C28"/>
                <w:sz w:val="18"/>
                <w:szCs w:val="18"/>
                <w:lang w:val="es-ES"/>
              </w:rPr>
            </w:pPr>
          </w:p>
        </w:tc>
        <w:tc>
          <w:tcPr>
            <w:tcW w:w="4168" w:type="dxa"/>
            <w:tcBorders>
              <w:left w:val="nil"/>
              <w:right w:val="nil"/>
            </w:tcBorders>
            <w:shd w:val="clear" w:color="auto" w:fill="FBE4D5" w:themeFill="accent2" w:themeFillTint="33"/>
          </w:tcPr>
          <w:p w14:paraId="049B3249"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Se sospecha un descenso poblacional superior al 10 %; la pérdida y degradación del hábitat son las principales amenazas.</w:t>
            </w:r>
          </w:p>
        </w:tc>
      </w:tr>
      <w:tr w:rsidR="002D72AD" w:rsidRPr="008C3380" w14:paraId="72527C0B" w14:textId="77777777" w:rsidTr="009555C6">
        <w:tc>
          <w:tcPr>
            <w:tcW w:w="2405" w:type="dxa"/>
            <w:tcBorders>
              <w:left w:val="nil"/>
              <w:right w:val="nil"/>
            </w:tcBorders>
          </w:tcPr>
          <w:p w14:paraId="72D9B729" w14:textId="77777777" w:rsidR="002D72AD" w:rsidRPr="003431FC" w:rsidRDefault="002D72AD" w:rsidP="00ED0994">
            <w:pPr>
              <w:spacing w:before="40" w:after="40"/>
              <w:rPr>
                <w:rFonts w:ascii="Arial" w:hAnsi="Arial"/>
                <w:b/>
                <w:sz w:val="18"/>
                <w:szCs w:val="18"/>
                <w:lang w:val="es-ES"/>
              </w:rPr>
            </w:pPr>
            <w:proofErr w:type="spellStart"/>
            <w:r w:rsidRPr="003431FC">
              <w:rPr>
                <w:rFonts w:ascii="Arial" w:hAnsi="Arial"/>
                <w:b/>
                <w:i/>
                <w:sz w:val="18"/>
                <w:szCs w:val="18"/>
                <w:lang w:val="es-ES"/>
              </w:rPr>
              <w:t>Oryx</w:t>
            </w:r>
            <w:proofErr w:type="spellEnd"/>
            <w:r w:rsidRPr="003431FC">
              <w:rPr>
                <w:rFonts w:ascii="Arial" w:hAnsi="Arial"/>
                <w:b/>
                <w:i/>
                <w:sz w:val="18"/>
                <w:szCs w:val="18"/>
                <w:lang w:val="es-ES"/>
              </w:rPr>
              <w:t xml:space="preserve"> </w:t>
            </w:r>
            <w:proofErr w:type="spellStart"/>
            <w:r w:rsidRPr="003431FC">
              <w:rPr>
                <w:rFonts w:ascii="Arial" w:hAnsi="Arial"/>
                <w:b/>
                <w:i/>
                <w:sz w:val="18"/>
                <w:szCs w:val="18"/>
                <w:lang w:val="es-ES"/>
              </w:rPr>
              <w:t>dammah</w:t>
            </w:r>
            <w:proofErr w:type="spellEnd"/>
            <w:r w:rsidRPr="003431FC">
              <w:rPr>
                <w:rFonts w:ascii="Arial" w:hAnsi="Arial"/>
                <w:b/>
                <w:i/>
                <w:sz w:val="18"/>
                <w:szCs w:val="18"/>
                <w:lang w:val="es-ES"/>
              </w:rPr>
              <w:t xml:space="preserve"> </w:t>
            </w:r>
          </w:p>
          <w:p w14:paraId="2554A592" w14:textId="77777777" w:rsidR="002D72AD" w:rsidRPr="003431FC" w:rsidRDefault="002D72AD" w:rsidP="00ED0994">
            <w:pPr>
              <w:spacing w:before="40" w:after="40"/>
              <w:rPr>
                <w:rFonts w:ascii="Arial" w:hAnsi="Arial"/>
                <w:b/>
                <w:sz w:val="18"/>
                <w:szCs w:val="18"/>
                <w:lang w:val="es-ES"/>
              </w:rPr>
            </w:pPr>
            <w:r w:rsidRPr="003431FC">
              <w:rPr>
                <w:rFonts w:ascii="Arial" w:hAnsi="Arial"/>
                <w:b/>
                <w:sz w:val="18"/>
                <w:szCs w:val="18"/>
                <w:lang w:val="es-ES"/>
              </w:rPr>
              <w:t>(</w:t>
            </w:r>
            <w:proofErr w:type="spellStart"/>
            <w:r w:rsidRPr="003431FC">
              <w:rPr>
                <w:rFonts w:ascii="Arial" w:hAnsi="Arial"/>
                <w:b/>
                <w:sz w:val="18"/>
                <w:szCs w:val="18"/>
                <w:lang w:val="es-ES"/>
              </w:rPr>
              <w:t>Órix</w:t>
            </w:r>
            <w:proofErr w:type="spellEnd"/>
            <w:r w:rsidRPr="003431FC">
              <w:rPr>
                <w:rFonts w:ascii="Arial" w:hAnsi="Arial"/>
                <w:b/>
                <w:sz w:val="18"/>
                <w:szCs w:val="18"/>
                <w:lang w:val="es-ES"/>
              </w:rPr>
              <w:t xml:space="preserve"> de cimitarra)</w:t>
            </w:r>
          </w:p>
        </w:tc>
        <w:tc>
          <w:tcPr>
            <w:tcW w:w="680" w:type="dxa"/>
            <w:tcBorders>
              <w:left w:val="nil"/>
              <w:right w:val="nil"/>
            </w:tcBorders>
          </w:tcPr>
          <w:p w14:paraId="3B608750"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I/II</w:t>
            </w:r>
          </w:p>
        </w:tc>
        <w:tc>
          <w:tcPr>
            <w:tcW w:w="1814" w:type="dxa"/>
            <w:tcBorders>
              <w:left w:val="nil"/>
              <w:right w:val="nil"/>
            </w:tcBorders>
          </w:tcPr>
          <w:p w14:paraId="0133E786"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 xml:space="preserve">EW </w:t>
            </w:r>
            <w:r w:rsidRPr="003431FC">
              <w:rPr>
                <w:rFonts w:ascii="Arial" w:hAnsi="Arial"/>
                <w:color w:val="040C28"/>
                <w:sz w:val="18"/>
                <w:szCs w:val="18"/>
                <w:lang w:val="es-ES"/>
              </w:rPr>
              <w:t>→</w:t>
            </w:r>
            <w:r w:rsidRPr="003431FC">
              <w:rPr>
                <w:rFonts w:ascii="Arial" w:hAnsi="Arial"/>
                <w:sz w:val="18"/>
                <w:szCs w:val="18"/>
                <w:lang w:val="es-ES"/>
              </w:rPr>
              <w:t xml:space="preserve"> </w:t>
            </w:r>
            <w:r w:rsidRPr="003431FC">
              <w:rPr>
                <w:rFonts w:ascii="Arial" w:hAnsi="Arial"/>
                <w:color w:val="040C28"/>
                <w:sz w:val="18"/>
                <w:szCs w:val="18"/>
                <w:lang w:val="es-ES"/>
              </w:rPr>
              <w:t>EN (</w:t>
            </w:r>
            <w:r w:rsidRPr="003431FC">
              <w:rPr>
                <w:rFonts w:ascii="Arial" w:hAnsi="Arial"/>
                <w:color w:val="474747"/>
                <w:sz w:val="18"/>
                <w:szCs w:val="18"/>
                <w:lang w:val="es-ES"/>
              </w:rPr>
              <w:t>↑)</w:t>
            </w:r>
          </w:p>
        </w:tc>
        <w:tc>
          <w:tcPr>
            <w:tcW w:w="4168" w:type="dxa"/>
            <w:tcBorders>
              <w:left w:val="nil"/>
              <w:right w:val="nil"/>
            </w:tcBorders>
          </w:tcPr>
          <w:p w14:paraId="3F45C2E4" w14:textId="77777777" w:rsidR="002D72AD" w:rsidRPr="003431FC" w:rsidRDefault="002D72AD" w:rsidP="00ED5A72">
            <w:pPr>
              <w:spacing w:before="40" w:after="40"/>
              <w:jc w:val="both"/>
              <w:rPr>
                <w:rFonts w:ascii="Arial" w:hAnsi="Arial"/>
                <w:sz w:val="18"/>
                <w:szCs w:val="18"/>
                <w:lang w:val="es-ES"/>
              </w:rPr>
            </w:pPr>
            <w:proofErr w:type="spellStart"/>
            <w:r w:rsidRPr="003431FC">
              <w:rPr>
                <w:rFonts w:ascii="Arial" w:hAnsi="Arial"/>
                <w:sz w:val="18"/>
                <w:szCs w:val="18"/>
                <w:lang w:val="es-ES"/>
              </w:rPr>
              <w:t>Reestablecimiento</w:t>
            </w:r>
            <w:proofErr w:type="spellEnd"/>
            <w:r w:rsidRPr="003431FC">
              <w:rPr>
                <w:rFonts w:ascii="Arial" w:hAnsi="Arial"/>
                <w:sz w:val="18"/>
                <w:szCs w:val="18"/>
                <w:lang w:val="es-ES"/>
              </w:rPr>
              <w:t xml:space="preserve"> de una población silvestre viable en Chad.</w:t>
            </w:r>
          </w:p>
        </w:tc>
      </w:tr>
      <w:tr w:rsidR="002D72AD" w:rsidRPr="008C3380" w14:paraId="60EB0E39" w14:textId="77777777" w:rsidTr="009555C6">
        <w:tc>
          <w:tcPr>
            <w:tcW w:w="2405" w:type="dxa"/>
            <w:tcBorders>
              <w:left w:val="nil"/>
              <w:right w:val="nil"/>
            </w:tcBorders>
          </w:tcPr>
          <w:p w14:paraId="616DA7C8" w14:textId="77777777" w:rsidR="002D72AD" w:rsidRPr="003431FC" w:rsidRDefault="002D72AD" w:rsidP="00ED0994">
            <w:pPr>
              <w:spacing w:before="40" w:after="40"/>
              <w:rPr>
                <w:rFonts w:ascii="Arial" w:hAnsi="Arial"/>
                <w:i/>
                <w:sz w:val="18"/>
                <w:szCs w:val="18"/>
                <w:lang w:val="es-ES"/>
              </w:rPr>
            </w:pPr>
            <w:r w:rsidRPr="003431FC">
              <w:rPr>
                <w:rFonts w:ascii="Arial" w:hAnsi="Arial"/>
                <w:i/>
                <w:sz w:val="18"/>
                <w:szCs w:val="18"/>
                <w:lang w:val="es-ES"/>
              </w:rPr>
              <w:t xml:space="preserve">Saiga </w:t>
            </w:r>
            <w:proofErr w:type="spellStart"/>
            <w:r w:rsidRPr="003431FC">
              <w:rPr>
                <w:rFonts w:ascii="Arial" w:hAnsi="Arial"/>
                <w:i/>
                <w:sz w:val="18"/>
                <w:szCs w:val="18"/>
                <w:lang w:val="es-ES"/>
              </w:rPr>
              <w:t>tatarica</w:t>
            </w:r>
            <w:proofErr w:type="spellEnd"/>
            <w:r w:rsidRPr="003431FC">
              <w:rPr>
                <w:rFonts w:ascii="Arial" w:hAnsi="Arial"/>
                <w:i/>
                <w:sz w:val="18"/>
                <w:szCs w:val="18"/>
                <w:lang w:val="es-ES"/>
              </w:rPr>
              <w:t xml:space="preserve"> </w:t>
            </w:r>
          </w:p>
          <w:p w14:paraId="46CA922D"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(Antílope saiga)</w:t>
            </w:r>
          </w:p>
        </w:tc>
        <w:tc>
          <w:tcPr>
            <w:tcW w:w="680" w:type="dxa"/>
            <w:tcBorders>
              <w:left w:val="nil"/>
              <w:right w:val="nil"/>
            </w:tcBorders>
          </w:tcPr>
          <w:p w14:paraId="64569F1D"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tcPr>
          <w:p w14:paraId="6A230269"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CR (</w:t>
            </w:r>
            <w:r w:rsidRPr="003431FC">
              <w:rPr>
                <w:rFonts w:ascii="Arial" w:hAnsi="Arial"/>
                <w:color w:val="1F1F1F"/>
                <w:sz w:val="18"/>
                <w:szCs w:val="18"/>
                <w:lang w:val="es-ES"/>
              </w:rPr>
              <w:t>↓</w:t>
            </w:r>
            <w:r w:rsidRPr="003431FC">
              <w:rPr>
                <w:rFonts w:ascii="Arial" w:hAnsi="Arial"/>
                <w:sz w:val="18"/>
                <w:szCs w:val="18"/>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w:t>
            </w:r>
            <w:r w:rsidRPr="003431FC">
              <w:rPr>
                <w:rFonts w:ascii="Arial" w:hAnsi="Arial"/>
                <w:color w:val="040C28"/>
                <w:sz w:val="18"/>
                <w:szCs w:val="18"/>
                <w:lang w:val="es-ES"/>
              </w:rPr>
              <w:t>NT (</w:t>
            </w:r>
            <w:r w:rsidRPr="003431FC">
              <w:rPr>
                <w:rFonts w:ascii="Arial" w:hAnsi="Arial"/>
                <w:color w:val="474747"/>
                <w:sz w:val="18"/>
                <w:szCs w:val="18"/>
                <w:lang w:val="es-ES"/>
              </w:rPr>
              <w:t>↑)</w:t>
            </w:r>
          </w:p>
        </w:tc>
        <w:tc>
          <w:tcPr>
            <w:tcW w:w="4168" w:type="dxa"/>
            <w:tcBorders>
              <w:left w:val="nil"/>
              <w:right w:val="nil"/>
            </w:tcBorders>
          </w:tcPr>
          <w:p w14:paraId="5C205F0B"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Recuperación poblacional tras brotes de enfermedades; las categorías EN, VU o LC también se consideran tan plausibles como NT, debido a múltiples factores impredecibles que podrían afectar a la población en el futuro.</w:t>
            </w:r>
          </w:p>
        </w:tc>
      </w:tr>
      <w:tr w:rsidR="002D72AD" w:rsidRPr="003431FC" w14:paraId="34EAA447" w14:textId="77777777" w:rsidTr="009555C6">
        <w:tc>
          <w:tcPr>
            <w:tcW w:w="9067" w:type="dxa"/>
            <w:gridSpan w:val="4"/>
            <w:tcBorders>
              <w:left w:val="nil"/>
              <w:right w:val="nil"/>
            </w:tcBorders>
            <w:shd w:val="clear" w:color="auto" w:fill="67A2C0"/>
          </w:tcPr>
          <w:p w14:paraId="348D89C2" w14:textId="77777777" w:rsidR="002D72AD" w:rsidRPr="003431FC" w:rsidRDefault="002D72AD" w:rsidP="00ED5A72">
            <w:pPr>
              <w:spacing w:before="40" w:after="40"/>
              <w:jc w:val="both"/>
              <w:rPr>
                <w:rFonts w:ascii="Arial" w:hAnsi="Arial"/>
                <w:sz w:val="18"/>
                <w:szCs w:val="18"/>
                <w:lang w:val="es-ES"/>
              </w:rPr>
            </w:pPr>
            <w:r w:rsidRPr="003431FC">
              <w:rPr>
                <w:rFonts w:ascii="Arial" w:hAnsi="Arial"/>
                <w:color w:val="FFFFFF" w:themeColor="background1"/>
                <w:sz w:val="18"/>
                <w:szCs w:val="18"/>
                <w:lang w:val="es-ES"/>
              </w:rPr>
              <w:t>Mamíferos acuáticos</w:t>
            </w:r>
          </w:p>
        </w:tc>
      </w:tr>
      <w:tr w:rsidR="002D72AD" w:rsidRPr="008C3380" w14:paraId="09CD6E28" w14:textId="77777777" w:rsidTr="009555C6">
        <w:tc>
          <w:tcPr>
            <w:tcW w:w="2405" w:type="dxa"/>
            <w:tcBorders>
              <w:left w:val="nil"/>
              <w:right w:val="nil"/>
            </w:tcBorders>
          </w:tcPr>
          <w:p w14:paraId="28AD189A" w14:textId="77777777" w:rsidR="002D72AD" w:rsidRPr="003431FC" w:rsidRDefault="002D72AD" w:rsidP="00ED0994">
            <w:pPr>
              <w:spacing w:before="40" w:after="40"/>
              <w:ind w:right="-110"/>
              <w:rPr>
                <w:rFonts w:ascii="Arial" w:hAnsi="Arial"/>
                <w:b/>
                <w:sz w:val="18"/>
                <w:szCs w:val="18"/>
                <w:lang w:val="es-ES"/>
              </w:rPr>
            </w:pPr>
            <w:proofErr w:type="spellStart"/>
            <w:r w:rsidRPr="003431FC">
              <w:rPr>
                <w:rFonts w:ascii="Arial" w:hAnsi="Arial"/>
                <w:b/>
                <w:i/>
                <w:sz w:val="18"/>
                <w:szCs w:val="18"/>
                <w:lang w:val="es-ES"/>
              </w:rPr>
              <w:t>Monachus</w:t>
            </w:r>
            <w:proofErr w:type="spellEnd"/>
            <w:r w:rsidRPr="003431FC">
              <w:rPr>
                <w:rFonts w:ascii="Arial" w:hAnsi="Arial"/>
                <w:b/>
                <w:i/>
                <w:sz w:val="18"/>
                <w:szCs w:val="18"/>
                <w:lang w:val="es-ES"/>
              </w:rPr>
              <w:t xml:space="preserve"> </w:t>
            </w:r>
            <w:proofErr w:type="spellStart"/>
            <w:r w:rsidRPr="003431FC">
              <w:rPr>
                <w:rFonts w:ascii="Arial" w:hAnsi="Arial"/>
                <w:b/>
                <w:i/>
                <w:sz w:val="18"/>
                <w:szCs w:val="18"/>
                <w:lang w:val="es-ES"/>
              </w:rPr>
              <w:t>monachus</w:t>
            </w:r>
            <w:proofErr w:type="spellEnd"/>
            <w:r w:rsidRPr="003431FC">
              <w:rPr>
                <w:rFonts w:ascii="Arial" w:hAnsi="Arial"/>
                <w:b/>
                <w:i/>
                <w:sz w:val="18"/>
                <w:szCs w:val="18"/>
                <w:lang w:val="es-ES"/>
              </w:rPr>
              <w:t xml:space="preserve"> </w:t>
            </w:r>
            <w:r w:rsidRPr="003431FC">
              <w:rPr>
                <w:rFonts w:ascii="Arial" w:hAnsi="Arial"/>
                <w:b/>
                <w:sz w:val="18"/>
                <w:szCs w:val="18"/>
                <w:lang w:val="es-ES"/>
              </w:rPr>
              <w:t>(Foca monje del Mediterráneo)</w:t>
            </w:r>
          </w:p>
        </w:tc>
        <w:tc>
          <w:tcPr>
            <w:tcW w:w="680" w:type="dxa"/>
            <w:tcBorders>
              <w:left w:val="nil"/>
              <w:right w:val="nil"/>
            </w:tcBorders>
          </w:tcPr>
          <w:p w14:paraId="13959980"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I/II</w:t>
            </w:r>
          </w:p>
        </w:tc>
        <w:tc>
          <w:tcPr>
            <w:tcW w:w="1814" w:type="dxa"/>
            <w:tcBorders>
              <w:left w:val="nil"/>
              <w:right w:val="nil"/>
            </w:tcBorders>
          </w:tcPr>
          <w:p w14:paraId="6D2E76E6"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EN (</w:t>
            </w:r>
            <w:r w:rsidRPr="003431FC">
              <w:rPr>
                <w:rFonts w:ascii="Arial" w:hAnsi="Arial"/>
                <w:color w:val="474747"/>
                <w:sz w:val="18"/>
                <w:szCs w:val="18"/>
                <w:lang w:val="es-ES"/>
              </w:rPr>
              <w:t>↑</w:t>
            </w:r>
            <w:r w:rsidRPr="003431FC">
              <w:rPr>
                <w:rFonts w:ascii="Arial" w:hAnsi="Arial"/>
                <w:sz w:val="18"/>
                <w:szCs w:val="18"/>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w:t>
            </w:r>
            <w:r w:rsidRPr="003431FC">
              <w:rPr>
                <w:rFonts w:ascii="Arial" w:hAnsi="Arial"/>
                <w:color w:val="040C28"/>
                <w:sz w:val="18"/>
                <w:szCs w:val="18"/>
                <w:lang w:val="es-ES"/>
              </w:rPr>
              <w:t>VU (</w:t>
            </w:r>
            <w:r w:rsidRPr="003431FC">
              <w:rPr>
                <w:rFonts w:ascii="Arial" w:hAnsi="Arial"/>
                <w:color w:val="474747"/>
                <w:sz w:val="18"/>
                <w:szCs w:val="18"/>
                <w:lang w:val="es-ES"/>
              </w:rPr>
              <w:t>↑)</w:t>
            </w:r>
          </w:p>
          <w:p w14:paraId="2A9446A0" w14:textId="77777777" w:rsidR="002D72AD" w:rsidRPr="003431FC" w:rsidRDefault="002D72AD" w:rsidP="00ED0994">
            <w:pPr>
              <w:spacing w:before="40" w:after="40"/>
              <w:rPr>
                <w:rFonts w:ascii="Arial" w:hAnsi="Arial"/>
                <w:sz w:val="18"/>
                <w:szCs w:val="18"/>
                <w:lang w:val="es-ES"/>
              </w:rPr>
            </w:pPr>
          </w:p>
        </w:tc>
        <w:tc>
          <w:tcPr>
            <w:tcW w:w="4168" w:type="dxa"/>
            <w:tcBorders>
              <w:left w:val="nil"/>
              <w:right w:val="nil"/>
            </w:tcBorders>
          </w:tcPr>
          <w:p w14:paraId="15661F5A"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 xml:space="preserve">Aumento reciente de la población y expansión local del área de distribución; el tamaño poblacional global sigue siendo pequeño. </w:t>
            </w:r>
          </w:p>
        </w:tc>
      </w:tr>
      <w:tr w:rsidR="002D72AD" w:rsidRPr="003431FC" w14:paraId="2391BFC0" w14:textId="77777777" w:rsidTr="009555C6">
        <w:tc>
          <w:tcPr>
            <w:tcW w:w="9067" w:type="dxa"/>
            <w:gridSpan w:val="4"/>
            <w:tcBorders>
              <w:left w:val="nil"/>
              <w:right w:val="nil"/>
            </w:tcBorders>
            <w:shd w:val="clear" w:color="auto" w:fill="67A2C0"/>
          </w:tcPr>
          <w:p w14:paraId="29079953" w14:textId="77777777" w:rsidR="002D72AD" w:rsidRPr="003431FC" w:rsidRDefault="002D72AD" w:rsidP="00ED5A72">
            <w:pPr>
              <w:spacing w:before="40" w:after="40"/>
              <w:jc w:val="both"/>
              <w:rPr>
                <w:rFonts w:ascii="Arial" w:hAnsi="Arial"/>
                <w:sz w:val="18"/>
                <w:szCs w:val="18"/>
                <w:lang w:val="es-ES"/>
              </w:rPr>
            </w:pPr>
            <w:r w:rsidRPr="003431FC">
              <w:rPr>
                <w:rFonts w:ascii="Arial" w:hAnsi="Arial"/>
                <w:color w:val="FFFFFF" w:themeColor="background1"/>
                <w:sz w:val="18"/>
                <w:szCs w:val="18"/>
                <w:lang w:val="es-ES"/>
              </w:rPr>
              <w:t>Aves</w:t>
            </w:r>
          </w:p>
        </w:tc>
      </w:tr>
      <w:tr w:rsidR="002D72AD" w:rsidRPr="008C3380" w14:paraId="6F692EA4" w14:textId="77777777" w:rsidTr="009555C6">
        <w:tc>
          <w:tcPr>
            <w:tcW w:w="2405" w:type="dxa"/>
            <w:tcBorders>
              <w:left w:val="nil"/>
              <w:right w:val="nil"/>
            </w:tcBorders>
          </w:tcPr>
          <w:p w14:paraId="2975DDE0" w14:textId="77777777" w:rsidR="002D72AD" w:rsidRPr="003431FC" w:rsidRDefault="002D72AD" w:rsidP="00ED0994">
            <w:pPr>
              <w:spacing w:before="40" w:after="40"/>
              <w:rPr>
                <w:rFonts w:ascii="Arial" w:hAnsi="Arial"/>
                <w:i/>
                <w:sz w:val="18"/>
                <w:szCs w:val="18"/>
                <w:lang w:val="es-ES"/>
              </w:rPr>
            </w:pPr>
            <w:proofErr w:type="spellStart"/>
            <w:r w:rsidRPr="003431FC">
              <w:rPr>
                <w:rFonts w:ascii="Arial" w:hAnsi="Arial"/>
                <w:i/>
                <w:sz w:val="18"/>
                <w:szCs w:val="18"/>
                <w:lang w:val="es-ES"/>
              </w:rPr>
              <w:t>Anser</w:t>
            </w:r>
            <w:proofErr w:type="spellEnd"/>
            <w:r w:rsidRPr="003431FC">
              <w:rPr>
                <w:rFonts w:ascii="Arial" w:hAnsi="Arial"/>
                <w:i/>
                <w:sz w:val="18"/>
                <w:szCs w:val="18"/>
                <w:lang w:val="es-ES"/>
              </w:rPr>
              <w:t xml:space="preserve"> </w:t>
            </w:r>
            <w:proofErr w:type="spellStart"/>
            <w:r w:rsidRPr="003431FC">
              <w:rPr>
                <w:rFonts w:ascii="Arial" w:hAnsi="Arial"/>
                <w:i/>
                <w:sz w:val="18"/>
                <w:szCs w:val="18"/>
                <w:lang w:val="es-ES"/>
              </w:rPr>
              <w:t>canagicus</w:t>
            </w:r>
            <w:proofErr w:type="spellEnd"/>
            <w:r w:rsidRPr="003431FC">
              <w:rPr>
                <w:rFonts w:ascii="Arial" w:hAnsi="Arial"/>
                <w:i/>
                <w:sz w:val="18"/>
                <w:szCs w:val="18"/>
                <w:lang w:val="es-ES"/>
              </w:rPr>
              <w:t xml:space="preserve"> </w:t>
            </w:r>
          </w:p>
          <w:p w14:paraId="29CDABE6" w14:textId="51A0A5B6"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w:t>
            </w:r>
            <w:r w:rsidR="00666BD8" w:rsidRPr="003431FC">
              <w:rPr>
                <w:rFonts w:ascii="Arial" w:hAnsi="Arial"/>
                <w:sz w:val="18"/>
                <w:szCs w:val="18"/>
                <w:lang w:val="es-ES"/>
              </w:rPr>
              <w:t>Ánsar</w:t>
            </w:r>
            <w:r w:rsidRPr="003431FC">
              <w:rPr>
                <w:rFonts w:ascii="Arial" w:hAnsi="Arial"/>
                <w:sz w:val="18"/>
                <w:szCs w:val="18"/>
                <w:lang w:val="es-ES"/>
              </w:rPr>
              <w:t xml:space="preserve"> emperador)</w:t>
            </w:r>
          </w:p>
        </w:tc>
        <w:tc>
          <w:tcPr>
            <w:tcW w:w="680" w:type="dxa"/>
            <w:tcBorders>
              <w:left w:val="nil"/>
              <w:right w:val="nil"/>
            </w:tcBorders>
          </w:tcPr>
          <w:p w14:paraId="52486202"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tcPr>
          <w:p w14:paraId="3DE4BD32"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NT (</w:t>
            </w:r>
            <w:r w:rsidRPr="003431FC">
              <w:rPr>
                <w:rFonts w:ascii="Arial" w:hAnsi="Arial"/>
                <w:color w:val="1F1F1F"/>
                <w:sz w:val="18"/>
                <w:szCs w:val="18"/>
                <w:lang w:val="es-ES"/>
              </w:rPr>
              <w:t>↓</w:t>
            </w:r>
            <w:r w:rsidRPr="003431FC">
              <w:rPr>
                <w:rFonts w:ascii="Arial" w:hAnsi="Arial"/>
                <w:sz w:val="18"/>
                <w:szCs w:val="18"/>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LC </w:t>
            </w:r>
            <w:r w:rsidRPr="003431FC">
              <w:rPr>
                <w:rFonts w:ascii="Arial" w:hAnsi="Arial"/>
                <w:color w:val="040C28"/>
                <w:sz w:val="18"/>
                <w:szCs w:val="18"/>
                <w:lang w:val="es-ES"/>
              </w:rPr>
              <w:t>(</w:t>
            </w:r>
            <w:r w:rsidRPr="003431FC">
              <w:rPr>
                <w:rFonts w:ascii="Arial" w:hAnsi="Arial"/>
                <w:color w:val="474747"/>
                <w:sz w:val="18"/>
                <w:szCs w:val="18"/>
                <w:lang w:val="es-ES"/>
              </w:rPr>
              <w:t>↑)</w:t>
            </w:r>
          </w:p>
        </w:tc>
        <w:tc>
          <w:tcPr>
            <w:tcW w:w="4168" w:type="dxa"/>
            <w:tcBorders>
              <w:left w:val="nil"/>
              <w:right w:val="nil"/>
            </w:tcBorders>
          </w:tcPr>
          <w:p w14:paraId="0B3AF22C"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La población parece haber aumentado recientemente; el tamaño poblacional no alcanza el umbral para la categoría VU.</w:t>
            </w:r>
          </w:p>
        </w:tc>
      </w:tr>
      <w:tr w:rsidR="002D72AD" w:rsidRPr="008C3380" w14:paraId="79A47E03" w14:textId="77777777" w:rsidTr="009555C6">
        <w:tc>
          <w:tcPr>
            <w:tcW w:w="2405" w:type="dxa"/>
            <w:tcBorders>
              <w:left w:val="nil"/>
              <w:right w:val="nil"/>
            </w:tcBorders>
            <w:shd w:val="clear" w:color="auto" w:fill="FBE4D5" w:themeFill="accent2" w:themeFillTint="33"/>
          </w:tcPr>
          <w:p w14:paraId="312F2D4F" w14:textId="77777777" w:rsidR="002D72AD" w:rsidRPr="003431FC" w:rsidRDefault="002D72AD" w:rsidP="00ED0994">
            <w:pPr>
              <w:spacing w:before="40" w:after="40"/>
              <w:rPr>
                <w:rFonts w:ascii="Arial" w:hAnsi="Arial"/>
                <w:b/>
                <w:i/>
                <w:sz w:val="18"/>
                <w:szCs w:val="18"/>
                <w:lang w:val="es-ES"/>
              </w:rPr>
            </w:pPr>
            <w:proofErr w:type="spellStart"/>
            <w:r w:rsidRPr="003431FC">
              <w:rPr>
                <w:rFonts w:ascii="Arial" w:hAnsi="Arial"/>
                <w:b/>
                <w:i/>
                <w:sz w:val="18"/>
                <w:szCs w:val="18"/>
                <w:lang w:val="es-ES"/>
              </w:rPr>
              <w:t>Anser</w:t>
            </w:r>
            <w:proofErr w:type="spellEnd"/>
            <w:r w:rsidRPr="003431FC">
              <w:rPr>
                <w:rFonts w:ascii="Arial" w:hAnsi="Arial"/>
                <w:b/>
                <w:i/>
                <w:sz w:val="18"/>
                <w:szCs w:val="18"/>
                <w:lang w:val="es-ES"/>
              </w:rPr>
              <w:t xml:space="preserve"> </w:t>
            </w:r>
            <w:proofErr w:type="spellStart"/>
            <w:r w:rsidRPr="003431FC">
              <w:rPr>
                <w:rFonts w:ascii="Arial" w:hAnsi="Arial"/>
                <w:b/>
                <w:i/>
                <w:sz w:val="18"/>
                <w:szCs w:val="18"/>
                <w:lang w:val="es-ES"/>
              </w:rPr>
              <w:t>cygnoid</w:t>
            </w:r>
            <w:proofErr w:type="spellEnd"/>
            <w:r w:rsidRPr="003431FC">
              <w:rPr>
                <w:rFonts w:ascii="Arial" w:hAnsi="Arial"/>
                <w:b/>
                <w:i/>
                <w:sz w:val="18"/>
                <w:szCs w:val="18"/>
                <w:lang w:val="es-ES"/>
              </w:rPr>
              <w:t xml:space="preserve"> </w:t>
            </w:r>
          </w:p>
          <w:p w14:paraId="79EA008B" w14:textId="6C795A3E" w:rsidR="002D72AD" w:rsidRPr="003431FC" w:rsidRDefault="002D72AD" w:rsidP="00ED0994">
            <w:pPr>
              <w:spacing w:before="40" w:after="40"/>
              <w:rPr>
                <w:rFonts w:ascii="Arial" w:hAnsi="Arial"/>
                <w:b/>
                <w:sz w:val="18"/>
                <w:szCs w:val="18"/>
                <w:lang w:val="es-ES"/>
              </w:rPr>
            </w:pPr>
            <w:r w:rsidRPr="003431FC">
              <w:rPr>
                <w:rFonts w:ascii="Arial" w:hAnsi="Arial"/>
                <w:b/>
                <w:sz w:val="18"/>
                <w:szCs w:val="18"/>
                <w:lang w:val="es-ES"/>
              </w:rPr>
              <w:t>(</w:t>
            </w:r>
            <w:r w:rsidR="00666BD8" w:rsidRPr="003431FC">
              <w:rPr>
                <w:rFonts w:ascii="Arial" w:hAnsi="Arial"/>
                <w:b/>
                <w:sz w:val="18"/>
                <w:szCs w:val="18"/>
                <w:lang w:val="es-ES"/>
              </w:rPr>
              <w:t>Ánsar</w:t>
            </w:r>
            <w:r w:rsidRPr="003431FC">
              <w:rPr>
                <w:rFonts w:ascii="Arial" w:hAnsi="Arial"/>
                <w:b/>
                <w:sz w:val="18"/>
                <w:szCs w:val="18"/>
                <w:lang w:val="es-ES"/>
              </w:rPr>
              <w:t xml:space="preserve"> </w:t>
            </w:r>
            <w:proofErr w:type="spellStart"/>
            <w:r w:rsidRPr="003431FC">
              <w:rPr>
                <w:rFonts w:ascii="Arial" w:hAnsi="Arial"/>
                <w:b/>
                <w:sz w:val="18"/>
                <w:szCs w:val="18"/>
                <w:lang w:val="es-ES"/>
              </w:rPr>
              <w:t>cisnal</w:t>
            </w:r>
            <w:proofErr w:type="spellEnd"/>
            <w:r w:rsidRPr="003431FC">
              <w:rPr>
                <w:rFonts w:ascii="Arial" w:hAnsi="Arial"/>
                <w:b/>
                <w:sz w:val="18"/>
                <w:szCs w:val="18"/>
                <w:lang w:val="es-ES"/>
              </w:rPr>
              <w:t>)</w:t>
            </w:r>
          </w:p>
        </w:tc>
        <w:tc>
          <w:tcPr>
            <w:tcW w:w="680" w:type="dxa"/>
            <w:tcBorders>
              <w:left w:val="nil"/>
              <w:right w:val="nil"/>
            </w:tcBorders>
            <w:shd w:val="clear" w:color="auto" w:fill="FBE4D5" w:themeFill="accent2" w:themeFillTint="33"/>
          </w:tcPr>
          <w:p w14:paraId="2123D453"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I/II</w:t>
            </w:r>
          </w:p>
        </w:tc>
        <w:tc>
          <w:tcPr>
            <w:tcW w:w="1814" w:type="dxa"/>
            <w:tcBorders>
              <w:left w:val="nil"/>
              <w:right w:val="nil"/>
            </w:tcBorders>
            <w:shd w:val="clear" w:color="auto" w:fill="FBE4D5" w:themeFill="accent2" w:themeFillTint="33"/>
          </w:tcPr>
          <w:p w14:paraId="7695497E"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 xml:space="preserve">VU </w:t>
            </w:r>
            <w:r w:rsidRPr="003431FC">
              <w:rPr>
                <w:rFonts w:ascii="Arial" w:hAnsi="Arial"/>
                <w:sz w:val="18"/>
                <w:szCs w:val="18"/>
                <w:shd w:val="clear" w:color="auto" w:fill="FBE4D5" w:themeFill="accent2" w:themeFillTint="33"/>
                <w:lang w:val="es-ES"/>
              </w:rPr>
              <w:t>(</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EN </w:t>
            </w:r>
            <w:r w:rsidRPr="003431FC">
              <w:rPr>
                <w:rFonts w:ascii="Arial" w:hAnsi="Arial"/>
                <w:sz w:val="18"/>
                <w:szCs w:val="18"/>
                <w:shd w:val="clear" w:color="auto" w:fill="FBE4D5" w:themeFill="accent2" w:themeFillTint="33"/>
                <w:lang w:val="es-ES"/>
              </w:rPr>
              <w:t>(</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583162B4"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Evidencia de declives acelerados; amenazas continuas por pérdida de hábitat, perturbaciones y cambio climático.</w:t>
            </w:r>
          </w:p>
        </w:tc>
      </w:tr>
      <w:tr w:rsidR="002D72AD" w:rsidRPr="008C3380" w14:paraId="28B27458" w14:textId="77777777" w:rsidTr="009555C6">
        <w:tc>
          <w:tcPr>
            <w:tcW w:w="2405" w:type="dxa"/>
            <w:tcBorders>
              <w:left w:val="nil"/>
              <w:right w:val="nil"/>
            </w:tcBorders>
            <w:shd w:val="clear" w:color="auto" w:fill="FBE4D5" w:themeFill="accent2" w:themeFillTint="33"/>
          </w:tcPr>
          <w:p w14:paraId="36832523" w14:textId="77777777" w:rsidR="002D72AD" w:rsidRPr="003431FC" w:rsidRDefault="002D72AD" w:rsidP="00ED0994">
            <w:pPr>
              <w:spacing w:before="40" w:after="40"/>
              <w:rPr>
                <w:rFonts w:ascii="Arial" w:hAnsi="Arial"/>
                <w:b/>
                <w:sz w:val="18"/>
                <w:szCs w:val="18"/>
                <w:lang w:val="es-ES"/>
              </w:rPr>
            </w:pPr>
            <w:proofErr w:type="spellStart"/>
            <w:r w:rsidRPr="003431FC">
              <w:rPr>
                <w:rFonts w:ascii="Arial" w:hAnsi="Arial"/>
                <w:b/>
                <w:i/>
                <w:sz w:val="18"/>
                <w:szCs w:val="18"/>
                <w:lang w:val="es-ES"/>
              </w:rPr>
              <w:t>Asarcornis</w:t>
            </w:r>
            <w:proofErr w:type="spellEnd"/>
            <w:r w:rsidRPr="003431FC">
              <w:rPr>
                <w:rFonts w:ascii="Arial" w:hAnsi="Arial"/>
                <w:b/>
                <w:i/>
                <w:sz w:val="18"/>
                <w:szCs w:val="18"/>
                <w:lang w:val="es-ES"/>
              </w:rPr>
              <w:t xml:space="preserve"> </w:t>
            </w:r>
            <w:proofErr w:type="spellStart"/>
            <w:r w:rsidRPr="003431FC">
              <w:rPr>
                <w:rFonts w:ascii="Arial" w:hAnsi="Arial"/>
                <w:b/>
                <w:i/>
                <w:sz w:val="18"/>
                <w:szCs w:val="18"/>
                <w:lang w:val="es-ES"/>
              </w:rPr>
              <w:t>scutulata</w:t>
            </w:r>
            <w:proofErr w:type="spellEnd"/>
            <w:r w:rsidRPr="003431FC">
              <w:rPr>
                <w:rFonts w:ascii="Arial" w:hAnsi="Arial"/>
                <w:b/>
                <w:i/>
                <w:sz w:val="18"/>
                <w:szCs w:val="18"/>
                <w:lang w:val="es-ES"/>
              </w:rPr>
              <w:t xml:space="preserve"> </w:t>
            </w:r>
            <w:r w:rsidRPr="003431FC">
              <w:rPr>
                <w:rFonts w:ascii="Arial" w:hAnsi="Arial"/>
                <w:b/>
                <w:sz w:val="18"/>
                <w:szCs w:val="18"/>
                <w:lang w:val="es-ES"/>
              </w:rPr>
              <w:t xml:space="preserve">(Pato </w:t>
            </w:r>
            <w:proofErr w:type="spellStart"/>
            <w:r w:rsidRPr="003431FC">
              <w:rPr>
                <w:rFonts w:ascii="Arial" w:hAnsi="Arial"/>
                <w:b/>
                <w:sz w:val="18"/>
                <w:szCs w:val="18"/>
                <w:lang w:val="es-ES"/>
              </w:rPr>
              <w:t>aliblanco</w:t>
            </w:r>
            <w:proofErr w:type="spellEnd"/>
            <w:r w:rsidRPr="003431FC">
              <w:rPr>
                <w:rFonts w:ascii="Arial" w:hAnsi="Arial"/>
                <w:b/>
                <w:sz w:val="18"/>
                <w:szCs w:val="18"/>
                <w:lang w:val="es-ES"/>
              </w:rPr>
              <w:t>)</w:t>
            </w:r>
          </w:p>
        </w:tc>
        <w:tc>
          <w:tcPr>
            <w:tcW w:w="680" w:type="dxa"/>
            <w:tcBorders>
              <w:left w:val="nil"/>
              <w:right w:val="nil"/>
            </w:tcBorders>
            <w:shd w:val="clear" w:color="auto" w:fill="FBE4D5" w:themeFill="accent2" w:themeFillTint="33"/>
          </w:tcPr>
          <w:p w14:paraId="603486DB"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5A2662EA"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 xml:space="preserve">EN </w:t>
            </w:r>
            <w:r w:rsidRPr="003431FC">
              <w:rPr>
                <w:rFonts w:ascii="Arial" w:hAnsi="Arial"/>
                <w:sz w:val="18"/>
                <w:szCs w:val="18"/>
                <w:shd w:val="clear" w:color="auto" w:fill="FBE4D5" w:themeFill="accent2" w:themeFillTint="33"/>
                <w:lang w:val="es-ES"/>
              </w:rPr>
              <w:t>(</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 xml:space="preserve">) </w:t>
            </w:r>
            <w:r w:rsidRPr="003431FC">
              <w:rPr>
                <w:rFonts w:ascii="Arial" w:hAnsi="Arial"/>
                <w:color w:val="040C28"/>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 xml:space="preserve"> </w:t>
            </w:r>
            <w:r w:rsidRPr="003431FC">
              <w:rPr>
                <w:rFonts w:ascii="Arial" w:hAnsi="Arial"/>
                <w:color w:val="040C28"/>
                <w:sz w:val="18"/>
                <w:szCs w:val="18"/>
                <w:shd w:val="clear" w:color="auto" w:fill="FBE4D5" w:themeFill="accent2" w:themeFillTint="33"/>
                <w:lang w:val="es-ES"/>
              </w:rPr>
              <w:t>CR (</w:t>
            </w:r>
            <w:r w:rsidRPr="003431FC">
              <w:rPr>
                <w:rFonts w:ascii="Arial" w:hAnsi="Arial"/>
                <w:color w:val="1F1F1F"/>
                <w:sz w:val="18"/>
                <w:szCs w:val="18"/>
                <w:shd w:val="clear" w:color="auto" w:fill="FBE4D5" w:themeFill="accent2" w:themeFillTint="33"/>
                <w:lang w:val="es-ES"/>
              </w:rPr>
              <w:t>↓</w:t>
            </w:r>
            <w:r w:rsidRPr="003431FC">
              <w:rPr>
                <w:rFonts w:ascii="Arial" w:hAnsi="Arial"/>
                <w:color w:val="474747"/>
                <w:sz w:val="18"/>
                <w:szCs w:val="18"/>
                <w:shd w:val="clear" w:color="auto" w:fill="FBE4D5" w:themeFill="accent2" w:themeFillTint="33"/>
                <w:lang w:val="es-ES"/>
              </w:rPr>
              <w:t>)</w:t>
            </w:r>
          </w:p>
          <w:p w14:paraId="0DAD7F4E" w14:textId="77777777" w:rsidR="002D72AD" w:rsidRPr="003431FC" w:rsidRDefault="002D72AD" w:rsidP="00ED0994">
            <w:pPr>
              <w:spacing w:before="40" w:after="40"/>
              <w:rPr>
                <w:rFonts w:ascii="Arial" w:hAnsi="Arial"/>
                <w:sz w:val="18"/>
                <w:szCs w:val="18"/>
                <w:lang w:val="es-ES"/>
              </w:rPr>
            </w:pPr>
          </w:p>
        </w:tc>
        <w:tc>
          <w:tcPr>
            <w:tcW w:w="4168" w:type="dxa"/>
            <w:tcBorders>
              <w:left w:val="nil"/>
              <w:right w:val="nil"/>
            </w:tcBorders>
            <w:shd w:val="clear" w:color="auto" w:fill="FBE4D5" w:themeFill="accent2" w:themeFillTint="33"/>
          </w:tcPr>
          <w:p w14:paraId="53F99413"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Descenso poblacional probablemente superior al 80 % debido a pérdida de hábitat, perturbaciones y caza; las poblaciones son actualmente pequeñas y fragmentadas.</w:t>
            </w:r>
          </w:p>
        </w:tc>
      </w:tr>
      <w:tr w:rsidR="002D72AD" w:rsidRPr="008C3380" w14:paraId="5BDBDBBA" w14:textId="77777777" w:rsidTr="009555C6">
        <w:tc>
          <w:tcPr>
            <w:tcW w:w="2405" w:type="dxa"/>
            <w:tcBorders>
              <w:left w:val="nil"/>
              <w:right w:val="nil"/>
            </w:tcBorders>
          </w:tcPr>
          <w:p w14:paraId="61262CD5" w14:textId="77777777" w:rsidR="002D72AD" w:rsidRPr="003431FC" w:rsidRDefault="002D72AD" w:rsidP="00ED0994">
            <w:pPr>
              <w:spacing w:before="40" w:after="40"/>
              <w:rPr>
                <w:rFonts w:ascii="Arial" w:hAnsi="Arial"/>
                <w:i/>
                <w:sz w:val="18"/>
                <w:szCs w:val="18"/>
                <w:lang w:val="es-ES"/>
              </w:rPr>
            </w:pPr>
            <w:r w:rsidRPr="003431FC">
              <w:rPr>
                <w:rFonts w:ascii="Arial" w:hAnsi="Arial"/>
                <w:i/>
                <w:sz w:val="18"/>
                <w:szCs w:val="18"/>
                <w:lang w:val="es-ES"/>
              </w:rPr>
              <w:t xml:space="preserve">Mareca </w:t>
            </w:r>
            <w:proofErr w:type="spellStart"/>
            <w:r w:rsidRPr="003431FC">
              <w:rPr>
                <w:rFonts w:ascii="Arial" w:hAnsi="Arial"/>
                <w:i/>
                <w:sz w:val="18"/>
                <w:szCs w:val="18"/>
                <w:lang w:val="es-ES"/>
              </w:rPr>
              <w:t>falcata</w:t>
            </w:r>
            <w:proofErr w:type="spellEnd"/>
            <w:r w:rsidRPr="003431FC">
              <w:rPr>
                <w:rFonts w:ascii="Arial" w:hAnsi="Arial"/>
                <w:i/>
                <w:sz w:val="18"/>
                <w:szCs w:val="18"/>
                <w:lang w:val="es-ES"/>
              </w:rPr>
              <w:t xml:space="preserve"> </w:t>
            </w:r>
          </w:p>
          <w:p w14:paraId="1092D18E"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(Cerceta de Alfanjes)</w:t>
            </w:r>
          </w:p>
        </w:tc>
        <w:tc>
          <w:tcPr>
            <w:tcW w:w="680" w:type="dxa"/>
            <w:tcBorders>
              <w:left w:val="nil"/>
              <w:right w:val="nil"/>
            </w:tcBorders>
          </w:tcPr>
          <w:p w14:paraId="6B7DF6D2"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tcPr>
          <w:p w14:paraId="5A72C602"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NT (</w:t>
            </w:r>
            <w:r w:rsidRPr="003431FC">
              <w:rPr>
                <w:rFonts w:ascii="Arial" w:hAnsi="Arial"/>
                <w:color w:val="1F1F1F"/>
                <w:sz w:val="18"/>
                <w:szCs w:val="18"/>
                <w:lang w:val="es-ES"/>
              </w:rPr>
              <w:t>↓</w:t>
            </w:r>
            <w:r w:rsidRPr="003431FC">
              <w:rPr>
                <w:rFonts w:ascii="Arial" w:hAnsi="Arial"/>
                <w:sz w:val="18"/>
                <w:szCs w:val="18"/>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w:t>
            </w:r>
            <w:r w:rsidRPr="003431FC">
              <w:rPr>
                <w:rFonts w:ascii="Arial" w:hAnsi="Arial"/>
                <w:color w:val="040C28"/>
                <w:sz w:val="18"/>
                <w:szCs w:val="18"/>
                <w:lang w:val="es-ES"/>
              </w:rPr>
              <w:t>LC (-)</w:t>
            </w:r>
          </w:p>
        </w:tc>
        <w:tc>
          <w:tcPr>
            <w:tcW w:w="4168" w:type="dxa"/>
            <w:tcBorders>
              <w:left w:val="nil"/>
              <w:right w:val="nil"/>
            </w:tcBorders>
          </w:tcPr>
          <w:p w14:paraId="00230DFA"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Población grande con tendencia aparentemente estable.</w:t>
            </w:r>
          </w:p>
        </w:tc>
      </w:tr>
      <w:tr w:rsidR="002D72AD" w:rsidRPr="008C3380" w14:paraId="5CE7B1EA" w14:textId="77777777" w:rsidTr="009555C6">
        <w:tc>
          <w:tcPr>
            <w:tcW w:w="2405" w:type="dxa"/>
            <w:tcBorders>
              <w:left w:val="nil"/>
              <w:right w:val="nil"/>
            </w:tcBorders>
            <w:shd w:val="clear" w:color="auto" w:fill="FBE4D5" w:themeFill="accent2" w:themeFillTint="33"/>
          </w:tcPr>
          <w:p w14:paraId="1C895959" w14:textId="77777777" w:rsidR="002D72AD" w:rsidRPr="003431FC" w:rsidRDefault="002D72AD" w:rsidP="00ED0994">
            <w:pPr>
              <w:spacing w:before="40" w:after="40"/>
              <w:rPr>
                <w:rFonts w:ascii="Arial" w:hAnsi="Arial"/>
                <w:b/>
                <w:i/>
                <w:sz w:val="18"/>
                <w:szCs w:val="18"/>
                <w:lang w:val="es-ES"/>
              </w:rPr>
            </w:pPr>
            <w:proofErr w:type="spellStart"/>
            <w:r w:rsidRPr="003431FC">
              <w:rPr>
                <w:rFonts w:ascii="Arial" w:hAnsi="Arial"/>
                <w:b/>
                <w:i/>
                <w:sz w:val="18"/>
                <w:szCs w:val="18"/>
                <w:lang w:val="es-ES"/>
              </w:rPr>
              <w:t>Hirundo</w:t>
            </w:r>
            <w:proofErr w:type="spellEnd"/>
            <w:r w:rsidRPr="003431FC">
              <w:rPr>
                <w:rFonts w:ascii="Arial" w:hAnsi="Arial"/>
                <w:b/>
                <w:i/>
                <w:sz w:val="18"/>
                <w:szCs w:val="18"/>
                <w:lang w:val="es-ES"/>
              </w:rPr>
              <w:t xml:space="preserve"> </w:t>
            </w:r>
            <w:proofErr w:type="spellStart"/>
            <w:r w:rsidRPr="003431FC">
              <w:rPr>
                <w:rFonts w:ascii="Arial" w:hAnsi="Arial"/>
                <w:b/>
                <w:i/>
                <w:sz w:val="18"/>
                <w:szCs w:val="18"/>
                <w:lang w:val="es-ES"/>
              </w:rPr>
              <w:t>atrocaerulea</w:t>
            </w:r>
            <w:proofErr w:type="spellEnd"/>
            <w:r w:rsidRPr="003431FC">
              <w:rPr>
                <w:rFonts w:ascii="Arial" w:hAnsi="Arial"/>
                <w:b/>
                <w:i/>
                <w:sz w:val="18"/>
                <w:szCs w:val="18"/>
                <w:lang w:val="es-ES"/>
              </w:rPr>
              <w:t xml:space="preserve"> </w:t>
            </w:r>
          </w:p>
          <w:p w14:paraId="5C3566F9" w14:textId="77777777" w:rsidR="002D72AD" w:rsidRPr="003431FC" w:rsidRDefault="002D72AD" w:rsidP="00ED0994">
            <w:pPr>
              <w:spacing w:before="40" w:after="40"/>
              <w:rPr>
                <w:rFonts w:ascii="Arial" w:hAnsi="Arial"/>
                <w:b/>
                <w:sz w:val="18"/>
                <w:szCs w:val="18"/>
                <w:lang w:val="es-ES"/>
              </w:rPr>
            </w:pPr>
            <w:r w:rsidRPr="003431FC">
              <w:rPr>
                <w:rFonts w:ascii="Arial" w:hAnsi="Arial"/>
                <w:b/>
                <w:sz w:val="18"/>
                <w:szCs w:val="18"/>
                <w:lang w:val="es-ES"/>
              </w:rPr>
              <w:t>(Golondrina azul)</w:t>
            </w:r>
          </w:p>
        </w:tc>
        <w:tc>
          <w:tcPr>
            <w:tcW w:w="680" w:type="dxa"/>
            <w:tcBorders>
              <w:left w:val="nil"/>
              <w:right w:val="nil"/>
            </w:tcBorders>
            <w:shd w:val="clear" w:color="auto" w:fill="FBE4D5" w:themeFill="accent2" w:themeFillTint="33"/>
          </w:tcPr>
          <w:p w14:paraId="07BC4EC7"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I/II</w:t>
            </w:r>
          </w:p>
        </w:tc>
        <w:tc>
          <w:tcPr>
            <w:tcW w:w="1814" w:type="dxa"/>
            <w:tcBorders>
              <w:left w:val="nil"/>
              <w:right w:val="nil"/>
            </w:tcBorders>
            <w:shd w:val="clear" w:color="auto" w:fill="FBE4D5" w:themeFill="accent2" w:themeFillTint="33"/>
          </w:tcPr>
          <w:p w14:paraId="5E26E67B"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VU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EN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1564F3BF"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Población pequeña y en declive, amenazada por la pérdida y degradación del hábitat.</w:t>
            </w:r>
          </w:p>
        </w:tc>
      </w:tr>
      <w:tr w:rsidR="002D72AD" w:rsidRPr="008C3380" w14:paraId="4C4A9068" w14:textId="77777777" w:rsidTr="009555C6">
        <w:tc>
          <w:tcPr>
            <w:tcW w:w="2405" w:type="dxa"/>
            <w:tcBorders>
              <w:left w:val="nil"/>
              <w:right w:val="nil"/>
            </w:tcBorders>
            <w:shd w:val="clear" w:color="auto" w:fill="FBE4D5" w:themeFill="accent2" w:themeFillTint="33"/>
          </w:tcPr>
          <w:p w14:paraId="3FA13B72" w14:textId="77777777" w:rsidR="002D72AD" w:rsidRPr="003431FC" w:rsidRDefault="002D72AD" w:rsidP="00ED0994">
            <w:pPr>
              <w:spacing w:before="40" w:after="40"/>
              <w:rPr>
                <w:rFonts w:ascii="Arial" w:hAnsi="Arial"/>
                <w:b/>
                <w:i/>
                <w:sz w:val="18"/>
                <w:szCs w:val="18"/>
                <w:lang w:val="es-ES"/>
              </w:rPr>
            </w:pPr>
            <w:r w:rsidRPr="003431FC">
              <w:rPr>
                <w:rFonts w:ascii="Arial" w:hAnsi="Arial"/>
                <w:b/>
                <w:i/>
                <w:sz w:val="18"/>
                <w:szCs w:val="18"/>
                <w:lang w:val="es-ES"/>
              </w:rPr>
              <w:t xml:space="preserve">Otis tarda </w:t>
            </w:r>
          </w:p>
          <w:p w14:paraId="27724B4C" w14:textId="77777777" w:rsidR="002D72AD" w:rsidRPr="003431FC" w:rsidRDefault="002D72AD" w:rsidP="00ED0994">
            <w:pPr>
              <w:spacing w:before="40" w:after="40"/>
              <w:rPr>
                <w:rFonts w:ascii="Arial" w:hAnsi="Arial"/>
                <w:b/>
                <w:i/>
                <w:sz w:val="18"/>
                <w:szCs w:val="18"/>
                <w:lang w:val="es-ES"/>
              </w:rPr>
            </w:pPr>
            <w:r w:rsidRPr="003431FC">
              <w:rPr>
                <w:rFonts w:ascii="Arial" w:hAnsi="Arial"/>
                <w:b/>
                <w:sz w:val="18"/>
                <w:szCs w:val="18"/>
                <w:lang w:val="es-ES"/>
              </w:rPr>
              <w:t>(Avutarda común)</w:t>
            </w:r>
          </w:p>
        </w:tc>
        <w:tc>
          <w:tcPr>
            <w:tcW w:w="680" w:type="dxa"/>
            <w:tcBorders>
              <w:left w:val="nil"/>
              <w:right w:val="nil"/>
            </w:tcBorders>
            <w:shd w:val="clear" w:color="auto" w:fill="FBE4D5" w:themeFill="accent2" w:themeFillTint="33"/>
          </w:tcPr>
          <w:p w14:paraId="66BF7601"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I/II</w:t>
            </w:r>
          </w:p>
        </w:tc>
        <w:tc>
          <w:tcPr>
            <w:tcW w:w="1814" w:type="dxa"/>
            <w:tcBorders>
              <w:left w:val="nil"/>
              <w:right w:val="nil"/>
            </w:tcBorders>
            <w:shd w:val="clear" w:color="auto" w:fill="FBE4D5" w:themeFill="accent2" w:themeFillTint="33"/>
          </w:tcPr>
          <w:p w14:paraId="5A1EE492"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VU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EN </w:t>
            </w:r>
            <w:r w:rsidRPr="003431FC">
              <w:rPr>
                <w:rFonts w:ascii="Arial" w:hAnsi="Arial"/>
                <w:sz w:val="18"/>
                <w:szCs w:val="18"/>
                <w:shd w:val="clear" w:color="auto" w:fill="FBE4D5" w:themeFill="accent2" w:themeFillTint="33"/>
                <w:lang w:val="es-ES"/>
              </w:rPr>
              <w:t>(</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6E339791"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Rápidos descensos poblacionales en la mayor parte del área de distribución; las amenazas incluyen alteración del hábitat, infraestructuras, cambio climático y captura ilegal.</w:t>
            </w:r>
          </w:p>
        </w:tc>
      </w:tr>
      <w:tr w:rsidR="002D72AD" w:rsidRPr="008C3380" w14:paraId="2C808CE0" w14:textId="77777777" w:rsidTr="009555C6">
        <w:tc>
          <w:tcPr>
            <w:tcW w:w="2405" w:type="dxa"/>
            <w:tcBorders>
              <w:left w:val="nil"/>
              <w:right w:val="nil"/>
            </w:tcBorders>
          </w:tcPr>
          <w:p w14:paraId="6392D400" w14:textId="77777777" w:rsidR="002D72AD" w:rsidRPr="003431FC" w:rsidRDefault="002D72AD" w:rsidP="00ED0994">
            <w:pPr>
              <w:spacing w:before="40" w:after="40"/>
              <w:ind w:right="-252"/>
              <w:rPr>
                <w:rFonts w:ascii="Arial" w:hAnsi="Arial"/>
                <w:sz w:val="18"/>
                <w:szCs w:val="18"/>
                <w:lang w:val="es-ES"/>
              </w:rPr>
            </w:pPr>
            <w:proofErr w:type="spellStart"/>
            <w:r w:rsidRPr="003431FC">
              <w:rPr>
                <w:rFonts w:ascii="Arial" w:hAnsi="Arial"/>
                <w:i/>
                <w:sz w:val="18"/>
                <w:szCs w:val="18"/>
                <w:lang w:val="es-ES"/>
              </w:rPr>
              <w:t>Terpsiphone</w:t>
            </w:r>
            <w:proofErr w:type="spellEnd"/>
            <w:r w:rsidRPr="003431FC">
              <w:rPr>
                <w:rFonts w:ascii="Arial" w:hAnsi="Arial"/>
                <w:i/>
                <w:sz w:val="18"/>
                <w:szCs w:val="18"/>
                <w:lang w:val="es-ES"/>
              </w:rPr>
              <w:t xml:space="preserve"> </w:t>
            </w:r>
            <w:proofErr w:type="spellStart"/>
            <w:r w:rsidRPr="003431FC">
              <w:rPr>
                <w:rFonts w:ascii="Arial" w:hAnsi="Arial"/>
                <w:i/>
                <w:sz w:val="18"/>
                <w:szCs w:val="18"/>
                <w:lang w:val="es-ES"/>
              </w:rPr>
              <w:t>atrocaudata</w:t>
            </w:r>
            <w:proofErr w:type="spellEnd"/>
            <w:r w:rsidRPr="003431FC">
              <w:rPr>
                <w:rFonts w:ascii="Arial" w:hAnsi="Arial"/>
                <w:i/>
                <w:sz w:val="18"/>
                <w:szCs w:val="18"/>
                <w:lang w:val="es-ES"/>
              </w:rPr>
              <w:t xml:space="preserve"> </w:t>
            </w:r>
            <w:r w:rsidRPr="003431FC">
              <w:rPr>
                <w:rFonts w:ascii="Arial" w:hAnsi="Arial"/>
                <w:sz w:val="18"/>
                <w:szCs w:val="18"/>
                <w:lang w:val="es-ES"/>
              </w:rPr>
              <w:t xml:space="preserve">(Monarca </w:t>
            </w:r>
            <w:proofErr w:type="spellStart"/>
            <w:r w:rsidRPr="003431FC">
              <w:rPr>
                <w:rFonts w:ascii="Arial" w:hAnsi="Arial"/>
                <w:sz w:val="18"/>
                <w:szCs w:val="18"/>
                <w:lang w:val="es-ES"/>
              </w:rPr>
              <w:t>colilargo</w:t>
            </w:r>
            <w:proofErr w:type="spellEnd"/>
            <w:r w:rsidRPr="003431FC">
              <w:rPr>
                <w:rFonts w:ascii="Arial" w:hAnsi="Arial"/>
                <w:sz w:val="18"/>
                <w:szCs w:val="18"/>
                <w:lang w:val="es-ES"/>
              </w:rPr>
              <w:t xml:space="preserve"> japonés)</w:t>
            </w:r>
          </w:p>
        </w:tc>
        <w:tc>
          <w:tcPr>
            <w:tcW w:w="680" w:type="dxa"/>
            <w:tcBorders>
              <w:left w:val="nil"/>
              <w:right w:val="nil"/>
            </w:tcBorders>
          </w:tcPr>
          <w:p w14:paraId="12DBE543"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tcPr>
          <w:p w14:paraId="18F6E5FA"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NT (</w:t>
            </w:r>
            <w:r w:rsidRPr="003431FC">
              <w:rPr>
                <w:rFonts w:ascii="Arial" w:hAnsi="Arial"/>
                <w:color w:val="1F1F1F"/>
                <w:sz w:val="18"/>
                <w:szCs w:val="18"/>
                <w:lang w:val="es-ES"/>
              </w:rPr>
              <w:t>↓</w:t>
            </w:r>
            <w:r w:rsidRPr="003431FC">
              <w:rPr>
                <w:rFonts w:ascii="Arial" w:hAnsi="Arial"/>
                <w:sz w:val="18"/>
                <w:szCs w:val="18"/>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w:t>
            </w:r>
            <w:r w:rsidRPr="003431FC">
              <w:rPr>
                <w:rFonts w:ascii="Arial" w:hAnsi="Arial"/>
                <w:color w:val="040C28"/>
                <w:sz w:val="18"/>
                <w:szCs w:val="18"/>
                <w:lang w:val="es-ES"/>
              </w:rPr>
              <w:t>LC (-)</w:t>
            </w:r>
          </w:p>
        </w:tc>
        <w:tc>
          <w:tcPr>
            <w:tcW w:w="4168" w:type="dxa"/>
            <w:tcBorders>
              <w:left w:val="nil"/>
              <w:right w:val="nil"/>
            </w:tcBorders>
          </w:tcPr>
          <w:p w14:paraId="52E168DB"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Especie con amplia distribución; la tendencia poblacional parece estable.</w:t>
            </w:r>
          </w:p>
        </w:tc>
      </w:tr>
      <w:tr w:rsidR="002D72AD" w:rsidRPr="008C3380" w14:paraId="15AE61BA" w14:textId="77777777" w:rsidTr="009555C6">
        <w:tc>
          <w:tcPr>
            <w:tcW w:w="2405" w:type="dxa"/>
            <w:tcBorders>
              <w:left w:val="nil"/>
              <w:right w:val="nil"/>
            </w:tcBorders>
            <w:shd w:val="clear" w:color="auto" w:fill="FBE4D5" w:themeFill="accent2" w:themeFillTint="33"/>
          </w:tcPr>
          <w:p w14:paraId="5AA935C1" w14:textId="77777777" w:rsidR="002D72AD" w:rsidRPr="003431FC" w:rsidRDefault="002D72AD" w:rsidP="00ED0994">
            <w:pPr>
              <w:spacing w:before="40" w:after="40"/>
              <w:rPr>
                <w:rFonts w:ascii="Arial" w:hAnsi="Arial"/>
                <w:i/>
                <w:sz w:val="18"/>
                <w:szCs w:val="18"/>
                <w:lang w:val="es-ES"/>
              </w:rPr>
            </w:pPr>
            <w:r w:rsidRPr="003431FC">
              <w:rPr>
                <w:rFonts w:ascii="Arial" w:hAnsi="Arial"/>
                <w:i/>
                <w:sz w:val="18"/>
                <w:szCs w:val="18"/>
                <w:lang w:val="es-ES"/>
              </w:rPr>
              <w:t xml:space="preserve">Arenaria </w:t>
            </w:r>
            <w:proofErr w:type="spellStart"/>
            <w:r w:rsidRPr="003431FC">
              <w:rPr>
                <w:rFonts w:ascii="Arial" w:hAnsi="Arial"/>
                <w:i/>
                <w:sz w:val="18"/>
                <w:szCs w:val="18"/>
                <w:lang w:val="es-ES"/>
              </w:rPr>
              <w:t>interpres</w:t>
            </w:r>
            <w:proofErr w:type="spellEnd"/>
            <w:r w:rsidRPr="003431FC">
              <w:rPr>
                <w:rFonts w:ascii="Arial" w:hAnsi="Arial"/>
                <w:i/>
                <w:sz w:val="18"/>
                <w:szCs w:val="18"/>
                <w:lang w:val="es-ES"/>
              </w:rPr>
              <w:t xml:space="preserve"> </w:t>
            </w:r>
          </w:p>
          <w:p w14:paraId="288018C9" w14:textId="77777777" w:rsidR="002D72AD" w:rsidRPr="003431FC" w:rsidRDefault="002D72AD" w:rsidP="00ED0994">
            <w:pPr>
              <w:spacing w:before="40" w:after="40"/>
              <w:rPr>
                <w:rFonts w:ascii="Arial" w:hAnsi="Arial"/>
                <w:i/>
                <w:sz w:val="18"/>
                <w:szCs w:val="18"/>
                <w:lang w:val="es-ES"/>
              </w:rPr>
            </w:pPr>
            <w:r w:rsidRPr="003431FC">
              <w:rPr>
                <w:rFonts w:ascii="Arial" w:hAnsi="Arial"/>
                <w:sz w:val="18"/>
                <w:szCs w:val="18"/>
                <w:lang w:val="es-ES"/>
              </w:rPr>
              <w:t>(Vuelvepiedras común)</w:t>
            </w:r>
          </w:p>
        </w:tc>
        <w:tc>
          <w:tcPr>
            <w:tcW w:w="680" w:type="dxa"/>
            <w:tcBorders>
              <w:left w:val="nil"/>
              <w:right w:val="nil"/>
            </w:tcBorders>
            <w:shd w:val="clear" w:color="auto" w:fill="FBE4D5" w:themeFill="accent2" w:themeFillTint="33"/>
          </w:tcPr>
          <w:p w14:paraId="5543B188"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20FE986F"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LC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NT (</w:t>
            </w:r>
            <w:r w:rsidRPr="003431FC">
              <w:rPr>
                <w:rFonts w:ascii="Arial" w:hAnsi="Arial"/>
                <w:color w:val="1F1F1F"/>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622A8E9F"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Reducción poblacional estimada del 20–29 %; las causas exactas del declive se desconocen.</w:t>
            </w:r>
          </w:p>
        </w:tc>
      </w:tr>
      <w:tr w:rsidR="002D72AD" w:rsidRPr="008C3380" w14:paraId="7E5C805F" w14:textId="77777777" w:rsidTr="009555C6">
        <w:tc>
          <w:tcPr>
            <w:tcW w:w="2405" w:type="dxa"/>
            <w:tcBorders>
              <w:left w:val="nil"/>
              <w:right w:val="nil"/>
            </w:tcBorders>
            <w:shd w:val="clear" w:color="auto" w:fill="FBE4D5" w:themeFill="accent2" w:themeFillTint="33"/>
          </w:tcPr>
          <w:p w14:paraId="5DE7C8A0" w14:textId="77777777" w:rsidR="002D72AD" w:rsidRPr="003431FC" w:rsidRDefault="002D72AD" w:rsidP="00ED0994">
            <w:pPr>
              <w:spacing w:before="40" w:after="40"/>
              <w:rPr>
                <w:rFonts w:ascii="Arial" w:hAnsi="Arial"/>
                <w:i/>
                <w:sz w:val="18"/>
                <w:szCs w:val="18"/>
                <w:lang w:val="es-ES"/>
              </w:rPr>
            </w:pPr>
            <w:proofErr w:type="spellStart"/>
            <w:r w:rsidRPr="003431FC">
              <w:rPr>
                <w:rFonts w:ascii="Arial" w:hAnsi="Arial"/>
                <w:i/>
                <w:sz w:val="18"/>
                <w:szCs w:val="18"/>
                <w:lang w:val="es-ES"/>
              </w:rPr>
              <w:lastRenderedPageBreak/>
              <w:t>Calidris</w:t>
            </w:r>
            <w:proofErr w:type="spellEnd"/>
            <w:r w:rsidRPr="003431FC">
              <w:rPr>
                <w:rFonts w:ascii="Arial" w:hAnsi="Arial"/>
                <w:i/>
                <w:sz w:val="18"/>
                <w:szCs w:val="18"/>
                <w:lang w:val="es-ES"/>
              </w:rPr>
              <w:t xml:space="preserve"> alpina </w:t>
            </w:r>
          </w:p>
          <w:p w14:paraId="20089AD6" w14:textId="77777777" w:rsidR="002D72AD" w:rsidRPr="003431FC" w:rsidRDefault="002D72AD" w:rsidP="00ED0994">
            <w:pPr>
              <w:spacing w:before="40" w:after="40"/>
              <w:rPr>
                <w:rFonts w:ascii="Arial" w:hAnsi="Arial"/>
                <w:i/>
                <w:sz w:val="18"/>
                <w:szCs w:val="18"/>
                <w:lang w:val="es-ES"/>
              </w:rPr>
            </w:pPr>
            <w:r w:rsidRPr="003431FC">
              <w:rPr>
                <w:rFonts w:ascii="Arial" w:hAnsi="Arial"/>
                <w:sz w:val="18"/>
                <w:szCs w:val="18"/>
                <w:lang w:val="es-ES"/>
              </w:rPr>
              <w:t>(Correlimos común)</w:t>
            </w:r>
          </w:p>
        </w:tc>
        <w:tc>
          <w:tcPr>
            <w:tcW w:w="680" w:type="dxa"/>
            <w:tcBorders>
              <w:left w:val="nil"/>
              <w:right w:val="nil"/>
            </w:tcBorders>
            <w:shd w:val="clear" w:color="auto" w:fill="FBE4D5" w:themeFill="accent2" w:themeFillTint="33"/>
          </w:tcPr>
          <w:p w14:paraId="0528CF20"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099EA7C4"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 xml:space="preserve">LC </w:t>
            </w:r>
            <w:r w:rsidRPr="003431FC">
              <w:rPr>
                <w:rFonts w:ascii="Arial" w:hAnsi="Arial"/>
                <w:sz w:val="18"/>
                <w:szCs w:val="18"/>
                <w:shd w:val="clear" w:color="auto" w:fill="FBE4D5" w:themeFill="accent2" w:themeFillTint="33"/>
                <w:lang w:val="es-ES"/>
              </w:rPr>
              <w:t>(</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NT (</w:t>
            </w:r>
            <w:r w:rsidRPr="003431FC">
              <w:rPr>
                <w:rFonts w:ascii="Arial" w:hAnsi="Arial"/>
                <w:color w:val="1F1F1F"/>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2696B2F7"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Se sospecha un descenso poblacional del 20–29 %; las causas exactas del declive siguen sin conocerse.</w:t>
            </w:r>
          </w:p>
        </w:tc>
      </w:tr>
      <w:tr w:rsidR="002D72AD" w:rsidRPr="008C3380" w14:paraId="60C8FDB5" w14:textId="77777777" w:rsidTr="009555C6">
        <w:tc>
          <w:tcPr>
            <w:tcW w:w="2405" w:type="dxa"/>
            <w:tcBorders>
              <w:left w:val="nil"/>
              <w:right w:val="nil"/>
            </w:tcBorders>
            <w:shd w:val="clear" w:color="auto" w:fill="FBE4D5" w:themeFill="accent2" w:themeFillTint="33"/>
          </w:tcPr>
          <w:p w14:paraId="3DB5CA20" w14:textId="77777777" w:rsidR="002D72AD" w:rsidRPr="003431FC" w:rsidRDefault="002D72AD" w:rsidP="00ED0994">
            <w:pPr>
              <w:spacing w:before="40" w:after="40"/>
              <w:rPr>
                <w:rFonts w:ascii="Arial" w:hAnsi="Arial"/>
                <w:b/>
                <w:i/>
                <w:sz w:val="18"/>
                <w:szCs w:val="18"/>
                <w:lang w:val="es-ES"/>
              </w:rPr>
            </w:pPr>
            <w:proofErr w:type="spellStart"/>
            <w:r w:rsidRPr="003431FC">
              <w:rPr>
                <w:rFonts w:ascii="Arial" w:hAnsi="Arial"/>
                <w:b/>
                <w:i/>
                <w:sz w:val="18"/>
                <w:szCs w:val="18"/>
                <w:lang w:val="es-ES"/>
              </w:rPr>
              <w:t>Calidris</w:t>
            </w:r>
            <w:proofErr w:type="spellEnd"/>
            <w:r w:rsidRPr="003431FC">
              <w:rPr>
                <w:rFonts w:ascii="Arial" w:hAnsi="Arial"/>
                <w:b/>
                <w:i/>
                <w:sz w:val="18"/>
                <w:szCs w:val="18"/>
                <w:lang w:val="es-ES"/>
              </w:rPr>
              <w:t xml:space="preserve"> </w:t>
            </w:r>
            <w:proofErr w:type="spellStart"/>
            <w:r w:rsidRPr="003431FC">
              <w:rPr>
                <w:rFonts w:ascii="Arial" w:hAnsi="Arial"/>
                <w:b/>
                <w:i/>
                <w:sz w:val="18"/>
                <w:szCs w:val="18"/>
                <w:lang w:val="es-ES"/>
              </w:rPr>
              <w:t>falcinellus</w:t>
            </w:r>
            <w:proofErr w:type="spellEnd"/>
            <w:r w:rsidRPr="003431FC">
              <w:rPr>
                <w:rFonts w:ascii="Arial" w:hAnsi="Arial"/>
                <w:b/>
                <w:i/>
                <w:sz w:val="18"/>
                <w:szCs w:val="18"/>
                <w:lang w:val="es-ES"/>
              </w:rPr>
              <w:t xml:space="preserve"> </w:t>
            </w:r>
          </w:p>
          <w:p w14:paraId="02181328" w14:textId="77777777" w:rsidR="002D72AD" w:rsidRPr="003431FC" w:rsidRDefault="002D72AD" w:rsidP="00ED0994">
            <w:pPr>
              <w:spacing w:before="40" w:after="40"/>
              <w:rPr>
                <w:rFonts w:ascii="Arial" w:hAnsi="Arial"/>
                <w:b/>
                <w:i/>
                <w:sz w:val="18"/>
                <w:szCs w:val="18"/>
                <w:lang w:val="es-ES"/>
              </w:rPr>
            </w:pPr>
            <w:r w:rsidRPr="003431FC">
              <w:rPr>
                <w:rFonts w:ascii="Arial" w:hAnsi="Arial"/>
                <w:b/>
                <w:sz w:val="18"/>
                <w:szCs w:val="18"/>
                <w:lang w:val="es-ES"/>
              </w:rPr>
              <w:t>(Correlimos Falcinelo)</w:t>
            </w:r>
          </w:p>
        </w:tc>
        <w:tc>
          <w:tcPr>
            <w:tcW w:w="680" w:type="dxa"/>
            <w:tcBorders>
              <w:left w:val="nil"/>
              <w:right w:val="nil"/>
            </w:tcBorders>
            <w:shd w:val="clear" w:color="auto" w:fill="FBE4D5" w:themeFill="accent2" w:themeFillTint="33"/>
          </w:tcPr>
          <w:p w14:paraId="70A39DBA"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4FE6CB41"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LC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VU (</w:t>
            </w:r>
            <w:r w:rsidRPr="003431FC">
              <w:rPr>
                <w:rFonts w:ascii="Arial" w:hAnsi="Arial"/>
                <w:color w:val="1F1F1F"/>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64104F8F"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Descensos poblacionales estimados del 30–49 %; los factores impulsores son poco conocidos, aunque probablemente incluyen la pérdida o degradación del hábitat de cría.</w:t>
            </w:r>
          </w:p>
        </w:tc>
      </w:tr>
      <w:tr w:rsidR="002D72AD" w:rsidRPr="008C3380" w14:paraId="6E58ABBC" w14:textId="77777777" w:rsidTr="009555C6">
        <w:tc>
          <w:tcPr>
            <w:tcW w:w="2405" w:type="dxa"/>
            <w:tcBorders>
              <w:left w:val="nil"/>
              <w:right w:val="nil"/>
            </w:tcBorders>
            <w:shd w:val="clear" w:color="auto" w:fill="FBE4D5" w:themeFill="accent2" w:themeFillTint="33"/>
          </w:tcPr>
          <w:p w14:paraId="19BA0403" w14:textId="77777777" w:rsidR="002D72AD" w:rsidRPr="003431FC" w:rsidRDefault="002D72AD" w:rsidP="00ED0994">
            <w:pPr>
              <w:spacing w:before="40" w:after="40"/>
              <w:rPr>
                <w:rFonts w:ascii="Arial" w:hAnsi="Arial"/>
                <w:b/>
                <w:i/>
                <w:sz w:val="18"/>
                <w:szCs w:val="18"/>
                <w:lang w:val="es-ES"/>
              </w:rPr>
            </w:pPr>
            <w:proofErr w:type="spellStart"/>
            <w:r w:rsidRPr="003431FC">
              <w:rPr>
                <w:rFonts w:ascii="Arial" w:hAnsi="Arial"/>
                <w:b/>
                <w:i/>
                <w:sz w:val="18"/>
                <w:szCs w:val="18"/>
                <w:lang w:val="es-ES"/>
              </w:rPr>
              <w:t>Calidris</w:t>
            </w:r>
            <w:proofErr w:type="spellEnd"/>
            <w:r w:rsidRPr="003431FC">
              <w:rPr>
                <w:rFonts w:ascii="Arial" w:hAnsi="Arial"/>
                <w:b/>
                <w:i/>
                <w:sz w:val="18"/>
                <w:szCs w:val="18"/>
                <w:lang w:val="es-ES"/>
              </w:rPr>
              <w:t xml:space="preserve"> </w:t>
            </w:r>
            <w:proofErr w:type="spellStart"/>
            <w:r w:rsidRPr="003431FC">
              <w:rPr>
                <w:rFonts w:ascii="Arial" w:hAnsi="Arial"/>
                <w:b/>
                <w:i/>
                <w:sz w:val="18"/>
                <w:szCs w:val="18"/>
                <w:lang w:val="es-ES"/>
              </w:rPr>
              <w:t>ferruginea</w:t>
            </w:r>
            <w:proofErr w:type="spellEnd"/>
            <w:r w:rsidRPr="003431FC">
              <w:rPr>
                <w:rFonts w:ascii="Arial" w:hAnsi="Arial"/>
                <w:b/>
                <w:i/>
                <w:sz w:val="18"/>
                <w:szCs w:val="18"/>
                <w:lang w:val="es-ES"/>
              </w:rPr>
              <w:t xml:space="preserve"> </w:t>
            </w:r>
          </w:p>
          <w:p w14:paraId="1038B937" w14:textId="77777777" w:rsidR="002D72AD" w:rsidRPr="003431FC" w:rsidRDefault="002D72AD" w:rsidP="00ED0994">
            <w:pPr>
              <w:spacing w:before="40" w:after="40"/>
              <w:rPr>
                <w:rFonts w:ascii="Arial" w:hAnsi="Arial"/>
                <w:b/>
                <w:sz w:val="18"/>
                <w:szCs w:val="18"/>
                <w:lang w:val="es-ES"/>
              </w:rPr>
            </w:pPr>
            <w:r w:rsidRPr="003431FC">
              <w:rPr>
                <w:rFonts w:ascii="Arial" w:hAnsi="Arial"/>
                <w:b/>
                <w:sz w:val="18"/>
                <w:szCs w:val="18"/>
                <w:lang w:val="es-ES"/>
              </w:rPr>
              <w:t xml:space="preserve">(Correlimos </w:t>
            </w:r>
            <w:proofErr w:type="spellStart"/>
            <w:r w:rsidRPr="003431FC">
              <w:rPr>
                <w:rFonts w:ascii="Arial" w:hAnsi="Arial"/>
                <w:b/>
                <w:sz w:val="18"/>
                <w:szCs w:val="18"/>
                <w:lang w:val="es-ES"/>
              </w:rPr>
              <w:t>zarapitín</w:t>
            </w:r>
            <w:proofErr w:type="spellEnd"/>
            <w:r w:rsidRPr="003431FC">
              <w:rPr>
                <w:rFonts w:ascii="Arial" w:hAnsi="Arial"/>
                <w:b/>
                <w:sz w:val="18"/>
                <w:szCs w:val="18"/>
                <w:lang w:val="es-ES"/>
              </w:rPr>
              <w:t>)</w:t>
            </w:r>
          </w:p>
        </w:tc>
        <w:tc>
          <w:tcPr>
            <w:tcW w:w="680" w:type="dxa"/>
            <w:tcBorders>
              <w:left w:val="nil"/>
              <w:right w:val="nil"/>
            </w:tcBorders>
            <w:shd w:val="clear" w:color="auto" w:fill="FBE4D5" w:themeFill="accent2" w:themeFillTint="33"/>
          </w:tcPr>
          <w:p w14:paraId="6B262973"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32112301"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 xml:space="preserve">NT </w:t>
            </w:r>
            <w:r w:rsidRPr="003431FC">
              <w:rPr>
                <w:rFonts w:ascii="Arial" w:hAnsi="Arial"/>
                <w:sz w:val="18"/>
                <w:szCs w:val="18"/>
                <w:shd w:val="clear" w:color="auto" w:fill="FBE4D5" w:themeFill="accent2" w:themeFillTint="33"/>
                <w:lang w:val="es-ES"/>
              </w:rPr>
              <w:t>(</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r w:rsidRPr="003431FC">
              <w:rPr>
                <w:rFonts w:ascii="Arial" w:hAnsi="Arial"/>
                <w:sz w:val="18"/>
                <w:szCs w:val="18"/>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VU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5678AB83"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Probable descenso poblacional del 30–49 %; las causas probables incluyen pérdida o degradación del hábitat y cambio climático.</w:t>
            </w:r>
          </w:p>
        </w:tc>
      </w:tr>
      <w:tr w:rsidR="002D72AD" w:rsidRPr="008C3380" w14:paraId="6973B809" w14:textId="77777777" w:rsidTr="009555C6">
        <w:tc>
          <w:tcPr>
            <w:tcW w:w="2405" w:type="dxa"/>
            <w:tcBorders>
              <w:left w:val="nil"/>
              <w:right w:val="nil"/>
            </w:tcBorders>
            <w:shd w:val="clear" w:color="auto" w:fill="FBE4D5" w:themeFill="accent2" w:themeFillTint="33"/>
          </w:tcPr>
          <w:p w14:paraId="5AC141C2" w14:textId="77777777" w:rsidR="002D72AD" w:rsidRPr="003431FC" w:rsidRDefault="002D72AD" w:rsidP="00ED0994">
            <w:pPr>
              <w:spacing w:before="40" w:after="40"/>
              <w:rPr>
                <w:rFonts w:ascii="Arial" w:hAnsi="Arial"/>
                <w:b/>
                <w:i/>
                <w:sz w:val="18"/>
                <w:szCs w:val="18"/>
                <w:lang w:val="es-ES"/>
              </w:rPr>
            </w:pPr>
            <w:proofErr w:type="spellStart"/>
            <w:r w:rsidRPr="003431FC">
              <w:rPr>
                <w:rFonts w:ascii="Arial" w:hAnsi="Arial"/>
                <w:b/>
                <w:i/>
                <w:sz w:val="18"/>
                <w:szCs w:val="18"/>
                <w:lang w:val="es-ES"/>
              </w:rPr>
              <w:t>Calidris</w:t>
            </w:r>
            <w:proofErr w:type="spellEnd"/>
            <w:r w:rsidRPr="003431FC">
              <w:rPr>
                <w:rFonts w:ascii="Arial" w:hAnsi="Arial"/>
                <w:b/>
                <w:i/>
                <w:sz w:val="18"/>
                <w:szCs w:val="18"/>
                <w:lang w:val="es-ES"/>
              </w:rPr>
              <w:t xml:space="preserve"> </w:t>
            </w:r>
            <w:proofErr w:type="spellStart"/>
            <w:r w:rsidRPr="003431FC">
              <w:rPr>
                <w:rFonts w:ascii="Arial" w:hAnsi="Arial"/>
                <w:b/>
                <w:i/>
                <w:sz w:val="18"/>
                <w:szCs w:val="18"/>
                <w:lang w:val="es-ES"/>
              </w:rPr>
              <w:t>fuscicollis</w:t>
            </w:r>
            <w:proofErr w:type="spellEnd"/>
            <w:r w:rsidRPr="003431FC">
              <w:rPr>
                <w:rFonts w:ascii="Arial" w:hAnsi="Arial"/>
                <w:b/>
                <w:i/>
                <w:sz w:val="18"/>
                <w:szCs w:val="18"/>
                <w:lang w:val="es-ES"/>
              </w:rPr>
              <w:t xml:space="preserve"> </w:t>
            </w:r>
          </w:p>
          <w:p w14:paraId="4304900F" w14:textId="77777777" w:rsidR="002D72AD" w:rsidRPr="003431FC" w:rsidRDefault="002D72AD" w:rsidP="00ED0994">
            <w:pPr>
              <w:spacing w:before="40" w:after="40"/>
              <w:rPr>
                <w:rFonts w:ascii="Arial" w:hAnsi="Arial"/>
                <w:b/>
                <w:sz w:val="18"/>
                <w:szCs w:val="18"/>
                <w:lang w:val="es-ES"/>
              </w:rPr>
            </w:pPr>
            <w:r w:rsidRPr="003431FC">
              <w:rPr>
                <w:rFonts w:ascii="Arial" w:hAnsi="Arial"/>
                <w:b/>
                <w:sz w:val="18"/>
                <w:szCs w:val="18"/>
                <w:lang w:val="es-ES"/>
              </w:rPr>
              <w:t>(Correlimos culiblanco)</w:t>
            </w:r>
          </w:p>
        </w:tc>
        <w:tc>
          <w:tcPr>
            <w:tcW w:w="680" w:type="dxa"/>
            <w:tcBorders>
              <w:left w:val="nil"/>
              <w:right w:val="nil"/>
            </w:tcBorders>
            <w:shd w:val="clear" w:color="auto" w:fill="FBE4D5" w:themeFill="accent2" w:themeFillTint="33"/>
          </w:tcPr>
          <w:p w14:paraId="21176E76"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1AF564A2"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 xml:space="preserve">LC </w:t>
            </w:r>
            <w:r w:rsidRPr="003431FC">
              <w:rPr>
                <w:rFonts w:ascii="Arial" w:hAnsi="Arial"/>
                <w:sz w:val="18"/>
                <w:szCs w:val="18"/>
                <w:shd w:val="clear" w:color="auto" w:fill="FBE4D5" w:themeFill="accent2" w:themeFillTint="33"/>
                <w:lang w:val="es-ES"/>
              </w:rPr>
              <w:t>(</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VU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lang w:val="es-ES"/>
              </w:rPr>
              <w:t>)</w:t>
            </w:r>
          </w:p>
        </w:tc>
        <w:tc>
          <w:tcPr>
            <w:tcW w:w="4168" w:type="dxa"/>
            <w:tcBorders>
              <w:left w:val="nil"/>
              <w:right w:val="nil"/>
            </w:tcBorders>
            <w:shd w:val="clear" w:color="auto" w:fill="FBE4D5" w:themeFill="accent2" w:themeFillTint="33"/>
          </w:tcPr>
          <w:p w14:paraId="5322646E"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El seguimiento reciente sugiere un rápido descenso poblacional del 40–49 %; los factores que impulsan este declive no se comprenden bien.</w:t>
            </w:r>
          </w:p>
        </w:tc>
      </w:tr>
      <w:tr w:rsidR="002D72AD" w:rsidRPr="008C3380" w14:paraId="5EFCCA9C" w14:textId="77777777" w:rsidTr="009555C6">
        <w:tc>
          <w:tcPr>
            <w:tcW w:w="2405" w:type="dxa"/>
            <w:tcBorders>
              <w:left w:val="nil"/>
              <w:right w:val="nil"/>
            </w:tcBorders>
            <w:shd w:val="clear" w:color="auto" w:fill="FBE4D5" w:themeFill="accent2" w:themeFillTint="33"/>
          </w:tcPr>
          <w:p w14:paraId="17681693" w14:textId="77777777" w:rsidR="002D72AD" w:rsidRPr="003431FC" w:rsidRDefault="002D72AD" w:rsidP="00ED0994">
            <w:pPr>
              <w:spacing w:before="40" w:after="40"/>
              <w:rPr>
                <w:rFonts w:ascii="Arial" w:hAnsi="Arial"/>
                <w:i/>
                <w:sz w:val="18"/>
                <w:szCs w:val="18"/>
                <w:lang w:val="es-ES"/>
              </w:rPr>
            </w:pPr>
            <w:proofErr w:type="spellStart"/>
            <w:r w:rsidRPr="003431FC">
              <w:rPr>
                <w:rFonts w:ascii="Arial" w:hAnsi="Arial"/>
                <w:i/>
                <w:sz w:val="18"/>
                <w:szCs w:val="18"/>
                <w:lang w:val="es-ES"/>
              </w:rPr>
              <w:t>Calidris</w:t>
            </w:r>
            <w:proofErr w:type="spellEnd"/>
            <w:r w:rsidRPr="003431FC">
              <w:rPr>
                <w:rFonts w:ascii="Arial" w:hAnsi="Arial"/>
                <w:i/>
                <w:sz w:val="18"/>
                <w:szCs w:val="18"/>
                <w:lang w:val="es-ES"/>
              </w:rPr>
              <w:t xml:space="preserve"> </w:t>
            </w:r>
            <w:proofErr w:type="spellStart"/>
            <w:r w:rsidRPr="003431FC">
              <w:rPr>
                <w:rFonts w:ascii="Arial" w:hAnsi="Arial"/>
                <w:i/>
                <w:sz w:val="18"/>
                <w:szCs w:val="18"/>
                <w:lang w:val="es-ES"/>
              </w:rPr>
              <w:t>himantopus</w:t>
            </w:r>
            <w:proofErr w:type="spellEnd"/>
            <w:r w:rsidRPr="003431FC">
              <w:rPr>
                <w:rFonts w:ascii="Arial" w:hAnsi="Arial"/>
                <w:i/>
                <w:sz w:val="18"/>
                <w:szCs w:val="18"/>
                <w:lang w:val="es-ES"/>
              </w:rPr>
              <w:t xml:space="preserve"> </w:t>
            </w:r>
          </w:p>
          <w:p w14:paraId="0F36CF0F"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 xml:space="preserve">(Correlimos </w:t>
            </w:r>
            <w:proofErr w:type="spellStart"/>
            <w:r w:rsidRPr="003431FC">
              <w:rPr>
                <w:rFonts w:ascii="Arial" w:hAnsi="Arial"/>
                <w:sz w:val="18"/>
                <w:szCs w:val="18"/>
                <w:lang w:val="es-ES"/>
              </w:rPr>
              <w:t>zancolín</w:t>
            </w:r>
            <w:proofErr w:type="spellEnd"/>
            <w:r w:rsidRPr="003431FC">
              <w:rPr>
                <w:rFonts w:ascii="Arial" w:hAnsi="Arial"/>
                <w:sz w:val="18"/>
                <w:szCs w:val="18"/>
                <w:lang w:val="es-ES"/>
              </w:rPr>
              <w:t>)</w:t>
            </w:r>
          </w:p>
        </w:tc>
        <w:tc>
          <w:tcPr>
            <w:tcW w:w="680" w:type="dxa"/>
            <w:tcBorders>
              <w:left w:val="nil"/>
              <w:right w:val="nil"/>
            </w:tcBorders>
            <w:shd w:val="clear" w:color="auto" w:fill="FBE4D5" w:themeFill="accent2" w:themeFillTint="33"/>
          </w:tcPr>
          <w:p w14:paraId="44B23B21"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0493422D"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LC (</w:t>
            </w:r>
            <w:r w:rsidRPr="003431FC">
              <w:rPr>
                <w:rFonts w:ascii="Arial" w:hAnsi="Arial"/>
                <w:color w:val="474747"/>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r w:rsidRPr="003431FC">
              <w:rPr>
                <w:rFonts w:ascii="Arial" w:hAnsi="Arial"/>
                <w:sz w:val="18"/>
                <w:szCs w:val="18"/>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NT </w:t>
            </w:r>
            <w:r w:rsidRPr="003431FC">
              <w:rPr>
                <w:rFonts w:ascii="Arial" w:hAnsi="Arial"/>
                <w:sz w:val="18"/>
                <w:szCs w:val="18"/>
                <w:shd w:val="clear" w:color="auto" w:fill="FBE4D5" w:themeFill="accent2" w:themeFillTint="33"/>
                <w:lang w:val="es-ES"/>
              </w:rPr>
              <w:t>(</w:t>
            </w:r>
            <w:r w:rsidRPr="003431FC">
              <w:rPr>
                <w:rFonts w:ascii="Arial" w:hAnsi="Arial"/>
                <w:color w:val="1F1F1F"/>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205E5C04"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Se estima una disminución poblacional del 20–29 %; las causas del declive son inciertas.</w:t>
            </w:r>
          </w:p>
        </w:tc>
      </w:tr>
      <w:tr w:rsidR="002D72AD" w:rsidRPr="008C3380" w14:paraId="7B899BF0" w14:textId="77777777" w:rsidTr="009555C6">
        <w:tc>
          <w:tcPr>
            <w:tcW w:w="2405" w:type="dxa"/>
            <w:tcBorders>
              <w:left w:val="nil"/>
              <w:right w:val="nil"/>
            </w:tcBorders>
            <w:shd w:val="clear" w:color="auto" w:fill="FBE4D5" w:themeFill="accent2" w:themeFillTint="33"/>
          </w:tcPr>
          <w:p w14:paraId="22F5B59D" w14:textId="77777777" w:rsidR="002D72AD" w:rsidRPr="003431FC" w:rsidRDefault="002D72AD" w:rsidP="00ED0994">
            <w:pPr>
              <w:spacing w:before="40" w:after="40"/>
              <w:rPr>
                <w:rFonts w:ascii="Arial" w:hAnsi="Arial"/>
                <w:i/>
                <w:sz w:val="18"/>
                <w:szCs w:val="18"/>
                <w:lang w:val="es-ES"/>
              </w:rPr>
            </w:pPr>
            <w:proofErr w:type="spellStart"/>
            <w:r w:rsidRPr="003431FC">
              <w:rPr>
                <w:rFonts w:ascii="Arial" w:hAnsi="Arial"/>
                <w:i/>
                <w:sz w:val="18"/>
                <w:szCs w:val="18"/>
                <w:lang w:val="es-ES"/>
              </w:rPr>
              <w:t>Calidris</w:t>
            </w:r>
            <w:proofErr w:type="spellEnd"/>
            <w:r w:rsidRPr="003431FC">
              <w:rPr>
                <w:rFonts w:ascii="Arial" w:hAnsi="Arial"/>
                <w:i/>
                <w:sz w:val="18"/>
                <w:szCs w:val="18"/>
                <w:lang w:val="es-ES"/>
              </w:rPr>
              <w:t xml:space="preserve"> minutilla </w:t>
            </w:r>
          </w:p>
          <w:p w14:paraId="474513F0"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(Correlimos menudillo)</w:t>
            </w:r>
          </w:p>
        </w:tc>
        <w:tc>
          <w:tcPr>
            <w:tcW w:w="680" w:type="dxa"/>
            <w:tcBorders>
              <w:left w:val="nil"/>
              <w:right w:val="nil"/>
            </w:tcBorders>
            <w:shd w:val="clear" w:color="auto" w:fill="FBE4D5" w:themeFill="accent2" w:themeFillTint="33"/>
          </w:tcPr>
          <w:p w14:paraId="401AB81A"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5C159616"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LC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NT </w:t>
            </w:r>
            <w:r w:rsidRPr="003431FC">
              <w:rPr>
                <w:rFonts w:ascii="Arial" w:hAnsi="Arial"/>
                <w:sz w:val="18"/>
                <w:szCs w:val="18"/>
                <w:shd w:val="clear" w:color="auto" w:fill="FBE4D5" w:themeFill="accent2" w:themeFillTint="33"/>
                <w:lang w:val="es-ES"/>
              </w:rPr>
              <w:t>(</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432B9F43"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El seguimiento reciente sugiere un declive moderadamente rápido; los factores que lo provocan se desconocen en gran medida.</w:t>
            </w:r>
          </w:p>
        </w:tc>
      </w:tr>
      <w:tr w:rsidR="002D72AD" w:rsidRPr="008C3380" w14:paraId="5563F859" w14:textId="77777777" w:rsidTr="009555C6">
        <w:tc>
          <w:tcPr>
            <w:tcW w:w="2405" w:type="dxa"/>
            <w:tcBorders>
              <w:left w:val="nil"/>
              <w:right w:val="nil"/>
            </w:tcBorders>
            <w:shd w:val="clear" w:color="auto" w:fill="FBE4D5" w:themeFill="accent2" w:themeFillTint="33"/>
          </w:tcPr>
          <w:p w14:paraId="693034C8" w14:textId="77777777" w:rsidR="002D72AD" w:rsidRPr="003431FC" w:rsidRDefault="002D72AD" w:rsidP="00ED0994">
            <w:pPr>
              <w:spacing w:before="40" w:after="40"/>
              <w:rPr>
                <w:rFonts w:ascii="Arial" w:hAnsi="Arial"/>
                <w:b/>
                <w:i/>
                <w:sz w:val="18"/>
                <w:szCs w:val="18"/>
                <w:lang w:val="es-ES"/>
              </w:rPr>
            </w:pPr>
            <w:proofErr w:type="spellStart"/>
            <w:r w:rsidRPr="003431FC">
              <w:rPr>
                <w:rFonts w:ascii="Arial" w:hAnsi="Arial"/>
                <w:b/>
                <w:i/>
                <w:sz w:val="18"/>
                <w:szCs w:val="18"/>
                <w:lang w:val="es-ES"/>
              </w:rPr>
              <w:t>Calidris</w:t>
            </w:r>
            <w:proofErr w:type="spellEnd"/>
            <w:r w:rsidRPr="003431FC">
              <w:rPr>
                <w:rFonts w:ascii="Arial" w:hAnsi="Arial"/>
                <w:b/>
                <w:i/>
                <w:sz w:val="18"/>
                <w:szCs w:val="18"/>
                <w:lang w:val="es-ES"/>
              </w:rPr>
              <w:t xml:space="preserve"> </w:t>
            </w:r>
            <w:proofErr w:type="spellStart"/>
            <w:r w:rsidRPr="003431FC">
              <w:rPr>
                <w:rFonts w:ascii="Arial" w:hAnsi="Arial"/>
                <w:b/>
                <w:i/>
                <w:sz w:val="18"/>
                <w:szCs w:val="18"/>
                <w:lang w:val="es-ES"/>
              </w:rPr>
              <w:t>subruficollis</w:t>
            </w:r>
            <w:proofErr w:type="spellEnd"/>
            <w:r w:rsidRPr="003431FC">
              <w:rPr>
                <w:rFonts w:ascii="Arial" w:hAnsi="Arial"/>
                <w:b/>
                <w:i/>
                <w:sz w:val="18"/>
                <w:szCs w:val="18"/>
                <w:lang w:val="es-ES"/>
              </w:rPr>
              <w:t xml:space="preserve"> </w:t>
            </w:r>
          </w:p>
          <w:p w14:paraId="7965BA63" w14:textId="77777777" w:rsidR="002D72AD" w:rsidRPr="003431FC" w:rsidRDefault="002D72AD" w:rsidP="00ED0994">
            <w:pPr>
              <w:spacing w:before="40" w:after="40"/>
              <w:rPr>
                <w:rFonts w:ascii="Arial" w:hAnsi="Arial"/>
                <w:b/>
                <w:sz w:val="18"/>
                <w:szCs w:val="18"/>
                <w:lang w:val="es-ES"/>
              </w:rPr>
            </w:pPr>
            <w:r w:rsidRPr="003431FC">
              <w:rPr>
                <w:rFonts w:ascii="Arial" w:hAnsi="Arial"/>
                <w:b/>
                <w:sz w:val="18"/>
                <w:szCs w:val="18"/>
                <w:lang w:val="es-ES"/>
              </w:rPr>
              <w:t>(Correlimos canelo)</w:t>
            </w:r>
          </w:p>
        </w:tc>
        <w:tc>
          <w:tcPr>
            <w:tcW w:w="680" w:type="dxa"/>
            <w:tcBorders>
              <w:left w:val="nil"/>
              <w:right w:val="nil"/>
            </w:tcBorders>
            <w:shd w:val="clear" w:color="auto" w:fill="FBE4D5" w:themeFill="accent2" w:themeFillTint="33"/>
          </w:tcPr>
          <w:p w14:paraId="4EAC7115"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I/II</w:t>
            </w:r>
          </w:p>
        </w:tc>
        <w:tc>
          <w:tcPr>
            <w:tcW w:w="1814" w:type="dxa"/>
            <w:tcBorders>
              <w:left w:val="nil"/>
              <w:right w:val="nil"/>
            </w:tcBorders>
            <w:shd w:val="clear" w:color="auto" w:fill="FBE4D5" w:themeFill="accent2" w:themeFillTint="33"/>
          </w:tcPr>
          <w:p w14:paraId="487B1C0E"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NT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r w:rsidRPr="003431FC">
              <w:rPr>
                <w:rFonts w:ascii="Arial" w:hAnsi="Arial"/>
                <w:sz w:val="18"/>
                <w:szCs w:val="18"/>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VU</w:t>
            </w:r>
            <w:r w:rsidRPr="003431FC">
              <w:rPr>
                <w:rFonts w:ascii="Arial" w:hAnsi="Arial"/>
                <w:sz w:val="18"/>
                <w:szCs w:val="18"/>
                <w:shd w:val="clear" w:color="auto" w:fill="FBE4D5" w:themeFill="accent2" w:themeFillTint="33"/>
                <w:lang w:val="es-ES"/>
              </w:rPr>
              <w:t xml:space="preserve">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35F00E5E"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 xml:space="preserve">Existe evidencia de un declive poblacional moderado a rápido, impulsado por la pérdida de hábitat en las zonas no reproductoras y en los lugares de parada migratoria. </w:t>
            </w:r>
          </w:p>
        </w:tc>
      </w:tr>
      <w:tr w:rsidR="002D72AD" w:rsidRPr="008C3380" w14:paraId="23E42526" w14:textId="77777777" w:rsidTr="009555C6">
        <w:tc>
          <w:tcPr>
            <w:tcW w:w="2405" w:type="dxa"/>
            <w:tcBorders>
              <w:left w:val="nil"/>
              <w:right w:val="nil"/>
            </w:tcBorders>
            <w:shd w:val="clear" w:color="auto" w:fill="EAEAEA"/>
          </w:tcPr>
          <w:p w14:paraId="773B641E" w14:textId="77777777" w:rsidR="002D72AD" w:rsidRPr="003431FC" w:rsidRDefault="002D72AD" w:rsidP="00ED0994">
            <w:pPr>
              <w:spacing w:before="40" w:after="40"/>
              <w:rPr>
                <w:rFonts w:ascii="Arial" w:hAnsi="Arial"/>
                <w:sz w:val="18"/>
                <w:szCs w:val="18"/>
                <w:lang w:val="es-ES"/>
              </w:rPr>
            </w:pPr>
            <w:proofErr w:type="spellStart"/>
            <w:r w:rsidRPr="003431FC">
              <w:rPr>
                <w:rFonts w:ascii="Arial" w:hAnsi="Arial"/>
                <w:i/>
                <w:sz w:val="18"/>
                <w:szCs w:val="18"/>
                <w:lang w:val="es-ES"/>
              </w:rPr>
              <w:t>Charadrius</w:t>
            </w:r>
            <w:proofErr w:type="spellEnd"/>
            <w:r w:rsidRPr="003431FC">
              <w:rPr>
                <w:rFonts w:ascii="Arial" w:hAnsi="Arial"/>
                <w:i/>
                <w:sz w:val="18"/>
                <w:szCs w:val="18"/>
                <w:lang w:val="es-ES"/>
              </w:rPr>
              <w:t xml:space="preserve"> </w:t>
            </w:r>
            <w:proofErr w:type="spellStart"/>
            <w:r w:rsidRPr="003431FC">
              <w:rPr>
                <w:rFonts w:ascii="Arial" w:hAnsi="Arial"/>
                <w:i/>
                <w:sz w:val="18"/>
                <w:szCs w:val="18"/>
                <w:lang w:val="es-ES"/>
              </w:rPr>
              <w:t>dealbatus</w:t>
            </w:r>
            <w:proofErr w:type="spellEnd"/>
            <w:r w:rsidRPr="003431FC">
              <w:rPr>
                <w:rFonts w:ascii="Arial" w:hAnsi="Arial"/>
                <w:i/>
                <w:sz w:val="18"/>
                <w:szCs w:val="18"/>
                <w:lang w:val="es-ES"/>
              </w:rPr>
              <w:t xml:space="preserve"> </w:t>
            </w:r>
            <w:r w:rsidRPr="003431FC">
              <w:rPr>
                <w:rFonts w:ascii="Arial" w:hAnsi="Arial"/>
                <w:sz w:val="18"/>
                <w:szCs w:val="18"/>
                <w:lang w:val="es-ES"/>
              </w:rPr>
              <w:t>(Chorlitejo cariblanco)</w:t>
            </w:r>
          </w:p>
        </w:tc>
        <w:tc>
          <w:tcPr>
            <w:tcW w:w="680" w:type="dxa"/>
            <w:tcBorders>
              <w:left w:val="nil"/>
              <w:right w:val="nil"/>
            </w:tcBorders>
            <w:shd w:val="clear" w:color="auto" w:fill="EAEAEA"/>
          </w:tcPr>
          <w:p w14:paraId="3C7CC16B"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EAEAEA"/>
          </w:tcPr>
          <w:p w14:paraId="1914FCB7"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 xml:space="preserve">DD (?) </w:t>
            </w:r>
            <w:r w:rsidRPr="003431FC">
              <w:rPr>
                <w:rFonts w:ascii="Arial" w:hAnsi="Arial"/>
                <w:color w:val="040C28"/>
                <w:sz w:val="18"/>
                <w:szCs w:val="18"/>
                <w:lang w:val="es-ES"/>
              </w:rPr>
              <w:t>→ LC (?)</w:t>
            </w:r>
          </w:p>
        </w:tc>
        <w:tc>
          <w:tcPr>
            <w:tcW w:w="4168" w:type="dxa"/>
            <w:tcBorders>
              <w:left w:val="nil"/>
              <w:right w:val="nil"/>
            </w:tcBorders>
            <w:shd w:val="clear" w:color="auto" w:fill="EAEAEA"/>
          </w:tcPr>
          <w:p w14:paraId="552FBFF6"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Anteriormente poco conocido, pero recientemente confirmado como relativamente extendido; se sospecha que el tamaño poblacional es grande.</w:t>
            </w:r>
          </w:p>
        </w:tc>
      </w:tr>
      <w:tr w:rsidR="002D72AD" w:rsidRPr="008C3380" w14:paraId="2D91C4B6" w14:textId="77777777" w:rsidTr="009555C6">
        <w:tc>
          <w:tcPr>
            <w:tcW w:w="2405" w:type="dxa"/>
            <w:tcBorders>
              <w:left w:val="nil"/>
              <w:right w:val="nil"/>
            </w:tcBorders>
            <w:shd w:val="clear" w:color="auto" w:fill="FBE4D5" w:themeFill="accent2" w:themeFillTint="33"/>
          </w:tcPr>
          <w:p w14:paraId="0271E20C" w14:textId="77777777" w:rsidR="002D72AD" w:rsidRPr="008C3380" w:rsidRDefault="002D72AD" w:rsidP="00ED0994">
            <w:pPr>
              <w:spacing w:before="40" w:after="40"/>
              <w:rPr>
                <w:rFonts w:ascii="Arial" w:hAnsi="Arial"/>
                <w:b/>
                <w:sz w:val="18"/>
                <w:szCs w:val="18"/>
                <w:lang w:val="en-US"/>
              </w:rPr>
            </w:pPr>
            <w:r w:rsidRPr="008C3380">
              <w:rPr>
                <w:rFonts w:ascii="Arial" w:hAnsi="Arial"/>
                <w:b/>
                <w:i/>
                <w:sz w:val="18"/>
                <w:szCs w:val="18"/>
                <w:lang w:val="en-US"/>
              </w:rPr>
              <w:t xml:space="preserve">Charadrius </w:t>
            </w:r>
            <w:proofErr w:type="spellStart"/>
            <w:r w:rsidRPr="008C3380">
              <w:rPr>
                <w:rFonts w:ascii="Arial" w:hAnsi="Arial"/>
                <w:b/>
                <w:i/>
                <w:sz w:val="18"/>
                <w:szCs w:val="18"/>
                <w:lang w:val="en-US"/>
              </w:rPr>
              <w:t>mongolus</w:t>
            </w:r>
            <w:proofErr w:type="spellEnd"/>
            <w:r w:rsidRPr="008C3380">
              <w:rPr>
                <w:rFonts w:ascii="Arial" w:hAnsi="Arial"/>
                <w:b/>
                <w:i/>
                <w:sz w:val="18"/>
                <w:szCs w:val="18"/>
                <w:lang w:val="en-US"/>
              </w:rPr>
              <w:t xml:space="preserve"> </w:t>
            </w:r>
            <w:r w:rsidRPr="008C3380">
              <w:rPr>
                <w:rFonts w:ascii="Arial" w:hAnsi="Arial"/>
                <w:b/>
                <w:sz w:val="18"/>
                <w:szCs w:val="18"/>
                <w:lang w:val="en-US"/>
              </w:rPr>
              <w:t>(</w:t>
            </w:r>
            <w:proofErr w:type="spellStart"/>
            <w:r w:rsidRPr="008C3380">
              <w:rPr>
                <w:rFonts w:ascii="Arial" w:hAnsi="Arial"/>
                <w:b/>
                <w:sz w:val="18"/>
                <w:szCs w:val="18"/>
                <w:lang w:val="en-US"/>
              </w:rPr>
              <w:t>Chorlitejo</w:t>
            </w:r>
            <w:proofErr w:type="spellEnd"/>
            <w:r w:rsidRPr="008C3380">
              <w:rPr>
                <w:rFonts w:ascii="Arial" w:hAnsi="Arial"/>
                <w:b/>
                <w:sz w:val="18"/>
                <w:szCs w:val="18"/>
                <w:lang w:val="en-US"/>
              </w:rPr>
              <w:t xml:space="preserve"> Mongol chico)</w:t>
            </w:r>
          </w:p>
        </w:tc>
        <w:tc>
          <w:tcPr>
            <w:tcW w:w="680" w:type="dxa"/>
            <w:tcBorders>
              <w:left w:val="nil"/>
              <w:right w:val="nil"/>
            </w:tcBorders>
            <w:shd w:val="clear" w:color="auto" w:fill="FBE4D5" w:themeFill="accent2" w:themeFillTint="33"/>
          </w:tcPr>
          <w:p w14:paraId="65F9A586"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354FE43E"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 xml:space="preserve">LC (?) </w:t>
            </w:r>
            <w:r w:rsidRPr="003431FC">
              <w:rPr>
                <w:rFonts w:ascii="Arial" w:hAnsi="Arial"/>
                <w:color w:val="040C28"/>
                <w:sz w:val="18"/>
                <w:szCs w:val="18"/>
                <w:lang w:val="es-ES"/>
              </w:rPr>
              <w:t>→</w:t>
            </w:r>
            <w:r w:rsidRPr="003431FC">
              <w:rPr>
                <w:rFonts w:ascii="Arial" w:hAnsi="Arial"/>
                <w:sz w:val="18"/>
                <w:szCs w:val="18"/>
                <w:lang w:val="es-ES"/>
              </w:rPr>
              <w:t xml:space="preserve"> EN (</w:t>
            </w:r>
            <w:r w:rsidRPr="003431FC">
              <w:rPr>
                <w:rFonts w:ascii="Arial" w:hAnsi="Arial"/>
                <w:color w:val="1F1F1F"/>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54F3F1D8"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Se estima un declive poblacional del 50–62 %; amenazado por la pérdida y degradación de los hábitats de parada migratoria y el cambio climático.</w:t>
            </w:r>
          </w:p>
        </w:tc>
      </w:tr>
      <w:tr w:rsidR="002D72AD" w:rsidRPr="008C3380" w14:paraId="01B58BE5" w14:textId="77777777" w:rsidTr="009555C6">
        <w:tc>
          <w:tcPr>
            <w:tcW w:w="2405" w:type="dxa"/>
            <w:tcBorders>
              <w:left w:val="nil"/>
              <w:right w:val="nil"/>
            </w:tcBorders>
            <w:shd w:val="clear" w:color="auto" w:fill="FBE4D5" w:themeFill="accent2" w:themeFillTint="33"/>
          </w:tcPr>
          <w:p w14:paraId="4C343A68" w14:textId="77777777" w:rsidR="002D72AD" w:rsidRPr="003431FC" w:rsidRDefault="002D72AD" w:rsidP="00ED0994">
            <w:pPr>
              <w:spacing w:before="40" w:after="40"/>
              <w:rPr>
                <w:rFonts w:ascii="Arial" w:hAnsi="Arial"/>
                <w:i/>
                <w:sz w:val="18"/>
                <w:szCs w:val="18"/>
                <w:lang w:val="es-ES"/>
              </w:rPr>
            </w:pPr>
            <w:proofErr w:type="spellStart"/>
            <w:r w:rsidRPr="003431FC">
              <w:rPr>
                <w:rFonts w:ascii="Arial" w:hAnsi="Arial"/>
                <w:i/>
                <w:sz w:val="18"/>
                <w:szCs w:val="18"/>
                <w:lang w:val="es-ES"/>
              </w:rPr>
              <w:t>Charadrius</w:t>
            </w:r>
            <w:proofErr w:type="spellEnd"/>
            <w:r w:rsidRPr="003431FC">
              <w:rPr>
                <w:rFonts w:ascii="Arial" w:hAnsi="Arial"/>
                <w:i/>
                <w:sz w:val="18"/>
                <w:szCs w:val="18"/>
                <w:lang w:val="es-ES"/>
              </w:rPr>
              <w:t xml:space="preserve"> </w:t>
            </w:r>
            <w:proofErr w:type="spellStart"/>
            <w:r w:rsidRPr="003431FC">
              <w:rPr>
                <w:rFonts w:ascii="Arial" w:hAnsi="Arial"/>
                <w:i/>
                <w:sz w:val="18"/>
                <w:szCs w:val="18"/>
                <w:lang w:val="es-ES"/>
              </w:rPr>
              <w:t>vociferus</w:t>
            </w:r>
            <w:proofErr w:type="spellEnd"/>
            <w:r w:rsidRPr="003431FC">
              <w:rPr>
                <w:rFonts w:ascii="Arial" w:hAnsi="Arial"/>
                <w:i/>
                <w:sz w:val="18"/>
                <w:szCs w:val="18"/>
                <w:lang w:val="es-ES"/>
              </w:rPr>
              <w:t xml:space="preserve"> </w:t>
            </w:r>
            <w:r w:rsidRPr="003431FC">
              <w:rPr>
                <w:rFonts w:ascii="Arial" w:hAnsi="Arial"/>
                <w:sz w:val="18"/>
                <w:szCs w:val="18"/>
                <w:lang w:val="es-ES"/>
              </w:rPr>
              <w:t>(Chorlitejo culirojo)</w:t>
            </w:r>
          </w:p>
        </w:tc>
        <w:tc>
          <w:tcPr>
            <w:tcW w:w="680" w:type="dxa"/>
            <w:tcBorders>
              <w:left w:val="nil"/>
              <w:right w:val="nil"/>
            </w:tcBorders>
            <w:shd w:val="clear" w:color="auto" w:fill="FBE4D5" w:themeFill="accent2" w:themeFillTint="33"/>
          </w:tcPr>
          <w:p w14:paraId="0AB17BC8"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55E64C85"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LC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NT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7F12723D"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Se estima una reducción poblacional superior al 20 %; las causas del declive son inciertas.</w:t>
            </w:r>
          </w:p>
        </w:tc>
      </w:tr>
      <w:tr w:rsidR="002D72AD" w:rsidRPr="008C3380" w14:paraId="1DB7185D" w14:textId="77777777" w:rsidTr="009555C6">
        <w:tc>
          <w:tcPr>
            <w:tcW w:w="2405" w:type="dxa"/>
            <w:tcBorders>
              <w:left w:val="nil"/>
              <w:right w:val="nil"/>
            </w:tcBorders>
            <w:shd w:val="clear" w:color="auto" w:fill="FBE4D5" w:themeFill="accent2" w:themeFillTint="33"/>
          </w:tcPr>
          <w:p w14:paraId="2CC47BE0" w14:textId="77777777" w:rsidR="002D72AD" w:rsidRPr="003431FC" w:rsidRDefault="002D72AD" w:rsidP="00ED0994">
            <w:pPr>
              <w:spacing w:before="40" w:after="40"/>
              <w:rPr>
                <w:rFonts w:ascii="Arial" w:hAnsi="Arial"/>
                <w:b/>
                <w:i/>
                <w:sz w:val="18"/>
                <w:szCs w:val="18"/>
                <w:lang w:val="es-ES"/>
              </w:rPr>
            </w:pPr>
            <w:proofErr w:type="spellStart"/>
            <w:r w:rsidRPr="003431FC">
              <w:rPr>
                <w:rFonts w:ascii="Arial" w:hAnsi="Arial"/>
                <w:b/>
                <w:i/>
                <w:sz w:val="18"/>
                <w:szCs w:val="18"/>
                <w:lang w:val="es-ES"/>
              </w:rPr>
              <w:t>Limnodromus</w:t>
            </w:r>
            <w:proofErr w:type="spellEnd"/>
            <w:r w:rsidRPr="003431FC">
              <w:rPr>
                <w:rFonts w:ascii="Arial" w:hAnsi="Arial"/>
                <w:b/>
                <w:i/>
                <w:sz w:val="18"/>
                <w:szCs w:val="18"/>
                <w:lang w:val="es-ES"/>
              </w:rPr>
              <w:t xml:space="preserve"> </w:t>
            </w:r>
            <w:proofErr w:type="spellStart"/>
            <w:r w:rsidRPr="003431FC">
              <w:rPr>
                <w:rFonts w:ascii="Arial" w:hAnsi="Arial"/>
                <w:b/>
                <w:i/>
                <w:sz w:val="18"/>
                <w:szCs w:val="18"/>
                <w:lang w:val="es-ES"/>
              </w:rPr>
              <w:t>griseus</w:t>
            </w:r>
            <w:proofErr w:type="spellEnd"/>
            <w:r w:rsidRPr="003431FC">
              <w:rPr>
                <w:rFonts w:ascii="Arial" w:hAnsi="Arial"/>
                <w:b/>
                <w:i/>
                <w:sz w:val="18"/>
                <w:szCs w:val="18"/>
                <w:lang w:val="es-ES"/>
              </w:rPr>
              <w:t xml:space="preserve"> </w:t>
            </w:r>
            <w:r w:rsidRPr="003431FC">
              <w:rPr>
                <w:rFonts w:ascii="Arial" w:hAnsi="Arial"/>
                <w:b/>
                <w:sz w:val="18"/>
                <w:szCs w:val="18"/>
                <w:lang w:val="es-ES"/>
              </w:rPr>
              <w:t>(Agujeta gris)</w:t>
            </w:r>
          </w:p>
        </w:tc>
        <w:tc>
          <w:tcPr>
            <w:tcW w:w="680" w:type="dxa"/>
            <w:tcBorders>
              <w:left w:val="nil"/>
              <w:right w:val="nil"/>
            </w:tcBorders>
            <w:shd w:val="clear" w:color="auto" w:fill="FBE4D5" w:themeFill="accent2" w:themeFillTint="33"/>
          </w:tcPr>
          <w:p w14:paraId="08D11640"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584F3F82"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LC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VU</w:t>
            </w:r>
            <w:r w:rsidRPr="003431FC">
              <w:rPr>
                <w:rFonts w:ascii="Arial" w:hAnsi="Arial"/>
                <w:sz w:val="18"/>
                <w:szCs w:val="18"/>
                <w:shd w:val="clear" w:color="auto" w:fill="FBE4D5" w:themeFill="accent2" w:themeFillTint="33"/>
                <w:lang w:val="es-ES"/>
              </w:rPr>
              <w:t xml:space="preserve">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73444925"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 xml:space="preserve">Se estima un declive poblacional del 20–49 %; los mecanismos responsables son inciertos. </w:t>
            </w:r>
          </w:p>
        </w:tc>
      </w:tr>
      <w:tr w:rsidR="002D72AD" w:rsidRPr="008C3380" w14:paraId="339C23DC" w14:textId="77777777" w:rsidTr="009555C6">
        <w:tc>
          <w:tcPr>
            <w:tcW w:w="2405" w:type="dxa"/>
            <w:tcBorders>
              <w:left w:val="nil"/>
              <w:right w:val="nil"/>
            </w:tcBorders>
            <w:shd w:val="clear" w:color="auto" w:fill="FBE4D5" w:themeFill="accent2" w:themeFillTint="33"/>
          </w:tcPr>
          <w:p w14:paraId="142E6E72" w14:textId="77777777" w:rsidR="002D72AD" w:rsidRPr="003431FC" w:rsidRDefault="002D72AD" w:rsidP="00ED0994">
            <w:pPr>
              <w:spacing w:before="40" w:after="40"/>
              <w:rPr>
                <w:rFonts w:ascii="Arial" w:hAnsi="Arial"/>
                <w:i/>
                <w:sz w:val="18"/>
                <w:szCs w:val="18"/>
                <w:lang w:val="es-ES"/>
              </w:rPr>
            </w:pPr>
            <w:proofErr w:type="spellStart"/>
            <w:r w:rsidRPr="003431FC">
              <w:rPr>
                <w:rFonts w:ascii="Arial" w:hAnsi="Arial"/>
                <w:i/>
                <w:sz w:val="18"/>
                <w:szCs w:val="18"/>
                <w:lang w:val="es-ES"/>
              </w:rPr>
              <w:t>Limnodromus</w:t>
            </w:r>
            <w:proofErr w:type="spellEnd"/>
            <w:r w:rsidRPr="003431FC">
              <w:rPr>
                <w:rFonts w:ascii="Arial" w:hAnsi="Arial"/>
                <w:i/>
                <w:sz w:val="18"/>
                <w:szCs w:val="18"/>
                <w:lang w:val="es-ES"/>
              </w:rPr>
              <w:t xml:space="preserve"> </w:t>
            </w:r>
            <w:proofErr w:type="spellStart"/>
            <w:r w:rsidRPr="003431FC">
              <w:rPr>
                <w:rFonts w:ascii="Arial" w:hAnsi="Arial"/>
                <w:i/>
                <w:sz w:val="18"/>
                <w:szCs w:val="18"/>
                <w:lang w:val="es-ES"/>
              </w:rPr>
              <w:t>scolopaceus</w:t>
            </w:r>
            <w:proofErr w:type="spellEnd"/>
            <w:r w:rsidRPr="003431FC">
              <w:rPr>
                <w:rFonts w:ascii="Arial" w:hAnsi="Arial"/>
                <w:i/>
                <w:sz w:val="18"/>
                <w:szCs w:val="18"/>
                <w:lang w:val="es-ES"/>
              </w:rPr>
              <w:t xml:space="preserve"> </w:t>
            </w:r>
            <w:r w:rsidRPr="003431FC">
              <w:rPr>
                <w:rFonts w:ascii="Arial" w:hAnsi="Arial"/>
                <w:sz w:val="18"/>
                <w:szCs w:val="18"/>
                <w:lang w:val="es-ES"/>
              </w:rPr>
              <w:t xml:space="preserve">(Agujeta </w:t>
            </w:r>
            <w:proofErr w:type="spellStart"/>
            <w:r w:rsidRPr="003431FC">
              <w:rPr>
                <w:rFonts w:ascii="Arial" w:hAnsi="Arial"/>
                <w:sz w:val="18"/>
                <w:szCs w:val="18"/>
                <w:lang w:val="es-ES"/>
              </w:rPr>
              <w:t>escolopácea</w:t>
            </w:r>
            <w:proofErr w:type="spellEnd"/>
            <w:r w:rsidRPr="003431FC">
              <w:rPr>
                <w:rFonts w:ascii="Arial" w:hAnsi="Arial"/>
                <w:sz w:val="18"/>
                <w:szCs w:val="18"/>
                <w:lang w:val="es-ES"/>
              </w:rPr>
              <w:t>)</w:t>
            </w:r>
          </w:p>
        </w:tc>
        <w:tc>
          <w:tcPr>
            <w:tcW w:w="680" w:type="dxa"/>
            <w:tcBorders>
              <w:left w:val="nil"/>
              <w:right w:val="nil"/>
            </w:tcBorders>
            <w:shd w:val="clear" w:color="auto" w:fill="FBE4D5" w:themeFill="accent2" w:themeFillTint="33"/>
          </w:tcPr>
          <w:p w14:paraId="544FC9E7"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14018F7E"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LC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NT </w:t>
            </w:r>
            <w:r w:rsidRPr="003431FC">
              <w:rPr>
                <w:rFonts w:ascii="Arial" w:hAnsi="Arial"/>
                <w:sz w:val="18"/>
                <w:szCs w:val="18"/>
                <w:shd w:val="clear" w:color="auto" w:fill="FBE4D5" w:themeFill="accent2" w:themeFillTint="33"/>
                <w:lang w:val="es-ES"/>
              </w:rPr>
              <w:t>(</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1AEA8FD2"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Se sospecha una disminución poblacional del 20–29 %; los factores causales son inciertos.</w:t>
            </w:r>
          </w:p>
        </w:tc>
      </w:tr>
      <w:tr w:rsidR="002D72AD" w:rsidRPr="008C3380" w14:paraId="6C685409" w14:textId="77777777" w:rsidTr="009555C6">
        <w:tc>
          <w:tcPr>
            <w:tcW w:w="2405" w:type="dxa"/>
            <w:tcBorders>
              <w:left w:val="nil"/>
              <w:right w:val="nil"/>
            </w:tcBorders>
            <w:shd w:val="clear" w:color="auto" w:fill="FBE4D5" w:themeFill="accent2" w:themeFillTint="33"/>
          </w:tcPr>
          <w:p w14:paraId="08188E16" w14:textId="77777777" w:rsidR="002D72AD" w:rsidRPr="003431FC" w:rsidRDefault="002D72AD" w:rsidP="00ED0994">
            <w:pPr>
              <w:spacing w:before="40" w:after="40"/>
              <w:rPr>
                <w:rFonts w:ascii="Arial" w:hAnsi="Arial"/>
                <w:b/>
                <w:i/>
                <w:sz w:val="18"/>
                <w:szCs w:val="18"/>
                <w:lang w:val="es-ES"/>
              </w:rPr>
            </w:pPr>
            <w:r w:rsidRPr="003431FC">
              <w:rPr>
                <w:rFonts w:ascii="Arial" w:hAnsi="Arial"/>
                <w:b/>
                <w:i/>
                <w:sz w:val="18"/>
                <w:szCs w:val="18"/>
                <w:lang w:val="es-ES"/>
              </w:rPr>
              <w:t xml:space="preserve">Limosa </w:t>
            </w:r>
            <w:proofErr w:type="spellStart"/>
            <w:r w:rsidRPr="003431FC">
              <w:rPr>
                <w:rFonts w:ascii="Arial" w:hAnsi="Arial"/>
                <w:b/>
                <w:i/>
                <w:sz w:val="18"/>
                <w:szCs w:val="18"/>
                <w:lang w:val="es-ES"/>
              </w:rPr>
              <w:t>fedoa</w:t>
            </w:r>
            <w:proofErr w:type="spellEnd"/>
            <w:r w:rsidRPr="003431FC">
              <w:rPr>
                <w:rFonts w:ascii="Arial" w:hAnsi="Arial"/>
                <w:b/>
                <w:i/>
                <w:sz w:val="18"/>
                <w:szCs w:val="18"/>
                <w:lang w:val="es-ES"/>
              </w:rPr>
              <w:t xml:space="preserve"> </w:t>
            </w:r>
          </w:p>
          <w:p w14:paraId="310F8955" w14:textId="77777777" w:rsidR="002D72AD" w:rsidRPr="003431FC" w:rsidRDefault="002D72AD" w:rsidP="00ED0994">
            <w:pPr>
              <w:spacing w:before="40" w:after="40"/>
              <w:rPr>
                <w:rFonts w:ascii="Arial" w:hAnsi="Arial"/>
                <w:b/>
                <w:i/>
                <w:sz w:val="18"/>
                <w:szCs w:val="18"/>
                <w:lang w:val="es-ES"/>
              </w:rPr>
            </w:pPr>
            <w:r w:rsidRPr="003431FC">
              <w:rPr>
                <w:rFonts w:ascii="Arial" w:hAnsi="Arial"/>
                <w:b/>
                <w:sz w:val="18"/>
                <w:szCs w:val="18"/>
                <w:lang w:val="es-ES"/>
              </w:rPr>
              <w:t>(Aguja canela)</w:t>
            </w:r>
          </w:p>
        </w:tc>
        <w:tc>
          <w:tcPr>
            <w:tcW w:w="680" w:type="dxa"/>
            <w:tcBorders>
              <w:left w:val="nil"/>
              <w:right w:val="nil"/>
            </w:tcBorders>
            <w:shd w:val="clear" w:color="auto" w:fill="FBE4D5" w:themeFill="accent2" w:themeFillTint="33"/>
          </w:tcPr>
          <w:p w14:paraId="3C144338"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70637DCD"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LC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VU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33DE2619"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Rápido declive poblacional observado; amenazada por la pérdida de hábitats reproductores y de escala migratoria.</w:t>
            </w:r>
          </w:p>
        </w:tc>
      </w:tr>
      <w:tr w:rsidR="002D72AD" w:rsidRPr="008C3380" w14:paraId="7635BB5C" w14:textId="77777777" w:rsidTr="009555C6">
        <w:tc>
          <w:tcPr>
            <w:tcW w:w="2405" w:type="dxa"/>
            <w:tcBorders>
              <w:left w:val="nil"/>
              <w:right w:val="nil"/>
            </w:tcBorders>
            <w:shd w:val="clear" w:color="auto" w:fill="FBE4D5" w:themeFill="accent2" w:themeFillTint="33"/>
          </w:tcPr>
          <w:p w14:paraId="796CDDFE" w14:textId="77777777" w:rsidR="002D72AD" w:rsidRPr="003431FC" w:rsidRDefault="002D72AD" w:rsidP="00ED0994">
            <w:pPr>
              <w:spacing w:before="40" w:after="40"/>
              <w:rPr>
                <w:rFonts w:ascii="Arial" w:hAnsi="Arial"/>
                <w:b/>
                <w:sz w:val="18"/>
                <w:szCs w:val="18"/>
                <w:lang w:val="es-ES"/>
              </w:rPr>
            </w:pPr>
            <w:r w:rsidRPr="003431FC">
              <w:rPr>
                <w:rFonts w:ascii="Arial" w:hAnsi="Arial"/>
                <w:b/>
                <w:i/>
                <w:sz w:val="18"/>
                <w:szCs w:val="18"/>
                <w:lang w:val="es-ES"/>
              </w:rPr>
              <w:t xml:space="preserve">Limosa </w:t>
            </w:r>
            <w:proofErr w:type="spellStart"/>
            <w:r w:rsidRPr="003431FC">
              <w:rPr>
                <w:rFonts w:ascii="Arial" w:hAnsi="Arial"/>
                <w:b/>
                <w:i/>
                <w:sz w:val="18"/>
                <w:szCs w:val="18"/>
                <w:lang w:val="es-ES"/>
              </w:rPr>
              <w:t>haemastica</w:t>
            </w:r>
            <w:proofErr w:type="spellEnd"/>
            <w:r w:rsidRPr="003431FC">
              <w:rPr>
                <w:rFonts w:ascii="Arial" w:hAnsi="Arial"/>
                <w:b/>
                <w:i/>
                <w:sz w:val="18"/>
                <w:szCs w:val="18"/>
                <w:lang w:val="es-ES"/>
              </w:rPr>
              <w:t xml:space="preserve"> </w:t>
            </w:r>
            <w:r w:rsidRPr="003431FC">
              <w:rPr>
                <w:rFonts w:ascii="Arial" w:hAnsi="Arial"/>
                <w:b/>
                <w:sz w:val="18"/>
                <w:szCs w:val="18"/>
                <w:lang w:val="es-ES"/>
              </w:rPr>
              <w:t>(Aguja café)</w:t>
            </w:r>
          </w:p>
        </w:tc>
        <w:tc>
          <w:tcPr>
            <w:tcW w:w="680" w:type="dxa"/>
            <w:tcBorders>
              <w:left w:val="nil"/>
              <w:right w:val="nil"/>
            </w:tcBorders>
            <w:shd w:val="clear" w:color="auto" w:fill="FBE4D5" w:themeFill="accent2" w:themeFillTint="33"/>
          </w:tcPr>
          <w:p w14:paraId="608D5BDF"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2A0A6AEE"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LC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VU </w:t>
            </w:r>
            <w:r w:rsidRPr="003431FC">
              <w:rPr>
                <w:rFonts w:ascii="Arial" w:hAnsi="Arial"/>
                <w:sz w:val="18"/>
                <w:szCs w:val="18"/>
                <w:shd w:val="clear" w:color="auto" w:fill="FBE4D5" w:themeFill="accent2" w:themeFillTint="33"/>
                <w:lang w:val="es-ES"/>
              </w:rPr>
              <w:t>(</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6CB4FC08"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 xml:space="preserve">Se sospecha un declive poblacional del 20–37 %; las causas exactas son inciertas. </w:t>
            </w:r>
          </w:p>
        </w:tc>
      </w:tr>
      <w:tr w:rsidR="002D72AD" w:rsidRPr="008C3380" w14:paraId="40DF04AF" w14:textId="77777777" w:rsidTr="009555C6">
        <w:tc>
          <w:tcPr>
            <w:tcW w:w="2405" w:type="dxa"/>
            <w:tcBorders>
              <w:left w:val="nil"/>
              <w:right w:val="nil"/>
            </w:tcBorders>
            <w:shd w:val="clear" w:color="auto" w:fill="FBE4D5" w:themeFill="accent2" w:themeFillTint="33"/>
          </w:tcPr>
          <w:p w14:paraId="0661AD64" w14:textId="77777777" w:rsidR="002D72AD" w:rsidRPr="003431FC" w:rsidRDefault="002D72AD" w:rsidP="00ED0994">
            <w:pPr>
              <w:spacing w:before="40" w:after="40"/>
              <w:rPr>
                <w:rFonts w:ascii="Arial" w:hAnsi="Arial"/>
                <w:b/>
                <w:i/>
                <w:sz w:val="18"/>
                <w:szCs w:val="18"/>
                <w:lang w:val="es-ES"/>
              </w:rPr>
            </w:pPr>
            <w:proofErr w:type="spellStart"/>
            <w:r w:rsidRPr="003431FC">
              <w:rPr>
                <w:rFonts w:ascii="Arial" w:hAnsi="Arial"/>
                <w:b/>
                <w:i/>
                <w:sz w:val="18"/>
                <w:szCs w:val="18"/>
                <w:lang w:val="es-ES"/>
              </w:rPr>
              <w:t>Pluvialis</w:t>
            </w:r>
            <w:proofErr w:type="spellEnd"/>
            <w:r w:rsidRPr="003431FC">
              <w:rPr>
                <w:rFonts w:ascii="Arial" w:hAnsi="Arial"/>
                <w:b/>
                <w:i/>
                <w:sz w:val="18"/>
                <w:szCs w:val="18"/>
                <w:lang w:val="es-ES"/>
              </w:rPr>
              <w:t xml:space="preserve"> </w:t>
            </w:r>
            <w:proofErr w:type="spellStart"/>
            <w:r w:rsidRPr="003431FC">
              <w:rPr>
                <w:rFonts w:ascii="Arial" w:hAnsi="Arial"/>
                <w:b/>
                <w:i/>
                <w:sz w:val="18"/>
                <w:szCs w:val="18"/>
                <w:lang w:val="es-ES"/>
              </w:rPr>
              <w:t>squatarola</w:t>
            </w:r>
            <w:proofErr w:type="spellEnd"/>
            <w:r w:rsidRPr="003431FC">
              <w:rPr>
                <w:rFonts w:ascii="Arial" w:hAnsi="Arial"/>
                <w:b/>
                <w:i/>
                <w:sz w:val="18"/>
                <w:szCs w:val="18"/>
                <w:lang w:val="es-ES"/>
              </w:rPr>
              <w:t xml:space="preserve"> </w:t>
            </w:r>
          </w:p>
          <w:p w14:paraId="6C457745" w14:textId="77777777" w:rsidR="002D72AD" w:rsidRPr="003431FC" w:rsidRDefault="002D72AD" w:rsidP="00ED0994">
            <w:pPr>
              <w:spacing w:before="40" w:after="40"/>
              <w:rPr>
                <w:rFonts w:ascii="Arial" w:hAnsi="Arial"/>
                <w:b/>
                <w:i/>
                <w:sz w:val="18"/>
                <w:szCs w:val="18"/>
                <w:lang w:val="es-ES"/>
              </w:rPr>
            </w:pPr>
            <w:r w:rsidRPr="003431FC">
              <w:rPr>
                <w:rFonts w:ascii="Arial" w:hAnsi="Arial"/>
                <w:b/>
                <w:sz w:val="18"/>
                <w:szCs w:val="18"/>
                <w:lang w:val="es-ES"/>
              </w:rPr>
              <w:t>(Chorlito gris)</w:t>
            </w:r>
          </w:p>
        </w:tc>
        <w:tc>
          <w:tcPr>
            <w:tcW w:w="680" w:type="dxa"/>
            <w:tcBorders>
              <w:left w:val="nil"/>
              <w:right w:val="nil"/>
            </w:tcBorders>
            <w:shd w:val="clear" w:color="auto" w:fill="FBE4D5" w:themeFill="accent2" w:themeFillTint="33"/>
          </w:tcPr>
          <w:p w14:paraId="3FFD76C5"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79C24233"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 xml:space="preserve">LC </w:t>
            </w:r>
            <w:r w:rsidRPr="003431FC">
              <w:rPr>
                <w:rFonts w:ascii="Arial" w:hAnsi="Arial"/>
                <w:sz w:val="18"/>
                <w:szCs w:val="18"/>
                <w:shd w:val="clear" w:color="auto" w:fill="FBE4D5" w:themeFill="accent2" w:themeFillTint="33"/>
                <w:lang w:val="es-ES"/>
              </w:rPr>
              <w:t>(</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r w:rsidRPr="003431FC">
              <w:rPr>
                <w:rFonts w:ascii="Arial" w:hAnsi="Arial"/>
                <w:sz w:val="18"/>
                <w:szCs w:val="18"/>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VU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2C72882E"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Se estima una reducción poblacional del 30–49 %; los factores precisos del declive son desconocidos.</w:t>
            </w:r>
          </w:p>
        </w:tc>
      </w:tr>
      <w:tr w:rsidR="002D72AD" w:rsidRPr="008C3380" w14:paraId="788A0FD4" w14:textId="77777777" w:rsidTr="009555C6">
        <w:tc>
          <w:tcPr>
            <w:tcW w:w="2405" w:type="dxa"/>
            <w:tcBorders>
              <w:left w:val="nil"/>
              <w:right w:val="nil"/>
            </w:tcBorders>
            <w:shd w:val="clear" w:color="auto" w:fill="FBE4D5" w:themeFill="accent2" w:themeFillTint="33"/>
          </w:tcPr>
          <w:p w14:paraId="46C37B5A" w14:textId="77777777" w:rsidR="002D72AD" w:rsidRPr="003431FC" w:rsidRDefault="002D72AD" w:rsidP="00ED0994">
            <w:pPr>
              <w:spacing w:before="40" w:after="40"/>
              <w:rPr>
                <w:rFonts w:ascii="Arial" w:hAnsi="Arial"/>
                <w:b/>
                <w:sz w:val="18"/>
                <w:szCs w:val="18"/>
                <w:lang w:val="es-ES"/>
              </w:rPr>
            </w:pPr>
            <w:proofErr w:type="spellStart"/>
            <w:r w:rsidRPr="003431FC">
              <w:rPr>
                <w:rFonts w:ascii="Arial" w:hAnsi="Arial"/>
                <w:b/>
                <w:i/>
                <w:sz w:val="18"/>
                <w:szCs w:val="18"/>
                <w:lang w:val="es-ES"/>
              </w:rPr>
              <w:t>Pluvianellus</w:t>
            </w:r>
            <w:proofErr w:type="spellEnd"/>
            <w:r w:rsidRPr="003431FC">
              <w:rPr>
                <w:rFonts w:ascii="Arial" w:hAnsi="Arial"/>
                <w:b/>
                <w:i/>
                <w:sz w:val="18"/>
                <w:szCs w:val="18"/>
                <w:lang w:val="es-ES"/>
              </w:rPr>
              <w:t xml:space="preserve"> </w:t>
            </w:r>
            <w:proofErr w:type="spellStart"/>
            <w:r w:rsidRPr="003431FC">
              <w:rPr>
                <w:rFonts w:ascii="Arial" w:hAnsi="Arial"/>
                <w:b/>
                <w:i/>
                <w:sz w:val="18"/>
                <w:szCs w:val="18"/>
                <w:lang w:val="es-ES"/>
              </w:rPr>
              <w:t>socialis</w:t>
            </w:r>
            <w:proofErr w:type="spellEnd"/>
            <w:r w:rsidRPr="003431FC">
              <w:rPr>
                <w:rFonts w:ascii="Arial" w:hAnsi="Arial"/>
                <w:b/>
                <w:i/>
                <w:sz w:val="18"/>
                <w:szCs w:val="18"/>
                <w:lang w:val="es-ES"/>
              </w:rPr>
              <w:t xml:space="preserve"> </w:t>
            </w:r>
            <w:r w:rsidRPr="003431FC">
              <w:rPr>
                <w:rFonts w:ascii="Arial" w:hAnsi="Arial"/>
                <w:b/>
                <w:sz w:val="18"/>
                <w:szCs w:val="18"/>
                <w:lang w:val="es-ES"/>
              </w:rPr>
              <w:t>(Chorlito ceniciento)</w:t>
            </w:r>
          </w:p>
        </w:tc>
        <w:tc>
          <w:tcPr>
            <w:tcW w:w="680" w:type="dxa"/>
            <w:tcBorders>
              <w:left w:val="nil"/>
              <w:right w:val="nil"/>
            </w:tcBorders>
            <w:shd w:val="clear" w:color="auto" w:fill="FBE4D5" w:themeFill="accent2" w:themeFillTint="33"/>
          </w:tcPr>
          <w:p w14:paraId="545FF400"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I/II</w:t>
            </w:r>
          </w:p>
        </w:tc>
        <w:tc>
          <w:tcPr>
            <w:tcW w:w="1814" w:type="dxa"/>
            <w:tcBorders>
              <w:left w:val="nil"/>
              <w:right w:val="nil"/>
            </w:tcBorders>
            <w:shd w:val="clear" w:color="auto" w:fill="FBE4D5" w:themeFill="accent2" w:themeFillTint="33"/>
          </w:tcPr>
          <w:p w14:paraId="002088B5"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 xml:space="preserve">NT (-) </w:t>
            </w:r>
            <w:r w:rsidRPr="003431FC">
              <w:rPr>
                <w:rFonts w:ascii="Arial" w:hAnsi="Arial"/>
                <w:color w:val="040C28"/>
                <w:sz w:val="18"/>
                <w:szCs w:val="18"/>
                <w:lang w:val="es-ES"/>
              </w:rPr>
              <w:t>→</w:t>
            </w:r>
            <w:r w:rsidRPr="003431FC">
              <w:rPr>
                <w:rFonts w:ascii="Arial" w:hAnsi="Arial"/>
                <w:sz w:val="18"/>
                <w:szCs w:val="18"/>
                <w:lang w:val="es-ES"/>
              </w:rPr>
              <w:t xml:space="preserve"> VU (-)</w:t>
            </w:r>
          </w:p>
        </w:tc>
        <w:tc>
          <w:tcPr>
            <w:tcW w:w="4168" w:type="dxa"/>
            <w:tcBorders>
              <w:left w:val="nil"/>
              <w:right w:val="nil"/>
            </w:tcBorders>
            <w:shd w:val="clear" w:color="auto" w:fill="FBE4D5" w:themeFill="accent2" w:themeFillTint="33"/>
          </w:tcPr>
          <w:p w14:paraId="7B294006"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Población mundial pequeña, aunque la tendencia poblacional es estable.</w:t>
            </w:r>
          </w:p>
        </w:tc>
      </w:tr>
      <w:tr w:rsidR="002D72AD" w:rsidRPr="008C3380" w14:paraId="55577EBB" w14:textId="77777777" w:rsidTr="009555C6">
        <w:tc>
          <w:tcPr>
            <w:tcW w:w="2405" w:type="dxa"/>
            <w:tcBorders>
              <w:left w:val="nil"/>
              <w:right w:val="nil"/>
            </w:tcBorders>
          </w:tcPr>
          <w:p w14:paraId="638E2496" w14:textId="77777777" w:rsidR="002D72AD" w:rsidRPr="003431FC" w:rsidRDefault="002D72AD" w:rsidP="00ED0994">
            <w:pPr>
              <w:spacing w:before="40" w:after="40"/>
              <w:rPr>
                <w:rFonts w:ascii="Arial" w:hAnsi="Arial"/>
                <w:i/>
                <w:sz w:val="18"/>
                <w:szCs w:val="18"/>
                <w:lang w:val="es-ES"/>
              </w:rPr>
            </w:pPr>
            <w:proofErr w:type="spellStart"/>
            <w:r w:rsidRPr="003431FC">
              <w:rPr>
                <w:rFonts w:ascii="Arial" w:hAnsi="Arial"/>
                <w:i/>
                <w:sz w:val="18"/>
                <w:szCs w:val="18"/>
                <w:lang w:val="es-ES"/>
              </w:rPr>
              <w:t>Tringa</w:t>
            </w:r>
            <w:proofErr w:type="spellEnd"/>
            <w:r w:rsidRPr="003431FC">
              <w:rPr>
                <w:rFonts w:ascii="Arial" w:hAnsi="Arial"/>
                <w:i/>
                <w:sz w:val="18"/>
                <w:szCs w:val="18"/>
                <w:lang w:val="es-ES"/>
              </w:rPr>
              <w:t xml:space="preserve"> </w:t>
            </w:r>
            <w:proofErr w:type="spellStart"/>
            <w:r w:rsidRPr="003431FC">
              <w:rPr>
                <w:rFonts w:ascii="Arial" w:hAnsi="Arial"/>
                <w:i/>
                <w:sz w:val="18"/>
                <w:szCs w:val="18"/>
                <w:lang w:val="es-ES"/>
              </w:rPr>
              <w:t>brevipes</w:t>
            </w:r>
            <w:proofErr w:type="spellEnd"/>
            <w:r w:rsidRPr="003431FC">
              <w:rPr>
                <w:rFonts w:ascii="Arial" w:hAnsi="Arial"/>
                <w:i/>
                <w:sz w:val="18"/>
                <w:szCs w:val="18"/>
                <w:lang w:val="es-ES"/>
              </w:rPr>
              <w:t xml:space="preserve"> </w:t>
            </w:r>
          </w:p>
          <w:p w14:paraId="5F1E6FF9"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(Playero Siberiano)</w:t>
            </w:r>
          </w:p>
        </w:tc>
        <w:tc>
          <w:tcPr>
            <w:tcW w:w="680" w:type="dxa"/>
            <w:tcBorders>
              <w:left w:val="nil"/>
              <w:right w:val="nil"/>
            </w:tcBorders>
          </w:tcPr>
          <w:p w14:paraId="2DBA895C"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tcPr>
          <w:p w14:paraId="68346975"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NT (</w:t>
            </w:r>
            <w:r w:rsidRPr="003431FC">
              <w:rPr>
                <w:rFonts w:ascii="Arial" w:hAnsi="Arial"/>
                <w:color w:val="1F1F1F"/>
                <w:sz w:val="18"/>
                <w:szCs w:val="18"/>
                <w:lang w:val="es-ES"/>
              </w:rPr>
              <w:t>↓</w:t>
            </w:r>
            <w:r w:rsidRPr="003431FC">
              <w:rPr>
                <w:rFonts w:ascii="Arial" w:hAnsi="Arial"/>
                <w:sz w:val="18"/>
                <w:szCs w:val="18"/>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LC (-)</w:t>
            </w:r>
          </w:p>
        </w:tc>
        <w:tc>
          <w:tcPr>
            <w:tcW w:w="4168" w:type="dxa"/>
            <w:tcBorders>
              <w:left w:val="nil"/>
              <w:right w:val="nil"/>
            </w:tcBorders>
          </w:tcPr>
          <w:p w14:paraId="3DBEA1F1"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La especie posee un amplio rango de distribución; se sospecha que la tendencia poblacional es estable.</w:t>
            </w:r>
          </w:p>
        </w:tc>
      </w:tr>
      <w:tr w:rsidR="002D72AD" w:rsidRPr="008C3380" w14:paraId="11123B54" w14:textId="77777777" w:rsidTr="009555C6">
        <w:tc>
          <w:tcPr>
            <w:tcW w:w="2405" w:type="dxa"/>
            <w:tcBorders>
              <w:left w:val="nil"/>
              <w:right w:val="nil"/>
            </w:tcBorders>
            <w:shd w:val="clear" w:color="auto" w:fill="FBE4D5" w:themeFill="accent2" w:themeFillTint="33"/>
          </w:tcPr>
          <w:p w14:paraId="18A5A028" w14:textId="77777777" w:rsidR="002D72AD" w:rsidRPr="003431FC" w:rsidRDefault="002D72AD" w:rsidP="00ED0994">
            <w:pPr>
              <w:spacing w:before="40" w:after="40"/>
              <w:rPr>
                <w:rFonts w:ascii="Arial" w:hAnsi="Arial"/>
                <w:b/>
                <w:i/>
                <w:sz w:val="18"/>
                <w:szCs w:val="18"/>
                <w:lang w:val="es-ES"/>
              </w:rPr>
            </w:pPr>
            <w:proofErr w:type="spellStart"/>
            <w:r w:rsidRPr="003431FC">
              <w:rPr>
                <w:rFonts w:ascii="Arial" w:hAnsi="Arial"/>
                <w:b/>
                <w:i/>
                <w:sz w:val="18"/>
                <w:szCs w:val="18"/>
                <w:lang w:val="es-ES"/>
              </w:rPr>
              <w:t>Tringa</w:t>
            </w:r>
            <w:proofErr w:type="spellEnd"/>
            <w:r w:rsidRPr="003431FC">
              <w:rPr>
                <w:rFonts w:ascii="Arial" w:hAnsi="Arial"/>
                <w:b/>
                <w:i/>
                <w:sz w:val="18"/>
                <w:szCs w:val="18"/>
                <w:lang w:val="es-ES"/>
              </w:rPr>
              <w:t xml:space="preserve"> </w:t>
            </w:r>
            <w:proofErr w:type="spellStart"/>
            <w:r w:rsidRPr="003431FC">
              <w:rPr>
                <w:rFonts w:ascii="Arial" w:hAnsi="Arial"/>
                <w:b/>
                <w:i/>
                <w:sz w:val="18"/>
                <w:szCs w:val="18"/>
                <w:lang w:val="es-ES"/>
              </w:rPr>
              <w:t>flavipes</w:t>
            </w:r>
            <w:proofErr w:type="spellEnd"/>
            <w:r w:rsidRPr="003431FC">
              <w:rPr>
                <w:rFonts w:ascii="Arial" w:hAnsi="Arial"/>
                <w:b/>
                <w:i/>
                <w:sz w:val="18"/>
                <w:szCs w:val="18"/>
                <w:lang w:val="es-ES"/>
              </w:rPr>
              <w:t xml:space="preserve"> </w:t>
            </w:r>
          </w:p>
          <w:p w14:paraId="24FDD84E" w14:textId="77777777" w:rsidR="002D72AD" w:rsidRPr="003431FC" w:rsidRDefault="002D72AD" w:rsidP="00ED0994">
            <w:pPr>
              <w:spacing w:before="40" w:after="40"/>
              <w:rPr>
                <w:rFonts w:ascii="Arial" w:hAnsi="Arial"/>
                <w:b/>
                <w:sz w:val="18"/>
                <w:szCs w:val="18"/>
                <w:lang w:val="es-ES"/>
              </w:rPr>
            </w:pPr>
            <w:r w:rsidRPr="003431FC">
              <w:rPr>
                <w:rFonts w:ascii="Arial" w:hAnsi="Arial"/>
                <w:b/>
                <w:sz w:val="18"/>
                <w:szCs w:val="18"/>
                <w:lang w:val="es-ES"/>
              </w:rPr>
              <w:t xml:space="preserve">(Archibebe </w:t>
            </w:r>
            <w:proofErr w:type="spellStart"/>
            <w:r w:rsidRPr="003431FC">
              <w:rPr>
                <w:rFonts w:ascii="Arial" w:hAnsi="Arial"/>
                <w:b/>
                <w:sz w:val="18"/>
                <w:szCs w:val="18"/>
                <w:lang w:val="es-ES"/>
              </w:rPr>
              <w:t>patigualdo</w:t>
            </w:r>
            <w:proofErr w:type="spellEnd"/>
            <w:r w:rsidRPr="003431FC">
              <w:rPr>
                <w:rFonts w:ascii="Arial" w:hAnsi="Arial"/>
                <w:b/>
                <w:sz w:val="18"/>
                <w:szCs w:val="18"/>
                <w:lang w:val="es-ES"/>
              </w:rPr>
              <w:t xml:space="preserve"> chico)</w:t>
            </w:r>
          </w:p>
        </w:tc>
        <w:tc>
          <w:tcPr>
            <w:tcW w:w="680" w:type="dxa"/>
            <w:tcBorders>
              <w:left w:val="nil"/>
              <w:right w:val="nil"/>
            </w:tcBorders>
            <w:shd w:val="clear" w:color="auto" w:fill="FBE4D5" w:themeFill="accent2" w:themeFillTint="33"/>
          </w:tcPr>
          <w:p w14:paraId="395FDD89"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2DC2A943"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LC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VU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1FE436AD"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Se estima una reducción poblacional del 26–49 %; los factores posibles incluyen la captura no sostenible.</w:t>
            </w:r>
          </w:p>
        </w:tc>
      </w:tr>
      <w:tr w:rsidR="002D72AD" w:rsidRPr="008C3380" w14:paraId="30742797" w14:textId="77777777" w:rsidTr="009555C6">
        <w:tc>
          <w:tcPr>
            <w:tcW w:w="2405" w:type="dxa"/>
            <w:tcBorders>
              <w:left w:val="nil"/>
              <w:right w:val="nil"/>
            </w:tcBorders>
            <w:shd w:val="clear" w:color="auto" w:fill="FBE4D5" w:themeFill="accent2" w:themeFillTint="33"/>
          </w:tcPr>
          <w:p w14:paraId="037ACD00" w14:textId="77777777" w:rsidR="002D72AD" w:rsidRPr="003431FC" w:rsidRDefault="002D72AD" w:rsidP="00ED0994">
            <w:pPr>
              <w:spacing w:before="40" w:after="40"/>
              <w:rPr>
                <w:rFonts w:ascii="Arial" w:hAnsi="Arial"/>
                <w:sz w:val="18"/>
                <w:szCs w:val="18"/>
                <w:lang w:val="es-ES"/>
              </w:rPr>
            </w:pPr>
            <w:proofErr w:type="spellStart"/>
            <w:r w:rsidRPr="003431FC">
              <w:rPr>
                <w:rFonts w:ascii="Arial" w:hAnsi="Arial"/>
                <w:i/>
                <w:sz w:val="18"/>
                <w:szCs w:val="18"/>
                <w:lang w:val="es-ES"/>
              </w:rPr>
              <w:lastRenderedPageBreak/>
              <w:t>Tringa</w:t>
            </w:r>
            <w:proofErr w:type="spellEnd"/>
            <w:r w:rsidRPr="003431FC">
              <w:rPr>
                <w:rFonts w:ascii="Arial" w:hAnsi="Arial"/>
                <w:i/>
                <w:sz w:val="18"/>
                <w:szCs w:val="18"/>
                <w:lang w:val="es-ES"/>
              </w:rPr>
              <w:t xml:space="preserve"> </w:t>
            </w:r>
            <w:proofErr w:type="spellStart"/>
            <w:r w:rsidRPr="003431FC">
              <w:rPr>
                <w:rFonts w:ascii="Arial" w:hAnsi="Arial"/>
                <w:i/>
                <w:sz w:val="18"/>
                <w:szCs w:val="18"/>
                <w:lang w:val="es-ES"/>
              </w:rPr>
              <w:t>melanoleuca</w:t>
            </w:r>
            <w:proofErr w:type="spellEnd"/>
            <w:r w:rsidRPr="003431FC">
              <w:rPr>
                <w:rFonts w:ascii="Arial" w:hAnsi="Arial"/>
                <w:i/>
                <w:sz w:val="18"/>
                <w:szCs w:val="18"/>
                <w:lang w:val="es-ES"/>
              </w:rPr>
              <w:t xml:space="preserve"> </w:t>
            </w:r>
            <w:r w:rsidRPr="003431FC">
              <w:rPr>
                <w:rFonts w:ascii="Arial" w:hAnsi="Arial"/>
                <w:sz w:val="18"/>
                <w:szCs w:val="18"/>
                <w:lang w:val="es-ES"/>
              </w:rPr>
              <w:t xml:space="preserve">(Archibebe </w:t>
            </w:r>
            <w:proofErr w:type="spellStart"/>
            <w:r w:rsidRPr="003431FC">
              <w:rPr>
                <w:rFonts w:ascii="Arial" w:hAnsi="Arial"/>
                <w:sz w:val="18"/>
                <w:szCs w:val="18"/>
                <w:lang w:val="es-ES"/>
              </w:rPr>
              <w:t>patigualdo</w:t>
            </w:r>
            <w:proofErr w:type="spellEnd"/>
            <w:r w:rsidRPr="003431FC">
              <w:rPr>
                <w:rFonts w:ascii="Arial" w:hAnsi="Arial"/>
                <w:sz w:val="18"/>
                <w:szCs w:val="18"/>
                <w:lang w:val="es-ES"/>
              </w:rPr>
              <w:t xml:space="preserve"> grande)</w:t>
            </w:r>
          </w:p>
        </w:tc>
        <w:tc>
          <w:tcPr>
            <w:tcW w:w="680" w:type="dxa"/>
            <w:tcBorders>
              <w:left w:val="nil"/>
              <w:right w:val="nil"/>
            </w:tcBorders>
            <w:shd w:val="clear" w:color="auto" w:fill="FBE4D5" w:themeFill="accent2" w:themeFillTint="33"/>
          </w:tcPr>
          <w:p w14:paraId="1917376B"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2AB5C31D"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 xml:space="preserve">LC (-) </w:t>
            </w:r>
            <w:r w:rsidRPr="003431FC">
              <w:rPr>
                <w:rFonts w:ascii="Arial" w:hAnsi="Arial"/>
                <w:color w:val="040C28"/>
                <w:sz w:val="18"/>
                <w:szCs w:val="18"/>
                <w:lang w:val="es-ES"/>
              </w:rPr>
              <w:t>→</w:t>
            </w:r>
            <w:r w:rsidRPr="003431FC">
              <w:rPr>
                <w:rFonts w:ascii="Arial" w:hAnsi="Arial"/>
                <w:sz w:val="18"/>
                <w:szCs w:val="18"/>
                <w:lang w:val="es-ES"/>
              </w:rPr>
              <w:t xml:space="preserve"> NT </w:t>
            </w:r>
            <w:r w:rsidRPr="003431FC">
              <w:rPr>
                <w:rFonts w:ascii="Arial" w:hAnsi="Arial"/>
                <w:sz w:val="18"/>
                <w:szCs w:val="18"/>
                <w:shd w:val="clear" w:color="auto" w:fill="FBE4D5" w:themeFill="accent2" w:themeFillTint="33"/>
                <w:lang w:val="es-ES"/>
              </w:rPr>
              <w:t>(</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lang w:val="es-ES"/>
              </w:rPr>
              <w:t>)</w:t>
            </w:r>
          </w:p>
        </w:tc>
        <w:tc>
          <w:tcPr>
            <w:tcW w:w="4168" w:type="dxa"/>
            <w:tcBorders>
              <w:left w:val="nil"/>
              <w:right w:val="nil"/>
            </w:tcBorders>
            <w:shd w:val="clear" w:color="auto" w:fill="FBE4D5" w:themeFill="accent2" w:themeFillTint="33"/>
          </w:tcPr>
          <w:p w14:paraId="1A0AEEB4"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Se sospecha una disminución poblacional de hasta el 29 %; los posibles impulsores incluyen la captura directa.</w:t>
            </w:r>
          </w:p>
        </w:tc>
      </w:tr>
      <w:tr w:rsidR="002D72AD" w:rsidRPr="008C3380" w14:paraId="6489BBC8" w14:textId="77777777" w:rsidTr="009555C6">
        <w:tc>
          <w:tcPr>
            <w:tcW w:w="2405" w:type="dxa"/>
            <w:tcBorders>
              <w:left w:val="nil"/>
              <w:right w:val="nil"/>
            </w:tcBorders>
            <w:shd w:val="clear" w:color="auto" w:fill="FBE4D5" w:themeFill="accent2" w:themeFillTint="33"/>
          </w:tcPr>
          <w:p w14:paraId="731F882C" w14:textId="77777777" w:rsidR="002D72AD" w:rsidRPr="003431FC" w:rsidRDefault="002D72AD" w:rsidP="00ED0994">
            <w:pPr>
              <w:spacing w:before="40" w:after="40"/>
              <w:rPr>
                <w:rFonts w:ascii="Arial" w:hAnsi="Arial"/>
                <w:b/>
                <w:i/>
                <w:sz w:val="18"/>
                <w:szCs w:val="18"/>
                <w:lang w:val="es-ES"/>
              </w:rPr>
            </w:pPr>
            <w:proofErr w:type="spellStart"/>
            <w:r w:rsidRPr="003431FC">
              <w:rPr>
                <w:rFonts w:ascii="Arial" w:hAnsi="Arial"/>
                <w:b/>
                <w:i/>
                <w:sz w:val="18"/>
                <w:szCs w:val="18"/>
                <w:lang w:val="es-ES"/>
              </w:rPr>
              <w:t>Spheniscus</w:t>
            </w:r>
            <w:proofErr w:type="spellEnd"/>
            <w:r w:rsidRPr="003431FC">
              <w:rPr>
                <w:rFonts w:ascii="Arial" w:hAnsi="Arial"/>
                <w:b/>
                <w:i/>
                <w:sz w:val="18"/>
                <w:szCs w:val="18"/>
                <w:lang w:val="es-ES"/>
              </w:rPr>
              <w:t xml:space="preserve"> </w:t>
            </w:r>
            <w:proofErr w:type="spellStart"/>
            <w:r w:rsidRPr="003431FC">
              <w:rPr>
                <w:rFonts w:ascii="Arial" w:hAnsi="Arial"/>
                <w:b/>
                <w:i/>
                <w:sz w:val="18"/>
                <w:szCs w:val="18"/>
                <w:lang w:val="es-ES"/>
              </w:rPr>
              <w:t>demersus</w:t>
            </w:r>
            <w:proofErr w:type="spellEnd"/>
            <w:r w:rsidRPr="003431FC">
              <w:rPr>
                <w:rFonts w:ascii="Arial" w:hAnsi="Arial"/>
                <w:b/>
                <w:i/>
                <w:sz w:val="18"/>
                <w:szCs w:val="18"/>
                <w:lang w:val="es-ES"/>
              </w:rPr>
              <w:t xml:space="preserve"> </w:t>
            </w:r>
            <w:r w:rsidRPr="003431FC">
              <w:rPr>
                <w:rFonts w:ascii="Arial" w:hAnsi="Arial"/>
                <w:b/>
                <w:sz w:val="18"/>
                <w:szCs w:val="18"/>
                <w:lang w:val="es-ES"/>
              </w:rPr>
              <w:t>(Pingüino del Cabo)</w:t>
            </w:r>
          </w:p>
        </w:tc>
        <w:tc>
          <w:tcPr>
            <w:tcW w:w="680" w:type="dxa"/>
            <w:tcBorders>
              <w:left w:val="nil"/>
              <w:right w:val="nil"/>
            </w:tcBorders>
            <w:shd w:val="clear" w:color="auto" w:fill="FBE4D5" w:themeFill="accent2" w:themeFillTint="33"/>
          </w:tcPr>
          <w:p w14:paraId="1BB7E24B"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787116B5"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EN</w:t>
            </w:r>
            <w:r w:rsidRPr="003431FC">
              <w:rPr>
                <w:rFonts w:ascii="Arial" w:hAnsi="Arial"/>
                <w:sz w:val="18"/>
                <w:szCs w:val="18"/>
                <w:shd w:val="clear" w:color="auto" w:fill="FBE4D5" w:themeFill="accent2" w:themeFillTint="33"/>
                <w:lang w:val="es-ES"/>
              </w:rPr>
              <w:t xml:space="preserve">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r w:rsidRPr="003431FC">
              <w:rPr>
                <w:rFonts w:ascii="Arial" w:hAnsi="Arial"/>
                <w:sz w:val="18"/>
                <w:szCs w:val="18"/>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CR </w:t>
            </w:r>
            <w:r w:rsidRPr="003431FC">
              <w:rPr>
                <w:rFonts w:ascii="Arial" w:hAnsi="Arial"/>
                <w:sz w:val="18"/>
                <w:szCs w:val="18"/>
                <w:shd w:val="clear" w:color="auto" w:fill="FBE4D5" w:themeFill="accent2" w:themeFillTint="33"/>
                <w:lang w:val="es-ES"/>
              </w:rPr>
              <w:t>(</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p>
        </w:tc>
        <w:tc>
          <w:tcPr>
            <w:tcW w:w="4168" w:type="dxa"/>
            <w:tcBorders>
              <w:left w:val="nil"/>
              <w:right w:val="nil"/>
            </w:tcBorders>
            <w:shd w:val="clear" w:color="auto" w:fill="FBE4D5" w:themeFill="accent2" w:themeFillTint="33"/>
          </w:tcPr>
          <w:p w14:paraId="25811830"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 xml:space="preserve">La población está disminuyendo de forma extremadamente rápida; las principales amenazas son los impactos de las pesquerías y el cambio climático sobre la disponibilidad de presas. </w:t>
            </w:r>
          </w:p>
        </w:tc>
      </w:tr>
      <w:tr w:rsidR="002D72AD" w:rsidRPr="003431FC" w14:paraId="7CA1ED8D" w14:textId="77777777" w:rsidTr="009555C6">
        <w:tc>
          <w:tcPr>
            <w:tcW w:w="9067" w:type="dxa"/>
            <w:gridSpan w:val="4"/>
            <w:tcBorders>
              <w:left w:val="nil"/>
              <w:right w:val="nil"/>
            </w:tcBorders>
            <w:shd w:val="clear" w:color="auto" w:fill="67A2C0"/>
          </w:tcPr>
          <w:p w14:paraId="12F5D967" w14:textId="77777777" w:rsidR="002D72AD" w:rsidRPr="003431FC" w:rsidRDefault="002D72AD" w:rsidP="00ED5A72">
            <w:pPr>
              <w:spacing w:before="40" w:after="40"/>
              <w:jc w:val="both"/>
              <w:rPr>
                <w:rFonts w:ascii="Arial" w:hAnsi="Arial"/>
                <w:sz w:val="18"/>
                <w:szCs w:val="18"/>
                <w:lang w:val="es-ES"/>
              </w:rPr>
            </w:pPr>
            <w:r w:rsidRPr="003431FC">
              <w:rPr>
                <w:rFonts w:ascii="Arial" w:hAnsi="Arial"/>
                <w:color w:val="FFFFFF" w:themeColor="background1"/>
                <w:sz w:val="18"/>
                <w:szCs w:val="18"/>
                <w:lang w:val="es-ES"/>
              </w:rPr>
              <w:t>Peces</w:t>
            </w:r>
          </w:p>
        </w:tc>
      </w:tr>
      <w:tr w:rsidR="002D72AD" w:rsidRPr="008C3380" w14:paraId="3B26F8D0" w14:textId="77777777" w:rsidTr="009555C6">
        <w:tc>
          <w:tcPr>
            <w:tcW w:w="2405" w:type="dxa"/>
            <w:tcBorders>
              <w:left w:val="nil"/>
              <w:right w:val="nil"/>
            </w:tcBorders>
            <w:shd w:val="clear" w:color="auto" w:fill="FBE4D5" w:themeFill="accent2" w:themeFillTint="33"/>
          </w:tcPr>
          <w:p w14:paraId="6B232FB5" w14:textId="77777777" w:rsidR="002D72AD" w:rsidRPr="003431FC" w:rsidRDefault="002D72AD" w:rsidP="00ED0994">
            <w:pPr>
              <w:spacing w:before="40" w:after="40"/>
              <w:rPr>
                <w:rFonts w:ascii="Arial" w:hAnsi="Arial"/>
                <w:b/>
                <w:sz w:val="18"/>
                <w:szCs w:val="18"/>
                <w:lang w:val="es-ES"/>
              </w:rPr>
            </w:pPr>
            <w:proofErr w:type="spellStart"/>
            <w:r w:rsidRPr="003431FC">
              <w:rPr>
                <w:rFonts w:ascii="Arial" w:hAnsi="Arial"/>
                <w:b/>
                <w:i/>
                <w:sz w:val="18"/>
                <w:szCs w:val="18"/>
                <w:lang w:val="es-ES"/>
              </w:rPr>
              <w:t>Acipenser</w:t>
            </w:r>
            <w:proofErr w:type="spellEnd"/>
            <w:r w:rsidRPr="003431FC">
              <w:rPr>
                <w:rFonts w:ascii="Arial" w:hAnsi="Arial"/>
                <w:b/>
                <w:i/>
                <w:sz w:val="18"/>
                <w:szCs w:val="18"/>
                <w:lang w:val="es-ES"/>
              </w:rPr>
              <w:t xml:space="preserve"> </w:t>
            </w:r>
            <w:proofErr w:type="spellStart"/>
            <w:r w:rsidRPr="003431FC">
              <w:rPr>
                <w:rFonts w:ascii="Arial" w:hAnsi="Arial"/>
                <w:b/>
                <w:i/>
                <w:sz w:val="18"/>
                <w:szCs w:val="18"/>
                <w:lang w:val="es-ES"/>
              </w:rPr>
              <w:t>ruthenus</w:t>
            </w:r>
            <w:proofErr w:type="spellEnd"/>
            <w:r w:rsidRPr="003431FC">
              <w:rPr>
                <w:rFonts w:ascii="Arial" w:hAnsi="Arial"/>
                <w:b/>
                <w:sz w:val="18"/>
                <w:szCs w:val="18"/>
                <w:lang w:val="es-ES"/>
              </w:rPr>
              <w:t xml:space="preserve"> (Esturión de Siberia)</w:t>
            </w:r>
          </w:p>
        </w:tc>
        <w:tc>
          <w:tcPr>
            <w:tcW w:w="680" w:type="dxa"/>
            <w:tcBorders>
              <w:left w:val="nil"/>
              <w:right w:val="nil"/>
            </w:tcBorders>
            <w:shd w:val="clear" w:color="auto" w:fill="FBE4D5" w:themeFill="accent2" w:themeFillTint="33"/>
          </w:tcPr>
          <w:p w14:paraId="3FEA2BC3"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w:t>
            </w:r>
          </w:p>
        </w:tc>
        <w:tc>
          <w:tcPr>
            <w:tcW w:w="1814" w:type="dxa"/>
            <w:tcBorders>
              <w:left w:val="nil"/>
              <w:right w:val="nil"/>
            </w:tcBorders>
            <w:shd w:val="clear" w:color="auto" w:fill="FBE4D5" w:themeFill="accent2" w:themeFillTint="33"/>
          </w:tcPr>
          <w:p w14:paraId="159DBF2B"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VU (</w:t>
            </w:r>
            <w:proofErr w:type="gramStart"/>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w:t>
            </w:r>
            <w:r w:rsidRPr="003431FC">
              <w:rPr>
                <w:rFonts w:ascii="Arial" w:hAnsi="Arial"/>
                <w:color w:val="474747"/>
                <w:sz w:val="18"/>
                <w:szCs w:val="18"/>
                <w:shd w:val="clear" w:color="auto" w:fill="FBE4D5" w:themeFill="accent2" w:themeFillTint="33"/>
                <w:lang w:val="es-ES"/>
              </w:rPr>
              <w:t>*</w:t>
            </w:r>
            <w:proofErr w:type="gramEnd"/>
            <w:r w:rsidRPr="003431FC">
              <w:rPr>
                <w:rFonts w:ascii="Arial" w:hAnsi="Arial"/>
                <w:color w:val="474747"/>
                <w:sz w:val="18"/>
                <w:szCs w:val="18"/>
                <w:shd w:val="clear" w:color="auto" w:fill="FBE4D5" w:themeFill="accent2" w:themeFillTint="33"/>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w:t>
            </w:r>
            <w:r w:rsidRPr="003431FC">
              <w:rPr>
                <w:rFonts w:ascii="Arial" w:hAnsi="Arial"/>
                <w:color w:val="040C28"/>
                <w:sz w:val="18"/>
                <w:szCs w:val="18"/>
                <w:lang w:val="es-ES"/>
              </w:rPr>
              <w:t>EN</w:t>
            </w:r>
            <w:r w:rsidRPr="003431FC">
              <w:rPr>
                <w:rFonts w:ascii="Arial" w:hAnsi="Arial"/>
                <w:color w:val="040C28"/>
                <w:sz w:val="18"/>
                <w:szCs w:val="18"/>
                <w:shd w:val="clear" w:color="auto" w:fill="FBE4D5" w:themeFill="accent2" w:themeFillTint="33"/>
                <w:lang w:val="es-ES"/>
              </w:rPr>
              <w:t xml:space="preserve"> (</w:t>
            </w:r>
            <w:proofErr w:type="gramStart"/>
            <w:r w:rsidRPr="003431FC">
              <w:rPr>
                <w:rFonts w:ascii="Arial" w:hAnsi="Arial"/>
                <w:color w:val="1F1F1F"/>
                <w:sz w:val="18"/>
                <w:szCs w:val="18"/>
                <w:shd w:val="clear" w:color="auto" w:fill="FBE4D5" w:themeFill="accent2" w:themeFillTint="33"/>
                <w:lang w:val="es-ES"/>
              </w:rPr>
              <w:t>↓</w:t>
            </w:r>
            <w:r w:rsidRPr="003431FC">
              <w:rPr>
                <w:rFonts w:ascii="Arial" w:hAnsi="Arial"/>
                <w:color w:val="474747"/>
                <w:sz w:val="18"/>
                <w:szCs w:val="18"/>
                <w:shd w:val="clear" w:color="auto" w:fill="FBE4D5" w:themeFill="accent2" w:themeFillTint="33"/>
                <w:lang w:val="es-ES"/>
              </w:rPr>
              <w:t>)*</w:t>
            </w:r>
            <w:proofErr w:type="gramEnd"/>
          </w:p>
        </w:tc>
        <w:tc>
          <w:tcPr>
            <w:tcW w:w="4168" w:type="dxa"/>
            <w:tcBorders>
              <w:left w:val="nil"/>
              <w:right w:val="nil"/>
            </w:tcBorders>
            <w:shd w:val="clear" w:color="auto" w:fill="FBE4D5" w:themeFill="accent2" w:themeFillTint="33"/>
          </w:tcPr>
          <w:p w14:paraId="5FBB9A9A"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 xml:space="preserve">Se estima que las poblaciones silvestres han disminuido un 60–70 %. </w:t>
            </w:r>
          </w:p>
        </w:tc>
      </w:tr>
      <w:tr w:rsidR="002D72AD" w:rsidRPr="008C3380" w14:paraId="0CF1E677" w14:textId="77777777" w:rsidTr="009555C6">
        <w:tc>
          <w:tcPr>
            <w:tcW w:w="2405" w:type="dxa"/>
            <w:tcBorders>
              <w:left w:val="nil"/>
              <w:right w:val="nil"/>
            </w:tcBorders>
            <w:shd w:val="clear" w:color="auto" w:fill="FBE4D5" w:themeFill="accent2" w:themeFillTint="33"/>
          </w:tcPr>
          <w:p w14:paraId="6124087F" w14:textId="77777777" w:rsidR="002D72AD" w:rsidRPr="003431FC" w:rsidRDefault="002D72AD" w:rsidP="00ED0994">
            <w:pPr>
              <w:spacing w:before="40" w:after="40"/>
              <w:rPr>
                <w:rFonts w:ascii="Arial" w:hAnsi="Arial"/>
                <w:b/>
                <w:sz w:val="18"/>
                <w:szCs w:val="18"/>
                <w:lang w:val="es-ES"/>
              </w:rPr>
            </w:pPr>
            <w:proofErr w:type="spellStart"/>
            <w:r w:rsidRPr="003431FC">
              <w:rPr>
                <w:rFonts w:ascii="Arial" w:hAnsi="Arial"/>
                <w:b/>
                <w:i/>
                <w:sz w:val="18"/>
                <w:szCs w:val="18"/>
                <w:lang w:val="es-ES"/>
              </w:rPr>
              <w:t>Anoxypristis</w:t>
            </w:r>
            <w:proofErr w:type="spellEnd"/>
            <w:r w:rsidRPr="003431FC">
              <w:rPr>
                <w:rFonts w:ascii="Arial" w:hAnsi="Arial"/>
                <w:b/>
                <w:i/>
                <w:sz w:val="18"/>
                <w:szCs w:val="18"/>
                <w:lang w:val="es-ES"/>
              </w:rPr>
              <w:t xml:space="preserve"> </w:t>
            </w:r>
            <w:proofErr w:type="spellStart"/>
            <w:r w:rsidRPr="003431FC">
              <w:rPr>
                <w:rFonts w:ascii="Arial" w:hAnsi="Arial"/>
                <w:b/>
                <w:i/>
                <w:sz w:val="18"/>
                <w:szCs w:val="18"/>
                <w:lang w:val="es-ES"/>
              </w:rPr>
              <w:t>cuspidata</w:t>
            </w:r>
            <w:proofErr w:type="spellEnd"/>
            <w:r w:rsidRPr="003431FC">
              <w:rPr>
                <w:rFonts w:ascii="Arial" w:hAnsi="Arial"/>
                <w:b/>
                <w:i/>
                <w:sz w:val="18"/>
                <w:szCs w:val="18"/>
                <w:lang w:val="es-ES"/>
              </w:rPr>
              <w:t xml:space="preserve"> </w:t>
            </w:r>
            <w:r w:rsidRPr="003431FC">
              <w:rPr>
                <w:rFonts w:ascii="Arial" w:hAnsi="Arial"/>
                <w:b/>
                <w:sz w:val="18"/>
                <w:szCs w:val="18"/>
                <w:lang w:val="es-ES"/>
              </w:rPr>
              <w:t>(Pez espada)</w:t>
            </w:r>
          </w:p>
        </w:tc>
        <w:tc>
          <w:tcPr>
            <w:tcW w:w="680" w:type="dxa"/>
            <w:tcBorders>
              <w:left w:val="nil"/>
              <w:right w:val="nil"/>
            </w:tcBorders>
            <w:shd w:val="clear" w:color="auto" w:fill="FBE4D5" w:themeFill="accent2" w:themeFillTint="33"/>
          </w:tcPr>
          <w:p w14:paraId="3E66CE2C"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I/II</w:t>
            </w:r>
          </w:p>
        </w:tc>
        <w:tc>
          <w:tcPr>
            <w:tcW w:w="1814" w:type="dxa"/>
            <w:tcBorders>
              <w:left w:val="nil"/>
              <w:right w:val="nil"/>
            </w:tcBorders>
            <w:shd w:val="clear" w:color="auto" w:fill="FBE4D5" w:themeFill="accent2" w:themeFillTint="33"/>
          </w:tcPr>
          <w:p w14:paraId="09004641" w14:textId="77777777" w:rsidR="002D72AD" w:rsidRPr="003431FC" w:rsidRDefault="002D72AD" w:rsidP="00ED0994">
            <w:pPr>
              <w:spacing w:before="40" w:after="40"/>
              <w:rPr>
                <w:rFonts w:ascii="Arial" w:hAnsi="Arial"/>
                <w:sz w:val="18"/>
                <w:szCs w:val="18"/>
                <w:lang w:val="es-ES"/>
              </w:rPr>
            </w:pPr>
            <w:r w:rsidRPr="003431FC">
              <w:rPr>
                <w:rFonts w:ascii="Arial" w:hAnsi="Arial"/>
                <w:sz w:val="18"/>
                <w:szCs w:val="18"/>
                <w:lang w:val="es-ES"/>
              </w:rPr>
              <w:t>EN (</w:t>
            </w:r>
            <w:r w:rsidRPr="003431FC">
              <w:rPr>
                <w:rFonts w:ascii="Arial" w:hAnsi="Arial"/>
                <w:color w:val="1F1F1F"/>
                <w:sz w:val="18"/>
                <w:szCs w:val="18"/>
                <w:shd w:val="clear" w:color="auto" w:fill="FBE4D5" w:themeFill="accent2" w:themeFillTint="33"/>
                <w:lang w:val="es-ES"/>
              </w:rPr>
              <w:t>↓</w:t>
            </w:r>
            <w:r w:rsidRPr="003431FC">
              <w:rPr>
                <w:rFonts w:ascii="Arial" w:hAnsi="Arial"/>
                <w:sz w:val="18"/>
                <w:szCs w:val="18"/>
                <w:shd w:val="clear" w:color="auto" w:fill="FBE4D5" w:themeFill="accent2" w:themeFillTint="33"/>
                <w:lang w:val="es-ES"/>
              </w:rPr>
              <w:t xml:space="preserve">) </w:t>
            </w:r>
            <w:r w:rsidRPr="003431FC">
              <w:rPr>
                <w:rFonts w:ascii="Arial" w:hAnsi="Arial"/>
                <w:color w:val="040C28"/>
                <w:sz w:val="18"/>
                <w:szCs w:val="18"/>
                <w:lang w:val="es-ES"/>
              </w:rPr>
              <w:t>→</w:t>
            </w:r>
            <w:r w:rsidRPr="003431FC">
              <w:rPr>
                <w:rFonts w:ascii="Arial" w:hAnsi="Arial"/>
                <w:sz w:val="18"/>
                <w:szCs w:val="18"/>
                <w:lang w:val="es-ES"/>
              </w:rPr>
              <w:t xml:space="preserve"> </w:t>
            </w:r>
            <w:r w:rsidRPr="003431FC">
              <w:rPr>
                <w:rFonts w:ascii="Arial" w:hAnsi="Arial"/>
                <w:color w:val="040C28"/>
                <w:sz w:val="18"/>
                <w:szCs w:val="18"/>
                <w:lang w:val="es-ES"/>
              </w:rPr>
              <w:t xml:space="preserve">CR </w:t>
            </w:r>
            <w:r w:rsidRPr="003431FC">
              <w:rPr>
                <w:rFonts w:ascii="Arial" w:hAnsi="Arial"/>
                <w:color w:val="040C28"/>
                <w:sz w:val="18"/>
                <w:szCs w:val="18"/>
                <w:shd w:val="clear" w:color="auto" w:fill="FBE4D5" w:themeFill="accent2" w:themeFillTint="33"/>
                <w:lang w:val="es-ES"/>
              </w:rPr>
              <w:t>(</w:t>
            </w:r>
            <w:r w:rsidRPr="003431FC">
              <w:rPr>
                <w:rFonts w:ascii="Arial" w:hAnsi="Arial"/>
                <w:color w:val="1F1F1F"/>
                <w:sz w:val="18"/>
                <w:szCs w:val="18"/>
                <w:shd w:val="clear" w:color="auto" w:fill="FBE4D5" w:themeFill="accent2" w:themeFillTint="33"/>
                <w:lang w:val="es-ES"/>
              </w:rPr>
              <w:t>↓</w:t>
            </w:r>
            <w:r w:rsidRPr="003431FC">
              <w:rPr>
                <w:rFonts w:ascii="Arial" w:hAnsi="Arial"/>
                <w:color w:val="474747"/>
                <w:sz w:val="18"/>
                <w:szCs w:val="18"/>
                <w:shd w:val="clear" w:color="auto" w:fill="FBE4D5" w:themeFill="accent2" w:themeFillTint="33"/>
                <w:lang w:val="es-ES"/>
              </w:rPr>
              <w:t>)</w:t>
            </w:r>
          </w:p>
          <w:p w14:paraId="6A93DE0A" w14:textId="77777777" w:rsidR="002D72AD" w:rsidRPr="003431FC" w:rsidRDefault="002D72AD" w:rsidP="00ED0994">
            <w:pPr>
              <w:spacing w:before="40" w:after="40"/>
              <w:rPr>
                <w:rFonts w:ascii="Arial" w:hAnsi="Arial"/>
                <w:sz w:val="18"/>
                <w:szCs w:val="18"/>
                <w:lang w:val="es-ES"/>
              </w:rPr>
            </w:pPr>
          </w:p>
        </w:tc>
        <w:tc>
          <w:tcPr>
            <w:tcW w:w="4168" w:type="dxa"/>
            <w:tcBorders>
              <w:left w:val="nil"/>
              <w:right w:val="nil"/>
            </w:tcBorders>
            <w:shd w:val="clear" w:color="auto" w:fill="FBE4D5" w:themeFill="accent2" w:themeFillTint="33"/>
          </w:tcPr>
          <w:p w14:paraId="45BA08D6" w14:textId="77777777" w:rsidR="002D72AD" w:rsidRPr="003431FC" w:rsidRDefault="002D72AD" w:rsidP="00ED5A72">
            <w:pPr>
              <w:spacing w:before="40" w:after="40"/>
              <w:jc w:val="both"/>
              <w:rPr>
                <w:rFonts w:ascii="Arial" w:hAnsi="Arial"/>
                <w:sz w:val="18"/>
                <w:szCs w:val="18"/>
                <w:lang w:val="es-ES"/>
              </w:rPr>
            </w:pPr>
            <w:r w:rsidRPr="003431FC">
              <w:rPr>
                <w:rFonts w:ascii="Arial" w:hAnsi="Arial"/>
                <w:sz w:val="18"/>
                <w:szCs w:val="18"/>
                <w:lang w:val="es-ES"/>
              </w:rPr>
              <w:t xml:space="preserve">Se sospecha una reducción poblacional global superior al 80 % y una pérdida sustancial de área de distribución, impulsadas por la sobreexplotación y la degradación del hábitat. </w:t>
            </w:r>
          </w:p>
        </w:tc>
      </w:tr>
    </w:tbl>
    <w:p w14:paraId="37232C36" w14:textId="77777777" w:rsidR="002D72AD" w:rsidRPr="003431FC" w:rsidRDefault="002D72AD" w:rsidP="002D72AD">
      <w:pPr>
        <w:spacing w:line="240" w:lineRule="auto"/>
        <w:rPr>
          <w:rFonts w:cs="Arial"/>
          <w:sz w:val="16"/>
          <w:szCs w:val="16"/>
          <w:lang w:val="es-ES"/>
        </w:rPr>
      </w:pPr>
      <w:r w:rsidRPr="003431FC">
        <w:rPr>
          <w:rFonts w:cs="Arial"/>
          <w:sz w:val="16"/>
          <w:szCs w:val="16"/>
          <w:lang w:val="es-ES"/>
        </w:rPr>
        <w:t xml:space="preserve">*Refiere a la evaluación europea. Las listas del Apéndice II de </w:t>
      </w:r>
      <w:proofErr w:type="spellStart"/>
      <w:r w:rsidRPr="003431FC">
        <w:rPr>
          <w:rFonts w:cs="Arial"/>
          <w:i/>
          <w:sz w:val="16"/>
          <w:szCs w:val="16"/>
          <w:lang w:val="es-ES"/>
        </w:rPr>
        <w:t>Plecotus</w:t>
      </w:r>
      <w:proofErr w:type="spellEnd"/>
      <w:r w:rsidRPr="003431FC">
        <w:rPr>
          <w:rFonts w:cs="Arial"/>
          <w:i/>
          <w:sz w:val="16"/>
          <w:szCs w:val="16"/>
          <w:lang w:val="es-ES"/>
        </w:rPr>
        <w:t xml:space="preserve"> </w:t>
      </w:r>
      <w:proofErr w:type="spellStart"/>
      <w:r w:rsidRPr="003431FC">
        <w:rPr>
          <w:rFonts w:cs="Arial"/>
          <w:i/>
          <w:sz w:val="16"/>
          <w:szCs w:val="16"/>
          <w:lang w:val="es-ES"/>
        </w:rPr>
        <w:t>kolombatovici</w:t>
      </w:r>
      <w:proofErr w:type="spellEnd"/>
      <w:r w:rsidRPr="003431FC">
        <w:rPr>
          <w:rFonts w:cs="Arial"/>
          <w:i/>
          <w:sz w:val="16"/>
          <w:szCs w:val="16"/>
          <w:lang w:val="es-ES"/>
        </w:rPr>
        <w:t xml:space="preserve"> </w:t>
      </w:r>
      <w:r w:rsidRPr="003431FC">
        <w:rPr>
          <w:rFonts w:cs="Arial"/>
          <w:sz w:val="16"/>
          <w:szCs w:val="16"/>
          <w:lang w:val="es-ES"/>
        </w:rPr>
        <w:t xml:space="preserve">y </w:t>
      </w:r>
      <w:proofErr w:type="spellStart"/>
      <w:r w:rsidRPr="003431FC">
        <w:rPr>
          <w:rFonts w:cs="Arial"/>
          <w:i/>
          <w:sz w:val="16"/>
          <w:szCs w:val="16"/>
          <w:lang w:val="es-ES"/>
        </w:rPr>
        <w:t>Acipenser</w:t>
      </w:r>
      <w:proofErr w:type="spellEnd"/>
      <w:r w:rsidRPr="003431FC">
        <w:rPr>
          <w:rFonts w:cs="Arial"/>
          <w:i/>
          <w:sz w:val="16"/>
          <w:szCs w:val="16"/>
          <w:lang w:val="es-ES"/>
        </w:rPr>
        <w:t xml:space="preserve"> </w:t>
      </w:r>
      <w:proofErr w:type="spellStart"/>
      <w:r w:rsidRPr="003431FC">
        <w:rPr>
          <w:rFonts w:cs="Arial"/>
          <w:i/>
          <w:sz w:val="16"/>
          <w:szCs w:val="16"/>
          <w:lang w:val="es-ES"/>
        </w:rPr>
        <w:t>ruthenus</w:t>
      </w:r>
      <w:proofErr w:type="spellEnd"/>
      <w:r w:rsidRPr="003431FC">
        <w:rPr>
          <w:rFonts w:cs="Arial"/>
          <w:i/>
          <w:sz w:val="16"/>
          <w:szCs w:val="16"/>
          <w:lang w:val="es-ES"/>
        </w:rPr>
        <w:t xml:space="preserve"> </w:t>
      </w:r>
      <w:r w:rsidRPr="003431FC">
        <w:rPr>
          <w:rFonts w:cs="Arial"/>
          <w:sz w:val="16"/>
          <w:szCs w:val="16"/>
          <w:lang w:val="es-ES"/>
        </w:rPr>
        <w:t>se aplican a las poblaciones europeas y del Danubio, respectivamente.</w:t>
      </w:r>
    </w:p>
    <w:p w14:paraId="5B63EA4F" w14:textId="77777777" w:rsidR="002D72AD" w:rsidRPr="003431FC" w:rsidRDefault="002D72AD" w:rsidP="00C82977">
      <w:pPr>
        <w:spacing w:line="240" w:lineRule="auto"/>
        <w:rPr>
          <w:rFonts w:cs="Arial"/>
          <w:sz w:val="16"/>
          <w:szCs w:val="16"/>
          <w:lang w:val="es-ES"/>
        </w:rPr>
        <w:sectPr w:rsidR="002D72AD" w:rsidRPr="003431FC" w:rsidSect="00C82977">
          <w:footnotePr>
            <w:numFmt w:val="lowerLetter"/>
          </w:footnotePr>
          <w:pgSz w:w="11906" w:h="16838"/>
          <w:pgMar w:top="1440" w:right="1440" w:bottom="1440" w:left="1440" w:header="708" w:footer="708" w:gutter="0"/>
          <w:pgNumType w:start="1"/>
          <w:cols w:space="708"/>
          <w:docGrid w:linePitch="360"/>
        </w:sectPr>
      </w:pPr>
    </w:p>
    <w:p w14:paraId="2320B89C" w14:textId="7847B270" w:rsidR="0034769E" w:rsidRPr="00321E9E" w:rsidRDefault="0034769E" w:rsidP="007823FD">
      <w:pPr>
        <w:pStyle w:val="Heading1"/>
        <w:spacing w:before="0" w:line="240" w:lineRule="auto"/>
        <w:rPr>
          <w:rFonts w:ascii="Arial" w:hAnsi="Arial" w:cs="Arial"/>
          <w:b/>
          <w:bCs/>
          <w:color w:val="auto"/>
          <w:sz w:val="20"/>
          <w:szCs w:val="20"/>
          <w:lang w:val="es-ES"/>
        </w:rPr>
      </w:pPr>
      <w:bookmarkStart w:id="11" w:name="_Toc210914226"/>
      <w:r w:rsidRPr="00321E9E">
        <w:rPr>
          <w:rFonts w:ascii="Arial" w:hAnsi="Arial" w:cs="Arial"/>
          <w:b/>
          <w:bCs/>
          <w:color w:val="auto"/>
          <w:sz w:val="20"/>
          <w:szCs w:val="20"/>
          <w:lang w:val="es-ES"/>
        </w:rPr>
        <w:lastRenderedPageBreak/>
        <w:t>Referenc</w:t>
      </w:r>
      <w:r w:rsidR="00321E9E" w:rsidRPr="00321E9E">
        <w:rPr>
          <w:rFonts w:ascii="Arial" w:hAnsi="Arial" w:cs="Arial"/>
          <w:b/>
          <w:bCs/>
          <w:color w:val="auto"/>
          <w:sz w:val="20"/>
          <w:szCs w:val="20"/>
          <w:lang w:val="es-ES"/>
        </w:rPr>
        <w:t>ia</w:t>
      </w:r>
      <w:r w:rsidRPr="00321E9E">
        <w:rPr>
          <w:rFonts w:ascii="Arial" w:hAnsi="Arial" w:cs="Arial"/>
          <w:b/>
          <w:bCs/>
          <w:color w:val="auto"/>
          <w:sz w:val="20"/>
          <w:szCs w:val="20"/>
          <w:lang w:val="es-ES"/>
        </w:rPr>
        <w:t>s</w:t>
      </w:r>
      <w:bookmarkEnd w:id="11"/>
    </w:p>
    <w:p w14:paraId="2F59B686" w14:textId="77777777" w:rsidR="007823FD" w:rsidRPr="00321E9E" w:rsidRDefault="007823FD" w:rsidP="007823FD">
      <w:pPr>
        <w:spacing w:after="0" w:line="240" w:lineRule="auto"/>
        <w:rPr>
          <w:lang w:val="es-ES"/>
        </w:rPr>
      </w:pPr>
    </w:p>
    <w:p w14:paraId="3956FF54" w14:textId="77777777" w:rsidR="0034769E" w:rsidRPr="00321E9E" w:rsidRDefault="0034769E" w:rsidP="007823FD">
      <w:pPr>
        <w:pStyle w:val="ListParagraph"/>
        <w:numPr>
          <w:ilvl w:val="0"/>
          <w:numId w:val="16"/>
        </w:numPr>
        <w:spacing w:after="0" w:line="240" w:lineRule="auto"/>
        <w:contextualSpacing w:val="0"/>
        <w:rPr>
          <w:rFonts w:cs="Arial"/>
          <w:b/>
          <w:bCs/>
          <w:sz w:val="20"/>
          <w:szCs w:val="20"/>
          <w:lang w:val="en-US"/>
        </w:rPr>
      </w:pPr>
      <w:r w:rsidRPr="00321E9E">
        <w:rPr>
          <w:rFonts w:cs="Arial"/>
          <w:b/>
          <w:bCs/>
          <w:sz w:val="20"/>
          <w:szCs w:val="20"/>
          <w:lang w:val="en-US"/>
        </w:rPr>
        <w:t>Changes in the conservation status of CMS-listed species</w:t>
      </w:r>
    </w:p>
    <w:p w14:paraId="09537D5C" w14:textId="77777777" w:rsidR="007823FD" w:rsidRPr="00321E9E" w:rsidRDefault="007823FD" w:rsidP="007823FD">
      <w:pPr>
        <w:pStyle w:val="ListParagraph"/>
        <w:spacing w:after="0" w:line="240" w:lineRule="auto"/>
        <w:ind w:left="360"/>
        <w:contextualSpacing w:val="0"/>
        <w:rPr>
          <w:rFonts w:cs="Arial"/>
          <w:b/>
          <w:bCs/>
          <w:sz w:val="20"/>
          <w:szCs w:val="20"/>
          <w:lang w:val="en-US"/>
        </w:rPr>
      </w:pPr>
    </w:p>
    <w:p w14:paraId="598E1E5E" w14:textId="77777777" w:rsidR="0034769E" w:rsidRPr="00321E9E" w:rsidRDefault="0034769E" w:rsidP="007823FD">
      <w:pPr>
        <w:pStyle w:val="FootnoteText"/>
        <w:numPr>
          <w:ilvl w:val="0"/>
          <w:numId w:val="17"/>
        </w:numPr>
        <w:spacing w:after="40"/>
        <w:ind w:left="714" w:hanging="357"/>
        <w:rPr>
          <w:rFonts w:cs="Arial"/>
          <w:lang w:val="en-US"/>
        </w:rPr>
      </w:pPr>
      <w:proofErr w:type="spellStart"/>
      <w:r w:rsidRPr="00321E9E">
        <w:rPr>
          <w:rFonts w:cs="Arial"/>
          <w:lang w:val="en-US"/>
        </w:rPr>
        <w:t>BirdLife</w:t>
      </w:r>
      <w:proofErr w:type="spellEnd"/>
      <w:r w:rsidRPr="00321E9E">
        <w:rPr>
          <w:rFonts w:cs="Arial"/>
          <w:lang w:val="en-US"/>
        </w:rPr>
        <w:t xml:space="preserve"> International. 2023. </w:t>
      </w:r>
      <w:r w:rsidRPr="00321E9E">
        <w:rPr>
          <w:rFonts w:cs="Arial"/>
          <w:i/>
          <w:iCs/>
          <w:lang w:val="en-US"/>
        </w:rPr>
        <w:t xml:space="preserve">Otis </w:t>
      </w:r>
      <w:proofErr w:type="spellStart"/>
      <w:r w:rsidRPr="00321E9E">
        <w:rPr>
          <w:rFonts w:cs="Arial"/>
          <w:i/>
          <w:iCs/>
          <w:lang w:val="en-US"/>
        </w:rPr>
        <w:t>tarda</w:t>
      </w:r>
      <w:proofErr w:type="spellEnd"/>
      <w:r w:rsidRPr="00321E9E">
        <w:rPr>
          <w:rFonts w:cs="Arial"/>
          <w:lang w:val="en-US"/>
        </w:rPr>
        <w:t xml:space="preserve">. </w:t>
      </w:r>
      <w:r w:rsidRPr="00321E9E">
        <w:rPr>
          <w:rFonts w:cs="Arial"/>
          <w:i/>
          <w:iCs/>
          <w:lang w:val="en-US"/>
        </w:rPr>
        <w:t>The IUCN Red List of Threatened Species</w:t>
      </w:r>
      <w:r w:rsidRPr="00321E9E">
        <w:rPr>
          <w:rFonts w:cs="Arial"/>
          <w:lang w:val="en-US"/>
        </w:rPr>
        <w:t xml:space="preserve"> 2023: e.T22691900A226280431. </w:t>
      </w:r>
    </w:p>
    <w:p w14:paraId="3C2FE8B8" w14:textId="77777777" w:rsidR="0034769E" w:rsidRPr="00321E9E" w:rsidRDefault="0034769E" w:rsidP="007823FD">
      <w:pPr>
        <w:pStyle w:val="FootnoteText"/>
        <w:numPr>
          <w:ilvl w:val="0"/>
          <w:numId w:val="17"/>
        </w:numPr>
        <w:spacing w:after="40"/>
        <w:ind w:left="714" w:hanging="357"/>
        <w:rPr>
          <w:rFonts w:cs="Arial"/>
          <w:lang w:val="en-US"/>
        </w:rPr>
      </w:pPr>
      <w:proofErr w:type="spellStart"/>
      <w:r w:rsidRPr="00321E9E">
        <w:rPr>
          <w:rFonts w:cs="Arial"/>
          <w:lang w:val="en-US"/>
        </w:rPr>
        <w:t>BirdLife</w:t>
      </w:r>
      <w:proofErr w:type="spellEnd"/>
      <w:r w:rsidRPr="00321E9E">
        <w:rPr>
          <w:rFonts w:cs="Arial"/>
          <w:lang w:val="en-US"/>
        </w:rPr>
        <w:t xml:space="preserve"> International. 2024. </w:t>
      </w:r>
      <w:r w:rsidRPr="00321E9E">
        <w:rPr>
          <w:rFonts w:cs="Arial"/>
          <w:i/>
          <w:iCs/>
          <w:lang w:val="en-US"/>
        </w:rPr>
        <w:t>Press Release: New report reveals plummeting migratory shorebird populations globally</w:t>
      </w:r>
      <w:r w:rsidRPr="00321E9E">
        <w:rPr>
          <w:rFonts w:cs="Arial"/>
          <w:lang w:val="en-US"/>
        </w:rPr>
        <w:t>. Available at: https://www.birdlife.org/news/2024/10/28/press-release-new-report-reveals-plummeting-migratory-shorebird-populations-globally [Accessed 29 August 2025]</w:t>
      </w:r>
    </w:p>
    <w:p w14:paraId="14FFBC41" w14:textId="77777777" w:rsidR="0034769E" w:rsidRPr="00321E9E" w:rsidRDefault="0034769E" w:rsidP="007823FD">
      <w:pPr>
        <w:pStyle w:val="FootnoteText"/>
        <w:numPr>
          <w:ilvl w:val="0"/>
          <w:numId w:val="17"/>
        </w:numPr>
        <w:spacing w:after="40"/>
        <w:ind w:left="714" w:hanging="357"/>
        <w:rPr>
          <w:rFonts w:cs="Arial"/>
          <w:lang w:val="en-US"/>
        </w:rPr>
      </w:pPr>
      <w:proofErr w:type="spellStart"/>
      <w:r w:rsidRPr="00321E9E">
        <w:rPr>
          <w:rFonts w:cs="Arial"/>
          <w:lang w:val="en-US"/>
        </w:rPr>
        <w:t>BirdLife</w:t>
      </w:r>
      <w:proofErr w:type="spellEnd"/>
      <w:r w:rsidRPr="00321E9E">
        <w:rPr>
          <w:rFonts w:cs="Arial"/>
          <w:lang w:val="en-US"/>
        </w:rPr>
        <w:t xml:space="preserve"> International. 2024. </w:t>
      </w:r>
      <w:r w:rsidRPr="00321E9E">
        <w:rPr>
          <w:rFonts w:cs="Arial"/>
          <w:i/>
          <w:iCs/>
          <w:lang w:val="en-US"/>
        </w:rPr>
        <w:t xml:space="preserve">Calidris </w:t>
      </w:r>
      <w:proofErr w:type="spellStart"/>
      <w:r w:rsidRPr="00321E9E">
        <w:rPr>
          <w:rFonts w:cs="Arial"/>
          <w:i/>
          <w:iCs/>
          <w:lang w:val="en-US"/>
        </w:rPr>
        <w:t>subruficollis</w:t>
      </w:r>
      <w:proofErr w:type="spellEnd"/>
      <w:r w:rsidRPr="00321E9E">
        <w:rPr>
          <w:rFonts w:cs="Arial"/>
          <w:lang w:val="en-US"/>
        </w:rPr>
        <w:t xml:space="preserve">. </w:t>
      </w:r>
      <w:r w:rsidRPr="00321E9E">
        <w:rPr>
          <w:rFonts w:cs="Arial"/>
          <w:i/>
          <w:iCs/>
          <w:lang w:val="en-US"/>
        </w:rPr>
        <w:t>The IUCN Red List of Threatened Species</w:t>
      </w:r>
      <w:r w:rsidRPr="00321E9E">
        <w:rPr>
          <w:rFonts w:cs="Arial"/>
          <w:lang w:val="en-US"/>
        </w:rPr>
        <w:t xml:space="preserve"> 2024: e.T22693447A256354281.</w:t>
      </w:r>
    </w:p>
    <w:p w14:paraId="31E5C22F" w14:textId="77777777" w:rsidR="0034769E" w:rsidRPr="00321E9E" w:rsidRDefault="0034769E" w:rsidP="007823FD">
      <w:pPr>
        <w:pStyle w:val="FootnoteText"/>
        <w:numPr>
          <w:ilvl w:val="0"/>
          <w:numId w:val="17"/>
        </w:numPr>
        <w:spacing w:after="40"/>
        <w:ind w:left="714" w:hanging="357"/>
        <w:rPr>
          <w:rFonts w:cs="Arial"/>
          <w:lang w:val="en-US"/>
        </w:rPr>
      </w:pPr>
      <w:r w:rsidRPr="00321E9E">
        <w:rPr>
          <w:rFonts w:cs="Arial"/>
          <w:lang w:val="en-US"/>
        </w:rPr>
        <w:t xml:space="preserve">IUCN SSC Antelope Specialist Group. 2023. </w:t>
      </w:r>
      <w:r w:rsidRPr="00321E9E">
        <w:rPr>
          <w:rFonts w:cs="Arial"/>
          <w:i/>
          <w:iCs/>
          <w:lang w:val="en-US"/>
        </w:rPr>
        <w:t xml:space="preserve">Oryx </w:t>
      </w:r>
      <w:proofErr w:type="spellStart"/>
      <w:r w:rsidRPr="00321E9E">
        <w:rPr>
          <w:rFonts w:cs="Arial"/>
          <w:i/>
          <w:iCs/>
          <w:lang w:val="en-US"/>
        </w:rPr>
        <w:t>dammah</w:t>
      </w:r>
      <w:proofErr w:type="spellEnd"/>
      <w:r w:rsidRPr="00321E9E">
        <w:rPr>
          <w:rFonts w:cs="Arial"/>
          <w:i/>
          <w:iCs/>
          <w:lang w:val="en-US"/>
        </w:rPr>
        <w:t>. The IUCN Red List of Threatened Species</w:t>
      </w:r>
      <w:r w:rsidRPr="00321E9E">
        <w:rPr>
          <w:rFonts w:cs="Arial"/>
          <w:lang w:val="en-US"/>
        </w:rPr>
        <w:t xml:space="preserve"> 2023: e.T15568A197393805. </w:t>
      </w:r>
    </w:p>
    <w:p w14:paraId="5657643B" w14:textId="77777777" w:rsidR="0034769E" w:rsidRPr="00321E9E" w:rsidRDefault="0034769E" w:rsidP="007823FD">
      <w:pPr>
        <w:pStyle w:val="FootnoteText"/>
        <w:numPr>
          <w:ilvl w:val="0"/>
          <w:numId w:val="17"/>
        </w:numPr>
        <w:spacing w:after="40"/>
        <w:ind w:left="714" w:hanging="357"/>
        <w:rPr>
          <w:rFonts w:cs="Arial"/>
          <w:lang w:val="es-ES"/>
        </w:rPr>
      </w:pPr>
      <w:proofErr w:type="spellStart"/>
      <w:r w:rsidRPr="00321E9E">
        <w:rPr>
          <w:rFonts w:cs="Arial"/>
          <w:lang w:val="en-US"/>
        </w:rPr>
        <w:t>Karamanlidis</w:t>
      </w:r>
      <w:proofErr w:type="spellEnd"/>
      <w:r w:rsidRPr="00321E9E">
        <w:rPr>
          <w:rFonts w:cs="Arial"/>
          <w:lang w:val="en-US"/>
        </w:rPr>
        <w:t xml:space="preserve">, A.A., Dendrinos, P., Fernandez de Larrinoa, P., Kıraç, C.O., Nicolaou, H. &amp; Pires, R. 2023. </w:t>
      </w:r>
      <w:r w:rsidRPr="00321E9E">
        <w:rPr>
          <w:rFonts w:cs="Arial"/>
          <w:i/>
          <w:iCs/>
          <w:lang w:val="en-US"/>
        </w:rPr>
        <w:t xml:space="preserve">Monachus </w:t>
      </w:r>
      <w:proofErr w:type="spellStart"/>
      <w:r w:rsidRPr="00321E9E">
        <w:rPr>
          <w:rFonts w:cs="Arial"/>
          <w:i/>
          <w:iCs/>
          <w:lang w:val="en-US"/>
        </w:rPr>
        <w:t>monachus</w:t>
      </w:r>
      <w:proofErr w:type="spellEnd"/>
      <w:r w:rsidRPr="00321E9E">
        <w:rPr>
          <w:rFonts w:cs="Arial"/>
          <w:lang w:val="en-US"/>
        </w:rPr>
        <w:t xml:space="preserve">. </w:t>
      </w:r>
      <w:r w:rsidRPr="00321E9E">
        <w:rPr>
          <w:rFonts w:cs="Arial"/>
          <w:i/>
          <w:iCs/>
          <w:lang w:val="es-ES"/>
        </w:rPr>
        <w:t xml:space="preserve">The IUCN Red </w:t>
      </w:r>
      <w:proofErr w:type="spellStart"/>
      <w:r w:rsidRPr="00321E9E">
        <w:rPr>
          <w:rFonts w:cs="Arial"/>
          <w:i/>
          <w:iCs/>
          <w:lang w:val="es-ES"/>
        </w:rPr>
        <w:t>List</w:t>
      </w:r>
      <w:proofErr w:type="spellEnd"/>
      <w:r w:rsidRPr="00321E9E">
        <w:rPr>
          <w:rFonts w:cs="Arial"/>
          <w:i/>
          <w:iCs/>
          <w:lang w:val="es-ES"/>
        </w:rPr>
        <w:t xml:space="preserve"> of </w:t>
      </w:r>
      <w:proofErr w:type="spellStart"/>
      <w:r w:rsidRPr="00321E9E">
        <w:rPr>
          <w:rFonts w:cs="Arial"/>
          <w:i/>
          <w:iCs/>
          <w:lang w:val="es-ES"/>
        </w:rPr>
        <w:t>Threatened</w:t>
      </w:r>
      <w:proofErr w:type="spellEnd"/>
      <w:r w:rsidRPr="00321E9E">
        <w:rPr>
          <w:rFonts w:cs="Arial"/>
          <w:i/>
          <w:iCs/>
          <w:lang w:val="es-ES"/>
        </w:rPr>
        <w:t xml:space="preserve"> </w:t>
      </w:r>
      <w:proofErr w:type="spellStart"/>
      <w:r w:rsidRPr="00321E9E">
        <w:rPr>
          <w:rFonts w:cs="Arial"/>
          <w:i/>
          <w:iCs/>
          <w:lang w:val="es-ES"/>
        </w:rPr>
        <w:t>Species</w:t>
      </w:r>
      <w:proofErr w:type="spellEnd"/>
      <w:r w:rsidRPr="00321E9E">
        <w:rPr>
          <w:rFonts w:cs="Arial"/>
          <w:lang w:val="es-ES"/>
        </w:rPr>
        <w:t xml:space="preserve"> 2023: e.T13653A238637039.</w:t>
      </w:r>
    </w:p>
    <w:p w14:paraId="71AD1F7F" w14:textId="77777777" w:rsidR="0034769E" w:rsidRPr="00321E9E" w:rsidRDefault="0034769E" w:rsidP="007823FD">
      <w:pPr>
        <w:pStyle w:val="FootnoteText"/>
        <w:numPr>
          <w:ilvl w:val="0"/>
          <w:numId w:val="17"/>
        </w:numPr>
        <w:spacing w:after="40"/>
        <w:ind w:left="714" w:hanging="357"/>
        <w:rPr>
          <w:rFonts w:cs="Arial"/>
          <w:lang w:val="es-ES"/>
        </w:rPr>
      </w:pPr>
      <w:proofErr w:type="spellStart"/>
      <w:r w:rsidRPr="00321E9E">
        <w:rPr>
          <w:rFonts w:cs="Arial"/>
          <w:lang w:val="en-US"/>
        </w:rPr>
        <w:t>Karamanlidis</w:t>
      </w:r>
      <w:proofErr w:type="spellEnd"/>
      <w:r w:rsidRPr="00321E9E">
        <w:rPr>
          <w:rFonts w:cs="Arial"/>
          <w:lang w:val="en-US"/>
        </w:rPr>
        <w:t xml:space="preserve">, A. A. 2024. </w:t>
      </w:r>
      <w:proofErr w:type="gramStart"/>
      <w:r w:rsidRPr="00321E9E">
        <w:rPr>
          <w:rFonts w:cs="Arial"/>
          <w:lang w:val="en-US"/>
        </w:rPr>
        <w:t>Current status</w:t>
      </w:r>
      <w:proofErr w:type="gramEnd"/>
      <w:r w:rsidRPr="00321E9E">
        <w:rPr>
          <w:rFonts w:cs="Arial"/>
          <w:lang w:val="en-US"/>
        </w:rPr>
        <w:t xml:space="preserve">, biology, threats and conservation priorities of the Vulnerable Mediterranean monk seal. </w:t>
      </w:r>
      <w:proofErr w:type="spellStart"/>
      <w:r w:rsidRPr="00321E9E">
        <w:rPr>
          <w:rFonts w:cs="Arial"/>
          <w:i/>
          <w:iCs/>
          <w:lang w:val="es-ES"/>
        </w:rPr>
        <w:t>Endang</w:t>
      </w:r>
      <w:proofErr w:type="spellEnd"/>
      <w:r w:rsidRPr="00321E9E">
        <w:rPr>
          <w:rFonts w:cs="Arial"/>
          <w:i/>
          <w:iCs/>
          <w:lang w:val="es-ES"/>
        </w:rPr>
        <w:t xml:space="preserve">. </w:t>
      </w:r>
      <w:proofErr w:type="spellStart"/>
      <w:r w:rsidRPr="00321E9E">
        <w:rPr>
          <w:rFonts w:cs="Arial"/>
          <w:i/>
          <w:iCs/>
          <w:lang w:val="es-ES"/>
        </w:rPr>
        <w:t>Species</w:t>
      </w:r>
      <w:proofErr w:type="spellEnd"/>
      <w:r w:rsidRPr="00321E9E">
        <w:rPr>
          <w:rFonts w:cs="Arial"/>
          <w:i/>
          <w:iCs/>
          <w:lang w:val="es-ES"/>
        </w:rPr>
        <w:t xml:space="preserve"> Res. </w:t>
      </w:r>
      <w:r w:rsidRPr="00321E9E">
        <w:rPr>
          <w:rFonts w:cs="Arial"/>
          <w:lang w:val="es-ES"/>
        </w:rPr>
        <w:t xml:space="preserve">53, 341-361. </w:t>
      </w:r>
      <w:hyperlink r:id="rId90" w:history="1">
        <w:r w:rsidRPr="00321E9E">
          <w:rPr>
            <w:rStyle w:val="Hyperlink"/>
            <w:rFonts w:cs="Arial"/>
            <w:lang w:val="es-ES"/>
          </w:rPr>
          <w:t>https://doi.org/10.3354/esr01304</w:t>
        </w:r>
      </w:hyperlink>
    </w:p>
    <w:p w14:paraId="199E32D7" w14:textId="77777777" w:rsidR="0034769E" w:rsidRPr="00321E9E" w:rsidRDefault="0034769E" w:rsidP="007823FD">
      <w:pPr>
        <w:pStyle w:val="FootnoteText"/>
        <w:numPr>
          <w:ilvl w:val="0"/>
          <w:numId w:val="17"/>
        </w:numPr>
        <w:spacing w:after="40"/>
        <w:ind w:left="714" w:hanging="357"/>
        <w:rPr>
          <w:rFonts w:cs="Arial"/>
          <w:lang w:val="en-US"/>
        </w:rPr>
      </w:pPr>
      <w:r w:rsidRPr="00321E9E">
        <w:rPr>
          <w:rFonts w:cs="Arial"/>
          <w:lang w:val="en-US"/>
        </w:rPr>
        <w:t xml:space="preserve">IUCN SSC Antelope Specialist Group. 2023. </w:t>
      </w:r>
      <w:r w:rsidRPr="00321E9E">
        <w:rPr>
          <w:rFonts w:cs="Arial"/>
          <w:i/>
          <w:iCs/>
          <w:lang w:val="en-US"/>
        </w:rPr>
        <w:t xml:space="preserve">Saiga </w:t>
      </w:r>
      <w:proofErr w:type="spellStart"/>
      <w:r w:rsidRPr="00321E9E">
        <w:rPr>
          <w:rFonts w:cs="Arial"/>
          <w:i/>
          <w:iCs/>
          <w:lang w:val="en-US"/>
        </w:rPr>
        <w:t>tatarica</w:t>
      </w:r>
      <w:proofErr w:type="spellEnd"/>
      <w:r w:rsidRPr="00321E9E">
        <w:rPr>
          <w:rFonts w:cs="Arial"/>
          <w:lang w:val="en-US"/>
        </w:rPr>
        <w:t xml:space="preserve">. </w:t>
      </w:r>
      <w:r w:rsidRPr="00321E9E">
        <w:rPr>
          <w:rFonts w:cs="Arial"/>
          <w:i/>
          <w:iCs/>
          <w:lang w:val="en-US"/>
        </w:rPr>
        <w:t>The IUCN Red List of Threatened Species</w:t>
      </w:r>
      <w:r w:rsidRPr="00321E9E">
        <w:rPr>
          <w:rFonts w:cs="Arial"/>
          <w:lang w:val="en-US"/>
        </w:rPr>
        <w:t xml:space="preserve"> 2023</w:t>
      </w:r>
      <w:proofErr w:type="gramStart"/>
      <w:r w:rsidRPr="00321E9E">
        <w:rPr>
          <w:rFonts w:cs="Arial"/>
          <w:lang w:val="en-US"/>
        </w:rPr>
        <w:t>: e</w:t>
      </w:r>
      <w:proofErr w:type="gramEnd"/>
      <w:r w:rsidRPr="00321E9E">
        <w:rPr>
          <w:rFonts w:cs="Arial"/>
          <w:lang w:val="en-US"/>
        </w:rPr>
        <w:t xml:space="preserve"> e.T19832A233712210.</w:t>
      </w:r>
    </w:p>
    <w:p w14:paraId="65112491" w14:textId="77777777" w:rsidR="0034769E" w:rsidRPr="00321E9E" w:rsidRDefault="0034769E" w:rsidP="007823FD">
      <w:pPr>
        <w:pStyle w:val="FootnoteText"/>
        <w:numPr>
          <w:ilvl w:val="0"/>
          <w:numId w:val="17"/>
        </w:numPr>
        <w:ind w:left="714" w:hanging="357"/>
        <w:rPr>
          <w:rFonts w:cs="Arial"/>
          <w:lang w:val="es-ES"/>
        </w:rPr>
      </w:pPr>
      <w:r w:rsidRPr="00321E9E">
        <w:rPr>
          <w:rFonts w:cs="Arial"/>
          <w:lang w:val="en-US"/>
        </w:rPr>
        <w:t xml:space="preserve">Milner-Gulland, E. &amp; Mallon, D. P. 2024. </w:t>
      </w:r>
      <w:r w:rsidRPr="00321E9E">
        <w:rPr>
          <w:rFonts w:cs="Arial"/>
          <w:i/>
          <w:iCs/>
          <w:lang w:val="en-US"/>
        </w:rPr>
        <w:t xml:space="preserve">Saiga </w:t>
      </w:r>
      <w:proofErr w:type="spellStart"/>
      <w:r w:rsidRPr="00321E9E">
        <w:rPr>
          <w:rFonts w:cs="Arial"/>
          <w:i/>
          <w:iCs/>
          <w:lang w:val="en-US"/>
        </w:rPr>
        <w:t>tatarica</w:t>
      </w:r>
      <w:proofErr w:type="spellEnd"/>
      <w:r w:rsidRPr="00321E9E">
        <w:rPr>
          <w:rFonts w:cs="Arial"/>
          <w:lang w:val="en-US"/>
        </w:rPr>
        <w:t xml:space="preserve"> (Green Status assessment). </w:t>
      </w:r>
      <w:r w:rsidRPr="00321E9E">
        <w:rPr>
          <w:rFonts w:cs="Arial"/>
          <w:i/>
          <w:iCs/>
          <w:lang w:val="es-ES"/>
        </w:rPr>
        <w:t xml:space="preserve">The IUCN Red </w:t>
      </w:r>
      <w:proofErr w:type="spellStart"/>
      <w:r w:rsidRPr="00321E9E">
        <w:rPr>
          <w:rFonts w:cs="Arial"/>
          <w:i/>
          <w:iCs/>
          <w:lang w:val="es-ES"/>
        </w:rPr>
        <w:t>List</w:t>
      </w:r>
      <w:proofErr w:type="spellEnd"/>
      <w:r w:rsidRPr="00321E9E">
        <w:rPr>
          <w:rFonts w:cs="Arial"/>
          <w:i/>
          <w:iCs/>
          <w:lang w:val="es-ES"/>
        </w:rPr>
        <w:t xml:space="preserve"> of </w:t>
      </w:r>
      <w:proofErr w:type="spellStart"/>
      <w:r w:rsidRPr="00321E9E">
        <w:rPr>
          <w:rFonts w:cs="Arial"/>
          <w:i/>
          <w:iCs/>
          <w:lang w:val="es-ES"/>
        </w:rPr>
        <w:t>Threatened</w:t>
      </w:r>
      <w:proofErr w:type="spellEnd"/>
      <w:r w:rsidRPr="00321E9E">
        <w:rPr>
          <w:rFonts w:cs="Arial"/>
          <w:i/>
          <w:iCs/>
          <w:lang w:val="es-ES"/>
        </w:rPr>
        <w:t xml:space="preserve"> </w:t>
      </w:r>
      <w:proofErr w:type="spellStart"/>
      <w:r w:rsidRPr="00321E9E">
        <w:rPr>
          <w:rFonts w:cs="Arial"/>
          <w:i/>
          <w:iCs/>
          <w:lang w:val="es-ES"/>
        </w:rPr>
        <w:t>Species</w:t>
      </w:r>
      <w:proofErr w:type="spellEnd"/>
      <w:r w:rsidRPr="00321E9E">
        <w:rPr>
          <w:rFonts w:cs="Arial"/>
          <w:lang w:val="es-ES"/>
        </w:rPr>
        <w:t xml:space="preserve"> 2024: eT19832A1983220251.</w:t>
      </w:r>
    </w:p>
    <w:p w14:paraId="20C4AE28" w14:textId="77777777" w:rsidR="007823FD" w:rsidRPr="00321E9E" w:rsidRDefault="007823FD" w:rsidP="007823FD">
      <w:pPr>
        <w:pStyle w:val="FootnoteText"/>
        <w:ind w:left="714"/>
        <w:rPr>
          <w:rFonts w:cs="Arial"/>
          <w:lang w:val="es-ES"/>
        </w:rPr>
      </w:pPr>
    </w:p>
    <w:p w14:paraId="5DB4ACEF" w14:textId="77777777" w:rsidR="0034769E" w:rsidRPr="00321E9E" w:rsidRDefault="0034769E" w:rsidP="007823FD">
      <w:pPr>
        <w:pStyle w:val="ListParagraph"/>
        <w:numPr>
          <w:ilvl w:val="0"/>
          <w:numId w:val="16"/>
        </w:numPr>
        <w:spacing w:after="0" w:line="240" w:lineRule="auto"/>
        <w:ind w:left="357" w:hanging="357"/>
        <w:contextualSpacing w:val="0"/>
        <w:rPr>
          <w:rFonts w:cs="Arial"/>
          <w:b/>
          <w:sz w:val="20"/>
          <w:szCs w:val="20"/>
          <w:lang w:val="en-US"/>
        </w:rPr>
      </w:pPr>
      <w:r w:rsidRPr="00321E9E">
        <w:rPr>
          <w:rFonts w:cs="Arial"/>
          <w:b/>
          <w:bCs/>
          <w:sz w:val="20"/>
          <w:szCs w:val="20"/>
          <w:lang w:val="en-US"/>
        </w:rPr>
        <w:t>Spotlight on recently reported population changes</w:t>
      </w:r>
    </w:p>
    <w:p w14:paraId="7B2BA39B" w14:textId="77777777" w:rsidR="007823FD" w:rsidRPr="00321E9E" w:rsidRDefault="007823FD" w:rsidP="007823FD">
      <w:pPr>
        <w:pStyle w:val="ListParagraph"/>
        <w:spacing w:after="40" w:line="240" w:lineRule="auto"/>
        <w:ind w:left="357"/>
        <w:contextualSpacing w:val="0"/>
        <w:jc w:val="both"/>
        <w:rPr>
          <w:rFonts w:cs="Arial"/>
          <w:b/>
          <w:sz w:val="20"/>
          <w:szCs w:val="20"/>
          <w:lang w:val="en-US"/>
        </w:rPr>
      </w:pPr>
    </w:p>
    <w:p w14:paraId="775B39FE" w14:textId="77777777" w:rsidR="0034769E" w:rsidRPr="00321E9E" w:rsidRDefault="0034769E" w:rsidP="007823FD">
      <w:pPr>
        <w:pStyle w:val="ListParagraph"/>
        <w:numPr>
          <w:ilvl w:val="0"/>
          <w:numId w:val="18"/>
        </w:numPr>
        <w:spacing w:after="40" w:line="240" w:lineRule="auto"/>
        <w:contextualSpacing w:val="0"/>
        <w:jc w:val="both"/>
        <w:rPr>
          <w:rStyle w:val="Hyperlink"/>
          <w:rFonts w:eastAsia="Calibri" w:cs="Arial"/>
          <w:sz w:val="20"/>
          <w:szCs w:val="20"/>
          <w:lang w:val="es-ES"/>
        </w:rPr>
      </w:pPr>
      <w:proofErr w:type="spellStart"/>
      <w:r w:rsidRPr="00321E9E">
        <w:rPr>
          <w:rFonts w:eastAsia="Calibri" w:cs="Arial"/>
          <w:sz w:val="20"/>
          <w:szCs w:val="20"/>
          <w:lang w:val="es-ES"/>
        </w:rPr>
        <w:t>Lambertucci</w:t>
      </w:r>
      <w:proofErr w:type="spellEnd"/>
      <w:r w:rsidRPr="00321E9E">
        <w:rPr>
          <w:rFonts w:eastAsia="Calibri" w:cs="Arial"/>
          <w:sz w:val="20"/>
          <w:szCs w:val="20"/>
          <w:lang w:val="es-ES"/>
        </w:rPr>
        <w:t xml:space="preserve">, S. A, </w:t>
      </w:r>
      <w:proofErr w:type="spellStart"/>
      <w:r w:rsidRPr="00321E9E">
        <w:rPr>
          <w:rFonts w:eastAsia="Calibri" w:cs="Arial"/>
          <w:sz w:val="20"/>
          <w:szCs w:val="20"/>
          <w:lang w:val="es-ES"/>
        </w:rPr>
        <w:t>Santangeli</w:t>
      </w:r>
      <w:proofErr w:type="spellEnd"/>
      <w:r w:rsidRPr="00321E9E">
        <w:rPr>
          <w:rFonts w:eastAsia="Calibri" w:cs="Arial"/>
          <w:sz w:val="20"/>
          <w:szCs w:val="20"/>
          <w:lang w:val="es-ES"/>
        </w:rPr>
        <w:t xml:space="preserve">, A, &amp; Plaza, P. I. 2025. </w:t>
      </w:r>
      <w:r w:rsidRPr="00321E9E">
        <w:rPr>
          <w:rFonts w:eastAsia="Calibri" w:cs="Arial"/>
          <w:sz w:val="20"/>
          <w:szCs w:val="20"/>
          <w:lang w:val="en-US"/>
        </w:rPr>
        <w:t xml:space="preserve">The threat of avian influenza H5N1 looms over global biodiversity. </w:t>
      </w:r>
      <w:proofErr w:type="spellStart"/>
      <w:r w:rsidRPr="00321E9E">
        <w:rPr>
          <w:rFonts w:eastAsia="Calibri" w:cs="Arial"/>
          <w:i/>
          <w:iCs/>
          <w:sz w:val="20"/>
          <w:szCs w:val="20"/>
          <w:lang w:val="es-ES"/>
        </w:rPr>
        <w:t>Nat</w:t>
      </w:r>
      <w:proofErr w:type="spellEnd"/>
      <w:r w:rsidRPr="00321E9E">
        <w:rPr>
          <w:rFonts w:eastAsia="Calibri" w:cs="Arial"/>
          <w:i/>
          <w:iCs/>
          <w:sz w:val="20"/>
          <w:szCs w:val="20"/>
          <w:lang w:val="es-ES"/>
        </w:rPr>
        <w:t xml:space="preserve">. Rev. </w:t>
      </w:r>
      <w:proofErr w:type="spellStart"/>
      <w:r w:rsidRPr="00321E9E">
        <w:rPr>
          <w:rFonts w:eastAsia="Calibri" w:cs="Arial"/>
          <w:i/>
          <w:iCs/>
          <w:sz w:val="20"/>
          <w:szCs w:val="20"/>
          <w:lang w:val="es-ES"/>
        </w:rPr>
        <w:t>Biodivers</w:t>
      </w:r>
      <w:proofErr w:type="spellEnd"/>
      <w:r w:rsidRPr="00321E9E">
        <w:rPr>
          <w:rFonts w:eastAsia="Calibri" w:cs="Arial"/>
          <w:i/>
          <w:iCs/>
          <w:sz w:val="20"/>
          <w:szCs w:val="20"/>
          <w:lang w:val="es-ES"/>
        </w:rPr>
        <w:t xml:space="preserve">. </w:t>
      </w:r>
      <w:r w:rsidRPr="00321E9E">
        <w:rPr>
          <w:rFonts w:eastAsia="Calibri" w:cs="Arial"/>
          <w:sz w:val="20"/>
          <w:szCs w:val="20"/>
          <w:lang w:val="es-ES"/>
        </w:rPr>
        <w:t xml:space="preserve">1, 7-9. </w:t>
      </w:r>
      <w:hyperlink r:id="rId91" w:history="1">
        <w:r w:rsidRPr="00321E9E">
          <w:rPr>
            <w:rStyle w:val="Hyperlink"/>
            <w:rFonts w:eastAsia="Calibri" w:cs="Arial"/>
            <w:sz w:val="20"/>
            <w:szCs w:val="20"/>
            <w:lang w:val="es-ES"/>
          </w:rPr>
          <w:t>https://doi.org/10.1038/s44358-024-00008-7</w:t>
        </w:r>
      </w:hyperlink>
    </w:p>
    <w:p w14:paraId="01CCB811"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n-US"/>
        </w:rPr>
      </w:pPr>
      <w:r w:rsidRPr="00321E9E">
        <w:rPr>
          <w:rFonts w:eastAsia="Calibri" w:cs="Arial"/>
          <w:sz w:val="20"/>
          <w:szCs w:val="20"/>
          <w:lang w:val="en-US"/>
        </w:rPr>
        <w:t>CMS FAO Co-convened Scientific Task Force on Avian Influenza and Wild Birds. 2023. Scientific Task Force on Avian Influenza and Wild Birds: Statement on H5N1 high pathogenicity avian influenza in wild birds – Unprecedented conservation impacts and urgent needs. Available at: https://www.cms.int/sites/default/files/publication/avian_influenza_2023_aug.pdf</w:t>
      </w:r>
    </w:p>
    <w:p w14:paraId="25BE2225"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n-US"/>
        </w:rPr>
        <w:t xml:space="preserve">Kuiken, T. </w:t>
      </w:r>
      <w:r w:rsidRPr="00321E9E">
        <w:rPr>
          <w:rFonts w:eastAsia="Calibri" w:cs="Arial"/>
          <w:i/>
          <w:iCs/>
          <w:sz w:val="20"/>
          <w:szCs w:val="20"/>
          <w:lang w:val="en-US"/>
        </w:rPr>
        <w:t>et al</w:t>
      </w:r>
      <w:r w:rsidRPr="00321E9E">
        <w:rPr>
          <w:rFonts w:eastAsia="Calibri" w:cs="Arial"/>
          <w:sz w:val="20"/>
          <w:szCs w:val="20"/>
          <w:lang w:val="en-US"/>
        </w:rPr>
        <w:t xml:space="preserve">. 2025. Emergence, spread, and impact of high-pathogenicity avian influenza H5 in wild birds and mammals of South America and Antarctica. </w:t>
      </w:r>
      <w:proofErr w:type="spellStart"/>
      <w:r w:rsidRPr="00321E9E">
        <w:rPr>
          <w:rFonts w:eastAsia="Calibri" w:cs="Arial"/>
          <w:i/>
          <w:iCs/>
          <w:sz w:val="20"/>
          <w:szCs w:val="20"/>
          <w:lang w:val="es-ES"/>
        </w:rPr>
        <w:t>Cons</w:t>
      </w:r>
      <w:proofErr w:type="spellEnd"/>
      <w:r w:rsidRPr="00321E9E">
        <w:rPr>
          <w:rFonts w:eastAsia="Calibri" w:cs="Arial"/>
          <w:i/>
          <w:iCs/>
          <w:sz w:val="20"/>
          <w:szCs w:val="20"/>
          <w:lang w:val="es-ES"/>
        </w:rPr>
        <w:t>. Biol</w:t>
      </w:r>
      <w:r w:rsidRPr="00321E9E">
        <w:rPr>
          <w:rFonts w:eastAsia="Calibri" w:cs="Arial"/>
          <w:sz w:val="20"/>
          <w:szCs w:val="20"/>
          <w:lang w:val="es-ES"/>
        </w:rPr>
        <w:t xml:space="preserve">. e70052. </w:t>
      </w:r>
      <w:hyperlink r:id="rId92" w:history="1">
        <w:r w:rsidRPr="00321E9E">
          <w:rPr>
            <w:rStyle w:val="Hyperlink"/>
            <w:rFonts w:eastAsia="Calibri" w:cs="Arial"/>
            <w:sz w:val="20"/>
            <w:szCs w:val="20"/>
            <w:lang w:val="es-ES"/>
          </w:rPr>
          <w:t>https://doi.org/10.1111/cobi.70052</w:t>
        </w:r>
      </w:hyperlink>
    </w:p>
    <w:p w14:paraId="0A30A13D"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n-US"/>
        </w:rPr>
        <w:t xml:space="preserve">Alexandrou, O., </w:t>
      </w:r>
      <w:proofErr w:type="spellStart"/>
      <w:r w:rsidRPr="00321E9E">
        <w:rPr>
          <w:rFonts w:eastAsia="Calibri" w:cs="Arial"/>
          <w:sz w:val="20"/>
          <w:szCs w:val="20"/>
          <w:lang w:val="en-US"/>
        </w:rPr>
        <w:t>Malakou</w:t>
      </w:r>
      <w:proofErr w:type="spellEnd"/>
      <w:r w:rsidRPr="00321E9E">
        <w:rPr>
          <w:rFonts w:eastAsia="Calibri" w:cs="Arial"/>
          <w:sz w:val="20"/>
          <w:szCs w:val="20"/>
          <w:lang w:val="en-US"/>
        </w:rPr>
        <w:t xml:space="preserve">, M., &amp; </w:t>
      </w:r>
      <w:proofErr w:type="spellStart"/>
      <w:r w:rsidRPr="00321E9E">
        <w:rPr>
          <w:rFonts w:eastAsia="Calibri" w:cs="Arial"/>
          <w:sz w:val="20"/>
          <w:szCs w:val="20"/>
          <w:lang w:val="en-US"/>
        </w:rPr>
        <w:t>Catsadorakis</w:t>
      </w:r>
      <w:proofErr w:type="spellEnd"/>
      <w:r w:rsidRPr="00321E9E">
        <w:rPr>
          <w:rFonts w:eastAsia="Calibri" w:cs="Arial"/>
          <w:sz w:val="20"/>
          <w:szCs w:val="20"/>
          <w:lang w:val="en-US"/>
        </w:rPr>
        <w:t xml:space="preserve">, G. 2022 The impact of avian influenza 2022 on Dalmatian pelicans was the worst ever wildlife disaster in Greece. </w:t>
      </w:r>
      <w:proofErr w:type="spellStart"/>
      <w:r w:rsidRPr="00321E9E">
        <w:rPr>
          <w:rFonts w:eastAsia="Calibri" w:cs="Arial"/>
          <w:i/>
          <w:iCs/>
          <w:sz w:val="20"/>
          <w:szCs w:val="20"/>
          <w:lang w:val="es-ES"/>
        </w:rPr>
        <w:t>Oryx</w:t>
      </w:r>
      <w:proofErr w:type="spellEnd"/>
      <w:r w:rsidRPr="00321E9E">
        <w:rPr>
          <w:rFonts w:eastAsia="Calibri" w:cs="Arial"/>
          <w:sz w:val="20"/>
          <w:szCs w:val="20"/>
          <w:lang w:val="es-ES"/>
        </w:rPr>
        <w:t xml:space="preserve"> 56(6), 813.</w:t>
      </w:r>
    </w:p>
    <w:p w14:paraId="06A669B2"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n-US"/>
        </w:rPr>
      </w:pPr>
      <w:r w:rsidRPr="00321E9E">
        <w:rPr>
          <w:rFonts w:eastAsia="Calibri" w:cs="Arial"/>
          <w:sz w:val="20"/>
          <w:szCs w:val="20"/>
          <w:lang w:val="en-US"/>
        </w:rPr>
        <w:t xml:space="preserve">EAAFP. 2022. Updates of HPAI recorded in East Asian – Australasian Flyway. </w:t>
      </w:r>
      <w:r w:rsidRPr="00321E9E">
        <w:rPr>
          <w:rFonts w:eastAsia="Calibri" w:cs="Arial"/>
          <w:i/>
          <w:iCs/>
          <w:sz w:val="20"/>
          <w:szCs w:val="20"/>
          <w:lang w:val="en-US"/>
        </w:rPr>
        <w:t>East Asian – Australasian Flyway Partnership</w:t>
      </w:r>
      <w:r w:rsidRPr="00321E9E">
        <w:rPr>
          <w:rFonts w:eastAsia="Calibri" w:cs="Arial"/>
          <w:sz w:val="20"/>
          <w:szCs w:val="20"/>
          <w:lang w:val="en-US"/>
        </w:rPr>
        <w:t xml:space="preserve">. Available at: </w:t>
      </w:r>
      <w:hyperlink r:id="rId93" w:history="1">
        <w:r w:rsidRPr="00321E9E">
          <w:rPr>
            <w:rStyle w:val="Hyperlink"/>
            <w:rFonts w:eastAsia="Calibri" w:cs="Arial"/>
            <w:sz w:val="20"/>
            <w:szCs w:val="20"/>
            <w:lang w:val="en-US"/>
          </w:rPr>
          <w:t>https://www.eaaflyway.net/updates-hpai-eaaf/</w:t>
        </w:r>
      </w:hyperlink>
    </w:p>
    <w:p w14:paraId="39317E8C"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n-US"/>
        </w:rPr>
      </w:pPr>
      <w:proofErr w:type="spellStart"/>
      <w:r w:rsidRPr="00321E9E">
        <w:rPr>
          <w:rFonts w:eastAsia="Calibri" w:cs="Arial"/>
          <w:sz w:val="20"/>
          <w:szCs w:val="20"/>
          <w:lang w:val="en-US"/>
        </w:rPr>
        <w:t>BirdLife</w:t>
      </w:r>
      <w:proofErr w:type="spellEnd"/>
      <w:r w:rsidRPr="00321E9E">
        <w:rPr>
          <w:rFonts w:eastAsia="Calibri" w:cs="Arial"/>
          <w:sz w:val="20"/>
          <w:szCs w:val="20"/>
          <w:lang w:val="en-US"/>
        </w:rPr>
        <w:t xml:space="preserve"> International. 2024. </w:t>
      </w:r>
      <w:r w:rsidRPr="00321E9E">
        <w:rPr>
          <w:rFonts w:eastAsia="Calibri" w:cs="Arial"/>
          <w:i/>
          <w:iCs/>
          <w:sz w:val="20"/>
          <w:szCs w:val="20"/>
          <w:lang w:val="en-US"/>
        </w:rPr>
        <w:t xml:space="preserve">Spheniscus </w:t>
      </w:r>
      <w:proofErr w:type="spellStart"/>
      <w:r w:rsidRPr="00321E9E">
        <w:rPr>
          <w:rFonts w:eastAsia="Calibri" w:cs="Arial"/>
          <w:i/>
          <w:iCs/>
          <w:sz w:val="20"/>
          <w:szCs w:val="20"/>
          <w:lang w:val="en-US"/>
        </w:rPr>
        <w:t>demersus</w:t>
      </w:r>
      <w:proofErr w:type="spellEnd"/>
      <w:r w:rsidRPr="00321E9E">
        <w:rPr>
          <w:rFonts w:eastAsia="Calibri" w:cs="Arial"/>
          <w:sz w:val="20"/>
          <w:szCs w:val="20"/>
          <w:lang w:val="en-US"/>
        </w:rPr>
        <w:t xml:space="preserve">. </w:t>
      </w:r>
      <w:r w:rsidRPr="00321E9E">
        <w:rPr>
          <w:rFonts w:eastAsia="Calibri" w:cs="Arial"/>
          <w:i/>
          <w:iCs/>
          <w:sz w:val="20"/>
          <w:szCs w:val="20"/>
          <w:lang w:val="en-US"/>
        </w:rPr>
        <w:t>The IUCN Red List of Threatened Species</w:t>
      </w:r>
      <w:r w:rsidRPr="00321E9E">
        <w:rPr>
          <w:rFonts w:eastAsia="Calibri" w:cs="Arial"/>
          <w:sz w:val="20"/>
          <w:szCs w:val="20"/>
          <w:lang w:val="en-US"/>
        </w:rPr>
        <w:t xml:space="preserve"> 2024: e.T22697810A256021744. </w:t>
      </w:r>
    </w:p>
    <w:p w14:paraId="3AD09322"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n-US"/>
        </w:rPr>
      </w:pPr>
      <w:r w:rsidRPr="00321E9E">
        <w:rPr>
          <w:rFonts w:eastAsia="Calibri" w:cs="Arial"/>
          <w:sz w:val="20"/>
          <w:szCs w:val="20"/>
          <w:lang w:val="en-US"/>
        </w:rPr>
        <w:t xml:space="preserve">Kauffman, M. J. </w:t>
      </w:r>
      <w:r w:rsidRPr="00321E9E">
        <w:rPr>
          <w:rFonts w:eastAsia="Calibri" w:cs="Arial"/>
          <w:i/>
          <w:sz w:val="20"/>
          <w:szCs w:val="20"/>
          <w:lang w:val="en-US"/>
        </w:rPr>
        <w:t>et al</w:t>
      </w:r>
      <w:r w:rsidRPr="00321E9E">
        <w:rPr>
          <w:rFonts w:eastAsia="Calibri" w:cs="Arial"/>
          <w:sz w:val="20"/>
          <w:szCs w:val="20"/>
          <w:lang w:val="en-US"/>
        </w:rPr>
        <w:t xml:space="preserve">. 2021. Causes, consequences, and conservation of ungulate migration. </w:t>
      </w:r>
      <w:r w:rsidRPr="00321E9E">
        <w:rPr>
          <w:rFonts w:eastAsia="Calibri" w:cs="Arial"/>
          <w:i/>
          <w:iCs/>
          <w:sz w:val="20"/>
          <w:szCs w:val="20"/>
          <w:lang w:val="en-US"/>
        </w:rPr>
        <w:t xml:space="preserve">Annu. Rev. Ecol. Evol. Syst. </w:t>
      </w:r>
      <w:r w:rsidRPr="00321E9E">
        <w:rPr>
          <w:rFonts w:eastAsia="Calibri" w:cs="Arial"/>
          <w:sz w:val="20"/>
          <w:szCs w:val="20"/>
          <w:lang w:val="en-US"/>
        </w:rPr>
        <w:t>52, 453-478. https://doi.org/10.1146/annurev-ecolsys-012021-011516</w:t>
      </w:r>
    </w:p>
    <w:p w14:paraId="6EA943C2"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n-US"/>
        </w:rPr>
      </w:pPr>
      <w:r w:rsidRPr="00321E9E">
        <w:rPr>
          <w:rFonts w:eastAsia="Calibri" w:cs="Arial"/>
          <w:sz w:val="20"/>
          <w:szCs w:val="20"/>
          <w:lang w:val="en-US"/>
        </w:rPr>
        <w:t>UNEP/CMS, Eds. 2025. Central Asian Mammals Migration and Linear Infrastructure Atlas. CMS Technical Series No. 41. Bonn, Germany. Available at: https://www.cms.int/cami/es/node/26514</w:t>
      </w:r>
    </w:p>
    <w:p w14:paraId="6E996375"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proofErr w:type="spellStart"/>
      <w:r w:rsidRPr="00321E9E">
        <w:rPr>
          <w:rFonts w:eastAsia="Calibri" w:cs="Arial"/>
          <w:sz w:val="20"/>
          <w:szCs w:val="20"/>
          <w:lang w:val="en-US"/>
        </w:rPr>
        <w:t>Mengden</w:t>
      </w:r>
      <w:proofErr w:type="spellEnd"/>
      <w:r w:rsidRPr="00321E9E">
        <w:rPr>
          <w:rFonts w:eastAsia="Calibri" w:cs="Arial"/>
          <w:sz w:val="20"/>
          <w:szCs w:val="20"/>
          <w:lang w:val="en-US"/>
        </w:rPr>
        <w:t xml:space="preserve">, P. </w:t>
      </w:r>
      <w:r w:rsidRPr="00321E9E">
        <w:rPr>
          <w:rFonts w:eastAsia="Calibri" w:cs="Arial"/>
          <w:i/>
          <w:iCs/>
          <w:sz w:val="20"/>
          <w:szCs w:val="20"/>
          <w:lang w:val="en-US"/>
        </w:rPr>
        <w:t>et al</w:t>
      </w:r>
      <w:r w:rsidRPr="00321E9E">
        <w:rPr>
          <w:rFonts w:eastAsia="Calibri" w:cs="Arial"/>
          <w:sz w:val="20"/>
          <w:szCs w:val="20"/>
          <w:lang w:val="en-US"/>
        </w:rPr>
        <w:t xml:space="preserve">. 2023. Nomadic movements under threat: declining mobility of Mongolian gazelles in the Eastern Steppe of Mongolia. </w:t>
      </w:r>
      <w:r w:rsidRPr="00321E9E">
        <w:rPr>
          <w:rFonts w:eastAsia="Calibri" w:cs="Arial"/>
          <w:i/>
          <w:iCs/>
          <w:sz w:val="20"/>
          <w:szCs w:val="20"/>
          <w:lang w:val="es-ES"/>
        </w:rPr>
        <w:t>Biol. Co</w:t>
      </w:r>
      <w:proofErr w:type="spellStart"/>
      <w:r w:rsidRPr="00321E9E">
        <w:rPr>
          <w:rFonts w:eastAsia="Calibri" w:cs="Arial"/>
          <w:i/>
          <w:iCs/>
          <w:sz w:val="20"/>
          <w:szCs w:val="20"/>
          <w:lang w:val="es-ES"/>
        </w:rPr>
        <w:t>ns</w:t>
      </w:r>
      <w:proofErr w:type="spellEnd"/>
      <w:r w:rsidRPr="00321E9E">
        <w:rPr>
          <w:rFonts w:eastAsia="Calibri" w:cs="Arial"/>
          <w:i/>
          <w:iCs/>
          <w:sz w:val="20"/>
          <w:szCs w:val="20"/>
          <w:lang w:val="es-ES"/>
        </w:rPr>
        <w:t xml:space="preserve">. </w:t>
      </w:r>
      <w:r w:rsidRPr="00321E9E">
        <w:rPr>
          <w:rFonts w:eastAsia="Calibri" w:cs="Arial"/>
          <w:sz w:val="20"/>
          <w:szCs w:val="20"/>
          <w:lang w:val="es-ES"/>
        </w:rPr>
        <w:t xml:space="preserve">286, 110271. </w:t>
      </w:r>
      <w:hyperlink r:id="rId94" w:history="1">
        <w:r w:rsidRPr="00321E9E">
          <w:rPr>
            <w:rStyle w:val="Hyperlink"/>
            <w:rFonts w:eastAsia="Calibri" w:cs="Arial"/>
            <w:sz w:val="20"/>
            <w:szCs w:val="20"/>
            <w:lang w:val="es-ES"/>
          </w:rPr>
          <w:t>https://doi.org/10.1016/j.biocon.2023.110271</w:t>
        </w:r>
      </w:hyperlink>
    </w:p>
    <w:p w14:paraId="0D89749F" w14:textId="4C0973BF" w:rsidR="0034769E" w:rsidRPr="00321E9E" w:rsidRDefault="006B38CE" w:rsidP="007823FD">
      <w:pPr>
        <w:pStyle w:val="ListParagraph"/>
        <w:numPr>
          <w:ilvl w:val="0"/>
          <w:numId w:val="18"/>
        </w:numPr>
        <w:spacing w:after="40" w:line="240" w:lineRule="auto"/>
        <w:contextualSpacing w:val="0"/>
        <w:jc w:val="both"/>
        <w:rPr>
          <w:rFonts w:eastAsia="Calibri" w:cs="Arial"/>
          <w:sz w:val="20"/>
          <w:szCs w:val="20"/>
          <w:lang w:val="es-ES"/>
        </w:rPr>
      </w:pPr>
      <w:r w:rsidRPr="006B38CE">
        <w:rPr>
          <w:rFonts w:eastAsia="Calibri" w:cs="Arial"/>
          <w:sz w:val="20"/>
          <w:szCs w:val="20"/>
          <w:lang w:val="es-ES"/>
        </w:rPr>
        <w:t xml:space="preserve">Kauffman, M., S. </w:t>
      </w:r>
      <w:proofErr w:type="spellStart"/>
      <w:r w:rsidRPr="006B38CE">
        <w:rPr>
          <w:rFonts w:eastAsia="Calibri" w:cs="Arial"/>
          <w:sz w:val="20"/>
          <w:szCs w:val="20"/>
          <w:lang w:val="es-ES"/>
        </w:rPr>
        <w:t>Albeke</w:t>
      </w:r>
      <w:proofErr w:type="spellEnd"/>
      <w:r w:rsidRPr="006B38CE">
        <w:rPr>
          <w:rFonts w:eastAsia="Calibri" w:cs="Arial"/>
          <w:sz w:val="20"/>
          <w:szCs w:val="20"/>
          <w:lang w:val="es-ES"/>
        </w:rPr>
        <w:t xml:space="preserve">, M. </w:t>
      </w:r>
      <w:proofErr w:type="spellStart"/>
      <w:r w:rsidRPr="006B38CE">
        <w:rPr>
          <w:rFonts w:eastAsia="Calibri" w:cs="Arial"/>
          <w:sz w:val="20"/>
          <w:szCs w:val="20"/>
          <w:lang w:val="es-ES"/>
        </w:rPr>
        <w:t>Atallah</w:t>
      </w:r>
      <w:proofErr w:type="spellEnd"/>
      <w:r w:rsidRPr="006B38CE">
        <w:rPr>
          <w:rFonts w:eastAsia="Calibri" w:cs="Arial"/>
          <w:sz w:val="20"/>
          <w:szCs w:val="20"/>
          <w:lang w:val="es-ES"/>
        </w:rPr>
        <w:t xml:space="preserve">, M. </w:t>
      </w:r>
      <w:proofErr w:type="spellStart"/>
      <w:r w:rsidRPr="006B38CE">
        <w:rPr>
          <w:rFonts w:eastAsia="Calibri" w:cs="Arial"/>
          <w:sz w:val="20"/>
          <w:szCs w:val="20"/>
          <w:lang w:val="es-ES"/>
        </w:rPr>
        <w:t>Boyers</w:t>
      </w:r>
      <w:proofErr w:type="spellEnd"/>
      <w:r w:rsidRPr="006B38CE">
        <w:rPr>
          <w:rFonts w:eastAsia="Calibri" w:cs="Arial"/>
          <w:sz w:val="20"/>
          <w:szCs w:val="20"/>
          <w:lang w:val="es-ES"/>
        </w:rPr>
        <w:t xml:space="preserve">, F. </w:t>
      </w:r>
      <w:proofErr w:type="spellStart"/>
      <w:r w:rsidRPr="006B38CE">
        <w:rPr>
          <w:rFonts w:eastAsia="Calibri" w:cs="Arial"/>
          <w:sz w:val="20"/>
          <w:szCs w:val="20"/>
          <w:lang w:val="es-ES"/>
        </w:rPr>
        <w:t>Cagnacci</w:t>
      </w:r>
      <w:proofErr w:type="spellEnd"/>
      <w:r w:rsidRPr="006B38CE">
        <w:rPr>
          <w:rFonts w:eastAsia="Calibri" w:cs="Arial"/>
          <w:sz w:val="20"/>
          <w:szCs w:val="20"/>
          <w:lang w:val="es-ES"/>
        </w:rPr>
        <w:t xml:space="preserve">, S. </w:t>
      </w:r>
      <w:proofErr w:type="spellStart"/>
      <w:r w:rsidRPr="006B38CE">
        <w:rPr>
          <w:rFonts w:eastAsia="Calibri" w:cs="Arial"/>
          <w:sz w:val="20"/>
          <w:szCs w:val="20"/>
          <w:lang w:val="es-ES"/>
        </w:rPr>
        <w:t>Chamaille-Jammes</w:t>
      </w:r>
      <w:proofErr w:type="spellEnd"/>
      <w:r w:rsidRPr="006B38CE">
        <w:rPr>
          <w:rFonts w:eastAsia="Calibri" w:cs="Arial"/>
          <w:sz w:val="20"/>
          <w:szCs w:val="20"/>
          <w:lang w:val="es-ES"/>
        </w:rPr>
        <w:t xml:space="preserve">, J. </w:t>
      </w:r>
      <w:proofErr w:type="spellStart"/>
      <w:r w:rsidRPr="006B38CE">
        <w:rPr>
          <w:rFonts w:eastAsia="Calibri" w:cs="Arial"/>
          <w:sz w:val="20"/>
          <w:szCs w:val="20"/>
          <w:lang w:val="es-ES"/>
        </w:rPr>
        <w:t>Fugate</w:t>
      </w:r>
      <w:proofErr w:type="spellEnd"/>
      <w:r w:rsidRPr="006B38CE">
        <w:rPr>
          <w:rFonts w:eastAsia="Calibri" w:cs="Arial"/>
          <w:sz w:val="20"/>
          <w:szCs w:val="20"/>
          <w:lang w:val="es-ES"/>
        </w:rPr>
        <w:t xml:space="preserve">, I. Freeman, J. </w:t>
      </w:r>
      <w:proofErr w:type="spellStart"/>
      <w:r w:rsidRPr="006B38CE">
        <w:rPr>
          <w:rFonts w:eastAsia="Calibri" w:cs="Arial"/>
          <w:sz w:val="20"/>
          <w:szCs w:val="20"/>
          <w:lang w:val="es-ES"/>
        </w:rPr>
        <w:t>Gage</w:t>
      </w:r>
      <w:proofErr w:type="spellEnd"/>
      <w:r w:rsidRPr="006B38CE">
        <w:rPr>
          <w:rFonts w:eastAsia="Calibri" w:cs="Arial"/>
          <w:sz w:val="20"/>
          <w:szCs w:val="20"/>
          <w:lang w:val="es-ES"/>
        </w:rPr>
        <w:t xml:space="preserve">, M. </w:t>
      </w:r>
      <w:proofErr w:type="spellStart"/>
      <w:r w:rsidRPr="006B38CE">
        <w:rPr>
          <w:rFonts w:eastAsia="Calibri" w:cs="Arial"/>
          <w:sz w:val="20"/>
          <w:szCs w:val="20"/>
          <w:lang w:val="es-ES"/>
        </w:rPr>
        <w:t>Hebblewhite</w:t>
      </w:r>
      <w:proofErr w:type="spellEnd"/>
      <w:r w:rsidRPr="006B38CE">
        <w:rPr>
          <w:rFonts w:eastAsia="Calibri" w:cs="Arial"/>
          <w:sz w:val="20"/>
          <w:szCs w:val="20"/>
          <w:lang w:val="es-ES"/>
        </w:rPr>
        <w:t xml:space="preserve">, G. </w:t>
      </w:r>
      <w:proofErr w:type="spellStart"/>
      <w:r w:rsidRPr="006B38CE">
        <w:rPr>
          <w:rFonts w:eastAsia="Calibri" w:cs="Arial"/>
          <w:sz w:val="20"/>
          <w:szCs w:val="20"/>
          <w:lang w:val="es-ES"/>
        </w:rPr>
        <w:t>Hopcraft</w:t>
      </w:r>
      <w:proofErr w:type="spellEnd"/>
      <w:r w:rsidRPr="006B38CE">
        <w:rPr>
          <w:rFonts w:eastAsia="Calibri" w:cs="Arial"/>
          <w:sz w:val="20"/>
          <w:szCs w:val="20"/>
          <w:lang w:val="es-ES"/>
        </w:rPr>
        <w:t xml:space="preserve">, W. Kirkpatrick, J. </w:t>
      </w:r>
      <w:proofErr w:type="spellStart"/>
      <w:r w:rsidRPr="006B38CE">
        <w:rPr>
          <w:rFonts w:eastAsia="Calibri" w:cs="Arial"/>
          <w:sz w:val="20"/>
          <w:szCs w:val="20"/>
          <w:lang w:val="es-ES"/>
        </w:rPr>
        <w:t>Merkle</w:t>
      </w:r>
      <w:proofErr w:type="spellEnd"/>
      <w:r w:rsidRPr="006B38CE">
        <w:rPr>
          <w:rFonts w:eastAsia="Calibri" w:cs="Arial"/>
          <w:sz w:val="20"/>
          <w:szCs w:val="20"/>
          <w:lang w:val="es-ES"/>
        </w:rPr>
        <w:t xml:space="preserve">, J. </w:t>
      </w:r>
      <w:proofErr w:type="spellStart"/>
      <w:r w:rsidRPr="006B38CE">
        <w:rPr>
          <w:rFonts w:eastAsia="Calibri" w:cs="Arial"/>
          <w:sz w:val="20"/>
          <w:szCs w:val="20"/>
          <w:lang w:val="es-ES"/>
        </w:rPr>
        <w:t>Merson</w:t>
      </w:r>
      <w:proofErr w:type="spellEnd"/>
      <w:r w:rsidRPr="006B38CE">
        <w:rPr>
          <w:rFonts w:eastAsia="Calibri" w:cs="Arial"/>
          <w:sz w:val="20"/>
          <w:szCs w:val="20"/>
          <w:lang w:val="es-ES"/>
        </w:rPr>
        <w:t xml:space="preserve">, T. Mueller, S. </w:t>
      </w:r>
      <w:proofErr w:type="spellStart"/>
      <w:r w:rsidRPr="006B38CE">
        <w:rPr>
          <w:rFonts w:eastAsia="Calibri" w:cs="Arial"/>
          <w:sz w:val="20"/>
          <w:szCs w:val="20"/>
          <w:lang w:val="es-ES"/>
        </w:rPr>
        <w:t>Mumme</w:t>
      </w:r>
      <w:proofErr w:type="spellEnd"/>
      <w:r w:rsidRPr="006B38CE">
        <w:rPr>
          <w:rFonts w:eastAsia="Calibri" w:cs="Arial"/>
          <w:sz w:val="20"/>
          <w:szCs w:val="20"/>
          <w:lang w:val="es-ES"/>
        </w:rPr>
        <w:t xml:space="preserve">, A. </w:t>
      </w:r>
      <w:proofErr w:type="spellStart"/>
      <w:r w:rsidRPr="006B38CE">
        <w:rPr>
          <w:rFonts w:eastAsia="Calibri" w:cs="Arial"/>
          <w:sz w:val="20"/>
          <w:szCs w:val="20"/>
          <w:lang w:val="es-ES"/>
        </w:rPr>
        <w:t>Mysterud</w:t>
      </w:r>
      <w:proofErr w:type="spellEnd"/>
      <w:r w:rsidRPr="006B38CE">
        <w:rPr>
          <w:rFonts w:eastAsia="Calibri" w:cs="Arial"/>
          <w:sz w:val="20"/>
          <w:szCs w:val="20"/>
          <w:lang w:val="es-ES"/>
        </w:rPr>
        <w:t xml:space="preserve">, C. Nobbe, W. Peters, E. Steiner, A. </w:t>
      </w:r>
      <w:proofErr w:type="spellStart"/>
      <w:r w:rsidRPr="006B38CE">
        <w:rPr>
          <w:rFonts w:eastAsia="Calibri" w:cs="Arial"/>
          <w:sz w:val="20"/>
          <w:szCs w:val="20"/>
          <w:lang w:val="es-ES"/>
        </w:rPr>
        <w:t>Steingisser</w:t>
      </w:r>
      <w:proofErr w:type="spellEnd"/>
      <w:r w:rsidRPr="006B38CE">
        <w:rPr>
          <w:rFonts w:eastAsia="Calibri" w:cs="Arial"/>
          <w:sz w:val="20"/>
          <w:szCs w:val="20"/>
          <w:lang w:val="es-ES"/>
        </w:rPr>
        <w:t xml:space="preserve">, </w:t>
      </w:r>
      <w:proofErr w:type="spellStart"/>
      <w:r w:rsidRPr="006B38CE">
        <w:rPr>
          <w:rFonts w:eastAsia="Calibri" w:cs="Arial"/>
          <w:sz w:val="20"/>
          <w:szCs w:val="20"/>
          <w:lang w:val="es-ES"/>
        </w:rPr>
        <w:t>editors</w:t>
      </w:r>
      <w:proofErr w:type="spellEnd"/>
      <w:r w:rsidRPr="006B38CE">
        <w:rPr>
          <w:rFonts w:eastAsia="Calibri" w:cs="Arial"/>
          <w:sz w:val="20"/>
          <w:szCs w:val="20"/>
          <w:lang w:val="es-ES"/>
        </w:rPr>
        <w:t xml:space="preserve">. </w:t>
      </w:r>
      <w:r w:rsidRPr="009C0262">
        <w:rPr>
          <w:rFonts w:eastAsia="Calibri" w:cs="Arial"/>
          <w:sz w:val="20"/>
          <w:szCs w:val="20"/>
        </w:rPr>
        <w:t xml:space="preserve">2024. </w:t>
      </w:r>
      <w:r w:rsidRPr="00FF6B92">
        <w:rPr>
          <w:rFonts w:eastAsia="Calibri" w:cs="Arial"/>
          <w:i/>
          <w:iCs/>
          <w:sz w:val="20"/>
          <w:szCs w:val="20"/>
        </w:rPr>
        <w:t>Atlas of Ungulate Migration</w:t>
      </w:r>
      <w:r w:rsidRPr="009C0262">
        <w:rPr>
          <w:rFonts w:eastAsia="Calibri" w:cs="Arial"/>
          <w:sz w:val="20"/>
          <w:szCs w:val="20"/>
        </w:rPr>
        <w:t>. Convention on the Conservation of Migratory Species of Wild Animals.</w:t>
      </w:r>
      <w:r>
        <w:rPr>
          <w:rFonts w:eastAsia="Calibri" w:cs="Arial"/>
          <w:sz w:val="20"/>
          <w:szCs w:val="20"/>
        </w:rPr>
        <w:t xml:space="preserve"> </w:t>
      </w:r>
      <w:r w:rsidRPr="00767A81">
        <w:rPr>
          <w:rFonts w:eastAsia="Calibri" w:cs="Arial"/>
          <w:sz w:val="20"/>
          <w:szCs w:val="20"/>
        </w:rPr>
        <w:t>Available at:</w:t>
      </w:r>
      <w:r>
        <w:rPr>
          <w:rFonts w:eastAsia="Calibri" w:cs="Arial"/>
          <w:sz w:val="20"/>
          <w:szCs w:val="20"/>
        </w:rPr>
        <w:t xml:space="preserve"> </w:t>
      </w:r>
      <w:r w:rsidRPr="00D64062">
        <w:rPr>
          <w:rFonts w:eastAsia="Calibri" w:cs="Arial"/>
          <w:sz w:val="20"/>
          <w:szCs w:val="20"/>
        </w:rPr>
        <w:t>https://www.cms.int/gium</w:t>
      </w:r>
    </w:p>
    <w:p w14:paraId="6D4BA7A3"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de-DE"/>
        </w:rPr>
        <w:lastRenderedPageBreak/>
        <w:t xml:space="preserve">Stabach, J. A. </w:t>
      </w:r>
      <w:r w:rsidRPr="00321E9E">
        <w:rPr>
          <w:rFonts w:eastAsia="Calibri" w:cs="Arial"/>
          <w:i/>
          <w:sz w:val="20"/>
          <w:szCs w:val="20"/>
          <w:lang w:val="de-DE"/>
        </w:rPr>
        <w:t>et al.</w:t>
      </w:r>
      <w:r w:rsidRPr="00321E9E">
        <w:rPr>
          <w:rFonts w:eastAsia="Calibri" w:cs="Arial"/>
          <w:sz w:val="20"/>
          <w:szCs w:val="20"/>
          <w:lang w:val="de-DE"/>
        </w:rPr>
        <w:t xml:space="preserve"> 2022. </w:t>
      </w:r>
      <w:r w:rsidRPr="00321E9E">
        <w:rPr>
          <w:rFonts w:eastAsia="Calibri" w:cs="Arial"/>
          <w:sz w:val="20"/>
          <w:szCs w:val="20"/>
          <w:lang w:val="en-US"/>
        </w:rPr>
        <w:t xml:space="preserve">Increasing anthropogenic disturbance restricts wildebeest movement across East African grazing systems. </w:t>
      </w:r>
      <w:r w:rsidRPr="00321E9E">
        <w:rPr>
          <w:rFonts w:eastAsia="Calibri" w:cs="Arial"/>
          <w:i/>
          <w:iCs/>
          <w:sz w:val="20"/>
          <w:szCs w:val="20"/>
          <w:lang w:val="es-ES"/>
        </w:rPr>
        <w:t xml:space="preserve">Front. Ecol. </w:t>
      </w:r>
      <w:proofErr w:type="spellStart"/>
      <w:r w:rsidRPr="00321E9E">
        <w:rPr>
          <w:rFonts w:eastAsia="Calibri" w:cs="Arial"/>
          <w:i/>
          <w:iCs/>
          <w:sz w:val="20"/>
          <w:szCs w:val="20"/>
          <w:lang w:val="es-ES"/>
        </w:rPr>
        <w:t>Evol</w:t>
      </w:r>
      <w:proofErr w:type="spellEnd"/>
      <w:r w:rsidRPr="00321E9E">
        <w:rPr>
          <w:rFonts w:eastAsia="Calibri" w:cs="Arial"/>
          <w:i/>
          <w:iCs/>
          <w:sz w:val="20"/>
          <w:szCs w:val="20"/>
          <w:lang w:val="es-ES"/>
        </w:rPr>
        <w:t xml:space="preserve">. </w:t>
      </w:r>
      <w:r w:rsidRPr="00321E9E">
        <w:rPr>
          <w:rFonts w:eastAsia="Calibri" w:cs="Arial"/>
          <w:sz w:val="20"/>
          <w:szCs w:val="20"/>
          <w:lang w:val="es-ES"/>
        </w:rPr>
        <w:t>10, 846171. https://doi.org/10.3389/fevo.2022.846171</w:t>
      </w:r>
    </w:p>
    <w:p w14:paraId="0A6B1B0B"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n-US"/>
        </w:rPr>
        <w:t xml:space="preserve">Gunn, A. </w:t>
      </w:r>
      <w:r w:rsidRPr="00321E9E">
        <w:rPr>
          <w:rFonts w:eastAsia="Calibri" w:cs="Arial"/>
          <w:i/>
          <w:iCs/>
          <w:sz w:val="20"/>
          <w:szCs w:val="20"/>
          <w:lang w:val="en-US"/>
        </w:rPr>
        <w:t>et al</w:t>
      </w:r>
      <w:r w:rsidRPr="00321E9E">
        <w:rPr>
          <w:rFonts w:eastAsia="Calibri" w:cs="Arial"/>
          <w:sz w:val="20"/>
          <w:szCs w:val="20"/>
          <w:lang w:val="en-US"/>
        </w:rPr>
        <w:t xml:space="preserve">.2024. Migratory tundra caribou in a warmer climate. </w:t>
      </w:r>
      <w:r w:rsidRPr="00321E9E">
        <w:rPr>
          <w:rFonts w:eastAsia="Calibri" w:cs="Arial"/>
          <w:i/>
          <w:iCs/>
          <w:sz w:val="20"/>
          <w:szCs w:val="20"/>
          <w:lang w:val="en-US"/>
        </w:rPr>
        <w:t>Arctic Report Card: Update for 2024</w:t>
      </w:r>
      <w:r w:rsidRPr="00321E9E">
        <w:rPr>
          <w:rFonts w:eastAsia="Calibri" w:cs="Arial"/>
          <w:sz w:val="20"/>
          <w:szCs w:val="20"/>
          <w:lang w:val="en-US"/>
        </w:rPr>
        <w:t xml:space="preserve">. </w:t>
      </w:r>
      <w:hyperlink r:id="rId95" w:history="1">
        <w:r w:rsidRPr="00321E9E">
          <w:rPr>
            <w:rStyle w:val="Hyperlink"/>
            <w:rFonts w:eastAsia="Calibri" w:cs="Arial"/>
            <w:sz w:val="20"/>
            <w:szCs w:val="20"/>
            <w:lang w:val="es-ES"/>
          </w:rPr>
          <w:t>https://doi.org/10.25923/qn4a-td90</w:t>
        </w:r>
      </w:hyperlink>
    </w:p>
    <w:p w14:paraId="49F92E2B"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n-US"/>
        </w:rPr>
        <w:t xml:space="preserve">Gunn, A. &amp; Russell, D. 2022. Update on the global status of wild reindeer and caribou. </w:t>
      </w:r>
      <w:proofErr w:type="spellStart"/>
      <w:r w:rsidRPr="00321E9E">
        <w:rPr>
          <w:rFonts w:eastAsia="Calibri" w:cs="Arial"/>
          <w:sz w:val="20"/>
          <w:szCs w:val="20"/>
          <w:lang w:val="es-ES"/>
        </w:rPr>
        <w:t>Available</w:t>
      </w:r>
      <w:proofErr w:type="spellEnd"/>
      <w:r w:rsidRPr="00321E9E">
        <w:rPr>
          <w:rFonts w:eastAsia="Calibri" w:cs="Arial"/>
          <w:sz w:val="20"/>
          <w:szCs w:val="20"/>
          <w:lang w:val="es-ES"/>
        </w:rPr>
        <w:t xml:space="preserve"> at: </w:t>
      </w:r>
      <w:hyperlink r:id="rId96" w:history="1">
        <w:r w:rsidRPr="00321E9E">
          <w:rPr>
            <w:rStyle w:val="Hyperlink"/>
            <w:rFonts w:eastAsia="Calibri" w:cs="Arial"/>
            <w:sz w:val="20"/>
            <w:szCs w:val="20"/>
            <w:lang w:val="es-ES"/>
          </w:rPr>
          <w:t>https://www.deerspecialistgroup.org/article/1060/</w:t>
        </w:r>
      </w:hyperlink>
      <w:r w:rsidRPr="00321E9E">
        <w:rPr>
          <w:rFonts w:eastAsia="Calibri" w:cs="Arial"/>
          <w:sz w:val="20"/>
          <w:szCs w:val="20"/>
          <w:lang w:val="es-ES"/>
        </w:rPr>
        <w:t xml:space="preserve"> </w:t>
      </w:r>
    </w:p>
    <w:p w14:paraId="776CF1CC"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n-US"/>
        </w:rPr>
      </w:pPr>
      <w:proofErr w:type="spellStart"/>
      <w:r w:rsidRPr="00321E9E">
        <w:rPr>
          <w:rFonts w:eastAsia="Calibri" w:cs="Arial"/>
          <w:sz w:val="20"/>
          <w:szCs w:val="20"/>
          <w:lang w:val="es-ES"/>
        </w:rPr>
        <w:t>Donadio</w:t>
      </w:r>
      <w:proofErr w:type="spellEnd"/>
      <w:r w:rsidRPr="00321E9E">
        <w:rPr>
          <w:rFonts w:eastAsia="Calibri" w:cs="Arial"/>
          <w:sz w:val="20"/>
          <w:szCs w:val="20"/>
          <w:lang w:val="es-ES"/>
        </w:rPr>
        <w:t xml:space="preserve">, E. </w:t>
      </w:r>
      <w:r w:rsidRPr="00321E9E">
        <w:rPr>
          <w:rFonts w:eastAsia="Calibri" w:cs="Arial"/>
          <w:i/>
          <w:sz w:val="20"/>
          <w:szCs w:val="20"/>
          <w:lang w:val="es-ES"/>
        </w:rPr>
        <w:t>et al</w:t>
      </w:r>
      <w:r w:rsidRPr="00321E9E">
        <w:rPr>
          <w:rFonts w:eastAsia="Calibri" w:cs="Arial"/>
          <w:sz w:val="20"/>
          <w:szCs w:val="20"/>
          <w:lang w:val="es-ES"/>
        </w:rPr>
        <w:t xml:space="preserve">. 2024. Guanaco: Meseta del Lago Buenos Aires, Argentina. </w:t>
      </w:r>
      <w:r w:rsidRPr="00321E9E">
        <w:rPr>
          <w:rFonts w:eastAsia="Calibri" w:cs="Arial"/>
          <w:sz w:val="20"/>
          <w:szCs w:val="20"/>
          <w:lang w:val="en-US"/>
        </w:rPr>
        <w:t xml:space="preserve">Global Initiative on Ungulate Migration, editors. </w:t>
      </w:r>
      <w:r w:rsidRPr="00321E9E">
        <w:rPr>
          <w:rFonts w:eastAsia="Calibri" w:cs="Arial"/>
          <w:i/>
          <w:iCs/>
          <w:sz w:val="20"/>
          <w:szCs w:val="20"/>
          <w:lang w:val="en-US"/>
        </w:rPr>
        <w:t>Atlas of Ungulate Migration</w:t>
      </w:r>
      <w:r w:rsidRPr="00321E9E">
        <w:rPr>
          <w:rFonts w:eastAsia="Calibri" w:cs="Arial"/>
          <w:sz w:val="20"/>
          <w:szCs w:val="20"/>
          <w:lang w:val="en-US"/>
        </w:rPr>
        <w:t>. Convention on the Conservation of Migratory Species of Wild Animals.</w:t>
      </w:r>
    </w:p>
    <w:p w14:paraId="29851892"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s-ES"/>
        </w:rPr>
        <w:t xml:space="preserve">Jones, V. R., Haskell, L. &amp; </w:t>
      </w:r>
      <w:proofErr w:type="spellStart"/>
      <w:r w:rsidRPr="00321E9E">
        <w:rPr>
          <w:rFonts w:eastAsia="Calibri" w:cs="Arial"/>
          <w:sz w:val="20"/>
          <w:szCs w:val="20"/>
          <w:lang w:val="es-ES"/>
        </w:rPr>
        <w:t>Serratosa</w:t>
      </w:r>
      <w:proofErr w:type="spellEnd"/>
      <w:r w:rsidRPr="00321E9E">
        <w:rPr>
          <w:rFonts w:eastAsia="Calibri" w:cs="Arial"/>
          <w:sz w:val="20"/>
          <w:szCs w:val="20"/>
          <w:lang w:val="es-ES"/>
        </w:rPr>
        <w:t xml:space="preserve"> </w:t>
      </w:r>
      <w:proofErr w:type="spellStart"/>
      <w:r w:rsidRPr="00321E9E">
        <w:rPr>
          <w:rFonts w:eastAsia="Calibri" w:cs="Arial"/>
          <w:sz w:val="20"/>
          <w:szCs w:val="20"/>
          <w:lang w:val="es-ES"/>
        </w:rPr>
        <w:t>Lopez</w:t>
      </w:r>
      <w:proofErr w:type="spellEnd"/>
      <w:r w:rsidRPr="00321E9E">
        <w:rPr>
          <w:rFonts w:eastAsia="Calibri" w:cs="Arial"/>
          <w:sz w:val="20"/>
          <w:szCs w:val="20"/>
          <w:lang w:val="es-ES"/>
        </w:rPr>
        <w:t xml:space="preserve">, J. 2023. </w:t>
      </w:r>
      <w:proofErr w:type="spellStart"/>
      <w:r w:rsidRPr="00321E9E">
        <w:rPr>
          <w:rFonts w:eastAsia="Calibri" w:cs="Arial"/>
          <w:sz w:val="20"/>
          <w:szCs w:val="20"/>
          <w:lang w:val="es-ES"/>
        </w:rPr>
        <w:t>Raptors</w:t>
      </w:r>
      <w:proofErr w:type="spellEnd"/>
      <w:r w:rsidRPr="00321E9E">
        <w:rPr>
          <w:rFonts w:eastAsia="Calibri" w:cs="Arial"/>
          <w:sz w:val="20"/>
          <w:szCs w:val="20"/>
          <w:lang w:val="es-ES"/>
        </w:rPr>
        <w:t xml:space="preserve"> MOU </w:t>
      </w:r>
      <w:proofErr w:type="spellStart"/>
      <w:r w:rsidRPr="00321E9E">
        <w:rPr>
          <w:rFonts w:eastAsia="Calibri" w:cs="Arial"/>
          <w:sz w:val="20"/>
          <w:szCs w:val="20"/>
          <w:lang w:val="es-ES"/>
        </w:rPr>
        <w:t>Conservation</w:t>
      </w:r>
      <w:proofErr w:type="spellEnd"/>
      <w:r w:rsidRPr="00321E9E">
        <w:rPr>
          <w:rFonts w:eastAsia="Calibri" w:cs="Arial"/>
          <w:sz w:val="20"/>
          <w:szCs w:val="20"/>
          <w:lang w:val="es-ES"/>
        </w:rPr>
        <w:t xml:space="preserve"> </w:t>
      </w:r>
      <w:proofErr w:type="gramStart"/>
      <w:r w:rsidRPr="00321E9E">
        <w:rPr>
          <w:rFonts w:eastAsia="Calibri" w:cs="Arial"/>
          <w:sz w:val="20"/>
          <w:szCs w:val="20"/>
          <w:lang w:val="es-ES"/>
        </w:rPr>
        <w:t>Status</w:t>
      </w:r>
      <w:proofErr w:type="gramEnd"/>
      <w:r w:rsidRPr="00321E9E">
        <w:rPr>
          <w:rFonts w:eastAsia="Calibri" w:cs="Arial"/>
          <w:sz w:val="20"/>
          <w:szCs w:val="20"/>
          <w:lang w:val="es-ES"/>
        </w:rPr>
        <w:t xml:space="preserve"> </w:t>
      </w:r>
      <w:proofErr w:type="spellStart"/>
      <w:r w:rsidRPr="00321E9E">
        <w:rPr>
          <w:rFonts w:eastAsia="Calibri" w:cs="Arial"/>
          <w:sz w:val="20"/>
          <w:szCs w:val="20"/>
          <w:lang w:val="es-ES"/>
        </w:rPr>
        <w:t>Assessment</w:t>
      </w:r>
      <w:proofErr w:type="spellEnd"/>
      <w:r w:rsidRPr="00321E9E">
        <w:rPr>
          <w:rFonts w:eastAsia="Calibri" w:cs="Arial"/>
          <w:sz w:val="20"/>
          <w:szCs w:val="20"/>
          <w:lang w:val="es-ES"/>
        </w:rPr>
        <w:t xml:space="preserve"> </w:t>
      </w:r>
      <w:proofErr w:type="spellStart"/>
      <w:r w:rsidRPr="00321E9E">
        <w:rPr>
          <w:rFonts w:eastAsia="Calibri" w:cs="Arial"/>
          <w:sz w:val="20"/>
          <w:szCs w:val="20"/>
          <w:lang w:val="es-ES"/>
        </w:rPr>
        <w:t>Report</w:t>
      </w:r>
      <w:proofErr w:type="spellEnd"/>
      <w:r w:rsidRPr="00321E9E">
        <w:rPr>
          <w:rFonts w:eastAsia="Calibri" w:cs="Arial"/>
          <w:sz w:val="20"/>
          <w:szCs w:val="20"/>
          <w:lang w:val="es-ES"/>
        </w:rPr>
        <w:t xml:space="preserve"> MOS3 (2023), </w:t>
      </w:r>
      <w:proofErr w:type="spellStart"/>
      <w:r w:rsidRPr="00321E9E">
        <w:rPr>
          <w:rFonts w:eastAsia="Calibri" w:cs="Arial"/>
          <w:sz w:val="20"/>
          <w:szCs w:val="20"/>
          <w:lang w:val="es-ES"/>
        </w:rPr>
        <w:t>available</w:t>
      </w:r>
      <w:proofErr w:type="spellEnd"/>
      <w:r w:rsidRPr="00321E9E">
        <w:rPr>
          <w:rFonts w:eastAsia="Calibri" w:cs="Arial"/>
          <w:sz w:val="20"/>
          <w:szCs w:val="20"/>
          <w:lang w:val="es-ES"/>
        </w:rPr>
        <w:t xml:space="preserve"> at: </w:t>
      </w:r>
      <w:hyperlink r:id="rId97" w:history="1">
        <w:r w:rsidRPr="00321E9E">
          <w:rPr>
            <w:rStyle w:val="Hyperlink"/>
            <w:rFonts w:cs="Arial"/>
            <w:sz w:val="20"/>
            <w:szCs w:val="20"/>
            <w:lang w:val="es-ES"/>
          </w:rPr>
          <w:t>UNEP/CMS/</w:t>
        </w:r>
        <w:proofErr w:type="spellStart"/>
        <w:r w:rsidRPr="00321E9E">
          <w:rPr>
            <w:rStyle w:val="Hyperlink"/>
            <w:rFonts w:cs="Arial"/>
            <w:sz w:val="20"/>
            <w:szCs w:val="20"/>
            <w:lang w:val="es-ES"/>
          </w:rPr>
          <w:t>Raptors</w:t>
        </w:r>
        <w:proofErr w:type="spellEnd"/>
        <w:r w:rsidRPr="00321E9E">
          <w:rPr>
            <w:rStyle w:val="Hyperlink"/>
            <w:rFonts w:cs="Arial"/>
            <w:sz w:val="20"/>
            <w:szCs w:val="20"/>
            <w:lang w:val="es-ES"/>
          </w:rPr>
          <w:t>/MOS3/Doc.12.3/Annex1</w:t>
        </w:r>
      </w:hyperlink>
      <w:r w:rsidRPr="00321E9E">
        <w:rPr>
          <w:rFonts w:cs="Arial"/>
          <w:sz w:val="20"/>
          <w:szCs w:val="20"/>
          <w:lang w:val="es-ES"/>
        </w:rPr>
        <w:t>.</w:t>
      </w:r>
    </w:p>
    <w:p w14:paraId="720C5D72"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s-ES"/>
        </w:rPr>
        <w:t xml:space="preserve">Shaw, P., </w:t>
      </w:r>
      <w:proofErr w:type="spellStart"/>
      <w:r w:rsidRPr="00321E9E">
        <w:rPr>
          <w:rFonts w:eastAsia="Calibri" w:cs="Arial"/>
          <w:sz w:val="20"/>
          <w:szCs w:val="20"/>
          <w:lang w:val="es-ES"/>
        </w:rPr>
        <w:t>Ogada</w:t>
      </w:r>
      <w:proofErr w:type="spellEnd"/>
      <w:r w:rsidRPr="00321E9E">
        <w:rPr>
          <w:rFonts w:eastAsia="Calibri" w:cs="Arial"/>
          <w:sz w:val="20"/>
          <w:szCs w:val="20"/>
          <w:lang w:val="es-ES"/>
        </w:rPr>
        <w:t xml:space="preserve">, D., Dunn, L., </w:t>
      </w:r>
      <w:proofErr w:type="spellStart"/>
      <w:r w:rsidRPr="00321E9E">
        <w:rPr>
          <w:rFonts w:eastAsia="Calibri" w:cs="Arial"/>
          <w:sz w:val="20"/>
          <w:szCs w:val="20"/>
          <w:lang w:val="es-ES"/>
        </w:rPr>
        <w:t>Buij</w:t>
      </w:r>
      <w:proofErr w:type="spellEnd"/>
      <w:r w:rsidRPr="00321E9E">
        <w:rPr>
          <w:rFonts w:eastAsia="Calibri" w:cs="Arial"/>
          <w:sz w:val="20"/>
          <w:szCs w:val="20"/>
          <w:lang w:val="es-ES"/>
        </w:rPr>
        <w:t xml:space="preserve">, R., Amar, A., </w:t>
      </w:r>
      <w:proofErr w:type="spellStart"/>
      <w:r w:rsidRPr="00321E9E">
        <w:rPr>
          <w:rFonts w:eastAsia="Calibri" w:cs="Arial"/>
          <w:sz w:val="20"/>
          <w:szCs w:val="20"/>
          <w:lang w:val="es-ES"/>
        </w:rPr>
        <w:t>Garbett</w:t>
      </w:r>
      <w:proofErr w:type="spellEnd"/>
      <w:r w:rsidRPr="00321E9E">
        <w:rPr>
          <w:rFonts w:eastAsia="Calibri" w:cs="Arial"/>
          <w:sz w:val="20"/>
          <w:szCs w:val="20"/>
          <w:lang w:val="es-ES"/>
        </w:rPr>
        <w:t xml:space="preserve">, R., </w:t>
      </w:r>
      <w:proofErr w:type="spellStart"/>
      <w:r w:rsidRPr="00321E9E">
        <w:rPr>
          <w:rFonts w:eastAsia="Calibri" w:cs="Arial"/>
          <w:sz w:val="20"/>
          <w:szCs w:val="20"/>
          <w:lang w:val="es-ES"/>
        </w:rPr>
        <w:t>Herremans</w:t>
      </w:r>
      <w:proofErr w:type="spellEnd"/>
      <w:r w:rsidRPr="00321E9E">
        <w:rPr>
          <w:rFonts w:eastAsia="Calibri" w:cs="Arial"/>
          <w:sz w:val="20"/>
          <w:szCs w:val="20"/>
          <w:lang w:val="es-ES"/>
        </w:rPr>
        <w:t xml:space="preserve">, M., </w:t>
      </w:r>
      <w:proofErr w:type="spellStart"/>
      <w:r w:rsidRPr="00321E9E">
        <w:rPr>
          <w:rFonts w:eastAsia="Calibri" w:cs="Arial"/>
          <w:sz w:val="20"/>
          <w:szCs w:val="20"/>
          <w:lang w:val="es-ES"/>
        </w:rPr>
        <w:t>Virani</w:t>
      </w:r>
      <w:proofErr w:type="spellEnd"/>
      <w:r w:rsidRPr="00321E9E">
        <w:rPr>
          <w:rFonts w:eastAsia="Calibri" w:cs="Arial"/>
          <w:sz w:val="20"/>
          <w:szCs w:val="20"/>
          <w:lang w:val="es-ES"/>
        </w:rPr>
        <w:t xml:space="preserve">, M. Z., Kendall, C. J., Croes, B. M., Odino, M., </w:t>
      </w:r>
      <w:proofErr w:type="spellStart"/>
      <w:r w:rsidRPr="00321E9E">
        <w:rPr>
          <w:rFonts w:eastAsia="Calibri" w:cs="Arial"/>
          <w:sz w:val="20"/>
          <w:szCs w:val="20"/>
          <w:lang w:val="es-ES"/>
        </w:rPr>
        <w:t>Kapila</w:t>
      </w:r>
      <w:proofErr w:type="spellEnd"/>
      <w:r w:rsidRPr="00321E9E">
        <w:rPr>
          <w:rFonts w:eastAsia="Calibri" w:cs="Arial"/>
          <w:sz w:val="20"/>
          <w:szCs w:val="20"/>
          <w:lang w:val="es-ES"/>
        </w:rPr>
        <w:t xml:space="preserve">, S., </w:t>
      </w:r>
      <w:proofErr w:type="spellStart"/>
      <w:r w:rsidRPr="00321E9E">
        <w:rPr>
          <w:rFonts w:eastAsia="Calibri" w:cs="Arial"/>
          <w:sz w:val="20"/>
          <w:szCs w:val="20"/>
          <w:lang w:val="es-ES"/>
        </w:rPr>
        <w:t>Wairasho</w:t>
      </w:r>
      <w:proofErr w:type="spellEnd"/>
      <w:r w:rsidRPr="00321E9E">
        <w:rPr>
          <w:rFonts w:eastAsia="Calibri" w:cs="Arial"/>
          <w:sz w:val="20"/>
          <w:szCs w:val="20"/>
          <w:lang w:val="es-ES"/>
        </w:rPr>
        <w:t xml:space="preserve">, P., </w:t>
      </w:r>
      <w:proofErr w:type="spellStart"/>
      <w:r w:rsidRPr="00321E9E">
        <w:rPr>
          <w:rFonts w:eastAsia="Calibri" w:cs="Arial"/>
          <w:sz w:val="20"/>
          <w:szCs w:val="20"/>
          <w:lang w:val="es-ES"/>
        </w:rPr>
        <w:t>Rutz</w:t>
      </w:r>
      <w:proofErr w:type="spellEnd"/>
      <w:r w:rsidRPr="00321E9E">
        <w:rPr>
          <w:rFonts w:eastAsia="Calibri" w:cs="Arial"/>
          <w:sz w:val="20"/>
          <w:szCs w:val="20"/>
          <w:lang w:val="es-ES"/>
        </w:rPr>
        <w:t xml:space="preserve">, C., Botha, A., Gallo-Orsi, U., </w:t>
      </w:r>
      <w:proofErr w:type="spellStart"/>
      <w:r w:rsidRPr="00321E9E">
        <w:rPr>
          <w:rFonts w:eastAsia="Calibri" w:cs="Arial"/>
          <w:sz w:val="20"/>
          <w:szCs w:val="20"/>
          <w:lang w:val="es-ES"/>
        </w:rPr>
        <w:t>Murn</w:t>
      </w:r>
      <w:proofErr w:type="spellEnd"/>
      <w:r w:rsidRPr="00321E9E">
        <w:rPr>
          <w:rFonts w:eastAsia="Calibri" w:cs="Arial"/>
          <w:sz w:val="20"/>
          <w:szCs w:val="20"/>
          <w:lang w:val="es-ES"/>
        </w:rPr>
        <w:t xml:space="preserve">, C., </w:t>
      </w:r>
      <w:proofErr w:type="spellStart"/>
      <w:r w:rsidRPr="00321E9E">
        <w:rPr>
          <w:rFonts w:eastAsia="Calibri" w:cs="Arial"/>
          <w:sz w:val="20"/>
          <w:szCs w:val="20"/>
          <w:lang w:val="es-ES"/>
        </w:rPr>
        <w:t>Maude</w:t>
      </w:r>
      <w:proofErr w:type="spellEnd"/>
      <w:r w:rsidRPr="00321E9E">
        <w:rPr>
          <w:rFonts w:eastAsia="Calibri" w:cs="Arial"/>
          <w:sz w:val="20"/>
          <w:szCs w:val="20"/>
          <w:lang w:val="es-ES"/>
        </w:rPr>
        <w:t xml:space="preserve">, G. &amp; </w:t>
      </w:r>
      <w:proofErr w:type="spellStart"/>
      <w:r w:rsidRPr="00321E9E">
        <w:rPr>
          <w:rFonts w:eastAsia="Calibri" w:cs="Arial"/>
          <w:sz w:val="20"/>
          <w:szCs w:val="20"/>
          <w:lang w:val="es-ES"/>
        </w:rPr>
        <w:t>Thomsett</w:t>
      </w:r>
      <w:proofErr w:type="spellEnd"/>
      <w:r w:rsidRPr="00321E9E">
        <w:rPr>
          <w:rFonts w:eastAsia="Calibri" w:cs="Arial"/>
          <w:sz w:val="20"/>
          <w:szCs w:val="20"/>
          <w:lang w:val="es-ES"/>
        </w:rPr>
        <w:t xml:space="preserve">, S. 2024. </w:t>
      </w:r>
      <w:r w:rsidRPr="00321E9E">
        <w:rPr>
          <w:rFonts w:eastAsia="Calibri" w:cs="Arial"/>
          <w:sz w:val="20"/>
          <w:szCs w:val="20"/>
          <w:lang w:val="en-US"/>
        </w:rPr>
        <w:t xml:space="preserve">African savanna raptors show evidence of widespread population collapse and a growing dependence on protected areas. </w:t>
      </w:r>
      <w:proofErr w:type="spellStart"/>
      <w:r w:rsidRPr="00321E9E">
        <w:rPr>
          <w:rFonts w:eastAsia="Calibri" w:cs="Arial"/>
          <w:i/>
          <w:iCs/>
          <w:sz w:val="20"/>
          <w:szCs w:val="20"/>
          <w:lang w:val="es-ES"/>
        </w:rPr>
        <w:t>Nat</w:t>
      </w:r>
      <w:proofErr w:type="spellEnd"/>
      <w:r w:rsidRPr="00321E9E">
        <w:rPr>
          <w:rFonts w:eastAsia="Calibri" w:cs="Arial"/>
          <w:i/>
          <w:iCs/>
          <w:sz w:val="20"/>
          <w:szCs w:val="20"/>
          <w:lang w:val="es-ES"/>
        </w:rPr>
        <w:t xml:space="preserve">. Ecol. </w:t>
      </w:r>
      <w:proofErr w:type="spellStart"/>
      <w:r w:rsidRPr="00321E9E">
        <w:rPr>
          <w:rFonts w:eastAsia="Calibri" w:cs="Arial"/>
          <w:i/>
          <w:iCs/>
          <w:sz w:val="20"/>
          <w:szCs w:val="20"/>
          <w:lang w:val="es-ES"/>
        </w:rPr>
        <w:t>Evol</w:t>
      </w:r>
      <w:proofErr w:type="spellEnd"/>
      <w:r w:rsidRPr="00321E9E">
        <w:rPr>
          <w:rFonts w:eastAsia="Calibri" w:cs="Arial"/>
          <w:i/>
          <w:iCs/>
          <w:sz w:val="20"/>
          <w:szCs w:val="20"/>
          <w:lang w:val="es-ES"/>
        </w:rPr>
        <w:t>.</w:t>
      </w:r>
      <w:r w:rsidRPr="00321E9E">
        <w:rPr>
          <w:rFonts w:eastAsia="Calibri" w:cs="Arial"/>
          <w:sz w:val="20"/>
          <w:szCs w:val="20"/>
          <w:lang w:val="es-ES"/>
        </w:rPr>
        <w:t xml:space="preserve"> 8, 45–56. </w:t>
      </w:r>
      <w:hyperlink r:id="rId98" w:history="1">
        <w:r w:rsidRPr="00321E9E">
          <w:rPr>
            <w:rStyle w:val="Hyperlink"/>
            <w:rFonts w:eastAsia="Calibri" w:cs="Arial"/>
            <w:sz w:val="20"/>
            <w:szCs w:val="20"/>
            <w:lang w:val="es-ES"/>
          </w:rPr>
          <w:t>https://doi.org/10.1038/s41559-023-02236-0</w:t>
        </w:r>
      </w:hyperlink>
    </w:p>
    <w:p w14:paraId="5F69D865"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n-US"/>
        </w:rPr>
        <w:t xml:space="preserve">Botha, A. </w:t>
      </w:r>
      <w:r w:rsidRPr="00321E9E">
        <w:rPr>
          <w:rFonts w:eastAsia="Calibri" w:cs="Arial"/>
          <w:i/>
          <w:iCs/>
          <w:sz w:val="20"/>
          <w:szCs w:val="20"/>
          <w:lang w:val="en-US"/>
        </w:rPr>
        <w:t>et al</w:t>
      </w:r>
      <w:r w:rsidRPr="00321E9E">
        <w:rPr>
          <w:rFonts w:eastAsia="Calibri" w:cs="Arial"/>
          <w:sz w:val="20"/>
          <w:szCs w:val="20"/>
          <w:lang w:val="en-US"/>
        </w:rPr>
        <w:t xml:space="preserve">. 2024. Report on the Mid-term Implementation Review of the Vulture Multi-species Action Plan to conserve African-Eurasian Vultures. </w:t>
      </w:r>
      <w:r w:rsidRPr="00321E9E">
        <w:rPr>
          <w:rFonts w:eastAsia="Calibri" w:cs="Arial"/>
          <w:sz w:val="20"/>
          <w:szCs w:val="20"/>
          <w:lang w:val="es-ES"/>
        </w:rPr>
        <w:t xml:space="preserve">Abu </w:t>
      </w:r>
      <w:proofErr w:type="spellStart"/>
      <w:r w:rsidRPr="00321E9E">
        <w:rPr>
          <w:rFonts w:eastAsia="Calibri" w:cs="Arial"/>
          <w:sz w:val="20"/>
          <w:szCs w:val="20"/>
          <w:lang w:val="es-ES"/>
        </w:rPr>
        <w:t>Dhabi</w:t>
      </w:r>
      <w:proofErr w:type="spellEnd"/>
      <w:r w:rsidRPr="00321E9E">
        <w:rPr>
          <w:rFonts w:eastAsia="Calibri" w:cs="Arial"/>
          <w:sz w:val="20"/>
          <w:szCs w:val="20"/>
          <w:lang w:val="es-ES"/>
        </w:rPr>
        <w:t xml:space="preserve">: CMS </w:t>
      </w:r>
      <w:proofErr w:type="spellStart"/>
      <w:r w:rsidRPr="00321E9E">
        <w:rPr>
          <w:rFonts w:eastAsia="Calibri" w:cs="Arial"/>
          <w:sz w:val="20"/>
          <w:szCs w:val="20"/>
          <w:lang w:val="es-ES"/>
        </w:rPr>
        <w:t>Raptors</w:t>
      </w:r>
      <w:proofErr w:type="spellEnd"/>
      <w:r w:rsidRPr="00321E9E">
        <w:rPr>
          <w:rFonts w:eastAsia="Calibri" w:cs="Arial"/>
          <w:sz w:val="20"/>
          <w:szCs w:val="20"/>
          <w:lang w:val="es-ES"/>
        </w:rPr>
        <w:t xml:space="preserve"> MOU Secretariat. </w:t>
      </w:r>
    </w:p>
    <w:p w14:paraId="7A9F8FCD"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n-US"/>
        </w:rPr>
        <w:t xml:space="preserve">Prakash, V. </w:t>
      </w:r>
      <w:r w:rsidRPr="00321E9E">
        <w:rPr>
          <w:rFonts w:eastAsia="Calibri" w:cs="Arial"/>
          <w:i/>
          <w:iCs/>
          <w:sz w:val="20"/>
          <w:szCs w:val="20"/>
          <w:lang w:val="en-US"/>
        </w:rPr>
        <w:t>et al</w:t>
      </w:r>
      <w:r w:rsidRPr="00321E9E">
        <w:rPr>
          <w:rFonts w:eastAsia="Calibri" w:cs="Arial"/>
          <w:sz w:val="20"/>
          <w:szCs w:val="20"/>
          <w:lang w:val="en-US"/>
        </w:rPr>
        <w:t xml:space="preserve">. 2024. Recent trends in populations of Critically Endangered Gyps vultures in India. </w:t>
      </w:r>
      <w:proofErr w:type="spellStart"/>
      <w:r w:rsidRPr="00321E9E">
        <w:rPr>
          <w:rFonts w:eastAsia="Calibri" w:cs="Arial"/>
          <w:i/>
          <w:iCs/>
          <w:sz w:val="20"/>
          <w:szCs w:val="20"/>
          <w:lang w:val="es-ES"/>
        </w:rPr>
        <w:t>Bird</w:t>
      </w:r>
      <w:proofErr w:type="spellEnd"/>
      <w:r w:rsidRPr="00321E9E">
        <w:rPr>
          <w:rFonts w:eastAsia="Calibri" w:cs="Arial"/>
          <w:i/>
          <w:iCs/>
          <w:sz w:val="20"/>
          <w:szCs w:val="20"/>
          <w:lang w:val="es-ES"/>
        </w:rPr>
        <w:t xml:space="preserve"> </w:t>
      </w:r>
      <w:proofErr w:type="spellStart"/>
      <w:r w:rsidRPr="00321E9E">
        <w:rPr>
          <w:rFonts w:eastAsia="Calibri" w:cs="Arial"/>
          <w:i/>
          <w:iCs/>
          <w:sz w:val="20"/>
          <w:szCs w:val="20"/>
          <w:lang w:val="es-ES"/>
        </w:rPr>
        <w:t>Conserv</w:t>
      </w:r>
      <w:proofErr w:type="spellEnd"/>
      <w:r w:rsidRPr="00321E9E">
        <w:rPr>
          <w:rFonts w:eastAsia="Calibri" w:cs="Arial"/>
          <w:i/>
          <w:iCs/>
          <w:sz w:val="20"/>
          <w:szCs w:val="20"/>
          <w:lang w:val="es-ES"/>
        </w:rPr>
        <w:t xml:space="preserve">. </w:t>
      </w:r>
      <w:proofErr w:type="spellStart"/>
      <w:r w:rsidRPr="00321E9E">
        <w:rPr>
          <w:rFonts w:eastAsia="Calibri" w:cs="Arial"/>
          <w:i/>
          <w:iCs/>
          <w:sz w:val="20"/>
          <w:szCs w:val="20"/>
          <w:lang w:val="es-ES"/>
        </w:rPr>
        <w:t>Int</w:t>
      </w:r>
      <w:proofErr w:type="spellEnd"/>
      <w:r w:rsidRPr="00321E9E">
        <w:rPr>
          <w:rFonts w:eastAsia="Calibri" w:cs="Arial"/>
          <w:i/>
          <w:iCs/>
          <w:sz w:val="20"/>
          <w:szCs w:val="20"/>
          <w:lang w:val="es-ES"/>
        </w:rPr>
        <w:t>.</w:t>
      </w:r>
      <w:r w:rsidRPr="00321E9E">
        <w:rPr>
          <w:rFonts w:eastAsia="Calibri" w:cs="Arial"/>
          <w:sz w:val="20"/>
          <w:szCs w:val="20"/>
          <w:lang w:val="es-ES"/>
        </w:rPr>
        <w:t xml:space="preserve"> 34(e1), 1-6. https://doi.org/10.1017/S0959270923000394</w:t>
      </w:r>
    </w:p>
    <w:p w14:paraId="565CA801"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n-US"/>
        </w:rPr>
        <w:t xml:space="preserve">Oppel, S. </w:t>
      </w:r>
      <w:r w:rsidRPr="00321E9E">
        <w:rPr>
          <w:rFonts w:eastAsia="Calibri" w:cs="Arial"/>
          <w:i/>
          <w:iCs/>
          <w:sz w:val="20"/>
          <w:szCs w:val="20"/>
          <w:lang w:val="en-US"/>
        </w:rPr>
        <w:t>et al</w:t>
      </w:r>
      <w:r w:rsidRPr="00321E9E">
        <w:rPr>
          <w:rFonts w:eastAsia="Calibri" w:cs="Arial"/>
          <w:sz w:val="20"/>
          <w:szCs w:val="20"/>
          <w:lang w:val="en-US"/>
        </w:rPr>
        <w:t xml:space="preserve">. 2024. Long-term conservation efforts at flyway scale can halt the population decline in a globally endangered migratory raptor. </w:t>
      </w:r>
      <w:proofErr w:type="spellStart"/>
      <w:r w:rsidRPr="00321E9E">
        <w:rPr>
          <w:rFonts w:eastAsia="Calibri" w:cs="Arial"/>
          <w:i/>
          <w:iCs/>
          <w:sz w:val="20"/>
          <w:szCs w:val="20"/>
          <w:lang w:val="es-ES"/>
        </w:rPr>
        <w:t>Anim</w:t>
      </w:r>
      <w:proofErr w:type="spellEnd"/>
      <w:r w:rsidRPr="00321E9E">
        <w:rPr>
          <w:rFonts w:eastAsia="Calibri" w:cs="Arial"/>
          <w:i/>
          <w:iCs/>
          <w:sz w:val="20"/>
          <w:szCs w:val="20"/>
          <w:lang w:val="es-ES"/>
        </w:rPr>
        <w:t xml:space="preserve">. </w:t>
      </w:r>
      <w:proofErr w:type="spellStart"/>
      <w:r w:rsidRPr="00321E9E">
        <w:rPr>
          <w:rFonts w:eastAsia="Calibri" w:cs="Arial"/>
          <w:i/>
          <w:iCs/>
          <w:sz w:val="20"/>
          <w:szCs w:val="20"/>
          <w:lang w:val="es-ES"/>
        </w:rPr>
        <w:t>Conserv</w:t>
      </w:r>
      <w:proofErr w:type="spellEnd"/>
      <w:r w:rsidRPr="00321E9E">
        <w:rPr>
          <w:rFonts w:eastAsia="Calibri" w:cs="Arial"/>
          <w:i/>
          <w:iCs/>
          <w:sz w:val="20"/>
          <w:szCs w:val="20"/>
          <w:lang w:val="es-ES"/>
        </w:rPr>
        <w:t xml:space="preserve">. </w:t>
      </w:r>
      <w:r w:rsidRPr="00321E9E">
        <w:rPr>
          <w:rFonts w:eastAsia="Calibri" w:cs="Arial"/>
          <w:sz w:val="20"/>
          <w:szCs w:val="20"/>
          <w:lang w:val="es-ES"/>
        </w:rPr>
        <w:t>27(3), 374-385. https://doi.org/10.1111/acv.12917</w:t>
      </w:r>
    </w:p>
    <w:p w14:paraId="3BA60402"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proofErr w:type="spellStart"/>
      <w:r w:rsidRPr="00321E9E">
        <w:rPr>
          <w:rFonts w:eastAsia="Calibri" w:cs="Arial"/>
          <w:sz w:val="20"/>
          <w:szCs w:val="20"/>
          <w:lang w:val="en-US"/>
        </w:rPr>
        <w:t>Serratosa</w:t>
      </w:r>
      <w:proofErr w:type="spellEnd"/>
      <w:r w:rsidRPr="00321E9E">
        <w:rPr>
          <w:rFonts w:eastAsia="Calibri" w:cs="Arial"/>
          <w:sz w:val="20"/>
          <w:szCs w:val="20"/>
          <w:lang w:val="en-US"/>
        </w:rPr>
        <w:t xml:space="preserve">, J. </w:t>
      </w:r>
      <w:r w:rsidRPr="00321E9E">
        <w:rPr>
          <w:rFonts w:eastAsia="Calibri" w:cs="Arial"/>
          <w:i/>
          <w:iCs/>
          <w:sz w:val="20"/>
          <w:szCs w:val="20"/>
          <w:lang w:val="en-US"/>
        </w:rPr>
        <w:t>et al</w:t>
      </w:r>
      <w:r w:rsidRPr="00321E9E">
        <w:rPr>
          <w:rFonts w:eastAsia="Calibri" w:cs="Arial"/>
          <w:sz w:val="20"/>
          <w:szCs w:val="20"/>
          <w:lang w:val="en-US"/>
        </w:rPr>
        <w:t xml:space="preserve">. 2024. Tracking data </w:t>
      </w:r>
      <w:proofErr w:type="gramStart"/>
      <w:r w:rsidRPr="00321E9E">
        <w:rPr>
          <w:rFonts w:eastAsia="Calibri" w:cs="Arial"/>
          <w:sz w:val="20"/>
          <w:szCs w:val="20"/>
          <w:lang w:val="en-US"/>
        </w:rPr>
        <w:t>highlight</w:t>
      </w:r>
      <w:proofErr w:type="gramEnd"/>
      <w:r w:rsidRPr="00321E9E">
        <w:rPr>
          <w:rFonts w:eastAsia="Calibri" w:cs="Arial"/>
          <w:sz w:val="20"/>
          <w:szCs w:val="20"/>
          <w:lang w:val="en-US"/>
        </w:rPr>
        <w:t xml:space="preserve"> the importance of human-induced mortality for large migratory birds at a flyway scale</w:t>
      </w:r>
      <w:r w:rsidRPr="00321E9E">
        <w:rPr>
          <w:rFonts w:eastAsia="Calibri" w:cs="Arial"/>
          <w:i/>
          <w:iCs/>
          <w:sz w:val="20"/>
          <w:szCs w:val="20"/>
          <w:lang w:val="en-US"/>
        </w:rPr>
        <w:t xml:space="preserve">. </w:t>
      </w:r>
      <w:r w:rsidRPr="00321E9E">
        <w:rPr>
          <w:rFonts w:eastAsia="Calibri" w:cs="Arial"/>
          <w:i/>
          <w:iCs/>
          <w:sz w:val="20"/>
          <w:szCs w:val="20"/>
          <w:lang w:val="es-ES"/>
        </w:rPr>
        <w:t xml:space="preserve">Biol. </w:t>
      </w:r>
      <w:proofErr w:type="spellStart"/>
      <w:r w:rsidRPr="00321E9E">
        <w:rPr>
          <w:rFonts w:eastAsia="Calibri" w:cs="Arial"/>
          <w:i/>
          <w:iCs/>
          <w:sz w:val="20"/>
          <w:szCs w:val="20"/>
          <w:lang w:val="es-ES"/>
        </w:rPr>
        <w:t>Conserv</w:t>
      </w:r>
      <w:proofErr w:type="spellEnd"/>
      <w:r w:rsidRPr="00321E9E">
        <w:rPr>
          <w:rFonts w:eastAsia="Calibri" w:cs="Arial"/>
          <w:i/>
          <w:iCs/>
          <w:sz w:val="20"/>
          <w:szCs w:val="20"/>
          <w:lang w:val="es-ES"/>
        </w:rPr>
        <w:t>.</w:t>
      </w:r>
      <w:r w:rsidRPr="00321E9E">
        <w:rPr>
          <w:rFonts w:eastAsia="Calibri" w:cs="Arial"/>
          <w:sz w:val="20"/>
          <w:szCs w:val="20"/>
          <w:lang w:val="es-ES"/>
        </w:rPr>
        <w:t xml:space="preserve"> 293, 110525. </w:t>
      </w:r>
      <w:hyperlink r:id="rId99" w:history="1">
        <w:r w:rsidRPr="00321E9E">
          <w:rPr>
            <w:rStyle w:val="Hyperlink"/>
            <w:rFonts w:eastAsia="Calibri" w:cs="Arial"/>
            <w:sz w:val="20"/>
            <w:szCs w:val="20"/>
            <w:lang w:val="es-ES"/>
          </w:rPr>
          <w:t>https://doi.org/10.1016/j.biocon.2024.110525</w:t>
        </w:r>
      </w:hyperlink>
    </w:p>
    <w:p w14:paraId="6AF48BCD"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proofErr w:type="spellStart"/>
      <w:r w:rsidRPr="00321E9E">
        <w:rPr>
          <w:rFonts w:eastAsia="Calibri" w:cs="Arial"/>
          <w:sz w:val="20"/>
          <w:szCs w:val="20"/>
          <w:lang w:val="es-ES"/>
        </w:rPr>
        <w:t>Nussbaumer</w:t>
      </w:r>
      <w:proofErr w:type="spellEnd"/>
      <w:r w:rsidRPr="00321E9E">
        <w:rPr>
          <w:rFonts w:eastAsia="Calibri" w:cs="Arial"/>
          <w:sz w:val="20"/>
          <w:szCs w:val="20"/>
          <w:lang w:val="es-ES"/>
        </w:rPr>
        <w:t xml:space="preserve">, R., </w:t>
      </w:r>
      <w:proofErr w:type="spellStart"/>
      <w:r w:rsidRPr="00321E9E">
        <w:rPr>
          <w:rFonts w:eastAsia="Calibri" w:cs="Arial"/>
          <w:sz w:val="20"/>
          <w:szCs w:val="20"/>
          <w:lang w:val="es-ES"/>
        </w:rPr>
        <w:t>Nussbaumer</w:t>
      </w:r>
      <w:proofErr w:type="spellEnd"/>
      <w:r w:rsidRPr="00321E9E">
        <w:rPr>
          <w:rFonts w:eastAsia="Calibri" w:cs="Arial"/>
          <w:sz w:val="20"/>
          <w:szCs w:val="20"/>
          <w:lang w:val="es-ES"/>
        </w:rPr>
        <w:t xml:space="preserve">, A., </w:t>
      </w:r>
      <w:proofErr w:type="spellStart"/>
      <w:r w:rsidRPr="00321E9E">
        <w:rPr>
          <w:rFonts w:eastAsia="Calibri" w:cs="Arial"/>
          <w:sz w:val="20"/>
          <w:szCs w:val="20"/>
          <w:lang w:val="es-ES"/>
        </w:rPr>
        <w:t>Guchu</w:t>
      </w:r>
      <w:proofErr w:type="spellEnd"/>
      <w:r w:rsidRPr="00321E9E">
        <w:rPr>
          <w:rFonts w:eastAsia="Calibri" w:cs="Arial"/>
          <w:sz w:val="20"/>
          <w:szCs w:val="20"/>
          <w:lang w:val="es-ES"/>
        </w:rPr>
        <w:t xml:space="preserve">, S., </w:t>
      </w:r>
      <w:proofErr w:type="spellStart"/>
      <w:r w:rsidRPr="00321E9E">
        <w:rPr>
          <w:rFonts w:eastAsia="Calibri" w:cs="Arial"/>
          <w:sz w:val="20"/>
          <w:szCs w:val="20"/>
          <w:lang w:val="es-ES"/>
        </w:rPr>
        <w:t>Stratton</w:t>
      </w:r>
      <w:proofErr w:type="spellEnd"/>
      <w:r w:rsidRPr="00321E9E">
        <w:rPr>
          <w:rFonts w:eastAsia="Calibri" w:cs="Arial"/>
          <w:sz w:val="20"/>
          <w:szCs w:val="20"/>
          <w:lang w:val="es-ES"/>
        </w:rPr>
        <w:t xml:space="preserve"> </w:t>
      </w:r>
      <w:proofErr w:type="spellStart"/>
      <w:r w:rsidRPr="00321E9E">
        <w:rPr>
          <w:rFonts w:eastAsia="Calibri" w:cs="Arial"/>
          <w:sz w:val="20"/>
          <w:szCs w:val="20"/>
          <w:lang w:val="es-ES"/>
        </w:rPr>
        <w:t>Hadfield</w:t>
      </w:r>
      <w:proofErr w:type="spellEnd"/>
      <w:r w:rsidRPr="00321E9E">
        <w:rPr>
          <w:rFonts w:eastAsia="Calibri" w:cs="Arial"/>
          <w:sz w:val="20"/>
          <w:szCs w:val="20"/>
          <w:lang w:val="es-ES"/>
        </w:rPr>
        <w:t xml:space="preserve">, R., </w:t>
      </w:r>
      <w:proofErr w:type="spellStart"/>
      <w:r w:rsidRPr="00321E9E">
        <w:rPr>
          <w:rFonts w:eastAsia="Calibri" w:cs="Arial"/>
          <w:sz w:val="20"/>
          <w:szCs w:val="20"/>
          <w:lang w:val="es-ES"/>
        </w:rPr>
        <w:t>Kanga</w:t>
      </w:r>
      <w:proofErr w:type="spellEnd"/>
      <w:r w:rsidRPr="00321E9E">
        <w:rPr>
          <w:rFonts w:eastAsia="Calibri" w:cs="Arial"/>
          <w:sz w:val="20"/>
          <w:szCs w:val="20"/>
          <w:lang w:val="es-ES"/>
        </w:rPr>
        <w:t xml:space="preserve">, E. M., </w:t>
      </w:r>
      <w:proofErr w:type="spellStart"/>
      <w:r w:rsidRPr="00321E9E">
        <w:rPr>
          <w:rFonts w:eastAsia="Calibri" w:cs="Arial"/>
          <w:sz w:val="20"/>
          <w:szCs w:val="20"/>
          <w:lang w:val="es-ES"/>
        </w:rPr>
        <w:t>Nyakeru</w:t>
      </w:r>
      <w:proofErr w:type="spellEnd"/>
      <w:r w:rsidRPr="00321E9E">
        <w:rPr>
          <w:rFonts w:eastAsia="Calibri" w:cs="Arial"/>
          <w:sz w:val="20"/>
          <w:szCs w:val="20"/>
          <w:lang w:val="es-ES"/>
        </w:rPr>
        <w:t xml:space="preserve"> </w:t>
      </w:r>
      <w:proofErr w:type="spellStart"/>
      <w:r w:rsidRPr="00321E9E">
        <w:rPr>
          <w:rFonts w:eastAsia="Calibri" w:cs="Arial"/>
          <w:sz w:val="20"/>
          <w:szCs w:val="20"/>
          <w:lang w:val="es-ES"/>
        </w:rPr>
        <w:t>Kung’u</w:t>
      </w:r>
      <w:proofErr w:type="spellEnd"/>
      <w:r w:rsidRPr="00321E9E">
        <w:rPr>
          <w:rFonts w:eastAsia="Calibri" w:cs="Arial"/>
          <w:sz w:val="20"/>
          <w:szCs w:val="20"/>
          <w:lang w:val="es-ES"/>
        </w:rPr>
        <w:t xml:space="preserve">, G., </w:t>
      </w:r>
      <w:proofErr w:type="spellStart"/>
      <w:r w:rsidRPr="00321E9E">
        <w:rPr>
          <w:rFonts w:eastAsia="Calibri" w:cs="Arial"/>
          <w:sz w:val="20"/>
          <w:szCs w:val="20"/>
          <w:lang w:val="es-ES"/>
        </w:rPr>
        <w:t>Kuria</w:t>
      </w:r>
      <w:proofErr w:type="spellEnd"/>
      <w:r w:rsidRPr="00321E9E">
        <w:rPr>
          <w:rFonts w:eastAsia="Calibri" w:cs="Arial"/>
          <w:sz w:val="20"/>
          <w:szCs w:val="20"/>
          <w:lang w:val="es-ES"/>
        </w:rPr>
        <w:t xml:space="preserve">, A., Miller, E., </w:t>
      </w:r>
      <w:proofErr w:type="spellStart"/>
      <w:r w:rsidRPr="00321E9E">
        <w:rPr>
          <w:rFonts w:eastAsia="Calibri" w:cs="Arial"/>
          <w:sz w:val="20"/>
          <w:szCs w:val="20"/>
          <w:lang w:val="es-ES"/>
        </w:rPr>
        <w:t>Kariuki</w:t>
      </w:r>
      <w:proofErr w:type="spellEnd"/>
      <w:r w:rsidRPr="00321E9E">
        <w:rPr>
          <w:rFonts w:eastAsia="Calibri" w:cs="Arial"/>
          <w:sz w:val="20"/>
          <w:szCs w:val="20"/>
          <w:lang w:val="es-ES"/>
        </w:rPr>
        <w:t xml:space="preserve"> </w:t>
      </w:r>
      <w:proofErr w:type="spellStart"/>
      <w:r w:rsidRPr="00321E9E">
        <w:rPr>
          <w:rFonts w:eastAsia="Calibri" w:cs="Arial"/>
          <w:sz w:val="20"/>
          <w:szCs w:val="20"/>
          <w:lang w:val="es-ES"/>
        </w:rPr>
        <w:t>Ndang’ang’a</w:t>
      </w:r>
      <w:proofErr w:type="spellEnd"/>
      <w:r w:rsidRPr="00321E9E">
        <w:rPr>
          <w:rFonts w:eastAsia="Calibri" w:cs="Arial"/>
          <w:sz w:val="20"/>
          <w:szCs w:val="20"/>
          <w:lang w:val="es-ES"/>
        </w:rPr>
        <w:t xml:space="preserve">, P., Njoroge, P., </w:t>
      </w:r>
      <w:proofErr w:type="spellStart"/>
      <w:r w:rsidRPr="00321E9E">
        <w:rPr>
          <w:rFonts w:eastAsia="Calibri" w:cs="Arial"/>
          <w:sz w:val="20"/>
          <w:szCs w:val="20"/>
          <w:lang w:val="es-ES"/>
        </w:rPr>
        <w:t>Ogada</w:t>
      </w:r>
      <w:proofErr w:type="spellEnd"/>
      <w:r w:rsidRPr="00321E9E">
        <w:rPr>
          <w:rFonts w:eastAsia="Calibri" w:cs="Arial"/>
          <w:sz w:val="20"/>
          <w:szCs w:val="20"/>
          <w:lang w:val="es-ES"/>
        </w:rPr>
        <w:t xml:space="preserve">, D., </w:t>
      </w:r>
      <w:proofErr w:type="spellStart"/>
      <w:r w:rsidRPr="00321E9E">
        <w:rPr>
          <w:rFonts w:eastAsia="Calibri" w:cs="Arial"/>
          <w:sz w:val="20"/>
          <w:szCs w:val="20"/>
          <w:lang w:val="es-ES"/>
        </w:rPr>
        <w:t>Shema</w:t>
      </w:r>
      <w:proofErr w:type="spellEnd"/>
      <w:r w:rsidRPr="00321E9E">
        <w:rPr>
          <w:rFonts w:eastAsia="Calibri" w:cs="Arial"/>
          <w:sz w:val="20"/>
          <w:szCs w:val="20"/>
          <w:lang w:val="es-ES"/>
        </w:rPr>
        <w:t xml:space="preserve">, S. &amp; Jackson, C. 2024. </w:t>
      </w:r>
      <w:r w:rsidRPr="00321E9E">
        <w:rPr>
          <w:rFonts w:eastAsia="Calibri" w:cs="Arial"/>
          <w:sz w:val="20"/>
          <w:szCs w:val="20"/>
          <w:lang w:val="en-US"/>
        </w:rPr>
        <w:t xml:space="preserve">Historical bird atlas and contemporary citizen science data reveal long-term changes in geographic range of Kenyan birds. </w:t>
      </w:r>
      <w:proofErr w:type="spellStart"/>
      <w:r w:rsidRPr="00321E9E">
        <w:rPr>
          <w:rFonts w:eastAsia="Calibri" w:cs="Arial"/>
          <w:i/>
          <w:iCs/>
          <w:sz w:val="20"/>
          <w:szCs w:val="20"/>
          <w:lang w:val="es-ES"/>
        </w:rPr>
        <w:t>Divers</w:t>
      </w:r>
      <w:proofErr w:type="spellEnd"/>
      <w:r w:rsidRPr="00321E9E">
        <w:rPr>
          <w:rFonts w:eastAsia="Calibri" w:cs="Arial"/>
          <w:i/>
          <w:iCs/>
          <w:sz w:val="20"/>
          <w:szCs w:val="20"/>
          <w:lang w:val="es-ES"/>
        </w:rPr>
        <w:t xml:space="preserve">. </w:t>
      </w:r>
      <w:proofErr w:type="spellStart"/>
      <w:r w:rsidRPr="00321E9E">
        <w:rPr>
          <w:rFonts w:eastAsia="Calibri" w:cs="Arial"/>
          <w:i/>
          <w:iCs/>
          <w:sz w:val="20"/>
          <w:szCs w:val="20"/>
          <w:lang w:val="es-ES"/>
        </w:rPr>
        <w:t>Distrib</w:t>
      </w:r>
      <w:proofErr w:type="spellEnd"/>
      <w:r w:rsidRPr="00321E9E">
        <w:rPr>
          <w:rFonts w:eastAsia="Calibri" w:cs="Arial"/>
          <w:i/>
          <w:iCs/>
          <w:sz w:val="20"/>
          <w:szCs w:val="20"/>
          <w:lang w:val="es-ES"/>
        </w:rPr>
        <w:t>.</w:t>
      </w:r>
      <w:r w:rsidRPr="00321E9E">
        <w:rPr>
          <w:rFonts w:eastAsia="Calibri" w:cs="Arial"/>
          <w:sz w:val="20"/>
          <w:szCs w:val="20"/>
          <w:lang w:val="es-ES"/>
        </w:rPr>
        <w:t xml:space="preserve"> 31(2), e13935. </w:t>
      </w:r>
      <w:hyperlink r:id="rId100" w:history="1">
        <w:r w:rsidRPr="00321E9E">
          <w:rPr>
            <w:rStyle w:val="Hyperlink"/>
            <w:rFonts w:eastAsia="Calibri" w:cs="Arial"/>
            <w:sz w:val="20"/>
            <w:szCs w:val="20"/>
            <w:lang w:val="es-ES"/>
          </w:rPr>
          <w:t>https://doi.org/10.1111/ddi.13935</w:t>
        </w:r>
      </w:hyperlink>
    </w:p>
    <w:p w14:paraId="42A437D3"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n-US"/>
        </w:rPr>
        <w:t xml:space="preserve">Vickery, J. A., </w:t>
      </w:r>
      <w:proofErr w:type="spellStart"/>
      <w:r w:rsidRPr="00321E9E">
        <w:rPr>
          <w:rFonts w:eastAsia="Calibri" w:cs="Arial"/>
          <w:sz w:val="20"/>
          <w:szCs w:val="20"/>
          <w:lang w:val="en-US"/>
        </w:rPr>
        <w:t>Mallord</w:t>
      </w:r>
      <w:proofErr w:type="spellEnd"/>
      <w:r w:rsidRPr="00321E9E">
        <w:rPr>
          <w:rFonts w:eastAsia="Calibri" w:cs="Arial"/>
          <w:sz w:val="20"/>
          <w:szCs w:val="20"/>
          <w:lang w:val="en-US"/>
        </w:rPr>
        <w:t>, J. W., Adams, W. M., Beresford, A. E., Both, C., Cresswell, W., Diop, N., Ewing, S. R., Gregory, R. D., Morrison, C. A., Sanderson, F. J., Thorup, K., Van Wijk, R. E. &amp; Hewson, C. M. 2023. The conservation of Afro-</w:t>
      </w:r>
      <w:proofErr w:type="spellStart"/>
      <w:r w:rsidRPr="00321E9E">
        <w:rPr>
          <w:rFonts w:eastAsia="Calibri" w:cs="Arial"/>
          <w:sz w:val="20"/>
          <w:szCs w:val="20"/>
          <w:lang w:val="en-US"/>
        </w:rPr>
        <w:t>Palaearctic</w:t>
      </w:r>
      <w:proofErr w:type="spellEnd"/>
      <w:r w:rsidRPr="00321E9E">
        <w:rPr>
          <w:rFonts w:eastAsia="Calibri" w:cs="Arial"/>
          <w:sz w:val="20"/>
          <w:szCs w:val="20"/>
          <w:lang w:val="en-US"/>
        </w:rPr>
        <w:t xml:space="preserve"> migrants: What we are learning and what we need to know? </w:t>
      </w:r>
      <w:r w:rsidRPr="00321E9E">
        <w:rPr>
          <w:rFonts w:eastAsia="Calibri" w:cs="Arial"/>
          <w:i/>
          <w:iCs/>
          <w:sz w:val="20"/>
          <w:szCs w:val="20"/>
          <w:lang w:val="es-ES"/>
        </w:rPr>
        <w:t>Ibis</w:t>
      </w:r>
      <w:r w:rsidRPr="00321E9E">
        <w:rPr>
          <w:rFonts w:eastAsia="Calibri" w:cs="Arial"/>
          <w:sz w:val="20"/>
          <w:szCs w:val="20"/>
          <w:lang w:val="es-ES"/>
        </w:rPr>
        <w:t xml:space="preserve"> 165, 717-738. </w:t>
      </w:r>
      <w:hyperlink r:id="rId101" w:history="1">
        <w:r w:rsidRPr="00321E9E">
          <w:rPr>
            <w:rStyle w:val="Hyperlink"/>
            <w:rFonts w:eastAsia="Calibri" w:cs="Arial"/>
            <w:sz w:val="20"/>
            <w:szCs w:val="20"/>
            <w:lang w:val="es-ES"/>
          </w:rPr>
          <w:t>https://doi.org/10.1111/ibi.13171</w:t>
        </w:r>
      </w:hyperlink>
    </w:p>
    <w:p w14:paraId="30FE7956"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n-US"/>
        </w:rPr>
        <w:t xml:space="preserve">Rigal </w:t>
      </w:r>
      <w:r w:rsidRPr="00321E9E">
        <w:rPr>
          <w:rFonts w:eastAsia="Calibri" w:cs="Arial"/>
          <w:i/>
          <w:iCs/>
          <w:sz w:val="20"/>
          <w:szCs w:val="20"/>
          <w:lang w:val="en-US"/>
        </w:rPr>
        <w:t>et al</w:t>
      </w:r>
      <w:r w:rsidRPr="00321E9E">
        <w:rPr>
          <w:rFonts w:eastAsia="Calibri" w:cs="Arial"/>
          <w:sz w:val="20"/>
          <w:szCs w:val="20"/>
          <w:lang w:val="en-US"/>
        </w:rPr>
        <w:t xml:space="preserve">. 2023. Farmland practices are driving bird population decline across Europe. </w:t>
      </w:r>
      <w:proofErr w:type="spellStart"/>
      <w:r w:rsidRPr="00321E9E">
        <w:rPr>
          <w:rFonts w:eastAsia="Calibri" w:cs="Arial"/>
          <w:i/>
          <w:iCs/>
          <w:sz w:val="20"/>
          <w:szCs w:val="20"/>
          <w:lang w:val="es-ES"/>
        </w:rPr>
        <w:t>Proc</w:t>
      </w:r>
      <w:proofErr w:type="spellEnd"/>
      <w:r w:rsidRPr="00321E9E">
        <w:rPr>
          <w:rFonts w:eastAsia="Calibri" w:cs="Arial"/>
          <w:i/>
          <w:iCs/>
          <w:sz w:val="20"/>
          <w:szCs w:val="20"/>
          <w:lang w:val="es-ES"/>
        </w:rPr>
        <w:t>. Na</w:t>
      </w:r>
      <w:proofErr w:type="spellStart"/>
      <w:r w:rsidRPr="00321E9E">
        <w:rPr>
          <w:rFonts w:eastAsia="Calibri" w:cs="Arial"/>
          <w:i/>
          <w:iCs/>
          <w:sz w:val="20"/>
          <w:szCs w:val="20"/>
          <w:lang w:val="es-ES"/>
        </w:rPr>
        <w:t>tl</w:t>
      </w:r>
      <w:proofErr w:type="spellEnd"/>
      <w:r w:rsidRPr="00321E9E">
        <w:rPr>
          <w:rFonts w:eastAsia="Calibri" w:cs="Arial"/>
          <w:i/>
          <w:iCs/>
          <w:sz w:val="20"/>
          <w:szCs w:val="20"/>
          <w:lang w:val="es-ES"/>
        </w:rPr>
        <w:t xml:space="preserve">. Acad. </w:t>
      </w:r>
      <w:proofErr w:type="spellStart"/>
      <w:r w:rsidRPr="00321E9E">
        <w:rPr>
          <w:rFonts w:eastAsia="Calibri" w:cs="Arial"/>
          <w:i/>
          <w:iCs/>
          <w:sz w:val="20"/>
          <w:szCs w:val="20"/>
          <w:lang w:val="es-ES"/>
        </w:rPr>
        <w:t>Sci</w:t>
      </w:r>
      <w:proofErr w:type="spellEnd"/>
      <w:r w:rsidRPr="00321E9E">
        <w:rPr>
          <w:rFonts w:eastAsia="Calibri" w:cs="Arial"/>
          <w:i/>
          <w:iCs/>
          <w:sz w:val="20"/>
          <w:szCs w:val="20"/>
          <w:lang w:val="es-ES"/>
        </w:rPr>
        <w:t>.</w:t>
      </w:r>
      <w:r w:rsidRPr="00321E9E">
        <w:rPr>
          <w:rFonts w:eastAsia="Calibri" w:cs="Arial"/>
          <w:sz w:val="20"/>
          <w:szCs w:val="20"/>
          <w:lang w:val="es-ES"/>
        </w:rPr>
        <w:t xml:space="preserve"> 120, e2216573120. </w:t>
      </w:r>
      <w:hyperlink r:id="rId102" w:history="1">
        <w:r w:rsidRPr="00321E9E">
          <w:rPr>
            <w:rStyle w:val="Hyperlink"/>
            <w:rFonts w:eastAsia="Calibri" w:cs="Arial"/>
            <w:sz w:val="20"/>
            <w:szCs w:val="20"/>
            <w:lang w:val="es-ES"/>
          </w:rPr>
          <w:t>https://doi.org/10.1073/pnas.2216573120</w:t>
        </w:r>
      </w:hyperlink>
    </w:p>
    <w:p w14:paraId="2D81B05C"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n-US"/>
        </w:rPr>
        <w:t xml:space="preserve">Howard </w:t>
      </w:r>
      <w:r w:rsidRPr="00321E9E">
        <w:rPr>
          <w:rFonts w:eastAsia="Calibri" w:cs="Arial"/>
          <w:i/>
          <w:iCs/>
          <w:sz w:val="20"/>
          <w:szCs w:val="20"/>
          <w:lang w:val="en-US"/>
        </w:rPr>
        <w:t>et al</w:t>
      </w:r>
      <w:r w:rsidRPr="00321E9E">
        <w:rPr>
          <w:rFonts w:eastAsia="Calibri" w:cs="Arial"/>
          <w:sz w:val="20"/>
          <w:szCs w:val="20"/>
          <w:lang w:val="en-US"/>
        </w:rPr>
        <w:t xml:space="preserve">. 2020. Disentangling the relative roles of climate and land cover </w:t>
      </w:r>
      <w:proofErr w:type="gramStart"/>
      <w:r w:rsidRPr="00321E9E">
        <w:rPr>
          <w:rFonts w:eastAsia="Calibri" w:cs="Arial"/>
          <w:sz w:val="20"/>
          <w:szCs w:val="20"/>
          <w:lang w:val="en-US"/>
        </w:rPr>
        <w:t>change</w:t>
      </w:r>
      <w:proofErr w:type="gramEnd"/>
      <w:r w:rsidRPr="00321E9E">
        <w:rPr>
          <w:rFonts w:eastAsia="Calibri" w:cs="Arial"/>
          <w:sz w:val="20"/>
          <w:szCs w:val="20"/>
          <w:lang w:val="en-US"/>
        </w:rPr>
        <w:t xml:space="preserve"> in driving the long-term population trends of European migratory birds. </w:t>
      </w:r>
      <w:proofErr w:type="spellStart"/>
      <w:r w:rsidRPr="00321E9E">
        <w:rPr>
          <w:rFonts w:eastAsia="Calibri" w:cs="Arial"/>
          <w:i/>
          <w:iCs/>
          <w:sz w:val="20"/>
          <w:szCs w:val="20"/>
          <w:lang w:val="es-ES"/>
        </w:rPr>
        <w:t>Divers</w:t>
      </w:r>
      <w:proofErr w:type="spellEnd"/>
      <w:r w:rsidRPr="00321E9E">
        <w:rPr>
          <w:rFonts w:eastAsia="Calibri" w:cs="Arial"/>
          <w:i/>
          <w:iCs/>
          <w:sz w:val="20"/>
          <w:szCs w:val="20"/>
          <w:lang w:val="es-ES"/>
        </w:rPr>
        <w:t xml:space="preserve">. </w:t>
      </w:r>
      <w:proofErr w:type="spellStart"/>
      <w:r w:rsidRPr="00321E9E">
        <w:rPr>
          <w:rFonts w:eastAsia="Calibri" w:cs="Arial"/>
          <w:i/>
          <w:iCs/>
          <w:sz w:val="20"/>
          <w:szCs w:val="20"/>
          <w:lang w:val="es-ES"/>
        </w:rPr>
        <w:t>Distrib</w:t>
      </w:r>
      <w:proofErr w:type="spellEnd"/>
      <w:r w:rsidRPr="00321E9E">
        <w:rPr>
          <w:rFonts w:eastAsia="Calibri" w:cs="Arial"/>
          <w:i/>
          <w:iCs/>
          <w:sz w:val="20"/>
          <w:szCs w:val="20"/>
          <w:lang w:val="es-ES"/>
        </w:rPr>
        <w:t xml:space="preserve">. </w:t>
      </w:r>
      <w:r w:rsidRPr="00321E9E">
        <w:rPr>
          <w:rFonts w:eastAsia="Calibri" w:cs="Arial"/>
          <w:sz w:val="20"/>
          <w:szCs w:val="20"/>
          <w:lang w:val="es-ES"/>
        </w:rPr>
        <w:t>26, 1442-1455. https://doi.org/10.1111/ddi.13144</w:t>
      </w:r>
    </w:p>
    <w:p w14:paraId="63578446"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n-US"/>
        </w:rPr>
      </w:pPr>
      <w:proofErr w:type="spellStart"/>
      <w:r w:rsidRPr="00321E9E">
        <w:rPr>
          <w:rFonts w:eastAsia="Calibri" w:cs="Arial"/>
          <w:sz w:val="20"/>
          <w:szCs w:val="20"/>
          <w:lang w:val="en-US"/>
        </w:rPr>
        <w:t>BirdLife</w:t>
      </w:r>
      <w:proofErr w:type="spellEnd"/>
      <w:r w:rsidRPr="00321E9E">
        <w:rPr>
          <w:rFonts w:eastAsia="Calibri" w:cs="Arial"/>
          <w:sz w:val="20"/>
          <w:szCs w:val="20"/>
          <w:lang w:val="en-US"/>
        </w:rPr>
        <w:t xml:space="preserve"> International. 2021. </w:t>
      </w:r>
      <w:r w:rsidRPr="00321E9E">
        <w:rPr>
          <w:rFonts w:eastAsia="Calibri" w:cs="Arial"/>
          <w:i/>
          <w:sz w:val="20"/>
          <w:szCs w:val="20"/>
          <w:lang w:val="en-US"/>
        </w:rPr>
        <w:t>Aquila nipalensis.</w:t>
      </w:r>
      <w:r w:rsidRPr="00321E9E">
        <w:rPr>
          <w:rFonts w:eastAsia="Calibri" w:cs="Arial"/>
          <w:sz w:val="20"/>
          <w:szCs w:val="20"/>
          <w:lang w:val="en-US"/>
        </w:rPr>
        <w:t xml:space="preserve"> </w:t>
      </w:r>
      <w:r w:rsidRPr="00321E9E">
        <w:rPr>
          <w:rFonts w:eastAsia="Calibri" w:cs="Arial"/>
          <w:i/>
          <w:sz w:val="20"/>
          <w:szCs w:val="20"/>
          <w:lang w:val="en-US"/>
        </w:rPr>
        <w:t>The IUCN Red List of Threatened Species</w:t>
      </w:r>
      <w:r w:rsidRPr="00321E9E">
        <w:rPr>
          <w:rFonts w:eastAsia="Calibri" w:cs="Arial"/>
          <w:sz w:val="20"/>
          <w:szCs w:val="20"/>
          <w:lang w:val="en-US"/>
        </w:rPr>
        <w:t xml:space="preserve"> 2021: e.T22696038A205452572. </w:t>
      </w:r>
    </w:p>
    <w:p w14:paraId="2F7A5CE1"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n-US"/>
        </w:rPr>
      </w:pPr>
      <w:r w:rsidRPr="00321E9E">
        <w:rPr>
          <w:rFonts w:eastAsia="Calibri" w:cs="Arial"/>
          <w:sz w:val="20"/>
          <w:szCs w:val="20"/>
          <w:lang w:val="en-US"/>
        </w:rPr>
        <w:t>Buchanan, G. M., Chapple, B., Berryman, A. J., Crockford, N., Jansen, J. J. F</w:t>
      </w:r>
      <w:proofErr w:type="gramStart"/>
      <w:r w:rsidRPr="00321E9E">
        <w:rPr>
          <w:rFonts w:eastAsia="Calibri" w:cs="Arial"/>
          <w:sz w:val="20"/>
          <w:szCs w:val="20"/>
          <w:lang w:val="en-US"/>
        </w:rPr>
        <w:t>. J</w:t>
      </w:r>
      <w:proofErr w:type="gramEnd"/>
      <w:r w:rsidRPr="00321E9E">
        <w:rPr>
          <w:rFonts w:eastAsia="Calibri" w:cs="Arial"/>
          <w:sz w:val="20"/>
          <w:szCs w:val="20"/>
          <w:lang w:val="en-US"/>
        </w:rPr>
        <w:t>. &amp; Bond, A. L. 2025. Global extinction of Slender-billed Curlew (</w:t>
      </w:r>
      <w:r w:rsidRPr="00321E9E">
        <w:rPr>
          <w:rFonts w:eastAsia="Calibri" w:cs="Arial"/>
          <w:i/>
          <w:iCs/>
          <w:sz w:val="20"/>
          <w:szCs w:val="20"/>
          <w:lang w:val="en-US"/>
        </w:rPr>
        <w:t>Numenius tenuirostris</w:t>
      </w:r>
      <w:r w:rsidRPr="00321E9E">
        <w:rPr>
          <w:rFonts w:eastAsia="Calibri" w:cs="Arial"/>
          <w:sz w:val="20"/>
          <w:szCs w:val="20"/>
          <w:lang w:val="en-US"/>
        </w:rPr>
        <w:t xml:space="preserve">). </w:t>
      </w:r>
      <w:r w:rsidRPr="00321E9E">
        <w:rPr>
          <w:rFonts w:eastAsia="Calibri" w:cs="Arial"/>
          <w:i/>
          <w:iCs/>
          <w:sz w:val="20"/>
          <w:szCs w:val="20"/>
          <w:lang w:val="en-US"/>
        </w:rPr>
        <w:t>Ibis</w:t>
      </w:r>
      <w:r w:rsidRPr="00321E9E">
        <w:rPr>
          <w:rFonts w:eastAsia="Calibri" w:cs="Arial"/>
          <w:sz w:val="20"/>
          <w:szCs w:val="20"/>
          <w:lang w:val="en-US"/>
        </w:rPr>
        <w:t xml:space="preserve"> 167(2), 357-370. </w:t>
      </w:r>
      <w:hyperlink r:id="rId103" w:history="1">
        <w:r w:rsidRPr="00321E9E">
          <w:rPr>
            <w:rStyle w:val="Hyperlink"/>
            <w:rFonts w:eastAsia="Calibri" w:cs="Arial"/>
            <w:sz w:val="20"/>
            <w:szCs w:val="20"/>
            <w:lang w:val="en-US"/>
          </w:rPr>
          <w:t>https://doi.org/10.1111/ibi.13368</w:t>
        </w:r>
      </w:hyperlink>
    </w:p>
    <w:p w14:paraId="0449E95A"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n-US"/>
        </w:rPr>
        <w:t xml:space="preserve">Smith, P. A., Smith, A. C., Andres, B., Francis, C. M., Harrington, B., Friis, C., Morrison, R. I. G., Paquet, J., Winn, B. &amp; Brown, S. 2023. Accelerating declines of North America’s shorebirds signal the need for urgent conservation action. </w:t>
      </w:r>
      <w:proofErr w:type="spellStart"/>
      <w:r w:rsidRPr="00321E9E">
        <w:rPr>
          <w:rFonts w:eastAsia="Calibri" w:cs="Arial"/>
          <w:i/>
          <w:iCs/>
          <w:sz w:val="20"/>
          <w:szCs w:val="20"/>
          <w:lang w:val="es-ES"/>
        </w:rPr>
        <w:t>Ornithological</w:t>
      </w:r>
      <w:proofErr w:type="spellEnd"/>
      <w:r w:rsidRPr="00321E9E">
        <w:rPr>
          <w:rFonts w:eastAsia="Calibri" w:cs="Arial"/>
          <w:i/>
          <w:iCs/>
          <w:sz w:val="20"/>
          <w:szCs w:val="20"/>
          <w:lang w:val="es-ES"/>
        </w:rPr>
        <w:t xml:space="preserve"> </w:t>
      </w:r>
      <w:proofErr w:type="spellStart"/>
      <w:r w:rsidRPr="00321E9E">
        <w:rPr>
          <w:rFonts w:eastAsia="Calibri" w:cs="Arial"/>
          <w:i/>
          <w:iCs/>
          <w:sz w:val="20"/>
          <w:szCs w:val="20"/>
          <w:lang w:val="es-ES"/>
        </w:rPr>
        <w:t>Applications</w:t>
      </w:r>
      <w:proofErr w:type="spellEnd"/>
      <w:r w:rsidRPr="00321E9E">
        <w:rPr>
          <w:rFonts w:eastAsia="Calibri" w:cs="Arial"/>
          <w:sz w:val="20"/>
          <w:szCs w:val="20"/>
          <w:lang w:val="es-ES"/>
        </w:rPr>
        <w:t xml:space="preserve"> 125(2), duad003. </w:t>
      </w:r>
      <w:hyperlink r:id="rId104" w:history="1">
        <w:r w:rsidRPr="00321E9E">
          <w:rPr>
            <w:rStyle w:val="Hyperlink"/>
            <w:rFonts w:eastAsia="Calibri" w:cs="Arial"/>
            <w:sz w:val="20"/>
            <w:szCs w:val="20"/>
            <w:lang w:val="es-ES"/>
          </w:rPr>
          <w:t>https://doi.org/10.1093/ornithapp/duad003</w:t>
        </w:r>
      </w:hyperlink>
    </w:p>
    <w:p w14:paraId="2289CB5C"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n-US"/>
        </w:rPr>
      </w:pPr>
      <w:r w:rsidRPr="00321E9E">
        <w:rPr>
          <w:rFonts w:eastAsia="Calibri" w:cs="Arial"/>
          <w:sz w:val="20"/>
          <w:szCs w:val="20"/>
          <w:lang w:val="en-US"/>
        </w:rPr>
        <w:t xml:space="preserve">Rogers, A., Fuller, R. A. &amp; Amano, T. 2023. Australia’s migratory shorebirds: trends and prospects. </w:t>
      </w:r>
      <w:r w:rsidRPr="00321E9E">
        <w:rPr>
          <w:rFonts w:eastAsia="Calibri" w:cs="Arial"/>
          <w:i/>
          <w:sz w:val="20"/>
          <w:szCs w:val="20"/>
          <w:lang w:val="en-US"/>
        </w:rPr>
        <w:t>Report to the National Environmental Science Program</w:t>
      </w:r>
      <w:r w:rsidRPr="00321E9E">
        <w:rPr>
          <w:rFonts w:eastAsia="Calibri" w:cs="Arial"/>
          <w:sz w:val="20"/>
          <w:szCs w:val="20"/>
          <w:lang w:val="en-US"/>
        </w:rPr>
        <w:t xml:space="preserve">. University of Queensland, Brisbane. Available at: </w:t>
      </w:r>
      <w:hyperlink r:id="rId105" w:history="1">
        <w:r w:rsidRPr="00321E9E">
          <w:rPr>
            <w:rStyle w:val="Hyperlink"/>
            <w:rFonts w:eastAsia="Calibri" w:cs="Arial"/>
            <w:sz w:val="20"/>
            <w:szCs w:val="20"/>
            <w:lang w:val="en-US"/>
          </w:rPr>
          <w:t>https://www.nespmarinecoastal.edu.au/wp-content/uploads/2023/10/Project-1.21_Final-report.pdf</w:t>
        </w:r>
      </w:hyperlink>
    </w:p>
    <w:p w14:paraId="1B4B3B9A"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n-US"/>
        </w:rPr>
        <w:t xml:space="preserve">van Roomen, M., </w:t>
      </w:r>
      <w:proofErr w:type="spellStart"/>
      <w:r w:rsidRPr="00321E9E">
        <w:rPr>
          <w:rFonts w:eastAsia="Calibri" w:cs="Arial"/>
          <w:sz w:val="20"/>
          <w:szCs w:val="20"/>
          <w:lang w:val="en-US"/>
        </w:rPr>
        <w:t>Reneerkens</w:t>
      </w:r>
      <w:proofErr w:type="spellEnd"/>
      <w:r w:rsidRPr="00321E9E">
        <w:rPr>
          <w:rFonts w:eastAsia="Calibri" w:cs="Arial"/>
          <w:sz w:val="20"/>
          <w:szCs w:val="20"/>
          <w:lang w:val="en-US"/>
        </w:rPr>
        <w:t xml:space="preserve">, J., </w:t>
      </w:r>
      <w:proofErr w:type="spellStart"/>
      <w:r w:rsidRPr="00321E9E">
        <w:rPr>
          <w:rFonts w:eastAsia="Calibri" w:cs="Arial"/>
          <w:sz w:val="20"/>
          <w:szCs w:val="20"/>
          <w:lang w:val="en-US"/>
        </w:rPr>
        <w:t>Citegetse</w:t>
      </w:r>
      <w:proofErr w:type="spellEnd"/>
      <w:r w:rsidRPr="00321E9E">
        <w:rPr>
          <w:rFonts w:eastAsia="Calibri" w:cs="Arial"/>
          <w:sz w:val="20"/>
          <w:szCs w:val="20"/>
          <w:lang w:val="en-US"/>
        </w:rPr>
        <w:t xml:space="preserve">, G., Crowe, O., Gueye, K., </w:t>
      </w:r>
      <w:proofErr w:type="spellStart"/>
      <w:r w:rsidRPr="00321E9E">
        <w:rPr>
          <w:rFonts w:eastAsia="Calibri" w:cs="Arial"/>
          <w:sz w:val="20"/>
          <w:szCs w:val="20"/>
          <w:lang w:val="en-US"/>
        </w:rPr>
        <w:t>Langendoen</w:t>
      </w:r>
      <w:proofErr w:type="spellEnd"/>
      <w:r w:rsidRPr="00321E9E">
        <w:rPr>
          <w:rFonts w:eastAsia="Calibri" w:cs="Arial"/>
          <w:sz w:val="20"/>
          <w:szCs w:val="20"/>
          <w:lang w:val="en-US"/>
        </w:rPr>
        <w:t xml:space="preserve">, T., Dodman, T., Meise, K &amp; </w:t>
      </w:r>
      <w:proofErr w:type="spellStart"/>
      <w:r w:rsidRPr="00321E9E">
        <w:rPr>
          <w:rFonts w:eastAsia="Calibri" w:cs="Arial"/>
          <w:sz w:val="20"/>
          <w:szCs w:val="20"/>
          <w:lang w:val="en-US"/>
        </w:rPr>
        <w:t>Schekkerman</w:t>
      </w:r>
      <w:proofErr w:type="spellEnd"/>
      <w:r w:rsidRPr="00321E9E">
        <w:rPr>
          <w:rFonts w:eastAsia="Calibri" w:cs="Arial"/>
          <w:sz w:val="20"/>
          <w:szCs w:val="20"/>
          <w:lang w:val="en-US"/>
        </w:rPr>
        <w:t xml:space="preserve">, H. 2023. East Atlantic Flyway Assessment 2023. The </w:t>
      </w:r>
      <w:r w:rsidRPr="00321E9E">
        <w:rPr>
          <w:rFonts w:eastAsia="Calibri" w:cs="Arial"/>
          <w:sz w:val="20"/>
          <w:szCs w:val="20"/>
          <w:lang w:val="en-US"/>
        </w:rPr>
        <w:lastRenderedPageBreak/>
        <w:t xml:space="preserve">status of coastal waterbird populations and their sites. </w:t>
      </w:r>
      <w:proofErr w:type="spellStart"/>
      <w:r w:rsidRPr="00321E9E">
        <w:rPr>
          <w:rFonts w:eastAsia="Calibri" w:cs="Arial"/>
          <w:sz w:val="20"/>
          <w:szCs w:val="20"/>
          <w:lang w:val="es-ES"/>
        </w:rPr>
        <w:t>Available</w:t>
      </w:r>
      <w:proofErr w:type="spellEnd"/>
      <w:r w:rsidRPr="00321E9E">
        <w:rPr>
          <w:rFonts w:eastAsia="Calibri" w:cs="Arial"/>
          <w:sz w:val="20"/>
          <w:szCs w:val="20"/>
          <w:lang w:val="es-ES"/>
        </w:rPr>
        <w:t xml:space="preserve"> at: </w:t>
      </w:r>
      <w:hyperlink r:id="rId106" w:history="1">
        <w:r w:rsidRPr="00321E9E">
          <w:rPr>
            <w:rStyle w:val="Hyperlink"/>
            <w:rFonts w:eastAsia="Calibri" w:cs="Arial"/>
            <w:sz w:val="20"/>
            <w:szCs w:val="20"/>
            <w:lang w:val="es-ES"/>
          </w:rPr>
          <w:t>https://zenodo.org/records/15423626</w:t>
        </w:r>
      </w:hyperlink>
    </w:p>
    <w:p w14:paraId="303A38BF"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proofErr w:type="spellStart"/>
      <w:r w:rsidRPr="00321E9E">
        <w:rPr>
          <w:rFonts w:eastAsia="Calibri" w:cs="Arial"/>
          <w:sz w:val="20"/>
          <w:szCs w:val="20"/>
          <w:lang w:val="en-US"/>
        </w:rPr>
        <w:t>SoIB</w:t>
      </w:r>
      <w:proofErr w:type="spellEnd"/>
      <w:r w:rsidRPr="00321E9E">
        <w:rPr>
          <w:rFonts w:eastAsia="Calibri" w:cs="Arial"/>
          <w:sz w:val="20"/>
          <w:szCs w:val="20"/>
          <w:lang w:val="en-US"/>
        </w:rPr>
        <w:t xml:space="preserve">. 2023. State of India’s Birds, 2023: Range, trends, and conservation status. </w:t>
      </w:r>
      <w:r w:rsidRPr="00321E9E">
        <w:rPr>
          <w:rFonts w:eastAsia="Calibri" w:cs="Arial"/>
          <w:sz w:val="20"/>
          <w:szCs w:val="20"/>
          <w:lang w:val="es-ES"/>
        </w:rPr>
        <w:t xml:space="preserve">Pp. 119. The </w:t>
      </w:r>
      <w:proofErr w:type="spellStart"/>
      <w:r w:rsidRPr="00321E9E">
        <w:rPr>
          <w:rFonts w:eastAsia="Calibri" w:cs="Arial"/>
          <w:sz w:val="20"/>
          <w:szCs w:val="20"/>
          <w:lang w:val="es-ES"/>
        </w:rPr>
        <w:t>SoIB</w:t>
      </w:r>
      <w:proofErr w:type="spellEnd"/>
      <w:r w:rsidRPr="00321E9E">
        <w:rPr>
          <w:rFonts w:eastAsia="Calibri" w:cs="Arial"/>
          <w:sz w:val="20"/>
          <w:szCs w:val="20"/>
          <w:lang w:val="es-ES"/>
        </w:rPr>
        <w:t xml:space="preserve"> </w:t>
      </w:r>
      <w:proofErr w:type="spellStart"/>
      <w:r w:rsidRPr="00321E9E">
        <w:rPr>
          <w:rFonts w:eastAsia="Calibri" w:cs="Arial"/>
          <w:sz w:val="20"/>
          <w:szCs w:val="20"/>
          <w:lang w:val="es-ES"/>
        </w:rPr>
        <w:t>Partnership</w:t>
      </w:r>
      <w:proofErr w:type="spellEnd"/>
      <w:r w:rsidRPr="00321E9E">
        <w:rPr>
          <w:rFonts w:eastAsia="Calibri" w:cs="Arial"/>
          <w:sz w:val="20"/>
          <w:szCs w:val="20"/>
          <w:lang w:val="es-ES"/>
        </w:rPr>
        <w:t xml:space="preserve">. </w:t>
      </w:r>
      <w:hyperlink r:id="rId107" w:history="1">
        <w:r w:rsidRPr="00321E9E">
          <w:rPr>
            <w:rStyle w:val="Hyperlink"/>
            <w:rFonts w:eastAsia="Calibri" w:cs="Arial"/>
            <w:sz w:val="20"/>
            <w:szCs w:val="20"/>
            <w:lang w:val="es-ES"/>
          </w:rPr>
          <w:t>https://doi.org/10.5281/zenodo.11124590</w:t>
        </w:r>
      </w:hyperlink>
    </w:p>
    <w:p w14:paraId="449FBAE6"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proofErr w:type="spellStart"/>
      <w:r w:rsidRPr="00321E9E">
        <w:rPr>
          <w:rFonts w:eastAsia="Calibri" w:cs="Arial"/>
          <w:sz w:val="20"/>
          <w:szCs w:val="20"/>
          <w:lang w:val="es-ES"/>
        </w:rPr>
        <w:t>Studds</w:t>
      </w:r>
      <w:proofErr w:type="spellEnd"/>
      <w:r w:rsidRPr="00321E9E">
        <w:rPr>
          <w:rFonts w:eastAsia="Calibri" w:cs="Arial"/>
          <w:sz w:val="20"/>
          <w:szCs w:val="20"/>
          <w:lang w:val="es-ES"/>
        </w:rPr>
        <w:t xml:space="preserve">, C., Kendall, B., Murray, N., Wilson, H. B., Rogers, D. I., Clemens, R. S., </w:t>
      </w:r>
      <w:proofErr w:type="spellStart"/>
      <w:r w:rsidRPr="00321E9E">
        <w:rPr>
          <w:rFonts w:eastAsia="Calibri" w:cs="Arial"/>
          <w:sz w:val="20"/>
          <w:szCs w:val="20"/>
          <w:lang w:val="es-ES"/>
        </w:rPr>
        <w:t>Gosbell</w:t>
      </w:r>
      <w:proofErr w:type="spellEnd"/>
      <w:r w:rsidRPr="00321E9E">
        <w:rPr>
          <w:rFonts w:eastAsia="Calibri" w:cs="Arial"/>
          <w:sz w:val="20"/>
          <w:szCs w:val="20"/>
          <w:lang w:val="es-ES"/>
        </w:rPr>
        <w:t xml:space="preserve">, K., </w:t>
      </w:r>
      <w:proofErr w:type="spellStart"/>
      <w:r w:rsidRPr="00321E9E">
        <w:rPr>
          <w:rFonts w:eastAsia="Calibri" w:cs="Arial"/>
          <w:sz w:val="20"/>
          <w:szCs w:val="20"/>
          <w:lang w:val="es-ES"/>
        </w:rPr>
        <w:t>Hassell</w:t>
      </w:r>
      <w:proofErr w:type="spellEnd"/>
      <w:r w:rsidRPr="00321E9E">
        <w:rPr>
          <w:rFonts w:eastAsia="Calibri" w:cs="Arial"/>
          <w:sz w:val="20"/>
          <w:szCs w:val="20"/>
          <w:lang w:val="es-ES"/>
        </w:rPr>
        <w:t xml:space="preserve">, C. J., </w:t>
      </w:r>
      <w:proofErr w:type="spellStart"/>
      <w:r w:rsidRPr="00321E9E">
        <w:rPr>
          <w:rFonts w:eastAsia="Calibri" w:cs="Arial"/>
          <w:sz w:val="20"/>
          <w:szCs w:val="20"/>
          <w:lang w:val="es-ES"/>
        </w:rPr>
        <w:t>Jessop</w:t>
      </w:r>
      <w:proofErr w:type="spellEnd"/>
      <w:r w:rsidRPr="00321E9E">
        <w:rPr>
          <w:rFonts w:eastAsia="Calibri" w:cs="Arial"/>
          <w:sz w:val="20"/>
          <w:szCs w:val="20"/>
          <w:lang w:val="es-ES"/>
        </w:rPr>
        <w:t xml:space="preserve">, R., Melville, D. S., Milton, D. A., Minton, C. D. T., </w:t>
      </w:r>
      <w:proofErr w:type="spellStart"/>
      <w:r w:rsidRPr="00321E9E">
        <w:rPr>
          <w:rFonts w:eastAsia="Calibri" w:cs="Arial"/>
          <w:sz w:val="20"/>
          <w:szCs w:val="20"/>
          <w:lang w:val="es-ES"/>
        </w:rPr>
        <w:t>Pssingham</w:t>
      </w:r>
      <w:proofErr w:type="spellEnd"/>
      <w:r w:rsidRPr="00321E9E">
        <w:rPr>
          <w:rFonts w:eastAsia="Calibri" w:cs="Arial"/>
          <w:sz w:val="20"/>
          <w:szCs w:val="20"/>
          <w:lang w:val="es-ES"/>
        </w:rPr>
        <w:t xml:space="preserve">, H. P., </w:t>
      </w:r>
      <w:proofErr w:type="spellStart"/>
      <w:r w:rsidRPr="00321E9E">
        <w:rPr>
          <w:rFonts w:eastAsia="Calibri" w:cs="Arial"/>
          <w:sz w:val="20"/>
          <w:szCs w:val="20"/>
          <w:lang w:val="es-ES"/>
        </w:rPr>
        <w:t>Riegen</w:t>
      </w:r>
      <w:proofErr w:type="spellEnd"/>
      <w:r w:rsidRPr="00321E9E">
        <w:rPr>
          <w:rFonts w:eastAsia="Calibri" w:cs="Arial"/>
          <w:sz w:val="20"/>
          <w:szCs w:val="20"/>
          <w:lang w:val="es-ES"/>
        </w:rPr>
        <w:t xml:space="preserve">, A. C., Straw, P., </w:t>
      </w:r>
      <w:proofErr w:type="spellStart"/>
      <w:r w:rsidRPr="00321E9E">
        <w:rPr>
          <w:rFonts w:eastAsia="Calibri" w:cs="Arial"/>
          <w:sz w:val="20"/>
          <w:szCs w:val="20"/>
          <w:lang w:val="es-ES"/>
        </w:rPr>
        <w:t>Woehler</w:t>
      </w:r>
      <w:proofErr w:type="spellEnd"/>
      <w:r w:rsidRPr="00321E9E">
        <w:rPr>
          <w:rFonts w:eastAsia="Calibri" w:cs="Arial"/>
          <w:sz w:val="20"/>
          <w:szCs w:val="20"/>
          <w:lang w:val="es-ES"/>
        </w:rPr>
        <w:t xml:space="preserve">, E. J. &amp; Fuller, R. A. 2017. </w:t>
      </w:r>
      <w:r w:rsidRPr="00321E9E">
        <w:rPr>
          <w:rFonts w:eastAsia="Calibri" w:cs="Arial"/>
          <w:sz w:val="20"/>
          <w:szCs w:val="20"/>
          <w:lang w:val="en-US"/>
        </w:rPr>
        <w:t xml:space="preserve">Rapid population decline in migratory shorebirds relying on Yellow Sea tidal mudflats as stopover sites. </w:t>
      </w:r>
      <w:proofErr w:type="spellStart"/>
      <w:r w:rsidRPr="00321E9E">
        <w:rPr>
          <w:rFonts w:eastAsia="Calibri" w:cs="Arial"/>
          <w:i/>
          <w:iCs/>
          <w:sz w:val="20"/>
          <w:szCs w:val="20"/>
          <w:lang w:val="es-ES"/>
        </w:rPr>
        <w:t>Nat</w:t>
      </w:r>
      <w:proofErr w:type="spellEnd"/>
      <w:r w:rsidRPr="00321E9E">
        <w:rPr>
          <w:rFonts w:eastAsia="Calibri" w:cs="Arial"/>
          <w:i/>
          <w:iCs/>
          <w:sz w:val="20"/>
          <w:szCs w:val="20"/>
          <w:lang w:val="es-ES"/>
        </w:rPr>
        <w:t xml:space="preserve">. </w:t>
      </w:r>
      <w:proofErr w:type="spellStart"/>
      <w:r w:rsidRPr="00321E9E">
        <w:rPr>
          <w:rFonts w:eastAsia="Calibri" w:cs="Arial"/>
          <w:i/>
          <w:iCs/>
          <w:sz w:val="20"/>
          <w:szCs w:val="20"/>
          <w:lang w:val="es-ES"/>
        </w:rPr>
        <w:t>Commun</w:t>
      </w:r>
      <w:proofErr w:type="spellEnd"/>
      <w:r w:rsidRPr="00321E9E">
        <w:rPr>
          <w:rFonts w:eastAsia="Calibri" w:cs="Arial"/>
          <w:sz w:val="20"/>
          <w:szCs w:val="20"/>
          <w:lang w:val="es-ES"/>
        </w:rPr>
        <w:t xml:space="preserve">. 8, 14895. </w:t>
      </w:r>
      <w:hyperlink r:id="rId108" w:history="1">
        <w:r w:rsidRPr="00321E9E">
          <w:rPr>
            <w:rStyle w:val="Hyperlink"/>
            <w:rFonts w:eastAsia="Calibri" w:cs="Arial"/>
            <w:sz w:val="20"/>
            <w:szCs w:val="20"/>
            <w:lang w:val="es-ES"/>
          </w:rPr>
          <w:t>https://doi.org/10.1038/ncomms14895</w:t>
        </w:r>
      </w:hyperlink>
    </w:p>
    <w:p w14:paraId="3ED1D648"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n-US"/>
        </w:rPr>
      </w:pPr>
      <w:r w:rsidRPr="00321E9E">
        <w:rPr>
          <w:rFonts w:eastAsia="Calibri" w:cs="Arial"/>
          <w:sz w:val="20"/>
          <w:szCs w:val="20"/>
          <w:lang w:val="en-US"/>
        </w:rPr>
        <w:t xml:space="preserve">IUCN. 2023. </w:t>
      </w:r>
      <w:r w:rsidRPr="00321E9E">
        <w:rPr>
          <w:rFonts w:eastAsia="Calibri" w:cs="Arial"/>
          <w:i/>
          <w:sz w:val="20"/>
          <w:szCs w:val="20"/>
          <w:lang w:val="en-US"/>
        </w:rPr>
        <w:t xml:space="preserve">The 2023 IUCN Situation analysis on ecosystems of the Yellow Sea with </w:t>
      </w:r>
      <w:proofErr w:type="gramStart"/>
      <w:r w:rsidRPr="00321E9E">
        <w:rPr>
          <w:rFonts w:eastAsia="Calibri" w:cs="Arial"/>
          <w:i/>
          <w:sz w:val="20"/>
          <w:szCs w:val="20"/>
          <w:lang w:val="en-US"/>
        </w:rPr>
        <w:t>particular reference</w:t>
      </w:r>
      <w:proofErr w:type="gramEnd"/>
      <w:r w:rsidRPr="00321E9E">
        <w:rPr>
          <w:rFonts w:eastAsia="Calibri" w:cs="Arial"/>
          <w:i/>
          <w:sz w:val="20"/>
          <w:szCs w:val="20"/>
          <w:lang w:val="en-US"/>
        </w:rPr>
        <w:t xml:space="preserve"> to intertidal and associated coastal habitats</w:t>
      </w:r>
      <w:r w:rsidRPr="00321E9E">
        <w:rPr>
          <w:rFonts w:eastAsia="Calibri" w:cs="Arial"/>
          <w:sz w:val="20"/>
          <w:szCs w:val="20"/>
          <w:lang w:val="en-US"/>
        </w:rPr>
        <w:t xml:space="preserve">. Bangkok, Thailand: IUCN. Available at: </w:t>
      </w:r>
      <w:hyperlink r:id="rId109" w:history="1">
        <w:r w:rsidRPr="00321E9E">
          <w:rPr>
            <w:rStyle w:val="Hyperlink"/>
            <w:rFonts w:eastAsia="Calibri" w:cs="Arial"/>
            <w:sz w:val="20"/>
            <w:szCs w:val="20"/>
            <w:lang w:val="en-US"/>
          </w:rPr>
          <w:t>https://iucn.org/sites/default/files/2023-04/iucn-ys-situation-analysis-2023-final_0.pdf</w:t>
        </w:r>
      </w:hyperlink>
    </w:p>
    <w:p w14:paraId="13166200"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s-ES"/>
        </w:rPr>
        <w:t xml:space="preserve">Gallo-Cajiao, E., Morrison, T. H., Woodworth, B. K., Lees, A. C., Naves, L. C., Yong, D. L., Choi, C.-Y., Mundkur, T., </w:t>
      </w:r>
      <w:proofErr w:type="spellStart"/>
      <w:r w:rsidRPr="00321E9E">
        <w:rPr>
          <w:rFonts w:eastAsia="Calibri" w:cs="Arial"/>
          <w:sz w:val="20"/>
          <w:szCs w:val="20"/>
          <w:lang w:val="es-ES"/>
        </w:rPr>
        <w:t>Bird</w:t>
      </w:r>
      <w:proofErr w:type="spellEnd"/>
      <w:r w:rsidRPr="00321E9E">
        <w:rPr>
          <w:rFonts w:eastAsia="Calibri" w:cs="Arial"/>
          <w:sz w:val="20"/>
          <w:szCs w:val="20"/>
          <w:lang w:val="es-ES"/>
        </w:rPr>
        <w:t xml:space="preserve">, J., Jain, A., </w:t>
      </w:r>
      <w:proofErr w:type="spellStart"/>
      <w:r w:rsidRPr="00321E9E">
        <w:rPr>
          <w:rFonts w:eastAsia="Calibri" w:cs="Arial"/>
          <w:sz w:val="20"/>
          <w:szCs w:val="20"/>
          <w:lang w:val="es-ES"/>
        </w:rPr>
        <w:t>Klokov</w:t>
      </w:r>
      <w:proofErr w:type="spellEnd"/>
      <w:r w:rsidRPr="00321E9E">
        <w:rPr>
          <w:rFonts w:eastAsia="Calibri" w:cs="Arial"/>
          <w:sz w:val="20"/>
          <w:szCs w:val="20"/>
          <w:lang w:val="es-ES"/>
        </w:rPr>
        <w:t xml:space="preserve">, K., </w:t>
      </w:r>
      <w:proofErr w:type="spellStart"/>
      <w:r w:rsidRPr="00321E9E">
        <w:rPr>
          <w:rFonts w:eastAsia="Calibri" w:cs="Arial"/>
          <w:sz w:val="20"/>
          <w:szCs w:val="20"/>
          <w:lang w:val="es-ES"/>
        </w:rPr>
        <w:t>Syroechkovskiy</w:t>
      </w:r>
      <w:proofErr w:type="spellEnd"/>
      <w:r w:rsidRPr="00321E9E">
        <w:rPr>
          <w:rFonts w:eastAsia="Calibri" w:cs="Arial"/>
          <w:sz w:val="20"/>
          <w:szCs w:val="20"/>
          <w:lang w:val="es-ES"/>
        </w:rPr>
        <w:t xml:space="preserve">, E., Chowdhury, S. U., </w:t>
      </w:r>
      <w:proofErr w:type="spellStart"/>
      <w:r w:rsidRPr="00321E9E">
        <w:rPr>
          <w:rFonts w:eastAsia="Calibri" w:cs="Arial"/>
          <w:sz w:val="20"/>
          <w:szCs w:val="20"/>
          <w:lang w:val="es-ES"/>
        </w:rPr>
        <w:t>Wing</w:t>
      </w:r>
      <w:proofErr w:type="spellEnd"/>
      <w:r w:rsidRPr="00321E9E">
        <w:rPr>
          <w:rFonts w:eastAsia="Calibri" w:cs="Arial"/>
          <w:sz w:val="20"/>
          <w:szCs w:val="20"/>
          <w:lang w:val="es-ES"/>
        </w:rPr>
        <w:t xml:space="preserve"> Kan Fu, V.</w:t>
      </w:r>
      <w:proofErr w:type="gramStart"/>
      <w:r w:rsidRPr="00321E9E">
        <w:rPr>
          <w:rFonts w:eastAsia="Calibri" w:cs="Arial"/>
          <w:sz w:val="20"/>
          <w:szCs w:val="20"/>
          <w:lang w:val="es-ES"/>
        </w:rPr>
        <w:t>,  Watson</w:t>
      </w:r>
      <w:proofErr w:type="gramEnd"/>
      <w:r w:rsidRPr="00321E9E">
        <w:rPr>
          <w:rFonts w:eastAsia="Calibri" w:cs="Arial"/>
          <w:sz w:val="20"/>
          <w:szCs w:val="20"/>
          <w:lang w:val="es-ES"/>
        </w:rPr>
        <w:t xml:space="preserve">, J. E. M. &amp; Fuller, R. A. 2020. </w:t>
      </w:r>
      <w:r w:rsidRPr="00321E9E">
        <w:rPr>
          <w:rFonts w:eastAsia="Calibri" w:cs="Arial"/>
          <w:sz w:val="20"/>
          <w:szCs w:val="20"/>
          <w:lang w:val="en-US"/>
        </w:rPr>
        <w:t xml:space="preserve">Extent and potential impact of hunting on migratory shorebirds in the Asia-Pacific. </w:t>
      </w:r>
      <w:r w:rsidRPr="00321E9E">
        <w:rPr>
          <w:rFonts w:eastAsia="Calibri" w:cs="Arial"/>
          <w:i/>
          <w:sz w:val="20"/>
          <w:szCs w:val="20"/>
          <w:lang w:val="es-ES"/>
        </w:rPr>
        <w:t xml:space="preserve">Biol. </w:t>
      </w:r>
      <w:proofErr w:type="spellStart"/>
      <w:r w:rsidRPr="00321E9E">
        <w:rPr>
          <w:rFonts w:eastAsia="Calibri" w:cs="Arial"/>
          <w:i/>
          <w:sz w:val="20"/>
          <w:szCs w:val="20"/>
          <w:lang w:val="es-ES"/>
        </w:rPr>
        <w:t>Conserv</w:t>
      </w:r>
      <w:proofErr w:type="spellEnd"/>
      <w:r w:rsidRPr="00321E9E">
        <w:rPr>
          <w:rFonts w:eastAsia="Calibri" w:cs="Arial"/>
          <w:sz w:val="20"/>
          <w:szCs w:val="20"/>
          <w:lang w:val="es-ES"/>
        </w:rPr>
        <w:t xml:space="preserve">. 246, 108582. </w:t>
      </w:r>
      <w:hyperlink r:id="rId110" w:history="1">
        <w:r w:rsidRPr="00321E9E">
          <w:rPr>
            <w:rStyle w:val="Hyperlink"/>
            <w:rFonts w:eastAsia="Calibri" w:cs="Arial"/>
            <w:sz w:val="20"/>
            <w:szCs w:val="20"/>
            <w:lang w:val="es-ES"/>
          </w:rPr>
          <w:t>https://doi.org/10.1016/j.biocon.2020.108582</w:t>
        </w:r>
      </w:hyperlink>
    </w:p>
    <w:p w14:paraId="5CBA454F"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proofErr w:type="spellStart"/>
      <w:r w:rsidRPr="00321E9E">
        <w:rPr>
          <w:rFonts w:eastAsia="Calibri" w:cs="Arial"/>
          <w:sz w:val="20"/>
          <w:szCs w:val="20"/>
          <w:lang w:val="es-ES"/>
        </w:rPr>
        <w:t>Kubelka</w:t>
      </w:r>
      <w:proofErr w:type="spellEnd"/>
      <w:r w:rsidRPr="00321E9E">
        <w:rPr>
          <w:rFonts w:eastAsia="Calibri" w:cs="Arial"/>
          <w:sz w:val="20"/>
          <w:szCs w:val="20"/>
          <w:lang w:val="es-ES"/>
        </w:rPr>
        <w:t xml:space="preserve">, V., </w:t>
      </w:r>
      <w:proofErr w:type="spellStart"/>
      <w:r w:rsidRPr="00321E9E">
        <w:rPr>
          <w:rFonts w:eastAsia="Calibri" w:cs="Arial"/>
          <w:sz w:val="20"/>
          <w:szCs w:val="20"/>
          <w:lang w:val="es-ES"/>
        </w:rPr>
        <w:t>Šálek</w:t>
      </w:r>
      <w:proofErr w:type="spellEnd"/>
      <w:r w:rsidRPr="00321E9E">
        <w:rPr>
          <w:rFonts w:eastAsia="Calibri" w:cs="Arial"/>
          <w:sz w:val="20"/>
          <w:szCs w:val="20"/>
          <w:lang w:val="es-ES"/>
        </w:rPr>
        <w:t xml:space="preserve">, M., </w:t>
      </w:r>
      <w:proofErr w:type="spellStart"/>
      <w:r w:rsidRPr="00321E9E">
        <w:rPr>
          <w:rFonts w:eastAsia="Calibri" w:cs="Arial"/>
          <w:sz w:val="20"/>
          <w:szCs w:val="20"/>
          <w:lang w:val="es-ES"/>
        </w:rPr>
        <w:t>Tomkovich</w:t>
      </w:r>
      <w:proofErr w:type="spellEnd"/>
      <w:r w:rsidRPr="00321E9E">
        <w:rPr>
          <w:rFonts w:eastAsia="Calibri" w:cs="Arial"/>
          <w:sz w:val="20"/>
          <w:szCs w:val="20"/>
          <w:lang w:val="es-ES"/>
        </w:rPr>
        <w:t xml:space="preserve">, P., </w:t>
      </w:r>
      <w:proofErr w:type="spellStart"/>
      <w:r w:rsidRPr="00321E9E">
        <w:rPr>
          <w:rFonts w:eastAsia="Calibri" w:cs="Arial"/>
          <w:sz w:val="20"/>
          <w:szCs w:val="20"/>
          <w:lang w:val="es-ES"/>
        </w:rPr>
        <w:t>Végvári</w:t>
      </w:r>
      <w:proofErr w:type="spellEnd"/>
      <w:r w:rsidRPr="00321E9E">
        <w:rPr>
          <w:rFonts w:eastAsia="Calibri" w:cs="Arial"/>
          <w:sz w:val="20"/>
          <w:szCs w:val="20"/>
          <w:lang w:val="es-ES"/>
        </w:rPr>
        <w:t xml:space="preserve">, Z., </w:t>
      </w:r>
      <w:proofErr w:type="spellStart"/>
      <w:proofErr w:type="gramStart"/>
      <w:r w:rsidRPr="00321E9E">
        <w:rPr>
          <w:rFonts w:eastAsia="Calibri" w:cs="Arial"/>
          <w:sz w:val="20"/>
          <w:szCs w:val="20"/>
          <w:lang w:val="es-ES"/>
        </w:rPr>
        <w:t>Freckleton,R</w:t>
      </w:r>
      <w:proofErr w:type="spellEnd"/>
      <w:r w:rsidRPr="00321E9E">
        <w:rPr>
          <w:rFonts w:eastAsia="Calibri" w:cs="Arial"/>
          <w:sz w:val="20"/>
          <w:szCs w:val="20"/>
          <w:lang w:val="es-ES"/>
        </w:rPr>
        <w:t>.</w:t>
      </w:r>
      <w:proofErr w:type="gramEnd"/>
      <w:r w:rsidRPr="00321E9E">
        <w:rPr>
          <w:rFonts w:eastAsia="Calibri" w:cs="Arial"/>
          <w:sz w:val="20"/>
          <w:szCs w:val="20"/>
          <w:lang w:val="es-ES"/>
        </w:rPr>
        <w:t xml:space="preserve"> P. &amp; </w:t>
      </w:r>
      <w:proofErr w:type="spellStart"/>
      <w:r w:rsidRPr="00321E9E">
        <w:rPr>
          <w:rFonts w:eastAsia="Calibri" w:cs="Arial"/>
          <w:sz w:val="20"/>
          <w:szCs w:val="20"/>
          <w:lang w:val="es-ES"/>
        </w:rPr>
        <w:t>Székely</w:t>
      </w:r>
      <w:proofErr w:type="spellEnd"/>
      <w:r w:rsidRPr="00321E9E">
        <w:rPr>
          <w:rFonts w:eastAsia="Calibri" w:cs="Arial"/>
          <w:sz w:val="20"/>
          <w:szCs w:val="20"/>
          <w:lang w:val="es-ES"/>
        </w:rPr>
        <w:t xml:space="preserve">, T. 2018. </w:t>
      </w:r>
      <w:r w:rsidRPr="00321E9E">
        <w:rPr>
          <w:rFonts w:eastAsia="Calibri" w:cs="Arial"/>
          <w:sz w:val="20"/>
          <w:szCs w:val="20"/>
          <w:lang w:val="en-US"/>
        </w:rPr>
        <w:t xml:space="preserve">Global pattern of nest predation is disrupted by climate change in shorebirds. </w:t>
      </w:r>
      <w:proofErr w:type="spellStart"/>
      <w:r w:rsidRPr="00321E9E">
        <w:rPr>
          <w:rFonts w:eastAsia="Calibri" w:cs="Arial"/>
          <w:i/>
          <w:iCs/>
          <w:sz w:val="20"/>
          <w:szCs w:val="20"/>
          <w:lang w:val="es-ES"/>
        </w:rPr>
        <w:t>Science</w:t>
      </w:r>
      <w:proofErr w:type="spellEnd"/>
      <w:r w:rsidRPr="00321E9E">
        <w:rPr>
          <w:rFonts w:eastAsia="Calibri" w:cs="Arial"/>
          <w:sz w:val="20"/>
          <w:szCs w:val="20"/>
          <w:lang w:val="es-ES"/>
        </w:rPr>
        <w:t xml:space="preserve"> 362, 680-683. </w:t>
      </w:r>
      <w:hyperlink r:id="rId111" w:history="1">
        <w:r w:rsidRPr="00321E9E">
          <w:rPr>
            <w:rStyle w:val="Hyperlink"/>
            <w:rFonts w:eastAsia="Calibri" w:cs="Arial"/>
            <w:sz w:val="20"/>
            <w:szCs w:val="20"/>
            <w:lang w:val="es-ES"/>
          </w:rPr>
          <w:t>https://doi.org/10.1126/science.aat8695</w:t>
        </w:r>
      </w:hyperlink>
    </w:p>
    <w:p w14:paraId="7101C116"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n-US"/>
        </w:rPr>
      </w:pPr>
      <w:proofErr w:type="spellStart"/>
      <w:r w:rsidRPr="00321E9E">
        <w:rPr>
          <w:rFonts w:eastAsia="Calibri" w:cs="Arial"/>
          <w:sz w:val="20"/>
          <w:szCs w:val="20"/>
          <w:lang w:val="en-US"/>
        </w:rPr>
        <w:t>BirdLife</w:t>
      </w:r>
      <w:proofErr w:type="spellEnd"/>
      <w:r w:rsidRPr="00321E9E">
        <w:rPr>
          <w:rFonts w:eastAsia="Calibri" w:cs="Arial"/>
          <w:sz w:val="20"/>
          <w:szCs w:val="20"/>
          <w:lang w:val="en-US"/>
        </w:rPr>
        <w:t xml:space="preserve"> International. 2021. </w:t>
      </w:r>
      <w:r w:rsidRPr="00321E9E">
        <w:rPr>
          <w:rFonts w:eastAsia="Calibri" w:cs="Arial"/>
          <w:i/>
          <w:sz w:val="20"/>
          <w:szCs w:val="20"/>
          <w:lang w:val="en-US"/>
        </w:rPr>
        <w:t>Calidris pygmaea</w:t>
      </w:r>
      <w:r w:rsidRPr="00321E9E">
        <w:rPr>
          <w:rFonts w:eastAsia="Calibri" w:cs="Arial"/>
          <w:sz w:val="20"/>
          <w:szCs w:val="20"/>
          <w:lang w:val="en-US"/>
        </w:rPr>
        <w:t xml:space="preserve">. </w:t>
      </w:r>
      <w:r w:rsidRPr="00321E9E">
        <w:rPr>
          <w:rFonts w:eastAsia="Calibri" w:cs="Arial"/>
          <w:i/>
          <w:sz w:val="20"/>
          <w:szCs w:val="20"/>
          <w:lang w:val="en-US"/>
        </w:rPr>
        <w:t>The IUCN Red List of Threatened Species</w:t>
      </w:r>
      <w:r w:rsidRPr="00321E9E">
        <w:rPr>
          <w:rFonts w:eastAsia="Calibri" w:cs="Arial"/>
          <w:sz w:val="20"/>
          <w:szCs w:val="20"/>
          <w:lang w:val="en-US"/>
        </w:rPr>
        <w:t xml:space="preserve"> 2021: e.T22693452A154738156.</w:t>
      </w:r>
    </w:p>
    <w:p w14:paraId="6B595D94"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n-US"/>
        </w:rPr>
      </w:pPr>
      <w:proofErr w:type="spellStart"/>
      <w:r w:rsidRPr="00321E9E">
        <w:rPr>
          <w:rFonts w:eastAsia="Calibri" w:cs="Arial"/>
          <w:sz w:val="20"/>
          <w:szCs w:val="20"/>
          <w:lang w:val="en-US"/>
        </w:rPr>
        <w:t>Deinet</w:t>
      </w:r>
      <w:proofErr w:type="spellEnd"/>
      <w:r w:rsidRPr="00321E9E">
        <w:rPr>
          <w:rFonts w:eastAsia="Calibri" w:cs="Arial"/>
          <w:sz w:val="20"/>
          <w:szCs w:val="20"/>
          <w:lang w:val="en-US"/>
        </w:rPr>
        <w:t xml:space="preserve">, S., Flint, R., Puleston, H., </w:t>
      </w:r>
      <w:proofErr w:type="spellStart"/>
      <w:r w:rsidRPr="00321E9E">
        <w:rPr>
          <w:rFonts w:eastAsia="Calibri" w:cs="Arial"/>
          <w:sz w:val="20"/>
          <w:szCs w:val="20"/>
          <w:lang w:val="en-US"/>
        </w:rPr>
        <w:t>Baratech</w:t>
      </w:r>
      <w:proofErr w:type="spellEnd"/>
      <w:r w:rsidRPr="00321E9E">
        <w:rPr>
          <w:rFonts w:eastAsia="Calibri" w:cs="Arial"/>
          <w:sz w:val="20"/>
          <w:szCs w:val="20"/>
          <w:lang w:val="en-US"/>
        </w:rPr>
        <w:t xml:space="preserve">, A., Royte, J., Thieme, M. L., Nagy, S., Hogan, Z. S., Januchowski-Hartley, S. &amp; </w:t>
      </w:r>
      <w:proofErr w:type="spellStart"/>
      <w:r w:rsidRPr="00321E9E">
        <w:rPr>
          <w:rFonts w:eastAsia="Calibri" w:cs="Arial"/>
          <w:sz w:val="20"/>
          <w:szCs w:val="20"/>
          <w:lang w:val="en-US"/>
        </w:rPr>
        <w:t>Wanningen</w:t>
      </w:r>
      <w:proofErr w:type="spellEnd"/>
      <w:r w:rsidRPr="00321E9E">
        <w:rPr>
          <w:rFonts w:eastAsia="Calibri" w:cs="Arial"/>
          <w:sz w:val="20"/>
          <w:szCs w:val="20"/>
          <w:lang w:val="en-US"/>
        </w:rPr>
        <w:t xml:space="preserve">, H. 2024. </w:t>
      </w:r>
      <w:r w:rsidRPr="00321E9E">
        <w:rPr>
          <w:rFonts w:eastAsia="Calibri" w:cs="Arial"/>
          <w:i/>
          <w:iCs/>
          <w:sz w:val="20"/>
          <w:szCs w:val="20"/>
          <w:lang w:val="en-US"/>
        </w:rPr>
        <w:t>The Living Planet Index (LPI) for migratory freshwater fish 2024 update - Technical Report</w:t>
      </w:r>
      <w:r w:rsidRPr="00321E9E">
        <w:rPr>
          <w:rFonts w:eastAsia="Calibri" w:cs="Arial"/>
          <w:sz w:val="20"/>
          <w:szCs w:val="20"/>
          <w:lang w:val="en-US"/>
        </w:rPr>
        <w:t xml:space="preserve">. World Fish Migration Foundation, The Netherlands. Available at: </w:t>
      </w:r>
      <w:hyperlink r:id="rId112" w:history="1">
        <w:r w:rsidRPr="00321E9E">
          <w:rPr>
            <w:rStyle w:val="Hyperlink"/>
            <w:rFonts w:eastAsia="Calibri" w:cs="Arial"/>
            <w:sz w:val="20"/>
            <w:szCs w:val="20"/>
            <w:lang w:val="en-US"/>
          </w:rPr>
          <w:t>https://worldfishmigrationfoundation.com/wp-content/uploads/2024/05/LPI_migratory-freshwater-fishes-2024_Technical-report.pdf</w:t>
        </w:r>
      </w:hyperlink>
    </w:p>
    <w:p w14:paraId="5E67E8E1"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n-US"/>
        </w:rPr>
      </w:pPr>
      <w:r w:rsidRPr="00321E9E">
        <w:rPr>
          <w:rFonts w:eastAsia="Calibri" w:cs="Arial"/>
          <w:sz w:val="20"/>
          <w:szCs w:val="20"/>
          <w:lang w:val="en-US"/>
        </w:rPr>
        <w:t xml:space="preserve">Barbarossa, V., Schmitt, R.J.P., </w:t>
      </w:r>
      <w:proofErr w:type="spellStart"/>
      <w:r w:rsidRPr="00321E9E">
        <w:rPr>
          <w:rFonts w:eastAsia="Calibri" w:cs="Arial"/>
          <w:sz w:val="20"/>
          <w:szCs w:val="20"/>
          <w:lang w:val="en-US"/>
        </w:rPr>
        <w:t>Huijbregts</w:t>
      </w:r>
      <w:proofErr w:type="spellEnd"/>
      <w:r w:rsidRPr="00321E9E">
        <w:rPr>
          <w:rFonts w:eastAsia="Calibri" w:cs="Arial"/>
          <w:sz w:val="20"/>
          <w:szCs w:val="20"/>
          <w:lang w:val="en-US"/>
        </w:rPr>
        <w:t xml:space="preserve">, M.A.J., Zarfl, C., King, H. &amp; Schipper, A.M. 2020. Impacts of current and future large dams on the geographic range connectivity of freshwater fish worldwide. </w:t>
      </w:r>
      <w:r w:rsidRPr="00321E9E">
        <w:rPr>
          <w:rFonts w:eastAsia="Calibri" w:cs="Arial"/>
          <w:i/>
          <w:iCs/>
          <w:sz w:val="20"/>
          <w:szCs w:val="20"/>
          <w:lang w:val="en-US"/>
        </w:rPr>
        <w:t>Proc. Natl. Acad. Sci. U.S.A.</w:t>
      </w:r>
      <w:r w:rsidRPr="00321E9E">
        <w:rPr>
          <w:rFonts w:eastAsia="Calibri" w:cs="Arial"/>
          <w:sz w:val="20"/>
          <w:szCs w:val="20"/>
          <w:lang w:val="en-US"/>
        </w:rPr>
        <w:t xml:space="preserve"> 117(7): 3648-3655. </w:t>
      </w:r>
      <w:hyperlink r:id="rId113" w:history="1">
        <w:r w:rsidRPr="00321E9E">
          <w:rPr>
            <w:rStyle w:val="Hyperlink"/>
            <w:rFonts w:eastAsia="Calibri" w:cs="Arial"/>
            <w:sz w:val="20"/>
            <w:szCs w:val="20"/>
            <w:lang w:val="en-US"/>
          </w:rPr>
          <w:t>https://doi.org/10.1073/pnas.1912776117</w:t>
        </w:r>
      </w:hyperlink>
    </w:p>
    <w:p w14:paraId="535DF227"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n-US"/>
        </w:rPr>
        <w:t xml:space="preserve">Caldas, B. </w:t>
      </w:r>
      <w:r w:rsidRPr="00321E9E">
        <w:rPr>
          <w:rFonts w:eastAsia="Calibri" w:cs="Arial"/>
          <w:i/>
          <w:iCs/>
          <w:sz w:val="20"/>
          <w:szCs w:val="20"/>
          <w:lang w:val="en-US"/>
        </w:rPr>
        <w:t>et al.</w:t>
      </w:r>
      <w:r w:rsidRPr="00321E9E">
        <w:rPr>
          <w:rFonts w:eastAsia="Calibri" w:cs="Arial"/>
          <w:sz w:val="20"/>
          <w:szCs w:val="20"/>
          <w:lang w:val="en-US"/>
        </w:rPr>
        <w:t xml:space="preserve"> 2023. Identifying the current and future status of freshwater connectivity corridors in the Amazon Basin. </w:t>
      </w:r>
      <w:proofErr w:type="spellStart"/>
      <w:r w:rsidRPr="00321E9E">
        <w:rPr>
          <w:rFonts w:eastAsia="Calibri" w:cs="Arial"/>
          <w:i/>
          <w:iCs/>
          <w:sz w:val="20"/>
          <w:szCs w:val="20"/>
          <w:lang w:val="es-ES"/>
        </w:rPr>
        <w:t>Conserv</w:t>
      </w:r>
      <w:proofErr w:type="spellEnd"/>
      <w:r w:rsidRPr="00321E9E">
        <w:rPr>
          <w:rFonts w:eastAsia="Calibri" w:cs="Arial"/>
          <w:i/>
          <w:iCs/>
          <w:sz w:val="20"/>
          <w:szCs w:val="20"/>
          <w:lang w:val="es-ES"/>
        </w:rPr>
        <w:t xml:space="preserve">. </w:t>
      </w:r>
      <w:proofErr w:type="spellStart"/>
      <w:r w:rsidRPr="00321E9E">
        <w:rPr>
          <w:rFonts w:eastAsia="Calibri" w:cs="Arial"/>
          <w:i/>
          <w:iCs/>
          <w:sz w:val="20"/>
          <w:szCs w:val="20"/>
          <w:lang w:val="es-ES"/>
        </w:rPr>
        <w:t>Sci</w:t>
      </w:r>
      <w:proofErr w:type="spellEnd"/>
      <w:r w:rsidRPr="00321E9E">
        <w:rPr>
          <w:rFonts w:eastAsia="Calibri" w:cs="Arial"/>
          <w:i/>
          <w:iCs/>
          <w:sz w:val="20"/>
          <w:szCs w:val="20"/>
          <w:lang w:val="es-ES"/>
        </w:rPr>
        <w:t xml:space="preserve">. </w:t>
      </w:r>
      <w:proofErr w:type="spellStart"/>
      <w:r w:rsidRPr="00321E9E">
        <w:rPr>
          <w:rFonts w:eastAsia="Calibri" w:cs="Arial"/>
          <w:i/>
          <w:iCs/>
          <w:sz w:val="20"/>
          <w:szCs w:val="20"/>
          <w:lang w:val="es-ES"/>
        </w:rPr>
        <w:t>Pract</w:t>
      </w:r>
      <w:proofErr w:type="spellEnd"/>
      <w:r w:rsidRPr="00321E9E">
        <w:rPr>
          <w:rFonts w:eastAsia="Calibri" w:cs="Arial"/>
          <w:i/>
          <w:iCs/>
          <w:sz w:val="20"/>
          <w:szCs w:val="20"/>
          <w:lang w:val="es-ES"/>
        </w:rPr>
        <w:t>.</w:t>
      </w:r>
      <w:r w:rsidRPr="00321E9E">
        <w:rPr>
          <w:rFonts w:eastAsia="Calibri" w:cs="Arial"/>
          <w:sz w:val="20"/>
          <w:szCs w:val="20"/>
          <w:lang w:val="es-ES"/>
        </w:rPr>
        <w:t xml:space="preserve"> 5(1): e12853. </w:t>
      </w:r>
      <w:hyperlink r:id="rId114" w:history="1">
        <w:r w:rsidRPr="00321E9E">
          <w:rPr>
            <w:rStyle w:val="Hyperlink"/>
            <w:rFonts w:eastAsia="Calibri" w:cs="Arial"/>
            <w:sz w:val="20"/>
            <w:szCs w:val="20"/>
            <w:lang w:val="es-ES"/>
          </w:rPr>
          <w:t>https://doi.org/10.1111/csp2.1285</w:t>
        </w:r>
      </w:hyperlink>
    </w:p>
    <w:p w14:paraId="561FAA04"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n-US"/>
        </w:rPr>
      </w:pPr>
      <w:r w:rsidRPr="00321E9E">
        <w:rPr>
          <w:rFonts w:eastAsia="Calibri" w:cs="Arial"/>
          <w:sz w:val="20"/>
          <w:szCs w:val="20"/>
          <w:lang w:val="es-ES"/>
        </w:rPr>
        <w:t xml:space="preserve">Jabado, R.W., Morata, A.Z.A., Bennett, R.H., </w:t>
      </w:r>
      <w:proofErr w:type="spellStart"/>
      <w:r w:rsidRPr="00321E9E">
        <w:rPr>
          <w:rFonts w:eastAsia="Calibri" w:cs="Arial"/>
          <w:sz w:val="20"/>
          <w:szCs w:val="20"/>
          <w:lang w:val="es-ES"/>
        </w:rPr>
        <w:t>Finucci</w:t>
      </w:r>
      <w:proofErr w:type="spellEnd"/>
      <w:r w:rsidRPr="00321E9E">
        <w:rPr>
          <w:rFonts w:eastAsia="Calibri" w:cs="Arial"/>
          <w:sz w:val="20"/>
          <w:szCs w:val="20"/>
          <w:lang w:val="es-ES"/>
        </w:rPr>
        <w:t xml:space="preserve">, B., Ellis, J.R., Fowler, S.L., Grant, M.I., Barbosa </w:t>
      </w:r>
      <w:proofErr w:type="spellStart"/>
      <w:r w:rsidRPr="00321E9E">
        <w:rPr>
          <w:rFonts w:eastAsia="Calibri" w:cs="Arial"/>
          <w:sz w:val="20"/>
          <w:szCs w:val="20"/>
          <w:lang w:val="es-ES"/>
        </w:rPr>
        <w:t>Martins</w:t>
      </w:r>
      <w:proofErr w:type="spellEnd"/>
      <w:r w:rsidRPr="00321E9E">
        <w:rPr>
          <w:rFonts w:eastAsia="Calibri" w:cs="Arial"/>
          <w:sz w:val="20"/>
          <w:szCs w:val="20"/>
          <w:lang w:val="es-ES"/>
        </w:rPr>
        <w:t>, A.P., &amp; Sinclair, S.L. (</w:t>
      </w:r>
      <w:r w:rsidRPr="00321E9E">
        <w:rPr>
          <w:rFonts w:eastAsia="Calibri" w:cs="Arial"/>
          <w:i/>
          <w:iCs/>
          <w:sz w:val="20"/>
          <w:szCs w:val="20"/>
          <w:lang w:val="es-ES"/>
        </w:rPr>
        <w:t>eds.</w:t>
      </w:r>
      <w:r w:rsidRPr="00321E9E">
        <w:rPr>
          <w:rFonts w:eastAsia="Calibri" w:cs="Arial"/>
          <w:sz w:val="20"/>
          <w:szCs w:val="20"/>
          <w:lang w:val="es-ES"/>
        </w:rPr>
        <w:t xml:space="preserve">) 2024. </w:t>
      </w:r>
      <w:r w:rsidRPr="00321E9E">
        <w:rPr>
          <w:rFonts w:eastAsia="Calibri" w:cs="Arial"/>
          <w:i/>
          <w:iCs/>
          <w:sz w:val="20"/>
          <w:szCs w:val="20"/>
          <w:lang w:val="en-US"/>
        </w:rPr>
        <w:t>The global status of sharks, rays, and chimaeras</w:t>
      </w:r>
      <w:r w:rsidRPr="00321E9E">
        <w:rPr>
          <w:rFonts w:eastAsia="Calibri" w:cs="Arial"/>
          <w:sz w:val="20"/>
          <w:szCs w:val="20"/>
          <w:lang w:val="en-US"/>
        </w:rPr>
        <w:t xml:space="preserve">. Gland, Switzerland: IUCN. Available at: </w:t>
      </w:r>
      <w:hyperlink r:id="rId115" w:history="1">
        <w:r w:rsidRPr="00321E9E">
          <w:rPr>
            <w:rStyle w:val="Hyperlink"/>
            <w:rFonts w:eastAsia="Calibri" w:cs="Arial"/>
            <w:sz w:val="20"/>
            <w:szCs w:val="20"/>
            <w:lang w:val="en-US"/>
          </w:rPr>
          <w:t>https://iucn.org/resources/publication/global-status-sharks-rays-and-chimaeras</w:t>
        </w:r>
      </w:hyperlink>
    </w:p>
    <w:p w14:paraId="17CA5238"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proofErr w:type="spellStart"/>
      <w:r w:rsidRPr="00321E9E">
        <w:rPr>
          <w:rFonts w:eastAsia="Calibri" w:cs="Arial"/>
          <w:sz w:val="20"/>
          <w:szCs w:val="20"/>
          <w:lang w:val="en-US"/>
        </w:rPr>
        <w:t>Dulvy</w:t>
      </w:r>
      <w:proofErr w:type="spellEnd"/>
      <w:r w:rsidRPr="00321E9E">
        <w:rPr>
          <w:rFonts w:eastAsia="Calibri" w:cs="Arial"/>
          <w:sz w:val="20"/>
          <w:szCs w:val="20"/>
          <w:lang w:val="en-US"/>
        </w:rPr>
        <w:t xml:space="preserve">, N. K., </w:t>
      </w:r>
      <w:proofErr w:type="spellStart"/>
      <w:r w:rsidRPr="00321E9E">
        <w:rPr>
          <w:rFonts w:eastAsia="Calibri" w:cs="Arial"/>
          <w:sz w:val="20"/>
          <w:szCs w:val="20"/>
          <w:lang w:val="en-US"/>
        </w:rPr>
        <w:t>Pacoureau</w:t>
      </w:r>
      <w:proofErr w:type="spellEnd"/>
      <w:r w:rsidRPr="00321E9E">
        <w:rPr>
          <w:rFonts w:eastAsia="Calibri" w:cs="Arial"/>
          <w:sz w:val="20"/>
          <w:szCs w:val="20"/>
          <w:lang w:val="en-US"/>
        </w:rPr>
        <w:t xml:space="preserve">, N., </w:t>
      </w:r>
      <w:proofErr w:type="spellStart"/>
      <w:r w:rsidRPr="00321E9E">
        <w:rPr>
          <w:rFonts w:eastAsia="Calibri" w:cs="Arial"/>
          <w:sz w:val="20"/>
          <w:szCs w:val="20"/>
          <w:lang w:val="en-US"/>
        </w:rPr>
        <w:t>Matsushiba</w:t>
      </w:r>
      <w:proofErr w:type="spellEnd"/>
      <w:r w:rsidRPr="00321E9E">
        <w:rPr>
          <w:rFonts w:eastAsia="Calibri" w:cs="Arial"/>
          <w:sz w:val="20"/>
          <w:szCs w:val="20"/>
          <w:lang w:val="en-US"/>
        </w:rPr>
        <w:t xml:space="preserve">, J. H., Yan, H. F., </w:t>
      </w:r>
      <w:proofErr w:type="spellStart"/>
      <w:r w:rsidRPr="00321E9E">
        <w:rPr>
          <w:rFonts w:eastAsia="Calibri" w:cs="Arial"/>
          <w:sz w:val="20"/>
          <w:szCs w:val="20"/>
          <w:lang w:val="en-US"/>
        </w:rPr>
        <w:t>VanderWright</w:t>
      </w:r>
      <w:proofErr w:type="spellEnd"/>
      <w:r w:rsidRPr="00321E9E">
        <w:rPr>
          <w:rFonts w:eastAsia="Calibri" w:cs="Arial"/>
          <w:sz w:val="20"/>
          <w:szCs w:val="20"/>
          <w:lang w:val="en-US"/>
        </w:rPr>
        <w:t xml:space="preserve">, W. J., Rigby, C. L., Finucci, B., Sherman, C. S., Jabado, R. W., Carlson, J. K., Pollom, R. A., Charvet, P., Pollock, C. M., Hilton-Taylor, C. &amp; </w:t>
      </w:r>
      <w:proofErr w:type="spellStart"/>
      <w:r w:rsidRPr="00321E9E">
        <w:rPr>
          <w:rFonts w:eastAsia="Calibri" w:cs="Arial"/>
          <w:sz w:val="20"/>
          <w:szCs w:val="20"/>
          <w:lang w:val="en-US"/>
        </w:rPr>
        <w:t>Simpfendorfer</w:t>
      </w:r>
      <w:proofErr w:type="spellEnd"/>
      <w:r w:rsidRPr="00321E9E">
        <w:rPr>
          <w:rFonts w:eastAsia="Calibri" w:cs="Arial"/>
          <w:sz w:val="20"/>
          <w:szCs w:val="20"/>
          <w:lang w:val="en-US"/>
        </w:rPr>
        <w:t xml:space="preserve">, C. A. 2024. Ecological erosion and expanding extinction risk of sharks and rays. </w:t>
      </w:r>
      <w:proofErr w:type="spellStart"/>
      <w:r w:rsidRPr="00321E9E">
        <w:rPr>
          <w:rFonts w:eastAsia="Calibri" w:cs="Arial"/>
          <w:i/>
          <w:iCs/>
          <w:sz w:val="20"/>
          <w:szCs w:val="20"/>
          <w:lang w:val="es-ES"/>
        </w:rPr>
        <w:t>Science</w:t>
      </w:r>
      <w:proofErr w:type="spellEnd"/>
      <w:r w:rsidRPr="00321E9E">
        <w:rPr>
          <w:rFonts w:eastAsia="Calibri" w:cs="Arial"/>
          <w:i/>
          <w:iCs/>
          <w:sz w:val="20"/>
          <w:szCs w:val="20"/>
          <w:lang w:val="es-ES"/>
        </w:rPr>
        <w:t xml:space="preserve"> </w:t>
      </w:r>
      <w:r w:rsidRPr="00321E9E">
        <w:rPr>
          <w:rFonts w:eastAsia="Calibri" w:cs="Arial"/>
          <w:sz w:val="20"/>
          <w:szCs w:val="20"/>
          <w:lang w:val="es-ES"/>
        </w:rPr>
        <w:t xml:space="preserve">386, eadn1477. </w:t>
      </w:r>
      <w:hyperlink r:id="rId116" w:history="1">
        <w:r w:rsidRPr="00321E9E">
          <w:rPr>
            <w:rStyle w:val="Hyperlink"/>
            <w:rFonts w:eastAsia="Calibri" w:cs="Arial"/>
            <w:sz w:val="20"/>
            <w:szCs w:val="20"/>
            <w:lang w:val="es-ES"/>
          </w:rPr>
          <w:t>https://doi.org/10.1126/science.adn1477</w:t>
        </w:r>
      </w:hyperlink>
      <w:r w:rsidRPr="00321E9E">
        <w:rPr>
          <w:rStyle w:val="Hyperlink"/>
          <w:rFonts w:eastAsia="Calibri" w:cs="Arial"/>
          <w:sz w:val="20"/>
          <w:szCs w:val="20"/>
          <w:lang w:val="es-ES"/>
        </w:rPr>
        <w:t>7</w:t>
      </w:r>
    </w:p>
    <w:p w14:paraId="47C0DDFF"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proofErr w:type="spellStart"/>
      <w:r w:rsidRPr="00321E9E">
        <w:rPr>
          <w:rFonts w:eastAsia="Calibri" w:cs="Arial"/>
          <w:sz w:val="20"/>
          <w:szCs w:val="20"/>
          <w:lang w:val="es-ES"/>
        </w:rPr>
        <w:t>Pacoureau</w:t>
      </w:r>
      <w:proofErr w:type="spellEnd"/>
      <w:r w:rsidRPr="00321E9E">
        <w:rPr>
          <w:rFonts w:eastAsia="Calibri" w:cs="Arial"/>
          <w:sz w:val="20"/>
          <w:szCs w:val="20"/>
          <w:lang w:val="es-ES"/>
        </w:rPr>
        <w:t xml:space="preserve">, N., Carlson, J. K., </w:t>
      </w:r>
      <w:proofErr w:type="spellStart"/>
      <w:r w:rsidRPr="00321E9E">
        <w:rPr>
          <w:rFonts w:eastAsia="Calibri" w:cs="Arial"/>
          <w:sz w:val="20"/>
          <w:szCs w:val="20"/>
          <w:lang w:val="es-ES"/>
        </w:rPr>
        <w:t>Kindsvater</w:t>
      </w:r>
      <w:proofErr w:type="spellEnd"/>
      <w:r w:rsidRPr="00321E9E">
        <w:rPr>
          <w:rFonts w:eastAsia="Calibri" w:cs="Arial"/>
          <w:sz w:val="20"/>
          <w:szCs w:val="20"/>
          <w:lang w:val="es-ES"/>
        </w:rPr>
        <w:t xml:space="preserve">, H. K., </w:t>
      </w:r>
      <w:proofErr w:type="spellStart"/>
      <w:r w:rsidRPr="00321E9E">
        <w:rPr>
          <w:rFonts w:eastAsia="Calibri" w:cs="Arial"/>
          <w:sz w:val="20"/>
          <w:szCs w:val="20"/>
          <w:lang w:val="es-ES"/>
        </w:rPr>
        <w:t>Rigby</w:t>
      </w:r>
      <w:proofErr w:type="spellEnd"/>
      <w:r w:rsidRPr="00321E9E">
        <w:rPr>
          <w:rFonts w:eastAsia="Calibri" w:cs="Arial"/>
          <w:sz w:val="20"/>
          <w:szCs w:val="20"/>
          <w:lang w:val="es-ES"/>
        </w:rPr>
        <w:t xml:space="preserve">, C. L., </w:t>
      </w:r>
      <w:proofErr w:type="spellStart"/>
      <w:r w:rsidRPr="00321E9E">
        <w:rPr>
          <w:rFonts w:eastAsia="Calibri" w:cs="Arial"/>
          <w:sz w:val="20"/>
          <w:szCs w:val="20"/>
          <w:lang w:val="es-ES"/>
        </w:rPr>
        <w:t>Winker</w:t>
      </w:r>
      <w:proofErr w:type="spellEnd"/>
      <w:r w:rsidRPr="00321E9E">
        <w:rPr>
          <w:rFonts w:eastAsia="Calibri" w:cs="Arial"/>
          <w:sz w:val="20"/>
          <w:szCs w:val="20"/>
          <w:lang w:val="es-ES"/>
        </w:rPr>
        <w:t xml:space="preserve">, H., </w:t>
      </w:r>
      <w:proofErr w:type="spellStart"/>
      <w:r w:rsidRPr="00321E9E">
        <w:rPr>
          <w:rFonts w:eastAsia="Calibri" w:cs="Arial"/>
          <w:sz w:val="20"/>
          <w:szCs w:val="20"/>
          <w:lang w:val="es-ES"/>
        </w:rPr>
        <w:t>Simpfendorfer</w:t>
      </w:r>
      <w:proofErr w:type="spellEnd"/>
      <w:r w:rsidRPr="00321E9E">
        <w:rPr>
          <w:rFonts w:eastAsia="Calibri" w:cs="Arial"/>
          <w:sz w:val="20"/>
          <w:szCs w:val="20"/>
          <w:lang w:val="es-ES"/>
        </w:rPr>
        <w:t xml:space="preserve">, C.A., </w:t>
      </w:r>
      <w:proofErr w:type="spellStart"/>
      <w:r w:rsidRPr="00321E9E">
        <w:rPr>
          <w:rFonts w:eastAsia="Calibri" w:cs="Arial"/>
          <w:sz w:val="20"/>
          <w:szCs w:val="20"/>
          <w:lang w:val="es-ES"/>
        </w:rPr>
        <w:t>Charvet</w:t>
      </w:r>
      <w:proofErr w:type="spellEnd"/>
      <w:r w:rsidRPr="00321E9E">
        <w:rPr>
          <w:rFonts w:eastAsia="Calibri" w:cs="Arial"/>
          <w:sz w:val="20"/>
          <w:szCs w:val="20"/>
          <w:lang w:val="es-ES"/>
        </w:rPr>
        <w:t xml:space="preserve">, P., </w:t>
      </w:r>
      <w:proofErr w:type="spellStart"/>
      <w:r w:rsidRPr="00321E9E">
        <w:rPr>
          <w:rFonts w:eastAsia="Calibri" w:cs="Arial"/>
          <w:sz w:val="20"/>
          <w:szCs w:val="20"/>
          <w:lang w:val="es-ES"/>
        </w:rPr>
        <w:t>Pollom</w:t>
      </w:r>
      <w:proofErr w:type="spellEnd"/>
      <w:r w:rsidRPr="00321E9E">
        <w:rPr>
          <w:rFonts w:eastAsia="Calibri" w:cs="Arial"/>
          <w:sz w:val="20"/>
          <w:szCs w:val="20"/>
          <w:lang w:val="es-ES"/>
        </w:rPr>
        <w:t xml:space="preserve">, R. A., Barreto, R., Sherman, C. S., </w:t>
      </w:r>
      <w:proofErr w:type="spellStart"/>
      <w:r w:rsidRPr="00321E9E">
        <w:rPr>
          <w:rFonts w:eastAsia="Calibri" w:cs="Arial"/>
          <w:sz w:val="20"/>
          <w:szCs w:val="20"/>
          <w:lang w:val="es-ES"/>
        </w:rPr>
        <w:t>Talwar</w:t>
      </w:r>
      <w:proofErr w:type="spellEnd"/>
      <w:r w:rsidRPr="00321E9E">
        <w:rPr>
          <w:rFonts w:eastAsia="Calibri" w:cs="Arial"/>
          <w:sz w:val="20"/>
          <w:szCs w:val="20"/>
          <w:lang w:val="es-ES"/>
        </w:rPr>
        <w:t xml:space="preserve">, B. S., </w:t>
      </w:r>
      <w:proofErr w:type="spellStart"/>
      <w:r w:rsidRPr="00321E9E">
        <w:rPr>
          <w:rFonts w:eastAsia="Calibri" w:cs="Arial"/>
          <w:sz w:val="20"/>
          <w:szCs w:val="20"/>
          <w:lang w:val="es-ES"/>
        </w:rPr>
        <w:t>Skerritt</w:t>
      </w:r>
      <w:proofErr w:type="spellEnd"/>
      <w:r w:rsidRPr="00321E9E">
        <w:rPr>
          <w:rFonts w:eastAsia="Calibri" w:cs="Arial"/>
          <w:sz w:val="20"/>
          <w:szCs w:val="20"/>
          <w:lang w:val="es-ES"/>
        </w:rPr>
        <w:t xml:space="preserve">, D. J., </w:t>
      </w:r>
      <w:proofErr w:type="spellStart"/>
      <w:r w:rsidRPr="00321E9E">
        <w:rPr>
          <w:rFonts w:eastAsia="Calibri" w:cs="Arial"/>
          <w:sz w:val="20"/>
          <w:szCs w:val="20"/>
          <w:lang w:val="es-ES"/>
        </w:rPr>
        <w:t>Sumaila</w:t>
      </w:r>
      <w:proofErr w:type="spellEnd"/>
      <w:r w:rsidRPr="00321E9E">
        <w:rPr>
          <w:rFonts w:eastAsia="Calibri" w:cs="Arial"/>
          <w:sz w:val="20"/>
          <w:szCs w:val="20"/>
          <w:lang w:val="es-ES"/>
        </w:rPr>
        <w:t xml:space="preserve">, U. R., </w:t>
      </w:r>
      <w:proofErr w:type="spellStart"/>
      <w:r w:rsidRPr="00321E9E">
        <w:rPr>
          <w:rFonts w:eastAsia="Calibri" w:cs="Arial"/>
          <w:sz w:val="20"/>
          <w:szCs w:val="20"/>
          <w:lang w:val="es-ES"/>
        </w:rPr>
        <w:t>Matsushiba</w:t>
      </w:r>
      <w:proofErr w:type="spellEnd"/>
      <w:r w:rsidRPr="00321E9E">
        <w:rPr>
          <w:rFonts w:eastAsia="Calibri" w:cs="Arial"/>
          <w:sz w:val="20"/>
          <w:szCs w:val="20"/>
          <w:lang w:val="es-ES"/>
        </w:rPr>
        <w:t xml:space="preserve">, J. H., </w:t>
      </w:r>
      <w:proofErr w:type="spellStart"/>
      <w:r w:rsidRPr="00321E9E">
        <w:rPr>
          <w:rFonts w:eastAsia="Calibri" w:cs="Arial"/>
          <w:sz w:val="20"/>
          <w:szCs w:val="20"/>
          <w:lang w:val="es-ES"/>
        </w:rPr>
        <w:t>VanderWright</w:t>
      </w:r>
      <w:proofErr w:type="spellEnd"/>
      <w:r w:rsidRPr="00321E9E">
        <w:rPr>
          <w:rFonts w:eastAsia="Calibri" w:cs="Arial"/>
          <w:sz w:val="20"/>
          <w:szCs w:val="20"/>
          <w:lang w:val="es-ES"/>
        </w:rPr>
        <w:t xml:space="preserve">, W.J., Yan, H. F. &amp; </w:t>
      </w:r>
      <w:proofErr w:type="spellStart"/>
      <w:r w:rsidRPr="00321E9E">
        <w:rPr>
          <w:rFonts w:eastAsia="Calibri" w:cs="Arial"/>
          <w:sz w:val="20"/>
          <w:szCs w:val="20"/>
          <w:lang w:val="es-ES"/>
        </w:rPr>
        <w:t>Dulvy</w:t>
      </w:r>
      <w:proofErr w:type="spellEnd"/>
      <w:r w:rsidRPr="00321E9E">
        <w:rPr>
          <w:rFonts w:eastAsia="Calibri" w:cs="Arial"/>
          <w:sz w:val="20"/>
          <w:szCs w:val="20"/>
          <w:lang w:val="es-ES"/>
        </w:rPr>
        <w:t xml:space="preserve">, N.K. 2023. </w:t>
      </w:r>
      <w:r w:rsidRPr="00321E9E">
        <w:rPr>
          <w:rFonts w:eastAsia="Calibri" w:cs="Arial"/>
          <w:sz w:val="20"/>
          <w:szCs w:val="20"/>
          <w:lang w:val="en-US"/>
        </w:rPr>
        <w:t xml:space="preserve">Conservation successes and challenges for wide-ranging sharks and rays. </w:t>
      </w:r>
      <w:hyperlink r:id="rId117" w:history="1">
        <w:r w:rsidRPr="00321E9E">
          <w:rPr>
            <w:rStyle w:val="Hyperlink"/>
            <w:rFonts w:eastAsia="Calibri" w:cs="Arial"/>
            <w:sz w:val="20"/>
            <w:szCs w:val="20"/>
            <w:lang w:val="es-ES"/>
          </w:rPr>
          <w:t>https://doi.org/10.1073/pnas.2216891120</w:t>
        </w:r>
      </w:hyperlink>
    </w:p>
    <w:p w14:paraId="4D116D8E"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s-ES"/>
        </w:rPr>
        <w:t xml:space="preserve">Yan, H. F., </w:t>
      </w:r>
      <w:proofErr w:type="spellStart"/>
      <w:r w:rsidRPr="00321E9E">
        <w:rPr>
          <w:rFonts w:eastAsia="Calibri" w:cs="Arial"/>
          <w:sz w:val="20"/>
          <w:szCs w:val="20"/>
          <w:lang w:val="es-ES"/>
        </w:rPr>
        <w:t>Kyne</w:t>
      </w:r>
      <w:proofErr w:type="spellEnd"/>
      <w:r w:rsidRPr="00321E9E">
        <w:rPr>
          <w:rFonts w:eastAsia="Calibri" w:cs="Arial"/>
          <w:sz w:val="20"/>
          <w:szCs w:val="20"/>
          <w:lang w:val="es-ES"/>
        </w:rPr>
        <w:t xml:space="preserve">, P. M., Jabado, R. W., </w:t>
      </w:r>
      <w:proofErr w:type="spellStart"/>
      <w:r w:rsidRPr="00321E9E">
        <w:rPr>
          <w:rFonts w:eastAsia="Calibri" w:cs="Arial"/>
          <w:sz w:val="20"/>
          <w:szCs w:val="20"/>
          <w:lang w:val="es-ES"/>
        </w:rPr>
        <w:t>Leeney</w:t>
      </w:r>
      <w:proofErr w:type="spellEnd"/>
      <w:r w:rsidRPr="00321E9E">
        <w:rPr>
          <w:rFonts w:eastAsia="Calibri" w:cs="Arial"/>
          <w:sz w:val="20"/>
          <w:szCs w:val="20"/>
          <w:lang w:val="es-ES"/>
        </w:rPr>
        <w:t xml:space="preserve">, R. H., Davidson, L. N. K., Derrick, D. H., </w:t>
      </w:r>
      <w:proofErr w:type="spellStart"/>
      <w:r w:rsidRPr="00321E9E">
        <w:rPr>
          <w:rFonts w:eastAsia="Calibri" w:cs="Arial"/>
          <w:sz w:val="20"/>
          <w:szCs w:val="20"/>
          <w:lang w:val="es-ES"/>
        </w:rPr>
        <w:t>Finucci</w:t>
      </w:r>
      <w:proofErr w:type="spellEnd"/>
      <w:r w:rsidRPr="00321E9E">
        <w:rPr>
          <w:rFonts w:eastAsia="Calibri" w:cs="Arial"/>
          <w:sz w:val="20"/>
          <w:szCs w:val="20"/>
          <w:lang w:val="es-ES"/>
        </w:rPr>
        <w:t xml:space="preserve">, B., </w:t>
      </w:r>
      <w:proofErr w:type="spellStart"/>
      <w:r w:rsidRPr="00321E9E">
        <w:rPr>
          <w:rFonts w:eastAsia="Calibri" w:cs="Arial"/>
          <w:sz w:val="20"/>
          <w:szCs w:val="20"/>
          <w:lang w:val="es-ES"/>
        </w:rPr>
        <w:t>Freckleton</w:t>
      </w:r>
      <w:proofErr w:type="spellEnd"/>
      <w:r w:rsidRPr="00321E9E">
        <w:rPr>
          <w:rFonts w:eastAsia="Calibri" w:cs="Arial"/>
          <w:sz w:val="20"/>
          <w:szCs w:val="20"/>
          <w:lang w:val="es-ES"/>
        </w:rPr>
        <w:t xml:space="preserve">, R. P., </w:t>
      </w:r>
      <w:proofErr w:type="spellStart"/>
      <w:r w:rsidRPr="00321E9E">
        <w:rPr>
          <w:rFonts w:eastAsia="Calibri" w:cs="Arial"/>
          <w:sz w:val="20"/>
          <w:szCs w:val="20"/>
          <w:lang w:val="es-ES"/>
        </w:rPr>
        <w:t>Fordham</w:t>
      </w:r>
      <w:proofErr w:type="spellEnd"/>
      <w:r w:rsidRPr="00321E9E">
        <w:rPr>
          <w:rFonts w:eastAsia="Calibri" w:cs="Arial"/>
          <w:sz w:val="20"/>
          <w:szCs w:val="20"/>
          <w:lang w:val="es-ES"/>
        </w:rPr>
        <w:t xml:space="preserve">, S. V. &amp; </w:t>
      </w:r>
      <w:proofErr w:type="spellStart"/>
      <w:r w:rsidRPr="00321E9E">
        <w:rPr>
          <w:rFonts w:eastAsia="Calibri" w:cs="Arial"/>
          <w:sz w:val="20"/>
          <w:szCs w:val="20"/>
          <w:lang w:val="es-ES"/>
        </w:rPr>
        <w:t>Dulvy</w:t>
      </w:r>
      <w:proofErr w:type="spellEnd"/>
      <w:r w:rsidRPr="00321E9E">
        <w:rPr>
          <w:rFonts w:eastAsia="Calibri" w:cs="Arial"/>
          <w:sz w:val="20"/>
          <w:szCs w:val="20"/>
          <w:lang w:val="es-ES"/>
        </w:rPr>
        <w:t xml:space="preserve">, N. K. 2021. </w:t>
      </w:r>
      <w:r w:rsidRPr="00321E9E">
        <w:rPr>
          <w:rFonts w:eastAsia="Calibri" w:cs="Arial"/>
          <w:sz w:val="20"/>
          <w:szCs w:val="20"/>
          <w:lang w:val="en-US"/>
        </w:rPr>
        <w:t xml:space="preserve">Overfishing and habitat loss drive range contraction of iconic marine fishes to near extinction. </w:t>
      </w:r>
      <w:proofErr w:type="spellStart"/>
      <w:r w:rsidRPr="00321E9E">
        <w:rPr>
          <w:rFonts w:eastAsia="Calibri" w:cs="Arial"/>
          <w:i/>
          <w:sz w:val="20"/>
          <w:szCs w:val="20"/>
          <w:lang w:val="es-ES"/>
        </w:rPr>
        <w:t>Sci</w:t>
      </w:r>
      <w:proofErr w:type="spellEnd"/>
      <w:r w:rsidRPr="00321E9E">
        <w:rPr>
          <w:rFonts w:eastAsia="Calibri" w:cs="Arial"/>
          <w:i/>
          <w:sz w:val="20"/>
          <w:szCs w:val="20"/>
          <w:lang w:val="es-ES"/>
        </w:rPr>
        <w:t>. Adv</w:t>
      </w:r>
      <w:r w:rsidRPr="00321E9E">
        <w:rPr>
          <w:rFonts w:eastAsia="Calibri" w:cs="Arial"/>
          <w:sz w:val="20"/>
          <w:szCs w:val="20"/>
          <w:lang w:val="es-ES"/>
        </w:rPr>
        <w:t xml:space="preserve">. 7, eabb6026. </w:t>
      </w:r>
      <w:hyperlink r:id="rId118" w:history="1">
        <w:r w:rsidRPr="00321E9E">
          <w:rPr>
            <w:rStyle w:val="Hyperlink"/>
            <w:rFonts w:eastAsia="Calibri" w:cs="Arial"/>
            <w:sz w:val="20"/>
            <w:szCs w:val="20"/>
            <w:lang w:val="es-ES"/>
          </w:rPr>
          <w:t>https://doi.org/10.1126/sciadv.abb6026</w:t>
        </w:r>
      </w:hyperlink>
    </w:p>
    <w:p w14:paraId="30A4CC56"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s-ES"/>
        </w:rPr>
        <w:t xml:space="preserve">Harry, A. V., Carlson, J. K., Espinoza, M., Grant, M. I., </w:t>
      </w:r>
      <w:proofErr w:type="spellStart"/>
      <w:r w:rsidRPr="00321E9E">
        <w:rPr>
          <w:rFonts w:eastAsia="Calibri" w:cs="Arial"/>
          <w:sz w:val="20"/>
          <w:szCs w:val="20"/>
          <w:lang w:val="es-ES"/>
        </w:rPr>
        <w:t>Haque</w:t>
      </w:r>
      <w:proofErr w:type="spellEnd"/>
      <w:r w:rsidRPr="00321E9E">
        <w:rPr>
          <w:rFonts w:eastAsia="Calibri" w:cs="Arial"/>
          <w:sz w:val="20"/>
          <w:szCs w:val="20"/>
          <w:lang w:val="es-ES"/>
        </w:rPr>
        <w:t xml:space="preserve">, A. B., Jabado, R. W. &amp; </w:t>
      </w:r>
      <w:proofErr w:type="spellStart"/>
      <w:r w:rsidRPr="00321E9E">
        <w:rPr>
          <w:rFonts w:eastAsia="Calibri" w:cs="Arial"/>
          <w:sz w:val="20"/>
          <w:szCs w:val="20"/>
          <w:lang w:val="es-ES"/>
        </w:rPr>
        <w:t>Rigby</w:t>
      </w:r>
      <w:proofErr w:type="spellEnd"/>
      <w:r w:rsidRPr="00321E9E">
        <w:rPr>
          <w:rFonts w:eastAsia="Calibri" w:cs="Arial"/>
          <w:sz w:val="20"/>
          <w:szCs w:val="20"/>
          <w:lang w:val="es-ES"/>
        </w:rPr>
        <w:t xml:space="preserve">, C. L. 2024. </w:t>
      </w:r>
      <w:r w:rsidRPr="00321E9E">
        <w:rPr>
          <w:rFonts w:eastAsia="Calibri" w:cs="Arial"/>
          <w:sz w:val="20"/>
          <w:szCs w:val="20"/>
          <w:lang w:val="en-US"/>
        </w:rPr>
        <w:t xml:space="preserve">All sawfish now Critically Endangered but sustained conservation efforts can lead to recovery. </w:t>
      </w:r>
      <w:proofErr w:type="spellStart"/>
      <w:r w:rsidRPr="00321E9E">
        <w:rPr>
          <w:rFonts w:eastAsia="Calibri" w:cs="Arial"/>
          <w:i/>
          <w:iCs/>
          <w:sz w:val="20"/>
          <w:szCs w:val="20"/>
          <w:lang w:val="es-ES"/>
        </w:rPr>
        <w:t>Oryx</w:t>
      </w:r>
      <w:proofErr w:type="spellEnd"/>
      <w:r w:rsidRPr="00321E9E">
        <w:rPr>
          <w:rFonts w:eastAsia="Calibri" w:cs="Arial"/>
          <w:sz w:val="20"/>
          <w:szCs w:val="20"/>
          <w:lang w:val="es-ES"/>
        </w:rPr>
        <w:t xml:space="preserve"> 58(2), 146-146. </w:t>
      </w:r>
      <w:hyperlink r:id="rId119" w:history="1">
        <w:r w:rsidRPr="00321E9E">
          <w:rPr>
            <w:rStyle w:val="Hyperlink"/>
            <w:rFonts w:eastAsia="Calibri" w:cs="Arial"/>
            <w:sz w:val="20"/>
            <w:szCs w:val="20"/>
            <w:lang w:val="es-ES"/>
          </w:rPr>
          <w:t>https://doi.org/10.1017/S0030605323001692</w:t>
        </w:r>
      </w:hyperlink>
    </w:p>
    <w:p w14:paraId="3D3FBA5C" w14:textId="77777777" w:rsidR="0034769E" w:rsidRPr="00321E9E" w:rsidRDefault="0034769E" w:rsidP="007823FD">
      <w:pPr>
        <w:pStyle w:val="ListParagraph"/>
        <w:numPr>
          <w:ilvl w:val="0"/>
          <w:numId w:val="18"/>
        </w:numPr>
        <w:spacing w:after="40" w:line="240" w:lineRule="auto"/>
        <w:contextualSpacing w:val="0"/>
        <w:jc w:val="both"/>
        <w:rPr>
          <w:rStyle w:val="Hyperlink"/>
          <w:rFonts w:eastAsia="Calibri" w:cs="Arial"/>
          <w:sz w:val="20"/>
          <w:szCs w:val="20"/>
          <w:lang w:val="es-ES"/>
        </w:rPr>
      </w:pPr>
      <w:proofErr w:type="spellStart"/>
      <w:r w:rsidRPr="00321E9E">
        <w:rPr>
          <w:rFonts w:eastAsia="Calibri" w:cs="Arial"/>
          <w:sz w:val="20"/>
          <w:szCs w:val="20"/>
          <w:lang w:val="es-ES"/>
        </w:rPr>
        <w:t>Cerutti</w:t>
      </w:r>
      <w:proofErr w:type="spellEnd"/>
      <w:r w:rsidRPr="00321E9E">
        <w:rPr>
          <w:rFonts w:eastAsia="Calibri" w:cs="Arial"/>
          <w:sz w:val="20"/>
          <w:szCs w:val="20"/>
          <w:lang w:val="es-ES"/>
        </w:rPr>
        <w:t xml:space="preserve">-Pereyra, F., </w:t>
      </w:r>
      <w:proofErr w:type="spellStart"/>
      <w:r w:rsidRPr="00321E9E">
        <w:rPr>
          <w:rFonts w:eastAsia="Calibri" w:cs="Arial"/>
          <w:sz w:val="20"/>
          <w:szCs w:val="20"/>
          <w:lang w:val="es-ES"/>
        </w:rPr>
        <w:t>Drenkard</w:t>
      </w:r>
      <w:proofErr w:type="spellEnd"/>
      <w:r w:rsidRPr="00321E9E">
        <w:rPr>
          <w:rFonts w:eastAsia="Calibri" w:cs="Arial"/>
          <w:sz w:val="20"/>
          <w:szCs w:val="20"/>
          <w:lang w:val="es-ES"/>
        </w:rPr>
        <w:t xml:space="preserve">, E. J., Espinoza, M., </w:t>
      </w:r>
      <w:proofErr w:type="spellStart"/>
      <w:r w:rsidRPr="00321E9E">
        <w:rPr>
          <w:rFonts w:eastAsia="Calibri" w:cs="Arial"/>
          <w:sz w:val="20"/>
          <w:szCs w:val="20"/>
          <w:lang w:val="es-ES"/>
        </w:rPr>
        <w:t>Finucci</w:t>
      </w:r>
      <w:proofErr w:type="spellEnd"/>
      <w:r w:rsidRPr="00321E9E">
        <w:rPr>
          <w:rFonts w:eastAsia="Calibri" w:cs="Arial"/>
          <w:sz w:val="20"/>
          <w:szCs w:val="20"/>
          <w:lang w:val="es-ES"/>
        </w:rPr>
        <w:t xml:space="preserve">, B., Galván-Magaña, F., </w:t>
      </w:r>
      <w:proofErr w:type="spellStart"/>
      <w:r w:rsidRPr="00321E9E">
        <w:rPr>
          <w:rFonts w:eastAsia="Calibri" w:cs="Arial"/>
          <w:sz w:val="20"/>
          <w:szCs w:val="20"/>
          <w:lang w:val="es-ES"/>
        </w:rPr>
        <w:t>Hacohen-Domené</w:t>
      </w:r>
      <w:proofErr w:type="spellEnd"/>
      <w:r w:rsidRPr="00321E9E">
        <w:rPr>
          <w:rFonts w:eastAsia="Calibri" w:cs="Arial"/>
          <w:sz w:val="20"/>
          <w:szCs w:val="20"/>
          <w:lang w:val="es-ES"/>
        </w:rPr>
        <w:t xml:space="preserve">, A., Hearn, A., Hoyos-Padilla, M. E., Ketchum, J. T., Mejía-Falla, P. A., Moya-Serrano, A. V., Navia, A. F., Pazmiño, D. A., Ramírez-Macías, D., </w:t>
      </w:r>
      <w:proofErr w:type="spellStart"/>
      <w:r w:rsidRPr="00321E9E">
        <w:rPr>
          <w:rFonts w:eastAsia="Calibri" w:cs="Arial"/>
          <w:sz w:val="20"/>
          <w:szCs w:val="20"/>
          <w:lang w:val="es-ES"/>
        </w:rPr>
        <w:t>Rummer</w:t>
      </w:r>
      <w:proofErr w:type="spellEnd"/>
      <w:r w:rsidRPr="00321E9E">
        <w:rPr>
          <w:rFonts w:eastAsia="Calibri" w:cs="Arial"/>
          <w:sz w:val="20"/>
          <w:szCs w:val="20"/>
          <w:lang w:val="es-ES"/>
        </w:rPr>
        <w:t xml:space="preserve">, J. L., Salinas-de-León, P., </w:t>
      </w:r>
      <w:r w:rsidRPr="00321E9E">
        <w:rPr>
          <w:rFonts w:eastAsia="Calibri" w:cs="Arial"/>
          <w:sz w:val="20"/>
          <w:szCs w:val="20"/>
          <w:lang w:val="es-ES"/>
        </w:rPr>
        <w:lastRenderedPageBreak/>
        <w:t>Sosa-</w:t>
      </w:r>
      <w:proofErr w:type="spellStart"/>
      <w:r w:rsidRPr="00321E9E">
        <w:rPr>
          <w:rFonts w:eastAsia="Calibri" w:cs="Arial"/>
          <w:sz w:val="20"/>
          <w:szCs w:val="20"/>
          <w:lang w:val="es-ES"/>
        </w:rPr>
        <w:t>Nishizaki</w:t>
      </w:r>
      <w:proofErr w:type="spellEnd"/>
      <w:r w:rsidRPr="00321E9E">
        <w:rPr>
          <w:rFonts w:eastAsia="Calibri" w:cs="Arial"/>
          <w:sz w:val="20"/>
          <w:szCs w:val="20"/>
          <w:lang w:val="es-ES"/>
        </w:rPr>
        <w:t xml:space="preserve">, O., Stock, C., &amp; Chin, A. 2024. </w:t>
      </w:r>
      <w:r w:rsidRPr="00321E9E">
        <w:rPr>
          <w:rFonts w:eastAsia="Calibri" w:cs="Arial"/>
          <w:sz w:val="20"/>
          <w:szCs w:val="20"/>
          <w:lang w:val="en-US"/>
        </w:rPr>
        <w:t xml:space="preserve">Vulnerability of Eastern Tropical Pacific chondrichthyan fish to climate change. </w:t>
      </w:r>
      <w:proofErr w:type="spellStart"/>
      <w:r w:rsidRPr="00321E9E">
        <w:rPr>
          <w:rFonts w:eastAsia="Calibri" w:cs="Arial"/>
          <w:i/>
          <w:iCs/>
          <w:sz w:val="20"/>
          <w:szCs w:val="20"/>
          <w:lang w:val="es-ES"/>
        </w:rPr>
        <w:t>Glob</w:t>
      </w:r>
      <w:proofErr w:type="spellEnd"/>
      <w:r w:rsidRPr="00321E9E">
        <w:rPr>
          <w:rFonts w:eastAsia="Calibri" w:cs="Arial"/>
          <w:i/>
          <w:iCs/>
          <w:sz w:val="20"/>
          <w:szCs w:val="20"/>
          <w:lang w:val="es-ES"/>
        </w:rPr>
        <w:t xml:space="preserve">. Change Biol. </w:t>
      </w:r>
      <w:r w:rsidRPr="00321E9E">
        <w:rPr>
          <w:rFonts w:eastAsia="Calibri" w:cs="Arial"/>
          <w:sz w:val="20"/>
          <w:szCs w:val="20"/>
          <w:lang w:val="es-ES"/>
        </w:rPr>
        <w:t xml:space="preserve">30, e17373. </w:t>
      </w:r>
      <w:hyperlink r:id="rId120" w:history="1">
        <w:r w:rsidRPr="00321E9E">
          <w:rPr>
            <w:rStyle w:val="Hyperlink"/>
            <w:rFonts w:eastAsia="Calibri" w:cs="Arial"/>
            <w:sz w:val="20"/>
            <w:szCs w:val="20"/>
            <w:lang w:val="es-ES"/>
          </w:rPr>
          <w:t>https://doi.org/10.1111/gcb.17373</w:t>
        </w:r>
      </w:hyperlink>
    </w:p>
    <w:p w14:paraId="50DD4153"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n-US"/>
        </w:rPr>
        <w:t xml:space="preserve">Womersley, F. C. </w:t>
      </w:r>
      <w:r w:rsidRPr="00321E9E">
        <w:rPr>
          <w:rFonts w:eastAsia="Calibri" w:cs="Arial"/>
          <w:i/>
          <w:iCs/>
          <w:sz w:val="20"/>
          <w:szCs w:val="20"/>
          <w:lang w:val="en-US"/>
        </w:rPr>
        <w:t>et al</w:t>
      </w:r>
      <w:r w:rsidRPr="00321E9E">
        <w:rPr>
          <w:rFonts w:eastAsia="Calibri" w:cs="Arial"/>
          <w:sz w:val="20"/>
          <w:szCs w:val="20"/>
          <w:lang w:val="en-US"/>
        </w:rPr>
        <w:t>. 2024. Climate-driven global redistribution of an ocean giant predicts increased threat from shipping. </w:t>
      </w:r>
      <w:proofErr w:type="spellStart"/>
      <w:r w:rsidRPr="00321E9E">
        <w:rPr>
          <w:rFonts w:eastAsia="Calibri" w:cs="Arial"/>
          <w:sz w:val="20"/>
          <w:szCs w:val="20"/>
          <w:lang w:val="es-ES"/>
        </w:rPr>
        <w:t>Nat</w:t>
      </w:r>
      <w:proofErr w:type="spellEnd"/>
      <w:r w:rsidRPr="00321E9E">
        <w:rPr>
          <w:rFonts w:eastAsia="Calibri" w:cs="Arial"/>
          <w:sz w:val="20"/>
          <w:szCs w:val="20"/>
          <w:lang w:val="es-ES"/>
        </w:rPr>
        <w:t xml:space="preserve">. </w:t>
      </w:r>
      <w:proofErr w:type="spellStart"/>
      <w:r w:rsidRPr="00321E9E">
        <w:rPr>
          <w:rFonts w:eastAsia="Calibri" w:cs="Arial"/>
          <w:sz w:val="20"/>
          <w:szCs w:val="20"/>
          <w:lang w:val="es-ES"/>
        </w:rPr>
        <w:t>Clim</w:t>
      </w:r>
      <w:proofErr w:type="spellEnd"/>
      <w:r w:rsidRPr="00321E9E">
        <w:rPr>
          <w:rFonts w:eastAsia="Calibri" w:cs="Arial"/>
          <w:sz w:val="20"/>
          <w:szCs w:val="20"/>
          <w:lang w:val="es-ES"/>
        </w:rPr>
        <w:t>. Chang. https://doi.org/10.1038/s41558-024-02129-5</w:t>
      </w:r>
    </w:p>
    <w:p w14:paraId="531FE830"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n-US"/>
        </w:rPr>
      </w:pPr>
      <w:proofErr w:type="spellStart"/>
      <w:r w:rsidRPr="00321E9E">
        <w:rPr>
          <w:rFonts w:eastAsia="Calibri" w:cs="Arial"/>
          <w:sz w:val="20"/>
          <w:szCs w:val="20"/>
          <w:lang w:val="es-ES"/>
        </w:rPr>
        <w:t>Morey</w:t>
      </w:r>
      <w:proofErr w:type="spellEnd"/>
      <w:r w:rsidRPr="00321E9E">
        <w:rPr>
          <w:rFonts w:eastAsia="Calibri" w:cs="Arial"/>
          <w:sz w:val="20"/>
          <w:szCs w:val="20"/>
          <w:lang w:val="es-ES"/>
        </w:rPr>
        <w:t xml:space="preserve">, G., Barker, J., Hood, A., Gordon, C., Bartolí, A., Meyers, E.K.M., Ellis, J.R., Sharp, R., Jiménez-Alvarado, D. &amp; </w:t>
      </w:r>
      <w:proofErr w:type="spellStart"/>
      <w:r w:rsidRPr="00321E9E">
        <w:rPr>
          <w:rFonts w:eastAsia="Calibri" w:cs="Arial"/>
          <w:sz w:val="20"/>
          <w:szCs w:val="20"/>
          <w:lang w:val="es-ES"/>
        </w:rPr>
        <w:t>Pollom</w:t>
      </w:r>
      <w:proofErr w:type="spellEnd"/>
      <w:r w:rsidRPr="00321E9E">
        <w:rPr>
          <w:rFonts w:eastAsia="Calibri" w:cs="Arial"/>
          <w:sz w:val="20"/>
          <w:szCs w:val="20"/>
          <w:lang w:val="es-ES"/>
        </w:rPr>
        <w:t>, R. 2019. </w:t>
      </w:r>
      <w:r w:rsidRPr="00321E9E">
        <w:rPr>
          <w:rFonts w:eastAsia="Calibri" w:cs="Arial"/>
          <w:i/>
          <w:iCs/>
          <w:sz w:val="20"/>
          <w:szCs w:val="20"/>
          <w:lang w:val="en-US"/>
        </w:rPr>
        <w:t xml:space="preserve">Squatina </w:t>
      </w:r>
      <w:proofErr w:type="spellStart"/>
      <w:r w:rsidRPr="00321E9E">
        <w:rPr>
          <w:rFonts w:eastAsia="Calibri" w:cs="Arial"/>
          <w:i/>
          <w:iCs/>
          <w:sz w:val="20"/>
          <w:szCs w:val="20"/>
          <w:lang w:val="en-US"/>
        </w:rPr>
        <w:t>squatina</w:t>
      </w:r>
      <w:proofErr w:type="spellEnd"/>
      <w:r w:rsidRPr="00321E9E">
        <w:rPr>
          <w:rFonts w:eastAsia="Calibri" w:cs="Arial"/>
          <w:sz w:val="20"/>
          <w:szCs w:val="20"/>
          <w:lang w:val="en-US"/>
        </w:rPr>
        <w:t>. </w:t>
      </w:r>
      <w:r w:rsidRPr="00321E9E">
        <w:rPr>
          <w:rFonts w:eastAsia="Calibri" w:cs="Arial"/>
          <w:i/>
          <w:iCs/>
          <w:sz w:val="20"/>
          <w:szCs w:val="20"/>
          <w:lang w:val="en-US"/>
        </w:rPr>
        <w:t>The IUCN Red List of Threatened Species</w:t>
      </w:r>
      <w:r w:rsidRPr="00321E9E">
        <w:rPr>
          <w:rFonts w:eastAsia="Calibri" w:cs="Arial"/>
          <w:sz w:val="20"/>
          <w:szCs w:val="20"/>
          <w:lang w:val="en-US"/>
        </w:rPr>
        <w:t> 2019: e.T39332A117498371.</w:t>
      </w:r>
    </w:p>
    <w:p w14:paraId="0A1B6DE1"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fr-FR"/>
        </w:rPr>
        <w:t xml:space="preserve">Wallace, B. P. </w:t>
      </w:r>
      <w:r w:rsidRPr="00321E9E">
        <w:rPr>
          <w:rFonts w:eastAsia="Calibri" w:cs="Arial"/>
          <w:i/>
          <w:iCs/>
          <w:sz w:val="20"/>
          <w:szCs w:val="20"/>
          <w:lang w:val="fr-FR"/>
        </w:rPr>
        <w:t>et al.</w:t>
      </w:r>
      <w:r w:rsidRPr="00321E9E">
        <w:rPr>
          <w:rFonts w:eastAsia="Calibri" w:cs="Arial"/>
          <w:sz w:val="20"/>
          <w:szCs w:val="20"/>
          <w:lang w:val="fr-FR"/>
        </w:rPr>
        <w:t xml:space="preserve"> 2025. </w:t>
      </w:r>
      <w:r w:rsidRPr="00321E9E">
        <w:rPr>
          <w:rFonts w:eastAsia="Calibri" w:cs="Arial"/>
          <w:sz w:val="20"/>
          <w:szCs w:val="20"/>
          <w:lang w:val="en-US"/>
        </w:rPr>
        <w:t xml:space="preserve">Updated global conservation status and priorities for marine turtles. </w:t>
      </w:r>
      <w:proofErr w:type="spellStart"/>
      <w:r w:rsidRPr="00321E9E">
        <w:rPr>
          <w:rFonts w:eastAsia="Calibri" w:cs="Arial"/>
          <w:i/>
          <w:iCs/>
          <w:sz w:val="20"/>
          <w:szCs w:val="20"/>
          <w:lang w:val="es-ES"/>
        </w:rPr>
        <w:t>Endang</w:t>
      </w:r>
      <w:proofErr w:type="spellEnd"/>
      <w:r w:rsidRPr="00321E9E">
        <w:rPr>
          <w:rFonts w:eastAsia="Calibri" w:cs="Arial"/>
          <w:i/>
          <w:iCs/>
          <w:sz w:val="20"/>
          <w:szCs w:val="20"/>
          <w:lang w:val="es-ES"/>
        </w:rPr>
        <w:t xml:space="preserve">. </w:t>
      </w:r>
      <w:proofErr w:type="spellStart"/>
      <w:r w:rsidRPr="00321E9E">
        <w:rPr>
          <w:rFonts w:eastAsia="Calibri" w:cs="Arial"/>
          <w:i/>
          <w:iCs/>
          <w:sz w:val="20"/>
          <w:szCs w:val="20"/>
          <w:lang w:val="es-ES"/>
        </w:rPr>
        <w:t>Species</w:t>
      </w:r>
      <w:proofErr w:type="spellEnd"/>
      <w:r w:rsidRPr="00321E9E">
        <w:rPr>
          <w:rFonts w:eastAsia="Calibri" w:cs="Arial"/>
          <w:i/>
          <w:iCs/>
          <w:sz w:val="20"/>
          <w:szCs w:val="20"/>
          <w:lang w:val="es-ES"/>
        </w:rPr>
        <w:t xml:space="preserve"> Res. </w:t>
      </w:r>
      <w:r w:rsidRPr="00321E9E">
        <w:rPr>
          <w:rFonts w:eastAsia="Calibri" w:cs="Arial"/>
          <w:sz w:val="20"/>
          <w:szCs w:val="20"/>
          <w:lang w:val="es-ES"/>
        </w:rPr>
        <w:t xml:space="preserve">56: 247-276. </w:t>
      </w:r>
      <w:hyperlink r:id="rId121" w:history="1">
        <w:r w:rsidRPr="00321E9E">
          <w:rPr>
            <w:rStyle w:val="Hyperlink"/>
            <w:rFonts w:eastAsia="Calibri" w:cs="Arial"/>
            <w:sz w:val="20"/>
            <w:szCs w:val="20"/>
            <w:lang w:val="es-ES"/>
          </w:rPr>
          <w:t>https://doi.org/10.3354/esr01385</w:t>
        </w:r>
      </w:hyperlink>
    </w:p>
    <w:p w14:paraId="59530E8E"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n-US"/>
        </w:rPr>
        <w:t xml:space="preserve">Hays, G. C., Schofield, G., </w:t>
      </w:r>
      <w:proofErr w:type="spellStart"/>
      <w:r w:rsidRPr="00321E9E">
        <w:rPr>
          <w:rFonts w:eastAsia="Calibri" w:cs="Arial"/>
          <w:sz w:val="20"/>
          <w:szCs w:val="20"/>
          <w:lang w:val="en-US"/>
        </w:rPr>
        <w:t>Papazekou</w:t>
      </w:r>
      <w:proofErr w:type="spellEnd"/>
      <w:r w:rsidRPr="00321E9E">
        <w:rPr>
          <w:rFonts w:eastAsia="Calibri" w:cs="Arial"/>
          <w:sz w:val="20"/>
          <w:szCs w:val="20"/>
          <w:lang w:val="en-US"/>
        </w:rPr>
        <w:t xml:space="preserve">, M., </w:t>
      </w:r>
      <w:proofErr w:type="spellStart"/>
      <w:r w:rsidRPr="00321E9E">
        <w:rPr>
          <w:rFonts w:eastAsia="Calibri" w:cs="Arial"/>
          <w:sz w:val="20"/>
          <w:szCs w:val="20"/>
          <w:lang w:val="en-US"/>
        </w:rPr>
        <w:t>Chatzimentor</w:t>
      </w:r>
      <w:proofErr w:type="spellEnd"/>
      <w:r w:rsidRPr="00321E9E">
        <w:rPr>
          <w:rFonts w:eastAsia="Calibri" w:cs="Arial"/>
          <w:sz w:val="20"/>
          <w:szCs w:val="20"/>
          <w:lang w:val="en-US"/>
        </w:rPr>
        <w:t xml:space="preserve">, A., </w:t>
      </w:r>
      <w:proofErr w:type="spellStart"/>
      <w:r w:rsidRPr="00321E9E">
        <w:rPr>
          <w:rFonts w:eastAsia="Calibri" w:cs="Arial"/>
          <w:sz w:val="20"/>
          <w:szCs w:val="20"/>
          <w:lang w:val="en-US"/>
        </w:rPr>
        <w:t>Katsanevakis</w:t>
      </w:r>
      <w:proofErr w:type="spellEnd"/>
      <w:r w:rsidRPr="00321E9E">
        <w:rPr>
          <w:rFonts w:eastAsia="Calibri" w:cs="Arial"/>
          <w:sz w:val="20"/>
          <w:szCs w:val="20"/>
          <w:lang w:val="en-US"/>
        </w:rPr>
        <w:t xml:space="preserve">, S. &amp; Mazaris, A. D. 2024. A pulse check for trends in sea turtle numbers across the globe. </w:t>
      </w:r>
      <w:proofErr w:type="spellStart"/>
      <w:r w:rsidRPr="00321E9E">
        <w:rPr>
          <w:rFonts w:eastAsia="Calibri" w:cs="Arial"/>
          <w:i/>
          <w:iCs/>
          <w:sz w:val="20"/>
          <w:szCs w:val="20"/>
          <w:lang w:val="en-US"/>
        </w:rPr>
        <w:t>iScience</w:t>
      </w:r>
      <w:proofErr w:type="spellEnd"/>
      <w:r w:rsidRPr="00321E9E">
        <w:rPr>
          <w:rFonts w:eastAsia="Calibri" w:cs="Arial"/>
          <w:sz w:val="20"/>
          <w:szCs w:val="20"/>
          <w:lang w:val="en-US"/>
        </w:rPr>
        <w:t xml:space="preserve"> 27(3), 109071. </w:t>
      </w:r>
      <w:hyperlink r:id="rId122" w:history="1">
        <w:r w:rsidRPr="00321E9E">
          <w:rPr>
            <w:rStyle w:val="Hyperlink"/>
            <w:rFonts w:eastAsia="Calibri" w:cs="Arial"/>
            <w:sz w:val="20"/>
            <w:szCs w:val="20"/>
            <w:lang w:val="es-ES"/>
          </w:rPr>
          <w:t>https://doi.org/10.1016/j.isci.2024.109071</w:t>
        </w:r>
      </w:hyperlink>
    </w:p>
    <w:p w14:paraId="626231CE" w14:textId="77777777" w:rsidR="0034769E" w:rsidRPr="00321E9E" w:rsidRDefault="0034769E" w:rsidP="007823FD">
      <w:pPr>
        <w:pStyle w:val="ListParagraph"/>
        <w:numPr>
          <w:ilvl w:val="0"/>
          <w:numId w:val="18"/>
        </w:numPr>
        <w:spacing w:after="40" w:line="240" w:lineRule="auto"/>
        <w:contextualSpacing w:val="0"/>
        <w:jc w:val="both"/>
        <w:rPr>
          <w:rFonts w:eastAsia="Calibri" w:cs="Arial"/>
          <w:sz w:val="20"/>
          <w:szCs w:val="20"/>
          <w:lang w:val="es-ES"/>
        </w:rPr>
      </w:pPr>
      <w:r w:rsidRPr="00321E9E">
        <w:rPr>
          <w:rFonts w:eastAsia="Calibri" w:cs="Arial"/>
          <w:sz w:val="20"/>
          <w:szCs w:val="20"/>
          <w:lang w:val="en-US"/>
        </w:rPr>
        <w:t>Hays, G.C., Laloë, J.-O. &amp; Seminoff, J.A. Status, trends and conservation of global sea turtle populations. </w:t>
      </w:r>
      <w:proofErr w:type="spellStart"/>
      <w:r w:rsidRPr="00321E9E">
        <w:rPr>
          <w:rFonts w:eastAsia="Calibri" w:cs="Arial"/>
          <w:i/>
          <w:iCs/>
          <w:sz w:val="20"/>
          <w:szCs w:val="20"/>
          <w:lang w:val="es-ES"/>
        </w:rPr>
        <w:t>Nat</w:t>
      </w:r>
      <w:proofErr w:type="spellEnd"/>
      <w:r w:rsidRPr="00321E9E">
        <w:rPr>
          <w:rFonts w:eastAsia="Calibri" w:cs="Arial"/>
          <w:i/>
          <w:iCs/>
          <w:sz w:val="20"/>
          <w:szCs w:val="20"/>
          <w:lang w:val="es-ES"/>
        </w:rPr>
        <w:t xml:space="preserve">. Rev. </w:t>
      </w:r>
      <w:proofErr w:type="spellStart"/>
      <w:r w:rsidRPr="00321E9E">
        <w:rPr>
          <w:rFonts w:eastAsia="Calibri" w:cs="Arial"/>
          <w:i/>
          <w:iCs/>
          <w:sz w:val="20"/>
          <w:szCs w:val="20"/>
          <w:lang w:val="es-ES"/>
        </w:rPr>
        <w:t>Biodivers</w:t>
      </w:r>
      <w:proofErr w:type="spellEnd"/>
      <w:r w:rsidRPr="00321E9E">
        <w:rPr>
          <w:rFonts w:eastAsia="Calibri" w:cs="Arial"/>
          <w:i/>
          <w:iCs/>
          <w:sz w:val="20"/>
          <w:szCs w:val="20"/>
          <w:lang w:val="es-ES"/>
        </w:rPr>
        <w:t>.</w:t>
      </w:r>
      <w:r w:rsidRPr="00321E9E">
        <w:rPr>
          <w:rFonts w:eastAsia="Calibri" w:cs="Arial"/>
          <w:sz w:val="20"/>
          <w:szCs w:val="20"/>
          <w:lang w:val="es-ES"/>
        </w:rPr>
        <w:t xml:space="preserve"> 1, 119-133. </w:t>
      </w:r>
      <w:hyperlink r:id="rId123" w:history="1">
        <w:r w:rsidRPr="00321E9E">
          <w:rPr>
            <w:rStyle w:val="Hyperlink"/>
            <w:rFonts w:eastAsia="Calibri" w:cs="Arial"/>
            <w:sz w:val="20"/>
            <w:szCs w:val="20"/>
            <w:lang w:val="es-ES"/>
          </w:rPr>
          <w:t>https://doi.org/10.1038/s44358-024-00011-y</w:t>
        </w:r>
      </w:hyperlink>
    </w:p>
    <w:p w14:paraId="5E829660" w14:textId="4408B582" w:rsidR="0034769E" w:rsidRPr="00321E9E" w:rsidRDefault="0034769E" w:rsidP="002D798A">
      <w:pPr>
        <w:pStyle w:val="ListParagraph"/>
        <w:numPr>
          <w:ilvl w:val="0"/>
          <w:numId w:val="18"/>
        </w:numPr>
        <w:spacing w:after="40" w:line="240" w:lineRule="auto"/>
        <w:contextualSpacing w:val="0"/>
        <w:jc w:val="both"/>
        <w:rPr>
          <w:rFonts w:cs="Arial"/>
          <w:sz w:val="20"/>
          <w:szCs w:val="20"/>
          <w:lang w:val="es-ES"/>
        </w:rPr>
      </w:pPr>
      <w:r w:rsidRPr="00321E9E">
        <w:rPr>
          <w:rFonts w:eastAsia="Calibri" w:cs="Arial"/>
          <w:sz w:val="20"/>
          <w:szCs w:val="20"/>
          <w:lang w:val="es-ES"/>
        </w:rPr>
        <w:t xml:space="preserve">Restrepo, J., Webster, E. G., Ramos, I. &amp; Valverde, R. A. 2023. </w:t>
      </w:r>
      <w:r w:rsidRPr="00321E9E">
        <w:rPr>
          <w:rFonts w:eastAsia="Calibri" w:cs="Arial"/>
          <w:sz w:val="20"/>
          <w:szCs w:val="20"/>
          <w:lang w:val="en-US"/>
        </w:rPr>
        <w:t xml:space="preserve">Recent decline of green turtle </w:t>
      </w:r>
      <w:r w:rsidRPr="00321E9E">
        <w:rPr>
          <w:rFonts w:eastAsia="Calibri" w:cs="Arial"/>
          <w:i/>
          <w:iCs/>
          <w:sz w:val="20"/>
          <w:szCs w:val="20"/>
          <w:lang w:val="en-US"/>
        </w:rPr>
        <w:t>Chelonia mydas</w:t>
      </w:r>
      <w:r w:rsidRPr="00321E9E">
        <w:rPr>
          <w:rFonts w:eastAsia="Calibri" w:cs="Arial"/>
          <w:sz w:val="20"/>
          <w:szCs w:val="20"/>
          <w:lang w:val="en-US"/>
        </w:rPr>
        <w:t xml:space="preserve"> nesting trend at Tortuguero, Costa Rica. </w:t>
      </w:r>
      <w:proofErr w:type="spellStart"/>
      <w:r w:rsidRPr="00321E9E">
        <w:rPr>
          <w:rFonts w:eastAsia="Calibri" w:cs="Arial"/>
          <w:i/>
          <w:iCs/>
          <w:sz w:val="20"/>
          <w:szCs w:val="20"/>
          <w:lang w:val="es-ES"/>
        </w:rPr>
        <w:t>Endang</w:t>
      </w:r>
      <w:proofErr w:type="spellEnd"/>
      <w:r w:rsidRPr="00321E9E">
        <w:rPr>
          <w:rFonts w:eastAsia="Calibri" w:cs="Arial"/>
          <w:i/>
          <w:iCs/>
          <w:sz w:val="20"/>
          <w:szCs w:val="20"/>
          <w:lang w:val="es-ES"/>
        </w:rPr>
        <w:t xml:space="preserve">. </w:t>
      </w:r>
      <w:proofErr w:type="spellStart"/>
      <w:r w:rsidRPr="00321E9E">
        <w:rPr>
          <w:rFonts w:eastAsia="Calibri" w:cs="Arial"/>
          <w:i/>
          <w:iCs/>
          <w:sz w:val="20"/>
          <w:szCs w:val="20"/>
          <w:lang w:val="es-ES"/>
        </w:rPr>
        <w:t>Species</w:t>
      </w:r>
      <w:proofErr w:type="spellEnd"/>
      <w:r w:rsidRPr="00321E9E">
        <w:rPr>
          <w:rFonts w:eastAsia="Calibri" w:cs="Arial"/>
          <w:i/>
          <w:iCs/>
          <w:sz w:val="20"/>
          <w:szCs w:val="20"/>
          <w:lang w:val="es-ES"/>
        </w:rPr>
        <w:t xml:space="preserve"> Res</w:t>
      </w:r>
      <w:r w:rsidRPr="00321E9E">
        <w:rPr>
          <w:rFonts w:eastAsia="Calibri" w:cs="Arial"/>
          <w:sz w:val="20"/>
          <w:szCs w:val="20"/>
          <w:lang w:val="es-ES"/>
        </w:rPr>
        <w:t xml:space="preserve">. 51, 59-72. </w:t>
      </w:r>
      <w:hyperlink r:id="rId124" w:history="1">
        <w:r w:rsidRPr="00321E9E">
          <w:rPr>
            <w:rStyle w:val="Hyperlink"/>
            <w:rFonts w:eastAsia="Calibri" w:cs="Arial"/>
            <w:sz w:val="20"/>
            <w:szCs w:val="20"/>
            <w:lang w:val="es-ES"/>
          </w:rPr>
          <w:t>https://doi.org/10.3354/esr01237</w:t>
        </w:r>
      </w:hyperlink>
    </w:p>
    <w:p w14:paraId="23065CD4" w14:textId="77777777" w:rsidR="00AC1A0B" w:rsidRPr="00321E9E" w:rsidRDefault="00AC1A0B" w:rsidP="00AC1A0B">
      <w:pPr>
        <w:pStyle w:val="ListParagraph"/>
        <w:spacing w:after="40" w:line="240" w:lineRule="auto"/>
        <w:contextualSpacing w:val="0"/>
        <w:jc w:val="both"/>
        <w:rPr>
          <w:rFonts w:cs="Arial"/>
          <w:sz w:val="20"/>
          <w:szCs w:val="20"/>
          <w:lang w:val="es-ES"/>
        </w:rPr>
      </w:pPr>
    </w:p>
    <w:p w14:paraId="448F84A8" w14:textId="77777777" w:rsidR="0034769E" w:rsidRPr="00321E9E" w:rsidRDefault="0034769E" w:rsidP="002D798A">
      <w:pPr>
        <w:pStyle w:val="ListParagraph"/>
        <w:numPr>
          <w:ilvl w:val="0"/>
          <w:numId w:val="16"/>
        </w:numPr>
        <w:spacing w:after="0" w:line="240" w:lineRule="auto"/>
        <w:ind w:left="357" w:hanging="357"/>
        <w:contextualSpacing w:val="0"/>
        <w:rPr>
          <w:rFonts w:cs="Arial"/>
          <w:b/>
          <w:sz w:val="20"/>
          <w:szCs w:val="20"/>
          <w:lang w:val="en-US"/>
        </w:rPr>
      </w:pPr>
      <w:r w:rsidRPr="00321E9E">
        <w:rPr>
          <w:rFonts w:cs="Arial"/>
          <w:b/>
          <w:sz w:val="20"/>
          <w:szCs w:val="20"/>
          <w:lang w:val="en-US"/>
        </w:rPr>
        <w:t>Progress identifying and protecting important habitats for CMS-listed species</w:t>
      </w:r>
    </w:p>
    <w:p w14:paraId="039FD957" w14:textId="77777777" w:rsidR="002D798A" w:rsidRPr="00321E9E" w:rsidRDefault="002D798A" w:rsidP="002D798A">
      <w:pPr>
        <w:pStyle w:val="ListParagraph"/>
        <w:spacing w:after="0" w:line="240" w:lineRule="auto"/>
        <w:ind w:left="357"/>
        <w:contextualSpacing w:val="0"/>
        <w:rPr>
          <w:rFonts w:cs="Arial"/>
          <w:b/>
          <w:sz w:val="20"/>
          <w:szCs w:val="20"/>
          <w:lang w:val="en-US"/>
        </w:rPr>
      </w:pPr>
    </w:p>
    <w:p w14:paraId="643AF6E9" w14:textId="77777777" w:rsidR="0034769E" w:rsidRPr="00321E9E" w:rsidRDefault="0034769E" w:rsidP="002D798A">
      <w:pPr>
        <w:pStyle w:val="ListParagraph"/>
        <w:numPr>
          <w:ilvl w:val="0"/>
          <w:numId w:val="19"/>
        </w:numPr>
        <w:spacing w:after="40"/>
        <w:ind w:left="714" w:hanging="357"/>
        <w:contextualSpacing w:val="0"/>
        <w:jc w:val="both"/>
        <w:rPr>
          <w:rFonts w:cs="Arial"/>
          <w:sz w:val="20"/>
          <w:szCs w:val="20"/>
          <w:lang w:val="es-ES"/>
        </w:rPr>
      </w:pPr>
      <w:proofErr w:type="spellStart"/>
      <w:r w:rsidRPr="00321E9E">
        <w:rPr>
          <w:rFonts w:cs="Arial"/>
          <w:sz w:val="20"/>
          <w:szCs w:val="20"/>
          <w:lang w:val="fr-FR"/>
        </w:rPr>
        <w:t>Plumptre</w:t>
      </w:r>
      <w:proofErr w:type="spellEnd"/>
      <w:r w:rsidRPr="00321E9E">
        <w:rPr>
          <w:rFonts w:cs="Arial"/>
          <w:sz w:val="20"/>
          <w:szCs w:val="20"/>
          <w:lang w:val="fr-FR"/>
        </w:rPr>
        <w:t xml:space="preserve">, A. J. </w:t>
      </w:r>
      <w:r w:rsidRPr="00321E9E">
        <w:rPr>
          <w:rFonts w:cs="Arial"/>
          <w:i/>
          <w:sz w:val="20"/>
          <w:szCs w:val="20"/>
          <w:lang w:val="fr-FR"/>
        </w:rPr>
        <w:t>et al</w:t>
      </w:r>
      <w:r w:rsidRPr="00321E9E">
        <w:rPr>
          <w:rFonts w:cs="Arial"/>
          <w:sz w:val="20"/>
          <w:szCs w:val="20"/>
          <w:lang w:val="fr-FR"/>
        </w:rPr>
        <w:t xml:space="preserve">. 2024. </w:t>
      </w:r>
      <w:r w:rsidRPr="00321E9E">
        <w:rPr>
          <w:rFonts w:cs="Arial"/>
          <w:sz w:val="20"/>
          <w:szCs w:val="20"/>
          <w:lang w:val="en-US"/>
        </w:rPr>
        <w:t xml:space="preserve">Targeting site conservation to increase the effectiveness of new global biodiversity targets. </w:t>
      </w:r>
      <w:proofErr w:type="spellStart"/>
      <w:r w:rsidRPr="00321E9E">
        <w:rPr>
          <w:rFonts w:cs="Arial"/>
          <w:i/>
          <w:iCs/>
          <w:sz w:val="20"/>
          <w:szCs w:val="20"/>
          <w:lang w:val="es-ES"/>
        </w:rPr>
        <w:t>One</w:t>
      </w:r>
      <w:proofErr w:type="spellEnd"/>
      <w:r w:rsidRPr="00321E9E">
        <w:rPr>
          <w:rFonts w:cs="Arial"/>
          <w:i/>
          <w:iCs/>
          <w:sz w:val="20"/>
          <w:szCs w:val="20"/>
          <w:lang w:val="es-ES"/>
        </w:rPr>
        <w:t xml:space="preserve"> </w:t>
      </w:r>
      <w:proofErr w:type="spellStart"/>
      <w:r w:rsidRPr="00321E9E">
        <w:rPr>
          <w:rFonts w:cs="Arial"/>
          <w:i/>
          <w:iCs/>
          <w:sz w:val="20"/>
          <w:szCs w:val="20"/>
          <w:lang w:val="es-ES"/>
        </w:rPr>
        <w:t>Earth</w:t>
      </w:r>
      <w:proofErr w:type="spellEnd"/>
      <w:r w:rsidRPr="00321E9E">
        <w:rPr>
          <w:rFonts w:cs="Arial"/>
          <w:sz w:val="20"/>
          <w:szCs w:val="20"/>
          <w:lang w:val="es-ES"/>
        </w:rPr>
        <w:t xml:space="preserve"> 7(1), 11-17. </w:t>
      </w:r>
      <w:hyperlink r:id="rId125" w:history="1">
        <w:r w:rsidRPr="00321E9E">
          <w:rPr>
            <w:rStyle w:val="Hyperlink"/>
            <w:rFonts w:cs="Arial"/>
            <w:sz w:val="20"/>
            <w:szCs w:val="20"/>
            <w:lang w:val="es-ES"/>
          </w:rPr>
          <w:t>https://doi.org/10.1016/j.oneear.2023.12.007</w:t>
        </w:r>
      </w:hyperlink>
    </w:p>
    <w:p w14:paraId="451F2F25" w14:textId="77777777" w:rsidR="0034769E" w:rsidRPr="00321E9E" w:rsidRDefault="0034769E" w:rsidP="002D798A">
      <w:pPr>
        <w:pStyle w:val="ListParagraph"/>
        <w:numPr>
          <w:ilvl w:val="0"/>
          <w:numId w:val="19"/>
        </w:numPr>
        <w:spacing w:after="40"/>
        <w:ind w:left="714" w:hanging="357"/>
        <w:contextualSpacing w:val="0"/>
        <w:jc w:val="both"/>
        <w:rPr>
          <w:rFonts w:cs="Arial"/>
          <w:sz w:val="20"/>
          <w:szCs w:val="20"/>
          <w:lang w:val="es-ES"/>
        </w:rPr>
      </w:pPr>
      <w:r w:rsidRPr="00321E9E">
        <w:rPr>
          <w:rFonts w:cs="Arial"/>
          <w:sz w:val="20"/>
          <w:szCs w:val="20"/>
          <w:lang w:val="en-US"/>
        </w:rPr>
        <w:t xml:space="preserve">IUCN. 2016. </w:t>
      </w:r>
      <w:r w:rsidRPr="00321E9E">
        <w:rPr>
          <w:rFonts w:cs="Arial"/>
          <w:i/>
          <w:iCs/>
          <w:sz w:val="20"/>
          <w:szCs w:val="20"/>
          <w:lang w:val="en-US"/>
        </w:rPr>
        <w:t>A Global Standard for the Identification of Key Biodiversity Areas, Version 1.0</w:t>
      </w:r>
      <w:r w:rsidRPr="00321E9E">
        <w:rPr>
          <w:rFonts w:cs="Arial"/>
          <w:sz w:val="20"/>
          <w:szCs w:val="20"/>
          <w:lang w:val="en-US"/>
        </w:rPr>
        <w:t xml:space="preserve">. </w:t>
      </w:r>
      <w:proofErr w:type="spellStart"/>
      <w:r w:rsidRPr="00321E9E">
        <w:rPr>
          <w:rFonts w:cs="Arial"/>
          <w:sz w:val="20"/>
          <w:szCs w:val="20"/>
          <w:lang w:val="es-ES"/>
        </w:rPr>
        <w:t>First</w:t>
      </w:r>
      <w:proofErr w:type="spellEnd"/>
      <w:r w:rsidRPr="00321E9E">
        <w:rPr>
          <w:rFonts w:cs="Arial"/>
          <w:sz w:val="20"/>
          <w:szCs w:val="20"/>
          <w:lang w:val="es-ES"/>
        </w:rPr>
        <w:t xml:space="preserve"> </w:t>
      </w:r>
      <w:proofErr w:type="spellStart"/>
      <w:r w:rsidRPr="00321E9E">
        <w:rPr>
          <w:rFonts w:cs="Arial"/>
          <w:sz w:val="20"/>
          <w:szCs w:val="20"/>
          <w:lang w:val="es-ES"/>
        </w:rPr>
        <w:t>edition</w:t>
      </w:r>
      <w:proofErr w:type="spellEnd"/>
      <w:r w:rsidRPr="00321E9E">
        <w:rPr>
          <w:rFonts w:cs="Arial"/>
          <w:sz w:val="20"/>
          <w:szCs w:val="20"/>
          <w:lang w:val="es-ES"/>
        </w:rPr>
        <w:t xml:space="preserve">. </w:t>
      </w:r>
      <w:proofErr w:type="spellStart"/>
      <w:r w:rsidRPr="00321E9E">
        <w:rPr>
          <w:rFonts w:cs="Arial"/>
          <w:sz w:val="20"/>
          <w:szCs w:val="20"/>
          <w:lang w:val="es-ES"/>
        </w:rPr>
        <w:t>Gland</w:t>
      </w:r>
      <w:proofErr w:type="spellEnd"/>
      <w:r w:rsidRPr="00321E9E">
        <w:rPr>
          <w:rFonts w:cs="Arial"/>
          <w:sz w:val="20"/>
          <w:szCs w:val="20"/>
          <w:lang w:val="es-ES"/>
        </w:rPr>
        <w:t xml:space="preserve">, </w:t>
      </w:r>
      <w:proofErr w:type="spellStart"/>
      <w:r w:rsidRPr="00321E9E">
        <w:rPr>
          <w:rFonts w:cs="Arial"/>
          <w:sz w:val="20"/>
          <w:szCs w:val="20"/>
          <w:lang w:val="es-ES"/>
        </w:rPr>
        <w:t>Switzerland</w:t>
      </w:r>
      <w:proofErr w:type="spellEnd"/>
      <w:r w:rsidRPr="00321E9E">
        <w:rPr>
          <w:rFonts w:cs="Arial"/>
          <w:sz w:val="20"/>
          <w:szCs w:val="20"/>
          <w:lang w:val="es-ES"/>
        </w:rPr>
        <w:t>: IUCN.</w:t>
      </w:r>
    </w:p>
    <w:p w14:paraId="0CE40A75" w14:textId="77777777" w:rsidR="0034769E" w:rsidRPr="00321E9E" w:rsidRDefault="0034769E" w:rsidP="002D798A">
      <w:pPr>
        <w:pStyle w:val="ListParagraph"/>
        <w:numPr>
          <w:ilvl w:val="0"/>
          <w:numId w:val="19"/>
        </w:numPr>
        <w:spacing w:after="40"/>
        <w:ind w:left="714" w:hanging="357"/>
        <w:contextualSpacing w:val="0"/>
        <w:jc w:val="both"/>
        <w:rPr>
          <w:rStyle w:val="Hyperlink"/>
          <w:rFonts w:cs="Arial"/>
          <w:sz w:val="20"/>
          <w:szCs w:val="20"/>
          <w:lang w:val="es-ES"/>
        </w:rPr>
      </w:pPr>
      <w:r w:rsidRPr="00321E9E">
        <w:rPr>
          <w:rFonts w:cs="Arial"/>
          <w:sz w:val="20"/>
          <w:szCs w:val="20"/>
          <w:lang w:val="en-US"/>
        </w:rPr>
        <w:t xml:space="preserve">Boyd, C. </w:t>
      </w:r>
      <w:r w:rsidRPr="00321E9E">
        <w:rPr>
          <w:rFonts w:cs="Arial"/>
          <w:i/>
          <w:iCs/>
          <w:sz w:val="20"/>
          <w:szCs w:val="20"/>
          <w:lang w:val="en-US"/>
        </w:rPr>
        <w:t>et al.</w:t>
      </w:r>
      <w:r w:rsidRPr="00321E9E">
        <w:rPr>
          <w:rFonts w:cs="Arial"/>
          <w:sz w:val="20"/>
          <w:szCs w:val="20"/>
          <w:lang w:val="en-US"/>
        </w:rPr>
        <w:t xml:space="preserve"> 2025. Applying the Key Biodiversity Area Standard to Important Sites for Sharks. </w:t>
      </w:r>
      <w:proofErr w:type="spellStart"/>
      <w:r w:rsidRPr="00321E9E">
        <w:rPr>
          <w:rFonts w:cs="Arial"/>
          <w:i/>
          <w:iCs/>
          <w:sz w:val="20"/>
          <w:szCs w:val="20"/>
          <w:lang w:val="es-ES"/>
        </w:rPr>
        <w:t>Cons</w:t>
      </w:r>
      <w:proofErr w:type="spellEnd"/>
      <w:r w:rsidRPr="00321E9E">
        <w:rPr>
          <w:rFonts w:cs="Arial"/>
          <w:i/>
          <w:iCs/>
          <w:sz w:val="20"/>
          <w:szCs w:val="20"/>
          <w:lang w:val="es-ES"/>
        </w:rPr>
        <w:t>. Le</w:t>
      </w:r>
      <w:proofErr w:type="spellStart"/>
      <w:r w:rsidRPr="00321E9E">
        <w:rPr>
          <w:rFonts w:cs="Arial"/>
          <w:i/>
          <w:iCs/>
          <w:sz w:val="20"/>
          <w:szCs w:val="20"/>
          <w:lang w:val="es-ES"/>
        </w:rPr>
        <w:t>tt</w:t>
      </w:r>
      <w:proofErr w:type="spellEnd"/>
      <w:r w:rsidRPr="00321E9E">
        <w:rPr>
          <w:rFonts w:cs="Arial"/>
          <w:i/>
          <w:iCs/>
          <w:sz w:val="20"/>
          <w:szCs w:val="20"/>
          <w:lang w:val="es-ES"/>
        </w:rPr>
        <w:t xml:space="preserve">. </w:t>
      </w:r>
      <w:r w:rsidRPr="00321E9E">
        <w:rPr>
          <w:rFonts w:cs="Arial"/>
          <w:sz w:val="20"/>
          <w:szCs w:val="20"/>
          <w:lang w:val="es-ES"/>
        </w:rPr>
        <w:t xml:space="preserve">18(5), e13177. </w:t>
      </w:r>
      <w:hyperlink r:id="rId126" w:history="1">
        <w:r w:rsidRPr="00321E9E">
          <w:rPr>
            <w:rStyle w:val="Hyperlink"/>
            <w:rFonts w:cs="Arial"/>
            <w:sz w:val="20"/>
            <w:szCs w:val="20"/>
            <w:lang w:val="es-ES"/>
          </w:rPr>
          <w:t>https://doi.org/10.1111/conl.13117</w:t>
        </w:r>
      </w:hyperlink>
    </w:p>
    <w:p w14:paraId="680316AD" w14:textId="77777777" w:rsidR="0034769E" w:rsidRPr="00321E9E" w:rsidRDefault="0034769E" w:rsidP="002D798A">
      <w:pPr>
        <w:pStyle w:val="ListParagraph"/>
        <w:numPr>
          <w:ilvl w:val="0"/>
          <w:numId w:val="19"/>
        </w:numPr>
        <w:spacing w:after="40"/>
        <w:ind w:left="714" w:hanging="357"/>
        <w:contextualSpacing w:val="0"/>
        <w:jc w:val="both"/>
        <w:rPr>
          <w:rStyle w:val="Hyperlink"/>
          <w:rFonts w:cs="Arial"/>
          <w:color w:val="000000" w:themeColor="text1"/>
          <w:sz w:val="20"/>
          <w:szCs w:val="20"/>
          <w:u w:val="none"/>
          <w:lang w:val="es-ES"/>
        </w:rPr>
      </w:pPr>
      <w:r w:rsidRPr="00321E9E">
        <w:rPr>
          <w:rStyle w:val="Hyperlink"/>
          <w:rFonts w:cs="Arial"/>
          <w:color w:val="000000" w:themeColor="text1"/>
          <w:sz w:val="20"/>
          <w:szCs w:val="20"/>
          <w:u w:val="none"/>
          <w:lang w:val="fr-FR"/>
        </w:rPr>
        <w:t xml:space="preserve">Hyde, C. A. </w:t>
      </w:r>
      <w:r w:rsidRPr="00321E9E">
        <w:rPr>
          <w:rStyle w:val="Hyperlink"/>
          <w:rFonts w:cs="Arial"/>
          <w:i/>
          <w:color w:val="000000" w:themeColor="text1"/>
          <w:sz w:val="20"/>
          <w:szCs w:val="20"/>
          <w:u w:val="none"/>
          <w:lang w:val="fr-FR"/>
        </w:rPr>
        <w:t xml:space="preserve">et al. </w:t>
      </w:r>
      <w:r w:rsidRPr="00321E9E">
        <w:rPr>
          <w:rStyle w:val="Hyperlink"/>
          <w:rFonts w:cs="Arial"/>
          <w:color w:val="000000" w:themeColor="text1"/>
          <w:sz w:val="20"/>
          <w:szCs w:val="20"/>
          <w:u w:val="none"/>
          <w:lang w:val="fr-FR"/>
        </w:rPr>
        <w:t xml:space="preserve">2022. </w:t>
      </w:r>
      <w:r w:rsidRPr="00321E9E">
        <w:rPr>
          <w:rStyle w:val="Hyperlink"/>
          <w:rFonts w:cs="Arial"/>
          <w:color w:val="000000" w:themeColor="text1"/>
          <w:sz w:val="20"/>
          <w:szCs w:val="20"/>
          <w:u w:val="none"/>
          <w:lang w:val="en-US"/>
        </w:rPr>
        <w:t xml:space="preserve">Putting sharks on the </w:t>
      </w:r>
      <w:proofErr w:type="gramStart"/>
      <w:r w:rsidRPr="00321E9E">
        <w:rPr>
          <w:rStyle w:val="Hyperlink"/>
          <w:rFonts w:cs="Arial"/>
          <w:color w:val="000000" w:themeColor="text1"/>
          <w:sz w:val="20"/>
          <w:szCs w:val="20"/>
          <w:u w:val="none"/>
          <w:lang w:val="en-US"/>
        </w:rPr>
        <w:t>map:</w:t>
      </w:r>
      <w:proofErr w:type="gramEnd"/>
      <w:r w:rsidRPr="00321E9E">
        <w:rPr>
          <w:rStyle w:val="Hyperlink"/>
          <w:rFonts w:cs="Arial"/>
          <w:color w:val="000000" w:themeColor="text1"/>
          <w:sz w:val="20"/>
          <w:szCs w:val="20"/>
          <w:u w:val="none"/>
          <w:lang w:val="en-US"/>
        </w:rPr>
        <w:t xml:space="preserve"> A global standard for improving shark area-based conservation. </w:t>
      </w:r>
      <w:r w:rsidRPr="00321E9E">
        <w:rPr>
          <w:rStyle w:val="Hyperlink"/>
          <w:rFonts w:cs="Arial"/>
          <w:i/>
          <w:color w:val="000000" w:themeColor="text1"/>
          <w:sz w:val="20"/>
          <w:szCs w:val="20"/>
          <w:u w:val="none"/>
          <w:lang w:val="es-ES"/>
        </w:rPr>
        <w:t xml:space="preserve">Front. Mar. </w:t>
      </w:r>
      <w:proofErr w:type="spellStart"/>
      <w:r w:rsidRPr="00321E9E">
        <w:rPr>
          <w:rStyle w:val="Hyperlink"/>
          <w:rFonts w:cs="Arial"/>
          <w:i/>
          <w:color w:val="000000" w:themeColor="text1"/>
          <w:sz w:val="20"/>
          <w:szCs w:val="20"/>
          <w:u w:val="none"/>
          <w:lang w:val="es-ES"/>
        </w:rPr>
        <w:t>Sci</w:t>
      </w:r>
      <w:proofErr w:type="spellEnd"/>
      <w:r w:rsidRPr="00321E9E">
        <w:rPr>
          <w:rStyle w:val="Hyperlink"/>
          <w:rFonts w:cs="Arial"/>
          <w:color w:val="000000" w:themeColor="text1"/>
          <w:sz w:val="20"/>
          <w:szCs w:val="20"/>
          <w:u w:val="none"/>
          <w:lang w:val="es-ES"/>
        </w:rPr>
        <w:t xml:space="preserve">. 9, 968853. </w:t>
      </w:r>
      <w:hyperlink r:id="rId127" w:history="1">
        <w:r w:rsidRPr="00321E9E">
          <w:rPr>
            <w:rStyle w:val="Hyperlink"/>
            <w:rFonts w:cs="Arial"/>
            <w:color w:val="000000" w:themeColor="text1"/>
            <w:sz w:val="20"/>
            <w:szCs w:val="20"/>
            <w:u w:val="none"/>
            <w:lang w:val="es-ES"/>
          </w:rPr>
          <w:t>https://doi.org/10.3389/fmars.2022.968853</w:t>
        </w:r>
      </w:hyperlink>
    </w:p>
    <w:p w14:paraId="5989DFCF" w14:textId="77777777" w:rsidR="0034769E" w:rsidRPr="00321E9E" w:rsidRDefault="0034769E" w:rsidP="002D798A">
      <w:pPr>
        <w:pStyle w:val="ListParagraph"/>
        <w:numPr>
          <w:ilvl w:val="0"/>
          <w:numId w:val="19"/>
        </w:numPr>
        <w:spacing w:after="40"/>
        <w:ind w:left="714" w:hanging="357"/>
        <w:contextualSpacing w:val="0"/>
        <w:jc w:val="both"/>
        <w:rPr>
          <w:rStyle w:val="Hyperlink"/>
          <w:rFonts w:cs="Arial"/>
          <w:color w:val="000000" w:themeColor="text1"/>
          <w:sz w:val="20"/>
          <w:szCs w:val="20"/>
          <w:u w:val="none"/>
          <w:lang w:val="en-US"/>
        </w:rPr>
      </w:pPr>
      <w:r w:rsidRPr="00321E9E">
        <w:rPr>
          <w:rStyle w:val="Hyperlink"/>
          <w:rFonts w:cs="Arial"/>
          <w:color w:val="000000" w:themeColor="text1"/>
          <w:sz w:val="20"/>
          <w:szCs w:val="20"/>
          <w:u w:val="none"/>
          <w:lang w:val="en-US"/>
        </w:rPr>
        <w:t>IUCN Marine Mammals Protected Areas Task Force. 2024. The IMMA Handbook. Version: March 2024. Pp. 67. Available at:</w:t>
      </w:r>
      <w:r w:rsidRPr="00321E9E">
        <w:rPr>
          <w:rStyle w:val="Hyperlink"/>
          <w:rFonts w:cs="Arial"/>
          <w:color w:val="000000" w:themeColor="text1"/>
          <w:sz w:val="20"/>
          <w:szCs w:val="20"/>
          <w:lang w:val="en-US"/>
        </w:rPr>
        <w:t xml:space="preserve"> </w:t>
      </w:r>
      <w:hyperlink r:id="rId128" w:history="1">
        <w:r w:rsidRPr="00321E9E">
          <w:rPr>
            <w:rStyle w:val="Hyperlink"/>
            <w:rFonts w:cs="Arial"/>
            <w:sz w:val="20"/>
            <w:szCs w:val="20"/>
            <w:lang w:val="en-US"/>
          </w:rPr>
          <w:t>https://www.marinemammalhabitat.org/download/handbook-on-the-use-of-selection-criteria-for-the-identification-of-important-marine-mammal-areas-immas/</w:t>
        </w:r>
      </w:hyperlink>
      <w:r w:rsidRPr="00321E9E">
        <w:rPr>
          <w:rStyle w:val="Hyperlink"/>
          <w:rFonts w:cs="Arial"/>
          <w:color w:val="000000" w:themeColor="text1"/>
          <w:sz w:val="20"/>
          <w:szCs w:val="20"/>
          <w:u w:val="none"/>
          <w:lang w:val="en-US"/>
        </w:rPr>
        <w:t xml:space="preserve"> [Accessed 11 September 2025]</w:t>
      </w:r>
    </w:p>
    <w:p w14:paraId="234D874B" w14:textId="77777777" w:rsidR="0034769E" w:rsidRPr="00321E9E" w:rsidRDefault="0034769E" w:rsidP="002D798A">
      <w:pPr>
        <w:pStyle w:val="ListParagraph"/>
        <w:numPr>
          <w:ilvl w:val="0"/>
          <w:numId w:val="19"/>
        </w:numPr>
        <w:spacing w:after="40"/>
        <w:ind w:left="714" w:hanging="357"/>
        <w:contextualSpacing w:val="0"/>
        <w:jc w:val="both"/>
        <w:rPr>
          <w:rStyle w:val="Hyperlink"/>
          <w:rFonts w:cs="Arial"/>
          <w:color w:val="000000" w:themeColor="text1"/>
          <w:sz w:val="20"/>
          <w:szCs w:val="20"/>
          <w:u w:val="none"/>
          <w:lang w:val="en-US"/>
        </w:rPr>
      </w:pPr>
      <w:r w:rsidRPr="00321E9E">
        <w:rPr>
          <w:rStyle w:val="Hyperlink"/>
          <w:rFonts w:cs="Arial"/>
          <w:color w:val="000000" w:themeColor="text1"/>
          <w:sz w:val="20"/>
          <w:szCs w:val="20"/>
          <w:u w:val="none"/>
          <w:lang w:val="en-US"/>
        </w:rPr>
        <w:t xml:space="preserve">Important Marine Turtle Area (IMTA) Working Group. 2021. </w:t>
      </w:r>
      <w:r w:rsidRPr="00321E9E">
        <w:rPr>
          <w:rStyle w:val="Hyperlink"/>
          <w:rFonts w:cs="Arial"/>
          <w:i/>
          <w:color w:val="000000" w:themeColor="text1"/>
          <w:sz w:val="20"/>
          <w:szCs w:val="20"/>
          <w:u w:val="none"/>
          <w:lang w:val="en-US"/>
        </w:rPr>
        <w:t>Important Marine Turtle Areas Guidelines 1.0 (August 2021)</w:t>
      </w:r>
      <w:r w:rsidRPr="00321E9E">
        <w:rPr>
          <w:rStyle w:val="Hyperlink"/>
          <w:rFonts w:cs="Arial"/>
          <w:color w:val="000000" w:themeColor="text1"/>
          <w:sz w:val="20"/>
          <w:szCs w:val="20"/>
          <w:u w:val="none"/>
          <w:lang w:val="en-US"/>
        </w:rPr>
        <w:t xml:space="preserve">. Prepared for the 7th Burning Issues Workshop (BI-7), IUCN-SSC Marine Turtle Specialist Group. Available at: </w:t>
      </w:r>
      <w:hyperlink r:id="rId129" w:history="1">
        <w:r w:rsidRPr="00321E9E">
          <w:rPr>
            <w:rStyle w:val="Hyperlink"/>
            <w:rFonts w:cs="Arial"/>
            <w:color w:val="000000" w:themeColor="text1"/>
            <w:sz w:val="20"/>
            <w:szCs w:val="20"/>
            <w:u w:val="none"/>
            <w:lang w:val="en-US"/>
          </w:rPr>
          <w:t>https://www.iucn-mtsg.org/s/IMTA-Guidelines-10.pdf</w:t>
        </w:r>
      </w:hyperlink>
      <w:r w:rsidRPr="00321E9E">
        <w:rPr>
          <w:rStyle w:val="Hyperlink"/>
          <w:rFonts w:cs="Arial"/>
          <w:color w:val="000000" w:themeColor="text1"/>
          <w:sz w:val="20"/>
          <w:szCs w:val="20"/>
          <w:u w:val="none"/>
          <w:lang w:val="en-US"/>
        </w:rPr>
        <w:t xml:space="preserve"> [Accessed 11 September 2025]</w:t>
      </w:r>
    </w:p>
    <w:p w14:paraId="704C1CFD" w14:textId="77777777" w:rsidR="0034769E" w:rsidRPr="00321E9E" w:rsidRDefault="0034769E" w:rsidP="002D798A">
      <w:pPr>
        <w:pStyle w:val="ListParagraph"/>
        <w:numPr>
          <w:ilvl w:val="0"/>
          <w:numId w:val="19"/>
        </w:numPr>
        <w:spacing w:after="40"/>
        <w:ind w:left="714" w:hanging="357"/>
        <w:contextualSpacing w:val="0"/>
        <w:jc w:val="both"/>
        <w:rPr>
          <w:rStyle w:val="Hyperlink"/>
          <w:rFonts w:cs="Arial"/>
          <w:color w:val="000000" w:themeColor="text1"/>
          <w:sz w:val="20"/>
          <w:szCs w:val="20"/>
          <w:lang w:val="es-ES"/>
        </w:rPr>
      </w:pPr>
      <w:r w:rsidRPr="00321E9E">
        <w:rPr>
          <w:rStyle w:val="Hyperlink"/>
          <w:rFonts w:cs="Arial"/>
          <w:color w:val="000000" w:themeColor="text1"/>
          <w:sz w:val="20"/>
          <w:szCs w:val="20"/>
          <w:u w:val="none"/>
          <w:lang w:val="en-US"/>
        </w:rPr>
        <w:t xml:space="preserve">IUCN SSC Shark Specialist Group. 2025. Dataset of Important Shark and Ray Areas (IUCN SSC SSG-ISRA). Made available under a User </w:t>
      </w:r>
      <w:proofErr w:type="spellStart"/>
      <w:r w:rsidRPr="00321E9E">
        <w:rPr>
          <w:rStyle w:val="Hyperlink"/>
          <w:rFonts w:cs="Arial"/>
          <w:color w:val="000000" w:themeColor="text1"/>
          <w:sz w:val="20"/>
          <w:szCs w:val="20"/>
          <w:u w:val="none"/>
          <w:lang w:val="en-US"/>
        </w:rPr>
        <w:t>Licence</w:t>
      </w:r>
      <w:proofErr w:type="spellEnd"/>
      <w:r w:rsidRPr="00321E9E">
        <w:rPr>
          <w:rStyle w:val="Hyperlink"/>
          <w:rFonts w:cs="Arial"/>
          <w:color w:val="000000" w:themeColor="text1"/>
          <w:sz w:val="20"/>
          <w:szCs w:val="20"/>
          <w:u w:val="none"/>
          <w:lang w:val="en-US"/>
        </w:rPr>
        <w:t xml:space="preserve"> Agreement by the IUCN SSC Shark Specialist Group and accessible via the ISRA e-Atlas. </w:t>
      </w:r>
      <w:proofErr w:type="spellStart"/>
      <w:r w:rsidRPr="00321E9E">
        <w:rPr>
          <w:rStyle w:val="Hyperlink"/>
          <w:rFonts w:cs="Arial"/>
          <w:color w:val="000000" w:themeColor="text1"/>
          <w:sz w:val="20"/>
          <w:szCs w:val="20"/>
          <w:u w:val="none"/>
          <w:lang w:val="es-ES"/>
        </w:rPr>
        <w:t>Available</w:t>
      </w:r>
      <w:proofErr w:type="spellEnd"/>
      <w:r w:rsidRPr="00321E9E">
        <w:rPr>
          <w:rStyle w:val="Hyperlink"/>
          <w:rFonts w:cs="Arial"/>
          <w:color w:val="000000" w:themeColor="text1"/>
          <w:sz w:val="20"/>
          <w:szCs w:val="20"/>
          <w:u w:val="none"/>
          <w:lang w:val="es-ES"/>
        </w:rPr>
        <w:t xml:space="preserve"> at:</w:t>
      </w:r>
      <w:r w:rsidRPr="00321E9E">
        <w:rPr>
          <w:rStyle w:val="Hyperlink"/>
          <w:rFonts w:cs="Arial"/>
          <w:color w:val="000000" w:themeColor="text1"/>
          <w:sz w:val="20"/>
          <w:szCs w:val="20"/>
          <w:lang w:val="es-ES"/>
        </w:rPr>
        <w:t xml:space="preserve"> </w:t>
      </w:r>
      <w:hyperlink r:id="rId130" w:history="1">
        <w:r w:rsidRPr="00321E9E">
          <w:rPr>
            <w:rStyle w:val="Hyperlink"/>
            <w:rFonts w:cs="Arial"/>
            <w:sz w:val="20"/>
            <w:szCs w:val="20"/>
            <w:lang w:val="es-ES"/>
          </w:rPr>
          <w:t>https://sharkrayareas.org/e-atlas/</w:t>
        </w:r>
      </w:hyperlink>
      <w:r w:rsidRPr="00321E9E">
        <w:rPr>
          <w:rStyle w:val="Hyperlink"/>
          <w:rFonts w:cs="Arial"/>
          <w:color w:val="000000" w:themeColor="text1"/>
          <w:sz w:val="20"/>
          <w:szCs w:val="20"/>
          <w:u w:val="none"/>
          <w:lang w:val="es-ES"/>
        </w:rPr>
        <w:t xml:space="preserve"> </w:t>
      </w:r>
      <w:r w:rsidRPr="00321E9E">
        <w:rPr>
          <w:rStyle w:val="Hyperlink"/>
          <w:rFonts w:cs="Arial"/>
          <w:color w:val="000000" w:themeColor="text1"/>
          <w:sz w:val="20"/>
          <w:szCs w:val="20"/>
          <w:lang w:val="es-ES"/>
        </w:rPr>
        <w:t>[</w:t>
      </w:r>
      <w:proofErr w:type="spellStart"/>
      <w:r w:rsidRPr="00321E9E">
        <w:rPr>
          <w:rStyle w:val="Hyperlink"/>
          <w:rFonts w:cs="Arial"/>
          <w:color w:val="000000" w:themeColor="text1"/>
          <w:sz w:val="20"/>
          <w:szCs w:val="20"/>
          <w:u w:val="none"/>
          <w:lang w:val="es-ES"/>
        </w:rPr>
        <w:t>Accessed</w:t>
      </w:r>
      <w:proofErr w:type="spellEnd"/>
      <w:r w:rsidRPr="00321E9E">
        <w:rPr>
          <w:rStyle w:val="Hyperlink"/>
          <w:rFonts w:cs="Arial"/>
          <w:color w:val="000000" w:themeColor="text1"/>
          <w:sz w:val="20"/>
          <w:szCs w:val="20"/>
          <w:u w:val="none"/>
          <w:lang w:val="es-ES"/>
        </w:rPr>
        <w:t xml:space="preserve"> 16 </w:t>
      </w:r>
      <w:proofErr w:type="spellStart"/>
      <w:r w:rsidRPr="00321E9E">
        <w:rPr>
          <w:rStyle w:val="Hyperlink"/>
          <w:rFonts w:cs="Arial"/>
          <w:color w:val="000000" w:themeColor="text1"/>
          <w:sz w:val="20"/>
          <w:szCs w:val="20"/>
          <w:u w:val="none"/>
          <w:lang w:val="es-ES"/>
        </w:rPr>
        <w:t>September</w:t>
      </w:r>
      <w:proofErr w:type="spellEnd"/>
      <w:r w:rsidRPr="00321E9E">
        <w:rPr>
          <w:rStyle w:val="Hyperlink"/>
          <w:rFonts w:cs="Arial"/>
          <w:color w:val="000000" w:themeColor="text1"/>
          <w:sz w:val="20"/>
          <w:szCs w:val="20"/>
          <w:u w:val="none"/>
          <w:lang w:val="es-ES"/>
        </w:rPr>
        <w:t xml:space="preserve"> 2025]</w:t>
      </w:r>
    </w:p>
    <w:p w14:paraId="33010076" w14:textId="77777777" w:rsidR="0034769E" w:rsidRPr="00321E9E" w:rsidRDefault="0034769E" w:rsidP="002D798A">
      <w:pPr>
        <w:pStyle w:val="ListParagraph"/>
        <w:numPr>
          <w:ilvl w:val="0"/>
          <w:numId w:val="19"/>
        </w:numPr>
        <w:spacing w:after="40"/>
        <w:ind w:left="714" w:hanging="357"/>
        <w:contextualSpacing w:val="0"/>
        <w:jc w:val="both"/>
        <w:rPr>
          <w:rFonts w:cs="Arial"/>
          <w:sz w:val="20"/>
          <w:szCs w:val="20"/>
          <w:lang w:val="es-ES"/>
        </w:rPr>
      </w:pPr>
      <w:r w:rsidRPr="00321E9E">
        <w:rPr>
          <w:rFonts w:cs="Arial"/>
          <w:sz w:val="20"/>
          <w:szCs w:val="20"/>
          <w:lang w:val="en-US"/>
        </w:rPr>
        <w:t xml:space="preserve">IUCN Marine Mammal Protected Areas Task Force. 2025. </w:t>
      </w:r>
      <w:r w:rsidRPr="00321E9E">
        <w:rPr>
          <w:rFonts w:cs="Arial"/>
          <w:i/>
          <w:iCs/>
          <w:sz w:val="20"/>
          <w:szCs w:val="20"/>
          <w:lang w:val="en-US"/>
        </w:rPr>
        <w:t>3rd Information Note on Activities Related to the Identification of Important Marine Mammal Areas (IMMAs)</w:t>
      </w:r>
      <w:r w:rsidRPr="00321E9E">
        <w:rPr>
          <w:rFonts w:cs="Arial"/>
          <w:sz w:val="20"/>
          <w:szCs w:val="20"/>
          <w:lang w:val="en-US"/>
        </w:rPr>
        <w:t xml:space="preserve">. </w:t>
      </w:r>
      <w:r w:rsidRPr="00321E9E">
        <w:rPr>
          <w:rFonts w:cs="Arial"/>
          <w:sz w:val="20"/>
          <w:szCs w:val="20"/>
          <w:lang w:val="es-ES"/>
        </w:rPr>
        <w:t>(UNEP/CMS/COP15/</w:t>
      </w:r>
      <w:proofErr w:type="spellStart"/>
      <w:r w:rsidRPr="00321E9E">
        <w:rPr>
          <w:rFonts w:cs="Arial"/>
          <w:sz w:val="20"/>
          <w:szCs w:val="20"/>
          <w:lang w:val="es-ES"/>
        </w:rPr>
        <w:t>Inf</w:t>
      </w:r>
      <w:proofErr w:type="spellEnd"/>
      <w:r w:rsidRPr="00321E9E">
        <w:rPr>
          <w:rFonts w:cs="Arial"/>
          <w:sz w:val="20"/>
          <w:szCs w:val="20"/>
          <w:lang w:val="es-ES"/>
        </w:rPr>
        <w:t>. 25.3.1a/</w:t>
      </w:r>
      <w:proofErr w:type="spellStart"/>
      <w:r w:rsidRPr="00321E9E">
        <w:rPr>
          <w:rFonts w:cs="Arial"/>
          <w:sz w:val="20"/>
          <w:szCs w:val="20"/>
          <w:lang w:val="es-ES"/>
        </w:rPr>
        <w:t>Annex</w:t>
      </w:r>
      <w:proofErr w:type="spellEnd"/>
      <w:r w:rsidRPr="00321E9E">
        <w:rPr>
          <w:rFonts w:cs="Arial"/>
          <w:sz w:val="20"/>
          <w:szCs w:val="20"/>
          <w:lang w:val="es-ES"/>
        </w:rPr>
        <w:t xml:space="preserve"> 1).</w:t>
      </w:r>
    </w:p>
    <w:p w14:paraId="487B6DBB" w14:textId="77777777" w:rsidR="0034769E" w:rsidRPr="00321E9E" w:rsidRDefault="0034769E" w:rsidP="002D798A">
      <w:pPr>
        <w:pStyle w:val="ListParagraph"/>
        <w:numPr>
          <w:ilvl w:val="0"/>
          <w:numId w:val="19"/>
        </w:numPr>
        <w:spacing w:after="40"/>
        <w:ind w:left="714" w:hanging="357"/>
        <w:contextualSpacing w:val="0"/>
        <w:jc w:val="both"/>
        <w:rPr>
          <w:rFonts w:cs="Arial"/>
          <w:sz w:val="20"/>
          <w:szCs w:val="20"/>
          <w:lang w:val="en-US"/>
        </w:rPr>
      </w:pPr>
      <w:r w:rsidRPr="00321E9E">
        <w:rPr>
          <w:rFonts w:cs="Arial"/>
          <w:sz w:val="20"/>
          <w:szCs w:val="20"/>
          <w:lang w:val="en-US"/>
        </w:rPr>
        <w:t>IUCN Marine Mammal Areas Protected Areas Task Force. 2025</w:t>
      </w:r>
      <w:r w:rsidRPr="00321E9E">
        <w:rPr>
          <w:rFonts w:cs="Arial"/>
          <w:i/>
          <w:iCs/>
          <w:sz w:val="20"/>
          <w:szCs w:val="20"/>
          <w:lang w:val="en-US"/>
        </w:rPr>
        <w:t xml:space="preserve">. Moving from Important Marine Mammal Areas (IMMA) Identification to Marine Mammal Conservation Action: Evaluation and Implementation of Conservation Action in IMMAs – Summary Report. </w:t>
      </w:r>
      <w:r w:rsidRPr="00321E9E">
        <w:rPr>
          <w:rFonts w:cs="Arial"/>
          <w:sz w:val="20"/>
          <w:szCs w:val="20"/>
          <w:lang w:val="en-US"/>
        </w:rPr>
        <w:t>Pp. 28. Available at: https://www.marinemammalhabitat.org/download/moving-from-important-marine-mammal-area-imma-identification-to-marine-mammal-conservation-action-evaluation-and-implementation-of-conservation-action-in-immas/ [Accessed 11 September 2025]</w:t>
      </w:r>
    </w:p>
    <w:p w14:paraId="422D87FC" w14:textId="77777777" w:rsidR="0034769E" w:rsidRPr="00321E9E" w:rsidRDefault="0034769E" w:rsidP="002D798A">
      <w:pPr>
        <w:pStyle w:val="ListParagraph"/>
        <w:numPr>
          <w:ilvl w:val="0"/>
          <w:numId w:val="19"/>
        </w:numPr>
        <w:spacing w:after="40"/>
        <w:ind w:left="714" w:hanging="357"/>
        <w:contextualSpacing w:val="0"/>
        <w:jc w:val="both"/>
        <w:rPr>
          <w:rFonts w:cs="Arial"/>
          <w:sz w:val="20"/>
          <w:szCs w:val="20"/>
          <w:lang w:val="es-ES"/>
        </w:rPr>
      </w:pPr>
      <w:r w:rsidRPr="00321E9E">
        <w:rPr>
          <w:rFonts w:cs="Arial"/>
          <w:sz w:val="20"/>
          <w:szCs w:val="20"/>
          <w:lang w:val="en-US"/>
        </w:rPr>
        <w:t xml:space="preserve">Armstrong, A. O. </w:t>
      </w:r>
      <w:r w:rsidRPr="00321E9E">
        <w:rPr>
          <w:rFonts w:cs="Arial"/>
          <w:i/>
          <w:iCs/>
          <w:sz w:val="20"/>
          <w:szCs w:val="20"/>
          <w:lang w:val="en-US"/>
        </w:rPr>
        <w:t>et al</w:t>
      </w:r>
      <w:r w:rsidRPr="00321E9E">
        <w:rPr>
          <w:rFonts w:cs="Arial"/>
          <w:sz w:val="20"/>
          <w:szCs w:val="20"/>
          <w:lang w:val="en-US"/>
        </w:rPr>
        <w:t xml:space="preserve">. 2025. Turning the tide for sharks: Important Shark and Ray Areas. </w:t>
      </w:r>
      <w:proofErr w:type="spellStart"/>
      <w:r w:rsidRPr="00321E9E">
        <w:rPr>
          <w:rFonts w:cs="Arial"/>
          <w:i/>
          <w:iCs/>
          <w:sz w:val="20"/>
          <w:szCs w:val="20"/>
          <w:lang w:val="es-ES"/>
        </w:rPr>
        <w:t>Oryx</w:t>
      </w:r>
      <w:proofErr w:type="spellEnd"/>
      <w:r w:rsidRPr="00321E9E">
        <w:rPr>
          <w:rFonts w:cs="Arial"/>
          <w:i/>
          <w:iCs/>
          <w:sz w:val="20"/>
          <w:szCs w:val="20"/>
          <w:lang w:val="es-ES"/>
        </w:rPr>
        <w:t xml:space="preserve"> </w:t>
      </w:r>
      <w:r w:rsidRPr="00321E9E">
        <w:rPr>
          <w:rFonts w:cs="Arial"/>
          <w:sz w:val="20"/>
          <w:szCs w:val="20"/>
          <w:lang w:val="es-ES"/>
        </w:rPr>
        <w:t xml:space="preserve">59(1), 11-12. </w:t>
      </w:r>
      <w:hyperlink r:id="rId131" w:history="1">
        <w:r w:rsidRPr="00321E9E">
          <w:rPr>
            <w:rStyle w:val="Hyperlink"/>
            <w:rFonts w:cs="Arial"/>
            <w:sz w:val="20"/>
            <w:szCs w:val="20"/>
            <w:lang w:val="es-ES"/>
          </w:rPr>
          <w:t>https://doi.org/10.1017/S0030605324001790</w:t>
        </w:r>
      </w:hyperlink>
    </w:p>
    <w:p w14:paraId="67C69B59" w14:textId="77777777" w:rsidR="0034769E" w:rsidRPr="00321E9E" w:rsidRDefault="0034769E" w:rsidP="002D798A">
      <w:pPr>
        <w:pStyle w:val="ListParagraph"/>
        <w:numPr>
          <w:ilvl w:val="0"/>
          <w:numId w:val="19"/>
        </w:numPr>
        <w:spacing w:after="40"/>
        <w:ind w:left="714" w:hanging="357"/>
        <w:contextualSpacing w:val="0"/>
        <w:jc w:val="both"/>
        <w:rPr>
          <w:rFonts w:cs="Arial"/>
          <w:sz w:val="20"/>
          <w:szCs w:val="20"/>
          <w:lang w:val="es-ES"/>
        </w:rPr>
      </w:pPr>
      <w:proofErr w:type="spellStart"/>
      <w:r w:rsidRPr="00321E9E">
        <w:rPr>
          <w:rFonts w:eastAsia="Calibri" w:cs="Arial"/>
          <w:sz w:val="20"/>
          <w:szCs w:val="20"/>
          <w:lang w:val="en-US"/>
        </w:rPr>
        <w:t>Nandintsetseg</w:t>
      </w:r>
      <w:proofErr w:type="spellEnd"/>
      <w:r w:rsidRPr="00321E9E">
        <w:rPr>
          <w:rFonts w:eastAsia="Calibri" w:cs="Arial"/>
          <w:sz w:val="20"/>
          <w:szCs w:val="20"/>
          <w:lang w:val="en-US"/>
        </w:rPr>
        <w:t xml:space="preserve">, D. </w:t>
      </w:r>
      <w:r w:rsidRPr="00321E9E">
        <w:rPr>
          <w:rFonts w:eastAsia="Calibri" w:cs="Arial"/>
          <w:i/>
          <w:iCs/>
          <w:sz w:val="20"/>
          <w:szCs w:val="20"/>
          <w:lang w:val="en-US"/>
        </w:rPr>
        <w:t>et al</w:t>
      </w:r>
      <w:r w:rsidRPr="00321E9E">
        <w:rPr>
          <w:rFonts w:eastAsia="Calibri" w:cs="Arial"/>
          <w:sz w:val="20"/>
          <w:szCs w:val="20"/>
          <w:lang w:val="en-US"/>
        </w:rPr>
        <w:t xml:space="preserve">. 2019. Challenges in the conservation of wide-ranging nomadic species. </w:t>
      </w:r>
      <w:r w:rsidRPr="00321E9E">
        <w:rPr>
          <w:rFonts w:eastAsia="Calibri" w:cs="Arial"/>
          <w:i/>
          <w:iCs/>
          <w:sz w:val="20"/>
          <w:szCs w:val="20"/>
          <w:lang w:val="es-ES"/>
        </w:rPr>
        <w:t xml:space="preserve">J. </w:t>
      </w:r>
      <w:proofErr w:type="spellStart"/>
      <w:r w:rsidRPr="00321E9E">
        <w:rPr>
          <w:rFonts w:eastAsia="Calibri" w:cs="Arial"/>
          <w:i/>
          <w:iCs/>
          <w:sz w:val="20"/>
          <w:szCs w:val="20"/>
          <w:lang w:val="es-ES"/>
        </w:rPr>
        <w:t>Appl</w:t>
      </w:r>
      <w:proofErr w:type="spellEnd"/>
      <w:r w:rsidRPr="00321E9E">
        <w:rPr>
          <w:rFonts w:eastAsia="Calibri" w:cs="Arial"/>
          <w:i/>
          <w:iCs/>
          <w:sz w:val="20"/>
          <w:szCs w:val="20"/>
          <w:lang w:val="es-ES"/>
        </w:rPr>
        <w:t xml:space="preserve">. Ecol. </w:t>
      </w:r>
      <w:r w:rsidRPr="00321E9E">
        <w:rPr>
          <w:rFonts w:eastAsia="Calibri" w:cs="Arial"/>
          <w:sz w:val="20"/>
          <w:szCs w:val="20"/>
          <w:lang w:val="es-ES"/>
        </w:rPr>
        <w:t xml:space="preserve">56(8), 1916-1926. </w:t>
      </w:r>
      <w:hyperlink r:id="rId132" w:history="1">
        <w:r w:rsidRPr="00321E9E">
          <w:rPr>
            <w:rStyle w:val="Hyperlink"/>
            <w:rFonts w:eastAsia="Calibri" w:cs="Arial"/>
            <w:sz w:val="20"/>
            <w:szCs w:val="20"/>
            <w:lang w:val="es-ES"/>
          </w:rPr>
          <w:t>https://doi.org/10.1111/1365-2664.13380</w:t>
        </w:r>
      </w:hyperlink>
    </w:p>
    <w:p w14:paraId="49428624" w14:textId="77777777" w:rsidR="0034769E" w:rsidRPr="00321E9E" w:rsidRDefault="0034769E" w:rsidP="002D798A">
      <w:pPr>
        <w:pStyle w:val="ListParagraph"/>
        <w:numPr>
          <w:ilvl w:val="0"/>
          <w:numId w:val="19"/>
        </w:numPr>
        <w:spacing w:after="40" w:line="240" w:lineRule="auto"/>
        <w:ind w:left="714" w:hanging="357"/>
        <w:contextualSpacing w:val="0"/>
        <w:jc w:val="both"/>
        <w:rPr>
          <w:rFonts w:eastAsia="Calibri" w:cs="Arial"/>
          <w:sz w:val="20"/>
          <w:szCs w:val="20"/>
          <w:lang w:val="es-ES"/>
        </w:rPr>
      </w:pPr>
      <w:r w:rsidRPr="00321E9E">
        <w:rPr>
          <w:rFonts w:eastAsia="Calibri" w:cs="Arial"/>
          <w:sz w:val="20"/>
          <w:szCs w:val="20"/>
          <w:lang w:val="en-US"/>
        </w:rPr>
        <w:lastRenderedPageBreak/>
        <w:t xml:space="preserve">Vickery, J. A., </w:t>
      </w:r>
      <w:proofErr w:type="spellStart"/>
      <w:r w:rsidRPr="00321E9E">
        <w:rPr>
          <w:rFonts w:eastAsia="Calibri" w:cs="Arial"/>
          <w:sz w:val="20"/>
          <w:szCs w:val="20"/>
          <w:lang w:val="en-US"/>
        </w:rPr>
        <w:t>Mallord</w:t>
      </w:r>
      <w:proofErr w:type="spellEnd"/>
      <w:r w:rsidRPr="00321E9E">
        <w:rPr>
          <w:rFonts w:eastAsia="Calibri" w:cs="Arial"/>
          <w:sz w:val="20"/>
          <w:szCs w:val="20"/>
          <w:lang w:val="en-US"/>
        </w:rPr>
        <w:t>, J. W., Adams, W. M., Beresford, A. E., Both, C., Cresswell, W., Diop, N., Ewing, S. R., Gregory, R. D., Morrison, C. A., Sanderson, F. J., Thorup, K., Van Wijk, R. E. &amp; Hewson, C. M. 2023. The conservation of Afro-</w:t>
      </w:r>
      <w:proofErr w:type="spellStart"/>
      <w:r w:rsidRPr="00321E9E">
        <w:rPr>
          <w:rFonts w:eastAsia="Calibri" w:cs="Arial"/>
          <w:sz w:val="20"/>
          <w:szCs w:val="20"/>
          <w:lang w:val="en-US"/>
        </w:rPr>
        <w:t>Palaearctic</w:t>
      </w:r>
      <w:proofErr w:type="spellEnd"/>
      <w:r w:rsidRPr="00321E9E">
        <w:rPr>
          <w:rFonts w:eastAsia="Calibri" w:cs="Arial"/>
          <w:sz w:val="20"/>
          <w:szCs w:val="20"/>
          <w:lang w:val="en-US"/>
        </w:rPr>
        <w:t xml:space="preserve"> migrants: What we are learning and what we need to know? </w:t>
      </w:r>
      <w:r w:rsidRPr="00321E9E">
        <w:rPr>
          <w:rFonts w:eastAsia="Calibri" w:cs="Arial"/>
          <w:i/>
          <w:iCs/>
          <w:sz w:val="20"/>
          <w:szCs w:val="20"/>
          <w:lang w:val="es-ES"/>
        </w:rPr>
        <w:t>Ibis</w:t>
      </w:r>
      <w:r w:rsidRPr="00321E9E">
        <w:rPr>
          <w:rFonts w:eastAsia="Calibri" w:cs="Arial"/>
          <w:sz w:val="20"/>
          <w:szCs w:val="20"/>
          <w:lang w:val="es-ES"/>
        </w:rPr>
        <w:t xml:space="preserve"> 165, 717-738. </w:t>
      </w:r>
      <w:hyperlink r:id="rId133" w:history="1">
        <w:r w:rsidRPr="00321E9E">
          <w:rPr>
            <w:rStyle w:val="Hyperlink"/>
            <w:rFonts w:eastAsia="Calibri" w:cs="Arial"/>
            <w:sz w:val="20"/>
            <w:szCs w:val="20"/>
            <w:lang w:val="es-ES"/>
          </w:rPr>
          <w:t>https://doi.org/10.1111/ibi.13171</w:t>
        </w:r>
      </w:hyperlink>
    </w:p>
    <w:p w14:paraId="1820E0A2" w14:textId="77777777" w:rsidR="0034769E" w:rsidRPr="00321E9E" w:rsidRDefault="0034769E" w:rsidP="002D798A">
      <w:pPr>
        <w:pStyle w:val="ListParagraph"/>
        <w:numPr>
          <w:ilvl w:val="0"/>
          <w:numId w:val="19"/>
        </w:numPr>
        <w:spacing w:after="40"/>
        <w:ind w:left="714" w:hanging="357"/>
        <w:contextualSpacing w:val="0"/>
        <w:jc w:val="both"/>
        <w:rPr>
          <w:rStyle w:val="Hyperlink"/>
          <w:rFonts w:cs="Arial"/>
          <w:sz w:val="20"/>
          <w:szCs w:val="20"/>
          <w:lang w:val="es-ES"/>
        </w:rPr>
      </w:pPr>
      <w:r w:rsidRPr="00321E9E">
        <w:rPr>
          <w:rFonts w:cs="Arial"/>
          <w:sz w:val="20"/>
          <w:szCs w:val="20"/>
          <w:lang w:val="en-US"/>
        </w:rPr>
        <w:t xml:space="preserve">Becker, S. L. </w:t>
      </w:r>
      <w:r w:rsidRPr="00321E9E">
        <w:rPr>
          <w:rFonts w:cs="Arial"/>
          <w:i/>
          <w:sz w:val="20"/>
          <w:szCs w:val="20"/>
          <w:lang w:val="en-US"/>
        </w:rPr>
        <w:t>et al</w:t>
      </w:r>
      <w:r w:rsidRPr="00321E9E">
        <w:rPr>
          <w:rFonts w:cs="Arial"/>
          <w:sz w:val="20"/>
          <w:szCs w:val="20"/>
          <w:lang w:val="en-US"/>
        </w:rPr>
        <w:t xml:space="preserve">. 2025. Scaling up ocean conservation through recognition of key biodiversity areas in the Southern Ocean from multispecies tracking data. </w:t>
      </w:r>
      <w:proofErr w:type="spellStart"/>
      <w:r w:rsidRPr="00321E9E">
        <w:rPr>
          <w:rFonts w:cs="Arial"/>
          <w:i/>
          <w:iCs/>
          <w:sz w:val="20"/>
          <w:szCs w:val="20"/>
          <w:lang w:val="es-ES"/>
        </w:rPr>
        <w:t>Cons</w:t>
      </w:r>
      <w:proofErr w:type="spellEnd"/>
      <w:r w:rsidRPr="00321E9E">
        <w:rPr>
          <w:rFonts w:cs="Arial"/>
          <w:i/>
          <w:iCs/>
          <w:sz w:val="20"/>
          <w:szCs w:val="20"/>
          <w:lang w:val="es-ES"/>
        </w:rPr>
        <w:t>. Biol</w:t>
      </w:r>
      <w:r w:rsidRPr="00321E9E">
        <w:rPr>
          <w:rFonts w:cs="Arial"/>
          <w:sz w:val="20"/>
          <w:szCs w:val="20"/>
          <w:lang w:val="es-ES"/>
        </w:rPr>
        <w:t xml:space="preserve">. 39(1), e14345. </w:t>
      </w:r>
      <w:hyperlink r:id="rId134" w:history="1">
        <w:r w:rsidRPr="00321E9E">
          <w:rPr>
            <w:rStyle w:val="Hyperlink"/>
            <w:rFonts w:cs="Arial"/>
            <w:sz w:val="20"/>
            <w:szCs w:val="20"/>
            <w:lang w:val="es-ES"/>
          </w:rPr>
          <w:t>https://doi.org/10.1111/cobi.14345</w:t>
        </w:r>
      </w:hyperlink>
    </w:p>
    <w:p w14:paraId="40565A41" w14:textId="77777777" w:rsidR="0034769E" w:rsidRPr="00321E9E" w:rsidRDefault="0034769E" w:rsidP="002D798A">
      <w:pPr>
        <w:pStyle w:val="ListParagraph"/>
        <w:numPr>
          <w:ilvl w:val="0"/>
          <w:numId w:val="19"/>
        </w:numPr>
        <w:spacing w:after="40"/>
        <w:ind w:left="714" w:hanging="357"/>
        <w:contextualSpacing w:val="0"/>
        <w:jc w:val="both"/>
        <w:rPr>
          <w:rStyle w:val="Hyperlink"/>
          <w:rFonts w:cs="Arial"/>
          <w:sz w:val="20"/>
          <w:szCs w:val="20"/>
          <w:lang w:val="es-ES"/>
        </w:rPr>
      </w:pPr>
      <w:r w:rsidRPr="00321E9E">
        <w:rPr>
          <w:rFonts w:cs="Arial"/>
          <w:sz w:val="20"/>
          <w:szCs w:val="20"/>
          <w:lang w:val="en-US"/>
        </w:rPr>
        <w:t xml:space="preserve">Bernard, A. </w:t>
      </w:r>
      <w:r w:rsidRPr="00321E9E">
        <w:rPr>
          <w:rFonts w:cs="Arial"/>
          <w:i/>
          <w:iCs/>
          <w:sz w:val="20"/>
          <w:szCs w:val="20"/>
          <w:lang w:val="en-US"/>
        </w:rPr>
        <w:t>et al.</w:t>
      </w:r>
      <w:r w:rsidRPr="00321E9E">
        <w:rPr>
          <w:rFonts w:cs="Arial"/>
          <w:sz w:val="20"/>
          <w:szCs w:val="20"/>
          <w:lang w:val="en-US"/>
        </w:rPr>
        <w:t xml:space="preserve"> 2021. Towards a global strategy for seabird tracking. </w:t>
      </w:r>
      <w:proofErr w:type="spellStart"/>
      <w:r w:rsidRPr="00321E9E">
        <w:rPr>
          <w:rFonts w:cs="Arial"/>
          <w:i/>
          <w:iCs/>
          <w:sz w:val="20"/>
          <w:szCs w:val="20"/>
          <w:lang w:val="es-ES"/>
        </w:rPr>
        <w:t>Conserv</w:t>
      </w:r>
      <w:proofErr w:type="spellEnd"/>
      <w:r w:rsidRPr="00321E9E">
        <w:rPr>
          <w:rFonts w:cs="Arial"/>
          <w:i/>
          <w:iCs/>
          <w:sz w:val="20"/>
          <w:szCs w:val="20"/>
          <w:lang w:val="es-ES"/>
        </w:rPr>
        <w:t xml:space="preserve">. </w:t>
      </w:r>
      <w:proofErr w:type="spellStart"/>
      <w:r w:rsidRPr="00321E9E">
        <w:rPr>
          <w:rFonts w:cs="Arial"/>
          <w:i/>
          <w:iCs/>
          <w:sz w:val="20"/>
          <w:szCs w:val="20"/>
          <w:lang w:val="es-ES"/>
        </w:rPr>
        <w:t>Lett</w:t>
      </w:r>
      <w:proofErr w:type="spellEnd"/>
      <w:r w:rsidRPr="00321E9E">
        <w:rPr>
          <w:rFonts w:cs="Arial"/>
          <w:i/>
          <w:iCs/>
          <w:sz w:val="20"/>
          <w:szCs w:val="20"/>
          <w:lang w:val="es-ES"/>
        </w:rPr>
        <w:t xml:space="preserve">. </w:t>
      </w:r>
      <w:r w:rsidRPr="00321E9E">
        <w:rPr>
          <w:rFonts w:cs="Arial"/>
          <w:sz w:val="20"/>
          <w:szCs w:val="20"/>
          <w:lang w:val="es-ES"/>
        </w:rPr>
        <w:t xml:space="preserve">14, e12804. </w:t>
      </w:r>
      <w:hyperlink r:id="rId135" w:history="1">
        <w:r w:rsidRPr="00321E9E">
          <w:rPr>
            <w:rStyle w:val="Hyperlink"/>
            <w:rFonts w:eastAsia="Calibri" w:cs="Arial"/>
            <w:sz w:val="20"/>
            <w:szCs w:val="20"/>
            <w:lang w:val="es-ES"/>
          </w:rPr>
          <w:t>https://doi.org/10.1111/cobi.14002</w:t>
        </w:r>
      </w:hyperlink>
    </w:p>
    <w:p w14:paraId="4BD13A51" w14:textId="77777777" w:rsidR="0034769E" w:rsidRPr="00321E9E" w:rsidRDefault="0034769E" w:rsidP="002D798A">
      <w:pPr>
        <w:pStyle w:val="ListParagraph"/>
        <w:numPr>
          <w:ilvl w:val="0"/>
          <w:numId w:val="19"/>
        </w:numPr>
        <w:spacing w:after="40" w:line="240" w:lineRule="auto"/>
        <w:ind w:left="714" w:hanging="357"/>
        <w:contextualSpacing w:val="0"/>
        <w:jc w:val="both"/>
        <w:rPr>
          <w:rStyle w:val="Hyperlink"/>
          <w:rFonts w:eastAsia="Calibri" w:cs="Arial"/>
          <w:sz w:val="20"/>
          <w:szCs w:val="20"/>
          <w:lang w:val="es-ES"/>
        </w:rPr>
      </w:pPr>
      <w:r w:rsidRPr="00321E9E">
        <w:rPr>
          <w:rFonts w:eastAsia="Calibri" w:cs="Arial"/>
          <w:sz w:val="20"/>
          <w:szCs w:val="20"/>
          <w:lang w:val="fr-FR"/>
        </w:rPr>
        <w:t xml:space="preserve">Guilherme, J. L. </w:t>
      </w:r>
      <w:r w:rsidRPr="00321E9E">
        <w:rPr>
          <w:rFonts w:eastAsia="Calibri" w:cs="Arial"/>
          <w:i/>
          <w:sz w:val="20"/>
          <w:szCs w:val="20"/>
          <w:lang w:val="fr-FR"/>
        </w:rPr>
        <w:t>et al.</w:t>
      </w:r>
      <w:r w:rsidRPr="00321E9E">
        <w:rPr>
          <w:rFonts w:eastAsia="Calibri" w:cs="Arial"/>
          <w:sz w:val="20"/>
          <w:szCs w:val="20"/>
          <w:lang w:val="fr-FR"/>
        </w:rPr>
        <w:t xml:space="preserve"> 2023. </w:t>
      </w:r>
      <w:r w:rsidRPr="00321E9E">
        <w:rPr>
          <w:rFonts w:eastAsia="Calibri" w:cs="Arial"/>
          <w:sz w:val="20"/>
          <w:szCs w:val="20"/>
          <w:lang w:val="en-US"/>
        </w:rPr>
        <w:t xml:space="preserve">Connectivity between countries established by landbirds and raptors migrating along the African-Eurasian flyway. </w:t>
      </w:r>
      <w:proofErr w:type="spellStart"/>
      <w:r w:rsidRPr="00321E9E">
        <w:rPr>
          <w:rFonts w:eastAsia="Calibri" w:cs="Arial"/>
          <w:i/>
          <w:iCs/>
          <w:sz w:val="20"/>
          <w:szCs w:val="20"/>
          <w:lang w:val="es-ES"/>
        </w:rPr>
        <w:t>Cons</w:t>
      </w:r>
      <w:proofErr w:type="spellEnd"/>
      <w:r w:rsidRPr="00321E9E">
        <w:rPr>
          <w:rFonts w:eastAsia="Calibri" w:cs="Arial"/>
          <w:i/>
          <w:iCs/>
          <w:sz w:val="20"/>
          <w:szCs w:val="20"/>
          <w:lang w:val="es-ES"/>
        </w:rPr>
        <w:t>. Biol</w:t>
      </w:r>
      <w:r w:rsidRPr="00321E9E">
        <w:rPr>
          <w:rFonts w:eastAsia="Calibri" w:cs="Arial"/>
          <w:sz w:val="20"/>
          <w:szCs w:val="20"/>
          <w:lang w:val="es-ES"/>
        </w:rPr>
        <w:t>. 37, e14002. https://doi.org/10.1111/conl.12804</w:t>
      </w:r>
    </w:p>
    <w:p w14:paraId="34B712F0" w14:textId="77777777" w:rsidR="0034769E" w:rsidRPr="00321E9E" w:rsidRDefault="0034769E" w:rsidP="002D798A">
      <w:pPr>
        <w:pStyle w:val="ListParagraph"/>
        <w:numPr>
          <w:ilvl w:val="0"/>
          <w:numId w:val="19"/>
        </w:numPr>
        <w:spacing w:after="40" w:line="240" w:lineRule="auto"/>
        <w:ind w:left="714" w:hanging="357"/>
        <w:contextualSpacing w:val="0"/>
        <w:jc w:val="both"/>
        <w:rPr>
          <w:rFonts w:eastAsia="Calibri" w:cs="Arial"/>
          <w:sz w:val="20"/>
          <w:szCs w:val="20"/>
          <w:lang w:val="es-ES"/>
        </w:rPr>
      </w:pPr>
      <w:proofErr w:type="spellStart"/>
      <w:r w:rsidRPr="00321E9E">
        <w:rPr>
          <w:rFonts w:eastAsia="Calibri" w:cs="Arial"/>
          <w:sz w:val="20"/>
          <w:szCs w:val="20"/>
          <w:lang w:val="en-US"/>
        </w:rPr>
        <w:t>Scarpignato</w:t>
      </w:r>
      <w:proofErr w:type="spellEnd"/>
      <w:r w:rsidRPr="00321E9E">
        <w:rPr>
          <w:rFonts w:eastAsia="Calibri" w:cs="Arial"/>
          <w:sz w:val="20"/>
          <w:szCs w:val="20"/>
          <w:lang w:val="en-US"/>
        </w:rPr>
        <w:t xml:space="preserve">, A. L. </w:t>
      </w:r>
      <w:r w:rsidRPr="00321E9E">
        <w:rPr>
          <w:rFonts w:eastAsia="Calibri" w:cs="Arial"/>
          <w:i/>
          <w:sz w:val="20"/>
          <w:szCs w:val="20"/>
          <w:lang w:val="en-US"/>
        </w:rPr>
        <w:t>et al</w:t>
      </w:r>
      <w:r w:rsidRPr="00321E9E">
        <w:rPr>
          <w:rFonts w:eastAsia="Calibri" w:cs="Arial"/>
          <w:sz w:val="20"/>
          <w:szCs w:val="20"/>
          <w:lang w:val="en-US"/>
        </w:rPr>
        <w:t xml:space="preserve">. 2023. Shortfalls in tracking data available to inform North American migratory bird conservation. </w:t>
      </w:r>
      <w:r w:rsidRPr="00321E9E">
        <w:rPr>
          <w:rFonts w:eastAsia="Calibri" w:cs="Arial"/>
          <w:i/>
          <w:iCs/>
          <w:sz w:val="20"/>
          <w:szCs w:val="20"/>
          <w:lang w:val="es-ES"/>
        </w:rPr>
        <w:t>Biol. Co</w:t>
      </w:r>
      <w:proofErr w:type="spellStart"/>
      <w:r w:rsidRPr="00321E9E">
        <w:rPr>
          <w:rFonts w:eastAsia="Calibri" w:cs="Arial"/>
          <w:i/>
          <w:iCs/>
          <w:sz w:val="20"/>
          <w:szCs w:val="20"/>
          <w:lang w:val="es-ES"/>
        </w:rPr>
        <w:t>ns</w:t>
      </w:r>
      <w:proofErr w:type="spellEnd"/>
      <w:r w:rsidRPr="00321E9E">
        <w:rPr>
          <w:rFonts w:eastAsia="Calibri" w:cs="Arial"/>
          <w:i/>
          <w:iCs/>
          <w:sz w:val="20"/>
          <w:szCs w:val="20"/>
          <w:lang w:val="es-ES"/>
        </w:rPr>
        <w:t xml:space="preserve">. </w:t>
      </w:r>
      <w:r w:rsidRPr="00321E9E">
        <w:rPr>
          <w:rFonts w:eastAsia="Calibri" w:cs="Arial"/>
          <w:sz w:val="20"/>
          <w:szCs w:val="20"/>
          <w:lang w:val="es-ES"/>
        </w:rPr>
        <w:t xml:space="preserve">286, 110224. </w:t>
      </w:r>
      <w:hyperlink r:id="rId136" w:history="1">
        <w:r w:rsidRPr="00321E9E">
          <w:rPr>
            <w:rStyle w:val="Hyperlink"/>
            <w:rFonts w:eastAsia="Calibri" w:cs="Arial"/>
            <w:sz w:val="20"/>
            <w:szCs w:val="20"/>
            <w:lang w:val="es-ES"/>
          </w:rPr>
          <w:t>https://doi.org/10.1016/j.biocon.2023.110224</w:t>
        </w:r>
      </w:hyperlink>
    </w:p>
    <w:p w14:paraId="6E5E4F09" w14:textId="77777777" w:rsidR="0034769E" w:rsidRPr="00321E9E" w:rsidRDefault="0034769E" w:rsidP="002D798A">
      <w:pPr>
        <w:pStyle w:val="ListParagraph"/>
        <w:numPr>
          <w:ilvl w:val="0"/>
          <w:numId w:val="19"/>
        </w:numPr>
        <w:spacing w:after="40" w:line="240" w:lineRule="auto"/>
        <w:ind w:left="714" w:hanging="357"/>
        <w:contextualSpacing w:val="0"/>
        <w:jc w:val="both"/>
        <w:rPr>
          <w:rFonts w:eastAsia="Calibri" w:cs="Arial"/>
          <w:sz w:val="20"/>
          <w:szCs w:val="20"/>
          <w:lang w:val="en-US"/>
        </w:rPr>
      </w:pPr>
      <w:r w:rsidRPr="00321E9E">
        <w:rPr>
          <w:rFonts w:eastAsia="Calibri" w:cs="Arial"/>
          <w:sz w:val="20"/>
          <w:szCs w:val="20"/>
          <w:lang w:val="en-US"/>
        </w:rPr>
        <w:t xml:space="preserve">WILDLABS. 2024. </w:t>
      </w:r>
      <w:r w:rsidRPr="00321E9E">
        <w:rPr>
          <w:rFonts w:eastAsia="Calibri" w:cs="Arial"/>
          <w:i/>
          <w:iCs/>
          <w:sz w:val="20"/>
          <w:szCs w:val="20"/>
          <w:lang w:val="en-US"/>
        </w:rPr>
        <w:t>Introducing the Move BON Initiative</w:t>
      </w:r>
      <w:r w:rsidRPr="00321E9E">
        <w:rPr>
          <w:rFonts w:eastAsia="Calibri" w:cs="Arial"/>
          <w:sz w:val="20"/>
          <w:szCs w:val="20"/>
          <w:lang w:val="en-US"/>
        </w:rPr>
        <w:t xml:space="preserve">. </w:t>
      </w:r>
      <w:hyperlink r:id="rId137" w:history="1">
        <w:r w:rsidRPr="00321E9E">
          <w:rPr>
            <w:rStyle w:val="Hyperlink"/>
            <w:rFonts w:eastAsia="Calibri" w:cs="Arial"/>
            <w:sz w:val="20"/>
            <w:szCs w:val="20"/>
            <w:lang w:val="en-US"/>
          </w:rPr>
          <w:t>https://wildlabs.net/article/introducing-move-bon-initiative</w:t>
        </w:r>
      </w:hyperlink>
      <w:r w:rsidRPr="00321E9E">
        <w:rPr>
          <w:rFonts w:eastAsia="Calibri" w:cs="Arial"/>
          <w:sz w:val="20"/>
          <w:szCs w:val="20"/>
          <w:lang w:val="en-US"/>
        </w:rPr>
        <w:t xml:space="preserve"> [Accessed 9 October 2025]</w:t>
      </w:r>
    </w:p>
    <w:p w14:paraId="330B01E8" w14:textId="77777777" w:rsidR="0034769E" w:rsidRPr="00321E9E" w:rsidRDefault="0034769E" w:rsidP="002D798A">
      <w:pPr>
        <w:pStyle w:val="ListParagraph"/>
        <w:numPr>
          <w:ilvl w:val="0"/>
          <w:numId w:val="19"/>
        </w:numPr>
        <w:spacing w:after="40"/>
        <w:ind w:left="714" w:hanging="357"/>
        <w:contextualSpacing w:val="0"/>
        <w:jc w:val="both"/>
        <w:rPr>
          <w:rStyle w:val="Hyperlink"/>
          <w:rFonts w:cs="Arial"/>
          <w:sz w:val="20"/>
          <w:szCs w:val="20"/>
          <w:lang w:val="en-US"/>
        </w:rPr>
      </w:pPr>
      <w:r w:rsidRPr="00321E9E">
        <w:rPr>
          <w:rStyle w:val="Hyperlink"/>
          <w:rFonts w:cs="Arial"/>
          <w:sz w:val="20"/>
          <w:szCs w:val="20"/>
          <w:lang w:val="en-US"/>
        </w:rPr>
        <w:t xml:space="preserve">Convention on Wetlands. 2025. Global Wetland Outlook 2025: Valuing, conserving, restoring and financing wetlands. Gland, Switzerland: Secretariat of the Convention on Wetlands. </w:t>
      </w:r>
      <w:hyperlink r:id="rId138" w:history="1">
        <w:r w:rsidRPr="00321E9E">
          <w:rPr>
            <w:rStyle w:val="Hyperlink"/>
            <w:rFonts w:cs="Arial"/>
            <w:sz w:val="20"/>
            <w:szCs w:val="20"/>
            <w:lang w:val="en-US"/>
          </w:rPr>
          <w:t>https://doi.org/10.69556/GWO-2025-eng</w:t>
        </w:r>
      </w:hyperlink>
    </w:p>
    <w:p w14:paraId="48550203" w14:textId="77777777" w:rsidR="0034769E" w:rsidRPr="00321E9E" w:rsidRDefault="0034769E" w:rsidP="002D798A">
      <w:pPr>
        <w:pStyle w:val="ListParagraph"/>
        <w:numPr>
          <w:ilvl w:val="0"/>
          <w:numId w:val="19"/>
        </w:numPr>
        <w:spacing w:after="40"/>
        <w:ind w:left="714" w:hanging="357"/>
        <w:contextualSpacing w:val="0"/>
        <w:jc w:val="both"/>
        <w:rPr>
          <w:rFonts w:cs="Arial"/>
          <w:sz w:val="20"/>
          <w:szCs w:val="20"/>
          <w:lang w:val="es-ES"/>
        </w:rPr>
      </w:pPr>
      <w:r w:rsidRPr="00321E9E">
        <w:rPr>
          <w:rFonts w:eastAsia="Calibri" w:cs="Arial"/>
          <w:sz w:val="20"/>
          <w:szCs w:val="20"/>
          <w:lang w:val="fr-FR"/>
        </w:rPr>
        <w:t xml:space="preserve">Sequeira, A. M. M. </w:t>
      </w:r>
      <w:r w:rsidRPr="00321E9E">
        <w:rPr>
          <w:rFonts w:eastAsia="Calibri" w:cs="Arial"/>
          <w:i/>
          <w:sz w:val="20"/>
          <w:szCs w:val="20"/>
          <w:lang w:val="fr-FR"/>
        </w:rPr>
        <w:t>et al.</w:t>
      </w:r>
      <w:r w:rsidRPr="00321E9E">
        <w:rPr>
          <w:rFonts w:eastAsia="Calibri" w:cs="Arial"/>
          <w:sz w:val="20"/>
          <w:szCs w:val="20"/>
          <w:lang w:val="fr-FR"/>
        </w:rPr>
        <w:t xml:space="preserve"> 2025. </w:t>
      </w:r>
      <w:r w:rsidRPr="00321E9E">
        <w:rPr>
          <w:rFonts w:eastAsia="Calibri" w:cs="Arial"/>
          <w:sz w:val="20"/>
          <w:szCs w:val="20"/>
          <w:lang w:val="en-US"/>
        </w:rPr>
        <w:t xml:space="preserve">Global tracking of marine megafauna space use reveals how to achieve conservation goals. </w:t>
      </w:r>
      <w:proofErr w:type="spellStart"/>
      <w:r w:rsidRPr="00321E9E">
        <w:rPr>
          <w:rFonts w:eastAsia="Calibri" w:cs="Arial"/>
          <w:i/>
          <w:iCs/>
          <w:sz w:val="20"/>
          <w:szCs w:val="20"/>
          <w:lang w:val="es-ES"/>
        </w:rPr>
        <w:t>Science</w:t>
      </w:r>
      <w:proofErr w:type="spellEnd"/>
      <w:r w:rsidRPr="00321E9E">
        <w:rPr>
          <w:rFonts w:eastAsia="Calibri" w:cs="Arial"/>
          <w:sz w:val="20"/>
          <w:szCs w:val="20"/>
          <w:lang w:val="es-ES"/>
        </w:rPr>
        <w:t xml:space="preserve"> 388(6751), 1086-1097. </w:t>
      </w:r>
      <w:hyperlink r:id="rId139" w:history="1">
        <w:r w:rsidRPr="00321E9E">
          <w:rPr>
            <w:rStyle w:val="Hyperlink"/>
            <w:rFonts w:eastAsia="Calibri" w:cs="Arial"/>
            <w:sz w:val="20"/>
            <w:szCs w:val="20"/>
            <w:lang w:val="es-ES"/>
          </w:rPr>
          <w:t>https://doi.org/10.1126/science.adl0239</w:t>
        </w:r>
      </w:hyperlink>
    </w:p>
    <w:p w14:paraId="003B1A0A" w14:textId="77777777" w:rsidR="0034769E" w:rsidRPr="00321E9E" w:rsidRDefault="0034769E" w:rsidP="002D798A">
      <w:pPr>
        <w:pStyle w:val="ListParagraph"/>
        <w:numPr>
          <w:ilvl w:val="0"/>
          <w:numId w:val="19"/>
        </w:numPr>
        <w:spacing w:after="40" w:line="240" w:lineRule="auto"/>
        <w:ind w:left="714" w:hanging="357"/>
        <w:contextualSpacing w:val="0"/>
        <w:jc w:val="both"/>
        <w:rPr>
          <w:rFonts w:eastAsia="Calibri" w:cs="Arial"/>
          <w:sz w:val="20"/>
          <w:szCs w:val="20"/>
          <w:lang w:val="es-ES"/>
        </w:rPr>
      </w:pPr>
      <w:proofErr w:type="spellStart"/>
      <w:r w:rsidRPr="00321E9E">
        <w:rPr>
          <w:rFonts w:eastAsia="Calibri" w:cs="Arial"/>
          <w:sz w:val="20"/>
          <w:szCs w:val="20"/>
          <w:lang w:val="fr-FR"/>
        </w:rPr>
        <w:t>Nisi</w:t>
      </w:r>
      <w:proofErr w:type="spellEnd"/>
      <w:r w:rsidRPr="00321E9E">
        <w:rPr>
          <w:rFonts w:eastAsia="Calibri" w:cs="Arial"/>
          <w:sz w:val="20"/>
          <w:szCs w:val="20"/>
          <w:lang w:val="fr-FR"/>
        </w:rPr>
        <w:t xml:space="preserve">, A. C. </w:t>
      </w:r>
      <w:r w:rsidRPr="00321E9E">
        <w:rPr>
          <w:rFonts w:eastAsia="Calibri" w:cs="Arial"/>
          <w:i/>
          <w:sz w:val="20"/>
          <w:szCs w:val="20"/>
          <w:lang w:val="fr-FR"/>
        </w:rPr>
        <w:t>et al.</w:t>
      </w:r>
      <w:r w:rsidRPr="00321E9E">
        <w:rPr>
          <w:rFonts w:eastAsia="Calibri" w:cs="Arial"/>
          <w:sz w:val="20"/>
          <w:szCs w:val="20"/>
          <w:lang w:val="fr-FR"/>
        </w:rPr>
        <w:t xml:space="preserve"> 2024. </w:t>
      </w:r>
      <w:r w:rsidRPr="00321E9E">
        <w:rPr>
          <w:rFonts w:eastAsia="Calibri" w:cs="Arial"/>
          <w:sz w:val="20"/>
          <w:szCs w:val="20"/>
          <w:lang w:val="en-US"/>
        </w:rPr>
        <w:t xml:space="preserve">Ship collision risk threatens whales across the world’s oceans. </w:t>
      </w:r>
      <w:proofErr w:type="spellStart"/>
      <w:r w:rsidRPr="00321E9E">
        <w:rPr>
          <w:rFonts w:eastAsia="Calibri" w:cs="Arial"/>
          <w:i/>
          <w:iCs/>
          <w:sz w:val="20"/>
          <w:szCs w:val="20"/>
          <w:lang w:val="es-ES"/>
        </w:rPr>
        <w:t>Science</w:t>
      </w:r>
      <w:proofErr w:type="spellEnd"/>
      <w:r w:rsidRPr="00321E9E">
        <w:rPr>
          <w:rFonts w:eastAsia="Calibri" w:cs="Arial"/>
          <w:sz w:val="20"/>
          <w:szCs w:val="20"/>
          <w:lang w:val="es-ES"/>
        </w:rPr>
        <w:t xml:space="preserve"> 386(6724), 870-875. </w:t>
      </w:r>
      <w:hyperlink r:id="rId140" w:history="1">
        <w:r w:rsidRPr="00321E9E">
          <w:rPr>
            <w:rStyle w:val="Hyperlink"/>
            <w:rFonts w:eastAsia="Calibri" w:cs="Arial"/>
            <w:sz w:val="20"/>
            <w:szCs w:val="20"/>
            <w:lang w:val="es-ES"/>
          </w:rPr>
          <w:t>https://doi.org/1126/science.adp1950</w:t>
        </w:r>
      </w:hyperlink>
    </w:p>
    <w:p w14:paraId="30A912AD" w14:textId="77777777" w:rsidR="0042262E" w:rsidRPr="00321E9E" w:rsidRDefault="0042262E" w:rsidP="0042262E">
      <w:pPr>
        <w:pStyle w:val="ListParagraph"/>
        <w:spacing w:after="40" w:line="240" w:lineRule="auto"/>
        <w:ind w:left="714"/>
        <w:contextualSpacing w:val="0"/>
        <w:jc w:val="both"/>
        <w:rPr>
          <w:rFonts w:eastAsia="Calibri" w:cs="Arial"/>
          <w:sz w:val="20"/>
          <w:szCs w:val="20"/>
          <w:lang w:val="es-ES"/>
        </w:rPr>
      </w:pPr>
    </w:p>
    <w:p w14:paraId="7662A927" w14:textId="77777777" w:rsidR="0034769E" w:rsidRPr="00321E9E" w:rsidRDefault="0034769E" w:rsidP="0042262E">
      <w:pPr>
        <w:pStyle w:val="ListParagraph"/>
        <w:numPr>
          <w:ilvl w:val="0"/>
          <w:numId w:val="16"/>
        </w:numPr>
        <w:spacing w:after="0" w:line="240" w:lineRule="auto"/>
        <w:ind w:left="357" w:hanging="357"/>
        <w:contextualSpacing w:val="0"/>
        <w:rPr>
          <w:rFonts w:cs="Arial"/>
          <w:b/>
          <w:bCs/>
          <w:sz w:val="20"/>
          <w:szCs w:val="20"/>
          <w:lang w:val="es-ES"/>
        </w:rPr>
      </w:pPr>
      <w:proofErr w:type="spellStart"/>
      <w:r w:rsidRPr="00321E9E">
        <w:rPr>
          <w:rFonts w:cs="Arial"/>
          <w:b/>
          <w:bCs/>
          <w:sz w:val="20"/>
          <w:szCs w:val="20"/>
          <w:lang w:val="es-ES"/>
        </w:rPr>
        <w:t>Recent</w:t>
      </w:r>
      <w:proofErr w:type="spellEnd"/>
      <w:r w:rsidRPr="00321E9E">
        <w:rPr>
          <w:rFonts w:cs="Arial"/>
          <w:b/>
          <w:bCs/>
          <w:sz w:val="20"/>
          <w:szCs w:val="20"/>
          <w:lang w:val="es-ES"/>
        </w:rPr>
        <w:t xml:space="preserve"> </w:t>
      </w:r>
      <w:proofErr w:type="spellStart"/>
      <w:r w:rsidRPr="00321E9E">
        <w:rPr>
          <w:rFonts w:cs="Arial"/>
          <w:b/>
          <w:bCs/>
          <w:sz w:val="20"/>
          <w:szCs w:val="20"/>
          <w:lang w:val="es-ES"/>
        </w:rPr>
        <w:t>progress</w:t>
      </w:r>
      <w:proofErr w:type="spellEnd"/>
      <w:r w:rsidRPr="00321E9E">
        <w:rPr>
          <w:rFonts w:cs="Arial"/>
          <w:b/>
          <w:bCs/>
          <w:sz w:val="20"/>
          <w:szCs w:val="20"/>
          <w:lang w:val="es-ES"/>
        </w:rPr>
        <w:t xml:space="preserve"> </w:t>
      </w:r>
      <w:proofErr w:type="spellStart"/>
      <w:r w:rsidRPr="00321E9E">
        <w:rPr>
          <w:rFonts w:cs="Arial"/>
          <w:b/>
          <w:bCs/>
          <w:sz w:val="20"/>
          <w:szCs w:val="20"/>
          <w:lang w:val="es-ES"/>
        </w:rPr>
        <w:t>mapping</w:t>
      </w:r>
      <w:proofErr w:type="spellEnd"/>
      <w:r w:rsidRPr="00321E9E">
        <w:rPr>
          <w:rFonts w:cs="Arial"/>
          <w:b/>
          <w:bCs/>
          <w:sz w:val="20"/>
          <w:szCs w:val="20"/>
          <w:lang w:val="es-ES"/>
        </w:rPr>
        <w:t xml:space="preserve"> </w:t>
      </w:r>
      <w:proofErr w:type="spellStart"/>
      <w:r w:rsidRPr="00321E9E">
        <w:rPr>
          <w:rFonts w:cs="Arial"/>
          <w:b/>
          <w:bCs/>
          <w:sz w:val="20"/>
          <w:szCs w:val="20"/>
          <w:lang w:val="es-ES"/>
        </w:rPr>
        <w:t>migratory</w:t>
      </w:r>
      <w:proofErr w:type="spellEnd"/>
      <w:r w:rsidRPr="00321E9E">
        <w:rPr>
          <w:rFonts w:cs="Arial"/>
          <w:b/>
          <w:bCs/>
          <w:sz w:val="20"/>
          <w:szCs w:val="20"/>
          <w:lang w:val="es-ES"/>
        </w:rPr>
        <w:t xml:space="preserve"> </w:t>
      </w:r>
      <w:proofErr w:type="spellStart"/>
      <w:r w:rsidRPr="00321E9E">
        <w:rPr>
          <w:rFonts w:cs="Arial"/>
          <w:b/>
          <w:bCs/>
          <w:sz w:val="20"/>
          <w:szCs w:val="20"/>
          <w:lang w:val="es-ES"/>
        </w:rPr>
        <w:t>pathways</w:t>
      </w:r>
      <w:proofErr w:type="spellEnd"/>
    </w:p>
    <w:p w14:paraId="263C1FF6" w14:textId="77777777" w:rsidR="0042262E" w:rsidRPr="00321E9E" w:rsidRDefault="0042262E" w:rsidP="0042262E">
      <w:pPr>
        <w:pStyle w:val="ListParagraph"/>
        <w:spacing w:after="0" w:line="240" w:lineRule="auto"/>
        <w:ind w:left="357"/>
        <w:contextualSpacing w:val="0"/>
        <w:rPr>
          <w:rFonts w:cs="Arial"/>
          <w:b/>
          <w:bCs/>
          <w:sz w:val="20"/>
          <w:szCs w:val="20"/>
          <w:lang w:val="es-ES"/>
        </w:rPr>
      </w:pPr>
    </w:p>
    <w:p w14:paraId="42002DDD" w14:textId="77777777" w:rsidR="0034769E" w:rsidRPr="00321E9E" w:rsidRDefault="0034769E" w:rsidP="0042262E">
      <w:pPr>
        <w:pStyle w:val="ListParagraph"/>
        <w:numPr>
          <w:ilvl w:val="0"/>
          <w:numId w:val="20"/>
        </w:numPr>
        <w:spacing w:after="40" w:line="240" w:lineRule="auto"/>
        <w:ind w:left="714" w:hanging="357"/>
        <w:contextualSpacing w:val="0"/>
        <w:jc w:val="both"/>
        <w:rPr>
          <w:rFonts w:eastAsia="Calibri" w:cs="Arial"/>
          <w:sz w:val="20"/>
          <w:szCs w:val="20"/>
          <w:lang w:val="es-ES"/>
        </w:rPr>
      </w:pPr>
      <w:r w:rsidRPr="00321E9E">
        <w:rPr>
          <w:rFonts w:eastAsia="Calibri" w:cs="Arial"/>
          <w:sz w:val="20"/>
          <w:szCs w:val="20"/>
          <w:lang w:val="fr-FR"/>
        </w:rPr>
        <w:t xml:space="preserve">Sequeira, A. M. M. </w:t>
      </w:r>
      <w:r w:rsidRPr="00321E9E">
        <w:rPr>
          <w:rFonts w:eastAsia="Calibri" w:cs="Arial"/>
          <w:i/>
          <w:sz w:val="20"/>
          <w:szCs w:val="20"/>
          <w:lang w:val="fr-FR"/>
        </w:rPr>
        <w:t>et al.</w:t>
      </w:r>
      <w:r w:rsidRPr="00321E9E">
        <w:rPr>
          <w:rFonts w:eastAsia="Calibri" w:cs="Arial"/>
          <w:sz w:val="20"/>
          <w:szCs w:val="20"/>
          <w:lang w:val="fr-FR"/>
        </w:rPr>
        <w:t xml:space="preserve"> 2025. </w:t>
      </w:r>
      <w:r w:rsidRPr="00321E9E">
        <w:rPr>
          <w:rFonts w:eastAsia="Calibri" w:cs="Arial"/>
          <w:sz w:val="20"/>
          <w:szCs w:val="20"/>
          <w:lang w:val="en-US"/>
        </w:rPr>
        <w:t xml:space="preserve">Global tracking of marine megafauna space use reveals how to achieve conservation goals. </w:t>
      </w:r>
      <w:proofErr w:type="spellStart"/>
      <w:r w:rsidRPr="00321E9E">
        <w:rPr>
          <w:rFonts w:eastAsia="Calibri" w:cs="Arial"/>
          <w:i/>
          <w:iCs/>
          <w:sz w:val="20"/>
          <w:szCs w:val="20"/>
          <w:lang w:val="es-ES"/>
        </w:rPr>
        <w:t>Science</w:t>
      </w:r>
      <w:proofErr w:type="spellEnd"/>
      <w:r w:rsidRPr="00321E9E">
        <w:rPr>
          <w:rFonts w:eastAsia="Calibri" w:cs="Arial"/>
          <w:sz w:val="20"/>
          <w:szCs w:val="20"/>
          <w:lang w:val="es-ES"/>
        </w:rPr>
        <w:t xml:space="preserve"> 388(6751), 1086-1097. </w:t>
      </w:r>
      <w:hyperlink r:id="rId141" w:history="1">
        <w:r w:rsidRPr="00321E9E">
          <w:rPr>
            <w:rStyle w:val="Hyperlink"/>
            <w:rFonts w:eastAsia="Calibri" w:cs="Arial"/>
            <w:sz w:val="20"/>
            <w:szCs w:val="20"/>
            <w:lang w:val="es-ES"/>
          </w:rPr>
          <w:t>https://doi.org/10.1126/science.adl0239</w:t>
        </w:r>
      </w:hyperlink>
    </w:p>
    <w:p w14:paraId="1BEC4058" w14:textId="77777777" w:rsidR="0034769E" w:rsidRPr="00321E9E" w:rsidRDefault="0034769E" w:rsidP="0042262E">
      <w:pPr>
        <w:pStyle w:val="ListParagraph"/>
        <w:numPr>
          <w:ilvl w:val="0"/>
          <w:numId w:val="20"/>
        </w:numPr>
        <w:spacing w:after="40" w:line="240" w:lineRule="auto"/>
        <w:ind w:left="714" w:hanging="357"/>
        <w:contextualSpacing w:val="0"/>
        <w:jc w:val="both"/>
        <w:rPr>
          <w:rFonts w:eastAsia="Calibri" w:cs="Arial"/>
          <w:sz w:val="20"/>
          <w:szCs w:val="20"/>
          <w:lang w:val="es-ES"/>
        </w:rPr>
      </w:pPr>
      <w:proofErr w:type="spellStart"/>
      <w:r w:rsidRPr="00321E9E">
        <w:rPr>
          <w:rFonts w:eastAsia="Calibri" w:cs="Arial"/>
          <w:sz w:val="20"/>
          <w:szCs w:val="20"/>
          <w:lang w:val="en-US"/>
        </w:rPr>
        <w:t>Nandintsetseg</w:t>
      </w:r>
      <w:proofErr w:type="spellEnd"/>
      <w:r w:rsidRPr="00321E9E">
        <w:rPr>
          <w:rFonts w:eastAsia="Calibri" w:cs="Arial"/>
          <w:sz w:val="20"/>
          <w:szCs w:val="20"/>
          <w:lang w:val="en-US"/>
        </w:rPr>
        <w:t xml:space="preserve">, D. </w:t>
      </w:r>
      <w:r w:rsidRPr="00321E9E">
        <w:rPr>
          <w:rFonts w:eastAsia="Calibri" w:cs="Arial"/>
          <w:i/>
          <w:iCs/>
          <w:sz w:val="20"/>
          <w:szCs w:val="20"/>
          <w:lang w:val="en-US"/>
        </w:rPr>
        <w:t>et al</w:t>
      </w:r>
      <w:r w:rsidRPr="00321E9E">
        <w:rPr>
          <w:rFonts w:eastAsia="Calibri" w:cs="Arial"/>
          <w:sz w:val="20"/>
          <w:szCs w:val="20"/>
          <w:lang w:val="en-US"/>
        </w:rPr>
        <w:t xml:space="preserve">. 2019. Challenges in the conservation of wide-ranging nomadic species. </w:t>
      </w:r>
      <w:r w:rsidRPr="00321E9E">
        <w:rPr>
          <w:rFonts w:eastAsia="Calibri" w:cs="Arial"/>
          <w:i/>
          <w:iCs/>
          <w:sz w:val="20"/>
          <w:szCs w:val="20"/>
          <w:lang w:val="es-ES"/>
        </w:rPr>
        <w:t xml:space="preserve">J. </w:t>
      </w:r>
      <w:proofErr w:type="spellStart"/>
      <w:r w:rsidRPr="00321E9E">
        <w:rPr>
          <w:rFonts w:eastAsia="Calibri" w:cs="Arial"/>
          <w:i/>
          <w:iCs/>
          <w:sz w:val="20"/>
          <w:szCs w:val="20"/>
          <w:lang w:val="es-ES"/>
        </w:rPr>
        <w:t>Appl</w:t>
      </w:r>
      <w:proofErr w:type="spellEnd"/>
      <w:r w:rsidRPr="00321E9E">
        <w:rPr>
          <w:rFonts w:eastAsia="Calibri" w:cs="Arial"/>
          <w:i/>
          <w:iCs/>
          <w:sz w:val="20"/>
          <w:szCs w:val="20"/>
          <w:lang w:val="es-ES"/>
        </w:rPr>
        <w:t xml:space="preserve">. Ecol. </w:t>
      </w:r>
      <w:r w:rsidRPr="00321E9E">
        <w:rPr>
          <w:rFonts w:eastAsia="Calibri" w:cs="Arial"/>
          <w:sz w:val="20"/>
          <w:szCs w:val="20"/>
          <w:lang w:val="es-ES"/>
        </w:rPr>
        <w:t xml:space="preserve">56(8), 1916-1926. </w:t>
      </w:r>
      <w:hyperlink r:id="rId142" w:history="1">
        <w:r w:rsidRPr="00321E9E">
          <w:rPr>
            <w:rStyle w:val="Hyperlink"/>
            <w:rFonts w:eastAsia="Calibri" w:cs="Arial"/>
            <w:sz w:val="20"/>
            <w:szCs w:val="20"/>
            <w:lang w:val="es-ES"/>
          </w:rPr>
          <w:t>https://doi.org/10.1111/1365-2664.13380</w:t>
        </w:r>
      </w:hyperlink>
    </w:p>
    <w:p w14:paraId="516D2744" w14:textId="77777777" w:rsidR="0034769E" w:rsidRPr="00321E9E" w:rsidRDefault="0034769E" w:rsidP="0042262E">
      <w:pPr>
        <w:pStyle w:val="ListParagraph"/>
        <w:numPr>
          <w:ilvl w:val="0"/>
          <w:numId w:val="20"/>
        </w:numPr>
        <w:spacing w:after="40" w:line="240" w:lineRule="auto"/>
        <w:ind w:left="714" w:hanging="357"/>
        <w:contextualSpacing w:val="0"/>
        <w:jc w:val="both"/>
        <w:rPr>
          <w:rFonts w:eastAsia="Calibri" w:cs="Arial"/>
          <w:sz w:val="20"/>
          <w:szCs w:val="20"/>
          <w:lang w:val="es-ES"/>
        </w:rPr>
      </w:pPr>
      <w:proofErr w:type="spellStart"/>
      <w:r w:rsidRPr="00321E9E">
        <w:rPr>
          <w:rFonts w:eastAsia="Calibri" w:cs="Arial"/>
          <w:sz w:val="20"/>
          <w:szCs w:val="20"/>
          <w:lang w:val="en-US"/>
        </w:rPr>
        <w:t>Mendgen</w:t>
      </w:r>
      <w:proofErr w:type="spellEnd"/>
      <w:r w:rsidRPr="00321E9E">
        <w:rPr>
          <w:rFonts w:eastAsia="Calibri" w:cs="Arial"/>
          <w:sz w:val="20"/>
          <w:szCs w:val="20"/>
          <w:lang w:val="en-US"/>
        </w:rPr>
        <w:t xml:space="preserve">, P. </w:t>
      </w:r>
      <w:r w:rsidRPr="00321E9E">
        <w:rPr>
          <w:rFonts w:eastAsia="Calibri" w:cs="Arial"/>
          <w:i/>
          <w:iCs/>
          <w:sz w:val="20"/>
          <w:szCs w:val="20"/>
          <w:lang w:val="en-US"/>
        </w:rPr>
        <w:t>et al</w:t>
      </w:r>
      <w:r w:rsidRPr="00321E9E">
        <w:rPr>
          <w:rFonts w:eastAsia="Calibri" w:cs="Arial"/>
          <w:sz w:val="20"/>
          <w:szCs w:val="20"/>
          <w:lang w:val="en-US"/>
        </w:rPr>
        <w:t xml:space="preserve">. 2023. Nomadic ungulate movements under threat: Declining mobility of Mongolian gazelles in the Eastern Steppe of Mongolia. </w:t>
      </w:r>
      <w:r w:rsidRPr="00321E9E">
        <w:rPr>
          <w:rFonts w:eastAsia="Calibri" w:cs="Arial"/>
          <w:i/>
          <w:iCs/>
          <w:sz w:val="20"/>
          <w:szCs w:val="20"/>
          <w:lang w:val="es-ES"/>
        </w:rPr>
        <w:t>Biol. Co</w:t>
      </w:r>
      <w:proofErr w:type="spellStart"/>
      <w:r w:rsidRPr="00321E9E">
        <w:rPr>
          <w:rFonts w:eastAsia="Calibri" w:cs="Arial"/>
          <w:i/>
          <w:iCs/>
          <w:sz w:val="20"/>
          <w:szCs w:val="20"/>
          <w:lang w:val="es-ES"/>
        </w:rPr>
        <w:t>ns</w:t>
      </w:r>
      <w:proofErr w:type="spellEnd"/>
      <w:r w:rsidRPr="00321E9E">
        <w:rPr>
          <w:rFonts w:eastAsia="Calibri" w:cs="Arial"/>
          <w:i/>
          <w:iCs/>
          <w:sz w:val="20"/>
          <w:szCs w:val="20"/>
          <w:lang w:val="es-ES"/>
        </w:rPr>
        <w:t>.</w:t>
      </w:r>
      <w:r w:rsidRPr="00321E9E">
        <w:rPr>
          <w:rFonts w:eastAsia="Calibri" w:cs="Arial"/>
          <w:sz w:val="20"/>
          <w:szCs w:val="20"/>
          <w:lang w:val="es-ES"/>
        </w:rPr>
        <w:t xml:space="preserve"> 286, 110271. https://doi.org/10.1016/j.biocon.2023.110271</w:t>
      </w:r>
    </w:p>
    <w:p w14:paraId="6388377D" w14:textId="77777777" w:rsidR="0034769E" w:rsidRPr="00321E9E" w:rsidRDefault="0034769E" w:rsidP="0042262E">
      <w:pPr>
        <w:pStyle w:val="ListParagraph"/>
        <w:numPr>
          <w:ilvl w:val="0"/>
          <w:numId w:val="20"/>
        </w:numPr>
        <w:spacing w:after="40" w:line="240" w:lineRule="auto"/>
        <w:ind w:left="714" w:hanging="357"/>
        <w:contextualSpacing w:val="0"/>
        <w:jc w:val="both"/>
        <w:rPr>
          <w:rFonts w:eastAsia="Calibri" w:cs="Arial"/>
          <w:sz w:val="20"/>
          <w:szCs w:val="20"/>
          <w:lang w:val="es-ES"/>
        </w:rPr>
      </w:pPr>
      <w:proofErr w:type="spellStart"/>
      <w:r w:rsidRPr="00321E9E">
        <w:rPr>
          <w:rFonts w:eastAsia="Calibri" w:cs="Arial"/>
          <w:sz w:val="20"/>
          <w:szCs w:val="20"/>
          <w:lang w:val="fr-FR"/>
        </w:rPr>
        <w:t>Nisi</w:t>
      </w:r>
      <w:proofErr w:type="spellEnd"/>
      <w:r w:rsidRPr="00321E9E">
        <w:rPr>
          <w:rFonts w:eastAsia="Calibri" w:cs="Arial"/>
          <w:sz w:val="20"/>
          <w:szCs w:val="20"/>
          <w:lang w:val="fr-FR"/>
        </w:rPr>
        <w:t xml:space="preserve">, A. C. </w:t>
      </w:r>
      <w:r w:rsidRPr="00321E9E">
        <w:rPr>
          <w:rFonts w:eastAsia="Calibri" w:cs="Arial"/>
          <w:i/>
          <w:sz w:val="20"/>
          <w:szCs w:val="20"/>
          <w:lang w:val="fr-FR"/>
        </w:rPr>
        <w:t>et al.</w:t>
      </w:r>
      <w:r w:rsidRPr="00321E9E">
        <w:rPr>
          <w:rFonts w:eastAsia="Calibri" w:cs="Arial"/>
          <w:sz w:val="20"/>
          <w:szCs w:val="20"/>
          <w:lang w:val="fr-FR"/>
        </w:rPr>
        <w:t xml:space="preserve"> 2024. </w:t>
      </w:r>
      <w:r w:rsidRPr="00321E9E">
        <w:rPr>
          <w:rFonts w:eastAsia="Calibri" w:cs="Arial"/>
          <w:sz w:val="20"/>
          <w:szCs w:val="20"/>
          <w:lang w:val="en-US"/>
        </w:rPr>
        <w:t xml:space="preserve">Ship collision risk threatens whales across the world’s oceans. </w:t>
      </w:r>
      <w:proofErr w:type="spellStart"/>
      <w:r w:rsidRPr="00321E9E">
        <w:rPr>
          <w:rFonts w:eastAsia="Calibri" w:cs="Arial"/>
          <w:i/>
          <w:iCs/>
          <w:sz w:val="20"/>
          <w:szCs w:val="20"/>
          <w:lang w:val="es-ES"/>
        </w:rPr>
        <w:t>Science</w:t>
      </w:r>
      <w:proofErr w:type="spellEnd"/>
      <w:r w:rsidRPr="00321E9E">
        <w:rPr>
          <w:rFonts w:eastAsia="Calibri" w:cs="Arial"/>
          <w:sz w:val="20"/>
          <w:szCs w:val="20"/>
          <w:lang w:val="es-ES"/>
        </w:rPr>
        <w:t xml:space="preserve"> 386(6724), 870-875. </w:t>
      </w:r>
      <w:hyperlink r:id="rId143" w:history="1">
        <w:r w:rsidRPr="00321E9E">
          <w:rPr>
            <w:rStyle w:val="Hyperlink"/>
            <w:rFonts w:eastAsia="Calibri" w:cs="Arial"/>
            <w:sz w:val="20"/>
            <w:szCs w:val="20"/>
            <w:lang w:val="es-ES"/>
          </w:rPr>
          <w:t>https://doi.org/1126/science.adp1950</w:t>
        </w:r>
      </w:hyperlink>
    </w:p>
    <w:p w14:paraId="7BC5A3CD" w14:textId="77777777" w:rsidR="0034769E" w:rsidRPr="00321E9E" w:rsidRDefault="0034769E" w:rsidP="0042262E">
      <w:pPr>
        <w:pStyle w:val="ListParagraph"/>
        <w:numPr>
          <w:ilvl w:val="0"/>
          <w:numId w:val="20"/>
        </w:numPr>
        <w:spacing w:after="40" w:line="240" w:lineRule="auto"/>
        <w:ind w:left="714" w:hanging="357"/>
        <w:contextualSpacing w:val="0"/>
        <w:jc w:val="both"/>
        <w:rPr>
          <w:rStyle w:val="Hyperlink"/>
          <w:rFonts w:eastAsia="Calibri" w:cs="Arial"/>
          <w:sz w:val="20"/>
          <w:szCs w:val="20"/>
          <w:lang w:val="es-ES"/>
        </w:rPr>
      </w:pPr>
      <w:r w:rsidRPr="00321E9E">
        <w:rPr>
          <w:rFonts w:eastAsia="Calibri" w:cs="Arial"/>
          <w:sz w:val="20"/>
          <w:szCs w:val="20"/>
          <w:lang w:val="en-US"/>
        </w:rPr>
        <w:t xml:space="preserve">Sun, J. </w:t>
      </w:r>
      <w:r w:rsidRPr="00321E9E">
        <w:rPr>
          <w:rFonts w:eastAsia="Calibri" w:cs="Arial"/>
          <w:i/>
          <w:iCs/>
          <w:sz w:val="20"/>
          <w:szCs w:val="20"/>
          <w:lang w:val="en-US"/>
        </w:rPr>
        <w:t>et al</w:t>
      </w:r>
      <w:r w:rsidRPr="00321E9E">
        <w:rPr>
          <w:rFonts w:eastAsia="Calibri" w:cs="Arial"/>
          <w:sz w:val="20"/>
          <w:szCs w:val="20"/>
          <w:lang w:val="en-US"/>
        </w:rPr>
        <w:t xml:space="preserve">. 2025. Widespread and strong impacts of river fragmentation by anthropogenic barriers on fishes in the Mekong River Basin. </w:t>
      </w:r>
      <w:proofErr w:type="spellStart"/>
      <w:r w:rsidRPr="00321E9E">
        <w:rPr>
          <w:rFonts w:eastAsia="Calibri" w:cs="Arial"/>
          <w:i/>
          <w:iCs/>
          <w:sz w:val="20"/>
          <w:szCs w:val="20"/>
          <w:lang w:val="es-ES"/>
        </w:rPr>
        <w:t>Commun</w:t>
      </w:r>
      <w:proofErr w:type="spellEnd"/>
      <w:r w:rsidRPr="00321E9E">
        <w:rPr>
          <w:rFonts w:eastAsia="Calibri" w:cs="Arial"/>
          <w:i/>
          <w:iCs/>
          <w:sz w:val="20"/>
          <w:szCs w:val="20"/>
          <w:lang w:val="es-ES"/>
        </w:rPr>
        <w:t>. E</w:t>
      </w:r>
      <w:proofErr w:type="spellStart"/>
      <w:r w:rsidRPr="00321E9E">
        <w:rPr>
          <w:rFonts w:eastAsia="Calibri" w:cs="Arial"/>
          <w:i/>
          <w:iCs/>
          <w:sz w:val="20"/>
          <w:szCs w:val="20"/>
          <w:lang w:val="es-ES"/>
        </w:rPr>
        <w:t>arth</w:t>
      </w:r>
      <w:proofErr w:type="spellEnd"/>
      <w:r w:rsidRPr="00321E9E">
        <w:rPr>
          <w:rFonts w:eastAsia="Calibri" w:cs="Arial"/>
          <w:i/>
          <w:iCs/>
          <w:sz w:val="20"/>
          <w:szCs w:val="20"/>
          <w:lang w:val="es-ES"/>
        </w:rPr>
        <w:t xml:space="preserve">. </w:t>
      </w:r>
      <w:proofErr w:type="spellStart"/>
      <w:r w:rsidRPr="00321E9E">
        <w:rPr>
          <w:rFonts w:eastAsia="Calibri" w:cs="Arial"/>
          <w:i/>
          <w:iCs/>
          <w:sz w:val="20"/>
          <w:szCs w:val="20"/>
          <w:lang w:val="es-ES"/>
        </w:rPr>
        <w:t>Environ</w:t>
      </w:r>
      <w:proofErr w:type="spellEnd"/>
      <w:r w:rsidRPr="00321E9E">
        <w:rPr>
          <w:rFonts w:eastAsia="Calibri" w:cs="Arial"/>
          <w:i/>
          <w:iCs/>
          <w:sz w:val="20"/>
          <w:szCs w:val="20"/>
          <w:lang w:val="es-ES"/>
        </w:rPr>
        <w:t xml:space="preserve">. </w:t>
      </w:r>
      <w:r w:rsidRPr="00321E9E">
        <w:rPr>
          <w:rFonts w:eastAsia="Calibri" w:cs="Arial"/>
          <w:sz w:val="20"/>
          <w:szCs w:val="20"/>
          <w:lang w:val="es-ES"/>
        </w:rPr>
        <w:t xml:space="preserve">6, 534. </w:t>
      </w:r>
      <w:hyperlink r:id="rId144" w:history="1">
        <w:r w:rsidRPr="00321E9E">
          <w:rPr>
            <w:rStyle w:val="Hyperlink"/>
            <w:rFonts w:eastAsia="Calibri" w:cs="Arial"/>
            <w:sz w:val="20"/>
            <w:szCs w:val="20"/>
            <w:lang w:val="es-ES"/>
          </w:rPr>
          <w:t>https://doi.org/10.1038/s43247-025-02467-y</w:t>
        </w:r>
      </w:hyperlink>
    </w:p>
    <w:p w14:paraId="6829F72A" w14:textId="77777777" w:rsidR="0034769E" w:rsidRPr="00321E9E" w:rsidRDefault="0034769E" w:rsidP="0042262E">
      <w:pPr>
        <w:pStyle w:val="ListParagraph"/>
        <w:numPr>
          <w:ilvl w:val="0"/>
          <w:numId w:val="20"/>
        </w:numPr>
        <w:spacing w:after="40" w:line="240" w:lineRule="auto"/>
        <w:ind w:left="714" w:hanging="357"/>
        <w:contextualSpacing w:val="0"/>
        <w:jc w:val="both"/>
        <w:rPr>
          <w:rFonts w:eastAsia="Calibri" w:cs="Arial"/>
          <w:sz w:val="20"/>
          <w:szCs w:val="20"/>
          <w:lang w:val="en-US"/>
        </w:rPr>
      </w:pPr>
      <w:r w:rsidRPr="00321E9E">
        <w:rPr>
          <w:rFonts w:eastAsia="Calibri" w:cs="Arial"/>
          <w:sz w:val="20"/>
          <w:szCs w:val="20"/>
          <w:lang w:val="en-US"/>
        </w:rPr>
        <w:t>UNEP/CMS, Eds. 2025. Central Asian Mammals Migration and Linear Infrastructure Atlas. CMS Technical Series No. 41. Bonn, Germany. Available at: https://www.cms.int/cami/es/node/26514</w:t>
      </w:r>
    </w:p>
    <w:p w14:paraId="2CFC04AA" w14:textId="77777777" w:rsidR="0034769E" w:rsidRPr="00321E9E" w:rsidRDefault="0034769E" w:rsidP="0042262E">
      <w:pPr>
        <w:pStyle w:val="ListParagraph"/>
        <w:numPr>
          <w:ilvl w:val="0"/>
          <w:numId w:val="20"/>
        </w:numPr>
        <w:spacing w:after="40" w:line="240" w:lineRule="auto"/>
        <w:ind w:left="714" w:hanging="357"/>
        <w:contextualSpacing w:val="0"/>
        <w:jc w:val="both"/>
        <w:rPr>
          <w:rStyle w:val="Hyperlink"/>
          <w:rFonts w:eastAsia="Calibri" w:cs="Arial"/>
          <w:sz w:val="20"/>
          <w:szCs w:val="20"/>
          <w:lang w:val="es-ES"/>
        </w:rPr>
      </w:pPr>
      <w:r w:rsidRPr="00321E9E">
        <w:rPr>
          <w:rFonts w:eastAsia="Calibri" w:cs="Arial"/>
          <w:sz w:val="20"/>
          <w:szCs w:val="20"/>
          <w:lang w:val="en-US"/>
        </w:rPr>
        <w:t xml:space="preserve">Womersley </w:t>
      </w:r>
      <w:r w:rsidRPr="00321E9E">
        <w:rPr>
          <w:rFonts w:eastAsia="Calibri" w:cs="Arial"/>
          <w:i/>
          <w:iCs/>
          <w:sz w:val="20"/>
          <w:szCs w:val="20"/>
          <w:lang w:val="en-US"/>
        </w:rPr>
        <w:t>et al</w:t>
      </w:r>
      <w:r w:rsidRPr="00321E9E">
        <w:rPr>
          <w:rFonts w:eastAsia="Calibri" w:cs="Arial"/>
          <w:sz w:val="20"/>
          <w:szCs w:val="20"/>
          <w:lang w:val="en-US"/>
        </w:rPr>
        <w:t xml:space="preserve">. 2024. Identifying priority sites for whale shark ship collision management globally. </w:t>
      </w:r>
      <w:proofErr w:type="spellStart"/>
      <w:r w:rsidRPr="00321E9E">
        <w:rPr>
          <w:rFonts w:eastAsia="Calibri" w:cs="Arial"/>
          <w:i/>
          <w:iCs/>
          <w:sz w:val="20"/>
          <w:szCs w:val="20"/>
          <w:lang w:val="es-ES"/>
        </w:rPr>
        <w:t>Sci</w:t>
      </w:r>
      <w:proofErr w:type="spellEnd"/>
      <w:r w:rsidRPr="00321E9E">
        <w:rPr>
          <w:rFonts w:eastAsia="Calibri" w:cs="Arial"/>
          <w:i/>
          <w:iCs/>
          <w:sz w:val="20"/>
          <w:szCs w:val="20"/>
          <w:lang w:val="es-ES"/>
        </w:rPr>
        <w:t xml:space="preserve">. Tot. </w:t>
      </w:r>
      <w:proofErr w:type="spellStart"/>
      <w:r w:rsidRPr="00321E9E">
        <w:rPr>
          <w:rFonts w:eastAsia="Calibri" w:cs="Arial"/>
          <w:i/>
          <w:iCs/>
          <w:sz w:val="20"/>
          <w:szCs w:val="20"/>
          <w:lang w:val="es-ES"/>
        </w:rPr>
        <w:t>Env</w:t>
      </w:r>
      <w:proofErr w:type="spellEnd"/>
      <w:r w:rsidRPr="00321E9E">
        <w:rPr>
          <w:rFonts w:eastAsia="Calibri" w:cs="Arial"/>
          <w:i/>
          <w:iCs/>
          <w:sz w:val="20"/>
          <w:szCs w:val="20"/>
          <w:lang w:val="es-ES"/>
        </w:rPr>
        <w:t xml:space="preserve">. </w:t>
      </w:r>
      <w:r w:rsidRPr="00321E9E">
        <w:rPr>
          <w:rFonts w:eastAsia="Calibri" w:cs="Arial"/>
          <w:sz w:val="20"/>
          <w:szCs w:val="20"/>
          <w:lang w:val="es-ES"/>
        </w:rPr>
        <w:t xml:space="preserve">934, 172776. </w:t>
      </w:r>
      <w:hyperlink r:id="rId145" w:history="1">
        <w:r w:rsidRPr="00321E9E">
          <w:rPr>
            <w:rStyle w:val="Hyperlink"/>
            <w:rFonts w:eastAsia="Calibri" w:cs="Arial"/>
            <w:sz w:val="20"/>
            <w:szCs w:val="20"/>
            <w:lang w:val="es-ES"/>
          </w:rPr>
          <w:t>https://doi.org/10.1016/j.scitotenv.2024.172776</w:t>
        </w:r>
      </w:hyperlink>
    </w:p>
    <w:p w14:paraId="5B4BB1A4" w14:textId="77777777" w:rsidR="0034769E" w:rsidRPr="00321E9E" w:rsidRDefault="0034769E" w:rsidP="0042262E">
      <w:pPr>
        <w:pStyle w:val="ListParagraph"/>
        <w:numPr>
          <w:ilvl w:val="0"/>
          <w:numId w:val="20"/>
        </w:numPr>
        <w:spacing w:after="40" w:line="240" w:lineRule="auto"/>
        <w:ind w:left="714" w:hanging="357"/>
        <w:contextualSpacing w:val="0"/>
        <w:jc w:val="both"/>
        <w:rPr>
          <w:rFonts w:eastAsia="Calibri" w:cs="Arial"/>
          <w:sz w:val="20"/>
          <w:szCs w:val="20"/>
          <w:lang w:val="es-ES"/>
        </w:rPr>
      </w:pPr>
      <w:r w:rsidRPr="00321E9E">
        <w:rPr>
          <w:rStyle w:val="Hyperlink"/>
          <w:rFonts w:eastAsia="Calibri" w:cs="Arial"/>
          <w:color w:val="000000" w:themeColor="text1"/>
          <w:sz w:val="20"/>
          <w:szCs w:val="20"/>
          <w:u w:val="none"/>
          <w:lang w:val="fr-FR"/>
        </w:rPr>
        <w:t xml:space="preserve">Clark, B. L. </w:t>
      </w:r>
      <w:r w:rsidRPr="00321E9E">
        <w:rPr>
          <w:rStyle w:val="Hyperlink"/>
          <w:rFonts w:eastAsia="Calibri" w:cs="Arial"/>
          <w:i/>
          <w:color w:val="000000" w:themeColor="text1"/>
          <w:sz w:val="20"/>
          <w:szCs w:val="20"/>
          <w:u w:val="none"/>
          <w:lang w:val="fr-FR"/>
        </w:rPr>
        <w:t>et al</w:t>
      </w:r>
      <w:r w:rsidRPr="00321E9E">
        <w:rPr>
          <w:rStyle w:val="Hyperlink"/>
          <w:rFonts w:eastAsia="Calibri" w:cs="Arial"/>
          <w:color w:val="000000" w:themeColor="text1"/>
          <w:sz w:val="20"/>
          <w:szCs w:val="20"/>
          <w:u w:val="none"/>
          <w:lang w:val="fr-FR"/>
        </w:rPr>
        <w:t xml:space="preserve">. 2023. </w:t>
      </w:r>
      <w:r w:rsidRPr="00321E9E">
        <w:rPr>
          <w:rStyle w:val="Hyperlink"/>
          <w:rFonts w:eastAsia="Calibri" w:cs="Arial"/>
          <w:color w:val="000000" w:themeColor="text1"/>
          <w:sz w:val="20"/>
          <w:szCs w:val="20"/>
          <w:u w:val="none"/>
          <w:lang w:val="en-US"/>
        </w:rPr>
        <w:t xml:space="preserve">Global assessment of marine plastic exposure risk for oceanic birds. </w:t>
      </w:r>
      <w:proofErr w:type="spellStart"/>
      <w:r w:rsidRPr="00321E9E">
        <w:rPr>
          <w:rStyle w:val="Hyperlink"/>
          <w:rFonts w:eastAsia="Calibri" w:cs="Arial"/>
          <w:i/>
          <w:color w:val="000000" w:themeColor="text1"/>
          <w:sz w:val="20"/>
          <w:szCs w:val="20"/>
          <w:u w:val="none"/>
          <w:lang w:val="es-ES"/>
        </w:rPr>
        <w:t>Nat</w:t>
      </w:r>
      <w:proofErr w:type="spellEnd"/>
      <w:r w:rsidRPr="00321E9E">
        <w:rPr>
          <w:rStyle w:val="Hyperlink"/>
          <w:rFonts w:eastAsia="Calibri" w:cs="Arial"/>
          <w:i/>
          <w:color w:val="000000" w:themeColor="text1"/>
          <w:sz w:val="20"/>
          <w:szCs w:val="20"/>
          <w:u w:val="none"/>
          <w:lang w:val="es-ES"/>
        </w:rPr>
        <w:t xml:space="preserve">. </w:t>
      </w:r>
      <w:proofErr w:type="spellStart"/>
      <w:r w:rsidRPr="00321E9E">
        <w:rPr>
          <w:rStyle w:val="Hyperlink"/>
          <w:rFonts w:eastAsia="Calibri" w:cs="Arial"/>
          <w:i/>
          <w:color w:val="000000" w:themeColor="text1"/>
          <w:sz w:val="20"/>
          <w:szCs w:val="20"/>
          <w:u w:val="none"/>
          <w:lang w:val="es-ES"/>
        </w:rPr>
        <w:t>Commun</w:t>
      </w:r>
      <w:proofErr w:type="spellEnd"/>
      <w:r w:rsidRPr="00321E9E">
        <w:rPr>
          <w:rStyle w:val="Hyperlink"/>
          <w:rFonts w:eastAsia="Calibri" w:cs="Arial"/>
          <w:i/>
          <w:color w:val="000000" w:themeColor="text1"/>
          <w:sz w:val="20"/>
          <w:szCs w:val="20"/>
          <w:u w:val="none"/>
          <w:lang w:val="es-ES"/>
        </w:rPr>
        <w:t xml:space="preserve">. </w:t>
      </w:r>
      <w:r w:rsidRPr="00321E9E">
        <w:rPr>
          <w:rStyle w:val="Hyperlink"/>
          <w:rFonts w:eastAsia="Calibri" w:cs="Arial"/>
          <w:color w:val="000000" w:themeColor="text1"/>
          <w:sz w:val="20"/>
          <w:szCs w:val="20"/>
          <w:u w:val="none"/>
          <w:lang w:val="es-ES"/>
        </w:rPr>
        <w:t>13, 3665. https://doi.org/10.1038/s41467-023-38900-z</w:t>
      </w:r>
    </w:p>
    <w:p w14:paraId="01EAD027" w14:textId="77777777" w:rsidR="0034769E" w:rsidRPr="00321E9E" w:rsidRDefault="0034769E" w:rsidP="0042262E">
      <w:pPr>
        <w:pStyle w:val="ListParagraph"/>
        <w:numPr>
          <w:ilvl w:val="0"/>
          <w:numId w:val="20"/>
        </w:numPr>
        <w:spacing w:after="40" w:line="240" w:lineRule="auto"/>
        <w:ind w:left="714" w:hanging="357"/>
        <w:contextualSpacing w:val="0"/>
        <w:jc w:val="both"/>
        <w:rPr>
          <w:rFonts w:eastAsia="Calibri" w:cs="Arial"/>
          <w:sz w:val="20"/>
          <w:szCs w:val="20"/>
          <w:lang w:val="es-ES"/>
        </w:rPr>
      </w:pPr>
      <w:r w:rsidRPr="00321E9E">
        <w:rPr>
          <w:rFonts w:eastAsia="Calibri" w:cs="Arial"/>
          <w:sz w:val="20"/>
          <w:szCs w:val="20"/>
          <w:lang w:val="en-US"/>
        </w:rPr>
        <w:t xml:space="preserve">Beal, M. </w:t>
      </w:r>
      <w:r w:rsidRPr="00321E9E">
        <w:rPr>
          <w:rFonts w:eastAsia="Calibri" w:cs="Arial"/>
          <w:i/>
          <w:iCs/>
          <w:sz w:val="20"/>
          <w:szCs w:val="20"/>
          <w:lang w:val="en-US"/>
        </w:rPr>
        <w:t>et al</w:t>
      </w:r>
      <w:r w:rsidRPr="00321E9E">
        <w:rPr>
          <w:rFonts w:eastAsia="Calibri" w:cs="Arial"/>
          <w:sz w:val="20"/>
          <w:szCs w:val="20"/>
          <w:lang w:val="en-US"/>
        </w:rPr>
        <w:t xml:space="preserve">. 2021. Global political responsibility for the conservation of albatrosses and large petrels. </w:t>
      </w:r>
      <w:proofErr w:type="spellStart"/>
      <w:r w:rsidRPr="00321E9E">
        <w:rPr>
          <w:rFonts w:eastAsia="Calibri" w:cs="Arial"/>
          <w:i/>
          <w:iCs/>
          <w:sz w:val="20"/>
          <w:szCs w:val="20"/>
          <w:lang w:val="es-ES"/>
        </w:rPr>
        <w:t>Sci</w:t>
      </w:r>
      <w:proofErr w:type="spellEnd"/>
      <w:r w:rsidRPr="00321E9E">
        <w:rPr>
          <w:rFonts w:eastAsia="Calibri" w:cs="Arial"/>
          <w:i/>
          <w:iCs/>
          <w:sz w:val="20"/>
          <w:szCs w:val="20"/>
          <w:lang w:val="es-ES"/>
        </w:rPr>
        <w:t>. Adv.</w:t>
      </w:r>
      <w:r w:rsidRPr="00321E9E">
        <w:rPr>
          <w:rFonts w:eastAsia="Calibri" w:cs="Arial"/>
          <w:sz w:val="20"/>
          <w:szCs w:val="20"/>
          <w:lang w:val="es-ES"/>
        </w:rPr>
        <w:t xml:space="preserve"> 7(10), eabd7225. </w:t>
      </w:r>
      <w:hyperlink r:id="rId146" w:history="1">
        <w:r w:rsidRPr="00321E9E">
          <w:rPr>
            <w:rStyle w:val="Hyperlink"/>
            <w:rFonts w:eastAsia="Calibri" w:cs="Arial"/>
            <w:sz w:val="20"/>
            <w:szCs w:val="20"/>
            <w:lang w:val="es-ES"/>
          </w:rPr>
          <w:t>https://doi.org/10.1126/sciadv.abd7225</w:t>
        </w:r>
      </w:hyperlink>
    </w:p>
    <w:p w14:paraId="2840070A" w14:textId="77777777" w:rsidR="0034769E" w:rsidRPr="00321E9E" w:rsidRDefault="0034769E" w:rsidP="0042262E">
      <w:pPr>
        <w:pStyle w:val="ListParagraph"/>
        <w:numPr>
          <w:ilvl w:val="0"/>
          <w:numId w:val="20"/>
        </w:numPr>
        <w:spacing w:after="40" w:line="240" w:lineRule="auto"/>
        <w:ind w:left="714" w:hanging="357"/>
        <w:contextualSpacing w:val="0"/>
        <w:jc w:val="both"/>
        <w:rPr>
          <w:rFonts w:eastAsia="Calibri" w:cs="Arial"/>
          <w:sz w:val="20"/>
          <w:szCs w:val="20"/>
          <w:lang w:val="es-ES"/>
        </w:rPr>
      </w:pPr>
      <w:bookmarkStart w:id="12" w:name="_Hlk210915273"/>
      <w:r w:rsidRPr="00321E9E">
        <w:rPr>
          <w:rFonts w:eastAsia="Calibri" w:cs="Arial"/>
          <w:sz w:val="20"/>
          <w:szCs w:val="20"/>
          <w:lang w:val="fr-FR"/>
        </w:rPr>
        <w:t xml:space="preserve">Guilherme, J. L. </w:t>
      </w:r>
      <w:r w:rsidRPr="00321E9E">
        <w:rPr>
          <w:rFonts w:eastAsia="Calibri" w:cs="Arial"/>
          <w:i/>
          <w:sz w:val="20"/>
          <w:szCs w:val="20"/>
          <w:lang w:val="fr-FR"/>
        </w:rPr>
        <w:t>et al.</w:t>
      </w:r>
      <w:r w:rsidRPr="00321E9E">
        <w:rPr>
          <w:rFonts w:eastAsia="Calibri" w:cs="Arial"/>
          <w:sz w:val="20"/>
          <w:szCs w:val="20"/>
          <w:lang w:val="fr-FR"/>
        </w:rPr>
        <w:t xml:space="preserve"> 2023. </w:t>
      </w:r>
      <w:r w:rsidRPr="00321E9E">
        <w:rPr>
          <w:rFonts w:eastAsia="Calibri" w:cs="Arial"/>
          <w:sz w:val="20"/>
          <w:szCs w:val="20"/>
          <w:lang w:val="en-US"/>
        </w:rPr>
        <w:t xml:space="preserve">Connectivity between countries established by landbirds and raptors migrating along the African-Eurasian flyway. </w:t>
      </w:r>
      <w:proofErr w:type="spellStart"/>
      <w:r w:rsidRPr="00321E9E">
        <w:rPr>
          <w:rFonts w:eastAsia="Calibri" w:cs="Arial"/>
          <w:i/>
          <w:iCs/>
          <w:sz w:val="20"/>
          <w:szCs w:val="20"/>
          <w:lang w:val="es-ES"/>
        </w:rPr>
        <w:t>Cons</w:t>
      </w:r>
      <w:proofErr w:type="spellEnd"/>
      <w:r w:rsidRPr="00321E9E">
        <w:rPr>
          <w:rFonts w:eastAsia="Calibri" w:cs="Arial"/>
          <w:i/>
          <w:iCs/>
          <w:sz w:val="20"/>
          <w:szCs w:val="20"/>
          <w:lang w:val="es-ES"/>
        </w:rPr>
        <w:t>. Biol</w:t>
      </w:r>
      <w:r w:rsidRPr="00321E9E">
        <w:rPr>
          <w:rFonts w:eastAsia="Calibri" w:cs="Arial"/>
          <w:sz w:val="20"/>
          <w:szCs w:val="20"/>
          <w:lang w:val="es-ES"/>
        </w:rPr>
        <w:t xml:space="preserve">. 37, e14002. </w:t>
      </w:r>
      <w:hyperlink r:id="rId147" w:history="1">
        <w:r w:rsidRPr="00321E9E">
          <w:rPr>
            <w:rStyle w:val="Hyperlink"/>
            <w:rFonts w:eastAsia="Calibri" w:cs="Arial"/>
            <w:sz w:val="20"/>
            <w:szCs w:val="20"/>
            <w:lang w:val="es-ES"/>
          </w:rPr>
          <w:t>https://doi.org/10.1111/cobi.14002</w:t>
        </w:r>
      </w:hyperlink>
    </w:p>
    <w:bookmarkEnd w:id="12"/>
    <w:p w14:paraId="3B5ADE2E" w14:textId="77777777" w:rsidR="0034769E" w:rsidRPr="00321E9E" w:rsidRDefault="0034769E" w:rsidP="0042262E">
      <w:pPr>
        <w:pStyle w:val="ListParagraph"/>
        <w:numPr>
          <w:ilvl w:val="0"/>
          <w:numId w:val="20"/>
        </w:numPr>
        <w:spacing w:after="40" w:line="240" w:lineRule="auto"/>
        <w:ind w:left="714" w:hanging="357"/>
        <w:contextualSpacing w:val="0"/>
        <w:jc w:val="both"/>
        <w:rPr>
          <w:rFonts w:eastAsia="Calibri" w:cs="Arial"/>
          <w:sz w:val="20"/>
          <w:szCs w:val="20"/>
          <w:lang w:val="es-ES"/>
        </w:rPr>
      </w:pPr>
      <w:r w:rsidRPr="00321E9E">
        <w:rPr>
          <w:rFonts w:eastAsia="Calibri" w:cs="Arial"/>
          <w:sz w:val="20"/>
          <w:szCs w:val="20"/>
          <w:lang w:val="en-US"/>
        </w:rPr>
        <w:t xml:space="preserve">Beal, M. </w:t>
      </w:r>
      <w:r w:rsidRPr="00321E9E">
        <w:rPr>
          <w:rFonts w:eastAsia="Calibri" w:cs="Arial"/>
          <w:i/>
          <w:iCs/>
          <w:sz w:val="20"/>
          <w:szCs w:val="20"/>
          <w:lang w:val="en-US"/>
        </w:rPr>
        <w:t xml:space="preserve">et al. </w:t>
      </w:r>
      <w:r w:rsidRPr="00321E9E">
        <w:rPr>
          <w:rFonts w:eastAsia="Calibri" w:cs="Arial"/>
          <w:sz w:val="20"/>
          <w:szCs w:val="20"/>
          <w:lang w:val="en-US"/>
        </w:rPr>
        <w:t xml:space="preserve">2025. Site-level connectivity identified from multiple sources of movement data to inform conservation of a migratory bird. </w:t>
      </w:r>
      <w:r w:rsidRPr="00321E9E">
        <w:rPr>
          <w:rFonts w:eastAsia="Calibri" w:cs="Arial"/>
          <w:i/>
          <w:iCs/>
          <w:sz w:val="20"/>
          <w:szCs w:val="20"/>
          <w:lang w:val="es-ES"/>
        </w:rPr>
        <w:t xml:space="preserve">J. </w:t>
      </w:r>
      <w:proofErr w:type="spellStart"/>
      <w:r w:rsidRPr="00321E9E">
        <w:rPr>
          <w:rFonts w:eastAsia="Calibri" w:cs="Arial"/>
          <w:i/>
          <w:iCs/>
          <w:sz w:val="20"/>
          <w:szCs w:val="20"/>
          <w:lang w:val="es-ES"/>
        </w:rPr>
        <w:t>Appl</w:t>
      </w:r>
      <w:proofErr w:type="spellEnd"/>
      <w:r w:rsidRPr="00321E9E">
        <w:rPr>
          <w:rFonts w:eastAsia="Calibri" w:cs="Arial"/>
          <w:i/>
          <w:iCs/>
          <w:sz w:val="20"/>
          <w:szCs w:val="20"/>
          <w:lang w:val="es-ES"/>
        </w:rPr>
        <w:t xml:space="preserve">. Ecol. </w:t>
      </w:r>
      <w:r w:rsidRPr="00321E9E">
        <w:rPr>
          <w:rFonts w:eastAsia="Calibri" w:cs="Arial"/>
          <w:sz w:val="20"/>
          <w:szCs w:val="20"/>
          <w:lang w:val="es-ES"/>
        </w:rPr>
        <w:t xml:space="preserve">62(2), 303-316. </w:t>
      </w:r>
      <w:hyperlink r:id="rId148" w:history="1">
        <w:r w:rsidRPr="00321E9E">
          <w:rPr>
            <w:rStyle w:val="Hyperlink"/>
            <w:rFonts w:eastAsia="Calibri" w:cs="Arial"/>
            <w:sz w:val="20"/>
            <w:szCs w:val="20"/>
            <w:lang w:val="es-ES"/>
          </w:rPr>
          <w:t>https://doi.org/10.1111/1365-2664.14839</w:t>
        </w:r>
      </w:hyperlink>
    </w:p>
    <w:p w14:paraId="280A697F" w14:textId="77777777" w:rsidR="0034769E" w:rsidRPr="00321E9E" w:rsidRDefault="0034769E" w:rsidP="0042262E">
      <w:pPr>
        <w:pStyle w:val="ListParagraph"/>
        <w:numPr>
          <w:ilvl w:val="0"/>
          <w:numId w:val="20"/>
        </w:numPr>
        <w:spacing w:after="40" w:line="240" w:lineRule="auto"/>
        <w:ind w:left="714" w:hanging="357"/>
        <w:contextualSpacing w:val="0"/>
        <w:jc w:val="both"/>
        <w:rPr>
          <w:rFonts w:eastAsia="Calibri" w:cs="Arial"/>
          <w:sz w:val="20"/>
          <w:szCs w:val="20"/>
          <w:lang w:val="es-ES"/>
        </w:rPr>
      </w:pPr>
      <w:r w:rsidRPr="00321E9E">
        <w:rPr>
          <w:rFonts w:eastAsia="Calibri" w:cs="Arial"/>
          <w:sz w:val="20"/>
          <w:szCs w:val="20"/>
          <w:lang w:val="en-US"/>
        </w:rPr>
        <w:lastRenderedPageBreak/>
        <w:t xml:space="preserve">Bentley, L. K. </w:t>
      </w:r>
      <w:r w:rsidRPr="00321E9E">
        <w:rPr>
          <w:rFonts w:eastAsia="Calibri" w:cs="Arial"/>
          <w:i/>
          <w:iCs/>
          <w:sz w:val="20"/>
          <w:szCs w:val="20"/>
          <w:lang w:val="en-US"/>
        </w:rPr>
        <w:t>et al</w:t>
      </w:r>
      <w:r w:rsidRPr="00321E9E">
        <w:rPr>
          <w:rFonts w:eastAsia="Calibri" w:cs="Arial"/>
          <w:sz w:val="20"/>
          <w:szCs w:val="20"/>
          <w:lang w:val="en-US"/>
        </w:rPr>
        <w:t xml:space="preserve">. 2025. Marine </w:t>
      </w:r>
      <w:proofErr w:type="spellStart"/>
      <w:r w:rsidRPr="00321E9E">
        <w:rPr>
          <w:rFonts w:eastAsia="Calibri" w:cs="Arial"/>
          <w:sz w:val="20"/>
          <w:szCs w:val="20"/>
          <w:lang w:val="en-US"/>
        </w:rPr>
        <w:t>megavertebrate</w:t>
      </w:r>
      <w:proofErr w:type="spellEnd"/>
      <w:r w:rsidRPr="00321E9E">
        <w:rPr>
          <w:rFonts w:eastAsia="Calibri" w:cs="Arial"/>
          <w:sz w:val="20"/>
          <w:szCs w:val="20"/>
          <w:lang w:val="en-US"/>
        </w:rPr>
        <w:t xml:space="preserve"> migrations connect the global ocean. </w:t>
      </w:r>
      <w:proofErr w:type="spellStart"/>
      <w:r w:rsidRPr="00321E9E">
        <w:rPr>
          <w:rFonts w:eastAsia="Calibri" w:cs="Arial"/>
          <w:i/>
          <w:iCs/>
          <w:sz w:val="20"/>
          <w:szCs w:val="20"/>
          <w:lang w:val="es-ES"/>
        </w:rPr>
        <w:t>Nat</w:t>
      </w:r>
      <w:proofErr w:type="spellEnd"/>
      <w:r w:rsidRPr="00321E9E">
        <w:rPr>
          <w:rFonts w:eastAsia="Calibri" w:cs="Arial"/>
          <w:i/>
          <w:iCs/>
          <w:sz w:val="20"/>
          <w:szCs w:val="20"/>
          <w:lang w:val="es-ES"/>
        </w:rPr>
        <w:t xml:space="preserve">. </w:t>
      </w:r>
      <w:proofErr w:type="spellStart"/>
      <w:r w:rsidRPr="00321E9E">
        <w:rPr>
          <w:rFonts w:eastAsia="Calibri" w:cs="Arial"/>
          <w:i/>
          <w:iCs/>
          <w:sz w:val="20"/>
          <w:szCs w:val="20"/>
          <w:lang w:val="es-ES"/>
        </w:rPr>
        <w:t>Commun</w:t>
      </w:r>
      <w:proofErr w:type="spellEnd"/>
      <w:r w:rsidRPr="00321E9E">
        <w:rPr>
          <w:rFonts w:eastAsia="Calibri" w:cs="Arial"/>
          <w:i/>
          <w:iCs/>
          <w:sz w:val="20"/>
          <w:szCs w:val="20"/>
          <w:lang w:val="es-ES"/>
        </w:rPr>
        <w:t>.</w:t>
      </w:r>
      <w:r w:rsidRPr="00321E9E">
        <w:rPr>
          <w:rFonts w:eastAsia="Calibri" w:cs="Arial"/>
          <w:sz w:val="20"/>
          <w:szCs w:val="20"/>
          <w:lang w:val="es-ES"/>
        </w:rPr>
        <w:t xml:space="preserve"> 16, 4089. </w:t>
      </w:r>
      <w:hyperlink r:id="rId149" w:history="1">
        <w:r w:rsidRPr="00321E9E">
          <w:rPr>
            <w:rStyle w:val="Hyperlink"/>
            <w:rFonts w:eastAsia="Calibri" w:cs="Arial"/>
            <w:sz w:val="20"/>
            <w:szCs w:val="20"/>
            <w:lang w:val="es-ES"/>
          </w:rPr>
          <w:t>https://doi.org/10.1038/s41467-025-59271-7</w:t>
        </w:r>
      </w:hyperlink>
    </w:p>
    <w:p w14:paraId="327DFE5C" w14:textId="77777777" w:rsidR="0034769E" w:rsidRPr="00321E9E" w:rsidRDefault="0034769E" w:rsidP="0042262E">
      <w:pPr>
        <w:pStyle w:val="ListParagraph"/>
        <w:numPr>
          <w:ilvl w:val="0"/>
          <w:numId w:val="20"/>
        </w:numPr>
        <w:spacing w:after="40" w:line="240" w:lineRule="auto"/>
        <w:ind w:left="714" w:hanging="357"/>
        <w:contextualSpacing w:val="0"/>
        <w:jc w:val="both"/>
        <w:rPr>
          <w:rFonts w:eastAsia="Calibri" w:cs="Arial"/>
          <w:sz w:val="20"/>
          <w:szCs w:val="20"/>
          <w:lang w:val="es-ES"/>
        </w:rPr>
      </w:pPr>
      <w:proofErr w:type="spellStart"/>
      <w:r w:rsidRPr="00321E9E">
        <w:rPr>
          <w:rFonts w:eastAsia="Calibri" w:cs="Arial"/>
          <w:sz w:val="20"/>
          <w:szCs w:val="20"/>
          <w:lang w:val="fr-FR"/>
        </w:rPr>
        <w:t>Morten</w:t>
      </w:r>
      <w:proofErr w:type="spellEnd"/>
      <w:r w:rsidRPr="00321E9E">
        <w:rPr>
          <w:rFonts w:eastAsia="Calibri" w:cs="Arial"/>
          <w:sz w:val="20"/>
          <w:szCs w:val="20"/>
          <w:lang w:val="fr-FR"/>
        </w:rPr>
        <w:t xml:space="preserve">, J. M. </w:t>
      </w:r>
      <w:r w:rsidRPr="00321E9E">
        <w:rPr>
          <w:rFonts w:eastAsia="Calibri" w:cs="Arial"/>
          <w:i/>
          <w:sz w:val="20"/>
          <w:szCs w:val="20"/>
          <w:lang w:val="fr-FR"/>
        </w:rPr>
        <w:t>et al</w:t>
      </w:r>
      <w:r w:rsidRPr="00321E9E">
        <w:rPr>
          <w:rFonts w:eastAsia="Calibri" w:cs="Arial"/>
          <w:sz w:val="20"/>
          <w:szCs w:val="20"/>
          <w:lang w:val="fr-FR"/>
        </w:rPr>
        <w:t xml:space="preserve">. 2025. </w:t>
      </w:r>
      <w:r w:rsidRPr="00321E9E">
        <w:rPr>
          <w:rFonts w:eastAsia="Calibri" w:cs="Arial"/>
          <w:sz w:val="20"/>
          <w:szCs w:val="20"/>
          <w:lang w:val="en-US"/>
        </w:rPr>
        <w:t xml:space="preserve">Global marine flyways identified for long-distance migrating seabirds from tracking data. </w:t>
      </w:r>
      <w:proofErr w:type="spellStart"/>
      <w:r w:rsidRPr="00321E9E">
        <w:rPr>
          <w:rFonts w:eastAsia="Calibri" w:cs="Arial"/>
          <w:i/>
          <w:iCs/>
          <w:sz w:val="20"/>
          <w:szCs w:val="20"/>
          <w:lang w:val="es-ES"/>
        </w:rPr>
        <w:t>Glob</w:t>
      </w:r>
      <w:proofErr w:type="spellEnd"/>
      <w:r w:rsidRPr="00321E9E">
        <w:rPr>
          <w:rFonts w:eastAsia="Calibri" w:cs="Arial"/>
          <w:i/>
          <w:iCs/>
          <w:sz w:val="20"/>
          <w:szCs w:val="20"/>
          <w:lang w:val="es-ES"/>
        </w:rPr>
        <w:t xml:space="preserve">. Ecol. </w:t>
      </w:r>
      <w:proofErr w:type="spellStart"/>
      <w:r w:rsidRPr="00321E9E">
        <w:rPr>
          <w:rFonts w:eastAsia="Calibri" w:cs="Arial"/>
          <w:i/>
          <w:iCs/>
          <w:sz w:val="20"/>
          <w:szCs w:val="20"/>
          <w:lang w:val="es-ES"/>
        </w:rPr>
        <w:t>Biogeog</w:t>
      </w:r>
      <w:proofErr w:type="spellEnd"/>
      <w:r w:rsidRPr="00321E9E">
        <w:rPr>
          <w:rFonts w:eastAsia="Calibri" w:cs="Arial"/>
          <w:i/>
          <w:iCs/>
          <w:sz w:val="20"/>
          <w:szCs w:val="20"/>
          <w:lang w:val="es-ES"/>
        </w:rPr>
        <w:t xml:space="preserve">. </w:t>
      </w:r>
      <w:r w:rsidRPr="00321E9E">
        <w:rPr>
          <w:rFonts w:eastAsia="Calibri" w:cs="Arial"/>
          <w:sz w:val="20"/>
          <w:szCs w:val="20"/>
          <w:lang w:val="es-ES"/>
        </w:rPr>
        <w:t>34(2), e70004.</w:t>
      </w:r>
      <w:r w:rsidRPr="00321E9E">
        <w:rPr>
          <w:rFonts w:eastAsia="Calibri" w:cs="Arial"/>
          <w:i/>
          <w:iCs/>
          <w:sz w:val="20"/>
          <w:szCs w:val="20"/>
          <w:lang w:val="es-ES"/>
        </w:rPr>
        <w:t xml:space="preserve"> </w:t>
      </w:r>
      <w:hyperlink r:id="rId150" w:history="1">
        <w:r w:rsidRPr="00321E9E">
          <w:rPr>
            <w:rStyle w:val="Hyperlink"/>
            <w:rFonts w:eastAsia="Calibri" w:cs="Arial"/>
            <w:sz w:val="20"/>
            <w:szCs w:val="20"/>
            <w:lang w:val="es-ES"/>
          </w:rPr>
          <w:t>https://doi.org/10.1111/geb.70004</w:t>
        </w:r>
      </w:hyperlink>
    </w:p>
    <w:p w14:paraId="58CD53A6" w14:textId="1E01589A" w:rsidR="00831DC2" w:rsidRPr="003431FC" w:rsidRDefault="00831DC2" w:rsidP="00DD07FD">
      <w:pPr>
        <w:pStyle w:val="Secondnumbering"/>
        <w:numPr>
          <w:ilvl w:val="0"/>
          <w:numId w:val="0"/>
        </w:numPr>
        <w:rPr>
          <w:rFonts w:cs="Arial"/>
          <w:lang w:val="es-ES"/>
        </w:rPr>
      </w:pPr>
    </w:p>
    <w:sectPr w:rsidR="00831DC2" w:rsidRPr="003431FC" w:rsidSect="004831BB">
      <w:headerReference w:type="even" r:id="rId151"/>
      <w:headerReference w:type="first" r:id="rId152"/>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2C9F4E5" w14:textId="77777777" w:rsidR="00CA104D" w:rsidRDefault="00CA104D" w:rsidP="002E0DE9">
      <w:pPr>
        <w:spacing w:after="0" w:line="240" w:lineRule="auto"/>
      </w:pPr>
      <w:r>
        <w:separator/>
      </w:r>
    </w:p>
  </w:endnote>
  <w:endnote w:type="continuationSeparator" w:id="0">
    <w:p w14:paraId="0FF6F519" w14:textId="77777777" w:rsidR="00CA104D" w:rsidRDefault="00CA104D" w:rsidP="002E0DE9">
      <w:pPr>
        <w:spacing w:after="0" w:line="240" w:lineRule="auto"/>
      </w:pPr>
      <w:r>
        <w:continuationSeparator/>
      </w:r>
    </w:p>
  </w:endnote>
  <w:endnote w:type="continuationNotice" w:id="1">
    <w:p w14:paraId="0A4A4A0B" w14:textId="77777777" w:rsidR="00CA104D" w:rsidRDefault="00CA104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Roboto">
    <w:altName w:val="Arial"/>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ato">
    <w:altName w:val="Segoe UI"/>
    <w:charset w:val="00"/>
    <w:family w:val="swiss"/>
    <w:pitch w:val="variable"/>
    <w:sig w:usb0="E10002FF" w:usb1="5000ECFF" w:usb2="00000021" w:usb3="00000000" w:csb0="0000019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BB468" w14:textId="659CB2D3" w:rsidR="007865D0" w:rsidRPr="00D95944" w:rsidRDefault="007865D0">
    <w:pPr>
      <w:pStyle w:val="Footer"/>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799809244"/>
      <w:docPartObj>
        <w:docPartGallery w:val="Page Numbers (Bottom of Page)"/>
        <w:docPartUnique/>
      </w:docPartObj>
    </w:sdtPr>
    <w:sdtEndPr/>
    <w:sdtContent>
      <w:p w14:paraId="30584002" w14:textId="4C0E15BF" w:rsidR="007865D0" w:rsidRPr="00AC2C4D" w:rsidRDefault="007865D0" w:rsidP="00D52DD0">
        <w:pPr>
          <w:pStyle w:val="Footer"/>
          <w:jc w:val="center"/>
        </w:pPr>
        <w:r w:rsidRPr="00AC2C4D">
          <w:rPr>
            <w:rFonts w:ascii="Roboto" w:hAnsi="Roboto"/>
            <w:sz w:val="18"/>
            <w:szCs w:val="18"/>
          </w:rPr>
          <w:fldChar w:fldCharType="begin"/>
        </w:r>
        <w:r w:rsidRPr="00AC2C4D">
          <w:rPr>
            <w:rFonts w:ascii="Roboto" w:hAnsi="Roboto"/>
            <w:sz w:val="18"/>
            <w:szCs w:val="18"/>
          </w:rPr>
          <w:instrText>PAGE   \* MERGEFORMAT</w:instrText>
        </w:r>
        <w:r w:rsidRPr="00AC2C4D">
          <w:rPr>
            <w:rFonts w:ascii="Roboto" w:hAnsi="Roboto"/>
            <w:sz w:val="18"/>
            <w:szCs w:val="18"/>
          </w:rPr>
          <w:fldChar w:fldCharType="separate"/>
        </w:r>
        <w:r w:rsidR="001A13C4">
          <w:rPr>
            <w:rFonts w:ascii="Roboto" w:hAnsi="Roboto"/>
            <w:noProof/>
            <w:sz w:val="18"/>
            <w:szCs w:val="18"/>
          </w:rPr>
          <w:t>1</w:t>
        </w:r>
        <w:r w:rsidRPr="00AC2C4D">
          <w:rPr>
            <w:rFonts w:ascii="Roboto" w:hAnsi="Roboto"/>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BBF582" w14:textId="246407B6" w:rsidR="007865D0" w:rsidRPr="003A3CD1" w:rsidRDefault="007865D0" w:rsidP="005479CC">
    <w:pPr>
      <w:pStyle w:val="Footer"/>
      <w:jc w:val="center"/>
      <w:rPr>
        <w:rFonts w:ascii="Roboto" w:hAnsi="Roboto"/>
        <w:sz w:val="18"/>
        <w:szCs w:val="18"/>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922950247"/>
      <w:docPartObj>
        <w:docPartGallery w:val="Page Numbers (Bottom of Page)"/>
        <w:docPartUnique/>
      </w:docPartObj>
    </w:sdtPr>
    <w:sdtEndPr/>
    <w:sdtContent>
      <w:p w14:paraId="505A9381" w14:textId="6EE74846" w:rsidR="007865D0" w:rsidRPr="00AC2C4D" w:rsidRDefault="007865D0" w:rsidP="00311817">
        <w:pPr>
          <w:pStyle w:val="Footer"/>
          <w:jc w:val="center"/>
        </w:pPr>
        <w:r w:rsidRPr="00AC2C4D">
          <w:rPr>
            <w:rFonts w:ascii="Roboto" w:hAnsi="Roboto"/>
            <w:sz w:val="18"/>
            <w:szCs w:val="18"/>
          </w:rPr>
          <w:fldChar w:fldCharType="begin"/>
        </w:r>
        <w:r w:rsidRPr="00AC2C4D">
          <w:rPr>
            <w:rFonts w:ascii="Roboto" w:hAnsi="Roboto"/>
            <w:sz w:val="18"/>
            <w:szCs w:val="18"/>
          </w:rPr>
          <w:instrText>PAGE   \* MERGEFORMAT</w:instrText>
        </w:r>
        <w:r w:rsidRPr="00AC2C4D">
          <w:rPr>
            <w:rFonts w:ascii="Roboto" w:hAnsi="Roboto"/>
            <w:sz w:val="18"/>
            <w:szCs w:val="18"/>
          </w:rPr>
          <w:fldChar w:fldCharType="separate"/>
        </w:r>
        <w:r w:rsidR="001A13C4">
          <w:rPr>
            <w:rFonts w:ascii="Roboto" w:hAnsi="Roboto"/>
            <w:noProof/>
            <w:sz w:val="18"/>
            <w:szCs w:val="18"/>
          </w:rPr>
          <w:t>2</w:t>
        </w:r>
        <w:r w:rsidRPr="00AC2C4D">
          <w:rPr>
            <w:rFonts w:ascii="Roboto" w:hAnsi="Roboto"/>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8BCA5FF" w14:textId="77777777" w:rsidR="00CA104D" w:rsidRDefault="00CA104D" w:rsidP="002E0DE9">
      <w:pPr>
        <w:spacing w:after="0" w:line="240" w:lineRule="auto"/>
      </w:pPr>
      <w:r>
        <w:separator/>
      </w:r>
    </w:p>
  </w:footnote>
  <w:footnote w:type="continuationSeparator" w:id="0">
    <w:p w14:paraId="48D3125A" w14:textId="77777777" w:rsidR="00CA104D" w:rsidRDefault="00CA104D" w:rsidP="002E0DE9">
      <w:pPr>
        <w:spacing w:after="0" w:line="240" w:lineRule="auto"/>
      </w:pPr>
      <w:r>
        <w:continuationSeparator/>
      </w:r>
    </w:p>
  </w:footnote>
  <w:footnote w:type="continuationNotice" w:id="1">
    <w:p w14:paraId="4E2BC5EA" w14:textId="77777777" w:rsidR="00CA104D" w:rsidRDefault="00CA104D">
      <w:pPr>
        <w:spacing w:after="0" w:line="240" w:lineRule="auto"/>
      </w:pPr>
    </w:p>
  </w:footnote>
  <w:footnote w:id="2">
    <w:p w14:paraId="232ACFD7" w14:textId="77777777" w:rsidR="007865D0" w:rsidRPr="00666BD8" w:rsidRDefault="007865D0" w:rsidP="00C15A7C">
      <w:pPr>
        <w:pStyle w:val="FootnoteText"/>
        <w:jc w:val="both"/>
        <w:rPr>
          <w:rFonts w:cs="Arial"/>
          <w:sz w:val="16"/>
          <w:szCs w:val="16"/>
          <w:lang w:val="es-ES"/>
        </w:rPr>
      </w:pPr>
      <w:r w:rsidRPr="00666BD8">
        <w:rPr>
          <w:rStyle w:val="FootnoteReference"/>
          <w:rFonts w:cs="Arial"/>
          <w:sz w:val="16"/>
          <w:szCs w:val="16"/>
          <w:lang w:val="es-ES"/>
        </w:rPr>
        <w:footnoteRef/>
      </w:r>
      <w:r w:rsidRPr="00666BD8">
        <w:rPr>
          <w:rFonts w:cs="Arial"/>
          <w:sz w:val="16"/>
          <w:szCs w:val="16"/>
          <w:lang w:val="es-ES"/>
        </w:rPr>
        <w:t xml:space="preserve"> Esta versión del informe utiliza la versión 2025-1 de la Lista Roja de la UICN.</w:t>
      </w:r>
    </w:p>
  </w:footnote>
  <w:footnote w:id="3">
    <w:p w14:paraId="3C742F71" w14:textId="6C9E5F03" w:rsidR="007865D0" w:rsidRPr="00666BD8" w:rsidRDefault="007865D0" w:rsidP="00C15A7C">
      <w:pPr>
        <w:pStyle w:val="FootnoteText"/>
        <w:jc w:val="both"/>
        <w:rPr>
          <w:rFonts w:cs="Arial"/>
          <w:sz w:val="16"/>
          <w:szCs w:val="16"/>
          <w:lang w:val="es-ES"/>
        </w:rPr>
      </w:pPr>
      <w:r w:rsidRPr="00666BD8">
        <w:rPr>
          <w:rStyle w:val="FootnoteReference"/>
          <w:rFonts w:cs="Arial"/>
          <w:sz w:val="16"/>
          <w:szCs w:val="16"/>
          <w:lang w:val="es-ES"/>
        </w:rPr>
        <w:footnoteRef/>
      </w:r>
      <w:r w:rsidRPr="00666BD8">
        <w:rPr>
          <w:rFonts w:cs="Arial"/>
          <w:sz w:val="16"/>
          <w:szCs w:val="16"/>
          <w:lang w:val="es-ES"/>
        </w:rPr>
        <w:t xml:space="preserve"> De manera coherente con el primer informe </w:t>
      </w:r>
      <w:r w:rsidRPr="00666BD8">
        <w:rPr>
          <w:rFonts w:cs="Arial"/>
          <w:i/>
          <w:iCs/>
          <w:sz w:val="16"/>
          <w:szCs w:val="16"/>
          <w:lang w:val="es-ES"/>
        </w:rPr>
        <w:t>Estado de las especies migratorias en el mundo</w:t>
      </w:r>
      <w:r w:rsidRPr="00666BD8">
        <w:rPr>
          <w:rFonts w:cs="Arial"/>
          <w:sz w:val="16"/>
          <w:szCs w:val="16"/>
          <w:lang w:val="es-ES"/>
        </w:rPr>
        <w:t xml:space="preserve">, se excluyeron del análisis las especies enumeradas en la CMS cuyo taxón parental también está enumerado, con el fin de evitar el doble conteo. En total, se excluyeron cinco subespecies de esta forma: </w:t>
      </w:r>
      <w:r w:rsidRPr="00666BD8">
        <w:rPr>
          <w:rFonts w:cs="Arial"/>
          <w:i/>
          <w:iCs/>
          <w:sz w:val="16"/>
          <w:szCs w:val="16"/>
          <w:lang w:val="es-ES"/>
        </w:rPr>
        <w:t>Calidris canutus rufa</w:t>
      </w:r>
      <w:r w:rsidRPr="00666BD8">
        <w:rPr>
          <w:rFonts w:cs="Arial"/>
          <w:sz w:val="16"/>
          <w:szCs w:val="16"/>
          <w:lang w:val="es-ES"/>
        </w:rPr>
        <w:t xml:space="preserve">, </w:t>
      </w:r>
      <w:r w:rsidRPr="00666BD8">
        <w:rPr>
          <w:rFonts w:cs="Arial"/>
          <w:i/>
          <w:iCs/>
          <w:sz w:val="16"/>
          <w:szCs w:val="16"/>
          <w:lang w:val="es-ES"/>
        </w:rPr>
        <w:t>Gypaetus barbatus meridionalis</w:t>
      </w:r>
      <w:r w:rsidRPr="00666BD8">
        <w:rPr>
          <w:rFonts w:cs="Arial"/>
          <w:sz w:val="16"/>
          <w:szCs w:val="16"/>
          <w:lang w:val="es-ES"/>
        </w:rPr>
        <w:t xml:space="preserve">, </w:t>
      </w:r>
      <w:r w:rsidRPr="00666BD8">
        <w:rPr>
          <w:rFonts w:cs="Arial"/>
          <w:i/>
          <w:iCs/>
          <w:sz w:val="16"/>
          <w:szCs w:val="16"/>
          <w:lang w:val="es-ES"/>
        </w:rPr>
        <w:t>Lynx lynx balcanicus</w:t>
      </w:r>
      <w:r w:rsidRPr="00666BD8">
        <w:rPr>
          <w:rFonts w:cs="Arial"/>
          <w:sz w:val="16"/>
          <w:szCs w:val="16"/>
          <w:lang w:val="es-ES"/>
        </w:rPr>
        <w:t>,</w:t>
      </w:r>
      <w:r w:rsidRPr="00666BD8">
        <w:rPr>
          <w:rFonts w:cs="Arial"/>
          <w:i/>
          <w:iCs/>
          <w:sz w:val="16"/>
          <w:szCs w:val="16"/>
          <w:lang w:val="es-ES"/>
        </w:rPr>
        <w:t xml:space="preserve"> Tursiops truncatus gephyreus</w:t>
      </w:r>
      <w:r w:rsidRPr="00666BD8">
        <w:rPr>
          <w:rFonts w:cs="Arial"/>
          <w:sz w:val="16"/>
          <w:szCs w:val="16"/>
          <w:lang w:val="es-ES"/>
        </w:rPr>
        <w:t xml:space="preserve"> y</w:t>
      </w:r>
      <w:r w:rsidRPr="00666BD8">
        <w:rPr>
          <w:rFonts w:cs="Arial"/>
          <w:i/>
          <w:iCs/>
          <w:sz w:val="16"/>
          <w:szCs w:val="16"/>
          <w:lang w:val="es-ES"/>
        </w:rPr>
        <w:t xml:space="preserve"> Tursiops truncatus ponticus</w:t>
      </w:r>
      <w:r w:rsidRPr="00666BD8">
        <w:rPr>
          <w:rFonts w:cs="Arial"/>
          <w:sz w:val="16"/>
          <w:szCs w:val="16"/>
          <w:lang w:val="es-ES"/>
        </w:rPr>
        <w:t>.</w:t>
      </w:r>
    </w:p>
  </w:footnote>
  <w:footnote w:id="4">
    <w:p w14:paraId="504CCEB4" w14:textId="77777777" w:rsidR="007865D0" w:rsidRPr="00666BD8" w:rsidRDefault="007865D0" w:rsidP="00C15A7C">
      <w:pPr>
        <w:pStyle w:val="FootnoteText"/>
        <w:jc w:val="both"/>
        <w:rPr>
          <w:rFonts w:cs="Arial"/>
          <w:sz w:val="16"/>
          <w:szCs w:val="16"/>
          <w:lang w:val="es-ES"/>
        </w:rPr>
      </w:pPr>
      <w:r w:rsidRPr="00666BD8">
        <w:rPr>
          <w:rStyle w:val="FootnoteReference"/>
          <w:rFonts w:cs="Arial"/>
          <w:sz w:val="16"/>
          <w:szCs w:val="16"/>
          <w:lang w:val="es-ES"/>
        </w:rPr>
        <w:footnoteRef/>
      </w:r>
      <w:r w:rsidRPr="00666BD8">
        <w:rPr>
          <w:rFonts w:cs="Arial"/>
          <w:sz w:val="16"/>
          <w:szCs w:val="16"/>
          <w:lang w:val="es-ES"/>
        </w:rPr>
        <w:t xml:space="preserve"> Se emplearon datos de subespecies, subpoblaciones y evaluaciones regionales para los taxones en los que únicamente una subespecie o población de una especie está incluida en los Apéndices de la CMS, excluyendo aquellas evaluaciones señaladas como «necesitan actualización» cuando existía una evaluación más reciente a nivel de especie. En total, se utilizaron evaluaciones no globales para 37 especies, incluyendo 28 especies de murciélagos cuya inclusión en la CMS se aplica únicamente a las poblaciones europeas. Las evaluaciones regionales pertinentes para estas especies solo estuvieron disponibles después de 2022.</w:t>
      </w:r>
    </w:p>
  </w:footnote>
  <w:footnote w:id="5">
    <w:p w14:paraId="2DA2A243" w14:textId="77777777" w:rsidR="007865D0" w:rsidRPr="00666BD8" w:rsidRDefault="007865D0" w:rsidP="00C15A7C">
      <w:pPr>
        <w:pStyle w:val="FootnoteText"/>
        <w:jc w:val="both"/>
        <w:rPr>
          <w:rFonts w:cs="Arial"/>
          <w:sz w:val="16"/>
          <w:szCs w:val="16"/>
          <w:lang w:val="es-ES"/>
        </w:rPr>
      </w:pPr>
      <w:r w:rsidRPr="00666BD8">
        <w:rPr>
          <w:rStyle w:val="FootnoteReference"/>
          <w:rFonts w:cs="Arial"/>
          <w:sz w:val="16"/>
          <w:szCs w:val="16"/>
          <w:lang w:val="es-ES"/>
        </w:rPr>
        <w:footnoteRef/>
      </w:r>
      <w:r w:rsidRPr="00666BD8">
        <w:rPr>
          <w:rFonts w:cs="Arial"/>
          <w:sz w:val="16"/>
          <w:szCs w:val="16"/>
          <w:lang w:val="es-ES"/>
        </w:rPr>
        <w:t xml:space="preserve"> Una especie (</w:t>
      </w:r>
      <w:r w:rsidRPr="00666BD8">
        <w:rPr>
          <w:rFonts w:cs="Arial"/>
          <w:i/>
          <w:iCs/>
          <w:sz w:val="16"/>
          <w:szCs w:val="16"/>
          <w:lang w:val="es-ES"/>
        </w:rPr>
        <w:t>Charadrius dealbatus</w:t>
      </w:r>
      <w:r w:rsidRPr="00666BD8">
        <w:rPr>
          <w:rFonts w:cs="Arial"/>
          <w:sz w:val="16"/>
          <w:szCs w:val="16"/>
          <w:lang w:val="es-ES"/>
        </w:rPr>
        <w:t>, chorlitejo cariblanco)</w:t>
      </w:r>
      <w:r w:rsidRPr="00666BD8">
        <w:rPr>
          <w:rFonts w:cs="Arial"/>
          <w:i/>
          <w:iCs/>
          <w:sz w:val="16"/>
          <w:szCs w:val="16"/>
          <w:lang w:val="es-ES"/>
        </w:rPr>
        <w:t xml:space="preserve"> </w:t>
      </w:r>
      <w:r w:rsidRPr="00666BD8">
        <w:rPr>
          <w:rFonts w:cs="Arial"/>
          <w:sz w:val="16"/>
          <w:szCs w:val="16"/>
          <w:lang w:val="es-ES"/>
        </w:rPr>
        <w:t>cambió de la categoría «Datos Insuficientes (DD)» a «Preocupación Menor (LC)».</w:t>
      </w:r>
    </w:p>
  </w:footnote>
  <w:footnote w:id="6">
    <w:p w14:paraId="5337BA22" w14:textId="77777777" w:rsidR="007865D0" w:rsidRPr="00666BD8" w:rsidRDefault="007865D0" w:rsidP="00C15A7C">
      <w:pPr>
        <w:pStyle w:val="FootnoteText"/>
        <w:jc w:val="both"/>
        <w:rPr>
          <w:rFonts w:cs="Arial"/>
          <w:sz w:val="16"/>
          <w:szCs w:val="16"/>
          <w:lang w:val="es-ES"/>
        </w:rPr>
      </w:pPr>
      <w:r w:rsidRPr="00666BD8">
        <w:rPr>
          <w:rStyle w:val="FootnoteReference"/>
          <w:rFonts w:cs="Arial"/>
          <w:sz w:val="16"/>
          <w:szCs w:val="16"/>
          <w:lang w:val="es-ES"/>
        </w:rPr>
        <w:footnoteRef/>
      </w:r>
      <w:r w:rsidRPr="00666BD8">
        <w:rPr>
          <w:rFonts w:cs="Arial"/>
          <w:sz w:val="16"/>
          <w:szCs w:val="16"/>
          <w:lang w:val="es-ES"/>
        </w:rPr>
        <w:t xml:space="preserve"> Las especies globalmente amenazadas son aquellas clasificadas como «En Peligro Crítico (CR)», «En Peligro (EN)» o «Vulnerable (VU)».</w:t>
      </w:r>
    </w:p>
  </w:footnote>
  <w:footnote w:id="7">
    <w:p w14:paraId="1BEC835E" w14:textId="6CFC1AE7" w:rsidR="007865D0" w:rsidRPr="00666BD8" w:rsidRDefault="007865D0" w:rsidP="00C15A7C">
      <w:pPr>
        <w:pStyle w:val="FootnoteText"/>
        <w:jc w:val="both"/>
        <w:rPr>
          <w:rFonts w:cs="Arial"/>
          <w:sz w:val="16"/>
          <w:szCs w:val="16"/>
          <w:lang w:val="es-ES"/>
        </w:rPr>
      </w:pPr>
      <w:r w:rsidRPr="00666BD8">
        <w:rPr>
          <w:rStyle w:val="FootnoteReference"/>
          <w:rFonts w:cs="Arial"/>
          <w:sz w:val="16"/>
          <w:szCs w:val="16"/>
          <w:lang w:val="es-ES"/>
        </w:rPr>
        <w:footnoteRef/>
      </w:r>
      <w:r w:rsidRPr="00666BD8">
        <w:rPr>
          <w:rFonts w:cs="Arial"/>
          <w:sz w:val="16"/>
          <w:szCs w:val="16"/>
          <w:lang w:val="es-ES"/>
        </w:rPr>
        <w:t xml:space="preserve"> Siguiendo el mismo enfoque adoptado en el primer </w:t>
      </w:r>
      <w:r w:rsidRPr="00666BD8">
        <w:rPr>
          <w:rFonts w:cs="Arial"/>
          <w:i/>
          <w:iCs/>
          <w:sz w:val="16"/>
          <w:szCs w:val="16"/>
          <w:lang w:val="es-ES"/>
        </w:rPr>
        <w:t>Estado d</w:t>
      </w:r>
      <w:r>
        <w:rPr>
          <w:rFonts w:cs="Arial"/>
          <w:i/>
          <w:iCs/>
          <w:sz w:val="16"/>
          <w:szCs w:val="16"/>
          <w:lang w:val="es-ES"/>
        </w:rPr>
        <w:t>e las especies migratorias en el</w:t>
      </w:r>
      <w:r w:rsidRPr="00666BD8">
        <w:rPr>
          <w:rFonts w:cs="Arial"/>
          <w:i/>
          <w:iCs/>
          <w:sz w:val="16"/>
          <w:szCs w:val="16"/>
          <w:lang w:val="es-ES"/>
        </w:rPr>
        <w:t xml:space="preserve"> mundo</w:t>
      </w:r>
      <w:r w:rsidRPr="00666BD8">
        <w:rPr>
          <w:rFonts w:cs="Arial"/>
          <w:sz w:val="16"/>
          <w:szCs w:val="16"/>
          <w:lang w:val="es-ES"/>
        </w:rPr>
        <w:t>, el número de especies de aves incluidas bajo listados de nivel taxonómico superior se determinó mediante una desagregación conforme a la referencia taxonómica estándar de la CMS. Solo se incluyeron aquellas aves evaluadas por el co-consejero de Aves designado por la COP de la CMS como cumplidoras de los criterios de movilidad de la Convención, independientemente de su estado de conservación.</w:t>
      </w:r>
    </w:p>
  </w:footnote>
  <w:footnote w:id="8">
    <w:p w14:paraId="5B787EE5" w14:textId="77777777" w:rsidR="007865D0" w:rsidRPr="008C3380" w:rsidRDefault="007865D0" w:rsidP="002D72AD">
      <w:pPr>
        <w:pStyle w:val="FootnoteText"/>
        <w:rPr>
          <w:rFonts w:cs="Arial"/>
          <w:sz w:val="16"/>
          <w:szCs w:val="16"/>
          <w:lang w:val="es-ES"/>
        </w:rPr>
      </w:pPr>
      <w:r w:rsidRPr="00AC2C4D">
        <w:rPr>
          <w:rStyle w:val="FootnoteReference"/>
          <w:rFonts w:cs="Arial"/>
          <w:sz w:val="16"/>
          <w:szCs w:val="16"/>
        </w:rPr>
        <w:footnoteRef/>
      </w:r>
      <w:r w:rsidRPr="008C3380">
        <w:rPr>
          <w:rFonts w:cs="Arial"/>
          <w:sz w:val="16"/>
          <w:szCs w:val="16"/>
          <w:lang w:val="es-ES"/>
        </w:rPr>
        <w:t xml:space="preserve"> En la COP14, se adoptaron catorce propuestas para enmendar los Apéndices de la CMS. </w:t>
      </w:r>
    </w:p>
  </w:footnote>
  <w:footnote w:id="9">
    <w:p w14:paraId="38A8F78D" w14:textId="6A97AB49" w:rsidR="007865D0" w:rsidRPr="008C3380" w:rsidRDefault="007865D0" w:rsidP="00415F42">
      <w:pPr>
        <w:pStyle w:val="FootnoteText"/>
        <w:jc w:val="both"/>
        <w:rPr>
          <w:rFonts w:cs="Arial"/>
          <w:sz w:val="16"/>
          <w:szCs w:val="16"/>
          <w:lang w:val="es-ES"/>
        </w:rPr>
      </w:pPr>
      <w:r w:rsidRPr="00AC2C4D">
        <w:rPr>
          <w:rStyle w:val="FootnoteReference"/>
          <w:rFonts w:cs="Arial"/>
          <w:sz w:val="16"/>
          <w:szCs w:val="16"/>
        </w:rPr>
        <w:footnoteRef/>
      </w:r>
      <w:r w:rsidRPr="008C3380">
        <w:rPr>
          <w:rFonts w:cs="Arial"/>
          <w:sz w:val="16"/>
          <w:szCs w:val="16"/>
          <w:lang w:val="es-ES"/>
        </w:rPr>
        <w:t xml:space="preserve"> La literatura publicada después de finales de 2023 se publicó demasiado tarde para ser incluida en el primer informe </w:t>
      </w:r>
      <w:r w:rsidRPr="008C3380">
        <w:rPr>
          <w:rFonts w:cs="Arial"/>
          <w:i/>
          <w:iCs/>
          <w:sz w:val="16"/>
          <w:szCs w:val="16"/>
          <w:lang w:val="es-ES"/>
        </w:rPr>
        <w:t>Estado de las especies migratorias en del mundo</w:t>
      </w:r>
      <w:r w:rsidRPr="008C3380">
        <w:rPr>
          <w:rFonts w:cs="Arial"/>
          <w:sz w:val="16"/>
          <w:szCs w:val="16"/>
          <w:lang w:val="es-ES"/>
        </w:rPr>
        <w:t>.</w:t>
      </w:r>
    </w:p>
  </w:footnote>
  <w:footnote w:id="10">
    <w:p w14:paraId="452DA654" w14:textId="77777777" w:rsidR="007865D0" w:rsidRPr="008C3380" w:rsidRDefault="007865D0" w:rsidP="00415F42">
      <w:pPr>
        <w:pStyle w:val="FootnoteText"/>
        <w:jc w:val="both"/>
        <w:rPr>
          <w:rFonts w:cs="Arial"/>
          <w:sz w:val="16"/>
          <w:szCs w:val="16"/>
          <w:lang w:val="es-ES"/>
        </w:rPr>
      </w:pPr>
      <w:r w:rsidRPr="00AC2C4D">
        <w:rPr>
          <w:rStyle w:val="FootnoteReference"/>
          <w:rFonts w:cs="Arial"/>
          <w:sz w:val="16"/>
          <w:szCs w:val="16"/>
        </w:rPr>
        <w:footnoteRef/>
      </w:r>
      <w:r w:rsidRPr="008C3380">
        <w:rPr>
          <w:rFonts w:cs="Arial"/>
          <w:sz w:val="16"/>
          <w:szCs w:val="16"/>
          <w:lang w:val="es-ES"/>
        </w:rPr>
        <w:t xml:space="preserve"> También se han citado otras publicaciones recientes con el fin de aportar contexto adicional sobre los factores que impulsan los cambios poblacionales, cuando esta información está disponible (es decir, las razones de recuperación o las presiones reconocidas como causantes de los declives).</w:t>
      </w:r>
    </w:p>
  </w:footnote>
  <w:footnote w:id="11">
    <w:p w14:paraId="0352B0A6" w14:textId="7968FD8D" w:rsidR="007865D0" w:rsidRPr="00017E67" w:rsidRDefault="007865D0" w:rsidP="00C304D2">
      <w:pPr>
        <w:pStyle w:val="FootnoteText"/>
        <w:jc w:val="both"/>
        <w:rPr>
          <w:rFonts w:cs="Arial"/>
          <w:sz w:val="16"/>
          <w:szCs w:val="16"/>
          <w:lang w:val="es-ES"/>
        </w:rPr>
      </w:pPr>
      <w:r w:rsidRPr="00017E67">
        <w:rPr>
          <w:rStyle w:val="FootnoteReference"/>
          <w:rFonts w:cs="Arial"/>
          <w:sz w:val="16"/>
          <w:szCs w:val="16"/>
          <w:lang w:val="es-ES"/>
        </w:rPr>
        <w:footnoteRef/>
      </w:r>
      <w:r w:rsidRPr="00017E67">
        <w:rPr>
          <w:rFonts w:cs="Arial"/>
          <w:sz w:val="16"/>
          <w:szCs w:val="16"/>
          <w:lang w:val="es-ES"/>
        </w:rPr>
        <w:t xml:space="preserve"> Una variedad de otras redes regionales de sitios también son relevantes para las especies incluidas en la CMS, e incluyen información sobre Sitios Internacionalmente Importantes para Rapaces, recopilada en el marco del </w:t>
      </w:r>
      <w:proofErr w:type="spellStart"/>
      <w:r w:rsidRPr="00017E67">
        <w:rPr>
          <w:rFonts w:cs="Arial"/>
          <w:sz w:val="16"/>
          <w:szCs w:val="16"/>
          <w:lang w:val="es-ES"/>
        </w:rPr>
        <w:t>MdE</w:t>
      </w:r>
      <w:proofErr w:type="spellEnd"/>
      <w:r w:rsidRPr="00017E67">
        <w:rPr>
          <w:rFonts w:cs="Arial"/>
          <w:sz w:val="16"/>
          <w:szCs w:val="16"/>
          <w:lang w:val="es-ES"/>
        </w:rPr>
        <w:t xml:space="preserve"> sobre aves rapaces (véase la Tabla 3, contenida en el Anexo 3 del texto del </w:t>
      </w:r>
      <w:hyperlink r:id="rId1" w:history="1">
        <w:proofErr w:type="spellStart"/>
        <w:r w:rsidRPr="00017E67">
          <w:rPr>
            <w:rStyle w:val="Hyperlink"/>
            <w:rFonts w:cs="Arial"/>
            <w:sz w:val="16"/>
            <w:szCs w:val="16"/>
            <w:lang w:val="es-ES"/>
          </w:rPr>
          <w:t>MdE</w:t>
        </w:r>
        <w:proofErr w:type="spellEnd"/>
        <w:r w:rsidRPr="00017E67">
          <w:rPr>
            <w:rStyle w:val="Hyperlink"/>
            <w:rFonts w:cs="Arial"/>
            <w:sz w:val="16"/>
            <w:szCs w:val="16"/>
            <w:lang w:val="es-ES"/>
          </w:rPr>
          <w:t xml:space="preserve"> sobre aves rapaces</w:t>
        </w:r>
      </w:hyperlink>
      <w:r w:rsidRPr="00017E67">
        <w:rPr>
          <w:rFonts w:cs="Arial"/>
          <w:sz w:val="16"/>
          <w:szCs w:val="16"/>
          <w:lang w:val="es-ES"/>
        </w:rPr>
        <w:t xml:space="preserve">) la Red de Sitios Críticos del AEWA; la Red de Sitios de Tortugas Marinas IOSEA; la Red Hemisférica Occidental de Reservas para Aves Costeras; la Red de Sitios Importantes y Unidades de Conservación Transfronterizas Prioritarias identificadas en el marco de la Iniciativa de Mamíferos de Asia Central (CAMI) (véase </w:t>
      </w:r>
      <w:hyperlink r:id="rId2" w:history="1">
        <w:r w:rsidRPr="00017E67">
          <w:rPr>
            <w:rStyle w:val="Hyperlink"/>
            <w:rFonts w:cs="Arial"/>
            <w:sz w:val="16"/>
            <w:szCs w:val="16"/>
            <w:lang w:val="es-ES"/>
          </w:rPr>
          <w:t>UNEP/CMS/CAMI-TW/Doc.3</w:t>
        </w:r>
      </w:hyperlink>
      <w:r w:rsidRPr="00017E67">
        <w:rPr>
          <w:rFonts w:cs="Arial"/>
          <w:sz w:val="16"/>
          <w:szCs w:val="16"/>
          <w:lang w:val="es-ES"/>
        </w:rPr>
        <w:t xml:space="preserve">). </w:t>
      </w:r>
    </w:p>
  </w:footnote>
  <w:footnote w:id="12">
    <w:p w14:paraId="164F7266" w14:textId="7839A910" w:rsidR="007865D0" w:rsidRPr="00017E67" w:rsidRDefault="007865D0" w:rsidP="003434EF">
      <w:pPr>
        <w:pStyle w:val="FootnoteText"/>
        <w:jc w:val="both"/>
        <w:rPr>
          <w:rFonts w:cs="Arial"/>
          <w:sz w:val="16"/>
          <w:szCs w:val="16"/>
          <w:lang w:val="es-ES"/>
        </w:rPr>
      </w:pPr>
      <w:r w:rsidRPr="00017E67">
        <w:rPr>
          <w:rStyle w:val="FootnoteReference"/>
          <w:rFonts w:cs="Arial"/>
          <w:sz w:val="16"/>
          <w:szCs w:val="16"/>
          <w:lang w:val="es-ES"/>
        </w:rPr>
        <w:footnoteRef/>
      </w:r>
      <w:r w:rsidRPr="00017E67">
        <w:rPr>
          <w:rFonts w:cs="Arial"/>
          <w:sz w:val="16"/>
          <w:szCs w:val="16"/>
          <w:lang w:val="es-ES"/>
        </w:rPr>
        <w:t xml:space="preserve"> Los módulos actuales del Atlas de Migración de la CMS incluyen el </w:t>
      </w:r>
      <w:hyperlink r:id="rId3" w:history="1">
        <w:r w:rsidRPr="00017E67">
          <w:rPr>
            <w:rStyle w:val="Hyperlink"/>
            <w:rFonts w:cs="Arial"/>
            <w:sz w:val="16"/>
            <w:szCs w:val="16"/>
            <w:lang w:val="es-ES"/>
          </w:rPr>
          <w:t>Atlas de Migración y de Infraestructura Lineal de Mamíferos de Asia Central (CAMI)</w:t>
        </w:r>
      </w:hyperlink>
      <w:r w:rsidRPr="00017E67">
        <w:rPr>
          <w:rFonts w:cs="Arial"/>
          <w:sz w:val="16"/>
          <w:szCs w:val="16"/>
          <w:lang w:val="es-ES"/>
        </w:rPr>
        <w:t xml:space="preserve">, el </w:t>
      </w:r>
      <w:hyperlink r:id="rId4" w:history="1">
        <w:r w:rsidRPr="00017E67">
          <w:rPr>
            <w:rStyle w:val="Hyperlink"/>
            <w:rFonts w:cs="Arial"/>
            <w:sz w:val="16"/>
            <w:szCs w:val="16"/>
            <w:lang w:val="es-ES"/>
          </w:rPr>
          <w:t>Atlas de Migración de Aves Euroasiático-Africanas</w:t>
        </w:r>
      </w:hyperlink>
      <w:r w:rsidRPr="00017E67">
        <w:rPr>
          <w:rFonts w:cs="Arial"/>
          <w:sz w:val="16"/>
          <w:szCs w:val="16"/>
          <w:lang w:val="es-ES"/>
        </w:rPr>
        <w:t xml:space="preserve"> y el </w:t>
      </w:r>
      <w:hyperlink r:id="rId5" w:history="1">
        <w:r w:rsidRPr="00017E67">
          <w:rPr>
            <w:rStyle w:val="Hyperlink"/>
            <w:rFonts w:cs="Arial"/>
            <w:sz w:val="16"/>
            <w:szCs w:val="16"/>
            <w:lang w:val="es-ES"/>
          </w:rPr>
          <w:t>Atlas de Reproducción y Migración de Tortugas Marinas</w:t>
        </w:r>
      </w:hyperlink>
      <w:r w:rsidRPr="00017E67">
        <w:rPr>
          <w:rFonts w:cs="Arial"/>
          <w:sz w:val="16"/>
          <w:szCs w:val="16"/>
          <w:lang w:val="es-ES"/>
        </w:rPr>
        <w:t xml:space="preserve"> («TurtleNet»).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A98CB" w14:textId="5395BF07" w:rsidR="007865D0" w:rsidRPr="00AC2C4D" w:rsidRDefault="007865D0" w:rsidP="002E0DE9">
    <w:pPr>
      <w:pStyle w:val="Header"/>
      <w:pBdr>
        <w:bottom w:val="single" w:sz="4" w:space="1" w:color="auto"/>
      </w:pBdr>
      <w:rPr>
        <w:i/>
        <w:sz w:val="18"/>
        <w:szCs w:val="18"/>
      </w:rPr>
    </w:pPr>
    <w:r w:rsidRPr="00AC2C4D">
      <w:rPr>
        <w:rFonts w:eastAsia="Times New Roman" w:cs="Arial"/>
        <w:i/>
        <w:sz w:val="18"/>
        <w:szCs w:val="18"/>
      </w:rPr>
      <w:t>UNEP/CMS/COP15/Doc.20.2</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A5ED5A" w14:textId="5FF6CAB9" w:rsidR="007865D0" w:rsidRPr="00AC2C4D" w:rsidRDefault="007865D0" w:rsidP="00AE588C">
    <w:pPr>
      <w:pStyle w:val="Header"/>
      <w:pBdr>
        <w:bottom w:val="single" w:sz="4" w:space="1" w:color="auto"/>
      </w:pBdr>
      <w:jc w:val="right"/>
      <w:rPr>
        <w:i/>
        <w:sz w:val="18"/>
        <w:szCs w:val="18"/>
      </w:rPr>
    </w:pPr>
    <w:r w:rsidRPr="00AC2C4D">
      <w:rPr>
        <w:rFonts w:eastAsia="Times New Roman" w:cs="Arial"/>
        <w:i/>
        <w:sz w:val="18"/>
        <w:szCs w:val="18"/>
      </w:rPr>
      <w:t>UNEP/CMS/COP15/Doc.20.2</w:t>
    </w:r>
  </w:p>
  <w:p w14:paraId="241419D3" w14:textId="144949EE" w:rsidR="007865D0" w:rsidRPr="00AC2C4D" w:rsidRDefault="007865D0" w:rsidP="002D3CA5">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B069D" w14:textId="77777777" w:rsidR="00D566B5" w:rsidRPr="00002A97" w:rsidRDefault="00D566B5" w:rsidP="00D566B5">
    <w:pPr>
      <w:widowControl w:val="0"/>
      <w:tabs>
        <w:tab w:val="center" w:pos="4153"/>
        <w:tab w:val="right" w:pos="8306"/>
      </w:tabs>
      <w:suppressAutoHyphens/>
      <w:autoSpaceDE w:val="0"/>
      <w:autoSpaceDN w:val="0"/>
      <w:spacing w:after="0" w:line="240" w:lineRule="auto"/>
      <w:jc w:val="right"/>
      <w:textAlignment w:val="baseline"/>
      <w:rPr>
        <w:rFonts w:eastAsia="Times New Roman" w:cs="Times New Roman"/>
        <w:sz w:val="18"/>
        <w:szCs w:val="20"/>
        <w:lang w:val="es-ES" w:eastAsia="es-ES"/>
      </w:rPr>
    </w:pPr>
    <w:r>
      <w:rPr>
        <w:rFonts w:eastAsia="Times New Roman" w:cs="Times New Roman"/>
        <w:noProof/>
        <w:sz w:val="18"/>
        <w:szCs w:val="20"/>
        <w:lang w:val="es-ES" w:eastAsia="es-ES"/>
      </w:rPr>
      <w:drawing>
        <wp:anchor distT="0" distB="0" distL="114300" distR="114300" simplePos="0" relativeHeight="251661312" behindDoc="1" locked="0" layoutInCell="1" allowOverlap="1" wp14:anchorId="65899BD6" wp14:editId="6B2C42AC">
          <wp:simplePos x="0" y="0"/>
          <wp:positionH relativeFrom="column">
            <wp:posOffset>-11430</wp:posOffset>
          </wp:positionH>
          <wp:positionV relativeFrom="paragraph">
            <wp:posOffset>-257175</wp:posOffset>
          </wp:positionV>
          <wp:extent cx="731520" cy="731520"/>
          <wp:effectExtent l="0" t="0" r="0" b="0"/>
          <wp:wrapTight wrapText="bothSides">
            <wp:wrapPolygon edited="0">
              <wp:start x="0" y="0"/>
              <wp:lineTo x="0" y="20813"/>
              <wp:lineTo x="20813" y="20813"/>
              <wp:lineTo x="20813" y="0"/>
              <wp:lineTo x="0" y="0"/>
            </wp:wrapPolygon>
          </wp:wrapTight>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31520" cy="731520"/>
                  </a:xfrm>
                  <a:prstGeom prst="rect">
                    <a:avLst/>
                  </a:prstGeom>
                  <a:noFill/>
                </pic:spPr>
              </pic:pic>
            </a:graphicData>
          </a:graphic>
          <wp14:sizeRelH relativeFrom="margin">
            <wp14:pctWidth>0</wp14:pctWidth>
          </wp14:sizeRelH>
          <wp14:sizeRelV relativeFrom="margin">
            <wp14:pctHeight>0</wp14:pctHeight>
          </wp14:sizeRelV>
        </wp:anchor>
      </w:drawing>
    </w:r>
    <w:r w:rsidRPr="00002A97">
      <w:rPr>
        <w:rFonts w:eastAsia="Times New Roman" w:cs="Times New Roman"/>
        <w:noProof/>
        <w:sz w:val="18"/>
        <w:szCs w:val="20"/>
        <w:lang w:val="es-ES" w:eastAsia="es-ES"/>
      </w:rPr>
      <w:drawing>
        <wp:anchor distT="0" distB="0" distL="114300" distR="114300" simplePos="0" relativeHeight="251660288" behindDoc="0" locked="0" layoutInCell="1" allowOverlap="1" wp14:anchorId="1C06A9D6" wp14:editId="46AE3934">
          <wp:simplePos x="0" y="0"/>
          <wp:positionH relativeFrom="column">
            <wp:posOffset>5609587</wp:posOffset>
          </wp:positionH>
          <wp:positionV relativeFrom="paragraph">
            <wp:posOffset>78108</wp:posOffset>
          </wp:positionV>
          <wp:extent cx="619121" cy="288922"/>
          <wp:effectExtent l="0" t="0" r="0" b="0"/>
          <wp:wrapTight wrapText="bothSides">
            <wp:wrapPolygon edited="0">
              <wp:start x="0" y="0"/>
              <wp:lineTo x="0" y="19939"/>
              <wp:lineTo x="20603" y="19939"/>
              <wp:lineTo x="20603" y="0"/>
              <wp:lineTo x="0" y="0"/>
            </wp:wrapPolygon>
          </wp:wrapTight>
          <wp:docPr id="10" name="Picture 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
                  <a:srcRect/>
                  <a:stretch>
                    <a:fillRect/>
                  </a:stretch>
                </pic:blipFill>
                <pic:spPr>
                  <a:xfrm>
                    <a:off x="0" y="0"/>
                    <a:ext cx="619121" cy="288922"/>
                  </a:xfrm>
                  <a:prstGeom prst="rect">
                    <a:avLst/>
                  </a:prstGeom>
                  <a:noFill/>
                  <a:ln>
                    <a:noFill/>
                    <a:prstDash/>
                  </a:ln>
                </pic:spPr>
              </pic:pic>
            </a:graphicData>
          </a:graphic>
        </wp:anchor>
      </w:drawing>
    </w:r>
    <w:r w:rsidRPr="00002A97">
      <w:rPr>
        <w:rFonts w:eastAsia="Times New Roman" w:cs="Times New Roman"/>
        <w:noProof/>
        <w:sz w:val="18"/>
        <w:szCs w:val="20"/>
      </w:rPr>
      <w:drawing>
        <wp:anchor distT="0" distB="0" distL="114300" distR="114300" simplePos="0" relativeHeight="251659264" behindDoc="0" locked="0" layoutInCell="1" allowOverlap="1" wp14:anchorId="24D55E27" wp14:editId="2889C4FA">
          <wp:simplePos x="0" y="0"/>
          <wp:positionH relativeFrom="column">
            <wp:posOffset>716276</wp:posOffset>
          </wp:positionH>
          <wp:positionV relativeFrom="paragraph">
            <wp:posOffset>-75566</wp:posOffset>
          </wp:positionV>
          <wp:extent cx="431167" cy="441326"/>
          <wp:effectExtent l="0" t="0" r="6983" b="0"/>
          <wp:wrapTight wrapText="bothSides">
            <wp:wrapPolygon edited="0">
              <wp:start x="0" y="0"/>
              <wp:lineTo x="0" y="20512"/>
              <wp:lineTo x="20995" y="20512"/>
              <wp:lineTo x="20995" y="0"/>
              <wp:lineTo x="0" y="0"/>
            </wp:wrapPolygon>
          </wp:wrapTight>
          <wp:docPr id="11" name="Picture 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l="2780" t="-1236" r="60236" b="48836"/>
                  <a:stretch>
                    <a:fillRect/>
                  </a:stretch>
                </pic:blipFill>
                <pic:spPr>
                  <a:xfrm>
                    <a:off x="0" y="0"/>
                    <a:ext cx="431167" cy="441326"/>
                  </a:xfrm>
                  <a:prstGeom prst="rect">
                    <a:avLst/>
                  </a:prstGeom>
                  <a:noFill/>
                  <a:ln>
                    <a:noFill/>
                    <a:prstDash/>
                  </a:ln>
                </pic:spPr>
              </pic:pic>
            </a:graphicData>
          </a:graphic>
        </wp:anchor>
      </w:drawing>
    </w:r>
  </w:p>
  <w:p w14:paraId="79B08F8B" w14:textId="77777777" w:rsidR="007865D0" w:rsidRPr="00AC2C4D" w:rsidRDefault="007865D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3A9573" w14:textId="503D4EA2" w:rsidR="007865D0" w:rsidRPr="00AC2C4D" w:rsidRDefault="007865D0" w:rsidP="00AE588C">
    <w:pPr>
      <w:pStyle w:val="Header"/>
      <w:pBdr>
        <w:bottom w:val="single" w:sz="4" w:space="1" w:color="auto"/>
      </w:pBdr>
      <w:jc w:val="right"/>
      <w:rPr>
        <w:i/>
        <w:sz w:val="18"/>
        <w:szCs w:val="18"/>
        <w:lang w:val="fr-FR"/>
      </w:rPr>
    </w:pPr>
    <w:r w:rsidRPr="00AC2C4D">
      <w:rPr>
        <w:rFonts w:eastAsia="Times New Roman" w:cs="Arial"/>
        <w:i/>
        <w:sz w:val="18"/>
        <w:szCs w:val="18"/>
        <w:lang w:val="fr-FR"/>
      </w:rPr>
      <w:t>UNEP/CMS/UNEP/CMS/COP15/Doc.20.2</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107959" w14:textId="63901374" w:rsidR="007865D0" w:rsidRPr="00AC2C4D" w:rsidRDefault="007865D0" w:rsidP="00AE588C">
    <w:pPr>
      <w:pStyle w:val="Header"/>
      <w:pBdr>
        <w:bottom w:val="single" w:sz="4" w:space="1" w:color="auto"/>
      </w:pBdr>
      <w:jc w:val="right"/>
      <w:rPr>
        <w:i/>
        <w:sz w:val="18"/>
        <w:szCs w:val="18"/>
        <w:lang w:val="fr-FR"/>
      </w:rPr>
    </w:pPr>
    <w:r w:rsidRPr="00AC2C4D">
      <w:rPr>
        <w:rFonts w:eastAsia="Times New Roman" w:cs="Arial"/>
        <w:i/>
        <w:sz w:val="18"/>
        <w:szCs w:val="18"/>
        <w:lang w:val="fr-FR"/>
      </w:rPr>
      <w:t>UNEP/CMS/COP15/Doc.20.2</w:t>
    </w:r>
  </w:p>
  <w:p w14:paraId="5A0C441D" w14:textId="77777777" w:rsidR="007865D0" w:rsidRPr="00AC2C4D" w:rsidRDefault="007865D0" w:rsidP="002D3CA5">
    <w:pPr>
      <w:pStyle w:val="Header"/>
      <w:rPr>
        <w:lang w:val="fr-FR"/>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1BCCEE" w14:textId="455BBA0D" w:rsidR="007865D0" w:rsidRPr="00AC2C4D" w:rsidRDefault="007865D0" w:rsidP="002D3CA5">
    <w:pPr>
      <w:pStyle w:val="Header"/>
      <w:pBdr>
        <w:bottom w:val="single" w:sz="4" w:space="1" w:color="auto"/>
      </w:pBdr>
      <w:rPr>
        <w:i/>
        <w:sz w:val="18"/>
        <w:szCs w:val="18"/>
      </w:rPr>
    </w:pPr>
    <w:r w:rsidRPr="00AC2C4D">
      <w:rPr>
        <w:rFonts w:eastAsia="Times New Roman" w:cs="Arial"/>
        <w:i/>
        <w:sz w:val="18"/>
        <w:szCs w:val="18"/>
      </w:rPr>
      <w:t>UNEP/CMS/COP15/Doc.20.2</w:t>
    </w:r>
  </w:p>
  <w:p w14:paraId="66849521" w14:textId="77777777" w:rsidR="007865D0" w:rsidRPr="00AC2C4D" w:rsidRDefault="007865D0" w:rsidP="00371DE1">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B24ECB" w14:textId="5C721DCF" w:rsidR="007865D0" w:rsidRPr="00AC2C4D" w:rsidRDefault="007865D0" w:rsidP="00561EFF">
    <w:pPr>
      <w:pStyle w:val="Header"/>
      <w:pBdr>
        <w:bottom w:val="single" w:sz="4" w:space="1" w:color="auto"/>
      </w:pBdr>
      <w:jc w:val="right"/>
      <w:rPr>
        <w:i/>
        <w:sz w:val="18"/>
        <w:szCs w:val="18"/>
      </w:rPr>
    </w:pPr>
    <w:r w:rsidRPr="00AC2C4D">
      <w:rPr>
        <w:rFonts w:eastAsia="Times New Roman" w:cs="Arial"/>
        <w:i/>
        <w:sz w:val="18"/>
        <w:szCs w:val="18"/>
      </w:rPr>
      <w:t>UNEP/CMS/COP15/Doc.20.2</w:t>
    </w:r>
  </w:p>
  <w:p w14:paraId="222E2511" w14:textId="77777777" w:rsidR="007865D0" w:rsidRPr="00AC2C4D" w:rsidRDefault="007865D0"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9D0464"/>
    <w:multiLevelType w:val="hybridMultilevel"/>
    <w:tmpl w:val="EAB26096"/>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 w15:restartNumberingAfterBreak="0">
    <w:nsid w:val="021F1F30"/>
    <w:multiLevelType w:val="hybridMultilevel"/>
    <w:tmpl w:val="373C58D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 w15:restartNumberingAfterBreak="0">
    <w:nsid w:val="06AD5028"/>
    <w:multiLevelType w:val="hybridMultilevel"/>
    <w:tmpl w:val="9FACF93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6C61124"/>
    <w:multiLevelType w:val="hybridMultilevel"/>
    <w:tmpl w:val="6B7AA99E"/>
    <w:lvl w:ilvl="0" w:tplc="08090011">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4"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5" w15:restartNumberingAfterBreak="0">
    <w:nsid w:val="118B2228"/>
    <w:multiLevelType w:val="hybridMultilevel"/>
    <w:tmpl w:val="32A09E3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54E72D7"/>
    <w:multiLevelType w:val="hybridMultilevel"/>
    <w:tmpl w:val="DCEE39E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7" w15:restartNumberingAfterBreak="0">
    <w:nsid w:val="1F8C724F"/>
    <w:multiLevelType w:val="hybridMultilevel"/>
    <w:tmpl w:val="56881B6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8" w15:restartNumberingAfterBreak="0">
    <w:nsid w:val="23D73297"/>
    <w:multiLevelType w:val="hybridMultilevel"/>
    <w:tmpl w:val="BE46135A"/>
    <w:lvl w:ilvl="0" w:tplc="08090001">
      <w:start w:val="1"/>
      <w:numFmt w:val="bullet"/>
      <w:lvlText w:val=""/>
      <w:lvlJc w:val="left"/>
      <w:pPr>
        <w:ind w:left="1440" w:hanging="360"/>
      </w:pPr>
      <w:rPr>
        <w:rFonts w:ascii="Symbol" w:hAnsi="Symbol" w:hint="default"/>
      </w:rPr>
    </w:lvl>
    <w:lvl w:ilvl="1" w:tplc="08090003">
      <w:start w:val="1"/>
      <w:numFmt w:val="bullet"/>
      <w:lvlText w:val="o"/>
      <w:lvlJc w:val="left"/>
      <w:pPr>
        <w:ind w:left="2160" w:hanging="360"/>
      </w:pPr>
      <w:rPr>
        <w:rFonts w:ascii="Courier New" w:hAnsi="Courier New" w:cs="Courier New" w:hint="default"/>
      </w:rPr>
    </w:lvl>
    <w:lvl w:ilvl="2" w:tplc="08090005">
      <w:start w:val="1"/>
      <w:numFmt w:val="bullet"/>
      <w:lvlText w:val=""/>
      <w:lvlJc w:val="left"/>
      <w:pPr>
        <w:ind w:left="2880" w:hanging="360"/>
      </w:pPr>
      <w:rPr>
        <w:rFonts w:ascii="Wingdings" w:hAnsi="Wingdings" w:hint="default"/>
      </w:rPr>
    </w:lvl>
    <w:lvl w:ilvl="3" w:tplc="08090001">
      <w:start w:val="1"/>
      <w:numFmt w:val="bullet"/>
      <w:lvlText w:val=""/>
      <w:lvlJc w:val="left"/>
      <w:pPr>
        <w:ind w:left="3600" w:hanging="360"/>
      </w:pPr>
      <w:rPr>
        <w:rFonts w:ascii="Symbol" w:hAnsi="Symbol" w:hint="default"/>
      </w:rPr>
    </w:lvl>
    <w:lvl w:ilvl="4" w:tplc="08090003">
      <w:start w:val="1"/>
      <w:numFmt w:val="bullet"/>
      <w:lvlText w:val="o"/>
      <w:lvlJc w:val="left"/>
      <w:pPr>
        <w:ind w:left="4320" w:hanging="360"/>
      </w:pPr>
      <w:rPr>
        <w:rFonts w:ascii="Courier New" w:hAnsi="Courier New" w:cs="Courier New" w:hint="default"/>
      </w:rPr>
    </w:lvl>
    <w:lvl w:ilvl="5" w:tplc="08090005">
      <w:start w:val="1"/>
      <w:numFmt w:val="bullet"/>
      <w:lvlText w:val=""/>
      <w:lvlJc w:val="left"/>
      <w:pPr>
        <w:ind w:left="5040" w:hanging="360"/>
      </w:pPr>
      <w:rPr>
        <w:rFonts w:ascii="Wingdings" w:hAnsi="Wingdings" w:hint="default"/>
      </w:rPr>
    </w:lvl>
    <w:lvl w:ilvl="6" w:tplc="08090001">
      <w:start w:val="1"/>
      <w:numFmt w:val="bullet"/>
      <w:lvlText w:val=""/>
      <w:lvlJc w:val="left"/>
      <w:pPr>
        <w:ind w:left="5760" w:hanging="360"/>
      </w:pPr>
      <w:rPr>
        <w:rFonts w:ascii="Symbol" w:hAnsi="Symbol" w:hint="default"/>
      </w:rPr>
    </w:lvl>
    <w:lvl w:ilvl="7" w:tplc="08090003">
      <w:start w:val="1"/>
      <w:numFmt w:val="bullet"/>
      <w:lvlText w:val="o"/>
      <w:lvlJc w:val="left"/>
      <w:pPr>
        <w:ind w:left="6480" w:hanging="360"/>
      </w:pPr>
      <w:rPr>
        <w:rFonts w:ascii="Courier New" w:hAnsi="Courier New" w:cs="Courier New" w:hint="default"/>
      </w:rPr>
    </w:lvl>
    <w:lvl w:ilvl="8" w:tplc="08090005">
      <w:start w:val="1"/>
      <w:numFmt w:val="bullet"/>
      <w:lvlText w:val=""/>
      <w:lvlJc w:val="left"/>
      <w:pPr>
        <w:ind w:left="7200" w:hanging="360"/>
      </w:pPr>
      <w:rPr>
        <w:rFonts w:ascii="Wingdings" w:hAnsi="Wingdings" w:hint="default"/>
      </w:rPr>
    </w:lvl>
  </w:abstractNum>
  <w:abstractNum w:abstractNumId="9" w15:restartNumberingAfterBreak="0">
    <w:nsid w:val="23DA147F"/>
    <w:multiLevelType w:val="hybridMultilevel"/>
    <w:tmpl w:val="5C3602F8"/>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23DF48E4"/>
    <w:multiLevelType w:val="hybridMultilevel"/>
    <w:tmpl w:val="708C2EB6"/>
    <w:lvl w:ilvl="0" w:tplc="20000017">
      <w:start w:val="1"/>
      <w:numFmt w:val="lowerLetter"/>
      <w:pStyle w:val="Secondnumbering"/>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11" w15:restartNumberingAfterBreak="0">
    <w:nsid w:val="26356CE8"/>
    <w:multiLevelType w:val="hybridMultilevel"/>
    <w:tmpl w:val="8FFC21C6"/>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281E4C9B"/>
    <w:multiLevelType w:val="hybridMultilevel"/>
    <w:tmpl w:val="41583BDE"/>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3" w15:restartNumberingAfterBreak="0">
    <w:nsid w:val="29167577"/>
    <w:multiLevelType w:val="hybridMultilevel"/>
    <w:tmpl w:val="884C3FE8"/>
    <w:lvl w:ilvl="0" w:tplc="F9BE89DC">
      <w:start w:val="1"/>
      <w:numFmt w:val="decimal"/>
      <w:lvlText w:val="%1)"/>
      <w:lvlJc w:val="left"/>
      <w:pPr>
        <w:ind w:left="720" w:hanging="360"/>
      </w:pPr>
      <w:rPr>
        <w:color w:val="auto"/>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4" w15:restartNumberingAfterBreak="0">
    <w:nsid w:val="291B2E24"/>
    <w:multiLevelType w:val="hybridMultilevel"/>
    <w:tmpl w:val="414EA752"/>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5" w15:restartNumberingAfterBreak="0">
    <w:nsid w:val="2BE93595"/>
    <w:multiLevelType w:val="hybridMultilevel"/>
    <w:tmpl w:val="95623BD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2D746BC4"/>
    <w:multiLevelType w:val="hybridMultilevel"/>
    <w:tmpl w:val="0FD0EEE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2DE619BB"/>
    <w:multiLevelType w:val="hybridMultilevel"/>
    <w:tmpl w:val="BDAC201C"/>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8" w15:restartNumberingAfterBreak="0">
    <w:nsid w:val="335C0E34"/>
    <w:multiLevelType w:val="hybridMultilevel"/>
    <w:tmpl w:val="67FCB8B8"/>
    <w:lvl w:ilvl="0" w:tplc="0809000F">
      <w:start w:val="1"/>
      <w:numFmt w:val="decimal"/>
      <w:lvlText w:val="%1."/>
      <w:lvlJc w:val="left"/>
      <w:pPr>
        <w:ind w:left="360" w:hanging="360"/>
      </w:p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19" w15:restartNumberingAfterBreak="0">
    <w:nsid w:val="3B172AAF"/>
    <w:multiLevelType w:val="hybridMultilevel"/>
    <w:tmpl w:val="DCA8CAE2"/>
    <w:lvl w:ilvl="0" w:tplc="0809000F">
      <w:start w:val="3"/>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0" w15:restartNumberingAfterBreak="0">
    <w:nsid w:val="450809DC"/>
    <w:multiLevelType w:val="hybridMultilevel"/>
    <w:tmpl w:val="46429EAE"/>
    <w:lvl w:ilvl="0" w:tplc="C9DA6ADE">
      <w:numFmt w:val="bullet"/>
      <w:lvlText w:val="-"/>
      <w:lvlJc w:val="left"/>
      <w:pPr>
        <w:ind w:left="720" w:hanging="360"/>
      </w:pPr>
      <w:rPr>
        <w:rFonts w:ascii="Roboto" w:eastAsiaTheme="minorHAnsi" w:hAnsi="Roboto"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46753405"/>
    <w:multiLevelType w:val="hybridMultilevel"/>
    <w:tmpl w:val="AB38105C"/>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2" w15:restartNumberingAfterBreak="0">
    <w:nsid w:val="46F4340B"/>
    <w:multiLevelType w:val="hybridMultilevel"/>
    <w:tmpl w:val="9A1230E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495A3C9D"/>
    <w:multiLevelType w:val="hybridMultilevel"/>
    <w:tmpl w:val="23500E0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4A2E7B57"/>
    <w:multiLevelType w:val="hybridMultilevel"/>
    <w:tmpl w:val="F5E4D722"/>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5" w15:restartNumberingAfterBreak="0">
    <w:nsid w:val="5119777E"/>
    <w:multiLevelType w:val="hybridMultilevel"/>
    <w:tmpl w:val="428096D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516E20F5"/>
    <w:multiLevelType w:val="hybridMultilevel"/>
    <w:tmpl w:val="116839F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28" w15:restartNumberingAfterBreak="0">
    <w:nsid w:val="53ED5FCF"/>
    <w:multiLevelType w:val="hybridMultilevel"/>
    <w:tmpl w:val="A3183A28"/>
    <w:lvl w:ilvl="0" w:tplc="08090011">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9" w15:restartNumberingAfterBreak="0">
    <w:nsid w:val="558212DC"/>
    <w:multiLevelType w:val="hybridMultilevel"/>
    <w:tmpl w:val="9796CBB0"/>
    <w:lvl w:ilvl="0" w:tplc="73BECFE8">
      <w:numFmt w:val="bullet"/>
      <w:lvlText w:val=""/>
      <w:lvlJc w:val="left"/>
      <w:pPr>
        <w:ind w:left="720" w:hanging="360"/>
      </w:pPr>
      <w:rPr>
        <w:rFonts w:ascii="Symbol" w:eastAsiaTheme="minorHAnsi" w:hAnsi="Symbol"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59E624EC"/>
    <w:multiLevelType w:val="hybridMultilevel"/>
    <w:tmpl w:val="687A943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62540026"/>
    <w:multiLevelType w:val="hybridMultilevel"/>
    <w:tmpl w:val="CD1E6DF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2CA1D35"/>
    <w:multiLevelType w:val="hybridMultilevel"/>
    <w:tmpl w:val="83001EB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64666FD0"/>
    <w:multiLevelType w:val="hybridMultilevel"/>
    <w:tmpl w:val="6374F74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4" w15:restartNumberingAfterBreak="0">
    <w:nsid w:val="69830AF4"/>
    <w:multiLevelType w:val="hybridMultilevel"/>
    <w:tmpl w:val="D46E3436"/>
    <w:lvl w:ilvl="0" w:tplc="ED2EB8DE">
      <w:numFmt w:val="bullet"/>
      <w:lvlText w:val="-"/>
      <w:lvlJc w:val="left"/>
      <w:pPr>
        <w:ind w:left="720" w:hanging="360"/>
      </w:pPr>
      <w:rPr>
        <w:rFonts w:ascii="Roboto" w:eastAsiaTheme="minorHAnsi" w:hAnsi="Roboto"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69BE7505"/>
    <w:multiLevelType w:val="hybridMultilevel"/>
    <w:tmpl w:val="A552CB0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6B3A6489"/>
    <w:multiLevelType w:val="hybridMultilevel"/>
    <w:tmpl w:val="5248074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7" w15:restartNumberingAfterBreak="0">
    <w:nsid w:val="6B5914B2"/>
    <w:multiLevelType w:val="hybridMultilevel"/>
    <w:tmpl w:val="42EA8332"/>
    <w:lvl w:ilvl="0" w:tplc="0809000F">
      <w:start w:val="3"/>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38" w15:restartNumberingAfterBreak="0">
    <w:nsid w:val="6BD46EAF"/>
    <w:multiLevelType w:val="hybridMultilevel"/>
    <w:tmpl w:val="A16C44CE"/>
    <w:lvl w:ilvl="0" w:tplc="8E1C72C0">
      <w:start w:val="1"/>
      <w:numFmt w:val="decimal"/>
      <w:lvlText w:val="%1)"/>
      <w:lvlJc w:val="left"/>
      <w:pPr>
        <w:ind w:left="720" w:hanging="360"/>
      </w:pPr>
      <w:rPr>
        <w:rFonts w:eastAsia="Calibri" w:cs="Times New Roman"/>
        <w:sz w:val="18"/>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9"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74DE3684"/>
    <w:multiLevelType w:val="hybridMultilevel"/>
    <w:tmpl w:val="4A1A5ED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41" w15:restartNumberingAfterBreak="0">
    <w:nsid w:val="782461CE"/>
    <w:multiLevelType w:val="hybridMultilevel"/>
    <w:tmpl w:val="EC24B8D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477456477">
    <w:abstractNumId w:val="39"/>
  </w:num>
  <w:num w:numId="2" w16cid:durableId="598178665">
    <w:abstractNumId w:val="27"/>
  </w:num>
  <w:num w:numId="3" w16cid:durableId="1358920892">
    <w:abstractNumId w:val="4"/>
  </w:num>
  <w:num w:numId="4" w16cid:durableId="174418177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919317326">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689326904">
    <w:abstractNumId w:val="1"/>
  </w:num>
  <w:num w:numId="7" w16cid:durableId="1579897044">
    <w:abstractNumId w:val="7"/>
  </w:num>
  <w:num w:numId="8" w16cid:durableId="1517766784">
    <w:abstractNumId w:val="21"/>
  </w:num>
  <w:num w:numId="9" w16cid:durableId="1594628565">
    <w:abstractNumId w:val="12"/>
  </w:num>
  <w:num w:numId="10" w16cid:durableId="1603031894">
    <w:abstractNumId w:val="6"/>
  </w:num>
  <w:num w:numId="11" w16cid:durableId="1534414966">
    <w:abstractNumId w:val="33"/>
  </w:num>
  <w:num w:numId="12" w16cid:durableId="1609004923">
    <w:abstractNumId w:val="36"/>
  </w:num>
  <w:num w:numId="13" w16cid:durableId="2005277611">
    <w:abstractNumId w:val="8"/>
  </w:num>
  <w:num w:numId="14" w16cid:durableId="846792705">
    <w:abstractNumId w:val="40"/>
  </w:num>
  <w:num w:numId="15" w16cid:durableId="1717701119">
    <w:abstractNumId w:val="19"/>
    <w:lvlOverride w:ilvl="0">
      <w:startOverride w:val="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020736200">
    <w:abstractNumId w:val="18"/>
  </w:num>
  <w:num w:numId="17" w16cid:durableId="1897086662">
    <w:abstractNumId w:val="28"/>
  </w:num>
  <w:num w:numId="18" w16cid:durableId="34502845">
    <w:abstractNumId w:val="13"/>
  </w:num>
  <w:num w:numId="19" w16cid:durableId="2030179654">
    <w:abstractNumId w:val="38"/>
  </w:num>
  <w:num w:numId="20" w16cid:durableId="1244610161">
    <w:abstractNumId w:val="3"/>
  </w:num>
  <w:num w:numId="21" w16cid:durableId="1116632058">
    <w:abstractNumId w:val="29"/>
  </w:num>
  <w:num w:numId="22" w16cid:durableId="198902363">
    <w:abstractNumId w:val="25"/>
  </w:num>
  <w:num w:numId="23" w16cid:durableId="1308586860">
    <w:abstractNumId w:val="26"/>
  </w:num>
  <w:num w:numId="24" w16cid:durableId="471295435">
    <w:abstractNumId w:val="0"/>
  </w:num>
  <w:num w:numId="25" w16cid:durableId="458303164">
    <w:abstractNumId w:val="30"/>
  </w:num>
  <w:num w:numId="26" w16cid:durableId="765421128">
    <w:abstractNumId w:val="2"/>
  </w:num>
  <w:num w:numId="27" w16cid:durableId="275144051">
    <w:abstractNumId w:val="32"/>
  </w:num>
  <w:num w:numId="28" w16cid:durableId="382486134">
    <w:abstractNumId w:val="41"/>
  </w:num>
  <w:num w:numId="29" w16cid:durableId="1096101219">
    <w:abstractNumId w:val="34"/>
  </w:num>
  <w:num w:numId="30" w16cid:durableId="459298086">
    <w:abstractNumId w:val="20"/>
  </w:num>
  <w:num w:numId="31" w16cid:durableId="1254630999">
    <w:abstractNumId w:val="16"/>
  </w:num>
  <w:num w:numId="32" w16cid:durableId="1833325658">
    <w:abstractNumId w:val="37"/>
  </w:num>
  <w:num w:numId="33" w16cid:durableId="1255819700">
    <w:abstractNumId w:val="15"/>
  </w:num>
  <w:num w:numId="34" w16cid:durableId="198199924">
    <w:abstractNumId w:val="5"/>
  </w:num>
  <w:num w:numId="35" w16cid:durableId="292251154">
    <w:abstractNumId w:val="35"/>
  </w:num>
  <w:num w:numId="36" w16cid:durableId="522939086">
    <w:abstractNumId w:val="23"/>
  </w:num>
  <w:num w:numId="37" w16cid:durableId="353071144">
    <w:abstractNumId w:val="31"/>
  </w:num>
  <w:num w:numId="38" w16cid:durableId="357316565">
    <w:abstractNumId w:val="24"/>
  </w:num>
  <w:num w:numId="39" w16cid:durableId="59981080">
    <w:abstractNumId w:val="17"/>
  </w:num>
  <w:num w:numId="40" w16cid:durableId="2055108209">
    <w:abstractNumId w:val="14"/>
  </w:num>
  <w:num w:numId="41" w16cid:durableId="1273317731">
    <w:abstractNumId w:val="19"/>
  </w:num>
  <w:num w:numId="42" w16cid:durableId="1821539280">
    <w:abstractNumId w:val="22"/>
  </w:num>
  <w:num w:numId="43" w16cid:durableId="245964159">
    <w:abstractNumId w:val="11"/>
  </w:num>
  <w:num w:numId="44" w16cid:durableId="1419672679">
    <w:abstractNumId w:val="9"/>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397"/>
  <w:hyphenationZone w:val="425"/>
  <w:evenAndOddHeaders/>
  <w:characterSpacingControl w:val="doNotCompress"/>
  <w:hdrShapeDefaults>
    <o:shapedefaults v:ext="edit" spidmax="6145"/>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E0DE9"/>
    <w:rsid w:val="000024C8"/>
    <w:rsid w:val="00004218"/>
    <w:rsid w:val="000044A4"/>
    <w:rsid w:val="00004AC6"/>
    <w:rsid w:val="00006301"/>
    <w:rsid w:val="00006C47"/>
    <w:rsid w:val="00007528"/>
    <w:rsid w:val="0001212C"/>
    <w:rsid w:val="00012192"/>
    <w:rsid w:val="00017E67"/>
    <w:rsid w:val="00020C95"/>
    <w:rsid w:val="0002105A"/>
    <w:rsid w:val="00022107"/>
    <w:rsid w:val="0002210E"/>
    <w:rsid w:val="00022F03"/>
    <w:rsid w:val="000250CC"/>
    <w:rsid w:val="0002519B"/>
    <w:rsid w:val="00025CFF"/>
    <w:rsid w:val="00031F0B"/>
    <w:rsid w:val="00033569"/>
    <w:rsid w:val="00035CB2"/>
    <w:rsid w:val="00041776"/>
    <w:rsid w:val="00042704"/>
    <w:rsid w:val="00045A31"/>
    <w:rsid w:val="00045D6C"/>
    <w:rsid w:val="00047FA5"/>
    <w:rsid w:val="00052636"/>
    <w:rsid w:val="00056D98"/>
    <w:rsid w:val="000576D1"/>
    <w:rsid w:val="00067C15"/>
    <w:rsid w:val="0007004F"/>
    <w:rsid w:val="000724FB"/>
    <w:rsid w:val="00075B40"/>
    <w:rsid w:val="000762D2"/>
    <w:rsid w:val="000816DC"/>
    <w:rsid w:val="0008293C"/>
    <w:rsid w:val="00083752"/>
    <w:rsid w:val="00090D14"/>
    <w:rsid w:val="00094577"/>
    <w:rsid w:val="00094AB7"/>
    <w:rsid w:val="00094FA9"/>
    <w:rsid w:val="00096B62"/>
    <w:rsid w:val="00096E3D"/>
    <w:rsid w:val="000A0422"/>
    <w:rsid w:val="000A08BE"/>
    <w:rsid w:val="000A1981"/>
    <w:rsid w:val="000A4016"/>
    <w:rsid w:val="000A4C50"/>
    <w:rsid w:val="000A537E"/>
    <w:rsid w:val="000A5A1E"/>
    <w:rsid w:val="000A782B"/>
    <w:rsid w:val="000B1A95"/>
    <w:rsid w:val="000B47A8"/>
    <w:rsid w:val="000B50AD"/>
    <w:rsid w:val="000B676D"/>
    <w:rsid w:val="000B7CE6"/>
    <w:rsid w:val="000B7D58"/>
    <w:rsid w:val="000C0C6D"/>
    <w:rsid w:val="000C23BD"/>
    <w:rsid w:val="000C349E"/>
    <w:rsid w:val="000D318F"/>
    <w:rsid w:val="000D3F69"/>
    <w:rsid w:val="000E0325"/>
    <w:rsid w:val="000E465E"/>
    <w:rsid w:val="000E65DB"/>
    <w:rsid w:val="000E778D"/>
    <w:rsid w:val="000F1830"/>
    <w:rsid w:val="000F2FBE"/>
    <w:rsid w:val="000F48B5"/>
    <w:rsid w:val="000F6D54"/>
    <w:rsid w:val="00100A08"/>
    <w:rsid w:val="00100AF1"/>
    <w:rsid w:val="0010769B"/>
    <w:rsid w:val="00111987"/>
    <w:rsid w:val="00112D9A"/>
    <w:rsid w:val="00114D21"/>
    <w:rsid w:val="001169E6"/>
    <w:rsid w:val="00117747"/>
    <w:rsid w:val="00117E96"/>
    <w:rsid w:val="00120752"/>
    <w:rsid w:val="001227B5"/>
    <w:rsid w:val="00130DE1"/>
    <w:rsid w:val="001325FD"/>
    <w:rsid w:val="00133D7B"/>
    <w:rsid w:val="00133E0D"/>
    <w:rsid w:val="00134B58"/>
    <w:rsid w:val="00134CC3"/>
    <w:rsid w:val="001351B6"/>
    <w:rsid w:val="0013732D"/>
    <w:rsid w:val="001410BF"/>
    <w:rsid w:val="00145DCE"/>
    <w:rsid w:val="001463BB"/>
    <w:rsid w:val="0015003D"/>
    <w:rsid w:val="001508C7"/>
    <w:rsid w:val="00155833"/>
    <w:rsid w:val="00160053"/>
    <w:rsid w:val="00160C29"/>
    <w:rsid w:val="001639ED"/>
    <w:rsid w:val="001644D1"/>
    <w:rsid w:val="001658C3"/>
    <w:rsid w:val="0017266D"/>
    <w:rsid w:val="00180BD5"/>
    <w:rsid w:val="0018243E"/>
    <w:rsid w:val="00182591"/>
    <w:rsid w:val="00186760"/>
    <w:rsid w:val="00187723"/>
    <w:rsid w:val="001878D6"/>
    <w:rsid w:val="00187A72"/>
    <w:rsid w:val="001926F2"/>
    <w:rsid w:val="0019381B"/>
    <w:rsid w:val="0019594F"/>
    <w:rsid w:val="00196EE9"/>
    <w:rsid w:val="001A13C4"/>
    <w:rsid w:val="001A2ED9"/>
    <w:rsid w:val="001A3920"/>
    <w:rsid w:val="001A4152"/>
    <w:rsid w:val="001A5DEC"/>
    <w:rsid w:val="001A5F70"/>
    <w:rsid w:val="001A7527"/>
    <w:rsid w:val="001B219C"/>
    <w:rsid w:val="001B59BE"/>
    <w:rsid w:val="001C6D1C"/>
    <w:rsid w:val="001D143D"/>
    <w:rsid w:val="001D1BD1"/>
    <w:rsid w:val="001D3278"/>
    <w:rsid w:val="001D3402"/>
    <w:rsid w:val="001D379B"/>
    <w:rsid w:val="001D4FD8"/>
    <w:rsid w:val="001D5019"/>
    <w:rsid w:val="001D53C7"/>
    <w:rsid w:val="001D5CBA"/>
    <w:rsid w:val="001D7FCE"/>
    <w:rsid w:val="001E0430"/>
    <w:rsid w:val="001E05CA"/>
    <w:rsid w:val="001E0741"/>
    <w:rsid w:val="001E1D74"/>
    <w:rsid w:val="001F07FA"/>
    <w:rsid w:val="001F1D53"/>
    <w:rsid w:val="001F2968"/>
    <w:rsid w:val="001F4F83"/>
    <w:rsid w:val="001F515B"/>
    <w:rsid w:val="001F5C18"/>
    <w:rsid w:val="00201DFA"/>
    <w:rsid w:val="002108C3"/>
    <w:rsid w:val="0021517B"/>
    <w:rsid w:val="00216146"/>
    <w:rsid w:val="00221119"/>
    <w:rsid w:val="00221B43"/>
    <w:rsid w:val="002227A2"/>
    <w:rsid w:val="002233A3"/>
    <w:rsid w:val="00223F44"/>
    <w:rsid w:val="00224365"/>
    <w:rsid w:val="00226B1D"/>
    <w:rsid w:val="00227DA1"/>
    <w:rsid w:val="00230B2A"/>
    <w:rsid w:val="002331B9"/>
    <w:rsid w:val="002343EF"/>
    <w:rsid w:val="002345B4"/>
    <w:rsid w:val="002364D3"/>
    <w:rsid w:val="0023673F"/>
    <w:rsid w:val="00240F90"/>
    <w:rsid w:val="0024268D"/>
    <w:rsid w:val="00243D8D"/>
    <w:rsid w:val="00243EAE"/>
    <w:rsid w:val="0025303B"/>
    <w:rsid w:val="002546AE"/>
    <w:rsid w:val="002550B9"/>
    <w:rsid w:val="00256AC8"/>
    <w:rsid w:val="00261624"/>
    <w:rsid w:val="0026181D"/>
    <w:rsid w:val="00261E77"/>
    <w:rsid w:val="00263B3D"/>
    <w:rsid w:val="00264EED"/>
    <w:rsid w:val="002652F3"/>
    <w:rsid w:val="00267C6B"/>
    <w:rsid w:val="002721EE"/>
    <w:rsid w:val="0027617B"/>
    <w:rsid w:val="00277633"/>
    <w:rsid w:val="00281B9F"/>
    <w:rsid w:val="00281BAF"/>
    <w:rsid w:val="0028319F"/>
    <w:rsid w:val="00285234"/>
    <w:rsid w:val="00286CCD"/>
    <w:rsid w:val="00286F9C"/>
    <w:rsid w:val="0029024B"/>
    <w:rsid w:val="00293122"/>
    <w:rsid w:val="002A012C"/>
    <w:rsid w:val="002A0A6B"/>
    <w:rsid w:val="002A1FD6"/>
    <w:rsid w:val="002A2D44"/>
    <w:rsid w:val="002A376D"/>
    <w:rsid w:val="002A440F"/>
    <w:rsid w:val="002A71FF"/>
    <w:rsid w:val="002A7F53"/>
    <w:rsid w:val="002B0E18"/>
    <w:rsid w:val="002B3496"/>
    <w:rsid w:val="002B7D09"/>
    <w:rsid w:val="002C1135"/>
    <w:rsid w:val="002C1E39"/>
    <w:rsid w:val="002C3A39"/>
    <w:rsid w:val="002C6BD6"/>
    <w:rsid w:val="002D3CA5"/>
    <w:rsid w:val="002D3E4B"/>
    <w:rsid w:val="002D6582"/>
    <w:rsid w:val="002D72AD"/>
    <w:rsid w:val="002D7492"/>
    <w:rsid w:val="002D798A"/>
    <w:rsid w:val="002E0DE9"/>
    <w:rsid w:val="002E5872"/>
    <w:rsid w:val="002E5BE2"/>
    <w:rsid w:val="002E6A6C"/>
    <w:rsid w:val="002F0D55"/>
    <w:rsid w:val="002F19EB"/>
    <w:rsid w:val="002F3056"/>
    <w:rsid w:val="002F412F"/>
    <w:rsid w:val="002F5B06"/>
    <w:rsid w:val="00300412"/>
    <w:rsid w:val="0030410D"/>
    <w:rsid w:val="00304FA0"/>
    <w:rsid w:val="00305918"/>
    <w:rsid w:val="00305BA4"/>
    <w:rsid w:val="00307531"/>
    <w:rsid w:val="0030765A"/>
    <w:rsid w:val="003109DF"/>
    <w:rsid w:val="00310B43"/>
    <w:rsid w:val="00311817"/>
    <w:rsid w:val="00316E81"/>
    <w:rsid w:val="003204D6"/>
    <w:rsid w:val="00321E9E"/>
    <w:rsid w:val="00321FF8"/>
    <w:rsid w:val="00322248"/>
    <w:rsid w:val="003229AE"/>
    <w:rsid w:val="00324448"/>
    <w:rsid w:val="00324BBA"/>
    <w:rsid w:val="00326074"/>
    <w:rsid w:val="00326FE6"/>
    <w:rsid w:val="00327ACD"/>
    <w:rsid w:val="00331167"/>
    <w:rsid w:val="00332A68"/>
    <w:rsid w:val="00332EA8"/>
    <w:rsid w:val="00334FC9"/>
    <w:rsid w:val="00335E2E"/>
    <w:rsid w:val="003363B0"/>
    <w:rsid w:val="0033652B"/>
    <w:rsid w:val="003378DA"/>
    <w:rsid w:val="00342921"/>
    <w:rsid w:val="003431FC"/>
    <w:rsid w:val="003434A3"/>
    <w:rsid w:val="003434EF"/>
    <w:rsid w:val="00343715"/>
    <w:rsid w:val="00343D7D"/>
    <w:rsid w:val="00344195"/>
    <w:rsid w:val="003467BC"/>
    <w:rsid w:val="0034769E"/>
    <w:rsid w:val="003531B9"/>
    <w:rsid w:val="00353EE1"/>
    <w:rsid w:val="00354966"/>
    <w:rsid w:val="00356C4C"/>
    <w:rsid w:val="00360838"/>
    <w:rsid w:val="003622DF"/>
    <w:rsid w:val="00362B87"/>
    <w:rsid w:val="0036496E"/>
    <w:rsid w:val="003654C7"/>
    <w:rsid w:val="00366140"/>
    <w:rsid w:val="00367CC3"/>
    <w:rsid w:val="00371DE1"/>
    <w:rsid w:val="00380652"/>
    <w:rsid w:val="00383651"/>
    <w:rsid w:val="00384563"/>
    <w:rsid w:val="00386A00"/>
    <w:rsid w:val="00392513"/>
    <w:rsid w:val="00394AFB"/>
    <w:rsid w:val="0039652B"/>
    <w:rsid w:val="003A017E"/>
    <w:rsid w:val="003A0555"/>
    <w:rsid w:val="003A2ED9"/>
    <w:rsid w:val="003A3CD1"/>
    <w:rsid w:val="003A5C59"/>
    <w:rsid w:val="003A6070"/>
    <w:rsid w:val="003A750B"/>
    <w:rsid w:val="003B13DB"/>
    <w:rsid w:val="003B210B"/>
    <w:rsid w:val="003B25AB"/>
    <w:rsid w:val="003B6574"/>
    <w:rsid w:val="003B7D17"/>
    <w:rsid w:val="003C041A"/>
    <w:rsid w:val="003C08E7"/>
    <w:rsid w:val="003C0FE2"/>
    <w:rsid w:val="003C131D"/>
    <w:rsid w:val="003C2606"/>
    <w:rsid w:val="003C7641"/>
    <w:rsid w:val="003C7FC2"/>
    <w:rsid w:val="003D22AB"/>
    <w:rsid w:val="003D2CA6"/>
    <w:rsid w:val="003D337A"/>
    <w:rsid w:val="003D387F"/>
    <w:rsid w:val="003D6226"/>
    <w:rsid w:val="003E0726"/>
    <w:rsid w:val="003E0F1E"/>
    <w:rsid w:val="003E62B3"/>
    <w:rsid w:val="003E7324"/>
    <w:rsid w:val="003E7DB2"/>
    <w:rsid w:val="003F0F62"/>
    <w:rsid w:val="003F6B67"/>
    <w:rsid w:val="0040049A"/>
    <w:rsid w:val="004017A3"/>
    <w:rsid w:val="00410B40"/>
    <w:rsid w:val="00415E1A"/>
    <w:rsid w:val="00415F42"/>
    <w:rsid w:val="00416883"/>
    <w:rsid w:val="00417239"/>
    <w:rsid w:val="0042262E"/>
    <w:rsid w:val="00425E88"/>
    <w:rsid w:val="00426731"/>
    <w:rsid w:val="00431AB7"/>
    <w:rsid w:val="00432503"/>
    <w:rsid w:val="004332DA"/>
    <w:rsid w:val="0044002B"/>
    <w:rsid w:val="00443448"/>
    <w:rsid w:val="00443751"/>
    <w:rsid w:val="0044560F"/>
    <w:rsid w:val="0044687F"/>
    <w:rsid w:val="0044745A"/>
    <w:rsid w:val="004521FB"/>
    <w:rsid w:val="00452C31"/>
    <w:rsid w:val="00452CF8"/>
    <w:rsid w:val="00453B71"/>
    <w:rsid w:val="0045548C"/>
    <w:rsid w:val="0045564E"/>
    <w:rsid w:val="00456D2F"/>
    <w:rsid w:val="00462A14"/>
    <w:rsid w:val="00463731"/>
    <w:rsid w:val="0046394B"/>
    <w:rsid w:val="00465ED2"/>
    <w:rsid w:val="00467571"/>
    <w:rsid w:val="0047477C"/>
    <w:rsid w:val="0048118D"/>
    <w:rsid w:val="0048305E"/>
    <w:rsid w:val="004831BB"/>
    <w:rsid w:val="00483F04"/>
    <w:rsid w:val="00490495"/>
    <w:rsid w:val="00492194"/>
    <w:rsid w:val="00492D6F"/>
    <w:rsid w:val="004A21BC"/>
    <w:rsid w:val="004A3485"/>
    <w:rsid w:val="004A3915"/>
    <w:rsid w:val="004A6C98"/>
    <w:rsid w:val="004A6F5D"/>
    <w:rsid w:val="004B0FC5"/>
    <w:rsid w:val="004B1166"/>
    <w:rsid w:val="004B6FC5"/>
    <w:rsid w:val="004B7071"/>
    <w:rsid w:val="004C0763"/>
    <w:rsid w:val="004C4B51"/>
    <w:rsid w:val="004D12BB"/>
    <w:rsid w:val="004D1EDC"/>
    <w:rsid w:val="004D2D5C"/>
    <w:rsid w:val="004D3829"/>
    <w:rsid w:val="004D3C90"/>
    <w:rsid w:val="004D5686"/>
    <w:rsid w:val="004E1B75"/>
    <w:rsid w:val="004E299B"/>
    <w:rsid w:val="004F1B5A"/>
    <w:rsid w:val="004F406A"/>
    <w:rsid w:val="004F4DFD"/>
    <w:rsid w:val="004F6FE9"/>
    <w:rsid w:val="005015AD"/>
    <w:rsid w:val="00502AE9"/>
    <w:rsid w:val="00504A23"/>
    <w:rsid w:val="00504AF1"/>
    <w:rsid w:val="00505052"/>
    <w:rsid w:val="005058FA"/>
    <w:rsid w:val="00506254"/>
    <w:rsid w:val="00507669"/>
    <w:rsid w:val="005168DC"/>
    <w:rsid w:val="005214E3"/>
    <w:rsid w:val="005267DF"/>
    <w:rsid w:val="00526AB7"/>
    <w:rsid w:val="005309D1"/>
    <w:rsid w:val="00532AFF"/>
    <w:rsid w:val="005330F7"/>
    <w:rsid w:val="00537668"/>
    <w:rsid w:val="00540C89"/>
    <w:rsid w:val="00541D9E"/>
    <w:rsid w:val="00542669"/>
    <w:rsid w:val="0054456C"/>
    <w:rsid w:val="005453D5"/>
    <w:rsid w:val="0054696B"/>
    <w:rsid w:val="00547439"/>
    <w:rsid w:val="005479CC"/>
    <w:rsid w:val="005530D1"/>
    <w:rsid w:val="005560B0"/>
    <w:rsid w:val="00556E4C"/>
    <w:rsid w:val="00557D5E"/>
    <w:rsid w:val="00561EFF"/>
    <w:rsid w:val="00562348"/>
    <w:rsid w:val="00562A3C"/>
    <w:rsid w:val="00563598"/>
    <w:rsid w:val="00565814"/>
    <w:rsid w:val="00567B56"/>
    <w:rsid w:val="00571AE1"/>
    <w:rsid w:val="00571E6C"/>
    <w:rsid w:val="00573F94"/>
    <w:rsid w:val="00575A8A"/>
    <w:rsid w:val="00581FEF"/>
    <w:rsid w:val="00585182"/>
    <w:rsid w:val="00585ADA"/>
    <w:rsid w:val="00591632"/>
    <w:rsid w:val="00593D80"/>
    <w:rsid w:val="005A124C"/>
    <w:rsid w:val="005A1C26"/>
    <w:rsid w:val="005A2951"/>
    <w:rsid w:val="005A4CC2"/>
    <w:rsid w:val="005A7782"/>
    <w:rsid w:val="005B075A"/>
    <w:rsid w:val="005B419A"/>
    <w:rsid w:val="005B5815"/>
    <w:rsid w:val="005B5B46"/>
    <w:rsid w:val="005B6406"/>
    <w:rsid w:val="005B77B9"/>
    <w:rsid w:val="005C182B"/>
    <w:rsid w:val="005C18E1"/>
    <w:rsid w:val="005C1E35"/>
    <w:rsid w:val="005C200E"/>
    <w:rsid w:val="005C283A"/>
    <w:rsid w:val="005C4233"/>
    <w:rsid w:val="005C570B"/>
    <w:rsid w:val="005C6784"/>
    <w:rsid w:val="005D0BFA"/>
    <w:rsid w:val="005D1D51"/>
    <w:rsid w:val="005D2258"/>
    <w:rsid w:val="005D3326"/>
    <w:rsid w:val="005D345E"/>
    <w:rsid w:val="005D488F"/>
    <w:rsid w:val="005D50EE"/>
    <w:rsid w:val="005D659C"/>
    <w:rsid w:val="005E17E6"/>
    <w:rsid w:val="005E1DAD"/>
    <w:rsid w:val="005E354B"/>
    <w:rsid w:val="005E5A53"/>
    <w:rsid w:val="005E738D"/>
    <w:rsid w:val="005F1F45"/>
    <w:rsid w:val="005F38D3"/>
    <w:rsid w:val="005F6F0F"/>
    <w:rsid w:val="006005F8"/>
    <w:rsid w:val="00600B90"/>
    <w:rsid w:val="00601847"/>
    <w:rsid w:val="00602E98"/>
    <w:rsid w:val="006033DA"/>
    <w:rsid w:val="006054D8"/>
    <w:rsid w:val="00605A70"/>
    <w:rsid w:val="006067A8"/>
    <w:rsid w:val="006071CB"/>
    <w:rsid w:val="006100C4"/>
    <w:rsid w:val="00610A17"/>
    <w:rsid w:val="006136F1"/>
    <w:rsid w:val="0061633A"/>
    <w:rsid w:val="00617FE2"/>
    <w:rsid w:val="00622573"/>
    <w:rsid w:val="00625E24"/>
    <w:rsid w:val="0063026B"/>
    <w:rsid w:val="00631BB0"/>
    <w:rsid w:val="00632355"/>
    <w:rsid w:val="00632AD2"/>
    <w:rsid w:val="006333FE"/>
    <w:rsid w:val="00635587"/>
    <w:rsid w:val="00637019"/>
    <w:rsid w:val="00640E47"/>
    <w:rsid w:val="00652364"/>
    <w:rsid w:val="006532D5"/>
    <w:rsid w:val="006566E2"/>
    <w:rsid w:val="00656F39"/>
    <w:rsid w:val="0065793B"/>
    <w:rsid w:val="006603C2"/>
    <w:rsid w:val="00660A58"/>
    <w:rsid w:val="00661875"/>
    <w:rsid w:val="006624D6"/>
    <w:rsid w:val="00663F86"/>
    <w:rsid w:val="00665600"/>
    <w:rsid w:val="0066631F"/>
    <w:rsid w:val="00666BD8"/>
    <w:rsid w:val="006678D3"/>
    <w:rsid w:val="00670235"/>
    <w:rsid w:val="00671DB5"/>
    <w:rsid w:val="00672525"/>
    <w:rsid w:val="00676BBD"/>
    <w:rsid w:val="00681B6C"/>
    <w:rsid w:val="00682ECA"/>
    <w:rsid w:val="00685C10"/>
    <w:rsid w:val="00695AAD"/>
    <w:rsid w:val="00696257"/>
    <w:rsid w:val="0069797E"/>
    <w:rsid w:val="006A0651"/>
    <w:rsid w:val="006A0F38"/>
    <w:rsid w:val="006A137E"/>
    <w:rsid w:val="006A2CD9"/>
    <w:rsid w:val="006A32BF"/>
    <w:rsid w:val="006A5EA8"/>
    <w:rsid w:val="006B0B4A"/>
    <w:rsid w:val="006B1A68"/>
    <w:rsid w:val="006B38CE"/>
    <w:rsid w:val="006B75FA"/>
    <w:rsid w:val="006C008D"/>
    <w:rsid w:val="006C0EC4"/>
    <w:rsid w:val="006C130B"/>
    <w:rsid w:val="006C2675"/>
    <w:rsid w:val="006C4352"/>
    <w:rsid w:val="006C4636"/>
    <w:rsid w:val="006C5998"/>
    <w:rsid w:val="006C7112"/>
    <w:rsid w:val="006D55C0"/>
    <w:rsid w:val="006D5D57"/>
    <w:rsid w:val="006D66B3"/>
    <w:rsid w:val="006E0CEF"/>
    <w:rsid w:val="006E192D"/>
    <w:rsid w:val="006E1B5F"/>
    <w:rsid w:val="006E2645"/>
    <w:rsid w:val="006E4D4C"/>
    <w:rsid w:val="006E5314"/>
    <w:rsid w:val="006E5EA3"/>
    <w:rsid w:val="006F38D7"/>
    <w:rsid w:val="006F5169"/>
    <w:rsid w:val="007003AA"/>
    <w:rsid w:val="0070218E"/>
    <w:rsid w:val="00703A91"/>
    <w:rsid w:val="007043E8"/>
    <w:rsid w:val="00704731"/>
    <w:rsid w:val="00705D5C"/>
    <w:rsid w:val="00707F50"/>
    <w:rsid w:val="00710E16"/>
    <w:rsid w:val="00711A29"/>
    <w:rsid w:val="00711E2A"/>
    <w:rsid w:val="00713B8E"/>
    <w:rsid w:val="00716051"/>
    <w:rsid w:val="00716E2B"/>
    <w:rsid w:val="007211A0"/>
    <w:rsid w:val="00722559"/>
    <w:rsid w:val="007241F3"/>
    <w:rsid w:val="007267AD"/>
    <w:rsid w:val="0073325B"/>
    <w:rsid w:val="007433AD"/>
    <w:rsid w:val="007436A3"/>
    <w:rsid w:val="0074432A"/>
    <w:rsid w:val="00745272"/>
    <w:rsid w:val="0074634C"/>
    <w:rsid w:val="007475B9"/>
    <w:rsid w:val="00747CBE"/>
    <w:rsid w:val="00751EA7"/>
    <w:rsid w:val="00752B07"/>
    <w:rsid w:val="00756442"/>
    <w:rsid w:val="007572E4"/>
    <w:rsid w:val="00761481"/>
    <w:rsid w:val="00763D65"/>
    <w:rsid w:val="00766185"/>
    <w:rsid w:val="00770AB3"/>
    <w:rsid w:val="007730B0"/>
    <w:rsid w:val="007763FC"/>
    <w:rsid w:val="007765A7"/>
    <w:rsid w:val="00777B9C"/>
    <w:rsid w:val="007823FD"/>
    <w:rsid w:val="00784917"/>
    <w:rsid w:val="00786115"/>
    <w:rsid w:val="007865D0"/>
    <w:rsid w:val="00793043"/>
    <w:rsid w:val="00793387"/>
    <w:rsid w:val="007A2F3C"/>
    <w:rsid w:val="007A43C6"/>
    <w:rsid w:val="007A5939"/>
    <w:rsid w:val="007A61DB"/>
    <w:rsid w:val="007B1E13"/>
    <w:rsid w:val="007B2989"/>
    <w:rsid w:val="007B55D3"/>
    <w:rsid w:val="007B5E2B"/>
    <w:rsid w:val="007B64F1"/>
    <w:rsid w:val="007B7089"/>
    <w:rsid w:val="007B74EF"/>
    <w:rsid w:val="007B7D9F"/>
    <w:rsid w:val="007C0889"/>
    <w:rsid w:val="007C112E"/>
    <w:rsid w:val="007C3DFF"/>
    <w:rsid w:val="007C3E82"/>
    <w:rsid w:val="007C486C"/>
    <w:rsid w:val="007C565C"/>
    <w:rsid w:val="007C666D"/>
    <w:rsid w:val="007C7454"/>
    <w:rsid w:val="007D1011"/>
    <w:rsid w:val="007D569F"/>
    <w:rsid w:val="007D77D9"/>
    <w:rsid w:val="007E1751"/>
    <w:rsid w:val="007E2B3E"/>
    <w:rsid w:val="007E2F77"/>
    <w:rsid w:val="007E491E"/>
    <w:rsid w:val="007E4F8A"/>
    <w:rsid w:val="007E595E"/>
    <w:rsid w:val="007E641E"/>
    <w:rsid w:val="007E77AE"/>
    <w:rsid w:val="007E7AD0"/>
    <w:rsid w:val="007F16AB"/>
    <w:rsid w:val="007F56FA"/>
    <w:rsid w:val="007F6662"/>
    <w:rsid w:val="007F7E48"/>
    <w:rsid w:val="00800ED8"/>
    <w:rsid w:val="0080119B"/>
    <w:rsid w:val="00802A0C"/>
    <w:rsid w:val="008038B5"/>
    <w:rsid w:val="008039A7"/>
    <w:rsid w:val="00803CE1"/>
    <w:rsid w:val="00804ADE"/>
    <w:rsid w:val="0080629B"/>
    <w:rsid w:val="00806431"/>
    <w:rsid w:val="008100AD"/>
    <w:rsid w:val="00810AE8"/>
    <w:rsid w:val="00811C0E"/>
    <w:rsid w:val="008156DF"/>
    <w:rsid w:val="008226C3"/>
    <w:rsid w:val="00822CC3"/>
    <w:rsid w:val="008249E2"/>
    <w:rsid w:val="00825C3A"/>
    <w:rsid w:val="00826747"/>
    <w:rsid w:val="00826D4A"/>
    <w:rsid w:val="00831057"/>
    <w:rsid w:val="00831DC2"/>
    <w:rsid w:val="00834B45"/>
    <w:rsid w:val="008355C0"/>
    <w:rsid w:val="0083603C"/>
    <w:rsid w:val="00836EE6"/>
    <w:rsid w:val="00841FF0"/>
    <w:rsid w:val="00843044"/>
    <w:rsid w:val="008449FC"/>
    <w:rsid w:val="00845558"/>
    <w:rsid w:val="00845BF2"/>
    <w:rsid w:val="00846F1C"/>
    <w:rsid w:val="00847984"/>
    <w:rsid w:val="00853577"/>
    <w:rsid w:val="00853D09"/>
    <w:rsid w:val="00854541"/>
    <w:rsid w:val="008547B0"/>
    <w:rsid w:val="0085526D"/>
    <w:rsid w:val="008574D5"/>
    <w:rsid w:val="00857850"/>
    <w:rsid w:val="008601C5"/>
    <w:rsid w:val="008605FD"/>
    <w:rsid w:val="00861A94"/>
    <w:rsid w:val="008624AD"/>
    <w:rsid w:val="008628F5"/>
    <w:rsid w:val="00863CF0"/>
    <w:rsid w:val="00870055"/>
    <w:rsid w:val="008737EA"/>
    <w:rsid w:val="00873A23"/>
    <w:rsid w:val="00877F0A"/>
    <w:rsid w:val="008809FF"/>
    <w:rsid w:val="00880A80"/>
    <w:rsid w:val="00880DC4"/>
    <w:rsid w:val="00885144"/>
    <w:rsid w:val="008867FD"/>
    <w:rsid w:val="00892A41"/>
    <w:rsid w:val="00893ED8"/>
    <w:rsid w:val="00897FFB"/>
    <w:rsid w:val="008A08DC"/>
    <w:rsid w:val="008A0C5D"/>
    <w:rsid w:val="008A1BD6"/>
    <w:rsid w:val="008A2730"/>
    <w:rsid w:val="008A5D05"/>
    <w:rsid w:val="008A6BB7"/>
    <w:rsid w:val="008B0AC3"/>
    <w:rsid w:val="008B1154"/>
    <w:rsid w:val="008B18C5"/>
    <w:rsid w:val="008B1B57"/>
    <w:rsid w:val="008B2B09"/>
    <w:rsid w:val="008B4700"/>
    <w:rsid w:val="008C3380"/>
    <w:rsid w:val="008C3429"/>
    <w:rsid w:val="008C3546"/>
    <w:rsid w:val="008D2311"/>
    <w:rsid w:val="008D2632"/>
    <w:rsid w:val="008D5169"/>
    <w:rsid w:val="008D66E6"/>
    <w:rsid w:val="008D6D32"/>
    <w:rsid w:val="008D74FD"/>
    <w:rsid w:val="008E04E8"/>
    <w:rsid w:val="008E0C45"/>
    <w:rsid w:val="008E0D44"/>
    <w:rsid w:val="008E132E"/>
    <w:rsid w:val="008E2AB2"/>
    <w:rsid w:val="008E5E46"/>
    <w:rsid w:val="008E692D"/>
    <w:rsid w:val="008E6FCF"/>
    <w:rsid w:val="008E73F4"/>
    <w:rsid w:val="008F176A"/>
    <w:rsid w:val="008F39D8"/>
    <w:rsid w:val="008F401D"/>
    <w:rsid w:val="009004F7"/>
    <w:rsid w:val="0090362D"/>
    <w:rsid w:val="00903D5B"/>
    <w:rsid w:val="0090648C"/>
    <w:rsid w:val="00912393"/>
    <w:rsid w:val="009128C5"/>
    <w:rsid w:val="00913736"/>
    <w:rsid w:val="0092134E"/>
    <w:rsid w:val="00926087"/>
    <w:rsid w:val="009302FF"/>
    <w:rsid w:val="00931143"/>
    <w:rsid w:val="00931FCA"/>
    <w:rsid w:val="00933A49"/>
    <w:rsid w:val="00936288"/>
    <w:rsid w:val="00937242"/>
    <w:rsid w:val="009415CD"/>
    <w:rsid w:val="00943DBF"/>
    <w:rsid w:val="00945679"/>
    <w:rsid w:val="009469B3"/>
    <w:rsid w:val="00947FE4"/>
    <w:rsid w:val="009502FD"/>
    <w:rsid w:val="009505ED"/>
    <w:rsid w:val="00952B0C"/>
    <w:rsid w:val="009555C6"/>
    <w:rsid w:val="0096066B"/>
    <w:rsid w:val="00962A3D"/>
    <w:rsid w:val="00964C43"/>
    <w:rsid w:val="009654C0"/>
    <w:rsid w:val="00965D9F"/>
    <w:rsid w:val="00971B82"/>
    <w:rsid w:val="0097216C"/>
    <w:rsid w:val="00973EA0"/>
    <w:rsid w:val="00975EC3"/>
    <w:rsid w:val="00980B9B"/>
    <w:rsid w:val="00981C2B"/>
    <w:rsid w:val="009837E7"/>
    <w:rsid w:val="009839B4"/>
    <w:rsid w:val="009863DD"/>
    <w:rsid w:val="00986991"/>
    <w:rsid w:val="0099140C"/>
    <w:rsid w:val="00993AB9"/>
    <w:rsid w:val="00997CE9"/>
    <w:rsid w:val="00997FEA"/>
    <w:rsid w:val="009A72B5"/>
    <w:rsid w:val="009A76F8"/>
    <w:rsid w:val="009B34FA"/>
    <w:rsid w:val="009B4731"/>
    <w:rsid w:val="009B4DE6"/>
    <w:rsid w:val="009B55A4"/>
    <w:rsid w:val="009B6318"/>
    <w:rsid w:val="009B6888"/>
    <w:rsid w:val="009C1079"/>
    <w:rsid w:val="009C72FB"/>
    <w:rsid w:val="009D16DE"/>
    <w:rsid w:val="009D44B0"/>
    <w:rsid w:val="009D49BC"/>
    <w:rsid w:val="009D76A6"/>
    <w:rsid w:val="009E107F"/>
    <w:rsid w:val="009E4B76"/>
    <w:rsid w:val="009E7C39"/>
    <w:rsid w:val="009F031A"/>
    <w:rsid w:val="009F18D9"/>
    <w:rsid w:val="009F2C2F"/>
    <w:rsid w:val="009F3474"/>
    <w:rsid w:val="009F4CFF"/>
    <w:rsid w:val="00A05E3B"/>
    <w:rsid w:val="00A06C34"/>
    <w:rsid w:val="00A06E69"/>
    <w:rsid w:val="00A10BB0"/>
    <w:rsid w:val="00A14155"/>
    <w:rsid w:val="00A14E4A"/>
    <w:rsid w:val="00A21785"/>
    <w:rsid w:val="00A21813"/>
    <w:rsid w:val="00A22F7C"/>
    <w:rsid w:val="00A245D4"/>
    <w:rsid w:val="00A34291"/>
    <w:rsid w:val="00A44254"/>
    <w:rsid w:val="00A445BF"/>
    <w:rsid w:val="00A45EE9"/>
    <w:rsid w:val="00A471F0"/>
    <w:rsid w:val="00A54B1C"/>
    <w:rsid w:val="00A57CC0"/>
    <w:rsid w:val="00A612E1"/>
    <w:rsid w:val="00A65B14"/>
    <w:rsid w:val="00A660B3"/>
    <w:rsid w:val="00A66B59"/>
    <w:rsid w:val="00A7055A"/>
    <w:rsid w:val="00A723E8"/>
    <w:rsid w:val="00A76723"/>
    <w:rsid w:val="00A77275"/>
    <w:rsid w:val="00A810B3"/>
    <w:rsid w:val="00A836DB"/>
    <w:rsid w:val="00A86681"/>
    <w:rsid w:val="00A8684B"/>
    <w:rsid w:val="00A907D6"/>
    <w:rsid w:val="00A92EFB"/>
    <w:rsid w:val="00A97FBF"/>
    <w:rsid w:val="00AA0055"/>
    <w:rsid w:val="00AA15F5"/>
    <w:rsid w:val="00AA55CE"/>
    <w:rsid w:val="00AB4428"/>
    <w:rsid w:val="00AB5301"/>
    <w:rsid w:val="00AB5F72"/>
    <w:rsid w:val="00AB6F23"/>
    <w:rsid w:val="00AC1A0B"/>
    <w:rsid w:val="00AC2C4D"/>
    <w:rsid w:val="00AC55D0"/>
    <w:rsid w:val="00AD1B5E"/>
    <w:rsid w:val="00AD2DD6"/>
    <w:rsid w:val="00AD3799"/>
    <w:rsid w:val="00AD4D67"/>
    <w:rsid w:val="00AD73A9"/>
    <w:rsid w:val="00AE0933"/>
    <w:rsid w:val="00AE0BF1"/>
    <w:rsid w:val="00AE2603"/>
    <w:rsid w:val="00AE3FCD"/>
    <w:rsid w:val="00AE588C"/>
    <w:rsid w:val="00AE78BB"/>
    <w:rsid w:val="00AF00BF"/>
    <w:rsid w:val="00AF05D9"/>
    <w:rsid w:val="00AF33FF"/>
    <w:rsid w:val="00AF678E"/>
    <w:rsid w:val="00B0304F"/>
    <w:rsid w:val="00B03789"/>
    <w:rsid w:val="00B04409"/>
    <w:rsid w:val="00B062E9"/>
    <w:rsid w:val="00B0758F"/>
    <w:rsid w:val="00B0768A"/>
    <w:rsid w:val="00B1115D"/>
    <w:rsid w:val="00B134F5"/>
    <w:rsid w:val="00B14A50"/>
    <w:rsid w:val="00B167F4"/>
    <w:rsid w:val="00B24318"/>
    <w:rsid w:val="00B31287"/>
    <w:rsid w:val="00B3196D"/>
    <w:rsid w:val="00B31CDB"/>
    <w:rsid w:val="00B333AB"/>
    <w:rsid w:val="00B343FD"/>
    <w:rsid w:val="00B34F60"/>
    <w:rsid w:val="00B3670B"/>
    <w:rsid w:val="00B36D75"/>
    <w:rsid w:val="00B36E8D"/>
    <w:rsid w:val="00B37A19"/>
    <w:rsid w:val="00B476C9"/>
    <w:rsid w:val="00B47E21"/>
    <w:rsid w:val="00B50644"/>
    <w:rsid w:val="00B507CA"/>
    <w:rsid w:val="00B5142A"/>
    <w:rsid w:val="00B53A52"/>
    <w:rsid w:val="00B53D81"/>
    <w:rsid w:val="00B57E93"/>
    <w:rsid w:val="00B63F06"/>
    <w:rsid w:val="00B6411A"/>
    <w:rsid w:val="00B66027"/>
    <w:rsid w:val="00B66AED"/>
    <w:rsid w:val="00B708FF"/>
    <w:rsid w:val="00B73AFE"/>
    <w:rsid w:val="00B80CDC"/>
    <w:rsid w:val="00B80D42"/>
    <w:rsid w:val="00B82A74"/>
    <w:rsid w:val="00B867A5"/>
    <w:rsid w:val="00B872EA"/>
    <w:rsid w:val="00B91262"/>
    <w:rsid w:val="00B94C7A"/>
    <w:rsid w:val="00B94CE5"/>
    <w:rsid w:val="00BA00D6"/>
    <w:rsid w:val="00BA120C"/>
    <w:rsid w:val="00BA21E4"/>
    <w:rsid w:val="00BB00DE"/>
    <w:rsid w:val="00BB1DC6"/>
    <w:rsid w:val="00BB2683"/>
    <w:rsid w:val="00BB4BDA"/>
    <w:rsid w:val="00BB5C08"/>
    <w:rsid w:val="00BB7C62"/>
    <w:rsid w:val="00BC1FF2"/>
    <w:rsid w:val="00BC2351"/>
    <w:rsid w:val="00BC2D18"/>
    <w:rsid w:val="00BD1C5C"/>
    <w:rsid w:val="00BD30CA"/>
    <w:rsid w:val="00BD57AA"/>
    <w:rsid w:val="00BD6E37"/>
    <w:rsid w:val="00BE0EA7"/>
    <w:rsid w:val="00BE27CF"/>
    <w:rsid w:val="00BE31F8"/>
    <w:rsid w:val="00BE50EF"/>
    <w:rsid w:val="00BE6F3B"/>
    <w:rsid w:val="00BE743D"/>
    <w:rsid w:val="00BF2F5A"/>
    <w:rsid w:val="00BF3159"/>
    <w:rsid w:val="00BF3266"/>
    <w:rsid w:val="00BF3A3D"/>
    <w:rsid w:val="00BF4444"/>
    <w:rsid w:val="00BF5DC8"/>
    <w:rsid w:val="00BF781D"/>
    <w:rsid w:val="00C007D1"/>
    <w:rsid w:val="00C019B5"/>
    <w:rsid w:val="00C043EE"/>
    <w:rsid w:val="00C04E1C"/>
    <w:rsid w:val="00C07606"/>
    <w:rsid w:val="00C07FF5"/>
    <w:rsid w:val="00C11964"/>
    <w:rsid w:val="00C15318"/>
    <w:rsid w:val="00C15971"/>
    <w:rsid w:val="00C15A7C"/>
    <w:rsid w:val="00C1747D"/>
    <w:rsid w:val="00C2025E"/>
    <w:rsid w:val="00C20A0C"/>
    <w:rsid w:val="00C22602"/>
    <w:rsid w:val="00C229C4"/>
    <w:rsid w:val="00C23FAD"/>
    <w:rsid w:val="00C24FD3"/>
    <w:rsid w:val="00C25E64"/>
    <w:rsid w:val="00C263AF"/>
    <w:rsid w:val="00C2719B"/>
    <w:rsid w:val="00C304D2"/>
    <w:rsid w:val="00C31F85"/>
    <w:rsid w:val="00C32E9C"/>
    <w:rsid w:val="00C342C2"/>
    <w:rsid w:val="00C34432"/>
    <w:rsid w:val="00C35A98"/>
    <w:rsid w:val="00C426EA"/>
    <w:rsid w:val="00C431F5"/>
    <w:rsid w:val="00C45914"/>
    <w:rsid w:val="00C46D03"/>
    <w:rsid w:val="00C508F9"/>
    <w:rsid w:val="00C51CAB"/>
    <w:rsid w:val="00C56661"/>
    <w:rsid w:val="00C60512"/>
    <w:rsid w:val="00C654C6"/>
    <w:rsid w:val="00C655C6"/>
    <w:rsid w:val="00C71D76"/>
    <w:rsid w:val="00C73185"/>
    <w:rsid w:val="00C82977"/>
    <w:rsid w:val="00C82AF0"/>
    <w:rsid w:val="00C83083"/>
    <w:rsid w:val="00C921DB"/>
    <w:rsid w:val="00C93C78"/>
    <w:rsid w:val="00C93CF5"/>
    <w:rsid w:val="00C94751"/>
    <w:rsid w:val="00C953B5"/>
    <w:rsid w:val="00C95592"/>
    <w:rsid w:val="00C97681"/>
    <w:rsid w:val="00CA104D"/>
    <w:rsid w:val="00CA2B5A"/>
    <w:rsid w:val="00CA674F"/>
    <w:rsid w:val="00CB4CDA"/>
    <w:rsid w:val="00CC1D06"/>
    <w:rsid w:val="00CC3FD5"/>
    <w:rsid w:val="00CC5ED5"/>
    <w:rsid w:val="00CC6797"/>
    <w:rsid w:val="00CD0D91"/>
    <w:rsid w:val="00CD3F7C"/>
    <w:rsid w:val="00CD49A3"/>
    <w:rsid w:val="00CD52D2"/>
    <w:rsid w:val="00CE0FDC"/>
    <w:rsid w:val="00CE2FD2"/>
    <w:rsid w:val="00CE6284"/>
    <w:rsid w:val="00CE6791"/>
    <w:rsid w:val="00CF16C6"/>
    <w:rsid w:val="00CF4B55"/>
    <w:rsid w:val="00CF6CA9"/>
    <w:rsid w:val="00D005F9"/>
    <w:rsid w:val="00D0065F"/>
    <w:rsid w:val="00D00F0F"/>
    <w:rsid w:val="00D0256B"/>
    <w:rsid w:val="00D12C77"/>
    <w:rsid w:val="00D13129"/>
    <w:rsid w:val="00D132B3"/>
    <w:rsid w:val="00D16E17"/>
    <w:rsid w:val="00D17054"/>
    <w:rsid w:val="00D1720D"/>
    <w:rsid w:val="00D3261F"/>
    <w:rsid w:val="00D33A2D"/>
    <w:rsid w:val="00D3519B"/>
    <w:rsid w:val="00D376C9"/>
    <w:rsid w:val="00D41485"/>
    <w:rsid w:val="00D4296B"/>
    <w:rsid w:val="00D45234"/>
    <w:rsid w:val="00D45B43"/>
    <w:rsid w:val="00D52689"/>
    <w:rsid w:val="00D52DD0"/>
    <w:rsid w:val="00D537E4"/>
    <w:rsid w:val="00D554BC"/>
    <w:rsid w:val="00D566B5"/>
    <w:rsid w:val="00D602A3"/>
    <w:rsid w:val="00D90A32"/>
    <w:rsid w:val="00D90A5A"/>
    <w:rsid w:val="00D90C58"/>
    <w:rsid w:val="00D93A10"/>
    <w:rsid w:val="00D95944"/>
    <w:rsid w:val="00DA146C"/>
    <w:rsid w:val="00DA4544"/>
    <w:rsid w:val="00DA5FDA"/>
    <w:rsid w:val="00DB03D7"/>
    <w:rsid w:val="00DB281E"/>
    <w:rsid w:val="00DB3F0E"/>
    <w:rsid w:val="00DB4AF3"/>
    <w:rsid w:val="00DC09AE"/>
    <w:rsid w:val="00DC2523"/>
    <w:rsid w:val="00DC3D0F"/>
    <w:rsid w:val="00DC4B9A"/>
    <w:rsid w:val="00DC79A2"/>
    <w:rsid w:val="00DC7B3B"/>
    <w:rsid w:val="00DD07FD"/>
    <w:rsid w:val="00DD17F4"/>
    <w:rsid w:val="00DD3E44"/>
    <w:rsid w:val="00DD6F10"/>
    <w:rsid w:val="00DE18FA"/>
    <w:rsid w:val="00DE1992"/>
    <w:rsid w:val="00DE1AD5"/>
    <w:rsid w:val="00DE247B"/>
    <w:rsid w:val="00DE2828"/>
    <w:rsid w:val="00DE46B1"/>
    <w:rsid w:val="00DE68FF"/>
    <w:rsid w:val="00DF024A"/>
    <w:rsid w:val="00DF30E6"/>
    <w:rsid w:val="00DF595B"/>
    <w:rsid w:val="00DF6027"/>
    <w:rsid w:val="00DF6258"/>
    <w:rsid w:val="00DF7DE7"/>
    <w:rsid w:val="00E01F36"/>
    <w:rsid w:val="00E02A70"/>
    <w:rsid w:val="00E04F2D"/>
    <w:rsid w:val="00E05F27"/>
    <w:rsid w:val="00E06547"/>
    <w:rsid w:val="00E108E4"/>
    <w:rsid w:val="00E13865"/>
    <w:rsid w:val="00E140C4"/>
    <w:rsid w:val="00E14411"/>
    <w:rsid w:val="00E16BDD"/>
    <w:rsid w:val="00E2125D"/>
    <w:rsid w:val="00E234BF"/>
    <w:rsid w:val="00E34C1C"/>
    <w:rsid w:val="00E34E3A"/>
    <w:rsid w:val="00E36794"/>
    <w:rsid w:val="00E37A10"/>
    <w:rsid w:val="00E40B70"/>
    <w:rsid w:val="00E4386B"/>
    <w:rsid w:val="00E444D0"/>
    <w:rsid w:val="00E45607"/>
    <w:rsid w:val="00E47034"/>
    <w:rsid w:val="00E5188E"/>
    <w:rsid w:val="00E54234"/>
    <w:rsid w:val="00E55CDD"/>
    <w:rsid w:val="00E6033E"/>
    <w:rsid w:val="00E6174D"/>
    <w:rsid w:val="00E6282A"/>
    <w:rsid w:val="00E63CAC"/>
    <w:rsid w:val="00E64BA1"/>
    <w:rsid w:val="00E66CB9"/>
    <w:rsid w:val="00E67C41"/>
    <w:rsid w:val="00E70813"/>
    <w:rsid w:val="00E7107B"/>
    <w:rsid w:val="00E7485B"/>
    <w:rsid w:val="00E76646"/>
    <w:rsid w:val="00E77A9E"/>
    <w:rsid w:val="00E82D24"/>
    <w:rsid w:val="00E86054"/>
    <w:rsid w:val="00E867A2"/>
    <w:rsid w:val="00E9146F"/>
    <w:rsid w:val="00E961EA"/>
    <w:rsid w:val="00E97F40"/>
    <w:rsid w:val="00EA1133"/>
    <w:rsid w:val="00EA154F"/>
    <w:rsid w:val="00EA2587"/>
    <w:rsid w:val="00EA297C"/>
    <w:rsid w:val="00EA36A3"/>
    <w:rsid w:val="00EA7126"/>
    <w:rsid w:val="00EA72D7"/>
    <w:rsid w:val="00EB730A"/>
    <w:rsid w:val="00EC0AB5"/>
    <w:rsid w:val="00EC23AE"/>
    <w:rsid w:val="00EC24DE"/>
    <w:rsid w:val="00EC32BB"/>
    <w:rsid w:val="00EC4F04"/>
    <w:rsid w:val="00EC6386"/>
    <w:rsid w:val="00EC67B5"/>
    <w:rsid w:val="00EC6EE1"/>
    <w:rsid w:val="00EC6F72"/>
    <w:rsid w:val="00ED0707"/>
    <w:rsid w:val="00ED08E4"/>
    <w:rsid w:val="00ED0994"/>
    <w:rsid w:val="00ED550E"/>
    <w:rsid w:val="00ED5A72"/>
    <w:rsid w:val="00ED5C91"/>
    <w:rsid w:val="00ED7CEE"/>
    <w:rsid w:val="00EE4363"/>
    <w:rsid w:val="00EE7D9B"/>
    <w:rsid w:val="00EF0BEB"/>
    <w:rsid w:val="00EF3B2D"/>
    <w:rsid w:val="00EF7153"/>
    <w:rsid w:val="00EF7FAF"/>
    <w:rsid w:val="00F04260"/>
    <w:rsid w:val="00F118AA"/>
    <w:rsid w:val="00F118DB"/>
    <w:rsid w:val="00F145AE"/>
    <w:rsid w:val="00F16DFA"/>
    <w:rsid w:val="00F17510"/>
    <w:rsid w:val="00F219AA"/>
    <w:rsid w:val="00F25E90"/>
    <w:rsid w:val="00F2747A"/>
    <w:rsid w:val="00F31CD8"/>
    <w:rsid w:val="00F33D7F"/>
    <w:rsid w:val="00F34C5D"/>
    <w:rsid w:val="00F358A5"/>
    <w:rsid w:val="00F42D67"/>
    <w:rsid w:val="00F437E8"/>
    <w:rsid w:val="00F44373"/>
    <w:rsid w:val="00F50569"/>
    <w:rsid w:val="00F55FF3"/>
    <w:rsid w:val="00F61D4D"/>
    <w:rsid w:val="00F6394D"/>
    <w:rsid w:val="00F70C29"/>
    <w:rsid w:val="00F72490"/>
    <w:rsid w:val="00F72C55"/>
    <w:rsid w:val="00F76D0D"/>
    <w:rsid w:val="00F77C25"/>
    <w:rsid w:val="00F77EC3"/>
    <w:rsid w:val="00F81B4A"/>
    <w:rsid w:val="00F82B18"/>
    <w:rsid w:val="00F833C5"/>
    <w:rsid w:val="00F838B6"/>
    <w:rsid w:val="00F86E8F"/>
    <w:rsid w:val="00F90F43"/>
    <w:rsid w:val="00F9305F"/>
    <w:rsid w:val="00F94C1D"/>
    <w:rsid w:val="00F96CF4"/>
    <w:rsid w:val="00FA11C8"/>
    <w:rsid w:val="00FA4815"/>
    <w:rsid w:val="00FA4A78"/>
    <w:rsid w:val="00FB1D1E"/>
    <w:rsid w:val="00FB1D73"/>
    <w:rsid w:val="00FB754B"/>
    <w:rsid w:val="00FB784A"/>
    <w:rsid w:val="00FC2283"/>
    <w:rsid w:val="00FC272C"/>
    <w:rsid w:val="00FC31A4"/>
    <w:rsid w:val="00FC391D"/>
    <w:rsid w:val="00FC4CAD"/>
    <w:rsid w:val="00FC6429"/>
    <w:rsid w:val="00FC79C9"/>
    <w:rsid w:val="00FD0A38"/>
    <w:rsid w:val="00FD1457"/>
    <w:rsid w:val="00FD1793"/>
    <w:rsid w:val="00FD2B7C"/>
    <w:rsid w:val="00FD32C2"/>
    <w:rsid w:val="00FD3734"/>
    <w:rsid w:val="00FD4EAD"/>
    <w:rsid w:val="00FD533B"/>
    <w:rsid w:val="00FD6E3E"/>
    <w:rsid w:val="00FE00E5"/>
    <w:rsid w:val="00FE3BF0"/>
    <w:rsid w:val="00FE42FC"/>
    <w:rsid w:val="00FE484F"/>
    <w:rsid w:val="00FE4A0C"/>
    <w:rsid w:val="00FE50BC"/>
    <w:rsid w:val="00FE5A0C"/>
    <w:rsid w:val="00FF095D"/>
    <w:rsid w:val="00FF2B96"/>
    <w:rsid w:val="00FF48B5"/>
    <w:rsid w:val="00FF4D84"/>
    <w:rsid w:val="00FF72DB"/>
    <w:rsid w:val="051539C0"/>
    <w:rsid w:val="0BF52A8B"/>
    <w:rsid w:val="0F0E472F"/>
    <w:rsid w:val="0FF7640F"/>
    <w:rsid w:val="149A3190"/>
    <w:rsid w:val="1C68F2DE"/>
    <w:rsid w:val="27CBDEDE"/>
    <w:rsid w:val="28CDD443"/>
    <w:rsid w:val="299C4AD3"/>
    <w:rsid w:val="3416049C"/>
    <w:rsid w:val="34ED6356"/>
    <w:rsid w:val="356EEF46"/>
    <w:rsid w:val="36FFA279"/>
    <w:rsid w:val="37797D32"/>
    <w:rsid w:val="3E03B54C"/>
    <w:rsid w:val="46097392"/>
    <w:rsid w:val="4A4EC0A9"/>
    <w:rsid w:val="4BCCA035"/>
    <w:rsid w:val="50D489C6"/>
    <w:rsid w:val="57D29872"/>
    <w:rsid w:val="580C7681"/>
    <w:rsid w:val="5CD30717"/>
    <w:rsid w:val="5E25A5E3"/>
    <w:rsid w:val="5FBD06A2"/>
    <w:rsid w:val="62837DBD"/>
    <w:rsid w:val="67A58FA3"/>
    <w:rsid w:val="6FD7C01F"/>
    <w:rsid w:val="751BB53A"/>
    <w:rsid w:val="7C655FE3"/>
    <w:rsid w:val="7E07EAE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6145"/>
    <o:shapelayout v:ext="edit">
      <o:idmap v:ext="edit" data="1"/>
    </o:shapelayout>
  </w:shapeDefaults>
  <w:decimalSymbol w:val="."/>
  <w:listSeparator w:val=","/>
  <w14:docId w14:val="1137352A"/>
  <w15:chartTrackingRefBased/>
  <w15:docId w15:val="{D89BF267-8C58-42A5-8C29-3EA653AC4DC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n-GB"/>
    </w:rPr>
  </w:style>
  <w:style w:type="paragraph" w:styleId="Heading1">
    <w:name w:val="heading 1"/>
    <w:basedOn w:val="Normal"/>
    <w:next w:val="Normal"/>
    <w:link w:val="Heading1Char"/>
    <w:uiPriority w:val="9"/>
    <w:qFormat/>
    <w:rsid w:val="002D72AD"/>
    <w:pPr>
      <w:keepNext/>
      <w:keepLines/>
      <w:spacing w:before="240" w:after="0"/>
      <w:outlineLvl w:val="0"/>
    </w:pPr>
    <w:rPr>
      <w:rFonts w:ascii="Calibri Light" w:eastAsia="Yu Gothic Light" w:hAnsi="Calibri Light" w:cs="Times New Roman"/>
      <w:color w:val="2F5496"/>
      <w:kern w:val="2"/>
      <w:sz w:val="32"/>
      <w:szCs w:val="32"/>
      <w14:ligatures w14:val="standardContextual"/>
    </w:rPr>
  </w:style>
  <w:style w:type="paragraph" w:styleId="Heading2">
    <w:name w:val="heading 2"/>
    <w:basedOn w:val="Normal"/>
    <w:next w:val="Normal"/>
    <w:link w:val="Heading2Char"/>
    <w:uiPriority w:val="9"/>
    <w:unhideWhenUsed/>
    <w:qFormat/>
    <w:rsid w:val="002D72AD"/>
    <w:pPr>
      <w:keepNext/>
      <w:keepLines/>
      <w:spacing w:before="40" w:after="0"/>
      <w:outlineLvl w:val="1"/>
    </w:pPr>
    <w:rPr>
      <w:rFonts w:ascii="Calibri Light" w:eastAsia="Yu Gothic Light" w:hAnsi="Calibri Light" w:cs="Times New Roman"/>
      <w:color w:val="2F5496"/>
      <w:kern w:val="2"/>
      <w:sz w:val="26"/>
      <w:szCs w:val="26"/>
      <w14:ligatures w14:val="standardContextual"/>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1"/>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4"/>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2"/>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3"/>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customStyle="1" w:styleId="Mention1">
    <w:name w:val="Mention1"/>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customStyle="1" w:styleId="UnresolvedMention1">
    <w:name w:val="Unresolved Mention1"/>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paragraph" w:customStyle="1" w:styleId="Heading11">
    <w:name w:val="Heading 11"/>
    <w:basedOn w:val="Normal"/>
    <w:next w:val="Normal"/>
    <w:uiPriority w:val="9"/>
    <w:qFormat/>
    <w:rsid w:val="002D72AD"/>
    <w:pPr>
      <w:keepNext/>
      <w:keepLines/>
      <w:spacing w:before="240" w:after="0" w:line="256" w:lineRule="auto"/>
      <w:outlineLvl w:val="0"/>
    </w:pPr>
    <w:rPr>
      <w:rFonts w:ascii="Calibri Light" w:eastAsia="Yu Gothic Light" w:hAnsi="Calibri Light" w:cs="Times New Roman"/>
      <w:color w:val="2F5496"/>
      <w:kern w:val="2"/>
      <w:sz w:val="32"/>
      <w:szCs w:val="32"/>
      <w14:ligatures w14:val="standardContextual"/>
    </w:rPr>
  </w:style>
  <w:style w:type="paragraph" w:customStyle="1" w:styleId="Heading21">
    <w:name w:val="Heading 21"/>
    <w:basedOn w:val="Normal"/>
    <w:next w:val="Normal"/>
    <w:uiPriority w:val="9"/>
    <w:semiHidden/>
    <w:unhideWhenUsed/>
    <w:qFormat/>
    <w:rsid w:val="002D72AD"/>
    <w:pPr>
      <w:keepNext/>
      <w:keepLines/>
      <w:spacing w:before="40" w:after="0" w:line="256" w:lineRule="auto"/>
      <w:outlineLvl w:val="1"/>
    </w:pPr>
    <w:rPr>
      <w:rFonts w:ascii="Calibri Light" w:eastAsia="Yu Gothic Light" w:hAnsi="Calibri Light" w:cs="Times New Roman"/>
      <w:color w:val="2F5496"/>
      <w:kern w:val="2"/>
      <w:sz w:val="26"/>
      <w:szCs w:val="26"/>
      <w14:ligatures w14:val="standardContextual"/>
    </w:rPr>
  </w:style>
  <w:style w:type="numbering" w:customStyle="1" w:styleId="NoList1">
    <w:name w:val="No List1"/>
    <w:next w:val="NoList"/>
    <w:uiPriority w:val="99"/>
    <w:semiHidden/>
    <w:unhideWhenUsed/>
    <w:rsid w:val="002D72AD"/>
  </w:style>
  <w:style w:type="character" w:customStyle="1" w:styleId="Heading1Char">
    <w:name w:val="Heading 1 Char"/>
    <w:basedOn w:val="DefaultParagraphFont"/>
    <w:link w:val="Heading1"/>
    <w:uiPriority w:val="9"/>
    <w:rsid w:val="002D72AD"/>
    <w:rPr>
      <w:rFonts w:ascii="Calibri Light" w:eastAsia="Yu Gothic Light" w:hAnsi="Calibri Light" w:cs="Times New Roman"/>
      <w:color w:val="2F5496"/>
      <w:kern w:val="2"/>
      <w:sz w:val="32"/>
      <w:szCs w:val="32"/>
      <w:lang w:val="en-GB"/>
      <w14:ligatures w14:val="standardContextual"/>
    </w:rPr>
  </w:style>
  <w:style w:type="character" w:customStyle="1" w:styleId="Heading2Char">
    <w:name w:val="Heading 2 Char"/>
    <w:basedOn w:val="DefaultParagraphFont"/>
    <w:link w:val="Heading2"/>
    <w:uiPriority w:val="9"/>
    <w:rsid w:val="002D72AD"/>
    <w:rPr>
      <w:rFonts w:ascii="Calibri Light" w:eastAsia="Yu Gothic Light" w:hAnsi="Calibri Light" w:cs="Times New Roman"/>
      <w:color w:val="2F5496"/>
      <w:kern w:val="2"/>
      <w:sz w:val="26"/>
      <w:szCs w:val="26"/>
      <w:lang w:val="en-GB"/>
      <w14:ligatures w14:val="standardContextual"/>
    </w:rPr>
  </w:style>
  <w:style w:type="paragraph" w:customStyle="1" w:styleId="msonormal0">
    <w:name w:val="msonormal"/>
    <w:basedOn w:val="Normal"/>
    <w:uiPriority w:val="99"/>
    <w:semiHidden/>
    <w:rsid w:val="002D72AD"/>
    <w:pPr>
      <w:spacing w:before="100" w:beforeAutospacing="1" w:after="100" w:afterAutospacing="1" w:line="240" w:lineRule="auto"/>
    </w:pPr>
    <w:rPr>
      <w:rFonts w:ascii="Times New Roman" w:eastAsia="Times New Roman" w:hAnsi="Times New Roman" w:cs="Times New Roman"/>
      <w:sz w:val="24"/>
      <w:szCs w:val="24"/>
      <w:lang w:eastAsia="en-GB"/>
    </w:rPr>
  </w:style>
  <w:style w:type="paragraph" w:styleId="NormalWeb">
    <w:name w:val="Normal (Web)"/>
    <w:basedOn w:val="Normal"/>
    <w:uiPriority w:val="99"/>
    <w:semiHidden/>
    <w:unhideWhenUsed/>
    <w:rsid w:val="002D72AD"/>
    <w:pPr>
      <w:spacing w:before="100" w:beforeAutospacing="1" w:after="100" w:afterAutospacing="1" w:line="240" w:lineRule="auto"/>
    </w:pPr>
    <w:rPr>
      <w:rFonts w:ascii="Times New Roman" w:eastAsia="Times New Roman" w:hAnsi="Times New Roman" w:cs="Times New Roman"/>
      <w:sz w:val="24"/>
      <w:szCs w:val="24"/>
      <w:lang w:eastAsia="en-GB"/>
    </w:rPr>
  </w:style>
  <w:style w:type="paragraph" w:styleId="TOC1">
    <w:name w:val="toc 1"/>
    <w:basedOn w:val="Normal"/>
    <w:next w:val="Normal"/>
    <w:autoRedefine/>
    <w:uiPriority w:val="39"/>
    <w:unhideWhenUsed/>
    <w:rsid w:val="002D72AD"/>
    <w:pPr>
      <w:spacing w:after="100" w:line="256" w:lineRule="auto"/>
    </w:pPr>
    <w:rPr>
      <w:rFonts w:ascii="Calibri" w:eastAsia="Calibri" w:hAnsi="Calibri" w:cs="Arial"/>
      <w:kern w:val="2"/>
      <w14:ligatures w14:val="standardContextual"/>
    </w:rPr>
  </w:style>
  <w:style w:type="table" w:styleId="TableGrid">
    <w:name w:val="Table Grid"/>
    <w:basedOn w:val="TableNormal"/>
    <w:uiPriority w:val="39"/>
    <w:rsid w:val="002D72AD"/>
    <w:pPr>
      <w:spacing w:after="0" w:line="240" w:lineRule="auto"/>
    </w:pPr>
    <w:rPr>
      <w:rFonts w:ascii="Calibri" w:eastAsia="Calibri" w:hAnsi="Calibri" w:cs="Arial"/>
      <w:kern w:val="2"/>
      <w:lang w:val="en-GB"/>
      <w14:ligatures w14:val="standardContextual"/>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1Char1">
    <w:name w:val="Heading 1 Char1"/>
    <w:basedOn w:val="DefaultParagraphFont"/>
    <w:uiPriority w:val="9"/>
    <w:rsid w:val="002D72AD"/>
    <w:rPr>
      <w:rFonts w:asciiTheme="majorHAnsi" w:eastAsiaTheme="majorEastAsia" w:hAnsiTheme="majorHAnsi" w:cstheme="majorBidi"/>
      <w:color w:val="2F5496" w:themeColor="accent1" w:themeShade="BF"/>
      <w:sz w:val="32"/>
      <w:szCs w:val="32"/>
      <w:lang w:val="en-GB"/>
    </w:rPr>
  </w:style>
  <w:style w:type="character" w:customStyle="1" w:styleId="Heading2Char1">
    <w:name w:val="Heading 2 Char1"/>
    <w:basedOn w:val="DefaultParagraphFont"/>
    <w:uiPriority w:val="9"/>
    <w:semiHidden/>
    <w:rsid w:val="002D72AD"/>
    <w:rPr>
      <w:rFonts w:asciiTheme="majorHAnsi" w:eastAsiaTheme="majorEastAsia" w:hAnsiTheme="majorHAnsi" w:cstheme="majorBidi"/>
      <w:color w:val="2F5496" w:themeColor="accent1" w:themeShade="BF"/>
      <w:sz w:val="26"/>
      <w:szCs w:val="26"/>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438453090">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772362452">
      <w:bodyDiv w:val="1"/>
      <w:marLeft w:val="0"/>
      <w:marRight w:val="0"/>
      <w:marTop w:val="0"/>
      <w:marBottom w:val="0"/>
      <w:divBdr>
        <w:top w:val="none" w:sz="0" w:space="0" w:color="auto"/>
        <w:left w:val="none" w:sz="0" w:space="0" w:color="auto"/>
        <w:bottom w:val="none" w:sz="0" w:space="0" w:color="auto"/>
        <w:right w:val="none" w:sz="0" w:space="0" w:color="auto"/>
      </w:divBdr>
    </w:div>
    <w:div w:id="777989973">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829178652">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039890436">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17" Type="http://schemas.openxmlformats.org/officeDocument/2006/relationships/hyperlink" Target="https://doi.org/10.1073/pnas.2216891120" TargetMode="External"/><Relationship Id="rId21" Type="http://schemas.openxmlformats.org/officeDocument/2006/relationships/header" Target="header4.xml"/><Relationship Id="rId42" Type="http://schemas.openxmlformats.org/officeDocument/2006/relationships/hyperlink" Target="https://www.cms.int/raptors/sites/default/files/document/MOS3_DOC.%2012.3_Annex%201_Conservation%20Status%20Assessment%20Report_EN.pdf" TargetMode="External"/><Relationship Id="rId63" Type="http://schemas.openxmlformats.org/officeDocument/2006/relationships/image" Target="media/image18.jpeg"/><Relationship Id="rId84" Type="http://schemas.openxmlformats.org/officeDocument/2006/relationships/hyperlink" Target="https://www.nature.com/articles/s41467-025-59271-7" TargetMode="External"/><Relationship Id="rId138" Type="http://schemas.openxmlformats.org/officeDocument/2006/relationships/hyperlink" Target="https://doi.org/10.69556/GWO-2025-eng" TargetMode="External"/><Relationship Id="rId107" Type="http://schemas.openxmlformats.org/officeDocument/2006/relationships/hyperlink" Target="https://doi.org/10.5281/zenodo.11124590" TargetMode="External"/><Relationship Id="rId11" Type="http://schemas.openxmlformats.org/officeDocument/2006/relationships/image" Target="media/image1.wmf"/><Relationship Id="rId32" Type="http://schemas.openxmlformats.org/officeDocument/2006/relationships/image" Target="media/image10.png"/><Relationship Id="rId53" Type="http://schemas.openxmlformats.org/officeDocument/2006/relationships/hyperlink" Target="https://www.cms.int/es/node/41564" TargetMode="External"/><Relationship Id="rId74" Type="http://schemas.openxmlformats.org/officeDocument/2006/relationships/hyperlink" Target="https://geobon.org/" TargetMode="External"/><Relationship Id="rId128" Type="http://schemas.openxmlformats.org/officeDocument/2006/relationships/hyperlink" Target="https://www.marinemammalhabitat.org/download/handbook-on-the-use-of-selection-criteria-for-the-identification-of-important-marine-mammal-areas-immas/" TargetMode="External"/><Relationship Id="rId149" Type="http://schemas.openxmlformats.org/officeDocument/2006/relationships/hyperlink" Target="https://doi.org/10.1038/s41467-025-59271-7" TargetMode="External"/><Relationship Id="rId5" Type="http://schemas.openxmlformats.org/officeDocument/2006/relationships/numbering" Target="numbering.xml"/><Relationship Id="rId95" Type="http://schemas.openxmlformats.org/officeDocument/2006/relationships/hyperlink" Target="https://doi.org/10.25923/qn4a-td90" TargetMode="External"/><Relationship Id="rId22" Type="http://schemas.openxmlformats.org/officeDocument/2006/relationships/image" Target="media/image8.jpeg"/><Relationship Id="rId27" Type="http://schemas.openxmlformats.org/officeDocument/2006/relationships/hyperlink" Target="https://www.cms.int/es/node/41564" TargetMode="External"/><Relationship Id="rId43" Type="http://schemas.openxmlformats.org/officeDocument/2006/relationships/hyperlink" Target="https://www.nature.com/articles/s41559-023-02236-0" TargetMode="External"/><Relationship Id="rId48" Type="http://schemas.openxmlformats.org/officeDocument/2006/relationships/hyperlink" Target="https://stock.adobe.com/uk/images/the-steppe-eagle-aquila-nipalensis-at-bikaner-rajasthan-india/898194898?prev_url=detail" TargetMode="External"/><Relationship Id="rId64" Type="http://schemas.openxmlformats.org/officeDocument/2006/relationships/hyperlink" Target="https://stock.adobe.com/uk/images/green-sea-turtle/536146467" TargetMode="External"/><Relationship Id="rId69" Type="http://schemas.openxmlformats.org/officeDocument/2006/relationships/hyperlink" Target="https://www.iucn-mtsg.org/imtas" TargetMode="External"/><Relationship Id="rId113" Type="http://schemas.openxmlformats.org/officeDocument/2006/relationships/hyperlink" Target="https://doi.org/10.1073/pnas.1912776117" TargetMode="External"/><Relationship Id="rId118" Type="http://schemas.openxmlformats.org/officeDocument/2006/relationships/hyperlink" Target="https://doi.org/10.1126/sciadv.abb6026" TargetMode="External"/><Relationship Id="rId134" Type="http://schemas.openxmlformats.org/officeDocument/2006/relationships/hyperlink" Target="https://doi.org/10.1111/cobi.14345" TargetMode="External"/><Relationship Id="rId139" Type="http://schemas.openxmlformats.org/officeDocument/2006/relationships/hyperlink" Target="https://doi.org/10.1126/science.adl0239" TargetMode="External"/><Relationship Id="rId80" Type="http://schemas.openxmlformats.org/officeDocument/2006/relationships/hyperlink" Target="https://megamove.org/" TargetMode="External"/><Relationship Id="rId85" Type="http://schemas.openxmlformats.org/officeDocument/2006/relationships/image" Target="media/image24.png"/><Relationship Id="rId150" Type="http://schemas.openxmlformats.org/officeDocument/2006/relationships/hyperlink" Target="https://doi.org/10.1111/geb.70004" TargetMode="External"/><Relationship Id="rId12" Type="http://schemas.openxmlformats.org/officeDocument/2006/relationships/header" Target="header1.xml"/><Relationship Id="rId17" Type="http://schemas.openxmlformats.org/officeDocument/2006/relationships/footer" Target="footer3.xml"/><Relationship Id="rId33" Type="http://schemas.openxmlformats.org/officeDocument/2006/relationships/image" Target="media/image11.jpeg"/><Relationship Id="rId38" Type="http://schemas.openxmlformats.org/officeDocument/2006/relationships/hyperlink" Target="https://www.flickr.com/photos/nationalzoo/26341273851/in/album-72157666993317991" TargetMode="External"/><Relationship Id="rId59" Type="http://schemas.openxmlformats.org/officeDocument/2006/relationships/hyperlink" Target="https://stock.adobe.com/uk/images/swimming-angelshark-over-sand-in-blue-ocean-in-canary-island/220283534?prev_url=detail" TargetMode="External"/><Relationship Id="rId103" Type="http://schemas.openxmlformats.org/officeDocument/2006/relationships/hyperlink" Target="https://doi.org/10.1111/ibi.13368" TargetMode="External"/><Relationship Id="rId108" Type="http://schemas.openxmlformats.org/officeDocument/2006/relationships/hyperlink" Target="https://doi.org/10.1038/ncomms14895" TargetMode="External"/><Relationship Id="rId124" Type="http://schemas.openxmlformats.org/officeDocument/2006/relationships/hyperlink" Target="https://doi.org/10.3354/esr01237" TargetMode="External"/><Relationship Id="rId129" Type="http://schemas.openxmlformats.org/officeDocument/2006/relationships/hyperlink" Target="https://www.iucn-mtsg.org/s/IMTA-Guidelines-10.pdf" TargetMode="External"/><Relationship Id="rId54" Type="http://schemas.openxmlformats.org/officeDocument/2006/relationships/hyperlink" Target="https://files.worldwildlife.org/wwfcmsprod/files/Publication/file/6f6b5o5dn1_LPI_migratory_freshwater_fishes_2024_Technical_report.pdf" TargetMode="External"/><Relationship Id="rId70" Type="http://schemas.openxmlformats.org/officeDocument/2006/relationships/image" Target="media/image19.png"/><Relationship Id="rId75" Type="http://schemas.openxmlformats.org/officeDocument/2006/relationships/image" Target="media/image20.png"/><Relationship Id="rId91" Type="http://schemas.openxmlformats.org/officeDocument/2006/relationships/hyperlink" Target="https://doi.org/10.1038/s44358-024-00008-7" TargetMode="External"/><Relationship Id="rId96" Type="http://schemas.openxmlformats.org/officeDocument/2006/relationships/hyperlink" Target="https://www.deerspecialistgroup.org/article/1060/" TargetMode="External"/><Relationship Id="rId140" Type="http://schemas.openxmlformats.org/officeDocument/2006/relationships/hyperlink" Target="https://doi.org/1126/science.adp1950" TargetMode="External"/><Relationship Id="rId145" Type="http://schemas.openxmlformats.org/officeDocument/2006/relationships/hyperlink" Target="https://doi.org/10.1016/j.scitotenv.2024.172776" TargetMode="External"/><Relationship Id="rId1" Type="http://schemas.openxmlformats.org/officeDocument/2006/relationships/customXml" Target="../customXml/item1.xml"/><Relationship Id="rId6" Type="http://schemas.openxmlformats.org/officeDocument/2006/relationships/styles" Target="styles.xml"/><Relationship Id="rId23" Type="http://schemas.openxmlformats.org/officeDocument/2006/relationships/image" Target="media/image9.png"/><Relationship Id="rId28" Type="http://schemas.openxmlformats.org/officeDocument/2006/relationships/hyperlink" Target="https://www.cms.int/es/node/41564" TargetMode="External"/><Relationship Id="rId49" Type="http://schemas.openxmlformats.org/officeDocument/2006/relationships/hyperlink" Target="https://onlinelibrary.wiley.com/doi/10.1111/ibi.13368" TargetMode="External"/><Relationship Id="rId114" Type="http://schemas.openxmlformats.org/officeDocument/2006/relationships/hyperlink" Target="https://doi.org/10.1111/csp2.1285" TargetMode="External"/><Relationship Id="rId119" Type="http://schemas.openxmlformats.org/officeDocument/2006/relationships/hyperlink" Target="https://doi.org/10.1017/S0030605323001692" TargetMode="External"/><Relationship Id="rId44" Type="http://schemas.openxmlformats.org/officeDocument/2006/relationships/hyperlink" Target="https://www.cms.int/es/system/404" TargetMode="External"/><Relationship Id="rId60" Type="http://schemas.openxmlformats.org/officeDocument/2006/relationships/hyperlink" Target="https://www.int-res.com/articles/esr2025/56/n056p247.pdf" TargetMode="External"/><Relationship Id="rId65" Type="http://schemas.openxmlformats.org/officeDocument/2006/relationships/hyperlink" Target="https://www.cms.int/es/node/41564" TargetMode="External"/><Relationship Id="rId81" Type="http://schemas.openxmlformats.org/officeDocument/2006/relationships/hyperlink" Target="https://www.cms.int/es/node/25139" TargetMode="External"/><Relationship Id="rId86" Type="http://schemas.openxmlformats.org/officeDocument/2006/relationships/hyperlink" Target="https://www.seabirdtracking.org/special/marine-flyways/" TargetMode="External"/><Relationship Id="rId130" Type="http://schemas.openxmlformats.org/officeDocument/2006/relationships/hyperlink" Target="https://sharkrayareas.org/e-atlas/" TargetMode="External"/><Relationship Id="rId135" Type="http://schemas.openxmlformats.org/officeDocument/2006/relationships/hyperlink" Target="https://doi.org/10.1111/cobi.14002" TargetMode="External"/><Relationship Id="rId151" Type="http://schemas.openxmlformats.org/officeDocument/2006/relationships/header" Target="header6.xml"/><Relationship Id="rId13" Type="http://schemas.openxmlformats.org/officeDocument/2006/relationships/header" Target="header2.xml"/><Relationship Id="rId18" Type="http://schemas.openxmlformats.org/officeDocument/2006/relationships/image" Target="media/image5.jpeg"/><Relationship Id="rId39" Type="http://schemas.openxmlformats.org/officeDocument/2006/relationships/hyperlink" Target="https://creativecommons.org/licenses/by-nc-nd/2.0/deed.es" TargetMode="External"/><Relationship Id="rId109" Type="http://schemas.openxmlformats.org/officeDocument/2006/relationships/hyperlink" Target="https://iucn.org/sites/default/files/2023-04/iucn-ys-situation-analysis-2023-final_0.pdf" TargetMode="External"/><Relationship Id="rId34" Type="http://schemas.openxmlformats.org/officeDocument/2006/relationships/hyperlink" Target="https://stock.adobe.com/uk/images/great-bustard-display-in-grassland/536283277?prev_url=detail" TargetMode="External"/><Relationship Id="rId50" Type="http://schemas.openxmlformats.org/officeDocument/2006/relationships/hyperlink" Target="https://academic.oup.com/condor/article/125/2/duad003/7031074" TargetMode="External"/><Relationship Id="rId55" Type="http://schemas.openxmlformats.org/officeDocument/2006/relationships/hyperlink" Target="https://www.cms.int/es/node/41564" TargetMode="External"/><Relationship Id="rId76" Type="http://schemas.openxmlformats.org/officeDocument/2006/relationships/image" Target="media/image21.jpeg"/><Relationship Id="rId97" Type="http://schemas.openxmlformats.org/officeDocument/2006/relationships/hyperlink" Target="https://www.cms.int/raptors/sites/default/files/document/MOS3_DOC.%2012.3_Annex%201_Conservation%20Status%20Assessment%20Report_EN.pdf" TargetMode="External"/><Relationship Id="rId104" Type="http://schemas.openxmlformats.org/officeDocument/2006/relationships/hyperlink" Target="https://doi.org/10.1093/ornithapp/duad003" TargetMode="External"/><Relationship Id="rId120" Type="http://schemas.openxmlformats.org/officeDocument/2006/relationships/hyperlink" Target="https://doi.org/10.1111/gcb.17373" TargetMode="External"/><Relationship Id="rId125" Type="http://schemas.openxmlformats.org/officeDocument/2006/relationships/hyperlink" Target="https://doi.org/10.1016/j.oneear.2023.12.007" TargetMode="External"/><Relationship Id="rId141" Type="http://schemas.openxmlformats.org/officeDocument/2006/relationships/hyperlink" Target="https://doi.org/10.1126/science.adl0239" TargetMode="External"/><Relationship Id="rId146" Type="http://schemas.openxmlformats.org/officeDocument/2006/relationships/hyperlink" Target="https://doi.org/10.1126/sciadv.abd7225" TargetMode="External"/><Relationship Id="rId7" Type="http://schemas.openxmlformats.org/officeDocument/2006/relationships/settings" Target="settings.xml"/><Relationship Id="rId71" Type="http://schemas.openxmlformats.org/officeDocument/2006/relationships/hyperlink" Target="https://www.marinemammalhabitat.org/immas/immas-searchable-database/" TargetMode="External"/><Relationship Id="rId92" Type="http://schemas.openxmlformats.org/officeDocument/2006/relationships/hyperlink" Target="https://doi.org/10.1111/cobi.70052" TargetMode="External"/><Relationship Id="rId2" Type="http://schemas.openxmlformats.org/officeDocument/2006/relationships/customXml" Target="../customXml/item2.xml"/><Relationship Id="rId29" Type="http://schemas.openxmlformats.org/officeDocument/2006/relationships/hyperlink" Target="https://www.cms.int/sites/default/files/document/cms_cop14_res.14.4_state-of-the-worlds-migratory-species-report_s_0.pdf" TargetMode="External"/><Relationship Id="rId24" Type="http://schemas.openxmlformats.org/officeDocument/2006/relationships/footer" Target="footer4.xml"/><Relationship Id="rId40" Type="http://schemas.openxmlformats.org/officeDocument/2006/relationships/image" Target="media/image14.jpeg"/><Relationship Id="rId45" Type="http://schemas.openxmlformats.org/officeDocument/2006/relationships/hyperlink" Target="https://www.sciencedirect.com/science/article/pii/S0006320724000867" TargetMode="External"/><Relationship Id="rId66" Type="http://schemas.openxmlformats.org/officeDocument/2006/relationships/hyperlink" Target="https://www.cms.int/sites/default/files/document/cms_cop14_res.14.1_samarkand-spms-2024-2032_s.pdf" TargetMode="External"/><Relationship Id="rId87" Type="http://schemas.openxmlformats.org/officeDocument/2006/relationships/hyperlink" Target="https://www.seabirdtracking.org/special/marine-flyways/" TargetMode="External"/><Relationship Id="rId110" Type="http://schemas.openxmlformats.org/officeDocument/2006/relationships/hyperlink" Target="https://doi.org/10.1016/j.biocon.2020.108582" TargetMode="External"/><Relationship Id="rId115" Type="http://schemas.openxmlformats.org/officeDocument/2006/relationships/hyperlink" Target="https://iucn.org/resources/publication/global-status-sharks-rays-and-chimaeras" TargetMode="External"/><Relationship Id="rId131" Type="http://schemas.openxmlformats.org/officeDocument/2006/relationships/hyperlink" Target="https://doi.org/10.1017/S0030605324001790" TargetMode="External"/><Relationship Id="rId136" Type="http://schemas.openxmlformats.org/officeDocument/2006/relationships/hyperlink" Target="https://doi.org/10.1016/j.biocon.2023.110224" TargetMode="External"/><Relationship Id="rId61" Type="http://schemas.openxmlformats.org/officeDocument/2006/relationships/hyperlink" Target="https://www.seaturtlestatus.org/cpp-dashboard" TargetMode="External"/><Relationship Id="rId82" Type="http://schemas.openxmlformats.org/officeDocument/2006/relationships/hyperlink" Target="https://jellyfish-app-li2vd.ondigitalocean.app/data/factSheets/WhiteEaredKob_BadingiloBomaGambella_SSD-ETH.pdf" TargetMode="External"/><Relationship Id="rId152" Type="http://schemas.openxmlformats.org/officeDocument/2006/relationships/header" Target="header7.xml"/><Relationship Id="rId19" Type="http://schemas.openxmlformats.org/officeDocument/2006/relationships/image" Target="media/image6.png"/><Relationship Id="rId14" Type="http://schemas.openxmlformats.org/officeDocument/2006/relationships/footer" Target="footer1.xml"/><Relationship Id="rId30" Type="http://schemas.openxmlformats.org/officeDocument/2006/relationships/hyperlink" Target="https://www.cms.int/sites/default/files/publication/State%20of%20the%20Worlds%20Migratory%20Species%20report_E.pdf" TargetMode="External"/><Relationship Id="rId35" Type="http://schemas.openxmlformats.org/officeDocument/2006/relationships/image" Target="media/image12.jpeg"/><Relationship Id="rId56" Type="http://schemas.openxmlformats.org/officeDocument/2006/relationships/hyperlink" Target="https://iucn.org/resources/publication/global-status-sharks-rays-and-chimaeras" TargetMode="External"/><Relationship Id="rId77" Type="http://schemas.openxmlformats.org/officeDocument/2006/relationships/hyperlink" Target="https://www.global-wetland-outlook.ramsar.org/outlook" TargetMode="External"/><Relationship Id="rId100" Type="http://schemas.openxmlformats.org/officeDocument/2006/relationships/hyperlink" Target="https://doi.org/10.1111/ddi.13935" TargetMode="External"/><Relationship Id="rId105" Type="http://schemas.openxmlformats.org/officeDocument/2006/relationships/hyperlink" Target="https://www.nespmarinecoastal.edu.au/wp-content/uploads/2023/10/Project-1.21_Final-report.pdf" TargetMode="External"/><Relationship Id="rId126" Type="http://schemas.openxmlformats.org/officeDocument/2006/relationships/hyperlink" Target="https://doi.org/10.1111/conl.13117" TargetMode="External"/><Relationship Id="rId147" Type="http://schemas.openxmlformats.org/officeDocument/2006/relationships/hyperlink" Target="https://doi.org/10.1111/cobi.14002" TargetMode="External"/><Relationship Id="rId8" Type="http://schemas.openxmlformats.org/officeDocument/2006/relationships/webSettings" Target="webSettings.xml"/><Relationship Id="rId51" Type="http://schemas.openxmlformats.org/officeDocument/2006/relationships/image" Target="media/image16.jpeg"/><Relationship Id="rId72" Type="http://schemas.openxmlformats.org/officeDocument/2006/relationships/hyperlink" Target="https://www.marinemammalhabitat.org/imma-eatlas/" TargetMode="External"/><Relationship Id="rId93" Type="http://schemas.openxmlformats.org/officeDocument/2006/relationships/hyperlink" Target="https://www.eaaflyway.net/updates-hpai-eaaf/" TargetMode="External"/><Relationship Id="rId98" Type="http://schemas.openxmlformats.org/officeDocument/2006/relationships/hyperlink" Target="https://doi.org/10.1038/s41559-023-02236-0" TargetMode="External"/><Relationship Id="rId121" Type="http://schemas.openxmlformats.org/officeDocument/2006/relationships/hyperlink" Target="https://doi.org/10.3354/esr01385" TargetMode="External"/><Relationship Id="rId142" Type="http://schemas.openxmlformats.org/officeDocument/2006/relationships/hyperlink" Target="https://doi.org/10.1111/1365-2664.13380" TargetMode="External"/><Relationship Id="rId3" Type="http://schemas.openxmlformats.org/officeDocument/2006/relationships/customXml" Target="../customXml/item3.xml"/><Relationship Id="rId25" Type="http://schemas.openxmlformats.org/officeDocument/2006/relationships/hyperlink" Target="https://www.cms.int/es/node/41564" TargetMode="External"/><Relationship Id="rId46" Type="http://schemas.openxmlformats.org/officeDocument/2006/relationships/hyperlink" Target="https://onlinelibrary.wiley.com/doi/full/10.1111/ddi.13935" TargetMode="External"/><Relationship Id="rId67" Type="http://schemas.openxmlformats.org/officeDocument/2006/relationships/hyperlink" Target="https://www.marinemammalhabitat.org/" TargetMode="External"/><Relationship Id="rId116" Type="http://schemas.openxmlformats.org/officeDocument/2006/relationships/hyperlink" Target="https://doi.org/10.1126/science.adn1477" TargetMode="External"/><Relationship Id="rId137" Type="http://schemas.openxmlformats.org/officeDocument/2006/relationships/hyperlink" Target="https://wildlabs.net/article/introducing-move-bon-initiative" TargetMode="External"/><Relationship Id="rId20" Type="http://schemas.openxmlformats.org/officeDocument/2006/relationships/image" Target="media/image7.png"/><Relationship Id="rId41" Type="http://schemas.openxmlformats.org/officeDocument/2006/relationships/hyperlink" Target="https://stock.adobe.com/uk/images/guanaco-in-national-park-torres-del-paine-patagonia-chile/83783149" TargetMode="External"/><Relationship Id="rId62" Type="http://schemas.openxmlformats.org/officeDocument/2006/relationships/hyperlink" Target="https://linkinghub.elsevier.com/retrieve/pii/S2589-0042(24)00292-X" TargetMode="External"/><Relationship Id="rId83" Type="http://schemas.openxmlformats.org/officeDocument/2006/relationships/image" Target="media/image23.jpeg"/><Relationship Id="rId88" Type="http://schemas.openxmlformats.org/officeDocument/2006/relationships/image" Target="media/image25.png"/><Relationship Id="rId111" Type="http://schemas.openxmlformats.org/officeDocument/2006/relationships/hyperlink" Target="https://doi.org/10.1126/science.aat8695" TargetMode="External"/><Relationship Id="rId132" Type="http://schemas.openxmlformats.org/officeDocument/2006/relationships/hyperlink" Target="https://doi.org/10.1111/1365-2664.13380" TargetMode="External"/><Relationship Id="rId153" Type="http://schemas.openxmlformats.org/officeDocument/2006/relationships/fontTable" Target="fontTable.xml"/><Relationship Id="rId15" Type="http://schemas.openxmlformats.org/officeDocument/2006/relationships/footer" Target="footer2.xml"/><Relationship Id="rId36" Type="http://schemas.openxmlformats.org/officeDocument/2006/relationships/hyperlink" Target="https://stock.adobe.com/uk/images/buff-breasted-sandpiper-calidris-subruficollis/402858055?prev_url=detail" TargetMode="External"/><Relationship Id="rId57" Type="http://schemas.openxmlformats.org/officeDocument/2006/relationships/hyperlink" Target="https://www.science.org/doi/10.1126/science.adn1477" TargetMode="External"/><Relationship Id="rId106" Type="http://schemas.openxmlformats.org/officeDocument/2006/relationships/hyperlink" Target="https://zenodo.org/records/15423626" TargetMode="External"/><Relationship Id="rId127" Type="http://schemas.openxmlformats.org/officeDocument/2006/relationships/hyperlink" Target="https://doi.org/10.3389/fmars.2022.968853" TargetMode="External"/><Relationship Id="rId10" Type="http://schemas.openxmlformats.org/officeDocument/2006/relationships/endnotes" Target="endnotes.xml"/><Relationship Id="rId31" Type="http://schemas.openxmlformats.org/officeDocument/2006/relationships/hyperlink" Target="https://portals.iucn.org/library/sites/library/files/documents/RL-2001-001-2nd.pdf" TargetMode="External"/><Relationship Id="rId52" Type="http://schemas.openxmlformats.org/officeDocument/2006/relationships/hyperlink" Target="https://stock.adobe.com/uk/images/spoon-billed-sandpiper-calidris-pygmaea-who-critically-endangered-status-in-red-list-of-iucn-walking-in-nature-in-thailand/98383832?prev_url=detail" TargetMode="External"/><Relationship Id="rId73" Type="http://schemas.openxmlformats.org/officeDocument/2006/relationships/hyperlink" Target="https://wwfafrica.awsassets.panda.org/downloads/blue-corridors-for-turtles_report.pdf?54023/Blue-Corridors-for-Turtles-report" TargetMode="External"/><Relationship Id="rId78" Type="http://schemas.openxmlformats.org/officeDocument/2006/relationships/hyperlink" Target="https://stock.adobe.com/uk/images/panoramic-aerial-view-at-sunset-of-typical-pantanal-wetlands-landscape-with-lagoons-forests-meadows-river-fields-mato-grosso-brazil/301916260?prev_url=detail" TargetMode="External"/><Relationship Id="rId94" Type="http://schemas.openxmlformats.org/officeDocument/2006/relationships/hyperlink" Target="https://doi.org/10.1016/j.biocon.2023.110271" TargetMode="External"/><Relationship Id="rId99" Type="http://schemas.openxmlformats.org/officeDocument/2006/relationships/hyperlink" Target="https://doi.org/10.1016/j.biocon.2024.110525" TargetMode="External"/><Relationship Id="rId101" Type="http://schemas.openxmlformats.org/officeDocument/2006/relationships/hyperlink" Target="https://doi.org/10.1111/ibi.13171" TargetMode="External"/><Relationship Id="rId122" Type="http://schemas.openxmlformats.org/officeDocument/2006/relationships/hyperlink" Target="https://doi.org/10.1016/j.isci.2024.109071" TargetMode="External"/><Relationship Id="rId143" Type="http://schemas.openxmlformats.org/officeDocument/2006/relationships/hyperlink" Target="https://doi.org/1126/science.adp1950" TargetMode="External"/><Relationship Id="rId148" Type="http://schemas.openxmlformats.org/officeDocument/2006/relationships/hyperlink" Target="https://doi.org/10.1111/1365-2664.14839" TargetMode="External"/><Relationship Id="rId4" Type="http://schemas.openxmlformats.org/officeDocument/2006/relationships/customXml" Target="../customXml/item4.xml"/><Relationship Id="rId9" Type="http://schemas.openxmlformats.org/officeDocument/2006/relationships/footnotes" Target="footnotes.xml"/><Relationship Id="rId26" Type="http://schemas.openxmlformats.org/officeDocument/2006/relationships/header" Target="header5.xml"/><Relationship Id="rId47" Type="http://schemas.openxmlformats.org/officeDocument/2006/relationships/image" Target="media/image15.jpeg"/><Relationship Id="rId68" Type="http://schemas.openxmlformats.org/officeDocument/2006/relationships/hyperlink" Target="https://sharkrayareas.org/" TargetMode="External"/><Relationship Id="rId89" Type="http://schemas.openxmlformats.org/officeDocument/2006/relationships/hyperlink" Target="https://www.cms.int/es/node/41564" TargetMode="External"/><Relationship Id="rId112" Type="http://schemas.openxmlformats.org/officeDocument/2006/relationships/hyperlink" Target="https://worldfishmigrationfoundation.com/wp-content/uploads/2024/05/LPI_migratory-freshwater-fishes-2024_Technical-report.pdf" TargetMode="External"/><Relationship Id="rId133" Type="http://schemas.openxmlformats.org/officeDocument/2006/relationships/hyperlink" Target="https://doi.org/10.1111/ibi.13171" TargetMode="External"/><Relationship Id="rId154" Type="http://schemas.openxmlformats.org/officeDocument/2006/relationships/theme" Target="theme/theme1.xml"/><Relationship Id="rId16" Type="http://schemas.openxmlformats.org/officeDocument/2006/relationships/header" Target="header3.xml"/><Relationship Id="rId37" Type="http://schemas.openxmlformats.org/officeDocument/2006/relationships/image" Target="media/image13.jpeg"/><Relationship Id="rId58" Type="http://schemas.openxmlformats.org/officeDocument/2006/relationships/image" Target="media/image17.jpeg"/><Relationship Id="rId79" Type="http://schemas.openxmlformats.org/officeDocument/2006/relationships/image" Target="media/image22.png"/><Relationship Id="rId102" Type="http://schemas.openxmlformats.org/officeDocument/2006/relationships/hyperlink" Target="https://doi.org/10.1073/pnas.2216573120" TargetMode="External"/><Relationship Id="rId123" Type="http://schemas.openxmlformats.org/officeDocument/2006/relationships/hyperlink" Target="https://doi.org/10.1038/s44358-024-00011-y" TargetMode="External"/><Relationship Id="rId144" Type="http://schemas.openxmlformats.org/officeDocument/2006/relationships/hyperlink" Target="https://doi.org/10.1038/s43247-025-02467-y" TargetMode="External"/><Relationship Id="rId90" Type="http://schemas.openxmlformats.org/officeDocument/2006/relationships/hyperlink" Target="https://doi.org/10.3354/esr01304" TargetMode="External"/></Relationships>
</file>

<file path=word/_rels/footnotes.xml.rels><?xml version="1.0" encoding="UTF-8" standalone="yes"?>
<Relationships xmlns="http://schemas.openxmlformats.org/package/2006/relationships"><Relationship Id="rId3" Type="http://schemas.openxmlformats.org/officeDocument/2006/relationships/hyperlink" Target="https://www.cms.int/sites/default/files/publication/CAMI%20Migration%20Atlas%20Final_OPT.pdf" TargetMode="External"/><Relationship Id="rId2" Type="http://schemas.openxmlformats.org/officeDocument/2006/relationships/hyperlink" Target="https://www.cms.int/sites/default/files/document/cms_cami-tw_doc.3_draft-work-programme_e.pdf" TargetMode="External"/><Relationship Id="rId1" Type="http://schemas.openxmlformats.org/officeDocument/2006/relationships/hyperlink" Target="https://raptors.cms.int/es/node/50" TargetMode="External"/><Relationship Id="rId5" Type="http://schemas.openxmlformats.org/officeDocument/2006/relationships/hyperlink" Target="https://experience.arcgis.com/experience/0eda722f6cfa4ac89606df50d7e40468?org=qgsp" TargetMode="External"/><Relationship Id="rId4" Type="http://schemas.openxmlformats.org/officeDocument/2006/relationships/hyperlink" Target="https://migrationatlas.org/es/node/9316"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Flow_SignoffStatus xmlns="a7b50396-0b06-45c1-b28e-46f86d566a10" xsi:nil="true"/>
    <MariaJoseOrtiz xmlns="a7b50396-0b06-45c1-b28e-46f86d566a10" xsi:nil="true"/>
    <Notes xmlns="a7b50396-0b06-45c1-b28e-46f86d566a10" xsi:nil="true"/>
    <Sent xmlns="a7b50396-0b06-45c1-b28e-46f86d566a10" xsi:nil="true"/>
    <TaxCatchAll xmlns="985ec44e-1bab-4c0b-9df0-6ba128686fc9" xsi:nil="true"/>
    <TaxKeywordTaxHTField xmlns="c15478a5-0be8-4f5d-8383-b307d5ba8bf6">
      <Terms xmlns="http://schemas.microsoft.com/office/infopath/2007/PartnerControls"/>
    </TaxKeywordTaxHTField>
    <lcf76f155ced4ddcb4097134ff3c332f xmlns="a7b50396-0b06-45c1-b28e-46f86d566a10">
      <Terms xmlns="http://schemas.microsoft.com/office/infopath/2007/PartnerControls"/>
    </lcf76f155ced4ddcb4097134ff3c332f>
    <Reviewer xmlns="a7b50396-0b06-45c1-b28e-46f86d566a10" xsi:nil="true"/>
    <Pre_x002d_selection xmlns="a7b50396-0b06-45c1-b28e-46f86d566a10">true</Pre_x002d_selection>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85716d5646e87ca180631963361f54a4">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fa7e87b642db64b79673ce1bd121f155"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0BE93A2D-BE7F-48B2-9187-742B5C6A6A91}">
  <ds:schemaRefs>
    <ds:schemaRef ds:uri="http://schemas.microsoft.com/sharepoint/v3/contenttype/forms"/>
  </ds:schemaRefs>
</ds:datastoreItem>
</file>

<file path=customXml/itemProps2.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a7b50396-0b06-45c1-b28e-46f86d566a10"/>
    <ds:schemaRef ds:uri="985ec44e-1bab-4c0b-9df0-6ba128686fc9"/>
    <ds:schemaRef ds:uri="c15478a5-0be8-4f5d-8383-b307d5ba8bf6"/>
  </ds:schemaRefs>
</ds:datastoreItem>
</file>

<file path=customXml/itemProps3.xml><?xml version="1.0" encoding="utf-8"?>
<ds:datastoreItem xmlns:ds="http://schemas.openxmlformats.org/officeDocument/2006/customXml" ds:itemID="{B47F588C-8153-4E94-9C07-EDDA7BB303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50396-0b06-45c1-b28e-46f86d566a10"/>
    <ds:schemaRef ds:uri="985ec44e-1bab-4c0b-9df0-6ba128686fc9"/>
    <ds:schemaRef ds:uri="c15478a5-0be8-4f5d-8383-b307d5ba8b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9B8CCB4-D84D-4ADA-A3BD-088067D4239C}">
  <ds:schemaRefs>
    <ds:schemaRef ds:uri="http://schemas.openxmlformats.org/officeDocument/2006/bibliography"/>
  </ds:schemaRefs>
</ds:datastoreItem>
</file>

<file path=docMetadata/LabelInfo.xml><?xml version="1.0" encoding="utf-8"?>
<clbl:labelList xmlns:clbl="http://schemas.microsoft.com/office/2020/mipLabelMetadata">
  <clbl:label id="{7eb58d0f-f804-411f-a20e-09ebfae62b4c}" enabled="1" method="Privileged" siteId="{0f9e35db-544f-4f60-bdcc-5ea416e6dc70}" contentBits="0" removed="0"/>
</clbl:labelList>
</file>

<file path=docProps/app.xml><?xml version="1.0" encoding="utf-8"?>
<Properties xmlns="http://schemas.openxmlformats.org/officeDocument/2006/extended-properties" xmlns:vt="http://schemas.openxmlformats.org/officeDocument/2006/docPropsVTypes">
  <Template>Normal</Template>
  <TotalTime>52</TotalTime>
  <Pages>39</Pages>
  <Words>14965</Words>
  <Characters>94073</Characters>
  <Application>Microsoft Office Word</Application>
  <DocSecurity>0</DocSecurity>
  <Lines>783</Lines>
  <Paragraphs>217</Paragraphs>
  <ScaleCrop>false</ScaleCrop>
  <HeadingPairs>
    <vt:vector size="2" baseType="variant">
      <vt:variant>
        <vt:lpstr>Título</vt:lpstr>
      </vt:variant>
      <vt:variant>
        <vt:i4>1</vt:i4>
      </vt:variant>
    </vt:vector>
  </HeadingPairs>
  <TitlesOfParts>
    <vt:vector size="1" baseType="lpstr">
      <vt:lpstr/>
    </vt:vector>
  </TitlesOfParts>
  <Company/>
  <LinksUpToDate>false</LinksUpToDate>
  <CharactersWithSpaces>108821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Ximena Victoria Cancino Ordenes</cp:lastModifiedBy>
  <cp:revision>22</cp:revision>
  <cp:lastPrinted>2019-09-22T20:54:00Z</cp:lastPrinted>
  <dcterms:created xsi:type="dcterms:W3CDTF">2025-10-29T08:10:00Z</dcterms:created>
  <dcterms:modified xsi:type="dcterms:W3CDTF">2025-11-06T11:49:00Z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y fmtid="{D5CDD505-2E9C-101B-9397-08002B2CF9AE}" pid="7" name="ComplianceAssetId">
    <vt:lpwstr/>
  </property>
  <property fmtid="{D5CDD505-2E9C-101B-9397-08002B2CF9AE}" pid="8" name="_ExtendedDescription">
    <vt:lpwstr/>
  </property>
  <property fmtid="{D5CDD505-2E9C-101B-9397-08002B2CF9AE}" pid="9" name="TriggerFlowInfo">
    <vt:lpwstr/>
  </property>
  <property fmtid="{D5CDD505-2E9C-101B-9397-08002B2CF9AE}" pid="10" name="docLang">
    <vt:lpwstr>es</vt:lpwstr>
  </property>
</Properties>
</file>