
<file path=[Content_Types].xml><?xml version="1.0" encoding="utf-8"?>
<Types xmlns="http://schemas.openxmlformats.org/package/2006/content-types">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9648" w:type="dxa"/>
        <w:tblLayout w:type="fixed"/>
        <w:tblCellMar>
          <w:left w:w="10" w:type="dxa"/>
          <w:right w:w="10" w:type="dxa"/>
        </w:tblCellMar>
        <w:tblLook w:val="0000" w:firstRow="0" w:lastRow="0" w:firstColumn="0" w:lastColumn="0" w:noHBand="0" w:noVBand="0"/>
      </w:tblPr>
      <w:tblGrid>
        <w:gridCol w:w="1526"/>
        <w:gridCol w:w="4144"/>
        <w:gridCol w:w="3978"/>
      </w:tblGrid>
      <w:tr w:rsidR="00002A97" w:rsidRPr="00BE6C85" w14:paraId="77F5F746" w14:textId="77777777" w:rsidTr="00CF7C14">
        <w:trPr>
          <w:trHeight w:val="1328"/>
        </w:trPr>
        <w:tc>
          <w:tcPr>
            <w:tcW w:w="1526" w:type="dxa"/>
            <w:tcBorders>
              <w:top w:val="single" w:sz="12" w:space="0" w:color="000000"/>
              <w:bottom w:val="single" w:sz="12" w:space="0" w:color="000000"/>
            </w:tcBorders>
            <w:tcMar>
              <w:top w:w="85" w:type="dxa"/>
              <w:left w:w="108" w:type="dxa"/>
              <w:bottom w:w="0" w:type="dxa"/>
              <w:right w:w="108" w:type="dxa"/>
            </w:tcMar>
          </w:tcPr>
          <w:p w14:paraId="68D1D064" w14:textId="77777777" w:rsidR="00002A97" w:rsidRPr="00002A97" w:rsidRDefault="00002A97" w:rsidP="00002A97">
            <w:pPr>
              <w:widowControl w:val="0"/>
              <w:suppressAutoHyphens/>
              <w:autoSpaceDE w:val="0"/>
              <w:autoSpaceDN w:val="0"/>
              <w:spacing w:after="0" w:line="240" w:lineRule="auto"/>
              <w:textAlignment w:val="baseline"/>
              <w:rPr>
                <w:rFonts w:ascii="Calibri" w:eastAsia="Calibri" w:hAnsi="Calibri" w:cs="Times New Roman"/>
              </w:rPr>
            </w:pPr>
            <w:r w:rsidRPr="00002A97">
              <w:rPr>
                <w:rFonts w:eastAsia="Times New Roman" w:cs="Arial"/>
                <w:noProof/>
                <w:szCs w:val="24"/>
              </w:rPr>
              <w:drawing>
                <wp:inline distT="0" distB="0" distL="0" distR="0" wp14:anchorId="01A9DF71" wp14:editId="6CEDAA52">
                  <wp:extent cx="742950" cy="771525"/>
                  <wp:effectExtent l="0" t="0" r="0" b="9525"/>
                  <wp:docPr id="4" name="Picture 3"/>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1" t="-740" r="-2531" b="-740"/>
                          <a:stretch>
                            <a:fillRect/>
                          </a:stretch>
                        </pic:blipFill>
                        <pic:spPr>
                          <a:xfrm>
                            <a:off x="0" y="0"/>
                            <a:ext cx="742950" cy="771525"/>
                          </a:xfrm>
                          <a:prstGeom prst="rect">
                            <a:avLst/>
                          </a:prstGeom>
                          <a:noFill/>
                          <a:ln>
                            <a:noFill/>
                            <a:prstDash/>
                          </a:ln>
                        </pic:spPr>
                      </pic:pic>
                    </a:graphicData>
                  </a:graphic>
                </wp:inline>
              </w:drawing>
            </w:r>
          </w:p>
        </w:tc>
        <w:tc>
          <w:tcPr>
            <w:tcW w:w="4144" w:type="dxa"/>
            <w:tcBorders>
              <w:top w:val="single" w:sz="12" w:space="0" w:color="000000"/>
              <w:bottom w:val="single" w:sz="12" w:space="0" w:color="000000"/>
            </w:tcBorders>
            <w:tcMar>
              <w:top w:w="85" w:type="dxa"/>
              <w:left w:w="108" w:type="dxa"/>
              <w:bottom w:w="0" w:type="dxa"/>
              <w:right w:w="108" w:type="dxa"/>
            </w:tcMar>
          </w:tcPr>
          <w:p w14:paraId="54346F88"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eastAsia="Times New Roman" w:cs="Arial"/>
                <w:sz w:val="12"/>
                <w:szCs w:val="12"/>
                <w:lang w:val="es-ES" w:eastAsia="es-ES"/>
              </w:rPr>
            </w:pPr>
          </w:p>
          <w:p w14:paraId="7AA7A120"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es-ES"/>
              </w:rPr>
            </w:pPr>
            <w:r w:rsidRPr="00002A97">
              <w:rPr>
                <w:rFonts w:eastAsia="Times New Roman" w:cs="Arial"/>
                <w:b/>
                <w:bCs/>
                <w:sz w:val="32"/>
                <w:szCs w:val="24"/>
                <w:lang w:val="es-ES" w:eastAsia="es-ES"/>
              </w:rPr>
              <w:t>CONVENCIÓN SOBRE</w:t>
            </w:r>
          </w:p>
          <w:p w14:paraId="0BDD37F9"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es-ES"/>
              </w:rPr>
            </w:pPr>
            <w:r w:rsidRPr="00002A97">
              <w:rPr>
                <w:rFonts w:eastAsia="Times New Roman" w:cs="Arial"/>
                <w:b/>
                <w:bCs/>
                <w:sz w:val="32"/>
                <w:szCs w:val="24"/>
                <w:lang w:val="es-ES" w:eastAsia="es-ES"/>
              </w:rPr>
              <w:t>LAS ESPECIES</w:t>
            </w:r>
          </w:p>
          <w:p w14:paraId="40B8FBF0"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es-ES"/>
              </w:rPr>
            </w:pPr>
            <w:r w:rsidRPr="00002A97">
              <w:rPr>
                <w:rFonts w:eastAsia="Times New Roman" w:cs="Arial"/>
                <w:b/>
                <w:bCs/>
                <w:sz w:val="32"/>
                <w:szCs w:val="24"/>
                <w:lang w:val="es-ES" w:eastAsia="es-ES"/>
              </w:rPr>
              <w:t>MIGRATORIAS</w:t>
            </w:r>
          </w:p>
        </w:tc>
        <w:tc>
          <w:tcPr>
            <w:tcW w:w="3978" w:type="dxa"/>
            <w:tcBorders>
              <w:top w:val="single" w:sz="12" w:space="0" w:color="000000"/>
              <w:bottom w:val="single" w:sz="12" w:space="0" w:color="000000"/>
            </w:tcBorders>
            <w:tcMar>
              <w:top w:w="85" w:type="dxa"/>
              <w:left w:w="108" w:type="dxa"/>
              <w:bottom w:w="0" w:type="dxa"/>
              <w:right w:w="108" w:type="dxa"/>
            </w:tcMar>
          </w:tcPr>
          <w:p w14:paraId="13A5EDAC" w14:textId="2748A1B1" w:rsidR="00002A97" w:rsidRPr="00457C8A" w:rsidRDefault="00002A97" w:rsidP="002F7EC2">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ascii="Calibri" w:eastAsia="Calibri" w:hAnsi="Calibri" w:cs="Times New Roman"/>
                <w:lang w:val="fr-FR"/>
              </w:rPr>
            </w:pPr>
            <w:r w:rsidRPr="00457C8A">
              <w:rPr>
                <w:rFonts w:eastAsia="Times New Roman" w:cs="Arial"/>
                <w:szCs w:val="24"/>
                <w:lang w:val="fr-FR" w:eastAsia="es-ES"/>
              </w:rPr>
              <w:t>UNEP/CMS/COP1</w:t>
            </w:r>
            <w:r w:rsidR="00C22155">
              <w:rPr>
                <w:rFonts w:eastAsia="Times New Roman" w:cs="Arial"/>
                <w:szCs w:val="24"/>
                <w:lang w:val="fr-FR" w:eastAsia="es-ES"/>
              </w:rPr>
              <w:t>5</w:t>
            </w:r>
            <w:r w:rsidRPr="00457C8A">
              <w:rPr>
                <w:rFonts w:eastAsia="Times New Roman" w:cs="Arial"/>
                <w:szCs w:val="24"/>
                <w:lang w:val="fr-FR" w:eastAsia="es-ES"/>
              </w:rPr>
              <w:t>/</w:t>
            </w:r>
            <w:r w:rsidR="00800CB3">
              <w:rPr>
                <w:rFonts w:eastAsia="Times New Roman" w:cs="Arial"/>
                <w:szCs w:val="24"/>
                <w:lang w:val="fr-FR" w:eastAsia="es-ES"/>
              </w:rPr>
              <w:t>Doc</w:t>
            </w:r>
            <w:r w:rsidRPr="00457C8A">
              <w:rPr>
                <w:rFonts w:eastAsia="Times New Roman" w:cs="Arial"/>
                <w:szCs w:val="24"/>
                <w:lang w:val="fr-FR" w:eastAsia="es-ES"/>
              </w:rPr>
              <w:t>.</w:t>
            </w:r>
            <w:r w:rsidR="008F74D4">
              <w:rPr>
                <w:rFonts w:eastAsia="Times New Roman" w:cs="Arial"/>
                <w:szCs w:val="24"/>
                <w:lang w:val="fr-FR" w:eastAsia="es-ES"/>
              </w:rPr>
              <w:t>20.1</w:t>
            </w:r>
          </w:p>
          <w:p w14:paraId="5F9B9DE6" w14:textId="688A2150" w:rsidR="00002A97" w:rsidRPr="001E73E0" w:rsidRDefault="008F74D4" w:rsidP="002F7EC2">
            <w:pPr>
              <w:widowControl w:val="0"/>
              <w:tabs>
                <w:tab w:val="left" w:pos="5040"/>
                <w:tab w:val="left" w:pos="5760"/>
                <w:tab w:val="left" w:pos="6008"/>
                <w:tab w:val="left" w:pos="6480"/>
                <w:tab w:val="left" w:pos="7200"/>
                <w:tab w:val="left" w:pos="7920"/>
                <w:tab w:val="left" w:pos="8640"/>
              </w:tabs>
              <w:suppressAutoHyphens/>
              <w:autoSpaceDE w:val="0"/>
              <w:autoSpaceDN w:val="0"/>
              <w:spacing w:after="120" w:line="240" w:lineRule="auto"/>
              <w:textAlignment w:val="baseline"/>
              <w:rPr>
                <w:rFonts w:ascii="Calibri" w:eastAsia="Calibri" w:hAnsi="Calibri" w:cs="Times New Roman"/>
                <w:lang w:val="fr-FR"/>
              </w:rPr>
            </w:pPr>
            <w:r>
              <w:rPr>
                <w:rFonts w:eastAsia="Times New Roman" w:cs="Arial"/>
                <w:szCs w:val="24"/>
                <w:lang w:val="fr-FR" w:eastAsia="es-ES"/>
              </w:rPr>
              <w:t xml:space="preserve">7 de </w:t>
            </w:r>
            <w:proofErr w:type="spellStart"/>
            <w:r>
              <w:rPr>
                <w:rFonts w:eastAsia="Times New Roman" w:cs="Arial"/>
                <w:szCs w:val="24"/>
                <w:lang w:val="fr-FR" w:eastAsia="es-ES"/>
              </w:rPr>
              <w:t>octubre</w:t>
            </w:r>
            <w:proofErr w:type="spellEnd"/>
            <w:r>
              <w:rPr>
                <w:rFonts w:eastAsia="Times New Roman" w:cs="Arial"/>
                <w:szCs w:val="24"/>
                <w:lang w:val="fr-FR" w:eastAsia="es-ES"/>
              </w:rPr>
              <w:t xml:space="preserve"> </w:t>
            </w:r>
            <w:r w:rsidR="00002A97" w:rsidRPr="001E73E0">
              <w:rPr>
                <w:rFonts w:eastAsia="Times New Roman" w:cs="Arial"/>
                <w:szCs w:val="24"/>
                <w:lang w:val="fr-FR" w:eastAsia="es-ES"/>
              </w:rPr>
              <w:t>20</w:t>
            </w:r>
            <w:r w:rsidR="000F4BDA" w:rsidRPr="001E73E0">
              <w:rPr>
                <w:rFonts w:eastAsia="Times New Roman" w:cs="Arial"/>
                <w:szCs w:val="24"/>
                <w:lang w:val="fr-FR" w:eastAsia="es-ES"/>
              </w:rPr>
              <w:t>2</w:t>
            </w:r>
            <w:r w:rsidR="00BE6C85" w:rsidRPr="001E73E0">
              <w:rPr>
                <w:rFonts w:eastAsia="Times New Roman" w:cs="Arial"/>
                <w:szCs w:val="24"/>
                <w:lang w:val="fr-FR" w:eastAsia="es-ES"/>
              </w:rPr>
              <w:t>5</w:t>
            </w:r>
          </w:p>
          <w:p w14:paraId="7005662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szCs w:val="24"/>
                <w:lang w:val="es-ES_tradnl" w:eastAsia="es-ES"/>
              </w:rPr>
            </w:pPr>
            <w:r w:rsidRPr="00002A97">
              <w:rPr>
                <w:rFonts w:eastAsia="Times New Roman" w:cs="Arial"/>
                <w:szCs w:val="24"/>
                <w:lang w:val="es-ES_tradnl" w:eastAsia="es-ES"/>
              </w:rPr>
              <w:t>Español</w:t>
            </w:r>
          </w:p>
          <w:p w14:paraId="1A2CF210" w14:textId="77777777" w:rsidR="00002A97" w:rsidRPr="000F4BDA" w:rsidRDefault="00002A97" w:rsidP="00002A97">
            <w:pPr>
              <w:widowControl w:val="0"/>
              <w:suppressAutoHyphens/>
              <w:autoSpaceDE w:val="0"/>
              <w:autoSpaceDN w:val="0"/>
              <w:spacing w:after="0" w:line="240" w:lineRule="auto"/>
              <w:textAlignment w:val="baseline"/>
              <w:rPr>
                <w:rFonts w:ascii="Calibri" w:eastAsia="Calibri" w:hAnsi="Calibri" w:cs="Times New Roman"/>
                <w:lang w:val="es-ES"/>
              </w:rPr>
            </w:pPr>
            <w:r w:rsidRPr="00002A97">
              <w:rPr>
                <w:rFonts w:eastAsia="Times New Roman" w:cs="Arial"/>
                <w:szCs w:val="24"/>
                <w:lang w:val="es-ES" w:eastAsia="es-ES"/>
              </w:rPr>
              <w:t xml:space="preserve">Original: </w:t>
            </w:r>
            <w:proofErr w:type="gramStart"/>
            <w:r w:rsidRPr="00002A97">
              <w:rPr>
                <w:rFonts w:eastAsia="Times New Roman" w:cs="Arial"/>
                <w:szCs w:val="24"/>
                <w:lang w:val="es-ES" w:eastAsia="es-ES"/>
              </w:rPr>
              <w:t>Inglés</w:t>
            </w:r>
            <w:proofErr w:type="gramEnd"/>
          </w:p>
          <w:p w14:paraId="494F0815"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sz w:val="12"/>
                <w:szCs w:val="12"/>
                <w:lang w:val="es-ES" w:eastAsia="es-ES"/>
              </w:rPr>
            </w:pPr>
          </w:p>
        </w:tc>
      </w:tr>
    </w:tbl>
    <w:p w14:paraId="321C3CFB" w14:textId="77777777" w:rsidR="00002A97" w:rsidRPr="00002A97" w:rsidRDefault="00002A97" w:rsidP="00002A97">
      <w:pPr>
        <w:widowControl w:val="0"/>
        <w:tabs>
          <w:tab w:val="left" w:pos="-1057"/>
          <w:tab w:val="left" w:pos="-720"/>
        </w:tabs>
        <w:suppressAutoHyphens/>
        <w:autoSpaceDE w:val="0"/>
        <w:autoSpaceDN w:val="0"/>
        <w:spacing w:after="0" w:line="240" w:lineRule="auto"/>
        <w:textAlignment w:val="baseline"/>
        <w:rPr>
          <w:rFonts w:eastAsia="Times New Roman" w:cs="Arial"/>
          <w:sz w:val="8"/>
          <w:szCs w:val="8"/>
          <w:lang w:val="es-ES" w:eastAsia="es-ES"/>
        </w:rPr>
      </w:pPr>
    </w:p>
    <w:p w14:paraId="005C291A" w14:textId="7C581A96" w:rsidR="00002A97" w:rsidRPr="00002A97" w:rsidRDefault="00002A97" w:rsidP="00002A97">
      <w:pPr>
        <w:widowControl w:val="0"/>
        <w:tabs>
          <w:tab w:val="left" w:pos="-1057"/>
          <w:tab w:val="left" w:pos="-720"/>
        </w:tabs>
        <w:suppressAutoHyphens/>
        <w:autoSpaceDE w:val="0"/>
        <w:autoSpaceDN w:val="0"/>
        <w:spacing w:after="0" w:line="240" w:lineRule="auto"/>
        <w:textAlignment w:val="baseline"/>
        <w:rPr>
          <w:rFonts w:ascii="Calibri" w:eastAsia="Calibri" w:hAnsi="Calibri" w:cs="Times New Roman"/>
          <w:lang w:val="es-ES"/>
        </w:rPr>
      </w:pPr>
      <w:r w:rsidRPr="00002A97">
        <w:rPr>
          <w:rFonts w:eastAsia="Times New Roman" w:cs="Arial"/>
          <w:szCs w:val="24"/>
          <w:lang w:val="es-ES" w:eastAsia="es-ES"/>
        </w:rPr>
        <w:t>1</w:t>
      </w:r>
      <w:r w:rsidR="00C22155">
        <w:rPr>
          <w:rFonts w:eastAsia="Times New Roman" w:cs="Arial"/>
          <w:szCs w:val="24"/>
          <w:lang w:val="es-ES" w:eastAsia="es-ES"/>
        </w:rPr>
        <w:t>5</w:t>
      </w:r>
      <w:r w:rsidRPr="00002A97">
        <w:rPr>
          <w:rFonts w:eastAsia="Times New Roman" w:cs="Arial"/>
          <w:szCs w:val="24"/>
          <w:lang w:val="es-ES" w:eastAsia="es-ES"/>
        </w:rPr>
        <w:t>ª REUNIÓN DE LA CONFERENCIA DE LAS PARTES</w:t>
      </w:r>
    </w:p>
    <w:p w14:paraId="6AA17B99" w14:textId="78CEEED7" w:rsidR="00002A97" w:rsidRPr="00002A97" w:rsidRDefault="00BE6C85" w:rsidP="00002A97">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28" w:lineRule="auto"/>
        <w:textAlignment w:val="baseline"/>
        <w:outlineLvl w:val="1"/>
        <w:rPr>
          <w:rFonts w:ascii="Calibri" w:eastAsia="Calibri" w:hAnsi="Calibri" w:cs="Times New Roman"/>
          <w:lang w:val="es-ES"/>
        </w:rPr>
      </w:pPr>
      <w:r>
        <w:rPr>
          <w:rFonts w:eastAsia="Times New Roman" w:cs="Arial"/>
          <w:bCs/>
          <w:szCs w:val="24"/>
          <w:lang w:val="es-ES" w:eastAsia="es-ES"/>
        </w:rPr>
        <w:t>Campo Grande, Brasil, 23 al 29 marzo</w:t>
      </w:r>
      <w:r w:rsidR="00002A97" w:rsidRPr="00002A97">
        <w:rPr>
          <w:rFonts w:eastAsia="Times New Roman" w:cs="Arial"/>
          <w:bCs/>
          <w:szCs w:val="24"/>
          <w:lang w:val="es-ES" w:eastAsia="es-ES"/>
        </w:rPr>
        <w:t xml:space="preserve"> 202</w:t>
      </w:r>
      <w:r w:rsidR="00C22155">
        <w:rPr>
          <w:rFonts w:eastAsia="Times New Roman" w:cs="Arial"/>
          <w:bCs/>
          <w:szCs w:val="24"/>
          <w:lang w:val="es-ES" w:eastAsia="es-ES"/>
        </w:rPr>
        <w:t>6</w:t>
      </w:r>
    </w:p>
    <w:p w14:paraId="500F7C6B" w14:textId="441DAB92" w:rsidR="00002A97" w:rsidRPr="00002A97" w:rsidRDefault="00002A97" w:rsidP="00002A97">
      <w:pPr>
        <w:widowControl w:val="0"/>
        <w:tabs>
          <w:tab w:val="left" w:pos="7020"/>
        </w:tabs>
        <w:suppressAutoHyphens/>
        <w:autoSpaceDE w:val="0"/>
        <w:autoSpaceDN w:val="0"/>
        <w:spacing w:after="0" w:line="240" w:lineRule="auto"/>
        <w:textAlignment w:val="baseline"/>
        <w:rPr>
          <w:rFonts w:ascii="Calibri" w:eastAsia="Calibri" w:hAnsi="Calibri" w:cs="Times New Roman"/>
          <w:lang w:val="es-ES"/>
        </w:rPr>
      </w:pPr>
      <w:r w:rsidRPr="00002A97">
        <w:rPr>
          <w:rFonts w:eastAsia="Times New Roman" w:cs="Arial"/>
          <w:szCs w:val="24"/>
          <w:lang w:val="es-ES" w:eastAsia="es-ES"/>
        </w:rPr>
        <w:t xml:space="preserve">Punto </w:t>
      </w:r>
      <w:r w:rsidR="008F74D4">
        <w:rPr>
          <w:rFonts w:eastAsia="Times New Roman" w:cs="Arial"/>
          <w:szCs w:val="24"/>
          <w:lang w:val="es-ES" w:eastAsia="es-ES"/>
        </w:rPr>
        <w:t>20.1</w:t>
      </w:r>
      <w:r w:rsidRPr="00002A97">
        <w:rPr>
          <w:rFonts w:eastAsia="Times New Roman" w:cs="Arial"/>
          <w:szCs w:val="24"/>
          <w:lang w:val="es-ES" w:eastAsia="es-ES"/>
        </w:rPr>
        <w:t xml:space="preserve"> del orden del día</w:t>
      </w:r>
    </w:p>
    <w:p w14:paraId="7D24E2F1" w14:textId="77777777" w:rsidR="00002A97" w:rsidRDefault="00002A97" w:rsidP="00002A97">
      <w:pPr>
        <w:widowControl w:val="0"/>
        <w:tabs>
          <w:tab w:val="left" w:pos="7020"/>
        </w:tabs>
        <w:suppressAutoHyphens/>
        <w:autoSpaceDE w:val="0"/>
        <w:autoSpaceDN w:val="0"/>
        <w:spacing w:after="0" w:line="240" w:lineRule="auto"/>
        <w:textAlignment w:val="baseline"/>
        <w:rPr>
          <w:rFonts w:eastAsia="Times New Roman" w:cs="Arial"/>
          <w:lang w:val="es-ES" w:eastAsia="es-ES"/>
        </w:rPr>
      </w:pPr>
    </w:p>
    <w:p w14:paraId="0B234219" w14:textId="77777777" w:rsidR="00AC09AE" w:rsidRPr="00002A97" w:rsidRDefault="00AC09AE" w:rsidP="00002A97">
      <w:pPr>
        <w:widowControl w:val="0"/>
        <w:tabs>
          <w:tab w:val="left" w:pos="7020"/>
        </w:tabs>
        <w:suppressAutoHyphens/>
        <w:autoSpaceDE w:val="0"/>
        <w:autoSpaceDN w:val="0"/>
        <w:spacing w:after="0" w:line="240" w:lineRule="auto"/>
        <w:textAlignment w:val="baseline"/>
        <w:rPr>
          <w:rFonts w:eastAsia="Times New Roman" w:cs="Arial"/>
          <w:lang w:val="es-ES" w:eastAsia="es-ES"/>
        </w:rPr>
      </w:pPr>
    </w:p>
    <w:p w14:paraId="34875282" w14:textId="77777777" w:rsidR="008F74D4" w:rsidRPr="002152C4" w:rsidRDefault="008F74D4" w:rsidP="008F74D4">
      <w:pPr>
        <w:widowControl w:val="0"/>
        <w:spacing w:after="0" w:line="240" w:lineRule="auto"/>
        <w:jc w:val="center"/>
        <w:rPr>
          <w:rFonts w:eastAsia="Arial" w:cs="Arial"/>
          <w:b/>
          <w:bCs/>
          <w:lang w:val="es-ES"/>
        </w:rPr>
      </w:pPr>
      <w:r w:rsidRPr="002152C4">
        <w:rPr>
          <w:rFonts w:eastAsia="Arial" w:cs="Arial"/>
          <w:b/>
          <w:bCs/>
          <w:lang w:val="es-ES"/>
        </w:rPr>
        <w:t xml:space="preserve">ELABORACIÓN DEL PRÓXIMO INFORME SOBRE EL ESTADO </w:t>
      </w:r>
    </w:p>
    <w:p w14:paraId="4675194C" w14:textId="77777777" w:rsidR="008F74D4" w:rsidRPr="002152C4" w:rsidRDefault="008F74D4" w:rsidP="008F74D4">
      <w:pPr>
        <w:widowControl w:val="0"/>
        <w:spacing w:after="120" w:line="240" w:lineRule="auto"/>
        <w:jc w:val="center"/>
        <w:rPr>
          <w:rFonts w:eastAsia="Arial" w:cs="Arial"/>
          <w:b/>
          <w:bCs/>
          <w:lang w:val="es-ES"/>
        </w:rPr>
      </w:pPr>
      <w:r w:rsidRPr="002152C4">
        <w:rPr>
          <w:rFonts w:eastAsia="Arial" w:cs="Arial"/>
          <w:b/>
          <w:bCs/>
          <w:lang w:val="es-ES"/>
        </w:rPr>
        <w:t xml:space="preserve">DE LAS ESPECIES MIGRATORIAS DEL MUNDO </w:t>
      </w:r>
    </w:p>
    <w:p w14:paraId="62AB6703" w14:textId="1558564F" w:rsidR="00002A97" w:rsidRPr="00790422" w:rsidRDefault="008F74D4" w:rsidP="008F74D4">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jc w:val="center"/>
        <w:textAlignment w:val="baseline"/>
        <w:outlineLvl w:val="1"/>
        <w:rPr>
          <w:rFonts w:ascii="Calibri" w:eastAsia="Calibri" w:hAnsi="Calibri" w:cs="Times New Roman"/>
          <w:lang w:val="es-ES"/>
        </w:rPr>
      </w:pPr>
      <w:r w:rsidRPr="002152C4">
        <w:rPr>
          <w:rFonts w:eastAsia="Arial" w:cs="Arial"/>
          <w:i/>
          <w:iCs/>
          <w:color w:val="000000" w:themeColor="text1"/>
          <w:lang w:val="es-ES"/>
        </w:rPr>
        <w:t>(Preparado por el Consejo Científico)</w:t>
      </w:r>
    </w:p>
    <w:p w14:paraId="6A23E363" w14:textId="77777777" w:rsidR="00002A97" w:rsidRPr="00002A97" w:rsidRDefault="00002A97" w:rsidP="00002A97">
      <w:pPr>
        <w:widowControl w:val="0"/>
        <w:tabs>
          <w:tab w:val="left" w:pos="8295"/>
        </w:tabs>
        <w:suppressAutoHyphens/>
        <w:autoSpaceDE w:val="0"/>
        <w:autoSpaceDN w:val="0"/>
        <w:spacing w:after="0" w:line="240" w:lineRule="auto"/>
        <w:jc w:val="both"/>
        <w:textAlignment w:val="baseline"/>
        <w:rPr>
          <w:rFonts w:eastAsia="Times New Roman" w:cs="Arial"/>
          <w:lang w:val="es-ES" w:eastAsia="es-ES"/>
        </w:rPr>
      </w:pPr>
    </w:p>
    <w:p w14:paraId="7DD73723" w14:textId="7EF653A4" w:rsidR="00002A97" w:rsidRPr="00002A97" w:rsidRDefault="002D5F2A" w:rsidP="00002A97">
      <w:pPr>
        <w:widowControl w:val="0"/>
        <w:suppressAutoHyphens/>
        <w:autoSpaceDE w:val="0"/>
        <w:autoSpaceDN w:val="0"/>
        <w:spacing w:after="0" w:line="240" w:lineRule="auto"/>
        <w:textAlignment w:val="baseline"/>
        <w:rPr>
          <w:rFonts w:ascii="Calibri" w:eastAsia="Calibri" w:hAnsi="Calibri" w:cs="Times New Roman"/>
          <w:lang w:val="es-ES"/>
        </w:rPr>
      </w:pPr>
      <w:r w:rsidRPr="00EC2A58">
        <w:rPr>
          <w:rFonts w:eastAsia="Times New Roman" w:cs="Arial"/>
          <w:noProof/>
        </w:rPr>
        <mc:AlternateContent>
          <mc:Choice Requires="wps">
            <w:drawing>
              <wp:anchor distT="0" distB="0" distL="114300" distR="114300" simplePos="0" relativeHeight="251658752" behindDoc="0" locked="0" layoutInCell="1" allowOverlap="1" wp14:anchorId="70DD936B" wp14:editId="537E792C">
                <wp:simplePos x="0" y="0"/>
                <wp:positionH relativeFrom="column">
                  <wp:posOffset>972922</wp:posOffset>
                </wp:positionH>
                <wp:positionV relativeFrom="paragraph">
                  <wp:posOffset>144705</wp:posOffset>
                </wp:positionV>
                <wp:extent cx="4304666" cy="1514246"/>
                <wp:effectExtent l="0" t="0" r="19685" b="10160"/>
                <wp:wrapNone/>
                <wp:docPr id="5" name="Text Box 4"/>
                <wp:cNvGraphicFramePr/>
                <a:graphic xmlns:a="http://schemas.openxmlformats.org/drawingml/2006/main">
                  <a:graphicData uri="http://schemas.microsoft.com/office/word/2010/wordprocessingShape">
                    <wps:wsp>
                      <wps:cNvSpPr txBox="1"/>
                      <wps:spPr>
                        <a:xfrm>
                          <a:off x="0" y="0"/>
                          <a:ext cx="4304666" cy="1514246"/>
                        </a:xfrm>
                        <a:prstGeom prst="rect">
                          <a:avLst/>
                        </a:prstGeom>
                        <a:solidFill>
                          <a:srgbClr val="FFFFFF"/>
                        </a:solidFill>
                        <a:ln w="3172">
                          <a:solidFill>
                            <a:srgbClr val="000000"/>
                          </a:solidFill>
                          <a:prstDash val="solid"/>
                        </a:ln>
                      </wps:spPr>
                      <wps:txbx>
                        <w:txbxContent>
                          <w:p w14:paraId="78EFDF6D" w14:textId="1DCE26E8" w:rsidR="002D5F2A" w:rsidRDefault="002D5F2A" w:rsidP="002D5F2A">
                            <w:pPr>
                              <w:spacing w:after="0"/>
                            </w:pPr>
                            <w:proofErr w:type="spellStart"/>
                            <w:proofErr w:type="gramStart"/>
                            <w:r>
                              <w:rPr>
                                <w:rFonts w:eastAsia="Arial" w:cs="Arial"/>
                                <w:lang w:val="fr-FR"/>
                              </w:rPr>
                              <w:t>Resumen</w:t>
                            </w:r>
                            <w:proofErr w:type="spellEnd"/>
                            <w:r>
                              <w:rPr>
                                <w:rFonts w:eastAsia="Arial" w:cs="Arial"/>
                                <w:lang w:val="fr-FR"/>
                              </w:rPr>
                              <w:t>:</w:t>
                            </w:r>
                            <w:proofErr w:type="gramEnd"/>
                          </w:p>
                          <w:p w14:paraId="255B4E63" w14:textId="77777777" w:rsidR="002D5F2A" w:rsidRDefault="002D5F2A" w:rsidP="002D5F2A">
                            <w:pPr>
                              <w:spacing w:after="0"/>
                              <w:rPr>
                                <w:rFonts w:cs="Arial"/>
                                <w:lang w:val="fr-FR"/>
                              </w:rPr>
                            </w:pPr>
                          </w:p>
                          <w:p w14:paraId="50B8F940" w14:textId="77777777" w:rsidR="008F74D4" w:rsidRPr="007E1B53" w:rsidRDefault="008F74D4" w:rsidP="008F74D4">
                            <w:pPr>
                              <w:spacing w:after="0" w:line="240" w:lineRule="auto"/>
                              <w:jc w:val="both"/>
                              <w:rPr>
                                <w:rFonts w:cs="Arial"/>
                                <w:lang w:val="es-ES"/>
                              </w:rPr>
                            </w:pPr>
                            <w:r w:rsidRPr="007E1B53">
                              <w:rPr>
                                <w:rFonts w:cs="Arial"/>
                                <w:lang w:val="es-ES"/>
                              </w:rPr>
                              <w:t xml:space="preserve">El presente documento informa sobre la aplicación de las Decisiones 14.23-14.24 </w:t>
                            </w:r>
                            <w:r w:rsidRPr="007E1B53">
                              <w:rPr>
                                <w:rFonts w:cs="Arial"/>
                                <w:i/>
                                <w:lang w:val="es-ES"/>
                              </w:rPr>
                              <w:t xml:space="preserve">Estado de conservación de las especies migratorias </w:t>
                            </w:r>
                            <w:r w:rsidRPr="007E1B53">
                              <w:rPr>
                                <w:rFonts w:cs="Arial"/>
                                <w:lang w:val="es-ES"/>
                              </w:rPr>
                              <w:t>y propone nuevos proyectos de decisión para su adopción. Los proyectos de Decisión adjuntos apoyarían el logro de la Meta 4.1 del Plan Estratégico para las Especies Migratorias 2024-2032.</w:t>
                            </w:r>
                          </w:p>
                          <w:p w14:paraId="5897C04C" w14:textId="77777777" w:rsidR="008F74D4" w:rsidRPr="008F74D4" w:rsidRDefault="008F74D4" w:rsidP="002D5F2A">
                            <w:pPr>
                              <w:spacing w:after="0"/>
                              <w:rPr>
                                <w:rFonts w:cs="Arial"/>
                                <w:lang w:val="es-ES"/>
                              </w:rPr>
                            </w:pPr>
                          </w:p>
                        </w:txbxContent>
                      </wps:txbx>
                      <wps:bodyPr vert="horz" wrap="square" lIns="91440" tIns="45720" rIns="91440" bIns="45720" anchor="t" anchorCtr="0" compatLnSpc="0">
                        <a:noAutofit/>
                      </wps:bodyPr>
                    </wps:wsp>
                  </a:graphicData>
                </a:graphic>
                <wp14:sizeRelV relativeFrom="margin">
                  <wp14:pctHeight>0</wp14:pctHeight>
                </wp14:sizeRelV>
              </wp:anchor>
            </w:drawing>
          </mc:Choice>
          <mc:Fallback>
            <w:pict>
              <v:shapetype w14:anchorId="70DD936B" id="_x0000_t202" coordsize="21600,21600" o:spt="202" path="m,l,21600r21600,l21600,xe">
                <v:stroke joinstyle="miter"/>
                <v:path gradientshapeok="t" o:connecttype="rect"/>
              </v:shapetype>
              <v:shape id="Text Box 4" o:spid="_x0000_s1026" type="#_x0000_t202" style="position:absolute;margin-left:76.6pt;margin-top:11.4pt;width:338.95pt;height:119.25pt;z-index:251658752;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eUG55QEAANQDAAAOAAAAZHJzL2Uyb0RvYy54bWysU9uO0zAQfUfiHyy/01w222WjpivYqghp&#10;xSKV/QDHcRpLjsfYbpPy9Yyd0HaBJ4QfJh7P5PjMmfHqYewVOQrrJOiKZouUEqE5NFLvK/rybfvu&#10;PSXOM90wBVpU9CQcfVi/fbMaTCly6EA1whIE0a4cTEU7702ZJI53omduAUZoDLZge+bRtfuksWxA&#10;9F4leZoukwFsYyxw4RyebqYgXUf8thXcP7etE56oiiI3H62Ntg42Wa9YubfMdJLPNNg/sOiZ1Hjp&#10;GWrDPCMHK/+A6iW34KD1Cw59Am0ruYg1YDVZ+ls1u44ZEWtBcZw5y+T+Hyz/ctyZr5b48SOM2MAg&#10;yGBc6fAw1DO2tg9fZEowjhKezrKJ0ROOh8VNWiyXS0o4xrLbrMiLZcBJLr8b6/wnAT0Jm4pa7EuU&#10;ix2fnJ9Sf6WE2xwo2WylUtGx+/pRWXJk2MNtXDP6qzSlyVDRm+wuj8ivYu4aIo3rbxCBwoa5broq&#10;IsxpSmM5F13Czo/1OItVQ3NCDfEZYG0d2B+UDDhSFXXfD8wKStRnjT27z4oizGB0itu7HB17Hamv&#10;I0xzhKqop2TaPvppbnFwDPNPemd4aEWQSMOHg4dWRikDuYnRzBlHJzZjHvMwm9d+zLo8xvVPAAAA&#10;//8DAFBLAwQUAAYACAAAACEAU8WAbt8AAAAKAQAADwAAAGRycy9kb3ducmV2LnhtbEyPwU7DMBBE&#10;70j8g7VI3KhjRylViFMhEFIOXNJy4OjGbpISr6PYbUK/nuUEx5l9mp0ptosb2MVOofeoQKwSYBYb&#10;b3psFXzs3x42wELUaPTg0Sr4tgG25e1NoXPjZ6ztZRdbRiEYcq2gi3HMOQ9NZ50OKz9apNvRT05H&#10;klPLzaRnCncDl0my5k73SB86PdqXzjZfu7NTcLpGlFi/Z+M8fT5WWf1aieqq1P3d8vwELNol/sHw&#10;W5+qQ0mdDv6MJrCBdJZKQhVISRMI2KRCADuQsRYp8LLg/yeUPwAAAP//AwBQSwECLQAUAAYACAAA&#10;ACEAtoM4kv4AAADhAQAAEwAAAAAAAAAAAAAAAAAAAAAAW0NvbnRlbnRfVHlwZXNdLnhtbFBLAQIt&#10;ABQABgAIAAAAIQA4/SH/1gAAAJQBAAALAAAAAAAAAAAAAAAAAC8BAABfcmVscy8ucmVsc1BLAQIt&#10;ABQABgAIAAAAIQDIeUG55QEAANQDAAAOAAAAAAAAAAAAAAAAAC4CAABkcnMvZTJvRG9jLnhtbFBL&#10;AQItABQABgAIAAAAIQBTxYBu3wAAAAoBAAAPAAAAAAAAAAAAAAAAAD8EAABkcnMvZG93bnJldi54&#10;bWxQSwUGAAAAAAQABADzAAAASwUAAAAA&#10;" strokeweight=".08811mm">
                <v:textbox>
                  <w:txbxContent>
                    <w:p w14:paraId="78EFDF6D" w14:textId="1DCE26E8" w:rsidR="002D5F2A" w:rsidRDefault="002D5F2A" w:rsidP="002D5F2A">
                      <w:pPr>
                        <w:spacing w:after="0"/>
                      </w:pPr>
                      <w:proofErr w:type="spellStart"/>
                      <w:proofErr w:type="gramStart"/>
                      <w:r>
                        <w:rPr>
                          <w:rFonts w:eastAsia="Arial" w:cs="Arial"/>
                          <w:lang w:val="fr-FR"/>
                        </w:rPr>
                        <w:t>Resumen</w:t>
                      </w:r>
                      <w:proofErr w:type="spellEnd"/>
                      <w:r>
                        <w:rPr>
                          <w:rFonts w:eastAsia="Arial" w:cs="Arial"/>
                          <w:lang w:val="fr-FR"/>
                        </w:rPr>
                        <w:t>:</w:t>
                      </w:r>
                      <w:proofErr w:type="gramEnd"/>
                    </w:p>
                    <w:p w14:paraId="255B4E63" w14:textId="77777777" w:rsidR="002D5F2A" w:rsidRDefault="002D5F2A" w:rsidP="002D5F2A">
                      <w:pPr>
                        <w:spacing w:after="0"/>
                        <w:rPr>
                          <w:rFonts w:cs="Arial"/>
                          <w:lang w:val="fr-FR"/>
                        </w:rPr>
                      </w:pPr>
                    </w:p>
                    <w:p w14:paraId="50B8F940" w14:textId="77777777" w:rsidR="008F74D4" w:rsidRPr="007E1B53" w:rsidRDefault="008F74D4" w:rsidP="008F74D4">
                      <w:pPr>
                        <w:spacing w:after="0" w:line="240" w:lineRule="auto"/>
                        <w:jc w:val="both"/>
                        <w:rPr>
                          <w:rFonts w:cs="Arial"/>
                          <w:lang w:val="es-ES"/>
                        </w:rPr>
                      </w:pPr>
                      <w:r w:rsidRPr="007E1B53">
                        <w:rPr>
                          <w:rFonts w:cs="Arial"/>
                          <w:lang w:val="es-ES"/>
                        </w:rPr>
                        <w:t xml:space="preserve">El presente documento informa sobre la aplicación de las Decisiones 14.23-14.24 </w:t>
                      </w:r>
                      <w:r w:rsidRPr="007E1B53">
                        <w:rPr>
                          <w:rFonts w:cs="Arial"/>
                          <w:i/>
                          <w:lang w:val="es-ES"/>
                        </w:rPr>
                        <w:t xml:space="preserve">Estado de conservación de las especies migratorias </w:t>
                      </w:r>
                      <w:r w:rsidRPr="007E1B53">
                        <w:rPr>
                          <w:rFonts w:cs="Arial"/>
                          <w:lang w:val="es-ES"/>
                        </w:rPr>
                        <w:t>y propone nuevos proyectos de decisión para su adopción. Los proyectos de Decisión adjuntos apoyarían el logro de la Meta 4.1 del Plan Estratégico para las Especies Migratorias 2024-2032.</w:t>
                      </w:r>
                    </w:p>
                    <w:p w14:paraId="5897C04C" w14:textId="77777777" w:rsidR="008F74D4" w:rsidRPr="008F74D4" w:rsidRDefault="008F74D4" w:rsidP="002D5F2A">
                      <w:pPr>
                        <w:spacing w:after="0"/>
                        <w:rPr>
                          <w:rFonts w:cs="Arial"/>
                          <w:lang w:val="es-ES"/>
                        </w:rPr>
                      </w:pPr>
                    </w:p>
                  </w:txbxContent>
                </v:textbox>
              </v:shape>
            </w:pict>
          </mc:Fallback>
        </mc:AlternateContent>
      </w:r>
    </w:p>
    <w:p w14:paraId="446B2251" w14:textId="3D106049"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D1046C7" w14:textId="292C83CD"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47839D3"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34F4552"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3232352"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60ED40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1E92F8A"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9D1ABE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0BBCB6E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1C18AAA"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8F1984A"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76C2460"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ABC5A62"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6E41D7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84B6374"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F333155"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9F85BB4"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7E2C95B"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2536E0B"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5B16880"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202BB70"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DDD6F5C"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305F4B1"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688DCBA"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B88AEC7"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5A5CEA7"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4F5A5A6"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EE0A7FF"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B99C18C"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74A2DE84" w14:textId="08B74B01" w:rsidR="002D5F2A" w:rsidRDefault="002D5F2A">
      <w:pPr>
        <w:rPr>
          <w:rFonts w:eastAsia="Times New Roman" w:cs="Arial"/>
          <w:lang w:val="es-ES" w:eastAsia="es-ES"/>
        </w:rPr>
      </w:pPr>
      <w:r>
        <w:rPr>
          <w:rFonts w:eastAsia="Times New Roman" w:cs="Arial"/>
          <w:lang w:val="es-ES" w:eastAsia="es-ES"/>
        </w:rPr>
        <w:br w:type="page"/>
      </w:r>
    </w:p>
    <w:p w14:paraId="3C2F4A63" w14:textId="77777777" w:rsidR="008F74D4" w:rsidRPr="002152C4" w:rsidRDefault="008F74D4" w:rsidP="008F74D4">
      <w:pPr>
        <w:widowControl w:val="0"/>
        <w:spacing w:after="0" w:line="240" w:lineRule="auto"/>
        <w:jc w:val="center"/>
        <w:rPr>
          <w:rFonts w:eastAsia="Arial" w:cs="Arial"/>
          <w:b/>
          <w:bCs/>
          <w:lang w:val="es-ES"/>
        </w:rPr>
      </w:pPr>
      <w:r w:rsidRPr="002152C4">
        <w:rPr>
          <w:rFonts w:eastAsia="Arial" w:cs="Arial"/>
          <w:b/>
          <w:bCs/>
          <w:lang w:val="es-ES"/>
        </w:rPr>
        <w:lastRenderedPageBreak/>
        <w:t xml:space="preserve">ELABORACIÓN DEL PRÓXIMO INFORME SOBRE EL ESTADO </w:t>
      </w:r>
    </w:p>
    <w:p w14:paraId="7AC52C18" w14:textId="7D457F71" w:rsidR="00002A97" w:rsidRPr="002D5F2A" w:rsidRDefault="008F74D4" w:rsidP="008F74D4">
      <w:pPr>
        <w:widowControl w:val="0"/>
        <w:suppressAutoHyphens/>
        <w:autoSpaceDE w:val="0"/>
        <w:autoSpaceDN w:val="0"/>
        <w:spacing w:after="0" w:line="240" w:lineRule="auto"/>
        <w:jc w:val="center"/>
        <w:textAlignment w:val="baseline"/>
        <w:rPr>
          <w:rFonts w:eastAsia="Times New Roman" w:cs="Arial"/>
          <w:b/>
          <w:bCs/>
          <w:lang w:val="es-ES" w:eastAsia="es-ES"/>
        </w:rPr>
      </w:pPr>
      <w:r w:rsidRPr="002152C4">
        <w:rPr>
          <w:rFonts w:eastAsia="Arial" w:cs="Arial"/>
          <w:b/>
          <w:bCs/>
          <w:lang w:val="es-ES"/>
        </w:rPr>
        <w:t>DE LAS ESPECIES MIGRATORIAS DEL MUNDO</w:t>
      </w:r>
    </w:p>
    <w:p w14:paraId="4358958F" w14:textId="77777777" w:rsidR="00002A97"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A8354E0" w14:textId="77777777" w:rsidR="008F74D4" w:rsidRPr="002152C4" w:rsidRDefault="008F74D4" w:rsidP="008F74D4">
      <w:pPr>
        <w:spacing w:after="0" w:line="240" w:lineRule="auto"/>
        <w:jc w:val="both"/>
        <w:rPr>
          <w:rFonts w:eastAsia="Arial" w:cs="Arial"/>
          <w:color w:val="000000" w:themeColor="text1"/>
          <w:lang w:val="es-ES"/>
        </w:rPr>
      </w:pPr>
    </w:p>
    <w:p w14:paraId="7B5C0790" w14:textId="77777777" w:rsidR="008F74D4" w:rsidRPr="002152C4" w:rsidRDefault="008F74D4" w:rsidP="008F74D4">
      <w:pPr>
        <w:widowControl w:val="0"/>
        <w:spacing w:after="0" w:line="240" w:lineRule="auto"/>
        <w:rPr>
          <w:rFonts w:eastAsia="Arial" w:cs="Arial"/>
          <w:color w:val="000000" w:themeColor="text1"/>
          <w:lang w:val="es-ES"/>
        </w:rPr>
      </w:pPr>
      <w:r w:rsidRPr="002152C4">
        <w:rPr>
          <w:rFonts w:eastAsia="Arial" w:cs="Arial"/>
          <w:color w:val="000000" w:themeColor="text1"/>
          <w:u w:val="single"/>
          <w:lang w:val="es-ES"/>
        </w:rPr>
        <w:t>Antecedentes</w:t>
      </w:r>
    </w:p>
    <w:p w14:paraId="149B18A0" w14:textId="77777777" w:rsidR="008F74D4" w:rsidRPr="002152C4" w:rsidRDefault="008F74D4" w:rsidP="008F74D4">
      <w:pPr>
        <w:jc w:val="both"/>
        <w:rPr>
          <w:rFonts w:eastAsia="Arial" w:cs="Arial"/>
          <w:color w:val="000000" w:themeColor="text1"/>
          <w:lang w:val="es-ES"/>
        </w:rPr>
      </w:pPr>
    </w:p>
    <w:p w14:paraId="1D0C689A" w14:textId="77777777" w:rsidR="008F74D4" w:rsidRPr="002152C4" w:rsidRDefault="008F74D4" w:rsidP="008F74D4">
      <w:pPr>
        <w:pStyle w:val="Firstnumbering"/>
        <w:widowControl w:val="0"/>
        <w:numPr>
          <w:ilvl w:val="0"/>
          <w:numId w:val="14"/>
        </w:numPr>
        <w:ind w:left="567" w:hanging="567"/>
        <w:rPr>
          <w:lang w:val="es-ES"/>
        </w:rPr>
      </w:pPr>
      <w:r w:rsidRPr="002152C4">
        <w:rPr>
          <w:lang w:val="es-ES"/>
        </w:rPr>
        <w:t xml:space="preserve">El primer informe sobre el </w:t>
      </w:r>
      <w:r w:rsidRPr="002152C4">
        <w:rPr>
          <w:i/>
          <w:lang w:val="es-ES"/>
        </w:rPr>
        <w:t>Estado de las Especies Migratorias del Mundo</w:t>
      </w:r>
      <w:r w:rsidRPr="002152C4">
        <w:rPr>
          <w:lang w:val="es-ES"/>
        </w:rPr>
        <w:t xml:space="preserve">, presentado en la 14.a reunión de la Conferencia de las Partes (COP14), ofreció una evaluación exhaustiva y una referencia sobre el estado de conservación de las especies migratorias. El informe tradujo los hallazgos científicos sobre las presiones que amenazan a las especies migratorias y sus hábitats en un conjunto claro de recomendaciones para las Partes de la CMS y la comunidad mundial en general. También puso de relieve ejemplos ilustrativos de casos en los que la conservación ya está surtiendo efecto, así como la identificación de lagunas en los conocimientos y la implementación. El informe desempeñó un papel fundamental en la configuración de los debates en la COP14 y contribuyó a lograr una visibilidad mundial sin precedentes para las especies migratorias y los problemas a los que se enfrentan en un mundo en rápida transformación. Como parte de su labor </w:t>
      </w:r>
      <w:r w:rsidRPr="002152C4">
        <w:rPr>
          <w:color w:val="000000" w:themeColor="text1"/>
          <w:lang w:val="es-ES"/>
        </w:rPr>
        <w:t xml:space="preserve">de evaluación del estado de </w:t>
      </w:r>
      <w:r w:rsidRPr="002152C4">
        <w:rPr>
          <w:lang w:val="es-ES"/>
        </w:rPr>
        <w:t xml:space="preserve">conservación de las especies migratorias, la Secretaría elaboró estudios de casos en profundidad de diversas especies incluidas en la CMS, así como análisis relacionados con el uso directo y el comercio de especies incluidas en la CMS, conforme a lo solicitado por la COP13 en la Decisión 13.24 b) y c). </w:t>
      </w:r>
    </w:p>
    <w:p w14:paraId="00159173" w14:textId="77777777" w:rsidR="008F74D4" w:rsidRPr="002152C4" w:rsidRDefault="008F74D4" w:rsidP="008F74D4">
      <w:pPr>
        <w:pStyle w:val="Firstnumbering"/>
        <w:widowControl w:val="0"/>
        <w:rPr>
          <w:lang w:val="es-ES"/>
        </w:rPr>
      </w:pPr>
    </w:p>
    <w:p w14:paraId="5679906A" w14:textId="34A10591" w:rsidR="008F74D4" w:rsidRPr="002152C4" w:rsidRDefault="008F74D4" w:rsidP="008F74D4">
      <w:pPr>
        <w:pStyle w:val="Firstnumbering"/>
        <w:widowControl w:val="0"/>
        <w:numPr>
          <w:ilvl w:val="0"/>
          <w:numId w:val="14"/>
        </w:numPr>
        <w:ind w:left="567" w:hanging="567"/>
        <w:rPr>
          <w:lang w:val="es-ES"/>
        </w:rPr>
      </w:pPr>
      <w:r w:rsidRPr="002152C4">
        <w:rPr>
          <w:lang w:val="es-ES"/>
        </w:rPr>
        <w:t xml:space="preserve">La COP14 adoptó la </w:t>
      </w:r>
      <w:hyperlink r:id="rId12" w:history="1">
        <w:r w:rsidRPr="00846E0E">
          <w:rPr>
            <w:rStyle w:val="Hyperlink"/>
            <w:lang w:val="es-ES"/>
          </w:rPr>
          <w:t>Resolución 14.4</w:t>
        </w:r>
      </w:hyperlink>
      <w:r w:rsidRPr="002152C4">
        <w:rPr>
          <w:lang w:val="es-ES"/>
        </w:rPr>
        <w:t xml:space="preserve"> </w:t>
      </w:r>
      <w:r w:rsidRPr="002152C4">
        <w:rPr>
          <w:i/>
          <w:lang w:val="es-ES"/>
        </w:rPr>
        <w:t>Informe sobre el Estado de las Especies Migratorias en el Mundo</w:t>
      </w:r>
      <w:r w:rsidRPr="002152C4">
        <w:rPr>
          <w:lang w:val="es-ES"/>
        </w:rPr>
        <w:t xml:space="preserve"> y las </w:t>
      </w:r>
      <w:hyperlink r:id="rId13" w:history="1">
        <w:r w:rsidRPr="00846E0E">
          <w:rPr>
            <w:rStyle w:val="Hyperlink"/>
            <w:lang w:val="es-ES"/>
          </w:rPr>
          <w:t>Decisiones 14.20-14.24</w:t>
        </w:r>
      </w:hyperlink>
      <w:r w:rsidRPr="002152C4">
        <w:rPr>
          <w:lang w:val="es-ES"/>
        </w:rPr>
        <w:t xml:space="preserve"> </w:t>
      </w:r>
      <w:r w:rsidRPr="002152C4">
        <w:rPr>
          <w:i/>
          <w:lang w:val="es-ES"/>
        </w:rPr>
        <w:t>Estado de conservación de las especies migratorias</w:t>
      </w:r>
      <w:r w:rsidRPr="002152C4">
        <w:rPr>
          <w:lang w:val="es-ES"/>
        </w:rPr>
        <w:t xml:space="preserve">. </w:t>
      </w:r>
    </w:p>
    <w:p w14:paraId="10A60FB9" w14:textId="77777777" w:rsidR="008F74D4" w:rsidRPr="002152C4" w:rsidRDefault="008F74D4" w:rsidP="008F74D4">
      <w:pPr>
        <w:pStyle w:val="Firstnumbering"/>
        <w:widowControl w:val="0"/>
        <w:rPr>
          <w:lang w:val="es-ES"/>
        </w:rPr>
      </w:pPr>
    </w:p>
    <w:p w14:paraId="4DB5EBD2" w14:textId="77777777" w:rsidR="008F74D4" w:rsidRPr="002152C4" w:rsidRDefault="008F74D4" w:rsidP="008F74D4">
      <w:pPr>
        <w:pStyle w:val="Firstnumbering"/>
        <w:widowControl w:val="0"/>
        <w:numPr>
          <w:ilvl w:val="0"/>
          <w:numId w:val="14"/>
        </w:numPr>
        <w:ind w:left="567" w:hanging="567"/>
        <w:rPr>
          <w:lang w:val="es-ES"/>
        </w:rPr>
      </w:pPr>
      <w:r w:rsidRPr="002152C4">
        <w:rPr>
          <w:lang w:val="es-ES"/>
        </w:rPr>
        <w:t xml:space="preserve">La Resolución 14.4 solicita a la Secretaría que elabore un informe sobre el Estado de las Especies Migratorias del Mundo para cada COP alterna, de modo que el segundo informe se prepare para la COP16. </w:t>
      </w:r>
      <w:r w:rsidRPr="002152C4">
        <w:rPr>
          <w:color w:val="000000" w:themeColor="text1"/>
          <w:lang w:val="es-ES"/>
        </w:rPr>
        <w:t>El párrafo 3 de la Resolución incluye</w:t>
      </w:r>
      <w:r w:rsidRPr="002152C4">
        <w:rPr>
          <w:color w:val="EE0000"/>
          <w:lang w:val="es-ES"/>
        </w:rPr>
        <w:t xml:space="preserve"> </w:t>
      </w:r>
      <w:r w:rsidRPr="002152C4">
        <w:rPr>
          <w:lang w:val="es-ES"/>
        </w:rPr>
        <w:t xml:space="preserve">orientación sobre la estructura y el contenido de los informes futuros. </w:t>
      </w:r>
    </w:p>
    <w:p w14:paraId="5724B94B" w14:textId="77777777" w:rsidR="008F74D4" w:rsidRPr="002152C4" w:rsidRDefault="008F74D4" w:rsidP="008F74D4">
      <w:pPr>
        <w:pStyle w:val="Firstnumbering"/>
        <w:widowControl w:val="0"/>
        <w:rPr>
          <w:lang w:val="es-ES"/>
        </w:rPr>
      </w:pPr>
    </w:p>
    <w:p w14:paraId="36E56291" w14:textId="77777777" w:rsidR="008F74D4" w:rsidRPr="002152C4" w:rsidRDefault="008F74D4" w:rsidP="008F74D4">
      <w:pPr>
        <w:pStyle w:val="Firstnumbering"/>
        <w:widowControl w:val="0"/>
        <w:numPr>
          <w:ilvl w:val="0"/>
          <w:numId w:val="14"/>
        </w:numPr>
        <w:ind w:left="567" w:hanging="567"/>
        <w:rPr>
          <w:lang w:val="es-ES"/>
        </w:rPr>
      </w:pPr>
      <w:r w:rsidRPr="002152C4">
        <w:rPr>
          <w:lang w:val="es-ES"/>
        </w:rPr>
        <w:t xml:space="preserve">La Resolución 14.4 también pide a la Secretaría que desarrolle y mantenga un Tablero de datos en línea para recopilar estadísticas clave y de alto nivel sobre las especies migratorias incluidas en la CMS y otras especies migratorias, así como sobre sus hábitats, a fin de facilitar la revisión del estado de conservación de las especies migratorias y apoyar el seguimiento de la aplicación de la Convención. </w:t>
      </w:r>
    </w:p>
    <w:p w14:paraId="190312DE" w14:textId="77777777" w:rsidR="008F74D4" w:rsidRPr="002152C4" w:rsidRDefault="008F74D4" w:rsidP="008F74D4">
      <w:pPr>
        <w:pStyle w:val="Firstnumbering"/>
        <w:widowControl w:val="0"/>
        <w:rPr>
          <w:lang w:val="es-ES"/>
        </w:rPr>
      </w:pPr>
    </w:p>
    <w:p w14:paraId="25F79F59" w14:textId="77777777" w:rsidR="008F74D4" w:rsidRPr="002152C4" w:rsidRDefault="008F74D4" w:rsidP="008F74D4">
      <w:pPr>
        <w:pStyle w:val="Firstnumbering"/>
        <w:widowControl w:val="0"/>
        <w:numPr>
          <w:ilvl w:val="0"/>
          <w:numId w:val="14"/>
        </w:numPr>
        <w:ind w:left="567" w:hanging="567"/>
        <w:rPr>
          <w:lang w:val="es-ES"/>
        </w:rPr>
      </w:pPr>
      <w:r w:rsidRPr="002152C4">
        <w:rPr>
          <w:lang w:val="es-ES"/>
        </w:rPr>
        <w:t xml:space="preserve">La Resolución 14.4 solicita al Consejo Científico que proporcione orientación a la Secretaría sobre </w:t>
      </w:r>
      <w:r w:rsidRPr="002152C4">
        <w:rPr>
          <w:color w:val="000000" w:themeColor="text1"/>
          <w:lang w:val="es-ES"/>
        </w:rPr>
        <w:t xml:space="preserve">el alcance del informe y </w:t>
      </w:r>
      <w:r w:rsidRPr="002152C4">
        <w:rPr>
          <w:lang w:val="es-ES"/>
        </w:rPr>
        <w:t xml:space="preserve">sobre las posibles secciones especiales o de interés específico, así como sobre el desarrollo del Tablero de datos de la CMS en línea. </w:t>
      </w:r>
    </w:p>
    <w:p w14:paraId="27A8E4DD" w14:textId="77777777" w:rsidR="008F74D4" w:rsidRPr="002152C4" w:rsidRDefault="008F74D4" w:rsidP="008F74D4">
      <w:pPr>
        <w:pStyle w:val="Firstnumbering"/>
        <w:widowControl w:val="0"/>
        <w:rPr>
          <w:lang w:val="es-ES"/>
        </w:rPr>
      </w:pPr>
    </w:p>
    <w:p w14:paraId="1560A95C" w14:textId="77777777" w:rsidR="008F74D4" w:rsidRPr="002152C4" w:rsidRDefault="008F74D4" w:rsidP="008F74D4">
      <w:pPr>
        <w:pStyle w:val="Firstnumbering"/>
        <w:widowControl w:val="0"/>
        <w:numPr>
          <w:ilvl w:val="0"/>
          <w:numId w:val="14"/>
        </w:numPr>
        <w:ind w:left="567" w:hanging="567"/>
        <w:rPr>
          <w:lang w:val="es-ES"/>
        </w:rPr>
      </w:pPr>
      <w:r w:rsidRPr="002152C4">
        <w:rPr>
          <w:lang w:val="es-ES"/>
        </w:rPr>
        <w:t xml:space="preserve">Las Decisiones 14.23 y 14.24 establecen acciones para implementar la Resolución 14.4 durante el período entre sesiones hasta la COP15 y asigna las siguientes tareas específicas al Consejo Científico y a la Secretaría: </w:t>
      </w:r>
    </w:p>
    <w:p w14:paraId="384DF54E" w14:textId="77777777" w:rsidR="008F74D4" w:rsidRPr="002152C4" w:rsidRDefault="008F74D4" w:rsidP="008F74D4">
      <w:pPr>
        <w:pStyle w:val="Firstnumbering"/>
        <w:widowControl w:val="0"/>
        <w:ind w:left="720"/>
        <w:contextualSpacing/>
        <w:rPr>
          <w:lang w:val="es-ES"/>
        </w:rPr>
      </w:pPr>
    </w:p>
    <w:p w14:paraId="21C884BC" w14:textId="1B9944D9" w:rsidR="008F74D4" w:rsidRPr="00846E0E" w:rsidRDefault="008F74D4" w:rsidP="00435CEE">
      <w:pPr>
        <w:pStyle w:val="Firstnumbering"/>
        <w:widowControl w:val="0"/>
        <w:ind w:left="720" w:firstLine="0"/>
        <w:contextualSpacing/>
        <w:rPr>
          <w:i/>
          <w:iCs/>
          <w:sz w:val="20"/>
          <w:szCs w:val="20"/>
          <w:lang w:val="es-ES"/>
        </w:rPr>
      </w:pPr>
      <w:r w:rsidRPr="00846E0E">
        <w:rPr>
          <w:b/>
          <w:bCs/>
          <w:i/>
          <w:iCs/>
          <w:sz w:val="20"/>
          <w:szCs w:val="20"/>
          <w:lang w:val="es-ES"/>
        </w:rPr>
        <w:t>Decision</w:t>
      </w:r>
      <w:r w:rsidR="00846E0E" w:rsidRPr="00846E0E">
        <w:rPr>
          <w:b/>
          <w:bCs/>
          <w:i/>
          <w:iCs/>
          <w:sz w:val="20"/>
          <w:szCs w:val="20"/>
          <w:lang w:val="es-ES"/>
        </w:rPr>
        <w:t>e</w:t>
      </w:r>
      <w:r w:rsidRPr="00846E0E">
        <w:rPr>
          <w:b/>
          <w:bCs/>
          <w:i/>
          <w:iCs/>
          <w:sz w:val="20"/>
          <w:szCs w:val="20"/>
          <w:lang w:val="es-ES"/>
        </w:rPr>
        <w:t xml:space="preserve">s 14.23–14.24 </w:t>
      </w:r>
      <w:r w:rsidR="00846E0E" w:rsidRPr="00846E0E">
        <w:rPr>
          <w:b/>
          <w:bCs/>
          <w:i/>
          <w:iCs/>
          <w:sz w:val="20"/>
          <w:szCs w:val="20"/>
          <w:lang w:val="es-ES"/>
        </w:rPr>
        <w:t>Estado de Conservación de las Especies Migratorias</w:t>
      </w:r>
      <w:r w:rsidRPr="00846E0E">
        <w:rPr>
          <w:i/>
          <w:iCs/>
          <w:sz w:val="20"/>
          <w:szCs w:val="20"/>
          <w:lang w:val="es-ES"/>
        </w:rPr>
        <w:t xml:space="preserve"> </w:t>
      </w:r>
    </w:p>
    <w:p w14:paraId="2498DA25" w14:textId="77777777" w:rsidR="008F74D4" w:rsidRPr="00846E0E" w:rsidRDefault="008F74D4" w:rsidP="00435CEE">
      <w:pPr>
        <w:pStyle w:val="Firstnumbering"/>
        <w:widowControl w:val="0"/>
        <w:ind w:left="720" w:firstLine="0"/>
        <w:contextualSpacing/>
        <w:rPr>
          <w:i/>
          <w:iCs/>
          <w:sz w:val="20"/>
          <w:szCs w:val="20"/>
          <w:lang w:val="es-ES"/>
        </w:rPr>
      </w:pPr>
    </w:p>
    <w:p w14:paraId="16F5799D" w14:textId="18A691AD" w:rsidR="008F74D4" w:rsidRPr="00435CEE" w:rsidRDefault="008F74D4" w:rsidP="00435CEE">
      <w:pPr>
        <w:pStyle w:val="Firstnumbering"/>
        <w:widowControl w:val="0"/>
        <w:ind w:left="720" w:firstLine="0"/>
        <w:contextualSpacing/>
        <w:rPr>
          <w:i/>
          <w:iCs/>
          <w:sz w:val="20"/>
          <w:szCs w:val="20"/>
          <w:lang w:val="es-ES"/>
        </w:rPr>
      </w:pPr>
      <w:r w:rsidRPr="00435CEE">
        <w:rPr>
          <w:b/>
          <w:bCs/>
          <w:i/>
          <w:iCs/>
          <w:sz w:val="20"/>
          <w:szCs w:val="20"/>
          <w:lang w:val="es-ES"/>
        </w:rPr>
        <w:t xml:space="preserve">14.23 </w:t>
      </w:r>
      <w:r w:rsidR="00435CEE" w:rsidRPr="00435CEE">
        <w:rPr>
          <w:b/>
          <w:bCs/>
          <w:i/>
          <w:iCs/>
          <w:sz w:val="20"/>
          <w:szCs w:val="20"/>
          <w:lang w:val="es-ES"/>
        </w:rPr>
        <w:t>Dirigid</w:t>
      </w:r>
      <w:r w:rsidR="00435CEE" w:rsidRPr="00435CEE">
        <w:rPr>
          <w:b/>
          <w:bCs/>
          <w:i/>
          <w:iCs/>
          <w:sz w:val="20"/>
          <w:szCs w:val="20"/>
          <w:lang w:val="es-ES"/>
        </w:rPr>
        <w:t>a</w:t>
      </w:r>
      <w:r w:rsidR="00435CEE" w:rsidRPr="00435CEE">
        <w:rPr>
          <w:b/>
          <w:bCs/>
          <w:i/>
          <w:iCs/>
          <w:sz w:val="20"/>
          <w:szCs w:val="20"/>
          <w:lang w:val="es-ES"/>
        </w:rPr>
        <w:t xml:space="preserve"> al Consejo Científico</w:t>
      </w:r>
    </w:p>
    <w:p w14:paraId="62472A0A" w14:textId="77777777" w:rsidR="008F74D4" w:rsidRPr="00435CEE" w:rsidRDefault="008F74D4" w:rsidP="00435CEE">
      <w:pPr>
        <w:pStyle w:val="Firstnumbering"/>
        <w:widowControl w:val="0"/>
        <w:ind w:left="720" w:firstLine="0"/>
        <w:contextualSpacing/>
        <w:rPr>
          <w:i/>
          <w:iCs/>
          <w:sz w:val="20"/>
          <w:szCs w:val="20"/>
          <w:lang w:val="es-ES"/>
        </w:rPr>
      </w:pPr>
    </w:p>
    <w:p w14:paraId="2B9FCD06" w14:textId="77777777" w:rsidR="00435CEE" w:rsidRPr="00435CEE" w:rsidRDefault="00435CEE" w:rsidP="00435CEE">
      <w:pPr>
        <w:pStyle w:val="Firstnumbering"/>
        <w:widowControl w:val="0"/>
        <w:ind w:left="720" w:firstLine="0"/>
        <w:contextualSpacing/>
        <w:rPr>
          <w:i/>
          <w:iCs/>
          <w:sz w:val="20"/>
          <w:szCs w:val="20"/>
          <w:lang w:val="es-ES"/>
        </w:rPr>
      </w:pPr>
      <w:r w:rsidRPr="00435CEE">
        <w:rPr>
          <w:i/>
          <w:iCs/>
          <w:sz w:val="20"/>
          <w:szCs w:val="20"/>
          <w:lang w:val="es-ES"/>
        </w:rPr>
        <w:t>Se solicita al Consejo Científico, con el apoyo de la Secretaría, que:</w:t>
      </w:r>
    </w:p>
    <w:p w14:paraId="2C892610" w14:textId="77777777" w:rsidR="00435CEE" w:rsidRPr="00435CEE" w:rsidRDefault="00435CEE" w:rsidP="00435CEE">
      <w:pPr>
        <w:pStyle w:val="Firstnumbering"/>
        <w:widowControl w:val="0"/>
        <w:ind w:left="720" w:firstLine="0"/>
        <w:contextualSpacing/>
        <w:rPr>
          <w:i/>
          <w:iCs/>
          <w:sz w:val="20"/>
          <w:szCs w:val="20"/>
          <w:lang w:val="es-ES"/>
        </w:rPr>
      </w:pPr>
    </w:p>
    <w:p w14:paraId="24860736" w14:textId="77777777" w:rsidR="00435CEE" w:rsidRPr="00435CEE" w:rsidRDefault="00435CEE" w:rsidP="00435CEE">
      <w:pPr>
        <w:pStyle w:val="Firstnumbering"/>
        <w:widowControl w:val="0"/>
        <w:numPr>
          <w:ilvl w:val="1"/>
          <w:numId w:val="14"/>
        </w:numPr>
        <w:tabs>
          <w:tab w:val="left" w:pos="1260"/>
        </w:tabs>
        <w:ind w:left="1080"/>
        <w:contextualSpacing/>
        <w:rPr>
          <w:i/>
          <w:iCs/>
          <w:sz w:val="20"/>
          <w:szCs w:val="20"/>
          <w:lang w:val="es-ES"/>
        </w:rPr>
      </w:pPr>
      <w:r w:rsidRPr="00435CEE">
        <w:rPr>
          <w:i/>
          <w:iCs/>
          <w:sz w:val="20"/>
          <w:szCs w:val="20"/>
          <w:lang w:val="es-ES"/>
        </w:rPr>
        <w:t xml:space="preserve">Proporcione orientación a la Secretaría sobre el alcance y cualquier sección adicional de «destacados» sobre temas específicos o cuestiones de importancia para la segunda edición del informe sobre el Estado de las especies migratorias del mundo; y </w:t>
      </w:r>
    </w:p>
    <w:p w14:paraId="169263B7" w14:textId="621AFD65" w:rsidR="008F74D4" w:rsidRPr="00435CEE" w:rsidRDefault="00435CEE" w:rsidP="00435CEE">
      <w:pPr>
        <w:pStyle w:val="Firstnumbering"/>
        <w:widowControl w:val="0"/>
        <w:numPr>
          <w:ilvl w:val="1"/>
          <w:numId w:val="14"/>
        </w:numPr>
        <w:tabs>
          <w:tab w:val="left" w:pos="1260"/>
        </w:tabs>
        <w:ind w:left="1080"/>
        <w:contextualSpacing/>
        <w:rPr>
          <w:i/>
          <w:iCs/>
          <w:sz w:val="20"/>
          <w:szCs w:val="20"/>
          <w:lang w:val="es-ES"/>
        </w:rPr>
      </w:pPr>
      <w:r w:rsidRPr="00435CEE">
        <w:rPr>
          <w:i/>
          <w:iCs/>
          <w:sz w:val="20"/>
          <w:szCs w:val="20"/>
          <w:lang w:val="es-ES"/>
        </w:rPr>
        <w:lastRenderedPageBreak/>
        <w:t>Proporcione orientación a la Secretaría sobre el desarrollo del panel de datos de la CMS en línea</w:t>
      </w:r>
      <w:r w:rsidR="008F74D4" w:rsidRPr="00435CEE">
        <w:rPr>
          <w:i/>
          <w:iCs/>
          <w:sz w:val="20"/>
          <w:szCs w:val="20"/>
          <w:lang w:val="es-ES"/>
        </w:rPr>
        <w:t xml:space="preserve">. </w:t>
      </w:r>
    </w:p>
    <w:p w14:paraId="158550C4" w14:textId="77777777" w:rsidR="008F74D4" w:rsidRPr="00435CEE" w:rsidRDefault="008F74D4" w:rsidP="008F74D4">
      <w:pPr>
        <w:pStyle w:val="Firstnumbering"/>
        <w:widowControl w:val="0"/>
        <w:ind w:left="851"/>
        <w:contextualSpacing/>
        <w:rPr>
          <w:lang w:val="es-ES"/>
        </w:rPr>
      </w:pPr>
    </w:p>
    <w:p w14:paraId="367830C4" w14:textId="32D8F2CA" w:rsidR="008F74D4" w:rsidRPr="00435CEE" w:rsidRDefault="008F74D4" w:rsidP="00E74D10">
      <w:pPr>
        <w:pStyle w:val="Firstnumbering"/>
        <w:widowControl w:val="0"/>
        <w:ind w:left="720" w:firstLine="0"/>
        <w:contextualSpacing/>
        <w:rPr>
          <w:b/>
          <w:bCs/>
          <w:i/>
          <w:iCs/>
          <w:sz w:val="20"/>
          <w:szCs w:val="20"/>
          <w:lang w:val="es-ES"/>
        </w:rPr>
      </w:pPr>
      <w:r w:rsidRPr="00435CEE">
        <w:rPr>
          <w:b/>
          <w:bCs/>
          <w:i/>
          <w:iCs/>
          <w:sz w:val="20"/>
          <w:szCs w:val="20"/>
          <w:lang w:val="es-ES"/>
        </w:rPr>
        <w:t xml:space="preserve">14.24 </w:t>
      </w:r>
      <w:r w:rsidR="00435CEE" w:rsidRPr="00435CEE">
        <w:rPr>
          <w:b/>
          <w:bCs/>
          <w:i/>
          <w:iCs/>
          <w:sz w:val="20"/>
          <w:szCs w:val="20"/>
          <w:lang w:val="es-ES"/>
        </w:rPr>
        <w:t>d</w:t>
      </w:r>
      <w:r w:rsidR="00435CEE" w:rsidRPr="00435CEE">
        <w:rPr>
          <w:b/>
          <w:bCs/>
          <w:i/>
          <w:iCs/>
          <w:sz w:val="20"/>
          <w:szCs w:val="20"/>
          <w:lang w:val="es-ES"/>
        </w:rPr>
        <w:t>irigid</w:t>
      </w:r>
      <w:r w:rsidR="00435CEE" w:rsidRPr="00435CEE">
        <w:rPr>
          <w:b/>
          <w:bCs/>
          <w:i/>
          <w:iCs/>
          <w:sz w:val="20"/>
          <w:szCs w:val="20"/>
          <w:lang w:val="es-ES"/>
        </w:rPr>
        <w:t>a</w:t>
      </w:r>
      <w:r w:rsidR="00435CEE" w:rsidRPr="00435CEE">
        <w:rPr>
          <w:b/>
          <w:bCs/>
          <w:i/>
          <w:iCs/>
          <w:sz w:val="20"/>
          <w:szCs w:val="20"/>
          <w:lang w:val="es-ES"/>
        </w:rPr>
        <w:t xml:space="preserve"> a la Secretaría</w:t>
      </w:r>
      <w:r w:rsidRPr="00435CEE">
        <w:rPr>
          <w:b/>
          <w:bCs/>
          <w:i/>
          <w:iCs/>
          <w:sz w:val="20"/>
          <w:szCs w:val="20"/>
          <w:lang w:val="es-ES"/>
        </w:rPr>
        <w:t xml:space="preserve"> </w:t>
      </w:r>
    </w:p>
    <w:p w14:paraId="3BF3A692" w14:textId="77777777" w:rsidR="008F74D4" w:rsidRPr="00435CEE" w:rsidRDefault="008F74D4" w:rsidP="00E74D10">
      <w:pPr>
        <w:pStyle w:val="Firstnumbering"/>
        <w:widowControl w:val="0"/>
        <w:ind w:left="720" w:firstLine="0"/>
        <w:contextualSpacing/>
        <w:rPr>
          <w:i/>
          <w:iCs/>
          <w:sz w:val="20"/>
          <w:szCs w:val="20"/>
          <w:lang w:val="es-ES"/>
        </w:rPr>
      </w:pPr>
    </w:p>
    <w:p w14:paraId="0D4A00F0" w14:textId="3A1BD8EB" w:rsidR="008F74D4" w:rsidRPr="00435CEE" w:rsidRDefault="00435CEE" w:rsidP="00E74D10">
      <w:pPr>
        <w:pStyle w:val="Firstnumbering"/>
        <w:widowControl w:val="0"/>
        <w:ind w:left="720" w:firstLine="0"/>
        <w:contextualSpacing/>
        <w:rPr>
          <w:i/>
          <w:iCs/>
          <w:sz w:val="20"/>
          <w:szCs w:val="20"/>
          <w:lang w:val="es-ES"/>
        </w:rPr>
      </w:pPr>
      <w:r w:rsidRPr="00435CEE">
        <w:rPr>
          <w:i/>
          <w:iCs/>
          <w:sz w:val="20"/>
          <w:szCs w:val="20"/>
          <w:lang w:val="es-ES"/>
        </w:rPr>
        <w:t>Se solicita a la Secretaría, con sujeción a la disponibilidad de recursos, que</w:t>
      </w:r>
      <w:r w:rsidR="008F74D4" w:rsidRPr="00435CEE">
        <w:rPr>
          <w:i/>
          <w:iCs/>
          <w:sz w:val="20"/>
          <w:szCs w:val="20"/>
          <w:lang w:val="es-ES"/>
        </w:rPr>
        <w:t xml:space="preserve">: </w:t>
      </w:r>
    </w:p>
    <w:p w14:paraId="6B12BF1E" w14:textId="77777777" w:rsidR="008F74D4" w:rsidRPr="00435CEE" w:rsidRDefault="008F74D4" w:rsidP="008F74D4">
      <w:pPr>
        <w:pStyle w:val="Firstnumbering"/>
        <w:widowControl w:val="0"/>
        <w:ind w:left="2007" w:hanging="1156"/>
        <w:contextualSpacing/>
        <w:rPr>
          <w:i/>
          <w:iCs/>
          <w:sz w:val="20"/>
          <w:szCs w:val="20"/>
          <w:lang w:val="es-ES"/>
        </w:rPr>
      </w:pPr>
    </w:p>
    <w:p w14:paraId="5B2280F5" w14:textId="77777777" w:rsidR="00435CEE" w:rsidRPr="00435CEE" w:rsidRDefault="00435CEE" w:rsidP="00E74D10">
      <w:pPr>
        <w:pStyle w:val="Firstnumbering"/>
        <w:widowControl w:val="0"/>
        <w:numPr>
          <w:ilvl w:val="0"/>
          <w:numId w:val="15"/>
        </w:numPr>
        <w:spacing w:after="80"/>
        <w:ind w:left="1080"/>
        <w:rPr>
          <w:i/>
          <w:iCs/>
          <w:sz w:val="20"/>
          <w:szCs w:val="20"/>
          <w:lang w:val="es-ES"/>
        </w:rPr>
      </w:pPr>
      <w:r w:rsidRPr="00435CEE">
        <w:rPr>
          <w:i/>
          <w:iCs/>
          <w:sz w:val="20"/>
          <w:szCs w:val="20"/>
          <w:lang w:val="es-ES"/>
        </w:rPr>
        <w:t>Difunda los informes sobre el Estado de las especies migratorias del mundo, la evaluación del riesgo que representan para las especies incluidas en el Apéndice I de la CMS por el uso directo y el comercio, y una revisión en profundidad del estado de conservación de las especies individuales incluidas en la Lista de la CMS a las partes interesadas pertinentes y crear conciencia sobre ellos, así como sobre sus hallazgos y recomendaciones, en foros apropiados;</w:t>
      </w:r>
    </w:p>
    <w:p w14:paraId="5E13C0EA" w14:textId="77777777" w:rsidR="00435CEE" w:rsidRPr="00435CEE" w:rsidRDefault="00435CEE" w:rsidP="00E74D10">
      <w:pPr>
        <w:pStyle w:val="Firstnumbering"/>
        <w:widowControl w:val="0"/>
        <w:numPr>
          <w:ilvl w:val="0"/>
          <w:numId w:val="15"/>
        </w:numPr>
        <w:spacing w:after="80"/>
        <w:ind w:left="1080"/>
        <w:rPr>
          <w:i/>
          <w:iCs/>
          <w:sz w:val="20"/>
          <w:szCs w:val="20"/>
          <w:lang w:val="es-ES"/>
        </w:rPr>
      </w:pPr>
      <w:r w:rsidRPr="00435CEE">
        <w:rPr>
          <w:i/>
          <w:iCs/>
          <w:sz w:val="20"/>
          <w:szCs w:val="20"/>
          <w:lang w:val="es-ES"/>
        </w:rPr>
        <w:t>De conformidad con la Resolución 12.9, colabore con las Partes relevantes en los casos de una posible contravención de la Convención identificados en el informe contenido en el documento UNEP/CMS/COP14/Doc.21.2 de la COP14 para recabar más información de dichas Partes sobre estos casos y comunicar esa información a la 56ª reunión del Comité Permanente;</w:t>
      </w:r>
    </w:p>
    <w:p w14:paraId="4E366E9A" w14:textId="77777777" w:rsidR="00435CEE" w:rsidRPr="00435CEE" w:rsidRDefault="00435CEE" w:rsidP="00E74D10">
      <w:pPr>
        <w:pStyle w:val="Firstnumbering"/>
        <w:widowControl w:val="0"/>
        <w:numPr>
          <w:ilvl w:val="0"/>
          <w:numId w:val="15"/>
        </w:numPr>
        <w:spacing w:after="80"/>
        <w:ind w:left="1080"/>
        <w:rPr>
          <w:i/>
          <w:iCs/>
          <w:sz w:val="20"/>
          <w:szCs w:val="20"/>
          <w:lang w:val="es-ES"/>
        </w:rPr>
      </w:pPr>
      <w:r w:rsidRPr="00435CEE">
        <w:rPr>
          <w:i/>
          <w:iCs/>
          <w:sz w:val="20"/>
          <w:szCs w:val="20"/>
          <w:lang w:val="es-ES"/>
        </w:rPr>
        <w:t>Revise las conclusiones y recomendaciones de los informes y considere sus implicaciones para establecer prioridades en la elaboración del Programa de Trabajo después de la COP14;</w:t>
      </w:r>
    </w:p>
    <w:p w14:paraId="77669B88" w14:textId="77777777" w:rsidR="00435CEE" w:rsidRPr="00435CEE" w:rsidRDefault="00435CEE" w:rsidP="00E74D10">
      <w:pPr>
        <w:pStyle w:val="Firstnumbering"/>
        <w:widowControl w:val="0"/>
        <w:numPr>
          <w:ilvl w:val="0"/>
          <w:numId w:val="15"/>
        </w:numPr>
        <w:spacing w:after="80"/>
        <w:ind w:left="1080"/>
        <w:rPr>
          <w:i/>
          <w:iCs/>
          <w:sz w:val="20"/>
          <w:szCs w:val="20"/>
          <w:lang w:val="es-ES"/>
        </w:rPr>
      </w:pPr>
      <w:r w:rsidRPr="00435CEE">
        <w:rPr>
          <w:i/>
          <w:iCs/>
          <w:sz w:val="20"/>
          <w:szCs w:val="20"/>
          <w:lang w:val="es-ES"/>
        </w:rPr>
        <w:t>Identifique, durante el período entre sesiones previo a la COP15, cualquier avance importante relacionado con el estado de conservación de las especies migratorias, incluidas las tendencias o amenazas emergentes, y prepare un resumen para la 8.a reunión del Comité del período de sesiones y para la atención de la COP15; y</w:t>
      </w:r>
    </w:p>
    <w:p w14:paraId="14E435CB" w14:textId="0F0829AA" w:rsidR="008F74D4" w:rsidRPr="00435CEE" w:rsidRDefault="00435CEE" w:rsidP="00E74D10">
      <w:pPr>
        <w:pStyle w:val="Firstnumbering"/>
        <w:widowControl w:val="0"/>
        <w:numPr>
          <w:ilvl w:val="0"/>
          <w:numId w:val="15"/>
        </w:numPr>
        <w:ind w:left="1080"/>
        <w:contextualSpacing/>
        <w:rPr>
          <w:i/>
          <w:iCs/>
          <w:sz w:val="20"/>
          <w:szCs w:val="20"/>
          <w:lang w:val="es-ES"/>
        </w:rPr>
      </w:pPr>
      <w:r w:rsidRPr="00435CEE">
        <w:rPr>
          <w:i/>
          <w:iCs/>
          <w:sz w:val="20"/>
          <w:szCs w:val="20"/>
          <w:lang w:val="es-ES"/>
        </w:rPr>
        <w:t>Identifique posibles cuestiones que podrían ser objeto de secciones destacadas en versiones futuras del Informe sobre el estado de las especies migratorias en el mundo.</w:t>
      </w:r>
    </w:p>
    <w:p w14:paraId="11F0682B" w14:textId="77777777" w:rsidR="008F74D4" w:rsidRPr="00435CEE" w:rsidRDefault="008F74D4" w:rsidP="008F74D4">
      <w:pPr>
        <w:pStyle w:val="Firstnumbering"/>
        <w:widowControl w:val="0"/>
        <w:contextualSpacing/>
        <w:rPr>
          <w:lang w:val="es-ES"/>
        </w:rPr>
      </w:pPr>
    </w:p>
    <w:p w14:paraId="4ED8EEAB" w14:textId="77777777" w:rsidR="008F74D4" w:rsidRPr="002152C4" w:rsidRDefault="008F74D4" w:rsidP="008F74D4">
      <w:pPr>
        <w:pStyle w:val="Firstnumbering"/>
        <w:widowControl w:val="0"/>
        <w:contextualSpacing/>
        <w:rPr>
          <w:u w:val="single"/>
          <w:lang w:val="es-ES"/>
        </w:rPr>
      </w:pPr>
      <w:r w:rsidRPr="002152C4">
        <w:rPr>
          <w:u w:val="single"/>
          <w:lang w:val="es-ES"/>
        </w:rPr>
        <w:t>Aplicación de la Resolución 14.4 y de las Decisiones 14.23 y 14.24 a) y c) - e).</w:t>
      </w:r>
    </w:p>
    <w:p w14:paraId="73490709" w14:textId="77777777" w:rsidR="008F74D4" w:rsidRPr="002152C4" w:rsidRDefault="008F74D4" w:rsidP="008F74D4">
      <w:pPr>
        <w:pStyle w:val="Firstnumbering"/>
        <w:widowControl w:val="0"/>
        <w:ind w:left="0" w:firstLine="0"/>
        <w:contextualSpacing/>
        <w:rPr>
          <w:lang w:val="es-ES"/>
        </w:rPr>
      </w:pPr>
    </w:p>
    <w:p w14:paraId="539FDA35" w14:textId="2B807E02" w:rsidR="008F74D4" w:rsidRPr="002152C4" w:rsidRDefault="008F74D4" w:rsidP="008F74D4">
      <w:pPr>
        <w:pStyle w:val="Firstnumbering"/>
        <w:widowControl w:val="0"/>
        <w:numPr>
          <w:ilvl w:val="0"/>
          <w:numId w:val="14"/>
        </w:numPr>
        <w:ind w:left="567" w:hanging="567"/>
        <w:rPr>
          <w:lang w:val="es-ES"/>
        </w:rPr>
      </w:pPr>
      <w:r w:rsidRPr="002152C4">
        <w:rPr>
          <w:lang w:val="es-ES"/>
        </w:rPr>
        <w:t xml:space="preserve">En la 7.a reunión del Consejo Científico, se estableció un </w:t>
      </w:r>
      <w:hyperlink r:id="rId14">
        <w:r w:rsidRPr="002152C4">
          <w:rPr>
            <w:rStyle w:val="Hyperlink"/>
            <w:lang w:val="es-ES"/>
          </w:rPr>
          <w:t xml:space="preserve">Grupo de Trabajo entre sesiones sobre el Estado de las Especies Migratorias del Mundo </w:t>
        </w:r>
      </w:hyperlink>
      <w:r w:rsidRPr="002152C4">
        <w:rPr>
          <w:lang w:val="es-ES"/>
        </w:rPr>
        <w:t>para orientar el alcance del segundo informe sobre el Estado de las Especies Migratorias del Mundo, definir secciones especiales adicionales y el proceso de selección de especies para los estudios de caso. El Grupo de Trabajo también examinó el posible contenido y las funcionalidades de un Tablero de datos de la CMS en línea, así como la posibilidad de un informe provisional que se presentaría en la COP15.</w:t>
      </w:r>
    </w:p>
    <w:p w14:paraId="3682F97F" w14:textId="77777777" w:rsidR="008F74D4" w:rsidRPr="002152C4" w:rsidRDefault="008F74D4" w:rsidP="008F74D4">
      <w:pPr>
        <w:pStyle w:val="Firstnumbering"/>
        <w:widowControl w:val="0"/>
        <w:rPr>
          <w:rFonts w:eastAsia="Arial" w:cs="Arial"/>
          <w:color w:val="000000" w:themeColor="text1"/>
          <w:u w:val="single"/>
          <w:lang w:val="es-ES"/>
        </w:rPr>
      </w:pPr>
    </w:p>
    <w:p w14:paraId="59AA5999" w14:textId="77777777" w:rsidR="008F74D4" w:rsidRPr="002152C4" w:rsidRDefault="008F74D4" w:rsidP="008F74D4">
      <w:pPr>
        <w:pStyle w:val="ListParagraph"/>
        <w:keepNext/>
        <w:numPr>
          <w:ilvl w:val="0"/>
          <w:numId w:val="14"/>
        </w:numPr>
        <w:spacing w:after="0" w:line="240" w:lineRule="auto"/>
        <w:ind w:left="567" w:hanging="567"/>
        <w:contextualSpacing w:val="0"/>
        <w:jc w:val="both"/>
        <w:rPr>
          <w:rFonts w:cs="Arial"/>
          <w:color w:val="000000" w:themeColor="text1"/>
          <w:lang w:val="es-ES"/>
        </w:rPr>
      </w:pPr>
      <w:r w:rsidRPr="002152C4">
        <w:rPr>
          <w:rFonts w:cs="Arial"/>
          <w:lang w:val="es-ES"/>
        </w:rPr>
        <w:t xml:space="preserve">El Grupo de Trabajo estuvo presidido por Vanesa </w:t>
      </w:r>
      <w:proofErr w:type="spellStart"/>
      <w:r w:rsidRPr="002152C4">
        <w:rPr>
          <w:rFonts w:cs="Arial"/>
          <w:lang w:val="es-ES"/>
        </w:rPr>
        <w:t>Tossenberger</w:t>
      </w:r>
      <w:proofErr w:type="spellEnd"/>
      <w:r w:rsidRPr="002152C4">
        <w:rPr>
          <w:rFonts w:cs="Arial"/>
          <w:lang w:val="es-ES"/>
        </w:rPr>
        <w:t>, miembro designado por la COP del Comité del Período de Sesiones del Consejo Científico (</w:t>
      </w:r>
      <w:proofErr w:type="spellStart"/>
      <w:r w:rsidRPr="002152C4">
        <w:rPr>
          <w:rFonts w:cs="Arial"/>
          <w:lang w:val="es-ES"/>
        </w:rPr>
        <w:t>ScC</w:t>
      </w:r>
      <w:proofErr w:type="spellEnd"/>
      <w:r w:rsidRPr="002152C4">
        <w:rPr>
          <w:rFonts w:cs="Arial"/>
          <w:lang w:val="es-ES"/>
        </w:rPr>
        <w:t xml:space="preserve">-SC). La composición del Grupo de Trabajo también incluyó </w:t>
      </w:r>
      <w:r w:rsidRPr="002152C4">
        <w:rPr>
          <w:rFonts w:cs="Arial"/>
          <w:color w:val="000000" w:themeColor="text1"/>
          <w:lang w:val="es-ES"/>
        </w:rPr>
        <w:t xml:space="preserve">al presidente, al vicepresidente y a otros miembros del Comité del Período de Sesiones, a consejeros científicos y a representantes de organizaciones observadoras del </w:t>
      </w:r>
      <w:proofErr w:type="spellStart"/>
      <w:r w:rsidRPr="002152C4">
        <w:rPr>
          <w:rFonts w:cs="Arial"/>
          <w:color w:val="000000" w:themeColor="text1"/>
          <w:lang w:val="es-ES"/>
        </w:rPr>
        <w:t>ScC</w:t>
      </w:r>
      <w:proofErr w:type="spellEnd"/>
      <w:r w:rsidRPr="002152C4">
        <w:rPr>
          <w:rFonts w:cs="Arial"/>
          <w:color w:val="000000" w:themeColor="text1"/>
          <w:lang w:val="es-ES"/>
        </w:rPr>
        <w:t xml:space="preserve">-SC. </w:t>
      </w:r>
    </w:p>
    <w:p w14:paraId="773C21F6" w14:textId="77777777" w:rsidR="008F74D4" w:rsidRPr="002152C4" w:rsidRDefault="008F74D4" w:rsidP="008F74D4">
      <w:pPr>
        <w:pStyle w:val="ListParagraph"/>
        <w:keepNext/>
        <w:spacing w:after="0" w:line="240" w:lineRule="auto"/>
        <w:ind w:left="567"/>
        <w:contextualSpacing w:val="0"/>
        <w:jc w:val="both"/>
        <w:rPr>
          <w:rFonts w:cs="Arial"/>
          <w:color w:val="000000" w:themeColor="text1"/>
          <w:lang w:val="es-ES"/>
        </w:rPr>
      </w:pPr>
    </w:p>
    <w:p w14:paraId="58EFE356" w14:textId="77777777" w:rsidR="008F74D4" w:rsidRPr="002152C4" w:rsidRDefault="008F74D4" w:rsidP="008F74D4">
      <w:pPr>
        <w:pStyle w:val="ListParagraph"/>
        <w:keepNext/>
        <w:numPr>
          <w:ilvl w:val="0"/>
          <w:numId w:val="14"/>
        </w:numPr>
        <w:spacing w:after="0" w:line="240" w:lineRule="auto"/>
        <w:ind w:left="567" w:hanging="567"/>
        <w:contextualSpacing w:val="0"/>
        <w:jc w:val="both"/>
        <w:rPr>
          <w:rFonts w:cs="Arial"/>
          <w:lang w:val="es-ES"/>
        </w:rPr>
      </w:pPr>
      <w:r w:rsidRPr="002152C4">
        <w:rPr>
          <w:rFonts w:cs="Arial"/>
          <w:lang w:val="es-ES"/>
        </w:rPr>
        <w:t>El Grupo de Trabajo se reunió virtualmente en tres ocasiones y mantuvo consultas adicionales por correspondencia electrónica</w:t>
      </w:r>
      <w:r w:rsidRPr="002152C4">
        <w:rPr>
          <w:rFonts w:cs="Arial"/>
          <w:color w:val="000000" w:themeColor="text1"/>
          <w:lang w:val="es-ES"/>
        </w:rPr>
        <w:t xml:space="preserve">. Examinó los temas definidos en su mandato y </w:t>
      </w:r>
      <w:r w:rsidRPr="002152C4">
        <w:rPr>
          <w:rFonts w:cs="Arial"/>
          <w:lang w:val="es-ES"/>
        </w:rPr>
        <w:t>acordó las siguientes recomendaciones:</w:t>
      </w:r>
    </w:p>
    <w:p w14:paraId="05F13595" w14:textId="77777777" w:rsidR="008F74D4" w:rsidRPr="002152C4" w:rsidRDefault="008F74D4" w:rsidP="008F74D4">
      <w:pPr>
        <w:pStyle w:val="ListParagraph"/>
        <w:spacing w:after="0" w:line="240" w:lineRule="auto"/>
        <w:contextualSpacing w:val="0"/>
        <w:rPr>
          <w:rFonts w:cs="Arial"/>
          <w:lang w:val="es-ES"/>
        </w:rPr>
      </w:pPr>
    </w:p>
    <w:p w14:paraId="11A158B8" w14:textId="77777777" w:rsidR="008F74D4" w:rsidRPr="002152C4" w:rsidRDefault="008F74D4" w:rsidP="008F74D4">
      <w:pPr>
        <w:pStyle w:val="ListParagraph"/>
        <w:keepNext/>
        <w:numPr>
          <w:ilvl w:val="1"/>
          <w:numId w:val="14"/>
        </w:numPr>
        <w:spacing w:after="0" w:line="240" w:lineRule="auto"/>
        <w:ind w:left="993" w:hanging="426"/>
        <w:contextualSpacing w:val="0"/>
        <w:jc w:val="both"/>
        <w:rPr>
          <w:rFonts w:cs="Arial"/>
          <w:lang w:val="es-ES"/>
        </w:rPr>
      </w:pPr>
      <w:r w:rsidRPr="002152C4">
        <w:rPr>
          <w:rFonts w:cs="Arial"/>
          <w:b/>
          <w:bCs/>
          <w:lang w:val="es-ES"/>
        </w:rPr>
        <w:t xml:space="preserve">Alcance y secciones especiales adicionales sobre temas o cuestiones de importancia para el segundo informe sobre el Estado de las Especies Migratorias del Mundo: </w:t>
      </w:r>
      <w:r w:rsidRPr="002152C4">
        <w:rPr>
          <w:rFonts w:cs="Arial"/>
          <w:lang w:val="es-ES"/>
        </w:rPr>
        <w:t>el Grupo de Trabajo identificó ocho posibles secciones especiales (véase el Anexo 2 del presente documento).</w:t>
      </w:r>
    </w:p>
    <w:p w14:paraId="75D5382C" w14:textId="77777777" w:rsidR="008F74D4" w:rsidRPr="002152C4" w:rsidRDefault="008F74D4" w:rsidP="008F74D4">
      <w:pPr>
        <w:pStyle w:val="ListParagraph"/>
        <w:keepNext/>
        <w:spacing w:after="0" w:line="240" w:lineRule="auto"/>
        <w:ind w:left="993" w:hanging="426"/>
        <w:contextualSpacing w:val="0"/>
        <w:jc w:val="both"/>
        <w:rPr>
          <w:rFonts w:cs="Arial"/>
          <w:lang w:val="es-ES"/>
        </w:rPr>
      </w:pPr>
    </w:p>
    <w:p w14:paraId="0FD8EC12" w14:textId="77777777" w:rsidR="008F74D4" w:rsidRPr="002152C4" w:rsidRDefault="008F74D4" w:rsidP="008F74D4">
      <w:pPr>
        <w:pStyle w:val="ListParagraph"/>
        <w:keepNext/>
        <w:numPr>
          <w:ilvl w:val="1"/>
          <w:numId w:val="14"/>
        </w:numPr>
        <w:spacing w:after="0" w:line="240" w:lineRule="auto"/>
        <w:ind w:left="993" w:hanging="426"/>
        <w:contextualSpacing w:val="0"/>
        <w:jc w:val="both"/>
        <w:rPr>
          <w:rFonts w:cs="Arial"/>
          <w:lang w:val="es-ES"/>
        </w:rPr>
      </w:pPr>
      <w:r w:rsidRPr="002152C4">
        <w:rPr>
          <w:rFonts w:cs="Arial"/>
          <w:b/>
          <w:bCs/>
          <w:lang w:val="es-ES"/>
        </w:rPr>
        <w:t>Proceso de selección de especies para estudios de caso que se incluirán en el segundo informe sobre el Estado de las Especies Migratorias del Mundo:</w:t>
      </w:r>
      <w:r w:rsidRPr="002152C4">
        <w:rPr>
          <w:rFonts w:cs="Arial"/>
          <w:lang w:val="es-ES"/>
        </w:rPr>
        <w:t xml:space="preserve"> el Grupo de Trabajo elaboró una lista de especies potenciales para estudios de </w:t>
      </w:r>
      <w:r w:rsidRPr="002152C4">
        <w:rPr>
          <w:rFonts w:cs="Arial"/>
          <w:lang w:val="es-ES"/>
        </w:rPr>
        <w:lastRenderedPageBreak/>
        <w:t xml:space="preserve">caso (véase el Anexo 3 del presente documento) y recomendó que la COP15 encomiende al </w:t>
      </w:r>
      <w:proofErr w:type="spellStart"/>
      <w:r w:rsidRPr="002152C4">
        <w:rPr>
          <w:rFonts w:cs="Arial"/>
          <w:lang w:val="es-ES"/>
        </w:rPr>
        <w:t>ScC</w:t>
      </w:r>
      <w:proofErr w:type="spellEnd"/>
      <w:r w:rsidRPr="002152C4">
        <w:rPr>
          <w:rFonts w:cs="Arial"/>
          <w:lang w:val="es-ES"/>
        </w:rPr>
        <w:t xml:space="preserve">-SC la tarea de </w:t>
      </w:r>
      <w:r w:rsidRPr="002152C4">
        <w:rPr>
          <w:rFonts w:cs="Arial"/>
          <w:color w:val="000000" w:themeColor="text1"/>
          <w:lang w:val="es-ES"/>
        </w:rPr>
        <w:t xml:space="preserve">priorizar dichas especies y </w:t>
      </w:r>
      <w:r w:rsidRPr="002152C4">
        <w:rPr>
          <w:rFonts w:cs="Arial"/>
          <w:lang w:val="es-ES"/>
        </w:rPr>
        <w:t>apoyar a la Secretaría en la elaboración de los estudios de caso, en función de la disponibilidad de recursos externos.</w:t>
      </w:r>
    </w:p>
    <w:p w14:paraId="0FE51A3A" w14:textId="77777777" w:rsidR="008F74D4" w:rsidRPr="002152C4" w:rsidRDefault="008F74D4" w:rsidP="008F74D4">
      <w:pPr>
        <w:pStyle w:val="ListParagraph"/>
        <w:spacing w:after="0" w:line="240" w:lineRule="auto"/>
        <w:ind w:left="993" w:hanging="426"/>
        <w:contextualSpacing w:val="0"/>
        <w:rPr>
          <w:rFonts w:cs="Arial"/>
          <w:lang w:val="es-ES"/>
        </w:rPr>
      </w:pPr>
    </w:p>
    <w:p w14:paraId="632BD293" w14:textId="77777777" w:rsidR="008F74D4" w:rsidRPr="002152C4" w:rsidRDefault="008F74D4" w:rsidP="008F74D4">
      <w:pPr>
        <w:pStyle w:val="ListParagraph"/>
        <w:keepNext/>
        <w:numPr>
          <w:ilvl w:val="1"/>
          <w:numId w:val="14"/>
        </w:numPr>
        <w:spacing w:after="0" w:line="240" w:lineRule="auto"/>
        <w:ind w:left="993" w:hanging="426"/>
        <w:contextualSpacing w:val="0"/>
        <w:jc w:val="both"/>
        <w:rPr>
          <w:rFonts w:cs="Arial"/>
          <w:lang w:val="es-ES"/>
        </w:rPr>
      </w:pPr>
      <w:r w:rsidRPr="002152C4">
        <w:rPr>
          <w:rFonts w:cs="Arial"/>
          <w:b/>
          <w:bCs/>
          <w:lang w:val="es-ES"/>
        </w:rPr>
        <w:t xml:space="preserve">Posible contenido y funcionalidades de un Tablero de datos en línea de la CMS: </w:t>
      </w:r>
      <w:r w:rsidRPr="002152C4">
        <w:rPr>
          <w:rFonts w:cs="Arial"/>
          <w:lang w:val="es-ES"/>
        </w:rPr>
        <w:t>el Grupo de Trabajo acogió con beneplácito un documento conceptual para un posible Tablero de Datos en línea, preparado por el PNUMA-WCMC, que incluía una descripción general de sus posibles componentes (véase el Anexo 4 del presente documento). El Grupo de Trabajo recomendó que la COP autorice a la Secretaría a desarrollar el Tablero de datos.</w:t>
      </w:r>
    </w:p>
    <w:p w14:paraId="233A3163" w14:textId="77777777" w:rsidR="008F74D4" w:rsidRPr="002152C4" w:rsidRDefault="008F74D4" w:rsidP="008F74D4">
      <w:pPr>
        <w:pStyle w:val="ListParagraph"/>
        <w:spacing w:after="0" w:line="240" w:lineRule="auto"/>
        <w:ind w:left="993" w:hanging="426"/>
        <w:contextualSpacing w:val="0"/>
        <w:rPr>
          <w:rFonts w:cs="Arial"/>
          <w:lang w:val="es-ES"/>
        </w:rPr>
      </w:pPr>
    </w:p>
    <w:p w14:paraId="0A857098" w14:textId="5A9DE914" w:rsidR="008F74D4" w:rsidRPr="002152C4" w:rsidRDefault="008F74D4" w:rsidP="008F74D4">
      <w:pPr>
        <w:pStyle w:val="ListParagraph"/>
        <w:keepNext/>
        <w:numPr>
          <w:ilvl w:val="1"/>
          <w:numId w:val="14"/>
        </w:numPr>
        <w:spacing w:after="0" w:line="240" w:lineRule="auto"/>
        <w:ind w:left="993" w:hanging="426"/>
        <w:contextualSpacing w:val="0"/>
        <w:jc w:val="both"/>
        <w:rPr>
          <w:rFonts w:cs="Arial"/>
          <w:lang w:val="es-ES"/>
        </w:rPr>
      </w:pPr>
      <w:r w:rsidRPr="002152C4">
        <w:rPr>
          <w:rFonts w:cs="Arial"/>
          <w:b/>
          <w:bCs/>
          <w:lang w:val="es-ES"/>
        </w:rPr>
        <w:t>Elementos y enfoque para identificar los principales avances relativos al estado de conservación de las especies migratorias, incluidas las tendencias o amenazas emergentes que podrían presentarse en la COP15</w:t>
      </w:r>
      <w:r w:rsidRPr="002152C4">
        <w:rPr>
          <w:rFonts w:cs="Arial"/>
          <w:lang w:val="es-ES"/>
        </w:rPr>
        <w:t xml:space="preserve">: en respuesta a la Decisión 14.24 d), el Grupo de Trabajo recomendó que se presente a la COP15 un breve informe provisional para informar a las Partes sobre los principales avances en el estado de conservación de las especies migratorias. El Grupo de Trabajo propuso que el informe incluya un resumen de los cambios significativos en el estado de conservación de las especies desde el primer informe (2024), así como de las amenazas nuevas o persistentes y de los beneficios derivados de los éxitos de conservación, con el fin de aumentar la concienciación y la participación. Dada la ausencia de financiación externa, el Grupo de Trabajo acogió con beneplácito la oferta del PNUMA-WCMC de elaborar el informe provisional como contribución en especie (véase el documento </w:t>
      </w:r>
      <w:hyperlink r:id="rId15" w:history="1">
        <w:r w:rsidRPr="002152C4">
          <w:rPr>
            <w:rStyle w:val="Hyperlink"/>
            <w:rFonts w:cs="Arial"/>
            <w:lang w:val="es-ES"/>
          </w:rPr>
          <w:t>UNEP/CMS/COP15/Doc.20.2</w:t>
        </w:r>
      </w:hyperlink>
      <w:r w:rsidRPr="002152C4">
        <w:rPr>
          <w:rFonts w:cs="Arial"/>
          <w:lang w:val="es-ES"/>
        </w:rPr>
        <w:t xml:space="preserve">). El informe provisional contiene una actualización sobre los cambios recientes en el estado de conservación de las especies incluidas en la CMS, un resumen de las tendencias poblacionales y de los desplazamientos de distribución notificados recientemente en la literatura científica, así como los avances recientes en la identificación y protección de hábitats y rutas importantes para las especies migratorias. Las amenazas emergentes no se identificaron de forma sistemática en el informe, ya que el Grupo de Trabajo tomó nota de diversas iniciativas en curso o previstas que ofrecerían una visión más completa de estas (por ejemplo, un análisis prospectivo previsto en el marco del Grupo de Trabajo sobre Cambio Climático), que podría informar el segundo informe sobre el Estado de las Especies Migratorias del Mundo. </w:t>
      </w:r>
    </w:p>
    <w:p w14:paraId="3C3D3197" w14:textId="77777777" w:rsidR="008F74D4" w:rsidRPr="002152C4" w:rsidRDefault="008F74D4" w:rsidP="008F74D4">
      <w:pPr>
        <w:pStyle w:val="ListParagraph"/>
        <w:spacing w:after="0" w:line="240" w:lineRule="auto"/>
        <w:contextualSpacing w:val="0"/>
        <w:rPr>
          <w:rFonts w:cs="Arial"/>
          <w:lang w:val="es-ES"/>
        </w:rPr>
      </w:pPr>
    </w:p>
    <w:p w14:paraId="12A43471" w14:textId="77777777" w:rsidR="008F74D4" w:rsidRPr="002152C4" w:rsidRDefault="008F74D4" w:rsidP="008F74D4">
      <w:pPr>
        <w:pStyle w:val="Firstnumbering"/>
        <w:widowControl w:val="0"/>
        <w:rPr>
          <w:u w:val="single"/>
          <w:lang w:val="es-ES"/>
        </w:rPr>
      </w:pPr>
      <w:r w:rsidRPr="002152C4">
        <w:rPr>
          <w:u w:val="single"/>
          <w:lang w:val="es-ES"/>
        </w:rPr>
        <w:t>Aplicación de la Decisión 14.24 b)</w:t>
      </w:r>
    </w:p>
    <w:p w14:paraId="407C8A93" w14:textId="77777777" w:rsidR="008F74D4" w:rsidRPr="002152C4" w:rsidRDefault="008F74D4" w:rsidP="008F74D4">
      <w:pPr>
        <w:pStyle w:val="Firstnumbering"/>
        <w:widowControl w:val="0"/>
        <w:rPr>
          <w:u w:val="single"/>
          <w:lang w:val="es-ES"/>
        </w:rPr>
      </w:pPr>
    </w:p>
    <w:p w14:paraId="04DCF3BC" w14:textId="3566500F" w:rsidR="008F74D4" w:rsidRPr="002152C4" w:rsidRDefault="008F74D4" w:rsidP="008F74D4">
      <w:pPr>
        <w:pStyle w:val="NormalWeb"/>
        <w:numPr>
          <w:ilvl w:val="0"/>
          <w:numId w:val="14"/>
        </w:numPr>
        <w:spacing w:before="0" w:beforeAutospacing="0" w:after="0" w:afterAutospacing="0"/>
        <w:ind w:left="567" w:hanging="567"/>
        <w:jc w:val="both"/>
        <w:rPr>
          <w:rFonts w:ascii="Arial" w:hAnsi="Arial" w:cs="Arial"/>
          <w:color w:val="000000" w:themeColor="text1"/>
          <w:sz w:val="22"/>
          <w:szCs w:val="22"/>
          <w:lang w:val="es-ES"/>
        </w:rPr>
      </w:pPr>
      <w:r w:rsidRPr="002152C4">
        <w:rPr>
          <w:rFonts w:ascii="Arial" w:hAnsi="Arial" w:cs="Arial"/>
          <w:sz w:val="22"/>
          <w:szCs w:val="22"/>
          <w:lang w:val="es-ES"/>
        </w:rPr>
        <w:t xml:space="preserve">La COP14 adoptó la Decisión 14.24(b), en la que se solicita a la Secretaría que colabore con las Partes identificadas en la </w:t>
      </w:r>
      <w:r w:rsidRPr="002152C4">
        <w:rPr>
          <w:rStyle w:val="Emphasis"/>
          <w:rFonts w:ascii="Arial" w:eastAsiaTheme="majorEastAsia" w:hAnsi="Arial" w:cs="Arial"/>
          <w:sz w:val="22"/>
          <w:szCs w:val="22"/>
          <w:lang w:val="es-ES"/>
        </w:rPr>
        <w:t>Evaluación del riesgo que supone para las especies incluidas en el Apéndice I de la CMS el uso directo y el comercio</w:t>
      </w:r>
      <w:r w:rsidRPr="002152C4">
        <w:rPr>
          <w:rFonts w:ascii="Arial" w:hAnsi="Arial" w:cs="Arial"/>
          <w:sz w:val="22"/>
          <w:szCs w:val="22"/>
          <w:lang w:val="es-ES"/>
        </w:rPr>
        <w:t xml:space="preserve"> (</w:t>
      </w:r>
      <w:hyperlink r:id="rId16" w:history="1">
        <w:r w:rsidRPr="002152C4">
          <w:rPr>
            <w:rStyle w:val="Hyperlink"/>
            <w:rFonts w:ascii="Arial" w:eastAsiaTheme="minorEastAsia" w:hAnsi="Arial" w:cs="Arial"/>
            <w:sz w:val="22"/>
            <w:szCs w:val="22"/>
            <w:lang w:val="es-ES"/>
          </w:rPr>
          <w:t>UNEP/CMS/COP14/Doc.21.2</w:t>
        </w:r>
      </w:hyperlink>
      <w:r w:rsidRPr="002152C4">
        <w:rPr>
          <w:rFonts w:ascii="Arial" w:hAnsi="Arial" w:cs="Arial"/>
          <w:sz w:val="22"/>
          <w:szCs w:val="22"/>
          <w:lang w:val="es-ES"/>
        </w:rPr>
        <w:t>)</w:t>
      </w:r>
      <w:r w:rsidRPr="002152C4">
        <w:rPr>
          <w:rFonts w:ascii="Arial" w:hAnsi="Arial" w:cs="Arial"/>
          <w:color w:val="000000" w:themeColor="text1"/>
          <w:sz w:val="22"/>
          <w:szCs w:val="22"/>
          <w:lang w:val="es-ES"/>
        </w:rPr>
        <w:t xml:space="preserve">, en </w:t>
      </w:r>
      <w:r w:rsidRPr="002152C4">
        <w:rPr>
          <w:rFonts w:ascii="Arial" w:hAnsi="Arial" w:cs="Arial"/>
          <w:sz w:val="22"/>
          <w:szCs w:val="22"/>
          <w:lang w:val="es-ES"/>
        </w:rPr>
        <w:t xml:space="preserve">los casos en que se hayan registrado posibles incumplimientos de la Convención. En cumplimiento de este mandato, la Secretaría envió cartas a 30 Partes en diciembre de 2024, corrigiendo posteriormente algunas inexactitudes </w:t>
      </w:r>
      <w:r w:rsidRPr="002152C4">
        <w:rPr>
          <w:rFonts w:ascii="Arial" w:hAnsi="Arial" w:cs="Arial"/>
          <w:color w:val="000000" w:themeColor="text1"/>
          <w:sz w:val="22"/>
          <w:szCs w:val="22"/>
          <w:lang w:val="es-ES"/>
        </w:rPr>
        <w:t xml:space="preserve">mediante fe de erratas. </w:t>
      </w:r>
      <w:r w:rsidRPr="002152C4">
        <w:rPr>
          <w:rFonts w:ascii="Arial" w:hAnsi="Arial" w:cs="Arial"/>
          <w:sz w:val="22"/>
          <w:szCs w:val="22"/>
          <w:lang w:val="es-ES"/>
        </w:rPr>
        <w:t xml:space="preserve">Las cartas recordaban a las Partes sus obligaciones en virtud del artículo III.5 de prohibir estrictamente la captura de especies incluidas en el Apéndice I, </w:t>
      </w:r>
      <w:r w:rsidRPr="002152C4">
        <w:rPr>
          <w:rFonts w:ascii="Arial" w:hAnsi="Arial" w:cs="Arial"/>
          <w:color w:val="000000" w:themeColor="text1"/>
          <w:sz w:val="22"/>
          <w:szCs w:val="22"/>
          <w:lang w:val="es-ES"/>
        </w:rPr>
        <w:t>salvo en circunstancias excepcionales contempladas por la Convención.</w:t>
      </w:r>
    </w:p>
    <w:p w14:paraId="2B7F2DF8" w14:textId="77777777" w:rsidR="008F74D4" w:rsidRPr="002152C4" w:rsidRDefault="008F74D4" w:rsidP="008F74D4">
      <w:pPr>
        <w:pStyle w:val="NormalWeb"/>
        <w:spacing w:before="0" w:beforeAutospacing="0" w:after="0" w:afterAutospacing="0"/>
        <w:ind w:left="567" w:hanging="567"/>
        <w:jc w:val="both"/>
        <w:rPr>
          <w:rFonts w:ascii="Arial" w:hAnsi="Arial" w:cs="Arial"/>
          <w:color w:val="000000" w:themeColor="text1"/>
          <w:sz w:val="22"/>
          <w:szCs w:val="22"/>
          <w:lang w:val="es-ES"/>
        </w:rPr>
      </w:pPr>
    </w:p>
    <w:p w14:paraId="49133F30" w14:textId="4A75BFF0" w:rsidR="008F74D4" w:rsidRPr="002152C4" w:rsidRDefault="008F74D4" w:rsidP="008F74D4">
      <w:pPr>
        <w:pStyle w:val="NormalWeb"/>
        <w:numPr>
          <w:ilvl w:val="0"/>
          <w:numId w:val="14"/>
        </w:numPr>
        <w:spacing w:before="0" w:beforeAutospacing="0" w:after="0" w:afterAutospacing="0"/>
        <w:ind w:left="567" w:hanging="567"/>
        <w:jc w:val="both"/>
        <w:rPr>
          <w:rFonts w:ascii="Arial" w:hAnsi="Arial" w:cs="Arial"/>
          <w:sz w:val="22"/>
          <w:szCs w:val="22"/>
          <w:lang w:val="es-ES"/>
        </w:rPr>
      </w:pPr>
      <w:r w:rsidRPr="002152C4">
        <w:rPr>
          <w:rFonts w:ascii="Arial" w:hAnsi="Arial" w:cs="Arial"/>
          <w:sz w:val="22"/>
          <w:szCs w:val="22"/>
          <w:lang w:val="es-ES"/>
        </w:rPr>
        <w:t xml:space="preserve">En marzo de 2025, nueve Partes habían enviado respuestas con aclaraciones sobre los casos identificados, incluyendo explicaciones sobre las circunstancias excepcionales (por ejemplo, rehabilitación de tortugas no liberables, reintroducción de </w:t>
      </w:r>
      <w:proofErr w:type="spellStart"/>
      <w:r w:rsidRPr="002152C4">
        <w:rPr>
          <w:rFonts w:ascii="Arial" w:hAnsi="Arial" w:cs="Arial"/>
          <w:i/>
          <w:iCs/>
          <w:sz w:val="22"/>
          <w:szCs w:val="22"/>
          <w:lang w:val="es-ES"/>
        </w:rPr>
        <w:t>Oryx</w:t>
      </w:r>
      <w:proofErr w:type="spellEnd"/>
      <w:r w:rsidRPr="002152C4">
        <w:rPr>
          <w:rFonts w:ascii="Arial" w:hAnsi="Arial" w:cs="Arial"/>
          <w:i/>
          <w:iCs/>
          <w:sz w:val="22"/>
          <w:szCs w:val="22"/>
          <w:lang w:val="es-ES"/>
        </w:rPr>
        <w:t xml:space="preserve"> </w:t>
      </w:r>
      <w:proofErr w:type="spellStart"/>
      <w:r w:rsidRPr="002152C4">
        <w:rPr>
          <w:rFonts w:ascii="Arial" w:hAnsi="Arial" w:cs="Arial"/>
          <w:i/>
          <w:iCs/>
          <w:sz w:val="22"/>
          <w:szCs w:val="22"/>
          <w:lang w:val="es-ES"/>
        </w:rPr>
        <w:t>dammah</w:t>
      </w:r>
      <w:proofErr w:type="spellEnd"/>
      <w:r w:rsidRPr="002152C4">
        <w:rPr>
          <w:rFonts w:ascii="Arial" w:hAnsi="Arial" w:cs="Arial"/>
          <w:color w:val="000000" w:themeColor="text1"/>
          <w:sz w:val="22"/>
          <w:szCs w:val="22"/>
          <w:lang w:val="es-ES"/>
        </w:rPr>
        <w:t>, especímenes anteriores a la Convención de la CITES y confiscación de especímenes objeto de comercio ilegal</w:t>
      </w:r>
      <w:r w:rsidRPr="002152C4">
        <w:rPr>
          <w:rFonts w:ascii="Arial" w:hAnsi="Arial" w:cs="Arial"/>
          <w:sz w:val="22"/>
          <w:szCs w:val="22"/>
          <w:lang w:val="es-ES"/>
        </w:rPr>
        <w:t xml:space="preserve">). La Secretaría informó de estos avances en la </w:t>
      </w:r>
      <w:r w:rsidRPr="002152C4">
        <w:rPr>
          <w:rFonts w:ascii="Arial" w:hAnsi="Arial" w:cs="Arial"/>
          <w:sz w:val="22"/>
          <w:szCs w:val="22"/>
          <w:lang w:val="es-ES"/>
        </w:rPr>
        <w:lastRenderedPageBreak/>
        <w:t>56.a reunión del Comité Permanente (</w:t>
      </w:r>
      <w:hyperlink r:id="rId17" w:history="1">
        <w:r w:rsidRPr="002152C4">
          <w:rPr>
            <w:rStyle w:val="Hyperlink"/>
            <w:rFonts w:ascii="Arial" w:eastAsiaTheme="minorEastAsia" w:hAnsi="Arial" w:cs="Arial"/>
            <w:sz w:val="22"/>
            <w:szCs w:val="22"/>
            <w:lang w:val="es-ES"/>
          </w:rPr>
          <w:t>UNEP/CMS/StC56/Doc.14/Rev.2</w:t>
        </w:r>
      </w:hyperlink>
      <w:r w:rsidRPr="002152C4">
        <w:rPr>
          <w:rFonts w:ascii="Arial" w:hAnsi="Arial" w:cs="Arial"/>
          <w:sz w:val="22"/>
          <w:szCs w:val="22"/>
          <w:lang w:val="es-ES"/>
        </w:rPr>
        <w:t xml:space="preserve">). El Comité Permanente tomó nota del informe, alentó la presentación de más respuestas y apoyó el seguimiento continuo de la Secretaría con las Partes restantes. </w:t>
      </w:r>
    </w:p>
    <w:p w14:paraId="026BE1D8" w14:textId="77777777" w:rsidR="008F74D4" w:rsidRPr="002152C4" w:rsidRDefault="008F74D4" w:rsidP="008F74D4">
      <w:pPr>
        <w:pStyle w:val="NormalWeb"/>
        <w:spacing w:before="0" w:beforeAutospacing="0" w:after="0" w:afterAutospacing="0"/>
        <w:jc w:val="both"/>
        <w:rPr>
          <w:rFonts w:ascii="Arial" w:hAnsi="Arial" w:cs="Arial"/>
          <w:sz w:val="22"/>
          <w:szCs w:val="22"/>
          <w:lang w:val="es-ES"/>
        </w:rPr>
      </w:pPr>
    </w:p>
    <w:p w14:paraId="7FC3C0EE" w14:textId="77777777" w:rsidR="008F74D4" w:rsidRPr="002152C4" w:rsidRDefault="008F74D4" w:rsidP="008F74D4">
      <w:pPr>
        <w:pStyle w:val="NormalWeb"/>
        <w:numPr>
          <w:ilvl w:val="0"/>
          <w:numId w:val="14"/>
        </w:numPr>
        <w:spacing w:before="0" w:beforeAutospacing="0" w:after="0" w:afterAutospacing="0"/>
        <w:ind w:left="567" w:hanging="567"/>
        <w:jc w:val="both"/>
        <w:rPr>
          <w:lang w:val="es-ES"/>
        </w:rPr>
      </w:pPr>
      <w:r w:rsidRPr="002152C4">
        <w:rPr>
          <w:rFonts w:ascii="Arial" w:hAnsi="Arial" w:cs="Arial"/>
          <w:sz w:val="22"/>
          <w:szCs w:val="22"/>
          <w:lang w:val="es-ES"/>
        </w:rPr>
        <w:t xml:space="preserve">Una enseñanza clave que se desprende de este proceso es que las autoridades administrativas de la CITES pueden no tener siempre acceso a información suficiente sobre las especies incluidas en el Apéndice I de la CMS al formular dictámenes de extracción no perjudicial para la expedición de sus </w:t>
      </w:r>
      <w:r w:rsidRPr="002152C4">
        <w:rPr>
          <w:rFonts w:ascii="Arial" w:hAnsi="Arial" w:cs="Arial"/>
          <w:color w:val="000000" w:themeColor="text1"/>
          <w:sz w:val="22"/>
          <w:szCs w:val="22"/>
          <w:lang w:val="es-ES"/>
        </w:rPr>
        <w:t xml:space="preserve">permisos. </w:t>
      </w:r>
      <w:r w:rsidRPr="002152C4">
        <w:rPr>
          <w:rFonts w:ascii="Arial" w:hAnsi="Arial" w:cs="Arial"/>
          <w:sz w:val="22"/>
          <w:szCs w:val="22"/>
          <w:lang w:val="es-ES"/>
        </w:rPr>
        <w:t>A fin de subsanar esta laguna, la Secretaría propone preparar material informativo específico para las autoridades administrativas de la CITES de las Partes de la CMS, con el fin de apoyar la consideración de las obligaciones derivadas del Apéndice I de la CMS en paralelo con sus procesos de concesión de permisos de la CITES. Esto contribuiría a garantizar que las decisiones sobre el comercio sean coherentes con ambas convenciones y respalden la protección efectiva de las especies migratorias.</w:t>
      </w:r>
    </w:p>
    <w:p w14:paraId="13CD63C6" w14:textId="77777777" w:rsidR="008F74D4" w:rsidRPr="002152C4" w:rsidRDefault="008F74D4" w:rsidP="008F74D4">
      <w:pPr>
        <w:pStyle w:val="NormalWeb"/>
        <w:spacing w:before="0" w:beforeAutospacing="0" w:after="0" w:afterAutospacing="0"/>
        <w:ind w:left="567"/>
        <w:jc w:val="both"/>
        <w:rPr>
          <w:rFonts w:ascii="Arial" w:hAnsi="Arial" w:cs="Arial"/>
          <w:sz w:val="22"/>
          <w:szCs w:val="22"/>
          <w:lang w:val="es-ES"/>
        </w:rPr>
      </w:pPr>
    </w:p>
    <w:p w14:paraId="49797055" w14:textId="77777777" w:rsidR="008F74D4" w:rsidRPr="002152C4" w:rsidRDefault="008F74D4" w:rsidP="008F74D4">
      <w:pPr>
        <w:pStyle w:val="Heading1"/>
        <w:spacing w:before="0" w:after="0" w:line="240" w:lineRule="auto"/>
        <w:jc w:val="both"/>
        <w:rPr>
          <w:rFonts w:ascii="Arial" w:eastAsia="Arial" w:hAnsi="Arial" w:cs="Arial"/>
          <w:color w:val="000000" w:themeColor="text1"/>
          <w:sz w:val="22"/>
          <w:szCs w:val="22"/>
          <w:u w:val="single"/>
          <w:lang w:val="es-ES"/>
        </w:rPr>
      </w:pPr>
      <w:r w:rsidRPr="002152C4">
        <w:rPr>
          <w:rFonts w:ascii="Arial" w:eastAsia="Arial" w:hAnsi="Arial" w:cs="Arial"/>
          <w:color w:val="000000" w:themeColor="text1"/>
          <w:sz w:val="22"/>
          <w:szCs w:val="22"/>
          <w:u w:val="single"/>
          <w:lang w:val="es-ES"/>
        </w:rPr>
        <w:t>Acciones recomendadas</w:t>
      </w:r>
    </w:p>
    <w:p w14:paraId="52D738B5" w14:textId="77777777" w:rsidR="008F74D4" w:rsidRPr="002152C4" w:rsidRDefault="008F74D4" w:rsidP="008F74D4">
      <w:pPr>
        <w:spacing w:after="0" w:line="240" w:lineRule="auto"/>
        <w:rPr>
          <w:rFonts w:cs="Arial"/>
          <w:lang w:val="es-ES"/>
        </w:rPr>
      </w:pPr>
    </w:p>
    <w:p w14:paraId="25A74AB4" w14:textId="5B81C385" w:rsidR="008F74D4" w:rsidRPr="002152C4" w:rsidRDefault="008F74D4" w:rsidP="008F74D4">
      <w:pPr>
        <w:pStyle w:val="Firstnumbering"/>
        <w:numPr>
          <w:ilvl w:val="0"/>
          <w:numId w:val="14"/>
        </w:numPr>
        <w:ind w:left="567" w:hanging="567"/>
        <w:rPr>
          <w:rFonts w:eastAsia="Arial" w:cs="Arial"/>
          <w:color w:val="000000" w:themeColor="text1"/>
          <w:lang w:val="es-ES"/>
        </w:rPr>
      </w:pPr>
      <w:r w:rsidRPr="002152C4">
        <w:rPr>
          <w:rFonts w:eastAsia="Arial" w:cs="Arial"/>
          <w:color w:val="000000" w:themeColor="text1"/>
          <w:lang w:val="es-ES"/>
        </w:rPr>
        <w:t>Se recomienda a la Conferencia de las Partes:</w:t>
      </w:r>
    </w:p>
    <w:p w14:paraId="1DE991CA" w14:textId="77777777" w:rsidR="008F74D4" w:rsidRPr="002152C4" w:rsidRDefault="008F74D4" w:rsidP="008F74D4">
      <w:pPr>
        <w:pStyle w:val="Firstnumbering"/>
        <w:ind w:left="720" w:firstLine="0"/>
        <w:rPr>
          <w:rFonts w:eastAsia="Arial" w:cs="Arial"/>
          <w:color w:val="000000" w:themeColor="text1"/>
          <w:lang w:val="es-ES"/>
        </w:rPr>
      </w:pPr>
    </w:p>
    <w:p w14:paraId="248AC747" w14:textId="01E08D8B" w:rsidR="008F74D4" w:rsidRPr="002152C4" w:rsidRDefault="008F74D4" w:rsidP="008F74D4">
      <w:pPr>
        <w:pStyle w:val="ListParagraph"/>
        <w:numPr>
          <w:ilvl w:val="0"/>
          <w:numId w:val="13"/>
        </w:numPr>
        <w:spacing w:after="0" w:line="240" w:lineRule="auto"/>
        <w:ind w:left="993" w:hanging="426"/>
        <w:contextualSpacing w:val="0"/>
        <w:jc w:val="both"/>
        <w:rPr>
          <w:rFonts w:eastAsia="Arial" w:cs="Arial"/>
          <w:lang w:val="es-ES"/>
        </w:rPr>
      </w:pPr>
      <w:r w:rsidRPr="002152C4">
        <w:rPr>
          <w:rFonts w:eastAsia="Arial" w:cs="Arial"/>
          <w:color w:val="000000" w:themeColor="text1"/>
          <w:lang w:val="es-ES"/>
        </w:rPr>
        <w:t>adopt</w:t>
      </w:r>
      <w:r w:rsidR="00401787">
        <w:rPr>
          <w:rFonts w:eastAsia="Arial" w:cs="Arial"/>
          <w:color w:val="000000" w:themeColor="text1"/>
          <w:lang w:val="es-ES"/>
        </w:rPr>
        <w:t>ar</w:t>
      </w:r>
      <w:r w:rsidRPr="002152C4">
        <w:rPr>
          <w:rFonts w:eastAsia="Arial" w:cs="Arial"/>
          <w:color w:val="000000" w:themeColor="text1"/>
          <w:lang w:val="es-ES"/>
        </w:rPr>
        <w:t xml:space="preserve"> los proyectos de Decisión que se encuentra en el Anexo 1 del presente documento; y</w:t>
      </w:r>
    </w:p>
    <w:p w14:paraId="7B0BC0E9" w14:textId="77777777" w:rsidR="008F74D4" w:rsidRPr="002152C4" w:rsidRDefault="008F74D4" w:rsidP="008F74D4">
      <w:pPr>
        <w:pStyle w:val="ListParagraph"/>
        <w:spacing w:after="0" w:line="240" w:lineRule="auto"/>
        <w:ind w:left="993" w:hanging="426"/>
        <w:contextualSpacing w:val="0"/>
        <w:jc w:val="both"/>
        <w:rPr>
          <w:rFonts w:eastAsia="Arial" w:cs="Arial"/>
          <w:color w:val="000000" w:themeColor="text1"/>
          <w:lang w:val="es-ES"/>
        </w:rPr>
      </w:pPr>
    </w:p>
    <w:p w14:paraId="0CF4ADD9" w14:textId="48EC447B" w:rsidR="008F74D4" w:rsidRPr="002152C4" w:rsidRDefault="008F74D4" w:rsidP="008F74D4">
      <w:pPr>
        <w:pStyle w:val="ListParagraph"/>
        <w:numPr>
          <w:ilvl w:val="0"/>
          <w:numId w:val="13"/>
        </w:numPr>
        <w:spacing w:after="0" w:line="240" w:lineRule="auto"/>
        <w:ind w:left="993" w:hanging="426"/>
        <w:contextualSpacing w:val="0"/>
        <w:jc w:val="both"/>
        <w:rPr>
          <w:rFonts w:eastAsia="Arial" w:cs="Arial"/>
          <w:color w:val="000000" w:themeColor="text1"/>
          <w:lang w:val="es-ES"/>
        </w:rPr>
      </w:pPr>
      <w:r w:rsidRPr="002152C4">
        <w:rPr>
          <w:rFonts w:eastAsia="Arial" w:cs="Arial"/>
          <w:color w:val="000000" w:themeColor="text1"/>
          <w:lang w:val="es-ES"/>
        </w:rPr>
        <w:t>suprim</w:t>
      </w:r>
      <w:r w:rsidR="00401787">
        <w:rPr>
          <w:rFonts w:eastAsia="Arial" w:cs="Arial"/>
          <w:color w:val="000000" w:themeColor="text1"/>
          <w:lang w:val="es-ES"/>
        </w:rPr>
        <w:t>ir</w:t>
      </w:r>
      <w:r w:rsidRPr="002152C4">
        <w:rPr>
          <w:rFonts w:eastAsia="Arial" w:cs="Arial"/>
          <w:color w:val="000000" w:themeColor="text1"/>
          <w:lang w:val="es-ES"/>
        </w:rPr>
        <w:t xml:space="preserve"> las Decisiones </w:t>
      </w:r>
      <w:r w:rsidRPr="002152C4">
        <w:rPr>
          <w:rFonts w:cs="Arial"/>
          <w:lang w:val="es-ES"/>
        </w:rPr>
        <w:t>14.20-14.24.</w:t>
      </w:r>
    </w:p>
    <w:p w14:paraId="2C39D1D7" w14:textId="77777777" w:rsidR="008F74D4" w:rsidRDefault="008F74D4" w:rsidP="008F74D4">
      <w:pPr>
        <w:widowControl w:val="0"/>
        <w:suppressAutoHyphens/>
        <w:autoSpaceDE w:val="0"/>
        <w:autoSpaceDN w:val="0"/>
        <w:spacing w:after="0" w:line="240" w:lineRule="auto"/>
        <w:textAlignment w:val="baseline"/>
        <w:rPr>
          <w:rFonts w:eastAsia="Times New Roman" w:cs="Arial"/>
          <w:lang w:val="es-ES" w:eastAsia="es-ES"/>
        </w:rPr>
        <w:sectPr w:rsidR="008F74D4" w:rsidSect="00323406">
          <w:headerReference w:type="even" r:id="rId18"/>
          <w:headerReference w:type="default" r:id="rId19"/>
          <w:footerReference w:type="even" r:id="rId20"/>
          <w:footerReference w:type="default" r:id="rId21"/>
          <w:headerReference w:type="first" r:id="rId22"/>
          <w:footerReference w:type="first" r:id="rId23"/>
          <w:pgSz w:w="11906" w:h="16838" w:code="9"/>
          <w:pgMar w:top="1440" w:right="1440" w:bottom="1440" w:left="1440" w:header="720" w:footer="720" w:gutter="0"/>
          <w:cols w:space="720"/>
          <w:titlePg/>
          <w:docGrid w:linePitch="360"/>
        </w:sectPr>
      </w:pPr>
    </w:p>
    <w:p w14:paraId="07C2DC4A" w14:textId="078212F5" w:rsidR="008F74D4" w:rsidRPr="002152C4" w:rsidRDefault="00401787" w:rsidP="008F74D4">
      <w:pPr>
        <w:pStyle w:val="paragraph"/>
        <w:spacing w:before="0" w:beforeAutospacing="0" w:after="0" w:afterAutospacing="0"/>
        <w:jc w:val="right"/>
        <w:textAlignment w:val="baseline"/>
        <w:rPr>
          <w:rFonts w:ascii="Arial" w:hAnsi="Arial" w:cs="Arial"/>
          <w:sz w:val="22"/>
          <w:szCs w:val="22"/>
          <w:lang w:val="es-ES"/>
        </w:rPr>
      </w:pPr>
      <w:r w:rsidRPr="002152C4">
        <w:rPr>
          <w:rStyle w:val="normaltextrun"/>
          <w:rFonts w:ascii="Arial" w:eastAsiaTheme="majorEastAsia" w:hAnsi="Arial" w:cs="Arial"/>
          <w:b/>
          <w:bCs/>
          <w:sz w:val="22"/>
          <w:szCs w:val="22"/>
          <w:lang w:val="es-ES"/>
        </w:rPr>
        <w:lastRenderedPageBreak/>
        <w:t>ANEXO</w:t>
      </w:r>
      <w:r w:rsidR="008F74D4" w:rsidRPr="002152C4">
        <w:rPr>
          <w:rStyle w:val="normaltextrun"/>
          <w:rFonts w:ascii="Arial" w:eastAsiaTheme="majorEastAsia" w:hAnsi="Arial" w:cs="Arial"/>
          <w:b/>
          <w:bCs/>
          <w:sz w:val="22"/>
          <w:szCs w:val="22"/>
          <w:lang w:val="es-ES"/>
        </w:rPr>
        <w:t xml:space="preserve"> 1</w:t>
      </w:r>
      <w:r w:rsidR="008F74D4" w:rsidRPr="002152C4">
        <w:rPr>
          <w:rStyle w:val="eop"/>
          <w:rFonts w:ascii="Arial" w:eastAsiaTheme="majorEastAsia" w:hAnsi="Arial" w:cs="Arial"/>
          <w:sz w:val="22"/>
          <w:szCs w:val="22"/>
          <w:lang w:val="es-ES"/>
        </w:rPr>
        <w:t> </w:t>
      </w:r>
    </w:p>
    <w:p w14:paraId="5989A726" w14:textId="77777777" w:rsidR="008F74D4" w:rsidRDefault="008F74D4" w:rsidP="008F74D4">
      <w:pPr>
        <w:pStyle w:val="paragraph"/>
        <w:spacing w:before="0" w:beforeAutospacing="0" w:after="0" w:afterAutospacing="0"/>
        <w:jc w:val="both"/>
        <w:textAlignment w:val="baseline"/>
        <w:rPr>
          <w:rStyle w:val="eop"/>
          <w:rFonts w:ascii="Arial" w:eastAsiaTheme="majorEastAsia" w:hAnsi="Arial" w:cs="Arial"/>
          <w:sz w:val="22"/>
          <w:szCs w:val="22"/>
          <w:lang w:val="es-ES"/>
        </w:rPr>
      </w:pPr>
      <w:r w:rsidRPr="002152C4">
        <w:rPr>
          <w:rStyle w:val="eop"/>
          <w:rFonts w:ascii="Arial" w:eastAsiaTheme="majorEastAsia" w:hAnsi="Arial" w:cs="Arial"/>
          <w:sz w:val="22"/>
          <w:szCs w:val="22"/>
          <w:lang w:val="es-ES"/>
        </w:rPr>
        <w:t> </w:t>
      </w:r>
    </w:p>
    <w:p w14:paraId="63ABC51D" w14:textId="77777777" w:rsidR="00036F1C" w:rsidRDefault="00036F1C" w:rsidP="008F74D4">
      <w:pPr>
        <w:pStyle w:val="paragraph"/>
        <w:spacing w:before="0" w:beforeAutospacing="0" w:after="0" w:afterAutospacing="0"/>
        <w:jc w:val="both"/>
        <w:textAlignment w:val="baseline"/>
        <w:rPr>
          <w:rStyle w:val="eop"/>
          <w:rFonts w:ascii="Arial" w:eastAsiaTheme="majorEastAsia" w:hAnsi="Arial" w:cs="Arial"/>
          <w:sz w:val="22"/>
          <w:szCs w:val="22"/>
          <w:lang w:val="es-ES"/>
        </w:rPr>
      </w:pPr>
    </w:p>
    <w:p w14:paraId="2EB707A5" w14:textId="77777777" w:rsidR="00401787" w:rsidRPr="002152C4" w:rsidRDefault="00401787" w:rsidP="008F74D4">
      <w:pPr>
        <w:pStyle w:val="paragraph"/>
        <w:spacing w:before="0" w:beforeAutospacing="0" w:after="0" w:afterAutospacing="0"/>
        <w:jc w:val="both"/>
        <w:textAlignment w:val="baseline"/>
        <w:rPr>
          <w:rFonts w:ascii="Arial" w:hAnsi="Arial" w:cs="Arial"/>
          <w:sz w:val="22"/>
          <w:szCs w:val="22"/>
          <w:lang w:val="es-ES"/>
        </w:rPr>
      </w:pPr>
    </w:p>
    <w:p w14:paraId="10DE335A" w14:textId="77777777" w:rsidR="008F74D4" w:rsidRPr="002152C4" w:rsidRDefault="008F74D4" w:rsidP="008F74D4">
      <w:pPr>
        <w:pStyle w:val="paragraph"/>
        <w:spacing w:before="0" w:beforeAutospacing="0" w:after="0" w:afterAutospacing="0"/>
        <w:jc w:val="center"/>
        <w:textAlignment w:val="baseline"/>
        <w:rPr>
          <w:rStyle w:val="eop"/>
          <w:rFonts w:ascii="Arial" w:eastAsiaTheme="majorEastAsia" w:hAnsi="Arial" w:cs="Arial"/>
          <w:sz w:val="22"/>
          <w:szCs w:val="22"/>
          <w:lang w:val="es-ES"/>
        </w:rPr>
      </w:pPr>
      <w:r w:rsidRPr="002152C4">
        <w:rPr>
          <w:rStyle w:val="normaltextrun"/>
          <w:rFonts w:ascii="Arial" w:eastAsiaTheme="majorEastAsia" w:hAnsi="Arial" w:cs="Arial"/>
          <w:sz w:val="22"/>
          <w:szCs w:val="22"/>
          <w:lang w:val="es-ES"/>
        </w:rPr>
        <w:t>PROYECTOS DE DECISIÓN</w:t>
      </w:r>
    </w:p>
    <w:p w14:paraId="3764AF4E" w14:textId="77777777" w:rsidR="008F74D4" w:rsidRPr="002152C4" w:rsidRDefault="008F74D4" w:rsidP="008F74D4">
      <w:pPr>
        <w:pStyle w:val="paragraph"/>
        <w:spacing w:before="0" w:beforeAutospacing="0" w:after="0" w:afterAutospacing="0"/>
        <w:jc w:val="both"/>
        <w:textAlignment w:val="baseline"/>
        <w:rPr>
          <w:rFonts w:ascii="Arial" w:hAnsi="Arial" w:cs="Arial"/>
          <w:sz w:val="22"/>
          <w:szCs w:val="22"/>
          <w:lang w:val="es-ES"/>
        </w:rPr>
      </w:pPr>
    </w:p>
    <w:p w14:paraId="2CA6123D" w14:textId="77777777" w:rsidR="008F74D4" w:rsidRPr="002152C4" w:rsidRDefault="008F74D4" w:rsidP="008F74D4">
      <w:pPr>
        <w:pStyle w:val="paragraph"/>
        <w:pBdr>
          <w:top w:val="single" w:sz="6" w:space="0" w:color="FFFFFF"/>
          <w:left w:val="single" w:sz="6" w:space="0" w:color="FFFFFF"/>
          <w:bottom w:val="single" w:sz="6" w:space="0" w:color="FFFFFF"/>
          <w:right w:val="single" w:sz="6" w:space="0" w:color="FFFFFF"/>
        </w:pBdr>
        <w:spacing w:before="0" w:beforeAutospacing="0" w:after="0" w:afterAutospacing="0"/>
        <w:jc w:val="center"/>
        <w:textAlignment w:val="baseline"/>
        <w:rPr>
          <w:rFonts w:ascii="Arial" w:hAnsi="Arial" w:cs="Arial"/>
          <w:sz w:val="22"/>
          <w:szCs w:val="22"/>
          <w:lang w:val="es-ES"/>
        </w:rPr>
      </w:pPr>
      <w:r w:rsidRPr="002152C4">
        <w:rPr>
          <w:rStyle w:val="normaltextrun"/>
          <w:rFonts w:ascii="Arial" w:eastAsiaTheme="majorEastAsia" w:hAnsi="Arial" w:cs="Arial"/>
          <w:b/>
          <w:bCs/>
          <w:sz w:val="22"/>
          <w:szCs w:val="22"/>
          <w:lang w:val="es-ES"/>
        </w:rPr>
        <w:t>ESTADO DE LAS ESPECIES MIGRATORIAS DEL MUNDO</w:t>
      </w:r>
    </w:p>
    <w:p w14:paraId="7A166BE6" w14:textId="77777777" w:rsidR="008F74D4" w:rsidRPr="002152C4" w:rsidRDefault="008F74D4" w:rsidP="008F74D4">
      <w:pPr>
        <w:pStyle w:val="paragraph"/>
        <w:spacing w:before="0" w:beforeAutospacing="0" w:after="0" w:afterAutospacing="0"/>
        <w:jc w:val="both"/>
        <w:textAlignment w:val="baseline"/>
        <w:rPr>
          <w:rStyle w:val="eop"/>
          <w:rFonts w:ascii="Arial" w:eastAsiaTheme="majorEastAsia" w:hAnsi="Arial" w:cs="Arial"/>
          <w:sz w:val="22"/>
          <w:szCs w:val="22"/>
          <w:lang w:val="es-ES"/>
        </w:rPr>
      </w:pPr>
    </w:p>
    <w:p w14:paraId="49364A2B" w14:textId="77777777" w:rsidR="008F74D4" w:rsidRPr="002152C4" w:rsidRDefault="008F74D4" w:rsidP="008F74D4">
      <w:pPr>
        <w:pStyle w:val="paragraph"/>
        <w:spacing w:before="0" w:beforeAutospacing="0" w:after="0" w:afterAutospacing="0"/>
        <w:jc w:val="both"/>
        <w:textAlignment w:val="baseline"/>
        <w:rPr>
          <w:rStyle w:val="eop"/>
          <w:rFonts w:ascii="Arial" w:eastAsiaTheme="majorEastAsia" w:hAnsi="Arial" w:cs="Arial"/>
          <w:sz w:val="22"/>
          <w:szCs w:val="22"/>
          <w:lang w:val="es-ES"/>
        </w:rPr>
      </w:pPr>
      <w:r w:rsidRPr="002152C4">
        <w:rPr>
          <w:rStyle w:val="eop"/>
          <w:rFonts w:ascii="Arial" w:eastAsiaTheme="majorEastAsia" w:hAnsi="Arial" w:cs="Arial"/>
          <w:sz w:val="22"/>
          <w:szCs w:val="22"/>
          <w:lang w:val="es-ES"/>
        </w:rPr>
        <w:t> </w:t>
      </w:r>
    </w:p>
    <w:p w14:paraId="42C837F3" w14:textId="77777777" w:rsidR="008F74D4" w:rsidRPr="002152C4" w:rsidRDefault="008F74D4" w:rsidP="008F74D4">
      <w:pPr>
        <w:pStyle w:val="paragraph"/>
        <w:spacing w:before="0" w:beforeAutospacing="0" w:after="0" w:afterAutospacing="0"/>
        <w:jc w:val="both"/>
        <w:textAlignment w:val="baseline"/>
        <w:rPr>
          <w:rFonts w:ascii="Arial" w:hAnsi="Arial" w:cs="Arial"/>
          <w:sz w:val="22"/>
          <w:szCs w:val="22"/>
          <w:lang w:val="es-ES"/>
        </w:rPr>
      </w:pPr>
      <w:r w:rsidRPr="002152C4">
        <w:rPr>
          <w:rStyle w:val="normaltextrun"/>
          <w:rFonts w:ascii="Arial" w:eastAsiaTheme="majorEastAsia" w:hAnsi="Arial" w:cs="Arial"/>
          <w:b/>
          <w:bCs/>
          <w:sz w:val="22"/>
          <w:szCs w:val="22"/>
          <w:lang w:val="es-ES"/>
        </w:rPr>
        <w:t>Dirigido al Consejo Científico</w:t>
      </w:r>
      <w:r w:rsidRPr="002152C4">
        <w:rPr>
          <w:rStyle w:val="eop"/>
          <w:rFonts w:ascii="Arial" w:eastAsiaTheme="majorEastAsia" w:hAnsi="Arial" w:cs="Arial"/>
          <w:sz w:val="22"/>
          <w:szCs w:val="22"/>
          <w:lang w:val="es-ES"/>
        </w:rPr>
        <w:t> </w:t>
      </w:r>
    </w:p>
    <w:p w14:paraId="16174770" w14:textId="77777777" w:rsidR="008F74D4" w:rsidRPr="002152C4" w:rsidRDefault="008F74D4" w:rsidP="008F74D4">
      <w:pPr>
        <w:pStyle w:val="paragraph"/>
        <w:spacing w:before="0" w:beforeAutospacing="0" w:after="0" w:afterAutospacing="0"/>
        <w:jc w:val="both"/>
        <w:textAlignment w:val="baseline"/>
        <w:rPr>
          <w:rFonts w:ascii="Arial" w:hAnsi="Arial" w:cs="Arial"/>
          <w:sz w:val="22"/>
          <w:szCs w:val="22"/>
          <w:lang w:val="es-ES"/>
        </w:rPr>
      </w:pPr>
      <w:r w:rsidRPr="002152C4">
        <w:rPr>
          <w:rStyle w:val="eop"/>
          <w:rFonts w:ascii="Arial" w:eastAsiaTheme="majorEastAsia" w:hAnsi="Arial" w:cs="Arial"/>
          <w:sz w:val="22"/>
          <w:szCs w:val="22"/>
          <w:lang w:val="es-ES"/>
        </w:rPr>
        <w:t> </w:t>
      </w:r>
    </w:p>
    <w:p w14:paraId="161C4538" w14:textId="77777777" w:rsidR="008F74D4" w:rsidRPr="002152C4" w:rsidRDefault="008F74D4" w:rsidP="00401787">
      <w:pPr>
        <w:pStyle w:val="paragraph"/>
        <w:spacing w:before="0" w:beforeAutospacing="0" w:after="0" w:afterAutospacing="0"/>
        <w:ind w:left="900" w:hanging="900"/>
        <w:jc w:val="both"/>
        <w:textAlignment w:val="baseline"/>
        <w:rPr>
          <w:rFonts w:ascii="Arial" w:hAnsi="Arial" w:cs="Arial"/>
          <w:sz w:val="22"/>
          <w:szCs w:val="22"/>
          <w:lang w:val="es-ES"/>
        </w:rPr>
      </w:pPr>
      <w:r w:rsidRPr="002152C4">
        <w:rPr>
          <w:rStyle w:val="normaltextrun"/>
          <w:rFonts w:ascii="Arial" w:eastAsiaTheme="majorEastAsia" w:hAnsi="Arial" w:cs="Arial"/>
          <w:sz w:val="22"/>
          <w:szCs w:val="22"/>
          <w:lang w:val="es-ES"/>
        </w:rPr>
        <w:t>15.AA</w:t>
      </w:r>
      <w:r w:rsidRPr="002152C4">
        <w:rPr>
          <w:rStyle w:val="tabchar"/>
          <w:rFonts w:ascii="Arial" w:eastAsiaTheme="majorEastAsia" w:hAnsi="Arial" w:cs="Arial"/>
          <w:sz w:val="22"/>
          <w:szCs w:val="22"/>
          <w:lang w:val="es-ES"/>
        </w:rPr>
        <w:t xml:space="preserve"> </w:t>
      </w:r>
      <w:r w:rsidRPr="002152C4">
        <w:rPr>
          <w:rStyle w:val="tabchar"/>
          <w:rFonts w:ascii="Arial" w:eastAsiaTheme="majorEastAsia" w:hAnsi="Arial" w:cs="Arial"/>
          <w:sz w:val="22"/>
          <w:szCs w:val="22"/>
          <w:lang w:val="es-ES"/>
        </w:rPr>
        <w:tab/>
      </w:r>
      <w:r w:rsidRPr="002152C4">
        <w:rPr>
          <w:rStyle w:val="normaltextrun"/>
          <w:rFonts w:ascii="Arial" w:eastAsiaTheme="majorEastAsia" w:hAnsi="Arial" w:cs="Arial"/>
          <w:sz w:val="22"/>
          <w:szCs w:val="22"/>
          <w:lang w:val="es-ES"/>
        </w:rPr>
        <w:t>Se solicita al Consejo Científico que:</w:t>
      </w:r>
      <w:r w:rsidRPr="002152C4">
        <w:rPr>
          <w:rStyle w:val="eop"/>
          <w:rFonts w:ascii="Arial" w:eastAsiaTheme="majorEastAsia" w:hAnsi="Arial" w:cs="Arial"/>
          <w:sz w:val="22"/>
          <w:szCs w:val="22"/>
          <w:lang w:val="es-ES"/>
        </w:rPr>
        <w:t> </w:t>
      </w:r>
    </w:p>
    <w:p w14:paraId="55982B4B" w14:textId="77777777" w:rsidR="008F74D4" w:rsidRPr="002152C4" w:rsidRDefault="008F74D4" w:rsidP="008F74D4">
      <w:pPr>
        <w:pStyle w:val="paragraph"/>
        <w:spacing w:before="0" w:beforeAutospacing="0" w:after="0" w:afterAutospacing="0"/>
        <w:jc w:val="both"/>
        <w:textAlignment w:val="baseline"/>
        <w:rPr>
          <w:rFonts w:ascii="Arial" w:hAnsi="Arial" w:cs="Arial"/>
          <w:sz w:val="22"/>
          <w:szCs w:val="22"/>
          <w:lang w:val="es-ES"/>
        </w:rPr>
      </w:pPr>
      <w:r w:rsidRPr="002152C4">
        <w:rPr>
          <w:rStyle w:val="eop"/>
          <w:rFonts w:ascii="Arial" w:eastAsiaTheme="majorEastAsia" w:hAnsi="Arial" w:cs="Arial"/>
          <w:sz w:val="22"/>
          <w:szCs w:val="22"/>
          <w:lang w:val="es-ES"/>
        </w:rPr>
        <w:t> </w:t>
      </w:r>
    </w:p>
    <w:p w14:paraId="49C1ADB1" w14:textId="77777777" w:rsidR="008F74D4" w:rsidRPr="002152C4" w:rsidRDefault="008F74D4" w:rsidP="00401787">
      <w:pPr>
        <w:pStyle w:val="paragraph"/>
        <w:numPr>
          <w:ilvl w:val="0"/>
          <w:numId w:val="17"/>
        </w:numPr>
        <w:tabs>
          <w:tab w:val="clear" w:pos="720"/>
        </w:tabs>
        <w:spacing w:before="0" w:beforeAutospacing="0" w:after="0" w:afterAutospacing="0"/>
        <w:ind w:left="1418" w:hanging="518"/>
        <w:jc w:val="both"/>
        <w:textAlignment w:val="baseline"/>
        <w:rPr>
          <w:rFonts w:ascii="Arial" w:hAnsi="Arial" w:cs="Arial"/>
          <w:sz w:val="22"/>
          <w:szCs w:val="22"/>
          <w:lang w:val="es-ES"/>
        </w:rPr>
      </w:pPr>
      <w:r w:rsidRPr="002152C4">
        <w:rPr>
          <w:rStyle w:val="normaltextrun"/>
          <w:rFonts w:ascii="Arial" w:eastAsiaTheme="majorEastAsia" w:hAnsi="Arial" w:cs="Arial"/>
          <w:sz w:val="22"/>
          <w:szCs w:val="22"/>
          <w:lang w:val="es-ES"/>
        </w:rPr>
        <w:t>preste apoyo a la Secretaría en la aplicación de la decisión 15.BB.</w:t>
      </w:r>
    </w:p>
    <w:p w14:paraId="26314A27" w14:textId="77777777" w:rsidR="008F74D4" w:rsidRPr="002152C4" w:rsidRDefault="008F74D4" w:rsidP="008F74D4">
      <w:pPr>
        <w:pStyle w:val="paragraph"/>
        <w:spacing w:before="0" w:beforeAutospacing="0" w:after="0" w:afterAutospacing="0"/>
        <w:jc w:val="both"/>
        <w:rPr>
          <w:rStyle w:val="normaltextrun"/>
          <w:rFonts w:ascii="Arial" w:eastAsiaTheme="majorEastAsia" w:hAnsi="Arial" w:cs="Arial"/>
          <w:b/>
          <w:bCs/>
          <w:i/>
          <w:iCs/>
          <w:sz w:val="22"/>
          <w:szCs w:val="22"/>
          <w:lang w:val="es-ES"/>
        </w:rPr>
      </w:pPr>
    </w:p>
    <w:p w14:paraId="4BF66E65" w14:textId="77777777" w:rsidR="008F74D4" w:rsidRPr="002152C4" w:rsidRDefault="008F74D4" w:rsidP="008F74D4">
      <w:pPr>
        <w:pStyle w:val="paragraph"/>
        <w:spacing w:before="0" w:beforeAutospacing="0" w:after="0" w:afterAutospacing="0"/>
        <w:jc w:val="both"/>
        <w:textAlignment w:val="baseline"/>
        <w:rPr>
          <w:rFonts w:ascii="Arial" w:hAnsi="Arial" w:cs="Arial"/>
          <w:sz w:val="22"/>
          <w:szCs w:val="22"/>
          <w:lang w:val="es-ES"/>
        </w:rPr>
      </w:pPr>
      <w:r w:rsidRPr="002152C4">
        <w:rPr>
          <w:rStyle w:val="normaltextrun"/>
          <w:rFonts w:ascii="Arial" w:eastAsiaTheme="majorEastAsia" w:hAnsi="Arial" w:cs="Arial"/>
          <w:b/>
          <w:bCs/>
          <w:i/>
          <w:iCs/>
          <w:sz w:val="22"/>
          <w:szCs w:val="22"/>
          <w:lang w:val="es-ES"/>
        </w:rPr>
        <w:t>Dirigido a la Secretaría</w:t>
      </w:r>
      <w:r w:rsidRPr="002152C4">
        <w:rPr>
          <w:rStyle w:val="eop"/>
          <w:rFonts w:ascii="Arial" w:eastAsiaTheme="majorEastAsia" w:hAnsi="Arial" w:cs="Arial"/>
          <w:sz w:val="22"/>
          <w:szCs w:val="22"/>
          <w:lang w:val="es-ES"/>
        </w:rPr>
        <w:t> </w:t>
      </w:r>
    </w:p>
    <w:p w14:paraId="47F5E352" w14:textId="77777777" w:rsidR="008F74D4" w:rsidRPr="002152C4" w:rsidRDefault="008F74D4" w:rsidP="008F74D4">
      <w:pPr>
        <w:pStyle w:val="paragraph"/>
        <w:spacing w:before="0" w:beforeAutospacing="0" w:after="0" w:afterAutospacing="0"/>
        <w:jc w:val="both"/>
        <w:textAlignment w:val="baseline"/>
        <w:rPr>
          <w:rFonts w:ascii="Arial" w:hAnsi="Arial" w:cs="Arial"/>
          <w:sz w:val="22"/>
          <w:szCs w:val="22"/>
          <w:lang w:val="es-ES"/>
        </w:rPr>
      </w:pPr>
      <w:r w:rsidRPr="002152C4">
        <w:rPr>
          <w:rStyle w:val="eop"/>
          <w:rFonts w:ascii="Arial" w:eastAsiaTheme="majorEastAsia" w:hAnsi="Arial" w:cs="Arial"/>
          <w:sz w:val="22"/>
          <w:szCs w:val="22"/>
          <w:lang w:val="es-ES"/>
        </w:rPr>
        <w:t> </w:t>
      </w:r>
    </w:p>
    <w:p w14:paraId="3F1E9755" w14:textId="77777777" w:rsidR="008F74D4" w:rsidRPr="002152C4" w:rsidRDefault="008F74D4" w:rsidP="00401787">
      <w:pPr>
        <w:pStyle w:val="paragraph"/>
        <w:spacing w:before="0" w:beforeAutospacing="0" w:after="0" w:afterAutospacing="0"/>
        <w:ind w:left="900" w:hanging="900"/>
        <w:jc w:val="both"/>
        <w:textAlignment w:val="baseline"/>
        <w:rPr>
          <w:rStyle w:val="eop"/>
          <w:rFonts w:ascii="Arial" w:eastAsiaTheme="majorEastAsia" w:hAnsi="Arial" w:cs="Arial"/>
          <w:sz w:val="22"/>
          <w:szCs w:val="22"/>
          <w:lang w:val="es-ES"/>
        </w:rPr>
      </w:pPr>
      <w:r w:rsidRPr="002152C4">
        <w:rPr>
          <w:rStyle w:val="normaltextrun"/>
          <w:rFonts w:ascii="Arial" w:eastAsiaTheme="majorEastAsia" w:hAnsi="Arial" w:cs="Arial"/>
          <w:sz w:val="22"/>
          <w:szCs w:val="22"/>
          <w:lang w:val="es-ES"/>
        </w:rPr>
        <w:t>15.BB</w:t>
      </w:r>
      <w:r w:rsidRPr="002152C4">
        <w:rPr>
          <w:rStyle w:val="tabchar"/>
          <w:rFonts w:ascii="Arial" w:eastAsiaTheme="majorEastAsia" w:hAnsi="Arial" w:cs="Arial"/>
          <w:sz w:val="22"/>
          <w:szCs w:val="22"/>
          <w:lang w:val="es-ES"/>
        </w:rPr>
        <w:t xml:space="preserve"> </w:t>
      </w:r>
      <w:r w:rsidRPr="002152C4">
        <w:rPr>
          <w:rStyle w:val="tabchar"/>
          <w:rFonts w:ascii="Arial" w:eastAsiaTheme="majorEastAsia" w:hAnsi="Arial" w:cs="Arial"/>
          <w:sz w:val="22"/>
          <w:szCs w:val="22"/>
          <w:lang w:val="es-ES"/>
        </w:rPr>
        <w:tab/>
      </w:r>
      <w:r w:rsidRPr="002152C4">
        <w:rPr>
          <w:rStyle w:val="normaltextrun"/>
          <w:rFonts w:ascii="Arial" w:eastAsiaTheme="majorEastAsia" w:hAnsi="Arial" w:cs="Arial"/>
          <w:sz w:val="22"/>
          <w:szCs w:val="22"/>
          <w:lang w:val="es-ES"/>
        </w:rPr>
        <w:t>La Secretaría, en función de la disponibilidad de recursos y en consulta con el Consejo Científico:</w:t>
      </w:r>
    </w:p>
    <w:p w14:paraId="13A069DA" w14:textId="77777777" w:rsidR="008F74D4" w:rsidRPr="002152C4" w:rsidRDefault="008F74D4" w:rsidP="008F74D4">
      <w:pPr>
        <w:pStyle w:val="paragraph"/>
        <w:spacing w:before="0" w:beforeAutospacing="0" w:after="0" w:afterAutospacing="0"/>
        <w:ind w:left="840" w:hanging="840"/>
        <w:jc w:val="both"/>
        <w:textAlignment w:val="baseline"/>
        <w:rPr>
          <w:rFonts w:ascii="Arial" w:hAnsi="Arial" w:cs="Arial"/>
          <w:sz w:val="22"/>
          <w:szCs w:val="22"/>
          <w:lang w:val="es-ES"/>
        </w:rPr>
      </w:pPr>
    </w:p>
    <w:p w14:paraId="0C099F19" w14:textId="77777777" w:rsidR="008F74D4" w:rsidRPr="002152C4" w:rsidRDefault="008F74D4" w:rsidP="00401787">
      <w:pPr>
        <w:pStyle w:val="paragraph"/>
        <w:numPr>
          <w:ilvl w:val="0"/>
          <w:numId w:val="16"/>
        </w:numPr>
        <w:tabs>
          <w:tab w:val="clear" w:pos="630"/>
        </w:tabs>
        <w:spacing w:before="0" w:beforeAutospacing="0" w:after="0" w:afterAutospacing="0"/>
        <w:ind w:left="1418" w:hanging="518"/>
        <w:jc w:val="both"/>
        <w:textAlignment w:val="baseline"/>
        <w:rPr>
          <w:rStyle w:val="normaltextrun"/>
          <w:rFonts w:ascii="Arial" w:hAnsi="Arial" w:cs="Arial"/>
          <w:sz w:val="22"/>
          <w:szCs w:val="22"/>
          <w:lang w:val="es-ES"/>
        </w:rPr>
      </w:pPr>
      <w:bookmarkStart w:id="8" w:name="_Hlk210661268"/>
      <w:r w:rsidRPr="002152C4">
        <w:rPr>
          <w:rStyle w:val="normaltextrun"/>
          <w:rFonts w:ascii="Arial" w:eastAsiaTheme="majorEastAsia" w:hAnsi="Arial" w:cs="Arial"/>
          <w:sz w:val="22"/>
          <w:szCs w:val="22"/>
          <w:lang w:val="es-ES"/>
        </w:rPr>
        <w:t>elaborará el segundo informe sobre el Estado de las Especies Migratorias del Mundo y lo presentará a la Conferencia de las Partes en su 16.a reunión, teniendo en cuenta los temas o cuestiones específicas de importancia que se indican en el Anexo 2 del documento UNEP/CMS/COP15/Doc.19;</w:t>
      </w:r>
    </w:p>
    <w:p w14:paraId="68293FD2" w14:textId="77777777" w:rsidR="008F74D4" w:rsidRPr="002152C4" w:rsidRDefault="008F74D4" w:rsidP="00401787">
      <w:pPr>
        <w:pStyle w:val="paragraph"/>
        <w:spacing w:before="0" w:beforeAutospacing="0" w:after="0" w:afterAutospacing="0"/>
        <w:ind w:left="1418" w:hanging="518"/>
        <w:jc w:val="both"/>
        <w:textAlignment w:val="baseline"/>
        <w:rPr>
          <w:rStyle w:val="normaltextrun"/>
          <w:rFonts w:ascii="Arial" w:hAnsi="Arial" w:cs="Arial"/>
          <w:sz w:val="22"/>
          <w:szCs w:val="22"/>
          <w:lang w:val="es-ES"/>
        </w:rPr>
      </w:pPr>
    </w:p>
    <w:p w14:paraId="11824EE8" w14:textId="77777777" w:rsidR="008F74D4" w:rsidRPr="002152C4" w:rsidRDefault="008F74D4" w:rsidP="00401787">
      <w:pPr>
        <w:pStyle w:val="paragraph"/>
        <w:numPr>
          <w:ilvl w:val="0"/>
          <w:numId w:val="16"/>
        </w:numPr>
        <w:tabs>
          <w:tab w:val="clear" w:pos="630"/>
        </w:tabs>
        <w:spacing w:before="0" w:beforeAutospacing="0" w:after="0" w:afterAutospacing="0"/>
        <w:ind w:left="1418" w:hanging="518"/>
        <w:jc w:val="both"/>
        <w:textAlignment w:val="baseline"/>
        <w:rPr>
          <w:rFonts w:ascii="Arial" w:hAnsi="Arial" w:cs="Arial"/>
          <w:sz w:val="22"/>
          <w:szCs w:val="22"/>
          <w:lang w:val="es-ES"/>
        </w:rPr>
      </w:pPr>
      <w:r w:rsidRPr="002152C4">
        <w:rPr>
          <w:rFonts w:ascii="Arial" w:hAnsi="Arial" w:cs="Arial"/>
          <w:sz w:val="22"/>
          <w:szCs w:val="22"/>
          <w:lang w:val="es-ES"/>
        </w:rPr>
        <w:t xml:space="preserve">preparará estudios de casos que se incluirán en el segundo informe sobre el Estado de las Especies Migratorias del Mundo, </w:t>
      </w:r>
      <w:r w:rsidRPr="002152C4">
        <w:rPr>
          <w:rStyle w:val="normaltextrun"/>
          <w:rFonts w:ascii="Arial" w:eastAsiaTheme="majorEastAsia" w:hAnsi="Arial" w:cs="Arial"/>
          <w:sz w:val="22"/>
          <w:szCs w:val="22"/>
          <w:lang w:val="es-ES"/>
        </w:rPr>
        <w:t>teniendo en cuenta las especies identificadas en el Anexo 3 del documento UNEP/CMS/COP15/Doc.19</w:t>
      </w:r>
      <w:r w:rsidRPr="002152C4">
        <w:rPr>
          <w:rFonts w:ascii="Arial" w:hAnsi="Arial" w:cs="Arial"/>
          <w:sz w:val="22"/>
          <w:szCs w:val="22"/>
          <w:lang w:val="es-ES"/>
        </w:rPr>
        <w:t>;</w:t>
      </w:r>
    </w:p>
    <w:bookmarkEnd w:id="8"/>
    <w:p w14:paraId="4F19D82C" w14:textId="77777777" w:rsidR="008F74D4" w:rsidRPr="002152C4" w:rsidRDefault="008F74D4" w:rsidP="00401787">
      <w:pPr>
        <w:pStyle w:val="ListParagraph"/>
        <w:spacing w:after="0" w:line="240" w:lineRule="auto"/>
        <w:ind w:left="1418" w:hanging="518"/>
        <w:contextualSpacing w:val="0"/>
        <w:jc w:val="both"/>
        <w:rPr>
          <w:rFonts w:cs="Arial"/>
          <w:lang w:val="es-ES"/>
        </w:rPr>
      </w:pPr>
    </w:p>
    <w:p w14:paraId="2D86EB2C" w14:textId="77777777" w:rsidR="008F74D4" w:rsidRPr="002152C4" w:rsidRDefault="008F74D4" w:rsidP="00401787">
      <w:pPr>
        <w:pStyle w:val="paragraph"/>
        <w:numPr>
          <w:ilvl w:val="0"/>
          <w:numId w:val="16"/>
        </w:numPr>
        <w:tabs>
          <w:tab w:val="clear" w:pos="630"/>
        </w:tabs>
        <w:spacing w:before="0" w:beforeAutospacing="0" w:after="0" w:afterAutospacing="0"/>
        <w:ind w:left="1418" w:hanging="518"/>
        <w:jc w:val="both"/>
        <w:textAlignment w:val="baseline"/>
        <w:rPr>
          <w:rFonts w:ascii="Arial" w:hAnsi="Arial" w:cs="Arial"/>
          <w:sz w:val="22"/>
          <w:szCs w:val="22"/>
          <w:lang w:val="es-ES"/>
        </w:rPr>
      </w:pPr>
      <w:r w:rsidRPr="002152C4">
        <w:rPr>
          <w:rFonts w:ascii="Arial" w:hAnsi="Arial" w:cs="Arial"/>
          <w:sz w:val="22"/>
          <w:szCs w:val="22"/>
          <w:lang w:val="es-ES"/>
        </w:rPr>
        <w:t xml:space="preserve">elaborará un esquema para un Tablero de datos de la CMS, teniendo en cuenta la posible estructura que </w:t>
      </w:r>
      <w:r w:rsidRPr="002152C4">
        <w:rPr>
          <w:rFonts w:ascii="Arial" w:hAnsi="Arial" w:cs="Arial"/>
          <w:color w:val="000000" w:themeColor="text1"/>
          <w:sz w:val="22"/>
          <w:szCs w:val="22"/>
          <w:lang w:val="es-ES"/>
        </w:rPr>
        <w:t xml:space="preserve">figura </w:t>
      </w:r>
      <w:r w:rsidRPr="002152C4">
        <w:rPr>
          <w:rFonts w:ascii="Arial" w:hAnsi="Arial" w:cs="Arial"/>
          <w:sz w:val="22"/>
          <w:szCs w:val="22"/>
          <w:lang w:val="es-ES"/>
        </w:rPr>
        <w:t xml:space="preserve">en el Anexo 4 al </w:t>
      </w:r>
      <w:r w:rsidRPr="002152C4">
        <w:rPr>
          <w:rStyle w:val="normaltextrun"/>
          <w:rFonts w:ascii="Arial" w:eastAsiaTheme="majorEastAsia" w:hAnsi="Arial" w:cs="Arial"/>
          <w:sz w:val="22"/>
          <w:szCs w:val="22"/>
          <w:lang w:val="es-ES"/>
        </w:rPr>
        <w:t>documento UNEP/CMS/COP15/Doc.19</w:t>
      </w:r>
      <w:r w:rsidRPr="002152C4">
        <w:rPr>
          <w:rFonts w:ascii="Arial" w:hAnsi="Arial" w:cs="Arial"/>
          <w:sz w:val="22"/>
          <w:szCs w:val="22"/>
          <w:lang w:val="es-ES"/>
        </w:rPr>
        <w:t>; y</w:t>
      </w:r>
    </w:p>
    <w:p w14:paraId="2BF8D2FF" w14:textId="77777777" w:rsidR="008F74D4" w:rsidRPr="002152C4" w:rsidRDefault="008F74D4" w:rsidP="00401787">
      <w:pPr>
        <w:pStyle w:val="ListParagraph"/>
        <w:spacing w:after="0" w:line="240" w:lineRule="auto"/>
        <w:ind w:left="1418" w:hanging="518"/>
        <w:contextualSpacing w:val="0"/>
        <w:jc w:val="both"/>
        <w:rPr>
          <w:rFonts w:cs="Arial"/>
          <w:lang w:val="es-ES"/>
        </w:rPr>
      </w:pPr>
    </w:p>
    <w:p w14:paraId="03C35C94" w14:textId="77777777" w:rsidR="008F74D4" w:rsidRPr="002152C4" w:rsidRDefault="008F74D4" w:rsidP="00401787">
      <w:pPr>
        <w:pStyle w:val="paragraph"/>
        <w:numPr>
          <w:ilvl w:val="0"/>
          <w:numId w:val="16"/>
        </w:numPr>
        <w:tabs>
          <w:tab w:val="clear" w:pos="630"/>
        </w:tabs>
        <w:spacing w:before="0" w:beforeAutospacing="0" w:after="0" w:afterAutospacing="0"/>
        <w:ind w:left="1418" w:hanging="518"/>
        <w:jc w:val="both"/>
        <w:textAlignment w:val="baseline"/>
        <w:rPr>
          <w:rFonts w:ascii="Arial" w:hAnsi="Arial" w:cs="Arial"/>
          <w:sz w:val="22"/>
          <w:szCs w:val="22"/>
          <w:lang w:val="es-ES"/>
        </w:rPr>
      </w:pPr>
      <w:r w:rsidRPr="002152C4">
        <w:rPr>
          <w:rFonts w:ascii="Arial" w:hAnsi="Arial" w:cs="Arial"/>
          <w:sz w:val="22"/>
          <w:szCs w:val="22"/>
          <w:lang w:val="es-ES"/>
        </w:rPr>
        <w:t xml:space="preserve">preparará y distribuirá material informativo específico para las autoridades administrativas de la CITES de las Partes en la CMS, con el fin de apoyar la consideración de las obligaciones derivadas del Apéndice I de la CMS en sus procesos de concesión de permisos de la CITES. </w:t>
      </w:r>
    </w:p>
    <w:p w14:paraId="6D6C8831" w14:textId="77777777" w:rsidR="008F74D4" w:rsidRDefault="008F74D4" w:rsidP="008F74D4">
      <w:pPr>
        <w:widowControl w:val="0"/>
        <w:suppressAutoHyphens/>
        <w:autoSpaceDE w:val="0"/>
        <w:autoSpaceDN w:val="0"/>
        <w:spacing w:after="0" w:line="240" w:lineRule="auto"/>
        <w:textAlignment w:val="baseline"/>
        <w:rPr>
          <w:rFonts w:eastAsia="Times New Roman" w:cs="Arial"/>
          <w:lang w:val="es-ES" w:eastAsia="es-ES"/>
        </w:rPr>
        <w:sectPr w:rsidR="008F74D4" w:rsidSect="00323406">
          <w:headerReference w:type="first" r:id="rId24"/>
          <w:footerReference w:type="first" r:id="rId25"/>
          <w:pgSz w:w="11906" w:h="16838" w:code="9"/>
          <w:pgMar w:top="1440" w:right="1440" w:bottom="1440" w:left="1440" w:header="720" w:footer="720" w:gutter="0"/>
          <w:cols w:space="720"/>
          <w:titlePg/>
          <w:docGrid w:linePitch="360"/>
        </w:sectPr>
      </w:pPr>
    </w:p>
    <w:p w14:paraId="2FE1F827" w14:textId="5AE1C794" w:rsidR="008F74D4" w:rsidRPr="002152C4" w:rsidRDefault="000C56D9" w:rsidP="008F74D4">
      <w:pPr>
        <w:spacing w:after="0" w:line="240" w:lineRule="auto"/>
        <w:jc w:val="right"/>
        <w:rPr>
          <w:rFonts w:cs="Arial"/>
          <w:lang w:val="es-ES"/>
        </w:rPr>
      </w:pPr>
      <w:r w:rsidRPr="002152C4">
        <w:rPr>
          <w:rStyle w:val="normaltextrun"/>
          <w:rFonts w:eastAsiaTheme="majorEastAsia" w:cs="Arial"/>
          <w:b/>
          <w:bCs/>
          <w:lang w:val="es-ES"/>
        </w:rPr>
        <w:lastRenderedPageBreak/>
        <w:t>ANEXO</w:t>
      </w:r>
      <w:r w:rsidR="008F74D4" w:rsidRPr="002152C4">
        <w:rPr>
          <w:rStyle w:val="normaltextrun"/>
          <w:rFonts w:eastAsiaTheme="majorEastAsia" w:cs="Arial"/>
          <w:b/>
          <w:bCs/>
          <w:lang w:val="es-ES"/>
        </w:rPr>
        <w:t> 2</w:t>
      </w:r>
    </w:p>
    <w:p w14:paraId="0AF9B182" w14:textId="77777777" w:rsidR="008F74D4" w:rsidRDefault="008F74D4" w:rsidP="008F74D4">
      <w:pPr>
        <w:spacing w:after="0" w:line="240" w:lineRule="auto"/>
        <w:rPr>
          <w:rFonts w:cs="Arial"/>
          <w:lang w:val="es-ES"/>
        </w:rPr>
      </w:pPr>
    </w:p>
    <w:p w14:paraId="31483141" w14:textId="77777777" w:rsidR="000C56D9" w:rsidRPr="002152C4" w:rsidRDefault="000C56D9" w:rsidP="008F74D4">
      <w:pPr>
        <w:spacing w:after="0" w:line="240" w:lineRule="auto"/>
        <w:rPr>
          <w:rFonts w:cs="Arial"/>
          <w:lang w:val="es-ES"/>
        </w:rPr>
      </w:pPr>
    </w:p>
    <w:p w14:paraId="281B8AB1" w14:textId="77777777" w:rsidR="008F74D4" w:rsidRPr="002152C4" w:rsidRDefault="008F74D4" w:rsidP="008F74D4">
      <w:pPr>
        <w:spacing w:after="0" w:line="240" w:lineRule="auto"/>
        <w:jc w:val="center"/>
        <w:rPr>
          <w:rFonts w:cs="Arial"/>
          <w:b/>
          <w:bCs/>
          <w:lang w:val="es-ES"/>
        </w:rPr>
      </w:pPr>
      <w:r w:rsidRPr="002152C4">
        <w:rPr>
          <w:rFonts w:cs="Arial"/>
          <w:b/>
          <w:bCs/>
          <w:lang w:val="es-ES"/>
        </w:rPr>
        <w:t>LISTA DE TEMAS POTENCIALES «A DESTACAR» PARA EL SEGUNDO INFORME SOBRE EL ESTADO DE LAS ESPECIES MIGRATORIAS DEL MUNDO</w:t>
      </w:r>
    </w:p>
    <w:p w14:paraId="43A46033" w14:textId="77777777" w:rsidR="008F74D4" w:rsidRPr="002152C4" w:rsidRDefault="008F74D4" w:rsidP="008F74D4">
      <w:pPr>
        <w:spacing w:after="0" w:line="240" w:lineRule="auto"/>
        <w:jc w:val="center"/>
        <w:rPr>
          <w:rFonts w:cs="Arial"/>
          <w:b/>
          <w:bCs/>
          <w:lang w:val="es-ES"/>
        </w:rPr>
      </w:pPr>
    </w:p>
    <w:p w14:paraId="140B4B56" w14:textId="77777777" w:rsidR="008F74D4" w:rsidRPr="002152C4" w:rsidRDefault="008F74D4" w:rsidP="008F74D4">
      <w:pPr>
        <w:spacing w:after="0" w:line="240" w:lineRule="auto"/>
        <w:jc w:val="both"/>
        <w:rPr>
          <w:rFonts w:eastAsia="Times New Roman" w:cs="Arial"/>
          <w:lang w:val="es-ES"/>
        </w:rPr>
      </w:pPr>
      <w:r w:rsidRPr="002152C4">
        <w:rPr>
          <w:rFonts w:eastAsia="Times New Roman" w:cs="Arial"/>
          <w:lang w:val="es-ES"/>
        </w:rPr>
        <w:t>La presente tabla ofrece una panorámica de los temas identificados por el Consejo Científico para su consideración por la Secretaría al elaborar el segundo informe sobre el Estado de las Especies Migratorias del Mundo.</w:t>
      </w:r>
    </w:p>
    <w:p w14:paraId="4BB1FA73" w14:textId="77777777" w:rsidR="008F74D4" w:rsidRPr="002152C4" w:rsidRDefault="008F74D4" w:rsidP="008F74D4">
      <w:pPr>
        <w:spacing w:after="0" w:line="240" w:lineRule="auto"/>
        <w:jc w:val="both"/>
        <w:rPr>
          <w:rFonts w:eastAsia="Times New Roman" w:cs="Arial"/>
          <w:lang w:val="es-ES"/>
        </w:rPr>
      </w:pPr>
    </w:p>
    <w:tbl>
      <w:tblPr>
        <w:tblpPr w:leftFromText="141" w:rightFromText="141" w:vertAnchor="text" w:horzAnchor="margin" w:tblpX="-185" w:tblpY="88"/>
        <w:tblW w:w="5438"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730"/>
        <w:gridCol w:w="2865"/>
        <w:gridCol w:w="6211"/>
      </w:tblGrid>
      <w:tr w:rsidR="005F7B09" w:rsidRPr="002152C4" w14:paraId="2DDAF832" w14:textId="77777777" w:rsidTr="005F7B09">
        <w:trPr>
          <w:trHeight w:val="309"/>
          <w:tblHeader/>
        </w:trPr>
        <w:tc>
          <w:tcPr>
            <w:tcW w:w="372" w:type="pct"/>
            <w:tcMar>
              <w:top w:w="0" w:type="dxa"/>
              <w:left w:w="108" w:type="dxa"/>
              <w:bottom w:w="0" w:type="dxa"/>
              <w:right w:w="108" w:type="dxa"/>
            </w:tcMar>
            <w:vAlign w:val="center"/>
            <w:hideMark/>
          </w:tcPr>
          <w:p w14:paraId="05E1EFF0" w14:textId="77777777" w:rsidR="008F74D4" w:rsidRPr="002152C4" w:rsidRDefault="008F74D4" w:rsidP="005F7B09">
            <w:pPr>
              <w:spacing w:before="40" w:after="40" w:line="240" w:lineRule="auto"/>
              <w:jc w:val="center"/>
              <w:rPr>
                <w:rFonts w:cs="Arial"/>
                <w:b/>
                <w:bCs/>
                <w:lang w:val="es-ES"/>
              </w:rPr>
            </w:pPr>
            <w:r w:rsidRPr="002152C4">
              <w:rPr>
                <w:rFonts w:cs="Arial"/>
                <w:b/>
                <w:bCs/>
                <w:lang w:val="es-ES"/>
              </w:rPr>
              <w:t>N.º de tema</w:t>
            </w:r>
          </w:p>
        </w:tc>
        <w:tc>
          <w:tcPr>
            <w:tcW w:w="1461" w:type="pct"/>
            <w:tcMar>
              <w:top w:w="0" w:type="dxa"/>
              <w:left w:w="108" w:type="dxa"/>
              <w:bottom w:w="0" w:type="dxa"/>
              <w:right w:w="108" w:type="dxa"/>
            </w:tcMar>
            <w:vAlign w:val="center"/>
            <w:hideMark/>
          </w:tcPr>
          <w:p w14:paraId="47BE7BB7" w14:textId="77777777" w:rsidR="008F74D4" w:rsidRPr="002152C4" w:rsidRDefault="008F74D4" w:rsidP="005F7B09">
            <w:pPr>
              <w:spacing w:before="40" w:after="40" w:line="240" w:lineRule="auto"/>
              <w:jc w:val="center"/>
              <w:rPr>
                <w:rFonts w:cs="Arial"/>
                <w:b/>
                <w:bCs/>
                <w:lang w:val="es-ES"/>
              </w:rPr>
            </w:pPr>
            <w:r w:rsidRPr="002152C4">
              <w:rPr>
                <w:rFonts w:cs="Arial"/>
                <w:b/>
                <w:bCs/>
                <w:lang w:val="es-ES"/>
              </w:rPr>
              <w:t>Tema</w:t>
            </w:r>
          </w:p>
        </w:tc>
        <w:tc>
          <w:tcPr>
            <w:tcW w:w="3167" w:type="pct"/>
            <w:vAlign w:val="center"/>
          </w:tcPr>
          <w:p w14:paraId="719CF7CA" w14:textId="77777777" w:rsidR="008F74D4" w:rsidRPr="002152C4" w:rsidRDefault="008F74D4" w:rsidP="005F7B09">
            <w:pPr>
              <w:spacing w:before="40" w:after="40" w:line="240" w:lineRule="auto"/>
              <w:jc w:val="center"/>
              <w:rPr>
                <w:rFonts w:cs="Arial"/>
                <w:b/>
                <w:bCs/>
                <w:lang w:val="es-ES"/>
              </w:rPr>
            </w:pPr>
            <w:r w:rsidRPr="002152C4">
              <w:rPr>
                <w:rFonts w:cs="Arial"/>
                <w:b/>
                <w:bCs/>
                <w:lang w:val="es-ES"/>
              </w:rPr>
              <w:t>Información de antecedentes</w:t>
            </w:r>
          </w:p>
        </w:tc>
      </w:tr>
      <w:tr w:rsidR="005F7B09" w:rsidRPr="008F74D4" w14:paraId="380A3A09" w14:textId="77777777" w:rsidTr="005F7B09">
        <w:trPr>
          <w:trHeight w:val="446"/>
        </w:trPr>
        <w:tc>
          <w:tcPr>
            <w:tcW w:w="372" w:type="pct"/>
            <w:tcMar>
              <w:top w:w="0" w:type="dxa"/>
              <w:left w:w="108" w:type="dxa"/>
              <w:bottom w:w="0" w:type="dxa"/>
              <w:right w:w="108" w:type="dxa"/>
            </w:tcMar>
            <w:hideMark/>
          </w:tcPr>
          <w:p w14:paraId="44705AB9" w14:textId="77777777" w:rsidR="008F74D4" w:rsidRPr="002152C4" w:rsidRDefault="008F74D4" w:rsidP="005F7B09">
            <w:pPr>
              <w:spacing w:before="40" w:after="40" w:line="240" w:lineRule="auto"/>
              <w:jc w:val="center"/>
              <w:rPr>
                <w:rFonts w:eastAsia="Calibri" w:cs="Arial"/>
                <w:lang w:val="es-ES"/>
              </w:rPr>
            </w:pPr>
            <w:r w:rsidRPr="002152C4">
              <w:rPr>
                <w:rFonts w:eastAsia="Calibri" w:cs="Arial"/>
                <w:lang w:val="es-ES"/>
              </w:rPr>
              <w:t>1</w:t>
            </w:r>
          </w:p>
        </w:tc>
        <w:tc>
          <w:tcPr>
            <w:tcW w:w="1461" w:type="pct"/>
            <w:tcMar>
              <w:top w:w="0" w:type="dxa"/>
              <w:left w:w="108" w:type="dxa"/>
              <w:bottom w:w="0" w:type="dxa"/>
              <w:right w:w="108" w:type="dxa"/>
            </w:tcMar>
            <w:hideMark/>
          </w:tcPr>
          <w:p w14:paraId="25554CC4" w14:textId="77777777" w:rsidR="008F74D4" w:rsidRPr="002152C4" w:rsidRDefault="008F74D4" w:rsidP="005F7B09">
            <w:pPr>
              <w:spacing w:before="40" w:after="40" w:line="240" w:lineRule="auto"/>
              <w:jc w:val="both"/>
              <w:rPr>
                <w:rFonts w:cs="Arial"/>
                <w:lang w:val="es-ES"/>
              </w:rPr>
            </w:pPr>
            <w:r w:rsidRPr="002152C4">
              <w:rPr>
                <w:rFonts w:cs="Arial"/>
                <w:lang w:val="es-ES"/>
              </w:rPr>
              <w:t xml:space="preserve">Identificación de cuestiones transversales (por ejemplo, cambio climático, salud) e integración de </w:t>
            </w:r>
            <w:proofErr w:type="gramStart"/>
            <w:r w:rsidRPr="002152C4">
              <w:rPr>
                <w:rFonts w:cs="Arial"/>
                <w:lang w:val="es-ES"/>
              </w:rPr>
              <w:t>las mismas</w:t>
            </w:r>
            <w:proofErr w:type="gramEnd"/>
            <w:r w:rsidRPr="002152C4">
              <w:rPr>
                <w:rFonts w:cs="Arial"/>
                <w:lang w:val="es-ES"/>
              </w:rPr>
              <w:t xml:space="preserve"> en los distintos ámbitos de trabajo de la CMS </w:t>
            </w:r>
          </w:p>
        </w:tc>
        <w:tc>
          <w:tcPr>
            <w:tcW w:w="3167" w:type="pct"/>
          </w:tcPr>
          <w:p w14:paraId="546EC1B6" w14:textId="77777777" w:rsidR="008F74D4" w:rsidRPr="002152C4" w:rsidRDefault="008F74D4" w:rsidP="005F7B09">
            <w:pPr>
              <w:spacing w:before="40" w:after="40" w:line="240" w:lineRule="auto"/>
              <w:ind w:left="79" w:right="132"/>
              <w:jc w:val="both"/>
              <w:rPr>
                <w:rFonts w:eastAsia="Calibri" w:cs="Arial"/>
                <w:lang w:val="es-ES"/>
              </w:rPr>
            </w:pPr>
            <w:r w:rsidRPr="002152C4">
              <w:rPr>
                <w:rFonts w:eastAsia="Calibri" w:cs="Arial"/>
                <w:lang w:val="es-ES"/>
              </w:rPr>
              <w:t>La CMS abarca varias cuestiones transversales. Una sección especial que muestre cómo el trabajo realizado en diferentes ámbitos se complementa y refuerza mutuamente demostraría que las acciones en el marco de la CMS generan múltiples beneficios y garantizan sinergias tanto entre los distintos ámbitos de la CMS como con las obligaciones de las Partes en otros acuerdos multilaterales sobre el medio ambiente (por ejemplo, el CDB, la CITES y la Convención de Ramsar).</w:t>
            </w:r>
          </w:p>
        </w:tc>
      </w:tr>
      <w:tr w:rsidR="005F7B09" w:rsidRPr="008F74D4" w14:paraId="0DDB9612" w14:textId="77777777" w:rsidTr="005F7B09">
        <w:trPr>
          <w:trHeight w:val="446"/>
        </w:trPr>
        <w:tc>
          <w:tcPr>
            <w:tcW w:w="372" w:type="pct"/>
            <w:tcMar>
              <w:top w:w="0" w:type="dxa"/>
              <w:left w:w="108" w:type="dxa"/>
              <w:bottom w:w="0" w:type="dxa"/>
              <w:right w:w="108" w:type="dxa"/>
            </w:tcMar>
          </w:tcPr>
          <w:p w14:paraId="7B6139B7" w14:textId="77777777" w:rsidR="008F74D4" w:rsidRPr="002152C4" w:rsidRDefault="008F74D4" w:rsidP="005F7B09">
            <w:pPr>
              <w:spacing w:before="40" w:after="40" w:line="240" w:lineRule="auto"/>
              <w:jc w:val="center"/>
              <w:rPr>
                <w:rFonts w:eastAsia="Calibri" w:cs="Arial"/>
                <w:lang w:val="es-ES"/>
              </w:rPr>
            </w:pPr>
            <w:r w:rsidRPr="002152C4">
              <w:rPr>
                <w:rFonts w:eastAsia="Calibri" w:cs="Arial"/>
                <w:lang w:val="es-ES"/>
              </w:rPr>
              <w:t>2</w:t>
            </w:r>
          </w:p>
        </w:tc>
        <w:tc>
          <w:tcPr>
            <w:tcW w:w="1461" w:type="pct"/>
            <w:tcMar>
              <w:top w:w="0" w:type="dxa"/>
              <w:left w:w="108" w:type="dxa"/>
              <w:bottom w:w="0" w:type="dxa"/>
              <w:right w:w="108" w:type="dxa"/>
            </w:tcMar>
          </w:tcPr>
          <w:p w14:paraId="5BF02880" w14:textId="77777777" w:rsidR="008F74D4" w:rsidRPr="002152C4" w:rsidRDefault="008F74D4" w:rsidP="005F7B09">
            <w:pPr>
              <w:pStyle w:val="Heading2"/>
              <w:spacing w:after="40" w:line="240" w:lineRule="auto"/>
              <w:jc w:val="both"/>
              <w:rPr>
                <w:rFonts w:ascii="Arial" w:eastAsia="Calibri" w:hAnsi="Arial" w:cs="Arial"/>
                <w:color w:val="auto"/>
                <w:sz w:val="22"/>
                <w:szCs w:val="22"/>
                <w:lang w:val="es-ES"/>
              </w:rPr>
            </w:pPr>
            <w:r w:rsidRPr="002152C4">
              <w:rPr>
                <w:rFonts w:ascii="Arial" w:eastAsia="Calibri" w:hAnsi="Arial" w:cs="Arial"/>
                <w:color w:val="auto"/>
                <w:sz w:val="22"/>
                <w:szCs w:val="22"/>
                <w:lang w:val="es-ES"/>
              </w:rPr>
              <w:t>Seguimiento de las especies y los hábitats (bases de referencia)</w:t>
            </w:r>
          </w:p>
        </w:tc>
        <w:tc>
          <w:tcPr>
            <w:tcW w:w="3167" w:type="pct"/>
          </w:tcPr>
          <w:p w14:paraId="274E9CA1" w14:textId="77777777" w:rsidR="008F74D4" w:rsidRPr="002152C4" w:rsidRDefault="008F74D4" w:rsidP="005F7B09">
            <w:pPr>
              <w:spacing w:before="40" w:after="40" w:line="240" w:lineRule="auto"/>
              <w:ind w:left="79" w:right="132"/>
              <w:jc w:val="both"/>
              <w:rPr>
                <w:rFonts w:eastAsia="Calibri" w:cs="Arial"/>
                <w:lang w:val="es-ES"/>
              </w:rPr>
            </w:pPr>
            <w:r w:rsidRPr="002152C4">
              <w:rPr>
                <w:rFonts w:eastAsia="Calibri" w:cs="Arial"/>
                <w:lang w:val="es-ES"/>
              </w:rPr>
              <w:t xml:space="preserve">El seguimiento de las especies y el establecimiento de bases de referencia para las especies y los hábitats son esenciales para comprender las tendencias de las poblaciones, orientar la gestión de la conservación y evaluar la eficacia de las intervenciones y medidas. </w:t>
            </w:r>
          </w:p>
        </w:tc>
      </w:tr>
      <w:tr w:rsidR="005F7B09" w:rsidRPr="008F74D4" w14:paraId="0243EA3A" w14:textId="77777777" w:rsidTr="005F7B09">
        <w:trPr>
          <w:trHeight w:val="446"/>
        </w:trPr>
        <w:tc>
          <w:tcPr>
            <w:tcW w:w="372" w:type="pct"/>
            <w:tcBorders>
              <w:bottom w:val="single" w:sz="4" w:space="0" w:color="auto"/>
            </w:tcBorders>
            <w:tcMar>
              <w:top w:w="0" w:type="dxa"/>
              <w:left w:w="108" w:type="dxa"/>
              <w:bottom w:w="0" w:type="dxa"/>
              <w:right w:w="108" w:type="dxa"/>
            </w:tcMar>
          </w:tcPr>
          <w:p w14:paraId="3C18F240" w14:textId="77777777" w:rsidR="008F74D4" w:rsidRPr="002152C4" w:rsidRDefault="008F74D4" w:rsidP="005F7B09">
            <w:pPr>
              <w:spacing w:before="40" w:after="40" w:line="240" w:lineRule="auto"/>
              <w:jc w:val="center"/>
              <w:rPr>
                <w:rFonts w:eastAsia="Calibri" w:cs="Arial"/>
                <w:lang w:val="es-ES"/>
              </w:rPr>
            </w:pPr>
            <w:r w:rsidRPr="002152C4">
              <w:rPr>
                <w:rFonts w:eastAsia="Calibri" w:cs="Arial"/>
                <w:lang w:val="es-ES"/>
              </w:rPr>
              <w:t>3</w:t>
            </w:r>
          </w:p>
        </w:tc>
        <w:tc>
          <w:tcPr>
            <w:tcW w:w="1461" w:type="pct"/>
            <w:tcBorders>
              <w:bottom w:val="single" w:sz="4" w:space="0" w:color="auto"/>
            </w:tcBorders>
            <w:tcMar>
              <w:top w:w="0" w:type="dxa"/>
              <w:left w:w="108" w:type="dxa"/>
              <w:bottom w:w="0" w:type="dxa"/>
              <w:right w:w="108" w:type="dxa"/>
            </w:tcMar>
          </w:tcPr>
          <w:p w14:paraId="2412668E" w14:textId="77777777" w:rsidR="008F74D4" w:rsidRPr="002152C4" w:rsidRDefault="008F74D4" w:rsidP="005F7B09">
            <w:pPr>
              <w:pStyle w:val="Heading2"/>
              <w:spacing w:after="40" w:line="240" w:lineRule="auto"/>
              <w:jc w:val="both"/>
              <w:rPr>
                <w:rFonts w:ascii="Arial" w:eastAsia="Calibri" w:hAnsi="Arial" w:cs="Arial"/>
                <w:color w:val="auto"/>
                <w:sz w:val="22"/>
                <w:szCs w:val="22"/>
                <w:lang w:val="es-ES"/>
              </w:rPr>
            </w:pPr>
            <w:r w:rsidRPr="002152C4">
              <w:rPr>
                <w:rFonts w:ascii="Arial" w:eastAsia="Calibri" w:hAnsi="Arial" w:cs="Arial"/>
                <w:color w:val="auto"/>
                <w:sz w:val="22"/>
                <w:szCs w:val="22"/>
                <w:lang w:val="es-ES"/>
              </w:rPr>
              <w:t xml:space="preserve">Esfuerzos de aplicación relacionados con la salud </w:t>
            </w:r>
          </w:p>
        </w:tc>
        <w:tc>
          <w:tcPr>
            <w:tcW w:w="3167" w:type="pct"/>
            <w:tcBorders>
              <w:bottom w:val="single" w:sz="4" w:space="0" w:color="auto"/>
            </w:tcBorders>
          </w:tcPr>
          <w:p w14:paraId="70F51F3D" w14:textId="77777777" w:rsidR="008F74D4" w:rsidRPr="002152C4" w:rsidRDefault="008F74D4" w:rsidP="005F7B09">
            <w:pPr>
              <w:spacing w:before="40" w:after="40" w:line="240" w:lineRule="auto"/>
              <w:ind w:left="79" w:right="132"/>
              <w:jc w:val="both"/>
              <w:rPr>
                <w:rFonts w:eastAsia="Calibri" w:cs="Arial"/>
                <w:lang w:val="es-ES"/>
              </w:rPr>
            </w:pPr>
            <w:r w:rsidRPr="002152C4">
              <w:rPr>
                <w:rFonts w:eastAsia="Calibri" w:cs="Arial"/>
                <w:lang w:val="es-ES"/>
              </w:rPr>
              <w:t xml:space="preserve">Los factores que impulsan el declive de las poblaciones de especies migratorias están estrechamente vinculados con la aparición de enfermedades y problemas de salud. La interconexión entre la salud del medio ambiente, las personas, el ganado y la vida silvestre exige enfoques integrados, lo que significa que los esfuerzos por proteger las especies migratorias y sus hábitats también promueven la salud y la resiliencia de los ecosistemas. </w:t>
            </w:r>
          </w:p>
          <w:p w14:paraId="06BC5635" w14:textId="77777777" w:rsidR="008F74D4" w:rsidRPr="002152C4" w:rsidRDefault="008F74D4" w:rsidP="005F7B09">
            <w:pPr>
              <w:spacing w:before="40" w:after="40" w:line="240" w:lineRule="auto"/>
              <w:ind w:left="79" w:right="132"/>
              <w:jc w:val="both"/>
              <w:rPr>
                <w:rFonts w:eastAsia="Calibri" w:cs="Arial"/>
                <w:lang w:val="es-ES"/>
              </w:rPr>
            </w:pPr>
            <w:r w:rsidRPr="002152C4">
              <w:rPr>
                <w:rFonts w:eastAsia="Calibri" w:cs="Arial"/>
                <w:lang w:val="es-ES"/>
              </w:rPr>
              <w:t>La salud de la vida silvestre es una cuestión transversal y está estrechamente vinculada con otros trabajos de la CMS, entre ellos los relacionados con el comercio ilegal y no sostenible (centrándose en el riesgo de propagación de patógenos) y con los esfuerzos por reducir la interacción entre las especies incluidas en la CMS, el ganado, los animales domésticos y las personas (enfoque en «Una sola salud»).</w:t>
            </w:r>
          </w:p>
        </w:tc>
      </w:tr>
      <w:tr w:rsidR="005F7B09" w:rsidRPr="008F74D4" w14:paraId="2120118F" w14:textId="77777777" w:rsidTr="005F7B09">
        <w:trPr>
          <w:trHeight w:val="446"/>
        </w:trPr>
        <w:tc>
          <w:tcPr>
            <w:tcW w:w="372" w:type="pct"/>
            <w:tcBorders>
              <w:bottom w:val="single" w:sz="4" w:space="0" w:color="auto"/>
            </w:tcBorders>
            <w:tcMar>
              <w:top w:w="0" w:type="dxa"/>
              <w:left w:w="108" w:type="dxa"/>
              <w:bottom w:w="0" w:type="dxa"/>
              <w:right w:w="108" w:type="dxa"/>
            </w:tcMar>
          </w:tcPr>
          <w:p w14:paraId="027D64AD" w14:textId="77777777" w:rsidR="008F74D4" w:rsidRPr="002152C4" w:rsidRDefault="008F74D4" w:rsidP="005F7B09">
            <w:pPr>
              <w:spacing w:before="40" w:after="40" w:line="240" w:lineRule="auto"/>
              <w:jc w:val="center"/>
              <w:rPr>
                <w:rFonts w:eastAsia="Calibri" w:cs="Arial"/>
                <w:lang w:val="es-ES"/>
              </w:rPr>
            </w:pPr>
            <w:r w:rsidRPr="002152C4">
              <w:rPr>
                <w:rFonts w:eastAsia="Calibri" w:cs="Arial"/>
                <w:lang w:val="es-ES"/>
              </w:rPr>
              <w:t>4</w:t>
            </w:r>
          </w:p>
        </w:tc>
        <w:tc>
          <w:tcPr>
            <w:tcW w:w="1461" w:type="pct"/>
            <w:tcBorders>
              <w:bottom w:val="single" w:sz="4" w:space="0" w:color="auto"/>
            </w:tcBorders>
            <w:tcMar>
              <w:top w:w="0" w:type="dxa"/>
              <w:left w:w="108" w:type="dxa"/>
              <w:bottom w:w="0" w:type="dxa"/>
              <w:right w:w="108" w:type="dxa"/>
            </w:tcMar>
          </w:tcPr>
          <w:p w14:paraId="1F8BFDC5" w14:textId="77777777" w:rsidR="008F74D4" w:rsidRPr="002152C4" w:rsidRDefault="008F74D4" w:rsidP="005F7B09">
            <w:pPr>
              <w:pStyle w:val="Heading2"/>
              <w:spacing w:after="40" w:line="240" w:lineRule="auto"/>
              <w:jc w:val="both"/>
              <w:rPr>
                <w:rFonts w:ascii="Arial" w:eastAsia="Calibri" w:hAnsi="Arial" w:cs="Arial"/>
                <w:color w:val="auto"/>
                <w:sz w:val="22"/>
                <w:szCs w:val="22"/>
                <w:lang w:val="es-ES"/>
              </w:rPr>
            </w:pPr>
            <w:r w:rsidRPr="002152C4">
              <w:rPr>
                <w:rFonts w:ascii="Arial" w:eastAsia="Calibri" w:hAnsi="Arial" w:cs="Arial"/>
                <w:color w:val="auto"/>
                <w:sz w:val="22"/>
                <w:szCs w:val="22"/>
                <w:lang w:val="es-ES"/>
              </w:rPr>
              <w:t>Ecosistemas de agua dulce y barreras a la conectividad (por ejemplo, presas)</w:t>
            </w:r>
          </w:p>
        </w:tc>
        <w:tc>
          <w:tcPr>
            <w:tcW w:w="3167" w:type="pct"/>
            <w:tcBorders>
              <w:bottom w:val="single" w:sz="4" w:space="0" w:color="auto"/>
            </w:tcBorders>
          </w:tcPr>
          <w:p w14:paraId="58932C87" w14:textId="77777777" w:rsidR="008F74D4" w:rsidRPr="002152C4" w:rsidRDefault="008F74D4" w:rsidP="005F7B09">
            <w:pPr>
              <w:spacing w:before="40" w:after="40" w:line="240" w:lineRule="auto"/>
              <w:ind w:left="79" w:right="132"/>
              <w:jc w:val="both"/>
              <w:rPr>
                <w:rFonts w:eastAsia="Calibri" w:cs="Arial"/>
                <w:lang w:val="es-ES"/>
              </w:rPr>
            </w:pPr>
            <w:r w:rsidRPr="002152C4">
              <w:rPr>
                <w:rFonts w:eastAsia="Calibri" w:cs="Arial"/>
                <w:lang w:val="es-ES"/>
              </w:rPr>
              <w:t>Los ecosistemas de agua dulce son esenciales para la conservación de las especies, pero se ven amenazados por las barreras a la conectividad, incluidas —aunque no exclusivamente— las presas. Estas barreras pueden interrumpir la migración de especies que utilizan ecosistemas de agua dulce, como la anguila europea, los esturiones, los delfines de río y los peces fluviales amazónicos, impidiéndoles llegar a zonas críticas de reproducción y alimentación. Afrontar estas barreras y sus repercusiones hacia niveles inferiores en los hábitats clave es fundamental para la supervivencia de dichas especies.</w:t>
            </w:r>
          </w:p>
        </w:tc>
      </w:tr>
      <w:tr w:rsidR="005F7B09" w:rsidRPr="008F74D4" w14:paraId="5E677EFE" w14:textId="77777777" w:rsidTr="005F7B09">
        <w:trPr>
          <w:trHeight w:val="446"/>
        </w:trPr>
        <w:tc>
          <w:tcPr>
            <w:tcW w:w="372" w:type="pct"/>
            <w:tcBorders>
              <w:top w:val="nil"/>
            </w:tcBorders>
            <w:tcMar>
              <w:top w:w="0" w:type="dxa"/>
              <w:left w:w="108" w:type="dxa"/>
              <w:bottom w:w="0" w:type="dxa"/>
              <w:right w:w="108" w:type="dxa"/>
            </w:tcMar>
          </w:tcPr>
          <w:p w14:paraId="3D546267" w14:textId="77777777" w:rsidR="008F74D4" w:rsidRPr="002152C4" w:rsidRDefault="008F74D4" w:rsidP="005F7B09">
            <w:pPr>
              <w:spacing w:before="40" w:after="40" w:line="240" w:lineRule="auto"/>
              <w:jc w:val="center"/>
              <w:rPr>
                <w:rFonts w:eastAsia="Calibri" w:cs="Arial"/>
                <w:lang w:val="es-ES"/>
              </w:rPr>
            </w:pPr>
            <w:r w:rsidRPr="002152C4">
              <w:rPr>
                <w:rFonts w:eastAsia="Calibri" w:cs="Arial"/>
                <w:lang w:val="es-ES"/>
              </w:rPr>
              <w:lastRenderedPageBreak/>
              <w:t>5</w:t>
            </w:r>
          </w:p>
        </w:tc>
        <w:tc>
          <w:tcPr>
            <w:tcW w:w="1461" w:type="pct"/>
            <w:tcBorders>
              <w:top w:val="nil"/>
              <w:bottom w:val="single" w:sz="4" w:space="0" w:color="auto"/>
            </w:tcBorders>
            <w:tcMar>
              <w:top w:w="0" w:type="dxa"/>
              <w:left w:w="108" w:type="dxa"/>
              <w:bottom w:w="0" w:type="dxa"/>
              <w:right w:w="108" w:type="dxa"/>
            </w:tcMar>
          </w:tcPr>
          <w:p w14:paraId="694FE67A" w14:textId="77777777" w:rsidR="008F74D4" w:rsidRPr="002152C4" w:rsidRDefault="008F74D4" w:rsidP="005F7B09">
            <w:pPr>
              <w:pStyle w:val="Heading2"/>
              <w:spacing w:after="40" w:line="240" w:lineRule="auto"/>
              <w:jc w:val="both"/>
              <w:rPr>
                <w:rFonts w:ascii="Arial" w:eastAsia="Calibri" w:hAnsi="Arial" w:cs="Arial"/>
                <w:color w:val="auto"/>
                <w:sz w:val="22"/>
                <w:szCs w:val="22"/>
                <w:lang w:val="es-ES"/>
              </w:rPr>
            </w:pPr>
            <w:r w:rsidRPr="002152C4">
              <w:rPr>
                <w:rFonts w:ascii="Arial" w:eastAsia="Calibri" w:hAnsi="Arial" w:cs="Arial"/>
                <w:color w:val="auto"/>
                <w:sz w:val="22"/>
                <w:szCs w:val="22"/>
                <w:lang w:val="es-ES"/>
              </w:rPr>
              <w:t xml:space="preserve">Barreras a la conectividad </w:t>
            </w:r>
          </w:p>
        </w:tc>
        <w:tc>
          <w:tcPr>
            <w:tcW w:w="3167" w:type="pct"/>
            <w:tcBorders>
              <w:top w:val="nil"/>
              <w:bottom w:val="single" w:sz="4" w:space="0" w:color="auto"/>
            </w:tcBorders>
          </w:tcPr>
          <w:p w14:paraId="3949C717" w14:textId="77777777" w:rsidR="008F74D4" w:rsidRPr="002152C4" w:rsidRDefault="008F74D4" w:rsidP="005F7B09">
            <w:pPr>
              <w:spacing w:before="40" w:after="40" w:line="240" w:lineRule="auto"/>
              <w:ind w:left="79" w:right="132"/>
              <w:jc w:val="both"/>
              <w:rPr>
                <w:rFonts w:eastAsia="Calibri" w:cs="Arial"/>
                <w:lang w:val="es-ES"/>
              </w:rPr>
            </w:pPr>
            <w:r w:rsidRPr="002152C4">
              <w:rPr>
                <w:rFonts w:eastAsia="Calibri" w:cs="Arial"/>
                <w:lang w:val="es-ES"/>
              </w:rPr>
              <w:t>Las barreras y obstáculos físicos o de origen humano, como las infraestructuras lineales y de otro tipo, bloquean el libre movimiento y pueden provocar importantes cambios de comportamiento en las especies migratorias, cuyos efectos son especialmente graves cuando se producen en puntos críticos o cuellos de botella a lo largo de una ruta migratoria. Además, dichas barreras pueden limitar la capacidad de las especies migratorias para adaptarse a las condiciones climáticas cambiantes. Las amenazas derivadas de presas, carreteras, ferrocarriles y otras infraestructuras pueden mitigarse mediante la prevención, la minimización y la restauración, siendo la prevención el mecanismo más importante y rentable. Comprender y modelar las zonas sensibles y las rutas migratorias clave son pasos esenciales para garantizar que los riesgos e impactos potenciales se identifiquen en la fase de planificación de un proyecto de desarrollo, antes de la construcción de cualquier infraestructura, y para asegurar que las consideraciones sobre especies migratorias se integren en instrumentos de planificación espacial, como las EIA (evaluaciones de impacto ambiental) y la planificación espacial marina y terrestre.</w:t>
            </w:r>
          </w:p>
        </w:tc>
      </w:tr>
      <w:tr w:rsidR="005F7B09" w:rsidRPr="008F74D4" w14:paraId="330C2055" w14:textId="77777777" w:rsidTr="005F7B09">
        <w:trPr>
          <w:trHeight w:val="446"/>
        </w:trPr>
        <w:tc>
          <w:tcPr>
            <w:tcW w:w="372" w:type="pct"/>
            <w:tcMar>
              <w:top w:w="0" w:type="dxa"/>
              <w:left w:w="108" w:type="dxa"/>
              <w:bottom w:w="0" w:type="dxa"/>
              <w:right w:w="108" w:type="dxa"/>
            </w:tcMar>
          </w:tcPr>
          <w:p w14:paraId="437FB49C" w14:textId="77777777" w:rsidR="008F74D4" w:rsidRPr="002152C4" w:rsidRDefault="008F74D4" w:rsidP="005F7B09">
            <w:pPr>
              <w:spacing w:before="40" w:after="40" w:line="240" w:lineRule="auto"/>
              <w:jc w:val="center"/>
              <w:rPr>
                <w:rFonts w:eastAsia="Calibri" w:cs="Arial"/>
                <w:lang w:val="es-ES"/>
              </w:rPr>
            </w:pPr>
            <w:r w:rsidRPr="002152C4">
              <w:rPr>
                <w:rFonts w:eastAsia="Calibri" w:cs="Arial"/>
                <w:lang w:val="es-ES"/>
              </w:rPr>
              <w:t>6</w:t>
            </w:r>
          </w:p>
        </w:tc>
        <w:tc>
          <w:tcPr>
            <w:tcW w:w="1461" w:type="pct"/>
            <w:tcBorders>
              <w:bottom w:val="single" w:sz="4" w:space="0" w:color="auto"/>
            </w:tcBorders>
            <w:tcMar>
              <w:top w:w="0" w:type="dxa"/>
              <w:left w:w="108" w:type="dxa"/>
              <w:bottom w:w="0" w:type="dxa"/>
              <w:right w:w="108" w:type="dxa"/>
            </w:tcMar>
          </w:tcPr>
          <w:p w14:paraId="15409273" w14:textId="77777777" w:rsidR="008F74D4" w:rsidRPr="002152C4" w:rsidRDefault="008F74D4" w:rsidP="005F7B09">
            <w:pPr>
              <w:pStyle w:val="Heading2"/>
              <w:spacing w:after="40" w:line="240" w:lineRule="auto"/>
              <w:jc w:val="both"/>
              <w:rPr>
                <w:rFonts w:ascii="Arial" w:eastAsia="Calibri" w:hAnsi="Arial" w:cs="Arial"/>
                <w:color w:val="auto"/>
                <w:sz w:val="22"/>
                <w:szCs w:val="22"/>
                <w:lang w:val="es-ES"/>
              </w:rPr>
            </w:pPr>
            <w:r w:rsidRPr="002152C4">
              <w:rPr>
                <w:rFonts w:ascii="Arial" w:eastAsia="Calibri" w:hAnsi="Arial" w:cs="Arial"/>
                <w:color w:val="auto"/>
                <w:sz w:val="22"/>
                <w:szCs w:val="22"/>
                <w:lang w:val="es-ES"/>
              </w:rPr>
              <w:t xml:space="preserve">Captura ilegal y/o no sostenible </w:t>
            </w:r>
          </w:p>
        </w:tc>
        <w:tc>
          <w:tcPr>
            <w:tcW w:w="3167" w:type="pct"/>
            <w:tcBorders>
              <w:bottom w:val="single" w:sz="4" w:space="0" w:color="auto"/>
            </w:tcBorders>
          </w:tcPr>
          <w:p w14:paraId="693F0E15" w14:textId="77777777" w:rsidR="008F74D4" w:rsidRPr="002152C4" w:rsidRDefault="008F74D4" w:rsidP="005F7B09">
            <w:pPr>
              <w:spacing w:before="40" w:after="40" w:line="240" w:lineRule="auto"/>
              <w:ind w:left="79" w:right="132"/>
              <w:jc w:val="both"/>
              <w:rPr>
                <w:rFonts w:eastAsia="Calibri" w:cs="Arial"/>
                <w:lang w:val="es-ES"/>
              </w:rPr>
            </w:pPr>
            <w:r w:rsidRPr="002152C4">
              <w:rPr>
                <w:rFonts w:eastAsia="Calibri" w:cs="Arial"/>
                <w:lang w:val="es-ES"/>
              </w:rPr>
              <w:t xml:space="preserve">La captura ilegal y/o no sostenible para uso doméstico (y a menudo también para el comercio internacional) constituye una amenaza para muchas especies incluidas en la CMS. Si bien los acuerdos multilaterales sobre el medio ambiente como la CITES se centran en el comercio internacional, el uso y comercio internos —incluidos los destinados al sustento, </w:t>
            </w:r>
            <w:r w:rsidRPr="002152C4">
              <w:rPr>
                <w:rFonts w:eastAsia="Calibri" w:cs="Arial"/>
                <w:color w:val="000000" w:themeColor="text1"/>
                <w:lang w:val="es-ES"/>
              </w:rPr>
              <w:t xml:space="preserve">la alimentación, las prácticas culturales o religiosas, la obtención de fibras, curiosidades, control de plagas y venta local </w:t>
            </w:r>
            <w:r w:rsidRPr="002152C4">
              <w:rPr>
                <w:rFonts w:eastAsia="Calibri" w:cs="Arial"/>
                <w:lang w:val="es-ES"/>
              </w:rPr>
              <w:t xml:space="preserve">— ejercen una gran presión sobre las especies incluidas en la CMS. </w:t>
            </w:r>
          </w:p>
        </w:tc>
      </w:tr>
      <w:tr w:rsidR="005F7B09" w:rsidRPr="008F74D4" w14:paraId="15F4D9EA" w14:textId="77777777" w:rsidTr="005F7B09">
        <w:trPr>
          <w:trHeight w:val="446"/>
        </w:trPr>
        <w:tc>
          <w:tcPr>
            <w:tcW w:w="372" w:type="pct"/>
            <w:tcMar>
              <w:top w:w="0" w:type="dxa"/>
              <w:left w:w="108" w:type="dxa"/>
              <w:bottom w:w="0" w:type="dxa"/>
              <w:right w:w="108" w:type="dxa"/>
            </w:tcMar>
          </w:tcPr>
          <w:p w14:paraId="73413B83" w14:textId="77777777" w:rsidR="008F74D4" w:rsidRPr="002152C4" w:rsidRDefault="008F74D4" w:rsidP="005F7B09">
            <w:pPr>
              <w:spacing w:before="40" w:after="40" w:line="240" w:lineRule="auto"/>
              <w:jc w:val="center"/>
              <w:rPr>
                <w:rFonts w:eastAsia="Calibri" w:cs="Arial"/>
                <w:lang w:val="es-ES"/>
              </w:rPr>
            </w:pPr>
            <w:r w:rsidRPr="002152C4">
              <w:rPr>
                <w:rFonts w:eastAsia="Calibri" w:cs="Arial"/>
                <w:lang w:val="es-ES"/>
              </w:rPr>
              <w:t>7</w:t>
            </w:r>
          </w:p>
        </w:tc>
        <w:tc>
          <w:tcPr>
            <w:tcW w:w="1461" w:type="pct"/>
            <w:tcBorders>
              <w:bottom w:val="single" w:sz="4" w:space="0" w:color="auto"/>
            </w:tcBorders>
            <w:tcMar>
              <w:top w:w="0" w:type="dxa"/>
              <w:left w:w="108" w:type="dxa"/>
              <w:bottom w:w="0" w:type="dxa"/>
              <w:right w:w="108" w:type="dxa"/>
            </w:tcMar>
          </w:tcPr>
          <w:p w14:paraId="2894FA3E" w14:textId="77777777" w:rsidR="008F74D4" w:rsidRPr="002152C4" w:rsidRDefault="008F74D4" w:rsidP="005F7B09">
            <w:pPr>
              <w:pStyle w:val="Heading2"/>
              <w:spacing w:after="40" w:line="240" w:lineRule="auto"/>
              <w:jc w:val="both"/>
              <w:rPr>
                <w:rFonts w:ascii="Arial" w:eastAsia="Calibri" w:hAnsi="Arial" w:cs="Arial"/>
                <w:color w:val="auto"/>
                <w:sz w:val="22"/>
                <w:szCs w:val="22"/>
                <w:lang w:val="es-ES"/>
              </w:rPr>
            </w:pPr>
            <w:r w:rsidRPr="002152C4">
              <w:rPr>
                <w:rFonts w:ascii="Arial" w:eastAsia="Calibri" w:hAnsi="Arial" w:cs="Arial"/>
                <w:color w:val="auto"/>
                <w:sz w:val="22"/>
                <w:szCs w:val="22"/>
                <w:lang w:val="es-ES"/>
              </w:rPr>
              <w:t xml:space="preserve">Múltiples beneficios de las especies migratorias </w:t>
            </w:r>
          </w:p>
        </w:tc>
        <w:tc>
          <w:tcPr>
            <w:tcW w:w="3167" w:type="pct"/>
            <w:tcBorders>
              <w:bottom w:val="single" w:sz="4" w:space="0" w:color="auto"/>
            </w:tcBorders>
          </w:tcPr>
          <w:p w14:paraId="7650D47E" w14:textId="77777777" w:rsidR="008F74D4" w:rsidRPr="002152C4" w:rsidRDefault="008F74D4" w:rsidP="005F7B09">
            <w:pPr>
              <w:spacing w:before="40" w:after="40" w:line="240" w:lineRule="auto"/>
              <w:ind w:left="79" w:right="132"/>
              <w:jc w:val="both"/>
              <w:rPr>
                <w:rFonts w:cs="Arial"/>
                <w:lang w:val="es-ES"/>
              </w:rPr>
            </w:pPr>
            <w:r w:rsidRPr="002152C4">
              <w:rPr>
                <w:rFonts w:cs="Arial"/>
                <w:lang w:val="es-ES"/>
              </w:rPr>
              <w:t xml:space="preserve">Las especies migratorias desempeñan un papel crucial en el mantenimiento de ecosistemas sanos y bien equilibrados, son esenciales para la integridad ecológica y proporcionan servicios ecosistémicos, contribuyen a la </w:t>
            </w:r>
            <w:r w:rsidRPr="002152C4">
              <w:rPr>
                <w:rFonts w:cs="Arial"/>
                <w:color w:val="000000" w:themeColor="text1"/>
                <w:lang w:val="es-ES"/>
              </w:rPr>
              <w:t>mitigación y adaptación al cambio climático</w:t>
            </w:r>
            <w:r w:rsidRPr="002152C4">
              <w:rPr>
                <w:rFonts w:cs="Arial"/>
                <w:lang w:val="es-ES"/>
              </w:rPr>
              <w:t>, y aportan beneficios a las personas, incluidos los beneficios culturales, sanitarios y de medios de vida para los pueblos indígenas y las comunidades locales.</w:t>
            </w:r>
          </w:p>
        </w:tc>
      </w:tr>
    </w:tbl>
    <w:p w14:paraId="6094FFEB" w14:textId="77777777" w:rsidR="008F74D4" w:rsidRDefault="008F74D4" w:rsidP="008F74D4">
      <w:pPr>
        <w:jc w:val="both"/>
        <w:rPr>
          <w:rFonts w:eastAsia="Times New Roman" w:cs="Arial"/>
          <w:lang w:val="es-ES"/>
        </w:rPr>
        <w:sectPr w:rsidR="008F74D4" w:rsidSect="00323406">
          <w:headerReference w:type="even" r:id="rId26"/>
          <w:headerReference w:type="first" r:id="rId27"/>
          <w:pgSz w:w="11906" w:h="16838" w:code="9"/>
          <w:pgMar w:top="1440" w:right="1440" w:bottom="1440" w:left="1440" w:header="720" w:footer="720" w:gutter="0"/>
          <w:cols w:space="720"/>
          <w:titlePg/>
          <w:docGrid w:linePitch="360"/>
        </w:sectPr>
      </w:pPr>
    </w:p>
    <w:p w14:paraId="299C22FF" w14:textId="2BB0F82E" w:rsidR="008F74D4" w:rsidRPr="002152C4" w:rsidRDefault="005F7B09" w:rsidP="008F74D4">
      <w:pPr>
        <w:spacing w:after="0" w:line="240" w:lineRule="auto"/>
        <w:jc w:val="right"/>
        <w:rPr>
          <w:rStyle w:val="eop"/>
          <w:rFonts w:eastAsiaTheme="majorEastAsia" w:cs="Arial"/>
          <w:lang w:val="es-ES"/>
        </w:rPr>
      </w:pPr>
      <w:r w:rsidRPr="002152C4">
        <w:rPr>
          <w:rStyle w:val="normaltextrun"/>
          <w:rFonts w:eastAsiaTheme="majorEastAsia" w:cs="Arial"/>
          <w:b/>
          <w:bCs/>
          <w:lang w:val="es-ES"/>
        </w:rPr>
        <w:lastRenderedPageBreak/>
        <w:t>ANEXO</w:t>
      </w:r>
      <w:r w:rsidR="008F74D4" w:rsidRPr="002152C4">
        <w:rPr>
          <w:rStyle w:val="normaltextrun"/>
          <w:rFonts w:eastAsiaTheme="majorEastAsia" w:cs="Arial"/>
          <w:b/>
          <w:bCs/>
          <w:lang w:val="es-ES"/>
        </w:rPr>
        <w:t> 3</w:t>
      </w:r>
      <w:r w:rsidR="008F74D4" w:rsidRPr="002152C4">
        <w:rPr>
          <w:rStyle w:val="eop"/>
          <w:rFonts w:eastAsiaTheme="majorEastAsia" w:cs="Arial"/>
          <w:lang w:val="es-ES"/>
        </w:rPr>
        <w:t> </w:t>
      </w:r>
    </w:p>
    <w:p w14:paraId="65F746F5" w14:textId="77777777" w:rsidR="008F74D4" w:rsidRDefault="008F74D4" w:rsidP="008F74D4">
      <w:pPr>
        <w:spacing w:after="0" w:line="240" w:lineRule="auto"/>
        <w:jc w:val="right"/>
        <w:rPr>
          <w:lang w:val="es-ES"/>
        </w:rPr>
      </w:pPr>
    </w:p>
    <w:p w14:paraId="16ED76C4" w14:textId="77777777" w:rsidR="005F7B09" w:rsidRPr="002152C4" w:rsidRDefault="005F7B09" w:rsidP="008F74D4">
      <w:pPr>
        <w:spacing w:after="0" w:line="240" w:lineRule="auto"/>
        <w:jc w:val="right"/>
        <w:rPr>
          <w:lang w:val="es-ES"/>
        </w:rPr>
      </w:pPr>
    </w:p>
    <w:p w14:paraId="5A6A194B" w14:textId="77777777" w:rsidR="008F74D4" w:rsidRPr="002152C4" w:rsidRDefault="008F74D4" w:rsidP="008F74D4">
      <w:pPr>
        <w:spacing w:after="0" w:line="240" w:lineRule="auto"/>
        <w:rPr>
          <w:rFonts w:cs="Arial"/>
          <w:lang w:val="es-ES"/>
        </w:rPr>
      </w:pPr>
      <w:r w:rsidRPr="002152C4">
        <w:rPr>
          <w:rFonts w:cs="Arial"/>
          <w:lang w:val="es-ES"/>
        </w:rPr>
        <w:t>Tabla 1. Lista de especies potenciales para estudios de caso identificadas por el Consejo Científico</w:t>
      </w:r>
    </w:p>
    <w:p w14:paraId="3359287D" w14:textId="77777777" w:rsidR="008F74D4" w:rsidRPr="002152C4" w:rsidRDefault="008F74D4" w:rsidP="008F74D4">
      <w:pPr>
        <w:spacing w:after="0" w:line="240" w:lineRule="auto"/>
        <w:rPr>
          <w:rFonts w:cs="Arial"/>
          <w:lang w:val="es-ES"/>
        </w:rPr>
      </w:pPr>
    </w:p>
    <w:tbl>
      <w:tblPr>
        <w:tblStyle w:val="TableGrid"/>
        <w:tblW w:w="9810" w:type="dxa"/>
        <w:tblInd w:w="-275" w:type="dxa"/>
        <w:tblLayout w:type="fixed"/>
        <w:tblCellMar>
          <w:left w:w="28" w:type="dxa"/>
          <w:right w:w="28" w:type="dxa"/>
        </w:tblCellMar>
        <w:tblLook w:val="04A0" w:firstRow="1" w:lastRow="0" w:firstColumn="1" w:lastColumn="0" w:noHBand="0" w:noVBand="1"/>
      </w:tblPr>
      <w:tblGrid>
        <w:gridCol w:w="1546"/>
        <w:gridCol w:w="1559"/>
        <w:gridCol w:w="851"/>
        <w:gridCol w:w="1134"/>
        <w:gridCol w:w="1417"/>
        <w:gridCol w:w="709"/>
        <w:gridCol w:w="2594"/>
      </w:tblGrid>
      <w:tr w:rsidR="008F74D4" w:rsidRPr="002152C4" w14:paraId="02307F30" w14:textId="77777777" w:rsidTr="00FB1C8F">
        <w:trPr>
          <w:trHeight w:val="276"/>
          <w:tblHeader/>
        </w:trPr>
        <w:tc>
          <w:tcPr>
            <w:tcW w:w="1546" w:type="dxa"/>
            <w:vMerge w:val="restart"/>
            <w:shd w:val="clear" w:color="auto" w:fill="E7E6E6" w:themeFill="background2"/>
            <w:noWrap/>
            <w:hideMark/>
          </w:tcPr>
          <w:p w14:paraId="7E731FDE" w14:textId="77777777" w:rsidR="008F74D4" w:rsidRPr="002152C4" w:rsidRDefault="008F74D4" w:rsidP="00B779C6">
            <w:pPr>
              <w:rPr>
                <w:rFonts w:ascii="Arial" w:hAnsi="Arial" w:cs="Arial"/>
                <w:b/>
                <w:bCs/>
                <w:sz w:val="18"/>
                <w:szCs w:val="18"/>
                <w:lang w:val="es-ES"/>
              </w:rPr>
            </w:pPr>
            <w:r w:rsidRPr="002152C4">
              <w:rPr>
                <w:rFonts w:ascii="Arial" w:hAnsi="Arial" w:cs="Arial"/>
                <w:b/>
                <w:bCs/>
                <w:sz w:val="18"/>
                <w:szCs w:val="18"/>
                <w:lang w:val="es-ES"/>
              </w:rPr>
              <w:t>Nombre común</w:t>
            </w:r>
          </w:p>
        </w:tc>
        <w:tc>
          <w:tcPr>
            <w:tcW w:w="1559" w:type="dxa"/>
            <w:vMerge w:val="restart"/>
            <w:shd w:val="clear" w:color="auto" w:fill="E7E6E6" w:themeFill="background2"/>
            <w:noWrap/>
            <w:hideMark/>
          </w:tcPr>
          <w:p w14:paraId="219A8D66" w14:textId="77777777" w:rsidR="008F74D4" w:rsidRPr="002152C4" w:rsidRDefault="008F74D4" w:rsidP="00B779C6">
            <w:pPr>
              <w:rPr>
                <w:rFonts w:ascii="Arial" w:hAnsi="Arial" w:cs="Arial"/>
                <w:b/>
                <w:bCs/>
                <w:sz w:val="18"/>
                <w:szCs w:val="18"/>
                <w:lang w:val="es-ES"/>
              </w:rPr>
            </w:pPr>
            <w:r w:rsidRPr="002152C4">
              <w:rPr>
                <w:rFonts w:ascii="Arial" w:hAnsi="Arial" w:cs="Arial"/>
                <w:b/>
                <w:bCs/>
                <w:sz w:val="18"/>
                <w:szCs w:val="18"/>
                <w:lang w:val="es-ES"/>
              </w:rPr>
              <w:t>Nombre científico</w:t>
            </w:r>
          </w:p>
        </w:tc>
        <w:tc>
          <w:tcPr>
            <w:tcW w:w="3402" w:type="dxa"/>
            <w:gridSpan w:val="3"/>
            <w:shd w:val="clear" w:color="auto" w:fill="E7E6E6" w:themeFill="background2"/>
            <w:noWrap/>
            <w:hideMark/>
          </w:tcPr>
          <w:p w14:paraId="412F3E5F" w14:textId="77777777" w:rsidR="008F74D4" w:rsidRPr="002152C4" w:rsidRDefault="008F74D4" w:rsidP="00B779C6">
            <w:pPr>
              <w:jc w:val="center"/>
              <w:rPr>
                <w:rFonts w:ascii="Arial" w:hAnsi="Arial" w:cs="Arial"/>
                <w:b/>
                <w:bCs/>
                <w:sz w:val="18"/>
                <w:szCs w:val="18"/>
                <w:lang w:val="es-ES"/>
              </w:rPr>
            </w:pPr>
            <w:r w:rsidRPr="002152C4">
              <w:rPr>
                <w:rFonts w:ascii="Arial" w:hAnsi="Arial" w:cs="Arial"/>
                <w:b/>
                <w:bCs/>
                <w:sz w:val="18"/>
                <w:szCs w:val="18"/>
                <w:lang w:val="es-ES"/>
              </w:rPr>
              <w:t>Evaluación de la UICN</w:t>
            </w:r>
          </w:p>
        </w:tc>
        <w:tc>
          <w:tcPr>
            <w:tcW w:w="709" w:type="dxa"/>
            <w:vMerge w:val="restart"/>
            <w:shd w:val="clear" w:color="auto" w:fill="E7E6E6" w:themeFill="background2"/>
            <w:hideMark/>
          </w:tcPr>
          <w:p w14:paraId="4C78A4D1" w14:textId="77777777" w:rsidR="008F74D4" w:rsidRPr="002152C4" w:rsidRDefault="008F74D4" w:rsidP="00B779C6">
            <w:pPr>
              <w:jc w:val="center"/>
              <w:rPr>
                <w:rFonts w:ascii="Arial" w:hAnsi="Arial" w:cs="Arial"/>
                <w:b/>
                <w:bCs/>
                <w:sz w:val="18"/>
                <w:szCs w:val="18"/>
                <w:lang w:val="es-ES"/>
              </w:rPr>
            </w:pPr>
            <w:proofErr w:type="spellStart"/>
            <w:r w:rsidRPr="002152C4">
              <w:rPr>
                <w:rFonts w:ascii="Arial" w:hAnsi="Arial" w:cs="Arial"/>
                <w:b/>
                <w:bCs/>
                <w:sz w:val="18"/>
                <w:szCs w:val="18"/>
                <w:lang w:val="es-ES"/>
              </w:rPr>
              <w:t>Apénd</w:t>
            </w:r>
            <w:proofErr w:type="spellEnd"/>
            <w:r w:rsidRPr="002152C4">
              <w:rPr>
                <w:rFonts w:ascii="Arial" w:hAnsi="Arial" w:cs="Arial"/>
                <w:b/>
                <w:bCs/>
                <w:sz w:val="18"/>
                <w:szCs w:val="18"/>
                <w:lang w:val="es-ES"/>
              </w:rPr>
              <w:t>. de la CMS</w:t>
            </w:r>
          </w:p>
        </w:tc>
        <w:tc>
          <w:tcPr>
            <w:tcW w:w="2594" w:type="dxa"/>
            <w:vMerge w:val="restart"/>
            <w:shd w:val="clear" w:color="auto" w:fill="E7E6E6" w:themeFill="background2"/>
            <w:hideMark/>
          </w:tcPr>
          <w:p w14:paraId="4B57CBC1" w14:textId="77777777" w:rsidR="008F74D4" w:rsidRPr="002152C4" w:rsidRDefault="008F74D4" w:rsidP="00B779C6">
            <w:pPr>
              <w:rPr>
                <w:rFonts w:ascii="Arial" w:hAnsi="Arial" w:cs="Arial"/>
                <w:b/>
                <w:bCs/>
                <w:sz w:val="18"/>
                <w:szCs w:val="18"/>
                <w:lang w:val="es-ES"/>
              </w:rPr>
            </w:pPr>
            <w:r w:rsidRPr="002152C4">
              <w:rPr>
                <w:rFonts w:ascii="Arial" w:hAnsi="Arial" w:cs="Arial"/>
                <w:b/>
                <w:bCs/>
                <w:sz w:val="18"/>
                <w:szCs w:val="18"/>
                <w:lang w:val="es-ES"/>
              </w:rPr>
              <w:t>Comentarios / notas</w:t>
            </w:r>
          </w:p>
        </w:tc>
      </w:tr>
      <w:tr w:rsidR="008F74D4" w:rsidRPr="002152C4" w14:paraId="02415FBA" w14:textId="77777777" w:rsidTr="00FB1C8F">
        <w:trPr>
          <w:trHeight w:val="279"/>
        </w:trPr>
        <w:tc>
          <w:tcPr>
            <w:tcW w:w="1546" w:type="dxa"/>
            <w:vMerge/>
            <w:noWrap/>
          </w:tcPr>
          <w:p w14:paraId="198C0046" w14:textId="77777777" w:rsidR="008F74D4" w:rsidRPr="002152C4" w:rsidRDefault="008F74D4" w:rsidP="00B779C6">
            <w:pPr>
              <w:rPr>
                <w:rFonts w:ascii="Arial" w:hAnsi="Arial" w:cs="Arial"/>
                <w:b/>
                <w:bCs/>
                <w:sz w:val="18"/>
                <w:szCs w:val="18"/>
                <w:lang w:val="es-ES"/>
              </w:rPr>
            </w:pPr>
          </w:p>
        </w:tc>
        <w:tc>
          <w:tcPr>
            <w:tcW w:w="1559" w:type="dxa"/>
            <w:vMerge/>
            <w:noWrap/>
          </w:tcPr>
          <w:p w14:paraId="2AF33AE0" w14:textId="77777777" w:rsidR="008F74D4" w:rsidRPr="002152C4" w:rsidRDefault="008F74D4" w:rsidP="00B779C6">
            <w:pPr>
              <w:rPr>
                <w:rFonts w:ascii="Arial" w:hAnsi="Arial" w:cs="Arial"/>
                <w:b/>
                <w:bCs/>
                <w:sz w:val="18"/>
                <w:szCs w:val="18"/>
                <w:lang w:val="es-ES"/>
              </w:rPr>
            </w:pPr>
          </w:p>
        </w:tc>
        <w:tc>
          <w:tcPr>
            <w:tcW w:w="851" w:type="dxa"/>
            <w:shd w:val="clear" w:color="auto" w:fill="E7E6E6" w:themeFill="background2"/>
            <w:noWrap/>
          </w:tcPr>
          <w:p w14:paraId="50266BC1" w14:textId="77777777" w:rsidR="008F74D4" w:rsidRPr="002152C4" w:rsidRDefault="008F74D4" w:rsidP="00B779C6">
            <w:pPr>
              <w:jc w:val="center"/>
              <w:rPr>
                <w:rFonts w:ascii="Arial" w:hAnsi="Arial" w:cs="Arial"/>
                <w:b/>
                <w:bCs/>
                <w:sz w:val="18"/>
                <w:szCs w:val="18"/>
                <w:lang w:val="es-ES"/>
              </w:rPr>
            </w:pPr>
            <w:r w:rsidRPr="002152C4">
              <w:rPr>
                <w:rFonts w:ascii="Arial" w:hAnsi="Arial" w:cs="Arial"/>
                <w:b/>
                <w:bCs/>
                <w:sz w:val="18"/>
                <w:szCs w:val="18"/>
                <w:lang w:val="es-ES"/>
              </w:rPr>
              <w:t>Estado en la Lista Roja</w:t>
            </w:r>
          </w:p>
        </w:tc>
        <w:tc>
          <w:tcPr>
            <w:tcW w:w="1134" w:type="dxa"/>
            <w:shd w:val="clear" w:color="auto" w:fill="E7E6E6" w:themeFill="background2"/>
          </w:tcPr>
          <w:p w14:paraId="6D00B6C8" w14:textId="77777777" w:rsidR="008F74D4" w:rsidRPr="002152C4" w:rsidRDefault="008F74D4" w:rsidP="00B779C6">
            <w:pPr>
              <w:jc w:val="center"/>
              <w:rPr>
                <w:rFonts w:ascii="Arial" w:hAnsi="Arial" w:cs="Arial"/>
                <w:b/>
                <w:bCs/>
                <w:sz w:val="18"/>
                <w:szCs w:val="18"/>
                <w:lang w:val="es-ES"/>
              </w:rPr>
            </w:pPr>
            <w:r w:rsidRPr="002152C4">
              <w:rPr>
                <w:rFonts w:ascii="Arial" w:hAnsi="Arial" w:cs="Arial"/>
                <w:b/>
                <w:bCs/>
                <w:sz w:val="18"/>
                <w:szCs w:val="18"/>
                <w:lang w:val="es-ES"/>
              </w:rPr>
              <w:t>Tendencia en la Lista Roja</w:t>
            </w:r>
          </w:p>
        </w:tc>
        <w:tc>
          <w:tcPr>
            <w:tcW w:w="1417" w:type="dxa"/>
            <w:shd w:val="clear" w:color="auto" w:fill="E7E6E6" w:themeFill="background2"/>
          </w:tcPr>
          <w:p w14:paraId="4F711788" w14:textId="77777777" w:rsidR="008F74D4" w:rsidRPr="002152C4" w:rsidRDefault="008F74D4" w:rsidP="00B779C6">
            <w:pPr>
              <w:jc w:val="center"/>
              <w:rPr>
                <w:rFonts w:ascii="Arial" w:hAnsi="Arial" w:cs="Arial"/>
                <w:b/>
                <w:bCs/>
                <w:sz w:val="18"/>
                <w:szCs w:val="18"/>
                <w:lang w:val="es-ES"/>
              </w:rPr>
            </w:pPr>
            <w:r w:rsidRPr="002152C4">
              <w:rPr>
                <w:rFonts w:ascii="Arial" w:hAnsi="Arial" w:cs="Arial"/>
                <w:b/>
                <w:bCs/>
                <w:sz w:val="18"/>
                <w:szCs w:val="18"/>
                <w:lang w:val="es-ES"/>
              </w:rPr>
              <w:t>Alcance / fecha</w:t>
            </w:r>
          </w:p>
        </w:tc>
        <w:tc>
          <w:tcPr>
            <w:tcW w:w="709" w:type="dxa"/>
            <w:vMerge/>
          </w:tcPr>
          <w:p w14:paraId="40A0A66E" w14:textId="77777777" w:rsidR="008F74D4" w:rsidRPr="002152C4" w:rsidRDefault="008F74D4" w:rsidP="00B779C6">
            <w:pPr>
              <w:jc w:val="center"/>
              <w:rPr>
                <w:rFonts w:ascii="Arial" w:hAnsi="Arial" w:cs="Arial"/>
                <w:b/>
                <w:bCs/>
                <w:sz w:val="18"/>
                <w:szCs w:val="18"/>
                <w:lang w:val="es-ES"/>
              </w:rPr>
            </w:pPr>
          </w:p>
        </w:tc>
        <w:tc>
          <w:tcPr>
            <w:tcW w:w="2594" w:type="dxa"/>
            <w:vMerge/>
          </w:tcPr>
          <w:p w14:paraId="6E1DA49F" w14:textId="77777777" w:rsidR="008F74D4" w:rsidRPr="002152C4" w:rsidRDefault="008F74D4" w:rsidP="00B779C6">
            <w:pPr>
              <w:rPr>
                <w:rFonts w:ascii="Arial" w:hAnsi="Arial" w:cs="Arial"/>
                <w:b/>
                <w:bCs/>
                <w:sz w:val="18"/>
                <w:szCs w:val="18"/>
                <w:lang w:val="es-ES"/>
              </w:rPr>
            </w:pPr>
          </w:p>
        </w:tc>
      </w:tr>
      <w:tr w:rsidR="008F74D4" w:rsidRPr="002152C4" w14:paraId="3C8BBA34" w14:textId="77777777" w:rsidTr="00FB1C8F">
        <w:trPr>
          <w:trHeight w:val="301"/>
        </w:trPr>
        <w:tc>
          <w:tcPr>
            <w:tcW w:w="1546" w:type="dxa"/>
            <w:noWrap/>
            <w:hideMark/>
          </w:tcPr>
          <w:p w14:paraId="21020EB5"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Pato de jungla</w:t>
            </w:r>
          </w:p>
        </w:tc>
        <w:tc>
          <w:tcPr>
            <w:tcW w:w="1559" w:type="dxa"/>
            <w:noWrap/>
            <w:hideMark/>
          </w:tcPr>
          <w:p w14:paraId="66FAE8B5"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Asarcornis</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scutulata</w:t>
            </w:r>
            <w:proofErr w:type="spellEnd"/>
          </w:p>
        </w:tc>
        <w:tc>
          <w:tcPr>
            <w:tcW w:w="851" w:type="dxa"/>
            <w:noWrap/>
            <w:hideMark/>
          </w:tcPr>
          <w:p w14:paraId="42BE4604"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CR</w:t>
            </w:r>
          </w:p>
        </w:tc>
        <w:tc>
          <w:tcPr>
            <w:tcW w:w="1134" w:type="dxa"/>
            <w:noWrap/>
            <w:hideMark/>
          </w:tcPr>
          <w:p w14:paraId="1890CE43"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0645ACC5"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(2024)</w:t>
            </w:r>
          </w:p>
        </w:tc>
        <w:tc>
          <w:tcPr>
            <w:tcW w:w="709" w:type="dxa"/>
            <w:noWrap/>
            <w:hideMark/>
          </w:tcPr>
          <w:p w14:paraId="3A01BF88"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701DA68F" w14:textId="77777777" w:rsidR="008F74D4" w:rsidRPr="002152C4" w:rsidRDefault="008F74D4" w:rsidP="00B779C6">
            <w:pPr>
              <w:rPr>
                <w:rFonts w:ascii="Arial" w:hAnsi="Arial" w:cs="Arial"/>
                <w:sz w:val="18"/>
                <w:szCs w:val="18"/>
                <w:lang w:val="es-ES"/>
              </w:rPr>
            </w:pPr>
          </w:p>
        </w:tc>
      </w:tr>
      <w:tr w:rsidR="008F74D4" w:rsidRPr="002152C4" w14:paraId="63800E5E" w14:textId="77777777" w:rsidTr="00FB1C8F">
        <w:trPr>
          <w:trHeight w:val="301"/>
        </w:trPr>
        <w:tc>
          <w:tcPr>
            <w:tcW w:w="1546" w:type="dxa"/>
            <w:noWrap/>
            <w:hideMark/>
          </w:tcPr>
          <w:p w14:paraId="57733947"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Chorlitejo Mongol chico</w:t>
            </w:r>
          </w:p>
        </w:tc>
        <w:tc>
          <w:tcPr>
            <w:tcW w:w="1559" w:type="dxa"/>
            <w:noWrap/>
            <w:hideMark/>
          </w:tcPr>
          <w:p w14:paraId="7A693135"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Charadrius</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mongolus</w:t>
            </w:r>
            <w:proofErr w:type="spellEnd"/>
          </w:p>
        </w:tc>
        <w:tc>
          <w:tcPr>
            <w:tcW w:w="851" w:type="dxa"/>
            <w:noWrap/>
            <w:hideMark/>
          </w:tcPr>
          <w:p w14:paraId="3091A4FB"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w:t>
            </w:r>
          </w:p>
        </w:tc>
        <w:tc>
          <w:tcPr>
            <w:tcW w:w="1134" w:type="dxa"/>
            <w:noWrap/>
            <w:hideMark/>
          </w:tcPr>
          <w:p w14:paraId="5E730C38"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7EA8B4C7"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(2023)</w:t>
            </w:r>
          </w:p>
        </w:tc>
        <w:tc>
          <w:tcPr>
            <w:tcW w:w="709" w:type="dxa"/>
            <w:noWrap/>
            <w:hideMark/>
          </w:tcPr>
          <w:p w14:paraId="292C40D6"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21C0260A" w14:textId="77777777" w:rsidR="008F74D4" w:rsidRPr="002152C4" w:rsidRDefault="008F74D4" w:rsidP="00B779C6">
            <w:pPr>
              <w:rPr>
                <w:rFonts w:ascii="Arial" w:hAnsi="Arial" w:cs="Arial"/>
                <w:sz w:val="18"/>
                <w:szCs w:val="18"/>
                <w:lang w:val="es-ES"/>
              </w:rPr>
            </w:pPr>
          </w:p>
        </w:tc>
      </w:tr>
      <w:tr w:rsidR="008F74D4" w:rsidRPr="002152C4" w14:paraId="2171F940" w14:textId="77777777" w:rsidTr="00FB1C8F">
        <w:trPr>
          <w:trHeight w:val="301"/>
        </w:trPr>
        <w:tc>
          <w:tcPr>
            <w:tcW w:w="1546" w:type="dxa"/>
            <w:noWrap/>
            <w:hideMark/>
          </w:tcPr>
          <w:p w14:paraId="42B429F4"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Aguilucho negro</w:t>
            </w:r>
          </w:p>
        </w:tc>
        <w:tc>
          <w:tcPr>
            <w:tcW w:w="1559" w:type="dxa"/>
            <w:noWrap/>
            <w:hideMark/>
          </w:tcPr>
          <w:p w14:paraId="14BA4E82"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Circus</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maurus</w:t>
            </w:r>
            <w:proofErr w:type="spellEnd"/>
          </w:p>
        </w:tc>
        <w:tc>
          <w:tcPr>
            <w:tcW w:w="851" w:type="dxa"/>
            <w:noWrap/>
            <w:hideMark/>
          </w:tcPr>
          <w:p w14:paraId="4A629509"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w:t>
            </w:r>
          </w:p>
        </w:tc>
        <w:tc>
          <w:tcPr>
            <w:tcW w:w="1134" w:type="dxa"/>
            <w:noWrap/>
            <w:hideMark/>
          </w:tcPr>
          <w:p w14:paraId="42FC62DF"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6769CE5D"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(2020)</w:t>
            </w:r>
          </w:p>
        </w:tc>
        <w:tc>
          <w:tcPr>
            <w:tcW w:w="709" w:type="dxa"/>
            <w:noWrap/>
            <w:hideMark/>
          </w:tcPr>
          <w:p w14:paraId="611EBF51"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739E7817" w14:textId="77777777" w:rsidR="008F74D4" w:rsidRPr="002152C4" w:rsidRDefault="008F74D4" w:rsidP="00B779C6">
            <w:pPr>
              <w:rPr>
                <w:rFonts w:ascii="Arial" w:hAnsi="Arial" w:cs="Arial"/>
                <w:sz w:val="18"/>
                <w:szCs w:val="18"/>
                <w:lang w:val="es-ES"/>
              </w:rPr>
            </w:pPr>
          </w:p>
        </w:tc>
      </w:tr>
      <w:tr w:rsidR="008F74D4" w:rsidRPr="002152C4" w14:paraId="37308C6E" w14:textId="77777777" w:rsidTr="00FB1C8F">
        <w:trPr>
          <w:trHeight w:val="301"/>
        </w:trPr>
        <w:tc>
          <w:tcPr>
            <w:tcW w:w="1546" w:type="dxa"/>
            <w:noWrap/>
            <w:hideMark/>
          </w:tcPr>
          <w:p w14:paraId="2C73DF7F" w14:textId="77777777" w:rsidR="008F74D4" w:rsidRPr="002152C4" w:rsidRDefault="008F74D4" w:rsidP="00B779C6">
            <w:pPr>
              <w:rPr>
                <w:rFonts w:ascii="Arial" w:hAnsi="Arial" w:cs="Arial"/>
                <w:sz w:val="18"/>
                <w:szCs w:val="18"/>
                <w:lang w:val="es-ES"/>
              </w:rPr>
            </w:pPr>
            <w:proofErr w:type="spellStart"/>
            <w:r w:rsidRPr="002152C4">
              <w:rPr>
                <w:rFonts w:ascii="Arial" w:hAnsi="Arial" w:cs="Arial"/>
                <w:i/>
                <w:sz w:val="18"/>
                <w:szCs w:val="18"/>
                <w:lang w:val="es-ES"/>
              </w:rPr>
              <w:t>Cyornis</w:t>
            </w:r>
            <w:proofErr w:type="spellEnd"/>
            <w:r w:rsidRPr="002152C4">
              <w:rPr>
                <w:rFonts w:ascii="Arial" w:hAnsi="Arial" w:cs="Arial"/>
                <w:i/>
                <w:sz w:val="18"/>
                <w:szCs w:val="18"/>
                <w:lang w:val="es-ES"/>
              </w:rPr>
              <w:t xml:space="preserve"> </w:t>
            </w:r>
            <w:proofErr w:type="spellStart"/>
            <w:r w:rsidRPr="002152C4">
              <w:rPr>
                <w:rFonts w:ascii="Arial" w:hAnsi="Arial" w:cs="Arial"/>
                <w:i/>
                <w:sz w:val="18"/>
                <w:szCs w:val="18"/>
                <w:lang w:val="es-ES"/>
              </w:rPr>
              <w:t>banyumas</w:t>
            </w:r>
            <w:proofErr w:type="spellEnd"/>
          </w:p>
        </w:tc>
        <w:tc>
          <w:tcPr>
            <w:tcW w:w="1559" w:type="dxa"/>
            <w:noWrap/>
            <w:hideMark/>
          </w:tcPr>
          <w:p w14:paraId="7451DD68"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Cyornis</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banyumas</w:t>
            </w:r>
            <w:proofErr w:type="spellEnd"/>
          </w:p>
        </w:tc>
        <w:tc>
          <w:tcPr>
            <w:tcW w:w="851" w:type="dxa"/>
            <w:noWrap/>
            <w:hideMark/>
          </w:tcPr>
          <w:p w14:paraId="03A7C98F"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CR</w:t>
            </w:r>
          </w:p>
        </w:tc>
        <w:tc>
          <w:tcPr>
            <w:tcW w:w="1134" w:type="dxa"/>
            <w:noWrap/>
            <w:hideMark/>
          </w:tcPr>
          <w:p w14:paraId="56EC2048"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3B9F3FE0"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(2020)</w:t>
            </w:r>
          </w:p>
        </w:tc>
        <w:tc>
          <w:tcPr>
            <w:tcW w:w="709" w:type="dxa"/>
            <w:noWrap/>
            <w:hideMark/>
          </w:tcPr>
          <w:p w14:paraId="6762466B"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4034731A"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Restringido a Indonesia</w:t>
            </w:r>
          </w:p>
        </w:tc>
      </w:tr>
      <w:tr w:rsidR="008F74D4" w:rsidRPr="002152C4" w14:paraId="798D6AB2" w14:textId="77777777" w:rsidTr="00FB1C8F">
        <w:trPr>
          <w:trHeight w:val="301"/>
        </w:trPr>
        <w:tc>
          <w:tcPr>
            <w:tcW w:w="1546" w:type="dxa"/>
            <w:noWrap/>
            <w:hideMark/>
          </w:tcPr>
          <w:p w14:paraId="5C882596" w14:textId="77777777" w:rsidR="008F74D4" w:rsidRPr="002152C4" w:rsidRDefault="008F74D4" w:rsidP="00B779C6">
            <w:pPr>
              <w:rPr>
                <w:rFonts w:ascii="Arial" w:hAnsi="Arial" w:cs="Arial"/>
                <w:sz w:val="18"/>
                <w:szCs w:val="18"/>
                <w:lang w:val="es-ES"/>
              </w:rPr>
            </w:pPr>
            <w:proofErr w:type="spellStart"/>
            <w:r w:rsidRPr="002152C4">
              <w:rPr>
                <w:rFonts w:ascii="Arial" w:hAnsi="Arial" w:cs="Arial"/>
                <w:i/>
                <w:sz w:val="18"/>
                <w:szCs w:val="18"/>
                <w:lang w:val="es-ES"/>
              </w:rPr>
              <w:t>Diomedea</w:t>
            </w:r>
            <w:proofErr w:type="spellEnd"/>
            <w:r w:rsidRPr="002152C4">
              <w:rPr>
                <w:rFonts w:ascii="Arial" w:hAnsi="Arial" w:cs="Arial"/>
                <w:i/>
                <w:sz w:val="18"/>
                <w:szCs w:val="18"/>
                <w:lang w:val="es-ES"/>
              </w:rPr>
              <w:t xml:space="preserve"> </w:t>
            </w:r>
            <w:proofErr w:type="spellStart"/>
            <w:r w:rsidRPr="002152C4">
              <w:rPr>
                <w:rFonts w:ascii="Arial" w:hAnsi="Arial" w:cs="Arial"/>
                <w:i/>
                <w:sz w:val="18"/>
                <w:szCs w:val="18"/>
                <w:lang w:val="es-ES"/>
              </w:rPr>
              <w:t>dabbenena</w:t>
            </w:r>
            <w:proofErr w:type="spellEnd"/>
          </w:p>
        </w:tc>
        <w:tc>
          <w:tcPr>
            <w:tcW w:w="1559" w:type="dxa"/>
            <w:noWrap/>
            <w:hideMark/>
          </w:tcPr>
          <w:p w14:paraId="6E16CC39"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Diomedea</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dabbenena</w:t>
            </w:r>
            <w:proofErr w:type="spellEnd"/>
          </w:p>
        </w:tc>
        <w:tc>
          <w:tcPr>
            <w:tcW w:w="851" w:type="dxa"/>
            <w:noWrap/>
            <w:hideMark/>
          </w:tcPr>
          <w:p w14:paraId="7BA593A6"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CR</w:t>
            </w:r>
          </w:p>
        </w:tc>
        <w:tc>
          <w:tcPr>
            <w:tcW w:w="1134" w:type="dxa"/>
            <w:noWrap/>
            <w:hideMark/>
          </w:tcPr>
          <w:p w14:paraId="1A1E4BB5"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174B10BC"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(2018)</w:t>
            </w:r>
          </w:p>
        </w:tc>
        <w:tc>
          <w:tcPr>
            <w:tcW w:w="709" w:type="dxa"/>
            <w:noWrap/>
            <w:hideMark/>
          </w:tcPr>
          <w:p w14:paraId="35CDB5B1"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2FC02663" w14:textId="77777777" w:rsidR="008F74D4" w:rsidRPr="002152C4" w:rsidRDefault="008F74D4" w:rsidP="00B779C6">
            <w:pPr>
              <w:rPr>
                <w:rFonts w:ascii="Arial" w:hAnsi="Arial" w:cs="Arial"/>
                <w:sz w:val="18"/>
                <w:szCs w:val="18"/>
                <w:lang w:val="es-ES"/>
              </w:rPr>
            </w:pPr>
          </w:p>
        </w:tc>
      </w:tr>
      <w:tr w:rsidR="008F74D4" w:rsidRPr="002152C4" w14:paraId="2756A3C4" w14:textId="77777777" w:rsidTr="00FB1C8F">
        <w:trPr>
          <w:trHeight w:val="301"/>
        </w:trPr>
        <w:tc>
          <w:tcPr>
            <w:tcW w:w="1546" w:type="dxa"/>
            <w:noWrap/>
            <w:hideMark/>
          </w:tcPr>
          <w:p w14:paraId="41431A7C"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Albatros real del norte</w:t>
            </w:r>
          </w:p>
        </w:tc>
        <w:tc>
          <w:tcPr>
            <w:tcW w:w="1559" w:type="dxa"/>
            <w:noWrap/>
            <w:hideMark/>
          </w:tcPr>
          <w:p w14:paraId="465BEF92"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Diomedea</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sanfordi</w:t>
            </w:r>
            <w:proofErr w:type="spellEnd"/>
          </w:p>
        </w:tc>
        <w:tc>
          <w:tcPr>
            <w:tcW w:w="851" w:type="dxa"/>
            <w:noWrap/>
            <w:hideMark/>
          </w:tcPr>
          <w:p w14:paraId="50029CCA"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w:t>
            </w:r>
          </w:p>
        </w:tc>
        <w:tc>
          <w:tcPr>
            <w:tcW w:w="1134" w:type="dxa"/>
            <w:noWrap/>
            <w:hideMark/>
          </w:tcPr>
          <w:p w14:paraId="0F45C8AD"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03305FC8"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(2018)</w:t>
            </w:r>
          </w:p>
        </w:tc>
        <w:tc>
          <w:tcPr>
            <w:tcW w:w="709" w:type="dxa"/>
            <w:noWrap/>
            <w:hideMark/>
          </w:tcPr>
          <w:p w14:paraId="71D72158"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652714D2" w14:textId="77777777" w:rsidR="008F74D4" w:rsidRPr="002152C4" w:rsidRDefault="008F74D4" w:rsidP="00B779C6">
            <w:pPr>
              <w:rPr>
                <w:rFonts w:ascii="Arial" w:hAnsi="Arial" w:cs="Arial"/>
                <w:sz w:val="18"/>
                <w:szCs w:val="18"/>
                <w:lang w:val="es-ES"/>
              </w:rPr>
            </w:pPr>
          </w:p>
        </w:tc>
      </w:tr>
      <w:tr w:rsidR="008F74D4" w:rsidRPr="008F74D4" w14:paraId="3CAF6662" w14:textId="77777777" w:rsidTr="00FB1C8F">
        <w:trPr>
          <w:trHeight w:val="301"/>
        </w:trPr>
        <w:tc>
          <w:tcPr>
            <w:tcW w:w="1546" w:type="dxa"/>
            <w:noWrap/>
            <w:hideMark/>
          </w:tcPr>
          <w:p w14:paraId="41D56A1F"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Grulla trompetera</w:t>
            </w:r>
          </w:p>
        </w:tc>
        <w:tc>
          <w:tcPr>
            <w:tcW w:w="1559" w:type="dxa"/>
            <w:noWrap/>
            <w:hideMark/>
          </w:tcPr>
          <w:p w14:paraId="335511E3"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Grus</w:t>
            </w:r>
            <w:proofErr w:type="spellEnd"/>
            <w:r w:rsidRPr="002152C4">
              <w:rPr>
                <w:rFonts w:ascii="Arial" w:hAnsi="Arial" w:cs="Arial"/>
                <w:i/>
                <w:iCs/>
                <w:sz w:val="18"/>
                <w:szCs w:val="18"/>
                <w:lang w:val="es-ES"/>
              </w:rPr>
              <w:t xml:space="preserve"> americana</w:t>
            </w:r>
          </w:p>
        </w:tc>
        <w:tc>
          <w:tcPr>
            <w:tcW w:w="851" w:type="dxa"/>
            <w:noWrap/>
            <w:hideMark/>
          </w:tcPr>
          <w:p w14:paraId="619BF725"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w:t>
            </w:r>
          </w:p>
        </w:tc>
        <w:tc>
          <w:tcPr>
            <w:tcW w:w="1134" w:type="dxa"/>
            <w:noWrap/>
            <w:hideMark/>
          </w:tcPr>
          <w:p w14:paraId="376543CC"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aumento</w:t>
            </w:r>
          </w:p>
        </w:tc>
        <w:tc>
          <w:tcPr>
            <w:tcW w:w="1417" w:type="dxa"/>
            <w:noWrap/>
            <w:hideMark/>
          </w:tcPr>
          <w:p w14:paraId="42E6BE87"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(2020)</w:t>
            </w:r>
          </w:p>
        </w:tc>
        <w:tc>
          <w:tcPr>
            <w:tcW w:w="709" w:type="dxa"/>
            <w:noWrap/>
            <w:hideMark/>
          </w:tcPr>
          <w:p w14:paraId="29281D95"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03039D1F"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Migra entre EE. UU. y Canadá</w:t>
            </w:r>
          </w:p>
        </w:tc>
      </w:tr>
      <w:tr w:rsidR="008F74D4" w:rsidRPr="002152C4" w14:paraId="70E5CB2B" w14:textId="77777777" w:rsidTr="00FB1C8F">
        <w:trPr>
          <w:trHeight w:val="301"/>
        </w:trPr>
        <w:tc>
          <w:tcPr>
            <w:tcW w:w="1546" w:type="dxa"/>
            <w:noWrap/>
            <w:hideMark/>
          </w:tcPr>
          <w:p w14:paraId="2FF79951" w14:textId="77777777" w:rsidR="008F74D4" w:rsidRPr="002152C4" w:rsidRDefault="008F74D4" w:rsidP="00B779C6">
            <w:pPr>
              <w:rPr>
                <w:rFonts w:ascii="Arial" w:hAnsi="Arial" w:cs="Arial"/>
                <w:sz w:val="18"/>
                <w:szCs w:val="18"/>
                <w:lang w:val="es-ES"/>
              </w:rPr>
            </w:pPr>
            <w:proofErr w:type="spellStart"/>
            <w:r w:rsidRPr="002152C4">
              <w:rPr>
                <w:rFonts w:ascii="Arial" w:hAnsi="Arial" w:cs="Arial"/>
                <w:i/>
                <w:sz w:val="18"/>
                <w:szCs w:val="18"/>
                <w:lang w:val="es-ES"/>
              </w:rPr>
              <w:t>Larvivora</w:t>
            </w:r>
            <w:proofErr w:type="spellEnd"/>
            <w:r w:rsidRPr="002152C4">
              <w:rPr>
                <w:rFonts w:ascii="Arial" w:hAnsi="Arial" w:cs="Arial"/>
                <w:i/>
                <w:sz w:val="18"/>
                <w:szCs w:val="18"/>
                <w:lang w:val="es-ES"/>
              </w:rPr>
              <w:t xml:space="preserve"> </w:t>
            </w:r>
            <w:proofErr w:type="spellStart"/>
            <w:r w:rsidRPr="002152C4">
              <w:rPr>
                <w:rFonts w:ascii="Arial" w:hAnsi="Arial" w:cs="Arial"/>
                <w:i/>
                <w:sz w:val="18"/>
                <w:szCs w:val="18"/>
                <w:lang w:val="es-ES"/>
              </w:rPr>
              <w:t>ruficeps</w:t>
            </w:r>
            <w:proofErr w:type="spellEnd"/>
          </w:p>
        </w:tc>
        <w:tc>
          <w:tcPr>
            <w:tcW w:w="1559" w:type="dxa"/>
            <w:noWrap/>
            <w:hideMark/>
          </w:tcPr>
          <w:p w14:paraId="48C18F7E"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Larvivora</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ruficeps</w:t>
            </w:r>
            <w:proofErr w:type="spellEnd"/>
          </w:p>
        </w:tc>
        <w:tc>
          <w:tcPr>
            <w:tcW w:w="851" w:type="dxa"/>
            <w:noWrap/>
            <w:hideMark/>
          </w:tcPr>
          <w:p w14:paraId="44AAB129"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w:t>
            </w:r>
          </w:p>
        </w:tc>
        <w:tc>
          <w:tcPr>
            <w:tcW w:w="1134" w:type="dxa"/>
            <w:noWrap/>
            <w:hideMark/>
          </w:tcPr>
          <w:p w14:paraId="635B4A4F"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403E9F6D"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(2016)</w:t>
            </w:r>
          </w:p>
        </w:tc>
        <w:tc>
          <w:tcPr>
            <w:tcW w:w="709" w:type="dxa"/>
            <w:noWrap/>
            <w:hideMark/>
          </w:tcPr>
          <w:p w14:paraId="3D76F390"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176AA26C" w14:textId="77777777" w:rsidR="008F74D4" w:rsidRPr="002152C4" w:rsidRDefault="008F74D4" w:rsidP="00B779C6">
            <w:pPr>
              <w:rPr>
                <w:rFonts w:ascii="Arial" w:hAnsi="Arial" w:cs="Arial"/>
                <w:sz w:val="18"/>
                <w:szCs w:val="18"/>
                <w:lang w:val="es-ES"/>
              </w:rPr>
            </w:pPr>
          </w:p>
        </w:tc>
      </w:tr>
      <w:tr w:rsidR="008F74D4" w:rsidRPr="002152C4" w14:paraId="44240205" w14:textId="77777777" w:rsidTr="00FB1C8F">
        <w:trPr>
          <w:trHeight w:val="301"/>
        </w:trPr>
        <w:tc>
          <w:tcPr>
            <w:tcW w:w="1546" w:type="dxa"/>
            <w:noWrap/>
            <w:hideMark/>
          </w:tcPr>
          <w:p w14:paraId="3AB02AD4"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Serreta china</w:t>
            </w:r>
          </w:p>
        </w:tc>
        <w:tc>
          <w:tcPr>
            <w:tcW w:w="1559" w:type="dxa"/>
            <w:noWrap/>
            <w:hideMark/>
          </w:tcPr>
          <w:p w14:paraId="1367EAC0"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Mergus</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squamatus</w:t>
            </w:r>
            <w:proofErr w:type="spellEnd"/>
          </w:p>
        </w:tc>
        <w:tc>
          <w:tcPr>
            <w:tcW w:w="851" w:type="dxa"/>
            <w:noWrap/>
            <w:hideMark/>
          </w:tcPr>
          <w:p w14:paraId="14A5722A"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w:t>
            </w:r>
          </w:p>
        </w:tc>
        <w:tc>
          <w:tcPr>
            <w:tcW w:w="1134" w:type="dxa"/>
            <w:noWrap/>
            <w:hideMark/>
          </w:tcPr>
          <w:p w14:paraId="2A196164"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2ABA12A5"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(2016)</w:t>
            </w:r>
          </w:p>
        </w:tc>
        <w:tc>
          <w:tcPr>
            <w:tcW w:w="709" w:type="dxa"/>
            <w:noWrap/>
            <w:hideMark/>
          </w:tcPr>
          <w:p w14:paraId="3F6A0B33"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623C7366" w14:textId="77777777" w:rsidR="008F74D4" w:rsidRPr="002152C4" w:rsidRDefault="008F74D4" w:rsidP="00B779C6">
            <w:pPr>
              <w:rPr>
                <w:rFonts w:ascii="Arial" w:hAnsi="Arial" w:cs="Arial"/>
                <w:sz w:val="18"/>
                <w:szCs w:val="18"/>
                <w:lang w:val="es-ES"/>
              </w:rPr>
            </w:pPr>
          </w:p>
        </w:tc>
      </w:tr>
      <w:tr w:rsidR="008F74D4" w:rsidRPr="002152C4" w14:paraId="46702BCF" w14:textId="77777777" w:rsidTr="00FB1C8F">
        <w:trPr>
          <w:trHeight w:val="301"/>
        </w:trPr>
        <w:tc>
          <w:tcPr>
            <w:tcW w:w="1546" w:type="dxa"/>
            <w:noWrap/>
            <w:hideMark/>
          </w:tcPr>
          <w:p w14:paraId="346E5E39" w14:textId="77777777" w:rsidR="008F74D4" w:rsidRPr="002152C4" w:rsidRDefault="008F74D4" w:rsidP="00B779C6">
            <w:pPr>
              <w:rPr>
                <w:rFonts w:ascii="Arial" w:hAnsi="Arial" w:cs="Arial"/>
                <w:sz w:val="18"/>
                <w:szCs w:val="18"/>
                <w:lang w:val="es-ES"/>
              </w:rPr>
            </w:pPr>
            <w:proofErr w:type="spellStart"/>
            <w:r w:rsidRPr="002152C4">
              <w:rPr>
                <w:rFonts w:ascii="Arial" w:hAnsi="Arial" w:cs="Arial"/>
                <w:i/>
                <w:sz w:val="18"/>
                <w:szCs w:val="18"/>
                <w:lang w:val="es-ES"/>
              </w:rPr>
              <w:t>Oriolus</w:t>
            </w:r>
            <w:proofErr w:type="spellEnd"/>
            <w:r w:rsidRPr="002152C4">
              <w:rPr>
                <w:rFonts w:ascii="Arial" w:hAnsi="Arial" w:cs="Arial"/>
                <w:i/>
                <w:sz w:val="18"/>
                <w:szCs w:val="18"/>
                <w:lang w:val="es-ES"/>
              </w:rPr>
              <w:t xml:space="preserve"> </w:t>
            </w:r>
            <w:proofErr w:type="spellStart"/>
            <w:r w:rsidRPr="002152C4">
              <w:rPr>
                <w:rFonts w:ascii="Arial" w:hAnsi="Arial" w:cs="Arial"/>
                <w:i/>
                <w:sz w:val="18"/>
                <w:szCs w:val="18"/>
                <w:lang w:val="es-ES"/>
              </w:rPr>
              <w:t>mellianus</w:t>
            </w:r>
            <w:proofErr w:type="spellEnd"/>
          </w:p>
        </w:tc>
        <w:tc>
          <w:tcPr>
            <w:tcW w:w="1559" w:type="dxa"/>
            <w:noWrap/>
            <w:hideMark/>
          </w:tcPr>
          <w:p w14:paraId="09217379"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Oriolus</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mellianus</w:t>
            </w:r>
            <w:proofErr w:type="spellEnd"/>
          </w:p>
        </w:tc>
        <w:tc>
          <w:tcPr>
            <w:tcW w:w="851" w:type="dxa"/>
            <w:noWrap/>
            <w:hideMark/>
          </w:tcPr>
          <w:p w14:paraId="6357965D"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w:t>
            </w:r>
          </w:p>
        </w:tc>
        <w:tc>
          <w:tcPr>
            <w:tcW w:w="1134" w:type="dxa"/>
            <w:noWrap/>
            <w:hideMark/>
          </w:tcPr>
          <w:p w14:paraId="32304A79"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01A5D1E3"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(2016)</w:t>
            </w:r>
          </w:p>
        </w:tc>
        <w:tc>
          <w:tcPr>
            <w:tcW w:w="709" w:type="dxa"/>
            <w:noWrap/>
            <w:hideMark/>
          </w:tcPr>
          <w:p w14:paraId="5171A158"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0F47896F" w14:textId="77777777" w:rsidR="008F74D4" w:rsidRPr="002152C4" w:rsidRDefault="008F74D4" w:rsidP="00B779C6">
            <w:pPr>
              <w:rPr>
                <w:rFonts w:ascii="Arial" w:hAnsi="Arial" w:cs="Arial"/>
                <w:sz w:val="18"/>
                <w:szCs w:val="18"/>
                <w:lang w:val="es-ES"/>
              </w:rPr>
            </w:pPr>
          </w:p>
        </w:tc>
      </w:tr>
      <w:tr w:rsidR="008F74D4" w:rsidRPr="002152C4" w14:paraId="1665FBDE" w14:textId="77777777" w:rsidTr="00FB1C8F">
        <w:trPr>
          <w:trHeight w:val="301"/>
        </w:trPr>
        <w:tc>
          <w:tcPr>
            <w:tcW w:w="1546" w:type="dxa"/>
            <w:noWrap/>
            <w:hideMark/>
          </w:tcPr>
          <w:p w14:paraId="584D7EC9"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Albatros ahumado</w:t>
            </w:r>
          </w:p>
        </w:tc>
        <w:tc>
          <w:tcPr>
            <w:tcW w:w="1559" w:type="dxa"/>
            <w:noWrap/>
            <w:hideMark/>
          </w:tcPr>
          <w:p w14:paraId="3005D603"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Phoebetria</w:t>
            </w:r>
            <w:proofErr w:type="spellEnd"/>
            <w:r w:rsidRPr="002152C4">
              <w:rPr>
                <w:rFonts w:ascii="Arial" w:hAnsi="Arial" w:cs="Arial"/>
                <w:i/>
                <w:iCs/>
                <w:sz w:val="18"/>
                <w:szCs w:val="18"/>
                <w:lang w:val="es-ES"/>
              </w:rPr>
              <w:t xml:space="preserve"> fusca</w:t>
            </w:r>
          </w:p>
        </w:tc>
        <w:tc>
          <w:tcPr>
            <w:tcW w:w="851" w:type="dxa"/>
            <w:noWrap/>
            <w:hideMark/>
          </w:tcPr>
          <w:p w14:paraId="6AF007A1"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w:t>
            </w:r>
          </w:p>
        </w:tc>
        <w:tc>
          <w:tcPr>
            <w:tcW w:w="1134" w:type="dxa"/>
            <w:noWrap/>
            <w:hideMark/>
          </w:tcPr>
          <w:p w14:paraId="1561A3D3"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5DD6A4B3"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(2018)</w:t>
            </w:r>
          </w:p>
        </w:tc>
        <w:tc>
          <w:tcPr>
            <w:tcW w:w="709" w:type="dxa"/>
            <w:noWrap/>
            <w:hideMark/>
          </w:tcPr>
          <w:p w14:paraId="0E795912"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605ACC8C" w14:textId="77777777" w:rsidR="008F74D4" w:rsidRPr="002152C4" w:rsidRDefault="008F74D4" w:rsidP="00B779C6">
            <w:pPr>
              <w:rPr>
                <w:rFonts w:ascii="Arial" w:hAnsi="Arial" w:cs="Arial"/>
                <w:sz w:val="18"/>
                <w:szCs w:val="18"/>
                <w:lang w:val="es-ES"/>
              </w:rPr>
            </w:pPr>
          </w:p>
        </w:tc>
      </w:tr>
      <w:tr w:rsidR="008F74D4" w:rsidRPr="002152C4" w14:paraId="18E5006F" w14:textId="77777777" w:rsidTr="00FB1C8F">
        <w:trPr>
          <w:trHeight w:val="301"/>
        </w:trPr>
        <w:tc>
          <w:tcPr>
            <w:tcW w:w="1546" w:type="dxa"/>
            <w:noWrap/>
            <w:hideMark/>
          </w:tcPr>
          <w:p w14:paraId="617C216E"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 xml:space="preserve">Pardela de </w:t>
            </w:r>
            <w:proofErr w:type="spellStart"/>
            <w:r w:rsidRPr="002152C4">
              <w:rPr>
                <w:rFonts w:ascii="Arial" w:hAnsi="Arial" w:cs="Arial"/>
                <w:sz w:val="18"/>
                <w:szCs w:val="18"/>
                <w:lang w:val="es-ES"/>
              </w:rPr>
              <w:t>Westland</w:t>
            </w:r>
            <w:proofErr w:type="spellEnd"/>
          </w:p>
        </w:tc>
        <w:tc>
          <w:tcPr>
            <w:tcW w:w="1559" w:type="dxa"/>
            <w:noWrap/>
            <w:hideMark/>
          </w:tcPr>
          <w:p w14:paraId="721B521F"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Procellaria</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westlandica</w:t>
            </w:r>
            <w:proofErr w:type="spellEnd"/>
          </w:p>
        </w:tc>
        <w:tc>
          <w:tcPr>
            <w:tcW w:w="851" w:type="dxa"/>
            <w:noWrap/>
            <w:hideMark/>
          </w:tcPr>
          <w:p w14:paraId="1D2A7550"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w:t>
            </w:r>
          </w:p>
        </w:tc>
        <w:tc>
          <w:tcPr>
            <w:tcW w:w="1134" w:type="dxa"/>
            <w:noWrap/>
            <w:hideMark/>
          </w:tcPr>
          <w:p w14:paraId="00E32FE5"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Desconocido</w:t>
            </w:r>
          </w:p>
        </w:tc>
        <w:tc>
          <w:tcPr>
            <w:tcW w:w="1417" w:type="dxa"/>
            <w:noWrap/>
            <w:hideMark/>
          </w:tcPr>
          <w:p w14:paraId="26B10FA7"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(2018)</w:t>
            </w:r>
          </w:p>
        </w:tc>
        <w:tc>
          <w:tcPr>
            <w:tcW w:w="709" w:type="dxa"/>
            <w:noWrap/>
            <w:hideMark/>
          </w:tcPr>
          <w:p w14:paraId="71B23AA1"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5D802A56" w14:textId="77777777" w:rsidR="008F74D4" w:rsidRPr="002152C4" w:rsidRDefault="008F74D4" w:rsidP="00B779C6">
            <w:pPr>
              <w:rPr>
                <w:rFonts w:ascii="Arial" w:hAnsi="Arial" w:cs="Arial"/>
                <w:sz w:val="18"/>
                <w:szCs w:val="18"/>
                <w:lang w:val="es-ES"/>
              </w:rPr>
            </w:pPr>
          </w:p>
        </w:tc>
      </w:tr>
      <w:tr w:rsidR="008F74D4" w:rsidRPr="002152C4" w14:paraId="26EC93AA" w14:textId="77777777" w:rsidTr="00FB1C8F">
        <w:trPr>
          <w:trHeight w:val="301"/>
        </w:trPr>
        <w:tc>
          <w:tcPr>
            <w:tcW w:w="1546" w:type="dxa"/>
            <w:noWrap/>
            <w:hideMark/>
          </w:tcPr>
          <w:p w14:paraId="244E57FA"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Pingüino del Cabo</w:t>
            </w:r>
          </w:p>
        </w:tc>
        <w:tc>
          <w:tcPr>
            <w:tcW w:w="1559" w:type="dxa"/>
            <w:noWrap/>
            <w:hideMark/>
          </w:tcPr>
          <w:p w14:paraId="6C91C764"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Spheniscus</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demersus</w:t>
            </w:r>
            <w:proofErr w:type="spellEnd"/>
          </w:p>
        </w:tc>
        <w:tc>
          <w:tcPr>
            <w:tcW w:w="851" w:type="dxa"/>
            <w:noWrap/>
            <w:hideMark/>
          </w:tcPr>
          <w:p w14:paraId="2F9B42A9"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CR</w:t>
            </w:r>
          </w:p>
        </w:tc>
        <w:tc>
          <w:tcPr>
            <w:tcW w:w="1134" w:type="dxa"/>
            <w:noWrap/>
            <w:hideMark/>
          </w:tcPr>
          <w:p w14:paraId="725926A2"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612BFB80"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(2024)</w:t>
            </w:r>
          </w:p>
        </w:tc>
        <w:tc>
          <w:tcPr>
            <w:tcW w:w="709" w:type="dxa"/>
            <w:noWrap/>
            <w:hideMark/>
          </w:tcPr>
          <w:p w14:paraId="6F5C5801"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44A91DE4" w14:textId="77777777" w:rsidR="008F74D4" w:rsidRPr="002152C4" w:rsidRDefault="008F74D4" w:rsidP="00B779C6">
            <w:pPr>
              <w:rPr>
                <w:rFonts w:ascii="Arial" w:hAnsi="Arial" w:cs="Arial"/>
                <w:sz w:val="18"/>
                <w:szCs w:val="18"/>
                <w:lang w:val="es-ES"/>
              </w:rPr>
            </w:pPr>
          </w:p>
        </w:tc>
      </w:tr>
      <w:tr w:rsidR="008F74D4" w:rsidRPr="002152C4" w14:paraId="12D5D4AB" w14:textId="77777777" w:rsidTr="00FB1C8F">
        <w:trPr>
          <w:trHeight w:val="301"/>
        </w:trPr>
        <w:tc>
          <w:tcPr>
            <w:tcW w:w="1546" w:type="dxa"/>
            <w:noWrap/>
            <w:hideMark/>
          </w:tcPr>
          <w:p w14:paraId="5CE9A072"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Águila volatinera</w:t>
            </w:r>
          </w:p>
        </w:tc>
        <w:tc>
          <w:tcPr>
            <w:tcW w:w="1559" w:type="dxa"/>
            <w:noWrap/>
            <w:hideMark/>
          </w:tcPr>
          <w:p w14:paraId="09BD1E64"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Terathopius</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ecaudatus</w:t>
            </w:r>
            <w:proofErr w:type="spellEnd"/>
          </w:p>
        </w:tc>
        <w:tc>
          <w:tcPr>
            <w:tcW w:w="851" w:type="dxa"/>
            <w:noWrap/>
            <w:hideMark/>
          </w:tcPr>
          <w:p w14:paraId="3743A82A"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w:t>
            </w:r>
          </w:p>
        </w:tc>
        <w:tc>
          <w:tcPr>
            <w:tcW w:w="1134" w:type="dxa"/>
            <w:noWrap/>
            <w:hideMark/>
          </w:tcPr>
          <w:p w14:paraId="399711D3"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739398D3"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(2020)</w:t>
            </w:r>
          </w:p>
        </w:tc>
        <w:tc>
          <w:tcPr>
            <w:tcW w:w="709" w:type="dxa"/>
            <w:noWrap/>
            <w:hideMark/>
          </w:tcPr>
          <w:p w14:paraId="005ADA4E"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38759B5B" w14:textId="77777777" w:rsidR="008F74D4" w:rsidRPr="002152C4" w:rsidRDefault="008F74D4" w:rsidP="00B779C6">
            <w:pPr>
              <w:rPr>
                <w:rFonts w:ascii="Arial" w:hAnsi="Arial" w:cs="Arial"/>
                <w:sz w:val="18"/>
                <w:szCs w:val="18"/>
                <w:lang w:val="es-ES"/>
              </w:rPr>
            </w:pPr>
          </w:p>
        </w:tc>
      </w:tr>
      <w:tr w:rsidR="008F74D4" w:rsidRPr="002152C4" w14:paraId="5C579F06" w14:textId="77777777" w:rsidTr="00FB1C8F">
        <w:trPr>
          <w:trHeight w:val="301"/>
        </w:trPr>
        <w:tc>
          <w:tcPr>
            <w:tcW w:w="1546" w:type="dxa"/>
            <w:noWrap/>
            <w:hideMark/>
          </w:tcPr>
          <w:p w14:paraId="304C677C" w14:textId="77777777" w:rsidR="008F74D4" w:rsidRPr="002152C4" w:rsidRDefault="008F74D4" w:rsidP="00B779C6">
            <w:pPr>
              <w:rPr>
                <w:rFonts w:ascii="Arial" w:hAnsi="Arial" w:cs="Arial"/>
                <w:sz w:val="18"/>
                <w:szCs w:val="18"/>
                <w:lang w:val="es-ES"/>
              </w:rPr>
            </w:pPr>
            <w:proofErr w:type="spellStart"/>
            <w:r w:rsidRPr="002152C4">
              <w:rPr>
                <w:rFonts w:ascii="Arial" w:hAnsi="Arial" w:cs="Arial"/>
                <w:i/>
                <w:sz w:val="18"/>
                <w:szCs w:val="18"/>
                <w:lang w:val="es-ES"/>
              </w:rPr>
              <w:t>Thalassarche</w:t>
            </w:r>
            <w:proofErr w:type="spellEnd"/>
            <w:r w:rsidRPr="002152C4">
              <w:rPr>
                <w:rFonts w:ascii="Arial" w:hAnsi="Arial" w:cs="Arial"/>
                <w:i/>
                <w:sz w:val="18"/>
                <w:szCs w:val="18"/>
                <w:lang w:val="es-ES"/>
              </w:rPr>
              <w:t xml:space="preserve"> </w:t>
            </w:r>
            <w:proofErr w:type="spellStart"/>
            <w:r w:rsidRPr="002152C4">
              <w:rPr>
                <w:rFonts w:ascii="Arial" w:hAnsi="Arial" w:cs="Arial"/>
                <w:i/>
                <w:sz w:val="18"/>
                <w:szCs w:val="18"/>
                <w:lang w:val="es-ES"/>
              </w:rPr>
              <w:t>carteri</w:t>
            </w:r>
            <w:proofErr w:type="spellEnd"/>
          </w:p>
        </w:tc>
        <w:tc>
          <w:tcPr>
            <w:tcW w:w="1559" w:type="dxa"/>
            <w:noWrap/>
            <w:hideMark/>
          </w:tcPr>
          <w:p w14:paraId="7E2ABED5"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Thalassarche</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carteri</w:t>
            </w:r>
            <w:proofErr w:type="spellEnd"/>
          </w:p>
        </w:tc>
        <w:tc>
          <w:tcPr>
            <w:tcW w:w="851" w:type="dxa"/>
            <w:noWrap/>
            <w:hideMark/>
          </w:tcPr>
          <w:p w14:paraId="48E7F9D3"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w:t>
            </w:r>
          </w:p>
        </w:tc>
        <w:tc>
          <w:tcPr>
            <w:tcW w:w="1134" w:type="dxa"/>
            <w:noWrap/>
            <w:hideMark/>
          </w:tcPr>
          <w:p w14:paraId="0667E4A7"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5ABB9BB4"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(2018)</w:t>
            </w:r>
          </w:p>
        </w:tc>
        <w:tc>
          <w:tcPr>
            <w:tcW w:w="709" w:type="dxa"/>
            <w:noWrap/>
            <w:hideMark/>
          </w:tcPr>
          <w:p w14:paraId="6A513BB4"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496C5722" w14:textId="77777777" w:rsidR="008F74D4" w:rsidRPr="002152C4" w:rsidRDefault="008F74D4" w:rsidP="00B779C6">
            <w:pPr>
              <w:rPr>
                <w:rFonts w:ascii="Arial" w:hAnsi="Arial" w:cs="Arial"/>
                <w:sz w:val="18"/>
                <w:szCs w:val="18"/>
                <w:lang w:val="es-ES"/>
              </w:rPr>
            </w:pPr>
          </w:p>
        </w:tc>
      </w:tr>
      <w:tr w:rsidR="008F74D4" w:rsidRPr="002152C4" w14:paraId="0BA28C21" w14:textId="77777777" w:rsidTr="00FB1C8F">
        <w:trPr>
          <w:trHeight w:val="301"/>
        </w:trPr>
        <w:tc>
          <w:tcPr>
            <w:tcW w:w="1546" w:type="dxa"/>
            <w:noWrap/>
            <w:hideMark/>
          </w:tcPr>
          <w:p w14:paraId="287C83B2"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 xml:space="preserve">Albatros </w:t>
            </w:r>
            <w:proofErr w:type="spellStart"/>
            <w:r w:rsidRPr="002152C4">
              <w:rPr>
                <w:rFonts w:ascii="Arial" w:hAnsi="Arial" w:cs="Arial"/>
                <w:sz w:val="18"/>
                <w:szCs w:val="18"/>
                <w:lang w:val="es-ES"/>
              </w:rPr>
              <w:t>clororrinco</w:t>
            </w:r>
            <w:proofErr w:type="spellEnd"/>
          </w:p>
        </w:tc>
        <w:tc>
          <w:tcPr>
            <w:tcW w:w="1559" w:type="dxa"/>
            <w:noWrap/>
            <w:hideMark/>
          </w:tcPr>
          <w:p w14:paraId="4BD50753"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Thalassarche</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chlororhynchos</w:t>
            </w:r>
            <w:proofErr w:type="spellEnd"/>
          </w:p>
        </w:tc>
        <w:tc>
          <w:tcPr>
            <w:tcW w:w="851" w:type="dxa"/>
            <w:noWrap/>
            <w:hideMark/>
          </w:tcPr>
          <w:p w14:paraId="4686D5D1"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w:t>
            </w:r>
          </w:p>
        </w:tc>
        <w:tc>
          <w:tcPr>
            <w:tcW w:w="1134" w:type="dxa"/>
            <w:noWrap/>
            <w:hideMark/>
          </w:tcPr>
          <w:p w14:paraId="3DC58486"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5D79DB19"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(2018)</w:t>
            </w:r>
          </w:p>
        </w:tc>
        <w:tc>
          <w:tcPr>
            <w:tcW w:w="709" w:type="dxa"/>
            <w:noWrap/>
            <w:hideMark/>
          </w:tcPr>
          <w:p w14:paraId="26D746CB"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2BC3A520" w14:textId="77777777" w:rsidR="008F74D4" w:rsidRPr="002152C4" w:rsidRDefault="008F74D4" w:rsidP="00B779C6">
            <w:pPr>
              <w:rPr>
                <w:rFonts w:ascii="Arial" w:hAnsi="Arial" w:cs="Arial"/>
                <w:sz w:val="18"/>
                <w:szCs w:val="18"/>
                <w:lang w:val="es-ES"/>
              </w:rPr>
            </w:pPr>
          </w:p>
        </w:tc>
      </w:tr>
      <w:tr w:rsidR="008F74D4" w:rsidRPr="002152C4" w14:paraId="4CF13012" w14:textId="77777777" w:rsidTr="00FB1C8F">
        <w:trPr>
          <w:trHeight w:val="301"/>
        </w:trPr>
        <w:tc>
          <w:tcPr>
            <w:tcW w:w="1546" w:type="dxa"/>
            <w:noWrap/>
            <w:hideMark/>
          </w:tcPr>
          <w:p w14:paraId="75E676BF"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 xml:space="preserve">Albatros </w:t>
            </w:r>
            <w:proofErr w:type="spellStart"/>
            <w:r w:rsidRPr="002152C4">
              <w:rPr>
                <w:rFonts w:ascii="Arial" w:hAnsi="Arial" w:cs="Arial"/>
                <w:sz w:val="18"/>
                <w:szCs w:val="18"/>
                <w:lang w:val="es-ES"/>
              </w:rPr>
              <w:t>cabecigrís</w:t>
            </w:r>
            <w:proofErr w:type="spellEnd"/>
          </w:p>
        </w:tc>
        <w:tc>
          <w:tcPr>
            <w:tcW w:w="1559" w:type="dxa"/>
            <w:noWrap/>
            <w:hideMark/>
          </w:tcPr>
          <w:p w14:paraId="25667666"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Thalassarche</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chrysostoma</w:t>
            </w:r>
            <w:proofErr w:type="spellEnd"/>
          </w:p>
        </w:tc>
        <w:tc>
          <w:tcPr>
            <w:tcW w:w="851" w:type="dxa"/>
            <w:noWrap/>
            <w:hideMark/>
          </w:tcPr>
          <w:p w14:paraId="66D8E804"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w:t>
            </w:r>
          </w:p>
        </w:tc>
        <w:tc>
          <w:tcPr>
            <w:tcW w:w="1134" w:type="dxa"/>
            <w:noWrap/>
            <w:hideMark/>
          </w:tcPr>
          <w:p w14:paraId="2A49CDCD"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6C68FDF9"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(2018)</w:t>
            </w:r>
          </w:p>
        </w:tc>
        <w:tc>
          <w:tcPr>
            <w:tcW w:w="709" w:type="dxa"/>
            <w:noWrap/>
            <w:hideMark/>
          </w:tcPr>
          <w:p w14:paraId="12E424C2"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5562DE26" w14:textId="77777777" w:rsidR="008F74D4" w:rsidRPr="002152C4" w:rsidRDefault="008F74D4" w:rsidP="00B779C6">
            <w:pPr>
              <w:rPr>
                <w:rFonts w:ascii="Arial" w:hAnsi="Arial" w:cs="Arial"/>
                <w:sz w:val="18"/>
                <w:szCs w:val="18"/>
                <w:lang w:val="es-ES"/>
              </w:rPr>
            </w:pPr>
          </w:p>
        </w:tc>
      </w:tr>
      <w:tr w:rsidR="008F74D4" w:rsidRPr="002152C4" w14:paraId="7FA5A532" w14:textId="77777777" w:rsidTr="00FB1C8F">
        <w:trPr>
          <w:trHeight w:val="301"/>
        </w:trPr>
        <w:tc>
          <w:tcPr>
            <w:tcW w:w="1546" w:type="dxa"/>
            <w:noWrap/>
            <w:hideMark/>
          </w:tcPr>
          <w:p w14:paraId="5BCDFB54"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 xml:space="preserve">Gacela </w:t>
            </w:r>
            <w:proofErr w:type="spellStart"/>
            <w:r w:rsidRPr="002152C4">
              <w:rPr>
                <w:rFonts w:ascii="Arial" w:hAnsi="Arial" w:cs="Arial"/>
                <w:sz w:val="18"/>
                <w:szCs w:val="18"/>
                <w:lang w:val="es-ES"/>
              </w:rPr>
              <w:t>idmi</w:t>
            </w:r>
            <w:proofErr w:type="spellEnd"/>
          </w:p>
        </w:tc>
        <w:tc>
          <w:tcPr>
            <w:tcW w:w="1559" w:type="dxa"/>
            <w:noWrap/>
            <w:hideMark/>
          </w:tcPr>
          <w:p w14:paraId="082FA8B9"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Gazella</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gazella</w:t>
            </w:r>
            <w:proofErr w:type="spellEnd"/>
          </w:p>
        </w:tc>
        <w:tc>
          <w:tcPr>
            <w:tcW w:w="851" w:type="dxa"/>
            <w:noWrap/>
            <w:hideMark/>
          </w:tcPr>
          <w:p w14:paraId="27688791"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w:t>
            </w:r>
          </w:p>
        </w:tc>
        <w:tc>
          <w:tcPr>
            <w:tcW w:w="1134" w:type="dxa"/>
            <w:noWrap/>
            <w:hideMark/>
          </w:tcPr>
          <w:p w14:paraId="70258EA7"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6BDE99B9"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(2016)</w:t>
            </w:r>
          </w:p>
        </w:tc>
        <w:tc>
          <w:tcPr>
            <w:tcW w:w="709" w:type="dxa"/>
            <w:noWrap/>
            <w:hideMark/>
          </w:tcPr>
          <w:p w14:paraId="55BC2E30"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2F44DB81" w14:textId="77777777" w:rsidR="008F74D4" w:rsidRPr="002152C4" w:rsidRDefault="008F74D4" w:rsidP="00B779C6">
            <w:pPr>
              <w:rPr>
                <w:rFonts w:ascii="Arial" w:hAnsi="Arial" w:cs="Arial"/>
                <w:sz w:val="18"/>
                <w:szCs w:val="18"/>
                <w:lang w:val="es-ES"/>
              </w:rPr>
            </w:pPr>
          </w:p>
        </w:tc>
      </w:tr>
      <w:tr w:rsidR="008F74D4" w:rsidRPr="002152C4" w14:paraId="29590AC4" w14:textId="77777777" w:rsidTr="00FB1C8F">
        <w:trPr>
          <w:trHeight w:val="301"/>
        </w:trPr>
        <w:tc>
          <w:tcPr>
            <w:tcW w:w="1546" w:type="dxa"/>
            <w:noWrap/>
            <w:hideMark/>
          </w:tcPr>
          <w:p w14:paraId="10BF7E5B"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Elefante africano</w:t>
            </w:r>
          </w:p>
        </w:tc>
        <w:tc>
          <w:tcPr>
            <w:tcW w:w="1559" w:type="dxa"/>
            <w:noWrap/>
            <w:hideMark/>
          </w:tcPr>
          <w:p w14:paraId="1D5F2108"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Loxodonta</w:t>
            </w:r>
            <w:proofErr w:type="spellEnd"/>
            <w:r w:rsidRPr="002152C4">
              <w:rPr>
                <w:rFonts w:ascii="Arial" w:hAnsi="Arial" w:cs="Arial"/>
                <w:i/>
                <w:iCs/>
                <w:sz w:val="18"/>
                <w:szCs w:val="18"/>
                <w:lang w:val="es-ES"/>
              </w:rPr>
              <w:t xml:space="preserve"> africana</w:t>
            </w:r>
          </w:p>
        </w:tc>
        <w:tc>
          <w:tcPr>
            <w:tcW w:w="851" w:type="dxa"/>
            <w:noWrap/>
            <w:hideMark/>
          </w:tcPr>
          <w:p w14:paraId="6582FDAE"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w:t>
            </w:r>
          </w:p>
        </w:tc>
        <w:tc>
          <w:tcPr>
            <w:tcW w:w="1134" w:type="dxa"/>
            <w:noWrap/>
            <w:hideMark/>
          </w:tcPr>
          <w:p w14:paraId="6D4AEAE1"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6E219E70"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(2020)</w:t>
            </w:r>
          </w:p>
        </w:tc>
        <w:tc>
          <w:tcPr>
            <w:tcW w:w="709" w:type="dxa"/>
            <w:noWrap/>
            <w:hideMark/>
          </w:tcPr>
          <w:p w14:paraId="1AC833B0"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0D73AA4D" w14:textId="77777777" w:rsidR="008F74D4" w:rsidRPr="002152C4" w:rsidRDefault="008F74D4" w:rsidP="00B779C6">
            <w:pPr>
              <w:rPr>
                <w:rFonts w:ascii="Arial" w:hAnsi="Arial" w:cs="Arial"/>
                <w:sz w:val="18"/>
                <w:szCs w:val="18"/>
                <w:lang w:val="es-ES"/>
              </w:rPr>
            </w:pPr>
          </w:p>
        </w:tc>
      </w:tr>
      <w:tr w:rsidR="008F74D4" w:rsidRPr="002152C4" w14:paraId="2152FF4C" w14:textId="77777777" w:rsidTr="00FB1C8F">
        <w:trPr>
          <w:trHeight w:val="301"/>
        </w:trPr>
        <w:tc>
          <w:tcPr>
            <w:tcW w:w="1546" w:type="dxa"/>
            <w:noWrap/>
            <w:hideMark/>
          </w:tcPr>
          <w:p w14:paraId="57FEBCEB"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Licaón africano</w:t>
            </w:r>
          </w:p>
        </w:tc>
        <w:tc>
          <w:tcPr>
            <w:tcW w:w="1559" w:type="dxa"/>
            <w:noWrap/>
            <w:hideMark/>
          </w:tcPr>
          <w:p w14:paraId="62A27AA8"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Lycaon</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pictus</w:t>
            </w:r>
            <w:proofErr w:type="spellEnd"/>
          </w:p>
        </w:tc>
        <w:tc>
          <w:tcPr>
            <w:tcW w:w="851" w:type="dxa"/>
            <w:noWrap/>
            <w:hideMark/>
          </w:tcPr>
          <w:p w14:paraId="0E485F78"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w:t>
            </w:r>
          </w:p>
        </w:tc>
        <w:tc>
          <w:tcPr>
            <w:tcW w:w="1134" w:type="dxa"/>
            <w:noWrap/>
            <w:hideMark/>
          </w:tcPr>
          <w:p w14:paraId="0983294E"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07D45D59"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(2012)</w:t>
            </w:r>
          </w:p>
        </w:tc>
        <w:tc>
          <w:tcPr>
            <w:tcW w:w="709" w:type="dxa"/>
            <w:noWrap/>
            <w:hideMark/>
          </w:tcPr>
          <w:p w14:paraId="790DC1CC"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1FD09E3B" w14:textId="77777777" w:rsidR="008F74D4" w:rsidRPr="002152C4" w:rsidRDefault="008F74D4" w:rsidP="00B779C6">
            <w:pPr>
              <w:rPr>
                <w:rFonts w:ascii="Arial" w:hAnsi="Arial" w:cs="Arial"/>
                <w:sz w:val="18"/>
                <w:szCs w:val="18"/>
                <w:lang w:val="es-ES"/>
              </w:rPr>
            </w:pPr>
          </w:p>
        </w:tc>
      </w:tr>
      <w:tr w:rsidR="008F74D4" w:rsidRPr="002152C4" w14:paraId="1C263825" w14:textId="77777777" w:rsidTr="00FB1C8F">
        <w:trPr>
          <w:trHeight w:val="301"/>
        </w:trPr>
        <w:tc>
          <w:tcPr>
            <w:tcW w:w="1546" w:type="dxa"/>
            <w:noWrap/>
            <w:hideMark/>
          </w:tcPr>
          <w:p w14:paraId="0818D37D"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Saiga de Mongolia</w:t>
            </w:r>
          </w:p>
        </w:tc>
        <w:tc>
          <w:tcPr>
            <w:tcW w:w="1559" w:type="dxa"/>
            <w:noWrap/>
            <w:hideMark/>
          </w:tcPr>
          <w:p w14:paraId="3B7623D3" w14:textId="77777777" w:rsidR="008F74D4" w:rsidRPr="002152C4" w:rsidRDefault="008F74D4" w:rsidP="00B779C6">
            <w:pPr>
              <w:rPr>
                <w:rFonts w:ascii="Arial" w:hAnsi="Arial" w:cs="Arial"/>
                <w:i/>
                <w:iCs/>
                <w:sz w:val="18"/>
                <w:szCs w:val="18"/>
                <w:lang w:val="es-ES"/>
              </w:rPr>
            </w:pPr>
            <w:r w:rsidRPr="002152C4">
              <w:rPr>
                <w:rFonts w:ascii="Arial" w:hAnsi="Arial" w:cs="Arial"/>
                <w:i/>
                <w:iCs/>
                <w:sz w:val="18"/>
                <w:szCs w:val="18"/>
                <w:lang w:val="es-ES"/>
              </w:rPr>
              <w:t xml:space="preserve">Saiga </w:t>
            </w:r>
            <w:proofErr w:type="spellStart"/>
            <w:r w:rsidRPr="002152C4">
              <w:rPr>
                <w:rFonts w:ascii="Arial" w:hAnsi="Arial" w:cs="Arial"/>
                <w:i/>
                <w:iCs/>
                <w:sz w:val="18"/>
                <w:szCs w:val="18"/>
                <w:lang w:val="es-ES"/>
              </w:rPr>
              <w:t>borealis</w:t>
            </w:r>
            <w:proofErr w:type="spellEnd"/>
          </w:p>
        </w:tc>
        <w:tc>
          <w:tcPr>
            <w:tcW w:w="851" w:type="dxa"/>
            <w:noWrap/>
            <w:hideMark/>
          </w:tcPr>
          <w:p w14:paraId="3E491F15"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w:t>
            </w:r>
          </w:p>
        </w:tc>
        <w:tc>
          <w:tcPr>
            <w:tcW w:w="1134" w:type="dxa"/>
            <w:noWrap/>
            <w:hideMark/>
          </w:tcPr>
          <w:p w14:paraId="163A42C5"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542046BF"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(2018)</w:t>
            </w:r>
          </w:p>
        </w:tc>
        <w:tc>
          <w:tcPr>
            <w:tcW w:w="709" w:type="dxa"/>
            <w:noWrap/>
            <w:hideMark/>
          </w:tcPr>
          <w:p w14:paraId="7546FCA7"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3F5788C1" w14:textId="77777777" w:rsidR="008F74D4" w:rsidRPr="002152C4" w:rsidRDefault="008F74D4" w:rsidP="00B779C6">
            <w:pPr>
              <w:rPr>
                <w:rFonts w:ascii="Arial" w:hAnsi="Arial" w:cs="Arial"/>
                <w:sz w:val="18"/>
                <w:szCs w:val="18"/>
                <w:lang w:val="es-ES"/>
              </w:rPr>
            </w:pPr>
          </w:p>
        </w:tc>
      </w:tr>
      <w:tr w:rsidR="008F74D4" w:rsidRPr="008F74D4" w14:paraId="462256D7" w14:textId="77777777" w:rsidTr="00FB1C8F">
        <w:trPr>
          <w:trHeight w:val="301"/>
        </w:trPr>
        <w:tc>
          <w:tcPr>
            <w:tcW w:w="1546" w:type="dxa"/>
            <w:noWrap/>
            <w:hideMark/>
          </w:tcPr>
          <w:p w14:paraId="0144A9BA" w14:textId="77777777" w:rsidR="008F74D4" w:rsidRPr="002152C4" w:rsidRDefault="008F74D4" w:rsidP="00B779C6">
            <w:pPr>
              <w:rPr>
                <w:rFonts w:ascii="Arial" w:hAnsi="Arial" w:cs="Arial"/>
                <w:sz w:val="18"/>
                <w:szCs w:val="18"/>
                <w:lang w:val="es-ES"/>
              </w:rPr>
            </w:pPr>
            <w:proofErr w:type="spellStart"/>
            <w:r w:rsidRPr="002152C4">
              <w:rPr>
                <w:rFonts w:ascii="Arial" w:hAnsi="Arial" w:cs="Arial"/>
                <w:i/>
                <w:sz w:val="18"/>
                <w:szCs w:val="18"/>
                <w:lang w:val="es-ES"/>
              </w:rPr>
              <w:t>Tadarida</w:t>
            </w:r>
            <w:proofErr w:type="spellEnd"/>
            <w:r w:rsidRPr="002152C4">
              <w:rPr>
                <w:rFonts w:ascii="Arial" w:hAnsi="Arial" w:cs="Arial"/>
                <w:i/>
                <w:sz w:val="18"/>
                <w:szCs w:val="18"/>
                <w:lang w:val="es-ES"/>
              </w:rPr>
              <w:t xml:space="preserve"> </w:t>
            </w:r>
            <w:proofErr w:type="spellStart"/>
            <w:r w:rsidRPr="002152C4">
              <w:rPr>
                <w:rFonts w:ascii="Arial" w:hAnsi="Arial" w:cs="Arial"/>
                <w:i/>
                <w:sz w:val="18"/>
                <w:szCs w:val="18"/>
                <w:lang w:val="es-ES"/>
              </w:rPr>
              <w:t>latouchei</w:t>
            </w:r>
            <w:proofErr w:type="spellEnd"/>
          </w:p>
        </w:tc>
        <w:tc>
          <w:tcPr>
            <w:tcW w:w="1559" w:type="dxa"/>
            <w:noWrap/>
            <w:hideMark/>
          </w:tcPr>
          <w:p w14:paraId="42300695"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Tadarida</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latouchei</w:t>
            </w:r>
            <w:proofErr w:type="spellEnd"/>
          </w:p>
        </w:tc>
        <w:tc>
          <w:tcPr>
            <w:tcW w:w="851" w:type="dxa"/>
            <w:noWrap/>
            <w:hideMark/>
          </w:tcPr>
          <w:p w14:paraId="47795CF1"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w:t>
            </w:r>
          </w:p>
        </w:tc>
        <w:tc>
          <w:tcPr>
            <w:tcW w:w="1134" w:type="dxa"/>
            <w:noWrap/>
            <w:hideMark/>
          </w:tcPr>
          <w:p w14:paraId="15EF748D"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1E570763"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(2016)</w:t>
            </w:r>
          </w:p>
        </w:tc>
        <w:tc>
          <w:tcPr>
            <w:tcW w:w="709" w:type="dxa"/>
            <w:noWrap/>
            <w:hideMark/>
          </w:tcPr>
          <w:p w14:paraId="0BC3235B"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58300AFC"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Encontrado en China, República Democrática Popular Lao, Vietnam</w:t>
            </w:r>
          </w:p>
        </w:tc>
      </w:tr>
      <w:tr w:rsidR="008F74D4" w:rsidRPr="002152C4" w14:paraId="3F102068" w14:textId="77777777" w:rsidTr="00FB1C8F">
        <w:trPr>
          <w:trHeight w:val="301"/>
        </w:trPr>
        <w:tc>
          <w:tcPr>
            <w:tcW w:w="1546" w:type="dxa"/>
            <w:noWrap/>
            <w:hideMark/>
          </w:tcPr>
          <w:p w14:paraId="2E6A4229"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Bufeo</w:t>
            </w:r>
          </w:p>
        </w:tc>
        <w:tc>
          <w:tcPr>
            <w:tcW w:w="1559" w:type="dxa"/>
            <w:noWrap/>
            <w:hideMark/>
          </w:tcPr>
          <w:p w14:paraId="3D78E062"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Inia</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geoffrensis</w:t>
            </w:r>
            <w:proofErr w:type="spellEnd"/>
          </w:p>
        </w:tc>
        <w:tc>
          <w:tcPr>
            <w:tcW w:w="851" w:type="dxa"/>
            <w:noWrap/>
            <w:hideMark/>
          </w:tcPr>
          <w:p w14:paraId="6144DFFF"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w:t>
            </w:r>
          </w:p>
        </w:tc>
        <w:tc>
          <w:tcPr>
            <w:tcW w:w="1134" w:type="dxa"/>
            <w:noWrap/>
            <w:hideMark/>
          </w:tcPr>
          <w:p w14:paraId="2A523605"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2EEF2560"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(2018)</w:t>
            </w:r>
          </w:p>
        </w:tc>
        <w:tc>
          <w:tcPr>
            <w:tcW w:w="709" w:type="dxa"/>
            <w:noWrap/>
            <w:hideMark/>
          </w:tcPr>
          <w:p w14:paraId="27799943"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7EF95A74" w14:textId="77777777" w:rsidR="008F74D4" w:rsidRPr="002152C4" w:rsidRDefault="008F74D4" w:rsidP="00B779C6">
            <w:pPr>
              <w:rPr>
                <w:rFonts w:ascii="Arial" w:hAnsi="Arial" w:cs="Arial"/>
                <w:sz w:val="18"/>
                <w:szCs w:val="18"/>
                <w:lang w:val="es-ES"/>
              </w:rPr>
            </w:pPr>
          </w:p>
        </w:tc>
      </w:tr>
      <w:tr w:rsidR="008F74D4" w:rsidRPr="008F74D4" w14:paraId="3BF72CBD" w14:textId="77777777" w:rsidTr="00FB1C8F">
        <w:trPr>
          <w:trHeight w:val="301"/>
        </w:trPr>
        <w:tc>
          <w:tcPr>
            <w:tcW w:w="1546" w:type="dxa"/>
            <w:noWrap/>
            <w:hideMark/>
          </w:tcPr>
          <w:p w14:paraId="68B810D1"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Marsopa lisa</w:t>
            </w:r>
          </w:p>
        </w:tc>
        <w:tc>
          <w:tcPr>
            <w:tcW w:w="1559" w:type="dxa"/>
            <w:noWrap/>
            <w:hideMark/>
          </w:tcPr>
          <w:p w14:paraId="786A165C"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Neophocaena</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asiaeorientalis</w:t>
            </w:r>
            <w:proofErr w:type="spellEnd"/>
          </w:p>
        </w:tc>
        <w:tc>
          <w:tcPr>
            <w:tcW w:w="851" w:type="dxa"/>
            <w:noWrap/>
            <w:hideMark/>
          </w:tcPr>
          <w:p w14:paraId="18E8D1F8"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w:t>
            </w:r>
          </w:p>
        </w:tc>
        <w:tc>
          <w:tcPr>
            <w:tcW w:w="1134" w:type="dxa"/>
            <w:noWrap/>
            <w:hideMark/>
          </w:tcPr>
          <w:p w14:paraId="36CBC507"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42525E48"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(2017)</w:t>
            </w:r>
          </w:p>
        </w:tc>
        <w:tc>
          <w:tcPr>
            <w:tcW w:w="709" w:type="dxa"/>
            <w:noWrap/>
            <w:hideMark/>
          </w:tcPr>
          <w:p w14:paraId="6CF7C798"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78B11172"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Encontrada en China, Japón, Corea</w:t>
            </w:r>
          </w:p>
        </w:tc>
      </w:tr>
      <w:tr w:rsidR="008F74D4" w:rsidRPr="002152C4" w14:paraId="1769611F" w14:textId="77777777" w:rsidTr="00FB1C8F">
        <w:trPr>
          <w:trHeight w:val="301"/>
        </w:trPr>
        <w:tc>
          <w:tcPr>
            <w:tcW w:w="1546" w:type="dxa"/>
            <w:noWrap/>
            <w:hideMark/>
          </w:tcPr>
          <w:p w14:paraId="147C1EE9"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Bufeo negro</w:t>
            </w:r>
          </w:p>
        </w:tc>
        <w:tc>
          <w:tcPr>
            <w:tcW w:w="1559" w:type="dxa"/>
            <w:noWrap/>
            <w:hideMark/>
          </w:tcPr>
          <w:p w14:paraId="78BA98B9"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Sotalia</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fluviatilis</w:t>
            </w:r>
            <w:proofErr w:type="spellEnd"/>
          </w:p>
        </w:tc>
        <w:tc>
          <w:tcPr>
            <w:tcW w:w="851" w:type="dxa"/>
            <w:noWrap/>
            <w:hideMark/>
          </w:tcPr>
          <w:p w14:paraId="2981E75F"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w:t>
            </w:r>
          </w:p>
        </w:tc>
        <w:tc>
          <w:tcPr>
            <w:tcW w:w="1134" w:type="dxa"/>
            <w:noWrap/>
            <w:hideMark/>
          </w:tcPr>
          <w:p w14:paraId="7795EC38"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4D940FD6"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(2020)</w:t>
            </w:r>
          </w:p>
        </w:tc>
        <w:tc>
          <w:tcPr>
            <w:tcW w:w="709" w:type="dxa"/>
            <w:noWrap/>
            <w:hideMark/>
          </w:tcPr>
          <w:p w14:paraId="4430695F"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1047392E" w14:textId="77777777" w:rsidR="008F74D4" w:rsidRPr="002152C4" w:rsidRDefault="008F74D4" w:rsidP="00B779C6">
            <w:pPr>
              <w:rPr>
                <w:rFonts w:ascii="Arial" w:hAnsi="Arial" w:cs="Arial"/>
                <w:sz w:val="18"/>
                <w:szCs w:val="18"/>
                <w:lang w:val="es-ES"/>
              </w:rPr>
            </w:pPr>
          </w:p>
        </w:tc>
      </w:tr>
      <w:tr w:rsidR="008F74D4" w:rsidRPr="002152C4" w14:paraId="769B95D5" w14:textId="77777777" w:rsidTr="00FB1C8F">
        <w:trPr>
          <w:trHeight w:val="301"/>
        </w:trPr>
        <w:tc>
          <w:tcPr>
            <w:tcW w:w="1546" w:type="dxa"/>
            <w:noWrap/>
            <w:hideMark/>
          </w:tcPr>
          <w:p w14:paraId="40BF99B5"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Bufeo asiático</w:t>
            </w:r>
          </w:p>
        </w:tc>
        <w:tc>
          <w:tcPr>
            <w:tcW w:w="1559" w:type="dxa"/>
            <w:noWrap/>
            <w:hideMark/>
          </w:tcPr>
          <w:p w14:paraId="11789E7B" w14:textId="77777777" w:rsidR="008F74D4" w:rsidRPr="002152C4" w:rsidRDefault="008F74D4" w:rsidP="00B779C6">
            <w:pPr>
              <w:rPr>
                <w:rFonts w:ascii="Arial" w:hAnsi="Arial" w:cs="Arial"/>
                <w:i/>
                <w:iCs/>
                <w:sz w:val="18"/>
                <w:szCs w:val="18"/>
                <w:lang w:val="es-ES"/>
              </w:rPr>
            </w:pPr>
            <w:r w:rsidRPr="002152C4">
              <w:rPr>
                <w:rFonts w:ascii="Arial" w:hAnsi="Arial" w:cs="Arial"/>
                <w:i/>
                <w:iCs/>
                <w:sz w:val="18"/>
                <w:szCs w:val="18"/>
                <w:lang w:val="es-ES"/>
              </w:rPr>
              <w:t xml:space="preserve">Sousa </w:t>
            </w:r>
            <w:proofErr w:type="spellStart"/>
            <w:r w:rsidRPr="002152C4">
              <w:rPr>
                <w:rFonts w:ascii="Arial" w:hAnsi="Arial" w:cs="Arial"/>
                <w:i/>
                <w:iCs/>
                <w:sz w:val="18"/>
                <w:szCs w:val="18"/>
                <w:lang w:val="es-ES"/>
              </w:rPr>
              <w:t>plumbea</w:t>
            </w:r>
            <w:proofErr w:type="spellEnd"/>
          </w:p>
        </w:tc>
        <w:tc>
          <w:tcPr>
            <w:tcW w:w="851" w:type="dxa"/>
            <w:noWrap/>
            <w:hideMark/>
          </w:tcPr>
          <w:p w14:paraId="5B649379"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w:t>
            </w:r>
          </w:p>
        </w:tc>
        <w:tc>
          <w:tcPr>
            <w:tcW w:w="1134" w:type="dxa"/>
            <w:noWrap/>
            <w:hideMark/>
          </w:tcPr>
          <w:p w14:paraId="3C7A6B0A"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3F692F8E"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(2022)</w:t>
            </w:r>
          </w:p>
        </w:tc>
        <w:tc>
          <w:tcPr>
            <w:tcW w:w="709" w:type="dxa"/>
            <w:noWrap/>
            <w:hideMark/>
          </w:tcPr>
          <w:p w14:paraId="41523B05"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0AAEFFE4" w14:textId="77777777" w:rsidR="008F74D4" w:rsidRPr="002152C4" w:rsidRDefault="008F74D4" w:rsidP="00B779C6">
            <w:pPr>
              <w:rPr>
                <w:rFonts w:ascii="Arial" w:hAnsi="Arial" w:cs="Arial"/>
                <w:sz w:val="18"/>
                <w:szCs w:val="18"/>
                <w:lang w:val="es-ES"/>
              </w:rPr>
            </w:pPr>
          </w:p>
        </w:tc>
      </w:tr>
      <w:tr w:rsidR="008F74D4" w:rsidRPr="008F74D4" w14:paraId="347CDB16" w14:textId="77777777" w:rsidTr="00FB1C8F">
        <w:trPr>
          <w:trHeight w:val="301"/>
        </w:trPr>
        <w:tc>
          <w:tcPr>
            <w:tcW w:w="1546" w:type="dxa"/>
            <w:noWrap/>
            <w:hideMark/>
          </w:tcPr>
          <w:p w14:paraId="49CFFB92" w14:textId="77777777" w:rsidR="008F74D4" w:rsidRPr="002152C4" w:rsidRDefault="008F74D4" w:rsidP="00B779C6">
            <w:pPr>
              <w:rPr>
                <w:rFonts w:ascii="Arial" w:hAnsi="Arial" w:cs="Arial"/>
                <w:sz w:val="18"/>
                <w:szCs w:val="18"/>
                <w:lang w:val="es-ES"/>
              </w:rPr>
            </w:pPr>
            <w:proofErr w:type="spellStart"/>
            <w:r w:rsidRPr="002152C4">
              <w:rPr>
                <w:rFonts w:ascii="Arial" w:hAnsi="Arial" w:cs="Arial"/>
                <w:i/>
                <w:sz w:val="18"/>
                <w:szCs w:val="18"/>
                <w:lang w:val="es-ES"/>
              </w:rPr>
              <w:lastRenderedPageBreak/>
              <w:t>Acipenser</w:t>
            </w:r>
            <w:proofErr w:type="spellEnd"/>
            <w:r w:rsidRPr="002152C4">
              <w:rPr>
                <w:rFonts w:ascii="Arial" w:hAnsi="Arial" w:cs="Arial"/>
                <w:i/>
                <w:sz w:val="18"/>
                <w:szCs w:val="18"/>
                <w:lang w:val="es-ES"/>
              </w:rPr>
              <w:t xml:space="preserve"> </w:t>
            </w:r>
            <w:proofErr w:type="spellStart"/>
            <w:r w:rsidRPr="002152C4">
              <w:rPr>
                <w:rFonts w:ascii="Arial" w:hAnsi="Arial" w:cs="Arial"/>
                <w:i/>
                <w:sz w:val="18"/>
                <w:szCs w:val="18"/>
                <w:lang w:val="es-ES"/>
              </w:rPr>
              <w:t>baerii</w:t>
            </w:r>
            <w:proofErr w:type="spellEnd"/>
          </w:p>
        </w:tc>
        <w:tc>
          <w:tcPr>
            <w:tcW w:w="1559" w:type="dxa"/>
            <w:noWrap/>
            <w:hideMark/>
          </w:tcPr>
          <w:p w14:paraId="4AF2FF28"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Acipenser</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baerii</w:t>
            </w:r>
            <w:proofErr w:type="spellEnd"/>
          </w:p>
        </w:tc>
        <w:tc>
          <w:tcPr>
            <w:tcW w:w="851" w:type="dxa"/>
            <w:noWrap/>
            <w:hideMark/>
          </w:tcPr>
          <w:p w14:paraId="673389AE"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CR</w:t>
            </w:r>
          </w:p>
        </w:tc>
        <w:tc>
          <w:tcPr>
            <w:tcW w:w="1134" w:type="dxa"/>
            <w:noWrap/>
            <w:hideMark/>
          </w:tcPr>
          <w:p w14:paraId="3F35C47C"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0CBF8E95"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(2019)</w:t>
            </w:r>
          </w:p>
        </w:tc>
        <w:tc>
          <w:tcPr>
            <w:tcW w:w="709" w:type="dxa"/>
            <w:noWrap/>
            <w:hideMark/>
          </w:tcPr>
          <w:p w14:paraId="2BCDB330"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0D5FEFBD"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La mayoría de los Estados del área de distribución no son Estados miembros Partes</w:t>
            </w:r>
          </w:p>
        </w:tc>
      </w:tr>
      <w:tr w:rsidR="008F74D4" w:rsidRPr="008F74D4" w14:paraId="7B62121F" w14:textId="77777777" w:rsidTr="00FB1C8F">
        <w:trPr>
          <w:trHeight w:val="301"/>
        </w:trPr>
        <w:tc>
          <w:tcPr>
            <w:tcW w:w="1546" w:type="dxa"/>
            <w:noWrap/>
            <w:hideMark/>
          </w:tcPr>
          <w:p w14:paraId="34EDA206"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Esturión lacustre</w:t>
            </w:r>
          </w:p>
        </w:tc>
        <w:tc>
          <w:tcPr>
            <w:tcW w:w="1559" w:type="dxa"/>
            <w:noWrap/>
            <w:hideMark/>
          </w:tcPr>
          <w:p w14:paraId="1B6DA184"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Acipenser</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fulvescens</w:t>
            </w:r>
            <w:proofErr w:type="spellEnd"/>
          </w:p>
        </w:tc>
        <w:tc>
          <w:tcPr>
            <w:tcW w:w="851" w:type="dxa"/>
            <w:noWrap/>
            <w:hideMark/>
          </w:tcPr>
          <w:p w14:paraId="57D9F68E"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w:t>
            </w:r>
          </w:p>
        </w:tc>
        <w:tc>
          <w:tcPr>
            <w:tcW w:w="1134" w:type="dxa"/>
            <w:noWrap/>
            <w:hideMark/>
          </w:tcPr>
          <w:p w14:paraId="5FD488DD"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Desconocido</w:t>
            </w:r>
          </w:p>
        </w:tc>
        <w:tc>
          <w:tcPr>
            <w:tcW w:w="1417" w:type="dxa"/>
            <w:noWrap/>
            <w:hideMark/>
          </w:tcPr>
          <w:p w14:paraId="779379F9"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(2019)</w:t>
            </w:r>
          </w:p>
        </w:tc>
        <w:tc>
          <w:tcPr>
            <w:tcW w:w="709" w:type="dxa"/>
            <w:noWrap/>
            <w:hideMark/>
          </w:tcPr>
          <w:p w14:paraId="6FBB30AD"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7B475A59"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Encontrado en EE. UU. y Canadá</w:t>
            </w:r>
          </w:p>
        </w:tc>
      </w:tr>
      <w:tr w:rsidR="008F74D4" w:rsidRPr="002152C4" w14:paraId="098450B2" w14:textId="77777777" w:rsidTr="00FB1C8F">
        <w:trPr>
          <w:trHeight w:val="301"/>
        </w:trPr>
        <w:tc>
          <w:tcPr>
            <w:tcW w:w="1546" w:type="dxa"/>
            <w:noWrap/>
            <w:hideMark/>
          </w:tcPr>
          <w:p w14:paraId="7C5E30F6"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Esturión del Danubio</w:t>
            </w:r>
          </w:p>
        </w:tc>
        <w:tc>
          <w:tcPr>
            <w:tcW w:w="1559" w:type="dxa"/>
            <w:noWrap/>
            <w:hideMark/>
          </w:tcPr>
          <w:p w14:paraId="44893764"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Acipenser</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gueldenstaedtii</w:t>
            </w:r>
            <w:proofErr w:type="spellEnd"/>
          </w:p>
        </w:tc>
        <w:tc>
          <w:tcPr>
            <w:tcW w:w="851" w:type="dxa"/>
            <w:noWrap/>
            <w:hideMark/>
          </w:tcPr>
          <w:p w14:paraId="5F1ED211"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CR</w:t>
            </w:r>
          </w:p>
        </w:tc>
        <w:tc>
          <w:tcPr>
            <w:tcW w:w="1134" w:type="dxa"/>
            <w:noWrap/>
            <w:hideMark/>
          </w:tcPr>
          <w:p w14:paraId="3C6DAEBE"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56D57D53"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(2019)</w:t>
            </w:r>
          </w:p>
        </w:tc>
        <w:tc>
          <w:tcPr>
            <w:tcW w:w="709" w:type="dxa"/>
            <w:noWrap/>
            <w:hideMark/>
          </w:tcPr>
          <w:p w14:paraId="5735ABDF"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410F783B" w14:textId="77777777" w:rsidR="008F74D4" w:rsidRPr="002152C4" w:rsidRDefault="008F74D4" w:rsidP="00B779C6">
            <w:pPr>
              <w:rPr>
                <w:rFonts w:ascii="Arial" w:hAnsi="Arial" w:cs="Arial"/>
                <w:sz w:val="18"/>
                <w:szCs w:val="18"/>
                <w:lang w:val="es-ES"/>
              </w:rPr>
            </w:pPr>
          </w:p>
        </w:tc>
      </w:tr>
      <w:tr w:rsidR="008F74D4" w:rsidRPr="008F74D4" w14:paraId="6752C76E" w14:textId="77777777" w:rsidTr="00FB1C8F">
        <w:trPr>
          <w:trHeight w:val="301"/>
        </w:trPr>
        <w:tc>
          <w:tcPr>
            <w:tcW w:w="1546" w:type="dxa"/>
            <w:noWrap/>
            <w:hideMark/>
          </w:tcPr>
          <w:p w14:paraId="3418674D"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Esturión verde</w:t>
            </w:r>
          </w:p>
        </w:tc>
        <w:tc>
          <w:tcPr>
            <w:tcW w:w="1559" w:type="dxa"/>
            <w:noWrap/>
            <w:hideMark/>
          </w:tcPr>
          <w:p w14:paraId="273FB603"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Acipenser</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medirostris</w:t>
            </w:r>
            <w:proofErr w:type="spellEnd"/>
          </w:p>
        </w:tc>
        <w:tc>
          <w:tcPr>
            <w:tcW w:w="851" w:type="dxa"/>
            <w:noWrap/>
            <w:hideMark/>
          </w:tcPr>
          <w:p w14:paraId="52365E0A"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w:t>
            </w:r>
          </w:p>
        </w:tc>
        <w:tc>
          <w:tcPr>
            <w:tcW w:w="1134" w:type="dxa"/>
            <w:noWrap/>
            <w:hideMark/>
          </w:tcPr>
          <w:p w14:paraId="0AC29461"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Desconocido</w:t>
            </w:r>
          </w:p>
        </w:tc>
        <w:tc>
          <w:tcPr>
            <w:tcW w:w="1417" w:type="dxa"/>
            <w:noWrap/>
            <w:hideMark/>
          </w:tcPr>
          <w:p w14:paraId="65C3128C"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(2019)</w:t>
            </w:r>
          </w:p>
        </w:tc>
        <w:tc>
          <w:tcPr>
            <w:tcW w:w="709" w:type="dxa"/>
            <w:noWrap/>
            <w:hideMark/>
          </w:tcPr>
          <w:p w14:paraId="07AB5F60"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5476A989"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Encontrado en EE. UU., Canadá y México</w:t>
            </w:r>
          </w:p>
        </w:tc>
      </w:tr>
      <w:tr w:rsidR="008F74D4" w:rsidRPr="008F74D4" w14:paraId="3CE72C4F" w14:textId="77777777" w:rsidTr="00FB1C8F">
        <w:trPr>
          <w:trHeight w:val="301"/>
        </w:trPr>
        <w:tc>
          <w:tcPr>
            <w:tcW w:w="1546" w:type="dxa"/>
            <w:noWrap/>
            <w:hideMark/>
          </w:tcPr>
          <w:p w14:paraId="6DB9BEEB"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 xml:space="preserve">Esturión de </w:t>
            </w:r>
            <w:proofErr w:type="spellStart"/>
            <w:r w:rsidRPr="002152C4">
              <w:rPr>
                <w:rFonts w:ascii="Arial" w:hAnsi="Arial" w:cs="Arial"/>
                <w:sz w:val="18"/>
                <w:szCs w:val="18"/>
                <w:lang w:val="es-ES"/>
              </w:rPr>
              <w:t>Sakhalin</w:t>
            </w:r>
            <w:proofErr w:type="spellEnd"/>
          </w:p>
        </w:tc>
        <w:tc>
          <w:tcPr>
            <w:tcW w:w="1559" w:type="dxa"/>
            <w:noWrap/>
            <w:hideMark/>
          </w:tcPr>
          <w:p w14:paraId="09DE3629"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Acipenser</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mikadoi</w:t>
            </w:r>
            <w:proofErr w:type="spellEnd"/>
          </w:p>
        </w:tc>
        <w:tc>
          <w:tcPr>
            <w:tcW w:w="851" w:type="dxa"/>
            <w:noWrap/>
            <w:hideMark/>
          </w:tcPr>
          <w:p w14:paraId="2CD06EE1"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CR</w:t>
            </w:r>
          </w:p>
        </w:tc>
        <w:tc>
          <w:tcPr>
            <w:tcW w:w="1134" w:type="dxa"/>
            <w:noWrap/>
            <w:hideMark/>
          </w:tcPr>
          <w:p w14:paraId="533A791E"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05454367"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(2019)</w:t>
            </w:r>
          </w:p>
        </w:tc>
        <w:tc>
          <w:tcPr>
            <w:tcW w:w="709" w:type="dxa"/>
            <w:noWrap/>
            <w:hideMark/>
          </w:tcPr>
          <w:p w14:paraId="4D376F2E"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62B10A5B"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Encontrado en la Federación Rusa, República Popular Democrática de Corea y Japón</w:t>
            </w:r>
          </w:p>
        </w:tc>
      </w:tr>
      <w:tr w:rsidR="008F74D4" w:rsidRPr="002152C4" w14:paraId="6505A81F" w14:textId="77777777" w:rsidTr="00FB1C8F">
        <w:trPr>
          <w:trHeight w:val="301"/>
        </w:trPr>
        <w:tc>
          <w:tcPr>
            <w:tcW w:w="1546" w:type="dxa"/>
            <w:noWrap/>
            <w:hideMark/>
          </w:tcPr>
          <w:p w14:paraId="0B9BB815"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Esturión del Adriático</w:t>
            </w:r>
          </w:p>
        </w:tc>
        <w:tc>
          <w:tcPr>
            <w:tcW w:w="1559" w:type="dxa"/>
            <w:noWrap/>
            <w:hideMark/>
          </w:tcPr>
          <w:p w14:paraId="6FF1A7E3"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Acipenser</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naccarii</w:t>
            </w:r>
            <w:proofErr w:type="spellEnd"/>
          </w:p>
        </w:tc>
        <w:tc>
          <w:tcPr>
            <w:tcW w:w="851" w:type="dxa"/>
            <w:noWrap/>
            <w:hideMark/>
          </w:tcPr>
          <w:p w14:paraId="24C29A64"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CR</w:t>
            </w:r>
          </w:p>
        </w:tc>
        <w:tc>
          <w:tcPr>
            <w:tcW w:w="1134" w:type="dxa"/>
            <w:noWrap/>
            <w:hideMark/>
          </w:tcPr>
          <w:p w14:paraId="58A9A998"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aumento</w:t>
            </w:r>
          </w:p>
        </w:tc>
        <w:tc>
          <w:tcPr>
            <w:tcW w:w="1417" w:type="dxa"/>
            <w:noWrap/>
            <w:hideMark/>
          </w:tcPr>
          <w:p w14:paraId="7FDC200E"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y Europa (2019)</w:t>
            </w:r>
          </w:p>
        </w:tc>
        <w:tc>
          <w:tcPr>
            <w:tcW w:w="709" w:type="dxa"/>
            <w:noWrap/>
            <w:hideMark/>
          </w:tcPr>
          <w:p w14:paraId="3AC6B23F"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73B0E9C9" w14:textId="77777777" w:rsidR="008F74D4" w:rsidRPr="002152C4" w:rsidRDefault="008F74D4" w:rsidP="00B779C6">
            <w:pPr>
              <w:rPr>
                <w:rFonts w:ascii="Arial" w:hAnsi="Arial" w:cs="Arial"/>
                <w:sz w:val="18"/>
                <w:szCs w:val="18"/>
                <w:lang w:val="es-ES"/>
              </w:rPr>
            </w:pPr>
          </w:p>
        </w:tc>
      </w:tr>
      <w:tr w:rsidR="008F74D4" w:rsidRPr="002152C4" w14:paraId="42F7A616" w14:textId="77777777" w:rsidTr="00FB1C8F">
        <w:trPr>
          <w:trHeight w:val="301"/>
        </w:trPr>
        <w:tc>
          <w:tcPr>
            <w:tcW w:w="1546" w:type="dxa"/>
            <w:noWrap/>
            <w:hideMark/>
          </w:tcPr>
          <w:p w14:paraId="250FA0E1"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Esturión barba de flecos</w:t>
            </w:r>
          </w:p>
        </w:tc>
        <w:tc>
          <w:tcPr>
            <w:tcW w:w="1559" w:type="dxa"/>
            <w:noWrap/>
            <w:hideMark/>
          </w:tcPr>
          <w:p w14:paraId="639B95A1"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Acipenser</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nudiventris</w:t>
            </w:r>
            <w:proofErr w:type="spellEnd"/>
          </w:p>
        </w:tc>
        <w:tc>
          <w:tcPr>
            <w:tcW w:w="851" w:type="dxa"/>
            <w:noWrap/>
            <w:hideMark/>
          </w:tcPr>
          <w:p w14:paraId="62C81CAD"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CR</w:t>
            </w:r>
          </w:p>
        </w:tc>
        <w:tc>
          <w:tcPr>
            <w:tcW w:w="1134" w:type="dxa"/>
            <w:noWrap/>
            <w:hideMark/>
          </w:tcPr>
          <w:p w14:paraId="3200F4DC"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69BE77DB"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(2019)</w:t>
            </w:r>
          </w:p>
        </w:tc>
        <w:tc>
          <w:tcPr>
            <w:tcW w:w="709" w:type="dxa"/>
            <w:noWrap/>
            <w:hideMark/>
          </w:tcPr>
          <w:p w14:paraId="4B0907E4"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34808EEB" w14:textId="77777777" w:rsidR="008F74D4" w:rsidRPr="002152C4" w:rsidRDefault="008F74D4" w:rsidP="00B779C6">
            <w:pPr>
              <w:rPr>
                <w:rFonts w:ascii="Arial" w:hAnsi="Arial" w:cs="Arial"/>
                <w:sz w:val="18"/>
                <w:szCs w:val="18"/>
                <w:lang w:val="es-ES"/>
              </w:rPr>
            </w:pPr>
          </w:p>
        </w:tc>
      </w:tr>
      <w:tr w:rsidR="008F74D4" w:rsidRPr="002152C4" w14:paraId="3F35066B" w14:textId="77777777" w:rsidTr="00FB1C8F">
        <w:trPr>
          <w:trHeight w:val="301"/>
        </w:trPr>
        <w:tc>
          <w:tcPr>
            <w:tcW w:w="1546" w:type="dxa"/>
            <w:noWrap/>
            <w:hideMark/>
          </w:tcPr>
          <w:p w14:paraId="31AB763B"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Esturión persa</w:t>
            </w:r>
          </w:p>
        </w:tc>
        <w:tc>
          <w:tcPr>
            <w:tcW w:w="1559" w:type="dxa"/>
            <w:noWrap/>
            <w:hideMark/>
          </w:tcPr>
          <w:p w14:paraId="19E37FEA"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Acipenser</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persicus</w:t>
            </w:r>
            <w:proofErr w:type="spellEnd"/>
          </w:p>
        </w:tc>
        <w:tc>
          <w:tcPr>
            <w:tcW w:w="851" w:type="dxa"/>
            <w:noWrap/>
            <w:hideMark/>
          </w:tcPr>
          <w:p w14:paraId="47AEFC9D"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CR</w:t>
            </w:r>
          </w:p>
        </w:tc>
        <w:tc>
          <w:tcPr>
            <w:tcW w:w="1134" w:type="dxa"/>
            <w:noWrap/>
            <w:hideMark/>
          </w:tcPr>
          <w:p w14:paraId="1F1DED40"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5A237E66"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(2019)</w:t>
            </w:r>
          </w:p>
        </w:tc>
        <w:tc>
          <w:tcPr>
            <w:tcW w:w="709" w:type="dxa"/>
            <w:noWrap/>
            <w:hideMark/>
          </w:tcPr>
          <w:p w14:paraId="1EB4FA34"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1FEF6CFE" w14:textId="77777777" w:rsidR="008F74D4" w:rsidRPr="002152C4" w:rsidRDefault="008F74D4" w:rsidP="00B779C6">
            <w:pPr>
              <w:rPr>
                <w:rFonts w:ascii="Arial" w:hAnsi="Arial" w:cs="Arial"/>
                <w:sz w:val="18"/>
                <w:szCs w:val="18"/>
                <w:lang w:val="es-ES"/>
              </w:rPr>
            </w:pPr>
          </w:p>
        </w:tc>
      </w:tr>
      <w:tr w:rsidR="008F74D4" w:rsidRPr="002152C4" w14:paraId="22EF2D91" w14:textId="77777777" w:rsidTr="00FB1C8F">
        <w:trPr>
          <w:trHeight w:val="301"/>
        </w:trPr>
        <w:tc>
          <w:tcPr>
            <w:tcW w:w="1546" w:type="dxa"/>
            <w:noWrap/>
            <w:hideMark/>
          </w:tcPr>
          <w:p w14:paraId="70440EE9" w14:textId="77777777" w:rsidR="008F74D4" w:rsidRPr="002152C4" w:rsidRDefault="008F74D4" w:rsidP="00B779C6">
            <w:pPr>
              <w:rPr>
                <w:rFonts w:ascii="Arial" w:hAnsi="Arial" w:cs="Arial"/>
                <w:sz w:val="18"/>
                <w:szCs w:val="18"/>
                <w:lang w:val="es-ES"/>
              </w:rPr>
            </w:pPr>
            <w:proofErr w:type="spellStart"/>
            <w:r w:rsidRPr="002152C4">
              <w:rPr>
                <w:rFonts w:ascii="Arial" w:hAnsi="Arial" w:cs="Arial"/>
                <w:sz w:val="18"/>
                <w:szCs w:val="18"/>
                <w:lang w:val="es-ES"/>
              </w:rPr>
              <w:t>Esterlete</w:t>
            </w:r>
            <w:proofErr w:type="spellEnd"/>
          </w:p>
        </w:tc>
        <w:tc>
          <w:tcPr>
            <w:tcW w:w="1559" w:type="dxa"/>
            <w:noWrap/>
            <w:hideMark/>
          </w:tcPr>
          <w:p w14:paraId="7DFCEAE4"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Acipenser</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ruthenus</w:t>
            </w:r>
            <w:proofErr w:type="spellEnd"/>
          </w:p>
        </w:tc>
        <w:tc>
          <w:tcPr>
            <w:tcW w:w="851" w:type="dxa"/>
            <w:noWrap/>
            <w:hideMark/>
          </w:tcPr>
          <w:p w14:paraId="6ACC1C8B"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w:t>
            </w:r>
          </w:p>
        </w:tc>
        <w:tc>
          <w:tcPr>
            <w:tcW w:w="1134" w:type="dxa"/>
            <w:noWrap/>
            <w:hideMark/>
          </w:tcPr>
          <w:p w14:paraId="336FFA1B"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69DAB027"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Europa (2023)</w:t>
            </w:r>
          </w:p>
        </w:tc>
        <w:tc>
          <w:tcPr>
            <w:tcW w:w="709" w:type="dxa"/>
            <w:noWrap/>
            <w:hideMark/>
          </w:tcPr>
          <w:p w14:paraId="05A4B9EA"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1B7CEF25" w14:textId="77777777" w:rsidR="008F74D4" w:rsidRPr="002152C4" w:rsidRDefault="008F74D4" w:rsidP="00B779C6">
            <w:pPr>
              <w:rPr>
                <w:rFonts w:ascii="Arial" w:hAnsi="Arial" w:cs="Arial"/>
                <w:sz w:val="18"/>
                <w:szCs w:val="18"/>
                <w:lang w:val="es-ES"/>
              </w:rPr>
            </w:pPr>
          </w:p>
        </w:tc>
      </w:tr>
      <w:tr w:rsidR="008F74D4" w:rsidRPr="008F74D4" w14:paraId="6B234C5B" w14:textId="77777777" w:rsidTr="00FB1C8F">
        <w:trPr>
          <w:trHeight w:val="301"/>
        </w:trPr>
        <w:tc>
          <w:tcPr>
            <w:tcW w:w="1546" w:type="dxa"/>
            <w:noWrap/>
            <w:hideMark/>
          </w:tcPr>
          <w:p w14:paraId="4CB3E652"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Esturión de Amur</w:t>
            </w:r>
          </w:p>
        </w:tc>
        <w:tc>
          <w:tcPr>
            <w:tcW w:w="1559" w:type="dxa"/>
            <w:noWrap/>
            <w:hideMark/>
          </w:tcPr>
          <w:p w14:paraId="2C97BF0B"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Acipenser</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schrenckii</w:t>
            </w:r>
            <w:proofErr w:type="spellEnd"/>
          </w:p>
        </w:tc>
        <w:tc>
          <w:tcPr>
            <w:tcW w:w="851" w:type="dxa"/>
            <w:noWrap/>
            <w:hideMark/>
          </w:tcPr>
          <w:p w14:paraId="5488C803"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CR</w:t>
            </w:r>
          </w:p>
        </w:tc>
        <w:tc>
          <w:tcPr>
            <w:tcW w:w="1134" w:type="dxa"/>
            <w:noWrap/>
            <w:hideMark/>
          </w:tcPr>
          <w:p w14:paraId="1E6DEBB7"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79F89009"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(2019)</w:t>
            </w:r>
          </w:p>
        </w:tc>
        <w:tc>
          <w:tcPr>
            <w:tcW w:w="709" w:type="dxa"/>
            <w:noWrap/>
            <w:hideMark/>
          </w:tcPr>
          <w:p w14:paraId="4FBAB130"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482C6B75"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Encontrado en China y en la Federación Rusa</w:t>
            </w:r>
          </w:p>
        </w:tc>
      </w:tr>
      <w:tr w:rsidR="008F74D4" w:rsidRPr="008F74D4" w14:paraId="665DD134" w14:textId="77777777" w:rsidTr="00FB1C8F">
        <w:trPr>
          <w:trHeight w:val="301"/>
        </w:trPr>
        <w:tc>
          <w:tcPr>
            <w:tcW w:w="1546" w:type="dxa"/>
            <w:noWrap/>
            <w:hideMark/>
          </w:tcPr>
          <w:p w14:paraId="44352BA1"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Esturión chino</w:t>
            </w:r>
          </w:p>
        </w:tc>
        <w:tc>
          <w:tcPr>
            <w:tcW w:w="1559" w:type="dxa"/>
            <w:noWrap/>
            <w:hideMark/>
          </w:tcPr>
          <w:p w14:paraId="46D7A0F8"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Acipenser</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sinensis</w:t>
            </w:r>
            <w:proofErr w:type="spellEnd"/>
          </w:p>
        </w:tc>
        <w:tc>
          <w:tcPr>
            <w:tcW w:w="851" w:type="dxa"/>
            <w:noWrap/>
            <w:hideMark/>
          </w:tcPr>
          <w:p w14:paraId="59472FFF"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CR</w:t>
            </w:r>
          </w:p>
        </w:tc>
        <w:tc>
          <w:tcPr>
            <w:tcW w:w="1134" w:type="dxa"/>
            <w:noWrap/>
            <w:hideMark/>
          </w:tcPr>
          <w:p w14:paraId="1B0924AD"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48D0CEEC"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(2019)</w:t>
            </w:r>
          </w:p>
        </w:tc>
        <w:tc>
          <w:tcPr>
            <w:tcW w:w="709" w:type="dxa"/>
            <w:noWrap/>
            <w:hideMark/>
          </w:tcPr>
          <w:p w14:paraId="0D9F17EB"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2B65403B"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Restringido a China, extinto en Japón y República de Corea</w:t>
            </w:r>
          </w:p>
        </w:tc>
      </w:tr>
      <w:tr w:rsidR="008F74D4" w:rsidRPr="002152C4" w14:paraId="32B85FFA" w14:textId="77777777" w:rsidTr="00FB1C8F">
        <w:trPr>
          <w:trHeight w:val="301"/>
        </w:trPr>
        <w:tc>
          <w:tcPr>
            <w:tcW w:w="1546" w:type="dxa"/>
            <w:noWrap/>
            <w:hideMark/>
          </w:tcPr>
          <w:p w14:paraId="382F9374"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Esturión estrellado</w:t>
            </w:r>
          </w:p>
        </w:tc>
        <w:tc>
          <w:tcPr>
            <w:tcW w:w="1559" w:type="dxa"/>
            <w:noWrap/>
            <w:hideMark/>
          </w:tcPr>
          <w:p w14:paraId="1438A1A2"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Acipenser</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stellatus</w:t>
            </w:r>
            <w:proofErr w:type="spellEnd"/>
          </w:p>
        </w:tc>
        <w:tc>
          <w:tcPr>
            <w:tcW w:w="851" w:type="dxa"/>
            <w:noWrap/>
            <w:hideMark/>
          </w:tcPr>
          <w:p w14:paraId="5B9D8B2F"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CR</w:t>
            </w:r>
          </w:p>
        </w:tc>
        <w:tc>
          <w:tcPr>
            <w:tcW w:w="1134" w:type="dxa"/>
            <w:noWrap/>
            <w:hideMark/>
          </w:tcPr>
          <w:p w14:paraId="45F160EB"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581FDEDA"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(2019)</w:t>
            </w:r>
          </w:p>
        </w:tc>
        <w:tc>
          <w:tcPr>
            <w:tcW w:w="709" w:type="dxa"/>
            <w:noWrap/>
            <w:hideMark/>
          </w:tcPr>
          <w:p w14:paraId="59B535F9"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17E47710" w14:textId="77777777" w:rsidR="008F74D4" w:rsidRPr="002152C4" w:rsidRDefault="008F74D4" w:rsidP="00B779C6">
            <w:pPr>
              <w:rPr>
                <w:rFonts w:ascii="Arial" w:hAnsi="Arial" w:cs="Arial"/>
                <w:sz w:val="18"/>
                <w:szCs w:val="18"/>
                <w:lang w:val="es-ES"/>
              </w:rPr>
            </w:pPr>
          </w:p>
        </w:tc>
      </w:tr>
      <w:tr w:rsidR="008F74D4" w:rsidRPr="008F74D4" w14:paraId="776C3F6C" w14:textId="77777777" w:rsidTr="00FB1C8F">
        <w:trPr>
          <w:trHeight w:val="301"/>
        </w:trPr>
        <w:tc>
          <w:tcPr>
            <w:tcW w:w="1546" w:type="dxa"/>
            <w:noWrap/>
            <w:hideMark/>
          </w:tcPr>
          <w:p w14:paraId="6646D861"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 xml:space="preserve">Esturión </w:t>
            </w:r>
            <w:proofErr w:type="spellStart"/>
            <w:r w:rsidRPr="002152C4">
              <w:rPr>
                <w:rFonts w:ascii="Arial" w:hAnsi="Arial" w:cs="Arial"/>
                <w:sz w:val="18"/>
                <w:szCs w:val="18"/>
                <w:lang w:val="es-ES"/>
              </w:rPr>
              <w:t>kaluga</w:t>
            </w:r>
            <w:proofErr w:type="spellEnd"/>
          </w:p>
        </w:tc>
        <w:tc>
          <w:tcPr>
            <w:tcW w:w="1559" w:type="dxa"/>
            <w:noWrap/>
            <w:hideMark/>
          </w:tcPr>
          <w:p w14:paraId="46E7E3EB" w14:textId="77777777" w:rsidR="008F74D4" w:rsidRPr="002152C4" w:rsidRDefault="008F74D4" w:rsidP="00B779C6">
            <w:pPr>
              <w:rPr>
                <w:rFonts w:ascii="Arial" w:hAnsi="Arial" w:cs="Arial"/>
                <w:i/>
                <w:iCs/>
                <w:sz w:val="18"/>
                <w:szCs w:val="18"/>
                <w:lang w:val="es-ES"/>
              </w:rPr>
            </w:pPr>
            <w:r w:rsidRPr="002152C4">
              <w:rPr>
                <w:rFonts w:ascii="Arial" w:hAnsi="Arial" w:cs="Arial"/>
                <w:i/>
                <w:iCs/>
                <w:sz w:val="18"/>
                <w:szCs w:val="18"/>
                <w:lang w:val="es-ES"/>
              </w:rPr>
              <w:t xml:space="preserve">Huso </w:t>
            </w:r>
            <w:proofErr w:type="spellStart"/>
            <w:r w:rsidRPr="002152C4">
              <w:rPr>
                <w:rFonts w:ascii="Arial" w:hAnsi="Arial" w:cs="Arial"/>
                <w:i/>
                <w:iCs/>
                <w:sz w:val="18"/>
                <w:szCs w:val="18"/>
                <w:lang w:val="es-ES"/>
              </w:rPr>
              <w:t>dauricus</w:t>
            </w:r>
            <w:proofErr w:type="spellEnd"/>
          </w:p>
        </w:tc>
        <w:tc>
          <w:tcPr>
            <w:tcW w:w="851" w:type="dxa"/>
            <w:noWrap/>
            <w:hideMark/>
          </w:tcPr>
          <w:p w14:paraId="491F90AD"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CR</w:t>
            </w:r>
          </w:p>
        </w:tc>
        <w:tc>
          <w:tcPr>
            <w:tcW w:w="1134" w:type="dxa"/>
            <w:noWrap/>
            <w:hideMark/>
          </w:tcPr>
          <w:p w14:paraId="5AFE22AD"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62851AEA"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(2019)</w:t>
            </w:r>
          </w:p>
        </w:tc>
        <w:tc>
          <w:tcPr>
            <w:tcW w:w="709" w:type="dxa"/>
            <w:noWrap/>
            <w:hideMark/>
          </w:tcPr>
          <w:p w14:paraId="27667B92"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219F4D7C"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Encontrado en China, Japón y la Federación Rusa</w:t>
            </w:r>
          </w:p>
        </w:tc>
      </w:tr>
      <w:tr w:rsidR="008F74D4" w:rsidRPr="002152C4" w14:paraId="3B411668" w14:textId="77777777" w:rsidTr="00FB1C8F">
        <w:trPr>
          <w:trHeight w:val="301"/>
        </w:trPr>
        <w:tc>
          <w:tcPr>
            <w:tcW w:w="1546" w:type="dxa"/>
            <w:noWrap/>
            <w:hideMark/>
          </w:tcPr>
          <w:p w14:paraId="0ECA06FA"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 xml:space="preserve">Esturión </w:t>
            </w:r>
            <w:proofErr w:type="spellStart"/>
            <w:r w:rsidRPr="002152C4">
              <w:rPr>
                <w:rFonts w:ascii="Arial" w:hAnsi="Arial" w:cs="Arial"/>
                <w:sz w:val="18"/>
                <w:szCs w:val="18"/>
                <w:lang w:val="es-ES"/>
              </w:rPr>
              <w:t>beluga</w:t>
            </w:r>
            <w:proofErr w:type="spellEnd"/>
          </w:p>
        </w:tc>
        <w:tc>
          <w:tcPr>
            <w:tcW w:w="1559" w:type="dxa"/>
            <w:noWrap/>
            <w:hideMark/>
          </w:tcPr>
          <w:p w14:paraId="777A584B" w14:textId="77777777" w:rsidR="008F74D4" w:rsidRPr="002152C4" w:rsidRDefault="008F74D4" w:rsidP="00B779C6">
            <w:pPr>
              <w:rPr>
                <w:rFonts w:ascii="Arial" w:hAnsi="Arial" w:cs="Arial"/>
                <w:i/>
                <w:iCs/>
                <w:sz w:val="18"/>
                <w:szCs w:val="18"/>
                <w:lang w:val="es-ES"/>
              </w:rPr>
            </w:pPr>
            <w:r w:rsidRPr="002152C4">
              <w:rPr>
                <w:rFonts w:ascii="Arial" w:hAnsi="Arial" w:cs="Arial"/>
                <w:i/>
                <w:iCs/>
                <w:sz w:val="18"/>
                <w:szCs w:val="18"/>
                <w:lang w:val="es-ES"/>
              </w:rPr>
              <w:t xml:space="preserve">Huso </w:t>
            </w:r>
            <w:proofErr w:type="spellStart"/>
            <w:r w:rsidRPr="002152C4">
              <w:rPr>
                <w:rFonts w:ascii="Arial" w:hAnsi="Arial" w:cs="Arial"/>
                <w:i/>
                <w:iCs/>
                <w:sz w:val="18"/>
                <w:szCs w:val="18"/>
                <w:lang w:val="es-ES"/>
              </w:rPr>
              <w:t>huso</w:t>
            </w:r>
            <w:proofErr w:type="spellEnd"/>
          </w:p>
        </w:tc>
        <w:tc>
          <w:tcPr>
            <w:tcW w:w="851" w:type="dxa"/>
            <w:noWrap/>
            <w:hideMark/>
          </w:tcPr>
          <w:p w14:paraId="2B9A2D48"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CR</w:t>
            </w:r>
          </w:p>
        </w:tc>
        <w:tc>
          <w:tcPr>
            <w:tcW w:w="1134" w:type="dxa"/>
            <w:noWrap/>
            <w:hideMark/>
          </w:tcPr>
          <w:p w14:paraId="54C7FCB2"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173614D4"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(2019)</w:t>
            </w:r>
          </w:p>
        </w:tc>
        <w:tc>
          <w:tcPr>
            <w:tcW w:w="709" w:type="dxa"/>
            <w:noWrap/>
            <w:hideMark/>
          </w:tcPr>
          <w:p w14:paraId="10C9CC87"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28B823C5" w14:textId="77777777" w:rsidR="008F74D4" w:rsidRPr="002152C4" w:rsidRDefault="008F74D4" w:rsidP="00B779C6">
            <w:pPr>
              <w:rPr>
                <w:rFonts w:ascii="Arial" w:hAnsi="Arial" w:cs="Arial"/>
                <w:sz w:val="18"/>
                <w:szCs w:val="18"/>
                <w:lang w:val="es-ES"/>
              </w:rPr>
            </w:pPr>
          </w:p>
        </w:tc>
      </w:tr>
      <w:tr w:rsidR="008F74D4" w:rsidRPr="002152C4" w14:paraId="5B966F9C" w14:textId="77777777" w:rsidTr="00FB1C8F">
        <w:trPr>
          <w:trHeight w:val="301"/>
        </w:trPr>
        <w:tc>
          <w:tcPr>
            <w:tcW w:w="1546" w:type="dxa"/>
            <w:noWrap/>
            <w:hideMark/>
          </w:tcPr>
          <w:p w14:paraId="4B056574" w14:textId="77777777" w:rsidR="008F74D4" w:rsidRPr="002152C4" w:rsidRDefault="008F74D4" w:rsidP="00B779C6">
            <w:pPr>
              <w:rPr>
                <w:rFonts w:ascii="Arial" w:hAnsi="Arial" w:cs="Arial"/>
                <w:sz w:val="18"/>
                <w:szCs w:val="18"/>
                <w:lang w:val="es-ES"/>
              </w:rPr>
            </w:pPr>
            <w:proofErr w:type="spellStart"/>
            <w:r w:rsidRPr="002152C4">
              <w:rPr>
                <w:rFonts w:ascii="Arial" w:hAnsi="Arial" w:cs="Arial"/>
                <w:i/>
                <w:sz w:val="18"/>
                <w:szCs w:val="18"/>
                <w:lang w:val="es-ES"/>
              </w:rPr>
              <w:t>Pseudoscaphirhynchus</w:t>
            </w:r>
            <w:proofErr w:type="spellEnd"/>
            <w:r w:rsidRPr="002152C4">
              <w:rPr>
                <w:rFonts w:ascii="Arial" w:hAnsi="Arial" w:cs="Arial"/>
                <w:i/>
                <w:sz w:val="18"/>
                <w:szCs w:val="18"/>
                <w:lang w:val="es-ES"/>
              </w:rPr>
              <w:t xml:space="preserve"> </w:t>
            </w:r>
            <w:proofErr w:type="spellStart"/>
            <w:r w:rsidRPr="002152C4">
              <w:rPr>
                <w:rFonts w:ascii="Arial" w:hAnsi="Arial" w:cs="Arial"/>
                <w:i/>
                <w:sz w:val="18"/>
                <w:szCs w:val="18"/>
                <w:lang w:val="es-ES"/>
              </w:rPr>
              <w:t>fedtschenkoi</w:t>
            </w:r>
            <w:proofErr w:type="spellEnd"/>
          </w:p>
        </w:tc>
        <w:tc>
          <w:tcPr>
            <w:tcW w:w="1559" w:type="dxa"/>
            <w:noWrap/>
            <w:hideMark/>
          </w:tcPr>
          <w:p w14:paraId="2911EC88"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Pseudoscaphirhynchus</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fedtschenkoi</w:t>
            </w:r>
            <w:proofErr w:type="spellEnd"/>
          </w:p>
        </w:tc>
        <w:tc>
          <w:tcPr>
            <w:tcW w:w="851" w:type="dxa"/>
            <w:noWrap/>
            <w:hideMark/>
          </w:tcPr>
          <w:p w14:paraId="2FABEBA2"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CR</w:t>
            </w:r>
          </w:p>
        </w:tc>
        <w:tc>
          <w:tcPr>
            <w:tcW w:w="1134" w:type="dxa"/>
            <w:noWrap/>
            <w:hideMark/>
          </w:tcPr>
          <w:p w14:paraId="717B719A"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27C2134A"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(2019)</w:t>
            </w:r>
          </w:p>
        </w:tc>
        <w:tc>
          <w:tcPr>
            <w:tcW w:w="709" w:type="dxa"/>
            <w:noWrap/>
            <w:hideMark/>
          </w:tcPr>
          <w:p w14:paraId="5B6AB88D"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2836DBAE" w14:textId="77777777" w:rsidR="008F74D4" w:rsidRPr="002152C4" w:rsidRDefault="008F74D4" w:rsidP="00B779C6">
            <w:pPr>
              <w:rPr>
                <w:rFonts w:ascii="Arial" w:hAnsi="Arial" w:cs="Arial"/>
                <w:sz w:val="18"/>
                <w:szCs w:val="18"/>
                <w:lang w:val="es-ES"/>
              </w:rPr>
            </w:pPr>
          </w:p>
        </w:tc>
      </w:tr>
      <w:tr w:rsidR="008F74D4" w:rsidRPr="002152C4" w14:paraId="67A1BE29" w14:textId="77777777" w:rsidTr="00FB1C8F">
        <w:trPr>
          <w:trHeight w:val="301"/>
        </w:trPr>
        <w:tc>
          <w:tcPr>
            <w:tcW w:w="1546" w:type="dxa"/>
            <w:noWrap/>
            <w:hideMark/>
          </w:tcPr>
          <w:p w14:paraId="3544A5DD"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Esturión enano</w:t>
            </w:r>
          </w:p>
        </w:tc>
        <w:tc>
          <w:tcPr>
            <w:tcW w:w="1559" w:type="dxa"/>
            <w:noWrap/>
            <w:hideMark/>
          </w:tcPr>
          <w:p w14:paraId="259BE23C"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Pseudoscaphirhynchus</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hermanni</w:t>
            </w:r>
            <w:proofErr w:type="spellEnd"/>
          </w:p>
        </w:tc>
        <w:tc>
          <w:tcPr>
            <w:tcW w:w="851" w:type="dxa"/>
            <w:noWrap/>
            <w:hideMark/>
          </w:tcPr>
          <w:p w14:paraId="6842CE31"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CR</w:t>
            </w:r>
          </w:p>
        </w:tc>
        <w:tc>
          <w:tcPr>
            <w:tcW w:w="1134" w:type="dxa"/>
            <w:noWrap/>
            <w:hideMark/>
          </w:tcPr>
          <w:p w14:paraId="65ED290E"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564CF692"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(2019)</w:t>
            </w:r>
          </w:p>
        </w:tc>
        <w:tc>
          <w:tcPr>
            <w:tcW w:w="709" w:type="dxa"/>
            <w:noWrap/>
            <w:hideMark/>
          </w:tcPr>
          <w:p w14:paraId="619C1BE0"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3CE63C3D" w14:textId="77777777" w:rsidR="008F74D4" w:rsidRPr="002152C4" w:rsidRDefault="008F74D4" w:rsidP="00B779C6">
            <w:pPr>
              <w:rPr>
                <w:rFonts w:ascii="Arial" w:hAnsi="Arial" w:cs="Arial"/>
                <w:sz w:val="18"/>
                <w:szCs w:val="18"/>
                <w:lang w:val="es-ES"/>
              </w:rPr>
            </w:pPr>
          </w:p>
        </w:tc>
      </w:tr>
      <w:tr w:rsidR="008F74D4" w:rsidRPr="002152C4" w14:paraId="4DE4FA5E" w14:textId="77777777" w:rsidTr="00FB1C8F">
        <w:trPr>
          <w:trHeight w:val="301"/>
        </w:trPr>
        <w:tc>
          <w:tcPr>
            <w:tcW w:w="1546" w:type="dxa"/>
            <w:noWrap/>
            <w:hideMark/>
          </w:tcPr>
          <w:p w14:paraId="4309081B" w14:textId="77777777" w:rsidR="008F74D4" w:rsidRPr="002152C4" w:rsidRDefault="008F74D4" w:rsidP="00B779C6">
            <w:pPr>
              <w:rPr>
                <w:rFonts w:ascii="Arial" w:hAnsi="Arial" w:cs="Arial"/>
                <w:sz w:val="18"/>
                <w:szCs w:val="18"/>
                <w:lang w:val="es-ES"/>
              </w:rPr>
            </w:pPr>
            <w:proofErr w:type="spellStart"/>
            <w:r w:rsidRPr="002152C4">
              <w:rPr>
                <w:rFonts w:ascii="Arial" w:hAnsi="Arial" w:cs="Arial"/>
                <w:i/>
                <w:sz w:val="18"/>
                <w:szCs w:val="18"/>
                <w:lang w:val="es-ES"/>
              </w:rPr>
              <w:t>Pseudoscaphirhynchus</w:t>
            </w:r>
            <w:proofErr w:type="spellEnd"/>
            <w:r w:rsidRPr="002152C4">
              <w:rPr>
                <w:rFonts w:ascii="Arial" w:hAnsi="Arial" w:cs="Arial"/>
                <w:i/>
                <w:sz w:val="18"/>
                <w:szCs w:val="18"/>
                <w:lang w:val="es-ES"/>
              </w:rPr>
              <w:t xml:space="preserve"> </w:t>
            </w:r>
            <w:proofErr w:type="spellStart"/>
            <w:r w:rsidRPr="002152C4">
              <w:rPr>
                <w:rFonts w:ascii="Arial" w:hAnsi="Arial" w:cs="Arial"/>
                <w:i/>
                <w:sz w:val="18"/>
                <w:szCs w:val="18"/>
                <w:lang w:val="es-ES"/>
              </w:rPr>
              <w:t>kaufmanni</w:t>
            </w:r>
            <w:proofErr w:type="spellEnd"/>
          </w:p>
        </w:tc>
        <w:tc>
          <w:tcPr>
            <w:tcW w:w="1559" w:type="dxa"/>
            <w:noWrap/>
            <w:hideMark/>
          </w:tcPr>
          <w:p w14:paraId="4C88CC26"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Pseudoscaphirhynchus</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kaufmanni</w:t>
            </w:r>
            <w:proofErr w:type="spellEnd"/>
          </w:p>
        </w:tc>
        <w:tc>
          <w:tcPr>
            <w:tcW w:w="851" w:type="dxa"/>
            <w:noWrap/>
            <w:hideMark/>
          </w:tcPr>
          <w:p w14:paraId="370CAD90"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CR</w:t>
            </w:r>
          </w:p>
        </w:tc>
        <w:tc>
          <w:tcPr>
            <w:tcW w:w="1134" w:type="dxa"/>
            <w:noWrap/>
            <w:hideMark/>
          </w:tcPr>
          <w:p w14:paraId="7C6B4C65"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3B5EABCA"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(2019)</w:t>
            </w:r>
          </w:p>
        </w:tc>
        <w:tc>
          <w:tcPr>
            <w:tcW w:w="709" w:type="dxa"/>
            <w:noWrap/>
            <w:hideMark/>
          </w:tcPr>
          <w:p w14:paraId="39F129D8"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w:t>
            </w:r>
          </w:p>
        </w:tc>
        <w:tc>
          <w:tcPr>
            <w:tcW w:w="2594" w:type="dxa"/>
            <w:noWrap/>
            <w:hideMark/>
          </w:tcPr>
          <w:p w14:paraId="73DF058D" w14:textId="77777777" w:rsidR="008F74D4" w:rsidRPr="002152C4" w:rsidRDefault="008F74D4" w:rsidP="00B779C6">
            <w:pPr>
              <w:rPr>
                <w:rFonts w:ascii="Arial" w:hAnsi="Arial" w:cs="Arial"/>
                <w:sz w:val="18"/>
                <w:szCs w:val="18"/>
                <w:lang w:val="es-ES"/>
              </w:rPr>
            </w:pPr>
          </w:p>
        </w:tc>
      </w:tr>
      <w:tr w:rsidR="008F74D4" w:rsidRPr="008F74D4" w14:paraId="7A97A6DF" w14:textId="77777777" w:rsidTr="00FB1C8F">
        <w:trPr>
          <w:trHeight w:val="301"/>
        </w:trPr>
        <w:tc>
          <w:tcPr>
            <w:tcW w:w="1546" w:type="dxa"/>
            <w:noWrap/>
            <w:hideMark/>
          </w:tcPr>
          <w:p w14:paraId="6465C3A2"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Zarapito fino</w:t>
            </w:r>
          </w:p>
        </w:tc>
        <w:tc>
          <w:tcPr>
            <w:tcW w:w="1559" w:type="dxa"/>
            <w:noWrap/>
            <w:hideMark/>
          </w:tcPr>
          <w:p w14:paraId="2F0F15BD"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Numenius</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tenuirostris</w:t>
            </w:r>
            <w:proofErr w:type="spellEnd"/>
          </w:p>
        </w:tc>
        <w:tc>
          <w:tcPr>
            <w:tcW w:w="851" w:type="dxa"/>
            <w:noWrap/>
            <w:hideMark/>
          </w:tcPr>
          <w:p w14:paraId="70C1BF1C"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CR</w:t>
            </w:r>
          </w:p>
        </w:tc>
        <w:tc>
          <w:tcPr>
            <w:tcW w:w="1134" w:type="dxa"/>
            <w:noWrap/>
            <w:hideMark/>
          </w:tcPr>
          <w:p w14:paraId="53CD9200"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En disminución</w:t>
            </w:r>
          </w:p>
        </w:tc>
        <w:tc>
          <w:tcPr>
            <w:tcW w:w="1417" w:type="dxa"/>
            <w:noWrap/>
            <w:hideMark/>
          </w:tcPr>
          <w:p w14:paraId="1066FB85"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(2018)</w:t>
            </w:r>
          </w:p>
        </w:tc>
        <w:tc>
          <w:tcPr>
            <w:tcW w:w="709" w:type="dxa"/>
            <w:noWrap/>
            <w:hideMark/>
          </w:tcPr>
          <w:p w14:paraId="59CBD7E9"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I/II</w:t>
            </w:r>
          </w:p>
        </w:tc>
        <w:tc>
          <w:tcPr>
            <w:tcW w:w="2594" w:type="dxa"/>
            <w:noWrap/>
            <w:hideMark/>
          </w:tcPr>
          <w:p w14:paraId="7C26E121" w14:textId="77777777" w:rsidR="008F74D4" w:rsidRPr="002152C4" w:rsidRDefault="008F74D4" w:rsidP="00B779C6">
            <w:pPr>
              <w:jc w:val="both"/>
              <w:rPr>
                <w:rFonts w:ascii="Arial" w:hAnsi="Arial" w:cs="Arial"/>
                <w:sz w:val="18"/>
                <w:szCs w:val="18"/>
                <w:lang w:val="es-ES"/>
              </w:rPr>
            </w:pPr>
            <w:r w:rsidRPr="002152C4">
              <w:rPr>
                <w:rFonts w:ascii="Arial" w:hAnsi="Arial" w:cs="Arial"/>
                <w:sz w:val="18"/>
                <w:szCs w:val="18"/>
                <w:lang w:val="es-ES"/>
              </w:rPr>
              <w:t xml:space="preserve">Declarado mundialmente extinto: véase Buchanan et al. 2024. </w:t>
            </w:r>
            <w:r w:rsidRPr="008F74D4">
              <w:rPr>
                <w:rFonts w:ascii="Arial" w:hAnsi="Arial" w:cs="Arial"/>
                <w:sz w:val="18"/>
                <w:szCs w:val="18"/>
                <w:lang w:val="de-DE"/>
              </w:rPr>
              <w:t xml:space="preserve">Ibis. 167(2): 357-370 (https://doi.org/10.1111/ibi.13368). </w:t>
            </w:r>
            <w:r w:rsidRPr="002152C4">
              <w:rPr>
                <w:rFonts w:ascii="Arial" w:hAnsi="Arial" w:cs="Arial"/>
                <w:sz w:val="18"/>
                <w:szCs w:val="18"/>
                <w:lang w:val="es-ES"/>
              </w:rPr>
              <w:t>Propuesto con el fin de comprender las enseñanzas aprendidas, en beneficio de otras especies de aves playeras</w:t>
            </w:r>
          </w:p>
        </w:tc>
      </w:tr>
      <w:tr w:rsidR="008F74D4" w:rsidRPr="002152C4" w14:paraId="55A565DA" w14:textId="77777777" w:rsidTr="00FB1C8F">
        <w:trPr>
          <w:trHeight w:val="301"/>
        </w:trPr>
        <w:tc>
          <w:tcPr>
            <w:tcW w:w="1546" w:type="dxa"/>
            <w:noWrap/>
            <w:hideMark/>
          </w:tcPr>
          <w:p w14:paraId="26E9AAD4"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Cachalote</w:t>
            </w:r>
          </w:p>
        </w:tc>
        <w:tc>
          <w:tcPr>
            <w:tcW w:w="1559" w:type="dxa"/>
            <w:noWrap/>
            <w:hideMark/>
          </w:tcPr>
          <w:p w14:paraId="6D4B5D8E"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Physeter</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macrocephalus</w:t>
            </w:r>
            <w:proofErr w:type="spellEnd"/>
          </w:p>
        </w:tc>
        <w:tc>
          <w:tcPr>
            <w:tcW w:w="851" w:type="dxa"/>
            <w:noWrap/>
            <w:hideMark/>
          </w:tcPr>
          <w:p w14:paraId="7F5108EB"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VU</w:t>
            </w:r>
          </w:p>
        </w:tc>
        <w:tc>
          <w:tcPr>
            <w:tcW w:w="1134" w:type="dxa"/>
            <w:noWrap/>
            <w:hideMark/>
          </w:tcPr>
          <w:p w14:paraId="62D014C8"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Desconocido</w:t>
            </w:r>
          </w:p>
        </w:tc>
        <w:tc>
          <w:tcPr>
            <w:tcW w:w="1417" w:type="dxa"/>
            <w:noWrap/>
            <w:hideMark/>
          </w:tcPr>
          <w:p w14:paraId="63BA2EC5"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Mundial (2008)</w:t>
            </w:r>
          </w:p>
        </w:tc>
        <w:tc>
          <w:tcPr>
            <w:tcW w:w="709" w:type="dxa"/>
            <w:noWrap/>
            <w:hideMark/>
          </w:tcPr>
          <w:p w14:paraId="78A12DE7"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I/II</w:t>
            </w:r>
          </w:p>
        </w:tc>
        <w:tc>
          <w:tcPr>
            <w:tcW w:w="2594" w:type="dxa"/>
            <w:noWrap/>
            <w:hideMark/>
          </w:tcPr>
          <w:p w14:paraId="5A6AFE2A" w14:textId="77777777" w:rsidR="008F74D4" w:rsidRPr="002152C4" w:rsidRDefault="008F74D4" w:rsidP="00B779C6">
            <w:pPr>
              <w:rPr>
                <w:rFonts w:ascii="Arial" w:hAnsi="Arial" w:cs="Arial"/>
                <w:sz w:val="18"/>
                <w:szCs w:val="18"/>
                <w:lang w:val="es-ES"/>
              </w:rPr>
            </w:pPr>
          </w:p>
        </w:tc>
      </w:tr>
      <w:tr w:rsidR="008F74D4" w:rsidRPr="002152C4" w14:paraId="03FEEFE9" w14:textId="77777777" w:rsidTr="00FB1C8F">
        <w:trPr>
          <w:trHeight w:val="301"/>
        </w:trPr>
        <w:tc>
          <w:tcPr>
            <w:tcW w:w="1546" w:type="dxa"/>
            <w:noWrap/>
            <w:hideMark/>
          </w:tcPr>
          <w:p w14:paraId="454138CF"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Aves costeras</w:t>
            </w:r>
          </w:p>
        </w:tc>
        <w:tc>
          <w:tcPr>
            <w:tcW w:w="1559" w:type="dxa"/>
            <w:noWrap/>
            <w:hideMark/>
          </w:tcPr>
          <w:p w14:paraId="722D2427" w14:textId="77777777" w:rsidR="008F74D4" w:rsidRPr="002152C4" w:rsidRDefault="008F74D4" w:rsidP="00B779C6">
            <w:pPr>
              <w:rPr>
                <w:rFonts w:ascii="Arial" w:hAnsi="Arial" w:cs="Arial"/>
                <w:sz w:val="18"/>
                <w:szCs w:val="18"/>
                <w:lang w:val="es-ES"/>
              </w:rPr>
            </w:pPr>
          </w:p>
        </w:tc>
        <w:tc>
          <w:tcPr>
            <w:tcW w:w="851" w:type="dxa"/>
            <w:noWrap/>
            <w:hideMark/>
          </w:tcPr>
          <w:p w14:paraId="48D0ECE5"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N/A</w:t>
            </w:r>
          </w:p>
        </w:tc>
        <w:tc>
          <w:tcPr>
            <w:tcW w:w="1134" w:type="dxa"/>
            <w:noWrap/>
            <w:hideMark/>
          </w:tcPr>
          <w:p w14:paraId="121CE96E"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N/A</w:t>
            </w:r>
          </w:p>
        </w:tc>
        <w:tc>
          <w:tcPr>
            <w:tcW w:w="1417" w:type="dxa"/>
            <w:noWrap/>
            <w:hideMark/>
          </w:tcPr>
          <w:p w14:paraId="7A33EB70"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N/A</w:t>
            </w:r>
          </w:p>
        </w:tc>
        <w:tc>
          <w:tcPr>
            <w:tcW w:w="709" w:type="dxa"/>
            <w:noWrap/>
            <w:hideMark/>
          </w:tcPr>
          <w:p w14:paraId="34DC16A8"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N/A</w:t>
            </w:r>
          </w:p>
        </w:tc>
        <w:tc>
          <w:tcPr>
            <w:tcW w:w="2594" w:type="dxa"/>
            <w:noWrap/>
            <w:hideMark/>
          </w:tcPr>
          <w:p w14:paraId="7A5E0551" w14:textId="77777777" w:rsidR="008F74D4" w:rsidRPr="002152C4" w:rsidRDefault="008F74D4" w:rsidP="00B779C6">
            <w:pPr>
              <w:jc w:val="both"/>
              <w:rPr>
                <w:rFonts w:ascii="Arial" w:hAnsi="Arial" w:cs="Arial"/>
                <w:sz w:val="18"/>
                <w:szCs w:val="18"/>
                <w:lang w:val="es-ES"/>
              </w:rPr>
            </w:pPr>
            <w:r w:rsidRPr="002152C4">
              <w:rPr>
                <w:rFonts w:ascii="Arial" w:hAnsi="Arial" w:cs="Arial"/>
                <w:sz w:val="18"/>
                <w:szCs w:val="18"/>
                <w:lang w:val="es-ES"/>
              </w:rPr>
              <w:t xml:space="preserve">De las 16 aves costeras que fueron reclasificadas en la actualización de la Lista Roja de la UICN de </w:t>
            </w:r>
            <w:r w:rsidRPr="002152C4">
              <w:rPr>
                <w:rFonts w:ascii="Arial" w:hAnsi="Arial" w:cs="Arial"/>
                <w:color w:val="000000" w:themeColor="text1"/>
                <w:sz w:val="18"/>
                <w:szCs w:val="18"/>
                <w:lang w:val="es-ES"/>
              </w:rPr>
              <w:t>2024</w:t>
            </w:r>
            <w:r w:rsidRPr="002152C4">
              <w:rPr>
                <w:rFonts w:ascii="Arial" w:hAnsi="Arial" w:cs="Arial"/>
                <w:sz w:val="18"/>
                <w:szCs w:val="18"/>
                <w:lang w:val="es-ES"/>
              </w:rPr>
              <w:t xml:space="preserve">, 14 han sufrido un deterioro real desde 1988, cuando se publicaron las primeras evaluaciones exhaustivas de aves de la Lista Roja. Véase: </w:t>
            </w:r>
            <w:hyperlink r:id="rId28" w:history="1">
              <w:r w:rsidRPr="002152C4">
                <w:rPr>
                  <w:rStyle w:val="Hyperlink"/>
                  <w:rFonts w:ascii="Arial" w:hAnsi="Arial" w:cs="Arial"/>
                  <w:sz w:val="18"/>
                  <w:szCs w:val="18"/>
                  <w:lang w:val="es-ES"/>
                </w:rPr>
                <w:t>aquí</w:t>
              </w:r>
            </w:hyperlink>
            <w:r w:rsidRPr="002152C4">
              <w:rPr>
                <w:rFonts w:ascii="Arial" w:hAnsi="Arial" w:cs="Arial"/>
                <w:sz w:val="18"/>
                <w:szCs w:val="18"/>
                <w:lang w:val="es-ES"/>
              </w:rPr>
              <w:t xml:space="preserve"> </w:t>
            </w:r>
          </w:p>
        </w:tc>
      </w:tr>
      <w:tr w:rsidR="008F74D4" w:rsidRPr="002152C4" w14:paraId="1BE6E86B" w14:textId="77777777" w:rsidTr="00FB1C8F">
        <w:trPr>
          <w:trHeight w:val="301"/>
        </w:trPr>
        <w:tc>
          <w:tcPr>
            <w:tcW w:w="1546" w:type="dxa"/>
            <w:noWrap/>
            <w:hideMark/>
          </w:tcPr>
          <w:p w14:paraId="66467E4E"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Especies de aguas profundas</w:t>
            </w:r>
          </w:p>
        </w:tc>
        <w:tc>
          <w:tcPr>
            <w:tcW w:w="1559" w:type="dxa"/>
            <w:noWrap/>
            <w:hideMark/>
          </w:tcPr>
          <w:p w14:paraId="39686D2C" w14:textId="77777777" w:rsidR="008F74D4" w:rsidRPr="002152C4" w:rsidRDefault="008F74D4" w:rsidP="00B779C6">
            <w:pPr>
              <w:rPr>
                <w:rFonts w:ascii="Arial" w:hAnsi="Arial" w:cs="Arial"/>
                <w:sz w:val="18"/>
                <w:szCs w:val="18"/>
                <w:lang w:val="es-ES"/>
              </w:rPr>
            </w:pPr>
          </w:p>
        </w:tc>
        <w:tc>
          <w:tcPr>
            <w:tcW w:w="851" w:type="dxa"/>
            <w:noWrap/>
            <w:hideMark/>
          </w:tcPr>
          <w:p w14:paraId="76310DF8"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N/A</w:t>
            </w:r>
          </w:p>
        </w:tc>
        <w:tc>
          <w:tcPr>
            <w:tcW w:w="1134" w:type="dxa"/>
            <w:noWrap/>
            <w:hideMark/>
          </w:tcPr>
          <w:p w14:paraId="52F1CCE4"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N/A</w:t>
            </w:r>
          </w:p>
        </w:tc>
        <w:tc>
          <w:tcPr>
            <w:tcW w:w="1417" w:type="dxa"/>
            <w:noWrap/>
            <w:hideMark/>
          </w:tcPr>
          <w:p w14:paraId="214E32F4"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N/A</w:t>
            </w:r>
          </w:p>
        </w:tc>
        <w:tc>
          <w:tcPr>
            <w:tcW w:w="709" w:type="dxa"/>
            <w:noWrap/>
            <w:hideMark/>
          </w:tcPr>
          <w:p w14:paraId="5005723D" w14:textId="77777777" w:rsidR="008F74D4" w:rsidRPr="002152C4" w:rsidRDefault="008F74D4" w:rsidP="00B779C6">
            <w:pPr>
              <w:jc w:val="center"/>
              <w:rPr>
                <w:rFonts w:ascii="Arial" w:hAnsi="Arial" w:cs="Arial"/>
                <w:sz w:val="18"/>
                <w:szCs w:val="18"/>
                <w:lang w:val="es-ES"/>
              </w:rPr>
            </w:pPr>
            <w:r w:rsidRPr="002152C4">
              <w:rPr>
                <w:rFonts w:ascii="Arial" w:hAnsi="Arial" w:cs="Arial"/>
                <w:sz w:val="18"/>
                <w:szCs w:val="18"/>
                <w:lang w:val="es-ES"/>
              </w:rPr>
              <w:t>N/A</w:t>
            </w:r>
          </w:p>
        </w:tc>
        <w:tc>
          <w:tcPr>
            <w:tcW w:w="2594" w:type="dxa"/>
            <w:noWrap/>
            <w:hideMark/>
          </w:tcPr>
          <w:p w14:paraId="7BFC5F74" w14:textId="77777777" w:rsidR="008F74D4" w:rsidRPr="002152C4" w:rsidRDefault="008F74D4" w:rsidP="00B779C6">
            <w:pPr>
              <w:rPr>
                <w:rFonts w:ascii="Arial" w:hAnsi="Arial" w:cs="Arial"/>
                <w:sz w:val="18"/>
                <w:szCs w:val="18"/>
                <w:lang w:val="es-ES"/>
              </w:rPr>
            </w:pPr>
          </w:p>
        </w:tc>
      </w:tr>
    </w:tbl>
    <w:p w14:paraId="046F0D58" w14:textId="77777777" w:rsidR="008F74D4" w:rsidRPr="002152C4" w:rsidRDefault="008F74D4" w:rsidP="008F74D4">
      <w:pPr>
        <w:rPr>
          <w:rFonts w:cs="Arial"/>
          <w:lang w:val="es-ES"/>
        </w:rPr>
      </w:pPr>
    </w:p>
    <w:p w14:paraId="335F8C7C" w14:textId="77777777" w:rsidR="008F74D4" w:rsidRPr="002152C4" w:rsidRDefault="008F74D4" w:rsidP="001F7186">
      <w:pPr>
        <w:spacing w:after="0" w:line="240" w:lineRule="auto"/>
        <w:ind w:left="-284" w:right="119"/>
        <w:jc w:val="both"/>
        <w:rPr>
          <w:rFonts w:cs="Arial"/>
          <w:lang w:val="es-ES"/>
        </w:rPr>
      </w:pPr>
      <w:r w:rsidRPr="002152C4">
        <w:rPr>
          <w:rFonts w:cs="Arial"/>
          <w:lang w:val="es-ES"/>
        </w:rPr>
        <w:lastRenderedPageBreak/>
        <w:t>Tabla 2. Lista de especies potenciales para estudios de caso que han sido examinadas en el marco de otras líneas de trabajo de la CMS y otros informes pertinentes</w:t>
      </w:r>
    </w:p>
    <w:tbl>
      <w:tblPr>
        <w:tblStyle w:val="TableGrid"/>
        <w:tblW w:w="10098" w:type="dxa"/>
        <w:tblInd w:w="-455" w:type="dxa"/>
        <w:tblLayout w:type="fixed"/>
        <w:tblLook w:val="04A0" w:firstRow="1" w:lastRow="0" w:firstColumn="1" w:lastColumn="0" w:noHBand="0" w:noVBand="1"/>
      </w:tblPr>
      <w:tblGrid>
        <w:gridCol w:w="1579"/>
        <w:gridCol w:w="1301"/>
        <w:gridCol w:w="1350"/>
        <w:gridCol w:w="1176"/>
        <w:gridCol w:w="992"/>
        <w:gridCol w:w="1276"/>
        <w:gridCol w:w="1418"/>
        <w:gridCol w:w="992"/>
        <w:gridCol w:w="14"/>
      </w:tblGrid>
      <w:tr w:rsidR="008F74D4" w:rsidRPr="002152C4" w14:paraId="7CA80C2D" w14:textId="77777777" w:rsidTr="001F7186">
        <w:trPr>
          <w:gridAfter w:val="1"/>
          <w:wAfter w:w="14" w:type="dxa"/>
          <w:trHeight w:val="902"/>
          <w:tblHeader/>
        </w:trPr>
        <w:tc>
          <w:tcPr>
            <w:tcW w:w="1579" w:type="dxa"/>
            <w:noWrap/>
            <w:hideMark/>
          </w:tcPr>
          <w:p w14:paraId="74DE71AB" w14:textId="77777777" w:rsidR="008F74D4" w:rsidRPr="002152C4" w:rsidRDefault="008F74D4" w:rsidP="00B779C6">
            <w:pPr>
              <w:rPr>
                <w:rFonts w:ascii="Arial" w:hAnsi="Arial" w:cs="Arial"/>
                <w:b/>
                <w:bCs/>
                <w:sz w:val="18"/>
                <w:szCs w:val="18"/>
                <w:lang w:val="es-ES"/>
              </w:rPr>
            </w:pPr>
            <w:r w:rsidRPr="002152C4">
              <w:rPr>
                <w:rFonts w:ascii="Arial" w:hAnsi="Arial" w:cs="Arial"/>
                <w:b/>
                <w:bCs/>
                <w:sz w:val="18"/>
                <w:szCs w:val="18"/>
                <w:lang w:val="es-ES"/>
              </w:rPr>
              <w:t>Estudio de caso (incluido el enlace, cuando esté disponible)</w:t>
            </w:r>
          </w:p>
        </w:tc>
        <w:tc>
          <w:tcPr>
            <w:tcW w:w="1301" w:type="dxa"/>
            <w:noWrap/>
            <w:hideMark/>
          </w:tcPr>
          <w:p w14:paraId="14BB9EA4" w14:textId="77777777" w:rsidR="008F74D4" w:rsidRPr="002152C4" w:rsidRDefault="008F74D4" w:rsidP="00B779C6">
            <w:pPr>
              <w:rPr>
                <w:rFonts w:ascii="Arial" w:hAnsi="Arial" w:cs="Arial"/>
                <w:b/>
                <w:bCs/>
                <w:sz w:val="18"/>
                <w:szCs w:val="18"/>
                <w:lang w:val="es-ES"/>
              </w:rPr>
            </w:pPr>
            <w:r w:rsidRPr="002152C4">
              <w:rPr>
                <w:rFonts w:ascii="Arial" w:hAnsi="Arial" w:cs="Arial"/>
                <w:b/>
                <w:bCs/>
                <w:sz w:val="18"/>
                <w:szCs w:val="18"/>
                <w:lang w:val="es-ES"/>
              </w:rPr>
              <w:t>Grupo taxonómico</w:t>
            </w:r>
          </w:p>
        </w:tc>
        <w:tc>
          <w:tcPr>
            <w:tcW w:w="1350" w:type="dxa"/>
            <w:noWrap/>
            <w:hideMark/>
          </w:tcPr>
          <w:p w14:paraId="7CC1B43E" w14:textId="77777777" w:rsidR="008F74D4" w:rsidRPr="002152C4" w:rsidRDefault="008F74D4" w:rsidP="00B779C6">
            <w:pPr>
              <w:rPr>
                <w:rFonts w:ascii="Arial" w:hAnsi="Arial" w:cs="Arial"/>
                <w:b/>
                <w:bCs/>
                <w:sz w:val="18"/>
                <w:szCs w:val="18"/>
                <w:lang w:val="es-ES"/>
              </w:rPr>
            </w:pPr>
            <w:r w:rsidRPr="002152C4">
              <w:rPr>
                <w:rFonts w:ascii="Arial" w:hAnsi="Arial" w:cs="Arial"/>
                <w:b/>
                <w:bCs/>
                <w:sz w:val="18"/>
                <w:szCs w:val="18"/>
                <w:lang w:val="es-ES"/>
              </w:rPr>
              <w:t>Nombre común</w:t>
            </w:r>
          </w:p>
        </w:tc>
        <w:tc>
          <w:tcPr>
            <w:tcW w:w="1176" w:type="dxa"/>
            <w:noWrap/>
            <w:hideMark/>
          </w:tcPr>
          <w:p w14:paraId="2E2CB758" w14:textId="77777777" w:rsidR="008F74D4" w:rsidRPr="002152C4" w:rsidRDefault="008F74D4" w:rsidP="00B779C6">
            <w:pPr>
              <w:rPr>
                <w:rFonts w:ascii="Arial" w:hAnsi="Arial" w:cs="Arial"/>
                <w:b/>
                <w:bCs/>
                <w:sz w:val="18"/>
                <w:szCs w:val="18"/>
                <w:lang w:val="es-ES"/>
              </w:rPr>
            </w:pPr>
            <w:r w:rsidRPr="002152C4">
              <w:rPr>
                <w:rFonts w:ascii="Arial" w:hAnsi="Arial" w:cs="Arial"/>
                <w:b/>
                <w:bCs/>
                <w:sz w:val="18"/>
                <w:szCs w:val="18"/>
                <w:lang w:val="es-ES"/>
              </w:rPr>
              <w:t>Nombre científico</w:t>
            </w:r>
          </w:p>
        </w:tc>
        <w:tc>
          <w:tcPr>
            <w:tcW w:w="992" w:type="dxa"/>
            <w:noWrap/>
            <w:hideMark/>
          </w:tcPr>
          <w:p w14:paraId="04827886" w14:textId="77777777" w:rsidR="008F74D4" w:rsidRPr="002152C4" w:rsidRDefault="008F74D4" w:rsidP="00B779C6">
            <w:pPr>
              <w:rPr>
                <w:rFonts w:ascii="Arial" w:hAnsi="Arial" w:cs="Arial"/>
                <w:b/>
                <w:bCs/>
                <w:sz w:val="18"/>
                <w:szCs w:val="18"/>
                <w:lang w:val="es-ES"/>
              </w:rPr>
            </w:pPr>
            <w:r w:rsidRPr="002152C4">
              <w:rPr>
                <w:rFonts w:ascii="Arial" w:hAnsi="Arial" w:cs="Arial"/>
                <w:b/>
                <w:bCs/>
                <w:sz w:val="18"/>
                <w:szCs w:val="18"/>
                <w:lang w:val="es-ES"/>
              </w:rPr>
              <w:t>Estado en la Lista Roja de la UICN</w:t>
            </w:r>
          </w:p>
        </w:tc>
        <w:tc>
          <w:tcPr>
            <w:tcW w:w="1276" w:type="dxa"/>
            <w:hideMark/>
          </w:tcPr>
          <w:p w14:paraId="1C566015" w14:textId="77777777" w:rsidR="008F74D4" w:rsidRPr="002152C4" w:rsidRDefault="008F74D4" w:rsidP="00B779C6">
            <w:pPr>
              <w:rPr>
                <w:rFonts w:ascii="Arial" w:hAnsi="Arial" w:cs="Arial"/>
                <w:b/>
                <w:bCs/>
                <w:sz w:val="18"/>
                <w:szCs w:val="18"/>
                <w:lang w:val="es-ES"/>
              </w:rPr>
            </w:pPr>
            <w:r w:rsidRPr="002152C4">
              <w:rPr>
                <w:rFonts w:ascii="Arial" w:hAnsi="Arial" w:cs="Arial"/>
                <w:b/>
                <w:bCs/>
                <w:sz w:val="18"/>
                <w:szCs w:val="18"/>
                <w:lang w:val="es-ES"/>
              </w:rPr>
              <w:t>Tendencia de la población en la Lista Roja de la UICN</w:t>
            </w:r>
          </w:p>
        </w:tc>
        <w:tc>
          <w:tcPr>
            <w:tcW w:w="1418" w:type="dxa"/>
            <w:hideMark/>
          </w:tcPr>
          <w:p w14:paraId="38B0D055" w14:textId="77777777" w:rsidR="008F74D4" w:rsidRPr="002152C4" w:rsidRDefault="008F74D4" w:rsidP="00B779C6">
            <w:pPr>
              <w:rPr>
                <w:rFonts w:ascii="Arial" w:hAnsi="Arial" w:cs="Arial"/>
                <w:b/>
                <w:bCs/>
                <w:sz w:val="18"/>
                <w:szCs w:val="18"/>
                <w:lang w:val="es-ES"/>
              </w:rPr>
            </w:pPr>
            <w:r w:rsidRPr="002152C4">
              <w:rPr>
                <w:rFonts w:ascii="Arial" w:hAnsi="Arial" w:cs="Arial"/>
                <w:b/>
                <w:bCs/>
                <w:sz w:val="18"/>
                <w:szCs w:val="18"/>
                <w:lang w:val="es-ES"/>
              </w:rPr>
              <w:t>Alcance / fecha de la evaluación de la IUCN</w:t>
            </w:r>
          </w:p>
        </w:tc>
        <w:tc>
          <w:tcPr>
            <w:tcW w:w="992" w:type="dxa"/>
            <w:hideMark/>
          </w:tcPr>
          <w:p w14:paraId="72352A63" w14:textId="77777777" w:rsidR="008F74D4" w:rsidRPr="002152C4" w:rsidRDefault="008F74D4" w:rsidP="00B779C6">
            <w:pPr>
              <w:rPr>
                <w:rFonts w:ascii="Arial" w:hAnsi="Arial" w:cs="Arial"/>
                <w:b/>
                <w:bCs/>
                <w:sz w:val="18"/>
                <w:szCs w:val="18"/>
                <w:lang w:val="es-ES"/>
              </w:rPr>
            </w:pPr>
            <w:proofErr w:type="spellStart"/>
            <w:r w:rsidRPr="002152C4">
              <w:rPr>
                <w:rFonts w:ascii="Arial" w:hAnsi="Arial" w:cs="Arial"/>
                <w:b/>
                <w:bCs/>
                <w:sz w:val="18"/>
                <w:szCs w:val="18"/>
                <w:lang w:val="es-ES"/>
              </w:rPr>
              <w:t>Apénd</w:t>
            </w:r>
            <w:proofErr w:type="spellEnd"/>
            <w:r w:rsidRPr="002152C4">
              <w:rPr>
                <w:rFonts w:ascii="Arial" w:hAnsi="Arial" w:cs="Arial"/>
                <w:b/>
                <w:bCs/>
                <w:sz w:val="18"/>
                <w:szCs w:val="18"/>
                <w:lang w:val="es-ES"/>
              </w:rPr>
              <w:t>. de la CMS</w:t>
            </w:r>
          </w:p>
        </w:tc>
      </w:tr>
      <w:tr w:rsidR="008F74D4" w:rsidRPr="008F74D4" w14:paraId="42BCF713" w14:textId="77777777" w:rsidTr="001F7186">
        <w:trPr>
          <w:trHeight w:val="301"/>
        </w:trPr>
        <w:tc>
          <w:tcPr>
            <w:tcW w:w="10098" w:type="dxa"/>
            <w:gridSpan w:val="9"/>
            <w:shd w:val="clear" w:color="auto" w:fill="E7E6E6" w:themeFill="background2"/>
            <w:noWrap/>
            <w:hideMark/>
          </w:tcPr>
          <w:p w14:paraId="55E8100F" w14:textId="77777777" w:rsidR="008F74D4" w:rsidRPr="002152C4" w:rsidRDefault="008F74D4" w:rsidP="00B779C6">
            <w:pPr>
              <w:rPr>
                <w:rFonts w:ascii="Arial" w:hAnsi="Arial" w:cs="Arial"/>
                <w:sz w:val="18"/>
                <w:szCs w:val="18"/>
                <w:lang w:val="es-ES"/>
              </w:rPr>
            </w:pPr>
            <w:r w:rsidRPr="002152C4">
              <w:rPr>
                <w:rFonts w:ascii="Arial" w:hAnsi="Arial" w:cs="Arial"/>
                <w:b/>
                <w:bCs/>
                <w:sz w:val="18"/>
                <w:szCs w:val="18"/>
                <w:lang w:val="es-ES"/>
              </w:rPr>
              <w:t xml:space="preserve">Informe: </w:t>
            </w:r>
            <w:proofErr w:type="spellStart"/>
            <w:r w:rsidRPr="002152C4">
              <w:rPr>
                <w:rFonts w:ascii="Arial" w:hAnsi="Arial" w:cs="Arial"/>
                <w:b/>
                <w:bCs/>
                <w:i/>
                <w:sz w:val="18"/>
                <w:szCs w:val="18"/>
                <w:lang w:val="es-ES"/>
              </w:rPr>
              <w:t>Climate</w:t>
            </w:r>
            <w:proofErr w:type="spellEnd"/>
            <w:r w:rsidRPr="002152C4">
              <w:rPr>
                <w:rFonts w:ascii="Arial" w:hAnsi="Arial" w:cs="Arial"/>
                <w:b/>
                <w:bCs/>
                <w:i/>
                <w:sz w:val="18"/>
                <w:szCs w:val="18"/>
                <w:lang w:val="es-ES"/>
              </w:rPr>
              <w:t xml:space="preserve"> </w:t>
            </w:r>
            <w:proofErr w:type="spellStart"/>
            <w:r w:rsidRPr="002152C4">
              <w:rPr>
                <w:rFonts w:ascii="Arial" w:hAnsi="Arial" w:cs="Arial"/>
                <w:b/>
                <w:bCs/>
                <w:i/>
                <w:sz w:val="18"/>
                <w:szCs w:val="18"/>
                <w:lang w:val="es-ES"/>
              </w:rPr>
              <w:t>change</w:t>
            </w:r>
            <w:proofErr w:type="spellEnd"/>
            <w:r w:rsidRPr="002152C4">
              <w:rPr>
                <w:rFonts w:ascii="Arial" w:hAnsi="Arial" w:cs="Arial"/>
                <w:b/>
                <w:bCs/>
                <w:i/>
                <w:sz w:val="18"/>
                <w:szCs w:val="18"/>
                <w:lang w:val="es-ES"/>
              </w:rPr>
              <w:t xml:space="preserve"> and </w:t>
            </w:r>
            <w:proofErr w:type="spellStart"/>
            <w:r w:rsidRPr="002152C4">
              <w:rPr>
                <w:rFonts w:ascii="Arial" w:hAnsi="Arial" w:cs="Arial"/>
                <w:b/>
                <w:bCs/>
                <w:i/>
                <w:sz w:val="18"/>
                <w:szCs w:val="18"/>
                <w:lang w:val="es-ES"/>
              </w:rPr>
              <w:t>migratory</w:t>
            </w:r>
            <w:proofErr w:type="spellEnd"/>
            <w:r w:rsidRPr="002152C4">
              <w:rPr>
                <w:rFonts w:ascii="Arial" w:hAnsi="Arial" w:cs="Arial"/>
                <w:b/>
                <w:bCs/>
                <w:i/>
                <w:sz w:val="18"/>
                <w:szCs w:val="18"/>
                <w:lang w:val="es-ES"/>
              </w:rPr>
              <w:t xml:space="preserve"> </w:t>
            </w:r>
            <w:proofErr w:type="spellStart"/>
            <w:r w:rsidRPr="002152C4">
              <w:rPr>
                <w:rFonts w:ascii="Arial" w:hAnsi="Arial" w:cs="Arial"/>
                <w:b/>
                <w:bCs/>
                <w:i/>
                <w:sz w:val="18"/>
                <w:szCs w:val="18"/>
                <w:lang w:val="es-ES"/>
              </w:rPr>
              <w:t>species</w:t>
            </w:r>
            <w:proofErr w:type="spellEnd"/>
            <w:r w:rsidRPr="002152C4">
              <w:rPr>
                <w:rFonts w:ascii="Arial" w:hAnsi="Arial" w:cs="Arial"/>
                <w:b/>
                <w:bCs/>
                <w:i/>
                <w:sz w:val="18"/>
                <w:szCs w:val="18"/>
                <w:lang w:val="es-ES"/>
              </w:rPr>
              <w:t>:</w:t>
            </w:r>
            <w:r w:rsidRPr="002152C4">
              <w:rPr>
                <w:rFonts w:ascii="Arial" w:hAnsi="Arial" w:cs="Arial"/>
                <w:b/>
                <w:bCs/>
                <w:sz w:val="18"/>
                <w:szCs w:val="18"/>
                <w:lang w:val="es-ES"/>
              </w:rPr>
              <w:t xml:space="preserve"> </w:t>
            </w:r>
            <w:r w:rsidRPr="002152C4">
              <w:rPr>
                <w:rFonts w:ascii="Arial" w:hAnsi="Arial" w:cs="Arial"/>
                <w:b/>
                <w:bCs/>
                <w:i/>
                <w:sz w:val="18"/>
                <w:szCs w:val="18"/>
                <w:lang w:val="es-ES"/>
              </w:rPr>
              <w:t xml:space="preserve">a </w:t>
            </w:r>
            <w:proofErr w:type="spellStart"/>
            <w:r w:rsidRPr="002152C4">
              <w:rPr>
                <w:rFonts w:ascii="Arial" w:hAnsi="Arial" w:cs="Arial"/>
                <w:b/>
                <w:bCs/>
                <w:i/>
                <w:sz w:val="18"/>
                <w:szCs w:val="18"/>
                <w:lang w:val="es-ES"/>
              </w:rPr>
              <w:t>review</w:t>
            </w:r>
            <w:proofErr w:type="spellEnd"/>
            <w:r w:rsidRPr="002152C4">
              <w:rPr>
                <w:rFonts w:ascii="Arial" w:hAnsi="Arial" w:cs="Arial"/>
                <w:b/>
                <w:bCs/>
                <w:i/>
                <w:sz w:val="18"/>
                <w:szCs w:val="18"/>
                <w:lang w:val="es-ES"/>
              </w:rPr>
              <w:t xml:space="preserve"> of </w:t>
            </w:r>
            <w:proofErr w:type="spellStart"/>
            <w:r w:rsidRPr="002152C4">
              <w:rPr>
                <w:rFonts w:ascii="Arial" w:hAnsi="Arial" w:cs="Arial"/>
                <w:b/>
                <w:bCs/>
                <w:i/>
                <w:sz w:val="18"/>
                <w:szCs w:val="18"/>
                <w:lang w:val="es-ES"/>
              </w:rPr>
              <w:t>impacts</w:t>
            </w:r>
            <w:proofErr w:type="spellEnd"/>
            <w:r w:rsidRPr="002152C4">
              <w:rPr>
                <w:rFonts w:ascii="Arial" w:hAnsi="Arial" w:cs="Arial"/>
                <w:b/>
                <w:bCs/>
                <w:i/>
                <w:sz w:val="18"/>
                <w:szCs w:val="18"/>
                <w:lang w:val="es-ES"/>
              </w:rPr>
              <w:t xml:space="preserve">, </w:t>
            </w:r>
            <w:proofErr w:type="spellStart"/>
            <w:r w:rsidRPr="002152C4">
              <w:rPr>
                <w:rFonts w:ascii="Arial" w:hAnsi="Arial" w:cs="Arial"/>
                <w:b/>
                <w:bCs/>
                <w:i/>
                <w:sz w:val="18"/>
                <w:szCs w:val="18"/>
                <w:lang w:val="es-ES"/>
              </w:rPr>
              <w:t>conservation</w:t>
            </w:r>
            <w:proofErr w:type="spellEnd"/>
            <w:r w:rsidRPr="002152C4">
              <w:rPr>
                <w:rFonts w:ascii="Arial" w:hAnsi="Arial" w:cs="Arial"/>
                <w:b/>
                <w:bCs/>
                <w:i/>
                <w:sz w:val="18"/>
                <w:szCs w:val="18"/>
                <w:lang w:val="es-ES"/>
              </w:rPr>
              <w:t xml:space="preserve"> </w:t>
            </w:r>
            <w:proofErr w:type="spellStart"/>
            <w:r w:rsidRPr="002152C4">
              <w:rPr>
                <w:rFonts w:ascii="Arial" w:hAnsi="Arial" w:cs="Arial"/>
                <w:b/>
                <w:bCs/>
                <w:i/>
                <w:sz w:val="18"/>
                <w:szCs w:val="18"/>
                <w:lang w:val="es-ES"/>
              </w:rPr>
              <w:t>actions</w:t>
            </w:r>
            <w:proofErr w:type="spellEnd"/>
            <w:r w:rsidRPr="002152C4">
              <w:rPr>
                <w:rFonts w:ascii="Arial" w:hAnsi="Arial" w:cs="Arial"/>
                <w:b/>
                <w:bCs/>
                <w:i/>
                <w:sz w:val="18"/>
                <w:szCs w:val="18"/>
                <w:lang w:val="es-ES"/>
              </w:rPr>
              <w:t xml:space="preserve">, </w:t>
            </w:r>
            <w:proofErr w:type="spellStart"/>
            <w:r w:rsidRPr="002152C4">
              <w:rPr>
                <w:rFonts w:ascii="Arial" w:hAnsi="Arial" w:cs="Arial"/>
                <w:b/>
                <w:bCs/>
                <w:i/>
                <w:sz w:val="18"/>
                <w:szCs w:val="18"/>
                <w:lang w:val="es-ES"/>
              </w:rPr>
              <w:t>indicators</w:t>
            </w:r>
            <w:proofErr w:type="spellEnd"/>
            <w:r w:rsidRPr="002152C4">
              <w:rPr>
                <w:rFonts w:ascii="Arial" w:hAnsi="Arial" w:cs="Arial"/>
                <w:b/>
                <w:bCs/>
                <w:i/>
                <w:sz w:val="18"/>
                <w:szCs w:val="18"/>
                <w:lang w:val="es-ES"/>
              </w:rPr>
              <w:t xml:space="preserve"> and </w:t>
            </w:r>
            <w:proofErr w:type="spellStart"/>
            <w:r w:rsidRPr="002152C4">
              <w:rPr>
                <w:rFonts w:ascii="Arial" w:hAnsi="Arial" w:cs="Arial"/>
                <w:b/>
                <w:bCs/>
                <w:i/>
                <w:sz w:val="18"/>
                <w:szCs w:val="18"/>
                <w:lang w:val="es-ES"/>
              </w:rPr>
              <w:t>ecosystem</w:t>
            </w:r>
            <w:proofErr w:type="spellEnd"/>
            <w:r w:rsidRPr="002152C4">
              <w:rPr>
                <w:rFonts w:ascii="Arial" w:hAnsi="Arial" w:cs="Arial"/>
                <w:b/>
                <w:bCs/>
                <w:i/>
                <w:sz w:val="18"/>
                <w:szCs w:val="18"/>
                <w:lang w:val="es-ES"/>
              </w:rPr>
              <w:t xml:space="preserve"> </w:t>
            </w:r>
            <w:proofErr w:type="spellStart"/>
            <w:r w:rsidRPr="002152C4">
              <w:rPr>
                <w:rFonts w:ascii="Arial" w:hAnsi="Arial" w:cs="Arial"/>
                <w:b/>
                <w:bCs/>
                <w:i/>
                <w:sz w:val="18"/>
                <w:szCs w:val="18"/>
                <w:lang w:val="es-ES"/>
              </w:rPr>
              <w:t>services</w:t>
            </w:r>
            <w:proofErr w:type="spellEnd"/>
            <w:r w:rsidRPr="002152C4">
              <w:rPr>
                <w:rFonts w:ascii="Arial" w:hAnsi="Arial" w:cs="Arial"/>
                <w:b/>
                <w:bCs/>
                <w:sz w:val="18"/>
                <w:szCs w:val="18"/>
                <w:lang w:val="es-ES"/>
              </w:rPr>
              <w:t xml:space="preserve"> (Cambio climático y especies migratorias: una revisión de impactos, acciones de conservación, indicadores y servicios ecosistémicos)</w:t>
            </w:r>
          </w:p>
        </w:tc>
      </w:tr>
      <w:tr w:rsidR="008F74D4" w:rsidRPr="002152C4" w14:paraId="773575DB" w14:textId="77777777" w:rsidTr="001F7186">
        <w:trPr>
          <w:trHeight w:val="301"/>
        </w:trPr>
        <w:tc>
          <w:tcPr>
            <w:tcW w:w="10098" w:type="dxa"/>
            <w:gridSpan w:val="9"/>
            <w:noWrap/>
            <w:hideMark/>
          </w:tcPr>
          <w:p w14:paraId="665F75C2" w14:textId="77777777" w:rsidR="008F74D4" w:rsidRPr="002152C4" w:rsidRDefault="008F74D4" w:rsidP="00B779C6">
            <w:pPr>
              <w:rPr>
                <w:rFonts w:ascii="Arial" w:hAnsi="Arial" w:cs="Arial"/>
                <w:sz w:val="18"/>
                <w:szCs w:val="18"/>
                <w:lang w:val="es-ES"/>
              </w:rPr>
            </w:pPr>
            <w:hyperlink r:id="rId29" w:history="1">
              <w:r w:rsidRPr="002152C4">
                <w:rPr>
                  <w:rStyle w:val="Hyperlink"/>
                  <w:rFonts w:ascii="Arial" w:hAnsi="Arial" w:cs="Arial"/>
                  <w:b/>
                  <w:bCs/>
                  <w:sz w:val="18"/>
                  <w:szCs w:val="18"/>
                  <w:lang w:val="es-ES"/>
                </w:rPr>
                <w:t>Parte 1 - Impactos del clima</w:t>
              </w:r>
            </w:hyperlink>
          </w:p>
        </w:tc>
      </w:tr>
      <w:tr w:rsidR="008F74D4" w:rsidRPr="002152C4" w14:paraId="4C38DB6C" w14:textId="77777777" w:rsidTr="001F7186">
        <w:trPr>
          <w:gridAfter w:val="1"/>
          <w:wAfter w:w="14" w:type="dxa"/>
          <w:trHeight w:val="301"/>
        </w:trPr>
        <w:tc>
          <w:tcPr>
            <w:tcW w:w="1579" w:type="dxa"/>
            <w:noWrap/>
            <w:hideMark/>
          </w:tcPr>
          <w:p w14:paraId="58F73F5A"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 xml:space="preserve">Correlimos gordo </w:t>
            </w:r>
          </w:p>
        </w:tc>
        <w:tc>
          <w:tcPr>
            <w:tcW w:w="1301" w:type="dxa"/>
            <w:noWrap/>
            <w:hideMark/>
          </w:tcPr>
          <w:p w14:paraId="20465602"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Aves</w:t>
            </w:r>
          </w:p>
        </w:tc>
        <w:tc>
          <w:tcPr>
            <w:tcW w:w="1350" w:type="dxa"/>
            <w:noWrap/>
            <w:hideMark/>
          </w:tcPr>
          <w:p w14:paraId="455E5D4C"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 xml:space="preserve">Correlimos gordo </w:t>
            </w:r>
          </w:p>
        </w:tc>
        <w:tc>
          <w:tcPr>
            <w:tcW w:w="1176" w:type="dxa"/>
            <w:noWrap/>
            <w:hideMark/>
          </w:tcPr>
          <w:p w14:paraId="502E0CE4"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Calidris</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canutus</w:t>
            </w:r>
            <w:proofErr w:type="spellEnd"/>
          </w:p>
        </w:tc>
        <w:tc>
          <w:tcPr>
            <w:tcW w:w="992" w:type="dxa"/>
            <w:noWrap/>
            <w:hideMark/>
          </w:tcPr>
          <w:p w14:paraId="11B17055"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NT</w:t>
            </w:r>
          </w:p>
        </w:tc>
        <w:tc>
          <w:tcPr>
            <w:tcW w:w="1276" w:type="dxa"/>
            <w:noWrap/>
            <w:hideMark/>
          </w:tcPr>
          <w:p w14:paraId="5F2F16C3"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En disminución</w:t>
            </w:r>
          </w:p>
        </w:tc>
        <w:tc>
          <w:tcPr>
            <w:tcW w:w="1418" w:type="dxa"/>
            <w:noWrap/>
            <w:hideMark/>
          </w:tcPr>
          <w:p w14:paraId="2C892549"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Mundial (2024)</w:t>
            </w:r>
          </w:p>
        </w:tc>
        <w:tc>
          <w:tcPr>
            <w:tcW w:w="992" w:type="dxa"/>
            <w:noWrap/>
            <w:hideMark/>
          </w:tcPr>
          <w:p w14:paraId="24683152"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I/II</w:t>
            </w:r>
          </w:p>
        </w:tc>
      </w:tr>
      <w:tr w:rsidR="008F74D4" w:rsidRPr="002152C4" w14:paraId="01E1A3A9" w14:textId="77777777" w:rsidTr="001F7186">
        <w:trPr>
          <w:gridAfter w:val="1"/>
          <w:wAfter w:w="14" w:type="dxa"/>
          <w:trHeight w:val="301"/>
        </w:trPr>
        <w:tc>
          <w:tcPr>
            <w:tcW w:w="1579" w:type="dxa"/>
            <w:noWrap/>
            <w:hideMark/>
          </w:tcPr>
          <w:p w14:paraId="3C46A6C3"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 xml:space="preserve">Sabana africana </w:t>
            </w:r>
          </w:p>
        </w:tc>
        <w:tc>
          <w:tcPr>
            <w:tcW w:w="1301" w:type="dxa"/>
            <w:noWrap/>
            <w:hideMark/>
          </w:tcPr>
          <w:p w14:paraId="7D784939" w14:textId="77777777" w:rsidR="008F74D4" w:rsidRPr="002152C4" w:rsidRDefault="008F74D4" w:rsidP="00B779C6">
            <w:pPr>
              <w:rPr>
                <w:rFonts w:ascii="Arial" w:hAnsi="Arial" w:cs="Arial"/>
                <w:sz w:val="18"/>
                <w:szCs w:val="18"/>
                <w:lang w:val="es-ES"/>
              </w:rPr>
            </w:pPr>
          </w:p>
        </w:tc>
        <w:tc>
          <w:tcPr>
            <w:tcW w:w="1350" w:type="dxa"/>
            <w:noWrap/>
            <w:hideMark/>
          </w:tcPr>
          <w:p w14:paraId="0A9E0D5E" w14:textId="77777777" w:rsidR="008F74D4" w:rsidRPr="002152C4" w:rsidRDefault="008F74D4" w:rsidP="00B779C6">
            <w:pPr>
              <w:rPr>
                <w:rFonts w:ascii="Arial" w:hAnsi="Arial" w:cs="Arial"/>
                <w:sz w:val="18"/>
                <w:szCs w:val="18"/>
                <w:lang w:val="es-ES"/>
              </w:rPr>
            </w:pPr>
          </w:p>
        </w:tc>
        <w:tc>
          <w:tcPr>
            <w:tcW w:w="1176" w:type="dxa"/>
            <w:noWrap/>
            <w:hideMark/>
          </w:tcPr>
          <w:p w14:paraId="6C7373C9" w14:textId="77777777" w:rsidR="008F74D4" w:rsidRPr="002152C4" w:rsidRDefault="008F74D4" w:rsidP="00B779C6">
            <w:pPr>
              <w:rPr>
                <w:rFonts w:ascii="Arial" w:hAnsi="Arial" w:cs="Arial"/>
                <w:sz w:val="18"/>
                <w:szCs w:val="18"/>
                <w:lang w:val="es-ES"/>
              </w:rPr>
            </w:pPr>
          </w:p>
        </w:tc>
        <w:tc>
          <w:tcPr>
            <w:tcW w:w="992" w:type="dxa"/>
            <w:noWrap/>
            <w:hideMark/>
          </w:tcPr>
          <w:p w14:paraId="242DDF68" w14:textId="77777777" w:rsidR="008F74D4" w:rsidRPr="002152C4" w:rsidRDefault="008F74D4" w:rsidP="00B779C6">
            <w:pPr>
              <w:rPr>
                <w:rFonts w:ascii="Arial" w:hAnsi="Arial" w:cs="Arial"/>
                <w:sz w:val="18"/>
                <w:szCs w:val="18"/>
                <w:lang w:val="es-ES"/>
              </w:rPr>
            </w:pPr>
          </w:p>
        </w:tc>
        <w:tc>
          <w:tcPr>
            <w:tcW w:w="1276" w:type="dxa"/>
            <w:noWrap/>
            <w:hideMark/>
          </w:tcPr>
          <w:p w14:paraId="0EE05627" w14:textId="77777777" w:rsidR="008F74D4" w:rsidRPr="002152C4" w:rsidRDefault="008F74D4" w:rsidP="00B779C6">
            <w:pPr>
              <w:rPr>
                <w:rFonts w:ascii="Arial" w:hAnsi="Arial" w:cs="Arial"/>
                <w:sz w:val="18"/>
                <w:szCs w:val="18"/>
                <w:lang w:val="es-ES"/>
              </w:rPr>
            </w:pPr>
          </w:p>
        </w:tc>
        <w:tc>
          <w:tcPr>
            <w:tcW w:w="1418" w:type="dxa"/>
            <w:noWrap/>
            <w:hideMark/>
          </w:tcPr>
          <w:p w14:paraId="4F55C094" w14:textId="77777777" w:rsidR="008F74D4" w:rsidRPr="002152C4" w:rsidRDefault="008F74D4" w:rsidP="00B779C6">
            <w:pPr>
              <w:rPr>
                <w:rFonts w:ascii="Arial" w:hAnsi="Arial" w:cs="Arial"/>
                <w:sz w:val="18"/>
                <w:szCs w:val="18"/>
                <w:lang w:val="es-ES"/>
              </w:rPr>
            </w:pPr>
          </w:p>
        </w:tc>
        <w:tc>
          <w:tcPr>
            <w:tcW w:w="992" w:type="dxa"/>
            <w:noWrap/>
            <w:hideMark/>
          </w:tcPr>
          <w:p w14:paraId="27C9C043" w14:textId="77777777" w:rsidR="008F74D4" w:rsidRPr="002152C4" w:rsidRDefault="008F74D4" w:rsidP="00B779C6">
            <w:pPr>
              <w:rPr>
                <w:rFonts w:ascii="Arial" w:hAnsi="Arial" w:cs="Arial"/>
                <w:sz w:val="18"/>
                <w:szCs w:val="18"/>
                <w:lang w:val="es-ES"/>
              </w:rPr>
            </w:pPr>
          </w:p>
        </w:tc>
      </w:tr>
      <w:tr w:rsidR="008F74D4" w:rsidRPr="002152C4" w14:paraId="2020A74E" w14:textId="77777777" w:rsidTr="001F7186">
        <w:trPr>
          <w:gridAfter w:val="1"/>
          <w:wAfter w:w="14" w:type="dxa"/>
          <w:trHeight w:val="301"/>
        </w:trPr>
        <w:tc>
          <w:tcPr>
            <w:tcW w:w="1579" w:type="dxa"/>
            <w:noWrap/>
            <w:hideMark/>
          </w:tcPr>
          <w:p w14:paraId="48502B4A"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 xml:space="preserve">Oso polar </w:t>
            </w:r>
          </w:p>
        </w:tc>
        <w:tc>
          <w:tcPr>
            <w:tcW w:w="1301" w:type="dxa"/>
            <w:noWrap/>
            <w:hideMark/>
          </w:tcPr>
          <w:p w14:paraId="469985C2"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Mamíferos acuáticos</w:t>
            </w:r>
          </w:p>
        </w:tc>
        <w:tc>
          <w:tcPr>
            <w:tcW w:w="1350" w:type="dxa"/>
            <w:noWrap/>
            <w:hideMark/>
          </w:tcPr>
          <w:p w14:paraId="0AAD4616"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 xml:space="preserve">Oso polar </w:t>
            </w:r>
          </w:p>
        </w:tc>
        <w:tc>
          <w:tcPr>
            <w:tcW w:w="1176" w:type="dxa"/>
            <w:noWrap/>
            <w:hideMark/>
          </w:tcPr>
          <w:p w14:paraId="34666EF8"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Ursus</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maritimus</w:t>
            </w:r>
            <w:proofErr w:type="spellEnd"/>
          </w:p>
        </w:tc>
        <w:tc>
          <w:tcPr>
            <w:tcW w:w="992" w:type="dxa"/>
            <w:noWrap/>
            <w:hideMark/>
          </w:tcPr>
          <w:p w14:paraId="58BBE3AE"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VU</w:t>
            </w:r>
          </w:p>
        </w:tc>
        <w:tc>
          <w:tcPr>
            <w:tcW w:w="1276" w:type="dxa"/>
            <w:noWrap/>
            <w:hideMark/>
          </w:tcPr>
          <w:p w14:paraId="3B1A5DE8"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Desconocido</w:t>
            </w:r>
          </w:p>
        </w:tc>
        <w:tc>
          <w:tcPr>
            <w:tcW w:w="1418" w:type="dxa"/>
            <w:noWrap/>
            <w:hideMark/>
          </w:tcPr>
          <w:p w14:paraId="7D9162FF"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Mundial (2015)</w:t>
            </w:r>
          </w:p>
        </w:tc>
        <w:tc>
          <w:tcPr>
            <w:tcW w:w="992" w:type="dxa"/>
            <w:noWrap/>
            <w:hideMark/>
          </w:tcPr>
          <w:p w14:paraId="4D8FC90C"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II</w:t>
            </w:r>
          </w:p>
        </w:tc>
      </w:tr>
      <w:tr w:rsidR="008F74D4" w:rsidRPr="002152C4" w14:paraId="10F67356" w14:textId="77777777" w:rsidTr="001F7186">
        <w:trPr>
          <w:gridAfter w:val="1"/>
          <w:wAfter w:w="14" w:type="dxa"/>
          <w:trHeight w:val="301"/>
        </w:trPr>
        <w:tc>
          <w:tcPr>
            <w:tcW w:w="1579" w:type="dxa"/>
            <w:noWrap/>
            <w:hideMark/>
          </w:tcPr>
          <w:p w14:paraId="1FBF1BED"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 xml:space="preserve">Caguama </w:t>
            </w:r>
          </w:p>
        </w:tc>
        <w:tc>
          <w:tcPr>
            <w:tcW w:w="1301" w:type="dxa"/>
            <w:noWrap/>
            <w:hideMark/>
          </w:tcPr>
          <w:p w14:paraId="019F1C9B"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Reptiles</w:t>
            </w:r>
          </w:p>
        </w:tc>
        <w:tc>
          <w:tcPr>
            <w:tcW w:w="1350" w:type="dxa"/>
            <w:noWrap/>
            <w:hideMark/>
          </w:tcPr>
          <w:p w14:paraId="5019210D"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 xml:space="preserve">Caguama </w:t>
            </w:r>
          </w:p>
        </w:tc>
        <w:tc>
          <w:tcPr>
            <w:tcW w:w="1176" w:type="dxa"/>
            <w:noWrap/>
            <w:hideMark/>
          </w:tcPr>
          <w:p w14:paraId="6F15D925"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Caretta</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caretta</w:t>
            </w:r>
            <w:proofErr w:type="spellEnd"/>
            <w:r w:rsidRPr="002152C4">
              <w:rPr>
                <w:rFonts w:ascii="Arial" w:hAnsi="Arial" w:cs="Arial"/>
                <w:sz w:val="18"/>
                <w:szCs w:val="18"/>
                <w:lang w:val="es-ES"/>
              </w:rPr>
              <w:t xml:space="preserve"> </w:t>
            </w:r>
          </w:p>
        </w:tc>
        <w:tc>
          <w:tcPr>
            <w:tcW w:w="992" w:type="dxa"/>
            <w:noWrap/>
            <w:hideMark/>
          </w:tcPr>
          <w:p w14:paraId="34385B8D"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VU</w:t>
            </w:r>
          </w:p>
        </w:tc>
        <w:tc>
          <w:tcPr>
            <w:tcW w:w="1276" w:type="dxa"/>
            <w:noWrap/>
            <w:hideMark/>
          </w:tcPr>
          <w:p w14:paraId="711CF47B"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En disminución</w:t>
            </w:r>
          </w:p>
        </w:tc>
        <w:tc>
          <w:tcPr>
            <w:tcW w:w="1418" w:type="dxa"/>
            <w:noWrap/>
            <w:hideMark/>
          </w:tcPr>
          <w:p w14:paraId="7EDBFEBA"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Mundial (2015)</w:t>
            </w:r>
          </w:p>
        </w:tc>
        <w:tc>
          <w:tcPr>
            <w:tcW w:w="992" w:type="dxa"/>
            <w:noWrap/>
            <w:hideMark/>
          </w:tcPr>
          <w:p w14:paraId="58C82313"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I/II</w:t>
            </w:r>
          </w:p>
        </w:tc>
      </w:tr>
      <w:tr w:rsidR="008F74D4" w:rsidRPr="002152C4" w14:paraId="5AC9034D" w14:textId="77777777" w:rsidTr="001F7186">
        <w:trPr>
          <w:gridAfter w:val="1"/>
          <w:wAfter w:w="14" w:type="dxa"/>
          <w:trHeight w:val="301"/>
        </w:trPr>
        <w:tc>
          <w:tcPr>
            <w:tcW w:w="1579" w:type="dxa"/>
            <w:noWrap/>
          </w:tcPr>
          <w:p w14:paraId="59B35F24"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 xml:space="preserve">Humedales mediterráneos </w:t>
            </w:r>
          </w:p>
        </w:tc>
        <w:tc>
          <w:tcPr>
            <w:tcW w:w="1301" w:type="dxa"/>
            <w:noWrap/>
          </w:tcPr>
          <w:p w14:paraId="5155CB0F" w14:textId="77777777" w:rsidR="008F74D4" w:rsidRPr="002152C4" w:rsidRDefault="008F74D4" w:rsidP="00B779C6">
            <w:pPr>
              <w:rPr>
                <w:rFonts w:ascii="Arial" w:hAnsi="Arial" w:cs="Arial"/>
                <w:sz w:val="18"/>
                <w:szCs w:val="18"/>
                <w:lang w:val="es-ES"/>
              </w:rPr>
            </w:pPr>
          </w:p>
        </w:tc>
        <w:tc>
          <w:tcPr>
            <w:tcW w:w="1350" w:type="dxa"/>
            <w:noWrap/>
          </w:tcPr>
          <w:p w14:paraId="635BD643" w14:textId="77777777" w:rsidR="008F74D4" w:rsidRPr="002152C4" w:rsidRDefault="008F74D4" w:rsidP="00B779C6">
            <w:pPr>
              <w:rPr>
                <w:rFonts w:ascii="Arial" w:hAnsi="Arial" w:cs="Arial"/>
                <w:sz w:val="18"/>
                <w:szCs w:val="18"/>
                <w:lang w:val="es-ES"/>
              </w:rPr>
            </w:pPr>
          </w:p>
        </w:tc>
        <w:tc>
          <w:tcPr>
            <w:tcW w:w="1176" w:type="dxa"/>
            <w:noWrap/>
          </w:tcPr>
          <w:p w14:paraId="5537C40C" w14:textId="77777777" w:rsidR="008F74D4" w:rsidRPr="002152C4" w:rsidRDefault="008F74D4" w:rsidP="00B779C6">
            <w:pPr>
              <w:rPr>
                <w:rFonts w:ascii="Arial" w:hAnsi="Arial" w:cs="Arial"/>
                <w:sz w:val="18"/>
                <w:szCs w:val="18"/>
                <w:lang w:val="es-ES"/>
              </w:rPr>
            </w:pPr>
          </w:p>
        </w:tc>
        <w:tc>
          <w:tcPr>
            <w:tcW w:w="992" w:type="dxa"/>
            <w:noWrap/>
          </w:tcPr>
          <w:p w14:paraId="5768D5ED" w14:textId="77777777" w:rsidR="008F74D4" w:rsidRPr="002152C4" w:rsidRDefault="008F74D4" w:rsidP="00B779C6">
            <w:pPr>
              <w:rPr>
                <w:rFonts w:ascii="Arial" w:hAnsi="Arial" w:cs="Arial"/>
                <w:sz w:val="18"/>
                <w:szCs w:val="18"/>
                <w:lang w:val="es-ES"/>
              </w:rPr>
            </w:pPr>
          </w:p>
        </w:tc>
        <w:tc>
          <w:tcPr>
            <w:tcW w:w="1276" w:type="dxa"/>
            <w:noWrap/>
          </w:tcPr>
          <w:p w14:paraId="6BE3CF92" w14:textId="77777777" w:rsidR="008F74D4" w:rsidRPr="002152C4" w:rsidRDefault="008F74D4" w:rsidP="00B779C6">
            <w:pPr>
              <w:rPr>
                <w:rFonts w:ascii="Arial" w:hAnsi="Arial" w:cs="Arial"/>
                <w:sz w:val="18"/>
                <w:szCs w:val="18"/>
                <w:lang w:val="es-ES"/>
              </w:rPr>
            </w:pPr>
          </w:p>
        </w:tc>
        <w:tc>
          <w:tcPr>
            <w:tcW w:w="1418" w:type="dxa"/>
            <w:noWrap/>
          </w:tcPr>
          <w:p w14:paraId="1D9EF227" w14:textId="77777777" w:rsidR="008F74D4" w:rsidRPr="002152C4" w:rsidRDefault="008F74D4" w:rsidP="00B779C6">
            <w:pPr>
              <w:rPr>
                <w:rFonts w:ascii="Arial" w:hAnsi="Arial" w:cs="Arial"/>
                <w:sz w:val="18"/>
                <w:szCs w:val="18"/>
                <w:lang w:val="es-ES"/>
              </w:rPr>
            </w:pPr>
          </w:p>
        </w:tc>
        <w:tc>
          <w:tcPr>
            <w:tcW w:w="992" w:type="dxa"/>
            <w:noWrap/>
          </w:tcPr>
          <w:p w14:paraId="75BC7B09" w14:textId="77777777" w:rsidR="008F74D4" w:rsidRPr="002152C4" w:rsidRDefault="008F74D4" w:rsidP="00B779C6">
            <w:pPr>
              <w:rPr>
                <w:rFonts w:ascii="Arial" w:hAnsi="Arial" w:cs="Arial"/>
                <w:sz w:val="18"/>
                <w:szCs w:val="18"/>
                <w:lang w:val="es-ES"/>
              </w:rPr>
            </w:pPr>
          </w:p>
        </w:tc>
      </w:tr>
      <w:tr w:rsidR="008F74D4" w:rsidRPr="002152C4" w14:paraId="0BBEBE34" w14:textId="77777777" w:rsidTr="001F7186">
        <w:trPr>
          <w:gridAfter w:val="1"/>
          <w:wAfter w:w="14" w:type="dxa"/>
          <w:trHeight w:val="301"/>
        </w:trPr>
        <w:tc>
          <w:tcPr>
            <w:tcW w:w="1579" w:type="dxa"/>
            <w:noWrap/>
          </w:tcPr>
          <w:p w14:paraId="6C9084B3"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Tormentas y ciclones</w:t>
            </w:r>
          </w:p>
        </w:tc>
        <w:tc>
          <w:tcPr>
            <w:tcW w:w="1301" w:type="dxa"/>
            <w:noWrap/>
          </w:tcPr>
          <w:p w14:paraId="7F3FBE29" w14:textId="77777777" w:rsidR="008F74D4" w:rsidRPr="002152C4" w:rsidRDefault="008F74D4" w:rsidP="00B779C6">
            <w:pPr>
              <w:rPr>
                <w:rFonts w:ascii="Arial" w:hAnsi="Arial" w:cs="Arial"/>
                <w:sz w:val="18"/>
                <w:szCs w:val="18"/>
                <w:lang w:val="es-ES"/>
              </w:rPr>
            </w:pPr>
          </w:p>
        </w:tc>
        <w:tc>
          <w:tcPr>
            <w:tcW w:w="1350" w:type="dxa"/>
            <w:noWrap/>
          </w:tcPr>
          <w:p w14:paraId="4B6F23E7" w14:textId="77777777" w:rsidR="008F74D4" w:rsidRPr="002152C4" w:rsidRDefault="008F74D4" w:rsidP="00B779C6">
            <w:pPr>
              <w:rPr>
                <w:rFonts w:ascii="Arial" w:hAnsi="Arial" w:cs="Arial"/>
                <w:sz w:val="18"/>
                <w:szCs w:val="18"/>
                <w:lang w:val="es-ES"/>
              </w:rPr>
            </w:pPr>
          </w:p>
        </w:tc>
        <w:tc>
          <w:tcPr>
            <w:tcW w:w="1176" w:type="dxa"/>
            <w:noWrap/>
          </w:tcPr>
          <w:p w14:paraId="01C13C40" w14:textId="77777777" w:rsidR="008F74D4" w:rsidRPr="002152C4" w:rsidRDefault="008F74D4" w:rsidP="00B779C6">
            <w:pPr>
              <w:rPr>
                <w:rFonts w:ascii="Arial" w:hAnsi="Arial" w:cs="Arial"/>
                <w:sz w:val="18"/>
                <w:szCs w:val="18"/>
                <w:lang w:val="es-ES"/>
              </w:rPr>
            </w:pPr>
          </w:p>
        </w:tc>
        <w:tc>
          <w:tcPr>
            <w:tcW w:w="992" w:type="dxa"/>
            <w:noWrap/>
          </w:tcPr>
          <w:p w14:paraId="6D3102DE" w14:textId="77777777" w:rsidR="008F74D4" w:rsidRPr="002152C4" w:rsidRDefault="008F74D4" w:rsidP="00B779C6">
            <w:pPr>
              <w:rPr>
                <w:rFonts w:ascii="Arial" w:hAnsi="Arial" w:cs="Arial"/>
                <w:sz w:val="18"/>
                <w:szCs w:val="18"/>
                <w:lang w:val="es-ES"/>
              </w:rPr>
            </w:pPr>
          </w:p>
        </w:tc>
        <w:tc>
          <w:tcPr>
            <w:tcW w:w="1276" w:type="dxa"/>
            <w:noWrap/>
          </w:tcPr>
          <w:p w14:paraId="0C47F185" w14:textId="77777777" w:rsidR="008F74D4" w:rsidRPr="002152C4" w:rsidRDefault="008F74D4" w:rsidP="00B779C6">
            <w:pPr>
              <w:rPr>
                <w:rFonts w:ascii="Arial" w:hAnsi="Arial" w:cs="Arial"/>
                <w:sz w:val="18"/>
                <w:szCs w:val="18"/>
                <w:lang w:val="es-ES"/>
              </w:rPr>
            </w:pPr>
          </w:p>
        </w:tc>
        <w:tc>
          <w:tcPr>
            <w:tcW w:w="1418" w:type="dxa"/>
            <w:noWrap/>
          </w:tcPr>
          <w:p w14:paraId="3F0930E4" w14:textId="77777777" w:rsidR="008F74D4" w:rsidRPr="002152C4" w:rsidRDefault="008F74D4" w:rsidP="00B779C6">
            <w:pPr>
              <w:rPr>
                <w:rFonts w:ascii="Arial" w:hAnsi="Arial" w:cs="Arial"/>
                <w:sz w:val="18"/>
                <w:szCs w:val="18"/>
                <w:lang w:val="es-ES"/>
              </w:rPr>
            </w:pPr>
          </w:p>
        </w:tc>
        <w:tc>
          <w:tcPr>
            <w:tcW w:w="992" w:type="dxa"/>
            <w:noWrap/>
          </w:tcPr>
          <w:p w14:paraId="5EA56FCC" w14:textId="77777777" w:rsidR="008F74D4" w:rsidRPr="002152C4" w:rsidRDefault="008F74D4" w:rsidP="00B779C6">
            <w:pPr>
              <w:rPr>
                <w:rFonts w:ascii="Arial" w:hAnsi="Arial" w:cs="Arial"/>
                <w:sz w:val="18"/>
                <w:szCs w:val="18"/>
                <w:lang w:val="es-ES"/>
              </w:rPr>
            </w:pPr>
          </w:p>
        </w:tc>
      </w:tr>
      <w:tr w:rsidR="008F74D4" w:rsidRPr="008F74D4" w14:paraId="491EBDC3" w14:textId="77777777" w:rsidTr="001F7186">
        <w:trPr>
          <w:trHeight w:val="301"/>
        </w:trPr>
        <w:tc>
          <w:tcPr>
            <w:tcW w:w="10098" w:type="dxa"/>
            <w:gridSpan w:val="9"/>
            <w:noWrap/>
            <w:hideMark/>
          </w:tcPr>
          <w:p w14:paraId="2F93833E" w14:textId="77777777" w:rsidR="008F74D4" w:rsidRPr="002152C4" w:rsidRDefault="008F74D4" w:rsidP="00B779C6">
            <w:pPr>
              <w:rPr>
                <w:rFonts w:ascii="Arial" w:hAnsi="Arial" w:cs="Arial"/>
                <w:sz w:val="18"/>
                <w:szCs w:val="18"/>
                <w:lang w:val="es-ES"/>
              </w:rPr>
            </w:pPr>
            <w:hyperlink r:id="rId30" w:history="1">
              <w:r w:rsidRPr="002152C4">
                <w:rPr>
                  <w:rStyle w:val="Hyperlink"/>
                  <w:rFonts w:ascii="Arial" w:hAnsi="Arial" w:cs="Arial"/>
                  <w:b/>
                  <w:bCs/>
                  <w:sz w:val="18"/>
                  <w:szCs w:val="18"/>
                  <w:lang w:val="es-ES"/>
                </w:rPr>
                <w:t>Parte 3 - Especies migratorias y su papel en los ecosistemas</w:t>
              </w:r>
            </w:hyperlink>
          </w:p>
        </w:tc>
      </w:tr>
      <w:tr w:rsidR="008F74D4" w:rsidRPr="002152C4" w14:paraId="6B386FAA" w14:textId="77777777" w:rsidTr="001F7186">
        <w:trPr>
          <w:gridAfter w:val="1"/>
          <w:wAfter w:w="14" w:type="dxa"/>
          <w:trHeight w:val="301"/>
        </w:trPr>
        <w:tc>
          <w:tcPr>
            <w:tcW w:w="1579" w:type="dxa"/>
            <w:noWrap/>
            <w:hideMark/>
          </w:tcPr>
          <w:p w14:paraId="3B62AC52"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 xml:space="preserve">Aves marinas </w:t>
            </w:r>
          </w:p>
        </w:tc>
        <w:tc>
          <w:tcPr>
            <w:tcW w:w="1301" w:type="dxa"/>
            <w:noWrap/>
            <w:hideMark/>
          </w:tcPr>
          <w:p w14:paraId="53798E65" w14:textId="77777777" w:rsidR="008F74D4" w:rsidRPr="002152C4" w:rsidRDefault="008F74D4" w:rsidP="00B779C6">
            <w:pPr>
              <w:rPr>
                <w:rFonts w:ascii="Arial" w:hAnsi="Arial" w:cs="Arial"/>
                <w:sz w:val="18"/>
                <w:szCs w:val="18"/>
                <w:lang w:val="es-ES"/>
              </w:rPr>
            </w:pPr>
          </w:p>
        </w:tc>
        <w:tc>
          <w:tcPr>
            <w:tcW w:w="1350" w:type="dxa"/>
            <w:noWrap/>
            <w:hideMark/>
          </w:tcPr>
          <w:p w14:paraId="795892E7" w14:textId="77777777" w:rsidR="008F74D4" w:rsidRPr="002152C4" w:rsidRDefault="008F74D4" w:rsidP="00B779C6">
            <w:pPr>
              <w:rPr>
                <w:rFonts w:ascii="Arial" w:hAnsi="Arial" w:cs="Arial"/>
                <w:sz w:val="18"/>
                <w:szCs w:val="18"/>
                <w:lang w:val="es-ES"/>
              </w:rPr>
            </w:pPr>
          </w:p>
        </w:tc>
        <w:tc>
          <w:tcPr>
            <w:tcW w:w="1176" w:type="dxa"/>
            <w:noWrap/>
            <w:hideMark/>
          </w:tcPr>
          <w:p w14:paraId="56089C6E" w14:textId="77777777" w:rsidR="008F74D4" w:rsidRPr="002152C4" w:rsidRDefault="008F74D4" w:rsidP="00B779C6">
            <w:pPr>
              <w:rPr>
                <w:rFonts w:ascii="Arial" w:hAnsi="Arial" w:cs="Arial"/>
                <w:sz w:val="18"/>
                <w:szCs w:val="18"/>
                <w:lang w:val="es-ES"/>
              </w:rPr>
            </w:pPr>
          </w:p>
        </w:tc>
        <w:tc>
          <w:tcPr>
            <w:tcW w:w="992" w:type="dxa"/>
            <w:noWrap/>
            <w:hideMark/>
          </w:tcPr>
          <w:p w14:paraId="2366132F" w14:textId="77777777" w:rsidR="008F74D4" w:rsidRPr="002152C4" w:rsidRDefault="008F74D4" w:rsidP="00B779C6">
            <w:pPr>
              <w:rPr>
                <w:rFonts w:ascii="Arial" w:hAnsi="Arial" w:cs="Arial"/>
                <w:sz w:val="18"/>
                <w:szCs w:val="18"/>
                <w:lang w:val="es-ES"/>
              </w:rPr>
            </w:pPr>
          </w:p>
        </w:tc>
        <w:tc>
          <w:tcPr>
            <w:tcW w:w="1276" w:type="dxa"/>
            <w:noWrap/>
            <w:hideMark/>
          </w:tcPr>
          <w:p w14:paraId="1DFAC925" w14:textId="77777777" w:rsidR="008F74D4" w:rsidRPr="002152C4" w:rsidRDefault="008F74D4" w:rsidP="00B779C6">
            <w:pPr>
              <w:rPr>
                <w:rFonts w:ascii="Arial" w:hAnsi="Arial" w:cs="Arial"/>
                <w:sz w:val="18"/>
                <w:szCs w:val="18"/>
                <w:lang w:val="es-ES"/>
              </w:rPr>
            </w:pPr>
          </w:p>
        </w:tc>
        <w:tc>
          <w:tcPr>
            <w:tcW w:w="1418" w:type="dxa"/>
            <w:noWrap/>
            <w:hideMark/>
          </w:tcPr>
          <w:p w14:paraId="39034677" w14:textId="77777777" w:rsidR="008F74D4" w:rsidRPr="002152C4" w:rsidRDefault="008F74D4" w:rsidP="00B779C6">
            <w:pPr>
              <w:rPr>
                <w:rFonts w:ascii="Arial" w:hAnsi="Arial" w:cs="Arial"/>
                <w:sz w:val="18"/>
                <w:szCs w:val="18"/>
                <w:lang w:val="es-ES"/>
              </w:rPr>
            </w:pPr>
          </w:p>
        </w:tc>
        <w:tc>
          <w:tcPr>
            <w:tcW w:w="992" w:type="dxa"/>
            <w:noWrap/>
            <w:hideMark/>
          </w:tcPr>
          <w:p w14:paraId="4DB31BA5" w14:textId="77777777" w:rsidR="008F74D4" w:rsidRPr="002152C4" w:rsidRDefault="008F74D4" w:rsidP="00B779C6">
            <w:pPr>
              <w:rPr>
                <w:rFonts w:ascii="Arial" w:hAnsi="Arial" w:cs="Arial"/>
                <w:sz w:val="18"/>
                <w:szCs w:val="18"/>
                <w:lang w:val="es-ES"/>
              </w:rPr>
            </w:pPr>
          </w:p>
        </w:tc>
      </w:tr>
      <w:tr w:rsidR="008F74D4" w:rsidRPr="002152C4" w14:paraId="16087AD8" w14:textId="77777777" w:rsidTr="001F7186">
        <w:trPr>
          <w:gridAfter w:val="1"/>
          <w:wAfter w:w="14" w:type="dxa"/>
          <w:trHeight w:val="301"/>
        </w:trPr>
        <w:tc>
          <w:tcPr>
            <w:tcW w:w="1579" w:type="dxa"/>
            <w:noWrap/>
            <w:hideMark/>
          </w:tcPr>
          <w:p w14:paraId="6F20CE15"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 xml:space="preserve">Buitres </w:t>
            </w:r>
          </w:p>
        </w:tc>
        <w:tc>
          <w:tcPr>
            <w:tcW w:w="1301" w:type="dxa"/>
            <w:noWrap/>
            <w:hideMark/>
          </w:tcPr>
          <w:p w14:paraId="588EE93F" w14:textId="77777777" w:rsidR="008F74D4" w:rsidRPr="002152C4" w:rsidRDefault="008F74D4" w:rsidP="00B779C6">
            <w:pPr>
              <w:rPr>
                <w:rFonts w:ascii="Arial" w:hAnsi="Arial" w:cs="Arial"/>
                <w:sz w:val="18"/>
                <w:szCs w:val="18"/>
                <w:lang w:val="es-ES"/>
              </w:rPr>
            </w:pPr>
          </w:p>
        </w:tc>
        <w:tc>
          <w:tcPr>
            <w:tcW w:w="1350" w:type="dxa"/>
            <w:noWrap/>
            <w:hideMark/>
          </w:tcPr>
          <w:p w14:paraId="7D970C32" w14:textId="77777777" w:rsidR="008F74D4" w:rsidRPr="002152C4" w:rsidRDefault="008F74D4" w:rsidP="00B779C6">
            <w:pPr>
              <w:rPr>
                <w:rFonts w:ascii="Arial" w:hAnsi="Arial" w:cs="Arial"/>
                <w:sz w:val="18"/>
                <w:szCs w:val="18"/>
                <w:lang w:val="es-ES"/>
              </w:rPr>
            </w:pPr>
          </w:p>
        </w:tc>
        <w:tc>
          <w:tcPr>
            <w:tcW w:w="1176" w:type="dxa"/>
            <w:noWrap/>
            <w:hideMark/>
          </w:tcPr>
          <w:p w14:paraId="26BBD31A" w14:textId="77777777" w:rsidR="008F74D4" w:rsidRPr="002152C4" w:rsidRDefault="008F74D4" w:rsidP="00B779C6">
            <w:pPr>
              <w:rPr>
                <w:rFonts w:ascii="Arial" w:hAnsi="Arial" w:cs="Arial"/>
                <w:sz w:val="18"/>
                <w:szCs w:val="18"/>
                <w:lang w:val="es-ES"/>
              </w:rPr>
            </w:pPr>
          </w:p>
        </w:tc>
        <w:tc>
          <w:tcPr>
            <w:tcW w:w="992" w:type="dxa"/>
            <w:noWrap/>
            <w:hideMark/>
          </w:tcPr>
          <w:p w14:paraId="0E9E4685" w14:textId="77777777" w:rsidR="008F74D4" w:rsidRPr="002152C4" w:rsidRDefault="008F74D4" w:rsidP="00B779C6">
            <w:pPr>
              <w:rPr>
                <w:rFonts w:ascii="Arial" w:hAnsi="Arial" w:cs="Arial"/>
                <w:sz w:val="18"/>
                <w:szCs w:val="18"/>
                <w:lang w:val="es-ES"/>
              </w:rPr>
            </w:pPr>
          </w:p>
        </w:tc>
        <w:tc>
          <w:tcPr>
            <w:tcW w:w="1276" w:type="dxa"/>
            <w:noWrap/>
            <w:hideMark/>
          </w:tcPr>
          <w:p w14:paraId="69040706" w14:textId="77777777" w:rsidR="008F74D4" w:rsidRPr="002152C4" w:rsidRDefault="008F74D4" w:rsidP="00B779C6">
            <w:pPr>
              <w:rPr>
                <w:rFonts w:ascii="Arial" w:hAnsi="Arial" w:cs="Arial"/>
                <w:sz w:val="18"/>
                <w:szCs w:val="18"/>
                <w:lang w:val="es-ES"/>
              </w:rPr>
            </w:pPr>
          </w:p>
        </w:tc>
        <w:tc>
          <w:tcPr>
            <w:tcW w:w="1418" w:type="dxa"/>
            <w:noWrap/>
            <w:hideMark/>
          </w:tcPr>
          <w:p w14:paraId="5A8E5F8C" w14:textId="77777777" w:rsidR="008F74D4" w:rsidRPr="002152C4" w:rsidRDefault="008F74D4" w:rsidP="00B779C6">
            <w:pPr>
              <w:rPr>
                <w:rFonts w:ascii="Arial" w:hAnsi="Arial" w:cs="Arial"/>
                <w:sz w:val="18"/>
                <w:szCs w:val="18"/>
                <w:lang w:val="es-ES"/>
              </w:rPr>
            </w:pPr>
          </w:p>
        </w:tc>
        <w:tc>
          <w:tcPr>
            <w:tcW w:w="992" w:type="dxa"/>
            <w:noWrap/>
            <w:hideMark/>
          </w:tcPr>
          <w:p w14:paraId="22F46D0E" w14:textId="77777777" w:rsidR="008F74D4" w:rsidRPr="002152C4" w:rsidRDefault="008F74D4" w:rsidP="00B779C6">
            <w:pPr>
              <w:rPr>
                <w:rFonts w:ascii="Arial" w:hAnsi="Arial" w:cs="Arial"/>
                <w:sz w:val="18"/>
                <w:szCs w:val="18"/>
                <w:lang w:val="es-ES"/>
              </w:rPr>
            </w:pPr>
          </w:p>
        </w:tc>
      </w:tr>
      <w:tr w:rsidR="008F74D4" w:rsidRPr="002152C4" w14:paraId="542D1A5F" w14:textId="77777777" w:rsidTr="001F7186">
        <w:trPr>
          <w:gridAfter w:val="1"/>
          <w:wAfter w:w="14" w:type="dxa"/>
          <w:trHeight w:val="301"/>
        </w:trPr>
        <w:tc>
          <w:tcPr>
            <w:tcW w:w="1579" w:type="dxa"/>
            <w:noWrap/>
            <w:hideMark/>
          </w:tcPr>
          <w:p w14:paraId="5E5D7241"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Antílope saiga</w:t>
            </w:r>
          </w:p>
        </w:tc>
        <w:tc>
          <w:tcPr>
            <w:tcW w:w="1301" w:type="dxa"/>
            <w:noWrap/>
            <w:hideMark/>
          </w:tcPr>
          <w:p w14:paraId="41F513E3"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Mamíferos terrestres</w:t>
            </w:r>
          </w:p>
        </w:tc>
        <w:tc>
          <w:tcPr>
            <w:tcW w:w="1350" w:type="dxa"/>
            <w:noWrap/>
            <w:hideMark/>
          </w:tcPr>
          <w:p w14:paraId="7208B0FF"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Saiga</w:t>
            </w:r>
          </w:p>
        </w:tc>
        <w:tc>
          <w:tcPr>
            <w:tcW w:w="1176" w:type="dxa"/>
            <w:noWrap/>
            <w:hideMark/>
          </w:tcPr>
          <w:p w14:paraId="527B160E" w14:textId="77777777" w:rsidR="008F74D4" w:rsidRPr="002152C4" w:rsidRDefault="008F74D4" w:rsidP="00B779C6">
            <w:pPr>
              <w:rPr>
                <w:rFonts w:ascii="Arial" w:hAnsi="Arial" w:cs="Arial"/>
                <w:i/>
                <w:iCs/>
                <w:sz w:val="18"/>
                <w:szCs w:val="18"/>
                <w:lang w:val="es-ES"/>
              </w:rPr>
            </w:pPr>
            <w:r w:rsidRPr="002152C4">
              <w:rPr>
                <w:rFonts w:ascii="Arial" w:hAnsi="Arial" w:cs="Arial"/>
                <w:i/>
                <w:iCs/>
                <w:sz w:val="18"/>
                <w:szCs w:val="18"/>
                <w:lang w:val="es-ES"/>
              </w:rPr>
              <w:t xml:space="preserve">Saiga </w:t>
            </w:r>
            <w:proofErr w:type="spellStart"/>
            <w:r w:rsidRPr="002152C4">
              <w:rPr>
                <w:rFonts w:ascii="Arial" w:hAnsi="Arial" w:cs="Arial"/>
                <w:i/>
                <w:iCs/>
                <w:sz w:val="18"/>
                <w:szCs w:val="18"/>
                <w:lang w:val="es-ES"/>
              </w:rPr>
              <w:t>tatarica</w:t>
            </w:r>
            <w:proofErr w:type="spellEnd"/>
          </w:p>
        </w:tc>
        <w:tc>
          <w:tcPr>
            <w:tcW w:w="992" w:type="dxa"/>
            <w:noWrap/>
            <w:hideMark/>
          </w:tcPr>
          <w:p w14:paraId="5709F4D2"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NT</w:t>
            </w:r>
          </w:p>
        </w:tc>
        <w:tc>
          <w:tcPr>
            <w:tcW w:w="1276" w:type="dxa"/>
            <w:noWrap/>
            <w:hideMark/>
          </w:tcPr>
          <w:p w14:paraId="3401FF0C"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En aumento</w:t>
            </w:r>
          </w:p>
        </w:tc>
        <w:tc>
          <w:tcPr>
            <w:tcW w:w="1418" w:type="dxa"/>
            <w:noWrap/>
            <w:hideMark/>
          </w:tcPr>
          <w:p w14:paraId="4BA23245"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Mundial (2023)</w:t>
            </w:r>
          </w:p>
        </w:tc>
        <w:tc>
          <w:tcPr>
            <w:tcW w:w="992" w:type="dxa"/>
            <w:noWrap/>
            <w:hideMark/>
          </w:tcPr>
          <w:p w14:paraId="286F62C6"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II</w:t>
            </w:r>
          </w:p>
        </w:tc>
      </w:tr>
      <w:tr w:rsidR="008F74D4" w:rsidRPr="002152C4" w14:paraId="1207ADCA" w14:textId="77777777" w:rsidTr="001F7186">
        <w:trPr>
          <w:gridAfter w:val="1"/>
          <w:wAfter w:w="14" w:type="dxa"/>
          <w:trHeight w:val="301"/>
        </w:trPr>
        <w:tc>
          <w:tcPr>
            <w:tcW w:w="1579" w:type="dxa"/>
            <w:noWrap/>
            <w:hideMark/>
          </w:tcPr>
          <w:p w14:paraId="6159A38C"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Ballenas</w:t>
            </w:r>
          </w:p>
        </w:tc>
        <w:tc>
          <w:tcPr>
            <w:tcW w:w="1301" w:type="dxa"/>
            <w:noWrap/>
            <w:hideMark/>
          </w:tcPr>
          <w:p w14:paraId="46E4276C" w14:textId="77777777" w:rsidR="008F74D4" w:rsidRPr="002152C4" w:rsidRDefault="008F74D4" w:rsidP="00B779C6">
            <w:pPr>
              <w:rPr>
                <w:rFonts w:ascii="Arial" w:hAnsi="Arial" w:cs="Arial"/>
                <w:sz w:val="18"/>
                <w:szCs w:val="18"/>
                <w:lang w:val="es-ES"/>
              </w:rPr>
            </w:pPr>
          </w:p>
        </w:tc>
        <w:tc>
          <w:tcPr>
            <w:tcW w:w="1350" w:type="dxa"/>
            <w:noWrap/>
            <w:hideMark/>
          </w:tcPr>
          <w:p w14:paraId="39C933D9" w14:textId="77777777" w:rsidR="008F74D4" w:rsidRPr="002152C4" w:rsidRDefault="008F74D4" w:rsidP="00B779C6">
            <w:pPr>
              <w:rPr>
                <w:rFonts w:ascii="Arial" w:hAnsi="Arial" w:cs="Arial"/>
                <w:sz w:val="18"/>
                <w:szCs w:val="18"/>
                <w:lang w:val="es-ES"/>
              </w:rPr>
            </w:pPr>
          </w:p>
        </w:tc>
        <w:tc>
          <w:tcPr>
            <w:tcW w:w="1176" w:type="dxa"/>
            <w:noWrap/>
            <w:hideMark/>
          </w:tcPr>
          <w:p w14:paraId="76D6EEF6" w14:textId="77777777" w:rsidR="008F74D4" w:rsidRPr="002152C4" w:rsidRDefault="008F74D4" w:rsidP="00B779C6">
            <w:pPr>
              <w:rPr>
                <w:rFonts w:ascii="Arial" w:hAnsi="Arial" w:cs="Arial"/>
                <w:sz w:val="18"/>
                <w:szCs w:val="18"/>
                <w:lang w:val="es-ES"/>
              </w:rPr>
            </w:pPr>
          </w:p>
        </w:tc>
        <w:tc>
          <w:tcPr>
            <w:tcW w:w="992" w:type="dxa"/>
            <w:noWrap/>
            <w:hideMark/>
          </w:tcPr>
          <w:p w14:paraId="2E9A391F" w14:textId="77777777" w:rsidR="008F74D4" w:rsidRPr="002152C4" w:rsidRDefault="008F74D4" w:rsidP="00B779C6">
            <w:pPr>
              <w:rPr>
                <w:rFonts w:ascii="Arial" w:hAnsi="Arial" w:cs="Arial"/>
                <w:sz w:val="18"/>
                <w:szCs w:val="18"/>
                <w:lang w:val="es-ES"/>
              </w:rPr>
            </w:pPr>
          </w:p>
        </w:tc>
        <w:tc>
          <w:tcPr>
            <w:tcW w:w="1276" w:type="dxa"/>
            <w:noWrap/>
            <w:hideMark/>
          </w:tcPr>
          <w:p w14:paraId="6D8E2783" w14:textId="77777777" w:rsidR="008F74D4" w:rsidRPr="002152C4" w:rsidRDefault="008F74D4" w:rsidP="00B779C6">
            <w:pPr>
              <w:rPr>
                <w:rFonts w:ascii="Arial" w:hAnsi="Arial" w:cs="Arial"/>
                <w:sz w:val="18"/>
                <w:szCs w:val="18"/>
                <w:lang w:val="es-ES"/>
              </w:rPr>
            </w:pPr>
          </w:p>
        </w:tc>
        <w:tc>
          <w:tcPr>
            <w:tcW w:w="1418" w:type="dxa"/>
            <w:noWrap/>
            <w:hideMark/>
          </w:tcPr>
          <w:p w14:paraId="018EB0D9" w14:textId="77777777" w:rsidR="008F74D4" w:rsidRPr="002152C4" w:rsidRDefault="008F74D4" w:rsidP="00B779C6">
            <w:pPr>
              <w:rPr>
                <w:rFonts w:ascii="Arial" w:hAnsi="Arial" w:cs="Arial"/>
                <w:sz w:val="18"/>
                <w:szCs w:val="18"/>
                <w:lang w:val="es-ES"/>
              </w:rPr>
            </w:pPr>
          </w:p>
        </w:tc>
        <w:tc>
          <w:tcPr>
            <w:tcW w:w="992" w:type="dxa"/>
            <w:noWrap/>
            <w:hideMark/>
          </w:tcPr>
          <w:p w14:paraId="5A2329CE" w14:textId="77777777" w:rsidR="008F74D4" w:rsidRPr="002152C4" w:rsidRDefault="008F74D4" w:rsidP="00B779C6">
            <w:pPr>
              <w:rPr>
                <w:rFonts w:ascii="Arial" w:hAnsi="Arial" w:cs="Arial"/>
                <w:sz w:val="18"/>
                <w:szCs w:val="18"/>
                <w:lang w:val="es-ES"/>
              </w:rPr>
            </w:pPr>
          </w:p>
        </w:tc>
      </w:tr>
      <w:tr w:rsidR="008F74D4" w:rsidRPr="008F74D4" w14:paraId="4125CD69" w14:textId="77777777" w:rsidTr="001F7186">
        <w:trPr>
          <w:trHeight w:val="301"/>
        </w:trPr>
        <w:tc>
          <w:tcPr>
            <w:tcW w:w="10098" w:type="dxa"/>
            <w:gridSpan w:val="9"/>
            <w:shd w:val="clear" w:color="auto" w:fill="E7E6E6" w:themeFill="background2"/>
            <w:noWrap/>
            <w:hideMark/>
          </w:tcPr>
          <w:p w14:paraId="4BA2D72E" w14:textId="77777777" w:rsidR="008F74D4" w:rsidRPr="002152C4" w:rsidRDefault="008F74D4" w:rsidP="00B779C6">
            <w:pPr>
              <w:rPr>
                <w:rFonts w:ascii="Arial" w:hAnsi="Arial" w:cs="Arial"/>
                <w:sz w:val="18"/>
                <w:szCs w:val="18"/>
                <w:lang w:val="es-ES"/>
              </w:rPr>
            </w:pPr>
            <w:r w:rsidRPr="002152C4">
              <w:rPr>
                <w:rFonts w:ascii="Arial" w:hAnsi="Arial" w:cs="Arial"/>
                <w:b/>
                <w:bCs/>
                <w:sz w:val="18"/>
                <w:szCs w:val="18"/>
                <w:lang w:val="es-ES"/>
              </w:rPr>
              <w:t xml:space="preserve">Estudios de caso elaborados para el </w:t>
            </w:r>
            <w:r w:rsidRPr="002152C4">
              <w:rPr>
                <w:rFonts w:ascii="Arial" w:hAnsi="Arial" w:cs="Arial"/>
                <w:b/>
                <w:bCs/>
                <w:i/>
                <w:sz w:val="18"/>
                <w:szCs w:val="18"/>
                <w:lang w:val="es-ES"/>
              </w:rPr>
              <w:t xml:space="preserve">Expert workshop </w:t>
            </w:r>
            <w:proofErr w:type="spellStart"/>
            <w:r w:rsidRPr="002152C4">
              <w:rPr>
                <w:rFonts w:ascii="Arial" w:hAnsi="Arial" w:cs="Arial"/>
                <w:b/>
                <w:bCs/>
                <w:i/>
                <w:sz w:val="18"/>
                <w:szCs w:val="18"/>
                <w:lang w:val="es-ES"/>
              </w:rPr>
              <w:t>on</w:t>
            </w:r>
            <w:proofErr w:type="spellEnd"/>
            <w:r w:rsidRPr="002152C4">
              <w:rPr>
                <w:rFonts w:ascii="Arial" w:hAnsi="Arial" w:cs="Arial"/>
                <w:b/>
                <w:bCs/>
                <w:i/>
                <w:sz w:val="18"/>
                <w:szCs w:val="18"/>
                <w:lang w:val="es-ES"/>
              </w:rPr>
              <w:t xml:space="preserve"> </w:t>
            </w:r>
            <w:proofErr w:type="spellStart"/>
            <w:r w:rsidRPr="002152C4">
              <w:rPr>
                <w:rFonts w:ascii="Arial" w:hAnsi="Arial" w:cs="Arial"/>
                <w:b/>
                <w:bCs/>
                <w:i/>
                <w:sz w:val="18"/>
                <w:szCs w:val="18"/>
                <w:lang w:val="es-ES"/>
              </w:rPr>
              <w:t>migratory</w:t>
            </w:r>
            <w:proofErr w:type="spellEnd"/>
            <w:r w:rsidRPr="002152C4">
              <w:rPr>
                <w:rFonts w:ascii="Arial" w:hAnsi="Arial" w:cs="Arial"/>
                <w:b/>
                <w:bCs/>
                <w:i/>
                <w:sz w:val="18"/>
                <w:szCs w:val="18"/>
                <w:lang w:val="es-ES"/>
              </w:rPr>
              <w:t xml:space="preserve"> </w:t>
            </w:r>
            <w:proofErr w:type="spellStart"/>
            <w:r w:rsidRPr="002152C4">
              <w:rPr>
                <w:rFonts w:ascii="Arial" w:hAnsi="Arial" w:cs="Arial"/>
                <w:b/>
                <w:bCs/>
                <w:i/>
                <w:sz w:val="18"/>
                <w:szCs w:val="18"/>
                <w:lang w:val="es-ES"/>
              </w:rPr>
              <w:t>species</w:t>
            </w:r>
            <w:proofErr w:type="spellEnd"/>
            <w:r w:rsidRPr="002152C4">
              <w:rPr>
                <w:rFonts w:ascii="Arial" w:hAnsi="Arial" w:cs="Arial"/>
                <w:b/>
                <w:bCs/>
                <w:i/>
                <w:sz w:val="18"/>
                <w:szCs w:val="18"/>
                <w:lang w:val="es-ES"/>
              </w:rPr>
              <w:t xml:space="preserve"> and </w:t>
            </w:r>
            <w:proofErr w:type="spellStart"/>
            <w:r w:rsidRPr="002152C4">
              <w:rPr>
                <w:rFonts w:ascii="Arial" w:hAnsi="Arial" w:cs="Arial"/>
                <w:b/>
                <w:bCs/>
                <w:i/>
                <w:sz w:val="18"/>
                <w:szCs w:val="18"/>
                <w:lang w:val="es-ES"/>
              </w:rPr>
              <w:t>climate</w:t>
            </w:r>
            <w:proofErr w:type="spellEnd"/>
            <w:r w:rsidRPr="002152C4">
              <w:rPr>
                <w:rFonts w:ascii="Arial" w:hAnsi="Arial" w:cs="Arial"/>
                <w:b/>
                <w:bCs/>
                <w:i/>
                <w:sz w:val="18"/>
                <w:szCs w:val="18"/>
                <w:lang w:val="es-ES"/>
              </w:rPr>
              <w:t xml:space="preserve"> </w:t>
            </w:r>
            <w:proofErr w:type="spellStart"/>
            <w:r w:rsidRPr="002152C4">
              <w:rPr>
                <w:rFonts w:ascii="Arial" w:hAnsi="Arial" w:cs="Arial"/>
                <w:b/>
                <w:bCs/>
                <w:i/>
                <w:sz w:val="18"/>
                <w:szCs w:val="18"/>
                <w:lang w:val="es-ES"/>
              </w:rPr>
              <w:t>change</w:t>
            </w:r>
            <w:proofErr w:type="spellEnd"/>
            <w:r w:rsidRPr="002152C4">
              <w:rPr>
                <w:rFonts w:ascii="Arial" w:hAnsi="Arial" w:cs="Arial"/>
                <w:b/>
                <w:bCs/>
                <w:sz w:val="18"/>
                <w:szCs w:val="18"/>
                <w:lang w:val="es-ES"/>
              </w:rPr>
              <w:t xml:space="preserve"> (Taller de expertos sobre especies migratorias y cambio climático) celebrado en febrero de 2025 </w:t>
            </w:r>
          </w:p>
        </w:tc>
      </w:tr>
      <w:tr w:rsidR="008F74D4" w:rsidRPr="008F74D4" w14:paraId="36CD734B" w14:textId="77777777" w:rsidTr="001F7186">
        <w:trPr>
          <w:trHeight w:val="301"/>
        </w:trPr>
        <w:tc>
          <w:tcPr>
            <w:tcW w:w="10098" w:type="dxa"/>
            <w:gridSpan w:val="9"/>
            <w:noWrap/>
            <w:hideMark/>
          </w:tcPr>
          <w:p w14:paraId="62461CD8" w14:textId="77777777" w:rsidR="008F74D4" w:rsidRPr="002152C4" w:rsidRDefault="008F74D4" w:rsidP="00B779C6">
            <w:pPr>
              <w:rPr>
                <w:rFonts w:ascii="Arial" w:hAnsi="Arial" w:cs="Arial"/>
                <w:sz w:val="18"/>
                <w:szCs w:val="18"/>
                <w:lang w:val="es-ES"/>
              </w:rPr>
            </w:pPr>
            <w:hyperlink r:id="rId31" w:history="1">
              <w:r w:rsidRPr="002152C4">
                <w:rPr>
                  <w:rStyle w:val="Hyperlink"/>
                  <w:rFonts w:ascii="Arial" w:hAnsi="Arial" w:cs="Arial"/>
                  <w:sz w:val="18"/>
                  <w:szCs w:val="18"/>
                  <w:lang w:val="es-ES"/>
                </w:rPr>
                <w:t>Las técnicas de búsqueda de alimento de los murciélagos mejoran los servicios ecosistémicos forestales y favorecen la supervivencia vegetal</w:t>
              </w:r>
            </w:hyperlink>
          </w:p>
        </w:tc>
      </w:tr>
      <w:tr w:rsidR="008F74D4" w:rsidRPr="002152C4" w14:paraId="106D197C" w14:textId="77777777" w:rsidTr="001F7186">
        <w:trPr>
          <w:gridAfter w:val="1"/>
          <w:wAfter w:w="14" w:type="dxa"/>
          <w:trHeight w:val="301"/>
        </w:trPr>
        <w:tc>
          <w:tcPr>
            <w:tcW w:w="1579" w:type="dxa"/>
            <w:noWrap/>
            <w:hideMark/>
          </w:tcPr>
          <w:p w14:paraId="02CCE283" w14:textId="77777777" w:rsidR="008F74D4" w:rsidRPr="002152C4" w:rsidRDefault="008F74D4" w:rsidP="00B779C6">
            <w:pPr>
              <w:rPr>
                <w:rFonts w:ascii="Arial" w:hAnsi="Arial" w:cs="Arial"/>
                <w:sz w:val="18"/>
                <w:szCs w:val="18"/>
                <w:lang w:val="es-ES"/>
              </w:rPr>
            </w:pPr>
            <w:hyperlink r:id="rId32" w:history="1">
              <w:r w:rsidRPr="002152C4">
                <w:rPr>
                  <w:rStyle w:val="Hyperlink"/>
                  <w:rFonts w:ascii="Arial" w:hAnsi="Arial" w:cs="Arial"/>
                  <w:sz w:val="18"/>
                  <w:szCs w:val="18"/>
                  <w:lang w:val="es-ES"/>
                </w:rPr>
                <w:t>El pastoreo del dugongo contribuye</w:t>
              </w:r>
            </w:hyperlink>
            <w:r w:rsidRPr="002152C4">
              <w:rPr>
                <w:rFonts w:ascii="Arial" w:hAnsi="Arial" w:cs="Arial"/>
                <w:sz w:val="18"/>
                <w:szCs w:val="18"/>
                <w:lang w:val="es-ES"/>
              </w:rPr>
              <w:t xml:space="preserve"> a la captura de carbono y a la resiliencia de los pastos marinos</w:t>
            </w:r>
          </w:p>
        </w:tc>
        <w:tc>
          <w:tcPr>
            <w:tcW w:w="1301" w:type="dxa"/>
            <w:noWrap/>
            <w:hideMark/>
          </w:tcPr>
          <w:p w14:paraId="091A5C0A"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Mamíferos acuáticos</w:t>
            </w:r>
          </w:p>
        </w:tc>
        <w:tc>
          <w:tcPr>
            <w:tcW w:w="1350" w:type="dxa"/>
            <w:noWrap/>
            <w:hideMark/>
          </w:tcPr>
          <w:p w14:paraId="534991B3"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Dugongo</w:t>
            </w:r>
          </w:p>
        </w:tc>
        <w:tc>
          <w:tcPr>
            <w:tcW w:w="1176" w:type="dxa"/>
            <w:noWrap/>
            <w:hideMark/>
          </w:tcPr>
          <w:p w14:paraId="486754FD"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Dugong</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dugon</w:t>
            </w:r>
            <w:proofErr w:type="spellEnd"/>
          </w:p>
        </w:tc>
        <w:tc>
          <w:tcPr>
            <w:tcW w:w="992" w:type="dxa"/>
            <w:noWrap/>
            <w:hideMark/>
          </w:tcPr>
          <w:p w14:paraId="3F3437B7"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VU</w:t>
            </w:r>
          </w:p>
        </w:tc>
        <w:tc>
          <w:tcPr>
            <w:tcW w:w="1276" w:type="dxa"/>
            <w:noWrap/>
            <w:hideMark/>
          </w:tcPr>
          <w:p w14:paraId="514A3E19"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En disminución</w:t>
            </w:r>
          </w:p>
        </w:tc>
        <w:tc>
          <w:tcPr>
            <w:tcW w:w="1418" w:type="dxa"/>
            <w:noWrap/>
            <w:hideMark/>
          </w:tcPr>
          <w:p w14:paraId="283D1E06"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Mundial (2015)</w:t>
            </w:r>
          </w:p>
        </w:tc>
        <w:tc>
          <w:tcPr>
            <w:tcW w:w="992" w:type="dxa"/>
            <w:noWrap/>
            <w:hideMark/>
          </w:tcPr>
          <w:p w14:paraId="4BB596F5"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II</w:t>
            </w:r>
          </w:p>
        </w:tc>
      </w:tr>
      <w:tr w:rsidR="008F74D4" w:rsidRPr="008F74D4" w14:paraId="35A168F1" w14:textId="77777777" w:rsidTr="001F7186">
        <w:trPr>
          <w:trHeight w:val="301"/>
        </w:trPr>
        <w:tc>
          <w:tcPr>
            <w:tcW w:w="10098" w:type="dxa"/>
            <w:gridSpan w:val="9"/>
            <w:noWrap/>
            <w:hideMark/>
          </w:tcPr>
          <w:p w14:paraId="447773C7" w14:textId="77777777" w:rsidR="008F74D4" w:rsidRPr="002152C4" w:rsidRDefault="008F74D4" w:rsidP="00B779C6">
            <w:pPr>
              <w:rPr>
                <w:rFonts w:ascii="Arial" w:hAnsi="Arial" w:cs="Arial"/>
                <w:sz w:val="18"/>
                <w:szCs w:val="18"/>
                <w:lang w:val="es-ES"/>
              </w:rPr>
            </w:pPr>
            <w:hyperlink r:id="rId33" w:history="1">
              <w:r w:rsidRPr="002152C4">
                <w:rPr>
                  <w:rStyle w:val="Hyperlink"/>
                  <w:rFonts w:ascii="Arial" w:hAnsi="Arial" w:cs="Arial"/>
                  <w:sz w:val="18"/>
                  <w:szCs w:val="18"/>
                  <w:lang w:val="es-ES"/>
                </w:rPr>
                <w:t>Los comportamientos de alimentación de los flamencos favorecen el ciclo de nutrientes y la captura de carbono en humedales</w:t>
              </w:r>
            </w:hyperlink>
          </w:p>
        </w:tc>
      </w:tr>
      <w:tr w:rsidR="008F74D4" w:rsidRPr="002152C4" w14:paraId="13D2F837" w14:textId="77777777" w:rsidTr="001F7186">
        <w:trPr>
          <w:gridAfter w:val="1"/>
          <w:wAfter w:w="14" w:type="dxa"/>
          <w:trHeight w:val="301"/>
        </w:trPr>
        <w:tc>
          <w:tcPr>
            <w:tcW w:w="1579" w:type="dxa"/>
            <w:noWrap/>
            <w:hideMark/>
          </w:tcPr>
          <w:p w14:paraId="0C43C29D" w14:textId="77777777" w:rsidR="008F74D4" w:rsidRPr="002152C4" w:rsidRDefault="008F74D4" w:rsidP="00B779C6">
            <w:pPr>
              <w:rPr>
                <w:rFonts w:ascii="Arial" w:hAnsi="Arial" w:cs="Arial"/>
                <w:sz w:val="18"/>
                <w:szCs w:val="18"/>
                <w:lang w:val="es-ES"/>
              </w:rPr>
            </w:pPr>
            <w:hyperlink r:id="rId34" w:history="1">
              <w:r w:rsidRPr="002152C4">
                <w:rPr>
                  <w:rStyle w:val="Hyperlink"/>
                  <w:rFonts w:ascii="Arial" w:hAnsi="Arial" w:cs="Arial"/>
                  <w:sz w:val="18"/>
                  <w:szCs w:val="18"/>
                  <w:lang w:val="es-ES"/>
                </w:rPr>
                <w:t>El lince euroasiático como depredador clave que respalda los servicios ecosistémicos forestales</w:t>
              </w:r>
            </w:hyperlink>
          </w:p>
        </w:tc>
        <w:tc>
          <w:tcPr>
            <w:tcW w:w="1301" w:type="dxa"/>
            <w:noWrap/>
            <w:hideMark/>
          </w:tcPr>
          <w:p w14:paraId="1E8DCB71"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Mamíferos terrestres</w:t>
            </w:r>
          </w:p>
        </w:tc>
        <w:tc>
          <w:tcPr>
            <w:tcW w:w="1350" w:type="dxa"/>
            <w:noWrap/>
            <w:hideMark/>
          </w:tcPr>
          <w:p w14:paraId="40C26FB0"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Lince</w:t>
            </w:r>
          </w:p>
        </w:tc>
        <w:tc>
          <w:tcPr>
            <w:tcW w:w="1176" w:type="dxa"/>
            <w:noWrap/>
            <w:hideMark/>
          </w:tcPr>
          <w:p w14:paraId="7E439145" w14:textId="77777777" w:rsidR="008F74D4" w:rsidRPr="002152C4" w:rsidRDefault="008F74D4" w:rsidP="00B779C6">
            <w:pPr>
              <w:rPr>
                <w:rFonts w:ascii="Arial" w:hAnsi="Arial" w:cs="Arial"/>
                <w:i/>
                <w:iCs/>
                <w:sz w:val="18"/>
                <w:szCs w:val="18"/>
                <w:lang w:val="es-ES"/>
              </w:rPr>
            </w:pPr>
            <w:r w:rsidRPr="002152C4">
              <w:rPr>
                <w:rFonts w:ascii="Arial" w:hAnsi="Arial" w:cs="Arial"/>
                <w:i/>
                <w:iCs/>
                <w:sz w:val="18"/>
                <w:szCs w:val="18"/>
                <w:lang w:val="es-ES"/>
              </w:rPr>
              <w:t xml:space="preserve">Lynx </w:t>
            </w:r>
            <w:proofErr w:type="spellStart"/>
            <w:r w:rsidRPr="002152C4">
              <w:rPr>
                <w:rFonts w:ascii="Arial" w:hAnsi="Arial" w:cs="Arial"/>
                <w:i/>
                <w:iCs/>
                <w:sz w:val="18"/>
                <w:szCs w:val="18"/>
                <w:lang w:val="es-ES"/>
              </w:rPr>
              <w:t>lynx</w:t>
            </w:r>
            <w:proofErr w:type="spellEnd"/>
          </w:p>
        </w:tc>
        <w:tc>
          <w:tcPr>
            <w:tcW w:w="992" w:type="dxa"/>
            <w:noWrap/>
            <w:hideMark/>
          </w:tcPr>
          <w:p w14:paraId="0128F836"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LC</w:t>
            </w:r>
          </w:p>
        </w:tc>
        <w:tc>
          <w:tcPr>
            <w:tcW w:w="1276" w:type="dxa"/>
            <w:noWrap/>
            <w:hideMark/>
          </w:tcPr>
          <w:p w14:paraId="1BC6D1B6"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Estable</w:t>
            </w:r>
          </w:p>
        </w:tc>
        <w:tc>
          <w:tcPr>
            <w:tcW w:w="1418" w:type="dxa"/>
            <w:noWrap/>
            <w:hideMark/>
          </w:tcPr>
          <w:p w14:paraId="3567FF65"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Mundial (2014)</w:t>
            </w:r>
          </w:p>
        </w:tc>
        <w:tc>
          <w:tcPr>
            <w:tcW w:w="992" w:type="dxa"/>
            <w:noWrap/>
            <w:hideMark/>
          </w:tcPr>
          <w:p w14:paraId="71BDA795"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I/II</w:t>
            </w:r>
          </w:p>
        </w:tc>
      </w:tr>
      <w:tr w:rsidR="008F74D4" w:rsidRPr="002152C4" w14:paraId="724689D4" w14:textId="77777777" w:rsidTr="001F7186">
        <w:trPr>
          <w:gridAfter w:val="1"/>
          <w:wAfter w:w="14" w:type="dxa"/>
          <w:trHeight w:val="301"/>
        </w:trPr>
        <w:tc>
          <w:tcPr>
            <w:tcW w:w="2880" w:type="dxa"/>
            <w:gridSpan w:val="2"/>
            <w:tcBorders>
              <w:bottom w:val="single" w:sz="4" w:space="0" w:color="000000" w:themeColor="text1"/>
            </w:tcBorders>
            <w:noWrap/>
            <w:hideMark/>
          </w:tcPr>
          <w:p w14:paraId="1F891DD7" w14:textId="77777777" w:rsidR="008F74D4" w:rsidRPr="002152C4" w:rsidRDefault="008F74D4" w:rsidP="00B779C6">
            <w:pPr>
              <w:rPr>
                <w:rFonts w:ascii="Arial" w:hAnsi="Arial" w:cs="Arial"/>
                <w:sz w:val="18"/>
                <w:szCs w:val="18"/>
                <w:lang w:val="es-ES"/>
              </w:rPr>
            </w:pPr>
            <w:hyperlink r:id="rId35" w:history="1">
              <w:r w:rsidRPr="002152C4">
                <w:rPr>
                  <w:rStyle w:val="Hyperlink"/>
                  <w:rFonts w:ascii="Arial" w:hAnsi="Arial" w:cs="Arial"/>
                  <w:sz w:val="18"/>
                  <w:szCs w:val="18"/>
                  <w:lang w:val="es-ES"/>
                </w:rPr>
                <w:t>Las mariposas monarca y otros invertebrados contribuyen a la salud de los prados alpinos</w:t>
              </w:r>
            </w:hyperlink>
          </w:p>
        </w:tc>
        <w:tc>
          <w:tcPr>
            <w:tcW w:w="1350" w:type="dxa"/>
            <w:tcBorders>
              <w:bottom w:val="single" w:sz="4" w:space="0" w:color="000000" w:themeColor="text1"/>
            </w:tcBorders>
            <w:noWrap/>
            <w:hideMark/>
          </w:tcPr>
          <w:p w14:paraId="6A4A7BFF"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Mariposa monarca</w:t>
            </w:r>
          </w:p>
        </w:tc>
        <w:tc>
          <w:tcPr>
            <w:tcW w:w="1176" w:type="dxa"/>
            <w:tcBorders>
              <w:bottom w:val="single" w:sz="4" w:space="0" w:color="000000" w:themeColor="text1"/>
            </w:tcBorders>
            <w:noWrap/>
            <w:hideMark/>
          </w:tcPr>
          <w:p w14:paraId="4683DCFF"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Danaus</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plexippus</w:t>
            </w:r>
            <w:proofErr w:type="spellEnd"/>
          </w:p>
        </w:tc>
        <w:tc>
          <w:tcPr>
            <w:tcW w:w="992" w:type="dxa"/>
            <w:tcBorders>
              <w:bottom w:val="single" w:sz="4" w:space="0" w:color="000000" w:themeColor="text1"/>
            </w:tcBorders>
            <w:noWrap/>
            <w:hideMark/>
          </w:tcPr>
          <w:p w14:paraId="4BC20A0A"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VU</w:t>
            </w:r>
          </w:p>
        </w:tc>
        <w:tc>
          <w:tcPr>
            <w:tcW w:w="1276" w:type="dxa"/>
            <w:tcBorders>
              <w:bottom w:val="single" w:sz="4" w:space="0" w:color="000000" w:themeColor="text1"/>
            </w:tcBorders>
            <w:noWrap/>
            <w:hideMark/>
          </w:tcPr>
          <w:p w14:paraId="6E07EE95"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En disminución</w:t>
            </w:r>
          </w:p>
        </w:tc>
        <w:tc>
          <w:tcPr>
            <w:tcW w:w="1418" w:type="dxa"/>
            <w:tcBorders>
              <w:bottom w:val="single" w:sz="4" w:space="0" w:color="000000" w:themeColor="text1"/>
            </w:tcBorders>
            <w:noWrap/>
            <w:hideMark/>
          </w:tcPr>
          <w:p w14:paraId="4158B8E0"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Mundial (2023)</w:t>
            </w:r>
          </w:p>
        </w:tc>
        <w:tc>
          <w:tcPr>
            <w:tcW w:w="992" w:type="dxa"/>
            <w:tcBorders>
              <w:bottom w:val="single" w:sz="4" w:space="0" w:color="000000" w:themeColor="text1"/>
            </w:tcBorders>
            <w:noWrap/>
            <w:hideMark/>
          </w:tcPr>
          <w:p w14:paraId="03B92ED6"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II</w:t>
            </w:r>
          </w:p>
        </w:tc>
      </w:tr>
      <w:tr w:rsidR="008F74D4" w:rsidRPr="008F74D4" w14:paraId="1E8E4C99" w14:textId="77777777" w:rsidTr="001F7186">
        <w:trPr>
          <w:trHeight w:val="301"/>
        </w:trPr>
        <w:tc>
          <w:tcPr>
            <w:tcW w:w="10098" w:type="dxa"/>
            <w:gridSpan w:val="9"/>
            <w:tcBorders>
              <w:bottom w:val="single" w:sz="4" w:space="0" w:color="auto"/>
            </w:tcBorders>
            <w:noWrap/>
            <w:hideMark/>
          </w:tcPr>
          <w:p w14:paraId="17226BCD" w14:textId="77777777" w:rsidR="008F74D4" w:rsidRPr="002152C4" w:rsidRDefault="008F74D4" w:rsidP="00B779C6">
            <w:pPr>
              <w:rPr>
                <w:rFonts w:ascii="Arial" w:hAnsi="Arial" w:cs="Arial"/>
                <w:sz w:val="18"/>
                <w:szCs w:val="18"/>
                <w:lang w:val="es-ES"/>
              </w:rPr>
            </w:pPr>
            <w:hyperlink r:id="rId36" w:history="1">
              <w:r w:rsidRPr="002152C4">
                <w:rPr>
                  <w:rStyle w:val="Hyperlink"/>
                  <w:rFonts w:ascii="Arial" w:hAnsi="Arial" w:cs="Arial"/>
                  <w:sz w:val="18"/>
                  <w:szCs w:val="18"/>
                  <w:lang w:val="es-ES"/>
                </w:rPr>
                <w:t>Comportamientos de alimentación de tortugas marinas</w:t>
              </w:r>
            </w:hyperlink>
          </w:p>
        </w:tc>
      </w:tr>
      <w:tr w:rsidR="008F74D4" w:rsidRPr="008F74D4" w14:paraId="053CE644" w14:textId="77777777" w:rsidTr="001F7186">
        <w:trPr>
          <w:trHeight w:val="301"/>
        </w:trPr>
        <w:tc>
          <w:tcPr>
            <w:tcW w:w="10098" w:type="dxa"/>
            <w:gridSpan w:val="9"/>
            <w:tcBorders>
              <w:top w:val="single" w:sz="4" w:space="0" w:color="auto"/>
            </w:tcBorders>
            <w:shd w:val="clear" w:color="auto" w:fill="E7E6E6" w:themeFill="background2"/>
            <w:noWrap/>
            <w:hideMark/>
          </w:tcPr>
          <w:p w14:paraId="541D5B1A" w14:textId="77777777" w:rsidR="008F74D4" w:rsidRPr="002152C4" w:rsidRDefault="008F74D4" w:rsidP="00B779C6">
            <w:pPr>
              <w:rPr>
                <w:rFonts w:ascii="Arial" w:hAnsi="Arial" w:cs="Arial"/>
                <w:sz w:val="18"/>
                <w:szCs w:val="18"/>
                <w:lang w:val="es-ES"/>
              </w:rPr>
            </w:pPr>
            <w:r w:rsidRPr="002152C4">
              <w:rPr>
                <w:rFonts w:ascii="Arial" w:hAnsi="Arial" w:cs="Arial"/>
                <w:b/>
                <w:bCs/>
                <w:sz w:val="18"/>
                <w:szCs w:val="18"/>
                <w:lang w:val="es-ES"/>
              </w:rPr>
              <w:t>Estudios de caso adicionales en desarrollo en el marco del Grupo de Trabajo sobre Cambio Climático</w:t>
            </w:r>
          </w:p>
        </w:tc>
      </w:tr>
      <w:tr w:rsidR="008F74D4" w:rsidRPr="002152C4" w14:paraId="5E6D9164" w14:textId="77777777" w:rsidTr="001F7186">
        <w:trPr>
          <w:gridAfter w:val="1"/>
          <w:wAfter w:w="14" w:type="dxa"/>
          <w:trHeight w:val="301"/>
        </w:trPr>
        <w:tc>
          <w:tcPr>
            <w:tcW w:w="1579" w:type="dxa"/>
            <w:noWrap/>
            <w:hideMark/>
          </w:tcPr>
          <w:p w14:paraId="0459C635" w14:textId="58491BFC" w:rsidR="008F74D4" w:rsidRPr="002152C4" w:rsidRDefault="008F74D4" w:rsidP="001F7186">
            <w:pPr>
              <w:rPr>
                <w:rFonts w:ascii="Arial" w:hAnsi="Arial" w:cs="Arial"/>
                <w:sz w:val="18"/>
                <w:szCs w:val="18"/>
                <w:lang w:val="es-ES"/>
              </w:rPr>
            </w:pPr>
            <w:r w:rsidRPr="002152C4">
              <w:rPr>
                <w:rFonts w:ascii="Arial" w:hAnsi="Arial" w:cs="Arial"/>
                <w:sz w:val="18"/>
                <w:szCs w:val="18"/>
                <w:lang w:val="es-ES"/>
              </w:rPr>
              <w:t>Antílope saiga y barreras a su migración</w:t>
            </w:r>
          </w:p>
        </w:tc>
        <w:tc>
          <w:tcPr>
            <w:tcW w:w="1301" w:type="dxa"/>
            <w:noWrap/>
            <w:hideMark/>
          </w:tcPr>
          <w:p w14:paraId="03158BEA" w14:textId="77777777" w:rsidR="008F74D4" w:rsidRPr="002152C4" w:rsidRDefault="008F74D4" w:rsidP="00B779C6">
            <w:pPr>
              <w:rPr>
                <w:rFonts w:ascii="Arial" w:hAnsi="Arial" w:cs="Arial"/>
                <w:sz w:val="18"/>
                <w:szCs w:val="18"/>
                <w:lang w:val="es-ES"/>
              </w:rPr>
            </w:pPr>
          </w:p>
        </w:tc>
        <w:tc>
          <w:tcPr>
            <w:tcW w:w="1350" w:type="dxa"/>
            <w:noWrap/>
            <w:hideMark/>
          </w:tcPr>
          <w:p w14:paraId="6CA54D5F"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Para saiga, véase anteriormente</w:t>
            </w:r>
          </w:p>
        </w:tc>
        <w:tc>
          <w:tcPr>
            <w:tcW w:w="1176" w:type="dxa"/>
            <w:noWrap/>
            <w:hideMark/>
          </w:tcPr>
          <w:p w14:paraId="1C962CA7" w14:textId="77777777" w:rsidR="008F74D4" w:rsidRPr="002152C4" w:rsidRDefault="008F74D4" w:rsidP="00B779C6">
            <w:pPr>
              <w:rPr>
                <w:rFonts w:ascii="Arial" w:hAnsi="Arial" w:cs="Arial"/>
                <w:sz w:val="18"/>
                <w:szCs w:val="18"/>
                <w:lang w:val="es-ES"/>
              </w:rPr>
            </w:pPr>
          </w:p>
        </w:tc>
        <w:tc>
          <w:tcPr>
            <w:tcW w:w="992" w:type="dxa"/>
            <w:noWrap/>
            <w:hideMark/>
          </w:tcPr>
          <w:p w14:paraId="483BC5E1" w14:textId="77777777" w:rsidR="008F74D4" w:rsidRPr="002152C4" w:rsidRDefault="008F74D4" w:rsidP="00B779C6">
            <w:pPr>
              <w:rPr>
                <w:rFonts w:ascii="Arial" w:hAnsi="Arial" w:cs="Arial"/>
                <w:sz w:val="18"/>
                <w:szCs w:val="18"/>
                <w:lang w:val="es-ES"/>
              </w:rPr>
            </w:pPr>
          </w:p>
        </w:tc>
        <w:tc>
          <w:tcPr>
            <w:tcW w:w="1276" w:type="dxa"/>
            <w:noWrap/>
            <w:hideMark/>
          </w:tcPr>
          <w:p w14:paraId="38231FF5" w14:textId="77777777" w:rsidR="008F74D4" w:rsidRPr="002152C4" w:rsidRDefault="008F74D4" w:rsidP="00B779C6">
            <w:pPr>
              <w:rPr>
                <w:rFonts w:ascii="Arial" w:hAnsi="Arial" w:cs="Arial"/>
                <w:sz w:val="18"/>
                <w:szCs w:val="18"/>
                <w:lang w:val="es-ES"/>
              </w:rPr>
            </w:pPr>
          </w:p>
        </w:tc>
        <w:tc>
          <w:tcPr>
            <w:tcW w:w="1418" w:type="dxa"/>
            <w:noWrap/>
            <w:hideMark/>
          </w:tcPr>
          <w:p w14:paraId="368DBDF7" w14:textId="77777777" w:rsidR="008F74D4" w:rsidRPr="002152C4" w:rsidRDefault="008F74D4" w:rsidP="00B779C6">
            <w:pPr>
              <w:rPr>
                <w:rFonts w:ascii="Arial" w:hAnsi="Arial" w:cs="Arial"/>
                <w:sz w:val="18"/>
                <w:szCs w:val="18"/>
                <w:lang w:val="es-ES"/>
              </w:rPr>
            </w:pPr>
          </w:p>
        </w:tc>
        <w:tc>
          <w:tcPr>
            <w:tcW w:w="992" w:type="dxa"/>
            <w:noWrap/>
            <w:hideMark/>
          </w:tcPr>
          <w:p w14:paraId="76BD7CE7" w14:textId="77777777" w:rsidR="008F74D4" w:rsidRPr="002152C4" w:rsidRDefault="008F74D4" w:rsidP="00B779C6">
            <w:pPr>
              <w:rPr>
                <w:rFonts w:ascii="Arial" w:hAnsi="Arial" w:cs="Arial"/>
                <w:sz w:val="18"/>
                <w:szCs w:val="18"/>
                <w:lang w:val="es-ES"/>
              </w:rPr>
            </w:pPr>
          </w:p>
        </w:tc>
      </w:tr>
      <w:tr w:rsidR="008F74D4" w:rsidRPr="008F74D4" w14:paraId="772C8EFF" w14:textId="77777777" w:rsidTr="001F7186">
        <w:trPr>
          <w:gridAfter w:val="1"/>
          <w:wAfter w:w="14" w:type="dxa"/>
          <w:trHeight w:val="301"/>
        </w:trPr>
        <w:tc>
          <w:tcPr>
            <w:tcW w:w="1579" w:type="dxa"/>
            <w:noWrap/>
            <w:hideMark/>
          </w:tcPr>
          <w:p w14:paraId="2C6FA3B0"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 xml:space="preserve">Presas como barreras a la </w:t>
            </w:r>
            <w:r w:rsidRPr="002152C4">
              <w:rPr>
                <w:rFonts w:ascii="Arial" w:hAnsi="Arial" w:cs="Arial"/>
                <w:sz w:val="18"/>
                <w:szCs w:val="18"/>
                <w:lang w:val="es-ES"/>
              </w:rPr>
              <w:lastRenderedPageBreak/>
              <w:t>migración en Asia sudoriental</w:t>
            </w:r>
          </w:p>
          <w:p w14:paraId="51E7622A" w14:textId="77777777" w:rsidR="008F74D4" w:rsidRPr="002152C4" w:rsidRDefault="008F74D4" w:rsidP="00B779C6">
            <w:pPr>
              <w:rPr>
                <w:rFonts w:ascii="Arial" w:hAnsi="Arial" w:cs="Arial"/>
                <w:sz w:val="18"/>
                <w:szCs w:val="18"/>
                <w:lang w:val="es-ES"/>
              </w:rPr>
            </w:pPr>
          </w:p>
        </w:tc>
        <w:tc>
          <w:tcPr>
            <w:tcW w:w="1301" w:type="dxa"/>
            <w:noWrap/>
            <w:hideMark/>
          </w:tcPr>
          <w:p w14:paraId="34ADCD2F" w14:textId="77777777" w:rsidR="008F74D4" w:rsidRPr="002152C4" w:rsidRDefault="008F74D4" w:rsidP="00B779C6">
            <w:pPr>
              <w:rPr>
                <w:rFonts w:ascii="Arial" w:hAnsi="Arial" w:cs="Arial"/>
                <w:sz w:val="18"/>
                <w:szCs w:val="18"/>
                <w:lang w:val="es-ES"/>
              </w:rPr>
            </w:pPr>
          </w:p>
        </w:tc>
        <w:tc>
          <w:tcPr>
            <w:tcW w:w="1350" w:type="dxa"/>
            <w:noWrap/>
            <w:hideMark/>
          </w:tcPr>
          <w:p w14:paraId="0AA55B72" w14:textId="77777777" w:rsidR="008F74D4" w:rsidRPr="002152C4" w:rsidRDefault="008F74D4" w:rsidP="00B779C6">
            <w:pPr>
              <w:rPr>
                <w:rFonts w:ascii="Arial" w:hAnsi="Arial" w:cs="Arial"/>
                <w:sz w:val="18"/>
                <w:szCs w:val="18"/>
                <w:lang w:val="es-ES"/>
              </w:rPr>
            </w:pPr>
          </w:p>
        </w:tc>
        <w:tc>
          <w:tcPr>
            <w:tcW w:w="1176" w:type="dxa"/>
            <w:noWrap/>
            <w:hideMark/>
          </w:tcPr>
          <w:p w14:paraId="04B1CFF4" w14:textId="77777777" w:rsidR="008F74D4" w:rsidRPr="002152C4" w:rsidRDefault="008F74D4" w:rsidP="00B779C6">
            <w:pPr>
              <w:rPr>
                <w:rFonts w:ascii="Arial" w:hAnsi="Arial" w:cs="Arial"/>
                <w:sz w:val="18"/>
                <w:szCs w:val="18"/>
                <w:lang w:val="es-ES"/>
              </w:rPr>
            </w:pPr>
          </w:p>
        </w:tc>
        <w:tc>
          <w:tcPr>
            <w:tcW w:w="992" w:type="dxa"/>
            <w:noWrap/>
            <w:hideMark/>
          </w:tcPr>
          <w:p w14:paraId="34836536" w14:textId="77777777" w:rsidR="008F74D4" w:rsidRPr="002152C4" w:rsidRDefault="008F74D4" w:rsidP="00B779C6">
            <w:pPr>
              <w:rPr>
                <w:rFonts w:ascii="Arial" w:hAnsi="Arial" w:cs="Arial"/>
                <w:sz w:val="18"/>
                <w:szCs w:val="18"/>
                <w:lang w:val="es-ES"/>
              </w:rPr>
            </w:pPr>
          </w:p>
        </w:tc>
        <w:tc>
          <w:tcPr>
            <w:tcW w:w="1276" w:type="dxa"/>
            <w:noWrap/>
            <w:hideMark/>
          </w:tcPr>
          <w:p w14:paraId="2FCE8A7B" w14:textId="77777777" w:rsidR="008F74D4" w:rsidRPr="002152C4" w:rsidRDefault="008F74D4" w:rsidP="00B779C6">
            <w:pPr>
              <w:rPr>
                <w:rFonts w:ascii="Arial" w:hAnsi="Arial" w:cs="Arial"/>
                <w:sz w:val="18"/>
                <w:szCs w:val="18"/>
                <w:lang w:val="es-ES"/>
              </w:rPr>
            </w:pPr>
          </w:p>
        </w:tc>
        <w:tc>
          <w:tcPr>
            <w:tcW w:w="1418" w:type="dxa"/>
            <w:noWrap/>
            <w:hideMark/>
          </w:tcPr>
          <w:p w14:paraId="21A35D90" w14:textId="77777777" w:rsidR="008F74D4" w:rsidRPr="002152C4" w:rsidRDefault="008F74D4" w:rsidP="00B779C6">
            <w:pPr>
              <w:rPr>
                <w:rFonts w:ascii="Arial" w:hAnsi="Arial" w:cs="Arial"/>
                <w:sz w:val="18"/>
                <w:szCs w:val="18"/>
                <w:lang w:val="es-ES"/>
              </w:rPr>
            </w:pPr>
          </w:p>
        </w:tc>
        <w:tc>
          <w:tcPr>
            <w:tcW w:w="992" w:type="dxa"/>
            <w:noWrap/>
            <w:hideMark/>
          </w:tcPr>
          <w:p w14:paraId="13491EBA" w14:textId="77777777" w:rsidR="008F74D4" w:rsidRPr="002152C4" w:rsidRDefault="008F74D4" w:rsidP="00B779C6">
            <w:pPr>
              <w:rPr>
                <w:rFonts w:ascii="Arial" w:hAnsi="Arial" w:cs="Arial"/>
                <w:sz w:val="18"/>
                <w:szCs w:val="18"/>
                <w:lang w:val="es-ES"/>
              </w:rPr>
            </w:pPr>
          </w:p>
        </w:tc>
      </w:tr>
      <w:tr w:rsidR="008F74D4" w:rsidRPr="008F74D4" w14:paraId="7FA8A555" w14:textId="77777777" w:rsidTr="001F7186">
        <w:trPr>
          <w:trHeight w:val="301"/>
        </w:trPr>
        <w:tc>
          <w:tcPr>
            <w:tcW w:w="10098" w:type="dxa"/>
            <w:gridSpan w:val="9"/>
            <w:shd w:val="clear" w:color="auto" w:fill="E7E6E6" w:themeFill="background2"/>
            <w:noWrap/>
            <w:hideMark/>
          </w:tcPr>
          <w:p w14:paraId="0376CD25" w14:textId="77777777" w:rsidR="008F74D4" w:rsidRPr="002152C4" w:rsidRDefault="008F74D4" w:rsidP="00B779C6">
            <w:pPr>
              <w:rPr>
                <w:rFonts w:ascii="Arial" w:hAnsi="Arial" w:cs="Arial"/>
                <w:sz w:val="18"/>
                <w:szCs w:val="18"/>
                <w:lang w:val="es-ES"/>
              </w:rPr>
            </w:pPr>
            <w:r w:rsidRPr="002152C4">
              <w:rPr>
                <w:rFonts w:ascii="Arial" w:hAnsi="Arial" w:cs="Arial"/>
                <w:b/>
                <w:bCs/>
                <w:sz w:val="18"/>
                <w:szCs w:val="18"/>
                <w:lang w:val="es-ES"/>
              </w:rPr>
              <w:t>Proyecto «Mamíferos de Asia Central y Adaptación al Clima» (CAMCA, por sus siglas en inglés)</w:t>
            </w:r>
          </w:p>
        </w:tc>
      </w:tr>
      <w:tr w:rsidR="008F74D4" w:rsidRPr="002152C4" w14:paraId="343DEE5E" w14:textId="77777777" w:rsidTr="001F7186">
        <w:trPr>
          <w:gridAfter w:val="1"/>
          <w:wAfter w:w="14" w:type="dxa"/>
          <w:trHeight w:val="301"/>
        </w:trPr>
        <w:tc>
          <w:tcPr>
            <w:tcW w:w="1579" w:type="dxa"/>
            <w:noWrap/>
          </w:tcPr>
          <w:p w14:paraId="03DBA41F" w14:textId="77777777" w:rsidR="008F74D4" w:rsidRPr="002152C4" w:rsidRDefault="008F74D4" w:rsidP="00B779C6">
            <w:pPr>
              <w:rPr>
                <w:rFonts w:ascii="Arial" w:hAnsi="Arial" w:cs="Arial"/>
                <w:sz w:val="18"/>
                <w:szCs w:val="18"/>
                <w:lang w:val="es-ES"/>
              </w:rPr>
            </w:pPr>
            <w:proofErr w:type="spellStart"/>
            <w:r w:rsidRPr="002152C4">
              <w:rPr>
                <w:rFonts w:ascii="Arial" w:hAnsi="Arial" w:cs="Arial"/>
                <w:sz w:val="18"/>
                <w:szCs w:val="18"/>
                <w:lang w:val="es-ES"/>
              </w:rPr>
              <w:t>Argalí</w:t>
            </w:r>
            <w:proofErr w:type="spellEnd"/>
          </w:p>
        </w:tc>
        <w:tc>
          <w:tcPr>
            <w:tcW w:w="1301" w:type="dxa"/>
            <w:noWrap/>
          </w:tcPr>
          <w:p w14:paraId="1C33DEA7"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Mamíferos terrestres</w:t>
            </w:r>
          </w:p>
        </w:tc>
        <w:tc>
          <w:tcPr>
            <w:tcW w:w="1350" w:type="dxa"/>
            <w:noWrap/>
          </w:tcPr>
          <w:p w14:paraId="0CF178A6" w14:textId="77777777" w:rsidR="008F74D4" w:rsidRPr="002152C4" w:rsidRDefault="008F74D4" w:rsidP="00B779C6">
            <w:pPr>
              <w:rPr>
                <w:rFonts w:ascii="Arial" w:hAnsi="Arial" w:cs="Arial"/>
                <w:sz w:val="18"/>
                <w:szCs w:val="18"/>
                <w:lang w:val="es-ES"/>
              </w:rPr>
            </w:pPr>
            <w:proofErr w:type="spellStart"/>
            <w:r w:rsidRPr="002152C4">
              <w:rPr>
                <w:rFonts w:ascii="Arial" w:hAnsi="Arial" w:cs="Arial"/>
                <w:sz w:val="18"/>
                <w:szCs w:val="18"/>
                <w:lang w:val="es-ES"/>
              </w:rPr>
              <w:t>Argalí</w:t>
            </w:r>
            <w:proofErr w:type="spellEnd"/>
          </w:p>
        </w:tc>
        <w:tc>
          <w:tcPr>
            <w:tcW w:w="1176" w:type="dxa"/>
            <w:noWrap/>
          </w:tcPr>
          <w:p w14:paraId="26AE32D3"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Ovis</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ammon</w:t>
            </w:r>
            <w:proofErr w:type="spellEnd"/>
          </w:p>
        </w:tc>
        <w:tc>
          <w:tcPr>
            <w:tcW w:w="992" w:type="dxa"/>
            <w:noWrap/>
          </w:tcPr>
          <w:p w14:paraId="03E09D2D"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NT</w:t>
            </w:r>
          </w:p>
        </w:tc>
        <w:tc>
          <w:tcPr>
            <w:tcW w:w="1276" w:type="dxa"/>
            <w:noWrap/>
          </w:tcPr>
          <w:p w14:paraId="5AFA76A0"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En disminución</w:t>
            </w:r>
            <w:r w:rsidRPr="002152C4">
              <w:rPr>
                <w:rStyle w:val="FootnoteReference"/>
                <w:rFonts w:ascii="Arial" w:hAnsi="Arial" w:cs="Arial"/>
                <w:sz w:val="18"/>
                <w:szCs w:val="18"/>
                <w:lang w:val="es-ES"/>
              </w:rPr>
              <w:footnoteReference w:id="1"/>
            </w:r>
          </w:p>
        </w:tc>
        <w:tc>
          <w:tcPr>
            <w:tcW w:w="1418" w:type="dxa"/>
            <w:noWrap/>
          </w:tcPr>
          <w:p w14:paraId="55A5C991"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Mundial (2020)</w:t>
            </w:r>
          </w:p>
        </w:tc>
        <w:tc>
          <w:tcPr>
            <w:tcW w:w="992" w:type="dxa"/>
            <w:noWrap/>
          </w:tcPr>
          <w:p w14:paraId="543299AA"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II</w:t>
            </w:r>
          </w:p>
        </w:tc>
      </w:tr>
      <w:tr w:rsidR="008F74D4" w:rsidRPr="002152C4" w14:paraId="3DE33FFD" w14:textId="77777777" w:rsidTr="001F7186">
        <w:trPr>
          <w:gridAfter w:val="1"/>
          <w:wAfter w:w="14" w:type="dxa"/>
          <w:trHeight w:val="301"/>
        </w:trPr>
        <w:tc>
          <w:tcPr>
            <w:tcW w:w="1579" w:type="dxa"/>
            <w:noWrap/>
          </w:tcPr>
          <w:p w14:paraId="46EE5D4C"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Ciervo de Berbería</w:t>
            </w:r>
          </w:p>
        </w:tc>
        <w:tc>
          <w:tcPr>
            <w:tcW w:w="1301" w:type="dxa"/>
            <w:noWrap/>
          </w:tcPr>
          <w:p w14:paraId="417DFB96"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Mamíferos terrestres</w:t>
            </w:r>
          </w:p>
        </w:tc>
        <w:tc>
          <w:tcPr>
            <w:tcW w:w="1350" w:type="dxa"/>
            <w:noWrap/>
          </w:tcPr>
          <w:p w14:paraId="19296E34"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Ciervo de Berbería</w:t>
            </w:r>
          </w:p>
        </w:tc>
        <w:tc>
          <w:tcPr>
            <w:tcW w:w="1176" w:type="dxa"/>
            <w:noWrap/>
          </w:tcPr>
          <w:p w14:paraId="65758A05"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Cervus</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elaphus</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yarkandensis</w:t>
            </w:r>
            <w:proofErr w:type="spellEnd"/>
          </w:p>
        </w:tc>
        <w:tc>
          <w:tcPr>
            <w:tcW w:w="992" w:type="dxa"/>
            <w:noWrap/>
          </w:tcPr>
          <w:p w14:paraId="693CC671"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LC</w:t>
            </w:r>
          </w:p>
        </w:tc>
        <w:tc>
          <w:tcPr>
            <w:tcW w:w="1276" w:type="dxa"/>
            <w:noWrap/>
          </w:tcPr>
          <w:p w14:paraId="5B95DB14"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En aumento</w:t>
            </w:r>
          </w:p>
        </w:tc>
        <w:tc>
          <w:tcPr>
            <w:tcW w:w="1418" w:type="dxa"/>
            <w:noWrap/>
          </w:tcPr>
          <w:p w14:paraId="1F027C0A"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Mundial (2017)</w:t>
            </w:r>
          </w:p>
        </w:tc>
        <w:tc>
          <w:tcPr>
            <w:tcW w:w="992" w:type="dxa"/>
            <w:noWrap/>
          </w:tcPr>
          <w:p w14:paraId="3D5D4315"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I, II</w:t>
            </w:r>
          </w:p>
        </w:tc>
      </w:tr>
      <w:tr w:rsidR="008F74D4" w:rsidRPr="002152C4" w14:paraId="287DA6F2" w14:textId="77777777" w:rsidTr="001F7186">
        <w:trPr>
          <w:gridAfter w:val="1"/>
          <w:wAfter w:w="14" w:type="dxa"/>
          <w:trHeight w:val="301"/>
        </w:trPr>
        <w:tc>
          <w:tcPr>
            <w:tcW w:w="1579" w:type="dxa"/>
            <w:noWrap/>
          </w:tcPr>
          <w:p w14:paraId="521AB210"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Leopardo de las nieves</w:t>
            </w:r>
          </w:p>
        </w:tc>
        <w:tc>
          <w:tcPr>
            <w:tcW w:w="1301" w:type="dxa"/>
            <w:noWrap/>
          </w:tcPr>
          <w:p w14:paraId="652DF1E4"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Mamíferos terrestres</w:t>
            </w:r>
          </w:p>
        </w:tc>
        <w:tc>
          <w:tcPr>
            <w:tcW w:w="1350" w:type="dxa"/>
            <w:noWrap/>
          </w:tcPr>
          <w:p w14:paraId="2EA5AF1E"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Leopardo de las nieves</w:t>
            </w:r>
          </w:p>
        </w:tc>
        <w:tc>
          <w:tcPr>
            <w:tcW w:w="1176" w:type="dxa"/>
            <w:noWrap/>
          </w:tcPr>
          <w:p w14:paraId="253BCBF8" w14:textId="77777777" w:rsidR="008F74D4" w:rsidRPr="002152C4" w:rsidRDefault="008F74D4" w:rsidP="00B779C6">
            <w:pPr>
              <w:rPr>
                <w:rFonts w:ascii="Arial" w:hAnsi="Arial" w:cs="Arial"/>
                <w:i/>
                <w:iCs/>
                <w:sz w:val="18"/>
                <w:szCs w:val="18"/>
                <w:lang w:val="es-ES"/>
              </w:rPr>
            </w:pPr>
            <w:r w:rsidRPr="002152C4">
              <w:rPr>
                <w:rFonts w:ascii="Arial" w:hAnsi="Arial" w:cs="Arial"/>
                <w:i/>
                <w:iCs/>
                <w:sz w:val="18"/>
                <w:szCs w:val="18"/>
                <w:lang w:val="es-ES"/>
              </w:rPr>
              <w:t xml:space="preserve">Uncia </w:t>
            </w:r>
            <w:proofErr w:type="spellStart"/>
            <w:r w:rsidRPr="002152C4">
              <w:rPr>
                <w:rFonts w:ascii="Arial" w:hAnsi="Arial" w:cs="Arial"/>
                <w:i/>
                <w:iCs/>
                <w:sz w:val="18"/>
                <w:szCs w:val="18"/>
                <w:lang w:val="es-ES"/>
              </w:rPr>
              <w:t>uncia</w:t>
            </w:r>
            <w:proofErr w:type="spellEnd"/>
          </w:p>
        </w:tc>
        <w:tc>
          <w:tcPr>
            <w:tcW w:w="992" w:type="dxa"/>
            <w:noWrap/>
          </w:tcPr>
          <w:p w14:paraId="020CBA2C"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VU</w:t>
            </w:r>
          </w:p>
        </w:tc>
        <w:tc>
          <w:tcPr>
            <w:tcW w:w="1276" w:type="dxa"/>
            <w:noWrap/>
          </w:tcPr>
          <w:p w14:paraId="3D4ECBA1"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En disminución</w:t>
            </w:r>
          </w:p>
        </w:tc>
        <w:tc>
          <w:tcPr>
            <w:tcW w:w="1418" w:type="dxa"/>
            <w:noWrap/>
          </w:tcPr>
          <w:p w14:paraId="12E6A853"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Mundial (2016)</w:t>
            </w:r>
          </w:p>
        </w:tc>
        <w:tc>
          <w:tcPr>
            <w:tcW w:w="992" w:type="dxa"/>
            <w:noWrap/>
          </w:tcPr>
          <w:p w14:paraId="35D4318C"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I</w:t>
            </w:r>
          </w:p>
        </w:tc>
      </w:tr>
      <w:tr w:rsidR="008F74D4" w:rsidRPr="008F74D4" w14:paraId="2BA79DC4" w14:textId="77777777" w:rsidTr="001F7186">
        <w:trPr>
          <w:trHeight w:val="301"/>
        </w:trPr>
        <w:tc>
          <w:tcPr>
            <w:tcW w:w="10098" w:type="dxa"/>
            <w:gridSpan w:val="9"/>
            <w:shd w:val="clear" w:color="auto" w:fill="E7E6E6" w:themeFill="background2"/>
            <w:noWrap/>
            <w:hideMark/>
          </w:tcPr>
          <w:p w14:paraId="777A58A5" w14:textId="77777777" w:rsidR="008F74D4" w:rsidRPr="002152C4" w:rsidRDefault="008F74D4" w:rsidP="00B779C6">
            <w:pPr>
              <w:rPr>
                <w:rFonts w:ascii="Arial" w:hAnsi="Arial" w:cs="Arial"/>
                <w:sz w:val="18"/>
                <w:szCs w:val="18"/>
                <w:lang w:val="es-ES"/>
              </w:rPr>
            </w:pPr>
            <w:r w:rsidRPr="002152C4">
              <w:rPr>
                <w:rFonts w:ascii="Arial" w:hAnsi="Arial" w:cs="Arial"/>
                <w:b/>
                <w:bCs/>
                <w:sz w:val="18"/>
                <w:szCs w:val="18"/>
                <w:lang w:val="es-ES"/>
              </w:rPr>
              <w:t>Estudios de caso en desarrollo en el marco del Grupo de Trabajo «Una sola salud» (</w:t>
            </w:r>
            <w:proofErr w:type="spellStart"/>
            <w:r w:rsidRPr="002152C4">
              <w:rPr>
                <w:rFonts w:ascii="Arial" w:hAnsi="Arial" w:cs="Arial"/>
                <w:b/>
                <w:bCs/>
                <w:i/>
                <w:sz w:val="18"/>
                <w:szCs w:val="18"/>
                <w:lang w:val="es-ES"/>
              </w:rPr>
              <w:t>One</w:t>
            </w:r>
            <w:proofErr w:type="spellEnd"/>
            <w:r w:rsidRPr="002152C4">
              <w:rPr>
                <w:rFonts w:ascii="Arial" w:hAnsi="Arial" w:cs="Arial"/>
                <w:b/>
                <w:bCs/>
                <w:i/>
                <w:sz w:val="18"/>
                <w:szCs w:val="18"/>
                <w:lang w:val="es-ES"/>
              </w:rPr>
              <w:t xml:space="preserve"> </w:t>
            </w:r>
            <w:proofErr w:type="spellStart"/>
            <w:r w:rsidRPr="002152C4">
              <w:rPr>
                <w:rFonts w:ascii="Arial" w:hAnsi="Arial" w:cs="Arial"/>
                <w:b/>
                <w:bCs/>
                <w:i/>
                <w:sz w:val="18"/>
                <w:szCs w:val="18"/>
                <w:lang w:val="es-ES"/>
              </w:rPr>
              <w:t>Health</w:t>
            </w:r>
            <w:proofErr w:type="spellEnd"/>
            <w:r w:rsidRPr="002152C4">
              <w:rPr>
                <w:rFonts w:ascii="Arial" w:hAnsi="Arial" w:cs="Arial"/>
                <w:b/>
                <w:bCs/>
                <w:sz w:val="18"/>
                <w:szCs w:val="18"/>
                <w:lang w:val="es-ES"/>
              </w:rPr>
              <w:t>)</w:t>
            </w:r>
          </w:p>
        </w:tc>
      </w:tr>
      <w:tr w:rsidR="008F74D4" w:rsidRPr="008F74D4" w14:paraId="13636587" w14:textId="77777777" w:rsidTr="001F7186">
        <w:trPr>
          <w:gridAfter w:val="1"/>
          <w:wAfter w:w="14" w:type="dxa"/>
          <w:trHeight w:val="301"/>
        </w:trPr>
        <w:tc>
          <w:tcPr>
            <w:tcW w:w="1579" w:type="dxa"/>
            <w:noWrap/>
            <w:hideMark/>
          </w:tcPr>
          <w:p w14:paraId="585C2A5D" w14:textId="77777777" w:rsidR="008F74D4" w:rsidRPr="002152C4" w:rsidRDefault="008F74D4" w:rsidP="00B779C6">
            <w:pPr>
              <w:rPr>
                <w:rFonts w:ascii="Arial" w:hAnsi="Arial" w:cs="Arial"/>
                <w:sz w:val="18"/>
                <w:szCs w:val="18"/>
                <w:lang w:val="es-ES"/>
              </w:rPr>
            </w:pPr>
            <w:proofErr w:type="spellStart"/>
            <w:r w:rsidRPr="002152C4">
              <w:rPr>
                <w:rFonts w:ascii="Arial" w:hAnsi="Arial" w:cs="Arial"/>
                <w:sz w:val="18"/>
                <w:szCs w:val="18"/>
                <w:lang w:val="es-ES"/>
              </w:rPr>
              <w:t>WildHealthNet</w:t>
            </w:r>
            <w:proofErr w:type="spellEnd"/>
            <w:r w:rsidRPr="002152C4">
              <w:rPr>
                <w:rFonts w:ascii="Arial" w:hAnsi="Arial" w:cs="Arial"/>
                <w:sz w:val="18"/>
                <w:szCs w:val="18"/>
                <w:lang w:val="es-ES"/>
              </w:rPr>
              <w:t>: vigilancia sanitaria de la vida silvestre</w:t>
            </w:r>
          </w:p>
        </w:tc>
        <w:tc>
          <w:tcPr>
            <w:tcW w:w="1301" w:type="dxa"/>
            <w:noWrap/>
            <w:hideMark/>
          </w:tcPr>
          <w:p w14:paraId="62D21A88" w14:textId="77777777" w:rsidR="008F74D4" w:rsidRPr="002152C4" w:rsidRDefault="008F74D4" w:rsidP="00B779C6">
            <w:pPr>
              <w:rPr>
                <w:rFonts w:ascii="Arial" w:hAnsi="Arial" w:cs="Arial"/>
                <w:sz w:val="18"/>
                <w:szCs w:val="18"/>
                <w:lang w:val="es-ES"/>
              </w:rPr>
            </w:pPr>
          </w:p>
        </w:tc>
        <w:tc>
          <w:tcPr>
            <w:tcW w:w="1350" w:type="dxa"/>
            <w:noWrap/>
            <w:hideMark/>
          </w:tcPr>
          <w:p w14:paraId="3150D110" w14:textId="77777777" w:rsidR="008F74D4" w:rsidRPr="002152C4" w:rsidRDefault="008F74D4" w:rsidP="00B779C6">
            <w:pPr>
              <w:rPr>
                <w:rFonts w:ascii="Arial" w:hAnsi="Arial" w:cs="Arial"/>
                <w:sz w:val="18"/>
                <w:szCs w:val="18"/>
                <w:lang w:val="es-ES"/>
              </w:rPr>
            </w:pPr>
          </w:p>
        </w:tc>
        <w:tc>
          <w:tcPr>
            <w:tcW w:w="1176" w:type="dxa"/>
            <w:noWrap/>
            <w:hideMark/>
          </w:tcPr>
          <w:p w14:paraId="04711DBF" w14:textId="77777777" w:rsidR="008F74D4" w:rsidRPr="002152C4" w:rsidRDefault="008F74D4" w:rsidP="00B779C6">
            <w:pPr>
              <w:rPr>
                <w:rFonts w:ascii="Arial" w:hAnsi="Arial" w:cs="Arial"/>
                <w:sz w:val="18"/>
                <w:szCs w:val="18"/>
                <w:lang w:val="es-ES"/>
              </w:rPr>
            </w:pPr>
          </w:p>
        </w:tc>
        <w:tc>
          <w:tcPr>
            <w:tcW w:w="992" w:type="dxa"/>
            <w:noWrap/>
            <w:hideMark/>
          </w:tcPr>
          <w:p w14:paraId="028ECE14" w14:textId="77777777" w:rsidR="008F74D4" w:rsidRPr="002152C4" w:rsidRDefault="008F74D4" w:rsidP="00B779C6">
            <w:pPr>
              <w:rPr>
                <w:rFonts w:ascii="Arial" w:hAnsi="Arial" w:cs="Arial"/>
                <w:sz w:val="18"/>
                <w:szCs w:val="18"/>
                <w:lang w:val="es-ES"/>
              </w:rPr>
            </w:pPr>
          </w:p>
        </w:tc>
        <w:tc>
          <w:tcPr>
            <w:tcW w:w="1276" w:type="dxa"/>
            <w:noWrap/>
            <w:hideMark/>
          </w:tcPr>
          <w:p w14:paraId="3B8496C1" w14:textId="77777777" w:rsidR="008F74D4" w:rsidRPr="002152C4" w:rsidRDefault="008F74D4" w:rsidP="00B779C6">
            <w:pPr>
              <w:rPr>
                <w:rFonts w:ascii="Arial" w:hAnsi="Arial" w:cs="Arial"/>
                <w:sz w:val="18"/>
                <w:szCs w:val="18"/>
                <w:lang w:val="es-ES"/>
              </w:rPr>
            </w:pPr>
          </w:p>
        </w:tc>
        <w:tc>
          <w:tcPr>
            <w:tcW w:w="1418" w:type="dxa"/>
            <w:noWrap/>
            <w:hideMark/>
          </w:tcPr>
          <w:p w14:paraId="68983A83" w14:textId="77777777" w:rsidR="008F74D4" w:rsidRPr="002152C4" w:rsidRDefault="008F74D4" w:rsidP="00B779C6">
            <w:pPr>
              <w:rPr>
                <w:rFonts w:ascii="Arial" w:hAnsi="Arial" w:cs="Arial"/>
                <w:sz w:val="18"/>
                <w:szCs w:val="18"/>
                <w:lang w:val="es-ES"/>
              </w:rPr>
            </w:pPr>
          </w:p>
        </w:tc>
        <w:tc>
          <w:tcPr>
            <w:tcW w:w="992" w:type="dxa"/>
            <w:noWrap/>
            <w:hideMark/>
          </w:tcPr>
          <w:p w14:paraId="3309A09D" w14:textId="77777777" w:rsidR="008F74D4" w:rsidRPr="002152C4" w:rsidRDefault="008F74D4" w:rsidP="00B779C6">
            <w:pPr>
              <w:rPr>
                <w:rFonts w:ascii="Arial" w:hAnsi="Arial" w:cs="Arial"/>
                <w:sz w:val="18"/>
                <w:szCs w:val="18"/>
                <w:lang w:val="es-ES"/>
              </w:rPr>
            </w:pPr>
          </w:p>
        </w:tc>
      </w:tr>
      <w:tr w:rsidR="008F74D4" w:rsidRPr="002152C4" w14:paraId="38B86744" w14:textId="77777777" w:rsidTr="001F7186">
        <w:trPr>
          <w:gridAfter w:val="1"/>
          <w:wAfter w:w="14" w:type="dxa"/>
          <w:trHeight w:val="301"/>
        </w:trPr>
        <w:tc>
          <w:tcPr>
            <w:tcW w:w="1579" w:type="dxa"/>
            <w:noWrap/>
            <w:hideMark/>
          </w:tcPr>
          <w:p w14:paraId="673AB240"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Enfermedades infecciosas en simios</w:t>
            </w:r>
          </w:p>
        </w:tc>
        <w:tc>
          <w:tcPr>
            <w:tcW w:w="1301" w:type="dxa"/>
            <w:noWrap/>
            <w:hideMark/>
          </w:tcPr>
          <w:p w14:paraId="51D522A8" w14:textId="77777777" w:rsidR="008F74D4" w:rsidRPr="002152C4" w:rsidRDefault="008F74D4" w:rsidP="00B779C6">
            <w:pPr>
              <w:rPr>
                <w:rFonts w:ascii="Arial" w:hAnsi="Arial" w:cs="Arial"/>
                <w:sz w:val="18"/>
                <w:szCs w:val="18"/>
                <w:lang w:val="es-ES"/>
              </w:rPr>
            </w:pPr>
          </w:p>
        </w:tc>
        <w:tc>
          <w:tcPr>
            <w:tcW w:w="1350" w:type="dxa"/>
            <w:noWrap/>
            <w:hideMark/>
          </w:tcPr>
          <w:p w14:paraId="789F65F6" w14:textId="77777777" w:rsidR="008F74D4" w:rsidRPr="002152C4" w:rsidRDefault="008F74D4" w:rsidP="00B779C6">
            <w:pPr>
              <w:rPr>
                <w:rFonts w:ascii="Arial" w:hAnsi="Arial" w:cs="Arial"/>
                <w:sz w:val="18"/>
                <w:szCs w:val="18"/>
                <w:lang w:val="es-ES"/>
              </w:rPr>
            </w:pPr>
          </w:p>
        </w:tc>
        <w:tc>
          <w:tcPr>
            <w:tcW w:w="1176" w:type="dxa"/>
            <w:noWrap/>
            <w:hideMark/>
          </w:tcPr>
          <w:p w14:paraId="161793E4" w14:textId="77777777" w:rsidR="008F74D4" w:rsidRPr="002152C4" w:rsidRDefault="008F74D4" w:rsidP="00B779C6">
            <w:pPr>
              <w:rPr>
                <w:rFonts w:ascii="Arial" w:hAnsi="Arial" w:cs="Arial"/>
                <w:sz w:val="18"/>
                <w:szCs w:val="18"/>
                <w:lang w:val="es-ES"/>
              </w:rPr>
            </w:pPr>
          </w:p>
        </w:tc>
        <w:tc>
          <w:tcPr>
            <w:tcW w:w="992" w:type="dxa"/>
            <w:noWrap/>
            <w:hideMark/>
          </w:tcPr>
          <w:p w14:paraId="21915FAE" w14:textId="77777777" w:rsidR="008F74D4" w:rsidRPr="002152C4" w:rsidRDefault="008F74D4" w:rsidP="00B779C6">
            <w:pPr>
              <w:rPr>
                <w:rFonts w:ascii="Arial" w:hAnsi="Arial" w:cs="Arial"/>
                <w:sz w:val="18"/>
                <w:szCs w:val="18"/>
                <w:lang w:val="es-ES"/>
              </w:rPr>
            </w:pPr>
          </w:p>
        </w:tc>
        <w:tc>
          <w:tcPr>
            <w:tcW w:w="1276" w:type="dxa"/>
            <w:noWrap/>
            <w:hideMark/>
          </w:tcPr>
          <w:p w14:paraId="6110657C" w14:textId="77777777" w:rsidR="008F74D4" w:rsidRPr="002152C4" w:rsidRDefault="008F74D4" w:rsidP="00B779C6">
            <w:pPr>
              <w:rPr>
                <w:rFonts w:ascii="Arial" w:hAnsi="Arial" w:cs="Arial"/>
                <w:sz w:val="18"/>
                <w:szCs w:val="18"/>
                <w:lang w:val="es-ES"/>
              </w:rPr>
            </w:pPr>
          </w:p>
        </w:tc>
        <w:tc>
          <w:tcPr>
            <w:tcW w:w="1418" w:type="dxa"/>
            <w:noWrap/>
            <w:hideMark/>
          </w:tcPr>
          <w:p w14:paraId="4D1226A1" w14:textId="77777777" w:rsidR="008F74D4" w:rsidRPr="002152C4" w:rsidRDefault="008F74D4" w:rsidP="00B779C6">
            <w:pPr>
              <w:rPr>
                <w:rFonts w:ascii="Arial" w:hAnsi="Arial" w:cs="Arial"/>
                <w:sz w:val="18"/>
                <w:szCs w:val="18"/>
                <w:lang w:val="es-ES"/>
              </w:rPr>
            </w:pPr>
          </w:p>
        </w:tc>
        <w:tc>
          <w:tcPr>
            <w:tcW w:w="992" w:type="dxa"/>
            <w:noWrap/>
            <w:hideMark/>
          </w:tcPr>
          <w:p w14:paraId="4C60CD7F" w14:textId="77777777" w:rsidR="008F74D4" w:rsidRPr="002152C4" w:rsidRDefault="008F74D4" w:rsidP="00B779C6">
            <w:pPr>
              <w:rPr>
                <w:rFonts w:ascii="Arial" w:hAnsi="Arial" w:cs="Arial"/>
                <w:sz w:val="18"/>
                <w:szCs w:val="18"/>
                <w:lang w:val="es-ES"/>
              </w:rPr>
            </w:pPr>
          </w:p>
        </w:tc>
      </w:tr>
      <w:tr w:rsidR="008F74D4" w:rsidRPr="002152C4" w14:paraId="0B7A989C" w14:textId="77777777" w:rsidTr="001F7186">
        <w:trPr>
          <w:gridAfter w:val="1"/>
          <w:wAfter w:w="14" w:type="dxa"/>
          <w:trHeight w:val="301"/>
        </w:trPr>
        <w:tc>
          <w:tcPr>
            <w:tcW w:w="1579" w:type="dxa"/>
            <w:noWrap/>
            <w:hideMark/>
          </w:tcPr>
          <w:p w14:paraId="155E6549"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 xml:space="preserve">Reserva </w:t>
            </w:r>
            <w:proofErr w:type="spellStart"/>
            <w:r w:rsidRPr="002152C4">
              <w:rPr>
                <w:rFonts w:ascii="Arial" w:hAnsi="Arial" w:cs="Arial"/>
                <w:i/>
                <w:sz w:val="18"/>
                <w:szCs w:val="18"/>
                <w:lang w:val="es-ES"/>
              </w:rPr>
              <w:t>Bracken</w:t>
            </w:r>
            <w:proofErr w:type="spellEnd"/>
            <w:r w:rsidRPr="002152C4">
              <w:rPr>
                <w:rFonts w:ascii="Arial" w:hAnsi="Arial" w:cs="Arial"/>
                <w:i/>
                <w:sz w:val="18"/>
                <w:szCs w:val="18"/>
                <w:lang w:val="es-ES"/>
              </w:rPr>
              <w:t xml:space="preserve"> Cave</w:t>
            </w:r>
            <w:r w:rsidRPr="002152C4">
              <w:rPr>
                <w:rFonts w:ascii="Arial" w:hAnsi="Arial" w:cs="Arial"/>
                <w:sz w:val="18"/>
                <w:szCs w:val="18"/>
                <w:lang w:val="es-ES"/>
              </w:rPr>
              <w:t xml:space="preserve"> y murciélagos rabudos mexicanos</w:t>
            </w:r>
          </w:p>
        </w:tc>
        <w:tc>
          <w:tcPr>
            <w:tcW w:w="1301" w:type="dxa"/>
            <w:noWrap/>
            <w:hideMark/>
          </w:tcPr>
          <w:p w14:paraId="6160633B" w14:textId="77777777" w:rsidR="008F74D4" w:rsidRPr="002152C4" w:rsidRDefault="008F74D4" w:rsidP="00B779C6">
            <w:pPr>
              <w:rPr>
                <w:rFonts w:ascii="Arial" w:hAnsi="Arial" w:cs="Arial"/>
                <w:sz w:val="18"/>
                <w:szCs w:val="18"/>
                <w:lang w:val="es-ES"/>
              </w:rPr>
            </w:pPr>
          </w:p>
        </w:tc>
        <w:tc>
          <w:tcPr>
            <w:tcW w:w="1350" w:type="dxa"/>
            <w:noWrap/>
            <w:hideMark/>
          </w:tcPr>
          <w:p w14:paraId="49CBB3BD"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Rabudo mexicano</w:t>
            </w:r>
          </w:p>
        </w:tc>
        <w:tc>
          <w:tcPr>
            <w:tcW w:w="1176" w:type="dxa"/>
            <w:noWrap/>
            <w:hideMark/>
          </w:tcPr>
          <w:p w14:paraId="26BB2351" w14:textId="77777777" w:rsidR="008F74D4" w:rsidRPr="002152C4" w:rsidRDefault="008F74D4" w:rsidP="00B779C6">
            <w:pPr>
              <w:rPr>
                <w:rFonts w:ascii="Arial" w:hAnsi="Arial" w:cs="Arial"/>
                <w:i/>
                <w:iCs/>
                <w:sz w:val="18"/>
                <w:szCs w:val="18"/>
                <w:lang w:val="es-ES"/>
              </w:rPr>
            </w:pPr>
            <w:proofErr w:type="spellStart"/>
            <w:r w:rsidRPr="002152C4">
              <w:rPr>
                <w:rFonts w:ascii="Arial" w:hAnsi="Arial" w:cs="Arial"/>
                <w:i/>
                <w:iCs/>
                <w:sz w:val="18"/>
                <w:szCs w:val="18"/>
                <w:lang w:val="es-ES"/>
              </w:rPr>
              <w:t>Tadarida</w:t>
            </w:r>
            <w:proofErr w:type="spellEnd"/>
            <w:r w:rsidRPr="002152C4">
              <w:rPr>
                <w:rFonts w:ascii="Arial" w:hAnsi="Arial" w:cs="Arial"/>
                <w:i/>
                <w:iCs/>
                <w:sz w:val="18"/>
                <w:szCs w:val="18"/>
                <w:lang w:val="es-ES"/>
              </w:rPr>
              <w:t xml:space="preserve"> </w:t>
            </w:r>
            <w:proofErr w:type="spellStart"/>
            <w:r w:rsidRPr="002152C4">
              <w:rPr>
                <w:rFonts w:ascii="Arial" w:hAnsi="Arial" w:cs="Arial"/>
                <w:i/>
                <w:iCs/>
                <w:sz w:val="18"/>
                <w:szCs w:val="18"/>
                <w:lang w:val="es-ES"/>
              </w:rPr>
              <w:t>brasiliensis</w:t>
            </w:r>
            <w:proofErr w:type="spellEnd"/>
          </w:p>
        </w:tc>
        <w:tc>
          <w:tcPr>
            <w:tcW w:w="992" w:type="dxa"/>
            <w:noWrap/>
            <w:hideMark/>
          </w:tcPr>
          <w:p w14:paraId="7446A31A"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LC</w:t>
            </w:r>
          </w:p>
        </w:tc>
        <w:tc>
          <w:tcPr>
            <w:tcW w:w="1276" w:type="dxa"/>
            <w:noWrap/>
            <w:hideMark/>
          </w:tcPr>
          <w:p w14:paraId="54EC23FD"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Estable</w:t>
            </w:r>
          </w:p>
        </w:tc>
        <w:tc>
          <w:tcPr>
            <w:tcW w:w="1418" w:type="dxa"/>
            <w:noWrap/>
            <w:hideMark/>
          </w:tcPr>
          <w:p w14:paraId="022D9162"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Mundial (2015)</w:t>
            </w:r>
          </w:p>
        </w:tc>
        <w:tc>
          <w:tcPr>
            <w:tcW w:w="992" w:type="dxa"/>
            <w:noWrap/>
            <w:hideMark/>
          </w:tcPr>
          <w:p w14:paraId="292F025E"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I</w:t>
            </w:r>
          </w:p>
        </w:tc>
      </w:tr>
      <w:tr w:rsidR="008F74D4" w:rsidRPr="008F74D4" w14:paraId="76C6D2D9" w14:textId="77777777" w:rsidTr="001F7186">
        <w:trPr>
          <w:gridAfter w:val="1"/>
          <w:wAfter w:w="14" w:type="dxa"/>
          <w:trHeight w:val="301"/>
        </w:trPr>
        <w:tc>
          <w:tcPr>
            <w:tcW w:w="1579" w:type="dxa"/>
            <w:noWrap/>
            <w:hideMark/>
          </w:tcPr>
          <w:p w14:paraId="793D5596"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 xml:space="preserve">Munición de plomo y aves migratorias </w:t>
            </w:r>
          </w:p>
        </w:tc>
        <w:tc>
          <w:tcPr>
            <w:tcW w:w="1301" w:type="dxa"/>
            <w:noWrap/>
            <w:hideMark/>
          </w:tcPr>
          <w:p w14:paraId="41094F2F" w14:textId="77777777" w:rsidR="008F74D4" w:rsidRPr="002152C4" w:rsidRDefault="008F74D4" w:rsidP="00B779C6">
            <w:pPr>
              <w:rPr>
                <w:rFonts w:ascii="Arial" w:hAnsi="Arial" w:cs="Arial"/>
                <w:sz w:val="18"/>
                <w:szCs w:val="18"/>
                <w:lang w:val="es-ES"/>
              </w:rPr>
            </w:pPr>
          </w:p>
        </w:tc>
        <w:tc>
          <w:tcPr>
            <w:tcW w:w="1350" w:type="dxa"/>
            <w:noWrap/>
            <w:hideMark/>
          </w:tcPr>
          <w:p w14:paraId="1D2F82F0" w14:textId="77777777" w:rsidR="008F74D4" w:rsidRPr="002152C4" w:rsidRDefault="008F74D4" w:rsidP="00B779C6">
            <w:pPr>
              <w:rPr>
                <w:rFonts w:ascii="Arial" w:hAnsi="Arial" w:cs="Arial"/>
                <w:sz w:val="18"/>
                <w:szCs w:val="18"/>
                <w:lang w:val="es-ES"/>
              </w:rPr>
            </w:pPr>
          </w:p>
        </w:tc>
        <w:tc>
          <w:tcPr>
            <w:tcW w:w="1176" w:type="dxa"/>
            <w:noWrap/>
            <w:hideMark/>
          </w:tcPr>
          <w:p w14:paraId="42BEE1E4" w14:textId="77777777" w:rsidR="008F74D4" w:rsidRPr="002152C4" w:rsidRDefault="008F74D4" w:rsidP="00B779C6">
            <w:pPr>
              <w:rPr>
                <w:rFonts w:ascii="Arial" w:hAnsi="Arial" w:cs="Arial"/>
                <w:sz w:val="18"/>
                <w:szCs w:val="18"/>
                <w:lang w:val="es-ES"/>
              </w:rPr>
            </w:pPr>
          </w:p>
        </w:tc>
        <w:tc>
          <w:tcPr>
            <w:tcW w:w="992" w:type="dxa"/>
            <w:noWrap/>
            <w:hideMark/>
          </w:tcPr>
          <w:p w14:paraId="2FECC437" w14:textId="77777777" w:rsidR="008F74D4" w:rsidRPr="002152C4" w:rsidRDefault="008F74D4" w:rsidP="00B779C6">
            <w:pPr>
              <w:rPr>
                <w:rFonts w:ascii="Arial" w:hAnsi="Arial" w:cs="Arial"/>
                <w:sz w:val="18"/>
                <w:szCs w:val="18"/>
                <w:lang w:val="es-ES"/>
              </w:rPr>
            </w:pPr>
          </w:p>
        </w:tc>
        <w:tc>
          <w:tcPr>
            <w:tcW w:w="1276" w:type="dxa"/>
            <w:noWrap/>
            <w:hideMark/>
          </w:tcPr>
          <w:p w14:paraId="29304A66" w14:textId="77777777" w:rsidR="008F74D4" w:rsidRPr="002152C4" w:rsidRDefault="008F74D4" w:rsidP="00B779C6">
            <w:pPr>
              <w:rPr>
                <w:rFonts w:ascii="Arial" w:hAnsi="Arial" w:cs="Arial"/>
                <w:sz w:val="18"/>
                <w:szCs w:val="18"/>
                <w:lang w:val="es-ES"/>
              </w:rPr>
            </w:pPr>
          </w:p>
        </w:tc>
        <w:tc>
          <w:tcPr>
            <w:tcW w:w="1418" w:type="dxa"/>
            <w:noWrap/>
            <w:hideMark/>
          </w:tcPr>
          <w:p w14:paraId="3CA2EB6B" w14:textId="77777777" w:rsidR="008F74D4" w:rsidRPr="002152C4" w:rsidRDefault="008F74D4" w:rsidP="00B779C6">
            <w:pPr>
              <w:rPr>
                <w:rFonts w:ascii="Arial" w:hAnsi="Arial" w:cs="Arial"/>
                <w:sz w:val="18"/>
                <w:szCs w:val="18"/>
                <w:lang w:val="es-ES"/>
              </w:rPr>
            </w:pPr>
          </w:p>
        </w:tc>
        <w:tc>
          <w:tcPr>
            <w:tcW w:w="992" w:type="dxa"/>
            <w:noWrap/>
            <w:hideMark/>
          </w:tcPr>
          <w:p w14:paraId="512E42D5" w14:textId="77777777" w:rsidR="008F74D4" w:rsidRPr="002152C4" w:rsidRDefault="008F74D4" w:rsidP="00B779C6">
            <w:pPr>
              <w:rPr>
                <w:rFonts w:ascii="Arial" w:hAnsi="Arial" w:cs="Arial"/>
                <w:sz w:val="18"/>
                <w:szCs w:val="18"/>
                <w:lang w:val="es-ES"/>
              </w:rPr>
            </w:pPr>
          </w:p>
        </w:tc>
      </w:tr>
      <w:tr w:rsidR="008F74D4" w:rsidRPr="008F74D4" w14:paraId="0BDABD65" w14:textId="77777777" w:rsidTr="001F7186">
        <w:trPr>
          <w:gridAfter w:val="1"/>
          <w:wAfter w:w="14" w:type="dxa"/>
          <w:trHeight w:val="301"/>
        </w:trPr>
        <w:tc>
          <w:tcPr>
            <w:tcW w:w="1579" w:type="dxa"/>
            <w:noWrap/>
            <w:hideMark/>
          </w:tcPr>
          <w:p w14:paraId="4493B722"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Vigilancia de la contaminación en mamíferos marinos</w:t>
            </w:r>
          </w:p>
        </w:tc>
        <w:tc>
          <w:tcPr>
            <w:tcW w:w="1301" w:type="dxa"/>
            <w:noWrap/>
            <w:hideMark/>
          </w:tcPr>
          <w:p w14:paraId="71E56732" w14:textId="77777777" w:rsidR="008F74D4" w:rsidRPr="002152C4" w:rsidRDefault="008F74D4" w:rsidP="00B779C6">
            <w:pPr>
              <w:rPr>
                <w:rFonts w:ascii="Arial" w:hAnsi="Arial" w:cs="Arial"/>
                <w:sz w:val="18"/>
                <w:szCs w:val="18"/>
                <w:lang w:val="es-ES"/>
              </w:rPr>
            </w:pPr>
          </w:p>
        </w:tc>
        <w:tc>
          <w:tcPr>
            <w:tcW w:w="1350" w:type="dxa"/>
            <w:noWrap/>
            <w:hideMark/>
          </w:tcPr>
          <w:p w14:paraId="08B4CCD3" w14:textId="77777777" w:rsidR="008F74D4" w:rsidRPr="002152C4" w:rsidRDefault="008F74D4" w:rsidP="00B779C6">
            <w:pPr>
              <w:rPr>
                <w:rFonts w:ascii="Arial" w:hAnsi="Arial" w:cs="Arial"/>
                <w:sz w:val="18"/>
                <w:szCs w:val="18"/>
                <w:lang w:val="es-ES"/>
              </w:rPr>
            </w:pPr>
          </w:p>
        </w:tc>
        <w:tc>
          <w:tcPr>
            <w:tcW w:w="1176" w:type="dxa"/>
            <w:noWrap/>
            <w:hideMark/>
          </w:tcPr>
          <w:p w14:paraId="1B225E3F" w14:textId="77777777" w:rsidR="008F74D4" w:rsidRPr="002152C4" w:rsidRDefault="008F74D4" w:rsidP="00B779C6">
            <w:pPr>
              <w:rPr>
                <w:rFonts w:ascii="Arial" w:hAnsi="Arial" w:cs="Arial"/>
                <w:sz w:val="18"/>
                <w:szCs w:val="18"/>
                <w:lang w:val="es-ES"/>
              </w:rPr>
            </w:pPr>
          </w:p>
        </w:tc>
        <w:tc>
          <w:tcPr>
            <w:tcW w:w="992" w:type="dxa"/>
            <w:noWrap/>
            <w:hideMark/>
          </w:tcPr>
          <w:p w14:paraId="10865515" w14:textId="77777777" w:rsidR="008F74D4" w:rsidRPr="002152C4" w:rsidRDefault="008F74D4" w:rsidP="00B779C6">
            <w:pPr>
              <w:rPr>
                <w:rFonts w:ascii="Arial" w:hAnsi="Arial" w:cs="Arial"/>
                <w:sz w:val="18"/>
                <w:szCs w:val="18"/>
                <w:lang w:val="es-ES"/>
              </w:rPr>
            </w:pPr>
          </w:p>
        </w:tc>
        <w:tc>
          <w:tcPr>
            <w:tcW w:w="1276" w:type="dxa"/>
            <w:noWrap/>
            <w:hideMark/>
          </w:tcPr>
          <w:p w14:paraId="0C7AB0F8" w14:textId="77777777" w:rsidR="008F74D4" w:rsidRPr="002152C4" w:rsidRDefault="008F74D4" w:rsidP="00B779C6">
            <w:pPr>
              <w:rPr>
                <w:rFonts w:ascii="Arial" w:hAnsi="Arial" w:cs="Arial"/>
                <w:sz w:val="18"/>
                <w:szCs w:val="18"/>
                <w:lang w:val="es-ES"/>
              </w:rPr>
            </w:pPr>
          </w:p>
        </w:tc>
        <w:tc>
          <w:tcPr>
            <w:tcW w:w="1418" w:type="dxa"/>
            <w:noWrap/>
            <w:hideMark/>
          </w:tcPr>
          <w:p w14:paraId="59E3BF42" w14:textId="77777777" w:rsidR="008F74D4" w:rsidRPr="002152C4" w:rsidRDefault="008F74D4" w:rsidP="00B779C6">
            <w:pPr>
              <w:rPr>
                <w:rFonts w:ascii="Arial" w:hAnsi="Arial" w:cs="Arial"/>
                <w:sz w:val="18"/>
                <w:szCs w:val="18"/>
                <w:lang w:val="es-ES"/>
              </w:rPr>
            </w:pPr>
          </w:p>
        </w:tc>
        <w:tc>
          <w:tcPr>
            <w:tcW w:w="992" w:type="dxa"/>
            <w:noWrap/>
            <w:hideMark/>
          </w:tcPr>
          <w:p w14:paraId="112D246A" w14:textId="77777777" w:rsidR="008F74D4" w:rsidRPr="002152C4" w:rsidRDefault="008F74D4" w:rsidP="00B779C6">
            <w:pPr>
              <w:rPr>
                <w:rFonts w:ascii="Arial" w:hAnsi="Arial" w:cs="Arial"/>
                <w:sz w:val="18"/>
                <w:szCs w:val="18"/>
                <w:lang w:val="es-ES"/>
              </w:rPr>
            </w:pPr>
          </w:p>
        </w:tc>
      </w:tr>
      <w:tr w:rsidR="008F74D4" w:rsidRPr="002152C4" w14:paraId="7B04D3DA" w14:textId="77777777" w:rsidTr="001F7186">
        <w:trPr>
          <w:gridAfter w:val="1"/>
          <w:wAfter w:w="14" w:type="dxa"/>
          <w:trHeight w:val="301"/>
        </w:trPr>
        <w:tc>
          <w:tcPr>
            <w:tcW w:w="1579" w:type="dxa"/>
            <w:noWrap/>
            <w:hideMark/>
          </w:tcPr>
          <w:p w14:paraId="61A078B9"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Vacunación antirrábica en África </w:t>
            </w:r>
          </w:p>
        </w:tc>
        <w:tc>
          <w:tcPr>
            <w:tcW w:w="1301" w:type="dxa"/>
            <w:noWrap/>
            <w:hideMark/>
          </w:tcPr>
          <w:p w14:paraId="6444316A" w14:textId="77777777" w:rsidR="008F74D4" w:rsidRPr="002152C4" w:rsidRDefault="008F74D4" w:rsidP="00B779C6">
            <w:pPr>
              <w:rPr>
                <w:rFonts w:ascii="Arial" w:hAnsi="Arial" w:cs="Arial"/>
                <w:sz w:val="18"/>
                <w:szCs w:val="18"/>
                <w:lang w:val="es-ES"/>
              </w:rPr>
            </w:pPr>
          </w:p>
        </w:tc>
        <w:tc>
          <w:tcPr>
            <w:tcW w:w="1350" w:type="dxa"/>
            <w:noWrap/>
            <w:hideMark/>
          </w:tcPr>
          <w:p w14:paraId="2728920A" w14:textId="77777777" w:rsidR="008F74D4" w:rsidRPr="002152C4" w:rsidRDefault="008F74D4" w:rsidP="00B779C6">
            <w:pPr>
              <w:rPr>
                <w:rFonts w:ascii="Arial" w:hAnsi="Arial" w:cs="Arial"/>
                <w:sz w:val="18"/>
                <w:szCs w:val="18"/>
                <w:lang w:val="es-ES"/>
              </w:rPr>
            </w:pPr>
          </w:p>
        </w:tc>
        <w:tc>
          <w:tcPr>
            <w:tcW w:w="1176" w:type="dxa"/>
            <w:noWrap/>
            <w:hideMark/>
          </w:tcPr>
          <w:p w14:paraId="5A775E00" w14:textId="77777777" w:rsidR="008F74D4" w:rsidRPr="002152C4" w:rsidRDefault="008F74D4" w:rsidP="00B779C6">
            <w:pPr>
              <w:rPr>
                <w:rFonts w:ascii="Arial" w:hAnsi="Arial" w:cs="Arial"/>
                <w:sz w:val="18"/>
                <w:szCs w:val="18"/>
                <w:lang w:val="es-ES"/>
              </w:rPr>
            </w:pPr>
          </w:p>
        </w:tc>
        <w:tc>
          <w:tcPr>
            <w:tcW w:w="992" w:type="dxa"/>
            <w:noWrap/>
            <w:hideMark/>
          </w:tcPr>
          <w:p w14:paraId="305E1412" w14:textId="77777777" w:rsidR="008F74D4" w:rsidRPr="002152C4" w:rsidRDefault="008F74D4" w:rsidP="00B779C6">
            <w:pPr>
              <w:rPr>
                <w:rFonts w:ascii="Arial" w:hAnsi="Arial" w:cs="Arial"/>
                <w:sz w:val="18"/>
                <w:szCs w:val="18"/>
                <w:lang w:val="es-ES"/>
              </w:rPr>
            </w:pPr>
          </w:p>
        </w:tc>
        <w:tc>
          <w:tcPr>
            <w:tcW w:w="1276" w:type="dxa"/>
            <w:noWrap/>
            <w:hideMark/>
          </w:tcPr>
          <w:p w14:paraId="2434C9DD" w14:textId="77777777" w:rsidR="008F74D4" w:rsidRPr="002152C4" w:rsidRDefault="008F74D4" w:rsidP="00B779C6">
            <w:pPr>
              <w:rPr>
                <w:rFonts w:ascii="Arial" w:hAnsi="Arial" w:cs="Arial"/>
                <w:sz w:val="18"/>
                <w:szCs w:val="18"/>
                <w:lang w:val="es-ES"/>
              </w:rPr>
            </w:pPr>
          </w:p>
        </w:tc>
        <w:tc>
          <w:tcPr>
            <w:tcW w:w="1418" w:type="dxa"/>
            <w:noWrap/>
            <w:hideMark/>
          </w:tcPr>
          <w:p w14:paraId="1830D62A" w14:textId="77777777" w:rsidR="008F74D4" w:rsidRPr="002152C4" w:rsidRDefault="008F74D4" w:rsidP="00B779C6">
            <w:pPr>
              <w:rPr>
                <w:rFonts w:ascii="Arial" w:hAnsi="Arial" w:cs="Arial"/>
                <w:sz w:val="18"/>
                <w:szCs w:val="18"/>
                <w:lang w:val="es-ES"/>
              </w:rPr>
            </w:pPr>
          </w:p>
        </w:tc>
        <w:tc>
          <w:tcPr>
            <w:tcW w:w="992" w:type="dxa"/>
            <w:noWrap/>
            <w:hideMark/>
          </w:tcPr>
          <w:p w14:paraId="2494C98C" w14:textId="77777777" w:rsidR="008F74D4" w:rsidRPr="002152C4" w:rsidRDefault="008F74D4" w:rsidP="00B779C6">
            <w:pPr>
              <w:rPr>
                <w:rFonts w:ascii="Arial" w:hAnsi="Arial" w:cs="Arial"/>
                <w:sz w:val="18"/>
                <w:szCs w:val="18"/>
                <w:lang w:val="es-ES"/>
              </w:rPr>
            </w:pPr>
          </w:p>
        </w:tc>
      </w:tr>
      <w:tr w:rsidR="008F74D4" w:rsidRPr="002152C4" w14:paraId="0259D847" w14:textId="77777777" w:rsidTr="001F7186">
        <w:trPr>
          <w:gridAfter w:val="1"/>
          <w:wAfter w:w="14" w:type="dxa"/>
          <w:trHeight w:val="301"/>
        </w:trPr>
        <w:tc>
          <w:tcPr>
            <w:tcW w:w="1579" w:type="dxa"/>
            <w:noWrap/>
            <w:hideMark/>
          </w:tcPr>
          <w:p w14:paraId="034043CA"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Contaminación farmacéutica y buitres</w:t>
            </w:r>
          </w:p>
        </w:tc>
        <w:tc>
          <w:tcPr>
            <w:tcW w:w="1301" w:type="dxa"/>
            <w:noWrap/>
            <w:hideMark/>
          </w:tcPr>
          <w:p w14:paraId="53755DF2" w14:textId="77777777" w:rsidR="008F74D4" w:rsidRPr="002152C4" w:rsidRDefault="008F74D4" w:rsidP="00B779C6">
            <w:pPr>
              <w:rPr>
                <w:rFonts w:ascii="Arial" w:hAnsi="Arial" w:cs="Arial"/>
                <w:sz w:val="18"/>
                <w:szCs w:val="18"/>
                <w:lang w:val="es-ES"/>
              </w:rPr>
            </w:pPr>
          </w:p>
        </w:tc>
        <w:tc>
          <w:tcPr>
            <w:tcW w:w="1350" w:type="dxa"/>
            <w:noWrap/>
            <w:hideMark/>
          </w:tcPr>
          <w:p w14:paraId="58A1E448" w14:textId="77777777" w:rsidR="008F74D4" w:rsidRPr="002152C4" w:rsidRDefault="008F74D4" w:rsidP="00B779C6">
            <w:pPr>
              <w:rPr>
                <w:rFonts w:ascii="Arial" w:hAnsi="Arial" w:cs="Arial"/>
                <w:sz w:val="18"/>
                <w:szCs w:val="18"/>
                <w:lang w:val="es-ES"/>
              </w:rPr>
            </w:pPr>
          </w:p>
        </w:tc>
        <w:tc>
          <w:tcPr>
            <w:tcW w:w="1176" w:type="dxa"/>
            <w:noWrap/>
            <w:hideMark/>
          </w:tcPr>
          <w:p w14:paraId="55BF870E" w14:textId="77777777" w:rsidR="008F74D4" w:rsidRPr="002152C4" w:rsidRDefault="008F74D4" w:rsidP="00B779C6">
            <w:pPr>
              <w:rPr>
                <w:rFonts w:ascii="Arial" w:hAnsi="Arial" w:cs="Arial"/>
                <w:sz w:val="18"/>
                <w:szCs w:val="18"/>
                <w:lang w:val="es-ES"/>
              </w:rPr>
            </w:pPr>
          </w:p>
        </w:tc>
        <w:tc>
          <w:tcPr>
            <w:tcW w:w="992" w:type="dxa"/>
            <w:noWrap/>
            <w:hideMark/>
          </w:tcPr>
          <w:p w14:paraId="2FAD0951" w14:textId="77777777" w:rsidR="008F74D4" w:rsidRPr="002152C4" w:rsidRDefault="008F74D4" w:rsidP="00B779C6">
            <w:pPr>
              <w:rPr>
                <w:rFonts w:ascii="Arial" w:hAnsi="Arial" w:cs="Arial"/>
                <w:sz w:val="18"/>
                <w:szCs w:val="18"/>
                <w:lang w:val="es-ES"/>
              </w:rPr>
            </w:pPr>
          </w:p>
        </w:tc>
        <w:tc>
          <w:tcPr>
            <w:tcW w:w="1276" w:type="dxa"/>
            <w:noWrap/>
            <w:hideMark/>
          </w:tcPr>
          <w:p w14:paraId="1C4B2B1D" w14:textId="77777777" w:rsidR="008F74D4" w:rsidRPr="002152C4" w:rsidRDefault="008F74D4" w:rsidP="00B779C6">
            <w:pPr>
              <w:rPr>
                <w:rFonts w:ascii="Arial" w:hAnsi="Arial" w:cs="Arial"/>
                <w:sz w:val="18"/>
                <w:szCs w:val="18"/>
                <w:lang w:val="es-ES"/>
              </w:rPr>
            </w:pPr>
          </w:p>
        </w:tc>
        <w:tc>
          <w:tcPr>
            <w:tcW w:w="1418" w:type="dxa"/>
            <w:noWrap/>
            <w:hideMark/>
          </w:tcPr>
          <w:p w14:paraId="0AC1C457" w14:textId="77777777" w:rsidR="008F74D4" w:rsidRPr="002152C4" w:rsidRDefault="008F74D4" w:rsidP="00B779C6">
            <w:pPr>
              <w:rPr>
                <w:rFonts w:ascii="Arial" w:hAnsi="Arial" w:cs="Arial"/>
                <w:sz w:val="18"/>
                <w:szCs w:val="18"/>
                <w:lang w:val="es-ES"/>
              </w:rPr>
            </w:pPr>
          </w:p>
        </w:tc>
        <w:tc>
          <w:tcPr>
            <w:tcW w:w="992" w:type="dxa"/>
            <w:noWrap/>
            <w:hideMark/>
          </w:tcPr>
          <w:p w14:paraId="4695F80D" w14:textId="77777777" w:rsidR="008F74D4" w:rsidRPr="002152C4" w:rsidRDefault="008F74D4" w:rsidP="00B779C6">
            <w:pPr>
              <w:rPr>
                <w:rFonts w:ascii="Arial" w:hAnsi="Arial" w:cs="Arial"/>
                <w:sz w:val="18"/>
                <w:szCs w:val="18"/>
                <w:lang w:val="es-ES"/>
              </w:rPr>
            </w:pPr>
          </w:p>
        </w:tc>
      </w:tr>
      <w:tr w:rsidR="008F74D4" w:rsidRPr="002152C4" w14:paraId="22FBE097" w14:textId="77777777" w:rsidTr="001F7186">
        <w:trPr>
          <w:gridAfter w:val="1"/>
          <w:wAfter w:w="14" w:type="dxa"/>
          <w:trHeight w:val="301"/>
        </w:trPr>
        <w:tc>
          <w:tcPr>
            <w:tcW w:w="1579" w:type="dxa"/>
            <w:noWrap/>
            <w:hideMark/>
          </w:tcPr>
          <w:p w14:paraId="4BCACF32"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 xml:space="preserve">Gripe aviar altamente patógena </w:t>
            </w:r>
          </w:p>
        </w:tc>
        <w:tc>
          <w:tcPr>
            <w:tcW w:w="1301" w:type="dxa"/>
            <w:noWrap/>
            <w:hideMark/>
          </w:tcPr>
          <w:p w14:paraId="3E7B7BDF" w14:textId="77777777" w:rsidR="008F74D4" w:rsidRPr="002152C4" w:rsidRDefault="008F74D4" w:rsidP="00B779C6">
            <w:pPr>
              <w:rPr>
                <w:rFonts w:ascii="Arial" w:hAnsi="Arial" w:cs="Arial"/>
                <w:sz w:val="18"/>
                <w:szCs w:val="18"/>
                <w:lang w:val="es-ES"/>
              </w:rPr>
            </w:pPr>
          </w:p>
        </w:tc>
        <w:tc>
          <w:tcPr>
            <w:tcW w:w="1350" w:type="dxa"/>
            <w:noWrap/>
            <w:hideMark/>
          </w:tcPr>
          <w:p w14:paraId="224BE82A" w14:textId="77777777" w:rsidR="008F74D4" w:rsidRPr="002152C4" w:rsidRDefault="008F74D4" w:rsidP="00B779C6">
            <w:pPr>
              <w:rPr>
                <w:rFonts w:ascii="Arial" w:hAnsi="Arial" w:cs="Arial"/>
                <w:sz w:val="18"/>
                <w:szCs w:val="18"/>
                <w:lang w:val="es-ES"/>
              </w:rPr>
            </w:pPr>
          </w:p>
        </w:tc>
        <w:tc>
          <w:tcPr>
            <w:tcW w:w="1176" w:type="dxa"/>
            <w:noWrap/>
            <w:hideMark/>
          </w:tcPr>
          <w:p w14:paraId="5516580B" w14:textId="77777777" w:rsidR="008F74D4" w:rsidRPr="002152C4" w:rsidRDefault="008F74D4" w:rsidP="00B779C6">
            <w:pPr>
              <w:rPr>
                <w:rFonts w:ascii="Arial" w:hAnsi="Arial" w:cs="Arial"/>
                <w:sz w:val="18"/>
                <w:szCs w:val="18"/>
                <w:lang w:val="es-ES"/>
              </w:rPr>
            </w:pPr>
          </w:p>
        </w:tc>
        <w:tc>
          <w:tcPr>
            <w:tcW w:w="992" w:type="dxa"/>
            <w:noWrap/>
            <w:hideMark/>
          </w:tcPr>
          <w:p w14:paraId="553C6E18" w14:textId="77777777" w:rsidR="008F74D4" w:rsidRPr="002152C4" w:rsidRDefault="008F74D4" w:rsidP="00B779C6">
            <w:pPr>
              <w:rPr>
                <w:rFonts w:ascii="Arial" w:hAnsi="Arial" w:cs="Arial"/>
                <w:sz w:val="18"/>
                <w:szCs w:val="18"/>
                <w:lang w:val="es-ES"/>
              </w:rPr>
            </w:pPr>
          </w:p>
        </w:tc>
        <w:tc>
          <w:tcPr>
            <w:tcW w:w="1276" w:type="dxa"/>
            <w:noWrap/>
            <w:hideMark/>
          </w:tcPr>
          <w:p w14:paraId="0A586F3B" w14:textId="77777777" w:rsidR="008F74D4" w:rsidRPr="002152C4" w:rsidRDefault="008F74D4" w:rsidP="00B779C6">
            <w:pPr>
              <w:rPr>
                <w:rFonts w:ascii="Arial" w:hAnsi="Arial" w:cs="Arial"/>
                <w:sz w:val="18"/>
                <w:szCs w:val="18"/>
                <w:lang w:val="es-ES"/>
              </w:rPr>
            </w:pPr>
          </w:p>
        </w:tc>
        <w:tc>
          <w:tcPr>
            <w:tcW w:w="1418" w:type="dxa"/>
            <w:noWrap/>
            <w:hideMark/>
          </w:tcPr>
          <w:p w14:paraId="7DAFDC1C" w14:textId="77777777" w:rsidR="008F74D4" w:rsidRPr="002152C4" w:rsidRDefault="008F74D4" w:rsidP="00B779C6">
            <w:pPr>
              <w:rPr>
                <w:rFonts w:ascii="Arial" w:hAnsi="Arial" w:cs="Arial"/>
                <w:sz w:val="18"/>
                <w:szCs w:val="18"/>
                <w:lang w:val="es-ES"/>
              </w:rPr>
            </w:pPr>
          </w:p>
        </w:tc>
        <w:tc>
          <w:tcPr>
            <w:tcW w:w="992" w:type="dxa"/>
            <w:noWrap/>
            <w:hideMark/>
          </w:tcPr>
          <w:p w14:paraId="5E9C086B" w14:textId="77777777" w:rsidR="008F74D4" w:rsidRPr="002152C4" w:rsidRDefault="008F74D4" w:rsidP="00B779C6">
            <w:pPr>
              <w:rPr>
                <w:rFonts w:ascii="Arial" w:hAnsi="Arial" w:cs="Arial"/>
                <w:sz w:val="18"/>
                <w:szCs w:val="18"/>
                <w:lang w:val="es-ES"/>
              </w:rPr>
            </w:pPr>
          </w:p>
        </w:tc>
      </w:tr>
      <w:tr w:rsidR="008F74D4" w:rsidRPr="008F74D4" w14:paraId="4649DBD9" w14:textId="77777777" w:rsidTr="001F7186">
        <w:trPr>
          <w:trHeight w:val="301"/>
        </w:trPr>
        <w:tc>
          <w:tcPr>
            <w:tcW w:w="10098" w:type="dxa"/>
            <w:gridSpan w:val="9"/>
            <w:shd w:val="clear" w:color="auto" w:fill="E7E6E6" w:themeFill="background2"/>
            <w:noWrap/>
            <w:hideMark/>
          </w:tcPr>
          <w:p w14:paraId="33E3D407" w14:textId="77777777" w:rsidR="008F74D4" w:rsidRPr="002152C4" w:rsidRDefault="008F74D4" w:rsidP="00B779C6">
            <w:pPr>
              <w:rPr>
                <w:rFonts w:ascii="Arial" w:hAnsi="Arial" w:cs="Arial"/>
                <w:sz w:val="18"/>
                <w:szCs w:val="18"/>
                <w:lang w:val="es-ES"/>
              </w:rPr>
            </w:pPr>
            <w:r w:rsidRPr="002152C4">
              <w:rPr>
                <w:rFonts w:ascii="Arial" w:hAnsi="Arial" w:cs="Arial"/>
                <w:b/>
                <w:bCs/>
                <w:sz w:val="18"/>
                <w:szCs w:val="18"/>
                <w:lang w:val="es-ES"/>
              </w:rPr>
              <w:t>Atención centrada en grupos altamente amenazados de tiburones, rayas y quimeras</w:t>
            </w:r>
          </w:p>
        </w:tc>
      </w:tr>
      <w:tr w:rsidR="008F74D4" w:rsidRPr="00985D03" w14:paraId="4FA9AF08" w14:textId="77777777" w:rsidTr="001F7186">
        <w:trPr>
          <w:trHeight w:val="301"/>
        </w:trPr>
        <w:tc>
          <w:tcPr>
            <w:tcW w:w="10098" w:type="dxa"/>
            <w:gridSpan w:val="9"/>
            <w:noWrap/>
          </w:tcPr>
          <w:p w14:paraId="1A83DC5D"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 xml:space="preserve">Informe del Grupo de Especialistas en Tiburones de la CSE de la UICN </w:t>
            </w:r>
            <w:hyperlink r:id="rId37" w:history="1">
              <w:r w:rsidRPr="002152C4">
                <w:rPr>
                  <w:rStyle w:val="Hyperlink"/>
                  <w:rFonts w:ascii="Arial" w:hAnsi="Arial" w:cs="Arial"/>
                  <w:i/>
                  <w:iCs/>
                  <w:sz w:val="18"/>
                  <w:szCs w:val="18"/>
                  <w:lang w:val="es-ES"/>
                </w:rPr>
                <w:t xml:space="preserve">The global </w:t>
              </w:r>
              <w:proofErr w:type="gramStart"/>
              <w:r w:rsidRPr="002152C4">
                <w:rPr>
                  <w:rStyle w:val="Hyperlink"/>
                  <w:rFonts w:ascii="Arial" w:hAnsi="Arial" w:cs="Arial"/>
                  <w:i/>
                  <w:iCs/>
                  <w:sz w:val="18"/>
                  <w:szCs w:val="18"/>
                  <w:lang w:val="es-ES"/>
                </w:rPr>
                <w:t>status</w:t>
              </w:r>
              <w:proofErr w:type="gramEnd"/>
              <w:r w:rsidRPr="002152C4">
                <w:rPr>
                  <w:rStyle w:val="Hyperlink"/>
                  <w:rFonts w:ascii="Arial" w:hAnsi="Arial" w:cs="Arial"/>
                  <w:i/>
                  <w:iCs/>
                  <w:sz w:val="18"/>
                  <w:szCs w:val="18"/>
                  <w:lang w:val="es-ES"/>
                </w:rPr>
                <w:t xml:space="preserve"> of </w:t>
              </w:r>
              <w:proofErr w:type="spellStart"/>
              <w:r w:rsidRPr="002152C4">
                <w:rPr>
                  <w:rStyle w:val="Hyperlink"/>
                  <w:rFonts w:ascii="Arial" w:hAnsi="Arial" w:cs="Arial"/>
                  <w:i/>
                  <w:iCs/>
                  <w:sz w:val="18"/>
                  <w:szCs w:val="18"/>
                  <w:lang w:val="es-ES"/>
                </w:rPr>
                <w:t>sharks</w:t>
              </w:r>
              <w:proofErr w:type="spellEnd"/>
              <w:r w:rsidRPr="002152C4">
                <w:rPr>
                  <w:rStyle w:val="Hyperlink"/>
                  <w:rFonts w:ascii="Arial" w:hAnsi="Arial" w:cs="Arial"/>
                  <w:i/>
                  <w:iCs/>
                  <w:sz w:val="18"/>
                  <w:szCs w:val="18"/>
                  <w:lang w:val="es-ES"/>
                </w:rPr>
                <w:t xml:space="preserve">, </w:t>
              </w:r>
              <w:proofErr w:type="spellStart"/>
              <w:r w:rsidRPr="002152C4">
                <w:rPr>
                  <w:rStyle w:val="Hyperlink"/>
                  <w:rFonts w:ascii="Arial" w:hAnsi="Arial" w:cs="Arial"/>
                  <w:i/>
                  <w:iCs/>
                  <w:sz w:val="18"/>
                  <w:szCs w:val="18"/>
                  <w:lang w:val="es-ES"/>
                </w:rPr>
                <w:t>rays</w:t>
              </w:r>
              <w:proofErr w:type="spellEnd"/>
              <w:r w:rsidRPr="002152C4">
                <w:rPr>
                  <w:rStyle w:val="Hyperlink"/>
                  <w:rFonts w:ascii="Arial" w:hAnsi="Arial" w:cs="Arial"/>
                  <w:i/>
                  <w:iCs/>
                  <w:sz w:val="18"/>
                  <w:szCs w:val="18"/>
                  <w:lang w:val="es-ES"/>
                </w:rPr>
                <w:t xml:space="preserve">, and </w:t>
              </w:r>
              <w:proofErr w:type="spellStart"/>
              <w:r w:rsidRPr="002152C4">
                <w:rPr>
                  <w:rStyle w:val="Hyperlink"/>
                  <w:rFonts w:ascii="Arial" w:hAnsi="Arial" w:cs="Arial"/>
                  <w:i/>
                  <w:iCs/>
                  <w:sz w:val="18"/>
                  <w:szCs w:val="18"/>
                  <w:lang w:val="es-ES"/>
                </w:rPr>
                <w:t>chimaeras</w:t>
              </w:r>
              <w:proofErr w:type="spellEnd"/>
            </w:hyperlink>
            <w:r w:rsidRPr="002152C4">
              <w:rPr>
                <w:rFonts w:ascii="Arial" w:hAnsi="Arial" w:cs="Arial"/>
                <w:sz w:val="18"/>
                <w:szCs w:val="18"/>
                <w:lang w:val="es-ES"/>
              </w:rPr>
              <w:t xml:space="preserve"> (Estado mundial de los tiburones, rayas y quimeras) (en particular el capítulo 10)</w:t>
            </w:r>
          </w:p>
        </w:tc>
      </w:tr>
      <w:tr w:rsidR="008F74D4" w:rsidRPr="002152C4" w14:paraId="186B23DC" w14:textId="77777777" w:rsidTr="001F7186">
        <w:trPr>
          <w:gridAfter w:val="1"/>
          <w:wAfter w:w="14" w:type="dxa"/>
          <w:trHeight w:val="301"/>
        </w:trPr>
        <w:tc>
          <w:tcPr>
            <w:tcW w:w="1579" w:type="dxa"/>
            <w:noWrap/>
            <w:hideMark/>
          </w:tcPr>
          <w:p w14:paraId="3BAC982E"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Angelotes</w:t>
            </w:r>
          </w:p>
        </w:tc>
        <w:tc>
          <w:tcPr>
            <w:tcW w:w="1301" w:type="dxa"/>
            <w:noWrap/>
            <w:hideMark/>
          </w:tcPr>
          <w:p w14:paraId="6756E11E" w14:textId="77777777" w:rsidR="008F74D4" w:rsidRPr="002152C4" w:rsidRDefault="008F74D4" w:rsidP="00B779C6">
            <w:pPr>
              <w:rPr>
                <w:rFonts w:ascii="Arial" w:hAnsi="Arial" w:cs="Arial"/>
                <w:sz w:val="18"/>
                <w:szCs w:val="18"/>
                <w:lang w:val="es-ES"/>
              </w:rPr>
            </w:pPr>
          </w:p>
        </w:tc>
        <w:tc>
          <w:tcPr>
            <w:tcW w:w="1350" w:type="dxa"/>
            <w:noWrap/>
            <w:hideMark/>
          </w:tcPr>
          <w:p w14:paraId="0B0735E3" w14:textId="77777777" w:rsidR="008F74D4" w:rsidRPr="002152C4" w:rsidRDefault="008F74D4" w:rsidP="00B779C6">
            <w:pPr>
              <w:rPr>
                <w:rFonts w:ascii="Arial" w:hAnsi="Arial" w:cs="Arial"/>
                <w:sz w:val="18"/>
                <w:szCs w:val="18"/>
                <w:lang w:val="es-ES"/>
              </w:rPr>
            </w:pPr>
          </w:p>
        </w:tc>
        <w:tc>
          <w:tcPr>
            <w:tcW w:w="1176" w:type="dxa"/>
            <w:noWrap/>
            <w:hideMark/>
          </w:tcPr>
          <w:p w14:paraId="2EAAEDDA" w14:textId="77777777" w:rsidR="008F74D4" w:rsidRPr="002152C4" w:rsidRDefault="008F74D4" w:rsidP="00B779C6">
            <w:pPr>
              <w:rPr>
                <w:rFonts w:ascii="Arial" w:hAnsi="Arial" w:cs="Arial"/>
                <w:sz w:val="18"/>
                <w:szCs w:val="18"/>
                <w:lang w:val="es-ES"/>
              </w:rPr>
            </w:pPr>
          </w:p>
        </w:tc>
        <w:tc>
          <w:tcPr>
            <w:tcW w:w="992" w:type="dxa"/>
            <w:noWrap/>
            <w:hideMark/>
          </w:tcPr>
          <w:p w14:paraId="6E739A5C" w14:textId="77777777" w:rsidR="008F74D4" w:rsidRPr="002152C4" w:rsidRDefault="008F74D4" w:rsidP="00B779C6">
            <w:pPr>
              <w:rPr>
                <w:rFonts w:ascii="Arial" w:hAnsi="Arial" w:cs="Arial"/>
                <w:sz w:val="18"/>
                <w:szCs w:val="18"/>
                <w:lang w:val="es-ES"/>
              </w:rPr>
            </w:pPr>
          </w:p>
        </w:tc>
        <w:tc>
          <w:tcPr>
            <w:tcW w:w="1276" w:type="dxa"/>
            <w:noWrap/>
            <w:hideMark/>
          </w:tcPr>
          <w:p w14:paraId="63F5B747" w14:textId="77777777" w:rsidR="008F74D4" w:rsidRPr="002152C4" w:rsidRDefault="008F74D4" w:rsidP="00B779C6">
            <w:pPr>
              <w:rPr>
                <w:rFonts w:ascii="Arial" w:hAnsi="Arial" w:cs="Arial"/>
                <w:sz w:val="18"/>
                <w:szCs w:val="18"/>
                <w:lang w:val="es-ES"/>
              </w:rPr>
            </w:pPr>
          </w:p>
        </w:tc>
        <w:tc>
          <w:tcPr>
            <w:tcW w:w="1418" w:type="dxa"/>
            <w:noWrap/>
            <w:hideMark/>
          </w:tcPr>
          <w:p w14:paraId="6485025F" w14:textId="77777777" w:rsidR="008F74D4" w:rsidRPr="002152C4" w:rsidRDefault="008F74D4" w:rsidP="00B779C6">
            <w:pPr>
              <w:rPr>
                <w:rFonts w:ascii="Arial" w:hAnsi="Arial" w:cs="Arial"/>
                <w:sz w:val="18"/>
                <w:szCs w:val="18"/>
                <w:lang w:val="es-ES"/>
              </w:rPr>
            </w:pPr>
          </w:p>
        </w:tc>
        <w:tc>
          <w:tcPr>
            <w:tcW w:w="992" w:type="dxa"/>
            <w:noWrap/>
            <w:hideMark/>
          </w:tcPr>
          <w:p w14:paraId="5DB8DFB6" w14:textId="77777777" w:rsidR="008F74D4" w:rsidRPr="002152C4" w:rsidRDefault="008F74D4" w:rsidP="00B779C6">
            <w:pPr>
              <w:rPr>
                <w:rFonts w:ascii="Arial" w:hAnsi="Arial" w:cs="Arial"/>
                <w:sz w:val="18"/>
                <w:szCs w:val="18"/>
                <w:lang w:val="es-ES"/>
              </w:rPr>
            </w:pPr>
          </w:p>
        </w:tc>
      </w:tr>
      <w:tr w:rsidR="008F74D4" w:rsidRPr="002152C4" w14:paraId="34D7C3AD" w14:textId="77777777" w:rsidTr="001F7186">
        <w:trPr>
          <w:gridAfter w:val="1"/>
          <w:wAfter w:w="14" w:type="dxa"/>
          <w:trHeight w:val="301"/>
        </w:trPr>
        <w:tc>
          <w:tcPr>
            <w:tcW w:w="1579" w:type="dxa"/>
            <w:noWrap/>
            <w:hideMark/>
          </w:tcPr>
          <w:p w14:paraId="614B611F" w14:textId="77777777" w:rsidR="008F74D4" w:rsidRPr="002152C4" w:rsidRDefault="008F74D4" w:rsidP="00B779C6">
            <w:pPr>
              <w:rPr>
                <w:rFonts w:ascii="Arial" w:hAnsi="Arial" w:cs="Arial"/>
                <w:sz w:val="18"/>
                <w:szCs w:val="18"/>
                <w:lang w:val="es-ES"/>
              </w:rPr>
            </w:pPr>
            <w:proofErr w:type="spellStart"/>
            <w:r w:rsidRPr="002152C4">
              <w:rPr>
                <w:rFonts w:ascii="Arial" w:hAnsi="Arial" w:cs="Arial"/>
                <w:i/>
                <w:sz w:val="18"/>
                <w:szCs w:val="18"/>
                <w:lang w:val="es-ES"/>
              </w:rPr>
              <w:t>Myliobatidae</w:t>
            </w:r>
            <w:proofErr w:type="spellEnd"/>
          </w:p>
        </w:tc>
        <w:tc>
          <w:tcPr>
            <w:tcW w:w="1301" w:type="dxa"/>
            <w:noWrap/>
            <w:hideMark/>
          </w:tcPr>
          <w:p w14:paraId="23D9D6ED" w14:textId="77777777" w:rsidR="008F74D4" w:rsidRPr="002152C4" w:rsidRDefault="008F74D4" w:rsidP="00B779C6">
            <w:pPr>
              <w:rPr>
                <w:rFonts w:ascii="Arial" w:hAnsi="Arial" w:cs="Arial"/>
                <w:sz w:val="18"/>
                <w:szCs w:val="18"/>
                <w:lang w:val="es-ES"/>
              </w:rPr>
            </w:pPr>
          </w:p>
        </w:tc>
        <w:tc>
          <w:tcPr>
            <w:tcW w:w="1350" w:type="dxa"/>
            <w:noWrap/>
            <w:hideMark/>
          </w:tcPr>
          <w:p w14:paraId="771714D1" w14:textId="77777777" w:rsidR="008F74D4" w:rsidRPr="002152C4" w:rsidRDefault="008F74D4" w:rsidP="00B779C6">
            <w:pPr>
              <w:rPr>
                <w:rFonts w:ascii="Arial" w:hAnsi="Arial" w:cs="Arial"/>
                <w:sz w:val="18"/>
                <w:szCs w:val="18"/>
                <w:lang w:val="es-ES"/>
              </w:rPr>
            </w:pPr>
          </w:p>
        </w:tc>
        <w:tc>
          <w:tcPr>
            <w:tcW w:w="1176" w:type="dxa"/>
            <w:noWrap/>
            <w:hideMark/>
          </w:tcPr>
          <w:p w14:paraId="4B868425" w14:textId="77777777" w:rsidR="008F74D4" w:rsidRPr="002152C4" w:rsidRDefault="008F74D4" w:rsidP="00B779C6">
            <w:pPr>
              <w:rPr>
                <w:rFonts w:ascii="Arial" w:hAnsi="Arial" w:cs="Arial"/>
                <w:sz w:val="18"/>
                <w:szCs w:val="18"/>
                <w:lang w:val="es-ES"/>
              </w:rPr>
            </w:pPr>
          </w:p>
        </w:tc>
        <w:tc>
          <w:tcPr>
            <w:tcW w:w="992" w:type="dxa"/>
            <w:noWrap/>
            <w:hideMark/>
          </w:tcPr>
          <w:p w14:paraId="028860C7" w14:textId="77777777" w:rsidR="008F74D4" w:rsidRPr="002152C4" w:rsidRDefault="008F74D4" w:rsidP="00B779C6">
            <w:pPr>
              <w:rPr>
                <w:rFonts w:ascii="Arial" w:hAnsi="Arial" w:cs="Arial"/>
                <w:sz w:val="18"/>
                <w:szCs w:val="18"/>
                <w:lang w:val="es-ES"/>
              </w:rPr>
            </w:pPr>
          </w:p>
        </w:tc>
        <w:tc>
          <w:tcPr>
            <w:tcW w:w="1276" w:type="dxa"/>
            <w:noWrap/>
            <w:hideMark/>
          </w:tcPr>
          <w:p w14:paraId="44F563E5" w14:textId="77777777" w:rsidR="008F74D4" w:rsidRPr="002152C4" w:rsidRDefault="008F74D4" w:rsidP="00B779C6">
            <w:pPr>
              <w:rPr>
                <w:rFonts w:ascii="Arial" w:hAnsi="Arial" w:cs="Arial"/>
                <w:sz w:val="18"/>
                <w:szCs w:val="18"/>
                <w:lang w:val="es-ES"/>
              </w:rPr>
            </w:pPr>
          </w:p>
        </w:tc>
        <w:tc>
          <w:tcPr>
            <w:tcW w:w="1418" w:type="dxa"/>
            <w:noWrap/>
            <w:hideMark/>
          </w:tcPr>
          <w:p w14:paraId="15062B7A" w14:textId="77777777" w:rsidR="008F74D4" w:rsidRPr="002152C4" w:rsidRDefault="008F74D4" w:rsidP="00B779C6">
            <w:pPr>
              <w:rPr>
                <w:rFonts w:ascii="Arial" w:hAnsi="Arial" w:cs="Arial"/>
                <w:sz w:val="18"/>
                <w:szCs w:val="18"/>
                <w:lang w:val="es-ES"/>
              </w:rPr>
            </w:pPr>
          </w:p>
        </w:tc>
        <w:tc>
          <w:tcPr>
            <w:tcW w:w="992" w:type="dxa"/>
            <w:noWrap/>
            <w:hideMark/>
          </w:tcPr>
          <w:p w14:paraId="28BEA54A" w14:textId="77777777" w:rsidR="008F74D4" w:rsidRPr="002152C4" w:rsidRDefault="008F74D4" w:rsidP="00B779C6">
            <w:pPr>
              <w:rPr>
                <w:rFonts w:ascii="Arial" w:hAnsi="Arial" w:cs="Arial"/>
                <w:sz w:val="18"/>
                <w:szCs w:val="18"/>
                <w:lang w:val="es-ES"/>
              </w:rPr>
            </w:pPr>
          </w:p>
        </w:tc>
      </w:tr>
      <w:tr w:rsidR="008F74D4" w:rsidRPr="002152C4" w14:paraId="755B5C46" w14:textId="77777777" w:rsidTr="001F7186">
        <w:trPr>
          <w:gridAfter w:val="1"/>
          <w:wAfter w:w="14" w:type="dxa"/>
          <w:trHeight w:val="301"/>
        </w:trPr>
        <w:tc>
          <w:tcPr>
            <w:tcW w:w="1579" w:type="dxa"/>
            <w:noWrap/>
            <w:hideMark/>
          </w:tcPr>
          <w:p w14:paraId="547A9BBD" w14:textId="77777777" w:rsidR="008F74D4" w:rsidRPr="002152C4" w:rsidRDefault="008F74D4" w:rsidP="00B779C6">
            <w:pPr>
              <w:rPr>
                <w:rFonts w:ascii="Arial" w:hAnsi="Arial" w:cs="Arial"/>
                <w:sz w:val="18"/>
                <w:szCs w:val="18"/>
                <w:lang w:val="es-ES"/>
              </w:rPr>
            </w:pPr>
            <w:proofErr w:type="spellStart"/>
            <w:r w:rsidRPr="002152C4">
              <w:rPr>
                <w:rFonts w:ascii="Arial" w:hAnsi="Arial" w:cs="Arial"/>
                <w:i/>
                <w:sz w:val="18"/>
                <w:szCs w:val="18"/>
                <w:lang w:val="es-ES"/>
              </w:rPr>
              <w:t>Centrophoridae</w:t>
            </w:r>
            <w:proofErr w:type="spellEnd"/>
          </w:p>
        </w:tc>
        <w:tc>
          <w:tcPr>
            <w:tcW w:w="1301" w:type="dxa"/>
            <w:noWrap/>
            <w:hideMark/>
          </w:tcPr>
          <w:p w14:paraId="7EB57DF8" w14:textId="77777777" w:rsidR="008F74D4" w:rsidRPr="002152C4" w:rsidRDefault="008F74D4" w:rsidP="00B779C6">
            <w:pPr>
              <w:rPr>
                <w:rFonts w:ascii="Arial" w:hAnsi="Arial" w:cs="Arial"/>
                <w:sz w:val="18"/>
                <w:szCs w:val="18"/>
                <w:lang w:val="es-ES"/>
              </w:rPr>
            </w:pPr>
          </w:p>
        </w:tc>
        <w:tc>
          <w:tcPr>
            <w:tcW w:w="1350" w:type="dxa"/>
            <w:noWrap/>
            <w:hideMark/>
          </w:tcPr>
          <w:p w14:paraId="13AE8AE8" w14:textId="77777777" w:rsidR="008F74D4" w:rsidRPr="002152C4" w:rsidRDefault="008F74D4" w:rsidP="00B779C6">
            <w:pPr>
              <w:rPr>
                <w:rFonts w:ascii="Arial" w:hAnsi="Arial" w:cs="Arial"/>
                <w:sz w:val="18"/>
                <w:szCs w:val="18"/>
                <w:lang w:val="es-ES"/>
              </w:rPr>
            </w:pPr>
          </w:p>
        </w:tc>
        <w:tc>
          <w:tcPr>
            <w:tcW w:w="1176" w:type="dxa"/>
            <w:noWrap/>
            <w:hideMark/>
          </w:tcPr>
          <w:p w14:paraId="2A13AAD8" w14:textId="77777777" w:rsidR="008F74D4" w:rsidRPr="002152C4" w:rsidRDefault="008F74D4" w:rsidP="00B779C6">
            <w:pPr>
              <w:rPr>
                <w:rFonts w:ascii="Arial" w:hAnsi="Arial" w:cs="Arial"/>
                <w:sz w:val="18"/>
                <w:szCs w:val="18"/>
                <w:lang w:val="es-ES"/>
              </w:rPr>
            </w:pPr>
          </w:p>
        </w:tc>
        <w:tc>
          <w:tcPr>
            <w:tcW w:w="992" w:type="dxa"/>
            <w:noWrap/>
            <w:hideMark/>
          </w:tcPr>
          <w:p w14:paraId="4F8DDBA9" w14:textId="77777777" w:rsidR="008F74D4" w:rsidRPr="002152C4" w:rsidRDefault="008F74D4" w:rsidP="00B779C6">
            <w:pPr>
              <w:rPr>
                <w:rFonts w:ascii="Arial" w:hAnsi="Arial" w:cs="Arial"/>
                <w:sz w:val="18"/>
                <w:szCs w:val="18"/>
                <w:lang w:val="es-ES"/>
              </w:rPr>
            </w:pPr>
          </w:p>
        </w:tc>
        <w:tc>
          <w:tcPr>
            <w:tcW w:w="1276" w:type="dxa"/>
            <w:noWrap/>
            <w:hideMark/>
          </w:tcPr>
          <w:p w14:paraId="1030CF45" w14:textId="77777777" w:rsidR="008F74D4" w:rsidRPr="002152C4" w:rsidRDefault="008F74D4" w:rsidP="00B779C6">
            <w:pPr>
              <w:rPr>
                <w:rFonts w:ascii="Arial" w:hAnsi="Arial" w:cs="Arial"/>
                <w:sz w:val="18"/>
                <w:szCs w:val="18"/>
                <w:lang w:val="es-ES"/>
              </w:rPr>
            </w:pPr>
          </w:p>
        </w:tc>
        <w:tc>
          <w:tcPr>
            <w:tcW w:w="1418" w:type="dxa"/>
            <w:noWrap/>
            <w:hideMark/>
          </w:tcPr>
          <w:p w14:paraId="3B8C3A9F" w14:textId="77777777" w:rsidR="008F74D4" w:rsidRPr="002152C4" w:rsidRDefault="008F74D4" w:rsidP="00B779C6">
            <w:pPr>
              <w:rPr>
                <w:rFonts w:ascii="Arial" w:hAnsi="Arial" w:cs="Arial"/>
                <w:sz w:val="18"/>
                <w:szCs w:val="18"/>
                <w:lang w:val="es-ES"/>
              </w:rPr>
            </w:pPr>
          </w:p>
        </w:tc>
        <w:tc>
          <w:tcPr>
            <w:tcW w:w="992" w:type="dxa"/>
            <w:noWrap/>
            <w:hideMark/>
          </w:tcPr>
          <w:p w14:paraId="0DB1B437" w14:textId="77777777" w:rsidR="008F74D4" w:rsidRPr="002152C4" w:rsidRDefault="008F74D4" w:rsidP="00B779C6">
            <w:pPr>
              <w:rPr>
                <w:rFonts w:ascii="Arial" w:hAnsi="Arial" w:cs="Arial"/>
                <w:sz w:val="18"/>
                <w:szCs w:val="18"/>
                <w:lang w:val="es-ES"/>
              </w:rPr>
            </w:pPr>
          </w:p>
        </w:tc>
      </w:tr>
      <w:tr w:rsidR="008F74D4" w:rsidRPr="002152C4" w14:paraId="116CE2FE" w14:textId="77777777" w:rsidTr="001F7186">
        <w:trPr>
          <w:gridAfter w:val="1"/>
          <w:wAfter w:w="14" w:type="dxa"/>
          <w:trHeight w:val="301"/>
        </w:trPr>
        <w:tc>
          <w:tcPr>
            <w:tcW w:w="1579" w:type="dxa"/>
            <w:noWrap/>
            <w:hideMark/>
          </w:tcPr>
          <w:p w14:paraId="4CEFCF68"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Tiburones martillo</w:t>
            </w:r>
          </w:p>
        </w:tc>
        <w:tc>
          <w:tcPr>
            <w:tcW w:w="1301" w:type="dxa"/>
            <w:noWrap/>
            <w:hideMark/>
          </w:tcPr>
          <w:p w14:paraId="26F4AADD" w14:textId="77777777" w:rsidR="008F74D4" w:rsidRPr="002152C4" w:rsidRDefault="008F74D4" w:rsidP="00B779C6">
            <w:pPr>
              <w:rPr>
                <w:rFonts w:ascii="Arial" w:hAnsi="Arial" w:cs="Arial"/>
                <w:sz w:val="18"/>
                <w:szCs w:val="18"/>
                <w:lang w:val="es-ES"/>
              </w:rPr>
            </w:pPr>
          </w:p>
        </w:tc>
        <w:tc>
          <w:tcPr>
            <w:tcW w:w="1350" w:type="dxa"/>
            <w:noWrap/>
            <w:hideMark/>
          </w:tcPr>
          <w:p w14:paraId="134BB136" w14:textId="77777777" w:rsidR="008F74D4" w:rsidRPr="002152C4" w:rsidRDefault="008F74D4" w:rsidP="00B779C6">
            <w:pPr>
              <w:rPr>
                <w:rFonts w:ascii="Arial" w:hAnsi="Arial" w:cs="Arial"/>
                <w:sz w:val="18"/>
                <w:szCs w:val="18"/>
                <w:lang w:val="es-ES"/>
              </w:rPr>
            </w:pPr>
          </w:p>
        </w:tc>
        <w:tc>
          <w:tcPr>
            <w:tcW w:w="1176" w:type="dxa"/>
            <w:noWrap/>
            <w:hideMark/>
          </w:tcPr>
          <w:p w14:paraId="59DA1EAF" w14:textId="77777777" w:rsidR="008F74D4" w:rsidRPr="002152C4" w:rsidRDefault="008F74D4" w:rsidP="00B779C6">
            <w:pPr>
              <w:rPr>
                <w:rFonts w:ascii="Arial" w:hAnsi="Arial" w:cs="Arial"/>
                <w:sz w:val="18"/>
                <w:szCs w:val="18"/>
                <w:lang w:val="es-ES"/>
              </w:rPr>
            </w:pPr>
          </w:p>
        </w:tc>
        <w:tc>
          <w:tcPr>
            <w:tcW w:w="992" w:type="dxa"/>
            <w:noWrap/>
            <w:hideMark/>
          </w:tcPr>
          <w:p w14:paraId="1FD81703" w14:textId="77777777" w:rsidR="008F74D4" w:rsidRPr="002152C4" w:rsidRDefault="008F74D4" w:rsidP="00B779C6">
            <w:pPr>
              <w:rPr>
                <w:rFonts w:ascii="Arial" w:hAnsi="Arial" w:cs="Arial"/>
                <w:sz w:val="18"/>
                <w:szCs w:val="18"/>
                <w:lang w:val="es-ES"/>
              </w:rPr>
            </w:pPr>
          </w:p>
        </w:tc>
        <w:tc>
          <w:tcPr>
            <w:tcW w:w="1276" w:type="dxa"/>
            <w:noWrap/>
            <w:hideMark/>
          </w:tcPr>
          <w:p w14:paraId="3FF79619" w14:textId="77777777" w:rsidR="008F74D4" w:rsidRPr="002152C4" w:rsidRDefault="008F74D4" w:rsidP="00B779C6">
            <w:pPr>
              <w:rPr>
                <w:rFonts w:ascii="Arial" w:hAnsi="Arial" w:cs="Arial"/>
                <w:sz w:val="18"/>
                <w:szCs w:val="18"/>
                <w:lang w:val="es-ES"/>
              </w:rPr>
            </w:pPr>
          </w:p>
        </w:tc>
        <w:tc>
          <w:tcPr>
            <w:tcW w:w="1418" w:type="dxa"/>
            <w:noWrap/>
            <w:hideMark/>
          </w:tcPr>
          <w:p w14:paraId="184605EA" w14:textId="77777777" w:rsidR="008F74D4" w:rsidRPr="002152C4" w:rsidRDefault="008F74D4" w:rsidP="00B779C6">
            <w:pPr>
              <w:rPr>
                <w:rFonts w:ascii="Arial" w:hAnsi="Arial" w:cs="Arial"/>
                <w:sz w:val="18"/>
                <w:szCs w:val="18"/>
                <w:lang w:val="es-ES"/>
              </w:rPr>
            </w:pPr>
          </w:p>
        </w:tc>
        <w:tc>
          <w:tcPr>
            <w:tcW w:w="992" w:type="dxa"/>
            <w:noWrap/>
            <w:hideMark/>
          </w:tcPr>
          <w:p w14:paraId="515DAAC3" w14:textId="77777777" w:rsidR="008F74D4" w:rsidRPr="002152C4" w:rsidRDefault="008F74D4" w:rsidP="00B779C6">
            <w:pPr>
              <w:rPr>
                <w:rFonts w:ascii="Arial" w:hAnsi="Arial" w:cs="Arial"/>
                <w:sz w:val="18"/>
                <w:szCs w:val="18"/>
                <w:lang w:val="es-ES"/>
              </w:rPr>
            </w:pPr>
          </w:p>
        </w:tc>
      </w:tr>
      <w:tr w:rsidR="008F74D4" w:rsidRPr="002152C4" w14:paraId="73810C70" w14:textId="77777777" w:rsidTr="001F7186">
        <w:trPr>
          <w:gridAfter w:val="1"/>
          <w:wAfter w:w="14" w:type="dxa"/>
          <w:trHeight w:val="301"/>
        </w:trPr>
        <w:tc>
          <w:tcPr>
            <w:tcW w:w="1579" w:type="dxa"/>
            <w:noWrap/>
            <w:hideMark/>
          </w:tcPr>
          <w:p w14:paraId="194CF02F"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Rayas hocicudas</w:t>
            </w:r>
          </w:p>
        </w:tc>
        <w:tc>
          <w:tcPr>
            <w:tcW w:w="1301" w:type="dxa"/>
            <w:noWrap/>
            <w:hideMark/>
          </w:tcPr>
          <w:p w14:paraId="37A7009C" w14:textId="77777777" w:rsidR="008F74D4" w:rsidRPr="002152C4" w:rsidRDefault="008F74D4" w:rsidP="00B779C6">
            <w:pPr>
              <w:rPr>
                <w:rFonts w:ascii="Arial" w:hAnsi="Arial" w:cs="Arial"/>
                <w:sz w:val="18"/>
                <w:szCs w:val="18"/>
                <w:lang w:val="es-ES"/>
              </w:rPr>
            </w:pPr>
          </w:p>
        </w:tc>
        <w:tc>
          <w:tcPr>
            <w:tcW w:w="1350" w:type="dxa"/>
            <w:noWrap/>
            <w:hideMark/>
          </w:tcPr>
          <w:p w14:paraId="1CCF29BB" w14:textId="77777777" w:rsidR="008F74D4" w:rsidRPr="002152C4" w:rsidRDefault="008F74D4" w:rsidP="00B779C6">
            <w:pPr>
              <w:rPr>
                <w:rFonts w:ascii="Arial" w:hAnsi="Arial" w:cs="Arial"/>
                <w:sz w:val="18"/>
                <w:szCs w:val="18"/>
                <w:lang w:val="es-ES"/>
              </w:rPr>
            </w:pPr>
          </w:p>
        </w:tc>
        <w:tc>
          <w:tcPr>
            <w:tcW w:w="1176" w:type="dxa"/>
            <w:noWrap/>
            <w:hideMark/>
          </w:tcPr>
          <w:p w14:paraId="5280A23B" w14:textId="77777777" w:rsidR="008F74D4" w:rsidRPr="002152C4" w:rsidRDefault="008F74D4" w:rsidP="00B779C6">
            <w:pPr>
              <w:rPr>
                <w:rFonts w:ascii="Arial" w:hAnsi="Arial" w:cs="Arial"/>
                <w:sz w:val="18"/>
                <w:szCs w:val="18"/>
                <w:lang w:val="es-ES"/>
              </w:rPr>
            </w:pPr>
          </w:p>
        </w:tc>
        <w:tc>
          <w:tcPr>
            <w:tcW w:w="992" w:type="dxa"/>
            <w:noWrap/>
            <w:hideMark/>
          </w:tcPr>
          <w:p w14:paraId="2BDC8D39" w14:textId="77777777" w:rsidR="008F74D4" w:rsidRPr="002152C4" w:rsidRDefault="008F74D4" w:rsidP="00B779C6">
            <w:pPr>
              <w:rPr>
                <w:rFonts w:ascii="Arial" w:hAnsi="Arial" w:cs="Arial"/>
                <w:sz w:val="18"/>
                <w:szCs w:val="18"/>
                <w:lang w:val="es-ES"/>
              </w:rPr>
            </w:pPr>
          </w:p>
        </w:tc>
        <w:tc>
          <w:tcPr>
            <w:tcW w:w="1276" w:type="dxa"/>
            <w:noWrap/>
            <w:hideMark/>
          </w:tcPr>
          <w:p w14:paraId="47228ABD" w14:textId="77777777" w:rsidR="008F74D4" w:rsidRPr="002152C4" w:rsidRDefault="008F74D4" w:rsidP="00B779C6">
            <w:pPr>
              <w:rPr>
                <w:rFonts w:ascii="Arial" w:hAnsi="Arial" w:cs="Arial"/>
                <w:sz w:val="18"/>
                <w:szCs w:val="18"/>
                <w:lang w:val="es-ES"/>
              </w:rPr>
            </w:pPr>
          </w:p>
        </w:tc>
        <w:tc>
          <w:tcPr>
            <w:tcW w:w="1418" w:type="dxa"/>
            <w:noWrap/>
            <w:hideMark/>
          </w:tcPr>
          <w:p w14:paraId="133155FF" w14:textId="77777777" w:rsidR="008F74D4" w:rsidRPr="002152C4" w:rsidRDefault="008F74D4" w:rsidP="00B779C6">
            <w:pPr>
              <w:rPr>
                <w:rFonts w:ascii="Arial" w:hAnsi="Arial" w:cs="Arial"/>
                <w:sz w:val="18"/>
                <w:szCs w:val="18"/>
                <w:lang w:val="es-ES"/>
              </w:rPr>
            </w:pPr>
          </w:p>
        </w:tc>
        <w:tc>
          <w:tcPr>
            <w:tcW w:w="992" w:type="dxa"/>
            <w:noWrap/>
            <w:hideMark/>
          </w:tcPr>
          <w:p w14:paraId="66BCC93D" w14:textId="77777777" w:rsidR="008F74D4" w:rsidRPr="002152C4" w:rsidRDefault="008F74D4" w:rsidP="00B779C6">
            <w:pPr>
              <w:rPr>
                <w:rFonts w:ascii="Arial" w:hAnsi="Arial" w:cs="Arial"/>
                <w:sz w:val="18"/>
                <w:szCs w:val="18"/>
                <w:lang w:val="es-ES"/>
              </w:rPr>
            </w:pPr>
          </w:p>
        </w:tc>
      </w:tr>
      <w:tr w:rsidR="008F74D4" w:rsidRPr="002152C4" w14:paraId="3F009726" w14:textId="77777777" w:rsidTr="001F7186">
        <w:trPr>
          <w:gridAfter w:val="1"/>
          <w:wAfter w:w="14" w:type="dxa"/>
          <w:trHeight w:val="301"/>
        </w:trPr>
        <w:tc>
          <w:tcPr>
            <w:tcW w:w="1579" w:type="dxa"/>
            <w:noWrap/>
            <w:hideMark/>
          </w:tcPr>
          <w:p w14:paraId="38C71861"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lastRenderedPageBreak/>
              <w:t>Tiburones y rayas pelágicos</w:t>
            </w:r>
          </w:p>
        </w:tc>
        <w:tc>
          <w:tcPr>
            <w:tcW w:w="1301" w:type="dxa"/>
            <w:noWrap/>
            <w:hideMark/>
          </w:tcPr>
          <w:p w14:paraId="48FF0619" w14:textId="77777777" w:rsidR="008F74D4" w:rsidRPr="002152C4" w:rsidRDefault="008F74D4" w:rsidP="00B779C6">
            <w:pPr>
              <w:rPr>
                <w:rFonts w:ascii="Arial" w:hAnsi="Arial" w:cs="Arial"/>
                <w:sz w:val="18"/>
                <w:szCs w:val="18"/>
                <w:lang w:val="es-ES"/>
              </w:rPr>
            </w:pPr>
          </w:p>
        </w:tc>
        <w:tc>
          <w:tcPr>
            <w:tcW w:w="1350" w:type="dxa"/>
            <w:noWrap/>
            <w:hideMark/>
          </w:tcPr>
          <w:p w14:paraId="7A99C425" w14:textId="77777777" w:rsidR="008F74D4" w:rsidRPr="002152C4" w:rsidRDefault="008F74D4" w:rsidP="00B779C6">
            <w:pPr>
              <w:rPr>
                <w:rFonts w:ascii="Arial" w:hAnsi="Arial" w:cs="Arial"/>
                <w:sz w:val="18"/>
                <w:szCs w:val="18"/>
                <w:lang w:val="es-ES"/>
              </w:rPr>
            </w:pPr>
          </w:p>
        </w:tc>
        <w:tc>
          <w:tcPr>
            <w:tcW w:w="1176" w:type="dxa"/>
            <w:noWrap/>
            <w:hideMark/>
          </w:tcPr>
          <w:p w14:paraId="7806C230" w14:textId="77777777" w:rsidR="008F74D4" w:rsidRPr="002152C4" w:rsidRDefault="008F74D4" w:rsidP="00B779C6">
            <w:pPr>
              <w:rPr>
                <w:rFonts w:ascii="Arial" w:hAnsi="Arial" w:cs="Arial"/>
                <w:sz w:val="18"/>
                <w:szCs w:val="18"/>
                <w:lang w:val="es-ES"/>
              </w:rPr>
            </w:pPr>
          </w:p>
        </w:tc>
        <w:tc>
          <w:tcPr>
            <w:tcW w:w="992" w:type="dxa"/>
            <w:noWrap/>
            <w:hideMark/>
          </w:tcPr>
          <w:p w14:paraId="3654AA4B" w14:textId="77777777" w:rsidR="008F74D4" w:rsidRPr="002152C4" w:rsidRDefault="008F74D4" w:rsidP="00B779C6">
            <w:pPr>
              <w:rPr>
                <w:rFonts w:ascii="Arial" w:hAnsi="Arial" w:cs="Arial"/>
                <w:sz w:val="18"/>
                <w:szCs w:val="18"/>
                <w:lang w:val="es-ES"/>
              </w:rPr>
            </w:pPr>
          </w:p>
        </w:tc>
        <w:tc>
          <w:tcPr>
            <w:tcW w:w="1276" w:type="dxa"/>
            <w:noWrap/>
            <w:hideMark/>
          </w:tcPr>
          <w:p w14:paraId="6915C6A7" w14:textId="77777777" w:rsidR="008F74D4" w:rsidRPr="002152C4" w:rsidRDefault="008F74D4" w:rsidP="00B779C6">
            <w:pPr>
              <w:rPr>
                <w:rFonts w:ascii="Arial" w:hAnsi="Arial" w:cs="Arial"/>
                <w:sz w:val="18"/>
                <w:szCs w:val="18"/>
                <w:lang w:val="es-ES"/>
              </w:rPr>
            </w:pPr>
          </w:p>
        </w:tc>
        <w:tc>
          <w:tcPr>
            <w:tcW w:w="1418" w:type="dxa"/>
            <w:noWrap/>
            <w:hideMark/>
          </w:tcPr>
          <w:p w14:paraId="0372D27B" w14:textId="77777777" w:rsidR="008F74D4" w:rsidRPr="002152C4" w:rsidRDefault="008F74D4" w:rsidP="00B779C6">
            <w:pPr>
              <w:rPr>
                <w:rFonts w:ascii="Arial" w:hAnsi="Arial" w:cs="Arial"/>
                <w:sz w:val="18"/>
                <w:szCs w:val="18"/>
                <w:lang w:val="es-ES"/>
              </w:rPr>
            </w:pPr>
          </w:p>
        </w:tc>
        <w:tc>
          <w:tcPr>
            <w:tcW w:w="992" w:type="dxa"/>
            <w:noWrap/>
            <w:hideMark/>
          </w:tcPr>
          <w:p w14:paraId="67017C0B" w14:textId="77777777" w:rsidR="008F74D4" w:rsidRPr="002152C4" w:rsidRDefault="008F74D4" w:rsidP="00B779C6">
            <w:pPr>
              <w:rPr>
                <w:rFonts w:ascii="Arial" w:hAnsi="Arial" w:cs="Arial"/>
                <w:sz w:val="18"/>
                <w:szCs w:val="18"/>
                <w:lang w:val="es-ES"/>
              </w:rPr>
            </w:pPr>
          </w:p>
        </w:tc>
      </w:tr>
      <w:tr w:rsidR="008F74D4" w:rsidRPr="002152C4" w14:paraId="73C147F4" w14:textId="77777777" w:rsidTr="001F7186">
        <w:trPr>
          <w:gridAfter w:val="1"/>
          <w:wAfter w:w="14" w:type="dxa"/>
          <w:trHeight w:val="301"/>
        </w:trPr>
        <w:tc>
          <w:tcPr>
            <w:tcW w:w="1579" w:type="dxa"/>
            <w:noWrap/>
            <w:hideMark/>
          </w:tcPr>
          <w:p w14:paraId="14B36EE4"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 xml:space="preserve">Tiburones y rayas </w:t>
            </w:r>
            <w:proofErr w:type="spellStart"/>
            <w:r w:rsidRPr="002152C4">
              <w:rPr>
                <w:rFonts w:ascii="Arial" w:hAnsi="Arial" w:cs="Arial"/>
                <w:sz w:val="18"/>
                <w:szCs w:val="18"/>
                <w:lang w:val="es-ES"/>
              </w:rPr>
              <w:t>planctívoros</w:t>
            </w:r>
            <w:proofErr w:type="spellEnd"/>
          </w:p>
        </w:tc>
        <w:tc>
          <w:tcPr>
            <w:tcW w:w="1301" w:type="dxa"/>
            <w:noWrap/>
            <w:hideMark/>
          </w:tcPr>
          <w:p w14:paraId="42B1CB63" w14:textId="77777777" w:rsidR="008F74D4" w:rsidRPr="002152C4" w:rsidRDefault="008F74D4" w:rsidP="00B779C6">
            <w:pPr>
              <w:rPr>
                <w:rFonts w:ascii="Arial" w:hAnsi="Arial" w:cs="Arial"/>
                <w:sz w:val="18"/>
                <w:szCs w:val="18"/>
                <w:lang w:val="es-ES"/>
              </w:rPr>
            </w:pPr>
          </w:p>
        </w:tc>
        <w:tc>
          <w:tcPr>
            <w:tcW w:w="1350" w:type="dxa"/>
            <w:noWrap/>
            <w:hideMark/>
          </w:tcPr>
          <w:p w14:paraId="39D47566" w14:textId="77777777" w:rsidR="008F74D4" w:rsidRPr="002152C4" w:rsidRDefault="008F74D4" w:rsidP="00B779C6">
            <w:pPr>
              <w:rPr>
                <w:rFonts w:ascii="Arial" w:hAnsi="Arial" w:cs="Arial"/>
                <w:sz w:val="18"/>
                <w:szCs w:val="18"/>
                <w:lang w:val="es-ES"/>
              </w:rPr>
            </w:pPr>
          </w:p>
        </w:tc>
        <w:tc>
          <w:tcPr>
            <w:tcW w:w="1176" w:type="dxa"/>
            <w:noWrap/>
            <w:hideMark/>
          </w:tcPr>
          <w:p w14:paraId="26A89B21" w14:textId="77777777" w:rsidR="008F74D4" w:rsidRPr="002152C4" w:rsidRDefault="008F74D4" w:rsidP="00B779C6">
            <w:pPr>
              <w:rPr>
                <w:rFonts w:ascii="Arial" w:hAnsi="Arial" w:cs="Arial"/>
                <w:sz w:val="18"/>
                <w:szCs w:val="18"/>
                <w:lang w:val="es-ES"/>
              </w:rPr>
            </w:pPr>
          </w:p>
        </w:tc>
        <w:tc>
          <w:tcPr>
            <w:tcW w:w="992" w:type="dxa"/>
            <w:noWrap/>
            <w:hideMark/>
          </w:tcPr>
          <w:p w14:paraId="2D5408FF" w14:textId="77777777" w:rsidR="008F74D4" w:rsidRPr="002152C4" w:rsidRDefault="008F74D4" w:rsidP="00B779C6">
            <w:pPr>
              <w:rPr>
                <w:rFonts w:ascii="Arial" w:hAnsi="Arial" w:cs="Arial"/>
                <w:sz w:val="18"/>
                <w:szCs w:val="18"/>
                <w:lang w:val="es-ES"/>
              </w:rPr>
            </w:pPr>
          </w:p>
        </w:tc>
        <w:tc>
          <w:tcPr>
            <w:tcW w:w="1276" w:type="dxa"/>
            <w:noWrap/>
            <w:hideMark/>
          </w:tcPr>
          <w:p w14:paraId="0BE9E778" w14:textId="77777777" w:rsidR="008F74D4" w:rsidRPr="002152C4" w:rsidRDefault="008F74D4" w:rsidP="00B779C6">
            <w:pPr>
              <w:rPr>
                <w:rFonts w:ascii="Arial" w:hAnsi="Arial" w:cs="Arial"/>
                <w:sz w:val="18"/>
                <w:szCs w:val="18"/>
                <w:lang w:val="es-ES"/>
              </w:rPr>
            </w:pPr>
          </w:p>
        </w:tc>
        <w:tc>
          <w:tcPr>
            <w:tcW w:w="1418" w:type="dxa"/>
            <w:noWrap/>
            <w:hideMark/>
          </w:tcPr>
          <w:p w14:paraId="2761AF5A" w14:textId="77777777" w:rsidR="008F74D4" w:rsidRPr="002152C4" w:rsidRDefault="008F74D4" w:rsidP="00B779C6">
            <w:pPr>
              <w:rPr>
                <w:rFonts w:ascii="Arial" w:hAnsi="Arial" w:cs="Arial"/>
                <w:sz w:val="18"/>
                <w:szCs w:val="18"/>
                <w:lang w:val="es-ES"/>
              </w:rPr>
            </w:pPr>
          </w:p>
        </w:tc>
        <w:tc>
          <w:tcPr>
            <w:tcW w:w="992" w:type="dxa"/>
            <w:noWrap/>
            <w:hideMark/>
          </w:tcPr>
          <w:p w14:paraId="6990D17B" w14:textId="77777777" w:rsidR="008F74D4" w:rsidRPr="002152C4" w:rsidRDefault="008F74D4" w:rsidP="00B779C6">
            <w:pPr>
              <w:rPr>
                <w:rFonts w:ascii="Arial" w:hAnsi="Arial" w:cs="Arial"/>
                <w:sz w:val="18"/>
                <w:szCs w:val="18"/>
                <w:lang w:val="es-ES"/>
              </w:rPr>
            </w:pPr>
          </w:p>
        </w:tc>
      </w:tr>
      <w:tr w:rsidR="008F74D4" w:rsidRPr="002152C4" w14:paraId="27B5840F" w14:textId="77777777" w:rsidTr="001F7186">
        <w:trPr>
          <w:gridAfter w:val="1"/>
          <w:wAfter w:w="14" w:type="dxa"/>
          <w:trHeight w:val="301"/>
        </w:trPr>
        <w:tc>
          <w:tcPr>
            <w:tcW w:w="1579" w:type="dxa"/>
            <w:noWrap/>
            <w:hideMark/>
          </w:tcPr>
          <w:p w14:paraId="58F24789"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 xml:space="preserve">Rayas </w:t>
            </w:r>
            <w:proofErr w:type="spellStart"/>
            <w:r w:rsidRPr="002152C4">
              <w:rPr>
                <w:rFonts w:ascii="Arial" w:hAnsi="Arial" w:cs="Arial"/>
                <w:sz w:val="18"/>
                <w:szCs w:val="18"/>
                <w:lang w:val="es-ES"/>
              </w:rPr>
              <w:t>rhino</w:t>
            </w:r>
            <w:proofErr w:type="spellEnd"/>
          </w:p>
        </w:tc>
        <w:tc>
          <w:tcPr>
            <w:tcW w:w="1301" w:type="dxa"/>
            <w:noWrap/>
            <w:hideMark/>
          </w:tcPr>
          <w:p w14:paraId="61AF4230" w14:textId="77777777" w:rsidR="008F74D4" w:rsidRPr="002152C4" w:rsidRDefault="008F74D4" w:rsidP="00B779C6">
            <w:pPr>
              <w:rPr>
                <w:rFonts w:ascii="Arial" w:hAnsi="Arial" w:cs="Arial"/>
                <w:sz w:val="18"/>
                <w:szCs w:val="18"/>
                <w:lang w:val="es-ES"/>
              </w:rPr>
            </w:pPr>
          </w:p>
        </w:tc>
        <w:tc>
          <w:tcPr>
            <w:tcW w:w="1350" w:type="dxa"/>
            <w:noWrap/>
            <w:hideMark/>
          </w:tcPr>
          <w:p w14:paraId="1B8B091A" w14:textId="77777777" w:rsidR="008F74D4" w:rsidRPr="002152C4" w:rsidRDefault="008F74D4" w:rsidP="00B779C6">
            <w:pPr>
              <w:rPr>
                <w:rFonts w:ascii="Arial" w:hAnsi="Arial" w:cs="Arial"/>
                <w:sz w:val="18"/>
                <w:szCs w:val="18"/>
                <w:lang w:val="es-ES"/>
              </w:rPr>
            </w:pPr>
          </w:p>
        </w:tc>
        <w:tc>
          <w:tcPr>
            <w:tcW w:w="1176" w:type="dxa"/>
            <w:noWrap/>
            <w:hideMark/>
          </w:tcPr>
          <w:p w14:paraId="3FE8DFDF" w14:textId="77777777" w:rsidR="008F74D4" w:rsidRPr="002152C4" w:rsidRDefault="008F74D4" w:rsidP="00B779C6">
            <w:pPr>
              <w:rPr>
                <w:rFonts w:ascii="Arial" w:hAnsi="Arial" w:cs="Arial"/>
                <w:sz w:val="18"/>
                <w:szCs w:val="18"/>
                <w:lang w:val="es-ES"/>
              </w:rPr>
            </w:pPr>
          </w:p>
        </w:tc>
        <w:tc>
          <w:tcPr>
            <w:tcW w:w="992" w:type="dxa"/>
            <w:noWrap/>
            <w:hideMark/>
          </w:tcPr>
          <w:p w14:paraId="63E1350B" w14:textId="77777777" w:rsidR="008F74D4" w:rsidRPr="002152C4" w:rsidRDefault="008F74D4" w:rsidP="00B779C6">
            <w:pPr>
              <w:rPr>
                <w:rFonts w:ascii="Arial" w:hAnsi="Arial" w:cs="Arial"/>
                <w:sz w:val="18"/>
                <w:szCs w:val="18"/>
                <w:lang w:val="es-ES"/>
              </w:rPr>
            </w:pPr>
          </w:p>
        </w:tc>
        <w:tc>
          <w:tcPr>
            <w:tcW w:w="1276" w:type="dxa"/>
            <w:noWrap/>
            <w:hideMark/>
          </w:tcPr>
          <w:p w14:paraId="51BCC854" w14:textId="77777777" w:rsidR="008F74D4" w:rsidRPr="002152C4" w:rsidRDefault="008F74D4" w:rsidP="00B779C6">
            <w:pPr>
              <w:rPr>
                <w:rFonts w:ascii="Arial" w:hAnsi="Arial" w:cs="Arial"/>
                <w:sz w:val="18"/>
                <w:szCs w:val="18"/>
                <w:lang w:val="es-ES"/>
              </w:rPr>
            </w:pPr>
          </w:p>
        </w:tc>
        <w:tc>
          <w:tcPr>
            <w:tcW w:w="1418" w:type="dxa"/>
            <w:noWrap/>
            <w:hideMark/>
          </w:tcPr>
          <w:p w14:paraId="525E167B" w14:textId="77777777" w:rsidR="008F74D4" w:rsidRPr="002152C4" w:rsidRDefault="008F74D4" w:rsidP="00B779C6">
            <w:pPr>
              <w:rPr>
                <w:rFonts w:ascii="Arial" w:hAnsi="Arial" w:cs="Arial"/>
                <w:sz w:val="18"/>
                <w:szCs w:val="18"/>
                <w:lang w:val="es-ES"/>
              </w:rPr>
            </w:pPr>
          </w:p>
        </w:tc>
        <w:tc>
          <w:tcPr>
            <w:tcW w:w="992" w:type="dxa"/>
            <w:noWrap/>
            <w:hideMark/>
          </w:tcPr>
          <w:p w14:paraId="7E914FF6" w14:textId="77777777" w:rsidR="008F74D4" w:rsidRPr="002152C4" w:rsidRDefault="008F74D4" w:rsidP="00B779C6">
            <w:pPr>
              <w:rPr>
                <w:rFonts w:ascii="Arial" w:hAnsi="Arial" w:cs="Arial"/>
                <w:sz w:val="18"/>
                <w:szCs w:val="18"/>
                <w:lang w:val="es-ES"/>
              </w:rPr>
            </w:pPr>
          </w:p>
        </w:tc>
      </w:tr>
      <w:tr w:rsidR="008F74D4" w:rsidRPr="008F74D4" w14:paraId="1729B8E2" w14:textId="77777777" w:rsidTr="001F7186">
        <w:trPr>
          <w:gridAfter w:val="1"/>
          <w:wAfter w:w="14" w:type="dxa"/>
          <w:trHeight w:val="301"/>
        </w:trPr>
        <w:tc>
          <w:tcPr>
            <w:tcW w:w="1579" w:type="dxa"/>
            <w:noWrap/>
            <w:hideMark/>
          </w:tcPr>
          <w:p w14:paraId="7997F84E"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Rayas de agua dulce sudamericanas</w:t>
            </w:r>
          </w:p>
        </w:tc>
        <w:tc>
          <w:tcPr>
            <w:tcW w:w="1301" w:type="dxa"/>
            <w:noWrap/>
            <w:hideMark/>
          </w:tcPr>
          <w:p w14:paraId="561DC5C4" w14:textId="77777777" w:rsidR="008F74D4" w:rsidRPr="002152C4" w:rsidRDefault="008F74D4" w:rsidP="00B779C6">
            <w:pPr>
              <w:rPr>
                <w:rFonts w:ascii="Arial" w:hAnsi="Arial" w:cs="Arial"/>
                <w:sz w:val="18"/>
                <w:szCs w:val="18"/>
                <w:lang w:val="es-ES"/>
              </w:rPr>
            </w:pPr>
          </w:p>
        </w:tc>
        <w:tc>
          <w:tcPr>
            <w:tcW w:w="1350" w:type="dxa"/>
            <w:noWrap/>
            <w:hideMark/>
          </w:tcPr>
          <w:p w14:paraId="4F38CCBD" w14:textId="77777777" w:rsidR="008F74D4" w:rsidRPr="002152C4" w:rsidRDefault="008F74D4" w:rsidP="00B779C6">
            <w:pPr>
              <w:rPr>
                <w:rFonts w:ascii="Arial" w:hAnsi="Arial" w:cs="Arial"/>
                <w:sz w:val="18"/>
                <w:szCs w:val="18"/>
                <w:lang w:val="es-ES"/>
              </w:rPr>
            </w:pPr>
          </w:p>
        </w:tc>
        <w:tc>
          <w:tcPr>
            <w:tcW w:w="1176" w:type="dxa"/>
            <w:noWrap/>
            <w:hideMark/>
          </w:tcPr>
          <w:p w14:paraId="51135503" w14:textId="77777777" w:rsidR="008F74D4" w:rsidRPr="002152C4" w:rsidRDefault="008F74D4" w:rsidP="00B779C6">
            <w:pPr>
              <w:rPr>
                <w:rFonts w:ascii="Arial" w:hAnsi="Arial" w:cs="Arial"/>
                <w:sz w:val="18"/>
                <w:szCs w:val="18"/>
                <w:lang w:val="es-ES"/>
              </w:rPr>
            </w:pPr>
          </w:p>
        </w:tc>
        <w:tc>
          <w:tcPr>
            <w:tcW w:w="992" w:type="dxa"/>
            <w:noWrap/>
            <w:hideMark/>
          </w:tcPr>
          <w:p w14:paraId="6DB13292" w14:textId="77777777" w:rsidR="008F74D4" w:rsidRPr="002152C4" w:rsidRDefault="008F74D4" w:rsidP="00B779C6">
            <w:pPr>
              <w:rPr>
                <w:rFonts w:ascii="Arial" w:hAnsi="Arial" w:cs="Arial"/>
                <w:sz w:val="18"/>
                <w:szCs w:val="18"/>
                <w:lang w:val="es-ES"/>
              </w:rPr>
            </w:pPr>
          </w:p>
        </w:tc>
        <w:tc>
          <w:tcPr>
            <w:tcW w:w="1276" w:type="dxa"/>
            <w:noWrap/>
            <w:hideMark/>
          </w:tcPr>
          <w:p w14:paraId="41EE0D1D" w14:textId="77777777" w:rsidR="008F74D4" w:rsidRPr="002152C4" w:rsidRDefault="008F74D4" w:rsidP="00B779C6">
            <w:pPr>
              <w:rPr>
                <w:rFonts w:ascii="Arial" w:hAnsi="Arial" w:cs="Arial"/>
                <w:sz w:val="18"/>
                <w:szCs w:val="18"/>
                <w:lang w:val="es-ES"/>
              </w:rPr>
            </w:pPr>
          </w:p>
        </w:tc>
        <w:tc>
          <w:tcPr>
            <w:tcW w:w="1418" w:type="dxa"/>
            <w:noWrap/>
            <w:hideMark/>
          </w:tcPr>
          <w:p w14:paraId="6479F7F6" w14:textId="77777777" w:rsidR="008F74D4" w:rsidRPr="002152C4" w:rsidRDefault="008F74D4" w:rsidP="00B779C6">
            <w:pPr>
              <w:rPr>
                <w:rFonts w:ascii="Arial" w:hAnsi="Arial" w:cs="Arial"/>
                <w:sz w:val="18"/>
                <w:szCs w:val="18"/>
                <w:lang w:val="es-ES"/>
              </w:rPr>
            </w:pPr>
          </w:p>
        </w:tc>
        <w:tc>
          <w:tcPr>
            <w:tcW w:w="992" w:type="dxa"/>
            <w:noWrap/>
            <w:hideMark/>
          </w:tcPr>
          <w:p w14:paraId="362A7DD2" w14:textId="77777777" w:rsidR="008F74D4" w:rsidRPr="002152C4" w:rsidRDefault="008F74D4" w:rsidP="00B779C6">
            <w:pPr>
              <w:rPr>
                <w:rFonts w:ascii="Arial" w:hAnsi="Arial" w:cs="Arial"/>
                <w:sz w:val="18"/>
                <w:szCs w:val="18"/>
                <w:lang w:val="es-ES"/>
              </w:rPr>
            </w:pPr>
          </w:p>
        </w:tc>
      </w:tr>
      <w:tr w:rsidR="008F74D4" w:rsidRPr="002152C4" w14:paraId="4D091545" w14:textId="77777777" w:rsidTr="001F7186">
        <w:trPr>
          <w:gridAfter w:val="1"/>
          <w:wAfter w:w="14" w:type="dxa"/>
          <w:trHeight w:val="301"/>
        </w:trPr>
        <w:tc>
          <w:tcPr>
            <w:tcW w:w="1579" w:type="dxa"/>
            <w:noWrap/>
            <w:hideMark/>
          </w:tcPr>
          <w:p w14:paraId="36A6768A"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Rayas tropicales</w:t>
            </w:r>
          </w:p>
        </w:tc>
        <w:tc>
          <w:tcPr>
            <w:tcW w:w="1301" w:type="dxa"/>
            <w:noWrap/>
            <w:hideMark/>
          </w:tcPr>
          <w:p w14:paraId="2B1E6E11" w14:textId="77777777" w:rsidR="008F74D4" w:rsidRPr="002152C4" w:rsidRDefault="008F74D4" w:rsidP="00B779C6">
            <w:pPr>
              <w:rPr>
                <w:rFonts w:ascii="Arial" w:hAnsi="Arial" w:cs="Arial"/>
                <w:sz w:val="18"/>
                <w:szCs w:val="18"/>
                <w:lang w:val="es-ES"/>
              </w:rPr>
            </w:pPr>
          </w:p>
        </w:tc>
        <w:tc>
          <w:tcPr>
            <w:tcW w:w="1350" w:type="dxa"/>
            <w:noWrap/>
            <w:hideMark/>
          </w:tcPr>
          <w:p w14:paraId="49714529" w14:textId="77777777" w:rsidR="008F74D4" w:rsidRPr="002152C4" w:rsidRDefault="008F74D4" w:rsidP="00B779C6">
            <w:pPr>
              <w:rPr>
                <w:rFonts w:ascii="Arial" w:hAnsi="Arial" w:cs="Arial"/>
                <w:sz w:val="18"/>
                <w:szCs w:val="18"/>
                <w:lang w:val="es-ES"/>
              </w:rPr>
            </w:pPr>
          </w:p>
        </w:tc>
        <w:tc>
          <w:tcPr>
            <w:tcW w:w="1176" w:type="dxa"/>
            <w:noWrap/>
            <w:hideMark/>
          </w:tcPr>
          <w:p w14:paraId="19771E92" w14:textId="77777777" w:rsidR="008F74D4" w:rsidRPr="002152C4" w:rsidRDefault="008F74D4" w:rsidP="00B779C6">
            <w:pPr>
              <w:rPr>
                <w:rFonts w:ascii="Arial" w:hAnsi="Arial" w:cs="Arial"/>
                <w:sz w:val="18"/>
                <w:szCs w:val="18"/>
                <w:lang w:val="es-ES"/>
              </w:rPr>
            </w:pPr>
          </w:p>
        </w:tc>
        <w:tc>
          <w:tcPr>
            <w:tcW w:w="992" w:type="dxa"/>
            <w:noWrap/>
            <w:hideMark/>
          </w:tcPr>
          <w:p w14:paraId="09DC975E" w14:textId="77777777" w:rsidR="008F74D4" w:rsidRPr="002152C4" w:rsidRDefault="008F74D4" w:rsidP="00B779C6">
            <w:pPr>
              <w:rPr>
                <w:rFonts w:ascii="Arial" w:hAnsi="Arial" w:cs="Arial"/>
                <w:sz w:val="18"/>
                <w:szCs w:val="18"/>
                <w:lang w:val="es-ES"/>
              </w:rPr>
            </w:pPr>
          </w:p>
        </w:tc>
        <w:tc>
          <w:tcPr>
            <w:tcW w:w="1276" w:type="dxa"/>
            <w:noWrap/>
            <w:hideMark/>
          </w:tcPr>
          <w:p w14:paraId="6EA799D5" w14:textId="77777777" w:rsidR="008F74D4" w:rsidRPr="002152C4" w:rsidRDefault="008F74D4" w:rsidP="00B779C6">
            <w:pPr>
              <w:rPr>
                <w:rFonts w:ascii="Arial" w:hAnsi="Arial" w:cs="Arial"/>
                <w:sz w:val="18"/>
                <w:szCs w:val="18"/>
                <w:lang w:val="es-ES"/>
              </w:rPr>
            </w:pPr>
          </w:p>
        </w:tc>
        <w:tc>
          <w:tcPr>
            <w:tcW w:w="1418" w:type="dxa"/>
            <w:noWrap/>
            <w:hideMark/>
          </w:tcPr>
          <w:p w14:paraId="2EC5726C" w14:textId="77777777" w:rsidR="008F74D4" w:rsidRPr="002152C4" w:rsidRDefault="008F74D4" w:rsidP="00B779C6">
            <w:pPr>
              <w:rPr>
                <w:rFonts w:ascii="Arial" w:hAnsi="Arial" w:cs="Arial"/>
                <w:sz w:val="18"/>
                <w:szCs w:val="18"/>
                <w:lang w:val="es-ES"/>
              </w:rPr>
            </w:pPr>
          </w:p>
        </w:tc>
        <w:tc>
          <w:tcPr>
            <w:tcW w:w="992" w:type="dxa"/>
            <w:noWrap/>
            <w:hideMark/>
          </w:tcPr>
          <w:p w14:paraId="67C35E64" w14:textId="77777777" w:rsidR="008F74D4" w:rsidRPr="002152C4" w:rsidRDefault="008F74D4" w:rsidP="00B779C6">
            <w:pPr>
              <w:rPr>
                <w:rFonts w:ascii="Arial" w:hAnsi="Arial" w:cs="Arial"/>
                <w:sz w:val="18"/>
                <w:szCs w:val="18"/>
                <w:lang w:val="es-ES"/>
              </w:rPr>
            </w:pPr>
          </w:p>
        </w:tc>
      </w:tr>
      <w:tr w:rsidR="008F74D4" w:rsidRPr="002152C4" w14:paraId="1A40E124" w14:textId="77777777" w:rsidTr="001F7186">
        <w:trPr>
          <w:gridAfter w:val="1"/>
          <w:wAfter w:w="14" w:type="dxa"/>
          <w:trHeight w:val="301"/>
        </w:trPr>
        <w:tc>
          <w:tcPr>
            <w:tcW w:w="1579" w:type="dxa"/>
            <w:noWrap/>
            <w:hideMark/>
          </w:tcPr>
          <w:p w14:paraId="7081C3F7" w14:textId="77777777" w:rsidR="008F74D4" w:rsidRPr="002152C4" w:rsidRDefault="008F74D4" w:rsidP="00B779C6">
            <w:pPr>
              <w:rPr>
                <w:rFonts w:ascii="Arial" w:hAnsi="Arial" w:cs="Arial"/>
                <w:sz w:val="18"/>
                <w:szCs w:val="18"/>
                <w:lang w:val="es-ES"/>
              </w:rPr>
            </w:pPr>
            <w:r w:rsidRPr="002152C4">
              <w:rPr>
                <w:rFonts w:ascii="Arial" w:hAnsi="Arial" w:cs="Arial"/>
                <w:sz w:val="18"/>
                <w:szCs w:val="18"/>
                <w:lang w:val="es-ES"/>
              </w:rPr>
              <w:t>Tiburones caminantes (</w:t>
            </w:r>
            <w:proofErr w:type="spellStart"/>
            <w:r w:rsidRPr="002152C4">
              <w:rPr>
                <w:rFonts w:ascii="Arial" w:hAnsi="Arial" w:cs="Arial"/>
                <w:i/>
                <w:sz w:val="18"/>
                <w:szCs w:val="18"/>
                <w:lang w:val="es-ES"/>
              </w:rPr>
              <w:t>epaulette</w:t>
            </w:r>
            <w:proofErr w:type="spellEnd"/>
            <w:r w:rsidRPr="002152C4">
              <w:rPr>
                <w:rFonts w:ascii="Arial" w:hAnsi="Arial" w:cs="Arial"/>
                <w:sz w:val="18"/>
                <w:szCs w:val="18"/>
                <w:lang w:val="es-ES"/>
              </w:rPr>
              <w:t>)</w:t>
            </w:r>
          </w:p>
        </w:tc>
        <w:tc>
          <w:tcPr>
            <w:tcW w:w="1301" w:type="dxa"/>
            <w:noWrap/>
            <w:hideMark/>
          </w:tcPr>
          <w:p w14:paraId="3D47DB02" w14:textId="77777777" w:rsidR="008F74D4" w:rsidRPr="002152C4" w:rsidRDefault="008F74D4" w:rsidP="00B779C6">
            <w:pPr>
              <w:rPr>
                <w:rFonts w:ascii="Arial" w:hAnsi="Arial" w:cs="Arial"/>
                <w:sz w:val="18"/>
                <w:szCs w:val="18"/>
                <w:lang w:val="es-ES"/>
              </w:rPr>
            </w:pPr>
          </w:p>
        </w:tc>
        <w:tc>
          <w:tcPr>
            <w:tcW w:w="1350" w:type="dxa"/>
            <w:noWrap/>
            <w:hideMark/>
          </w:tcPr>
          <w:p w14:paraId="08A9B45F" w14:textId="77777777" w:rsidR="008F74D4" w:rsidRPr="002152C4" w:rsidRDefault="008F74D4" w:rsidP="00B779C6">
            <w:pPr>
              <w:rPr>
                <w:rFonts w:ascii="Arial" w:hAnsi="Arial" w:cs="Arial"/>
                <w:sz w:val="18"/>
                <w:szCs w:val="18"/>
                <w:lang w:val="es-ES"/>
              </w:rPr>
            </w:pPr>
          </w:p>
        </w:tc>
        <w:tc>
          <w:tcPr>
            <w:tcW w:w="1176" w:type="dxa"/>
            <w:noWrap/>
            <w:hideMark/>
          </w:tcPr>
          <w:p w14:paraId="71794F6A" w14:textId="77777777" w:rsidR="008F74D4" w:rsidRPr="002152C4" w:rsidRDefault="008F74D4" w:rsidP="00B779C6">
            <w:pPr>
              <w:rPr>
                <w:rFonts w:ascii="Arial" w:hAnsi="Arial" w:cs="Arial"/>
                <w:sz w:val="18"/>
                <w:szCs w:val="18"/>
                <w:lang w:val="es-ES"/>
              </w:rPr>
            </w:pPr>
          </w:p>
        </w:tc>
        <w:tc>
          <w:tcPr>
            <w:tcW w:w="992" w:type="dxa"/>
            <w:noWrap/>
            <w:hideMark/>
          </w:tcPr>
          <w:p w14:paraId="55E88A78" w14:textId="77777777" w:rsidR="008F74D4" w:rsidRPr="002152C4" w:rsidRDefault="008F74D4" w:rsidP="00B779C6">
            <w:pPr>
              <w:rPr>
                <w:rFonts w:ascii="Arial" w:hAnsi="Arial" w:cs="Arial"/>
                <w:sz w:val="18"/>
                <w:szCs w:val="18"/>
                <w:lang w:val="es-ES"/>
              </w:rPr>
            </w:pPr>
          </w:p>
        </w:tc>
        <w:tc>
          <w:tcPr>
            <w:tcW w:w="1276" w:type="dxa"/>
            <w:noWrap/>
            <w:hideMark/>
          </w:tcPr>
          <w:p w14:paraId="55150C43" w14:textId="77777777" w:rsidR="008F74D4" w:rsidRPr="002152C4" w:rsidRDefault="008F74D4" w:rsidP="00B779C6">
            <w:pPr>
              <w:rPr>
                <w:rFonts w:ascii="Arial" w:hAnsi="Arial" w:cs="Arial"/>
                <w:sz w:val="18"/>
                <w:szCs w:val="18"/>
                <w:lang w:val="es-ES"/>
              </w:rPr>
            </w:pPr>
          </w:p>
        </w:tc>
        <w:tc>
          <w:tcPr>
            <w:tcW w:w="1418" w:type="dxa"/>
            <w:noWrap/>
            <w:hideMark/>
          </w:tcPr>
          <w:p w14:paraId="23844B0C" w14:textId="77777777" w:rsidR="008F74D4" w:rsidRPr="002152C4" w:rsidRDefault="008F74D4" w:rsidP="00B779C6">
            <w:pPr>
              <w:rPr>
                <w:rFonts w:ascii="Arial" w:hAnsi="Arial" w:cs="Arial"/>
                <w:sz w:val="18"/>
                <w:szCs w:val="18"/>
                <w:lang w:val="es-ES"/>
              </w:rPr>
            </w:pPr>
          </w:p>
        </w:tc>
        <w:tc>
          <w:tcPr>
            <w:tcW w:w="992" w:type="dxa"/>
            <w:noWrap/>
            <w:hideMark/>
          </w:tcPr>
          <w:p w14:paraId="253FC3A2" w14:textId="77777777" w:rsidR="008F74D4" w:rsidRPr="002152C4" w:rsidRDefault="008F74D4" w:rsidP="00B779C6">
            <w:pPr>
              <w:rPr>
                <w:rFonts w:ascii="Arial" w:hAnsi="Arial" w:cs="Arial"/>
                <w:sz w:val="18"/>
                <w:szCs w:val="18"/>
                <w:lang w:val="es-ES"/>
              </w:rPr>
            </w:pPr>
          </w:p>
        </w:tc>
      </w:tr>
      <w:tr w:rsidR="008F74D4" w:rsidRPr="002152C4" w14:paraId="2EB63949" w14:textId="77777777" w:rsidTr="001F7186">
        <w:trPr>
          <w:gridAfter w:val="1"/>
          <w:wAfter w:w="14" w:type="dxa"/>
          <w:trHeight w:val="301"/>
        </w:trPr>
        <w:tc>
          <w:tcPr>
            <w:tcW w:w="1579" w:type="dxa"/>
            <w:noWrap/>
            <w:hideMark/>
          </w:tcPr>
          <w:p w14:paraId="4609D9E6" w14:textId="77777777" w:rsidR="008F74D4" w:rsidRPr="002152C4" w:rsidRDefault="008F74D4" w:rsidP="00B779C6">
            <w:pPr>
              <w:rPr>
                <w:rFonts w:ascii="Arial" w:hAnsi="Arial" w:cs="Arial"/>
                <w:sz w:val="18"/>
                <w:szCs w:val="18"/>
                <w:lang w:val="es-ES"/>
              </w:rPr>
            </w:pPr>
            <w:proofErr w:type="spellStart"/>
            <w:r w:rsidRPr="002152C4">
              <w:rPr>
                <w:rFonts w:ascii="Arial" w:hAnsi="Arial" w:cs="Arial"/>
                <w:i/>
                <w:sz w:val="18"/>
                <w:szCs w:val="18"/>
                <w:lang w:val="es-ES"/>
              </w:rPr>
              <w:t>Hemigaleidae</w:t>
            </w:r>
            <w:proofErr w:type="spellEnd"/>
          </w:p>
        </w:tc>
        <w:tc>
          <w:tcPr>
            <w:tcW w:w="1301" w:type="dxa"/>
            <w:noWrap/>
            <w:hideMark/>
          </w:tcPr>
          <w:p w14:paraId="02F932C3" w14:textId="77777777" w:rsidR="008F74D4" w:rsidRPr="002152C4" w:rsidRDefault="008F74D4" w:rsidP="00B779C6">
            <w:pPr>
              <w:rPr>
                <w:rFonts w:ascii="Arial" w:hAnsi="Arial" w:cs="Arial"/>
                <w:sz w:val="18"/>
                <w:szCs w:val="18"/>
                <w:lang w:val="es-ES"/>
              </w:rPr>
            </w:pPr>
          </w:p>
        </w:tc>
        <w:tc>
          <w:tcPr>
            <w:tcW w:w="1350" w:type="dxa"/>
            <w:noWrap/>
            <w:hideMark/>
          </w:tcPr>
          <w:p w14:paraId="2D1D0D07" w14:textId="77777777" w:rsidR="008F74D4" w:rsidRPr="002152C4" w:rsidRDefault="008F74D4" w:rsidP="00B779C6">
            <w:pPr>
              <w:rPr>
                <w:rFonts w:ascii="Arial" w:hAnsi="Arial" w:cs="Arial"/>
                <w:sz w:val="18"/>
                <w:szCs w:val="18"/>
                <w:lang w:val="es-ES"/>
              </w:rPr>
            </w:pPr>
          </w:p>
        </w:tc>
        <w:tc>
          <w:tcPr>
            <w:tcW w:w="1176" w:type="dxa"/>
            <w:noWrap/>
            <w:hideMark/>
          </w:tcPr>
          <w:p w14:paraId="4E898323" w14:textId="77777777" w:rsidR="008F74D4" w:rsidRPr="002152C4" w:rsidRDefault="008F74D4" w:rsidP="00B779C6">
            <w:pPr>
              <w:rPr>
                <w:rFonts w:ascii="Arial" w:hAnsi="Arial" w:cs="Arial"/>
                <w:sz w:val="18"/>
                <w:szCs w:val="18"/>
                <w:lang w:val="es-ES"/>
              </w:rPr>
            </w:pPr>
          </w:p>
        </w:tc>
        <w:tc>
          <w:tcPr>
            <w:tcW w:w="992" w:type="dxa"/>
            <w:noWrap/>
            <w:hideMark/>
          </w:tcPr>
          <w:p w14:paraId="0C78AC09" w14:textId="77777777" w:rsidR="008F74D4" w:rsidRPr="002152C4" w:rsidRDefault="008F74D4" w:rsidP="00B779C6">
            <w:pPr>
              <w:rPr>
                <w:rFonts w:ascii="Arial" w:hAnsi="Arial" w:cs="Arial"/>
                <w:sz w:val="18"/>
                <w:szCs w:val="18"/>
                <w:lang w:val="es-ES"/>
              </w:rPr>
            </w:pPr>
          </w:p>
        </w:tc>
        <w:tc>
          <w:tcPr>
            <w:tcW w:w="1276" w:type="dxa"/>
            <w:noWrap/>
            <w:hideMark/>
          </w:tcPr>
          <w:p w14:paraId="0C6C9257" w14:textId="77777777" w:rsidR="008F74D4" w:rsidRPr="002152C4" w:rsidRDefault="008F74D4" w:rsidP="00B779C6">
            <w:pPr>
              <w:rPr>
                <w:rFonts w:ascii="Arial" w:hAnsi="Arial" w:cs="Arial"/>
                <w:sz w:val="18"/>
                <w:szCs w:val="18"/>
                <w:lang w:val="es-ES"/>
              </w:rPr>
            </w:pPr>
          </w:p>
        </w:tc>
        <w:tc>
          <w:tcPr>
            <w:tcW w:w="1418" w:type="dxa"/>
            <w:noWrap/>
            <w:hideMark/>
          </w:tcPr>
          <w:p w14:paraId="3C36C881" w14:textId="77777777" w:rsidR="008F74D4" w:rsidRPr="002152C4" w:rsidRDefault="008F74D4" w:rsidP="00B779C6">
            <w:pPr>
              <w:rPr>
                <w:rFonts w:ascii="Arial" w:hAnsi="Arial" w:cs="Arial"/>
                <w:sz w:val="18"/>
                <w:szCs w:val="18"/>
                <w:lang w:val="es-ES"/>
              </w:rPr>
            </w:pPr>
          </w:p>
        </w:tc>
        <w:tc>
          <w:tcPr>
            <w:tcW w:w="992" w:type="dxa"/>
            <w:noWrap/>
            <w:hideMark/>
          </w:tcPr>
          <w:p w14:paraId="1CB6DFD9" w14:textId="77777777" w:rsidR="008F74D4" w:rsidRPr="002152C4" w:rsidRDefault="008F74D4" w:rsidP="00B779C6">
            <w:pPr>
              <w:rPr>
                <w:rFonts w:ascii="Arial" w:hAnsi="Arial" w:cs="Arial"/>
                <w:sz w:val="18"/>
                <w:szCs w:val="18"/>
                <w:lang w:val="es-ES"/>
              </w:rPr>
            </w:pPr>
          </w:p>
        </w:tc>
      </w:tr>
    </w:tbl>
    <w:p w14:paraId="59A8F285" w14:textId="77777777" w:rsidR="008F74D4" w:rsidRDefault="008F74D4" w:rsidP="008F74D4">
      <w:pPr>
        <w:jc w:val="both"/>
        <w:rPr>
          <w:rFonts w:eastAsia="Times New Roman" w:cs="Arial"/>
          <w:lang w:val="es-ES"/>
        </w:rPr>
        <w:sectPr w:rsidR="008F74D4" w:rsidSect="00323406">
          <w:headerReference w:type="even" r:id="rId38"/>
          <w:headerReference w:type="default" r:id="rId39"/>
          <w:headerReference w:type="first" r:id="rId40"/>
          <w:pgSz w:w="11906" w:h="16838" w:code="9"/>
          <w:pgMar w:top="1440" w:right="1440" w:bottom="1440" w:left="1440" w:header="720" w:footer="720" w:gutter="0"/>
          <w:cols w:space="720"/>
          <w:titlePg/>
          <w:docGrid w:linePitch="360"/>
        </w:sectPr>
      </w:pPr>
    </w:p>
    <w:p w14:paraId="037114D4" w14:textId="77777777" w:rsidR="008F74D4" w:rsidRPr="002152C4" w:rsidRDefault="008F74D4" w:rsidP="008F74D4">
      <w:pPr>
        <w:spacing w:after="0" w:line="240" w:lineRule="auto"/>
        <w:jc w:val="right"/>
        <w:rPr>
          <w:rStyle w:val="eop"/>
          <w:rFonts w:eastAsiaTheme="majorEastAsia" w:cs="Arial"/>
          <w:lang w:val="es-ES"/>
        </w:rPr>
      </w:pPr>
      <w:r w:rsidRPr="002152C4">
        <w:rPr>
          <w:rStyle w:val="normaltextrun"/>
          <w:rFonts w:eastAsiaTheme="majorEastAsia" w:cs="Arial"/>
          <w:b/>
          <w:bCs/>
          <w:lang w:val="es-ES"/>
        </w:rPr>
        <w:lastRenderedPageBreak/>
        <w:t>ANEXO 4</w:t>
      </w:r>
      <w:r w:rsidRPr="002152C4">
        <w:rPr>
          <w:rStyle w:val="eop"/>
          <w:rFonts w:eastAsiaTheme="majorEastAsia" w:cs="Arial"/>
          <w:lang w:val="es-ES"/>
        </w:rPr>
        <w:t> </w:t>
      </w:r>
    </w:p>
    <w:p w14:paraId="2438A92A" w14:textId="77777777" w:rsidR="008F74D4" w:rsidRPr="002152C4" w:rsidRDefault="008F74D4" w:rsidP="008F74D4">
      <w:pPr>
        <w:spacing w:after="0" w:line="240" w:lineRule="auto"/>
        <w:jc w:val="right"/>
        <w:rPr>
          <w:lang w:val="es-ES"/>
        </w:rPr>
      </w:pPr>
    </w:p>
    <w:p w14:paraId="2CBE77CE" w14:textId="77777777" w:rsidR="008F74D4" w:rsidRPr="002152C4" w:rsidRDefault="008F74D4" w:rsidP="008F74D4">
      <w:pPr>
        <w:spacing w:after="0" w:line="240" w:lineRule="auto"/>
        <w:jc w:val="center"/>
        <w:textAlignment w:val="baseline"/>
        <w:rPr>
          <w:rFonts w:eastAsia="Times New Roman" w:cs="Arial"/>
          <w:b/>
          <w:bCs/>
          <w:lang w:val="es-ES" w:eastAsia="en-GB"/>
        </w:rPr>
      </w:pPr>
    </w:p>
    <w:p w14:paraId="2206F656" w14:textId="77777777" w:rsidR="008F74D4" w:rsidRPr="002152C4" w:rsidRDefault="008F74D4" w:rsidP="008F74D4">
      <w:pPr>
        <w:spacing w:after="0" w:line="240" w:lineRule="auto"/>
        <w:jc w:val="center"/>
        <w:textAlignment w:val="baseline"/>
        <w:rPr>
          <w:rFonts w:eastAsia="Times New Roman" w:cs="Arial"/>
          <w:b/>
          <w:bCs/>
          <w:lang w:val="es-ES" w:eastAsia="en-GB"/>
        </w:rPr>
      </w:pPr>
      <w:r w:rsidRPr="002152C4">
        <w:rPr>
          <w:rFonts w:eastAsia="Times New Roman" w:cs="Arial"/>
          <w:b/>
          <w:bCs/>
          <w:lang w:val="es-ES" w:eastAsia="es-US"/>
        </w:rPr>
        <w:t xml:space="preserve">POSIBLE CONTENIDO Y FUNCIONALIDADES DE </w:t>
      </w:r>
    </w:p>
    <w:p w14:paraId="002510EF" w14:textId="77777777" w:rsidR="008F74D4" w:rsidRPr="002152C4" w:rsidRDefault="008F74D4" w:rsidP="008F74D4">
      <w:pPr>
        <w:spacing w:after="0" w:line="240" w:lineRule="auto"/>
        <w:jc w:val="center"/>
        <w:textAlignment w:val="baseline"/>
        <w:rPr>
          <w:rFonts w:cs="Arial"/>
          <w:b/>
          <w:lang w:val="es-ES"/>
        </w:rPr>
      </w:pPr>
      <w:r w:rsidRPr="002152C4">
        <w:rPr>
          <w:rFonts w:eastAsia="Times New Roman" w:cs="Arial"/>
          <w:b/>
          <w:bCs/>
          <w:lang w:val="es-ES" w:eastAsia="es-US"/>
        </w:rPr>
        <w:t>UN TABLERO DE DATOS EN LÍNEA DE LA CMS</w:t>
      </w:r>
    </w:p>
    <w:p w14:paraId="290747D3" w14:textId="77777777" w:rsidR="008F74D4" w:rsidRPr="002152C4" w:rsidRDefault="008F74D4" w:rsidP="008F74D4">
      <w:pPr>
        <w:spacing w:after="0" w:line="240" w:lineRule="auto"/>
        <w:jc w:val="both"/>
        <w:textAlignment w:val="baseline"/>
        <w:rPr>
          <w:rFonts w:cs="Arial"/>
          <w:b/>
          <w:lang w:val="es-ES"/>
        </w:rPr>
      </w:pPr>
    </w:p>
    <w:p w14:paraId="175B452E" w14:textId="77777777" w:rsidR="008F74D4" w:rsidRPr="002152C4" w:rsidRDefault="008F74D4" w:rsidP="008F74D4">
      <w:pPr>
        <w:spacing w:after="0" w:line="240" w:lineRule="auto"/>
        <w:jc w:val="both"/>
        <w:textAlignment w:val="baseline"/>
        <w:rPr>
          <w:rFonts w:cs="Arial"/>
          <w:b/>
          <w:lang w:val="es-ES"/>
        </w:rPr>
      </w:pPr>
    </w:p>
    <w:p w14:paraId="2379C5EC" w14:textId="14846BAE" w:rsidR="008F74D4" w:rsidRPr="00D95FAF" w:rsidRDefault="00DC2745" w:rsidP="00D95FAF">
      <w:pPr>
        <w:spacing w:after="0" w:line="240" w:lineRule="auto"/>
        <w:jc w:val="both"/>
        <w:rPr>
          <w:rFonts w:cs="Arial"/>
          <w:lang w:val="es-ES"/>
        </w:rPr>
      </w:pPr>
      <w:r w:rsidRPr="00D95FAF">
        <w:rPr>
          <w:rFonts w:cs="Arial"/>
          <w:lang w:val="es-ES"/>
        </w:rPr>
        <w:t>El párrafo 4 de la Resolución</w:t>
      </w:r>
      <w:r w:rsidR="008F74D4" w:rsidRPr="00D95FAF">
        <w:rPr>
          <w:rFonts w:cs="Arial"/>
          <w:lang w:val="es-ES"/>
        </w:rPr>
        <w:t xml:space="preserve"> 4 “</w:t>
      </w:r>
      <w:r w:rsidR="00D95FAF" w:rsidRPr="00D95FAF">
        <w:rPr>
          <w:rFonts w:cs="Arial"/>
          <w:lang w:val="es-ES"/>
        </w:rPr>
        <w:t>Solicita a la Secretaría, con sujeción a la disponibilidad de recursos, desarrollar y</w:t>
      </w:r>
      <w:r w:rsidR="00D95FAF">
        <w:rPr>
          <w:rFonts w:cs="Arial"/>
          <w:lang w:val="es-ES"/>
        </w:rPr>
        <w:t xml:space="preserve"> </w:t>
      </w:r>
      <w:r w:rsidR="00D95FAF" w:rsidRPr="00D95FAF">
        <w:rPr>
          <w:rFonts w:cs="Arial"/>
          <w:lang w:val="es-ES"/>
        </w:rPr>
        <w:t>mantener un panel de datos en línea para compilar estadísticas clave de alto nivel sobre</w:t>
      </w:r>
      <w:r w:rsidR="00D95FAF">
        <w:rPr>
          <w:rFonts w:cs="Arial"/>
          <w:lang w:val="es-ES"/>
        </w:rPr>
        <w:t xml:space="preserve"> </w:t>
      </w:r>
      <w:r w:rsidR="00D95FAF" w:rsidRPr="00D95FAF">
        <w:rPr>
          <w:rFonts w:cs="Arial"/>
          <w:lang w:val="es-ES"/>
        </w:rPr>
        <w:t>las especies migratorias incluidas en la CMS y otras especies y sus hábitats con el fin</w:t>
      </w:r>
      <w:r w:rsidR="00D95FAF">
        <w:rPr>
          <w:rFonts w:cs="Arial"/>
          <w:lang w:val="es-ES"/>
        </w:rPr>
        <w:t xml:space="preserve"> </w:t>
      </w:r>
      <w:r w:rsidR="00D95FAF" w:rsidRPr="00D95FAF">
        <w:rPr>
          <w:rFonts w:cs="Arial"/>
          <w:lang w:val="es-ES"/>
        </w:rPr>
        <w:t>de aportar información a la revisión del estado de conservación de las especies</w:t>
      </w:r>
      <w:r w:rsidR="00D95FAF">
        <w:rPr>
          <w:rFonts w:cs="Arial"/>
          <w:lang w:val="es-ES"/>
        </w:rPr>
        <w:t xml:space="preserve"> </w:t>
      </w:r>
      <w:r w:rsidR="00D95FAF" w:rsidRPr="00D95FAF">
        <w:rPr>
          <w:rFonts w:cs="Arial"/>
          <w:lang w:val="es-ES"/>
        </w:rPr>
        <w:t>migratorias y para apoyar el seguimiento de la aplicación de la Convención</w:t>
      </w:r>
      <w:r w:rsidR="008F74D4" w:rsidRPr="00D95FAF">
        <w:rPr>
          <w:rFonts w:cs="Arial"/>
          <w:lang w:val="es-ES"/>
        </w:rPr>
        <w:t>”.</w:t>
      </w:r>
    </w:p>
    <w:p w14:paraId="11AAC684" w14:textId="77777777" w:rsidR="008F74D4" w:rsidRPr="00D95FAF" w:rsidRDefault="008F74D4" w:rsidP="008F74D4">
      <w:pPr>
        <w:spacing w:after="0" w:line="240" w:lineRule="auto"/>
        <w:jc w:val="both"/>
        <w:rPr>
          <w:rFonts w:cs="Arial"/>
          <w:lang w:val="es-ES"/>
        </w:rPr>
      </w:pPr>
    </w:p>
    <w:p w14:paraId="5F8E74A1" w14:textId="6EAE9F70" w:rsidR="008F74D4" w:rsidRPr="004E5514" w:rsidRDefault="004E5514" w:rsidP="008F74D4">
      <w:pPr>
        <w:spacing w:after="0" w:line="240" w:lineRule="auto"/>
        <w:jc w:val="both"/>
        <w:rPr>
          <w:rFonts w:cs="Arial"/>
          <w:lang w:val="es-ES"/>
        </w:rPr>
      </w:pPr>
      <w:r w:rsidRPr="004E5514">
        <w:rPr>
          <w:rFonts w:cs="Arial"/>
          <w:lang w:val="es-ES"/>
        </w:rPr>
        <w:t xml:space="preserve">El </w:t>
      </w:r>
      <w:r>
        <w:rPr>
          <w:rFonts w:cs="Arial"/>
          <w:lang w:val="es-ES"/>
        </w:rPr>
        <w:t>tablero</w:t>
      </w:r>
      <w:r w:rsidRPr="004E5514">
        <w:rPr>
          <w:rFonts w:cs="Arial"/>
          <w:lang w:val="es-ES"/>
        </w:rPr>
        <w:t xml:space="preserve"> podría reunir información actualizada sobre la importancia de las especies migratorias, su estado actual de conservación y las amenazas a las que se enfrentan, en un lugar de fácil acceso (véase el cuadro 1). El </w:t>
      </w:r>
      <w:r w:rsidR="00FE1BE9">
        <w:rPr>
          <w:rFonts w:cs="Arial"/>
          <w:lang w:val="es-ES"/>
        </w:rPr>
        <w:t>tablero</w:t>
      </w:r>
      <w:r w:rsidRPr="004E5514">
        <w:rPr>
          <w:rFonts w:cs="Arial"/>
          <w:lang w:val="es-ES"/>
        </w:rPr>
        <w:t xml:space="preserve"> mejoraría el acceso de las Partes de la CMS a datos actualizados que son relevantes para la conservación de las especies migratorias. Al agilizar el análisis y la presentación de esta información, la herramienta mejoraría la capacidad de las Partes para aplicar la Convención.</w:t>
      </w:r>
    </w:p>
    <w:p w14:paraId="771D2F4C" w14:textId="77777777" w:rsidR="008F74D4" w:rsidRPr="004E5514" w:rsidRDefault="008F74D4" w:rsidP="008F74D4">
      <w:pPr>
        <w:spacing w:after="0" w:line="240" w:lineRule="auto"/>
        <w:jc w:val="both"/>
        <w:rPr>
          <w:rFonts w:cs="Arial"/>
          <w:lang w:val="es-ES"/>
        </w:rPr>
      </w:pPr>
    </w:p>
    <w:p w14:paraId="35AC60DC" w14:textId="08981923" w:rsidR="008F74D4" w:rsidRPr="00F940AB" w:rsidRDefault="00F940AB" w:rsidP="008F74D4">
      <w:pPr>
        <w:spacing w:after="0" w:line="240" w:lineRule="auto"/>
        <w:jc w:val="both"/>
        <w:rPr>
          <w:rFonts w:cs="Arial"/>
          <w:lang w:val="es-ES"/>
        </w:rPr>
      </w:pPr>
      <w:r w:rsidRPr="00F940AB">
        <w:rPr>
          <w:rFonts w:cs="Arial"/>
          <w:lang w:val="es-ES"/>
        </w:rPr>
        <w:t xml:space="preserve">El </w:t>
      </w:r>
      <w:r>
        <w:rPr>
          <w:rFonts w:cs="Arial"/>
          <w:lang w:val="es-ES"/>
        </w:rPr>
        <w:t>tablero</w:t>
      </w:r>
      <w:r w:rsidRPr="00F940AB">
        <w:rPr>
          <w:rFonts w:cs="Arial"/>
          <w:lang w:val="es-ES"/>
        </w:rPr>
        <w:t xml:space="preserve"> debe utilizar conjuntos de datos globales sobre biodiversidad mantenidos por varias organizaciones diferentes, como la Lista Roja de Especies Amenazadas de la UICN, el Estado Verde de las Especies de la UICN y la Base de Datos Mundial de Áreas Clave para la Biodiversidad (KBA).</w:t>
      </w:r>
    </w:p>
    <w:p w14:paraId="310CA147" w14:textId="77777777" w:rsidR="008F74D4" w:rsidRPr="00F940AB" w:rsidRDefault="008F74D4" w:rsidP="008F74D4">
      <w:pPr>
        <w:spacing w:after="0" w:line="240" w:lineRule="auto"/>
        <w:jc w:val="both"/>
        <w:rPr>
          <w:rFonts w:cs="Arial"/>
          <w:lang w:val="es-ES"/>
        </w:rPr>
      </w:pPr>
    </w:p>
    <w:p w14:paraId="4C93F3F7" w14:textId="5D94565B" w:rsidR="008F74D4" w:rsidRPr="00B765B5" w:rsidRDefault="00B765B5" w:rsidP="008F74D4">
      <w:pPr>
        <w:spacing w:after="0" w:line="240" w:lineRule="auto"/>
        <w:jc w:val="both"/>
        <w:rPr>
          <w:rFonts w:cs="Arial"/>
          <w:lang w:val="es-ES"/>
        </w:rPr>
      </w:pPr>
      <w:r w:rsidRPr="00B765B5">
        <w:rPr>
          <w:rFonts w:cs="Arial"/>
          <w:lang w:val="es-ES"/>
        </w:rPr>
        <w:t xml:space="preserve">Si bien el público objetivo principal del panel de datos en línea serían las Partes de la CMS, otras partes interesadas de la CMS, como las ONG conservacionistas, deberían considerarse como público secundario. El </w:t>
      </w:r>
      <w:r w:rsidR="001F2A2F">
        <w:rPr>
          <w:rFonts w:cs="Arial"/>
          <w:lang w:val="es-ES"/>
        </w:rPr>
        <w:t>tablero</w:t>
      </w:r>
      <w:r w:rsidRPr="00B765B5">
        <w:rPr>
          <w:rFonts w:cs="Arial"/>
          <w:lang w:val="es-ES"/>
        </w:rPr>
        <w:t xml:space="preserve"> sería una herramienta de comunicación pública visualmente atractiva, que ofrecería una introducción a cuestiones clave relacionadas con la conservación de las especies migratorias.</w:t>
      </w:r>
    </w:p>
    <w:p w14:paraId="63031608" w14:textId="77777777" w:rsidR="008F74D4" w:rsidRPr="00B765B5" w:rsidRDefault="008F74D4" w:rsidP="008F74D4">
      <w:pPr>
        <w:spacing w:after="0" w:line="240" w:lineRule="auto"/>
        <w:jc w:val="both"/>
        <w:rPr>
          <w:rFonts w:cs="Arial"/>
          <w:lang w:val="es-ES"/>
        </w:rPr>
      </w:pPr>
    </w:p>
    <w:p w14:paraId="08711FCE" w14:textId="039D7105" w:rsidR="008F74D4" w:rsidRPr="00BE16C3" w:rsidRDefault="00BE16C3" w:rsidP="008F74D4">
      <w:pPr>
        <w:spacing w:after="0" w:line="240" w:lineRule="auto"/>
        <w:jc w:val="both"/>
        <w:rPr>
          <w:rFonts w:eastAsia="Times New Roman" w:cs="Arial"/>
          <w:lang w:val="es-ES" w:eastAsia="en-GB"/>
        </w:rPr>
      </w:pPr>
      <w:r w:rsidRPr="00BE16C3">
        <w:rPr>
          <w:rFonts w:cs="Arial"/>
          <w:lang w:val="es-ES"/>
        </w:rPr>
        <w:t xml:space="preserve">Una fase inicial de alcance, que incluya un cálculo de los costos de las opciones, sería un requisito previo clave para crear el </w:t>
      </w:r>
      <w:r w:rsidR="001F2A2F">
        <w:rPr>
          <w:rFonts w:cs="Arial"/>
          <w:lang w:val="es-ES"/>
        </w:rPr>
        <w:t>tablero</w:t>
      </w:r>
      <w:r w:rsidRPr="00BE16C3">
        <w:rPr>
          <w:rFonts w:cs="Arial"/>
          <w:lang w:val="es-ES"/>
        </w:rPr>
        <w:t xml:space="preserve"> y comprender adecuadamente los requisitos técnicos y las limitaciones para crear, mantener y actualizar la herramienta utilizando fuentes de datos externas. La fase de alcance implicaría consultar con un subconjunto de las Partes de la CMS para establecer sus prioridades clave, lo que ayudaría a garantizar que la herramienta satisfaga las necesidades del mundo real de la manera más eficaz posible. La consulta y la participación de los proveedores de datos pertinentes también serían una parte importante del proceso de diseño y desarrollo del </w:t>
      </w:r>
      <w:r w:rsidR="00EF321C">
        <w:rPr>
          <w:rFonts w:cs="Arial"/>
          <w:lang w:val="es-ES"/>
        </w:rPr>
        <w:t>tablero</w:t>
      </w:r>
      <w:r w:rsidRPr="00BE16C3">
        <w:rPr>
          <w:rFonts w:cs="Arial"/>
          <w:lang w:val="es-ES"/>
        </w:rPr>
        <w:t>.</w:t>
      </w:r>
    </w:p>
    <w:p w14:paraId="76DDCEB7" w14:textId="77777777" w:rsidR="008F74D4" w:rsidRPr="00BE16C3" w:rsidRDefault="008F74D4" w:rsidP="008F74D4">
      <w:pPr>
        <w:spacing w:after="0" w:line="240" w:lineRule="auto"/>
        <w:jc w:val="both"/>
        <w:rPr>
          <w:rFonts w:cs="Arial"/>
          <w:lang w:val="es-ES"/>
        </w:rPr>
      </w:pPr>
    </w:p>
    <w:p w14:paraId="36503B1E" w14:textId="041D8610" w:rsidR="008F74D4" w:rsidRPr="00347EF6" w:rsidRDefault="00347EF6" w:rsidP="008F74D4">
      <w:pPr>
        <w:spacing w:after="0" w:line="240" w:lineRule="auto"/>
        <w:jc w:val="both"/>
        <w:rPr>
          <w:rFonts w:cs="Arial"/>
          <w:lang w:val="es-ES"/>
        </w:rPr>
      </w:pPr>
      <w:r w:rsidRPr="00347EF6">
        <w:rPr>
          <w:rFonts w:cs="Arial"/>
          <w:lang w:val="es-ES"/>
        </w:rPr>
        <w:t>Si bien las características exactas que se incluirán en el panel de control se determinarán durante la fase inicial de definición del alcance, en la tabla siguiente se expone el contenido que podría incluirse, a modo de punto de partida para su consideración. El contenido propuesto que se muestra en la tabla representa un conjunto básico de datos e indicadores, seleccionados en función de las visualizaciones de datos clave incluidas en el Estado de las especies migratorias del mundo, los indicadores prioritarios existentes de la CMS y la presencia de vínculos claros con el Plan Estratégico de Samarcanda para las Especies Migratorias 2024-2032.</w:t>
      </w:r>
      <w:r w:rsidR="008F74D4" w:rsidRPr="00347EF6">
        <w:rPr>
          <w:rFonts w:cs="Arial"/>
          <w:lang w:val="es-ES"/>
        </w:rPr>
        <w:t xml:space="preserve"> </w:t>
      </w:r>
    </w:p>
    <w:p w14:paraId="3EF8B275" w14:textId="77777777" w:rsidR="008F74D4" w:rsidRPr="00347EF6" w:rsidRDefault="008F74D4" w:rsidP="008F74D4">
      <w:pPr>
        <w:rPr>
          <w:rFonts w:cs="Arial"/>
          <w:b/>
          <w:bCs/>
          <w:lang w:val="es-ES"/>
        </w:rPr>
      </w:pPr>
      <w:r w:rsidRPr="00347EF6">
        <w:rPr>
          <w:rFonts w:cs="Arial"/>
          <w:b/>
          <w:bCs/>
          <w:lang w:val="es-ES"/>
        </w:rPr>
        <w:br w:type="page"/>
      </w:r>
    </w:p>
    <w:p w14:paraId="65E3140F" w14:textId="1B3D3C30" w:rsidR="008F74D4" w:rsidRPr="006D47F5" w:rsidRDefault="008A4160" w:rsidP="008F74D4">
      <w:pPr>
        <w:spacing w:after="0" w:line="240" w:lineRule="auto"/>
        <w:rPr>
          <w:rFonts w:cs="Arial"/>
          <w:b/>
          <w:bCs/>
          <w:highlight w:val="yellow"/>
          <w:lang w:val="es-ES"/>
        </w:rPr>
      </w:pPr>
      <w:r w:rsidRPr="006D47F5">
        <w:rPr>
          <w:rFonts w:cs="Arial"/>
          <w:b/>
          <w:bCs/>
          <w:lang w:val="es-ES"/>
        </w:rPr>
        <w:lastRenderedPageBreak/>
        <w:t>Tabla 1: Lista orientativa de componentes clave del tablero</w:t>
      </w:r>
      <w:r w:rsidR="008F74D4" w:rsidRPr="006D47F5">
        <w:rPr>
          <w:rFonts w:cs="Arial"/>
          <w:b/>
          <w:bCs/>
          <w:highlight w:val="yellow"/>
          <w:lang w:val="es-ES"/>
        </w:rPr>
        <w:t xml:space="preserve"> </w:t>
      </w:r>
    </w:p>
    <w:p w14:paraId="53857052" w14:textId="77777777" w:rsidR="008F74D4" w:rsidRPr="006D47F5" w:rsidRDefault="008F74D4" w:rsidP="008F74D4">
      <w:pPr>
        <w:spacing w:after="0" w:line="240" w:lineRule="auto"/>
        <w:rPr>
          <w:rFonts w:cs="Arial"/>
          <w:b/>
          <w:bCs/>
          <w:highlight w:val="yellow"/>
          <w:lang w:val="es-ES"/>
        </w:rPr>
      </w:pPr>
    </w:p>
    <w:tbl>
      <w:tblPr>
        <w:tblStyle w:val="TableGrid"/>
        <w:tblW w:w="9067" w:type="dxa"/>
        <w:tblLook w:val="04A0" w:firstRow="1" w:lastRow="0" w:firstColumn="1" w:lastColumn="0" w:noHBand="0" w:noVBand="1"/>
      </w:tblPr>
      <w:tblGrid>
        <w:gridCol w:w="2263"/>
        <w:gridCol w:w="4395"/>
        <w:gridCol w:w="2409"/>
      </w:tblGrid>
      <w:tr w:rsidR="006D47F5" w:rsidRPr="00951999" w14:paraId="391FF44A" w14:textId="77777777" w:rsidTr="006D47F5">
        <w:trPr>
          <w:tblHeader/>
        </w:trPr>
        <w:tc>
          <w:tcPr>
            <w:tcW w:w="2263" w:type="dxa"/>
            <w:tcBorders>
              <w:top w:val="single" w:sz="4" w:space="0" w:color="auto"/>
              <w:left w:val="single" w:sz="4" w:space="0" w:color="auto"/>
              <w:bottom w:val="single" w:sz="4" w:space="0" w:color="auto"/>
              <w:right w:val="single" w:sz="4" w:space="0" w:color="auto"/>
            </w:tcBorders>
            <w:shd w:val="clear" w:color="auto" w:fill="4D6B89"/>
            <w:hideMark/>
          </w:tcPr>
          <w:p w14:paraId="5127CF07" w14:textId="77777777" w:rsidR="006D47F5" w:rsidRPr="00951999" w:rsidRDefault="006D47F5" w:rsidP="00B779C6">
            <w:pPr>
              <w:spacing w:before="40" w:after="40"/>
              <w:rPr>
                <w:rFonts w:ascii="Arial" w:hAnsi="Arial" w:cs="Arial"/>
                <w:b/>
                <w:bCs/>
                <w:color w:val="FFFFFF" w:themeColor="background1"/>
                <w:sz w:val="20"/>
                <w:szCs w:val="20"/>
                <w:lang w:val="es-ES"/>
              </w:rPr>
            </w:pPr>
            <w:r w:rsidRPr="00951999">
              <w:rPr>
                <w:rFonts w:ascii="Arial" w:hAnsi="Arial" w:cs="Arial"/>
                <w:b/>
                <w:bCs/>
                <w:color w:val="FFFFFF" w:themeColor="background1"/>
                <w:sz w:val="20"/>
                <w:szCs w:val="20"/>
                <w:lang w:val="es-ES"/>
              </w:rPr>
              <w:t>Sección del tablero</w:t>
            </w:r>
          </w:p>
        </w:tc>
        <w:tc>
          <w:tcPr>
            <w:tcW w:w="4395" w:type="dxa"/>
            <w:tcBorders>
              <w:top w:val="single" w:sz="4" w:space="0" w:color="auto"/>
              <w:left w:val="single" w:sz="4" w:space="0" w:color="auto"/>
              <w:bottom w:val="single" w:sz="4" w:space="0" w:color="auto"/>
              <w:right w:val="single" w:sz="4" w:space="0" w:color="auto"/>
            </w:tcBorders>
            <w:shd w:val="clear" w:color="auto" w:fill="4D6B89"/>
            <w:hideMark/>
          </w:tcPr>
          <w:p w14:paraId="7F3E20A6" w14:textId="77777777" w:rsidR="006D47F5" w:rsidRPr="00951999" w:rsidRDefault="006D47F5" w:rsidP="00B779C6">
            <w:pPr>
              <w:spacing w:before="40" w:after="40"/>
              <w:rPr>
                <w:rFonts w:ascii="Arial" w:hAnsi="Arial" w:cs="Arial"/>
                <w:b/>
                <w:bCs/>
                <w:color w:val="FFFFFF" w:themeColor="background1"/>
                <w:sz w:val="20"/>
                <w:szCs w:val="20"/>
                <w:lang w:val="es-ES"/>
              </w:rPr>
            </w:pPr>
            <w:r w:rsidRPr="00951999">
              <w:rPr>
                <w:rFonts w:ascii="Arial" w:hAnsi="Arial" w:cs="Arial"/>
                <w:b/>
                <w:bCs/>
                <w:color w:val="FFFFFF" w:themeColor="background1"/>
                <w:sz w:val="20"/>
                <w:szCs w:val="20"/>
                <w:lang w:val="es-ES"/>
              </w:rPr>
              <w:t>Enfoque propuesto del texto narrativo / datos que deben incluirse</w:t>
            </w:r>
          </w:p>
        </w:tc>
        <w:tc>
          <w:tcPr>
            <w:tcW w:w="2409" w:type="dxa"/>
            <w:tcBorders>
              <w:top w:val="single" w:sz="4" w:space="0" w:color="auto"/>
              <w:left w:val="single" w:sz="4" w:space="0" w:color="auto"/>
              <w:bottom w:val="single" w:sz="4" w:space="0" w:color="auto"/>
              <w:right w:val="single" w:sz="4" w:space="0" w:color="auto"/>
            </w:tcBorders>
            <w:shd w:val="clear" w:color="auto" w:fill="4D6B89"/>
            <w:hideMark/>
          </w:tcPr>
          <w:p w14:paraId="0D7769BB" w14:textId="77777777" w:rsidR="006D47F5" w:rsidRPr="00951999" w:rsidRDefault="006D47F5" w:rsidP="00B779C6">
            <w:pPr>
              <w:spacing w:before="40" w:after="40"/>
              <w:rPr>
                <w:rFonts w:ascii="Arial" w:hAnsi="Arial" w:cs="Arial"/>
                <w:b/>
                <w:bCs/>
                <w:color w:val="FFFFFF" w:themeColor="background1"/>
                <w:sz w:val="20"/>
                <w:szCs w:val="20"/>
                <w:lang w:val="es-ES"/>
              </w:rPr>
            </w:pPr>
            <w:r w:rsidRPr="00951999">
              <w:rPr>
                <w:rFonts w:ascii="Arial" w:hAnsi="Arial" w:cs="Arial"/>
                <w:b/>
                <w:bCs/>
                <w:color w:val="FFFFFF" w:themeColor="background1"/>
                <w:sz w:val="20"/>
                <w:szCs w:val="20"/>
                <w:lang w:val="es-ES"/>
              </w:rPr>
              <w:t>Principales fuentes de contenido o datos (provisional)</w:t>
            </w:r>
          </w:p>
        </w:tc>
      </w:tr>
      <w:tr w:rsidR="006D47F5" w:rsidRPr="00951999" w14:paraId="7EEAC92A" w14:textId="77777777" w:rsidTr="006D47F5">
        <w:tc>
          <w:tcPr>
            <w:tcW w:w="2263" w:type="dxa"/>
            <w:tcBorders>
              <w:top w:val="single" w:sz="4" w:space="0" w:color="auto"/>
              <w:left w:val="single" w:sz="4" w:space="0" w:color="auto"/>
              <w:bottom w:val="single" w:sz="4" w:space="0" w:color="auto"/>
              <w:right w:val="single" w:sz="4" w:space="0" w:color="auto"/>
            </w:tcBorders>
            <w:hideMark/>
          </w:tcPr>
          <w:p w14:paraId="19EB8E0E" w14:textId="77777777" w:rsidR="006D47F5" w:rsidRPr="00951999" w:rsidRDefault="006D47F5" w:rsidP="00B779C6">
            <w:pPr>
              <w:spacing w:before="40" w:after="40"/>
              <w:rPr>
                <w:rFonts w:ascii="Arial" w:hAnsi="Arial" w:cs="Arial"/>
                <w:b/>
                <w:bCs/>
                <w:sz w:val="20"/>
                <w:szCs w:val="20"/>
                <w:lang w:val="es-ES"/>
              </w:rPr>
            </w:pPr>
            <w:r w:rsidRPr="00951999">
              <w:rPr>
                <w:rFonts w:ascii="Arial" w:hAnsi="Arial" w:cs="Arial"/>
                <w:b/>
                <w:bCs/>
                <w:sz w:val="20"/>
                <w:szCs w:val="20"/>
                <w:lang w:val="es-ES"/>
              </w:rPr>
              <w:t>La importancia de las especies migratorias</w:t>
            </w:r>
          </w:p>
        </w:tc>
        <w:tc>
          <w:tcPr>
            <w:tcW w:w="4395" w:type="dxa"/>
            <w:tcBorders>
              <w:top w:val="single" w:sz="4" w:space="0" w:color="auto"/>
              <w:left w:val="single" w:sz="4" w:space="0" w:color="auto"/>
              <w:bottom w:val="single" w:sz="4" w:space="0" w:color="auto"/>
              <w:right w:val="single" w:sz="4" w:space="0" w:color="auto"/>
            </w:tcBorders>
            <w:hideMark/>
          </w:tcPr>
          <w:p w14:paraId="7CB57A63" w14:textId="77777777" w:rsidR="006D47F5" w:rsidRPr="00951999" w:rsidRDefault="006D47F5" w:rsidP="00B779C6">
            <w:pPr>
              <w:spacing w:before="40" w:after="40"/>
              <w:jc w:val="both"/>
              <w:rPr>
                <w:rFonts w:ascii="Arial" w:hAnsi="Arial" w:cs="Arial"/>
                <w:sz w:val="20"/>
                <w:szCs w:val="20"/>
                <w:lang w:val="es-ES"/>
              </w:rPr>
            </w:pPr>
            <w:r w:rsidRPr="00951999">
              <w:rPr>
                <w:rFonts w:ascii="Arial" w:hAnsi="Arial" w:cs="Arial"/>
                <w:sz w:val="20"/>
                <w:szCs w:val="20"/>
                <w:lang w:val="es-ES"/>
              </w:rPr>
              <w:t>Resumen visual que muestra la importancia de las especies migratorias, incluidos los asombrosos viajes que realizan, las funciones que desempeñan dentro de los ecosistemas y su importancia para las sociedades humanas de todo el mundo.</w:t>
            </w:r>
          </w:p>
        </w:tc>
        <w:tc>
          <w:tcPr>
            <w:tcW w:w="2409" w:type="dxa"/>
            <w:tcBorders>
              <w:top w:val="single" w:sz="4" w:space="0" w:color="auto"/>
              <w:left w:val="single" w:sz="4" w:space="0" w:color="auto"/>
              <w:bottom w:val="single" w:sz="4" w:space="0" w:color="auto"/>
              <w:right w:val="single" w:sz="4" w:space="0" w:color="auto"/>
            </w:tcBorders>
            <w:hideMark/>
          </w:tcPr>
          <w:p w14:paraId="592516DC" w14:textId="77777777" w:rsidR="006D47F5" w:rsidRPr="00951999" w:rsidRDefault="006D47F5" w:rsidP="00B779C6">
            <w:pPr>
              <w:spacing w:before="40" w:after="40"/>
              <w:rPr>
                <w:rFonts w:ascii="Arial" w:hAnsi="Arial" w:cs="Arial"/>
                <w:sz w:val="20"/>
                <w:szCs w:val="20"/>
                <w:lang w:val="es-ES"/>
              </w:rPr>
            </w:pPr>
            <w:r w:rsidRPr="00951999">
              <w:rPr>
                <w:rFonts w:ascii="Arial" w:hAnsi="Arial" w:cs="Arial"/>
                <w:sz w:val="20"/>
                <w:szCs w:val="20"/>
                <w:lang w:val="es-ES"/>
              </w:rPr>
              <w:t>El contenido se elaborará a partir de las publicaciones e informes de la CMS y de la bibliografía científica en general.</w:t>
            </w:r>
          </w:p>
        </w:tc>
      </w:tr>
      <w:tr w:rsidR="006D47F5" w:rsidRPr="00951999" w14:paraId="6BFE7A83" w14:textId="77777777" w:rsidTr="006D47F5">
        <w:tc>
          <w:tcPr>
            <w:tcW w:w="2263" w:type="dxa"/>
            <w:tcBorders>
              <w:top w:val="single" w:sz="4" w:space="0" w:color="auto"/>
              <w:left w:val="single" w:sz="4" w:space="0" w:color="auto"/>
              <w:bottom w:val="single" w:sz="4" w:space="0" w:color="auto"/>
              <w:right w:val="single" w:sz="4" w:space="0" w:color="auto"/>
            </w:tcBorders>
            <w:hideMark/>
          </w:tcPr>
          <w:p w14:paraId="103448E5" w14:textId="77777777" w:rsidR="006D47F5" w:rsidRPr="00951999" w:rsidRDefault="006D47F5" w:rsidP="00B779C6">
            <w:pPr>
              <w:spacing w:before="40" w:after="40"/>
              <w:rPr>
                <w:rFonts w:ascii="Arial" w:hAnsi="Arial" w:cs="Arial"/>
                <w:b/>
                <w:bCs/>
                <w:sz w:val="20"/>
                <w:szCs w:val="20"/>
                <w:lang w:val="es-ES"/>
              </w:rPr>
            </w:pPr>
            <w:r w:rsidRPr="00951999">
              <w:rPr>
                <w:rFonts w:ascii="Arial" w:hAnsi="Arial" w:cs="Arial"/>
                <w:b/>
                <w:bCs/>
                <w:sz w:val="20"/>
                <w:szCs w:val="20"/>
                <w:lang w:val="es-ES"/>
              </w:rPr>
              <w:t>Introducción a la CMS: información básica sobre la Convención</w:t>
            </w:r>
          </w:p>
        </w:tc>
        <w:tc>
          <w:tcPr>
            <w:tcW w:w="4395" w:type="dxa"/>
            <w:tcBorders>
              <w:top w:val="single" w:sz="4" w:space="0" w:color="auto"/>
              <w:left w:val="single" w:sz="4" w:space="0" w:color="auto"/>
              <w:bottom w:val="single" w:sz="4" w:space="0" w:color="auto"/>
              <w:right w:val="single" w:sz="4" w:space="0" w:color="auto"/>
            </w:tcBorders>
            <w:hideMark/>
          </w:tcPr>
          <w:p w14:paraId="40DD3DC0" w14:textId="77777777" w:rsidR="006D47F5" w:rsidRPr="00951999" w:rsidRDefault="006D47F5" w:rsidP="00B779C6">
            <w:pPr>
              <w:spacing w:before="40" w:after="40"/>
              <w:jc w:val="both"/>
              <w:rPr>
                <w:rFonts w:ascii="Arial" w:hAnsi="Arial" w:cs="Arial"/>
                <w:sz w:val="20"/>
                <w:szCs w:val="20"/>
                <w:lang w:val="es-ES"/>
              </w:rPr>
            </w:pPr>
            <w:r w:rsidRPr="00951999">
              <w:rPr>
                <w:rFonts w:ascii="Arial" w:hAnsi="Arial" w:cs="Arial"/>
                <w:i/>
                <w:iCs/>
                <w:sz w:val="20"/>
                <w:szCs w:val="20"/>
                <w:lang w:val="es-ES"/>
              </w:rPr>
              <w:t>Texto narrativo</w:t>
            </w:r>
            <w:r w:rsidRPr="00951999">
              <w:rPr>
                <w:rFonts w:ascii="Arial" w:hAnsi="Arial" w:cs="Arial"/>
                <w:sz w:val="20"/>
                <w:szCs w:val="20"/>
                <w:lang w:val="es-ES"/>
              </w:rPr>
              <w:t xml:space="preserve">: tiene como objetivo destacar la importancia de la cooperación mundial como solución a los retos específicos a los que se enfrentan estas especies. </w:t>
            </w:r>
          </w:p>
          <w:p w14:paraId="0296D050" w14:textId="77777777" w:rsidR="006D47F5" w:rsidRPr="00951999" w:rsidRDefault="006D47F5" w:rsidP="006D47F5">
            <w:pPr>
              <w:numPr>
                <w:ilvl w:val="0"/>
                <w:numId w:val="18"/>
              </w:numPr>
              <w:snapToGrid w:val="0"/>
              <w:spacing w:before="40" w:after="40"/>
              <w:ind w:left="319" w:hanging="284"/>
              <w:contextualSpacing/>
              <w:jc w:val="both"/>
              <w:rPr>
                <w:rFonts w:ascii="Arial" w:eastAsia="Times New Roman" w:hAnsi="Arial" w:cs="Arial"/>
                <w:sz w:val="20"/>
                <w:szCs w:val="20"/>
                <w:lang w:val="es-ES"/>
              </w:rPr>
            </w:pPr>
            <w:r w:rsidRPr="00951999">
              <w:rPr>
                <w:rFonts w:ascii="Arial" w:eastAsia="Times New Roman" w:hAnsi="Arial" w:cs="Arial"/>
                <w:i/>
                <w:iCs/>
                <w:sz w:val="20"/>
                <w:szCs w:val="20"/>
                <w:lang w:val="es-ES"/>
              </w:rPr>
              <w:t xml:space="preserve">Componente de datos </w:t>
            </w:r>
            <w:r w:rsidRPr="00951999">
              <w:rPr>
                <w:rFonts w:ascii="Arial" w:eastAsia="Times New Roman" w:hAnsi="Arial" w:cs="Arial"/>
                <w:sz w:val="20"/>
                <w:szCs w:val="20"/>
                <w:lang w:val="es-ES"/>
              </w:rPr>
              <w:t>1: gráfico que muestra el número de partes de la CMS.</w:t>
            </w:r>
          </w:p>
          <w:p w14:paraId="6EC22D34" w14:textId="77777777" w:rsidR="006D47F5" w:rsidRPr="00951999" w:rsidRDefault="006D47F5" w:rsidP="006D47F5">
            <w:pPr>
              <w:numPr>
                <w:ilvl w:val="0"/>
                <w:numId w:val="18"/>
              </w:numPr>
              <w:snapToGrid w:val="0"/>
              <w:spacing w:before="40" w:after="40"/>
              <w:ind w:left="319" w:hanging="284"/>
              <w:contextualSpacing/>
              <w:jc w:val="both"/>
              <w:rPr>
                <w:rFonts w:ascii="Arial" w:eastAsia="Times New Roman" w:hAnsi="Arial" w:cs="Arial"/>
                <w:sz w:val="20"/>
                <w:szCs w:val="20"/>
                <w:lang w:val="es-ES"/>
              </w:rPr>
            </w:pPr>
            <w:r w:rsidRPr="00951999">
              <w:rPr>
                <w:rFonts w:ascii="Arial" w:eastAsia="Times New Roman" w:hAnsi="Arial" w:cs="Arial"/>
                <w:i/>
                <w:iCs/>
                <w:sz w:val="20"/>
                <w:szCs w:val="20"/>
                <w:lang w:val="es-ES"/>
              </w:rPr>
              <w:t xml:space="preserve">Componente de datos </w:t>
            </w:r>
            <w:r w:rsidRPr="00951999">
              <w:rPr>
                <w:rFonts w:ascii="Arial" w:eastAsia="Times New Roman" w:hAnsi="Arial" w:cs="Arial"/>
                <w:sz w:val="20"/>
                <w:szCs w:val="20"/>
                <w:lang w:val="es-ES"/>
              </w:rPr>
              <w:t xml:space="preserve">2: número de especies enumeradas en los Apéndices de la CMS. </w:t>
            </w:r>
          </w:p>
        </w:tc>
        <w:tc>
          <w:tcPr>
            <w:tcW w:w="2409" w:type="dxa"/>
            <w:tcBorders>
              <w:top w:val="single" w:sz="4" w:space="0" w:color="auto"/>
              <w:left w:val="single" w:sz="4" w:space="0" w:color="auto"/>
              <w:bottom w:val="single" w:sz="4" w:space="0" w:color="auto"/>
              <w:right w:val="single" w:sz="4" w:space="0" w:color="auto"/>
            </w:tcBorders>
            <w:hideMark/>
          </w:tcPr>
          <w:p w14:paraId="2A4D212D" w14:textId="77777777" w:rsidR="006D47F5" w:rsidRPr="00951999" w:rsidRDefault="006D47F5" w:rsidP="00B779C6">
            <w:pPr>
              <w:spacing w:before="40" w:after="40"/>
              <w:rPr>
                <w:rFonts w:ascii="Arial" w:hAnsi="Arial" w:cs="Arial"/>
                <w:sz w:val="20"/>
                <w:szCs w:val="20"/>
                <w:lang w:val="es-ES"/>
              </w:rPr>
            </w:pPr>
            <w:r w:rsidRPr="00951999">
              <w:rPr>
                <w:rFonts w:ascii="Arial" w:hAnsi="Arial" w:cs="Arial"/>
                <w:sz w:val="20"/>
                <w:szCs w:val="20"/>
                <w:lang w:val="es-ES"/>
              </w:rPr>
              <w:t>Especies+, sitio web de la CMS</w:t>
            </w:r>
          </w:p>
        </w:tc>
      </w:tr>
      <w:tr w:rsidR="006D47F5" w:rsidRPr="00951999" w14:paraId="13CCC557" w14:textId="77777777" w:rsidTr="006D47F5">
        <w:tc>
          <w:tcPr>
            <w:tcW w:w="2263" w:type="dxa"/>
            <w:tcBorders>
              <w:top w:val="single" w:sz="4" w:space="0" w:color="auto"/>
              <w:left w:val="single" w:sz="4" w:space="0" w:color="auto"/>
              <w:bottom w:val="single" w:sz="4" w:space="0" w:color="auto"/>
              <w:right w:val="single" w:sz="4" w:space="0" w:color="auto"/>
            </w:tcBorders>
            <w:hideMark/>
          </w:tcPr>
          <w:p w14:paraId="1CAED227" w14:textId="77777777" w:rsidR="006D47F5" w:rsidRPr="00951999" w:rsidRDefault="006D47F5" w:rsidP="00B779C6">
            <w:pPr>
              <w:spacing w:before="40" w:after="40"/>
              <w:rPr>
                <w:rFonts w:ascii="Arial" w:hAnsi="Arial" w:cs="Arial"/>
                <w:b/>
                <w:bCs/>
                <w:sz w:val="20"/>
                <w:szCs w:val="20"/>
                <w:lang w:val="es-ES"/>
              </w:rPr>
            </w:pPr>
            <w:r w:rsidRPr="00951999">
              <w:rPr>
                <w:rFonts w:ascii="Arial" w:hAnsi="Arial" w:cs="Arial"/>
                <w:b/>
                <w:bCs/>
                <w:sz w:val="20"/>
                <w:szCs w:val="20"/>
                <w:lang w:val="es-ES"/>
              </w:rPr>
              <w:t>Estado de conservación de las especies migratorias</w:t>
            </w:r>
          </w:p>
        </w:tc>
        <w:tc>
          <w:tcPr>
            <w:tcW w:w="4395" w:type="dxa"/>
            <w:tcBorders>
              <w:top w:val="single" w:sz="4" w:space="0" w:color="auto"/>
              <w:left w:val="single" w:sz="4" w:space="0" w:color="auto"/>
              <w:bottom w:val="single" w:sz="4" w:space="0" w:color="auto"/>
              <w:right w:val="single" w:sz="4" w:space="0" w:color="auto"/>
            </w:tcBorders>
            <w:hideMark/>
          </w:tcPr>
          <w:p w14:paraId="79C0DEA2" w14:textId="77777777" w:rsidR="006D47F5" w:rsidRPr="00951999" w:rsidRDefault="006D47F5" w:rsidP="006D47F5">
            <w:pPr>
              <w:numPr>
                <w:ilvl w:val="0"/>
                <w:numId w:val="18"/>
              </w:numPr>
              <w:snapToGrid w:val="0"/>
              <w:spacing w:before="40" w:after="40"/>
              <w:ind w:left="319" w:hanging="284"/>
              <w:contextualSpacing/>
              <w:jc w:val="both"/>
              <w:rPr>
                <w:rFonts w:ascii="Arial" w:eastAsia="Times New Roman" w:hAnsi="Arial" w:cs="Arial"/>
                <w:sz w:val="20"/>
                <w:szCs w:val="20"/>
                <w:lang w:val="es-ES"/>
              </w:rPr>
            </w:pPr>
            <w:r w:rsidRPr="00951999">
              <w:rPr>
                <w:rFonts w:ascii="Arial" w:eastAsia="Times New Roman" w:hAnsi="Arial" w:cs="Arial"/>
                <w:i/>
                <w:iCs/>
                <w:sz w:val="20"/>
                <w:szCs w:val="20"/>
                <w:lang w:val="es-ES"/>
              </w:rPr>
              <w:t xml:space="preserve">Componente de datos 1: </w:t>
            </w:r>
            <w:r w:rsidRPr="00951999">
              <w:rPr>
                <w:rFonts w:ascii="Arial" w:eastAsia="Times New Roman" w:hAnsi="Arial" w:cs="Arial"/>
                <w:sz w:val="20"/>
                <w:szCs w:val="20"/>
                <w:lang w:val="es-ES"/>
              </w:rPr>
              <w:t>gráfico interactivo que muestra el número de especies amenazadas en todo el mundo enumeradas en la CMS y otras especies migratorias, en general, por Apéndice y por grupo taxonómico.</w:t>
            </w:r>
          </w:p>
          <w:p w14:paraId="7729DD17" w14:textId="77777777" w:rsidR="006D47F5" w:rsidRPr="00951999" w:rsidRDefault="006D47F5" w:rsidP="006D47F5">
            <w:pPr>
              <w:numPr>
                <w:ilvl w:val="0"/>
                <w:numId w:val="18"/>
              </w:numPr>
              <w:snapToGrid w:val="0"/>
              <w:spacing w:before="40" w:after="40"/>
              <w:ind w:left="319" w:hanging="284"/>
              <w:contextualSpacing/>
              <w:jc w:val="both"/>
              <w:rPr>
                <w:rFonts w:ascii="Arial" w:eastAsia="Times New Roman" w:hAnsi="Arial" w:cs="Arial"/>
                <w:sz w:val="20"/>
                <w:szCs w:val="20"/>
                <w:lang w:val="es-ES"/>
              </w:rPr>
            </w:pPr>
            <w:r w:rsidRPr="00951999">
              <w:rPr>
                <w:rFonts w:ascii="Arial" w:eastAsia="Times New Roman" w:hAnsi="Arial" w:cs="Arial"/>
                <w:i/>
                <w:iCs/>
                <w:sz w:val="20"/>
                <w:szCs w:val="20"/>
                <w:lang w:val="es-ES"/>
              </w:rPr>
              <w:t xml:space="preserve">Componente de datos 2: </w:t>
            </w:r>
            <w:r w:rsidRPr="00951999">
              <w:rPr>
                <w:rFonts w:ascii="Arial" w:eastAsia="Times New Roman" w:hAnsi="Arial" w:cs="Arial"/>
                <w:sz w:val="20"/>
                <w:szCs w:val="20"/>
                <w:lang w:val="es-ES"/>
              </w:rPr>
              <w:t>tendencias en el Índice de la Lista Roja (que indica los niveles de riesgo de extinción) para las especies enumeradas en la CMS y otras especies migratorias, en general, y divididas por grupos taxonómicos cuando sea posible (puede que no estén disponibles todos los subconjuntos de datos).</w:t>
            </w:r>
          </w:p>
          <w:p w14:paraId="1C13BF75" w14:textId="77777777" w:rsidR="006D47F5" w:rsidRPr="00951999" w:rsidRDefault="006D47F5" w:rsidP="006D47F5">
            <w:pPr>
              <w:numPr>
                <w:ilvl w:val="0"/>
                <w:numId w:val="18"/>
              </w:numPr>
              <w:snapToGrid w:val="0"/>
              <w:spacing w:before="40" w:after="40"/>
              <w:ind w:left="319" w:hanging="284"/>
              <w:contextualSpacing/>
              <w:jc w:val="both"/>
              <w:rPr>
                <w:rFonts w:ascii="Arial" w:eastAsia="Times New Roman" w:hAnsi="Arial" w:cs="Arial"/>
                <w:i/>
                <w:iCs/>
                <w:sz w:val="20"/>
                <w:szCs w:val="20"/>
                <w:lang w:val="es-ES"/>
              </w:rPr>
            </w:pPr>
            <w:r w:rsidRPr="00951999">
              <w:rPr>
                <w:rFonts w:ascii="Arial" w:eastAsia="Times New Roman" w:hAnsi="Arial" w:cs="Arial"/>
                <w:i/>
                <w:iCs/>
                <w:sz w:val="20"/>
                <w:szCs w:val="20"/>
                <w:lang w:val="es-ES"/>
              </w:rPr>
              <w:t xml:space="preserve">Componente de datos 3: </w:t>
            </w:r>
            <w:r w:rsidRPr="00951999">
              <w:rPr>
                <w:rFonts w:ascii="Arial" w:eastAsia="Times New Roman" w:hAnsi="Arial" w:cs="Arial"/>
                <w:sz w:val="20"/>
                <w:szCs w:val="20"/>
                <w:lang w:val="es-ES"/>
              </w:rPr>
              <w:t>proporción en todo el mundo de especies migratorias amenazadas o casi amenazadas que figuran en los Apéndices de la CMS, en general, y divididas por grupos taxonómicos.</w:t>
            </w:r>
          </w:p>
        </w:tc>
        <w:tc>
          <w:tcPr>
            <w:tcW w:w="2409" w:type="dxa"/>
            <w:tcBorders>
              <w:top w:val="single" w:sz="4" w:space="0" w:color="auto"/>
              <w:left w:val="single" w:sz="4" w:space="0" w:color="auto"/>
              <w:bottom w:val="single" w:sz="4" w:space="0" w:color="auto"/>
              <w:right w:val="single" w:sz="4" w:space="0" w:color="auto"/>
            </w:tcBorders>
            <w:hideMark/>
          </w:tcPr>
          <w:p w14:paraId="3CA4A7F9" w14:textId="77777777" w:rsidR="006D47F5" w:rsidRPr="00951999" w:rsidRDefault="006D47F5" w:rsidP="00B779C6">
            <w:pPr>
              <w:spacing w:before="40" w:after="40"/>
              <w:rPr>
                <w:rFonts w:ascii="Arial" w:hAnsi="Arial" w:cs="Arial"/>
                <w:sz w:val="20"/>
                <w:szCs w:val="20"/>
                <w:lang w:val="es-ES"/>
              </w:rPr>
            </w:pPr>
            <w:r w:rsidRPr="00951999">
              <w:rPr>
                <w:rFonts w:ascii="Arial" w:hAnsi="Arial" w:cs="Arial"/>
                <w:sz w:val="20"/>
                <w:szCs w:val="20"/>
                <w:lang w:val="es-ES"/>
              </w:rPr>
              <w:t>Lista Roja de la UICN.</w:t>
            </w:r>
          </w:p>
        </w:tc>
      </w:tr>
      <w:tr w:rsidR="006D47F5" w:rsidRPr="00951999" w14:paraId="60234FC1" w14:textId="77777777" w:rsidTr="006D47F5">
        <w:tc>
          <w:tcPr>
            <w:tcW w:w="2263" w:type="dxa"/>
            <w:tcBorders>
              <w:top w:val="single" w:sz="4" w:space="0" w:color="auto"/>
              <w:left w:val="single" w:sz="4" w:space="0" w:color="auto"/>
              <w:bottom w:val="single" w:sz="4" w:space="0" w:color="auto"/>
              <w:right w:val="single" w:sz="4" w:space="0" w:color="auto"/>
            </w:tcBorders>
            <w:hideMark/>
          </w:tcPr>
          <w:p w14:paraId="31BB51D4" w14:textId="77777777" w:rsidR="006D47F5" w:rsidRPr="00951999" w:rsidRDefault="006D47F5" w:rsidP="00B779C6">
            <w:pPr>
              <w:spacing w:before="40" w:after="40"/>
              <w:rPr>
                <w:rFonts w:ascii="Arial" w:hAnsi="Arial" w:cs="Arial"/>
                <w:b/>
                <w:bCs/>
                <w:i/>
                <w:iCs/>
                <w:sz w:val="20"/>
                <w:szCs w:val="20"/>
                <w:lang w:val="es-ES"/>
              </w:rPr>
            </w:pPr>
            <w:r w:rsidRPr="00951999">
              <w:rPr>
                <w:rFonts w:ascii="Arial" w:hAnsi="Arial" w:cs="Arial"/>
                <w:b/>
                <w:bCs/>
                <w:sz w:val="20"/>
                <w:szCs w:val="20"/>
                <w:lang w:val="es-ES"/>
              </w:rPr>
              <w:t>Conservación por áreas para las especies migratorias</w:t>
            </w:r>
          </w:p>
        </w:tc>
        <w:tc>
          <w:tcPr>
            <w:tcW w:w="4395" w:type="dxa"/>
            <w:tcBorders>
              <w:top w:val="single" w:sz="4" w:space="0" w:color="auto"/>
              <w:left w:val="single" w:sz="4" w:space="0" w:color="auto"/>
              <w:bottom w:val="single" w:sz="4" w:space="0" w:color="auto"/>
              <w:right w:val="single" w:sz="4" w:space="0" w:color="auto"/>
            </w:tcBorders>
            <w:hideMark/>
          </w:tcPr>
          <w:p w14:paraId="7A3F06D5" w14:textId="77777777" w:rsidR="006D47F5" w:rsidRPr="00951999" w:rsidRDefault="006D47F5" w:rsidP="006D47F5">
            <w:pPr>
              <w:numPr>
                <w:ilvl w:val="0"/>
                <w:numId w:val="18"/>
              </w:numPr>
              <w:snapToGrid w:val="0"/>
              <w:spacing w:before="40" w:after="40"/>
              <w:ind w:left="319" w:hanging="284"/>
              <w:contextualSpacing/>
              <w:jc w:val="both"/>
              <w:rPr>
                <w:rFonts w:ascii="Arial" w:eastAsia="Times New Roman" w:hAnsi="Arial" w:cs="Arial"/>
                <w:sz w:val="20"/>
                <w:szCs w:val="20"/>
                <w:lang w:val="es-ES"/>
              </w:rPr>
            </w:pPr>
            <w:r w:rsidRPr="00951999">
              <w:rPr>
                <w:rFonts w:ascii="Arial" w:eastAsia="Times New Roman" w:hAnsi="Arial" w:cs="Arial"/>
                <w:sz w:val="20"/>
                <w:szCs w:val="20"/>
                <w:lang w:val="es-ES"/>
              </w:rPr>
              <w:t xml:space="preserve">Componente de datos 1 (identificación de los principales hábitats de las especies migratorias): estadísticas de alto nivel sobre el número de Zonas clave para la biodiversidad (KBA) y Otras medidas efectivas de conservación por áreas (OECM), tales como Áreas Importantes para Mamíferos Marinos (AIMM) y Áreas Importantes para Tiburones y Rayas (ISRA) identificadas para las especies enumeradas en la CMS y/o todas las especies migratorias, en general, y por ambiente (marino frente a terrestre), Apéndice, región, país y grupo taxonómico; combinado con un gráfico interactivo que muestre la proporción de especies incluidas en la lista de la CMS y/o todas las especies </w:t>
            </w:r>
            <w:r w:rsidRPr="00951999">
              <w:rPr>
                <w:rFonts w:ascii="Arial" w:eastAsia="Times New Roman" w:hAnsi="Arial" w:cs="Arial"/>
                <w:sz w:val="20"/>
                <w:szCs w:val="20"/>
                <w:lang w:val="es-ES"/>
              </w:rPr>
              <w:lastRenderedPageBreak/>
              <w:t xml:space="preserve">migratorias para las que se ha identificado al menos un lugar clave. </w:t>
            </w:r>
          </w:p>
          <w:p w14:paraId="5EF60AE5" w14:textId="77777777" w:rsidR="006D47F5" w:rsidRPr="00951999" w:rsidRDefault="006D47F5" w:rsidP="006D47F5">
            <w:pPr>
              <w:numPr>
                <w:ilvl w:val="0"/>
                <w:numId w:val="18"/>
              </w:numPr>
              <w:snapToGrid w:val="0"/>
              <w:spacing w:before="40" w:after="40"/>
              <w:ind w:left="319" w:hanging="284"/>
              <w:contextualSpacing/>
              <w:jc w:val="both"/>
              <w:rPr>
                <w:rFonts w:ascii="Arial" w:eastAsia="Times New Roman" w:hAnsi="Arial" w:cs="Arial"/>
                <w:sz w:val="20"/>
                <w:szCs w:val="20"/>
                <w:lang w:val="es-ES"/>
              </w:rPr>
            </w:pPr>
            <w:r w:rsidRPr="00951999">
              <w:rPr>
                <w:rFonts w:ascii="Arial" w:eastAsia="Times New Roman" w:hAnsi="Arial" w:cs="Arial"/>
                <w:sz w:val="20"/>
                <w:szCs w:val="20"/>
                <w:lang w:val="es-ES"/>
              </w:rPr>
              <w:t>Componente de datos 2 (estado de conservación de hábitats importantes para especies enumeradas en la CMS): tendencias en la proporción de la superficie cubierta por las KBA (y otros enfoques basados en sitios específicos de taxones) que se ha incluido dentro de las áreas protegidas y conservadas, en general, y por medio ambiente (marino frente a terrestre), Apéndice, región, país y grupo taxonómico.</w:t>
            </w:r>
          </w:p>
        </w:tc>
        <w:tc>
          <w:tcPr>
            <w:tcW w:w="2409" w:type="dxa"/>
            <w:tcBorders>
              <w:top w:val="single" w:sz="4" w:space="0" w:color="auto"/>
              <w:left w:val="single" w:sz="4" w:space="0" w:color="auto"/>
              <w:bottom w:val="single" w:sz="4" w:space="0" w:color="auto"/>
              <w:right w:val="single" w:sz="4" w:space="0" w:color="auto"/>
            </w:tcBorders>
          </w:tcPr>
          <w:p w14:paraId="200CD43A" w14:textId="77777777" w:rsidR="006D47F5" w:rsidRPr="00951999" w:rsidRDefault="006D47F5" w:rsidP="00B779C6">
            <w:pPr>
              <w:spacing w:before="40" w:after="40"/>
              <w:rPr>
                <w:rFonts w:ascii="Arial" w:hAnsi="Arial" w:cs="Arial"/>
                <w:sz w:val="20"/>
                <w:szCs w:val="20"/>
                <w:lang w:val="es-ES"/>
              </w:rPr>
            </w:pPr>
            <w:r w:rsidRPr="00951999">
              <w:rPr>
                <w:rFonts w:ascii="Arial" w:hAnsi="Arial" w:cs="Arial"/>
                <w:sz w:val="20"/>
                <w:szCs w:val="20"/>
                <w:lang w:val="es-ES"/>
              </w:rPr>
              <w:lastRenderedPageBreak/>
              <w:t>Base de datos mundial de zonas clave para la biodiversidad (KBA)</w:t>
            </w:r>
          </w:p>
          <w:p w14:paraId="2736712A" w14:textId="77777777" w:rsidR="006D47F5" w:rsidRPr="00951999" w:rsidRDefault="006D47F5" w:rsidP="00B779C6">
            <w:pPr>
              <w:spacing w:before="40" w:after="40"/>
              <w:rPr>
                <w:rFonts w:ascii="Arial" w:hAnsi="Arial" w:cs="Arial"/>
                <w:sz w:val="20"/>
                <w:szCs w:val="20"/>
                <w:lang w:val="es-ES"/>
              </w:rPr>
            </w:pPr>
          </w:p>
          <w:p w14:paraId="6EA025A8" w14:textId="77777777" w:rsidR="006D47F5" w:rsidRPr="00951999" w:rsidRDefault="006D47F5" w:rsidP="00B779C6">
            <w:pPr>
              <w:spacing w:before="40" w:after="40"/>
              <w:rPr>
                <w:rFonts w:ascii="Arial" w:hAnsi="Arial" w:cs="Arial"/>
                <w:sz w:val="20"/>
                <w:szCs w:val="20"/>
                <w:lang w:val="es-ES"/>
              </w:rPr>
            </w:pPr>
            <w:r w:rsidRPr="00951999">
              <w:rPr>
                <w:rFonts w:ascii="Arial" w:hAnsi="Arial" w:cs="Arial"/>
                <w:sz w:val="20"/>
                <w:szCs w:val="20"/>
                <w:lang w:val="es-ES"/>
              </w:rPr>
              <w:t>Base de datos mundial sobre áreas protegidas (WDPA)</w:t>
            </w:r>
          </w:p>
          <w:p w14:paraId="10D1903A" w14:textId="77777777" w:rsidR="006D47F5" w:rsidRPr="00951999" w:rsidRDefault="006D47F5" w:rsidP="00B779C6">
            <w:pPr>
              <w:spacing w:before="40" w:after="40"/>
              <w:rPr>
                <w:rFonts w:ascii="Arial" w:hAnsi="Arial" w:cs="Arial"/>
                <w:sz w:val="20"/>
                <w:szCs w:val="20"/>
                <w:lang w:val="es-ES"/>
              </w:rPr>
            </w:pPr>
          </w:p>
          <w:p w14:paraId="5296ADA7" w14:textId="77777777" w:rsidR="006D47F5" w:rsidRPr="00951999" w:rsidRDefault="006D47F5" w:rsidP="00B779C6">
            <w:pPr>
              <w:spacing w:before="40" w:after="40"/>
              <w:rPr>
                <w:rFonts w:ascii="Arial" w:hAnsi="Arial" w:cs="Arial"/>
                <w:sz w:val="20"/>
                <w:szCs w:val="20"/>
                <w:lang w:val="es-ES"/>
              </w:rPr>
            </w:pPr>
            <w:r w:rsidRPr="00951999">
              <w:rPr>
                <w:rFonts w:ascii="Arial" w:hAnsi="Arial" w:cs="Arial"/>
                <w:sz w:val="20"/>
                <w:szCs w:val="20"/>
                <w:lang w:val="es-ES"/>
              </w:rPr>
              <w:t xml:space="preserve">Áreas Importantes para los Mamíferos Marinos (AIMM) </w:t>
            </w:r>
          </w:p>
          <w:p w14:paraId="7990BC6D" w14:textId="77777777" w:rsidR="006D47F5" w:rsidRPr="00951999" w:rsidRDefault="006D47F5" w:rsidP="00B779C6">
            <w:pPr>
              <w:spacing w:before="40" w:after="40"/>
              <w:rPr>
                <w:rFonts w:ascii="Arial" w:hAnsi="Arial" w:cs="Arial"/>
                <w:sz w:val="20"/>
                <w:szCs w:val="20"/>
                <w:lang w:val="es-ES"/>
              </w:rPr>
            </w:pPr>
          </w:p>
          <w:p w14:paraId="40999CDB" w14:textId="77777777" w:rsidR="006D47F5" w:rsidRPr="00951999" w:rsidRDefault="006D47F5" w:rsidP="00B779C6">
            <w:pPr>
              <w:spacing w:before="40" w:after="40"/>
              <w:rPr>
                <w:rFonts w:ascii="Arial" w:hAnsi="Arial" w:cs="Arial"/>
                <w:sz w:val="20"/>
                <w:szCs w:val="20"/>
                <w:lang w:val="es-ES"/>
              </w:rPr>
            </w:pPr>
            <w:r w:rsidRPr="00951999">
              <w:rPr>
                <w:rFonts w:ascii="Arial" w:hAnsi="Arial" w:cs="Arial"/>
                <w:sz w:val="20"/>
                <w:szCs w:val="20"/>
                <w:lang w:val="es-ES"/>
              </w:rPr>
              <w:t xml:space="preserve">Áreas Importantes para los Tiburones y Rayas (ISRA) </w:t>
            </w:r>
          </w:p>
        </w:tc>
      </w:tr>
      <w:tr w:rsidR="006D47F5" w:rsidRPr="00951999" w14:paraId="6102E355" w14:textId="77777777" w:rsidTr="006D47F5">
        <w:tc>
          <w:tcPr>
            <w:tcW w:w="2263" w:type="dxa"/>
            <w:tcBorders>
              <w:top w:val="single" w:sz="4" w:space="0" w:color="auto"/>
              <w:left w:val="single" w:sz="4" w:space="0" w:color="auto"/>
              <w:bottom w:val="single" w:sz="4" w:space="0" w:color="auto"/>
              <w:right w:val="single" w:sz="4" w:space="0" w:color="auto"/>
            </w:tcBorders>
            <w:hideMark/>
          </w:tcPr>
          <w:p w14:paraId="45B782EB" w14:textId="77777777" w:rsidR="006D47F5" w:rsidRPr="00951999" w:rsidRDefault="006D47F5" w:rsidP="00B779C6">
            <w:pPr>
              <w:spacing w:before="40" w:after="40"/>
              <w:rPr>
                <w:rFonts w:ascii="Arial" w:hAnsi="Arial" w:cs="Arial"/>
                <w:b/>
                <w:bCs/>
                <w:sz w:val="20"/>
                <w:szCs w:val="20"/>
                <w:lang w:val="es-ES"/>
              </w:rPr>
            </w:pPr>
            <w:r w:rsidRPr="00951999">
              <w:rPr>
                <w:rFonts w:ascii="Arial" w:hAnsi="Arial" w:cs="Arial"/>
                <w:b/>
                <w:bCs/>
                <w:sz w:val="20"/>
                <w:szCs w:val="20"/>
                <w:lang w:val="es-ES"/>
              </w:rPr>
              <w:t>Amenazas que afectan a las especies migratorias</w:t>
            </w:r>
          </w:p>
        </w:tc>
        <w:tc>
          <w:tcPr>
            <w:tcW w:w="4395" w:type="dxa"/>
            <w:tcBorders>
              <w:top w:val="single" w:sz="4" w:space="0" w:color="auto"/>
              <w:left w:val="single" w:sz="4" w:space="0" w:color="auto"/>
              <w:bottom w:val="single" w:sz="4" w:space="0" w:color="auto"/>
              <w:right w:val="single" w:sz="4" w:space="0" w:color="auto"/>
            </w:tcBorders>
            <w:hideMark/>
          </w:tcPr>
          <w:p w14:paraId="2C26491D" w14:textId="77777777" w:rsidR="006D47F5" w:rsidRPr="00951999" w:rsidRDefault="006D47F5" w:rsidP="006D47F5">
            <w:pPr>
              <w:numPr>
                <w:ilvl w:val="0"/>
                <w:numId w:val="18"/>
              </w:numPr>
              <w:snapToGrid w:val="0"/>
              <w:spacing w:before="40" w:after="40"/>
              <w:ind w:left="319" w:hanging="284"/>
              <w:contextualSpacing/>
              <w:jc w:val="both"/>
              <w:rPr>
                <w:rFonts w:ascii="Arial" w:eastAsia="Times New Roman" w:hAnsi="Arial" w:cs="Arial"/>
                <w:sz w:val="20"/>
                <w:szCs w:val="20"/>
                <w:lang w:val="es-ES"/>
              </w:rPr>
            </w:pPr>
            <w:r w:rsidRPr="00951999">
              <w:rPr>
                <w:rFonts w:ascii="Arial" w:eastAsia="Times New Roman" w:hAnsi="Arial" w:cs="Arial"/>
                <w:i/>
                <w:iCs/>
                <w:sz w:val="20"/>
                <w:szCs w:val="20"/>
                <w:lang w:val="es-ES"/>
              </w:rPr>
              <w:t>Componente de datos 1</w:t>
            </w:r>
            <w:r w:rsidRPr="00951999">
              <w:rPr>
                <w:rFonts w:ascii="Arial" w:eastAsia="Times New Roman" w:hAnsi="Arial" w:cs="Arial"/>
                <w:sz w:val="20"/>
                <w:szCs w:val="20"/>
                <w:lang w:val="es-ES"/>
              </w:rPr>
              <w:t>: gráfico interactivo que muestre el número de amenazas que afectan a las especies enumeradas en la CMS y/o a todas las especies migratorias, por Apéndice, grupo taxonómico y estado de amenaza (amenazada en todo el mundo frente a no amenazada en todo el mundo).</w:t>
            </w:r>
          </w:p>
        </w:tc>
        <w:tc>
          <w:tcPr>
            <w:tcW w:w="2409" w:type="dxa"/>
            <w:tcBorders>
              <w:top w:val="single" w:sz="4" w:space="0" w:color="auto"/>
              <w:left w:val="single" w:sz="4" w:space="0" w:color="auto"/>
              <w:bottom w:val="single" w:sz="4" w:space="0" w:color="auto"/>
              <w:right w:val="single" w:sz="4" w:space="0" w:color="auto"/>
            </w:tcBorders>
            <w:hideMark/>
          </w:tcPr>
          <w:p w14:paraId="53CFABE9" w14:textId="77777777" w:rsidR="006D47F5" w:rsidRPr="00951999" w:rsidRDefault="006D47F5" w:rsidP="00B779C6">
            <w:pPr>
              <w:spacing w:before="40" w:after="40"/>
              <w:rPr>
                <w:rFonts w:ascii="Arial" w:hAnsi="Arial" w:cs="Arial"/>
                <w:sz w:val="20"/>
                <w:szCs w:val="20"/>
                <w:lang w:val="es-ES"/>
              </w:rPr>
            </w:pPr>
            <w:r w:rsidRPr="00951999">
              <w:rPr>
                <w:rFonts w:ascii="Arial" w:hAnsi="Arial" w:cs="Arial"/>
                <w:sz w:val="20"/>
                <w:szCs w:val="20"/>
                <w:lang w:val="es-ES"/>
              </w:rPr>
              <w:t>Lista Roja de la UICN</w:t>
            </w:r>
          </w:p>
        </w:tc>
      </w:tr>
    </w:tbl>
    <w:p w14:paraId="559E8564" w14:textId="3AF54E5D" w:rsidR="002D5F2A" w:rsidRPr="008F74D4" w:rsidRDefault="002D5F2A" w:rsidP="008F74D4">
      <w:pPr>
        <w:widowControl w:val="0"/>
        <w:suppressAutoHyphens/>
        <w:autoSpaceDE w:val="0"/>
        <w:autoSpaceDN w:val="0"/>
        <w:spacing w:after="0" w:line="240" w:lineRule="auto"/>
        <w:textAlignment w:val="baseline"/>
        <w:rPr>
          <w:rFonts w:eastAsia="Times New Roman" w:cs="Arial"/>
          <w:lang w:eastAsia="es-ES"/>
        </w:rPr>
      </w:pPr>
    </w:p>
    <w:sectPr w:rsidR="002D5F2A" w:rsidRPr="008F74D4" w:rsidSect="00323406">
      <w:headerReference w:type="first" r:id="rId41"/>
      <w:pgSz w:w="11906" w:h="16838" w:code="9"/>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FE16AD0" w14:textId="77777777" w:rsidR="000C3EC8" w:rsidRDefault="000C3EC8" w:rsidP="00002A97">
      <w:pPr>
        <w:spacing w:after="0" w:line="240" w:lineRule="auto"/>
      </w:pPr>
      <w:r>
        <w:separator/>
      </w:r>
    </w:p>
  </w:endnote>
  <w:endnote w:type="continuationSeparator" w:id="0">
    <w:p w14:paraId="71D609F2" w14:textId="77777777" w:rsidR="000C3EC8" w:rsidRDefault="000C3EC8" w:rsidP="00002A97">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095858933"/>
      <w:docPartObj>
        <w:docPartGallery w:val="Page Numbers (Bottom of Page)"/>
        <w:docPartUnique/>
      </w:docPartObj>
    </w:sdtPr>
    <w:sdtEndPr>
      <w:rPr>
        <w:noProof/>
        <w:sz w:val="18"/>
        <w:szCs w:val="18"/>
      </w:rPr>
    </w:sdtEndPr>
    <w:sdtContent>
      <w:p w14:paraId="602E550D" w14:textId="4A028FE9" w:rsidR="000F4BDA" w:rsidRPr="000F4BDA" w:rsidRDefault="000F4BDA">
        <w:pPr>
          <w:pStyle w:val="Footer"/>
          <w:jc w:val="center"/>
          <w:rPr>
            <w:sz w:val="18"/>
            <w:szCs w:val="18"/>
          </w:rPr>
        </w:pPr>
        <w:r w:rsidRPr="000F4BDA">
          <w:rPr>
            <w:sz w:val="18"/>
            <w:szCs w:val="18"/>
          </w:rPr>
          <w:fldChar w:fldCharType="begin"/>
        </w:r>
        <w:r w:rsidRPr="000F4BDA">
          <w:rPr>
            <w:sz w:val="18"/>
            <w:szCs w:val="18"/>
          </w:rPr>
          <w:instrText xml:space="preserve"> PAGE   \* MERGEFORMAT </w:instrText>
        </w:r>
        <w:r w:rsidRPr="000F4BDA">
          <w:rPr>
            <w:sz w:val="18"/>
            <w:szCs w:val="18"/>
          </w:rPr>
          <w:fldChar w:fldCharType="separate"/>
        </w:r>
        <w:r w:rsidRPr="000F4BDA">
          <w:rPr>
            <w:noProof/>
            <w:sz w:val="18"/>
            <w:szCs w:val="18"/>
          </w:rPr>
          <w:t>2</w:t>
        </w:r>
        <w:r w:rsidRPr="000F4BDA">
          <w:rPr>
            <w:noProof/>
            <w:sz w:val="18"/>
            <w:szCs w:val="18"/>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26702069"/>
      <w:docPartObj>
        <w:docPartGallery w:val="Page Numbers (Bottom of Page)"/>
        <w:docPartUnique/>
      </w:docPartObj>
    </w:sdtPr>
    <w:sdtEndPr>
      <w:rPr>
        <w:noProof/>
        <w:sz w:val="18"/>
        <w:szCs w:val="18"/>
      </w:rPr>
    </w:sdtEndPr>
    <w:sdtContent>
      <w:p w14:paraId="301D92B9" w14:textId="0535CE5A" w:rsidR="000F4BDA" w:rsidRPr="000F4BDA" w:rsidRDefault="000F4BDA">
        <w:pPr>
          <w:pStyle w:val="Footer"/>
          <w:jc w:val="center"/>
          <w:rPr>
            <w:sz w:val="18"/>
            <w:szCs w:val="18"/>
          </w:rPr>
        </w:pPr>
        <w:r w:rsidRPr="000F4BDA">
          <w:rPr>
            <w:sz w:val="18"/>
            <w:szCs w:val="18"/>
          </w:rPr>
          <w:fldChar w:fldCharType="begin"/>
        </w:r>
        <w:r w:rsidRPr="000F4BDA">
          <w:rPr>
            <w:sz w:val="18"/>
            <w:szCs w:val="18"/>
          </w:rPr>
          <w:instrText xml:space="preserve"> PAGE   \* MERGEFORMAT </w:instrText>
        </w:r>
        <w:r w:rsidRPr="000F4BDA">
          <w:rPr>
            <w:sz w:val="18"/>
            <w:szCs w:val="18"/>
          </w:rPr>
          <w:fldChar w:fldCharType="separate"/>
        </w:r>
        <w:r w:rsidRPr="000F4BDA">
          <w:rPr>
            <w:noProof/>
            <w:sz w:val="18"/>
            <w:szCs w:val="18"/>
          </w:rPr>
          <w:t>2</w:t>
        </w:r>
        <w:r w:rsidRPr="000F4BDA">
          <w:rPr>
            <w:noProof/>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A1958C" w14:textId="1251040A" w:rsidR="00D70275" w:rsidRPr="00D70275" w:rsidRDefault="00D70275">
    <w:pPr>
      <w:pStyle w:val="Footer"/>
      <w:jc w:val="center"/>
      <w:rPr>
        <w:sz w:val="18"/>
        <w:szCs w:val="18"/>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092192939"/>
      <w:docPartObj>
        <w:docPartGallery w:val="Page Numbers (Bottom of Page)"/>
        <w:docPartUnique/>
      </w:docPartObj>
    </w:sdtPr>
    <w:sdtEndPr>
      <w:rPr>
        <w:noProof/>
        <w:sz w:val="18"/>
        <w:szCs w:val="18"/>
      </w:rPr>
    </w:sdtEndPr>
    <w:sdtContent>
      <w:p w14:paraId="1252A583" w14:textId="44170BA8" w:rsidR="00401787" w:rsidRPr="00401787" w:rsidRDefault="00401787">
        <w:pPr>
          <w:pStyle w:val="Footer"/>
          <w:jc w:val="center"/>
          <w:rPr>
            <w:sz w:val="18"/>
            <w:szCs w:val="18"/>
          </w:rPr>
        </w:pPr>
        <w:r w:rsidRPr="00401787">
          <w:rPr>
            <w:sz w:val="18"/>
            <w:szCs w:val="18"/>
          </w:rPr>
          <w:fldChar w:fldCharType="begin"/>
        </w:r>
        <w:r w:rsidRPr="00401787">
          <w:rPr>
            <w:sz w:val="18"/>
            <w:szCs w:val="18"/>
          </w:rPr>
          <w:instrText xml:space="preserve"> PAGE   \* MERGEFORMAT </w:instrText>
        </w:r>
        <w:r w:rsidRPr="00401787">
          <w:rPr>
            <w:sz w:val="18"/>
            <w:szCs w:val="18"/>
          </w:rPr>
          <w:fldChar w:fldCharType="separate"/>
        </w:r>
        <w:r w:rsidRPr="00401787">
          <w:rPr>
            <w:noProof/>
            <w:sz w:val="18"/>
            <w:szCs w:val="18"/>
          </w:rPr>
          <w:t>2</w:t>
        </w:r>
        <w:r w:rsidRPr="00401787">
          <w:rPr>
            <w:noProof/>
            <w:sz w:val="18"/>
            <w:szCs w:val="18"/>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2BC051E" w14:textId="77777777" w:rsidR="000C3EC8" w:rsidRDefault="000C3EC8" w:rsidP="00002A97">
      <w:pPr>
        <w:spacing w:after="0" w:line="240" w:lineRule="auto"/>
      </w:pPr>
      <w:r>
        <w:separator/>
      </w:r>
    </w:p>
  </w:footnote>
  <w:footnote w:type="continuationSeparator" w:id="0">
    <w:p w14:paraId="626FB97F" w14:textId="77777777" w:rsidR="000C3EC8" w:rsidRDefault="000C3EC8" w:rsidP="00002A97">
      <w:pPr>
        <w:spacing w:after="0" w:line="240" w:lineRule="auto"/>
      </w:pPr>
      <w:r>
        <w:continuationSeparator/>
      </w:r>
    </w:p>
  </w:footnote>
  <w:footnote w:id="1">
    <w:p w14:paraId="1FC07ADD" w14:textId="77777777" w:rsidR="008F74D4" w:rsidRPr="007E1B53" w:rsidRDefault="008F74D4" w:rsidP="008F74D4">
      <w:pPr>
        <w:pStyle w:val="FootnoteText"/>
        <w:jc w:val="both"/>
        <w:rPr>
          <w:rFonts w:ascii="Arial" w:hAnsi="Arial" w:cs="Arial"/>
          <w:sz w:val="16"/>
          <w:szCs w:val="16"/>
          <w:lang w:val="es-ES"/>
        </w:rPr>
      </w:pPr>
      <w:r w:rsidRPr="007E1B53">
        <w:rPr>
          <w:rStyle w:val="FootnoteReference"/>
          <w:rFonts w:ascii="Arial" w:hAnsi="Arial" w:cs="Arial"/>
          <w:sz w:val="16"/>
          <w:szCs w:val="16"/>
          <w:lang w:val="es-ES"/>
        </w:rPr>
        <w:footnoteRef/>
      </w:r>
      <w:r w:rsidRPr="007E1B53">
        <w:rPr>
          <w:rFonts w:ascii="Arial" w:hAnsi="Arial" w:cs="Arial"/>
          <w:sz w:val="16"/>
          <w:szCs w:val="16"/>
          <w:lang w:val="es-ES"/>
        </w:rPr>
        <w:t xml:space="preserve"> No obstante, el </w:t>
      </w:r>
      <w:hyperlink r:id="rId1" w:history="1">
        <w:proofErr w:type="spellStart"/>
        <w:r w:rsidRPr="007E1B53">
          <w:rPr>
            <w:rStyle w:val="Hyperlink"/>
            <w:rFonts w:ascii="Arial" w:hAnsi="Arial" w:cs="Arial"/>
            <w:i/>
            <w:sz w:val="16"/>
            <w:szCs w:val="16"/>
            <w:lang w:val="es-ES"/>
          </w:rPr>
          <w:t>Overview</w:t>
        </w:r>
        <w:proofErr w:type="spellEnd"/>
        <w:r w:rsidRPr="007E1B53">
          <w:rPr>
            <w:rStyle w:val="Hyperlink"/>
            <w:rFonts w:ascii="Arial" w:hAnsi="Arial" w:cs="Arial"/>
            <w:i/>
            <w:sz w:val="16"/>
            <w:szCs w:val="16"/>
            <w:lang w:val="es-ES"/>
          </w:rPr>
          <w:t xml:space="preserve"> </w:t>
        </w:r>
        <w:proofErr w:type="spellStart"/>
        <w:r w:rsidRPr="007E1B53">
          <w:rPr>
            <w:rStyle w:val="Hyperlink"/>
            <w:rFonts w:ascii="Arial" w:hAnsi="Arial" w:cs="Arial"/>
            <w:i/>
            <w:sz w:val="16"/>
            <w:szCs w:val="16"/>
            <w:lang w:val="es-ES"/>
          </w:rPr>
          <w:t>Report</w:t>
        </w:r>
        <w:proofErr w:type="spellEnd"/>
        <w:r w:rsidRPr="007E1B53">
          <w:rPr>
            <w:rStyle w:val="Hyperlink"/>
            <w:rFonts w:ascii="Arial" w:hAnsi="Arial" w:cs="Arial"/>
            <w:i/>
            <w:sz w:val="16"/>
            <w:szCs w:val="16"/>
            <w:lang w:val="es-ES"/>
          </w:rPr>
          <w:t xml:space="preserve"> </w:t>
        </w:r>
        <w:proofErr w:type="spellStart"/>
        <w:r w:rsidRPr="007E1B53">
          <w:rPr>
            <w:rStyle w:val="Hyperlink"/>
            <w:rFonts w:ascii="Arial" w:hAnsi="Arial" w:cs="Arial"/>
            <w:i/>
            <w:sz w:val="16"/>
            <w:szCs w:val="16"/>
            <w:lang w:val="es-ES"/>
          </w:rPr>
          <w:t>on</w:t>
        </w:r>
        <w:proofErr w:type="spellEnd"/>
        <w:r w:rsidRPr="007E1B53">
          <w:rPr>
            <w:rStyle w:val="Hyperlink"/>
            <w:rFonts w:ascii="Arial" w:hAnsi="Arial" w:cs="Arial"/>
            <w:i/>
            <w:sz w:val="16"/>
            <w:szCs w:val="16"/>
            <w:lang w:val="es-ES"/>
          </w:rPr>
          <w:t xml:space="preserve"> the </w:t>
        </w:r>
        <w:proofErr w:type="spellStart"/>
        <w:r w:rsidRPr="007E1B53">
          <w:rPr>
            <w:rStyle w:val="Hyperlink"/>
            <w:rFonts w:ascii="Arial" w:hAnsi="Arial" w:cs="Arial"/>
            <w:i/>
            <w:sz w:val="16"/>
            <w:szCs w:val="16"/>
            <w:lang w:val="es-ES"/>
          </w:rPr>
          <w:t>Implementation</w:t>
        </w:r>
        <w:proofErr w:type="spellEnd"/>
        <w:r w:rsidRPr="007E1B53">
          <w:rPr>
            <w:rStyle w:val="Hyperlink"/>
            <w:rFonts w:ascii="Arial" w:hAnsi="Arial" w:cs="Arial"/>
            <w:i/>
            <w:sz w:val="16"/>
            <w:szCs w:val="16"/>
            <w:lang w:val="es-ES"/>
          </w:rPr>
          <w:t xml:space="preserve"> of the International </w:t>
        </w:r>
        <w:proofErr w:type="gramStart"/>
        <w:r w:rsidRPr="007E1B53">
          <w:rPr>
            <w:rStyle w:val="Hyperlink"/>
            <w:rFonts w:ascii="Arial" w:hAnsi="Arial" w:cs="Arial"/>
            <w:i/>
            <w:sz w:val="16"/>
            <w:szCs w:val="16"/>
            <w:lang w:val="es-ES"/>
          </w:rPr>
          <w:t>Single</w:t>
        </w:r>
        <w:proofErr w:type="gramEnd"/>
        <w:r w:rsidRPr="007E1B53">
          <w:rPr>
            <w:rStyle w:val="Hyperlink"/>
            <w:rFonts w:ascii="Arial" w:hAnsi="Arial" w:cs="Arial"/>
            <w:i/>
            <w:sz w:val="16"/>
            <w:szCs w:val="16"/>
            <w:lang w:val="es-ES"/>
          </w:rPr>
          <w:t xml:space="preserve"> </w:t>
        </w:r>
        <w:proofErr w:type="spellStart"/>
        <w:r w:rsidRPr="007E1B53">
          <w:rPr>
            <w:rStyle w:val="Hyperlink"/>
            <w:rFonts w:ascii="Arial" w:hAnsi="Arial" w:cs="Arial"/>
            <w:i/>
            <w:sz w:val="16"/>
            <w:szCs w:val="16"/>
            <w:lang w:val="es-ES"/>
          </w:rPr>
          <w:t>Species</w:t>
        </w:r>
        <w:proofErr w:type="spellEnd"/>
        <w:r w:rsidRPr="007E1B53">
          <w:rPr>
            <w:rStyle w:val="Hyperlink"/>
            <w:rFonts w:ascii="Arial" w:hAnsi="Arial" w:cs="Arial"/>
            <w:i/>
            <w:sz w:val="16"/>
            <w:szCs w:val="16"/>
            <w:lang w:val="es-ES"/>
          </w:rPr>
          <w:t xml:space="preserve"> </w:t>
        </w:r>
        <w:proofErr w:type="spellStart"/>
        <w:r w:rsidRPr="007E1B53">
          <w:rPr>
            <w:rStyle w:val="Hyperlink"/>
            <w:rFonts w:ascii="Arial" w:hAnsi="Arial" w:cs="Arial"/>
            <w:i/>
            <w:sz w:val="16"/>
            <w:szCs w:val="16"/>
            <w:lang w:val="es-ES"/>
          </w:rPr>
          <w:t>Action</w:t>
        </w:r>
        <w:proofErr w:type="spellEnd"/>
        <w:r w:rsidRPr="007E1B53">
          <w:rPr>
            <w:rStyle w:val="Hyperlink"/>
            <w:rFonts w:ascii="Arial" w:hAnsi="Arial" w:cs="Arial"/>
            <w:i/>
            <w:sz w:val="16"/>
            <w:szCs w:val="16"/>
            <w:lang w:val="es-ES"/>
          </w:rPr>
          <w:t xml:space="preserve"> Plan for the </w:t>
        </w:r>
        <w:proofErr w:type="spellStart"/>
        <w:r w:rsidRPr="007E1B53">
          <w:rPr>
            <w:rStyle w:val="Hyperlink"/>
            <w:rFonts w:ascii="Arial" w:hAnsi="Arial" w:cs="Arial"/>
            <w:i/>
            <w:sz w:val="16"/>
            <w:szCs w:val="16"/>
            <w:lang w:val="es-ES"/>
          </w:rPr>
          <w:t>Conservation</w:t>
        </w:r>
        <w:proofErr w:type="spellEnd"/>
        <w:r w:rsidRPr="007E1B53">
          <w:rPr>
            <w:rStyle w:val="Hyperlink"/>
            <w:rFonts w:ascii="Arial" w:hAnsi="Arial" w:cs="Arial"/>
            <w:i/>
            <w:sz w:val="16"/>
            <w:szCs w:val="16"/>
            <w:lang w:val="es-ES"/>
          </w:rPr>
          <w:t xml:space="preserve"> of the Argali (2014-2024)</w:t>
        </w:r>
      </w:hyperlink>
      <w:r w:rsidRPr="007E1B53">
        <w:rPr>
          <w:rFonts w:ascii="Arial" w:hAnsi="Arial" w:cs="Arial"/>
          <w:sz w:val="16"/>
          <w:szCs w:val="16"/>
          <w:lang w:val="es-ES"/>
        </w:rPr>
        <w:t xml:space="preserve"> [Informe general sobre la aplicación del Plan de Acción internacional de especie única para la Conservación del Argali (2014-2024)] indica que, a partir de 2024, la población mundial de </w:t>
      </w:r>
      <w:proofErr w:type="spellStart"/>
      <w:r w:rsidRPr="007E1B53">
        <w:rPr>
          <w:rFonts w:ascii="Arial" w:hAnsi="Arial" w:cs="Arial"/>
          <w:sz w:val="16"/>
          <w:szCs w:val="16"/>
          <w:lang w:val="es-ES"/>
        </w:rPr>
        <w:t>argalíes</w:t>
      </w:r>
      <w:proofErr w:type="spellEnd"/>
      <w:r w:rsidRPr="007E1B53">
        <w:rPr>
          <w:rFonts w:ascii="Arial" w:hAnsi="Arial" w:cs="Arial"/>
          <w:sz w:val="16"/>
          <w:szCs w:val="16"/>
          <w:lang w:val="es-ES"/>
        </w:rPr>
        <w:t xml:space="preserve"> se mantiene estable o en aumento.</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9C902E" w14:textId="48B4CA10" w:rsidR="00D70275" w:rsidRPr="00002A97" w:rsidRDefault="00D70275" w:rsidP="00002A97">
    <w:pPr>
      <w:pStyle w:val="Header"/>
      <w:pBdr>
        <w:bottom w:val="single" w:sz="4" w:space="1" w:color="auto"/>
      </w:pBdr>
      <w:rPr>
        <w:i/>
        <w:sz w:val="18"/>
        <w:szCs w:val="18"/>
      </w:rPr>
    </w:pPr>
    <w:bookmarkStart w:id="0" w:name="_Hlk124847022"/>
    <w:bookmarkStart w:id="1" w:name="_Hlk124847023"/>
    <w:bookmarkStart w:id="2" w:name="_Hlk124847024"/>
    <w:bookmarkStart w:id="3" w:name="_Hlk124847025"/>
    <w:bookmarkStart w:id="4" w:name="_Hlk124847026"/>
    <w:bookmarkStart w:id="5" w:name="_Hlk124847027"/>
    <w:bookmarkStart w:id="6" w:name="_Hlk124847217"/>
    <w:bookmarkStart w:id="7" w:name="_Hlk124847218"/>
    <w:r w:rsidRPr="00002A97">
      <w:rPr>
        <w:rFonts w:eastAsia="Times New Roman" w:cs="Arial"/>
        <w:i/>
        <w:sz w:val="18"/>
        <w:szCs w:val="18"/>
        <w:lang w:val="fr-FR" w:eastAsia="es-ES"/>
      </w:rPr>
      <w:t>UNEP/CMS/COP1</w:t>
    </w:r>
    <w:r w:rsidR="00C22155">
      <w:rPr>
        <w:rFonts w:eastAsia="Times New Roman" w:cs="Arial"/>
        <w:i/>
        <w:sz w:val="18"/>
        <w:szCs w:val="18"/>
        <w:lang w:val="fr-FR" w:eastAsia="es-ES"/>
      </w:rPr>
      <w:t>5</w:t>
    </w:r>
    <w:r w:rsidRPr="00002A97">
      <w:rPr>
        <w:rFonts w:eastAsia="Times New Roman" w:cs="Arial"/>
        <w:i/>
        <w:sz w:val="18"/>
        <w:szCs w:val="18"/>
        <w:lang w:val="fr-FR" w:eastAsia="es-ES"/>
      </w:rPr>
      <w:t>/Doc.</w:t>
    </w:r>
    <w:bookmarkEnd w:id="0"/>
    <w:bookmarkEnd w:id="1"/>
    <w:bookmarkEnd w:id="2"/>
    <w:bookmarkEnd w:id="3"/>
    <w:bookmarkEnd w:id="4"/>
    <w:bookmarkEnd w:id="5"/>
    <w:bookmarkEnd w:id="6"/>
    <w:bookmarkEnd w:id="7"/>
    <w:r w:rsidR="008F74D4">
      <w:rPr>
        <w:rFonts w:eastAsia="Times New Roman" w:cs="Arial"/>
        <w:i/>
        <w:sz w:val="18"/>
        <w:szCs w:val="18"/>
        <w:lang w:val="fr-FR" w:eastAsia="es-ES"/>
      </w:rPr>
      <w:t>20.1</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4B8442" w14:textId="6DF92838" w:rsidR="000F4BDA" w:rsidRPr="00002A97" w:rsidRDefault="000F4BDA" w:rsidP="000F4BDA">
    <w:pPr>
      <w:pStyle w:val="Header"/>
      <w:pBdr>
        <w:bottom w:val="single" w:sz="4" w:space="1" w:color="auto"/>
      </w:pBdr>
      <w:jc w:val="right"/>
      <w:rPr>
        <w:i/>
        <w:sz w:val="18"/>
        <w:szCs w:val="18"/>
      </w:rPr>
    </w:pPr>
    <w:r w:rsidRPr="00002A97">
      <w:rPr>
        <w:rFonts w:eastAsia="Times New Roman" w:cs="Arial"/>
        <w:i/>
        <w:sz w:val="18"/>
        <w:szCs w:val="18"/>
        <w:lang w:val="fr-FR" w:eastAsia="es-ES"/>
      </w:rPr>
      <w:t>UNEP/CMS/COP1</w:t>
    </w:r>
    <w:r w:rsidR="00C22155">
      <w:rPr>
        <w:rFonts w:eastAsia="Times New Roman" w:cs="Arial"/>
        <w:i/>
        <w:sz w:val="18"/>
        <w:szCs w:val="18"/>
        <w:lang w:val="fr-FR" w:eastAsia="es-ES"/>
      </w:rPr>
      <w:t>5</w:t>
    </w:r>
    <w:r w:rsidRPr="00002A97">
      <w:rPr>
        <w:rFonts w:eastAsia="Times New Roman" w:cs="Arial"/>
        <w:i/>
        <w:sz w:val="18"/>
        <w:szCs w:val="18"/>
        <w:lang w:val="fr-FR" w:eastAsia="es-ES"/>
      </w:rPr>
      <w:t>/</w:t>
    </w:r>
    <w:r w:rsidR="007B53CC">
      <w:rPr>
        <w:rFonts w:eastAsia="Times New Roman" w:cs="Arial"/>
        <w:i/>
        <w:sz w:val="18"/>
        <w:szCs w:val="18"/>
        <w:lang w:val="fr-FR" w:eastAsia="es-ES"/>
      </w:rPr>
      <w:t>Doc</w:t>
    </w:r>
    <w:r w:rsidR="00430A25">
      <w:rPr>
        <w:rFonts w:eastAsia="Times New Roman" w:cs="Arial"/>
        <w:i/>
        <w:sz w:val="18"/>
        <w:szCs w:val="18"/>
        <w:lang w:val="fr-FR" w:eastAsia="es-ES"/>
      </w:rPr>
      <w:t>.</w:t>
    </w:r>
    <w:r w:rsidR="00435CEE">
      <w:rPr>
        <w:rFonts w:eastAsia="Times New Roman" w:cs="Arial"/>
        <w:i/>
        <w:sz w:val="18"/>
        <w:szCs w:val="18"/>
        <w:lang w:val="fr-FR" w:eastAsia="es-ES"/>
      </w:rPr>
      <w:t>20.1</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29BB20" w14:textId="2192B564" w:rsidR="006F22B0" w:rsidRPr="00002A97" w:rsidRDefault="00457C8A" w:rsidP="006F22B0">
    <w:pPr>
      <w:widowControl w:val="0"/>
      <w:tabs>
        <w:tab w:val="center" w:pos="4153"/>
        <w:tab w:val="right" w:pos="8306"/>
      </w:tabs>
      <w:suppressAutoHyphens/>
      <w:autoSpaceDE w:val="0"/>
      <w:autoSpaceDN w:val="0"/>
      <w:spacing w:after="0" w:line="240" w:lineRule="auto"/>
      <w:jc w:val="right"/>
      <w:textAlignment w:val="baseline"/>
      <w:rPr>
        <w:rFonts w:eastAsia="Times New Roman" w:cs="Times New Roman"/>
        <w:sz w:val="18"/>
        <w:szCs w:val="20"/>
        <w:lang w:val="es-ES" w:eastAsia="es-ES"/>
      </w:rPr>
    </w:pPr>
    <w:r>
      <w:rPr>
        <w:rFonts w:eastAsia="Times New Roman" w:cs="Times New Roman"/>
        <w:noProof/>
        <w:sz w:val="18"/>
        <w:szCs w:val="20"/>
        <w:lang w:val="es-ES" w:eastAsia="es-ES"/>
      </w:rPr>
      <w:drawing>
        <wp:anchor distT="0" distB="0" distL="114300" distR="114300" simplePos="0" relativeHeight="251661824" behindDoc="1" locked="0" layoutInCell="1" allowOverlap="1" wp14:anchorId="0CFECFDF" wp14:editId="557917C4">
          <wp:simplePos x="0" y="0"/>
          <wp:positionH relativeFrom="column">
            <wp:posOffset>-11430</wp:posOffset>
          </wp:positionH>
          <wp:positionV relativeFrom="paragraph">
            <wp:posOffset>-257175</wp:posOffset>
          </wp:positionV>
          <wp:extent cx="731520" cy="731520"/>
          <wp:effectExtent l="0" t="0" r="0" b="0"/>
          <wp:wrapTight wrapText="bothSides">
            <wp:wrapPolygon edited="0">
              <wp:start x="0" y="0"/>
              <wp:lineTo x="0" y="20813"/>
              <wp:lineTo x="20813" y="20813"/>
              <wp:lineTo x="20813" y="0"/>
              <wp:lineTo x="0" y="0"/>
            </wp:wrapPolygon>
          </wp:wrapTight>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31520" cy="731520"/>
                  </a:xfrm>
                  <a:prstGeom prst="rect">
                    <a:avLst/>
                  </a:prstGeom>
                  <a:noFill/>
                </pic:spPr>
              </pic:pic>
            </a:graphicData>
          </a:graphic>
          <wp14:sizeRelH relativeFrom="margin">
            <wp14:pctWidth>0</wp14:pctWidth>
          </wp14:sizeRelH>
          <wp14:sizeRelV relativeFrom="margin">
            <wp14:pctHeight>0</wp14:pctHeight>
          </wp14:sizeRelV>
        </wp:anchor>
      </w:drawing>
    </w:r>
    <w:r w:rsidR="006F22B0" w:rsidRPr="00002A97">
      <w:rPr>
        <w:rFonts w:eastAsia="Times New Roman" w:cs="Times New Roman"/>
        <w:noProof/>
        <w:sz w:val="18"/>
        <w:szCs w:val="20"/>
        <w:lang w:val="es-ES" w:eastAsia="es-ES"/>
      </w:rPr>
      <w:drawing>
        <wp:anchor distT="0" distB="0" distL="114300" distR="114300" simplePos="0" relativeHeight="251658752" behindDoc="0" locked="0" layoutInCell="1" allowOverlap="1" wp14:anchorId="5BB0F591" wp14:editId="7CD9231B">
          <wp:simplePos x="0" y="0"/>
          <wp:positionH relativeFrom="column">
            <wp:posOffset>5609587</wp:posOffset>
          </wp:positionH>
          <wp:positionV relativeFrom="paragraph">
            <wp:posOffset>78108</wp:posOffset>
          </wp:positionV>
          <wp:extent cx="619121" cy="288922"/>
          <wp:effectExtent l="0" t="0" r="0" b="0"/>
          <wp:wrapTight wrapText="bothSides">
            <wp:wrapPolygon edited="0">
              <wp:start x="0" y="0"/>
              <wp:lineTo x="0" y="19939"/>
              <wp:lineTo x="20603" y="19939"/>
              <wp:lineTo x="20603" y="0"/>
              <wp:lineTo x="0" y="0"/>
            </wp:wrapPolygon>
          </wp:wrapTight>
          <wp:docPr id="10" name="Picture 5"/>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
                  <a:srcRect/>
                  <a:stretch>
                    <a:fillRect/>
                  </a:stretch>
                </pic:blipFill>
                <pic:spPr>
                  <a:xfrm>
                    <a:off x="0" y="0"/>
                    <a:ext cx="619121" cy="288922"/>
                  </a:xfrm>
                  <a:prstGeom prst="rect">
                    <a:avLst/>
                  </a:prstGeom>
                  <a:noFill/>
                  <a:ln>
                    <a:noFill/>
                    <a:prstDash/>
                  </a:ln>
                </pic:spPr>
              </pic:pic>
            </a:graphicData>
          </a:graphic>
        </wp:anchor>
      </w:drawing>
    </w:r>
    <w:r w:rsidR="006F22B0" w:rsidRPr="00002A97">
      <w:rPr>
        <w:rFonts w:eastAsia="Times New Roman" w:cs="Times New Roman"/>
        <w:noProof/>
        <w:sz w:val="18"/>
        <w:szCs w:val="20"/>
      </w:rPr>
      <w:drawing>
        <wp:anchor distT="0" distB="0" distL="114300" distR="114300" simplePos="0" relativeHeight="251655680" behindDoc="0" locked="0" layoutInCell="1" allowOverlap="1" wp14:anchorId="09063D46" wp14:editId="6FDC4C4C">
          <wp:simplePos x="0" y="0"/>
          <wp:positionH relativeFrom="column">
            <wp:posOffset>716276</wp:posOffset>
          </wp:positionH>
          <wp:positionV relativeFrom="paragraph">
            <wp:posOffset>-75566</wp:posOffset>
          </wp:positionV>
          <wp:extent cx="431167" cy="441326"/>
          <wp:effectExtent l="0" t="0" r="6983" b="0"/>
          <wp:wrapTight wrapText="bothSides">
            <wp:wrapPolygon edited="0">
              <wp:start x="0" y="0"/>
              <wp:lineTo x="0" y="20512"/>
              <wp:lineTo x="20995" y="20512"/>
              <wp:lineTo x="20995" y="0"/>
              <wp:lineTo x="0" y="0"/>
            </wp:wrapPolygon>
          </wp:wrapTight>
          <wp:docPr id="11" name="Picture 2"/>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
                  <a:srcRect l="2780" t="-1236" r="60236" b="48836"/>
                  <a:stretch>
                    <a:fillRect/>
                  </a:stretch>
                </pic:blipFill>
                <pic:spPr>
                  <a:xfrm>
                    <a:off x="0" y="0"/>
                    <a:ext cx="431167" cy="441326"/>
                  </a:xfrm>
                  <a:prstGeom prst="rect">
                    <a:avLst/>
                  </a:prstGeom>
                  <a:noFill/>
                  <a:ln>
                    <a:noFill/>
                    <a:prstDash/>
                  </a:ln>
                </pic:spPr>
              </pic:pic>
            </a:graphicData>
          </a:graphic>
        </wp:anchor>
      </w:drawing>
    </w:r>
  </w:p>
  <w:p w14:paraId="50FCC012" w14:textId="77777777" w:rsidR="00B40E07" w:rsidRPr="006F22B0" w:rsidRDefault="00B40E07" w:rsidP="006F22B0">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607245" w14:textId="77777777" w:rsidR="008F74D4" w:rsidRPr="007037F8" w:rsidRDefault="008F74D4" w:rsidP="008F74D4">
    <w:pPr>
      <w:pStyle w:val="Header"/>
      <w:pBdr>
        <w:bottom w:val="single" w:sz="4" w:space="1" w:color="auto"/>
      </w:pBdr>
      <w:rPr>
        <w:rFonts w:eastAsia="Arial" w:cs="Arial"/>
        <w:color w:val="000000" w:themeColor="text1"/>
        <w:sz w:val="18"/>
        <w:szCs w:val="18"/>
      </w:rPr>
    </w:pPr>
    <w:r w:rsidRPr="007037F8">
      <w:rPr>
        <w:rFonts w:eastAsia="Arial" w:cs="Arial"/>
        <w:i/>
        <w:iCs/>
        <w:color w:val="000000" w:themeColor="text1"/>
        <w:sz w:val="18"/>
        <w:szCs w:val="18"/>
      </w:rPr>
      <w:t>UNEP/CMS/COP15/Doc.20.1/Anexo 1</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8BECE7" w14:textId="397A0073" w:rsidR="005F7B09" w:rsidRPr="00002A97" w:rsidRDefault="005F7B09" w:rsidP="00002A97">
    <w:pPr>
      <w:pStyle w:val="Header"/>
      <w:pBdr>
        <w:bottom w:val="single" w:sz="4" w:space="1" w:color="auto"/>
      </w:pBdr>
      <w:rPr>
        <w:i/>
        <w:sz w:val="18"/>
        <w:szCs w:val="18"/>
      </w:rPr>
    </w:pPr>
    <w:r w:rsidRPr="00002A97">
      <w:rPr>
        <w:rFonts w:eastAsia="Times New Roman" w:cs="Arial"/>
        <w:i/>
        <w:sz w:val="18"/>
        <w:szCs w:val="18"/>
        <w:lang w:val="fr-FR" w:eastAsia="es-ES"/>
      </w:rPr>
      <w:t>UNEP/CMS/COP1</w:t>
    </w:r>
    <w:r>
      <w:rPr>
        <w:rFonts w:eastAsia="Times New Roman" w:cs="Arial"/>
        <w:i/>
        <w:sz w:val="18"/>
        <w:szCs w:val="18"/>
        <w:lang w:val="fr-FR" w:eastAsia="es-ES"/>
      </w:rPr>
      <w:t>5</w:t>
    </w:r>
    <w:r w:rsidRPr="00002A97">
      <w:rPr>
        <w:rFonts w:eastAsia="Times New Roman" w:cs="Arial"/>
        <w:i/>
        <w:sz w:val="18"/>
        <w:szCs w:val="18"/>
        <w:lang w:val="fr-FR" w:eastAsia="es-ES"/>
      </w:rPr>
      <w:t>/Doc.</w:t>
    </w:r>
    <w:r>
      <w:rPr>
        <w:rFonts w:eastAsia="Times New Roman" w:cs="Arial"/>
        <w:i/>
        <w:sz w:val="18"/>
        <w:szCs w:val="18"/>
        <w:lang w:val="fr-FR" w:eastAsia="es-ES"/>
      </w:rPr>
      <w:t>20.1/</w:t>
    </w:r>
    <w:proofErr w:type="spellStart"/>
    <w:r>
      <w:rPr>
        <w:rFonts w:eastAsia="Times New Roman" w:cs="Arial"/>
        <w:i/>
        <w:sz w:val="18"/>
        <w:szCs w:val="18"/>
        <w:lang w:val="fr-FR" w:eastAsia="es-ES"/>
      </w:rPr>
      <w:t>Anexo</w:t>
    </w:r>
    <w:proofErr w:type="spellEnd"/>
    <w:r>
      <w:rPr>
        <w:rFonts w:eastAsia="Times New Roman" w:cs="Arial"/>
        <w:i/>
        <w:sz w:val="18"/>
        <w:szCs w:val="18"/>
        <w:lang w:val="fr-FR" w:eastAsia="es-ES"/>
      </w:rPr>
      <w:t xml:space="preserve"> 2</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0FE8D3" w14:textId="4A5E44D5" w:rsidR="000C56D9" w:rsidRPr="007037F8" w:rsidRDefault="000C56D9" w:rsidP="000C56D9">
    <w:pPr>
      <w:pStyle w:val="Header"/>
      <w:pBdr>
        <w:bottom w:val="single" w:sz="4" w:space="1" w:color="auto"/>
      </w:pBdr>
      <w:jc w:val="right"/>
      <w:rPr>
        <w:rFonts w:eastAsia="Arial" w:cs="Arial"/>
        <w:color w:val="000000" w:themeColor="text1"/>
        <w:sz w:val="18"/>
        <w:szCs w:val="18"/>
      </w:rPr>
    </w:pPr>
    <w:r w:rsidRPr="007037F8">
      <w:rPr>
        <w:rFonts w:eastAsia="Arial" w:cs="Arial"/>
        <w:i/>
        <w:iCs/>
        <w:color w:val="000000" w:themeColor="text1"/>
        <w:sz w:val="18"/>
        <w:szCs w:val="18"/>
      </w:rPr>
      <w:t xml:space="preserve">UNEP/CMS/COP15/Doc.20.1/Anexo </w:t>
    </w:r>
    <w:r>
      <w:rPr>
        <w:rFonts w:eastAsia="Arial" w:cs="Arial"/>
        <w:i/>
        <w:iCs/>
        <w:color w:val="000000" w:themeColor="text1"/>
        <w:sz w:val="18"/>
        <w:szCs w:val="18"/>
      </w:rPr>
      <w:t>2</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BE617C" w14:textId="5BB0469A" w:rsidR="0009435F" w:rsidRPr="00002A97" w:rsidRDefault="0009435F" w:rsidP="00002A97">
    <w:pPr>
      <w:pStyle w:val="Header"/>
      <w:pBdr>
        <w:bottom w:val="single" w:sz="4" w:space="1" w:color="auto"/>
      </w:pBdr>
      <w:rPr>
        <w:i/>
        <w:sz w:val="18"/>
        <w:szCs w:val="18"/>
      </w:rPr>
    </w:pPr>
    <w:r w:rsidRPr="00002A97">
      <w:rPr>
        <w:rFonts w:eastAsia="Times New Roman" w:cs="Arial"/>
        <w:i/>
        <w:sz w:val="18"/>
        <w:szCs w:val="18"/>
        <w:lang w:val="fr-FR" w:eastAsia="es-ES"/>
      </w:rPr>
      <w:t>UNEP/CMS/COP1</w:t>
    </w:r>
    <w:r>
      <w:rPr>
        <w:rFonts w:eastAsia="Times New Roman" w:cs="Arial"/>
        <w:i/>
        <w:sz w:val="18"/>
        <w:szCs w:val="18"/>
        <w:lang w:val="fr-FR" w:eastAsia="es-ES"/>
      </w:rPr>
      <w:t>5</w:t>
    </w:r>
    <w:r w:rsidRPr="00002A97">
      <w:rPr>
        <w:rFonts w:eastAsia="Times New Roman" w:cs="Arial"/>
        <w:i/>
        <w:sz w:val="18"/>
        <w:szCs w:val="18"/>
        <w:lang w:val="fr-FR" w:eastAsia="es-ES"/>
      </w:rPr>
      <w:t>/Doc.</w:t>
    </w:r>
    <w:r>
      <w:rPr>
        <w:rFonts w:eastAsia="Times New Roman" w:cs="Arial"/>
        <w:i/>
        <w:sz w:val="18"/>
        <w:szCs w:val="18"/>
        <w:lang w:val="fr-FR" w:eastAsia="es-ES"/>
      </w:rPr>
      <w:t>20.1/</w:t>
    </w:r>
    <w:proofErr w:type="spellStart"/>
    <w:r>
      <w:rPr>
        <w:rFonts w:eastAsia="Times New Roman" w:cs="Arial"/>
        <w:i/>
        <w:sz w:val="18"/>
        <w:szCs w:val="18"/>
        <w:lang w:val="fr-FR" w:eastAsia="es-ES"/>
      </w:rPr>
      <w:t>Anexo</w:t>
    </w:r>
    <w:proofErr w:type="spellEnd"/>
    <w:r>
      <w:rPr>
        <w:rFonts w:eastAsia="Times New Roman" w:cs="Arial"/>
        <w:i/>
        <w:sz w:val="18"/>
        <w:szCs w:val="18"/>
        <w:lang w:val="fr-FR" w:eastAsia="es-ES"/>
      </w:rPr>
      <w:t xml:space="preserve"> 3</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70B139" w14:textId="3798D444" w:rsidR="0009435F" w:rsidRPr="00002A97" w:rsidRDefault="0009435F" w:rsidP="000F4BDA">
    <w:pPr>
      <w:pStyle w:val="Header"/>
      <w:pBdr>
        <w:bottom w:val="single" w:sz="4" w:space="1" w:color="auto"/>
      </w:pBdr>
      <w:jc w:val="right"/>
      <w:rPr>
        <w:i/>
        <w:sz w:val="18"/>
        <w:szCs w:val="18"/>
      </w:rPr>
    </w:pPr>
    <w:r w:rsidRPr="00002A97">
      <w:rPr>
        <w:rFonts w:eastAsia="Times New Roman" w:cs="Arial"/>
        <w:i/>
        <w:sz w:val="18"/>
        <w:szCs w:val="18"/>
        <w:lang w:val="fr-FR" w:eastAsia="es-ES"/>
      </w:rPr>
      <w:t>UNEP/CMS/COP1</w:t>
    </w:r>
    <w:r>
      <w:rPr>
        <w:rFonts w:eastAsia="Times New Roman" w:cs="Arial"/>
        <w:i/>
        <w:sz w:val="18"/>
        <w:szCs w:val="18"/>
        <w:lang w:val="fr-FR" w:eastAsia="es-ES"/>
      </w:rPr>
      <w:t>5</w:t>
    </w:r>
    <w:r w:rsidRPr="00002A97">
      <w:rPr>
        <w:rFonts w:eastAsia="Times New Roman" w:cs="Arial"/>
        <w:i/>
        <w:sz w:val="18"/>
        <w:szCs w:val="18"/>
        <w:lang w:val="fr-FR" w:eastAsia="es-ES"/>
      </w:rPr>
      <w:t>/</w:t>
    </w:r>
    <w:r>
      <w:rPr>
        <w:rFonts w:eastAsia="Times New Roman" w:cs="Arial"/>
        <w:i/>
        <w:sz w:val="18"/>
        <w:szCs w:val="18"/>
        <w:lang w:val="fr-FR" w:eastAsia="es-ES"/>
      </w:rPr>
      <w:t>Doc.20.1/</w:t>
    </w:r>
    <w:proofErr w:type="spellStart"/>
    <w:r>
      <w:rPr>
        <w:rFonts w:eastAsia="Times New Roman" w:cs="Arial"/>
        <w:i/>
        <w:sz w:val="18"/>
        <w:szCs w:val="18"/>
        <w:lang w:val="fr-FR" w:eastAsia="es-ES"/>
      </w:rPr>
      <w:t>Anexo</w:t>
    </w:r>
    <w:proofErr w:type="spellEnd"/>
    <w:r>
      <w:rPr>
        <w:rFonts w:eastAsia="Times New Roman" w:cs="Arial"/>
        <w:i/>
        <w:sz w:val="18"/>
        <w:szCs w:val="18"/>
        <w:lang w:val="fr-FR" w:eastAsia="es-ES"/>
      </w:rPr>
      <w:t xml:space="preserve"> 3</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C8FD87" w14:textId="4F469F0A" w:rsidR="005F7B09" w:rsidRPr="007037F8" w:rsidRDefault="005F7B09" w:rsidP="000C56D9">
    <w:pPr>
      <w:pStyle w:val="Header"/>
      <w:pBdr>
        <w:bottom w:val="single" w:sz="4" w:space="1" w:color="auto"/>
      </w:pBdr>
      <w:jc w:val="right"/>
      <w:rPr>
        <w:rFonts w:eastAsia="Arial" w:cs="Arial"/>
        <w:color w:val="000000" w:themeColor="text1"/>
        <w:sz w:val="18"/>
        <w:szCs w:val="18"/>
      </w:rPr>
    </w:pPr>
    <w:r w:rsidRPr="007037F8">
      <w:rPr>
        <w:rFonts w:eastAsia="Arial" w:cs="Arial"/>
        <w:i/>
        <w:iCs/>
        <w:color w:val="000000" w:themeColor="text1"/>
        <w:sz w:val="18"/>
        <w:szCs w:val="18"/>
      </w:rPr>
      <w:t xml:space="preserve">UNEP/CMS/COP15/Doc.20.1/Anexo </w:t>
    </w:r>
    <w:r>
      <w:rPr>
        <w:rFonts w:eastAsia="Arial" w:cs="Arial"/>
        <w:i/>
        <w:iCs/>
        <w:color w:val="000000" w:themeColor="text1"/>
        <w:sz w:val="18"/>
        <w:szCs w:val="18"/>
      </w:rPr>
      <w:t>3</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215D19" w14:textId="65F25C0B" w:rsidR="00D90FD2" w:rsidRPr="007037F8" w:rsidRDefault="00D90FD2" w:rsidP="00D90FD2">
    <w:pPr>
      <w:pStyle w:val="Header"/>
      <w:pBdr>
        <w:bottom w:val="single" w:sz="4" w:space="1" w:color="auto"/>
      </w:pBdr>
      <w:rPr>
        <w:rFonts w:eastAsia="Arial" w:cs="Arial"/>
        <w:color w:val="000000" w:themeColor="text1"/>
        <w:sz w:val="18"/>
        <w:szCs w:val="18"/>
      </w:rPr>
    </w:pPr>
    <w:r w:rsidRPr="007037F8">
      <w:rPr>
        <w:rFonts w:eastAsia="Arial" w:cs="Arial"/>
        <w:i/>
        <w:iCs/>
        <w:color w:val="000000" w:themeColor="text1"/>
        <w:sz w:val="18"/>
        <w:szCs w:val="18"/>
      </w:rPr>
      <w:t xml:space="preserve">UNEP/CMS/COP15/Doc.20.1/Anexo </w:t>
    </w:r>
    <w:r>
      <w:rPr>
        <w:rFonts w:eastAsia="Arial" w:cs="Arial"/>
        <w:i/>
        <w:iCs/>
        <w:color w:val="000000" w:themeColor="text1"/>
        <w:sz w:val="18"/>
        <w:szCs w:val="18"/>
      </w:rPr>
      <w:t>4</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506409"/>
    <w:multiLevelType w:val="hybridMultilevel"/>
    <w:tmpl w:val="9078CAB6"/>
    <w:lvl w:ilvl="0" w:tplc="3D6816F8">
      <w:start w:val="1"/>
      <w:numFmt w:val="decimal"/>
      <w:pStyle w:val="Firstnumbering1"/>
      <w:lvlText w:val="%1."/>
      <w:lvlJc w:val="left"/>
      <w:pPr>
        <w:ind w:left="720" w:hanging="360"/>
      </w:pPr>
      <w:rPr>
        <w:rFonts w:hint="default"/>
        <w:b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02AF22C7"/>
    <w:multiLevelType w:val="hybridMultilevel"/>
    <w:tmpl w:val="80DAB9C6"/>
    <w:lvl w:ilvl="0" w:tplc="87DEB022">
      <w:start w:val="1"/>
      <w:numFmt w:val="lowerLetter"/>
      <w:pStyle w:val="Secondnumberinga"/>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4061C7F"/>
    <w:multiLevelType w:val="hybridMultilevel"/>
    <w:tmpl w:val="00BA1968"/>
    <w:lvl w:ilvl="0" w:tplc="EE1E7ABA">
      <w:start w:val="1"/>
      <w:numFmt w:val="lowerRoman"/>
      <w:pStyle w:val="Thirdnumberingi"/>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274830AB"/>
    <w:multiLevelType w:val="hybridMultilevel"/>
    <w:tmpl w:val="AB1847F8"/>
    <w:lvl w:ilvl="0" w:tplc="8864DE0A">
      <w:start w:val="1"/>
      <w:numFmt w:val="lowerLetter"/>
      <w:lvlText w:val="%1)"/>
      <w:lvlJc w:val="left"/>
      <w:pPr>
        <w:ind w:left="1146" w:hanging="360"/>
      </w:pPr>
    </w:lvl>
    <w:lvl w:ilvl="1" w:tplc="CA7CB216">
      <w:start w:val="1"/>
      <w:numFmt w:val="lowerLetter"/>
      <w:lvlText w:val="%2."/>
      <w:lvlJc w:val="left"/>
      <w:pPr>
        <w:ind w:left="1440" w:hanging="360"/>
      </w:pPr>
    </w:lvl>
    <w:lvl w:ilvl="2" w:tplc="987E80D2">
      <w:start w:val="1"/>
      <w:numFmt w:val="lowerRoman"/>
      <w:lvlText w:val="%3."/>
      <w:lvlJc w:val="right"/>
      <w:pPr>
        <w:ind w:left="2160" w:hanging="180"/>
      </w:pPr>
    </w:lvl>
    <w:lvl w:ilvl="3" w:tplc="7766227A">
      <w:start w:val="1"/>
      <w:numFmt w:val="decimal"/>
      <w:lvlText w:val="%4."/>
      <w:lvlJc w:val="left"/>
      <w:pPr>
        <w:ind w:left="2880" w:hanging="360"/>
      </w:pPr>
    </w:lvl>
    <w:lvl w:ilvl="4" w:tplc="E8E66AC6">
      <w:start w:val="1"/>
      <w:numFmt w:val="lowerLetter"/>
      <w:lvlText w:val="%5."/>
      <w:lvlJc w:val="left"/>
      <w:pPr>
        <w:ind w:left="3600" w:hanging="360"/>
      </w:pPr>
    </w:lvl>
    <w:lvl w:ilvl="5" w:tplc="AF2469D6">
      <w:start w:val="1"/>
      <w:numFmt w:val="lowerRoman"/>
      <w:lvlText w:val="%6."/>
      <w:lvlJc w:val="right"/>
      <w:pPr>
        <w:ind w:left="4320" w:hanging="180"/>
      </w:pPr>
    </w:lvl>
    <w:lvl w:ilvl="6" w:tplc="D0B65C14">
      <w:start w:val="1"/>
      <w:numFmt w:val="decimal"/>
      <w:lvlText w:val="%7."/>
      <w:lvlJc w:val="left"/>
      <w:pPr>
        <w:ind w:left="5040" w:hanging="360"/>
      </w:pPr>
    </w:lvl>
    <w:lvl w:ilvl="7" w:tplc="E7CE4EE4">
      <w:start w:val="1"/>
      <w:numFmt w:val="lowerLetter"/>
      <w:lvlText w:val="%8."/>
      <w:lvlJc w:val="left"/>
      <w:pPr>
        <w:ind w:left="5760" w:hanging="360"/>
      </w:pPr>
    </w:lvl>
    <w:lvl w:ilvl="8" w:tplc="DE46DB7C">
      <w:start w:val="1"/>
      <w:numFmt w:val="lowerRoman"/>
      <w:lvlText w:val="%9."/>
      <w:lvlJc w:val="right"/>
      <w:pPr>
        <w:ind w:left="6480" w:hanging="180"/>
      </w:pPr>
    </w:lvl>
  </w:abstractNum>
  <w:abstractNum w:abstractNumId="4" w15:restartNumberingAfterBreak="0">
    <w:nsid w:val="295E3092"/>
    <w:multiLevelType w:val="hybridMultilevel"/>
    <w:tmpl w:val="F8AECF92"/>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29F13C81"/>
    <w:multiLevelType w:val="multilevel"/>
    <w:tmpl w:val="51FA4954"/>
    <w:lvl w:ilvl="0">
      <w:start w:val="1"/>
      <w:numFmt w:val="lowerLetter"/>
      <w:lvlText w:val="%1)"/>
      <w:lvlJc w:val="left"/>
      <w:pPr>
        <w:tabs>
          <w:tab w:val="num" w:pos="630"/>
        </w:tabs>
        <w:ind w:left="630" w:hanging="360"/>
      </w:pPr>
    </w:lvl>
    <w:lvl w:ilvl="1" w:tentative="1">
      <w:start w:val="1"/>
      <w:numFmt w:val="decimal"/>
      <w:lvlText w:val="%2."/>
      <w:lvlJc w:val="left"/>
      <w:pPr>
        <w:tabs>
          <w:tab w:val="num" w:pos="1350"/>
        </w:tabs>
        <w:ind w:left="1350" w:hanging="360"/>
      </w:pPr>
    </w:lvl>
    <w:lvl w:ilvl="2" w:tentative="1">
      <w:start w:val="1"/>
      <w:numFmt w:val="decimal"/>
      <w:lvlText w:val="%3."/>
      <w:lvlJc w:val="left"/>
      <w:pPr>
        <w:tabs>
          <w:tab w:val="num" w:pos="2070"/>
        </w:tabs>
        <w:ind w:left="2070" w:hanging="360"/>
      </w:pPr>
    </w:lvl>
    <w:lvl w:ilvl="3" w:tentative="1">
      <w:start w:val="1"/>
      <w:numFmt w:val="decimal"/>
      <w:lvlText w:val="%4."/>
      <w:lvlJc w:val="left"/>
      <w:pPr>
        <w:tabs>
          <w:tab w:val="num" w:pos="2790"/>
        </w:tabs>
        <w:ind w:left="2790" w:hanging="360"/>
      </w:pPr>
    </w:lvl>
    <w:lvl w:ilvl="4" w:tentative="1">
      <w:start w:val="1"/>
      <w:numFmt w:val="decimal"/>
      <w:lvlText w:val="%5."/>
      <w:lvlJc w:val="left"/>
      <w:pPr>
        <w:tabs>
          <w:tab w:val="num" w:pos="3510"/>
        </w:tabs>
        <w:ind w:left="3510" w:hanging="360"/>
      </w:pPr>
    </w:lvl>
    <w:lvl w:ilvl="5" w:tentative="1">
      <w:start w:val="1"/>
      <w:numFmt w:val="decimal"/>
      <w:lvlText w:val="%6."/>
      <w:lvlJc w:val="left"/>
      <w:pPr>
        <w:tabs>
          <w:tab w:val="num" w:pos="4230"/>
        </w:tabs>
        <w:ind w:left="4230" w:hanging="360"/>
      </w:pPr>
    </w:lvl>
    <w:lvl w:ilvl="6" w:tentative="1">
      <w:start w:val="1"/>
      <w:numFmt w:val="decimal"/>
      <w:lvlText w:val="%7."/>
      <w:lvlJc w:val="left"/>
      <w:pPr>
        <w:tabs>
          <w:tab w:val="num" w:pos="4950"/>
        </w:tabs>
        <w:ind w:left="4950" w:hanging="360"/>
      </w:pPr>
    </w:lvl>
    <w:lvl w:ilvl="7" w:tentative="1">
      <w:start w:val="1"/>
      <w:numFmt w:val="decimal"/>
      <w:lvlText w:val="%8."/>
      <w:lvlJc w:val="left"/>
      <w:pPr>
        <w:tabs>
          <w:tab w:val="num" w:pos="5670"/>
        </w:tabs>
        <w:ind w:left="5670" w:hanging="360"/>
      </w:pPr>
    </w:lvl>
    <w:lvl w:ilvl="8" w:tentative="1">
      <w:start w:val="1"/>
      <w:numFmt w:val="decimal"/>
      <w:lvlText w:val="%9."/>
      <w:lvlJc w:val="left"/>
      <w:pPr>
        <w:tabs>
          <w:tab w:val="num" w:pos="6390"/>
        </w:tabs>
        <w:ind w:left="6390" w:hanging="360"/>
      </w:pPr>
    </w:lvl>
  </w:abstractNum>
  <w:abstractNum w:abstractNumId="6" w15:restartNumberingAfterBreak="0">
    <w:nsid w:val="2C5BAC28"/>
    <w:multiLevelType w:val="hybridMultilevel"/>
    <w:tmpl w:val="3E300B58"/>
    <w:lvl w:ilvl="0" w:tplc="A4E45534">
      <w:start w:val="1"/>
      <w:numFmt w:val="decimal"/>
      <w:lvlText w:val="%1."/>
      <w:lvlJc w:val="left"/>
      <w:pPr>
        <w:ind w:left="720" w:hanging="720"/>
      </w:pPr>
      <w:rPr>
        <w:rFonts w:ascii="Arial" w:hAnsi="Arial" w:cs="Arial" w:hint="default"/>
        <w:sz w:val="22"/>
        <w:szCs w:val="22"/>
      </w:rPr>
    </w:lvl>
    <w:lvl w:ilvl="1" w:tplc="0B30B56C">
      <w:start w:val="1"/>
      <w:numFmt w:val="lowerLetter"/>
      <w:lvlText w:val="%2."/>
      <w:lvlJc w:val="left"/>
      <w:pPr>
        <w:ind w:left="1440" w:hanging="360"/>
      </w:pPr>
    </w:lvl>
    <w:lvl w:ilvl="2" w:tplc="80E086DE">
      <w:start w:val="1"/>
      <w:numFmt w:val="lowerRoman"/>
      <w:lvlText w:val="%3."/>
      <w:lvlJc w:val="right"/>
      <w:pPr>
        <w:ind w:left="2160" w:hanging="180"/>
      </w:pPr>
    </w:lvl>
    <w:lvl w:ilvl="3" w:tplc="9264805A">
      <w:start w:val="1"/>
      <w:numFmt w:val="decimal"/>
      <w:lvlText w:val="%4."/>
      <w:lvlJc w:val="left"/>
      <w:pPr>
        <w:ind w:left="2880" w:hanging="360"/>
      </w:pPr>
    </w:lvl>
    <w:lvl w:ilvl="4" w:tplc="66AC4578">
      <w:start w:val="1"/>
      <w:numFmt w:val="lowerLetter"/>
      <w:lvlText w:val="%5."/>
      <w:lvlJc w:val="left"/>
      <w:pPr>
        <w:ind w:left="3600" w:hanging="360"/>
      </w:pPr>
    </w:lvl>
    <w:lvl w:ilvl="5" w:tplc="89FC0FC6">
      <w:start w:val="1"/>
      <w:numFmt w:val="lowerRoman"/>
      <w:lvlText w:val="%6."/>
      <w:lvlJc w:val="right"/>
      <w:pPr>
        <w:ind w:left="4320" w:hanging="180"/>
      </w:pPr>
    </w:lvl>
    <w:lvl w:ilvl="6" w:tplc="5B38C54E">
      <w:start w:val="1"/>
      <w:numFmt w:val="decimal"/>
      <w:lvlText w:val="%7."/>
      <w:lvlJc w:val="left"/>
      <w:pPr>
        <w:ind w:left="5040" w:hanging="360"/>
      </w:pPr>
    </w:lvl>
    <w:lvl w:ilvl="7" w:tplc="FD843952">
      <w:start w:val="1"/>
      <w:numFmt w:val="lowerLetter"/>
      <w:lvlText w:val="%8."/>
      <w:lvlJc w:val="left"/>
      <w:pPr>
        <w:ind w:left="5760" w:hanging="360"/>
      </w:pPr>
    </w:lvl>
    <w:lvl w:ilvl="8" w:tplc="6CF0A296">
      <w:start w:val="1"/>
      <w:numFmt w:val="lowerRoman"/>
      <w:lvlText w:val="%9."/>
      <w:lvlJc w:val="right"/>
      <w:pPr>
        <w:ind w:left="6480" w:hanging="180"/>
      </w:pPr>
    </w:lvl>
  </w:abstractNum>
  <w:abstractNum w:abstractNumId="7" w15:restartNumberingAfterBreak="0">
    <w:nsid w:val="30933BFE"/>
    <w:multiLevelType w:val="hybridMultilevel"/>
    <w:tmpl w:val="C33EC9DA"/>
    <w:lvl w:ilvl="0" w:tplc="0C0A000F">
      <w:start w:val="1"/>
      <w:numFmt w:val="decimal"/>
      <w:lvlText w:val="%1."/>
      <w:lvlJc w:val="left"/>
      <w:pPr>
        <w:ind w:left="720" w:hanging="360"/>
      </w:pPr>
      <w:rPr>
        <w:rFonts w:hint="default"/>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8" w15:restartNumberingAfterBreak="0">
    <w:nsid w:val="39D57185"/>
    <w:multiLevelType w:val="hybridMultilevel"/>
    <w:tmpl w:val="1444CD8E"/>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4B3F7345"/>
    <w:multiLevelType w:val="hybridMultilevel"/>
    <w:tmpl w:val="D75C8D50"/>
    <w:lvl w:ilvl="0" w:tplc="C96494C4">
      <w:start w:val="1"/>
      <w:numFmt w:val="decimal"/>
      <w:lvlText w:val="%1."/>
      <w:lvlJc w:val="left"/>
      <w:pPr>
        <w:ind w:left="720" w:hanging="360"/>
      </w:pPr>
      <w:rPr>
        <w:rFonts w:ascii="Arial" w:hAnsi="Arial" w:hint="default"/>
        <w:b w:val="0"/>
        <w:sz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4D9D4FA4"/>
    <w:multiLevelType w:val="hybridMultilevel"/>
    <w:tmpl w:val="CDE69C9E"/>
    <w:lvl w:ilvl="0" w:tplc="D0E21E14">
      <w:start w:val="1"/>
      <w:numFmt w:val="upperLetter"/>
      <w:pStyle w:val="FourthnumberingA"/>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529D1E50"/>
    <w:multiLevelType w:val="hybridMultilevel"/>
    <w:tmpl w:val="271238F6"/>
    <w:lvl w:ilvl="0" w:tplc="08090017">
      <w:start w:val="1"/>
      <w:numFmt w:val="lowerLetter"/>
      <w:lvlText w:val="%1)"/>
      <w:lvlJc w:val="left"/>
      <w:pPr>
        <w:ind w:left="360" w:hanging="360"/>
      </w:pPr>
    </w:lvl>
    <w:lvl w:ilvl="1" w:tplc="15909506">
      <w:start w:val="1"/>
      <w:numFmt w:val="lowerRoman"/>
      <w:lvlText w:val="%2."/>
      <w:lvlJc w:val="left"/>
      <w:pPr>
        <w:ind w:left="1080" w:hanging="360"/>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2" w15:restartNumberingAfterBreak="0">
    <w:nsid w:val="53F5296D"/>
    <w:multiLevelType w:val="hybridMultilevel"/>
    <w:tmpl w:val="E71A715E"/>
    <w:lvl w:ilvl="0" w:tplc="20000019">
      <w:start w:val="1"/>
      <w:numFmt w:val="lowerLetter"/>
      <w:lvlText w:val="%1."/>
      <w:lvlJc w:val="left"/>
      <w:pPr>
        <w:ind w:left="1778" w:hanging="360"/>
      </w:pPr>
    </w:lvl>
    <w:lvl w:ilvl="1" w:tplc="20000019" w:tentative="1">
      <w:start w:val="1"/>
      <w:numFmt w:val="lowerLetter"/>
      <w:lvlText w:val="%2."/>
      <w:lvlJc w:val="left"/>
      <w:pPr>
        <w:ind w:left="2498" w:hanging="360"/>
      </w:pPr>
    </w:lvl>
    <w:lvl w:ilvl="2" w:tplc="2000001B" w:tentative="1">
      <w:start w:val="1"/>
      <w:numFmt w:val="lowerRoman"/>
      <w:lvlText w:val="%3."/>
      <w:lvlJc w:val="right"/>
      <w:pPr>
        <w:ind w:left="3218" w:hanging="180"/>
      </w:pPr>
    </w:lvl>
    <w:lvl w:ilvl="3" w:tplc="2000000F" w:tentative="1">
      <w:start w:val="1"/>
      <w:numFmt w:val="decimal"/>
      <w:lvlText w:val="%4."/>
      <w:lvlJc w:val="left"/>
      <w:pPr>
        <w:ind w:left="3938" w:hanging="360"/>
      </w:pPr>
    </w:lvl>
    <w:lvl w:ilvl="4" w:tplc="20000019" w:tentative="1">
      <w:start w:val="1"/>
      <w:numFmt w:val="lowerLetter"/>
      <w:lvlText w:val="%5."/>
      <w:lvlJc w:val="left"/>
      <w:pPr>
        <w:ind w:left="4658" w:hanging="360"/>
      </w:pPr>
    </w:lvl>
    <w:lvl w:ilvl="5" w:tplc="2000001B" w:tentative="1">
      <w:start w:val="1"/>
      <w:numFmt w:val="lowerRoman"/>
      <w:lvlText w:val="%6."/>
      <w:lvlJc w:val="right"/>
      <w:pPr>
        <w:ind w:left="5378" w:hanging="180"/>
      </w:pPr>
    </w:lvl>
    <w:lvl w:ilvl="6" w:tplc="2000000F" w:tentative="1">
      <w:start w:val="1"/>
      <w:numFmt w:val="decimal"/>
      <w:lvlText w:val="%7."/>
      <w:lvlJc w:val="left"/>
      <w:pPr>
        <w:ind w:left="6098" w:hanging="360"/>
      </w:pPr>
    </w:lvl>
    <w:lvl w:ilvl="7" w:tplc="20000019" w:tentative="1">
      <w:start w:val="1"/>
      <w:numFmt w:val="lowerLetter"/>
      <w:lvlText w:val="%8."/>
      <w:lvlJc w:val="left"/>
      <w:pPr>
        <w:ind w:left="6818" w:hanging="360"/>
      </w:pPr>
    </w:lvl>
    <w:lvl w:ilvl="8" w:tplc="2000001B" w:tentative="1">
      <w:start w:val="1"/>
      <w:numFmt w:val="lowerRoman"/>
      <w:lvlText w:val="%9."/>
      <w:lvlJc w:val="right"/>
      <w:pPr>
        <w:ind w:left="7538" w:hanging="180"/>
      </w:pPr>
    </w:lvl>
  </w:abstractNum>
  <w:abstractNum w:abstractNumId="13" w15:restartNumberingAfterBreak="0">
    <w:nsid w:val="591B2A54"/>
    <w:multiLevelType w:val="hybridMultilevel"/>
    <w:tmpl w:val="F39657BA"/>
    <w:lvl w:ilvl="0" w:tplc="08090017">
      <w:start w:val="1"/>
      <w:numFmt w:val="lowerLetter"/>
      <w:lvlText w:val="%1)"/>
      <w:lvlJc w:val="left"/>
      <w:pPr>
        <w:ind w:left="360" w:hanging="360"/>
      </w:pPr>
    </w:lvl>
    <w:lvl w:ilvl="1" w:tplc="15909506">
      <w:start w:val="1"/>
      <w:numFmt w:val="lowerRoman"/>
      <w:lvlText w:val="%2."/>
      <w:lvlJc w:val="left"/>
      <w:pPr>
        <w:ind w:left="1080" w:hanging="360"/>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4" w15:restartNumberingAfterBreak="0">
    <w:nsid w:val="61176E72"/>
    <w:multiLevelType w:val="hybridMultilevel"/>
    <w:tmpl w:val="5CEC3454"/>
    <w:lvl w:ilvl="0" w:tplc="08090017">
      <w:start w:val="1"/>
      <w:numFmt w:val="lowerLetter"/>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5" w15:restartNumberingAfterBreak="0">
    <w:nsid w:val="63CA1566"/>
    <w:multiLevelType w:val="hybridMultilevel"/>
    <w:tmpl w:val="4F68A00E"/>
    <w:lvl w:ilvl="0" w:tplc="1000000F">
      <w:start w:val="1"/>
      <w:numFmt w:val="decimal"/>
      <w:lvlText w:val="%1."/>
      <w:lvlJc w:val="left"/>
      <w:pPr>
        <w:ind w:left="720" w:hanging="360"/>
      </w:pPr>
    </w:lvl>
    <w:lvl w:ilvl="1" w:tplc="10000019" w:tentative="1">
      <w:start w:val="1"/>
      <w:numFmt w:val="lowerLetter"/>
      <w:lvlText w:val="%2."/>
      <w:lvlJc w:val="left"/>
      <w:pPr>
        <w:ind w:left="1440" w:hanging="360"/>
      </w:pPr>
    </w:lvl>
    <w:lvl w:ilvl="2" w:tplc="1000001B" w:tentative="1">
      <w:start w:val="1"/>
      <w:numFmt w:val="lowerRoman"/>
      <w:lvlText w:val="%3."/>
      <w:lvlJc w:val="right"/>
      <w:pPr>
        <w:ind w:left="2160" w:hanging="180"/>
      </w:pPr>
    </w:lvl>
    <w:lvl w:ilvl="3" w:tplc="1000000F" w:tentative="1">
      <w:start w:val="1"/>
      <w:numFmt w:val="decimal"/>
      <w:lvlText w:val="%4."/>
      <w:lvlJc w:val="left"/>
      <w:pPr>
        <w:ind w:left="2880" w:hanging="360"/>
      </w:pPr>
    </w:lvl>
    <w:lvl w:ilvl="4" w:tplc="10000019" w:tentative="1">
      <w:start w:val="1"/>
      <w:numFmt w:val="lowerLetter"/>
      <w:lvlText w:val="%5."/>
      <w:lvlJc w:val="left"/>
      <w:pPr>
        <w:ind w:left="3600" w:hanging="360"/>
      </w:pPr>
    </w:lvl>
    <w:lvl w:ilvl="5" w:tplc="1000001B" w:tentative="1">
      <w:start w:val="1"/>
      <w:numFmt w:val="lowerRoman"/>
      <w:lvlText w:val="%6."/>
      <w:lvlJc w:val="right"/>
      <w:pPr>
        <w:ind w:left="4320" w:hanging="180"/>
      </w:pPr>
    </w:lvl>
    <w:lvl w:ilvl="6" w:tplc="1000000F" w:tentative="1">
      <w:start w:val="1"/>
      <w:numFmt w:val="decimal"/>
      <w:lvlText w:val="%7."/>
      <w:lvlJc w:val="left"/>
      <w:pPr>
        <w:ind w:left="5040" w:hanging="360"/>
      </w:pPr>
    </w:lvl>
    <w:lvl w:ilvl="7" w:tplc="10000019" w:tentative="1">
      <w:start w:val="1"/>
      <w:numFmt w:val="lowerLetter"/>
      <w:lvlText w:val="%8."/>
      <w:lvlJc w:val="left"/>
      <w:pPr>
        <w:ind w:left="5760" w:hanging="360"/>
      </w:pPr>
    </w:lvl>
    <w:lvl w:ilvl="8" w:tplc="1000001B" w:tentative="1">
      <w:start w:val="1"/>
      <w:numFmt w:val="lowerRoman"/>
      <w:lvlText w:val="%9."/>
      <w:lvlJc w:val="right"/>
      <w:pPr>
        <w:ind w:left="6480" w:hanging="180"/>
      </w:pPr>
    </w:lvl>
  </w:abstractNum>
  <w:abstractNum w:abstractNumId="16" w15:restartNumberingAfterBreak="0">
    <w:nsid w:val="687E75C1"/>
    <w:multiLevelType w:val="hybridMultilevel"/>
    <w:tmpl w:val="5B3C6824"/>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17" w15:restartNumberingAfterBreak="0">
    <w:nsid w:val="763176B9"/>
    <w:multiLevelType w:val="multilevel"/>
    <w:tmpl w:val="F2A425B2"/>
    <w:lvl w:ilvl="0">
      <w:start w:val="1"/>
      <w:numFmt w:val="lowerLetter"/>
      <w:lvlText w:val="%1)"/>
      <w:lvlJc w:val="left"/>
      <w:pPr>
        <w:tabs>
          <w:tab w:val="num" w:pos="720"/>
        </w:tabs>
        <w:ind w:left="720" w:hanging="360"/>
      </w:pPr>
      <w:rPr>
        <w:rFonts w:ascii="Arial" w:hAnsi="Arial" w:cs="Arial" w:hint="default"/>
        <w:sz w:val="22"/>
        <w:szCs w:val="22"/>
      </w:r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8" w15:restartNumberingAfterBreak="0">
    <w:nsid w:val="7E206986"/>
    <w:multiLevelType w:val="hybridMultilevel"/>
    <w:tmpl w:val="F39657BA"/>
    <w:lvl w:ilvl="0" w:tplc="08090017">
      <w:start w:val="1"/>
      <w:numFmt w:val="lowerLetter"/>
      <w:lvlText w:val="%1)"/>
      <w:lvlJc w:val="left"/>
      <w:pPr>
        <w:ind w:left="360" w:hanging="360"/>
      </w:pPr>
    </w:lvl>
    <w:lvl w:ilvl="1" w:tplc="15909506">
      <w:start w:val="1"/>
      <w:numFmt w:val="lowerRoman"/>
      <w:lvlText w:val="%2."/>
      <w:lvlJc w:val="left"/>
      <w:pPr>
        <w:ind w:left="1080" w:hanging="360"/>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num w:numId="1" w16cid:durableId="1414625602">
    <w:abstractNumId w:val="0"/>
  </w:num>
  <w:num w:numId="2" w16cid:durableId="598490445">
    <w:abstractNumId w:val="1"/>
  </w:num>
  <w:num w:numId="3" w16cid:durableId="1481076609">
    <w:abstractNumId w:val="2"/>
  </w:num>
  <w:num w:numId="4" w16cid:durableId="2146239410">
    <w:abstractNumId w:val="10"/>
  </w:num>
  <w:num w:numId="5" w16cid:durableId="37974177">
    <w:abstractNumId w:val="7"/>
  </w:num>
  <w:num w:numId="6" w16cid:durableId="1958830237">
    <w:abstractNumId w:val="11"/>
  </w:num>
  <w:num w:numId="7" w16cid:durableId="396439182">
    <w:abstractNumId w:val="14"/>
  </w:num>
  <w:num w:numId="8" w16cid:durableId="260603560">
    <w:abstractNumId w:val="9"/>
  </w:num>
  <w:num w:numId="9" w16cid:durableId="1356272424">
    <w:abstractNumId w:val="8"/>
  </w:num>
  <w:num w:numId="10" w16cid:durableId="630594039">
    <w:abstractNumId w:val="18"/>
  </w:num>
  <w:num w:numId="11" w16cid:durableId="2069759870">
    <w:abstractNumId w:val="13"/>
  </w:num>
  <w:num w:numId="12" w16cid:durableId="904724938">
    <w:abstractNumId w:val="15"/>
  </w:num>
  <w:num w:numId="13" w16cid:durableId="1149248796">
    <w:abstractNumId w:val="3"/>
  </w:num>
  <w:num w:numId="14" w16cid:durableId="1978148683">
    <w:abstractNumId w:val="6"/>
  </w:num>
  <w:num w:numId="15" w16cid:durableId="1697534406">
    <w:abstractNumId w:val="12"/>
  </w:num>
  <w:num w:numId="16" w16cid:durableId="1017999930">
    <w:abstractNumId w:val="5"/>
  </w:num>
  <w:num w:numId="17" w16cid:durableId="1275596949">
    <w:abstractNumId w:val="17"/>
  </w:num>
  <w:num w:numId="18" w16cid:durableId="33359368">
    <w:abstractNumId w:val="16"/>
  </w:num>
  <w:num w:numId="19" w16cid:durableId="757018937">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proofState w:spelling="clean" w:grammar="clean"/>
  <w:defaultTabStop w:val="720"/>
  <w:evenAndOddHeaders/>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02A97"/>
    <w:rsid w:val="00002A97"/>
    <w:rsid w:val="00036F1C"/>
    <w:rsid w:val="00040D1E"/>
    <w:rsid w:val="0009435F"/>
    <w:rsid w:val="000C3EC8"/>
    <w:rsid w:val="000C56D9"/>
    <w:rsid w:val="000E192F"/>
    <w:rsid w:val="000F4BDA"/>
    <w:rsid w:val="00127CCF"/>
    <w:rsid w:val="00154A11"/>
    <w:rsid w:val="00166CB7"/>
    <w:rsid w:val="001722A0"/>
    <w:rsid w:val="00192411"/>
    <w:rsid w:val="001E6CDF"/>
    <w:rsid w:val="001E73E0"/>
    <w:rsid w:val="001F2A2F"/>
    <w:rsid w:val="001F7186"/>
    <w:rsid w:val="0024152C"/>
    <w:rsid w:val="00256158"/>
    <w:rsid w:val="002A40B8"/>
    <w:rsid w:val="002A5ABE"/>
    <w:rsid w:val="002D5F2A"/>
    <w:rsid w:val="002F43C9"/>
    <w:rsid w:val="002F7EC2"/>
    <w:rsid w:val="003133A7"/>
    <w:rsid w:val="00323406"/>
    <w:rsid w:val="00347EF6"/>
    <w:rsid w:val="0037658E"/>
    <w:rsid w:val="003A69FD"/>
    <w:rsid w:val="003F7D07"/>
    <w:rsid w:val="00401787"/>
    <w:rsid w:val="00430A25"/>
    <w:rsid w:val="00435CEE"/>
    <w:rsid w:val="00457C8A"/>
    <w:rsid w:val="004C7808"/>
    <w:rsid w:val="004E5514"/>
    <w:rsid w:val="005330F7"/>
    <w:rsid w:val="00563598"/>
    <w:rsid w:val="00591364"/>
    <w:rsid w:val="00592262"/>
    <w:rsid w:val="0059243E"/>
    <w:rsid w:val="005C39FC"/>
    <w:rsid w:val="005F7B09"/>
    <w:rsid w:val="006114FC"/>
    <w:rsid w:val="006C2EF5"/>
    <w:rsid w:val="006D47F5"/>
    <w:rsid w:val="006F22B0"/>
    <w:rsid w:val="00790422"/>
    <w:rsid w:val="007A346A"/>
    <w:rsid w:val="007B53CC"/>
    <w:rsid w:val="007C212E"/>
    <w:rsid w:val="007E5A82"/>
    <w:rsid w:val="00800CB3"/>
    <w:rsid w:val="00810C64"/>
    <w:rsid w:val="0081278A"/>
    <w:rsid w:val="00846E0E"/>
    <w:rsid w:val="00890936"/>
    <w:rsid w:val="008A4160"/>
    <w:rsid w:val="008D686F"/>
    <w:rsid w:val="008F74D4"/>
    <w:rsid w:val="009059D0"/>
    <w:rsid w:val="00943D15"/>
    <w:rsid w:val="00951999"/>
    <w:rsid w:val="00A96EB9"/>
    <w:rsid w:val="00AC09AE"/>
    <w:rsid w:val="00B104EC"/>
    <w:rsid w:val="00B40E07"/>
    <w:rsid w:val="00B765B5"/>
    <w:rsid w:val="00BC5707"/>
    <w:rsid w:val="00BE16C3"/>
    <w:rsid w:val="00BE6C85"/>
    <w:rsid w:val="00BF7838"/>
    <w:rsid w:val="00C22155"/>
    <w:rsid w:val="00C41DAD"/>
    <w:rsid w:val="00C653BB"/>
    <w:rsid w:val="00C664E8"/>
    <w:rsid w:val="00CF660D"/>
    <w:rsid w:val="00D70275"/>
    <w:rsid w:val="00D84650"/>
    <w:rsid w:val="00D90FD2"/>
    <w:rsid w:val="00D95FAF"/>
    <w:rsid w:val="00DC2745"/>
    <w:rsid w:val="00E26150"/>
    <w:rsid w:val="00E607BD"/>
    <w:rsid w:val="00E74D10"/>
    <w:rsid w:val="00E77A9F"/>
    <w:rsid w:val="00E81B4A"/>
    <w:rsid w:val="00EF1D13"/>
    <w:rsid w:val="00EF321C"/>
    <w:rsid w:val="00F147ED"/>
    <w:rsid w:val="00F75299"/>
    <w:rsid w:val="00F81085"/>
    <w:rsid w:val="00F940AB"/>
    <w:rsid w:val="00F973DB"/>
    <w:rsid w:val="00FB1C8F"/>
    <w:rsid w:val="00FE1BE9"/>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6E5060B"/>
  <w15:chartTrackingRefBased/>
  <w15:docId w15:val="{7F5A1F93-24F7-4A43-8283-27B668275C9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8F74D4"/>
    <w:pPr>
      <w:keepNext/>
      <w:keepLines/>
      <w:spacing w:before="360" w:after="80" w:line="279" w:lineRule="auto"/>
      <w:outlineLvl w:val="0"/>
    </w:pPr>
    <w:rPr>
      <w:rFonts w:asciiTheme="majorHAnsi" w:eastAsiaTheme="majorEastAsia" w:hAnsiTheme="majorHAnsi" w:cstheme="majorBidi"/>
      <w:color w:val="2F5496" w:themeColor="accent1" w:themeShade="BF"/>
      <w:sz w:val="40"/>
      <w:szCs w:val="40"/>
      <w:lang w:val="en-GB" w:eastAsia="ja-JP"/>
    </w:rPr>
  </w:style>
  <w:style w:type="paragraph" w:styleId="Heading2">
    <w:name w:val="heading 2"/>
    <w:basedOn w:val="Normal"/>
    <w:next w:val="Normal"/>
    <w:link w:val="Heading2Char"/>
    <w:uiPriority w:val="9"/>
    <w:semiHidden/>
    <w:unhideWhenUsed/>
    <w:qFormat/>
    <w:rsid w:val="008F74D4"/>
    <w:pPr>
      <w:keepNext/>
      <w:keepLines/>
      <w:spacing w:before="40" w:after="0"/>
      <w:outlineLvl w:val="1"/>
    </w:pPr>
    <w:rPr>
      <w:rFonts w:asciiTheme="majorHAnsi" w:eastAsiaTheme="majorEastAsia" w:hAnsiTheme="majorHAnsi" w:cstheme="majorBidi"/>
      <w:color w:val="2F5496" w:themeColor="accent1" w:themeShade="BF"/>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002A97"/>
    <w:pPr>
      <w:tabs>
        <w:tab w:val="center" w:pos="4680"/>
        <w:tab w:val="right" w:pos="9360"/>
      </w:tabs>
      <w:spacing w:after="0" w:line="240" w:lineRule="auto"/>
    </w:pPr>
  </w:style>
  <w:style w:type="character" w:customStyle="1" w:styleId="HeaderChar">
    <w:name w:val="Header Char"/>
    <w:basedOn w:val="DefaultParagraphFont"/>
    <w:link w:val="Header"/>
    <w:uiPriority w:val="99"/>
    <w:rsid w:val="00002A97"/>
  </w:style>
  <w:style w:type="paragraph" w:styleId="Footer">
    <w:name w:val="footer"/>
    <w:basedOn w:val="Normal"/>
    <w:link w:val="FooterChar"/>
    <w:uiPriority w:val="99"/>
    <w:unhideWhenUsed/>
    <w:rsid w:val="00002A97"/>
    <w:pPr>
      <w:tabs>
        <w:tab w:val="center" w:pos="4680"/>
        <w:tab w:val="right" w:pos="9360"/>
      </w:tabs>
      <w:spacing w:after="0" w:line="240" w:lineRule="auto"/>
    </w:pPr>
  </w:style>
  <w:style w:type="character" w:customStyle="1" w:styleId="FooterChar">
    <w:name w:val="Footer Char"/>
    <w:basedOn w:val="DefaultParagraphFont"/>
    <w:link w:val="Footer"/>
    <w:uiPriority w:val="99"/>
    <w:rsid w:val="00002A97"/>
  </w:style>
  <w:style w:type="paragraph" w:styleId="BalloonText">
    <w:name w:val="Balloon Text"/>
    <w:basedOn w:val="Normal"/>
    <w:link w:val="BalloonTextChar"/>
    <w:uiPriority w:val="99"/>
    <w:semiHidden/>
    <w:unhideWhenUsed/>
    <w:rsid w:val="00E81B4A"/>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81B4A"/>
    <w:rPr>
      <w:rFonts w:ascii="Segoe UI" w:hAnsi="Segoe UI" w:cs="Segoe UI"/>
      <w:sz w:val="18"/>
      <w:szCs w:val="18"/>
    </w:rPr>
  </w:style>
  <w:style w:type="paragraph" w:customStyle="1" w:styleId="Title1">
    <w:name w:val="Title1"/>
    <w:basedOn w:val="Normal"/>
    <w:link w:val="TITLEChar"/>
    <w:qFormat/>
    <w:rsid w:val="00F147ED"/>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jc w:val="center"/>
      <w:textAlignment w:val="baseline"/>
      <w:outlineLvl w:val="1"/>
    </w:pPr>
    <w:rPr>
      <w:rFonts w:eastAsia="Times New Roman" w:cs="Arial"/>
      <w:b/>
      <w:bCs/>
      <w:caps/>
      <w:sz w:val="24"/>
      <w:szCs w:val="24"/>
      <w:lang w:val="es-ES" w:eastAsia="es-ES"/>
    </w:rPr>
  </w:style>
  <w:style w:type="paragraph" w:styleId="ListParagraph">
    <w:name w:val="List Paragraph"/>
    <w:basedOn w:val="Normal"/>
    <w:link w:val="ListParagraphChar"/>
    <w:uiPriority w:val="34"/>
    <w:qFormat/>
    <w:rsid w:val="00F147ED"/>
    <w:pPr>
      <w:ind w:left="720"/>
      <w:contextualSpacing/>
    </w:pPr>
  </w:style>
  <w:style w:type="character" w:customStyle="1" w:styleId="TITLEChar">
    <w:name w:val="TITLE Char"/>
    <w:basedOn w:val="DefaultParagraphFont"/>
    <w:link w:val="Title1"/>
    <w:rsid w:val="00F147ED"/>
    <w:rPr>
      <w:rFonts w:eastAsia="Times New Roman" w:cs="Arial"/>
      <w:b/>
      <w:bCs/>
      <w:caps/>
      <w:sz w:val="24"/>
      <w:szCs w:val="24"/>
      <w:lang w:val="es-ES" w:eastAsia="es-ES"/>
    </w:rPr>
  </w:style>
  <w:style w:type="paragraph" w:customStyle="1" w:styleId="Firstnumbering1">
    <w:name w:val="First numbering 1."/>
    <w:basedOn w:val="ListParagraph"/>
    <w:link w:val="Firstnumbering1Char"/>
    <w:qFormat/>
    <w:rsid w:val="000E192F"/>
    <w:pPr>
      <w:widowControl w:val="0"/>
      <w:numPr>
        <w:numId w:val="1"/>
      </w:numPr>
      <w:suppressAutoHyphens/>
      <w:autoSpaceDE w:val="0"/>
      <w:autoSpaceDN w:val="0"/>
      <w:spacing w:after="0" w:line="240" w:lineRule="auto"/>
      <w:ind w:left="567" w:hanging="567"/>
      <w:jc w:val="both"/>
      <w:textAlignment w:val="baseline"/>
    </w:pPr>
    <w:rPr>
      <w:rFonts w:eastAsia="Times New Roman" w:cs="Arial"/>
      <w:lang w:val="es-ES" w:eastAsia="es-ES"/>
    </w:rPr>
  </w:style>
  <w:style w:type="paragraph" w:customStyle="1" w:styleId="Secondnumberinga">
    <w:name w:val="Second numbering a)."/>
    <w:basedOn w:val="ListParagraph"/>
    <w:link w:val="SecondnumberingaChar"/>
    <w:qFormat/>
    <w:rsid w:val="000E192F"/>
    <w:pPr>
      <w:numPr>
        <w:numId w:val="2"/>
      </w:numPr>
      <w:spacing w:after="0" w:line="240" w:lineRule="auto"/>
      <w:ind w:left="1134" w:hanging="283"/>
      <w:jc w:val="both"/>
    </w:pPr>
    <w:rPr>
      <w:lang w:val="es-ES"/>
    </w:rPr>
  </w:style>
  <w:style w:type="character" w:customStyle="1" w:styleId="ListParagraphChar">
    <w:name w:val="List Paragraph Char"/>
    <w:basedOn w:val="DefaultParagraphFont"/>
    <w:link w:val="ListParagraph"/>
    <w:uiPriority w:val="34"/>
    <w:rsid w:val="00F147ED"/>
  </w:style>
  <w:style w:type="character" w:customStyle="1" w:styleId="Firstnumbering1Char">
    <w:name w:val="First numbering 1. Char"/>
    <w:basedOn w:val="ListParagraphChar"/>
    <w:link w:val="Firstnumbering1"/>
    <w:rsid w:val="000E192F"/>
    <w:rPr>
      <w:rFonts w:eastAsia="Times New Roman" w:cs="Arial"/>
      <w:lang w:val="es-ES" w:eastAsia="es-ES"/>
    </w:rPr>
  </w:style>
  <w:style w:type="character" w:customStyle="1" w:styleId="SecondnumberingaChar">
    <w:name w:val="Second numbering a). Char"/>
    <w:basedOn w:val="ListParagraphChar"/>
    <w:link w:val="Secondnumberinga"/>
    <w:rsid w:val="000E192F"/>
    <w:rPr>
      <w:lang w:val="es-ES"/>
    </w:rPr>
  </w:style>
  <w:style w:type="paragraph" w:customStyle="1" w:styleId="Thirdnumberingi">
    <w:name w:val="Third numbering i)."/>
    <w:basedOn w:val="ListParagraph"/>
    <w:link w:val="ThirdnumberingiChar"/>
    <w:qFormat/>
    <w:rsid w:val="00943D15"/>
    <w:pPr>
      <w:numPr>
        <w:numId w:val="3"/>
      </w:numPr>
      <w:spacing w:after="0" w:line="240" w:lineRule="auto"/>
      <w:ind w:left="1560" w:hanging="284"/>
    </w:pPr>
    <w:rPr>
      <w:lang w:val="es-ES"/>
    </w:rPr>
  </w:style>
  <w:style w:type="paragraph" w:customStyle="1" w:styleId="FourthnumberingA">
    <w:name w:val="Fourth numbering A."/>
    <w:basedOn w:val="ListParagraph"/>
    <w:link w:val="FourthnumberingAChar"/>
    <w:qFormat/>
    <w:rsid w:val="00943D15"/>
    <w:pPr>
      <w:numPr>
        <w:numId w:val="4"/>
      </w:numPr>
      <w:spacing w:after="0" w:line="240" w:lineRule="auto"/>
      <w:ind w:left="1985" w:hanging="284"/>
    </w:pPr>
    <w:rPr>
      <w:lang w:val="es-ES"/>
    </w:rPr>
  </w:style>
  <w:style w:type="character" w:customStyle="1" w:styleId="ThirdnumberingiChar">
    <w:name w:val="Third numbering i). Char"/>
    <w:basedOn w:val="ListParagraphChar"/>
    <w:link w:val="Thirdnumberingi"/>
    <w:rsid w:val="00943D15"/>
    <w:rPr>
      <w:lang w:val="es-ES"/>
    </w:rPr>
  </w:style>
  <w:style w:type="character" w:customStyle="1" w:styleId="FourthnumberingAChar">
    <w:name w:val="Fourth numbering A. Char"/>
    <w:basedOn w:val="ListParagraphChar"/>
    <w:link w:val="FourthnumberingA"/>
    <w:rsid w:val="00943D15"/>
    <w:rPr>
      <w:lang w:val="es-ES"/>
    </w:rPr>
  </w:style>
  <w:style w:type="character" w:styleId="Hyperlink">
    <w:name w:val="Hyperlink"/>
    <w:basedOn w:val="DefaultParagraphFont"/>
    <w:uiPriority w:val="99"/>
    <w:unhideWhenUsed/>
    <w:rsid w:val="00AC09AE"/>
    <w:rPr>
      <w:color w:val="0563C1" w:themeColor="hyperlink"/>
      <w:u w:val="single"/>
    </w:rPr>
  </w:style>
  <w:style w:type="character" w:styleId="FootnoteReference">
    <w:name w:val="footnote reference"/>
    <w:uiPriority w:val="99"/>
    <w:semiHidden/>
    <w:rsid w:val="00810C64"/>
    <w:rPr>
      <w:rFonts w:cs="Times New Roman"/>
    </w:rPr>
  </w:style>
  <w:style w:type="character" w:customStyle="1" w:styleId="Heading1Char">
    <w:name w:val="Heading 1 Char"/>
    <w:basedOn w:val="DefaultParagraphFont"/>
    <w:link w:val="Heading1"/>
    <w:uiPriority w:val="9"/>
    <w:rsid w:val="008F74D4"/>
    <w:rPr>
      <w:rFonts w:asciiTheme="majorHAnsi" w:eastAsiaTheme="majorEastAsia" w:hAnsiTheme="majorHAnsi" w:cstheme="majorBidi"/>
      <w:color w:val="2F5496" w:themeColor="accent1" w:themeShade="BF"/>
      <w:sz w:val="40"/>
      <w:szCs w:val="40"/>
      <w:lang w:val="en-GB" w:eastAsia="ja-JP"/>
    </w:rPr>
  </w:style>
  <w:style w:type="paragraph" w:customStyle="1" w:styleId="Firstnumbering">
    <w:name w:val="First numbering"/>
    <w:basedOn w:val="Normal"/>
    <w:link w:val="FirstnumberingChar"/>
    <w:uiPriority w:val="1"/>
    <w:qFormat/>
    <w:rsid w:val="008F74D4"/>
    <w:pPr>
      <w:spacing w:after="0" w:line="240" w:lineRule="auto"/>
      <w:ind w:left="567" w:hanging="567"/>
      <w:jc w:val="both"/>
    </w:pPr>
    <w:rPr>
      <w:rFonts w:eastAsiaTheme="minorEastAsia"/>
      <w:lang w:val="en-GB" w:eastAsia="ja-JP"/>
    </w:rPr>
  </w:style>
  <w:style w:type="character" w:customStyle="1" w:styleId="FirstnumberingChar">
    <w:name w:val="First numbering Char"/>
    <w:basedOn w:val="DefaultParagraphFont"/>
    <w:link w:val="Firstnumbering"/>
    <w:uiPriority w:val="1"/>
    <w:rsid w:val="008F74D4"/>
    <w:rPr>
      <w:rFonts w:eastAsiaTheme="minorEastAsia"/>
      <w:lang w:val="en-GB" w:eastAsia="ja-JP"/>
    </w:rPr>
  </w:style>
  <w:style w:type="paragraph" w:styleId="NormalWeb">
    <w:name w:val="Normal (Web)"/>
    <w:basedOn w:val="Normal"/>
    <w:uiPriority w:val="99"/>
    <w:unhideWhenUsed/>
    <w:rsid w:val="008F74D4"/>
    <w:pPr>
      <w:spacing w:before="100" w:beforeAutospacing="1" w:after="100" w:afterAutospacing="1" w:line="240" w:lineRule="auto"/>
    </w:pPr>
    <w:rPr>
      <w:rFonts w:ascii="Times New Roman" w:eastAsia="Times New Roman" w:hAnsi="Times New Roman" w:cs="Times New Roman"/>
      <w:sz w:val="24"/>
      <w:szCs w:val="24"/>
      <w:lang w:val="en-GB" w:eastAsia="ja-JP"/>
    </w:rPr>
  </w:style>
  <w:style w:type="character" w:styleId="Emphasis">
    <w:name w:val="Emphasis"/>
    <w:basedOn w:val="DefaultParagraphFont"/>
    <w:uiPriority w:val="20"/>
    <w:qFormat/>
    <w:rsid w:val="008F74D4"/>
    <w:rPr>
      <w:i/>
      <w:iCs/>
    </w:rPr>
  </w:style>
  <w:style w:type="paragraph" w:customStyle="1" w:styleId="paragraph">
    <w:name w:val="paragraph"/>
    <w:basedOn w:val="Normal"/>
    <w:rsid w:val="008F74D4"/>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customStyle="1" w:styleId="normaltextrun">
    <w:name w:val="normaltextrun"/>
    <w:basedOn w:val="DefaultParagraphFont"/>
    <w:rsid w:val="008F74D4"/>
  </w:style>
  <w:style w:type="character" w:customStyle="1" w:styleId="eop">
    <w:name w:val="eop"/>
    <w:basedOn w:val="DefaultParagraphFont"/>
    <w:rsid w:val="008F74D4"/>
  </w:style>
  <w:style w:type="character" w:customStyle="1" w:styleId="tabchar">
    <w:name w:val="tabchar"/>
    <w:basedOn w:val="DefaultParagraphFont"/>
    <w:rsid w:val="008F74D4"/>
  </w:style>
  <w:style w:type="character" w:customStyle="1" w:styleId="Heading2Char">
    <w:name w:val="Heading 2 Char"/>
    <w:basedOn w:val="DefaultParagraphFont"/>
    <w:link w:val="Heading2"/>
    <w:uiPriority w:val="9"/>
    <w:semiHidden/>
    <w:rsid w:val="008F74D4"/>
    <w:rPr>
      <w:rFonts w:asciiTheme="majorHAnsi" w:eastAsiaTheme="majorEastAsia" w:hAnsiTheme="majorHAnsi" w:cstheme="majorBidi"/>
      <w:color w:val="2F5496" w:themeColor="accent1" w:themeShade="BF"/>
      <w:sz w:val="26"/>
      <w:szCs w:val="26"/>
    </w:rPr>
  </w:style>
  <w:style w:type="table" w:styleId="TableGrid">
    <w:name w:val="Table Grid"/>
    <w:basedOn w:val="TableNormal"/>
    <w:uiPriority w:val="59"/>
    <w:rsid w:val="008F74D4"/>
    <w:pPr>
      <w:spacing w:after="0" w:line="240" w:lineRule="auto"/>
    </w:pPr>
    <w:rPr>
      <w:rFonts w:asciiTheme="minorHAnsi" w:eastAsiaTheme="minorEastAsia" w:hAnsiTheme="minorHAnsi"/>
      <w:sz w:val="24"/>
      <w:szCs w:val="24"/>
      <w:lang w:val="en-GB" w:eastAsia="ja-JP"/>
    </w:r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styleId="FootnoteText">
    <w:name w:val="footnote text"/>
    <w:basedOn w:val="Normal"/>
    <w:link w:val="FootnoteTextChar"/>
    <w:uiPriority w:val="99"/>
    <w:semiHidden/>
    <w:unhideWhenUsed/>
    <w:rsid w:val="008F74D4"/>
    <w:pPr>
      <w:spacing w:after="0" w:line="240" w:lineRule="auto"/>
    </w:pPr>
    <w:rPr>
      <w:rFonts w:asciiTheme="minorHAnsi" w:eastAsiaTheme="minorEastAsia" w:hAnsiTheme="minorHAnsi"/>
      <w:sz w:val="20"/>
      <w:szCs w:val="20"/>
      <w:lang w:val="en-GB" w:eastAsia="ja-JP"/>
    </w:rPr>
  </w:style>
  <w:style w:type="character" w:customStyle="1" w:styleId="FootnoteTextChar">
    <w:name w:val="Footnote Text Char"/>
    <w:basedOn w:val="DefaultParagraphFont"/>
    <w:link w:val="FootnoteText"/>
    <w:uiPriority w:val="99"/>
    <w:semiHidden/>
    <w:rsid w:val="008F74D4"/>
    <w:rPr>
      <w:rFonts w:asciiTheme="minorHAnsi" w:eastAsiaTheme="minorEastAsia" w:hAnsiTheme="minorHAnsi"/>
      <w:sz w:val="20"/>
      <w:szCs w:val="20"/>
      <w:lang w:val="en-GB" w:eastAsia="ja-JP"/>
    </w:rPr>
  </w:style>
  <w:style w:type="character" w:styleId="UnresolvedMention">
    <w:name w:val="Unresolved Mention"/>
    <w:basedOn w:val="DefaultParagraphFont"/>
    <w:uiPriority w:val="99"/>
    <w:semiHidden/>
    <w:unhideWhenUsed/>
    <w:rsid w:val="00846E0E"/>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13" Type="http://schemas.openxmlformats.org/officeDocument/2006/relationships/hyperlink" Target="https://www.cms.int/sites/default/files/document/cms_cop14_decisions_s.pdf" TargetMode="External"/><Relationship Id="rId18" Type="http://schemas.openxmlformats.org/officeDocument/2006/relationships/header" Target="header1.xml"/><Relationship Id="rId26" Type="http://schemas.openxmlformats.org/officeDocument/2006/relationships/header" Target="header5.xml"/><Relationship Id="rId39" Type="http://schemas.openxmlformats.org/officeDocument/2006/relationships/header" Target="header8.xml"/><Relationship Id="rId21" Type="http://schemas.openxmlformats.org/officeDocument/2006/relationships/footer" Target="footer2.xml"/><Relationship Id="rId34" Type="http://schemas.openxmlformats.org/officeDocument/2006/relationships/hyperlink" Target="https://www.cms.int/sites/default/files/document/cms_ccws2025_doc.4.4_rev.1_lynx1_0.pdf" TargetMode="External"/><Relationship Id="rId42" Type="http://schemas.openxmlformats.org/officeDocument/2006/relationships/fontTable" Target="fontTable.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cms.int/document/assessment-risk-posed-cms-appendix-i-listed-species-direct-use-and-trade" TargetMode="External"/><Relationship Id="rId20" Type="http://schemas.openxmlformats.org/officeDocument/2006/relationships/footer" Target="footer1.xml"/><Relationship Id="rId29" Type="http://schemas.openxmlformats.org/officeDocument/2006/relationships/hyperlink" Target="https://data.jncc.gov.uk/data/9989a5a2-1745-4532-a9f4-92c0c50ca304/climate-change-migratory-species-review-part-1.pdf" TargetMode="External"/><Relationship Id="rId41" Type="http://schemas.openxmlformats.org/officeDocument/2006/relationships/header" Target="header10.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wmf"/><Relationship Id="rId24" Type="http://schemas.openxmlformats.org/officeDocument/2006/relationships/header" Target="header4.xml"/><Relationship Id="rId32" Type="http://schemas.openxmlformats.org/officeDocument/2006/relationships/hyperlink" Target="https://www.cms.int/sites/default/files/document/cms_ccws2025_doc.4.2_rev.1_dugong-seagrass1_0.pdf" TargetMode="External"/><Relationship Id="rId37" Type="http://schemas.openxmlformats.org/officeDocument/2006/relationships/hyperlink" Target="https://portals.iucn.org/library/node/52102" TargetMode="External"/><Relationship Id="rId40" Type="http://schemas.openxmlformats.org/officeDocument/2006/relationships/header" Target="header9.xml"/><Relationship Id="rId5" Type="http://schemas.openxmlformats.org/officeDocument/2006/relationships/numbering" Target="numbering.xml"/><Relationship Id="rId15" Type="http://schemas.openxmlformats.org/officeDocument/2006/relationships/hyperlink" Target="https://www.cms.int/document/state-worlds-migratory-species-interim-report" TargetMode="External"/><Relationship Id="rId23" Type="http://schemas.openxmlformats.org/officeDocument/2006/relationships/footer" Target="footer3.xml"/><Relationship Id="rId28" Type="http://schemas.openxmlformats.org/officeDocument/2006/relationships/hyperlink" Target="https://www.birdlife.org/wp-content/uploads/2024/10/2024-Red-List-uplisted-migratory-shorebirds.xlsx" TargetMode="External"/><Relationship Id="rId36" Type="http://schemas.openxmlformats.org/officeDocument/2006/relationships/hyperlink" Target="https://www.cms.int/sites/default/files/document/cms_ccws2025_doc.4.6_seaturtle-coralreefs_0.pdf" TargetMode="External"/><Relationship Id="rId10" Type="http://schemas.openxmlformats.org/officeDocument/2006/relationships/endnotes" Target="endnotes.xml"/><Relationship Id="rId19" Type="http://schemas.openxmlformats.org/officeDocument/2006/relationships/header" Target="header2.xml"/><Relationship Id="rId31" Type="http://schemas.openxmlformats.org/officeDocument/2006/relationships/hyperlink" Target="https://www.cms.int/sites/default/files/document/cms_ccws2025_doc.4.1_rev.1_bats1_0.pdf"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www.cms.int/document/terms-reference-cms-scientific-council-working-group-state-worlds-migratory-species-report" TargetMode="External"/><Relationship Id="rId22" Type="http://schemas.openxmlformats.org/officeDocument/2006/relationships/header" Target="header3.xml"/><Relationship Id="rId27" Type="http://schemas.openxmlformats.org/officeDocument/2006/relationships/header" Target="header6.xml"/><Relationship Id="rId30" Type="http://schemas.openxmlformats.org/officeDocument/2006/relationships/hyperlink" Target="https://data.jncc.gov.uk/data/9989a5a2-1745-4532-a9f4-92c0c50ca304/climate-change-migratory-species-review-part-3.pdf" TargetMode="External"/><Relationship Id="rId35" Type="http://schemas.openxmlformats.org/officeDocument/2006/relationships/hyperlink" Target="https://www.cms.int/sites/default/files/document/cms_ccws2025_doc.4.5_rev.1_monarch-butterfly1_0.pdf" TargetMode="External"/><Relationship Id="rId43" Type="http://schemas.openxmlformats.org/officeDocument/2006/relationships/theme" Target="theme/theme1.xm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hyperlink" Target="https://www.cms.int/document/state-world%E2%80%99s-migratory-species-1" TargetMode="External"/><Relationship Id="rId17" Type="http://schemas.openxmlformats.org/officeDocument/2006/relationships/hyperlink" Target="https://www.cms.int/document/risk-posed-cms-appendix-i-listed-species-direct-use-and-trade" TargetMode="External"/><Relationship Id="rId25" Type="http://schemas.openxmlformats.org/officeDocument/2006/relationships/footer" Target="footer4.xml"/><Relationship Id="rId33" Type="http://schemas.openxmlformats.org/officeDocument/2006/relationships/hyperlink" Target="https://www.cms.int/sites/default/files/document/cms_ccws2025_doc.4.3_rev.1_flamingo-wetland1.pdf" TargetMode="External"/><Relationship Id="rId38" Type="http://schemas.openxmlformats.org/officeDocument/2006/relationships/header" Target="header7.xml"/></Relationships>
</file>

<file path=word/_rels/footnotes.xml.rels><?xml version="1.0" encoding="UTF-8" standalone="yes"?>
<Relationships xmlns="http://schemas.openxmlformats.org/package/2006/relationships"><Relationship Id="rId1" Type="http://schemas.openxmlformats.org/officeDocument/2006/relationships/hyperlink" Target="https://cami.cms.int/es/node/42462"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a7b50396-0b06-45c1-b28e-46f86d566a10">
      <Terms xmlns="http://schemas.microsoft.com/office/infopath/2007/PartnerControls"/>
    </lcf76f155ced4ddcb4097134ff3c332f>
    <SharedWithUsers xmlns="c15478a5-0be8-4f5d-8383-b307d5ba8bf6">
      <UserInfo>
        <DisplayName>Ximena Victoria Cancino Ordenes</DisplayName>
        <AccountId>16</AccountId>
        <AccountType/>
      </UserInfo>
      <UserInfo>
        <DisplayName>System Account</DisplayName>
        <AccountId>1073741823</AccountId>
        <AccountType/>
      </UserInfo>
      <UserInfo>
        <DisplayName>Thilan Mannan(Affiliate)</DisplayName>
        <AccountId>78</AccountId>
        <AccountType/>
      </UserInfo>
    </SharedWithUsers>
    <TaxKeywordTaxHTField xmlns="c15478a5-0be8-4f5d-8383-b307d5ba8bf6">
      <Terms xmlns="http://schemas.microsoft.com/office/infopath/2007/PartnerControls"/>
    </TaxKeywordTaxHTField>
    <_Flow_SignoffStatus xmlns="a7b50396-0b06-45c1-b28e-46f86d566a10" xsi:nil="true"/>
    <Reviewer xmlns="a7b50396-0b06-45c1-b28e-46f86d566a10" xsi:nil="true"/>
    <MariaJoseOrtiz xmlns="a7b50396-0b06-45c1-b28e-46f86d566a10" xsi:nil="true"/>
    <Notes xmlns="a7b50396-0b06-45c1-b28e-46f86d566a10" xsi:nil="true"/>
    <Sent xmlns="a7b50396-0b06-45c1-b28e-46f86d566a10" xsi:nil="true"/>
    <Pre_x002d_selection xmlns="a7b50396-0b06-45c1-b28e-46f86d566a10">true</Pre_x002d_selection>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cumento" ma:contentTypeID="0x0101009929416AA0540C42B015682282C961AD" ma:contentTypeVersion="26" ma:contentTypeDescription="Crear nuevo documento." ma:contentTypeScope="" ma:versionID="fcb703264e4e5288cd2bbb11f525fce3">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54324f7521991c56c65fde74895a2692"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Etiquetas de imagen"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Detalles de uso compartido"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Palabras clave de empresa"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2D31A09-9336-4BDA-A396-44ED1E003CDA}">
  <ds:schemaRefs>
    <ds:schemaRef ds:uri="http://schemas.microsoft.com/sharepoint/v3/contenttype/forms"/>
  </ds:schemaRefs>
</ds:datastoreItem>
</file>

<file path=customXml/itemProps2.xml><?xml version="1.0" encoding="utf-8"?>
<ds:datastoreItem xmlns:ds="http://schemas.openxmlformats.org/officeDocument/2006/customXml" ds:itemID="{48907917-C27C-4920-BCC6-5C06DA29E76A}">
  <ds:schemaRefs>
    <ds:schemaRef ds:uri="http://schemas.microsoft.com/office/2006/metadata/properties"/>
    <ds:schemaRef ds:uri="http://schemas.microsoft.com/office/infopath/2007/PartnerControls"/>
    <ds:schemaRef ds:uri="985ec44e-1bab-4c0b-9df0-6ba128686fc9"/>
    <ds:schemaRef ds:uri="a7b50396-0b06-45c1-b28e-46f86d566a10"/>
    <ds:schemaRef ds:uri="c15478a5-0be8-4f5d-8383-b307d5ba8bf6"/>
  </ds:schemaRefs>
</ds:datastoreItem>
</file>

<file path=customXml/itemProps3.xml><?xml version="1.0" encoding="utf-8"?>
<ds:datastoreItem xmlns:ds="http://schemas.openxmlformats.org/officeDocument/2006/customXml" ds:itemID="{84D73FA1-BF34-46ED-ACEA-890967853F1B}">
  <ds:schemaRefs>
    <ds:schemaRef ds:uri="http://schemas.openxmlformats.org/officeDocument/2006/bibliography"/>
  </ds:schemaRefs>
</ds:datastoreItem>
</file>

<file path=customXml/itemProps4.xml><?xml version="1.0" encoding="utf-8"?>
<ds:datastoreItem xmlns:ds="http://schemas.openxmlformats.org/officeDocument/2006/customXml" ds:itemID="{95A9C414-8A83-49F2-9B6F-EAC5E404BA48}"/>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37</TotalTime>
  <Pages>16</Pages>
  <Words>5348</Words>
  <Characters>30488</Characters>
  <Application>Microsoft Office Word</Application>
  <DocSecurity>0</DocSecurity>
  <Lines>254</Lines>
  <Paragraphs>71</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35765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Ximena Cancino</dc:creator>
  <cp:keywords/>
  <dc:description/>
  <cp:lastModifiedBy>Ximena Victoria Cancino Ordenes</cp:lastModifiedBy>
  <cp:revision>29</cp:revision>
  <dcterms:created xsi:type="dcterms:W3CDTF">2025-10-14T12:14:00Z</dcterms:created>
  <dcterms:modified xsi:type="dcterms:W3CDTF">2025-10-14T12:58:00Z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0x0101009929416AA0540C42B015682282C961AD</vt:lpwstr>
  </property>
  <property fmtid="{D5CDD505-2E9C-101B-9397-08002B2CF9AE}" pid="3" name="Order">
    <vt:r8>100</vt:r8>
  </property>
  <property fmtid="{D5CDD505-2E9C-101B-9397-08002B2CF9AE}" pid="4" name="MediaServiceImageTags">
    <vt:lpwstr/>
  </property>
  <property fmtid="{D5CDD505-2E9C-101B-9397-08002B2CF9AE}" pid="5" name="TaxKeyword">
    <vt:lpwstr/>
  </property>
</Properties>
</file>